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68.xml" ContentType="application/vnd.openxmlformats-officedocument.presentationml.slide+xml"/>
  <Override PartName="/ppt/slides/slide869.xml" ContentType="application/vnd.openxmlformats-officedocument.presentationml.slide+xml"/>
  <Override PartName="/ppt/slides/slide870.xml" ContentType="application/vnd.openxmlformats-officedocument.presentationml.slide+xml"/>
  <Override PartName="/ppt/slides/slide871.xml" ContentType="application/vnd.openxmlformats-officedocument.presentationml.slide+xml"/>
  <Override PartName="/ppt/slides/slide872.xml" ContentType="application/vnd.openxmlformats-officedocument.presentationml.slide+xml"/>
  <Override PartName="/ppt/slides/slide873.xml" ContentType="application/vnd.openxmlformats-officedocument.presentationml.slide+xml"/>
  <Override PartName="/ppt/slides/slide874.xml" ContentType="application/vnd.openxmlformats-officedocument.presentationml.slide+xml"/>
  <Override PartName="/ppt/slides/slide875.xml" ContentType="application/vnd.openxmlformats-officedocument.presentationml.slide+xml"/>
  <Override PartName="/ppt/slides/slide876.xml" ContentType="application/vnd.openxmlformats-officedocument.presentationml.slide+xml"/>
  <Override PartName="/ppt/slides/slide877.xml" ContentType="application/vnd.openxmlformats-officedocument.presentationml.slide+xml"/>
  <Override PartName="/ppt/slides/slide878.xml" ContentType="application/vnd.openxmlformats-officedocument.presentationml.slide+xml"/>
  <Override PartName="/ppt/slides/slide879.xml" ContentType="application/vnd.openxmlformats-officedocument.presentationml.slide+xml"/>
  <Override PartName="/ppt/slides/slide880.xml" ContentType="application/vnd.openxmlformats-officedocument.presentationml.slide+xml"/>
  <Override PartName="/ppt/slides/slide881.xml" ContentType="application/vnd.openxmlformats-officedocument.presentationml.slide+xml"/>
  <Override PartName="/ppt/slides/slide882.xml" ContentType="application/vnd.openxmlformats-officedocument.presentationml.slide+xml"/>
  <Override PartName="/ppt/slides/slide883.xml" ContentType="application/vnd.openxmlformats-officedocument.presentationml.slide+xml"/>
  <Override PartName="/ppt/slides/slide884.xml" ContentType="application/vnd.openxmlformats-officedocument.presentationml.slide+xml"/>
  <Override PartName="/ppt/slides/slide885.xml" ContentType="application/vnd.openxmlformats-officedocument.presentationml.slide+xml"/>
  <Override PartName="/ppt/slides/slide886.xml" ContentType="application/vnd.openxmlformats-officedocument.presentationml.slide+xml"/>
  <Override PartName="/ppt/slides/slide887.xml" ContentType="application/vnd.openxmlformats-officedocument.presentationml.slide+xml"/>
  <Override PartName="/ppt/slides/slide888.xml" ContentType="application/vnd.openxmlformats-officedocument.presentationml.slide+xml"/>
  <Override PartName="/ppt/slides/slide889.xml" ContentType="application/vnd.openxmlformats-officedocument.presentationml.slide+xml"/>
  <Override PartName="/ppt/slides/slide890.xml" ContentType="application/vnd.openxmlformats-officedocument.presentationml.slide+xml"/>
  <Override PartName="/ppt/slides/slide891.xml" ContentType="application/vnd.openxmlformats-officedocument.presentationml.slide+xml"/>
  <Override PartName="/ppt/slides/slide892.xml" ContentType="application/vnd.openxmlformats-officedocument.presentationml.slide+xml"/>
  <Override PartName="/ppt/slides/slide893.xml" ContentType="application/vnd.openxmlformats-officedocument.presentationml.slide+xml"/>
  <Override PartName="/ppt/slides/slide894.xml" ContentType="application/vnd.openxmlformats-officedocument.presentationml.slide+xml"/>
  <Override PartName="/ppt/slides/slide895.xml" ContentType="application/vnd.openxmlformats-officedocument.presentationml.slide+xml"/>
  <Override PartName="/ppt/slides/slide896.xml" ContentType="application/vnd.openxmlformats-officedocument.presentationml.slide+xml"/>
  <Override PartName="/ppt/slides/slide897.xml" ContentType="application/vnd.openxmlformats-officedocument.presentationml.slide+xml"/>
  <Override PartName="/ppt/slides/slide898.xml" ContentType="application/vnd.openxmlformats-officedocument.presentationml.slide+xml"/>
  <Override PartName="/ppt/slides/slide899.xml" ContentType="application/vnd.openxmlformats-officedocument.presentationml.slide+xml"/>
  <Override PartName="/ppt/slides/slide900.xml" ContentType="application/vnd.openxmlformats-officedocument.presentationml.slide+xml"/>
  <Override PartName="/ppt/slides/slide901.xml" ContentType="application/vnd.openxmlformats-officedocument.presentationml.slide+xml"/>
  <Override PartName="/ppt/slides/slide902.xml" ContentType="application/vnd.openxmlformats-officedocument.presentationml.slide+xml"/>
  <Override PartName="/ppt/slides/slide903.xml" ContentType="application/vnd.openxmlformats-officedocument.presentationml.slide+xml"/>
  <Override PartName="/ppt/slides/slide904.xml" ContentType="application/vnd.openxmlformats-officedocument.presentationml.slide+xml"/>
  <Override PartName="/ppt/slides/slide905.xml" ContentType="application/vnd.openxmlformats-officedocument.presentationml.slide+xml"/>
  <Override PartName="/ppt/slides/slide906.xml" ContentType="application/vnd.openxmlformats-officedocument.presentationml.slide+xml"/>
  <Override PartName="/ppt/slides/slide907.xml" ContentType="application/vnd.openxmlformats-officedocument.presentationml.slide+xml"/>
  <Override PartName="/ppt/slides/slide908.xml" ContentType="application/vnd.openxmlformats-officedocument.presentationml.slide+xml"/>
  <Override PartName="/ppt/slides/slide909.xml" ContentType="application/vnd.openxmlformats-officedocument.presentationml.slide+xml"/>
  <Override PartName="/ppt/slides/slide910.xml" ContentType="application/vnd.openxmlformats-officedocument.presentationml.slide+xml"/>
  <Override PartName="/ppt/slides/slide911.xml" ContentType="application/vnd.openxmlformats-officedocument.presentationml.slide+xml"/>
  <Override PartName="/ppt/slides/slide912.xml" ContentType="application/vnd.openxmlformats-officedocument.presentationml.slide+xml"/>
  <Override PartName="/ppt/slides/slide913.xml" ContentType="application/vnd.openxmlformats-officedocument.presentationml.slide+xml"/>
  <Override PartName="/ppt/slides/slide914.xml" ContentType="application/vnd.openxmlformats-officedocument.presentationml.slide+xml"/>
  <Override PartName="/ppt/slides/slide915.xml" ContentType="application/vnd.openxmlformats-officedocument.presentationml.slide+xml"/>
  <Override PartName="/ppt/slides/slide916.xml" ContentType="application/vnd.openxmlformats-officedocument.presentationml.slide+xml"/>
  <Override PartName="/ppt/slides/slide917.xml" ContentType="application/vnd.openxmlformats-officedocument.presentationml.slide+xml"/>
  <Override PartName="/ppt/slides/slide918.xml" ContentType="application/vnd.openxmlformats-officedocument.presentationml.slide+xml"/>
  <Override PartName="/ppt/slides/slide919.xml" ContentType="application/vnd.openxmlformats-officedocument.presentationml.slide+xml"/>
  <Override PartName="/ppt/slides/slide920.xml" ContentType="application/vnd.openxmlformats-officedocument.presentationml.slide+xml"/>
  <Override PartName="/ppt/slides/slide921.xml" ContentType="application/vnd.openxmlformats-officedocument.presentationml.slide+xml"/>
  <Override PartName="/ppt/slides/slide922.xml" ContentType="application/vnd.openxmlformats-officedocument.presentationml.slide+xml"/>
  <Override PartName="/ppt/slides/slide923.xml" ContentType="application/vnd.openxmlformats-officedocument.presentationml.slide+xml"/>
  <Override PartName="/ppt/slides/slide924.xml" ContentType="application/vnd.openxmlformats-officedocument.presentationml.slide+xml"/>
  <Override PartName="/ppt/slides/slide925.xml" ContentType="application/vnd.openxmlformats-officedocument.presentationml.slide+xml"/>
  <Override PartName="/ppt/slides/slide926.xml" ContentType="application/vnd.openxmlformats-officedocument.presentationml.slide+xml"/>
  <Override PartName="/ppt/slides/slide927.xml" ContentType="application/vnd.openxmlformats-officedocument.presentationml.slide+xml"/>
  <Override PartName="/ppt/slides/slide928.xml" ContentType="application/vnd.openxmlformats-officedocument.presentationml.slide+xml"/>
  <Override PartName="/ppt/slides/slide929.xml" ContentType="application/vnd.openxmlformats-officedocument.presentationml.slide+xml"/>
  <Override PartName="/ppt/slides/slide930.xml" ContentType="application/vnd.openxmlformats-officedocument.presentationml.slide+xml"/>
  <Override PartName="/ppt/slides/slide931.xml" ContentType="application/vnd.openxmlformats-officedocument.presentationml.slide+xml"/>
  <Override PartName="/ppt/slides/slide932.xml" ContentType="application/vnd.openxmlformats-officedocument.presentationml.slide+xml"/>
  <Override PartName="/ppt/slides/slide933.xml" ContentType="application/vnd.openxmlformats-officedocument.presentationml.slide+xml"/>
  <Override PartName="/ppt/slides/slide934.xml" ContentType="application/vnd.openxmlformats-officedocument.presentationml.slide+xml"/>
  <Override PartName="/ppt/slides/slide935.xml" ContentType="application/vnd.openxmlformats-officedocument.presentationml.slide+xml"/>
  <Override PartName="/ppt/slides/slide936.xml" ContentType="application/vnd.openxmlformats-officedocument.presentationml.slide+xml"/>
  <Override PartName="/ppt/slides/slide937.xml" ContentType="application/vnd.openxmlformats-officedocument.presentationml.slide+xml"/>
  <Override PartName="/ppt/slides/slide938.xml" ContentType="application/vnd.openxmlformats-officedocument.presentationml.slide+xml"/>
  <Override PartName="/ppt/slides/slide939.xml" ContentType="application/vnd.openxmlformats-officedocument.presentationml.slide+xml"/>
  <Override PartName="/ppt/slides/slide940.xml" ContentType="application/vnd.openxmlformats-officedocument.presentationml.slide+xml"/>
  <Override PartName="/ppt/slides/slide941.xml" ContentType="application/vnd.openxmlformats-officedocument.presentationml.slide+xml"/>
  <Override PartName="/ppt/slides/slide942.xml" ContentType="application/vnd.openxmlformats-officedocument.presentationml.slide+xml"/>
  <Override PartName="/ppt/slides/slide943.xml" ContentType="application/vnd.openxmlformats-officedocument.presentationml.slide+xml"/>
  <Override PartName="/ppt/slides/slide944.xml" ContentType="application/vnd.openxmlformats-officedocument.presentationml.slide+xml"/>
  <Override PartName="/ppt/slides/slide945.xml" ContentType="application/vnd.openxmlformats-officedocument.presentationml.slide+xml"/>
  <Override PartName="/ppt/slides/slide946.xml" ContentType="application/vnd.openxmlformats-officedocument.presentationml.slide+xml"/>
  <Override PartName="/ppt/slides/slide947.xml" ContentType="application/vnd.openxmlformats-officedocument.presentationml.slide+xml"/>
  <Override PartName="/ppt/slides/slide948.xml" ContentType="application/vnd.openxmlformats-officedocument.presentationml.slide+xml"/>
  <Override PartName="/ppt/slides/slide949.xml" ContentType="application/vnd.openxmlformats-officedocument.presentationml.slide+xml"/>
  <Override PartName="/ppt/slides/slide950.xml" ContentType="application/vnd.openxmlformats-officedocument.presentationml.slide+xml"/>
  <Override PartName="/ppt/slides/slide951.xml" ContentType="application/vnd.openxmlformats-officedocument.presentationml.slide+xml"/>
  <Override PartName="/ppt/slides/slide952.xml" ContentType="application/vnd.openxmlformats-officedocument.presentationml.slide+xml"/>
  <Override PartName="/ppt/slides/slide953.xml" ContentType="application/vnd.openxmlformats-officedocument.presentationml.slide+xml"/>
  <Override PartName="/ppt/slides/slide954.xml" ContentType="application/vnd.openxmlformats-officedocument.presentationml.slide+xml"/>
  <Override PartName="/ppt/slides/slide955.xml" ContentType="application/vnd.openxmlformats-officedocument.presentationml.slide+xml"/>
  <Override PartName="/ppt/slides/slide956.xml" ContentType="application/vnd.openxmlformats-officedocument.presentationml.slide+xml"/>
  <Override PartName="/ppt/slides/slide957.xml" ContentType="application/vnd.openxmlformats-officedocument.presentationml.slide+xml"/>
  <Override PartName="/ppt/slides/slide958.xml" ContentType="application/vnd.openxmlformats-officedocument.presentationml.slide+xml"/>
  <Override PartName="/ppt/slides/slide959.xml" ContentType="application/vnd.openxmlformats-officedocument.presentationml.slide+xml"/>
  <Override PartName="/ppt/slides/slide960.xml" ContentType="application/vnd.openxmlformats-officedocument.presentationml.slide+xml"/>
  <Override PartName="/ppt/slides/slide961.xml" ContentType="application/vnd.openxmlformats-officedocument.presentationml.slide+xml"/>
  <Override PartName="/ppt/slides/slide962.xml" ContentType="application/vnd.openxmlformats-officedocument.presentationml.slide+xml"/>
  <Override PartName="/ppt/slides/slide963.xml" ContentType="application/vnd.openxmlformats-officedocument.presentationml.slide+xml"/>
  <Override PartName="/ppt/slides/slide964.xml" ContentType="application/vnd.openxmlformats-officedocument.presentationml.slide+xml"/>
  <Override PartName="/ppt/slides/slide965.xml" ContentType="application/vnd.openxmlformats-officedocument.presentationml.slide+xml"/>
  <Override PartName="/ppt/slides/slide966.xml" ContentType="application/vnd.openxmlformats-officedocument.presentationml.slide+xml"/>
  <Override PartName="/ppt/slides/slide967.xml" ContentType="application/vnd.openxmlformats-officedocument.presentationml.slide+xml"/>
  <Override PartName="/ppt/slides/slide968.xml" ContentType="application/vnd.openxmlformats-officedocument.presentationml.slide+xml"/>
  <Override PartName="/ppt/slides/slide969.xml" ContentType="application/vnd.openxmlformats-officedocument.presentationml.slide+xml"/>
  <Override PartName="/ppt/slides/slide970.xml" ContentType="application/vnd.openxmlformats-officedocument.presentationml.slide+xml"/>
  <Override PartName="/ppt/slides/slide971.xml" ContentType="application/vnd.openxmlformats-officedocument.presentationml.slide+xml"/>
  <Override PartName="/ppt/slides/slide972.xml" ContentType="application/vnd.openxmlformats-officedocument.presentationml.slide+xml"/>
  <Override PartName="/ppt/slides/slide973.xml" ContentType="application/vnd.openxmlformats-officedocument.presentationml.slide+xml"/>
  <Override PartName="/ppt/slides/slide974.xml" ContentType="application/vnd.openxmlformats-officedocument.presentationml.slide+xml"/>
  <Override PartName="/ppt/slides/slide975.xml" ContentType="application/vnd.openxmlformats-officedocument.presentationml.slide+xml"/>
  <Override PartName="/ppt/slides/slide976.xml" ContentType="application/vnd.openxmlformats-officedocument.presentationml.slide+xml"/>
  <Override PartName="/ppt/slides/slide977.xml" ContentType="application/vnd.openxmlformats-officedocument.presentationml.slide+xml"/>
  <Override PartName="/ppt/slides/slide978.xml" ContentType="application/vnd.openxmlformats-officedocument.presentationml.slide+xml"/>
  <Override PartName="/ppt/slides/slide979.xml" ContentType="application/vnd.openxmlformats-officedocument.presentationml.slide+xml"/>
  <Override PartName="/ppt/slides/slide980.xml" ContentType="application/vnd.openxmlformats-officedocument.presentationml.slide+xml"/>
  <Override PartName="/ppt/slides/slide981.xml" ContentType="application/vnd.openxmlformats-officedocument.presentationml.slide+xml"/>
  <Override PartName="/ppt/slides/slide982.xml" ContentType="application/vnd.openxmlformats-officedocument.presentationml.slide+xml"/>
  <Override PartName="/ppt/slides/slide983.xml" ContentType="application/vnd.openxmlformats-officedocument.presentationml.slide+xml"/>
  <Override PartName="/ppt/slides/slide984.xml" ContentType="application/vnd.openxmlformats-officedocument.presentationml.slide+xml"/>
  <Override PartName="/ppt/slides/slide985.xml" ContentType="application/vnd.openxmlformats-officedocument.presentationml.slide+xml"/>
  <Override PartName="/ppt/slides/slide986.xml" ContentType="application/vnd.openxmlformats-officedocument.presentationml.slide+xml"/>
  <Override PartName="/ppt/slides/slide987.xml" ContentType="application/vnd.openxmlformats-officedocument.presentationml.slide+xml"/>
  <Override PartName="/ppt/slides/slide988.xml" ContentType="application/vnd.openxmlformats-officedocument.presentationml.slide+xml"/>
  <Override PartName="/ppt/slides/slide98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ppt/notesSlides/notesSlide405.xml" ContentType="application/vnd.openxmlformats-officedocument.presentationml.notesSlide+xml"/>
  <Override PartName="/ppt/notesSlides/notesSlide406.xml" ContentType="application/vnd.openxmlformats-officedocument.presentationml.notesSlide+xml"/>
  <Override PartName="/ppt/notesSlides/notesSlide407.xml" ContentType="application/vnd.openxmlformats-officedocument.presentationml.notesSlide+xml"/>
  <Override PartName="/ppt/notesSlides/notesSlide408.xml" ContentType="application/vnd.openxmlformats-officedocument.presentationml.notesSlide+xml"/>
  <Override PartName="/ppt/notesSlides/notesSlide409.xml" ContentType="application/vnd.openxmlformats-officedocument.presentationml.notesSlide+xml"/>
  <Override PartName="/ppt/notesSlides/notesSlide410.xml" ContentType="application/vnd.openxmlformats-officedocument.presentationml.notesSlide+xml"/>
  <Override PartName="/ppt/notesSlides/notesSlide411.xml" ContentType="application/vnd.openxmlformats-officedocument.presentationml.notesSlide+xml"/>
  <Override PartName="/ppt/notesSlides/notesSlide412.xml" ContentType="application/vnd.openxmlformats-officedocument.presentationml.notesSlide+xml"/>
  <Override PartName="/ppt/notesSlides/notesSlide413.xml" ContentType="application/vnd.openxmlformats-officedocument.presentationml.notesSlide+xml"/>
  <Override PartName="/ppt/notesSlides/notesSlide414.xml" ContentType="application/vnd.openxmlformats-officedocument.presentationml.notesSlide+xml"/>
  <Override PartName="/ppt/notesSlides/notesSlide415.xml" ContentType="application/vnd.openxmlformats-officedocument.presentationml.notesSlide+xml"/>
  <Override PartName="/ppt/notesSlides/notesSlide416.xml" ContentType="application/vnd.openxmlformats-officedocument.presentationml.notesSlide+xml"/>
  <Override PartName="/ppt/notesSlides/notesSlide417.xml" ContentType="application/vnd.openxmlformats-officedocument.presentationml.notesSlide+xml"/>
  <Override PartName="/ppt/notesSlides/notesSlide418.xml" ContentType="application/vnd.openxmlformats-officedocument.presentationml.notesSlide+xml"/>
  <Override PartName="/ppt/notesSlides/notesSlide419.xml" ContentType="application/vnd.openxmlformats-officedocument.presentationml.notesSlide+xml"/>
  <Override PartName="/ppt/notesSlides/notesSlide420.xml" ContentType="application/vnd.openxmlformats-officedocument.presentationml.notesSlide+xml"/>
  <Override PartName="/ppt/notesSlides/notesSlide421.xml" ContentType="application/vnd.openxmlformats-officedocument.presentationml.notesSlide+xml"/>
  <Override PartName="/ppt/notesSlides/notesSlide422.xml" ContentType="application/vnd.openxmlformats-officedocument.presentationml.notesSlide+xml"/>
  <Override PartName="/ppt/notesSlides/notesSlide423.xml" ContentType="application/vnd.openxmlformats-officedocument.presentationml.notesSlide+xml"/>
  <Override PartName="/ppt/notesSlides/notesSlide424.xml" ContentType="application/vnd.openxmlformats-officedocument.presentationml.notesSlide+xml"/>
  <Override PartName="/ppt/notesSlides/notesSlide425.xml" ContentType="application/vnd.openxmlformats-officedocument.presentationml.notesSlide+xml"/>
  <Override PartName="/ppt/notesSlides/notesSlide426.xml" ContentType="application/vnd.openxmlformats-officedocument.presentationml.notesSlide+xml"/>
  <Override PartName="/ppt/notesSlides/notesSlide427.xml" ContentType="application/vnd.openxmlformats-officedocument.presentationml.notesSlide+xml"/>
  <Override PartName="/ppt/notesSlides/notesSlide428.xml" ContentType="application/vnd.openxmlformats-officedocument.presentationml.notesSlide+xml"/>
  <Override PartName="/ppt/notesSlides/notesSlide429.xml" ContentType="application/vnd.openxmlformats-officedocument.presentationml.notesSlide+xml"/>
  <Override PartName="/ppt/notesSlides/notesSlide430.xml" ContentType="application/vnd.openxmlformats-officedocument.presentationml.notesSlide+xml"/>
  <Override PartName="/ppt/notesSlides/notesSlide431.xml" ContentType="application/vnd.openxmlformats-officedocument.presentationml.notesSlide+xml"/>
  <Override PartName="/ppt/notesSlides/notesSlide432.xml" ContentType="application/vnd.openxmlformats-officedocument.presentationml.notesSlide+xml"/>
  <Override PartName="/ppt/notesSlides/notesSlide433.xml" ContentType="application/vnd.openxmlformats-officedocument.presentationml.notesSlide+xml"/>
  <Override PartName="/ppt/notesSlides/notesSlide434.xml" ContentType="application/vnd.openxmlformats-officedocument.presentationml.notesSlide+xml"/>
  <Override PartName="/ppt/notesSlides/notesSlide435.xml" ContentType="application/vnd.openxmlformats-officedocument.presentationml.notesSlide+xml"/>
  <Override PartName="/ppt/notesSlides/notesSlide436.xml" ContentType="application/vnd.openxmlformats-officedocument.presentationml.notesSlide+xml"/>
  <Override PartName="/ppt/notesSlides/notesSlide437.xml" ContentType="application/vnd.openxmlformats-officedocument.presentationml.notesSlide+xml"/>
  <Override PartName="/ppt/notesSlides/notesSlide438.xml" ContentType="application/vnd.openxmlformats-officedocument.presentationml.notesSlide+xml"/>
  <Override PartName="/ppt/notesSlides/notesSlide439.xml" ContentType="application/vnd.openxmlformats-officedocument.presentationml.notesSlide+xml"/>
  <Override PartName="/ppt/notesSlides/notesSlide440.xml" ContentType="application/vnd.openxmlformats-officedocument.presentationml.notesSlide+xml"/>
  <Override PartName="/ppt/notesSlides/notesSlide441.xml" ContentType="application/vnd.openxmlformats-officedocument.presentationml.notesSlide+xml"/>
  <Override PartName="/ppt/notesSlides/notesSlide442.xml" ContentType="application/vnd.openxmlformats-officedocument.presentationml.notesSlide+xml"/>
  <Override PartName="/ppt/notesSlides/notesSlide443.xml" ContentType="application/vnd.openxmlformats-officedocument.presentationml.notesSlide+xml"/>
  <Override PartName="/ppt/notesSlides/notesSlide444.xml" ContentType="application/vnd.openxmlformats-officedocument.presentationml.notesSlide+xml"/>
  <Override PartName="/ppt/notesSlides/notesSlide445.xml" ContentType="application/vnd.openxmlformats-officedocument.presentationml.notesSlide+xml"/>
  <Override PartName="/ppt/notesSlides/notesSlide446.xml" ContentType="application/vnd.openxmlformats-officedocument.presentationml.notesSlide+xml"/>
  <Override PartName="/ppt/notesSlides/notesSlide447.xml" ContentType="application/vnd.openxmlformats-officedocument.presentationml.notesSlide+xml"/>
  <Override PartName="/ppt/notesSlides/notesSlide448.xml" ContentType="application/vnd.openxmlformats-officedocument.presentationml.notesSlide+xml"/>
  <Override PartName="/ppt/notesSlides/notesSlide449.xml" ContentType="application/vnd.openxmlformats-officedocument.presentationml.notesSlide+xml"/>
  <Override PartName="/ppt/notesSlides/notesSlide450.xml" ContentType="application/vnd.openxmlformats-officedocument.presentationml.notesSlide+xml"/>
  <Override PartName="/ppt/notesSlides/notesSlide451.xml" ContentType="application/vnd.openxmlformats-officedocument.presentationml.notesSlide+xml"/>
  <Override PartName="/ppt/notesSlides/notesSlide452.xml" ContentType="application/vnd.openxmlformats-officedocument.presentationml.notesSlide+xml"/>
  <Override PartName="/ppt/notesSlides/notesSlide453.xml" ContentType="application/vnd.openxmlformats-officedocument.presentationml.notesSlide+xml"/>
  <Override PartName="/ppt/notesSlides/notesSlide454.xml" ContentType="application/vnd.openxmlformats-officedocument.presentationml.notesSlide+xml"/>
  <Override PartName="/ppt/notesSlides/notesSlide455.xml" ContentType="application/vnd.openxmlformats-officedocument.presentationml.notesSlide+xml"/>
  <Override PartName="/ppt/notesSlides/notesSlide456.xml" ContentType="application/vnd.openxmlformats-officedocument.presentationml.notesSlide+xml"/>
  <Override PartName="/ppt/notesSlides/notesSlide457.xml" ContentType="application/vnd.openxmlformats-officedocument.presentationml.notesSlide+xml"/>
  <Override PartName="/ppt/notesSlides/notesSlide458.xml" ContentType="application/vnd.openxmlformats-officedocument.presentationml.notesSlide+xml"/>
  <Override PartName="/ppt/notesSlides/notesSlide459.xml" ContentType="application/vnd.openxmlformats-officedocument.presentationml.notesSlide+xml"/>
  <Override PartName="/ppt/notesSlides/notesSlide460.xml" ContentType="application/vnd.openxmlformats-officedocument.presentationml.notesSlide+xml"/>
  <Override PartName="/ppt/notesSlides/notesSlide461.xml" ContentType="application/vnd.openxmlformats-officedocument.presentationml.notesSlide+xml"/>
  <Override PartName="/ppt/notesSlides/notesSlide462.xml" ContentType="application/vnd.openxmlformats-officedocument.presentationml.notesSlide+xml"/>
  <Override PartName="/ppt/notesSlides/notesSlide463.xml" ContentType="application/vnd.openxmlformats-officedocument.presentationml.notesSlide+xml"/>
  <Override PartName="/ppt/notesSlides/notesSlide464.xml" ContentType="application/vnd.openxmlformats-officedocument.presentationml.notesSlide+xml"/>
  <Override PartName="/ppt/notesSlides/notesSlide465.xml" ContentType="application/vnd.openxmlformats-officedocument.presentationml.notesSlide+xml"/>
  <Override PartName="/ppt/notesSlides/notesSlide466.xml" ContentType="application/vnd.openxmlformats-officedocument.presentationml.notesSlide+xml"/>
  <Override PartName="/ppt/notesSlides/notesSlide467.xml" ContentType="application/vnd.openxmlformats-officedocument.presentationml.notesSlide+xml"/>
  <Override PartName="/ppt/notesSlides/notesSlide468.xml" ContentType="application/vnd.openxmlformats-officedocument.presentationml.notesSlide+xml"/>
  <Override PartName="/ppt/notesSlides/notesSlide469.xml" ContentType="application/vnd.openxmlformats-officedocument.presentationml.notesSlide+xml"/>
  <Override PartName="/ppt/notesSlides/notesSlide470.xml" ContentType="application/vnd.openxmlformats-officedocument.presentationml.notesSlide+xml"/>
  <Override PartName="/ppt/notesSlides/notesSlide471.xml" ContentType="application/vnd.openxmlformats-officedocument.presentationml.notesSlide+xml"/>
  <Override PartName="/ppt/notesSlides/notesSlide472.xml" ContentType="application/vnd.openxmlformats-officedocument.presentationml.notesSlide+xml"/>
  <Override PartName="/ppt/notesSlides/notesSlide473.xml" ContentType="application/vnd.openxmlformats-officedocument.presentationml.notesSlide+xml"/>
  <Override PartName="/ppt/notesSlides/notesSlide474.xml" ContentType="application/vnd.openxmlformats-officedocument.presentationml.notesSlide+xml"/>
  <Override PartName="/ppt/notesSlides/notesSlide475.xml" ContentType="application/vnd.openxmlformats-officedocument.presentationml.notesSlide+xml"/>
  <Override PartName="/ppt/notesSlides/notesSlide476.xml" ContentType="application/vnd.openxmlformats-officedocument.presentationml.notesSlide+xml"/>
  <Override PartName="/ppt/notesSlides/notesSlide477.xml" ContentType="application/vnd.openxmlformats-officedocument.presentationml.notesSlide+xml"/>
  <Override PartName="/ppt/notesSlides/notesSlide478.xml" ContentType="application/vnd.openxmlformats-officedocument.presentationml.notesSlide+xml"/>
  <Override PartName="/ppt/notesSlides/notesSlide479.xml" ContentType="application/vnd.openxmlformats-officedocument.presentationml.notesSlide+xml"/>
  <Override PartName="/ppt/notesSlides/notesSlide480.xml" ContentType="application/vnd.openxmlformats-officedocument.presentationml.notesSlide+xml"/>
  <Override PartName="/ppt/notesSlides/notesSlide481.xml" ContentType="application/vnd.openxmlformats-officedocument.presentationml.notesSlide+xml"/>
  <Override PartName="/ppt/notesSlides/notesSlide482.xml" ContentType="application/vnd.openxmlformats-officedocument.presentationml.notesSlide+xml"/>
  <Override PartName="/ppt/notesSlides/notesSlide483.xml" ContentType="application/vnd.openxmlformats-officedocument.presentationml.notesSlide+xml"/>
  <Override PartName="/ppt/notesSlides/notesSlide484.xml" ContentType="application/vnd.openxmlformats-officedocument.presentationml.notesSlide+xml"/>
  <Override PartName="/ppt/notesSlides/notesSlide485.xml" ContentType="application/vnd.openxmlformats-officedocument.presentationml.notesSlide+xml"/>
  <Override PartName="/ppt/notesSlides/notesSlide486.xml" ContentType="application/vnd.openxmlformats-officedocument.presentationml.notesSlide+xml"/>
  <Override PartName="/ppt/notesSlides/notesSlide487.xml" ContentType="application/vnd.openxmlformats-officedocument.presentationml.notesSlide+xml"/>
  <Override PartName="/ppt/notesSlides/notesSlide488.xml" ContentType="application/vnd.openxmlformats-officedocument.presentationml.notesSlide+xml"/>
  <Override PartName="/ppt/notesSlides/notesSlide489.xml" ContentType="application/vnd.openxmlformats-officedocument.presentationml.notesSlide+xml"/>
  <Override PartName="/ppt/notesSlides/notesSlide490.xml" ContentType="application/vnd.openxmlformats-officedocument.presentationml.notesSlide+xml"/>
  <Override PartName="/ppt/notesSlides/notesSlide491.xml" ContentType="application/vnd.openxmlformats-officedocument.presentationml.notesSlide+xml"/>
  <Override PartName="/ppt/notesSlides/notesSlide492.xml" ContentType="application/vnd.openxmlformats-officedocument.presentationml.notesSlide+xml"/>
  <Override PartName="/ppt/notesSlides/notesSlide493.xml" ContentType="application/vnd.openxmlformats-officedocument.presentationml.notesSlide+xml"/>
  <Override PartName="/ppt/notesSlides/notesSlide494.xml" ContentType="application/vnd.openxmlformats-officedocument.presentationml.notesSlide+xml"/>
  <Override PartName="/ppt/notesSlides/notesSlide495.xml" ContentType="application/vnd.openxmlformats-officedocument.presentationml.notesSlide+xml"/>
  <Override PartName="/ppt/notesSlides/notesSlide496.xml" ContentType="application/vnd.openxmlformats-officedocument.presentationml.notesSlide+xml"/>
  <Override PartName="/ppt/notesSlides/notesSlide497.xml" ContentType="application/vnd.openxmlformats-officedocument.presentationml.notesSlide+xml"/>
  <Override PartName="/ppt/notesSlides/notesSlide498.xml" ContentType="application/vnd.openxmlformats-officedocument.presentationml.notesSlide+xml"/>
  <Override PartName="/ppt/notesSlides/notesSlide499.xml" ContentType="application/vnd.openxmlformats-officedocument.presentationml.notesSlide+xml"/>
  <Override PartName="/ppt/notesSlides/notesSlide500.xml" ContentType="application/vnd.openxmlformats-officedocument.presentationml.notesSlide+xml"/>
  <Override PartName="/ppt/notesSlides/notesSlide501.xml" ContentType="application/vnd.openxmlformats-officedocument.presentationml.notesSlide+xml"/>
  <Override PartName="/ppt/notesSlides/notesSlide502.xml" ContentType="application/vnd.openxmlformats-officedocument.presentationml.notesSlide+xml"/>
  <Override PartName="/ppt/notesSlides/notesSlide503.xml" ContentType="application/vnd.openxmlformats-officedocument.presentationml.notesSlide+xml"/>
  <Override PartName="/ppt/notesSlides/notesSlide504.xml" ContentType="application/vnd.openxmlformats-officedocument.presentationml.notesSlide+xml"/>
  <Override PartName="/ppt/notesSlides/notesSlide505.xml" ContentType="application/vnd.openxmlformats-officedocument.presentationml.notesSlide+xml"/>
  <Override PartName="/ppt/notesSlides/notesSlide506.xml" ContentType="application/vnd.openxmlformats-officedocument.presentationml.notesSlide+xml"/>
  <Override PartName="/ppt/notesSlides/notesSlide507.xml" ContentType="application/vnd.openxmlformats-officedocument.presentationml.notesSlide+xml"/>
  <Override PartName="/ppt/notesSlides/notesSlide508.xml" ContentType="application/vnd.openxmlformats-officedocument.presentationml.notesSlide+xml"/>
  <Override PartName="/ppt/notesSlides/notesSlide509.xml" ContentType="application/vnd.openxmlformats-officedocument.presentationml.notesSlide+xml"/>
  <Override PartName="/ppt/notesSlides/notesSlide510.xml" ContentType="application/vnd.openxmlformats-officedocument.presentationml.notesSlide+xml"/>
  <Override PartName="/ppt/notesSlides/notesSlide511.xml" ContentType="application/vnd.openxmlformats-officedocument.presentationml.notesSlide+xml"/>
  <Override PartName="/ppt/notesSlides/notesSlide512.xml" ContentType="application/vnd.openxmlformats-officedocument.presentationml.notesSlide+xml"/>
  <Override PartName="/ppt/notesSlides/notesSlide513.xml" ContentType="application/vnd.openxmlformats-officedocument.presentationml.notesSlide+xml"/>
  <Override PartName="/ppt/notesSlides/notesSlide514.xml" ContentType="application/vnd.openxmlformats-officedocument.presentationml.notesSlide+xml"/>
  <Override PartName="/ppt/notesSlides/notesSlide515.xml" ContentType="application/vnd.openxmlformats-officedocument.presentationml.notesSlide+xml"/>
  <Override PartName="/ppt/notesSlides/notesSlide516.xml" ContentType="application/vnd.openxmlformats-officedocument.presentationml.notesSlide+xml"/>
  <Override PartName="/ppt/notesSlides/notesSlide517.xml" ContentType="application/vnd.openxmlformats-officedocument.presentationml.notesSlide+xml"/>
  <Override PartName="/ppt/notesSlides/notesSlide518.xml" ContentType="application/vnd.openxmlformats-officedocument.presentationml.notesSlide+xml"/>
  <Override PartName="/ppt/notesSlides/notesSlide519.xml" ContentType="application/vnd.openxmlformats-officedocument.presentationml.notesSlide+xml"/>
  <Override PartName="/ppt/notesSlides/notesSlide520.xml" ContentType="application/vnd.openxmlformats-officedocument.presentationml.notesSlide+xml"/>
  <Override PartName="/ppt/notesSlides/notesSlide521.xml" ContentType="application/vnd.openxmlformats-officedocument.presentationml.notesSlide+xml"/>
  <Override PartName="/ppt/notesSlides/notesSlide522.xml" ContentType="application/vnd.openxmlformats-officedocument.presentationml.notesSlide+xml"/>
  <Override PartName="/ppt/notesSlides/notesSlide523.xml" ContentType="application/vnd.openxmlformats-officedocument.presentationml.notesSlide+xml"/>
  <Override PartName="/ppt/notesSlides/notesSlide524.xml" ContentType="application/vnd.openxmlformats-officedocument.presentationml.notesSlide+xml"/>
  <Override PartName="/ppt/notesSlides/notesSlide525.xml" ContentType="application/vnd.openxmlformats-officedocument.presentationml.notesSlide+xml"/>
  <Override PartName="/ppt/notesSlides/notesSlide526.xml" ContentType="application/vnd.openxmlformats-officedocument.presentationml.notesSlide+xml"/>
  <Override PartName="/ppt/notesSlides/notesSlide527.xml" ContentType="application/vnd.openxmlformats-officedocument.presentationml.notesSlide+xml"/>
  <Override PartName="/ppt/notesSlides/notesSlide528.xml" ContentType="application/vnd.openxmlformats-officedocument.presentationml.notesSlide+xml"/>
  <Override PartName="/ppt/notesSlides/notesSlide529.xml" ContentType="application/vnd.openxmlformats-officedocument.presentationml.notesSlide+xml"/>
  <Override PartName="/ppt/notesSlides/notesSlide530.xml" ContentType="application/vnd.openxmlformats-officedocument.presentationml.notesSlide+xml"/>
  <Override PartName="/ppt/notesSlides/notesSlide531.xml" ContentType="application/vnd.openxmlformats-officedocument.presentationml.notesSlide+xml"/>
  <Override PartName="/ppt/notesSlides/notesSlide532.xml" ContentType="application/vnd.openxmlformats-officedocument.presentationml.notesSlide+xml"/>
  <Override PartName="/ppt/notesSlides/notesSlide533.xml" ContentType="application/vnd.openxmlformats-officedocument.presentationml.notesSlide+xml"/>
  <Override PartName="/ppt/notesSlides/notesSlide534.xml" ContentType="application/vnd.openxmlformats-officedocument.presentationml.notesSlide+xml"/>
  <Override PartName="/ppt/notesSlides/notesSlide535.xml" ContentType="application/vnd.openxmlformats-officedocument.presentationml.notesSlide+xml"/>
  <Override PartName="/ppt/notesSlides/notesSlide536.xml" ContentType="application/vnd.openxmlformats-officedocument.presentationml.notesSlide+xml"/>
  <Override PartName="/ppt/notesSlides/notesSlide537.xml" ContentType="application/vnd.openxmlformats-officedocument.presentationml.notesSlide+xml"/>
  <Override PartName="/ppt/notesSlides/notesSlide538.xml" ContentType="application/vnd.openxmlformats-officedocument.presentationml.notesSlide+xml"/>
  <Override PartName="/ppt/notesSlides/notesSlide539.xml" ContentType="application/vnd.openxmlformats-officedocument.presentationml.notesSlide+xml"/>
  <Override PartName="/ppt/notesSlides/notesSlide540.xml" ContentType="application/vnd.openxmlformats-officedocument.presentationml.notesSlide+xml"/>
  <Override PartName="/ppt/notesSlides/notesSlide541.xml" ContentType="application/vnd.openxmlformats-officedocument.presentationml.notesSlide+xml"/>
  <Override PartName="/ppt/notesSlides/notesSlide542.xml" ContentType="application/vnd.openxmlformats-officedocument.presentationml.notesSlide+xml"/>
  <Override PartName="/ppt/notesSlides/notesSlide543.xml" ContentType="application/vnd.openxmlformats-officedocument.presentationml.notesSlide+xml"/>
  <Override PartName="/ppt/notesSlides/notesSlide544.xml" ContentType="application/vnd.openxmlformats-officedocument.presentationml.notesSlide+xml"/>
  <Override PartName="/ppt/notesSlides/notesSlide545.xml" ContentType="application/vnd.openxmlformats-officedocument.presentationml.notesSlide+xml"/>
  <Override PartName="/ppt/notesSlides/notesSlide546.xml" ContentType="application/vnd.openxmlformats-officedocument.presentationml.notesSlide+xml"/>
  <Override PartName="/ppt/notesSlides/notesSlide547.xml" ContentType="application/vnd.openxmlformats-officedocument.presentationml.notesSlide+xml"/>
  <Override PartName="/ppt/notesSlides/notesSlide548.xml" ContentType="application/vnd.openxmlformats-officedocument.presentationml.notesSlide+xml"/>
  <Override PartName="/ppt/notesSlides/notesSlide549.xml" ContentType="application/vnd.openxmlformats-officedocument.presentationml.notesSlide+xml"/>
  <Override PartName="/ppt/notesSlides/notesSlide550.xml" ContentType="application/vnd.openxmlformats-officedocument.presentationml.notesSlide+xml"/>
  <Override PartName="/ppt/notesSlides/notesSlide551.xml" ContentType="application/vnd.openxmlformats-officedocument.presentationml.notesSlide+xml"/>
  <Override PartName="/ppt/notesSlides/notesSlide552.xml" ContentType="application/vnd.openxmlformats-officedocument.presentationml.notesSlide+xml"/>
  <Override PartName="/ppt/notesSlides/notesSlide553.xml" ContentType="application/vnd.openxmlformats-officedocument.presentationml.notesSlide+xml"/>
  <Override PartName="/ppt/notesSlides/notesSlide554.xml" ContentType="application/vnd.openxmlformats-officedocument.presentationml.notesSlide+xml"/>
  <Override PartName="/ppt/notesSlides/notesSlide555.xml" ContentType="application/vnd.openxmlformats-officedocument.presentationml.notesSlide+xml"/>
  <Override PartName="/ppt/notesSlides/notesSlide556.xml" ContentType="application/vnd.openxmlformats-officedocument.presentationml.notesSlide+xml"/>
  <Override PartName="/ppt/notesSlides/notesSlide557.xml" ContentType="application/vnd.openxmlformats-officedocument.presentationml.notesSlide+xml"/>
  <Override PartName="/ppt/notesSlides/notesSlide558.xml" ContentType="application/vnd.openxmlformats-officedocument.presentationml.notesSlide+xml"/>
  <Override PartName="/ppt/notesSlides/notesSlide559.xml" ContentType="application/vnd.openxmlformats-officedocument.presentationml.notesSlide+xml"/>
  <Override PartName="/ppt/notesSlides/notesSlide560.xml" ContentType="application/vnd.openxmlformats-officedocument.presentationml.notesSlide+xml"/>
  <Override PartName="/ppt/notesSlides/notesSlide561.xml" ContentType="application/vnd.openxmlformats-officedocument.presentationml.notesSlide+xml"/>
  <Override PartName="/ppt/notesSlides/notesSlide562.xml" ContentType="application/vnd.openxmlformats-officedocument.presentationml.notesSlide+xml"/>
  <Override PartName="/ppt/notesSlides/notesSlide563.xml" ContentType="application/vnd.openxmlformats-officedocument.presentationml.notesSlide+xml"/>
  <Override PartName="/ppt/notesSlides/notesSlide564.xml" ContentType="application/vnd.openxmlformats-officedocument.presentationml.notesSlide+xml"/>
  <Override PartName="/ppt/notesSlides/notesSlide565.xml" ContentType="application/vnd.openxmlformats-officedocument.presentationml.notesSlide+xml"/>
  <Override PartName="/ppt/notesSlides/notesSlide566.xml" ContentType="application/vnd.openxmlformats-officedocument.presentationml.notesSlide+xml"/>
  <Override PartName="/ppt/notesSlides/notesSlide567.xml" ContentType="application/vnd.openxmlformats-officedocument.presentationml.notesSlide+xml"/>
  <Override PartName="/ppt/notesSlides/notesSlide568.xml" ContentType="application/vnd.openxmlformats-officedocument.presentationml.notesSlide+xml"/>
  <Override PartName="/ppt/notesSlides/notesSlide569.xml" ContentType="application/vnd.openxmlformats-officedocument.presentationml.notesSlide+xml"/>
  <Override PartName="/ppt/notesSlides/notesSlide570.xml" ContentType="application/vnd.openxmlformats-officedocument.presentationml.notesSlide+xml"/>
  <Override PartName="/ppt/notesSlides/notesSlide571.xml" ContentType="application/vnd.openxmlformats-officedocument.presentationml.notesSlide+xml"/>
  <Override PartName="/ppt/notesSlides/notesSlide572.xml" ContentType="application/vnd.openxmlformats-officedocument.presentationml.notesSlide+xml"/>
  <Override PartName="/ppt/notesSlides/notesSlide573.xml" ContentType="application/vnd.openxmlformats-officedocument.presentationml.notesSlide+xml"/>
  <Override PartName="/ppt/notesSlides/notesSlide574.xml" ContentType="application/vnd.openxmlformats-officedocument.presentationml.notesSlide+xml"/>
  <Override PartName="/ppt/notesSlides/notesSlide575.xml" ContentType="application/vnd.openxmlformats-officedocument.presentationml.notesSlide+xml"/>
  <Override PartName="/ppt/notesSlides/notesSlide576.xml" ContentType="application/vnd.openxmlformats-officedocument.presentationml.notesSlide+xml"/>
  <Override PartName="/ppt/notesSlides/notesSlide577.xml" ContentType="application/vnd.openxmlformats-officedocument.presentationml.notesSlide+xml"/>
  <Override PartName="/ppt/notesSlides/notesSlide578.xml" ContentType="application/vnd.openxmlformats-officedocument.presentationml.notesSlide+xml"/>
  <Override PartName="/ppt/notesSlides/notesSlide579.xml" ContentType="application/vnd.openxmlformats-officedocument.presentationml.notesSlide+xml"/>
  <Override PartName="/ppt/notesSlides/notesSlide580.xml" ContentType="application/vnd.openxmlformats-officedocument.presentationml.notesSlide+xml"/>
  <Override PartName="/ppt/notesSlides/notesSlide581.xml" ContentType="application/vnd.openxmlformats-officedocument.presentationml.notesSlide+xml"/>
  <Override PartName="/ppt/notesSlides/notesSlide582.xml" ContentType="application/vnd.openxmlformats-officedocument.presentationml.notesSlide+xml"/>
  <Override PartName="/ppt/notesSlides/notesSlide583.xml" ContentType="application/vnd.openxmlformats-officedocument.presentationml.notesSlide+xml"/>
  <Override PartName="/ppt/notesSlides/notesSlide584.xml" ContentType="application/vnd.openxmlformats-officedocument.presentationml.notesSlide+xml"/>
  <Override PartName="/ppt/notesSlides/notesSlide585.xml" ContentType="application/vnd.openxmlformats-officedocument.presentationml.notesSlide+xml"/>
  <Override PartName="/ppt/notesSlides/notesSlide586.xml" ContentType="application/vnd.openxmlformats-officedocument.presentationml.notesSlide+xml"/>
  <Override PartName="/ppt/notesSlides/notesSlide587.xml" ContentType="application/vnd.openxmlformats-officedocument.presentationml.notesSlide+xml"/>
  <Override PartName="/ppt/notesSlides/notesSlide588.xml" ContentType="application/vnd.openxmlformats-officedocument.presentationml.notesSlide+xml"/>
  <Override PartName="/ppt/notesSlides/notesSlide589.xml" ContentType="application/vnd.openxmlformats-officedocument.presentationml.notesSlide+xml"/>
  <Override PartName="/ppt/notesSlides/notesSlide590.xml" ContentType="application/vnd.openxmlformats-officedocument.presentationml.notesSlide+xml"/>
  <Override PartName="/ppt/notesSlides/notesSlide591.xml" ContentType="application/vnd.openxmlformats-officedocument.presentationml.notesSlide+xml"/>
  <Override PartName="/ppt/notesSlides/notesSlide592.xml" ContentType="application/vnd.openxmlformats-officedocument.presentationml.notesSlide+xml"/>
  <Override PartName="/ppt/notesSlides/notesSlide593.xml" ContentType="application/vnd.openxmlformats-officedocument.presentationml.notesSlide+xml"/>
  <Override PartName="/ppt/notesSlides/notesSlide594.xml" ContentType="application/vnd.openxmlformats-officedocument.presentationml.notesSlide+xml"/>
  <Override PartName="/ppt/notesSlides/notesSlide595.xml" ContentType="application/vnd.openxmlformats-officedocument.presentationml.notesSlide+xml"/>
  <Override PartName="/ppt/notesSlides/notesSlide596.xml" ContentType="application/vnd.openxmlformats-officedocument.presentationml.notesSlide+xml"/>
  <Override PartName="/ppt/notesSlides/notesSlide597.xml" ContentType="application/vnd.openxmlformats-officedocument.presentationml.notesSlide+xml"/>
  <Override PartName="/ppt/notesSlides/notesSlide598.xml" ContentType="application/vnd.openxmlformats-officedocument.presentationml.notesSlide+xml"/>
  <Override PartName="/ppt/notesSlides/notesSlide599.xml" ContentType="application/vnd.openxmlformats-officedocument.presentationml.notesSlide+xml"/>
  <Override PartName="/ppt/notesSlides/notesSlide600.xml" ContentType="application/vnd.openxmlformats-officedocument.presentationml.notesSlide+xml"/>
  <Override PartName="/ppt/notesSlides/notesSlide601.xml" ContentType="application/vnd.openxmlformats-officedocument.presentationml.notesSlide+xml"/>
  <Override PartName="/ppt/notesSlides/notesSlide602.xml" ContentType="application/vnd.openxmlformats-officedocument.presentationml.notesSlide+xml"/>
  <Override PartName="/ppt/notesSlides/notesSlide603.xml" ContentType="application/vnd.openxmlformats-officedocument.presentationml.notesSlide+xml"/>
  <Override PartName="/ppt/notesSlides/notesSlide604.xml" ContentType="application/vnd.openxmlformats-officedocument.presentationml.notesSlide+xml"/>
  <Override PartName="/ppt/notesSlides/notesSlide605.xml" ContentType="application/vnd.openxmlformats-officedocument.presentationml.notesSlide+xml"/>
  <Override PartName="/ppt/notesSlides/notesSlide606.xml" ContentType="application/vnd.openxmlformats-officedocument.presentationml.notesSlide+xml"/>
  <Override PartName="/ppt/notesSlides/notesSlide607.xml" ContentType="application/vnd.openxmlformats-officedocument.presentationml.notesSlide+xml"/>
  <Override PartName="/ppt/notesSlides/notesSlide608.xml" ContentType="application/vnd.openxmlformats-officedocument.presentationml.notesSlide+xml"/>
  <Override PartName="/ppt/notesSlides/notesSlide609.xml" ContentType="application/vnd.openxmlformats-officedocument.presentationml.notesSlide+xml"/>
  <Override PartName="/ppt/notesSlides/notesSlide610.xml" ContentType="application/vnd.openxmlformats-officedocument.presentationml.notesSlide+xml"/>
  <Override PartName="/ppt/notesSlides/notesSlide611.xml" ContentType="application/vnd.openxmlformats-officedocument.presentationml.notesSlide+xml"/>
  <Override PartName="/ppt/notesSlides/notesSlide612.xml" ContentType="application/vnd.openxmlformats-officedocument.presentationml.notesSlide+xml"/>
  <Override PartName="/ppt/notesSlides/notesSlide613.xml" ContentType="application/vnd.openxmlformats-officedocument.presentationml.notesSlide+xml"/>
  <Override PartName="/ppt/notesSlides/notesSlide614.xml" ContentType="application/vnd.openxmlformats-officedocument.presentationml.notesSlide+xml"/>
  <Override PartName="/ppt/notesSlides/notesSlide615.xml" ContentType="application/vnd.openxmlformats-officedocument.presentationml.notesSlide+xml"/>
  <Override PartName="/ppt/notesSlides/notesSlide616.xml" ContentType="application/vnd.openxmlformats-officedocument.presentationml.notesSlide+xml"/>
  <Override PartName="/ppt/notesSlides/notesSlide617.xml" ContentType="application/vnd.openxmlformats-officedocument.presentationml.notesSlide+xml"/>
  <Override PartName="/ppt/notesSlides/notesSlide618.xml" ContentType="application/vnd.openxmlformats-officedocument.presentationml.notesSlide+xml"/>
  <Override PartName="/ppt/notesSlides/notesSlide619.xml" ContentType="application/vnd.openxmlformats-officedocument.presentationml.notesSlide+xml"/>
  <Override PartName="/ppt/notesSlides/notesSlide620.xml" ContentType="application/vnd.openxmlformats-officedocument.presentationml.notesSlide+xml"/>
  <Override PartName="/ppt/notesSlides/notesSlide621.xml" ContentType="application/vnd.openxmlformats-officedocument.presentationml.notesSlide+xml"/>
  <Override PartName="/ppt/notesSlides/notesSlide622.xml" ContentType="application/vnd.openxmlformats-officedocument.presentationml.notesSlide+xml"/>
  <Override PartName="/ppt/notesSlides/notesSlide623.xml" ContentType="application/vnd.openxmlformats-officedocument.presentationml.notesSlide+xml"/>
  <Override PartName="/ppt/notesSlides/notesSlide624.xml" ContentType="application/vnd.openxmlformats-officedocument.presentationml.notesSlide+xml"/>
  <Override PartName="/ppt/notesSlides/notesSlide625.xml" ContentType="application/vnd.openxmlformats-officedocument.presentationml.notesSlide+xml"/>
  <Override PartName="/ppt/notesSlides/notesSlide626.xml" ContentType="application/vnd.openxmlformats-officedocument.presentationml.notesSlide+xml"/>
  <Override PartName="/ppt/notesSlides/notesSlide627.xml" ContentType="application/vnd.openxmlformats-officedocument.presentationml.notesSlide+xml"/>
  <Override PartName="/ppt/notesSlides/notesSlide628.xml" ContentType="application/vnd.openxmlformats-officedocument.presentationml.notesSlide+xml"/>
  <Override PartName="/ppt/notesSlides/notesSlide629.xml" ContentType="application/vnd.openxmlformats-officedocument.presentationml.notesSlide+xml"/>
  <Override PartName="/ppt/notesSlides/notesSlide630.xml" ContentType="application/vnd.openxmlformats-officedocument.presentationml.notesSlide+xml"/>
  <Override PartName="/ppt/notesSlides/notesSlide631.xml" ContentType="application/vnd.openxmlformats-officedocument.presentationml.notesSlide+xml"/>
  <Override PartName="/ppt/ink/ink1.xml" ContentType="application/inkml+xml"/>
  <Override PartName="/ppt/notesSlides/notesSlide632.xml" ContentType="application/vnd.openxmlformats-officedocument.presentationml.notesSlide+xml"/>
  <Override PartName="/ppt/notesSlides/notesSlide633.xml" ContentType="application/vnd.openxmlformats-officedocument.presentationml.notesSlide+xml"/>
  <Override PartName="/ppt/notesSlides/notesSlide634.xml" ContentType="application/vnd.openxmlformats-officedocument.presentationml.notesSlide+xml"/>
  <Override PartName="/ppt/notesSlides/notesSlide635.xml" ContentType="application/vnd.openxmlformats-officedocument.presentationml.notesSlide+xml"/>
  <Override PartName="/ppt/notesSlides/notesSlide636.xml" ContentType="application/vnd.openxmlformats-officedocument.presentationml.notesSlide+xml"/>
  <Override PartName="/ppt/notesSlides/notesSlide637.xml" ContentType="application/vnd.openxmlformats-officedocument.presentationml.notesSlide+xml"/>
  <Override PartName="/ppt/notesSlides/notesSlide638.xml" ContentType="application/vnd.openxmlformats-officedocument.presentationml.notesSlide+xml"/>
  <Override PartName="/ppt/notesSlides/notesSlide639.xml" ContentType="application/vnd.openxmlformats-officedocument.presentationml.notesSlide+xml"/>
  <Override PartName="/ppt/notesSlides/notesSlide640.xml" ContentType="application/vnd.openxmlformats-officedocument.presentationml.notesSlide+xml"/>
  <Override PartName="/ppt/notesSlides/notesSlide641.xml" ContentType="application/vnd.openxmlformats-officedocument.presentationml.notesSlide+xml"/>
  <Override PartName="/ppt/notesSlides/notesSlide642.xml" ContentType="application/vnd.openxmlformats-officedocument.presentationml.notesSlide+xml"/>
  <Override PartName="/ppt/notesSlides/notesSlide643.xml" ContentType="application/vnd.openxmlformats-officedocument.presentationml.notesSlide+xml"/>
  <Override PartName="/ppt/notesSlides/notesSlide644.xml" ContentType="application/vnd.openxmlformats-officedocument.presentationml.notesSlide+xml"/>
  <Override PartName="/ppt/notesSlides/notesSlide645.xml" ContentType="application/vnd.openxmlformats-officedocument.presentationml.notesSlide+xml"/>
  <Override PartName="/ppt/notesSlides/notesSlide646.xml" ContentType="application/vnd.openxmlformats-officedocument.presentationml.notesSlide+xml"/>
  <Override PartName="/ppt/notesSlides/notesSlide647.xml" ContentType="application/vnd.openxmlformats-officedocument.presentationml.notesSlide+xml"/>
  <Override PartName="/ppt/notesSlides/notesSlide648.xml" ContentType="application/vnd.openxmlformats-officedocument.presentationml.notesSlide+xml"/>
  <Override PartName="/ppt/notesSlides/notesSlide649.xml" ContentType="application/vnd.openxmlformats-officedocument.presentationml.notesSlide+xml"/>
  <Override PartName="/ppt/notesSlides/notesSlide650.xml" ContentType="application/vnd.openxmlformats-officedocument.presentationml.notesSlide+xml"/>
  <Override PartName="/ppt/notesSlides/notesSlide651.xml" ContentType="application/vnd.openxmlformats-officedocument.presentationml.notesSlide+xml"/>
  <Override PartName="/ppt/notesSlides/notesSlide652.xml" ContentType="application/vnd.openxmlformats-officedocument.presentationml.notesSlide+xml"/>
  <Override PartName="/ppt/notesSlides/notesSlide653.xml" ContentType="application/vnd.openxmlformats-officedocument.presentationml.notesSlide+xml"/>
  <Override PartName="/ppt/notesSlides/notesSlide654.xml" ContentType="application/vnd.openxmlformats-officedocument.presentationml.notesSlide+xml"/>
  <Override PartName="/ppt/notesSlides/notesSlide655.xml" ContentType="application/vnd.openxmlformats-officedocument.presentationml.notesSlide+xml"/>
  <Override PartName="/ppt/notesSlides/notesSlide656.xml" ContentType="application/vnd.openxmlformats-officedocument.presentationml.notesSlide+xml"/>
  <Override PartName="/ppt/notesSlides/notesSlide657.xml" ContentType="application/vnd.openxmlformats-officedocument.presentationml.notesSlide+xml"/>
  <Override PartName="/ppt/notesSlides/notesSlide658.xml" ContentType="application/vnd.openxmlformats-officedocument.presentationml.notesSlide+xml"/>
  <Override PartName="/ppt/notesSlides/notesSlide659.xml" ContentType="application/vnd.openxmlformats-officedocument.presentationml.notesSlide+xml"/>
  <Override PartName="/ppt/notesSlides/notesSlide660.xml" ContentType="application/vnd.openxmlformats-officedocument.presentationml.notesSlide+xml"/>
  <Override PartName="/ppt/notesSlides/notesSlide661.xml" ContentType="application/vnd.openxmlformats-officedocument.presentationml.notesSlide+xml"/>
  <Override PartName="/ppt/notesSlides/notesSlide662.xml" ContentType="application/vnd.openxmlformats-officedocument.presentationml.notesSlide+xml"/>
  <Override PartName="/ppt/notesSlides/notesSlide663.xml" ContentType="application/vnd.openxmlformats-officedocument.presentationml.notesSlide+xml"/>
  <Override PartName="/ppt/notesSlides/notesSlide664.xml" ContentType="application/vnd.openxmlformats-officedocument.presentationml.notesSlide+xml"/>
  <Override PartName="/ppt/notesSlides/notesSlide665.xml" ContentType="application/vnd.openxmlformats-officedocument.presentationml.notesSlide+xml"/>
  <Override PartName="/ppt/notesSlides/notesSlide666.xml" ContentType="application/vnd.openxmlformats-officedocument.presentationml.notesSlide+xml"/>
  <Override PartName="/ppt/notesSlides/notesSlide667.xml" ContentType="application/vnd.openxmlformats-officedocument.presentationml.notesSlide+xml"/>
  <Override PartName="/ppt/notesSlides/notesSlide668.xml" ContentType="application/vnd.openxmlformats-officedocument.presentationml.notesSlide+xml"/>
  <Override PartName="/ppt/notesSlides/notesSlide669.xml" ContentType="application/vnd.openxmlformats-officedocument.presentationml.notesSlide+xml"/>
  <Override PartName="/ppt/notesSlides/notesSlide670.xml" ContentType="application/vnd.openxmlformats-officedocument.presentationml.notesSlide+xml"/>
  <Override PartName="/ppt/notesSlides/notesSlide671.xml" ContentType="application/vnd.openxmlformats-officedocument.presentationml.notesSlide+xml"/>
  <Override PartName="/ppt/notesSlides/notesSlide672.xml" ContentType="application/vnd.openxmlformats-officedocument.presentationml.notesSlide+xml"/>
  <Override PartName="/ppt/notesSlides/notesSlide673.xml" ContentType="application/vnd.openxmlformats-officedocument.presentationml.notesSlide+xml"/>
  <Override PartName="/ppt/notesSlides/notesSlide674.xml" ContentType="application/vnd.openxmlformats-officedocument.presentationml.notesSlide+xml"/>
  <Override PartName="/ppt/notesSlides/notesSlide675.xml" ContentType="application/vnd.openxmlformats-officedocument.presentationml.notesSlide+xml"/>
  <Override PartName="/ppt/notesSlides/notesSlide676.xml" ContentType="application/vnd.openxmlformats-officedocument.presentationml.notesSlide+xml"/>
  <Override PartName="/ppt/notesSlides/notesSlide677.xml" ContentType="application/vnd.openxmlformats-officedocument.presentationml.notesSlide+xml"/>
  <Override PartName="/ppt/notesSlides/notesSlide678.xml" ContentType="application/vnd.openxmlformats-officedocument.presentationml.notesSlide+xml"/>
  <Override PartName="/ppt/notesSlides/notesSlide679.xml" ContentType="application/vnd.openxmlformats-officedocument.presentationml.notesSlide+xml"/>
  <Override PartName="/ppt/notesSlides/notesSlide680.xml" ContentType="application/vnd.openxmlformats-officedocument.presentationml.notesSlide+xml"/>
  <Override PartName="/ppt/notesSlides/notesSlide681.xml" ContentType="application/vnd.openxmlformats-officedocument.presentationml.notesSlide+xml"/>
  <Override PartName="/ppt/notesSlides/notesSlide682.xml" ContentType="application/vnd.openxmlformats-officedocument.presentationml.notesSlide+xml"/>
  <Override PartName="/ppt/notesSlides/notesSlide683.xml" ContentType="application/vnd.openxmlformats-officedocument.presentationml.notesSlide+xml"/>
  <Override PartName="/ppt/notesSlides/notesSlide684.xml" ContentType="application/vnd.openxmlformats-officedocument.presentationml.notesSlide+xml"/>
  <Override PartName="/ppt/notesSlides/notesSlide685.xml" ContentType="application/vnd.openxmlformats-officedocument.presentationml.notesSlide+xml"/>
  <Override PartName="/ppt/notesSlides/notesSlide686.xml" ContentType="application/vnd.openxmlformats-officedocument.presentationml.notesSlide+xml"/>
  <Override PartName="/ppt/notesSlides/notesSlide687.xml" ContentType="application/vnd.openxmlformats-officedocument.presentationml.notesSlide+xml"/>
  <Override PartName="/ppt/notesSlides/notesSlide688.xml" ContentType="application/vnd.openxmlformats-officedocument.presentationml.notesSlide+xml"/>
  <Override PartName="/ppt/notesSlides/notesSlide689.xml" ContentType="application/vnd.openxmlformats-officedocument.presentationml.notesSlide+xml"/>
  <Override PartName="/ppt/notesSlides/notesSlide690.xml" ContentType="application/vnd.openxmlformats-officedocument.presentationml.notesSlide+xml"/>
  <Override PartName="/ppt/notesSlides/notesSlide691.xml" ContentType="application/vnd.openxmlformats-officedocument.presentationml.notesSlide+xml"/>
  <Override PartName="/ppt/notesSlides/notesSlide692.xml" ContentType="application/vnd.openxmlformats-officedocument.presentationml.notesSlide+xml"/>
  <Override PartName="/ppt/notesSlides/notesSlide693.xml" ContentType="application/vnd.openxmlformats-officedocument.presentationml.notesSlide+xml"/>
  <Override PartName="/ppt/notesSlides/notesSlide694.xml" ContentType="application/vnd.openxmlformats-officedocument.presentationml.notesSlide+xml"/>
  <Override PartName="/ppt/notesSlides/notesSlide695.xml" ContentType="application/vnd.openxmlformats-officedocument.presentationml.notesSlide+xml"/>
  <Override PartName="/ppt/notesSlides/notesSlide696.xml" ContentType="application/vnd.openxmlformats-officedocument.presentationml.notesSlide+xml"/>
  <Override PartName="/ppt/notesSlides/notesSlide697.xml" ContentType="application/vnd.openxmlformats-officedocument.presentationml.notesSlide+xml"/>
  <Override PartName="/ppt/notesSlides/notesSlide698.xml" ContentType="application/vnd.openxmlformats-officedocument.presentationml.notesSlide+xml"/>
  <Override PartName="/ppt/notesSlides/notesSlide699.xml" ContentType="application/vnd.openxmlformats-officedocument.presentationml.notesSlide+xml"/>
  <Override PartName="/ppt/notesSlides/notesSlide700.xml" ContentType="application/vnd.openxmlformats-officedocument.presentationml.notesSlide+xml"/>
  <Override PartName="/ppt/notesSlides/notesSlide701.xml" ContentType="application/vnd.openxmlformats-officedocument.presentationml.notesSlide+xml"/>
  <Override PartName="/ppt/notesSlides/notesSlide702.xml" ContentType="application/vnd.openxmlformats-officedocument.presentationml.notesSlide+xml"/>
  <Override PartName="/ppt/notesSlides/notesSlide703.xml" ContentType="application/vnd.openxmlformats-officedocument.presentationml.notesSlide+xml"/>
  <Override PartName="/ppt/notesSlides/notesSlide704.xml" ContentType="application/vnd.openxmlformats-officedocument.presentationml.notesSlide+xml"/>
  <Override PartName="/ppt/notesSlides/notesSlide705.xml" ContentType="application/vnd.openxmlformats-officedocument.presentationml.notesSlide+xml"/>
  <Override PartName="/ppt/notesSlides/notesSlide706.xml" ContentType="application/vnd.openxmlformats-officedocument.presentationml.notesSlide+xml"/>
  <Override PartName="/ppt/notesSlides/notesSlide707.xml" ContentType="application/vnd.openxmlformats-officedocument.presentationml.notesSlide+xml"/>
  <Override PartName="/ppt/notesSlides/notesSlide708.xml" ContentType="application/vnd.openxmlformats-officedocument.presentationml.notesSlide+xml"/>
  <Override PartName="/ppt/notesSlides/notesSlide709.xml" ContentType="application/vnd.openxmlformats-officedocument.presentationml.notesSlide+xml"/>
  <Override PartName="/ppt/notesSlides/notesSlide710.xml" ContentType="application/vnd.openxmlformats-officedocument.presentationml.notesSlide+xml"/>
  <Override PartName="/ppt/notesSlides/notesSlide711.xml" ContentType="application/vnd.openxmlformats-officedocument.presentationml.notesSlide+xml"/>
  <Override PartName="/ppt/notesSlides/notesSlide712.xml" ContentType="application/vnd.openxmlformats-officedocument.presentationml.notesSlide+xml"/>
  <Override PartName="/ppt/notesSlides/notesSlide713.xml" ContentType="application/vnd.openxmlformats-officedocument.presentationml.notesSlide+xml"/>
  <Override PartName="/ppt/ink/ink2.xml" ContentType="application/inkml+xml"/>
  <Override PartName="/ppt/notesSlides/notesSlide714.xml" ContentType="application/vnd.openxmlformats-officedocument.presentationml.notesSlide+xml"/>
  <Override PartName="/ppt/notesSlides/notesSlide715.xml" ContentType="application/vnd.openxmlformats-officedocument.presentationml.notesSlide+xml"/>
  <Override PartName="/ppt/notesSlides/notesSlide716.xml" ContentType="application/vnd.openxmlformats-officedocument.presentationml.notesSlide+xml"/>
  <Override PartName="/ppt/notesSlides/notesSlide717.xml" ContentType="application/vnd.openxmlformats-officedocument.presentationml.notesSlide+xml"/>
  <Override PartName="/ppt/notesSlides/notesSlide718.xml" ContentType="application/vnd.openxmlformats-officedocument.presentationml.notesSlide+xml"/>
  <Override PartName="/ppt/notesSlides/notesSlide719.xml" ContentType="application/vnd.openxmlformats-officedocument.presentationml.notesSlide+xml"/>
  <Override PartName="/ppt/notesSlides/notesSlide720.xml" ContentType="application/vnd.openxmlformats-officedocument.presentationml.notesSlide+xml"/>
  <Override PartName="/ppt/notesSlides/notesSlide721.xml" ContentType="application/vnd.openxmlformats-officedocument.presentationml.notesSlide+xml"/>
  <Override PartName="/ppt/notesSlides/notesSlide722.xml" ContentType="application/vnd.openxmlformats-officedocument.presentationml.notesSlide+xml"/>
  <Override PartName="/ppt/notesSlides/notesSlide723.xml" ContentType="application/vnd.openxmlformats-officedocument.presentationml.notesSlide+xml"/>
  <Override PartName="/ppt/notesSlides/notesSlide724.xml" ContentType="application/vnd.openxmlformats-officedocument.presentationml.notesSlide+xml"/>
  <Override PartName="/ppt/notesSlides/notesSlide725.xml" ContentType="application/vnd.openxmlformats-officedocument.presentationml.notesSlide+xml"/>
  <Override PartName="/ppt/notesSlides/notesSlide726.xml" ContentType="application/vnd.openxmlformats-officedocument.presentationml.notesSlide+xml"/>
  <Override PartName="/ppt/notesSlides/notesSlide727.xml" ContentType="application/vnd.openxmlformats-officedocument.presentationml.notesSlide+xml"/>
  <Override PartName="/ppt/notesSlides/notesSlide728.xml" ContentType="application/vnd.openxmlformats-officedocument.presentationml.notesSlide+xml"/>
  <Override PartName="/ppt/notesSlides/notesSlide729.xml" ContentType="application/vnd.openxmlformats-officedocument.presentationml.notesSlide+xml"/>
  <Override PartName="/ppt/notesSlides/notesSlide730.xml" ContentType="application/vnd.openxmlformats-officedocument.presentationml.notesSlide+xml"/>
  <Override PartName="/ppt/notesSlides/notesSlide731.xml" ContentType="application/vnd.openxmlformats-officedocument.presentationml.notesSlide+xml"/>
  <Override PartName="/ppt/notesSlides/notesSlide732.xml" ContentType="application/vnd.openxmlformats-officedocument.presentationml.notesSlide+xml"/>
  <Override PartName="/ppt/notesSlides/notesSlide733.xml" ContentType="application/vnd.openxmlformats-officedocument.presentationml.notesSlide+xml"/>
  <Override PartName="/ppt/notesSlides/notesSlide734.xml" ContentType="application/vnd.openxmlformats-officedocument.presentationml.notesSlide+xml"/>
  <Override PartName="/ppt/notesSlides/notesSlide735.xml" ContentType="application/vnd.openxmlformats-officedocument.presentationml.notesSlide+xml"/>
  <Override PartName="/ppt/notesSlides/notesSlide736.xml" ContentType="application/vnd.openxmlformats-officedocument.presentationml.notesSlide+xml"/>
  <Override PartName="/ppt/notesSlides/notesSlide737.xml" ContentType="application/vnd.openxmlformats-officedocument.presentationml.notesSlide+xml"/>
  <Override PartName="/ppt/notesSlides/notesSlide738.xml" ContentType="application/vnd.openxmlformats-officedocument.presentationml.notesSlide+xml"/>
  <Override PartName="/ppt/notesSlides/notesSlide739.xml" ContentType="application/vnd.openxmlformats-officedocument.presentationml.notesSlide+xml"/>
  <Override PartName="/ppt/notesSlides/notesSlide740.xml" ContentType="application/vnd.openxmlformats-officedocument.presentationml.notesSlide+xml"/>
  <Override PartName="/ppt/notesSlides/notesSlide741.xml" ContentType="application/vnd.openxmlformats-officedocument.presentationml.notesSlide+xml"/>
  <Override PartName="/ppt/notesSlides/notesSlide742.xml" ContentType="application/vnd.openxmlformats-officedocument.presentationml.notesSlide+xml"/>
  <Override PartName="/ppt/notesSlides/notesSlide743.xml" ContentType="application/vnd.openxmlformats-officedocument.presentationml.notesSlide+xml"/>
  <Override PartName="/ppt/notesSlides/notesSlide744.xml" ContentType="application/vnd.openxmlformats-officedocument.presentationml.notesSlide+xml"/>
  <Override PartName="/ppt/notesSlides/notesSlide745.xml" ContentType="application/vnd.openxmlformats-officedocument.presentationml.notesSlide+xml"/>
  <Override PartName="/ppt/notesSlides/notesSlide746.xml" ContentType="application/vnd.openxmlformats-officedocument.presentationml.notesSlide+xml"/>
  <Override PartName="/ppt/notesSlides/notesSlide747.xml" ContentType="application/vnd.openxmlformats-officedocument.presentationml.notesSlide+xml"/>
  <Override PartName="/ppt/notesSlides/notesSlide748.xml" ContentType="application/vnd.openxmlformats-officedocument.presentationml.notesSlide+xml"/>
  <Override PartName="/ppt/notesSlides/notesSlide749.xml" ContentType="application/vnd.openxmlformats-officedocument.presentationml.notesSlide+xml"/>
  <Override PartName="/ppt/notesSlides/notesSlide750.xml" ContentType="application/vnd.openxmlformats-officedocument.presentationml.notesSlide+xml"/>
  <Override PartName="/ppt/notesSlides/notesSlide751.xml" ContentType="application/vnd.openxmlformats-officedocument.presentationml.notesSlide+xml"/>
  <Override PartName="/ppt/notesSlides/notesSlide752.xml" ContentType="application/vnd.openxmlformats-officedocument.presentationml.notesSlide+xml"/>
  <Override PartName="/ppt/notesSlides/notesSlide753.xml" ContentType="application/vnd.openxmlformats-officedocument.presentationml.notesSlide+xml"/>
  <Override PartName="/ppt/notesSlides/notesSlide754.xml" ContentType="application/vnd.openxmlformats-officedocument.presentationml.notesSlide+xml"/>
  <Override PartName="/ppt/notesSlides/notesSlide755.xml" ContentType="application/vnd.openxmlformats-officedocument.presentationml.notesSlide+xml"/>
  <Override PartName="/ppt/notesSlides/notesSlide756.xml" ContentType="application/vnd.openxmlformats-officedocument.presentationml.notesSlide+xml"/>
  <Override PartName="/ppt/notesSlides/notesSlide757.xml" ContentType="application/vnd.openxmlformats-officedocument.presentationml.notesSlide+xml"/>
  <Override PartName="/ppt/notesSlides/notesSlide758.xml" ContentType="application/vnd.openxmlformats-officedocument.presentationml.notesSlide+xml"/>
  <Override PartName="/ppt/notesSlides/notesSlide759.xml" ContentType="application/vnd.openxmlformats-officedocument.presentationml.notesSlide+xml"/>
  <Override PartName="/ppt/notesSlides/notesSlide760.xml" ContentType="application/vnd.openxmlformats-officedocument.presentationml.notesSlide+xml"/>
  <Override PartName="/ppt/notesSlides/notesSlide761.xml" ContentType="application/vnd.openxmlformats-officedocument.presentationml.notesSlide+xml"/>
  <Override PartName="/ppt/notesSlides/notesSlide762.xml" ContentType="application/vnd.openxmlformats-officedocument.presentationml.notesSlide+xml"/>
  <Override PartName="/ppt/notesSlides/notesSlide763.xml" ContentType="application/vnd.openxmlformats-officedocument.presentationml.notesSlide+xml"/>
  <Override PartName="/ppt/notesSlides/notesSlide764.xml" ContentType="application/vnd.openxmlformats-officedocument.presentationml.notesSlide+xml"/>
  <Override PartName="/ppt/notesSlides/notesSlide765.xml" ContentType="application/vnd.openxmlformats-officedocument.presentationml.notesSlide+xml"/>
  <Override PartName="/ppt/notesSlides/notesSlide766.xml" ContentType="application/vnd.openxmlformats-officedocument.presentationml.notesSlide+xml"/>
  <Override PartName="/ppt/notesSlides/notesSlide767.xml" ContentType="application/vnd.openxmlformats-officedocument.presentationml.notesSlide+xml"/>
  <Override PartName="/ppt/notesSlides/notesSlide768.xml" ContentType="application/vnd.openxmlformats-officedocument.presentationml.notesSlide+xml"/>
  <Override PartName="/ppt/notesSlides/notesSlide769.xml" ContentType="application/vnd.openxmlformats-officedocument.presentationml.notesSlide+xml"/>
  <Override PartName="/ppt/notesSlides/notesSlide770.xml" ContentType="application/vnd.openxmlformats-officedocument.presentationml.notesSlide+xml"/>
  <Override PartName="/ppt/notesSlides/notesSlide771.xml" ContentType="application/vnd.openxmlformats-officedocument.presentationml.notesSlide+xml"/>
  <Override PartName="/ppt/notesSlides/notesSlide772.xml" ContentType="application/vnd.openxmlformats-officedocument.presentationml.notesSlide+xml"/>
  <Override PartName="/ppt/notesSlides/notesSlide773.xml" ContentType="application/vnd.openxmlformats-officedocument.presentationml.notesSlide+xml"/>
  <Override PartName="/ppt/notesSlides/notesSlide774.xml" ContentType="application/vnd.openxmlformats-officedocument.presentationml.notesSlide+xml"/>
  <Override PartName="/ppt/notesSlides/notesSlide775.xml" ContentType="application/vnd.openxmlformats-officedocument.presentationml.notesSlide+xml"/>
  <Override PartName="/ppt/notesSlides/notesSlide776.xml" ContentType="application/vnd.openxmlformats-officedocument.presentationml.notesSlide+xml"/>
  <Override PartName="/ppt/notesSlides/notesSlide777.xml" ContentType="application/vnd.openxmlformats-officedocument.presentationml.notesSlide+xml"/>
  <Override PartName="/ppt/notesSlides/notesSlide778.xml" ContentType="application/vnd.openxmlformats-officedocument.presentationml.notesSlide+xml"/>
  <Override PartName="/ppt/notesSlides/notesSlide779.xml" ContentType="application/vnd.openxmlformats-officedocument.presentationml.notesSlide+xml"/>
  <Override PartName="/ppt/notesSlides/notesSlide780.xml" ContentType="application/vnd.openxmlformats-officedocument.presentationml.notesSlide+xml"/>
  <Override PartName="/ppt/notesSlides/notesSlide781.xml" ContentType="application/vnd.openxmlformats-officedocument.presentationml.notesSlide+xml"/>
  <Override PartName="/ppt/notesSlides/notesSlide782.xml" ContentType="application/vnd.openxmlformats-officedocument.presentationml.notesSlide+xml"/>
  <Override PartName="/ppt/notesSlides/notesSlide783.xml" ContentType="application/vnd.openxmlformats-officedocument.presentationml.notesSlide+xml"/>
  <Override PartName="/ppt/notesSlides/notesSlide784.xml" ContentType="application/vnd.openxmlformats-officedocument.presentationml.notesSlide+xml"/>
  <Override PartName="/ppt/notesSlides/notesSlide785.xml" ContentType="application/vnd.openxmlformats-officedocument.presentationml.notesSlide+xml"/>
  <Override PartName="/ppt/notesSlides/notesSlide786.xml" ContentType="application/vnd.openxmlformats-officedocument.presentationml.notesSlide+xml"/>
  <Override PartName="/ppt/notesSlides/notesSlide787.xml" ContentType="application/vnd.openxmlformats-officedocument.presentationml.notesSlide+xml"/>
  <Override PartName="/ppt/notesSlides/notesSlide788.xml" ContentType="application/vnd.openxmlformats-officedocument.presentationml.notesSlide+xml"/>
  <Override PartName="/ppt/notesSlides/notesSlide789.xml" ContentType="application/vnd.openxmlformats-officedocument.presentationml.notesSlide+xml"/>
  <Override PartName="/ppt/notesSlides/notesSlide790.xml" ContentType="application/vnd.openxmlformats-officedocument.presentationml.notesSlide+xml"/>
  <Override PartName="/ppt/notesSlides/notesSlide791.xml" ContentType="application/vnd.openxmlformats-officedocument.presentationml.notesSlide+xml"/>
  <Override PartName="/ppt/notesSlides/notesSlide792.xml" ContentType="application/vnd.openxmlformats-officedocument.presentationml.notesSlide+xml"/>
  <Override PartName="/ppt/notesSlides/notesSlide793.xml" ContentType="application/vnd.openxmlformats-officedocument.presentationml.notesSlide+xml"/>
  <Override PartName="/ppt/notesSlides/notesSlide794.xml" ContentType="application/vnd.openxmlformats-officedocument.presentationml.notesSlide+xml"/>
  <Override PartName="/ppt/notesSlides/notesSlide795.xml" ContentType="application/vnd.openxmlformats-officedocument.presentationml.notesSlide+xml"/>
  <Override PartName="/ppt/notesSlides/notesSlide796.xml" ContentType="application/vnd.openxmlformats-officedocument.presentationml.notesSlide+xml"/>
  <Override PartName="/ppt/notesSlides/notesSlide797.xml" ContentType="application/vnd.openxmlformats-officedocument.presentationml.notesSlide+xml"/>
  <Override PartName="/ppt/notesSlides/notesSlide798.xml" ContentType="application/vnd.openxmlformats-officedocument.presentationml.notesSlide+xml"/>
  <Override PartName="/ppt/notesSlides/notesSlide799.xml" ContentType="application/vnd.openxmlformats-officedocument.presentationml.notesSlide+xml"/>
  <Override PartName="/ppt/notesSlides/notesSlide800.xml" ContentType="application/vnd.openxmlformats-officedocument.presentationml.notesSlide+xml"/>
  <Override PartName="/ppt/notesSlides/notesSlide801.xml" ContentType="application/vnd.openxmlformats-officedocument.presentationml.notesSlide+xml"/>
  <Override PartName="/ppt/notesSlides/notesSlide802.xml" ContentType="application/vnd.openxmlformats-officedocument.presentationml.notesSlide+xml"/>
  <Override PartName="/ppt/notesSlides/notesSlide803.xml" ContentType="application/vnd.openxmlformats-officedocument.presentationml.notesSlide+xml"/>
  <Override PartName="/ppt/notesSlides/notesSlide804.xml" ContentType="application/vnd.openxmlformats-officedocument.presentationml.notesSlide+xml"/>
  <Override PartName="/ppt/notesSlides/notesSlide805.xml" ContentType="application/vnd.openxmlformats-officedocument.presentationml.notesSlide+xml"/>
  <Override PartName="/ppt/notesSlides/notesSlide806.xml" ContentType="application/vnd.openxmlformats-officedocument.presentationml.notesSlide+xml"/>
  <Override PartName="/ppt/notesSlides/notesSlide807.xml" ContentType="application/vnd.openxmlformats-officedocument.presentationml.notesSlide+xml"/>
  <Override PartName="/ppt/notesSlides/notesSlide808.xml" ContentType="application/vnd.openxmlformats-officedocument.presentationml.notesSlide+xml"/>
  <Override PartName="/ppt/notesSlides/notesSlide809.xml" ContentType="application/vnd.openxmlformats-officedocument.presentationml.notesSlide+xml"/>
  <Override PartName="/ppt/notesSlides/notesSlide810.xml" ContentType="application/vnd.openxmlformats-officedocument.presentationml.notesSlide+xml"/>
  <Override PartName="/ppt/notesSlides/notesSlide811.xml" ContentType="application/vnd.openxmlformats-officedocument.presentationml.notesSlide+xml"/>
  <Override PartName="/ppt/notesSlides/notesSlide812.xml" ContentType="application/vnd.openxmlformats-officedocument.presentationml.notesSlide+xml"/>
  <Override PartName="/ppt/notesSlides/notesSlide813.xml" ContentType="application/vnd.openxmlformats-officedocument.presentationml.notesSlide+xml"/>
  <Override PartName="/ppt/notesSlides/notesSlide814.xml" ContentType="application/vnd.openxmlformats-officedocument.presentationml.notesSlide+xml"/>
  <Override PartName="/ppt/notesSlides/notesSlide815.xml" ContentType="application/vnd.openxmlformats-officedocument.presentationml.notesSlide+xml"/>
  <Override PartName="/ppt/notesSlides/notesSlide816.xml" ContentType="application/vnd.openxmlformats-officedocument.presentationml.notesSlide+xml"/>
  <Override PartName="/ppt/notesSlides/notesSlide817.xml" ContentType="application/vnd.openxmlformats-officedocument.presentationml.notesSlide+xml"/>
  <Override PartName="/ppt/notesSlides/notesSlide818.xml" ContentType="application/vnd.openxmlformats-officedocument.presentationml.notesSlide+xml"/>
  <Override PartName="/ppt/notesSlides/notesSlide819.xml" ContentType="application/vnd.openxmlformats-officedocument.presentationml.notesSlide+xml"/>
  <Override PartName="/ppt/notesSlides/notesSlide820.xml" ContentType="application/vnd.openxmlformats-officedocument.presentationml.notesSlide+xml"/>
  <Override PartName="/ppt/notesSlides/notesSlide821.xml" ContentType="application/vnd.openxmlformats-officedocument.presentationml.notesSlide+xml"/>
  <Override PartName="/ppt/notesSlides/notesSlide822.xml" ContentType="application/vnd.openxmlformats-officedocument.presentationml.notesSlide+xml"/>
  <Override PartName="/ppt/notesSlides/notesSlide823.xml" ContentType="application/vnd.openxmlformats-officedocument.presentationml.notesSlide+xml"/>
  <Override PartName="/ppt/notesSlides/notesSlide824.xml" ContentType="application/vnd.openxmlformats-officedocument.presentationml.notesSlide+xml"/>
  <Override PartName="/ppt/notesSlides/notesSlide825.xml" ContentType="application/vnd.openxmlformats-officedocument.presentationml.notesSlide+xml"/>
  <Override PartName="/ppt/notesSlides/notesSlide826.xml" ContentType="application/vnd.openxmlformats-officedocument.presentationml.notesSlide+xml"/>
  <Override PartName="/ppt/notesSlides/notesSlide827.xml" ContentType="application/vnd.openxmlformats-officedocument.presentationml.notesSlide+xml"/>
  <Override PartName="/ppt/notesSlides/notesSlide828.xml" ContentType="application/vnd.openxmlformats-officedocument.presentationml.notesSlide+xml"/>
  <Override PartName="/ppt/notesSlides/notesSlide829.xml" ContentType="application/vnd.openxmlformats-officedocument.presentationml.notesSlide+xml"/>
  <Override PartName="/ppt/notesSlides/notesSlide830.xml" ContentType="application/vnd.openxmlformats-officedocument.presentationml.notesSlide+xml"/>
  <Override PartName="/ppt/notesSlides/notesSlide831.xml" ContentType="application/vnd.openxmlformats-officedocument.presentationml.notesSlide+xml"/>
  <Override PartName="/ppt/notesSlides/notesSlide832.xml" ContentType="application/vnd.openxmlformats-officedocument.presentationml.notesSlide+xml"/>
  <Override PartName="/ppt/notesSlides/notesSlide833.xml" ContentType="application/vnd.openxmlformats-officedocument.presentationml.notesSlide+xml"/>
  <Override PartName="/ppt/notesSlides/notesSlide834.xml" ContentType="application/vnd.openxmlformats-officedocument.presentationml.notesSlide+xml"/>
  <Override PartName="/ppt/notesSlides/notesSlide835.xml" ContentType="application/vnd.openxmlformats-officedocument.presentationml.notesSlide+xml"/>
  <Override PartName="/ppt/notesSlides/notesSlide836.xml" ContentType="application/vnd.openxmlformats-officedocument.presentationml.notesSlide+xml"/>
  <Override PartName="/ppt/notesSlides/notesSlide837.xml" ContentType="application/vnd.openxmlformats-officedocument.presentationml.notesSlide+xml"/>
  <Override PartName="/ppt/notesSlides/notesSlide838.xml" ContentType="application/vnd.openxmlformats-officedocument.presentationml.notesSlide+xml"/>
  <Override PartName="/ppt/notesSlides/notesSlide839.xml" ContentType="application/vnd.openxmlformats-officedocument.presentationml.notesSlide+xml"/>
  <Override PartName="/ppt/notesSlides/notesSlide840.xml" ContentType="application/vnd.openxmlformats-officedocument.presentationml.notesSlide+xml"/>
  <Override PartName="/ppt/notesSlides/notesSlide841.xml" ContentType="application/vnd.openxmlformats-officedocument.presentationml.notesSlide+xml"/>
  <Override PartName="/ppt/notesSlides/notesSlide842.xml" ContentType="application/vnd.openxmlformats-officedocument.presentationml.notesSlide+xml"/>
  <Override PartName="/ppt/notesSlides/notesSlide843.xml" ContentType="application/vnd.openxmlformats-officedocument.presentationml.notesSlide+xml"/>
  <Override PartName="/ppt/notesSlides/notesSlide844.xml" ContentType="application/vnd.openxmlformats-officedocument.presentationml.notesSlide+xml"/>
  <Override PartName="/ppt/notesSlides/notesSlide845.xml" ContentType="application/vnd.openxmlformats-officedocument.presentationml.notesSlide+xml"/>
  <Override PartName="/ppt/notesSlides/notesSlide846.xml" ContentType="application/vnd.openxmlformats-officedocument.presentationml.notesSlide+xml"/>
  <Override PartName="/ppt/notesSlides/notesSlide847.xml" ContentType="application/vnd.openxmlformats-officedocument.presentationml.notesSlide+xml"/>
  <Override PartName="/ppt/notesSlides/notesSlide848.xml" ContentType="application/vnd.openxmlformats-officedocument.presentationml.notesSlide+xml"/>
  <Override PartName="/ppt/notesSlides/notesSlide849.xml" ContentType="application/vnd.openxmlformats-officedocument.presentationml.notesSlide+xml"/>
  <Override PartName="/ppt/notesSlides/notesSlide850.xml" ContentType="application/vnd.openxmlformats-officedocument.presentationml.notesSlide+xml"/>
  <Override PartName="/ppt/notesSlides/notesSlide851.xml" ContentType="application/vnd.openxmlformats-officedocument.presentationml.notesSlide+xml"/>
  <Override PartName="/ppt/notesSlides/notesSlide852.xml" ContentType="application/vnd.openxmlformats-officedocument.presentationml.notesSlide+xml"/>
  <Override PartName="/ppt/notesSlides/notesSlide853.xml" ContentType="application/vnd.openxmlformats-officedocument.presentationml.notesSlide+xml"/>
  <Override PartName="/ppt/notesSlides/notesSlide854.xml" ContentType="application/vnd.openxmlformats-officedocument.presentationml.notesSlide+xml"/>
  <Override PartName="/ppt/notesSlides/notesSlide855.xml" ContentType="application/vnd.openxmlformats-officedocument.presentationml.notesSlide+xml"/>
  <Override PartName="/ppt/notesSlides/notesSlide856.xml" ContentType="application/vnd.openxmlformats-officedocument.presentationml.notesSlide+xml"/>
  <Override PartName="/ppt/notesSlides/notesSlide857.xml" ContentType="application/vnd.openxmlformats-officedocument.presentationml.notesSlide+xml"/>
  <Override PartName="/ppt/notesSlides/notesSlide858.xml" ContentType="application/vnd.openxmlformats-officedocument.presentationml.notesSlide+xml"/>
  <Override PartName="/ppt/notesSlides/notesSlide859.xml" ContentType="application/vnd.openxmlformats-officedocument.presentationml.notesSlide+xml"/>
  <Override PartName="/ppt/notesSlides/notesSlide860.xml" ContentType="application/vnd.openxmlformats-officedocument.presentationml.notesSlide+xml"/>
  <Override PartName="/ppt/notesSlides/notesSlide861.xml" ContentType="application/vnd.openxmlformats-officedocument.presentationml.notesSlide+xml"/>
  <Override PartName="/ppt/notesSlides/notesSlide862.xml" ContentType="application/vnd.openxmlformats-officedocument.presentationml.notesSlide+xml"/>
  <Override PartName="/ppt/notesSlides/notesSlide863.xml" ContentType="application/vnd.openxmlformats-officedocument.presentationml.notesSlide+xml"/>
  <Override PartName="/ppt/notesSlides/notesSlide864.xml" ContentType="application/vnd.openxmlformats-officedocument.presentationml.notesSlide+xml"/>
  <Override PartName="/ppt/notesSlides/notesSlide865.xml" ContentType="application/vnd.openxmlformats-officedocument.presentationml.notesSlide+xml"/>
  <Override PartName="/ppt/notesSlides/notesSlide866.xml" ContentType="application/vnd.openxmlformats-officedocument.presentationml.notesSlide+xml"/>
  <Override PartName="/ppt/notesSlides/notesSlide867.xml" ContentType="application/vnd.openxmlformats-officedocument.presentationml.notesSlide+xml"/>
  <Override PartName="/ppt/notesSlides/notesSlide868.xml" ContentType="application/vnd.openxmlformats-officedocument.presentationml.notesSlide+xml"/>
  <Override PartName="/ppt/notesSlides/notesSlide869.xml" ContentType="application/vnd.openxmlformats-officedocument.presentationml.notesSlide+xml"/>
  <Override PartName="/ppt/notesSlides/notesSlide870.xml" ContentType="application/vnd.openxmlformats-officedocument.presentationml.notesSlide+xml"/>
  <Override PartName="/ppt/notesSlides/notesSlide871.xml" ContentType="application/vnd.openxmlformats-officedocument.presentationml.notesSlide+xml"/>
  <Override PartName="/ppt/notesSlides/notesSlide872.xml" ContentType="application/vnd.openxmlformats-officedocument.presentationml.notesSlide+xml"/>
  <Override PartName="/ppt/notesSlides/notesSlide873.xml" ContentType="application/vnd.openxmlformats-officedocument.presentationml.notesSlide+xml"/>
  <Override PartName="/ppt/notesSlides/notesSlide874.xml" ContentType="application/vnd.openxmlformats-officedocument.presentationml.notesSlide+xml"/>
  <Override PartName="/ppt/notesSlides/notesSlide875.xml" ContentType="application/vnd.openxmlformats-officedocument.presentationml.notesSlide+xml"/>
  <Override PartName="/ppt/notesSlides/notesSlide876.xml" ContentType="application/vnd.openxmlformats-officedocument.presentationml.notesSlide+xml"/>
  <Override PartName="/ppt/notesSlides/notesSlide877.xml" ContentType="application/vnd.openxmlformats-officedocument.presentationml.notesSlide+xml"/>
  <Override PartName="/ppt/notesSlides/notesSlide878.xml" ContentType="application/vnd.openxmlformats-officedocument.presentationml.notesSlide+xml"/>
  <Override PartName="/ppt/notesSlides/notesSlide879.xml" ContentType="application/vnd.openxmlformats-officedocument.presentationml.notesSlide+xml"/>
  <Override PartName="/ppt/notesSlides/notesSlide880.xml" ContentType="application/vnd.openxmlformats-officedocument.presentationml.notesSlide+xml"/>
  <Override PartName="/ppt/notesSlides/notesSlide881.xml" ContentType="application/vnd.openxmlformats-officedocument.presentationml.notesSlide+xml"/>
  <Override PartName="/ppt/notesSlides/notesSlide882.xml" ContentType="application/vnd.openxmlformats-officedocument.presentationml.notesSlide+xml"/>
  <Override PartName="/ppt/notesSlides/notesSlide883.xml" ContentType="application/vnd.openxmlformats-officedocument.presentationml.notesSlide+xml"/>
  <Override PartName="/ppt/notesSlides/notesSlide884.xml" ContentType="application/vnd.openxmlformats-officedocument.presentationml.notesSlide+xml"/>
  <Override PartName="/ppt/notesSlides/notesSlide885.xml" ContentType="application/vnd.openxmlformats-officedocument.presentationml.notesSlide+xml"/>
  <Override PartName="/ppt/notesSlides/notesSlide886.xml" ContentType="application/vnd.openxmlformats-officedocument.presentationml.notesSlide+xml"/>
  <Override PartName="/ppt/notesSlides/notesSlide887.xml" ContentType="application/vnd.openxmlformats-officedocument.presentationml.notesSlide+xml"/>
  <Override PartName="/ppt/notesSlides/notesSlide888.xml" ContentType="application/vnd.openxmlformats-officedocument.presentationml.notesSlide+xml"/>
  <Override PartName="/ppt/notesSlides/notesSlide889.xml" ContentType="application/vnd.openxmlformats-officedocument.presentationml.notesSlide+xml"/>
  <Override PartName="/ppt/notesSlides/notesSlide890.xml" ContentType="application/vnd.openxmlformats-officedocument.presentationml.notesSlide+xml"/>
  <Override PartName="/ppt/notesSlides/notesSlide891.xml" ContentType="application/vnd.openxmlformats-officedocument.presentationml.notesSlide+xml"/>
  <Override PartName="/ppt/notesSlides/notesSlide892.xml" ContentType="application/vnd.openxmlformats-officedocument.presentationml.notesSlide+xml"/>
  <Override PartName="/ppt/notesSlides/notesSlide893.xml" ContentType="application/vnd.openxmlformats-officedocument.presentationml.notesSlide+xml"/>
  <Override PartName="/ppt/notesSlides/notesSlide894.xml" ContentType="application/vnd.openxmlformats-officedocument.presentationml.notesSlide+xml"/>
  <Override PartName="/ppt/notesSlides/notesSlide895.xml" ContentType="application/vnd.openxmlformats-officedocument.presentationml.notesSlide+xml"/>
  <Override PartName="/ppt/notesSlides/notesSlide896.xml" ContentType="application/vnd.openxmlformats-officedocument.presentationml.notesSlide+xml"/>
  <Override PartName="/ppt/notesSlides/notesSlide897.xml" ContentType="application/vnd.openxmlformats-officedocument.presentationml.notesSlide+xml"/>
  <Override PartName="/ppt/notesSlides/notesSlide898.xml" ContentType="application/vnd.openxmlformats-officedocument.presentationml.notesSlide+xml"/>
  <Override PartName="/ppt/notesSlides/notesSlide899.xml" ContentType="application/vnd.openxmlformats-officedocument.presentationml.notesSlide+xml"/>
  <Override PartName="/ppt/notesSlides/notesSlide900.xml" ContentType="application/vnd.openxmlformats-officedocument.presentationml.notesSlide+xml"/>
  <Override PartName="/ppt/notesSlides/notesSlide901.xml" ContentType="application/vnd.openxmlformats-officedocument.presentationml.notesSlide+xml"/>
  <Override PartName="/ppt/notesSlides/notesSlide902.xml" ContentType="application/vnd.openxmlformats-officedocument.presentationml.notesSlide+xml"/>
  <Override PartName="/ppt/notesSlides/notesSlide903.xml" ContentType="application/vnd.openxmlformats-officedocument.presentationml.notesSlide+xml"/>
  <Override PartName="/ppt/notesSlides/notesSlide904.xml" ContentType="application/vnd.openxmlformats-officedocument.presentationml.notesSlide+xml"/>
  <Override PartName="/ppt/notesSlides/notesSlide905.xml" ContentType="application/vnd.openxmlformats-officedocument.presentationml.notesSlide+xml"/>
  <Override PartName="/ppt/notesSlides/notesSlide906.xml" ContentType="application/vnd.openxmlformats-officedocument.presentationml.notesSlide+xml"/>
  <Override PartName="/ppt/notesSlides/notesSlide907.xml" ContentType="application/vnd.openxmlformats-officedocument.presentationml.notesSlide+xml"/>
  <Override PartName="/ppt/notesSlides/notesSlide908.xml" ContentType="application/vnd.openxmlformats-officedocument.presentationml.notesSlide+xml"/>
  <Override PartName="/ppt/notesSlides/notesSlide909.xml" ContentType="application/vnd.openxmlformats-officedocument.presentationml.notesSlide+xml"/>
  <Override PartName="/ppt/notesSlides/notesSlide910.xml" ContentType="application/vnd.openxmlformats-officedocument.presentationml.notesSlide+xml"/>
  <Override PartName="/ppt/notesSlides/notesSlide911.xml" ContentType="application/vnd.openxmlformats-officedocument.presentationml.notesSlide+xml"/>
  <Override PartName="/ppt/notesSlides/notesSlide912.xml" ContentType="application/vnd.openxmlformats-officedocument.presentationml.notesSlide+xml"/>
  <Override PartName="/ppt/notesSlides/notesSlide913.xml" ContentType="application/vnd.openxmlformats-officedocument.presentationml.notesSlide+xml"/>
  <Override PartName="/ppt/notesSlides/notesSlide914.xml" ContentType="application/vnd.openxmlformats-officedocument.presentationml.notesSlide+xml"/>
  <Override PartName="/ppt/notesSlides/notesSlide915.xml" ContentType="application/vnd.openxmlformats-officedocument.presentationml.notesSlide+xml"/>
  <Override PartName="/ppt/notesSlides/notesSlide916.xml" ContentType="application/vnd.openxmlformats-officedocument.presentationml.notesSlide+xml"/>
  <Override PartName="/ppt/notesSlides/notesSlide917.xml" ContentType="application/vnd.openxmlformats-officedocument.presentationml.notesSlide+xml"/>
  <Override PartName="/ppt/notesSlides/notesSlide918.xml" ContentType="application/vnd.openxmlformats-officedocument.presentationml.notesSlide+xml"/>
  <Override PartName="/ppt/notesSlides/notesSlide919.xml" ContentType="application/vnd.openxmlformats-officedocument.presentationml.notesSlide+xml"/>
  <Override PartName="/ppt/notesSlides/notesSlide920.xml" ContentType="application/vnd.openxmlformats-officedocument.presentationml.notesSlide+xml"/>
  <Override PartName="/ppt/notesSlides/notesSlide921.xml" ContentType="application/vnd.openxmlformats-officedocument.presentationml.notesSlide+xml"/>
  <Override PartName="/ppt/notesSlides/notesSlide922.xml" ContentType="application/vnd.openxmlformats-officedocument.presentationml.notesSlide+xml"/>
  <Override PartName="/ppt/notesSlides/notesSlide923.xml" ContentType="application/vnd.openxmlformats-officedocument.presentationml.notesSlide+xml"/>
  <Override PartName="/ppt/notesSlides/notesSlide924.xml" ContentType="application/vnd.openxmlformats-officedocument.presentationml.notesSlide+xml"/>
  <Override PartName="/ppt/notesSlides/notesSlide925.xml" ContentType="application/vnd.openxmlformats-officedocument.presentationml.notesSlide+xml"/>
  <Override PartName="/ppt/notesSlides/notesSlide926.xml" ContentType="application/vnd.openxmlformats-officedocument.presentationml.notesSlide+xml"/>
  <Override PartName="/ppt/notesSlides/notesSlide927.xml" ContentType="application/vnd.openxmlformats-officedocument.presentationml.notesSlide+xml"/>
  <Override PartName="/ppt/notesSlides/notesSlide928.xml" ContentType="application/vnd.openxmlformats-officedocument.presentationml.notesSlide+xml"/>
  <Override PartName="/ppt/notesSlides/notesSlide929.xml" ContentType="application/vnd.openxmlformats-officedocument.presentationml.notesSlide+xml"/>
  <Override PartName="/ppt/notesSlides/notesSlide930.xml" ContentType="application/vnd.openxmlformats-officedocument.presentationml.notesSlide+xml"/>
  <Override PartName="/ppt/notesSlides/notesSlide931.xml" ContentType="application/vnd.openxmlformats-officedocument.presentationml.notesSlide+xml"/>
  <Override PartName="/ppt/notesSlides/notesSlide932.xml" ContentType="application/vnd.openxmlformats-officedocument.presentationml.notesSlide+xml"/>
  <Override PartName="/ppt/notesSlides/notesSlide933.xml" ContentType="application/vnd.openxmlformats-officedocument.presentationml.notesSlide+xml"/>
  <Override PartName="/ppt/notesSlides/notesSlide934.xml" ContentType="application/vnd.openxmlformats-officedocument.presentationml.notesSlide+xml"/>
  <Override PartName="/ppt/notesSlides/notesSlide935.xml" ContentType="application/vnd.openxmlformats-officedocument.presentationml.notesSlide+xml"/>
  <Override PartName="/ppt/notesSlides/notesSlide936.xml" ContentType="application/vnd.openxmlformats-officedocument.presentationml.notesSlide+xml"/>
  <Override PartName="/ppt/notesSlides/notesSlide937.xml" ContentType="application/vnd.openxmlformats-officedocument.presentationml.notesSlide+xml"/>
  <Override PartName="/ppt/notesSlides/notesSlide938.xml" ContentType="application/vnd.openxmlformats-officedocument.presentationml.notesSlide+xml"/>
  <Override PartName="/ppt/notesSlides/notesSlide939.xml" ContentType="application/vnd.openxmlformats-officedocument.presentationml.notesSlide+xml"/>
  <Override PartName="/ppt/notesSlides/notesSlide940.xml" ContentType="application/vnd.openxmlformats-officedocument.presentationml.notesSlide+xml"/>
  <Override PartName="/ppt/notesSlides/notesSlide941.xml" ContentType="application/vnd.openxmlformats-officedocument.presentationml.notesSlide+xml"/>
  <Override PartName="/ppt/notesSlides/notesSlide942.xml" ContentType="application/vnd.openxmlformats-officedocument.presentationml.notesSlide+xml"/>
  <Override PartName="/ppt/notesSlides/notesSlide943.xml" ContentType="application/vnd.openxmlformats-officedocument.presentationml.notesSlide+xml"/>
  <Override PartName="/ppt/notesSlides/notesSlide944.xml" ContentType="application/vnd.openxmlformats-officedocument.presentationml.notesSlide+xml"/>
  <Override PartName="/ppt/notesSlides/notesSlide945.xml" ContentType="application/vnd.openxmlformats-officedocument.presentationml.notesSlide+xml"/>
  <Override PartName="/ppt/notesSlides/notesSlide946.xml" ContentType="application/vnd.openxmlformats-officedocument.presentationml.notesSlide+xml"/>
  <Override PartName="/ppt/notesSlides/notesSlide947.xml" ContentType="application/vnd.openxmlformats-officedocument.presentationml.notesSlide+xml"/>
  <Override PartName="/ppt/notesSlides/notesSlide948.xml" ContentType="application/vnd.openxmlformats-officedocument.presentationml.notesSlide+xml"/>
  <Override PartName="/ppt/notesSlides/notesSlide949.xml" ContentType="application/vnd.openxmlformats-officedocument.presentationml.notesSlide+xml"/>
  <Override PartName="/ppt/notesSlides/notesSlide950.xml" ContentType="application/vnd.openxmlformats-officedocument.presentationml.notesSlide+xml"/>
  <Override PartName="/ppt/notesSlides/notesSlide951.xml" ContentType="application/vnd.openxmlformats-officedocument.presentationml.notesSlide+xml"/>
  <Override PartName="/ppt/notesSlides/notesSlide952.xml" ContentType="application/vnd.openxmlformats-officedocument.presentationml.notesSlide+xml"/>
  <Override PartName="/ppt/notesSlides/notesSlide953.xml" ContentType="application/vnd.openxmlformats-officedocument.presentationml.notesSlide+xml"/>
  <Override PartName="/ppt/notesSlides/notesSlide954.xml" ContentType="application/vnd.openxmlformats-officedocument.presentationml.notesSlide+xml"/>
  <Override PartName="/ppt/notesSlides/notesSlide955.xml" ContentType="application/vnd.openxmlformats-officedocument.presentationml.notesSlide+xml"/>
  <Override PartName="/ppt/notesSlides/notesSlide956.xml" ContentType="application/vnd.openxmlformats-officedocument.presentationml.notesSlide+xml"/>
  <Override PartName="/ppt/notesSlides/notesSlide957.xml" ContentType="application/vnd.openxmlformats-officedocument.presentationml.notesSlide+xml"/>
  <Override PartName="/ppt/notesSlides/notesSlide958.xml" ContentType="application/vnd.openxmlformats-officedocument.presentationml.notesSlide+xml"/>
  <Override PartName="/ppt/notesSlides/notesSlide959.xml" ContentType="application/vnd.openxmlformats-officedocument.presentationml.notesSlide+xml"/>
  <Override PartName="/ppt/notesSlides/notesSlide960.xml" ContentType="application/vnd.openxmlformats-officedocument.presentationml.notesSlide+xml"/>
  <Override PartName="/ppt/notesSlides/notesSlide961.xml" ContentType="application/vnd.openxmlformats-officedocument.presentationml.notesSlide+xml"/>
  <Override PartName="/ppt/notesSlides/notesSlide962.xml" ContentType="application/vnd.openxmlformats-officedocument.presentationml.notesSlide+xml"/>
  <Override PartName="/ppt/notesSlides/notesSlide963.xml" ContentType="application/vnd.openxmlformats-officedocument.presentationml.notesSlide+xml"/>
  <Override PartName="/ppt/notesSlides/notesSlide964.xml" ContentType="application/vnd.openxmlformats-officedocument.presentationml.notesSlide+xml"/>
  <Override PartName="/ppt/notesSlides/notesSlide965.xml" ContentType="application/vnd.openxmlformats-officedocument.presentationml.notesSlide+xml"/>
  <Override PartName="/ppt/notesSlides/notesSlide966.xml" ContentType="application/vnd.openxmlformats-officedocument.presentationml.notesSlide+xml"/>
  <Override PartName="/ppt/notesSlides/notesSlide967.xml" ContentType="application/vnd.openxmlformats-officedocument.presentationml.notesSlide+xml"/>
  <Override PartName="/ppt/notesSlides/notesSlide968.xml" ContentType="application/vnd.openxmlformats-officedocument.presentationml.notesSlide+xml"/>
  <Override PartName="/ppt/notesSlides/notesSlide969.xml" ContentType="application/vnd.openxmlformats-officedocument.presentationml.notesSlide+xml"/>
  <Override PartName="/ppt/notesSlides/notesSlide970.xml" ContentType="application/vnd.openxmlformats-officedocument.presentationml.notesSlide+xml"/>
  <Override PartName="/ppt/notesSlides/notesSlide971.xml" ContentType="application/vnd.openxmlformats-officedocument.presentationml.notesSlide+xml"/>
  <Override PartName="/ppt/notesSlides/notesSlide972.xml" ContentType="application/vnd.openxmlformats-officedocument.presentationml.notesSlide+xml"/>
  <Override PartName="/ppt/notesSlides/notesSlide973.xml" ContentType="application/vnd.openxmlformats-officedocument.presentationml.notesSlide+xml"/>
  <Override PartName="/ppt/notesSlides/notesSlide974.xml" ContentType="application/vnd.openxmlformats-officedocument.presentationml.notesSlide+xml"/>
  <Override PartName="/ppt/notesSlides/notesSlide975.xml" ContentType="application/vnd.openxmlformats-officedocument.presentationml.notesSlide+xml"/>
  <Override PartName="/ppt/notesSlides/notesSlide976.xml" ContentType="application/vnd.openxmlformats-officedocument.presentationml.notesSlide+xml"/>
  <Override PartName="/ppt/notesSlides/notesSlide977.xml" ContentType="application/vnd.openxmlformats-officedocument.presentationml.notesSlide+xml"/>
  <Override PartName="/ppt/notesSlides/notesSlide978.xml" ContentType="application/vnd.openxmlformats-officedocument.presentationml.notesSlide+xml"/>
  <Override PartName="/ppt/notesSlides/notesSlide979.xml" ContentType="application/vnd.openxmlformats-officedocument.presentationml.notesSlide+xml"/>
  <Override PartName="/ppt/notesSlides/notesSlide980.xml" ContentType="application/vnd.openxmlformats-officedocument.presentationml.notesSlide+xml"/>
  <Override PartName="/ppt/notesSlides/notesSlide981.xml" ContentType="application/vnd.openxmlformats-officedocument.presentationml.notesSlide+xml"/>
  <Override PartName="/ppt/notesSlides/notesSlide982.xml" ContentType="application/vnd.openxmlformats-officedocument.presentationml.notesSlide+xml"/>
  <Override PartName="/ppt/notesSlides/notesSlide983.xml" ContentType="application/vnd.openxmlformats-officedocument.presentationml.notesSlide+xml"/>
  <Override PartName="/ppt/notesSlides/notesSlide984.xml" ContentType="application/vnd.openxmlformats-officedocument.presentationml.notesSlide+xml"/>
  <Override PartName="/ppt/notesSlides/notesSlide985.xml" ContentType="application/vnd.openxmlformats-officedocument.presentationml.notesSlide+xml"/>
  <Override PartName="/ppt/notesSlides/notesSlide986.xml" ContentType="application/vnd.openxmlformats-officedocument.presentationml.notesSlide+xml"/>
  <Override PartName="/ppt/notesSlides/notesSlide987.xml" ContentType="application/vnd.openxmlformats-officedocument.presentationml.notesSlide+xml"/>
  <Override PartName="/ppt/notesSlides/notesSlide988.xml" ContentType="application/vnd.openxmlformats-officedocument.presentationml.notesSlide+xml"/>
  <Override PartName="/ppt/notesSlides/notesSlide9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991"/>
  </p:notesMasterIdLst>
  <p:handoutMasterIdLst>
    <p:handoutMasterId r:id="rId992"/>
  </p:handoutMasterIdLst>
  <p:sldIdLst>
    <p:sldId id="1841" r:id="rId2"/>
    <p:sldId id="1842" r:id="rId3"/>
    <p:sldId id="1412" r:id="rId4"/>
    <p:sldId id="836" r:id="rId5"/>
    <p:sldId id="837" r:id="rId6"/>
    <p:sldId id="838" r:id="rId7"/>
    <p:sldId id="840" r:id="rId8"/>
    <p:sldId id="841" r:id="rId9"/>
    <p:sldId id="842" r:id="rId10"/>
    <p:sldId id="843" r:id="rId11"/>
    <p:sldId id="844" r:id="rId12"/>
    <p:sldId id="845" r:id="rId13"/>
    <p:sldId id="846" r:id="rId14"/>
    <p:sldId id="847" r:id="rId15"/>
    <p:sldId id="848" r:id="rId16"/>
    <p:sldId id="849" r:id="rId17"/>
    <p:sldId id="850" r:id="rId18"/>
    <p:sldId id="851" r:id="rId19"/>
    <p:sldId id="852" r:id="rId20"/>
    <p:sldId id="853" r:id="rId21"/>
    <p:sldId id="854" r:id="rId22"/>
    <p:sldId id="855" r:id="rId23"/>
    <p:sldId id="856" r:id="rId24"/>
    <p:sldId id="857" r:id="rId25"/>
    <p:sldId id="858" r:id="rId26"/>
    <p:sldId id="859" r:id="rId27"/>
    <p:sldId id="860" r:id="rId28"/>
    <p:sldId id="861" r:id="rId29"/>
    <p:sldId id="862" r:id="rId30"/>
    <p:sldId id="863" r:id="rId31"/>
    <p:sldId id="864" r:id="rId32"/>
    <p:sldId id="865" r:id="rId33"/>
    <p:sldId id="866" r:id="rId34"/>
    <p:sldId id="867" r:id="rId35"/>
    <p:sldId id="868" r:id="rId36"/>
    <p:sldId id="869" r:id="rId37"/>
    <p:sldId id="870" r:id="rId38"/>
    <p:sldId id="871" r:id="rId39"/>
    <p:sldId id="872" r:id="rId40"/>
    <p:sldId id="873" r:id="rId41"/>
    <p:sldId id="874" r:id="rId42"/>
    <p:sldId id="875" r:id="rId43"/>
    <p:sldId id="876" r:id="rId44"/>
    <p:sldId id="877" r:id="rId45"/>
    <p:sldId id="878" r:id="rId46"/>
    <p:sldId id="879" r:id="rId47"/>
    <p:sldId id="880" r:id="rId48"/>
    <p:sldId id="881" r:id="rId49"/>
    <p:sldId id="882" r:id="rId50"/>
    <p:sldId id="883" r:id="rId51"/>
    <p:sldId id="884" r:id="rId52"/>
    <p:sldId id="885" r:id="rId53"/>
    <p:sldId id="886" r:id="rId54"/>
    <p:sldId id="887" r:id="rId55"/>
    <p:sldId id="888" r:id="rId56"/>
    <p:sldId id="889" r:id="rId57"/>
    <p:sldId id="890" r:id="rId58"/>
    <p:sldId id="891" r:id="rId59"/>
    <p:sldId id="892" r:id="rId60"/>
    <p:sldId id="893" r:id="rId61"/>
    <p:sldId id="894" r:id="rId62"/>
    <p:sldId id="895" r:id="rId63"/>
    <p:sldId id="896" r:id="rId64"/>
    <p:sldId id="897" r:id="rId65"/>
    <p:sldId id="898" r:id="rId66"/>
    <p:sldId id="899" r:id="rId67"/>
    <p:sldId id="900" r:id="rId68"/>
    <p:sldId id="901" r:id="rId69"/>
    <p:sldId id="902" r:id="rId70"/>
    <p:sldId id="903" r:id="rId71"/>
    <p:sldId id="904" r:id="rId72"/>
    <p:sldId id="905" r:id="rId73"/>
    <p:sldId id="906" r:id="rId74"/>
    <p:sldId id="907" r:id="rId75"/>
    <p:sldId id="908" r:id="rId76"/>
    <p:sldId id="909" r:id="rId77"/>
    <p:sldId id="910" r:id="rId78"/>
    <p:sldId id="911" r:id="rId79"/>
    <p:sldId id="912" r:id="rId80"/>
    <p:sldId id="913" r:id="rId81"/>
    <p:sldId id="914" r:id="rId82"/>
    <p:sldId id="915" r:id="rId83"/>
    <p:sldId id="916" r:id="rId84"/>
    <p:sldId id="917" r:id="rId85"/>
    <p:sldId id="918" r:id="rId86"/>
    <p:sldId id="919" r:id="rId87"/>
    <p:sldId id="920" r:id="rId88"/>
    <p:sldId id="921" r:id="rId89"/>
    <p:sldId id="922" r:id="rId90"/>
    <p:sldId id="923" r:id="rId91"/>
    <p:sldId id="924" r:id="rId92"/>
    <p:sldId id="925" r:id="rId93"/>
    <p:sldId id="926" r:id="rId94"/>
    <p:sldId id="927" r:id="rId95"/>
    <p:sldId id="928" r:id="rId96"/>
    <p:sldId id="929" r:id="rId97"/>
    <p:sldId id="930" r:id="rId98"/>
    <p:sldId id="931" r:id="rId99"/>
    <p:sldId id="932" r:id="rId100"/>
    <p:sldId id="933" r:id="rId101"/>
    <p:sldId id="934" r:id="rId102"/>
    <p:sldId id="935" r:id="rId103"/>
    <p:sldId id="936" r:id="rId104"/>
    <p:sldId id="937" r:id="rId105"/>
    <p:sldId id="938" r:id="rId106"/>
    <p:sldId id="939" r:id="rId107"/>
    <p:sldId id="940" r:id="rId108"/>
    <p:sldId id="941" r:id="rId109"/>
    <p:sldId id="942" r:id="rId110"/>
    <p:sldId id="943" r:id="rId111"/>
    <p:sldId id="944" r:id="rId112"/>
    <p:sldId id="945" r:id="rId113"/>
    <p:sldId id="946" r:id="rId114"/>
    <p:sldId id="947" r:id="rId115"/>
    <p:sldId id="948" r:id="rId116"/>
    <p:sldId id="949" r:id="rId117"/>
    <p:sldId id="950" r:id="rId118"/>
    <p:sldId id="951" r:id="rId119"/>
    <p:sldId id="952" r:id="rId120"/>
    <p:sldId id="953" r:id="rId121"/>
    <p:sldId id="954" r:id="rId122"/>
    <p:sldId id="955" r:id="rId123"/>
    <p:sldId id="956" r:id="rId124"/>
    <p:sldId id="957" r:id="rId125"/>
    <p:sldId id="958" r:id="rId126"/>
    <p:sldId id="959" r:id="rId127"/>
    <p:sldId id="960" r:id="rId128"/>
    <p:sldId id="961" r:id="rId129"/>
    <p:sldId id="962" r:id="rId130"/>
    <p:sldId id="963" r:id="rId131"/>
    <p:sldId id="964" r:id="rId132"/>
    <p:sldId id="965" r:id="rId133"/>
    <p:sldId id="966" r:id="rId134"/>
    <p:sldId id="967" r:id="rId135"/>
    <p:sldId id="968" r:id="rId136"/>
    <p:sldId id="969" r:id="rId137"/>
    <p:sldId id="970" r:id="rId138"/>
    <p:sldId id="971" r:id="rId139"/>
    <p:sldId id="972" r:id="rId140"/>
    <p:sldId id="973" r:id="rId141"/>
    <p:sldId id="974" r:id="rId142"/>
    <p:sldId id="975" r:id="rId143"/>
    <p:sldId id="976" r:id="rId144"/>
    <p:sldId id="977" r:id="rId145"/>
    <p:sldId id="978" r:id="rId146"/>
    <p:sldId id="979" r:id="rId147"/>
    <p:sldId id="980" r:id="rId148"/>
    <p:sldId id="981" r:id="rId149"/>
    <p:sldId id="982" r:id="rId150"/>
    <p:sldId id="983" r:id="rId151"/>
    <p:sldId id="984" r:id="rId152"/>
    <p:sldId id="985" r:id="rId153"/>
    <p:sldId id="986" r:id="rId154"/>
    <p:sldId id="987" r:id="rId155"/>
    <p:sldId id="988" r:id="rId156"/>
    <p:sldId id="989" r:id="rId157"/>
    <p:sldId id="990" r:id="rId158"/>
    <p:sldId id="991" r:id="rId159"/>
    <p:sldId id="992" r:id="rId160"/>
    <p:sldId id="993" r:id="rId161"/>
    <p:sldId id="994" r:id="rId162"/>
    <p:sldId id="995" r:id="rId163"/>
    <p:sldId id="996" r:id="rId164"/>
    <p:sldId id="997" r:id="rId165"/>
    <p:sldId id="998" r:id="rId166"/>
    <p:sldId id="999" r:id="rId167"/>
    <p:sldId id="1000" r:id="rId168"/>
    <p:sldId id="1001" r:id="rId169"/>
    <p:sldId id="1002" r:id="rId170"/>
    <p:sldId id="1003" r:id="rId171"/>
    <p:sldId id="1004" r:id="rId172"/>
    <p:sldId id="1005" r:id="rId173"/>
    <p:sldId id="1006" r:id="rId174"/>
    <p:sldId id="1007" r:id="rId175"/>
    <p:sldId id="1008" r:id="rId176"/>
    <p:sldId id="1009" r:id="rId177"/>
    <p:sldId id="1010" r:id="rId178"/>
    <p:sldId id="1011" r:id="rId179"/>
    <p:sldId id="1012" r:id="rId180"/>
    <p:sldId id="1013" r:id="rId181"/>
    <p:sldId id="1014" r:id="rId182"/>
    <p:sldId id="1015" r:id="rId183"/>
    <p:sldId id="1016" r:id="rId184"/>
    <p:sldId id="1017" r:id="rId185"/>
    <p:sldId id="1018" r:id="rId186"/>
    <p:sldId id="1019" r:id="rId187"/>
    <p:sldId id="1020" r:id="rId188"/>
    <p:sldId id="1021" r:id="rId189"/>
    <p:sldId id="1022" r:id="rId190"/>
    <p:sldId id="1023" r:id="rId191"/>
    <p:sldId id="1024" r:id="rId192"/>
    <p:sldId id="1025" r:id="rId193"/>
    <p:sldId id="1026" r:id="rId194"/>
    <p:sldId id="1027" r:id="rId195"/>
    <p:sldId id="1028" r:id="rId196"/>
    <p:sldId id="1029" r:id="rId197"/>
    <p:sldId id="1030" r:id="rId198"/>
    <p:sldId id="1031" r:id="rId199"/>
    <p:sldId id="1032" r:id="rId200"/>
    <p:sldId id="1033" r:id="rId201"/>
    <p:sldId id="1034" r:id="rId202"/>
    <p:sldId id="1035" r:id="rId203"/>
    <p:sldId id="1036" r:id="rId204"/>
    <p:sldId id="1037" r:id="rId205"/>
    <p:sldId id="1038" r:id="rId206"/>
    <p:sldId id="1039" r:id="rId207"/>
    <p:sldId id="1040" r:id="rId208"/>
    <p:sldId id="1041" r:id="rId209"/>
    <p:sldId id="1042" r:id="rId210"/>
    <p:sldId id="1043" r:id="rId211"/>
    <p:sldId id="1044" r:id="rId212"/>
    <p:sldId id="1045" r:id="rId213"/>
    <p:sldId id="1046" r:id="rId214"/>
    <p:sldId id="1047" r:id="rId215"/>
    <p:sldId id="1048" r:id="rId216"/>
    <p:sldId id="1049" r:id="rId217"/>
    <p:sldId id="1050" r:id="rId218"/>
    <p:sldId id="1051" r:id="rId219"/>
    <p:sldId id="1052" r:id="rId220"/>
    <p:sldId id="1053" r:id="rId221"/>
    <p:sldId id="1054" r:id="rId222"/>
    <p:sldId id="1055" r:id="rId223"/>
    <p:sldId id="1056" r:id="rId224"/>
    <p:sldId id="1057" r:id="rId225"/>
    <p:sldId id="1058" r:id="rId226"/>
    <p:sldId id="1059" r:id="rId227"/>
    <p:sldId id="1060" r:id="rId228"/>
    <p:sldId id="1061" r:id="rId229"/>
    <p:sldId id="1062" r:id="rId230"/>
    <p:sldId id="1063" r:id="rId231"/>
    <p:sldId id="1064" r:id="rId232"/>
    <p:sldId id="1065" r:id="rId233"/>
    <p:sldId id="1066" r:id="rId234"/>
    <p:sldId id="1067" r:id="rId235"/>
    <p:sldId id="1068" r:id="rId236"/>
    <p:sldId id="1069" r:id="rId237"/>
    <p:sldId id="1070" r:id="rId238"/>
    <p:sldId id="1071" r:id="rId239"/>
    <p:sldId id="1072" r:id="rId240"/>
    <p:sldId id="1073" r:id="rId241"/>
    <p:sldId id="1074" r:id="rId242"/>
    <p:sldId id="1075" r:id="rId243"/>
    <p:sldId id="1076" r:id="rId244"/>
    <p:sldId id="1077" r:id="rId245"/>
    <p:sldId id="1078" r:id="rId246"/>
    <p:sldId id="1079" r:id="rId247"/>
    <p:sldId id="1080" r:id="rId248"/>
    <p:sldId id="1081" r:id="rId249"/>
    <p:sldId id="1082" r:id="rId250"/>
    <p:sldId id="1083" r:id="rId251"/>
    <p:sldId id="1084" r:id="rId252"/>
    <p:sldId id="1085" r:id="rId253"/>
    <p:sldId id="1086" r:id="rId254"/>
    <p:sldId id="1087" r:id="rId255"/>
    <p:sldId id="1088" r:id="rId256"/>
    <p:sldId id="1089" r:id="rId257"/>
    <p:sldId id="1090" r:id="rId258"/>
    <p:sldId id="1091" r:id="rId259"/>
    <p:sldId id="1092" r:id="rId260"/>
    <p:sldId id="1093" r:id="rId261"/>
    <p:sldId id="1094" r:id="rId262"/>
    <p:sldId id="1095" r:id="rId263"/>
    <p:sldId id="1096" r:id="rId264"/>
    <p:sldId id="1097" r:id="rId265"/>
    <p:sldId id="1098" r:id="rId266"/>
    <p:sldId id="1099" r:id="rId267"/>
    <p:sldId id="1100" r:id="rId268"/>
    <p:sldId id="1101" r:id="rId269"/>
    <p:sldId id="1102" r:id="rId270"/>
    <p:sldId id="1103" r:id="rId271"/>
    <p:sldId id="1104" r:id="rId272"/>
    <p:sldId id="1105" r:id="rId273"/>
    <p:sldId id="1106" r:id="rId274"/>
    <p:sldId id="1107" r:id="rId275"/>
    <p:sldId id="1108" r:id="rId276"/>
    <p:sldId id="1109" r:id="rId277"/>
    <p:sldId id="1110" r:id="rId278"/>
    <p:sldId id="1111" r:id="rId279"/>
    <p:sldId id="1112" r:id="rId280"/>
    <p:sldId id="1113" r:id="rId281"/>
    <p:sldId id="1114" r:id="rId282"/>
    <p:sldId id="1115" r:id="rId283"/>
    <p:sldId id="1116" r:id="rId284"/>
    <p:sldId id="1117" r:id="rId285"/>
    <p:sldId id="1118" r:id="rId286"/>
    <p:sldId id="1119" r:id="rId287"/>
    <p:sldId id="1120" r:id="rId288"/>
    <p:sldId id="1121" r:id="rId289"/>
    <p:sldId id="1122" r:id="rId290"/>
    <p:sldId id="1123" r:id="rId291"/>
    <p:sldId id="1124" r:id="rId292"/>
    <p:sldId id="1125" r:id="rId293"/>
    <p:sldId id="1126" r:id="rId294"/>
    <p:sldId id="1127" r:id="rId295"/>
    <p:sldId id="1128" r:id="rId296"/>
    <p:sldId id="1129" r:id="rId297"/>
    <p:sldId id="1130" r:id="rId298"/>
    <p:sldId id="1131" r:id="rId299"/>
    <p:sldId id="1132" r:id="rId300"/>
    <p:sldId id="1133" r:id="rId301"/>
    <p:sldId id="1134" r:id="rId302"/>
    <p:sldId id="1135" r:id="rId303"/>
    <p:sldId id="1136" r:id="rId304"/>
    <p:sldId id="1137" r:id="rId305"/>
    <p:sldId id="1138" r:id="rId306"/>
    <p:sldId id="1139" r:id="rId307"/>
    <p:sldId id="1140" r:id="rId308"/>
    <p:sldId id="1141" r:id="rId309"/>
    <p:sldId id="1142" r:id="rId310"/>
    <p:sldId id="1143" r:id="rId311"/>
    <p:sldId id="1144" r:id="rId312"/>
    <p:sldId id="1145" r:id="rId313"/>
    <p:sldId id="1146" r:id="rId314"/>
    <p:sldId id="1147" r:id="rId315"/>
    <p:sldId id="1148" r:id="rId316"/>
    <p:sldId id="1149" r:id="rId317"/>
    <p:sldId id="1150" r:id="rId318"/>
    <p:sldId id="1151" r:id="rId319"/>
    <p:sldId id="1152" r:id="rId320"/>
    <p:sldId id="1153" r:id="rId321"/>
    <p:sldId id="1154" r:id="rId322"/>
    <p:sldId id="1155" r:id="rId323"/>
    <p:sldId id="1156" r:id="rId324"/>
    <p:sldId id="1157" r:id="rId325"/>
    <p:sldId id="1158" r:id="rId326"/>
    <p:sldId id="1159" r:id="rId327"/>
    <p:sldId id="1160" r:id="rId328"/>
    <p:sldId id="1161" r:id="rId329"/>
    <p:sldId id="1162" r:id="rId330"/>
    <p:sldId id="1163" r:id="rId331"/>
    <p:sldId id="1164" r:id="rId332"/>
    <p:sldId id="1165" r:id="rId333"/>
    <p:sldId id="1166" r:id="rId334"/>
    <p:sldId id="1167" r:id="rId335"/>
    <p:sldId id="1168" r:id="rId336"/>
    <p:sldId id="1169" r:id="rId337"/>
    <p:sldId id="1170" r:id="rId338"/>
    <p:sldId id="1171" r:id="rId339"/>
    <p:sldId id="1172" r:id="rId340"/>
    <p:sldId id="1173" r:id="rId341"/>
    <p:sldId id="1174" r:id="rId342"/>
    <p:sldId id="1175" r:id="rId343"/>
    <p:sldId id="1176" r:id="rId344"/>
    <p:sldId id="1177" r:id="rId345"/>
    <p:sldId id="1178" r:id="rId346"/>
    <p:sldId id="1179" r:id="rId347"/>
    <p:sldId id="1180" r:id="rId348"/>
    <p:sldId id="1181" r:id="rId349"/>
    <p:sldId id="1182" r:id="rId350"/>
    <p:sldId id="1183" r:id="rId351"/>
    <p:sldId id="1184" r:id="rId352"/>
    <p:sldId id="1185" r:id="rId353"/>
    <p:sldId id="1186" r:id="rId354"/>
    <p:sldId id="1187" r:id="rId355"/>
    <p:sldId id="1188" r:id="rId356"/>
    <p:sldId id="1189" r:id="rId357"/>
    <p:sldId id="1190" r:id="rId358"/>
    <p:sldId id="1191" r:id="rId359"/>
    <p:sldId id="1192" r:id="rId360"/>
    <p:sldId id="1193" r:id="rId361"/>
    <p:sldId id="1194" r:id="rId362"/>
    <p:sldId id="1195" r:id="rId363"/>
    <p:sldId id="1196" r:id="rId364"/>
    <p:sldId id="1197" r:id="rId365"/>
    <p:sldId id="1198" r:id="rId366"/>
    <p:sldId id="1199" r:id="rId367"/>
    <p:sldId id="1200" r:id="rId368"/>
    <p:sldId id="1201" r:id="rId369"/>
    <p:sldId id="1202" r:id="rId370"/>
    <p:sldId id="1203" r:id="rId371"/>
    <p:sldId id="1204" r:id="rId372"/>
    <p:sldId id="1205" r:id="rId373"/>
    <p:sldId id="1206" r:id="rId374"/>
    <p:sldId id="1207" r:id="rId375"/>
    <p:sldId id="1208" r:id="rId376"/>
    <p:sldId id="1209" r:id="rId377"/>
    <p:sldId id="1210" r:id="rId378"/>
    <p:sldId id="1211" r:id="rId379"/>
    <p:sldId id="1212" r:id="rId380"/>
    <p:sldId id="1213" r:id="rId381"/>
    <p:sldId id="1214" r:id="rId382"/>
    <p:sldId id="1215" r:id="rId383"/>
    <p:sldId id="1216" r:id="rId384"/>
    <p:sldId id="1217" r:id="rId385"/>
    <p:sldId id="1218" r:id="rId386"/>
    <p:sldId id="1219" r:id="rId387"/>
    <p:sldId id="1220" r:id="rId388"/>
    <p:sldId id="1221" r:id="rId389"/>
    <p:sldId id="1222" r:id="rId390"/>
    <p:sldId id="1223" r:id="rId391"/>
    <p:sldId id="1224" r:id="rId392"/>
    <p:sldId id="1225" r:id="rId393"/>
    <p:sldId id="1226" r:id="rId394"/>
    <p:sldId id="1227" r:id="rId395"/>
    <p:sldId id="1228" r:id="rId396"/>
    <p:sldId id="1229" r:id="rId397"/>
    <p:sldId id="1230" r:id="rId398"/>
    <p:sldId id="1231" r:id="rId399"/>
    <p:sldId id="1232" r:id="rId400"/>
    <p:sldId id="1233" r:id="rId401"/>
    <p:sldId id="1234" r:id="rId402"/>
    <p:sldId id="1235" r:id="rId403"/>
    <p:sldId id="1236" r:id="rId404"/>
    <p:sldId id="1237" r:id="rId405"/>
    <p:sldId id="1238" r:id="rId406"/>
    <p:sldId id="1239" r:id="rId407"/>
    <p:sldId id="1240" r:id="rId408"/>
    <p:sldId id="1241" r:id="rId409"/>
    <p:sldId id="1242" r:id="rId410"/>
    <p:sldId id="1243" r:id="rId411"/>
    <p:sldId id="1244" r:id="rId412"/>
    <p:sldId id="1245" r:id="rId413"/>
    <p:sldId id="1246" r:id="rId414"/>
    <p:sldId id="1247" r:id="rId415"/>
    <p:sldId id="1248" r:id="rId416"/>
    <p:sldId id="1249" r:id="rId417"/>
    <p:sldId id="1250" r:id="rId418"/>
    <p:sldId id="1251" r:id="rId419"/>
    <p:sldId id="1252" r:id="rId420"/>
    <p:sldId id="1253" r:id="rId421"/>
    <p:sldId id="1254" r:id="rId422"/>
    <p:sldId id="1255" r:id="rId423"/>
    <p:sldId id="1256" r:id="rId424"/>
    <p:sldId id="1257" r:id="rId425"/>
    <p:sldId id="1258" r:id="rId426"/>
    <p:sldId id="1259" r:id="rId427"/>
    <p:sldId id="1260" r:id="rId428"/>
    <p:sldId id="1261" r:id="rId429"/>
    <p:sldId id="1262" r:id="rId430"/>
    <p:sldId id="1263" r:id="rId431"/>
    <p:sldId id="1264" r:id="rId432"/>
    <p:sldId id="1265" r:id="rId433"/>
    <p:sldId id="1266" r:id="rId434"/>
    <p:sldId id="1267" r:id="rId435"/>
    <p:sldId id="1268" r:id="rId436"/>
    <p:sldId id="1269" r:id="rId437"/>
    <p:sldId id="1270" r:id="rId438"/>
    <p:sldId id="1271" r:id="rId439"/>
    <p:sldId id="1272" r:id="rId440"/>
    <p:sldId id="1273" r:id="rId441"/>
    <p:sldId id="1274" r:id="rId442"/>
    <p:sldId id="1275" r:id="rId443"/>
    <p:sldId id="1276" r:id="rId444"/>
    <p:sldId id="1277" r:id="rId445"/>
    <p:sldId id="1278" r:id="rId446"/>
    <p:sldId id="1279" r:id="rId447"/>
    <p:sldId id="1280" r:id="rId448"/>
    <p:sldId id="1281" r:id="rId449"/>
    <p:sldId id="1282" r:id="rId450"/>
    <p:sldId id="1283" r:id="rId451"/>
    <p:sldId id="1284" r:id="rId452"/>
    <p:sldId id="1285" r:id="rId453"/>
    <p:sldId id="1286" r:id="rId454"/>
    <p:sldId id="1287" r:id="rId455"/>
    <p:sldId id="1288" r:id="rId456"/>
    <p:sldId id="1289" r:id="rId457"/>
    <p:sldId id="1290" r:id="rId458"/>
    <p:sldId id="1291" r:id="rId459"/>
    <p:sldId id="1292" r:id="rId460"/>
    <p:sldId id="1293" r:id="rId461"/>
    <p:sldId id="1294" r:id="rId462"/>
    <p:sldId id="1295" r:id="rId463"/>
    <p:sldId id="1296" r:id="rId464"/>
    <p:sldId id="1297" r:id="rId465"/>
    <p:sldId id="1298" r:id="rId466"/>
    <p:sldId id="1299" r:id="rId467"/>
    <p:sldId id="1300" r:id="rId468"/>
    <p:sldId id="1301" r:id="rId469"/>
    <p:sldId id="1302" r:id="rId470"/>
    <p:sldId id="1303" r:id="rId471"/>
    <p:sldId id="1304" r:id="rId472"/>
    <p:sldId id="1305" r:id="rId473"/>
    <p:sldId id="1306" r:id="rId474"/>
    <p:sldId id="1307" r:id="rId475"/>
    <p:sldId id="1308" r:id="rId476"/>
    <p:sldId id="1309" r:id="rId477"/>
    <p:sldId id="1310" r:id="rId478"/>
    <p:sldId id="1311" r:id="rId479"/>
    <p:sldId id="1312" r:id="rId480"/>
    <p:sldId id="1313" r:id="rId481"/>
    <p:sldId id="1314" r:id="rId482"/>
    <p:sldId id="1315" r:id="rId483"/>
    <p:sldId id="1316" r:id="rId484"/>
    <p:sldId id="1317" r:id="rId485"/>
    <p:sldId id="1318" r:id="rId486"/>
    <p:sldId id="1319" r:id="rId487"/>
    <p:sldId id="1320" r:id="rId488"/>
    <p:sldId id="1321" r:id="rId489"/>
    <p:sldId id="1322" r:id="rId490"/>
    <p:sldId id="1323" r:id="rId491"/>
    <p:sldId id="1324" r:id="rId492"/>
    <p:sldId id="1325" r:id="rId493"/>
    <p:sldId id="1326" r:id="rId494"/>
    <p:sldId id="1327" r:id="rId495"/>
    <p:sldId id="1328" r:id="rId496"/>
    <p:sldId id="1329" r:id="rId497"/>
    <p:sldId id="1330" r:id="rId498"/>
    <p:sldId id="1331" r:id="rId499"/>
    <p:sldId id="1332" r:id="rId500"/>
    <p:sldId id="1333" r:id="rId501"/>
    <p:sldId id="1334" r:id="rId502"/>
    <p:sldId id="1335" r:id="rId503"/>
    <p:sldId id="1336" r:id="rId504"/>
    <p:sldId id="1337" r:id="rId505"/>
    <p:sldId id="1338" r:id="rId506"/>
    <p:sldId id="1339" r:id="rId507"/>
    <p:sldId id="1340" r:id="rId508"/>
    <p:sldId id="1341" r:id="rId509"/>
    <p:sldId id="1342" r:id="rId510"/>
    <p:sldId id="1343" r:id="rId511"/>
    <p:sldId id="1344" r:id="rId512"/>
    <p:sldId id="1345" r:id="rId513"/>
    <p:sldId id="1346" r:id="rId514"/>
    <p:sldId id="1347" r:id="rId515"/>
    <p:sldId id="1348" r:id="rId516"/>
    <p:sldId id="1349" r:id="rId517"/>
    <p:sldId id="1350" r:id="rId518"/>
    <p:sldId id="1351" r:id="rId519"/>
    <p:sldId id="1352" r:id="rId520"/>
    <p:sldId id="1353" r:id="rId521"/>
    <p:sldId id="1354" r:id="rId522"/>
    <p:sldId id="1355" r:id="rId523"/>
    <p:sldId id="1356" r:id="rId524"/>
    <p:sldId id="1357" r:id="rId525"/>
    <p:sldId id="1358" r:id="rId526"/>
    <p:sldId id="1359" r:id="rId527"/>
    <p:sldId id="1360" r:id="rId528"/>
    <p:sldId id="1361" r:id="rId529"/>
    <p:sldId id="1362" r:id="rId530"/>
    <p:sldId id="1363" r:id="rId531"/>
    <p:sldId id="1364" r:id="rId532"/>
    <p:sldId id="1365" r:id="rId533"/>
    <p:sldId id="1366" r:id="rId534"/>
    <p:sldId id="1367" r:id="rId535"/>
    <p:sldId id="1368" r:id="rId536"/>
    <p:sldId id="1369" r:id="rId537"/>
    <p:sldId id="1370" r:id="rId538"/>
    <p:sldId id="1371" r:id="rId539"/>
    <p:sldId id="1372" r:id="rId540"/>
    <p:sldId id="1373" r:id="rId541"/>
    <p:sldId id="1374" r:id="rId542"/>
    <p:sldId id="1375" r:id="rId543"/>
    <p:sldId id="1376" r:id="rId544"/>
    <p:sldId id="1377" r:id="rId545"/>
    <p:sldId id="1378" r:id="rId546"/>
    <p:sldId id="1379" r:id="rId547"/>
    <p:sldId id="1380" r:id="rId548"/>
    <p:sldId id="1381" r:id="rId549"/>
    <p:sldId id="1382" r:id="rId550"/>
    <p:sldId id="1383" r:id="rId551"/>
    <p:sldId id="1384" r:id="rId552"/>
    <p:sldId id="1385" r:id="rId553"/>
    <p:sldId id="1386" r:id="rId554"/>
    <p:sldId id="1387" r:id="rId555"/>
    <p:sldId id="1388" r:id="rId556"/>
    <p:sldId id="1389" r:id="rId557"/>
    <p:sldId id="1390" r:id="rId558"/>
    <p:sldId id="1391" r:id="rId559"/>
    <p:sldId id="1392" r:id="rId560"/>
    <p:sldId id="1393" r:id="rId561"/>
    <p:sldId id="1394" r:id="rId562"/>
    <p:sldId id="1395" r:id="rId563"/>
    <p:sldId id="1413" r:id="rId564"/>
    <p:sldId id="1414" r:id="rId565"/>
    <p:sldId id="1415" r:id="rId566"/>
    <p:sldId id="1416" r:id="rId567"/>
    <p:sldId id="1417" r:id="rId568"/>
    <p:sldId id="1418" r:id="rId569"/>
    <p:sldId id="1419" r:id="rId570"/>
    <p:sldId id="1420" r:id="rId571"/>
    <p:sldId id="1421" r:id="rId572"/>
    <p:sldId id="1422" r:id="rId573"/>
    <p:sldId id="1423" r:id="rId574"/>
    <p:sldId id="1424" r:id="rId575"/>
    <p:sldId id="1425" r:id="rId576"/>
    <p:sldId id="1426" r:id="rId577"/>
    <p:sldId id="1427" r:id="rId578"/>
    <p:sldId id="1428" r:id="rId579"/>
    <p:sldId id="1429" r:id="rId580"/>
    <p:sldId id="1430" r:id="rId581"/>
    <p:sldId id="1431" r:id="rId582"/>
    <p:sldId id="1432" r:id="rId583"/>
    <p:sldId id="1433" r:id="rId584"/>
    <p:sldId id="1434" r:id="rId585"/>
    <p:sldId id="1435" r:id="rId586"/>
    <p:sldId id="1436" r:id="rId587"/>
    <p:sldId id="1437" r:id="rId588"/>
    <p:sldId id="1438" r:id="rId589"/>
    <p:sldId id="1439" r:id="rId590"/>
    <p:sldId id="1440" r:id="rId591"/>
    <p:sldId id="1441" r:id="rId592"/>
    <p:sldId id="1442" r:id="rId593"/>
    <p:sldId id="1443" r:id="rId594"/>
    <p:sldId id="1444" r:id="rId595"/>
    <p:sldId id="1445" r:id="rId596"/>
    <p:sldId id="1446" r:id="rId597"/>
    <p:sldId id="1447" r:id="rId598"/>
    <p:sldId id="1448" r:id="rId599"/>
    <p:sldId id="1449" r:id="rId600"/>
    <p:sldId id="1450" r:id="rId601"/>
    <p:sldId id="1451" r:id="rId602"/>
    <p:sldId id="1452" r:id="rId603"/>
    <p:sldId id="1453" r:id="rId604"/>
    <p:sldId id="1454" r:id="rId605"/>
    <p:sldId id="1455" r:id="rId606"/>
    <p:sldId id="1456" r:id="rId607"/>
    <p:sldId id="1457" r:id="rId608"/>
    <p:sldId id="1458" r:id="rId609"/>
    <p:sldId id="1459" r:id="rId610"/>
    <p:sldId id="1460" r:id="rId611"/>
    <p:sldId id="1461" r:id="rId612"/>
    <p:sldId id="1462" r:id="rId613"/>
    <p:sldId id="1463" r:id="rId614"/>
    <p:sldId id="1464" r:id="rId615"/>
    <p:sldId id="1465" r:id="rId616"/>
    <p:sldId id="1466" r:id="rId617"/>
    <p:sldId id="1467" r:id="rId618"/>
    <p:sldId id="1468" r:id="rId619"/>
    <p:sldId id="1469" r:id="rId620"/>
    <p:sldId id="1470" r:id="rId621"/>
    <p:sldId id="1471" r:id="rId622"/>
    <p:sldId id="1472" r:id="rId623"/>
    <p:sldId id="1473" r:id="rId624"/>
    <p:sldId id="1474" r:id="rId625"/>
    <p:sldId id="1475" r:id="rId626"/>
    <p:sldId id="1476" r:id="rId627"/>
    <p:sldId id="1477" r:id="rId628"/>
    <p:sldId id="1478" r:id="rId629"/>
    <p:sldId id="1479" r:id="rId630"/>
    <p:sldId id="1480" r:id="rId631"/>
    <p:sldId id="1481" r:id="rId632"/>
    <p:sldId id="1482" r:id="rId633"/>
    <p:sldId id="1483" r:id="rId634"/>
    <p:sldId id="1484" r:id="rId635"/>
    <p:sldId id="1485" r:id="rId636"/>
    <p:sldId id="1486" r:id="rId637"/>
    <p:sldId id="1487" r:id="rId638"/>
    <p:sldId id="1488" r:id="rId639"/>
    <p:sldId id="1489" r:id="rId640"/>
    <p:sldId id="1490" r:id="rId641"/>
    <p:sldId id="1491" r:id="rId642"/>
    <p:sldId id="1492" r:id="rId643"/>
    <p:sldId id="1493" r:id="rId644"/>
    <p:sldId id="1494" r:id="rId645"/>
    <p:sldId id="1495" r:id="rId646"/>
    <p:sldId id="1496" r:id="rId647"/>
    <p:sldId id="1497" r:id="rId648"/>
    <p:sldId id="1498" r:id="rId649"/>
    <p:sldId id="1499" r:id="rId650"/>
    <p:sldId id="1500" r:id="rId651"/>
    <p:sldId id="1501" r:id="rId652"/>
    <p:sldId id="1502" r:id="rId653"/>
    <p:sldId id="1503" r:id="rId654"/>
    <p:sldId id="1504" r:id="rId655"/>
    <p:sldId id="1505" r:id="rId656"/>
    <p:sldId id="1506" r:id="rId657"/>
    <p:sldId id="1507" r:id="rId658"/>
    <p:sldId id="1508" r:id="rId659"/>
    <p:sldId id="1509" r:id="rId660"/>
    <p:sldId id="1510" r:id="rId661"/>
    <p:sldId id="1511" r:id="rId662"/>
    <p:sldId id="1512" r:id="rId663"/>
    <p:sldId id="1513" r:id="rId664"/>
    <p:sldId id="1514" r:id="rId665"/>
    <p:sldId id="1515" r:id="rId666"/>
    <p:sldId id="1516" r:id="rId667"/>
    <p:sldId id="1517" r:id="rId668"/>
    <p:sldId id="1518" r:id="rId669"/>
    <p:sldId id="1519" r:id="rId670"/>
    <p:sldId id="1520" r:id="rId671"/>
    <p:sldId id="1521" r:id="rId672"/>
    <p:sldId id="1522" r:id="rId673"/>
    <p:sldId id="1523" r:id="rId674"/>
    <p:sldId id="1524" r:id="rId675"/>
    <p:sldId id="1525" r:id="rId676"/>
    <p:sldId id="1526" r:id="rId677"/>
    <p:sldId id="1527" r:id="rId678"/>
    <p:sldId id="1528" r:id="rId679"/>
    <p:sldId id="1529" r:id="rId680"/>
    <p:sldId id="1530" r:id="rId681"/>
    <p:sldId id="1531" r:id="rId682"/>
    <p:sldId id="1532" r:id="rId683"/>
    <p:sldId id="1533" r:id="rId684"/>
    <p:sldId id="1534" r:id="rId685"/>
    <p:sldId id="1535" r:id="rId686"/>
    <p:sldId id="1536" r:id="rId687"/>
    <p:sldId id="1537" r:id="rId688"/>
    <p:sldId id="1538" r:id="rId689"/>
    <p:sldId id="1539" r:id="rId690"/>
    <p:sldId id="1540" r:id="rId691"/>
    <p:sldId id="1541" r:id="rId692"/>
    <p:sldId id="1542" r:id="rId693"/>
    <p:sldId id="1543" r:id="rId694"/>
    <p:sldId id="1544" r:id="rId695"/>
    <p:sldId id="1545" r:id="rId696"/>
    <p:sldId id="1546" r:id="rId697"/>
    <p:sldId id="1547" r:id="rId698"/>
    <p:sldId id="1548" r:id="rId699"/>
    <p:sldId id="1549" r:id="rId700"/>
    <p:sldId id="1550" r:id="rId701"/>
    <p:sldId id="1551" r:id="rId702"/>
    <p:sldId id="1552" r:id="rId703"/>
    <p:sldId id="1553" r:id="rId704"/>
    <p:sldId id="1554" r:id="rId705"/>
    <p:sldId id="1555" r:id="rId706"/>
    <p:sldId id="1556" r:id="rId707"/>
    <p:sldId id="1557" r:id="rId708"/>
    <p:sldId id="1558" r:id="rId709"/>
    <p:sldId id="1559" r:id="rId710"/>
    <p:sldId id="1560" r:id="rId711"/>
    <p:sldId id="1561" r:id="rId712"/>
    <p:sldId id="1562" r:id="rId713"/>
    <p:sldId id="1563" r:id="rId714"/>
    <p:sldId id="1564" r:id="rId715"/>
    <p:sldId id="1565" r:id="rId716"/>
    <p:sldId id="1566" r:id="rId717"/>
    <p:sldId id="1567" r:id="rId718"/>
    <p:sldId id="1568" r:id="rId719"/>
    <p:sldId id="1569" r:id="rId720"/>
    <p:sldId id="1570" r:id="rId721"/>
    <p:sldId id="1571" r:id="rId722"/>
    <p:sldId id="1572" r:id="rId723"/>
    <p:sldId id="1573" r:id="rId724"/>
    <p:sldId id="1574" r:id="rId725"/>
    <p:sldId id="1575" r:id="rId726"/>
    <p:sldId id="1576" r:id="rId727"/>
    <p:sldId id="1577" r:id="rId728"/>
    <p:sldId id="1578" r:id="rId729"/>
    <p:sldId id="1579" r:id="rId730"/>
    <p:sldId id="1580" r:id="rId731"/>
    <p:sldId id="1581" r:id="rId732"/>
    <p:sldId id="1582" r:id="rId733"/>
    <p:sldId id="1583" r:id="rId734"/>
    <p:sldId id="1584" r:id="rId735"/>
    <p:sldId id="1585" r:id="rId736"/>
    <p:sldId id="1586" r:id="rId737"/>
    <p:sldId id="1587" r:id="rId738"/>
    <p:sldId id="1588" r:id="rId739"/>
    <p:sldId id="1589" r:id="rId740"/>
    <p:sldId id="1590" r:id="rId741"/>
    <p:sldId id="1591" r:id="rId742"/>
    <p:sldId id="1592" r:id="rId743"/>
    <p:sldId id="1593" r:id="rId744"/>
    <p:sldId id="1594" r:id="rId745"/>
    <p:sldId id="1595" r:id="rId746"/>
    <p:sldId id="1596" r:id="rId747"/>
    <p:sldId id="1597" r:id="rId748"/>
    <p:sldId id="1598" r:id="rId749"/>
    <p:sldId id="1599" r:id="rId750"/>
    <p:sldId id="1600" r:id="rId751"/>
    <p:sldId id="1601" r:id="rId752"/>
    <p:sldId id="1602" r:id="rId753"/>
    <p:sldId id="1603" r:id="rId754"/>
    <p:sldId id="1604" r:id="rId755"/>
    <p:sldId id="1605" r:id="rId756"/>
    <p:sldId id="1606" r:id="rId757"/>
    <p:sldId id="1607" r:id="rId758"/>
    <p:sldId id="1608" r:id="rId759"/>
    <p:sldId id="1609" r:id="rId760"/>
    <p:sldId id="1610" r:id="rId761"/>
    <p:sldId id="1611" r:id="rId762"/>
    <p:sldId id="1612" r:id="rId763"/>
    <p:sldId id="1613" r:id="rId764"/>
    <p:sldId id="1614" r:id="rId765"/>
    <p:sldId id="1615" r:id="rId766"/>
    <p:sldId id="1616" r:id="rId767"/>
    <p:sldId id="1617" r:id="rId768"/>
    <p:sldId id="1618" r:id="rId769"/>
    <p:sldId id="1619" r:id="rId770"/>
    <p:sldId id="1620" r:id="rId771"/>
    <p:sldId id="1621" r:id="rId772"/>
    <p:sldId id="1622" r:id="rId773"/>
    <p:sldId id="1623" r:id="rId774"/>
    <p:sldId id="1624" r:id="rId775"/>
    <p:sldId id="1625" r:id="rId776"/>
    <p:sldId id="1626" r:id="rId777"/>
    <p:sldId id="1627" r:id="rId778"/>
    <p:sldId id="1628" r:id="rId779"/>
    <p:sldId id="1629" r:id="rId780"/>
    <p:sldId id="1630" r:id="rId781"/>
    <p:sldId id="1631" r:id="rId782"/>
    <p:sldId id="1632" r:id="rId783"/>
    <p:sldId id="1633" r:id="rId784"/>
    <p:sldId id="1634" r:id="rId785"/>
    <p:sldId id="1635" r:id="rId786"/>
    <p:sldId id="1636" r:id="rId787"/>
    <p:sldId id="1637" r:id="rId788"/>
    <p:sldId id="1638" r:id="rId789"/>
    <p:sldId id="1639" r:id="rId790"/>
    <p:sldId id="1640" r:id="rId791"/>
    <p:sldId id="1641" r:id="rId792"/>
    <p:sldId id="1642" r:id="rId793"/>
    <p:sldId id="1643" r:id="rId794"/>
    <p:sldId id="1644" r:id="rId795"/>
    <p:sldId id="1645" r:id="rId796"/>
    <p:sldId id="1646" r:id="rId797"/>
    <p:sldId id="1647" r:id="rId798"/>
    <p:sldId id="1648" r:id="rId799"/>
    <p:sldId id="1649" r:id="rId800"/>
    <p:sldId id="1650" r:id="rId801"/>
    <p:sldId id="1651" r:id="rId802"/>
    <p:sldId id="1652" r:id="rId803"/>
    <p:sldId id="1653" r:id="rId804"/>
    <p:sldId id="1654" r:id="rId805"/>
    <p:sldId id="1655" r:id="rId806"/>
    <p:sldId id="1656" r:id="rId807"/>
    <p:sldId id="1657" r:id="rId808"/>
    <p:sldId id="1658" r:id="rId809"/>
    <p:sldId id="1659" r:id="rId810"/>
    <p:sldId id="1660" r:id="rId811"/>
    <p:sldId id="1661" r:id="rId812"/>
    <p:sldId id="1662" r:id="rId813"/>
    <p:sldId id="1663" r:id="rId814"/>
    <p:sldId id="1664" r:id="rId815"/>
    <p:sldId id="1665" r:id="rId816"/>
    <p:sldId id="1666" r:id="rId817"/>
    <p:sldId id="1667" r:id="rId818"/>
    <p:sldId id="1668" r:id="rId819"/>
    <p:sldId id="1669" r:id="rId820"/>
    <p:sldId id="1670" r:id="rId821"/>
    <p:sldId id="1671" r:id="rId822"/>
    <p:sldId id="1672" r:id="rId823"/>
    <p:sldId id="1673" r:id="rId824"/>
    <p:sldId id="1674" r:id="rId825"/>
    <p:sldId id="1675" r:id="rId826"/>
    <p:sldId id="1676" r:id="rId827"/>
    <p:sldId id="1677" r:id="rId828"/>
    <p:sldId id="1678" r:id="rId829"/>
    <p:sldId id="1679" r:id="rId830"/>
    <p:sldId id="1680" r:id="rId831"/>
    <p:sldId id="1681" r:id="rId832"/>
    <p:sldId id="1682" r:id="rId833"/>
    <p:sldId id="1683" r:id="rId834"/>
    <p:sldId id="1684" r:id="rId835"/>
    <p:sldId id="1685" r:id="rId836"/>
    <p:sldId id="1686" r:id="rId837"/>
    <p:sldId id="1687" r:id="rId838"/>
    <p:sldId id="1688" r:id="rId839"/>
    <p:sldId id="1689" r:id="rId840"/>
    <p:sldId id="1690" r:id="rId841"/>
    <p:sldId id="1691" r:id="rId842"/>
    <p:sldId id="1692" r:id="rId843"/>
    <p:sldId id="1693" r:id="rId844"/>
    <p:sldId id="1694" r:id="rId845"/>
    <p:sldId id="1695" r:id="rId846"/>
    <p:sldId id="1696" r:id="rId847"/>
    <p:sldId id="1697" r:id="rId848"/>
    <p:sldId id="1698" r:id="rId849"/>
    <p:sldId id="1699" r:id="rId850"/>
    <p:sldId id="1700" r:id="rId851"/>
    <p:sldId id="1701" r:id="rId852"/>
    <p:sldId id="1702" r:id="rId853"/>
    <p:sldId id="1703" r:id="rId854"/>
    <p:sldId id="1704" r:id="rId855"/>
    <p:sldId id="1705" r:id="rId856"/>
    <p:sldId id="1706" r:id="rId857"/>
    <p:sldId id="1707" r:id="rId858"/>
    <p:sldId id="1708" r:id="rId859"/>
    <p:sldId id="1709" r:id="rId860"/>
    <p:sldId id="1710" r:id="rId861"/>
    <p:sldId id="1711" r:id="rId862"/>
    <p:sldId id="1712" r:id="rId863"/>
    <p:sldId id="1713" r:id="rId864"/>
    <p:sldId id="1714" r:id="rId865"/>
    <p:sldId id="1715" r:id="rId866"/>
    <p:sldId id="1716" r:id="rId867"/>
    <p:sldId id="1717" r:id="rId868"/>
    <p:sldId id="1718" r:id="rId869"/>
    <p:sldId id="1719" r:id="rId870"/>
    <p:sldId id="1720" r:id="rId871"/>
    <p:sldId id="1721" r:id="rId872"/>
    <p:sldId id="1722" r:id="rId873"/>
    <p:sldId id="1723" r:id="rId874"/>
    <p:sldId id="1724" r:id="rId875"/>
    <p:sldId id="1725" r:id="rId876"/>
    <p:sldId id="1726" r:id="rId877"/>
    <p:sldId id="1727" r:id="rId878"/>
    <p:sldId id="1728" r:id="rId879"/>
    <p:sldId id="1729" r:id="rId880"/>
    <p:sldId id="1730" r:id="rId881"/>
    <p:sldId id="1731" r:id="rId882"/>
    <p:sldId id="1732" r:id="rId883"/>
    <p:sldId id="1733" r:id="rId884"/>
    <p:sldId id="1734" r:id="rId885"/>
    <p:sldId id="1735" r:id="rId886"/>
    <p:sldId id="1736" r:id="rId887"/>
    <p:sldId id="1737" r:id="rId888"/>
    <p:sldId id="1738" r:id="rId889"/>
    <p:sldId id="1739" r:id="rId890"/>
    <p:sldId id="1740" r:id="rId891"/>
    <p:sldId id="1741" r:id="rId892"/>
    <p:sldId id="1742" r:id="rId893"/>
    <p:sldId id="1743" r:id="rId894"/>
    <p:sldId id="1744" r:id="rId895"/>
    <p:sldId id="1745" r:id="rId896"/>
    <p:sldId id="1746" r:id="rId897"/>
    <p:sldId id="1747" r:id="rId898"/>
    <p:sldId id="1748" r:id="rId899"/>
    <p:sldId id="1749" r:id="rId900"/>
    <p:sldId id="1750" r:id="rId901"/>
    <p:sldId id="1751" r:id="rId902"/>
    <p:sldId id="1752" r:id="rId903"/>
    <p:sldId id="1753" r:id="rId904"/>
    <p:sldId id="1754" r:id="rId905"/>
    <p:sldId id="1755" r:id="rId906"/>
    <p:sldId id="1756" r:id="rId907"/>
    <p:sldId id="1757" r:id="rId908"/>
    <p:sldId id="1758" r:id="rId909"/>
    <p:sldId id="1759" r:id="rId910"/>
    <p:sldId id="1760" r:id="rId911"/>
    <p:sldId id="1761" r:id="rId912"/>
    <p:sldId id="1762" r:id="rId913"/>
    <p:sldId id="1763" r:id="rId914"/>
    <p:sldId id="1764" r:id="rId915"/>
    <p:sldId id="1765" r:id="rId916"/>
    <p:sldId id="1766" r:id="rId917"/>
    <p:sldId id="1767" r:id="rId918"/>
    <p:sldId id="1768" r:id="rId919"/>
    <p:sldId id="1769" r:id="rId920"/>
    <p:sldId id="1770" r:id="rId921"/>
    <p:sldId id="1771" r:id="rId922"/>
    <p:sldId id="1772" r:id="rId923"/>
    <p:sldId id="1773" r:id="rId924"/>
    <p:sldId id="1774" r:id="rId925"/>
    <p:sldId id="1775" r:id="rId926"/>
    <p:sldId id="1840" r:id="rId927"/>
    <p:sldId id="1777" r:id="rId928"/>
    <p:sldId id="1778" r:id="rId929"/>
    <p:sldId id="1779" r:id="rId930"/>
    <p:sldId id="1780" r:id="rId931"/>
    <p:sldId id="1781" r:id="rId932"/>
    <p:sldId id="1782" r:id="rId933"/>
    <p:sldId id="1783" r:id="rId934"/>
    <p:sldId id="1784" r:id="rId935"/>
    <p:sldId id="1785" r:id="rId936"/>
    <p:sldId id="1786" r:id="rId937"/>
    <p:sldId id="1787" r:id="rId938"/>
    <p:sldId id="1788" r:id="rId939"/>
    <p:sldId id="1789" r:id="rId940"/>
    <p:sldId id="1790" r:id="rId941"/>
    <p:sldId id="1791" r:id="rId942"/>
    <p:sldId id="1792" r:id="rId943"/>
    <p:sldId id="1793" r:id="rId944"/>
    <p:sldId id="1794" r:id="rId945"/>
    <p:sldId id="1795" r:id="rId946"/>
    <p:sldId id="1796" r:id="rId947"/>
    <p:sldId id="1797" r:id="rId948"/>
    <p:sldId id="1798" r:id="rId949"/>
    <p:sldId id="1799" r:id="rId950"/>
    <p:sldId id="1800" r:id="rId951"/>
    <p:sldId id="1801" r:id="rId952"/>
    <p:sldId id="1802" r:id="rId953"/>
    <p:sldId id="1803" r:id="rId954"/>
    <p:sldId id="1804" r:id="rId955"/>
    <p:sldId id="1805" r:id="rId956"/>
    <p:sldId id="1806" r:id="rId957"/>
    <p:sldId id="1807" r:id="rId958"/>
    <p:sldId id="1808" r:id="rId959"/>
    <p:sldId id="1809" r:id="rId960"/>
    <p:sldId id="1810" r:id="rId961"/>
    <p:sldId id="1811" r:id="rId962"/>
    <p:sldId id="1812" r:id="rId963"/>
    <p:sldId id="1813" r:id="rId964"/>
    <p:sldId id="1814" r:id="rId965"/>
    <p:sldId id="1815" r:id="rId966"/>
    <p:sldId id="1816" r:id="rId967"/>
    <p:sldId id="1817" r:id="rId968"/>
    <p:sldId id="1818" r:id="rId969"/>
    <p:sldId id="1819" r:id="rId970"/>
    <p:sldId id="1820" r:id="rId971"/>
    <p:sldId id="1821" r:id="rId972"/>
    <p:sldId id="1822" r:id="rId973"/>
    <p:sldId id="1823" r:id="rId974"/>
    <p:sldId id="1824" r:id="rId975"/>
    <p:sldId id="1825" r:id="rId976"/>
    <p:sldId id="1826" r:id="rId977"/>
    <p:sldId id="1827" r:id="rId978"/>
    <p:sldId id="1828" r:id="rId979"/>
    <p:sldId id="1829" r:id="rId980"/>
    <p:sldId id="1830" r:id="rId981"/>
    <p:sldId id="1831" r:id="rId982"/>
    <p:sldId id="1832" r:id="rId983"/>
    <p:sldId id="1833" r:id="rId984"/>
    <p:sldId id="1834" r:id="rId985"/>
    <p:sldId id="1835" r:id="rId986"/>
    <p:sldId id="1836" r:id="rId987"/>
    <p:sldId id="1837" r:id="rId988"/>
    <p:sldId id="1843" r:id="rId989"/>
    <p:sldId id="1839" r:id="rId990"/>
  </p:sldIdLst>
  <p:sldSz cx="9144000" cy="6858000" type="screen4x3"/>
  <p:notesSz cx="7099300" cy="10234613"/>
  <p:defaultTextStyle>
    <a:defPPr>
      <a:defRPr lang="de-DE"/>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a:srgbClr val="CC0000"/>
    <a:srgbClr val="CCFF66"/>
    <a:srgbClr val="FF7C80"/>
    <a:srgbClr val="FF9999"/>
    <a:srgbClr val="99CC00"/>
    <a:srgbClr val="99FF66"/>
    <a:srgbClr val="CC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ittlere Formatvorlage 2 - Akz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505E3EF-67EA-436B-97B2-0124C06EBD24}" styleName="Mittlere Formatvorlage 4 - Akz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2D5ABB26-0587-4C30-8999-92F81FD0307C}" styleName="Keine Formatvorlage, kein Gitternetz">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Keine Formatvorlage, Tabellengitternetz">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3041" autoAdjust="0"/>
    <p:restoredTop sz="96457" autoAdjust="0"/>
  </p:normalViewPr>
  <p:slideViewPr>
    <p:cSldViewPr>
      <p:cViewPr varScale="1">
        <p:scale>
          <a:sx n="114" d="100"/>
          <a:sy n="114" d="100"/>
        </p:scale>
        <p:origin x="1098" y="8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671" Type="http://schemas.openxmlformats.org/officeDocument/2006/relationships/slide" Target="slides/slide670.xml"/><Relationship Id="rId769" Type="http://schemas.openxmlformats.org/officeDocument/2006/relationships/slide" Target="slides/slide768.xml"/><Relationship Id="rId976" Type="http://schemas.openxmlformats.org/officeDocument/2006/relationships/slide" Target="slides/slide975.xml"/><Relationship Id="rId21" Type="http://schemas.openxmlformats.org/officeDocument/2006/relationships/slide" Target="slides/slide20.xml"/><Relationship Id="rId324" Type="http://schemas.openxmlformats.org/officeDocument/2006/relationships/slide" Target="slides/slide323.xml"/><Relationship Id="rId531" Type="http://schemas.openxmlformats.org/officeDocument/2006/relationships/slide" Target="slides/slide530.xml"/><Relationship Id="rId629" Type="http://schemas.openxmlformats.org/officeDocument/2006/relationships/slide" Target="slides/slide628.xml"/><Relationship Id="rId170" Type="http://schemas.openxmlformats.org/officeDocument/2006/relationships/slide" Target="slides/slide169.xml"/><Relationship Id="rId836" Type="http://schemas.openxmlformats.org/officeDocument/2006/relationships/slide" Target="slides/slide835.xml"/><Relationship Id="rId268" Type="http://schemas.openxmlformats.org/officeDocument/2006/relationships/slide" Target="slides/slide267.xml"/><Relationship Id="rId475" Type="http://schemas.openxmlformats.org/officeDocument/2006/relationships/slide" Target="slides/slide474.xml"/><Relationship Id="rId682" Type="http://schemas.openxmlformats.org/officeDocument/2006/relationships/slide" Target="slides/slide681.xml"/><Relationship Id="rId903" Type="http://schemas.openxmlformats.org/officeDocument/2006/relationships/slide" Target="slides/slide902.xml"/><Relationship Id="rId32" Type="http://schemas.openxmlformats.org/officeDocument/2006/relationships/slide" Target="slides/slide3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987" Type="http://schemas.openxmlformats.org/officeDocument/2006/relationships/slide" Target="slides/slide986.xml"/><Relationship Id="rId181" Type="http://schemas.openxmlformats.org/officeDocument/2006/relationships/slide" Target="slides/slide180.xml"/><Relationship Id="rId402" Type="http://schemas.openxmlformats.org/officeDocument/2006/relationships/slide" Target="slides/slide401.xml"/><Relationship Id="rId847" Type="http://schemas.openxmlformats.org/officeDocument/2006/relationships/slide" Target="slides/slide846.xml"/><Relationship Id="rId279" Type="http://schemas.openxmlformats.org/officeDocument/2006/relationships/slide" Target="slides/slide278.xml"/><Relationship Id="rId486" Type="http://schemas.openxmlformats.org/officeDocument/2006/relationships/slide" Target="slides/slide485.xml"/><Relationship Id="rId693" Type="http://schemas.openxmlformats.org/officeDocument/2006/relationships/slide" Target="slides/slide692.xml"/><Relationship Id="rId707" Type="http://schemas.openxmlformats.org/officeDocument/2006/relationships/slide" Target="slides/slide706.xml"/><Relationship Id="rId914" Type="http://schemas.openxmlformats.org/officeDocument/2006/relationships/slide" Target="slides/slide913.xml"/><Relationship Id="rId43" Type="http://schemas.openxmlformats.org/officeDocument/2006/relationships/slide" Target="slides/slide4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760" Type="http://schemas.openxmlformats.org/officeDocument/2006/relationships/slide" Target="slides/slide75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858" Type="http://schemas.openxmlformats.org/officeDocument/2006/relationships/slide" Target="slides/slide857.xml"/><Relationship Id="rId497" Type="http://schemas.openxmlformats.org/officeDocument/2006/relationships/slide" Target="slides/slide496.xml"/><Relationship Id="rId620" Type="http://schemas.openxmlformats.org/officeDocument/2006/relationships/slide" Target="slides/slide619.xml"/><Relationship Id="rId718" Type="http://schemas.openxmlformats.org/officeDocument/2006/relationships/slide" Target="slides/slide717.xml"/><Relationship Id="rId925" Type="http://schemas.openxmlformats.org/officeDocument/2006/relationships/slide" Target="slides/slide924.xml"/><Relationship Id="rId357" Type="http://schemas.openxmlformats.org/officeDocument/2006/relationships/slide" Target="slides/slide356.xml"/><Relationship Id="rId54" Type="http://schemas.openxmlformats.org/officeDocument/2006/relationships/slide" Target="slides/slide53.xml"/><Relationship Id="rId217" Type="http://schemas.openxmlformats.org/officeDocument/2006/relationships/slide" Target="slides/slide216.xml"/><Relationship Id="rId564" Type="http://schemas.openxmlformats.org/officeDocument/2006/relationships/slide" Target="slides/slide563.xml"/><Relationship Id="rId771" Type="http://schemas.openxmlformats.org/officeDocument/2006/relationships/slide" Target="slides/slide770.xml"/><Relationship Id="rId869" Type="http://schemas.openxmlformats.org/officeDocument/2006/relationships/slide" Target="slides/slide868.xml"/><Relationship Id="rId424" Type="http://schemas.openxmlformats.org/officeDocument/2006/relationships/slide" Target="slides/slide423.xml"/><Relationship Id="rId631" Type="http://schemas.openxmlformats.org/officeDocument/2006/relationships/slide" Target="slides/slide630.xml"/><Relationship Id="rId729" Type="http://schemas.openxmlformats.org/officeDocument/2006/relationships/slide" Target="slides/slide728.xml"/><Relationship Id="rId270" Type="http://schemas.openxmlformats.org/officeDocument/2006/relationships/slide" Target="slides/slide269.xml"/><Relationship Id="rId936" Type="http://schemas.openxmlformats.org/officeDocument/2006/relationships/slide" Target="slides/slide93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782" Type="http://schemas.openxmlformats.org/officeDocument/2006/relationships/slide" Target="slides/slide781.xml"/><Relationship Id="rId228" Type="http://schemas.openxmlformats.org/officeDocument/2006/relationships/slide" Target="slides/slide227.xml"/><Relationship Id="rId435" Type="http://schemas.openxmlformats.org/officeDocument/2006/relationships/slide" Target="slides/slide434.xml"/><Relationship Id="rId642" Type="http://schemas.openxmlformats.org/officeDocument/2006/relationships/slide" Target="slides/slide641.xml"/><Relationship Id="rId281" Type="http://schemas.openxmlformats.org/officeDocument/2006/relationships/slide" Target="slides/slide280.xml"/><Relationship Id="rId502" Type="http://schemas.openxmlformats.org/officeDocument/2006/relationships/slide" Target="slides/slide501.xml"/><Relationship Id="rId947" Type="http://schemas.openxmlformats.org/officeDocument/2006/relationships/slide" Target="slides/slide946.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86" Type="http://schemas.openxmlformats.org/officeDocument/2006/relationships/slide" Target="slides/slide585.xml"/><Relationship Id="rId793" Type="http://schemas.openxmlformats.org/officeDocument/2006/relationships/slide" Target="slides/slide792.xml"/><Relationship Id="rId807" Type="http://schemas.openxmlformats.org/officeDocument/2006/relationships/slide" Target="slides/slide806.xml"/><Relationship Id="rId7" Type="http://schemas.openxmlformats.org/officeDocument/2006/relationships/slide" Target="slides/slide6.xml"/><Relationship Id="rId239" Type="http://schemas.openxmlformats.org/officeDocument/2006/relationships/slide" Target="slides/slide238.xml"/><Relationship Id="rId446" Type="http://schemas.openxmlformats.org/officeDocument/2006/relationships/slide" Target="slides/slide445.xml"/><Relationship Id="rId653" Type="http://schemas.openxmlformats.org/officeDocument/2006/relationships/slide" Target="slides/slide652.xml"/><Relationship Id="rId292" Type="http://schemas.openxmlformats.org/officeDocument/2006/relationships/slide" Target="slides/slide291.xml"/><Relationship Id="rId306" Type="http://schemas.openxmlformats.org/officeDocument/2006/relationships/slide" Target="slides/slide305.xml"/><Relationship Id="rId860" Type="http://schemas.openxmlformats.org/officeDocument/2006/relationships/slide" Target="slides/slide859.xml"/><Relationship Id="rId958" Type="http://schemas.openxmlformats.org/officeDocument/2006/relationships/slide" Target="slides/slide957.xml"/><Relationship Id="rId87" Type="http://schemas.openxmlformats.org/officeDocument/2006/relationships/slide" Target="slides/slide86.xml"/><Relationship Id="rId513" Type="http://schemas.openxmlformats.org/officeDocument/2006/relationships/slide" Target="slides/slide512.xml"/><Relationship Id="rId597" Type="http://schemas.openxmlformats.org/officeDocument/2006/relationships/slide" Target="slides/slide596.xml"/><Relationship Id="rId720" Type="http://schemas.openxmlformats.org/officeDocument/2006/relationships/slide" Target="slides/slide719.xml"/><Relationship Id="rId818" Type="http://schemas.openxmlformats.org/officeDocument/2006/relationships/slide" Target="slides/slide817.xml"/><Relationship Id="rId152" Type="http://schemas.openxmlformats.org/officeDocument/2006/relationships/slide" Target="slides/slide151.xml"/><Relationship Id="rId457" Type="http://schemas.openxmlformats.org/officeDocument/2006/relationships/slide" Target="slides/slide456.xml"/><Relationship Id="rId664" Type="http://schemas.openxmlformats.org/officeDocument/2006/relationships/slide" Target="slides/slide663.xml"/><Relationship Id="rId871" Type="http://schemas.openxmlformats.org/officeDocument/2006/relationships/slide" Target="slides/slide870.xml"/><Relationship Id="rId969" Type="http://schemas.openxmlformats.org/officeDocument/2006/relationships/slide" Target="slides/slide968.xml"/><Relationship Id="rId14" Type="http://schemas.openxmlformats.org/officeDocument/2006/relationships/slide" Target="slides/slide13.xml"/><Relationship Id="rId317" Type="http://schemas.openxmlformats.org/officeDocument/2006/relationships/slide" Target="slides/slide316.xml"/><Relationship Id="rId524" Type="http://schemas.openxmlformats.org/officeDocument/2006/relationships/slide" Target="slides/slide523.xml"/><Relationship Id="rId731" Type="http://schemas.openxmlformats.org/officeDocument/2006/relationships/slide" Target="slides/slide730.xml"/><Relationship Id="rId98" Type="http://schemas.openxmlformats.org/officeDocument/2006/relationships/slide" Target="slides/slide97.xml"/><Relationship Id="rId163" Type="http://schemas.openxmlformats.org/officeDocument/2006/relationships/slide" Target="slides/slide162.xml"/><Relationship Id="rId370" Type="http://schemas.openxmlformats.org/officeDocument/2006/relationships/slide" Target="slides/slide369.xml"/><Relationship Id="rId829" Type="http://schemas.openxmlformats.org/officeDocument/2006/relationships/slide" Target="slides/slide828.xml"/><Relationship Id="rId230" Type="http://schemas.openxmlformats.org/officeDocument/2006/relationships/slide" Target="slides/slide229.xml"/><Relationship Id="rId468" Type="http://schemas.openxmlformats.org/officeDocument/2006/relationships/slide" Target="slides/slide467.xml"/><Relationship Id="rId675" Type="http://schemas.openxmlformats.org/officeDocument/2006/relationships/slide" Target="slides/slide674.xml"/><Relationship Id="rId882" Type="http://schemas.openxmlformats.org/officeDocument/2006/relationships/slide" Target="slides/slide881.xml"/><Relationship Id="rId25" Type="http://schemas.openxmlformats.org/officeDocument/2006/relationships/slide" Target="slides/slide24.xml"/><Relationship Id="rId328" Type="http://schemas.openxmlformats.org/officeDocument/2006/relationships/slide" Target="slides/slide327.xml"/><Relationship Id="rId535" Type="http://schemas.openxmlformats.org/officeDocument/2006/relationships/slide" Target="slides/slide534.xml"/><Relationship Id="rId742" Type="http://schemas.openxmlformats.org/officeDocument/2006/relationships/slide" Target="slides/slide741.xml"/><Relationship Id="rId174" Type="http://schemas.openxmlformats.org/officeDocument/2006/relationships/slide" Target="slides/slide173.xml"/><Relationship Id="rId381" Type="http://schemas.openxmlformats.org/officeDocument/2006/relationships/slide" Target="slides/slide380.xml"/><Relationship Id="rId602" Type="http://schemas.openxmlformats.org/officeDocument/2006/relationships/slide" Target="slides/slide601.xml"/><Relationship Id="rId241" Type="http://schemas.openxmlformats.org/officeDocument/2006/relationships/slide" Target="slides/slide240.xml"/><Relationship Id="rId479" Type="http://schemas.openxmlformats.org/officeDocument/2006/relationships/slide" Target="slides/slide478.xml"/><Relationship Id="rId686" Type="http://schemas.openxmlformats.org/officeDocument/2006/relationships/slide" Target="slides/slide685.xml"/><Relationship Id="rId893" Type="http://schemas.openxmlformats.org/officeDocument/2006/relationships/slide" Target="slides/slide892.xml"/><Relationship Id="rId907" Type="http://schemas.openxmlformats.org/officeDocument/2006/relationships/slide" Target="slides/slide906.xml"/><Relationship Id="rId36" Type="http://schemas.openxmlformats.org/officeDocument/2006/relationships/slide" Target="slides/slide35.xml"/><Relationship Id="rId339" Type="http://schemas.openxmlformats.org/officeDocument/2006/relationships/slide" Target="slides/slide338.xml"/><Relationship Id="rId546" Type="http://schemas.openxmlformats.org/officeDocument/2006/relationships/slide" Target="slides/slide545.xml"/><Relationship Id="rId753" Type="http://schemas.openxmlformats.org/officeDocument/2006/relationships/slide" Target="slides/slide752.xml"/><Relationship Id="rId101" Type="http://schemas.openxmlformats.org/officeDocument/2006/relationships/slide" Target="slides/slide100.xml"/><Relationship Id="rId185" Type="http://schemas.openxmlformats.org/officeDocument/2006/relationships/slide" Target="slides/slide184.xml"/><Relationship Id="rId406" Type="http://schemas.openxmlformats.org/officeDocument/2006/relationships/slide" Target="slides/slide405.xml"/><Relationship Id="rId960" Type="http://schemas.openxmlformats.org/officeDocument/2006/relationships/slide" Target="slides/slide959.xml"/><Relationship Id="rId392" Type="http://schemas.openxmlformats.org/officeDocument/2006/relationships/slide" Target="slides/slide391.xml"/><Relationship Id="rId613" Type="http://schemas.openxmlformats.org/officeDocument/2006/relationships/slide" Target="slides/slide612.xml"/><Relationship Id="rId697" Type="http://schemas.openxmlformats.org/officeDocument/2006/relationships/slide" Target="slides/slide696.xml"/><Relationship Id="rId820" Type="http://schemas.openxmlformats.org/officeDocument/2006/relationships/slide" Target="slides/slide819.xml"/><Relationship Id="rId918" Type="http://schemas.openxmlformats.org/officeDocument/2006/relationships/slide" Target="slides/slide917.xml"/><Relationship Id="rId252" Type="http://schemas.openxmlformats.org/officeDocument/2006/relationships/slide" Target="slides/slide251.xml"/><Relationship Id="rId47" Type="http://schemas.openxmlformats.org/officeDocument/2006/relationships/slide" Target="slides/slide46.xml"/><Relationship Id="rId112" Type="http://schemas.openxmlformats.org/officeDocument/2006/relationships/slide" Target="slides/slide111.xml"/><Relationship Id="rId557" Type="http://schemas.openxmlformats.org/officeDocument/2006/relationships/slide" Target="slides/slide556.xml"/><Relationship Id="rId764" Type="http://schemas.openxmlformats.org/officeDocument/2006/relationships/slide" Target="slides/slide763.xml"/><Relationship Id="rId971" Type="http://schemas.openxmlformats.org/officeDocument/2006/relationships/slide" Target="slides/slide970.xml"/><Relationship Id="rId196" Type="http://schemas.openxmlformats.org/officeDocument/2006/relationships/slide" Target="slides/slide195.xml"/><Relationship Id="rId417" Type="http://schemas.openxmlformats.org/officeDocument/2006/relationships/slide" Target="slides/slide416.xml"/><Relationship Id="rId624" Type="http://schemas.openxmlformats.org/officeDocument/2006/relationships/slide" Target="slides/slide623.xml"/><Relationship Id="rId831" Type="http://schemas.openxmlformats.org/officeDocument/2006/relationships/slide" Target="slides/slide830.xml"/><Relationship Id="rId263" Type="http://schemas.openxmlformats.org/officeDocument/2006/relationships/slide" Target="slides/slide262.xml"/><Relationship Id="rId470" Type="http://schemas.openxmlformats.org/officeDocument/2006/relationships/slide" Target="slides/slide469.xml"/><Relationship Id="rId929" Type="http://schemas.openxmlformats.org/officeDocument/2006/relationships/slide" Target="slides/slide92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775" Type="http://schemas.openxmlformats.org/officeDocument/2006/relationships/slide" Target="slides/slide774.xml"/><Relationship Id="rId982" Type="http://schemas.openxmlformats.org/officeDocument/2006/relationships/slide" Target="slides/slide981.xml"/><Relationship Id="rId428" Type="http://schemas.openxmlformats.org/officeDocument/2006/relationships/slide" Target="slides/slide427.xml"/><Relationship Id="rId635" Type="http://schemas.openxmlformats.org/officeDocument/2006/relationships/slide" Target="slides/slide634.xml"/><Relationship Id="rId842" Type="http://schemas.openxmlformats.org/officeDocument/2006/relationships/slide" Target="slides/slide841.xml"/><Relationship Id="rId274" Type="http://schemas.openxmlformats.org/officeDocument/2006/relationships/slide" Target="slides/slide273.xml"/><Relationship Id="rId481" Type="http://schemas.openxmlformats.org/officeDocument/2006/relationships/slide" Target="slides/slide480.xml"/><Relationship Id="rId702" Type="http://schemas.openxmlformats.org/officeDocument/2006/relationships/slide" Target="slides/slide701.xml"/><Relationship Id="rId69" Type="http://schemas.openxmlformats.org/officeDocument/2006/relationships/slide" Target="slides/slide68.xml"/><Relationship Id="rId134" Type="http://schemas.openxmlformats.org/officeDocument/2006/relationships/slide" Target="slides/slide133.xml"/><Relationship Id="rId579" Type="http://schemas.openxmlformats.org/officeDocument/2006/relationships/slide" Target="slides/slide578.xml"/><Relationship Id="rId786" Type="http://schemas.openxmlformats.org/officeDocument/2006/relationships/slide" Target="slides/slide785.xml"/><Relationship Id="rId993" Type="http://schemas.openxmlformats.org/officeDocument/2006/relationships/presProps" Target="presProps.xml"/><Relationship Id="rId341" Type="http://schemas.openxmlformats.org/officeDocument/2006/relationships/slide" Target="slides/slide340.xml"/><Relationship Id="rId439" Type="http://schemas.openxmlformats.org/officeDocument/2006/relationships/slide" Target="slides/slide438.xml"/><Relationship Id="rId646" Type="http://schemas.openxmlformats.org/officeDocument/2006/relationships/slide" Target="slides/slide645.xml"/><Relationship Id="rId201" Type="http://schemas.openxmlformats.org/officeDocument/2006/relationships/slide" Target="slides/slide200.xml"/><Relationship Id="rId285" Type="http://schemas.openxmlformats.org/officeDocument/2006/relationships/slide" Target="slides/slide284.xml"/><Relationship Id="rId506" Type="http://schemas.openxmlformats.org/officeDocument/2006/relationships/slide" Target="slides/slide505.xml"/><Relationship Id="rId853" Type="http://schemas.openxmlformats.org/officeDocument/2006/relationships/slide" Target="slides/slide852.xml"/><Relationship Id="rId492" Type="http://schemas.openxmlformats.org/officeDocument/2006/relationships/slide" Target="slides/slide491.xml"/><Relationship Id="rId713" Type="http://schemas.openxmlformats.org/officeDocument/2006/relationships/slide" Target="slides/slide712.xml"/><Relationship Id="rId797" Type="http://schemas.openxmlformats.org/officeDocument/2006/relationships/slide" Target="slides/slide796.xml"/><Relationship Id="rId920" Type="http://schemas.openxmlformats.org/officeDocument/2006/relationships/slide" Target="slides/slide919.xml"/><Relationship Id="rId145" Type="http://schemas.openxmlformats.org/officeDocument/2006/relationships/slide" Target="slides/slide144.xml"/><Relationship Id="rId352" Type="http://schemas.openxmlformats.org/officeDocument/2006/relationships/slide" Target="slides/slide351.xml"/><Relationship Id="rId212" Type="http://schemas.openxmlformats.org/officeDocument/2006/relationships/slide" Target="slides/slide211.xml"/><Relationship Id="rId657" Type="http://schemas.openxmlformats.org/officeDocument/2006/relationships/slide" Target="slides/slide656.xml"/><Relationship Id="rId864" Type="http://schemas.openxmlformats.org/officeDocument/2006/relationships/slide" Target="slides/slide863.xml"/><Relationship Id="rId296" Type="http://schemas.openxmlformats.org/officeDocument/2006/relationships/slide" Target="slides/slide295.xml"/><Relationship Id="rId517" Type="http://schemas.openxmlformats.org/officeDocument/2006/relationships/slide" Target="slides/slide516.xml"/><Relationship Id="rId724" Type="http://schemas.openxmlformats.org/officeDocument/2006/relationships/slide" Target="slides/slide723.xml"/><Relationship Id="rId931" Type="http://schemas.openxmlformats.org/officeDocument/2006/relationships/slide" Target="slides/slide930.xml"/><Relationship Id="rId60" Type="http://schemas.openxmlformats.org/officeDocument/2006/relationships/slide" Target="slides/slide59.xml"/><Relationship Id="rId156" Type="http://schemas.openxmlformats.org/officeDocument/2006/relationships/slide" Target="slides/slide155.xml"/><Relationship Id="rId363" Type="http://schemas.openxmlformats.org/officeDocument/2006/relationships/slide" Target="slides/slide362.xml"/><Relationship Id="rId570" Type="http://schemas.openxmlformats.org/officeDocument/2006/relationships/slide" Target="slides/slide569.xml"/><Relationship Id="rId223" Type="http://schemas.openxmlformats.org/officeDocument/2006/relationships/slide" Target="slides/slide222.xml"/><Relationship Id="rId430" Type="http://schemas.openxmlformats.org/officeDocument/2006/relationships/slide" Target="slides/slide429.xml"/><Relationship Id="rId668" Type="http://schemas.openxmlformats.org/officeDocument/2006/relationships/slide" Target="slides/slide667.xml"/><Relationship Id="rId875" Type="http://schemas.openxmlformats.org/officeDocument/2006/relationships/slide" Target="slides/slide874.xml"/><Relationship Id="rId18" Type="http://schemas.openxmlformats.org/officeDocument/2006/relationships/slide" Target="slides/slide17.xml"/><Relationship Id="rId528" Type="http://schemas.openxmlformats.org/officeDocument/2006/relationships/slide" Target="slides/slide527.xml"/><Relationship Id="rId735" Type="http://schemas.openxmlformats.org/officeDocument/2006/relationships/slide" Target="slides/slide734.xml"/><Relationship Id="rId942" Type="http://schemas.openxmlformats.org/officeDocument/2006/relationships/slide" Target="slides/slide941.xml"/><Relationship Id="rId167" Type="http://schemas.openxmlformats.org/officeDocument/2006/relationships/slide" Target="slides/slide166.xml"/><Relationship Id="rId374" Type="http://schemas.openxmlformats.org/officeDocument/2006/relationships/slide" Target="slides/slide373.xml"/><Relationship Id="rId581" Type="http://schemas.openxmlformats.org/officeDocument/2006/relationships/slide" Target="slides/slide580.xml"/><Relationship Id="rId71" Type="http://schemas.openxmlformats.org/officeDocument/2006/relationships/slide" Target="slides/slide70.xml"/><Relationship Id="rId234" Type="http://schemas.openxmlformats.org/officeDocument/2006/relationships/slide" Target="slides/slide233.xml"/><Relationship Id="rId679" Type="http://schemas.openxmlformats.org/officeDocument/2006/relationships/slide" Target="slides/slide678.xml"/><Relationship Id="rId802" Type="http://schemas.openxmlformats.org/officeDocument/2006/relationships/slide" Target="slides/slide801.xml"/><Relationship Id="rId886" Type="http://schemas.openxmlformats.org/officeDocument/2006/relationships/slide" Target="slides/slide885.xml"/><Relationship Id="rId2" Type="http://schemas.openxmlformats.org/officeDocument/2006/relationships/slide" Target="slides/slide1.xml"/><Relationship Id="rId29" Type="http://schemas.openxmlformats.org/officeDocument/2006/relationships/slide" Target="slides/slide28.xml"/><Relationship Id="rId441" Type="http://schemas.openxmlformats.org/officeDocument/2006/relationships/slide" Target="slides/slide440.xml"/><Relationship Id="rId539" Type="http://schemas.openxmlformats.org/officeDocument/2006/relationships/slide" Target="slides/slide538.xml"/><Relationship Id="rId746" Type="http://schemas.openxmlformats.org/officeDocument/2006/relationships/slide" Target="slides/slide745.xml"/><Relationship Id="rId178" Type="http://schemas.openxmlformats.org/officeDocument/2006/relationships/slide" Target="slides/slide177.xml"/><Relationship Id="rId301" Type="http://schemas.openxmlformats.org/officeDocument/2006/relationships/slide" Target="slides/slide300.xml"/><Relationship Id="rId953" Type="http://schemas.openxmlformats.org/officeDocument/2006/relationships/slide" Target="slides/slide952.xml"/><Relationship Id="rId82" Type="http://schemas.openxmlformats.org/officeDocument/2006/relationships/slide" Target="slides/slide81.xml"/><Relationship Id="rId385" Type="http://schemas.openxmlformats.org/officeDocument/2006/relationships/slide" Target="slides/slide384.xml"/><Relationship Id="rId592" Type="http://schemas.openxmlformats.org/officeDocument/2006/relationships/slide" Target="slides/slide591.xml"/><Relationship Id="rId606" Type="http://schemas.openxmlformats.org/officeDocument/2006/relationships/slide" Target="slides/slide605.xml"/><Relationship Id="rId813" Type="http://schemas.openxmlformats.org/officeDocument/2006/relationships/slide" Target="slides/slide812.xml"/><Relationship Id="rId245" Type="http://schemas.openxmlformats.org/officeDocument/2006/relationships/slide" Target="slides/slide244.xml"/><Relationship Id="rId452" Type="http://schemas.openxmlformats.org/officeDocument/2006/relationships/slide" Target="slides/slide451.xml"/><Relationship Id="rId897" Type="http://schemas.openxmlformats.org/officeDocument/2006/relationships/slide" Target="slides/slide896.xml"/><Relationship Id="rId105" Type="http://schemas.openxmlformats.org/officeDocument/2006/relationships/slide" Target="slides/slide104.xml"/><Relationship Id="rId312" Type="http://schemas.openxmlformats.org/officeDocument/2006/relationships/slide" Target="slides/slide311.xml"/><Relationship Id="rId757" Type="http://schemas.openxmlformats.org/officeDocument/2006/relationships/slide" Target="slides/slide756.xml"/><Relationship Id="rId964" Type="http://schemas.openxmlformats.org/officeDocument/2006/relationships/slide" Target="slides/slide963.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617" Type="http://schemas.openxmlformats.org/officeDocument/2006/relationships/slide" Target="slides/slide616.xml"/><Relationship Id="rId824" Type="http://schemas.openxmlformats.org/officeDocument/2006/relationships/slide" Target="slides/slide823.xml"/><Relationship Id="rId256" Type="http://schemas.openxmlformats.org/officeDocument/2006/relationships/slide" Target="slides/slide255.xml"/><Relationship Id="rId463" Type="http://schemas.openxmlformats.org/officeDocument/2006/relationships/slide" Target="slides/slide462.xml"/><Relationship Id="rId670" Type="http://schemas.openxmlformats.org/officeDocument/2006/relationships/slide" Target="slides/slide669.xml"/><Relationship Id="rId116" Type="http://schemas.openxmlformats.org/officeDocument/2006/relationships/slide" Target="slides/slide115.xml"/><Relationship Id="rId323" Type="http://schemas.openxmlformats.org/officeDocument/2006/relationships/slide" Target="slides/slide322.xml"/><Relationship Id="rId530" Type="http://schemas.openxmlformats.org/officeDocument/2006/relationships/slide" Target="slides/slide529.xml"/><Relationship Id="rId768" Type="http://schemas.openxmlformats.org/officeDocument/2006/relationships/slide" Target="slides/slide767.xml"/><Relationship Id="rId975" Type="http://schemas.openxmlformats.org/officeDocument/2006/relationships/slide" Target="slides/slide974.xml"/><Relationship Id="rId20" Type="http://schemas.openxmlformats.org/officeDocument/2006/relationships/slide" Target="slides/slide19.xml"/><Relationship Id="rId628" Type="http://schemas.openxmlformats.org/officeDocument/2006/relationships/slide" Target="slides/slide627.xml"/><Relationship Id="rId835" Type="http://schemas.openxmlformats.org/officeDocument/2006/relationships/slide" Target="slides/slide834.xml"/><Relationship Id="rId267" Type="http://schemas.openxmlformats.org/officeDocument/2006/relationships/slide" Target="slides/slide266.xml"/><Relationship Id="rId474" Type="http://schemas.openxmlformats.org/officeDocument/2006/relationships/slide" Target="slides/slide473.xml"/><Relationship Id="rId127" Type="http://schemas.openxmlformats.org/officeDocument/2006/relationships/slide" Target="slides/slide126.xml"/><Relationship Id="rId681" Type="http://schemas.openxmlformats.org/officeDocument/2006/relationships/slide" Target="slides/slide680.xml"/><Relationship Id="rId779" Type="http://schemas.openxmlformats.org/officeDocument/2006/relationships/slide" Target="slides/slide778.xml"/><Relationship Id="rId902" Type="http://schemas.openxmlformats.org/officeDocument/2006/relationships/slide" Target="slides/slide901.xml"/><Relationship Id="rId986" Type="http://schemas.openxmlformats.org/officeDocument/2006/relationships/slide" Target="slides/slide985.xml"/><Relationship Id="rId31" Type="http://schemas.openxmlformats.org/officeDocument/2006/relationships/slide" Target="slides/slide30.xml"/><Relationship Id="rId334" Type="http://schemas.openxmlformats.org/officeDocument/2006/relationships/slide" Target="slides/slide333.xml"/><Relationship Id="rId541" Type="http://schemas.openxmlformats.org/officeDocument/2006/relationships/slide" Target="slides/slide540.xml"/><Relationship Id="rId639" Type="http://schemas.openxmlformats.org/officeDocument/2006/relationships/slide" Target="slides/slide638.xml"/><Relationship Id="rId180" Type="http://schemas.openxmlformats.org/officeDocument/2006/relationships/slide" Target="slides/slide179.xml"/><Relationship Id="rId278" Type="http://schemas.openxmlformats.org/officeDocument/2006/relationships/slide" Target="slides/slide277.xml"/><Relationship Id="rId401" Type="http://schemas.openxmlformats.org/officeDocument/2006/relationships/slide" Target="slides/slide400.xml"/><Relationship Id="rId846" Type="http://schemas.openxmlformats.org/officeDocument/2006/relationships/slide" Target="slides/slide845.xml"/><Relationship Id="rId485" Type="http://schemas.openxmlformats.org/officeDocument/2006/relationships/slide" Target="slides/slide484.xml"/><Relationship Id="rId692" Type="http://schemas.openxmlformats.org/officeDocument/2006/relationships/slide" Target="slides/slide691.xml"/><Relationship Id="rId706" Type="http://schemas.openxmlformats.org/officeDocument/2006/relationships/slide" Target="slides/slide705.xml"/><Relationship Id="rId913" Type="http://schemas.openxmlformats.org/officeDocument/2006/relationships/slide" Target="slides/slide912.xml"/><Relationship Id="rId42" Type="http://schemas.openxmlformats.org/officeDocument/2006/relationships/slide" Target="slides/slide41.xml"/><Relationship Id="rId138" Type="http://schemas.openxmlformats.org/officeDocument/2006/relationships/slide" Target="slides/slide137.xml"/><Relationship Id="rId345" Type="http://schemas.openxmlformats.org/officeDocument/2006/relationships/slide" Target="slides/slide344.xml"/><Relationship Id="rId552" Type="http://schemas.openxmlformats.org/officeDocument/2006/relationships/slide" Target="slides/slide551.xml"/><Relationship Id="rId191" Type="http://schemas.openxmlformats.org/officeDocument/2006/relationships/slide" Target="slides/slide190.xml"/><Relationship Id="rId205" Type="http://schemas.openxmlformats.org/officeDocument/2006/relationships/slide" Target="slides/slide204.xml"/><Relationship Id="rId412" Type="http://schemas.openxmlformats.org/officeDocument/2006/relationships/slide" Target="slides/slide411.xml"/><Relationship Id="rId857" Type="http://schemas.openxmlformats.org/officeDocument/2006/relationships/slide" Target="slides/slide856.xml"/><Relationship Id="rId289" Type="http://schemas.openxmlformats.org/officeDocument/2006/relationships/slide" Target="slides/slide288.xml"/><Relationship Id="rId496" Type="http://schemas.openxmlformats.org/officeDocument/2006/relationships/slide" Target="slides/slide495.xml"/><Relationship Id="rId717" Type="http://schemas.openxmlformats.org/officeDocument/2006/relationships/slide" Target="slides/slide716.xml"/><Relationship Id="rId924" Type="http://schemas.openxmlformats.org/officeDocument/2006/relationships/slide" Target="slides/slide923.xml"/><Relationship Id="rId53" Type="http://schemas.openxmlformats.org/officeDocument/2006/relationships/slide" Target="slides/slide52.xml"/><Relationship Id="rId149" Type="http://schemas.openxmlformats.org/officeDocument/2006/relationships/slide" Target="slides/slide148.xml"/><Relationship Id="rId356" Type="http://schemas.openxmlformats.org/officeDocument/2006/relationships/slide" Target="slides/slide355.xml"/><Relationship Id="rId563" Type="http://schemas.openxmlformats.org/officeDocument/2006/relationships/slide" Target="slides/slide562.xml"/><Relationship Id="rId770" Type="http://schemas.openxmlformats.org/officeDocument/2006/relationships/slide" Target="slides/slide769.xml"/><Relationship Id="rId216" Type="http://schemas.openxmlformats.org/officeDocument/2006/relationships/slide" Target="slides/slide215.xml"/><Relationship Id="rId423" Type="http://schemas.openxmlformats.org/officeDocument/2006/relationships/slide" Target="slides/slide422.xml"/><Relationship Id="rId868" Type="http://schemas.openxmlformats.org/officeDocument/2006/relationships/slide" Target="slides/slide867.xml"/><Relationship Id="rId630" Type="http://schemas.openxmlformats.org/officeDocument/2006/relationships/slide" Target="slides/slide629.xml"/><Relationship Id="rId728" Type="http://schemas.openxmlformats.org/officeDocument/2006/relationships/slide" Target="slides/slide727.xml"/><Relationship Id="rId935" Type="http://schemas.openxmlformats.org/officeDocument/2006/relationships/slide" Target="slides/slide934.xml"/><Relationship Id="rId64" Type="http://schemas.openxmlformats.org/officeDocument/2006/relationships/slide" Target="slides/slide63.xml"/><Relationship Id="rId367" Type="http://schemas.openxmlformats.org/officeDocument/2006/relationships/slide" Target="slides/slide366.xml"/><Relationship Id="rId574" Type="http://schemas.openxmlformats.org/officeDocument/2006/relationships/slide" Target="slides/slide573.xml"/><Relationship Id="rId227" Type="http://schemas.openxmlformats.org/officeDocument/2006/relationships/slide" Target="slides/slide226.xml"/><Relationship Id="rId781" Type="http://schemas.openxmlformats.org/officeDocument/2006/relationships/slide" Target="slides/slide780.xml"/><Relationship Id="rId879" Type="http://schemas.openxmlformats.org/officeDocument/2006/relationships/slide" Target="slides/slide878.xml"/><Relationship Id="rId434" Type="http://schemas.openxmlformats.org/officeDocument/2006/relationships/slide" Target="slides/slide433.xml"/><Relationship Id="rId641" Type="http://schemas.openxmlformats.org/officeDocument/2006/relationships/slide" Target="slides/slide640.xml"/><Relationship Id="rId739" Type="http://schemas.openxmlformats.org/officeDocument/2006/relationships/slide" Target="slides/slide738.xml"/><Relationship Id="rId280" Type="http://schemas.openxmlformats.org/officeDocument/2006/relationships/slide" Target="slides/slide279.xml"/><Relationship Id="rId501" Type="http://schemas.openxmlformats.org/officeDocument/2006/relationships/slide" Target="slides/slide500.xml"/><Relationship Id="rId946" Type="http://schemas.openxmlformats.org/officeDocument/2006/relationships/slide" Target="slides/slide945.xml"/><Relationship Id="rId75" Type="http://schemas.openxmlformats.org/officeDocument/2006/relationships/slide" Target="slides/slide74.xml"/><Relationship Id="rId140" Type="http://schemas.openxmlformats.org/officeDocument/2006/relationships/slide" Target="slides/slide139.xml"/><Relationship Id="rId378" Type="http://schemas.openxmlformats.org/officeDocument/2006/relationships/slide" Target="slides/slide377.xml"/><Relationship Id="rId585" Type="http://schemas.openxmlformats.org/officeDocument/2006/relationships/slide" Target="slides/slide584.xml"/><Relationship Id="rId792" Type="http://schemas.openxmlformats.org/officeDocument/2006/relationships/slide" Target="slides/slide791.xml"/><Relationship Id="rId806" Type="http://schemas.openxmlformats.org/officeDocument/2006/relationships/slide" Target="slides/slide805.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652" Type="http://schemas.openxmlformats.org/officeDocument/2006/relationships/slide" Target="slides/slide651.xml"/><Relationship Id="rId291" Type="http://schemas.openxmlformats.org/officeDocument/2006/relationships/slide" Target="slides/slide290.xml"/><Relationship Id="rId305" Type="http://schemas.openxmlformats.org/officeDocument/2006/relationships/slide" Target="slides/slide304.xml"/><Relationship Id="rId512" Type="http://schemas.openxmlformats.org/officeDocument/2006/relationships/slide" Target="slides/slide511.xml"/><Relationship Id="rId957" Type="http://schemas.openxmlformats.org/officeDocument/2006/relationships/slide" Target="slides/slide956.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96" Type="http://schemas.openxmlformats.org/officeDocument/2006/relationships/slide" Target="slides/slide595.xml"/><Relationship Id="rId817" Type="http://schemas.openxmlformats.org/officeDocument/2006/relationships/slide" Target="slides/slide816.xml"/><Relationship Id="rId249" Type="http://schemas.openxmlformats.org/officeDocument/2006/relationships/slide" Target="slides/slide248.xml"/><Relationship Id="rId456" Type="http://schemas.openxmlformats.org/officeDocument/2006/relationships/slide" Target="slides/slide455.xml"/><Relationship Id="rId663" Type="http://schemas.openxmlformats.org/officeDocument/2006/relationships/slide" Target="slides/slide662.xml"/><Relationship Id="rId870" Type="http://schemas.openxmlformats.org/officeDocument/2006/relationships/slide" Target="slides/slide869.xml"/><Relationship Id="rId13" Type="http://schemas.openxmlformats.org/officeDocument/2006/relationships/slide" Target="slides/slide12.xml"/><Relationship Id="rId109" Type="http://schemas.openxmlformats.org/officeDocument/2006/relationships/slide" Target="slides/slide108.xml"/><Relationship Id="rId316" Type="http://schemas.openxmlformats.org/officeDocument/2006/relationships/slide" Target="slides/slide315.xml"/><Relationship Id="rId523" Type="http://schemas.openxmlformats.org/officeDocument/2006/relationships/slide" Target="slides/slide522.xml"/><Relationship Id="rId968" Type="http://schemas.openxmlformats.org/officeDocument/2006/relationships/slide" Target="slides/slide967.xml"/><Relationship Id="rId97" Type="http://schemas.openxmlformats.org/officeDocument/2006/relationships/slide" Target="slides/slide96.xml"/><Relationship Id="rId730" Type="http://schemas.openxmlformats.org/officeDocument/2006/relationships/slide" Target="slides/slide729.xml"/><Relationship Id="rId828" Type="http://schemas.openxmlformats.org/officeDocument/2006/relationships/slide" Target="slides/slide827.xml"/><Relationship Id="rId162" Type="http://schemas.openxmlformats.org/officeDocument/2006/relationships/slide" Target="slides/slide161.xml"/><Relationship Id="rId467" Type="http://schemas.openxmlformats.org/officeDocument/2006/relationships/slide" Target="slides/slide466.xml"/><Relationship Id="rId674" Type="http://schemas.openxmlformats.org/officeDocument/2006/relationships/slide" Target="slides/slide673.xml"/><Relationship Id="rId881" Type="http://schemas.openxmlformats.org/officeDocument/2006/relationships/slide" Target="slides/slide880.xml"/><Relationship Id="rId979" Type="http://schemas.openxmlformats.org/officeDocument/2006/relationships/slide" Target="slides/slide978.xml"/><Relationship Id="rId24" Type="http://schemas.openxmlformats.org/officeDocument/2006/relationships/slide" Target="slides/slide23.xml"/><Relationship Id="rId327" Type="http://schemas.openxmlformats.org/officeDocument/2006/relationships/slide" Target="slides/slide326.xml"/><Relationship Id="rId534" Type="http://schemas.openxmlformats.org/officeDocument/2006/relationships/slide" Target="slides/slide533.xml"/><Relationship Id="rId741" Type="http://schemas.openxmlformats.org/officeDocument/2006/relationships/slide" Target="slides/slide740.xml"/><Relationship Id="rId839" Type="http://schemas.openxmlformats.org/officeDocument/2006/relationships/slide" Target="slides/slide838.xml"/><Relationship Id="rId173" Type="http://schemas.openxmlformats.org/officeDocument/2006/relationships/slide" Target="slides/slide172.xml"/><Relationship Id="rId380" Type="http://schemas.openxmlformats.org/officeDocument/2006/relationships/slide" Target="slides/slide379.xml"/><Relationship Id="rId601" Type="http://schemas.openxmlformats.org/officeDocument/2006/relationships/slide" Target="slides/slide600.xml"/><Relationship Id="rId240" Type="http://schemas.openxmlformats.org/officeDocument/2006/relationships/slide" Target="slides/slide239.xml"/><Relationship Id="rId478" Type="http://schemas.openxmlformats.org/officeDocument/2006/relationships/slide" Target="slides/slide477.xml"/><Relationship Id="rId685" Type="http://schemas.openxmlformats.org/officeDocument/2006/relationships/slide" Target="slides/slide684.xml"/><Relationship Id="rId892" Type="http://schemas.openxmlformats.org/officeDocument/2006/relationships/slide" Target="slides/slide891.xml"/><Relationship Id="rId906" Type="http://schemas.openxmlformats.org/officeDocument/2006/relationships/slide" Target="slides/slide905.xml"/><Relationship Id="rId35" Type="http://schemas.openxmlformats.org/officeDocument/2006/relationships/slide" Target="slides/slide34.xml"/><Relationship Id="rId100" Type="http://schemas.openxmlformats.org/officeDocument/2006/relationships/slide" Target="slides/slide99.xml"/><Relationship Id="rId338" Type="http://schemas.openxmlformats.org/officeDocument/2006/relationships/slide" Target="slides/slide337.xml"/><Relationship Id="rId545" Type="http://schemas.openxmlformats.org/officeDocument/2006/relationships/slide" Target="slides/slide544.xml"/><Relationship Id="rId752" Type="http://schemas.openxmlformats.org/officeDocument/2006/relationships/slide" Target="slides/slide75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612" Type="http://schemas.openxmlformats.org/officeDocument/2006/relationships/slide" Target="slides/slide611.xml"/><Relationship Id="rId251" Type="http://schemas.openxmlformats.org/officeDocument/2006/relationships/slide" Target="slides/slide250.xml"/><Relationship Id="rId489" Type="http://schemas.openxmlformats.org/officeDocument/2006/relationships/slide" Target="slides/slide488.xml"/><Relationship Id="rId696" Type="http://schemas.openxmlformats.org/officeDocument/2006/relationships/slide" Target="slides/slide695.xml"/><Relationship Id="rId917" Type="http://schemas.openxmlformats.org/officeDocument/2006/relationships/slide" Target="slides/slide916.xml"/><Relationship Id="rId46" Type="http://schemas.openxmlformats.org/officeDocument/2006/relationships/slide" Target="slides/slide45.xml"/><Relationship Id="rId349" Type="http://schemas.openxmlformats.org/officeDocument/2006/relationships/slide" Target="slides/slide348.xml"/><Relationship Id="rId556" Type="http://schemas.openxmlformats.org/officeDocument/2006/relationships/slide" Target="slides/slide555.xml"/><Relationship Id="rId763" Type="http://schemas.openxmlformats.org/officeDocument/2006/relationships/slide" Target="slides/slide762.xml"/><Relationship Id="rId111" Type="http://schemas.openxmlformats.org/officeDocument/2006/relationships/slide" Target="slides/slide110.xml"/><Relationship Id="rId195" Type="http://schemas.openxmlformats.org/officeDocument/2006/relationships/slide" Target="slides/slide194.xml"/><Relationship Id="rId209" Type="http://schemas.openxmlformats.org/officeDocument/2006/relationships/slide" Target="slides/slide208.xml"/><Relationship Id="rId416" Type="http://schemas.openxmlformats.org/officeDocument/2006/relationships/slide" Target="slides/slide415.xml"/><Relationship Id="rId970" Type="http://schemas.openxmlformats.org/officeDocument/2006/relationships/slide" Target="slides/slide969.xml"/><Relationship Id="rId623" Type="http://schemas.openxmlformats.org/officeDocument/2006/relationships/slide" Target="slides/slide622.xml"/><Relationship Id="rId830" Type="http://schemas.openxmlformats.org/officeDocument/2006/relationships/slide" Target="slides/slide829.xml"/><Relationship Id="rId928" Type="http://schemas.openxmlformats.org/officeDocument/2006/relationships/slide" Target="slides/slide927.xml"/><Relationship Id="rId57" Type="http://schemas.openxmlformats.org/officeDocument/2006/relationships/slide" Target="slides/slide56.xml"/><Relationship Id="rId262" Type="http://schemas.openxmlformats.org/officeDocument/2006/relationships/slide" Target="slides/slide261.xml"/><Relationship Id="rId567" Type="http://schemas.openxmlformats.org/officeDocument/2006/relationships/slide" Target="slides/slide566.xml"/><Relationship Id="rId122" Type="http://schemas.openxmlformats.org/officeDocument/2006/relationships/slide" Target="slides/slide121.xml"/><Relationship Id="rId774" Type="http://schemas.openxmlformats.org/officeDocument/2006/relationships/slide" Target="slides/slide773.xml"/><Relationship Id="rId981" Type="http://schemas.openxmlformats.org/officeDocument/2006/relationships/slide" Target="slides/slide980.xml"/><Relationship Id="rId427" Type="http://schemas.openxmlformats.org/officeDocument/2006/relationships/slide" Target="slides/slide426.xml"/><Relationship Id="rId634" Type="http://schemas.openxmlformats.org/officeDocument/2006/relationships/slide" Target="slides/slide633.xml"/><Relationship Id="rId841" Type="http://schemas.openxmlformats.org/officeDocument/2006/relationships/slide" Target="slides/slide840.xml"/><Relationship Id="rId273" Type="http://schemas.openxmlformats.org/officeDocument/2006/relationships/slide" Target="slides/slide272.xml"/><Relationship Id="rId480" Type="http://schemas.openxmlformats.org/officeDocument/2006/relationships/slide" Target="slides/slide479.xml"/><Relationship Id="rId701" Type="http://schemas.openxmlformats.org/officeDocument/2006/relationships/slide" Target="slides/slide700.xml"/><Relationship Id="rId939" Type="http://schemas.openxmlformats.org/officeDocument/2006/relationships/slide" Target="slides/slide938.xml"/><Relationship Id="rId68" Type="http://schemas.openxmlformats.org/officeDocument/2006/relationships/slide" Target="slides/slide67.xml"/><Relationship Id="rId133" Type="http://schemas.openxmlformats.org/officeDocument/2006/relationships/slide" Target="slides/slide132.xml"/><Relationship Id="rId340" Type="http://schemas.openxmlformats.org/officeDocument/2006/relationships/slide" Target="slides/slide339.xml"/><Relationship Id="rId578" Type="http://schemas.openxmlformats.org/officeDocument/2006/relationships/slide" Target="slides/slide577.xml"/><Relationship Id="rId785" Type="http://schemas.openxmlformats.org/officeDocument/2006/relationships/slide" Target="slides/slide784.xml"/><Relationship Id="rId992" Type="http://schemas.openxmlformats.org/officeDocument/2006/relationships/handoutMaster" Target="handoutMasters/handoutMaster1.xml"/><Relationship Id="rId200" Type="http://schemas.openxmlformats.org/officeDocument/2006/relationships/slide" Target="slides/slide199.xml"/><Relationship Id="rId438" Type="http://schemas.openxmlformats.org/officeDocument/2006/relationships/slide" Target="slides/slide437.xml"/><Relationship Id="rId645" Type="http://schemas.openxmlformats.org/officeDocument/2006/relationships/slide" Target="slides/slide644.xml"/><Relationship Id="rId852" Type="http://schemas.openxmlformats.org/officeDocument/2006/relationships/slide" Target="slides/slide85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712" Type="http://schemas.openxmlformats.org/officeDocument/2006/relationships/slide" Target="slides/slide711.xml"/><Relationship Id="rId79" Type="http://schemas.openxmlformats.org/officeDocument/2006/relationships/slide" Target="slides/slide78.xml"/><Relationship Id="rId144" Type="http://schemas.openxmlformats.org/officeDocument/2006/relationships/slide" Target="slides/slide143.xml"/><Relationship Id="rId589" Type="http://schemas.openxmlformats.org/officeDocument/2006/relationships/slide" Target="slides/slide588.xml"/><Relationship Id="rId796" Type="http://schemas.openxmlformats.org/officeDocument/2006/relationships/slide" Target="slides/slide795.xml"/><Relationship Id="rId351" Type="http://schemas.openxmlformats.org/officeDocument/2006/relationships/slide" Target="slides/slide350.xml"/><Relationship Id="rId449" Type="http://schemas.openxmlformats.org/officeDocument/2006/relationships/slide" Target="slides/slide448.xml"/><Relationship Id="rId656" Type="http://schemas.openxmlformats.org/officeDocument/2006/relationships/slide" Target="slides/slide655.xml"/><Relationship Id="rId863" Type="http://schemas.openxmlformats.org/officeDocument/2006/relationships/slide" Target="slides/slide862.xml"/><Relationship Id="rId211" Type="http://schemas.openxmlformats.org/officeDocument/2006/relationships/slide" Target="slides/slide210.xml"/><Relationship Id="rId295" Type="http://schemas.openxmlformats.org/officeDocument/2006/relationships/slide" Target="slides/slide294.xml"/><Relationship Id="rId309" Type="http://schemas.openxmlformats.org/officeDocument/2006/relationships/slide" Target="slides/slide308.xml"/><Relationship Id="rId516" Type="http://schemas.openxmlformats.org/officeDocument/2006/relationships/slide" Target="slides/slide515.xml"/><Relationship Id="rId723" Type="http://schemas.openxmlformats.org/officeDocument/2006/relationships/slide" Target="slides/slide722.xml"/><Relationship Id="rId930" Type="http://schemas.openxmlformats.org/officeDocument/2006/relationships/slide" Target="slides/slide929.xml"/><Relationship Id="rId155" Type="http://schemas.openxmlformats.org/officeDocument/2006/relationships/slide" Target="slides/slide154.xml"/><Relationship Id="rId362" Type="http://schemas.openxmlformats.org/officeDocument/2006/relationships/slide" Target="slides/slide361.xml"/><Relationship Id="rId222" Type="http://schemas.openxmlformats.org/officeDocument/2006/relationships/slide" Target="slides/slide221.xml"/><Relationship Id="rId667" Type="http://schemas.openxmlformats.org/officeDocument/2006/relationships/slide" Target="slides/slide666.xml"/><Relationship Id="rId874" Type="http://schemas.openxmlformats.org/officeDocument/2006/relationships/slide" Target="slides/slide873.xml"/><Relationship Id="rId17" Type="http://schemas.openxmlformats.org/officeDocument/2006/relationships/slide" Target="slides/slide16.xml"/><Relationship Id="rId527" Type="http://schemas.openxmlformats.org/officeDocument/2006/relationships/slide" Target="slides/slide526.xml"/><Relationship Id="rId734" Type="http://schemas.openxmlformats.org/officeDocument/2006/relationships/slide" Target="slides/slide733.xml"/><Relationship Id="rId941" Type="http://schemas.openxmlformats.org/officeDocument/2006/relationships/slide" Target="slides/slide940.xml"/><Relationship Id="rId70" Type="http://schemas.openxmlformats.org/officeDocument/2006/relationships/slide" Target="slides/slide69.xml"/><Relationship Id="rId166" Type="http://schemas.openxmlformats.org/officeDocument/2006/relationships/slide" Target="slides/slide165.xml"/><Relationship Id="rId373" Type="http://schemas.openxmlformats.org/officeDocument/2006/relationships/slide" Target="slides/slide372.xml"/><Relationship Id="rId580" Type="http://schemas.openxmlformats.org/officeDocument/2006/relationships/slide" Target="slides/slide579.xml"/><Relationship Id="rId801" Type="http://schemas.openxmlformats.org/officeDocument/2006/relationships/slide" Target="slides/slide800.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678" Type="http://schemas.openxmlformats.org/officeDocument/2006/relationships/slide" Target="slides/slide677.xml"/><Relationship Id="rId885" Type="http://schemas.openxmlformats.org/officeDocument/2006/relationships/slide" Target="slides/slide884.xml"/><Relationship Id="rId28" Type="http://schemas.openxmlformats.org/officeDocument/2006/relationships/slide" Target="slides/slide27.xml"/><Relationship Id="rId300" Type="http://schemas.openxmlformats.org/officeDocument/2006/relationships/slide" Target="slides/slide299.xml"/><Relationship Id="rId538" Type="http://schemas.openxmlformats.org/officeDocument/2006/relationships/slide" Target="slides/slide537.xml"/><Relationship Id="rId745" Type="http://schemas.openxmlformats.org/officeDocument/2006/relationships/slide" Target="slides/slide744.xml"/><Relationship Id="rId952" Type="http://schemas.openxmlformats.org/officeDocument/2006/relationships/slide" Target="slides/slide951.xml"/><Relationship Id="rId81" Type="http://schemas.openxmlformats.org/officeDocument/2006/relationships/slide" Target="slides/slide80.xml"/><Relationship Id="rId177" Type="http://schemas.openxmlformats.org/officeDocument/2006/relationships/slide" Target="slides/slide176.xml"/><Relationship Id="rId384" Type="http://schemas.openxmlformats.org/officeDocument/2006/relationships/slide" Target="slides/slide383.xml"/><Relationship Id="rId591" Type="http://schemas.openxmlformats.org/officeDocument/2006/relationships/slide" Target="slides/slide590.xml"/><Relationship Id="rId605" Type="http://schemas.openxmlformats.org/officeDocument/2006/relationships/slide" Target="slides/slide604.xml"/><Relationship Id="rId812" Type="http://schemas.openxmlformats.org/officeDocument/2006/relationships/slide" Target="slides/slide811.xml"/><Relationship Id="rId244" Type="http://schemas.openxmlformats.org/officeDocument/2006/relationships/slide" Target="slides/slide243.xml"/><Relationship Id="rId689" Type="http://schemas.openxmlformats.org/officeDocument/2006/relationships/slide" Target="slides/slide688.xml"/><Relationship Id="rId896" Type="http://schemas.openxmlformats.org/officeDocument/2006/relationships/slide" Target="slides/slide895.xml"/><Relationship Id="rId39" Type="http://schemas.openxmlformats.org/officeDocument/2006/relationships/slide" Target="slides/slide38.xml"/><Relationship Id="rId451" Type="http://schemas.openxmlformats.org/officeDocument/2006/relationships/slide" Target="slides/slide450.xml"/><Relationship Id="rId549" Type="http://schemas.openxmlformats.org/officeDocument/2006/relationships/slide" Target="slides/slide548.xml"/><Relationship Id="rId756" Type="http://schemas.openxmlformats.org/officeDocument/2006/relationships/slide" Target="slides/slide755.xml"/><Relationship Id="rId104" Type="http://schemas.openxmlformats.org/officeDocument/2006/relationships/slide" Target="slides/slide103.xml"/><Relationship Id="rId188" Type="http://schemas.openxmlformats.org/officeDocument/2006/relationships/slide" Target="slides/slide187.xml"/><Relationship Id="rId311" Type="http://schemas.openxmlformats.org/officeDocument/2006/relationships/slide" Target="slides/slide310.xml"/><Relationship Id="rId395" Type="http://schemas.openxmlformats.org/officeDocument/2006/relationships/slide" Target="slides/slide394.xml"/><Relationship Id="rId409" Type="http://schemas.openxmlformats.org/officeDocument/2006/relationships/slide" Target="slides/slide408.xml"/><Relationship Id="rId963" Type="http://schemas.openxmlformats.org/officeDocument/2006/relationships/slide" Target="slides/slide962.xml"/><Relationship Id="rId92" Type="http://schemas.openxmlformats.org/officeDocument/2006/relationships/slide" Target="slides/slide91.xml"/><Relationship Id="rId616" Type="http://schemas.openxmlformats.org/officeDocument/2006/relationships/slide" Target="slides/slide615.xml"/><Relationship Id="rId823" Type="http://schemas.openxmlformats.org/officeDocument/2006/relationships/slide" Target="slides/slide822.xml"/><Relationship Id="rId255" Type="http://schemas.openxmlformats.org/officeDocument/2006/relationships/slide" Target="slides/slide254.xml"/><Relationship Id="rId462" Type="http://schemas.openxmlformats.org/officeDocument/2006/relationships/slide" Target="slides/slide461.xml"/><Relationship Id="rId115" Type="http://schemas.openxmlformats.org/officeDocument/2006/relationships/slide" Target="slides/slide114.xml"/><Relationship Id="rId322" Type="http://schemas.openxmlformats.org/officeDocument/2006/relationships/slide" Target="slides/slide321.xml"/><Relationship Id="rId767" Type="http://schemas.openxmlformats.org/officeDocument/2006/relationships/slide" Target="slides/slide766.xml"/><Relationship Id="rId974" Type="http://schemas.openxmlformats.org/officeDocument/2006/relationships/slide" Target="slides/slide973.xml"/><Relationship Id="rId199" Type="http://schemas.openxmlformats.org/officeDocument/2006/relationships/slide" Target="slides/slide198.xml"/><Relationship Id="rId627" Type="http://schemas.openxmlformats.org/officeDocument/2006/relationships/slide" Target="slides/slide626.xml"/><Relationship Id="rId834" Type="http://schemas.openxmlformats.org/officeDocument/2006/relationships/slide" Target="slides/slide833.xml"/><Relationship Id="rId266" Type="http://schemas.openxmlformats.org/officeDocument/2006/relationships/slide" Target="slides/slide265.xml"/><Relationship Id="rId473" Type="http://schemas.openxmlformats.org/officeDocument/2006/relationships/slide" Target="slides/slide472.xml"/><Relationship Id="rId680" Type="http://schemas.openxmlformats.org/officeDocument/2006/relationships/slide" Target="slides/slide679.xml"/><Relationship Id="rId901" Type="http://schemas.openxmlformats.org/officeDocument/2006/relationships/slide" Target="slides/slide900.xml"/><Relationship Id="rId30" Type="http://schemas.openxmlformats.org/officeDocument/2006/relationships/slide" Target="slides/slide29.xml"/><Relationship Id="rId126" Type="http://schemas.openxmlformats.org/officeDocument/2006/relationships/slide" Target="slides/slide125.xml"/><Relationship Id="rId333" Type="http://schemas.openxmlformats.org/officeDocument/2006/relationships/slide" Target="slides/slide332.xml"/><Relationship Id="rId540" Type="http://schemas.openxmlformats.org/officeDocument/2006/relationships/slide" Target="slides/slide539.xml"/><Relationship Id="rId778" Type="http://schemas.openxmlformats.org/officeDocument/2006/relationships/slide" Target="slides/slide777.xml"/><Relationship Id="rId985" Type="http://schemas.openxmlformats.org/officeDocument/2006/relationships/slide" Target="slides/slide984.xml"/><Relationship Id="rId638" Type="http://schemas.openxmlformats.org/officeDocument/2006/relationships/slide" Target="slides/slide637.xml"/><Relationship Id="rId845" Type="http://schemas.openxmlformats.org/officeDocument/2006/relationships/slide" Target="slides/slide844.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705" Type="http://schemas.openxmlformats.org/officeDocument/2006/relationships/slide" Target="slides/slide704.xml"/><Relationship Id="rId887" Type="http://schemas.openxmlformats.org/officeDocument/2006/relationships/slide" Target="slides/slide886.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691" Type="http://schemas.openxmlformats.org/officeDocument/2006/relationships/slide" Target="slides/slide690.xml"/><Relationship Id="rId747" Type="http://schemas.openxmlformats.org/officeDocument/2006/relationships/slide" Target="slides/slide746.xml"/><Relationship Id="rId789" Type="http://schemas.openxmlformats.org/officeDocument/2006/relationships/slide" Target="slides/slide788.xml"/><Relationship Id="rId912" Type="http://schemas.openxmlformats.org/officeDocument/2006/relationships/slide" Target="slides/slide911.xml"/><Relationship Id="rId954" Type="http://schemas.openxmlformats.org/officeDocument/2006/relationships/slide" Target="slides/slide953.xml"/><Relationship Id="rId996" Type="http://schemas.openxmlformats.org/officeDocument/2006/relationships/tableStyles" Target="tableStyles.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51" Type="http://schemas.openxmlformats.org/officeDocument/2006/relationships/slide" Target="slides/slide550.xml"/><Relationship Id="rId593" Type="http://schemas.openxmlformats.org/officeDocument/2006/relationships/slide" Target="slides/slide592.xml"/><Relationship Id="rId607" Type="http://schemas.openxmlformats.org/officeDocument/2006/relationships/slide" Target="slides/slide606.xml"/><Relationship Id="rId649" Type="http://schemas.openxmlformats.org/officeDocument/2006/relationships/slide" Target="slides/slide648.xml"/><Relationship Id="rId814" Type="http://schemas.openxmlformats.org/officeDocument/2006/relationships/slide" Target="slides/slide813.xml"/><Relationship Id="rId856" Type="http://schemas.openxmlformats.org/officeDocument/2006/relationships/slide" Target="slides/slide855.xml"/><Relationship Id="rId190" Type="http://schemas.openxmlformats.org/officeDocument/2006/relationships/slide" Target="slides/slide189.xml"/><Relationship Id="rId204" Type="http://schemas.openxmlformats.org/officeDocument/2006/relationships/slide" Target="slides/slide203.xml"/><Relationship Id="rId246" Type="http://schemas.openxmlformats.org/officeDocument/2006/relationships/slide" Target="slides/slide245.xml"/><Relationship Id="rId288" Type="http://schemas.openxmlformats.org/officeDocument/2006/relationships/slide" Target="slides/slide287.xml"/><Relationship Id="rId411" Type="http://schemas.openxmlformats.org/officeDocument/2006/relationships/slide" Target="slides/slide410.xml"/><Relationship Id="rId453" Type="http://schemas.openxmlformats.org/officeDocument/2006/relationships/slide" Target="slides/slide452.xml"/><Relationship Id="rId509" Type="http://schemas.openxmlformats.org/officeDocument/2006/relationships/slide" Target="slides/slide508.xml"/><Relationship Id="rId660" Type="http://schemas.openxmlformats.org/officeDocument/2006/relationships/slide" Target="slides/slide659.xml"/><Relationship Id="rId898" Type="http://schemas.openxmlformats.org/officeDocument/2006/relationships/slide" Target="slides/slide897.xml"/><Relationship Id="rId106" Type="http://schemas.openxmlformats.org/officeDocument/2006/relationships/slide" Target="slides/slide105.xml"/><Relationship Id="rId313" Type="http://schemas.openxmlformats.org/officeDocument/2006/relationships/slide" Target="slides/slide312.xml"/><Relationship Id="rId495" Type="http://schemas.openxmlformats.org/officeDocument/2006/relationships/slide" Target="slides/slide494.xml"/><Relationship Id="rId716" Type="http://schemas.openxmlformats.org/officeDocument/2006/relationships/slide" Target="slides/slide715.xml"/><Relationship Id="rId758" Type="http://schemas.openxmlformats.org/officeDocument/2006/relationships/slide" Target="slides/slide757.xml"/><Relationship Id="rId923" Type="http://schemas.openxmlformats.org/officeDocument/2006/relationships/slide" Target="slides/slide922.xml"/><Relationship Id="rId965" Type="http://schemas.openxmlformats.org/officeDocument/2006/relationships/slide" Target="slides/slide964.xml"/><Relationship Id="rId10" Type="http://schemas.openxmlformats.org/officeDocument/2006/relationships/slide" Target="slides/slide9.xml"/><Relationship Id="rId52" Type="http://schemas.openxmlformats.org/officeDocument/2006/relationships/slide" Target="slides/slide51.xml"/><Relationship Id="rId94" Type="http://schemas.openxmlformats.org/officeDocument/2006/relationships/slide" Target="slides/slide93.xml"/><Relationship Id="rId148" Type="http://schemas.openxmlformats.org/officeDocument/2006/relationships/slide" Target="slides/slide147.xml"/><Relationship Id="rId355" Type="http://schemas.openxmlformats.org/officeDocument/2006/relationships/slide" Target="slides/slide354.xml"/><Relationship Id="rId397" Type="http://schemas.openxmlformats.org/officeDocument/2006/relationships/slide" Target="slides/slide396.xml"/><Relationship Id="rId520" Type="http://schemas.openxmlformats.org/officeDocument/2006/relationships/slide" Target="slides/slide519.xml"/><Relationship Id="rId562" Type="http://schemas.openxmlformats.org/officeDocument/2006/relationships/slide" Target="slides/slide561.xml"/><Relationship Id="rId618" Type="http://schemas.openxmlformats.org/officeDocument/2006/relationships/slide" Target="slides/slide617.xml"/><Relationship Id="rId825" Type="http://schemas.openxmlformats.org/officeDocument/2006/relationships/slide" Target="slides/slide824.xml"/><Relationship Id="rId215" Type="http://schemas.openxmlformats.org/officeDocument/2006/relationships/slide" Target="slides/slide214.xml"/><Relationship Id="rId257" Type="http://schemas.openxmlformats.org/officeDocument/2006/relationships/slide" Target="slides/slide256.xml"/><Relationship Id="rId422" Type="http://schemas.openxmlformats.org/officeDocument/2006/relationships/slide" Target="slides/slide421.xml"/><Relationship Id="rId464" Type="http://schemas.openxmlformats.org/officeDocument/2006/relationships/slide" Target="slides/slide463.xml"/><Relationship Id="rId867" Type="http://schemas.openxmlformats.org/officeDocument/2006/relationships/slide" Target="slides/slide866.xml"/><Relationship Id="rId299" Type="http://schemas.openxmlformats.org/officeDocument/2006/relationships/slide" Target="slides/slide298.xml"/><Relationship Id="rId727" Type="http://schemas.openxmlformats.org/officeDocument/2006/relationships/slide" Target="slides/slide726.xml"/><Relationship Id="rId934" Type="http://schemas.openxmlformats.org/officeDocument/2006/relationships/slide" Target="slides/slide933.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780" Type="http://schemas.openxmlformats.org/officeDocument/2006/relationships/slide" Target="slides/slide779.xml"/><Relationship Id="rId226" Type="http://schemas.openxmlformats.org/officeDocument/2006/relationships/slide" Target="slides/slide225.xml"/><Relationship Id="rId433" Type="http://schemas.openxmlformats.org/officeDocument/2006/relationships/slide" Target="slides/slide432.xml"/><Relationship Id="rId878" Type="http://schemas.openxmlformats.org/officeDocument/2006/relationships/slide" Target="slides/slide877.xml"/><Relationship Id="rId640" Type="http://schemas.openxmlformats.org/officeDocument/2006/relationships/slide" Target="slides/slide639.xml"/><Relationship Id="rId738" Type="http://schemas.openxmlformats.org/officeDocument/2006/relationships/slide" Target="slides/slide737.xml"/><Relationship Id="rId945" Type="http://schemas.openxmlformats.org/officeDocument/2006/relationships/slide" Target="slides/slide944.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84" Type="http://schemas.openxmlformats.org/officeDocument/2006/relationships/slide" Target="slides/slide583.xml"/><Relationship Id="rId805" Type="http://schemas.openxmlformats.org/officeDocument/2006/relationships/slide" Target="slides/slide804.xml"/><Relationship Id="rId5" Type="http://schemas.openxmlformats.org/officeDocument/2006/relationships/slide" Target="slides/slide4.xml"/><Relationship Id="rId237" Type="http://schemas.openxmlformats.org/officeDocument/2006/relationships/slide" Target="slides/slide236.xml"/><Relationship Id="rId791" Type="http://schemas.openxmlformats.org/officeDocument/2006/relationships/slide" Target="slides/slide790.xml"/><Relationship Id="rId889" Type="http://schemas.openxmlformats.org/officeDocument/2006/relationships/slide" Target="slides/slide888.xml"/><Relationship Id="rId444" Type="http://schemas.openxmlformats.org/officeDocument/2006/relationships/slide" Target="slides/slide443.xml"/><Relationship Id="rId651" Type="http://schemas.openxmlformats.org/officeDocument/2006/relationships/slide" Target="slides/slide650.xml"/><Relationship Id="rId749" Type="http://schemas.openxmlformats.org/officeDocument/2006/relationships/slide" Target="slides/slide748.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609" Type="http://schemas.openxmlformats.org/officeDocument/2006/relationships/slide" Target="slides/slide608.xml"/><Relationship Id="rId956" Type="http://schemas.openxmlformats.org/officeDocument/2006/relationships/slide" Target="slides/slide955.xml"/><Relationship Id="rId85" Type="http://schemas.openxmlformats.org/officeDocument/2006/relationships/slide" Target="slides/slide84.xml"/><Relationship Id="rId150" Type="http://schemas.openxmlformats.org/officeDocument/2006/relationships/slide" Target="slides/slide149.xml"/><Relationship Id="rId595" Type="http://schemas.openxmlformats.org/officeDocument/2006/relationships/slide" Target="slides/slide594.xml"/><Relationship Id="rId816" Type="http://schemas.openxmlformats.org/officeDocument/2006/relationships/slide" Target="slides/slide815.xml"/><Relationship Id="rId248" Type="http://schemas.openxmlformats.org/officeDocument/2006/relationships/slide" Target="slides/slide247.xml"/><Relationship Id="rId455" Type="http://schemas.openxmlformats.org/officeDocument/2006/relationships/slide" Target="slides/slide454.xml"/><Relationship Id="rId662" Type="http://schemas.openxmlformats.org/officeDocument/2006/relationships/slide" Target="slides/slide661.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7" Type="http://schemas.openxmlformats.org/officeDocument/2006/relationships/slide" Target="slides/slide966.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827" Type="http://schemas.openxmlformats.org/officeDocument/2006/relationships/slide" Target="slides/slide826.xml"/><Relationship Id="rId259" Type="http://schemas.openxmlformats.org/officeDocument/2006/relationships/slide" Target="slides/slide258.xml"/><Relationship Id="rId466" Type="http://schemas.openxmlformats.org/officeDocument/2006/relationships/slide" Target="slides/slide465.xml"/><Relationship Id="rId673" Type="http://schemas.openxmlformats.org/officeDocument/2006/relationships/slide" Target="slides/slide672.xml"/><Relationship Id="rId880" Type="http://schemas.openxmlformats.org/officeDocument/2006/relationships/slide" Target="slides/slide879.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978" Type="http://schemas.openxmlformats.org/officeDocument/2006/relationships/slide" Target="slides/slide977.xml"/><Relationship Id="rId740" Type="http://schemas.openxmlformats.org/officeDocument/2006/relationships/slide" Target="slides/slide739.xml"/><Relationship Id="rId838" Type="http://schemas.openxmlformats.org/officeDocument/2006/relationships/slide" Target="slides/slide837.xml"/><Relationship Id="rId172" Type="http://schemas.openxmlformats.org/officeDocument/2006/relationships/slide" Target="slides/slide171.xml"/><Relationship Id="rId477" Type="http://schemas.openxmlformats.org/officeDocument/2006/relationships/slide" Target="slides/slide476.xml"/><Relationship Id="rId600" Type="http://schemas.openxmlformats.org/officeDocument/2006/relationships/slide" Target="slides/slide599.xml"/><Relationship Id="rId684" Type="http://schemas.openxmlformats.org/officeDocument/2006/relationships/slide" Target="slides/slide683.xml"/><Relationship Id="rId337" Type="http://schemas.openxmlformats.org/officeDocument/2006/relationships/slide" Target="slides/slide336.xml"/><Relationship Id="rId891" Type="http://schemas.openxmlformats.org/officeDocument/2006/relationships/slide" Target="slides/slide890.xml"/><Relationship Id="rId905" Type="http://schemas.openxmlformats.org/officeDocument/2006/relationships/slide" Target="slides/slide904.xml"/><Relationship Id="rId989" Type="http://schemas.openxmlformats.org/officeDocument/2006/relationships/slide" Target="slides/slide988.xml"/><Relationship Id="rId34" Type="http://schemas.openxmlformats.org/officeDocument/2006/relationships/slide" Target="slides/slide33.xml"/><Relationship Id="rId544" Type="http://schemas.openxmlformats.org/officeDocument/2006/relationships/slide" Target="slides/slide543.xml"/><Relationship Id="rId751" Type="http://schemas.openxmlformats.org/officeDocument/2006/relationships/slide" Target="slides/slide750.xml"/><Relationship Id="rId849" Type="http://schemas.openxmlformats.org/officeDocument/2006/relationships/slide" Target="slides/slide848.xml"/><Relationship Id="rId183" Type="http://schemas.openxmlformats.org/officeDocument/2006/relationships/slide" Target="slides/slide182.xml"/><Relationship Id="rId390" Type="http://schemas.openxmlformats.org/officeDocument/2006/relationships/slide" Target="slides/slide389.xml"/><Relationship Id="rId404" Type="http://schemas.openxmlformats.org/officeDocument/2006/relationships/slide" Target="slides/slide403.xml"/><Relationship Id="rId611" Type="http://schemas.openxmlformats.org/officeDocument/2006/relationships/slide" Target="slides/slide610.xml"/><Relationship Id="rId250" Type="http://schemas.openxmlformats.org/officeDocument/2006/relationships/slide" Target="slides/slide249.xml"/><Relationship Id="rId488" Type="http://schemas.openxmlformats.org/officeDocument/2006/relationships/slide" Target="slides/slide487.xml"/><Relationship Id="rId695" Type="http://schemas.openxmlformats.org/officeDocument/2006/relationships/slide" Target="slides/slide694.xml"/><Relationship Id="rId709" Type="http://schemas.openxmlformats.org/officeDocument/2006/relationships/slide" Target="slides/slide708.xml"/><Relationship Id="rId916" Type="http://schemas.openxmlformats.org/officeDocument/2006/relationships/slide" Target="slides/slide915.xml"/><Relationship Id="rId45" Type="http://schemas.openxmlformats.org/officeDocument/2006/relationships/slide" Target="slides/slide44.xml"/><Relationship Id="rId110" Type="http://schemas.openxmlformats.org/officeDocument/2006/relationships/slide" Target="slides/slide109.xml"/><Relationship Id="rId348" Type="http://schemas.openxmlformats.org/officeDocument/2006/relationships/slide" Target="slides/slide347.xml"/><Relationship Id="rId555" Type="http://schemas.openxmlformats.org/officeDocument/2006/relationships/slide" Target="slides/slide554.xml"/><Relationship Id="rId762" Type="http://schemas.openxmlformats.org/officeDocument/2006/relationships/slide" Target="slides/slide76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622" Type="http://schemas.openxmlformats.org/officeDocument/2006/relationships/slide" Target="slides/slide621.xml"/><Relationship Id="rId261" Type="http://schemas.openxmlformats.org/officeDocument/2006/relationships/slide" Target="slides/slide260.xml"/><Relationship Id="rId499" Type="http://schemas.openxmlformats.org/officeDocument/2006/relationships/slide" Target="slides/slide498.xml"/><Relationship Id="rId927" Type="http://schemas.openxmlformats.org/officeDocument/2006/relationships/slide" Target="slides/slide926.xml"/><Relationship Id="rId56" Type="http://schemas.openxmlformats.org/officeDocument/2006/relationships/slide" Target="slides/slide55.xml"/><Relationship Id="rId359" Type="http://schemas.openxmlformats.org/officeDocument/2006/relationships/slide" Target="slides/slide358.xml"/><Relationship Id="rId566" Type="http://schemas.openxmlformats.org/officeDocument/2006/relationships/slide" Target="slides/slide565.xml"/><Relationship Id="rId773" Type="http://schemas.openxmlformats.org/officeDocument/2006/relationships/slide" Target="slides/slide772.xml"/><Relationship Id="rId121" Type="http://schemas.openxmlformats.org/officeDocument/2006/relationships/slide" Target="slides/slide120.xml"/><Relationship Id="rId219" Type="http://schemas.openxmlformats.org/officeDocument/2006/relationships/slide" Target="slides/slide218.xml"/><Relationship Id="rId426" Type="http://schemas.openxmlformats.org/officeDocument/2006/relationships/slide" Target="slides/slide425.xml"/><Relationship Id="rId633" Type="http://schemas.openxmlformats.org/officeDocument/2006/relationships/slide" Target="slides/slide632.xml"/><Relationship Id="rId980" Type="http://schemas.openxmlformats.org/officeDocument/2006/relationships/slide" Target="slides/slide979.xml"/><Relationship Id="rId840" Type="http://schemas.openxmlformats.org/officeDocument/2006/relationships/slide" Target="slides/slide839.xml"/><Relationship Id="rId938" Type="http://schemas.openxmlformats.org/officeDocument/2006/relationships/slide" Target="slides/slide937.xml"/><Relationship Id="rId67" Type="http://schemas.openxmlformats.org/officeDocument/2006/relationships/slide" Target="slides/slide66.xml"/><Relationship Id="rId272" Type="http://schemas.openxmlformats.org/officeDocument/2006/relationships/slide" Target="slides/slide271.xml"/><Relationship Id="rId577" Type="http://schemas.openxmlformats.org/officeDocument/2006/relationships/slide" Target="slides/slide576.xml"/><Relationship Id="rId700" Type="http://schemas.openxmlformats.org/officeDocument/2006/relationships/slide" Target="slides/slide699.xml"/><Relationship Id="rId132" Type="http://schemas.openxmlformats.org/officeDocument/2006/relationships/slide" Target="slides/slide131.xml"/><Relationship Id="rId784" Type="http://schemas.openxmlformats.org/officeDocument/2006/relationships/slide" Target="slides/slide783.xml"/><Relationship Id="rId991" Type="http://schemas.openxmlformats.org/officeDocument/2006/relationships/notesMaster" Target="notesMasters/notesMaster1.xml"/><Relationship Id="rId437" Type="http://schemas.openxmlformats.org/officeDocument/2006/relationships/slide" Target="slides/slide436.xml"/><Relationship Id="rId644" Type="http://schemas.openxmlformats.org/officeDocument/2006/relationships/slide" Target="slides/slide643.xml"/><Relationship Id="rId851" Type="http://schemas.openxmlformats.org/officeDocument/2006/relationships/slide" Target="slides/slide850.xml"/><Relationship Id="rId283" Type="http://schemas.openxmlformats.org/officeDocument/2006/relationships/slide" Target="slides/slide282.xml"/><Relationship Id="rId490" Type="http://schemas.openxmlformats.org/officeDocument/2006/relationships/slide" Target="slides/slide489.xml"/><Relationship Id="rId504" Type="http://schemas.openxmlformats.org/officeDocument/2006/relationships/slide" Target="slides/slide503.xml"/><Relationship Id="rId711" Type="http://schemas.openxmlformats.org/officeDocument/2006/relationships/slide" Target="slides/slide710.xml"/><Relationship Id="rId949" Type="http://schemas.openxmlformats.org/officeDocument/2006/relationships/slide" Target="slides/slide948.xml"/><Relationship Id="rId78" Type="http://schemas.openxmlformats.org/officeDocument/2006/relationships/slide" Target="slides/slide77.xml"/><Relationship Id="rId143" Type="http://schemas.openxmlformats.org/officeDocument/2006/relationships/slide" Target="slides/slide142.xml"/><Relationship Id="rId350" Type="http://schemas.openxmlformats.org/officeDocument/2006/relationships/slide" Target="slides/slide349.xml"/><Relationship Id="rId588" Type="http://schemas.openxmlformats.org/officeDocument/2006/relationships/slide" Target="slides/slide587.xml"/><Relationship Id="rId795" Type="http://schemas.openxmlformats.org/officeDocument/2006/relationships/slide" Target="slides/slide794.xml"/><Relationship Id="rId809" Type="http://schemas.openxmlformats.org/officeDocument/2006/relationships/slide" Target="slides/slide808.xml"/><Relationship Id="rId9" Type="http://schemas.openxmlformats.org/officeDocument/2006/relationships/slide" Target="slides/slide8.xml"/><Relationship Id="rId210" Type="http://schemas.openxmlformats.org/officeDocument/2006/relationships/slide" Target="slides/slide209.xml"/><Relationship Id="rId448" Type="http://schemas.openxmlformats.org/officeDocument/2006/relationships/slide" Target="slides/slide447.xml"/><Relationship Id="rId655" Type="http://schemas.openxmlformats.org/officeDocument/2006/relationships/slide" Target="slides/slide654.xml"/><Relationship Id="rId862" Type="http://schemas.openxmlformats.org/officeDocument/2006/relationships/slide" Target="slides/slide861.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722" Type="http://schemas.openxmlformats.org/officeDocument/2006/relationships/slide" Target="slides/slide721.xml"/><Relationship Id="rId89" Type="http://schemas.openxmlformats.org/officeDocument/2006/relationships/slide" Target="slides/slide88.xml"/><Relationship Id="rId154" Type="http://schemas.openxmlformats.org/officeDocument/2006/relationships/slide" Target="slides/slide153.xml"/><Relationship Id="rId361" Type="http://schemas.openxmlformats.org/officeDocument/2006/relationships/slide" Target="slides/slide360.xml"/><Relationship Id="rId599" Type="http://schemas.openxmlformats.org/officeDocument/2006/relationships/slide" Target="slides/slide598.xml"/><Relationship Id="rId459" Type="http://schemas.openxmlformats.org/officeDocument/2006/relationships/slide" Target="slides/slide458.xml"/><Relationship Id="rId666" Type="http://schemas.openxmlformats.org/officeDocument/2006/relationships/slide" Target="slides/slide665.xml"/><Relationship Id="rId873" Type="http://schemas.openxmlformats.org/officeDocument/2006/relationships/slide" Target="slides/slide872.xml"/><Relationship Id="rId16" Type="http://schemas.openxmlformats.org/officeDocument/2006/relationships/slide" Target="slides/slide15.xml"/><Relationship Id="rId221" Type="http://schemas.openxmlformats.org/officeDocument/2006/relationships/slide" Target="slides/slide220.xml"/><Relationship Id="rId319" Type="http://schemas.openxmlformats.org/officeDocument/2006/relationships/slide" Target="slides/slide318.xml"/><Relationship Id="rId526" Type="http://schemas.openxmlformats.org/officeDocument/2006/relationships/slide" Target="slides/slide525.xml"/><Relationship Id="rId733" Type="http://schemas.openxmlformats.org/officeDocument/2006/relationships/slide" Target="slides/slide732.xml"/><Relationship Id="rId940" Type="http://schemas.openxmlformats.org/officeDocument/2006/relationships/slide" Target="slides/slide939.xml"/><Relationship Id="rId165" Type="http://schemas.openxmlformats.org/officeDocument/2006/relationships/slide" Target="slides/slide164.xml"/><Relationship Id="rId372" Type="http://schemas.openxmlformats.org/officeDocument/2006/relationships/slide" Target="slides/slide371.xml"/><Relationship Id="rId677" Type="http://schemas.openxmlformats.org/officeDocument/2006/relationships/slide" Target="slides/slide676.xml"/><Relationship Id="rId800" Type="http://schemas.openxmlformats.org/officeDocument/2006/relationships/slide" Target="slides/slide799.xml"/><Relationship Id="rId232" Type="http://schemas.openxmlformats.org/officeDocument/2006/relationships/slide" Target="slides/slide231.xml"/><Relationship Id="rId884" Type="http://schemas.openxmlformats.org/officeDocument/2006/relationships/slide" Target="slides/slide883.xml"/><Relationship Id="rId27" Type="http://schemas.openxmlformats.org/officeDocument/2006/relationships/slide" Target="slides/slide26.xml"/><Relationship Id="rId537" Type="http://schemas.openxmlformats.org/officeDocument/2006/relationships/slide" Target="slides/slide536.xml"/><Relationship Id="rId744" Type="http://schemas.openxmlformats.org/officeDocument/2006/relationships/slide" Target="slides/slide743.xml"/><Relationship Id="rId951" Type="http://schemas.openxmlformats.org/officeDocument/2006/relationships/slide" Target="slides/slide950.xml"/><Relationship Id="rId80" Type="http://schemas.openxmlformats.org/officeDocument/2006/relationships/slide" Target="slides/slide79.xml"/><Relationship Id="rId176" Type="http://schemas.openxmlformats.org/officeDocument/2006/relationships/slide" Target="slides/slide175.xml"/><Relationship Id="rId383" Type="http://schemas.openxmlformats.org/officeDocument/2006/relationships/slide" Target="slides/slide382.xml"/><Relationship Id="rId590" Type="http://schemas.openxmlformats.org/officeDocument/2006/relationships/slide" Target="slides/slide589.xml"/><Relationship Id="rId604" Type="http://schemas.openxmlformats.org/officeDocument/2006/relationships/slide" Target="slides/slide603.xml"/><Relationship Id="rId811" Type="http://schemas.openxmlformats.org/officeDocument/2006/relationships/slide" Target="slides/slide810.xml"/><Relationship Id="rId243" Type="http://schemas.openxmlformats.org/officeDocument/2006/relationships/slide" Target="slides/slide242.xml"/><Relationship Id="rId450" Type="http://schemas.openxmlformats.org/officeDocument/2006/relationships/slide" Target="slides/slide449.xml"/><Relationship Id="rId688" Type="http://schemas.openxmlformats.org/officeDocument/2006/relationships/slide" Target="slides/slide687.xml"/><Relationship Id="rId895" Type="http://schemas.openxmlformats.org/officeDocument/2006/relationships/slide" Target="slides/slide894.xml"/><Relationship Id="rId909" Type="http://schemas.openxmlformats.org/officeDocument/2006/relationships/slide" Target="slides/slide908.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548" Type="http://schemas.openxmlformats.org/officeDocument/2006/relationships/slide" Target="slides/slide547.xml"/><Relationship Id="rId755" Type="http://schemas.openxmlformats.org/officeDocument/2006/relationships/slide" Target="slides/slide754.xml"/><Relationship Id="rId962" Type="http://schemas.openxmlformats.org/officeDocument/2006/relationships/slide" Target="slides/slide961.xml"/><Relationship Id="rId91" Type="http://schemas.openxmlformats.org/officeDocument/2006/relationships/slide" Target="slides/slide90.xml"/><Relationship Id="rId187" Type="http://schemas.openxmlformats.org/officeDocument/2006/relationships/slide" Target="slides/slide186.xml"/><Relationship Id="rId394" Type="http://schemas.openxmlformats.org/officeDocument/2006/relationships/slide" Target="slides/slide393.xml"/><Relationship Id="rId408" Type="http://schemas.openxmlformats.org/officeDocument/2006/relationships/slide" Target="slides/slide407.xml"/><Relationship Id="rId615" Type="http://schemas.openxmlformats.org/officeDocument/2006/relationships/slide" Target="slides/slide614.xml"/><Relationship Id="rId822" Type="http://schemas.openxmlformats.org/officeDocument/2006/relationships/slide" Target="slides/slide821.xml"/><Relationship Id="rId254" Type="http://schemas.openxmlformats.org/officeDocument/2006/relationships/slide" Target="slides/slide253.xml"/><Relationship Id="rId699" Type="http://schemas.openxmlformats.org/officeDocument/2006/relationships/slide" Target="slides/slide698.xml"/><Relationship Id="rId49" Type="http://schemas.openxmlformats.org/officeDocument/2006/relationships/slide" Target="slides/slide48.xml"/><Relationship Id="rId114" Type="http://schemas.openxmlformats.org/officeDocument/2006/relationships/slide" Target="slides/slide113.xml"/><Relationship Id="rId461" Type="http://schemas.openxmlformats.org/officeDocument/2006/relationships/slide" Target="slides/slide460.xml"/><Relationship Id="rId559" Type="http://schemas.openxmlformats.org/officeDocument/2006/relationships/slide" Target="slides/slide558.xml"/><Relationship Id="rId766" Type="http://schemas.openxmlformats.org/officeDocument/2006/relationships/slide" Target="slides/slide765.xml"/><Relationship Id="rId198" Type="http://schemas.openxmlformats.org/officeDocument/2006/relationships/slide" Target="slides/slide197.xml"/><Relationship Id="rId321" Type="http://schemas.openxmlformats.org/officeDocument/2006/relationships/slide" Target="slides/slide320.xml"/><Relationship Id="rId419" Type="http://schemas.openxmlformats.org/officeDocument/2006/relationships/slide" Target="slides/slide418.xml"/><Relationship Id="rId626" Type="http://schemas.openxmlformats.org/officeDocument/2006/relationships/slide" Target="slides/slide625.xml"/><Relationship Id="rId973" Type="http://schemas.openxmlformats.org/officeDocument/2006/relationships/slide" Target="slides/slide972.xml"/><Relationship Id="rId833" Type="http://schemas.openxmlformats.org/officeDocument/2006/relationships/slide" Target="slides/slide832.xml"/><Relationship Id="rId265" Type="http://schemas.openxmlformats.org/officeDocument/2006/relationships/slide" Target="slides/slide264.xml"/><Relationship Id="rId472" Type="http://schemas.openxmlformats.org/officeDocument/2006/relationships/slide" Target="slides/slide471.xml"/><Relationship Id="rId900" Type="http://schemas.openxmlformats.org/officeDocument/2006/relationships/slide" Target="slides/slide899.xml"/><Relationship Id="rId125" Type="http://schemas.openxmlformats.org/officeDocument/2006/relationships/slide" Target="slides/slide124.xml"/><Relationship Id="rId332" Type="http://schemas.openxmlformats.org/officeDocument/2006/relationships/slide" Target="slides/slide331.xml"/><Relationship Id="rId777" Type="http://schemas.openxmlformats.org/officeDocument/2006/relationships/slide" Target="slides/slide776.xml"/><Relationship Id="rId984" Type="http://schemas.openxmlformats.org/officeDocument/2006/relationships/slide" Target="slides/slide983.xml"/><Relationship Id="rId637" Type="http://schemas.openxmlformats.org/officeDocument/2006/relationships/slide" Target="slides/slide636.xml"/><Relationship Id="rId844" Type="http://schemas.openxmlformats.org/officeDocument/2006/relationships/slide" Target="slides/slide843.xml"/><Relationship Id="rId276" Type="http://schemas.openxmlformats.org/officeDocument/2006/relationships/slide" Target="slides/slide275.xml"/><Relationship Id="rId483" Type="http://schemas.openxmlformats.org/officeDocument/2006/relationships/slide" Target="slides/slide482.xml"/><Relationship Id="rId690" Type="http://schemas.openxmlformats.org/officeDocument/2006/relationships/slide" Target="slides/slide689.xml"/><Relationship Id="rId704" Type="http://schemas.openxmlformats.org/officeDocument/2006/relationships/slide" Target="slides/slide703.xml"/><Relationship Id="rId911" Type="http://schemas.openxmlformats.org/officeDocument/2006/relationships/slide" Target="slides/slide910.xml"/><Relationship Id="rId40" Type="http://schemas.openxmlformats.org/officeDocument/2006/relationships/slide" Target="slides/slide39.xml"/><Relationship Id="rId136" Type="http://schemas.openxmlformats.org/officeDocument/2006/relationships/slide" Target="slides/slide135.xml"/><Relationship Id="rId343" Type="http://schemas.openxmlformats.org/officeDocument/2006/relationships/slide" Target="slides/slide342.xml"/><Relationship Id="rId550" Type="http://schemas.openxmlformats.org/officeDocument/2006/relationships/slide" Target="slides/slide549.xml"/><Relationship Id="rId788" Type="http://schemas.openxmlformats.org/officeDocument/2006/relationships/slide" Target="slides/slide787.xml"/><Relationship Id="rId995" Type="http://schemas.openxmlformats.org/officeDocument/2006/relationships/theme" Target="theme/theme1.xml"/><Relationship Id="rId203" Type="http://schemas.openxmlformats.org/officeDocument/2006/relationships/slide" Target="slides/slide202.xml"/><Relationship Id="rId648" Type="http://schemas.openxmlformats.org/officeDocument/2006/relationships/slide" Target="slides/slide647.xml"/><Relationship Id="rId855" Type="http://schemas.openxmlformats.org/officeDocument/2006/relationships/slide" Target="slides/slide854.xml"/><Relationship Id="rId287" Type="http://schemas.openxmlformats.org/officeDocument/2006/relationships/slide" Target="slides/slide286.xml"/><Relationship Id="rId410" Type="http://schemas.openxmlformats.org/officeDocument/2006/relationships/slide" Target="slides/slide409.xml"/><Relationship Id="rId494" Type="http://schemas.openxmlformats.org/officeDocument/2006/relationships/slide" Target="slides/slide493.xml"/><Relationship Id="rId508" Type="http://schemas.openxmlformats.org/officeDocument/2006/relationships/slide" Target="slides/slide507.xml"/><Relationship Id="rId715" Type="http://schemas.openxmlformats.org/officeDocument/2006/relationships/slide" Target="slides/slide714.xml"/><Relationship Id="rId922" Type="http://schemas.openxmlformats.org/officeDocument/2006/relationships/slide" Target="slides/slide921.xml"/><Relationship Id="rId147" Type="http://schemas.openxmlformats.org/officeDocument/2006/relationships/slide" Target="slides/slide146.xml"/><Relationship Id="rId354" Type="http://schemas.openxmlformats.org/officeDocument/2006/relationships/slide" Target="slides/slide353.xml"/><Relationship Id="rId799" Type="http://schemas.openxmlformats.org/officeDocument/2006/relationships/slide" Target="slides/slide798.xml"/><Relationship Id="rId51" Type="http://schemas.openxmlformats.org/officeDocument/2006/relationships/slide" Target="slides/slide50.xml"/><Relationship Id="rId561" Type="http://schemas.openxmlformats.org/officeDocument/2006/relationships/slide" Target="slides/slide560.xml"/><Relationship Id="rId659" Type="http://schemas.openxmlformats.org/officeDocument/2006/relationships/slide" Target="slides/slide658.xml"/><Relationship Id="rId866" Type="http://schemas.openxmlformats.org/officeDocument/2006/relationships/slide" Target="slides/slide865.xml"/><Relationship Id="rId214" Type="http://schemas.openxmlformats.org/officeDocument/2006/relationships/slide" Target="slides/slide213.xml"/><Relationship Id="rId298" Type="http://schemas.openxmlformats.org/officeDocument/2006/relationships/slide" Target="slides/slide297.xml"/><Relationship Id="rId421" Type="http://schemas.openxmlformats.org/officeDocument/2006/relationships/slide" Target="slides/slide420.xml"/><Relationship Id="rId519" Type="http://schemas.openxmlformats.org/officeDocument/2006/relationships/slide" Target="slides/slide518.xml"/><Relationship Id="rId158" Type="http://schemas.openxmlformats.org/officeDocument/2006/relationships/slide" Target="slides/slide157.xml"/><Relationship Id="rId726" Type="http://schemas.openxmlformats.org/officeDocument/2006/relationships/slide" Target="slides/slide725.xml"/><Relationship Id="rId933" Type="http://schemas.openxmlformats.org/officeDocument/2006/relationships/slide" Target="slides/slide932.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slide" Target="slides/slide571.xml"/><Relationship Id="rId225" Type="http://schemas.openxmlformats.org/officeDocument/2006/relationships/slide" Target="slides/slide224.xml"/><Relationship Id="rId432" Type="http://schemas.openxmlformats.org/officeDocument/2006/relationships/slide" Target="slides/slide431.xml"/><Relationship Id="rId877" Type="http://schemas.openxmlformats.org/officeDocument/2006/relationships/slide" Target="slides/slide876.xml"/><Relationship Id="rId737" Type="http://schemas.openxmlformats.org/officeDocument/2006/relationships/slide" Target="slides/slide736.xml"/><Relationship Id="rId944" Type="http://schemas.openxmlformats.org/officeDocument/2006/relationships/slide" Target="slides/slide943.xml"/><Relationship Id="rId73" Type="http://schemas.openxmlformats.org/officeDocument/2006/relationships/slide" Target="slides/slide72.xml"/><Relationship Id="rId169" Type="http://schemas.openxmlformats.org/officeDocument/2006/relationships/slide" Target="slides/slide168.xml"/><Relationship Id="rId376" Type="http://schemas.openxmlformats.org/officeDocument/2006/relationships/slide" Target="slides/slide375.xml"/><Relationship Id="rId583" Type="http://schemas.openxmlformats.org/officeDocument/2006/relationships/slide" Target="slides/slide582.xml"/><Relationship Id="rId790" Type="http://schemas.openxmlformats.org/officeDocument/2006/relationships/slide" Target="slides/slide789.xml"/><Relationship Id="rId804" Type="http://schemas.openxmlformats.org/officeDocument/2006/relationships/slide" Target="slides/slide803.xml"/><Relationship Id="rId4" Type="http://schemas.openxmlformats.org/officeDocument/2006/relationships/slide" Target="slides/slide3.xml"/><Relationship Id="rId236" Type="http://schemas.openxmlformats.org/officeDocument/2006/relationships/slide" Target="slides/slide235.xml"/><Relationship Id="rId443" Type="http://schemas.openxmlformats.org/officeDocument/2006/relationships/slide" Target="slides/slide442.xml"/><Relationship Id="rId650" Type="http://schemas.openxmlformats.org/officeDocument/2006/relationships/slide" Target="slides/slide649.xml"/><Relationship Id="rId888" Type="http://schemas.openxmlformats.org/officeDocument/2006/relationships/slide" Target="slides/slide887.xml"/><Relationship Id="rId303" Type="http://schemas.openxmlformats.org/officeDocument/2006/relationships/slide" Target="slides/slide302.xml"/><Relationship Id="rId748" Type="http://schemas.openxmlformats.org/officeDocument/2006/relationships/slide" Target="slides/slide747.xml"/><Relationship Id="rId955" Type="http://schemas.openxmlformats.org/officeDocument/2006/relationships/slide" Target="slides/slide954.xml"/><Relationship Id="rId84" Type="http://schemas.openxmlformats.org/officeDocument/2006/relationships/slide" Target="slides/slide83.xml"/><Relationship Id="rId387" Type="http://schemas.openxmlformats.org/officeDocument/2006/relationships/slide" Target="slides/slide386.xml"/><Relationship Id="rId510" Type="http://schemas.openxmlformats.org/officeDocument/2006/relationships/slide" Target="slides/slide509.xml"/><Relationship Id="rId594" Type="http://schemas.openxmlformats.org/officeDocument/2006/relationships/slide" Target="slides/slide593.xml"/><Relationship Id="rId608" Type="http://schemas.openxmlformats.org/officeDocument/2006/relationships/slide" Target="slides/slide607.xml"/><Relationship Id="rId815" Type="http://schemas.openxmlformats.org/officeDocument/2006/relationships/slide" Target="slides/slide814.xml"/><Relationship Id="rId247" Type="http://schemas.openxmlformats.org/officeDocument/2006/relationships/slide" Target="slides/slide246.xml"/><Relationship Id="rId899" Type="http://schemas.openxmlformats.org/officeDocument/2006/relationships/slide" Target="slides/slide898.xml"/><Relationship Id="rId107" Type="http://schemas.openxmlformats.org/officeDocument/2006/relationships/slide" Target="slides/slide106.xml"/><Relationship Id="rId454" Type="http://schemas.openxmlformats.org/officeDocument/2006/relationships/slide" Target="slides/slide453.xml"/><Relationship Id="rId661" Type="http://schemas.openxmlformats.org/officeDocument/2006/relationships/slide" Target="slides/slide660.xml"/><Relationship Id="rId759" Type="http://schemas.openxmlformats.org/officeDocument/2006/relationships/slide" Target="slides/slide758.xml"/><Relationship Id="rId966" Type="http://schemas.openxmlformats.org/officeDocument/2006/relationships/slide" Target="slides/slide965.xml"/><Relationship Id="rId11" Type="http://schemas.openxmlformats.org/officeDocument/2006/relationships/slide" Target="slides/slide10.xml"/><Relationship Id="rId314" Type="http://schemas.openxmlformats.org/officeDocument/2006/relationships/slide" Target="slides/slide313.xml"/><Relationship Id="rId398" Type="http://schemas.openxmlformats.org/officeDocument/2006/relationships/slide" Target="slides/slide397.xml"/><Relationship Id="rId521" Type="http://schemas.openxmlformats.org/officeDocument/2006/relationships/slide" Target="slides/slide520.xml"/><Relationship Id="rId619" Type="http://schemas.openxmlformats.org/officeDocument/2006/relationships/slide" Target="slides/slide618.xml"/><Relationship Id="rId95" Type="http://schemas.openxmlformats.org/officeDocument/2006/relationships/slide" Target="slides/slide94.xml"/><Relationship Id="rId160" Type="http://schemas.openxmlformats.org/officeDocument/2006/relationships/slide" Target="slides/slide159.xml"/><Relationship Id="rId826" Type="http://schemas.openxmlformats.org/officeDocument/2006/relationships/slide" Target="slides/slide825.xml"/><Relationship Id="rId258" Type="http://schemas.openxmlformats.org/officeDocument/2006/relationships/slide" Target="slides/slide257.xml"/><Relationship Id="rId465" Type="http://schemas.openxmlformats.org/officeDocument/2006/relationships/slide" Target="slides/slide464.xml"/><Relationship Id="rId672" Type="http://schemas.openxmlformats.org/officeDocument/2006/relationships/slide" Target="slides/slide671.xml"/><Relationship Id="rId22" Type="http://schemas.openxmlformats.org/officeDocument/2006/relationships/slide" Target="slides/slide21.xml"/><Relationship Id="rId118" Type="http://schemas.openxmlformats.org/officeDocument/2006/relationships/slide" Target="slides/slide117.xml"/><Relationship Id="rId325" Type="http://schemas.openxmlformats.org/officeDocument/2006/relationships/slide" Target="slides/slide324.xml"/><Relationship Id="rId532" Type="http://schemas.openxmlformats.org/officeDocument/2006/relationships/slide" Target="slides/slide531.xml"/><Relationship Id="rId977" Type="http://schemas.openxmlformats.org/officeDocument/2006/relationships/slide" Target="slides/slide976.xml"/><Relationship Id="rId171" Type="http://schemas.openxmlformats.org/officeDocument/2006/relationships/slide" Target="slides/slide170.xml"/><Relationship Id="rId837" Type="http://schemas.openxmlformats.org/officeDocument/2006/relationships/slide" Target="slides/slide836.xml"/><Relationship Id="rId269" Type="http://schemas.openxmlformats.org/officeDocument/2006/relationships/slide" Target="slides/slide268.xml"/><Relationship Id="rId476" Type="http://schemas.openxmlformats.org/officeDocument/2006/relationships/slide" Target="slides/slide475.xml"/><Relationship Id="rId683" Type="http://schemas.openxmlformats.org/officeDocument/2006/relationships/slide" Target="slides/slide682.xml"/><Relationship Id="rId890" Type="http://schemas.openxmlformats.org/officeDocument/2006/relationships/slide" Target="slides/slide889.xml"/><Relationship Id="rId904" Type="http://schemas.openxmlformats.org/officeDocument/2006/relationships/slide" Target="slides/slide903.xml"/><Relationship Id="rId33" Type="http://schemas.openxmlformats.org/officeDocument/2006/relationships/slide" Target="slides/slide32.xml"/><Relationship Id="rId129" Type="http://schemas.openxmlformats.org/officeDocument/2006/relationships/slide" Target="slides/slide128.xml"/><Relationship Id="rId336" Type="http://schemas.openxmlformats.org/officeDocument/2006/relationships/slide" Target="slides/slide335.xml"/><Relationship Id="rId543" Type="http://schemas.openxmlformats.org/officeDocument/2006/relationships/slide" Target="slides/slide542.xml"/><Relationship Id="rId988" Type="http://schemas.openxmlformats.org/officeDocument/2006/relationships/slide" Target="slides/slide987.xml"/><Relationship Id="rId182" Type="http://schemas.openxmlformats.org/officeDocument/2006/relationships/slide" Target="slides/slide181.xml"/><Relationship Id="rId403" Type="http://schemas.openxmlformats.org/officeDocument/2006/relationships/slide" Target="slides/slide402.xml"/><Relationship Id="rId750" Type="http://schemas.openxmlformats.org/officeDocument/2006/relationships/slide" Target="slides/slide749.xml"/><Relationship Id="rId848" Type="http://schemas.openxmlformats.org/officeDocument/2006/relationships/slide" Target="slides/slide847.xml"/><Relationship Id="rId487" Type="http://schemas.openxmlformats.org/officeDocument/2006/relationships/slide" Target="slides/slide486.xml"/><Relationship Id="rId610" Type="http://schemas.openxmlformats.org/officeDocument/2006/relationships/slide" Target="slides/slide609.xml"/><Relationship Id="rId694" Type="http://schemas.openxmlformats.org/officeDocument/2006/relationships/slide" Target="slides/slide693.xml"/><Relationship Id="rId708" Type="http://schemas.openxmlformats.org/officeDocument/2006/relationships/slide" Target="slides/slide707.xml"/><Relationship Id="rId915" Type="http://schemas.openxmlformats.org/officeDocument/2006/relationships/slide" Target="slides/slide914.xml"/><Relationship Id="rId347" Type="http://schemas.openxmlformats.org/officeDocument/2006/relationships/slide" Target="slides/slide346.xml"/><Relationship Id="rId44" Type="http://schemas.openxmlformats.org/officeDocument/2006/relationships/slide" Target="slides/slide43.xml"/><Relationship Id="rId554" Type="http://schemas.openxmlformats.org/officeDocument/2006/relationships/slide" Target="slides/slide553.xml"/><Relationship Id="rId761" Type="http://schemas.openxmlformats.org/officeDocument/2006/relationships/slide" Target="slides/slide760.xml"/><Relationship Id="rId859" Type="http://schemas.openxmlformats.org/officeDocument/2006/relationships/slide" Target="slides/slide858.xml"/><Relationship Id="rId193" Type="http://schemas.openxmlformats.org/officeDocument/2006/relationships/slide" Target="slides/slide192.xml"/><Relationship Id="rId207" Type="http://schemas.openxmlformats.org/officeDocument/2006/relationships/slide" Target="slides/slide206.xml"/><Relationship Id="rId414" Type="http://schemas.openxmlformats.org/officeDocument/2006/relationships/slide" Target="slides/slide413.xml"/><Relationship Id="rId498" Type="http://schemas.openxmlformats.org/officeDocument/2006/relationships/slide" Target="slides/slide497.xml"/><Relationship Id="rId621" Type="http://schemas.openxmlformats.org/officeDocument/2006/relationships/slide" Target="slides/slide620.xml"/><Relationship Id="rId260" Type="http://schemas.openxmlformats.org/officeDocument/2006/relationships/slide" Target="slides/slide259.xml"/><Relationship Id="rId719" Type="http://schemas.openxmlformats.org/officeDocument/2006/relationships/slide" Target="slides/slide718.xml"/><Relationship Id="rId926" Type="http://schemas.openxmlformats.org/officeDocument/2006/relationships/slide" Target="slides/slide925.xml"/><Relationship Id="rId55" Type="http://schemas.openxmlformats.org/officeDocument/2006/relationships/slide" Target="slides/slide54.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772" Type="http://schemas.openxmlformats.org/officeDocument/2006/relationships/slide" Target="slides/slide771.xml"/><Relationship Id="rId218" Type="http://schemas.openxmlformats.org/officeDocument/2006/relationships/slide" Target="slides/slide217.xml"/><Relationship Id="rId425" Type="http://schemas.openxmlformats.org/officeDocument/2006/relationships/slide" Target="slides/slide424.xml"/><Relationship Id="rId632" Type="http://schemas.openxmlformats.org/officeDocument/2006/relationships/slide" Target="slides/slide631.xml"/><Relationship Id="rId271" Type="http://schemas.openxmlformats.org/officeDocument/2006/relationships/slide" Target="slides/slide270.xml"/><Relationship Id="rId937" Type="http://schemas.openxmlformats.org/officeDocument/2006/relationships/slide" Target="slides/slide936.xml"/><Relationship Id="rId66" Type="http://schemas.openxmlformats.org/officeDocument/2006/relationships/slide" Target="slides/slide65.xml"/><Relationship Id="rId131" Type="http://schemas.openxmlformats.org/officeDocument/2006/relationships/slide" Target="slides/slide130.xml"/><Relationship Id="rId369" Type="http://schemas.openxmlformats.org/officeDocument/2006/relationships/slide" Target="slides/slide368.xml"/><Relationship Id="rId576" Type="http://schemas.openxmlformats.org/officeDocument/2006/relationships/slide" Target="slides/slide575.xml"/><Relationship Id="rId783" Type="http://schemas.openxmlformats.org/officeDocument/2006/relationships/slide" Target="slides/slide782.xml"/><Relationship Id="rId990" Type="http://schemas.openxmlformats.org/officeDocument/2006/relationships/slide" Target="slides/slide989.xml"/><Relationship Id="rId229" Type="http://schemas.openxmlformats.org/officeDocument/2006/relationships/slide" Target="slides/slide228.xml"/><Relationship Id="rId436" Type="http://schemas.openxmlformats.org/officeDocument/2006/relationships/slide" Target="slides/slide435.xml"/><Relationship Id="rId643" Type="http://schemas.openxmlformats.org/officeDocument/2006/relationships/slide" Target="slides/slide642.xml"/><Relationship Id="rId850" Type="http://schemas.openxmlformats.org/officeDocument/2006/relationships/slide" Target="slides/slide849.xml"/><Relationship Id="rId948" Type="http://schemas.openxmlformats.org/officeDocument/2006/relationships/slide" Target="slides/slide947.xml"/><Relationship Id="rId77" Type="http://schemas.openxmlformats.org/officeDocument/2006/relationships/slide" Target="slides/slide76.xml"/><Relationship Id="rId282" Type="http://schemas.openxmlformats.org/officeDocument/2006/relationships/slide" Target="slides/slide281.xml"/><Relationship Id="rId503" Type="http://schemas.openxmlformats.org/officeDocument/2006/relationships/slide" Target="slides/slide502.xml"/><Relationship Id="rId587" Type="http://schemas.openxmlformats.org/officeDocument/2006/relationships/slide" Target="slides/slide586.xml"/><Relationship Id="rId710" Type="http://schemas.openxmlformats.org/officeDocument/2006/relationships/slide" Target="slides/slide709.xml"/><Relationship Id="rId808" Type="http://schemas.openxmlformats.org/officeDocument/2006/relationships/slide" Target="slides/slide807.xml"/><Relationship Id="rId8" Type="http://schemas.openxmlformats.org/officeDocument/2006/relationships/slide" Target="slides/slide7.xml"/><Relationship Id="rId142" Type="http://schemas.openxmlformats.org/officeDocument/2006/relationships/slide" Target="slides/slide141.xml"/><Relationship Id="rId447" Type="http://schemas.openxmlformats.org/officeDocument/2006/relationships/slide" Target="slides/slide446.xml"/><Relationship Id="rId794" Type="http://schemas.openxmlformats.org/officeDocument/2006/relationships/slide" Target="slides/slide793.xml"/><Relationship Id="rId654" Type="http://schemas.openxmlformats.org/officeDocument/2006/relationships/slide" Target="slides/slide653.xml"/><Relationship Id="rId861" Type="http://schemas.openxmlformats.org/officeDocument/2006/relationships/slide" Target="slides/slide860.xml"/><Relationship Id="rId959" Type="http://schemas.openxmlformats.org/officeDocument/2006/relationships/slide" Target="slides/slide958.xml"/><Relationship Id="rId293" Type="http://schemas.openxmlformats.org/officeDocument/2006/relationships/slide" Target="slides/slide292.xml"/><Relationship Id="rId307" Type="http://schemas.openxmlformats.org/officeDocument/2006/relationships/slide" Target="slides/slide306.xml"/><Relationship Id="rId514" Type="http://schemas.openxmlformats.org/officeDocument/2006/relationships/slide" Target="slides/slide513.xml"/><Relationship Id="rId721" Type="http://schemas.openxmlformats.org/officeDocument/2006/relationships/slide" Target="slides/slide720.xml"/><Relationship Id="rId88" Type="http://schemas.openxmlformats.org/officeDocument/2006/relationships/slide" Target="slides/slide87.xml"/><Relationship Id="rId153" Type="http://schemas.openxmlformats.org/officeDocument/2006/relationships/slide" Target="slides/slide152.xml"/><Relationship Id="rId360" Type="http://schemas.openxmlformats.org/officeDocument/2006/relationships/slide" Target="slides/slide359.xml"/><Relationship Id="rId598" Type="http://schemas.openxmlformats.org/officeDocument/2006/relationships/slide" Target="slides/slide597.xml"/><Relationship Id="rId819" Type="http://schemas.openxmlformats.org/officeDocument/2006/relationships/slide" Target="slides/slide818.xml"/><Relationship Id="rId220" Type="http://schemas.openxmlformats.org/officeDocument/2006/relationships/slide" Target="slides/slide219.xml"/><Relationship Id="rId458" Type="http://schemas.openxmlformats.org/officeDocument/2006/relationships/slide" Target="slides/slide457.xml"/><Relationship Id="rId665" Type="http://schemas.openxmlformats.org/officeDocument/2006/relationships/slide" Target="slides/slide664.xml"/><Relationship Id="rId872" Type="http://schemas.openxmlformats.org/officeDocument/2006/relationships/slide" Target="slides/slide871.xml"/><Relationship Id="rId15" Type="http://schemas.openxmlformats.org/officeDocument/2006/relationships/slide" Target="slides/slide14.xml"/><Relationship Id="rId318" Type="http://schemas.openxmlformats.org/officeDocument/2006/relationships/slide" Target="slides/slide317.xml"/><Relationship Id="rId525" Type="http://schemas.openxmlformats.org/officeDocument/2006/relationships/slide" Target="slides/slide524.xml"/><Relationship Id="rId732" Type="http://schemas.openxmlformats.org/officeDocument/2006/relationships/slide" Target="slides/slide731.xml"/><Relationship Id="rId99" Type="http://schemas.openxmlformats.org/officeDocument/2006/relationships/slide" Target="slides/slide98.xml"/><Relationship Id="rId164" Type="http://schemas.openxmlformats.org/officeDocument/2006/relationships/slide" Target="slides/slide163.xml"/><Relationship Id="rId371" Type="http://schemas.openxmlformats.org/officeDocument/2006/relationships/slide" Target="slides/slide370.xml"/><Relationship Id="rId469" Type="http://schemas.openxmlformats.org/officeDocument/2006/relationships/slide" Target="slides/slide468.xml"/><Relationship Id="rId676" Type="http://schemas.openxmlformats.org/officeDocument/2006/relationships/slide" Target="slides/slide675.xml"/><Relationship Id="rId883" Type="http://schemas.openxmlformats.org/officeDocument/2006/relationships/slide" Target="slides/slide882.xml"/><Relationship Id="rId26" Type="http://schemas.openxmlformats.org/officeDocument/2006/relationships/slide" Target="slides/slide25.xml"/><Relationship Id="rId231" Type="http://schemas.openxmlformats.org/officeDocument/2006/relationships/slide" Target="slides/slide230.xml"/><Relationship Id="rId329" Type="http://schemas.openxmlformats.org/officeDocument/2006/relationships/slide" Target="slides/slide328.xml"/><Relationship Id="rId536" Type="http://schemas.openxmlformats.org/officeDocument/2006/relationships/slide" Target="slides/slide535.xml"/><Relationship Id="rId175" Type="http://schemas.openxmlformats.org/officeDocument/2006/relationships/slide" Target="slides/slide174.xml"/><Relationship Id="rId743" Type="http://schemas.openxmlformats.org/officeDocument/2006/relationships/slide" Target="slides/slide742.xml"/><Relationship Id="rId950" Type="http://schemas.openxmlformats.org/officeDocument/2006/relationships/slide" Target="slides/slide949.xml"/><Relationship Id="rId382" Type="http://schemas.openxmlformats.org/officeDocument/2006/relationships/slide" Target="slides/slide381.xml"/><Relationship Id="rId603" Type="http://schemas.openxmlformats.org/officeDocument/2006/relationships/slide" Target="slides/slide602.xml"/><Relationship Id="rId687" Type="http://schemas.openxmlformats.org/officeDocument/2006/relationships/slide" Target="slides/slide686.xml"/><Relationship Id="rId810" Type="http://schemas.openxmlformats.org/officeDocument/2006/relationships/slide" Target="slides/slide809.xml"/><Relationship Id="rId908" Type="http://schemas.openxmlformats.org/officeDocument/2006/relationships/slide" Target="slides/slide907.xml"/><Relationship Id="rId242" Type="http://schemas.openxmlformats.org/officeDocument/2006/relationships/slide" Target="slides/slide241.xml"/><Relationship Id="rId894" Type="http://schemas.openxmlformats.org/officeDocument/2006/relationships/slide" Target="slides/slide893.xml"/><Relationship Id="rId37" Type="http://schemas.openxmlformats.org/officeDocument/2006/relationships/slide" Target="slides/slide36.xml"/><Relationship Id="rId102" Type="http://schemas.openxmlformats.org/officeDocument/2006/relationships/slide" Target="slides/slide101.xml"/><Relationship Id="rId547" Type="http://schemas.openxmlformats.org/officeDocument/2006/relationships/slide" Target="slides/slide546.xml"/><Relationship Id="rId754" Type="http://schemas.openxmlformats.org/officeDocument/2006/relationships/slide" Target="slides/slide753.xml"/><Relationship Id="rId961" Type="http://schemas.openxmlformats.org/officeDocument/2006/relationships/slide" Target="slides/slide960.xml"/><Relationship Id="rId90" Type="http://schemas.openxmlformats.org/officeDocument/2006/relationships/slide" Target="slides/slide89.xml"/><Relationship Id="rId186" Type="http://schemas.openxmlformats.org/officeDocument/2006/relationships/slide" Target="slides/slide185.xml"/><Relationship Id="rId393" Type="http://schemas.openxmlformats.org/officeDocument/2006/relationships/slide" Target="slides/slide392.xml"/><Relationship Id="rId407" Type="http://schemas.openxmlformats.org/officeDocument/2006/relationships/slide" Target="slides/slide406.xml"/><Relationship Id="rId614" Type="http://schemas.openxmlformats.org/officeDocument/2006/relationships/slide" Target="slides/slide613.xml"/><Relationship Id="rId821" Type="http://schemas.openxmlformats.org/officeDocument/2006/relationships/slide" Target="slides/slide820.xml"/><Relationship Id="rId253" Type="http://schemas.openxmlformats.org/officeDocument/2006/relationships/slide" Target="slides/slide252.xml"/><Relationship Id="rId460" Type="http://schemas.openxmlformats.org/officeDocument/2006/relationships/slide" Target="slides/slide459.xml"/><Relationship Id="rId698" Type="http://schemas.openxmlformats.org/officeDocument/2006/relationships/slide" Target="slides/slide697.xml"/><Relationship Id="rId919" Type="http://schemas.openxmlformats.org/officeDocument/2006/relationships/slide" Target="slides/slide918.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765" Type="http://schemas.openxmlformats.org/officeDocument/2006/relationships/slide" Target="slides/slide764.xml"/><Relationship Id="rId972" Type="http://schemas.openxmlformats.org/officeDocument/2006/relationships/slide" Target="slides/slide971.xml"/><Relationship Id="rId197" Type="http://schemas.openxmlformats.org/officeDocument/2006/relationships/slide" Target="slides/slide196.xml"/><Relationship Id="rId418" Type="http://schemas.openxmlformats.org/officeDocument/2006/relationships/slide" Target="slides/slide417.xml"/><Relationship Id="rId625" Type="http://schemas.openxmlformats.org/officeDocument/2006/relationships/slide" Target="slides/slide624.xml"/><Relationship Id="rId832" Type="http://schemas.openxmlformats.org/officeDocument/2006/relationships/slide" Target="slides/slide831.xml"/><Relationship Id="rId264" Type="http://schemas.openxmlformats.org/officeDocument/2006/relationships/slide" Target="slides/slide263.xml"/><Relationship Id="rId471" Type="http://schemas.openxmlformats.org/officeDocument/2006/relationships/slide" Target="slides/slide470.xml"/><Relationship Id="rId59" Type="http://schemas.openxmlformats.org/officeDocument/2006/relationships/slide" Target="slides/slide58.xml"/><Relationship Id="rId124" Type="http://schemas.openxmlformats.org/officeDocument/2006/relationships/slide" Target="slides/slide123.xml"/><Relationship Id="rId569" Type="http://schemas.openxmlformats.org/officeDocument/2006/relationships/slide" Target="slides/slide568.xml"/><Relationship Id="rId776" Type="http://schemas.openxmlformats.org/officeDocument/2006/relationships/slide" Target="slides/slide775.xml"/><Relationship Id="rId983" Type="http://schemas.openxmlformats.org/officeDocument/2006/relationships/slide" Target="slides/slide982.xml"/><Relationship Id="rId331" Type="http://schemas.openxmlformats.org/officeDocument/2006/relationships/slide" Target="slides/slide330.xml"/><Relationship Id="rId429" Type="http://schemas.openxmlformats.org/officeDocument/2006/relationships/slide" Target="slides/slide428.xml"/><Relationship Id="rId636" Type="http://schemas.openxmlformats.org/officeDocument/2006/relationships/slide" Target="slides/slide635.xml"/><Relationship Id="rId843" Type="http://schemas.openxmlformats.org/officeDocument/2006/relationships/slide" Target="slides/slide842.xml"/><Relationship Id="rId275" Type="http://schemas.openxmlformats.org/officeDocument/2006/relationships/slide" Target="slides/slide274.xml"/><Relationship Id="rId482" Type="http://schemas.openxmlformats.org/officeDocument/2006/relationships/slide" Target="slides/slide481.xml"/><Relationship Id="rId703" Type="http://schemas.openxmlformats.org/officeDocument/2006/relationships/slide" Target="slides/slide702.xml"/><Relationship Id="rId910" Type="http://schemas.openxmlformats.org/officeDocument/2006/relationships/slide" Target="slides/slide909.xml"/><Relationship Id="rId135" Type="http://schemas.openxmlformats.org/officeDocument/2006/relationships/slide" Target="slides/slide134.xml"/><Relationship Id="rId342" Type="http://schemas.openxmlformats.org/officeDocument/2006/relationships/slide" Target="slides/slide341.xml"/><Relationship Id="rId787" Type="http://schemas.openxmlformats.org/officeDocument/2006/relationships/slide" Target="slides/slide786.xml"/><Relationship Id="rId994" Type="http://schemas.openxmlformats.org/officeDocument/2006/relationships/viewProps" Target="viewProps.xml"/><Relationship Id="rId202" Type="http://schemas.openxmlformats.org/officeDocument/2006/relationships/slide" Target="slides/slide201.xml"/><Relationship Id="rId647" Type="http://schemas.openxmlformats.org/officeDocument/2006/relationships/slide" Target="slides/slide646.xml"/><Relationship Id="rId854" Type="http://schemas.openxmlformats.org/officeDocument/2006/relationships/slide" Target="slides/slide853.xml"/><Relationship Id="rId286" Type="http://schemas.openxmlformats.org/officeDocument/2006/relationships/slide" Target="slides/slide285.xml"/><Relationship Id="rId493" Type="http://schemas.openxmlformats.org/officeDocument/2006/relationships/slide" Target="slides/slide492.xml"/><Relationship Id="rId507" Type="http://schemas.openxmlformats.org/officeDocument/2006/relationships/slide" Target="slides/slide506.xml"/><Relationship Id="rId714" Type="http://schemas.openxmlformats.org/officeDocument/2006/relationships/slide" Target="slides/slide713.xml"/><Relationship Id="rId921" Type="http://schemas.openxmlformats.org/officeDocument/2006/relationships/slide" Target="slides/slide920.xml"/><Relationship Id="rId50" Type="http://schemas.openxmlformats.org/officeDocument/2006/relationships/slide" Target="slides/slide49.xml"/><Relationship Id="rId146" Type="http://schemas.openxmlformats.org/officeDocument/2006/relationships/slide" Target="slides/slide145.xml"/><Relationship Id="rId353" Type="http://schemas.openxmlformats.org/officeDocument/2006/relationships/slide" Target="slides/slide352.xml"/><Relationship Id="rId560" Type="http://schemas.openxmlformats.org/officeDocument/2006/relationships/slide" Target="slides/slide559.xml"/><Relationship Id="rId798" Type="http://schemas.openxmlformats.org/officeDocument/2006/relationships/slide" Target="slides/slide797.xml"/><Relationship Id="rId213" Type="http://schemas.openxmlformats.org/officeDocument/2006/relationships/slide" Target="slides/slide212.xml"/><Relationship Id="rId420" Type="http://schemas.openxmlformats.org/officeDocument/2006/relationships/slide" Target="slides/slide419.xml"/><Relationship Id="rId658" Type="http://schemas.openxmlformats.org/officeDocument/2006/relationships/slide" Target="slides/slide657.xml"/><Relationship Id="rId865" Type="http://schemas.openxmlformats.org/officeDocument/2006/relationships/slide" Target="slides/slide864.xml"/><Relationship Id="rId297" Type="http://schemas.openxmlformats.org/officeDocument/2006/relationships/slide" Target="slides/slide296.xml"/><Relationship Id="rId518" Type="http://schemas.openxmlformats.org/officeDocument/2006/relationships/slide" Target="slides/slide517.xml"/><Relationship Id="rId725" Type="http://schemas.openxmlformats.org/officeDocument/2006/relationships/slide" Target="slides/slide724.xml"/><Relationship Id="rId932" Type="http://schemas.openxmlformats.org/officeDocument/2006/relationships/slide" Target="slides/slide931.xml"/><Relationship Id="rId157" Type="http://schemas.openxmlformats.org/officeDocument/2006/relationships/slide" Target="slides/slide156.xml"/><Relationship Id="rId364" Type="http://schemas.openxmlformats.org/officeDocument/2006/relationships/slide" Target="slides/slide363.xml"/><Relationship Id="rId61" Type="http://schemas.openxmlformats.org/officeDocument/2006/relationships/slide" Target="slides/slide60.xml"/><Relationship Id="rId571" Type="http://schemas.openxmlformats.org/officeDocument/2006/relationships/slide" Target="slides/slide570.xml"/><Relationship Id="rId669" Type="http://schemas.openxmlformats.org/officeDocument/2006/relationships/slide" Target="slides/slide668.xml"/><Relationship Id="rId876" Type="http://schemas.openxmlformats.org/officeDocument/2006/relationships/slide" Target="slides/slide875.xml"/><Relationship Id="rId19" Type="http://schemas.openxmlformats.org/officeDocument/2006/relationships/slide" Target="slides/slide18.xml"/><Relationship Id="rId224" Type="http://schemas.openxmlformats.org/officeDocument/2006/relationships/slide" Target="slides/slide223.xml"/><Relationship Id="rId431" Type="http://schemas.openxmlformats.org/officeDocument/2006/relationships/slide" Target="slides/slide430.xml"/><Relationship Id="rId529" Type="http://schemas.openxmlformats.org/officeDocument/2006/relationships/slide" Target="slides/slide528.xml"/><Relationship Id="rId736" Type="http://schemas.openxmlformats.org/officeDocument/2006/relationships/slide" Target="slides/slide735.xml"/><Relationship Id="rId168" Type="http://schemas.openxmlformats.org/officeDocument/2006/relationships/slide" Target="slides/slide167.xml"/><Relationship Id="rId943" Type="http://schemas.openxmlformats.org/officeDocument/2006/relationships/slide" Target="slides/slide942.xml"/><Relationship Id="rId72" Type="http://schemas.openxmlformats.org/officeDocument/2006/relationships/slide" Target="slides/slide71.xml"/><Relationship Id="rId375" Type="http://schemas.openxmlformats.org/officeDocument/2006/relationships/slide" Target="slides/slide374.xml"/><Relationship Id="rId582" Type="http://schemas.openxmlformats.org/officeDocument/2006/relationships/slide" Target="slides/slide581.xml"/><Relationship Id="rId803" Type="http://schemas.openxmlformats.org/officeDocument/2006/relationships/slide" Target="slides/slide80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3"/>
            <a:ext cx="3076575" cy="511175"/>
          </a:xfrm>
          <a:prstGeom prst="rect">
            <a:avLst/>
          </a:prstGeom>
        </p:spPr>
        <p:txBody>
          <a:bodyPr vert="horz" lIns="99018" tIns="49510" rIns="99018" bIns="49510" rtlCol="0"/>
          <a:lstStyle>
            <a:lvl1pPr algn="l" fontAlgn="auto">
              <a:spcBef>
                <a:spcPts val="0"/>
              </a:spcBef>
              <a:spcAft>
                <a:spcPts val="0"/>
              </a:spcAft>
              <a:defRPr sz="1300">
                <a:latin typeface="+mn-lt"/>
              </a:defRPr>
            </a:lvl1pPr>
          </a:lstStyle>
          <a:p>
            <a:pPr>
              <a:defRPr/>
            </a:pPr>
            <a:endParaRPr lang="de-DE"/>
          </a:p>
        </p:txBody>
      </p:sp>
      <p:sp>
        <p:nvSpPr>
          <p:cNvPr id="3" name="Datumsplatzhalter 2"/>
          <p:cNvSpPr>
            <a:spLocks noGrp="1"/>
          </p:cNvSpPr>
          <p:nvPr>
            <p:ph type="dt" sz="quarter" idx="1"/>
          </p:nvPr>
        </p:nvSpPr>
        <p:spPr>
          <a:xfrm>
            <a:off x="4021141" y="3"/>
            <a:ext cx="3076575" cy="511175"/>
          </a:xfrm>
          <a:prstGeom prst="rect">
            <a:avLst/>
          </a:prstGeom>
        </p:spPr>
        <p:txBody>
          <a:bodyPr vert="horz" lIns="99018" tIns="49510" rIns="99018" bIns="49510" rtlCol="0"/>
          <a:lstStyle>
            <a:lvl1pPr algn="r" fontAlgn="auto">
              <a:spcBef>
                <a:spcPts val="0"/>
              </a:spcBef>
              <a:spcAft>
                <a:spcPts val="0"/>
              </a:spcAft>
              <a:defRPr sz="1300">
                <a:latin typeface="+mn-lt"/>
              </a:defRPr>
            </a:lvl1pPr>
          </a:lstStyle>
          <a:p>
            <a:pPr>
              <a:defRPr/>
            </a:pPr>
            <a:fld id="{ADFD0C6E-8AC6-498D-8F27-24DB18210ECD}" type="datetimeFigureOut">
              <a:rPr lang="de-DE"/>
              <a:pPr>
                <a:defRPr/>
              </a:pPr>
              <a:t>17.08.2022</a:t>
            </a:fld>
            <a:endParaRPr lang="de-DE"/>
          </a:p>
        </p:txBody>
      </p:sp>
      <p:sp>
        <p:nvSpPr>
          <p:cNvPr id="4" name="Fußzeilenplatzhalter 3"/>
          <p:cNvSpPr>
            <a:spLocks noGrp="1"/>
          </p:cNvSpPr>
          <p:nvPr>
            <p:ph type="ftr" sz="quarter" idx="2"/>
          </p:nvPr>
        </p:nvSpPr>
        <p:spPr>
          <a:xfrm>
            <a:off x="0" y="9721853"/>
            <a:ext cx="3076575" cy="511175"/>
          </a:xfrm>
          <a:prstGeom prst="rect">
            <a:avLst/>
          </a:prstGeom>
        </p:spPr>
        <p:txBody>
          <a:bodyPr vert="horz" lIns="99018" tIns="49510" rIns="99018" bIns="49510" rtlCol="0" anchor="b"/>
          <a:lstStyle>
            <a:lvl1pPr algn="l" fontAlgn="auto">
              <a:spcBef>
                <a:spcPts val="0"/>
              </a:spcBef>
              <a:spcAft>
                <a:spcPts val="0"/>
              </a:spcAft>
              <a:defRPr sz="1300">
                <a:latin typeface="+mn-lt"/>
              </a:defRPr>
            </a:lvl1pPr>
          </a:lstStyle>
          <a:p>
            <a:pPr>
              <a:defRPr/>
            </a:pPr>
            <a:endParaRPr lang="de-DE"/>
          </a:p>
        </p:txBody>
      </p:sp>
      <p:sp>
        <p:nvSpPr>
          <p:cNvPr id="5" name="Foliennummernplatzhalter 4"/>
          <p:cNvSpPr>
            <a:spLocks noGrp="1"/>
          </p:cNvSpPr>
          <p:nvPr>
            <p:ph type="sldNum" sz="quarter" idx="3"/>
          </p:nvPr>
        </p:nvSpPr>
        <p:spPr>
          <a:xfrm>
            <a:off x="4021141" y="9721853"/>
            <a:ext cx="3076575" cy="511175"/>
          </a:xfrm>
          <a:prstGeom prst="rect">
            <a:avLst/>
          </a:prstGeom>
        </p:spPr>
        <p:txBody>
          <a:bodyPr vert="horz" lIns="99018" tIns="49510" rIns="99018" bIns="49510" rtlCol="0" anchor="b"/>
          <a:lstStyle>
            <a:lvl1pPr algn="r" fontAlgn="auto">
              <a:spcBef>
                <a:spcPts val="0"/>
              </a:spcBef>
              <a:spcAft>
                <a:spcPts val="0"/>
              </a:spcAft>
              <a:defRPr sz="1300">
                <a:latin typeface="+mn-lt"/>
              </a:defRPr>
            </a:lvl1pPr>
          </a:lstStyle>
          <a:p>
            <a:pPr>
              <a:defRPr/>
            </a:pPr>
            <a:fld id="{BD6A4F9E-175C-4EF4-93A8-626098A1C90D}" type="slidenum">
              <a:rPr lang="de-DE"/>
              <a:pPr>
                <a:defRPr/>
              </a:pPr>
              <a:t>‹Nr.›</a:t>
            </a:fld>
            <a:endParaRPr lang="de-DE"/>
          </a:p>
        </p:txBody>
      </p:sp>
    </p:spTree>
    <p:extLst>
      <p:ext uri="{BB962C8B-B14F-4D97-AF65-F5344CB8AC3E}">
        <p14:creationId xmlns:p14="http://schemas.microsoft.com/office/powerpoint/2010/main" val="3152386552"/>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channel name="T" type="integer" max="2.14748E9" units="dev"/>
        </inkml:traceFormat>
        <inkml:channelProperties>
          <inkml:channelProperty channel="X" name="resolution" value="3971.75757" units="1/in"/>
          <inkml:channelProperty channel="Y" name="resolution" value="5295.24854" units="1/in"/>
          <inkml:channelProperty channel="F" name="resolution" value="0" units="1/dev"/>
          <inkml:channelProperty channel="T" name="resolution" value="1" units="1/dev"/>
        </inkml:channelProperties>
      </inkml:inkSource>
      <inkml:timestamp xml:id="ts0" timeString="2017-09-14T07:14:01.375"/>
    </inkml:context>
    <inkml:brush xml:id="br0">
      <inkml:brushProperty name="width" value="0.05292" units="cm"/>
      <inkml:brushProperty name="height" value="0.05292" units="cm"/>
      <inkml:brushProperty name="color" value="#0070C0"/>
    </inkml:brush>
  </inkml:definitions>
  <inkml:trace contextRef="#ctx0" brushRef="#br0">20021 13579 5160 0,'-14'39'3225'15,"2"-28"-2064"-15,12-11-774 16,-6 11-6063-16</inkml:trace>
</inkml:ink>
</file>

<file path=ppt/ink/ink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channel name="T" type="integer" max="2.14748E9" units="dev"/>
        </inkml:traceFormat>
        <inkml:channelProperties>
          <inkml:channelProperty channel="X" name="resolution" value="3971.75757" units="1/in"/>
          <inkml:channelProperty channel="Y" name="resolution" value="5295.24854" units="1/in"/>
          <inkml:channelProperty channel="F" name="resolution" value="0" units="1/dev"/>
          <inkml:channelProperty channel="T" name="resolution" value="1" units="1/dev"/>
        </inkml:channelProperties>
      </inkml:inkSource>
      <inkml:timestamp xml:id="ts0" timeString="2017-09-28T06:54:50.762"/>
    </inkml:context>
    <inkml:brush xml:id="br0">
      <inkml:brushProperty name="width" value="0.05292" units="cm"/>
      <inkml:brushProperty name="height" value="0.05292" units="cm"/>
      <inkml:brushProperty name="color" value="#0070C0"/>
    </inkml:brush>
  </inkml:definitions>
  <inkml:trace contextRef="#ctx0" brushRef="#br0">6695 16023 1161 0,'0'0'3612'16,"13"5"0"-16,-13-5-516 0,0-5-3225 15,0 5-2193-15,0 0-1032 16,0 0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3"/>
            <a:ext cx="3076575" cy="511175"/>
          </a:xfrm>
          <a:prstGeom prst="rect">
            <a:avLst/>
          </a:prstGeom>
        </p:spPr>
        <p:txBody>
          <a:bodyPr vert="horz" lIns="99018" tIns="49510" rIns="99018" bIns="49510" rtlCol="0"/>
          <a:lstStyle>
            <a:lvl1pPr algn="l" fontAlgn="auto">
              <a:spcBef>
                <a:spcPts val="0"/>
              </a:spcBef>
              <a:spcAft>
                <a:spcPts val="0"/>
              </a:spcAft>
              <a:defRPr sz="1300">
                <a:latin typeface="+mn-lt"/>
              </a:defRPr>
            </a:lvl1pPr>
          </a:lstStyle>
          <a:p>
            <a:pPr>
              <a:defRPr/>
            </a:pPr>
            <a:endParaRPr lang="de-DE"/>
          </a:p>
        </p:txBody>
      </p:sp>
      <p:sp>
        <p:nvSpPr>
          <p:cNvPr id="3" name="Datumsplatzhalter 2"/>
          <p:cNvSpPr>
            <a:spLocks noGrp="1"/>
          </p:cNvSpPr>
          <p:nvPr>
            <p:ph type="dt" idx="1"/>
          </p:nvPr>
        </p:nvSpPr>
        <p:spPr>
          <a:xfrm>
            <a:off x="4021141" y="3"/>
            <a:ext cx="3076575" cy="511175"/>
          </a:xfrm>
          <a:prstGeom prst="rect">
            <a:avLst/>
          </a:prstGeom>
        </p:spPr>
        <p:txBody>
          <a:bodyPr vert="horz" lIns="99018" tIns="49510" rIns="99018" bIns="49510" rtlCol="0"/>
          <a:lstStyle>
            <a:lvl1pPr algn="r" fontAlgn="auto">
              <a:spcBef>
                <a:spcPts val="0"/>
              </a:spcBef>
              <a:spcAft>
                <a:spcPts val="0"/>
              </a:spcAft>
              <a:defRPr sz="1300">
                <a:latin typeface="+mn-lt"/>
              </a:defRPr>
            </a:lvl1pPr>
          </a:lstStyle>
          <a:p>
            <a:pPr>
              <a:defRPr/>
            </a:pPr>
            <a:fld id="{001A1088-2198-4E62-AF96-56AA7A1A193C}" type="datetimeFigureOut">
              <a:rPr lang="de-DE"/>
              <a:pPr>
                <a:defRPr/>
              </a:pPr>
              <a:t>17.08.2022</a:t>
            </a:fld>
            <a:endParaRPr lang="de-DE"/>
          </a:p>
        </p:txBody>
      </p:sp>
      <p:sp>
        <p:nvSpPr>
          <p:cNvPr id="4" name="Folienbildplatzhalter 3"/>
          <p:cNvSpPr>
            <a:spLocks noGrp="1" noRot="1" noChangeAspect="1"/>
          </p:cNvSpPr>
          <p:nvPr>
            <p:ph type="sldImg" idx="2"/>
          </p:nvPr>
        </p:nvSpPr>
        <p:spPr>
          <a:xfrm>
            <a:off x="992188" y="769938"/>
            <a:ext cx="5114925" cy="3835400"/>
          </a:xfrm>
          <a:prstGeom prst="rect">
            <a:avLst/>
          </a:prstGeom>
          <a:noFill/>
          <a:ln w="12700">
            <a:solidFill>
              <a:prstClr val="black"/>
            </a:solidFill>
          </a:ln>
        </p:spPr>
        <p:txBody>
          <a:bodyPr vert="horz" lIns="99018" tIns="49510" rIns="99018" bIns="49510" rtlCol="0" anchor="ctr"/>
          <a:lstStyle/>
          <a:p>
            <a:pPr lvl="0"/>
            <a:endParaRPr lang="de-DE" noProof="0"/>
          </a:p>
        </p:txBody>
      </p:sp>
      <p:sp>
        <p:nvSpPr>
          <p:cNvPr id="5" name="Notizenplatzhalter 4"/>
          <p:cNvSpPr>
            <a:spLocks noGrp="1"/>
          </p:cNvSpPr>
          <p:nvPr>
            <p:ph type="body" sz="quarter" idx="3"/>
          </p:nvPr>
        </p:nvSpPr>
        <p:spPr>
          <a:xfrm>
            <a:off x="709613" y="4860925"/>
            <a:ext cx="5680075" cy="4603750"/>
          </a:xfrm>
          <a:prstGeom prst="rect">
            <a:avLst/>
          </a:prstGeom>
        </p:spPr>
        <p:txBody>
          <a:bodyPr vert="horz" lIns="99018" tIns="49510" rIns="99018" bIns="49510" rtlCol="0">
            <a:normAutofit/>
          </a:bodyPr>
          <a:lstStyle/>
          <a:p>
            <a:pPr lvl="0"/>
            <a:r>
              <a:rPr lang="de-DE" noProof="0"/>
              <a:t>Textmasterformate durch Klicken bearbeiten</a:t>
            </a:r>
          </a:p>
          <a:p>
            <a:pPr lvl="1"/>
            <a:r>
              <a:rPr lang="de-DE" noProof="0"/>
              <a:t>Zweite Ebene</a:t>
            </a:r>
          </a:p>
          <a:p>
            <a:pPr lvl="2"/>
            <a:r>
              <a:rPr lang="de-DE" noProof="0"/>
              <a:t>Dritte Ebene</a:t>
            </a:r>
          </a:p>
          <a:p>
            <a:pPr lvl="3"/>
            <a:r>
              <a:rPr lang="de-DE" noProof="0"/>
              <a:t>Vierte Ebene</a:t>
            </a:r>
          </a:p>
          <a:p>
            <a:pPr lvl="4"/>
            <a:r>
              <a:rPr lang="de-DE" noProof="0"/>
              <a:t>Fünfte Ebene</a:t>
            </a:r>
          </a:p>
        </p:txBody>
      </p:sp>
      <p:sp>
        <p:nvSpPr>
          <p:cNvPr id="6" name="Fußzeilenplatzhalter 5"/>
          <p:cNvSpPr>
            <a:spLocks noGrp="1"/>
          </p:cNvSpPr>
          <p:nvPr>
            <p:ph type="ftr" sz="quarter" idx="4"/>
          </p:nvPr>
        </p:nvSpPr>
        <p:spPr>
          <a:xfrm>
            <a:off x="0" y="9721853"/>
            <a:ext cx="3076575" cy="511175"/>
          </a:xfrm>
          <a:prstGeom prst="rect">
            <a:avLst/>
          </a:prstGeom>
        </p:spPr>
        <p:txBody>
          <a:bodyPr vert="horz" lIns="99018" tIns="49510" rIns="99018" bIns="49510" rtlCol="0" anchor="b"/>
          <a:lstStyle>
            <a:lvl1pPr algn="l" fontAlgn="auto">
              <a:spcBef>
                <a:spcPts val="0"/>
              </a:spcBef>
              <a:spcAft>
                <a:spcPts val="0"/>
              </a:spcAft>
              <a:defRPr sz="1300">
                <a:latin typeface="+mn-lt"/>
              </a:defRPr>
            </a:lvl1pPr>
          </a:lstStyle>
          <a:p>
            <a:pPr>
              <a:defRPr/>
            </a:pPr>
            <a:endParaRPr lang="de-DE"/>
          </a:p>
        </p:txBody>
      </p:sp>
      <p:sp>
        <p:nvSpPr>
          <p:cNvPr id="7" name="Foliennummernplatzhalter 6"/>
          <p:cNvSpPr>
            <a:spLocks noGrp="1"/>
          </p:cNvSpPr>
          <p:nvPr>
            <p:ph type="sldNum" sz="quarter" idx="5"/>
          </p:nvPr>
        </p:nvSpPr>
        <p:spPr>
          <a:xfrm>
            <a:off x="4021141" y="9721853"/>
            <a:ext cx="3076575" cy="511175"/>
          </a:xfrm>
          <a:prstGeom prst="rect">
            <a:avLst/>
          </a:prstGeom>
        </p:spPr>
        <p:txBody>
          <a:bodyPr vert="horz" lIns="99018" tIns="49510" rIns="99018" bIns="49510" rtlCol="0" anchor="b"/>
          <a:lstStyle>
            <a:lvl1pPr algn="r" fontAlgn="auto">
              <a:spcBef>
                <a:spcPts val="0"/>
              </a:spcBef>
              <a:spcAft>
                <a:spcPts val="0"/>
              </a:spcAft>
              <a:defRPr sz="1300">
                <a:latin typeface="+mn-lt"/>
              </a:defRPr>
            </a:lvl1pPr>
          </a:lstStyle>
          <a:p>
            <a:pPr>
              <a:defRPr/>
            </a:pPr>
            <a:fld id="{A25E52DF-873B-41E8-A599-023AB16A745A}" type="slidenum">
              <a:rPr lang="de-DE"/>
              <a:pPr>
                <a:defRPr/>
              </a:pPr>
              <a:t>‹Nr.›</a:t>
            </a:fld>
            <a:endParaRPr lang="de-DE"/>
          </a:p>
        </p:txBody>
      </p:sp>
    </p:spTree>
    <p:extLst>
      <p:ext uri="{BB962C8B-B14F-4D97-AF65-F5344CB8AC3E}">
        <p14:creationId xmlns:p14="http://schemas.microsoft.com/office/powerpoint/2010/main" val="70921935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411.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412.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413.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414.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415.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416.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417.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418.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419.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0.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421.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422.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423.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424.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425.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426.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427.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428.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429.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0.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431.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432.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433.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434.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435.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436.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437.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438.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439.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0.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441.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442.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443.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444.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445.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446.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447.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448.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449.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0.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451.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452.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453.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454.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455.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456.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457.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458.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459.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0.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461.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462.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463.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464.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465.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466.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467.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468.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469.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0.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471.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472.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473.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474.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475.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76.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477.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478.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479.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0.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481.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482.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483.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84.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85.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86.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87.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88.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89.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0.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91.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92.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93.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494.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95.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496.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497.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498.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499.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00.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501.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502.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503.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504.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505.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506.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507.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508.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509.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0.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511.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512.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513.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514.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515.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516.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517.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518.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519.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0.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521.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522.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523.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524.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525.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526.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527.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528.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529.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0.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531.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532.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533.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534.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535.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536.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537.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538.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539.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0.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541.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542.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543.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544.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545.xml.rels><?xml version="1.0" encoding="UTF-8" standalone="yes"?>
<Relationships xmlns="http://schemas.openxmlformats.org/package/2006/relationships"><Relationship Id="rId2" Type="http://schemas.openxmlformats.org/officeDocument/2006/relationships/slide" Target="../slides/slide545.xml"/><Relationship Id="rId1" Type="http://schemas.openxmlformats.org/officeDocument/2006/relationships/notesMaster" Target="../notesMasters/notesMaster1.xml"/></Relationships>
</file>

<file path=ppt/notesSlides/_rels/notesSlide546.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547.xml.rels><?xml version="1.0" encoding="UTF-8" standalone="yes"?>
<Relationships xmlns="http://schemas.openxmlformats.org/package/2006/relationships"><Relationship Id="rId2" Type="http://schemas.openxmlformats.org/officeDocument/2006/relationships/slide" Target="../slides/slide547.xml"/><Relationship Id="rId1" Type="http://schemas.openxmlformats.org/officeDocument/2006/relationships/notesMaster" Target="../notesMasters/notesMaster1.xml"/></Relationships>
</file>

<file path=ppt/notesSlides/_rels/notesSlide548.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549.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0.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551.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552.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553.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554.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555.xml.rels><?xml version="1.0" encoding="UTF-8" standalone="yes"?>
<Relationships xmlns="http://schemas.openxmlformats.org/package/2006/relationships"><Relationship Id="rId2" Type="http://schemas.openxmlformats.org/officeDocument/2006/relationships/slide" Target="../slides/slide555.xml"/><Relationship Id="rId1" Type="http://schemas.openxmlformats.org/officeDocument/2006/relationships/notesMaster" Target="../notesMasters/notesMaster1.xml"/></Relationships>
</file>

<file path=ppt/notesSlides/_rels/notesSlide556.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557.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558.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559.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0.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561.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562.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563.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564.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565.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566.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567.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568.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569.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0.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571.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572.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573.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574.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575.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576.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577.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578.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579.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0.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581.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582.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583.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584.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585.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586.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587.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588.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589.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0.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591.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592.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593.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594.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595.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596.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597.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598.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599.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00.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601.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602.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603.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604.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605.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606.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607.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608.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609.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0.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611.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612.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613.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614.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615.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616.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617.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618.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619.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0.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621.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622.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623.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624.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625.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626.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627.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628.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629.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0.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631.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632.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633.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634.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635.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636.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637.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638.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639.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0.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641.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642.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643.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644.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645.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646.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647.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648.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649.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0.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651.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652.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653.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654.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655.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656.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657.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658.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659.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0.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661.xml.rels><?xml version="1.0" encoding="UTF-8" standalone="yes"?>
<Relationships xmlns="http://schemas.openxmlformats.org/package/2006/relationships"><Relationship Id="rId2" Type="http://schemas.openxmlformats.org/officeDocument/2006/relationships/slide" Target="../slides/slide661.xml"/><Relationship Id="rId1" Type="http://schemas.openxmlformats.org/officeDocument/2006/relationships/notesMaster" Target="../notesMasters/notesMaster1.xml"/></Relationships>
</file>

<file path=ppt/notesSlides/_rels/notesSlide662.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663.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664.xml.rels><?xml version="1.0" encoding="UTF-8" standalone="yes"?>
<Relationships xmlns="http://schemas.openxmlformats.org/package/2006/relationships"><Relationship Id="rId2" Type="http://schemas.openxmlformats.org/officeDocument/2006/relationships/slide" Target="../slides/slide664.xml"/><Relationship Id="rId1" Type="http://schemas.openxmlformats.org/officeDocument/2006/relationships/notesMaster" Target="../notesMasters/notesMaster1.xml"/></Relationships>
</file>

<file path=ppt/notesSlides/_rels/notesSlide665.xml.rels><?xml version="1.0" encoding="UTF-8" standalone="yes"?>
<Relationships xmlns="http://schemas.openxmlformats.org/package/2006/relationships"><Relationship Id="rId2" Type="http://schemas.openxmlformats.org/officeDocument/2006/relationships/slide" Target="../slides/slide665.xml"/><Relationship Id="rId1" Type="http://schemas.openxmlformats.org/officeDocument/2006/relationships/notesMaster" Target="../notesMasters/notesMaster1.xml"/></Relationships>
</file>

<file path=ppt/notesSlides/_rels/notesSlide666.xml.rels><?xml version="1.0" encoding="UTF-8" standalone="yes"?>
<Relationships xmlns="http://schemas.openxmlformats.org/package/2006/relationships"><Relationship Id="rId2" Type="http://schemas.openxmlformats.org/officeDocument/2006/relationships/slide" Target="../slides/slide666.xml"/><Relationship Id="rId1" Type="http://schemas.openxmlformats.org/officeDocument/2006/relationships/notesMaster" Target="../notesMasters/notesMaster1.xml"/></Relationships>
</file>

<file path=ppt/notesSlides/_rels/notesSlide667.xml.rels><?xml version="1.0" encoding="UTF-8" standalone="yes"?>
<Relationships xmlns="http://schemas.openxmlformats.org/package/2006/relationships"><Relationship Id="rId2" Type="http://schemas.openxmlformats.org/officeDocument/2006/relationships/slide" Target="../slides/slide667.xml"/><Relationship Id="rId1" Type="http://schemas.openxmlformats.org/officeDocument/2006/relationships/notesMaster" Target="../notesMasters/notesMaster1.xml"/></Relationships>
</file>

<file path=ppt/notesSlides/_rels/notesSlide668.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669.xml.rels><?xml version="1.0" encoding="UTF-8" standalone="yes"?>
<Relationships xmlns="http://schemas.openxmlformats.org/package/2006/relationships"><Relationship Id="rId2" Type="http://schemas.openxmlformats.org/officeDocument/2006/relationships/slide" Target="../slides/slide6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0.xml.rels><?xml version="1.0" encoding="UTF-8" standalone="yes"?>
<Relationships xmlns="http://schemas.openxmlformats.org/package/2006/relationships"><Relationship Id="rId2" Type="http://schemas.openxmlformats.org/officeDocument/2006/relationships/slide" Target="../slides/slide670.xml"/><Relationship Id="rId1" Type="http://schemas.openxmlformats.org/officeDocument/2006/relationships/notesMaster" Target="../notesMasters/notesMaster1.xml"/></Relationships>
</file>

<file path=ppt/notesSlides/_rels/notesSlide671.xml.rels><?xml version="1.0" encoding="UTF-8" standalone="yes"?>
<Relationships xmlns="http://schemas.openxmlformats.org/package/2006/relationships"><Relationship Id="rId2" Type="http://schemas.openxmlformats.org/officeDocument/2006/relationships/slide" Target="../slides/slide671.xml"/><Relationship Id="rId1" Type="http://schemas.openxmlformats.org/officeDocument/2006/relationships/notesMaster" Target="../notesMasters/notesMaster1.xml"/></Relationships>
</file>

<file path=ppt/notesSlides/_rels/notesSlide672.xml.rels><?xml version="1.0" encoding="UTF-8" standalone="yes"?>
<Relationships xmlns="http://schemas.openxmlformats.org/package/2006/relationships"><Relationship Id="rId2" Type="http://schemas.openxmlformats.org/officeDocument/2006/relationships/slide" Target="../slides/slide672.xml"/><Relationship Id="rId1" Type="http://schemas.openxmlformats.org/officeDocument/2006/relationships/notesMaster" Target="../notesMasters/notesMaster1.xml"/></Relationships>
</file>

<file path=ppt/notesSlides/_rels/notesSlide673.xml.rels><?xml version="1.0" encoding="UTF-8" standalone="yes"?>
<Relationships xmlns="http://schemas.openxmlformats.org/package/2006/relationships"><Relationship Id="rId2" Type="http://schemas.openxmlformats.org/officeDocument/2006/relationships/slide" Target="../slides/slide673.xml"/><Relationship Id="rId1" Type="http://schemas.openxmlformats.org/officeDocument/2006/relationships/notesMaster" Target="../notesMasters/notesMaster1.xml"/></Relationships>
</file>

<file path=ppt/notesSlides/_rels/notesSlide674.xml.rels><?xml version="1.0" encoding="UTF-8" standalone="yes"?>
<Relationships xmlns="http://schemas.openxmlformats.org/package/2006/relationships"><Relationship Id="rId2" Type="http://schemas.openxmlformats.org/officeDocument/2006/relationships/slide" Target="../slides/slide674.xml"/><Relationship Id="rId1" Type="http://schemas.openxmlformats.org/officeDocument/2006/relationships/notesMaster" Target="../notesMasters/notesMaster1.xml"/></Relationships>
</file>

<file path=ppt/notesSlides/_rels/notesSlide675.xml.rels><?xml version="1.0" encoding="UTF-8" standalone="yes"?>
<Relationships xmlns="http://schemas.openxmlformats.org/package/2006/relationships"><Relationship Id="rId2" Type="http://schemas.openxmlformats.org/officeDocument/2006/relationships/slide" Target="../slides/slide675.xml"/><Relationship Id="rId1" Type="http://schemas.openxmlformats.org/officeDocument/2006/relationships/notesMaster" Target="../notesMasters/notesMaster1.xml"/></Relationships>
</file>

<file path=ppt/notesSlides/_rels/notesSlide676.xml.rels><?xml version="1.0" encoding="UTF-8" standalone="yes"?>
<Relationships xmlns="http://schemas.openxmlformats.org/package/2006/relationships"><Relationship Id="rId2" Type="http://schemas.openxmlformats.org/officeDocument/2006/relationships/slide" Target="../slides/slide676.xml"/><Relationship Id="rId1" Type="http://schemas.openxmlformats.org/officeDocument/2006/relationships/notesMaster" Target="../notesMasters/notesMaster1.xml"/></Relationships>
</file>

<file path=ppt/notesSlides/_rels/notesSlide677.xml.rels><?xml version="1.0" encoding="UTF-8" standalone="yes"?>
<Relationships xmlns="http://schemas.openxmlformats.org/package/2006/relationships"><Relationship Id="rId2" Type="http://schemas.openxmlformats.org/officeDocument/2006/relationships/slide" Target="../slides/slide677.xml"/><Relationship Id="rId1" Type="http://schemas.openxmlformats.org/officeDocument/2006/relationships/notesMaster" Target="../notesMasters/notesMaster1.xml"/></Relationships>
</file>

<file path=ppt/notesSlides/_rels/notesSlide678.xml.rels><?xml version="1.0" encoding="UTF-8" standalone="yes"?>
<Relationships xmlns="http://schemas.openxmlformats.org/package/2006/relationships"><Relationship Id="rId2" Type="http://schemas.openxmlformats.org/officeDocument/2006/relationships/slide" Target="../slides/slide678.xml"/><Relationship Id="rId1" Type="http://schemas.openxmlformats.org/officeDocument/2006/relationships/notesMaster" Target="../notesMasters/notesMaster1.xml"/></Relationships>
</file>

<file path=ppt/notesSlides/_rels/notesSlide679.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0.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681.xml.rels><?xml version="1.0" encoding="UTF-8" standalone="yes"?>
<Relationships xmlns="http://schemas.openxmlformats.org/package/2006/relationships"><Relationship Id="rId2" Type="http://schemas.openxmlformats.org/officeDocument/2006/relationships/slide" Target="../slides/slide681.xml"/><Relationship Id="rId1" Type="http://schemas.openxmlformats.org/officeDocument/2006/relationships/notesMaster" Target="../notesMasters/notesMaster1.xml"/></Relationships>
</file>

<file path=ppt/notesSlides/_rels/notesSlide682.xml.rels><?xml version="1.0" encoding="UTF-8" standalone="yes"?>
<Relationships xmlns="http://schemas.openxmlformats.org/package/2006/relationships"><Relationship Id="rId2" Type="http://schemas.openxmlformats.org/officeDocument/2006/relationships/slide" Target="../slides/slide682.xml"/><Relationship Id="rId1" Type="http://schemas.openxmlformats.org/officeDocument/2006/relationships/notesMaster" Target="../notesMasters/notesMaster1.xml"/></Relationships>
</file>

<file path=ppt/notesSlides/_rels/notesSlide683.xml.rels><?xml version="1.0" encoding="UTF-8" standalone="yes"?>
<Relationships xmlns="http://schemas.openxmlformats.org/package/2006/relationships"><Relationship Id="rId2" Type="http://schemas.openxmlformats.org/officeDocument/2006/relationships/slide" Target="../slides/slide683.xml"/><Relationship Id="rId1" Type="http://schemas.openxmlformats.org/officeDocument/2006/relationships/notesMaster" Target="../notesMasters/notesMaster1.xml"/></Relationships>
</file>

<file path=ppt/notesSlides/_rels/notesSlide684.xml.rels><?xml version="1.0" encoding="UTF-8" standalone="yes"?>
<Relationships xmlns="http://schemas.openxmlformats.org/package/2006/relationships"><Relationship Id="rId2" Type="http://schemas.openxmlformats.org/officeDocument/2006/relationships/slide" Target="../slides/slide684.xml"/><Relationship Id="rId1" Type="http://schemas.openxmlformats.org/officeDocument/2006/relationships/notesMaster" Target="../notesMasters/notesMaster1.xml"/></Relationships>
</file>

<file path=ppt/notesSlides/_rels/notesSlide685.xml.rels><?xml version="1.0" encoding="UTF-8" standalone="yes"?>
<Relationships xmlns="http://schemas.openxmlformats.org/package/2006/relationships"><Relationship Id="rId2" Type="http://schemas.openxmlformats.org/officeDocument/2006/relationships/slide" Target="../slides/slide685.xml"/><Relationship Id="rId1" Type="http://schemas.openxmlformats.org/officeDocument/2006/relationships/notesMaster" Target="../notesMasters/notesMaster1.xml"/></Relationships>
</file>

<file path=ppt/notesSlides/_rels/notesSlide686.xml.rels><?xml version="1.0" encoding="UTF-8" standalone="yes"?>
<Relationships xmlns="http://schemas.openxmlformats.org/package/2006/relationships"><Relationship Id="rId2" Type="http://schemas.openxmlformats.org/officeDocument/2006/relationships/slide" Target="../slides/slide686.xml"/><Relationship Id="rId1" Type="http://schemas.openxmlformats.org/officeDocument/2006/relationships/notesMaster" Target="../notesMasters/notesMaster1.xml"/></Relationships>
</file>

<file path=ppt/notesSlides/_rels/notesSlide687.xml.rels><?xml version="1.0" encoding="UTF-8" standalone="yes"?>
<Relationships xmlns="http://schemas.openxmlformats.org/package/2006/relationships"><Relationship Id="rId2" Type="http://schemas.openxmlformats.org/officeDocument/2006/relationships/slide" Target="../slides/slide687.xml"/><Relationship Id="rId1" Type="http://schemas.openxmlformats.org/officeDocument/2006/relationships/notesMaster" Target="../notesMasters/notesMaster1.xml"/></Relationships>
</file>

<file path=ppt/notesSlides/_rels/notesSlide688.xml.rels><?xml version="1.0" encoding="UTF-8" standalone="yes"?>
<Relationships xmlns="http://schemas.openxmlformats.org/package/2006/relationships"><Relationship Id="rId2" Type="http://schemas.openxmlformats.org/officeDocument/2006/relationships/slide" Target="../slides/slide688.xml"/><Relationship Id="rId1" Type="http://schemas.openxmlformats.org/officeDocument/2006/relationships/notesMaster" Target="../notesMasters/notesMaster1.xml"/></Relationships>
</file>

<file path=ppt/notesSlides/_rels/notesSlide689.xml.rels><?xml version="1.0" encoding="UTF-8" standalone="yes"?>
<Relationships xmlns="http://schemas.openxmlformats.org/package/2006/relationships"><Relationship Id="rId2" Type="http://schemas.openxmlformats.org/officeDocument/2006/relationships/slide" Target="../slides/slide68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0.xml.rels><?xml version="1.0" encoding="UTF-8" standalone="yes"?>
<Relationships xmlns="http://schemas.openxmlformats.org/package/2006/relationships"><Relationship Id="rId2" Type="http://schemas.openxmlformats.org/officeDocument/2006/relationships/slide" Target="../slides/slide690.xml"/><Relationship Id="rId1" Type="http://schemas.openxmlformats.org/officeDocument/2006/relationships/notesMaster" Target="../notesMasters/notesMaster1.xml"/></Relationships>
</file>

<file path=ppt/notesSlides/_rels/notesSlide691.xml.rels><?xml version="1.0" encoding="UTF-8" standalone="yes"?>
<Relationships xmlns="http://schemas.openxmlformats.org/package/2006/relationships"><Relationship Id="rId2" Type="http://schemas.openxmlformats.org/officeDocument/2006/relationships/slide" Target="../slides/slide691.xml"/><Relationship Id="rId1" Type="http://schemas.openxmlformats.org/officeDocument/2006/relationships/notesMaster" Target="../notesMasters/notesMaster1.xml"/></Relationships>
</file>

<file path=ppt/notesSlides/_rels/notesSlide692.xml.rels><?xml version="1.0" encoding="UTF-8" standalone="yes"?>
<Relationships xmlns="http://schemas.openxmlformats.org/package/2006/relationships"><Relationship Id="rId2" Type="http://schemas.openxmlformats.org/officeDocument/2006/relationships/slide" Target="../slides/slide692.xml"/><Relationship Id="rId1" Type="http://schemas.openxmlformats.org/officeDocument/2006/relationships/notesMaster" Target="../notesMasters/notesMaster1.xml"/></Relationships>
</file>

<file path=ppt/notesSlides/_rels/notesSlide693.xml.rels><?xml version="1.0" encoding="UTF-8" standalone="yes"?>
<Relationships xmlns="http://schemas.openxmlformats.org/package/2006/relationships"><Relationship Id="rId2" Type="http://schemas.openxmlformats.org/officeDocument/2006/relationships/slide" Target="../slides/slide693.xml"/><Relationship Id="rId1" Type="http://schemas.openxmlformats.org/officeDocument/2006/relationships/notesMaster" Target="../notesMasters/notesMaster1.xml"/></Relationships>
</file>

<file path=ppt/notesSlides/_rels/notesSlide694.xml.rels><?xml version="1.0" encoding="UTF-8" standalone="yes"?>
<Relationships xmlns="http://schemas.openxmlformats.org/package/2006/relationships"><Relationship Id="rId2" Type="http://schemas.openxmlformats.org/officeDocument/2006/relationships/slide" Target="../slides/slide694.xml"/><Relationship Id="rId1" Type="http://schemas.openxmlformats.org/officeDocument/2006/relationships/notesMaster" Target="../notesMasters/notesMaster1.xml"/></Relationships>
</file>

<file path=ppt/notesSlides/_rels/notesSlide695.xml.rels><?xml version="1.0" encoding="UTF-8" standalone="yes"?>
<Relationships xmlns="http://schemas.openxmlformats.org/package/2006/relationships"><Relationship Id="rId2" Type="http://schemas.openxmlformats.org/officeDocument/2006/relationships/slide" Target="../slides/slide695.xml"/><Relationship Id="rId1" Type="http://schemas.openxmlformats.org/officeDocument/2006/relationships/notesMaster" Target="../notesMasters/notesMaster1.xml"/></Relationships>
</file>

<file path=ppt/notesSlides/_rels/notesSlide696.xml.rels><?xml version="1.0" encoding="UTF-8" standalone="yes"?>
<Relationships xmlns="http://schemas.openxmlformats.org/package/2006/relationships"><Relationship Id="rId2" Type="http://schemas.openxmlformats.org/officeDocument/2006/relationships/slide" Target="../slides/slide696.xml"/><Relationship Id="rId1" Type="http://schemas.openxmlformats.org/officeDocument/2006/relationships/notesMaster" Target="../notesMasters/notesMaster1.xml"/></Relationships>
</file>

<file path=ppt/notesSlides/_rels/notesSlide697.xml.rels><?xml version="1.0" encoding="UTF-8" standalone="yes"?>
<Relationships xmlns="http://schemas.openxmlformats.org/package/2006/relationships"><Relationship Id="rId2" Type="http://schemas.openxmlformats.org/officeDocument/2006/relationships/slide" Target="../slides/slide697.xml"/><Relationship Id="rId1" Type="http://schemas.openxmlformats.org/officeDocument/2006/relationships/notesMaster" Target="../notesMasters/notesMaster1.xml"/></Relationships>
</file>

<file path=ppt/notesSlides/_rels/notesSlide698.xml.rels><?xml version="1.0" encoding="UTF-8" standalone="yes"?>
<Relationships xmlns="http://schemas.openxmlformats.org/package/2006/relationships"><Relationship Id="rId2" Type="http://schemas.openxmlformats.org/officeDocument/2006/relationships/slide" Target="../slides/slide698.xml"/><Relationship Id="rId1" Type="http://schemas.openxmlformats.org/officeDocument/2006/relationships/notesMaster" Target="../notesMasters/notesMaster1.xml"/></Relationships>
</file>

<file path=ppt/notesSlides/_rels/notesSlide699.xml.rels><?xml version="1.0" encoding="UTF-8" standalone="yes"?>
<Relationships xmlns="http://schemas.openxmlformats.org/package/2006/relationships"><Relationship Id="rId2" Type="http://schemas.openxmlformats.org/officeDocument/2006/relationships/slide" Target="../slides/slide69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00.xml.rels><?xml version="1.0" encoding="UTF-8" standalone="yes"?>
<Relationships xmlns="http://schemas.openxmlformats.org/package/2006/relationships"><Relationship Id="rId2" Type="http://schemas.openxmlformats.org/officeDocument/2006/relationships/slide" Target="../slides/slide700.xml"/><Relationship Id="rId1" Type="http://schemas.openxmlformats.org/officeDocument/2006/relationships/notesMaster" Target="../notesMasters/notesMaster1.xml"/></Relationships>
</file>

<file path=ppt/notesSlides/_rels/notesSlide701.xml.rels><?xml version="1.0" encoding="UTF-8" standalone="yes"?>
<Relationships xmlns="http://schemas.openxmlformats.org/package/2006/relationships"><Relationship Id="rId2" Type="http://schemas.openxmlformats.org/officeDocument/2006/relationships/slide" Target="../slides/slide701.xml"/><Relationship Id="rId1" Type="http://schemas.openxmlformats.org/officeDocument/2006/relationships/notesMaster" Target="../notesMasters/notesMaster1.xml"/></Relationships>
</file>

<file path=ppt/notesSlides/_rels/notesSlide702.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703.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704.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705.xml.rels><?xml version="1.0" encoding="UTF-8" standalone="yes"?>
<Relationships xmlns="http://schemas.openxmlformats.org/package/2006/relationships"><Relationship Id="rId2" Type="http://schemas.openxmlformats.org/officeDocument/2006/relationships/slide" Target="../slides/slide705.xml"/><Relationship Id="rId1" Type="http://schemas.openxmlformats.org/officeDocument/2006/relationships/notesMaster" Target="../notesMasters/notesMaster1.xml"/></Relationships>
</file>

<file path=ppt/notesSlides/_rels/notesSlide706.xml.rels><?xml version="1.0" encoding="UTF-8" standalone="yes"?>
<Relationships xmlns="http://schemas.openxmlformats.org/package/2006/relationships"><Relationship Id="rId2" Type="http://schemas.openxmlformats.org/officeDocument/2006/relationships/slide" Target="../slides/slide706.xml"/><Relationship Id="rId1" Type="http://schemas.openxmlformats.org/officeDocument/2006/relationships/notesMaster" Target="../notesMasters/notesMaster1.xml"/></Relationships>
</file>

<file path=ppt/notesSlides/_rels/notesSlide707.xml.rels><?xml version="1.0" encoding="UTF-8" standalone="yes"?>
<Relationships xmlns="http://schemas.openxmlformats.org/package/2006/relationships"><Relationship Id="rId2" Type="http://schemas.openxmlformats.org/officeDocument/2006/relationships/slide" Target="../slides/slide707.xml"/><Relationship Id="rId1" Type="http://schemas.openxmlformats.org/officeDocument/2006/relationships/notesMaster" Target="../notesMasters/notesMaster1.xml"/></Relationships>
</file>

<file path=ppt/notesSlides/_rels/notesSlide708.xml.rels><?xml version="1.0" encoding="UTF-8" standalone="yes"?>
<Relationships xmlns="http://schemas.openxmlformats.org/package/2006/relationships"><Relationship Id="rId2" Type="http://schemas.openxmlformats.org/officeDocument/2006/relationships/slide" Target="../slides/slide708.xml"/><Relationship Id="rId1" Type="http://schemas.openxmlformats.org/officeDocument/2006/relationships/notesMaster" Target="../notesMasters/notesMaster1.xml"/></Relationships>
</file>

<file path=ppt/notesSlides/_rels/notesSlide709.xml.rels><?xml version="1.0" encoding="UTF-8" standalone="yes"?>
<Relationships xmlns="http://schemas.openxmlformats.org/package/2006/relationships"><Relationship Id="rId2" Type="http://schemas.openxmlformats.org/officeDocument/2006/relationships/slide" Target="../slides/slide70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0.xml.rels><?xml version="1.0" encoding="UTF-8" standalone="yes"?>
<Relationships xmlns="http://schemas.openxmlformats.org/package/2006/relationships"><Relationship Id="rId2" Type="http://schemas.openxmlformats.org/officeDocument/2006/relationships/slide" Target="../slides/slide710.xml"/><Relationship Id="rId1" Type="http://schemas.openxmlformats.org/officeDocument/2006/relationships/notesMaster" Target="../notesMasters/notesMaster1.xml"/></Relationships>
</file>

<file path=ppt/notesSlides/_rels/notesSlide711.xml.rels><?xml version="1.0" encoding="UTF-8" standalone="yes"?>
<Relationships xmlns="http://schemas.openxmlformats.org/package/2006/relationships"><Relationship Id="rId2" Type="http://schemas.openxmlformats.org/officeDocument/2006/relationships/slide" Target="../slides/slide711.xml"/><Relationship Id="rId1" Type="http://schemas.openxmlformats.org/officeDocument/2006/relationships/notesMaster" Target="../notesMasters/notesMaster1.xml"/></Relationships>
</file>

<file path=ppt/notesSlides/_rels/notesSlide712.xml.rels><?xml version="1.0" encoding="UTF-8" standalone="yes"?>
<Relationships xmlns="http://schemas.openxmlformats.org/package/2006/relationships"><Relationship Id="rId2" Type="http://schemas.openxmlformats.org/officeDocument/2006/relationships/slide" Target="../slides/slide712.xml"/><Relationship Id="rId1" Type="http://schemas.openxmlformats.org/officeDocument/2006/relationships/notesMaster" Target="../notesMasters/notesMaster1.xml"/></Relationships>
</file>

<file path=ppt/notesSlides/_rels/notesSlide713.xml.rels><?xml version="1.0" encoding="UTF-8" standalone="yes"?>
<Relationships xmlns="http://schemas.openxmlformats.org/package/2006/relationships"><Relationship Id="rId2" Type="http://schemas.openxmlformats.org/officeDocument/2006/relationships/slide" Target="../slides/slide713.xml"/><Relationship Id="rId1" Type="http://schemas.openxmlformats.org/officeDocument/2006/relationships/notesMaster" Target="../notesMasters/notesMaster1.xml"/></Relationships>
</file>

<file path=ppt/notesSlides/_rels/notesSlide714.xml.rels><?xml version="1.0" encoding="UTF-8" standalone="yes"?>
<Relationships xmlns="http://schemas.openxmlformats.org/package/2006/relationships"><Relationship Id="rId2" Type="http://schemas.openxmlformats.org/officeDocument/2006/relationships/slide" Target="../slides/slide714.xml"/><Relationship Id="rId1" Type="http://schemas.openxmlformats.org/officeDocument/2006/relationships/notesMaster" Target="../notesMasters/notesMaster1.xml"/></Relationships>
</file>

<file path=ppt/notesSlides/_rels/notesSlide715.xml.rels><?xml version="1.0" encoding="UTF-8" standalone="yes"?>
<Relationships xmlns="http://schemas.openxmlformats.org/package/2006/relationships"><Relationship Id="rId2" Type="http://schemas.openxmlformats.org/officeDocument/2006/relationships/slide" Target="../slides/slide715.xml"/><Relationship Id="rId1" Type="http://schemas.openxmlformats.org/officeDocument/2006/relationships/notesMaster" Target="../notesMasters/notesMaster1.xml"/></Relationships>
</file>

<file path=ppt/notesSlides/_rels/notesSlide716.xml.rels><?xml version="1.0" encoding="UTF-8" standalone="yes"?>
<Relationships xmlns="http://schemas.openxmlformats.org/package/2006/relationships"><Relationship Id="rId2" Type="http://schemas.openxmlformats.org/officeDocument/2006/relationships/slide" Target="../slides/slide716.xml"/><Relationship Id="rId1" Type="http://schemas.openxmlformats.org/officeDocument/2006/relationships/notesMaster" Target="../notesMasters/notesMaster1.xml"/></Relationships>
</file>

<file path=ppt/notesSlides/_rels/notesSlide717.xml.rels><?xml version="1.0" encoding="UTF-8" standalone="yes"?>
<Relationships xmlns="http://schemas.openxmlformats.org/package/2006/relationships"><Relationship Id="rId2" Type="http://schemas.openxmlformats.org/officeDocument/2006/relationships/slide" Target="../slides/slide717.xml"/><Relationship Id="rId1" Type="http://schemas.openxmlformats.org/officeDocument/2006/relationships/notesMaster" Target="../notesMasters/notesMaster1.xml"/></Relationships>
</file>

<file path=ppt/notesSlides/_rels/notesSlide718.xml.rels><?xml version="1.0" encoding="UTF-8" standalone="yes"?>
<Relationships xmlns="http://schemas.openxmlformats.org/package/2006/relationships"><Relationship Id="rId2" Type="http://schemas.openxmlformats.org/officeDocument/2006/relationships/slide" Target="../slides/slide718.xml"/><Relationship Id="rId1" Type="http://schemas.openxmlformats.org/officeDocument/2006/relationships/notesMaster" Target="../notesMasters/notesMaster1.xml"/></Relationships>
</file>

<file path=ppt/notesSlides/_rels/notesSlide719.xml.rels><?xml version="1.0" encoding="UTF-8" standalone="yes"?>
<Relationships xmlns="http://schemas.openxmlformats.org/package/2006/relationships"><Relationship Id="rId2" Type="http://schemas.openxmlformats.org/officeDocument/2006/relationships/slide" Target="../slides/slide71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0.xml.rels><?xml version="1.0" encoding="UTF-8" standalone="yes"?>
<Relationships xmlns="http://schemas.openxmlformats.org/package/2006/relationships"><Relationship Id="rId2" Type="http://schemas.openxmlformats.org/officeDocument/2006/relationships/slide" Target="../slides/slide720.xml"/><Relationship Id="rId1" Type="http://schemas.openxmlformats.org/officeDocument/2006/relationships/notesMaster" Target="../notesMasters/notesMaster1.xml"/></Relationships>
</file>

<file path=ppt/notesSlides/_rels/notesSlide721.xml.rels><?xml version="1.0" encoding="UTF-8" standalone="yes"?>
<Relationships xmlns="http://schemas.openxmlformats.org/package/2006/relationships"><Relationship Id="rId2" Type="http://schemas.openxmlformats.org/officeDocument/2006/relationships/slide" Target="../slides/slide721.xml"/><Relationship Id="rId1" Type="http://schemas.openxmlformats.org/officeDocument/2006/relationships/notesMaster" Target="../notesMasters/notesMaster1.xml"/></Relationships>
</file>

<file path=ppt/notesSlides/_rels/notesSlide722.xml.rels><?xml version="1.0" encoding="UTF-8" standalone="yes"?>
<Relationships xmlns="http://schemas.openxmlformats.org/package/2006/relationships"><Relationship Id="rId2" Type="http://schemas.openxmlformats.org/officeDocument/2006/relationships/slide" Target="../slides/slide722.xml"/><Relationship Id="rId1" Type="http://schemas.openxmlformats.org/officeDocument/2006/relationships/notesMaster" Target="../notesMasters/notesMaster1.xml"/></Relationships>
</file>

<file path=ppt/notesSlides/_rels/notesSlide723.xml.rels><?xml version="1.0" encoding="UTF-8" standalone="yes"?>
<Relationships xmlns="http://schemas.openxmlformats.org/package/2006/relationships"><Relationship Id="rId2" Type="http://schemas.openxmlformats.org/officeDocument/2006/relationships/slide" Target="../slides/slide723.xml"/><Relationship Id="rId1" Type="http://schemas.openxmlformats.org/officeDocument/2006/relationships/notesMaster" Target="../notesMasters/notesMaster1.xml"/></Relationships>
</file>

<file path=ppt/notesSlides/_rels/notesSlide724.xml.rels><?xml version="1.0" encoding="UTF-8" standalone="yes"?>
<Relationships xmlns="http://schemas.openxmlformats.org/package/2006/relationships"><Relationship Id="rId2" Type="http://schemas.openxmlformats.org/officeDocument/2006/relationships/slide" Target="../slides/slide724.xml"/><Relationship Id="rId1" Type="http://schemas.openxmlformats.org/officeDocument/2006/relationships/notesMaster" Target="../notesMasters/notesMaster1.xml"/></Relationships>
</file>

<file path=ppt/notesSlides/_rels/notesSlide725.xml.rels><?xml version="1.0" encoding="UTF-8" standalone="yes"?>
<Relationships xmlns="http://schemas.openxmlformats.org/package/2006/relationships"><Relationship Id="rId2" Type="http://schemas.openxmlformats.org/officeDocument/2006/relationships/slide" Target="../slides/slide725.xml"/><Relationship Id="rId1" Type="http://schemas.openxmlformats.org/officeDocument/2006/relationships/notesMaster" Target="../notesMasters/notesMaster1.xml"/></Relationships>
</file>

<file path=ppt/notesSlides/_rels/notesSlide726.xml.rels><?xml version="1.0" encoding="UTF-8" standalone="yes"?>
<Relationships xmlns="http://schemas.openxmlformats.org/package/2006/relationships"><Relationship Id="rId2" Type="http://schemas.openxmlformats.org/officeDocument/2006/relationships/slide" Target="../slides/slide726.xml"/><Relationship Id="rId1" Type="http://schemas.openxmlformats.org/officeDocument/2006/relationships/notesMaster" Target="../notesMasters/notesMaster1.xml"/></Relationships>
</file>

<file path=ppt/notesSlides/_rels/notesSlide727.xml.rels><?xml version="1.0" encoding="UTF-8" standalone="yes"?>
<Relationships xmlns="http://schemas.openxmlformats.org/package/2006/relationships"><Relationship Id="rId2" Type="http://schemas.openxmlformats.org/officeDocument/2006/relationships/slide" Target="../slides/slide727.xml"/><Relationship Id="rId1" Type="http://schemas.openxmlformats.org/officeDocument/2006/relationships/notesMaster" Target="../notesMasters/notesMaster1.xml"/></Relationships>
</file>

<file path=ppt/notesSlides/_rels/notesSlide728.xml.rels><?xml version="1.0" encoding="UTF-8" standalone="yes"?>
<Relationships xmlns="http://schemas.openxmlformats.org/package/2006/relationships"><Relationship Id="rId2" Type="http://schemas.openxmlformats.org/officeDocument/2006/relationships/slide" Target="../slides/slide728.xml"/><Relationship Id="rId1" Type="http://schemas.openxmlformats.org/officeDocument/2006/relationships/notesMaster" Target="../notesMasters/notesMaster1.xml"/></Relationships>
</file>

<file path=ppt/notesSlides/_rels/notesSlide729.xml.rels><?xml version="1.0" encoding="UTF-8" standalone="yes"?>
<Relationships xmlns="http://schemas.openxmlformats.org/package/2006/relationships"><Relationship Id="rId2" Type="http://schemas.openxmlformats.org/officeDocument/2006/relationships/slide" Target="../slides/slide72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0.xml.rels><?xml version="1.0" encoding="UTF-8" standalone="yes"?>
<Relationships xmlns="http://schemas.openxmlformats.org/package/2006/relationships"><Relationship Id="rId2" Type="http://schemas.openxmlformats.org/officeDocument/2006/relationships/slide" Target="../slides/slide730.xml"/><Relationship Id="rId1" Type="http://schemas.openxmlformats.org/officeDocument/2006/relationships/notesMaster" Target="../notesMasters/notesMaster1.xml"/></Relationships>
</file>

<file path=ppt/notesSlides/_rels/notesSlide731.xml.rels><?xml version="1.0" encoding="UTF-8" standalone="yes"?>
<Relationships xmlns="http://schemas.openxmlformats.org/package/2006/relationships"><Relationship Id="rId2" Type="http://schemas.openxmlformats.org/officeDocument/2006/relationships/slide" Target="../slides/slide731.xml"/><Relationship Id="rId1" Type="http://schemas.openxmlformats.org/officeDocument/2006/relationships/notesMaster" Target="../notesMasters/notesMaster1.xml"/></Relationships>
</file>

<file path=ppt/notesSlides/_rels/notesSlide732.xml.rels><?xml version="1.0" encoding="UTF-8" standalone="yes"?>
<Relationships xmlns="http://schemas.openxmlformats.org/package/2006/relationships"><Relationship Id="rId2" Type="http://schemas.openxmlformats.org/officeDocument/2006/relationships/slide" Target="../slides/slide732.xml"/><Relationship Id="rId1" Type="http://schemas.openxmlformats.org/officeDocument/2006/relationships/notesMaster" Target="../notesMasters/notesMaster1.xml"/></Relationships>
</file>

<file path=ppt/notesSlides/_rels/notesSlide733.xml.rels><?xml version="1.0" encoding="UTF-8" standalone="yes"?>
<Relationships xmlns="http://schemas.openxmlformats.org/package/2006/relationships"><Relationship Id="rId2" Type="http://schemas.openxmlformats.org/officeDocument/2006/relationships/slide" Target="../slides/slide733.xml"/><Relationship Id="rId1" Type="http://schemas.openxmlformats.org/officeDocument/2006/relationships/notesMaster" Target="../notesMasters/notesMaster1.xml"/></Relationships>
</file>

<file path=ppt/notesSlides/_rels/notesSlide734.xml.rels><?xml version="1.0" encoding="UTF-8" standalone="yes"?>
<Relationships xmlns="http://schemas.openxmlformats.org/package/2006/relationships"><Relationship Id="rId2" Type="http://schemas.openxmlformats.org/officeDocument/2006/relationships/slide" Target="../slides/slide734.xml"/><Relationship Id="rId1" Type="http://schemas.openxmlformats.org/officeDocument/2006/relationships/notesMaster" Target="../notesMasters/notesMaster1.xml"/></Relationships>
</file>

<file path=ppt/notesSlides/_rels/notesSlide735.xml.rels><?xml version="1.0" encoding="UTF-8" standalone="yes"?>
<Relationships xmlns="http://schemas.openxmlformats.org/package/2006/relationships"><Relationship Id="rId2" Type="http://schemas.openxmlformats.org/officeDocument/2006/relationships/slide" Target="../slides/slide735.xml"/><Relationship Id="rId1" Type="http://schemas.openxmlformats.org/officeDocument/2006/relationships/notesMaster" Target="../notesMasters/notesMaster1.xml"/></Relationships>
</file>

<file path=ppt/notesSlides/_rels/notesSlide736.xml.rels><?xml version="1.0" encoding="UTF-8" standalone="yes"?>
<Relationships xmlns="http://schemas.openxmlformats.org/package/2006/relationships"><Relationship Id="rId2" Type="http://schemas.openxmlformats.org/officeDocument/2006/relationships/slide" Target="../slides/slide736.xml"/><Relationship Id="rId1" Type="http://schemas.openxmlformats.org/officeDocument/2006/relationships/notesMaster" Target="../notesMasters/notesMaster1.xml"/></Relationships>
</file>

<file path=ppt/notesSlides/_rels/notesSlide737.xml.rels><?xml version="1.0" encoding="UTF-8" standalone="yes"?>
<Relationships xmlns="http://schemas.openxmlformats.org/package/2006/relationships"><Relationship Id="rId2" Type="http://schemas.openxmlformats.org/officeDocument/2006/relationships/slide" Target="../slides/slide737.xml"/><Relationship Id="rId1" Type="http://schemas.openxmlformats.org/officeDocument/2006/relationships/notesMaster" Target="../notesMasters/notesMaster1.xml"/></Relationships>
</file>

<file path=ppt/notesSlides/_rels/notesSlide738.xml.rels><?xml version="1.0" encoding="UTF-8" standalone="yes"?>
<Relationships xmlns="http://schemas.openxmlformats.org/package/2006/relationships"><Relationship Id="rId2" Type="http://schemas.openxmlformats.org/officeDocument/2006/relationships/slide" Target="../slides/slide738.xml"/><Relationship Id="rId1" Type="http://schemas.openxmlformats.org/officeDocument/2006/relationships/notesMaster" Target="../notesMasters/notesMaster1.xml"/></Relationships>
</file>

<file path=ppt/notesSlides/_rels/notesSlide739.xml.rels><?xml version="1.0" encoding="UTF-8" standalone="yes"?>
<Relationships xmlns="http://schemas.openxmlformats.org/package/2006/relationships"><Relationship Id="rId2" Type="http://schemas.openxmlformats.org/officeDocument/2006/relationships/slide" Target="../slides/slide73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0.xml.rels><?xml version="1.0" encoding="UTF-8" standalone="yes"?>
<Relationships xmlns="http://schemas.openxmlformats.org/package/2006/relationships"><Relationship Id="rId2" Type="http://schemas.openxmlformats.org/officeDocument/2006/relationships/slide" Target="../slides/slide740.xml"/><Relationship Id="rId1" Type="http://schemas.openxmlformats.org/officeDocument/2006/relationships/notesMaster" Target="../notesMasters/notesMaster1.xml"/></Relationships>
</file>

<file path=ppt/notesSlides/_rels/notesSlide741.xml.rels><?xml version="1.0" encoding="UTF-8" standalone="yes"?>
<Relationships xmlns="http://schemas.openxmlformats.org/package/2006/relationships"><Relationship Id="rId2" Type="http://schemas.openxmlformats.org/officeDocument/2006/relationships/slide" Target="../slides/slide741.xml"/><Relationship Id="rId1" Type="http://schemas.openxmlformats.org/officeDocument/2006/relationships/notesMaster" Target="../notesMasters/notesMaster1.xml"/></Relationships>
</file>

<file path=ppt/notesSlides/_rels/notesSlide742.xml.rels><?xml version="1.0" encoding="UTF-8" standalone="yes"?>
<Relationships xmlns="http://schemas.openxmlformats.org/package/2006/relationships"><Relationship Id="rId2" Type="http://schemas.openxmlformats.org/officeDocument/2006/relationships/slide" Target="../slides/slide742.xml"/><Relationship Id="rId1" Type="http://schemas.openxmlformats.org/officeDocument/2006/relationships/notesMaster" Target="../notesMasters/notesMaster1.xml"/></Relationships>
</file>

<file path=ppt/notesSlides/_rels/notesSlide743.xml.rels><?xml version="1.0" encoding="UTF-8" standalone="yes"?>
<Relationships xmlns="http://schemas.openxmlformats.org/package/2006/relationships"><Relationship Id="rId2" Type="http://schemas.openxmlformats.org/officeDocument/2006/relationships/slide" Target="../slides/slide743.xml"/><Relationship Id="rId1" Type="http://schemas.openxmlformats.org/officeDocument/2006/relationships/notesMaster" Target="../notesMasters/notesMaster1.xml"/></Relationships>
</file>

<file path=ppt/notesSlides/_rels/notesSlide744.xml.rels><?xml version="1.0" encoding="UTF-8" standalone="yes"?>
<Relationships xmlns="http://schemas.openxmlformats.org/package/2006/relationships"><Relationship Id="rId2" Type="http://schemas.openxmlformats.org/officeDocument/2006/relationships/slide" Target="../slides/slide744.xml"/><Relationship Id="rId1" Type="http://schemas.openxmlformats.org/officeDocument/2006/relationships/notesMaster" Target="../notesMasters/notesMaster1.xml"/></Relationships>
</file>

<file path=ppt/notesSlides/_rels/notesSlide745.xml.rels><?xml version="1.0" encoding="UTF-8" standalone="yes"?>
<Relationships xmlns="http://schemas.openxmlformats.org/package/2006/relationships"><Relationship Id="rId2" Type="http://schemas.openxmlformats.org/officeDocument/2006/relationships/slide" Target="../slides/slide745.xml"/><Relationship Id="rId1" Type="http://schemas.openxmlformats.org/officeDocument/2006/relationships/notesMaster" Target="../notesMasters/notesMaster1.xml"/></Relationships>
</file>

<file path=ppt/notesSlides/_rels/notesSlide746.xml.rels><?xml version="1.0" encoding="UTF-8" standalone="yes"?>
<Relationships xmlns="http://schemas.openxmlformats.org/package/2006/relationships"><Relationship Id="rId2" Type="http://schemas.openxmlformats.org/officeDocument/2006/relationships/slide" Target="../slides/slide746.xml"/><Relationship Id="rId1" Type="http://schemas.openxmlformats.org/officeDocument/2006/relationships/notesMaster" Target="../notesMasters/notesMaster1.xml"/></Relationships>
</file>

<file path=ppt/notesSlides/_rels/notesSlide747.xml.rels><?xml version="1.0" encoding="UTF-8" standalone="yes"?>
<Relationships xmlns="http://schemas.openxmlformats.org/package/2006/relationships"><Relationship Id="rId2" Type="http://schemas.openxmlformats.org/officeDocument/2006/relationships/slide" Target="../slides/slide747.xml"/><Relationship Id="rId1" Type="http://schemas.openxmlformats.org/officeDocument/2006/relationships/notesMaster" Target="../notesMasters/notesMaster1.xml"/></Relationships>
</file>

<file path=ppt/notesSlides/_rels/notesSlide748.xml.rels><?xml version="1.0" encoding="UTF-8" standalone="yes"?>
<Relationships xmlns="http://schemas.openxmlformats.org/package/2006/relationships"><Relationship Id="rId2" Type="http://schemas.openxmlformats.org/officeDocument/2006/relationships/slide" Target="../slides/slide748.xml"/><Relationship Id="rId1" Type="http://schemas.openxmlformats.org/officeDocument/2006/relationships/notesMaster" Target="../notesMasters/notesMaster1.xml"/></Relationships>
</file>

<file path=ppt/notesSlides/_rels/notesSlide749.xml.rels><?xml version="1.0" encoding="UTF-8" standalone="yes"?>
<Relationships xmlns="http://schemas.openxmlformats.org/package/2006/relationships"><Relationship Id="rId2" Type="http://schemas.openxmlformats.org/officeDocument/2006/relationships/slide" Target="../slides/slide74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0.xml.rels><?xml version="1.0" encoding="UTF-8" standalone="yes"?>
<Relationships xmlns="http://schemas.openxmlformats.org/package/2006/relationships"><Relationship Id="rId2" Type="http://schemas.openxmlformats.org/officeDocument/2006/relationships/slide" Target="../slides/slide750.xml"/><Relationship Id="rId1" Type="http://schemas.openxmlformats.org/officeDocument/2006/relationships/notesMaster" Target="../notesMasters/notesMaster1.xml"/></Relationships>
</file>

<file path=ppt/notesSlides/_rels/notesSlide751.xml.rels><?xml version="1.0" encoding="UTF-8" standalone="yes"?>
<Relationships xmlns="http://schemas.openxmlformats.org/package/2006/relationships"><Relationship Id="rId2" Type="http://schemas.openxmlformats.org/officeDocument/2006/relationships/slide" Target="../slides/slide751.xml"/><Relationship Id="rId1" Type="http://schemas.openxmlformats.org/officeDocument/2006/relationships/notesMaster" Target="../notesMasters/notesMaster1.xml"/></Relationships>
</file>

<file path=ppt/notesSlides/_rels/notesSlide752.xml.rels><?xml version="1.0" encoding="UTF-8" standalone="yes"?>
<Relationships xmlns="http://schemas.openxmlformats.org/package/2006/relationships"><Relationship Id="rId2" Type="http://schemas.openxmlformats.org/officeDocument/2006/relationships/slide" Target="../slides/slide752.xml"/><Relationship Id="rId1" Type="http://schemas.openxmlformats.org/officeDocument/2006/relationships/notesMaster" Target="../notesMasters/notesMaster1.xml"/></Relationships>
</file>

<file path=ppt/notesSlides/_rels/notesSlide753.xml.rels><?xml version="1.0" encoding="UTF-8" standalone="yes"?>
<Relationships xmlns="http://schemas.openxmlformats.org/package/2006/relationships"><Relationship Id="rId2" Type="http://schemas.openxmlformats.org/officeDocument/2006/relationships/slide" Target="../slides/slide753.xml"/><Relationship Id="rId1" Type="http://schemas.openxmlformats.org/officeDocument/2006/relationships/notesMaster" Target="../notesMasters/notesMaster1.xml"/></Relationships>
</file>

<file path=ppt/notesSlides/_rels/notesSlide754.xml.rels><?xml version="1.0" encoding="UTF-8" standalone="yes"?>
<Relationships xmlns="http://schemas.openxmlformats.org/package/2006/relationships"><Relationship Id="rId2" Type="http://schemas.openxmlformats.org/officeDocument/2006/relationships/slide" Target="../slides/slide754.xml"/><Relationship Id="rId1" Type="http://schemas.openxmlformats.org/officeDocument/2006/relationships/notesMaster" Target="../notesMasters/notesMaster1.xml"/></Relationships>
</file>

<file path=ppt/notesSlides/_rels/notesSlide755.xml.rels><?xml version="1.0" encoding="UTF-8" standalone="yes"?>
<Relationships xmlns="http://schemas.openxmlformats.org/package/2006/relationships"><Relationship Id="rId2" Type="http://schemas.openxmlformats.org/officeDocument/2006/relationships/slide" Target="../slides/slide755.xml"/><Relationship Id="rId1" Type="http://schemas.openxmlformats.org/officeDocument/2006/relationships/notesMaster" Target="../notesMasters/notesMaster1.xml"/></Relationships>
</file>

<file path=ppt/notesSlides/_rels/notesSlide756.xml.rels><?xml version="1.0" encoding="UTF-8" standalone="yes"?>
<Relationships xmlns="http://schemas.openxmlformats.org/package/2006/relationships"><Relationship Id="rId2" Type="http://schemas.openxmlformats.org/officeDocument/2006/relationships/slide" Target="../slides/slide756.xml"/><Relationship Id="rId1" Type="http://schemas.openxmlformats.org/officeDocument/2006/relationships/notesMaster" Target="../notesMasters/notesMaster1.xml"/></Relationships>
</file>

<file path=ppt/notesSlides/_rels/notesSlide757.xml.rels><?xml version="1.0" encoding="UTF-8" standalone="yes"?>
<Relationships xmlns="http://schemas.openxmlformats.org/package/2006/relationships"><Relationship Id="rId2" Type="http://schemas.openxmlformats.org/officeDocument/2006/relationships/slide" Target="../slides/slide757.xml"/><Relationship Id="rId1" Type="http://schemas.openxmlformats.org/officeDocument/2006/relationships/notesMaster" Target="../notesMasters/notesMaster1.xml"/></Relationships>
</file>

<file path=ppt/notesSlides/_rels/notesSlide758.xml.rels><?xml version="1.0" encoding="UTF-8" standalone="yes"?>
<Relationships xmlns="http://schemas.openxmlformats.org/package/2006/relationships"><Relationship Id="rId2" Type="http://schemas.openxmlformats.org/officeDocument/2006/relationships/slide" Target="../slides/slide758.xml"/><Relationship Id="rId1" Type="http://schemas.openxmlformats.org/officeDocument/2006/relationships/notesMaster" Target="../notesMasters/notesMaster1.xml"/></Relationships>
</file>

<file path=ppt/notesSlides/_rels/notesSlide759.xml.rels><?xml version="1.0" encoding="UTF-8" standalone="yes"?>
<Relationships xmlns="http://schemas.openxmlformats.org/package/2006/relationships"><Relationship Id="rId2" Type="http://schemas.openxmlformats.org/officeDocument/2006/relationships/slide" Target="../slides/slide75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0.xml.rels><?xml version="1.0" encoding="UTF-8" standalone="yes"?>
<Relationships xmlns="http://schemas.openxmlformats.org/package/2006/relationships"><Relationship Id="rId2" Type="http://schemas.openxmlformats.org/officeDocument/2006/relationships/slide" Target="../slides/slide760.xml"/><Relationship Id="rId1" Type="http://schemas.openxmlformats.org/officeDocument/2006/relationships/notesMaster" Target="../notesMasters/notesMaster1.xml"/></Relationships>
</file>

<file path=ppt/notesSlides/_rels/notesSlide761.xml.rels><?xml version="1.0" encoding="UTF-8" standalone="yes"?>
<Relationships xmlns="http://schemas.openxmlformats.org/package/2006/relationships"><Relationship Id="rId2" Type="http://schemas.openxmlformats.org/officeDocument/2006/relationships/slide" Target="../slides/slide761.xml"/><Relationship Id="rId1" Type="http://schemas.openxmlformats.org/officeDocument/2006/relationships/notesMaster" Target="../notesMasters/notesMaster1.xml"/></Relationships>
</file>

<file path=ppt/notesSlides/_rels/notesSlide762.xml.rels><?xml version="1.0" encoding="UTF-8" standalone="yes"?>
<Relationships xmlns="http://schemas.openxmlformats.org/package/2006/relationships"><Relationship Id="rId2" Type="http://schemas.openxmlformats.org/officeDocument/2006/relationships/slide" Target="../slides/slide762.xml"/><Relationship Id="rId1" Type="http://schemas.openxmlformats.org/officeDocument/2006/relationships/notesMaster" Target="../notesMasters/notesMaster1.xml"/></Relationships>
</file>

<file path=ppt/notesSlides/_rels/notesSlide763.xml.rels><?xml version="1.0" encoding="UTF-8" standalone="yes"?>
<Relationships xmlns="http://schemas.openxmlformats.org/package/2006/relationships"><Relationship Id="rId2" Type="http://schemas.openxmlformats.org/officeDocument/2006/relationships/slide" Target="../slides/slide763.xml"/><Relationship Id="rId1" Type="http://schemas.openxmlformats.org/officeDocument/2006/relationships/notesMaster" Target="../notesMasters/notesMaster1.xml"/></Relationships>
</file>

<file path=ppt/notesSlides/_rels/notesSlide764.xml.rels><?xml version="1.0" encoding="UTF-8" standalone="yes"?>
<Relationships xmlns="http://schemas.openxmlformats.org/package/2006/relationships"><Relationship Id="rId2" Type="http://schemas.openxmlformats.org/officeDocument/2006/relationships/slide" Target="../slides/slide764.xml"/><Relationship Id="rId1" Type="http://schemas.openxmlformats.org/officeDocument/2006/relationships/notesMaster" Target="../notesMasters/notesMaster1.xml"/></Relationships>
</file>

<file path=ppt/notesSlides/_rels/notesSlide765.xml.rels><?xml version="1.0" encoding="UTF-8" standalone="yes"?>
<Relationships xmlns="http://schemas.openxmlformats.org/package/2006/relationships"><Relationship Id="rId2" Type="http://schemas.openxmlformats.org/officeDocument/2006/relationships/slide" Target="../slides/slide765.xml"/><Relationship Id="rId1" Type="http://schemas.openxmlformats.org/officeDocument/2006/relationships/notesMaster" Target="../notesMasters/notesMaster1.xml"/></Relationships>
</file>

<file path=ppt/notesSlides/_rels/notesSlide766.xml.rels><?xml version="1.0" encoding="UTF-8" standalone="yes"?>
<Relationships xmlns="http://schemas.openxmlformats.org/package/2006/relationships"><Relationship Id="rId2" Type="http://schemas.openxmlformats.org/officeDocument/2006/relationships/slide" Target="../slides/slide766.xml"/><Relationship Id="rId1" Type="http://schemas.openxmlformats.org/officeDocument/2006/relationships/notesMaster" Target="../notesMasters/notesMaster1.xml"/></Relationships>
</file>

<file path=ppt/notesSlides/_rels/notesSlide767.xml.rels><?xml version="1.0" encoding="UTF-8" standalone="yes"?>
<Relationships xmlns="http://schemas.openxmlformats.org/package/2006/relationships"><Relationship Id="rId2" Type="http://schemas.openxmlformats.org/officeDocument/2006/relationships/slide" Target="../slides/slide767.xml"/><Relationship Id="rId1" Type="http://schemas.openxmlformats.org/officeDocument/2006/relationships/notesMaster" Target="../notesMasters/notesMaster1.xml"/></Relationships>
</file>

<file path=ppt/notesSlides/_rels/notesSlide768.xml.rels><?xml version="1.0" encoding="UTF-8" standalone="yes"?>
<Relationships xmlns="http://schemas.openxmlformats.org/package/2006/relationships"><Relationship Id="rId2" Type="http://schemas.openxmlformats.org/officeDocument/2006/relationships/slide" Target="../slides/slide768.xml"/><Relationship Id="rId1" Type="http://schemas.openxmlformats.org/officeDocument/2006/relationships/notesMaster" Target="../notesMasters/notesMaster1.xml"/></Relationships>
</file>

<file path=ppt/notesSlides/_rels/notesSlide769.xml.rels><?xml version="1.0" encoding="UTF-8" standalone="yes"?>
<Relationships xmlns="http://schemas.openxmlformats.org/package/2006/relationships"><Relationship Id="rId2" Type="http://schemas.openxmlformats.org/officeDocument/2006/relationships/slide" Target="../slides/slide76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0.xml.rels><?xml version="1.0" encoding="UTF-8" standalone="yes"?>
<Relationships xmlns="http://schemas.openxmlformats.org/package/2006/relationships"><Relationship Id="rId2" Type="http://schemas.openxmlformats.org/officeDocument/2006/relationships/slide" Target="../slides/slide770.xml"/><Relationship Id="rId1" Type="http://schemas.openxmlformats.org/officeDocument/2006/relationships/notesMaster" Target="../notesMasters/notesMaster1.xml"/></Relationships>
</file>

<file path=ppt/notesSlides/_rels/notesSlide771.xml.rels><?xml version="1.0" encoding="UTF-8" standalone="yes"?>
<Relationships xmlns="http://schemas.openxmlformats.org/package/2006/relationships"><Relationship Id="rId2" Type="http://schemas.openxmlformats.org/officeDocument/2006/relationships/slide" Target="../slides/slide771.xml"/><Relationship Id="rId1" Type="http://schemas.openxmlformats.org/officeDocument/2006/relationships/notesMaster" Target="../notesMasters/notesMaster1.xml"/></Relationships>
</file>

<file path=ppt/notesSlides/_rels/notesSlide772.xml.rels><?xml version="1.0" encoding="UTF-8" standalone="yes"?>
<Relationships xmlns="http://schemas.openxmlformats.org/package/2006/relationships"><Relationship Id="rId2" Type="http://schemas.openxmlformats.org/officeDocument/2006/relationships/slide" Target="../slides/slide772.xml"/><Relationship Id="rId1" Type="http://schemas.openxmlformats.org/officeDocument/2006/relationships/notesMaster" Target="../notesMasters/notesMaster1.xml"/></Relationships>
</file>

<file path=ppt/notesSlides/_rels/notesSlide773.xml.rels><?xml version="1.0" encoding="UTF-8" standalone="yes"?>
<Relationships xmlns="http://schemas.openxmlformats.org/package/2006/relationships"><Relationship Id="rId2" Type="http://schemas.openxmlformats.org/officeDocument/2006/relationships/slide" Target="../slides/slide773.xml"/><Relationship Id="rId1" Type="http://schemas.openxmlformats.org/officeDocument/2006/relationships/notesMaster" Target="../notesMasters/notesMaster1.xml"/></Relationships>
</file>

<file path=ppt/notesSlides/_rels/notesSlide774.xml.rels><?xml version="1.0" encoding="UTF-8" standalone="yes"?>
<Relationships xmlns="http://schemas.openxmlformats.org/package/2006/relationships"><Relationship Id="rId2" Type="http://schemas.openxmlformats.org/officeDocument/2006/relationships/slide" Target="../slides/slide774.xml"/><Relationship Id="rId1" Type="http://schemas.openxmlformats.org/officeDocument/2006/relationships/notesMaster" Target="../notesMasters/notesMaster1.xml"/></Relationships>
</file>

<file path=ppt/notesSlides/_rels/notesSlide775.xml.rels><?xml version="1.0" encoding="UTF-8" standalone="yes"?>
<Relationships xmlns="http://schemas.openxmlformats.org/package/2006/relationships"><Relationship Id="rId2" Type="http://schemas.openxmlformats.org/officeDocument/2006/relationships/slide" Target="../slides/slide775.xml"/><Relationship Id="rId1" Type="http://schemas.openxmlformats.org/officeDocument/2006/relationships/notesMaster" Target="../notesMasters/notesMaster1.xml"/></Relationships>
</file>

<file path=ppt/notesSlides/_rels/notesSlide776.xml.rels><?xml version="1.0" encoding="UTF-8" standalone="yes"?>
<Relationships xmlns="http://schemas.openxmlformats.org/package/2006/relationships"><Relationship Id="rId2" Type="http://schemas.openxmlformats.org/officeDocument/2006/relationships/slide" Target="../slides/slide776.xml"/><Relationship Id="rId1" Type="http://schemas.openxmlformats.org/officeDocument/2006/relationships/notesMaster" Target="../notesMasters/notesMaster1.xml"/></Relationships>
</file>

<file path=ppt/notesSlides/_rels/notesSlide777.xml.rels><?xml version="1.0" encoding="UTF-8" standalone="yes"?>
<Relationships xmlns="http://schemas.openxmlformats.org/package/2006/relationships"><Relationship Id="rId2" Type="http://schemas.openxmlformats.org/officeDocument/2006/relationships/slide" Target="../slides/slide777.xml"/><Relationship Id="rId1" Type="http://schemas.openxmlformats.org/officeDocument/2006/relationships/notesMaster" Target="../notesMasters/notesMaster1.xml"/></Relationships>
</file>

<file path=ppt/notesSlides/_rels/notesSlide778.xml.rels><?xml version="1.0" encoding="UTF-8" standalone="yes"?>
<Relationships xmlns="http://schemas.openxmlformats.org/package/2006/relationships"><Relationship Id="rId2" Type="http://schemas.openxmlformats.org/officeDocument/2006/relationships/slide" Target="../slides/slide778.xml"/><Relationship Id="rId1" Type="http://schemas.openxmlformats.org/officeDocument/2006/relationships/notesMaster" Target="../notesMasters/notesMaster1.xml"/></Relationships>
</file>

<file path=ppt/notesSlides/_rels/notesSlide779.xml.rels><?xml version="1.0" encoding="UTF-8" standalone="yes"?>
<Relationships xmlns="http://schemas.openxmlformats.org/package/2006/relationships"><Relationship Id="rId2" Type="http://schemas.openxmlformats.org/officeDocument/2006/relationships/slide" Target="../slides/slide7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0.xml.rels><?xml version="1.0" encoding="UTF-8" standalone="yes"?>
<Relationships xmlns="http://schemas.openxmlformats.org/package/2006/relationships"><Relationship Id="rId2" Type="http://schemas.openxmlformats.org/officeDocument/2006/relationships/slide" Target="../slides/slide780.xml"/><Relationship Id="rId1" Type="http://schemas.openxmlformats.org/officeDocument/2006/relationships/notesMaster" Target="../notesMasters/notesMaster1.xml"/></Relationships>
</file>

<file path=ppt/notesSlides/_rels/notesSlide781.xml.rels><?xml version="1.0" encoding="UTF-8" standalone="yes"?>
<Relationships xmlns="http://schemas.openxmlformats.org/package/2006/relationships"><Relationship Id="rId2" Type="http://schemas.openxmlformats.org/officeDocument/2006/relationships/slide" Target="../slides/slide781.xml"/><Relationship Id="rId1" Type="http://schemas.openxmlformats.org/officeDocument/2006/relationships/notesMaster" Target="../notesMasters/notesMaster1.xml"/></Relationships>
</file>

<file path=ppt/notesSlides/_rels/notesSlide782.xml.rels><?xml version="1.0" encoding="UTF-8" standalone="yes"?>
<Relationships xmlns="http://schemas.openxmlformats.org/package/2006/relationships"><Relationship Id="rId2" Type="http://schemas.openxmlformats.org/officeDocument/2006/relationships/slide" Target="../slides/slide782.xml"/><Relationship Id="rId1" Type="http://schemas.openxmlformats.org/officeDocument/2006/relationships/notesMaster" Target="../notesMasters/notesMaster1.xml"/></Relationships>
</file>

<file path=ppt/notesSlides/_rels/notesSlide783.xml.rels><?xml version="1.0" encoding="UTF-8" standalone="yes"?>
<Relationships xmlns="http://schemas.openxmlformats.org/package/2006/relationships"><Relationship Id="rId2" Type="http://schemas.openxmlformats.org/officeDocument/2006/relationships/slide" Target="../slides/slide783.xml"/><Relationship Id="rId1" Type="http://schemas.openxmlformats.org/officeDocument/2006/relationships/notesMaster" Target="../notesMasters/notesMaster1.xml"/></Relationships>
</file>

<file path=ppt/notesSlides/_rels/notesSlide784.xml.rels><?xml version="1.0" encoding="UTF-8" standalone="yes"?>
<Relationships xmlns="http://schemas.openxmlformats.org/package/2006/relationships"><Relationship Id="rId2" Type="http://schemas.openxmlformats.org/officeDocument/2006/relationships/slide" Target="../slides/slide784.xml"/><Relationship Id="rId1" Type="http://schemas.openxmlformats.org/officeDocument/2006/relationships/notesMaster" Target="../notesMasters/notesMaster1.xml"/></Relationships>
</file>

<file path=ppt/notesSlides/_rels/notesSlide785.xml.rels><?xml version="1.0" encoding="UTF-8" standalone="yes"?>
<Relationships xmlns="http://schemas.openxmlformats.org/package/2006/relationships"><Relationship Id="rId2" Type="http://schemas.openxmlformats.org/officeDocument/2006/relationships/slide" Target="../slides/slide785.xml"/><Relationship Id="rId1" Type="http://schemas.openxmlformats.org/officeDocument/2006/relationships/notesMaster" Target="../notesMasters/notesMaster1.xml"/></Relationships>
</file>

<file path=ppt/notesSlides/_rels/notesSlide786.xml.rels><?xml version="1.0" encoding="UTF-8" standalone="yes"?>
<Relationships xmlns="http://schemas.openxmlformats.org/package/2006/relationships"><Relationship Id="rId2" Type="http://schemas.openxmlformats.org/officeDocument/2006/relationships/slide" Target="../slides/slide786.xml"/><Relationship Id="rId1" Type="http://schemas.openxmlformats.org/officeDocument/2006/relationships/notesMaster" Target="../notesMasters/notesMaster1.xml"/></Relationships>
</file>

<file path=ppt/notesSlides/_rels/notesSlide787.xml.rels><?xml version="1.0" encoding="UTF-8" standalone="yes"?>
<Relationships xmlns="http://schemas.openxmlformats.org/package/2006/relationships"><Relationship Id="rId2" Type="http://schemas.openxmlformats.org/officeDocument/2006/relationships/slide" Target="../slides/slide787.xml"/><Relationship Id="rId1" Type="http://schemas.openxmlformats.org/officeDocument/2006/relationships/notesMaster" Target="../notesMasters/notesMaster1.xml"/></Relationships>
</file>

<file path=ppt/notesSlides/_rels/notesSlide788.xml.rels><?xml version="1.0" encoding="UTF-8" standalone="yes"?>
<Relationships xmlns="http://schemas.openxmlformats.org/package/2006/relationships"><Relationship Id="rId2" Type="http://schemas.openxmlformats.org/officeDocument/2006/relationships/slide" Target="../slides/slide788.xml"/><Relationship Id="rId1" Type="http://schemas.openxmlformats.org/officeDocument/2006/relationships/notesMaster" Target="../notesMasters/notesMaster1.xml"/></Relationships>
</file>

<file path=ppt/notesSlides/_rels/notesSlide789.xml.rels><?xml version="1.0" encoding="UTF-8" standalone="yes"?>
<Relationships xmlns="http://schemas.openxmlformats.org/package/2006/relationships"><Relationship Id="rId2" Type="http://schemas.openxmlformats.org/officeDocument/2006/relationships/slide" Target="../slides/slide78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0.xml.rels><?xml version="1.0" encoding="UTF-8" standalone="yes"?>
<Relationships xmlns="http://schemas.openxmlformats.org/package/2006/relationships"><Relationship Id="rId2" Type="http://schemas.openxmlformats.org/officeDocument/2006/relationships/slide" Target="../slides/slide790.xml"/><Relationship Id="rId1" Type="http://schemas.openxmlformats.org/officeDocument/2006/relationships/notesMaster" Target="../notesMasters/notesMaster1.xml"/></Relationships>
</file>

<file path=ppt/notesSlides/_rels/notesSlide791.xml.rels><?xml version="1.0" encoding="UTF-8" standalone="yes"?>
<Relationships xmlns="http://schemas.openxmlformats.org/package/2006/relationships"><Relationship Id="rId2" Type="http://schemas.openxmlformats.org/officeDocument/2006/relationships/slide" Target="../slides/slide791.xml"/><Relationship Id="rId1" Type="http://schemas.openxmlformats.org/officeDocument/2006/relationships/notesMaster" Target="../notesMasters/notesMaster1.xml"/></Relationships>
</file>

<file path=ppt/notesSlides/_rels/notesSlide792.xml.rels><?xml version="1.0" encoding="UTF-8" standalone="yes"?>
<Relationships xmlns="http://schemas.openxmlformats.org/package/2006/relationships"><Relationship Id="rId2" Type="http://schemas.openxmlformats.org/officeDocument/2006/relationships/slide" Target="../slides/slide792.xml"/><Relationship Id="rId1" Type="http://schemas.openxmlformats.org/officeDocument/2006/relationships/notesMaster" Target="../notesMasters/notesMaster1.xml"/></Relationships>
</file>

<file path=ppt/notesSlides/_rels/notesSlide793.xml.rels><?xml version="1.0" encoding="UTF-8" standalone="yes"?>
<Relationships xmlns="http://schemas.openxmlformats.org/package/2006/relationships"><Relationship Id="rId2" Type="http://schemas.openxmlformats.org/officeDocument/2006/relationships/slide" Target="../slides/slide793.xml"/><Relationship Id="rId1" Type="http://schemas.openxmlformats.org/officeDocument/2006/relationships/notesMaster" Target="../notesMasters/notesMaster1.xml"/></Relationships>
</file>

<file path=ppt/notesSlides/_rels/notesSlide794.xml.rels><?xml version="1.0" encoding="UTF-8" standalone="yes"?>
<Relationships xmlns="http://schemas.openxmlformats.org/package/2006/relationships"><Relationship Id="rId2" Type="http://schemas.openxmlformats.org/officeDocument/2006/relationships/slide" Target="../slides/slide794.xml"/><Relationship Id="rId1" Type="http://schemas.openxmlformats.org/officeDocument/2006/relationships/notesMaster" Target="../notesMasters/notesMaster1.xml"/></Relationships>
</file>

<file path=ppt/notesSlides/_rels/notesSlide795.xml.rels><?xml version="1.0" encoding="UTF-8" standalone="yes"?>
<Relationships xmlns="http://schemas.openxmlformats.org/package/2006/relationships"><Relationship Id="rId2" Type="http://schemas.openxmlformats.org/officeDocument/2006/relationships/slide" Target="../slides/slide795.xml"/><Relationship Id="rId1" Type="http://schemas.openxmlformats.org/officeDocument/2006/relationships/notesMaster" Target="../notesMasters/notesMaster1.xml"/></Relationships>
</file>

<file path=ppt/notesSlides/_rels/notesSlide796.xml.rels><?xml version="1.0" encoding="UTF-8" standalone="yes"?>
<Relationships xmlns="http://schemas.openxmlformats.org/package/2006/relationships"><Relationship Id="rId2" Type="http://schemas.openxmlformats.org/officeDocument/2006/relationships/slide" Target="../slides/slide796.xml"/><Relationship Id="rId1" Type="http://schemas.openxmlformats.org/officeDocument/2006/relationships/notesMaster" Target="../notesMasters/notesMaster1.xml"/></Relationships>
</file>

<file path=ppt/notesSlides/_rels/notesSlide797.xml.rels><?xml version="1.0" encoding="UTF-8" standalone="yes"?>
<Relationships xmlns="http://schemas.openxmlformats.org/package/2006/relationships"><Relationship Id="rId2" Type="http://schemas.openxmlformats.org/officeDocument/2006/relationships/slide" Target="../slides/slide797.xml"/><Relationship Id="rId1" Type="http://schemas.openxmlformats.org/officeDocument/2006/relationships/notesMaster" Target="../notesMasters/notesMaster1.xml"/></Relationships>
</file>

<file path=ppt/notesSlides/_rels/notesSlide798.xml.rels><?xml version="1.0" encoding="UTF-8" standalone="yes"?>
<Relationships xmlns="http://schemas.openxmlformats.org/package/2006/relationships"><Relationship Id="rId2" Type="http://schemas.openxmlformats.org/officeDocument/2006/relationships/slide" Target="../slides/slide798.xml"/><Relationship Id="rId1" Type="http://schemas.openxmlformats.org/officeDocument/2006/relationships/notesMaster" Target="../notesMasters/notesMaster1.xml"/></Relationships>
</file>

<file path=ppt/notesSlides/_rels/notesSlide799.xml.rels><?xml version="1.0" encoding="UTF-8" standalone="yes"?>
<Relationships xmlns="http://schemas.openxmlformats.org/package/2006/relationships"><Relationship Id="rId2" Type="http://schemas.openxmlformats.org/officeDocument/2006/relationships/slide" Target="../slides/slide7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00.xml.rels><?xml version="1.0" encoding="UTF-8" standalone="yes"?>
<Relationships xmlns="http://schemas.openxmlformats.org/package/2006/relationships"><Relationship Id="rId2" Type="http://schemas.openxmlformats.org/officeDocument/2006/relationships/slide" Target="../slides/slide800.xml"/><Relationship Id="rId1" Type="http://schemas.openxmlformats.org/officeDocument/2006/relationships/notesMaster" Target="../notesMasters/notesMaster1.xml"/></Relationships>
</file>

<file path=ppt/notesSlides/_rels/notesSlide801.xml.rels><?xml version="1.0" encoding="UTF-8" standalone="yes"?>
<Relationships xmlns="http://schemas.openxmlformats.org/package/2006/relationships"><Relationship Id="rId2" Type="http://schemas.openxmlformats.org/officeDocument/2006/relationships/slide" Target="../slides/slide801.xml"/><Relationship Id="rId1" Type="http://schemas.openxmlformats.org/officeDocument/2006/relationships/notesMaster" Target="../notesMasters/notesMaster1.xml"/></Relationships>
</file>

<file path=ppt/notesSlides/_rels/notesSlide802.xml.rels><?xml version="1.0" encoding="UTF-8" standalone="yes"?>
<Relationships xmlns="http://schemas.openxmlformats.org/package/2006/relationships"><Relationship Id="rId2" Type="http://schemas.openxmlformats.org/officeDocument/2006/relationships/slide" Target="../slides/slide802.xml"/><Relationship Id="rId1" Type="http://schemas.openxmlformats.org/officeDocument/2006/relationships/notesMaster" Target="../notesMasters/notesMaster1.xml"/></Relationships>
</file>

<file path=ppt/notesSlides/_rels/notesSlide803.xml.rels><?xml version="1.0" encoding="UTF-8" standalone="yes"?>
<Relationships xmlns="http://schemas.openxmlformats.org/package/2006/relationships"><Relationship Id="rId2" Type="http://schemas.openxmlformats.org/officeDocument/2006/relationships/slide" Target="../slides/slide803.xml"/><Relationship Id="rId1" Type="http://schemas.openxmlformats.org/officeDocument/2006/relationships/notesMaster" Target="../notesMasters/notesMaster1.xml"/></Relationships>
</file>

<file path=ppt/notesSlides/_rels/notesSlide804.xml.rels><?xml version="1.0" encoding="UTF-8" standalone="yes"?>
<Relationships xmlns="http://schemas.openxmlformats.org/package/2006/relationships"><Relationship Id="rId2" Type="http://schemas.openxmlformats.org/officeDocument/2006/relationships/slide" Target="../slides/slide804.xml"/><Relationship Id="rId1" Type="http://schemas.openxmlformats.org/officeDocument/2006/relationships/notesMaster" Target="../notesMasters/notesMaster1.xml"/></Relationships>
</file>

<file path=ppt/notesSlides/_rels/notesSlide805.xml.rels><?xml version="1.0" encoding="UTF-8" standalone="yes"?>
<Relationships xmlns="http://schemas.openxmlformats.org/package/2006/relationships"><Relationship Id="rId2" Type="http://schemas.openxmlformats.org/officeDocument/2006/relationships/slide" Target="../slides/slide805.xml"/><Relationship Id="rId1" Type="http://schemas.openxmlformats.org/officeDocument/2006/relationships/notesMaster" Target="../notesMasters/notesMaster1.xml"/></Relationships>
</file>

<file path=ppt/notesSlides/_rels/notesSlide806.xml.rels><?xml version="1.0" encoding="UTF-8" standalone="yes"?>
<Relationships xmlns="http://schemas.openxmlformats.org/package/2006/relationships"><Relationship Id="rId2" Type="http://schemas.openxmlformats.org/officeDocument/2006/relationships/slide" Target="../slides/slide806.xml"/><Relationship Id="rId1" Type="http://schemas.openxmlformats.org/officeDocument/2006/relationships/notesMaster" Target="../notesMasters/notesMaster1.xml"/></Relationships>
</file>

<file path=ppt/notesSlides/_rels/notesSlide807.xml.rels><?xml version="1.0" encoding="UTF-8" standalone="yes"?>
<Relationships xmlns="http://schemas.openxmlformats.org/package/2006/relationships"><Relationship Id="rId2" Type="http://schemas.openxmlformats.org/officeDocument/2006/relationships/slide" Target="../slides/slide807.xml"/><Relationship Id="rId1" Type="http://schemas.openxmlformats.org/officeDocument/2006/relationships/notesMaster" Target="../notesMasters/notesMaster1.xml"/></Relationships>
</file>

<file path=ppt/notesSlides/_rels/notesSlide808.xml.rels><?xml version="1.0" encoding="UTF-8" standalone="yes"?>
<Relationships xmlns="http://schemas.openxmlformats.org/package/2006/relationships"><Relationship Id="rId2" Type="http://schemas.openxmlformats.org/officeDocument/2006/relationships/slide" Target="../slides/slide808.xml"/><Relationship Id="rId1" Type="http://schemas.openxmlformats.org/officeDocument/2006/relationships/notesMaster" Target="../notesMasters/notesMaster1.xml"/></Relationships>
</file>

<file path=ppt/notesSlides/_rels/notesSlide809.xml.rels><?xml version="1.0" encoding="UTF-8" standalone="yes"?>
<Relationships xmlns="http://schemas.openxmlformats.org/package/2006/relationships"><Relationship Id="rId2" Type="http://schemas.openxmlformats.org/officeDocument/2006/relationships/slide" Target="../slides/slide80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0.xml.rels><?xml version="1.0" encoding="UTF-8" standalone="yes"?>
<Relationships xmlns="http://schemas.openxmlformats.org/package/2006/relationships"><Relationship Id="rId2" Type="http://schemas.openxmlformats.org/officeDocument/2006/relationships/slide" Target="../slides/slide810.xml"/><Relationship Id="rId1" Type="http://schemas.openxmlformats.org/officeDocument/2006/relationships/notesMaster" Target="../notesMasters/notesMaster1.xml"/></Relationships>
</file>

<file path=ppt/notesSlides/_rels/notesSlide811.xml.rels><?xml version="1.0" encoding="UTF-8" standalone="yes"?>
<Relationships xmlns="http://schemas.openxmlformats.org/package/2006/relationships"><Relationship Id="rId2" Type="http://schemas.openxmlformats.org/officeDocument/2006/relationships/slide" Target="../slides/slide811.xml"/><Relationship Id="rId1" Type="http://schemas.openxmlformats.org/officeDocument/2006/relationships/notesMaster" Target="../notesMasters/notesMaster1.xml"/></Relationships>
</file>

<file path=ppt/notesSlides/_rels/notesSlide812.xml.rels><?xml version="1.0" encoding="UTF-8" standalone="yes"?>
<Relationships xmlns="http://schemas.openxmlformats.org/package/2006/relationships"><Relationship Id="rId2" Type="http://schemas.openxmlformats.org/officeDocument/2006/relationships/slide" Target="../slides/slide812.xml"/><Relationship Id="rId1" Type="http://schemas.openxmlformats.org/officeDocument/2006/relationships/notesMaster" Target="../notesMasters/notesMaster1.xml"/></Relationships>
</file>

<file path=ppt/notesSlides/_rels/notesSlide813.xml.rels><?xml version="1.0" encoding="UTF-8" standalone="yes"?>
<Relationships xmlns="http://schemas.openxmlformats.org/package/2006/relationships"><Relationship Id="rId2" Type="http://schemas.openxmlformats.org/officeDocument/2006/relationships/slide" Target="../slides/slide813.xml"/><Relationship Id="rId1" Type="http://schemas.openxmlformats.org/officeDocument/2006/relationships/notesMaster" Target="../notesMasters/notesMaster1.xml"/></Relationships>
</file>

<file path=ppt/notesSlides/_rels/notesSlide814.xml.rels><?xml version="1.0" encoding="UTF-8" standalone="yes"?>
<Relationships xmlns="http://schemas.openxmlformats.org/package/2006/relationships"><Relationship Id="rId2" Type="http://schemas.openxmlformats.org/officeDocument/2006/relationships/slide" Target="../slides/slide814.xml"/><Relationship Id="rId1" Type="http://schemas.openxmlformats.org/officeDocument/2006/relationships/notesMaster" Target="../notesMasters/notesMaster1.xml"/></Relationships>
</file>

<file path=ppt/notesSlides/_rels/notesSlide815.xml.rels><?xml version="1.0" encoding="UTF-8" standalone="yes"?>
<Relationships xmlns="http://schemas.openxmlformats.org/package/2006/relationships"><Relationship Id="rId2" Type="http://schemas.openxmlformats.org/officeDocument/2006/relationships/slide" Target="../slides/slide815.xml"/><Relationship Id="rId1" Type="http://schemas.openxmlformats.org/officeDocument/2006/relationships/notesMaster" Target="../notesMasters/notesMaster1.xml"/></Relationships>
</file>

<file path=ppt/notesSlides/_rels/notesSlide816.xml.rels><?xml version="1.0" encoding="UTF-8" standalone="yes"?>
<Relationships xmlns="http://schemas.openxmlformats.org/package/2006/relationships"><Relationship Id="rId2" Type="http://schemas.openxmlformats.org/officeDocument/2006/relationships/slide" Target="../slides/slide816.xml"/><Relationship Id="rId1" Type="http://schemas.openxmlformats.org/officeDocument/2006/relationships/notesMaster" Target="../notesMasters/notesMaster1.xml"/></Relationships>
</file>

<file path=ppt/notesSlides/_rels/notesSlide817.xml.rels><?xml version="1.0" encoding="UTF-8" standalone="yes"?>
<Relationships xmlns="http://schemas.openxmlformats.org/package/2006/relationships"><Relationship Id="rId2" Type="http://schemas.openxmlformats.org/officeDocument/2006/relationships/slide" Target="../slides/slide817.xml"/><Relationship Id="rId1" Type="http://schemas.openxmlformats.org/officeDocument/2006/relationships/notesMaster" Target="../notesMasters/notesMaster1.xml"/></Relationships>
</file>

<file path=ppt/notesSlides/_rels/notesSlide818.xml.rels><?xml version="1.0" encoding="UTF-8" standalone="yes"?>
<Relationships xmlns="http://schemas.openxmlformats.org/package/2006/relationships"><Relationship Id="rId2" Type="http://schemas.openxmlformats.org/officeDocument/2006/relationships/slide" Target="../slides/slide818.xml"/><Relationship Id="rId1" Type="http://schemas.openxmlformats.org/officeDocument/2006/relationships/notesMaster" Target="../notesMasters/notesMaster1.xml"/></Relationships>
</file>

<file path=ppt/notesSlides/_rels/notesSlide819.xml.rels><?xml version="1.0" encoding="UTF-8" standalone="yes"?>
<Relationships xmlns="http://schemas.openxmlformats.org/package/2006/relationships"><Relationship Id="rId2" Type="http://schemas.openxmlformats.org/officeDocument/2006/relationships/slide" Target="../slides/slide8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0.xml.rels><?xml version="1.0" encoding="UTF-8" standalone="yes"?>
<Relationships xmlns="http://schemas.openxmlformats.org/package/2006/relationships"><Relationship Id="rId2" Type="http://schemas.openxmlformats.org/officeDocument/2006/relationships/slide" Target="../slides/slide820.xml"/><Relationship Id="rId1" Type="http://schemas.openxmlformats.org/officeDocument/2006/relationships/notesMaster" Target="../notesMasters/notesMaster1.xml"/></Relationships>
</file>

<file path=ppt/notesSlides/_rels/notesSlide821.xml.rels><?xml version="1.0" encoding="UTF-8" standalone="yes"?>
<Relationships xmlns="http://schemas.openxmlformats.org/package/2006/relationships"><Relationship Id="rId2" Type="http://schemas.openxmlformats.org/officeDocument/2006/relationships/slide" Target="../slides/slide821.xml"/><Relationship Id="rId1" Type="http://schemas.openxmlformats.org/officeDocument/2006/relationships/notesMaster" Target="../notesMasters/notesMaster1.xml"/></Relationships>
</file>

<file path=ppt/notesSlides/_rels/notesSlide822.xml.rels><?xml version="1.0" encoding="UTF-8" standalone="yes"?>
<Relationships xmlns="http://schemas.openxmlformats.org/package/2006/relationships"><Relationship Id="rId2" Type="http://schemas.openxmlformats.org/officeDocument/2006/relationships/slide" Target="../slides/slide822.xml"/><Relationship Id="rId1" Type="http://schemas.openxmlformats.org/officeDocument/2006/relationships/notesMaster" Target="../notesMasters/notesMaster1.xml"/></Relationships>
</file>

<file path=ppt/notesSlides/_rels/notesSlide823.xml.rels><?xml version="1.0" encoding="UTF-8" standalone="yes"?>
<Relationships xmlns="http://schemas.openxmlformats.org/package/2006/relationships"><Relationship Id="rId2" Type="http://schemas.openxmlformats.org/officeDocument/2006/relationships/slide" Target="../slides/slide823.xml"/><Relationship Id="rId1" Type="http://schemas.openxmlformats.org/officeDocument/2006/relationships/notesMaster" Target="../notesMasters/notesMaster1.xml"/></Relationships>
</file>

<file path=ppt/notesSlides/_rels/notesSlide824.xml.rels><?xml version="1.0" encoding="UTF-8" standalone="yes"?>
<Relationships xmlns="http://schemas.openxmlformats.org/package/2006/relationships"><Relationship Id="rId2" Type="http://schemas.openxmlformats.org/officeDocument/2006/relationships/slide" Target="../slides/slide824.xml"/><Relationship Id="rId1" Type="http://schemas.openxmlformats.org/officeDocument/2006/relationships/notesMaster" Target="../notesMasters/notesMaster1.xml"/></Relationships>
</file>

<file path=ppt/notesSlides/_rels/notesSlide825.xml.rels><?xml version="1.0" encoding="UTF-8" standalone="yes"?>
<Relationships xmlns="http://schemas.openxmlformats.org/package/2006/relationships"><Relationship Id="rId2" Type="http://schemas.openxmlformats.org/officeDocument/2006/relationships/slide" Target="../slides/slide825.xml"/><Relationship Id="rId1" Type="http://schemas.openxmlformats.org/officeDocument/2006/relationships/notesMaster" Target="../notesMasters/notesMaster1.xml"/></Relationships>
</file>

<file path=ppt/notesSlides/_rels/notesSlide826.xml.rels><?xml version="1.0" encoding="UTF-8" standalone="yes"?>
<Relationships xmlns="http://schemas.openxmlformats.org/package/2006/relationships"><Relationship Id="rId2" Type="http://schemas.openxmlformats.org/officeDocument/2006/relationships/slide" Target="../slides/slide826.xml"/><Relationship Id="rId1" Type="http://schemas.openxmlformats.org/officeDocument/2006/relationships/notesMaster" Target="../notesMasters/notesMaster1.xml"/></Relationships>
</file>

<file path=ppt/notesSlides/_rels/notesSlide827.xml.rels><?xml version="1.0" encoding="UTF-8" standalone="yes"?>
<Relationships xmlns="http://schemas.openxmlformats.org/package/2006/relationships"><Relationship Id="rId2" Type="http://schemas.openxmlformats.org/officeDocument/2006/relationships/slide" Target="../slides/slide827.xml"/><Relationship Id="rId1" Type="http://schemas.openxmlformats.org/officeDocument/2006/relationships/notesMaster" Target="../notesMasters/notesMaster1.xml"/></Relationships>
</file>

<file path=ppt/notesSlides/_rels/notesSlide828.xml.rels><?xml version="1.0" encoding="UTF-8" standalone="yes"?>
<Relationships xmlns="http://schemas.openxmlformats.org/package/2006/relationships"><Relationship Id="rId2" Type="http://schemas.openxmlformats.org/officeDocument/2006/relationships/slide" Target="../slides/slide828.xml"/><Relationship Id="rId1" Type="http://schemas.openxmlformats.org/officeDocument/2006/relationships/notesMaster" Target="../notesMasters/notesMaster1.xml"/></Relationships>
</file>

<file path=ppt/notesSlides/_rels/notesSlide829.xml.rels><?xml version="1.0" encoding="UTF-8" standalone="yes"?>
<Relationships xmlns="http://schemas.openxmlformats.org/package/2006/relationships"><Relationship Id="rId2" Type="http://schemas.openxmlformats.org/officeDocument/2006/relationships/slide" Target="../slides/slide82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0.xml.rels><?xml version="1.0" encoding="UTF-8" standalone="yes"?>
<Relationships xmlns="http://schemas.openxmlformats.org/package/2006/relationships"><Relationship Id="rId2" Type="http://schemas.openxmlformats.org/officeDocument/2006/relationships/slide" Target="../slides/slide830.xml"/><Relationship Id="rId1" Type="http://schemas.openxmlformats.org/officeDocument/2006/relationships/notesMaster" Target="../notesMasters/notesMaster1.xml"/></Relationships>
</file>

<file path=ppt/notesSlides/_rels/notesSlide831.xml.rels><?xml version="1.0" encoding="UTF-8" standalone="yes"?>
<Relationships xmlns="http://schemas.openxmlformats.org/package/2006/relationships"><Relationship Id="rId2" Type="http://schemas.openxmlformats.org/officeDocument/2006/relationships/slide" Target="../slides/slide831.xml"/><Relationship Id="rId1" Type="http://schemas.openxmlformats.org/officeDocument/2006/relationships/notesMaster" Target="../notesMasters/notesMaster1.xml"/></Relationships>
</file>

<file path=ppt/notesSlides/_rels/notesSlide832.xml.rels><?xml version="1.0" encoding="UTF-8" standalone="yes"?>
<Relationships xmlns="http://schemas.openxmlformats.org/package/2006/relationships"><Relationship Id="rId2" Type="http://schemas.openxmlformats.org/officeDocument/2006/relationships/slide" Target="../slides/slide832.xml"/><Relationship Id="rId1" Type="http://schemas.openxmlformats.org/officeDocument/2006/relationships/notesMaster" Target="../notesMasters/notesMaster1.xml"/></Relationships>
</file>

<file path=ppt/notesSlides/_rels/notesSlide833.xml.rels><?xml version="1.0" encoding="UTF-8" standalone="yes"?>
<Relationships xmlns="http://schemas.openxmlformats.org/package/2006/relationships"><Relationship Id="rId2" Type="http://schemas.openxmlformats.org/officeDocument/2006/relationships/slide" Target="../slides/slide833.xml"/><Relationship Id="rId1" Type="http://schemas.openxmlformats.org/officeDocument/2006/relationships/notesMaster" Target="../notesMasters/notesMaster1.xml"/></Relationships>
</file>

<file path=ppt/notesSlides/_rels/notesSlide834.xml.rels><?xml version="1.0" encoding="UTF-8" standalone="yes"?>
<Relationships xmlns="http://schemas.openxmlformats.org/package/2006/relationships"><Relationship Id="rId2" Type="http://schemas.openxmlformats.org/officeDocument/2006/relationships/slide" Target="../slides/slide834.xml"/><Relationship Id="rId1" Type="http://schemas.openxmlformats.org/officeDocument/2006/relationships/notesMaster" Target="../notesMasters/notesMaster1.xml"/></Relationships>
</file>

<file path=ppt/notesSlides/_rels/notesSlide835.xml.rels><?xml version="1.0" encoding="UTF-8" standalone="yes"?>
<Relationships xmlns="http://schemas.openxmlformats.org/package/2006/relationships"><Relationship Id="rId2" Type="http://schemas.openxmlformats.org/officeDocument/2006/relationships/slide" Target="../slides/slide835.xml"/><Relationship Id="rId1" Type="http://schemas.openxmlformats.org/officeDocument/2006/relationships/notesMaster" Target="../notesMasters/notesMaster1.xml"/></Relationships>
</file>

<file path=ppt/notesSlides/_rels/notesSlide836.xml.rels><?xml version="1.0" encoding="UTF-8" standalone="yes"?>
<Relationships xmlns="http://schemas.openxmlformats.org/package/2006/relationships"><Relationship Id="rId2" Type="http://schemas.openxmlformats.org/officeDocument/2006/relationships/slide" Target="../slides/slide836.xml"/><Relationship Id="rId1" Type="http://schemas.openxmlformats.org/officeDocument/2006/relationships/notesMaster" Target="../notesMasters/notesMaster1.xml"/></Relationships>
</file>

<file path=ppt/notesSlides/_rels/notesSlide837.xml.rels><?xml version="1.0" encoding="UTF-8" standalone="yes"?>
<Relationships xmlns="http://schemas.openxmlformats.org/package/2006/relationships"><Relationship Id="rId2" Type="http://schemas.openxmlformats.org/officeDocument/2006/relationships/slide" Target="../slides/slide837.xml"/><Relationship Id="rId1" Type="http://schemas.openxmlformats.org/officeDocument/2006/relationships/notesMaster" Target="../notesMasters/notesMaster1.xml"/></Relationships>
</file>

<file path=ppt/notesSlides/_rels/notesSlide838.xml.rels><?xml version="1.0" encoding="UTF-8" standalone="yes"?>
<Relationships xmlns="http://schemas.openxmlformats.org/package/2006/relationships"><Relationship Id="rId2" Type="http://schemas.openxmlformats.org/officeDocument/2006/relationships/slide" Target="../slides/slide838.xml"/><Relationship Id="rId1" Type="http://schemas.openxmlformats.org/officeDocument/2006/relationships/notesMaster" Target="../notesMasters/notesMaster1.xml"/></Relationships>
</file>

<file path=ppt/notesSlides/_rels/notesSlide839.xml.rels><?xml version="1.0" encoding="UTF-8" standalone="yes"?>
<Relationships xmlns="http://schemas.openxmlformats.org/package/2006/relationships"><Relationship Id="rId2" Type="http://schemas.openxmlformats.org/officeDocument/2006/relationships/slide" Target="../slides/slide83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0.xml.rels><?xml version="1.0" encoding="UTF-8" standalone="yes"?>
<Relationships xmlns="http://schemas.openxmlformats.org/package/2006/relationships"><Relationship Id="rId2" Type="http://schemas.openxmlformats.org/officeDocument/2006/relationships/slide" Target="../slides/slide840.xml"/><Relationship Id="rId1" Type="http://schemas.openxmlformats.org/officeDocument/2006/relationships/notesMaster" Target="../notesMasters/notesMaster1.xml"/></Relationships>
</file>

<file path=ppt/notesSlides/_rels/notesSlide841.xml.rels><?xml version="1.0" encoding="UTF-8" standalone="yes"?>
<Relationships xmlns="http://schemas.openxmlformats.org/package/2006/relationships"><Relationship Id="rId2" Type="http://schemas.openxmlformats.org/officeDocument/2006/relationships/slide" Target="../slides/slide841.xml"/><Relationship Id="rId1" Type="http://schemas.openxmlformats.org/officeDocument/2006/relationships/notesMaster" Target="../notesMasters/notesMaster1.xml"/></Relationships>
</file>

<file path=ppt/notesSlides/_rels/notesSlide842.xml.rels><?xml version="1.0" encoding="UTF-8" standalone="yes"?>
<Relationships xmlns="http://schemas.openxmlformats.org/package/2006/relationships"><Relationship Id="rId2" Type="http://schemas.openxmlformats.org/officeDocument/2006/relationships/slide" Target="../slides/slide842.xml"/><Relationship Id="rId1" Type="http://schemas.openxmlformats.org/officeDocument/2006/relationships/notesMaster" Target="../notesMasters/notesMaster1.xml"/></Relationships>
</file>

<file path=ppt/notesSlides/_rels/notesSlide843.xml.rels><?xml version="1.0" encoding="UTF-8" standalone="yes"?>
<Relationships xmlns="http://schemas.openxmlformats.org/package/2006/relationships"><Relationship Id="rId2" Type="http://schemas.openxmlformats.org/officeDocument/2006/relationships/slide" Target="../slides/slide843.xml"/><Relationship Id="rId1" Type="http://schemas.openxmlformats.org/officeDocument/2006/relationships/notesMaster" Target="../notesMasters/notesMaster1.xml"/></Relationships>
</file>

<file path=ppt/notesSlides/_rels/notesSlide844.xml.rels><?xml version="1.0" encoding="UTF-8" standalone="yes"?>
<Relationships xmlns="http://schemas.openxmlformats.org/package/2006/relationships"><Relationship Id="rId2" Type="http://schemas.openxmlformats.org/officeDocument/2006/relationships/slide" Target="../slides/slide844.xml"/><Relationship Id="rId1" Type="http://schemas.openxmlformats.org/officeDocument/2006/relationships/notesMaster" Target="../notesMasters/notesMaster1.xml"/></Relationships>
</file>

<file path=ppt/notesSlides/_rels/notesSlide845.xml.rels><?xml version="1.0" encoding="UTF-8" standalone="yes"?>
<Relationships xmlns="http://schemas.openxmlformats.org/package/2006/relationships"><Relationship Id="rId2" Type="http://schemas.openxmlformats.org/officeDocument/2006/relationships/slide" Target="../slides/slide845.xml"/><Relationship Id="rId1" Type="http://schemas.openxmlformats.org/officeDocument/2006/relationships/notesMaster" Target="../notesMasters/notesMaster1.xml"/></Relationships>
</file>

<file path=ppt/notesSlides/_rels/notesSlide846.xml.rels><?xml version="1.0" encoding="UTF-8" standalone="yes"?>
<Relationships xmlns="http://schemas.openxmlformats.org/package/2006/relationships"><Relationship Id="rId2" Type="http://schemas.openxmlformats.org/officeDocument/2006/relationships/slide" Target="../slides/slide846.xml"/><Relationship Id="rId1" Type="http://schemas.openxmlformats.org/officeDocument/2006/relationships/notesMaster" Target="../notesMasters/notesMaster1.xml"/></Relationships>
</file>

<file path=ppt/notesSlides/_rels/notesSlide847.xml.rels><?xml version="1.0" encoding="UTF-8" standalone="yes"?>
<Relationships xmlns="http://schemas.openxmlformats.org/package/2006/relationships"><Relationship Id="rId2" Type="http://schemas.openxmlformats.org/officeDocument/2006/relationships/slide" Target="../slides/slide847.xml"/><Relationship Id="rId1" Type="http://schemas.openxmlformats.org/officeDocument/2006/relationships/notesMaster" Target="../notesMasters/notesMaster1.xml"/></Relationships>
</file>

<file path=ppt/notesSlides/_rels/notesSlide848.xml.rels><?xml version="1.0" encoding="UTF-8" standalone="yes"?>
<Relationships xmlns="http://schemas.openxmlformats.org/package/2006/relationships"><Relationship Id="rId2" Type="http://schemas.openxmlformats.org/officeDocument/2006/relationships/slide" Target="../slides/slide848.xml"/><Relationship Id="rId1" Type="http://schemas.openxmlformats.org/officeDocument/2006/relationships/notesMaster" Target="../notesMasters/notesMaster1.xml"/></Relationships>
</file>

<file path=ppt/notesSlides/_rels/notesSlide849.xml.rels><?xml version="1.0" encoding="UTF-8" standalone="yes"?>
<Relationships xmlns="http://schemas.openxmlformats.org/package/2006/relationships"><Relationship Id="rId2" Type="http://schemas.openxmlformats.org/officeDocument/2006/relationships/slide" Target="../slides/slide84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0.xml.rels><?xml version="1.0" encoding="UTF-8" standalone="yes"?>
<Relationships xmlns="http://schemas.openxmlformats.org/package/2006/relationships"><Relationship Id="rId2" Type="http://schemas.openxmlformats.org/officeDocument/2006/relationships/slide" Target="../slides/slide850.xml"/><Relationship Id="rId1" Type="http://schemas.openxmlformats.org/officeDocument/2006/relationships/notesMaster" Target="../notesMasters/notesMaster1.xml"/></Relationships>
</file>

<file path=ppt/notesSlides/_rels/notesSlide851.xml.rels><?xml version="1.0" encoding="UTF-8" standalone="yes"?>
<Relationships xmlns="http://schemas.openxmlformats.org/package/2006/relationships"><Relationship Id="rId2" Type="http://schemas.openxmlformats.org/officeDocument/2006/relationships/slide" Target="../slides/slide851.xml"/><Relationship Id="rId1" Type="http://schemas.openxmlformats.org/officeDocument/2006/relationships/notesMaster" Target="../notesMasters/notesMaster1.xml"/></Relationships>
</file>

<file path=ppt/notesSlides/_rels/notesSlide852.xml.rels><?xml version="1.0" encoding="UTF-8" standalone="yes"?>
<Relationships xmlns="http://schemas.openxmlformats.org/package/2006/relationships"><Relationship Id="rId2" Type="http://schemas.openxmlformats.org/officeDocument/2006/relationships/slide" Target="../slides/slide852.xml"/><Relationship Id="rId1" Type="http://schemas.openxmlformats.org/officeDocument/2006/relationships/notesMaster" Target="../notesMasters/notesMaster1.xml"/></Relationships>
</file>

<file path=ppt/notesSlides/_rels/notesSlide853.xml.rels><?xml version="1.0" encoding="UTF-8" standalone="yes"?>
<Relationships xmlns="http://schemas.openxmlformats.org/package/2006/relationships"><Relationship Id="rId2" Type="http://schemas.openxmlformats.org/officeDocument/2006/relationships/slide" Target="../slides/slide853.xml"/><Relationship Id="rId1" Type="http://schemas.openxmlformats.org/officeDocument/2006/relationships/notesMaster" Target="../notesMasters/notesMaster1.xml"/></Relationships>
</file>

<file path=ppt/notesSlides/_rels/notesSlide854.xml.rels><?xml version="1.0" encoding="UTF-8" standalone="yes"?>
<Relationships xmlns="http://schemas.openxmlformats.org/package/2006/relationships"><Relationship Id="rId2" Type="http://schemas.openxmlformats.org/officeDocument/2006/relationships/slide" Target="../slides/slide854.xml"/><Relationship Id="rId1" Type="http://schemas.openxmlformats.org/officeDocument/2006/relationships/notesMaster" Target="../notesMasters/notesMaster1.xml"/></Relationships>
</file>

<file path=ppt/notesSlides/_rels/notesSlide855.xml.rels><?xml version="1.0" encoding="UTF-8" standalone="yes"?>
<Relationships xmlns="http://schemas.openxmlformats.org/package/2006/relationships"><Relationship Id="rId2" Type="http://schemas.openxmlformats.org/officeDocument/2006/relationships/slide" Target="../slides/slide855.xml"/><Relationship Id="rId1" Type="http://schemas.openxmlformats.org/officeDocument/2006/relationships/notesMaster" Target="../notesMasters/notesMaster1.xml"/></Relationships>
</file>

<file path=ppt/notesSlides/_rels/notesSlide856.xml.rels><?xml version="1.0" encoding="UTF-8" standalone="yes"?>
<Relationships xmlns="http://schemas.openxmlformats.org/package/2006/relationships"><Relationship Id="rId2" Type="http://schemas.openxmlformats.org/officeDocument/2006/relationships/slide" Target="../slides/slide856.xml"/><Relationship Id="rId1" Type="http://schemas.openxmlformats.org/officeDocument/2006/relationships/notesMaster" Target="../notesMasters/notesMaster1.xml"/></Relationships>
</file>

<file path=ppt/notesSlides/_rels/notesSlide857.xml.rels><?xml version="1.0" encoding="UTF-8" standalone="yes"?>
<Relationships xmlns="http://schemas.openxmlformats.org/package/2006/relationships"><Relationship Id="rId2" Type="http://schemas.openxmlformats.org/officeDocument/2006/relationships/slide" Target="../slides/slide857.xml"/><Relationship Id="rId1" Type="http://schemas.openxmlformats.org/officeDocument/2006/relationships/notesMaster" Target="../notesMasters/notesMaster1.xml"/></Relationships>
</file>

<file path=ppt/notesSlides/_rels/notesSlide858.xml.rels><?xml version="1.0" encoding="UTF-8" standalone="yes"?>
<Relationships xmlns="http://schemas.openxmlformats.org/package/2006/relationships"><Relationship Id="rId2" Type="http://schemas.openxmlformats.org/officeDocument/2006/relationships/slide" Target="../slides/slide858.xml"/><Relationship Id="rId1" Type="http://schemas.openxmlformats.org/officeDocument/2006/relationships/notesMaster" Target="../notesMasters/notesMaster1.xml"/></Relationships>
</file>

<file path=ppt/notesSlides/_rels/notesSlide859.xml.rels><?xml version="1.0" encoding="UTF-8" standalone="yes"?>
<Relationships xmlns="http://schemas.openxmlformats.org/package/2006/relationships"><Relationship Id="rId2" Type="http://schemas.openxmlformats.org/officeDocument/2006/relationships/slide" Target="../slides/slide85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0.xml.rels><?xml version="1.0" encoding="UTF-8" standalone="yes"?>
<Relationships xmlns="http://schemas.openxmlformats.org/package/2006/relationships"><Relationship Id="rId2" Type="http://schemas.openxmlformats.org/officeDocument/2006/relationships/slide" Target="../slides/slide860.xml"/><Relationship Id="rId1" Type="http://schemas.openxmlformats.org/officeDocument/2006/relationships/notesMaster" Target="../notesMasters/notesMaster1.xml"/></Relationships>
</file>

<file path=ppt/notesSlides/_rels/notesSlide861.xml.rels><?xml version="1.0" encoding="UTF-8" standalone="yes"?>
<Relationships xmlns="http://schemas.openxmlformats.org/package/2006/relationships"><Relationship Id="rId2" Type="http://schemas.openxmlformats.org/officeDocument/2006/relationships/slide" Target="../slides/slide861.xml"/><Relationship Id="rId1" Type="http://schemas.openxmlformats.org/officeDocument/2006/relationships/notesMaster" Target="../notesMasters/notesMaster1.xml"/></Relationships>
</file>

<file path=ppt/notesSlides/_rels/notesSlide862.xml.rels><?xml version="1.0" encoding="UTF-8" standalone="yes"?>
<Relationships xmlns="http://schemas.openxmlformats.org/package/2006/relationships"><Relationship Id="rId2" Type="http://schemas.openxmlformats.org/officeDocument/2006/relationships/slide" Target="../slides/slide862.xml"/><Relationship Id="rId1" Type="http://schemas.openxmlformats.org/officeDocument/2006/relationships/notesMaster" Target="../notesMasters/notesMaster1.xml"/></Relationships>
</file>

<file path=ppt/notesSlides/_rels/notesSlide863.xml.rels><?xml version="1.0" encoding="UTF-8" standalone="yes"?>
<Relationships xmlns="http://schemas.openxmlformats.org/package/2006/relationships"><Relationship Id="rId2" Type="http://schemas.openxmlformats.org/officeDocument/2006/relationships/slide" Target="../slides/slide863.xml"/><Relationship Id="rId1" Type="http://schemas.openxmlformats.org/officeDocument/2006/relationships/notesMaster" Target="../notesMasters/notesMaster1.xml"/></Relationships>
</file>

<file path=ppt/notesSlides/_rels/notesSlide864.xml.rels><?xml version="1.0" encoding="UTF-8" standalone="yes"?>
<Relationships xmlns="http://schemas.openxmlformats.org/package/2006/relationships"><Relationship Id="rId2" Type="http://schemas.openxmlformats.org/officeDocument/2006/relationships/slide" Target="../slides/slide864.xml"/><Relationship Id="rId1" Type="http://schemas.openxmlformats.org/officeDocument/2006/relationships/notesMaster" Target="../notesMasters/notesMaster1.xml"/></Relationships>
</file>

<file path=ppt/notesSlides/_rels/notesSlide865.xml.rels><?xml version="1.0" encoding="UTF-8" standalone="yes"?>
<Relationships xmlns="http://schemas.openxmlformats.org/package/2006/relationships"><Relationship Id="rId2" Type="http://schemas.openxmlformats.org/officeDocument/2006/relationships/slide" Target="../slides/slide865.xml"/><Relationship Id="rId1" Type="http://schemas.openxmlformats.org/officeDocument/2006/relationships/notesMaster" Target="../notesMasters/notesMaster1.xml"/></Relationships>
</file>

<file path=ppt/notesSlides/_rels/notesSlide866.xml.rels><?xml version="1.0" encoding="UTF-8" standalone="yes"?>
<Relationships xmlns="http://schemas.openxmlformats.org/package/2006/relationships"><Relationship Id="rId2" Type="http://schemas.openxmlformats.org/officeDocument/2006/relationships/slide" Target="../slides/slide866.xml"/><Relationship Id="rId1" Type="http://schemas.openxmlformats.org/officeDocument/2006/relationships/notesMaster" Target="../notesMasters/notesMaster1.xml"/></Relationships>
</file>

<file path=ppt/notesSlides/_rels/notesSlide867.xml.rels><?xml version="1.0" encoding="UTF-8" standalone="yes"?>
<Relationships xmlns="http://schemas.openxmlformats.org/package/2006/relationships"><Relationship Id="rId2" Type="http://schemas.openxmlformats.org/officeDocument/2006/relationships/slide" Target="../slides/slide867.xml"/><Relationship Id="rId1" Type="http://schemas.openxmlformats.org/officeDocument/2006/relationships/notesMaster" Target="../notesMasters/notesMaster1.xml"/></Relationships>
</file>

<file path=ppt/notesSlides/_rels/notesSlide868.xml.rels><?xml version="1.0" encoding="UTF-8" standalone="yes"?>
<Relationships xmlns="http://schemas.openxmlformats.org/package/2006/relationships"><Relationship Id="rId2" Type="http://schemas.openxmlformats.org/officeDocument/2006/relationships/slide" Target="../slides/slide868.xml"/><Relationship Id="rId1" Type="http://schemas.openxmlformats.org/officeDocument/2006/relationships/notesMaster" Target="../notesMasters/notesMaster1.xml"/></Relationships>
</file>

<file path=ppt/notesSlides/_rels/notesSlide869.xml.rels><?xml version="1.0" encoding="UTF-8" standalone="yes"?>
<Relationships xmlns="http://schemas.openxmlformats.org/package/2006/relationships"><Relationship Id="rId2" Type="http://schemas.openxmlformats.org/officeDocument/2006/relationships/slide" Target="../slides/slide86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0.xml.rels><?xml version="1.0" encoding="UTF-8" standalone="yes"?>
<Relationships xmlns="http://schemas.openxmlformats.org/package/2006/relationships"><Relationship Id="rId2" Type="http://schemas.openxmlformats.org/officeDocument/2006/relationships/slide" Target="../slides/slide870.xml"/><Relationship Id="rId1" Type="http://schemas.openxmlformats.org/officeDocument/2006/relationships/notesMaster" Target="../notesMasters/notesMaster1.xml"/></Relationships>
</file>

<file path=ppt/notesSlides/_rels/notesSlide871.xml.rels><?xml version="1.0" encoding="UTF-8" standalone="yes"?>
<Relationships xmlns="http://schemas.openxmlformats.org/package/2006/relationships"><Relationship Id="rId2" Type="http://schemas.openxmlformats.org/officeDocument/2006/relationships/slide" Target="../slides/slide871.xml"/><Relationship Id="rId1" Type="http://schemas.openxmlformats.org/officeDocument/2006/relationships/notesMaster" Target="../notesMasters/notesMaster1.xml"/></Relationships>
</file>

<file path=ppt/notesSlides/_rels/notesSlide872.xml.rels><?xml version="1.0" encoding="UTF-8" standalone="yes"?>
<Relationships xmlns="http://schemas.openxmlformats.org/package/2006/relationships"><Relationship Id="rId2" Type="http://schemas.openxmlformats.org/officeDocument/2006/relationships/slide" Target="../slides/slide872.xml"/><Relationship Id="rId1" Type="http://schemas.openxmlformats.org/officeDocument/2006/relationships/notesMaster" Target="../notesMasters/notesMaster1.xml"/></Relationships>
</file>

<file path=ppt/notesSlides/_rels/notesSlide873.xml.rels><?xml version="1.0" encoding="UTF-8" standalone="yes"?>
<Relationships xmlns="http://schemas.openxmlformats.org/package/2006/relationships"><Relationship Id="rId2" Type="http://schemas.openxmlformats.org/officeDocument/2006/relationships/slide" Target="../slides/slide873.xml"/><Relationship Id="rId1" Type="http://schemas.openxmlformats.org/officeDocument/2006/relationships/notesMaster" Target="../notesMasters/notesMaster1.xml"/></Relationships>
</file>

<file path=ppt/notesSlides/_rels/notesSlide874.xml.rels><?xml version="1.0" encoding="UTF-8" standalone="yes"?>
<Relationships xmlns="http://schemas.openxmlformats.org/package/2006/relationships"><Relationship Id="rId2" Type="http://schemas.openxmlformats.org/officeDocument/2006/relationships/slide" Target="../slides/slide874.xml"/><Relationship Id="rId1" Type="http://schemas.openxmlformats.org/officeDocument/2006/relationships/notesMaster" Target="../notesMasters/notesMaster1.xml"/></Relationships>
</file>

<file path=ppt/notesSlides/_rels/notesSlide875.xml.rels><?xml version="1.0" encoding="UTF-8" standalone="yes"?>
<Relationships xmlns="http://schemas.openxmlformats.org/package/2006/relationships"><Relationship Id="rId2" Type="http://schemas.openxmlformats.org/officeDocument/2006/relationships/slide" Target="../slides/slide875.xml"/><Relationship Id="rId1" Type="http://schemas.openxmlformats.org/officeDocument/2006/relationships/notesMaster" Target="../notesMasters/notesMaster1.xml"/></Relationships>
</file>

<file path=ppt/notesSlides/_rels/notesSlide876.xml.rels><?xml version="1.0" encoding="UTF-8" standalone="yes"?>
<Relationships xmlns="http://schemas.openxmlformats.org/package/2006/relationships"><Relationship Id="rId2" Type="http://schemas.openxmlformats.org/officeDocument/2006/relationships/slide" Target="../slides/slide876.xml"/><Relationship Id="rId1" Type="http://schemas.openxmlformats.org/officeDocument/2006/relationships/notesMaster" Target="../notesMasters/notesMaster1.xml"/></Relationships>
</file>

<file path=ppt/notesSlides/_rels/notesSlide877.xml.rels><?xml version="1.0" encoding="UTF-8" standalone="yes"?>
<Relationships xmlns="http://schemas.openxmlformats.org/package/2006/relationships"><Relationship Id="rId2" Type="http://schemas.openxmlformats.org/officeDocument/2006/relationships/slide" Target="../slides/slide877.xml"/><Relationship Id="rId1" Type="http://schemas.openxmlformats.org/officeDocument/2006/relationships/notesMaster" Target="../notesMasters/notesMaster1.xml"/></Relationships>
</file>

<file path=ppt/notesSlides/_rels/notesSlide878.xml.rels><?xml version="1.0" encoding="UTF-8" standalone="yes"?>
<Relationships xmlns="http://schemas.openxmlformats.org/package/2006/relationships"><Relationship Id="rId2" Type="http://schemas.openxmlformats.org/officeDocument/2006/relationships/slide" Target="../slides/slide878.xml"/><Relationship Id="rId1" Type="http://schemas.openxmlformats.org/officeDocument/2006/relationships/notesMaster" Target="../notesMasters/notesMaster1.xml"/></Relationships>
</file>

<file path=ppt/notesSlides/_rels/notesSlide879.xml.rels><?xml version="1.0" encoding="UTF-8" standalone="yes"?>
<Relationships xmlns="http://schemas.openxmlformats.org/package/2006/relationships"><Relationship Id="rId2" Type="http://schemas.openxmlformats.org/officeDocument/2006/relationships/slide" Target="../slides/slide87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0.xml.rels><?xml version="1.0" encoding="UTF-8" standalone="yes"?>
<Relationships xmlns="http://schemas.openxmlformats.org/package/2006/relationships"><Relationship Id="rId2" Type="http://schemas.openxmlformats.org/officeDocument/2006/relationships/slide" Target="../slides/slide880.xml"/><Relationship Id="rId1" Type="http://schemas.openxmlformats.org/officeDocument/2006/relationships/notesMaster" Target="../notesMasters/notesMaster1.xml"/></Relationships>
</file>

<file path=ppt/notesSlides/_rels/notesSlide881.xml.rels><?xml version="1.0" encoding="UTF-8" standalone="yes"?>
<Relationships xmlns="http://schemas.openxmlformats.org/package/2006/relationships"><Relationship Id="rId2" Type="http://schemas.openxmlformats.org/officeDocument/2006/relationships/slide" Target="../slides/slide881.xml"/><Relationship Id="rId1" Type="http://schemas.openxmlformats.org/officeDocument/2006/relationships/notesMaster" Target="../notesMasters/notesMaster1.xml"/></Relationships>
</file>

<file path=ppt/notesSlides/_rels/notesSlide882.xml.rels><?xml version="1.0" encoding="UTF-8" standalone="yes"?>
<Relationships xmlns="http://schemas.openxmlformats.org/package/2006/relationships"><Relationship Id="rId2" Type="http://schemas.openxmlformats.org/officeDocument/2006/relationships/slide" Target="../slides/slide882.xml"/><Relationship Id="rId1" Type="http://schemas.openxmlformats.org/officeDocument/2006/relationships/notesMaster" Target="../notesMasters/notesMaster1.xml"/></Relationships>
</file>

<file path=ppt/notesSlides/_rels/notesSlide883.xml.rels><?xml version="1.0" encoding="UTF-8" standalone="yes"?>
<Relationships xmlns="http://schemas.openxmlformats.org/package/2006/relationships"><Relationship Id="rId2" Type="http://schemas.openxmlformats.org/officeDocument/2006/relationships/slide" Target="../slides/slide883.xml"/><Relationship Id="rId1" Type="http://schemas.openxmlformats.org/officeDocument/2006/relationships/notesMaster" Target="../notesMasters/notesMaster1.xml"/></Relationships>
</file>

<file path=ppt/notesSlides/_rels/notesSlide884.xml.rels><?xml version="1.0" encoding="UTF-8" standalone="yes"?>
<Relationships xmlns="http://schemas.openxmlformats.org/package/2006/relationships"><Relationship Id="rId2" Type="http://schemas.openxmlformats.org/officeDocument/2006/relationships/slide" Target="../slides/slide884.xml"/><Relationship Id="rId1" Type="http://schemas.openxmlformats.org/officeDocument/2006/relationships/notesMaster" Target="../notesMasters/notesMaster1.xml"/></Relationships>
</file>

<file path=ppt/notesSlides/_rels/notesSlide885.xml.rels><?xml version="1.0" encoding="UTF-8" standalone="yes"?>
<Relationships xmlns="http://schemas.openxmlformats.org/package/2006/relationships"><Relationship Id="rId2" Type="http://schemas.openxmlformats.org/officeDocument/2006/relationships/slide" Target="../slides/slide885.xml"/><Relationship Id="rId1" Type="http://schemas.openxmlformats.org/officeDocument/2006/relationships/notesMaster" Target="../notesMasters/notesMaster1.xml"/></Relationships>
</file>

<file path=ppt/notesSlides/_rels/notesSlide886.xml.rels><?xml version="1.0" encoding="UTF-8" standalone="yes"?>
<Relationships xmlns="http://schemas.openxmlformats.org/package/2006/relationships"><Relationship Id="rId2" Type="http://schemas.openxmlformats.org/officeDocument/2006/relationships/slide" Target="../slides/slide886.xml"/><Relationship Id="rId1" Type="http://schemas.openxmlformats.org/officeDocument/2006/relationships/notesMaster" Target="../notesMasters/notesMaster1.xml"/></Relationships>
</file>

<file path=ppt/notesSlides/_rels/notesSlide887.xml.rels><?xml version="1.0" encoding="UTF-8" standalone="yes"?>
<Relationships xmlns="http://schemas.openxmlformats.org/package/2006/relationships"><Relationship Id="rId2" Type="http://schemas.openxmlformats.org/officeDocument/2006/relationships/slide" Target="../slides/slide887.xml"/><Relationship Id="rId1" Type="http://schemas.openxmlformats.org/officeDocument/2006/relationships/notesMaster" Target="../notesMasters/notesMaster1.xml"/></Relationships>
</file>

<file path=ppt/notesSlides/_rels/notesSlide888.xml.rels><?xml version="1.0" encoding="UTF-8" standalone="yes"?>
<Relationships xmlns="http://schemas.openxmlformats.org/package/2006/relationships"><Relationship Id="rId2" Type="http://schemas.openxmlformats.org/officeDocument/2006/relationships/slide" Target="../slides/slide888.xml"/><Relationship Id="rId1" Type="http://schemas.openxmlformats.org/officeDocument/2006/relationships/notesMaster" Target="../notesMasters/notesMaster1.xml"/></Relationships>
</file>

<file path=ppt/notesSlides/_rels/notesSlide889.xml.rels><?xml version="1.0" encoding="UTF-8" standalone="yes"?>
<Relationships xmlns="http://schemas.openxmlformats.org/package/2006/relationships"><Relationship Id="rId2" Type="http://schemas.openxmlformats.org/officeDocument/2006/relationships/slide" Target="../slides/slide8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0.xml.rels><?xml version="1.0" encoding="UTF-8" standalone="yes"?>
<Relationships xmlns="http://schemas.openxmlformats.org/package/2006/relationships"><Relationship Id="rId2" Type="http://schemas.openxmlformats.org/officeDocument/2006/relationships/slide" Target="../slides/slide890.xml"/><Relationship Id="rId1" Type="http://schemas.openxmlformats.org/officeDocument/2006/relationships/notesMaster" Target="../notesMasters/notesMaster1.xml"/></Relationships>
</file>

<file path=ppt/notesSlides/_rels/notesSlide891.xml.rels><?xml version="1.0" encoding="UTF-8" standalone="yes"?>
<Relationships xmlns="http://schemas.openxmlformats.org/package/2006/relationships"><Relationship Id="rId2" Type="http://schemas.openxmlformats.org/officeDocument/2006/relationships/slide" Target="../slides/slide891.xml"/><Relationship Id="rId1" Type="http://schemas.openxmlformats.org/officeDocument/2006/relationships/notesMaster" Target="../notesMasters/notesMaster1.xml"/></Relationships>
</file>

<file path=ppt/notesSlides/_rels/notesSlide892.xml.rels><?xml version="1.0" encoding="UTF-8" standalone="yes"?>
<Relationships xmlns="http://schemas.openxmlformats.org/package/2006/relationships"><Relationship Id="rId2" Type="http://schemas.openxmlformats.org/officeDocument/2006/relationships/slide" Target="../slides/slide892.xml"/><Relationship Id="rId1" Type="http://schemas.openxmlformats.org/officeDocument/2006/relationships/notesMaster" Target="../notesMasters/notesMaster1.xml"/></Relationships>
</file>

<file path=ppt/notesSlides/_rels/notesSlide893.xml.rels><?xml version="1.0" encoding="UTF-8" standalone="yes"?>
<Relationships xmlns="http://schemas.openxmlformats.org/package/2006/relationships"><Relationship Id="rId2" Type="http://schemas.openxmlformats.org/officeDocument/2006/relationships/slide" Target="../slides/slide893.xml"/><Relationship Id="rId1" Type="http://schemas.openxmlformats.org/officeDocument/2006/relationships/notesMaster" Target="../notesMasters/notesMaster1.xml"/></Relationships>
</file>

<file path=ppt/notesSlides/_rels/notesSlide894.xml.rels><?xml version="1.0" encoding="UTF-8" standalone="yes"?>
<Relationships xmlns="http://schemas.openxmlformats.org/package/2006/relationships"><Relationship Id="rId2" Type="http://schemas.openxmlformats.org/officeDocument/2006/relationships/slide" Target="../slides/slide894.xml"/><Relationship Id="rId1" Type="http://schemas.openxmlformats.org/officeDocument/2006/relationships/notesMaster" Target="../notesMasters/notesMaster1.xml"/></Relationships>
</file>

<file path=ppt/notesSlides/_rels/notesSlide895.xml.rels><?xml version="1.0" encoding="UTF-8" standalone="yes"?>
<Relationships xmlns="http://schemas.openxmlformats.org/package/2006/relationships"><Relationship Id="rId2" Type="http://schemas.openxmlformats.org/officeDocument/2006/relationships/slide" Target="../slides/slide895.xml"/><Relationship Id="rId1" Type="http://schemas.openxmlformats.org/officeDocument/2006/relationships/notesMaster" Target="../notesMasters/notesMaster1.xml"/></Relationships>
</file>

<file path=ppt/notesSlides/_rels/notesSlide896.xml.rels><?xml version="1.0" encoding="UTF-8" standalone="yes"?>
<Relationships xmlns="http://schemas.openxmlformats.org/package/2006/relationships"><Relationship Id="rId2" Type="http://schemas.openxmlformats.org/officeDocument/2006/relationships/slide" Target="../slides/slide896.xml"/><Relationship Id="rId1" Type="http://schemas.openxmlformats.org/officeDocument/2006/relationships/notesMaster" Target="../notesMasters/notesMaster1.xml"/></Relationships>
</file>

<file path=ppt/notesSlides/_rels/notesSlide897.xml.rels><?xml version="1.0" encoding="UTF-8" standalone="yes"?>
<Relationships xmlns="http://schemas.openxmlformats.org/package/2006/relationships"><Relationship Id="rId2" Type="http://schemas.openxmlformats.org/officeDocument/2006/relationships/slide" Target="../slides/slide897.xml"/><Relationship Id="rId1" Type="http://schemas.openxmlformats.org/officeDocument/2006/relationships/notesMaster" Target="../notesMasters/notesMaster1.xml"/></Relationships>
</file>

<file path=ppt/notesSlides/_rels/notesSlide898.xml.rels><?xml version="1.0" encoding="UTF-8" standalone="yes"?>
<Relationships xmlns="http://schemas.openxmlformats.org/package/2006/relationships"><Relationship Id="rId2" Type="http://schemas.openxmlformats.org/officeDocument/2006/relationships/slide" Target="../slides/slide898.xml"/><Relationship Id="rId1" Type="http://schemas.openxmlformats.org/officeDocument/2006/relationships/notesMaster" Target="../notesMasters/notesMaster1.xml"/></Relationships>
</file>

<file path=ppt/notesSlides/_rels/notesSlide899.xml.rels><?xml version="1.0" encoding="UTF-8" standalone="yes"?>
<Relationships xmlns="http://schemas.openxmlformats.org/package/2006/relationships"><Relationship Id="rId2" Type="http://schemas.openxmlformats.org/officeDocument/2006/relationships/slide" Target="../slides/slide8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00.xml.rels><?xml version="1.0" encoding="UTF-8" standalone="yes"?>
<Relationships xmlns="http://schemas.openxmlformats.org/package/2006/relationships"><Relationship Id="rId2" Type="http://schemas.openxmlformats.org/officeDocument/2006/relationships/slide" Target="../slides/slide900.xml"/><Relationship Id="rId1" Type="http://schemas.openxmlformats.org/officeDocument/2006/relationships/notesMaster" Target="../notesMasters/notesMaster1.xml"/></Relationships>
</file>

<file path=ppt/notesSlides/_rels/notesSlide901.xml.rels><?xml version="1.0" encoding="UTF-8" standalone="yes"?>
<Relationships xmlns="http://schemas.openxmlformats.org/package/2006/relationships"><Relationship Id="rId2" Type="http://schemas.openxmlformats.org/officeDocument/2006/relationships/slide" Target="../slides/slide901.xml"/><Relationship Id="rId1" Type="http://schemas.openxmlformats.org/officeDocument/2006/relationships/notesMaster" Target="../notesMasters/notesMaster1.xml"/></Relationships>
</file>

<file path=ppt/notesSlides/_rels/notesSlide902.xml.rels><?xml version="1.0" encoding="UTF-8" standalone="yes"?>
<Relationships xmlns="http://schemas.openxmlformats.org/package/2006/relationships"><Relationship Id="rId2" Type="http://schemas.openxmlformats.org/officeDocument/2006/relationships/slide" Target="../slides/slide902.xml"/><Relationship Id="rId1" Type="http://schemas.openxmlformats.org/officeDocument/2006/relationships/notesMaster" Target="../notesMasters/notesMaster1.xml"/></Relationships>
</file>

<file path=ppt/notesSlides/_rels/notesSlide903.xml.rels><?xml version="1.0" encoding="UTF-8" standalone="yes"?>
<Relationships xmlns="http://schemas.openxmlformats.org/package/2006/relationships"><Relationship Id="rId2" Type="http://schemas.openxmlformats.org/officeDocument/2006/relationships/slide" Target="../slides/slide903.xml"/><Relationship Id="rId1" Type="http://schemas.openxmlformats.org/officeDocument/2006/relationships/notesMaster" Target="../notesMasters/notesMaster1.xml"/></Relationships>
</file>

<file path=ppt/notesSlides/_rels/notesSlide904.xml.rels><?xml version="1.0" encoding="UTF-8" standalone="yes"?>
<Relationships xmlns="http://schemas.openxmlformats.org/package/2006/relationships"><Relationship Id="rId2" Type="http://schemas.openxmlformats.org/officeDocument/2006/relationships/slide" Target="../slides/slide904.xml"/><Relationship Id="rId1" Type="http://schemas.openxmlformats.org/officeDocument/2006/relationships/notesMaster" Target="../notesMasters/notesMaster1.xml"/></Relationships>
</file>

<file path=ppt/notesSlides/_rels/notesSlide905.xml.rels><?xml version="1.0" encoding="UTF-8" standalone="yes"?>
<Relationships xmlns="http://schemas.openxmlformats.org/package/2006/relationships"><Relationship Id="rId2" Type="http://schemas.openxmlformats.org/officeDocument/2006/relationships/slide" Target="../slides/slide905.xml"/><Relationship Id="rId1" Type="http://schemas.openxmlformats.org/officeDocument/2006/relationships/notesMaster" Target="../notesMasters/notesMaster1.xml"/></Relationships>
</file>

<file path=ppt/notesSlides/_rels/notesSlide906.xml.rels><?xml version="1.0" encoding="UTF-8" standalone="yes"?>
<Relationships xmlns="http://schemas.openxmlformats.org/package/2006/relationships"><Relationship Id="rId2" Type="http://schemas.openxmlformats.org/officeDocument/2006/relationships/slide" Target="../slides/slide906.xml"/><Relationship Id="rId1" Type="http://schemas.openxmlformats.org/officeDocument/2006/relationships/notesMaster" Target="../notesMasters/notesMaster1.xml"/></Relationships>
</file>

<file path=ppt/notesSlides/_rels/notesSlide907.xml.rels><?xml version="1.0" encoding="UTF-8" standalone="yes"?>
<Relationships xmlns="http://schemas.openxmlformats.org/package/2006/relationships"><Relationship Id="rId2" Type="http://schemas.openxmlformats.org/officeDocument/2006/relationships/slide" Target="../slides/slide907.xml"/><Relationship Id="rId1" Type="http://schemas.openxmlformats.org/officeDocument/2006/relationships/notesMaster" Target="../notesMasters/notesMaster1.xml"/></Relationships>
</file>

<file path=ppt/notesSlides/_rels/notesSlide908.xml.rels><?xml version="1.0" encoding="UTF-8" standalone="yes"?>
<Relationships xmlns="http://schemas.openxmlformats.org/package/2006/relationships"><Relationship Id="rId2" Type="http://schemas.openxmlformats.org/officeDocument/2006/relationships/slide" Target="../slides/slide908.xml"/><Relationship Id="rId1" Type="http://schemas.openxmlformats.org/officeDocument/2006/relationships/notesMaster" Target="../notesMasters/notesMaster1.xml"/></Relationships>
</file>

<file path=ppt/notesSlides/_rels/notesSlide909.xml.rels><?xml version="1.0" encoding="UTF-8" standalone="yes"?>
<Relationships xmlns="http://schemas.openxmlformats.org/package/2006/relationships"><Relationship Id="rId2" Type="http://schemas.openxmlformats.org/officeDocument/2006/relationships/slide" Target="../slides/slide90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0.xml.rels><?xml version="1.0" encoding="UTF-8" standalone="yes"?>
<Relationships xmlns="http://schemas.openxmlformats.org/package/2006/relationships"><Relationship Id="rId2" Type="http://schemas.openxmlformats.org/officeDocument/2006/relationships/slide" Target="../slides/slide910.xml"/><Relationship Id="rId1" Type="http://schemas.openxmlformats.org/officeDocument/2006/relationships/notesMaster" Target="../notesMasters/notesMaster1.xml"/></Relationships>
</file>

<file path=ppt/notesSlides/_rels/notesSlide911.xml.rels><?xml version="1.0" encoding="UTF-8" standalone="yes"?>
<Relationships xmlns="http://schemas.openxmlformats.org/package/2006/relationships"><Relationship Id="rId2" Type="http://schemas.openxmlformats.org/officeDocument/2006/relationships/slide" Target="../slides/slide911.xml"/><Relationship Id="rId1" Type="http://schemas.openxmlformats.org/officeDocument/2006/relationships/notesMaster" Target="../notesMasters/notesMaster1.xml"/></Relationships>
</file>

<file path=ppt/notesSlides/_rels/notesSlide912.xml.rels><?xml version="1.0" encoding="UTF-8" standalone="yes"?>
<Relationships xmlns="http://schemas.openxmlformats.org/package/2006/relationships"><Relationship Id="rId2" Type="http://schemas.openxmlformats.org/officeDocument/2006/relationships/slide" Target="../slides/slide912.xml"/><Relationship Id="rId1" Type="http://schemas.openxmlformats.org/officeDocument/2006/relationships/notesMaster" Target="../notesMasters/notesMaster1.xml"/></Relationships>
</file>

<file path=ppt/notesSlides/_rels/notesSlide913.xml.rels><?xml version="1.0" encoding="UTF-8" standalone="yes"?>
<Relationships xmlns="http://schemas.openxmlformats.org/package/2006/relationships"><Relationship Id="rId2" Type="http://schemas.openxmlformats.org/officeDocument/2006/relationships/slide" Target="../slides/slide913.xml"/><Relationship Id="rId1" Type="http://schemas.openxmlformats.org/officeDocument/2006/relationships/notesMaster" Target="../notesMasters/notesMaster1.xml"/></Relationships>
</file>

<file path=ppt/notesSlides/_rels/notesSlide914.xml.rels><?xml version="1.0" encoding="UTF-8" standalone="yes"?>
<Relationships xmlns="http://schemas.openxmlformats.org/package/2006/relationships"><Relationship Id="rId2" Type="http://schemas.openxmlformats.org/officeDocument/2006/relationships/slide" Target="../slides/slide914.xml"/><Relationship Id="rId1" Type="http://schemas.openxmlformats.org/officeDocument/2006/relationships/notesMaster" Target="../notesMasters/notesMaster1.xml"/></Relationships>
</file>

<file path=ppt/notesSlides/_rels/notesSlide915.xml.rels><?xml version="1.0" encoding="UTF-8" standalone="yes"?>
<Relationships xmlns="http://schemas.openxmlformats.org/package/2006/relationships"><Relationship Id="rId2" Type="http://schemas.openxmlformats.org/officeDocument/2006/relationships/slide" Target="../slides/slide915.xml"/><Relationship Id="rId1" Type="http://schemas.openxmlformats.org/officeDocument/2006/relationships/notesMaster" Target="../notesMasters/notesMaster1.xml"/></Relationships>
</file>

<file path=ppt/notesSlides/_rels/notesSlide916.xml.rels><?xml version="1.0" encoding="UTF-8" standalone="yes"?>
<Relationships xmlns="http://schemas.openxmlformats.org/package/2006/relationships"><Relationship Id="rId2" Type="http://schemas.openxmlformats.org/officeDocument/2006/relationships/slide" Target="../slides/slide916.xml"/><Relationship Id="rId1" Type="http://schemas.openxmlformats.org/officeDocument/2006/relationships/notesMaster" Target="../notesMasters/notesMaster1.xml"/></Relationships>
</file>

<file path=ppt/notesSlides/_rels/notesSlide917.xml.rels><?xml version="1.0" encoding="UTF-8" standalone="yes"?>
<Relationships xmlns="http://schemas.openxmlformats.org/package/2006/relationships"><Relationship Id="rId2" Type="http://schemas.openxmlformats.org/officeDocument/2006/relationships/slide" Target="../slides/slide917.xml"/><Relationship Id="rId1" Type="http://schemas.openxmlformats.org/officeDocument/2006/relationships/notesMaster" Target="../notesMasters/notesMaster1.xml"/></Relationships>
</file>

<file path=ppt/notesSlides/_rels/notesSlide918.xml.rels><?xml version="1.0" encoding="UTF-8" standalone="yes"?>
<Relationships xmlns="http://schemas.openxmlformats.org/package/2006/relationships"><Relationship Id="rId2" Type="http://schemas.openxmlformats.org/officeDocument/2006/relationships/slide" Target="../slides/slide918.xml"/><Relationship Id="rId1" Type="http://schemas.openxmlformats.org/officeDocument/2006/relationships/notesMaster" Target="../notesMasters/notesMaster1.xml"/></Relationships>
</file>

<file path=ppt/notesSlides/_rels/notesSlide919.xml.rels><?xml version="1.0" encoding="UTF-8" standalone="yes"?>
<Relationships xmlns="http://schemas.openxmlformats.org/package/2006/relationships"><Relationship Id="rId2" Type="http://schemas.openxmlformats.org/officeDocument/2006/relationships/slide" Target="../slides/slide91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0.xml.rels><?xml version="1.0" encoding="UTF-8" standalone="yes"?>
<Relationships xmlns="http://schemas.openxmlformats.org/package/2006/relationships"><Relationship Id="rId2" Type="http://schemas.openxmlformats.org/officeDocument/2006/relationships/slide" Target="../slides/slide920.xml"/><Relationship Id="rId1" Type="http://schemas.openxmlformats.org/officeDocument/2006/relationships/notesMaster" Target="../notesMasters/notesMaster1.xml"/></Relationships>
</file>

<file path=ppt/notesSlides/_rels/notesSlide921.xml.rels><?xml version="1.0" encoding="UTF-8" standalone="yes"?>
<Relationships xmlns="http://schemas.openxmlformats.org/package/2006/relationships"><Relationship Id="rId2" Type="http://schemas.openxmlformats.org/officeDocument/2006/relationships/slide" Target="../slides/slide921.xml"/><Relationship Id="rId1" Type="http://schemas.openxmlformats.org/officeDocument/2006/relationships/notesMaster" Target="../notesMasters/notesMaster1.xml"/></Relationships>
</file>

<file path=ppt/notesSlides/_rels/notesSlide922.xml.rels><?xml version="1.0" encoding="UTF-8" standalone="yes"?>
<Relationships xmlns="http://schemas.openxmlformats.org/package/2006/relationships"><Relationship Id="rId2" Type="http://schemas.openxmlformats.org/officeDocument/2006/relationships/slide" Target="../slides/slide922.xml"/><Relationship Id="rId1" Type="http://schemas.openxmlformats.org/officeDocument/2006/relationships/notesMaster" Target="../notesMasters/notesMaster1.xml"/></Relationships>
</file>

<file path=ppt/notesSlides/_rels/notesSlide923.xml.rels><?xml version="1.0" encoding="UTF-8" standalone="yes"?>
<Relationships xmlns="http://schemas.openxmlformats.org/package/2006/relationships"><Relationship Id="rId2" Type="http://schemas.openxmlformats.org/officeDocument/2006/relationships/slide" Target="../slides/slide923.xml"/><Relationship Id="rId1" Type="http://schemas.openxmlformats.org/officeDocument/2006/relationships/notesMaster" Target="../notesMasters/notesMaster1.xml"/></Relationships>
</file>

<file path=ppt/notesSlides/_rels/notesSlide924.xml.rels><?xml version="1.0" encoding="UTF-8" standalone="yes"?>
<Relationships xmlns="http://schemas.openxmlformats.org/package/2006/relationships"><Relationship Id="rId2" Type="http://schemas.openxmlformats.org/officeDocument/2006/relationships/slide" Target="../slides/slide924.xml"/><Relationship Id="rId1" Type="http://schemas.openxmlformats.org/officeDocument/2006/relationships/notesMaster" Target="../notesMasters/notesMaster1.xml"/></Relationships>
</file>

<file path=ppt/notesSlides/_rels/notesSlide925.xml.rels><?xml version="1.0" encoding="UTF-8" standalone="yes"?>
<Relationships xmlns="http://schemas.openxmlformats.org/package/2006/relationships"><Relationship Id="rId2" Type="http://schemas.openxmlformats.org/officeDocument/2006/relationships/slide" Target="../slides/slide925.xml"/><Relationship Id="rId1" Type="http://schemas.openxmlformats.org/officeDocument/2006/relationships/notesMaster" Target="../notesMasters/notesMaster1.xml"/></Relationships>
</file>

<file path=ppt/notesSlides/_rels/notesSlide926.xml.rels><?xml version="1.0" encoding="UTF-8" standalone="yes"?>
<Relationships xmlns="http://schemas.openxmlformats.org/package/2006/relationships"><Relationship Id="rId2" Type="http://schemas.openxmlformats.org/officeDocument/2006/relationships/slide" Target="../slides/slide926.xml"/><Relationship Id="rId1" Type="http://schemas.openxmlformats.org/officeDocument/2006/relationships/notesMaster" Target="../notesMasters/notesMaster1.xml"/></Relationships>
</file>

<file path=ppt/notesSlides/_rels/notesSlide927.xml.rels><?xml version="1.0" encoding="UTF-8" standalone="yes"?>
<Relationships xmlns="http://schemas.openxmlformats.org/package/2006/relationships"><Relationship Id="rId2" Type="http://schemas.openxmlformats.org/officeDocument/2006/relationships/slide" Target="../slides/slide927.xml"/><Relationship Id="rId1" Type="http://schemas.openxmlformats.org/officeDocument/2006/relationships/notesMaster" Target="../notesMasters/notesMaster1.xml"/></Relationships>
</file>

<file path=ppt/notesSlides/_rels/notesSlide928.xml.rels><?xml version="1.0" encoding="UTF-8" standalone="yes"?>
<Relationships xmlns="http://schemas.openxmlformats.org/package/2006/relationships"><Relationship Id="rId2" Type="http://schemas.openxmlformats.org/officeDocument/2006/relationships/slide" Target="../slides/slide928.xml"/><Relationship Id="rId1" Type="http://schemas.openxmlformats.org/officeDocument/2006/relationships/notesMaster" Target="../notesMasters/notesMaster1.xml"/></Relationships>
</file>

<file path=ppt/notesSlides/_rels/notesSlide929.xml.rels><?xml version="1.0" encoding="UTF-8" standalone="yes"?>
<Relationships xmlns="http://schemas.openxmlformats.org/package/2006/relationships"><Relationship Id="rId2" Type="http://schemas.openxmlformats.org/officeDocument/2006/relationships/slide" Target="../slides/slide92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0.xml.rels><?xml version="1.0" encoding="UTF-8" standalone="yes"?>
<Relationships xmlns="http://schemas.openxmlformats.org/package/2006/relationships"><Relationship Id="rId2" Type="http://schemas.openxmlformats.org/officeDocument/2006/relationships/slide" Target="../slides/slide930.xml"/><Relationship Id="rId1" Type="http://schemas.openxmlformats.org/officeDocument/2006/relationships/notesMaster" Target="../notesMasters/notesMaster1.xml"/></Relationships>
</file>

<file path=ppt/notesSlides/_rels/notesSlide931.xml.rels><?xml version="1.0" encoding="UTF-8" standalone="yes"?>
<Relationships xmlns="http://schemas.openxmlformats.org/package/2006/relationships"><Relationship Id="rId2" Type="http://schemas.openxmlformats.org/officeDocument/2006/relationships/slide" Target="../slides/slide931.xml"/><Relationship Id="rId1" Type="http://schemas.openxmlformats.org/officeDocument/2006/relationships/notesMaster" Target="../notesMasters/notesMaster1.xml"/></Relationships>
</file>

<file path=ppt/notesSlides/_rels/notesSlide932.xml.rels><?xml version="1.0" encoding="UTF-8" standalone="yes"?>
<Relationships xmlns="http://schemas.openxmlformats.org/package/2006/relationships"><Relationship Id="rId2" Type="http://schemas.openxmlformats.org/officeDocument/2006/relationships/slide" Target="../slides/slide932.xml"/><Relationship Id="rId1" Type="http://schemas.openxmlformats.org/officeDocument/2006/relationships/notesMaster" Target="../notesMasters/notesMaster1.xml"/></Relationships>
</file>

<file path=ppt/notesSlides/_rels/notesSlide933.xml.rels><?xml version="1.0" encoding="UTF-8" standalone="yes"?>
<Relationships xmlns="http://schemas.openxmlformats.org/package/2006/relationships"><Relationship Id="rId2" Type="http://schemas.openxmlformats.org/officeDocument/2006/relationships/slide" Target="../slides/slide933.xml"/><Relationship Id="rId1" Type="http://schemas.openxmlformats.org/officeDocument/2006/relationships/notesMaster" Target="../notesMasters/notesMaster1.xml"/></Relationships>
</file>

<file path=ppt/notesSlides/_rels/notesSlide934.xml.rels><?xml version="1.0" encoding="UTF-8" standalone="yes"?>
<Relationships xmlns="http://schemas.openxmlformats.org/package/2006/relationships"><Relationship Id="rId2" Type="http://schemas.openxmlformats.org/officeDocument/2006/relationships/slide" Target="../slides/slide934.xml"/><Relationship Id="rId1" Type="http://schemas.openxmlformats.org/officeDocument/2006/relationships/notesMaster" Target="../notesMasters/notesMaster1.xml"/></Relationships>
</file>

<file path=ppt/notesSlides/_rels/notesSlide935.xml.rels><?xml version="1.0" encoding="UTF-8" standalone="yes"?>
<Relationships xmlns="http://schemas.openxmlformats.org/package/2006/relationships"><Relationship Id="rId2" Type="http://schemas.openxmlformats.org/officeDocument/2006/relationships/slide" Target="../slides/slide935.xml"/><Relationship Id="rId1" Type="http://schemas.openxmlformats.org/officeDocument/2006/relationships/notesMaster" Target="../notesMasters/notesMaster1.xml"/></Relationships>
</file>

<file path=ppt/notesSlides/_rels/notesSlide936.xml.rels><?xml version="1.0" encoding="UTF-8" standalone="yes"?>
<Relationships xmlns="http://schemas.openxmlformats.org/package/2006/relationships"><Relationship Id="rId2" Type="http://schemas.openxmlformats.org/officeDocument/2006/relationships/slide" Target="../slides/slide936.xml"/><Relationship Id="rId1" Type="http://schemas.openxmlformats.org/officeDocument/2006/relationships/notesMaster" Target="../notesMasters/notesMaster1.xml"/></Relationships>
</file>

<file path=ppt/notesSlides/_rels/notesSlide937.xml.rels><?xml version="1.0" encoding="UTF-8" standalone="yes"?>
<Relationships xmlns="http://schemas.openxmlformats.org/package/2006/relationships"><Relationship Id="rId2" Type="http://schemas.openxmlformats.org/officeDocument/2006/relationships/slide" Target="../slides/slide937.xml"/><Relationship Id="rId1" Type="http://schemas.openxmlformats.org/officeDocument/2006/relationships/notesMaster" Target="../notesMasters/notesMaster1.xml"/></Relationships>
</file>

<file path=ppt/notesSlides/_rels/notesSlide938.xml.rels><?xml version="1.0" encoding="UTF-8" standalone="yes"?>
<Relationships xmlns="http://schemas.openxmlformats.org/package/2006/relationships"><Relationship Id="rId2" Type="http://schemas.openxmlformats.org/officeDocument/2006/relationships/slide" Target="../slides/slide938.xml"/><Relationship Id="rId1" Type="http://schemas.openxmlformats.org/officeDocument/2006/relationships/notesMaster" Target="../notesMasters/notesMaster1.xml"/></Relationships>
</file>

<file path=ppt/notesSlides/_rels/notesSlide939.xml.rels><?xml version="1.0" encoding="UTF-8" standalone="yes"?>
<Relationships xmlns="http://schemas.openxmlformats.org/package/2006/relationships"><Relationship Id="rId2" Type="http://schemas.openxmlformats.org/officeDocument/2006/relationships/slide" Target="../slides/slide93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0.xml.rels><?xml version="1.0" encoding="UTF-8" standalone="yes"?>
<Relationships xmlns="http://schemas.openxmlformats.org/package/2006/relationships"><Relationship Id="rId2" Type="http://schemas.openxmlformats.org/officeDocument/2006/relationships/slide" Target="../slides/slide940.xml"/><Relationship Id="rId1" Type="http://schemas.openxmlformats.org/officeDocument/2006/relationships/notesMaster" Target="../notesMasters/notesMaster1.xml"/></Relationships>
</file>

<file path=ppt/notesSlides/_rels/notesSlide941.xml.rels><?xml version="1.0" encoding="UTF-8" standalone="yes"?>
<Relationships xmlns="http://schemas.openxmlformats.org/package/2006/relationships"><Relationship Id="rId2" Type="http://schemas.openxmlformats.org/officeDocument/2006/relationships/slide" Target="../slides/slide941.xml"/><Relationship Id="rId1" Type="http://schemas.openxmlformats.org/officeDocument/2006/relationships/notesMaster" Target="../notesMasters/notesMaster1.xml"/></Relationships>
</file>

<file path=ppt/notesSlides/_rels/notesSlide942.xml.rels><?xml version="1.0" encoding="UTF-8" standalone="yes"?>
<Relationships xmlns="http://schemas.openxmlformats.org/package/2006/relationships"><Relationship Id="rId2" Type="http://schemas.openxmlformats.org/officeDocument/2006/relationships/slide" Target="../slides/slide942.xml"/><Relationship Id="rId1" Type="http://schemas.openxmlformats.org/officeDocument/2006/relationships/notesMaster" Target="../notesMasters/notesMaster1.xml"/></Relationships>
</file>

<file path=ppt/notesSlides/_rels/notesSlide943.xml.rels><?xml version="1.0" encoding="UTF-8" standalone="yes"?>
<Relationships xmlns="http://schemas.openxmlformats.org/package/2006/relationships"><Relationship Id="rId2" Type="http://schemas.openxmlformats.org/officeDocument/2006/relationships/slide" Target="../slides/slide943.xml"/><Relationship Id="rId1" Type="http://schemas.openxmlformats.org/officeDocument/2006/relationships/notesMaster" Target="../notesMasters/notesMaster1.xml"/></Relationships>
</file>

<file path=ppt/notesSlides/_rels/notesSlide944.xml.rels><?xml version="1.0" encoding="UTF-8" standalone="yes"?>
<Relationships xmlns="http://schemas.openxmlformats.org/package/2006/relationships"><Relationship Id="rId2" Type="http://schemas.openxmlformats.org/officeDocument/2006/relationships/slide" Target="../slides/slide944.xml"/><Relationship Id="rId1" Type="http://schemas.openxmlformats.org/officeDocument/2006/relationships/notesMaster" Target="../notesMasters/notesMaster1.xml"/></Relationships>
</file>

<file path=ppt/notesSlides/_rels/notesSlide945.xml.rels><?xml version="1.0" encoding="UTF-8" standalone="yes"?>
<Relationships xmlns="http://schemas.openxmlformats.org/package/2006/relationships"><Relationship Id="rId2" Type="http://schemas.openxmlformats.org/officeDocument/2006/relationships/slide" Target="../slides/slide945.xml"/><Relationship Id="rId1" Type="http://schemas.openxmlformats.org/officeDocument/2006/relationships/notesMaster" Target="../notesMasters/notesMaster1.xml"/></Relationships>
</file>

<file path=ppt/notesSlides/_rels/notesSlide946.xml.rels><?xml version="1.0" encoding="UTF-8" standalone="yes"?>
<Relationships xmlns="http://schemas.openxmlformats.org/package/2006/relationships"><Relationship Id="rId2" Type="http://schemas.openxmlformats.org/officeDocument/2006/relationships/slide" Target="../slides/slide946.xml"/><Relationship Id="rId1" Type="http://schemas.openxmlformats.org/officeDocument/2006/relationships/notesMaster" Target="../notesMasters/notesMaster1.xml"/></Relationships>
</file>

<file path=ppt/notesSlides/_rels/notesSlide947.xml.rels><?xml version="1.0" encoding="UTF-8" standalone="yes"?>
<Relationships xmlns="http://schemas.openxmlformats.org/package/2006/relationships"><Relationship Id="rId2" Type="http://schemas.openxmlformats.org/officeDocument/2006/relationships/slide" Target="../slides/slide947.xml"/><Relationship Id="rId1" Type="http://schemas.openxmlformats.org/officeDocument/2006/relationships/notesMaster" Target="../notesMasters/notesMaster1.xml"/></Relationships>
</file>

<file path=ppt/notesSlides/_rels/notesSlide948.xml.rels><?xml version="1.0" encoding="UTF-8" standalone="yes"?>
<Relationships xmlns="http://schemas.openxmlformats.org/package/2006/relationships"><Relationship Id="rId2" Type="http://schemas.openxmlformats.org/officeDocument/2006/relationships/slide" Target="../slides/slide948.xml"/><Relationship Id="rId1" Type="http://schemas.openxmlformats.org/officeDocument/2006/relationships/notesMaster" Target="../notesMasters/notesMaster1.xml"/></Relationships>
</file>

<file path=ppt/notesSlides/_rels/notesSlide949.xml.rels><?xml version="1.0" encoding="UTF-8" standalone="yes"?>
<Relationships xmlns="http://schemas.openxmlformats.org/package/2006/relationships"><Relationship Id="rId2" Type="http://schemas.openxmlformats.org/officeDocument/2006/relationships/slide" Target="../slides/slide94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0.xml.rels><?xml version="1.0" encoding="UTF-8" standalone="yes"?>
<Relationships xmlns="http://schemas.openxmlformats.org/package/2006/relationships"><Relationship Id="rId2" Type="http://schemas.openxmlformats.org/officeDocument/2006/relationships/slide" Target="../slides/slide950.xml"/><Relationship Id="rId1" Type="http://schemas.openxmlformats.org/officeDocument/2006/relationships/notesMaster" Target="../notesMasters/notesMaster1.xml"/></Relationships>
</file>

<file path=ppt/notesSlides/_rels/notesSlide951.xml.rels><?xml version="1.0" encoding="UTF-8" standalone="yes"?>
<Relationships xmlns="http://schemas.openxmlformats.org/package/2006/relationships"><Relationship Id="rId2" Type="http://schemas.openxmlformats.org/officeDocument/2006/relationships/slide" Target="../slides/slide951.xml"/><Relationship Id="rId1" Type="http://schemas.openxmlformats.org/officeDocument/2006/relationships/notesMaster" Target="../notesMasters/notesMaster1.xml"/></Relationships>
</file>

<file path=ppt/notesSlides/_rels/notesSlide952.xml.rels><?xml version="1.0" encoding="UTF-8" standalone="yes"?>
<Relationships xmlns="http://schemas.openxmlformats.org/package/2006/relationships"><Relationship Id="rId2" Type="http://schemas.openxmlformats.org/officeDocument/2006/relationships/slide" Target="../slides/slide952.xml"/><Relationship Id="rId1" Type="http://schemas.openxmlformats.org/officeDocument/2006/relationships/notesMaster" Target="../notesMasters/notesMaster1.xml"/></Relationships>
</file>

<file path=ppt/notesSlides/_rels/notesSlide953.xml.rels><?xml version="1.0" encoding="UTF-8" standalone="yes"?>
<Relationships xmlns="http://schemas.openxmlformats.org/package/2006/relationships"><Relationship Id="rId2" Type="http://schemas.openxmlformats.org/officeDocument/2006/relationships/slide" Target="../slides/slide953.xml"/><Relationship Id="rId1" Type="http://schemas.openxmlformats.org/officeDocument/2006/relationships/notesMaster" Target="../notesMasters/notesMaster1.xml"/></Relationships>
</file>

<file path=ppt/notesSlides/_rels/notesSlide954.xml.rels><?xml version="1.0" encoding="UTF-8" standalone="yes"?>
<Relationships xmlns="http://schemas.openxmlformats.org/package/2006/relationships"><Relationship Id="rId2" Type="http://schemas.openxmlformats.org/officeDocument/2006/relationships/slide" Target="../slides/slide954.xml"/><Relationship Id="rId1" Type="http://schemas.openxmlformats.org/officeDocument/2006/relationships/notesMaster" Target="../notesMasters/notesMaster1.xml"/></Relationships>
</file>

<file path=ppt/notesSlides/_rels/notesSlide955.xml.rels><?xml version="1.0" encoding="UTF-8" standalone="yes"?>
<Relationships xmlns="http://schemas.openxmlformats.org/package/2006/relationships"><Relationship Id="rId2" Type="http://schemas.openxmlformats.org/officeDocument/2006/relationships/slide" Target="../slides/slide955.xml"/><Relationship Id="rId1" Type="http://schemas.openxmlformats.org/officeDocument/2006/relationships/notesMaster" Target="../notesMasters/notesMaster1.xml"/></Relationships>
</file>

<file path=ppt/notesSlides/_rels/notesSlide956.xml.rels><?xml version="1.0" encoding="UTF-8" standalone="yes"?>
<Relationships xmlns="http://schemas.openxmlformats.org/package/2006/relationships"><Relationship Id="rId2" Type="http://schemas.openxmlformats.org/officeDocument/2006/relationships/slide" Target="../slides/slide956.xml"/><Relationship Id="rId1" Type="http://schemas.openxmlformats.org/officeDocument/2006/relationships/notesMaster" Target="../notesMasters/notesMaster1.xml"/></Relationships>
</file>

<file path=ppt/notesSlides/_rels/notesSlide957.xml.rels><?xml version="1.0" encoding="UTF-8" standalone="yes"?>
<Relationships xmlns="http://schemas.openxmlformats.org/package/2006/relationships"><Relationship Id="rId2" Type="http://schemas.openxmlformats.org/officeDocument/2006/relationships/slide" Target="../slides/slide957.xml"/><Relationship Id="rId1" Type="http://schemas.openxmlformats.org/officeDocument/2006/relationships/notesMaster" Target="../notesMasters/notesMaster1.xml"/></Relationships>
</file>

<file path=ppt/notesSlides/_rels/notesSlide958.xml.rels><?xml version="1.0" encoding="UTF-8" standalone="yes"?>
<Relationships xmlns="http://schemas.openxmlformats.org/package/2006/relationships"><Relationship Id="rId2" Type="http://schemas.openxmlformats.org/officeDocument/2006/relationships/slide" Target="../slides/slide958.xml"/><Relationship Id="rId1" Type="http://schemas.openxmlformats.org/officeDocument/2006/relationships/notesMaster" Target="../notesMasters/notesMaster1.xml"/></Relationships>
</file>

<file path=ppt/notesSlides/_rels/notesSlide959.xml.rels><?xml version="1.0" encoding="UTF-8" standalone="yes"?>
<Relationships xmlns="http://schemas.openxmlformats.org/package/2006/relationships"><Relationship Id="rId2" Type="http://schemas.openxmlformats.org/officeDocument/2006/relationships/slide" Target="../slides/slide95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0.xml.rels><?xml version="1.0" encoding="UTF-8" standalone="yes"?>
<Relationships xmlns="http://schemas.openxmlformats.org/package/2006/relationships"><Relationship Id="rId2" Type="http://schemas.openxmlformats.org/officeDocument/2006/relationships/slide" Target="../slides/slide960.xml"/><Relationship Id="rId1" Type="http://schemas.openxmlformats.org/officeDocument/2006/relationships/notesMaster" Target="../notesMasters/notesMaster1.xml"/></Relationships>
</file>

<file path=ppt/notesSlides/_rels/notesSlide961.xml.rels><?xml version="1.0" encoding="UTF-8" standalone="yes"?>
<Relationships xmlns="http://schemas.openxmlformats.org/package/2006/relationships"><Relationship Id="rId2" Type="http://schemas.openxmlformats.org/officeDocument/2006/relationships/slide" Target="../slides/slide961.xml"/><Relationship Id="rId1" Type="http://schemas.openxmlformats.org/officeDocument/2006/relationships/notesMaster" Target="../notesMasters/notesMaster1.xml"/></Relationships>
</file>

<file path=ppt/notesSlides/_rels/notesSlide962.xml.rels><?xml version="1.0" encoding="UTF-8" standalone="yes"?>
<Relationships xmlns="http://schemas.openxmlformats.org/package/2006/relationships"><Relationship Id="rId2" Type="http://schemas.openxmlformats.org/officeDocument/2006/relationships/slide" Target="../slides/slide962.xml"/><Relationship Id="rId1" Type="http://schemas.openxmlformats.org/officeDocument/2006/relationships/notesMaster" Target="../notesMasters/notesMaster1.xml"/></Relationships>
</file>

<file path=ppt/notesSlides/_rels/notesSlide963.xml.rels><?xml version="1.0" encoding="UTF-8" standalone="yes"?>
<Relationships xmlns="http://schemas.openxmlformats.org/package/2006/relationships"><Relationship Id="rId2" Type="http://schemas.openxmlformats.org/officeDocument/2006/relationships/slide" Target="../slides/slide963.xml"/><Relationship Id="rId1" Type="http://schemas.openxmlformats.org/officeDocument/2006/relationships/notesMaster" Target="../notesMasters/notesMaster1.xml"/></Relationships>
</file>

<file path=ppt/notesSlides/_rels/notesSlide964.xml.rels><?xml version="1.0" encoding="UTF-8" standalone="yes"?>
<Relationships xmlns="http://schemas.openxmlformats.org/package/2006/relationships"><Relationship Id="rId2" Type="http://schemas.openxmlformats.org/officeDocument/2006/relationships/slide" Target="../slides/slide964.xml"/><Relationship Id="rId1" Type="http://schemas.openxmlformats.org/officeDocument/2006/relationships/notesMaster" Target="../notesMasters/notesMaster1.xml"/></Relationships>
</file>

<file path=ppt/notesSlides/_rels/notesSlide965.xml.rels><?xml version="1.0" encoding="UTF-8" standalone="yes"?>
<Relationships xmlns="http://schemas.openxmlformats.org/package/2006/relationships"><Relationship Id="rId2" Type="http://schemas.openxmlformats.org/officeDocument/2006/relationships/slide" Target="../slides/slide965.xml"/><Relationship Id="rId1" Type="http://schemas.openxmlformats.org/officeDocument/2006/relationships/notesMaster" Target="../notesMasters/notesMaster1.xml"/></Relationships>
</file>

<file path=ppt/notesSlides/_rels/notesSlide966.xml.rels><?xml version="1.0" encoding="UTF-8" standalone="yes"?>
<Relationships xmlns="http://schemas.openxmlformats.org/package/2006/relationships"><Relationship Id="rId2" Type="http://schemas.openxmlformats.org/officeDocument/2006/relationships/slide" Target="../slides/slide966.xml"/><Relationship Id="rId1" Type="http://schemas.openxmlformats.org/officeDocument/2006/relationships/notesMaster" Target="../notesMasters/notesMaster1.xml"/></Relationships>
</file>

<file path=ppt/notesSlides/_rels/notesSlide967.xml.rels><?xml version="1.0" encoding="UTF-8" standalone="yes"?>
<Relationships xmlns="http://schemas.openxmlformats.org/package/2006/relationships"><Relationship Id="rId2" Type="http://schemas.openxmlformats.org/officeDocument/2006/relationships/slide" Target="../slides/slide967.xml"/><Relationship Id="rId1" Type="http://schemas.openxmlformats.org/officeDocument/2006/relationships/notesMaster" Target="../notesMasters/notesMaster1.xml"/></Relationships>
</file>

<file path=ppt/notesSlides/_rels/notesSlide968.xml.rels><?xml version="1.0" encoding="UTF-8" standalone="yes"?>
<Relationships xmlns="http://schemas.openxmlformats.org/package/2006/relationships"><Relationship Id="rId2" Type="http://schemas.openxmlformats.org/officeDocument/2006/relationships/slide" Target="../slides/slide968.xml"/><Relationship Id="rId1" Type="http://schemas.openxmlformats.org/officeDocument/2006/relationships/notesMaster" Target="../notesMasters/notesMaster1.xml"/></Relationships>
</file>

<file path=ppt/notesSlides/_rels/notesSlide969.xml.rels><?xml version="1.0" encoding="UTF-8" standalone="yes"?>
<Relationships xmlns="http://schemas.openxmlformats.org/package/2006/relationships"><Relationship Id="rId2" Type="http://schemas.openxmlformats.org/officeDocument/2006/relationships/slide" Target="../slides/slide96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0.xml.rels><?xml version="1.0" encoding="UTF-8" standalone="yes"?>
<Relationships xmlns="http://schemas.openxmlformats.org/package/2006/relationships"><Relationship Id="rId2" Type="http://schemas.openxmlformats.org/officeDocument/2006/relationships/slide" Target="../slides/slide970.xml"/><Relationship Id="rId1" Type="http://schemas.openxmlformats.org/officeDocument/2006/relationships/notesMaster" Target="../notesMasters/notesMaster1.xml"/></Relationships>
</file>

<file path=ppt/notesSlides/_rels/notesSlide971.xml.rels><?xml version="1.0" encoding="UTF-8" standalone="yes"?>
<Relationships xmlns="http://schemas.openxmlformats.org/package/2006/relationships"><Relationship Id="rId2" Type="http://schemas.openxmlformats.org/officeDocument/2006/relationships/slide" Target="../slides/slide971.xml"/><Relationship Id="rId1" Type="http://schemas.openxmlformats.org/officeDocument/2006/relationships/notesMaster" Target="../notesMasters/notesMaster1.xml"/></Relationships>
</file>

<file path=ppt/notesSlides/_rels/notesSlide972.xml.rels><?xml version="1.0" encoding="UTF-8" standalone="yes"?>
<Relationships xmlns="http://schemas.openxmlformats.org/package/2006/relationships"><Relationship Id="rId2" Type="http://schemas.openxmlformats.org/officeDocument/2006/relationships/slide" Target="../slides/slide972.xml"/><Relationship Id="rId1" Type="http://schemas.openxmlformats.org/officeDocument/2006/relationships/notesMaster" Target="../notesMasters/notesMaster1.xml"/></Relationships>
</file>

<file path=ppt/notesSlides/_rels/notesSlide973.xml.rels><?xml version="1.0" encoding="UTF-8" standalone="yes"?>
<Relationships xmlns="http://schemas.openxmlformats.org/package/2006/relationships"><Relationship Id="rId2" Type="http://schemas.openxmlformats.org/officeDocument/2006/relationships/slide" Target="../slides/slide973.xml"/><Relationship Id="rId1" Type="http://schemas.openxmlformats.org/officeDocument/2006/relationships/notesMaster" Target="../notesMasters/notesMaster1.xml"/></Relationships>
</file>

<file path=ppt/notesSlides/_rels/notesSlide974.xml.rels><?xml version="1.0" encoding="UTF-8" standalone="yes"?>
<Relationships xmlns="http://schemas.openxmlformats.org/package/2006/relationships"><Relationship Id="rId2" Type="http://schemas.openxmlformats.org/officeDocument/2006/relationships/slide" Target="../slides/slide974.xml"/><Relationship Id="rId1" Type="http://schemas.openxmlformats.org/officeDocument/2006/relationships/notesMaster" Target="../notesMasters/notesMaster1.xml"/></Relationships>
</file>

<file path=ppt/notesSlides/_rels/notesSlide975.xml.rels><?xml version="1.0" encoding="UTF-8" standalone="yes"?>
<Relationships xmlns="http://schemas.openxmlformats.org/package/2006/relationships"><Relationship Id="rId2" Type="http://schemas.openxmlformats.org/officeDocument/2006/relationships/slide" Target="../slides/slide975.xml"/><Relationship Id="rId1" Type="http://schemas.openxmlformats.org/officeDocument/2006/relationships/notesMaster" Target="../notesMasters/notesMaster1.xml"/></Relationships>
</file>

<file path=ppt/notesSlides/_rels/notesSlide976.xml.rels><?xml version="1.0" encoding="UTF-8" standalone="yes"?>
<Relationships xmlns="http://schemas.openxmlformats.org/package/2006/relationships"><Relationship Id="rId2" Type="http://schemas.openxmlformats.org/officeDocument/2006/relationships/slide" Target="../slides/slide976.xml"/><Relationship Id="rId1" Type="http://schemas.openxmlformats.org/officeDocument/2006/relationships/notesMaster" Target="../notesMasters/notesMaster1.xml"/></Relationships>
</file>

<file path=ppt/notesSlides/_rels/notesSlide977.xml.rels><?xml version="1.0" encoding="UTF-8" standalone="yes"?>
<Relationships xmlns="http://schemas.openxmlformats.org/package/2006/relationships"><Relationship Id="rId2" Type="http://schemas.openxmlformats.org/officeDocument/2006/relationships/slide" Target="../slides/slide977.xml"/><Relationship Id="rId1" Type="http://schemas.openxmlformats.org/officeDocument/2006/relationships/notesMaster" Target="../notesMasters/notesMaster1.xml"/></Relationships>
</file>

<file path=ppt/notesSlides/_rels/notesSlide978.xml.rels><?xml version="1.0" encoding="UTF-8" standalone="yes"?>
<Relationships xmlns="http://schemas.openxmlformats.org/package/2006/relationships"><Relationship Id="rId2" Type="http://schemas.openxmlformats.org/officeDocument/2006/relationships/slide" Target="../slides/slide978.xml"/><Relationship Id="rId1" Type="http://schemas.openxmlformats.org/officeDocument/2006/relationships/notesMaster" Target="../notesMasters/notesMaster1.xml"/></Relationships>
</file>

<file path=ppt/notesSlides/_rels/notesSlide979.xml.rels><?xml version="1.0" encoding="UTF-8" standalone="yes"?>
<Relationships xmlns="http://schemas.openxmlformats.org/package/2006/relationships"><Relationship Id="rId2" Type="http://schemas.openxmlformats.org/officeDocument/2006/relationships/slide" Target="../slides/slide97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0.xml.rels><?xml version="1.0" encoding="UTF-8" standalone="yes"?>
<Relationships xmlns="http://schemas.openxmlformats.org/package/2006/relationships"><Relationship Id="rId2" Type="http://schemas.openxmlformats.org/officeDocument/2006/relationships/slide" Target="../slides/slide980.xml"/><Relationship Id="rId1" Type="http://schemas.openxmlformats.org/officeDocument/2006/relationships/notesMaster" Target="../notesMasters/notesMaster1.xml"/></Relationships>
</file>

<file path=ppt/notesSlides/_rels/notesSlide981.xml.rels><?xml version="1.0" encoding="UTF-8" standalone="yes"?>
<Relationships xmlns="http://schemas.openxmlformats.org/package/2006/relationships"><Relationship Id="rId2" Type="http://schemas.openxmlformats.org/officeDocument/2006/relationships/slide" Target="../slides/slide981.xml"/><Relationship Id="rId1" Type="http://schemas.openxmlformats.org/officeDocument/2006/relationships/notesMaster" Target="../notesMasters/notesMaster1.xml"/></Relationships>
</file>

<file path=ppt/notesSlides/_rels/notesSlide982.xml.rels><?xml version="1.0" encoding="UTF-8" standalone="yes"?>
<Relationships xmlns="http://schemas.openxmlformats.org/package/2006/relationships"><Relationship Id="rId2" Type="http://schemas.openxmlformats.org/officeDocument/2006/relationships/slide" Target="../slides/slide982.xml"/><Relationship Id="rId1" Type="http://schemas.openxmlformats.org/officeDocument/2006/relationships/notesMaster" Target="../notesMasters/notesMaster1.xml"/></Relationships>
</file>

<file path=ppt/notesSlides/_rels/notesSlide983.xml.rels><?xml version="1.0" encoding="UTF-8" standalone="yes"?>
<Relationships xmlns="http://schemas.openxmlformats.org/package/2006/relationships"><Relationship Id="rId2" Type="http://schemas.openxmlformats.org/officeDocument/2006/relationships/slide" Target="../slides/slide983.xml"/><Relationship Id="rId1" Type="http://schemas.openxmlformats.org/officeDocument/2006/relationships/notesMaster" Target="../notesMasters/notesMaster1.xml"/></Relationships>
</file>

<file path=ppt/notesSlides/_rels/notesSlide984.xml.rels><?xml version="1.0" encoding="UTF-8" standalone="yes"?>
<Relationships xmlns="http://schemas.openxmlformats.org/package/2006/relationships"><Relationship Id="rId2" Type="http://schemas.openxmlformats.org/officeDocument/2006/relationships/slide" Target="../slides/slide984.xml"/><Relationship Id="rId1" Type="http://schemas.openxmlformats.org/officeDocument/2006/relationships/notesMaster" Target="../notesMasters/notesMaster1.xml"/></Relationships>
</file>

<file path=ppt/notesSlides/_rels/notesSlide985.xml.rels><?xml version="1.0" encoding="UTF-8" standalone="yes"?>
<Relationships xmlns="http://schemas.openxmlformats.org/package/2006/relationships"><Relationship Id="rId2" Type="http://schemas.openxmlformats.org/officeDocument/2006/relationships/slide" Target="../slides/slide985.xml"/><Relationship Id="rId1" Type="http://schemas.openxmlformats.org/officeDocument/2006/relationships/notesMaster" Target="../notesMasters/notesMaster1.xml"/></Relationships>
</file>

<file path=ppt/notesSlides/_rels/notesSlide986.xml.rels><?xml version="1.0" encoding="UTF-8" standalone="yes"?>
<Relationships xmlns="http://schemas.openxmlformats.org/package/2006/relationships"><Relationship Id="rId2" Type="http://schemas.openxmlformats.org/officeDocument/2006/relationships/slide" Target="../slides/slide986.xml"/><Relationship Id="rId1" Type="http://schemas.openxmlformats.org/officeDocument/2006/relationships/notesMaster" Target="../notesMasters/notesMaster1.xml"/></Relationships>
</file>

<file path=ppt/notesSlides/_rels/notesSlide987.xml.rels><?xml version="1.0" encoding="UTF-8" standalone="yes"?>
<Relationships xmlns="http://schemas.openxmlformats.org/package/2006/relationships"><Relationship Id="rId2" Type="http://schemas.openxmlformats.org/officeDocument/2006/relationships/slide" Target="../slides/slide987.xml"/><Relationship Id="rId1" Type="http://schemas.openxmlformats.org/officeDocument/2006/relationships/notesMaster" Target="../notesMasters/notesMaster1.xml"/></Relationships>
</file>

<file path=ppt/notesSlides/_rels/notesSlide988.xml.rels><?xml version="1.0" encoding="UTF-8" standalone="yes"?>
<Relationships xmlns="http://schemas.openxmlformats.org/package/2006/relationships"><Relationship Id="rId2" Type="http://schemas.openxmlformats.org/officeDocument/2006/relationships/slide" Target="../slides/slide988.xml"/><Relationship Id="rId1" Type="http://schemas.openxmlformats.org/officeDocument/2006/relationships/notesMaster" Target="../notesMasters/notesMaster1.xml"/></Relationships>
</file>

<file path=ppt/notesSlides/_rels/notesSlide989.xml.rels><?xml version="1.0" encoding="UTF-8" standalone="yes"?>
<Relationships xmlns="http://schemas.openxmlformats.org/package/2006/relationships"><Relationship Id="rId2" Type="http://schemas.openxmlformats.org/officeDocument/2006/relationships/slide" Target="../slides/slide98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1</a:t>
            </a:fld>
            <a:endParaRPr lang="de-DE"/>
          </a:p>
        </p:txBody>
      </p:sp>
    </p:spTree>
    <p:extLst>
      <p:ext uri="{BB962C8B-B14F-4D97-AF65-F5344CB8AC3E}">
        <p14:creationId xmlns:p14="http://schemas.microsoft.com/office/powerpoint/2010/main" val="14247588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10</a:t>
            </a:fld>
            <a:endParaRPr lang="de-DE"/>
          </a:p>
        </p:txBody>
      </p:sp>
    </p:spTree>
    <p:extLst>
      <p:ext uri="{BB962C8B-B14F-4D97-AF65-F5344CB8AC3E}">
        <p14:creationId xmlns:p14="http://schemas.microsoft.com/office/powerpoint/2010/main" val="53919213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100</a:t>
            </a:fld>
            <a:endParaRPr lang="de-DE"/>
          </a:p>
        </p:txBody>
      </p:sp>
    </p:spTree>
    <p:extLst>
      <p:ext uri="{BB962C8B-B14F-4D97-AF65-F5344CB8AC3E}">
        <p14:creationId xmlns:p14="http://schemas.microsoft.com/office/powerpoint/2010/main" val="386301520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101</a:t>
            </a:fld>
            <a:endParaRPr lang="de-DE"/>
          </a:p>
        </p:txBody>
      </p:sp>
    </p:spTree>
    <p:extLst>
      <p:ext uri="{BB962C8B-B14F-4D97-AF65-F5344CB8AC3E}">
        <p14:creationId xmlns:p14="http://schemas.microsoft.com/office/powerpoint/2010/main" val="86938474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102</a:t>
            </a:fld>
            <a:endParaRPr lang="de-DE"/>
          </a:p>
        </p:txBody>
      </p:sp>
    </p:spTree>
    <p:extLst>
      <p:ext uri="{BB962C8B-B14F-4D97-AF65-F5344CB8AC3E}">
        <p14:creationId xmlns:p14="http://schemas.microsoft.com/office/powerpoint/2010/main" val="226162463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103</a:t>
            </a:fld>
            <a:endParaRPr lang="de-DE"/>
          </a:p>
        </p:txBody>
      </p:sp>
    </p:spTree>
    <p:extLst>
      <p:ext uri="{BB962C8B-B14F-4D97-AF65-F5344CB8AC3E}">
        <p14:creationId xmlns:p14="http://schemas.microsoft.com/office/powerpoint/2010/main" val="201303480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104</a:t>
            </a:fld>
            <a:endParaRPr lang="de-DE"/>
          </a:p>
        </p:txBody>
      </p:sp>
    </p:spTree>
    <p:extLst>
      <p:ext uri="{BB962C8B-B14F-4D97-AF65-F5344CB8AC3E}">
        <p14:creationId xmlns:p14="http://schemas.microsoft.com/office/powerpoint/2010/main" val="28513803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105</a:t>
            </a:fld>
            <a:endParaRPr lang="de-DE"/>
          </a:p>
        </p:txBody>
      </p:sp>
    </p:spTree>
    <p:extLst>
      <p:ext uri="{BB962C8B-B14F-4D97-AF65-F5344CB8AC3E}">
        <p14:creationId xmlns:p14="http://schemas.microsoft.com/office/powerpoint/2010/main" val="133285525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106</a:t>
            </a:fld>
            <a:endParaRPr lang="de-DE"/>
          </a:p>
        </p:txBody>
      </p:sp>
    </p:spTree>
    <p:extLst>
      <p:ext uri="{BB962C8B-B14F-4D97-AF65-F5344CB8AC3E}">
        <p14:creationId xmlns:p14="http://schemas.microsoft.com/office/powerpoint/2010/main" val="162231687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107</a:t>
            </a:fld>
            <a:endParaRPr lang="de-DE"/>
          </a:p>
        </p:txBody>
      </p:sp>
    </p:spTree>
    <p:extLst>
      <p:ext uri="{BB962C8B-B14F-4D97-AF65-F5344CB8AC3E}">
        <p14:creationId xmlns:p14="http://schemas.microsoft.com/office/powerpoint/2010/main" val="56210814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108</a:t>
            </a:fld>
            <a:endParaRPr lang="de-DE"/>
          </a:p>
        </p:txBody>
      </p:sp>
    </p:spTree>
    <p:extLst>
      <p:ext uri="{BB962C8B-B14F-4D97-AF65-F5344CB8AC3E}">
        <p14:creationId xmlns:p14="http://schemas.microsoft.com/office/powerpoint/2010/main" val="322050582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109</a:t>
            </a:fld>
            <a:endParaRPr lang="de-DE"/>
          </a:p>
        </p:txBody>
      </p:sp>
    </p:spTree>
    <p:extLst>
      <p:ext uri="{BB962C8B-B14F-4D97-AF65-F5344CB8AC3E}">
        <p14:creationId xmlns:p14="http://schemas.microsoft.com/office/powerpoint/2010/main" val="15303330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11</a:t>
            </a:fld>
            <a:endParaRPr lang="de-DE"/>
          </a:p>
        </p:txBody>
      </p:sp>
    </p:spTree>
    <p:extLst>
      <p:ext uri="{BB962C8B-B14F-4D97-AF65-F5344CB8AC3E}">
        <p14:creationId xmlns:p14="http://schemas.microsoft.com/office/powerpoint/2010/main" val="209821485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110</a:t>
            </a:fld>
            <a:endParaRPr lang="de-DE"/>
          </a:p>
        </p:txBody>
      </p:sp>
    </p:spTree>
    <p:extLst>
      <p:ext uri="{BB962C8B-B14F-4D97-AF65-F5344CB8AC3E}">
        <p14:creationId xmlns:p14="http://schemas.microsoft.com/office/powerpoint/2010/main" val="293965117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111</a:t>
            </a:fld>
            <a:endParaRPr lang="de-DE"/>
          </a:p>
        </p:txBody>
      </p:sp>
    </p:spTree>
    <p:extLst>
      <p:ext uri="{BB962C8B-B14F-4D97-AF65-F5344CB8AC3E}">
        <p14:creationId xmlns:p14="http://schemas.microsoft.com/office/powerpoint/2010/main" val="415799731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112</a:t>
            </a:fld>
            <a:endParaRPr lang="de-DE"/>
          </a:p>
        </p:txBody>
      </p:sp>
    </p:spTree>
    <p:extLst>
      <p:ext uri="{BB962C8B-B14F-4D97-AF65-F5344CB8AC3E}">
        <p14:creationId xmlns:p14="http://schemas.microsoft.com/office/powerpoint/2010/main" val="339410221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113</a:t>
            </a:fld>
            <a:endParaRPr lang="de-DE"/>
          </a:p>
        </p:txBody>
      </p:sp>
    </p:spTree>
    <p:extLst>
      <p:ext uri="{BB962C8B-B14F-4D97-AF65-F5344CB8AC3E}">
        <p14:creationId xmlns:p14="http://schemas.microsoft.com/office/powerpoint/2010/main" val="422252250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114</a:t>
            </a:fld>
            <a:endParaRPr lang="de-DE"/>
          </a:p>
        </p:txBody>
      </p:sp>
    </p:spTree>
    <p:extLst>
      <p:ext uri="{BB962C8B-B14F-4D97-AF65-F5344CB8AC3E}">
        <p14:creationId xmlns:p14="http://schemas.microsoft.com/office/powerpoint/2010/main" val="168497393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115</a:t>
            </a:fld>
            <a:endParaRPr lang="de-DE"/>
          </a:p>
        </p:txBody>
      </p:sp>
    </p:spTree>
    <p:extLst>
      <p:ext uri="{BB962C8B-B14F-4D97-AF65-F5344CB8AC3E}">
        <p14:creationId xmlns:p14="http://schemas.microsoft.com/office/powerpoint/2010/main" val="118970148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116</a:t>
            </a:fld>
            <a:endParaRPr lang="de-DE"/>
          </a:p>
        </p:txBody>
      </p:sp>
    </p:spTree>
    <p:extLst>
      <p:ext uri="{BB962C8B-B14F-4D97-AF65-F5344CB8AC3E}">
        <p14:creationId xmlns:p14="http://schemas.microsoft.com/office/powerpoint/2010/main" val="2121412819"/>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117</a:t>
            </a:fld>
            <a:endParaRPr lang="de-DE"/>
          </a:p>
        </p:txBody>
      </p:sp>
    </p:spTree>
    <p:extLst>
      <p:ext uri="{BB962C8B-B14F-4D97-AF65-F5344CB8AC3E}">
        <p14:creationId xmlns:p14="http://schemas.microsoft.com/office/powerpoint/2010/main" val="291823196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118</a:t>
            </a:fld>
            <a:endParaRPr lang="de-DE"/>
          </a:p>
        </p:txBody>
      </p:sp>
    </p:spTree>
    <p:extLst>
      <p:ext uri="{BB962C8B-B14F-4D97-AF65-F5344CB8AC3E}">
        <p14:creationId xmlns:p14="http://schemas.microsoft.com/office/powerpoint/2010/main" val="9149493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119</a:t>
            </a:fld>
            <a:endParaRPr lang="de-DE"/>
          </a:p>
        </p:txBody>
      </p:sp>
    </p:spTree>
    <p:extLst>
      <p:ext uri="{BB962C8B-B14F-4D97-AF65-F5344CB8AC3E}">
        <p14:creationId xmlns:p14="http://schemas.microsoft.com/office/powerpoint/2010/main" val="29240933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12</a:t>
            </a:fld>
            <a:endParaRPr lang="de-DE"/>
          </a:p>
        </p:txBody>
      </p:sp>
    </p:spTree>
    <p:extLst>
      <p:ext uri="{BB962C8B-B14F-4D97-AF65-F5344CB8AC3E}">
        <p14:creationId xmlns:p14="http://schemas.microsoft.com/office/powerpoint/2010/main" val="236827528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120</a:t>
            </a:fld>
            <a:endParaRPr lang="de-DE"/>
          </a:p>
        </p:txBody>
      </p:sp>
    </p:spTree>
    <p:extLst>
      <p:ext uri="{BB962C8B-B14F-4D97-AF65-F5344CB8AC3E}">
        <p14:creationId xmlns:p14="http://schemas.microsoft.com/office/powerpoint/2010/main" val="61982895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121</a:t>
            </a:fld>
            <a:endParaRPr lang="de-DE"/>
          </a:p>
        </p:txBody>
      </p:sp>
    </p:spTree>
    <p:extLst>
      <p:ext uri="{BB962C8B-B14F-4D97-AF65-F5344CB8AC3E}">
        <p14:creationId xmlns:p14="http://schemas.microsoft.com/office/powerpoint/2010/main" val="377012445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122</a:t>
            </a:fld>
            <a:endParaRPr lang="de-DE"/>
          </a:p>
        </p:txBody>
      </p:sp>
    </p:spTree>
    <p:extLst>
      <p:ext uri="{BB962C8B-B14F-4D97-AF65-F5344CB8AC3E}">
        <p14:creationId xmlns:p14="http://schemas.microsoft.com/office/powerpoint/2010/main" val="78125529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123</a:t>
            </a:fld>
            <a:endParaRPr lang="de-DE"/>
          </a:p>
        </p:txBody>
      </p:sp>
    </p:spTree>
    <p:extLst>
      <p:ext uri="{BB962C8B-B14F-4D97-AF65-F5344CB8AC3E}">
        <p14:creationId xmlns:p14="http://schemas.microsoft.com/office/powerpoint/2010/main" val="373045767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124</a:t>
            </a:fld>
            <a:endParaRPr lang="de-DE"/>
          </a:p>
        </p:txBody>
      </p:sp>
    </p:spTree>
    <p:extLst>
      <p:ext uri="{BB962C8B-B14F-4D97-AF65-F5344CB8AC3E}">
        <p14:creationId xmlns:p14="http://schemas.microsoft.com/office/powerpoint/2010/main" val="152115664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125</a:t>
            </a:fld>
            <a:endParaRPr lang="de-DE"/>
          </a:p>
        </p:txBody>
      </p:sp>
    </p:spTree>
    <p:extLst>
      <p:ext uri="{BB962C8B-B14F-4D97-AF65-F5344CB8AC3E}">
        <p14:creationId xmlns:p14="http://schemas.microsoft.com/office/powerpoint/2010/main" val="386539619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126</a:t>
            </a:fld>
            <a:endParaRPr lang="de-DE"/>
          </a:p>
        </p:txBody>
      </p:sp>
    </p:spTree>
    <p:extLst>
      <p:ext uri="{BB962C8B-B14F-4D97-AF65-F5344CB8AC3E}">
        <p14:creationId xmlns:p14="http://schemas.microsoft.com/office/powerpoint/2010/main" val="196898980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127</a:t>
            </a:fld>
            <a:endParaRPr lang="de-DE"/>
          </a:p>
        </p:txBody>
      </p:sp>
    </p:spTree>
    <p:extLst>
      <p:ext uri="{BB962C8B-B14F-4D97-AF65-F5344CB8AC3E}">
        <p14:creationId xmlns:p14="http://schemas.microsoft.com/office/powerpoint/2010/main" val="189712443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128</a:t>
            </a:fld>
            <a:endParaRPr lang="de-DE"/>
          </a:p>
        </p:txBody>
      </p:sp>
    </p:spTree>
    <p:extLst>
      <p:ext uri="{BB962C8B-B14F-4D97-AF65-F5344CB8AC3E}">
        <p14:creationId xmlns:p14="http://schemas.microsoft.com/office/powerpoint/2010/main" val="72018923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129</a:t>
            </a:fld>
            <a:endParaRPr lang="de-DE"/>
          </a:p>
        </p:txBody>
      </p:sp>
    </p:spTree>
    <p:extLst>
      <p:ext uri="{BB962C8B-B14F-4D97-AF65-F5344CB8AC3E}">
        <p14:creationId xmlns:p14="http://schemas.microsoft.com/office/powerpoint/2010/main" val="11384583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13</a:t>
            </a:fld>
            <a:endParaRPr lang="de-DE"/>
          </a:p>
        </p:txBody>
      </p:sp>
    </p:spTree>
    <p:extLst>
      <p:ext uri="{BB962C8B-B14F-4D97-AF65-F5344CB8AC3E}">
        <p14:creationId xmlns:p14="http://schemas.microsoft.com/office/powerpoint/2010/main" val="344662794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130</a:t>
            </a:fld>
            <a:endParaRPr lang="de-DE"/>
          </a:p>
        </p:txBody>
      </p:sp>
    </p:spTree>
    <p:extLst>
      <p:ext uri="{BB962C8B-B14F-4D97-AF65-F5344CB8AC3E}">
        <p14:creationId xmlns:p14="http://schemas.microsoft.com/office/powerpoint/2010/main" val="62212662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131</a:t>
            </a:fld>
            <a:endParaRPr lang="de-DE"/>
          </a:p>
        </p:txBody>
      </p:sp>
    </p:spTree>
    <p:extLst>
      <p:ext uri="{BB962C8B-B14F-4D97-AF65-F5344CB8AC3E}">
        <p14:creationId xmlns:p14="http://schemas.microsoft.com/office/powerpoint/2010/main" val="304628926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132</a:t>
            </a:fld>
            <a:endParaRPr lang="de-DE"/>
          </a:p>
        </p:txBody>
      </p:sp>
    </p:spTree>
    <p:extLst>
      <p:ext uri="{BB962C8B-B14F-4D97-AF65-F5344CB8AC3E}">
        <p14:creationId xmlns:p14="http://schemas.microsoft.com/office/powerpoint/2010/main" val="19688767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133</a:t>
            </a:fld>
            <a:endParaRPr lang="de-DE"/>
          </a:p>
        </p:txBody>
      </p:sp>
    </p:spTree>
    <p:extLst>
      <p:ext uri="{BB962C8B-B14F-4D97-AF65-F5344CB8AC3E}">
        <p14:creationId xmlns:p14="http://schemas.microsoft.com/office/powerpoint/2010/main" val="94096683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134</a:t>
            </a:fld>
            <a:endParaRPr lang="de-DE"/>
          </a:p>
        </p:txBody>
      </p:sp>
    </p:spTree>
    <p:extLst>
      <p:ext uri="{BB962C8B-B14F-4D97-AF65-F5344CB8AC3E}">
        <p14:creationId xmlns:p14="http://schemas.microsoft.com/office/powerpoint/2010/main" val="219083248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135</a:t>
            </a:fld>
            <a:endParaRPr lang="de-DE"/>
          </a:p>
        </p:txBody>
      </p:sp>
    </p:spTree>
    <p:extLst>
      <p:ext uri="{BB962C8B-B14F-4D97-AF65-F5344CB8AC3E}">
        <p14:creationId xmlns:p14="http://schemas.microsoft.com/office/powerpoint/2010/main" val="221126657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136</a:t>
            </a:fld>
            <a:endParaRPr lang="de-DE"/>
          </a:p>
        </p:txBody>
      </p:sp>
    </p:spTree>
    <p:extLst>
      <p:ext uri="{BB962C8B-B14F-4D97-AF65-F5344CB8AC3E}">
        <p14:creationId xmlns:p14="http://schemas.microsoft.com/office/powerpoint/2010/main" val="54515129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137</a:t>
            </a:fld>
            <a:endParaRPr lang="de-DE"/>
          </a:p>
        </p:txBody>
      </p:sp>
    </p:spTree>
    <p:extLst>
      <p:ext uri="{BB962C8B-B14F-4D97-AF65-F5344CB8AC3E}">
        <p14:creationId xmlns:p14="http://schemas.microsoft.com/office/powerpoint/2010/main" val="171881585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138</a:t>
            </a:fld>
            <a:endParaRPr lang="de-DE"/>
          </a:p>
        </p:txBody>
      </p:sp>
    </p:spTree>
    <p:extLst>
      <p:ext uri="{BB962C8B-B14F-4D97-AF65-F5344CB8AC3E}">
        <p14:creationId xmlns:p14="http://schemas.microsoft.com/office/powerpoint/2010/main" val="382920036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139</a:t>
            </a:fld>
            <a:endParaRPr lang="de-DE"/>
          </a:p>
        </p:txBody>
      </p:sp>
    </p:spTree>
    <p:extLst>
      <p:ext uri="{BB962C8B-B14F-4D97-AF65-F5344CB8AC3E}">
        <p14:creationId xmlns:p14="http://schemas.microsoft.com/office/powerpoint/2010/main" val="28340376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14</a:t>
            </a:fld>
            <a:endParaRPr lang="de-DE"/>
          </a:p>
        </p:txBody>
      </p:sp>
    </p:spTree>
    <p:extLst>
      <p:ext uri="{BB962C8B-B14F-4D97-AF65-F5344CB8AC3E}">
        <p14:creationId xmlns:p14="http://schemas.microsoft.com/office/powerpoint/2010/main" val="130352755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140</a:t>
            </a:fld>
            <a:endParaRPr lang="de-DE"/>
          </a:p>
        </p:txBody>
      </p:sp>
    </p:spTree>
    <p:extLst>
      <p:ext uri="{BB962C8B-B14F-4D97-AF65-F5344CB8AC3E}">
        <p14:creationId xmlns:p14="http://schemas.microsoft.com/office/powerpoint/2010/main" val="1697430189"/>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141</a:t>
            </a:fld>
            <a:endParaRPr lang="de-DE"/>
          </a:p>
        </p:txBody>
      </p:sp>
    </p:spTree>
    <p:extLst>
      <p:ext uri="{BB962C8B-B14F-4D97-AF65-F5344CB8AC3E}">
        <p14:creationId xmlns:p14="http://schemas.microsoft.com/office/powerpoint/2010/main" val="409064984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142</a:t>
            </a:fld>
            <a:endParaRPr lang="de-DE"/>
          </a:p>
        </p:txBody>
      </p:sp>
    </p:spTree>
    <p:extLst>
      <p:ext uri="{BB962C8B-B14F-4D97-AF65-F5344CB8AC3E}">
        <p14:creationId xmlns:p14="http://schemas.microsoft.com/office/powerpoint/2010/main" val="111831081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143</a:t>
            </a:fld>
            <a:endParaRPr lang="de-DE"/>
          </a:p>
        </p:txBody>
      </p:sp>
    </p:spTree>
    <p:extLst>
      <p:ext uri="{BB962C8B-B14F-4D97-AF65-F5344CB8AC3E}">
        <p14:creationId xmlns:p14="http://schemas.microsoft.com/office/powerpoint/2010/main" val="49402727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144</a:t>
            </a:fld>
            <a:endParaRPr lang="de-DE"/>
          </a:p>
        </p:txBody>
      </p:sp>
    </p:spTree>
    <p:extLst>
      <p:ext uri="{BB962C8B-B14F-4D97-AF65-F5344CB8AC3E}">
        <p14:creationId xmlns:p14="http://schemas.microsoft.com/office/powerpoint/2010/main" val="125098807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145</a:t>
            </a:fld>
            <a:endParaRPr lang="de-DE"/>
          </a:p>
        </p:txBody>
      </p:sp>
    </p:spTree>
    <p:extLst>
      <p:ext uri="{BB962C8B-B14F-4D97-AF65-F5344CB8AC3E}">
        <p14:creationId xmlns:p14="http://schemas.microsoft.com/office/powerpoint/2010/main" val="242773712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146</a:t>
            </a:fld>
            <a:endParaRPr lang="de-DE"/>
          </a:p>
        </p:txBody>
      </p:sp>
    </p:spTree>
    <p:extLst>
      <p:ext uri="{BB962C8B-B14F-4D97-AF65-F5344CB8AC3E}">
        <p14:creationId xmlns:p14="http://schemas.microsoft.com/office/powerpoint/2010/main" val="4273341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147</a:t>
            </a:fld>
            <a:endParaRPr lang="de-DE"/>
          </a:p>
        </p:txBody>
      </p:sp>
    </p:spTree>
    <p:extLst>
      <p:ext uri="{BB962C8B-B14F-4D97-AF65-F5344CB8AC3E}">
        <p14:creationId xmlns:p14="http://schemas.microsoft.com/office/powerpoint/2010/main" val="128926746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148</a:t>
            </a:fld>
            <a:endParaRPr lang="de-DE"/>
          </a:p>
        </p:txBody>
      </p:sp>
    </p:spTree>
    <p:extLst>
      <p:ext uri="{BB962C8B-B14F-4D97-AF65-F5344CB8AC3E}">
        <p14:creationId xmlns:p14="http://schemas.microsoft.com/office/powerpoint/2010/main" val="69875933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149</a:t>
            </a:fld>
            <a:endParaRPr lang="de-DE" sz="1300" dirty="0">
              <a:latin typeface="Calibri" pitchFamily="34" charset="0"/>
            </a:endParaRPr>
          </a:p>
        </p:txBody>
      </p:sp>
    </p:spTree>
    <p:extLst>
      <p:ext uri="{BB962C8B-B14F-4D97-AF65-F5344CB8AC3E}">
        <p14:creationId xmlns:p14="http://schemas.microsoft.com/office/powerpoint/2010/main" val="22628234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15</a:t>
            </a:fld>
            <a:endParaRPr lang="de-DE"/>
          </a:p>
        </p:txBody>
      </p:sp>
    </p:spTree>
    <p:extLst>
      <p:ext uri="{BB962C8B-B14F-4D97-AF65-F5344CB8AC3E}">
        <p14:creationId xmlns:p14="http://schemas.microsoft.com/office/powerpoint/2010/main" val="338075760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150</a:t>
            </a:fld>
            <a:endParaRPr lang="de-DE" sz="1300" dirty="0">
              <a:latin typeface="Calibri" pitchFamily="34" charset="0"/>
            </a:endParaRPr>
          </a:p>
        </p:txBody>
      </p:sp>
    </p:spTree>
    <p:extLst>
      <p:ext uri="{BB962C8B-B14F-4D97-AF65-F5344CB8AC3E}">
        <p14:creationId xmlns:p14="http://schemas.microsoft.com/office/powerpoint/2010/main" val="283256667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151</a:t>
            </a:fld>
            <a:endParaRPr lang="de-DE" sz="1300" dirty="0">
              <a:latin typeface="Calibri" pitchFamily="34" charset="0"/>
            </a:endParaRPr>
          </a:p>
        </p:txBody>
      </p:sp>
    </p:spTree>
    <p:extLst>
      <p:ext uri="{BB962C8B-B14F-4D97-AF65-F5344CB8AC3E}">
        <p14:creationId xmlns:p14="http://schemas.microsoft.com/office/powerpoint/2010/main" val="313290557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152</a:t>
            </a:fld>
            <a:endParaRPr lang="de-DE" sz="1300" dirty="0">
              <a:latin typeface="Calibri" pitchFamily="34" charset="0"/>
            </a:endParaRPr>
          </a:p>
        </p:txBody>
      </p:sp>
    </p:spTree>
    <p:extLst>
      <p:ext uri="{BB962C8B-B14F-4D97-AF65-F5344CB8AC3E}">
        <p14:creationId xmlns:p14="http://schemas.microsoft.com/office/powerpoint/2010/main" val="348571645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153</a:t>
            </a:fld>
            <a:endParaRPr lang="de-DE"/>
          </a:p>
        </p:txBody>
      </p:sp>
    </p:spTree>
    <p:extLst>
      <p:ext uri="{BB962C8B-B14F-4D97-AF65-F5344CB8AC3E}">
        <p14:creationId xmlns:p14="http://schemas.microsoft.com/office/powerpoint/2010/main" val="342038161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154</a:t>
            </a:fld>
            <a:endParaRPr lang="de-DE"/>
          </a:p>
        </p:txBody>
      </p:sp>
    </p:spTree>
    <p:extLst>
      <p:ext uri="{BB962C8B-B14F-4D97-AF65-F5344CB8AC3E}">
        <p14:creationId xmlns:p14="http://schemas.microsoft.com/office/powerpoint/2010/main" val="105559098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155</a:t>
            </a:fld>
            <a:endParaRPr lang="de-DE"/>
          </a:p>
        </p:txBody>
      </p:sp>
    </p:spTree>
    <p:extLst>
      <p:ext uri="{BB962C8B-B14F-4D97-AF65-F5344CB8AC3E}">
        <p14:creationId xmlns:p14="http://schemas.microsoft.com/office/powerpoint/2010/main" val="224226644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156</a:t>
            </a:fld>
            <a:endParaRPr lang="de-DE"/>
          </a:p>
        </p:txBody>
      </p:sp>
    </p:spTree>
    <p:extLst>
      <p:ext uri="{BB962C8B-B14F-4D97-AF65-F5344CB8AC3E}">
        <p14:creationId xmlns:p14="http://schemas.microsoft.com/office/powerpoint/2010/main" val="2388674575"/>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157</a:t>
            </a:fld>
            <a:endParaRPr lang="de-DE"/>
          </a:p>
        </p:txBody>
      </p:sp>
    </p:spTree>
    <p:extLst>
      <p:ext uri="{BB962C8B-B14F-4D97-AF65-F5344CB8AC3E}">
        <p14:creationId xmlns:p14="http://schemas.microsoft.com/office/powerpoint/2010/main" val="171141118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158</a:t>
            </a:fld>
            <a:endParaRPr lang="de-DE"/>
          </a:p>
        </p:txBody>
      </p:sp>
    </p:spTree>
    <p:extLst>
      <p:ext uri="{BB962C8B-B14F-4D97-AF65-F5344CB8AC3E}">
        <p14:creationId xmlns:p14="http://schemas.microsoft.com/office/powerpoint/2010/main" val="86196802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159</a:t>
            </a:fld>
            <a:endParaRPr lang="de-DE"/>
          </a:p>
        </p:txBody>
      </p:sp>
    </p:spTree>
    <p:extLst>
      <p:ext uri="{BB962C8B-B14F-4D97-AF65-F5344CB8AC3E}">
        <p14:creationId xmlns:p14="http://schemas.microsoft.com/office/powerpoint/2010/main" val="17979700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16</a:t>
            </a:fld>
            <a:endParaRPr lang="de-DE"/>
          </a:p>
        </p:txBody>
      </p:sp>
    </p:spTree>
    <p:extLst>
      <p:ext uri="{BB962C8B-B14F-4D97-AF65-F5344CB8AC3E}">
        <p14:creationId xmlns:p14="http://schemas.microsoft.com/office/powerpoint/2010/main" val="350386896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160</a:t>
            </a:fld>
            <a:endParaRPr lang="de-DE"/>
          </a:p>
        </p:txBody>
      </p:sp>
    </p:spTree>
    <p:extLst>
      <p:ext uri="{BB962C8B-B14F-4D97-AF65-F5344CB8AC3E}">
        <p14:creationId xmlns:p14="http://schemas.microsoft.com/office/powerpoint/2010/main" val="273291201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161</a:t>
            </a:fld>
            <a:endParaRPr lang="de-DE"/>
          </a:p>
        </p:txBody>
      </p:sp>
    </p:spTree>
    <p:extLst>
      <p:ext uri="{BB962C8B-B14F-4D97-AF65-F5344CB8AC3E}">
        <p14:creationId xmlns:p14="http://schemas.microsoft.com/office/powerpoint/2010/main" val="393745653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162</a:t>
            </a:fld>
            <a:endParaRPr lang="de-DE"/>
          </a:p>
        </p:txBody>
      </p:sp>
    </p:spTree>
    <p:extLst>
      <p:ext uri="{BB962C8B-B14F-4D97-AF65-F5344CB8AC3E}">
        <p14:creationId xmlns:p14="http://schemas.microsoft.com/office/powerpoint/2010/main" val="3597744817"/>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163</a:t>
            </a:fld>
            <a:endParaRPr lang="de-DE"/>
          </a:p>
        </p:txBody>
      </p:sp>
    </p:spTree>
    <p:extLst>
      <p:ext uri="{BB962C8B-B14F-4D97-AF65-F5344CB8AC3E}">
        <p14:creationId xmlns:p14="http://schemas.microsoft.com/office/powerpoint/2010/main" val="50938454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164</a:t>
            </a:fld>
            <a:endParaRPr lang="de-DE"/>
          </a:p>
        </p:txBody>
      </p:sp>
    </p:spTree>
    <p:extLst>
      <p:ext uri="{BB962C8B-B14F-4D97-AF65-F5344CB8AC3E}">
        <p14:creationId xmlns:p14="http://schemas.microsoft.com/office/powerpoint/2010/main" val="1775261997"/>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165</a:t>
            </a:fld>
            <a:endParaRPr lang="de-DE"/>
          </a:p>
        </p:txBody>
      </p:sp>
    </p:spTree>
    <p:extLst>
      <p:ext uri="{BB962C8B-B14F-4D97-AF65-F5344CB8AC3E}">
        <p14:creationId xmlns:p14="http://schemas.microsoft.com/office/powerpoint/2010/main" val="247288330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166</a:t>
            </a:fld>
            <a:endParaRPr lang="de-DE"/>
          </a:p>
        </p:txBody>
      </p:sp>
    </p:spTree>
    <p:extLst>
      <p:ext uri="{BB962C8B-B14F-4D97-AF65-F5344CB8AC3E}">
        <p14:creationId xmlns:p14="http://schemas.microsoft.com/office/powerpoint/2010/main" val="192604516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167</a:t>
            </a:fld>
            <a:endParaRPr lang="de-DE"/>
          </a:p>
        </p:txBody>
      </p:sp>
    </p:spTree>
    <p:extLst>
      <p:ext uri="{BB962C8B-B14F-4D97-AF65-F5344CB8AC3E}">
        <p14:creationId xmlns:p14="http://schemas.microsoft.com/office/powerpoint/2010/main" val="1416916757"/>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168</a:t>
            </a:fld>
            <a:endParaRPr lang="de-DE"/>
          </a:p>
        </p:txBody>
      </p:sp>
    </p:spTree>
    <p:extLst>
      <p:ext uri="{BB962C8B-B14F-4D97-AF65-F5344CB8AC3E}">
        <p14:creationId xmlns:p14="http://schemas.microsoft.com/office/powerpoint/2010/main" val="320461034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169</a:t>
            </a:fld>
            <a:endParaRPr lang="de-DE"/>
          </a:p>
        </p:txBody>
      </p:sp>
    </p:spTree>
    <p:extLst>
      <p:ext uri="{BB962C8B-B14F-4D97-AF65-F5344CB8AC3E}">
        <p14:creationId xmlns:p14="http://schemas.microsoft.com/office/powerpoint/2010/main" val="20826979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17</a:t>
            </a:fld>
            <a:endParaRPr lang="de-DE"/>
          </a:p>
        </p:txBody>
      </p:sp>
    </p:spTree>
    <p:extLst>
      <p:ext uri="{BB962C8B-B14F-4D97-AF65-F5344CB8AC3E}">
        <p14:creationId xmlns:p14="http://schemas.microsoft.com/office/powerpoint/2010/main" val="1004103904"/>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170</a:t>
            </a:fld>
            <a:endParaRPr lang="de-DE"/>
          </a:p>
        </p:txBody>
      </p:sp>
    </p:spTree>
    <p:extLst>
      <p:ext uri="{BB962C8B-B14F-4D97-AF65-F5344CB8AC3E}">
        <p14:creationId xmlns:p14="http://schemas.microsoft.com/office/powerpoint/2010/main" val="161276351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171</a:t>
            </a:fld>
            <a:endParaRPr lang="de-DE"/>
          </a:p>
        </p:txBody>
      </p:sp>
    </p:spTree>
    <p:extLst>
      <p:ext uri="{BB962C8B-B14F-4D97-AF65-F5344CB8AC3E}">
        <p14:creationId xmlns:p14="http://schemas.microsoft.com/office/powerpoint/2010/main" val="43299224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172</a:t>
            </a:fld>
            <a:endParaRPr lang="de-DE"/>
          </a:p>
        </p:txBody>
      </p:sp>
    </p:spTree>
    <p:extLst>
      <p:ext uri="{BB962C8B-B14F-4D97-AF65-F5344CB8AC3E}">
        <p14:creationId xmlns:p14="http://schemas.microsoft.com/office/powerpoint/2010/main" val="233669809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173</a:t>
            </a:fld>
            <a:endParaRPr lang="de-DE"/>
          </a:p>
        </p:txBody>
      </p:sp>
    </p:spTree>
    <p:extLst>
      <p:ext uri="{BB962C8B-B14F-4D97-AF65-F5344CB8AC3E}">
        <p14:creationId xmlns:p14="http://schemas.microsoft.com/office/powerpoint/2010/main" val="5121373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174</a:t>
            </a:fld>
            <a:endParaRPr lang="de-DE"/>
          </a:p>
        </p:txBody>
      </p:sp>
    </p:spTree>
    <p:extLst>
      <p:ext uri="{BB962C8B-B14F-4D97-AF65-F5344CB8AC3E}">
        <p14:creationId xmlns:p14="http://schemas.microsoft.com/office/powerpoint/2010/main" val="52471350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175</a:t>
            </a:fld>
            <a:endParaRPr lang="de-DE"/>
          </a:p>
        </p:txBody>
      </p:sp>
    </p:spTree>
    <p:extLst>
      <p:ext uri="{BB962C8B-B14F-4D97-AF65-F5344CB8AC3E}">
        <p14:creationId xmlns:p14="http://schemas.microsoft.com/office/powerpoint/2010/main" val="271191114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176</a:t>
            </a:fld>
            <a:endParaRPr lang="de-DE"/>
          </a:p>
        </p:txBody>
      </p:sp>
    </p:spTree>
    <p:extLst>
      <p:ext uri="{BB962C8B-B14F-4D97-AF65-F5344CB8AC3E}">
        <p14:creationId xmlns:p14="http://schemas.microsoft.com/office/powerpoint/2010/main" val="348324771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177</a:t>
            </a:fld>
            <a:endParaRPr lang="de-DE"/>
          </a:p>
        </p:txBody>
      </p:sp>
    </p:spTree>
    <p:extLst>
      <p:ext uri="{BB962C8B-B14F-4D97-AF65-F5344CB8AC3E}">
        <p14:creationId xmlns:p14="http://schemas.microsoft.com/office/powerpoint/2010/main" val="303172541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178</a:t>
            </a:fld>
            <a:endParaRPr lang="de-DE"/>
          </a:p>
        </p:txBody>
      </p:sp>
    </p:spTree>
    <p:extLst>
      <p:ext uri="{BB962C8B-B14F-4D97-AF65-F5344CB8AC3E}">
        <p14:creationId xmlns:p14="http://schemas.microsoft.com/office/powerpoint/2010/main" val="149605953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179</a:t>
            </a:fld>
            <a:endParaRPr lang="de-DE"/>
          </a:p>
        </p:txBody>
      </p:sp>
    </p:spTree>
    <p:extLst>
      <p:ext uri="{BB962C8B-B14F-4D97-AF65-F5344CB8AC3E}">
        <p14:creationId xmlns:p14="http://schemas.microsoft.com/office/powerpoint/2010/main" val="115759399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18</a:t>
            </a:fld>
            <a:endParaRPr lang="de-DE"/>
          </a:p>
        </p:txBody>
      </p:sp>
    </p:spTree>
    <p:extLst>
      <p:ext uri="{BB962C8B-B14F-4D97-AF65-F5344CB8AC3E}">
        <p14:creationId xmlns:p14="http://schemas.microsoft.com/office/powerpoint/2010/main" val="119954484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180</a:t>
            </a:fld>
            <a:endParaRPr lang="de-DE"/>
          </a:p>
        </p:txBody>
      </p:sp>
    </p:spTree>
    <p:extLst>
      <p:ext uri="{BB962C8B-B14F-4D97-AF65-F5344CB8AC3E}">
        <p14:creationId xmlns:p14="http://schemas.microsoft.com/office/powerpoint/2010/main" val="3955419492"/>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181</a:t>
            </a:fld>
            <a:endParaRPr lang="de-DE"/>
          </a:p>
        </p:txBody>
      </p:sp>
    </p:spTree>
    <p:extLst>
      <p:ext uri="{BB962C8B-B14F-4D97-AF65-F5344CB8AC3E}">
        <p14:creationId xmlns:p14="http://schemas.microsoft.com/office/powerpoint/2010/main" val="47286430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182</a:t>
            </a:fld>
            <a:endParaRPr lang="de-DE"/>
          </a:p>
        </p:txBody>
      </p:sp>
    </p:spTree>
    <p:extLst>
      <p:ext uri="{BB962C8B-B14F-4D97-AF65-F5344CB8AC3E}">
        <p14:creationId xmlns:p14="http://schemas.microsoft.com/office/powerpoint/2010/main" val="175287117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183</a:t>
            </a:fld>
            <a:endParaRPr lang="de-DE"/>
          </a:p>
        </p:txBody>
      </p:sp>
    </p:spTree>
    <p:extLst>
      <p:ext uri="{BB962C8B-B14F-4D97-AF65-F5344CB8AC3E}">
        <p14:creationId xmlns:p14="http://schemas.microsoft.com/office/powerpoint/2010/main" val="397647160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184</a:t>
            </a:fld>
            <a:endParaRPr lang="de-DE"/>
          </a:p>
        </p:txBody>
      </p:sp>
    </p:spTree>
    <p:extLst>
      <p:ext uri="{BB962C8B-B14F-4D97-AF65-F5344CB8AC3E}">
        <p14:creationId xmlns:p14="http://schemas.microsoft.com/office/powerpoint/2010/main" val="326508428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185</a:t>
            </a:fld>
            <a:endParaRPr lang="de-DE"/>
          </a:p>
        </p:txBody>
      </p:sp>
    </p:spTree>
    <p:extLst>
      <p:ext uri="{BB962C8B-B14F-4D97-AF65-F5344CB8AC3E}">
        <p14:creationId xmlns:p14="http://schemas.microsoft.com/office/powerpoint/2010/main" val="215198340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186</a:t>
            </a:fld>
            <a:endParaRPr lang="de-DE"/>
          </a:p>
        </p:txBody>
      </p:sp>
    </p:spTree>
    <p:extLst>
      <p:ext uri="{BB962C8B-B14F-4D97-AF65-F5344CB8AC3E}">
        <p14:creationId xmlns:p14="http://schemas.microsoft.com/office/powerpoint/2010/main" val="249669656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187</a:t>
            </a:fld>
            <a:endParaRPr lang="de-DE"/>
          </a:p>
        </p:txBody>
      </p:sp>
    </p:spTree>
    <p:extLst>
      <p:ext uri="{BB962C8B-B14F-4D97-AF65-F5344CB8AC3E}">
        <p14:creationId xmlns:p14="http://schemas.microsoft.com/office/powerpoint/2010/main" val="30887434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188</a:t>
            </a:fld>
            <a:endParaRPr lang="de-DE"/>
          </a:p>
        </p:txBody>
      </p:sp>
    </p:spTree>
    <p:extLst>
      <p:ext uri="{BB962C8B-B14F-4D97-AF65-F5344CB8AC3E}">
        <p14:creationId xmlns:p14="http://schemas.microsoft.com/office/powerpoint/2010/main" val="4205460113"/>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189</a:t>
            </a:fld>
            <a:endParaRPr lang="de-DE"/>
          </a:p>
        </p:txBody>
      </p:sp>
    </p:spTree>
    <p:extLst>
      <p:ext uri="{BB962C8B-B14F-4D97-AF65-F5344CB8AC3E}">
        <p14:creationId xmlns:p14="http://schemas.microsoft.com/office/powerpoint/2010/main" val="71679537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19</a:t>
            </a:fld>
            <a:endParaRPr lang="de-DE"/>
          </a:p>
        </p:txBody>
      </p:sp>
    </p:spTree>
    <p:extLst>
      <p:ext uri="{BB962C8B-B14F-4D97-AF65-F5344CB8AC3E}">
        <p14:creationId xmlns:p14="http://schemas.microsoft.com/office/powerpoint/2010/main" val="28337689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190</a:t>
            </a:fld>
            <a:endParaRPr lang="de-DE"/>
          </a:p>
        </p:txBody>
      </p:sp>
    </p:spTree>
    <p:extLst>
      <p:ext uri="{BB962C8B-B14F-4D97-AF65-F5344CB8AC3E}">
        <p14:creationId xmlns:p14="http://schemas.microsoft.com/office/powerpoint/2010/main" val="2614664156"/>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191</a:t>
            </a:fld>
            <a:endParaRPr lang="de-DE"/>
          </a:p>
        </p:txBody>
      </p:sp>
    </p:spTree>
    <p:extLst>
      <p:ext uri="{BB962C8B-B14F-4D97-AF65-F5344CB8AC3E}">
        <p14:creationId xmlns:p14="http://schemas.microsoft.com/office/powerpoint/2010/main" val="336461691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192</a:t>
            </a:fld>
            <a:endParaRPr lang="de-DE"/>
          </a:p>
        </p:txBody>
      </p:sp>
    </p:spTree>
    <p:extLst>
      <p:ext uri="{BB962C8B-B14F-4D97-AF65-F5344CB8AC3E}">
        <p14:creationId xmlns:p14="http://schemas.microsoft.com/office/powerpoint/2010/main" val="427446935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193</a:t>
            </a:fld>
            <a:endParaRPr lang="de-DE"/>
          </a:p>
        </p:txBody>
      </p:sp>
    </p:spTree>
    <p:extLst>
      <p:ext uri="{BB962C8B-B14F-4D97-AF65-F5344CB8AC3E}">
        <p14:creationId xmlns:p14="http://schemas.microsoft.com/office/powerpoint/2010/main" val="3627077906"/>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194</a:t>
            </a:fld>
            <a:endParaRPr lang="de-DE"/>
          </a:p>
        </p:txBody>
      </p:sp>
    </p:spTree>
    <p:extLst>
      <p:ext uri="{BB962C8B-B14F-4D97-AF65-F5344CB8AC3E}">
        <p14:creationId xmlns:p14="http://schemas.microsoft.com/office/powerpoint/2010/main" val="3326446824"/>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195</a:t>
            </a:fld>
            <a:endParaRPr lang="de-DE"/>
          </a:p>
        </p:txBody>
      </p:sp>
    </p:spTree>
    <p:extLst>
      <p:ext uri="{BB962C8B-B14F-4D97-AF65-F5344CB8AC3E}">
        <p14:creationId xmlns:p14="http://schemas.microsoft.com/office/powerpoint/2010/main" val="3255711252"/>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196</a:t>
            </a:fld>
            <a:endParaRPr lang="de-DE"/>
          </a:p>
        </p:txBody>
      </p:sp>
    </p:spTree>
    <p:extLst>
      <p:ext uri="{BB962C8B-B14F-4D97-AF65-F5344CB8AC3E}">
        <p14:creationId xmlns:p14="http://schemas.microsoft.com/office/powerpoint/2010/main" val="229127455"/>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197</a:t>
            </a:fld>
            <a:endParaRPr lang="de-DE"/>
          </a:p>
        </p:txBody>
      </p:sp>
    </p:spTree>
    <p:extLst>
      <p:ext uri="{BB962C8B-B14F-4D97-AF65-F5344CB8AC3E}">
        <p14:creationId xmlns:p14="http://schemas.microsoft.com/office/powerpoint/2010/main" val="8396411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198</a:t>
            </a:fld>
            <a:endParaRPr lang="de-DE"/>
          </a:p>
        </p:txBody>
      </p:sp>
    </p:spTree>
    <p:extLst>
      <p:ext uri="{BB962C8B-B14F-4D97-AF65-F5344CB8AC3E}">
        <p14:creationId xmlns:p14="http://schemas.microsoft.com/office/powerpoint/2010/main" val="145933594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199</a:t>
            </a:fld>
            <a:endParaRPr lang="de-DE"/>
          </a:p>
        </p:txBody>
      </p:sp>
    </p:spTree>
    <p:extLst>
      <p:ext uri="{BB962C8B-B14F-4D97-AF65-F5344CB8AC3E}">
        <p14:creationId xmlns:p14="http://schemas.microsoft.com/office/powerpoint/2010/main" val="25116748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Folienbildplatzhalter 1"/>
          <p:cNvSpPr>
            <a:spLocks noGrp="1" noRot="1" noChangeAspect="1" noTextEdit="1"/>
          </p:cNvSpPr>
          <p:nvPr>
            <p:ph type="sldImg"/>
          </p:nvPr>
        </p:nvSpPr>
        <p:spPr bwMode="auto">
          <a:noFill/>
          <a:ln>
            <a:solidFill>
              <a:srgbClr val="000000"/>
            </a:solidFill>
            <a:miter lim="800000"/>
            <a:headEnd/>
            <a:tailEnd/>
          </a:ln>
        </p:spPr>
      </p:sp>
      <p:sp>
        <p:nvSpPr>
          <p:cNvPr id="132099"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132100" name="Foliennummernplatzhalter 3"/>
          <p:cNvSpPr txBox="1">
            <a:spLocks noGrp="1"/>
          </p:cNvSpPr>
          <p:nvPr/>
        </p:nvSpPr>
        <p:spPr bwMode="auto">
          <a:xfrm>
            <a:off x="4022725" y="9721854"/>
            <a:ext cx="3074988" cy="511175"/>
          </a:xfrm>
          <a:prstGeom prst="rect">
            <a:avLst/>
          </a:prstGeom>
          <a:noFill/>
          <a:ln w="9525">
            <a:noFill/>
            <a:miter lim="800000"/>
            <a:headEnd/>
            <a:tailEnd/>
          </a:ln>
        </p:spPr>
        <p:txBody>
          <a:bodyPr lIns="98967" tIns="49483" rIns="98967" bIns="49483" anchor="b"/>
          <a:lstStyle/>
          <a:p>
            <a:pPr algn="r"/>
            <a:fld id="{99467751-ACF7-482F-9BC5-10DDB8DEE340}" type="slidenum">
              <a:rPr lang="de-DE" sz="1300">
                <a:latin typeface="Calibri" pitchFamily="34" charset="0"/>
              </a:rPr>
              <a:pPr algn="r"/>
              <a:t>2</a:t>
            </a:fld>
            <a:endParaRPr lang="de-DE" sz="1300" dirty="0">
              <a:latin typeface="Calibri" pitchFamily="34" charset="0"/>
            </a:endParaRPr>
          </a:p>
        </p:txBody>
      </p:sp>
    </p:spTree>
    <p:extLst>
      <p:ext uri="{BB962C8B-B14F-4D97-AF65-F5344CB8AC3E}">
        <p14:creationId xmlns:p14="http://schemas.microsoft.com/office/powerpoint/2010/main" val="357986259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20</a:t>
            </a:fld>
            <a:endParaRPr lang="de-DE"/>
          </a:p>
        </p:txBody>
      </p:sp>
    </p:spTree>
    <p:extLst>
      <p:ext uri="{BB962C8B-B14F-4D97-AF65-F5344CB8AC3E}">
        <p14:creationId xmlns:p14="http://schemas.microsoft.com/office/powerpoint/2010/main" val="3005303782"/>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200</a:t>
            </a:fld>
            <a:endParaRPr lang="de-DE"/>
          </a:p>
        </p:txBody>
      </p:sp>
    </p:spTree>
    <p:extLst>
      <p:ext uri="{BB962C8B-B14F-4D97-AF65-F5344CB8AC3E}">
        <p14:creationId xmlns:p14="http://schemas.microsoft.com/office/powerpoint/2010/main" val="2189573332"/>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201</a:t>
            </a:fld>
            <a:endParaRPr lang="de-DE"/>
          </a:p>
        </p:txBody>
      </p:sp>
    </p:spTree>
    <p:extLst>
      <p:ext uri="{BB962C8B-B14F-4D97-AF65-F5344CB8AC3E}">
        <p14:creationId xmlns:p14="http://schemas.microsoft.com/office/powerpoint/2010/main" val="138090233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202</a:t>
            </a:fld>
            <a:endParaRPr lang="de-DE"/>
          </a:p>
        </p:txBody>
      </p:sp>
    </p:spTree>
    <p:extLst>
      <p:ext uri="{BB962C8B-B14F-4D97-AF65-F5344CB8AC3E}">
        <p14:creationId xmlns:p14="http://schemas.microsoft.com/office/powerpoint/2010/main" val="3308704000"/>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203</a:t>
            </a:fld>
            <a:endParaRPr lang="de-DE"/>
          </a:p>
        </p:txBody>
      </p:sp>
    </p:spTree>
    <p:extLst>
      <p:ext uri="{BB962C8B-B14F-4D97-AF65-F5344CB8AC3E}">
        <p14:creationId xmlns:p14="http://schemas.microsoft.com/office/powerpoint/2010/main" val="2747316203"/>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204</a:t>
            </a:fld>
            <a:endParaRPr lang="de-DE"/>
          </a:p>
        </p:txBody>
      </p:sp>
    </p:spTree>
    <p:extLst>
      <p:ext uri="{BB962C8B-B14F-4D97-AF65-F5344CB8AC3E}">
        <p14:creationId xmlns:p14="http://schemas.microsoft.com/office/powerpoint/2010/main" val="2743839429"/>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205</a:t>
            </a:fld>
            <a:endParaRPr lang="de-DE"/>
          </a:p>
        </p:txBody>
      </p:sp>
    </p:spTree>
    <p:extLst>
      <p:ext uri="{BB962C8B-B14F-4D97-AF65-F5344CB8AC3E}">
        <p14:creationId xmlns:p14="http://schemas.microsoft.com/office/powerpoint/2010/main" val="1428372240"/>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206</a:t>
            </a:fld>
            <a:endParaRPr lang="de-DE"/>
          </a:p>
        </p:txBody>
      </p:sp>
    </p:spTree>
    <p:extLst>
      <p:ext uri="{BB962C8B-B14F-4D97-AF65-F5344CB8AC3E}">
        <p14:creationId xmlns:p14="http://schemas.microsoft.com/office/powerpoint/2010/main" val="4246917978"/>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207</a:t>
            </a:fld>
            <a:endParaRPr lang="de-DE"/>
          </a:p>
        </p:txBody>
      </p:sp>
    </p:spTree>
    <p:extLst>
      <p:ext uri="{BB962C8B-B14F-4D97-AF65-F5344CB8AC3E}">
        <p14:creationId xmlns:p14="http://schemas.microsoft.com/office/powerpoint/2010/main" val="360452681"/>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208</a:t>
            </a:fld>
            <a:endParaRPr lang="de-DE"/>
          </a:p>
        </p:txBody>
      </p:sp>
    </p:spTree>
    <p:extLst>
      <p:ext uri="{BB962C8B-B14F-4D97-AF65-F5344CB8AC3E}">
        <p14:creationId xmlns:p14="http://schemas.microsoft.com/office/powerpoint/2010/main" val="233323586"/>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209</a:t>
            </a:fld>
            <a:endParaRPr lang="de-DE"/>
          </a:p>
        </p:txBody>
      </p:sp>
    </p:spTree>
    <p:extLst>
      <p:ext uri="{BB962C8B-B14F-4D97-AF65-F5344CB8AC3E}">
        <p14:creationId xmlns:p14="http://schemas.microsoft.com/office/powerpoint/2010/main" val="16476555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21</a:t>
            </a:fld>
            <a:endParaRPr lang="de-DE"/>
          </a:p>
        </p:txBody>
      </p:sp>
    </p:spTree>
    <p:extLst>
      <p:ext uri="{BB962C8B-B14F-4D97-AF65-F5344CB8AC3E}">
        <p14:creationId xmlns:p14="http://schemas.microsoft.com/office/powerpoint/2010/main" val="1633689413"/>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210</a:t>
            </a:fld>
            <a:endParaRPr lang="de-DE"/>
          </a:p>
        </p:txBody>
      </p:sp>
    </p:spTree>
    <p:extLst>
      <p:ext uri="{BB962C8B-B14F-4D97-AF65-F5344CB8AC3E}">
        <p14:creationId xmlns:p14="http://schemas.microsoft.com/office/powerpoint/2010/main" val="2965625610"/>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211</a:t>
            </a:fld>
            <a:endParaRPr lang="de-DE"/>
          </a:p>
        </p:txBody>
      </p:sp>
    </p:spTree>
    <p:extLst>
      <p:ext uri="{BB962C8B-B14F-4D97-AF65-F5344CB8AC3E}">
        <p14:creationId xmlns:p14="http://schemas.microsoft.com/office/powerpoint/2010/main" val="1324118259"/>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212</a:t>
            </a:fld>
            <a:endParaRPr lang="de-DE"/>
          </a:p>
        </p:txBody>
      </p:sp>
    </p:spTree>
    <p:extLst>
      <p:ext uri="{BB962C8B-B14F-4D97-AF65-F5344CB8AC3E}">
        <p14:creationId xmlns:p14="http://schemas.microsoft.com/office/powerpoint/2010/main" val="1820040639"/>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213</a:t>
            </a:fld>
            <a:endParaRPr lang="de-DE"/>
          </a:p>
        </p:txBody>
      </p:sp>
    </p:spTree>
    <p:extLst>
      <p:ext uri="{BB962C8B-B14F-4D97-AF65-F5344CB8AC3E}">
        <p14:creationId xmlns:p14="http://schemas.microsoft.com/office/powerpoint/2010/main" val="79976641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214</a:t>
            </a:fld>
            <a:endParaRPr lang="de-DE"/>
          </a:p>
        </p:txBody>
      </p:sp>
    </p:spTree>
    <p:extLst>
      <p:ext uri="{BB962C8B-B14F-4D97-AF65-F5344CB8AC3E}">
        <p14:creationId xmlns:p14="http://schemas.microsoft.com/office/powerpoint/2010/main" val="1960190845"/>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215</a:t>
            </a:fld>
            <a:endParaRPr lang="de-DE"/>
          </a:p>
        </p:txBody>
      </p:sp>
    </p:spTree>
    <p:extLst>
      <p:ext uri="{BB962C8B-B14F-4D97-AF65-F5344CB8AC3E}">
        <p14:creationId xmlns:p14="http://schemas.microsoft.com/office/powerpoint/2010/main" val="2734723906"/>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216</a:t>
            </a:fld>
            <a:endParaRPr lang="de-DE"/>
          </a:p>
        </p:txBody>
      </p:sp>
    </p:spTree>
    <p:extLst>
      <p:ext uri="{BB962C8B-B14F-4D97-AF65-F5344CB8AC3E}">
        <p14:creationId xmlns:p14="http://schemas.microsoft.com/office/powerpoint/2010/main" val="109775146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217</a:t>
            </a:fld>
            <a:endParaRPr lang="de-DE"/>
          </a:p>
        </p:txBody>
      </p:sp>
    </p:spTree>
    <p:extLst>
      <p:ext uri="{BB962C8B-B14F-4D97-AF65-F5344CB8AC3E}">
        <p14:creationId xmlns:p14="http://schemas.microsoft.com/office/powerpoint/2010/main" val="3325014271"/>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218</a:t>
            </a:fld>
            <a:endParaRPr lang="de-DE"/>
          </a:p>
        </p:txBody>
      </p:sp>
    </p:spTree>
    <p:extLst>
      <p:ext uri="{BB962C8B-B14F-4D97-AF65-F5344CB8AC3E}">
        <p14:creationId xmlns:p14="http://schemas.microsoft.com/office/powerpoint/2010/main" val="1983600228"/>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219</a:t>
            </a:fld>
            <a:endParaRPr lang="de-DE"/>
          </a:p>
        </p:txBody>
      </p:sp>
    </p:spTree>
    <p:extLst>
      <p:ext uri="{BB962C8B-B14F-4D97-AF65-F5344CB8AC3E}">
        <p14:creationId xmlns:p14="http://schemas.microsoft.com/office/powerpoint/2010/main" val="314917288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22</a:t>
            </a:fld>
            <a:endParaRPr lang="de-DE"/>
          </a:p>
        </p:txBody>
      </p:sp>
    </p:spTree>
    <p:extLst>
      <p:ext uri="{BB962C8B-B14F-4D97-AF65-F5344CB8AC3E}">
        <p14:creationId xmlns:p14="http://schemas.microsoft.com/office/powerpoint/2010/main" val="3512267943"/>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220</a:t>
            </a:fld>
            <a:endParaRPr lang="de-DE"/>
          </a:p>
        </p:txBody>
      </p:sp>
    </p:spTree>
    <p:extLst>
      <p:ext uri="{BB962C8B-B14F-4D97-AF65-F5344CB8AC3E}">
        <p14:creationId xmlns:p14="http://schemas.microsoft.com/office/powerpoint/2010/main" val="4287705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221</a:t>
            </a:fld>
            <a:endParaRPr lang="de-DE"/>
          </a:p>
        </p:txBody>
      </p:sp>
    </p:spTree>
    <p:extLst>
      <p:ext uri="{BB962C8B-B14F-4D97-AF65-F5344CB8AC3E}">
        <p14:creationId xmlns:p14="http://schemas.microsoft.com/office/powerpoint/2010/main" val="3593771439"/>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222</a:t>
            </a:fld>
            <a:endParaRPr lang="de-DE"/>
          </a:p>
        </p:txBody>
      </p:sp>
    </p:spTree>
    <p:extLst>
      <p:ext uri="{BB962C8B-B14F-4D97-AF65-F5344CB8AC3E}">
        <p14:creationId xmlns:p14="http://schemas.microsoft.com/office/powerpoint/2010/main" val="349560449"/>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223</a:t>
            </a:fld>
            <a:endParaRPr lang="de-DE"/>
          </a:p>
        </p:txBody>
      </p:sp>
    </p:spTree>
    <p:extLst>
      <p:ext uri="{BB962C8B-B14F-4D97-AF65-F5344CB8AC3E}">
        <p14:creationId xmlns:p14="http://schemas.microsoft.com/office/powerpoint/2010/main" val="1843417604"/>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224</a:t>
            </a:fld>
            <a:endParaRPr lang="de-DE"/>
          </a:p>
        </p:txBody>
      </p:sp>
    </p:spTree>
    <p:extLst>
      <p:ext uri="{BB962C8B-B14F-4D97-AF65-F5344CB8AC3E}">
        <p14:creationId xmlns:p14="http://schemas.microsoft.com/office/powerpoint/2010/main" val="4042823166"/>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225</a:t>
            </a:fld>
            <a:endParaRPr lang="de-DE"/>
          </a:p>
        </p:txBody>
      </p:sp>
    </p:spTree>
    <p:extLst>
      <p:ext uri="{BB962C8B-B14F-4D97-AF65-F5344CB8AC3E}">
        <p14:creationId xmlns:p14="http://schemas.microsoft.com/office/powerpoint/2010/main" val="2322636040"/>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226</a:t>
            </a:fld>
            <a:endParaRPr lang="de-DE"/>
          </a:p>
        </p:txBody>
      </p:sp>
    </p:spTree>
    <p:extLst>
      <p:ext uri="{BB962C8B-B14F-4D97-AF65-F5344CB8AC3E}">
        <p14:creationId xmlns:p14="http://schemas.microsoft.com/office/powerpoint/2010/main" val="4140716"/>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227</a:t>
            </a:fld>
            <a:endParaRPr lang="de-DE"/>
          </a:p>
        </p:txBody>
      </p:sp>
    </p:spTree>
    <p:extLst>
      <p:ext uri="{BB962C8B-B14F-4D97-AF65-F5344CB8AC3E}">
        <p14:creationId xmlns:p14="http://schemas.microsoft.com/office/powerpoint/2010/main" val="3629993541"/>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228</a:t>
            </a:fld>
            <a:endParaRPr lang="de-DE"/>
          </a:p>
        </p:txBody>
      </p:sp>
    </p:spTree>
    <p:extLst>
      <p:ext uri="{BB962C8B-B14F-4D97-AF65-F5344CB8AC3E}">
        <p14:creationId xmlns:p14="http://schemas.microsoft.com/office/powerpoint/2010/main" val="1582976670"/>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229</a:t>
            </a:fld>
            <a:endParaRPr lang="de-DE"/>
          </a:p>
        </p:txBody>
      </p:sp>
    </p:spTree>
    <p:extLst>
      <p:ext uri="{BB962C8B-B14F-4D97-AF65-F5344CB8AC3E}">
        <p14:creationId xmlns:p14="http://schemas.microsoft.com/office/powerpoint/2010/main" val="311894314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23</a:t>
            </a:fld>
            <a:endParaRPr lang="de-DE"/>
          </a:p>
        </p:txBody>
      </p:sp>
    </p:spTree>
    <p:extLst>
      <p:ext uri="{BB962C8B-B14F-4D97-AF65-F5344CB8AC3E}">
        <p14:creationId xmlns:p14="http://schemas.microsoft.com/office/powerpoint/2010/main" val="3907415"/>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230</a:t>
            </a:fld>
            <a:endParaRPr lang="de-DE"/>
          </a:p>
        </p:txBody>
      </p:sp>
    </p:spTree>
    <p:extLst>
      <p:ext uri="{BB962C8B-B14F-4D97-AF65-F5344CB8AC3E}">
        <p14:creationId xmlns:p14="http://schemas.microsoft.com/office/powerpoint/2010/main" val="4135261843"/>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231</a:t>
            </a:fld>
            <a:endParaRPr lang="de-DE"/>
          </a:p>
        </p:txBody>
      </p:sp>
    </p:spTree>
    <p:extLst>
      <p:ext uri="{BB962C8B-B14F-4D97-AF65-F5344CB8AC3E}">
        <p14:creationId xmlns:p14="http://schemas.microsoft.com/office/powerpoint/2010/main" val="576274158"/>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232</a:t>
            </a:fld>
            <a:endParaRPr lang="de-DE"/>
          </a:p>
        </p:txBody>
      </p:sp>
    </p:spTree>
    <p:extLst>
      <p:ext uri="{BB962C8B-B14F-4D97-AF65-F5344CB8AC3E}">
        <p14:creationId xmlns:p14="http://schemas.microsoft.com/office/powerpoint/2010/main" val="4267140700"/>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233</a:t>
            </a:fld>
            <a:endParaRPr lang="de-DE"/>
          </a:p>
        </p:txBody>
      </p:sp>
    </p:spTree>
    <p:extLst>
      <p:ext uri="{BB962C8B-B14F-4D97-AF65-F5344CB8AC3E}">
        <p14:creationId xmlns:p14="http://schemas.microsoft.com/office/powerpoint/2010/main" val="734812049"/>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234</a:t>
            </a:fld>
            <a:endParaRPr lang="de-DE"/>
          </a:p>
        </p:txBody>
      </p:sp>
    </p:spTree>
    <p:extLst>
      <p:ext uri="{BB962C8B-B14F-4D97-AF65-F5344CB8AC3E}">
        <p14:creationId xmlns:p14="http://schemas.microsoft.com/office/powerpoint/2010/main" val="1268129081"/>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235</a:t>
            </a:fld>
            <a:endParaRPr lang="de-DE"/>
          </a:p>
        </p:txBody>
      </p:sp>
    </p:spTree>
    <p:extLst>
      <p:ext uri="{BB962C8B-B14F-4D97-AF65-F5344CB8AC3E}">
        <p14:creationId xmlns:p14="http://schemas.microsoft.com/office/powerpoint/2010/main" val="381286978"/>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236</a:t>
            </a:fld>
            <a:endParaRPr lang="de-DE"/>
          </a:p>
        </p:txBody>
      </p:sp>
    </p:spTree>
    <p:extLst>
      <p:ext uri="{BB962C8B-B14F-4D97-AF65-F5344CB8AC3E}">
        <p14:creationId xmlns:p14="http://schemas.microsoft.com/office/powerpoint/2010/main" val="3259701795"/>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237</a:t>
            </a:fld>
            <a:endParaRPr lang="de-DE"/>
          </a:p>
        </p:txBody>
      </p:sp>
    </p:spTree>
    <p:extLst>
      <p:ext uri="{BB962C8B-B14F-4D97-AF65-F5344CB8AC3E}">
        <p14:creationId xmlns:p14="http://schemas.microsoft.com/office/powerpoint/2010/main" val="1380746983"/>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238</a:t>
            </a:fld>
            <a:endParaRPr lang="de-DE"/>
          </a:p>
        </p:txBody>
      </p:sp>
    </p:spTree>
    <p:extLst>
      <p:ext uri="{BB962C8B-B14F-4D97-AF65-F5344CB8AC3E}">
        <p14:creationId xmlns:p14="http://schemas.microsoft.com/office/powerpoint/2010/main" val="1859455517"/>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239</a:t>
            </a:fld>
            <a:endParaRPr lang="de-DE"/>
          </a:p>
        </p:txBody>
      </p:sp>
    </p:spTree>
    <p:extLst>
      <p:ext uri="{BB962C8B-B14F-4D97-AF65-F5344CB8AC3E}">
        <p14:creationId xmlns:p14="http://schemas.microsoft.com/office/powerpoint/2010/main" val="6815432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24</a:t>
            </a:fld>
            <a:endParaRPr lang="de-DE"/>
          </a:p>
        </p:txBody>
      </p:sp>
    </p:spTree>
    <p:extLst>
      <p:ext uri="{BB962C8B-B14F-4D97-AF65-F5344CB8AC3E}">
        <p14:creationId xmlns:p14="http://schemas.microsoft.com/office/powerpoint/2010/main" val="4172529711"/>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240</a:t>
            </a:fld>
            <a:endParaRPr lang="de-DE"/>
          </a:p>
        </p:txBody>
      </p:sp>
    </p:spTree>
    <p:extLst>
      <p:ext uri="{BB962C8B-B14F-4D97-AF65-F5344CB8AC3E}">
        <p14:creationId xmlns:p14="http://schemas.microsoft.com/office/powerpoint/2010/main" val="1419875402"/>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241</a:t>
            </a:fld>
            <a:endParaRPr lang="de-DE"/>
          </a:p>
        </p:txBody>
      </p:sp>
    </p:spTree>
    <p:extLst>
      <p:ext uri="{BB962C8B-B14F-4D97-AF65-F5344CB8AC3E}">
        <p14:creationId xmlns:p14="http://schemas.microsoft.com/office/powerpoint/2010/main" val="1279862546"/>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242</a:t>
            </a:fld>
            <a:endParaRPr lang="de-DE"/>
          </a:p>
        </p:txBody>
      </p:sp>
    </p:spTree>
    <p:extLst>
      <p:ext uri="{BB962C8B-B14F-4D97-AF65-F5344CB8AC3E}">
        <p14:creationId xmlns:p14="http://schemas.microsoft.com/office/powerpoint/2010/main" val="510025538"/>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243</a:t>
            </a:fld>
            <a:endParaRPr lang="de-DE"/>
          </a:p>
        </p:txBody>
      </p:sp>
    </p:spTree>
    <p:extLst>
      <p:ext uri="{BB962C8B-B14F-4D97-AF65-F5344CB8AC3E}">
        <p14:creationId xmlns:p14="http://schemas.microsoft.com/office/powerpoint/2010/main" val="1548846733"/>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244</a:t>
            </a:fld>
            <a:endParaRPr lang="de-DE"/>
          </a:p>
        </p:txBody>
      </p:sp>
    </p:spTree>
    <p:extLst>
      <p:ext uri="{BB962C8B-B14F-4D97-AF65-F5344CB8AC3E}">
        <p14:creationId xmlns:p14="http://schemas.microsoft.com/office/powerpoint/2010/main" val="2034271579"/>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245</a:t>
            </a:fld>
            <a:endParaRPr lang="de-DE"/>
          </a:p>
        </p:txBody>
      </p:sp>
    </p:spTree>
    <p:extLst>
      <p:ext uri="{BB962C8B-B14F-4D97-AF65-F5344CB8AC3E}">
        <p14:creationId xmlns:p14="http://schemas.microsoft.com/office/powerpoint/2010/main" val="2082225677"/>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246</a:t>
            </a:fld>
            <a:endParaRPr lang="de-DE"/>
          </a:p>
        </p:txBody>
      </p:sp>
    </p:spTree>
    <p:extLst>
      <p:ext uri="{BB962C8B-B14F-4D97-AF65-F5344CB8AC3E}">
        <p14:creationId xmlns:p14="http://schemas.microsoft.com/office/powerpoint/2010/main" val="2440523182"/>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247</a:t>
            </a:fld>
            <a:endParaRPr lang="de-DE"/>
          </a:p>
        </p:txBody>
      </p:sp>
    </p:spTree>
    <p:extLst>
      <p:ext uri="{BB962C8B-B14F-4D97-AF65-F5344CB8AC3E}">
        <p14:creationId xmlns:p14="http://schemas.microsoft.com/office/powerpoint/2010/main" val="3841437788"/>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248</a:t>
            </a:fld>
            <a:endParaRPr lang="de-DE"/>
          </a:p>
        </p:txBody>
      </p:sp>
    </p:spTree>
    <p:extLst>
      <p:ext uri="{BB962C8B-B14F-4D97-AF65-F5344CB8AC3E}">
        <p14:creationId xmlns:p14="http://schemas.microsoft.com/office/powerpoint/2010/main" val="3964556128"/>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249</a:t>
            </a:fld>
            <a:endParaRPr lang="de-DE"/>
          </a:p>
        </p:txBody>
      </p:sp>
    </p:spTree>
    <p:extLst>
      <p:ext uri="{BB962C8B-B14F-4D97-AF65-F5344CB8AC3E}">
        <p14:creationId xmlns:p14="http://schemas.microsoft.com/office/powerpoint/2010/main" val="13310923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25</a:t>
            </a:fld>
            <a:endParaRPr lang="de-DE"/>
          </a:p>
        </p:txBody>
      </p:sp>
    </p:spTree>
    <p:extLst>
      <p:ext uri="{BB962C8B-B14F-4D97-AF65-F5344CB8AC3E}">
        <p14:creationId xmlns:p14="http://schemas.microsoft.com/office/powerpoint/2010/main" val="3108802954"/>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250</a:t>
            </a:fld>
            <a:endParaRPr lang="de-DE"/>
          </a:p>
        </p:txBody>
      </p:sp>
    </p:spTree>
    <p:extLst>
      <p:ext uri="{BB962C8B-B14F-4D97-AF65-F5344CB8AC3E}">
        <p14:creationId xmlns:p14="http://schemas.microsoft.com/office/powerpoint/2010/main" val="1678120145"/>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251</a:t>
            </a:fld>
            <a:endParaRPr lang="de-DE"/>
          </a:p>
        </p:txBody>
      </p:sp>
    </p:spTree>
    <p:extLst>
      <p:ext uri="{BB962C8B-B14F-4D97-AF65-F5344CB8AC3E}">
        <p14:creationId xmlns:p14="http://schemas.microsoft.com/office/powerpoint/2010/main" val="358507879"/>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252</a:t>
            </a:fld>
            <a:endParaRPr lang="de-DE"/>
          </a:p>
        </p:txBody>
      </p:sp>
    </p:spTree>
    <p:extLst>
      <p:ext uri="{BB962C8B-B14F-4D97-AF65-F5344CB8AC3E}">
        <p14:creationId xmlns:p14="http://schemas.microsoft.com/office/powerpoint/2010/main" val="3781920811"/>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253</a:t>
            </a:fld>
            <a:endParaRPr lang="de-DE"/>
          </a:p>
        </p:txBody>
      </p:sp>
    </p:spTree>
    <p:extLst>
      <p:ext uri="{BB962C8B-B14F-4D97-AF65-F5344CB8AC3E}">
        <p14:creationId xmlns:p14="http://schemas.microsoft.com/office/powerpoint/2010/main" val="3781753497"/>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254</a:t>
            </a:fld>
            <a:endParaRPr lang="de-DE"/>
          </a:p>
        </p:txBody>
      </p:sp>
    </p:spTree>
    <p:extLst>
      <p:ext uri="{BB962C8B-B14F-4D97-AF65-F5344CB8AC3E}">
        <p14:creationId xmlns:p14="http://schemas.microsoft.com/office/powerpoint/2010/main" val="328008003"/>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255</a:t>
            </a:fld>
            <a:endParaRPr lang="de-DE"/>
          </a:p>
        </p:txBody>
      </p:sp>
    </p:spTree>
    <p:extLst>
      <p:ext uri="{BB962C8B-B14F-4D97-AF65-F5344CB8AC3E}">
        <p14:creationId xmlns:p14="http://schemas.microsoft.com/office/powerpoint/2010/main" val="1636610817"/>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256</a:t>
            </a:fld>
            <a:endParaRPr lang="de-DE"/>
          </a:p>
        </p:txBody>
      </p:sp>
    </p:spTree>
    <p:extLst>
      <p:ext uri="{BB962C8B-B14F-4D97-AF65-F5344CB8AC3E}">
        <p14:creationId xmlns:p14="http://schemas.microsoft.com/office/powerpoint/2010/main" val="845281469"/>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257</a:t>
            </a:fld>
            <a:endParaRPr lang="de-DE"/>
          </a:p>
        </p:txBody>
      </p:sp>
    </p:spTree>
    <p:extLst>
      <p:ext uri="{BB962C8B-B14F-4D97-AF65-F5344CB8AC3E}">
        <p14:creationId xmlns:p14="http://schemas.microsoft.com/office/powerpoint/2010/main" val="2481111473"/>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258</a:t>
            </a:fld>
            <a:endParaRPr lang="de-DE"/>
          </a:p>
        </p:txBody>
      </p:sp>
    </p:spTree>
    <p:extLst>
      <p:ext uri="{BB962C8B-B14F-4D97-AF65-F5344CB8AC3E}">
        <p14:creationId xmlns:p14="http://schemas.microsoft.com/office/powerpoint/2010/main" val="2061609347"/>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259</a:t>
            </a:fld>
            <a:endParaRPr lang="de-DE"/>
          </a:p>
        </p:txBody>
      </p:sp>
    </p:spTree>
    <p:extLst>
      <p:ext uri="{BB962C8B-B14F-4D97-AF65-F5344CB8AC3E}">
        <p14:creationId xmlns:p14="http://schemas.microsoft.com/office/powerpoint/2010/main" val="193393304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26</a:t>
            </a:fld>
            <a:endParaRPr lang="de-DE"/>
          </a:p>
        </p:txBody>
      </p:sp>
    </p:spTree>
    <p:extLst>
      <p:ext uri="{BB962C8B-B14F-4D97-AF65-F5344CB8AC3E}">
        <p14:creationId xmlns:p14="http://schemas.microsoft.com/office/powerpoint/2010/main" val="369117786"/>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260</a:t>
            </a:fld>
            <a:endParaRPr lang="de-DE"/>
          </a:p>
        </p:txBody>
      </p:sp>
    </p:spTree>
    <p:extLst>
      <p:ext uri="{BB962C8B-B14F-4D97-AF65-F5344CB8AC3E}">
        <p14:creationId xmlns:p14="http://schemas.microsoft.com/office/powerpoint/2010/main" val="1448510692"/>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261</a:t>
            </a:fld>
            <a:endParaRPr lang="de-DE"/>
          </a:p>
        </p:txBody>
      </p:sp>
    </p:spTree>
    <p:extLst>
      <p:ext uri="{BB962C8B-B14F-4D97-AF65-F5344CB8AC3E}">
        <p14:creationId xmlns:p14="http://schemas.microsoft.com/office/powerpoint/2010/main" val="3200417763"/>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262</a:t>
            </a:fld>
            <a:endParaRPr lang="de-DE"/>
          </a:p>
        </p:txBody>
      </p:sp>
    </p:spTree>
    <p:extLst>
      <p:ext uri="{BB962C8B-B14F-4D97-AF65-F5344CB8AC3E}">
        <p14:creationId xmlns:p14="http://schemas.microsoft.com/office/powerpoint/2010/main" val="4123050298"/>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263</a:t>
            </a:fld>
            <a:endParaRPr lang="de-DE"/>
          </a:p>
        </p:txBody>
      </p:sp>
    </p:spTree>
    <p:extLst>
      <p:ext uri="{BB962C8B-B14F-4D97-AF65-F5344CB8AC3E}">
        <p14:creationId xmlns:p14="http://schemas.microsoft.com/office/powerpoint/2010/main" val="3137193506"/>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264</a:t>
            </a:fld>
            <a:endParaRPr lang="de-DE"/>
          </a:p>
        </p:txBody>
      </p:sp>
    </p:spTree>
    <p:extLst>
      <p:ext uri="{BB962C8B-B14F-4D97-AF65-F5344CB8AC3E}">
        <p14:creationId xmlns:p14="http://schemas.microsoft.com/office/powerpoint/2010/main" val="3595324263"/>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265</a:t>
            </a:fld>
            <a:endParaRPr lang="de-DE"/>
          </a:p>
        </p:txBody>
      </p:sp>
    </p:spTree>
    <p:extLst>
      <p:ext uri="{BB962C8B-B14F-4D97-AF65-F5344CB8AC3E}">
        <p14:creationId xmlns:p14="http://schemas.microsoft.com/office/powerpoint/2010/main" val="3670410740"/>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266</a:t>
            </a:fld>
            <a:endParaRPr lang="de-DE"/>
          </a:p>
        </p:txBody>
      </p:sp>
    </p:spTree>
    <p:extLst>
      <p:ext uri="{BB962C8B-B14F-4D97-AF65-F5344CB8AC3E}">
        <p14:creationId xmlns:p14="http://schemas.microsoft.com/office/powerpoint/2010/main" val="2830673548"/>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267</a:t>
            </a:fld>
            <a:endParaRPr lang="de-DE"/>
          </a:p>
        </p:txBody>
      </p:sp>
    </p:spTree>
    <p:extLst>
      <p:ext uri="{BB962C8B-B14F-4D97-AF65-F5344CB8AC3E}">
        <p14:creationId xmlns:p14="http://schemas.microsoft.com/office/powerpoint/2010/main" val="943148288"/>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268</a:t>
            </a:fld>
            <a:endParaRPr lang="de-DE"/>
          </a:p>
        </p:txBody>
      </p:sp>
    </p:spTree>
    <p:extLst>
      <p:ext uri="{BB962C8B-B14F-4D97-AF65-F5344CB8AC3E}">
        <p14:creationId xmlns:p14="http://schemas.microsoft.com/office/powerpoint/2010/main" val="2956738494"/>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269</a:t>
            </a:fld>
            <a:endParaRPr lang="de-DE"/>
          </a:p>
        </p:txBody>
      </p:sp>
    </p:spTree>
    <p:extLst>
      <p:ext uri="{BB962C8B-B14F-4D97-AF65-F5344CB8AC3E}">
        <p14:creationId xmlns:p14="http://schemas.microsoft.com/office/powerpoint/2010/main" val="55410178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27</a:t>
            </a:fld>
            <a:endParaRPr lang="de-DE" sz="1300" dirty="0">
              <a:latin typeface="Calibri" pitchFamily="34" charset="0"/>
            </a:endParaRPr>
          </a:p>
        </p:txBody>
      </p:sp>
    </p:spTree>
    <p:extLst>
      <p:ext uri="{BB962C8B-B14F-4D97-AF65-F5344CB8AC3E}">
        <p14:creationId xmlns:p14="http://schemas.microsoft.com/office/powerpoint/2010/main" val="3303804743"/>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270</a:t>
            </a:fld>
            <a:endParaRPr lang="de-DE"/>
          </a:p>
        </p:txBody>
      </p:sp>
    </p:spTree>
    <p:extLst>
      <p:ext uri="{BB962C8B-B14F-4D97-AF65-F5344CB8AC3E}">
        <p14:creationId xmlns:p14="http://schemas.microsoft.com/office/powerpoint/2010/main" val="3741305419"/>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271</a:t>
            </a:fld>
            <a:endParaRPr lang="de-DE"/>
          </a:p>
        </p:txBody>
      </p:sp>
    </p:spTree>
    <p:extLst>
      <p:ext uri="{BB962C8B-B14F-4D97-AF65-F5344CB8AC3E}">
        <p14:creationId xmlns:p14="http://schemas.microsoft.com/office/powerpoint/2010/main" val="337083822"/>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272</a:t>
            </a:fld>
            <a:endParaRPr lang="de-DE"/>
          </a:p>
        </p:txBody>
      </p:sp>
    </p:spTree>
    <p:extLst>
      <p:ext uri="{BB962C8B-B14F-4D97-AF65-F5344CB8AC3E}">
        <p14:creationId xmlns:p14="http://schemas.microsoft.com/office/powerpoint/2010/main" val="2993567437"/>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273</a:t>
            </a:fld>
            <a:endParaRPr lang="de-DE"/>
          </a:p>
        </p:txBody>
      </p:sp>
    </p:spTree>
    <p:extLst>
      <p:ext uri="{BB962C8B-B14F-4D97-AF65-F5344CB8AC3E}">
        <p14:creationId xmlns:p14="http://schemas.microsoft.com/office/powerpoint/2010/main" val="3482124571"/>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274</a:t>
            </a:fld>
            <a:endParaRPr lang="de-DE"/>
          </a:p>
        </p:txBody>
      </p:sp>
    </p:spTree>
    <p:extLst>
      <p:ext uri="{BB962C8B-B14F-4D97-AF65-F5344CB8AC3E}">
        <p14:creationId xmlns:p14="http://schemas.microsoft.com/office/powerpoint/2010/main" val="1391155629"/>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275</a:t>
            </a:fld>
            <a:endParaRPr lang="de-DE" sz="1300" dirty="0">
              <a:latin typeface="Calibri" pitchFamily="34" charset="0"/>
            </a:endParaRPr>
          </a:p>
        </p:txBody>
      </p:sp>
    </p:spTree>
    <p:extLst>
      <p:ext uri="{BB962C8B-B14F-4D97-AF65-F5344CB8AC3E}">
        <p14:creationId xmlns:p14="http://schemas.microsoft.com/office/powerpoint/2010/main" val="1278845473"/>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276</a:t>
            </a:fld>
            <a:endParaRPr lang="de-DE"/>
          </a:p>
        </p:txBody>
      </p:sp>
    </p:spTree>
    <p:extLst>
      <p:ext uri="{BB962C8B-B14F-4D97-AF65-F5344CB8AC3E}">
        <p14:creationId xmlns:p14="http://schemas.microsoft.com/office/powerpoint/2010/main" val="2037350755"/>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277</a:t>
            </a:fld>
            <a:endParaRPr lang="de-DE"/>
          </a:p>
        </p:txBody>
      </p:sp>
    </p:spTree>
    <p:extLst>
      <p:ext uri="{BB962C8B-B14F-4D97-AF65-F5344CB8AC3E}">
        <p14:creationId xmlns:p14="http://schemas.microsoft.com/office/powerpoint/2010/main" val="3857565019"/>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278</a:t>
            </a:fld>
            <a:endParaRPr lang="de-DE"/>
          </a:p>
        </p:txBody>
      </p:sp>
    </p:spTree>
    <p:extLst>
      <p:ext uri="{BB962C8B-B14F-4D97-AF65-F5344CB8AC3E}">
        <p14:creationId xmlns:p14="http://schemas.microsoft.com/office/powerpoint/2010/main" val="28385782"/>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279</a:t>
            </a:fld>
            <a:endParaRPr lang="de-DE"/>
          </a:p>
        </p:txBody>
      </p:sp>
    </p:spTree>
    <p:extLst>
      <p:ext uri="{BB962C8B-B14F-4D97-AF65-F5344CB8AC3E}">
        <p14:creationId xmlns:p14="http://schemas.microsoft.com/office/powerpoint/2010/main" val="261414556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28</a:t>
            </a:fld>
            <a:endParaRPr lang="de-DE"/>
          </a:p>
        </p:txBody>
      </p:sp>
    </p:spTree>
    <p:extLst>
      <p:ext uri="{BB962C8B-B14F-4D97-AF65-F5344CB8AC3E}">
        <p14:creationId xmlns:p14="http://schemas.microsoft.com/office/powerpoint/2010/main" val="1807671139"/>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280</a:t>
            </a:fld>
            <a:endParaRPr lang="de-DE"/>
          </a:p>
        </p:txBody>
      </p:sp>
    </p:spTree>
    <p:extLst>
      <p:ext uri="{BB962C8B-B14F-4D97-AF65-F5344CB8AC3E}">
        <p14:creationId xmlns:p14="http://schemas.microsoft.com/office/powerpoint/2010/main" val="3163506951"/>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281</a:t>
            </a:fld>
            <a:endParaRPr lang="de-DE"/>
          </a:p>
        </p:txBody>
      </p:sp>
    </p:spTree>
    <p:extLst>
      <p:ext uri="{BB962C8B-B14F-4D97-AF65-F5344CB8AC3E}">
        <p14:creationId xmlns:p14="http://schemas.microsoft.com/office/powerpoint/2010/main" val="1904431998"/>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282</a:t>
            </a:fld>
            <a:endParaRPr lang="de-DE"/>
          </a:p>
        </p:txBody>
      </p:sp>
    </p:spTree>
    <p:extLst>
      <p:ext uri="{BB962C8B-B14F-4D97-AF65-F5344CB8AC3E}">
        <p14:creationId xmlns:p14="http://schemas.microsoft.com/office/powerpoint/2010/main" val="119189185"/>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283</a:t>
            </a:fld>
            <a:endParaRPr lang="de-DE"/>
          </a:p>
        </p:txBody>
      </p:sp>
    </p:spTree>
    <p:extLst>
      <p:ext uri="{BB962C8B-B14F-4D97-AF65-F5344CB8AC3E}">
        <p14:creationId xmlns:p14="http://schemas.microsoft.com/office/powerpoint/2010/main" val="3655066315"/>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284</a:t>
            </a:fld>
            <a:endParaRPr lang="de-DE"/>
          </a:p>
        </p:txBody>
      </p:sp>
    </p:spTree>
    <p:extLst>
      <p:ext uri="{BB962C8B-B14F-4D97-AF65-F5344CB8AC3E}">
        <p14:creationId xmlns:p14="http://schemas.microsoft.com/office/powerpoint/2010/main" val="3101936270"/>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285</a:t>
            </a:fld>
            <a:endParaRPr lang="de-DE"/>
          </a:p>
        </p:txBody>
      </p:sp>
    </p:spTree>
    <p:extLst>
      <p:ext uri="{BB962C8B-B14F-4D97-AF65-F5344CB8AC3E}">
        <p14:creationId xmlns:p14="http://schemas.microsoft.com/office/powerpoint/2010/main" val="1801065676"/>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286</a:t>
            </a:fld>
            <a:endParaRPr lang="de-DE"/>
          </a:p>
        </p:txBody>
      </p:sp>
    </p:spTree>
    <p:extLst>
      <p:ext uri="{BB962C8B-B14F-4D97-AF65-F5344CB8AC3E}">
        <p14:creationId xmlns:p14="http://schemas.microsoft.com/office/powerpoint/2010/main" val="754091526"/>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287</a:t>
            </a:fld>
            <a:endParaRPr lang="de-DE"/>
          </a:p>
        </p:txBody>
      </p:sp>
    </p:spTree>
    <p:extLst>
      <p:ext uri="{BB962C8B-B14F-4D97-AF65-F5344CB8AC3E}">
        <p14:creationId xmlns:p14="http://schemas.microsoft.com/office/powerpoint/2010/main" val="3621942187"/>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288</a:t>
            </a:fld>
            <a:endParaRPr lang="de-DE"/>
          </a:p>
        </p:txBody>
      </p:sp>
    </p:spTree>
    <p:extLst>
      <p:ext uri="{BB962C8B-B14F-4D97-AF65-F5344CB8AC3E}">
        <p14:creationId xmlns:p14="http://schemas.microsoft.com/office/powerpoint/2010/main" val="2515220951"/>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289</a:t>
            </a:fld>
            <a:endParaRPr lang="de-DE"/>
          </a:p>
        </p:txBody>
      </p:sp>
    </p:spTree>
    <p:extLst>
      <p:ext uri="{BB962C8B-B14F-4D97-AF65-F5344CB8AC3E}">
        <p14:creationId xmlns:p14="http://schemas.microsoft.com/office/powerpoint/2010/main" val="421869079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29</a:t>
            </a:fld>
            <a:endParaRPr lang="de-DE"/>
          </a:p>
        </p:txBody>
      </p:sp>
    </p:spTree>
    <p:extLst>
      <p:ext uri="{BB962C8B-B14F-4D97-AF65-F5344CB8AC3E}">
        <p14:creationId xmlns:p14="http://schemas.microsoft.com/office/powerpoint/2010/main" val="1942474616"/>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290</a:t>
            </a:fld>
            <a:endParaRPr lang="de-DE"/>
          </a:p>
        </p:txBody>
      </p:sp>
    </p:spTree>
    <p:extLst>
      <p:ext uri="{BB962C8B-B14F-4D97-AF65-F5344CB8AC3E}">
        <p14:creationId xmlns:p14="http://schemas.microsoft.com/office/powerpoint/2010/main" val="554478089"/>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291</a:t>
            </a:fld>
            <a:endParaRPr lang="de-DE"/>
          </a:p>
        </p:txBody>
      </p:sp>
    </p:spTree>
    <p:extLst>
      <p:ext uri="{BB962C8B-B14F-4D97-AF65-F5344CB8AC3E}">
        <p14:creationId xmlns:p14="http://schemas.microsoft.com/office/powerpoint/2010/main" val="2095248802"/>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292</a:t>
            </a:fld>
            <a:endParaRPr lang="de-DE"/>
          </a:p>
        </p:txBody>
      </p:sp>
    </p:spTree>
    <p:extLst>
      <p:ext uri="{BB962C8B-B14F-4D97-AF65-F5344CB8AC3E}">
        <p14:creationId xmlns:p14="http://schemas.microsoft.com/office/powerpoint/2010/main" val="2928726885"/>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293</a:t>
            </a:fld>
            <a:endParaRPr lang="de-DE"/>
          </a:p>
        </p:txBody>
      </p:sp>
    </p:spTree>
    <p:extLst>
      <p:ext uri="{BB962C8B-B14F-4D97-AF65-F5344CB8AC3E}">
        <p14:creationId xmlns:p14="http://schemas.microsoft.com/office/powerpoint/2010/main" val="102531387"/>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294</a:t>
            </a:fld>
            <a:endParaRPr lang="de-DE"/>
          </a:p>
        </p:txBody>
      </p:sp>
    </p:spTree>
    <p:extLst>
      <p:ext uri="{BB962C8B-B14F-4D97-AF65-F5344CB8AC3E}">
        <p14:creationId xmlns:p14="http://schemas.microsoft.com/office/powerpoint/2010/main" val="3010738313"/>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295</a:t>
            </a:fld>
            <a:endParaRPr lang="de-DE"/>
          </a:p>
        </p:txBody>
      </p:sp>
    </p:spTree>
    <p:extLst>
      <p:ext uri="{BB962C8B-B14F-4D97-AF65-F5344CB8AC3E}">
        <p14:creationId xmlns:p14="http://schemas.microsoft.com/office/powerpoint/2010/main" val="309194108"/>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296</a:t>
            </a:fld>
            <a:endParaRPr lang="de-DE"/>
          </a:p>
        </p:txBody>
      </p:sp>
    </p:spTree>
    <p:extLst>
      <p:ext uri="{BB962C8B-B14F-4D97-AF65-F5344CB8AC3E}">
        <p14:creationId xmlns:p14="http://schemas.microsoft.com/office/powerpoint/2010/main" val="1035660337"/>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297</a:t>
            </a:fld>
            <a:endParaRPr lang="de-DE"/>
          </a:p>
        </p:txBody>
      </p:sp>
    </p:spTree>
    <p:extLst>
      <p:ext uri="{BB962C8B-B14F-4D97-AF65-F5344CB8AC3E}">
        <p14:creationId xmlns:p14="http://schemas.microsoft.com/office/powerpoint/2010/main" val="702373624"/>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298</a:t>
            </a:fld>
            <a:endParaRPr lang="de-DE"/>
          </a:p>
        </p:txBody>
      </p:sp>
    </p:spTree>
    <p:extLst>
      <p:ext uri="{BB962C8B-B14F-4D97-AF65-F5344CB8AC3E}">
        <p14:creationId xmlns:p14="http://schemas.microsoft.com/office/powerpoint/2010/main" val="1201571175"/>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299</a:t>
            </a:fld>
            <a:endParaRPr lang="de-DE"/>
          </a:p>
        </p:txBody>
      </p:sp>
    </p:spTree>
    <p:extLst>
      <p:ext uri="{BB962C8B-B14F-4D97-AF65-F5344CB8AC3E}">
        <p14:creationId xmlns:p14="http://schemas.microsoft.com/office/powerpoint/2010/main" val="13502909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Folienbildplatzhalter 1"/>
          <p:cNvSpPr>
            <a:spLocks noGrp="1" noRot="1" noChangeAspect="1" noTextEdit="1"/>
          </p:cNvSpPr>
          <p:nvPr>
            <p:ph type="sldImg"/>
          </p:nvPr>
        </p:nvSpPr>
        <p:spPr bwMode="auto">
          <a:noFill/>
          <a:ln>
            <a:solidFill>
              <a:srgbClr val="000000"/>
            </a:solidFill>
            <a:miter lim="800000"/>
            <a:headEnd/>
            <a:tailEnd/>
          </a:ln>
        </p:spPr>
      </p:sp>
      <p:sp>
        <p:nvSpPr>
          <p:cNvPr id="132099"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132100" name="Foliennummernplatzhalter 3"/>
          <p:cNvSpPr txBox="1">
            <a:spLocks noGrp="1"/>
          </p:cNvSpPr>
          <p:nvPr/>
        </p:nvSpPr>
        <p:spPr bwMode="auto">
          <a:xfrm>
            <a:off x="4145062" y="9120176"/>
            <a:ext cx="3168503" cy="479539"/>
          </a:xfrm>
          <a:prstGeom prst="rect">
            <a:avLst/>
          </a:prstGeom>
          <a:noFill/>
          <a:ln w="9525">
            <a:noFill/>
            <a:miter lim="800000"/>
            <a:headEnd/>
            <a:tailEnd/>
          </a:ln>
        </p:spPr>
        <p:txBody>
          <a:bodyPr lIns="98967" tIns="49483" rIns="98967" bIns="49483" anchor="b"/>
          <a:lstStyle/>
          <a:p>
            <a:pPr algn="r"/>
            <a:fld id="{99467751-ACF7-482F-9BC5-10DDB8DEE340}" type="slidenum">
              <a:rPr lang="de-DE" sz="1300">
                <a:latin typeface="Calibri" pitchFamily="34" charset="0"/>
              </a:rPr>
              <a:pPr algn="r"/>
              <a:t>3</a:t>
            </a:fld>
            <a:endParaRPr lang="de-DE" sz="1300" dirty="0">
              <a:latin typeface="Calibri" pitchFamily="34" charset="0"/>
            </a:endParaRPr>
          </a:p>
        </p:txBody>
      </p:sp>
    </p:spTree>
    <p:extLst>
      <p:ext uri="{BB962C8B-B14F-4D97-AF65-F5344CB8AC3E}">
        <p14:creationId xmlns:p14="http://schemas.microsoft.com/office/powerpoint/2010/main" val="38436496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30</a:t>
            </a:fld>
            <a:endParaRPr lang="de-DE"/>
          </a:p>
        </p:txBody>
      </p:sp>
    </p:spTree>
    <p:extLst>
      <p:ext uri="{BB962C8B-B14F-4D97-AF65-F5344CB8AC3E}">
        <p14:creationId xmlns:p14="http://schemas.microsoft.com/office/powerpoint/2010/main" val="3504914971"/>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300</a:t>
            </a:fld>
            <a:endParaRPr lang="de-DE"/>
          </a:p>
        </p:txBody>
      </p:sp>
    </p:spTree>
    <p:extLst>
      <p:ext uri="{BB962C8B-B14F-4D97-AF65-F5344CB8AC3E}">
        <p14:creationId xmlns:p14="http://schemas.microsoft.com/office/powerpoint/2010/main" val="1479550095"/>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301</a:t>
            </a:fld>
            <a:endParaRPr lang="de-DE"/>
          </a:p>
        </p:txBody>
      </p:sp>
    </p:spTree>
    <p:extLst>
      <p:ext uri="{BB962C8B-B14F-4D97-AF65-F5344CB8AC3E}">
        <p14:creationId xmlns:p14="http://schemas.microsoft.com/office/powerpoint/2010/main" val="806195288"/>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302</a:t>
            </a:fld>
            <a:endParaRPr lang="de-DE"/>
          </a:p>
        </p:txBody>
      </p:sp>
    </p:spTree>
    <p:extLst>
      <p:ext uri="{BB962C8B-B14F-4D97-AF65-F5344CB8AC3E}">
        <p14:creationId xmlns:p14="http://schemas.microsoft.com/office/powerpoint/2010/main" val="3951193542"/>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303</a:t>
            </a:fld>
            <a:endParaRPr lang="de-DE"/>
          </a:p>
        </p:txBody>
      </p:sp>
    </p:spTree>
    <p:extLst>
      <p:ext uri="{BB962C8B-B14F-4D97-AF65-F5344CB8AC3E}">
        <p14:creationId xmlns:p14="http://schemas.microsoft.com/office/powerpoint/2010/main" val="1176340736"/>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304</a:t>
            </a:fld>
            <a:endParaRPr lang="de-DE"/>
          </a:p>
        </p:txBody>
      </p:sp>
    </p:spTree>
    <p:extLst>
      <p:ext uri="{BB962C8B-B14F-4D97-AF65-F5344CB8AC3E}">
        <p14:creationId xmlns:p14="http://schemas.microsoft.com/office/powerpoint/2010/main" val="2503324997"/>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305</a:t>
            </a:fld>
            <a:endParaRPr lang="de-DE"/>
          </a:p>
        </p:txBody>
      </p:sp>
    </p:spTree>
    <p:extLst>
      <p:ext uri="{BB962C8B-B14F-4D97-AF65-F5344CB8AC3E}">
        <p14:creationId xmlns:p14="http://schemas.microsoft.com/office/powerpoint/2010/main" val="3712153553"/>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306</a:t>
            </a:fld>
            <a:endParaRPr lang="de-DE"/>
          </a:p>
        </p:txBody>
      </p:sp>
    </p:spTree>
    <p:extLst>
      <p:ext uri="{BB962C8B-B14F-4D97-AF65-F5344CB8AC3E}">
        <p14:creationId xmlns:p14="http://schemas.microsoft.com/office/powerpoint/2010/main" val="1442224888"/>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307</a:t>
            </a:fld>
            <a:endParaRPr lang="de-DE"/>
          </a:p>
        </p:txBody>
      </p:sp>
    </p:spTree>
    <p:extLst>
      <p:ext uri="{BB962C8B-B14F-4D97-AF65-F5344CB8AC3E}">
        <p14:creationId xmlns:p14="http://schemas.microsoft.com/office/powerpoint/2010/main" val="2007376916"/>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308</a:t>
            </a:fld>
            <a:endParaRPr lang="de-DE"/>
          </a:p>
        </p:txBody>
      </p:sp>
    </p:spTree>
    <p:extLst>
      <p:ext uri="{BB962C8B-B14F-4D97-AF65-F5344CB8AC3E}">
        <p14:creationId xmlns:p14="http://schemas.microsoft.com/office/powerpoint/2010/main" val="3914959851"/>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309</a:t>
            </a:fld>
            <a:endParaRPr lang="de-DE"/>
          </a:p>
        </p:txBody>
      </p:sp>
    </p:spTree>
    <p:extLst>
      <p:ext uri="{BB962C8B-B14F-4D97-AF65-F5344CB8AC3E}">
        <p14:creationId xmlns:p14="http://schemas.microsoft.com/office/powerpoint/2010/main" val="370691463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31</a:t>
            </a:fld>
            <a:endParaRPr lang="de-DE"/>
          </a:p>
        </p:txBody>
      </p:sp>
    </p:spTree>
    <p:extLst>
      <p:ext uri="{BB962C8B-B14F-4D97-AF65-F5344CB8AC3E}">
        <p14:creationId xmlns:p14="http://schemas.microsoft.com/office/powerpoint/2010/main" val="2802146689"/>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310</a:t>
            </a:fld>
            <a:endParaRPr lang="de-DE"/>
          </a:p>
        </p:txBody>
      </p:sp>
    </p:spTree>
    <p:extLst>
      <p:ext uri="{BB962C8B-B14F-4D97-AF65-F5344CB8AC3E}">
        <p14:creationId xmlns:p14="http://schemas.microsoft.com/office/powerpoint/2010/main" val="3461879285"/>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311</a:t>
            </a:fld>
            <a:endParaRPr lang="de-DE"/>
          </a:p>
        </p:txBody>
      </p:sp>
    </p:spTree>
    <p:extLst>
      <p:ext uri="{BB962C8B-B14F-4D97-AF65-F5344CB8AC3E}">
        <p14:creationId xmlns:p14="http://schemas.microsoft.com/office/powerpoint/2010/main" val="329044731"/>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312</a:t>
            </a:fld>
            <a:endParaRPr lang="de-DE"/>
          </a:p>
        </p:txBody>
      </p:sp>
    </p:spTree>
    <p:extLst>
      <p:ext uri="{BB962C8B-B14F-4D97-AF65-F5344CB8AC3E}">
        <p14:creationId xmlns:p14="http://schemas.microsoft.com/office/powerpoint/2010/main" val="797262125"/>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313</a:t>
            </a:fld>
            <a:endParaRPr lang="de-DE"/>
          </a:p>
        </p:txBody>
      </p:sp>
    </p:spTree>
    <p:extLst>
      <p:ext uri="{BB962C8B-B14F-4D97-AF65-F5344CB8AC3E}">
        <p14:creationId xmlns:p14="http://schemas.microsoft.com/office/powerpoint/2010/main" val="3259923161"/>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314</a:t>
            </a:fld>
            <a:endParaRPr lang="de-DE"/>
          </a:p>
        </p:txBody>
      </p:sp>
    </p:spTree>
    <p:extLst>
      <p:ext uri="{BB962C8B-B14F-4D97-AF65-F5344CB8AC3E}">
        <p14:creationId xmlns:p14="http://schemas.microsoft.com/office/powerpoint/2010/main" val="2188626715"/>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315</a:t>
            </a:fld>
            <a:endParaRPr lang="de-DE"/>
          </a:p>
        </p:txBody>
      </p:sp>
    </p:spTree>
    <p:extLst>
      <p:ext uri="{BB962C8B-B14F-4D97-AF65-F5344CB8AC3E}">
        <p14:creationId xmlns:p14="http://schemas.microsoft.com/office/powerpoint/2010/main" val="2085177039"/>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316</a:t>
            </a:fld>
            <a:endParaRPr lang="de-DE"/>
          </a:p>
        </p:txBody>
      </p:sp>
    </p:spTree>
    <p:extLst>
      <p:ext uri="{BB962C8B-B14F-4D97-AF65-F5344CB8AC3E}">
        <p14:creationId xmlns:p14="http://schemas.microsoft.com/office/powerpoint/2010/main" val="2424223311"/>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317</a:t>
            </a:fld>
            <a:endParaRPr lang="de-DE"/>
          </a:p>
        </p:txBody>
      </p:sp>
    </p:spTree>
    <p:extLst>
      <p:ext uri="{BB962C8B-B14F-4D97-AF65-F5344CB8AC3E}">
        <p14:creationId xmlns:p14="http://schemas.microsoft.com/office/powerpoint/2010/main" val="1693285064"/>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318</a:t>
            </a:fld>
            <a:endParaRPr lang="de-DE"/>
          </a:p>
        </p:txBody>
      </p:sp>
    </p:spTree>
    <p:extLst>
      <p:ext uri="{BB962C8B-B14F-4D97-AF65-F5344CB8AC3E}">
        <p14:creationId xmlns:p14="http://schemas.microsoft.com/office/powerpoint/2010/main" val="3943406596"/>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319</a:t>
            </a:fld>
            <a:endParaRPr lang="de-DE"/>
          </a:p>
        </p:txBody>
      </p:sp>
    </p:spTree>
    <p:extLst>
      <p:ext uri="{BB962C8B-B14F-4D97-AF65-F5344CB8AC3E}">
        <p14:creationId xmlns:p14="http://schemas.microsoft.com/office/powerpoint/2010/main" val="423611318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32</a:t>
            </a:fld>
            <a:endParaRPr lang="de-DE"/>
          </a:p>
        </p:txBody>
      </p:sp>
    </p:spTree>
    <p:extLst>
      <p:ext uri="{BB962C8B-B14F-4D97-AF65-F5344CB8AC3E}">
        <p14:creationId xmlns:p14="http://schemas.microsoft.com/office/powerpoint/2010/main" val="3950763637"/>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320</a:t>
            </a:fld>
            <a:endParaRPr lang="de-DE"/>
          </a:p>
        </p:txBody>
      </p:sp>
    </p:spTree>
    <p:extLst>
      <p:ext uri="{BB962C8B-B14F-4D97-AF65-F5344CB8AC3E}">
        <p14:creationId xmlns:p14="http://schemas.microsoft.com/office/powerpoint/2010/main" val="2777472392"/>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321</a:t>
            </a:fld>
            <a:endParaRPr lang="de-DE"/>
          </a:p>
        </p:txBody>
      </p:sp>
    </p:spTree>
    <p:extLst>
      <p:ext uri="{BB962C8B-B14F-4D97-AF65-F5344CB8AC3E}">
        <p14:creationId xmlns:p14="http://schemas.microsoft.com/office/powerpoint/2010/main" val="1936999639"/>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322</a:t>
            </a:fld>
            <a:endParaRPr lang="de-DE"/>
          </a:p>
        </p:txBody>
      </p:sp>
    </p:spTree>
    <p:extLst>
      <p:ext uri="{BB962C8B-B14F-4D97-AF65-F5344CB8AC3E}">
        <p14:creationId xmlns:p14="http://schemas.microsoft.com/office/powerpoint/2010/main" val="746575110"/>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323</a:t>
            </a:fld>
            <a:endParaRPr lang="de-DE"/>
          </a:p>
        </p:txBody>
      </p:sp>
    </p:spTree>
    <p:extLst>
      <p:ext uri="{BB962C8B-B14F-4D97-AF65-F5344CB8AC3E}">
        <p14:creationId xmlns:p14="http://schemas.microsoft.com/office/powerpoint/2010/main" val="2726773701"/>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324</a:t>
            </a:fld>
            <a:endParaRPr lang="de-DE"/>
          </a:p>
        </p:txBody>
      </p:sp>
    </p:spTree>
    <p:extLst>
      <p:ext uri="{BB962C8B-B14F-4D97-AF65-F5344CB8AC3E}">
        <p14:creationId xmlns:p14="http://schemas.microsoft.com/office/powerpoint/2010/main" val="3683344298"/>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325</a:t>
            </a:fld>
            <a:endParaRPr lang="de-DE"/>
          </a:p>
        </p:txBody>
      </p:sp>
    </p:spTree>
    <p:extLst>
      <p:ext uri="{BB962C8B-B14F-4D97-AF65-F5344CB8AC3E}">
        <p14:creationId xmlns:p14="http://schemas.microsoft.com/office/powerpoint/2010/main" val="1012056784"/>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326</a:t>
            </a:fld>
            <a:endParaRPr lang="de-DE"/>
          </a:p>
        </p:txBody>
      </p:sp>
    </p:spTree>
    <p:extLst>
      <p:ext uri="{BB962C8B-B14F-4D97-AF65-F5344CB8AC3E}">
        <p14:creationId xmlns:p14="http://schemas.microsoft.com/office/powerpoint/2010/main" val="3422169472"/>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327</a:t>
            </a:fld>
            <a:endParaRPr lang="de-DE"/>
          </a:p>
        </p:txBody>
      </p:sp>
    </p:spTree>
    <p:extLst>
      <p:ext uri="{BB962C8B-B14F-4D97-AF65-F5344CB8AC3E}">
        <p14:creationId xmlns:p14="http://schemas.microsoft.com/office/powerpoint/2010/main" val="1498586427"/>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328</a:t>
            </a:fld>
            <a:endParaRPr lang="de-DE"/>
          </a:p>
        </p:txBody>
      </p:sp>
    </p:spTree>
    <p:extLst>
      <p:ext uri="{BB962C8B-B14F-4D97-AF65-F5344CB8AC3E}">
        <p14:creationId xmlns:p14="http://schemas.microsoft.com/office/powerpoint/2010/main" val="4067336965"/>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329</a:t>
            </a:fld>
            <a:endParaRPr lang="de-DE"/>
          </a:p>
        </p:txBody>
      </p:sp>
    </p:spTree>
    <p:extLst>
      <p:ext uri="{BB962C8B-B14F-4D97-AF65-F5344CB8AC3E}">
        <p14:creationId xmlns:p14="http://schemas.microsoft.com/office/powerpoint/2010/main" val="390114642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33</a:t>
            </a:fld>
            <a:endParaRPr lang="de-DE"/>
          </a:p>
        </p:txBody>
      </p:sp>
    </p:spTree>
    <p:extLst>
      <p:ext uri="{BB962C8B-B14F-4D97-AF65-F5344CB8AC3E}">
        <p14:creationId xmlns:p14="http://schemas.microsoft.com/office/powerpoint/2010/main" val="3359771887"/>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330</a:t>
            </a:fld>
            <a:endParaRPr lang="de-DE"/>
          </a:p>
        </p:txBody>
      </p:sp>
    </p:spTree>
    <p:extLst>
      <p:ext uri="{BB962C8B-B14F-4D97-AF65-F5344CB8AC3E}">
        <p14:creationId xmlns:p14="http://schemas.microsoft.com/office/powerpoint/2010/main" val="2584892976"/>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331</a:t>
            </a:fld>
            <a:endParaRPr lang="de-DE"/>
          </a:p>
        </p:txBody>
      </p:sp>
    </p:spTree>
    <p:extLst>
      <p:ext uri="{BB962C8B-B14F-4D97-AF65-F5344CB8AC3E}">
        <p14:creationId xmlns:p14="http://schemas.microsoft.com/office/powerpoint/2010/main" val="2117326618"/>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332</a:t>
            </a:fld>
            <a:endParaRPr lang="de-DE"/>
          </a:p>
        </p:txBody>
      </p:sp>
    </p:spTree>
    <p:extLst>
      <p:ext uri="{BB962C8B-B14F-4D97-AF65-F5344CB8AC3E}">
        <p14:creationId xmlns:p14="http://schemas.microsoft.com/office/powerpoint/2010/main" val="1192282414"/>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333</a:t>
            </a:fld>
            <a:endParaRPr lang="de-DE"/>
          </a:p>
        </p:txBody>
      </p:sp>
    </p:spTree>
    <p:extLst>
      <p:ext uri="{BB962C8B-B14F-4D97-AF65-F5344CB8AC3E}">
        <p14:creationId xmlns:p14="http://schemas.microsoft.com/office/powerpoint/2010/main" val="2777546358"/>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334</a:t>
            </a:fld>
            <a:endParaRPr lang="de-DE" sz="1300" dirty="0">
              <a:latin typeface="Calibri" pitchFamily="34" charset="0"/>
            </a:endParaRPr>
          </a:p>
        </p:txBody>
      </p:sp>
    </p:spTree>
    <p:extLst>
      <p:ext uri="{BB962C8B-B14F-4D97-AF65-F5344CB8AC3E}">
        <p14:creationId xmlns:p14="http://schemas.microsoft.com/office/powerpoint/2010/main" val="462540931"/>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335</a:t>
            </a:fld>
            <a:endParaRPr lang="de-DE" sz="1300" dirty="0">
              <a:latin typeface="Calibri" pitchFamily="34" charset="0"/>
            </a:endParaRPr>
          </a:p>
        </p:txBody>
      </p:sp>
    </p:spTree>
    <p:extLst>
      <p:ext uri="{BB962C8B-B14F-4D97-AF65-F5344CB8AC3E}">
        <p14:creationId xmlns:p14="http://schemas.microsoft.com/office/powerpoint/2010/main" val="1790606994"/>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336</a:t>
            </a:fld>
            <a:endParaRPr lang="de-DE" sz="1300" dirty="0">
              <a:latin typeface="Calibri" pitchFamily="34" charset="0"/>
            </a:endParaRPr>
          </a:p>
        </p:txBody>
      </p:sp>
    </p:spTree>
    <p:extLst>
      <p:ext uri="{BB962C8B-B14F-4D97-AF65-F5344CB8AC3E}">
        <p14:creationId xmlns:p14="http://schemas.microsoft.com/office/powerpoint/2010/main" val="2761626880"/>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337</a:t>
            </a:fld>
            <a:endParaRPr lang="de-DE" sz="1300" dirty="0">
              <a:latin typeface="Calibri" pitchFamily="34" charset="0"/>
            </a:endParaRPr>
          </a:p>
        </p:txBody>
      </p:sp>
    </p:spTree>
    <p:extLst>
      <p:ext uri="{BB962C8B-B14F-4D97-AF65-F5344CB8AC3E}">
        <p14:creationId xmlns:p14="http://schemas.microsoft.com/office/powerpoint/2010/main" val="3289377109"/>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338</a:t>
            </a:fld>
            <a:endParaRPr lang="de-DE"/>
          </a:p>
        </p:txBody>
      </p:sp>
    </p:spTree>
    <p:extLst>
      <p:ext uri="{BB962C8B-B14F-4D97-AF65-F5344CB8AC3E}">
        <p14:creationId xmlns:p14="http://schemas.microsoft.com/office/powerpoint/2010/main" val="3264307701"/>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339</a:t>
            </a:fld>
            <a:endParaRPr lang="de-DE"/>
          </a:p>
        </p:txBody>
      </p:sp>
    </p:spTree>
    <p:extLst>
      <p:ext uri="{BB962C8B-B14F-4D97-AF65-F5344CB8AC3E}">
        <p14:creationId xmlns:p14="http://schemas.microsoft.com/office/powerpoint/2010/main" val="120278796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34</a:t>
            </a:fld>
            <a:endParaRPr lang="de-DE" sz="1300" dirty="0">
              <a:latin typeface="Calibri" pitchFamily="34" charset="0"/>
            </a:endParaRPr>
          </a:p>
        </p:txBody>
      </p:sp>
    </p:spTree>
    <p:extLst>
      <p:ext uri="{BB962C8B-B14F-4D97-AF65-F5344CB8AC3E}">
        <p14:creationId xmlns:p14="http://schemas.microsoft.com/office/powerpoint/2010/main" val="2462907583"/>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340</a:t>
            </a:fld>
            <a:endParaRPr lang="de-DE"/>
          </a:p>
        </p:txBody>
      </p:sp>
    </p:spTree>
    <p:extLst>
      <p:ext uri="{BB962C8B-B14F-4D97-AF65-F5344CB8AC3E}">
        <p14:creationId xmlns:p14="http://schemas.microsoft.com/office/powerpoint/2010/main" val="2348770045"/>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341</a:t>
            </a:fld>
            <a:endParaRPr lang="de-DE"/>
          </a:p>
        </p:txBody>
      </p:sp>
    </p:spTree>
    <p:extLst>
      <p:ext uri="{BB962C8B-B14F-4D97-AF65-F5344CB8AC3E}">
        <p14:creationId xmlns:p14="http://schemas.microsoft.com/office/powerpoint/2010/main" val="1090624107"/>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342</a:t>
            </a:fld>
            <a:endParaRPr lang="de-DE"/>
          </a:p>
        </p:txBody>
      </p:sp>
    </p:spTree>
    <p:extLst>
      <p:ext uri="{BB962C8B-B14F-4D97-AF65-F5344CB8AC3E}">
        <p14:creationId xmlns:p14="http://schemas.microsoft.com/office/powerpoint/2010/main" val="3537333230"/>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343</a:t>
            </a:fld>
            <a:endParaRPr lang="de-DE"/>
          </a:p>
        </p:txBody>
      </p:sp>
    </p:spTree>
    <p:extLst>
      <p:ext uri="{BB962C8B-B14F-4D97-AF65-F5344CB8AC3E}">
        <p14:creationId xmlns:p14="http://schemas.microsoft.com/office/powerpoint/2010/main" val="1193366482"/>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344</a:t>
            </a:fld>
            <a:endParaRPr lang="de-DE"/>
          </a:p>
        </p:txBody>
      </p:sp>
    </p:spTree>
    <p:extLst>
      <p:ext uri="{BB962C8B-B14F-4D97-AF65-F5344CB8AC3E}">
        <p14:creationId xmlns:p14="http://schemas.microsoft.com/office/powerpoint/2010/main" val="1621976662"/>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345</a:t>
            </a:fld>
            <a:endParaRPr lang="de-DE"/>
          </a:p>
        </p:txBody>
      </p:sp>
    </p:spTree>
    <p:extLst>
      <p:ext uri="{BB962C8B-B14F-4D97-AF65-F5344CB8AC3E}">
        <p14:creationId xmlns:p14="http://schemas.microsoft.com/office/powerpoint/2010/main" val="3308613219"/>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346</a:t>
            </a:fld>
            <a:endParaRPr lang="de-DE"/>
          </a:p>
        </p:txBody>
      </p:sp>
    </p:spTree>
    <p:extLst>
      <p:ext uri="{BB962C8B-B14F-4D97-AF65-F5344CB8AC3E}">
        <p14:creationId xmlns:p14="http://schemas.microsoft.com/office/powerpoint/2010/main" val="3233625342"/>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347</a:t>
            </a:fld>
            <a:endParaRPr lang="de-DE"/>
          </a:p>
        </p:txBody>
      </p:sp>
    </p:spTree>
    <p:extLst>
      <p:ext uri="{BB962C8B-B14F-4D97-AF65-F5344CB8AC3E}">
        <p14:creationId xmlns:p14="http://schemas.microsoft.com/office/powerpoint/2010/main" val="2527209069"/>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348</a:t>
            </a:fld>
            <a:endParaRPr lang="de-DE"/>
          </a:p>
        </p:txBody>
      </p:sp>
    </p:spTree>
    <p:extLst>
      <p:ext uri="{BB962C8B-B14F-4D97-AF65-F5344CB8AC3E}">
        <p14:creationId xmlns:p14="http://schemas.microsoft.com/office/powerpoint/2010/main" val="1036289559"/>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349</a:t>
            </a:fld>
            <a:endParaRPr lang="de-DE"/>
          </a:p>
        </p:txBody>
      </p:sp>
    </p:spTree>
    <p:extLst>
      <p:ext uri="{BB962C8B-B14F-4D97-AF65-F5344CB8AC3E}">
        <p14:creationId xmlns:p14="http://schemas.microsoft.com/office/powerpoint/2010/main" val="114313590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35</a:t>
            </a:fld>
            <a:endParaRPr lang="de-DE"/>
          </a:p>
        </p:txBody>
      </p:sp>
    </p:spTree>
    <p:extLst>
      <p:ext uri="{BB962C8B-B14F-4D97-AF65-F5344CB8AC3E}">
        <p14:creationId xmlns:p14="http://schemas.microsoft.com/office/powerpoint/2010/main" val="3200243405"/>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350</a:t>
            </a:fld>
            <a:endParaRPr lang="de-DE"/>
          </a:p>
        </p:txBody>
      </p:sp>
    </p:spTree>
    <p:extLst>
      <p:ext uri="{BB962C8B-B14F-4D97-AF65-F5344CB8AC3E}">
        <p14:creationId xmlns:p14="http://schemas.microsoft.com/office/powerpoint/2010/main" val="2412762454"/>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351</a:t>
            </a:fld>
            <a:endParaRPr lang="de-DE"/>
          </a:p>
        </p:txBody>
      </p:sp>
    </p:spTree>
    <p:extLst>
      <p:ext uri="{BB962C8B-B14F-4D97-AF65-F5344CB8AC3E}">
        <p14:creationId xmlns:p14="http://schemas.microsoft.com/office/powerpoint/2010/main" val="3433813867"/>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352</a:t>
            </a:fld>
            <a:endParaRPr lang="de-DE"/>
          </a:p>
        </p:txBody>
      </p:sp>
    </p:spTree>
    <p:extLst>
      <p:ext uri="{BB962C8B-B14F-4D97-AF65-F5344CB8AC3E}">
        <p14:creationId xmlns:p14="http://schemas.microsoft.com/office/powerpoint/2010/main" val="3517948020"/>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353</a:t>
            </a:fld>
            <a:endParaRPr lang="de-DE"/>
          </a:p>
        </p:txBody>
      </p:sp>
    </p:spTree>
    <p:extLst>
      <p:ext uri="{BB962C8B-B14F-4D97-AF65-F5344CB8AC3E}">
        <p14:creationId xmlns:p14="http://schemas.microsoft.com/office/powerpoint/2010/main" val="3737089062"/>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354</a:t>
            </a:fld>
            <a:endParaRPr lang="de-DE"/>
          </a:p>
        </p:txBody>
      </p:sp>
    </p:spTree>
    <p:extLst>
      <p:ext uri="{BB962C8B-B14F-4D97-AF65-F5344CB8AC3E}">
        <p14:creationId xmlns:p14="http://schemas.microsoft.com/office/powerpoint/2010/main" val="476943301"/>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355</a:t>
            </a:fld>
            <a:endParaRPr lang="de-DE"/>
          </a:p>
        </p:txBody>
      </p:sp>
    </p:spTree>
    <p:extLst>
      <p:ext uri="{BB962C8B-B14F-4D97-AF65-F5344CB8AC3E}">
        <p14:creationId xmlns:p14="http://schemas.microsoft.com/office/powerpoint/2010/main" val="2331203381"/>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356</a:t>
            </a:fld>
            <a:endParaRPr lang="de-DE"/>
          </a:p>
        </p:txBody>
      </p:sp>
    </p:spTree>
    <p:extLst>
      <p:ext uri="{BB962C8B-B14F-4D97-AF65-F5344CB8AC3E}">
        <p14:creationId xmlns:p14="http://schemas.microsoft.com/office/powerpoint/2010/main" val="2092936239"/>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357</a:t>
            </a:fld>
            <a:endParaRPr lang="de-DE"/>
          </a:p>
        </p:txBody>
      </p:sp>
    </p:spTree>
    <p:extLst>
      <p:ext uri="{BB962C8B-B14F-4D97-AF65-F5344CB8AC3E}">
        <p14:creationId xmlns:p14="http://schemas.microsoft.com/office/powerpoint/2010/main" val="3208250062"/>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358</a:t>
            </a:fld>
            <a:endParaRPr lang="de-DE"/>
          </a:p>
        </p:txBody>
      </p:sp>
    </p:spTree>
    <p:extLst>
      <p:ext uri="{BB962C8B-B14F-4D97-AF65-F5344CB8AC3E}">
        <p14:creationId xmlns:p14="http://schemas.microsoft.com/office/powerpoint/2010/main" val="3640244330"/>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359</a:t>
            </a:fld>
            <a:endParaRPr lang="de-DE"/>
          </a:p>
        </p:txBody>
      </p:sp>
    </p:spTree>
    <p:extLst>
      <p:ext uri="{BB962C8B-B14F-4D97-AF65-F5344CB8AC3E}">
        <p14:creationId xmlns:p14="http://schemas.microsoft.com/office/powerpoint/2010/main" val="330035309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36</a:t>
            </a:fld>
            <a:endParaRPr lang="de-DE"/>
          </a:p>
        </p:txBody>
      </p:sp>
    </p:spTree>
    <p:extLst>
      <p:ext uri="{BB962C8B-B14F-4D97-AF65-F5344CB8AC3E}">
        <p14:creationId xmlns:p14="http://schemas.microsoft.com/office/powerpoint/2010/main" val="2919181224"/>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360</a:t>
            </a:fld>
            <a:endParaRPr lang="de-DE"/>
          </a:p>
        </p:txBody>
      </p:sp>
    </p:spTree>
    <p:extLst>
      <p:ext uri="{BB962C8B-B14F-4D97-AF65-F5344CB8AC3E}">
        <p14:creationId xmlns:p14="http://schemas.microsoft.com/office/powerpoint/2010/main" val="1560856183"/>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361</a:t>
            </a:fld>
            <a:endParaRPr lang="de-DE"/>
          </a:p>
        </p:txBody>
      </p:sp>
    </p:spTree>
    <p:extLst>
      <p:ext uri="{BB962C8B-B14F-4D97-AF65-F5344CB8AC3E}">
        <p14:creationId xmlns:p14="http://schemas.microsoft.com/office/powerpoint/2010/main" val="2329336585"/>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362</a:t>
            </a:fld>
            <a:endParaRPr lang="de-DE"/>
          </a:p>
        </p:txBody>
      </p:sp>
    </p:spTree>
    <p:extLst>
      <p:ext uri="{BB962C8B-B14F-4D97-AF65-F5344CB8AC3E}">
        <p14:creationId xmlns:p14="http://schemas.microsoft.com/office/powerpoint/2010/main" val="2464708545"/>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363</a:t>
            </a:fld>
            <a:endParaRPr lang="de-DE"/>
          </a:p>
        </p:txBody>
      </p:sp>
    </p:spTree>
    <p:extLst>
      <p:ext uri="{BB962C8B-B14F-4D97-AF65-F5344CB8AC3E}">
        <p14:creationId xmlns:p14="http://schemas.microsoft.com/office/powerpoint/2010/main" val="3566481097"/>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364</a:t>
            </a:fld>
            <a:endParaRPr lang="de-DE"/>
          </a:p>
        </p:txBody>
      </p:sp>
    </p:spTree>
    <p:extLst>
      <p:ext uri="{BB962C8B-B14F-4D97-AF65-F5344CB8AC3E}">
        <p14:creationId xmlns:p14="http://schemas.microsoft.com/office/powerpoint/2010/main" val="3764038140"/>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365</a:t>
            </a:fld>
            <a:endParaRPr lang="de-DE"/>
          </a:p>
        </p:txBody>
      </p:sp>
    </p:spTree>
    <p:extLst>
      <p:ext uri="{BB962C8B-B14F-4D97-AF65-F5344CB8AC3E}">
        <p14:creationId xmlns:p14="http://schemas.microsoft.com/office/powerpoint/2010/main" val="3542704569"/>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366</a:t>
            </a:fld>
            <a:endParaRPr lang="de-DE"/>
          </a:p>
        </p:txBody>
      </p:sp>
    </p:spTree>
    <p:extLst>
      <p:ext uri="{BB962C8B-B14F-4D97-AF65-F5344CB8AC3E}">
        <p14:creationId xmlns:p14="http://schemas.microsoft.com/office/powerpoint/2010/main" val="1675482710"/>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367</a:t>
            </a:fld>
            <a:endParaRPr lang="de-DE"/>
          </a:p>
        </p:txBody>
      </p:sp>
    </p:spTree>
    <p:extLst>
      <p:ext uri="{BB962C8B-B14F-4D97-AF65-F5344CB8AC3E}">
        <p14:creationId xmlns:p14="http://schemas.microsoft.com/office/powerpoint/2010/main" val="1907439463"/>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368</a:t>
            </a:fld>
            <a:endParaRPr lang="de-DE"/>
          </a:p>
        </p:txBody>
      </p:sp>
    </p:spTree>
    <p:extLst>
      <p:ext uri="{BB962C8B-B14F-4D97-AF65-F5344CB8AC3E}">
        <p14:creationId xmlns:p14="http://schemas.microsoft.com/office/powerpoint/2010/main" val="3255334265"/>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369</a:t>
            </a:fld>
            <a:endParaRPr lang="de-DE"/>
          </a:p>
        </p:txBody>
      </p:sp>
    </p:spTree>
    <p:extLst>
      <p:ext uri="{BB962C8B-B14F-4D97-AF65-F5344CB8AC3E}">
        <p14:creationId xmlns:p14="http://schemas.microsoft.com/office/powerpoint/2010/main" val="380259226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37</a:t>
            </a:fld>
            <a:endParaRPr lang="de-DE"/>
          </a:p>
        </p:txBody>
      </p:sp>
    </p:spTree>
    <p:extLst>
      <p:ext uri="{BB962C8B-B14F-4D97-AF65-F5344CB8AC3E}">
        <p14:creationId xmlns:p14="http://schemas.microsoft.com/office/powerpoint/2010/main" val="572337667"/>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370</a:t>
            </a:fld>
            <a:endParaRPr lang="de-DE"/>
          </a:p>
        </p:txBody>
      </p:sp>
    </p:spTree>
    <p:extLst>
      <p:ext uri="{BB962C8B-B14F-4D97-AF65-F5344CB8AC3E}">
        <p14:creationId xmlns:p14="http://schemas.microsoft.com/office/powerpoint/2010/main" val="354499996"/>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371</a:t>
            </a:fld>
            <a:endParaRPr lang="de-DE"/>
          </a:p>
        </p:txBody>
      </p:sp>
    </p:spTree>
    <p:extLst>
      <p:ext uri="{BB962C8B-B14F-4D97-AF65-F5344CB8AC3E}">
        <p14:creationId xmlns:p14="http://schemas.microsoft.com/office/powerpoint/2010/main" val="3355110799"/>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372</a:t>
            </a:fld>
            <a:endParaRPr lang="de-DE"/>
          </a:p>
        </p:txBody>
      </p:sp>
    </p:spTree>
    <p:extLst>
      <p:ext uri="{BB962C8B-B14F-4D97-AF65-F5344CB8AC3E}">
        <p14:creationId xmlns:p14="http://schemas.microsoft.com/office/powerpoint/2010/main" val="4288996842"/>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373</a:t>
            </a:fld>
            <a:endParaRPr lang="de-DE"/>
          </a:p>
        </p:txBody>
      </p:sp>
    </p:spTree>
    <p:extLst>
      <p:ext uri="{BB962C8B-B14F-4D97-AF65-F5344CB8AC3E}">
        <p14:creationId xmlns:p14="http://schemas.microsoft.com/office/powerpoint/2010/main" val="243068065"/>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374</a:t>
            </a:fld>
            <a:endParaRPr lang="de-DE"/>
          </a:p>
        </p:txBody>
      </p:sp>
    </p:spTree>
    <p:extLst>
      <p:ext uri="{BB962C8B-B14F-4D97-AF65-F5344CB8AC3E}">
        <p14:creationId xmlns:p14="http://schemas.microsoft.com/office/powerpoint/2010/main" val="472074401"/>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375</a:t>
            </a:fld>
            <a:endParaRPr lang="de-DE"/>
          </a:p>
        </p:txBody>
      </p:sp>
    </p:spTree>
    <p:extLst>
      <p:ext uri="{BB962C8B-B14F-4D97-AF65-F5344CB8AC3E}">
        <p14:creationId xmlns:p14="http://schemas.microsoft.com/office/powerpoint/2010/main" val="582453386"/>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376</a:t>
            </a:fld>
            <a:endParaRPr lang="de-DE"/>
          </a:p>
        </p:txBody>
      </p:sp>
    </p:spTree>
    <p:extLst>
      <p:ext uri="{BB962C8B-B14F-4D97-AF65-F5344CB8AC3E}">
        <p14:creationId xmlns:p14="http://schemas.microsoft.com/office/powerpoint/2010/main" val="2961977398"/>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377</a:t>
            </a:fld>
            <a:endParaRPr lang="de-DE"/>
          </a:p>
        </p:txBody>
      </p:sp>
    </p:spTree>
    <p:extLst>
      <p:ext uri="{BB962C8B-B14F-4D97-AF65-F5344CB8AC3E}">
        <p14:creationId xmlns:p14="http://schemas.microsoft.com/office/powerpoint/2010/main" val="2280000360"/>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378</a:t>
            </a:fld>
            <a:endParaRPr lang="de-DE"/>
          </a:p>
        </p:txBody>
      </p:sp>
    </p:spTree>
    <p:extLst>
      <p:ext uri="{BB962C8B-B14F-4D97-AF65-F5344CB8AC3E}">
        <p14:creationId xmlns:p14="http://schemas.microsoft.com/office/powerpoint/2010/main" val="982497700"/>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379</a:t>
            </a:fld>
            <a:endParaRPr lang="de-DE"/>
          </a:p>
        </p:txBody>
      </p:sp>
    </p:spTree>
    <p:extLst>
      <p:ext uri="{BB962C8B-B14F-4D97-AF65-F5344CB8AC3E}">
        <p14:creationId xmlns:p14="http://schemas.microsoft.com/office/powerpoint/2010/main" val="18048591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38</a:t>
            </a:fld>
            <a:endParaRPr lang="de-DE"/>
          </a:p>
        </p:txBody>
      </p:sp>
    </p:spTree>
    <p:extLst>
      <p:ext uri="{BB962C8B-B14F-4D97-AF65-F5344CB8AC3E}">
        <p14:creationId xmlns:p14="http://schemas.microsoft.com/office/powerpoint/2010/main" val="306954219"/>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380</a:t>
            </a:fld>
            <a:endParaRPr lang="de-DE"/>
          </a:p>
        </p:txBody>
      </p:sp>
    </p:spTree>
    <p:extLst>
      <p:ext uri="{BB962C8B-B14F-4D97-AF65-F5344CB8AC3E}">
        <p14:creationId xmlns:p14="http://schemas.microsoft.com/office/powerpoint/2010/main" val="372582822"/>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381</a:t>
            </a:fld>
            <a:endParaRPr lang="de-DE"/>
          </a:p>
        </p:txBody>
      </p:sp>
    </p:spTree>
    <p:extLst>
      <p:ext uri="{BB962C8B-B14F-4D97-AF65-F5344CB8AC3E}">
        <p14:creationId xmlns:p14="http://schemas.microsoft.com/office/powerpoint/2010/main" val="1060258312"/>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382</a:t>
            </a:fld>
            <a:endParaRPr lang="de-DE"/>
          </a:p>
        </p:txBody>
      </p:sp>
    </p:spTree>
    <p:extLst>
      <p:ext uri="{BB962C8B-B14F-4D97-AF65-F5344CB8AC3E}">
        <p14:creationId xmlns:p14="http://schemas.microsoft.com/office/powerpoint/2010/main" val="1842478840"/>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383</a:t>
            </a:fld>
            <a:endParaRPr lang="de-DE"/>
          </a:p>
        </p:txBody>
      </p:sp>
    </p:spTree>
    <p:extLst>
      <p:ext uri="{BB962C8B-B14F-4D97-AF65-F5344CB8AC3E}">
        <p14:creationId xmlns:p14="http://schemas.microsoft.com/office/powerpoint/2010/main" val="454365928"/>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384</a:t>
            </a:fld>
            <a:endParaRPr lang="de-DE"/>
          </a:p>
        </p:txBody>
      </p:sp>
    </p:spTree>
    <p:extLst>
      <p:ext uri="{BB962C8B-B14F-4D97-AF65-F5344CB8AC3E}">
        <p14:creationId xmlns:p14="http://schemas.microsoft.com/office/powerpoint/2010/main" val="1253004444"/>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385</a:t>
            </a:fld>
            <a:endParaRPr lang="de-DE"/>
          </a:p>
        </p:txBody>
      </p:sp>
    </p:spTree>
    <p:extLst>
      <p:ext uri="{BB962C8B-B14F-4D97-AF65-F5344CB8AC3E}">
        <p14:creationId xmlns:p14="http://schemas.microsoft.com/office/powerpoint/2010/main" val="570015216"/>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386</a:t>
            </a:fld>
            <a:endParaRPr lang="de-DE"/>
          </a:p>
        </p:txBody>
      </p:sp>
    </p:spTree>
    <p:extLst>
      <p:ext uri="{BB962C8B-B14F-4D97-AF65-F5344CB8AC3E}">
        <p14:creationId xmlns:p14="http://schemas.microsoft.com/office/powerpoint/2010/main" val="2864244195"/>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387</a:t>
            </a:fld>
            <a:endParaRPr lang="de-DE"/>
          </a:p>
        </p:txBody>
      </p:sp>
    </p:spTree>
    <p:extLst>
      <p:ext uri="{BB962C8B-B14F-4D97-AF65-F5344CB8AC3E}">
        <p14:creationId xmlns:p14="http://schemas.microsoft.com/office/powerpoint/2010/main" val="2700853772"/>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388</a:t>
            </a:fld>
            <a:endParaRPr lang="de-DE"/>
          </a:p>
        </p:txBody>
      </p:sp>
    </p:spTree>
    <p:extLst>
      <p:ext uri="{BB962C8B-B14F-4D97-AF65-F5344CB8AC3E}">
        <p14:creationId xmlns:p14="http://schemas.microsoft.com/office/powerpoint/2010/main" val="2229554112"/>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389</a:t>
            </a:fld>
            <a:endParaRPr lang="de-DE"/>
          </a:p>
        </p:txBody>
      </p:sp>
    </p:spTree>
    <p:extLst>
      <p:ext uri="{BB962C8B-B14F-4D97-AF65-F5344CB8AC3E}">
        <p14:creationId xmlns:p14="http://schemas.microsoft.com/office/powerpoint/2010/main" val="147979378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39</a:t>
            </a:fld>
            <a:endParaRPr lang="de-DE"/>
          </a:p>
        </p:txBody>
      </p:sp>
    </p:spTree>
    <p:extLst>
      <p:ext uri="{BB962C8B-B14F-4D97-AF65-F5344CB8AC3E}">
        <p14:creationId xmlns:p14="http://schemas.microsoft.com/office/powerpoint/2010/main" val="1557506815"/>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390</a:t>
            </a:fld>
            <a:endParaRPr lang="de-DE"/>
          </a:p>
        </p:txBody>
      </p:sp>
    </p:spTree>
    <p:extLst>
      <p:ext uri="{BB962C8B-B14F-4D97-AF65-F5344CB8AC3E}">
        <p14:creationId xmlns:p14="http://schemas.microsoft.com/office/powerpoint/2010/main" val="3992976991"/>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391</a:t>
            </a:fld>
            <a:endParaRPr lang="de-DE"/>
          </a:p>
        </p:txBody>
      </p:sp>
    </p:spTree>
    <p:extLst>
      <p:ext uri="{BB962C8B-B14F-4D97-AF65-F5344CB8AC3E}">
        <p14:creationId xmlns:p14="http://schemas.microsoft.com/office/powerpoint/2010/main" val="31965748"/>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392</a:t>
            </a:fld>
            <a:endParaRPr lang="de-DE"/>
          </a:p>
        </p:txBody>
      </p:sp>
    </p:spTree>
    <p:extLst>
      <p:ext uri="{BB962C8B-B14F-4D97-AF65-F5344CB8AC3E}">
        <p14:creationId xmlns:p14="http://schemas.microsoft.com/office/powerpoint/2010/main" val="1199633461"/>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393</a:t>
            </a:fld>
            <a:endParaRPr lang="de-DE"/>
          </a:p>
        </p:txBody>
      </p:sp>
    </p:spTree>
    <p:extLst>
      <p:ext uri="{BB962C8B-B14F-4D97-AF65-F5344CB8AC3E}">
        <p14:creationId xmlns:p14="http://schemas.microsoft.com/office/powerpoint/2010/main" val="3803518466"/>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394</a:t>
            </a:fld>
            <a:endParaRPr lang="de-DE"/>
          </a:p>
        </p:txBody>
      </p:sp>
    </p:spTree>
    <p:extLst>
      <p:ext uri="{BB962C8B-B14F-4D97-AF65-F5344CB8AC3E}">
        <p14:creationId xmlns:p14="http://schemas.microsoft.com/office/powerpoint/2010/main" val="3156171607"/>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395</a:t>
            </a:fld>
            <a:endParaRPr lang="de-DE"/>
          </a:p>
        </p:txBody>
      </p:sp>
    </p:spTree>
    <p:extLst>
      <p:ext uri="{BB962C8B-B14F-4D97-AF65-F5344CB8AC3E}">
        <p14:creationId xmlns:p14="http://schemas.microsoft.com/office/powerpoint/2010/main" val="2548511488"/>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396</a:t>
            </a:fld>
            <a:endParaRPr lang="de-DE"/>
          </a:p>
        </p:txBody>
      </p:sp>
    </p:spTree>
    <p:extLst>
      <p:ext uri="{BB962C8B-B14F-4D97-AF65-F5344CB8AC3E}">
        <p14:creationId xmlns:p14="http://schemas.microsoft.com/office/powerpoint/2010/main" val="2972194115"/>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397</a:t>
            </a:fld>
            <a:endParaRPr lang="de-DE"/>
          </a:p>
        </p:txBody>
      </p:sp>
    </p:spTree>
    <p:extLst>
      <p:ext uri="{BB962C8B-B14F-4D97-AF65-F5344CB8AC3E}">
        <p14:creationId xmlns:p14="http://schemas.microsoft.com/office/powerpoint/2010/main" val="909581638"/>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398</a:t>
            </a:fld>
            <a:endParaRPr lang="de-DE"/>
          </a:p>
        </p:txBody>
      </p:sp>
    </p:spTree>
    <p:extLst>
      <p:ext uri="{BB962C8B-B14F-4D97-AF65-F5344CB8AC3E}">
        <p14:creationId xmlns:p14="http://schemas.microsoft.com/office/powerpoint/2010/main" val="3884186948"/>
      </p:ext>
    </p:extLst>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399</a:t>
            </a:fld>
            <a:endParaRPr lang="de-DE"/>
          </a:p>
        </p:txBody>
      </p:sp>
    </p:spTree>
    <p:extLst>
      <p:ext uri="{BB962C8B-B14F-4D97-AF65-F5344CB8AC3E}">
        <p14:creationId xmlns:p14="http://schemas.microsoft.com/office/powerpoint/2010/main" val="40876825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4</a:t>
            </a:fld>
            <a:endParaRPr lang="de-DE"/>
          </a:p>
        </p:txBody>
      </p:sp>
    </p:spTree>
    <p:extLst>
      <p:ext uri="{BB962C8B-B14F-4D97-AF65-F5344CB8AC3E}">
        <p14:creationId xmlns:p14="http://schemas.microsoft.com/office/powerpoint/2010/main" val="211763148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40</a:t>
            </a:fld>
            <a:endParaRPr lang="de-DE"/>
          </a:p>
        </p:txBody>
      </p:sp>
    </p:spTree>
    <p:extLst>
      <p:ext uri="{BB962C8B-B14F-4D97-AF65-F5344CB8AC3E}">
        <p14:creationId xmlns:p14="http://schemas.microsoft.com/office/powerpoint/2010/main" val="3646514660"/>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400</a:t>
            </a:fld>
            <a:endParaRPr lang="de-DE"/>
          </a:p>
        </p:txBody>
      </p:sp>
    </p:spTree>
    <p:extLst>
      <p:ext uri="{BB962C8B-B14F-4D97-AF65-F5344CB8AC3E}">
        <p14:creationId xmlns:p14="http://schemas.microsoft.com/office/powerpoint/2010/main" val="2616067303"/>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401</a:t>
            </a:fld>
            <a:endParaRPr lang="de-DE"/>
          </a:p>
        </p:txBody>
      </p:sp>
    </p:spTree>
    <p:extLst>
      <p:ext uri="{BB962C8B-B14F-4D97-AF65-F5344CB8AC3E}">
        <p14:creationId xmlns:p14="http://schemas.microsoft.com/office/powerpoint/2010/main" val="3061133833"/>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402</a:t>
            </a:fld>
            <a:endParaRPr lang="de-DE"/>
          </a:p>
        </p:txBody>
      </p:sp>
    </p:spTree>
    <p:extLst>
      <p:ext uri="{BB962C8B-B14F-4D97-AF65-F5344CB8AC3E}">
        <p14:creationId xmlns:p14="http://schemas.microsoft.com/office/powerpoint/2010/main" val="2445403395"/>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403</a:t>
            </a:fld>
            <a:endParaRPr lang="de-DE"/>
          </a:p>
        </p:txBody>
      </p:sp>
    </p:spTree>
    <p:extLst>
      <p:ext uri="{BB962C8B-B14F-4D97-AF65-F5344CB8AC3E}">
        <p14:creationId xmlns:p14="http://schemas.microsoft.com/office/powerpoint/2010/main" val="2257174639"/>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404</a:t>
            </a:fld>
            <a:endParaRPr lang="de-DE"/>
          </a:p>
        </p:txBody>
      </p:sp>
    </p:spTree>
    <p:extLst>
      <p:ext uri="{BB962C8B-B14F-4D97-AF65-F5344CB8AC3E}">
        <p14:creationId xmlns:p14="http://schemas.microsoft.com/office/powerpoint/2010/main" val="4006181703"/>
      </p:ext>
    </p:extLst>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405</a:t>
            </a:fld>
            <a:endParaRPr lang="de-DE"/>
          </a:p>
        </p:txBody>
      </p:sp>
    </p:spTree>
    <p:extLst>
      <p:ext uri="{BB962C8B-B14F-4D97-AF65-F5344CB8AC3E}">
        <p14:creationId xmlns:p14="http://schemas.microsoft.com/office/powerpoint/2010/main" val="3274911776"/>
      </p:ext>
    </p:extLst>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406</a:t>
            </a:fld>
            <a:endParaRPr lang="de-DE"/>
          </a:p>
        </p:txBody>
      </p:sp>
    </p:spTree>
    <p:extLst>
      <p:ext uri="{BB962C8B-B14F-4D97-AF65-F5344CB8AC3E}">
        <p14:creationId xmlns:p14="http://schemas.microsoft.com/office/powerpoint/2010/main" val="251734237"/>
      </p:ext>
    </p:extLst>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407</a:t>
            </a:fld>
            <a:endParaRPr lang="de-DE"/>
          </a:p>
        </p:txBody>
      </p:sp>
    </p:spTree>
    <p:extLst>
      <p:ext uri="{BB962C8B-B14F-4D97-AF65-F5344CB8AC3E}">
        <p14:creationId xmlns:p14="http://schemas.microsoft.com/office/powerpoint/2010/main" val="237831791"/>
      </p:ext>
    </p:extLst>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408</a:t>
            </a:fld>
            <a:endParaRPr lang="de-DE"/>
          </a:p>
        </p:txBody>
      </p:sp>
    </p:spTree>
    <p:extLst>
      <p:ext uri="{BB962C8B-B14F-4D97-AF65-F5344CB8AC3E}">
        <p14:creationId xmlns:p14="http://schemas.microsoft.com/office/powerpoint/2010/main" val="1447185660"/>
      </p:ext>
    </p:extLst>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409</a:t>
            </a:fld>
            <a:endParaRPr lang="de-DE"/>
          </a:p>
        </p:txBody>
      </p:sp>
    </p:spTree>
    <p:extLst>
      <p:ext uri="{BB962C8B-B14F-4D97-AF65-F5344CB8AC3E}">
        <p14:creationId xmlns:p14="http://schemas.microsoft.com/office/powerpoint/2010/main" val="351154486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41</a:t>
            </a:fld>
            <a:endParaRPr lang="de-DE"/>
          </a:p>
        </p:txBody>
      </p:sp>
    </p:spTree>
    <p:extLst>
      <p:ext uri="{BB962C8B-B14F-4D97-AF65-F5344CB8AC3E}">
        <p14:creationId xmlns:p14="http://schemas.microsoft.com/office/powerpoint/2010/main" val="3964099883"/>
      </p:ext>
    </p:extLst>
  </p:cSld>
  <p:clrMapOvr>
    <a:masterClrMapping/>
  </p:clrMapOvr>
</p:notes>
</file>

<file path=ppt/notesSlides/notesSlide4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410</a:t>
            </a:fld>
            <a:endParaRPr lang="de-DE"/>
          </a:p>
        </p:txBody>
      </p:sp>
    </p:spTree>
    <p:extLst>
      <p:ext uri="{BB962C8B-B14F-4D97-AF65-F5344CB8AC3E}">
        <p14:creationId xmlns:p14="http://schemas.microsoft.com/office/powerpoint/2010/main" val="522553052"/>
      </p:ext>
    </p:extLst>
  </p:cSld>
  <p:clrMapOvr>
    <a:masterClrMapping/>
  </p:clrMapOvr>
</p:notes>
</file>

<file path=ppt/notesSlides/notesSlide4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411</a:t>
            </a:fld>
            <a:endParaRPr lang="de-DE"/>
          </a:p>
        </p:txBody>
      </p:sp>
    </p:spTree>
    <p:extLst>
      <p:ext uri="{BB962C8B-B14F-4D97-AF65-F5344CB8AC3E}">
        <p14:creationId xmlns:p14="http://schemas.microsoft.com/office/powerpoint/2010/main" val="913424228"/>
      </p:ext>
    </p:extLst>
  </p:cSld>
  <p:clrMapOvr>
    <a:masterClrMapping/>
  </p:clrMapOvr>
</p:notes>
</file>

<file path=ppt/notesSlides/notesSlide4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412</a:t>
            </a:fld>
            <a:endParaRPr lang="de-DE"/>
          </a:p>
        </p:txBody>
      </p:sp>
    </p:spTree>
    <p:extLst>
      <p:ext uri="{BB962C8B-B14F-4D97-AF65-F5344CB8AC3E}">
        <p14:creationId xmlns:p14="http://schemas.microsoft.com/office/powerpoint/2010/main" val="936829678"/>
      </p:ext>
    </p:extLst>
  </p:cSld>
  <p:clrMapOvr>
    <a:masterClrMapping/>
  </p:clrMapOvr>
</p:notes>
</file>

<file path=ppt/notesSlides/notesSlide4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413</a:t>
            </a:fld>
            <a:endParaRPr lang="de-DE"/>
          </a:p>
        </p:txBody>
      </p:sp>
    </p:spTree>
    <p:extLst>
      <p:ext uri="{BB962C8B-B14F-4D97-AF65-F5344CB8AC3E}">
        <p14:creationId xmlns:p14="http://schemas.microsoft.com/office/powerpoint/2010/main" val="3151571545"/>
      </p:ext>
    </p:extLst>
  </p:cSld>
  <p:clrMapOvr>
    <a:masterClrMapping/>
  </p:clrMapOvr>
</p:notes>
</file>

<file path=ppt/notesSlides/notesSlide4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414</a:t>
            </a:fld>
            <a:endParaRPr lang="de-DE"/>
          </a:p>
        </p:txBody>
      </p:sp>
    </p:spTree>
    <p:extLst>
      <p:ext uri="{BB962C8B-B14F-4D97-AF65-F5344CB8AC3E}">
        <p14:creationId xmlns:p14="http://schemas.microsoft.com/office/powerpoint/2010/main" val="1682111491"/>
      </p:ext>
    </p:extLst>
  </p:cSld>
  <p:clrMapOvr>
    <a:masterClrMapping/>
  </p:clrMapOvr>
</p:notes>
</file>

<file path=ppt/notesSlides/notesSlide4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415</a:t>
            </a:fld>
            <a:endParaRPr lang="de-DE"/>
          </a:p>
        </p:txBody>
      </p:sp>
    </p:spTree>
    <p:extLst>
      <p:ext uri="{BB962C8B-B14F-4D97-AF65-F5344CB8AC3E}">
        <p14:creationId xmlns:p14="http://schemas.microsoft.com/office/powerpoint/2010/main" val="690487297"/>
      </p:ext>
    </p:extLst>
  </p:cSld>
  <p:clrMapOvr>
    <a:masterClrMapping/>
  </p:clrMapOvr>
</p:notes>
</file>

<file path=ppt/notesSlides/notesSlide4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416</a:t>
            </a:fld>
            <a:endParaRPr lang="de-DE"/>
          </a:p>
        </p:txBody>
      </p:sp>
    </p:spTree>
    <p:extLst>
      <p:ext uri="{BB962C8B-B14F-4D97-AF65-F5344CB8AC3E}">
        <p14:creationId xmlns:p14="http://schemas.microsoft.com/office/powerpoint/2010/main" val="496466451"/>
      </p:ext>
    </p:extLst>
  </p:cSld>
  <p:clrMapOvr>
    <a:masterClrMapping/>
  </p:clrMapOvr>
</p:notes>
</file>

<file path=ppt/notesSlides/notesSlide4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417</a:t>
            </a:fld>
            <a:endParaRPr lang="de-DE"/>
          </a:p>
        </p:txBody>
      </p:sp>
    </p:spTree>
    <p:extLst>
      <p:ext uri="{BB962C8B-B14F-4D97-AF65-F5344CB8AC3E}">
        <p14:creationId xmlns:p14="http://schemas.microsoft.com/office/powerpoint/2010/main" val="2524762189"/>
      </p:ext>
    </p:extLst>
  </p:cSld>
  <p:clrMapOvr>
    <a:masterClrMapping/>
  </p:clrMapOvr>
</p:notes>
</file>

<file path=ppt/notesSlides/notesSlide4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418</a:t>
            </a:fld>
            <a:endParaRPr lang="de-DE"/>
          </a:p>
        </p:txBody>
      </p:sp>
    </p:spTree>
    <p:extLst>
      <p:ext uri="{BB962C8B-B14F-4D97-AF65-F5344CB8AC3E}">
        <p14:creationId xmlns:p14="http://schemas.microsoft.com/office/powerpoint/2010/main" val="211262164"/>
      </p:ext>
    </p:extLst>
  </p:cSld>
  <p:clrMapOvr>
    <a:masterClrMapping/>
  </p:clrMapOvr>
</p:notes>
</file>

<file path=ppt/notesSlides/notesSlide4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419</a:t>
            </a:fld>
            <a:endParaRPr lang="de-DE"/>
          </a:p>
        </p:txBody>
      </p:sp>
    </p:spTree>
    <p:extLst>
      <p:ext uri="{BB962C8B-B14F-4D97-AF65-F5344CB8AC3E}">
        <p14:creationId xmlns:p14="http://schemas.microsoft.com/office/powerpoint/2010/main" val="196648587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42</a:t>
            </a:fld>
            <a:endParaRPr lang="de-DE"/>
          </a:p>
        </p:txBody>
      </p:sp>
    </p:spTree>
    <p:extLst>
      <p:ext uri="{BB962C8B-B14F-4D97-AF65-F5344CB8AC3E}">
        <p14:creationId xmlns:p14="http://schemas.microsoft.com/office/powerpoint/2010/main" val="3932370234"/>
      </p:ext>
    </p:extLst>
  </p:cSld>
  <p:clrMapOvr>
    <a:masterClrMapping/>
  </p:clrMapOvr>
</p:notes>
</file>

<file path=ppt/notesSlides/notesSlide4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420</a:t>
            </a:fld>
            <a:endParaRPr lang="de-DE"/>
          </a:p>
        </p:txBody>
      </p:sp>
    </p:spTree>
    <p:extLst>
      <p:ext uri="{BB962C8B-B14F-4D97-AF65-F5344CB8AC3E}">
        <p14:creationId xmlns:p14="http://schemas.microsoft.com/office/powerpoint/2010/main" val="897952054"/>
      </p:ext>
    </p:extLst>
  </p:cSld>
  <p:clrMapOvr>
    <a:masterClrMapping/>
  </p:clrMapOvr>
</p:notes>
</file>

<file path=ppt/notesSlides/notesSlide4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421</a:t>
            </a:fld>
            <a:endParaRPr lang="de-DE"/>
          </a:p>
        </p:txBody>
      </p:sp>
    </p:spTree>
    <p:extLst>
      <p:ext uri="{BB962C8B-B14F-4D97-AF65-F5344CB8AC3E}">
        <p14:creationId xmlns:p14="http://schemas.microsoft.com/office/powerpoint/2010/main" val="1344921126"/>
      </p:ext>
    </p:extLst>
  </p:cSld>
  <p:clrMapOvr>
    <a:masterClrMapping/>
  </p:clrMapOvr>
</p:notes>
</file>

<file path=ppt/notesSlides/notesSlide4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422</a:t>
            </a:fld>
            <a:endParaRPr lang="de-DE"/>
          </a:p>
        </p:txBody>
      </p:sp>
    </p:spTree>
    <p:extLst>
      <p:ext uri="{BB962C8B-B14F-4D97-AF65-F5344CB8AC3E}">
        <p14:creationId xmlns:p14="http://schemas.microsoft.com/office/powerpoint/2010/main" val="3214400042"/>
      </p:ext>
    </p:extLst>
  </p:cSld>
  <p:clrMapOvr>
    <a:masterClrMapping/>
  </p:clrMapOvr>
</p:notes>
</file>

<file path=ppt/notesSlides/notesSlide4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423</a:t>
            </a:fld>
            <a:endParaRPr lang="de-DE"/>
          </a:p>
        </p:txBody>
      </p:sp>
    </p:spTree>
    <p:extLst>
      <p:ext uri="{BB962C8B-B14F-4D97-AF65-F5344CB8AC3E}">
        <p14:creationId xmlns:p14="http://schemas.microsoft.com/office/powerpoint/2010/main" val="1500798447"/>
      </p:ext>
    </p:extLst>
  </p:cSld>
  <p:clrMapOvr>
    <a:masterClrMapping/>
  </p:clrMapOvr>
</p:notes>
</file>

<file path=ppt/notesSlides/notesSlide4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424</a:t>
            </a:fld>
            <a:endParaRPr lang="de-DE" dirty="0"/>
          </a:p>
        </p:txBody>
      </p:sp>
    </p:spTree>
    <p:extLst>
      <p:ext uri="{BB962C8B-B14F-4D97-AF65-F5344CB8AC3E}">
        <p14:creationId xmlns:p14="http://schemas.microsoft.com/office/powerpoint/2010/main" val="371815733"/>
      </p:ext>
    </p:extLst>
  </p:cSld>
  <p:clrMapOvr>
    <a:masterClrMapping/>
  </p:clrMapOvr>
</p:notes>
</file>

<file path=ppt/notesSlides/notesSlide4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425</a:t>
            </a:fld>
            <a:endParaRPr lang="de-DE" dirty="0"/>
          </a:p>
        </p:txBody>
      </p:sp>
    </p:spTree>
    <p:extLst>
      <p:ext uri="{BB962C8B-B14F-4D97-AF65-F5344CB8AC3E}">
        <p14:creationId xmlns:p14="http://schemas.microsoft.com/office/powerpoint/2010/main" val="3172129920"/>
      </p:ext>
    </p:extLst>
  </p:cSld>
  <p:clrMapOvr>
    <a:masterClrMapping/>
  </p:clrMapOvr>
</p:notes>
</file>

<file path=ppt/notesSlides/notesSlide4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426</a:t>
            </a:fld>
            <a:endParaRPr lang="de-DE" dirty="0"/>
          </a:p>
        </p:txBody>
      </p:sp>
    </p:spTree>
    <p:extLst>
      <p:ext uri="{BB962C8B-B14F-4D97-AF65-F5344CB8AC3E}">
        <p14:creationId xmlns:p14="http://schemas.microsoft.com/office/powerpoint/2010/main" val="3117894165"/>
      </p:ext>
    </p:extLst>
  </p:cSld>
  <p:clrMapOvr>
    <a:masterClrMapping/>
  </p:clrMapOvr>
</p:notes>
</file>

<file path=ppt/notesSlides/notesSlide4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427</a:t>
            </a:fld>
            <a:endParaRPr lang="de-DE" dirty="0"/>
          </a:p>
        </p:txBody>
      </p:sp>
    </p:spTree>
    <p:extLst>
      <p:ext uri="{BB962C8B-B14F-4D97-AF65-F5344CB8AC3E}">
        <p14:creationId xmlns:p14="http://schemas.microsoft.com/office/powerpoint/2010/main" val="3717315614"/>
      </p:ext>
    </p:extLst>
  </p:cSld>
  <p:clrMapOvr>
    <a:masterClrMapping/>
  </p:clrMapOvr>
</p:notes>
</file>

<file path=ppt/notesSlides/notesSlide4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428</a:t>
            </a:fld>
            <a:endParaRPr lang="de-DE" dirty="0"/>
          </a:p>
        </p:txBody>
      </p:sp>
    </p:spTree>
    <p:extLst>
      <p:ext uri="{BB962C8B-B14F-4D97-AF65-F5344CB8AC3E}">
        <p14:creationId xmlns:p14="http://schemas.microsoft.com/office/powerpoint/2010/main" val="4027427866"/>
      </p:ext>
    </p:extLst>
  </p:cSld>
  <p:clrMapOvr>
    <a:masterClrMapping/>
  </p:clrMapOvr>
</p:notes>
</file>

<file path=ppt/notesSlides/notesSlide4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429</a:t>
            </a:fld>
            <a:endParaRPr lang="de-DE" dirty="0"/>
          </a:p>
        </p:txBody>
      </p:sp>
    </p:spTree>
    <p:extLst>
      <p:ext uri="{BB962C8B-B14F-4D97-AF65-F5344CB8AC3E}">
        <p14:creationId xmlns:p14="http://schemas.microsoft.com/office/powerpoint/2010/main" val="6195760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43</a:t>
            </a:fld>
            <a:endParaRPr lang="de-DE"/>
          </a:p>
        </p:txBody>
      </p:sp>
    </p:spTree>
    <p:extLst>
      <p:ext uri="{BB962C8B-B14F-4D97-AF65-F5344CB8AC3E}">
        <p14:creationId xmlns:p14="http://schemas.microsoft.com/office/powerpoint/2010/main" val="2660586207"/>
      </p:ext>
    </p:extLst>
  </p:cSld>
  <p:clrMapOvr>
    <a:masterClrMapping/>
  </p:clrMapOvr>
</p:notes>
</file>

<file path=ppt/notesSlides/notesSlide4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430</a:t>
            </a:fld>
            <a:endParaRPr lang="de-DE" dirty="0"/>
          </a:p>
        </p:txBody>
      </p:sp>
    </p:spTree>
    <p:extLst>
      <p:ext uri="{BB962C8B-B14F-4D97-AF65-F5344CB8AC3E}">
        <p14:creationId xmlns:p14="http://schemas.microsoft.com/office/powerpoint/2010/main" val="3037563267"/>
      </p:ext>
    </p:extLst>
  </p:cSld>
  <p:clrMapOvr>
    <a:masterClrMapping/>
  </p:clrMapOvr>
</p:notes>
</file>

<file path=ppt/notesSlides/notesSlide4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431</a:t>
            </a:fld>
            <a:endParaRPr lang="de-DE"/>
          </a:p>
        </p:txBody>
      </p:sp>
    </p:spTree>
    <p:extLst>
      <p:ext uri="{BB962C8B-B14F-4D97-AF65-F5344CB8AC3E}">
        <p14:creationId xmlns:p14="http://schemas.microsoft.com/office/powerpoint/2010/main" val="2076349452"/>
      </p:ext>
    </p:extLst>
  </p:cSld>
  <p:clrMapOvr>
    <a:masterClrMapping/>
  </p:clrMapOvr>
</p:notes>
</file>

<file path=ppt/notesSlides/notesSlide4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432</a:t>
            </a:fld>
            <a:endParaRPr lang="de-DE"/>
          </a:p>
        </p:txBody>
      </p:sp>
    </p:spTree>
    <p:extLst>
      <p:ext uri="{BB962C8B-B14F-4D97-AF65-F5344CB8AC3E}">
        <p14:creationId xmlns:p14="http://schemas.microsoft.com/office/powerpoint/2010/main" val="554505969"/>
      </p:ext>
    </p:extLst>
  </p:cSld>
  <p:clrMapOvr>
    <a:masterClrMapping/>
  </p:clrMapOvr>
</p:notes>
</file>

<file path=ppt/notesSlides/notesSlide4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433</a:t>
            </a:fld>
            <a:endParaRPr lang="de-DE"/>
          </a:p>
        </p:txBody>
      </p:sp>
    </p:spTree>
    <p:extLst>
      <p:ext uri="{BB962C8B-B14F-4D97-AF65-F5344CB8AC3E}">
        <p14:creationId xmlns:p14="http://schemas.microsoft.com/office/powerpoint/2010/main" val="1066203724"/>
      </p:ext>
    </p:extLst>
  </p:cSld>
  <p:clrMapOvr>
    <a:masterClrMapping/>
  </p:clrMapOvr>
</p:notes>
</file>

<file path=ppt/notesSlides/notesSlide4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434</a:t>
            </a:fld>
            <a:endParaRPr lang="de-DE"/>
          </a:p>
        </p:txBody>
      </p:sp>
    </p:spTree>
    <p:extLst>
      <p:ext uri="{BB962C8B-B14F-4D97-AF65-F5344CB8AC3E}">
        <p14:creationId xmlns:p14="http://schemas.microsoft.com/office/powerpoint/2010/main" val="2533925484"/>
      </p:ext>
    </p:extLst>
  </p:cSld>
  <p:clrMapOvr>
    <a:masterClrMapping/>
  </p:clrMapOvr>
</p:notes>
</file>

<file path=ppt/notesSlides/notesSlide4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435</a:t>
            </a:fld>
            <a:endParaRPr lang="de-DE"/>
          </a:p>
        </p:txBody>
      </p:sp>
    </p:spTree>
    <p:extLst>
      <p:ext uri="{BB962C8B-B14F-4D97-AF65-F5344CB8AC3E}">
        <p14:creationId xmlns:p14="http://schemas.microsoft.com/office/powerpoint/2010/main" val="3078997564"/>
      </p:ext>
    </p:extLst>
  </p:cSld>
  <p:clrMapOvr>
    <a:masterClrMapping/>
  </p:clrMapOvr>
</p:notes>
</file>

<file path=ppt/notesSlides/notesSlide4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436</a:t>
            </a:fld>
            <a:endParaRPr lang="de-DE"/>
          </a:p>
        </p:txBody>
      </p:sp>
    </p:spTree>
    <p:extLst>
      <p:ext uri="{BB962C8B-B14F-4D97-AF65-F5344CB8AC3E}">
        <p14:creationId xmlns:p14="http://schemas.microsoft.com/office/powerpoint/2010/main" val="2599933224"/>
      </p:ext>
    </p:extLst>
  </p:cSld>
  <p:clrMapOvr>
    <a:masterClrMapping/>
  </p:clrMapOvr>
</p:notes>
</file>

<file path=ppt/notesSlides/notesSlide4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437</a:t>
            </a:fld>
            <a:endParaRPr lang="de-DE"/>
          </a:p>
        </p:txBody>
      </p:sp>
    </p:spTree>
    <p:extLst>
      <p:ext uri="{BB962C8B-B14F-4D97-AF65-F5344CB8AC3E}">
        <p14:creationId xmlns:p14="http://schemas.microsoft.com/office/powerpoint/2010/main" val="3984912170"/>
      </p:ext>
    </p:extLst>
  </p:cSld>
  <p:clrMapOvr>
    <a:masterClrMapping/>
  </p:clrMapOvr>
</p:notes>
</file>

<file path=ppt/notesSlides/notesSlide4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438</a:t>
            </a:fld>
            <a:endParaRPr lang="de-DE"/>
          </a:p>
        </p:txBody>
      </p:sp>
    </p:spTree>
    <p:extLst>
      <p:ext uri="{BB962C8B-B14F-4D97-AF65-F5344CB8AC3E}">
        <p14:creationId xmlns:p14="http://schemas.microsoft.com/office/powerpoint/2010/main" val="1918779199"/>
      </p:ext>
    </p:extLst>
  </p:cSld>
  <p:clrMapOvr>
    <a:masterClrMapping/>
  </p:clrMapOvr>
</p:notes>
</file>

<file path=ppt/notesSlides/notesSlide4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439</a:t>
            </a:fld>
            <a:endParaRPr lang="de-DE"/>
          </a:p>
        </p:txBody>
      </p:sp>
    </p:spTree>
    <p:extLst>
      <p:ext uri="{BB962C8B-B14F-4D97-AF65-F5344CB8AC3E}">
        <p14:creationId xmlns:p14="http://schemas.microsoft.com/office/powerpoint/2010/main" val="108784823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44</a:t>
            </a:fld>
            <a:endParaRPr lang="de-DE"/>
          </a:p>
        </p:txBody>
      </p:sp>
    </p:spTree>
    <p:extLst>
      <p:ext uri="{BB962C8B-B14F-4D97-AF65-F5344CB8AC3E}">
        <p14:creationId xmlns:p14="http://schemas.microsoft.com/office/powerpoint/2010/main" val="2830193246"/>
      </p:ext>
    </p:extLst>
  </p:cSld>
  <p:clrMapOvr>
    <a:masterClrMapping/>
  </p:clrMapOvr>
</p:notes>
</file>

<file path=ppt/notesSlides/notesSlide4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440</a:t>
            </a:fld>
            <a:endParaRPr lang="de-DE"/>
          </a:p>
        </p:txBody>
      </p:sp>
    </p:spTree>
    <p:extLst>
      <p:ext uri="{BB962C8B-B14F-4D97-AF65-F5344CB8AC3E}">
        <p14:creationId xmlns:p14="http://schemas.microsoft.com/office/powerpoint/2010/main" val="419218235"/>
      </p:ext>
    </p:extLst>
  </p:cSld>
  <p:clrMapOvr>
    <a:masterClrMapping/>
  </p:clrMapOvr>
</p:notes>
</file>

<file path=ppt/notesSlides/notesSlide4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441</a:t>
            </a:fld>
            <a:endParaRPr lang="de-DE"/>
          </a:p>
        </p:txBody>
      </p:sp>
    </p:spTree>
    <p:extLst>
      <p:ext uri="{BB962C8B-B14F-4D97-AF65-F5344CB8AC3E}">
        <p14:creationId xmlns:p14="http://schemas.microsoft.com/office/powerpoint/2010/main" val="1173789475"/>
      </p:ext>
    </p:extLst>
  </p:cSld>
  <p:clrMapOvr>
    <a:masterClrMapping/>
  </p:clrMapOvr>
</p:notes>
</file>

<file path=ppt/notesSlides/notesSlide4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442</a:t>
            </a:fld>
            <a:endParaRPr lang="de-DE"/>
          </a:p>
        </p:txBody>
      </p:sp>
    </p:spTree>
    <p:extLst>
      <p:ext uri="{BB962C8B-B14F-4D97-AF65-F5344CB8AC3E}">
        <p14:creationId xmlns:p14="http://schemas.microsoft.com/office/powerpoint/2010/main" val="705395244"/>
      </p:ext>
    </p:extLst>
  </p:cSld>
  <p:clrMapOvr>
    <a:masterClrMapping/>
  </p:clrMapOvr>
</p:notes>
</file>

<file path=ppt/notesSlides/notesSlide4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443</a:t>
            </a:fld>
            <a:endParaRPr lang="de-DE"/>
          </a:p>
        </p:txBody>
      </p:sp>
    </p:spTree>
    <p:extLst>
      <p:ext uri="{BB962C8B-B14F-4D97-AF65-F5344CB8AC3E}">
        <p14:creationId xmlns:p14="http://schemas.microsoft.com/office/powerpoint/2010/main" val="1054917812"/>
      </p:ext>
    </p:extLst>
  </p:cSld>
  <p:clrMapOvr>
    <a:masterClrMapping/>
  </p:clrMapOvr>
</p:notes>
</file>

<file path=ppt/notesSlides/notesSlide4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444</a:t>
            </a:fld>
            <a:endParaRPr lang="de-DE"/>
          </a:p>
        </p:txBody>
      </p:sp>
    </p:spTree>
    <p:extLst>
      <p:ext uri="{BB962C8B-B14F-4D97-AF65-F5344CB8AC3E}">
        <p14:creationId xmlns:p14="http://schemas.microsoft.com/office/powerpoint/2010/main" val="753433538"/>
      </p:ext>
    </p:extLst>
  </p:cSld>
  <p:clrMapOvr>
    <a:masterClrMapping/>
  </p:clrMapOvr>
</p:notes>
</file>

<file path=ppt/notesSlides/notesSlide4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445</a:t>
            </a:fld>
            <a:endParaRPr lang="de-DE"/>
          </a:p>
        </p:txBody>
      </p:sp>
    </p:spTree>
    <p:extLst>
      <p:ext uri="{BB962C8B-B14F-4D97-AF65-F5344CB8AC3E}">
        <p14:creationId xmlns:p14="http://schemas.microsoft.com/office/powerpoint/2010/main" val="299287218"/>
      </p:ext>
    </p:extLst>
  </p:cSld>
  <p:clrMapOvr>
    <a:masterClrMapping/>
  </p:clrMapOvr>
</p:notes>
</file>

<file path=ppt/notesSlides/notesSlide4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446</a:t>
            </a:fld>
            <a:endParaRPr lang="de-DE"/>
          </a:p>
        </p:txBody>
      </p:sp>
    </p:spTree>
    <p:extLst>
      <p:ext uri="{BB962C8B-B14F-4D97-AF65-F5344CB8AC3E}">
        <p14:creationId xmlns:p14="http://schemas.microsoft.com/office/powerpoint/2010/main" val="1607357045"/>
      </p:ext>
    </p:extLst>
  </p:cSld>
  <p:clrMapOvr>
    <a:masterClrMapping/>
  </p:clrMapOvr>
</p:notes>
</file>

<file path=ppt/notesSlides/notesSlide4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447</a:t>
            </a:fld>
            <a:endParaRPr lang="de-DE"/>
          </a:p>
        </p:txBody>
      </p:sp>
    </p:spTree>
    <p:extLst>
      <p:ext uri="{BB962C8B-B14F-4D97-AF65-F5344CB8AC3E}">
        <p14:creationId xmlns:p14="http://schemas.microsoft.com/office/powerpoint/2010/main" val="2229026744"/>
      </p:ext>
    </p:extLst>
  </p:cSld>
  <p:clrMapOvr>
    <a:masterClrMapping/>
  </p:clrMapOvr>
</p:notes>
</file>

<file path=ppt/notesSlides/notesSlide4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448</a:t>
            </a:fld>
            <a:endParaRPr lang="de-DE"/>
          </a:p>
        </p:txBody>
      </p:sp>
    </p:spTree>
    <p:extLst>
      <p:ext uri="{BB962C8B-B14F-4D97-AF65-F5344CB8AC3E}">
        <p14:creationId xmlns:p14="http://schemas.microsoft.com/office/powerpoint/2010/main" val="1610183257"/>
      </p:ext>
    </p:extLst>
  </p:cSld>
  <p:clrMapOvr>
    <a:masterClrMapping/>
  </p:clrMapOvr>
</p:notes>
</file>

<file path=ppt/notesSlides/notesSlide4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449</a:t>
            </a:fld>
            <a:endParaRPr lang="de-DE"/>
          </a:p>
        </p:txBody>
      </p:sp>
    </p:spTree>
    <p:extLst>
      <p:ext uri="{BB962C8B-B14F-4D97-AF65-F5344CB8AC3E}">
        <p14:creationId xmlns:p14="http://schemas.microsoft.com/office/powerpoint/2010/main" val="22067670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45</a:t>
            </a:fld>
            <a:endParaRPr lang="de-DE"/>
          </a:p>
        </p:txBody>
      </p:sp>
    </p:spTree>
    <p:extLst>
      <p:ext uri="{BB962C8B-B14F-4D97-AF65-F5344CB8AC3E}">
        <p14:creationId xmlns:p14="http://schemas.microsoft.com/office/powerpoint/2010/main" val="3883629729"/>
      </p:ext>
    </p:extLst>
  </p:cSld>
  <p:clrMapOvr>
    <a:masterClrMapping/>
  </p:clrMapOvr>
</p:notes>
</file>

<file path=ppt/notesSlides/notesSlide4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450</a:t>
            </a:fld>
            <a:endParaRPr lang="de-DE"/>
          </a:p>
        </p:txBody>
      </p:sp>
    </p:spTree>
    <p:extLst>
      <p:ext uri="{BB962C8B-B14F-4D97-AF65-F5344CB8AC3E}">
        <p14:creationId xmlns:p14="http://schemas.microsoft.com/office/powerpoint/2010/main" val="3902315856"/>
      </p:ext>
    </p:extLst>
  </p:cSld>
  <p:clrMapOvr>
    <a:masterClrMapping/>
  </p:clrMapOvr>
</p:notes>
</file>

<file path=ppt/notesSlides/notesSlide4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451</a:t>
            </a:fld>
            <a:endParaRPr lang="de-DE"/>
          </a:p>
        </p:txBody>
      </p:sp>
    </p:spTree>
    <p:extLst>
      <p:ext uri="{BB962C8B-B14F-4D97-AF65-F5344CB8AC3E}">
        <p14:creationId xmlns:p14="http://schemas.microsoft.com/office/powerpoint/2010/main" val="1466737381"/>
      </p:ext>
    </p:extLst>
  </p:cSld>
  <p:clrMapOvr>
    <a:masterClrMapping/>
  </p:clrMapOvr>
</p:notes>
</file>

<file path=ppt/notesSlides/notesSlide4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452</a:t>
            </a:fld>
            <a:endParaRPr lang="de-DE"/>
          </a:p>
        </p:txBody>
      </p:sp>
    </p:spTree>
    <p:extLst>
      <p:ext uri="{BB962C8B-B14F-4D97-AF65-F5344CB8AC3E}">
        <p14:creationId xmlns:p14="http://schemas.microsoft.com/office/powerpoint/2010/main" val="3066453698"/>
      </p:ext>
    </p:extLst>
  </p:cSld>
  <p:clrMapOvr>
    <a:masterClrMapping/>
  </p:clrMapOvr>
</p:notes>
</file>

<file path=ppt/notesSlides/notesSlide4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453</a:t>
            </a:fld>
            <a:endParaRPr lang="de-DE"/>
          </a:p>
        </p:txBody>
      </p:sp>
    </p:spTree>
    <p:extLst>
      <p:ext uri="{BB962C8B-B14F-4D97-AF65-F5344CB8AC3E}">
        <p14:creationId xmlns:p14="http://schemas.microsoft.com/office/powerpoint/2010/main" val="3056551352"/>
      </p:ext>
    </p:extLst>
  </p:cSld>
  <p:clrMapOvr>
    <a:masterClrMapping/>
  </p:clrMapOvr>
</p:notes>
</file>

<file path=ppt/notesSlides/notesSlide4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454</a:t>
            </a:fld>
            <a:endParaRPr lang="de-DE"/>
          </a:p>
        </p:txBody>
      </p:sp>
    </p:spTree>
    <p:extLst>
      <p:ext uri="{BB962C8B-B14F-4D97-AF65-F5344CB8AC3E}">
        <p14:creationId xmlns:p14="http://schemas.microsoft.com/office/powerpoint/2010/main" val="1246841297"/>
      </p:ext>
    </p:extLst>
  </p:cSld>
  <p:clrMapOvr>
    <a:masterClrMapping/>
  </p:clrMapOvr>
</p:notes>
</file>

<file path=ppt/notesSlides/notesSlide4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455</a:t>
            </a:fld>
            <a:endParaRPr lang="de-DE" dirty="0"/>
          </a:p>
        </p:txBody>
      </p:sp>
    </p:spTree>
    <p:extLst>
      <p:ext uri="{BB962C8B-B14F-4D97-AF65-F5344CB8AC3E}">
        <p14:creationId xmlns:p14="http://schemas.microsoft.com/office/powerpoint/2010/main" val="2735239334"/>
      </p:ext>
    </p:extLst>
  </p:cSld>
  <p:clrMapOvr>
    <a:masterClrMapping/>
  </p:clrMapOvr>
</p:notes>
</file>

<file path=ppt/notesSlides/notesSlide4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456</a:t>
            </a:fld>
            <a:endParaRPr lang="de-DE" dirty="0"/>
          </a:p>
        </p:txBody>
      </p:sp>
    </p:spTree>
    <p:extLst>
      <p:ext uri="{BB962C8B-B14F-4D97-AF65-F5344CB8AC3E}">
        <p14:creationId xmlns:p14="http://schemas.microsoft.com/office/powerpoint/2010/main" val="1869151143"/>
      </p:ext>
    </p:extLst>
  </p:cSld>
  <p:clrMapOvr>
    <a:masterClrMapping/>
  </p:clrMapOvr>
</p:notes>
</file>

<file path=ppt/notesSlides/notesSlide4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457</a:t>
            </a:fld>
            <a:endParaRPr lang="de-DE" dirty="0"/>
          </a:p>
        </p:txBody>
      </p:sp>
    </p:spTree>
    <p:extLst>
      <p:ext uri="{BB962C8B-B14F-4D97-AF65-F5344CB8AC3E}">
        <p14:creationId xmlns:p14="http://schemas.microsoft.com/office/powerpoint/2010/main" val="3438589318"/>
      </p:ext>
    </p:extLst>
  </p:cSld>
  <p:clrMapOvr>
    <a:masterClrMapping/>
  </p:clrMapOvr>
</p:notes>
</file>

<file path=ppt/notesSlides/notesSlide4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458</a:t>
            </a:fld>
            <a:endParaRPr lang="de-DE" dirty="0"/>
          </a:p>
        </p:txBody>
      </p:sp>
    </p:spTree>
    <p:extLst>
      <p:ext uri="{BB962C8B-B14F-4D97-AF65-F5344CB8AC3E}">
        <p14:creationId xmlns:p14="http://schemas.microsoft.com/office/powerpoint/2010/main" val="2312279471"/>
      </p:ext>
    </p:extLst>
  </p:cSld>
  <p:clrMapOvr>
    <a:masterClrMapping/>
  </p:clrMapOvr>
</p:notes>
</file>

<file path=ppt/notesSlides/notesSlide4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459</a:t>
            </a:fld>
            <a:endParaRPr lang="de-DE" dirty="0"/>
          </a:p>
        </p:txBody>
      </p:sp>
    </p:spTree>
    <p:extLst>
      <p:ext uri="{BB962C8B-B14F-4D97-AF65-F5344CB8AC3E}">
        <p14:creationId xmlns:p14="http://schemas.microsoft.com/office/powerpoint/2010/main" val="248000777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46</a:t>
            </a:fld>
            <a:endParaRPr lang="de-DE"/>
          </a:p>
        </p:txBody>
      </p:sp>
    </p:spTree>
    <p:extLst>
      <p:ext uri="{BB962C8B-B14F-4D97-AF65-F5344CB8AC3E}">
        <p14:creationId xmlns:p14="http://schemas.microsoft.com/office/powerpoint/2010/main" val="407403865"/>
      </p:ext>
    </p:extLst>
  </p:cSld>
  <p:clrMapOvr>
    <a:masterClrMapping/>
  </p:clrMapOvr>
</p:notes>
</file>

<file path=ppt/notesSlides/notesSlide4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460</a:t>
            </a:fld>
            <a:endParaRPr lang="de-DE" dirty="0"/>
          </a:p>
        </p:txBody>
      </p:sp>
    </p:spTree>
    <p:extLst>
      <p:ext uri="{BB962C8B-B14F-4D97-AF65-F5344CB8AC3E}">
        <p14:creationId xmlns:p14="http://schemas.microsoft.com/office/powerpoint/2010/main" val="4026997596"/>
      </p:ext>
    </p:extLst>
  </p:cSld>
  <p:clrMapOvr>
    <a:masterClrMapping/>
  </p:clrMapOvr>
</p:notes>
</file>

<file path=ppt/notesSlides/notesSlide4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461</a:t>
            </a:fld>
            <a:endParaRPr lang="de-DE" dirty="0"/>
          </a:p>
        </p:txBody>
      </p:sp>
    </p:spTree>
    <p:extLst>
      <p:ext uri="{BB962C8B-B14F-4D97-AF65-F5344CB8AC3E}">
        <p14:creationId xmlns:p14="http://schemas.microsoft.com/office/powerpoint/2010/main" val="1088777464"/>
      </p:ext>
    </p:extLst>
  </p:cSld>
  <p:clrMapOvr>
    <a:masterClrMapping/>
  </p:clrMapOvr>
</p:notes>
</file>

<file path=ppt/notesSlides/notesSlide4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462</a:t>
            </a:fld>
            <a:endParaRPr lang="de-DE" dirty="0"/>
          </a:p>
        </p:txBody>
      </p:sp>
    </p:spTree>
    <p:extLst>
      <p:ext uri="{BB962C8B-B14F-4D97-AF65-F5344CB8AC3E}">
        <p14:creationId xmlns:p14="http://schemas.microsoft.com/office/powerpoint/2010/main" val="2526112225"/>
      </p:ext>
    </p:extLst>
  </p:cSld>
  <p:clrMapOvr>
    <a:masterClrMapping/>
  </p:clrMapOvr>
</p:notes>
</file>

<file path=ppt/notesSlides/notesSlide4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463</a:t>
            </a:fld>
            <a:endParaRPr lang="de-DE" dirty="0"/>
          </a:p>
        </p:txBody>
      </p:sp>
    </p:spTree>
    <p:extLst>
      <p:ext uri="{BB962C8B-B14F-4D97-AF65-F5344CB8AC3E}">
        <p14:creationId xmlns:p14="http://schemas.microsoft.com/office/powerpoint/2010/main" val="2904506828"/>
      </p:ext>
    </p:extLst>
  </p:cSld>
  <p:clrMapOvr>
    <a:masterClrMapping/>
  </p:clrMapOvr>
</p:notes>
</file>

<file path=ppt/notesSlides/notesSlide4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464</a:t>
            </a:fld>
            <a:endParaRPr lang="de-DE" dirty="0"/>
          </a:p>
        </p:txBody>
      </p:sp>
    </p:spTree>
    <p:extLst>
      <p:ext uri="{BB962C8B-B14F-4D97-AF65-F5344CB8AC3E}">
        <p14:creationId xmlns:p14="http://schemas.microsoft.com/office/powerpoint/2010/main" val="3605165718"/>
      </p:ext>
    </p:extLst>
  </p:cSld>
  <p:clrMapOvr>
    <a:masterClrMapping/>
  </p:clrMapOvr>
</p:notes>
</file>

<file path=ppt/notesSlides/notesSlide4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465</a:t>
            </a:fld>
            <a:endParaRPr lang="de-DE" dirty="0"/>
          </a:p>
        </p:txBody>
      </p:sp>
    </p:spTree>
    <p:extLst>
      <p:ext uri="{BB962C8B-B14F-4D97-AF65-F5344CB8AC3E}">
        <p14:creationId xmlns:p14="http://schemas.microsoft.com/office/powerpoint/2010/main" val="3205264745"/>
      </p:ext>
    </p:extLst>
  </p:cSld>
  <p:clrMapOvr>
    <a:masterClrMapping/>
  </p:clrMapOvr>
</p:notes>
</file>

<file path=ppt/notesSlides/notesSlide4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466</a:t>
            </a:fld>
            <a:endParaRPr lang="de-DE" dirty="0"/>
          </a:p>
        </p:txBody>
      </p:sp>
    </p:spTree>
    <p:extLst>
      <p:ext uri="{BB962C8B-B14F-4D97-AF65-F5344CB8AC3E}">
        <p14:creationId xmlns:p14="http://schemas.microsoft.com/office/powerpoint/2010/main" val="1344868081"/>
      </p:ext>
    </p:extLst>
  </p:cSld>
  <p:clrMapOvr>
    <a:masterClrMapping/>
  </p:clrMapOvr>
</p:notes>
</file>

<file path=ppt/notesSlides/notesSlide4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467</a:t>
            </a:fld>
            <a:endParaRPr lang="de-DE" dirty="0"/>
          </a:p>
        </p:txBody>
      </p:sp>
    </p:spTree>
    <p:extLst>
      <p:ext uri="{BB962C8B-B14F-4D97-AF65-F5344CB8AC3E}">
        <p14:creationId xmlns:p14="http://schemas.microsoft.com/office/powerpoint/2010/main" val="740458860"/>
      </p:ext>
    </p:extLst>
  </p:cSld>
  <p:clrMapOvr>
    <a:masterClrMapping/>
  </p:clrMapOvr>
</p:notes>
</file>

<file path=ppt/notesSlides/notesSlide4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468</a:t>
            </a:fld>
            <a:endParaRPr lang="de-DE" dirty="0"/>
          </a:p>
        </p:txBody>
      </p:sp>
    </p:spTree>
    <p:extLst>
      <p:ext uri="{BB962C8B-B14F-4D97-AF65-F5344CB8AC3E}">
        <p14:creationId xmlns:p14="http://schemas.microsoft.com/office/powerpoint/2010/main" val="3240974008"/>
      </p:ext>
    </p:extLst>
  </p:cSld>
  <p:clrMapOvr>
    <a:masterClrMapping/>
  </p:clrMapOvr>
</p:notes>
</file>

<file path=ppt/notesSlides/notesSlide4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469</a:t>
            </a:fld>
            <a:endParaRPr lang="de-DE" dirty="0"/>
          </a:p>
        </p:txBody>
      </p:sp>
    </p:spTree>
    <p:extLst>
      <p:ext uri="{BB962C8B-B14F-4D97-AF65-F5344CB8AC3E}">
        <p14:creationId xmlns:p14="http://schemas.microsoft.com/office/powerpoint/2010/main" val="80780719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47</a:t>
            </a:fld>
            <a:endParaRPr lang="de-DE"/>
          </a:p>
        </p:txBody>
      </p:sp>
    </p:spTree>
    <p:extLst>
      <p:ext uri="{BB962C8B-B14F-4D97-AF65-F5344CB8AC3E}">
        <p14:creationId xmlns:p14="http://schemas.microsoft.com/office/powerpoint/2010/main" val="1080035551"/>
      </p:ext>
    </p:extLst>
  </p:cSld>
  <p:clrMapOvr>
    <a:masterClrMapping/>
  </p:clrMapOvr>
</p:notes>
</file>

<file path=ppt/notesSlides/notesSlide4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470</a:t>
            </a:fld>
            <a:endParaRPr lang="de-DE" dirty="0"/>
          </a:p>
        </p:txBody>
      </p:sp>
    </p:spTree>
    <p:extLst>
      <p:ext uri="{BB962C8B-B14F-4D97-AF65-F5344CB8AC3E}">
        <p14:creationId xmlns:p14="http://schemas.microsoft.com/office/powerpoint/2010/main" val="2636801105"/>
      </p:ext>
    </p:extLst>
  </p:cSld>
  <p:clrMapOvr>
    <a:masterClrMapping/>
  </p:clrMapOvr>
</p:notes>
</file>

<file path=ppt/notesSlides/notesSlide4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471</a:t>
            </a:fld>
            <a:endParaRPr lang="de-DE" dirty="0"/>
          </a:p>
        </p:txBody>
      </p:sp>
    </p:spTree>
    <p:extLst>
      <p:ext uri="{BB962C8B-B14F-4D97-AF65-F5344CB8AC3E}">
        <p14:creationId xmlns:p14="http://schemas.microsoft.com/office/powerpoint/2010/main" val="3282827263"/>
      </p:ext>
    </p:extLst>
  </p:cSld>
  <p:clrMapOvr>
    <a:masterClrMapping/>
  </p:clrMapOvr>
</p:notes>
</file>

<file path=ppt/notesSlides/notesSlide4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472</a:t>
            </a:fld>
            <a:endParaRPr lang="de-DE" dirty="0"/>
          </a:p>
        </p:txBody>
      </p:sp>
    </p:spTree>
    <p:extLst>
      <p:ext uri="{BB962C8B-B14F-4D97-AF65-F5344CB8AC3E}">
        <p14:creationId xmlns:p14="http://schemas.microsoft.com/office/powerpoint/2010/main" val="2110831918"/>
      </p:ext>
    </p:extLst>
  </p:cSld>
  <p:clrMapOvr>
    <a:masterClrMapping/>
  </p:clrMapOvr>
</p:notes>
</file>

<file path=ppt/notesSlides/notesSlide4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473</a:t>
            </a:fld>
            <a:endParaRPr lang="de-DE" dirty="0"/>
          </a:p>
        </p:txBody>
      </p:sp>
    </p:spTree>
    <p:extLst>
      <p:ext uri="{BB962C8B-B14F-4D97-AF65-F5344CB8AC3E}">
        <p14:creationId xmlns:p14="http://schemas.microsoft.com/office/powerpoint/2010/main" val="4019966170"/>
      </p:ext>
    </p:extLst>
  </p:cSld>
  <p:clrMapOvr>
    <a:masterClrMapping/>
  </p:clrMapOvr>
</p:notes>
</file>

<file path=ppt/notesSlides/notesSlide4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474</a:t>
            </a:fld>
            <a:endParaRPr lang="de-DE" dirty="0"/>
          </a:p>
        </p:txBody>
      </p:sp>
    </p:spTree>
    <p:extLst>
      <p:ext uri="{BB962C8B-B14F-4D97-AF65-F5344CB8AC3E}">
        <p14:creationId xmlns:p14="http://schemas.microsoft.com/office/powerpoint/2010/main" val="1177200374"/>
      </p:ext>
    </p:extLst>
  </p:cSld>
  <p:clrMapOvr>
    <a:masterClrMapping/>
  </p:clrMapOvr>
</p:notes>
</file>

<file path=ppt/notesSlides/notesSlide4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475</a:t>
            </a:fld>
            <a:endParaRPr lang="de-DE" dirty="0"/>
          </a:p>
        </p:txBody>
      </p:sp>
    </p:spTree>
    <p:extLst>
      <p:ext uri="{BB962C8B-B14F-4D97-AF65-F5344CB8AC3E}">
        <p14:creationId xmlns:p14="http://schemas.microsoft.com/office/powerpoint/2010/main" val="2671519273"/>
      </p:ext>
    </p:extLst>
  </p:cSld>
  <p:clrMapOvr>
    <a:masterClrMapping/>
  </p:clrMapOvr>
</p:notes>
</file>

<file path=ppt/notesSlides/notesSlide4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476</a:t>
            </a:fld>
            <a:endParaRPr lang="de-DE" dirty="0"/>
          </a:p>
        </p:txBody>
      </p:sp>
    </p:spTree>
    <p:extLst>
      <p:ext uri="{BB962C8B-B14F-4D97-AF65-F5344CB8AC3E}">
        <p14:creationId xmlns:p14="http://schemas.microsoft.com/office/powerpoint/2010/main" val="2168708215"/>
      </p:ext>
    </p:extLst>
  </p:cSld>
  <p:clrMapOvr>
    <a:masterClrMapping/>
  </p:clrMapOvr>
</p:notes>
</file>

<file path=ppt/notesSlides/notesSlide4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477</a:t>
            </a:fld>
            <a:endParaRPr lang="de-DE" dirty="0"/>
          </a:p>
        </p:txBody>
      </p:sp>
    </p:spTree>
    <p:extLst>
      <p:ext uri="{BB962C8B-B14F-4D97-AF65-F5344CB8AC3E}">
        <p14:creationId xmlns:p14="http://schemas.microsoft.com/office/powerpoint/2010/main" val="3933890691"/>
      </p:ext>
    </p:extLst>
  </p:cSld>
  <p:clrMapOvr>
    <a:masterClrMapping/>
  </p:clrMapOvr>
</p:notes>
</file>

<file path=ppt/notesSlides/notesSlide4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478</a:t>
            </a:fld>
            <a:endParaRPr lang="de-DE" dirty="0"/>
          </a:p>
        </p:txBody>
      </p:sp>
    </p:spTree>
    <p:extLst>
      <p:ext uri="{BB962C8B-B14F-4D97-AF65-F5344CB8AC3E}">
        <p14:creationId xmlns:p14="http://schemas.microsoft.com/office/powerpoint/2010/main" val="1625284121"/>
      </p:ext>
    </p:extLst>
  </p:cSld>
  <p:clrMapOvr>
    <a:masterClrMapping/>
  </p:clrMapOvr>
</p:notes>
</file>

<file path=ppt/notesSlides/notesSlide4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479</a:t>
            </a:fld>
            <a:endParaRPr lang="de-DE" dirty="0"/>
          </a:p>
        </p:txBody>
      </p:sp>
    </p:spTree>
    <p:extLst>
      <p:ext uri="{BB962C8B-B14F-4D97-AF65-F5344CB8AC3E}">
        <p14:creationId xmlns:p14="http://schemas.microsoft.com/office/powerpoint/2010/main" val="142986480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48</a:t>
            </a:fld>
            <a:endParaRPr lang="de-DE"/>
          </a:p>
        </p:txBody>
      </p:sp>
    </p:spTree>
    <p:extLst>
      <p:ext uri="{BB962C8B-B14F-4D97-AF65-F5344CB8AC3E}">
        <p14:creationId xmlns:p14="http://schemas.microsoft.com/office/powerpoint/2010/main" val="2862646368"/>
      </p:ext>
    </p:extLst>
  </p:cSld>
  <p:clrMapOvr>
    <a:masterClrMapping/>
  </p:clrMapOvr>
</p:notes>
</file>

<file path=ppt/notesSlides/notesSlide4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480</a:t>
            </a:fld>
            <a:endParaRPr lang="de-DE" dirty="0"/>
          </a:p>
        </p:txBody>
      </p:sp>
    </p:spTree>
    <p:extLst>
      <p:ext uri="{BB962C8B-B14F-4D97-AF65-F5344CB8AC3E}">
        <p14:creationId xmlns:p14="http://schemas.microsoft.com/office/powerpoint/2010/main" val="2009240855"/>
      </p:ext>
    </p:extLst>
  </p:cSld>
  <p:clrMapOvr>
    <a:masterClrMapping/>
  </p:clrMapOvr>
</p:notes>
</file>

<file path=ppt/notesSlides/notesSlide4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481</a:t>
            </a:fld>
            <a:endParaRPr lang="de-DE" dirty="0"/>
          </a:p>
        </p:txBody>
      </p:sp>
    </p:spTree>
    <p:extLst>
      <p:ext uri="{BB962C8B-B14F-4D97-AF65-F5344CB8AC3E}">
        <p14:creationId xmlns:p14="http://schemas.microsoft.com/office/powerpoint/2010/main" val="2556512417"/>
      </p:ext>
    </p:extLst>
  </p:cSld>
  <p:clrMapOvr>
    <a:masterClrMapping/>
  </p:clrMapOvr>
</p:notes>
</file>

<file path=ppt/notesSlides/notesSlide4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482</a:t>
            </a:fld>
            <a:endParaRPr lang="de-DE" dirty="0"/>
          </a:p>
        </p:txBody>
      </p:sp>
    </p:spTree>
    <p:extLst>
      <p:ext uri="{BB962C8B-B14F-4D97-AF65-F5344CB8AC3E}">
        <p14:creationId xmlns:p14="http://schemas.microsoft.com/office/powerpoint/2010/main" val="1947802093"/>
      </p:ext>
    </p:extLst>
  </p:cSld>
  <p:clrMapOvr>
    <a:masterClrMapping/>
  </p:clrMapOvr>
</p:notes>
</file>

<file path=ppt/notesSlides/notesSlide4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483</a:t>
            </a:fld>
            <a:endParaRPr lang="de-DE" dirty="0"/>
          </a:p>
        </p:txBody>
      </p:sp>
    </p:spTree>
    <p:extLst>
      <p:ext uri="{BB962C8B-B14F-4D97-AF65-F5344CB8AC3E}">
        <p14:creationId xmlns:p14="http://schemas.microsoft.com/office/powerpoint/2010/main" val="1232592030"/>
      </p:ext>
    </p:extLst>
  </p:cSld>
  <p:clrMapOvr>
    <a:masterClrMapping/>
  </p:clrMapOvr>
</p:notes>
</file>

<file path=ppt/notesSlides/notesSlide4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484</a:t>
            </a:fld>
            <a:endParaRPr lang="de-DE" dirty="0"/>
          </a:p>
        </p:txBody>
      </p:sp>
    </p:spTree>
    <p:extLst>
      <p:ext uri="{BB962C8B-B14F-4D97-AF65-F5344CB8AC3E}">
        <p14:creationId xmlns:p14="http://schemas.microsoft.com/office/powerpoint/2010/main" val="2823909378"/>
      </p:ext>
    </p:extLst>
  </p:cSld>
  <p:clrMapOvr>
    <a:masterClrMapping/>
  </p:clrMapOvr>
</p:notes>
</file>

<file path=ppt/notesSlides/notesSlide4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485</a:t>
            </a:fld>
            <a:endParaRPr lang="de-DE" dirty="0"/>
          </a:p>
        </p:txBody>
      </p:sp>
    </p:spTree>
    <p:extLst>
      <p:ext uri="{BB962C8B-B14F-4D97-AF65-F5344CB8AC3E}">
        <p14:creationId xmlns:p14="http://schemas.microsoft.com/office/powerpoint/2010/main" val="3855705844"/>
      </p:ext>
    </p:extLst>
  </p:cSld>
  <p:clrMapOvr>
    <a:masterClrMapping/>
  </p:clrMapOvr>
</p:notes>
</file>

<file path=ppt/notesSlides/notesSlide4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486</a:t>
            </a:fld>
            <a:endParaRPr lang="de-DE" dirty="0"/>
          </a:p>
        </p:txBody>
      </p:sp>
    </p:spTree>
    <p:extLst>
      <p:ext uri="{BB962C8B-B14F-4D97-AF65-F5344CB8AC3E}">
        <p14:creationId xmlns:p14="http://schemas.microsoft.com/office/powerpoint/2010/main" val="2125914309"/>
      </p:ext>
    </p:extLst>
  </p:cSld>
  <p:clrMapOvr>
    <a:masterClrMapping/>
  </p:clrMapOvr>
</p:notes>
</file>

<file path=ppt/notesSlides/notesSlide4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487</a:t>
            </a:fld>
            <a:endParaRPr lang="de-DE" dirty="0"/>
          </a:p>
        </p:txBody>
      </p:sp>
    </p:spTree>
    <p:extLst>
      <p:ext uri="{BB962C8B-B14F-4D97-AF65-F5344CB8AC3E}">
        <p14:creationId xmlns:p14="http://schemas.microsoft.com/office/powerpoint/2010/main" val="240883457"/>
      </p:ext>
    </p:extLst>
  </p:cSld>
  <p:clrMapOvr>
    <a:masterClrMapping/>
  </p:clrMapOvr>
</p:notes>
</file>

<file path=ppt/notesSlides/notesSlide4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488</a:t>
            </a:fld>
            <a:endParaRPr lang="de-DE" dirty="0"/>
          </a:p>
        </p:txBody>
      </p:sp>
    </p:spTree>
    <p:extLst>
      <p:ext uri="{BB962C8B-B14F-4D97-AF65-F5344CB8AC3E}">
        <p14:creationId xmlns:p14="http://schemas.microsoft.com/office/powerpoint/2010/main" val="2006989373"/>
      </p:ext>
    </p:extLst>
  </p:cSld>
  <p:clrMapOvr>
    <a:masterClrMapping/>
  </p:clrMapOvr>
</p:notes>
</file>

<file path=ppt/notesSlides/notesSlide4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489</a:t>
            </a:fld>
            <a:endParaRPr lang="de-DE" dirty="0"/>
          </a:p>
        </p:txBody>
      </p:sp>
    </p:spTree>
    <p:extLst>
      <p:ext uri="{BB962C8B-B14F-4D97-AF65-F5344CB8AC3E}">
        <p14:creationId xmlns:p14="http://schemas.microsoft.com/office/powerpoint/2010/main" val="218963783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49</a:t>
            </a:fld>
            <a:endParaRPr lang="de-DE"/>
          </a:p>
        </p:txBody>
      </p:sp>
    </p:spTree>
    <p:extLst>
      <p:ext uri="{BB962C8B-B14F-4D97-AF65-F5344CB8AC3E}">
        <p14:creationId xmlns:p14="http://schemas.microsoft.com/office/powerpoint/2010/main" val="1231643156"/>
      </p:ext>
    </p:extLst>
  </p:cSld>
  <p:clrMapOvr>
    <a:masterClrMapping/>
  </p:clrMapOvr>
</p:notes>
</file>

<file path=ppt/notesSlides/notesSlide4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490</a:t>
            </a:fld>
            <a:endParaRPr lang="de-DE" dirty="0"/>
          </a:p>
        </p:txBody>
      </p:sp>
    </p:spTree>
    <p:extLst>
      <p:ext uri="{BB962C8B-B14F-4D97-AF65-F5344CB8AC3E}">
        <p14:creationId xmlns:p14="http://schemas.microsoft.com/office/powerpoint/2010/main" val="2818614215"/>
      </p:ext>
    </p:extLst>
  </p:cSld>
  <p:clrMapOvr>
    <a:masterClrMapping/>
  </p:clrMapOvr>
</p:notes>
</file>

<file path=ppt/notesSlides/notesSlide4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491</a:t>
            </a:fld>
            <a:endParaRPr lang="de-DE" dirty="0"/>
          </a:p>
        </p:txBody>
      </p:sp>
    </p:spTree>
    <p:extLst>
      <p:ext uri="{BB962C8B-B14F-4D97-AF65-F5344CB8AC3E}">
        <p14:creationId xmlns:p14="http://schemas.microsoft.com/office/powerpoint/2010/main" val="30545471"/>
      </p:ext>
    </p:extLst>
  </p:cSld>
  <p:clrMapOvr>
    <a:masterClrMapping/>
  </p:clrMapOvr>
</p:notes>
</file>

<file path=ppt/notesSlides/notesSlide4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492</a:t>
            </a:fld>
            <a:endParaRPr lang="de-DE" dirty="0"/>
          </a:p>
        </p:txBody>
      </p:sp>
    </p:spTree>
    <p:extLst>
      <p:ext uri="{BB962C8B-B14F-4D97-AF65-F5344CB8AC3E}">
        <p14:creationId xmlns:p14="http://schemas.microsoft.com/office/powerpoint/2010/main" val="1983073684"/>
      </p:ext>
    </p:extLst>
  </p:cSld>
  <p:clrMapOvr>
    <a:masterClrMapping/>
  </p:clrMapOvr>
</p:notes>
</file>

<file path=ppt/notesSlides/notesSlide4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493</a:t>
            </a:fld>
            <a:endParaRPr lang="de-DE" dirty="0"/>
          </a:p>
        </p:txBody>
      </p:sp>
    </p:spTree>
    <p:extLst>
      <p:ext uri="{BB962C8B-B14F-4D97-AF65-F5344CB8AC3E}">
        <p14:creationId xmlns:p14="http://schemas.microsoft.com/office/powerpoint/2010/main" val="1243465007"/>
      </p:ext>
    </p:extLst>
  </p:cSld>
  <p:clrMapOvr>
    <a:masterClrMapping/>
  </p:clrMapOvr>
</p:notes>
</file>

<file path=ppt/notesSlides/notesSlide4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494</a:t>
            </a:fld>
            <a:endParaRPr lang="de-DE" dirty="0"/>
          </a:p>
        </p:txBody>
      </p:sp>
    </p:spTree>
    <p:extLst>
      <p:ext uri="{BB962C8B-B14F-4D97-AF65-F5344CB8AC3E}">
        <p14:creationId xmlns:p14="http://schemas.microsoft.com/office/powerpoint/2010/main" val="2435624370"/>
      </p:ext>
    </p:extLst>
  </p:cSld>
  <p:clrMapOvr>
    <a:masterClrMapping/>
  </p:clrMapOvr>
</p:notes>
</file>

<file path=ppt/notesSlides/notesSlide4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495</a:t>
            </a:fld>
            <a:endParaRPr lang="de-DE" dirty="0"/>
          </a:p>
        </p:txBody>
      </p:sp>
    </p:spTree>
    <p:extLst>
      <p:ext uri="{BB962C8B-B14F-4D97-AF65-F5344CB8AC3E}">
        <p14:creationId xmlns:p14="http://schemas.microsoft.com/office/powerpoint/2010/main" val="3901074794"/>
      </p:ext>
    </p:extLst>
  </p:cSld>
  <p:clrMapOvr>
    <a:masterClrMapping/>
  </p:clrMapOvr>
</p:notes>
</file>

<file path=ppt/notesSlides/notesSlide4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496</a:t>
            </a:fld>
            <a:endParaRPr lang="de-DE" dirty="0"/>
          </a:p>
        </p:txBody>
      </p:sp>
    </p:spTree>
    <p:extLst>
      <p:ext uri="{BB962C8B-B14F-4D97-AF65-F5344CB8AC3E}">
        <p14:creationId xmlns:p14="http://schemas.microsoft.com/office/powerpoint/2010/main" val="1824844071"/>
      </p:ext>
    </p:extLst>
  </p:cSld>
  <p:clrMapOvr>
    <a:masterClrMapping/>
  </p:clrMapOvr>
</p:notes>
</file>

<file path=ppt/notesSlides/notesSlide4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497</a:t>
            </a:fld>
            <a:endParaRPr lang="de-DE" dirty="0"/>
          </a:p>
        </p:txBody>
      </p:sp>
    </p:spTree>
    <p:extLst>
      <p:ext uri="{BB962C8B-B14F-4D97-AF65-F5344CB8AC3E}">
        <p14:creationId xmlns:p14="http://schemas.microsoft.com/office/powerpoint/2010/main" val="4136809355"/>
      </p:ext>
    </p:extLst>
  </p:cSld>
  <p:clrMapOvr>
    <a:masterClrMapping/>
  </p:clrMapOvr>
</p:notes>
</file>

<file path=ppt/notesSlides/notesSlide4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498</a:t>
            </a:fld>
            <a:endParaRPr lang="de-DE" dirty="0"/>
          </a:p>
        </p:txBody>
      </p:sp>
    </p:spTree>
    <p:extLst>
      <p:ext uri="{BB962C8B-B14F-4D97-AF65-F5344CB8AC3E}">
        <p14:creationId xmlns:p14="http://schemas.microsoft.com/office/powerpoint/2010/main" val="4205354160"/>
      </p:ext>
    </p:extLst>
  </p:cSld>
  <p:clrMapOvr>
    <a:masterClrMapping/>
  </p:clrMapOvr>
</p:notes>
</file>

<file path=ppt/notesSlides/notesSlide4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499</a:t>
            </a:fld>
            <a:endParaRPr lang="de-DE" dirty="0"/>
          </a:p>
        </p:txBody>
      </p:sp>
    </p:spTree>
    <p:extLst>
      <p:ext uri="{BB962C8B-B14F-4D97-AF65-F5344CB8AC3E}">
        <p14:creationId xmlns:p14="http://schemas.microsoft.com/office/powerpoint/2010/main" val="41038531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5</a:t>
            </a:fld>
            <a:endParaRPr lang="de-DE" sz="1300" dirty="0">
              <a:latin typeface="Calibri" pitchFamily="34" charset="0"/>
            </a:endParaRPr>
          </a:p>
        </p:txBody>
      </p:sp>
    </p:spTree>
    <p:extLst>
      <p:ext uri="{BB962C8B-B14F-4D97-AF65-F5344CB8AC3E}">
        <p14:creationId xmlns:p14="http://schemas.microsoft.com/office/powerpoint/2010/main" val="190914521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50</a:t>
            </a:fld>
            <a:endParaRPr lang="de-DE"/>
          </a:p>
        </p:txBody>
      </p:sp>
    </p:spTree>
    <p:extLst>
      <p:ext uri="{BB962C8B-B14F-4D97-AF65-F5344CB8AC3E}">
        <p14:creationId xmlns:p14="http://schemas.microsoft.com/office/powerpoint/2010/main" val="3299418815"/>
      </p:ext>
    </p:extLst>
  </p:cSld>
  <p:clrMapOvr>
    <a:masterClrMapping/>
  </p:clrMapOvr>
</p:notes>
</file>

<file path=ppt/notesSlides/notesSlide5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500</a:t>
            </a:fld>
            <a:endParaRPr lang="de-DE" dirty="0"/>
          </a:p>
        </p:txBody>
      </p:sp>
    </p:spTree>
    <p:extLst>
      <p:ext uri="{BB962C8B-B14F-4D97-AF65-F5344CB8AC3E}">
        <p14:creationId xmlns:p14="http://schemas.microsoft.com/office/powerpoint/2010/main" val="2095302974"/>
      </p:ext>
    </p:extLst>
  </p:cSld>
  <p:clrMapOvr>
    <a:masterClrMapping/>
  </p:clrMapOvr>
</p:notes>
</file>

<file path=ppt/notesSlides/notesSlide5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501</a:t>
            </a:fld>
            <a:endParaRPr lang="de-DE" dirty="0"/>
          </a:p>
        </p:txBody>
      </p:sp>
    </p:spTree>
    <p:extLst>
      <p:ext uri="{BB962C8B-B14F-4D97-AF65-F5344CB8AC3E}">
        <p14:creationId xmlns:p14="http://schemas.microsoft.com/office/powerpoint/2010/main" val="2709106719"/>
      </p:ext>
    </p:extLst>
  </p:cSld>
  <p:clrMapOvr>
    <a:masterClrMapping/>
  </p:clrMapOvr>
</p:notes>
</file>

<file path=ppt/notesSlides/notesSlide5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502</a:t>
            </a:fld>
            <a:endParaRPr lang="de-DE" dirty="0"/>
          </a:p>
        </p:txBody>
      </p:sp>
    </p:spTree>
    <p:extLst>
      <p:ext uri="{BB962C8B-B14F-4D97-AF65-F5344CB8AC3E}">
        <p14:creationId xmlns:p14="http://schemas.microsoft.com/office/powerpoint/2010/main" val="1641906794"/>
      </p:ext>
    </p:extLst>
  </p:cSld>
  <p:clrMapOvr>
    <a:masterClrMapping/>
  </p:clrMapOvr>
</p:notes>
</file>

<file path=ppt/notesSlides/notesSlide5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503</a:t>
            </a:fld>
            <a:endParaRPr lang="de-DE" dirty="0"/>
          </a:p>
        </p:txBody>
      </p:sp>
    </p:spTree>
    <p:extLst>
      <p:ext uri="{BB962C8B-B14F-4D97-AF65-F5344CB8AC3E}">
        <p14:creationId xmlns:p14="http://schemas.microsoft.com/office/powerpoint/2010/main" val="4263072075"/>
      </p:ext>
    </p:extLst>
  </p:cSld>
  <p:clrMapOvr>
    <a:masterClrMapping/>
  </p:clrMapOvr>
</p:notes>
</file>

<file path=ppt/notesSlides/notesSlide5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504</a:t>
            </a:fld>
            <a:endParaRPr lang="de-DE" dirty="0"/>
          </a:p>
        </p:txBody>
      </p:sp>
    </p:spTree>
    <p:extLst>
      <p:ext uri="{BB962C8B-B14F-4D97-AF65-F5344CB8AC3E}">
        <p14:creationId xmlns:p14="http://schemas.microsoft.com/office/powerpoint/2010/main" val="3714378945"/>
      </p:ext>
    </p:extLst>
  </p:cSld>
  <p:clrMapOvr>
    <a:masterClrMapping/>
  </p:clrMapOvr>
</p:notes>
</file>

<file path=ppt/notesSlides/notesSlide5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505</a:t>
            </a:fld>
            <a:endParaRPr lang="de-DE" dirty="0"/>
          </a:p>
        </p:txBody>
      </p:sp>
    </p:spTree>
    <p:extLst>
      <p:ext uri="{BB962C8B-B14F-4D97-AF65-F5344CB8AC3E}">
        <p14:creationId xmlns:p14="http://schemas.microsoft.com/office/powerpoint/2010/main" val="3127823443"/>
      </p:ext>
    </p:extLst>
  </p:cSld>
  <p:clrMapOvr>
    <a:masterClrMapping/>
  </p:clrMapOvr>
</p:notes>
</file>

<file path=ppt/notesSlides/notesSlide5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506</a:t>
            </a:fld>
            <a:endParaRPr lang="de-DE" dirty="0"/>
          </a:p>
        </p:txBody>
      </p:sp>
    </p:spTree>
    <p:extLst>
      <p:ext uri="{BB962C8B-B14F-4D97-AF65-F5344CB8AC3E}">
        <p14:creationId xmlns:p14="http://schemas.microsoft.com/office/powerpoint/2010/main" val="1532878655"/>
      </p:ext>
    </p:extLst>
  </p:cSld>
  <p:clrMapOvr>
    <a:masterClrMapping/>
  </p:clrMapOvr>
</p:notes>
</file>

<file path=ppt/notesSlides/notesSlide5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507</a:t>
            </a:fld>
            <a:endParaRPr lang="de-DE" dirty="0"/>
          </a:p>
        </p:txBody>
      </p:sp>
    </p:spTree>
    <p:extLst>
      <p:ext uri="{BB962C8B-B14F-4D97-AF65-F5344CB8AC3E}">
        <p14:creationId xmlns:p14="http://schemas.microsoft.com/office/powerpoint/2010/main" val="2679510908"/>
      </p:ext>
    </p:extLst>
  </p:cSld>
  <p:clrMapOvr>
    <a:masterClrMapping/>
  </p:clrMapOvr>
</p:notes>
</file>

<file path=ppt/notesSlides/notesSlide5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508</a:t>
            </a:fld>
            <a:endParaRPr lang="de-DE" dirty="0"/>
          </a:p>
        </p:txBody>
      </p:sp>
    </p:spTree>
    <p:extLst>
      <p:ext uri="{BB962C8B-B14F-4D97-AF65-F5344CB8AC3E}">
        <p14:creationId xmlns:p14="http://schemas.microsoft.com/office/powerpoint/2010/main" val="1630801599"/>
      </p:ext>
    </p:extLst>
  </p:cSld>
  <p:clrMapOvr>
    <a:masterClrMapping/>
  </p:clrMapOvr>
</p:notes>
</file>

<file path=ppt/notesSlides/notesSlide5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509</a:t>
            </a:fld>
            <a:endParaRPr lang="de-DE" dirty="0"/>
          </a:p>
        </p:txBody>
      </p:sp>
    </p:spTree>
    <p:extLst>
      <p:ext uri="{BB962C8B-B14F-4D97-AF65-F5344CB8AC3E}">
        <p14:creationId xmlns:p14="http://schemas.microsoft.com/office/powerpoint/2010/main" val="331894707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51</a:t>
            </a:fld>
            <a:endParaRPr lang="de-DE"/>
          </a:p>
        </p:txBody>
      </p:sp>
    </p:spTree>
    <p:extLst>
      <p:ext uri="{BB962C8B-B14F-4D97-AF65-F5344CB8AC3E}">
        <p14:creationId xmlns:p14="http://schemas.microsoft.com/office/powerpoint/2010/main" val="47007334"/>
      </p:ext>
    </p:extLst>
  </p:cSld>
  <p:clrMapOvr>
    <a:masterClrMapping/>
  </p:clrMapOvr>
</p:notes>
</file>

<file path=ppt/notesSlides/notesSlide5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510</a:t>
            </a:fld>
            <a:endParaRPr lang="de-DE" dirty="0"/>
          </a:p>
        </p:txBody>
      </p:sp>
    </p:spTree>
    <p:extLst>
      <p:ext uri="{BB962C8B-B14F-4D97-AF65-F5344CB8AC3E}">
        <p14:creationId xmlns:p14="http://schemas.microsoft.com/office/powerpoint/2010/main" val="2309506173"/>
      </p:ext>
    </p:extLst>
  </p:cSld>
  <p:clrMapOvr>
    <a:masterClrMapping/>
  </p:clrMapOvr>
</p:notes>
</file>

<file path=ppt/notesSlides/notesSlide5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511</a:t>
            </a:fld>
            <a:endParaRPr lang="de-DE" dirty="0"/>
          </a:p>
        </p:txBody>
      </p:sp>
    </p:spTree>
    <p:extLst>
      <p:ext uri="{BB962C8B-B14F-4D97-AF65-F5344CB8AC3E}">
        <p14:creationId xmlns:p14="http://schemas.microsoft.com/office/powerpoint/2010/main" val="534452499"/>
      </p:ext>
    </p:extLst>
  </p:cSld>
  <p:clrMapOvr>
    <a:masterClrMapping/>
  </p:clrMapOvr>
</p:notes>
</file>

<file path=ppt/notesSlides/notesSlide5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512</a:t>
            </a:fld>
            <a:endParaRPr lang="de-DE" dirty="0"/>
          </a:p>
        </p:txBody>
      </p:sp>
    </p:spTree>
    <p:extLst>
      <p:ext uri="{BB962C8B-B14F-4D97-AF65-F5344CB8AC3E}">
        <p14:creationId xmlns:p14="http://schemas.microsoft.com/office/powerpoint/2010/main" val="2039527321"/>
      </p:ext>
    </p:extLst>
  </p:cSld>
  <p:clrMapOvr>
    <a:masterClrMapping/>
  </p:clrMapOvr>
</p:notes>
</file>

<file path=ppt/notesSlides/notesSlide5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513</a:t>
            </a:fld>
            <a:endParaRPr lang="de-DE" dirty="0"/>
          </a:p>
        </p:txBody>
      </p:sp>
    </p:spTree>
    <p:extLst>
      <p:ext uri="{BB962C8B-B14F-4D97-AF65-F5344CB8AC3E}">
        <p14:creationId xmlns:p14="http://schemas.microsoft.com/office/powerpoint/2010/main" val="193304860"/>
      </p:ext>
    </p:extLst>
  </p:cSld>
  <p:clrMapOvr>
    <a:masterClrMapping/>
  </p:clrMapOvr>
</p:notes>
</file>

<file path=ppt/notesSlides/notesSlide5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514</a:t>
            </a:fld>
            <a:endParaRPr lang="de-DE" dirty="0"/>
          </a:p>
        </p:txBody>
      </p:sp>
    </p:spTree>
    <p:extLst>
      <p:ext uri="{BB962C8B-B14F-4D97-AF65-F5344CB8AC3E}">
        <p14:creationId xmlns:p14="http://schemas.microsoft.com/office/powerpoint/2010/main" val="1815644194"/>
      </p:ext>
    </p:extLst>
  </p:cSld>
  <p:clrMapOvr>
    <a:masterClrMapping/>
  </p:clrMapOvr>
</p:notes>
</file>

<file path=ppt/notesSlides/notesSlide5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515</a:t>
            </a:fld>
            <a:endParaRPr lang="de-DE" dirty="0"/>
          </a:p>
        </p:txBody>
      </p:sp>
    </p:spTree>
    <p:extLst>
      <p:ext uri="{BB962C8B-B14F-4D97-AF65-F5344CB8AC3E}">
        <p14:creationId xmlns:p14="http://schemas.microsoft.com/office/powerpoint/2010/main" val="1468776959"/>
      </p:ext>
    </p:extLst>
  </p:cSld>
  <p:clrMapOvr>
    <a:masterClrMapping/>
  </p:clrMapOvr>
</p:notes>
</file>

<file path=ppt/notesSlides/notesSlide5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516</a:t>
            </a:fld>
            <a:endParaRPr lang="de-DE" dirty="0"/>
          </a:p>
        </p:txBody>
      </p:sp>
    </p:spTree>
    <p:extLst>
      <p:ext uri="{BB962C8B-B14F-4D97-AF65-F5344CB8AC3E}">
        <p14:creationId xmlns:p14="http://schemas.microsoft.com/office/powerpoint/2010/main" val="1353471850"/>
      </p:ext>
    </p:extLst>
  </p:cSld>
  <p:clrMapOvr>
    <a:masterClrMapping/>
  </p:clrMapOvr>
</p:notes>
</file>

<file path=ppt/notesSlides/notesSlide5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517</a:t>
            </a:fld>
            <a:endParaRPr lang="de-DE" dirty="0"/>
          </a:p>
        </p:txBody>
      </p:sp>
    </p:spTree>
    <p:extLst>
      <p:ext uri="{BB962C8B-B14F-4D97-AF65-F5344CB8AC3E}">
        <p14:creationId xmlns:p14="http://schemas.microsoft.com/office/powerpoint/2010/main" val="3917234325"/>
      </p:ext>
    </p:extLst>
  </p:cSld>
  <p:clrMapOvr>
    <a:masterClrMapping/>
  </p:clrMapOvr>
</p:notes>
</file>

<file path=ppt/notesSlides/notesSlide5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518</a:t>
            </a:fld>
            <a:endParaRPr lang="de-DE" dirty="0"/>
          </a:p>
        </p:txBody>
      </p:sp>
    </p:spTree>
    <p:extLst>
      <p:ext uri="{BB962C8B-B14F-4D97-AF65-F5344CB8AC3E}">
        <p14:creationId xmlns:p14="http://schemas.microsoft.com/office/powerpoint/2010/main" val="1555301090"/>
      </p:ext>
    </p:extLst>
  </p:cSld>
  <p:clrMapOvr>
    <a:masterClrMapping/>
  </p:clrMapOvr>
</p:notes>
</file>

<file path=ppt/notesSlides/notesSlide5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519</a:t>
            </a:fld>
            <a:endParaRPr lang="de-DE" dirty="0"/>
          </a:p>
        </p:txBody>
      </p:sp>
    </p:spTree>
    <p:extLst>
      <p:ext uri="{BB962C8B-B14F-4D97-AF65-F5344CB8AC3E}">
        <p14:creationId xmlns:p14="http://schemas.microsoft.com/office/powerpoint/2010/main" val="360298667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52</a:t>
            </a:fld>
            <a:endParaRPr lang="de-DE"/>
          </a:p>
        </p:txBody>
      </p:sp>
    </p:spTree>
    <p:extLst>
      <p:ext uri="{BB962C8B-B14F-4D97-AF65-F5344CB8AC3E}">
        <p14:creationId xmlns:p14="http://schemas.microsoft.com/office/powerpoint/2010/main" val="2077016409"/>
      </p:ext>
    </p:extLst>
  </p:cSld>
  <p:clrMapOvr>
    <a:masterClrMapping/>
  </p:clrMapOvr>
</p:notes>
</file>

<file path=ppt/notesSlides/notesSlide5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520</a:t>
            </a:fld>
            <a:endParaRPr lang="de-DE" dirty="0"/>
          </a:p>
        </p:txBody>
      </p:sp>
    </p:spTree>
    <p:extLst>
      <p:ext uri="{BB962C8B-B14F-4D97-AF65-F5344CB8AC3E}">
        <p14:creationId xmlns:p14="http://schemas.microsoft.com/office/powerpoint/2010/main" val="1260031994"/>
      </p:ext>
    </p:extLst>
  </p:cSld>
  <p:clrMapOvr>
    <a:masterClrMapping/>
  </p:clrMapOvr>
</p:notes>
</file>

<file path=ppt/notesSlides/notesSlide5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521</a:t>
            </a:fld>
            <a:endParaRPr lang="de-DE" dirty="0"/>
          </a:p>
        </p:txBody>
      </p:sp>
    </p:spTree>
    <p:extLst>
      <p:ext uri="{BB962C8B-B14F-4D97-AF65-F5344CB8AC3E}">
        <p14:creationId xmlns:p14="http://schemas.microsoft.com/office/powerpoint/2010/main" val="863007501"/>
      </p:ext>
    </p:extLst>
  </p:cSld>
  <p:clrMapOvr>
    <a:masterClrMapping/>
  </p:clrMapOvr>
</p:notes>
</file>

<file path=ppt/notesSlides/notesSlide5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522</a:t>
            </a:fld>
            <a:endParaRPr lang="de-DE" dirty="0"/>
          </a:p>
        </p:txBody>
      </p:sp>
    </p:spTree>
    <p:extLst>
      <p:ext uri="{BB962C8B-B14F-4D97-AF65-F5344CB8AC3E}">
        <p14:creationId xmlns:p14="http://schemas.microsoft.com/office/powerpoint/2010/main" val="2666258744"/>
      </p:ext>
    </p:extLst>
  </p:cSld>
  <p:clrMapOvr>
    <a:masterClrMapping/>
  </p:clrMapOvr>
</p:notes>
</file>

<file path=ppt/notesSlides/notesSlide5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523</a:t>
            </a:fld>
            <a:endParaRPr lang="de-DE" dirty="0"/>
          </a:p>
        </p:txBody>
      </p:sp>
    </p:spTree>
    <p:extLst>
      <p:ext uri="{BB962C8B-B14F-4D97-AF65-F5344CB8AC3E}">
        <p14:creationId xmlns:p14="http://schemas.microsoft.com/office/powerpoint/2010/main" val="2994335389"/>
      </p:ext>
    </p:extLst>
  </p:cSld>
  <p:clrMapOvr>
    <a:masterClrMapping/>
  </p:clrMapOvr>
</p:notes>
</file>

<file path=ppt/notesSlides/notesSlide5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524</a:t>
            </a:fld>
            <a:endParaRPr lang="de-DE" dirty="0"/>
          </a:p>
        </p:txBody>
      </p:sp>
    </p:spTree>
    <p:extLst>
      <p:ext uri="{BB962C8B-B14F-4D97-AF65-F5344CB8AC3E}">
        <p14:creationId xmlns:p14="http://schemas.microsoft.com/office/powerpoint/2010/main" val="1985118228"/>
      </p:ext>
    </p:extLst>
  </p:cSld>
  <p:clrMapOvr>
    <a:masterClrMapping/>
  </p:clrMapOvr>
</p:notes>
</file>

<file path=ppt/notesSlides/notesSlide5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525</a:t>
            </a:fld>
            <a:endParaRPr lang="de-DE" dirty="0"/>
          </a:p>
        </p:txBody>
      </p:sp>
    </p:spTree>
    <p:extLst>
      <p:ext uri="{BB962C8B-B14F-4D97-AF65-F5344CB8AC3E}">
        <p14:creationId xmlns:p14="http://schemas.microsoft.com/office/powerpoint/2010/main" val="663886616"/>
      </p:ext>
    </p:extLst>
  </p:cSld>
  <p:clrMapOvr>
    <a:masterClrMapping/>
  </p:clrMapOvr>
</p:notes>
</file>

<file path=ppt/notesSlides/notesSlide5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526</a:t>
            </a:fld>
            <a:endParaRPr lang="de-DE" dirty="0"/>
          </a:p>
        </p:txBody>
      </p:sp>
    </p:spTree>
    <p:extLst>
      <p:ext uri="{BB962C8B-B14F-4D97-AF65-F5344CB8AC3E}">
        <p14:creationId xmlns:p14="http://schemas.microsoft.com/office/powerpoint/2010/main" val="3604714374"/>
      </p:ext>
    </p:extLst>
  </p:cSld>
  <p:clrMapOvr>
    <a:masterClrMapping/>
  </p:clrMapOvr>
</p:notes>
</file>

<file path=ppt/notesSlides/notesSlide5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527</a:t>
            </a:fld>
            <a:endParaRPr lang="de-DE" dirty="0"/>
          </a:p>
        </p:txBody>
      </p:sp>
    </p:spTree>
    <p:extLst>
      <p:ext uri="{BB962C8B-B14F-4D97-AF65-F5344CB8AC3E}">
        <p14:creationId xmlns:p14="http://schemas.microsoft.com/office/powerpoint/2010/main" val="1826475513"/>
      </p:ext>
    </p:extLst>
  </p:cSld>
  <p:clrMapOvr>
    <a:masterClrMapping/>
  </p:clrMapOvr>
</p:notes>
</file>

<file path=ppt/notesSlides/notesSlide5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528</a:t>
            </a:fld>
            <a:endParaRPr lang="de-DE" dirty="0"/>
          </a:p>
        </p:txBody>
      </p:sp>
    </p:spTree>
    <p:extLst>
      <p:ext uri="{BB962C8B-B14F-4D97-AF65-F5344CB8AC3E}">
        <p14:creationId xmlns:p14="http://schemas.microsoft.com/office/powerpoint/2010/main" val="2711955199"/>
      </p:ext>
    </p:extLst>
  </p:cSld>
  <p:clrMapOvr>
    <a:masterClrMapping/>
  </p:clrMapOvr>
</p:notes>
</file>

<file path=ppt/notesSlides/notesSlide5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529</a:t>
            </a:fld>
            <a:endParaRPr lang="de-DE" dirty="0"/>
          </a:p>
        </p:txBody>
      </p:sp>
    </p:spTree>
    <p:extLst>
      <p:ext uri="{BB962C8B-B14F-4D97-AF65-F5344CB8AC3E}">
        <p14:creationId xmlns:p14="http://schemas.microsoft.com/office/powerpoint/2010/main" val="425739391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53</a:t>
            </a:fld>
            <a:endParaRPr lang="de-DE"/>
          </a:p>
        </p:txBody>
      </p:sp>
    </p:spTree>
    <p:extLst>
      <p:ext uri="{BB962C8B-B14F-4D97-AF65-F5344CB8AC3E}">
        <p14:creationId xmlns:p14="http://schemas.microsoft.com/office/powerpoint/2010/main" val="1160272133"/>
      </p:ext>
    </p:extLst>
  </p:cSld>
  <p:clrMapOvr>
    <a:masterClrMapping/>
  </p:clrMapOvr>
</p:notes>
</file>

<file path=ppt/notesSlides/notesSlide5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530</a:t>
            </a:fld>
            <a:endParaRPr lang="de-DE" dirty="0"/>
          </a:p>
        </p:txBody>
      </p:sp>
    </p:spTree>
    <p:extLst>
      <p:ext uri="{BB962C8B-B14F-4D97-AF65-F5344CB8AC3E}">
        <p14:creationId xmlns:p14="http://schemas.microsoft.com/office/powerpoint/2010/main" val="1409348981"/>
      </p:ext>
    </p:extLst>
  </p:cSld>
  <p:clrMapOvr>
    <a:masterClrMapping/>
  </p:clrMapOvr>
</p:notes>
</file>

<file path=ppt/notesSlides/notesSlide5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531</a:t>
            </a:fld>
            <a:endParaRPr lang="de-DE" dirty="0"/>
          </a:p>
        </p:txBody>
      </p:sp>
    </p:spTree>
    <p:extLst>
      <p:ext uri="{BB962C8B-B14F-4D97-AF65-F5344CB8AC3E}">
        <p14:creationId xmlns:p14="http://schemas.microsoft.com/office/powerpoint/2010/main" val="1139458917"/>
      </p:ext>
    </p:extLst>
  </p:cSld>
  <p:clrMapOvr>
    <a:masterClrMapping/>
  </p:clrMapOvr>
</p:notes>
</file>

<file path=ppt/notesSlides/notesSlide5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532</a:t>
            </a:fld>
            <a:endParaRPr lang="de-DE" dirty="0"/>
          </a:p>
        </p:txBody>
      </p:sp>
    </p:spTree>
    <p:extLst>
      <p:ext uri="{BB962C8B-B14F-4D97-AF65-F5344CB8AC3E}">
        <p14:creationId xmlns:p14="http://schemas.microsoft.com/office/powerpoint/2010/main" val="825213842"/>
      </p:ext>
    </p:extLst>
  </p:cSld>
  <p:clrMapOvr>
    <a:masterClrMapping/>
  </p:clrMapOvr>
</p:notes>
</file>

<file path=ppt/notesSlides/notesSlide5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533</a:t>
            </a:fld>
            <a:endParaRPr lang="de-DE" dirty="0"/>
          </a:p>
        </p:txBody>
      </p:sp>
    </p:spTree>
    <p:extLst>
      <p:ext uri="{BB962C8B-B14F-4D97-AF65-F5344CB8AC3E}">
        <p14:creationId xmlns:p14="http://schemas.microsoft.com/office/powerpoint/2010/main" val="225081680"/>
      </p:ext>
    </p:extLst>
  </p:cSld>
  <p:clrMapOvr>
    <a:masterClrMapping/>
  </p:clrMapOvr>
</p:notes>
</file>

<file path=ppt/notesSlides/notesSlide5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534</a:t>
            </a:fld>
            <a:endParaRPr lang="de-DE" dirty="0"/>
          </a:p>
        </p:txBody>
      </p:sp>
    </p:spTree>
    <p:extLst>
      <p:ext uri="{BB962C8B-B14F-4D97-AF65-F5344CB8AC3E}">
        <p14:creationId xmlns:p14="http://schemas.microsoft.com/office/powerpoint/2010/main" val="2449722971"/>
      </p:ext>
    </p:extLst>
  </p:cSld>
  <p:clrMapOvr>
    <a:masterClrMapping/>
  </p:clrMapOvr>
</p:notes>
</file>

<file path=ppt/notesSlides/notesSlide5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535</a:t>
            </a:fld>
            <a:endParaRPr lang="de-DE" dirty="0"/>
          </a:p>
        </p:txBody>
      </p:sp>
    </p:spTree>
    <p:extLst>
      <p:ext uri="{BB962C8B-B14F-4D97-AF65-F5344CB8AC3E}">
        <p14:creationId xmlns:p14="http://schemas.microsoft.com/office/powerpoint/2010/main" val="2953884377"/>
      </p:ext>
    </p:extLst>
  </p:cSld>
  <p:clrMapOvr>
    <a:masterClrMapping/>
  </p:clrMapOvr>
</p:notes>
</file>

<file path=ppt/notesSlides/notesSlide5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536</a:t>
            </a:fld>
            <a:endParaRPr lang="de-DE" dirty="0"/>
          </a:p>
        </p:txBody>
      </p:sp>
    </p:spTree>
    <p:extLst>
      <p:ext uri="{BB962C8B-B14F-4D97-AF65-F5344CB8AC3E}">
        <p14:creationId xmlns:p14="http://schemas.microsoft.com/office/powerpoint/2010/main" val="3405511469"/>
      </p:ext>
    </p:extLst>
  </p:cSld>
  <p:clrMapOvr>
    <a:masterClrMapping/>
  </p:clrMapOvr>
</p:notes>
</file>

<file path=ppt/notesSlides/notesSlide5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537</a:t>
            </a:fld>
            <a:endParaRPr lang="de-DE" dirty="0"/>
          </a:p>
        </p:txBody>
      </p:sp>
    </p:spTree>
    <p:extLst>
      <p:ext uri="{BB962C8B-B14F-4D97-AF65-F5344CB8AC3E}">
        <p14:creationId xmlns:p14="http://schemas.microsoft.com/office/powerpoint/2010/main" val="1806397050"/>
      </p:ext>
    </p:extLst>
  </p:cSld>
  <p:clrMapOvr>
    <a:masterClrMapping/>
  </p:clrMapOvr>
</p:notes>
</file>

<file path=ppt/notesSlides/notesSlide5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538</a:t>
            </a:fld>
            <a:endParaRPr lang="de-DE" dirty="0"/>
          </a:p>
        </p:txBody>
      </p:sp>
    </p:spTree>
    <p:extLst>
      <p:ext uri="{BB962C8B-B14F-4D97-AF65-F5344CB8AC3E}">
        <p14:creationId xmlns:p14="http://schemas.microsoft.com/office/powerpoint/2010/main" val="2848889122"/>
      </p:ext>
    </p:extLst>
  </p:cSld>
  <p:clrMapOvr>
    <a:masterClrMapping/>
  </p:clrMapOvr>
</p:notes>
</file>

<file path=ppt/notesSlides/notesSlide5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539</a:t>
            </a:fld>
            <a:endParaRPr lang="de-DE" dirty="0"/>
          </a:p>
        </p:txBody>
      </p:sp>
    </p:spTree>
    <p:extLst>
      <p:ext uri="{BB962C8B-B14F-4D97-AF65-F5344CB8AC3E}">
        <p14:creationId xmlns:p14="http://schemas.microsoft.com/office/powerpoint/2010/main" val="300321669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54</a:t>
            </a:fld>
            <a:endParaRPr lang="de-DE"/>
          </a:p>
        </p:txBody>
      </p:sp>
    </p:spTree>
    <p:extLst>
      <p:ext uri="{BB962C8B-B14F-4D97-AF65-F5344CB8AC3E}">
        <p14:creationId xmlns:p14="http://schemas.microsoft.com/office/powerpoint/2010/main" val="3845892603"/>
      </p:ext>
    </p:extLst>
  </p:cSld>
  <p:clrMapOvr>
    <a:masterClrMapping/>
  </p:clrMapOvr>
</p:notes>
</file>

<file path=ppt/notesSlides/notesSlide5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540</a:t>
            </a:fld>
            <a:endParaRPr lang="de-DE" dirty="0"/>
          </a:p>
        </p:txBody>
      </p:sp>
    </p:spTree>
    <p:extLst>
      <p:ext uri="{BB962C8B-B14F-4D97-AF65-F5344CB8AC3E}">
        <p14:creationId xmlns:p14="http://schemas.microsoft.com/office/powerpoint/2010/main" val="1677447913"/>
      </p:ext>
    </p:extLst>
  </p:cSld>
  <p:clrMapOvr>
    <a:masterClrMapping/>
  </p:clrMapOvr>
</p:notes>
</file>

<file path=ppt/notesSlides/notesSlide5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541</a:t>
            </a:fld>
            <a:endParaRPr lang="de-DE" dirty="0"/>
          </a:p>
        </p:txBody>
      </p:sp>
    </p:spTree>
    <p:extLst>
      <p:ext uri="{BB962C8B-B14F-4D97-AF65-F5344CB8AC3E}">
        <p14:creationId xmlns:p14="http://schemas.microsoft.com/office/powerpoint/2010/main" val="2779693355"/>
      </p:ext>
    </p:extLst>
  </p:cSld>
  <p:clrMapOvr>
    <a:masterClrMapping/>
  </p:clrMapOvr>
</p:notes>
</file>

<file path=ppt/notesSlides/notesSlide5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542</a:t>
            </a:fld>
            <a:endParaRPr lang="de-DE" dirty="0"/>
          </a:p>
        </p:txBody>
      </p:sp>
    </p:spTree>
    <p:extLst>
      <p:ext uri="{BB962C8B-B14F-4D97-AF65-F5344CB8AC3E}">
        <p14:creationId xmlns:p14="http://schemas.microsoft.com/office/powerpoint/2010/main" val="877471484"/>
      </p:ext>
    </p:extLst>
  </p:cSld>
  <p:clrMapOvr>
    <a:masterClrMapping/>
  </p:clrMapOvr>
</p:notes>
</file>

<file path=ppt/notesSlides/notesSlide5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543</a:t>
            </a:fld>
            <a:endParaRPr lang="de-DE" dirty="0"/>
          </a:p>
        </p:txBody>
      </p:sp>
    </p:spTree>
    <p:extLst>
      <p:ext uri="{BB962C8B-B14F-4D97-AF65-F5344CB8AC3E}">
        <p14:creationId xmlns:p14="http://schemas.microsoft.com/office/powerpoint/2010/main" val="3418577412"/>
      </p:ext>
    </p:extLst>
  </p:cSld>
  <p:clrMapOvr>
    <a:masterClrMapping/>
  </p:clrMapOvr>
</p:notes>
</file>

<file path=ppt/notesSlides/notesSlide5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544</a:t>
            </a:fld>
            <a:endParaRPr lang="de-DE" dirty="0"/>
          </a:p>
        </p:txBody>
      </p:sp>
    </p:spTree>
    <p:extLst>
      <p:ext uri="{BB962C8B-B14F-4D97-AF65-F5344CB8AC3E}">
        <p14:creationId xmlns:p14="http://schemas.microsoft.com/office/powerpoint/2010/main" val="480134679"/>
      </p:ext>
    </p:extLst>
  </p:cSld>
  <p:clrMapOvr>
    <a:masterClrMapping/>
  </p:clrMapOvr>
</p:notes>
</file>

<file path=ppt/notesSlides/notesSlide5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545</a:t>
            </a:fld>
            <a:endParaRPr lang="de-DE" dirty="0"/>
          </a:p>
        </p:txBody>
      </p:sp>
    </p:spTree>
    <p:extLst>
      <p:ext uri="{BB962C8B-B14F-4D97-AF65-F5344CB8AC3E}">
        <p14:creationId xmlns:p14="http://schemas.microsoft.com/office/powerpoint/2010/main" val="1234776883"/>
      </p:ext>
    </p:extLst>
  </p:cSld>
  <p:clrMapOvr>
    <a:masterClrMapping/>
  </p:clrMapOvr>
</p:notes>
</file>

<file path=ppt/notesSlides/notesSlide5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546</a:t>
            </a:fld>
            <a:endParaRPr lang="de-DE" dirty="0"/>
          </a:p>
        </p:txBody>
      </p:sp>
    </p:spTree>
    <p:extLst>
      <p:ext uri="{BB962C8B-B14F-4D97-AF65-F5344CB8AC3E}">
        <p14:creationId xmlns:p14="http://schemas.microsoft.com/office/powerpoint/2010/main" val="2982275602"/>
      </p:ext>
    </p:extLst>
  </p:cSld>
  <p:clrMapOvr>
    <a:masterClrMapping/>
  </p:clrMapOvr>
</p:notes>
</file>

<file path=ppt/notesSlides/notesSlide5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547</a:t>
            </a:fld>
            <a:endParaRPr lang="de-DE" dirty="0"/>
          </a:p>
        </p:txBody>
      </p:sp>
    </p:spTree>
    <p:extLst>
      <p:ext uri="{BB962C8B-B14F-4D97-AF65-F5344CB8AC3E}">
        <p14:creationId xmlns:p14="http://schemas.microsoft.com/office/powerpoint/2010/main" val="1507900148"/>
      </p:ext>
    </p:extLst>
  </p:cSld>
  <p:clrMapOvr>
    <a:masterClrMapping/>
  </p:clrMapOvr>
</p:notes>
</file>

<file path=ppt/notesSlides/notesSlide5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548</a:t>
            </a:fld>
            <a:endParaRPr lang="de-DE" dirty="0"/>
          </a:p>
        </p:txBody>
      </p:sp>
    </p:spTree>
    <p:extLst>
      <p:ext uri="{BB962C8B-B14F-4D97-AF65-F5344CB8AC3E}">
        <p14:creationId xmlns:p14="http://schemas.microsoft.com/office/powerpoint/2010/main" val="1360035133"/>
      </p:ext>
    </p:extLst>
  </p:cSld>
  <p:clrMapOvr>
    <a:masterClrMapping/>
  </p:clrMapOvr>
</p:notes>
</file>

<file path=ppt/notesSlides/notesSlide5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549</a:t>
            </a:fld>
            <a:endParaRPr lang="de-DE" dirty="0"/>
          </a:p>
        </p:txBody>
      </p:sp>
    </p:spTree>
    <p:extLst>
      <p:ext uri="{BB962C8B-B14F-4D97-AF65-F5344CB8AC3E}">
        <p14:creationId xmlns:p14="http://schemas.microsoft.com/office/powerpoint/2010/main" val="411330851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55</a:t>
            </a:fld>
            <a:endParaRPr lang="de-DE"/>
          </a:p>
        </p:txBody>
      </p:sp>
    </p:spTree>
    <p:extLst>
      <p:ext uri="{BB962C8B-B14F-4D97-AF65-F5344CB8AC3E}">
        <p14:creationId xmlns:p14="http://schemas.microsoft.com/office/powerpoint/2010/main" val="2687121651"/>
      </p:ext>
    </p:extLst>
  </p:cSld>
  <p:clrMapOvr>
    <a:masterClrMapping/>
  </p:clrMapOvr>
</p:notes>
</file>

<file path=ppt/notesSlides/notesSlide5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550</a:t>
            </a:fld>
            <a:endParaRPr lang="de-DE" dirty="0"/>
          </a:p>
        </p:txBody>
      </p:sp>
    </p:spTree>
    <p:extLst>
      <p:ext uri="{BB962C8B-B14F-4D97-AF65-F5344CB8AC3E}">
        <p14:creationId xmlns:p14="http://schemas.microsoft.com/office/powerpoint/2010/main" val="227264800"/>
      </p:ext>
    </p:extLst>
  </p:cSld>
  <p:clrMapOvr>
    <a:masterClrMapping/>
  </p:clrMapOvr>
</p:notes>
</file>

<file path=ppt/notesSlides/notesSlide5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551</a:t>
            </a:fld>
            <a:endParaRPr lang="de-DE" dirty="0"/>
          </a:p>
        </p:txBody>
      </p:sp>
    </p:spTree>
    <p:extLst>
      <p:ext uri="{BB962C8B-B14F-4D97-AF65-F5344CB8AC3E}">
        <p14:creationId xmlns:p14="http://schemas.microsoft.com/office/powerpoint/2010/main" val="3312036549"/>
      </p:ext>
    </p:extLst>
  </p:cSld>
  <p:clrMapOvr>
    <a:masterClrMapping/>
  </p:clrMapOvr>
</p:notes>
</file>

<file path=ppt/notesSlides/notesSlide5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552</a:t>
            </a:fld>
            <a:endParaRPr lang="de-DE" dirty="0"/>
          </a:p>
        </p:txBody>
      </p:sp>
    </p:spTree>
    <p:extLst>
      <p:ext uri="{BB962C8B-B14F-4D97-AF65-F5344CB8AC3E}">
        <p14:creationId xmlns:p14="http://schemas.microsoft.com/office/powerpoint/2010/main" val="3633106864"/>
      </p:ext>
    </p:extLst>
  </p:cSld>
  <p:clrMapOvr>
    <a:masterClrMapping/>
  </p:clrMapOvr>
</p:notes>
</file>

<file path=ppt/notesSlides/notesSlide5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553</a:t>
            </a:fld>
            <a:endParaRPr lang="de-DE" dirty="0"/>
          </a:p>
        </p:txBody>
      </p:sp>
    </p:spTree>
    <p:extLst>
      <p:ext uri="{BB962C8B-B14F-4D97-AF65-F5344CB8AC3E}">
        <p14:creationId xmlns:p14="http://schemas.microsoft.com/office/powerpoint/2010/main" val="1388257255"/>
      </p:ext>
    </p:extLst>
  </p:cSld>
  <p:clrMapOvr>
    <a:masterClrMapping/>
  </p:clrMapOvr>
</p:notes>
</file>

<file path=ppt/notesSlides/notesSlide5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554</a:t>
            </a:fld>
            <a:endParaRPr lang="de-DE" dirty="0"/>
          </a:p>
        </p:txBody>
      </p:sp>
    </p:spTree>
    <p:extLst>
      <p:ext uri="{BB962C8B-B14F-4D97-AF65-F5344CB8AC3E}">
        <p14:creationId xmlns:p14="http://schemas.microsoft.com/office/powerpoint/2010/main" val="2630776791"/>
      </p:ext>
    </p:extLst>
  </p:cSld>
  <p:clrMapOvr>
    <a:masterClrMapping/>
  </p:clrMapOvr>
</p:notes>
</file>

<file path=ppt/notesSlides/notesSlide5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555</a:t>
            </a:fld>
            <a:endParaRPr lang="de-DE" dirty="0"/>
          </a:p>
        </p:txBody>
      </p:sp>
    </p:spTree>
    <p:extLst>
      <p:ext uri="{BB962C8B-B14F-4D97-AF65-F5344CB8AC3E}">
        <p14:creationId xmlns:p14="http://schemas.microsoft.com/office/powerpoint/2010/main" val="771291696"/>
      </p:ext>
    </p:extLst>
  </p:cSld>
  <p:clrMapOvr>
    <a:masterClrMapping/>
  </p:clrMapOvr>
</p:notes>
</file>

<file path=ppt/notesSlides/notesSlide5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556</a:t>
            </a:fld>
            <a:endParaRPr lang="de-DE" dirty="0"/>
          </a:p>
        </p:txBody>
      </p:sp>
    </p:spTree>
    <p:extLst>
      <p:ext uri="{BB962C8B-B14F-4D97-AF65-F5344CB8AC3E}">
        <p14:creationId xmlns:p14="http://schemas.microsoft.com/office/powerpoint/2010/main" val="14803356"/>
      </p:ext>
    </p:extLst>
  </p:cSld>
  <p:clrMapOvr>
    <a:masterClrMapping/>
  </p:clrMapOvr>
</p:notes>
</file>

<file path=ppt/notesSlides/notesSlide5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557</a:t>
            </a:fld>
            <a:endParaRPr lang="de-DE" dirty="0"/>
          </a:p>
        </p:txBody>
      </p:sp>
    </p:spTree>
    <p:extLst>
      <p:ext uri="{BB962C8B-B14F-4D97-AF65-F5344CB8AC3E}">
        <p14:creationId xmlns:p14="http://schemas.microsoft.com/office/powerpoint/2010/main" val="740070773"/>
      </p:ext>
    </p:extLst>
  </p:cSld>
  <p:clrMapOvr>
    <a:masterClrMapping/>
  </p:clrMapOvr>
</p:notes>
</file>

<file path=ppt/notesSlides/notesSlide5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558</a:t>
            </a:fld>
            <a:endParaRPr lang="de-DE" dirty="0"/>
          </a:p>
        </p:txBody>
      </p:sp>
    </p:spTree>
    <p:extLst>
      <p:ext uri="{BB962C8B-B14F-4D97-AF65-F5344CB8AC3E}">
        <p14:creationId xmlns:p14="http://schemas.microsoft.com/office/powerpoint/2010/main" val="377760301"/>
      </p:ext>
    </p:extLst>
  </p:cSld>
  <p:clrMapOvr>
    <a:masterClrMapping/>
  </p:clrMapOvr>
</p:notes>
</file>

<file path=ppt/notesSlides/notesSlide5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559</a:t>
            </a:fld>
            <a:endParaRPr lang="de-DE" dirty="0"/>
          </a:p>
        </p:txBody>
      </p:sp>
    </p:spTree>
    <p:extLst>
      <p:ext uri="{BB962C8B-B14F-4D97-AF65-F5344CB8AC3E}">
        <p14:creationId xmlns:p14="http://schemas.microsoft.com/office/powerpoint/2010/main" val="127590293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56</a:t>
            </a:fld>
            <a:endParaRPr lang="de-DE"/>
          </a:p>
        </p:txBody>
      </p:sp>
    </p:spTree>
    <p:extLst>
      <p:ext uri="{BB962C8B-B14F-4D97-AF65-F5344CB8AC3E}">
        <p14:creationId xmlns:p14="http://schemas.microsoft.com/office/powerpoint/2010/main" val="3476407545"/>
      </p:ext>
    </p:extLst>
  </p:cSld>
  <p:clrMapOvr>
    <a:masterClrMapping/>
  </p:clrMapOvr>
</p:notes>
</file>

<file path=ppt/notesSlides/notesSlide5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560</a:t>
            </a:fld>
            <a:endParaRPr lang="de-DE" dirty="0"/>
          </a:p>
        </p:txBody>
      </p:sp>
    </p:spTree>
    <p:extLst>
      <p:ext uri="{BB962C8B-B14F-4D97-AF65-F5344CB8AC3E}">
        <p14:creationId xmlns:p14="http://schemas.microsoft.com/office/powerpoint/2010/main" val="372982649"/>
      </p:ext>
    </p:extLst>
  </p:cSld>
  <p:clrMapOvr>
    <a:masterClrMapping/>
  </p:clrMapOvr>
</p:notes>
</file>

<file path=ppt/notesSlides/notesSlide5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561</a:t>
            </a:fld>
            <a:endParaRPr lang="de-DE" dirty="0"/>
          </a:p>
        </p:txBody>
      </p:sp>
    </p:spTree>
    <p:extLst>
      <p:ext uri="{BB962C8B-B14F-4D97-AF65-F5344CB8AC3E}">
        <p14:creationId xmlns:p14="http://schemas.microsoft.com/office/powerpoint/2010/main" val="1961419849"/>
      </p:ext>
    </p:extLst>
  </p:cSld>
  <p:clrMapOvr>
    <a:masterClrMapping/>
  </p:clrMapOvr>
</p:notes>
</file>

<file path=ppt/notesSlides/notesSlide5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562</a:t>
            </a:fld>
            <a:endParaRPr lang="de-DE" dirty="0"/>
          </a:p>
        </p:txBody>
      </p:sp>
    </p:spTree>
    <p:extLst>
      <p:ext uri="{BB962C8B-B14F-4D97-AF65-F5344CB8AC3E}">
        <p14:creationId xmlns:p14="http://schemas.microsoft.com/office/powerpoint/2010/main" val="515909223"/>
      </p:ext>
    </p:extLst>
  </p:cSld>
  <p:clrMapOvr>
    <a:masterClrMapping/>
  </p:clrMapOvr>
</p:notes>
</file>

<file path=ppt/notesSlides/notesSlide5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563</a:t>
            </a:fld>
            <a:endParaRPr lang="de-DE"/>
          </a:p>
        </p:txBody>
      </p:sp>
    </p:spTree>
    <p:extLst>
      <p:ext uri="{BB962C8B-B14F-4D97-AF65-F5344CB8AC3E}">
        <p14:creationId xmlns:p14="http://schemas.microsoft.com/office/powerpoint/2010/main" val="3503735554"/>
      </p:ext>
    </p:extLst>
  </p:cSld>
  <p:clrMapOvr>
    <a:masterClrMapping/>
  </p:clrMapOvr>
</p:notes>
</file>

<file path=ppt/notesSlides/notesSlide5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564</a:t>
            </a:fld>
            <a:endParaRPr lang="de-DE" sz="1300" dirty="0">
              <a:latin typeface="Calibri" pitchFamily="34" charset="0"/>
            </a:endParaRPr>
          </a:p>
        </p:txBody>
      </p:sp>
    </p:spTree>
    <p:extLst>
      <p:ext uri="{BB962C8B-B14F-4D97-AF65-F5344CB8AC3E}">
        <p14:creationId xmlns:p14="http://schemas.microsoft.com/office/powerpoint/2010/main" val="2331701082"/>
      </p:ext>
    </p:extLst>
  </p:cSld>
  <p:clrMapOvr>
    <a:masterClrMapping/>
  </p:clrMapOvr>
</p:notes>
</file>

<file path=ppt/notesSlides/notesSlide5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565</a:t>
            </a:fld>
            <a:endParaRPr lang="de-DE" sz="1300" dirty="0">
              <a:latin typeface="Calibri" pitchFamily="34" charset="0"/>
            </a:endParaRPr>
          </a:p>
        </p:txBody>
      </p:sp>
    </p:spTree>
    <p:extLst>
      <p:ext uri="{BB962C8B-B14F-4D97-AF65-F5344CB8AC3E}">
        <p14:creationId xmlns:p14="http://schemas.microsoft.com/office/powerpoint/2010/main" val="3399339115"/>
      </p:ext>
    </p:extLst>
  </p:cSld>
  <p:clrMapOvr>
    <a:masterClrMapping/>
  </p:clrMapOvr>
</p:notes>
</file>

<file path=ppt/notesSlides/notesSlide5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566</a:t>
            </a:fld>
            <a:endParaRPr lang="de-DE"/>
          </a:p>
        </p:txBody>
      </p:sp>
    </p:spTree>
    <p:extLst>
      <p:ext uri="{BB962C8B-B14F-4D97-AF65-F5344CB8AC3E}">
        <p14:creationId xmlns:p14="http://schemas.microsoft.com/office/powerpoint/2010/main" val="950474568"/>
      </p:ext>
    </p:extLst>
  </p:cSld>
  <p:clrMapOvr>
    <a:masterClrMapping/>
  </p:clrMapOvr>
</p:notes>
</file>

<file path=ppt/notesSlides/notesSlide5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567</a:t>
            </a:fld>
            <a:endParaRPr lang="de-DE"/>
          </a:p>
        </p:txBody>
      </p:sp>
    </p:spTree>
    <p:extLst>
      <p:ext uri="{BB962C8B-B14F-4D97-AF65-F5344CB8AC3E}">
        <p14:creationId xmlns:p14="http://schemas.microsoft.com/office/powerpoint/2010/main" val="2992167481"/>
      </p:ext>
    </p:extLst>
  </p:cSld>
  <p:clrMapOvr>
    <a:masterClrMapping/>
  </p:clrMapOvr>
</p:notes>
</file>

<file path=ppt/notesSlides/notesSlide5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568</a:t>
            </a:fld>
            <a:endParaRPr lang="de-DE"/>
          </a:p>
        </p:txBody>
      </p:sp>
    </p:spTree>
    <p:extLst>
      <p:ext uri="{BB962C8B-B14F-4D97-AF65-F5344CB8AC3E}">
        <p14:creationId xmlns:p14="http://schemas.microsoft.com/office/powerpoint/2010/main" val="2853215997"/>
      </p:ext>
    </p:extLst>
  </p:cSld>
  <p:clrMapOvr>
    <a:masterClrMapping/>
  </p:clrMapOvr>
</p:notes>
</file>

<file path=ppt/notesSlides/notesSlide5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569</a:t>
            </a:fld>
            <a:endParaRPr lang="de-DE"/>
          </a:p>
        </p:txBody>
      </p:sp>
    </p:spTree>
    <p:extLst>
      <p:ext uri="{BB962C8B-B14F-4D97-AF65-F5344CB8AC3E}">
        <p14:creationId xmlns:p14="http://schemas.microsoft.com/office/powerpoint/2010/main" val="143689591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57</a:t>
            </a:fld>
            <a:endParaRPr lang="de-DE"/>
          </a:p>
        </p:txBody>
      </p:sp>
    </p:spTree>
    <p:extLst>
      <p:ext uri="{BB962C8B-B14F-4D97-AF65-F5344CB8AC3E}">
        <p14:creationId xmlns:p14="http://schemas.microsoft.com/office/powerpoint/2010/main" val="3120560105"/>
      </p:ext>
    </p:extLst>
  </p:cSld>
  <p:clrMapOvr>
    <a:masterClrMapping/>
  </p:clrMapOvr>
</p:notes>
</file>

<file path=ppt/notesSlides/notesSlide5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570</a:t>
            </a:fld>
            <a:endParaRPr lang="de-DE"/>
          </a:p>
        </p:txBody>
      </p:sp>
    </p:spTree>
    <p:extLst>
      <p:ext uri="{BB962C8B-B14F-4D97-AF65-F5344CB8AC3E}">
        <p14:creationId xmlns:p14="http://schemas.microsoft.com/office/powerpoint/2010/main" val="2463765219"/>
      </p:ext>
    </p:extLst>
  </p:cSld>
  <p:clrMapOvr>
    <a:masterClrMapping/>
  </p:clrMapOvr>
</p:notes>
</file>

<file path=ppt/notesSlides/notesSlide5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571</a:t>
            </a:fld>
            <a:endParaRPr lang="de-DE"/>
          </a:p>
        </p:txBody>
      </p:sp>
    </p:spTree>
    <p:extLst>
      <p:ext uri="{BB962C8B-B14F-4D97-AF65-F5344CB8AC3E}">
        <p14:creationId xmlns:p14="http://schemas.microsoft.com/office/powerpoint/2010/main" val="4090741370"/>
      </p:ext>
    </p:extLst>
  </p:cSld>
  <p:clrMapOvr>
    <a:masterClrMapping/>
  </p:clrMapOvr>
</p:notes>
</file>

<file path=ppt/notesSlides/notesSlide5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572</a:t>
            </a:fld>
            <a:endParaRPr lang="de-DE"/>
          </a:p>
        </p:txBody>
      </p:sp>
    </p:spTree>
    <p:extLst>
      <p:ext uri="{BB962C8B-B14F-4D97-AF65-F5344CB8AC3E}">
        <p14:creationId xmlns:p14="http://schemas.microsoft.com/office/powerpoint/2010/main" val="867816900"/>
      </p:ext>
    </p:extLst>
  </p:cSld>
  <p:clrMapOvr>
    <a:masterClrMapping/>
  </p:clrMapOvr>
</p:notes>
</file>

<file path=ppt/notesSlides/notesSlide5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573</a:t>
            </a:fld>
            <a:endParaRPr lang="de-DE"/>
          </a:p>
        </p:txBody>
      </p:sp>
    </p:spTree>
    <p:extLst>
      <p:ext uri="{BB962C8B-B14F-4D97-AF65-F5344CB8AC3E}">
        <p14:creationId xmlns:p14="http://schemas.microsoft.com/office/powerpoint/2010/main" val="2421434109"/>
      </p:ext>
    </p:extLst>
  </p:cSld>
  <p:clrMapOvr>
    <a:masterClrMapping/>
  </p:clrMapOvr>
</p:notes>
</file>

<file path=ppt/notesSlides/notesSlide5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574</a:t>
            </a:fld>
            <a:endParaRPr lang="de-DE"/>
          </a:p>
        </p:txBody>
      </p:sp>
    </p:spTree>
    <p:extLst>
      <p:ext uri="{BB962C8B-B14F-4D97-AF65-F5344CB8AC3E}">
        <p14:creationId xmlns:p14="http://schemas.microsoft.com/office/powerpoint/2010/main" val="2835148886"/>
      </p:ext>
    </p:extLst>
  </p:cSld>
  <p:clrMapOvr>
    <a:masterClrMapping/>
  </p:clrMapOvr>
</p:notes>
</file>

<file path=ppt/notesSlides/notesSlide5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575</a:t>
            </a:fld>
            <a:endParaRPr lang="de-DE"/>
          </a:p>
        </p:txBody>
      </p:sp>
    </p:spTree>
    <p:extLst>
      <p:ext uri="{BB962C8B-B14F-4D97-AF65-F5344CB8AC3E}">
        <p14:creationId xmlns:p14="http://schemas.microsoft.com/office/powerpoint/2010/main" val="4172766269"/>
      </p:ext>
    </p:extLst>
  </p:cSld>
  <p:clrMapOvr>
    <a:masterClrMapping/>
  </p:clrMapOvr>
</p:notes>
</file>

<file path=ppt/notesSlides/notesSlide5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576</a:t>
            </a:fld>
            <a:endParaRPr lang="de-DE"/>
          </a:p>
        </p:txBody>
      </p:sp>
    </p:spTree>
    <p:extLst>
      <p:ext uri="{BB962C8B-B14F-4D97-AF65-F5344CB8AC3E}">
        <p14:creationId xmlns:p14="http://schemas.microsoft.com/office/powerpoint/2010/main" val="684464491"/>
      </p:ext>
    </p:extLst>
  </p:cSld>
  <p:clrMapOvr>
    <a:masterClrMapping/>
  </p:clrMapOvr>
</p:notes>
</file>

<file path=ppt/notesSlides/notesSlide5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577</a:t>
            </a:fld>
            <a:endParaRPr lang="de-DE"/>
          </a:p>
        </p:txBody>
      </p:sp>
    </p:spTree>
    <p:extLst>
      <p:ext uri="{BB962C8B-B14F-4D97-AF65-F5344CB8AC3E}">
        <p14:creationId xmlns:p14="http://schemas.microsoft.com/office/powerpoint/2010/main" val="3011390871"/>
      </p:ext>
    </p:extLst>
  </p:cSld>
  <p:clrMapOvr>
    <a:masterClrMapping/>
  </p:clrMapOvr>
</p:notes>
</file>

<file path=ppt/notesSlides/notesSlide5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578</a:t>
            </a:fld>
            <a:endParaRPr lang="de-DE"/>
          </a:p>
        </p:txBody>
      </p:sp>
    </p:spTree>
    <p:extLst>
      <p:ext uri="{BB962C8B-B14F-4D97-AF65-F5344CB8AC3E}">
        <p14:creationId xmlns:p14="http://schemas.microsoft.com/office/powerpoint/2010/main" val="1322750059"/>
      </p:ext>
    </p:extLst>
  </p:cSld>
  <p:clrMapOvr>
    <a:masterClrMapping/>
  </p:clrMapOvr>
</p:notes>
</file>

<file path=ppt/notesSlides/notesSlide5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579</a:t>
            </a:fld>
            <a:endParaRPr lang="de-DE"/>
          </a:p>
        </p:txBody>
      </p:sp>
    </p:spTree>
    <p:extLst>
      <p:ext uri="{BB962C8B-B14F-4D97-AF65-F5344CB8AC3E}">
        <p14:creationId xmlns:p14="http://schemas.microsoft.com/office/powerpoint/2010/main" val="390722666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58</a:t>
            </a:fld>
            <a:endParaRPr lang="de-DE"/>
          </a:p>
        </p:txBody>
      </p:sp>
    </p:spTree>
    <p:extLst>
      <p:ext uri="{BB962C8B-B14F-4D97-AF65-F5344CB8AC3E}">
        <p14:creationId xmlns:p14="http://schemas.microsoft.com/office/powerpoint/2010/main" val="1164763931"/>
      </p:ext>
    </p:extLst>
  </p:cSld>
  <p:clrMapOvr>
    <a:masterClrMapping/>
  </p:clrMapOvr>
</p:notes>
</file>

<file path=ppt/notesSlides/notesSlide5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580</a:t>
            </a:fld>
            <a:endParaRPr lang="de-DE"/>
          </a:p>
        </p:txBody>
      </p:sp>
    </p:spTree>
    <p:extLst>
      <p:ext uri="{BB962C8B-B14F-4D97-AF65-F5344CB8AC3E}">
        <p14:creationId xmlns:p14="http://schemas.microsoft.com/office/powerpoint/2010/main" val="20470390"/>
      </p:ext>
    </p:extLst>
  </p:cSld>
  <p:clrMapOvr>
    <a:masterClrMapping/>
  </p:clrMapOvr>
</p:notes>
</file>

<file path=ppt/notesSlides/notesSlide5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581</a:t>
            </a:fld>
            <a:endParaRPr lang="de-DE"/>
          </a:p>
        </p:txBody>
      </p:sp>
    </p:spTree>
    <p:extLst>
      <p:ext uri="{BB962C8B-B14F-4D97-AF65-F5344CB8AC3E}">
        <p14:creationId xmlns:p14="http://schemas.microsoft.com/office/powerpoint/2010/main" val="3992572372"/>
      </p:ext>
    </p:extLst>
  </p:cSld>
  <p:clrMapOvr>
    <a:masterClrMapping/>
  </p:clrMapOvr>
</p:notes>
</file>

<file path=ppt/notesSlides/notesSlide5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582</a:t>
            </a:fld>
            <a:endParaRPr lang="de-DE"/>
          </a:p>
        </p:txBody>
      </p:sp>
    </p:spTree>
    <p:extLst>
      <p:ext uri="{BB962C8B-B14F-4D97-AF65-F5344CB8AC3E}">
        <p14:creationId xmlns:p14="http://schemas.microsoft.com/office/powerpoint/2010/main" val="2311999709"/>
      </p:ext>
    </p:extLst>
  </p:cSld>
  <p:clrMapOvr>
    <a:masterClrMapping/>
  </p:clrMapOvr>
</p:notes>
</file>

<file path=ppt/notesSlides/notesSlide5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583</a:t>
            </a:fld>
            <a:endParaRPr lang="de-DE"/>
          </a:p>
        </p:txBody>
      </p:sp>
    </p:spTree>
    <p:extLst>
      <p:ext uri="{BB962C8B-B14F-4D97-AF65-F5344CB8AC3E}">
        <p14:creationId xmlns:p14="http://schemas.microsoft.com/office/powerpoint/2010/main" val="2870787463"/>
      </p:ext>
    </p:extLst>
  </p:cSld>
  <p:clrMapOvr>
    <a:masterClrMapping/>
  </p:clrMapOvr>
</p:notes>
</file>

<file path=ppt/notesSlides/notesSlide5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584</a:t>
            </a:fld>
            <a:endParaRPr lang="de-DE"/>
          </a:p>
        </p:txBody>
      </p:sp>
    </p:spTree>
    <p:extLst>
      <p:ext uri="{BB962C8B-B14F-4D97-AF65-F5344CB8AC3E}">
        <p14:creationId xmlns:p14="http://schemas.microsoft.com/office/powerpoint/2010/main" val="2718603648"/>
      </p:ext>
    </p:extLst>
  </p:cSld>
  <p:clrMapOvr>
    <a:masterClrMapping/>
  </p:clrMapOvr>
</p:notes>
</file>

<file path=ppt/notesSlides/notesSlide5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585</a:t>
            </a:fld>
            <a:endParaRPr lang="de-DE"/>
          </a:p>
        </p:txBody>
      </p:sp>
    </p:spTree>
    <p:extLst>
      <p:ext uri="{BB962C8B-B14F-4D97-AF65-F5344CB8AC3E}">
        <p14:creationId xmlns:p14="http://schemas.microsoft.com/office/powerpoint/2010/main" val="1590857383"/>
      </p:ext>
    </p:extLst>
  </p:cSld>
  <p:clrMapOvr>
    <a:masterClrMapping/>
  </p:clrMapOvr>
</p:notes>
</file>

<file path=ppt/notesSlides/notesSlide5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586</a:t>
            </a:fld>
            <a:endParaRPr lang="de-DE"/>
          </a:p>
        </p:txBody>
      </p:sp>
    </p:spTree>
    <p:extLst>
      <p:ext uri="{BB962C8B-B14F-4D97-AF65-F5344CB8AC3E}">
        <p14:creationId xmlns:p14="http://schemas.microsoft.com/office/powerpoint/2010/main" val="1007525115"/>
      </p:ext>
    </p:extLst>
  </p:cSld>
  <p:clrMapOvr>
    <a:masterClrMapping/>
  </p:clrMapOvr>
</p:notes>
</file>

<file path=ppt/notesSlides/notesSlide5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587</a:t>
            </a:fld>
            <a:endParaRPr lang="de-DE"/>
          </a:p>
        </p:txBody>
      </p:sp>
    </p:spTree>
    <p:extLst>
      <p:ext uri="{BB962C8B-B14F-4D97-AF65-F5344CB8AC3E}">
        <p14:creationId xmlns:p14="http://schemas.microsoft.com/office/powerpoint/2010/main" val="3355149318"/>
      </p:ext>
    </p:extLst>
  </p:cSld>
  <p:clrMapOvr>
    <a:masterClrMapping/>
  </p:clrMapOvr>
</p:notes>
</file>

<file path=ppt/notesSlides/notesSlide5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588</a:t>
            </a:fld>
            <a:endParaRPr lang="de-DE"/>
          </a:p>
        </p:txBody>
      </p:sp>
    </p:spTree>
    <p:extLst>
      <p:ext uri="{BB962C8B-B14F-4D97-AF65-F5344CB8AC3E}">
        <p14:creationId xmlns:p14="http://schemas.microsoft.com/office/powerpoint/2010/main" val="545846324"/>
      </p:ext>
    </p:extLst>
  </p:cSld>
  <p:clrMapOvr>
    <a:masterClrMapping/>
  </p:clrMapOvr>
</p:notes>
</file>

<file path=ppt/notesSlides/notesSlide5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589</a:t>
            </a:fld>
            <a:endParaRPr lang="de-DE"/>
          </a:p>
        </p:txBody>
      </p:sp>
    </p:spTree>
    <p:extLst>
      <p:ext uri="{BB962C8B-B14F-4D97-AF65-F5344CB8AC3E}">
        <p14:creationId xmlns:p14="http://schemas.microsoft.com/office/powerpoint/2010/main" val="232449738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59</a:t>
            </a:fld>
            <a:endParaRPr lang="de-DE"/>
          </a:p>
        </p:txBody>
      </p:sp>
    </p:spTree>
    <p:extLst>
      <p:ext uri="{BB962C8B-B14F-4D97-AF65-F5344CB8AC3E}">
        <p14:creationId xmlns:p14="http://schemas.microsoft.com/office/powerpoint/2010/main" val="2874444457"/>
      </p:ext>
    </p:extLst>
  </p:cSld>
  <p:clrMapOvr>
    <a:masterClrMapping/>
  </p:clrMapOvr>
</p:notes>
</file>

<file path=ppt/notesSlides/notesSlide5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590</a:t>
            </a:fld>
            <a:endParaRPr lang="de-DE"/>
          </a:p>
        </p:txBody>
      </p:sp>
    </p:spTree>
    <p:extLst>
      <p:ext uri="{BB962C8B-B14F-4D97-AF65-F5344CB8AC3E}">
        <p14:creationId xmlns:p14="http://schemas.microsoft.com/office/powerpoint/2010/main" val="1843796601"/>
      </p:ext>
    </p:extLst>
  </p:cSld>
  <p:clrMapOvr>
    <a:masterClrMapping/>
  </p:clrMapOvr>
</p:notes>
</file>

<file path=ppt/notesSlides/notesSlide5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591</a:t>
            </a:fld>
            <a:endParaRPr lang="de-DE"/>
          </a:p>
        </p:txBody>
      </p:sp>
    </p:spTree>
    <p:extLst>
      <p:ext uri="{BB962C8B-B14F-4D97-AF65-F5344CB8AC3E}">
        <p14:creationId xmlns:p14="http://schemas.microsoft.com/office/powerpoint/2010/main" val="3051608713"/>
      </p:ext>
    </p:extLst>
  </p:cSld>
  <p:clrMapOvr>
    <a:masterClrMapping/>
  </p:clrMapOvr>
</p:notes>
</file>

<file path=ppt/notesSlides/notesSlide5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592</a:t>
            </a:fld>
            <a:endParaRPr lang="de-DE"/>
          </a:p>
        </p:txBody>
      </p:sp>
    </p:spTree>
    <p:extLst>
      <p:ext uri="{BB962C8B-B14F-4D97-AF65-F5344CB8AC3E}">
        <p14:creationId xmlns:p14="http://schemas.microsoft.com/office/powerpoint/2010/main" val="1662292918"/>
      </p:ext>
    </p:extLst>
  </p:cSld>
  <p:clrMapOvr>
    <a:masterClrMapping/>
  </p:clrMapOvr>
</p:notes>
</file>

<file path=ppt/notesSlides/notesSlide5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593</a:t>
            </a:fld>
            <a:endParaRPr lang="de-DE"/>
          </a:p>
        </p:txBody>
      </p:sp>
    </p:spTree>
    <p:extLst>
      <p:ext uri="{BB962C8B-B14F-4D97-AF65-F5344CB8AC3E}">
        <p14:creationId xmlns:p14="http://schemas.microsoft.com/office/powerpoint/2010/main" val="3081129503"/>
      </p:ext>
    </p:extLst>
  </p:cSld>
  <p:clrMapOvr>
    <a:masterClrMapping/>
  </p:clrMapOvr>
</p:notes>
</file>

<file path=ppt/notesSlides/notesSlide5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594</a:t>
            </a:fld>
            <a:endParaRPr lang="de-DE"/>
          </a:p>
        </p:txBody>
      </p:sp>
    </p:spTree>
    <p:extLst>
      <p:ext uri="{BB962C8B-B14F-4D97-AF65-F5344CB8AC3E}">
        <p14:creationId xmlns:p14="http://schemas.microsoft.com/office/powerpoint/2010/main" val="1739456757"/>
      </p:ext>
    </p:extLst>
  </p:cSld>
  <p:clrMapOvr>
    <a:masterClrMapping/>
  </p:clrMapOvr>
</p:notes>
</file>

<file path=ppt/notesSlides/notesSlide5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595</a:t>
            </a:fld>
            <a:endParaRPr lang="de-DE"/>
          </a:p>
        </p:txBody>
      </p:sp>
    </p:spTree>
    <p:extLst>
      <p:ext uri="{BB962C8B-B14F-4D97-AF65-F5344CB8AC3E}">
        <p14:creationId xmlns:p14="http://schemas.microsoft.com/office/powerpoint/2010/main" val="3741067298"/>
      </p:ext>
    </p:extLst>
  </p:cSld>
  <p:clrMapOvr>
    <a:masterClrMapping/>
  </p:clrMapOvr>
</p:notes>
</file>

<file path=ppt/notesSlides/notesSlide5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596</a:t>
            </a:fld>
            <a:endParaRPr lang="de-DE"/>
          </a:p>
        </p:txBody>
      </p:sp>
    </p:spTree>
    <p:extLst>
      <p:ext uri="{BB962C8B-B14F-4D97-AF65-F5344CB8AC3E}">
        <p14:creationId xmlns:p14="http://schemas.microsoft.com/office/powerpoint/2010/main" val="3254187710"/>
      </p:ext>
    </p:extLst>
  </p:cSld>
  <p:clrMapOvr>
    <a:masterClrMapping/>
  </p:clrMapOvr>
</p:notes>
</file>

<file path=ppt/notesSlides/notesSlide5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597</a:t>
            </a:fld>
            <a:endParaRPr lang="de-DE"/>
          </a:p>
        </p:txBody>
      </p:sp>
    </p:spTree>
    <p:extLst>
      <p:ext uri="{BB962C8B-B14F-4D97-AF65-F5344CB8AC3E}">
        <p14:creationId xmlns:p14="http://schemas.microsoft.com/office/powerpoint/2010/main" val="598907935"/>
      </p:ext>
    </p:extLst>
  </p:cSld>
  <p:clrMapOvr>
    <a:masterClrMapping/>
  </p:clrMapOvr>
</p:notes>
</file>

<file path=ppt/notesSlides/notesSlide5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598</a:t>
            </a:fld>
            <a:endParaRPr lang="de-DE"/>
          </a:p>
        </p:txBody>
      </p:sp>
    </p:spTree>
    <p:extLst>
      <p:ext uri="{BB962C8B-B14F-4D97-AF65-F5344CB8AC3E}">
        <p14:creationId xmlns:p14="http://schemas.microsoft.com/office/powerpoint/2010/main" val="1869622831"/>
      </p:ext>
    </p:extLst>
  </p:cSld>
  <p:clrMapOvr>
    <a:masterClrMapping/>
  </p:clrMapOvr>
</p:notes>
</file>

<file path=ppt/notesSlides/notesSlide5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599</a:t>
            </a:fld>
            <a:endParaRPr lang="de-DE"/>
          </a:p>
        </p:txBody>
      </p:sp>
    </p:spTree>
    <p:extLst>
      <p:ext uri="{BB962C8B-B14F-4D97-AF65-F5344CB8AC3E}">
        <p14:creationId xmlns:p14="http://schemas.microsoft.com/office/powerpoint/2010/main" val="9094956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6</a:t>
            </a:fld>
            <a:endParaRPr lang="de-DE" sz="1300" dirty="0">
              <a:latin typeface="Calibri" pitchFamily="34" charset="0"/>
            </a:endParaRPr>
          </a:p>
        </p:txBody>
      </p:sp>
    </p:spTree>
    <p:extLst>
      <p:ext uri="{BB962C8B-B14F-4D97-AF65-F5344CB8AC3E}">
        <p14:creationId xmlns:p14="http://schemas.microsoft.com/office/powerpoint/2010/main" val="418058491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60</a:t>
            </a:fld>
            <a:endParaRPr lang="de-DE"/>
          </a:p>
        </p:txBody>
      </p:sp>
    </p:spTree>
    <p:extLst>
      <p:ext uri="{BB962C8B-B14F-4D97-AF65-F5344CB8AC3E}">
        <p14:creationId xmlns:p14="http://schemas.microsoft.com/office/powerpoint/2010/main" val="2277138011"/>
      </p:ext>
    </p:extLst>
  </p:cSld>
  <p:clrMapOvr>
    <a:masterClrMapping/>
  </p:clrMapOvr>
</p:notes>
</file>

<file path=ppt/notesSlides/notesSlide6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600</a:t>
            </a:fld>
            <a:endParaRPr lang="de-DE"/>
          </a:p>
        </p:txBody>
      </p:sp>
    </p:spTree>
    <p:extLst>
      <p:ext uri="{BB962C8B-B14F-4D97-AF65-F5344CB8AC3E}">
        <p14:creationId xmlns:p14="http://schemas.microsoft.com/office/powerpoint/2010/main" val="2626082918"/>
      </p:ext>
    </p:extLst>
  </p:cSld>
  <p:clrMapOvr>
    <a:masterClrMapping/>
  </p:clrMapOvr>
</p:notes>
</file>

<file path=ppt/notesSlides/notesSlide6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601</a:t>
            </a:fld>
            <a:endParaRPr lang="de-DE"/>
          </a:p>
        </p:txBody>
      </p:sp>
    </p:spTree>
    <p:extLst>
      <p:ext uri="{BB962C8B-B14F-4D97-AF65-F5344CB8AC3E}">
        <p14:creationId xmlns:p14="http://schemas.microsoft.com/office/powerpoint/2010/main" val="1933996014"/>
      </p:ext>
    </p:extLst>
  </p:cSld>
  <p:clrMapOvr>
    <a:masterClrMapping/>
  </p:clrMapOvr>
</p:notes>
</file>

<file path=ppt/notesSlides/notesSlide6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602</a:t>
            </a:fld>
            <a:endParaRPr lang="de-DE"/>
          </a:p>
        </p:txBody>
      </p:sp>
    </p:spTree>
    <p:extLst>
      <p:ext uri="{BB962C8B-B14F-4D97-AF65-F5344CB8AC3E}">
        <p14:creationId xmlns:p14="http://schemas.microsoft.com/office/powerpoint/2010/main" val="4066626338"/>
      </p:ext>
    </p:extLst>
  </p:cSld>
  <p:clrMapOvr>
    <a:masterClrMapping/>
  </p:clrMapOvr>
</p:notes>
</file>

<file path=ppt/notesSlides/notesSlide6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603</a:t>
            </a:fld>
            <a:endParaRPr lang="de-DE"/>
          </a:p>
        </p:txBody>
      </p:sp>
    </p:spTree>
    <p:extLst>
      <p:ext uri="{BB962C8B-B14F-4D97-AF65-F5344CB8AC3E}">
        <p14:creationId xmlns:p14="http://schemas.microsoft.com/office/powerpoint/2010/main" val="4036519298"/>
      </p:ext>
    </p:extLst>
  </p:cSld>
  <p:clrMapOvr>
    <a:masterClrMapping/>
  </p:clrMapOvr>
</p:notes>
</file>

<file path=ppt/notesSlides/notesSlide6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604</a:t>
            </a:fld>
            <a:endParaRPr lang="de-DE"/>
          </a:p>
        </p:txBody>
      </p:sp>
    </p:spTree>
    <p:extLst>
      <p:ext uri="{BB962C8B-B14F-4D97-AF65-F5344CB8AC3E}">
        <p14:creationId xmlns:p14="http://schemas.microsoft.com/office/powerpoint/2010/main" val="1790069315"/>
      </p:ext>
    </p:extLst>
  </p:cSld>
  <p:clrMapOvr>
    <a:masterClrMapping/>
  </p:clrMapOvr>
</p:notes>
</file>

<file path=ppt/notesSlides/notesSlide6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605</a:t>
            </a:fld>
            <a:endParaRPr lang="de-DE"/>
          </a:p>
        </p:txBody>
      </p:sp>
    </p:spTree>
    <p:extLst>
      <p:ext uri="{BB962C8B-B14F-4D97-AF65-F5344CB8AC3E}">
        <p14:creationId xmlns:p14="http://schemas.microsoft.com/office/powerpoint/2010/main" val="2743855442"/>
      </p:ext>
    </p:extLst>
  </p:cSld>
  <p:clrMapOvr>
    <a:masterClrMapping/>
  </p:clrMapOvr>
</p:notes>
</file>

<file path=ppt/notesSlides/notesSlide6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606</a:t>
            </a:fld>
            <a:endParaRPr lang="de-DE"/>
          </a:p>
        </p:txBody>
      </p:sp>
    </p:spTree>
    <p:extLst>
      <p:ext uri="{BB962C8B-B14F-4D97-AF65-F5344CB8AC3E}">
        <p14:creationId xmlns:p14="http://schemas.microsoft.com/office/powerpoint/2010/main" val="2952475116"/>
      </p:ext>
    </p:extLst>
  </p:cSld>
  <p:clrMapOvr>
    <a:masterClrMapping/>
  </p:clrMapOvr>
</p:notes>
</file>

<file path=ppt/notesSlides/notesSlide6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607</a:t>
            </a:fld>
            <a:endParaRPr lang="de-DE"/>
          </a:p>
        </p:txBody>
      </p:sp>
    </p:spTree>
    <p:extLst>
      <p:ext uri="{BB962C8B-B14F-4D97-AF65-F5344CB8AC3E}">
        <p14:creationId xmlns:p14="http://schemas.microsoft.com/office/powerpoint/2010/main" val="2705038947"/>
      </p:ext>
    </p:extLst>
  </p:cSld>
  <p:clrMapOvr>
    <a:masterClrMapping/>
  </p:clrMapOvr>
</p:notes>
</file>

<file path=ppt/notesSlides/notesSlide6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608</a:t>
            </a:fld>
            <a:endParaRPr lang="de-DE"/>
          </a:p>
        </p:txBody>
      </p:sp>
    </p:spTree>
    <p:extLst>
      <p:ext uri="{BB962C8B-B14F-4D97-AF65-F5344CB8AC3E}">
        <p14:creationId xmlns:p14="http://schemas.microsoft.com/office/powerpoint/2010/main" val="403506574"/>
      </p:ext>
    </p:extLst>
  </p:cSld>
  <p:clrMapOvr>
    <a:masterClrMapping/>
  </p:clrMapOvr>
</p:notes>
</file>

<file path=ppt/notesSlides/notesSlide6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609</a:t>
            </a:fld>
            <a:endParaRPr lang="de-DE"/>
          </a:p>
        </p:txBody>
      </p:sp>
    </p:spTree>
    <p:extLst>
      <p:ext uri="{BB962C8B-B14F-4D97-AF65-F5344CB8AC3E}">
        <p14:creationId xmlns:p14="http://schemas.microsoft.com/office/powerpoint/2010/main" val="275572586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61</a:t>
            </a:fld>
            <a:endParaRPr lang="de-DE"/>
          </a:p>
        </p:txBody>
      </p:sp>
    </p:spTree>
    <p:extLst>
      <p:ext uri="{BB962C8B-B14F-4D97-AF65-F5344CB8AC3E}">
        <p14:creationId xmlns:p14="http://schemas.microsoft.com/office/powerpoint/2010/main" val="2218930244"/>
      </p:ext>
    </p:extLst>
  </p:cSld>
  <p:clrMapOvr>
    <a:masterClrMapping/>
  </p:clrMapOvr>
</p:notes>
</file>

<file path=ppt/notesSlides/notesSlide6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610</a:t>
            </a:fld>
            <a:endParaRPr lang="de-DE"/>
          </a:p>
        </p:txBody>
      </p:sp>
    </p:spTree>
    <p:extLst>
      <p:ext uri="{BB962C8B-B14F-4D97-AF65-F5344CB8AC3E}">
        <p14:creationId xmlns:p14="http://schemas.microsoft.com/office/powerpoint/2010/main" val="793706610"/>
      </p:ext>
    </p:extLst>
  </p:cSld>
  <p:clrMapOvr>
    <a:masterClrMapping/>
  </p:clrMapOvr>
</p:notes>
</file>

<file path=ppt/notesSlides/notesSlide6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611</a:t>
            </a:fld>
            <a:endParaRPr lang="de-DE"/>
          </a:p>
        </p:txBody>
      </p:sp>
    </p:spTree>
    <p:extLst>
      <p:ext uri="{BB962C8B-B14F-4D97-AF65-F5344CB8AC3E}">
        <p14:creationId xmlns:p14="http://schemas.microsoft.com/office/powerpoint/2010/main" val="318414616"/>
      </p:ext>
    </p:extLst>
  </p:cSld>
  <p:clrMapOvr>
    <a:masterClrMapping/>
  </p:clrMapOvr>
</p:notes>
</file>

<file path=ppt/notesSlides/notesSlide6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612</a:t>
            </a:fld>
            <a:endParaRPr lang="de-DE"/>
          </a:p>
        </p:txBody>
      </p:sp>
    </p:spTree>
    <p:extLst>
      <p:ext uri="{BB962C8B-B14F-4D97-AF65-F5344CB8AC3E}">
        <p14:creationId xmlns:p14="http://schemas.microsoft.com/office/powerpoint/2010/main" val="360596217"/>
      </p:ext>
    </p:extLst>
  </p:cSld>
  <p:clrMapOvr>
    <a:masterClrMapping/>
  </p:clrMapOvr>
</p:notes>
</file>

<file path=ppt/notesSlides/notesSlide6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613</a:t>
            </a:fld>
            <a:endParaRPr lang="de-DE"/>
          </a:p>
        </p:txBody>
      </p:sp>
    </p:spTree>
    <p:extLst>
      <p:ext uri="{BB962C8B-B14F-4D97-AF65-F5344CB8AC3E}">
        <p14:creationId xmlns:p14="http://schemas.microsoft.com/office/powerpoint/2010/main" val="1255156282"/>
      </p:ext>
    </p:extLst>
  </p:cSld>
  <p:clrMapOvr>
    <a:masterClrMapping/>
  </p:clrMapOvr>
</p:notes>
</file>

<file path=ppt/notesSlides/notesSlide6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614</a:t>
            </a:fld>
            <a:endParaRPr lang="de-DE"/>
          </a:p>
        </p:txBody>
      </p:sp>
    </p:spTree>
    <p:extLst>
      <p:ext uri="{BB962C8B-B14F-4D97-AF65-F5344CB8AC3E}">
        <p14:creationId xmlns:p14="http://schemas.microsoft.com/office/powerpoint/2010/main" val="1170323254"/>
      </p:ext>
    </p:extLst>
  </p:cSld>
  <p:clrMapOvr>
    <a:masterClrMapping/>
  </p:clrMapOvr>
</p:notes>
</file>

<file path=ppt/notesSlides/notesSlide6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615</a:t>
            </a:fld>
            <a:endParaRPr lang="de-DE"/>
          </a:p>
        </p:txBody>
      </p:sp>
    </p:spTree>
    <p:extLst>
      <p:ext uri="{BB962C8B-B14F-4D97-AF65-F5344CB8AC3E}">
        <p14:creationId xmlns:p14="http://schemas.microsoft.com/office/powerpoint/2010/main" val="3924881536"/>
      </p:ext>
    </p:extLst>
  </p:cSld>
  <p:clrMapOvr>
    <a:masterClrMapping/>
  </p:clrMapOvr>
</p:notes>
</file>

<file path=ppt/notesSlides/notesSlide6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616</a:t>
            </a:fld>
            <a:endParaRPr lang="de-DE"/>
          </a:p>
        </p:txBody>
      </p:sp>
    </p:spTree>
    <p:extLst>
      <p:ext uri="{BB962C8B-B14F-4D97-AF65-F5344CB8AC3E}">
        <p14:creationId xmlns:p14="http://schemas.microsoft.com/office/powerpoint/2010/main" val="1058822400"/>
      </p:ext>
    </p:extLst>
  </p:cSld>
  <p:clrMapOvr>
    <a:masterClrMapping/>
  </p:clrMapOvr>
</p:notes>
</file>

<file path=ppt/notesSlides/notesSlide6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617</a:t>
            </a:fld>
            <a:endParaRPr lang="de-DE" sz="1300" dirty="0">
              <a:latin typeface="Calibri" pitchFamily="34" charset="0"/>
            </a:endParaRPr>
          </a:p>
        </p:txBody>
      </p:sp>
    </p:spTree>
    <p:extLst>
      <p:ext uri="{BB962C8B-B14F-4D97-AF65-F5344CB8AC3E}">
        <p14:creationId xmlns:p14="http://schemas.microsoft.com/office/powerpoint/2010/main" val="4231911832"/>
      </p:ext>
    </p:extLst>
  </p:cSld>
  <p:clrMapOvr>
    <a:masterClrMapping/>
  </p:clrMapOvr>
</p:notes>
</file>

<file path=ppt/notesSlides/notesSlide6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618</a:t>
            </a:fld>
            <a:endParaRPr lang="de-DE"/>
          </a:p>
        </p:txBody>
      </p:sp>
    </p:spTree>
    <p:extLst>
      <p:ext uri="{BB962C8B-B14F-4D97-AF65-F5344CB8AC3E}">
        <p14:creationId xmlns:p14="http://schemas.microsoft.com/office/powerpoint/2010/main" val="185278159"/>
      </p:ext>
    </p:extLst>
  </p:cSld>
  <p:clrMapOvr>
    <a:masterClrMapping/>
  </p:clrMapOvr>
</p:notes>
</file>

<file path=ppt/notesSlides/notesSlide6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619</a:t>
            </a:fld>
            <a:endParaRPr lang="de-DE"/>
          </a:p>
        </p:txBody>
      </p:sp>
    </p:spTree>
    <p:extLst>
      <p:ext uri="{BB962C8B-B14F-4D97-AF65-F5344CB8AC3E}">
        <p14:creationId xmlns:p14="http://schemas.microsoft.com/office/powerpoint/2010/main" val="182818547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62</a:t>
            </a:fld>
            <a:endParaRPr lang="de-DE"/>
          </a:p>
        </p:txBody>
      </p:sp>
    </p:spTree>
    <p:extLst>
      <p:ext uri="{BB962C8B-B14F-4D97-AF65-F5344CB8AC3E}">
        <p14:creationId xmlns:p14="http://schemas.microsoft.com/office/powerpoint/2010/main" val="2846185251"/>
      </p:ext>
    </p:extLst>
  </p:cSld>
  <p:clrMapOvr>
    <a:masterClrMapping/>
  </p:clrMapOvr>
</p:notes>
</file>

<file path=ppt/notesSlides/notesSlide6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620</a:t>
            </a:fld>
            <a:endParaRPr lang="de-DE"/>
          </a:p>
        </p:txBody>
      </p:sp>
    </p:spTree>
    <p:extLst>
      <p:ext uri="{BB962C8B-B14F-4D97-AF65-F5344CB8AC3E}">
        <p14:creationId xmlns:p14="http://schemas.microsoft.com/office/powerpoint/2010/main" val="3778594208"/>
      </p:ext>
    </p:extLst>
  </p:cSld>
  <p:clrMapOvr>
    <a:masterClrMapping/>
  </p:clrMapOvr>
</p:notes>
</file>

<file path=ppt/notesSlides/notesSlide6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621</a:t>
            </a:fld>
            <a:endParaRPr lang="de-DE"/>
          </a:p>
        </p:txBody>
      </p:sp>
    </p:spTree>
    <p:extLst>
      <p:ext uri="{BB962C8B-B14F-4D97-AF65-F5344CB8AC3E}">
        <p14:creationId xmlns:p14="http://schemas.microsoft.com/office/powerpoint/2010/main" val="3408132000"/>
      </p:ext>
    </p:extLst>
  </p:cSld>
  <p:clrMapOvr>
    <a:masterClrMapping/>
  </p:clrMapOvr>
</p:notes>
</file>

<file path=ppt/notesSlides/notesSlide6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622</a:t>
            </a:fld>
            <a:endParaRPr lang="de-DE"/>
          </a:p>
        </p:txBody>
      </p:sp>
    </p:spTree>
    <p:extLst>
      <p:ext uri="{BB962C8B-B14F-4D97-AF65-F5344CB8AC3E}">
        <p14:creationId xmlns:p14="http://schemas.microsoft.com/office/powerpoint/2010/main" val="1638598268"/>
      </p:ext>
    </p:extLst>
  </p:cSld>
  <p:clrMapOvr>
    <a:masterClrMapping/>
  </p:clrMapOvr>
</p:notes>
</file>

<file path=ppt/notesSlides/notesSlide6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623</a:t>
            </a:fld>
            <a:endParaRPr lang="de-DE"/>
          </a:p>
        </p:txBody>
      </p:sp>
    </p:spTree>
    <p:extLst>
      <p:ext uri="{BB962C8B-B14F-4D97-AF65-F5344CB8AC3E}">
        <p14:creationId xmlns:p14="http://schemas.microsoft.com/office/powerpoint/2010/main" val="3728545336"/>
      </p:ext>
    </p:extLst>
  </p:cSld>
  <p:clrMapOvr>
    <a:masterClrMapping/>
  </p:clrMapOvr>
</p:notes>
</file>

<file path=ppt/notesSlides/notesSlide6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624</a:t>
            </a:fld>
            <a:endParaRPr lang="de-DE"/>
          </a:p>
        </p:txBody>
      </p:sp>
    </p:spTree>
    <p:extLst>
      <p:ext uri="{BB962C8B-B14F-4D97-AF65-F5344CB8AC3E}">
        <p14:creationId xmlns:p14="http://schemas.microsoft.com/office/powerpoint/2010/main" val="3791949260"/>
      </p:ext>
    </p:extLst>
  </p:cSld>
  <p:clrMapOvr>
    <a:masterClrMapping/>
  </p:clrMapOvr>
</p:notes>
</file>

<file path=ppt/notesSlides/notesSlide6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625</a:t>
            </a:fld>
            <a:endParaRPr lang="de-DE"/>
          </a:p>
        </p:txBody>
      </p:sp>
    </p:spTree>
    <p:extLst>
      <p:ext uri="{BB962C8B-B14F-4D97-AF65-F5344CB8AC3E}">
        <p14:creationId xmlns:p14="http://schemas.microsoft.com/office/powerpoint/2010/main" val="126355591"/>
      </p:ext>
    </p:extLst>
  </p:cSld>
  <p:clrMapOvr>
    <a:masterClrMapping/>
  </p:clrMapOvr>
</p:notes>
</file>

<file path=ppt/notesSlides/notesSlide6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626</a:t>
            </a:fld>
            <a:endParaRPr lang="de-DE"/>
          </a:p>
        </p:txBody>
      </p:sp>
    </p:spTree>
    <p:extLst>
      <p:ext uri="{BB962C8B-B14F-4D97-AF65-F5344CB8AC3E}">
        <p14:creationId xmlns:p14="http://schemas.microsoft.com/office/powerpoint/2010/main" val="1829534143"/>
      </p:ext>
    </p:extLst>
  </p:cSld>
  <p:clrMapOvr>
    <a:masterClrMapping/>
  </p:clrMapOvr>
</p:notes>
</file>

<file path=ppt/notesSlides/notesSlide6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627</a:t>
            </a:fld>
            <a:endParaRPr lang="de-DE"/>
          </a:p>
        </p:txBody>
      </p:sp>
    </p:spTree>
    <p:extLst>
      <p:ext uri="{BB962C8B-B14F-4D97-AF65-F5344CB8AC3E}">
        <p14:creationId xmlns:p14="http://schemas.microsoft.com/office/powerpoint/2010/main" val="2700775459"/>
      </p:ext>
    </p:extLst>
  </p:cSld>
  <p:clrMapOvr>
    <a:masterClrMapping/>
  </p:clrMapOvr>
</p:notes>
</file>

<file path=ppt/notesSlides/notesSlide6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628</a:t>
            </a:fld>
            <a:endParaRPr lang="de-DE"/>
          </a:p>
        </p:txBody>
      </p:sp>
    </p:spTree>
    <p:extLst>
      <p:ext uri="{BB962C8B-B14F-4D97-AF65-F5344CB8AC3E}">
        <p14:creationId xmlns:p14="http://schemas.microsoft.com/office/powerpoint/2010/main" val="3534428132"/>
      </p:ext>
    </p:extLst>
  </p:cSld>
  <p:clrMapOvr>
    <a:masterClrMapping/>
  </p:clrMapOvr>
</p:notes>
</file>

<file path=ppt/notesSlides/notesSlide6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629</a:t>
            </a:fld>
            <a:endParaRPr lang="de-DE"/>
          </a:p>
        </p:txBody>
      </p:sp>
    </p:spTree>
    <p:extLst>
      <p:ext uri="{BB962C8B-B14F-4D97-AF65-F5344CB8AC3E}">
        <p14:creationId xmlns:p14="http://schemas.microsoft.com/office/powerpoint/2010/main" val="45067482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63</a:t>
            </a:fld>
            <a:endParaRPr lang="de-DE"/>
          </a:p>
        </p:txBody>
      </p:sp>
    </p:spTree>
    <p:extLst>
      <p:ext uri="{BB962C8B-B14F-4D97-AF65-F5344CB8AC3E}">
        <p14:creationId xmlns:p14="http://schemas.microsoft.com/office/powerpoint/2010/main" val="1689898282"/>
      </p:ext>
    </p:extLst>
  </p:cSld>
  <p:clrMapOvr>
    <a:masterClrMapping/>
  </p:clrMapOvr>
</p:notes>
</file>

<file path=ppt/notesSlides/notesSlide6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630</a:t>
            </a:fld>
            <a:endParaRPr lang="de-DE"/>
          </a:p>
        </p:txBody>
      </p:sp>
    </p:spTree>
    <p:extLst>
      <p:ext uri="{BB962C8B-B14F-4D97-AF65-F5344CB8AC3E}">
        <p14:creationId xmlns:p14="http://schemas.microsoft.com/office/powerpoint/2010/main" val="1684999972"/>
      </p:ext>
    </p:extLst>
  </p:cSld>
  <p:clrMapOvr>
    <a:masterClrMapping/>
  </p:clrMapOvr>
</p:notes>
</file>

<file path=ppt/notesSlides/notesSlide6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631</a:t>
            </a:fld>
            <a:endParaRPr lang="de-DE"/>
          </a:p>
        </p:txBody>
      </p:sp>
    </p:spTree>
    <p:extLst>
      <p:ext uri="{BB962C8B-B14F-4D97-AF65-F5344CB8AC3E}">
        <p14:creationId xmlns:p14="http://schemas.microsoft.com/office/powerpoint/2010/main" val="2156440267"/>
      </p:ext>
    </p:extLst>
  </p:cSld>
  <p:clrMapOvr>
    <a:masterClrMapping/>
  </p:clrMapOvr>
</p:notes>
</file>

<file path=ppt/notesSlides/notesSlide6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632</a:t>
            </a:fld>
            <a:endParaRPr lang="de-DE"/>
          </a:p>
        </p:txBody>
      </p:sp>
    </p:spTree>
    <p:extLst>
      <p:ext uri="{BB962C8B-B14F-4D97-AF65-F5344CB8AC3E}">
        <p14:creationId xmlns:p14="http://schemas.microsoft.com/office/powerpoint/2010/main" val="3675224663"/>
      </p:ext>
    </p:extLst>
  </p:cSld>
  <p:clrMapOvr>
    <a:masterClrMapping/>
  </p:clrMapOvr>
</p:notes>
</file>

<file path=ppt/notesSlides/notesSlide6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633</a:t>
            </a:fld>
            <a:endParaRPr lang="de-DE"/>
          </a:p>
        </p:txBody>
      </p:sp>
    </p:spTree>
    <p:extLst>
      <p:ext uri="{BB962C8B-B14F-4D97-AF65-F5344CB8AC3E}">
        <p14:creationId xmlns:p14="http://schemas.microsoft.com/office/powerpoint/2010/main" val="71595246"/>
      </p:ext>
    </p:extLst>
  </p:cSld>
  <p:clrMapOvr>
    <a:masterClrMapping/>
  </p:clrMapOvr>
</p:notes>
</file>

<file path=ppt/notesSlides/notesSlide6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634</a:t>
            </a:fld>
            <a:endParaRPr lang="de-DE"/>
          </a:p>
        </p:txBody>
      </p:sp>
    </p:spTree>
    <p:extLst>
      <p:ext uri="{BB962C8B-B14F-4D97-AF65-F5344CB8AC3E}">
        <p14:creationId xmlns:p14="http://schemas.microsoft.com/office/powerpoint/2010/main" val="2778991398"/>
      </p:ext>
    </p:extLst>
  </p:cSld>
  <p:clrMapOvr>
    <a:masterClrMapping/>
  </p:clrMapOvr>
</p:notes>
</file>

<file path=ppt/notesSlides/notesSlide6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635</a:t>
            </a:fld>
            <a:endParaRPr lang="de-DE"/>
          </a:p>
        </p:txBody>
      </p:sp>
    </p:spTree>
    <p:extLst>
      <p:ext uri="{BB962C8B-B14F-4D97-AF65-F5344CB8AC3E}">
        <p14:creationId xmlns:p14="http://schemas.microsoft.com/office/powerpoint/2010/main" val="1283669229"/>
      </p:ext>
    </p:extLst>
  </p:cSld>
  <p:clrMapOvr>
    <a:masterClrMapping/>
  </p:clrMapOvr>
</p:notes>
</file>

<file path=ppt/notesSlides/notesSlide6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636</a:t>
            </a:fld>
            <a:endParaRPr lang="de-DE"/>
          </a:p>
        </p:txBody>
      </p:sp>
    </p:spTree>
    <p:extLst>
      <p:ext uri="{BB962C8B-B14F-4D97-AF65-F5344CB8AC3E}">
        <p14:creationId xmlns:p14="http://schemas.microsoft.com/office/powerpoint/2010/main" val="1998821757"/>
      </p:ext>
    </p:extLst>
  </p:cSld>
  <p:clrMapOvr>
    <a:masterClrMapping/>
  </p:clrMapOvr>
</p:notes>
</file>

<file path=ppt/notesSlides/notesSlide6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637</a:t>
            </a:fld>
            <a:endParaRPr lang="de-DE" sz="1300" dirty="0">
              <a:latin typeface="Calibri" pitchFamily="34" charset="0"/>
            </a:endParaRPr>
          </a:p>
        </p:txBody>
      </p:sp>
    </p:spTree>
    <p:extLst>
      <p:ext uri="{BB962C8B-B14F-4D97-AF65-F5344CB8AC3E}">
        <p14:creationId xmlns:p14="http://schemas.microsoft.com/office/powerpoint/2010/main" val="751432723"/>
      </p:ext>
    </p:extLst>
  </p:cSld>
  <p:clrMapOvr>
    <a:masterClrMapping/>
  </p:clrMapOvr>
</p:notes>
</file>

<file path=ppt/notesSlides/notesSlide6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638</a:t>
            </a:fld>
            <a:endParaRPr lang="de-DE" sz="1300" dirty="0">
              <a:latin typeface="Calibri" pitchFamily="34" charset="0"/>
            </a:endParaRPr>
          </a:p>
        </p:txBody>
      </p:sp>
    </p:spTree>
    <p:extLst>
      <p:ext uri="{BB962C8B-B14F-4D97-AF65-F5344CB8AC3E}">
        <p14:creationId xmlns:p14="http://schemas.microsoft.com/office/powerpoint/2010/main" val="525099090"/>
      </p:ext>
    </p:extLst>
  </p:cSld>
  <p:clrMapOvr>
    <a:masterClrMapping/>
  </p:clrMapOvr>
</p:notes>
</file>

<file path=ppt/notesSlides/notesSlide6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639</a:t>
            </a:fld>
            <a:endParaRPr lang="de-DE"/>
          </a:p>
        </p:txBody>
      </p:sp>
    </p:spTree>
    <p:extLst>
      <p:ext uri="{BB962C8B-B14F-4D97-AF65-F5344CB8AC3E}">
        <p14:creationId xmlns:p14="http://schemas.microsoft.com/office/powerpoint/2010/main" val="90593866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64</a:t>
            </a:fld>
            <a:endParaRPr lang="de-DE"/>
          </a:p>
        </p:txBody>
      </p:sp>
    </p:spTree>
    <p:extLst>
      <p:ext uri="{BB962C8B-B14F-4D97-AF65-F5344CB8AC3E}">
        <p14:creationId xmlns:p14="http://schemas.microsoft.com/office/powerpoint/2010/main" val="1626285419"/>
      </p:ext>
    </p:extLst>
  </p:cSld>
  <p:clrMapOvr>
    <a:masterClrMapping/>
  </p:clrMapOvr>
</p:notes>
</file>

<file path=ppt/notesSlides/notesSlide6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640</a:t>
            </a:fld>
            <a:endParaRPr lang="de-DE"/>
          </a:p>
        </p:txBody>
      </p:sp>
    </p:spTree>
    <p:extLst>
      <p:ext uri="{BB962C8B-B14F-4D97-AF65-F5344CB8AC3E}">
        <p14:creationId xmlns:p14="http://schemas.microsoft.com/office/powerpoint/2010/main" val="3045430176"/>
      </p:ext>
    </p:extLst>
  </p:cSld>
  <p:clrMapOvr>
    <a:masterClrMapping/>
  </p:clrMapOvr>
</p:notes>
</file>

<file path=ppt/notesSlides/notesSlide6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641</a:t>
            </a:fld>
            <a:endParaRPr lang="de-DE"/>
          </a:p>
        </p:txBody>
      </p:sp>
    </p:spTree>
    <p:extLst>
      <p:ext uri="{BB962C8B-B14F-4D97-AF65-F5344CB8AC3E}">
        <p14:creationId xmlns:p14="http://schemas.microsoft.com/office/powerpoint/2010/main" val="1724311202"/>
      </p:ext>
    </p:extLst>
  </p:cSld>
  <p:clrMapOvr>
    <a:masterClrMapping/>
  </p:clrMapOvr>
</p:notes>
</file>

<file path=ppt/notesSlides/notesSlide6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642</a:t>
            </a:fld>
            <a:endParaRPr lang="de-DE"/>
          </a:p>
        </p:txBody>
      </p:sp>
    </p:spTree>
    <p:extLst>
      <p:ext uri="{BB962C8B-B14F-4D97-AF65-F5344CB8AC3E}">
        <p14:creationId xmlns:p14="http://schemas.microsoft.com/office/powerpoint/2010/main" val="1517922212"/>
      </p:ext>
    </p:extLst>
  </p:cSld>
  <p:clrMapOvr>
    <a:masterClrMapping/>
  </p:clrMapOvr>
</p:notes>
</file>

<file path=ppt/notesSlides/notesSlide6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643</a:t>
            </a:fld>
            <a:endParaRPr lang="de-DE"/>
          </a:p>
        </p:txBody>
      </p:sp>
    </p:spTree>
    <p:extLst>
      <p:ext uri="{BB962C8B-B14F-4D97-AF65-F5344CB8AC3E}">
        <p14:creationId xmlns:p14="http://schemas.microsoft.com/office/powerpoint/2010/main" val="169004646"/>
      </p:ext>
    </p:extLst>
  </p:cSld>
  <p:clrMapOvr>
    <a:masterClrMapping/>
  </p:clrMapOvr>
</p:notes>
</file>

<file path=ppt/notesSlides/notesSlide6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644</a:t>
            </a:fld>
            <a:endParaRPr lang="de-DE"/>
          </a:p>
        </p:txBody>
      </p:sp>
    </p:spTree>
    <p:extLst>
      <p:ext uri="{BB962C8B-B14F-4D97-AF65-F5344CB8AC3E}">
        <p14:creationId xmlns:p14="http://schemas.microsoft.com/office/powerpoint/2010/main" val="2559205480"/>
      </p:ext>
    </p:extLst>
  </p:cSld>
  <p:clrMapOvr>
    <a:masterClrMapping/>
  </p:clrMapOvr>
</p:notes>
</file>

<file path=ppt/notesSlides/notesSlide6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645</a:t>
            </a:fld>
            <a:endParaRPr lang="de-DE"/>
          </a:p>
        </p:txBody>
      </p:sp>
    </p:spTree>
    <p:extLst>
      <p:ext uri="{BB962C8B-B14F-4D97-AF65-F5344CB8AC3E}">
        <p14:creationId xmlns:p14="http://schemas.microsoft.com/office/powerpoint/2010/main" val="70436799"/>
      </p:ext>
    </p:extLst>
  </p:cSld>
  <p:clrMapOvr>
    <a:masterClrMapping/>
  </p:clrMapOvr>
</p:notes>
</file>

<file path=ppt/notesSlides/notesSlide6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646</a:t>
            </a:fld>
            <a:endParaRPr lang="de-DE"/>
          </a:p>
        </p:txBody>
      </p:sp>
    </p:spTree>
    <p:extLst>
      <p:ext uri="{BB962C8B-B14F-4D97-AF65-F5344CB8AC3E}">
        <p14:creationId xmlns:p14="http://schemas.microsoft.com/office/powerpoint/2010/main" val="73358419"/>
      </p:ext>
    </p:extLst>
  </p:cSld>
  <p:clrMapOvr>
    <a:masterClrMapping/>
  </p:clrMapOvr>
</p:notes>
</file>

<file path=ppt/notesSlides/notesSlide6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647</a:t>
            </a:fld>
            <a:endParaRPr lang="de-DE"/>
          </a:p>
        </p:txBody>
      </p:sp>
    </p:spTree>
    <p:extLst>
      <p:ext uri="{BB962C8B-B14F-4D97-AF65-F5344CB8AC3E}">
        <p14:creationId xmlns:p14="http://schemas.microsoft.com/office/powerpoint/2010/main" val="2256299108"/>
      </p:ext>
    </p:extLst>
  </p:cSld>
  <p:clrMapOvr>
    <a:masterClrMapping/>
  </p:clrMapOvr>
</p:notes>
</file>

<file path=ppt/notesSlides/notesSlide6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648</a:t>
            </a:fld>
            <a:endParaRPr lang="de-DE"/>
          </a:p>
        </p:txBody>
      </p:sp>
    </p:spTree>
    <p:extLst>
      <p:ext uri="{BB962C8B-B14F-4D97-AF65-F5344CB8AC3E}">
        <p14:creationId xmlns:p14="http://schemas.microsoft.com/office/powerpoint/2010/main" val="2809069374"/>
      </p:ext>
    </p:extLst>
  </p:cSld>
  <p:clrMapOvr>
    <a:masterClrMapping/>
  </p:clrMapOvr>
</p:notes>
</file>

<file path=ppt/notesSlides/notesSlide6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649</a:t>
            </a:fld>
            <a:endParaRPr lang="de-DE"/>
          </a:p>
        </p:txBody>
      </p:sp>
    </p:spTree>
    <p:extLst>
      <p:ext uri="{BB962C8B-B14F-4D97-AF65-F5344CB8AC3E}">
        <p14:creationId xmlns:p14="http://schemas.microsoft.com/office/powerpoint/2010/main" val="408229879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65</a:t>
            </a:fld>
            <a:endParaRPr lang="de-DE" sz="1300" dirty="0">
              <a:latin typeface="Calibri" pitchFamily="34" charset="0"/>
            </a:endParaRPr>
          </a:p>
        </p:txBody>
      </p:sp>
    </p:spTree>
    <p:extLst>
      <p:ext uri="{BB962C8B-B14F-4D97-AF65-F5344CB8AC3E}">
        <p14:creationId xmlns:p14="http://schemas.microsoft.com/office/powerpoint/2010/main" val="2711897742"/>
      </p:ext>
    </p:extLst>
  </p:cSld>
  <p:clrMapOvr>
    <a:masterClrMapping/>
  </p:clrMapOvr>
</p:notes>
</file>

<file path=ppt/notesSlides/notesSlide6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650</a:t>
            </a:fld>
            <a:endParaRPr lang="de-DE"/>
          </a:p>
        </p:txBody>
      </p:sp>
    </p:spTree>
    <p:extLst>
      <p:ext uri="{BB962C8B-B14F-4D97-AF65-F5344CB8AC3E}">
        <p14:creationId xmlns:p14="http://schemas.microsoft.com/office/powerpoint/2010/main" val="1427191586"/>
      </p:ext>
    </p:extLst>
  </p:cSld>
  <p:clrMapOvr>
    <a:masterClrMapping/>
  </p:clrMapOvr>
</p:notes>
</file>

<file path=ppt/notesSlides/notesSlide6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651</a:t>
            </a:fld>
            <a:endParaRPr lang="de-DE"/>
          </a:p>
        </p:txBody>
      </p:sp>
    </p:spTree>
    <p:extLst>
      <p:ext uri="{BB962C8B-B14F-4D97-AF65-F5344CB8AC3E}">
        <p14:creationId xmlns:p14="http://schemas.microsoft.com/office/powerpoint/2010/main" val="1971564280"/>
      </p:ext>
    </p:extLst>
  </p:cSld>
  <p:clrMapOvr>
    <a:masterClrMapping/>
  </p:clrMapOvr>
</p:notes>
</file>

<file path=ppt/notesSlides/notesSlide6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652</a:t>
            </a:fld>
            <a:endParaRPr lang="de-DE"/>
          </a:p>
        </p:txBody>
      </p:sp>
    </p:spTree>
    <p:extLst>
      <p:ext uri="{BB962C8B-B14F-4D97-AF65-F5344CB8AC3E}">
        <p14:creationId xmlns:p14="http://schemas.microsoft.com/office/powerpoint/2010/main" val="1121803217"/>
      </p:ext>
    </p:extLst>
  </p:cSld>
  <p:clrMapOvr>
    <a:masterClrMapping/>
  </p:clrMapOvr>
</p:notes>
</file>

<file path=ppt/notesSlides/notesSlide6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653</a:t>
            </a:fld>
            <a:endParaRPr lang="de-DE"/>
          </a:p>
        </p:txBody>
      </p:sp>
    </p:spTree>
    <p:extLst>
      <p:ext uri="{BB962C8B-B14F-4D97-AF65-F5344CB8AC3E}">
        <p14:creationId xmlns:p14="http://schemas.microsoft.com/office/powerpoint/2010/main" val="4038097138"/>
      </p:ext>
    </p:extLst>
  </p:cSld>
  <p:clrMapOvr>
    <a:masterClrMapping/>
  </p:clrMapOvr>
</p:notes>
</file>

<file path=ppt/notesSlides/notesSlide6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654</a:t>
            </a:fld>
            <a:endParaRPr lang="de-DE"/>
          </a:p>
        </p:txBody>
      </p:sp>
    </p:spTree>
    <p:extLst>
      <p:ext uri="{BB962C8B-B14F-4D97-AF65-F5344CB8AC3E}">
        <p14:creationId xmlns:p14="http://schemas.microsoft.com/office/powerpoint/2010/main" val="4262925087"/>
      </p:ext>
    </p:extLst>
  </p:cSld>
  <p:clrMapOvr>
    <a:masterClrMapping/>
  </p:clrMapOvr>
</p:notes>
</file>

<file path=ppt/notesSlides/notesSlide6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655</a:t>
            </a:fld>
            <a:endParaRPr lang="de-DE"/>
          </a:p>
        </p:txBody>
      </p:sp>
    </p:spTree>
    <p:extLst>
      <p:ext uri="{BB962C8B-B14F-4D97-AF65-F5344CB8AC3E}">
        <p14:creationId xmlns:p14="http://schemas.microsoft.com/office/powerpoint/2010/main" val="3653163884"/>
      </p:ext>
    </p:extLst>
  </p:cSld>
  <p:clrMapOvr>
    <a:masterClrMapping/>
  </p:clrMapOvr>
</p:notes>
</file>

<file path=ppt/notesSlides/notesSlide6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656</a:t>
            </a:fld>
            <a:endParaRPr lang="de-DE"/>
          </a:p>
        </p:txBody>
      </p:sp>
    </p:spTree>
    <p:extLst>
      <p:ext uri="{BB962C8B-B14F-4D97-AF65-F5344CB8AC3E}">
        <p14:creationId xmlns:p14="http://schemas.microsoft.com/office/powerpoint/2010/main" val="3875465075"/>
      </p:ext>
    </p:extLst>
  </p:cSld>
  <p:clrMapOvr>
    <a:masterClrMapping/>
  </p:clrMapOvr>
</p:notes>
</file>

<file path=ppt/notesSlides/notesSlide6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657</a:t>
            </a:fld>
            <a:endParaRPr lang="de-DE"/>
          </a:p>
        </p:txBody>
      </p:sp>
    </p:spTree>
    <p:extLst>
      <p:ext uri="{BB962C8B-B14F-4D97-AF65-F5344CB8AC3E}">
        <p14:creationId xmlns:p14="http://schemas.microsoft.com/office/powerpoint/2010/main" val="1462533563"/>
      </p:ext>
    </p:extLst>
  </p:cSld>
  <p:clrMapOvr>
    <a:masterClrMapping/>
  </p:clrMapOvr>
</p:notes>
</file>

<file path=ppt/notesSlides/notesSlide6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658</a:t>
            </a:fld>
            <a:endParaRPr lang="de-DE"/>
          </a:p>
        </p:txBody>
      </p:sp>
    </p:spTree>
    <p:extLst>
      <p:ext uri="{BB962C8B-B14F-4D97-AF65-F5344CB8AC3E}">
        <p14:creationId xmlns:p14="http://schemas.microsoft.com/office/powerpoint/2010/main" val="3517198620"/>
      </p:ext>
    </p:extLst>
  </p:cSld>
  <p:clrMapOvr>
    <a:masterClrMapping/>
  </p:clrMapOvr>
</p:notes>
</file>

<file path=ppt/notesSlides/notesSlide6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659</a:t>
            </a:fld>
            <a:endParaRPr lang="de-DE"/>
          </a:p>
        </p:txBody>
      </p:sp>
    </p:spTree>
    <p:extLst>
      <p:ext uri="{BB962C8B-B14F-4D97-AF65-F5344CB8AC3E}">
        <p14:creationId xmlns:p14="http://schemas.microsoft.com/office/powerpoint/2010/main" val="369964053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66</a:t>
            </a:fld>
            <a:endParaRPr lang="de-DE" sz="1300" dirty="0">
              <a:latin typeface="Calibri" pitchFamily="34" charset="0"/>
            </a:endParaRPr>
          </a:p>
        </p:txBody>
      </p:sp>
    </p:spTree>
    <p:extLst>
      <p:ext uri="{BB962C8B-B14F-4D97-AF65-F5344CB8AC3E}">
        <p14:creationId xmlns:p14="http://schemas.microsoft.com/office/powerpoint/2010/main" val="422697478"/>
      </p:ext>
    </p:extLst>
  </p:cSld>
  <p:clrMapOvr>
    <a:masterClrMapping/>
  </p:clrMapOvr>
</p:notes>
</file>

<file path=ppt/notesSlides/notesSlide6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660</a:t>
            </a:fld>
            <a:endParaRPr lang="de-DE"/>
          </a:p>
        </p:txBody>
      </p:sp>
    </p:spTree>
    <p:extLst>
      <p:ext uri="{BB962C8B-B14F-4D97-AF65-F5344CB8AC3E}">
        <p14:creationId xmlns:p14="http://schemas.microsoft.com/office/powerpoint/2010/main" val="1185511530"/>
      </p:ext>
    </p:extLst>
  </p:cSld>
  <p:clrMapOvr>
    <a:masterClrMapping/>
  </p:clrMapOvr>
</p:notes>
</file>

<file path=ppt/notesSlides/notesSlide6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661</a:t>
            </a:fld>
            <a:endParaRPr lang="de-DE"/>
          </a:p>
        </p:txBody>
      </p:sp>
    </p:spTree>
    <p:extLst>
      <p:ext uri="{BB962C8B-B14F-4D97-AF65-F5344CB8AC3E}">
        <p14:creationId xmlns:p14="http://schemas.microsoft.com/office/powerpoint/2010/main" val="2867783896"/>
      </p:ext>
    </p:extLst>
  </p:cSld>
  <p:clrMapOvr>
    <a:masterClrMapping/>
  </p:clrMapOvr>
</p:notes>
</file>

<file path=ppt/notesSlides/notesSlide6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662</a:t>
            </a:fld>
            <a:endParaRPr lang="de-DE"/>
          </a:p>
        </p:txBody>
      </p:sp>
    </p:spTree>
    <p:extLst>
      <p:ext uri="{BB962C8B-B14F-4D97-AF65-F5344CB8AC3E}">
        <p14:creationId xmlns:p14="http://schemas.microsoft.com/office/powerpoint/2010/main" val="1918371223"/>
      </p:ext>
    </p:extLst>
  </p:cSld>
  <p:clrMapOvr>
    <a:masterClrMapping/>
  </p:clrMapOvr>
</p:notes>
</file>

<file path=ppt/notesSlides/notesSlide6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663</a:t>
            </a:fld>
            <a:endParaRPr lang="de-DE"/>
          </a:p>
        </p:txBody>
      </p:sp>
    </p:spTree>
    <p:extLst>
      <p:ext uri="{BB962C8B-B14F-4D97-AF65-F5344CB8AC3E}">
        <p14:creationId xmlns:p14="http://schemas.microsoft.com/office/powerpoint/2010/main" val="4208238692"/>
      </p:ext>
    </p:extLst>
  </p:cSld>
  <p:clrMapOvr>
    <a:masterClrMapping/>
  </p:clrMapOvr>
</p:notes>
</file>

<file path=ppt/notesSlides/notesSlide6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664</a:t>
            </a:fld>
            <a:endParaRPr lang="de-DE"/>
          </a:p>
        </p:txBody>
      </p:sp>
    </p:spTree>
    <p:extLst>
      <p:ext uri="{BB962C8B-B14F-4D97-AF65-F5344CB8AC3E}">
        <p14:creationId xmlns:p14="http://schemas.microsoft.com/office/powerpoint/2010/main" val="3947390721"/>
      </p:ext>
    </p:extLst>
  </p:cSld>
  <p:clrMapOvr>
    <a:masterClrMapping/>
  </p:clrMapOvr>
</p:notes>
</file>

<file path=ppt/notesSlides/notesSlide6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665</a:t>
            </a:fld>
            <a:endParaRPr lang="de-DE"/>
          </a:p>
        </p:txBody>
      </p:sp>
    </p:spTree>
    <p:extLst>
      <p:ext uri="{BB962C8B-B14F-4D97-AF65-F5344CB8AC3E}">
        <p14:creationId xmlns:p14="http://schemas.microsoft.com/office/powerpoint/2010/main" val="1815400768"/>
      </p:ext>
    </p:extLst>
  </p:cSld>
  <p:clrMapOvr>
    <a:masterClrMapping/>
  </p:clrMapOvr>
</p:notes>
</file>

<file path=ppt/notesSlides/notesSlide6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666</a:t>
            </a:fld>
            <a:endParaRPr lang="de-DE"/>
          </a:p>
        </p:txBody>
      </p:sp>
    </p:spTree>
    <p:extLst>
      <p:ext uri="{BB962C8B-B14F-4D97-AF65-F5344CB8AC3E}">
        <p14:creationId xmlns:p14="http://schemas.microsoft.com/office/powerpoint/2010/main" val="331025014"/>
      </p:ext>
    </p:extLst>
  </p:cSld>
  <p:clrMapOvr>
    <a:masterClrMapping/>
  </p:clrMapOvr>
</p:notes>
</file>

<file path=ppt/notesSlides/notesSlide6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667</a:t>
            </a:fld>
            <a:endParaRPr lang="de-DE"/>
          </a:p>
        </p:txBody>
      </p:sp>
    </p:spTree>
    <p:extLst>
      <p:ext uri="{BB962C8B-B14F-4D97-AF65-F5344CB8AC3E}">
        <p14:creationId xmlns:p14="http://schemas.microsoft.com/office/powerpoint/2010/main" val="1231619468"/>
      </p:ext>
    </p:extLst>
  </p:cSld>
  <p:clrMapOvr>
    <a:masterClrMapping/>
  </p:clrMapOvr>
</p:notes>
</file>

<file path=ppt/notesSlides/notesSlide6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668</a:t>
            </a:fld>
            <a:endParaRPr lang="de-DE"/>
          </a:p>
        </p:txBody>
      </p:sp>
    </p:spTree>
    <p:extLst>
      <p:ext uri="{BB962C8B-B14F-4D97-AF65-F5344CB8AC3E}">
        <p14:creationId xmlns:p14="http://schemas.microsoft.com/office/powerpoint/2010/main" val="2156868600"/>
      </p:ext>
    </p:extLst>
  </p:cSld>
  <p:clrMapOvr>
    <a:masterClrMapping/>
  </p:clrMapOvr>
</p:notes>
</file>

<file path=ppt/notesSlides/notesSlide6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669</a:t>
            </a:fld>
            <a:endParaRPr lang="de-DE"/>
          </a:p>
        </p:txBody>
      </p:sp>
    </p:spTree>
    <p:extLst>
      <p:ext uri="{BB962C8B-B14F-4D97-AF65-F5344CB8AC3E}">
        <p14:creationId xmlns:p14="http://schemas.microsoft.com/office/powerpoint/2010/main" val="173343016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67</a:t>
            </a:fld>
            <a:endParaRPr lang="de-DE" sz="1300" dirty="0">
              <a:latin typeface="Calibri" pitchFamily="34" charset="0"/>
            </a:endParaRPr>
          </a:p>
        </p:txBody>
      </p:sp>
    </p:spTree>
    <p:extLst>
      <p:ext uri="{BB962C8B-B14F-4D97-AF65-F5344CB8AC3E}">
        <p14:creationId xmlns:p14="http://schemas.microsoft.com/office/powerpoint/2010/main" val="668439572"/>
      </p:ext>
    </p:extLst>
  </p:cSld>
  <p:clrMapOvr>
    <a:masterClrMapping/>
  </p:clrMapOvr>
</p:notes>
</file>

<file path=ppt/notesSlides/notesSlide6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670</a:t>
            </a:fld>
            <a:endParaRPr lang="de-DE"/>
          </a:p>
        </p:txBody>
      </p:sp>
    </p:spTree>
    <p:extLst>
      <p:ext uri="{BB962C8B-B14F-4D97-AF65-F5344CB8AC3E}">
        <p14:creationId xmlns:p14="http://schemas.microsoft.com/office/powerpoint/2010/main" val="1174013881"/>
      </p:ext>
    </p:extLst>
  </p:cSld>
  <p:clrMapOvr>
    <a:masterClrMapping/>
  </p:clrMapOvr>
</p:notes>
</file>

<file path=ppt/notesSlides/notesSlide6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671</a:t>
            </a:fld>
            <a:endParaRPr lang="de-DE"/>
          </a:p>
        </p:txBody>
      </p:sp>
    </p:spTree>
    <p:extLst>
      <p:ext uri="{BB962C8B-B14F-4D97-AF65-F5344CB8AC3E}">
        <p14:creationId xmlns:p14="http://schemas.microsoft.com/office/powerpoint/2010/main" val="2365686292"/>
      </p:ext>
    </p:extLst>
  </p:cSld>
  <p:clrMapOvr>
    <a:masterClrMapping/>
  </p:clrMapOvr>
</p:notes>
</file>

<file path=ppt/notesSlides/notesSlide6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672</a:t>
            </a:fld>
            <a:endParaRPr lang="de-DE"/>
          </a:p>
        </p:txBody>
      </p:sp>
    </p:spTree>
    <p:extLst>
      <p:ext uri="{BB962C8B-B14F-4D97-AF65-F5344CB8AC3E}">
        <p14:creationId xmlns:p14="http://schemas.microsoft.com/office/powerpoint/2010/main" val="652068566"/>
      </p:ext>
    </p:extLst>
  </p:cSld>
  <p:clrMapOvr>
    <a:masterClrMapping/>
  </p:clrMapOvr>
</p:notes>
</file>

<file path=ppt/notesSlides/notesSlide6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673</a:t>
            </a:fld>
            <a:endParaRPr lang="de-DE"/>
          </a:p>
        </p:txBody>
      </p:sp>
    </p:spTree>
    <p:extLst>
      <p:ext uri="{BB962C8B-B14F-4D97-AF65-F5344CB8AC3E}">
        <p14:creationId xmlns:p14="http://schemas.microsoft.com/office/powerpoint/2010/main" val="1190273821"/>
      </p:ext>
    </p:extLst>
  </p:cSld>
  <p:clrMapOvr>
    <a:masterClrMapping/>
  </p:clrMapOvr>
</p:notes>
</file>

<file path=ppt/notesSlides/notesSlide6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674</a:t>
            </a:fld>
            <a:endParaRPr lang="de-DE"/>
          </a:p>
        </p:txBody>
      </p:sp>
    </p:spTree>
    <p:extLst>
      <p:ext uri="{BB962C8B-B14F-4D97-AF65-F5344CB8AC3E}">
        <p14:creationId xmlns:p14="http://schemas.microsoft.com/office/powerpoint/2010/main" val="103812396"/>
      </p:ext>
    </p:extLst>
  </p:cSld>
  <p:clrMapOvr>
    <a:masterClrMapping/>
  </p:clrMapOvr>
</p:notes>
</file>

<file path=ppt/notesSlides/notesSlide6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675</a:t>
            </a:fld>
            <a:endParaRPr lang="de-DE"/>
          </a:p>
        </p:txBody>
      </p:sp>
    </p:spTree>
    <p:extLst>
      <p:ext uri="{BB962C8B-B14F-4D97-AF65-F5344CB8AC3E}">
        <p14:creationId xmlns:p14="http://schemas.microsoft.com/office/powerpoint/2010/main" val="3849258112"/>
      </p:ext>
    </p:extLst>
  </p:cSld>
  <p:clrMapOvr>
    <a:masterClrMapping/>
  </p:clrMapOvr>
</p:notes>
</file>

<file path=ppt/notesSlides/notesSlide6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676</a:t>
            </a:fld>
            <a:endParaRPr lang="de-DE"/>
          </a:p>
        </p:txBody>
      </p:sp>
    </p:spTree>
    <p:extLst>
      <p:ext uri="{BB962C8B-B14F-4D97-AF65-F5344CB8AC3E}">
        <p14:creationId xmlns:p14="http://schemas.microsoft.com/office/powerpoint/2010/main" val="21459472"/>
      </p:ext>
    </p:extLst>
  </p:cSld>
  <p:clrMapOvr>
    <a:masterClrMapping/>
  </p:clrMapOvr>
</p:notes>
</file>

<file path=ppt/notesSlides/notesSlide6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677</a:t>
            </a:fld>
            <a:endParaRPr lang="de-DE"/>
          </a:p>
        </p:txBody>
      </p:sp>
    </p:spTree>
    <p:extLst>
      <p:ext uri="{BB962C8B-B14F-4D97-AF65-F5344CB8AC3E}">
        <p14:creationId xmlns:p14="http://schemas.microsoft.com/office/powerpoint/2010/main" val="3470792244"/>
      </p:ext>
    </p:extLst>
  </p:cSld>
  <p:clrMapOvr>
    <a:masterClrMapping/>
  </p:clrMapOvr>
</p:notes>
</file>

<file path=ppt/notesSlides/notesSlide6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678</a:t>
            </a:fld>
            <a:endParaRPr lang="de-DE"/>
          </a:p>
        </p:txBody>
      </p:sp>
    </p:spTree>
    <p:extLst>
      <p:ext uri="{BB962C8B-B14F-4D97-AF65-F5344CB8AC3E}">
        <p14:creationId xmlns:p14="http://schemas.microsoft.com/office/powerpoint/2010/main" val="3439983963"/>
      </p:ext>
    </p:extLst>
  </p:cSld>
  <p:clrMapOvr>
    <a:masterClrMapping/>
  </p:clrMapOvr>
</p:notes>
</file>

<file path=ppt/notesSlides/notesSlide6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679</a:t>
            </a:fld>
            <a:endParaRPr lang="de-DE"/>
          </a:p>
        </p:txBody>
      </p:sp>
    </p:spTree>
    <p:extLst>
      <p:ext uri="{BB962C8B-B14F-4D97-AF65-F5344CB8AC3E}">
        <p14:creationId xmlns:p14="http://schemas.microsoft.com/office/powerpoint/2010/main" val="366222718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68</a:t>
            </a:fld>
            <a:endParaRPr lang="de-DE"/>
          </a:p>
        </p:txBody>
      </p:sp>
    </p:spTree>
    <p:extLst>
      <p:ext uri="{BB962C8B-B14F-4D97-AF65-F5344CB8AC3E}">
        <p14:creationId xmlns:p14="http://schemas.microsoft.com/office/powerpoint/2010/main" val="2667118354"/>
      </p:ext>
    </p:extLst>
  </p:cSld>
  <p:clrMapOvr>
    <a:masterClrMapping/>
  </p:clrMapOvr>
</p:notes>
</file>

<file path=ppt/notesSlides/notesSlide6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680</a:t>
            </a:fld>
            <a:endParaRPr lang="de-DE"/>
          </a:p>
        </p:txBody>
      </p:sp>
    </p:spTree>
    <p:extLst>
      <p:ext uri="{BB962C8B-B14F-4D97-AF65-F5344CB8AC3E}">
        <p14:creationId xmlns:p14="http://schemas.microsoft.com/office/powerpoint/2010/main" val="1810626262"/>
      </p:ext>
    </p:extLst>
  </p:cSld>
  <p:clrMapOvr>
    <a:masterClrMapping/>
  </p:clrMapOvr>
</p:notes>
</file>

<file path=ppt/notesSlides/notesSlide6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681</a:t>
            </a:fld>
            <a:endParaRPr lang="de-DE"/>
          </a:p>
        </p:txBody>
      </p:sp>
    </p:spTree>
    <p:extLst>
      <p:ext uri="{BB962C8B-B14F-4D97-AF65-F5344CB8AC3E}">
        <p14:creationId xmlns:p14="http://schemas.microsoft.com/office/powerpoint/2010/main" val="4230371496"/>
      </p:ext>
    </p:extLst>
  </p:cSld>
  <p:clrMapOvr>
    <a:masterClrMapping/>
  </p:clrMapOvr>
</p:notes>
</file>

<file path=ppt/notesSlides/notesSlide6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682</a:t>
            </a:fld>
            <a:endParaRPr lang="de-DE"/>
          </a:p>
        </p:txBody>
      </p:sp>
    </p:spTree>
    <p:extLst>
      <p:ext uri="{BB962C8B-B14F-4D97-AF65-F5344CB8AC3E}">
        <p14:creationId xmlns:p14="http://schemas.microsoft.com/office/powerpoint/2010/main" val="1267411026"/>
      </p:ext>
    </p:extLst>
  </p:cSld>
  <p:clrMapOvr>
    <a:masterClrMapping/>
  </p:clrMapOvr>
</p:notes>
</file>

<file path=ppt/notesSlides/notesSlide6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683</a:t>
            </a:fld>
            <a:endParaRPr lang="de-DE"/>
          </a:p>
        </p:txBody>
      </p:sp>
    </p:spTree>
    <p:extLst>
      <p:ext uri="{BB962C8B-B14F-4D97-AF65-F5344CB8AC3E}">
        <p14:creationId xmlns:p14="http://schemas.microsoft.com/office/powerpoint/2010/main" val="2654803582"/>
      </p:ext>
    </p:extLst>
  </p:cSld>
  <p:clrMapOvr>
    <a:masterClrMapping/>
  </p:clrMapOvr>
</p:notes>
</file>

<file path=ppt/notesSlides/notesSlide6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684</a:t>
            </a:fld>
            <a:endParaRPr lang="de-DE"/>
          </a:p>
        </p:txBody>
      </p:sp>
    </p:spTree>
    <p:extLst>
      <p:ext uri="{BB962C8B-B14F-4D97-AF65-F5344CB8AC3E}">
        <p14:creationId xmlns:p14="http://schemas.microsoft.com/office/powerpoint/2010/main" val="1180070643"/>
      </p:ext>
    </p:extLst>
  </p:cSld>
  <p:clrMapOvr>
    <a:masterClrMapping/>
  </p:clrMapOvr>
</p:notes>
</file>

<file path=ppt/notesSlides/notesSlide6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685</a:t>
            </a:fld>
            <a:endParaRPr lang="de-DE"/>
          </a:p>
        </p:txBody>
      </p:sp>
    </p:spTree>
    <p:extLst>
      <p:ext uri="{BB962C8B-B14F-4D97-AF65-F5344CB8AC3E}">
        <p14:creationId xmlns:p14="http://schemas.microsoft.com/office/powerpoint/2010/main" val="2920632700"/>
      </p:ext>
    </p:extLst>
  </p:cSld>
  <p:clrMapOvr>
    <a:masterClrMapping/>
  </p:clrMapOvr>
</p:notes>
</file>

<file path=ppt/notesSlides/notesSlide6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686</a:t>
            </a:fld>
            <a:endParaRPr lang="de-DE"/>
          </a:p>
        </p:txBody>
      </p:sp>
    </p:spTree>
    <p:extLst>
      <p:ext uri="{BB962C8B-B14F-4D97-AF65-F5344CB8AC3E}">
        <p14:creationId xmlns:p14="http://schemas.microsoft.com/office/powerpoint/2010/main" val="1745312564"/>
      </p:ext>
    </p:extLst>
  </p:cSld>
  <p:clrMapOvr>
    <a:masterClrMapping/>
  </p:clrMapOvr>
</p:notes>
</file>

<file path=ppt/notesSlides/notesSlide6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687</a:t>
            </a:fld>
            <a:endParaRPr lang="de-DE"/>
          </a:p>
        </p:txBody>
      </p:sp>
    </p:spTree>
    <p:extLst>
      <p:ext uri="{BB962C8B-B14F-4D97-AF65-F5344CB8AC3E}">
        <p14:creationId xmlns:p14="http://schemas.microsoft.com/office/powerpoint/2010/main" val="814058876"/>
      </p:ext>
    </p:extLst>
  </p:cSld>
  <p:clrMapOvr>
    <a:masterClrMapping/>
  </p:clrMapOvr>
</p:notes>
</file>

<file path=ppt/notesSlides/notesSlide6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688</a:t>
            </a:fld>
            <a:endParaRPr lang="de-DE"/>
          </a:p>
        </p:txBody>
      </p:sp>
    </p:spTree>
    <p:extLst>
      <p:ext uri="{BB962C8B-B14F-4D97-AF65-F5344CB8AC3E}">
        <p14:creationId xmlns:p14="http://schemas.microsoft.com/office/powerpoint/2010/main" val="666396612"/>
      </p:ext>
    </p:extLst>
  </p:cSld>
  <p:clrMapOvr>
    <a:masterClrMapping/>
  </p:clrMapOvr>
</p:notes>
</file>

<file path=ppt/notesSlides/notesSlide6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689</a:t>
            </a:fld>
            <a:endParaRPr lang="de-DE"/>
          </a:p>
        </p:txBody>
      </p:sp>
    </p:spTree>
    <p:extLst>
      <p:ext uri="{BB962C8B-B14F-4D97-AF65-F5344CB8AC3E}">
        <p14:creationId xmlns:p14="http://schemas.microsoft.com/office/powerpoint/2010/main" val="350955116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69</a:t>
            </a:fld>
            <a:endParaRPr lang="de-DE"/>
          </a:p>
        </p:txBody>
      </p:sp>
    </p:spTree>
    <p:extLst>
      <p:ext uri="{BB962C8B-B14F-4D97-AF65-F5344CB8AC3E}">
        <p14:creationId xmlns:p14="http://schemas.microsoft.com/office/powerpoint/2010/main" val="3741022953"/>
      </p:ext>
    </p:extLst>
  </p:cSld>
  <p:clrMapOvr>
    <a:masterClrMapping/>
  </p:clrMapOvr>
</p:notes>
</file>

<file path=ppt/notesSlides/notesSlide6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690</a:t>
            </a:fld>
            <a:endParaRPr lang="de-DE"/>
          </a:p>
        </p:txBody>
      </p:sp>
    </p:spTree>
    <p:extLst>
      <p:ext uri="{BB962C8B-B14F-4D97-AF65-F5344CB8AC3E}">
        <p14:creationId xmlns:p14="http://schemas.microsoft.com/office/powerpoint/2010/main" val="2855665512"/>
      </p:ext>
    </p:extLst>
  </p:cSld>
  <p:clrMapOvr>
    <a:masterClrMapping/>
  </p:clrMapOvr>
</p:notes>
</file>

<file path=ppt/notesSlides/notesSlide6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691</a:t>
            </a:fld>
            <a:endParaRPr lang="de-DE"/>
          </a:p>
        </p:txBody>
      </p:sp>
    </p:spTree>
    <p:extLst>
      <p:ext uri="{BB962C8B-B14F-4D97-AF65-F5344CB8AC3E}">
        <p14:creationId xmlns:p14="http://schemas.microsoft.com/office/powerpoint/2010/main" val="2627183792"/>
      </p:ext>
    </p:extLst>
  </p:cSld>
  <p:clrMapOvr>
    <a:masterClrMapping/>
  </p:clrMapOvr>
</p:notes>
</file>

<file path=ppt/notesSlides/notesSlide6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692</a:t>
            </a:fld>
            <a:endParaRPr lang="de-DE"/>
          </a:p>
        </p:txBody>
      </p:sp>
    </p:spTree>
    <p:extLst>
      <p:ext uri="{BB962C8B-B14F-4D97-AF65-F5344CB8AC3E}">
        <p14:creationId xmlns:p14="http://schemas.microsoft.com/office/powerpoint/2010/main" val="3953849477"/>
      </p:ext>
    </p:extLst>
  </p:cSld>
  <p:clrMapOvr>
    <a:masterClrMapping/>
  </p:clrMapOvr>
</p:notes>
</file>

<file path=ppt/notesSlides/notesSlide6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693</a:t>
            </a:fld>
            <a:endParaRPr lang="de-DE"/>
          </a:p>
        </p:txBody>
      </p:sp>
    </p:spTree>
    <p:extLst>
      <p:ext uri="{BB962C8B-B14F-4D97-AF65-F5344CB8AC3E}">
        <p14:creationId xmlns:p14="http://schemas.microsoft.com/office/powerpoint/2010/main" val="4081642805"/>
      </p:ext>
    </p:extLst>
  </p:cSld>
  <p:clrMapOvr>
    <a:masterClrMapping/>
  </p:clrMapOvr>
</p:notes>
</file>

<file path=ppt/notesSlides/notesSlide6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694</a:t>
            </a:fld>
            <a:endParaRPr lang="de-DE"/>
          </a:p>
        </p:txBody>
      </p:sp>
    </p:spTree>
    <p:extLst>
      <p:ext uri="{BB962C8B-B14F-4D97-AF65-F5344CB8AC3E}">
        <p14:creationId xmlns:p14="http://schemas.microsoft.com/office/powerpoint/2010/main" val="1750258631"/>
      </p:ext>
    </p:extLst>
  </p:cSld>
  <p:clrMapOvr>
    <a:masterClrMapping/>
  </p:clrMapOvr>
</p:notes>
</file>

<file path=ppt/notesSlides/notesSlide6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695</a:t>
            </a:fld>
            <a:endParaRPr lang="de-DE"/>
          </a:p>
        </p:txBody>
      </p:sp>
    </p:spTree>
    <p:extLst>
      <p:ext uri="{BB962C8B-B14F-4D97-AF65-F5344CB8AC3E}">
        <p14:creationId xmlns:p14="http://schemas.microsoft.com/office/powerpoint/2010/main" val="529118084"/>
      </p:ext>
    </p:extLst>
  </p:cSld>
  <p:clrMapOvr>
    <a:masterClrMapping/>
  </p:clrMapOvr>
</p:notes>
</file>

<file path=ppt/notesSlides/notesSlide6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696</a:t>
            </a:fld>
            <a:endParaRPr lang="de-DE"/>
          </a:p>
        </p:txBody>
      </p:sp>
    </p:spTree>
    <p:extLst>
      <p:ext uri="{BB962C8B-B14F-4D97-AF65-F5344CB8AC3E}">
        <p14:creationId xmlns:p14="http://schemas.microsoft.com/office/powerpoint/2010/main" val="258702626"/>
      </p:ext>
    </p:extLst>
  </p:cSld>
  <p:clrMapOvr>
    <a:masterClrMapping/>
  </p:clrMapOvr>
</p:notes>
</file>

<file path=ppt/notesSlides/notesSlide6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697</a:t>
            </a:fld>
            <a:endParaRPr lang="de-DE"/>
          </a:p>
        </p:txBody>
      </p:sp>
    </p:spTree>
    <p:extLst>
      <p:ext uri="{BB962C8B-B14F-4D97-AF65-F5344CB8AC3E}">
        <p14:creationId xmlns:p14="http://schemas.microsoft.com/office/powerpoint/2010/main" val="2003691697"/>
      </p:ext>
    </p:extLst>
  </p:cSld>
  <p:clrMapOvr>
    <a:masterClrMapping/>
  </p:clrMapOvr>
</p:notes>
</file>

<file path=ppt/notesSlides/notesSlide6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698</a:t>
            </a:fld>
            <a:endParaRPr lang="de-DE"/>
          </a:p>
        </p:txBody>
      </p:sp>
    </p:spTree>
    <p:extLst>
      <p:ext uri="{BB962C8B-B14F-4D97-AF65-F5344CB8AC3E}">
        <p14:creationId xmlns:p14="http://schemas.microsoft.com/office/powerpoint/2010/main" val="807430245"/>
      </p:ext>
    </p:extLst>
  </p:cSld>
  <p:clrMapOvr>
    <a:masterClrMapping/>
  </p:clrMapOvr>
</p:notes>
</file>

<file path=ppt/notesSlides/notesSlide6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699</a:t>
            </a:fld>
            <a:endParaRPr lang="de-DE"/>
          </a:p>
        </p:txBody>
      </p:sp>
    </p:spTree>
    <p:extLst>
      <p:ext uri="{BB962C8B-B14F-4D97-AF65-F5344CB8AC3E}">
        <p14:creationId xmlns:p14="http://schemas.microsoft.com/office/powerpoint/2010/main" val="30894742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a:t>
            </a:fld>
            <a:endParaRPr lang="de-DE"/>
          </a:p>
        </p:txBody>
      </p:sp>
    </p:spTree>
    <p:extLst>
      <p:ext uri="{BB962C8B-B14F-4D97-AF65-F5344CB8AC3E}">
        <p14:creationId xmlns:p14="http://schemas.microsoft.com/office/powerpoint/2010/main" val="22914033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70</a:t>
            </a:fld>
            <a:endParaRPr lang="de-DE"/>
          </a:p>
        </p:txBody>
      </p:sp>
    </p:spTree>
    <p:extLst>
      <p:ext uri="{BB962C8B-B14F-4D97-AF65-F5344CB8AC3E}">
        <p14:creationId xmlns:p14="http://schemas.microsoft.com/office/powerpoint/2010/main" val="3625848692"/>
      </p:ext>
    </p:extLst>
  </p:cSld>
  <p:clrMapOvr>
    <a:masterClrMapping/>
  </p:clrMapOvr>
</p:notes>
</file>

<file path=ppt/notesSlides/notesSlide7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700</a:t>
            </a:fld>
            <a:endParaRPr lang="de-DE"/>
          </a:p>
        </p:txBody>
      </p:sp>
    </p:spTree>
    <p:extLst>
      <p:ext uri="{BB962C8B-B14F-4D97-AF65-F5344CB8AC3E}">
        <p14:creationId xmlns:p14="http://schemas.microsoft.com/office/powerpoint/2010/main" val="611411226"/>
      </p:ext>
    </p:extLst>
  </p:cSld>
  <p:clrMapOvr>
    <a:masterClrMapping/>
  </p:clrMapOvr>
</p:notes>
</file>

<file path=ppt/notesSlides/notesSlide7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701</a:t>
            </a:fld>
            <a:endParaRPr lang="de-DE"/>
          </a:p>
        </p:txBody>
      </p:sp>
    </p:spTree>
    <p:extLst>
      <p:ext uri="{BB962C8B-B14F-4D97-AF65-F5344CB8AC3E}">
        <p14:creationId xmlns:p14="http://schemas.microsoft.com/office/powerpoint/2010/main" val="2731101326"/>
      </p:ext>
    </p:extLst>
  </p:cSld>
  <p:clrMapOvr>
    <a:masterClrMapping/>
  </p:clrMapOvr>
</p:notes>
</file>

<file path=ppt/notesSlides/notesSlide7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702</a:t>
            </a:fld>
            <a:endParaRPr lang="de-DE"/>
          </a:p>
        </p:txBody>
      </p:sp>
    </p:spTree>
    <p:extLst>
      <p:ext uri="{BB962C8B-B14F-4D97-AF65-F5344CB8AC3E}">
        <p14:creationId xmlns:p14="http://schemas.microsoft.com/office/powerpoint/2010/main" val="568687776"/>
      </p:ext>
    </p:extLst>
  </p:cSld>
  <p:clrMapOvr>
    <a:masterClrMapping/>
  </p:clrMapOvr>
</p:notes>
</file>

<file path=ppt/notesSlides/notesSlide7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703</a:t>
            </a:fld>
            <a:endParaRPr lang="de-DE"/>
          </a:p>
        </p:txBody>
      </p:sp>
    </p:spTree>
    <p:extLst>
      <p:ext uri="{BB962C8B-B14F-4D97-AF65-F5344CB8AC3E}">
        <p14:creationId xmlns:p14="http://schemas.microsoft.com/office/powerpoint/2010/main" val="1199333146"/>
      </p:ext>
    </p:extLst>
  </p:cSld>
  <p:clrMapOvr>
    <a:masterClrMapping/>
  </p:clrMapOvr>
</p:notes>
</file>

<file path=ppt/notesSlides/notesSlide7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704</a:t>
            </a:fld>
            <a:endParaRPr lang="de-DE"/>
          </a:p>
        </p:txBody>
      </p:sp>
    </p:spTree>
    <p:extLst>
      <p:ext uri="{BB962C8B-B14F-4D97-AF65-F5344CB8AC3E}">
        <p14:creationId xmlns:p14="http://schemas.microsoft.com/office/powerpoint/2010/main" val="1235479280"/>
      </p:ext>
    </p:extLst>
  </p:cSld>
  <p:clrMapOvr>
    <a:masterClrMapping/>
  </p:clrMapOvr>
</p:notes>
</file>

<file path=ppt/notesSlides/notesSlide7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705</a:t>
            </a:fld>
            <a:endParaRPr lang="de-DE"/>
          </a:p>
        </p:txBody>
      </p:sp>
    </p:spTree>
    <p:extLst>
      <p:ext uri="{BB962C8B-B14F-4D97-AF65-F5344CB8AC3E}">
        <p14:creationId xmlns:p14="http://schemas.microsoft.com/office/powerpoint/2010/main" val="2628926751"/>
      </p:ext>
    </p:extLst>
  </p:cSld>
  <p:clrMapOvr>
    <a:masterClrMapping/>
  </p:clrMapOvr>
</p:notes>
</file>

<file path=ppt/notesSlides/notesSlide7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706</a:t>
            </a:fld>
            <a:endParaRPr lang="de-DE"/>
          </a:p>
        </p:txBody>
      </p:sp>
    </p:spTree>
    <p:extLst>
      <p:ext uri="{BB962C8B-B14F-4D97-AF65-F5344CB8AC3E}">
        <p14:creationId xmlns:p14="http://schemas.microsoft.com/office/powerpoint/2010/main" val="1985073085"/>
      </p:ext>
    </p:extLst>
  </p:cSld>
  <p:clrMapOvr>
    <a:masterClrMapping/>
  </p:clrMapOvr>
</p:notes>
</file>

<file path=ppt/notesSlides/notesSlide7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707</a:t>
            </a:fld>
            <a:endParaRPr lang="de-DE"/>
          </a:p>
        </p:txBody>
      </p:sp>
    </p:spTree>
    <p:extLst>
      <p:ext uri="{BB962C8B-B14F-4D97-AF65-F5344CB8AC3E}">
        <p14:creationId xmlns:p14="http://schemas.microsoft.com/office/powerpoint/2010/main" val="340507022"/>
      </p:ext>
    </p:extLst>
  </p:cSld>
  <p:clrMapOvr>
    <a:masterClrMapping/>
  </p:clrMapOvr>
</p:notes>
</file>

<file path=ppt/notesSlides/notesSlide7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708</a:t>
            </a:fld>
            <a:endParaRPr lang="de-DE"/>
          </a:p>
        </p:txBody>
      </p:sp>
    </p:spTree>
    <p:extLst>
      <p:ext uri="{BB962C8B-B14F-4D97-AF65-F5344CB8AC3E}">
        <p14:creationId xmlns:p14="http://schemas.microsoft.com/office/powerpoint/2010/main" val="3279908638"/>
      </p:ext>
    </p:extLst>
  </p:cSld>
  <p:clrMapOvr>
    <a:masterClrMapping/>
  </p:clrMapOvr>
</p:notes>
</file>

<file path=ppt/notesSlides/notesSlide7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709</a:t>
            </a:fld>
            <a:endParaRPr lang="de-DE"/>
          </a:p>
        </p:txBody>
      </p:sp>
    </p:spTree>
    <p:extLst>
      <p:ext uri="{BB962C8B-B14F-4D97-AF65-F5344CB8AC3E}">
        <p14:creationId xmlns:p14="http://schemas.microsoft.com/office/powerpoint/2010/main" val="337089566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71</a:t>
            </a:fld>
            <a:endParaRPr lang="de-DE"/>
          </a:p>
        </p:txBody>
      </p:sp>
    </p:spTree>
    <p:extLst>
      <p:ext uri="{BB962C8B-B14F-4D97-AF65-F5344CB8AC3E}">
        <p14:creationId xmlns:p14="http://schemas.microsoft.com/office/powerpoint/2010/main" val="2370289413"/>
      </p:ext>
    </p:extLst>
  </p:cSld>
  <p:clrMapOvr>
    <a:masterClrMapping/>
  </p:clrMapOvr>
</p:notes>
</file>

<file path=ppt/notesSlides/notesSlide7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710</a:t>
            </a:fld>
            <a:endParaRPr lang="de-DE"/>
          </a:p>
        </p:txBody>
      </p:sp>
    </p:spTree>
    <p:extLst>
      <p:ext uri="{BB962C8B-B14F-4D97-AF65-F5344CB8AC3E}">
        <p14:creationId xmlns:p14="http://schemas.microsoft.com/office/powerpoint/2010/main" val="1003591032"/>
      </p:ext>
    </p:extLst>
  </p:cSld>
  <p:clrMapOvr>
    <a:masterClrMapping/>
  </p:clrMapOvr>
</p:notes>
</file>

<file path=ppt/notesSlides/notesSlide7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711</a:t>
            </a:fld>
            <a:endParaRPr lang="de-DE"/>
          </a:p>
        </p:txBody>
      </p:sp>
    </p:spTree>
    <p:extLst>
      <p:ext uri="{BB962C8B-B14F-4D97-AF65-F5344CB8AC3E}">
        <p14:creationId xmlns:p14="http://schemas.microsoft.com/office/powerpoint/2010/main" val="1539565350"/>
      </p:ext>
    </p:extLst>
  </p:cSld>
  <p:clrMapOvr>
    <a:masterClrMapping/>
  </p:clrMapOvr>
</p:notes>
</file>

<file path=ppt/notesSlides/notesSlide7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712</a:t>
            </a:fld>
            <a:endParaRPr lang="de-DE"/>
          </a:p>
        </p:txBody>
      </p:sp>
    </p:spTree>
    <p:extLst>
      <p:ext uri="{BB962C8B-B14F-4D97-AF65-F5344CB8AC3E}">
        <p14:creationId xmlns:p14="http://schemas.microsoft.com/office/powerpoint/2010/main" val="3760041214"/>
      </p:ext>
    </p:extLst>
  </p:cSld>
  <p:clrMapOvr>
    <a:masterClrMapping/>
  </p:clrMapOvr>
</p:notes>
</file>

<file path=ppt/notesSlides/notesSlide7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713</a:t>
            </a:fld>
            <a:endParaRPr lang="de-DE"/>
          </a:p>
        </p:txBody>
      </p:sp>
    </p:spTree>
    <p:extLst>
      <p:ext uri="{BB962C8B-B14F-4D97-AF65-F5344CB8AC3E}">
        <p14:creationId xmlns:p14="http://schemas.microsoft.com/office/powerpoint/2010/main" val="786467153"/>
      </p:ext>
    </p:extLst>
  </p:cSld>
  <p:clrMapOvr>
    <a:masterClrMapping/>
  </p:clrMapOvr>
</p:notes>
</file>

<file path=ppt/notesSlides/notesSlide7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714</a:t>
            </a:fld>
            <a:endParaRPr lang="de-DE"/>
          </a:p>
        </p:txBody>
      </p:sp>
    </p:spTree>
    <p:extLst>
      <p:ext uri="{BB962C8B-B14F-4D97-AF65-F5344CB8AC3E}">
        <p14:creationId xmlns:p14="http://schemas.microsoft.com/office/powerpoint/2010/main" val="2019053558"/>
      </p:ext>
    </p:extLst>
  </p:cSld>
  <p:clrMapOvr>
    <a:masterClrMapping/>
  </p:clrMapOvr>
</p:notes>
</file>

<file path=ppt/notesSlides/notesSlide7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715</a:t>
            </a:fld>
            <a:endParaRPr lang="de-DE"/>
          </a:p>
        </p:txBody>
      </p:sp>
    </p:spTree>
    <p:extLst>
      <p:ext uri="{BB962C8B-B14F-4D97-AF65-F5344CB8AC3E}">
        <p14:creationId xmlns:p14="http://schemas.microsoft.com/office/powerpoint/2010/main" val="471196228"/>
      </p:ext>
    </p:extLst>
  </p:cSld>
  <p:clrMapOvr>
    <a:masterClrMapping/>
  </p:clrMapOvr>
</p:notes>
</file>

<file path=ppt/notesSlides/notesSlide7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716</a:t>
            </a:fld>
            <a:endParaRPr lang="de-DE"/>
          </a:p>
        </p:txBody>
      </p:sp>
    </p:spTree>
    <p:extLst>
      <p:ext uri="{BB962C8B-B14F-4D97-AF65-F5344CB8AC3E}">
        <p14:creationId xmlns:p14="http://schemas.microsoft.com/office/powerpoint/2010/main" val="1320477661"/>
      </p:ext>
    </p:extLst>
  </p:cSld>
  <p:clrMapOvr>
    <a:masterClrMapping/>
  </p:clrMapOvr>
</p:notes>
</file>

<file path=ppt/notesSlides/notesSlide7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717</a:t>
            </a:fld>
            <a:endParaRPr lang="de-DE"/>
          </a:p>
        </p:txBody>
      </p:sp>
    </p:spTree>
    <p:extLst>
      <p:ext uri="{BB962C8B-B14F-4D97-AF65-F5344CB8AC3E}">
        <p14:creationId xmlns:p14="http://schemas.microsoft.com/office/powerpoint/2010/main" val="3967297706"/>
      </p:ext>
    </p:extLst>
  </p:cSld>
  <p:clrMapOvr>
    <a:masterClrMapping/>
  </p:clrMapOvr>
</p:notes>
</file>

<file path=ppt/notesSlides/notesSlide7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718</a:t>
            </a:fld>
            <a:endParaRPr lang="de-DE"/>
          </a:p>
        </p:txBody>
      </p:sp>
    </p:spTree>
    <p:extLst>
      <p:ext uri="{BB962C8B-B14F-4D97-AF65-F5344CB8AC3E}">
        <p14:creationId xmlns:p14="http://schemas.microsoft.com/office/powerpoint/2010/main" val="1133735562"/>
      </p:ext>
    </p:extLst>
  </p:cSld>
  <p:clrMapOvr>
    <a:masterClrMapping/>
  </p:clrMapOvr>
</p:notes>
</file>

<file path=ppt/notesSlides/notesSlide7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719</a:t>
            </a:fld>
            <a:endParaRPr lang="de-DE"/>
          </a:p>
        </p:txBody>
      </p:sp>
    </p:spTree>
    <p:extLst>
      <p:ext uri="{BB962C8B-B14F-4D97-AF65-F5344CB8AC3E}">
        <p14:creationId xmlns:p14="http://schemas.microsoft.com/office/powerpoint/2010/main" val="287322667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72</a:t>
            </a:fld>
            <a:endParaRPr lang="de-DE"/>
          </a:p>
        </p:txBody>
      </p:sp>
    </p:spTree>
    <p:extLst>
      <p:ext uri="{BB962C8B-B14F-4D97-AF65-F5344CB8AC3E}">
        <p14:creationId xmlns:p14="http://schemas.microsoft.com/office/powerpoint/2010/main" val="1447668111"/>
      </p:ext>
    </p:extLst>
  </p:cSld>
  <p:clrMapOvr>
    <a:masterClrMapping/>
  </p:clrMapOvr>
</p:notes>
</file>

<file path=ppt/notesSlides/notesSlide7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720</a:t>
            </a:fld>
            <a:endParaRPr lang="de-DE"/>
          </a:p>
        </p:txBody>
      </p:sp>
    </p:spTree>
    <p:extLst>
      <p:ext uri="{BB962C8B-B14F-4D97-AF65-F5344CB8AC3E}">
        <p14:creationId xmlns:p14="http://schemas.microsoft.com/office/powerpoint/2010/main" val="1434026750"/>
      </p:ext>
    </p:extLst>
  </p:cSld>
  <p:clrMapOvr>
    <a:masterClrMapping/>
  </p:clrMapOvr>
</p:notes>
</file>

<file path=ppt/notesSlides/notesSlide7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721</a:t>
            </a:fld>
            <a:endParaRPr lang="de-DE"/>
          </a:p>
        </p:txBody>
      </p:sp>
    </p:spTree>
    <p:extLst>
      <p:ext uri="{BB962C8B-B14F-4D97-AF65-F5344CB8AC3E}">
        <p14:creationId xmlns:p14="http://schemas.microsoft.com/office/powerpoint/2010/main" val="3164038536"/>
      </p:ext>
    </p:extLst>
  </p:cSld>
  <p:clrMapOvr>
    <a:masterClrMapping/>
  </p:clrMapOvr>
</p:notes>
</file>

<file path=ppt/notesSlides/notesSlide7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722</a:t>
            </a:fld>
            <a:endParaRPr lang="de-DE"/>
          </a:p>
        </p:txBody>
      </p:sp>
    </p:spTree>
    <p:extLst>
      <p:ext uri="{BB962C8B-B14F-4D97-AF65-F5344CB8AC3E}">
        <p14:creationId xmlns:p14="http://schemas.microsoft.com/office/powerpoint/2010/main" val="638022792"/>
      </p:ext>
    </p:extLst>
  </p:cSld>
  <p:clrMapOvr>
    <a:masterClrMapping/>
  </p:clrMapOvr>
</p:notes>
</file>

<file path=ppt/notesSlides/notesSlide7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723</a:t>
            </a:fld>
            <a:endParaRPr lang="de-DE"/>
          </a:p>
        </p:txBody>
      </p:sp>
    </p:spTree>
    <p:extLst>
      <p:ext uri="{BB962C8B-B14F-4D97-AF65-F5344CB8AC3E}">
        <p14:creationId xmlns:p14="http://schemas.microsoft.com/office/powerpoint/2010/main" val="96361168"/>
      </p:ext>
    </p:extLst>
  </p:cSld>
  <p:clrMapOvr>
    <a:masterClrMapping/>
  </p:clrMapOvr>
</p:notes>
</file>

<file path=ppt/notesSlides/notesSlide7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724</a:t>
            </a:fld>
            <a:endParaRPr lang="de-DE"/>
          </a:p>
        </p:txBody>
      </p:sp>
    </p:spTree>
    <p:extLst>
      <p:ext uri="{BB962C8B-B14F-4D97-AF65-F5344CB8AC3E}">
        <p14:creationId xmlns:p14="http://schemas.microsoft.com/office/powerpoint/2010/main" val="870340310"/>
      </p:ext>
    </p:extLst>
  </p:cSld>
  <p:clrMapOvr>
    <a:masterClrMapping/>
  </p:clrMapOvr>
</p:notes>
</file>

<file path=ppt/notesSlides/notesSlide7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725</a:t>
            </a:fld>
            <a:endParaRPr lang="de-DE"/>
          </a:p>
        </p:txBody>
      </p:sp>
    </p:spTree>
    <p:extLst>
      <p:ext uri="{BB962C8B-B14F-4D97-AF65-F5344CB8AC3E}">
        <p14:creationId xmlns:p14="http://schemas.microsoft.com/office/powerpoint/2010/main" val="146297497"/>
      </p:ext>
    </p:extLst>
  </p:cSld>
  <p:clrMapOvr>
    <a:masterClrMapping/>
  </p:clrMapOvr>
</p:notes>
</file>

<file path=ppt/notesSlides/notesSlide7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726</a:t>
            </a:fld>
            <a:endParaRPr lang="de-DE"/>
          </a:p>
        </p:txBody>
      </p:sp>
    </p:spTree>
    <p:extLst>
      <p:ext uri="{BB962C8B-B14F-4D97-AF65-F5344CB8AC3E}">
        <p14:creationId xmlns:p14="http://schemas.microsoft.com/office/powerpoint/2010/main" val="1581341435"/>
      </p:ext>
    </p:extLst>
  </p:cSld>
  <p:clrMapOvr>
    <a:masterClrMapping/>
  </p:clrMapOvr>
</p:notes>
</file>

<file path=ppt/notesSlides/notesSlide7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727</a:t>
            </a:fld>
            <a:endParaRPr lang="de-DE"/>
          </a:p>
        </p:txBody>
      </p:sp>
    </p:spTree>
    <p:extLst>
      <p:ext uri="{BB962C8B-B14F-4D97-AF65-F5344CB8AC3E}">
        <p14:creationId xmlns:p14="http://schemas.microsoft.com/office/powerpoint/2010/main" val="3400922197"/>
      </p:ext>
    </p:extLst>
  </p:cSld>
  <p:clrMapOvr>
    <a:masterClrMapping/>
  </p:clrMapOvr>
</p:notes>
</file>

<file path=ppt/notesSlides/notesSlide7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728</a:t>
            </a:fld>
            <a:endParaRPr lang="de-DE"/>
          </a:p>
        </p:txBody>
      </p:sp>
    </p:spTree>
    <p:extLst>
      <p:ext uri="{BB962C8B-B14F-4D97-AF65-F5344CB8AC3E}">
        <p14:creationId xmlns:p14="http://schemas.microsoft.com/office/powerpoint/2010/main" val="1656450399"/>
      </p:ext>
    </p:extLst>
  </p:cSld>
  <p:clrMapOvr>
    <a:masterClrMapping/>
  </p:clrMapOvr>
</p:notes>
</file>

<file path=ppt/notesSlides/notesSlide7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729</a:t>
            </a:fld>
            <a:endParaRPr lang="de-DE"/>
          </a:p>
        </p:txBody>
      </p:sp>
    </p:spTree>
    <p:extLst>
      <p:ext uri="{BB962C8B-B14F-4D97-AF65-F5344CB8AC3E}">
        <p14:creationId xmlns:p14="http://schemas.microsoft.com/office/powerpoint/2010/main" val="262487220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73</a:t>
            </a:fld>
            <a:endParaRPr lang="de-DE"/>
          </a:p>
        </p:txBody>
      </p:sp>
    </p:spTree>
    <p:extLst>
      <p:ext uri="{BB962C8B-B14F-4D97-AF65-F5344CB8AC3E}">
        <p14:creationId xmlns:p14="http://schemas.microsoft.com/office/powerpoint/2010/main" val="3788736192"/>
      </p:ext>
    </p:extLst>
  </p:cSld>
  <p:clrMapOvr>
    <a:masterClrMapping/>
  </p:clrMapOvr>
</p:notes>
</file>

<file path=ppt/notesSlides/notesSlide7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730</a:t>
            </a:fld>
            <a:endParaRPr lang="de-DE"/>
          </a:p>
        </p:txBody>
      </p:sp>
    </p:spTree>
    <p:extLst>
      <p:ext uri="{BB962C8B-B14F-4D97-AF65-F5344CB8AC3E}">
        <p14:creationId xmlns:p14="http://schemas.microsoft.com/office/powerpoint/2010/main" val="2658665958"/>
      </p:ext>
    </p:extLst>
  </p:cSld>
  <p:clrMapOvr>
    <a:masterClrMapping/>
  </p:clrMapOvr>
</p:notes>
</file>

<file path=ppt/notesSlides/notesSlide7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731</a:t>
            </a:fld>
            <a:endParaRPr lang="de-DE"/>
          </a:p>
        </p:txBody>
      </p:sp>
    </p:spTree>
    <p:extLst>
      <p:ext uri="{BB962C8B-B14F-4D97-AF65-F5344CB8AC3E}">
        <p14:creationId xmlns:p14="http://schemas.microsoft.com/office/powerpoint/2010/main" val="2694010432"/>
      </p:ext>
    </p:extLst>
  </p:cSld>
  <p:clrMapOvr>
    <a:masterClrMapping/>
  </p:clrMapOvr>
</p:notes>
</file>

<file path=ppt/notesSlides/notesSlide7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732</a:t>
            </a:fld>
            <a:endParaRPr lang="de-DE"/>
          </a:p>
        </p:txBody>
      </p:sp>
    </p:spTree>
    <p:extLst>
      <p:ext uri="{BB962C8B-B14F-4D97-AF65-F5344CB8AC3E}">
        <p14:creationId xmlns:p14="http://schemas.microsoft.com/office/powerpoint/2010/main" val="2231076427"/>
      </p:ext>
    </p:extLst>
  </p:cSld>
  <p:clrMapOvr>
    <a:masterClrMapping/>
  </p:clrMapOvr>
</p:notes>
</file>

<file path=ppt/notesSlides/notesSlide7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733</a:t>
            </a:fld>
            <a:endParaRPr lang="de-DE"/>
          </a:p>
        </p:txBody>
      </p:sp>
    </p:spTree>
    <p:extLst>
      <p:ext uri="{BB962C8B-B14F-4D97-AF65-F5344CB8AC3E}">
        <p14:creationId xmlns:p14="http://schemas.microsoft.com/office/powerpoint/2010/main" val="1056480058"/>
      </p:ext>
    </p:extLst>
  </p:cSld>
  <p:clrMapOvr>
    <a:masterClrMapping/>
  </p:clrMapOvr>
</p:notes>
</file>

<file path=ppt/notesSlides/notesSlide7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734</a:t>
            </a:fld>
            <a:endParaRPr lang="de-DE"/>
          </a:p>
        </p:txBody>
      </p:sp>
    </p:spTree>
    <p:extLst>
      <p:ext uri="{BB962C8B-B14F-4D97-AF65-F5344CB8AC3E}">
        <p14:creationId xmlns:p14="http://schemas.microsoft.com/office/powerpoint/2010/main" val="290760616"/>
      </p:ext>
    </p:extLst>
  </p:cSld>
  <p:clrMapOvr>
    <a:masterClrMapping/>
  </p:clrMapOvr>
</p:notes>
</file>

<file path=ppt/notesSlides/notesSlide7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735</a:t>
            </a:fld>
            <a:endParaRPr lang="de-DE" sz="1300" dirty="0">
              <a:latin typeface="Calibri" pitchFamily="34" charset="0"/>
            </a:endParaRPr>
          </a:p>
        </p:txBody>
      </p:sp>
    </p:spTree>
    <p:extLst>
      <p:ext uri="{BB962C8B-B14F-4D97-AF65-F5344CB8AC3E}">
        <p14:creationId xmlns:p14="http://schemas.microsoft.com/office/powerpoint/2010/main" val="3851218211"/>
      </p:ext>
    </p:extLst>
  </p:cSld>
  <p:clrMapOvr>
    <a:masterClrMapping/>
  </p:clrMapOvr>
</p:notes>
</file>

<file path=ppt/notesSlides/notesSlide7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736</a:t>
            </a:fld>
            <a:endParaRPr lang="de-DE" sz="1300" dirty="0">
              <a:latin typeface="Calibri" pitchFamily="34" charset="0"/>
            </a:endParaRPr>
          </a:p>
        </p:txBody>
      </p:sp>
    </p:spTree>
    <p:extLst>
      <p:ext uri="{BB962C8B-B14F-4D97-AF65-F5344CB8AC3E}">
        <p14:creationId xmlns:p14="http://schemas.microsoft.com/office/powerpoint/2010/main" val="2677635361"/>
      </p:ext>
    </p:extLst>
  </p:cSld>
  <p:clrMapOvr>
    <a:masterClrMapping/>
  </p:clrMapOvr>
</p:notes>
</file>

<file path=ppt/notesSlides/notesSlide7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737</a:t>
            </a:fld>
            <a:endParaRPr lang="de-DE"/>
          </a:p>
        </p:txBody>
      </p:sp>
    </p:spTree>
    <p:extLst>
      <p:ext uri="{BB962C8B-B14F-4D97-AF65-F5344CB8AC3E}">
        <p14:creationId xmlns:p14="http://schemas.microsoft.com/office/powerpoint/2010/main" val="3458202692"/>
      </p:ext>
    </p:extLst>
  </p:cSld>
  <p:clrMapOvr>
    <a:masterClrMapping/>
  </p:clrMapOvr>
</p:notes>
</file>

<file path=ppt/notesSlides/notesSlide7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738</a:t>
            </a:fld>
            <a:endParaRPr lang="de-DE"/>
          </a:p>
        </p:txBody>
      </p:sp>
    </p:spTree>
    <p:extLst>
      <p:ext uri="{BB962C8B-B14F-4D97-AF65-F5344CB8AC3E}">
        <p14:creationId xmlns:p14="http://schemas.microsoft.com/office/powerpoint/2010/main" val="3477278638"/>
      </p:ext>
    </p:extLst>
  </p:cSld>
  <p:clrMapOvr>
    <a:masterClrMapping/>
  </p:clrMapOvr>
</p:notes>
</file>

<file path=ppt/notesSlides/notesSlide7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739</a:t>
            </a:fld>
            <a:endParaRPr lang="de-DE"/>
          </a:p>
        </p:txBody>
      </p:sp>
    </p:spTree>
    <p:extLst>
      <p:ext uri="{BB962C8B-B14F-4D97-AF65-F5344CB8AC3E}">
        <p14:creationId xmlns:p14="http://schemas.microsoft.com/office/powerpoint/2010/main" val="41660255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74</a:t>
            </a:fld>
            <a:endParaRPr lang="de-DE"/>
          </a:p>
        </p:txBody>
      </p:sp>
    </p:spTree>
    <p:extLst>
      <p:ext uri="{BB962C8B-B14F-4D97-AF65-F5344CB8AC3E}">
        <p14:creationId xmlns:p14="http://schemas.microsoft.com/office/powerpoint/2010/main" val="3919086196"/>
      </p:ext>
    </p:extLst>
  </p:cSld>
  <p:clrMapOvr>
    <a:masterClrMapping/>
  </p:clrMapOvr>
</p:notes>
</file>

<file path=ppt/notesSlides/notesSlide7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740</a:t>
            </a:fld>
            <a:endParaRPr lang="de-DE"/>
          </a:p>
        </p:txBody>
      </p:sp>
    </p:spTree>
    <p:extLst>
      <p:ext uri="{BB962C8B-B14F-4D97-AF65-F5344CB8AC3E}">
        <p14:creationId xmlns:p14="http://schemas.microsoft.com/office/powerpoint/2010/main" val="3746359376"/>
      </p:ext>
    </p:extLst>
  </p:cSld>
  <p:clrMapOvr>
    <a:masterClrMapping/>
  </p:clrMapOvr>
</p:notes>
</file>

<file path=ppt/notesSlides/notesSlide7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741</a:t>
            </a:fld>
            <a:endParaRPr lang="de-DE"/>
          </a:p>
        </p:txBody>
      </p:sp>
    </p:spTree>
    <p:extLst>
      <p:ext uri="{BB962C8B-B14F-4D97-AF65-F5344CB8AC3E}">
        <p14:creationId xmlns:p14="http://schemas.microsoft.com/office/powerpoint/2010/main" val="3970640479"/>
      </p:ext>
    </p:extLst>
  </p:cSld>
  <p:clrMapOvr>
    <a:masterClrMapping/>
  </p:clrMapOvr>
</p:notes>
</file>

<file path=ppt/notesSlides/notesSlide7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742</a:t>
            </a:fld>
            <a:endParaRPr lang="de-DE"/>
          </a:p>
        </p:txBody>
      </p:sp>
    </p:spTree>
    <p:extLst>
      <p:ext uri="{BB962C8B-B14F-4D97-AF65-F5344CB8AC3E}">
        <p14:creationId xmlns:p14="http://schemas.microsoft.com/office/powerpoint/2010/main" val="3549973347"/>
      </p:ext>
    </p:extLst>
  </p:cSld>
  <p:clrMapOvr>
    <a:masterClrMapping/>
  </p:clrMapOvr>
</p:notes>
</file>

<file path=ppt/notesSlides/notesSlide7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743</a:t>
            </a:fld>
            <a:endParaRPr lang="de-DE"/>
          </a:p>
        </p:txBody>
      </p:sp>
    </p:spTree>
    <p:extLst>
      <p:ext uri="{BB962C8B-B14F-4D97-AF65-F5344CB8AC3E}">
        <p14:creationId xmlns:p14="http://schemas.microsoft.com/office/powerpoint/2010/main" val="3825722730"/>
      </p:ext>
    </p:extLst>
  </p:cSld>
  <p:clrMapOvr>
    <a:masterClrMapping/>
  </p:clrMapOvr>
</p:notes>
</file>

<file path=ppt/notesSlides/notesSlide7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744</a:t>
            </a:fld>
            <a:endParaRPr lang="de-DE"/>
          </a:p>
        </p:txBody>
      </p:sp>
    </p:spTree>
    <p:extLst>
      <p:ext uri="{BB962C8B-B14F-4D97-AF65-F5344CB8AC3E}">
        <p14:creationId xmlns:p14="http://schemas.microsoft.com/office/powerpoint/2010/main" val="648370771"/>
      </p:ext>
    </p:extLst>
  </p:cSld>
  <p:clrMapOvr>
    <a:masterClrMapping/>
  </p:clrMapOvr>
</p:notes>
</file>

<file path=ppt/notesSlides/notesSlide7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745</a:t>
            </a:fld>
            <a:endParaRPr lang="de-DE"/>
          </a:p>
        </p:txBody>
      </p:sp>
    </p:spTree>
    <p:extLst>
      <p:ext uri="{BB962C8B-B14F-4D97-AF65-F5344CB8AC3E}">
        <p14:creationId xmlns:p14="http://schemas.microsoft.com/office/powerpoint/2010/main" val="808304728"/>
      </p:ext>
    </p:extLst>
  </p:cSld>
  <p:clrMapOvr>
    <a:masterClrMapping/>
  </p:clrMapOvr>
</p:notes>
</file>

<file path=ppt/notesSlides/notesSlide7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746</a:t>
            </a:fld>
            <a:endParaRPr lang="de-DE"/>
          </a:p>
        </p:txBody>
      </p:sp>
    </p:spTree>
    <p:extLst>
      <p:ext uri="{BB962C8B-B14F-4D97-AF65-F5344CB8AC3E}">
        <p14:creationId xmlns:p14="http://schemas.microsoft.com/office/powerpoint/2010/main" val="2374690197"/>
      </p:ext>
    </p:extLst>
  </p:cSld>
  <p:clrMapOvr>
    <a:masterClrMapping/>
  </p:clrMapOvr>
</p:notes>
</file>

<file path=ppt/notesSlides/notesSlide7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747</a:t>
            </a:fld>
            <a:endParaRPr lang="de-DE"/>
          </a:p>
        </p:txBody>
      </p:sp>
    </p:spTree>
    <p:extLst>
      <p:ext uri="{BB962C8B-B14F-4D97-AF65-F5344CB8AC3E}">
        <p14:creationId xmlns:p14="http://schemas.microsoft.com/office/powerpoint/2010/main" val="1776754179"/>
      </p:ext>
    </p:extLst>
  </p:cSld>
  <p:clrMapOvr>
    <a:masterClrMapping/>
  </p:clrMapOvr>
</p:notes>
</file>

<file path=ppt/notesSlides/notesSlide7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748</a:t>
            </a:fld>
            <a:endParaRPr lang="de-DE"/>
          </a:p>
        </p:txBody>
      </p:sp>
    </p:spTree>
    <p:extLst>
      <p:ext uri="{BB962C8B-B14F-4D97-AF65-F5344CB8AC3E}">
        <p14:creationId xmlns:p14="http://schemas.microsoft.com/office/powerpoint/2010/main" val="455968062"/>
      </p:ext>
    </p:extLst>
  </p:cSld>
  <p:clrMapOvr>
    <a:masterClrMapping/>
  </p:clrMapOvr>
</p:notes>
</file>

<file path=ppt/notesSlides/notesSlide7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749</a:t>
            </a:fld>
            <a:endParaRPr lang="de-DE"/>
          </a:p>
        </p:txBody>
      </p:sp>
    </p:spTree>
    <p:extLst>
      <p:ext uri="{BB962C8B-B14F-4D97-AF65-F5344CB8AC3E}">
        <p14:creationId xmlns:p14="http://schemas.microsoft.com/office/powerpoint/2010/main" val="69924372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75</a:t>
            </a:fld>
            <a:endParaRPr lang="de-DE"/>
          </a:p>
        </p:txBody>
      </p:sp>
    </p:spTree>
    <p:extLst>
      <p:ext uri="{BB962C8B-B14F-4D97-AF65-F5344CB8AC3E}">
        <p14:creationId xmlns:p14="http://schemas.microsoft.com/office/powerpoint/2010/main" val="4147685193"/>
      </p:ext>
    </p:extLst>
  </p:cSld>
  <p:clrMapOvr>
    <a:masterClrMapping/>
  </p:clrMapOvr>
</p:notes>
</file>

<file path=ppt/notesSlides/notesSlide7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750</a:t>
            </a:fld>
            <a:endParaRPr lang="de-DE"/>
          </a:p>
        </p:txBody>
      </p:sp>
    </p:spTree>
    <p:extLst>
      <p:ext uri="{BB962C8B-B14F-4D97-AF65-F5344CB8AC3E}">
        <p14:creationId xmlns:p14="http://schemas.microsoft.com/office/powerpoint/2010/main" val="2361666750"/>
      </p:ext>
    </p:extLst>
  </p:cSld>
  <p:clrMapOvr>
    <a:masterClrMapping/>
  </p:clrMapOvr>
</p:notes>
</file>

<file path=ppt/notesSlides/notesSlide7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751</a:t>
            </a:fld>
            <a:endParaRPr lang="de-DE"/>
          </a:p>
        </p:txBody>
      </p:sp>
    </p:spTree>
    <p:extLst>
      <p:ext uri="{BB962C8B-B14F-4D97-AF65-F5344CB8AC3E}">
        <p14:creationId xmlns:p14="http://schemas.microsoft.com/office/powerpoint/2010/main" val="1033763144"/>
      </p:ext>
    </p:extLst>
  </p:cSld>
  <p:clrMapOvr>
    <a:masterClrMapping/>
  </p:clrMapOvr>
</p:notes>
</file>

<file path=ppt/notesSlides/notesSlide7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752</a:t>
            </a:fld>
            <a:endParaRPr lang="de-DE"/>
          </a:p>
        </p:txBody>
      </p:sp>
    </p:spTree>
    <p:extLst>
      <p:ext uri="{BB962C8B-B14F-4D97-AF65-F5344CB8AC3E}">
        <p14:creationId xmlns:p14="http://schemas.microsoft.com/office/powerpoint/2010/main" val="3007249804"/>
      </p:ext>
    </p:extLst>
  </p:cSld>
  <p:clrMapOvr>
    <a:masterClrMapping/>
  </p:clrMapOvr>
</p:notes>
</file>

<file path=ppt/notesSlides/notesSlide7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753</a:t>
            </a:fld>
            <a:endParaRPr lang="de-DE"/>
          </a:p>
        </p:txBody>
      </p:sp>
    </p:spTree>
    <p:extLst>
      <p:ext uri="{BB962C8B-B14F-4D97-AF65-F5344CB8AC3E}">
        <p14:creationId xmlns:p14="http://schemas.microsoft.com/office/powerpoint/2010/main" val="3485515732"/>
      </p:ext>
    </p:extLst>
  </p:cSld>
  <p:clrMapOvr>
    <a:masterClrMapping/>
  </p:clrMapOvr>
</p:notes>
</file>

<file path=ppt/notesSlides/notesSlide7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754</a:t>
            </a:fld>
            <a:endParaRPr lang="de-DE"/>
          </a:p>
        </p:txBody>
      </p:sp>
    </p:spTree>
    <p:extLst>
      <p:ext uri="{BB962C8B-B14F-4D97-AF65-F5344CB8AC3E}">
        <p14:creationId xmlns:p14="http://schemas.microsoft.com/office/powerpoint/2010/main" val="442670239"/>
      </p:ext>
    </p:extLst>
  </p:cSld>
  <p:clrMapOvr>
    <a:masterClrMapping/>
  </p:clrMapOvr>
</p:notes>
</file>

<file path=ppt/notesSlides/notesSlide7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755</a:t>
            </a:fld>
            <a:endParaRPr lang="de-DE"/>
          </a:p>
        </p:txBody>
      </p:sp>
    </p:spTree>
    <p:extLst>
      <p:ext uri="{BB962C8B-B14F-4D97-AF65-F5344CB8AC3E}">
        <p14:creationId xmlns:p14="http://schemas.microsoft.com/office/powerpoint/2010/main" val="4191726945"/>
      </p:ext>
    </p:extLst>
  </p:cSld>
  <p:clrMapOvr>
    <a:masterClrMapping/>
  </p:clrMapOvr>
</p:notes>
</file>

<file path=ppt/notesSlides/notesSlide7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756</a:t>
            </a:fld>
            <a:endParaRPr lang="de-DE"/>
          </a:p>
        </p:txBody>
      </p:sp>
    </p:spTree>
    <p:extLst>
      <p:ext uri="{BB962C8B-B14F-4D97-AF65-F5344CB8AC3E}">
        <p14:creationId xmlns:p14="http://schemas.microsoft.com/office/powerpoint/2010/main" val="3743358067"/>
      </p:ext>
    </p:extLst>
  </p:cSld>
  <p:clrMapOvr>
    <a:masterClrMapping/>
  </p:clrMapOvr>
</p:notes>
</file>

<file path=ppt/notesSlides/notesSlide7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757</a:t>
            </a:fld>
            <a:endParaRPr lang="de-DE"/>
          </a:p>
        </p:txBody>
      </p:sp>
    </p:spTree>
    <p:extLst>
      <p:ext uri="{BB962C8B-B14F-4D97-AF65-F5344CB8AC3E}">
        <p14:creationId xmlns:p14="http://schemas.microsoft.com/office/powerpoint/2010/main" val="2323011223"/>
      </p:ext>
    </p:extLst>
  </p:cSld>
  <p:clrMapOvr>
    <a:masterClrMapping/>
  </p:clrMapOvr>
</p:notes>
</file>

<file path=ppt/notesSlides/notesSlide7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758</a:t>
            </a:fld>
            <a:endParaRPr lang="de-DE"/>
          </a:p>
        </p:txBody>
      </p:sp>
    </p:spTree>
    <p:extLst>
      <p:ext uri="{BB962C8B-B14F-4D97-AF65-F5344CB8AC3E}">
        <p14:creationId xmlns:p14="http://schemas.microsoft.com/office/powerpoint/2010/main" val="546279300"/>
      </p:ext>
    </p:extLst>
  </p:cSld>
  <p:clrMapOvr>
    <a:masterClrMapping/>
  </p:clrMapOvr>
</p:notes>
</file>

<file path=ppt/notesSlides/notesSlide7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759</a:t>
            </a:fld>
            <a:endParaRPr lang="de-DE"/>
          </a:p>
        </p:txBody>
      </p:sp>
    </p:spTree>
    <p:extLst>
      <p:ext uri="{BB962C8B-B14F-4D97-AF65-F5344CB8AC3E}">
        <p14:creationId xmlns:p14="http://schemas.microsoft.com/office/powerpoint/2010/main" val="329596358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76</a:t>
            </a:fld>
            <a:endParaRPr lang="de-DE"/>
          </a:p>
        </p:txBody>
      </p:sp>
    </p:spTree>
    <p:extLst>
      <p:ext uri="{BB962C8B-B14F-4D97-AF65-F5344CB8AC3E}">
        <p14:creationId xmlns:p14="http://schemas.microsoft.com/office/powerpoint/2010/main" val="999931895"/>
      </p:ext>
    </p:extLst>
  </p:cSld>
  <p:clrMapOvr>
    <a:masterClrMapping/>
  </p:clrMapOvr>
</p:notes>
</file>

<file path=ppt/notesSlides/notesSlide7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760</a:t>
            </a:fld>
            <a:endParaRPr lang="de-DE"/>
          </a:p>
        </p:txBody>
      </p:sp>
    </p:spTree>
    <p:extLst>
      <p:ext uri="{BB962C8B-B14F-4D97-AF65-F5344CB8AC3E}">
        <p14:creationId xmlns:p14="http://schemas.microsoft.com/office/powerpoint/2010/main" val="2944814998"/>
      </p:ext>
    </p:extLst>
  </p:cSld>
  <p:clrMapOvr>
    <a:masterClrMapping/>
  </p:clrMapOvr>
</p:notes>
</file>

<file path=ppt/notesSlides/notesSlide7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761</a:t>
            </a:fld>
            <a:endParaRPr lang="de-DE"/>
          </a:p>
        </p:txBody>
      </p:sp>
    </p:spTree>
    <p:extLst>
      <p:ext uri="{BB962C8B-B14F-4D97-AF65-F5344CB8AC3E}">
        <p14:creationId xmlns:p14="http://schemas.microsoft.com/office/powerpoint/2010/main" val="3820509474"/>
      </p:ext>
    </p:extLst>
  </p:cSld>
  <p:clrMapOvr>
    <a:masterClrMapping/>
  </p:clrMapOvr>
</p:notes>
</file>

<file path=ppt/notesSlides/notesSlide7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762</a:t>
            </a:fld>
            <a:endParaRPr lang="de-DE"/>
          </a:p>
        </p:txBody>
      </p:sp>
    </p:spTree>
    <p:extLst>
      <p:ext uri="{BB962C8B-B14F-4D97-AF65-F5344CB8AC3E}">
        <p14:creationId xmlns:p14="http://schemas.microsoft.com/office/powerpoint/2010/main" val="3161988452"/>
      </p:ext>
    </p:extLst>
  </p:cSld>
  <p:clrMapOvr>
    <a:masterClrMapping/>
  </p:clrMapOvr>
</p:notes>
</file>

<file path=ppt/notesSlides/notesSlide7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763</a:t>
            </a:fld>
            <a:endParaRPr lang="de-DE"/>
          </a:p>
        </p:txBody>
      </p:sp>
    </p:spTree>
    <p:extLst>
      <p:ext uri="{BB962C8B-B14F-4D97-AF65-F5344CB8AC3E}">
        <p14:creationId xmlns:p14="http://schemas.microsoft.com/office/powerpoint/2010/main" val="2228458781"/>
      </p:ext>
    </p:extLst>
  </p:cSld>
  <p:clrMapOvr>
    <a:masterClrMapping/>
  </p:clrMapOvr>
</p:notes>
</file>

<file path=ppt/notesSlides/notesSlide7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764</a:t>
            </a:fld>
            <a:endParaRPr lang="de-DE"/>
          </a:p>
        </p:txBody>
      </p:sp>
    </p:spTree>
    <p:extLst>
      <p:ext uri="{BB962C8B-B14F-4D97-AF65-F5344CB8AC3E}">
        <p14:creationId xmlns:p14="http://schemas.microsoft.com/office/powerpoint/2010/main" val="908222150"/>
      </p:ext>
    </p:extLst>
  </p:cSld>
  <p:clrMapOvr>
    <a:masterClrMapping/>
  </p:clrMapOvr>
</p:notes>
</file>

<file path=ppt/notesSlides/notesSlide7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765</a:t>
            </a:fld>
            <a:endParaRPr lang="de-DE"/>
          </a:p>
        </p:txBody>
      </p:sp>
    </p:spTree>
    <p:extLst>
      <p:ext uri="{BB962C8B-B14F-4D97-AF65-F5344CB8AC3E}">
        <p14:creationId xmlns:p14="http://schemas.microsoft.com/office/powerpoint/2010/main" val="4171783346"/>
      </p:ext>
    </p:extLst>
  </p:cSld>
  <p:clrMapOvr>
    <a:masterClrMapping/>
  </p:clrMapOvr>
</p:notes>
</file>

<file path=ppt/notesSlides/notesSlide7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766</a:t>
            </a:fld>
            <a:endParaRPr lang="de-DE"/>
          </a:p>
        </p:txBody>
      </p:sp>
    </p:spTree>
    <p:extLst>
      <p:ext uri="{BB962C8B-B14F-4D97-AF65-F5344CB8AC3E}">
        <p14:creationId xmlns:p14="http://schemas.microsoft.com/office/powerpoint/2010/main" val="960846924"/>
      </p:ext>
    </p:extLst>
  </p:cSld>
  <p:clrMapOvr>
    <a:masterClrMapping/>
  </p:clrMapOvr>
</p:notes>
</file>

<file path=ppt/notesSlides/notesSlide7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767</a:t>
            </a:fld>
            <a:endParaRPr lang="de-DE"/>
          </a:p>
        </p:txBody>
      </p:sp>
    </p:spTree>
    <p:extLst>
      <p:ext uri="{BB962C8B-B14F-4D97-AF65-F5344CB8AC3E}">
        <p14:creationId xmlns:p14="http://schemas.microsoft.com/office/powerpoint/2010/main" val="214764168"/>
      </p:ext>
    </p:extLst>
  </p:cSld>
  <p:clrMapOvr>
    <a:masterClrMapping/>
  </p:clrMapOvr>
</p:notes>
</file>

<file path=ppt/notesSlides/notesSlide7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768</a:t>
            </a:fld>
            <a:endParaRPr lang="de-DE"/>
          </a:p>
        </p:txBody>
      </p:sp>
    </p:spTree>
    <p:extLst>
      <p:ext uri="{BB962C8B-B14F-4D97-AF65-F5344CB8AC3E}">
        <p14:creationId xmlns:p14="http://schemas.microsoft.com/office/powerpoint/2010/main" val="3535161737"/>
      </p:ext>
    </p:extLst>
  </p:cSld>
  <p:clrMapOvr>
    <a:masterClrMapping/>
  </p:clrMapOvr>
</p:notes>
</file>

<file path=ppt/notesSlides/notesSlide7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769</a:t>
            </a:fld>
            <a:endParaRPr lang="de-DE"/>
          </a:p>
        </p:txBody>
      </p:sp>
    </p:spTree>
    <p:extLst>
      <p:ext uri="{BB962C8B-B14F-4D97-AF65-F5344CB8AC3E}">
        <p14:creationId xmlns:p14="http://schemas.microsoft.com/office/powerpoint/2010/main" val="266363991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77</a:t>
            </a:fld>
            <a:endParaRPr lang="de-DE"/>
          </a:p>
        </p:txBody>
      </p:sp>
    </p:spTree>
    <p:extLst>
      <p:ext uri="{BB962C8B-B14F-4D97-AF65-F5344CB8AC3E}">
        <p14:creationId xmlns:p14="http://schemas.microsoft.com/office/powerpoint/2010/main" val="1414989616"/>
      </p:ext>
    </p:extLst>
  </p:cSld>
  <p:clrMapOvr>
    <a:masterClrMapping/>
  </p:clrMapOvr>
</p:notes>
</file>

<file path=ppt/notesSlides/notesSlide7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770</a:t>
            </a:fld>
            <a:endParaRPr lang="de-DE"/>
          </a:p>
        </p:txBody>
      </p:sp>
    </p:spTree>
    <p:extLst>
      <p:ext uri="{BB962C8B-B14F-4D97-AF65-F5344CB8AC3E}">
        <p14:creationId xmlns:p14="http://schemas.microsoft.com/office/powerpoint/2010/main" val="3966076832"/>
      </p:ext>
    </p:extLst>
  </p:cSld>
  <p:clrMapOvr>
    <a:masterClrMapping/>
  </p:clrMapOvr>
</p:notes>
</file>

<file path=ppt/notesSlides/notesSlide7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771</a:t>
            </a:fld>
            <a:endParaRPr lang="de-DE"/>
          </a:p>
        </p:txBody>
      </p:sp>
    </p:spTree>
    <p:extLst>
      <p:ext uri="{BB962C8B-B14F-4D97-AF65-F5344CB8AC3E}">
        <p14:creationId xmlns:p14="http://schemas.microsoft.com/office/powerpoint/2010/main" val="1999415443"/>
      </p:ext>
    </p:extLst>
  </p:cSld>
  <p:clrMapOvr>
    <a:masterClrMapping/>
  </p:clrMapOvr>
</p:notes>
</file>

<file path=ppt/notesSlides/notesSlide7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772</a:t>
            </a:fld>
            <a:endParaRPr lang="de-DE"/>
          </a:p>
        </p:txBody>
      </p:sp>
    </p:spTree>
    <p:extLst>
      <p:ext uri="{BB962C8B-B14F-4D97-AF65-F5344CB8AC3E}">
        <p14:creationId xmlns:p14="http://schemas.microsoft.com/office/powerpoint/2010/main" val="3158524173"/>
      </p:ext>
    </p:extLst>
  </p:cSld>
  <p:clrMapOvr>
    <a:masterClrMapping/>
  </p:clrMapOvr>
</p:notes>
</file>

<file path=ppt/notesSlides/notesSlide7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773</a:t>
            </a:fld>
            <a:endParaRPr lang="de-DE"/>
          </a:p>
        </p:txBody>
      </p:sp>
    </p:spTree>
    <p:extLst>
      <p:ext uri="{BB962C8B-B14F-4D97-AF65-F5344CB8AC3E}">
        <p14:creationId xmlns:p14="http://schemas.microsoft.com/office/powerpoint/2010/main" val="54186468"/>
      </p:ext>
    </p:extLst>
  </p:cSld>
  <p:clrMapOvr>
    <a:masterClrMapping/>
  </p:clrMapOvr>
</p:notes>
</file>

<file path=ppt/notesSlides/notesSlide7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774</a:t>
            </a:fld>
            <a:endParaRPr lang="de-DE"/>
          </a:p>
        </p:txBody>
      </p:sp>
    </p:spTree>
    <p:extLst>
      <p:ext uri="{BB962C8B-B14F-4D97-AF65-F5344CB8AC3E}">
        <p14:creationId xmlns:p14="http://schemas.microsoft.com/office/powerpoint/2010/main" val="301954369"/>
      </p:ext>
    </p:extLst>
  </p:cSld>
  <p:clrMapOvr>
    <a:masterClrMapping/>
  </p:clrMapOvr>
</p:notes>
</file>

<file path=ppt/notesSlides/notesSlide7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775</a:t>
            </a:fld>
            <a:endParaRPr lang="de-DE"/>
          </a:p>
        </p:txBody>
      </p:sp>
    </p:spTree>
    <p:extLst>
      <p:ext uri="{BB962C8B-B14F-4D97-AF65-F5344CB8AC3E}">
        <p14:creationId xmlns:p14="http://schemas.microsoft.com/office/powerpoint/2010/main" val="1289219958"/>
      </p:ext>
    </p:extLst>
  </p:cSld>
  <p:clrMapOvr>
    <a:masterClrMapping/>
  </p:clrMapOvr>
</p:notes>
</file>

<file path=ppt/notesSlides/notesSlide7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776</a:t>
            </a:fld>
            <a:endParaRPr lang="de-DE"/>
          </a:p>
        </p:txBody>
      </p:sp>
    </p:spTree>
    <p:extLst>
      <p:ext uri="{BB962C8B-B14F-4D97-AF65-F5344CB8AC3E}">
        <p14:creationId xmlns:p14="http://schemas.microsoft.com/office/powerpoint/2010/main" val="2021564063"/>
      </p:ext>
    </p:extLst>
  </p:cSld>
  <p:clrMapOvr>
    <a:masterClrMapping/>
  </p:clrMapOvr>
</p:notes>
</file>

<file path=ppt/notesSlides/notesSlide7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777</a:t>
            </a:fld>
            <a:endParaRPr lang="de-DE"/>
          </a:p>
        </p:txBody>
      </p:sp>
    </p:spTree>
    <p:extLst>
      <p:ext uri="{BB962C8B-B14F-4D97-AF65-F5344CB8AC3E}">
        <p14:creationId xmlns:p14="http://schemas.microsoft.com/office/powerpoint/2010/main" val="1632204198"/>
      </p:ext>
    </p:extLst>
  </p:cSld>
  <p:clrMapOvr>
    <a:masterClrMapping/>
  </p:clrMapOvr>
</p:notes>
</file>

<file path=ppt/notesSlides/notesSlide7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778</a:t>
            </a:fld>
            <a:endParaRPr lang="de-DE"/>
          </a:p>
        </p:txBody>
      </p:sp>
    </p:spTree>
    <p:extLst>
      <p:ext uri="{BB962C8B-B14F-4D97-AF65-F5344CB8AC3E}">
        <p14:creationId xmlns:p14="http://schemas.microsoft.com/office/powerpoint/2010/main" val="889871608"/>
      </p:ext>
    </p:extLst>
  </p:cSld>
  <p:clrMapOvr>
    <a:masterClrMapping/>
  </p:clrMapOvr>
</p:notes>
</file>

<file path=ppt/notesSlides/notesSlide7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779</a:t>
            </a:fld>
            <a:endParaRPr lang="de-DE"/>
          </a:p>
        </p:txBody>
      </p:sp>
    </p:spTree>
    <p:extLst>
      <p:ext uri="{BB962C8B-B14F-4D97-AF65-F5344CB8AC3E}">
        <p14:creationId xmlns:p14="http://schemas.microsoft.com/office/powerpoint/2010/main" val="125667149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78</a:t>
            </a:fld>
            <a:endParaRPr lang="de-DE"/>
          </a:p>
        </p:txBody>
      </p:sp>
    </p:spTree>
    <p:extLst>
      <p:ext uri="{BB962C8B-B14F-4D97-AF65-F5344CB8AC3E}">
        <p14:creationId xmlns:p14="http://schemas.microsoft.com/office/powerpoint/2010/main" val="3053150622"/>
      </p:ext>
    </p:extLst>
  </p:cSld>
  <p:clrMapOvr>
    <a:masterClrMapping/>
  </p:clrMapOvr>
</p:notes>
</file>

<file path=ppt/notesSlides/notesSlide7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780</a:t>
            </a:fld>
            <a:endParaRPr lang="de-DE"/>
          </a:p>
        </p:txBody>
      </p:sp>
    </p:spTree>
    <p:extLst>
      <p:ext uri="{BB962C8B-B14F-4D97-AF65-F5344CB8AC3E}">
        <p14:creationId xmlns:p14="http://schemas.microsoft.com/office/powerpoint/2010/main" val="3545275234"/>
      </p:ext>
    </p:extLst>
  </p:cSld>
  <p:clrMapOvr>
    <a:masterClrMapping/>
  </p:clrMapOvr>
</p:notes>
</file>

<file path=ppt/notesSlides/notesSlide7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781</a:t>
            </a:fld>
            <a:endParaRPr lang="de-DE"/>
          </a:p>
        </p:txBody>
      </p:sp>
    </p:spTree>
    <p:extLst>
      <p:ext uri="{BB962C8B-B14F-4D97-AF65-F5344CB8AC3E}">
        <p14:creationId xmlns:p14="http://schemas.microsoft.com/office/powerpoint/2010/main" val="3193895554"/>
      </p:ext>
    </p:extLst>
  </p:cSld>
  <p:clrMapOvr>
    <a:masterClrMapping/>
  </p:clrMapOvr>
</p:notes>
</file>

<file path=ppt/notesSlides/notesSlide7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782</a:t>
            </a:fld>
            <a:endParaRPr lang="de-DE"/>
          </a:p>
        </p:txBody>
      </p:sp>
    </p:spTree>
    <p:extLst>
      <p:ext uri="{BB962C8B-B14F-4D97-AF65-F5344CB8AC3E}">
        <p14:creationId xmlns:p14="http://schemas.microsoft.com/office/powerpoint/2010/main" val="10774476"/>
      </p:ext>
    </p:extLst>
  </p:cSld>
  <p:clrMapOvr>
    <a:masterClrMapping/>
  </p:clrMapOvr>
</p:notes>
</file>

<file path=ppt/notesSlides/notesSlide7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783</a:t>
            </a:fld>
            <a:endParaRPr lang="de-DE"/>
          </a:p>
        </p:txBody>
      </p:sp>
    </p:spTree>
    <p:extLst>
      <p:ext uri="{BB962C8B-B14F-4D97-AF65-F5344CB8AC3E}">
        <p14:creationId xmlns:p14="http://schemas.microsoft.com/office/powerpoint/2010/main" val="687473473"/>
      </p:ext>
    </p:extLst>
  </p:cSld>
  <p:clrMapOvr>
    <a:masterClrMapping/>
  </p:clrMapOvr>
</p:notes>
</file>

<file path=ppt/notesSlides/notesSlide7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784</a:t>
            </a:fld>
            <a:endParaRPr lang="de-DE"/>
          </a:p>
        </p:txBody>
      </p:sp>
    </p:spTree>
    <p:extLst>
      <p:ext uri="{BB962C8B-B14F-4D97-AF65-F5344CB8AC3E}">
        <p14:creationId xmlns:p14="http://schemas.microsoft.com/office/powerpoint/2010/main" val="789310690"/>
      </p:ext>
    </p:extLst>
  </p:cSld>
  <p:clrMapOvr>
    <a:masterClrMapping/>
  </p:clrMapOvr>
</p:notes>
</file>

<file path=ppt/notesSlides/notesSlide7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785</a:t>
            </a:fld>
            <a:endParaRPr lang="de-DE"/>
          </a:p>
        </p:txBody>
      </p:sp>
    </p:spTree>
    <p:extLst>
      <p:ext uri="{BB962C8B-B14F-4D97-AF65-F5344CB8AC3E}">
        <p14:creationId xmlns:p14="http://schemas.microsoft.com/office/powerpoint/2010/main" val="2560470067"/>
      </p:ext>
    </p:extLst>
  </p:cSld>
  <p:clrMapOvr>
    <a:masterClrMapping/>
  </p:clrMapOvr>
</p:notes>
</file>

<file path=ppt/notesSlides/notesSlide7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786</a:t>
            </a:fld>
            <a:endParaRPr lang="de-DE"/>
          </a:p>
        </p:txBody>
      </p:sp>
    </p:spTree>
    <p:extLst>
      <p:ext uri="{BB962C8B-B14F-4D97-AF65-F5344CB8AC3E}">
        <p14:creationId xmlns:p14="http://schemas.microsoft.com/office/powerpoint/2010/main" val="2389477901"/>
      </p:ext>
    </p:extLst>
  </p:cSld>
  <p:clrMapOvr>
    <a:masterClrMapping/>
  </p:clrMapOvr>
</p:notes>
</file>

<file path=ppt/notesSlides/notesSlide7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787</a:t>
            </a:fld>
            <a:endParaRPr lang="de-DE"/>
          </a:p>
        </p:txBody>
      </p:sp>
    </p:spTree>
    <p:extLst>
      <p:ext uri="{BB962C8B-B14F-4D97-AF65-F5344CB8AC3E}">
        <p14:creationId xmlns:p14="http://schemas.microsoft.com/office/powerpoint/2010/main" val="3675495030"/>
      </p:ext>
    </p:extLst>
  </p:cSld>
  <p:clrMapOvr>
    <a:masterClrMapping/>
  </p:clrMapOvr>
</p:notes>
</file>

<file path=ppt/notesSlides/notesSlide7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788</a:t>
            </a:fld>
            <a:endParaRPr lang="de-DE"/>
          </a:p>
        </p:txBody>
      </p:sp>
    </p:spTree>
    <p:extLst>
      <p:ext uri="{BB962C8B-B14F-4D97-AF65-F5344CB8AC3E}">
        <p14:creationId xmlns:p14="http://schemas.microsoft.com/office/powerpoint/2010/main" val="4169708560"/>
      </p:ext>
    </p:extLst>
  </p:cSld>
  <p:clrMapOvr>
    <a:masterClrMapping/>
  </p:clrMapOvr>
</p:notes>
</file>

<file path=ppt/notesSlides/notesSlide7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789</a:t>
            </a:fld>
            <a:endParaRPr lang="de-DE"/>
          </a:p>
        </p:txBody>
      </p:sp>
    </p:spTree>
    <p:extLst>
      <p:ext uri="{BB962C8B-B14F-4D97-AF65-F5344CB8AC3E}">
        <p14:creationId xmlns:p14="http://schemas.microsoft.com/office/powerpoint/2010/main" val="284660911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79</a:t>
            </a:fld>
            <a:endParaRPr lang="de-DE"/>
          </a:p>
        </p:txBody>
      </p:sp>
    </p:spTree>
    <p:extLst>
      <p:ext uri="{BB962C8B-B14F-4D97-AF65-F5344CB8AC3E}">
        <p14:creationId xmlns:p14="http://schemas.microsoft.com/office/powerpoint/2010/main" val="790396732"/>
      </p:ext>
    </p:extLst>
  </p:cSld>
  <p:clrMapOvr>
    <a:masterClrMapping/>
  </p:clrMapOvr>
</p:notes>
</file>

<file path=ppt/notesSlides/notesSlide7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790</a:t>
            </a:fld>
            <a:endParaRPr lang="de-DE"/>
          </a:p>
        </p:txBody>
      </p:sp>
    </p:spTree>
    <p:extLst>
      <p:ext uri="{BB962C8B-B14F-4D97-AF65-F5344CB8AC3E}">
        <p14:creationId xmlns:p14="http://schemas.microsoft.com/office/powerpoint/2010/main" val="70869466"/>
      </p:ext>
    </p:extLst>
  </p:cSld>
  <p:clrMapOvr>
    <a:masterClrMapping/>
  </p:clrMapOvr>
</p:notes>
</file>

<file path=ppt/notesSlides/notesSlide7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791</a:t>
            </a:fld>
            <a:endParaRPr lang="de-DE"/>
          </a:p>
        </p:txBody>
      </p:sp>
    </p:spTree>
    <p:extLst>
      <p:ext uri="{BB962C8B-B14F-4D97-AF65-F5344CB8AC3E}">
        <p14:creationId xmlns:p14="http://schemas.microsoft.com/office/powerpoint/2010/main" val="949248724"/>
      </p:ext>
    </p:extLst>
  </p:cSld>
  <p:clrMapOvr>
    <a:masterClrMapping/>
  </p:clrMapOvr>
</p:notes>
</file>

<file path=ppt/notesSlides/notesSlide7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792</a:t>
            </a:fld>
            <a:endParaRPr lang="de-DE"/>
          </a:p>
        </p:txBody>
      </p:sp>
    </p:spTree>
    <p:extLst>
      <p:ext uri="{BB962C8B-B14F-4D97-AF65-F5344CB8AC3E}">
        <p14:creationId xmlns:p14="http://schemas.microsoft.com/office/powerpoint/2010/main" val="2583855426"/>
      </p:ext>
    </p:extLst>
  </p:cSld>
  <p:clrMapOvr>
    <a:masterClrMapping/>
  </p:clrMapOvr>
</p:notes>
</file>

<file path=ppt/notesSlides/notesSlide7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793</a:t>
            </a:fld>
            <a:endParaRPr lang="de-DE"/>
          </a:p>
        </p:txBody>
      </p:sp>
    </p:spTree>
    <p:extLst>
      <p:ext uri="{BB962C8B-B14F-4D97-AF65-F5344CB8AC3E}">
        <p14:creationId xmlns:p14="http://schemas.microsoft.com/office/powerpoint/2010/main" val="3067471591"/>
      </p:ext>
    </p:extLst>
  </p:cSld>
  <p:clrMapOvr>
    <a:masterClrMapping/>
  </p:clrMapOvr>
</p:notes>
</file>

<file path=ppt/notesSlides/notesSlide7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794</a:t>
            </a:fld>
            <a:endParaRPr lang="de-DE"/>
          </a:p>
        </p:txBody>
      </p:sp>
    </p:spTree>
    <p:extLst>
      <p:ext uri="{BB962C8B-B14F-4D97-AF65-F5344CB8AC3E}">
        <p14:creationId xmlns:p14="http://schemas.microsoft.com/office/powerpoint/2010/main" val="1652623076"/>
      </p:ext>
    </p:extLst>
  </p:cSld>
  <p:clrMapOvr>
    <a:masterClrMapping/>
  </p:clrMapOvr>
</p:notes>
</file>

<file path=ppt/notesSlides/notesSlide7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795</a:t>
            </a:fld>
            <a:endParaRPr lang="de-DE"/>
          </a:p>
        </p:txBody>
      </p:sp>
    </p:spTree>
    <p:extLst>
      <p:ext uri="{BB962C8B-B14F-4D97-AF65-F5344CB8AC3E}">
        <p14:creationId xmlns:p14="http://schemas.microsoft.com/office/powerpoint/2010/main" val="259661344"/>
      </p:ext>
    </p:extLst>
  </p:cSld>
  <p:clrMapOvr>
    <a:masterClrMapping/>
  </p:clrMapOvr>
</p:notes>
</file>

<file path=ppt/notesSlides/notesSlide7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796</a:t>
            </a:fld>
            <a:endParaRPr lang="de-DE"/>
          </a:p>
        </p:txBody>
      </p:sp>
    </p:spTree>
    <p:extLst>
      <p:ext uri="{BB962C8B-B14F-4D97-AF65-F5344CB8AC3E}">
        <p14:creationId xmlns:p14="http://schemas.microsoft.com/office/powerpoint/2010/main" val="921788337"/>
      </p:ext>
    </p:extLst>
  </p:cSld>
  <p:clrMapOvr>
    <a:masterClrMapping/>
  </p:clrMapOvr>
</p:notes>
</file>

<file path=ppt/notesSlides/notesSlide7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797</a:t>
            </a:fld>
            <a:endParaRPr lang="de-DE"/>
          </a:p>
        </p:txBody>
      </p:sp>
    </p:spTree>
    <p:extLst>
      <p:ext uri="{BB962C8B-B14F-4D97-AF65-F5344CB8AC3E}">
        <p14:creationId xmlns:p14="http://schemas.microsoft.com/office/powerpoint/2010/main" val="4007023294"/>
      </p:ext>
    </p:extLst>
  </p:cSld>
  <p:clrMapOvr>
    <a:masterClrMapping/>
  </p:clrMapOvr>
</p:notes>
</file>

<file path=ppt/notesSlides/notesSlide7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798</a:t>
            </a:fld>
            <a:endParaRPr lang="de-DE"/>
          </a:p>
        </p:txBody>
      </p:sp>
    </p:spTree>
    <p:extLst>
      <p:ext uri="{BB962C8B-B14F-4D97-AF65-F5344CB8AC3E}">
        <p14:creationId xmlns:p14="http://schemas.microsoft.com/office/powerpoint/2010/main" val="2517310041"/>
      </p:ext>
    </p:extLst>
  </p:cSld>
  <p:clrMapOvr>
    <a:masterClrMapping/>
  </p:clrMapOvr>
</p:notes>
</file>

<file path=ppt/notesSlides/notesSlide7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799</a:t>
            </a:fld>
            <a:endParaRPr lang="de-DE"/>
          </a:p>
        </p:txBody>
      </p:sp>
    </p:spTree>
    <p:extLst>
      <p:ext uri="{BB962C8B-B14F-4D97-AF65-F5344CB8AC3E}">
        <p14:creationId xmlns:p14="http://schemas.microsoft.com/office/powerpoint/2010/main" val="291157827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8</a:t>
            </a:fld>
            <a:endParaRPr lang="de-DE"/>
          </a:p>
        </p:txBody>
      </p:sp>
    </p:spTree>
    <p:extLst>
      <p:ext uri="{BB962C8B-B14F-4D97-AF65-F5344CB8AC3E}">
        <p14:creationId xmlns:p14="http://schemas.microsoft.com/office/powerpoint/2010/main" val="156664416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80</a:t>
            </a:fld>
            <a:endParaRPr lang="de-DE"/>
          </a:p>
        </p:txBody>
      </p:sp>
    </p:spTree>
    <p:extLst>
      <p:ext uri="{BB962C8B-B14F-4D97-AF65-F5344CB8AC3E}">
        <p14:creationId xmlns:p14="http://schemas.microsoft.com/office/powerpoint/2010/main" val="624653726"/>
      </p:ext>
    </p:extLst>
  </p:cSld>
  <p:clrMapOvr>
    <a:masterClrMapping/>
  </p:clrMapOvr>
</p:notes>
</file>

<file path=ppt/notesSlides/notesSlide8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800</a:t>
            </a:fld>
            <a:endParaRPr lang="de-DE"/>
          </a:p>
        </p:txBody>
      </p:sp>
    </p:spTree>
    <p:extLst>
      <p:ext uri="{BB962C8B-B14F-4D97-AF65-F5344CB8AC3E}">
        <p14:creationId xmlns:p14="http://schemas.microsoft.com/office/powerpoint/2010/main" val="619331426"/>
      </p:ext>
    </p:extLst>
  </p:cSld>
  <p:clrMapOvr>
    <a:masterClrMapping/>
  </p:clrMapOvr>
</p:notes>
</file>

<file path=ppt/notesSlides/notesSlide8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801</a:t>
            </a:fld>
            <a:endParaRPr lang="de-DE"/>
          </a:p>
        </p:txBody>
      </p:sp>
    </p:spTree>
    <p:extLst>
      <p:ext uri="{BB962C8B-B14F-4D97-AF65-F5344CB8AC3E}">
        <p14:creationId xmlns:p14="http://schemas.microsoft.com/office/powerpoint/2010/main" val="4212749114"/>
      </p:ext>
    </p:extLst>
  </p:cSld>
  <p:clrMapOvr>
    <a:masterClrMapping/>
  </p:clrMapOvr>
</p:notes>
</file>

<file path=ppt/notesSlides/notesSlide8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802</a:t>
            </a:fld>
            <a:endParaRPr lang="de-DE"/>
          </a:p>
        </p:txBody>
      </p:sp>
    </p:spTree>
    <p:extLst>
      <p:ext uri="{BB962C8B-B14F-4D97-AF65-F5344CB8AC3E}">
        <p14:creationId xmlns:p14="http://schemas.microsoft.com/office/powerpoint/2010/main" val="3757123062"/>
      </p:ext>
    </p:extLst>
  </p:cSld>
  <p:clrMapOvr>
    <a:masterClrMapping/>
  </p:clrMapOvr>
</p:notes>
</file>

<file path=ppt/notesSlides/notesSlide8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803</a:t>
            </a:fld>
            <a:endParaRPr lang="de-DE"/>
          </a:p>
        </p:txBody>
      </p:sp>
    </p:spTree>
    <p:extLst>
      <p:ext uri="{BB962C8B-B14F-4D97-AF65-F5344CB8AC3E}">
        <p14:creationId xmlns:p14="http://schemas.microsoft.com/office/powerpoint/2010/main" val="1337873283"/>
      </p:ext>
    </p:extLst>
  </p:cSld>
  <p:clrMapOvr>
    <a:masterClrMapping/>
  </p:clrMapOvr>
</p:notes>
</file>

<file path=ppt/notesSlides/notesSlide8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804</a:t>
            </a:fld>
            <a:endParaRPr lang="de-DE"/>
          </a:p>
        </p:txBody>
      </p:sp>
    </p:spTree>
    <p:extLst>
      <p:ext uri="{BB962C8B-B14F-4D97-AF65-F5344CB8AC3E}">
        <p14:creationId xmlns:p14="http://schemas.microsoft.com/office/powerpoint/2010/main" val="2143507245"/>
      </p:ext>
    </p:extLst>
  </p:cSld>
  <p:clrMapOvr>
    <a:masterClrMapping/>
  </p:clrMapOvr>
</p:notes>
</file>

<file path=ppt/notesSlides/notesSlide8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805</a:t>
            </a:fld>
            <a:endParaRPr lang="de-DE"/>
          </a:p>
        </p:txBody>
      </p:sp>
    </p:spTree>
    <p:extLst>
      <p:ext uri="{BB962C8B-B14F-4D97-AF65-F5344CB8AC3E}">
        <p14:creationId xmlns:p14="http://schemas.microsoft.com/office/powerpoint/2010/main" val="1951520186"/>
      </p:ext>
    </p:extLst>
  </p:cSld>
  <p:clrMapOvr>
    <a:masterClrMapping/>
  </p:clrMapOvr>
</p:notes>
</file>

<file path=ppt/notesSlides/notesSlide8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806</a:t>
            </a:fld>
            <a:endParaRPr lang="de-DE"/>
          </a:p>
        </p:txBody>
      </p:sp>
    </p:spTree>
    <p:extLst>
      <p:ext uri="{BB962C8B-B14F-4D97-AF65-F5344CB8AC3E}">
        <p14:creationId xmlns:p14="http://schemas.microsoft.com/office/powerpoint/2010/main" val="3378541473"/>
      </p:ext>
    </p:extLst>
  </p:cSld>
  <p:clrMapOvr>
    <a:masterClrMapping/>
  </p:clrMapOvr>
</p:notes>
</file>

<file path=ppt/notesSlides/notesSlide8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807</a:t>
            </a:fld>
            <a:endParaRPr lang="de-DE"/>
          </a:p>
        </p:txBody>
      </p:sp>
    </p:spTree>
    <p:extLst>
      <p:ext uri="{BB962C8B-B14F-4D97-AF65-F5344CB8AC3E}">
        <p14:creationId xmlns:p14="http://schemas.microsoft.com/office/powerpoint/2010/main" val="1764411516"/>
      </p:ext>
    </p:extLst>
  </p:cSld>
  <p:clrMapOvr>
    <a:masterClrMapping/>
  </p:clrMapOvr>
</p:notes>
</file>

<file path=ppt/notesSlides/notesSlide8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808</a:t>
            </a:fld>
            <a:endParaRPr lang="de-DE"/>
          </a:p>
        </p:txBody>
      </p:sp>
    </p:spTree>
    <p:extLst>
      <p:ext uri="{BB962C8B-B14F-4D97-AF65-F5344CB8AC3E}">
        <p14:creationId xmlns:p14="http://schemas.microsoft.com/office/powerpoint/2010/main" val="4214773346"/>
      </p:ext>
    </p:extLst>
  </p:cSld>
  <p:clrMapOvr>
    <a:masterClrMapping/>
  </p:clrMapOvr>
</p:notes>
</file>

<file path=ppt/notesSlides/notesSlide8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809</a:t>
            </a:fld>
            <a:endParaRPr lang="de-DE"/>
          </a:p>
        </p:txBody>
      </p:sp>
    </p:spTree>
    <p:extLst>
      <p:ext uri="{BB962C8B-B14F-4D97-AF65-F5344CB8AC3E}">
        <p14:creationId xmlns:p14="http://schemas.microsoft.com/office/powerpoint/2010/main" val="244817399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81</a:t>
            </a:fld>
            <a:endParaRPr lang="de-DE"/>
          </a:p>
        </p:txBody>
      </p:sp>
    </p:spTree>
    <p:extLst>
      <p:ext uri="{BB962C8B-B14F-4D97-AF65-F5344CB8AC3E}">
        <p14:creationId xmlns:p14="http://schemas.microsoft.com/office/powerpoint/2010/main" val="3267765117"/>
      </p:ext>
    </p:extLst>
  </p:cSld>
  <p:clrMapOvr>
    <a:masterClrMapping/>
  </p:clrMapOvr>
</p:notes>
</file>

<file path=ppt/notesSlides/notesSlide8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810</a:t>
            </a:fld>
            <a:endParaRPr lang="de-DE"/>
          </a:p>
        </p:txBody>
      </p:sp>
    </p:spTree>
    <p:extLst>
      <p:ext uri="{BB962C8B-B14F-4D97-AF65-F5344CB8AC3E}">
        <p14:creationId xmlns:p14="http://schemas.microsoft.com/office/powerpoint/2010/main" val="2203775957"/>
      </p:ext>
    </p:extLst>
  </p:cSld>
  <p:clrMapOvr>
    <a:masterClrMapping/>
  </p:clrMapOvr>
</p:notes>
</file>

<file path=ppt/notesSlides/notesSlide8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811</a:t>
            </a:fld>
            <a:endParaRPr lang="de-DE"/>
          </a:p>
        </p:txBody>
      </p:sp>
    </p:spTree>
    <p:extLst>
      <p:ext uri="{BB962C8B-B14F-4D97-AF65-F5344CB8AC3E}">
        <p14:creationId xmlns:p14="http://schemas.microsoft.com/office/powerpoint/2010/main" val="1570599495"/>
      </p:ext>
    </p:extLst>
  </p:cSld>
  <p:clrMapOvr>
    <a:masterClrMapping/>
  </p:clrMapOvr>
</p:notes>
</file>

<file path=ppt/notesSlides/notesSlide8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812</a:t>
            </a:fld>
            <a:endParaRPr lang="de-DE"/>
          </a:p>
        </p:txBody>
      </p:sp>
    </p:spTree>
    <p:extLst>
      <p:ext uri="{BB962C8B-B14F-4D97-AF65-F5344CB8AC3E}">
        <p14:creationId xmlns:p14="http://schemas.microsoft.com/office/powerpoint/2010/main" val="2856196556"/>
      </p:ext>
    </p:extLst>
  </p:cSld>
  <p:clrMapOvr>
    <a:masterClrMapping/>
  </p:clrMapOvr>
</p:notes>
</file>

<file path=ppt/notesSlides/notesSlide8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813</a:t>
            </a:fld>
            <a:endParaRPr lang="de-DE"/>
          </a:p>
        </p:txBody>
      </p:sp>
    </p:spTree>
    <p:extLst>
      <p:ext uri="{BB962C8B-B14F-4D97-AF65-F5344CB8AC3E}">
        <p14:creationId xmlns:p14="http://schemas.microsoft.com/office/powerpoint/2010/main" val="3114390633"/>
      </p:ext>
    </p:extLst>
  </p:cSld>
  <p:clrMapOvr>
    <a:masterClrMapping/>
  </p:clrMapOvr>
</p:notes>
</file>

<file path=ppt/notesSlides/notesSlide8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814</a:t>
            </a:fld>
            <a:endParaRPr lang="de-DE"/>
          </a:p>
        </p:txBody>
      </p:sp>
    </p:spTree>
    <p:extLst>
      <p:ext uri="{BB962C8B-B14F-4D97-AF65-F5344CB8AC3E}">
        <p14:creationId xmlns:p14="http://schemas.microsoft.com/office/powerpoint/2010/main" val="3615654082"/>
      </p:ext>
    </p:extLst>
  </p:cSld>
  <p:clrMapOvr>
    <a:masterClrMapping/>
  </p:clrMapOvr>
</p:notes>
</file>

<file path=ppt/notesSlides/notesSlide8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815</a:t>
            </a:fld>
            <a:endParaRPr lang="de-DE"/>
          </a:p>
        </p:txBody>
      </p:sp>
    </p:spTree>
    <p:extLst>
      <p:ext uri="{BB962C8B-B14F-4D97-AF65-F5344CB8AC3E}">
        <p14:creationId xmlns:p14="http://schemas.microsoft.com/office/powerpoint/2010/main" val="1331449511"/>
      </p:ext>
    </p:extLst>
  </p:cSld>
  <p:clrMapOvr>
    <a:masterClrMapping/>
  </p:clrMapOvr>
</p:notes>
</file>

<file path=ppt/notesSlides/notesSlide8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816</a:t>
            </a:fld>
            <a:endParaRPr lang="de-DE"/>
          </a:p>
        </p:txBody>
      </p:sp>
    </p:spTree>
    <p:extLst>
      <p:ext uri="{BB962C8B-B14F-4D97-AF65-F5344CB8AC3E}">
        <p14:creationId xmlns:p14="http://schemas.microsoft.com/office/powerpoint/2010/main" val="11855540"/>
      </p:ext>
    </p:extLst>
  </p:cSld>
  <p:clrMapOvr>
    <a:masterClrMapping/>
  </p:clrMapOvr>
</p:notes>
</file>

<file path=ppt/notesSlides/notesSlide8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817</a:t>
            </a:fld>
            <a:endParaRPr lang="de-DE"/>
          </a:p>
        </p:txBody>
      </p:sp>
    </p:spTree>
    <p:extLst>
      <p:ext uri="{BB962C8B-B14F-4D97-AF65-F5344CB8AC3E}">
        <p14:creationId xmlns:p14="http://schemas.microsoft.com/office/powerpoint/2010/main" val="978741265"/>
      </p:ext>
    </p:extLst>
  </p:cSld>
  <p:clrMapOvr>
    <a:masterClrMapping/>
  </p:clrMapOvr>
</p:notes>
</file>

<file path=ppt/notesSlides/notesSlide8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818</a:t>
            </a:fld>
            <a:endParaRPr lang="de-DE"/>
          </a:p>
        </p:txBody>
      </p:sp>
    </p:spTree>
    <p:extLst>
      <p:ext uri="{BB962C8B-B14F-4D97-AF65-F5344CB8AC3E}">
        <p14:creationId xmlns:p14="http://schemas.microsoft.com/office/powerpoint/2010/main" val="4285201300"/>
      </p:ext>
    </p:extLst>
  </p:cSld>
  <p:clrMapOvr>
    <a:masterClrMapping/>
  </p:clrMapOvr>
</p:notes>
</file>

<file path=ppt/notesSlides/notesSlide8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819</a:t>
            </a:fld>
            <a:endParaRPr lang="de-DE"/>
          </a:p>
        </p:txBody>
      </p:sp>
    </p:spTree>
    <p:extLst>
      <p:ext uri="{BB962C8B-B14F-4D97-AF65-F5344CB8AC3E}">
        <p14:creationId xmlns:p14="http://schemas.microsoft.com/office/powerpoint/2010/main" val="325509632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82</a:t>
            </a:fld>
            <a:endParaRPr lang="de-DE"/>
          </a:p>
        </p:txBody>
      </p:sp>
    </p:spTree>
    <p:extLst>
      <p:ext uri="{BB962C8B-B14F-4D97-AF65-F5344CB8AC3E}">
        <p14:creationId xmlns:p14="http://schemas.microsoft.com/office/powerpoint/2010/main" val="4068695122"/>
      </p:ext>
    </p:extLst>
  </p:cSld>
  <p:clrMapOvr>
    <a:masterClrMapping/>
  </p:clrMapOvr>
</p:notes>
</file>

<file path=ppt/notesSlides/notesSlide8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820</a:t>
            </a:fld>
            <a:endParaRPr lang="de-DE"/>
          </a:p>
        </p:txBody>
      </p:sp>
    </p:spTree>
    <p:extLst>
      <p:ext uri="{BB962C8B-B14F-4D97-AF65-F5344CB8AC3E}">
        <p14:creationId xmlns:p14="http://schemas.microsoft.com/office/powerpoint/2010/main" val="391818091"/>
      </p:ext>
    </p:extLst>
  </p:cSld>
  <p:clrMapOvr>
    <a:masterClrMapping/>
  </p:clrMapOvr>
</p:notes>
</file>

<file path=ppt/notesSlides/notesSlide8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821</a:t>
            </a:fld>
            <a:endParaRPr lang="de-DE"/>
          </a:p>
        </p:txBody>
      </p:sp>
    </p:spTree>
    <p:extLst>
      <p:ext uri="{BB962C8B-B14F-4D97-AF65-F5344CB8AC3E}">
        <p14:creationId xmlns:p14="http://schemas.microsoft.com/office/powerpoint/2010/main" val="3955667595"/>
      </p:ext>
    </p:extLst>
  </p:cSld>
  <p:clrMapOvr>
    <a:masterClrMapping/>
  </p:clrMapOvr>
</p:notes>
</file>

<file path=ppt/notesSlides/notesSlide8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822</a:t>
            </a:fld>
            <a:endParaRPr lang="de-DE"/>
          </a:p>
        </p:txBody>
      </p:sp>
    </p:spTree>
    <p:extLst>
      <p:ext uri="{BB962C8B-B14F-4D97-AF65-F5344CB8AC3E}">
        <p14:creationId xmlns:p14="http://schemas.microsoft.com/office/powerpoint/2010/main" val="114012202"/>
      </p:ext>
    </p:extLst>
  </p:cSld>
  <p:clrMapOvr>
    <a:masterClrMapping/>
  </p:clrMapOvr>
</p:notes>
</file>

<file path=ppt/notesSlides/notesSlide8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823</a:t>
            </a:fld>
            <a:endParaRPr lang="de-DE"/>
          </a:p>
        </p:txBody>
      </p:sp>
    </p:spTree>
    <p:extLst>
      <p:ext uri="{BB962C8B-B14F-4D97-AF65-F5344CB8AC3E}">
        <p14:creationId xmlns:p14="http://schemas.microsoft.com/office/powerpoint/2010/main" val="3336896667"/>
      </p:ext>
    </p:extLst>
  </p:cSld>
  <p:clrMapOvr>
    <a:masterClrMapping/>
  </p:clrMapOvr>
</p:notes>
</file>

<file path=ppt/notesSlides/notesSlide8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824</a:t>
            </a:fld>
            <a:endParaRPr lang="de-DE"/>
          </a:p>
        </p:txBody>
      </p:sp>
    </p:spTree>
    <p:extLst>
      <p:ext uri="{BB962C8B-B14F-4D97-AF65-F5344CB8AC3E}">
        <p14:creationId xmlns:p14="http://schemas.microsoft.com/office/powerpoint/2010/main" val="1468247640"/>
      </p:ext>
    </p:extLst>
  </p:cSld>
  <p:clrMapOvr>
    <a:masterClrMapping/>
  </p:clrMapOvr>
</p:notes>
</file>

<file path=ppt/notesSlides/notesSlide8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825</a:t>
            </a:fld>
            <a:endParaRPr lang="de-DE"/>
          </a:p>
        </p:txBody>
      </p:sp>
    </p:spTree>
    <p:extLst>
      <p:ext uri="{BB962C8B-B14F-4D97-AF65-F5344CB8AC3E}">
        <p14:creationId xmlns:p14="http://schemas.microsoft.com/office/powerpoint/2010/main" val="1140855486"/>
      </p:ext>
    </p:extLst>
  </p:cSld>
  <p:clrMapOvr>
    <a:masterClrMapping/>
  </p:clrMapOvr>
</p:notes>
</file>

<file path=ppt/notesSlides/notesSlide8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826</a:t>
            </a:fld>
            <a:endParaRPr lang="de-DE"/>
          </a:p>
        </p:txBody>
      </p:sp>
    </p:spTree>
    <p:extLst>
      <p:ext uri="{BB962C8B-B14F-4D97-AF65-F5344CB8AC3E}">
        <p14:creationId xmlns:p14="http://schemas.microsoft.com/office/powerpoint/2010/main" val="1464446172"/>
      </p:ext>
    </p:extLst>
  </p:cSld>
  <p:clrMapOvr>
    <a:masterClrMapping/>
  </p:clrMapOvr>
</p:notes>
</file>

<file path=ppt/notesSlides/notesSlide8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827</a:t>
            </a:fld>
            <a:endParaRPr lang="de-DE"/>
          </a:p>
        </p:txBody>
      </p:sp>
    </p:spTree>
    <p:extLst>
      <p:ext uri="{BB962C8B-B14F-4D97-AF65-F5344CB8AC3E}">
        <p14:creationId xmlns:p14="http://schemas.microsoft.com/office/powerpoint/2010/main" val="715845339"/>
      </p:ext>
    </p:extLst>
  </p:cSld>
  <p:clrMapOvr>
    <a:masterClrMapping/>
  </p:clrMapOvr>
</p:notes>
</file>

<file path=ppt/notesSlides/notesSlide8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828</a:t>
            </a:fld>
            <a:endParaRPr lang="de-DE"/>
          </a:p>
        </p:txBody>
      </p:sp>
    </p:spTree>
    <p:extLst>
      <p:ext uri="{BB962C8B-B14F-4D97-AF65-F5344CB8AC3E}">
        <p14:creationId xmlns:p14="http://schemas.microsoft.com/office/powerpoint/2010/main" val="1241656121"/>
      </p:ext>
    </p:extLst>
  </p:cSld>
  <p:clrMapOvr>
    <a:masterClrMapping/>
  </p:clrMapOvr>
</p:notes>
</file>

<file path=ppt/notesSlides/notesSlide8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829</a:t>
            </a:fld>
            <a:endParaRPr lang="de-DE"/>
          </a:p>
        </p:txBody>
      </p:sp>
    </p:spTree>
    <p:extLst>
      <p:ext uri="{BB962C8B-B14F-4D97-AF65-F5344CB8AC3E}">
        <p14:creationId xmlns:p14="http://schemas.microsoft.com/office/powerpoint/2010/main" val="368887653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83</a:t>
            </a:fld>
            <a:endParaRPr lang="de-DE"/>
          </a:p>
        </p:txBody>
      </p:sp>
    </p:spTree>
    <p:extLst>
      <p:ext uri="{BB962C8B-B14F-4D97-AF65-F5344CB8AC3E}">
        <p14:creationId xmlns:p14="http://schemas.microsoft.com/office/powerpoint/2010/main" val="1655119832"/>
      </p:ext>
    </p:extLst>
  </p:cSld>
  <p:clrMapOvr>
    <a:masterClrMapping/>
  </p:clrMapOvr>
</p:notes>
</file>

<file path=ppt/notesSlides/notesSlide8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830</a:t>
            </a:fld>
            <a:endParaRPr lang="de-DE"/>
          </a:p>
        </p:txBody>
      </p:sp>
    </p:spTree>
    <p:extLst>
      <p:ext uri="{BB962C8B-B14F-4D97-AF65-F5344CB8AC3E}">
        <p14:creationId xmlns:p14="http://schemas.microsoft.com/office/powerpoint/2010/main" val="3329383591"/>
      </p:ext>
    </p:extLst>
  </p:cSld>
  <p:clrMapOvr>
    <a:masterClrMapping/>
  </p:clrMapOvr>
</p:notes>
</file>

<file path=ppt/notesSlides/notesSlide8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831</a:t>
            </a:fld>
            <a:endParaRPr lang="de-DE"/>
          </a:p>
        </p:txBody>
      </p:sp>
    </p:spTree>
    <p:extLst>
      <p:ext uri="{BB962C8B-B14F-4D97-AF65-F5344CB8AC3E}">
        <p14:creationId xmlns:p14="http://schemas.microsoft.com/office/powerpoint/2010/main" val="39922587"/>
      </p:ext>
    </p:extLst>
  </p:cSld>
  <p:clrMapOvr>
    <a:masterClrMapping/>
  </p:clrMapOvr>
</p:notes>
</file>

<file path=ppt/notesSlides/notesSlide8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832</a:t>
            </a:fld>
            <a:endParaRPr lang="de-DE"/>
          </a:p>
        </p:txBody>
      </p:sp>
    </p:spTree>
    <p:extLst>
      <p:ext uri="{BB962C8B-B14F-4D97-AF65-F5344CB8AC3E}">
        <p14:creationId xmlns:p14="http://schemas.microsoft.com/office/powerpoint/2010/main" val="2586632830"/>
      </p:ext>
    </p:extLst>
  </p:cSld>
  <p:clrMapOvr>
    <a:masterClrMapping/>
  </p:clrMapOvr>
</p:notes>
</file>

<file path=ppt/notesSlides/notesSlide8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833</a:t>
            </a:fld>
            <a:endParaRPr lang="de-DE"/>
          </a:p>
        </p:txBody>
      </p:sp>
    </p:spTree>
    <p:extLst>
      <p:ext uri="{BB962C8B-B14F-4D97-AF65-F5344CB8AC3E}">
        <p14:creationId xmlns:p14="http://schemas.microsoft.com/office/powerpoint/2010/main" val="1254519377"/>
      </p:ext>
    </p:extLst>
  </p:cSld>
  <p:clrMapOvr>
    <a:masterClrMapping/>
  </p:clrMapOvr>
</p:notes>
</file>

<file path=ppt/notesSlides/notesSlide8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834</a:t>
            </a:fld>
            <a:endParaRPr lang="de-DE"/>
          </a:p>
        </p:txBody>
      </p:sp>
    </p:spTree>
    <p:extLst>
      <p:ext uri="{BB962C8B-B14F-4D97-AF65-F5344CB8AC3E}">
        <p14:creationId xmlns:p14="http://schemas.microsoft.com/office/powerpoint/2010/main" val="540230763"/>
      </p:ext>
    </p:extLst>
  </p:cSld>
  <p:clrMapOvr>
    <a:masterClrMapping/>
  </p:clrMapOvr>
</p:notes>
</file>

<file path=ppt/notesSlides/notesSlide8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835</a:t>
            </a:fld>
            <a:endParaRPr lang="de-DE"/>
          </a:p>
        </p:txBody>
      </p:sp>
    </p:spTree>
    <p:extLst>
      <p:ext uri="{BB962C8B-B14F-4D97-AF65-F5344CB8AC3E}">
        <p14:creationId xmlns:p14="http://schemas.microsoft.com/office/powerpoint/2010/main" val="1898193526"/>
      </p:ext>
    </p:extLst>
  </p:cSld>
  <p:clrMapOvr>
    <a:masterClrMapping/>
  </p:clrMapOvr>
</p:notes>
</file>

<file path=ppt/notesSlides/notesSlide8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836</a:t>
            </a:fld>
            <a:endParaRPr lang="de-DE"/>
          </a:p>
        </p:txBody>
      </p:sp>
    </p:spTree>
    <p:extLst>
      <p:ext uri="{BB962C8B-B14F-4D97-AF65-F5344CB8AC3E}">
        <p14:creationId xmlns:p14="http://schemas.microsoft.com/office/powerpoint/2010/main" val="1885340513"/>
      </p:ext>
    </p:extLst>
  </p:cSld>
  <p:clrMapOvr>
    <a:masterClrMapping/>
  </p:clrMapOvr>
</p:notes>
</file>

<file path=ppt/notesSlides/notesSlide8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837</a:t>
            </a:fld>
            <a:endParaRPr lang="de-DE"/>
          </a:p>
        </p:txBody>
      </p:sp>
    </p:spTree>
    <p:extLst>
      <p:ext uri="{BB962C8B-B14F-4D97-AF65-F5344CB8AC3E}">
        <p14:creationId xmlns:p14="http://schemas.microsoft.com/office/powerpoint/2010/main" val="321781256"/>
      </p:ext>
    </p:extLst>
  </p:cSld>
  <p:clrMapOvr>
    <a:masterClrMapping/>
  </p:clrMapOvr>
</p:notes>
</file>

<file path=ppt/notesSlides/notesSlide8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838</a:t>
            </a:fld>
            <a:endParaRPr lang="de-DE"/>
          </a:p>
        </p:txBody>
      </p:sp>
    </p:spTree>
    <p:extLst>
      <p:ext uri="{BB962C8B-B14F-4D97-AF65-F5344CB8AC3E}">
        <p14:creationId xmlns:p14="http://schemas.microsoft.com/office/powerpoint/2010/main" val="1019400306"/>
      </p:ext>
    </p:extLst>
  </p:cSld>
  <p:clrMapOvr>
    <a:masterClrMapping/>
  </p:clrMapOvr>
</p:notes>
</file>

<file path=ppt/notesSlides/notesSlide8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839</a:t>
            </a:fld>
            <a:endParaRPr lang="de-DE"/>
          </a:p>
        </p:txBody>
      </p:sp>
    </p:spTree>
    <p:extLst>
      <p:ext uri="{BB962C8B-B14F-4D97-AF65-F5344CB8AC3E}">
        <p14:creationId xmlns:p14="http://schemas.microsoft.com/office/powerpoint/2010/main" val="150993494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84</a:t>
            </a:fld>
            <a:endParaRPr lang="de-DE"/>
          </a:p>
        </p:txBody>
      </p:sp>
    </p:spTree>
    <p:extLst>
      <p:ext uri="{BB962C8B-B14F-4D97-AF65-F5344CB8AC3E}">
        <p14:creationId xmlns:p14="http://schemas.microsoft.com/office/powerpoint/2010/main" val="1425365944"/>
      </p:ext>
    </p:extLst>
  </p:cSld>
  <p:clrMapOvr>
    <a:masterClrMapping/>
  </p:clrMapOvr>
</p:notes>
</file>

<file path=ppt/notesSlides/notesSlide8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840</a:t>
            </a:fld>
            <a:endParaRPr lang="de-DE"/>
          </a:p>
        </p:txBody>
      </p:sp>
    </p:spTree>
    <p:extLst>
      <p:ext uri="{BB962C8B-B14F-4D97-AF65-F5344CB8AC3E}">
        <p14:creationId xmlns:p14="http://schemas.microsoft.com/office/powerpoint/2010/main" val="4245702273"/>
      </p:ext>
    </p:extLst>
  </p:cSld>
  <p:clrMapOvr>
    <a:masterClrMapping/>
  </p:clrMapOvr>
</p:notes>
</file>

<file path=ppt/notesSlides/notesSlide8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841</a:t>
            </a:fld>
            <a:endParaRPr lang="de-DE"/>
          </a:p>
        </p:txBody>
      </p:sp>
    </p:spTree>
    <p:extLst>
      <p:ext uri="{BB962C8B-B14F-4D97-AF65-F5344CB8AC3E}">
        <p14:creationId xmlns:p14="http://schemas.microsoft.com/office/powerpoint/2010/main" val="719483266"/>
      </p:ext>
    </p:extLst>
  </p:cSld>
  <p:clrMapOvr>
    <a:masterClrMapping/>
  </p:clrMapOvr>
</p:notes>
</file>

<file path=ppt/notesSlides/notesSlide8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842</a:t>
            </a:fld>
            <a:endParaRPr lang="de-DE"/>
          </a:p>
        </p:txBody>
      </p:sp>
    </p:spTree>
    <p:extLst>
      <p:ext uri="{BB962C8B-B14F-4D97-AF65-F5344CB8AC3E}">
        <p14:creationId xmlns:p14="http://schemas.microsoft.com/office/powerpoint/2010/main" val="3390919139"/>
      </p:ext>
    </p:extLst>
  </p:cSld>
  <p:clrMapOvr>
    <a:masterClrMapping/>
  </p:clrMapOvr>
</p:notes>
</file>

<file path=ppt/notesSlides/notesSlide8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843</a:t>
            </a:fld>
            <a:endParaRPr lang="de-DE"/>
          </a:p>
        </p:txBody>
      </p:sp>
    </p:spTree>
    <p:extLst>
      <p:ext uri="{BB962C8B-B14F-4D97-AF65-F5344CB8AC3E}">
        <p14:creationId xmlns:p14="http://schemas.microsoft.com/office/powerpoint/2010/main" val="1851255550"/>
      </p:ext>
    </p:extLst>
  </p:cSld>
  <p:clrMapOvr>
    <a:masterClrMapping/>
  </p:clrMapOvr>
</p:notes>
</file>

<file path=ppt/notesSlides/notesSlide8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844</a:t>
            </a:fld>
            <a:endParaRPr lang="de-DE"/>
          </a:p>
        </p:txBody>
      </p:sp>
    </p:spTree>
    <p:extLst>
      <p:ext uri="{BB962C8B-B14F-4D97-AF65-F5344CB8AC3E}">
        <p14:creationId xmlns:p14="http://schemas.microsoft.com/office/powerpoint/2010/main" val="2235317641"/>
      </p:ext>
    </p:extLst>
  </p:cSld>
  <p:clrMapOvr>
    <a:masterClrMapping/>
  </p:clrMapOvr>
</p:notes>
</file>

<file path=ppt/notesSlides/notesSlide8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845</a:t>
            </a:fld>
            <a:endParaRPr lang="de-DE"/>
          </a:p>
        </p:txBody>
      </p:sp>
    </p:spTree>
    <p:extLst>
      <p:ext uri="{BB962C8B-B14F-4D97-AF65-F5344CB8AC3E}">
        <p14:creationId xmlns:p14="http://schemas.microsoft.com/office/powerpoint/2010/main" val="1276452437"/>
      </p:ext>
    </p:extLst>
  </p:cSld>
  <p:clrMapOvr>
    <a:masterClrMapping/>
  </p:clrMapOvr>
</p:notes>
</file>

<file path=ppt/notesSlides/notesSlide8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846</a:t>
            </a:fld>
            <a:endParaRPr lang="de-DE"/>
          </a:p>
        </p:txBody>
      </p:sp>
    </p:spTree>
    <p:extLst>
      <p:ext uri="{BB962C8B-B14F-4D97-AF65-F5344CB8AC3E}">
        <p14:creationId xmlns:p14="http://schemas.microsoft.com/office/powerpoint/2010/main" val="421530651"/>
      </p:ext>
    </p:extLst>
  </p:cSld>
  <p:clrMapOvr>
    <a:masterClrMapping/>
  </p:clrMapOvr>
</p:notes>
</file>

<file path=ppt/notesSlides/notesSlide8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847</a:t>
            </a:fld>
            <a:endParaRPr lang="de-DE"/>
          </a:p>
        </p:txBody>
      </p:sp>
    </p:spTree>
    <p:extLst>
      <p:ext uri="{BB962C8B-B14F-4D97-AF65-F5344CB8AC3E}">
        <p14:creationId xmlns:p14="http://schemas.microsoft.com/office/powerpoint/2010/main" val="2538783997"/>
      </p:ext>
    </p:extLst>
  </p:cSld>
  <p:clrMapOvr>
    <a:masterClrMapping/>
  </p:clrMapOvr>
</p:notes>
</file>

<file path=ppt/notesSlides/notesSlide8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Folienbildplatzhalter 1"/>
          <p:cNvSpPr>
            <a:spLocks noGrp="1" noRot="1" noChangeAspect="1" noTextEdit="1"/>
          </p:cNvSpPr>
          <p:nvPr>
            <p:ph type="sldImg"/>
          </p:nvPr>
        </p:nvSpPr>
        <p:spPr bwMode="auto">
          <a:noFill/>
          <a:ln>
            <a:solidFill>
              <a:srgbClr val="000000"/>
            </a:solidFill>
            <a:miter lim="800000"/>
            <a:headEnd/>
            <a:tailEnd/>
          </a:ln>
        </p:spPr>
      </p:sp>
      <p:sp>
        <p:nvSpPr>
          <p:cNvPr id="133123"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3584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A13E8192-FC10-4E7C-A581-D4C46F51012A}" type="slidenum">
              <a:rPr lang="de-DE" smtClean="0"/>
              <a:pPr fontAlgn="base">
                <a:spcBef>
                  <a:spcPct val="0"/>
                </a:spcBef>
                <a:spcAft>
                  <a:spcPct val="0"/>
                </a:spcAft>
                <a:defRPr/>
              </a:pPr>
              <a:t>848</a:t>
            </a:fld>
            <a:endParaRPr lang="de-DE"/>
          </a:p>
        </p:txBody>
      </p:sp>
    </p:spTree>
    <p:extLst>
      <p:ext uri="{BB962C8B-B14F-4D97-AF65-F5344CB8AC3E}">
        <p14:creationId xmlns:p14="http://schemas.microsoft.com/office/powerpoint/2010/main" val="1455348561"/>
      </p:ext>
    </p:extLst>
  </p:cSld>
  <p:clrMapOvr>
    <a:masterClrMapping/>
  </p:clrMapOvr>
</p:notes>
</file>

<file path=ppt/notesSlides/notesSlide8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849</a:t>
            </a:fld>
            <a:endParaRPr lang="de-DE" sz="1300" dirty="0">
              <a:latin typeface="Calibri" pitchFamily="34" charset="0"/>
            </a:endParaRPr>
          </a:p>
        </p:txBody>
      </p:sp>
    </p:spTree>
    <p:extLst>
      <p:ext uri="{BB962C8B-B14F-4D97-AF65-F5344CB8AC3E}">
        <p14:creationId xmlns:p14="http://schemas.microsoft.com/office/powerpoint/2010/main" val="258845229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85</a:t>
            </a:fld>
            <a:endParaRPr lang="de-DE"/>
          </a:p>
        </p:txBody>
      </p:sp>
    </p:spTree>
    <p:extLst>
      <p:ext uri="{BB962C8B-B14F-4D97-AF65-F5344CB8AC3E}">
        <p14:creationId xmlns:p14="http://schemas.microsoft.com/office/powerpoint/2010/main" val="4230357025"/>
      </p:ext>
    </p:extLst>
  </p:cSld>
  <p:clrMapOvr>
    <a:masterClrMapping/>
  </p:clrMapOvr>
</p:notes>
</file>

<file path=ppt/notesSlides/notesSlide8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850</a:t>
            </a:fld>
            <a:endParaRPr lang="de-DE" sz="1300" dirty="0">
              <a:latin typeface="Calibri" pitchFamily="34" charset="0"/>
            </a:endParaRPr>
          </a:p>
        </p:txBody>
      </p:sp>
    </p:spTree>
    <p:extLst>
      <p:ext uri="{BB962C8B-B14F-4D97-AF65-F5344CB8AC3E}">
        <p14:creationId xmlns:p14="http://schemas.microsoft.com/office/powerpoint/2010/main" val="3377230467"/>
      </p:ext>
    </p:extLst>
  </p:cSld>
  <p:clrMapOvr>
    <a:masterClrMapping/>
  </p:clrMapOvr>
</p:notes>
</file>

<file path=ppt/notesSlides/notesSlide8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Folienbildplatzhalter 1"/>
          <p:cNvSpPr>
            <a:spLocks noGrp="1" noRot="1" noChangeAspect="1" noTextEdit="1"/>
          </p:cNvSpPr>
          <p:nvPr>
            <p:ph type="sldImg"/>
          </p:nvPr>
        </p:nvSpPr>
        <p:spPr bwMode="auto">
          <a:noFill/>
          <a:ln>
            <a:solidFill>
              <a:srgbClr val="000000"/>
            </a:solidFill>
            <a:miter lim="800000"/>
            <a:headEnd/>
            <a:tailEnd/>
          </a:ln>
        </p:spPr>
      </p:sp>
      <p:sp>
        <p:nvSpPr>
          <p:cNvPr id="145411"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145412" name="Foliennummernplatzhalter 3"/>
          <p:cNvSpPr txBox="1">
            <a:spLocks noGrp="1"/>
          </p:cNvSpPr>
          <p:nvPr/>
        </p:nvSpPr>
        <p:spPr bwMode="auto">
          <a:xfrm>
            <a:off x="4022725" y="9721853"/>
            <a:ext cx="3074988" cy="511175"/>
          </a:xfrm>
          <a:prstGeom prst="rect">
            <a:avLst/>
          </a:prstGeom>
          <a:noFill/>
          <a:ln w="9525">
            <a:noFill/>
            <a:miter lim="800000"/>
            <a:headEnd/>
            <a:tailEnd/>
          </a:ln>
        </p:spPr>
        <p:txBody>
          <a:bodyPr lIns="98974" tIns="49487" rIns="98974" bIns="49487" anchor="b"/>
          <a:lstStyle/>
          <a:p>
            <a:pPr algn="r"/>
            <a:fld id="{C28496A0-320D-4D34-B3C4-FA42048670FF}" type="slidenum">
              <a:rPr lang="de-DE" sz="1300">
                <a:latin typeface="Calibri" pitchFamily="34" charset="0"/>
              </a:rPr>
              <a:pPr algn="r"/>
              <a:t>851</a:t>
            </a:fld>
            <a:endParaRPr lang="de-DE" sz="1300" dirty="0">
              <a:latin typeface="Calibri" pitchFamily="34" charset="0"/>
            </a:endParaRPr>
          </a:p>
        </p:txBody>
      </p:sp>
    </p:spTree>
    <p:extLst>
      <p:ext uri="{BB962C8B-B14F-4D97-AF65-F5344CB8AC3E}">
        <p14:creationId xmlns:p14="http://schemas.microsoft.com/office/powerpoint/2010/main" val="1229798912"/>
      </p:ext>
    </p:extLst>
  </p:cSld>
  <p:clrMapOvr>
    <a:masterClrMapping/>
  </p:clrMapOvr>
</p:notes>
</file>

<file path=ppt/notesSlides/notesSlide8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852</a:t>
            </a:fld>
            <a:endParaRPr lang="de-DE"/>
          </a:p>
        </p:txBody>
      </p:sp>
    </p:spTree>
    <p:extLst>
      <p:ext uri="{BB962C8B-B14F-4D97-AF65-F5344CB8AC3E}">
        <p14:creationId xmlns:p14="http://schemas.microsoft.com/office/powerpoint/2010/main" val="3397146051"/>
      </p:ext>
    </p:extLst>
  </p:cSld>
  <p:clrMapOvr>
    <a:masterClrMapping/>
  </p:clrMapOvr>
</p:notes>
</file>

<file path=ppt/notesSlides/notesSlide8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853</a:t>
            </a:fld>
            <a:endParaRPr lang="de-DE"/>
          </a:p>
        </p:txBody>
      </p:sp>
    </p:spTree>
    <p:extLst>
      <p:ext uri="{BB962C8B-B14F-4D97-AF65-F5344CB8AC3E}">
        <p14:creationId xmlns:p14="http://schemas.microsoft.com/office/powerpoint/2010/main" val="238251351"/>
      </p:ext>
    </p:extLst>
  </p:cSld>
  <p:clrMapOvr>
    <a:masterClrMapping/>
  </p:clrMapOvr>
</p:notes>
</file>

<file path=ppt/notesSlides/notesSlide8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854</a:t>
            </a:fld>
            <a:endParaRPr lang="de-DE"/>
          </a:p>
        </p:txBody>
      </p:sp>
    </p:spTree>
    <p:extLst>
      <p:ext uri="{BB962C8B-B14F-4D97-AF65-F5344CB8AC3E}">
        <p14:creationId xmlns:p14="http://schemas.microsoft.com/office/powerpoint/2010/main" val="2964520943"/>
      </p:ext>
    </p:extLst>
  </p:cSld>
  <p:clrMapOvr>
    <a:masterClrMapping/>
  </p:clrMapOvr>
</p:notes>
</file>

<file path=ppt/notesSlides/notesSlide8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855</a:t>
            </a:fld>
            <a:endParaRPr lang="de-DE"/>
          </a:p>
        </p:txBody>
      </p:sp>
    </p:spTree>
    <p:extLst>
      <p:ext uri="{BB962C8B-B14F-4D97-AF65-F5344CB8AC3E}">
        <p14:creationId xmlns:p14="http://schemas.microsoft.com/office/powerpoint/2010/main" val="4266523259"/>
      </p:ext>
    </p:extLst>
  </p:cSld>
  <p:clrMapOvr>
    <a:masterClrMapping/>
  </p:clrMapOvr>
</p:notes>
</file>

<file path=ppt/notesSlides/notesSlide8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856</a:t>
            </a:fld>
            <a:endParaRPr lang="de-DE"/>
          </a:p>
        </p:txBody>
      </p:sp>
    </p:spTree>
    <p:extLst>
      <p:ext uri="{BB962C8B-B14F-4D97-AF65-F5344CB8AC3E}">
        <p14:creationId xmlns:p14="http://schemas.microsoft.com/office/powerpoint/2010/main" val="3642037806"/>
      </p:ext>
    </p:extLst>
  </p:cSld>
  <p:clrMapOvr>
    <a:masterClrMapping/>
  </p:clrMapOvr>
</p:notes>
</file>

<file path=ppt/notesSlides/notesSlide8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857</a:t>
            </a:fld>
            <a:endParaRPr lang="de-DE"/>
          </a:p>
        </p:txBody>
      </p:sp>
    </p:spTree>
    <p:extLst>
      <p:ext uri="{BB962C8B-B14F-4D97-AF65-F5344CB8AC3E}">
        <p14:creationId xmlns:p14="http://schemas.microsoft.com/office/powerpoint/2010/main" val="2502102733"/>
      </p:ext>
    </p:extLst>
  </p:cSld>
  <p:clrMapOvr>
    <a:masterClrMapping/>
  </p:clrMapOvr>
</p:notes>
</file>

<file path=ppt/notesSlides/notesSlide8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858</a:t>
            </a:fld>
            <a:endParaRPr lang="de-DE"/>
          </a:p>
        </p:txBody>
      </p:sp>
    </p:spTree>
    <p:extLst>
      <p:ext uri="{BB962C8B-B14F-4D97-AF65-F5344CB8AC3E}">
        <p14:creationId xmlns:p14="http://schemas.microsoft.com/office/powerpoint/2010/main" val="3233643410"/>
      </p:ext>
    </p:extLst>
  </p:cSld>
  <p:clrMapOvr>
    <a:masterClrMapping/>
  </p:clrMapOvr>
</p:notes>
</file>

<file path=ppt/notesSlides/notesSlide8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859</a:t>
            </a:fld>
            <a:endParaRPr lang="de-DE"/>
          </a:p>
        </p:txBody>
      </p:sp>
    </p:spTree>
    <p:extLst>
      <p:ext uri="{BB962C8B-B14F-4D97-AF65-F5344CB8AC3E}">
        <p14:creationId xmlns:p14="http://schemas.microsoft.com/office/powerpoint/2010/main" val="426240268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86</a:t>
            </a:fld>
            <a:endParaRPr lang="de-DE"/>
          </a:p>
        </p:txBody>
      </p:sp>
    </p:spTree>
    <p:extLst>
      <p:ext uri="{BB962C8B-B14F-4D97-AF65-F5344CB8AC3E}">
        <p14:creationId xmlns:p14="http://schemas.microsoft.com/office/powerpoint/2010/main" val="3908062386"/>
      </p:ext>
    </p:extLst>
  </p:cSld>
  <p:clrMapOvr>
    <a:masterClrMapping/>
  </p:clrMapOvr>
</p:notes>
</file>

<file path=ppt/notesSlides/notesSlide8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860</a:t>
            </a:fld>
            <a:endParaRPr lang="de-DE"/>
          </a:p>
        </p:txBody>
      </p:sp>
    </p:spTree>
    <p:extLst>
      <p:ext uri="{BB962C8B-B14F-4D97-AF65-F5344CB8AC3E}">
        <p14:creationId xmlns:p14="http://schemas.microsoft.com/office/powerpoint/2010/main" val="30247239"/>
      </p:ext>
    </p:extLst>
  </p:cSld>
  <p:clrMapOvr>
    <a:masterClrMapping/>
  </p:clrMapOvr>
</p:notes>
</file>

<file path=ppt/notesSlides/notesSlide8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861</a:t>
            </a:fld>
            <a:endParaRPr lang="de-DE"/>
          </a:p>
        </p:txBody>
      </p:sp>
    </p:spTree>
    <p:extLst>
      <p:ext uri="{BB962C8B-B14F-4D97-AF65-F5344CB8AC3E}">
        <p14:creationId xmlns:p14="http://schemas.microsoft.com/office/powerpoint/2010/main" val="3507764079"/>
      </p:ext>
    </p:extLst>
  </p:cSld>
  <p:clrMapOvr>
    <a:masterClrMapping/>
  </p:clrMapOvr>
</p:notes>
</file>

<file path=ppt/notesSlides/notesSlide8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862</a:t>
            </a:fld>
            <a:endParaRPr lang="de-DE"/>
          </a:p>
        </p:txBody>
      </p:sp>
    </p:spTree>
    <p:extLst>
      <p:ext uri="{BB962C8B-B14F-4D97-AF65-F5344CB8AC3E}">
        <p14:creationId xmlns:p14="http://schemas.microsoft.com/office/powerpoint/2010/main" val="2643841314"/>
      </p:ext>
    </p:extLst>
  </p:cSld>
  <p:clrMapOvr>
    <a:masterClrMapping/>
  </p:clrMapOvr>
</p:notes>
</file>

<file path=ppt/notesSlides/notesSlide8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863</a:t>
            </a:fld>
            <a:endParaRPr lang="de-DE"/>
          </a:p>
        </p:txBody>
      </p:sp>
    </p:spTree>
    <p:extLst>
      <p:ext uri="{BB962C8B-B14F-4D97-AF65-F5344CB8AC3E}">
        <p14:creationId xmlns:p14="http://schemas.microsoft.com/office/powerpoint/2010/main" val="921878142"/>
      </p:ext>
    </p:extLst>
  </p:cSld>
  <p:clrMapOvr>
    <a:masterClrMapping/>
  </p:clrMapOvr>
</p:notes>
</file>

<file path=ppt/notesSlides/notesSlide8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864</a:t>
            </a:fld>
            <a:endParaRPr lang="de-DE"/>
          </a:p>
        </p:txBody>
      </p:sp>
    </p:spTree>
    <p:extLst>
      <p:ext uri="{BB962C8B-B14F-4D97-AF65-F5344CB8AC3E}">
        <p14:creationId xmlns:p14="http://schemas.microsoft.com/office/powerpoint/2010/main" val="999472817"/>
      </p:ext>
    </p:extLst>
  </p:cSld>
  <p:clrMapOvr>
    <a:masterClrMapping/>
  </p:clrMapOvr>
</p:notes>
</file>

<file path=ppt/notesSlides/notesSlide8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865</a:t>
            </a:fld>
            <a:endParaRPr lang="de-DE"/>
          </a:p>
        </p:txBody>
      </p:sp>
    </p:spTree>
    <p:extLst>
      <p:ext uri="{BB962C8B-B14F-4D97-AF65-F5344CB8AC3E}">
        <p14:creationId xmlns:p14="http://schemas.microsoft.com/office/powerpoint/2010/main" val="2259347916"/>
      </p:ext>
    </p:extLst>
  </p:cSld>
  <p:clrMapOvr>
    <a:masterClrMapping/>
  </p:clrMapOvr>
</p:notes>
</file>

<file path=ppt/notesSlides/notesSlide8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866</a:t>
            </a:fld>
            <a:endParaRPr lang="de-DE"/>
          </a:p>
        </p:txBody>
      </p:sp>
    </p:spTree>
    <p:extLst>
      <p:ext uri="{BB962C8B-B14F-4D97-AF65-F5344CB8AC3E}">
        <p14:creationId xmlns:p14="http://schemas.microsoft.com/office/powerpoint/2010/main" val="578221917"/>
      </p:ext>
    </p:extLst>
  </p:cSld>
  <p:clrMapOvr>
    <a:masterClrMapping/>
  </p:clrMapOvr>
</p:notes>
</file>

<file path=ppt/notesSlides/notesSlide8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867</a:t>
            </a:fld>
            <a:endParaRPr lang="de-DE"/>
          </a:p>
        </p:txBody>
      </p:sp>
    </p:spTree>
    <p:extLst>
      <p:ext uri="{BB962C8B-B14F-4D97-AF65-F5344CB8AC3E}">
        <p14:creationId xmlns:p14="http://schemas.microsoft.com/office/powerpoint/2010/main" val="1164362330"/>
      </p:ext>
    </p:extLst>
  </p:cSld>
  <p:clrMapOvr>
    <a:masterClrMapping/>
  </p:clrMapOvr>
</p:notes>
</file>

<file path=ppt/notesSlides/notesSlide8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868</a:t>
            </a:fld>
            <a:endParaRPr lang="de-DE"/>
          </a:p>
        </p:txBody>
      </p:sp>
    </p:spTree>
    <p:extLst>
      <p:ext uri="{BB962C8B-B14F-4D97-AF65-F5344CB8AC3E}">
        <p14:creationId xmlns:p14="http://schemas.microsoft.com/office/powerpoint/2010/main" val="3821195168"/>
      </p:ext>
    </p:extLst>
  </p:cSld>
  <p:clrMapOvr>
    <a:masterClrMapping/>
  </p:clrMapOvr>
</p:notes>
</file>

<file path=ppt/notesSlides/notesSlide8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869</a:t>
            </a:fld>
            <a:endParaRPr lang="de-DE"/>
          </a:p>
        </p:txBody>
      </p:sp>
    </p:spTree>
    <p:extLst>
      <p:ext uri="{BB962C8B-B14F-4D97-AF65-F5344CB8AC3E}">
        <p14:creationId xmlns:p14="http://schemas.microsoft.com/office/powerpoint/2010/main" val="255024699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87</a:t>
            </a:fld>
            <a:endParaRPr lang="de-DE"/>
          </a:p>
        </p:txBody>
      </p:sp>
    </p:spTree>
    <p:extLst>
      <p:ext uri="{BB962C8B-B14F-4D97-AF65-F5344CB8AC3E}">
        <p14:creationId xmlns:p14="http://schemas.microsoft.com/office/powerpoint/2010/main" val="159384370"/>
      </p:ext>
    </p:extLst>
  </p:cSld>
  <p:clrMapOvr>
    <a:masterClrMapping/>
  </p:clrMapOvr>
</p:notes>
</file>

<file path=ppt/notesSlides/notesSlide8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870</a:t>
            </a:fld>
            <a:endParaRPr lang="de-DE"/>
          </a:p>
        </p:txBody>
      </p:sp>
    </p:spTree>
    <p:extLst>
      <p:ext uri="{BB962C8B-B14F-4D97-AF65-F5344CB8AC3E}">
        <p14:creationId xmlns:p14="http://schemas.microsoft.com/office/powerpoint/2010/main" val="1285223219"/>
      </p:ext>
    </p:extLst>
  </p:cSld>
  <p:clrMapOvr>
    <a:masterClrMapping/>
  </p:clrMapOvr>
</p:notes>
</file>

<file path=ppt/notesSlides/notesSlide8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871</a:t>
            </a:fld>
            <a:endParaRPr lang="de-DE"/>
          </a:p>
        </p:txBody>
      </p:sp>
    </p:spTree>
    <p:extLst>
      <p:ext uri="{BB962C8B-B14F-4D97-AF65-F5344CB8AC3E}">
        <p14:creationId xmlns:p14="http://schemas.microsoft.com/office/powerpoint/2010/main" val="3260228984"/>
      </p:ext>
    </p:extLst>
  </p:cSld>
  <p:clrMapOvr>
    <a:masterClrMapping/>
  </p:clrMapOvr>
</p:notes>
</file>

<file path=ppt/notesSlides/notesSlide8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872</a:t>
            </a:fld>
            <a:endParaRPr lang="de-DE"/>
          </a:p>
        </p:txBody>
      </p:sp>
    </p:spTree>
    <p:extLst>
      <p:ext uri="{BB962C8B-B14F-4D97-AF65-F5344CB8AC3E}">
        <p14:creationId xmlns:p14="http://schemas.microsoft.com/office/powerpoint/2010/main" val="506864187"/>
      </p:ext>
    </p:extLst>
  </p:cSld>
  <p:clrMapOvr>
    <a:masterClrMapping/>
  </p:clrMapOvr>
</p:notes>
</file>

<file path=ppt/notesSlides/notesSlide8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873</a:t>
            </a:fld>
            <a:endParaRPr lang="de-DE"/>
          </a:p>
        </p:txBody>
      </p:sp>
    </p:spTree>
    <p:extLst>
      <p:ext uri="{BB962C8B-B14F-4D97-AF65-F5344CB8AC3E}">
        <p14:creationId xmlns:p14="http://schemas.microsoft.com/office/powerpoint/2010/main" val="1762144500"/>
      </p:ext>
    </p:extLst>
  </p:cSld>
  <p:clrMapOvr>
    <a:masterClrMapping/>
  </p:clrMapOvr>
</p:notes>
</file>

<file path=ppt/notesSlides/notesSlide8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874</a:t>
            </a:fld>
            <a:endParaRPr lang="de-DE"/>
          </a:p>
        </p:txBody>
      </p:sp>
    </p:spTree>
    <p:extLst>
      <p:ext uri="{BB962C8B-B14F-4D97-AF65-F5344CB8AC3E}">
        <p14:creationId xmlns:p14="http://schemas.microsoft.com/office/powerpoint/2010/main" val="463372292"/>
      </p:ext>
    </p:extLst>
  </p:cSld>
  <p:clrMapOvr>
    <a:masterClrMapping/>
  </p:clrMapOvr>
</p:notes>
</file>

<file path=ppt/notesSlides/notesSlide8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875</a:t>
            </a:fld>
            <a:endParaRPr lang="de-DE"/>
          </a:p>
        </p:txBody>
      </p:sp>
    </p:spTree>
    <p:extLst>
      <p:ext uri="{BB962C8B-B14F-4D97-AF65-F5344CB8AC3E}">
        <p14:creationId xmlns:p14="http://schemas.microsoft.com/office/powerpoint/2010/main" val="3496269429"/>
      </p:ext>
    </p:extLst>
  </p:cSld>
  <p:clrMapOvr>
    <a:masterClrMapping/>
  </p:clrMapOvr>
</p:notes>
</file>

<file path=ppt/notesSlides/notesSlide8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876</a:t>
            </a:fld>
            <a:endParaRPr lang="de-DE"/>
          </a:p>
        </p:txBody>
      </p:sp>
    </p:spTree>
    <p:extLst>
      <p:ext uri="{BB962C8B-B14F-4D97-AF65-F5344CB8AC3E}">
        <p14:creationId xmlns:p14="http://schemas.microsoft.com/office/powerpoint/2010/main" val="495443070"/>
      </p:ext>
    </p:extLst>
  </p:cSld>
  <p:clrMapOvr>
    <a:masterClrMapping/>
  </p:clrMapOvr>
</p:notes>
</file>

<file path=ppt/notesSlides/notesSlide8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877</a:t>
            </a:fld>
            <a:endParaRPr lang="de-DE"/>
          </a:p>
        </p:txBody>
      </p:sp>
    </p:spTree>
    <p:extLst>
      <p:ext uri="{BB962C8B-B14F-4D97-AF65-F5344CB8AC3E}">
        <p14:creationId xmlns:p14="http://schemas.microsoft.com/office/powerpoint/2010/main" val="2907617206"/>
      </p:ext>
    </p:extLst>
  </p:cSld>
  <p:clrMapOvr>
    <a:masterClrMapping/>
  </p:clrMapOvr>
</p:notes>
</file>

<file path=ppt/notesSlides/notesSlide8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878</a:t>
            </a:fld>
            <a:endParaRPr lang="de-DE"/>
          </a:p>
        </p:txBody>
      </p:sp>
    </p:spTree>
    <p:extLst>
      <p:ext uri="{BB962C8B-B14F-4D97-AF65-F5344CB8AC3E}">
        <p14:creationId xmlns:p14="http://schemas.microsoft.com/office/powerpoint/2010/main" val="1291056871"/>
      </p:ext>
    </p:extLst>
  </p:cSld>
  <p:clrMapOvr>
    <a:masterClrMapping/>
  </p:clrMapOvr>
</p:notes>
</file>

<file path=ppt/notesSlides/notesSlide8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879</a:t>
            </a:fld>
            <a:endParaRPr lang="de-DE"/>
          </a:p>
        </p:txBody>
      </p:sp>
    </p:spTree>
    <p:extLst>
      <p:ext uri="{BB962C8B-B14F-4D97-AF65-F5344CB8AC3E}">
        <p14:creationId xmlns:p14="http://schemas.microsoft.com/office/powerpoint/2010/main" val="402590273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88</a:t>
            </a:fld>
            <a:endParaRPr lang="de-DE"/>
          </a:p>
        </p:txBody>
      </p:sp>
    </p:spTree>
    <p:extLst>
      <p:ext uri="{BB962C8B-B14F-4D97-AF65-F5344CB8AC3E}">
        <p14:creationId xmlns:p14="http://schemas.microsoft.com/office/powerpoint/2010/main" val="909747058"/>
      </p:ext>
    </p:extLst>
  </p:cSld>
  <p:clrMapOvr>
    <a:masterClrMapping/>
  </p:clrMapOvr>
</p:notes>
</file>

<file path=ppt/notesSlides/notesSlide8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880</a:t>
            </a:fld>
            <a:endParaRPr lang="de-DE"/>
          </a:p>
        </p:txBody>
      </p:sp>
    </p:spTree>
    <p:extLst>
      <p:ext uri="{BB962C8B-B14F-4D97-AF65-F5344CB8AC3E}">
        <p14:creationId xmlns:p14="http://schemas.microsoft.com/office/powerpoint/2010/main" val="1059599679"/>
      </p:ext>
    </p:extLst>
  </p:cSld>
  <p:clrMapOvr>
    <a:masterClrMapping/>
  </p:clrMapOvr>
</p:notes>
</file>

<file path=ppt/notesSlides/notesSlide8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881</a:t>
            </a:fld>
            <a:endParaRPr lang="de-DE"/>
          </a:p>
        </p:txBody>
      </p:sp>
    </p:spTree>
    <p:extLst>
      <p:ext uri="{BB962C8B-B14F-4D97-AF65-F5344CB8AC3E}">
        <p14:creationId xmlns:p14="http://schemas.microsoft.com/office/powerpoint/2010/main" val="3315574895"/>
      </p:ext>
    </p:extLst>
  </p:cSld>
  <p:clrMapOvr>
    <a:masterClrMapping/>
  </p:clrMapOvr>
</p:notes>
</file>

<file path=ppt/notesSlides/notesSlide8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882</a:t>
            </a:fld>
            <a:endParaRPr lang="de-DE"/>
          </a:p>
        </p:txBody>
      </p:sp>
    </p:spTree>
    <p:extLst>
      <p:ext uri="{BB962C8B-B14F-4D97-AF65-F5344CB8AC3E}">
        <p14:creationId xmlns:p14="http://schemas.microsoft.com/office/powerpoint/2010/main" val="3745985305"/>
      </p:ext>
    </p:extLst>
  </p:cSld>
  <p:clrMapOvr>
    <a:masterClrMapping/>
  </p:clrMapOvr>
</p:notes>
</file>

<file path=ppt/notesSlides/notesSlide8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883</a:t>
            </a:fld>
            <a:endParaRPr lang="de-DE"/>
          </a:p>
        </p:txBody>
      </p:sp>
    </p:spTree>
    <p:extLst>
      <p:ext uri="{BB962C8B-B14F-4D97-AF65-F5344CB8AC3E}">
        <p14:creationId xmlns:p14="http://schemas.microsoft.com/office/powerpoint/2010/main" val="3466299745"/>
      </p:ext>
    </p:extLst>
  </p:cSld>
  <p:clrMapOvr>
    <a:masterClrMapping/>
  </p:clrMapOvr>
</p:notes>
</file>

<file path=ppt/notesSlides/notesSlide8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884</a:t>
            </a:fld>
            <a:endParaRPr lang="de-DE"/>
          </a:p>
        </p:txBody>
      </p:sp>
    </p:spTree>
    <p:extLst>
      <p:ext uri="{BB962C8B-B14F-4D97-AF65-F5344CB8AC3E}">
        <p14:creationId xmlns:p14="http://schemas.microsoft.com/office/powerpoint/2010/main" val="1461275119"/>
      </p:ext>
    </p:extLst>
  </p:cSld>
  <p:clrMapOvr>
    <a:masterClrMapping/>
  </p:clrMapOvr>
</p:notes>
</file>

<file path=ppt/notesSlides/notesSlide8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885</a:t>
            </a:fld>
            <a:endParaRPr lang="de-DE"/>
          </a:p>
        </p:txBody>
      </p:sp>
    </p:spTree>
    <p:extLst>
      <p:ext uri="{BB962C8B-B14F-4D97-AF65-F5344CB8AC3E}">
        <p14:creationId xmlns:p14="http://schemas.microsoft.com/office/powerpoint/2010/main" val="3393169243"/>
      </p:ext>
    </p:extLst>
  </p:cSld>
  <p:clrMapOvr>
    <a:masterClrMapping/>
  </p:clrMapOvr>
</p:notes>
</file>

<file path=ppt/notesSlides/notesSlide8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886</a:t>
            </a:fld>
            <a:endParaRPr lang="de-DE"/>
          </a:p>
        </p:txBody>
      </p:sp>
    </p:spTree>
    <p:extLst>
      <p:ext uri="{BB962C8B-B14F-4D97-AF65-F5344CB8AC3E}">
        <p14:creationId xmlns:p14="http://schemas.microsoft.com/office/powerpoint/2010/main" val="3723549824"/>
      </p:ext>
    </p:extLst>
  </p:cSld>
  <p:clrMapOvr>
    <a:masterClrMapping/>
  </p:clrMapOvr>
</p:notes>
</file>

<file path=ppt/notesSlides/notesSlide8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887</a:t>
            </a:fld>
            <a:endParaRPr lang="de-DE"/>
          </a:p>
        </p:txBody>
      </p:sp>
    </p:spTree>
    <p:extLst>
      <p:ext uri="{BB962C8B-B14F-4D97-AF65-F5344CB8AC3E}">
        <p14:creationId xmlns:p14="http://schemas.microsoft.com/office/powerpoint/2010/main" val="3003146653"/>
      </p:ext>
    </p:extLst>
  </p:cSld>
  <p:clrMapOvr>
    <a:masterClrMapping/>
  </p:clrMapOvr>
</p:notes>
</file>

<file path=ppt/notesSlides/notesSlide8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888</a:t>
            </a:fld>
            <a:endParaRPr lang="de-DE"/>
          </a:p>
        </p:txBody>
      </p:sp>
    </p:spTree>
    <p:extLst>
      <p:ext uri="{BB962C8B-B14F-4D97-AF65-F5344CB8AC3E}">
        <p14:creationId xmlns:p14="http://schemas.microsoft.com/office/powerpoint/2010/main" val="3001509380"/>
      </p:ext>
    </p:extLst>
  </p:cSld>
  <p:clrMapOvr>
    <a:masterClrMapping/>
  </p:clrMapOvr>
</p:notes>
</file>

<file path=ppt/notesSlides/notesSlide8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889</a:t>
            </a:fld>
            <a:endParaRPr lang="de-DE"/>
          </a:p>
        </p:txBody>
      </p:sp>
    </p:spTree>
    <p:extLst>
      <p:ext uri="{BB962C8B-B14F-4D97-AF65-F5344CB8AC3E}">
        <p14:creationId xmlns:p14="http://schemas.microsoft.com/office/powerpoint/2010/main" val="427625115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89</a:t>
            </a:fld>
            <a:endParaRPr lang="de-DE"/>
          </a:p>
        </p:txBody>
      </p:sp>
    </p:spTree>
    <p:extLst>
      <p:ext uri="{BB962C8B-B14F-4D97-AF65-F5344CB8AC3E}">
        <p14:creationId xmlns:p14="http://schemas.microsoft.com/office/powerpoint/2010/main" val="1347066368"/>
      </p:ext>
    </p:extLst>
  </p:cSld>
  <p:clrMapOvr>
    <a:masterClrMapping/>
  </p:clrMapOvr>
</p:notes>
</file>

<file path=ppt/notesSlides/notesSlide8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890</a:t>
            </a:fld>
            <a:endParaRPr lang="de-DE"/>
          </a:p>
        </p:txBody>
      </p:sp>
    </p:spTree>
    <p:extLst>
      <p:ext uri="{BB962C8B-B14F-4D97-AF65-F5344CB8AC3E}">
        <p14:creationId xmlns:p14="http://schemas.microsoft.com/office/powerpoint/2010/main" val="4033696251"/>
      </p:ext>
    </p:extLst>
  </p:cSld>
  <p:clrMapOvr>
    <a:masterClrMapping/>
  </p:clrMapOvr>
</p:notes>
</file>

<file path=ppt/notesSlides/notesSlide8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891</a:t>
            </a:fld>
            <a:endParaRPr lang="de-DE"/>
          </a:p>
        </p:txBody>
      </p:sp>
    </p:spTree>
    <p:extLst>
      <p:ext uri="{BB962C8B-B14F-4D97-AF65-F5344CB8AC3E}">
        <p14:creationId xmlns:p14="http://schemas.microsoft.com/office/powerpoint/2010/main" val="3996962098"/>
      </p:ext>
    </p:extLst>
  </p:cSld>
  <p:clrMapOvr>
    <a:masterClrMapping/>
  </p:clrMapOvr>
</p:notes>
</file>

<file path=ppt/notesSlides/notesSlide8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892</a:t>
            </a:fld>
            <a:endParaRPr lang="de-DE"/>
          </a:p>
        </p:txBody>
      </p:sp>
    </p:spTree>
    <p:extLst>
      <p:ext uri="{BB962C8B-B14F-4D97-AF65-F5344CB8AC3E}">
        <p14:creationId xmlns:p14="http://schemas.microsoft.com/office/powerpoint/2010/main" val="194913624"/>
      </p:ext>
    </p:extLst>
  </p:cSld>
  <p:clrMapOvr>
    <a:masterClrMapping/>
  </p:clrMapOvr>
</p:notes>
</file>

<file path=ppt/notesSlides/notesSlide8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893</a:t>
            </a:fld>
            <a:endParaRPr lang="de-DE"/>
          </a:p>
        </p:txBody>
      </p:sp>
    </p:spTree>
    <p:extLst>
      <p:ext uri="{BB962C8B-B14F-4D97-AF65-F5344CB8AC3E}">
        <p14:creationId xmlns:p14="http://schemas.microsoft.com/office/powerpoint/2010/main" val="2365939026"/>
      </p:ext>
    </p:extLst>
  </p:cSld>
  <p:clrMapOvr>
    <a:masterClrMapping/>
  </p:clrMapOvr>
</p:notes>
</file>

<file path=ppt/notesSlides/notesSlide8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894</a:t>
            </a:fld>
            <a:endParaRPr lang="de-DE"/>
          </a:p>
        </p:txBody>
      </p:sp>
    </p:spTree>
    <p:extLst>
      <p:ext uri="{BB962C8B-B14F-4D97-AF65-F5344CB8AC3E}">
        <p14:creationId xmlns:p14="http://schemas.microsoft.com/office/powerpoint/2010/main" val="563979103"/>
      </p:ext>
    </p:extLst>
  </p:cSld>
  <p:clrMapOvr>
    <a:masterClrMapping/>
  </p:clrMapOvr>
</p:notes>
</file>

<file path=ppt/notesSlides/notesSlide8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895</a:t>
            </a:fld>
            <a:endParaRPr lang="de-DE"/>
          </a:p>
        </p:txBody>
      </p:sp>
    </p:spTree>
    <p:extLst>
      <p:ext uri="{BB962C8B-B14F-4D97-AF65-F5344CB8AC3E}">
        <p14:creationId xmlns:p14="http://schemas.microsoft.com/office/powerpoint/2010/main" val="1437683519"/>
      </p:ext>
    </p:extLst>
  </p:cSld>
  <p:clrMapOvr>
    <a:masterClrMapping/>
  </p:clrMapOvr>
</p:notes>
</file>

<file path=ppt/notesSlides/notesSlide8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896</a:t>
            </a:fld>
            <a:endParaRPr lang="de-DE"/>
          </a:p>
        </p:txBody>
      </p:sp>
    </p:spTree>
    <p:extLst>
      <p:ext uri="{BB962C8B-B14F-4D97-AF65-F5344CB8AC3E}">
        <p14:creationId xmlns:p14="http://schemas.microsoft.com/office/powerpoint/2010/main" val="384798248"/>
      </p:ext>
    </p:extLst>
  </p:cSld>
  <p:clrMapOvr>
    <a:masterClrMapping/>
  </p:clrMapOvr>
</p:notes>
</file>

<file path=ppt/notesSlides/notesSlide8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897</a:t>
            </a:fld>
            <a:endParaRPr lang="de-DE"/>
          </a:p>
        </p:txBody>
      </p:sp>
    </p:spTree>
    <p:extLst>
      <p:ext uri="{BB962C8B-B14F-4D97-AF65-F5344CB8AC3E}">
        <p14:creationId xmlns:p14="http://schemas.microsoft.com/office/powerpoint/2010/main" val="4015194493"/>
      </p:ext>
    </p:extLst>
  </p:cSld>
  <p:clrMapOvr>
    <a:masterClrMapping/>
  </p:clrMapOvr>
</p:notes>
</file>

<file path=ppt/notesSlides/notesSlide8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898</a:t>
            </a:fld>
            <a:endParaRPr lang="de-DE"/>
          </a:p>
        </p:txBody>
      </p:sp>
    </p:spTree>
    <p:extLst>
      <p:ext uri="{BB962C8B-B14F-4D97-AF65-F5344CB8AC3E}">
        <p14:creationId xmlns:p14="http://schemas.microsoft.com/office/powerpoint/2010/main" val="412987316"/>
      </p:ext>
    </p:extLst>
  </p:cSld>
  <p:clrMapOvr>
    <a:masterClrMapping/>
  </p:clrMapOvr>
</p:notes>
</file>

<file path=ppt/notesSlides/notesSlide8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899</a:t>
            </a:fld>
            <a:endParaRPr lang="de-DE"/>
          </a:p>
        </p:txBody>
      </p:sp>
    </p:spTree>
    <p:extLst>
      <p:ext uri="{BB962C8B-B14F-4D97-AF65-F5344CB8AC3E}">
        <p14:creationId xmlns:p14="http://schemas.microsoft.com/office/powerpoint/2010/main" val="31248967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Folienbildplatzhalter 1"/>
          <p:cNvSpPr>
            <a:spLocks noGrp="1" noRot="1" noChangeAspect="1" noTextEdit="1"/>
          </p:cNvSpPr>
          <p:nvPr>
            <p:ph type="sldImg"/>
          </p:nvPr>
        </p:nvSpPr>
        <p:spPr bwMode="auto">
          <a:noFill/>
          <a:ln>
            <a:solidFill>
              <a:srgbClr val="000000"/>
            </a:solidFill>
            <a:miter lim="800000"/>
            <a:headEnd/>
            <a:tailEnd/>
          </a:ln>
        </p:spPr>
      </p:sp>
      <p:sp>
        <p:nvSpPr>
          <p:cNvPr id="15155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51204"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6CB84FAB-3EB5-4A00-AB22-6D13ECA79836}" type="slidenum">
              <a:rPr lang="de-DE" smtClean="0"/>
              <a:pPr fontAlgn="base">
                <a:spcBef>
                  <a:spcPct val="0"/>
                </a:spcBef>
                <a:spcAft>
                  <a:spcPct val="0"/>
                </a:spcAft>
                <a:defRPr/>
              </a:pPr>
              <a:t>9</a:t>
            </a:fld>
            <a:endParaRPr lang="de-DE"/>
          </a:p>
        </p:txBody>
      </p:sp>
    </p:spTree>
    <p:extLst>
      <p:ext uri="{BB962C8B-B14F-4D97-AF65-F5344CB8AC3E}">
        <p14:creationId xmlns:p14="http://schemas.microsoft.com/office/powerpoint/2010/main" val="128373354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90</a:t>
            </a:fld>
            <a:endParaRPr lang="de-DE"/>
          </a:p>
        </p:txBody>
      </p:sp>
    </p:spTree>
    <p:extLst>
      <p:ext uri="{BB962C8B-B14F-4D97-AF65-F5344CB8AC3E}">
        <p14:creationId xmlns:p14="http://schemas.microsoft.com/office/powerpoint/2010/main" val="3697291066"/>
      </p:ext>
    </p:extLst>
  </p:cSld>
  <p:clrMapOvr>
    <a:masterClrMapping/>
  </p:clrMapOvr>
</p:notes>
</file>

<file path=ppt/notesSlides/notesSlide9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900</a:t>
            </a:fld>
            <a:endParaRPr lang="de-DE"/>
          </a:p>
        </p:txBody>
      </p:sp>
    </p:spTree>
    <p:extLst>
      <p:ext uri="{BB962C8B-B14F-4D97-AF65-F5344CB8AC3E}">
        <p14:creationId xmlns:p14="http://schemas.microsoft.com/office/powerpoint/2010/main" val="2582538992"/>
      </p:ext>
    </p:extLst>
  </p:cSld>
  <p:clrMapOvr>
    <a:masterClrMapping/>
  </p:clrMapOvr>
</p:notes>
</file>

<file path=ppt/notesSlides/notesSlide9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901</a:t>
            </a:fld>
            <a:endParaRPr lang="de-DE"/>
          </a:p>
        </p:txBody>
      </p:sp>
    </p:spTree>
    <p:extLst>
      <p:ext uri="{BB962C8B-B14F-4D97-AF65-F5344CB8AC3E}">
        <p14:creationId xmlns:p14="http://schemas.microsoft.com/office/powerpoint/2010/main" val="1684946040"/>
      </p:ext>
    </p:extLst>
  </p:cSld>
  <p:clrMapOvr>
    <a:masterClrMapping/>
  </p:clrMapOvr>
</p:notes>
</file>

<file path=ppt/notesSlides/notesSlide9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902</a:t>
            </a:fld>
            <a:endParaRPr lang="de-DE"/>
          </a:p>
        </p:txBody>
      </p:sp>
    </p:spTree>
    <p:extLst>
      <p:ext uri="{BB962C8B-B14F-4D97-AF65-F5344CB8AC3E}">
        <p14:creationId xmlns:p14="http://schemas.microsoft.com/office/powerpoint/2010/main" val="2413341879"/>
      </p:ext>
    </p:extLst>
  </p:cSld>
  <p:clrMapOvr>
    <a:masterClrMapping/>
  </p:clrMapOvr>
</p:notes>
</file>

<file path=ppt/notesSlides/notesSlide9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903</a:t>
            </a:fld>
            <a:endParaRPr lang="de-DE"/>
          </a:p>
        </p:txBody>
      </p:sp>
    </p:spTree>
    <p:extLst>
      <p:ext uri="{BB962C8B-B14F-4D97-AF65-F5344CB8AC3E}">
        <p14:creationId xmlns:p14="http://schemas.microsoft.com/office/powerpoint/2010/main" val="1670585340"/>
      </p:ext>
    </p:extLst>
  </p:cSld>
  <p:clrMapOvr>
    <a:masterClrMapping/>
  </p:clrMapOvr>
</p:notes>
</file>

<file path=ppt/notesSlides/notesSlide9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904</a:t>
            </a:fld>
            <a:endParaRPr lang="de-DE"/>
          </a:p>
        </p:txBody>
      </p:sp>
    </p:spTree>
    <p:extLst>
      <p:ext uri="{BB962C8B-B14F-4D97-AF65-F5344CB8AC3E}">
        <p14:creationId xmlns:p14="http://schemas.microsoft.com/office/powerpoint/2010/main" val="278277562"/>
      </p:ext>
    </p:extLst>
  </p:cSld>
  <p:clrMapOvr>
    <a:masterClrMapping/>
  </p:clrMapOvr>
</p:notes>
</file>

<file path=ppt/notesSlides/notesSlide9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905</a:t>
            </a:fld>
            <a:endParaRPr lang="de-DE"/>
          </a:p>
        </p:txBody>
      </p:sp>
    </p:spTree>
    <p:extLst>
      <p:ext uri="{BB962C8B-B14F-4D97-AF65-F5344CB8AC3E}">
        <p14:creationId xmlns:p14="http://schemas.microsoft.com/office/powerpoint/2010/main" val="65715039"/>
      </p:ext>
    </p:extLst>
  </p:cSld>
  <p:clrMapOvr>
    <a:masterClrMapping/>
  </p:clrMapOvr>
</p:notes>
</file>

<file path=ppt/notesSlides/notesSlide9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906</a:t>
            </a:fld>
            <a:endParaRPr lang="de-DE"/>
          </a:p>
        </p:txBody>
      </p:sp>
    </p:spTree>
    <p:extLst>
      <p:ext uri="{BB962C8B-B14F-4D97-AF65-F5344CB8AC3E}">
        <p14:creationId xmlns:p14="http://schemas.microsoft.com/office/powerpoint/2010/main" val="2408777157"/>
      </p:ext>
    </p:extLst>
  </p:cSld>
  <p:clrMapOvr>
    <a:masterClrMapping/>
  </p:clrMapOvr>
</p:notes>
</file>

<file path=ppt/notesSlides/notesSlide9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907</a:t>
            </a:fld>
            <a:endParaRPr lang="de-DE"/>
          </a:p>
        </p:txBody>
      </p:sp>
    </p:spTree>
    <p:extLst>
      <p:ext uri="{BB962C8B-B14F-4D97-AF65-F5344CB8AC3E}">
        <p14:creationId xmlns:p14="http://schemas.microsoft.com/office/powerpoint/2010/main" val="295472395"/>
      </p:ext>
    </p:extLst>
  </p:cSld>
  <p:clrMapOvr>
    <a:masterClrMapping/>
  </p:clrMapOvr>
</p:notes>
</file>

<file path=ppt/notesSlides/notesSlide9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908</a:t>
            </a:fld>
            <a:endParaRPr lang="de-DE"/>
          </a:p>
        </p:txBody>
      </p:sp>
    </p:spTree>
    <p:extLst>
      <p:ext uri="{BB962C8B-B14F-4D97-AF65-F5344CB8AC3E}">
        <p14:creationId xmlns:p14="http://schemas.microsoft.com/office/powerpoint/2010/main" val="947299609"/>
      </p:ext>
    </p:extLst>
  </p:cSld>
  <p:clrMapOvr>
    <a:masterClrMapping/>
  </p:clrMapOvr>
</p:notes>
</file>

<file path=ppt/notesSlides/notesSlide9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909</a:t>
            </a:fld>
            <a:endParaRPr lang="de-DE"/>
          </a:p>
        </p:txBody>
      </p:sp>
    </p:spTree>
    <p:extLst>
      <p:ext uri="{BB962C8B-B14F-4D97-AF65-F5344CB8AC3E}">
        <p14:creationId xmlns:p14="http://schemas.microsoft.com/office/powerpoint/2010/main" val="104722437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91</a:t>
            </a:fld>
            <a:endParaRPr lang="de-DE"/>
          </a:p>
        </p:txBody>
      </p:sp>
    </p:spTree>
    <p:extLst>
      <p:ext uri="{BB962C8B-B14F-4D97-AF65-F5344CB8AC3E}">
        <p14:creationId xmlns:p14="http://schemas.microsoft.com/office/powerpoint/2010/main" val="2113093353"/>
      </p:ext>
    </p:extLst>
  </p:cSld>
  <p:clrMapOvr>
    <a:masterClrMapping/>
  </p:clrMapOvr>
</p:notes>
</file>

<file path=ppt/notesSlides/notesSlide9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910</a:t>
            </a:fld>
            <a:endParaRPr lang="de-DE"/>
          </a:p>
        </p:txBody>
      </p:sp>
    </p:spTree>
    <p:extLst>
      <p:ext uri="{BB962C8B-B14F-4D97-AF65-F5344CB8AC3E}">
        <p14:creationId xmlns:p14="http://schemas.microsoft.com/office/powerpoint/2010/main" val="2291677797"/>
      </p:ext>
    </p:extLst>
  </p:cSld>
  <p:clrMapOvr>
    <a:masterClrMapping/>
  </p:clrMapOvr>
</p:notes>
</file>

<file path=ppt/notesSlides/notesSlide9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911</a:t>
            </a:fld>
            <a:endParaRPr lang="de-DE"/>
          </a:p>
        </p:txBody>
      </p:sp>
    </p:spTree>
    <p:extLst>
      <p:ext uri="{BB962C8B-B14F-4D97-AF65-F5344CB8AC3E}">
        <p14:creationId xmlns:p14="http://schemas.microsoft.com/office/powerpoint/2010/main" val="581363803"/>
      </p:ext>
    </p:extLst>
  </p:cSld>
  <p:clrMapOvr>
    <a:masterClrMapping/>
  </p:clrMapOvr>
</p:notes>
</file>

<file path=ppt/notesSlides/notesSlide9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912</a:t>
            </a:fld>
            <a:endParaRPr lang="de-DE"/>
          </a:p>
        </p:txBody>
      </p:sp>
    </p:spTree>
    <p:extLst>
      <p:ext uri="{BB962C8B-B14F-4D97-AF65-F5344CB8AC3E}">
        <p14:creationId xmlns:p14="http://schemas.microsoft.com/office/powerpoint/2010/main" val="188589870"/>
      </p:ext>
    </p:extLst>
  </p:cSld>
  <p:clrMapOvr>
    <a:masterClrMapping/>
  </p:clrMapOvr>
</p:notes>
</file>

<file path=ppt/notesSlides/notesSlide9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913</a:t>
            </a:fld>
            <a:endParaRPr lang="de-DE"/>
          </a:p>
        </p:txBody>
      </p:sp>
    </p:spTree>
    <p:extLst>
      <p:ext uri="{BB962C8B-B14F-4D97-AF65-F5344CB8AC3E}">
        <p14:creationId xmlns:p14="http://schemas.microsoft.com/office/powerpoint/2010/main" val="1122881236"/>
      </p:ext>
    </p:extLst>
  </p:cSld>
  <p:clrMapOvr>
    <a:masterClrMapping/>
  </p:clrMapOvr>
</p:notes>
</file>

<file path=ppt/notesSlides/notesSlide9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914</a:t>
            </a:fld>
            <a:endParaRPr lang="de-DE"/>
          </a:p>
        </p:txBody>
      </p:sp>
    </p:spTree>
    <p:extLst>
      <p:ext uri="{BB962C8B-B14F-4D97-AF65-F5344CB8AC3E}">
        <p14:creationId xmlns:p14="http://schemas.microsoft.com/office/powerpoint/2010/main" val="2256020349"/>
      </p:ext>
    </p:extLst>
  </p:cSld>
  <p:clrMapOvr>
    <a:masterClrMapping/>
  </p:clrMapOvr>
</p:notes>
</file>

<file path=ppt/notesSlides/notesSlide9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915</a:t>
            </a:fld>
            <a:endParaRPr lang="de-DE"/>
          </a:p>
        </p:txBody>
      </p:sp>
    </p:spTree>
    <p:extLst>
      <p:ext uri="{BB962C8B-B14F-4D97-AF65-F5344CB8AC3E}">
        <p14:creationId xmlns:p14="http://schemas.microsoft.com/office/powerpoint/2010/main" val="1825173096"/>
      </p:ext>
    </p:extLst>
  </p:cSld>
  <p:clrMapOvr>
    <a:masterClrMapping/>
  </p:clrMapOvr>
</p:notes>
</file>

<file path=ppt/notesSlides/notesSlide9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916</a:t>
            </a:fld>
            <a:endParaRPr lang="de-DE"/>
          </a:p>
        </p:txBody>
      </p:sp>
    </p:spTree>
    <p:extLst>
      <p:ext uri="{BB962C8B-B14F-4D97-AF65-F5344CB8AC3E}">
        <p14:creationId xmlns:p14="http://schemas.microsoft.com/office/powerpoint/2010/main" val="2135060405"/>
      </p:ext>
    </p:extLst>
  </p:cSld>
  <p:clrMapOvr>
    <a:masterClrMapping/>
  </p:clrMapOvr>
</p:notes>
</file>

<file path=ppt/notesSlides/notesSlide9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917</a:t>
            </a:fld>
            <a:endParaRPr lang="de-DE"/>
          </a:p>
        </p:txBody>
      </p:sp>
    </p:spTree>
    <p:extLst>
      <p:ext uri="{BB962C8B-B14F-4D97-AF65-F5344CB8AC3E}">
        <p14:creationId xmlns:p14="http://schemas.microsoft.com/office/powerpoint/2010/main" val="881990906"/>
      </p:ext>
    </p:extLst>
  </p:cSld>
  <p:clrMapOvr>
    <a:masterClrMapping/>
  </p:clrMapOvr>
</p:notes>
</file>

<file path=ppt/notesSlides/notesSlide9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918</a:t>
            </a:fld>
            <a:endParaRPr lang="de-DE"/>
          </a:p>
        </p:txBody>
      </p:sp>
    </p:spTree>
    <p:extLst>
      <p:ext uri="{BB962C8B-B14F-4D97-AF65-F5344CB8AC3E}">
        <p14:creationId xmlns:p14="http://schemas.microsoft.com/office/powerpoint/2010/main" val="904777021"/>
      </p:ext>
    </p:extLst>
  </p:cSld>
  <p:clrMapOvr>
    <a:masterClrMapping/>
  </p:clrMapOvr>
</p:notes>
</file>

<file path=ppt/notesSlides/notesSlide9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919</a:t>
            </a:fld>
            <a:endParaRPr lang="de-DE"/>
          </a:p>
        </p:txBody>
      </p:sp>
    </p:spTree>
    <p:extLst>
      <p:ext uri="{BB962C8B-B14F-4D97-AF65-F5344CB8AC3E}">
        <p14:creationId xmlns:p14="http://schemas.microsoft.com/office/powerpoint/2010/main" val="397088584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92</a:t>
            </a:fld>
            <a:endParaRPr lang="de-DE"/>
          </a:p>
        </p:txBody>
      </p:sp>
    </p:spTree>
    <p:extLst>
      <p:ext uri="{BB962C8B-B14F-4D97-AF65-F5344CB8AC3E}">
        <p14:creationId xmlns:p14="http://schemas.microsoft.com/office/powerpoint/2010/main" val="2910374249"/>
      </p:ext>
    </p:extLst>
  </p:cSld>
  <p:clrMapOvr>
    <a:masterClrMapping/>
  </p:clrMapOvr>
</p:notes>
</file>

<file path=ppt/notesSlides/notesSlide9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920</a:t>
            </a:fld>
            <a:endParaRPr lang="de-DE"/>
          </a:p>
        </p:txBody>
      </p:sp>
    </p:spTree>
    <p:extLst>
      <p:ext uri="{BB962C8B-B14F-4D97-AF65-F5344CB8AC3E}">
        <p14:creationId xmlns:p14="http://schemas.microsoft.com/office/powerpoint/2010/main" val="1737150898"/>
      </p:ext>
    </p:extLst>
  </p:cSld>
  <p:clrMapOvr>
    <a:masterClrMapping/>
  </p:clrMapOvr>
</p:notes>
</file>

<file path=ppt/notesSlides/notesSlide9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921</a:t>
            </a:fld>
            <a:endParaRPr lang="de-DE"/>
          </a:p>
        </p:txBody>
      </p:sp>
    </p:spTree>
    <p:extLst>
      <p:ext uri="{BB962C8B-B14F-4D97-AF65-F5344CB8AC3E}">
        <p14:creationId xmlns:p14="http://schemas.microsoft.com/office/powerpoint/2010/main" val="2577450885"/>
      </p:ext>
    </p:extLst>
  </p:cSld>
  <p:clrMapOvr>
    <a:masterClrMapping/>
  </p:clrMapOvr>
</p:notes>
</file>

<file path=ppt/notesSlides/notesSlide9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922</a:t>
            </a:fld>
            <a:endParaRPr lang="de-DE"/>
          </a:p>
        </p:txBody>
      </p:sp>
    </p:spTree>
    <p:extLst>
      <p:ext uri="{BB962C8B-B14F-4D97-AF65-F5344CB8AC3E}">
        <p14:creationId xmlns:p14="http://schemas.microsoft.com/office/powerpoint/2010/main" val="1889801333"/>
      </p:ext>
    </p:extLst>
  </p:cSld>
  <p:clrMapOvr>
    <a:masterClrMapping/>
  </p:clrMapOvr>
</p:notes>
</file>

<file path=ppt/notesSlides/notesSlide9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923</a:t>
            </a:fld>
            <a:endParaRPr lang="de-DE"/>
          </a:p>
        </p:txBody>
      </p:sp>
    </p:spTree>
    <p:extLst>
      <p:ext uri="{BB962C8B-B14F-4D97-AF65-F5344CB8AC3E}">
        <p14:creationId xmlns:p14="http://schemas.microsoft.com/office/powerpoint/2010/main" val="1979636118"/>
      </p:ext>
    </p:extLst>
  </p:cSld>
  <p:clrMapOvr>
    <a:masterClrMapping/>
  </p:clrMapOvr>
</p:notes>
</file>

<file path=ppt/notesSlides/notesSlide9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924</a:t>
            </a:fld>
            <a:endParaRPr lang="de-DE"/>
          </a:p>
        </p:txBody>
      </p:sp>
    </p:spTree>
    <p:extLst>
      <p:ext uri="{BB962C8B-B14F-4D97-AF65-F5344CB8AC3E}">
        <p14:creationId xmlns:p14="http://schemas.microsoft.com/office/powerpoint/2010/main" val="2755983934"/>
      </p:ext>
    </p:extLst>
  </p:cSld>
  <p:clrMapOvr>
    <a:masterClrMapping/>
  </p:clrMapOvr>
</p:notes>
</file>

<file path=ppt/notesSlides/notesSlide9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925</a:t>
            </a:fld>
            <a:endParaRPr lang="de-DE"/>
          </a:p>
        </p:txBody>
      </p:sp>
    </p:spTree>
    <p:extLst>
      <p:ext uri="{BB962C8B-B14F-4D97-AF65-F5344CB8AC3E}">
        <p14:creationId xmlns:p14="http://schemas.microsoft.com/office/powerpoint/2010/main" val="2836107568"/>
      </p:ext>
    </p:extLst>
  </p:cSld>
  <p:clrMapOvr>
    <a:masterClrMapping/>
  </p:clrMapOvr>
</p:notes>
</file>

<file path=ppt/notesSlides/notesSlide9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926</a:t>
            </a:fld>
            <a:endParaRPr lang="de-DE"/>
          </a:p>
        </p:txBody>
      </p:sp>
    </p:spTree>
    <p:extLst>
      <p:ext uri="{BB962C8B-B14F-4D97-AF65-F5344CB8AC3E}">
        <p14:creationId xmlns:p14="http://schemas.microsoft.com/office/powerpoint/2010/main" val="2273361636"/>
      </p:ext>
    </p:extLst>
  </p:cSld>
  <p:clrMapOvr>
    <a:masterClrMapping/>
  </p:clrMapOvr>
</p:notes>
</file>

<file path=ppt/notesSlides/notesSlide9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927</a:t>
            </a:fld>
            <a:endParaRPr lang="de-DE"/>
          </a:p>
        </p:txBody>
      </p:sp>
    </p:spTree>
    <p:extLst>
      <p:ext uri="{BB962C8B-B14F-4D97-AF65-F5344CB8AC3E}">
        <p14:creationId xmlns:p14="http://schemas.microsoft.com/office/powerpoint/2010/main" val="1242343808"/>
      </p:ext>
    </p:extLst>
  </p:cSld>
  <p:clrMapOvr>
    <a:masterClrMapping/>
  </p:clrMapOvr>
</p:notes>
</file>

<file path=ppt/notesSlides/notesSlide9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928</a:t>
            </a:fld>
            <a:endParaRPr lang="de-DE"/>
          </a:p>
        </p:txBody>
      </p:sp>
    </p:spTree>
    <p:extLst>
      <p:ext uri="{BB962C8B-B14F-4D97-AF65-F5344CB8AC3E}">
        <p14:creationId xmlns:p14="http://schemas.microsoft.com/office/powerpoint/2010/main" val="1617737146"/>
      </p:ext>
    </p:extLst>
  </p:cSld>
  <p:clrMapOvr>
    <a:masterClrMapping/>
  </p:clrMapOvr>
</p:notes>
</file>

<file path=ppt/notesSlides/notesSlide9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929</a:t>
            </a:fld>
            <a:endParaRPr lang="de-DE"/>
          </a:p>
        </p:txBody>
      </p:sp>
    </p:spTree>
    <p:extLst>
      <p:ext uri="{BB962C8B-B14F-4D97-AF65-F5344CB8AC3E}">
        <p14:creationId xmlns:p14="http://schemas.microsoft.com/office/powerpoint/2010/main" val="146146618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93</a:t>
            </a:fld>
            <a:endParaRPr lang="de-DE"/>
          </a:p>
        </p:txBody>
      </p:sp>
    </p:spTree>
    <p:extLst>
      <p:ext uri="{BB962C8B-B14F-4D97-AF65-F5344CB8AC3E}">
        <p14:creationId xmlns:p14="http://schemas.microsoft.com/office/powerpoint/2010/main" val="1537222645"/>
      </p:ext>
    </p:extLst>
  </p:cSld>
  <p:clrMapOvr>
    <a:masterClrMapping/>
  </p:clrMapOvr>
</p:notes>
</file>

<file path=ppt/notesSlides/notesSlide9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930</a:t>
            </a:fld>
            <a:endParaRPr lang="de-DE"/>
          </a:p>
        </p:txBody>
      </p:sp>
    </p:spTree>
    <p:extLst>
      <p:ext uri="{BB962C8B-B14F-4D97-AF65-F5344CB8AC3E}">
        <p14:creationId xmlns:p14="http://schemas.microsoft.com/office/powerpoint/2010/main" val="3641215730"/>
      </p:ext>
    </p:extLst>
  </p:cSld>
  <p:clrMapOvr>
    <a:masterClrMapping/>
  </p:clrMapOvr>
</p:notes>
</file>

<file path=ppt/notesSlides/notesSlide9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931</a:t>
            </a:fld>
            <a:endParaRPr lang="de-DE"/>
          </a:p>
        </p:txBody>
      </p:sp>
    </p:spTree>
    <p:extLst>
      <p:ext uri="{BB962C8B-B14F-4D97-AF65-F5344CB8AC3E}">
        <p14:creationId xmlns:p14="http://schemas.microsoft.com/office/powerpoint/2010/main" val="2842088717"/>
      </p:ext>
    </p:extLst>
  </p:cSld>
  <p:clrMapOvr>
    <a:masterClrMapping/>
  </p:clrMapOvr>
</p:notes>
</file>

<file path=ppt/notesSlides/notesSlide9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932</a:t>
            </a:fld>
            <a:endParaRPr lang="de-DE"/>
          </a:p>
        </p:txBody>
      </p:sp>
    </p:spTree>
    <p:extLst>
      <p:ext uri="{BB962C8B-B14F-4D97-AF65-F5344CB8AC3E}">
        <p14:creationId xmlns:p14="http://schemas.microsoft.com/office/powerpoint/2010/main" val="696698869"/>
      </p:ext>
    </p:extLst>
  </p:cSld>
  <p:clrMapOvr>
    <a:masterClrMapping/>
  </p:clrMapOvr>
</p:notes>
</file>

<file path=ppt/notesSlides/notesSlide9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933</a:t>
            </a:fld>
            <a:endParaRPr lang="de-DE"/>
          </a:p>
        </p:txBody>
      </p:sp>
    </p:spTree>
    <p:extLst>
      <p:ext uri="{BB962C8B-B14F-4D97-AF65-F5344CB8AC3E}">
        <p14:creationId xmlns:p14="http://schemas.microsoft.com/office/powerpoint/2010/main" val="1511311774"/>
      </p:ext>
    </p:extLst>
  </p:cSld>
  <p:clrMapOvr>
    <a:masterClrMapping/>
  </p:clrMapOvr>
</p:notes>
</file>

<file path=ppt/notesSlides/notesSlide9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934</a:t>
            </a:fld>
            <a:endParaRPr lang="de-DE"/>
          </a:p>
        </p:txBody>
      </p:sp>
    </p:spTree>
    <p:extLst>
      <p:ext uri="{BB962C8B-B14F-4D97-AF65-F5344CB8AC3E}">
        <p14:creationId xmlns:p14="http://schemas.microsoft.com/office/powerpoint/2010/main" val="1857402995"/>
      </p:ext>
    </p:extLst>
  </p:cSld>
  <p:clrMapOvr>
    <a:masterClrMapping/>
  </p:clrMapOvr>
</p:notes>
</file>

<file path=ppt/notesSlides/notesSlide9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935</a:t>
            </a:fld>
            <a:endParaRPr lang="de-DE"/>
          </a:p>
        </p:txBody>
      </p:sp>
    </p:spTree>
    <p:extLst>
      <p:ext uri="{BB962C8B-B14F-4D97-AF65-F5344CB8AC3E}">
        <p14:creationId xmlns:p14="http://schemas.microsoft.com/office/powerpoint/2010/main" val="5474623"/>
      </p:ext>
    </p:extLst>
  </p:cSld>
  <p:clrMapOvr>
    <a:masterClrMapping/>
  </p:clrMapOvr>
</p:notes>
</file>

<file path=ppt/notesSlides/notesSlide9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936</a:t>
            </a:fld>
            <a:endParaRPr lang="de-DE"/>
          </a:p>
        </p:txBody>
      </p:sp>
    </p:spTree>
    <p:extLst>
      <p:ext uri="{BB962C8B-B14F-4D97-AF65-F5344CB8AC3E}">
        <p14:creationId xmlns:p14="http://schemas.microsoft.com/office/powerpoint/2010/main" val="3478960865"/>
      </p:ext>
    </p:extLst>
  </p:cSld>
  <p:clrMapOvr>
    <a:masterClrMapping/>
  </p:clrMapOvr>
</p:notes>
</file>

<file path=ppt/notesSlides/notesSlide9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937</a:t>
            </a:fld>
            <a:endParaRPr lang="de-DE"/>
          </a:p>
        </p:txBody>
      </p:sp>
    </p:spTree>
    <p:extLst>
      <p:ext uri="{BB962C8B-B14F-4D97-AF65-F5344CB8AC3E}">
        <p14:creationId xmlns:p14="http://schemas.microsoft.com/office/powerpoint/2010/main" val="1549306451"/>
      </p:ext>
    </p:extLst>
  </p:cSld>
  <p:clrMapOvr>
    <a:masterClrMapping/>
  </p:clrMapOvr>
</p:notes>
</file>

<file path=ppt/notesSlides/notesSlide9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938</a:t>
            </a:fld>
            <a:endParaRPr lang="de-DE"/>
          </a:p>
        </p:txBody>
      </p:sp>
    </p:spTree>
    <p:extLst>
      <p:ext uri="{BB962C8B-B14F-4D97-AF65-F5344CB8AC3E}">
        <p14:creationId xmlns:p14="http://schemas.microsoft.com/office/powerpoint/2010/main" val="1815261561"/>
      </p:ext>
    </p:extLst>
  </p:cSld>
  <p:clrMapOvr>
    <a:masterClrMapping/>
  </p:clrMapOvr>
</p:notes>
</file>

<file path=ppt/notesSlides/notesSlide9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939</a:t>
            </a:fld>
            <a:endParaRPr lang="de-DE"/>
          </a:p>
        </p:txBody>
      </p:sp>
    </p:spTree>
    <p:extLst>
      <p:ext uri="{BB962C8B-B14F-4D97-AF65-F5344CB8AC3E}">
        <p14:creationId xmlns:p14="http://schemas.microsoft.com/office/powerpoint/2010/main" val="398232680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94</a:t>
            </a:fld>
            <a:endParaRPr lang="de-DE"/>
          </a:p>
        </p:txBody>
      </p:sp>
    </p:spTree>
    <p:extLst>
      <p:ext uri="{BB962C8B-B14F-4D97-AF65-F5344CB8AC3E}">
        <p14:creationId xmlns:p14="http://schemas.microsoft.com/office/powerpoint/2010/main" val="3099507799"/>
      </p:ext>
    </p:extLst>
  </p:cSld>
  <p:clrMapOvr>
    <a:masterClrMapping/>
  </p:clrMapOvr>
</p:notes>
</file>

<file path=ppt/notesSlides/notesSlide9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940</a:t>
            </a:fld>
            <a:endParaRPr lang="de-DE"/>
          </a:p>
        </p:txBody>
      </p:sp>
    </p:spTree>
    <p:extLst>
      <p:ext uri="{BB962C8B-B14F-4D97-AF65-F5344CB8AC3E}">
        <p14:creationId xmlns:p14="http://schemas.microsoft.com/office/powerpoint/2010/main" val="3693755997"/>
      </p:ext>
    </p:extLst>
  </p:cSld>
  <p:clrMapOvr>
    <a:masterClrMapping/>
  </p:clrMapOvr>
</p:notes>
</file>

<file path=ppt/notesSlides/notesSlide9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941</a:t>
            </a:fld>
            <a:endParaRPr lang="de-DE"/>
          </a:p>
        </p:txBody>
      </p:sp>
    </p:spTree>
    <p:extLst>
      <p:ext uri="{BB962C8B-B14F-4D97-AF65-F5344CB8AC3E}">
        <p14:creationId xmlns:p14="http://schemas.microsoft.com/office/powerpoint/2010/main" val="1821456169"/>
      </p:ext>
    </p:extLst>
  </p:cSld>
  <p:clrMapOvr>
    <a:masterClrMapping/>
  </p:clrMapOvr>
</p:notes>
</file>

<file path=ppt/notesSlides/notesSlide9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942</a:t>
            </a:fld>
            <a:endParaRPr lang="de-DE"/>
          </a:p>
        </p:txBody>
      </p:sp>
    </p:spTree>
    <p:extLst>
      <p:ext uri="{BB962C8B-B14F-4D97-AF65-F5344CB8AC3E}">
        <p14:creationId xmlns:p14="http://schemas.microsoft.com/office/powerpoint/2010/main" val="2754379139"/>
      </p:ext>
    </p:extLst>
  </p:cSld>
  <p:clrMapOvr>
    <a:masterClrMapping/>
  </p:clrMapOvr>
</p:notes>
</file>

<file path=ppt/notesSlides/notesSlide9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943</a:t>
            </a:fld>
            <a:endParaRPr lang="de-DE"/>
          </a:p>
        </p:txBody>
      </p:sp>
    </p:spTree>
    <p:extLst>
      <p:ext uri="{BB962C8B-B14F-4D97-AF65-F5344CB8AC3E}">
        <p14:creationId xmlns:p14="http://schemas.microsoft.com/office/powerpoint/2010/main" val="1134355959"/>
      </p:ext>
    </p:extLst>
  </p:cSld>
  <p:clrMapOvr>
    <a:masterClrMapping/>
  </p:clrMapOvr>
</p:notes>
</file>

<file path=ppt/notesSlides/notesSlide9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944</a:t>
            </a:fld>
            <a:endParaRPr lang="de-DE"/>
          </a:p>
        </p:txBody>
      </p:sp>
    </p:spTree>
    <p:extLst>
      <p:ext uri="{BB962C8B-B14F-4D97-AF65-F5344CB8AC3E}">
        <p14:creationId xmlns:p14="http://schemas.microsoft.com/office/powerpoint/2010/main" val="1268279860"/>
      </p:ext>
    </p:extLst>
  </p:cSld>
  <p:clrMapOvr>
    <a:masterClrMapping/>
  </p:clrMapOvr>
</p:notes>
</file>

<file path=ppt/notesSlides/notesSlide9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945</a:t>
            </a:fld>
            <a:endParaRPr lang="de-DE"/>
          </a:p>
        </p:txBody>
      </p:sp>
    </p:spTree>
    <p:extLst>
      <p:ext uri="{BB962C8B-B14F-4D97-AF65-F5344CB8AC3E}">
        <p14:creationId xmlns:p14="http://schemas.microsoft.com/office/powerpoint/2010/main" val="4008924334"/>
      </p:ext>
    </p:extLst>
  </p:cSld>
  <p:clrMapOvr>
    <a:masterClrMapping/>
  </p:clrMapOvr>
</p:notes>
</file>

<file path=ppt/notesSlides/notesSlide9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946</a:t>
            </a:fld>
            <a:endParaRPr lang="de-DE"/>
          </a:p>
        </p:txBody>
      </p:sp>
    </p:spTree>
    <p:extLst>
      <p:ext uri="{BB962C8B-B14F-4D97-AF65-F5344CB8AC3E}">
        <p14:creationId xmlns:p14="http://schemas.microsoft.com/office/powerpoint/2010/main" val="1486805130"/>
      </p:ext>
    </p:extLst>
  </p:cSld>
  <p:clrMapOvr>
    <a:masterClrMapping/>
  </p:clrMapOvr>
</p:notes>
</file>

<file path=ppt/notesSlides/notesSlide9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947</a:t>
            </a:fld>
            <a:endParaRPr lang="de-DE"/>
          </a:p>
        </p:txBody>
      </p:sp>
    </p:spTree>
    <p:extLst>
      <p:ext uri="{BB962C8B-B14F-4D97-AF65-F5344CB8AC3E}">
        <p14:creationId xmlns:p14="http://schemas.microsoft.com/office/powerpoint/2010/main" val="2088044973"/>
      </p:ext>
    </p:extLst>
  </p:cSld>
  <p:clrMapOvr>
    <a:masterClrMapping/>
  </p:clrMapOvr>
</p:notes>
</file>

<file path=ppt/notesSlides/notesSlide9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948</a:t>
            </a:fld>
            <a:endParaRPr lang="de-DE"/>
          </a:p>
        </p:txBody>
      </p:sp>
    </p:spTree>
    <p:extLst>
      <p:ext uri="{BB962C8B-B14F-4D97-AF65-F5344CB8AC3E}">
        <p14:creationId xmlns:p14="http://schemas.microsoft.com/office/powerpoint/2010/main" val="3539625464"/>
      </p:ext>
    </p:extLst>
  </p:cSld>
  <p:clrMapOvr>
    <a:masterClrMapping/>
  </p:clrMapOvr>
</p:notes>
</file>

<file path=ppt/notesSlides/notesSlide9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949</a:t>
            </a:fld>
            <a:endParaRPr lang="de-DE"/>
          </a:p>
        </p:txBody>
      </p:sp>
    </p:spTree>
    <p:extLst>
      <p:ext uri="{BB962C8B-B14F-4D97-AF65-F5344CB8AC3E}">
        <p14:creationId xmlns:p14="http://schemas.microsoft.com/office/powerpoint/2010/main" val="97003578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95</a:t>
            </a:fld>
            <a:endParaRPr lang="de-DE"/>
          </a:p>
        </p:txBody>
      </p:sp>
    </p:spTree>
    <p:extLst>
      <p:ext uri="{BB962C8B-B14F-4D97-AF65-F5344CB8AC3E}">
        <p14:creationId xmlns:p14="http://schemas.microsoft.com/office/powerpoint/2010/main" val="1847518829"/>
      </p:ext>
    </p:extLst>
  </p:cSld>
  <p:clrMapOvr>
    <a:masterClrMapping/>
  </p:clrMapOvr>
</p:notes>
</file>

<file path=ppt/notesSlides/notesSlide9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950</a:t>
            </a:fld>
            <a:endParaRPr lang="de-DE"/>
          </a:p>
        </p:txBody>
      </p:sp>
    </p:spTree>
    <p:extLst>
      <p:ext uri="{BB962C8B-B14F-4D97-AF65-F5344CB8AC3E}">
        <p14:creationId xmlns:p14="http://schemas.microsoft.com/office/powerpoint/2010/main" val="1179088753"/>
      </p:ext>
    </p:extLst>
  </p:cSld>
  <p:clrMapOvr>
    <a:masterClrMapping/>
  </p:clrMapOvr>
</p:notes>
</file>

<file path=ppt/notesSlides/notesSlide9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951</a:t>
            </a:fld>
            <a:endParaRPr lang="de-DE"/>
          </a:p>
        </p:txBody>
      </p:sp>
    </p:spTree>
    <p:extLst>
      <p:ext uri="{BB962C8B-B14F-4D97-AF65-F5344CB8AC3E}">
        <p14:creationId xmlns:p14="http://schemas.microsoft.com/office/powerpoint/2010/main" val="1455198684"/>
      </p:ext>
    </p:extLst>
  </p:cSld>
  <p:clrMapOvr>
    <a:masterClrMapping/>
  </p:clrMapOvr>
</p:notes>
</file>

<file path=ppt/notesSlides/notesSlide9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952</a:t>
            </a:fld>
            <a:endParaRPr lang="de-DE"/>
          </a:p>
        </p:txBody>
      </p:sp>
    </p:spTree>
    <p:extLst>
      <p:ext uri="{BB962C8B-B14F-4D97-AF65-F5344CB8AC3E}">
        <p14:creationId xmlns:p14="http://schemas.microsoft.com/office/powerpoint/2010/main" val="4258622902"/>
      </p:ext>
    </p:extLst>
  </p:cSld>
  <p:clrMapOvr>
    <a:masterClrMapping/>
  </p:clrMapOvr>
</p:notes>
</file>

<file path=ppt/notesSlides/notesSlide9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953</a:t>
            </a:fld>
            <a:endParaRPr lang="de-DE"/>
          </a:p>
        </p:txBody>
      </p:sp>
    </p:spTree>
    <p:extLst>
      <p:ext uri="{BB962C8B-B14F-4D97-AF65-F5344CB8AC3E}">
        <p14:creationId xmlns:p14="http://schemas.microsoft.com/office/powerpoint/2010/main" val="1231277574"/>
      </p:ext>
    </p:extLst>
  </p:cSld>
  <p:clrMapOvr>
    <a:masterClrMapping/>
  </p:clrMapOvr>
</p:notes>
</file>

<file path=ppt/notesSlides/notesSlide9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954</a:t>
            </a:fld>
            <a:endParaRPr lang="de-DE"/>
          </a:p>
        </p:txBody>
      </p:sp>
    </p:spTree>
    <p:extLst>
      <p:ext uri="{BB962C8B-B14F-4D97-AF65-F5344CB8AC3E}">
        <p14:creationId xmlns:p14="http://schemas.microsoft.com/office/powerpoint/2010/main" val="2747586554"/>
      </p:ext>
    </p:extLst>
  </p:cSld>
  <p:clrMapOvr>
    <a:masterClrMapping/>
  </p:clrMapOvr>
</p:notes>
</file>

<file path=ppt/notesSlides/notesSlide9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955</a:t>
            </a:fld>
            <a:endParaRPr lang="de-DE"/>
          </a:p>
        </p:txBody>
      </p:sp>
    </p:spTree>
    <p:extLst>
      <p:ext uri="{BB962C8B-B14F-4D97-AF65-F5344CB8AC3E}">
        <p14:creationId xmlns:p14="http://schemas.microsoft.com/office/powerpoint/2010/main" val="3942488652"/>
      </p:ext>
    </p:extLst>
  </p:cSld>
  <p:clrMapOvr>
    <a:masterClrMapping/>
  </p:clrMapOvr>
</p:notes>
</file>

<file path=ppt/notesSlides/notesSlide9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956</a:t>
            </a:fld>
            <a:endParaRPr lang="de-DE"/>
          </a:p>
        </p:txBody>
      </p:sp>
    </p:spTree>
    <p:extLst>
      <p:ext uri="{BB962C8B-B14F-4D97-AF65-F5344CB8AC3E}">
        <p14:creationId xmlns:p14="http://schemas.microsoft.com/office/powerpoint/2010/main" val="2892932163"/>
      </p:ext>
    </p:extLst>
  </p:cSld>
  <p:clrMapOvr>
    <a:masterClrMapping/>
  </p:clrMapOvr>
</p:notes>
</file>

<file path=ppt/notesSlides/notesSlide9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957</a:t>
            </a:fld>
            <a:endParaRPr lang="de-DE"/>
          </a:p>
        </p:txBody>
      </p:sp>
    </p:spTree>
    <p:extLst>
      <p:ext uri="{BB962C8B-B14F-4D97-AF65-F5344CB8AC3E}">
        <p14:creationId xmlns:p14="http://schemas.microsoft.com/office/powerpoint/2010/main" val="2505011733"/>
      </p:ext>
    </p:extLst>
  </p:cSld>
  <p:clrMapOvr>
    <a:masterClrMapping/>
  </p:clrMapOvr>
</p:notes>
</file>

<file path=ppt/notesSlides/notesSlide9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dirty="0"/>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958</a:t>
            </a:fld>
            <a:endParaRPr lang="de-DE"/>
          </a:p>
        </p:txBody>
      </p:sp>
    </p:spTree>
    <p:extLst>
      <p:ext uri="{BB962C8B-B14F-4D97-AF65-F5344CB8AC3E}">
        <p14:creationId xmlns:p14="http://schemas.microsoft.com/office/powerpoint/2010/main" val="2203295343"/>
      </p:ext>
    </p:extLst>
  </p:cSld>
  <p:clrMapOvr>
    <a:masterClrMapping/>
  </p:clrMapOvr>
</p:notes>
</file>

<file path=ppt/notesSlides/notesSlide9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959</a:t>
            </a:fld>
            <a:endParaRPr lang="de-DE"/>
          </a:p>
        </p:txBody>
      </p:sp>
    </p:spTree>
    <p:extLst>
      <p:ext uri="{BB962C8B-B14F-4D97-AF65-F5344CB8AC3E}">
        <p14:creationId xmlns:p14="http://schemas.microsoft.com/office/powerpoint/2010/main" val="218886616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96</a:t>
            </a:fld>
            <a:endParaRPr lang="de-DE"/>
          </a:p>
        </p:txBody>
      </p:sp>
    </p:spTree>
    <p:extLst>
      <p:ext uri="{BB962C8B-B14F-4D97-AF65-F5344CB8AC3E}">
        <p14:creationId xmlns:p14="http://schemas.microsoft.com/office/powerpoint/2010/main" val="1493666109"/>
      </p:ext>
    </p:extLst>
  </p:cSld>
  <p:clrMapOvr>
    <a:masterClrMapping/>
  </p:clrMapOvr>
</p:notes>
</file>

<file path=ppt/notesSlides/notesSlide9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960</a:t>
            </a:fld>
            <a:endParaRPr lang="de-DE"/>
          </a:p>
        </p:txBody>
      </p:sp>
    </p:spTree>
    <p:extLst>
      <p:ext uri="{BB962C8B-B14F-4D97-AF65-F5344CB8AC3E}">
        <p14:creationId xmlns:p14="http://schemas.microsoft.com/office/powerpoint/2010/main" val="2548076630"/>
      </p:ext>
    </p:extLst>
  </p:cSld>
  <p:clrMapOvr>
    <a:masterClrMapping/>
  </p:clrMapOvr>
</p:notes>
</file>

<file path=ppt/notesSlides/notesSlide9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961</a:t>
            </a:fld>
            <a:endParaRPr lang="de-DE"/>
          </a:p>
        </p:txBody>
      </p:sp>
    </p:spTree>
    <p:extLst>
      <p:ext uri="{BB962C8B-B14F-4D97-AF65-F5344CB8AC3E}">
        <p14:creationId xmlns:p14="http://schemas.microsoft.com/office/powerpoint/2010/main" val="1887819509"/>
      </p:ext>
    </p:extLst>
  </p:cSld>
  <p:clrMapOvr>
    <a:masterClrMapping/>
  </p:clrMapOvr>
</p:notes>
</file>

<file path=ppt/notesSlides/notesSlide9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962</a:t>
            </a:fld>
            <a:endParaRPr lang="de-DE"/>
          </a:p>
        </p:txBody>
      </p:sp>
    </p:spTree>
    <p:extLst>
      <p:ext uri="{BB962C8B-B14F-4D97-AF65-F5344CB8AC3E}">
        <p14:creationId xmlns:p14="http://schemas.microsoft.com/office/powerpoint/2010/main" val="566023173"/>
      </p:ext>
    </p:extLst>
  </p:cSld>
  <p:clrMapOvr>
    <a:masterClrMapping/>
  </p:clrMapOvr>
</p:notes>
</file>

<file path=ppt/notesSlides/notesSlide9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963</a:t>
            </a:fld>
            <a:endParaRPr lang="de-DE"/>
          </a:p>
        </p:txBody>
      </p:sp>
    </p:spTree>
    <p:extLst>
      <p:ext uri="{BB962C8B-B14F-4D97-AF65-F5344CB8AC3E}">
        <p14:creationId xmlns:p14="http://schemas.microsoft.com/office/powerpoint/2010/main" val="995652563"/>
      </p:ext>
    </p:extLst>
  </p:cSld>
  <p:clrMapOvr>
    <a:masterClrMapping/>
  </p:clrMapOvr>
</p:notes>
</file>

<file path=ppt/notesSlides/notesSlide9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964</a:t>
            </a:fld>
            <a:endParaRPr lang="de-DE"/>
          </a:p>
        </p:txBody>
      </p:sp>
    </p:spTree>
    <p:extLst>
      <p:ext uri="{BB962C8B-B14F-4D97-AF65-F5344CB8AC3E}">
        <p14:creationId xmlns:p14="http://schemas.microsoft.com/office/powerpoint/2010/main" val="2964613991"/>
      </p:ext>
    </p:extLst>
  </p:cSld>
  <p:clrMapOvr>
    <a:masterClrMapping/>
  </p:clrMapOvr>
</p:notes>
</file>

<file path=ppt/notesSlides/notesSlide9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965</a:t>
            </a:fld>
            <a:endParaRPr lang="de-DE"/>
          </a:p>
        </p:txBody>
      </p:sp>
    </p:spTree>
    <p:extLst>
      <p:ext uri="{BB962C8B-B14F-4D97-AF65-F5344CB8AC3E}">
        <p14:creationId xmlns:p14="http://schemas.microsoft.com/office/powerpoint/2010/main" val="3592000235"/>
      </p:ext>
    </p:extLst>
  </p:cSld>
  <p:clrMapOvr>
    <a:masterClrMapping/>
  </p:clrMapOvr>
</p:notes>
</file>

<file path=ppt/notesSlides/notesSlide9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966</a:t>
            </a:fld>
            <a:endParaRPr lang="de-DE"/>
          </a:p>
        </p:txBody>
      </p:sp>
    </p:spTree>
    <p:extLst>
      <p:ext uri="{BB962C8B-B14F-4D97-AF65-F5344CB8AC3E}">
        <p14:creationId xmlns:p14="http://schemas.microsoft.com/office/powerpoint/2010/main" val="3875154183"/>
      </p:ext>
    </p:extLst>
  </p:cSld>
  <p:clrMapOvr>
    <a:masterClrMapping/>
  </p:clrMapOvr>
</p:notes>
</file>

<file path=ppt/notesSlides/notesSlide9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967</a:t>
            </a:fld>
            <a:endParaRPr lang="de-DE"/>
          </a:p>
        </p:txBody>
      </p:sp>
    </p:spTree>
    <p:extLst>
      <p:ext uri="{BB962C8B-B14F-4D97-AF65-F5344CB8AC3E}">
        <p14:creationId xmlns:p14="http://schemas.microsoft.com/office/powerpoint/2010/main" val="654180162"/>
      </p:ext>
    </p:extLst>
  </p:cSld>
  <p:clrMapOvr>
    <a:masterClrMapping/>
  </p:clrMapOvr>
</p:notes>
</file>

<file path=ppt/notesSlides/notesSlide9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968</a:t>
            </a:fld>
            <a:endParaRPr lang="de-DE"/>
          </a:p>
        </p:txBody>
      </p:sp>
    </p:spTree>
    <p:extLst>
      <p:ext uri="{BB962C8B-B14F-4D97-AF65-F5344CB8AC3E}">
        <p14:creationId xmlns:p14="http://schemas.microsoft.com/office/powerpoint/2010/main" val="1627303072"/>
      </p:ext>
    </p:extLst>
  </p:cSld>
  <p:clrMapOvr>
    <a:masterClrMapping/>
  </p:clrMapOvr>
</p:notes>
</file>

<file path=ppt/notesSlides/notesSlide9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969</a:t>
            </a:fld>
            <a:endParaRPr lang="de-DE"/>
          </a:p>
        </p:txBody>
      </p:sp>
    </p:spTree>
    <p:extLst>
      <p:ext uri="{BB962C8B-B14F-4D97-AF65-F5344CB8AC3E}">
        <p14:creationId xmlns:p14="http://schemas.microsoft.com/office/powerpoint/2010/main" val="361890326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97</a:t>
            </a:fld>
            <a:endParaRPr lang="de-DE"/>
          </a:p>
        </p:txBody>
      </p:sp>
    </p:spTree>
    <p:extLst>
      <p:ext uri="{BB962C8B-B14F-4D97-AF65-F5344CB8AC3E}">
        <p14:creationId xmlns:p14="http://schemas.microsoft.com/office/powerpoint/2010/main" val="3134458829"/>
      </p:ext>
    </p:extLst>
  </p:cSld>
  <p:clrMapOvr>
    <a:masterClrMapping/>
  </p:clrMapOvr>
</p:notes>
</file>

<file path=ppt/notesSlides/notesSlide9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970</a:t>
            </a:fld>
            <a:endParaRPr lang="de-DE"/>
          </a:p>
        </p:txBody>
      </p:sp>
    </p:spTree>
    <p:extLst>
      <p:ext uri="{BB962C8B-B14F-4D97-AF65-F5344CB8AC3E}">
        <p14:creationId xmlns:p14="http://schemas.microsoft.com/office/powerpoint/2010/main" val="4016659122"/>
      </p:ext>
    </p:extLst>
  </p:cSld>
  <p:clrMapOvr>
    <a:masterClrMapping/>
  </p:clrMapOvr>
</p:notes>
</file>

<file path=ppt/notesSlides/notesSlide9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971</a:t>
            </a:fld>
            <a:endParaRPr lang="de-DE"/>
          </a:p>
        </p:txBody>
      </p:sp>
    </p:spTree>
    <p:extLst>
      <p:ext uri="{BB962C8B-B14F-4D97-AF65-F5344CB8AC3E}">
        <p14:creationId xmlns:p14="http://schemas.microsoft.com/office/powerpoint/2010/main" val="1739169564"/>
      </p:ext>
    </p:extLst>
  </p:cSld>
  <p:clrMapOvr>
    <a:masterClrMapping/>
  </p:clrMapOvr>
</p:notes>
</file>

<file path=ppt/notesSlides/notesSlide9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972</a:t>
            </a:fld>
            <a:endParaRPr lang="de-DE"/>
          </a:p>
        </p:txBody>
      </p:sp>
    </p:spTree>
    <p:extLst>
      <p:ext uri="{BB962C8B-B14F-4D97-AF65-F5344CB8AC3E}">
        <p14:creationId xmlns:p14="http://schemas.microsoft.com/office/powerpoint/2010/main" val="20881640"/>
      </p:ext>
    </p:extLst>
  </p:cSld>
  <p:clrMapOvr>
    <a:masterClrMapping/>
  </p:clrMapOvr>
</p:notes>
</file>

<file path=ppt/notesSlides/notesSlide9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973</a:t>
            </a:fld>
            <a:endParaRPr lang="de-DE"/>
          </a:p>
        </p:txBody>
      </p:sp>
    </p:spTree>
    <p:extLst>
      <p:ext uri="{BB962C8B-B14F-4D97-AF65-F5344CB8AC3E}">
        <p14:creationId xmlns:p14="http://schemas.microsoft.com/office/powerpoint/2010/main" val="2665188214"/>
      </p:ext>
    </p:extLst>
  </p:cSld>
  <p:clrMapOvr>
    <a:masterClrMapping/>
  </p:clrMapOvr>
</p:notes>
</file>

<file path=ppt/notesSlides/notesSlide9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974</a:t>
            </a:fld>
            <a:endParaRPr lang="de-DE"/>
          </a:p>
        </p:txBody>
      </p:sp>
    </p:spTree>
    <p:extLst>
      <p:ext uri="{BB962C8B-B14F-4D97-AF65-F5344CB8AC3E}">
        <p14:creationId xmlns:p14="http://schemas.microsoft.com/office/powerpoint/2010/main" val="2733129082"/>
      </p:ext>
    </p:extLst>
  </p:cSld>
  <p:clrMapOvr>
    <a:masterClrMapping/>
  </p:clrMapOvr>
</p:notes>
</file>

<file path=ppt/notesSlides/notesSlide9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975</a:t>
            </a:fld>
            <a:endParaRPr lang="de-DE"/>
          </a:p>
        </p:txBody>
      </p:sp>
    </p:spTree>
    <p:extLst>
      <p:ext uri="{BB962C8B-B14F-4D97-AF65-F5344CB8AC3E}">
        <p14:creationId xmlns:p14="http://schemas.microsoft.com/office/powerpoint/2010/main" val="1173916659"/>
      </p:ext>
    </p:extLst>
  </p:cSld>
  <p:clrMapOvr>
    <a:masterClrMapping/>
  </p:clrMapOvr>
</p:notes>
</file>

<file path=ppt/notesSlides/notesSlide9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976</a:t>
            </a:fld>
            <a:endParaRPr lang="de-DE"/>
          </a:p>
        </p:txBody>
      </p:sp>
    </p:spTree>
    <p:extLst>
      <p:ext uri="{BB962C8B-B14F-4D97-AF65-F5344CB8AC3E}">
        <p14:creationId xmlns:p14="http://schemas.microsoft.com/office/powerpoint/2010/main" val="210784766"/>
      </p:ext>
    </p:extLst>
  </p:cSld>
  <p:clrMapOvr>
    <a:masterClrMapping/>
  </p:clrMapOvr>
</p:notes>
</file>

<file path=ppt/notesSlides/notesSlide9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977</a:t>
            </a:fld>
            <a:endParaRPr lang="de-DE"/>
          </a:p>
        </p:txBody>
      </p:sp>
    </p:spTree>
    <p:extLst>
      <p:ext uri="{BB962C8B-B14F-4D97-AF65-F5344CB8AC3E}">
        <p14:creationId xmlns:p14="http://schemas.microsoft.com/office/powerpoint/2010/main" val="2346769808"/>
      </p:ext>
    </p:extLst>
  </p:cSld>
  <p:clrMapOvr>
    <a:masterClrMapping/>
  </p:clrMapOvr>
</p:notes>
</file>

<file path=ppt/notesSlides/notesSlide9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978</a:t>
            </a:fld>
            <a:endParaRPr lang="de-DE"/>
          </a:p>
        </p:txBody>
      </p:sp>
    </p:spTree>
    <p:extLst>
      <p:ext uri="{BB962C8B-B14F-4D97-AF65-F5344CB8AC3E}">
        <p14:creationId xmlns:p14="http://schemas.microsoft.com/office/powerpoint/2010/main" val="284493819"/>
      </p:ext>
    </p:extLst>
  </p:cSld>
  <p:clrMapOvr>
    <a:masterClrMapping/>
  </p:clrMapOvr>
</p:notes>
</file>

<file path=ppt/notesSlides/notesSlide9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979</a:t>
            </a:fld>
            <a:endParaRPr lang="de-DE"/>
          </a:p>
        </p:txBody>
      </p:sp>
    </p:spTree>
    <p:extLst>
      <p:ext uri="{BB962C8B-B14F-4D97-AF65-F5344CB8AC3E}">
        <p14:creationId xmlns:p14="http://schemas.microsoft.com/office/powerpoint/2010/main" val="409128860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98</a:t>
            </a:fld>
            <a:endParaRPr lang="de-DE"/>
          </a:p>
        </p:txBody>
      </p:sp>
    </p:spTree>
    <p:extLst>
      <p:ext uri="{BB962C8B-B14F-4D97-AF65-F5344CB8AC3E}">
        <p14:creationId xmlns:p14="http://schemas.microsoft.com/office/powerpoint/2010/main" val="3712001789"/>
      </p:ext>
    </p:extLst>
  </p:cSld>
  <p:clrMapOvr>
    <a:masterClrMapping/>
  </p:clrMapOvr>
</p:notes>
</file>

<file path=ppt/notesSlides/notesSlide9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980</a:t>
            </a:fld>
            <a:endParaRPr lang="de-DE"/>
          </a:p>
        </p:txBody>
      </p:sp>
    </p:spTree>
    <p:extLst>
      <p:ext uri="{BB962C8B-B14F-4D97-AF65-F5344CB8AC3E}">
        <p14:creationId xmlns:p14="http://schemas.microsoft.com/office/powerpoint/2010/main" val="3545939610"/>
      </p:ext>
    </p:extLst>
  </p:cSld>
  <p:clrMapOvr>
    <a:masterClrMapping/>
  </p:clrMapOvr>
</p:notes>
</file>

<file path=ppt/notesSlides/notesSlide9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981</a:t>
            </a:fld>
            <a:endParaRPr lang="de-DE"/>
          </a:p>
        </p:txBody>
      </p:sp>
    </p:spTree>
    <p:extLst>
      <p:ext uri="{BB962C8B-B14F-4D97-AF65-F5344CB8AC3E}">
        <p14:creationId xmlns:p14="http://schemas.microsoft.com/office/powerpoint/2010/main" val="849693284"/>
      </p:ext>
    </p:extLst>
  </p:cSld>
  <p:clrMapOvr>
    <a:masterClrMapping/>
  </p:clrMapOvr>
</p:notes>
</file>

<file path=ppt/notesSlides/notesSlide9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982</a:t>
            </a:fld>
            <a:endParaRPr lang="de-DE"/>
          </a:p>
        </p:txBody>
      </p:sp>
    </p:spTree>
    <p:extLst>
      <p:ext uri="{BB962C8B-B14F-4D97-AF65-F5344CB8AC3E}">
        <p14:creationId xmlns:p14="http://schemas.microsoft.com/office/powerpoint/2010/main" val="3832978704"/>
      </p:ext>
    </p:extLst>
  </p:cSld>
  <p:clrMapOvr>
    <a:masterClrMapping/>
  </p:clrMapOvr>
</p:notes>
</file>

<file path=ppt/notesSlides/notesSlide9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983</a:t>
            </a:fld>
            <a:endParaRPr lang="de-DE"/>
          </a:p>
        </p:txBody>
      </p:sp>
    </p:spTree>
    <p:extLst>
      <p:ext uri="{BB962C8B-B14F-4D97-AF65-F5344CB8AC3E}">
        <p14:creationId xmlns:p14="http://schemas.microsoft.com/office/powerpoint/2010/main" val="140224259"/>
      </p:ext>
    </p:extLst>
  </p:cSld>
  <p:clrMapOvr>
    <a:masterClrMapping/>
  </p:clrMapOvr>
</p:notes>
</file>

<file path=ppt/notesSlides/notesSlide9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984</a:t>
            </a:fld>
            <a:endParaRPr lang="de-DE"/>
          </a:p>
        </p:txBody>
      </p:sp>
    </p:spTree>
    <p:extLst>
      <p:ext uri="{BB962C8B-B14F-4D97-AF65-F5344CB8AC3E}">
        <p14:creationId xmlns:p14="http://schemas.microsoft.com/office/powerpoint/2010/main" val="4259836157"/>
      </p:ext>
    </p:extLst>
  </p:cSld>
  <p:clrMapOvr>
    <a:masterClrMapping/>
  </p:clrMapOvr>
</p:notes>
</file>

<file path=ppt/notesSlides/notesSlide9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985</a:t>
            </a:fld>
            <a:endParaRPr lang="de-DE"/>
          </a:p>
        </p:txBody>
      </p:sp>
    </p:spTree>
    <p:extLst>
      <p:ext uri="{BB962C8B-B14F-4D97-AF65-F5344CB8AC3E}">
        <p14:creationId xmlns:p14="http://schemas.microsoft.com/office/powerpoint/2010/main" val="2511927712"/>
      </p:ext>
    </p:extLst>
  </p:cSld>
  <p:clrMapOvr>
    <a:masterClrMapping/>
  </p:clrMapOvr>
</p:notes>
</file>

<file path=ppt/notesSlides/notesSlide9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986</a:t>
            </a:fld>
            <a:endParaRPr lang="de-DE"/>
          </a:p>
        </p:txBody>
      </p:sp>
    </p:spTree>
    <p:extLst>
      <p:ext uri="{BB962C8B-B14F-4D97-AF65-F5344CB8AC3E}">
        <p14:creationId xmlns:p14="http://schemas.microsoft.com/office/powerpoint/2010/main" val="1778362671"/>
      </p:ext>
    </p:extLst>
  </p:cSld>
  <p:clrMapOvr>
    <a:masterClrMapping/>
  </p:clrMapOvr>
</p:notes>
</file>

<file path=ppt/notesSlides/notesSlide9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987</a:t>
            </a:fld>
            <a:endParaRPr lang="de-DE"/>
          </a:p>
        </p:txBody>
      </p:sp>
    </p:spTree>
    <p:extLst>
      <p:ext uri="{BB962C8B-B14F-4D97-AF65-F5344CB8AC3E}">
        <p14:creationId xmlns:p14="http://schemas.microsoft.com/office/powerpoint/2010/main" val="1546828208"/>
      </p:ext>
    </p:extLst>
  </p:cSld>
  <p:clrMapOvr>
    <a:masterClrMapping/>
  </p:clrMapOvr>
</p:notes>
</file>

<file path=ppt/notesSlides/notesSlide9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988</a:t>
            </a:fld>
            <a:endParaRPr lang="de-DE"/>
          </a:p>
        </p:txBody>
      </p:sp>
    </p:spTree>
    <p:extLst>
      <p:ext uri="{BB962C8B-B14F-4D97-AF65-F5344CB8AC3E}">
        <p14:creationId xmlns:p14="http://schemas.microsoft.com/office/powerpoint/2010/main" val="2982708922"/>
      </p:ext>
    </p:extLst>
  </p:cSld>
  <p:clrMapOvr>
    <a:masterClrMapping/>
  </p:clrMapOvr>
</p:notes>
</file>

<file path=ppt/notesSlides/notesSlide9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989</a:t>
            </a:fld>
            <a:endParaRPr lang="de-DE"/>
          </a:p>
        </p:txBody>
      </p:sp>
    </p:spTree>
    <p:extLst>
      <p:ext uri="{BB962C8B-B14F-4D97-AF65-F5344CB8AC3E}">
        <p14:creationId xmlns:p14="http://schemas.microsoft.com/office/powerpoint/2010/main" val="391809604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Folienbildplatzhalter 1"/>
          <p:cNvSpPr>
            <a:spLocks noGrp="1" noRot="1" noChangeAspect="1" noTextEdit="1"/>
          </p:cNvSpPr>
          <p:nvPr>
            <p:ph type="sldImg"/>
          </p:nvPr>
        </p:nvSpPr>
        <p:spPr bwMode="auto">
          <a:noFill/>
          <a:ln>
            <a:solidFill>
              <a:srgbClr val="000000"/>
            </a:solidFill>
            <a:miter lim="800000"/>
            <a:headEnd/>
            <a:tailEnd/>
          </a:ln>
        </p:spPr>
      </p:sp>
      <p:sp>
        <p:nvSpPr>
          <p:cNvPr id="146435" name="Notizenplatzhalt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de-DE"/>
          </a:p>
        </p:txBody>
      </p:sp>
      <p:sp>
        <p:nvSpPr>
          <p:cNvPr id="44036" name="Foliennummernplatzhalt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886B36DD-A57B-4C22-A53A-740F311F491D}" type="slidenum">
              <a:rPr lang="de-DE" smtClean="0"/>
              <a:pPr fontAlgn="base">
                <a:spcBef>
                  <a:spcPct val="0"/>
                </a:spcBef>
                <a:spcAft>
                  <a:spcPct val="0"/>
                </a:spcAft>
                <a:defRPr/>
              </a:pPr>
              <a:t>99</a:t>
            </a:fld>
            <a:endParaRPr lang="de-DE"/>
          </a:p>
        </p:txBody>
      </p:sp>
    </p:spTree>
    <p:extLst>
      <p:ext uri="{BB962C8B-B14F-4D97-AF65-F5344CB8AC3E}">
        <p14:creationId xmlns:p14="http://schemas.microsoft.com/office/powerpoint/2010/main" val="37795957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p:cNvSpPr>
            <a:spLocks noGrp="1"/>
          </p:cNvSpPr>
          <p:nvPr>
            <p:ph type="ctrTitle"/>
          </p:nvPr>
        </p:nvSpPr>
        <p:spPr>
          <a:xfrm>
            <a:off x="685800" y="2130425"/>
            <a:ext cx="7772400" cy="1470025"/>
          </a:xfrm>
        </p:spPr>
        <p:txBody>
          <a:bodyPr/>
          <a:lstStyle/>
          <a:p>
            <a:r>
              <a:rPr lang="de-DE"/>
              <a:t>Titelmasterformat durch Klicken bearbeiten</a:t>
            </a:r>
          </a:p>
        </p:txBody>
      </p:sp>
      <p:sp>
        <p:nvSpPr>
          <p:cNvPr id="3" name="Untertitel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de-DE"/>
              <a:t>Formatvorlage des Untertitelmasters durch Klicken bearbeiten</a:t>
            </a:r>
          </a:p>
        </p:txBody>
      </p:sp>
      <p:sp>
        <p:nvSpPr>
          <p:cNvPr id="4" name="Datumsplatzhalter 3"/>
          <p:cNvSpPr>
            <a:spLocks noGrp="1"/>
          </p:cNvSpPr>
          <p:nvPr>
            <p:ph type="dt" sz="half" idx="10"/>
          </p:nvPr>
        </p:nvSpPr>
        <p:spPr/>
        <p:txBody>
          <a:bodyPr/>
          <a:lstStyle>
            <a:lvl1pPr>
              <a:defRPr/>
            </a:lvl1pPr>
          </a:lstStyle>
          <a:p>
            <a:pPr>
              <a:defRPr/>
            </a:pPr>
            <a:fld id="{0C035177-57BE-4EED-B63F-5902DD9C06D5}" type="datetime1">
              <a:rPr lang="de-DE"/>
              <a:pPr>
                <a:defRPr/>
              </a:pPr>
              <a:t>17.08.2022</a:t>
            </a:fld>
            <a:endParaRPr lang="de-DE"/>
          </a:p>
        </p:txBody>
      </p:sp>
      <p:sp>
        <p:nvSpPr>
          <p:cNvPr id="5" name="Fußzeilenplatzhalter 4"/>
          <p:cNvSpPr>
            <a:spLocks noGrp="1"/>
          </p:cNvSpPr>
          <p:nvPr>
            <p:ph type="ftr" sz="quarter" idx="11"/>
          </p:nvPr>
        </p:nvSpPr>
        <p:spPr/>
        <p:txBody>
          <a:bodyPr/>
          <a:lstStyle>
            <a:lvl1pPr>
              <a:defRPr/>
            </a:lvl1pPr>
          </a:lstStyle>
          <a:p>
            <a:pPr>
              <a:defRPr/>
            </a:pPr>
            <a:endParaRPr lang="de-DE"/>
          </a:p>
        </p:txBody>
      </p:sp>
      <p:sp>
        <p:nvSpPr>
          <p:cNvPr id="6" name="Foliennummernplatzhalter 5"/>
          <p:cNvSpPr>
            <a:spLocks noGrp="1"/>
          </p:cNvSpPr>
          <p:nvPr>
            <p:ph type="sldNum" sz="quarter" idx="12"/>
          </p:nvPr>
        </p:nvSpPr>
        <p:spPr/>
        <p:txBody>
          <a:bodyPr/>
          <a:lstStyle>
            <a:lvl1pPr>
              <a:defRPr/>
            </a:lvl1pPr>
          </a:lstStyle>
          <a:p>
            <a:pPr>
              <a:defRPr/>
            </a:pPr>
            <a:fld id="{DC4F912D-5BE7-433C-82CB-EB2AC90F6EF6}" type="slidenum">
              <a:rPr lang="de-DE"/>
              <a:pPr>
                <a:defRPr/>
              </a:pPr>
              <a:t>‹Nr.›</a:t>
            </a:fld>
            <a:endParaRPr lang="de-D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p>
        </p:txBody>
      </p:sp>
      <p:sp>
        <p:nvSpPr>
          <p:cNvPr id="3" name="Vertikaler Textplatzhalter 2"/>
          <p:cNvSpPr>
            <a:spLocks noGrp="1"/>
          </p:cNvSpPr>
          <p:nvPr>
            <p:ph type="body" orient="vert" idx="1"/>
          </p:nvPr>
        </p:nvSpPr>
        <p:spPr/>
        <p:txBody>
          <a:bodyPr vert="eaVert"/>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p:cNvSpPr>
            <a:spLocks noGrp="1"/>
          </p:cNvSpPr>
          <p:nvPr>
            <p:ph type="dt" sz="half" idx="10"/>
          </p:nvPr>
        </p:nvSpPr>
        <p:spPr/>
        <p:txBody>
          <a:bodyPr/>
          <a:lstStyle>
            <a:lvl1pPr>
              <a:defRPr/>
            </a:lvl1pPr>
          </a:lstStyle>
          <a:p>
            <a:pPr>
              <a:defRPr/>
            </a:pPr>
            <a:fld id="{5822CA90-0778-40F8-BC4B-10DCC8343EFE}" type="datetime1">
              <a:rPr lang="de-DE"/>
              <a:pPr>
                <a:defRPr/>
              </a:pPr>
              <a:t>17.08.2022</a:t>
            </a:fld>
            <a:endParaRPr lang="de-DE"/>
          </a:p>
        </p:txBody>
      </p:sp>
      <p:sp>
        <p:nvSpPr>
          <p:cNvPr id="5" name="Fußzeilenplatzhalter 4"/>
          <p:cNvSpPr>
            <a:spLocks noGrp="1"/>
          </p:cNvSpPr>
          <p:nvPr>
            <p:ph type="ftr" sz="quarter" idx="11"/>
          </p:nvPr>
        </p:nvSpPr>
        <p:spPr/>
        <p:txBody>
          <a:bodyPr/>
          <a:lstStyle>
            <a:lvl1pPr>
              <a:defRPr/>
            </a:lvl1pPr>
          </a:lstStyle>
          <a:p>
            <a:pPr>
              <a:defRPr/>
            </a:pPr>
            <a:endParaRPr lang="de-DE"/>
          </a:p>
        </p:txBody>
      </p:sp>
      <p:sp>
        <p:nvSpPr>
          <p:cNvPr id="6" name="Foliennummernplatzhalter 5"/>
          <p:cNvSpPr>
            <a:spLocks noGrp="1"/>
          </p:cNvSpPr>
          <p:nvPr>
            <p:ph type="sldNum" sz="quarter" idx="12"/>
          </p:nvPr>
        </p:nvSpPr>
        <p:spPr/>
        <p:txBody>
          <a:bodyPr/>
          <a:lstStyle>
            <a:lvl1pPr>
              <a:defRPr/>
            </a:lvl1pPr>
          </a:lstStyle>
          <a:p>
            <a:pPr>
              <a:defRPr/>
            </a:pPr>
            <a:fld id="{A040FC60-6EFA-48CE-9AE2-AC7C215A858B}" type="slidenum">
              <a:rPr lang="de-DE"/>
              <a:pPr>
                <a:defRPr/>
              </a:pPr>
              <a:t>‹Nr.›</a:t>
            </a:fld>
            <a:endParaRPr lang="de-D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p:cNvSpPr>
            <a:spLocks noGrp="1"/>
          </p:cNvSpPr>
          <p:nvPr>
            <p:ph type="title" orient="vert"/>
          </p:nvPr>
        </p:nvSpPr>
        <p:spPr>
          <a:xfrm>
            <a:off x="6629400" y="274638"/>
            <a:ext cx="2057400" cy="5851525"/>
          </a:xfrm>
        </p:spPr>
        <p:txBody>
          <a:bodyPr vert="eaVert"/>
          <a:lstStyle/>
          <a:p>
            <a:r>
              <a:rPr lang="de-DE"/>
              <a:t>Titelmasterformat durch Klicken bearbeiten</a:t>
            </a:r>
          </a:p>
        </p:txBody>
      </p:sp>
      <p:sp>
        <p:nvSpPr>
          <p:cNvPr id="3" name="Vertikaler Textplatzhalter 2"/>
          <p:cNvSpPr>
            <a:spLocks noGrp="1"/>
          </p:cNvSpPr>
          <p:nvPr>
            <p:ph type="body" orient="vert" idx="1"/>
          </p:nvPr>
        </p:nvSpPr>
        <p:spPr>
          <a:xfrm>
            <a:off x="457200" y="274638"/>
            <a:ext cx="6019800" cy="5851525"/>
          </a:xfrm>
        </p:spPr>
        <p:txBody>
          <a:bodyPr vert="eaVert"/>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p:cNvSpPr>
            <a:spLocks noGrp="1"/>
          </p:cNvSpPr>
          <p:nvPr>
            <p:ph type="dt" sz="half" idx="10"/>
          </p:nvPr>
        </p:nvSpPr>
        <p:spPr/>
        <p:txBody>
          <a:bodyPr/>
          <a:lstStyle>
            <a:lvl1pPr>
              <a:defRPr/>
            </a:lvl1pPr>
          </a:lstStyle>
          <a:p>
            <a:pPr>
              <a:defRPr/>
            </a:pPr>
            <a:fld id="{64D1F83B-46A0-4F20-B823-EE30A25A6EC2}" type="datetime1">
              <a:rPr lang="de-DE"/>
              <a:pPr>
                <a:defRPr/>
              </a:pPr>
              <a:t>17.08.2022</a:t>
            </a:fld>
            <a:endParaRPr lang="de-DE"/>
          </a:p>
        </p:txBody>
      </p:sp>
      <p:sp>
        <p:nvSpPr>
          <p:cNvPr id="5" name="Fußzeilenplatzhalter 4"/>
          <p:cNvSpPr>
            <a:spLocks noGrp="1"/>
          </p:cNvSpPr>
          <p:nvPr>
            <p:ph type="ftr" sz="quarter" idx="11"/>
          </p:nvPr>
        </p:nvSpPr>
        <p:spPr/>
        <p:txBody>
          <a:bodyPr/>
          <a:lstStyle>
            <a:lvl1pPr>
              <a:defRPr/>
            </a:lvl1pPr>
          </a:lstStyle>
          <a:p>
            <a:pPr>
              <a:defRPr/>
            </a:pPr>
            <a:endParaRPr lang="de-DE"/>
          </a:p>
        </p:txBody>
      </p:sp>
      <p:sp>
        <p:nvSpPr>
          <p:cNvPr id="6" name="Foliennummernplatzhalter 5"/>
          <p:cNvSpPr>
            <a:spLocks noGrp="1"/>
          </p:cNvSpPr>
          <p:nvPr>
            <p:ph type="sldNum" sz="quarter" idx="12"/>
          </p:nvPr>
        </p:nvSpPr>
        <p:spPr/>
        <p:txBody>
          <a:bodyPr/>
          <a:lstStyle>
            <a:lvl1pPr>
              <a:defRPr/>
            </a:lvl1pPr>
          </a:lstStyle>
          <a:p>
            <a:pPr>
              <a:defRPr/>
            </a:pPr>
            <a:fld id="{04AF50DD-FD42-42DC-9CCB-8FC1A6A90B83}" type="slidenum">
              <a:rPr lang="de-DE"/>
              <a:pPr>
                <a:defRPr/>
              </a:pPr>
              <a:t>‹Nr.›</a:t>
            </a:fld>
            <a:endParaRPr lang="de-D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p>
        </p:txBody>
      </p:sp>
      <p:sp>
        <p:nvSpPr>
          <p:cNvPr id="3" name="Inhaltsplatzhalter 2"/>
          <p:cNvSpPr>
            <a:spLocks noGrp="1"/>
          </p:cNvSpPr>
          <p:nvPr>
            <p:ph idx="1"/>
          </p:nvPr>
        </p:nvSpPr>
        <p:spPr/>
        <p:txBody>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p:cNvSpPr>
            <a:spLocks noGrp="1"/>
          </p:cNvSpPr>
          <p:nvPr>
            <p:ph type="dt" sz="half" idx="10"/>
          </p:nvPr>
        </p:nvSpPr>
        <p:spPr/>
        <p:txBody>
          <a:bodyPr/>
          <a:lstStyle>
            <a:lvl1pPr>
              <a:defRPr/>
            </a:lvl1pPr>
          </a:lstStyle>
          <a:p>
            <a:pPr>
              <a:defRPr/>
            </a:pPr>
            <a:fld id="{00738700-D5DA-4434-8D38-E0B3F8C613C7}" type="datetime1">
              <a:rPr lang="de-DE"/>
              <a:pPr>
                <a:defRPr/>
              </a:pPr>
              <a:t>17.08.2022</a:t>
            </a:fld>
            <a:endParaRPr lang="de-DE"/>
          </a:p>
        </p:txBody>
      </p:sp>
      <p:sp>
        <p:nvSpPr>
          <p:cNvPr id="5" name="Fußzeilenplatzhalter 4"/>
          <p:cNvSpPr>
            <a:spLocks noGrp="1"/>
          </p:cNvSpPr>
          <p:nvPr>
            <p:ph type="ftr" sz="quarter" idx="11"/>
          </p:nvPr>
        </p:nvSpPr>
        <p:spPr/>
        <p:txBody>
          <a:bodyPr/>
          <a:lstStyle>
            <a:lvl1pPr>
              <a:defRPr/>
            </a:lvl1pPr>
          </a:lstStyle>
          <a:p>
            <a:pPr>
              <a:defRPr/>
            </a:pPr>
            <a:endParaRPr lang="de-DE"/>
          </a:p>
        </p:txBody>
      </p:sp>
      <p:sp>
        <p:nvSpPr>
          <p:cNvPr id="6" name="Foliennummernplatzhalter 5"/>
          <p:cNvSpPr>
            <a:spLocks noGrp="1"/>
          </p:cNvSpPr>
          <p:nvPr>
            <p:ph type="sldNum" sz="quarter" idx="12"/>
          </p:nvPr>
        </p:nvSpPr>
        <p:spPr/>
        <p:txBody>
          <a:bodyPr/>
          <a:lstStyle>
            <a:lvl1pPr>
              <a:defRPr/>
            </a:lvl1pPr>
          </a:lstStyle>
          <a:p>
            <a:pPr>
              <a:defRPr/>
            </a:pPr>
            <a:fld id="{3516E8EE-E0C9-491E-8045-7D8DD8C89D9F}" type="slidenum">
              <a:rPr lang="de-DE"/>
              <a:pPr>
                <a:defRPr/>
              </a:pPr>
              <a:t>‹Nr.›</a:t>
            </a:fld>
            <a:endParaRPr lang="de-D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722313" y="4406900"/>
            <a:ext cx="7772400" cy="1362075"/>
          </a:xfrm>
        </p:spPr>
        <p:txBody>
          <a:bodyPr anchor="t"/>
          <a:lstStyle>
            <a:lvl1pPr algn="l">
              <a:defRPr sz="4000" b="1" cap="all"/>
            </a:lvl1pPr>
          </a:lstStyle>
          <a:p>
            <a:r>
              <a:rPr lang="de-DE"/>
              <a:t>Titelmasterformat durch Klicken bearbeiten</a:t>
            </a:r>
          </a:p>
        </p:txBody>
      </p:sp>
      <p:sp>
        <p:nvSpPr>
          <p:cNvPr id="3" name="Textplatzhalt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de-DE"/>
              <a:t>Textmasterformate durch Klicken bearbeiten</a:t>
            </a:r>
          </a:p>
        </p:txBody>
      </p:sp>
      <p:sp>
        <p:nvSpPr>
          <p:cNvPr id="4" name="Datumsplatzhalter 3"/>
          <p:cNvSpPr>
            <a:spLocks noGrp="1"/>
          </p:cNvSpPr>
          <p:nvPr>
            <p:ph type="dt" sz="half" idx="10"/>
          </p:nvPr>
        </p:nvSpPr>
        <p:spPr/>
        <p:txBody>
          <a:bodyPr/>
          <a:lstStyle>
            <a:lvl1pPr>
              <a:defRPr/>
            </a:lvl1pPr>
          </a:lstStyle>
          <a:p>
            <a:pPr>
              <a:defRPr/>
            </a:pPr>
            <a:fld id="{F24268CF-DBAC-467E-A448-A11CA4C3070E}" type="datetime1">
              <a:rPr lang="de-DE"/>
              <a:pPr>
                <a:defRPr/>
              </a:pPr>
              <a:t>17.08.2022</a:t>
            </a:fld>
            <a:endParaRPr lang="de-DE"/>
          </a:p>
        </p:txBody>
      </p:sp>
      <p:sp>
        <p:nvSpPr>
          <p:cNvPr id="5" name="Fußzeilenplatzhalter 4"/>
          <p:cNvSpPr>
            <a:spLocks noGrp="1"/>
          </p:cNvSpPr>
          <p:nvPr>
            <p:ph type="ftr" sz="quarter" idx="11"/>
          </p:nvPr>
        </p:nvSpPr>
        <p:spPr/>
        <p:txBody>
          <a:bodyPr/>
          <a:lstStyle>
            <a:lvl1pPr>
              <a:defRPr/>
            </a:lvl1pPr>
          </a:lstStyle>
          <a:p>
            <a:pPr>
              <a:defRPr/>
            </a:pPr>
            <a:endParaRPr lang="de-DE"/>
          </a:p>
        </p:txBody>
      </p:sp>
      <p:sp>
        <p:nvSpPr>
          <p:cNvPr id="6" name="Foliennummernplatzhalter 5"/>
          <p:cNvSpPr>
            <a:spLocks noGrp="1"/>
          </p:cNvSpPr>
          <p:nvPr>
            <p:ph type="sldNum" sz="quarter" idx="12"/>
          </p:nvPr>
        </p:nvSpPr>
        <p:spPr/>
        <p:txBody>
          <a:bodyPr/>
          <a:lstStyle>
            <a:lvl1pPr>
              <a:defRPr/>
            </a:lvl1pPr>
          </a:lstStyle>
          <a:p>
            <a:pPr>
              <a:defRPr/>
            </a:pPr>
            <a:fld id="{A991C045-3C5F-49E5-9C27-88BEC2BF5FE9}" type="slidenum">
              <a:rPr lang="de-DE"/>
              <a:pPr>
                <a:defRPr/>
              </a:pPr>
              <a:t>‹Nr.›</a:t>
            </a:fld>
            <a:endParaRPr lang="de-D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p>
        </p:txBody>
      </p:sp>
      <p:sp>
        <p:nvSpPr>
          <p:cNvPr id="3" name="Inhaltsplatzhalt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3"/>
          <p:cNvSpPr>
            <a:spLocks noGrp="1"/>
          </p:cNvSpPr>
          <p:nvPr>
            <p:ph type="dt" sz="half" idx="10"/>
          </p:nvPr>
        </p:nvSpPr>
        <p:spPr/>
        <p:txBody>
          <a:bodyPr/>
          <a:lstStyle>
            <a:lvl1pPr>
              <a:defRPr/>
            </a:lvl1pPr>
          </a:lstStyle>
          <a:p>
            <a:pPr>
              <a:defRPr/>
            </a:pPr>
            <a:fld id="{A99B5866-B971-456D-BCEB-1E8DE77B93CE}" type="datetime1">
              <a:rPr lang="de-DE"/>
              <a:pPr>
                <a:defRPr/>
              </a:pPr>
              <a:t>17.08.2022</a:t>
            </a:fld>
            <a:endParaRPr lang="de-DE"/>
          </a:p>
        </p:txBody>
      </p:sp>
      <p:sp>
        <p:nvSpPr>
          <p:cNvPr id="6" name="Fußzeilenplatzhalter 4"/>
          <p:cNvSpPr>
            <a:spLocks noGrp="1"/>
          </p:cNvSpPr>
          <p:nvPr>
            <p:ph type="ftr" sz="quarter" idx="11"/>
          </p:nvPr>
        </p:nvSpPr>
        <p:spPr/>
        <p:txBody>
          <a:bodyPr/>
          <a:lstStyle>
            <a:lvl1pPr>
              <a:defRPr/>
            </a:lvl1pPr>
          </a:lstStyle>
          <a:p>
            <a:pPr>
              <a:defRPr/>
            </a:pPr>
            <a:endParaRPr lang="de-DE"/>
          </a:p>
        </p:txBody>
      </p:sp>
      <p:sp>
        <p:nvSpPr>
          <p:cNvPr id="7" name="Foliennummernplatzhalter 5"/>
          <p:cNvSpPr>
            <a:spLocks noGrp="1"/>
          </p:cNvSpPr>
          <p:nvPr>
            <p:ph type="sldNum" sz="quarter" idx="12"/>
          </p:nvPr>
        </p:nvSpPr>
        <p:spPr/>
        <p:txBody>
          <a:bodyPr/>
          <a:lstStyle>
            <a:lvl1pPr>
              <a:defRPr/>
            </a:lvl1pPr>
          </a:lstStyle>
          <a:p>
            <a:pPr>
              <a:defRPr/>
            </a:pPr>
            <a:fld id="{6F7AFE83-6839-4E26-B0C0-5640A25D648D}" type="slidenum">
              <a:rPr lang="de-DE"/>
              <a:pPr>
                <a:defRPr/>
              </a:pPr>
              <a:t>‹Nr.›</a:t>
            </a:fld>
            <a:endParaRPr lang="de-D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a:t>Titelmasterformat durch Klicken bearbeiten</a:t>
            </a:r>
          </a:p>
        </p:txBody>
      </p:sp>
      <p:sp>
        <p:nvSpPr>
          <p:cNvPr id="3" name="Textplatzhalt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Textmasterformate durch Klicken bearbeiten</a:t>
            </a:r>
          </a:p>
        </p:txBody>
      </p:sp>
      <p:sp>
        <p:nvSpPr>
          <p:cNvPr id="4" name="Inhaltsplatzhalt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Textmasterformate durch Klicken bearbeiten</a:t>
            </a:r>
          </a:p>
        </p:txBody>
      </p:sp>
      <p:sp>
        <p:nvSpPr>
          <p:cNvPr id="6" name="Inhaltsplatzhalt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3"/>
          <p:cNvSpPr>
            <a:spLocks noGrp="1"/>
          </p:cNvSpPr>
          <p:nvPr>
            <p:ph type="dt" sz="half" idx="10"/>
          </p:nvPr>
        </p:nvSpPr>
        <p:spPr/>
        <p:txBody>
          <a:bodyPr/>
          <a:lstStyle>
            <a:lvl1pPr>
              <a:defRPr/>
            </a:lvl1pPr>
          </a:lstStyle>
          <a:p>
            <a:pPr>
              <a:defRPr/>
            </a:pPr>
            <a:fld id="{5A33FC42-28DC-4AD6-8381-ABFA61EF859E}" type="datetime1">
              <a:rPr lang="de-DE"/>
              <a:pPr>
                <a:defRPr/>
              </a:pPr>
              <a:t>17.08.2022</a:t>
            </a:fld>
            <a:endParaRPr lang="de-DE"/>
          </a:p>
        </p:txBody>
      </p:sp>
      <p:sp>
        <p:nvSpPr>
          <p:cNvPr id="8" name="Fußzeilenplatzhalter 4"/>
          <p:cNvSpPr>
            <a:spLocks noGrp="1"/>
          </p:cNvSpPr>
          <p:nvPr>
            <p:ph type="ftr" sz="quarter" idx="11"/>
          </p:nvPr>
        </p:nvSpPr>
        <p:spPr/>
        <p:txBody>
          <a:bodyPr/>
          <a:lstStyle>
            <a:lvl1pPr>
              <a:defRPr/>
            </a:lvl1pPr>
          </a:lstStyle>
          <a:p>
            <a:pPr>
              <a:defRPr/>
            </a:pPr>
            <a:endParaRPr lang="de-DE"/>
          </a:p>
        </p:txBody>
      </p:sp>
      <p:sp>
        <p:nvSpPr>
          <p:cNvPr id="9" name="Foliennummernplatzhalter 5"/>
          <p:cNvSpPr>
            <a:spLocks noGrp="1"/>
          </p:cNvSpPr>
          <p:nvPr>
            <p:ph type="sldNum" sz="quarter" idx="12"/>
          </p:nvPr>
        </p:nvSpPr>
        <p:spPr/>
        <p:txBody>
          <a:bodyPr/>
          <a:lstStyle>
            <a:lvl1pPr>
              <a:defRPr/>
            </a:lvl1pPr>
          </a:lstStyle>
          <a:p>
            <a:pPr>
              <a:defRPr/>
            </a:pPr>
            <a:fld id="{3A8BC378-0424-4ED7-8E06-B33879ED413B}" type="slidenum">
              <a:rPr lang="de-DE"/>
              <a:pPr>
                <a:defRPr/>
              </a:pPr>
              <a:t>‹Nr.›</a:t>
            </a:fld>
            <a:endParaRPr lang="de-D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p>
        </p:txBody>
      </p:sp>
      <p:sp>
        <p:nvSpPr>
          <p:cNvPr id="3" name="Datumsplatzhalter 3"/>
          <p:cNvSpPr>
            <a:spLocks noGrp="1"/>
          </p:cNvSpPr>
          <p:nvPr>
            <p:ph type="dt" sz="half" idx="10"/>
          </p:nvPr>
        </p:nvSpPr>
        <p:spPr/>
        <p:txBody>
          <a:bodyPr/>
          <a:lstStyle>
            <a:lvl1pPr>
              <a:defRPr/>
            </a:lvl1pPr>
          </a:lstStyle>
          <a:p>
            <a:pPr>
              <a:defRPr/>
            </a:pPr>
            <a:fld id="{E82B59A7-AB81-4BF9-8A6D-8EF90BD5BF93}" type="datetime1">
              <a:rPr lang="de-DE"/>
              <a:pPr>
                <a:defRPr/>
              </a:pPr>
              <a:t>17.08.2022</a:t>
            </a:fld>
            <a:endParaRPr lang="de-DE"/>
          </a:p>
        </p:txBody>
      </p:sp>
      <p:sp>
        <p:nvSpPr>
          <p:cNvPr id="4" name="Fußzeilenplatzhalter 4"/>
          <p:cNvSpPr>
            <a:spLocks noGrp="1"/>
          </p:cNvSpPr>
          <p:nvPr>
            <p:ph type="ftr" sz="quarter" idx="11"/>
          </p:nvPr>
        </p:nvSpPr>
        <p:spPr/>
        <p:txBody>
          <a:bodyPr/>
          <a:lstStyle>
            <a:lvl1pPr>
              <a:defRPr/>
            </a:lvl1pPr>
          </a:lstStyle>
          <a:p>
            <a:pPr>
              <a:defRPr/>
            </a:pPr>
            <a:endParaRPr lang="de-DE"/>
          </a:p>
        </p:txBody>
      </p:sp>
      <p:sp>
        <p:nvSpPr>
          <p:cNvPr id="5" name="Foliennummernplatzhalter 5"/>
          <p:cNvSpPr>
            <a:spLocks noGrp="1"/>
          </p:cNvSpPr>
          <p:nvPr>
            <p:ph type="sldNum" sz="quarter" idx="12"/>
          </p:nvPr>
        </p:nvSpPr>
        <p:spPr/>
        <p:txBody>
          <a:bodyPr/>
          <a:lstStyle>
            <a:lvl1pPr>
              <a:defRPr/>
            </a:lvl1pPr>
          </a:lstStyle>
          <a:p>
            <a:pPr>
              <a:defRPr/>
            </a:pPr>
            <a:fld id="{356BA8AF-89B3-46BD-B9FB-6C3B1682AF1B}" type="slidenum">
              <a:rPr lang="de-DE"/>
              <a:pPr>
                <a:defRPr/>
              </a:pPr>
              <a:t>‹Nr.›</a:t>
            </a:fld>
            <a:endParaRPr lang="de-D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3"/>
          <p:cNvSpPr>
            <a:spLocks noGrp="1"/>
          </p:cNvSpPr>
          <p:nvPr>
            <p:ph type="dt" sz="half" idx="10"/>
          </p:nvPr>
        </p:nvSpPr>
        <p:spPr/>
        <p:txBody>
          <a:bodyPr/>
          <a:lstStyle>
            <a:lvl1pPr>
              <a:defRPr/>
            </a:lvl1pPr>
          </a:lstStyle>
          <a:p>
            <a:pPr>
              <a:defRPr/>
            </a:pPr>
            <a:fld id="{6BB2C179-10E8-45C5-8E23-5BD65843BE9A}" type="datetime1">
              <a:rPr lang="de-DE"/>
              <a:pPr>
                <a:defRPr/>
              </a:pPr>
              <a:t>17.08.2022</a:t>
            </a:fld>
            <a:endParaRPr lang="de-DE"/>
          </a:p>
        </p:txBody>
      </p:sp>
      <p:sp>
        <p:nvSpPr>
          <p:cNvPr id="3" name="Fußzeilenplatzhalter 4"/>
          <p:cNvSpPr>
            <a:spLocks noGrp="1"/>
          </p:cNvSpPr>
          <p:nvPr>
            <p:ph type="ftr" sz="quarter" idx="11"/>
          </p:nvPr>
        </p:nvSpPr>
        <p:spPr/>
        <p:txBody>
          <a:bodyPr/>
          <a:lstStyle>
            <a:lvl1pPr>
              <a:defRPr/>
            </a:lvl1pPr>
          </a:lstStyle>
          <a:p>
            <a:pPr>
              <a:defRPr/>
            </a:pPr>
            <a:endParaRPr lang="de-DE"/>
          </a:p>
        </p:txBody>
      </p:sp>
      <p:sp>
        <p:nvSpPr>
          <p:cNvPr id="4" name="Foliennummernplatzhalter 5"/>
          <p:cNvSpPr>
            <a:spLocks noGrp="1"/>
          </p:cNvSpPr>
          <p:nvPr>
            <p:ph type="sldNum" sz="quarter" idx="12"/>
          </p:nvPr>
        </p:nvSpPr>
        <p:spPr/>
        <p:txBody>
          <a:bodyPr/>
          <a:lstStyle>
            <a:lvl1pPr>
              <a:defRPr/>
            </a:lvl1pPr>
          </a:lstStyle>
          <a:p>
            <a:pPr>
              <a:defRPr/>
            </a:pPr>
            <a:fld id="{D141A34D-62C3-4474-B6FD-D22CAA5A78E7}" type="slidenum">
              <a:rPr lang="de-DE"/>
              <a:pPr>
                <a:defRPr/>
              </a:pPr>
              <a:t>‹Nr.›</a:t>
            </a:fld>
            <a:endParaRPr lang="de-D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457200" y="273050"/>
            <a:ext cx="3008313" cy="1162050"/>
          </a:xfrm>
        </p:spPr>
        <p:txBody>
          <a:bodyPr anchor="b"/>
          <a:lstStyle>
            <a:lvl1pPr algn="l">
              <a:defRPr sz="2000" b="1"/>
            </a:lvl1pPr>
          </a:lstStyle>
          <a:p>
            <a:r>
              <a:rPr lang="de-DE"/>
              <a:t>Titelmasterformat durch Klicken bearbeiten</a:t>
            </a:r>
          </a:p>
        </p:txBody>
      </p:sp>
      <p:sp>
        <p:nvSpPr>
          <p:cNvPr id="3" name="Inhaltsplatzhalt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Textmasterformate durch Klicken bearbeiten</a:t>
            </a:r>
          </a:p>
        </p:txBody>
      </p:sp>
      <p:sp>
        <p:nvSpPr>
          <p:cNvPr id="5" name="Datumsplatzhalter 3"/>
          <p:cNvSpPr>
            <a:spLocks noGrp="1"/>
          </p:cNvSpPr>
          <p:nvPr>
            <p:ph type="dt" sz="half" idx="10"/>
          </p:nvPr>
        </p:nvSpPr>
        <p:spPr/>
        <p:txBody>
          <a:bodyPr/>
          <a:lstStyle>
            <a:lvl1pPr>
              <a:defRPr/>
            </a:lvl1pPr>
          </a:lstStyle>
          <a:p>
            <a:pPr>
              <a:defRPr/>
            </a:pPr>
            <a:fld id="{43125CF6-9F8D-4754-8383-35C04F90E329}" type="datetime1">
              <a:rPr lang="de-DE"/>
              <a:pPr>
                <a:defRPr/>
              </a:pPr>
              <a:t>17.08.2022</a:t>
            </a:fld>
            <a:endParaRPr lang="de-DE"/>
          </a:p>
        </p:txBody>
      </p:sp>
      <p:sp>
        <p:nvSpPr>
          <p:cNvPr id="6" name="Fußzeilenplatzhalter 4"/>
          <p:cNvSpPr>
            <a:spLocks noGrp="1"/>
          </p:cNvSpPr>
          <p:nvPr>
            <p:ph type="ftr" sz="quarter" idx="11"/>
          </p:nvPr>
        </p:nvSpPr>
        <p:spPr/>
        <p:txBody>
          <a:bodyPr/>
          <a:lstStyle>
            <a:lvl1pPr>
              <a:defRPr/>
            </a:lvl1pPr>
          </a:lstStyle>
          <a:p>
            <a:pPr>
              <a:defRPr/>
            </a:pPr>
            <a:endParaRPr lang="de-DE"/>
          </a:p>
        </p:txBody>
      </p:sp>
      <p:sp>
        <p:nvSpPr>
          <p:cNvPr id="7" name="Foliennummernplatzhalter 5"/>
          <p:cNvSpPr>
            <a:spLocks noGrp="1"/>
          </p:cNvSpPr>
          <p:nvPr>
            <p:ph type="sldNum" sz="quarter" idx="12"/>
          </p:nvPr>
        </p:nvSpPr>
        <p:spPr/>
        <p:txBody>
          <a:bodyPr/>
          <a:lstStyle>
            <a:lvl1pPr>
              <a:defRPr/>
            </a:lvl1pPr>
          </a:lstStyle>
          <a:p>
            <a:pPr>
              <a:defRPr/>
            </a:pPr>
            <a:fld id="{255461D6-6462-4FF7-8CF9-C4ACB8420B40}" type="slidenum">
              <a:rPr lang="de-DE"/>
              <a:pPr>
                <a:defRPr/>
              </a:pPr>
              <a:t>‹Nr.›</a:t>
            </a:fld>
            <a:endParaRPr lang="de-D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1792288" y="4800600"/>
            <a:ext cx="5486400" cy="566738"/>
          </a:xfrm>
        </p:spPr>
        <p:txBody>
          <a:bodyPr anchor="b"/>
          <a:lstStyle>
            <a:lvl1pPr algn="l">
              <a:defRPr sz="2000" b="1"/>
            </a:lvl1pPr>
          </a:lstStyle>
          <a:p>
            <a:r>
              <a:rPr lang="de-DE"/>
              <a:t>Titelmasterformat durch Klicken bearbeiten</a:t>
            </a:r>
          </a:p>
        </p:txBody>
      </p:sp>
      <p:sp>
        <p:nvSpPr>
          <p:cNvPr id="3" name="Bildplatzhalt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de-DE" noProof="0"/>
          </a:p>
        </p:txBody>
      </p:sp>
      <p:sp>
        <p:nvSpPr>
          <p:cNvPr id="4" name="Textplatzhalt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Textmasterformate durch Klicken bearbeiten</a:t>
            </a:r>
          </a:p>
        </p:txBody>
      </p:sp>
      <p:sp>
        <p:nvSpPr>
          <p:cNvPr id="5" name="Datumsplatzhalter 3"/>
          <p:cNvSpPr>
            <a:spLocks noGrp="1"/>
          </p:cNvSpPr>
          <p:nvPr>
            <p:ph type="dt" sz="half" idx="10"/>
          </p:nvPr>
        </p:nvSpPr>
        <p:spPr/>
        <p:txBody>
          <a:bodyPr/>
          <a:lstStyle>
            <a:lvl1pPr>
              <a:defRPr/>
            </a:lvl1pPr>
          </a:lstStyle>
          <a:p>
            <a:pPr>
              <a:defRPr/>
            </a:pPr>
            <a:fld id="{3D131157-6AFC-4225-86F2-CAABC91BC27B}" type="datetime1">
              <a:rPr lang="de-DE"/>
              <a:pPr>
                <a:defRPr/>
              </a:pPr>
              <a:t>17.08.2022</a:t>
            </a:fld>
            <a:endParaRPr lang="de-DE"/>
          </a:p>
        </p:txBody>
      </p:sp>
      <p:sp>
        <p:nvSpPr>
          <p:cNvPr id="6" name="Fußzeilenplatzhalter 4"/>
          <p:cNvSpPr>
            <a:spLocks noGrp="1"/>
          </p:cNvSpPr>
          <p:nvPr>
            <p:ph type="ftr" sz="quarter" idx="11"/>
          </p:nvPr>
        </p:nvSpPr>
        <p:spPr/>
        <p:txBody>
          <a:bodyPr/>
          <a:lstStyle>
            <a:lvl1pPr>
              <a:defRPr/>
            </a:lvl1pPr>
          </a:lstStyle>
          <a:p>
            <a:pPr>
              <a:defRPr/>
            </a:pPr>
            <a:endParaRPr lang="de-DE"/>
          </a:p>
        </p:txBody>
      </p:sp>
      <p:sp>
        <p:nvSpPr>
          <p:cNvPr id="7" name="Foliennummernplatzhalter 5"/>
          <p:cNvSpPr>
            <a:spLocks noGrp="1"/>
          </p:cNvSpPr>
          <p:nvPr>
            <p:ph type="sldNum" sz="quarter" idx="12"/>
          </p:nvPr>
        </p:nvSpPr>
        <p:spPr/>
        <p:txBody>
          <a:bodyPr/>
          <a:lstStyle>
            <a:lvl1pPr>
              <a:defRPr/>
            </a:lvl1pPr>
          </a:lstStyle>
          <a:p>
            <a:pPr>
              <a:defRPr/>
            </a:pPr>
            <a:fld id="{3A3E77C3-73D7-4094-ACB1-9F465B81ECE7}" type="slidenum">
              <a:rPr lang="de-DE"/>
              <a:pPr>
                <a:defRPr/>
              </a:pPr>
              <a:t>‹Nr.›</a:t>
            </a:fld>
            <a:endParaRPr lang="de-DE"/>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5602" name="Titelplatzhalt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de-DE"/>
              <a:t>Titelmasterformat durch Klicken bearbeiten</a:t>
            </a:r>
          </a:p>
        </p:txBody>
      </p:sp>
      <p:sp>
        <p:nvSpPr>
          <p:cNvPr id="25603" name="Textplatzhalt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defRPr>
            </a:lvl1pPr>
          </a:lstStyle>
          <a:p>
            <a:pPr>
              <a:defRPr/>
            </a:pPr>
            <a:fld id="{9B066A77-D69B-4564-9D7A-5BD4C3581912}" type="datetime1">
              <a:rPr lang="de-DE"/>
              <a:pPr>
                <a:defRPr/>
              </a:pPr>
              <a:t>17.08.2022</a:t>
            </a:fld>
            <a:endParaRPr lang="de-DE"/>
          </a:p>
        </p:txBody>
      </p:sp>
      <p:sp>
        <p:nvSpPr>
          <p:cNvPr id="5" name="Fußzeilenplatzhalt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defRPr>
            </a:lvl1pPr>
          </a:lstStyle>
          <a:p>
            <a:pPr>
              <a:defRPr/>
            </a:pPr>
            <a:endParaRPr lang="de-DE"/>
          </a:p>
        </p:txBody>
      </p:sp>
      <p:sp>
        <p:nvSpPr>
          <p:cNvPr id="6" name="Foliennummernplatzhalt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defRPr>
            </a:lvl1pPr>
          </a:lstStyle>
          <a:p>
            <a:pPr>
              <a:defRPr/>
            </a:pPr>
            <a:fld id="{2263F3F6-917F-43AE-BD02-7969AB0DE06C}" type="slidenum">
              <a:rPr lang="de-DE"/>
              <a:pPr>
                <a:defRPr/>
              </a:pPr>
              <a:t>‹Nr.›</a:t>
            </a:fld>
            <a:endParaRPr lang="de-DE"/>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Arial" charset="0"/>
        </a:defRPr>
      </a:lvl2pPr>
      <a:lvl3pPr algn="ctr" rtl="0" eaLnBrk="0" fontAlgn="base" hangingPunct="0">
        <a:spcBef>
          <a:spcPct val="0"/>
        </a:spcBef>
        <a:spcAft>
          <a:spcPct val="0"/>
        </a:spcAft>
        <a:defRPr sz="4400">
          <a:solidFill>
            <a:schemeClr val="tx1"/>
          </a:solidFill>
          <a:latin typeface="Arial" charset="0"/>
        </a:defRPr>
      </a:lvl3pPr>
      <a:lvl4pPr algn="ctr" rtl="0" eaLnBrk="0" fontAlgn="base" hangingPunct="0">
        <a:spcBef>
          <a:spcPct val="0"/>
        </a:spcBef>
        <a:spcAft>
          <a:spcPct val="0"/>
        </a:spcAft>
        <a:defRPr sz="4400">
          <a:solidFill>
            <a:schemeClr val="tx1"/>
          </a:solidFill>
          <a:latin typeface="Arial" charset="0"/>
        </a:defRPr>
      </a:lvl4pPr>
      <a:lvl5pPr algn="ctr" rtl="0" eaLnBrk="0" fontAlgn="base" hangingPunct="0">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00.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 Id="rId5" Type="http://schemas.openxmlformats.org/officeDocument/2006/relationships/image" Target="../media/image83.png"/><Relationship Id="rId4" Type="http://schemas.openxmlformats.org/officeDocument/2006/relationships/image" Target="NULL"/></Relationships>
</file>

<file path=ppt/slides/_rels/slide102.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88.png"/><Relationship Id="rId2" Type="http://schemas.openxmlformats.org/officeDocument/2006/relationships/notesSlide" Target="../notesSlides/notesSlide102.xml"/><Relationship Id="rId1" Type="http://schemas.openxmlformats.org/officeDocument/2006/relationships/slideLayout" Target="../slideLayouts/slideLayout2.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s/_rels/slide103.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03.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04.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04.xml"/><Relationship Id="rId1" Type="http://schemas.openxmlformats.org/officeDocument/2006/relationships/slideLayout" Target="../slideLayouts/slideLayout2.xml"/><Relationship Id="rId6" Type="http://schemas.openxmlformats.org/officeDocument/2006/relationships/image" Target="NULL"/><Relationship Id="rId4" Type="http://schemas.openxmlformats.org/officeDocument/2006/relationships/image" Target="NUL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 Id="rId5" Type="http://schemas.openxmlformats.org/officeDocument/2006/relationships/image" Target="../media/image89.png"/><Relationship Id="rId4" Type="http://schemas.openxmlformats.org/officeDocument/2006/relationships/image" Target="NULL"/></Relationships>
</file>

<file path=ppt/slides/_rels/slide106.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8" Type="http://schemas.openxmlformats.org/officeDocument/2006/relationships/image" Target="../media/image92.png"/><Relationship Id="rId7" Type="http://schemas.openxmlformats.org/officeDocument/2006/relationships/image" Target="NULL"/><Relationship Id="rId2" Type="http://schemas.openxmlformats.org/officeDocument/2006/relationships/notesSlide" Target="../notesSlides/notesSlide108.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09.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2" Type="http://schemas.openxmlformats.org/officeDocument/2006/relationships/notesSlide" Target="../notesSlides/notesSlide109.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11.xml"/><Relationship Id="rId1" Type="http://schemas.openxmlformats.org/officeDocument/2006/relationships/slideLayout" Target="../slideLayouts/slideLayout2.xml"/><Relationship Id="rId6" Type="http://schemas.openxmlformats.org/officeDocument/2006/relationships/image" Target="../media/image97.png"/><Relationship Id="rId5" Type="http://schemas.openxmlformats.org/officeDocument/2006/relationships/image" Target="../media/image96.png"/><Relationship Id="rId4" Type="http://schemas.openxmlformats.org/officeDocument/2006/relationships/image" Target="../media/image95.png"/></Relationships>
</file>

<file path=ppt/slides/_rels/slide112.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12.xml"/><Relationship Id="rId1" Type="http://schemas.openxmlformats.org/officeDocument/2006/relationships/slideLayout" Target="../slideLayouts/slideLayout2.xml"/><Relationship Id="rId4" Type="http://schemas.openxmlformats.org/officeDocument/2006/relationships/image" Target="NULL"/></Relationships>
</file>

<file path=ppt/slides/_rels/slide113.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13.xml"/><Relationship Id="rId1" Type="http://schemas.openxmlformats.org/officeDocument/2006/relationships/slideLayout" Target="../slideLayouts/slideLayout2.xml"/><Relationship Id="rId5" Type="http://schemas.openxmlformats.org/officeDocument/2006/relationships/image" Target="NULL"/><Relationship Id="rId4" Type="http://schemas.openxmlformats.org/officeDocument/2006/relationships/image" Target="NULL"/></Relationships>
</file>

<file path=ppt/slides/_rels/slide114.xml.rels><?xml version="1.0" encoding="UTF-8" standalone="yes"?>
<Relationships xmlns="http://schemas.openxmlformats.org/package/2006/relationships"><Relationship Id="rId8" Type="http://schemas.openxmlformats.org/officeDocument/2006/relationships/image" Target="../media/image98.png"/><Relationship Id="rId7" Type="http://schemas.openxmlformats.org/officeDocument/2006/relationships/image" Target="../media/image873.png"/><Relationship Id="rId2" Type="http://schemas.openxmlformats.org/officeDocument/2006/relationships/notesSlide" Target="../notesSlides/notesSlide114.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s>
</file>

<file path=ppt/slides/_rels/slide115.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15.xml"/><Relationship Id="rId1" Type="http://schemas.openxmlformats.org/officeDocument/2006/relationships/slideLayout" Target="../slideLayouts/slideLayout2.xml"/><Relationship Id="rId5" Type="http://schemas.openxmlformats.org/officeDocument/2006/relationships/image" Target="../media/image101.png"/><Relationship Id="rId4" Type="http://schemas.openxmlformats.org/officeDocument/2006/relationships/image" Target="../media/image100.png"/></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 Id="rId5" Type="http://schemas.openxmlformats.org/officeDocument/2006/relationships/image" Target="../media/image102.png"/><Relationship Id="rId4" Type="http://schemas.openxmlformats.org/officeDocument/2006/relationships/image" Target="NULL"/></Relationships>
</file>

<file path=ppt/slides/_rels/slide117.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17.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 Id="rId6" Type="http://schemas.openxmlformats.org/officeDocument/2006/relationships/image" Target="../media/image103.png"/><Relationship Id="rId5" Type="http://schemas.openxmlformats.org/officeDocument/2006/relationships/image" Target="NULL"/><Relationship Id="rId4" Type="http://schemas.openxmlformats.org/officeDocument/2006/relationships/image" Target="NULL"/></Relationships>
</file>

<file path=ppt/slides/_rels/slide11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 Id="rId6" Type="http://schemas.openxmlformats.org/officeDocument/2006/relationships/image" Target="../media/image105.png"/><Relationship Id="rId5" Type="http://schemas.openxmlformats.org/officeDocument/2006/relationships/image" Target="NULL"/><Relationship Id="rId4" Type="http://schemas.openxmlformats.org/officeDocument/2006/relationships/image" Target="NULL"/></Relationships>
</file>

<file path=ppt/slides/_rels/slide12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8" Type="http://schemas.openxmlformats.org/officeDocument/2006/relationships/image" Target="../media/image109.png"/><Relationship Id="rId7" Type="http://schemas.openxmlformats.org/officeDocument/2006/relationships/image" Target="../media/image108.png"/><Relationship Id="rId2" Type="http://schemas.openxmlformats.org/officeDocument/2006/relationships/notesSlide" Target="../notesSlides/notesSlide122.xml"/><Relationship Id="rId1" Type="http://schemas.openxmlformats.org/officeDocument/2006/relationships/slideLayout" Target="../slideLayouts/slideLayout2.xml"/><Relationship Id="rId6" Type="http://schemas.openxmlformats.org/officeDocument/2006/relationships/image" Target="../media/image107.png"/><Relationship Id="rId5" Type="http://schemas.openxmlformats.org/officeDocument/2006/relationships/image" Target="NULL"/><Relationship Id="rId4" Type="http://schemas.openxmlformats.org/officeDocument/2006/relationships/image" Target="NULL"/><Relationship Id="rId9" Type="http://schemas.openxmlformats.org/officeDocument/2006/relationships/image" Target="../media/image110.png"/></Relationships>
</file>

<file path=ppt/slides/_rels/slide123.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3.xml"/><Relationship Id="rId1" Type="http://schemas.openxmlformats.org/officeDocument/2006/relationships/slideLayout" Target="../slideLayouts/slideLayout2.xml"/><Relationship Id="rId5" Type="http://schemas.openxmlformats.org/officeDocument/2006/relationships/image" Target="../media/image113.png"/><Relationship Id="rId4" Type="http://schemas.openxmlformats.org/officeDocument/2006/relationships/image" Target="../media/image112.png"/></Relationships>
</file>

<file path=ppt/slides/_rels/slide12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24.xml"/><Relationship Id="rId1" Type="http://schemas.openxmlformats.org/officeDocument/2006/relationships/slideLayout" Target="../slideLayouts/slideLayout2.xml"/><Relationship Id="rId4" Type="http://schemas.openxmlformats.org/officeDocument/2006/relationships/image" Target="../media/image115.pn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 Id="rId5" Type="http://schemas.openxmlformats.org/officeDocument/2006/relationships/image" Target="../media/image116.png"/><Relationship Id="rId4" Type="http://schemas.openxmlformats.org/officeDocument/2006/relationships/image" Target="NULL"/></Relationships>
</file>

<file path=ppt/slides/_rels/slide127.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27.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 Id="rId6" Type="http://schemas.openxmlformats.org/officeDocument/2006/relationships/image" Target="../media/image117.png"/><Relationship Id="rId5" Type="http://schemas.openxmlformats.org/officeDocument/2006/relationships/image" Target="NULL"/><Relationship Id="rId4" Type="http://schemas.openxmlformats.org/officeDocument/2006/relationships/image" Target="NULL"/></Relationships>
</file>

<file path=ppt/slides/_rels/slide129.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29.xml"/><Relationship Id="rId1" Type="http://schemas.openxmlformats.org/officeDocument/2006/relationships/slideLayout" Target="../slideLayouts/slideLayout2.xml"/><Relationship Id="rId5" Type="http://schemas.openxmlformats.org/officeDocument/2006/relationships/image" Target="../media/image120.png"/><Relationship Id="rId4" Type="http://schemas.openxmlformats.org/officeDocument/2006/relationships/image" Target="../media/image119.png"/></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31.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32.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32.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33.xml.rels><?xml version="1.0" encoding="UTF-8" standalone="yes"?>
<Relationships xmlns="http://schemas.openxmlformats.org/package/2006/relationships"><Relationship Id="rId8" Type="http://schemas.openxmlformats.org/officeDocument/2006/relationships/image" Target="../media/image122.png"/><Relationship Id="rId7" Type="http://schemas.openxmlformats.org/officeDocument/2006/relationships/image" Target="NULL"/><Relationship Id="rId2" Type="http://schemas.openxmlformats.org/officeDocument/2006/relationships/notesSlide" Target="../notesSlides/notesSlide133.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3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3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36.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36.xml"/><Relationship Id="rId1" Type="http://schemas.openxmlformats.org/officeDocument/2006/relationships/slideLayout" Target="../slideLayouts/slideLayout2.xml"/><Relationship Id="rId4" Type="http://schemas.openxmlformats.org/officeDocument/2006/relationships/image" Target="../media/image125.png"/></Relationships>
</file>

<file path=ppt/slides/_rels/slide137.xml.rels><?xml version="1.0" encoding="UTF-8" standalone="yes"?>
<Relationships xmlns="http://schemas.openxmlformats.org/package/2006/relationships"><Relationship Id="rId8" Type="http://schemas.openxmlformats.org/officeDocument/2006/relationships/image" Target="../media/image126.png"/><Relationship Id="rId7" Type="http://schemas.openxmlformats.org/officeDocument/2006/relationships/image" Target="../media/image1105.png"/><Relationship Id="rId2" Type="http://schemas.openxmlformats.org/officeDocument/2006/relationships/notesSlide" Target="../notesSlides/notesSlide137.xml"/><Relationship Id="rId1" Type="http://schemas.openxmlformats.org/officeDocument/2006/relationships/slideLayout" Target="../slideLayouts/slideLayout2.xml"/><Relationship Id="rId6" Type="http://schemas.openxmlformats.org/officeDocument/2006/relationships/image" Target="../media/image1094.png"/><Relationship Id="rId5" Type="http://schemas.openxmlformats.org/officeDocument/2006/relationships/image" Target="../media/image1081.png"/><Relationship Id="rId4" Type="http://schemas.openxmlformats.org/officeDocument/2006/relationships/image" Target="../media/image1071.png"/></Relationships>
</file>

<file path=ppt/slides/_rels/slide138.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39.xml"/><Relationship Id="rId1" Type="http://schemas.openxmlformats.org/officeDocument/2006/relationships/slideLayout" Target="../slideLayouts/slideLayout2.xml"/><Relationship Id="rId6" Type="http://schemas.openxmlformats.org/officeDocument/2006/relationships/image" Target="NULL"/><Relationship Id="rId9" Type="http://schemas.openxmlformats.org/officeDocument/2006/relationships/image" Target="NUL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40.xml"/><Relationship Id="rId1" Type="http://schemas.openxmlformats.org/officeDocument/2006/relationships/slideLayout" Target="../slideLayouts/slideLayout2.xml"/><Relationship Id="rId4" Type="http://schemas.openxmlformats.org/officeDocument/2006/relationships/image" Target="../media/image129.png"/></Relationships>
</file>

<file path=ppt/slides/_rels/slide141.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41.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42.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42.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43.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43.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44.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4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46.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8" Type="http://schemas.openxmlformats.org/officeDocument/2006/relationships/image" Target="../media/image138.png"/><Relationship Id="rId13" Type="http://schemas.openxmlformats.org/officeDocument/2006/relationships/image" Target="../media/image143.png"/><Relationship Id="rId3" Type="http://schemas.openxmlformats.org/officeDocument/2006/relationships/image" Target="../media/image133.png"/><Relationship Id="rId7" Type="http://schemas.openxmlformats.org/officeDocument/2006/relationships/image" Target="../media/image137.png"/><Relationship Id="rId12" Type="http://schemas.openxmlformats.org/officeDocument/2006/relationships/image" Target="../media/image142.png"/><Relationship Id="rId2" Type="http://schemas.openxmlformats.org/officeDocument/2006/relationships/notesSlide" Target="../notesSlides/notesSlide153.xml"/><Relationship Id="rId1" Type="http://schemas.openxmlformats.org/officeDocument/2006/relationships/slideLayout" Target="../slideLayouts/slideLayout2.xml"/><Relationship Id="rId6" Type="http://schemas.openxmlformats.org/officeDocument/2006/relationships/image" Target="../media/image136.png"/><Relationship Id="rId11" Type="http://schemas.openxmlformats.org/officeDocument/2006/relationships/image" Target="../media/image141.png"/><Relationship Id="rId5" Type="http://schemas.openxmlformats.org/officeDocument/2006/relationships/image" Target="../media/image135.png"/><Relationship Id="rId15" Type="http://schemas.openxmlformats.org/officeDocument/2006/relationships/image" Target="../media/image145.png"/><Relationship Id="rId10" Type="http://schemas.openxmlformats.org/officeDocument/2006/relationships/image" Target="../media/image140.png"/><Relationship Id="rId4" Type="http://schemas.openxmlformats.org/officeDocument/2006/relationships/image" Target="../media/image134.png"/><Relationship Id="rId9" Type="http://schemas.openxmlformats.org/officeDocument/2006/relationships/image" Target="../media/image139.png"/><Relationship Id="rId14" Type="http://schemas.openxmlformats.org/officeDocument/2006/relationships/image" Target="../media/image144.png"/></Relationships>
</file>

<file path=ppt/slides/_rels/slide154.xml.rels><?xml version="1.0" encoding="UTF-8" standalone="yes"?>
<Relationships xmlns="http://schemas.openxmlformats.org/package/2006/relationships"><Relationship Id="rId8" Type="http://schemas.openxmlformats.org/officeDocument/2006/relationships/image" Target="../media/image146.png"/><Relationship Id="rId7" Type="http://schemas.openxmlformats.org/officeDocument/2006/relationships/image" Target="NULL"/><Relationship Id="rId2" Type="http://schemas.openxmlformats.org/officeDocument/2006/relationships/notesSlide" Target="../notesSlides/notesSlide154.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55.xml.rels><?xml version="1.0" encoding="UTF-8" standalone="yes"?>
<Relationships xmlns="http://schemas.openxmlformats.org/package/2006/relationships"><Relationship Id="rId18" Type="http://schemas.openxmlformats.org/officeDocument/2006/relationships/image" Target="NULL"/><Relationship Id="rId26" Type="http://schemas.openxmlformats.org/officeDocument/2006/relationships/image" Target="../media/image154.png"/><Relationship Id="rId21" Type="http://schemas.openxmlformats.org/officeDocument/2006/relationships/image" Target="../media/image149.png"/><Relationship Id="rId17" Type="http://schemas.openxmlformats.org/officeDocument/2006/relationships/image" Target="NULL"/><Relationship Id="rId25" Type="http://schemas.openxmlformats.org/officeDocument/2006/relationships/image" Target="../media/image153.png"/><Relationship Id="rId2" Type="http://schemas.openxmlformats.org/officeDocument/2006/relationships/notesSlide" Target="../notesSlides/notesSlide155.xml"/><Relationship Id="rId16" Type="http://schemas.openxmlformats.org/officeDocument/2006/relationships/image" Target="NULL"/><Relationship Id="rId20" Type="http://schemas.openxmlformats.org/officeDocument/2006/relationships/image" Target="../media/image148.png"/><Relationship Id="rId29" Type="http://schemas.openxmlformats.org/officeDocument/2006/relationships/image" Target="../media/image157.png"/><Relationship Id="rId1" Type="http://schemas.openxmlformats.org/officeDocument/2006/relationships/slideLayout" Target="../slideLayouts/slideLayout2.xml"/><Relationship Id="rId24" Type="http://schemas.openxmlformats.org/officeDocument/2006/relationships/image" Target="../media/image152.png"/><Relationship Id="rId15" Type="http://schemas.openxmlformats.org/officeDocument/2006/relationships/image" Target="NULL"/><Relationship Id="rId23" Type="http://schemas.openxmlformats.org/officeDocument/2006/relationships/image" Target="../media/image151.png"/><Relationship Id="rId28" Type="http://schemas.openxmlformats.org/officeDocument/2006/relationships/image" Target="../media/image156.png"/><Relationship Id="rId19" Type="http://schemas.openxmlformats.org/officeDocument/2006/relationships/image" Target="../media/image147.png"/><Relationship Id="rId22" Type="http://schemas.openxmlformats.org/officeDocument/2006/relationships/image" Target="../media/image150.png"/><Relationship Id="rId27" Type="http://schemas.openxmlformats.org/officeDocument/2006/relationships/image" Target="../media/image155.png"/><Relationship Id="rId30" Type="http://schemas.openxmlformats.org/officeDocument/2006/relationships/image" Target="../media/image158.png"/></Relationships>
</file>

<file path=ppt/slides/_rels/slide156.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57.xml"/><Relationship Id="rId1" Type="http://schemas.openxmlformats.org/officeDocument/2006/relationships/slideLayout" Target="../slideLayouts/slideLayout2.xml"/><Relationship Id="rId6" Type="http://schemas.openxmlformats.org/officeDocument/2006/relationships/image" Target="../media/image163.png"/><Relationship Id="rId5" Type="http://schemas.openxmlformats.org/officeDocument/2006/relationships/image" Target="../media/image162.png"/><Relationship Id="rId4" Type="http://schemas.openxmlformats.org/officeDocument/2006/relationships/image" Target="../media/image161.png"/></Relationships>
</file>

<file path=ppt/slides/_rels/slide158.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58.xml"/><Relationship Id="rId1" Type="http://schemas.openxmlformats.org/officeDocument/2006/relationships/slideLayout" Target="../slideLayouts/slideLayout2.xml"/><Relationship Id="rId6" Type="http://schemas.openxmlformats.org/officeDocument/2006/relationships/image" Target="../media/image167.png"/><Relationship Id="rId5" Type="http://schemas.openxmlformats.org/officeDocument/2006/relationships/image" Target="../media/image166.png"/><Relationship Id="rId4" Type="http://schemas.openxmlformats.org/officeDocument/2006/relationships/image" Target="../media/image165.png"/></Relationships>
</file>

<file path=ppt/slides/_rels/slide159.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 Id="rId5" Type="http://schemas.openxmlformats.org/officeDocument/2006/relationships/image" Target="../media/image169.png"/><Relationship Id="rId4" Type="http://schemas.openxmlformats.org/officeDocument/2006/relationships/image" Target="NUL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 Id="rId6" Type="http://schemas.openxmlformats.org/officeDocument/2006/relationships/image" Target="../media/image170.png"/><Relationship Id="rId5" Type="http://schemas.openxmlformats.org/officeDocument/2006/relationships/image" Target="NULL"/></Relationships>
</file>

<file path=ppt/slides/_rels/slide162.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63.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64.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2" Type="http://schemas.openxmlformats.org/officeDocument/2006/relationships/notesSlide" Target="../notesSlides/notesSlide164.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 Id="rId6" Type="http://schemas.openxmlformats.org/officeDocument/2006/relationships/image" Target="../media/image172.png"/><Relationship Id="rId5" Type="http://schemas.openxmlformats.org/officeDocument/2006/relationships/image" Target="NULL"/></Relationships>
</file>

<file path=ppt/slides/_rels/slide166.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 Id="rId6" Type="http://schemas.openxmlformats.org/officeDocument/2006/relationships/image" Target="../media/image174.png"/><Relationship Id="rId5" Type="http://schemas.openxmlformats.org/officeDocument/2006/relationships/image" Target="NULL"/><Relationship Id="rId4" Type="http://schemas.openxmlformats.org/officeDocument/2006/relationships/image" Target="NUL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 Id="rId6" Type="http://schemas.openxmlformats.org/officeDocument/2006/relationships/image" Target="../media/image175.png"/><Relationship Id="rId5" Type="http://schemas.openxmlformats.org/officeDocument/2006/relationships/image" Target="NULL"/><Relationship Id="rId4" Type="http://schemas.openxmlformats.org/officeDocument/2006/relationships/image" Target="NULL"/></Relationships>
</file>

<file path=ppt/slides/_rels/slide16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69.xml"/><Relationship Id="rId1" Type="http://schemas.openxmlformats.org/officeDocument/2006/relationships/slideLayout" Target="../slideLayouts/slideLayout2.xml"/><Relationship Id="rId5" Type="http://schemas.openxmlformats.org/officeDocument/2006/relationships/image" Target="NULL"/><Relationship Id="rId4" Type="http://schemas.openxmlformats.org/officeDocument/2006/relationships/image" Target="NULL"/></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70.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71.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71.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7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72.xml"/><Relationship Id="rId1" Type="http://schemas.openxmlformats.org/officeDocument/2006/relationships/slideLayout" Target="../slideLayouts/slideLayout2.xml"/><Relationship Id="rId5" Type="http://schemas.openxmlformats.org/officeDocument/2006/relationships/image" Target="../media/image178.png"/><Relationship Id="rId4" Type="http://schemas.openxmlformats.org/officeDocument/2006/relationships/image" Target="../media/image177.png"/></Relationships>
</file>

<file path=ppt/slides/_rels/slide173.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73.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74.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7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76.xml.rels><?xml version="1.0" encoding="UTF-8" standalone="yes"?>
<Relationships xmlns="http://schemas.openxmlformats.org/package/2006/relationships"><Relationship Id="rId7" Type="http://schemas.openxmlformats.org/officeDocument/2006/relationships/image" Target="../media/image180.png"/><Relationship Id="rId2" Type="http://schemas.openxmlformats.org/officeDocument/2006/relationships/notesSlide" Target="../notesSlides/notesSlide176.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media/image1363.png"/><Relationship Id="rId4" Type="http://schemas.openxmlformats.org/officeDocument/2006/relationships/image" Target="NULL"/></Relationships>
</file>

<file path=ppt/slides/_rels/slide177.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77.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media/image1373.png"/><Relationship Id="rId4" Type="http://schemas.openxmlformats.org/officeDocument/2006/relationships/image" Target="NULL"/></Relationships>
</file>

<file path=ppt/slides/_rels/slide178.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78.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79.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7" Type="http://schemas.openxmlformats.org/officeDocument/2006/relationships/image" Target="../media/image182.png"/><Relationship Id="rId2" Type="http://schemas.openxmlformats.org/officeDocument/2006/relationships/notesSlide" Target="../notesSlides/notesSlide180.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81.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81.xml"/><Relationship Id="rId1" Type="http://schemas.openxmlformats.org/officeDocument/2006/relationships/slideLayout" Target="../slideLayouts/slideLayout2.xml"/><Relationship Id="rId6" Type="http://schemas.openxmlformats.org/officeDocument/2006/relationships/image" Target="../media/image1404.png"/><Relationship Id="rId5" Type="http://schemas.openxmlformats.org/officeDocument/2006/relationships/image" Target="NULL"/><Relationship Id="rId4" Type="http://schemas.openxmlformats.org/officeDocument/2006/relationships/image" Target="NULL"/></Relationships>
</file>

<file path=ppt/slides/_rels/slide182.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82.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85.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86.xml"/><Relationship Id="rId1" Type="http://schemas.openxmlformats.org/officeDocument/2006/relationships/slideLayout" Target="../slideLayouts/slideLayout2.xml"/><Relationship Id="rId4" Type="http://schemas.openxmlformats.org/officeDocument/2006/relationships/image" Target="NULL"/></Relationships>
</file>

<file path=ppt/slides/_rels/slide187.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87.xml"/><Relationship Id="rId1" Type="http://schemas.openxmlformats.org/officeDocument/2006/relationships/slideLayout" Target="../slideLayouts/slideLayout2.xml"/><Relationship Id="rId4" Type="http://schemas.openxmlformats.org/officeDocument/2006/relationships/image" Target="../media/image175.png"/></Relationships>
</file>

<file path=ppt/slides/_rels/slide188.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89.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8" Type="http://schemas.openxmlformats.org/officeDocument/2006/relationships/image" Target="../media/image189.png"/><Relationship Id="rId7" Type="http://schemas.openxmlformats.org/officeDocument/2006/relationships/image" Target="NULL"/><Relationship Id="rId2" Type="http://schemas.openxmlformats.org/officeDocument/2006/relationships/notesSlide" Target="../notesSlides/notesSlide190.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191.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3" Type="http://schemas.openxmlformats.org/officeDocument/2006/relationships/image" Target="../media/image1917.png"/><Relationship Id="rId7" Type="http://schemas.openxmlformats.org/officeDocument/2006/relationships/image" Target="../media/image195.png"/><Relationship Id="rId2" Type="http://schemas.openxmlformats.org/officeDocument/2006/relationships/notesSlide" Target="../notesSlides/notesSlide196.xml"/><Relationship Id="rId1" Type="http://schemas.openxmlformats.org/officeDocument/2006/relationships/slideLayout" Target="../slideLayouts/slideLayout2.xml"/><Relationship Id="rId6" Type="http://schemas.openxmlformats.org/officeDocument/2006/relationships/image" Target="../media/image1942.png"/><Relationship Id="rId5" Type="http://schemas.openxmlformats.org/officeDocument/2006/relationships/image" Target="../media/image1932.png"/><Relationship Id="rId4" Type="http://schemas.openxmlformats.org/officeDocument/2006/relationships/image" Target="../media/image1922.png"/></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 Id="rId6" Type="http://schemas.openxmlformats.org/officeDocument/2006/relationships/image" Target="../media/image197.png"/><Relationship Id="rId5" Type="http://schemas.openxmlformats.org/officeDocument/2006/relationships/image" Target="../media/image196.png"/><Relationship Id="rId4" Type="http://schemas.openxmlformats.org/officeDocument/2006/relationships/image" Target="NULL"/></Relationships>
</file>

<file path=ppt/slides/_rels/slide198.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98.xml"/><Relationship Id="rId1" Type="http://schemas.openxmlformats.org/officeDocument/2006/relationships/slideLayout" Target="../slideLayouts/slideLayout2.xml"/><Relationship Id="rId5" Type="http://schemas.openxmlformats.org/officeDocument/2006/relationships/image" Target="NULL"/><Relationship Id="rId4" Type="http://schemas.openxmlformats.org/officeDocument/2006/relationships/image" Target="NULL"/></Relationships>
</file>

<file path=ppt/slides/_rels/slide199.xml.rels><?xml version="1.0" encoding="UTF-8" standalone="yes"?>
<Relationships xmlns="http://schemas.openxmlformats.org/package/2006/relationships"><Relationship Id="rId7" Type="http://schemas.openxmlformats.org/officeDocument/2006/relationships/image" Target="../media/image198.png"/><Relationship Id="rId2" Type="http://schemas.openxmlformats.org/officeDocument/2006/relationships/notesSlide" Target="../notesSlides/notesSlide199.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00.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01.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01.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02.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03.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203.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04.xml"/><Relationship Id="rId1" Type="http://schemas.openxmlformats.org/officeDocument/2006/relationships/slideLayout" Target="../slideLayouts/slideLayout2.xml"/><Relationship Id="rId4" Type="http://schemas.openxmlformats.org/officeDocument/2006/relationships/image" Target="NULL"/></Relationships>
</file>

<file path=ppt/slides/_rels/slide205.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0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06.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206.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07.xml"/><Relationship Id="rId1" Type="http://schemas.openxmlformats.org/officeDocument/2006/relationships/slideLayout" Target="../slideLayouts/slideLayout2.xml"/><Relationship Id="rId4" Type="http://schemas.openxmlformats.org/officeDocument/2006/relationships/image" Target="../media/image203.png"/></Relationships>
</file>

<file path=ppt/slides/_rels/slide208.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208.xml"/><Relationship Id="rId1" Type="http://schemas.openxmlformats.org/officeDocument/2006/relationships/slideLayout" Target="../slideLayouts/slideLayout2.xml"/><Relationship Id="rId5" Type="http://schemas.openxmlformats.org/officeDocument/2006/relationships/image" Target="../media/image206.png"/><Relationship Id="rId4" Type="http://schemas.openxmlformats.org/officeDocument/2006/relationships/image" Target="../media/image205.png"/></Relationships>
</file>

<file path=ppt/slides/_rels/slide20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09.xml"/><Relationship Id="rId1" Type="http://schemas.openxmlformats.org/officeDocument/2006/relationships/slideLayout" Target="../slideLayouts/slideLayout2.xml"/><Relationship Id="rId5" Type="http://schemas.openxmlformats.org/officeDocument/2006/relationships/image" Target="NULL"/><Relationship Id="rId4" Type="http://schemas.openxmlformats.org/officeDocument/2006/relationships/image" Target="NUL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10.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211.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12.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8" Type="http://schemas.openxmlformats.org/officeDocument/2006/relationships/image" Target="../media/image211.png"/><Relationship Id="rId7" Type="http://schemas.openxmlformats.org/officeDocument/2006/relationships/image" Target="../media/image210.png"/><Relationship Id="rId2" Type="http://schemas.openxmlformats.org/officeDocument/2006/relationships/notesSlide" Target="../notesSlides/notesSlide213.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s>
</file>

<file path=ppt/slides/_rels/slide214.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21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16.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16.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7" Type="http://schemas.openxmlformats.org/officeDocument/2006/relationships/image" Target="../media/image214.png"/><Relationship Id="rId2" Type="http://schemas.openxmlformats.org/officeDocument/2006/relationships/notesSlide" Target="../notesSlides/notesSlide217.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18.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18.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19.xml"/><Relationship Id="rId1" Type="http://schemas.openxmlformats.org/officeDocument/2006/relationships/slideLayout" Target="../slideLayouts/slideLayout2.xml"/><Relationship Id="rId5" Type="http://schemas.openxmlformats.org/officeDocument/2006/relationships/image" Target="NULL"/><Relationship Id="rId4" Type="http://schemas.openxmlformats.org/officeDocument/2006/relationships/image" Target="NULL"/></Relationships>
</file>

<file path=ppt/slides/_rels/slide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3" Type="http://schemas.openxmlformats.org/officeDocument/2006/relationships/image" Target="../media/image216.png"/><Relationship Id="rId7" Type="http://schemas.openxmlformats.org/officeDocument/2006/relationships/image" Target="NULL"/><Relationship Id="rId2" Type="http://schemas.openxmlformats.org/officeDocument/2006/relationships/notesSlide" Target="../notesSlides/notesSlide220.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2.xml"/><Relationship Id="rId6" Type="http://schemas.openxmlformats.org/officeDocument/2006/relationships/image" Target="../media/image217.png"/><Relationship Id="rId5" Type="http://schemas.openxmlformats.org/officeDocument/2006/relationships/image" Target="NULL"/><Relationship Id="rId4" Type="http://schemas.openxmlformats.org/officeDocument/2006/relationships/image" Target="NUL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2.xml"/><Relationship Id="rId6" Type="http://schemas.openxmlformats.org/officeDocument/2006/relationships/image" Target="../media/image218.png"/><Relationship Id="rId5" Type="http://schemas.openxmlformats.org/officeDocument/2006/relationships/image" Target="NULL"/><Relationship Id="rId4" Type="http://schemas.openxmlformats.org/officeDocument/2006/relationships/image" Target="NUL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24.xml"/><Relationship Id="rId1" Type="http://schemas.openxmlformats.org/officeDocument/2006/relationships/slideLayout" Target="../slideLayouts/slideLayout2.xml"/><Relationship Id="rId5" Type="http://schemas.openxmlformats.org/officeDocument/2006/relationships/image" Target="NULL"/><Relationship Id="rId4" Type="http://schemas.openxmlformats.org/officeDocument/2006/relationships/image" Target="NULL"/></Relationships>
</file>

<file path=ppt/slides/_rels/slide225.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22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26.xml.rels><?xml version="1.0" encoding="UTF-8" standalone="yes"?>
<Relationships xmlns="http://schemas.openxmlformats.org/package/2006/relationships"><Relationship Id="rId3" Type="http://schemas.openxmlformats.org/officeDocument/2006/relationships/image" Target="../media/image2183.png"/><Relationship Id="rId2" Type="http://schemas.openxmlformats.org/officeDocument/2006/relationships/notesSlide" Target="../notesSlides/notesSlide226.xml"/><Relationship Id="rId1" Type="http://schemas.openxmlformats.org/officeDocument/2006/relationships/slideLayout" Target="../slideLayouts/slideLayout2.xml"/><Relationship Id="rId6" Type="http://schemas.openxmlformats.org/officeDocument/2006/relationships/image" Target="../media/image221.png"/><Relationship Id="rId5" Type="http://schemas.openxmlformats.org/officeDocument/2006/relationships/image" Target="../media/image220.png"/><Relationship Id="rId4" Type="http://schemas.openxmlformats.org/officeDocument/2006/relationships/image" Target="../media/image219.png"/></Relationships>
</file>

<file path=ppt/slides/_rels/slide227.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27.xml"/><Relationship Id="rId1" Type="http://schemas.openxmlformats.org/officeDocument/2006/relationships/slideLayout" Target="../slideLayouts/slideLayout2.xml"/><Relationship Id="rId6" Type="http://schemas.openxmlformats.org/officeDocument/2006/relationships/image" Target="../media/image222.png"/><Relationship Id="rId5" Type="http://schemas.openxmlformats.org/officeDocument/2006/relationships/image" Target="NULL"/><Relationship Id="rId4" Type="http://schemas.openxmlformats.org/officeDocument/2006/relationships/image" Target="NULL"/></Relationships>
</file>

<file path=ppt/slides/_rels/slide228.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228.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29.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22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image" Target="../media/image226.png"/><Relationship Id="rId3" Type="http://schemas.openxmlformats.org/officeDocument/2006/relationships/image" Target="NULL"/><Relationship Id="rId7" Type="http://schemas.openxmlformats.org/officeDocument/2006/relationships/image" Target="NULL"/><Relationship Id="rId12" Type="http://schemas.openxmlformats.org/officeDocument/2006/relationships/image" Target="../media/image225.png"/><Relationship Id="rId2" Type="http://schemas.openxmlformats.org/officeDocument/2006/relationships/notesSlide" Target="../notesSlides/notesSlide230.xml"/><Relationship Id="rId1" Type="http://schemas.openxmlformats.org/officeDocument/2006/relationships/slideLayout" Target="../slideLayouts/slideLayout2.xml"/><Relationship Id="rId6" Type="http://schemas.openxmlformats.org/officeDocument/2006/relationships/image" Target="NULL"/><Relationship Id="rId11" Type="http://schemas.openxmlformats.org/officeDocument/2006/relationships/image" Target="../media/image224.png"/><Relationship Id="rId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231.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231.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32.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32.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33.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33.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34.xml"/><Relationship Id="rId1" Type="http://schemas.openxmlformats.org/officeDocument/2006/relationships/slideLayout" Target="../slideLayouts/slideLayout2.xml"/><Relationship Id="rId5" Type="http://schemas.openxmlformats.org/officeDocument/2006/relationships/image" Target="NULL"/><Relationship Id="rId4" Type="http://schemas.openxmlformats.org/officeDocument/2006/relationships/image" Target="NULL"/></Relationships>
</file>

<file path=ppt/slides/_rels/slide235.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23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36.xml.rels><?xml version="1.0" encoding="UTF-8" standalone="yes"?>
<Relationships xmlns="http://schemas.openxmlformats.org/package/2006/relationships"><Relationship Id="rId7" Type="http://schemas.openxmlformats.org/officeDocument/2006/relationships/image" Target="../media/image228.png"/><Relationship Id="rId2" Type="http://schemas.openxmlformats.org/officeDocument/2006/relationships/notesSlide" Target="../notesSlides/notesSlide236.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37.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237.xml"/><Relationship Id="rId1" Type="http://schemas.openxmlformats.org/officeDocument/2006/relationships/slideLayout" Target="../slideLayouts/slideLayout2.xml"/><Relationship Id="rId4" Type="http://schemas.openxmlformats.org/officeDocument/2006/relationships/image" Target="../media/image230.png"/></Relationships>
</file>

<file path=ppt/slides/_rels/slide238.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38.xml"/><Relationship Id="rId1" Type="http://schemas.openxmlformats.org/officeDocument/2006/relationships/slideLayout" Target="../slideLayouts/slideLayout2.xml"/><Relationship Id="rId5" Type="http://schemas.openxmlformats.org/officeDocument/2006/relationships/image" Target="NULL"/><Relationship Id="rId4" Type="http://schemas.openxmlformats.org/officeDocument/2006/relationships/image" Target="NUL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2.xml"/><Relationship Id="rId5" Type="http://schemas.openxmlformats.org/officeDocument/2006/relationships/image" Target="../media/image231.png"/><Relationship Id="rId4" Type="http://schemas.openxmlformats.org/officeDocument/2006/relationships/image" Target="NUL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8" Type="http://schemas.openxmlformats.org/officeDocument/2006/relationships/image" Target="../media/image232.png"/><Relationship Id="rId7" Type="http://schemas.openxmlformats.org/officeDocument/2006/relationships/image" Target="NULL"/><Relationship Id="rId12" Type="http://schemas.openxmlformats.org/officeDocument/2006/relationships/image" Target="../media/image234.png"/><Relationship Id="rId2" Type="http://schemas.openxmlformats.org/officeDocument/2006/relationships/notesSlide" Target="../notesSlides/notesSlide240.xml"/><Relationship Id="rId1" Type="http://schemas.openxmlformats.org/officeDocument/2006/relationships/slideLayout" Target="../slideLayouts/slideLayout2.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media/image233.png"/></Relationships>
</file>

<file path=ppt/slides/_rels/slide241.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241.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43.xml"/><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44.xml"/><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45.xml"/><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46.xml"/><Relationship Id="rId1" Type="http://schemas.openxmlformats.org/officeDocument/2006/relationships/slideLayout" Target="../slideLayouts/slideLayout2.xml"/><Relationship Id="rId4" Type="http://schemas.openxmlformats.org/officeDocument/2006/relationships/image" Target="../media/image239.png"/></Relationships>
</file>

<file path=ppt/slides/_rels/slide247.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47.xml"/><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2.xml"/><Relationship Id="rId6" Type="http://schemas.openxmlformats.org/officeDocument/2006/relationships/image" Target="../media/image241.png"/><Relationship Id="rId5" Type="http://schemas.openxmlformats.org/officeDocument/2006/relationships/image" Target="NULL"/><Relationship Id="rId4" Type="http://schemas.openxmlformats.org/officeDocument/2006/relationships/image" Target="NUL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2.xml"/><Relationship Id="rId6" Type="http://schemas.openxmlformats.org/officeDocument/2006/relationships/image" Target="../media/image242.png"/><Relationship Id="rId5" Type="http://schemas.openxmlformats.org/officeDocument/2006/relationships/image" Target="NULL"/><Relationship Id="rId4" Type="http://schemas.openxmlformats.org/officeDocument/2006/relationships/image" Target="NUL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250.xml"/><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251.xml"/><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52.xml"/><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253.xml"/><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254.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255.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256.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257.xml"/><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notesSlide" Target="../notesSlides/notesSlide258.xml"/><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259.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3" Type="http://schemas.openxmlformats.org/officeDocument/2006/relationships/image" Target="../media/image252.png"/><Relationship Id="rId2" Type="http://schemas.openxmlformats.org/officeDocument/2006/relationships/notesSlide" Target="../notesSlides/notesSlide261.xml"/><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notesSlide" Target="../notesSlides/notesSlide262.xml"/><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263.xml"/><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7" Type="http://schemas.openxmlformats.org/officeDocument/2006/relationships/image" Target="../media/image255.png"/><Relationship Id="rId2" Type="http://schemas.openxmlformats.org/officeDocument/2006/relationships/notesSlide" Target="../notesSlides/notesSlide264.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65.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6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66.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266.xml"/><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67.xml"/><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268.xml"/><Relationship Id="rId1" Type="http://schemas.openxmlformats.org/officeDocument/2006/relationships/slideLayout" Target="../slideLayouts/slideLayout2.xml"/><Relationship Id="rId4" Type="http://schemas.openxmlformats.org/officeDocument/2006/relationships/image" Target="../media/image259.png"/></Relationships>
</file>

<file path=ppt/slides/_rels/slide26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69.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70.xml"/><Relationship Id="rId1" Type="http://schemas.openxmlformats.org/officeDocument/2006/relationships/slideLayout" Target="../slideLayouts/slideLayout2.xml"/><Relationship Id="rId4" Type="http://schemas.openxmlformats.org/officeDocument/2006/relationships/image" Target="../media/image261.png"/></Relationships>
</file>

<file path=ppt/slides/_rels/slide271.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71.xml"/><Relationship Id="rId1" Type="http://schemas.openxmlformats.org/officeDocument/2006/relationships/slideLayout" Target="../slideLayouts/slideLayout2.xml"/><Relationship Id="rId4" Type="http://schemas.openxmlformats.org/officeDocument/2006/relationships/image" Target="../media/image262.png"/></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276.xml"/><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notesSlide" Target="../notesSlides/notesSlide278.xml"/><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279.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8" Type="http://schemas.openxmlformats.org/officeDocument/2006/relationships/image" Target="../media/image265.png"/><Relationship Id="rId7" Type="http://schemas.openxmlformats.org/officeDocument/2006/relationships/image" Target="NULL"/><Relationship Id="rId2" Type="http://schemas.openxmlformats.org/officeDocument/2006/relationships/notesSlide" Target="../notesSlides/notesSlide280.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 Id="rId9" Type="http://schemas.openxmlformats.org/officeDocument/2006/relationships/image" Target="../media/image266.png"/></Relationships>
</file>

<file path=ppt/slides/_rels/slide281.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281.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282.xml.rels><?xml version="1.0" encoding="UTF-8" standalone="yes"?>
<Relationships xmlns="http://schemas.openxmlformats.org/package/2006/relationships"><Relationship Id="rId13" Type="http://schemas.openxmlformats.org/officeDocument/2006/relationships/image" Target="NULL"/><Relationship Id="rId18" Type="http://schemas.openxmlformats.org/officeDocument/2006/relationships/image" Target="NULL"/><Relationship Id="rId3" Type="http://schemas.openxmlformats.org/officeDocument/2006/relationships/image" Target="NULL"/><Relationship Id="rId21" Type="http://schemas.openxmlformats.org/officeDocument/2006/relationships/image" Target="NULL"/><Relationship Id="rId7" Type="http://schemas.openxmlformats.org/officeDocument/2006/relationships/image" Target="NULL"/><Relationship Id="rId12" Type="http://schemas.openxmlformats.org/officeDocument/2006/relationships/image" Target="NULL"/><Relationship Id="rId17" Type="http://schemas.openxmlformats.org/officeDocument/2006/relationships/image" Target="NULL"/><Relationship Id="rId2" Type="http://schemas.openxmlformats.org/officeDocument/2006/relationships/notesSlide" Target="../notesSlides/notesSlide282.xml"/><Relationship Id="rId16" Type="http://schemas.openxmlformats.org/officeDocument/2006/relationships/image" Target="NULL"/><Relationship Id="rId20" Type="http://schemas.openxmlformats.org/officeDocument/2006/relationships/image" Target="NULL"/><Relationship Id="rId1" Type="http://schemas.openxmlformats.org/officeDocument/2006/relationships/slideLayout" Target="../slideLayouts/slideLayout2.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NULL"/><Relationship Id="rId15" Type="http://schemas.openxmlformats.org/officeDocument/2006/relationships/image" Target="NULL"/><Relationship Id="rId19" Type="http://schemas.openxmlformats.org/officeDocument/2006/relationships/image" Target="NULL"/><Relationship Id="rId4" Type="http://schemas.openxmlformats.org/officeDocument/2006/relationships/image" Target="NULL"/><Relationship Id="rId14" Type="http://schemas.openxmlformats.org/officeDocument/2006/relationships/image" Target="NULL"/><Relationship Id="rId22" Type="http://schemas.openxmlformats.org/officeDocument/2006/relationships/image" Target="NULL"/></Relationships>
</file>

<file path=ppt/slides/_rels/slide283.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notesSlide" Target="../notesSlides/notesSlide283.xml"/><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284.xml"/><Relationship Id="rId1" Type="http://schemas.openxmlformats.org/officeDocument/2006/relationships/slideLayout" Target="../slideLayouts/slideLayout2.xml"/><Relationship Id="rId4" Type="http://schemas.openxmlformats.org/officeDocument/2006/relationships/image" Target="../media/image269.png"/></Relationships>
</file>

<file path=ppt/slides/_rels/slide285.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28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86.xml.rels><?xml version="1.0" encoding="UTF-8" standalone="yes"?>
<Relationships xmlns="http://schemas.openxmlformats.org/package/2006/relationships"><Relationship Id="rId8" Type="http://schemas.openxmlformats.org/officeDocument/2006/relationships/image" Target="../media/image270.png"/><Relationship Id="rId7" Type="http://schemas.openxmlformats.org/officeDocument/2006/relationships/image" Target="NULL"/><Relationship Id="rId2" Type="http://schemas.openxmlformats.org/officeDocument/2006/relationships/notesSlide" Target="../notesSlides/notesSlide286.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87.xml.rels><?xml version="1.0" encoding="UTF-8" standalone="yes"?>
<Relationships xmlns="http://schemas.openxmlformats.org/package/2006/relationships"><Relationship Id="rId8" Type="http://schemas.openxmlformats.org/officeDocument/2006/relationships/image" Target="../media/image271.png"/><Relationship Id="rId7" Type="http://schemas.openxmlformats.org/officeDocument/2006/relationships/image" Target="NULL"/><Relationship Id="rId2" Type="http://schemas.openxmlformats.org/officeDocument/2006/relationships/notesSlide" Target="../notesSlides/notesSlide287.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88.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notesSlide" Target="../notesSlides/notesSlide288.xml"/><Relationship Id="rId1" Type="http://schemas.openxmlformats.org/officeDocument/2006/relationships/slideLayout" Target="../slideLayouts/slideLayout2.xml"/><Relationship Id="rId5" Type="http://schemas.openxmlformats.org/officeDocument/2006/relationships/image" Target="../media/image274.png"/><Relationship Id="rId4" Type="http://schemas.openxmlformats.org/officeDocument/2006/relationships/image" Target="../media/image273.png"/></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2.xml"/><Relationship Id="rId5" Type="http://schemas.openxmlformats.org/officeDocument/2006/relationships/image" Target="../media/image275.png"/><Relationship Id="rId4" Type="http://schemas.openxmlformats.org/officeDocument/2006/relationships/image" Target="NULL"/></Relationships>
</file>

<file path=ppt/slides/_rels/slide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90.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91.xml.rels><?xml version="1.0" encoding="UTF-8" standalone="yes"?>
<Relationships xmlns="http://schemas.openxmlformats.org/package/2006/relationships"><Relationship Id="rId3" Type="http://schemas.openxmlformats.org/officeDocument/2006/relationships/image" Target="../media/image276.png"/><Relationship Id="rId2" Type="http://schemas.openxmlformats.org/officeDocument/2006/relationships/notesSlide" Target="../notesSlides/notesSlide291.xml"/><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292.xml"/><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293.xml"/><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294.xml"/><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295.xml"/><Relationship Id="rId1" Type="http://schemas.openxmlformats.org/officeDocument/2006/relationships/slideLayout" Target="../slideLayouts/slideLayout2.xml"/><Relationship Id="rId4" Type="http://schemas.openxmlformats.org/officeDocument/2006/relationships/image" Target="../media/image280.png"/></Relationships>
</file>

<file path=ppt/slides/_rels/slide296.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296.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media/image2291.png"/><Relationship Id="rId4" Type="http://schemas.openxmlformats.org/officeDocument/2006/relationships/image" Target="NULL"/></Relationships>
</file>

<file path=ppt/slides/_rels/slide297.xml.rels><?xml version="1.0" encoding="UTF-8" standalone="yes"?>
<Relationships xmlns="http://schemas.openxmlformats.org/package/2006/relationships"><Relationship Id="rId8" Type="http://schemas.openxmlformats.org/officeDocument/2006/relationships/image" Target="../media/image281.png"/><Relationship Id="rId7" Type="http://schemas.openxmlformats.org/officeDocument/2006/relationships/image" Target="NULL"/><Relationship Id="rId2" Type="http://schemas.openxmlformats.org/officeDocument/2006/relationships/notesSlide" Target="../notesSlides/notesSlide297.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2.xml"/><Relationship Id="rId6" Type="http://schemas.openxmlformats.org/officeDocument/2006/relationships/image" Target="../media/image282.png"/><Relationship Id="rId5" Type="http://schemas.openxmlformats.org/officeDocument/2006/relationships/image" Target="NULL"/><Relationship Id="rId4" Type="http://schemas.openxmlformats.org/officeDocument/2006/relationships/image" Target="NULL"/></Relationships>
</file>

<file path=ppt/slides/_rels/slide299.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12" Type="http://schemas.openxmlformats.org/officeDocument/2006/relationships/image" Target="NULL"/><Relationship Id="rId2" Type="http://schemas.openxmlformats.org/officeDocument/2006/relationships/notesSlide" Target="../notesSlides/notesSlide299.xml"/><Relationship Id="rId1" Type="http://schemas.openxmlformats.org/officeDocument/2006/relationships/slideLayout" Target="../slideLayouts/slideLayout2.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300.xml"/><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301.xml"/><Relationship Id="rId1" Type="http://schemas.openxmlformats.org/officeDocument/2006/relationships/slideLayout" Target="../slideLayouts/slideLayout2.xml"/></Relationships>
</file>

<file path=ppt/slides/_rels/slide302.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302.xml"/><Relationship Id="rId1" Type="http://schemas.openxmlformats.org/officeDocument/2006/relationships/slideLayout" Target="../slideLayouts/slideLayout2.xml"/><Relationship Id="rId4" Type="http://schemas.openxmlformats.org/officeDocument/2006/relationships/image" Target="../media/image285.png"/></Relationships>
</file>

<file path=ppt/slides/_rels/slide303.xml.rels><?xml version="1.0" encoding="UTF-8" standalone="yes"?>
<Relationships xmlns="http://schemas.openxmlformats.org/package/2006/relationships"><Relationship Id="rId7" Type="http://schemas.openxmlformats.org/officeDocument/2006/relationships/image" Target="../media/image286.png"/><Relationship Id="rId2" Type="http://schemas.openxmlformats.org/officeDocument/2006/relationships/notesSlide" Target="../notesSlides/notesSlide303.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04.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304.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05.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30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06.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306.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07.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07.xml"/><Relationship Id="rId1" Type="http://schemas.openxmlformats.org/officeDocument/2006/relationships/slideLayout" Target="../slideLayouts/slideLayout2.xml"/><Relationship Id="rId4" Type="http://schemas.openxmlformats.org/officeDocument/2006/relationships/image" Target="../media/image288.png"/></Relationships>
</file>

<file path=ppt/slides/_rels/slide308.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308.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12" Type="http://schemas.openxmlformats.org/officeDocument/2006/relationships/image" Target="NULL"/><Relationship Id="rId2" Type="http://schemas.openxmlformats.org/officeDocument/2006/relationships/notesSlide" Target="../notesSlides/notesSlide310.xml"/><Relationship Id="rId1" Type="http://schemas.openxmlformats.org/officeDocument/2006/relationships/slideLayout" Target="../slideLayouts/slideLayout2.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311.xml.rels><?xml version="1.0" encoding="UTF-8" standalone="yes"?>
<Relationships xmlns="http://schemas.openxmlformats.org/package/2006/relationships"><Relationship Id="rId8" Type="http://schemas.openxmlformats.org/officeDocument/2006/relationships/image" Target="../media/image289.png"/><Relationship Id="rId7" Type="http://schemas.openxmlformats.org/officeDocument/2006/relationships/image" Target="NULL"/><Relationship Id="rId2" Type="http://schemas.openxmlformats.org/officeDocument/2006/relationships/notesSlide" Target="../notesSlides/notesSlide311.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12.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312.xml"/><Relationship Id="rId1" Type="http://schemas.openxmlformats.org/officeDocument/2006/relationships/slideLayout" Target="../slideLayouts/slideLayout2.xml"/></Relationships>
</file>

<file path=ppt/slides/_rels/slide313.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313.xml"/><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314.xml"/><Relationship Id="rId1" Type="http://schemas.openxmlformats.org/officeDocument/2006/relationships/slideLayout" Target="../slideLayouts/slideLayout2.xml"/><Relationship Id="rId4" Type="http://schemas.openxmlformats.org/officeDocument/2006/relationships/image" Target="NULL"/></Relationships>
</file>

<file path=ppt/slides/_rels/slide315.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31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16.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316.xml"/><Relationship Id="rId1"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317.xml"/><Relationship Id="rId1" Type="http://schemas.openxmlformats.org/officeDocument/2006/relationships/slideLayout" Target="../slideLayouts/slideLayout2.xml"/><Relationship Id="rId5" Type="http://schemas.openxmlformats.org/officeDocument/2006/relationships/image" Target="../media/image293.png"/><Relationship Id="rId4" Type="http://schemas.openxmlformats.org/officeDocument/2006/relationships/image" Target="NULL"/></Relationships>
</file>

<file path=ppt/slides/_rels/slide318.xml.rels><?xml version="1.0" encoding="UTF-8" standalone="yes"?>
<Relationships xmlns="http://schemas.openxmlformats.org/package/2006/relationships"><Relationship Id="rId7" Type="http://schemas.openxmlformats.org/officeDocument/2006/relationships/image" Target="../media/image294.png"/><Relationship Id="rId2" Type="http://schemas.openxmlformats.org/officeDocument/2006/relationships/notesSlide" Target="../notesSlides/notesSlide318.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19.xml.rels><?xml version="1.0" encoding="UTF-8" standalone="yes"?>
<Relationships xmlns="http://schemas.openxmlformats.org/package/2006/relationships"><Relationship Id="rId3" Type="http://schemas.openxmlformats.org/officeDocument/2006/relationships/image" Target="../media/image295.png"/><Relationship Id="rId2" Type="http://schemas.openxmlformats.org/officeDocument/2006/relationships/notesSlide" Target="../notesSlides/notesSlide319.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320.xml"/><Relationship Id="rId1" Type="http://schemas.openxmlformats.org/officeDocument/2006/relationships/slideLayout" Target="../slideLayouts/slideLayout2.xml"/></Relationships>
</file>

<file path=ppt/slides/_rels/slide321.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321.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10" Type="http://schemas.openxmlformats.org/officeDocument/2006/relationships/image" Target="../media/image296.png"/><Relationship Id="rId9" Type="http://schemas.openxmlformats.org/officeDocument/2006/relationships/image" Target="NULL"/></Relationships>
</file>

<file path=ppt/slides/_rels/slide322.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322.xml"/><Relationship Id="rId1" Type="http://schemas.openxmlformats.org/officeDocument/2006/relationships/slideLayout" Target="../slideLayouts/slideLayout2.xml"/><Relationship Id="rId5" Type="http://schemas.openxmlformats.org/officeDocument/2006/relationships/image" Target="../media/image299.png"/><Relationship Id="rId4" Type="http://schemas.openxmlformats.org/officeDocument/2006/relationships/image" Target="../media/image298.png"/></Relationships>
</file>

<file path=ppt/slides/_rels/slide323.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323.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24.xml.rels><?xml version="1.0" encoding="UTF-8" standalone="yes"?>
<Relationships xmlns="http://schemas.openxmlformats.org/package/2006/relationships"><Relationship Id="rId3" Type="http://schemas.openxmlformats.org/officeDocument/2006/relationships/image" Target="../media/image300.png"/><Relationship Id="rId2" Type="http://schemas.openxmlformats.org/officeDocument/2006/relationships/notesSlide" Target="../notesSlides/notesSlide324.xml"/><Relationship Id="rId1" Type="http://schemas.openxmlformats.org/officeDocument/2006/relationships/slideLayout" Target="../slideLayouts/slideLayout2.xml"/><Relationship Id="rId4" Type="http://schemas.openxmlformats.org/officeDocument/2006/relationships/image" Target="../media/image301.png"/></Relationships>
</file>

<file path=ppt/slides/_rels/slide325.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325.xml"/><Relationship Id="rId1" Type="http://schemas.openxmlformats.org/officeDocument/2006/relationships/slideLayout" Target="../slideLayouts/slideLayout2.xml"/></Relationships>
</file>

<file path=ppt/slides/_rels/slide326.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326.xml"/><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327.xml"/><Relationship Id="rId1" Type="http://schemas.openxmlformats.org/officeDocument/2006/relationships/slideLayout" Target="../slideLayouts/slideLayout2.xml"/><Relationship Id="rId4" Type="http://schemas.openxmlformats.org/officeDocument/2006/relationships/image" Target="../media/image305.png"/></Relationships>
</file>

<file path=ppt/slides/_rels/slide328.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328.xml"/><Relationship Id="rId1" Type="http://schemas.openxmlformats.org/officeDocument/2006/relationships/slideLayout" Target="../slideLayouts/slideLayout2.xml"/><Relationship Id="rId5" Type="http://schemas.openxmlformats.org/officeDocument/2006/relationships/image" Target="NULL"/><Relationship Id="rId4" Type="http://schemas.openxmlformats.org/officeDocument/2006/relationships/image" Target="NUL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2.xml"/><Relationship Id="rId6" Type="http://schemas.openxmlformats.org/officeDocument/2006/relationships/image" Target="../media/image306.png"/><Relationship Id="rId5" Type="http://schemas.openxmlformats.org/officeDocument/2006/relationships/image" Target="NULL"/><Relationship Id="rId4" Type="http://schemas.openxmlformats.org/officeDocument/2006/relationships/image" Target="NUL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330.xml"/><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12" Type="http://schemas.openxmlformats.org/officeDocument/2006/relationships/image" Target="NULL"/><Relationship Id="rId17" Type="http://schemas.openxmlformats.org/officeDocument/2006/relationships/image" Target="NULL"/><Relationship Id="rId2" Type="http://schemas.openxmlformats.org/officeDocument/2006/relationships/notesSlide" Target="../notesSlides/notesSlide331.xml"/><Relationship Id="rId16" Type="http://schemas.openxmlformats.org/officeDocument/2006/relationships/image" Target="NULL"/><Relationship Id="rId1" Type="http://schemas.openxmlformats.org/officeDocument/2006/relationships/slideLayout" Target="../slideLayouts/slideLayout2.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NULL"/><Relationship Id="rId1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 Id="rId14" Type="http://schemas.openxmlformats.org/officeDocument/2006/relationships/image" Target="NULL"/></Relationships>
</file>

<file path=ppt/slides/_rels/slide332.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332.xml"/><Relationship Id="rId1" Type="http://schemas.openxmlformats.org/officeDocument/2006/relationships/slideLayout" Target="../slideLayouts/slideLayout2.xml"/><Relationship Id="rId4" Type="http://schemas.openxmlformats.org/officeDocument/2006/relationships/image" Target="../media/image308.png"/></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2.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3" Type="http://schemas.openxmlformats.org/officeDocument/2006/relationships/image" Target="../media/image2710.png"/><Relationship Id="rId2" Type="http://schemas.openxmlformats.org/officeDocument/2006/relationships/notesSlide" Target="../notesSlides/notesSlide338.xml"/><Relationship Id="rId1" Type="http://schemas.openxmlformats.org/officeDocument/2006/relationships/slideLayout" Target="../slideLayouts/slideLayout2.xml"/><Relationship Id="rId6" Type="http://schemas.openxmlformats.org/officeDocument/2006/relationships/image" Target="../media/image3010.png"/><Relationship Id="rId5" Type="http://schemas.openxmlformats.org/officeDocument/2006/relationships/image" Target="../media/image2911.png"/><Relationship Id="rId4" Type="http://schemas.openxmlformats.org/officeDocument/2006/relationships/image" Target="../media/image2810.png"/></Relationships>
</file>

<file path=ppt/slides/_rels/slide339.xml.rels><?xml version="1.0" encoding="UTF-8" standalone="yes"?>
<Relationships xmlns="http://schemas.openxmlformats.org/package/2006/relationships"><Relationship Id="rId3" Type="http://schemas.openxmlformats.org/officeDocument/2006/relationships/image" Target="../media/image3110.png"/><Relationship Id="rId7" Type="http://schemas.openxmlformats.org/officeDocument/2006/relationships/image" Target="../media/image3510.png"/><Relationship Id="rId2" Type="http://schemas.openxmlformats.org/officeDocument/2006/relationships/notesSlide" Target="../notesSlides/notesSlide339.xml"/><Relationship Id="rId1" Type="http://schemas.openxmlformats.org/officeDocument/2006/relationships/slideLayout" Target="../slideLayouts/slideLayout2.xml"/><Relationship Id="rId6" Type="http://schemas.openxmlformats.org/officeDocument/2006/relationships/image" Target="../media/image3410.png"/><Relationship Id="rId5" Type="http://schemas.openxmlformats.org/officeDocument/2006/relationships/image" Target="../media/image3310.png"/><Relationship Id="rId4" Type="http://schemas.openxmlformats.org/officeDocument/2006/relationships/image" Target="../media/image3211.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40.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340.xml"/><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341.xml"/><Relationship Id="rId1" Type="http://schemas.openxmlformats.org/officeDocument/2006/relationships/slideLayout" Target="../slideLayouts/slideLayout2.xml"/><Relationship Id="rId4" Type="http://schemas.openxmlformats.org/officeDocument/2006/relationships/image" Target="../media/image311.png"/></Relationships>
</file>

<file path=ppt/slides/_rels/slide342.xml.rels><?xml version="1.0" encoding="UTF-8" standalone="yes"?>
<Relationships xmlns="http://schemas.openxmlformats.org/package/2006/relationships"><Relationship Id="rId8" Type="http://schemas.openxmlformats.org/officeDocument/2006/relationships/image" Target="../media/image4100.png"/><Relationship Id="rId3" Type="http://schemas.openxmlformats.org/officeDocument/2006/relationships/image" Target="../media/image3910.png"/><Relationship Id="rId7" Type="http://schemas.openxmlformats.org/officeDocument/2006/relationships/image" Target="../media/image431.png"/><Relationship Id="rId2" Type="http://schemas.openxmlformats.org/officeDocument/2006/relationships/notesSlide" Target="../notesSlides/notesSlide342.xml"/><Relationship Id="rId1" Type="http://schemas.openxmlformats.org/officeDocument/2006/relationships/slideLayout" Target="../slideLayouts/slideLayout2.xml"/><Relationship Id="rId6" Type="http://schemas.openxmlformats.org/officeDocument/2006/relationships/image" Target="../media/image4210.png"/><Relationship Id="rId11" Type="http://schemas.openxmlformats.org/officeDocument/2006/relationships/image" Target="../media/image713.png"/><Relationship Id="rId5" Type="http://schemas.openxmlformats.org/officeDocument/2006/relationships/image" Target="../media/image4110.png"/><Relationship Id="rId10" Type="http://schemas.openxmlformats.org/officeDocument/2006/relationships/image" Target="../media/image612.png"/><Relationship Id="rId4" Type="http://schemas.openxmlformats.org/officeDocument/2006/relationships/image" Target="../media/image406.png"/><Relationship Id="rId9" Type="http://schemas.openxmlformats.org/officeDocument/2006/relationships/image" Target="../media/image534.png"/></Relationships>
</file>

<file path=ppt/slides/_rels/slide343.xml.rels><?xml version="1.0" encoding="UTF-8" standalone="yes"?>
<Relationships xmlns="http://schemas.openxmlformats.org/package/2006/relationships"><Relationship Id="rId3" Type="http://schemas.openxmlformats.org/officeDocument/2006/relationships/image" Target="../media/image4810.png"/><Relationship Id="rId7" Type="http://schemas.openxmlformats.org/officeDocument/2006/relationships/image" Target="../media/image1012.png"/><Relationship Id="rId2" Type="http://schemas.openxmlformats.org/officeDocument/2006/relationships/notesSlide" Target="../notesSlides/notesSlide343.xml"/><Relationship Id="rId1" Type="http://schemas.openxmlformats.org/officeDocument/2006/relationships/slideLayout" Target="../slideLayouts/slideLayout2.xml"/><Relationship Id="rId6" Type="http://schemas.openxmlformats.org/officeDocument/2006/relationships/image" Target="../media/image911.png"/><Relationship Id="rId5" Type="http://schemas.openxmlformats.org/officeDocument/2006/relationships/image" Target="../media/image812.png"/><Relationship Id="rId4" Type="http://schemas.openxmlformats.org/officeDocument/2006/relationships/image" Target="../media/image491.png"/></Relationships>
</file>

<file path=ppt/slides/_rels/slide344.xml.rels><?xml version="1.0" encoding="UTF-8" standalone="yes"?>
<Relationships xmlns="http://schemas.openxmlformats.org/package/2006/relationships"><Relationship Id="rId3" Type="http://schemas.openxmlformats.org/officeDocument/2006/relationships/image" Target="../media/image530.png"/><Relationship Id="rId2" Type="http://schemas.openxmlformats.org/officeDocument/2006/relationships/notesSlide" Target="../notesSlides/notesSlide344.xml"/><Relationship Id="rId1" Type="http://schemas.openxmlformats.org/officeDocument/2006/relationships/slideLayout" Target="../slideLayouts/slideLayout2.xml"/></Relationships>
</file>

<file path=ppt/slides/_rels/slide345.xml.rels><?xml version="1.0" encoding="UTF-8" standalone="yes"?>
<Relationships xmlns="http://schemas.openxmlformats.org/package/2006/relationships"><Relationship Id="rId3" Type="http://schemas.openxmlformats.org/officeDocument/2006/relationships/image" Target="../media/image312.png"/><Relationship Id="rId2" Type="http://schemas.openxmlformats.org/officeDocument/2006/relationships/notesSlide" Target="../notesSlides/notesSlide345.xml"/><Relationship Id="rId1" Type="http://schemas.openxmlformats.org/officeDocument/2006/relationships/slideLayout" Target="../slideLayouts/slideLayout2.xml"/><Relationship Id="rId4" Type="http://schemas.openxmlformats.org/officeDocument/2006/relationships/image" Target="../media/image313.png"/></Relationships>
</file>

<file path=ppt/slides/_rels/slide346.xml.rels><?xml version="1.0" encoding="UTF-8" standalone="yes"?>
<Relationships xmlns="http://schemas.openxmlformats.org/package/2006/relationships"><Relationship Id="rId8" Type="http://schemas.openxmlformats.org/officeDocument/2006/relationships/image" Target="../media/image1712.png"/><Relationship Id="rId7" Type="http://schemas.openxmlformats.org/officeDocument/2006/relationships/image" Target="../media/image1612.png"/><Relationship Id="rId2" Type="http://schemas.openxmlformats.org/officeDocument/2006/relationships/notesSlide" Target="../notesSlides/notesSlide346.xml"/><Relationship Id="rId1" Type="http://schemas.openxmlformats.org/officeDocument/2006/relationships/slideLayout" Target="../slideLayouts/slideLayout2.xml"/><Relationship Id="rId6" Type="http://schemas.openxmlformats.org/officeDocument/2006/relationships/image" Target="../media/image590.png"/><Relationship Id="rId5" Type="http://schemas.openxmlformats.org/officeDocument/2006/relationships/image" Target="../media/image1510.png"/><Relationship Id="rId10" Type="http://schemas.openxmlformats.org/officeDocument/2006/relationships/image" Target="../media/image315.png"/><Relationship Id="rId9" Type="http://schemas.openxmlformats.org/officeDocument/2006/relationships/image" Target="../media/image314.png"/></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2.xml"/><Relationship Id="rId5" Type="http://schemas.openxmlformats.org/officeDocument/2006/relationships/image" Target="../media/image316.png"/><Relationship Id="rId4" Type="http://schemas.openxmlformats.org/officeDocument/2006/relationships/image" Target="../media/image632.png"/></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2.xml"/><Relationship Id="rId5" Type="http://schemas.openxmlformats.org/officeDocument/2006/relationships/image" Target="../media/image317.png"/><Relationship Id="rId4" Type="http://schemas.openxmlformats.org/officeDocument/2006/relationships/image" Target="../media/image651.png"/></Relationships>
</file>

<file path=ppt/slides/_rels/slide349.xml.rels><?xml version="1.0" encoding="UTF-8" standalone="yes"?>
<Relationships xmlns="http://schemas.openxmlformats.org/package/2006/relationships"><Relationship Id="rId3" Type="http://schemas.openxmlformats.org/officeDocument/2006/relationships/image" Target="../media/image2012.png"/><Relationship Id="rId2" Type="http://schemas.openxmlformats.org/officeDocument/2006/relationships/notesSlide" Target="../notesSlides/notesSlide349.xml"/><Relationship Id="rId1" Type="http://schemas.openxmlformats.org/officeDocument/2006/relationships/slideLayout" Target="../slideLayouts/slideLayout2.xml"/><Relationship Id="rId4" Type="http://schemas.openxmlformats.org/officeDocument/2006/relationships/image" Target="../media/image2112.png"/></Relationships>
</file>

<file path=ppt/slides/_rels/slide3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image" Target="NULL"/></Relationships>
</file>

<file path=ppt/slides/_rels/slide350.xml.rels><?xml version="1.0" encoding="UTF-8" standalone="yes"?>
<Relationships xmlns="http://schemas.openxmlformats.org/package/2006/relationships"><Relationship Id="rId3" Type="http://schemas.openxmlformats.org/officeDocument/2006/relationships/image" Target="../media/image681.png"/><Relationship Id="rId7" Type="http://schemas.openxmlformats.org/officeDocument/2006/relationships/image" Target="../media/image2511.png"/><Relationship Id="rId2" Type="http://schemas.openxmlformats.org/officeDocument/2006/relationships/notesSlide" Target="../notesSlides/notesSlide350.xml"/><Relationship Id="rId1" Type="http://schemas.openxmlformats.org/officeDocument/2006/relationships/slideLayout" Target="../slideLayouts/slideLayout2.xml"/><Relationship Id="rId6" Type="http://schemas.openxmlformats.org/officeDocument/2006/relationships/image" Target="../media/image2411.png"/><Relationship Id="rId5" Type="http://schemas.openxmlformats.org/officeDocument/2006/relationships/image" Target="../media/image2310.png"/><Relationship Id="rId4" Type="http://schemas.openxmlformats.org/officeDocument/2006/relationships/image" Target="../media/image2212.png"/></Relationships>
</file>

<file path=ppt/slides/_rels/slide351.xml.rels><?xml version="1.0" encoding="UTF-8" standalone="yes"?>
<Relationships xmlns="http://schemas.openxmlformats.org/package/2006/relationships"><Relationship Id="rId3" Type="http://schemas.openxmlformats.org/officeDocument/2006/relationships/image" Target="../media/image731.png"/><Relationship Id="rId7" Type="http://schemas.openxmlformats.org/officeDocument/2006/relationships/image" Target="../media/image3710.png"/><Relationship Id="rId2" Type="http://schemas.openxmlformats.org/officeDocument/2006/relationships/notesSlide" Target="../notesSlides/notesSlide351.xml"/><Relationship Id="rId1" Type="http://schemas.openxmlformats.org/officeDocument/2006/relationships/slideLayout" Target="../slideLayouts/slideLayout2.xml"/><Relationship Id="rId6" Type="http://schemas.openxmlformats.org/officeDocument/2006/relationships/image" Target="../media/image3610.png"/><Relationship Id="rId5" Type="http://schemas.openxmlformats.org/officeDocument/2006/relationships/image" Target="../media/image2611.png"/><Relationship Id="rId4" Type="http://schemas.openxmlformats.org/officeDocument/2006/relationships/image" Target="../media/image740.png"/></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2.xml"/><Relationship Id="rId5" Type="http://schemas.openxmlformats.org/officeDocument/2006/relationships/image" Target="../media/image318.png"/><Relationship Id="rId4" Type="http://schemas.openxmlformats.org/officeDocument/2006/relationships/image" Target="../media/image791.png"/></Relationships>
</file>

<file path=ppt/slides/_rels/slide353.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notesSlide" Target="../notesSlides/notesSlide353.xml"/><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notesSlide" Target="../notesSlides/notesSlide354.xml"/><Relationship Id="rId1" Type="http://schemas.openxmlformats.org/officeDocument/2006/relationships/slideLayout" Target="../slideLayouts/slideLayout2.xml"/><Relationship Id="rId5" Type="http://schemas.openxmlformats.org/officeDocument/2006/relationships/image" Target="../media/image322.png"/><Relationship Id="rId4" Type="http://schemas.openxmlformats.org/officeDocument/2006/relationships/image" Target="../media/image321.png"/></Relationships>
</file>

<file path=ppt/slides/_rels/slide355.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notesSlide" Target="../notesSlides/notesSlide355.xml"/><Relationship Id="rId1" Type="http://schemas.openxmlformats.org/officeDocument/2006/relationships/slideLayout" Target="../slideLayouts/slideLayout2.xml"/><Relationship Id="rId4" Type="http://schemas.openxmlformats.org/officeDocument/2006/relationships/image" Target="../media/image324.png"/></Relationships>
</file>

<file path=ppt/slides/_rels/slide356.xml.rels><?xml version="1.0" encoding="UTF-8" standalone="yes"?>
<Relationships xmlns="http://schemas.openxmlformats.org/package/2006/relationships"><Relationship Id="rId3" Type="http://schemas.openxmlformats.org/officeDocument/2006/relationships/image" Target="../media/image850.png"/><Relationship Id="rId7" Type="http://schemas.openxmlformats.org/officeDocument/2006/relationships/image" Target="../media/image4510.png"/><Relationship Id="rId2" Type="http://schemas.openxmlformats.org/officeDocument/2006/relationships/notesSlide" Target="../notesSlides/notesSlide356.xml"/><Relationship Id="rId1" Type="http://schemas.openxmlformats.org/officeDocument/2006/relationships/slideLayout" Target="../slideLayouts/slideLayout2.xml"/><Relationship Id="rId6" Type="http://schemas.openxmlformats.org/officeDocument/2006/relationships/image" Target="../media/image880.png"/><Relationship Id="rId5" Type="http://schemas.openxmlformats.org/officeDocument/2006/relationships/image" Target="../media/image2681.png"/><Relationship Id="rId4" Type="http://schemas.openxmlformats.org/officeDocument/2006/relationships/image" Target="../media/image860.png"/></Relationships>
</file>

<file path=ppt/slides/_rels/slide357.xml.rels><?xml version="1.0" encoding="UTF-8" standalone="yes"?>
<Relationships xmlns="http://schemas.openxmlformats.org/package/2006/relationships"><Relationship Id="rId8" Type="http://schemas.openxmlformats.org/officeDocument/2006/relationships/image" Target="../media/image940.png"/><Relationship Id="rId3" Type="http://schemas.openxmlformats.org/officeDocument/2006/relationships/image" Target="../media/image900.png"/><Relationship Id="rId7" Type="http://schemas.openxmlformats.org/officeDocument/2006/relationships/image" Target="../media/image930.png"/><Relationship Id="rId2" Type="http://schemas.openxmlformats.org/officeDocument/2006/relationships/notesSlide" Target="../notesSlides/notesSlide357.xml"/><Relationship Id="rId1" Type="http://schemas.openxmlformats.org/officeDocument/2006/relationships/slideLayout" Target="../slideLayouts/slideLayout2.xml"/><Relationship Id="rId6" Type="http://schemas.openxmlformats.org/officeDocument/2006/relationships/image" Target="../media/image4610.png"/><Relationship Id="rId5" Type="http://schemas.openxmlformats.org/officeDocument/2006/relationships/image" Target="../media/image2715.png"/><Relationship Id="rId10" Type="http://schemas.openxmlformats.org/officeDocument/2006/relationships/image" Target="../media/image4710.png"/><Relationship Id="rId4" Type="http://schemas.openxmlformats.org/officeDocument/2006/relationships/image" Target="../media/image912.png"/><Relationship Id="rId9" Type="http://schemas.openxmlformats.org/officeDocument/2006/relationships/image" Target="../media/image950.png"/></Relationships>
</file>

<file path=ppt/slides/_rels/slide358.xml.rels><?xml version="1.0" encoding="UTF-8" standalone="yes"?>
<Relationships xmlns="http://schemas.openxmlformats.org/package/2006/relationships"><Relationship Id="rId3" Type="http://schemas.openxmlformats.org/officeDocument/2006/relationships/image" Target="../media/image970.png"/><Relationship Id="rId2" Type="http://schemas.openxmlformats.org/officeDocument/2006/relationships/notesSlide" Target="../notesSlides/notesSlide358.xml"/><Relationship Id="rId1" Type="http://schemas.openxmlformats.org/officeDocument/2006/relationships/slideLayout" Target="../slideLayouts/slideLayout2.xml"/><Relationship Id="rId6" Type="http://schemas.openxmlformats.org/officeDocument/2006/relationships/image" Target="../media/image5010.png"/><Relationship Id="rId5" Type="http://schemas.openxmlformats.org/officeDocument/2006/relationships/image" Target="../media/image4910.png"/><Relationship Id="rId4" Type="http://schemas.openxmlformats.org/officeDocument/2006/relationships/image" Target="../media/image980.png"/></Relationships>
</file>

<file path=ppt/slides/_rels/slide359.xml.rels><?xml version="1.0" encoding="UTF-8" standalone="yes"?>
<Relationships xmlns="http://schemas.openxmlformats.org/package/2006/relationships"><Relationship Id="rId7" Type="http://schemas.openxmlformats.org/officeDocument/2006/relationships/image" Target="../media/image326.png"/><Relationship Id="rId2" Type="http://schemas.openxmlformats.org/officeDocument/2006/relationships/notesSlide" Target="../notesSlides/notesSlide359.xml"/><Relationship Id="rId1" Type="http://schemas.openxmlformats.org/officeDocument/2006/relationships/slideLayout" Target="../slideLayouts/slideLayout2.xml"/><Relationship Id="rId6" Type="http://schemas.openxmlformats.org/officeDocument/2006/relationships/image" Target="../media/image1040.png"/><Relationship Id="rId5" Type="http://schemas.openxmlformats.org/officeDocument/2006/relationships/image" Target="../media/image325.png"/><Relationship Id="rId4" Type="http://schemas.openxmlformats.org/officeDocument/2006/relationships/image" Target="../media/image1020.png"/></Relationships>
</file>

<file path=ppt/slides/_rels/slide3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360.xml.rels><?xml version="1.0" encoding="UTF-8" standalone="yes"?>
<Relationships xmlns="http://schemas.openxmlformats.org/package/2006/relationships"><Relationship Id="rId8" Type="http://schemas.openxmlformats.org/officeDocument/2006/relationships/image" Target="../media/image521.png"/><Relationship Id="rId3" Type="http://schemas.openxmlformats.org/officeDocument/2006/relationships/image" Target="../media/image5210.png"/><Relationship Id="rId2" Type="http://schemas.openxmlformats.org/officeDocument/2006/relationships/notesSlide" Target="../notesSlides/notesSlide360.xml"/><Relationship Id="rId1" Type="http://schemas.openxmlformats.org/officeDocument/2006/relationships/slideLayout" Target="../slideLayouts/slideLayout2.xml"/><Relationship Id="rId5" Type="http://schemas.openxmlformats.org/officeDocument/2006/relationships/image" Target="../media/image542.png"/><Relationship Id="rId4" Type="http://schemas.openxmlformats.org/officeDocument/2006/relationships/image" Target="../media/image535.png"/><Relationship Id="rId9" Type="http://schemas.openxmlformats.org/officeDocument/2006/relationships/image" Target="../media/image531.png"/></Relationships>
</file>

<file path=ppt/slides/_rels/slide361.xml.rels><?xml version="1.0" encoding="UTF-8" standalone="yes"?>
<Relationships xmlns="http://schemas.openxmlformats.org/package/2006/relationships"><Relationship Id="rId3" Type="http://schemas.openxmlformats.org/officeDocument/2006/relationships/image" Target="../media/image541.png"/><Relationship Id="rId7" Type="http://schemas.openxmlformats.org/officeDocument/2006/relationships/image" Target="../media/image1140.png"/><Relationship Id="rId2" Type="http://schemas.openxmlformats.org/officeDocument/2006/relationships/notesSlide" Target="../notesSlides/notesSlide361.xml"/><Relationship Id="rId1" Type="http://schemas.openxmlformats.org/officeDocument/2006/relationships/slideLayout" Target="../slideLayouts/slideLayout2.xml"/><Relationship Id="rId6" Type="http://schemas.openxmlformats.org/officeDocument/2006/relationships/image" Target="../media/image1130.png"/><Relationship Id="rId5" Type="http://schemas.openxmlformats.org/officeDocument/2006/relationships/image" Target="../media/image1120.png"/><Relationship Id="rId4" Type="http://schemas.openxmlformats.org/officeDocument/2006/relationships/image" Target="../media/image1111.png"/></Relationships>
</file>

<file path=ppt/slides/_rels/slide362.xml.rels><?xml version="1.0" encoding="UTF-8" standalone="yes"?>
<Relationships xmlns="http://schemas.openxmlformats.org/package/2006/relationships"><Relationship Id="rId3" Type="http://schemas.openxmlformats.org/officeDocument/2006/relationships/image" Target="../media/image1150.png"/><Relationship Id="rId2" Type="http://schemas.openxmlformats.org/officeDocument/2006/relationships/notesSlide" Target="../notesSlides/notesSlide362.xml"/><Relationship Id="rId1" Type="http://schemas.openxmlformats.org/officeDocument/2006/relationships/slideLayout" Target="../slideLayouts/slideLayout2.xml"/><Relationship Id="rId5" Type="http://schemas.openxmlformats.org/officeDocument/2006/relationships/image" Target="../media/image1170.png"/><Relationship Id="rId4" Type="http://schemas.openxmlformats.org/officeDocument/2006/relationships/image" Target="../media/image1160.png"/></Relationships>
</file>

<file path=ppt/slides/_rels/slide363.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363.xml"/><Relationship Id="rId1" Type="http://schemas.openxmlformats.org/officeDocument/2006/relationships/slideLayout" Target="../slideLayouts/slideLayout2.xml"/></Relationships>
</file>

<file path=ppt/slides/_rels/slide364.xml.rels><?xml version="1.0" encoding="UTF-8" standalone="yes"?>
<Relationships xmlns="http://schemas.openxmlformats.org/package/2006/relationships"><Relationship Id="rId3" Type="http://schemas.openxmlformats.org/officeDocument/2006/relationships/image" Target="../media/image328.png"/><Relationship Id="rId2" Type="http://schemas.openxmlformats.org/officeDocument/2006/relationships/notesSlide" Target="../notesSlides/notesSlide364.xml"/><Relationship Id="rId1" Type="http://schemas.openxmlformats.org/officeDocument/2006/relationships/slideLayout" Target="../slideLayouts/slideLayout2.xml"/><Relationship Id="rId4" Type="http://schemas.openxmlformats.org/officeDocument/2006/relationships/image" Target="../media/image329.png"/></Relationships>
</file>

<file path=ppt/slides/_rels/slide365.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365.xml"/><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3" Type="http://schemas.openxmlformats.org/officeDocument/2006/relationships/image" Target="../media/image331.png"/><Relationship Id="rId2" Type="http://schemas.openxmlformats.org/officeDocument/2006/relationships/notesSlide" Target="../notesSlides/notesSlide366.xml"/><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367.xml"/><Relationship Id="rId1" Type="http://schemas.openxmlformats.org/officeDocument/2006/relationships/slideLayout" Target="../slideLayouts/slideLayout2.xml"/><Relationship Id="rId4" Type="http://schemas.openxmlformats.org/officeDocument/2006/relationships/image" Target="../media/image333.png"/></Relationships>
</file>

<file path=ppt/slides/_rels/slide368.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368.xml"/><Relationship Id="rId1" Type="http://schemas.openxmlformats.org/officeDocument/2006/relationships/slideLayout" Target="../slideLayouts/slideLayout2.xml"/><Relationship Id="rId4" Type="http://schemas.openxmlformats.org/officeDocument/2006/relationships/image" Target="../media/image335.png"/></Relationships>
</file>

<file path=ppt/slides/_rels/slide369.xml.rels><?xml version="1.0" encoding="UTF-8" standalone="yes"?>
<Relationships xmlns="http://schemas.openxmlformats.org/package/2006/relationships"><Relationship Id="rId8" Type="http://schemas.openxmlformats.org/officeDocument/2006/relationships/image" Target="../media/image337.png"/><Relationship Id="rId7" Type="http://schemas.openxmlformats.org/officeDocument/2006/relationships/image" Target="../media/image336.png"/><Relationship Id="rId2" Type="http://schemas.openxmlformats.org/officeDocument/2006/relationships/notesSlide" Target="../notesSlides/notesSlide369.xml"/><Relationship Id="rId1" Type="http://schemas.openxmlformats.org/officeDocument/2006/relationships/slideLayout" Target="../slideLayouts/slideLayout2.xml"/><Relationship Id="rId6" Type="http://schemas.openxmlformats.org/officeDocument/2006/relationships/image" Target="../media/image712.png"/><Relationship Id="rId5" Type="http://schemas.openxmlformats.org/officeDocument/2006/relationships/image" Target="../media/image702.png"/></Relationships>
</file>

<file path=ppt/slides/_rels/slide37.xml.rels><?xml version="1.0" encoding="UTF-8" standalone="yes"?>
<Relationships xmlns="http://schemas.openxmlformats.org/package/2006/relationships"><Relationship Id="rId7" Type="http://schemas.openxmlformats.org/officeDocument/2006/relationships/image" Target="../media/image20.pn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70.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370.xml"/><Relationship Id="rId1" Type="http://schemas.openxmlformats.org/officeDocument/2006/relationships/slideLayout" Target="../slideLayouts/slideLayout2.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371.xml"/><Relationship Id="rId1" Type="http://schemas.openxmlformats.org/officeDocument/2006/relationships/slideLayout" Target="../slideLayouts/slideLayout2.xml"/><Relationship Id="rId6" Type="http://schemas.openxmlformats.org/officeDocument/2006/relationships/image" Target="../media/image339.png"/><Relationship Id="rId5" Type="http://schemas.openxmlformats.org/officeDocument/2006/relationships/image" Target="../media/image1320.png"/><Relationship Id="rId4" Type="http://schemas.openxmlformats.org/officeDocument/2006/relationships/image" Target="../media/image1310.png"/></Relationships>
</file>

<file path=ppt/slides/_rels/slide372.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372.xml"/><Relationship Id="rId1" Type="http://schemas.openxmlformats.org/officeDocument/2006/relationships/slideLayout" Target="../slideLayouts/slideLayout2.xml"/><Relationship Id="rId4" Type="http://schemas.openxmlformats.org/officeDocument/2006/relationships/image" Target="../media/image341.png"/></Relationships>
</file>

<file path=ppt/slides/_rels/slide373.xml.rels><?xml version="1.0" encoding="UTF-8" standalone="yes"?>
<Relationships xmlns="http://schemas.openxmlformats.org/package/2006/relationships"><Relationship Id="rId3" Type="http://schemas.openxmlformats.org/officeDocument/2006/relationships/image" Target="../media/image342.png"/><Relationship Id="rId2" Type="http://schemas.openxmlformats.org/officeDocument/2006/relationships/notesSlide" Target="../notesSlides/notesSlide373.xml"/><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notesSlide" Target="../notesSlides/notesSlide374.xml"/><Relationship Id="rId1" Type="http://schemas.openxmlformats.org/officeDocument/2006/relationships/slideLayout" Target="../slideLayouts/slideLayout2.xml"/></Relationships>
</file>

<file path=ppt/slides/_rels/slide375.xml.rels><?xml version="1.0" encoding="UTF-8" standalone="yes"?>
<Relationships xmlns="http://schemas.openxmlformats.org/package/2006/relationships"><Relationship Id="rId3" Type="http://schemas.openxmlformats.org/officeDocument/2006/relationships/image" Target="../media/image510.png"/><Relationship Id="rId2" Type="http://schemas.openxmlformats.org/officeDocument/2006/relationships/notesSlide" Target="../notesSlides/notesSlide375.xml"/><Relationship Id="rId1" Type="http://schemas.openxmlformats.org/officeDocument/2006/relationships/slideLayout" Target="../slideLayouts/slideLayout2.xml"/><Relationship Id="rId6" Type="http://schemas.openxmlformats.org/officeDocument/2006/relationships/image" Target="../media/image810.png"/><Relationship Id="rId5" Type="http://schemas.openxmlformats.org/officeDocument/2006/relationships/image" Target="../media/image710.png"/><Relationship Id="rId4" Type="http://schemas.openxmlformats.org/officeDocument/2006/relationships/image" Target="../media/image813.png"/></Relationships>
</file>

<file path=ppt/slides/_rels/slide376.xml.rels><?xml version="1.0" encoding="UTF-8" standalone="yes"?>
<Relationships xmlns="http://schemas.openxmlformats.org/package/2006/relationships"><Relationship Id="rId3" Type="http://schemas.openxmlformats.org/officeDocument/2006/relationships/image" Target="../media/image910.png"/><Relationship Id="rId7" Type="http://schemas.openxmlformats.org/officeDocument/2006/relationships/image" Target="../media/image1311.png"/><Relationship Id="rId2" Type="http://schemas.openxmlformats.org/officeDocument/2006/relationships/notesSlide" Target="../notesSlides/notesSlide376.xml"/><Relationship Id="rId1" Type="http://schemas.openxmlformats.org/officeDocument/2006/relationships/slideLayout" Target="../slideLayouts/slideLayout2.xml"/><Relationship Id="rId6" Type="http://schemas.openxmlformats.org/officeDocument/2006/relationships/image" Target="../media/image1210.png"/><Relationship Id="rId5" Type="http://schemas.openxmlformats.org/officeDocument/2006/relationships/image" Target="../media/image1110.png"/><Relationship Id="rId4" Type="http://schemas.openxmlformats.org/officeDocument/2006/relationships/image" Target="../media/image1010.png"/></Relationships>
</file>

<file path=ppt/slides/_rels/slide377.xml.rels><?xml version="1.0" encoding="UTF-8" standalone="yes"?>
<Relationships xmlns="http://schemas.openxmlformats.org/package/2006/relationships"><Relationship Id="rId8" Type="http://schemas.openxmlformats.org/officeDocument/2006/relationships/image" Target="../media/image891.png"/><Relationship Id="rId3" Type="http://schemas.openxmlformats.org/officeDocument/2006/relationships/image" Target="../media/image831.png"/><Relationship Id="rId7" Type="http://schemas.openxmlformats.org/officeDocument/2006/relationships/image" Target="../media/image871.png"/><Relationship Id="rId2" Type="http://schemas.openxmlformats.org/officeDocument/2006/relationships/notesSlide" Target="../notesSlides/notesSlide377.xml"/><Relationship Id="rId1" Type="http://schemas.openxmlformats.org/officeDocument/2006/relationships/slideLayout" Target="../slideLayouts/slideLayout2.xml"/><Relationship Id="rId6" Type="http://schemas.openxmlformats.org/officeDocument/2006/relationships/image" Target="../media/image861.png"/><Relationship Id="rId5" Type="http://schemas.openxmlformats.org/officeDocument/2006/relationships/image" Target="../media/image851.png"/><Relationship Id="rId4" Type="http://schemas.openxmlformats.org/officeDocument/2006/relationships/image" Target="../media/image841.png"/></Relationships>
</file>

<file path=ppt/slides/_rels/slide378.xml.rels><?xml version="1.0" encoding="UTF-8" standalone="yes"?>
<Relationships xmlns="http://schemas.openxmlformats.org/package/2006/relationships"><Relationship Id="rId3" Type="http://schemas.openxmlformats.org/officeDocument/2006/relationships/image" Target="../media/image2011.png"/><Relationship Id="rId7" Type="http://schemas.openxmlformats.org/officeDocument/2006/relationships/image" Target="../media/image2410.png"/><Relationship Id="rId2" Type="http://schemas.openxmlformats.org/officeDocument/2006/relationships/notesSlide" Target="../notesSlides/notesSlide378.xml"/><Relationship Id="rId1" Type="http://schemas.openxmlformats.org/officeDocument/2006/relationships/slideLayout" Target="../slideLayouts/slideLayout2.xml"/><Relationship Id="rId6" Type="http://schemas.openxmlformats.org/officeDocument/2006/relationships/image" Target="../media/image2311.png"/><Relationship Id="rId5" Type="http://schemas.openxmlformats.org/officeDocument/2006/relationships/image" Target="../media/image2211.png"/><Relationship Id="rId4" Type="http://schemas.openxmlformats.org/officeDocument/2006/relationships/image" Target="../media/image921.png"/></Relationships>
</file>

<file path=ppt/slides/_rels/slide379.xml.rels><?xml version="1.0" encoding="UTF-8" standalone="yes"?>
<Relationships xmlns="http://schemas.openxmlformats.org/package/2006/relationships"><Relationship Id="rId3" Type="http://schemas.openxmlformats.org/officeDocument/2006/relationships/image" Target="../media/image2510.png"/><Relationship Id="rId2" Type="http://schemas.openxmlformats.org/officeDocument/2006/relationships/notesSlide" Target="../notesSlides/notesSlide379.xml"/><Relationship Id="rId1" Type="http://schemas.openxmlformats.org/officeDocument/2006/relationships/slideLayout" Target="../slideLayouts/slideLayout2.xml"/><Relationship Id="rId5" Type="http://schemas.openxmlformats.org/officeDocument/2006/relationships/image" Target="../media/image2916.png"/><Relationship Id="rId4" Type="http://schemas.openxmlformats.org/officeDocument/2006/relationships/image" Target="../media/image2903.png"/></Relationships>
</file>

<file path=ppt/slides/_rels/slide3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22.png"/></Relationships>
</file>

<file path=ppt/slides/_rels/slide380.xml.rels><?xml version="1.0" encoding="UTF-8" standalone="yes"?>
<Relationships xmlns="http://schemas.openxmlformats.org/package/2006/relationships"><Relationship Id="rId8" Type="http://schemas.openxmlformats.org/officeDocument/2006/relationships/image" Target="../media/image3310.png"/><Relationship Id="rId3" Type="http://schemas.openxmlformats.org/officeDocument/2006/relationships/image" Target="../media/image961.png"/><Relationship Id="rId7" Type="http://schemas.openxmlformats.org/officeDocument/2006/relationships/image" Target="../media/image3211.png"/><Relationship Id="rId2" Type="http://schemas.openxmlformats.org/officeDocument/2006/relationships/notesSlide" Target="../notesSlides/notesSlide380.xml"/><Relationship Id="rId1" Type="http://schemas.openxmlformats.org/officeDocument/2006/relationships/slideLayout" Target="../slideLayouts/slideLayout2.xml"/><Relationship Id="rId6" Type="http://schemas.openxmlformats.org/officeDocument/2006/relationships/image" Target="../media/image3110.png"/><Relationship Id="rId5" Type="http://schemas.openxmlformats.org/officeDocument/2006/relationships/image" Target="../media/image3010.png"/><Relationship Id="rId4" Type="http://schemas.openxmlformats.org/officeDocument/2006/relationships/image" Target="../media/image2911.png"/><Relationship Id="rId9" Type="http://schemas.openxmlformats.org/officeDocument/2006/relationships/image" Target="../media/image3410.png"/></Relationships>
</file>

<file path=ppt/slides/_rels/slide381.xml.rels><?xml version="1.0" encoding="UTF-8" standalone="yes"?>
<Relationships xmlns="http://schemas.openxmlformats.org/package/2006/relationships"><Relationship Id="rId3" Type="http://schemas.openxmlformats.org/officeDocument/2006/relationships/image" Target="../media/image3510.png"/><Relationship Id="rId2" Type="http://schemas.openxmlformats.org/officeDocument/2006/relationships/notesSlide" Target="../notesSlides/notesSlide381.xml"/><Relationship Id="rId1" Type="http://schemas.openxmlformats.org/officeDocument/2006/relationships/slideLayout" Target="../slideLayouts/slideLayout2.xml"/><Relationship Id="rId6" Type="http://schemas.openxmlformats.org/officeDocument/2006/relationships/image" Target="../media/image1013.png"/><Relationship Id="rId5" Type="http://schemas.openxmlformats.org/officeDocument/2006/relationships/image" Target="../media/image1000.png"/><Relationship Id="rId4" Type="http://schemas.openxmlformats.org/officeDocument/2006/relationships/image" Target="../media/image990.png"/></Relationships>
</file>

<file path=ppt/slides/_rels/slide382.xml.rels><?xml version="1.0" encoding="UTF-8" standalone="yes"?>
<Relationships xmlns="http://schemas.openxmlformats.org/package/2006/relationships"><Relationship Id="rId8" Type="http://schemas.openxmlformats.org/officeDocument/2006/relationships/image" Target="../media/image440.png"/><Relationship Id="rId3" Type="http://schemas.openxmlformats.org/officeDocument/2006/relationships/image" Target="../media/image3910.png"/><Relationship Id="rId7" Type="http://schemas.openxmlformats.org/officeDocument/2006/relationships/image" Target="../media/image431.png"/><Relationship Id="rId2" Type="http://schemas.openxmlformats.org/officeDocument/2006/relationships/notesSlide" Target="../notesSlides/notesSlide382.xml"/><Relationship Id="rId1" Type="http://schemas.openxmlformats.org/officeDocument/2006/relationships/slideLayout" Target="../slideLayouts/slideLayout2.xml"/><Relationship Id="rId6" Type="http://schemas.openxmlformats.org/officeDocument/2006/relationships/image" Target="../media/image4210.png"/><Relationship Id="rId5" Type="http://schemas.openxmlformats.org/officeDocument/2006/relationships/image" Target="../media/image4110.png"/><Relationship Id="rId4" Type="http://schemas.openxmlformats.org/officeDocument/2006/relationships/image" Target="../media/image406.png"/><Relationship Id="rId9" Type="http://schemas.openxmlformats.org/officeDocument/2006/relationships/image" Target="../media/image450.png"/></Relationships>
</file>

<file path=ppt/slides/_rels/slide383.xml.rels><?xml version="1.0" encoding="UTF-8" standalone="yes"?>
<Relationships xmlns="http://schemas.openxmlformats.org/package/2006/relationships"><Relationship Id="rId8" Type="http://schemas.openxmlformats.org/officeDocument/2006/relationships/image" Target="../media/image1101.png"/><Relationship Id="rId3" Type="http://schemas.openxmlformats.org/officeDocument/2006/relationships/image" Target="../media/image831.png"/><Relationship Id="rId7" Type="http://schemas.openxmlformats.org/officeDocument/2006/relationships/image" Target="../media/image1091.png"/><Relationship Id="rId2" Type="http://schemas.openxmlformats.org/officeDocument/2006/relationships/notesSlide" Target="../notesSlides/notesSlide383.xml"/><Relationship Id="rId1" Type="http://schemas.openxmlformats.org/officeDocument/2006/relationships/slideLayout" Target="../slideLayouts/slideLayout2.xml"/><Relationship Id="rId6" Type="http://schemas.openxmlformats.org/officeDocument/2006/relationships/image" Target="../media/image1061.png"/><Relationship Id="rId5" Type="http://schemas.openxmlformats.org/officeDocument/2006/relationships/image" Target="../media/image1051.png"/><Relationship Id="rId4" Type="http://schemas.openxmlformats.org/officeDocument/2006/relationships/image" Target="../media/image1041.png"/><Relationship Id="rId9" Type="http://schemas.openxmlformats.org/officeDocument/2006/relationships/image" Target="../media/image1181.png"/></Relationships>
</file>

<file path=ppt/slides/_rels/slide384.xml.rels><?xml version="1.0" encoding="UTF-8" standalone="yes"?>
<Relationships xmlns="http://schemas.openxmlformats.org/package/2006/relationships"><Relationship Id="rId8" Type="http://schemas.openxmlformats.org/officeDocument/2006/relationships/image" Target="../media/image1241.png"/><Relationship Id="rId3" Type="http://schemas.openxmlformats.org/officeDocument/2006/relationships/image" Target="../media/image1191.png"/><Relationship Id="rId7" Type="http://schemas.openxmlformats.org/officeDocument/2006/relationships/image" Target="../media/image1231.png"/><Relationship Id="rId2" Type="http://schemas.openxmlformats.org/officeDocument/2006/relationships/notesSlide" Target="../notesSlides/notesSlide384.xml"/><Relationship Id="rId1" Type="http://schemas.openxmlformats.org/officeDocument/2006/relationships/slideLayout" Target="../slideLayouts/slideLayout2.xml"/><Relationship Id="rId6" Type="http://schemas.openxmlformats.org/officeDocument/2006/relationships/image" Target="../media/image1221.png"/><Relationship Id="rId5" Type="http://schemas.openxmlformats.org/officeDocument/2006/relationships/image" Target="../media/image1212.png"/><Relationship Id="rId10" Type="http://schemas.openxmlformats.org/officeDocument/2006/relationships/image" Target="../media/image1260.png"/><Relationship Id="rId4" Type="http://schemas.openxmlformats.org/officeDocument/2006/relationships/image" Target="../media/image1201.png"/><Relationship Id="rId9" Type="http://schemas.openxmlformats.org/officeDocument/2006/relationships/image" Target="../media/image1251.png"/></Relationships>
</file>

<file path=ppt/slides/_rels/slide385.xml.rels><?xml version="1.0" encoding="UTF-8" standalone="yes"?>
<Relationships xmlns="http://schemas.openxmlformats.org/package/2006/relationships"><Relationship Id="rId3" Type="http://schemas.openxmlformats.org/officeDocument/2006/relationships/image" Target="../media/image344.png"/><Relationship Id="rId2" Type="http://schemas.openxmlformats.org/officeDocument/2006/relationships/notesSlide" Target="../notesSlides/notesSlide385.xml"/><Relationship Id="rId1" Type="http://schemas.openxmlformats.org/officeDocument/2006/relationships/slideLayout" Target="../slideLayouts/slideLayout2.xml"/><Relationship Id="rId4" Type="http://schemas.openxmlformats.org/officeDocument/2006/relationships/image" Target="../media/image345.png"/></Relationships>
</file>

<file path=ppt/slides/_rels/slide386.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notesSlide" Target="../notesSlides/notesSlide386.xml"/><Relationship Id="rId1" Type="http://schemas.openxmlformats.org/officeDocument/2006/relationships/slideLayout" Target="../slideLayouts/slideLayout2.xml"/></Relationships>
</file>

<file path=ppt/slides/_rels/slide387.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387.xml"/><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3" Type="http://schemas.openxmlformats.org/officeDocument/2006/relationships/image" Target="../media/image348.png"/><Relationship Id="rId2" Type="http://schemas.openxmlformats.org/officeDocument/2006/relationships/notesSlide" Target="../notesSlides/notesSlide388.xml"/><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8" Type="http://schemas.openxmlformats.org/officeDocument/2006/relationships/image" Target="../media/image349.png"/><Relationship Id="rId7" Type="http://schemas.openxmlformats.org/officeDocument/2006/relationships/image" Target="../media/image1361.png"/><Relationship Id="rId2" Type="http://schemas.openxmlformats.org/officeDocument/2006/relationships/notesSlide" Target="../notesSlides/notesSlide389.xml"/><Relationship Id="rId1" Type="http://schemas.openxmlformats.org/officeDocument/2006/relationships/slideLayout" Target="../slideLayouts/slideLayout2.xml"/><Relationship Id="rId6" Type="http://schemas.openxmlformats.org/officeDocument/2006/relationships/image" Target="../media/image1351.png"/><Relationship Id="rId5" Type="http://schemas.openxmlformats.org/officeDocument/2006/relationships/image" Target="../media/image1341.png"/><Relationship Id="rId4" Type="http://schemas.openxmlformats.org/officeDocument/2006/relationships/image" Target="../media/image1331.png"/></Relationships>
</file>

<file path=ppt/slides/_rels/slide39.xml.rels><?xml version="1.0" encoding="UTF-8" standalone="yes"?>
<Relationships xmlns="http://schemas.openxmlformats.org/package/2006/relationships"><Relationship Id="rId7" Type="http://schemas.openxmlformats.org/officeDocument/2006/relationships/image" Target="../media/image23.png"/><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90.xml.rels><?xml version="1.0" encoding="UTF-8" standalone="yes"?>
<Relationships xmlns="http://schemas.openxmlformats.org/package/2006/relationships"><Relationship Id="rId3" Type="http://schemas.openxmlformats.org/officeDocument/2006/relationships/image" Target="../media/image350.png"/><Relationship Id="rId2" Type="http://schemas.openxmlformats.org/officeDocument/2006/relationships/notesSlide" Target="../notesSlides/notesSlide390.xml"/><Relationship Id="rId1" Type="http://schemas.openxmlformats.org/officeDocument/2006/relationships/slideLayout" Target="../slideLayouts/slideLayout2.xml"/></Relationships>
</file>

<file path=ppt/slides/_rels/slide391.xml.rels><?xml version="1.0" encoding="UTF-8" standalone="yes"?>
<Relationships xmlns="http://schemas.openxmlformats.org/package/2006/relationships"><Relationship Id="rId8" Type="http://schemas.openxmlformats.org/officeDocument/2006/relationships/image" Target="../media/image720.png"/><Relationship Id="rId3" Type="http://schemas.openxmlformats.org/officeDocument/2006/relationships/image" Target="../media/image670.png"/><Relationship Id="rId7" Type="http://schemas.openxmlformats.org/officeDocument/2006/relationships/image" Target="../media/image711.png"/><Relationship Id="rId2" Type="http://schemas.openxmlformats.org/officeDocument/2006/relationships/notesSlide" Target="../notesSlides/notesSlide391.xml"/><Relationship Id="rId1" Type="http://schemas.openxmlformats.org/officeDocument/2006/relationships/slideLayout" Target="../slideLayouts/slideLayout2.xml"/><Relationship Id="rId6" Type="http://schemas.openxmlformats.org/officeDocument/2006/relationships/image" Target="../media/image700.png"/><Relationship Id="rId5" Type="http://schemas.openxmlformats.org/officeDocument/2006/relationships/image" Target="../media/image690.png"/><Relationship Id="rId4" Type="http://schemas.openxmlformats.org/officeDocument/2006/relationships/image" Target="../media/image680.png"/></Relationships>
</file>

<file path=ppt/slides/_rels/slide392.xml.rels><?xml version="1.0" encoding="UTF-8" standalone="yes"?>
<Relationships xmlns="http://schemas.openxmlformats.org/package/2006/relationships"><Relationship Id="rId3" Type="http://schemas.openxmlformats.org/officeDocument/2006/relationships/image" Target="../media/image731.png"/><Relationship Id="rId2" Type="http://schemas.openxmlformats.org/officeDocument/2006/relationships/notesSlide" Target="../notesSlides/notesSlide392.xml"/><Relationship Id="rId1" Type="http://schemas.openxmlformats.org/officeDocument/2006/relationships/slideLayout" Target="../slideLayouts/slideLayout2.xml"/><Relationship Id="rId5" Type="http://schemas.openxmlformats.org/officeDocument/2006/relationships/image" Target="../media/image750.png"/><Relationship Id="rId4" Type="http://schemas.openxmlformats.org/officeDocument/2006/relationships/image" Target="../media/image740.png"/></Relationships>
</file>

<file path=ppt/slides/_rels/slide393.xml.rels><?xml version="1.0" encoding="UTF-8" standalone="yes"?>
<Relationships xmlns="http://schemas.openxmlformats.org/package/2006/relationships"><Relationship Id="rId3" Type="http://schemas.openxmlformats.org/officeDocument/2006/relationships/image" Target="../media/image760.png"/><Relationship Id="rId2" Type="http://schemas.openxmlformats.org/officeDocument/2006/relationships/notesSlide" Target="../notesSlides/notesSlide393.xml"/><Relationship Id="rId1" Type="http://schemas.openxmlformats.org/officeDocument/2006/relationships/slideLayout" Target="../slideLayouts/slideLayout2.xml"/><Relationship Id="rId6" Type="http://schemas.openxmlformats.org/officeDocument/2006/relationships/image" Target="../media/image791.png"/><Relationship Id="rId5" Type="http://schemas.openxmlformats.org/officeDocument/2006/relationships/image" Target="../media/image780.png"/><Relationship Id="rId4" Type="http://schemas.openxmlformats.org/officeDocument/2006/relationships/image" Target="../media/image770.png"/></Relationships>
</file>

<file path=ppt/slides/_rels/slide394.xml.rels><?xml version="1.0" encoding="UTF-8" standalone="yes"?>
<Relationships xmlns="http://schemas.openxmlformats.org/package/2006/relationships"><Relationship Id="rId3" Type="http://schemas.openxmlformats.org/officeDocument/2006/relationships/image" Target="../media/image800.png"/><Relationship Id="rId7" Type="http://schemas.openxmlformats.org/officeDocument/2006/relationships/image" Target="../media/image840.png"/><Relationship Id="rId2" Type="http://schemas.openxmlformats.org/officeDocument/2006/relationships/notesSlide" Target="../notesSlides/notesSlide394.xml"/><Relationship Id="rId1" Type="http://schemas.openxmlformats.org/officeDocument/2006/relationships/slideLayout" Target="../slideLayouts/slideLayout2.xml"/><Relationship Id="rId6" Type="http://schemas.openxmlformats.org/officeDocument/2006/relationships/image" Target="../media/image830.png"/><Relationship Id="rId5" Type="http://schemas.openxmlformats.org/officeDocument/2006/relationships/image" Target="../media/image820.png"/><Relationship Id="rId4" Type="http://schemas.openxmlformats.org/officeDocument/2006/relationships/image" Target="../media/image811.png"/></Relationships>
</file>

<file path=ppt/slides/_rels/slide395.xml.rels><?xml version="1.0" encoding="UTF-8" standalone="yes"?>
<Relationships xmlns="http://schemas.openxmlformats.org/package/2006/relationships"><Relationship Id="rId3" Type="http://schemas.openxmlformats.org/officeDocument/2006/relationships/image" Target="../media/image3504.png"/><Relationship Id="rId2" Type="http://schemas.openxmlformats.org/officeDocument/2006/relationships/notesSlide" Target="../notesSlides/notesSlide395.xml"/><Relationship Id="rId1" Type="http://schemas.openxmlformats.org/officeDocument/2006/relationships/slideLayout" Target="../slideLayouts/slideLayout2.xml"/><Relationship Id="rId5" Type="http://schemas.openxmlformats.org/officeDocument/2006/relationships/image" Target="../media/image352.png"/><Relationship Id="rId4" Type="http://schemas.openxmlformats.org/officeDocument/2006/relationships/image" Target="../media/image351.png"/></Relationships>
</file>

<file path=ppt/slides/_rels/slide396.xml.rels><?xml version="1.0" encoding="UTF-8" standalone="yes"?>
<Relationships xmlns="http://schemas.openxmlformats.org/package/2006/relationships"><Relationship Id="rId3" Type="http://schemas.openxmlformats.org/officeDocument/2006/relationships/image" Target="../media/image353.png"/><Relationship Id="rId2" Type="http://schemas.openxmlformats.org/officeDocument/2006/relationships/notesSlide" Target="../notesSlides/notesSlide396.xml"/><Relationship Id="rId1" Type="http://schemas.openxmlformats.org/officeDocument/2006/relationships/slideLayout" Target="../slideLayouts/slideLayout2.xml"/></Relationships>
</file>

<file path=ppt/slides/_rels/slide397.xml.rels><?xml version="1.0" encoding="UTF-8" standalone="yes"?>
<Relationships xmlns="http://schemas.openxmlformats.org/package/2006/relationships"><Relationship Id="rId3" Type="http://schemas.openxmlformats.org/officeDocument/2006/relationships/image" Target="../media/image354.png"/><Relationship Id="rId7" Type="http://schemas.openxmlformats.org/officeDocument/2006/relationships/image" Target="../media/image358.png"/><Relationship Id="rId2" Type="http://schemas.openxmlformats.org/officeDocument/2006/relationships/notesSlide" Target="../notesSlides/notesSlide397.xml"/><Relationship Id="rId1" Type="http://schemas.openxmlformats.org/officeDocument/2006/relationships/slideLayout" Target="../slideLayouts/slideLayout2.xml"/><Relationship Id="rId6" Type="http://schemas.openxmlformats.org/officeDocument/2006/relationships/image" Target="../media/image357.png"/><Relationship Id="rId5" Type="http://schemas.openxmlformats.org/officeDocument/2006/relationships/image" Target="../media/image356.png"/><Relationship Id="rId4" Type="http://schemas.openxmlformats.org/officeDocument/2006/relationships/image" Target="../media/image355.png"/></Relationships>
</file>

<file path=ppt/slides/_rels/slide398.xml.rels><?xml version="1.0" encoding="UTF-8" standalone="yes"?>
<Relationships xmlns="http://schemas.openxmlformats.org/package/2006/relationships"><Relationship Id="rId3" Type="http://schemas.openxmlformats.org/officeDocument/2006/relationships/image" Target="../media/image359.png"/><Relationship Id="rId2" Type="http://schemas.openxmlformats.org/officeDocument/2006/relationships/notesSlide" Target="../notesSlides/notesSlide398.xml"/><Relationship Id="rId1" Type="http://schemas.openxmlformats.org/officeDocument/2006/relationships/slideLayout" Target="../slideLayouts/slideLayout2.xml"/></Relationships>
</file>

<file path=ppt/slides/_rels/slide399.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notesSlide" Target="../notesSlides/notesSlide399.xml"/><Relationship Id="rId1" Type="http://schemas.openxmlformats.org/officeDocument/2006/relationships/slideLayout" Target="../slideLayouts/slideLayout2.xml"/><Relationship Id="rId4" Type="http://schemas.openxmlformats.org/officeDocument/2006/relationships/image" Target="../media/image361.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25.png"/></Relationships>
</file>

<file path=ppt/slides/_rels/slide400.xml.rels><?xml version="1.0" encoding="UTF-8" standalone="yes"?>
<Relationships xmlns="http://schemas.openxmlformats.org/package/2006/relationships"><Relationship Id="rId3" Type="http://schemas.openxmlformats.org/officeDocument/2006/relationships/image" Target="../media/image362.png"/><Relationship Id="rId2" Type="http://schemas.openxmlformats.org/officeDocument/2006/relationships/notesSlide" Target="../notesSlides/notesSlide400.xml"/><Relationship Id="rId1" Type="http://schemas.openxmlformats.org/officeDocument/2006/relationships/slideLayout" Target="../slideLayouts/slideLayout2.xml"/><Relationship Id="rId6" Type="http://schemas.openxmlformats.org/officeDocument/2006/relationships/image" Target="../media/image365.png"/><Relationship Id="rId5" Type="http://schemas.openxmlformats.org/officeDocument/2006/relationships/image" Target="../media/image364.png"/><Relationship Id="rId4" Type="http://schemas.openxmlformats.org/officeDocument/2006/relationships/image" Target="../media/image363.png"/></Relationships>
</file>

<file path=ppt/slides/_rels/slide401.xml.rels><?xml version="1.0" encoding="UTF-8" standalone="yes"?>
<Relationships xmlns="http://schemas.openxmlformats.org/package/2006/relationships"><Relationship Id="rId3" Type="http://schemas.openxmlformats.org/officeDocument/2006/relationships/image" Target="../media/image366.png"/><Relationship Id="rId2" Type="http://schemas.openxmlformats.org/officeDocument/2006/relationships/notesSlide" Target="../notesSlides/notesSlide401.xml"/><Relationship Id="rId1" Type="http://schemas.openxmlformats.org/officeDocument/2006/relationships/slideLayout" Target="../slideLayouts/slideLayout2.xml"/></Relationships>
</file>

<file path=ppt/slides/_rels/slide402.xml.rels><?xml version="1.0" encoding="UTF-8" standalone="yes"?>
<Relationships xmlns="http://schemas.openxmlformats.org/package/2006/relationships"><Relationship Id="rId3" Type="http://schemas.openxmlformats.org/officeDocument/2006/relationships/image" Target="../media/image1011.png"/><Relationship Id="rId2" Type="http://schemas.openxmlformats.org/officeDocument/2006/relationships/notesSlide" Target="../notesSlides/notesSlide402.xml"/><Relationship Id="rId1" Type="http://schemas.openxmlformats.org/officeDocument/2006/relationships/slideLayout" Target="../slideLayouts/slideLayout2.xml"/><Relationship Id="rId6" Type="http://schemas.openxmlformats.org/officeDocument/2006/relationships/image" Target="../media/image1040.png"/><Relationship Id="rId5" Type="http://schemas.openxmlformats.org/officeDocument/2006/relationships/image" Target="../media/image1030.png"/><Relationship Id="rId4" Type="http://schemas.openxmlformats.org/officeDocument/2006/relationships/image" Target="../media/image1020.png"/></Relationships>
</file>

<file path=ppt/slides/_rels/slide403.xml.rels><?xml version="1.0" encoding="UTF-8" standalone="yes"?>
<Relationships xmlns="http://schemas.openxmlformats.org/package/2006/relationships"><Relationship Id="rId3" Type="http://schemas.openxmlformats.org/officeDocument/2006/relationships/image" Target="../media/image1050.png"/><Relationship Id="rId7" Type="http://schemas.openxmlformats.org/officeDocument/2006/relationships/image" Target="../media/image1090.png"/><Relationship Id="rId2" Type="http://schemas.openxmlformats.org/officeDocument/2006/relationships/notesSlide" Target="../notesSlides/notesSlide403.xml"/><Relationship Id="rId1" Type="http://schemas.openxmlformats.org/officeDocument/2006/relationships/slideLayout" Target="../slideLayouts/slideLayout2.xml"/><Relationship Id="rId6" Type="http://schemas.openxmlformats.org/officeDocument/2006/relationships/image" Target="../media/image1080.png"/><Relationship Id="rId5" Type="http://schemas.openxmlformats.org/officeDocument/2006/relationships/image" Target="../media/image1070.png"/><Relationship Id="rId4" Type="http://schemas.openxmlformats.org/officeDocument/2006/relationships/image" Target="../media/image1060.png"/></Relationships>
</file>

<file path=ppt/slides/_rels/slide404.xml.rels><?xml version="1.0" encoding="UTF-8" standalone="yes"?>
<Relationships xmlns="http://schemas.openxmlformats.org/package/2006/relationships"><Relationship Id="rId3" Type="http://schemas.openxmlformats.org/officeDocument/2006/relationships/image" Target="../media/image1100.png"/><Relationship Id="rId2" Type="http://schemas.openxmlformats.org/officeDocument/2006/relationships/notesSlide" Target="../notesSlides/notesSlide404.xml"/><Relationship Id="rId1" Type="http://schemas.openxmlformats.org/officeDocument/2006/relationships/slideLayout" Target="../slideLayouts/slideLayout2.xml"/><Relationship Id="rId6" Type="http://schemas.openxmlformats.org/officeDocument/2006/relationships/image" Target="../media/image1130.png"/><Relationship Id="rId5" Type="http://schemas.openxmlformats.org/officeDocument/2006/relationships/image" Target="../media/image1120.png"/><Relationship Id="rId4" Type="http://schemas.openxmlformats.org/officeDocument/2006/relationships/image" Target="../media/image3032.png"/></Relationships>
</file>

<file path=ppt/slides/_rels/slide405.xml.rels><?xml version="1.0" encoding="UTF-8" standalone="yes"?>
<Relationships xmlns="http://schemas.openxmlformats.org/package/2006/relationships"><Relationship Id="rId2" Type="http://schemas.openxmlformats.org/officeDocument/2006/relationships/notesSlide" Target="../notesSlides/notesSlide405.xml"/><Relationship Id="rId1" Type="http://schemas.openxmlformats.org/officeDocument/2006/relationships/slideLayout" Target="../slideLayouts/slideLayout2.xml"/><Relationship Id="rId6" Type="http://schemas.openxmlformats.org/officeDocument/2006/relationships/image" Target="../media/image367.png"/><Relationship Id="rId5" Type="http://schemas.openxmlformats.org/officeDocument/2006/relationships/image" Target="../media/image1160.png"/><Relationship Id="rId4" Type="http://schemas.openxmlformats.org/officeDocument/2006/relationships/image" Target="../media/image1150.png"/></Relationships>
</file>

<file path=ppt/slides/_rels/slide406.xml.rels><?xml version="1.0" encoding="UTF-8" standalone="yes"?>
<Relationships xmlns="http://schemas.openxmlformats.org/package/2006/relationships"><Relationship Id="rId8" Type="http://schemas.openxmlformats.org/officeDocument/2006/relationships/image" Target="../media/image1541.png"/><Relationship Id="rId7" Type="http://schemas.openxmlformats.org/officeDocument/2006/relationships/image" Target="../media/image1530.png"/><Relationship Id="rId2" Type="http://schemas.openxmlformats.org/officeDocument/2006/relationships/notesSlide" Target="../notesSlides/notesSlide406.xml"/><Relationship Id="rId1" Type="http://schemas.openxmlformats.org/officeDocument/2006/relationships/slideLayout" Target="../slideLayouts/slideLayout2.xml"/><Relationship Id="rId6" Type="http://schemas.openxmlformats.org/officeDocument/2006/relationships/image" Target="../media/image1522.png"/><Relationship Id="rId5" Type="http://schemas.openxmlformats.org/officeDocument/2006/relationships/image" Target="../media/image1190.png"/><Relationship Id="rId4" Type="http://schemas.openxmlformats.org/officeDocument/2006/relationships/image" Target="../media/image1180.png"/><Relationship Id="rId9" Type="http://schemas.openxmlformats.org/officeDocument/2006/relationships/image" Target="../media/image368.png"/></Relationships>
</file>

<file path=ppt/slides/_rels/slide407.xml.rels><?xml version="1.0" encoding="UTF-8" standalone="yes"?>
<Relationships xmlns="http://schemas.openxmlformats.org/package/2006/relationships"><Relationship Id="rId8" Type="http://schemas.openxmlformats.org/officeDocument/2006/relationships/image" Target="../media/image1280.png"/><Relationship Id="rId13" Type="http://schemas.openxmlformats.org/officeDocument/2006/relationships/image" Target="../media/image1330.png"/><Relationship Id="rId3" Type="http://schemas.openxmlformats.org/officeDocument/2006/relationships/image" Target="../media/image1230.png"/><Relationship Id="rId7" Type="http://schemas.openxmlformats.org/officeDocument/2006/relationships/image" Target="../media/image1561.png"/><Relationship Id="rId12" Type="http://schemas.openxmlformats.org/officeDocument/2006/relationships/image" Target="../media/image1321.png"/><Relationship Id="rId2" Type="http://schemas.openxmlformats.org/officeDocument/2006/relationships/notesSlide" Target="../notesSlides/notesSlide407.xml"/><Relationship Id="rId1" Type="http://schemas.openxmlformats.org/officeDocument/2006/relationships/slideLayout" Target="../slideLayouts/slideLayout2.xml"/><Relationship Id="rId6" Type="http://schemas.openxmlformats.org/officeDocument/2006/relationships/image" Target="../media/image1551.png"/><Relationship Id="rId11" Type="http://schemas.openxmlformats.org/officeDocument/2006/relationships/image" Target="../media/image1312.png"/><Relationship Id="rId5" Type="http://schemas.openxmlformats.org/officeDocument/2006/relationships/image" Target="../media/image1250.png"/><Relationship Id="rId15" Type="http://schemas.openxmlformats.org/officeDocument/2006/relationships/image" Target="../media/image1350.png"/><Relationship Id="rId10" Type="http://schemas.openxmlformats.org/officeDocument/2006/relationships/image" Target="../media/image1300.png"/><Relationship Id="rId4" Type="http://schemas.openxmlformats.org/officeDocument/2006/relationships/image" Target="../media/image1240.png"/><Relationship Id="rId9" Type="http://schemas.openxmlformats.org/officeDocument/2006/relationships/image" Target="../media/image1290.png"/><Relationship Id="rId14" Type="http://schemas.openxmlformats.org/officeDocument/2006/relationships/image" Target="../media/image1340.png"/></Relationships>
</file>

<file path=ppt/slides/_rels/slide408.xml.rels><?xml version="1.0" encoding="UTF-8" standalone="yes"?>
<Relationships xmlns="http://schemas.openxmlformats.org/package/2006/relationships"><Relationship Id="rId8" Type="http://schemas.openxmlformats.org/officeDocument/2006/relationships/image" Target="../media/image1411.png"/><Relationship Id="rId3" Type="http://schemas.openxmlformats.org/officeDocument/2006/relationships/image" Target="../media/image1360.png"/><Relationship Id="rId7" Type="http://schemas.openxmlformats.org/officeDocument/2006/relationships/image" Target="../media/image1400.png"/><Relationship Id="rId2" Type="http://schemas.openxmlformats.org/officeDocument/2006/relationships/notesSlide" Target="../notesSlides/notesSlide408.xml"/><Relationship Id="rId1" Type="http://schemas.openxmlformats.org/officeDocument/2006/relationships/slideLayout" Target="../slideLayouts/slideLayout2.xml"/><Relationship Id="rId6" Type="http://schemas.openxmlformats.org/officeDocument/2006/relationships/image" Target="../media/image1390.png"/><Relationship Id="rId11" Type="http://schemas.openxmlformats.org/officeDocument/2006/relationships/image" Target="../media/image1440.png"/><Relationship Id="rId5" Type="http://schemas.openxmlformats.org/officeDocument/2006/relationships/image" Target="../media/image3061.png"/><Relationship Id="rId10" Type="http://schemas.openxmlformats.org/officeDocument/2006/relationships/image" Target="../media/image1430.png"/><Relationship Id="rId4" Type="http://schemas.openxmlformats.org/officeDocument/2006/relationships/image" Target="../media/image1370.png"/><Relationship Id="rId9" Type="http://schemas.openxmlformats.org/officeDocument/2006/relationships/image" Target="../media/image1420.png"/></Relationships>
</file>

<file path=ppt/slides/_rels/slide409.xml.rels><?xml version="1.0" encoding="UTF-8" standalone="yes"?>
<Relationships xmlns="http://schemas.openxmlformats.org/package/2006/relationships"><Relationship Id="rId3" Type="http://schemas.openxmlformats.org/officeDocument/2006/relationships/image" Target="../media/image1450.png"/><Relationship Id="rId7" Type="http://schemas.openxmlformats.org/officeDocument/2006/relationships/image" Target="../media/image1490.png"/><Relationship Id="rId2" Type="http://schemas.openxmlformats.org/officeDocument/2006/relationships/notesSlide" Target="../notesSlides/notesSlide409.xml"/><Relationship Id="rId1" Type="http://schemas.openxmlformats.org/officeDocument/2006/relationships/slideLayout" Target="../slideLayouts/slideLayout2.xml"/><Relationship Id="rId6" Type="http://schemas.openxmlformats.org/officeDocument/2006/relationships/image" Target="../media/image1480.png"/><Relationship Id="rId5" Type="http://schemas.openxmlformats.org/officeDocument/2006/relationships/image" Target="../media/image1470.png"/><Relationship Id="rId4" Type="http://schemas.openxmlformats.org/officeDocument/2006/relationships/image" Target="../media/image1460.png"/></Relationships>
</file>

<file path=ppt/slides/_rels/slide4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3" Type="http://schemas.openxmlformats.org/officeDocument/2006/relationships/image" Target="../media/image369.png"/><Relationship Id="rId2" Type="http://schemas.openxmlformats.org/officeDocument/2006/relationships/notesSlide" Target="../notesSlides/notesSlide410.xml"/><Relationship Id="rId1" Type="http://schemas.openxmlformats.org/officeDocument/2006/relationships/slideLayout" Target="../slideLayouts/slideLayout2.xml"/><Relationship Id="rId4" Type="http://schemas.openxmlformats.org/officeDocument/2006/relationships/image" Target="../media/image370.png"/></Relationships>
</file>

<file path=ppt/slides/_rels/slide411.xml.rels><?xml version="1.0" encoding="UTF-8" standalone="yes"?>
<Relationships xmlns="http://schemas.openxmlformats.org/package/2006/relationships"><Relationship Id="rId8" Type="http://schemas.openxmlformats.org/officeDocument/2006/relationships/image" Target="../media/image1601.png"/><Relationship Id="rId3" Type="http://schemas.openxmlformats.org/officeDocument/2006/relationships/image" Target="../media/image1511.png"/><Relationship Id="rId7" Type="http://schemas.openxmlformats.org/officeDocument/2006/relationships/image" Target="../media/image1591.png"/><Relationship Id="rId12" Type="http://schemas.openxmlformats.org/officeDocument/2006/relationships/image" Target="../media/image1590.png"/><Relationship Id="rId2" Type="http://schemas.openxmlformats.org/officeDocument/2006/relationships/notesSlide" Target="../notesSlides/notesSlide411.xml"/><Relationship Id="rId1" Type="http://schemas.openxmlformats.org/officeDocument/2006/relationships/slideLayout" Target="../slideLayouts/slideLayout2.xml"/><Relationship Id="rId6" Type="http://schemas.openxmlformats.org/officeDocument/2006/relationships/image" Target="../media/image1580.png"/><Relationship Id="rId11" Type="http://schemas.openxmlformats.org/officeDocument/2006/relationships/image" Target="../media/image1631.png"/><Relationship Id="rId5" Type="http://schemas.openxmlformats.org/officeDocument/2006/relationships/image" Target="../media/image1520.png"/><Relationship Id="rId10" Type="http://schemas.openxmlformats.org/officeDocument/2006/relationships/image" Target="../media/image1621.png"/><Relationship Id="rId4" Type="http://schemas.openxmlformats.org/officeDocument/2006/relationships/image" Target="../media/image1521.png"/><Relationship Id="rId9" Type="http://schemas.openxmlformats.org/officeDocument/2006/relationships/image" Target="../media/image1613.png"/></Relationships>
</file>

<file path=ppt/slides/_rels/slide412.xml.rels><?xml version="1.0" encoding="UTF-8" standalone="yes"?>
<Relationships xmlns="http://schemas.openxmlformats.org/package/2006/relationships"><Relationship Id="rId8" Type="http://schemas.openxmlformats.org/officeDocument/2006/relationships/image" Target="../media/image1650.png"/><Relationship Id="rId3" Type="http://schemas.openxmlformats.org/officeDocument/2006/relationships/image" Target="../media/image1600.png"/><Relationship Id="rId7" Type="http://schemas.openxmlformats.org/officeDocument/2006/relationships/image" Target="../media/image3117.png"/><Relationship Id="rId12" Type="http://schemas.openxmlformats.org/officeDocument/2006/relationships/image" Target="../media/image1690.png"/><Relationship Id="rId2" Type="http://schemas.openxmlformats.org/officeDocument/2006/relationships/notesSlide" Target="../notesSlides/notesSlide412.xml"/><Relationship Id="rId1" Type="http://schemas.openxmlformats.org/officeDocument/2006/relationships/slideLayout" Target="../slideLayouts/slideLayout2.xml"/><Relationship Id="rId6" Type="http://schemas.openxmlformats.org/officeDocument/2006/relationships/image" Target="../media/image1630.png"/><Relationship Id="rId11" Type="http://schemas.openxmlformats.org/officeDocument/2006/relationships/image" Target="../media/image1680.png"/><Relationship Id="rId5" Type="http://schemas.openxmlformats.org/officeDocument/2006/relationships/image" Target="../media/image1620.png"/><Relationship Id="rId10" Type="http://schemas.openxmlformats.org/officeDocument/2006/relationships/image" Target="../media/image1670.png"/><Relationship Id="rId4" Type="http://schemas.openxmlformats.org/officeDocument/2006/relationships/image" Target="../media/image1610.png"/><Relationship Id="rId9" Type="http://schemas.openxmlformats.org/officeDocument/2006/relationships/image" Target="../media/image1660.png"/></Relationships>
</file>

<file path=ppt/slides/_rels/slide413.xml.rels><?xml version="1.0" encoding="UTF-8" standalone="yes"?>
<Relationships xmlns="http://schemas.openxmlformats.org/package/2006/relationships"><Relationship Id="rId8" Type="http://schemas.openxmlformats.org/officeDocument/2006/relationships/image" Target="../media/image1750.png"/><Relationship Id="rId3" Type="http://schemas.openxmlformats.org/officeDocument/2006/relationships/image" Target="../media/image1700.png"/><Relationship Id="rId7" Type="http://schemas.openxmlformats.org/officeDocument/2006/relationships/image" Target="../media/image1740.png"/><Relationship Id="rId2" Type="http://schemas.openxmlformats.org/officeDocument/2006/relationships/notesSlide" Target="../notesSlides/notesSlide413.xml"/><Relationship Id="rId1" Type="http://schemas.openxmlformats.org/officeDocument/2006/relationships/slideLayout" Target="../slideLayouts/slideLayout2.xml"/><Relationship Id="rId6" Type="http://schemas.openxmlformats.org/officeDocument/2006/relationships/image" Target="../media/image1730.png"/><Relationship Id="rId5" Type="http://schemas.openxmlformats.org/officeDocument/2006/relationships/image" Target="../media/image3123.png"/><Relationship Id="rId4" Type="http://schemas.openxmlformats.org/officeDocument/2006/relationships/image" Target="../media/image1710.png"/><Relationship Id="rId9" Type="http://schemas.openxmlformats.org/officeDocument/2006/relationships/image" Target="../media/image1760.png"/></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414.xml"/><Relationship Id="rId1" Type="http://schemas.openxmlformats.org/officeDocument/2006/relationships/slideLayout" Target="../slideLayouts/slideLayout2.xml"/><Relationship Id="rId6" Type="http://schemas.openxmlformats.org/officeDocument/2006/relationships/image" Target="../media/image371.png"/><Relationship Id="rId5" Type="http://schemas.openxmlformats.org/officeDocument/2006/relationships/image" Target="../media/image1790.png"/><Relationship Id="rId4" Type="http://schemas.openxmlformats.org/officeDocument/2006/relationships/image" Target="../media/image1780.png"/></Relationships>
</file>

<file path=ppt/slides/_rels/slide415.xml.rels><?xml version="1.0" encoding="UTF-8" standalone="yes"?>
<Relationships xmlns="http://schemas.openxmlformats.org/package/2006/relationships"><Relationship Id="rId3" Type="http://schemas.openxmlformats.org/officeDocument/2006/relationships/image" Target="../media/image372.png"/><Relationship Id="rId2" Type="http://schemas.openxmlformats.org/officeDocument/2006/relationships/notesSlide" Target="../notesSlides/notesSlide415.xml"/><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3" Type="http://schemas.openxmlformats.org/officeDocument/2006/relationships/image" Target="../media/image373.png"/><Relationship Id="rId2" Type="http://schemas.openxmlformats.org/officeDocument/2006/relationships/notesSlide" Target="../notesSlides/notesSlide416.xml"/><Relationship Id="rId1" Type="http://schemas.openxmlformats.org/officeDocument/2006/relationships/slideLayout" Target="../slideLayouts/slideLayout2.xml"/></Relationships>
</file>

<file path=ppt/slides/_rels/slide417.xml.rels><?xml version="1.0" encoding="UTF-8" standalone="yes"?>
<Relationships xmlns="http://schemas.openxmlformats.org/package/2006/relationships"><Relationship Id="rId3" Type="http://schemas.openxmlformats.org/officeDocument/2006/relationships/image" Target="../media/image1820.png"/><Relationship Id="rId7" Type="http://schemas.openxmlformats.org/officeDocument/2006/relationships/image" Target="../media/image376.png"/><Relationship Id="rId2" Type="http://schemas.openxmlformats.org/officeDocument/2006/relationships/notesSlide" Target="../notesSlides/notesSlide417.xml"/><Relationship Id="rId1" Type="http://schemas.openxmlformats.org/officeDocument/2006/relationships/slideLayout" Target="../slideLayouts/slideLayout2.xml"/><Relationship Id="rId6" Type="http://schemas.openxmlformats.org/officeDocument/2006/relationships/image" Target="../media/image375.png"/><Relationship Id="rId5" Type="http://schemas.openxmlformats.org/officeDocument/2006/relationships/image" Target="../media/image374.png"/><Relationship Id="rId4" Type="http://schemas.openxmlformats.org/officeDocument/2006/relationships/image" Target="../media/image1830.png"/></Relationships>
</file>

<file path=ppt/slides/_rels/slide418.xml.rels><?xml version="1.0" encoding="UTF-8" standalone="yes"?>
<Relationships xmlns="http://schemas.openxmlformats.org/package/2006/relationships"><Relationship Id="rId3" Type="http://schemas.openxmlformats.org/officeDocument/2006/relationships/image" Target="../media/image377.png"/><Relationship Id="rId2" Type="http://schemas.openxmlformats.org/officeDocument/2006/relationships/notesSlide" Target="../notesSlides/notesSlide418.xml"/><Relationship Id="rId1" Type="http://schemas.openxmlformats.org/officeDocument/2006/relationships/slideLayout" Target="../slideLayouts/slideLayout2.xml"/><Relationship Id="rId5" Type="http://schemas.openxmlformats.org/officeDocument/2006/relationships/image" Target="../media/image379.png"/><Relationship Id="rId4" Type="http://schemas.openxmlformats.org/officeDocument/2006/relationships/image" Target="../media/image378.png"/></Relationships>
</file>

<file path=ppt/slides/_rels/slide419.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notesSlide" Target="../notesSlides/notesSlide419.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20.xml.rels><?xml version="1.0" encoding="UTF-8" standalone="yes"?>
<Relationships xmlns="http://schemas.openxmlformats.org/package/2006/relationships"><Relationship Id="rId3" Type="http://schemas.openxmlformats.org/officeDocument/2006/relationships/image" Target="../media/image381.png"/><Relationship Id="rId2" Type="http://schemas.openxmlformats.org/officeDocument/2006/relationships/notesSlide" Target="../notesSlides/notesSlide420.xml"/><Relationship Id="rId1" Type="http://schemas.openxmlformats.org/officeDocument/2006/relationships/slideLayout" Target="../slideLayouts/slideLayout2.xml"/></Relationships>
</file>

<file path=ppt/slides/_rels/slide421.xml.rels><?xml version="1.0" encoding="UTF-8" standalone="yes"?>
<Relationships xmlns="http://schemas.openxmlformats.org/package/2006/relationships"><Relationship Id="rId3" Type="http://schemas.openxmlformats.org/officeDocument/2006/relationships/image" Target="../media/image382.png"/><Relationship Id="rId2" Type="http://schemas.openxmlformats.org/officeDocument/2006/relationships/notesSlide" Target="../notesSlides/notesSlide421.xml"/><Relationship Id="rId1" Type="http://schemas.openxmlformats.org/officeDocument/2006/relationships/slideLayout" Target="../slideLayouts/slideLayout2.xml"/><Relationship Id="rId4" Type="http://schemas.openxmlformats.org/officeDocument/2006/relationships/image" Target="../media/image383.png"/></Relationships>
</file>

<file path=ppt/slides/_rels/slide422.xml.rels><?xml version="1.0" encoding="UTF-8" standalone="yes"?>
<Relationships xmlns="http://schemas.openxmlformats.org/package/2006/relationships"><Relationship Id="rId3" Type="http://schemas.openxmlformats.org/officeDocument/2006/relationships/image" Target="../media/image384.png"/><Relationship Id="rId2" Type="http://schemas.openxmlformats.org/officeDocument/2006/relationships/notesSlide" Target="../notesSlides/notesSlide422.xml"/><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423.xml"/><Relationship Id="rId1" Type="http://schemas.openxmlformats.org/officeDocument/2006/relationships/slideLayout" Target="../slideLayouts/slideLayout2.xml"/><Relationship Id="rId6" Type="http://schemas.openxmlformats.org/officeDocument/2006/relationships/image" Target="../media/image385.png"/><Relationship Id="rId5" Type="http://schemas.openxmlformats.org/officeDocument/2006/relationships/image" Target="../media/image1970.png"/><Relationship Id="rId4" Type="http://schemas.openxmlformats.org/officeDocument/2006/relationships/image" Target="../media/image1960.png"/></Relationships>
</file>

<file path=ppt/slides/_rels/slide424.xml.rels><?xml version="1.0" encoding="UTF-8" standalone="yes"?>
<Relationships xmlns="http://schemas.openxmlformats.org/package/2006/relationships"><Relationship Id="rId2" Type="http://schemas.openxmlformats.org/officeDocument/2006/relationships/notesSlide" Target="../notesSlides/notesSlide424.xml"/><Relationship Id="rId1" Type="http://schemas.openxmlformats.org/officeDocument/2006/relationships/slideLayout" Target="../slideLayouts/slideLayout2.xml"/><Relationship Id="rId5" Type="http://schemas.openxmlformats.org/officeDocument/2006/relationships/image" Target="../media/image386.png"/><Relationship Id="rId4" Type="http://schemas.openxmlformats.org/officeDocument/2006/relationships/image" Target="../media/image1791.png"/></Relationships>
</file>

<file path=ppt/slides/_rels/slide425.xml.rels><?xml version="1.0" encoding="UTF-8" standalone="yes"?>
<Relationships xmlns="http://schemas.openxmlformats.org/package/2006/relationships"><Relationship Id="rId3" Type="http://schemas.openxmlformats.org/officeDocument/2006/relationships/image" Target="../media/image387.png"/><Relationship Id="rId2" Type="http://schemas.openxmlformats.org/officeDocument/2006/relationships/notesSlide" Target="../notesSlides/notesSlide425.xml"/><Relationship Id="rId1" Type="http://schemas.openxmlformats.org/officeDocument/2006/relationships/slideLayout" Target="../slideLayouts/slideLayout2.xml"/><Relationship Id="rId4" Type="http://schemas.openxmlformats.org/officeDocument/2006/relationships/image" Target="../media/image388.png"/></Relationships>
</file>

<file path=ppt/slides/_rels/slide426.xml.rels><?xml version="1.0" encoding="UTF-8" standalone="yes"?>
<Relationships xmlns="http://schemas.openxmlformats.org/package/2006/relationships"><Relationship Id="rId3" Type="http://schemas.openxmlformats.org/officeDocument/2006/relationships/image" Target="../media/image389.png"/><Relationship Id="rId2" Type="http://schemas.openxmlformats.org/officeDocument/2006/relationships/notesSlide" Target="../notesSlides/notesSlide426.xml"/><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3" Type="http://schemas.openxmlformats.org/officeDocument/2006/relationships/image" Target="../media/image610.png"/><Relationship Id="rId2" Type="http://schemas.openxmlformats.org/officeDocument/2006/relationships/notesSlide" Target="../notesSlides/notesSlide427.xml"/><Relationship Id="rId1" Type="http://schemas.openxmlformats.org/officeDocument/2006/relationships/slideLayout" Target="../slideLayouts/slideLayout2.xml"/><Relationship Id="rId6" Type="http://schemas.openxmlformats.org/officeDocument/2006/relationships/image" Target="../media/image3240.png"/><Relationship Id="rId5" Type="http://schemas.openxmlformats.org/officeDocument/2006/relationships/image" Target="../media/image810.png"/><Relationship Id="rId4" Type="http://schemas.openxmlformats.org/officeDocument/2006/relationships/image" Target="../media/image1831.png"/></Relationships>
</file>

<file path=ppt/slides/_rels/slide428.xml.rels><?xml version="1.0" encoding="UTF-8" standalone="yes"?>
<Relationships xmlns="http://schemas.openxmlformats.org/package/2006/relationships"><Relationship Id="rId8" Type="http://schemas.openxmlformats.org/officeDocument/2006/relationships/image" Target="../media/image1891.png"/><Relationship Id="rId3" Type="http://schemas.openxmlformats.org/officeDocument/2006/relationships/image" Target="../media/image1841.png"/><Relationship Id="rId7" Type="http://schemas.openxmlformats.org/officeDocument/2006/relationships/image" Target="../media/image1881.png"/><Relationship Id="rId2" Type="http://schemas.openxmlformats.org/officeDocument/2006/relationships/notesSlide" Target="../notesSlides/notesSlide428.xml"/><Relationship Id="rId1" Type="http://schemas.openxmlformats.org/officeDocument/2006/relationships/slideLayout" Target="../slideLayouts/slideLayout2.xml"/><Relationship Id="rId6" Type="http://schemas.openxmlformats.org/officeDocument/2006/relationships/image" Target="../media/image1871.png"/><Relationship Id="rId5" Type="http://schemas.openxmlformats.org/officeDocument/2006/relationships/image" Target="../media/image1861.png"/><Relationship Id="rId4" Type="http://schemas.openxmlformats.org/officeDocument/2006/relationships/image" Target="../media/image1850.png"/></Relationships>
</file>

<file path=ppt/slides/_rels/slide429.xml.rels><?xml version="1.0" encoding="UTF-8" standalone="yes"?>
<Relationships xmlns="http://schemas.openxmlformats.org/package/2006/relationships"><Relationship Id="rId8" Type="http://schemas.openxmlformats.org/officeDocument/2006/relationships/image" Target="../media/image2111.png"/><Relationship Id="rId3" Type="http://schemas.openxmlformats.org/officeDocument/2006/relationships/image" Target="../media/image1611.png"/><Relationship Id="rId7" Type="http://schemas.openxmlformats.org/officeDocument/2006/relationships/image" Target="../media/image2011.png"/><Relationship Id="rId2" Type="http://schemas.openxmlformats.org/officeDocument/2006/relationships/notesSlide" Target="../notesSlides/notesSlide429.xml"/><Relationship Id="rId1" Type="http://schemas.openxmlformats.org/officeDocument/2006/relationships/slideLayout" Target="../slideLayouts/slideLayout2.xml"/><Relationship Id="rId6" Type="http://schemas.openxmlformats.org/officeDocument/2006/relationships/image" Target="../media/image1911.png"/><Relationship Id="rId5" Type="http://schemas.openxmlformats.org/officeDocument/2006/relationships/image" Target="../media/image1810.png"/><Relationship Id="rId4" Type="http://schemas.openxmlformats.org/officeDocument/2006/relationships/image" Target="../media/image1711.png"/></Relationships>
</file>

<file path=ppt/slides/_rels/slide4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3" Type="http://schemas.openxmlformats.org/officeDocument/2006/relationships/image" Target="../media/image390.png"/><Relationship Id="rId2" Type="http://schemas.openxmlformats.org/officeDocument/2006/relationships/notesSlide" Target="../notesSlides/notesSlide430.xml"/><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3" Type="http://schemas.openxmlformats.org/officeDocument/2006/relationships/image" Target="../media/image1912.png"/><Relationship Id="rId2" Type="http://schemas.openxmlformats.org/officeDocument/2006/relationships/notesSlide" Target="../notesSlides/notesSlide431.xml"/><Relationship Id="rId1" Type="http://schemas.openxmlformats.org/officeDocument/2006/relationships/slideLayout" Target="../slideLayouts/slideLayout2.xml"/><Relationship Id="rId6" Type="http://schemas.openxmlformats.org/officeDocument/2006/relationships/image" Target="../media/image1941.png"/><Relationship Id="rId5" Type="http://schemas.openxmlformats.org/officeDocument/2006/relationships/image" Target="../media/image1931.png"/><Relationship Id="rId4" Type="http://schemas.openxmlformats.org/officeDocument/2006/relationships/image" Target="../media/image1921.png"/></Relationships>
</file>

<file path=ppt/slides/_rels/slide432.xml.rels><?xml version="1.0" encoding="UTF-8" standalone="yes"?>
<Relationships xmlns="http://schemas.openxmlformats.org/package/2006/relationships"><Relationship Id="rId8" Type="http://schemas.openxmlformats.org/officeDocument/2006/relationships/image" Target="../media/image2001.png"/><Relationship Id="rId3" Type="http://schemas.openxmlformats.org/officeDocument/2006/relationships/image" Target="../media/image1951.png"/><Relationship Id="rId7" Type="http://schemas.openxmlformats.org/officeDocument/2006/relationships/image" Target="../media/image1991.png"/><Relationship Id="rId2" Type="http://schemas.openxmlformats.org/officeDocument/2006/relationships/notesSlide" Target="../notesSlides/notesSlide432.xml"/><Relationship Id="rId1" Type="http://schemas.openxmlformats.org/officeDocument/2006/relationships/slideLayout" Target="../slideLayouts/slideLayout2.xml"/><Relationship Id="rId6" Type="http://schemas.openxmlformats.org/officeDocument/2006/relationships/image" Target="../media/image1981.png"/><Relationship Id="rId5" Type="http://schemas.openxmlformats.org/officeDocument/2006/relationships/image" Target="../media/image1971.png"/><Relationship Id="rId4" Type="http://schemas.openxmlformats.org/officeDocument/2006/relationships/image" Target="../media/image1961.png"/></Relationships>
</file>

<file path=ppt/slides/_rels/slide433.xml.rels><?xml version="1.0" encoding="UTF-8" standalone="yes"?>
<Relationships xmlns="http://schemas.openxmlformats.org/package/2006/relationships"><Relationship Id="rId7" Type="http://schemas.openxmlformats.org/officeDocument/2006/relationships/image" Target="../media/image391.png"/><Relationship Id="rId2" Type="http://schemas.openxmlformats.org/officeDocument/2006/relationships/notesSlide" Target="../notesSlides/notesSlide433.xml"/><Relationship Id="rId1" Type="http://schemas.openxmlformats.org/officeDocument/2006/relationships/slideLayout" Target="../slideLayouts/slideLayout2.xml"/><Relationship Id="rId6" Type="http://schemas.openxmlformats.org/officeDocument/2006/relationships/image" Target="../media/image3601.png"/><Relationship Id="rId5" Type="http://schemas.openxmlformats.org/officeDocument/2006/relationships/image" Target="../media/image3510.png"/><Relationship Id="rId4" Type="http://schemas.openxmlformats.org/officeDocument/2006/relationships/image" Target="../media/image3410.png"/></Relationships>
</file>

<file path=ppt/slides/_rels/slide434.xml.rels><?xml version="1.0" encoding="UTF-8" standalone="yes"?>
<Relationships xmlns="http://schemas.openxmlformats.org/package/2006/relationships"><Relationship Id="rId3" Type="http://schemas.openxmlformats.org/officeDocument/2006/relationships/image" Target="../media/image3701.png"/><Relationship Id="rId2" Type="http://schemas.openxmlformats.org/officeDocument/2006/relationships/notesSlide" Target="../notesSlides/notesSlide434.xml"/><Relationship Id="rId1" Type="http://schemas.openxmlformats.org/officeDocument/2006/relationships/slideLayout" Target="../slideLayouts/slideLayout2.xml"/><Relationship Id="rId6" Type="http://schemas.openxmlformats.org/officeDocument/2006/relationships/image" Target="../media/image2013.png"/><Relationship Id="rId5" Type="http://schemas.openxmlformats.org/officeDocument/2006/relationships/image" Target="../media/image1901.png"/><Relationship Id="rId4" Type="http://schemas.openxmlformats.org/officeDocument/2006/relationships/image" Target="../media/image3804.png"/></Relationships>
</file>

<file path=ppt/slides/_rels/slide435.xml.rels><?xml version="1.0" encoding="UTF-8" standalone="yes"?>
<Relationships xmlns="http://schemas.openxmlformats.org/package/2006/relationships"><Relationship Id="rId3" Type="http://schemas.openxmlformats.org/officeDocument/2006/relationships/image" Target="../media/image4110.png"/><Relationship Id="rId2" Type="http://schemas.openxmlformats.org/officeDocument/2006/relationships/notesSlide" Target="../notesSlides/notesSlide435.xml"/><Relationship Id="rId1" Type="http://schemas.openxmlformats.org/officeDocument/2006/relationships/slideLayout" Target="../slideLayouts/slideLayout2.xml"/><Relationship Id="rId6" Type="http://schemas.openxmlformats.org/officeDocument/2006/relationships/image" Target="../media/image2021.png"/><Relationship Id="rId5" Type="http://schemas.openxmlformats.org/officeDocument/2006/relationships/image" Target="../media/image431.png"/><Relationship Id="rId4" Type="http://schemas.openxmlformats.org/officeDocument/2006/relationships/image" Target="../media/image4210.png"/></Relationships>
</file>

<file path=ppt/slides/_rels/slide436.xml.rels><?xml version="1.0" encoding="UTF-8" standalone="yes"?>
<Relationships xmlns="http://schemas.openxmlformats.org/package/2006/relationships"><Relationship Id="rId8" Type="http://schemas.openxmlformats.org/officeDocument/2006/relationships/image" Target="../media/image500.png"/><Relationship Id="rId3" Type="http://schemas.openxmlformats.org/officeDocument/2006/relationships/image" Target="../media/image450.png"/><Relationship Id="rId7" Type="http://schemas.openxmlformats.org/officeDocument/2006/relationships/image" Target="../media/image491.png"/><Relationship Id="rId2" Type="http://schemas.openxmlformats.org/officeDocument/2006/relationships/notesSlide" Target="../notesSlides/notesSlide436.xml"/><Relationship Id="rId1" Type="http://schemas.openxmlformats.org/officeDocument/2006/relationships/slideLayout" Target="../slideLayouts/slideLayout2.xml"/><Relationship Id="rId6" Type="http://schemas.openxmlformats.org/officeDocument/2006/relationships/image" Target="../media/image4810.png"/><Relationship Id="rId5" Type="http://schemas.openxmlformats.org/officeDocument/2006/relationships/image" Target="../media/image470.png"/><Relationship Id="rId4" Type="http://schemas.openxmlformats.org/officeDocument/2006/relationships/image" Target="../media/image461.png"/></Relationships>
</file>

<file path=ppt/slides/_rels/slide437.xml.rels><?xml version="1.0" encoding="UTF-8" standalone="yes"?>
<Relationships xmlns="http://schemas.openxmlformats.org/package/2006/relationships"><Relationship Id="rId3" Type="http://schemas.openxmlformats.org/officeDocument/2006/relationships/image" Target="../media/image511.png"/><Relationship Id="rId7" Type="http://schemas.openxmlformats.org/officeDocument/2006/relationships/image" Target="../media/image550.png"/><Relationship Id="rId2" Type="http://schemas.openxmlformats.org/officeDocument/2006/relationships/notesSlide" Target="../notesSlides/notesSlide437.xml"/><Relationship Id="rId1" Type="http://schemas.openxmlformats.org/officeDocument/2006/relationships/slideLayout" Target="../slideLayouts/slideLayout2.xml"/><Relationship Id="rId6" Type="http://schemas.openxmlformats.org/officeDocument/2006/relationships/image" Target="../media/image540.png"/><Relationship Id="rId5" Type="http://schemas.openxmlformats.org/officeDocument/2006/relationships/image" Target="../media/image530.png"/><Relationship Id="rId4" Type="http://schemas.openxmlformats.org/officeDocument/2006/relationships/image" Target="../media/image520.png"/></Relationships>
</file>

<file path=ppt/slides/_rels/slide438.xml.rels><?xml version="1.0" encoding="UTF-8" standalone="yes"?>
<Relationships xmlns="http://schemas.openxmlformats.org/package/2006/relationships"><Relationship Id="rId3" Type="http://schemas.openxmlformats.org/officeDocument/2006/relationships/image" Target="../media/image4110.png"/><Relationship Id="rId2" Type="http://schemas.openxmlformats.org/officeDocument/2006/relationships/notesSlide" Target="../notesSlides/notesSlide438.xml"/><Relationship Id="rId1" Type="http://schemas.openxmlformats.org/officeDocument/2006/relationships/slideLayout" Target="../slideLayouts/slideLayout2.xml"/><Relationship Id="rId5" Type="http://schemas.openxmlformats.org/officeDocument/2006/relationships/image" Target="../media/image570.png"/><Relationship Id="rId4" Type="http://schemas.openxmlformats.org/officeDocument/2006/relationships/image" Target="../media/image560.png"/></Relationships>
</file>

<file path=ppt/slides/_rels/slide439.xml.rels><?xml version="1.0" encoding="UTF-8" standalone="yes"?>
<Relationships xmlns="http://schemas.openxmlformats.org/package/2006/relationships"><Relationship Id="rId3" Type="http://schemas.openxmlformats.org/officeDocument/2006/relationships/image" Target="../media/image392.png"/><Relationship Id="rId2" Type="http://schemas.openxmlformats.org/officeDocument/2006/relationships/notesSlide" Target="../notesSlides/notesSlide439.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29.png"/></Relationships>
</file>

<file path=ppt/slides/_rels/slide440.xml.rels><?xml version="1.0" encoding="UTF-8" standalone="yes"?>
<Relationships xmlns="http://schemas.openxmlformats.org/package/2006/relationships"><Relationship Id="rId3" Type="http://schemas.openxmlformats.org/officeDocument/2006/relationships/image" Target="../media/image393.png"/><Relationship Id="rId2" Type="http://schemas.openxmlformats.org/officeDocument/2006/relationships/notesSlide" Target="../notesSlides/notesSlide440.xml"/><Relationship Id="rId1" Type="http://schemas.openxmlformats.org/officeDocument/2006/relationships/slideLayout" Target="../slideLayouts/slideLayout2.xml"/><Relationship Id="rId5" Type="http://schemas.openxmlformats.org/officeDocument/2006/relationships/image" Target="../media/image395.png"/><Relationship Id="rId4" Type="http://schemas.openxmlformats.org/officeDocument/2006/relationships/image" Target="../media/image394.png"/></Relationships>
</file>

<file path=ppt/slides/_rels/slide441.xml.rels><?xml version="1.0" encoding="UTF-8" standalone="yes"?>
<Relationships xmlns="http://schemas.openxmlformats.org/package/2006/relationships"><Relationship Id="rId8" Type="http://schemas.openxmlformats.org/officeDocument/2006/relationships/image" Target="../media/image681.png"/><Relationship Id="rId3" Type="http://schemas.openxmlformats.org/officeDocument/2006/relationships/image" Target="../media/image632.png"/><Relationship Id="rId7" Type="http://schemas.openxmlformats.org/officeDocument/2006/relationships/image" Target="../media/image671.png"/><Relationship Id="rId2" Type="http://schemas.openxmlformats.org/officeDocument/2006/relationships/notesSlide" Target="../notesSlides/notesSlide441.xml"/><Relationship Id="rId1" Type="http://schemas.openxmlformats.org/officeDocument/2006/relationships/slideLayout" Target="../slideLayouts/slideLayout2.xml"/><Relationship Id="rId6" Type="http://schemas.openxmlformats.org/officeDocument/2006/relationships/image" Target="../media/image660.png"/><Relationship Id="rId5" Type="http://schemas.openxmlformats.org/officeDocument/2006/relationships/image" Target="../media/image651.png"/><Relationship Id="rId10" Type="http://schemas.openxmlformats.org/officeDocument/2006/relationships/image" Target="../media/image2061.png"/><Relationship Id="rId4" Type="http://schemas.openxmlformats.org/officeDocument/2006/relationships/image" Target="../media/image640.png"/><Relationship Id="rId9" Type="http://schemas.openxmlformats.org/officeDocument/2006/relationships/image" Target="../media/image691.png"/></Relationships>
</file>

<file path=ppt/slides/_rels/slide442.xml.rels><?xml version="1.0" encoding="UTF-8" standalone="yes"?>
<Relationships xmlns="http://schemas.openxmlformats.org/package/2006/relationships"><Relationship Id="rId3" Type="http://schemas.openxmlformats.org/officeDocument/2006/relationships/image" Target="../media/image396.png"/><Relationship Id="rId2" Type="http://schemas.openxmlformats.org/officeDocument/2006/relationships/notesSlide" Target="../notesSlides/notesSlide442.xml"/><Relationship Id="rId1" Type="http://schemas.openxmlformats.org/officeDocument/2006/relationships/slideLayout" Target="../slideLayouts/slideLayout2.xml"/><Relationship Id="rId5" Type="http://schemas.openxmlformats.org/officeDocument/2006/relationships/image" Target="../media/image398.png"/><Relationship Id="rId4" Type="http://schemas.openxmlformats.org/officeDocument/2006/relationships/image" Target="../media/image397.png"/></Relationships>
</file>

<file path=ppt/slides/_rels/slide443.xml.rels><?xml version="1.0" encoding="UTF-8" standalone="yes"?>
<Relationships xmlns="http://schemas.openxmlformats.org/package/2006/relationships"><Relationship Id="rId3" Type="http://schemas.openxmlformats.org/officeDocument/2006/relationships/image" Target="../media/image740.png"/><Relationship Id="rId7" Type="http://schemas.openxmlformats.org/officeDocument/2006/relationships/image" Target="../media/image780.png"/><Relationship Id="rId2" Type="http://schemas.openxmlformats.org/officeDocument/2006/relationships/notesSlide" Target="../notesSlides/notesSlide443.xml"/><Relationship Id="rId1" Type="http://schemas.openxmlformats.org/officeDocument/2006/relationships/slideLayout" Target="../slideLayouts/slideLayout2.xml"/><Relationship Id="rId6" Type="http://schemas.openxmlformats.org/officeDocument/2006/relationships/image" Target="../media/image770.png"/><Relationship Id="rId5" Type="http://schemas.openxmlformats.org/officeDocument/2006/relationships/image" Target="../media/image760.png"/><Relationship Id="rId4" Type="http://schemas.openxmlformats.org/officeDocument/2006/relationships/image" Target="../media/image750.png"/></Relationships>
</file>

<file path=ppt/slides/_rels/slide444.xml.rels><?xml version="1.0" encoding="UTF-8" standalone="yes"?>
<Relationships xmlns="http://schemas.openxmlformats.org/package/2006/relationships"><Relationship Id="rId7" Type="http://schemas.openxmlformats.org/officeDocument/2006/relationships/image" Target="../media/image333.png"/><Relationship Id="rId2" Type="http://schemas.openxmlformats.org/officeDocument/2006/relationships/notesSlide" Target="../notesSlides/notesSlide444.xml"/><Relationship Id="rId1" Type="http://schemas.openxmlformats.org/officeDocument/2006/relationships/slideLayout" Target="../slideLayouts/slideLayout2.xml"/><Relationship Id="rId6" Type="http://schemas.openxmlformats.org/officeDocument/2006/relationships/image" Target="../media/image820.png"/><Relationship Id="rId5" Type="http://schemas.openxmlformats.org/officeDocument/2006/relationships/image" Target="../media/image811.png"/><Relationship Id="rId4" Type="http://schemas.openxmlformats.org/officeDocument/2006/relationships/image" Target="../media/image800.png"/></Relationships>
</file>

<file path=ppt/slides/_rels/slide445.xml.rels><?xml version="1.0" encoding="UTF-8" standalone="yes"?>
<Relationships xmlns="http://schemas.openxmlformats.org/package/2006/relationships"><Relationship Id="rId8" Type="http://schemas.openxmlformats.org/officeDocument/2006/relationships/image" Target="../media/image383.png"/><Relationship Id="rId7" Type="http://schemas.openxmlformats.org/officeDocument/2006/relationships/image" Target="../media/image382.png"/><Relationship Id="rId2" Type="http://schemas.openxmlformats.org/officeDocument/2006/relationships/notesSlide" Target="../notesSlides/notesSlide445.xml"/><Relationship Id="rId1" Type="http://schemas.openxmlformats.org/officeDocument/2006/relationships/slideLayout" Target="../slideLayouts/slideLayout2.xml"/><Relationship Id="rId6" Type="http://schemas.openxmlformats.org/officeDocument/2006/relationships/image" Target="../media/image860.png"/><Relationship Id="rId5" Type="http://schemas.openxmlformats.org/officeDocument/2006/relationships/image" Target="../media/image850.png"/></Relationships>
</file>

<file path=ppt/slides/_rels/slide446.xml.rels><?xml version="1.0" encoding="UTF-8" standalone="yes"?>
<Relationships xmlns="http://schemas.openxmlformats.org/package/2006/relationships"><Relationship Id="rId8" Type="http://schemas.openxmlformats.org/officeDocument/2006/relationships/image" Target="../media/image920.png"/><Relationship Id="rId3" Type="http://schemas.openxmlformats.org/officeDocument/2006/relationships/image" Target="../media/image3321.png"/><Relationship Id="rId7" Type="http://schemas.openxmlformats.org/officeDocument/2006/relationships/image" Target="../media/image912.png"/><Relationship Id="rId2" Type="http://schemas.openxmlformats.org/officeDocument/2006/relationships/notesSlide" Target="../notesSlides/notesSlide446.xml"/><Relationship Id="rId1" Type="http://schemas.openxmlformats.org/officeDocument/2006/relationships/slideLayout" Target="../slideLayouts/slideLayout2.xml"/><Relationship Id="rId6" Type="http://schemas.openxmlformats.org/officeDocument/2006/relationships/image" Target="../media/image900.png"/><Relationship Id="rId5" Type="http://schemas.openxmlformats.org/officeDocument/2006/relationships/image" Target="../media/image890.png"/><Relationship Id="rId10" Type="http://schemas.openxmlformats.org/officeDocument/2006/relationships/image" Target="../media/image940.png"/><Relationship Id="rId4" Type="http://schemas.openxmlformats.org/officeDocument/2006/relationships/image" Target="../media/image880.png"/><Relationship Id="rId9" Type="http://schemas.openxmlformats.org/officeDocument/2006/relationships/image" Target="../media/image930.png"/></Relationships>
</file>

<file path=ppt/slides/_rels/slide447.xml.rels><?xml version="1.0" encoding="UTF-8" standalone="yes"?>
<Relationships xmlns="http://schemas.openxmlformats.org/package/2006/relationships"><Relationship Id="rId3" Type="http://schemas.openxmlformats.org/officeDocument/2006/relationships/image" Target="../media/image950.png"/><Relationship Id="rId2" Type="http://schemas.openxmlformats.org/officeDocument/2006/relationships/notesSlide" Target="../notesSlides/notesSlide447.xml"/><Relationship Id="rId1" Type="http://schemas.openxmlformats.org/officeDocument/2006/relationships/slideLayout" Target="../slideLayouts/slideLayout2.xml"/><Relationship Id="rId5" Type="http://schemas.openxmlformats.org/officeDocument/2006/relationships/image" Target="../media/image970.png"/><Relationship Id="rId4" Type="http://schemas.openxmlformats.org/officeDocument/2006/relationships/image" Target="../media/image960.png"/></Relationships>
</file>

<file path=ppt/slides/_rels/slide448.xml.rels><?xml version="1.0" encoding="UTF-8" standalone="yes"?>
<Relationships xmlns="http://schemas.openxmlformats.org/package/2006/relationships"><Relationship Id="rId3" Type="http://schemas.openxmlformats.org/officeDocument/2006/relationships/image" Target="../media/image399.png"/><Relationship Id="rId2" Type="http://schemas.openxmlformats.org/officeDocument/2006/relationships/notesSlide" Target="../notesSlides/notesSlide448.xml"/><Relationship Id="rId1" Type="http://schemas.openxmlformats.org/officeDocument/2006/relationships/slideLayout" Target="../slideLayouts/slideLayout2.xml"/><Relationship Id="rId4" Type="http://schemas.openxmlformats.org/officeDocument/2006/relationships/image" Target="../media/image400.png"/></Relationships>
</file>

<file path=ppt/slides/_rels/slide449.xml.rels><?xml version="1.0" encoding="UTF-8" standalone="yes"?>
<Relationships xmlns="http://schemas.openxmlformats.org/package/2006/relationships"><Relationship Id="rId8" Type="http://schemas.openxmlformats.org/officeDocument/2006/relationships/image" Target="../media/image2160.png"/><Relationship Id="rId3" Type="http://schemas.openxmlformats.org/officeDocument/2006/relationships/image" Target="../media/image2113.png"/><Relationship Id="rId7" Type="http://schemas.openxmlformats.org/officeDocument/2006/relationships/image" Target="../media/image2151.png"/><Relationship Id="rId2" Type="http://schemas.openxmlformats.org/officeDocument/2006/relationships/notesSlide" Target="../notesSlides/notesSlide449.xml"/><Relationship Id="rId1" Type="http://schemas.openxmlformats.org/officeDocument/2006/relationships/slideLayout" Target="../slideLayouts/slideLayout2.xml"/><Relationship Id="rId6" Type="http://schemas.openxmlformats.org/officeDocument/2006/relationships/image" Target="../media/image2140.png"/><Relationship Id="rId5" Type="http://schemas.openxmlformats.org/officeDocument/2006/relationships/image" Target="../media/image2131.png"/><Relationship Id="rId10" Type="http://schemas.openxmlformats.org/officeDocument/2006/relationships/image" Target="../media/image2181.png"/><Relationship Id="rId4" Type="http://schemas.openxmlformats.org/officeDocument/2006/relationships/image" Target="../media/image2121.png"/><Relationship Id="rId9" Type="http://schemas.openxmlformats.org/officeDocument/2006/relationships/image" Target="../media/image2171.png"/></Relationships>
</file>

<file path=ppt/slides/_rels/slide4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50.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notesSlide" Target="../notesSlides/notesSlide450.xml"/><Relationship Id="rId1" Type="http://schemas.openxmlformats.org/officeDocument/2006/relationships/slideLayout" Target="../slideLayouts/slideLayout2.xml"/><Relationship Id="rId5" Type="http://schemas.openxmlformats.org/officeDocument/2006/relationships/image" Target="../media/image403.png"/><Relationship Id="rId4" Type="http://schemas.openxmlformats.org/officeDocument/2006/relationships/image" Target="../media/image402.png"/></Relationships>
</file>

<file path=ppt/slides/_rels/slide451.xml.rels><?xml version="1.0" encoding="UTF-8" standalone="yes"?>
<Relationships xmlns="http://schemas.openxmlformats.org/package/2006/relationships"><Relationship Id="rId3" Type="http://schemas.openxmlformats.org/officeDocument/2006/relationships/image" Target="../media/image404.png"/><Relationship Id="rId7" Type="http://schemas.openxmlformats.org/officeDocument/2006/relationships/image" Target="../media/image409.png"/><Relationship Id="rId2" Type="http://schemas.openxmlformats.org/officeDocument/2006/relationships/notesSlide" Target="../notesSlides/notesSlide451.xml"/><Relationship Id="rId1" Type="http://schemas.openxmlformats.org/officeDocument/2006/relationships/slideLayout" Target="../slideLayouts/slideLayout2.xml"/><Relationship Id="rId6" Type="http://schemas.openxmlformats.org/officeDocument/2006/relationships/image" Target="../media/image408.png"/><Relationship Id="rId5" Type="http://schemas.openxmlformats.org/officeDocument/2006/relationships/image" Target="../media/image407.png"/><Relationship Id="rId4" Type="http://schemas.openxmlformats.org/officeDocument/2006/relationships/image" Target="../media/image405.png"/></Relationships>
</file>

<file path=ppt/slides/_rels/slide452.xml.rels><?xml version="1.0" encoding="UTF-8" standalone="yes"?>
<Relationships xmlns="http://schemas.openxmlformats.org/package/2006/relationships"><Relationship Id="rId8" Type="http://schemas.openxmlformats.org/officeDocument/2006/relationships/image" Target="../media/image1200.png"/><Relationship Id="rId3" Type="http://schemas.openxmlformats.org/officeDocument/2006/relationships/image" Target="../media/image1150.png"/><Relationship Id="rId7" Type="http://schemas.openxmlformats.org/officeDocument/2006/relationships/image" Target="../media/image1190.png"/><Relationship Id="rId12" Type="http://schemas.openxmlformats.org/officeDocument/2006/relationships/image" Target="../media/image1240.png"/><Relationship Id="rId2" Type="http://schemas.openxmlformats.org/officeDocument/2006/relationships/notesSlide" Target="../notesSlides/notesSlide452.xml"/><Relationship Id="rId1" Type="http://schemas.openxmlformats.org/officeDocument/2006/relationships/slideLayout" Target="../slideLayouts/slideLayout2.xml"/><Relationship Id="rId6" Type="http://schemas.openxmlformats.org/officeDocument/2006/relationships/image" Target="../media/image1180.png"/><Relationship Id="rId11" Type="http://schemas.openxmlformats.org/officeDocument/2006/relationships/image" Target="../media/image1230.png"/><Relationship Id="rId5" Type="http://schemas.openxmlformats.org/officeDocument/2006/relationships/image" Target="../media/image1170.png"/><Relationship Id="rId10" Type="http://schemas.openxmlformats.org/officeDocument/2006/relationships/image" Target="../media/image1220.png"/><Relationship Id="rId4" Type="http://schemas.openxmlformats.org/officeDocument/2006/relationships/image" Target="../media/image1160.png"/><Relationship Id="rId9" Type="http://schemas.openxmlformats.org/officeDocument/2006/relationships/image" Target="../media/image1211.png"/></Relationships>
</file>

<file path=ppt/slides/_rels/slide453.xml.rels><?xml version="1.0" encoding="UTF-8" standalone="yes"?>
<Relationships xmlns="http://schemas.openxmlformats.org/package/2006/relationships"><Relationship Id="rId3" Type="http://schemas.openxmlformats.org/officeDocument/2006/relationships/image" Target="../media/image1250.png"/><Relationship Id="rId7" Type="http://schemas.openxmlformats.org/officeDocument/2006/relationships/image" Target="../media/image2241.png"/><Relationship Id="rId2" Type="http://schemas.openxmlformats.org/officeDocument/2006/relationships/notesSlide" Target="../notesSlides/notesSlide453.xml"/><Relationship Id="rId1" Type="http://schemas.openxmlformats.org/officeDocument/2006/relationships/slideLayout" Target="../slideLayouts/slideLayout2.xml"/><Relationship Id="rId6" Type="http://schemas.openxmlformats.org/officeDocument/2006/relationships/image" Target="../media/image2231.png"/><Relationship Id="rId5" Type="http://schemas.openxmlformats.org/officeDocument/2006/relationships/image" Target="../media/image2221.png"/><Relationship Id="rId4" Type="http://schemas.openxmlformats.org/officeDocument/2006/relationships/image" Target="../media/image2213.png"/></Relationships>
</file>

<file path=ppt/slides/_rels/slide454.xml.rels><?xml version="1.0" encoding="UTF-8" standalone="yes"?>
<Relationships xmlns="http://schemas.openxmlformats.org/package/2006/relationships"><Relationship Id="rId8" Type="http://schemas.openxmlformats.org/officeDocument/2006/relationships/image" Target="../media/image1350.png"/><Relationship Id="rId3" Type="http://schemas.openxmlformats.org/officeDocument/2006/relationships/image" Target="../media/image1300.png"/><Relationship Id="rId7" Type="http://schemas.openxmlformats.org/officeDocument/2006/relationships/image" Target="../media/image1340.png"/><Relationship Id="rId2" Type="http://schemas.openxmlformats.org/officeDocument/2006/relationships/notesSlide" Target="../notesSlides/notesSlide454.xml"/><Relationship Id="rId1" Type="http://schemas.openxmlformats.org/officeDocument/2006/relationships/slideLayout" Target="../slideLayouts/slideLayout2.xml"/><Relationship Id="rId6" Type="http://schemas.openxmlformats.org/officeDocument/2006/relationships/image" Target="../media/image1330.png"/><Relationship Id="rId5" Type="http://schemas.openxmlformats.org/officeDocument/2006/relationships/image" Target="../media/image1321.png"/><Relationship Id="rId4" Type="http://schemas.openxmlformats.org/officeDocument/2006/relationships/image" Target="../media/image1312.png"/></Relationships>
</file>

<file path=ppt/slides/_rels/slide455.xml.rels><?xml version="1.0" encoding="UTF-8" standalone="yes"?>
<Relationships xmlns="http://schemas.openxmlformats.org/package/2006/relationships"><Relationship Id="rId13" Type="http://schemas.openxmlformats.org/officeDocument/2006/relationships/image" Target="../media/image1400.png"/><Relationship Id="rId3" Type="http://schemas.openxmlformats.org/officeDocument/2006/relationships/image" Target="../media/image1360.png"/><Relationship Id="rId12" Type="http://schemas.openxmlformats.org/officeDocument/2006/relationships/image" Target="../media/image2250.png"/><Relationship Id="rId2" Type="http://schemas.openxmlformats.org/officeDocument/2006/relationships/notesSlide" Target="../notesSlides/notesSlide455.xml"/><Relationship Id="rId1" Type="http://schemas.openxmlformats.org/officeDocument/2006/relationships/slideLayout" Target="../slideLayouts/slideLayout2.xml"/><Relationship Id="rId6" Type="http://schemas.openxmlformats.org/officeDocument/2006/relationships/image" Target="../media/image1390.png"/><Relationship Id="rId11" Type="http://schemas.openxmlformats.org/officeDocument/2006/relationships/image" Target="../media/image1370.png"/><Relationship Id="rId10" Type="http://schemas.openxmlformats.org/officeDocument/2006/relationships/image" Target="../media/image1430.png"/><Relationship Id="rId9" Type="http://schemas.openxmlformats.org/officeDocument/2006/relationships/image" Target="../media/image1420.png"/></Relationships>
</file>

<file path=ppt/slides/_rels/slide456.xml.rels><?xml version="1.0" encoding="UTF-8" standalone="yes"?>
<Relationships xmlns="http://schemas.openxmlformats.org/package/2006/relationships"><Relationship Id="rId3" Type="http://schemas.openxmlformats.org/officeDocument/2006/relationships/image" Target="../media/image3392.png"/><Relationship Id="rId7" Type="http://schemas.openxmlformats.org/officeDocument/2006/relationships/image" Target="../media/image1470.png"/><Relationship Id="rId2" Type="http://schemas.openxmlformats.org/officeDocument/2006/relationships/notesSlide" Target="../notesSlides/notesSlide456.xml"/><Relationship Id="rId1" Type="http://schemas.openxmlformats.org/officeDocument/2006/relationships/slideLayout" Target="../slideLayouts/slideLayout2.xml"/><Relationship Id="rId6" Type="http://schemas.openxmlformats.org/officeDocument/2006/relationships/image" Target="../media/image1460.png"/><Relationship Id="rId5" Type="http://schemas.openxmlformats.org/officeDocument/2006/relationships/image" Target="../media/image1450.png"/><Relationship Id="rId4" Type="http://schemas.openxmlformats.org/officeDocument/2006/relationships/image" Target="../media/image1440.png"/></Relationships>
</file>

<file path=ppt/slides/_rels/slide457.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457.xml"/><Relationship Id="rId1" Type="http://schemas.openxmlformats.org/officeDocument/2006/relationships/slideLayout" Target="../slideLayouts/slideLayout2.xml"/><Relationship Id="rId4" Type="http://schemas.openxmlformats.org/officeDocument/2006/relationships/image" Target="../media/image411.png"/></Relationships>
</file>

<file path=ppt/slides/_rels/slide458.xml.rels><?xml version="1.0" encoding="UTF-8" standalone="yes"?>
<Relationships xmlns="http://schemas.openxmlformats.org/package/2006/relationships"><Relationship Id="rId3" Type="http://schemas.openxmlformats.org/officeDocument/2006/relationships/image" Target="../media/image412.png"/><Relationship Id="rId2" Type="http://schemas.openxmlformats.org/officeDocument/2006/relationships/notesSlide" Target="../notesSlides/notesSlide458.xml"/><Relationship Id="rId1" Type="http://schemas.openxmlformats.org/officeDocument/2006/relationships/slideLayout" Target="../slideLayouts/slideLayout2.xml"/></Relationships>
</file>

<file path=ppt/slides/_rels/slide459.xml.rels><?xml version="1.0" encoding="UTF-8" standalone="yes"?>
<Relationships xmlns="http://schemas.openxmlformats.org/package/2006/relationships"><Relationship Id="rId2" Type="http://schemas.openxmlformats.org/officeDocument/2006/relationships/notesSlide" Target="../notesSlides/notesSlide459.xml"/><Relationship Id="rId1" Type="http://schemas.openxmlformats.org/officeDocument/2006/relationships/slideLayout" Target="../slideLayouts/slideLayout2.xml"/><Relationship Id="rId6" Type="http://schemas.openxmlformats.org/officeDocument/2006/relationships/image" Target="../media/image413.png"/><Relationship Id="rId5" Type="http://schemas.openxmlformats.org/officeDocument/2006/relationships/image" Target="../media/image2312.png"/><Relationship Id="rId4" Type="http://schemas.openxmlformats.org/officeDocument/2006/relationships/image" Target="../media/image2301.pn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 Id="rId5" Type="http://schemas.openxmlformats.org/officeDocument/2006/relationships/image" Target="../media/image31.png"/><Relationship Id="rId4" Type="http://schemas.openxmlformats.org/officeDocument/2006/relationships/image" Target="NULL"/></Relationships>
</file>

<file path=ppt/slides/_rels/slide460.xml.rels><?xml version="1.0" encoding="UTF-8" standalone="yes"?>
<Relationships xmlns="http://schemas.openxmlformats.org/package/2006/relationships"><Relationship Id="rId8" Type="http://schemas.openxmlformats.org/officeDocument/2006/relationships/image" Target="../media/image2340.png"/><Relationship Id="rId3" Type="http://schemas.openxmlformats.org/officeDocument/2006/relationships/image" Target="../media/image1540.png"/><Relationship Id="rId7" Type="http://schemas.openxmlformats.org/officeDocument/2006/relationships/image" Target="../media/image2330.png"/><Relationship Id="rId2" Type="http://schemas.openxmlformats.org/officeDocument/2006/relationships/notesSlide" Target="../notesSlides/notesSlide460.xml"/><Relationship Id="rId1" Type="http://schemas.openxmlformats.org/officeDocument/2006/relationships/slideLayout" Target="../slideLayouts/slideLayout2.xml"/><Relationship Id="rId6" Type="http://schemas.openxmlformats.org/officeDocument/2006/relationships/image" Target="../media/image2320.png"/><Relationship Id="rId5" Type="http://schemas.openxmlformats.org/officeDocument/2006/relationships/image" Target="../media/image1560.png"/><Relationship Id="rId4" Type="http://schemas.openxmlformats.org/officeDocument/2006/relationships/image" Target="../media/image1550.png"/><Relationship Id="rId9" Type="http://schemas.openxmlformats.org/officeDocument/2006/relationships/image" Target="../media/image2350.png"/></Relationships>
</file>

<file path=ppt/slides/_rels/slide461.xml.rels><?xml version="1.0" encoding="UTF-8" standalone="yes"?>
<Relationships xmlns="http://schemas.openxmlformats.org/package/2006/relationships"><Relationship Id="rId8" Type="http://schemas.openxmlformats.org/officeDocument/2006/relationships/image" Target="../media/image1660.png"/><Relationship Id="rId3" Type="http://schemas.openxmlformats.org/officeDocument/2006/relationships/image" Target="../media/image1610.png"/><Relationship Id="rId7" Type="http://schemas.openxmlformats.org/officeDocument/2006/relationships/image" Target="../media/image1650.png"/><Relationship Id="rId2" Type="http://schemas.openxmlformats.org/officeDocument/2006/relationships/notesSlide" Target="../notesSlides/notesSlide461.xml"/><Relationship Id="rId1" Type="http://schemas.openxmlformats.org/officeDocument/2006/relationships/slideLayout" Target="../slideLayouts/slideLayout2.xml"/><Relationship Id="rId6" Type="http://schemas.openxmlformats.org/officeDocument/2006/relationships/image" Target="../media/image1640.png"/><Relationship Id="rId11" Type="http://schemas.openxmlformats.org/officeDocument/2006/relationships/image" Target="../media/image1690.png"/><Relationship Id="rId5" Type="http://schemas.openxmlformats.org/officeDocument/2006/relationships/image" Target="../media/image1630.png"/><Relationship Id="rId10" Type="http://schemas.openxmlformats.org/officeDocument/2006/relationships/image" Target="../media/image1680.png"/><Relationship Id="rId4" Type="http://schemas.openxmlformats.org/officeDocument/2006/relationships/image" Target="../media/image1620.png"/><Relationship Id="rId9" Type="http://schemas.openxmlformats.org/officeDocument/2006/relationships/image" Target="../media/image1670.png"/></Relationships>
</file>

<file path=ppt/slides/_rels/slide462.xml.rels><?xml version="1.0" encoding="UTF-8" standalone="yes"?>
<Relationships xmlns="http://schemas.openxmlformats.org/package/2006/relationships"><Relationship Id="rId3" Type="http://schemas.openxmlformats.org/officeDocument/2006/relationships/image" Target="../media/image414.png"/><Relationship Id="rId2" Type="http://schemas.openxmlformats.org/officeDocument/2006/relationships/notesSlide" Target="../notesSlides/notesSlide462.xml"/><Relationship Id="rId1" Type="http://schemas.openxmlformats.org/officeDocument/2006/relationships/slideLayout" Target="../slideLayouts/slideLayout2.xml"/></Relationships>
</file>

<file path=ppt/slides/_rels/slide463.xml.rels><?xml version="1.0" encoding="UTF-8" standalone="yes"?>
<Relationships xmlns="http://schemas.openxmlformats.org/package/2006/relationships"><Relationship Id="rId3" Type="http://schemas.openxmlformats.org/officeDocument/2006/relationships/image" Target="../media/image1710.png"/><Relationship Id="rId7" Type="http://schemas.openxmlformats.org/officeDocument/2006/relationships/image" Target="../media/image1750.png"/><Relationship Id="rId2" Type="http://schemas.openxmlformats.org/officeDocument/2006/relationships/notesSlide" Target="../notesSlides/notesSlide463.xml"/><Relationship Id="rId1" Type="http://schemas.openxmlformats.org/officeDocument/2006/relationships/slideLayout" Target="../slideLayouts/slideLayout2.xml"/><Relationship Id="rId6" Type="http://schemas.openxmlformats.org/officeDocument/2006/relationships/image" Target="../media/image1740.png"/><Relationship Id="rId5" Type="http://schemas.openxmlformats.org/officeDocument/2006/relationships/image" Target="../media/image1730.png"/><Relationship Id="rId4" Type="http://schemas.openxmlformats.org/officeDocument/2006/relationships/image" Target="../media/image1720.png"/></Relationships>
</file>

<file path=ppt/slides/_rels/slide464.xml.rels><?xml version="1.0" encoding="UTF-8" standalone="yes"?>
<Relationships xmlns="http://schemas.openxmlformats.org/package/2006/relationships"><Relationship Id="rId3" Type="http://schemas.openxmlformats.org/officeDocument/2006/relationships/image" Target="../media/image415.png"/><Relationship Id="rId7" Type="http://schemas.openxmlformats.org/officeDocument/2006/relationships/image" Target="../media/image419.png"/><Relationship Id="rId2" Type="http://schemas.openxmlformats.org/officeDocument/2006/relationships/notesSlide" Target="../notesSlides/notesSlide464.xml"/><Relationship Id="rId1" Type="http://schemas.openxmlformats.org/officeDocument/2006/relationships/slideLayout" Target="../slideLayouts/slideLayout2.xml"/><Relationship Id="rId6" Type="http://schemas.openxmlformats.org/officeDocument/2006/relationships/image" Target="../media/image418.png"/><Relationship Id="rId5" Type="http://schemas.openxmlformats.org/officeDocument/2006/relationships/image" Target="../media/image417.png"/><Relationship Id="rId4" Type="http://schemas.openxmlformats.org/officeDocument/2006/relationships/image" Target="../media/image416.png"/></Relationships>
</file>

<file path=ppt/slides/_rels/slide465.xml.rels><?xml version="1.0" encoding="UTF-8" standalone="yes"?>
<Relationships xmlns="http://schemas.openxmlformats.org/package/2006/relationships"><Relationship Id="rId8" Type="http://schemas.openxmlformats.org/officeDocument/2006/relationships/image" Target="../media/image420.png"/><Relationship Id="rId7" Type="http://schemas.openxmlformats.org/officeDocument/2006/relationships/image" Target="../media/image2400.png"/><Relationship Id="rId2" Type="http://schemas.openxmlformats.org/officeDocument/2006/relationships/notesSlide" Target="../notesSlides/notesSlide465.xml"/><Relationship Id="rId1" Type="http://schemas.openxmlformats.org/officeDocument/2006/relationships/slideLayout" Target="../slideLayouts/slideLayout2.xml"/><Relationship Id="rId6" Type="http://schemas.openxmlformats.org/officeDocument/2006/relationships/image" Target="../media/image2390.png"/><Relationship Id="rId5" Type="http://schemas.openxmlformats.org/officeDocument/2006/relationships/image" Target="../media/image2381.png"/><Relationship Id="rId9" Type="http://schemas.openxmlformats.org/officeDocument/2006/relationships/image" Target="../media/image421.png"/></Relationships>
</file>

<file path=ppt/slides/_rels/slide466.xml.rels><?xml version="1.0" encoding="UTF-8" standalone="yes"?>
<Relationships xmlns="http://schemas.openxmlformats.org/package/2006/relationships"><Relationship Id="rId3" Type="http://schemas.openxmlformats.org/officeDocument/2006/relationships/image" Target="../media/image1860.png"/><Relationship Id="rId7" Type="http://schemas.openxmlformats.org/officeDocument/2006/relationships/image" Target="../media/image1900.png"/><Relationship Id="rId2" Type="http://schemas.openxmlformats.org/officeDocument/2006/relationships/notesSlide" Target="../notesSlides/notesSlide466.xml"/><Relationship Id="rId1" Type="http://schemas.openxmlformats.org/officeDocument/2006/relationships/slideLayout" Target="../slideLayouts/slideLayout2.xml"/><Relationship Id="rId6" Type="http://schemas.openxmlformats.org/officeDocument/2006/relationships/image" Target="../media/image1890.png"/><Relationship Id="rId5" Type="http://schemas.openxmlformats.org/officeDocument/2006/relationships/image" Target="../media/image1880.png"/><Relationship Id="rId4" Type="http://schemas.openxmlformats.org/officeDocument/2006/relationships/image" Target="../media/image1870.png"/></Relationships>
</file>

<file path=ppt/slides/_rels/slide467.xml.rels><?xml version="1.0" encoding="UTF-8" standalone="yes"?>
<Relationships xmlns="http://schemas.openxmlformats.org/package/2006/relationships"><Relationship Id="rId8" Type="http://schemas.openxmlformats.org/officeDocument/2006/relationships/image" Target="../media/image1960.png"/><Relationship Id="rId3" Type="http://schemas.openxmlformats.org/officeDocument/2006/relationships/image" Target="../media/image1910.png"/><Relationship Id="rId7" Type="http://schemas.openxmlformats.org/officeDocument/2006/relationships/image" Target="../media/image1950.png"/><Relationship Id="rId2" Type="http://schemas.openxmlformats.org/officeDocument/2006/relationships/notesSlide" Target="../notesSlides/notesSlide467.xml"/><Relationship Id="rId1" Type="http://schemas.openxmlformats.org/officeDocument/2006/relationships/slideLayout" Target="../slideLayouts/slideLayout2.xml"/><Relationship Id="rId6" Type="http://schemas.openxmlformats.org/officeDocument/2006/relationships/image" Target="../media/image1940.png"/><Relationship Id="rId5" Type="http://schemas.openxmlformats.org/officeDocument/2006/relationships/image" Target="../media/image1930.png"/><Relationship Id="rId4" Type="http://schemas.openxmlformats.org/officeDocument/2006/relationships/image" Target="../media/image1920.png"/></Relationships>
</file>

<file path=ppt/slides/_rels/slide468.xml.rels><?xml version="1.0" encoding="UTF-8" standalone="yes"?>
<Relationships xmlns="http://schemas.openxmlformats.org/package/2006/relationships"><Relationship Id="rId8" Type="http://schemas.openxmlformats.org/officeDocument/2006/relationships/image" Target="../media/image2020.png"/><Relationship Id="rId3" Type="http://schemas.openxmlformats.org/officeDocument/2006/relationships/image" Target="../media/image1970.png"/><Relationship Id="rId7" Type="http://schemas.openxmlformats.org/officeDocument/2006/relationships/image" Target="../media/image2010.png"/><Relationship Id="rId2" Type="http://schemas.openxmlformats.org/officeDocument/2006/relationships/notesSlide" Target="../notesSlides/notesSlide468.xml"/><Relationship Id="rId1" Type="http://schemas.openxmlformats.org/officeDocument/2006/relationships/slideLayout" Target="../slideLayouts/slideLayout2.xml"/><Relationship Id="rId6" Type="http://schemas.openxmlformats.org/officeDocument/2006/relationships/image" Target="../media/image2000.png"/><Relationship Id="rId11" Type="http://schemas.openxmlformats.org/officeDocument/2006/relationships/image" Target="../media/image2050.png"/><Relationship Id="rId5" Type="http://schemas.openxmlformats.org/officeDocument/2006/relationships/image" Target="../media/image1990.png"/><Relationship Id="rId10" Type="http://schemas.openxmlformats.org/officeDocument/2006/relationships/image" Target="../media/image2040.png"/><Relationship Id="rId4" Type="http://schemas.openxmlformats.org/officeDocument/2006/relationships/image" Target="../media/image1980.png"/><Relationship Id="rId9" Type="http://schemas.openxmlformats.org/officeDocument/2006/relationships/image" Target="../media/image2030.png"/></Relationships>
</file>

<file path=ppt/slides/_rels/slide469.xml.rels><?xml version="1.0" encoding="UTF-8" standalone="yes"?>
<Relationships xmlns="http://schemas.openxmlformats.org/package/2006/relationships"><Relationship Id="rId3" Type="http://schemas.openxmlformats.org/officeDocument/2006/relationships/image" Target="../media/image2060.png"/><Relationship Id="rId7" Type="http://schemas.openxmlformats.org/officeDocument/2006/relationships/image" Target="../media/image2101.png"/><Relationship Id="rId2" Type="http://schemas.openxmlformats.org/officeDocument/2006/relationships/notesSlide" Target="../notesSlides/notesSlide469.xml"/><Relationship Id="rId1" Type="http://schemas.openxmlformats.org/officeDocument/2006/relationships/slideLayout" Target="../slideLayouts/slideLayout2.xml"/><Relationship Id="rId6" Type="http://schemas.openxmlformats.org/officeDocument/2006/relationships/image" Target="../media/image2090.png"/><Relationship Id="rId5" Type="http://schemas.openxmlformats.org/officeDocument/2006/relationships/image" Target="../media/image2080.png"/><Relationship Id="rId4" Type="http://schemas.openxmlformats.org/officeDocument/2006/relationships/image" Target="../media/image2070.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image" Target="NULL"/><Relationship Id="rId4" Type="http://schemas.openxmlformats.org/officeDocument/2006/relationships/image" Target="NULL"/></Relationships>
</file>

<file path=ppt/slides/_rels/slide470.xml.rels><?xml version="1.0" encoding="UTF-8" standalone="yes"?>
<Relationships xmlns="http://schemas.openxmlformats.org/package/2006/relationships"><Relationship Id="rId8" Type="http://schemas.openxmlformats.org/officeDocument/2006/relationships/image" Target="../media/image3461.png"/><Relationship Id="rId3" Type="http://schemas.openxmlformats.org/officeDocument/2006/relationships/image" Target="../media/image2110.png"/><Relationship Id="rId7" Type="http://schemas.openxmlformats.org/officeDocument/2006/relationships/image" Target="../media/image2150.png"/><Relationship Id="rId2" Type="http://schemas.openxmlformats.org/officeDocument/2006/relationships/notesSlide" Target="../notesSlides/notesSlide470.xml"/><Relationship Id="rId1" Type="http://schemas.openxmlformats.org/officeDocument/2006/relationships/slideLayout" Target="../slideLayouts/slideLayout2.xml"/><Relationship Id="rId6" Type="http://schemas.openxmlformats.org/officeDocument/2006/relationships/image" Target="../media/image3451.png"/><Relationship Id="rId5" Type="http://schemas.openxmlformats.org/officeDocument/2006/relationships/image" Target="../media/image2130.png"/><Relationship Id="rId4" Type="http://schemas.openxmlformats.org/officeDocument/2006/relationships/image" Target="../media/image2120.png"/></Relationships>
</file>

<file path=ppt/slides/_rels/slide471.xml.rels><?xml version="1.0" encoding="UTF-8" standalone="yes"?>
<Relationships xmlns="http://schemas.openxmlformats.org/package/2006/relationships"><Relationship Id="rId8" Type="http://schemas.openxmlformats.org/officeDocument/2006/relationships/image" Target="../media/image2220.png"/><Relationship Id="rId3" Type="http://schemas.openxmlformats.org/officeDocument/2006/relationships/image" Target="../media/image2170.png"/><Relationship Id="rId7" Type="http://schemas.openxmlformats.org/officeDocument/2006/relationships/image" Target="../media/image2210.png"/><Relationship Id="rId2" Type="http://schemas.openxmlformats.org/officeDocument/2006/relationships/notesSlide" Target="../notesSlides/notesSlide471.xml"/><Relationship Id="rId1" Type="http://schemas.openxmlformats.org/officeDocument/2006/relationships/slideLayout" Target="../slideLayouts/slideLayout2.xml"/><Relationship Id="rId6" Type="http://schemas.openxmlformats.org/officeDocument/2006/relationships/image" Target="../media/image2200.png"/><Relationship Id="rId5" Type="http://schemas.openxmlformats.org/officeDocument/2006/relationships/image" Target="../media/image2190.png"/><Relationship Id="rId10" Type="http://schemas.openxmlformats.org/officeDocument/2006/relationships/image" Target="../media/image2240.png"/><Relationship Id="rId4" Type="http://schemas.openxmlformats.org/officeDocument/2006/relationships/image" Target="../media/image2180.png"/><Relationship Id="rId9" Type="http://schemas.openxmlformats.org/officeDocument/2006/relationships/image" Target="../media/image2230.png"/></Relationships>
</file>

<file path=ppt/slides/_rels/slide472.xml.rels><?xml version="1.0" encoding="UTF-8" standalone="yes"?>
<Relationships xmlns="http://schemas.openxmlformats.org/package/2006/relationships"><Relationship Id="rId3" Type="http://schemas.openxmlformats.org/officeDocument/2006/relationships/image" Target="../media/image422.png"/><Relationship Id="rId2" Type="http://schemas.openxmlformats.org/officeDocument/2006/relationships/notesSlide" Target="../notesSlides/notesSlide472.xml"/><Relationship Id="rId1" Type="http://schemas.openxmlformats.org/officeDocument/2006/relationships/slideLayout" Target="../slideLayouts/slideLayout2.xml"/><Relationship Id="rId4" Type="http://schemas.openxmlformats.org/officeDocument/2006/relationships/image" Target="../media/image423.png"/></Relationships>
</file>

<file path=ppt/slides/_rels/slide473.xml.rels><?xml version="1.0" encoding="UTF-8" standalone="yes"?>
<Relationships xmlns="http://schemas.openxmlformats.org/package/2006/relationships"><Relationship Id="rId8" Type="http://schemas.openxmlformats.org/officeDocument/2006/relationships/image" Target="../media/image2460.png"/><Relationship Id="rId3" Type="http://schemas.openxmlformats.org/officeDocument/2006/relationships/image" Target="../media/image2270.png"/><Relationship Id="rId7" Type="http://schemas.openxmlformats.org/officeDocument/2006/relationships/image" Target="../media/image2450.png"/><Relationship Id="rId2" Type="http://schemas.openxmlformats.org/officeDocument/2006/relationships/notesSlide" Target="../notesSlides/notesSlide473.xml"/><Relationship Id="rId1" Type="http://schemas.openxmlformats.org/officeDocument/2006/relationships/slideLayout" Target="../slideLayouts/slideLayout2.xml"/><Relationship Id="rId6" Type="http://schemas.openxmlformats.org/officeDocument/2006/relationships/image" Target="../media/image2300.png"/><Relationship Id="rId5" Type="http://schemas.openxmlformats.org/officeDocument/2006/relationships/image" Target="../media/image2290.png"/><Relationship Id="rId4" Type="http://schemas.openxmlformats.org/officeDocument/2006/relationships/image" Target="../media/image2280.png"/><Relationship Id="rId9" Type="http://schemas.openxmlformats.org/officeDocument/2006/relationships/image" Target="../media/image2470.png"/></Relationships>
</file>

<file path=ppt/slides/_rels/slide474.xml.rels><?xml version="1.0" encoding="UTF-8" standalone="yes"?>
<Relationships xmlns="http://schemas.openxmlformats.org/package/2006/relationships"><Relationship Id="rId8" Type="http://schemas.openxmlformats.org/officeDocument/2006/relationships/image" Target="../media/image2512.png"/><Relationship Id="rId3" Type="http://schemas.openxmlformats.org/officeDocument/2006/relationships/image" Target="../media/image2480.png"/><Relationship Id="rId7" Type="http://schemas.openxmlformats.org/officeDocument/2006/relationships/image" Target="../media/image2380.png"/><Relationship Id="rId2" Type="http://schemas.openxmlformats.org/officeDocument/2006/relationships/notesSlide" Target="../notesSlides/notesSlide474.xml"/><Relationship Id="rId1" Type="http://schemas.openxmlformats.org/officeDocument/2006/relationships/slideLayout" Target="../slideLayouts/slideLayout2.xml"/><Relationship Id="rId6" Type="http://schemas.openxmlformats.org/officeDocument/2006/relationships/image" Target="../media/image2370.png"/><Relationship Id="rId5" Type="http://schemas.openxmlformats.org/officeDocument/2006/relationships/image" Target="../media/image2500.png"/><Relationship Id="rId4" Type="http://schemas.openxmlformats.org/officeDocument/2006/relationships/image" Target="../media/image2490.png"/><Relationship Id="rId9" Type="http://schemas.openxmlformats.org/officeDocument/2006/relationships/image" Target="../media/image2520.png"/></Relationships>
</file>

<file path=ppt/slides/_rels/slide475.xml.rels><?xml version="1.0" encoding="UTF-8" standalone="yes"?>
<Relationships xmlns="http://schemas.openxmlformats.org/package/2006/relationships"><Relationship Id="rId3" Type="http://schemas.openxmlformats.org/officeDocument/2006/relationships/image" Target="../media/image424.png"/><Relationship Id="rId2" Type="http://schemas.openxmlformats.org/officeDocument/2006/relationships/notesSlide" Target="../notesSlides/notesSlide475.xml"/><Relationship Id="rId1" Type="http://schemas.openxmlformats.org/officeDocument/2006/relationships/slideLayout" Target="../slideLayouts/slideLayout2.xml"/><Relationship Id="rId4" Type="http://schemas.openxmlformats.org/officeDocument/2006/relationships/image" Target="../media/image425.png"/></Relationships>
</file>

<file path=ppt/slides/_rels/slide476.xml.rels><?xml version="1.0" encoding="UTF-8" standalone="yes"?>
<Relationships xmlns="http://schemas.openxmlformats.org/package/2006/relationships"><Relationship Id="rId8" Type="http://schemas.openxmlformats.org/officeDocument/2006/relationships/image" Target="../media/image432.png"/><Relationship Id="rId3" Type="http://schemas.openxmlformats.org/officeDocument/2006/relationships/image" Target="../media/image426.png"/><Relationship Id="rId7" Type="http://schemas.openxmlformats.org/officeDocument/2006/relationships/image" Target="../media/image430.png"/><Relationship Id="rId2" Type="http://schemas.openxmlformats.org/officeDocument/2006/relationships/notesSlide" Target="../notesSlides/notesSlide476.xml"/><Relationship Id="rId1" Type="http://schemas.openxmlformats.org/officeDocument/2006/relationships/slideLayout" Target="../slideLayouts/slideLayout2.xml"/><Relationship Id="rId6" Type="http://schemas.openxmlformats.org/officeDocument/2006/relationships/image" Target="../media/image429.png"/><Relationship Id="rId5" Type="http://schemas.openxmlformats.org/officeDocument/2006/relationships/image" Target="../media/image428.png"/><Relationship Id="rId4" Type="http://schemas.openxmlformats.org/officeDocument/2006/relationships/image" Target="../media/image427.png"/></Relationships>
</file>

<file path=ppt/slides/_rels/slide477.xml.rels><?xml version="1.0" encoding="UTF-8" standalone="yes"?>
<Relationships xmlns="http://schemas.openxmlformats.org/package/2006/relationships"><Relationship Id="rId7" Type="http://schemas.openxmlformats.org/officeDocument/2006/relationships/image" Target="../media/image434.png"/><Relationship Id="rId2" Type="http://schemas.openxmlformats.org/officeDocument/2006/relationships/notesSlide" Target="../notesSlides/notesSlide477.xml"/><Relationship Id="rId1" Type="http://schemas.openxmlformats.org/officeDocument/2006/relationships/slideLayout" Target="../slideLayouts/slideLayout2.xml"/><Relationship Id="rId6" Type="http://schemas.openxmlformats.org/officeDocument/2006/relationships/image" Target="../media/image433.png"/><Relationship Id="rId5" Type="http://schemas.openxmlformats.org/officeDocument/2006/relationships/image" Target="../media/image2612.png"/></Relationships>
</file>

<file path=ppt/slides/_rels/slide478.xml.rels><?xml version="1.0" encoding="UTF-8" standalone="yes"?>
<Relationships xmlns="http://schemas.openxmlformats.org/package/2006/relationships"><Relationship Id="rId3" Type="http://schemas.openxmlformats.org/officeDocument/2006/relationships/image" Target="../media/image435.png"/><Relationship Id="rId7" Type="http://schemas.openxmlformats.org/officeDocument/2006/relationships/image" Target="../media/image439.png"/><Relationship Id="rId2" Type="http://schemas.openxmlformats.org/officeDocument/2006/relationships/notesSlide" Target="../notesSlides/notesSlide478.xml"/><Relationship Id="rId1" Type="http://schemas.openxmlformats.org/officeDocument/2006/relationships/slideLayout" Target="../slideLayouts/slideLayout2.xml"/><Relationship Id="rId6" Type="http://schemas.openxmlformats.org/officeDocument/2006/relationships/image" Target="../media/image438.png"/><Relationship Id="rId5" Type="http://schemas.openxmlformats.org/officeDocument/2006/relationships/image" Target="../media/image437.png"/><Relationship Id="rId4" Type="http://schemas.openxmlformats.org/officeDocument/2006/relationships/image" Target="../media/image436.png"/></Relationships>
</file>

<file path=ppt/slides/_rels/slide479.xml.rels><?xml version="1.0" encoding="UTF-8" standalone="yes"?>
<Relationships xmlns="http://schemas.openxmlformats.org/package/2006/relationships"><Relationship Id="rId8" Type="http://schemas.openxmlformats.org/officeDocument/2006/relationships/image" Target="../media/image2720.png"/><Relationship Id="rId3" Type="http://schemas.openxmlformats.org/officeDocument/2006/relationships/image" Target="../media/image2670.png"/><Relationship Id="rId7" Type="http://schemas.openxmlformats.org/officeDocument/2006/relationships/image" Target="../media/image2711.png"/><Relationship Id="rId2" Type="http://schemas.openxmlformats.org/officeDocument/2006/relationships/notesSlide" Target="../notesSlides/notesSlide479.xml"/><Relationship Id="rId1" Type="http://schemas.openxmlformats.org/officeDocument/2006/relationships/slideLayout" Target="../slideLayouts/slideLayout2.xml"/><Relationship Id="rId6" Type="http://schemas.openxmlformats.org/officeDocument/2006/relationships/image" Target="../media/image2700.png"/><Relationship Id="rId5" Type="http://schemas.openxmlformats.org/officeDocument/2006/relationships/image" Target="../media/image2690.png"/><Relationship Id="rId4" Type="http://schemas.openxmlformats.org/officeDocument/2006/relationships/image" Target="../media/image2680.png"/><Relationship Id="rId9" Type="http://schemas.openxmlformats.org/officeDocument/2006/relationships/image" Target="../media/image2730.png"/></Relationships>
</file>

<file path=ppt/slides/_rels/slide4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3" Type="http://schemas.openxmlformats.org/officeDocument/2006/relationships/image" Target="../media/image2740.png"/><Relationship Id="rId2" Type="http://schemas.openxmlformats.org/officeDocument/2006/relationships/notesSlide" Target="../notesSlides/notesSlide480.xml"/><Relationship Id="rId1" Type="http://schemas.openxmlformats.org/officeDocument/2006/relationships/slideLayout" Target="../slideLayouts/slideLayout2.xml"/><Relationship Id="rId4" Type="http://schemas.openxmlformats.org/officeDocument/2006/relationships/image" Target="../media/image2750.png"/></Relationships>
</file>

<file path=ppt/slides/_rels/slide481.xml.rels><?xml version="1.0" encoding="UTF-8" standalone="yes"?>
<Relationships xmlns="http://schemas.openxmlformats.org/package/2006/relationships"><Relationship Id="rId3" Type="http://schemas.openxmlformats.org/officeDocument/2006/relationships/image" Target="../media/image441.png"/><Relationship Id="rId2" Type="http://schemas.openxmlformats.org/officeDocument/2006/relationships/notesSlide" Target="../notesSlides/notesSlide481.xml"/><Relationship Id="rId1" Type="http://schemas.openxmlformats.org/officeDocument/2006/relationships/slideLayout" Target="../slideLayouts/slideLayout2.xml"/><Relationship Id="rId4" Type="http://schemas.openxmlformats.org/officeDocument/2006/relationships/image" Target="../media/image442.png"/></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482.xml"/><Relationship Id="rId1" Type="http://schemas.openxmlformats.org/officeDocument/2006/relationships/slideLayout" Target="../slideLayouts/slideLayout2.xml"/><Relationship Id="rId5" Type="http://schemas.openxmlformats.org/officeDocument/2006/relationships/image" Target="../media/image443.png"/><Relationship Id="rId4" Type="http://schemas.openxmlformats.org/officeDocument/2006/relationships/image" Target="../media/image2791.png"/></Relationships>
</file>

<file path=ppt/slides/_rels/slide483.xml.rels><?xml version="1.0" encoding="UTF-8" standalone="yes"?>
<Relationships xmlns="http://schemas.openxmlformats.org/package/2006/relationships"><Relationship Id="rId8" Type="http://schemas.openxmlformats.org/officeDocument/2006/relationships/image" Target="../media/image2850.png"/><Relationship Id="rId3" Type="http://schemas.openxmlformats.org/officeDocument/2006/relationships/image" Target="../media/image2800.png"/><Relationship Id="rId7" Type="http://schemas.openxmlformats.org/officeDocument/2006/relationships/image" Target="../media/image2840.png"/><Relationship Id="rId2" Type="http://schemas.openxmlformats.org/officeDocument/2006/relationships/notesSlide" Target="../notesSlides/notesSlide483.xml"/><Relationship Id="rId1" Type="http://schemas.openxmlformats.org/officeDocument/2006/relationships/slideLayout" Target="../slideLayouts/slideLayout2.xml"/><Relationship Id="rId6" Type="http://schemas.openxmlformats.org/officeDocument/2006/relationships/image" Target="../media/image2830.png"/><Relationship Id="rId5" Type="http://schemas.openxmlformats.org/officeDocument/2006/relationships/image" Target="../media/image2821.png"/><Relationship Id="rId10" Type="http://schemas.openxmlformats.org/officeDocument/2006/relationships/image" Target="../media/image2871.png"/><Relationship Id="rId4" Type="http://schemas.openxmlformats.org/officeDocument/2006/relationships/image" Target="../media/image2811.png"/><Relationship Id="rId9" Type="http://schemas.openxmlformats.org/officeDocument/2006/relationships/image" Target="../media/image2861.png"/></Relationships>
</file>

<file path=ppt/slides/_rels/slide484.xml.rels><?xml version="1.0" encoding="UTF-8" standalone="yes"?>
<Relationships xmlns="http://schemas.openxmlformats.org/package/2006/relationships"><Relationship Id="rId8" Type="http://schemas.openxmlformats.org/officeDocument/2006/relationships/image" Target="../media/image2930.png"/><Relationship Id="rId3" Type="http://schemas.openxmlformats.org/officeDocument/2006/relationships/image" Target="../media/image2880.png"/><Relationship Id="rId7" Type="http://schemas.openxmlformats.org/officeDocument/2006/relationships/image" Target="../media/image2921.png"/><Relationship Id="rId2" Type="http://schemas.openxmlformats.org/officeDocument/2006/relationships/notesSlide" Target="../notesSlides/notesSlide484.xml"/><Relationship Id="rId1" Type="http://schemas.openxmlformats.org/officeDocument/2006/relationships/slideLayout" Target="../slideLayouts/slideLayout2.xml"/><Relationship Id="rId6" Type="http://schemas.openxmlformats.org/officeDocument/2006/relationships/image" Target="../media/image2912.png"/><Relationship Id="rId5" Type="http://schemas.openxmlformats.org/officeDocument/2006/relationships/image" Target="../media/image2900.png"/><Relationship Id="rId4" Type="http://schemas.openxmlformats.org/officeDocument/2006/relationships/image" Target="../media/image2891.png"/></Relationships>
</file>

<file path=ppt/slides/_rels/slide485.xml.rels><?xml version="1.0" encoding="UTF-8" standalone="yes"?>
<Relationships xmlns="http://schemas.openxmlformats.org/package/2006/relationships"><Relationship Id="rId3" Type="http://schemas.openxmlformats.org/officeDocument/2006/relationships/image" Target="../media/image444.png"/><Relationship Id="rId2" Type="http://schemas.openxmlformats.org/officeDocument/2006/relationships/notesSlide" Target="../notesSlides/notesSlide485.xml"/><Relationship Id="rId1" Type="http://schemas.openxmlformats.org/officeDocument/2006/relationships/slideLayout" Target="../slideLayouts/slideLayout2.xml"/></Relationships>
</file>

<file path=ppt/slides/_rels/slide486.xml.rels><?xml version="1.0" encoding="UTF-8" standalone="yes"?>
<Relationships xmlns="http://schemas.openxmlformats.org/package/2006/relationships"><Relationship Id="rId3" Type="http://schemas.openxmlformats.org/officeDocument/2006/relationships/image" Target="../media/image445.png"/><Relationship Id="rId2" Type="http://schemas.openxmlformats.org/officeDocument/2006/relationships/notesSlide" Target="../notesSlides/notesSlide486.xml"/><Relationship Id="rId1" Type="http://schemas.openxmlformats.org/officeDocument/2006/relationships/slideLayout" Target="../slideLayouts/slideLayout2.xml"/><Relationship Id="rId6" Type="http://schemas.openxmlformats.org/officeDocument/2006/relationships/image" Target="../media/image448.png"/><Relationship Id="rId5" Type="http://schemas.openxmlformats.org/officeDocument/2006/relationships/image" Target="../media/image447.png"/><Relationship Id="rId4" Type="http://schemas.openxmlformats.org/officeDocument/2006/relationships/image" Target="../media/image446.png"/></Relationships>
</file>

<file path=ppt/slides/_rels/slide487.xml.rels><?xml version="1.0" encoding="UTF-8" standalone="yes"?>
<Relationships xmlns="http://schemas.openxmlformats.org/package/2006/relationships"><Relationship Id="rId3" Type="http://schemas.openxmlformats.org/officeDocument/2006/relationships/image" Target="../media/image2990.png"/><Relationship Id="rId7" Type="http://schemas.openxmlformats.org/officeDocument/2006/relationships/image" Target="../media/image3031.png"/><Relationship Id="rId2" Type="http://schemas.openxmlformats.org/officeDocument/2006/relationships/notesSlide" Target="../notesSlides/notesSlide487.xml"/><Relationship Id="rId1" Type="http://schemas.openxmlformats.org/officeDocument/2006/relationships/slideLayout" Target="../slideLayouts/slideLayout2.xml"/><Relationship Id="rId6" Type="http://schemas.openxmlformats.org/officeDocument/2006/relationships/image" Target="../media/image3020.png"/><Relationship Id="rId5" Type="http://schemas.openxmlformats.org/officeDocument/2006/relationships/image" Target="../media/image3011.png"/><Relationship Id="rId4" Type="http://schemas.openxmlformats.org/officeDocument/2006/relationships/image" Target="../media/image3000.png"/></Relationships>
</file>

<file path=ppt/slides/_rels/slide488.xml.rels><?xml version="1.0" encoding="UTF-8" standalone="yes"?>
<Relationships xmlns="http://schemas.openxmlformats.org/package/2006/relationships"><Relationship Id="rId3" Type="http://schemas.openxmlformats.org/officeDocument/2006/relationships/image" Target="../media/image449.png"/><Relationship Id="rId2" Type="http://schemas.openxmlformats.org/officeDocument/2006/relationships/notesSlide" Target="../notesSlides/notesSlide488.xml"/><Relationship Id="rId1" Type="http://schemas.openxmlformats.org/officeDocument/2006/relationships/slideLayout" Target="../slideLayouts/slideLayout2.xml"/><Relationship Id="rId4" Type="http://schemas.openxmlformats.org/officeDocument/2006/relationships/image" Target="../media/image451.png"/></Relationships>
</file>

<file path=ppt/slides/_rels/slide489.xml.rels><?xml version="1.0" encoding="UTF-8" standalone="yes"?>
<Relationships xmlns="http://schemas.openxmlformats.org/package/2006/relationships"><Relationship Id="rId3" Type="http://schemas.openxmlformats.org/officeDocument/2006/relationships/image" Target="../media/image452.png"/><Relationship Id="rId2" Type="http://schemas.openxmlformats.org/officeDocument/2006/relationships/notesSlide" Target="../notesSlides/notesSlide489.xml"/><Relationship Id="rId1" Type="http://schemas.openxmlformats.org/officeDocument/2006/relationships/slideLayout" Target="../slideLayouts/slideLayout2.xml"/><Relationship Id="rId5" Type="http://schemas.openxmlformats.org/officeDocument/2006/relationships/image" Target="../media/image454.png"/><Relationship Id="rId4" Type="http://schemas.openxmlformats.org/officeDocument/2006/relationships/image" Target="../media/image453.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490.xml.rels><?xml version="1.0" encoding="UTF-8" standalone="yes"?>
<Relationships xmlns="http://schemas.openxmlformats.org/package/2006/relationships"><Relationship Id="rId3" Type="http://schemas.openxmlformats.org/officeDocument/2006/relationships/image" Target="../media/image510.png"/><Relationship Id="rId7" Type="http://schemas.openxmlformats.org/officeDocument/2006/relationships/image" Target="../media/image910.png"/><Relationship Id="rId2" Type="http://schemas.openxmlformats.org/officeDocument/2006/relationships/notesSlide" Target="../notesSlides/notesSlide490.xml"/><Relationship Id="rId1" Type="http://schemas.openxmlformats.org/officeDocument/2006/relationships/slideLayout" Target="../slideLayouts/slideLayout2.xml"/><Relationship Id="rId6" Type="http://schemas.openxmlformats.org/officeDocument/2006/relationships/image" Target="../media/image810.png"/><Relationship Id="rId5" Type="http://schemas.openxmlformats.org/officeDocument/2006/relationships/image" Target="../media/image710.png"/><Relationship Id="rId4" Type="http://schemas.openxmlformats.org/officeDocument/2006/relationships/image" Target="../media/image610.png"/></Relationships>
</file>

<file path=ppt/slides/_rels/slide491.xml.rels><?xml version="1.0" encoding="UTF-8" standalone="yes"?>
<Relationships xmlns="http://schemas.openxmlformats.org/package/2006/relationships"><Relationship Id="rId3" Type="http://schemas.openxmlformats.org/officeDocument/2006/relationships/image" Target="../media/image455.png"/><Relationship Id="rId2" Type="http://schemas.openxmlformats.org/officeDocument/2006/relationships/notesSlide" Target="../notesSlides/notesSlide491.xml"/><Relationship Id="rId1" Type="http://schemas.openxmlformats.org/officeDocument/2006/relationships/slideLayout" Target="../slideLayouts/slideLayout2.xml"/><Relationship Id="rId4" Type="http://schemas.openxmlformats.org/officeDocument/2006/relationships/image" Target="../media/image456.png"/></Relationships>
</file>

<file path=ppt/slides/_rels/slide492.xml.rels><?xml version="1.0" encoding="UTF-8" standalone="yes"?>
<Relationships xmlns="http://schemas.openxmlformats.org/package/2006/relationships"><Relationship Id="rId8" Type="http://schemas.openxmlformats.org/officeDocument/2006/relationships/image" Target="../media/image457.png"/><Relationship Id="rId7" Type="http://schemas.openxmlformats.org/officeDocument/2006/relationships/image" Target="../media/image3111.png"/><Relationship Id="rId2" Type="http://schemas.openxmlformats.org/officeDocument/2006/relationships/notesSlide" Target="../notesSlides/notesSlide492.xml"/><Relationship Id="rId1" Type="http://schemas.openxmlformats.org/officeDocument/2006/relationships/slideLayout" Target="../slideLayouts/slideLayout2.xml"/><Relationship Id="rId6" Type="http://schemas.openxmlformats.org/officeDocument/2006/relationships/image" Target="../media/image3101.png"/><Relationship Id="rId5" Type="http://schemas.openxmlformats.org/officeDocument/2006/relationships/image" Target="../media/image2820.png"/><Relationship Id="rId4" Type="http://schemas.openxmlformats.org/officeDocument/2006/relationships/image" Target="../media/image3090.png"/></Relationships>
</file>

<file path=ppt/slides/_rels/slide493.xml.rels><?xml version="1.0" encoding="UTF-8" standalone="yes"?>
<Relationships xmlns="http://schemas.openxmlformats.org/package/2006/relationships"><Relationship Id="rId3" Type="http://schemas.openxmlformats.org/officeDocument/2006/relationships/image" Target="../media/image3121.png"/><Relationship Id="rId2" Type="http://schemas.openxmlformats.org/officeDocument/2006/relationships/notesSlide" Target="../notesSlides/notesSlide493.xml"/><Relationship Id="rId1" Type="http://schemas.openxmlformats.org/officeDocument/2006/relationships/slideLayout" Target="../slideLayouts/slideLayout2.xml"/><Relationship Id="rId5" Type="http://schemas.openxmlformats.org/officeDocument/2006/relationships/image" Target="../media/image3141.png"/><Relationship Id="rId4" Type="http://schemas.openxmlformats.org/officeDocument/2006/relationships/image" Target="../media/image3131.png"/></Relationships>
</file>

<file path=ppt/slides/_rels/slide494.xml.rels><?xml version="1.0" encoding="UTF-8" standalone="yes"?>
<Relationships xmlns="http://schemas.openxmlformats.org/package/2006/relationships"><Relationship Id="rId2" Type="http://schemas.openxmlformats.org/officeDocument/2006/relationships/notesSlide" Target="../notesSlides/notesSlide494.xml"/><Relationship Id="rId1" Type="http://schemas.openxmlformats.org/officeDocument/2006/relationships/slideLayout" Target="../slideLayouts/slideLayout2.xml"/><Relationship Id="rId5" Type="http://schemas.openxmlformats.org/officeDocument/2006/relationships/image" Target="../media/image458.png"/><Relationship Id="rId4" Type="http://schemas.openxmlformats.org/officeDocument/2006/relationships/image" Target="../media/image3160.png"/></Relationships>
</file>

<file path=ppt/slides/_rels/slide495.xml.rels><?xml version="1.0" encoding="UTF-8" standalone="yes"?>
<Relationships xmlns="http://schemas.openxmlformats.org/package/2006/relationships"><Relationship Id="rId3" Type="http://schemas.openxmlformats.org/officeDocument/2006/relationships/image" Target="../media/image459.png"/><Relationship Id="rId2" Type="http://schemas.openxmlformats.org/officeDocument/2006/relationships/notesSlide" Target="../notesSlides/notesSlide495.xml"/><Relationship Id="rId1" Type="http://schemas.openxmlformats.org/officeDocument/2006/relationships/slideLayout" Target="../slideLayouts/slideLayout2.xml"/><Relationship Id="rId4" Type="http://schemas.openxmlformats.org/officeDocument/2006/relationships/image" Target="../media/image460.png"/></Relationships>
</file>

<file path=ppt/slides/_rels/slide496.xml.rels><?xml version="1.0" encoding="UTF-8" standalone="yes"?>
<Relationships xmlns="http://schemas.openxmlformats.org/package/2006/relationships"><Relationship Id="rId3" Type="http://schemas.openxmlformats.org/officeDocument/2006/relationships/image" Target="../media/image2860.png"/><Relationship Id="rId2" Type="http://schemas.openxmlformats.org/officeDocument/2006/relationships/notesSlide" Target="../notesSlides/notesSlide496.xml"/><Relationship Id="rId1" Type="http://schemas.openxmlformats.org/officeDocument/2006/relationships/slideLayout" Target="../slideLayouts/slideLayout2.xml"/><Relationship Id="rId4" Type="http://schemas.openxmlformats.org/officeDocument/2006/relationships/image" Target="../media/image2870.png"/></Relationships>
</file>

<file path=ppt/slides/_rels/slide497.xml.rels><?xml version="1.0" encoding="UTF-8" standalone="yes"?>
<Relationships xmlns="http://schemas.openxmlformats.org/package/2006/relationships"><Relationship Id="rId2" Type="http://schemas.openxmlformats.org/officeDocument/2006/relationships/notesSlide" Target="../notesSlides/notesSlide497.xml"/><Relationship Id="rId1" Type="http://schemas.openxmlformats.org/officeDocument/2006/relationships/slideLayout" Target="../slideLayouts/slideLayout2.xml"/><Relationship Id="rId6" Type="http://schemas.openxmlformats.org/officeDocument/2006/relationships/image" Target="../media/image462.png"/><Relationship Id="rId5" Type="http://schemas.openxmlformats.org/officeDocument/2006/relationships/image" Target="../media/image2510.png"/><Relationship Id="rId4" Type="http://schemas.openxmlformats.org/officeDocument/2006/relationships/image" Target="../media/image2890.png"/></Relationships>
</file>

<file path=ppt/slides/_rels/slide498.xml.rels><?xml version="1.0" encoding="UTF-8" standalone="yes"?>
<Relationships xmlns="http://schemas.openxmlformats.org/package/2006/relationships"><Relationship Id="rId3" Type="http://schemas.openxmlformats.org/officeDocument/2006/relationships/image" Target="../media/image463.png"/><Relationship Id="rId2" Type="http://schemas.openxmlformats.org/officeDocument/2006/relationships/notesSlide" Target="../notesSlides/notesSlide498.xml"/><Relationship Id="rId1" Type="http://schemas.openxmlformats.org/officeDocument/2006/relationships/slideLayout" Target="../slideLayouts/slideLayout2.xml"/></Relationships>
</file>

<file path=ppt/slides/_rels/slide499.xml.rels><?xml version="1.0" encoding="UTF-8" standalone="yes"?>
<Relationships xmlns="http://schemas.openxmlformats.org/package/2006/relationships"><Relationship Id="rId3" Type="http://schemas.openxmlformats.org/officeDocument/2006/relationships/image" Target="../media/image2910.png"/><Relationship Id="rId2" Type="http://schemas.openxmlformats.org/officeDocument/2006/relationships/notesSlide" Target="../notesSlides/notesSlide499.xml"/><Relationship Id="rId1" Type="http://schemas.openxmlformats.org/officeDocument/2006/relationships/slideLayout" Target="../slideLayouts/slideLayout2.xml"/><Relationship Id="rId4" Type="http://schemas.openxmlformats.org/officeDocument/2006/relationships/image" Target="../media/image2920.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00.xml.rels><?xml version="1.0" encoding="UTF-8" standalone="yes"?>
<Relationships xmlns="http://schemas.openxmlformats.org/package/2006/relationships"><Relationship Id="rId2" Type="http://schemas.openxmlformats.org/officeDocument/2006/relationships/notesSlide" Target="../notesSlides/notesSlide500.xml"/><Relationship Id="rId1" Type="http://schemas.openxmlformats.org/officeDocument/2006/relationships/slideLayout" Target="../slideLayouts/slideLayout2.xml"/><Relationship Id="rId5" Type="http://schemas.openxmlformats.org/officeDocument/2006/relationships/image" Target="../media/image464.png"/><Relationship Id="rId4" Type="http://schemas.openxmlformats.org/officeDocument/2006/relationships/image" Target="../media/image3010.png"/></Relationships>
</file>

<file path=ppt/slides/_rels/slide501.xml.rels><?xml version="1.0" encoding="UTF-8" standalone="yes"?>
<Relationships xmlns="http://schemas.openxmlformats.org/package/2006/relationships"><Relationship Id="rId3" Type="http://schemas.openxmlformats.org/officeDocument/2006/relationships/image" Target="../media/image465.png"/><Relationship Id="rId7" Type="http://schemas.openxmlformats.org/officeDocument/2006/relationships/image" Target="../media/image469.png"/><Relationship Id="rId2" Type="http://schemas.openxmlformats.org/officeDocument/2006/relationships/notesSlide" Target="../notesSlides/notesSlide501.xml"/><Relationship Id="rId1" Type="http://schemas.openxmlformats.org/officeDocument/2006/relationships/slideLayout" Target="../slideLayouts/slideLayout2.xml"/><Relationship Id="rId6" Type="http://schemas.openxmlformats.org/officeDocument/2006/relationships/image" Target="../media/image468.png"/><Relationship Id="rId5" Type="http://schemas.openxmlformats.org/officeDocument/2006/relationships/image" Target="../media/image467.png"/><Relationship Id="rId4" Type="http://schemas.openxmlformats.org/officeDocument/2006/relationships/image" Target="../media/image466.png"/></Relationships>
</file>

<file path=ppt/slides/_rels/slide502.xml.rels><?xml version="1.0" encoding="UTF-8" standalone="yes"?>
<Relationships xmlns="http://schemas.openxmlformats.org/package/2006/relationships"><Relationship Id="rId3" Type="http://schemas.openxmlformats.org/officeDocument/2006/relationships/image" Target="../media/image3651.png"/><Relationship Id="rId2" Type="http://schemas.openxmlformats.org/officeDocument/2006/relationships/notesSlide" Target="../notesSlides/notesSlide502.xml"/><Relationship Id="rId1" Type="http://schemas.openxmlformats.org/officeDocument/2006/relationships/slideLayout" Target="../slideLayouts/slideLayout2.xml"/><Relationship Id="rId5" Type="http://schemas.openxmlformats.org/officeDocument/2006/relationships/image" Target="../media/image3701.png"/><Relationship Id="rId4" Type="http://schemas.openxmlformats.org/officeDocument/2006/relationships/image" Target="../media/image3601.png"/></Relationships>
</file>

<file path=ppt/slides/_rels/slide503.xml.rels><?xml version="1.0" encoding="UTF-8" standalone="yes"?>
<Relationships xmlns="http://schemas.openxmlformats.org/package/2006/relationships"><Relationship Id="rId8" Type="http://schemas.openxmlformats.org/officeDocument/2006/relationships/image" Target="../media/image3722.png"/><Relationship Id="rId3" Type="http://schemas.openxmlformats.org/officeDocument/2006/relationships/image" Target="../media/image3804.png"/><Relationship Id="rId7" Type="http://schemas.openxmlformats.org/officeDocument/2006/relationships/image" Target="../media/image4210.png"/><Relationship Id="rId2" Type="http://schemas.openxmlformats.org/officeDocument/2006/relationships/notesSlide" Target="../notesSlides/notesSlide503.xml"/><Relationship Id="rId1" Type="http://schemas.openxmlformats.org/officeDocument/2006/relationships/slideLayout" Target="../slideLayouts/slideLayout2.xml"/><Relationship Id="rId6" Type="http://schemas.openxmlformats.org/officeDocument/2006/relationships/image" Target="../media/image4110.png"/><Relationship Id="rId5" Type="http://schemas.openxmlformats.org/officeDocument/2006/relationships/image" Target="../media/image406.png"/><Relationship Id="rId4" Type="http://schemas.openxmlformats.org/officeDocument/2006/relationships/image" Target="../media/image3910.png"/><Relationship Id="rId9" Type="http://schemas.openxmlformats.org/officeDocument/2006/relationships/image" Target="../media/image440.png"/></Relationships>
</file>

<file path=ppt/slides/_rels/slide504.xml.rels><?xml version="1.0" encoding="UTF-8" standalone="yes"?>
<Relationships xmlns="http://schemas.openxmlformats.org/package/2006/relationships"><Relationship Id="rId3" Type="http://schemas.openxmlformats.org/officeDocument/2006/relationships/image" Target="../media/image471.png"/><Relationship Id="rId2" Type="http://schemas.openxmlformats.org/officeDocument/2006/relationships/notesSlide" Target="../notesSlides/notesSlide504.xml"/><Relationship Id="rId1" Type="http://schemas.openxmlformats.org/officeDocument/2006/relationships/slideLayout" Target="../slideLayouts/slideLayout2.xml"/><Relationship Id="rId4" Type="http://schemas.openxmlformats.org/officeDocument/2006/relationships/image" Target="../media/image472.png"/></Relationships>
</file>

<file path=ppt/slides/_rels/slide505.xml.rels><?xml version="1.0" encoding="UTF-8" standalone="yes"?>
<Relationships xmlns="http://schemas.openxmlformats.org/package/2006/relationships"><Relationship Id="rId7" Type="http://schemas.openxmlformats.org/officeDocument/2006/relationships/image" Target="../media/image473.png"/><Relationship Id="rId2" Type="http://schemas.openxmlformats.org/officeDocument/2006/relationships/notesSlide" Target="../notesSlides/notesSlide505.xml"/><Relationship Id="rId1" Type="http://schemas.openxmlformats.org/officeDocument/2006/relationships/slideLayout" Target="../slideLayouts/slideLayout2.xml"/><Relationship Id="rId6" Type="http://schemas.openxmlformats.org/officeDocument/2006/relationships/image" Target="../media/image3040.png"/><Relationship Id="rId5" Type="http://schemas.openxmlformats.org/officeDocument/2006/relationships/image" Target="../media/image3030.png"/></Relationships>
</file>

<file path=ppt/slides/_rels/slide506.xml.rels><?xml version="1.0" encoding="UTF-8" standalone="yes"?>
<Relationships xmlns="http://schemas.openxmlformats.org/package/2006/relationships"><Relationship Id="rId2" Type="http://schemas.openxmlformats.org/officeDocument/2006/relationships/notesSlide" Target="../notesSlides/notesSlide506.xml"/><Relationship Id="rId1" Type="http://schemas.openxmlformats.org/officeDocument/2006/relationships/slideLayout" Target="../slideLayouts/slideLayout2.xml"/></Relationships>
</file>

<file path=ppt/slides/_rels/slide507.xml.rels><?xml version="1.0" encoding="UTF-8" standalone="yes"?>
<Relationships xmlns="http://schemas.openxmlformats.org/package/2006/relationships"><Relationship Id="rId8" Type="http://schemas.openxmlformats.org/officeDocument/2006/relationships/image" Target="../media/image3080.png"/><Relationship Id="rId7" Type="http://schemas.openxmlformats.org/officeDocument/2006/relationships/image" Target="../media/image3070.png"/><Relationship Id="rId2" Type="http://schemas.openxmlformats.org/officeDocument/2006/relationships/notesSlide" Target="../notesSlides/notesSlide507.xml"/><Relationship Id="rId1" Type="http://schemas.openxmlformats.org/officeDocument/2006/relationships/slideLayout" Target="../slideLayouts/slideLayout2.xml"/><Relationship Id="rId6" Type="http://schemas.openxmlformats.org/officeDocument/2006/relationships/image" Target="../media/image3060.png"/><Relationship Id="rId5" Type="http://schemas.openxmlformats.org/officeDocument/2006/relationships/image" Target="../media/image530.png"/><Relationship Id="rId4" Type="http://schemas.openxmlformats.org/officeDocument/2006/relationships/image" Target="../media/image520.png"/><Relationship Id="rId9" Type="http://schemas.openxmlformats.org/officeDocument/2006/relationships/image" Target="../media/image474.png"/></Relationships>
</file>

<file path=ppt/slides/_rels/slide508.xml.rels><?xml version="1.0" encoding="UTF-8" standalone="yes"?>
<Relationships xmlns="http://schemas.openxmlformats.org/package/2006/relationships"><Relationship Id="rId7" Type="http://schemas.openxmlformats.org/officeDocument/2006/relationships/image" Target="../media/image475.png"/><Relationship Id="rId2" Type="http://schemas.openxmlformats.org/officeDocument/2006/relationships/notesSlide" Target="../notesSlides/notesSlide508.xml"/><Relationship Id="rId1" Type="http://schemas.openxmlformats.org/officeDocument/2006/relationships/slideLayout" Target="../slideLayouts/slideLayout2.xml"/><Relationship Id="rId6" Type="http://schemas.openxmlformats.org/officeDocument/2006/relationships/image" Target="../media/image600.png"/><Relationship Id="rId5" Type="http://schemas.openxmlformats.org/officeDocument/2006/relationships/image" Target="../media/image590.png"/><Relationship Id="rId4" Type="http://schemas.openxmlformats.org/officeDocument/2006/relationships/image" Target="../media/image580.png"/></Relationships>
</file>

<file path=ppt/slides/_rels/slide509.xml.rels><?xml version="1.0" encoding="UTF-8" standalone="yes"?>
<Relationships xmlns="http://schemas.openxmlformats.org/package/2006/relationships"><Relationship Id="rId2" Type="http://schemas.openxmlformats.org/officeDocument/2006/relationships/notesSlide" Target="../notesSlides/notesSlide509.xml"/><Relationship Id="rId1" Type="http://schemas.openxmlformats.org/officeDocument/2006/relationships/slideLayout" Target="../slideLayouts/slideLayout2.xml"/><Relationship Id="rId6" Type="http://schemas.openxmlformats.org/officeDocument/2006/relationships/image" Target="../media/image476.png"/><Relationship Id="rId5" Type="http://schemas.openxmlformats.org/officeDocument/2006/relationships/image" Target="../media/image632.png"/><Relationship Id="rId4" Type="http://schemas.openxmlformats.org/officeDocument/2006/relationships/image" Target="../media/image620.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image" Target="../media/image35.png"/><Relationship Id="rId5" Type="http://schemas.openxmlformats.org/officeDocument/2006/relationships/image" Target="NULL"/><Relationship Id="rId4" Type="http://schemas.openxmlformats.org/officeDocument/2006/relationships/image" Target="NULL"/></Relationships>
</file>

<file path=ppt/slides/_rels/slide510.xml.rels><?xml version="1.0" encoding="UTF-8" standalone="yes"?>
<Relationships xmlns="http://schemas.openxmlformats.org/package/2006/relationships"><Relationship Id="rId3" Type="http://schemas.openxmlformats.org/officeDocument/2006/relationships/image" Target="../media/image477.png"/><Relationship Id="rId2" Type="http://schemas.openxmlformats.org/officeDocument/2006/relationships/notesSlide" Target="../notesSlides/notesSlide510.xml"/><Relationship Id="rId1" Type="http://schemas.openxmlformats.org/officeDocument/2006/relationships/slideLayout" Target="../slideLayouts/slideLayout2.xml"/></Relationships>
</file>

<file path=ppt/slides/_rels/slide511.xml.rels><?xml version="1.0" encoding="UTF-8" standalone="yes"?>
<Relationships xmlns="http://schemas.openxmlformats.org/package/2006/relationships"><Relationship Id="rId3" Type="http://schemas.openxmlformats.org/officeDocument/2006/relationships/image" Target="../media/image651.png"/><Relationship Id="rId7" Type="http://schemas.openxmlformats.org/officeDocument/2006/relationships/image" Target="../media/image3150.png"/><Relationship Id="rId2" Type="http://schemas.openxmlformats.org/officeDocument/2006/relationships/notesSlide" Target="../notesSlides/notesSlide511.xml"/><Relationship Id="rId1" Type="http://schemas.openxmlformats.org/officeDocument/2006/relationships/slideLayout" Target="../slideLayouts/slideLayout2.xml"/><Relationship Id="rId6" Type="http://schemas.openxmlformats.org/officeDocument/2006/relationships/image" Target="../media/image3140.png"/><Relationship Id="rId5" Type="http://schemas.openxmlformats.org/officeDocument/2006/relationships/image" Target="../media/image3130.png"/><Relationship Id="rId4" Type="http://schemas.openxmlformats.org/officeDocument/2006/relationships/image" Target="../media/image3120.png"/></Relationships>
</file>

<file path=ppt/slides/_rels/slide512.xml.rels><?xml version="1.0" encoding="UTF-8" standalone="yes"?>
<Relationships xmlns="http://schemas.openxmlformats.org/package/2006/relationships"><Relationship Id="rId3" Type="http://schemas.openxmlformats.org/officeDocument/2006/relationships/image" Target="../media/image478.png"/><Relationship Id="rId2" Type="http://schemas.openxmlformats.org/officeDocument/2006/relationships/notesSlide" Target="../notesSlides/notesSlide512.xml"/><Relationship Id="rId1" Type="http://schemas.openxmlformats.org/officeDocument/2006/relationships/slideLayout" Target="../slideLayouts/slideLayout2.xml"/></Relationships>
</file>

<file path=ppt/slides/_rels/slide513.xml.rels><?xml version="1.0" encoding="UTF-8" standalone="yes"?>
<Relationships xmlns="http://schemas.openxmlformats.org/package/2006/relationships"><Relationship Id="rId7" Type="http://schemas.openxmlformats.org/officeDocument/2006/relationships/image" Target="../media/image480.png"/><Relationship Id="rId2" Type="http://schemas.openxmlformats.org/officeDocument/2006/relationships/notesSlide" Target="../notesSlides/notesSlide513.xml"/><Relationship Id="rId1" Type="http://schemas.openxmlformats.org/officeDocument/2006/relationships/slideLayout" Target="../slideLayouts/slideLayout2.xml"/><Relationship Id="rId6" Type="http://schemas.openxmlformats.org/officeDocument/2006/relationships/image" Target="../media/image479.png"/><Relationship Id="rId5" Type="http://schemas.openxmlformats.org/officeDocument/2006/relationships/image" Target="../media/image3850.png"/><Relationship Id="rId4" Type="http://schemas.openxmlformats.org/officeDocument/2006/relationships/image" Target="../media/image3841.png"/></Relationships>
</file>

<file path=ppt/slides/_rels/slide514.xml.rels><?xml version="1.0" encoding="UTF-8" standalone="yes"?>
<Relationships xmlns="http://schemas.openxmlformats.org/package/2006/relationships"><Relationship Id="rId3" Type="http://schemas.openxmlformats.org/officeDocument/2006/relationships/image" Target="../media/image740.png"/><Relationship Id="rId2" Type="http://schemas.openxmlformats.org/officeDocument/2006/relationships/notesSlide" Target="../notesSlides/notesSlide514.xml"/><Relationship Id="rId1" Type="http://schemas.openxmlformats.org/officeDocument/2006/relationships/slideLayout" Target="../slideLayouts/slideLayout2.xml"/><Relationship Id="rId4" Type="http://schemas.openxmlformats.org/officeDocument/2006/relationships/image" Target="../media/image481.png"/></Relationships>
</file>

<file path=ppt/slides/_rels/slide515.xml.rels><?xml version="1.0" encoding="UTF-8" standalone="yes"?>
<Relationships xmlns="http://schemas.openxmlformats.org/package/2006/relationships"><Relationship Id="rId3" Type="http://schemas.openxmlformats.org/officeDocument/2006/relationships/image" Target="../media/image482.png"/><Relationship Id="rId2" Type="http://schemas.openxmlformats.org/officeDocument/2006/relationships/notesSlide" Target="../notesSlides/notesSlide515.xml"/><Relationship Id="rId1" Type="http://schemas.openxmlformats.org/officeDocument/2006/relationships/slideLayout" Target="../slideLayouts/slideLayout2.xml"/></Relationships>
</file>

<file path=ppt/slides/_rels/slide516.xml.rels><?xml version="1.0" encoding="UTF-8" standalone="yes"?>
<Relationships xmlns="http://schemas.openxmlformats.org/package/2006/relationships"><Relationship Id="rId3" Type="http://schemas.openxmlformats.org/officeDocument/2006/relationships/image" Target="../media/image770.png"/><Relationship Id="rId2" Type="http://schemas.openxmlformats.org/officeDocument/2006/relationships/notesSlide" Target="../notesSlides/notesSlide516.xml"/><Relationship Id="rId1" Type="http://schemas.openxmlformats.org/officeDocument/2006/relationships/slideLayout" Target="../slideLayouts/slideLayout2.xml"/><Relationship Id="rId6" Type="http://schemas.openxmlformats.org/officeDocument/2006/relationships/image" Target="../media/image483.png"/><Relationship Id="rId5" Type="http://schemas.openxmlformats.org/officeDocument/2006/relationships/image" Target="../media/image791.png"/><Relationship Id="rId4" Type="http://schemas.openxmlformats.org/officeDocument/2006/relationships/image" Target="../media/image780.png"/></Relationships>
</file>

<file path=ppt/slides/_rels/slide517.xml.rels><?xml version="1.0" encoding="UTF-8" standalone="yes"?>
<Relationships xmlns="http://schemas.openxmlformats.org/package/2006/relationships"><Relationship Id="rId3" Type="http://schemas.openxmlformats.org/officeDocument/2006/relationships/image" Target="../media/image1010.png"/><Relationship Id="rId7" Type="http://schemas.openxmlformats.org/officeDocument/2006/relationships/image" Target="../media/image3230.png"/><Relationship Id="rId2" Type="http://schemas.openxmlformats.org/officeDocument/2006/relationships/notesSlide" Target="../notesSlides/notesSlide517.xml"/><Relationship Id="rId1" Type="http://schemas.openxmlformats.org/officeDocument/2006/relationships/slideLayout" Target="../slideLayouts/slideLayout2.xml"/><Relationship Id="rId6" Type="http://schemas.openxmlformats.org/officeDocument/2006/relationships/image" Target="../media/image3220.png"/><Relationship Id="rId5" Type="http://schemas.openxmlformats.org/officeDocument/2006/relationships/image" Target="../media/image3210.png"/><Relationship Id="rId4" Type="http://schemas.openxmlformats.org/officeDocument/2006/relationships/image" Target="../media/image820.png"/></Relationships>
</file>

<file path=ppt/slides/_rels/slide518.xml.rels><?xml version="1.0" encoding="UTF-8" standalone="yes"?>
<Relationships xmlns="http://schemas.openxmlformats.org/package/2006/relationships"><Relationship Id="rId2" Type="http://schemas.openxmlformats.org/officeDocument/2006/relationships/notesSlide" Target="../notesSlides/notesSlide518.xml"/><Relationship Id="rId1" Type="http://schemas.openxmlformats.org/officeDocument/2006/relationships/slideLayout" Target="../slideLayouts/slideLayout2.xml"/><Relationship Id="rId5" Type="http://schemas.openxmlformats.org/officeDocument/2006/relationships/image" Target="../media/image484.png"/><Relationship Id="rId4" Type="http://schemas.openxmlformats.org/officeDocument/2006/relationships/image" Target="../media/image870.png"/></Relationships>
</file>

<file path=ppt/slides/_rels/slide519.xml.rels><?xml version="1.0" encoding="UTF-8" standalone="yes"?>
<Relationships xmlns="http://schemas.openxmlformats.org/package/2006/relationships"><Relationship Id="rId7" Type="http://schemas.openxmlformats.org/officeDocument/2006/relationships/image" Target="../media/image485.png"/><Relationship Id="rId2" Type="http://schemas.openxmlformats.org/officeDocument/2006/relationships/notesSlide" Target="../notesSlides/notesSlide519.xml"/><Relationship Id="rId1" Type="http://schemas.openxmlformats.org/officeDocument/2006/relationships/slideLayout" Target="../slideLayouts/slideLayout2.xml"/><Relationship Id="rId6" Type="http://schemas.openxmlformats.org/officeDocument/2006/relationships/image" Target="../media/image912.png"/><Relationship Id="rId5" Type="http://schemas.openxmlformats.org/officeDocument/2006/relationships/image" Target="../media/image3832.png"/><Relationship Id="rId4" Type="http://schemas.openxmlformats.org/officeDocument/2006/relationships/image" Target="../media/image890.png"/></Relationships>
</file>

<file path=ppt/slides/_rels/slide5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2" Type="http://schemas.openxmlformats.org/officeDocument/2006/relationships/notesSlide" Target="../notesSlides/notesSlide520.xml"/><Relationship Id="rId1" Type="http://schemas.openxmlformats.org/officeDocument/2006/relationships/slideLayout" Target="../slideLayouts/slideLayout2.xml"/></Relationships>
</file>

<file path=ppt/slides/_rels/slide521.xml.rels><?xml version="1.0" encoding="UTF-8" standalone="yes"?>
<Relationships xmlns="http://schemas.openxmlformats.org/package/2006/relationships"><Relationship Id="rId2" Type="http://schemas.openxmlformats.org/officeDocument/2006/relationships/notesSlide" Target="../notesSlides/notesSlide521.xml"/><Relationship Id="rId1" Type="http://schemas.openxmlformats.org/officeDocument/2006/relationships/slideLayout" Target="../slideLayouts/slideLayout2.xml"/><Relationship Id="rId5" Type="http://schemas.openxmlformats.org/officeDocument/2006/relationships/image" Target="../media/image486.png"/><Relationship Id="rId4" Type="http://schemas.openxmlformats.org/officeDocument/2006/relationships/image" Target="../media/image3280.png"/></Relationships>
</file>

<file path=ppt/slides/_rels/slide522.xml.rels><?xml version="1.0" encoding="UTF-8" standalone="yes"?>
<Relationships xmlns="http://schemas.openxmlformats.org/package/2006/relationships"><Relationship Id="rId2" Type="http://schemas.openxmlformats.org/officeDocument/2006/relationships/notesSlide" Target="../notesSlides/notesSlide522.xml"/><Relationship Id="rId1" Type="http://schemas.openxmlformats.org/officeDocument/2006/relationships/slideLayout" Target="../slideLayouts/slideLayout2.xml"/><Relationship Id="rId6" Type="http://schemas.openxmlformats.org/officeDocument/2006/relationships/image" Target="../media/image487.png"/><Relationship Id="rId5" Type="http://schemas.openxmlformats.org/officeDocument/2006/relationships/image" Target="../media/image3100.png"/><Relationship Id="rId4" Type="http://schemas.openxmlformats.org/officeDocument/2006/relationships/image" Target="../media/image2101.png"/></Relationships>
</file>

<file path=ppt/slides/_rels/slide523.xml.rels><?xml version="1.0" encoding="UTF-8" standalone="yes"?>
<Relationships xmlns="http://schemas.openxmlformats.org/package/2006/relationships"><Relationship Id="rId3" Type="http://schemas.openxmlformats.org/officeDocument/2006/relationships/image" Target="../media/image488.png"/><Relationship Id="rId2" Type="http://schemas.openxmlformats.org/officeDocument/2006/relationships/notesSlide" Target="../notesSlides/notesSlide523.xml"/><Relationship Id="rId1" Type="http://schemas.openxmlformats.org/officeDocument/2006/relationships/slideLayout" Target="../slideLayouts/slideLayout2.xml"/><Relationship Id="rId4" Type="http://schemas.openxmlformats.org/officeDocument/2006/relationships/image" Target="../media/image489.png"/></Relationships>
</file>

<file path=ppt/slides/_rels/slide524.xml.rels><?xml version="1.0" encoding="UTF-8" standalone="yes"?>
<Relationships xmlns="http://schemas.openxmlformats.org/package/2006/relationships"><Relationship Id="rId8" Type="http://schemas.openxmlformats.org/officeDocument/2006/relationships/image" Target="../media/image3340.png"/><Relationship Id="rId7" Type="http://schemas.openxmlformats.org/officeDocument/2006/relationships/image" Target="../media/image3330.png"/><Relationship Id="rId2" Type="http://schemas.openxmlformats.org/officeDocument/2006/relationships/notesSlide" Target="../notesSlides/notesSlide524.xml"/><Relationship Id="rId1" Type="http://schemas.openxmlformats.org/officeDocument/2006/relationships/slideLayout" Target="../slideLayouts/slideLayout2.xml"/><Relationship Id="rId6" Type="http://schemas.openxmlformats.org/officeDocument/2006/relationships/image" Target="../media/image920.png"/><Relationship Id="rId5" Type="http://schemas.openxmlformats.org/officeDocument/2006/relationships/image" Target="../media/image800.png"/><Relationship Id="rId4" Type="http://schemas.openxmlformats.org/officeDocument/2006/relationships/image" Target="../media/image701.png"/><Relationship Id="rId9" Type="http://schemas.openxmlformats.org/officeDocument/2006/relationships/image" Target="../media/image490.png"/></Relationships>
</file>

<file path=ppt/slides/_rels/slide525.xml.rels><?xml version="1.0" encoding="UTF-8" standalone="yes"?>
<Relationships xmlns="http://schemas.openxmlformats.org/package/2006/relationships"><Relationship Id="rId8" Type="http://schemas.openxmlformats.org/officeDocument/2006/relationships/image" Target="../media/image3390.png"/><Relationship Id="rId3" Type="http://schemas.openxmlformats.org/officeDocument/2006/relationships/image" Target="../media/image1200.png"/><Relationship Id="rId7" Type="http://schemas.openxmlformats.org/officeDocument/2006/relationships/image" Target="../media/image3380.png"/><Relationship Id="rId2" Type="http://schemas.openxmlformats.org/officeDocument/2006/relationships/notesSlide" Target="../notesSlides/notesSlide525.xml"/><Relationship Id="rId1" Type="http://schemas.openxmlformats.org/officeDocument/2006/relationships/slideLayout" Target="../slideLayouts/slideLayout2.xml"/><Relationship Id="rId6" Type="http://schemas.openxmlformats.org/officeDocument/2006/relationships/image" Target="../media/image3370.png"/><Relationship Id="rId5" Type="http://schemas.openxmlformats.org/officeDocument/2006/relationships/image" Target="../media/image3360.png"/><Relationship Id="rId4" Type="http://schemas.openxmlformats.org/officeDocument/2006/relationships/image" Target="../media/image3350.png"/><Relationship Id="rId9" Type="http://schemas.openxmlformats.org/officeDocument/2006/relationships/image" Target="../media/image3400.png"/></Relationships>
</file>

<file path=ppt/slides/_rels/slide526.xml.rels><?xml version="1.0" encoding="UTF-8" standalone="yes"?>
<Relationships xmlns="http://schemas.openxmlformats.org/package/2006/relationships"><Relationship Id="rId3" Type="http://schemas.openxmlformats.org/officeDocument/2006/relationships/image" Target="../media/image492.png"/><Relationship Id="rId2" Type="http://schemas.openxmlformats.org/officeDocument/2006/relationships/notesSlide" Target="../notesSlides/notesSlide526.xml"/><Relationship Id="rId1" Type="http://schemas.openxmlformats.org/officeDocument/2006/relationships/slideLayout" Target="../slideLayouts/slideLayout2.xml"/></Relationships>
</file>

<file path=ppt/slides/_rels/slide527.xml.rels><?xml version="1.0" encoding="UTF-8" standalone="yes"?>
<Relationships xmlns="http://schemas.openxmlformats.org/package/2006/relationships"><Relationship Id="rId2" Type="http://schemas.openxmlformats.org/officeDocument/2006/relationships/notesSlide" Target="../notesSlides/notesSlide527.xml"/><Relationship Id="rId1" Type="http://schemas.openxmlformats.org/officeDocument/2006/relationships/slideLayout" Target="../slideLayouts/slideLayout2.xml"/><Relationship Id="rId6" Type="http://schemas.openxmlformats.org/officeDocument/2006/relationships/image" Target="../media/image493.png"/><Relationship Id="rId5" Type="http://schemas.openxmlformats.org/officeDocument/2006/relationships/image" Target="../media/image2200.png"/><Relationship Id="rId4" Type="http://schemas.openxmlformats.org/officeDocument/2006/relationships/image" Target="../media/image2110.png"/></Relationships>
</file>

<file path=ppt/slides/_rels/slide528.xml.rels><?xml version="1.0" encoding="UTF-8" standalone="yes"?>
<Relationships xmlns="http://schemas.openxmlformats.org/package/2006/relationships"><Relationship Id="rId3" Type="http://schemas.openxmlformats.org/officeDocument/2006/relationships/image" Target="../media/image494.png"/><Relationship Id="rId2" Type="http://schemas.openxmlformats.org/officeDocument/2006/relationships/notesSlide" Target="../notesSlides/notesSlide528.xml"/><Relationship Id="rId1" Type="http://schemas.openxmlformats.org/officeDocument/2006/relationships/slideLayout" Target="../slideLayouts/slideLayout2.xml"/></Relationships>
</file>

<file path=ppt/slides/_rels/slide529.xml.rels><?xml version="1.0" encoding="UTF-8" standalone="yes"?>
<Relationships xmlns="http://schemas.openxmlformats.org/package/2006/relationships"><Relationship Id="rId3" Type="http://schemas.openxmlformats.org/officeDocument/2006/relationships/image" Target="../media/image495.png"/><Relationship Id="rId2" Type="http://schemas.openxmlformats.org/officeDocument/2006/relationships/notesSlide" Target="../notesSlides/notesSlide529.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30.xml.rels><?xml version="1.0" encoding="UTF-8" standalone="yes"?>
<Relationships xmlns="http://schemas.openxmlformats.org/package/2006/relationships"><Relationship Id="rId8" Type="http://schemas.openxmlformats.org/officeDocument/2006/relationships/image" Target="../media/image3450.png"/><Relationship Id="rId3" Type="http://schemas.openxmlformats.org/officeDocument/2006/relationships/image" Target="../media/image2510.png"/><Relationship Id="rId7" Type="http://schemas.openxmlformats.org/officeDocument/2006/relationships/image" Target="../media/image2911.png"/><Relationship Id="rId2" Type="http://schemas.openxmlformats.org/officeDocument/2006/relationships/notesSlide" Target="../notesSlides/notesSlide530.xml"/><Relationship Id="rId1" Type="http://schemas.openxmlformats.org/officeDocument/2006/relationships/slideLayout" Target="../slideLayouts/slideLayout2.xml"/><Relationship Id="rId6" Type="http://schemas.openxmlformats.org/officeDocument/2006/relationships/image" Target="../media/image2810.png"/><Relationship Id="rId11" Type="http://schemas.openxmlformats.org/officeDocument/2006/relationships/image" Target="../media/image3480.png"/><Relationship Id="rId5" Type="http://schemas.openxmlformats.org/officeDocument/2006/relationships/image" Target="../media/image2710.png"/><Relationship Id="rId10" Type="http://schemas.openxmlformats.org/officeDocument/2006/relationships/image" Target="../media/image3470.png"/><Relationship Id="rId4" Type="http://schemas.openxmlformats.org/officeDocument/2006/relationships/image" Target="../media/image2610.png"/><Relationship Id="rId9" Type="http://schemas.openxmlformats.org/officeDocument/2006/relationships/image" Target="../media/image3460.png"/></Relationships>
</file>

<file path=ppt/slides/_rels/slide531.xml.rels><?xml version="1.0" encoding="UTF-8" standalone="yes"?>
<Relationships xmlns="http://schemas.openxmlformats.org/package/2006/relationships"><Relationship Id="rId8" Type="http://schemas.openxmlformats.org/officeDocument/2006/relationships/image" Target="../media/image3500.png"/><Relationship Id="rId3" Type="http://schemas.openxmlformats.org/officeDocument/2006/relationships/image" Target="../media/image3410.png"/><Relationship Id="rId7" Type="http://schemas.openxmlformats.org/officeDocument/2006/relationships/image" Target="../media/image3490.png"/><Relationship Id="rId2" Type="http://schemas.openxmlformats.org/officeDocument/2006/relationships/notesSlide" Target="../notesSlides/notesSlide531.xml"/><Relationship Id="rId1" Type="http://schemas.openxmlformats.org/officeDocument/2006/relationships/slideLayout" Target="../slideLayouts/slideLayout2.xml"/><Relationship Id="rId6" Type="http://schemas.openxmlformats.org/officeDocument/2006/relationships/image" Target="../media/image3701.png"/><Relationship Id="rId5" Type="http://schemas.openxmlformats.org/officeDocument/2006/relationships/image" Target="../media/image3601.png"/><Relationship Id="rId4" Type="http://schemas.openxmlformats.org/officeDocument/2006/relationships/image" Target="../media/image3510.png"/></Relationships>
</file>

<file path=ppt/slides/_rels/slide532.xml.rels><?xml version="1.0" encoding="UTF-8" standalone="yes"?>
<Relationships xmlns="http://schemas.openxmlformats.org/package/2006/relationships"><Relationship Id="rId8" Type="http://schemas.openxmlformats.org/officeDocument/2006/relationships/image" Target="../media/image496.png"/><Relationship Id="rId7" Type="http://schemas.openxmlformats.org/officeDocument/2006/relationships/image" Target="../media/image440.png"/><Relationship Id="rId2" Type="http://schemas.openxmlformats.org/officeDocument/2006/relationships/notesSlide" Target="../notesSlides/notesSlide532.xml"/><Relationship Id="rId1" Type="http://schemas.openxmlformats.org/officeDocument/2006/relationships/slideLayout" Target="../slideLayouts/slideLayout2.xml"/><Relationship Id="rId6" Type="http://schemas.openxmlformats.org/officeDocument/2006/relationships/image" Target="../media/image431.png"/><Relationship Id="rId5" Type="http://schemas.openxmlformats.org/officeDocument/2006/relationships/image" Target="../media/image4210.png"/><Relationship Id="rId4" Type="http://schemas.openxmlformats.org/officeDocument/2006/relationships/image" Target="../media/image4110.png"/></Relationships>
</file>

<file path=ppt/slides/_rels/slide533.xml.rels><?xml version="1.0" encoding="UTF-8" standalone="yes"?>
<Relationships xmlns="http://schemas.openxmlformats.org/package/2006/relationships"><Relationship Id="rId3" Type="http://schemas.openxmlformats.org/officeDocument/2006/relationships/image" Target="../media/image3520.png"/><Relationship Id="rId2" Type="http://schemas.openxmlformats.org/officeDocument/2006/relationships/notesSlide" Target="../notesSlides/notesSlide533.xml"/><Relationship Id="rId1" Type="http://schemas.openxmlformats.org/officeDocument/2006/relationships/slideLayout" Target="../slideLayouts/slideLayout2.xml"/><Relationship Id="rId5" Type="http://schemas.openxmlformats.org/officeDocument/2006/relationships/image" Target="../media/image3540.png"/><Relationship Id="rId4" Type="http://schemas.openxmlformats.org/officeDocument/2006/relationships/image" Target="../media/image3530.png"/></Relationships>
</file>

<file path=ppt/slides/_rels/slide534.xml.rels><?xml version="1.0" encoding="UTF-8" standalone="yes"?>
<Relationships xmlns="http://schemas.openxmlformats.org/package/2006/relationships"><Relationship Id="rId3" Type="http://schemas.openxmlformats.org/officeDocument/2006/relationships/image" Target="../media/image3550.png"/><Relationship Id="rId7" Type="http://schemas.openxmlformats.org/officeDocument/2006/relationships/image" Target="../media/image3590.png"/><Relationship Id="rId2" Type="http://schemas.openxmlformats.org/officeDocument/2006/relationships/notesSlide" Target="../notesSlides/notesSlide534.xml"/><Relationship Id="rId1" Type="http://schemas.openxmlformats.org/officeDocument/2006/relationships/slideLayout" Target="../slideLayouts/slideLayout2.xml"/><Relationship Id="rId6" Type="http://schemas.openxmlformats.org/officeDocument/2006/relationships/image" Target="../media/image3580.png"/><Relationship Id="rId5" Type="http://schemas.openxmlformats.org/officeDocument/2006/relationships/image" Target="../media/image3570.png"/><Relationship Id="rId4" Type="http://schemas.openxmlformats.org/officeDocument/2006/relationships/image" Target="../media/image3560.png"/></Relationships>
</file>

<file path=ppt/slides/_rels/slide535.xml.rels><?xml version="1.0" encoding="UTF-8" standalone="yes"?>
<Relationships xmlns="http://schemas.openxmlformats.org/package/2006/relationships"><Relationship Id="rId8" Type="http://schemas.openxmlformats.org/officeDocument/2006/relationships/image" Target="../media/image3660.png"/><Relationship Id="rId3" Type="http://schemas.openxmlformats.org/officeDocument/2006/relationships/image" Target="../media/image3611.png"/><Relationship Id="rId7" Type="http://schemas.openxmlformats.org/officeDocument/2006/relationships/image" Target="../media/image3650.png"/><Relationship Id="rId2" Type="http://schemas.openxmlformats.org/officeDocument/2006/relationships/notesSlide" Target="../notesSlides/notesSlide535.xml"/><Relationship Id="rId1" Type="http://schemas.openxmlformats.org/officeDocument/2006/relationships/slideLayout" Target="../slideLayouts/slideLayout2.xml"/><Relationship Id="rId6" Type="http://schemas.openxmlformats.org/officeDocument/2006/relationships/image" Target="../media/image3640.png"/><Relationship Id="rId11" Type="http://schemas.openxmlformats.org/officeDocument/2006/relationships/image" Target="../media/image3690.png"/><Relationship Id="rId5" Type="http://schemas.openxmlformats.org/officeDocument/2006/relationships/image" Target="../media/image3630.png"/><Relationship Id="rId10" Type="http://schemas.openxmlformats.org/officeDocument/2006/relationships/image" Target="../media/image3680.png"/><Relationship Id="rId4" Type="http://schemas.openxmlformats.org/officeDocument/2006/relationships/image" Target="../media/image3620.png"/><Relationship Id="rId9" Type="http://schemas.openxmlformats.org/officeDocument/2006/relationships/image" Target="../media/image3670.png"/></Relationships>
</file>

<file path=ppt/slides/_rels/slide536.xml.rels><?xml version="1.0" encoding="UTF-8" standalone="yes"?>
<Relationships xmlns="http://schemas.openxmlformats.org/package/2006/relationships"><Relationship Id="rId3" Type="http://schemas.openxmlformats.org/officeDocument/2006/relationships/image" Target="../media/image3711.png"/><Relationship Id="rId2" Type="http://schemas.openxmlformats.org/officeDocument/2006/relationships/notesSlide" Target="../notesSlides/notesSlide536.xml"/><Relationship Id="rId1" Type="http://schemas.openxmlformats.org/officeDocument/2006/relationships/slideLayout" Target="../slideLayouts/slideLayout2.xml"/><Relationship Id="rId5" Type="http://schemas.openxmlformats.org/officeDocument/2006/relationships/image" Target="../media/image3730.png"/><Relationship Id="rId4" Type="http://schemas.openxmlformats.org/officeDocument/2006/relationships/image" Target="../media/image3720.png"/></Relationships>
</file>

<file path=ppt/slides/_rels/slide537.xml.rels><?xml version="1.0" encoding="UTF-8" standalone="yes"?>
<Relationships xmlns="http://schemas.openxmlformats.org/package/2006/relationships"><Relationship Id="rId3" Type="http://schemas.openxmlformats.org/officeDocument/2006/relationships/image" Target="../media/image497.png"/><Relationship Id="rId2" Type="http://schemas.openxmlformats.org/officeDocument/2006/relationships/notesSlide" Target="../notesSlides/notesSlide537.xml"/><Relationship Id="rId1" Type="http://schemas.openxmlformats.org/officeDocument/2006/relationships/slideLayout" Target="../slideLayouts/slideLayout2.xml"/></Relationships>
</file>

<file path=ppt/slides/_rels/slide538.xml.rels><?xml version="1.0" encoding="UTF-8" standalone="yes"?>
<Relationships xmlns="http://schemas.openxmlformats.org/package/2006/relationships"><Relationship Id="rId3" Type="http://schemas.openxmlformats.org/officeDocument/2006/relationships/image" Target="../media/image3750.png"/><Relationship Id="rId2" Type="http://schemas.openxmlformats.org/officeDocument/2006/relationships/notesSlide" Target="../notesSlides/notesSlide538.xml"/><Relationship Id="rId1" Type="http://schemas.openxmlformats.org/officeDocument/2006/relationships/slideLayout" Target="../slideLayouts/slideLayout2.xml"/><Relationship Id="rId6" Type="http://schemas.openxmlformats.org/officeDocument/2006/relationships/image" Target="../media/image3780.png"/><Relationship Id="rId5" Type="http://schemas.openxmlformats.org/officeDocument/2006/relationships/image" Target="../media/image3770.png"/><Relationship Id="rId4" Type="http://schemas.openxmlformats.org/officeDocument/2006/relationships/image" Target="../media/image3760.png"/></Relationships>
</file>

<file path=ppt/slides/_rels/slide539.xml.rels><?xml version="1.0" encoding="UTF-8" standalone="yes"?>
<Relationships xmlns="http://schemas.openxmlformats.org/package/2006/relationships"><Relationship Id="rId3" Type="http://schemas.openxmlformats.org/officeDocument/2006/relationships/image" Target="../media/image3790.png"/><Relationship Id="rId2" Type="http://schemas.openxmlformats.org/officeDocument/2006/relationships/notesSlide" Target="../notesSlides/notesSlide539.xml"/><Relationship Id="rId1" Type="http://schemas.openxmlformats.org/officeDocument/2006/relationships/slideLayout" Target="../slideLayouts/slideLayout2.xml"/><Relationship Id="rId6" Type="http://schemas.openxmlformats.org/officeDocument/2006/relationships/image" Target="../media/image3830.png"/><Relationship Id="rId5" Type="http://schemas.openxmlformats.org/officeDocument/2006/relationships/image" Target="../media/image3820.png"/><Relationship Id="rId4" Type="http://schemas.openxmlformats.org/officeDocument/2006/relationships/image" Target="../media/image3810.png"/></Relationships>
</file>

<file path=ppt/slides/_rels/slide5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40.xml.rels><?xml version="1.0" encoding="UTF-8" standalone="yes"?>
<Relationships xmlns="http://schemas.openxmlformats.org/package/2006/relationships"><Relationship Id="rId3" Type="http://schemas.openxmlformats.org/officeDocument/2006/relationships/image" Target="../media/image498.png"/><Relationship Id="rId2" Type="http://schemas.openxmlformats.org/officeDocument/2006/relationships/notesSlide" Target="../notesSlides/notesSlide540.xml"/><Relationship Id="rId1" Type="http://schemas.openxmlformats.org/officeDocument/2006/relationships/slideLayout" Target="../slideLayouts/slideLayout2.xml"/><Relationship Id="rId4" Type="http://schemas.openxmlformats.org/officeDocument/2006/relationships/image" Target="../media/image499.png"/></Relationships>
</file>

<file path=ppt/slides/_rels/slide541.xml.rels><?xml version="1.0" encoding="UTF-8" standalone="yes"?>
<Relationships xmlns="http://schemas.openxmlformats.org/package/2006/relationships"><Relationship Id="rId3" Type="http://schemas.openxmlformats.org/officeDocument/2006/relationships/image" Target="../media/image501.png"/><Relationship Id="rId2" Type="http://schemas.openxmlformats.org/officeDocument/2006/relationships/notesSlide" Target="../notesSlides/notesSlide541.xml"/><Relationship Id="rId1" Type="http://schemas.openxmlformats.org/officeDocument/2006/relationships/slideLayout" Target="../slideLayouts/slideLayout2.xml"/><Relationship Id="rId5" Type="http://schemas.openxmlformats.org/officeDocument/2006/relationships/image" Target="../media/image503.png"/><Relationship Id="rId4" Type="http://schemas.openxmlformats.org/officeDocument/2006/relationships/image" Target="../media/image502.png"/></Relationships>
</file>

<file path=ppt/slides/_rels/slide542.xml.rels><?xml version="1.0" encoding="UTF-8" standalone="yes"?>
<Relationships xmlns="http://schemas.openxmlformats.org/package/2006/relationships"><Relationship Id="rId3" Type="http://schemas.openxmlformats.org/officeDocument/2006/relationships/image" Target="../media/image504.png"/><Relationship Id="rId2" Type="http://schemas.openxmlformats.org/officeDocument/2006/relationships/notesSlide" Target="../notesSlides/notesSlide542.xml"/><Relationship Id="rId1" Type="http://schemas.openxmlformats.org/officeDocument/2006/relationships/slideLayout" Target="../slideLayouts/slideLayout2.xml"/><Relationship Id="rId4" Type="http://schemas.openxmlformats.org/officeDocument/2006/relationships/image" Target="../media/image505.png"/></Relationships>
</file>

<file path=ppt/slides/_rels/slide543.xml.rels><?xml version="1.0" encoding="UTF-8" standalone="yes"?>
<Relationships xmlns="http://schemas.openxmlformats.org/package/2006/relationships"><Relationship Id="rId3" Type="http://schemas.openxmlformats.org/officeDocument/2006/relationships/image" Target="../media/image506.png"/><Relationship Id="rId2" Type="http://schemas.openxmlformats.org/officeDocument/2006/relationships/notesSlide" Target="../notesSlides/notesSlide543.xml"/><Relationship Id="rId1" Type="http://schemas.openxmlformats.org/officeDocument/2006/relationships/slideLayout" Target="../slideLayouts/slideLayout2.xml"/></Relationships>
</file>

<file path=ppt/slides/_rels/slide544.xml.rels><?xml version="1.0" encoding="UTF-8" standalone="yes"?>
<Relationships xmlns="http://schemas.openxmlformats.org/package/2006/relationships"><Relationship Id="rId3" Type="http://schemas.openxmlformats.org/officeDocument/2006/relationships/image" Target="../media/image507.png"/><Relationship Id="rId2" Type="http://schemas.openxmlformats.org/officeDocument/2006/relationships/notesSlide" Target="../notesSlides/notesSlide544.xml"/><Relationship Id="rId1" Type="http://schemas.openxmlformats.org/officeDocument/2006/relationships/slideLayout" Target="../slideLayouts/slideLayout2.xml"/><Relationship Id="rId4" Type="http://schemas.openxmlformats.org/officeDocument/2006/relationships/image" Target="../media/image508.png"/></Relationships>
</file>

<file path=ppt/slides/_rels/slide545.xml.rels><?xml version="1.0" encoding="UTF-8" standalone="yes"?>
<Relationships xmlns="http://schemas.openxmlformats.org/package/2006/relationships"><Relationship Id="rId3" Type="http://schemas.openxmlformats.org/officeDocument/2006/relationships/image" Target="../media/image509.png"/><Relationship Id="rId2" Type="http://schemas.openxmlformats.org/officeDocument/2006/relationships/notesSlide" Target="../notesSlides/notesSlide545.xml"/><Relationship Id="rId1" Type="http://schemas.openxmlformats.org/officeDocument/2006/relationships/slideLayout" Target="../slideLayouts/slideLayout2.xml"/><Relationship Id="rId4" Type="http://schemas.openxmlformats.org/officeDocument/2006/relationships/image" Target="../media/image512.png"/></Relationships>
</file>

<file path=ppt/slides/_rels/slide546.xml.rels><?xml version="1.0" encoding="UTF-8" standalone="yes"?>
<Relationships xmlns="http://schemas.openxmlformats.org/package/2006/relationships"><Relationship Id="rId3" Type="http://schemas.openxmlformats.org/officeDocument/2006/relationships/image" Target="../media/image513.png"/><Relationship Id="rId2" Type="http://schemas.openxmlformats.org/officeDocument/2006/relationships/notesSlide" Target="../notesSlides/notesSlide546.xml"/><Relationship Id="rId1" Type="http://schemas.openxmlformats.org/officeDocument/2006/relationships/slideLayout" Target="../slideLayouts/slideLayout2.xml"/></Relationships>
</file>

<file path=ppt/slides/_rels/slide547.xml.rels><?xml version="1.0" encoding="UTF-8" standalone="yes"?>
<Relationships xmlns="http://schemas.openxmlformats.org/package/2006/relationships"><Relationship Id="rId2" Type="http://schemas.openxmlformats.org/officeDocument/2006/relationships/notesSlide" Target="../notesSlides/notesSlide547.xml"/><Relationship Id="rId1" Type="http://schemas.openxmlformats.org/officeDocument/2006/relationships/slideLayout" Target="../slideLayouts/slideLayout2.xml"/><Relationship Id="rId6" Type="http://schemas.openxmlformats.org/officeDocument/2006/relationships/image" Target="../media/image514.png"/><Relationship Id="rId5" Type="http://schemas.openxmlformats.org/officeDocument/2006/relationships/image" Target="../media/image3410.png"/><Relationship Id="rId4" Type="http://schemas.openxmlformats.org/officeDocument/2006/relationships/image" Target="../media/image3310.png"/></Relationships>
</file>

<file path=ppt/slides/_rels/slide548.xml.rels><?xml version="1.0" encoding="UTF-8" standalone="yes"?>
<Relationships xmlns="http://schemas.openxmlformats.org/package/2006/relationships"><Relationship Id="rId3" Type="http://schemas.openxmlformats.org/officeDocument/2006/relationships/image" Target="../media/image515.png"/><Relationship Id="rId2" Type="http://schemas.openxmlformats.org/officeDocument/2006/relationships/notesSlide" Target="../notesSlides/notesSlide548.xml"/><Relationship Id="rId1" Type="http://schemas.openxmlformats.org/officeDocument/2006/relationships/slideLayout" Target="../slideLayouts/slideLayout2.xml"/></Relationships>
</file>

<file path=ppt/slides/_rels/slide549.xml.rels><?xml version="1.0" encoding="UTF-8" standalone="yes"?>
<Relationships xmlns="http://schemas.openxmlformats.org/package/2006/relationships"><Relationship Id="rId3" Type="http://schemas.openxmlformats.org/officeDocument/2006/relationships/image" Target="../media/image516.png"/><Relationship Id="rId2" Type="http://schemas.openxmlformats.org/officeDocument/2006/relationships/notesSlide" Target="../notesSlides/notesSlide549.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 Id="rId5" Type="http://schemas.openxmlformats.org/officeDocument/2006/relationships/image" Target="../media/image39.png"/><Relationship Id="rId4" Type="http://schemas.openxmlformats.org/officeDocument/2006/relationships/image" Target="NULL"/></Relationships>
</file>

<file path=ppt/slides/_rels/slide550.xml.rels><?xml version="1.0" encoding="UTF-8" standalone="yes"?>
<Relationships xmlns="http://schemas.openxmlformats.org/package/2006/relationships"><Relationship Id="rId7" Type="http://schemas.openxmlformats.org/officeDocument/2006/relationships/image" Target="../media/image518.png"/><Relationship Id="rId2" Type="http://schemas.openxmlformats.org/officeDocument/2006/relationships/notesSlide" Target="../notesSlides/notesSlide550.xml"/><Relationship Id="rId1" Type="http://schemas.openxmlformats.org/officeDocument/2006/relationships/slideLayout" Target="../slideLayouts/slideLayout2.xml"/><Relationship Id="rId6" Type="http://schemas.openxmlformats.org/officeDocument/2006/relationships/image" Target="../media/image517.png"/><Relationship Id="rId5" Type="http://schemas.openxmlformats.org/officeDocument/2006/relationships/image" Target="../media/image4020.png"/></Relationships>
</file>

<file path=ppt/slides/_rels/slide551.xml.rels><?xml version="1.0" encoding="UTF-8" standalone="yes"?>
<Relationships xmlns="http://schemas.openxmlformats.org/package/2006/relationships"><Relationship Id="rId3" Type="http://schemas.openxmlformats.org/officeDocument/2006/relationships/image" Target="../media/image4142.png"/><Relationship Id="rId2" Type="http://schemas.openxmlformats.org/officeDocument/2006/relationships/notesSlide" Target="../notesSlides/notesSlide551.xml"/><Relationship Id="rId1" Type="http://schemas.openxmlformats.org/officeDocument/2006/relationships/slideLayout" Target="../slideLayouts/slideLayout2.xml"/><Relationship Id="rId6" Type="http://schemas.openxmlformats.org/officeDocument/2006/relationships/image" Target="../media/image4070.png"/><Relationship Id="rId5" Type="http://schemas.openxmlformats.org/officeDocument/2006/relationships/image" Target="../media/image4050.png"/><Relationship Id="rId4" Type="http://schemas.openxmlformats.org/officeDocument/2006/relationships/image" Target="../media/image4040.png"/></Relationships>
</file>

<file path=ppt/slides/_rels/slide552.xml.rels><?xml version="1.0" encoding="UTF-8" standalone="yes"?>
<Relationships xmlns="http://schemas.openxmlformats.org/package/2006/relationships"><Relationship Id="rId3" Type="http://schemas.openxmlformats.org/officeDocument/2006/relationships/image" Target="../media/image519.png"/><Relationship Id="rId2" Type="http://schemas.openxmlformats.org/officeDocument/2006/relationships/notesSlide" Target="../notesSlides/notesSlide552.xml"/><Relationship Id="rId1" Type="http://schemas.openxmlformats.org/officeDocument/2006/relationships/slideLayout" Target="../slideLayouts/slideLayout2.xml"/><Relationship Id="rId4" Type="http://schemas.openxmlformats.org/officeDocument/2006/relationships/image" Target="../media/image522.png"/></Relationships>
</file>

<file path=ppt/slides/_rels/slide553.xml.rels><?xml version="1.0" encoding="UTF-8" standalone="yes"?>
<Relationships xmlns="http://schemas.openxmlformats.org/package/2006/relationships"><Relationship Id="rId3" Type="http://schemas.openxmlformats.org/officeDocument/2006/relationships/image" Target="../media/image523.png"/><Relationship Id="rId2" Type="http://schemas.openxmlformats.org/officeDocument/2006/relationships/notesSlide" Target="../notesSlides/notesSlide553.xml"/><Relationship Id="rId1" Type="http://schemas.openxmlformats.org/officeDocument/2006/relationships/slideLayout" Target="../slideLayouts/slideLayout2.xml"/><Relationship Id="rId5" Type="http://schemas.openxmlformats.org/officeDocument/2006/relationships/image" Target="../media/image525.png"/><Relationship Id="rId4" Type="http://schemas.openxmlformats.org/officeDocument/2006/relationships/image" Target="../media/image524.png"/></Relationships>
</file>

<file path=ppt/slides/_rels/slide554.xml.rels><?xml version="1.0" encoding="UTF-8" standalone="yes"?>
<Relationships xmlns="http://schemas.openxmlformats.org/package/2006/relationships"><Relationship Id="rId3" Type="http://schemas.openxmlformats.org/officeDocument/2006/relationships/image" Target="../media/image526.png"/><Relationship Id="rId2" Type="http://schemas.openxmlformats.org/officeDocument/2006/relationships/notesSlide" Target="../notesSlides/notesSlide554.xml"/><Relationship Id="rId1" Type="http://schemas.openxmlformats.org/officeDocument/2006/relationships/slideLayout" Target="../slideLayouts/slideLayout2.xml"/><Relationship Id="rId5" Type="http://schemas.openxmlformats.org/officeDocument/2006/relationships/image" Target="../media/image528.png"/><Relationship Id="rId4" Type="http://schemas.openxmlformats.org/officeDocument/2006/relationships/image" Target="../media/image527.png"/></Relationships>
</file>

<file path=ppt/slides/_rels/slide555.xml.rels><?xml version="1.0" encoding="UTF-8" standalone="yes"?>
<Relationships xmlns="http://schemas.openxmlformats.org/package/2006/relationships"><Relationship Id="rId8" Type="http://schemas.openxmlformats.org/officeDocument/2006/relationships/image" Target="../media/image4190.png"/><Relationship Id="rId3" Type="http://schemas.openxmlformats.org/officeDocument/2006/relationships/image" Target="../media/image4140.png"/><Relationship Id="rId7" Type="http://schemas.openxmlformats.org/officeDocument/2006/relationships/image" Target="../media/image4180.png"/><Relationship Id="rId2" Type="http://schemas.openxmlformats.org/officeDocument/2006/relationships/notesSlide" Target="../notesSlides/notesSlide555.xml"/><Relationship Id="rId1" Type="http://schemas.openxmlformats.org/officeDocument/2006/relationships/slideLayout" Target="../slideLayouts/slideLayout2.xml"/><Relationship Id="rId6" Type="http://schemas.openxmlformats.org/officeDocument/2006/relationships/image" Target="../media/image4170.png"/><Relationship Id="rId5" Type="http://schemas.openxmlformats.org/officeDocument/2006/relationships/image" Target="../media/image4160.png"/><Relationship Id="rId4" Type="http://schemas.openxmlformats.org/officeDocument/2006/relationships/image" Target="../media/image4150.png"/></Relationships>
</file>

<file path=ppt/slides/_rels/slide556.xml.rels><?xml version="1.0" encoding="UTF-8" standalone="yes"?>
<Relationships xmlns="http://schemas.openxmlformats.org/package/2006/relationships"><Relationship Id="rId3" Type="http://schemas.openxmlformats.org/officeDocument/2006/relationships/image" Target="../media/image4204.png"/><Relationship Id="rId2" Type="http://schemas.openxmlformats.org/officeDocument/2006/relationships/notesSlide" Target="../notesSlides/notesSlide556.xml"/><Relationship Id="rId1" Type="http://schemas.openxmlformats.org/officeDocument/2006/relationships/slideLayout" Target="../slideLayouts/slideLayout2.xml"/><Relationship Id="rId5" Type="http://schemas.openxmlformats.org/officeDocument/2006/relationships/image" Target="../media/image4220.png"/><Relationship Id="rId4" Type="http://schemas.openxmlformats.org/officeDocument/2006/relationships/image" Target="../media/image4211.png"/></Relationships>
</file>

<file path=ppt/slides/_rels/slide557.xml.rels><?xml version="1.0" encoding="UTF-8" standalone="yes"?>
<Relationships xmlns="http://schemas.openxmlformats.org/package/2006/relationships"><Relationship Id="rId3" Type="http://schemas.openxmlformats.org/officeDocument/2006/relationships/image" Target="../media/image4230.png"/><Relationship Id="rId2" Type="http://schemas.openxmlformats.org/officeDocument/2006/relationships/notesSlide" Target="../notesSlides/notesSlide557.xml"/><Relationship Id="rId1" Type="http://schemas.openxmlformats.org/officeDocument/2006/relationships/slideLayout" Target="../slideLayouts/slideLayout2.xml"/><Relationship Id="rId6" Type="http://schemas.openxmlformats.org/officeDocument/2006/relationships/image" Target="../media/image4260.png"/><Relationship Id="rId5" Type="http://schemas.openxmlformats.org/officeDocument/2006/relationships/image" Target="../media/image4250.png"/><Relationship Id="rId4" Type="http://schemas.openxmlformats.org/officeDocument/2006/relationships/image" Target="../media/image4240.png"/></Relationships>
</file>

<file path=ppt/slides/_rels/slide558.xml.rels><?xml version="1.0" encoding="UTF-8" standalone="yes"?>
<Relationships xmlns="http://schemas.openxmlformats.org/package/2006/relationships"><Relationship Id="rId8" Type="http://schemas.openxmlformats.org/officeDocument/2006/relationships/image" Target="../media/image4330.png"/><Relationship Id="rId3" Type="http://schemas.openxmlformats.org/officeDocument/2006/relationships/image" Target="../media/image4270.png"/><Relationship Id="rId7" Type="http://schemas.openxmlformats.org/officeDocument/2006/relationships/image" Target="../media/image4320.png"/><Relationship Id="rId2" Type="http://schemas.openxmlformats.org/officeDocument/2006/relationships/notesSlide" Target="../notesSlides/notesSlide558.xml"/><Relationship Id="rId1" Type="http://schemas.openxmlformats.org/officeDocument/2006/relationships/slideLayout" Target="../slideLayouts/slideLayout2.xml"/><Relationship Id="rId6" Type="http://schemas.openxmlformats.org/officeDocument/2006/relationships/image" Target="../media/image4304.png"/><Relationship Id="rId5" Type="http://schemas.openxmlformats.org/officeDocument/2006/relationships/image" Target="../media/image4290.png"/><Relationship Id="rId10" Type="http://schemas.openxmlformats.org/officeDocument/2006/relationships/image" Target="../media/image4350.png"/><Relationship Id="rId4" Type="http://schemas.openxmlformats.org/officeDocument/2006/relationships/image" Target="../media/image4280.png"/><Relationship Id="rId9" Type="http://schemas.openxmlformats.org/officeDocument/2006/relationships/image" Target="../media/image4340.png"/></Relationships>
</file>

<file path=ppt/slides/_rels/slide559.xml.rels><?xml version="1.0" encoding="UTF-8" standalone="yes"?>
<Relationships xmlns="http://schemas.openxmlformats.org/package/2006/relationships"><Relationship Id="rId3" Type="http://schemas.openxmlformats.org/officeDocument/2006/relationships/image" Target="../media/image4360.png"/><Relationship Id="rId2" Type="http://schemas.openxmlformats.org/officeDocument/2006/relationships/notesSlide" Target="../notesSlides/notesSlide559.xml"/><Relationship Id="rId1" Type="http://schemas.openxmlformats.org/officeDocument/2006/relationships/slideLayout" Target="../slideLayouts/slideLayout2.xml"/><Relationship Id="rId5" Type="http://schemas.openxmlformats.org/officeDocument/2006/relationships/image" Target="../media/image4380.png"/><Relationship Id="rId4" Type="http://schemas.openxmlformats.org/officeDocument/2006/relationships/image" Target="../media/image4370.png"/></Relationships>
</file>

<file path=ppt/slides/_rels/slide5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60.xml.rels><?xml version="1.0" encoding="UTF-8" standalone="yes"?>
<Relationships xmlns="http://schemas.openxmlformats.org/package/2006/relationships"><Relationship Id="rId8" Type="http://schemas.openxmlformats.org/officeDocument/2006/relationships/image" Target="../media/image4450.png"/><Relationship Id="rId3" Type="http://schemas.openxmlformats.org/officeDocument/2006/relationships/image" Target="../media/image4390.png"/><Relationship Id="rId7" Type="http://schemas.openxmlformats.org/officeDocument/2006/relationships/image" Target="../media/image4440.png"/><Relationship Id="rId2" Type="http://schemas.openxmlformats.org/officeDocument/2006/relationships/notesSlide" Target="../notesSlides/notesSlide560.xml"/><Relationship Id="rId1" Type="http://schemas.openxmlformats.org/officeDocument/2006/relationships/slideLayout" Target="../slideLayouts/slideLayout2.xml"/><Relationship Id="rId6" Type="http://schemas.openxmlformats.org/officeDocument/2006/relationships/image" Target="../media/image4430.png"/><Relationship Id="rId5" Type="http://schemas.openxmlformats.org/officeDocument/2006/relationships/image" Target="../media/image4420.png"/><Relationship Id="rId4" Type="http://schemas.openxmlformats.org/officeDocument/2006/relationships/image" Target="../media/image4410.png"/></Relationships>
</file>

<file path=ppt/slides/_rels/slide561.xml.rels><?xml version="1.0" encoding="UTF-8" standalone="yes"?>
<Relationships xmlns="http://schemas.openxmlformats.org/package/2006/relationships"><Relationship Id="rId3" Type="http://schemas.openxmlformats.org/officeDocument/2006/relationships/image" Target="../media/image529.png"/><Relationship Id="rId2" Type="http://schemas.openxmlformats.org/officeDocument/2006/relationships/notesSlide" Target="../notesSlides/notesSlide561.xml"/><Relationship Id="rId1" Type="http://schemas.openxmlformats.org/officeDocument/2006/relationships/slideLayout" Target="../slideLayouts/slideLayout2.xml"/></Relationships>
</file>

<file path=ppt/slides/_rels/slide562.xml.rels><?xml version="1.0" encoding="UTF-8" standalone="yes"?>
<Relationships xmlns="http://schemas.openxmlformats.org/package/2006/relationships"><Relationship Id="rId3" Type="http://schemas.openxmlformats.org/officeDocument/2006/relationships/image" Target="../media/image4470.png"/><Relationship Id="rId2" Type="http://schemas.openxmlformats.org/officeDocument/2006/relationships/notesSlide" Target="../notesSlides/notesSlide562.xml"/><Relationship Id="rId1" Type="http://schemas.openxmlformats.org/officeDocument/2006/relationships/slideLayout" Target="../slideLayouts/slideLayout2.xml"/><Relationship Id="rId4" Type="http://schemas.openxmlformats.org/officeDocument/2006/relationships/image" Target="../media/image4480.png"/></Relationships>
</file>

<file path=ppt/slides/_rels/slide563.xml.rels><?xml version="1.0" encoding="UTF-8" standalone="yes"?>
<Relationships xmlns="http://schemas.openxmlformats.org/package/2006/relationships"><Relationship Id="rId2" Type="http://schemas.openxmlformats.org/officeDocument/2006/relationships/notesSlide" Target="../notesSlides/notesSlide563.xml"/><Relationship Id="rId1" Type="http://schemas.openxmlformats.org/officeDocument/2006/relationships/slideLayout" Target="../slideLayouts/slideLayout2.xml"/></Relationships>
</file>

<file path=ppt/slides/_rels/slide564.xml.rels><?xml version="1.0" encoding="UTF-8" standalone="yes"?>
<Relationships xmlns="http://schemas.openxmlformats.org/package/2006/relationships"><Relationship Id="rId2" Type="http://schemas.openxmlformats.org/officeDocument/2006/relationships/notesSlide" Target="../notesSlides/notesSlide564.xml"/><Relationship Id="rId1" Type="http://schemas.openxmlformats.org/officeDocument/2006/relationships/slideLayout" Target="../slideLayouts/slideLayout7.xml"/></Relationships>
</file>

<file path=ppt/slides/_rels/slide565.xml.rels><?xml version="1.0" encoding="UTF-8" standalone="yes"?>
<Relationships xmlns="http://schemas.openxmlformats.org/package/2006/relationships"><Relationship Id="rId2" Type="http://schemas.openxmlformats.org/officeDocument/2006/relationships/notesSlide" Target="../notesSlides/notesSlide565.xml"/><Relationship Id="rId1" Type="http://schemas.openxmlformats.org/officeDocument/2006/relationships/slideLayout" Target="../slideLayouts/slideLayout7.xml"/></Relationships>
</file>

<file path=ppt/slides/_rels/slide566.xml.rels><?xml version="1.0" encoding="UTF-8" standalone="yes"?>
<Relationships xmlns="http://schemas.openxmlformats.org/package/2006/relationships"><Relationship Id="rId8" Type="http://schemas.openxmlformats.org/officeDocument/2006/relationships/image" Target="../media/image6101.png"/><Relationship Id="rId3" Type="http://schemas.openxmlformats.org/officeDocument/2006/relationships/image" Target="../media/image532.png"/><Relationship Id="rId7" Type="http://schemas.openxmlformats.org/officeDocument/2006/relationships/image" Target="../media/image5102.png"/><Relationship Id="rId2" Type="http://schemas.openxmlformats.org/officeDocument/2006/relationships/notesSlide" Target="../notesSlides/notesSlide566.xml"/><Relationship Id="rId1" Type="http://schemas.openxmlformats.org/officeDocument/2006/relationships/slideLayout" Target="../slideLayouts/slideLayout2.xml"/><Relationship Id="rId6" Type="http://schemas.openxmlformats.org/officeDocument/2006/relationships/image" Target="../media/image4102.png"/><Relationship Id="rId5" Type="http://schemas.openxmlformats.org/officeDocument/2006/relationships/image" Target="../media/image3105.png"/><Relationship Id="rId4" Type="http://schemas.openxmlformats.org/officeDocument/2006/relationships/image" Target="../media/image2106.png"/></Relationships>
</file>

<file path=ppt/slides/_rels/slide567.xml.rels><?xml version="1.0" encoding="UTF-8" standalone="yes"?>
<Relationships xmlns="http://schemas.openxmlformats.org/package/2006/relationships"><Relationship Id="rId8" Type="http://schemas.openxmlformats.org/officeDocument/2006/relationships/image" Target="../media/image1219.png"/><Relationship Id="rId3" Type="http://schemas.openxmlformats.org/officeDocument/2006/relationships/image" Target="../media/image766.png"/><Relationship Id="rId7" Type="http://schemas.openxmlformats.org/officeDocument/2006/relationships/image" Target="../media/image1117.png"/><Relationship Id="rId2" Type="http://schemas.openxmlformats.org/officeDocument/2006/relationships/notesSlide" Target="../notesSlides/notesSlide567.xml"/><Relationship Id="rId1" Type="http://schemas.openxmlformats.org/officeDocument/2006/relationships/slideLayout" Target="../slideLayouts/slideLayout2.xml"/><Relationship Id="rId6" Type="http://schemas.openxmlformats.org/officeDocument/2006/relationships/image" Target="../media/image1017.png"/><Relationship Id="rId5" Type="http://schemas.openxmlformats.org/officeDocument/2006/relationships/image" Target="../media/image915.png"/><Relationship Id="rId4" Type="http://schemas.openxmlformats.org/officeDocument/2006/relationships/image" Target="../media/image825.png"/></Relationships>
</file>

<file path=ppt/slides/_rels/slide568.xml.rels><?xml version="1.0" encoding="UTF-8" standalone="yes"?>
<Relationships xmlns="http://schemas.openxmlformats.org/package/2006/relationships"><Relationship Id="rId8" Type="http://schemas.openxmlformats.org/officeDocument/2006/relationships/image" Target="../media/image1817.png"/><Relationship Id="rId7" Type="http://schemas.openxmlformats.org/officeDocument/2006/relationships/image" Target="../media/image1717.png"/><Relationship Id="rId2" Type="http://schemas.openxmlformats.org/officeDocument/2006/relationships/notesSlide" Target="../notesSlides/notesSlide568.xml"/><Relationship Id="rId1" Type="http://schemas.openxmlformats.org/officeDocument/2006/relationships/slideLayout" Target="../slideLayouts/slideLayout2.xml"/><Relationship Id="rId6" Type="http://schemas.openxmlformats.org/officeDocument/2006/relationships/image" Target="../media/image1617.png"/><Relationship Id="rId5" Type="http://schemas.openxmlformats.org/officeDocument/2006/relationships/image" Target="../media/image1518.png"/><Relationship Id="rId4" Type="http://schemas.openxmlformats.org/officeDocument/2006/relationships/image" Target="../media/image1417.png"/><Relationship Id="rId9" Type="http://schemas.openxmlformats.org/officeDocument/2006/relationships/image" Target="../media/image533.png"/></Relationships>
</file>

<file path=ppt/slides/_rels/slide569.xml.rels><?xml version="1.0" encoding="UTF-8" standalone="yes"?>
<Relationships xmlns="http://schemas.openxmlformats.org/package/2006/relationships"><Relationship Id="rId8" Type="http://schemas.openxmlformats.org/officeDocument/2006/relationships/image" Target="../media/image536.png"/><Relationship Id="rId7" Type="http://schemas.openxmlformats.org/officeDocument/2006/relationships/image" Target="../media/image2316.png"/><Relationship Id="rId2" Type="http://schemas.openxmlformats.org/officeDocument/2006/relationships/notesSlide" Target="../notesSlides/notesSlide569.xml"/><Relationship Id="rId1" Type="http://schemas.openxmlformats.org/officeDocument/2006/relationships/slideLayout" Target="../slideLayouts/slideLayout2.xml"/><Relationship Id="rId6" Type="http://schemas.openxmlformats.org/officeDocument/2006/relationships/image" Target="../media/image2216.png"/><Relationship Id="rId5" Type="http://schemas.openxmlformats.org/officeDocument/2006/relationships/image" Target="../media/image2116.png"/><Relationship Id="rId9" Type="http://schemas.openxmlformats.org/officeDocument/2006/relationships/image" Target="../media/image537.png"/></Relationships>
</file>

<file path=ppt/slides/_rels/slide57.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NULL"/></Relationships>
</file>

<file path=ppt/slides/_rels/slide570.xml.rels><?xml version="1.0" encoding="UTF-8" standalone="yes"?>
<Relationships xmlns="http://schemas.openxmlformats.org/package/2006/relationships"><Relationship Id="rId8" Type="http://schemas.openxmlformats.org/officeDocument/2006/relationships/image" Target="../media/image1193.png"/><Relationship Id="rId7" Type="http://schemas.openxmlformats.org/officeDocument/2006/relationships/image" Target="../media/image2613.png"/><Relationship Id="rId2" Type="http://schemas.openxmlformats.org/officeDocument/2006/relationships/notesSlide" Target="../notesSlides/notesSlide570.xml"/><Relationship Id="rId1" Type="http://schemas.openxmlformats.org/officeDocument/2006/relationships/slideLayout" Target="../slideLayouts/slideLayout2.xml"/><Relationship Id="rId6" Type="http://schemas.openxmlformats.org/officeDocument/2006/relationships/image" Target="../media/image9103.png"/><Relationship Id="rId5" Type="http://schemas.openxmlformats.org/officeDocument/2006/relationships/image" Target="../media/image8101.png"/><Relationship Id="rId10" Type="http://schemas.openxmlformats.org/officeDocument/2006/relationships/image" Target="../media/image538.png"/><Relationship Id="rId4" Type="http://schemas.openxmlformats.org/officeDocument/2006/relationships/image" Target="../media/image2515.png"/><Relationship Id="rId9" Type="http://schemas.openxmlformats.org/officeDocument/2006/relationships/image" Target="../media/image1206.png"/></Relationships>
</file>

<file path=ppt/slides/_rels/slide571.xml.rels><?xml version="1.0" encoding="UTF-8" standalone="yes"?>
<Relationships xmlns="http://schemas.openxmlformats.org/package/2006/relationships"><Relationship Id="rId8" Type="http://schemas.openxmlformats.org/officeDocument/2006/relationships/image" Target="../media/image3214.png"/><Relationship Id="rId3" Type="http://schemas.openxmlformats.org/officeDocument/2006/relationships/image" Target="../media/image2714.png"/><Relationship Id="rId7" Type="http://schemas.openxmlformats.org/officeDocument/2006/relationships/image" Target="../media/image3115.png"/><Relationship Id="rId2" Type="http://schemas.openxmlformats.org/officeDocument/2006/relationships/notesSlide" Target="../notesSlides/notesSlide571.xml"/><Relationship Id="rId1" Type="http://schemas.openxmlformats.org/officeDocument/2006/relationships/slideLayout" Target="../slideLayouts/slideLayout2.xml"/><Relationship Id="rId6" Type="http://schemas.openxmlformats.org/officeDocument/2006/relationships/image" Target="../media/image3014.png"/><Relationship Id="rId11" Type="http://schemas.openxmlformats.org/officeDocument/2006/relationships/image" Target="../media/image3512.png"/><Relationship Id="rId5" Type="http://schemas.openxmlformats.org/officeDocument/2006/relationships/image" Target="../media/image2915.png"/><Relationship Id="rId10" Type="http://schemas.openxmlformats.org/officeDocument/2006/relationships/image" Target="../media/image3413.png"/><Relationship Id="rId4" Type="http://schemas.openxmlformats.org/officeDocument/2006/relationships/image" Target="../media/image2813.png"/><Relationship Id="rId9" Type="http://schemas.openxmlformats.org/officeDocument/2006/relationships/image" Target="../media/image3301.png"/></Relationships>
</file>

<file path=ppt/slides/_rels/slide572.xml.rels><?xml version="1.0" encoding="UTF-8" standalone="yes"?>
<Relationships xmlns="http://schemas.openxmlformats.org/package/2006/relationships"><Relationship Id="rId8" Type="http://schemas.openxmlformats.org/officeDocument/2006/relationships/image" Target="../media/image539.png"/><Relationship Id="rId7" Type="http://schemas.openxmlformats.org/officeDocument/2006/relationships/image" Target="../media/image3915.png"/><Relationship Id="rId2" Type="http://schemas.openxmlformats.org/officeDocument/2006/relationships/notesSlide" Target="../notesSlides/notesSlide572.xml"/><Relationship Id="rId1" Type="http://schemas.openxmlformats.org/officeDocument/2006/relationships/slideLayout" Target="../slideLayouts/slideLayout2.xml"/><Relationship Id="rId6" Type="http://schemas.openxmlformats.org/officeDocument/2006/relationships/image" Target="../media/image3814.png"/><Relationship Id="rId5" Type="http://schemas.openxmlformats.org/officeDocument/2006/relationships/image" Target="../media/image3713.png"/><Relationship Id="rId4" Type="http://schemas.openxmlformats.org/officeDocument/2006/relationships/image" Target="../media/image3614.png"/></Relationships>
</file>

<file path=ppt/slides/_rels/slide573.xml.rels><?xml version="1.0" encoding="UTF-8" standalone="yes"?>
<Relationships xmlns="http://schemas.openxmlformats.org/package/2006/relationships"><Relationship Id="rId8" Type="http://schemas.openxmlformats.org/officeDocument/2006/relationships/image" Target="../media/image4613.png"/><Relationship Id="rId7" Type="http://schemas.openxmlformats.org/officeDocument/2006/relationships/image" Target="../media/image4512.png"/><Relationship Id="rId2" Type="http://schemas.openxmlformats.org/officeDocument/2006/relationships/notesSlide" Target="../notesSlides/notesSlide573.xml"/><Relationship Id="rId1" Type="http://schemas.openxmlformats.org/officeDocument/2006/relationships/slideLayout" Target="../slideLayouts/slideLayout2.xml"/><Relationship Id="rId6" Type="http://schemas.openxmlformats.org/officeDocument/2006/relationships/image" Target="../media/image4412.png"/><Relationship Id="rId5" Type="http://schemas.openxmlformats.org/officeDocument/2006/relationships/image" Target="../media/image4314.png"/><Relationship Id="rId10" Type="http://schemas.openxmlformats.org/officeDocument/2006/relationships/image" Target="../media/image543.png"/><Relationship Id="rId4" Type="http://schemas.openxmlformats.org/officeDocument/2006/relationships/image" Target="../media/image4214.png"/><Relationship Id="rId9" Type="http://schemas.openxmlformats.org/officeDocument/2006/relationships/image" Target="../media/image4714.png"/></Relationships>
</file>

<file path=ppt/slides/_rels/slide574.xml.rels><?xml version="1.0" encoding="UTF-8" standalone="yes"?>
<Relationships xmlns="http://schemas.openxmlformats.org/package/2006/relationships"><Relationship Id="rId2" Type="http://schemas.openxmlformats.org/officeDocument/2006/relationships/notesSlide" Target="../notesSlides/notesSlide574.xml"/><Relationship Id="rId1" Type="http://schemas.openxmlformats.org/officeDocument/2006/relationships/slideLayout" Target="../slideLayouts/slideLayout2.xml"/><Relationship Id="rId6" Type="http://schemas.openxmlformats.org/officeDocument/2006/relationships/image" Target="../media/image544.png"/><Relationship Id="rId5" Type="http://schemas.openxmlformats.org/officeDocument/2006/relationships/image" Target="../media/image5011.png"/><Relationship Id="rId4" Type="http://schemas.openxmlformats.org/officeDocument/2006/relationships/image" Target="../media/image4911.png"/></Relationships>
</file>

<file path=ppt/slides/_rels/slide575.xml.rels><?xml version="1.0" encoding="UTF-8" standalone="yes"?>
<Relationships xmlns="http://schemas.openxmlformats.org/package/2006/relationships"><Relationship Id="rId3" Type="http://schemas.openxmlformats.org/officeDocument/2006/relationships/image" Target="../media/image545.png"/><Relationship Id="rId2" Type="http://schemas.openxmlformats.org/officeDocument/2006/relationships/notesSlide" Target="../notesSlides/notesSlide575.xml"/><Relationship Id="rId1" Type="http://schemas.openxmlformats.org/officeDocument/2006/relationships/slideLayout" Target="../slideLayouts/slideLayout2.xml"/></Relationships>
</file>

<file path=ppt/slides/_rels/slide576.xml.rels><?xml version="1.0" encoding="UTF-8" standalone="yes"?>
<Relationships xmlns="http://schemas.openxmlformats.org/package/2006/relationships"><Relationship Id="rId3" Type="http://schemas.openxmlformats.org/officeDocument/2006/relationships/image" Target="../media/image546.png"/><Relationship Id="rId2" Type="http://schemas.openxmlformats.org/officeDocument/2006/relationships/notesSlide" Target="../notesSlides/notesSlide576.xml"/><Relationship Id="rId1" Type="http://schemas.openxmlformats.org/officeDocument/2006/relationships/slideLayout" Target="../slideLayouts/slideLayout2.xml"/></Relationships>
</file>

<file path=ppt/slides/_rels/slide577.xml.rels><?xml version="1.0" encoding="UTF-8" standalone="yes"?>
<Relationships xmlns="http://schemas.openxmlformats.org/package/2006/relationships"><Relationship Id="rId3" Type="http://schemas.openxmlformats.org/officeDocument/2006/relationships/image" Target="../media/image547.png"/><Relationship Id="rId2" Type="http://schemas.openxmlformats.org/officeDocument/2006/relationships/notesSlide" Target="../notesSlides/notesSlide577.xml"/><Relationship Id="rId1" Type="http://schemas.openxmlformats.org/officeDocument/2006/relationships/slideLayout" Target="../slideLayouts/slideLayout2.xml"/></Relationships>
</file>

<file path=ppt/slides/_rels/slide578.xml.rels><?xml version="1.0" encoding="UTF-8" standalone="yes"?>
<Relationships xmlns="http://schemas.openxmlformats.org/package/2006/relationships"><Relationship Id="rId3" Type="http://schemas.openxmlformats.org/officeDocument/2006/relationships/image" Target="../media/image548.png"/><Relationship Id="rId2" Type="http://schemas.openxmlformats.org/officeDocument/2006/relationships/notesSlide" Target="../notesSlides/notesSlide578.xml"/><Relationship Id="rId1" Type="http://schemas.openxmlformats.org/officeDocument/2006/relationships/slideLayout" Target="../slideLayouts/slideLayout2.xml"/></Relationships>
</file>

<file path=ppt/slides/_rels/slide579.xml.rels><?xml version="1.0" encoding="UTF-8" standalone="yes"?>
<Relationships xmlns="http://schemas.openxmlformats.org/package/2006/relationships"><Relationship Id="rId3" Type="http://schemas.openxmlformats.org/officeDocument/2006/relationships/image" Target="../media/image6310.png"/><Relationship Id="rId7" Type="http://schemas.openxmlformats.org/officeDocument/2006/relationships/image" Target="../media/image6711.png"/><Relationship Id="rId2" Type="http://schemas.openxmlformats.org/officeDocument/2006/relationships/notesSlide" Target="../notesSlides/notesSlide579.xml"/><Relationship Id="rId1" Type="http://schemas.openxmlformats.org/officeDocument/2006/relationships/slideLayout" Target="../slideLayouts/slideLayout2.xml"/><Relationship Id="rId6" Type="http://schemas.openxmlformats.org/officeDocument/2006/relationships/image" Target="../media/image6611.png"/><Relationship Id="rId5" Type="http://schemas.openxmlformats.org/officeDocument/2006/relationships/image" Target="../media/image6510.png"/><Relationship Id="rId4" Type="http://schemas.openxmlformats.org/officeDocument/2006/relationships/image" Target="../media/image6410.png"/></Relationships>
</file>

<file path=ppt/slides/_rels/slide5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80.xml.rels><?xml version="1.0" encoding="UTF-8" standalone="yes"?>
<Relationships xmlns="http://schemas.openxmlformats.org/package/2006/relationships"><Relationship Id="rId3" Type="http://schemas.openxmlformats.org/officeDocument/2006/relationships/image" Target="../media/image549.png"/><Relationship Id="rId2" Type="http://schemas.openxmlformats.org/officeDocument/2006/relationships/notesSlide" Target="../notesSlides/notesSlide580.xml"/><Relationship Id="rId1" Type="http://schemas.openxmlformats.org/officeDocument/2006/relationships/slideLayout" Target="../slideLayouts/slideLayout2.xml"/><Relationship Id="rId4" Type="http://schemas.openxmlformats.org/officeDocument/2006/relationships/image" Target="../media/image551.png"/></Relationships>
</file>

<file path=ppt/slides/_rels/slide581.xml.rels><?xml version="1.0" encoding="UTF-8" standalone="yes"?>
<Relationships xmlns="http://schemas.openxmlformats.org/package/2006/relationships"><Relationship Id="rId2" Type="http://schemas.openxmlformats.org/officeDocument/2006/relationships/notesSlide" Target="../notesSlides/notesSlide581.xml"/><Relationship Id="rId1" Type="http://schemas.openxmlformats.org/officeDocument/2006/relationships/slideLayout" Target="../slideLayouts/slideLayout2.xml"/></Relationships>
</file>

<file path=ppt/slides/_rels/slide582.xml.rels><?xml version="1.0" encoding="UTF-8" standalone="yes"?>
<Relationships xmlns="http://schemas.openxmlformats.org/package/2006/relationships"><Relationship Id="rId2" Type="http://schemas.openxmlformats.org/officeDocument/2006/relationships/notesSlide" Target="../notesSlides/notesSlide582.xml"/><Relationship Id="rId1" Type="http://schemas.openxmlformats.org/officeDocument/2006/relationships/slideLayout" Target="../slideLayouts/slideLayout2.xml"/><Relationship Id="rId6" Type="http://schemas.openxmlformats.org/officeDocument/2006/relationships/image" Target="../media/image552.png"/><Relationship Id="rId5" Type="http://schemas.openxmlformats.org/officeDocument/2006/relationships/image" Target="../media/image7110.png"/><Relationship Id="rId4" Type="http://schemas.openxmlformats.org/officeDocument/2006/relationships/image" Target="../media/image7010.png"/></Relationships>
</file>

<file path=ppt/slides/_rels/slide583.xml.rels><?xml version="1.0" encoding="UTF-8" standalone="yes"?>
<Relationships xmlns="http://schemas.openxmlformats.org/package/2006/relationships"><Relationship Id="rId3" Type="http://schemas.openxmlformats.org/officeDocument/2006/relationships/image" Target="../media/image7210.png"/><Relationship Id="rId2" Type="http://schemas.openxmlformats.org/officeDocument/2006/relationships/notesSlide" Target="../notesSlides/notesSlide583.xml"/><Relationship Id="rId1" Type="http://schemas.openxmlformats.org/officeDocument/2006/relationships/slideLayout" Target="../slideLayouts/slideLayout2.xml"/><Relationship Id="rId6" Type="http://schemas.openxmlformats.org/officeDocument/2006/relationships/image" Target="../media/image553.png"/><Relationship Id="rId5" Type="http://schemas.openxmlformats.org/officeDocument/2006/relationships/image" Target="../media/image7410.png"/><Relationship Id="rId4" Type="http://schemas.openxmlformats.org/officeDocument/2006/relationships/image" Target="../media/image7310.png"/></Relationships>
</file>

<file path=ppt/slides/_rels/slide584.xml.rels><?xml version="1.0" encoding="UTF-8" standalone="yes"?>
<Relationships xmlns="http://schemas.openxmlformats.org/package/2006/relationships"><Relationship Id="rId3" Type="http://schemas.openxmlformats.org/officeDocument/2006/relationships/image" Target="../media/image767.png"/><Relationship Id="rId7" Type="http://schemas.openxmlformats.org/officeDocument/2006/relationships/image" Target="../media/image554.png"/><Relationship Id="rId2" Type="http://schemas.openxmlformats.org/officeDocument/2006/relationships/notesSlide" Target="../notesSlides/notesSlide584.xml"/><Relationship Id="rId1" Type="http://schemas.openxmlformats.org/officeDocument/2006/relationships/slideLayout" Target="../slideLayouts/slideLayout2.xml"/><Relationship Id="rId6" Type="http://schemas.openxmlformats.org/officeDocument/2006/relationships/image" Target="../media/image7510.png"/><Relationship Id="rId5" Type="http://schemas.openxmlformats.org/officeDocument/2006/relationships/image" Target="../media/image785.png"/><Relationship Id="rId4" Type="http://schemas.openxmlformats.org/officeDocument/2006/relationships/image" Target="../media/image773.png"/></Relationships>
</file>

<file path=ppt/slides/_rels/slide585.xml.rels><?xml version="1.0" encoding="UTF-8" standalone="yes"?>
<Relationships xmlns="http://schemas.openxmlformats.org/package/2006/relationships"><Relationship Id="rId3" Type="http://schemas.openxmlformats.org/officeDocument/2006/relationships/image" Target="../media/image555.png"/><Relationship Id="rId2" Type="http://schemas.openxmlformats.org/officeDocument/2006/relationships/notesSlide" Target="../notesSlides/notesSlide585.xml"/><Relationship Id="rId1" Type="http://schemas.openxmlformats.org/officeDocument/2006/relationships/slideLayout" Target="../slideLayouts/slideLayout2.xml"/><Relationship Id="rId4" Type="http://schemas.openxmlformats.org/officeDocument/2006/relationships/image" Target="../media/image556.png"/></Relationships>
</file>

<file path=ppt/slides/_rels/slide586.xml.rels><?xml version="1.0" encoding="UTF-8" standalone="yes"?>
<Relationships xmlns="http://schemas.openxmlformats.org/package/2006/relationships"><Relationship Id="rId2" Type="http://schemas.openxmlformats.org/officeDocument/2006/relationships/notesSlide" Target="../notesSlides/notesSlide586.xml"/><Relationship Id="rId1" Type="http://schemas.openxmlformats.org/officeDocument/2006/relationships/slideLayout" Target="../slideLayouts/slideLayout2.xml"/><Relationship Id="rId6" Type="http://schemas.openxmlformats.org/officeDocument/2006/relationships/image" Target="../media/image557.png"/><Relationship Id="rId5" Type="http://schemas.openxmlformats.org/officeDocument/2006/relationships/image" Target="../media/image842.png"/><Relationship Id="rId4" Type="http://schemas.openxmlformats.org/officeDocument/2006/relationships/image" Target="../media/image835.png"/></Relationships>
</file>

<file path=ppt/slides/_rels/slide587.xml.rels><?xml version="1.0" encoding="UTF-8" standalone="yes"?>
<Relationships xmlns="http://schemas.openxmlformats.org/package/2006/relationships"><Relationship Id="rId8" Type="http://schemas.openxmlformats.org/officeDocument/2006/relationships/image" Target="../media/image916.png"/><Relationship Id="rId3" Type="http://schemas.openxmlformats.org/officeDocument/2006/relationships/image" Target="../media/image4432.png"/><Relationship Id="rId7" Type="http://schemas.openxmlformats.org/officeDocument/2006/relationships/image" Target="../media/image902.png"/><Relationship Id="rId2" Type="http://schemas.openxmlformats.org/officeDocument/2006/relationships/notesSlide" Target="../notesSlides/notesSlide587.xml"/><Relationship Id="rId1" Type="http://schemas.openxmlformats.org/officeDocument/2006/relationships/slideLayout" Target="../slideLayouts/slideLayout2.xml"/><Relationship Id="rId6" Type="http://schemas.openxmlformats.org/officeDocument/2006/relationships/image" Target="../media/image892.png"/><Relationship Id="rId5" Type="http://schemas.openxmlformats.org/officeDocument/2006/relationships/image" Target="../media/image8500.png"/><Relationship Id="rId4" Type="http://schemas.openxmlformats.org/officeDocument/2006/relationships/image" Target="../media/image872.png"/><Relationship Id="rId9" Type="http://schemas.openxmlformats.org/officeDocument/2006/relationships/image" Target="../media/image922.png"/></Relationships>
</file>

<file path=ppt/slides/_rels/slide588.xml.rels><?xml version="1.0" encoding="UTF-8" standalone="yes"?>
<Relationships xmlns="http://schemas.openxmlformats.org/package/2006/relationships"><Relationship Id="rId3" Type="http://schemas.openxmlformats.org/officeDocument/2006/relationships/image" Target="../media/image881.png"/><Relationship Id="rId7" Type="http://schemas.openxmlformats.org/officeDocument/2006/relationships/image" Target="../media/image974.png"/><Relationship Id="rId2" Type="http://schemas.openxmlformats.org/officeDocument/2006/relationships/notesSlide" Target="../notesSlides/notesSlide588.xml"/><Relationship Id="rId1" Type="http://schemas.openxmlformats.org/officeDocument/2006/relationships/slideLayout" Target="../slideLayouts/slideLayout2.xml"/><Relationship Id="rId6" Type="http://schemas.openxmlformats.org/officeDocument/2006/relationships/image" Target="../media/image963.png"/><Relationship Id="rId5" Type="http://schemas.openxmlformats.org/officeDocument/2006/relationships/image" Target="../media/image954.png"/><Relationship Id="rId4" Type="http://schemas.openxmlformats.org/officeDocument/2006/relationships/image" Target="../media/image943.png"/></Relationships>
</file>

<file path=ppt/slides/_rels/slide589.xml.rels><?xml version="1.0" encoding="UTF-8" standalone="yes"?>
<Relationships xmlns="http://schemas.openxmlformats.org/package/2006/relationships"><Relationship Id="rId3" Type="http://schemas.openxmlformats.org/officeDocument/2006/relationships/image" Target="../media/image558.png"/><Relationship Id="rId2" Type="http://schemas.openxmlformats.org/officeDocument/2006/relationships/notesSlide" Target="../notesSlides/notesSlide589.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NULL"/><Relationship Id="rId4" Type="http://schemas.openxmlformats.org/officeDocument/2006/relationships/image" Target="NULL"/></Relationships>
</file>

<file path=ppt/slides/_rels/slide590.xml.rels><?xml version="1.0" encoding="UTF-8" standalone="yes"?>
<Relationships xmlns="http://schemas.openxmlformats.org/package/2006/relationships"><Relationship Id="rId3" Type="http://schemas.openxmlformats.org/officeDocument/2006/relationships/image" Target="../media/image559.png"/><Relationship Id="rId2" Type="http://schemas.openxmlformats.org/officeDocument/2006/relationships/notesSlide" Target="../notesSlides/notesSlide590.xml"/><Relationship Id="rId1" Type="http://schemas.openxmlformats.org/officeDocument/2006/relationships/slideLayout" Target="../slideLayouts/slideLayout2.xml"/></Relationships>
</file>

<file path=ppt/slides/_rels/slide591.xml.rels><?xml version="1.0" encoding="UTF-8" standalone="yes"?>
<Relationships xmlns="http://schemas.openxmlformats.org/package/2006/relationships"><Relationship Id="rId8" Type="http://schemas.openxmlformats.org/officeDocument/2006/relationships/image" Target="../media/image1043.png"/><Relationship Id="rId7" Type="http://schemas.openxmlformats.org/officeDocument/2006/relationships/image" Target="../media/image1032.png"/><Relationship Id="rId2" Type="http://schemas.openxmlformats.org/officeDocument/2006/relationships/notesSlide" Target="../notesSlides/notesSlide591.xml"/><Relationship Id="rId1" Type="http://schemas.openxmlformats.org/officeDocument/2006/relationships/slideLayout" Target="../slideLayouts/slideLayout2.xml"/><Relationship Id="rId6" Type="http://schemas.openxmlformats.org/officeDocument/2006/relationships/image" Target="../media/image1023.png"/><Relationship Id="rId5" Type="http://schemas.openxmlformats.org/officeDocument/2006/relationships/image" Target="../media/image1018.png"/><Relationship Id="rId10" Type="http://schemas.openxmlformats.org/officeDocument/2006/relationships/image" Target="../media/image562.png"/><Relationship Id="rId9" Type="http://schemas.openxmlformats.org/officeDocument/2006/relationships/image" Target="../media/image561.png"/></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592.xml"/><Relationship Id="rId1" Type="http://schemas.openxmlformats.org/officeDocument/2006/relationships/slideLayout" Target="../slideLayouts/slideLayout2.xml"/><Relationship Id="rId5" Type="http://schemas.openxmlformats.org/officeDocument/2006/relationships/image" Target="../media/image563.png"/><Relationship Id="rId4" Type="http://schemas.openxmlformats.org/officeDocument/2006/relationships/image" Target="../media/image2105.png"/></Relationships>
</file>

<file path=ppt/slides/_rels/slide593.xml.rels><?xml version="1.0" encoding="UTF-8" standalone="yes"?>
<Relationships xmlns="http://schemas.openxmlformats.org/package/2006/relationships"><Relationship Id="rId8" Type="http://schemas.openxmlformats.org/officeDocument/2006/relationships/image" Target="../media/image564.png"/><Relationship Id="rId7" Type="http://schemas.openxmlformats.org/officeDocument/2006/relationships/image" Target="../media/image1118.png"/><Relationship Id="rId2" Type="http://schemas.openxmlformats.org/officeDocument/2006/relationships/notesSlide" Target="../notesSlides/notesSlide593.xml"/><Relationship Id="rId1" Type="http://schemas.openxmlformats.org/officeDocument/2006/relationships/slideLayout" Target="../slideLayouts/slideLayout2.xml"/><Relationship Id="rId6" Type="http://schemas.openxmlformats.org/officeDocument/2006/relationships/image" Target="../media/image1104.png"/><Relationship Id="rId5" Type="http://schemas.openxmlformats.org/officeDocument/2006/relationships/image" Target="../media/image1093.png"/><Relationship Id="rId4" Type="http://schemas.openxmlformats.org/officeDocument/2006/relationships/image" Target="../media/image1083.png"/><Relationship Id="rId9" Type="http://schemas.openxmlformats.org/officeDocument/2006/relationships/image" Target="../media/image565.png"/></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594.xml"/><Relationship Id="rId1" Type="http://schemas.openxmlformats.org/officeDocument/2006/relationships/slideLayout" Target="../slideLayouts/slideLayout2.xml"/><Relationship Id="rId5" Type="http://schemas.openxmlformats.org/officeDocument/2006/relationships/image" Target="../media/image566.png"/><Relationship Id="rId4" Type="http://schemas.openxmlformats.org/officeDocument/2006/relationships/image" Target="../media/image1133.png"/></Relationships>
</file>

<file path=ppt/slides/_rels/slide595.xml.rels><?xml version="1.0" encoding="UTF-8" standalone="yes"?>
<Relationships xmlns="http://schemas.openxmlformats.org/package/2006/relationships"><Relationship Id="rId3" Type="http://schemas.openxmlformats.org/officeDocument/2006/relationships/image" Target="../media/image567.png"/><Relationship Id="rId2" Type="http://schemas.openxmlformats.org/officeDocument/2006/relationships/notesSlide" Target="../notesSlides/notesSlide595.xml"/><Relationship Id="rId1" Type="http://schemas.openxmlformats.org/officeDocument/2006/relationships/slideLayout" Target="../slideLayouts/slideLayout2.xml"/></Relationships>
</file>

<file path=ppt/slides/_rels/slide596.xml.rels><?xml version="1.0" encoding="UTF-8" standalone="yes"?>
<Relationships xmlns="http://schemas.openxmlformats.org/package/2006/relationships"><Relationship Id="rId3" Type="http://schemas.openxmlformats.org/officeDocument/2006/relationships/image" Target="../media/image568.png"/><Relationship Id="rId2" Type="http://schemas.openxmlformats.org/officeDocument/2006/relationships/notesSlide" Target="../notesSlides/notesSlide596.xml"/><Relationship Id="rId1" Type="http://schemas.openxmlformats.org/officeDocument/2006/relationships/slideLayout" Target="../slideLayouts/slideLayout2.xml"/><Relationship Id="rId4" Type="http://schemas.openxmlformats.org/officeDocument/2006/relationships/image" Target="../media/image569.png"/></Relationships>
</file>

<file path=ppt/slides/_rels/slide597.xml.rels><?xml version="1.0" encoding="UTF-8" standalone="yes"?>
<Relationships xmlns="http://schemas.openxmlformats.org/package/2006/relationships"><Relationship Id="rId8" Type="http://schemas.openxmlformats.org/officeDocument/2006/relationships/image" Target="../media/image1253.png"/><Relationship Id="rId3" Type="http://schemas.openxmlformats.org/officeDocument/2006/relationships/image" Target="../media/image1183.png"/><Relationship Id="rId7" Type="http://schemas.openxmlformats.org/officeDocument/2006/relationships/image" Target="../media/image1233.png"/><Relationship Id="rId2" Type="http://schemas.openxmlformats.org/officeDocument/2006/relationships/notesSlide" Target="../notesSlides/notesSlide597.xml"/><Relationship Id="rId1" Type="http://schemas.openxmlformats.org/officeDocument/2006/relationships/slideLayout" Target="../slideLayouts/slideLayout2.xml"/><Relationship Id="rId6" Type="http://schemas.openxmlformats.org/officeDocument/2006/relationships/image" Target="../media/image1223.png"/><Relationship Id="rId5" Type="http://schemas.openxmlformats.org/officeDocument/2006/relationships/image" Target="../media/image12110.png"/><Relationship Id="rId4" Type="http://schemas.openxmlformats.org/officeDocument/2006/relationships/image" Target="../media/image1173.png"/></Relationships>
</file>

<file path=ppt/slides/_rels/slide598.xml.rels><?xml version="1.0" encoding="UTF-8" standalone="yes"?>
<Relationships xmlns="http://schemas.openxmlformats.org/package/2006/relationships"><Relationship Id="rId8" Type="http://schemas.openxmlformats.org/officeDocument/2006/relationships/image" Target="../media/image1302.png"/><Relationship Id="rId3" Type="http://schemas.openxmlformats.org/officeDocument/2006/relationships/image" Target="../media/image1263.png"/><Relationship Id="rId7" Type="http://schemas.openxmlformats.org/officeDocument/2006/relationships/image" Target="../media/image1283.png"/><Relationship Id="rId2" Type="http://schemas.openxmlformats.org/officeDocument/2006/relationships/notesSlide" Target="../notesSlides/notesSlide598.xml"/><Relationship Id="rId1" Type="http://schemas.openxmlformats.org/officeDocument/2006/relationships/slideLayout" Target="../slideLayouts/slideLayout2.xml"/><Relationship Id="rId6" Type="http://schemas.openxmlformats.org/officeDocument/2006/relationships/image" Target="../media/image1292.png"/><Relationship Id="rId5" Type="http://schemas.openxmlformats.org/officeDocument/2006/relationships/image" Target="../media/image1273.png"/><Relationship Id="rId4" Type="http://schemas.openxmlformats.org/officeDocument/2006/relationships/image" Target="../media/image1243.png"/><Relationship Id="rId9" Type="http://schemas.openxmlformats.org/officeDocument/2006/relationships/image" Target="../media/image1322.png"/></Relationships>
</file>

<file path=ppt/slides/_rels/slide599.xml.rels><?xml version="1.0" encoding="UTF-8" standalone="yes"?>
<Relationships xmlns="http://schemas.openxmlformats.org/package/2006/relationships"><Relationship Id="rId8" Type="http://schemas.openxmlformats.org/officeDocument/2006/relationships/image" Target="../media/image1380.png"/><Relationship Id="rId3" Type="http://schemas.openxmlformats.org/officeDocument/2006/relationships/image" Target="../media/image1332.png"/><Relationship Id="rId7" Type="http://schemas.openxmlformats.org/officeDocument/2006/relationships/image" Target="../media/image1352.png"/><Relationship Id="rId2" Type="http://schemas.openxmlformats.org/officeDocument/2006/relationships/notesSlide" Target="../notesSlides/notesSlide599.xml"/><Relationship Id="rId1" Type="http://schemas.openxmlformats.org/officeDocument/2006/relationships/slideLayout" Target="../slideLayouts/slideLayout2.xml"/><Relationship Id="rId6" Type="http://schemas.openxmlformats.org/officeDocument/2006/relationships/image" Target="../media/image1362.png"/><Relationship Id="rId5" Type="http://schemas.openxmlformats.org/officeDocument/2006/relationships/image" Target="../media/image1342.png"/><Relationship Id="rId10" Type="http://schemas.openxmlformats.org/officeDocument/2006/relationships/image" Target="../media/image1403.png"/><Relationship Id="rId4" Type="http://schemas.openxmlformats.org/officeDocument/2006/relationships/image" Target="../media/image1318.png"/><Relationship Id="rId9" Type="http://schemas.openxmlformats.org/officeDocument/2006/relationships/image" Target="../media/image1393.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00.xml.rels><?xml version="1.0" encoding="UTF-8" standalone="yes"?>
<Relationships xmlns="http://schemas.openxmlformats.org/package/2006/relationships"><Relationship Id="rId8" Type="http://schemas.openxmlformats.org/officeDocument/2006/relationships/image" Target="../media/image1463.png"/><Relationship Id="rId13" Type="http://schemas.openxmlformats.org/officeDocument/2006/relationships/image" Target="../media/image1503.png"/><Relationship Id="rId3" Type="http://schemas.openxmlformats.org/officeDocument/2006/relationships/image" Target="../media/image1418.png"/><Relationship Id="rId7" Type="http://schemas.openxmlformats.org/officeDocument/2006/relationships/image" Target="../media/image1443.png"/><Relationship Id="rId12" Type="http://schemas.openxmlformats.org/officeDocument/2006/relationships/image" Target="../media/image1493.png"/><Relationship Id="rId2" Type="http://schemas.openxmlformats.org/officeDocument/2006/relationships/notesSlide" Target="../notesSlides/notesSlide600.xml"/><Relationship Id="rId1" Type="http://schemas.openxmlformats.org/officeDocument/2006/relationships/slideLayout" Target="../slideLayouts/slideLayout2.xml"/><Relationship Id="rId6" Type="http://schemas.openxmlformats.org/officeDocument/2006/relationships/image" Target="../media/image1372.png"/><Relationship Id="rId11" Type="http://schemas.openxmlformats.org/officeDocument/2006/relationships/image" Target="../media/image1483.png"/><Relationship Id="rId5" Type="http://schemas.openxmlformats.org/officeDocument/2006/relationships/image" Target="../media/image1432.png"/><Relationship Id="rId10" Type="http://schemas.openxmlformats.org/officeDocument/2006/relationships/image" Target="../media/image1472.png"/><Relationship Id="rId4" Type="http://schemas.openxmlformats.org/officeDocument/2006/relationships/image" Target="../media/image1423.png"/><Relationship Id="rId9" Type="http://schemas.openxmlformats.org/officeDocument/2006/relationships/image" Target="../media/image1453.png"/><Relationship Id="rId14" Type="http://schemas.openxmlformats.org/officeDocument/2006/relationships/image" Target="../media/image1519.png"/></Relationships>
</file>

<file path=ppt/slides/_rels/slide601.xml.rels><?xml version="1.0" encoding="UTF-8" standalone="yes"?>
<Relationships xmlns="http://schemas.openxmlformats.org/package/2006/relationships"><Relationship Id="rId3" Type="http://schemas.openxmlformats.org/officeDocument/2006/relationships/image" Target="../media/image1533.png"/><Relationship Id="rId7" Type="http://schemas.openxmlformats.org/officeDocument/2006/relationships/image" Target="../media/image1564.png"/><Relationship Id="rId2" Type="http://schemas.openxmlformats.org/officeDocument/2006/relationships/notesSlide" Target="../notesSlides/notesSlide601.xml"/><Relationship Id="rId1" Type="http://schemas.openxmlformats.org/officeDocument/2006/relationships/slideLayout" Target="../slideLayouts/slideLayout2.xml"/><Relationship Id="rId6" Type="http://schemas.openxmlformats.org/officeDocument/2006/relationships/image" Target="../media/image1554.png"/><Relationship Id="rId5" Type="http://schemas.openxmlformats.org/officeDocument/2006/relationships/image" Target="../media/image1523.png"/><Relationship Id="rId4" Type="http://schemas.openxmlformats.org/officeDocument/2006/relationships/image" Target="../media/image1542.png"/></Relationships>
</file>

<file path=ppt/slides/_rels/slide602.xml.rels><?xml version="1.0" encoding="UTF-8" standalone="yes"?>
<Relationships xmlns="http://schemas.openxmlformats.org/package/2006/relationships"><Relationship Id="rId3" Type="http://schemas.openxmlformats.org/officeDocument/2006/relationships/image" Target="../media/image4521.png"/><Relationship Id="rId2" Type="http://schemas.openxmlformats.org/officeDocument/2006/relationships/notesSlide" Target="../notesSlides/notesSlide602.xml"/><Relationship Id="rId1" Type="http://schemas.openxmlformats.org/officeDocument/2006/relationships/slideLayout" Target="../slideLayouts/slideLayout2.xml"/><Relationship Id="rId5" Type="http://schemas.openxmlformats.org/officeDocument/2006/relationships/image" Target="../media/image1618.png"/><Relationship Id="rId4" Type="http://schemas.openxmlformats.org/officeDocument/2006/relationships/image" Target="../media/image1602.png"/></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603.xml"/><Relationship Id="rId1" Type="http://schemas.openxmlformats.org/officeDocument/2006/relationships/slideLayout" Target="../slideLayouts/slideLayout2.xml"/><Relationship Id="rId5" Type="http://schemas.openxmlformats.org/officeDocument/2006/relationships/image" Target="../media/image571.png"/><Relationship Id="rId4" Type="http://schemas.openxmlformats.org/officeDocument/2006/relationships/image" Target="../media/image1633.png"/></Relationships>
</file>

<file path=ppt/slides/_rels/slide604.xml.rels><?xml version="1.0" encoding="UTF-8" standalone="yes"?>
<Relationships xmlns="http://schemas.openxmlformats.org/package/2006/relationships"><Relationship Id="rId3" Type="http://schemas.openxmlformats.org/officeDocument/2006/relationships/image" Target="../media/image4541.png"/><Relationship Id="rId7" Type="http://schemas.openxmlformats.org/officeDocument/2006/relationships/image" Target="../media/image1652.png"/><Relationship Id="rId2" Type="http://schemas.openxmlformats.org/officeDocument/2006/relationships/notesSlide" Target="../notesSlides/notesSlide604.xml"/><Relationship Id="rId1" Type="http://schemas.openxmlformats.org/officeDocument/2006/relationships/slideLayout" Target="../slideLayouts/slideLayout2.xml"/><Relationship Id="rId6" Type="http://schemas.openxmlformats.org/officeDocument/2006/relationships/image" Target="../media/image1644.png"/><Relationship Id="rId5" Type="http://schemas.openxmlformats.org/officeDocument/2006/relationships/image" Target="../media/image1624.png"/><Relationship Id="rId10" Type="http://schemas.openxmlformats.org/officeDocument/2006/relationships/image" Target="../media/image1718.png"/><Relationship Id="rId4" Type="http://schemas.openxmlformats.org/officeDocument/2006/relationships/image" Target="../media/image1593.png"/><Relationship Id="rId9" Type="http://schemas.openxmlformats.org/officeDocument/2006/relationships/image" Target="../media/image1703.png"/></Relationships>
</file>

<file path=ppt/slides/_rels/slide605.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12" Type="http://schemas.openxmlformats.org/officeDocument/2006/relationships/image" Target="NULL"/><Relationship Id="rId2" Type="http://schemas.openxmlformats.org/officeDocument/2006/relationships/notesSlide" Target="../notesSlides/notesSlide605.xml"/><Relationship Id="rId1" Type="http://schemas.openxmlformats.org/officeDocument/2006/relationships/slideLayout" Target="../slideLayouts/slideLayout2.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606.xml.rels><?xml version="1.0" encoding="UTF-8" standalone="yes"?>
<Relationships xmlns="http://schemas.openxmlformats.org/package/2006/relationships"><Relationship Id="rId3" Type="http://schemas.openxmlformats.org/officeDocument/2006/relationships/image" Target="../media/image572.png"/><Relationship Id="rId2" Type="http://schemas.openxmlformats.org/officeDocument/2006/relationships/notesSlide" Target="../notesSlides/notesSlide606.xml"/><Relationship Id="rId1" Type="http://schemas.openxmlformats.org/officeDocument/2006/relationships/slideLayout" Target="../slideLayouts/slideLayout2.xml"/></Relationships>
</file>

<file path=ppt/slides/_rels/slide607.xml.rels><?xml version="1.0" encoding="UTF-8" standalone="yes"?>
<Relationships xmlns="http://schemas.openxmlformats.org/package/2006/relationships"><Relationship Id="rId3" Type="http://schemas.openxmlformats.org/officeDocument/2006/relationships/image" Target="../media/image573.png"/><Relationship Id="rId2" Type="http://schemas.openxmlformats.org/officeDocument/2006/relationships/notesSlide" Target="../notesSlides/notesSlide607.xml"/><Relationship Id="rId1" Type="http://schemas.openxmlformats.org/officeDocument/2006/relationships/slideLayout" Target="../slideLayouts/slideLayout2.xml"/><Relationship Id="rId4" Type="http://schemas.openxmlformats.org/officeDocument/2006/relationships/image" Target="../media/image574.png"/></Relationships>
</file>

<file path=ppt/slides/_rels/slide608.xml.rels><?xml version="1.0" encoding="UTF-8" standalone="yes"?>
<Relationships xmlns="http://schemas.openxmlformats.org/package/2006/relationships"><Relationship Id="rId8" Type="http://schemas.openxmlformats.org/officeDocument/2006/relationships/image" Target="../media/image575.png"/><Relationship Id="rId7" Type="http://schemas.openxmlformats.org/officeDocument/2006/relationships/image" Target="NULL"/><Relationship Id="rId2" Type="http://schemas.openxmlformats.org/officeDocument/2006/relationships/notesSlide" Target="../notesSlides/notesSlide608.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60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609.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6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10.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610.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611.xml.rels><?xml version="1.0" encoding="UTF-8" standalone="yes"?>
<Relationships xmlns="http://schemas.openxmlformats.org/package/2006/relationships"><Relationship Id="rId3" Type="http://schemas.openxmlformats.org/officeDocument/2006/relationships/image" Target="../media/image576.png"/><Relationship Id="rId2" Type="http://schemas.openxmlformats.org/officeDocument/2006/relationships/notesSlide" Target="../notesSlides/notesSlide611.xml"/><Relationship Id="rId1" Type="http://schemas.openxmlformats.org/officeDocument/2006/relationships/slideLayout" Target="../slideLayouts/slideLayout2.xml"/></Relationships>
</file>

<file path=ppt/slides/_rels/slide612.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612.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613.xml.rels><?xml version="1.0" encoding="UTF-8" standalone="yes"?>
<Relationships xmlns="http://schemas.openxmlformats.org/package/2006/relationships"><Relationship Id="rId8" Type="http://schemas.openxmlformats.org/officeDocument/2006/relationships/image" Target="../media/image1782.png"/><Relationship Id="rId3" Type="http://schemas.openxmlformats.org/officeDocument/2006/relationships/image" Target="NULL"/><Relationship Id="rId7" Type="http://schemas.openxmlformats.org/officeDocument/2006/relationships/image" Target="../media/image1772.png"/><Relationship Id="rId2" Type="http://schemas.openxmlformats.org/officeDocument/2006/relationships/notesSlide" Target="../notesSlides/notesSlide613.xml"/><Relationship Id="rId1" Type="http://schemas.openxmlformats.org/officeDocument/2006/relationships/slideLayout" Target="../slideLayouts/slideLayout2.xml"/><Relationship Id="rId6" Type="http://schemas.openxmlformats.org/officeDocument/2006/relationships/image" Target="../media/image1762.png"/><Relationship Id="rId5" Type="http://schemas.openxmlformats.org/officeDocument/2006/relationships/image" Target="../media/image1752.png"/><Relationship Id="rId4" Type="http://schemas.openxmlformats.org/officeDocument/2006/relationships/image" Target="NULL"/></Relationships>
</file>

<file path=ppt/slides/_rels/slide614.xml.rels><?xml version="1.0" encoding="UTF-8" standalone="yes"?>
<Relationships xmlns="http://schemas.openxmlformats.org/package/2006/relationships"><Relationship Id="rId2" Type="http://schemas.openxmlformats.org/officeDocument/2006/relationships/notesSlide" Target="../notesSlides/notesSlide614.xml"/><Relationship Id="rId1" Type="http://schemas.openxmlformats.org/officeDocument/2006/relationships/slideLayout" Target="../slideLayouts/slideLayout2.xml"/></Relationships>
</file>

<file path=ppt/slides/_rels/slide615.xml.rels><?xml version="1.0" encoding="UTF-8" standalone="yes"?>
<Relationships xmlns="http://schemas.openxmlformats.org/package/2006/relationships"><Relationship Id="rId2" Type="http://schemas.openxmlformats.org/officeDocument/2006/relationships/notesSlide" Target="../notesSlides/notesSlide615.xml"/><Relationship Id="rId1" Type="http://schemas.openxmlformats.org/officeDocument/2006/relationships/slideLayout" Target="../slideLayouts/slideLayout2.xml"/></Relationships>
</file>

<file path=ppt/slides/_rels/slide616.xml.rels><?xml version="1.0" encoding="UTF-8" standalone="yes"?>
<Relationships xmlns="http://schemas.openxmlformats.org/package/2006/relationships"><Relationship Id="rId2" Type="http://schemas.openxmlformats.org/officeDocument/2006/relationships/notesSlide" Target="../notesSlides/notesSlide616.xml"/><Relationship Id="rId1" Type="http://schemas.openxmlformats.org/officeDocument/2006/relationships/slideLayout" Target="../slideLayouts/slideLayout2.xml"/></Relationships>
</file>

<file path=ppt/slides/_rels/slide617.xml.rels><?xml version="1.0" encoding="UTF-8" standalone="yes"?>
<Relationships xmlns="http://schemas.openxmlformats.org/package/2006/relationships"><Relationship Id="rId2" Type="http://schemas.openxmlformats.org/officeDocument/2006/relationships/notesSlide" Target="../notesSlides/notesSlide617.xml"/><Relationship Id="rId1" Type="http://schemas.openxmlformats.org/officeDocument/2006/relationships/slideLayout" Target="../slideLayouts/slideLayout7.xml"/></Relationships>
</file>

<file path=ppt/slides/_rels/slide618.xml.rels><?xml version="1.0" encoding="UTF-8" standalone="yes"?>
<Relationships xmlns="http://schemas.openxmlformats.org/package/2006/relationships"><Relationship Id="rId3" Type="http://schemas.openxmlformats.org/officeDocument/2006/relationships/image" Target="../media/image577.png"/><Relationship Id="rId2" Type="http://schemas.openxmlformats.org/officeDocument/2006/relationships/notesSlide" Target="../notesSlides/notesSlide618.xml"/><Relationship Id="rId1" Type="http://schemas.openxmlformats.org/officeDocument/2006/relationships/slideLayout" Target="../slideLayouts/slideLayout2.xml"/></Relationships>
</file>

<file path=ppt/slides/_rels/slide619.xml.rels><?xml version="1.0" encoding="UTF-8" standalone="yes"?>
<Relationships xmlns="http://schemas.openxmlformats.org/package/2006/relationships"><Relationship Id="rId3" Type="http://schemas.openxmlformats.org/officeDocument/2006/relationships/image" Target="../media/image2107.png"/><Relationship Id="rId2" Type="http://schemas.openxmlformats.org/officeDocument/2006/relationships/notesSlide" Target="../notesSlides/notesSlide619.xml"/><Relationship Id="rId1" Type="http://schemas.openxmlformats.org/officeDocument/2006/relationships/slideLayout" Target="../slideLayouts/slideLayout2.xml"/><Relationship Id="rId6" Type="http://schemas.openxmlformats.org/officeDocument/2006/relationships/image" Target="../media/image31000.png"/><Relationship Id="rId5" Type="http://schemas.openxmlformats.org/officeDocument/2006/relationships/image" Target="../media/image44100.png"/><Relationship Id="rId4" Type="http://schemas.openxmlformats.org/officeDocument/2006/relationships/image" Target="../media/image21000.pn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 Id="rId5" Type="http://schemas.openxmlformats.org/officeDocument/2006/relationships/image" Target="../media/image44.png"/><Relationship Id="rId4" Type="http://schemas.openxmlformats.org/officeDocument/2006/relationships/image" Target="NULL"/></Relationships>
</file>

<file path=ppt/slides/_rels/slide6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20.xml"/><Relationship Id="rId1" Type="http://schemas.openxmlformats.org/officeDocument/2006/relationships/slideLayout" Target="../slideLayouts/slideLayout2.xml"/></Relationships>
</file>

<file path=ppt/slides/_rels/slide621.xml.rels><?xml version="1.0" encoding="UTF-8" standalone="yes"?>
<Relationships xmlns="http://schemas.openxmlformats.org/package/2006/relationships"><Relationship Id="rId3" Type="http://schemas.openxmlformats.org/officeDocument/2006/relationships/image" Target="../media/image4651.png"/><Relationship Id="rId2" Type="http://schemas.openxmlformats.org/officeDocument/2006/relationships/notesSlide" Target="../notesSlides/notesSlide621.xml"/><Relationship Id="rId1" Type="http://schemas.openxmlformats.org/officeDocument/2006/relationships/slideLayout" Target="../slideLayouts/slideLayout2.xml"/><Relationship Id="rId4" Type="http://schemas.openxmlformats.org/officeDocument/2006/relationships/image" Target="../media/image5020.png"/></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622.xml"/><Relationship Id="rId1" Type="http://schemas.openxmlformats.org/officeDocument/2006/relationships/slideLayout" Target="../slideLayouts/slideLayout2.xml"/><Relationship Id="rId5" Type="http://schemas.openxmlformats.org/officeDocument/2006/relationships/image" Target="../media/image578.png"/><Relationship Id="rId4" Type="http://schemas.openxmlformats.org/officeDocument/2006/relationships/image" Target="../media/image10002.png"/></Relationships>
</file>

<file path=ppt/slides/_rels/slide623.xml.rels><?xml version="1.0" encoding="UTF-8" standalone="yes"?>
<Relationships xmlns="http://schemas.openxmlformats.org/package/2006/relationships"><Relationship Id="rId8" Type="http://schemas.openxmlformats.org/officeDocument/2006/relationships/image" Target="../media/image16110.png"/><Relationship Id="rId3" Type="http://schemas.openxmlformats.org/officeDocument/2006/relationships/image" Target="../media/image579.png"/><Relationship Id="rId7" Type="http://schemas.openxmlformats.org/officeDocument/2006/relationships/image" Target="../media/image15102.png"/><Relationship Id="rId2" Type="http://schemas.openxmlformats.org/officeDocument/2006/relationships/notesSlide" Target="../notesSlides/notesSlide623.xml"/><Relationship Id="rId1" Type="http://schemas.openxmlformats.org/officeDocument/2006/relationships/slideLayout" Target="../slideLayouts/slideLayout2.xml"/><Relationship Id="rId6" Type="http://schemas.openxmlformats.org/officeDocument/2006/relationships/image" Target="../media/image1410.png"/><Relationship Id="rId5" Type="http://schemas.openxmlformats.org/officeDocument/2006/relationships/image" Target="../media/image13100.png"/><Relationship Id="rId10" Type="http://schemas.openxmlformats.org/officeDocument/2006/relationships/image" Target="../media/image814.png"/><Relationship Id="rId4" Type="http://schemas.openxmlformats.org/officeDocument/2006/relationships/image" Target="../media/image1202.png"/><Relationship Id="rId9" Type="http://schemas.openxmlformats.org/officeDocument/2006/relationships/image" Target="../media/image17110.png"/></Relationships>
</file>

<file path=ppt/slides/_rels/slide624.xml.rels><?xml version="1.0" encoding="UTF-8" standalone="yes"?>
<Relationships xmlns="http://schemas.openxmlformats.org/package/2006/relationships"><Relationship Id="rId3" Type="http://schemas.openxmlformats.org/officeDocument/2006/relationships/image" Target="../media/image581.png"/><Relationship Id="rId2" Type="http://schemas.openxmlformats.org/officeDocument/2006/relationships/notesSlide" Target="../notesSlides/notesSlide624.xml"/><Relationship Id="rId1" Type="http://schemas.openxmlformats.org/officeDocument/2006/relationships/slideLayout" Target="../slideLayouts/slideLayout2.xml"/><Relationship Id="rId4" Type="http://schemas.openxmlformats.org/officeDocument/2006/relationships/image" Target="../media/image582.png"/></Relationships>
</file>

<file path=ppt/slides/_rels/slide625.xml.rels><?xml version="1.0" encoding="UTF-8" standalone="yes"?>
<Relationships xmlns="http://schemas.openxmlformats.org/package/2006/relationships"><Relationship Id="rId3" Type="http://schemas.openxmlformats.org/officeDocument/2006/relationships/image" Target="../media/image583.png"/><Relationship Id="rId2" Type="http://schemas.openxmlformats.org/officeDocument/2006/relationships/notesSlide" Target="../notesSlides/notesSlide625.xml"/><Relationship Id="rId1" Type="http://schemas.openxmlformats.org/officeDocument/2006/relationships/slideLayout" Target="../slideLayouts/slideLayout2.xml"/></Relationships>
</file>

<file path=ppt/slides/_rels/slide626.xml.rels><?xml version="1.0" encoding="UTF-8" standalone="yes"?>
<Relationships xmlns="http://schemas.openxmlformats.org/package/2006/relationships"><Relationship Id="rId8" Type="http://schemas.openxmlformats.org/officeDocument/2006/relationships/image" Target="../media/image19110.png"/><Relationship Id="rId7" Type="http://schemas.openxmlformats.org/officeDocument/2006/relationships/image" Target="../media/image18110.png"/><Relationship Id="rId2" Type="http://schemas.openxmlformats.org/officeDocument/2006/relationships/notesSlide" Target="../notesSlides/notesSlide626.xml"/><Relationship Id="rId1" Type="http://schemas.openxmlformats.org/officeDocument/2006/relationships/slideLayout" Target="../slideLayouts/slideLayout2.xml"/><Relationship Id="rId6" Type="http://schemas.openxmlformats.org/officeDocument/2006/relationships/image" Target="../media/image15110.png"/><Relationship Id="rId5" Type="http://schemas.openxmlformats.org/officeDocument/2006/relationships/image" Target="../media/image1412.png"/><Relationship Id="rId10" Type="http://schemas.openxmlformats.org/officeDocument/2006/relationships/image" Target="../media/image584.png"/><Relationship Id="rId4" Type="http://schemas.openxmlformats.org/officeDocument/2006/relationships/image" Target="../media/image13120.png"/><Relationship Id="rId9" Type="http://schemas.openxmlformats.org/officeDocument/2006/relationships/image" Target="../media/image20120.png"/></Relationships>
</file>

<file path=ppt/slides/_rels/slide627.xml.rels><?xml version="1.0" encoding="UTF-8" standalone="yes"?>
<Relationships xmlns="http://schemas.openxmlformats.org/package/2006/relationships"><Relationship Id="rId7" Type="http://schemas.openxmlformats.org/officeDocument/2006/relationships/image" Target="../media/image585.png"/><Relationship Id="rId2" Type="http://schemas.openxmlformats.org/officeDocument/2006/relationships/notesSlide" Target="../notesSlides/notesSlide627.xml"/><Relationship Id="rId1" Type="http://schemas.openxmlformats.org/officeDocument/2006/relationships/slideLayout" Target="../slideLayouts/slideLayout2.xml"/><Relationship Id="rId6" Type="http://schemas.openxmlformats.org/officeDocument/2006/relationships/image" Target="../media/image25100.png"/><Relationship Id="rId5" Type="http://schemas.openxmlformats.org/officeDocument/2006/relationships/image" Target="../media/image24110.png"/><Relationship Id="rId4" Type="http://schemas.openxmlformats.org/officeDocument/2006/relationships/image" Target="../media/image23110.png"/></Relationships>
</file>

<file path=ppt/slides/_rels/slide628.xml.rels><?xml version="1.0" encoding="UTF-8" standalone="yes"?>
<Relationships xmlns="http://schemas.openxmlformats.org/package/2006/relationships"><Relationship Id="rId8" Type="http://schemas.openxmlformats.org/officeDocument/2006/relationships/image" Target="../media/image586.png"/><Relationship Id="rId7" Type="http://schemas.openxmlformats.org/officeDocument/2006/relationships/image" Target="../media/image30100.png"/><Relationship Id="rId2" Type="http://schemas.openxmlformats.org/officeDocument/2006/relationships/notesSlide" Target="../notesSlides/notesSlide628.xml"/><Relationship Id="rId1" Type="http://schemas.openxmlformats.org/officeDocument/2006/relationships/slideLayout" Target="../slideLayouts/slideLayout2.xml"/><Relationship Id="rId6" Type="http://schemas.openxmlformats.org/officeDocument/2006/relationships/image" Target="../media/image29100.png"/><Relationship Id="rId5" Type="http://schemas.openxmlformats.org/officeDocument/2006/relationships/image" Target="../media/image28100.png"/><Relationship Id="rId4" Type="http://schemas.openxmlformats.org/officeDocument/2006/relationships/image" Target="../media/image27100.png"/></Relationships>
</file>

<file path=ppt/slides/_rels/slide629.xml.rels><?xml version="1.0" encoding="UTF-8" standalone="yes"?>
<Relationships xmlns="http://schemas.openxmlformats.org/package/2006/relationships"><Relationship Id="rId3" Type="http://schemas.openxmlformats.org/officeDocument/2006/relationships/image" Target="../media/image587.png"/><Relationship Id="rId2" Type="http://schemas.openxmlformats.org/officeDocument/2006/relationships/notesSlide" Target="../notesSlides/notesSlide629.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3.xml"/><Relationship Id="rId1" Type="http://schemas.openxmlformats.org/officeDocument/2006/relationships/slideLayout" Target="../slideLayouts/slideLayout2.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6.png"/></Relationships>
</file>

<file path=ppt/slides/_rels/slide630.xml.rels><?xml version="1.0" encoding="UTF-8" standalone="yes"?>
<Relationships xmlns="http://schemas.openxmlformats.org/package/2006/relationships"><Relationship Id="rId3" Type="http://schemas.openxmlformats.org/officeDocument/2006/relationships/image" Target="../media/image588.png"/><Relationship Id="rId2" Type="http://schemas.openxmlformats.org/officeDocument/2006/relationships/notesSlide" Target="../notesSlides/notesSlide630.xml"/><Relationship Id="rId1" Type="http://schemas.openxmlformats.org/officeDocument/2006/relationships/slideLayout" Target="../slideLayouts/slideLayout2.xml"/></Relationships>
</file>

<file path=ppt/slides/_rels/slide63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631.xml"/><Relationship Id="rId1" Type="http://schemas.openxmlformats.org/officeDocument/2006/relationships/slideLayout" Target="../slideLayouts/slideLayout2.xml"/><Relationship Id="rId6" Type="http://schemas.openxmlformats.org/officeDocument/2006/relationships/image" Target="../media/image589.png"/><Relationship Id="rId5" Type="http://schemas.openxmlformats.org/officeDocument/2006/relationships/image" Target="../media/image23.emf"/></Relationships>
</file>

<file path=ppt/slides/_rels/slide632.xml.rels><?xml version="1.0" encoding="UTF-8" standalone="yes"?>
<Relationships xmlns="http://schemas.openxmlformats.org/package/2006/relationships"><Relationship Id="rId3" Type="http://schemas.openxmlformats.org/officeDocument/2006/relationships/image" Target="../media/image591.png"/><Relationship Id="rId2" Type="http://schemas.openxmlformats.org/officeDocument/2006/relationships/notesSlide" Target="../notesSlides/notesSlide632.xml"/><Relationship Id="rId1" Type="http://schemas.openxmlformats.org/officeDocument/2006/relationships/slideLayout" Target="../slideLayouts/slideLayout2.xml"/><Relationship Id="rId4" Type="http://schemas.openxmlformats.org/officeDocument/2006/relationships/image" Target="../media/image592.png"/></Relationships>
</file>

<file path=ppt/slides/_rels/slide633.xml.rels><?xml version="1.0" encoding="UTF-8" standalone="yes"?>
<Relationships xmlns="http://schemas.openxmlformats.org/package/2006/relationships"><Relationship Id="rId3" Type="http://schemas.openxmlformats.org/officeDocument/2006/relationships/image" Target="../media/image44100.png"/><Relationship Id="rId7" Type="http://schemas.openxmlformats.org/officeDocument/2006/relationships/image" Target="../media/image48102.png"/><Relationship Id="rId2" Type="http://schemas.openxmlformats.org/officeDocument/2006/relationships/notesSlide" Target="../notesSlides/notesSlide633.xml"/><Relationship Id="rId1" Type="http://schemas.openxmlformats.org/officeDocument/2006/relationships/slideLayout" Target="../slideLayouts/slideLayout2.xml"/><Relationship Id="rId6" Type="http://schemas.openxmlformats.org/officeDocument/2006/relationships/image" Target="../media/image47100.png"/><Relationship Id="rId5" Type="http://schemas.openxmlformats.org/officeDocument/2006/relationships/image" Target="../media/image46100.png"/><Relationship Id="rId4" Type="http://schemas.openxmlformats.org/officeDocument/2006/relationships/image" Target="../media/image45100.png"/></Relationships>
</file>

<file path=ppt/slides/_rels/slide634.xml.rels><?xml version="1.0" encoding="UTF-8" standalone="yes"?>
<Relationships xmlns="http://schemas.openxmlformats.org/package/2006/relationships"><Relationship Id="rId3" Type="http://schemas.openxmlformats.org/officeDocument/2006/relationships/image" Target="../media/image593.png"/><Relationship Id="rId2" Type="http://schemas.openxmlformats.org/officeDocument/2006/relationships/notesSlide" Target="../notesSlides/notesSlide634.xml"/><Relationship Id="rId1" Type="http://schemas.openxmlformats.org/officeDocument/2006/relationships/slideLayout" Target="../slideLayouts/slideLayout2.xml"/></Relationships>
</file>

<file path=ppt/slides/_rels/slide635.xml.rels><?xml version="1.0" encoding="UTF-8" standalone="yes"?>
<Relationships xmlns="http://schemas.openxmlformats.org/package/2006/relationships"><Relationship Id="rId3" Type="http://schemas.openxmlformats.org/officeDocument/2006/relationships/image" Target="../media/image594.png"/><Relationship Id="rId2" Type="http://schemas.openxmlformats.org/officeDocument/2006/relationships/notesSlide" Target="../notesSlides/notesSlide635.xml"/><Relationship Id="rId1" Type="http://schemas.openxmlformats.org/officeDocument/2006/relationships/slideLayout" Target="../slideLayouts/slideLayout2.xml"/><Relationship Id="rId4" Type="http://schemas.openxmlformats.org/officeDocument/2006/relationships/image" Target="../media/image595.png"/></Relationships>
</file>

<file path=ppt/slides/_rels/slide636.xml.rels><?xml version="1.0" encoding="UTF-8" standalone="yes"?>
<Relationships xmlns="http://schemas.openxmlformats.org/package/2006/relationships"><Relationship Id="rId2" Type="http://schemas.openxmlformats.org/officeDocument/2006/relationships/notesSlide" Target="../notesSlides/notesSlide636.xml"/><Relationship Id="rId1" Type="http://schemas.openxmlformats.org/officeDocument/2006/relationships/slideLayout" Target="../slideLayouts/slideLayout2.xml"/></Relationships>
</file>

<file path=ppt/slides/_rels/slide637.xml.rels><?xml version="1.0" encoding="UTF-8" standalone="yes"?>
<Relationships xmlns="http://schemas.openxmlformats.org/package/2006/relationships"><Relationship Id="rId2" Type="http://schemas.openxmlformats.org/officeDocument/2006/relationships/notesSlide" Target="../notesSlides/notesSlide637.xml"/><Relationship Id="rId1" Type="http://schemas.openxmlformats.org/officeDocument/2006/relationships/slideLayout" Target="../slideLayouts/slideLayout7.xml"/></Relationships>
</file>

<file path=ppt/slides/_rels/slide638.xml.rels><?xml version="1.0" encoding="UTF-8" standalone="yes"?>
<Relationships xmlns="http://schemas.openxmlformats.org/package/2006/relationships"><Relationship Id="rId2" Type="http://schemas.openxmlformats.org/officeDocument/2006/relationships/notesSlide" Target="../notesSlides/notesSlide638.xml"/><Relationship Id="rId1" Type="http://schemas.openxmlformats.org/officeDocument/2006/relationships/slideLayout" Target="../slideLayouts/slideLayout7.xml"/></Relationships>
</file>

<file path=ppt/slides/_rels/slide639.xml.rels><?xml version="1.0" encoding="UTF-8" standalone="yes"?>
<Relationships xmlns="http://schemas.openxmlformats.org/package/2006/relationships"><Relationship Id="rId3" Type="http://schemas.openxmlformats.org/officeDocument/2006/relationships/image" Target="../media/image596.png"/><Relationship Id="rId2" Type="http://schemas.openxmlformats.org/officeDocument/2006/relationships/notesSlide" Target="../notesSlides/notesSlide639.xml"/><Relationship Id="rId1" Type="http://schemas.openxmlformats.org/officeDocument/2006/relationships/slideLayout" Target="../slideLayouts/slideLayout2.xml"/><Relationship Id="rId4" Type="http://schemas.openxmlformats.org/officeDocument/2006/relationships/image" Target="../media/image597.pn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40.xml.rels><?xml version="1.0" encoding="UTF-8" standalone="yes"?>
<Relationships xmlns="http://schemas.openxmlformats.org/package/2006/relationships"><Relationship Id="rId8" Type="http://schemas.openxmlformats.org/officeDocument/2006/relationships/image" Target="../media/image5912.png"/><Relationship Id="rId3" Type="http://schemas.openxmlformats.org/officeDocument/2006/relationships/image" Target="../media/image5411.png"/><Relationship Id="rId7" Type="http://schemas.openxmlformats.org/officeDocument/2006/relationships/image" Target="../media/image5802.png"/><Relationship Id="rId2" Type="http://schemas.openxmlformats.org/officeDocument/2006/relationships/notesSlide" Target="../notesSlides/notesSlide640.xml"/><Relationship Id="rId1" Type="http://schemas.openxmlformats.org/officeDocument/2006/relationships/slideLayout" Target="../slideLayouts/slideLayout2.xml"/><Relationship Id="rId6" Type="http://schemas.openxmlformats.org/officeDocument/2006/relationships/image" Target="../media/image31010.png"/><Relationship Id="rId5" Type="http://schemas.openxmlformats.org/officeDocument/2006/relationships/image" Target="../media/image5610.png"/><Relationship Id="rId10" Type="http://schemas.openxmlformats.org/officeDocument/2006/relationships/image" Target="../media/image6112.png"/><Relationship Id="rId4" Type="http://schemas.openxmlformats.org/officeDocument/2006/relationships/image" Target="../media/image5511.png"/><Relationship Id="rId9" Type="http://schemas.openxmlformats.org/officeDocument/2006/relationships/image" Target="../media/image6002.png"/></Relationships>
</file>

<file path=ppt/slides/_rels/slide641.xml.rels><?xml version="1.0" encoding="UTF-8" standalone="yes"?>
<Relationships xmlns="http://schemas.openxmlformats.org/package/2006/relationships"><Relationship Id="rId3" Type="http://schemas.openxmlformats.org/officeDocument/2006/relationships/image" Target="../media/image598.png"/><Relationship Id="rId2" Type="http://schemas.openxmlformats.org/officeDocument/2006/relationships/notesSlide" Target="../notesSlides/notesSlide641.xml"/><Relationship Id="rId1" Type="http://schemas.openxmlformats.org/officeDocument/2006/relationships/slideLayout" Target="../slideLayouts/slideLayout2.xml"/><Relationship Id="rId4" Type="http://schemas.openxmlformats.org/officeDocument/2006/relationships/image" Target="../media/image599.png"/></Relationships>
</file>

<file path=ppt/slides/_rels/slide642.xml.rels><?xml version="1.0" encoding="UTF-8" standalone="yes"?>
<Relationships xmlns="http://schemas.openxmlformats.org/package/2006/relationships"><Relationship Id="rId7" Type="http://schemas.openxmlformats.org/officeDocument/2006/relationships/image" Target="../media/image602.png"/><Relationship Id="rId2" Type="http://schemas.openxmlformats.org/officeDocument/2006/relationships/notesSlide" Target="../notesSlides/notesSlide642.xml"/><Relationship Id="rId1" Type="http://schemas.openxmlformats.org/officeDocument/2006/relationships/slideLayout" Target="../slideLayouts/slideLayout2.xml"/><Relationship Id="rId6" Type="http://schemas.openxmlformats.org/officeDocument/2006/relationships/image" Target="../media/image601.png"/><Relationship Id="rId5" Type="http://schemas.openxmlformats.org/officeDocument/2006/relationships/image" Target="../media/image6600.png"/><Relationship Id="rId4" Type="http://schemas.openxmlformats.org/officeDocument/2006/relationships/image" Target="../media/image4880.png"/></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643.xml"/><Relationship Id="rId1" Type="http://schemas.openxmlformats.org/officeDocument/2006/relationships/slideLayout" Target="../slideLayouts/slideLayout2.xml"/></Relationships>
</file>

<file path=ppt/slides/_rels/slide644.xml.rels><?xml version="1.0" encoding="UTF-8" standalone="yes"?>
<Relationships xmlns="http://schemas.openxmlformats.org/package/2006/relationships"><Relationship Id="rId3" Type="http://schemas.openxmlformats.org/officeDocument/2006/relationships/image" Target="../media/image603.png"/><Relationship Id="rId2" Type="http://schemas.openxmlformats.org/officeDocument/2006/relationships/notesSlide" Target="../notesSlides/notesSlide644.xml"/><Relationship Id="rId1" Type="http://schemas.openxmlformats.org/officeDocument/2006/relationships/slideLayout" Target="../slideLayouts/slideLayout2.xml"/></Relationships>
</file>

<file path=ppt/slides/_rels/slide645.xml.rels><?xml version="1.0" encoding="UTF-8" standalone="yes"?>
<Relationships xmlns="http://schemas.openxmlformats.org/package/2006/relationships"><Relationship Id="rId8" Type="http://schemas.openxmlformats.org/officeDocument/2006/relationships/image" Target="../media/image10120.png"/><Relationship Id="rId3" Type="http://schemas.openxmlformats.org/officeDocument/2006/relationships/image" Target="../media/image6901.png"/><Relationship Id="rId7" Type="http://schemas.openxmlformats.org/officeDocument/2006/relationships/image" Target="../media/image9110.png"/><Relationship Id="rId2" Type="http://schemas.openxmlformats.org/officeDocument/2006/relationships/notesSlide" Target="../notesSlides/notesSlide645.xml"/><Relationship Id="rId1" Type="http://schemas.openxmlformats.org/officeDocument/2006/relationships/slideLayout" Target="../slideLayouts/slideLayout2.xml"/><Relationship Id="rId6" Type="http://schemas.openxmlformats.org/officeDocument/2006/relationships/image" Target="../media/image8130.png"/><Relationship Id="rId5" Type="http://schemas.openxmlformats.org/officeDocument/2006/relationships/image" Target="../media/image714.png"/><Relationship Id="rId4" Type="http://schemas.openxmlformats.org/officeDocument/2006/relationships/image" Target="../media/image7011.png"/></Relationships>
</file>

<file path=ppt/slides/_rels/slide646.xml.rels><?xml version="1.0" encoding="UTF-8" standalone="yes"?>
<Relationships xmlns="http://schemas.openxmlformats.org/package/2006/relationships"><Relationship Id="rId8" Type="http://schemas.openxmlformats.org/officeDocument/2006/relationships/image" Target="../media/image8002.png"/><Relationship Id="rId3" Type="http://schemas.openxmlformats.org/officeDocument/2006/relationships/image" Target="../media/image604.png"/><Relationship Id="rId7" Type="http://schemas.openxmlformats.org/officeDocument/2006/relationships/image" Target="../media/image7910.png"/><Relationship Id="rId2" Type="http://schemas.openxmlformats.org/officeDocument/2006/relationships/notesSlide" Target="../notesSlides/notesSlide646.xml"/><Relationship Id="rId1" Type="http://schemas.openxmlformats.org/officeDocument/2006/relationships/slideLayout" Target="../slideLayouts/slideLayout2.xml"/><Relationship Id="rId6" Type="http://schemas.openxmlformats.org/officeDocument/2006/relationships/image" Target="../media/image1313.png"/><Relationship Id="rId11" Type="http://schemas.openxmlformats.org/officeDocument/2006/relationships/image" Target="../media/image1512.png"/><Relationship Id="rId5" Type="http://schemas.openxmlformats.org/officeDocument/2006/relationships/image" Target="../media/image1214.png"/><Relationship Id="rId10" Type="http://schemas.openxmlformats.org/officeDocument/2006/relationships/image" Target="../media/image1413.png"/><Relationship Id="rId4" Type="http://schemas.openxmlformats.org/officeDocument/2006/relationships/image" Target="../media/image761.png"/><Relationship Id="rId9" Type="http://schemas.openxmlformats.org/officeDocument/2006/relationships/image" Target="../media/image8111.png"/></Relationships>
</file>

<file path=ppt/slides/_rels/slide647.xml.rels><?xml version="1.0" encoding="UTF-8" standalone="yes"?>
<Relationships xmlns="http://schemas.openxmlformats.org/package/2006/relationships"><Relationship Id="rId3" Type="http://schemas.openxmlformats.org/officeDocument/2006/relationships/image" Target="../media/image8400.png"/><Relationship Id="rId7" Type="http://schemas.openxmlformats.org/officeDocument/2006/relationships/image" Target="../media/image8800.png"/><Relationship Id="rId2" Type="http://schemas.openxmlformats.org/officeDocument/2006/relationships/notesSlide" Target="../notesSlides/notesSlide647.xml"/><Relationship Id="rId1" Type="http://schemas.openxmlformats.org/officeDocument/2006/relationships/slideLayout" Target="../slideLayouts/slideLayout2.xml"/><Relationship Id="rId6" Type="http://schemas.openxmlformats.org/officeDocument/2006/relationships/image" Target="../media/image8710.png"/><Relationship Id="rId5" Type="http://schemas.openxmlformats.org/officeDocument/2006/relationships/image" Target="../media/image8600.png"/><Relationship Id="rId4" Type="http://schemas.openxmlformats.org/officeDocument/2006/relationships/image" Target="../media/image8510.png"/></Relationships>
</file>

<file path=ppt/slides/_rels/slide648.xml.rels><?xml version="1.0" encoding="UTF-8" standalone="yes"?>
<Relationships xmlns="http://schemas.openxmlformats.org/package/2006/relationships"><Relationship Id="rId8" Type="http://schemas.openxmlformats.org/officeDocument/2006/relationships/image" Target="../media/image941.png"/><Relationship Id="rId3" Type="http://schemas.openxmlformats.org/officeDocument/2006/relationships/image" Target="../media/image8900.png"/><Relationship Id="rId7" Type="http://schemas.openxmlformats.org/officeDocument/2006/relationships/image" Target="../media/image931.png"/><Relationship Id="rId2" Type="http://schemas.openxmlformats.org/officeDocument/2006/relationships/notesSlide" Target="../notesSlides/notesSlide648.xml"/><Relationship Id="rId1" Type="http://schemas.openxmlformats.org/officeDocument/2006/relationships/slideLayout" Target="../slideLayouts/slideLayout2.xml"/><Relationship Id="rId6" Type="http://schemas.openxmlformats.org/officeDocument/2006/relationships/image" Target="../media/image9210.png"/><Relationship Id="rId5" Type="http://schemas.openxmlformats.org/officeDocument/2006/relationships/image" Target="../media/image9120.png"/><Relationship Id="rId4" Type="http://schemas.openxmlformats.org/officeDocument/2006/relationships/image" Target="../media/image16120.png"/><Relationship Id="rId9" Type="http://schemas.openxmlformats.org/officeDocument/2006/relationships/image" Target="../media/image17120.png"/></Relationships>
</file>

<file path=ppt/slides/_rels/slide649.xml.rels><?xml version="1.0" encoding="UTF-8" standalone="yes"?>
<Relationships xmlns="http://schemas.openxmlformats.org/package/2006/relationships"><Relationship Id="rId8" Type="http://schemas.openxmlformats.org/officeDocument/2006/relationships/image" Target="../media/image20130.png"/><Relationship Id="rId3" Type="http://schemas.openxmlformats.org/officeDocument/2006/relationships/image" Target="../media/image9610.png"/><Relationship Id="rId7" Type="http://schemas.openxmlformats.org/officeDocument/2006/relationships/image" Target="../media/image10000.png"/><Relationship Id="rId2" Type="http://schemas.openxmlformats.org/officeDocument/2006/relationships/notesSlide" Target="../notesSlides/notesSlide649.xml"/><Relationship Id="rId1" Type="http://schemas.openxmlformats.org/officeDocument/2006/relationships/slideLayout" Target="../slideLayouts/slideLayout2.xml"/><Relationship Id="rId6" Type="http://schemas.openxmlformats.org/officeDocument/2006/relationships/image" Target="../media/image19120.png"/><Relationship Id="rId5" Type="http://schemas.openxmlformats.org/officeDocument/2006/relationships/image" Target="../media/image1812.png"/><Relationship Id="rId10" Type="http://schemas.openxmlformats.org/officeDocument/2006/relationships/image" Target="../media/image22120.png"/><Relationship Id="rId4" Type="http://schemas.openxmlformats.org/officeDocument/2006/relationships/image" Target="../media/image971.png"/><Relationship Id="rId9" Type="http://schemas.openxmlformats.org/officeDocument/2006/relationships/image" Target="../media/image21120.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50.xml.rels><?xml version="1.0" encoding="UTF-8" standalone="yes"?>
<Relationships xmlns="http://schemas.openxmlformats.org/package/2006/relationships"><Relationship Id="rId8" Type="http://schemas.openxmlformats.org/officeDocument/2006/relationships/image" Target="../media/image25110.png"/><Relationship Id="rId3" Type="http://schemas.openxmlformats.org/officeDocument/2006/relationships/image" Target="../media/image10410.png"/><Relationship Id="rId7" Type="http://schemas.openxmlformats.org/officeDocument/2006/relationships/image" Target="../media/image24120.png"/><Relationship Id="rId2" Type="http://schemas.openxmlformats.org/officeDocument/2006/relationships/notesSlide" Target="../notesSlides/notesSlide650.xml"/><Relationship Id="rId1" Type="http://schemas.openxmlformats.org/officeDocument/2006/relationships/slideLayout" Target="../slideLayouts/slideLayout2.xml"/><Relationship Id="rId6" Type="http://schemas.openxmlformats.org/officeDocument/2006/relationships/image" Target="../media/image10710.png"/><Relationship Id="rId5" Type="http://schemas.openxmlformats.org/officeDocument/2006/relationships/image" Target="../media/image10601.png"/><Relationship Id="rId4" Type="http://schemas.openxmlformats.org/officeDocument/2006/relationships/image" Target="../media/image23120.png"/></Relationships>
</file>

<file path=ppt/slides/_rels/slide651.xml.rels><?xml version="1.0" encoding="UTF-8" standalone="yes"?>
<Relationships xmlns="http://schemas.openxmlformats.org/package/2006/relationships"><Relationship Id="rId8" Type="http://schemas.openxmlformats.org/officeDocument/2006/relationships/image" Target="../media/image1142.png"/><Relationship Id="rId13" Type="http://schemas.openxmlformats.org/officeDocument/2006/relationships/image" Target="../media/image2051.png"/><Relationship Id="rId3" Type="http://schemas.openxmlformats.org/officeDocument/2006/relationships/image" Target="../media/image604.png"/><Relationship Id="rId7" Type="http://schemas.openxmlformats.org/officeDocument/2006/relationships/image" Target="../media/image1131.png"/><Relationship Id="rId12" Type="http://schemas.openxmlformats.org/officeDocument/2006/relationships/image" Target="../media/image2042.png"/><Relationship Id="rId2" Type="http://schemas.openxmlformats.org/officeDocument/2006/relationships/notesSlide" Target="../notesSlides/notesSlide651.xml"/><Relationship Id="rId1" Type="http://schemas.openxmlformats.org/officeDocument/2006/relationships/slideLayout" Target="../slideLayouts/slideLayout2.xml"/><Relationship Id="rId6" Type="http://schemas.openxmlformats.org/officeDocument/2006/relationships/image" Target="../media/image1121.png"/><Relationship Id="rId11" Type="http://schemas.openxmlformats.org/officeDocument/2006/relationships/image" Target="../media/image11701.png"/><Relationship Id="rId5" Type="http://schemas.openxmlformats.org/officeDocument/2006/relationships/image" Target="../media/image1112.png"/><Relationship Id="rId10" Type="http://schemas.openxmlformats.org/officeDocument/2006/relationships/image" Target="../media/image11601.png"/><Relationship Id="rId4" Type="http://schemas.openxmlformats.org/officeDocument/2006/relationships/image" Target="../media/image11010.png"/><Relationship Id="rId9" Type="http://schemas.openxmlformats.org/officeDocument/2006/relationships/image" Target="../media/image11501.png"/></Relationships>
</file>

<file path=ppt/slides/_rels/slide652.xml.rels><?xml version="1.0" encoding="UTF-8" standalone="yes"?>
<Relationships xmlns="http://schemas.openxmlformats.org/package/2006/relationships"><Relationship Id="rId3" Type="http://schemas.openxmlformats.org/officeDocument/2006/relationships/image" Target="../media/image605.png"/><Relationship Id="rId2" Type="http://schemas.openxmlformats.org/officeDocument/2006/relationships/notesSlide" Target="../notesSlides/notesSlide652.xml"/><Relationship Id="rId1" Type="http://schemas.openxmlformats.org/officeDocument/2006/relationships/slideLayout" Target="../slideLayouts/slideLayout2.xml"/><Relationship Id="rId4" Type="http://schemas.openxmlformats.org/officeDocument/2006/relationships/image" Target="../media/image606.png"/></Relationships>
</file>

<file path=ppt/slides/_rels/slide653.xml.rels><?xml version="1.0" encoding="UTF-8" standalone="yes"?>
<Relationships xmlns="http://schemas.openxmlformats.org/package/2006/relationships"><Relationship Id="rId3" Type="http://schemas.openxmlformats.org/officeDocument/2006/relationships/image" Target="../media/image607.png"/><Relationship Id="rId2" Type="http://schemas.openxmlformats.org/officeDocument/2006/relationships/notesSlide" Target="../notesSlides/notesSlide653.xml"/><Relationship Id="rId1" Type="http://schemas.openxmlformats.org/officeDocument/2006/relationships/slideLayout" Target="../slideLayouts/slideLayout2.xml"/></Relationships>
</file>

<file path=ppt/slides/_rels/slide654.xml.rels><?xml version="1.0" encoding="UTF-8" standalone="yes"?>
<Relationships xmlns="http://schemas.openxmlformats.org/package/2006/relationships"><Relationship Id="rId8" Type="http://schemas.openxmlformats.org/officeDocument/2006/relationships/image" Target="../media/image608.png"/><Relationship Id="rId7" Type="http://schemas.openxmlformats.org/officeDocument/2006/relationships/image" Target="../media/image5103.png"/><Relationship Id="rId2" Type="http://schemas.openxmlformats.org/officeDocument/2006/relationships/notesSlide" Target="../notesSlides/notesSlide654.xml"/><Relationship Id="rId1" Type="http://schemas.openxmlformats.org/officeDocument/2006/relationships/slideLayout" Target="../slideLayouts/slideLayout2.xml"/><Relationship Id="rId6" Type="http://schemas.openxmlformats.org/officeDocument/2006/relationships/image" Target="../media/image4103.png"/><Relationship Id="rId5" Type="http://schemas.openxmlformats.org/officeDocument/2006/relationships/image" Target="../media/image29110.png"/><Relationship Id="rId4" Type="http://schemas.openxmlformats.org/officeDocument/2006/relationships/image" Target="../media/image21010.png"/></Relationships>
</file>

<file path=ppt/slides/_rels/slide655.xml.rels><?xml version="1.0" encoding="UTF-8" standalone="yes"?>
<Relationships xmlns="http://schemas.openxmlformats.org/package/2006/relationships"><Relationship Id="rId8" Type="http://schemas.openxmlformats.org/officeDocument/2006/relationships/image" Target="../media/image6090.png"/><Relationship Id="rId7" Type="http://schemas.openxmlformats.org/officeDocument/2006/relationships/image" Target="../media/image609.png"/><Relationship Id="rId2" Type="http://schemas.openxmlformats.org/officeDocument/2006/relationships/notesSlide" Target="../notesSlides/notesSlide655.xml"/><Relationship Id="rId1" Type="http://schemas.openxmlformats.org/officeDocument/2006/relationships/slideLayout" Target="../slideLayouts/slideLayout2.xml"/><Relationship Id="rId6" Type="http://schemas.openxmlformats.org/officeDocument/2006/relationships/image" Target="../media/image31110.png"/><Relationship Id="rId5" Type="http://schemas.openxmlformats.org/officeDocument/2006/relationships/image" Target="../media/image8100.png"/><Relationship Id="rId4" Type="http://schemas.openxmlformats.org/officeDocument/2006/relationships/image" Target="../media/image7011.png"/></Relationships>
</file>

<file path=ppt/slides/_rels/slide656.xml.rels><?xml version="1.0" encoding="UTF-8" standalone="yes"?>
<Relationships xmlns="http://schemas.openxmlformats.org/package/2006/relationships"><Relationship Id="rId8" Type="http://schemas.openxmlformats.org/officeDocument/2006/relationships/image" Target="../media/image16102.png"/><Relationship Id="rId3" Type="http://schemas.openxmlformats.org/officeDocument/2006/relationships/image" Target="../media/image11101.png"/><Relationship Id="rId7" Type="http://schemas.openxmlformats.org/officeDocument/2006/relationships/image" Target="../media/image15100.png"/><Relationship Id="rId2" Type="http://schemas.openxmlformats.org/officeDocument/2006/relationships/notesSlide" Target="../notesSlides/notesSlide656.xml"/><Relationship Id="rId1" Type="http://schemas.openxmlformats.org/officeDocument/2006/relationships/slideLayout" Target="../slideLayouts/slideLayout2.xml"/><Relationship Id="rId6" Type="http://schemas.openxmlformats.org/officeDocument/2006/relationships/image" Target="../media/image14100.png"/><Relationship Id="rId11" Type="http://schemas.openxmlformats.org/officeDocument/2006/relationships/image" Target="../media/image19102.png"/><Relationship Id="rId5" Type="http://schemas.openxmlformats.org/officeDocument/2006/relationships/image" Target="../media/image13112.png"/><Relationship Id="rId10" Type="http://schemas.openxmlformats.org/officeDocument/2006/relationships/image" Target="../media/image18102.png"/><Relationship Id="rId4" Type="http://schemas.openxmlformats.org/officeDocument/2006/relationships/image" Target="../media/image12122.png"/><Relationship Id="rId9" Type="http://schemas.openxmlformats.org/officeDocument/2006/relationships/image" Target="../media/image17102.png"/></Relationships>
</file>

<file path=ppt/slides/_rels/slide657.xml.rels><?xml version="1.0" encoding="UTF-8" standalone="yes"?>
<Relationships xmlns="http://schemas.openxmlformats.org/package/2006/relationships"><Relationship Id="rId3" Type="http://schemas.openxmlformats.org/officeDocument/2006/relationships/image" Target="../media/image611.png"/><Relationship Id="rId2" Type="http://schemas.openxmlformats.org/officeDocument/2006/relationships/notesSlide" Target="../notesSlides/notesSlide657.xml"/><Relationship Id="rId1" Type="http://schemas.openxmlformats.org/officeDocument/2006/relationships/slideLayout" Target="../slideLayouts/slideLayout2.xml"/></Relationships>
</file>

<file path=ppt/slides/_rels/slide658.xml.rels><?xml version="1.0" encoding="UTF-8" standalone="yes"?>
<Relationships xmlns="http://schemas.openxmlformats.org/package/2006/relationships"><Relationship Id="rId3" Type="http://schemas.openxmlformats.org/officeDocument/2006/relationships/image" Target="../media/image613.png"/><Relationship Id="rId2" Type="http://schemas.openxmlformats.org/officeDocument/2006/relationships/notesSlide" Target="../notesSlides/notesSlide658.xml"/><Relationship Id="rId1" Type="http://schemas.openxmlformats.org/officeDocument/2006/relationships/slideLayout" Target="../slideLayouts/slideLayout2.xml"/><Relationship Id="rId4" Type="http://schemas.openxmlformats.org/officeDocument/2006/relationships/image" Target="../media/image614.png"/></Relationships>
</file>

<file path=ppt/slides/_rels/slide659.xml.rels><?xml version="1.0" encoding="UTF-8" standalone="yes"?>
<Relationships xmlns="http://schemas.openxmlformats.org/package/2006/relationships"><Relationship Id="rId3" Type="http://schemas.openxmlformats.org/officeDocument/2006/relationships/image" Target="../media/image615.png"/><Relationship Id="rId2" Type="http://schemas.openxmlformats.org/officeDocument/2006/relationships/notesSlide" Target="../notesSlides/notesSlide659.xml"/><Relationship Id="rId1" Type="http://schemas.openxmlformats.org/officeDocument/2006/relationships/slideLayout" Target="../slideLayouts/slideLayout2.xml"/><Relationship Id="rId4" Type="http://schemas.openxmlformats.org/officeDocument/2006/relationships/image" Target="../media/image616.pn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60.xml.rels><?xml version="1.0" encoding="UTF-8" standalone="yes"?>
<Relationships xmlns="http://schemas.openxmlformats.org/package/2006/relationships"><Relationship Id="rId8" Type="http://schemas.openxmlformats.org/officeDocument/2006/relationships/image" Target="../media/image618.png"/><Relationship Id="rId7" Type="http://schemas.openxmlformats.org/officeDocument/2006/relationships/image" Target="../media/image2902.png"/><Relationship Id="rId2" Type="http://schemas.openxmlformats.org/officeDocument/2006/relationships/notesSlide" Target="../notesSlides/notesSlide660.xml"/><Relationship Id="rId1" Type="http://schemas.openxmlformats.org/officeDocument/2006/relationships/slideLayout" Target="../slideLayouts/slideLayout2.xml"/><Relationship Id="rId6" Type="http://schemas.openxmlformats.org/officeDocument/2006/relationships/image" Target="../media/image2802.png"/><Relationship Id="rId5" Type="http://schemas.openxmlformats.org/officeDocument/2006/relationships/image" Target="../media/image617.png"/><Relationship Id="rId4" Type="http://schemas.openxmlformats.org/officeDocument/2006/relationships/image" Target="../media/image2602.png"/><Relationship Id="rId9" Type="http://schemas.openxmlformats.org/officeDocument/2006/relationships/image" Target="../media/image619.png"/></Relationships>
</file>

<file path=ppt/slides/_rels/slide661.xml.rels><?xml version="1.0" encoding="UTF-8" standalone="yes"?>
<Relationships xmlns="http://schemas.openxmlformats.org/package/2006/relationships"><Relationship Id="rId8" Type="http://schemas.openxmlformats.org/officeDocument/2006/relationships/image" Target="../media/image42100.png"/><Relationship Id="rId3" Type="http://schemas.openxmlformats.org/officeDocument/2006/relationships/image" Target="../media/image3003.png"/><Relationship Id="rId7" Type="http://schemas.openxmlformats.org/officeDocument/2006/relationships/image" Target="../media/image4112.png"/><Relationship Id="rId2" Type="http://schemas.openxmlformats.org/officeDocument/2006/relationships/notesSlide" Target="../notesSlides/notesSlide661.xml"/><Relationship Id="rId1" Type="http://schemas.openxmlformats.org/officeDocument/2006/relationships/slideLayout" Target="../slideLayouts/slideLayout2.xml"/><Relationship Id="rId6" Type="http://schemas.openxmlformats.org/officeDocument/2006/relationships/image" Target="../media/image33102.png"/><Relationship Id="rId5" Type="http://schemas.openxmlformats.org/officeDocument/2006/relationships/image" Target="../media/image4010.png"/><Relationship Id="rId4" Type="http://schemas.openxmlformats.org/officeDocument/2006/relationships/image" Target="../media/image3911.png"/><Relationship Id="rId9" Type="http://schemas.openxmlformats.org/officeDocument/2006/relationships/image" Target="../media/image43100.png"/></Relationships>
</file>

<file path=ppt/slides/_rels/slide662.xml.rels><?xml version="1.0" encoding="UTF-8" standalone="yes"?>
<Relationships xmlns="http://schemas.openxmlformats.org/package/2006/relationships"><Relationship Id="rId3" Type="http://schemas.openxmlformats.org/officeDocument/2006/relationships/image" Target="../media/image37101.png"/><Relationship Id="rId7" Type="http://schemas.openxmlformats.org/officeDocument/2006/relationships/image" Target="../media/image4511.png"/><Relationship Id="rId2" Type="http://schemas.openxmlformats.org/officeDocument/2006/relationships/notesSlide" Target="../notesSlides/notesSlide662.xml"/><Relationship Id="rId1" Type="http://schemas.openxmlformats.org/officeDocument/2006/relationships/slideLayout" Target="../slideLayouts/slideLayout2.xml"/><Relationship Id="rId6" Type="http://schemas.openxmlformats.org/officeDocument/2006/relationships/image" Target="../media/image4003.png"/><Relationship Id="rId5" Type="http://schemas.openxmlformats.org/officeDocument/2006/relationships/image" Target="../media/image39102.png"/><Relationship Id="rId4" Type="http://schemas.openxmlformats.org/officeDocument/2006/relationships/image" Target="../media/image4411.png"/></Relationships>
</file>

<file path=ppt/slides/_rels/slide663.xml.rels><?xml version="1.0" encoding="UTF-8" standalone="yes"?>
<Relationships xmlns="http://schemas.openxmlformats.org/package/2006/relationships"><Relationship Id="rId8" Type="http://schemas.openxmlformats.org/officeDocument/2006/relationships/image" Target="../media/image621.png"/><Relationship Id="rId7" Type="http://schemas.openxmlformats.org/officeDocument/2006/relationships/image" Target="../media/image2182.png"/><Relationship Id="rId2" Type="http://schemas.openxmlformats.org/officeDocument/2006/relationships/notesSlide" Target="../notesSlides/notesSlide663.xml"/><Relationship Id="rId1" Type="http://schemas.openxmlformats.org/officeDocument/2006/relationships/slideLayout" Target="../slideLayouts/slideLayout2.xml"/><Relationship Id="rId6" Type="http://schemas.openxmlformats.org/officeDocument/2006/relationships/image" Target="../media/image4811.png"/><Relationship Id="rId5" Type="http://schemas.openxmlformats.org/officeDocument/2006/relationships/image" Target="../media/image4711.png"/><Relationship Id="rId4" Type="http://schemas.openxmlformats.org/officeDocument/2006/relationships/image" Target="../media/image4303.png"/></Relationships>
</file>

<file path=ppt/slides/_rels/slide664.xml.rels><?xml version="1.0" encoding="UTF-8" standalone="yes"?>
<Relationships xmlns="http://schemas.openxmlformats.org/package/2006/relationships"><Relationship Id="rId8" Type="http://schemas.openxmlformats.org/officeDocument/2006/relationships/image" Target="NULL"/><Relationship Id="rId13"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12" Type="http://schemas.openxmlformats.org/officeDocument/2006/relationships/image" Target="NULL"/><Relationship Id="rId2" Type="http://schemas.openxmlformats.org/officeDocument/2006/relationships/notesSlide" Target="../notesSlides/notesSlide664.xml"/><Relationship Id="rId1" Type="http://schemas.openxmlformats.org/officeDocument/2006/relationships/slideLayout" Target="../slideLayouts/slideLayout2.xml"/><Relationship Id="rId6" Type="http://schemas.openxmlformats.org/officeDocument/2006/relationships/image" Target="../media/image2172.png"/><Relationship Id="rId11" Type="http://schemas.openxmlformats.org/officeDocument/2006/relationships/image" Target="../media/image2191.png"/><Relationship Id="rId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665.xml.rels><?xml version="1.0" encoding="UTF-8" standalone="yes"?>
<Relationships xmlns="http://schemas.openxmlformats.org/package/2006/relationships"><Relationship Id="rId3" Type="http://schemas.openxmlformats.org/officeDocument/2006/relationships/image" Target="../media/image641.png"/><Relationship Id="rId2" Type="http://schemas.openxmlformats.org/officeDocument/2006/relationships/notesSlide" Target="../notesSlides/notesSlide665.xml"/><Relationship Id="rId1" Type="http://schemas.openxmlformats.org/officeDocument/2006/relationships/slideLayout" Target="../slideLayouts/slideLayout2.xml"/><Relationship Id="rId4" Type="http://schemas.openxmlformats.org/officeDocument/2006/relationships/image" Target="../media/image652.png"/></Relationships>
</file>

<file path=ppt/slides/_rels/slide666.xml.rels><?xml version="1.0" encoding="UTF-8" standalone="yes"?>
<Relationships xmlns="http://schemas.openxmlformats.org/package/2006/relationships"><Relationship Id="rId8" Type="http://schemas.openxmlformats.org/officeDocument/2006/relationships/image" Target="../media/image751.png"/><Relationship Id="rId3" Type="http://schemas.openxmlformats.org/officeDocument/2006/relationships/image" Target="../media/image6810.png"/><Relationship Id="rId7" Type="http://schemas.openxmlformats.org/officeDocument/2006/relationships/image" Target="../media/image741.png"/><Relationship Id="rId2" Type="http://schemas.openxmlformats.org/officeDocument/2006/relationships/notesSlide" Target="../notesSlides/notesSlide666.xml"/><Relationship Id="rId1" Type="http://schemas.openxmlformats.org/officeDocument/2006/relationships/slideLayout" Target="../slideLayouts/slideLayout2.xml"/><Relationship Id="rId6" Type="http://schemas.openxmlformats.org/officeDocument/2006/relationships/image" Target="../media/image7311.png"/><Relationship Id="rId5" Type="http://schemas.openxmlformats.org/officeDocument/2006/relationships/image" Target="../media/image721.png"/><Relationship Id="rId4" Type="http://schemas.openxmlformats.org/officeDocument/2006/relationships/image" Target="../media/image6910.png"/></Relationships>
</file>

<file path=ppt/slides/_rels/slide667.xml.rels><?xml version="1.0" encoding="UTF-8" standalone="yes"?>
<Relationships xmlns="http://schemas.openxmlformats.org/package/2006/relationships"><Relationship Id="rId8" Type="http://schemas.openxmlformats.org/officeDocument/2006/relationships/image" Target="../media/image832.png"/><Relationship Id="rId3" Type="http://schemas.openxmlformats.org/officeDocument/2006/relationships/image" Target="../media/image771.png"/><Relationship Id="rId7" Type="http://schemas.openxmlformats.org/officeDocument/2006/relationships/image" Target="../media/image822.png"/><Relationship Id="rId2" Type="http://schemas.openxmlformats.org/officeDocument/2006/relationships/notesSlide" Target="../notesSlides/notesSlide667.xml"/><Relationship Id="rId1" Type="http://schemas.openxmlformats.org/officeDocument/2006/relationships/slideLayout" Target="../slideLayouts/slideLayout2.xml"/><Relationship Id="rId6" Type="http://schemas.openxmlformats.org/officeDocument/2006/relationships/image" Target="../media/image815.png"/><Relationship Id="rId5" Type="http://schemas.openxmlformats.org/officeDocument/2006/relationships/image" Target="../media/image801.png"/><Relationship Id="rId4" Type="http://schemas.openxmlformats.org/officeDocument/2006/relationships/image" Target="../media/image782.png"/><Relationship Id="rId9" Type="http://schemas.openxmlformats.org/officeDocument/2006/relationships/image" Target="../media/image9000.png"/></Relationships>
</file>

<file path=ppt/slides/_rels/slide668.xml.rels><?xml version="1.0" encoding="UTF-8" standalone="yes"?>
<Relationships xmlns="http://schemas.openxmlformats.org/package/2006/relationships"><Relationship Id="rId8" Type="http://schemas.openxmlformats.org/officeDocument/2006/relationships/image" Target="../media/image1021.png"/><Relationship Id="rId3" Type="http://schemas.openxmlformats.org/officeDocument/2006/relationships/image" Target="../media/image951.png"/><Relationship Id="rId7" Type="http://schemas.openxmlformats.org/officeDocument/2006/relationships/image" Target="../media/image10130.png"/><Relationship Id="rId2" Type="http://schemas.openxmlformats.org/officeDocument/2006/relationships/notesSlide" Target="../notesSlides/notesSlide668.xml"/><Relationship Id="rId1" Type="http://schemas.openxmlformats.org/officeDocument/2006/relationships/slideLayout" Target="../slideLayouts/slideLayout2.xml"/><Relationship Id="rId6" Type="http://schemas.openxmlformats.org/officeDocument/2006/relationships/image" Target="../media/image1001.png"/><Relationship Id="rId5" Type="http://schemas.openxmlformats.org/officeDocument/2006/relationships/image" Target="../media/image991.png"/><Relationship Id="rId4" Type="http://schemas.openxmlformats.org/officeDocument/2006/relationships/image" Target="../media/image982.png"/><Relationship Id="rId9" Type="http://schemas.openxmlformats.org/officeDocument/2006/relationships/image" Target="../media/image1031.png"/></Relationships>
</file>

<file path=ppt/slides/_rels/slide669.xml.rels><?xml version="1.0" encoding="UTF-8" standalone="yes"?>
<Relationships xmlns="http://schemas.openxmlformats.org/package/2006/relationships"><Relationship Id="rId3" Type="http://schemas.openxmlformats.org/officeDocument/2006/relationships/image" Target="../media/image10510.png"/><Relationship Id="rId2" Type="http://schemas.openxmlformats.org/officeDocument/2006/relationships/notesSlide" Target="../notesSlides/notesSlide669.xml"/><Relationship Id="rId1" Type="http://schemas.openxmlformats.org/officeDocument/2006/relationships/slideLayout" Target="../slideLayouts/slideLayout2.xml"/><Relationship Id="rId6" Type="http://schemas.openxmlformats.org/officeDocument/2006/relationships/image" Target="../media/image10910.png"/><Relationship Id="rId5" Type="http://schemas.openxmlformats.org/officeDocument/2006/relationships/image" Target="../media/image10810.png"/><Relationship Id="rId4" Type="http://schemas.openxmlformats.org/officeDocument/2006/relationships/image" Target="../media/image1062.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670.xml.rels><?xml version="1.0" encoding="UTF-8" standalone="yes"?>
<Relationships xmlns="http://schemas.openxmlformats.org/package/2006/relationships"><Relationship Id="rId3" Type="http://schemas.openxmlformats.org/officeDocument/2006/relationships/image" Target="../media/image622.png"/><Relationship Id="rId2" Type="http://schemas.openxmlformats.org/officeDocument/2006/relationships/notesSlide" Target="../notesSlides/notesSlide670.xml"/><Relationship Id="rId1" Type="http://schemas.openxmlformats.org/officeDocument/2006/relationships/slideLayout" Target="../slideLayouts/slideLayout2.xml"/></Relationships>
</file>

<file path=ppt/slides/_rels/slide671.xml.rels><?xml version="1.0" encoding="UTF-8" standalone="yes"?>
<Relationships xmlns="http://schemas.openxmlformats.org/package/2006/relationships"><Relationship Id="rId3" Type="http://schemas.openxmlformats.org/officeDocument/2006/relationships/image" Target="../media/image11001.png"/><Relationship Id="rId7" Type="http://schemas.openxmlformats.org/officeDocument/2006/relationships/image" Target="../media/image5103.png"/><Relationship Id="rId2" Type="http://schemas.openxmlformats.org/officeDocument/2006/relationships/notesSlide" Target="../notesSlides/notesSlide671.xml"/><Relationship Id="rId1" Type="http://schemas.openxmlformats.org/officeDocument/2006/relationships/slideLayout" Target="../slideLayouts/slideLayout2.xml"/><Relationship Id="rId6" Type="http://schemas.openxmlformats.org/officeDocument/2006/relationships/image" Target="../media/image781.png"/><Relationship Id="rId5" Type="http://schemas.openxmlformats.org/officeDocument/2006/relationships/image" Target="../media/image3116.png"/><Relationship Id="rId4" Type="http://schemas.openxmlformats.org/officeDocument/2006/relationships/image" Target="../media/image21010.png"/></Relationships>
</file>

<file path=ppt/slides/_rels/slide672.xml.rels><?xml version="1.0" encoding="UTF-8" standalone="yes"?>
<Relationships xmlns="http://schemas.openxmlformats.org/package/2006/relationships"><Relationship Id="rId2" Type="http://schemas.openxmlformats.org/officeDocument/2006/relationships/notesSlide" Target="../notesSlides/notesSlide672.xml"/><Relationship Id="rId1" Type="http://schemas.openxmlformats.org/officeDocument/2006/relationships/slideLayout" Target="../slideLayouts/slideLayout2.xml"/><Relationship Id="rId6" Type="http://schemas.openxmlformats.org/officeDocument/2006/relationships/image" Target="../media/image623.png"/><Relationship Id="rId5" Type="http://schemas.openxmlformats.org/officeDocument/2006/relationships/image" Target="../media/image8100.png"/><Relationship Id="rId4" Type="http://schemas.openxmlformats.org/officeDocument/2006/relationships/image" Target="../media/image7100.png"/></Relationships>
</file>

<file path=ppt/slides/_rels/slide673.xml.rels><?xml version="1.0" encoding="UTF-8" standalone="yes"?>
<Relationships xmlns="http://schemas.openxmlformats.org/package/2006/relationships"><Relationship Id="rId3" Type="http://schemas.openxmlformats.org/officeDocument/2006/relationships/image" Target="../media/image9100.png"/><Relationship Id="rId7" Type="http://schemas.openxmlformats.org/officeDocument/2006/relationships/image" Target="../media/image8121.png"/><Relationship Id="rId2" Type="http://schemas.openxmlformats.org/officeDocument/2006/relationships/notesSlide" Target="../notesSlides/notesSlide673.xml"/><Relationship Id="rId1" Type="http://schemas.openxmlformats.org/officeDocument/2006/relationships/slideLayout" Target="../slideLayouts/slideLayout2.xml"/><Relationship Id="rId6" Type="http://schemas.openxmlformats.org/officeDocument/2006/relationships/image" Target="../media/image12122.png"/><Relationship Id="rId5" Type="http://schemas.openxmlformats.org/officeDocument/2006/relationships/image" Target="../media/image11101.png"/><Relationship Id="rId4" Type="http://schemas.openxmlformats.org/officeDocument/2006/relationships/image" Target="../media/image10102.png"/></Relationships>
</file>

<file path=ppt/slides/_rels/slide674.xml.rels><?xml version="1.0" encoding="UTF-8" standalone="yes"?>
<Relationships xmlns="http://schemas.openxmlformats.org/package/2006/relationships"><Relationship Id="rId8" Type="http://schemas.openxmlformats.org/officeDocument/2006/relationships/image" Target="../media/image19102.png"/><Relationship Id="rId3" Type="http://schemas.openxmlformats.org/officeDocument/2006/relationships/image" Target="../media/image14100.png"/><Relationship Id="rId7" Type="http://schemas.openxmlformats.org/officeDocument/2006/relationships/image" Target="../media/image18102.png"/><Relationship Id="rId12" Type="http://schemas.openxmlformats.org/officeDocument/2006/relationships/image" Target="../media/image2303.png"/><Relationship Id="rId2" Type="http://schemas.openxmlformats.org/officeDocument/2006/relationships/notesSlide" Target="../notesSlides/notesSlide674.xml"/><Relationship Id="rId1" Type="http://schemas.openxmlformats.org/officeDocument/2006/relationships/slideLayout" Target="../slideLayouts/slideLayout2.xml"/><Relationship Id="rId6" Type="http://schemas.openxmlformats.org/officeDocument/2006/relationships/image" Target="../media/image8310.png"/><Relationship Id="rId11" Type="http://schemas.openxmlformats.org/officeDocument/2006/relationships/image" Target="../media/image2203.png"/><Relationship Id="rId5" Type="http://schemas.openxmlformats.org/officeDocument/2006/relationships/image" Target="../media/image821.png"/><Relationship Id="rId10" Type="http://schemas.openxmlformats.org/officeDocument/2006/relationships/image" Target="../media/image21130.png"/><Relationship Id="rId4" Type="http://schemas.openxmlformats.org/officeDocument/2006/relationships/image" Target="../media/image15100.png"/><Relationship Id="rId9" Type="http://schemas.openxmlformats.org/officeDocument/2006/relationships/image" Target="../media/image20102.png"/></Relationships>
</file>

<file path=ppt/slides/_rels/slide675.xml.rels><?xml version="1.0" encoding="UTF-8" standalone="yes"?>
<Relationships xmlns="http://schemas.openxmlformats.org/package/2006/relationships"><Relationship Id="rId8" Type="http://schemas.openxmlformats.org/officeDocument/2006/relationships/image" Target="../media/image2902.png"/><Relationship Id="rId7" Type="http://schemas.openxmlformats.org/officeDocument/2006/relationships/image" Target="../media/image2802.png"/><Relationship Id="rId2" Type="http://schemas.openxmlformats.org/officeDocument/2006/relationships/notesSlide" Target="../notesSlides/notesSlide675.xml"/><Relationship Id="rId1" Type="http://schemas.openxmlformats.org/officeDocument/2006/relationships/slideLayout" Target="../slideLayouts/slideLayout2.xml"/><Relationship Id="rId6" Type="http://schemas.openxmlformats.org/officeDocument/2006/relationships/image" Target="../media/image2701.png"/><Relationship Id="rId5" Type="http://schemas.openxmlformats.org/officeDocument/2006/relationships/image" Target="../media/image6230.png"/><Relationship Id="rId10" Type="http://schemas.openxmlformats.org/officeDocument/2006/relationships/image" Target="../media/image624.png"/><Relationship Id="rId4" Type="http://schemas.openxmlformats.org/officeDocument/2006/relationships/image" Target="../media/image2502.png"/><Relationship Id="rId9" Type="http://schemas.openxmlformats.org/officeDocument/2006/relationships/image" Target="../media/image3003.png"/></Relationships>
</file>

<file path=ppt/slides/_rels/slide676.xml.rels><?xml version="1.0" encoding="UTF-8" standalone="yes"?>
<Relationships xmlns="http://schemas.openxmlformats.org/package/2006/relationships"><Relationship Id="rId8" Type="http://schemas.openxmlformats.org/officeDocument/2006/relationships/image" Target="../media/image626.png"/><Relationship Id="rId3" Type="http://schemas.openxmlformats.org/officeDocument/2006/relationships/image" Target="../media/image3122.png"/><Relationship Id="rId7" Type="http://schemas.openxmlformats.org/officeDocument/2006/relationships/image" Target="../media/image625.png"/><Relationship Id="rId2" Type="http://schemas.openxmlformats.org/officeDocument/2006/relationships/notesSlide" Target="../notesSlides/notesSlide676.xml"/><Relationship Id="rId1" Type="http://schemas.openxmlformats.org/officeDocument/2006/relationships/slideLayout" Target="../slideLayouts/slideLayout2.xml"/><Relationship Id="rId6" Type="http://schemas.openxmlformats.org/officeDocument/2006/relationships/image" Target="../media/image5090.png"/><Relationship Id="rId4" Type="http://schemas.openxmlformats.org/officeDocument/2006/relationships/image" Target="../media/image3203.png"/></Relationships>
</file>

<file path=ppt/slides/_rels/slide677.xml.rels><?xml version="1.0" encoding="UTF-8" standalone="yes"?>
<Relationships xmlns="http://schemas.openxmlformats.org/package/2006/relationships"><Relationship Id="rId3" Type="http://schemas.openxmlformats.org/officeDocument/2006/relationships/image" Target="../media/image627.png"/><Relationship Id="rId2" Type="http://schemas.openxmlformats.org/officeDocument/2006/relationships/notesSlide" Target="../notesSlides/notesSlide677.xml"/><Relationship Id="rId1" Type="http://schemas.openxmlformats.org/officeDocument/2006/relationships/slideLayout" Target="../slideLayouts/slideLayout2.xml"/><Relationship Id="rId4" Type="http://schemas.openxmlformats.org/officeDocument/2006/relationships/image" Target="../media/image628.png"/></Relationships>
</file>

<file path=ppt/slides/_rels/slide678.xml.rels><?xml version="1.0" encoding="UTF-8" standalone="yes"?>
<Relationships xmlns="http://schemas.openxmlformats.org/package/2006/relationships"><Relationship Id="rId3" Type="http://schemas.openxmlformats.org/officeDocument/2006/relationships/image" Target="../media/image629.png"/><Relationship Id="rId2" Type="http://schemas.openxmlformats.org/officeDocument/2006/relationships/notesSlide" Target="../notesSlides/notesSlide678.xml"/><Relationship Id="rId1" Type="http://schemas.openxmlformats.org/officeDocument/2006/relationships/slideLayout" Target="../slideLayouts/slideLayout2.xml"/><Relationship Id="rId4" Type="http://schemas.openxmlformats.org/officeDocument/2006/relationships/image" Target="../media/image630.png"/></Relationships>
</file>

<file path=ppt/slides/_rels/slide679.xml.rels><?xml version="1.0" encoding="UTF-8" standalone="yes"?>
<Relationships xmlns="http://schemas.openxmlformats.org/package/2006/relationships"><Relationship Id="rId3" Type="http://schemas.openxmlformats.org/officeDocument/2006/relationships/image" Target="../media/image631.png"/><Relationship Id="rId2" Type="http://schemas.openxmlformats.org/officeDocument/2006/relationships/notesSlide" Target="../notesSlides/notesSlide679.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80.xml.rels><?xml version="1.0" encoding="UTF-8" standalone="yes"?>
<Relationships xmlns="http://schemas.openxmlformats.org/package/2006/relationships"><Relationship Id="rId8" Type="http://schemas.openxmlformats.org/officeDocument/2006/relationships/image" Target="../media/image4502.png"/><Relationship Id="rId3" Type="http://schemas.openxmlformats.org/officeDocument/2006/relationships/image" Target="../media/image4003.png"/><Relationship Id="rId7" Type="http://schemas.openxmlformats.org/officeDocument/2006/relationships/image" Target="../media/image10201.png"/><Relationship Id="rId2" Type="http://schemas.openxmlformats.org/officeDocument/2006/relationships/notesSlide" Target="../notesSlides/notesSlide680.xml"/><Relationship Id="rId1" Type="http://schemas.openxmlformats.org/officeDocument/2006/relationships/slideLayout" Target="../slideLayouts/slideLayout2.xml"/><Relationship Id="rId6" Type="http://schemas.openxmlformats.org/officeDocument/2006/relationships/image" Target="../media/image4303.png"/><Relationship Id="rId5" Type="http://schemas.openxmlformats.org/officeDocument/2006/relationships/image" Target="../media/image4203.png"/><Relationship Id="rId4" Type="http://schemas.openxmlformats.org/officeDocument/2006/relationships/image" Target="../media/image41101.png"/><Relationship Id="rId9" Type="http://schemas.openxmlformats.org/officeDocument/2006/relationships/image" Target="../media/image4601.png"/></Relationships>
</file>

<file path=ppt/slides/_rels/slide681.xml.rels><?xml version="1.0" encoding="UTF-8" standalone="yes"?>
<Relationships xmlns="http://schemas.openxmlformats.org/package/2006/relationships"><Relationship Id="rId8" Type="http://schemas.openxmlformats.org/officeDocument/2006/relationships/image" Target="../media/image633.png"/><Relationship Id="rId3" Type="http://schemas.openxmlformats.org/officeDocument/2006/relationships/image" Target="../media/image10301.png"/><Relationship Id="rId7" Type="http://schemas.openxmlformats.org/officeDocument/2006/relationships/image" Target="../media/image10802.png"/><Relationship Id="rId2" Type="http://schemas.openxmlformats.org/officeDocument/2006/relationships/notesSlide" Target="../notesSlides/notesSlide681.xml"/><Relationship Id="rId1" Type="http://schemas.openxmlformats.org/officeDocument/2006/relationships/slideLayout" Target="../slideLayouts/slideLayout2.xml"/><Relationship Id="rId6" Type="http://schemas.openxmlformats.org/officeDocument/2006/relationships/image" Target="../media/image10610.png"/><Relationship Id="rId5" Type="http://schemas.openxmlformats.org/officeDocument/2006/relationships/image" Target="../media/image4901.png"/></Relationships>
</file>

<file path=ppt/slides/_rels/slide682.xml.rels><?xml version="1.0" encoding="UTF-8" standalone="yes"?>
<Relationships xmlns="http://schemas.openxmlformats.org/package/2006/relationships"><Relationship Id="rId8" Type="http://schemas.openxmlformats.org/officeDocument/2006/relationships/image" Target="../media/image5701.png"/><Relationship Id="rId3" Type="http://schemas.openxmlformats.org/officeDocument/2006/relationships/image" Target="../media/image5201.png"/><Relationship Id="rId7" Type="http://schemas.openxmlformats.org/officeDocument/2006/relationships/image" Target="../media/image10900.png"/><Relationship Id="rId2" Type="http://schemas.openxmlformats.org/officeDocument/2006/relationships/notesSlide" Target="../notesSlides/notesSlide682.xml"/><Relationship Id="rId1" Type="http://schemas.openxmlformats.org/officeDocument/2006/relationships/slideLayout" Target="../slideLayouts/slideLayout2.xml"/><Relationship Id="rId6" Type="http://schemas.openxmlformats.org/officeDocument/2006/relationships/image" Target="../media/image5501.png"/><Relationship Id="rId5" Type="http://schemas.openxmlformats.org/officeDocument/2006/relationships/image" Target="../media/image5401.png"/><Relationship Id="rId4" Type="http://schemas.openxmlformats.org/officeDocument/2006/relationships/image" Target="../media/image5301.png"/><Relationship Id="rId9" Type="http://schemas.openxmlformats.org/officeDocument/2006/relationships/image" Target="../media/image5802.png"/></Relationships>
</file>

<file path=ppt/slides/_rels/slide683.xml.rels><?xml version="1.0" encoding="UTF-8" standalone="yes"?>
<Relationships xmlns="http://schemas.openxmlformats.org/package/2006/relationships"><Relationship Id="rId7" Type="http://schemas.openxmlformats.org/officeDocument/2006/relationships/image" Target="../media/image634.png"/><Relationship Id="rId2" Type="http://schemas.openxmlformats.org/officeDocument/2006/relationships/notesSlide" Target="../notesSlides/notesSlide683.xml"/><Relationship Id="rId1" Type="http://schemas.openxmlformats.org/officeDocument/2006/relationships/slideLayout" Target="../slideLayouts/slideLayout2.xml"/><Relationship Id="rId6" Type="http://schemas.openxmlformats.org/officeDocument/2006/relationships/image" Target="../media/image1151.png"/><Relationship Id="rId5" Type="http://schemas.openxmlformats.org/officeDocument/2006/relationships/image" Target="../media/image5901.png"/></Relationships>
</file>

<file path=ppt/slides/_rels/slide684.xml.rels><?xml version="1.0" encoding="UTF-8" standalone="yes"?>
<Relationships xmlns="http://schemas.openxmlformats.org/package/2006/relationships"><Relationship Id="rId7" Type="http://schemas.openxmlformats.org/officeDocument/2006/relationships/image" Target="../media/image635.png"/><Relationship Id="rId2" Type="http://schemas.openxmlformats.org/officeDocument/2006/relationships/notesSlide" Target="../notesSlides/notesSlide684.xml"/><Relationship Id="rId1" Type="http://schemas.openxmlformats.org/officeDocument/2006/relationships/slideLayout" Target="../slideLayouts/slideLayout2.xml"/><Relationship Id="rId6" Type="http://schemas.openxmlformats.org/officeDocument/2006/relationships/image" Target="../media/image6401.png"/><Relationship Id="rId5" Type="http://schemas.openxmlformats.org/officeDocument/2006/relationships/image" Target="../media/image6302.png"/><Relationship Id="rId4" Type="http://schemas.openxmlformats.org/officeDocument/2006/relationships/image" Target="../media/image6202.png"/></Relationships>
</file>

<file path=ppt/slides/_rels/slide685.xml.rels><?xml version="1.0" encoding="UTF-8" standalone="yes"?>
<Relationships xmlns="http://schemas.openxmlformats.org/package/2006/relationships"><Relationship Id="rId3" Type="http://schemas.openxmlformats.org/officeDocument/2006/relationships/image" Target="../media/image6511.png"/><Relationship Id="rId2" Type="http://schemas.openxmlformats.org/officeDocument/2006/relationships/notesSlide" Target="../notesSlides/notesSlide685.xml"/><Relationship Id="rId1" Type="http://schemas.openxmlformats.org/officeDocument/2006/relationships/slideLayout" Target="../slideLayouts/slideLayout2.xml"/><Relationship Id="rId6" Type="http://schemas.openxmlformats.org/officeDocument/2006/relationships/image" Target="../media/image12101.png"/><Relationship Id="rId5" Type="http://schemas.openxmlformats.org/officeDocument/2006/relationships/image" Target="../media/image12001.png"/><Relationship Id="rId4" Type="http://schemas.openxmlformats.org/officeDocument/2006/relationships/image" Target="../media/image1171.png"/></Relationships>
</file>

<file path=ppt/slides/_rels/slide686.xml.rels><?xml version="1.0" encoding="UTF-8" standalone="yes"?>
<Relationships xmlns="http://schemas.openxmlformats.org/package/2006/relationships"><Relationship Id="rId3" Type="http://schemas.openxmlformats.org/officeDocument/2006/relationships/image" Target="../media/image5190.png"/><Relationship Id="rId2" Type="http://schemas.openxmlformats.org/officeDocument/2006/relationships/notesSlide" Target="../notesSlides/notesSlide686.xml"/><Relationship Id="rId1" Type="http://schemas.openxmlformats.org/officeDocument/2006/relationships/slideLayout" Target="../slideLayouts/slideLayout2.xml"/><Relationship Id="rId6" Type="http://schemas.openxmlformats.org/officeDocument/2006/relationships/image" Target="../media/image7201.png"/><Relationship Id="rId5" Type="http://schemas.openxmlformats.org/officeDocument/2006/relationships/image" Target="../media/image714.png"/><Relationship Id="rId4" Type="http://schemas.openxmlformats.org/officeDocument/2006/relationships/image" Target="../media/image7011.png"/></Relationships>
</file>

<file path=ppt/slides/_rels/slide687.xml.rels><?xml version="1.0" encoding="UTF-8" standalone="yes"?>
<Relationships xmlns="http://schemas.openxmlformats.org/package/2006/relationships"><Relationship Id="rId3" Type="http://schemas.openxmlformats.org/officeDocument/2006/relationships/image" Target="../media/image636.png"/><Relationship Id="rId2" Type="http://schemas.openxmlformats.org/officeDocument/2006/relationships/notesSlide" Target="../notesSlides/notesSlide687.xml"/><Relationship Id="rId1" Type="http://schemas.openxmlformats.org/officeDocument/2006/relationships/slideLayout" Target="../slideLayouts/slideLayout2.xml"/></Relationships>
</file>

<file path=ppt/slides/_rels/slide688.xml.rels><?xml version="1.0" encoding="UTF-8" standalone="yes"?>
<Relationships xmlns="http://schemas.openxmlformats.org/package/2006/relationships"><Relationship Id="rId8" Type="http://schemas.openxmlformats.org/officeDocument/2006/relationships/image" Target="../media/image1270.png"/><Relationship Id="rId7" Type="http://schemas.openxmlformats.org/officeDocument/2006/relationships/image" Target="../media/image12601.png"/><Relationship Id="rId2" Type="http://schemas.openxmlformats.org/officeDocument/2006/relationships/notesSlide" Target="../notesSlides/notesSlide688.xml"/><Relationship Id="rId1" Type="http://schemas.openxmlformats.org/officeDocument/2006/relationships/slideLayout" Target="../slideLayouts/slideLayout2.xml"/><Relationship Id="rId6" Type="http://schemas.openxmlformats.org/officeDocument/2006/relationships/image" Target="../media/image12501.png"/><Relationship Id="rId5" Type="http://schemas.openxmlformats.org/officeDocument/2006/relationships/image" Target="../media/image12401.png"/><Relationship Id="rId10" Type="http://schemas.openxmlformats.org/officeDocument/2006/relationships/image" Target="../media/image637.png"/><Relationship Id="rId4" Type="http://schemas.openxmlformats.org/officeDocument/2006/relationships/image" Target="../media/image7501.png"/><Relationship Id="rId9" Type="http://schemas.openxmlformats.org/officeDocument/2006/relationships/image" Target="../media/image8002.png"/></Relationships>
</file>

<file path=ppt/slides/_rels/slide689.xml.rels><?xml version="1.0" encoding="UTF-8" standalone="yes"?>
<Relationships xmlns="http://schemas.openxmlformats.org/package/2006/relationships"><Relationship Id="rId8" Type="http://schemas.openxmlformats.org/officeDocument/2006/relationships/image" Target="../media/image8600.png"/><Relationship Id="rId13" Type="http://schemas.openxmlformats.org/officeDocument/2006/relationships/image" Target="../media/image1314.png"/><Relationship Id="rId3" Type="http://schemas.openxmlformats.org/officeDocument/2006/relationships/image" Target="../media/image1301.png"/><Relationship Id="rId7" Type="http://schemas.openxmlformats.org/officeDocument/2006/relationships/image" Target="../media/image12801.png"/><Relationship Id="rId12" Type="http://schemas.openxmlformats.org/officeDocument/2006/relationships/image" Target="../media/image13001.png"/><Relationship Id="rId2" Type="http://schemas.openxmlformats.org/officeDocument/2006/relationships/notesSlide" Target="../notesSlides/notesSlide689.xml"/><Relationship Id="rId1" Type="http://schemas.openxmlformats.org/officeDocument/2006/relationships/slideLayout" Target="../slideLayouts/slideLayout2.xml"/><Relationship Id="rId6" Type="http://schemas.openxmlformats.org/officeDocument/2006/relationships/image" Target="../media/image8400.png"/><Relationship Id="rId11" Type="http://schemas.openxmlformats.org/officeDocument/2006/relationships/image" Target="../media/image12901.png"/><Relationship Id="rId5" Type="http://schemas.openxmlformats.org/officeDocument/2006/relationships/image" Target="../media/image8301.png"/><Relationship Id="rId10" Type="http://schemas.openxmlformats.org/officeDocument/2006/relationships/image" Target="../media/image8800.png"/><Relationship Id="rId4" Type="http://schemas.openxmlformats.org/officeDocument/2006/relationships/image" Target="../media/image8200.png"/></Relationships>
</file>

<file path=ppt/slides/_rels/slide6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690.xml.rels><?xml version="1.0" encoding="UTF-8" standalone="yes"?>
<Relationships xmlns="http://schemas.openxmlformats.org/package/2006/relationships"><Relationship Id="rId3" Type="http://schemas.openxmlformats.org/officeDocument/2006/relationships/image" Target="../media/image9120.png"/><Relationship Id="rId7" Type="http://schemas.openxmlformats.org/officeDocument/2006/relationships/image" Target="../media/image9501.png"/><Relationship Id="rId2" Type="http://schemas.openxmlformats.org/officeDocument/2006/relationships/notesSlide" Target="../notesSlides/notesSlide690.xml"/><Relationship Id="rId1" Type="http://schemas.openxmlformats.org/officeDocument/2006/relationships/slideLayout" Target="../slideLayouts/slideLayout2.xml"/><Relationship Id="rId6" Type="http://schemas.openxmlformats.org/officeDocument/2006/relationships/image" Target="../media/image941.png"/><Relationship Id="rId5" Type="http://schemas.openxmlformats.org/officeDocument/2006/relationships/image" Target="../media/image931.png"/><Relationship Id="rId4" Type="http://schemas.openxmlformats.org/officeDocument/2006/relationships/image" Target="../media/image9210.png"/></Relationships>
</file>

<file path=ppt/slides/_rels/slide691.xml.rels><?xml version="1.0" encoding="UTF-8" standalone="yes"?>
<Relationships xmlns="http://schemas.openxmlformats.org/package/2006/relationships"><Relationship Id="rId3" Type="http://schemas.openxmlformats.org/officeDocument/2006/relationships/image" Target="../media/image494.png"/><Relationship Id="rId2" Type="http://schemas.openxmlformats.org/officeDocument/2006/relationships/notesSlide" Target="../notesSlides/notesSlide691.xml"/><Relationship Id="rId1" Type="http://schemas.openxmlformats.org/officeDocument/2006/relationships/slideLayout" Target="../slideLayouts/slideLayout2.xml"/></Relationships>
</file>

<file path=ppt/slides/_rels/slide692.xml.rels><?xml version="1.0" encoding="UTF-8" standalone="yes"?>
<Relationships xmlns="http://schemas.openxmlformats.org/package/2006/relationships"><Relationship Id="rId3" Type="http://schemas.openxmlformats.org/officeDocument/2006/relationships/image" Target="../media/image495.png"/><Relationship Id="rId2" Type="http://schemas.openxmlformats.org/officeDocument/2006/relationships/notesSlide" Target="../notesSlides/notesSlide692.xml"/><Relationship Id="rId1" Type="http://schemas.openxmlformats.org/officeDocument/2006/relationships/slideLayout" Target="../slideLayouts/slideLayout2.xml"/></Relationships>
</file>

<file path=ppt/slides/_rels/slide693.xml.rels><?xml version="1.0" encoding="UTF-8" standalone="yes"?>
<Relationships xmlns="http://schemas.openxmlformats.org/package/2006/relationships"><Relationship Id="rId3" Type="http://schemas.openxmlformats.org/officeDocument/2006/relationships/image" Target="../media/image638.png"/><Relationship Id="rId2" Type="http://schemas.openxmlformats.org/officeDocument/2006/relationships/notesSlide" Target="../notesSlides/notesSlide693.xml"/><Relationship Id="rId1" Type="http://schemas.openxmlformats.org/officeDocument/2006/relationships/slideLayout" Target="../slideLayouts/slideLayout2.xml"/></Relationships>
</file>

<file path=ppt/slides/_rels/slide694.xml.rels><?xml version="1.0" encoding="UTF-8" standalone="yes"?>
<Relationships xmlns="http://schemas.openxmlformats.org/package/2006/relationships"><Relationship Id="rId3" Type="http://schemas.openxmlformats.org/officeDocument/2006/relationships/image" Target="../media/image639.png"/><Relationship Id="rId2" Type="http://schemas.openxmlformats.org/officeDocument/2006/relationships/notesSlide" Target="../notesSlides/notesSlide694.xml"/><Relationship Id="rId1" Type="http://schemas.openxmlformats.org/officeDocument/2006/relationships/slideLayout" Target="../slideLayouts/slideLayout2.xml"/></Relationships>
</file>

<file path=ppt/slides/_rels/slide695.xml.rels><?xml version="1.0" encoding="UTF-8" standalone="yes"?>
<Relationships xmlns="http://schemas.openxmlformats.org/package/2006/relationships"><Relationship Id="rId8" Type="http://schemas.openxmlformats.org/officeDocument/2006/relationships/image" Target="../media/image6102.png"/><Relationship Id="rId3" Type="http://schemas.openxmlformats.org/officeDocument/2006/relationships/image" Target="../media/image11001.png"/><Relationship Id="rId7" Type="http://schemas.openxmlformats.org/officeDocument/2006/relationships/image" Target="../media/image5103.png"/><Relationship Id="rId2" Type="http://schemas.openxmlformats.org/officeDocument/2006/relationships/notesSlide" Target="../notesSlides/notesSlide695.xml"/><Relationship Id="rId1" Type="http://schemas.openxmlformats.org/officeDocument/2006/relationships/slideLayout" Target="../slideLayouts/slideLayout2.xml"/><Relationship Id="rId6" Type="http://schemas.openxmlformats.org/officeDocument/2006/relationships/image" Target="../media/image4103.png"/><Relationship Id="rId5" Type="http://schemas.openxmlformats.org/officeDocument/2006/relationships/image" Target="../media/image3116.png"/><Relationship Id="rId4" Type="http://schemas.openxmlformats.org/officeDocument/2006/relationships/image" Target="../media/image21010.png"/><Relationship Id="rId9" Type="http://schemas.openxmlformats.org/officeDocument/2006/relationships/image" Target="../media/image7100.png"/></Relationships>
</file>

<file path=ppt/slides/_rels/slide696.xml.rels><?xml version="1.0" encoding="UTF-8" standalone="yes"?>
<Relationships xmlns="http://schemas.openxmlformats.org/package/2006/relationships"><Relationship Id="rId8" Type="http://schemas.openxmlformats.org/officeDocument/2006/relationships/image" Target="../media/image13112.png"/><Relationship Id="rId3" Type="http://schemas.openxmlformats.org/officeDocument/2006/relationships/image" Target="../media/image8100.png"/><Relationship Id="rId7" Type="http://schemas.openxmlformats.org/officeDocument/2006/relationships/image" Target="../media/image12122.png"/><Relationship Id="rId2" Type="http://schemas.openxmlformats.org/officeDocument/2006/relationships/notesSlide" Target="../notesSlides/notesSlide696.xml"/><Relationship Id="rId1" Type="http://schemas.openxmlformats.org/officeDocument/2006/relationships/slideLayout" Target="../slideLayouts/slideLayout2.xml"/><Relationship Id="rId6" Type="http://schemas.openxmlformats.org/officeDocument/2006/relationships/image" Target="../media/image11101.png"/><Relationship Id="rId5" Type="http://schemas.openxmlformats.org/officeDocument/2006/relationships/image" Target="../media/image10102.png"/><Relationship Id="rId10" Type="http://schemas.openxmlformats.org/officeDocument/2006/relationships/image" Target="../media/image15100.png"/><Relationship Id="rId4" Type="http://schemas.openxmlformats.org/officeDocument/2006/relationships/image" Target="../media/image9100.png"/><Relationship Id="rId9" Type="http://schemas.openxmlformats.org/officeDocument/2006/relationships/image" Target="../media/image14100.png"/></Relationships>
</file>

<file path=ppt/slides/_rels/slide697.xml.rels><?xml version="1.0" encoding="UTF-8" standalone="yes"?>
<Relationships xmlns="http://schemas.openxmlformats.org/package/2006/relationships"><Relationship Id="rId2" Type="http://schemas.openxmlformats.org/officeDocument/2006/relationships/notesSlide" Target="../notesSlides/notesSlide697.xml"/><Relationship Id="rId1" Type="http://schemas.openxmlformats.org/officeDocument/2006/relationships/slideLayout" Target="../slideLayouts/slideLayout2.xml"/><Relationship Id="rId5" Type="http://schemas.openxmlformats.org/officeDocument/2006/relationships/image" Target="../media/image642.png"/><Relationship Id="rId4" Type="http://schemas.openxmlformats.org/officeDocument/2006/relationships/image" Target="../media/image17102.png"/></Relationships>
</file>

<file path=ppt/slides/_rels/slide698.xml.rels><?xml version="1.0" encoding="UTF-8" standalone="yes"?>
<Relationships xmlns="http://schemas.openxmlformats.org/package/2006/relationships"><Relationship Id="rId8" Type="http://schemas.openxmlformats.org/officeDocument/2006/relationships/image" Target="../media/image2303.png"/><Relationship Id="rId3" Type="http://schemas.openxmlformats.org/officeDocument/2006/relationships/image" Target="../media/image18102.png"/><Relationship Id="rId7" Type="http://schemas.openxmlformats.org/officeDocument/2006/relationships/image" Target="../media/image2203.png"/><Relationship Id="rId2" Type="http://schemas.openxmlformats.org/officeDocument/2006/relationships/notesSlide" Target="../notesSlides/notesSlide698.xml"/><Relationship Id="rId1" Type="http://schemas.openxmlformats.org/officeDocument/2006/relationships/slideLayout" Target="../slideLayouts/slideLayout2.xml"/><Relationship Id="rId6" Type="http://schemas.openxmlformats.org/officeDocument/2006/relationships/image" Target="../media/image1371.png"/><Relationship Id="rId5" Type="http://schemas.openxmlformats.org/officeDocument/2006/relationships/image" Target="../media/image20102.png"/><Relationship Id="rId4" Type="http://schemas.openxmlformats.org/officeDocument/2006/relationships/image" Target="../media/image19102.png"/></Relationships>
</file>

<file path=ppt/slides/_rels/slide699.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699.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 Id="rId9" Type="http://schemas.openxmlformats.org/officeDocument/2006/relationships/image" Target="../media/image2401.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00.xml.rels><?xml version="1.0" encoding="UTF-8" standalone="yes"?>
<Relationships xmlns="http://schemas.openxmlformats.org/package/2006/relationships"><Relationship Id="rId3" Type="http://schemas.openxmlformats.org/officeDocument/2006/relationships/image" Target="../media/image3003.png"/><Relationship Id="rId2" Type="http://schemas.openxmlformats.org/officeDocument/2006/relationships/notesSlide" Target="../notesSlides/notesSlide700.xml"/><Relationship Id="rId1" Type="http://schemas.openxmlformats.org/officeDocument/2006/relationships/slideLayout" Target="../slideLayouts/slideLayout2.xml"/><Relationship Id="rId6" Type="http://schemas.openxmlformats.org/officeDocument/2006/relationships/image" Target="../media/image1414.png"/><Relationship Id="rId5" Type="http://schemas.openxmlformats.org/officeDocument/2006/relationships/image" Target="../media/image1401.png"/><Relationship Id="rId4" Type="http://schemas.openxmlformats.org/officeDocument/2006/relationships/image" Target="../media/image13910.png"/></Relationships>
</file>

<file path=ppt/slides/_rels/slide701.xml.rels><?xml version="1.0" encoding="UTF-8" standalone="yes"?>
<Relationships xmlns="http://schemas.openxmlformats.org/package/2006/relationships"><Relationship Id="rId3" Type="http://schemas.openxmlformats.org/officeDocument/2006/relationships/image" Target="../media/image3403.png"/><Relationship Id="rId7" Type="http://schemas.openxmlformats.org/officeDocument/2006/relationships/image" Target="../media/image38101.png"/><Relationship Id="rId2" Type="http://schemas.openxmlformats.org/officeDocument/2006/relationships/notesSlide" Target="../notesSlides/notesSlide701.xml"/><Relationship Id="rId1" Type="http://schemas.openxmlformats.org/officeDocument/2006/relationships/slideLayout" Target="../slideLayouts/slideLayout2.xml"/><Relationship Id="rId6" Type="http://schemas.openxmlformats.org/officeDocument/2006/relationships/image" Target="../media/image37101.png"/><Relationship Id="rId5" Type="http://schemas.openxmlformats.org/officeDocument/2006/relationships/image" Target="../media/image36101.png"/><Relationship Id="rId4" Type="http://schemas.openxmlformats.org/officeDocument/2006/relationships/image" Target="../media/image3503.png"/></Relationships>
</file>

<file path=ppt/slides/_rels/slide702.xml.rels><?xml version="1.0" encoding="UTF-8" standalone="yes"?>
<Relationships xmlns="http://schemas.openxmlformats.org/package/2006/relationships"><Relationship Id="rId7" Type="http://schemas.openxmlformats.org/officeDocument/2006/relationships/image" Target="../media/image643.png"/><Relationship Id="rId2" Type="http://schemas.openxmlformats.org/officeDocument/2006/relationships/notesSlide" Target="../notesSlides/notesSlide702.xml"/><Relationship Id="rId1" Type="http://schemas.openxmlformats.org/officeDocument/2006/relationships/slideLayout" Target="../slideLayouts/slideLayout2.xml"/><Relationship Id="rId6" Type="http://schemas.openxmlformats.org/officeDocument/2006/relationships/image" Target="../media/image4203.png"/><Relationship Id="rId5" Type="http://schemas.openxmlformats.org/officeDocument/2006/relationships/image" Target="../media/image41101.png"/><Relationship Id="rId4" Type="http://schemas.openxmlformats.org/officeDocument/2006/relationships/image" Target="../media/image4003.png"/></Relationships>
</file>

<file path=ppt/slides/_rels/slide703.xml.rels><?xml version="1.0" encoding="UTF-8" standalone="yes"?>
<Relationships xmlns="http://schemas.openxmlformats.org/package/2006/relationships"><Relationship Id="rId3" Type="http://schemas.openxmlformats.org/officeDocument/2006/relationships/image" Target="../media/image644.png"/><Relationship Id="rId2" Type="http://schemas.openxmlformats.org/officeDocument/2006/relationships/notesSlide" Target="../notesSlides/notesSlide703.xml"/><Relationship Id="rId1" Type="http://schemas.openxmlformats.org/officeDocument/2006/relationships/slideLayout" Target="../slideLayouts/slideLayout2.xml"/><Relationship Id="rId4" Type="http://schemas.openxmlformats.org/officeDocument/2006/relationships/image" Target="../media/image645.png"/></Relationships>
</file>

<file path=ppt/slides/_rels/slide704.xml.rels><?xml version="1.0" encoding="UTF-8" standalone="yes"?>
<Relationships xmlns="http://schemas.openxmlformats.org/package/2006/relationships"><Relationship Id="rId3" Type="http://schemas.openxmlformats.org/officeDocument/2006/relationships/image" Target="../media/image646.png"/><Relationship Id="rId2" Type="http://schemas.openxmlformats.org/officeDocument/2006/relationships/notesSlide" Target="../notesSlides/notesSlide704.xml"/><Relationship Id="rId1" Type="http://schemas.openxmlformats.org/officeDocument/2006/relationships/slideLayout" Target="../slideLayouts/slideLayout2.xml"/></Relationships>
</file>

<file path=ppt/slides/_rels/slide705.xml.rels><?xml version="1.0" encoding="UTF-8" standalone="yes"?>
<Relationships xmlns="http://schemas.openxmlformats.org/package/2006/relationships"><Relationship Id="rId2" Type="http://schemas.openxmlformats.org/officeDocument/2006/relationships/notesSlide" Target="../notesSlides/notesSlide705.xml"/><Relationship Id="rId1" Type="http://schemas.openxmlformats.org/officeDocument/2006/relationships/slideLayout" Target="../slideLayouts/slideLayout2.xml"/><Relationship Id="rId6" Type="http://schemas.openxmlformats.org/officeDocument/2006/relationships/image" Target="../media/image647.png"/><Relationship Id="rId5" Type="http://schemas.openxmlformats.org/officeDocument/2006/relationships/image" Target="../media/image14710.png"/><Relationship Id="rId4" Type="http://schemas.openxmlformats.org/officeDocument/2006/relationships/image" Target="../media/image1461.png"/></Relationships>
</file>

<file path=ppt/slides/_rels/slide706.xml.rels><?xml version="1.0" encoding="UTF-8" standalone="yes"?>
<Relationships xmlns="http://schemas.openxmlformats.org/package/2006/relationships"><Relationship Id="rId8" Type="http://schemas.openxmlformats.org/officeDocument/2006/relationships/image" Target="../media/image15200.png"/><Relationship Id="rId3" Type="http://schemas.openxmlformats.org/officeDocument/2006/relationships/image" Target="../media/image5331.png"/><Relationship Id="rId7" Type="http://schemas.openxmlformats.org/officeDocument/2006/relationships/image" Target="../media/image1513.png"/><Relationship Id="rId2" Type="http://schemas.openxmlformats.org/officeDocument/2006/relationships/notesSlide" Target="../notesSlides/notesSlide706.xml"/><Relationship Id="rId1" Type="http://schemas.openxmlformats.org/officeDocument/2006/relationships/slideLayout" Target="../slideLayouts/slideLayout2.xml"/><Relationship Id="rId6" Type="http://schemas.openxmlformats.org/officeDocument/2006/relationships/image" Target="../media/image1500.png"/><Relationship Id="rId5" Type="http://schemas.openxmlformats.org/officeDocument/2006/relationships/image" Target="../media/image14900.png"/><Relationship Id="rId4" Type="http://schemas.openxmlformats.org/officeDocument/2006/relationships/image" Target="../media/image14801.png"/><Relationship Id="rId9" Type="http://schemas.openxmlformats.org/officeDocument/2006/relationships/image" Target="../media/image1531.png"/></Relationships>
</file>

<file path=ppt/slides/_rels/slide707.xml.rels><?xml version="1.0" encoding="UTF-8" standalone="yes"?>
<Relationships xmlns="http://schemas.openxmlformats.org/package/2006/relationships"><Relationship Id="rId8" Type="http://schemas.openxmlformats.org/officeDocument/2006/relationships/image" Target="../media/image6002.png"/><Relationship Id="rId7" Type="http://schemas.openxmlformats.org/officeDocument/2006/relationships/image" Target="../media/image5912.png"/><Relationship Id="rId2" Type="http://schemas.openxmlformats.org/officeDocument/2006/relationships/notesSlide" Target="../notesSlides/notesSlide707.xml"/><Relationship Id="rId1" Type="http://schemas.openxmlformats.org/officeDocument/2006/relationships/slideLayout" Target="../slideLayouts/slideLayout2.xml"/><Relationship Id="rId6" Type="http://schemas.openxmlformats.org/officeDocument/2006/relationships/image" Target="../media/image5802.png"/><Relationship Id="rId11" Type="http://schemas.openxmlformats.org/officeDocument/2006/relationships/image" Target="../media/image648.png"/><Relationship Id="rId5" Type="http://schemas.openxmlformats.org/officeDocument/2006/relationships/image" Target="../media/image5701.png"/><Relationship Id="rId10" Type="http://schemas.openxmlformats.org/officeDocument/2006/relationships/image" Target="../media/image6202.png"/><Relationship Id="rId4" Type="http://schemas.openxmlformats.org/officeDocument/2006/relationships/image" Target="../media/image5370.png"/><Relationship Id="rId9" Type="http://schemas.openxmlformats.org/officeDocument/2006/relationships/image" Target="../media/image6112.png"/></Relationships>
</file>

<file path=ppt/slides/_rels/slide708.xml.rels><?xml version="1.0" encoding="UTF-8" standalone="yes"?>
<Relationships xmlns="http://schemas.openxmlformats.org/package/2006/relationships"><Relationship Id="rId3" Type="http://schemas.openxmlformats.org/officeDocument/2006/relationships/image" Target="../media/image6302.png"/><Relationship Id="rId2" Type="http://schemas.openxmlformats.org/officeDocument/2006/relationships/notesSlide" Target="../notesSlides/notesSlide708.xml"/><Relationship Id="rId1" Type="http://schemas.openxmlformats.org/officeDocument/2006/relationships/slideLayout" Target="../slideLayouts/slideLayout2.xml"/><Relationship Id="rId5" Type="http://schemas.openxmlformats.org/officeDocument/2006/relationships/image" Target="../media/image6511.png"/><Relationship Id="rId4" Type="http://schemas.openxmlformats.org/officeDocument/2006/relationships/image" Target="../media/image6401.png"/></Relationships>
</file>

<file path=ppt/slides/_rels/slide709.xml.rels><?xml version="1.0" encoding="UTF-8" standalone="yes"?>
<Relationships xmlns="http://schemas.openxmlformats.org/package/2006/relationships"><Relationship Id="rId8" Type="http://schemas.openxmlformats.org/officeDocument/2006/relationships/image" Target="../media/image714.png"/><Relationship Id="rId3" Type="http://schemas.openxmlformats.org/officeDocument/2006/relationships/image" Target="../media/image5380.png"/><Relationship Id="rId7" Type="http://schemas.openxmlformats.org/officeDocument/2006/relationships/image" Target="../media/image1571.png"/><Relationship Id="rId2" Type="http://schemas.openxmlformats.org/officeDocument/2006/relationships/notesSlide" Target="../notesSlides/notesSlide709.xml"/><Relationship Id="rId1" Type="http://schemas.openxmlformats.org/officeDocument/2006/relationships/slideLayout" Target="../slideLayouts/slideLayout2.xml"/><Relationship Id="rId6" Type="http://schemas.openxmlformats.org/officeDocument/2006/relationships/image" Target="../media/image15600.png"/><Relationship Id="rId5" Type="http://schemas.openxmlformats.org/officeDocument/2006/relationships/image" Target="../media/image15501.png"/><Relationship Id="rId10" Type="http://schemas.openxmlformats.org/officeDocument/2006/relationships/image" Target="../media/image15900.png"/><Relationship Id="rId4" Type="http://schemas.openxmlformats.org/officeDocument/2006/relationships/image" Target="../media/image6700.png"/><Relationship Id="rId9" Type="http://schemas.openxmlformats.org/officeDocument/2006/relationships/image" Target="../media/image15800.png"/></Relationships>
</file>

<file path=ppt/slides/_rels/slide7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10.xml.rels><?xml version="1.0" encoding="UTF-8" standalone="yes"?>
<Relationships xmlns="http://schemas.openxmlformats.org/package/2006/relationships"><Relationship Id="rId7" Type="http://schemas.openxmlformats.org/officeDocument/2006/relationships/image" Target="../media/image649.png"/><Relationship Id="rId2" Type="http://schemas.openxmlformats.org/officeDocument/2006/relationships/notesSlide" Target="../notesSlides/notesSlide710.xml"/><Relationship Id="rId1" Type="http://schemas.openxmlformats.org/officeDocument/2006/relationships/slideLayout" Target="../slideLayouts/slideLayout2.xml"/><Relationship Id="rId6" Type="http://schemas.openxmlformats.org/officeDocument/2006/relationships/image" Target="../media/image7702.png"/><Relationship Id="rId5" Type="http://schemas.openxmlformats.org/officeDocument/2006/relationships/image" Target="../media/image761.png"/><Relationship Id="rId4" Type="http://schemas.openxmlformats.org/officeDocument/2006/relationships/image" Target="../media/image16130.png"/></Relationships>
</file>

<file path=ppt/slides/_rels/slide711.xml.rels><?xml version="1.0" encoding="UTF-8" standalone="yes"?>
<Relationships xmlns="http://schemas.openxmlformats.org/package/2006/relationships"><Relationship Id="rId8" Type="http://schemas.openxmlformats.org/officeDocument/2006/relationships/image" Target="../media/image8301.png"/><Relationship Id="rId3" Type="http://schemas.openxmlformats.org/officeDocument/2006/relationships/image" Target="../media/image7802.png"/><Relationship Id="rId7" Type="http://schemas.openxmlformats.org/officeDocument/2006/relationships/image" Target="../media/image8200.png"/><Relationship Id="rId2" Type="http://schemas.openxmlformats.org/officeDocument/2006/relationships/notesSlide" Target="../notesSlides/notesSlide711.xml"/><Relationship Id="rId1" Type="http://schemas.openxmlformats.org/officeDocument/2006/relationships/slideLayout" Target="../slideLayouts/slideLayout2.xml"/><Relationship Id="rId6" Type="http://schemas.openxmlformats.org/officeDocument/2006/relationships/image" Target="../media/image8111.png"/><Relationship Id="rId5" Type="http://schemas.openxmlformats.org/officeDocument/2006/relationships/image" Target="../media/image8002.png"/><Relationship Id="rId4" Type="http://schemas.openxmlformats.org/officeDocument/2006/relationships/image" Target="../media/image7910.png"/><Relationship Id="rId9" Type="http://schemas.openxmlformats.org/officeDocument/2006/relationships/image" Target="../media/image8400.png"/></Relationships>
</file>

<file path=ppt/slides/_rels/slide712.xml.rels><?xml version="1.0" encoding="UTF-8" standalone="yes"?>
<Relationships xmlns="http://schemas.openxmlformats.org/package/2006/relationships"><Relationship Id="rId3" Type="http://schemas.openxmlformats.org/officeDocument/2006/relationships/image" Target="../media/image16210.png"/><Relationship Id="rId7" Type="http://schemas.openxmlformats.org/officeDocument/2006/relationships/image" Target="../media/image1641.png"/><Relationship Id="rId2" Type="http://schemas.openxmlformats.org/officeDocument/2006/relationships/notesSlide" Target="../notesSlides/notesSlide712.xml"/><Relationship Id="rId1" Type="http://schemas.openxmlformats.org/officeDocument/2006/relationships/slideLayout" Target="../slideLayouts/slideLayout2.xml"/><Relationship Id="rId6" Type="http://schemas.openxmlformats.org/officeDocument/2006/relationships/image" Target="../media/image16300.png"/><Relationship Id="rId5" Type="http://schemas.openxmlformats.org/officeDocument/2006/relationships/image" Target="../media/image8710.png"/><Relationship Id="rId4" Type="http://schemas.openxmlformats.org/officeDocument/2006/relationships/image" Target="../media/image8600.png"/></Relationships>
</file>

<file path=ppt/slides/_rels/slide713.xml.rels><?xml version="1.0" encoding="UTF-8" standalone="yes"?>
<Relationships xmlns="http://schemas.openxmlformats.org/package/2006/relationships"><Relationship Id="rId8" Type="http://schemas.openxmlformats.org/officeDocument/2006/relationships/image" Target="../media/image653.png"/><Relationship Id="rId3" Type="http://schemas.openxmlformats.org/officeDocument/2006/relationships/customXml" Target="../ink/ink2.xml"/><Relationship Id="rId7" Type="http://schemas.openxmlformats.org/officeDocument/2006/relationships/image" Target="../media/image650.png"/><Relationship Id="rId2" Type="http://schemas.openxmlformats.org/officeDocument/2006/relationships/notesSlide" Target="../notesSlides/notesSlide713.xml"/><Relationship Id="rId1" Type="http://schemas.openxmlformats.org/officeDocument/2006/relationships/slideLayout" Target="../slideLayouts/slideLayout2.xml"/><Relationship Id="rId6" Type="http://schemas.openxmlformats.org/officeDocument/2006/relationships/image" Target="../media/image16600.png"/><Relationship Id="rId5" Type="http://schemas.openxmlformats.org/officeDocument/2006/relationships/image" Target="../media/image14.emf"/></Relationships>
</file>

<file path=ppt/slides/_rels/slide714.xml.rels><?xml version="1.0" encoding="UTF-8" standalone="yes"?>
<Relationships xmlns="http://schemas.openxmlformats.org/package/2006/relationships"><Relationship Id="rId3" Type="http://schemas.openxmlformats.org/officeDocument/2006/relationships/image" Target="../media/image5440.png"/><Relationship Id="rId2" Type="http://schemas.openxmlformats.org/officeDocument/2006/relationships/notesSlide" Target="../notesSlides/notesSlide714.xml"/><Relationship Id="rId1" Type="http://schemas.openxmlformats.org/officeDocument/2006/relationships/slideLayout" Target="../slideLayouts/slideLayout2.xml"/><Relationship Id="rId5" Type="http://schemas.openxmlformats.org/officeDocument/2006/relationships/image" Target="../media/image2461.png"/><Relationship Id="rId4" Type="http://schemas.openxmlformats.org/officeDocument/2006/relationships/image" Target="../media/image2481.png"/></Relationships>
</file>

<file path=ppt/slides/_rels/slide715.xml.rels><?xml version="1.0" encoding="UTF-8" standalone="yes"?>
<Relationships xmlns="http://schemas.openxmlformats.org/package/2006/relationships"><Relationship Id="rId2" Type="http://schemas.openxmlformats.org/officeDocument/2006/relationships/notesSlide" Target="../notesSlides/notesSlide715.xml"/><Relationship Id="rId1" Type="http://schemas.openxmlformats.org/officeDocument/2006/relationships/slideLayout" Target="../slideLayouts/slideLayout2.xml"/></Relationships>
</file>

<file path=ppt/slides/_rels/slide716.xml.rels><?xml version="1.0" encoding="UTF-8" standalone="yes"?>
<Relationships xmlns="http://schemas.openxmlformats.org/package/2006/relationships"><Relationship Id="rId3" Type="http://schemas.openxmlformats.org/officeDocument/2006/relationships/image" Target="../media/image654.png"/><Relationship Id="rId2" Type="http://schemas.openxmlformats.org/officeDocument/2006/relationships/notesSlide" Target="../notesSlides/notesSlide716.xml"/><Relationship Id="rId1" Type="http://schemas.openxmlformats.org/officeDocument/2006/relationships/slideLayout" Target="../slideLayouts/slideLayout2.xml"/></Relationships>
</file>

<file path=ppt/slides/_rels/slide717.xml.rels><?xml version="1.0" encoding="UTF-8" standalone="yes"?>
<Relationships xmlns="http://schemas.openxmlformats.org/package/2006/relationships"><Relationship Id="rId7" Type="http://schemas.openxmlformats.org/officeDocument/2006/relationships/image" Target="../media/image655.png"/><Relationship Id="rId2" Type="http://schemas.openxmlformats.org/officeDocument/2006/relationships/notesSlide" Target="../notesSlides/notesSlide717.xml"/><Relationship Id="rId1" Type="http://schemas.openxmlformats.org/officeDocument/2006/relationships/slideLayout" Target="../slideLayouts/slideLayout2.xml"/><Relationship Id="rId6" Type="http://schemas.openxmlformats.org/officeDocument/2006/relationships/image" Target="../media/image17000.png"/><Relationship Id="rId5" Type="http://schemas.openxmlformats.org/officeDocument/2006/relationships/image" Target="../media/image3106.png"/><Relationship Id="rId4" Type="http://schemas.openxmlformats.org/officeDocument/2006/relationships/image" Target="../media/image16900.png"/></Relationships>
</file>

<file path=ppt/slides/_rels/slide718.xml.rels><?xml version="1.0" encoding="UTF-8" standalone="yes"?>
<Relationships xmlns="http://schemas.openxmlformats.org/package/2006/relationships"><Relationship Id="rId8" Type="http://schemas.openxmlformats.org/officeDocument/2006/relationships/image" Target="../media/image17300.png"/><Relationship Id="rId3" Type="http://schemas.openxmlformats.org/officeDocument/2006/relationships/image" Target="../media/image1713.png"/><Relationship Id="rId7" Type="http://schemas.openxmlformats.org/officeDocument/2006/relationships/image" Target="../media/image9100.png"/><Relationship Id="rId2" Type="http://schemas.openxmlformats.org/officeDocument/2006/relationships/notesSlide" Target="../notesSlides/notesSlide718.xml"/><Relationship Id="rId1" Type="http://schemas.openxmlformats.org/officeDocument/2006/relationships/slideLayout" Target="../slideLayouts/slideLayout2.xml"/><Relationship Id="rId6" Type="http://schemas.openxmlformats.org/officeDocument/2006/relationships/image" Target="../media/image8100.png"/><Relationship Id="rId5" Type="http://schemas.openxmlformats.org/officeDocument/2006/relationships/image" Target="../media/image17200.png"/><Relationship Id="rId4" Type="http://schemas.openxmlformats.org/officeDocument/2006/relationships/image" Target="../media/image6102.png"/><Relationship Id="rId9" Type="http://schemas.openxmlformats.org/officeDocument/2006/relationships/image" Target="../media/image17400.png"/></Relationships>
</file>

<file path=ppt/slides/_rels/slide719.xml.rels><?xml version="1.0" encoding="UTF-8" standalone="yes"?>
<Relationships xmlns="http://schemas.openxmlformats.org/package/2006/relationships"><Relationship Id="rId3" Type="http://schemas.openxmlformats.org/officeDocument/2006/relationships/image" Target="../media/image17500.png"/><Relationship Id="rId7" Type="http://schemas.openxmlformats.org/officeDocument/2006/relationships/image" Target="../media/image17900.png"/><Relationship Id="rId2" Type="http://schemas.openxmlformats.org/officeDocument/2006/relationships/notesSlide" Target="../notesSlides/notesSlide719.xml"/><Relationship Id="rId1" Type="http://schemas.openxmlformats.org/officeDocument/2006/relationships/slideLayout" Target="../slideLayouts/slideLayout2.xml"/><Relationship Id="rId6" Type="http://schemas.openxmlformats.org/officeDocument/2006/relationships/image" Target="../media/image17800.png"/><Relationship Id="rId5" Type="http://schemas.openxmlformats.org/officeDocument/2006/relationships/image" Target="../media/image17700.png"/><Relationship Id="rId4" Type="http://schemas.openxmlformats.org/officeDocument/2006/relationships/image" Target="../media/image17600.png"/></Relationships>
</file>

<file path=ppt/slides/_rels/slide72.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72.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720.xml.rels><?xml version="1.0" encoding="UTF-8" standalone="yes"?>
<Relationships xmlns="http://schemas.openxmlformats.org/package/2006/relationships"><Relationship Id="rId3" Type="http://schemas.openxmlformats.org/officeDocument/2006/relationships/image" Target="../media/image656.png"/><Relationship Id="rId2" Type="http://schemas.openxmlformats.org/officeDocument/2006/relationships/notesSlide" Target="../notesSlides/notesSlide720.xml"/><Relationship Id="rId1" Type="http://schemas.openxmlformats.org/officeDocument/2006/relationships/slideLayout" Target="../slideLayouts/slideLayout2.xml"/><Relationship Id="rId4" Type="http://schemas.openxmlformats.org/officeDocument/2006/relationships/image" Target="../media/image657.png"/></Relationships>
</file>

<file path=ppt/slides/_rels/slide721.xml.rels><?xml version="1.0" encoding="UTF-8" standalone="yes"?>
<Relationships xmlns="http://schemas.openxmlformats.org/package/2006/relationships"><Relationship Id="rId8" Type="http://schemas.openxmlformats.org/officeDocument/2006/relationships/image" Target="../media/image24100.png"/><Relationship Id="rId3" Type="http://schemas.openxmlformats.org/officeDocument/2006/relationships/image" Target="../media/image19102.png"/><Relationship Id="rId7" Type="http://schemas.openxmlformats.org/officeDocument/2006/relationships/image" Target="../media/image18200.png"/><Relationship Id="rId2" Type="http://schemas.openxmlformats.org/officeDocument/2006/relationships/notesSlide" Target="../notesSlides/notesSlide721.xml"/><Relationship Id="rId1" Type="http://schemas.openxmlformats.org/officeDocument/2006/relationships/slideLayout" Target="../slideLayouts/slideLayout2.xml"/><Relationship Id="rId6" Type="http://schemas.openxmlformats.org/officeDocument/2006/relationships/image" Target="../media/image2203.png"/><Relationship Id="rId5" Type="http://schemas.openxmlformats.org/officeDocument/2006/relationships/image" Target="../media/image21130.png"/><Relationship Id="rId4" Type="http://schemas.openxmlformats.org/officeDocument/2006/relationships/image" Target="../media/image20102.png"/><Relationship Id="rId9" Type="http://schemas.openxmlformats.org/officeDocument/2006/relationships/image" Target="../media/image2502.png"/></Relationships>
</file>

<file path=ppt/slides/_rels/slide722.xml.rels><?xml version="1.0" encoding="UTF-8" standalone="yes"?>
<Relationships xmlns="http://schemas.openxmlformats.org/package/2006/relationships"><Relationship Id="rId8" Type="http://schemas.openxmlformats.org/officeDocument/2006/relationships/image" Target="../media/image3122.png"/><Relationship Id="rId3" Type="http://schemas.openxmlformats.org/officeDocument/2006/relationships/image" Target="../media/image18300.png"/><Relationship Id="rId7" Type="http://schemas.openxmlformats.org/officeDocument/2006/relationships/image" Target="../media/image3003.png"/><Relationship Id="rId2" Type="http://schemas.openxmlformats.org/officeDocument/2006/relationships/notesSlide" Target="../notesSlides/notesSlide722.xml"/><Relationship Id="rId1" Type="http://schemas.openxmlformats.org/officeDocument/2006/relationships/slideLayout" Target="../slideLayouts/slideLayout2.xml"/><Relationship Id="rId6" Type="http://schemas.openxmlformats.org/officeDocument/2006/relationships/image" Target="../media/image18500.png"/><Relationship Id="rId5" Type="http://schemas.openxmlformats.org/officeDocument/2006/relationships/image" Target="../media/image18400.png"/><Relationship Id="rId4" Type="http://schemas.openxmlformats.org/officeDocument/2006/relationships/image" Target="../media/image2701.png"/></Relationships>
</file>

<file path=ppt/slides/_rels/slide723.xml.rels><?xml version="1.0" encoding="UTF-8" standalone="yes"?>
<Relationships xmlns="http://schemas.openxmlformats.org/package/2006/relationships"><Relationship Id="rId8" Type="http://schemas.openxmlformats.org/officeDocument/2006/relationships/image" Target="../media/image18600.png"/><Relationship Id="rId3" Type="http://schemas.openxmlformats.org/officeDocument/2006/relationships/image" Target="../media/image3203.png"/><Relationship Id="rId7" Type="http://schemas.openxmlformats.org/officeDocument/2006/relationships/image" Target="../media/image36101.png"/><Relationship Id="rId2" Type="http://schemas.openxmlformats.org/officeDocument/2006/relationships/notesSlide" Target="../notesSlides/notesSlide723.xml"/><Relationship Id="rId1" Type="http://schemas.openxmlformats.org/officeDocument/2006/relationships/slideLayout" Target="../slideLayouts/slideLayout2.xml"/><Relationship Id="rId6" Type="http://schemas.openxmlformats.org/officeDocument/2006/relationships/image" Target="../media/image3503.png"/><Relationship Id="rId5" Type="http://schemas.openxmlformats.org/officeDocument/2006/relationships/image" Target="../media/image3403.png"/><Relationship Id="rId4" Type="http://schemas.openxmlformats.org/officeDocument/2006/relationships/image" Target="../media/image33102.png"/><Relationship Id="rId9" Type="http://schemas.openxmlformats.org/officeDocument/2006/relationships/image" Target="../media/image38101.png"/></Relationships>
</file>

<file path=ppt/slides/_rels/slide724.xml.rels><?xml version="1.0" encoding="UTF-8" standalone="yes"?>
<Relationships xmlns="http://schemas.openxmlformats.org/package/2006/relationships"><Relationship Id="rId8" Type="http://schemas.openxmlformats.org/officeDocument/2006/relationships/image" Target="../media/image4403.png"/><Relationship Id="rId3" Type="http://schemas.openxmlformats.org/officeDocument/2006/relationships/image" Target="../media/image39102.png"/><Relationship Id="rId7" Type="http://schemas.openxmlformats.org/officeDocument/2006/relationships/image" Target="../media/image4303.png"/><Relationship Id="rId2" Type="http://schemas.openxmlformats.org/officeDocument/2006/relationships/notesSlide" Target="../notesSlides/notesSlide724.xml"/><Relationship Id="rId1" Type="http://schemas.openxmlformats.org/officeDocument/2006/relationships/slideLayout" Target="../slideLayouts/slideLayout2.xml"/><Relationship Id="rId6" Type="http://schemas.openxmlformats.org/officeDocument/2006/relationships/image" Target="../media/image4203.png"/><Relationship Id="rId5" Type="http://schemas.openxmlformats.org/officeDocument/2006/relationships/image" Target="../media/image41101.png"/><Relationship Id="rId4" Type="http://schemas.openxmlformats.org/officeDocument/2006/relationships/image" Target="../media/image4003.png"/><Relationship Id="rId9" Type="http://schemas.openxmlformats.org/officeDocument/2006/relationships/image" Target="../media/image18700.png"/></Relationships>
</file>

<file path=ppt/slides/_rels/slide725.xml.rels><?xml version="1.0" encoding="UTF-8" standalone="yes"?>
<Relationships xmlns="http://schemas.openxmlformats.org/package/2006/relationships"><Relationship Id="rId3" Type="http://schemas.openxmlformats.org/officeDocument/2006/relationships/image" Target="../media/image18800.png"/><Relationship Id="rId2" Type="http://schemas.openxmlformats.org/officeDocument/2006/relationships/notesSlide" Target="../notesSlides/notesSlide725.xml"/><Relationship Id="rId1" Type="http://schemas.openxmlformats.org/officeDocument/2006/relationships/slideLayout" Target="../slideLayouts/slideLayout2.xml"/><Relationship Id="rId6" Type="http://schemas.openxmlformats.org/officeDocument/2006/relationships/image" Target="../media/image19000.png"/><Relationship Id="rId5" Type="http://schemas.openxmlformats.org/officeDocument/2006/relationships/image" Target="../media/image18900.png"/><Relationship Id="rId4" Type="http://schemas.openxmlformats.org/officeDocument/2006/relationships/image" Target="../media/image4701.png"/></Relationships>
</file>

<file path=ppt/slides/_rels/slide726.xml.rels><?xml version="1.0" encoding="UTF-8" standalone="yes"?>
<Relationships xmlns="http://schemas.openxmlformats.org/package/2006/relationships"><Relationship Id="rId8" Type="http://schemas.openxmlformats.org/officeDocument/2006/relationships/image" Target="../media/image5511.png"/><Relationship Id="rId3" Type="http://schemas.openxmlformats.org/officeDocument/2006/relationships/image" Target="../media/image5001.png"/><Relationship Id="rId7" Type="http://schemas.openxmlformats.org/officeDocument/2006/relationships/image" Target="../media/image5411.png"/><Relationship Id="rId2" Type="http://schemas.openxmlformats.org/officeDocument/2006/relationships/notesSlide" Target="../notesSlides/notesSlide726.xml"/><Relationship Id="rId1" Type="http://schemas.openxmlformats.org/officeDocument/2006/relationships/slideLayout" Target="../slideLayouts/slideLayout2.xml"/><Relationship Id="rId6" Type="http://schemas.openxmlformats.org/officeDocument/2006/relationships/image" Target="../media/image5311.png"/><Relationship Id="rId5" Type="http://schemas.openxmlformats.org/officeDocument/2006/relationships/image" Target="../media/image5212.png"/><Relationship Id="rId4" Type="http://schemas.openxmlformats.org/officeDocument/2006/relationships/image" Target="../media/image5110.png"/><Relationship Id="rId9" Type="http://schemas.openxmlformats.org/officeDocument/2006/relationships/image" Target="../media/image5610.png"/></Relationships>
</file>

<file path=ppt/slides/_rels/slide727.xml.rels><?xml version="1.0" encoding="UTF-8" standalone="yes"?>
<Relationships xmlns="http://schemas.openxmlformats.org/package/2006/relationships"><Relationship Id="rId3" Type="http://schemas.openxmlformats.org/officeDocument/2006/relationships/image" Target="../media/image5701.png"/><Relationship Id="rId2" Type="http://schemas.openxmlformats.org/officeDocument/2006/relationships/notesSlide" Target="../notesSlides/notesSlide727.xml"/><Relationship Id="rId1" Type="http://schemas.openxmlformats.org/officeDocument/2006/relationships/slideLayout" Target="../slideLayouts/slideLayout2.xml"/><Relationship Id="rId6" Type="http://schemas.openxmlformats.org/officeDocument/2006/relationships/image" Target="../media/image6002.png"/><Relationship Id="rId5" Type="http://schemas.openxmlformats.org/officeDocument/2006/relationships/image" Target="../media/image5912.png"/><Relationship Id="rId4" Type="http://schemas.openxmlformats.org/officeDocument/2006/relationships/image" Target="../media/image5802.png"/></Relationships>
</file>

<file path=ppt/slides/_rels/slide728.xml.rels><?xml version="1.0" encoding="UTF-8" standalone="yes"?>
<Relationships xmlns="http://schemas.openxmlformats.org/package/2006/relationships"><Relationship Id="rId8" Type="http://schemas.openxmlformats.org/officeDocument/2006/relationships/image" Target="../media/image6600.png"/><Relationship Id="rId3" Type="http://schemas.openxmlformats.org/officeDocument/2006/relationships/image" Target="../media/image6112.png"/><Relationship Id="rId7" Type="http://schemas.openxmlformats.org/officeDocument/2006/relationships/image" Target="../media/image6511.png"/><Relationship Id="rId2" Type="http://schemas.openxmlformats.org/officeDocument/2006/relationships/notesSlide" Target="../notesSlides/notesSlide728.xml"/><Relationship Id="rId1" Type="http://schemas.openxmlformats.org/officeDocument/2006/relationships/slideLayout" Target="../slideLayouts/slideLayout2.xml"/><Relationship Id="rId6" Type="http://schemas.openxmlformats.org/officeDocument/2006/relationships/image" Target="../media/image1913.png"/><Relationship Id="rId5" Type="http://schemas.openxmlformats.org/officeDocument/2006/relationships/image" Target="../media/image6302.png"/><Relationship Id="rId4" Type="http://schemas.openxmlformats.org/officeDocument/2006/relationships/image" Target="../media/image6202.png"/></Relationships>
</file>

<file path=ppt/slides/_rels/slide729.xml.rels><?xml version="1.0" encoding="UTF-8" standalone="yes"?>
<Relationships xmlns="http://schemas.openxmlformats.org/package/2006/relationships"><Relationship Id="rId8" Type="http://schemas.openxmlformats.org/officeDocument/2006/relationships/image" Target="../media/image19310.png"/><Relationship Id="rId3" Type="http://schemas.openxmlformats.org/officeDocument/2006/relationships/image" Target="../media/image6700.png"/><Relationship Id="rId7" Type="http://schemas.openxmlformats.org/officeDocument/2006/relationships/image" Target="../media/image714.png"/><Relationship Id="rId2" Type="http://schemas.openxmlformats.org/officeDocument/2006/relationships/notesSlide" Target="../notesSlides/notesSlide729.xml"/><Relationship Id="rId1" Type="http://schemas.openxmlformats.org/officeDocument/2006/relationships/slideLayout" Target="../slideLayouts/slideLayout2.xml"/><Relationship Id="rId6" Type="http://schemas.openxmlformats.org/officeDocument/2006/relationships/image" Target="../media/image19200.png"/><Relationship Id="rId5" Type="http://schemas.openxmlformats.org/officeDocument/2006/relationships/image" Target="../media/image6901.png"/><Relationship Id="rId4" Type="http://schemas.openxmlformats.org/officeDocument/2006/relationships/image" Target="../media/image6802.png"/></Relationships>
</file>

<file path=ppt/slides/_rels/slide7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73.xml"/><Relationship Id="rId1" Type="http://schemas.openxmlformats.org/officeDocument/2006/relationships/slideLayout" Target="../slideLayouts/slideLayout2.xml"/><Relationship Id="rId4" Type="http://schemas.openxmlformats.org/officeDocument/2006/relationships/image" Target="../media/image54.png"/></Relationships>
</file>

<file path=ppt/slides/_rels/slide730.xml.rels><?xml version="1.0" encoding="UTF-8" standalone="yes"?>
<Relationships xmlns="http://schemas.openxmlformats.org/package/2006/relationships"><Relationship Id="rId8" Type="http://schemas.openxmlformats.org/officeDocument/2006/relationships/image" Target="../media/image658.png"/><Relationship Id="rId3" Type="http://schemas.openxmlformats.org/officeDocument/2006/relationships/image" Target="../media/image730.png"/><Relationship Id="rId7" Type="http://schemas.openxmlformats.org/officeDocument/2006/relationships/image" Target="../media/image7702.png"/><Relationship Id="rId2" Type="http://schemas.openxmlformats.org/officeDocument/2006/relationships/notesSlide" Target="../notesSlides/notesSlide730.xml"/><Relationship Id="rId1" Type="http://schemas.openxmlformats.org/officeDocument/2006/relationships/slideLayout" Target="../slideLayouts/slideLayout2.xml"/><Relationship Id="rId6" Type="http://schemas.openxmlformats.org/officeDocument/2006/relationships/image" Target="../media/image761.png"/><Relationship Id="rId5" Type="http://schemas.openxmlformats.org/officeDocument/2006/relationships/image" Target="../media/image7501.png"/><Relationship Id="rId4" Type="http://schemas.openxmlformats.org/officeDocument/2006/relationships/image" Target="../media/image7402.png"/></Relationships>
</file>

<file path=ppt/slides/_rels/slide731.xml.rels><?xml version="1.0" encoding="UTF-8" standalone="yes"?>
<Relationships xmlns="http://schemas.openxmlformats.org/package/2006/relationships"><Relationship Id="rId8" Type="http://schemas.openxmlformats.org/officeDocument/2006/relationships/image" Target="../media/image19500.png"/><Relationship Id="rId3" Type="http://schemas.openxmlformats.org/officeDocument/2006/relationships/image" Target="../media/image7910.png"/><Relationship Id="rId7" Type="http://schemas.openxmlformats.org/officeDocument/2006/relationships/image" Target="../media/image8301.png"/><Relationship Id="rId2" Type="http://schemas.openxmlformats.org/officeDocument/2006/relationships/notesSlide" Target="../notesSlides/notesSlide731.xml"/><Relationship Id="rId1" Type="http://schemas.openxmlformats.org/officeDocument/2006/relationships/slideLayout" Target="../slideLayouts/slideLayout2.xml"/><Relationship Id="rId6" Type="http://schemas.openxmlformats.org/officeDocument/2006/relationships/image" Target="../media/image8200.png"/><Relationship Id="rId5" Type="http://schemas.openxmlformats.org/officeDocument/2006/relationships/image" Target="../media/image8111.png"/><Relationship Id="rId4" Type="http://schemas.openxmlformats.org/officeDocument/2006/relationships/image" Target="../media/image8002.png"/></Relationships>
</file>

<file path=ppt/slides/_rels/slide732.xml.rels><?xml version="1.0" encoding="UTF-8" standalone="yes"?>
<Relationships xmlns="http://schemas.openxmlformats.org/package/2006/relationships"><Relationship Id="rId3" Type="http://schemas.openxmlformats.org/officeDocument/2006/relationships/image" Target="../media/image19600.png"/><Relationship Id="rId2" Type="http://schemas.openxmlformats.org/officeDocument/2006/relationships/notesSlide" Target="../notesSlides/notesSlide732.xml"/><Relationship Id="rId1" Type="http://schemas.openxmlformats.org/officeDocument/2006/relationships/slideLayout" Target="../slideLayouts/slideLayout2.xml"/><Relationship Id="rId6" Type="http://schemas.openxmlformats.org/officeDocument/2006/relationships/image" Target="../media/image19900.png"/><Relationship Id="rId5" Type="http://schemas.openxmlformats.org/officeDocument/2006/relationships/image" Target="../media/image19800.png"/><Relationship Id="rId4" Type="http://schemas.openxmlformats.org/officeDocument/2006/relationships/image" Target="../media/image19700.png"/></Relationships>
</file>

<file path=ppt/slides/_rels/slide733.xml.rels><?xml version="1.0" encoding="UTF-8" standalone="yes"?>
<Relationships xmlns="http://schemas.openxmlformats.org/package/2006/relationships"><Relationship Id="rId3" Type="http://schemas.openxmlformats.org/officeDocument/2006/relationships/image" Target="../media/image659.png"/><Relationship Id="rId2" Type="http://schemas.openxmlformats.org/officeDocument/2006/relationships/notesSlide" Target="../notesSlides/notesSlide733.xml"/><Relationship Id="rId1" Type="http://schemas.openxmlformats.org/officeDocument/2006/relationships/slideLayout" Target="../slideLayouts/slideLayout2.xml"/></Relationships>
</file>

<file path=ppt/slides/_rels/slide734.xml.rels><?xml version="1.0" encoding="UTF-8" standalone="yes"?>
<Relationships xmlns="http://schemas.openxmlformats.org/package/2006/relationships"><Relationship Id="rId2" Type="http://schemas.openxmlformats.org/officeDocument/2006/relationships/notesSlide" Target="../notesSlides/notesSlide734.xml"/><Relationship Id="rId1" Type="http://schemas.openxmlformats.org/officeDocument/2006/relationships/slideLayout" Target="../slideLayouts/slideLayout2.xml"/></Relationships>
</file>

<file path=ppt/slides/_rels/slide735.xml.rels><?xml version="1.0" encoding="UTF-8" standalone="yes"?>
<Relationships xmlns="http://schemas.openxmlformats.org/package/2006/relationships"><Relationship Id="rId2" Type="http://schemas.openxmlformats.org/officeDocument/2006/relationships/notesSlide" Target="../notesSlides/notesSlide735.xml"/><Relationship Id="rId1" Type="http://schemas.openxmlformats.org/officeDocument/2006/relationships/slideLayout" Target="../slideLayouts/slideLayout7.xml"/></Relationships>
</file>

<file path=ppt/slides/_rels/slide736.xml.rels><?xml version="1.0" encoding="UTF-8" standalone="yes"?>
<Relationships xmlns="http://schemas.openxmlformats.org/package/2006/relationships"><Relationship Id="rId2" Type="http://schemas.openxmlformats.org/officeDocument/2006/relationships/notesSlide" Target="../notesSlides/notesSlide736.xml"/><Relationship Id="rId1" Type="http://schemas.openxmlformats.org/officeDocument/2006/relationships/slideLayout" Target="../slideLayouts/slideLayout7.xml"/></Relationships>
</file>

<file path=ppt/slides/_rels/slide737.xml.rels><?xml version="1.0" encoding="UTF-8" standalone="yes"?>
<Relationships xmlns="http://schemas.openxmlformats.org/package/2006/relationships"><Relationship Id="rId3" Type="http://schemas.openxmlformats.org/officeDocument/2006/relationships/image" Target="../media/image1102.png"/><Relationship Id="rId2" Type="http://schemas.openxmlformats.org/officeDocument/2006/relationships/notesSlide" Target="../notesSlides/notesSlide737.xml"/><Relationship Id="rId1" Type="http://schemas.openxmlformats.org/officeDocument/2006/relationships/slideLayout" Target="../slideLayouts/slideLayout2.xml"/><Relationship Id="rId6" Type="http://schemas.openxmlformats.org/officeDocument/2006/relationships/image" Target="../media/image4940.png"/><Relationship Id="rId5" Type="http://schemas.openxmlformats.org/officeDocument/2006/relationships/image" Target="../media/image3102.png"/><Relationship Id="rId4" Type="http://schemas.openxmlformats.org/officeDocument/2006/relationships/image" Target="../media/image2102.png"/></Relationships>
</file>

<file path=ppt/slides/_rels/slide738.xml.rels><?xml version="1.0" encoding="UTF-8" standalone="yes"?>
<Relationships xmlns="http://schemas.openxmlformats.org/package/2006/relationships"><Relationship Id="rId8" Type="http://schemas.openxmlformats.org/officeDocument/2006/relationships/image" Target="../media/image661.png"/><Relationship Id="rId7" Type="http://schemas.openxmlformats.org/officeDocument/2006/relationships/image" Target="../media/image5130.png"/><Relationship Id="rId2" Type="http://schemas.openxmlformats.org/officeDocument/2006/relationships/notesSlide" Target="../notesSlides/notesSlide738.xml"/><Relationship Id="rId1" Type="http://schemas.openxmlformats.org/officeDocument/2006/relationships/slideLayout" Target="../slideLayouts/slideLayout2.xml"/><Relationship Id="rId6" Type="http://schemas.openxmlformats.org/officeDocument/2006/relationships/image" Target="../media/image816.png"/><Relationship Id="rId5" Type="http://schemas.openxmlformats.org/officeDocument/2006/relationships/image" Target="../media/image715.png"/><Relationship Id="rId4" Type="http://schemas.openxmlformats.org/officeDocument/2006/relationships/image" Target="../media/image6150.png"/></Relationships>
</file>

<file path=ppt/slides/_rels/slide739.xml.rels><?xml version="1.0" encoding="UTF-8" standalone="yes"?>
<Relationships xmlns="http://schemas.openxmlformats.org/package/2006/relationships"><Relationship Id="rId3" Type="http://schemas.openxmlformats.org/officeDocument/2006/relationships/image" Target="../media/image1014.png"/><Relationship Id="rId7" Type="http://schemas.openxmlformats.org/officeDocument/2006/relationships/image" Target="../media/image1315.png"/><Relationship Id="rId2" Type="http://schemas.openxmlformats.org/officeDocument/2006/relationships/notesSlide" Target="../notesSlides/notesSlide739.xml"/><Relationship Id="rId1" Type="http://schemas.openxmlformats.org/officeDocument/2006/relationships/slideLayout" Target="../slideLayouts/slideLayout2.xml"/><Relationship Id="rId6" Type="http://schemas.openxmlformats.org/officeDocument/2006/relationships/image" Target="../media/image1215.png"/><Relationship Id="rId5" Type="http://schemas.openxmlformats.org/officeDocument/2006/relationships/image" Target="../media/image1113.png"/><Relationship Id="rId4" Type="http://schemas.openxmlformats.org/officeDocument/2006/relationships/image" Target="../media/image913.png"/></Relationships>
</file>

<file path=ppt/slides/_rels/slide74.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74.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740.xml.rels><?xml version="1.0" encoding="UTF-8" standalone="yes"?>
<Relationships xmlns="http://schemas.openxmlformats.org/package/2006/relationships"><Relationship Id="rId7" Type="http://schemas.openxmlformats.org/officeDocument/2006/relationships/image" Target="../media/image662.png"/><Relationship Id="rId2" Type="http://schemas.openxmlformats.org/officeDocument/2006/relationships/notesSlide" Target="../notesSlides/notesSlide740.xml"/><Relationship Id="rId1" Type="http://schemas.openxmlformats.org/officeDocument/2006/relationships/slideLayout" Target="../slideLayouts/slideLayout2.xml"/><Relationship Id="rId6" Type="http://schemas.openxmlformats.org/officeDocument/2006/relationships/image" Target="../media/image1813.png"/><Relationship Id="rId5" Type="http://schemas.openxmlformats.org/officeDocument/2006/relationships/image" Target="../media/image1614.png"/><Relationship Id="rId4" Type="http://schemas.openxmlformats.org/officeDocument/2006/relationships/image" Target="../media/image1514.png"/></Relationships>
</file>

<file path=ppt/slides/_rels/slide741.xml.rels><?xml version="1.0" encoding="UTF-8" standalone="yes"?>
<Relationships xmlns="http://schemas.openxmlformats.org/package/2006/relationships"><Relationship Id="rId3" Type="http://schemas.openxmlformats.org/officeDocument/2006/relationships/image" Target="../media/image19100.png"/><Relationship Id="rId2" Type="http://schemas.openxmlformats.org/officeDocument/2006/relationships/notesSlide" Target="../notesSlides/notesSlide741.xml"/><Relationship Id="rId1" Type="http://schemas.openxmlformats.org/officeDocument/2006/relationships/slideLayout" Target="../slideLayouts/slideLayout2.xml"/><Relationship Id="rId6" Type="http://schemas.openxmlformats.org/officeDocument/2006/relationships/image" Target="../media/image2014.png"/><Relationship Id="rId5" Type="http://schemas.openxmlformats.org/officeDocument/2006/relationships/image" Target="../media/image1914.png"/><Relationship Id="rId4" Type="http://schemas.openxmlformats.org/officeDocument/2006/relationships/image" Target="../media/image1714.png"/></Relationships>
</file>

<file path=ppt/slides/_rels/slide742.xml.rels><?xml version="1.0" encoding="UTF-8" standalone="yes"?>
<Relationships xmlns="http://schemas.openxmlformats.org/package/2006/relationships"><Relationship Id="rId7" Type="http://schemas.openxmlformats.org/officeDocument/2006/relationships/image" Target="../media/image663.png"/><Relationship Id="rId2" Type="http://schemas.openxmlformats.org/officeDocument/2006/relationships/notesSlide" Target="../notesSlides/notesSlide742.xml"/><Relationship Id="rId1" Type="http://schemas.openxmlformats.org/officeDocument/2006/relationships/slideLayout" Target="../slideLayouts/slideLayout2.xml"/><Relationship Id="rId6" Type="http://schemas.openxmlformats.org/officeDocument/2006/relationships/image" Target="../media/image2413.png"/><Relationship Id="rId5" Type="http://schemas.openxmlformats.org/officeDocument/2006/relationships/image" Target="../media/image2313.png"/><Relationship Id="rId4" Type="http://schemas.openxmlformats.org/officeDocument/2006/relationships/image" Target="../media/image22130.png"/></Relationships>
</file>

<file path=ppt/slides/_rels/slide743.xml.rels><?xml version="1.0" encoding="UTF-8" standalone="yes"?>
<Relationships xmlns="http://schemas.openxmlformats.org/package/2006/relationships"><Relationship Id="rId8" Type="http://schemas.openxmlformats.org/officeDocument/2006/relationships/image" Target="../media/image30110.png"/><Relationship Id="rId3" Type="http://schemas.openxmlformats.org/officeDocument/2006/relationships/image" Target="../media/image27110.png"/><Relationship Id="rId7" Type="http://schemas.openxmlformats.org/officeDocument/2006/relationships/image" Target="../media/image29120.png"/><Relationship Id="rId12" Type="http://schemas.openxmlformats.org/officeDocument/2006/relationships/image" Target="../media/image34100.png"/><Relationship Id="rId2" Type="http://schemas.openxmlformats.org/officeDocument/2006/relationships/notesSlide" Target="../notesSlides/notesSlide743.xml"/><Relationship Id="rId1" Type="http://schemas.openxmlformats.org/officeDocument/2006/relationships/slideLayout" Target="../slideLayouts/slideLayout2.xml"/><Relationship Id="rId6" Type="http://schemas.openxmlformats.org/officeDocument/2006/relationships/image" Target="../media/image28110.png"/><Relationship Id="rId11" Type="http://schemas.openxmlformats.org/officeDocument/2006/relationships/image" Target="../media/image3311.png"/><Relationship Id="rId5" Type="http://schemas.openxmlformats.org/officeDocument/2006/relationships/image" Target="../media/image26100.png"/><Relationship Id="rId10" Type="http://schemas.openxmlformats.org/officeDocument/2006/relationships/image" Target="../media/image32110.png"/><Relationship Id="rId4" Type="http://schemas.openxmlformats.org/officeDocument/2006/relationships/image" Target="../media/image25120.png"/><Relationship Id="rId9" Type="http://schemas.openxmlformats.org/officeDocument/2006/relationships/image" Target="../media/image3112.png"/></Relationships>
</file>

<file path=ppt/slides/_rels/slide744.xml.rels><?xml version="1.0" encoding="UTF-8" standalone="yes"?>
<Relationships xmlns="http://schemas.openxmlformats.org/package/2006/relationships"><Relationship Id="rId3" Type="http://schemas.openxmlformats.org/officeDocument/2006/relationships/image" Target="../media/image3700.png"/><Relationship Id="rId2" Type="http://schemas.openxmlformats.org/officeDocument/2006/relationships/notesSlide" Target="../notesSlides/notesSlide744.xml"/><Relationship Id="rId1" Type="http://schemas.openxmlformats.org/officeDocument/2006/relationships/slideLayout" Target="../slideLayouts/slideLayout2.xml"/><Relationship Id="rId4" Type="http://schemas.openxmlformats.org/officeDocument/2006/relationships/image" Target="../media/image38100.png"/></Relationships>
</file>

<file path=ppt/slides/_rels/slide745.xml.rels><?xml version="1.0" encoding="UTF-8" standalone="yes"?>
<Relationships xmlns="http://schemas.openxmlformats.org/package/2006/relationships"><Relationship Id="rId8" Type="http://schemas.openxmlformats.org/officeDocument/2006/relationships/image" Target="../media/image3912.png"/><Relationship Id="rId3" Type="http://schemas.openxmlformats.org/officeDocument/2006/relationships/image" Target="../media/image39100.png"/><Relationship Id="rId7" Type="http://schemas.openxmlformats.org/officeDocument/2006/relationships/image" Target="../media/image3811.png"/><Relationship Id="rId2" Type="http://schemas.openxmlformats.org/officeDocument/2006/relationships/notesSlide" Target="../notesSlides/notesSlide745.xml"/><Relationship Id="rId1" Type="http://schemas.openxmlformats.org/officeDocument/2006/relationships/slideLayout" Target="../slideLayouts/slideLayout2.xml"/><Relationship Id="rId6" Type="http://schemas.openxmlformats.org/officeDocument/2006/relationships/image" Target="../media/image37110.png"/><Relationship Id="rId5" Type="http://schemas.openxmlformats.org/officeDocument/2006/relationships/image" Target="../media/image36110.png"/><Relationship Id="rId10" Type="http://schemas.openxmlformats.org/officeDocument/2006/relationships/image" Target="../media/image4611.png"/><Relationship Id="rId4" Type="http://schemas.openxmlformats.org/officeDocument/2006/relationships/image" Target="../media/image35100.png"/><Relationship Id="rId9" Type="http://schemas.openxmlformats.org/officeDocument/2006/relationships/image" Target="../media/image4011.png"/></Relationships>
</file>

<file path=ppt/slides/_rels/slide746.xml.rels><?xml version="1.0" encoding="UTF-8" standalone="yes"?>
<Relationships xmlns="http://schemas.openxmlformats.org/package/2006/relationships"><Relationship Id="rId8" Type="http://schemas.openxmlformats.org/officeDocument/2006/relationships/image" Target="../media/image5230.png"/><Relationship Id="rId3" Type="http://schemas.openxmlformats.org/officeDocument/2006/relationships/image" Target="../media/image4712.png"/><Relationship Id="rId7" Type="http://schemas.openxmlformats.org/officeDocument/2006/relationships/image" Target="../media/image51100.png"/><Relationship Id="rId2" Type="http://schemas.openxmlformats.org/officeDocument/2006/relationships/notesSlide" Target="../notesSlides/notesSlide746.xml"/><Relationship Id="rId1" Type="http://schemas.openxmlformats.org/officeDocument/2006/relationships/slideLayout" Target="../slideLayouts/slideLayout2.xml"/><Relationship Id="rId6" Type="http://schemas.openxmlformats.org/officeDocument/2006/relationships/image" Target="../media/image5040.png"/><Relationship Id="rId11" Type="http://schemas.openxmlformats.org/officeDocument/2006/relationships/image" Target="../media/image5520.png"/><Relationship Id="rId5" Type="http://schemas.openxmlformats.org/officeDocument/2006/relationships/image" Target="../media/image4950.png"/><Relationship Id="rId10" Type="http://schemas.openxmlformats.org/officeDocument/2006/relationships/image" Target="../media/image5420.png"/><Relationship Id="rId4" Type="http://schemas.openxmlformats.org/officeDocument/2006/relationships/image" Target="../media/image48100.png"/><Relationship Id="rId9" Type="http://schemas.openxmlformats.org/officeDocument/2006/relationships/image" Target="../media/image5330.png"/></Relationships>
</file>

<file path=ppt/slides/_rels/slide747.xml.rels><?xml version="1.0" encoding="UTF-8" standalone="yes"?>
<Relationships xmlns="http://schemas.openxmlformats.org/package/2006/relationships"><Relationship Id="rId3" Type="http://schemas.openxmlformats.org/officeDocument/2006/relationships/image" Target="../media/image664.png"/><Relationship Id="rId2" Type="http://schemas.openxmlformats.org/officeDocument/2006/relationships/notesSlide" Target="../notesSlides/notesSlide747.xml"/><Relationship Id="rId1" Type="http://schemas.openxmlformats.org/officeDocument/2006/relationships/slideLayout" Target="../slideLayouts/slideLayout2.xml"/></Relationships>
</file>

<file path=ppt/slides/_rels/slide748.xml.rels><?xml version="1.0" encoding="UTF-8" standalone="yes"?>
<Relationships xmlns="http://schemas.openxmlformats.org/package/2006/relationships"><Relationship Id="rId3" Type="http://schemas.openxmlformats.org/officeDocument/2006/relationships/image" Target="../media/image5720.png"/><Relationship Id="rId7" Type="http://schemas.openxmlformats.org/officeDocument/2006/relationships/image" Target="../media/image4311.png"/><Relationship Id="rId2" Type="http://schemas.openxmlformats.org/officeDocument/2006/relationships/notesSlide" Target="../notesSlides/notesSlide748.xml"/><Relationship Id="rId1" Type="http://schemas.openxmlformats.org/officeDocument/2006/relationships/slideLayout" Target="../slideLayouts/slideLayout2.xml"/><Relationship Id="rId6" Type="http://schemas.openxmlformats.org/officeDocument/2006/relationships/image" Target="../media/image42110.png"/><Relationship Id="rId5" Type="http://schemas.openxmlformats.org/officeDocument/2006/relationships/image" Target="../media/image5910.png"/><Relationship Id="rId4" Type="http://schemas.openxmlformats.org/officeDocument/2006/relationships/image" Target="../media/image5800.png"/></Relationships>
</file>

<file path=ppt/slides/_rels/slide749.xml.rels><?xml version="1.0" encoding="UTF-8" standalone="yes"?>
<Relationships xmlns="http://schemas.openxmlformats.org/package/2006/relationships"><Relationship Id="rId8" Type="http://schemas.openxmlformats.org/officeDocument/2006/relationships/image" Target="../media/image6712.png"/><Relationship Id="rId3" Type="http://schemas.openxmlformats.org/officeDocument/2006/relationships/image" Target="../media/image6200.png"/><Relationship Id="rId7" Type="http://schemas.openxmlformats.org/officeDocument/2006/relationships/image" Target="../media/image6612.png"/><Relationship Id="rId2" Type="http://schemas.openxmlformats.org/officeDocument/2006/relationships/notesSlide" Target="../notesSlides/notesSlide749.xml"/><Relationship Id="rId1" Type="http://schemas.openxmlformats.org/officeDocument/2006/relationships/slideLayout" Target="../slideLayouts/slideLayout2.xml"/><Relationship Id="rId6" Type="http://schemas.openxmlformats.org/officeDocument/2006/relationships/image" Target="../media/image6531.png"/><Relationship Id="rId5" Type="http://schemas.openxmlformats.org/officeDocument/2006/relationships/image" Target="../media/image719.png"/><Relationship Id="rId10" Type="http://schemas.openxmlformats.org/officeDocument/2006/relationships/image" Target="../media/image6900.png"/><Relationship Id="rId4" Type="http://schemas.openxmlformats.org/officeDocument/2006/relationships/image" Target="../media/image2591.png"/><Relationship Id="rId9" Type="http://schemas.openxmlformats.org/officeDocument/2006/relationships/image" Target="../media/image6800.png"/></Relationships>
</file>

<file path=ppt/slides/_rels/slide7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50.xml.rels><?xml version="1.0" encoding="UTF-8" standalone="yes"?>
<Relationships xmlns="http://schemas.openxmlformats.org/package/2006/relationships"><Relationship Id="rId7" Type="http://schemas.openxmlformats.org/officeDocument/2006/relationships/image" Target="../media/image665.png"/><Relationship Id="rId2" Type="http://schemas.openxmlformats.org/officeDocument/2006/relationships/notesSlide" Target="../notesSlides/notesSlide750.xml"/><Relationship Id="rId1" Type="http://schemas.openxmlformats.org/officeDocument/2006/relationships/slideLayout" Target="../slideLayouts/slideLayout2.xml"/><Relationship Id="rId6" Type="http://schemas.openxmlformats.org/officeDocument/2006/relationships/image" Target="../media/image732.png"/><Relationship Id="rId5" Type="http://schemas.openxmlformats.org/officeDocument/2006/relationships/image" Target="../media/image722.png"/><Relationship Id="rId4" Type="http://schemas.openxmlformats.org/officeDocument/2006/relationships/image" Target="../media/image716.png"/></Relationships>
</file>

<file path=ppt/slides/_rels/slide751.xml.rels><?xml version="1.0" encoding="UTF-8" standalone="yes"?>
<Relationships xmlns="http://schemas.openxmlformats.org/package/2006/relationships"><Relationship Id="rId2" Type="http://schemas.openxmlformats.org/officeDocument/2006/relationships/notesSlide" Target="../notesSlides/notesSlide751.xml"/><Relationship Id="rId1" Type="http://schemas.openxmlformats.org/officeDocument/2006/relationships/slideLayout" Target="../slideLayouts/slideLayout2.xml"/></Relationships>
</file>

<file path=ppt/slides/_rels/slide752.xml.rels><?xml version="1.0" encoding="UTF-8" standalone="yes"?>
<Relationships xmlns="http://schemas.openxmlformats.org/package/2006/relationships"><Relationship Id="rId3" Type="http://schemas.openxmlformats.org/officeDocument/2006/relationships/image" Target="../media/image666.png"/><Relationship Id="rId2" Type="http://schemas.openxmlformats.org/officeDocument/2006/relationships/notesSlide" Target="../notesSlides/notesSlide752.xml"/><Relationship Id="rId1" Type="http://schemas.openxmlformats.org/officeDocument/2006/relationships/slideLayout" Target="../slideLayouts/slideLayout2.xml"/><Relationship Id="rId4" Type="http://schemas.openxmlformats.org/officeDocument/2006/relationships/image" Target="../media/image667.png"/></Relationships>
</file>

<file path=ppt/slides/_rels/slide753.xml.rels><?xml version="1.0" encoding="UTF-8" standalone="yes"?>
<Relationships xmlns="http://schemas.openxmlformats.org/package/2006/relationships"><Relationship Id="rId3" Type="http://schemas.openxmlformats.org/officeDocument/2006/relationships/image" Target="../media/image668.png"/><Relationship Id="rId2" Type="http://schemas.openxmlformats.org/officeDocument/2006/relationships/notesSlide" Target="../notesSlides/notesSlide753.xml"/><Relationship Id="rId1" Type="http://schemas.openxmlformats.org/officeDocument/2006/relationships/slideLayout" Target="../slideLayouts/slideLayout2.xml"/></Relationships>
</file>

<file path=ppt/slides/_rels/slide754.xml.rels><?xml version="1.0" encoding="UTF-8" standalone="yes"?>
<Relationships xmlns="http://schemas.openxmlformats.org/package/2006/relationships"><Relationship Id="rId3" Type="http://schemas.openxmlformats.org/officeDocument/2006/relationships/image" Target="../media/image669.png"/><Relationship Id="rId2" Type="http://schemas.openxmlformats.org/officeDocument/2006/relationships/notesSlide" Target="../notesSlides/notesSlide754.xml"/><Relationship Id="rId1" Type="http://schemas.openxmlformats.org/officeDocument/2006/relationships/slideLayout" Target="../slideLayouts/slideLayout2.xml"/></Relationships>
</file>

<file path=ppt/slides/_rels/slide755.xml.rels><?xml version="1.0" encoding="UTF-8" standalone="yes"?>
<Relationships xmlns="http://schemas.openxmlformats.org/package/2006/relationships"><Relationship Id="rId3" Type="http://schemas.openxmlformats.org/officeDocument/2006/relationships/image" Target="../media/image672.png"/><Relationship Id="rId2" Type="http://schemas.openxmlformats.org/officeDocument/2006/relationships/notesSlide" Target="../notesSlides/notesSlide755.xml"/><Relationship Id="rId1" Type="http://schemas.openxmlformats.org/officeDocument/2006/relationships/slideLayout" Target="../slideLayouts/slideLayout2.xml"/><Relationship Id="rId4" Type="http://schemas.openxmlformats.org/officeDocument/2006/relationships/image" Target="../media/image673.png"/></Relationships>
</file>

<file path=ppt/slides/_rels/slide756.xml.rels><?xml version="1.0" encoding="UTF-8" standalone="yes"?>
<Relationships xmlns="http://schemas.openxmlformats.org/package/2006/relationships"><Relationship Id="rId3" Type="http://schemas.openxmlformats.org/officeDocument/2006/relationships/image" Target="../media/image674.png"/><Relationship Id="rId2" Type="http://schemas.openxmlformats.org/officeDocument/2006/relationships/notesSlide" Target="../notesSlides/notesSlide756.xml"/><Relationship Id="rId1" Type="http://schemas.openxmlformats.org/officeDocument/2006/relationships/slideLayout" Target="../slideLayouts/slideLayout2.xml"/></Relationships>
</file>

<file path=ppt/slides/_rels/slide757.xml.rels><?xml version="1.0" encoding="UTF-8" standalone="yes"?>
<Relationships xmlns="http://schemas.openxmlformats.org/package/2006/relationships"><Relationship Id="rId8" Type="http://schemas.openxmlformats.org/officeDocument/2006/relationships/image" Target="../media/image675.png"/><Relationship Id="rId7" Type="http://schemas.openxmlformats.org/officeDocument/2006/relationships/image" Target="../media/image852.png"/><Relationship Id="rId2" Type="http://schemas.openxmlformats.org/officeDocument/2006/relationships/notesSlide" Target="../notesSlides/notesSlide757.xml"/><Relationship Id="rId1" Type="http://schemas.openxmlformats.org/officeDocument/2006/relationships/slideLayout" Target="../slideLayouts/slideLayout2.xml"/><Relationship Id="rId6" Type="http://schemas.openxmlformats.org/officeDocument/2006/relationships/image" Target="../media/image8410.png"/><Relationship Id="rId5" Type="http://schemas.openxmlformats.org/officeDocument/2006/relationships/image" Target="../media/image8300.png"/><Relationship Id="rId4" Type="http://schemas.openxmlformats.org/officeDocument/2006/relationships/image" Target="../media/image823.png"/></Relationships>
</file>

<file path=ppt/slides/_rels/slide758.xml.rels><?xml version="1.0" encoding="UTF-8" standalone="yes"?>
<Relationships xmlns="http://schemas.openxmlformats.org/package/2006/relationships"><Relationship Id="rId3" Type="http://schemas.openxmlformats.org/officeDocument/2006/relationships/image" Target="../media/image676.png"/><Relationship Id="rId2" Type="http://schemas.openxmlformats.org/officeDocument/2006/relationships/notesSlide" Target="../notesSlides/notesSlide758.xml"/><Relationship Id="rId1" Type="http://schemas.openxmlformats.org/officeDocument/2006/relationships/slideLayout" Target="../slideLayouts/slideLayout2.xml"/><Relationship Id="rId4" Type="http://schemas.openxmlformats.org/officeDocument/2006/relationships/image" Target="../media/image677.png"/></Relationships>
</file>

<file path=ppt/slides/_rels/slide759.xml.rels><?xml version="1.0" encoding="UTF-8" standalone="yes"?>
<Relationships xmlns="http://schemas.openxmlformats.org/package/2006/relationships"><Relationship Id="rId8" Type="http://schemas.openxmlformats.org/officeDocument/2006/relationships/image" Target="../media/image679.png"/><Relationship Id="rId7" Type="http://schemas.openxmlformats.org/officeDocument/2006/relationships/image" Target="../media/image678.png"/><Relationship Id="rId2" Type="http://schemas.openxmlformats.org/officeDocument/2006/relationships/notesSlide" Target="../notesSlides/notesSlide759.xml"/><Relationship Id="rId1" Type="http://schemas.openxmlformats.org/officeDocument/2006/relationships/slideLayout" Target="../slideLayouts/slideLayout2.xml"/><Relationship Id="rId6" Type="http://schemas.openxmlformats.org/officeDocument/2006/relationships/image" Target="../media/image901.png"/><Relationship Id="rId5" Type="http://schemas.openxmlformats.org/officeDocument/2006/relationships/image" Target="../media/image8910.png"/></Relationships>
</file>

<file path=ppt/slides/_rels/slide76.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76.xml"/><Relationship Id="rId1" Type="http://schemas.openxmlformats.org/officeDocument/2006/relationships/slideLayout" Target="../slideLayouts/slideLayout2.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NULL"/><Relationship Id="rId10"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760.xml.rels><?xml version="1.0" encoding="UTF-8" standalone="yes"?>
<Relationships xmlns="http://schemas.openxmlformats.org/package/2006/relationships"><Relationship Id="rId3" Type="http://schemas.openxmlformats.org/officeDocument/2006/relationships/image" Target="../media/image682.png"/><Relationship Id="rId2" Type="http://schemas.openxmlformats.org/officeDocument/2006/relationships/notesSlide" Target="../notesSlides/notesSlide760.xml"/><Relationship Id="rId1" Type="http://schemas.openxmlformats.org/officeDocument/2006/relationships/slideLayout" Target="../slideLayouts/slideLayout2.xml"/></Relationships>
</file>

<file path=ppt/slides/_rels/slide761.xml.rels><?xml version="1.0" encoding="UTF-8" standalone="yes"?>
<Relationships xmlns="http://schemas.openxmlformats.org/package/2006/relationships"><Relationship Id="rId3" Type="http://schemas.openxmlformats.org/officeDocument/2006/relationships/image" Target="../media/image683.png"/><Relationship Id="rId2" Type="http://schemas.openxmlformats.org/officeDocument/2006/relationships/notesSlide" Target="../notesSlides/notesSlide761.xml"/><Relationship Id="rId1" Type="http://schemas.openxmlformats.org/officeDocument/2006/relationships/slideLayout" Target="../slideLayouts/slideLayout2.xml"/><Relationship Id="rId4" Type="http://schemas.openxmlformats.org/officeDocument/2006/relationships/image" Target="../media/image684.png"/></Relationships>
</file>

<file path=ppt/slides/_rels/slide762.xml.rels><?xml version="1.0" encoding="UTF-8" standalone="yes"?>
<Relationships xmlns="http://schemas.openxmlformats.org/package/2006/relationships"><Relationship Id="rId8" Type="http://schemas.openxmlformats.org/officeDocument/2006/relationships/image" Target="../media/image686.png"/><Relationship Id="rId7" Type="http://schemas.openxmlformats.org/officeDocument/2006/relationships/image" Target="../media/image685.png"/><Relationship Id="rId2" Type="http://schemas.openxmlformats.org/officeDocument/2006/relationships/notesSlide" Target="../notesSlides/notesSlide762.xml"/><Relationship Id="rId1" Type="http://schemas.openxmlformats.org/officeDocument/2006/relationships/slideLayout" Target="../slideLayouts/slideLayout2.xml"/><Relationship Id="rId6" Type="http://schemas.openxmlformats.org/officeDocument/2006/relationships/image" Target="../media/image792.png"/><Relationship Id="rId5" Type="http://schemas.openxmlformats.org/officeDocument/2006/relationships/image" Target="../media/image783.png"/></Relationships>
</file>

<file path=ppt/slides/_rels/slide763.xml.rels><?xml version="1.0" encoding="UTF-8" standalone="yes"?>
<Relationships xmlns="http://schemas.openxmlformats.org/package/2006/relationships"><Relationship Id="rId2" Type="http://schemas.openxmlformats.org/officeDocument/2006/relationships/notesSlide" Target="../notesSlides/notesSlide763.xml"/><Relationship Id="rId1" Type="http://schemas.openxmlformats.org/officeDocument/2006/relationships/slideLayout" Target="../slideLayouts/slideLayout2.xml"/><Relationship Id="rId6" Type="http://schemas.openxmlformats.org/officeDocument/2006/relationships/image" Target="../media/image687.png"/><Relationship Id="rId5" Type="http://schemas.openxmlformats.org/officeDocument/2006/relationships/image" Target="../media/image833.png"/><Relationship Id="rId4" Type="http://schemas.openxmlformats.org/officeDocument/2006/relationships/image" Target="../media/image817.png"/></Relationships>
</file>

<file path=ppt/slides/_rels/slide764.xml.rels><?xml version="1.0" encoding="UTF-8" standalone="yes"?>
<Relationships xmlns="http://schemas.openxmlformats.org/package/2006/relationships"><Relationship Id="rId2" Type="http://schemas.openxmlformats.org/officeDocument/2006/relationships/notesSlide" Target="../notesSlides/notesSlide764.xml"/><Relationship Id="rId1" Type="http://schemas.openxmlformats.org/officeDocument/2006/relationships/slideLayout" Target="../slideLayouts/slideLayout2.xml"/><Relationship Id="rId6" Type="http://schemas.openxmlformats.org/officeDocument/2006/relationships/image" Target="../media/image689.png"/><Relationship Id="rId5" Type="http://schemas.openxmlformats.org/officeDocument/2006/relationships/image" Target="../media/image688.png"/><Relationship Id="rId4" Type="http://schemas.openxmlformats.org/officeDocument/2006/relationships/image" Target="../media/image11100.png"/></Relationships>
</file>

<file path=ppt/slides/_rels/slide765.xml.rels><?xml version="1.0" encoding="UTF-8" standalone="yes"?>
<Relationships xmlns="http://schemas.openxmlformats.org/package/2006/relationships"><Relationship Id="rId8" Type="http://schemas.openxmlformats.org/officeDocument/2006/relationships/image" Target="../media/image1813.png"/><Relationship Id="rId3" Type="http://schemas.openxmlformats.org/officeDocument/2006/relationships/image" Target="../media/image13110.png"/><Relationship Id="rId7" Type="http://schemas.openxmlformats.org/officeDocument/2006/relationships/image" Target="../media/image17100.png"/><Relationship Id="rId2" Type="http://schemas.openxmlformats.org/officeDocument/2006/relationships/notesSlide" Target="../notesSlides/notesSlide765.xml"/><Relationship Id="rId1" Type="http://schemas.openxmlformats.org/officeDocument/2006/relationships/slideLayout" Target="../slideLayouts/slideLayout2.xml"/><Relationship Id="rId6" Type="http://schemas.openxmlformats.org/officeDocument/2006/relationships/image" Target="../media/image16100.png"/><Relationship Id="rId11" Type="http://schemas.openxmlformats.org/officeDocument/2006/relationships/image" Target="../media/image21700.png"/><Relationship Id="rId5" Type="http://schemas.openxmlformats.org/officeDocument/2006/relationships/image" Target="../media/image15101.png"/><Relationship Id="rId10" Type="http://schemas.openxmlformats.org/officeDocument/2006/relationships/image" Target="../media/image20100.png"/><Relationship Id="rId4" Type="http://schemas.openxmlformats.org/officeDocument/2006/relationships/image" Target="../media/image14110.png"/><Relationship Id="rId9" Type="http://schemas.openxmlformats.org/officeDocument/2006/relationships/image" Target="../media/image19100.png"/></Relationships>
</file>

<file path=ppt/slides/_rels/slide766.xml.rels><?xml version="1.0" encoding="UTF-8" standalone="yes"?>
<Relationships xmlns="http://schemas.openxmlformats.org/package/2006/relationships"><Relationship Id="rId3" Type="http://schemas.openxmlformats.org/officeDocument/2006/relationships/image" Target="../media/image2201.png"/><Relationship Id="rId2" Type="http://schemas.openxmlformats.org/officeDocument/2006/relationships/notesSlide" Target="../notesSlides/notesSlide766.xml"/><Relationship Id="rId1" Type="http://schemas.openxmlformats.org/officeDocument/2006/relationships/slideLayout" Target="../slideLayouts/slideLayout2.xml"/><Relationship Id="rId6" Type="http://schemas.openxmlformats.org/officeDocument/2006/relationships/image" Target="../media/image692.png"/><Relationship Id="rId5" Type="http://schemas.openxmlformats.org/officeDocument/2006/relationships/image" Target="../media/image2841.png"/></Relationships>
</file>

<file path=ppt/slides/_rels/slide767.xml.rels><?xml version="1.0" encoding="UTF-8" standalone="yes"?>
<Relationships xmlns="http://schemas.openxmlformats.org/package/2006/relationships"><Relationship Id="rId7" Type="http://schemas.openxmlformats.org/officeDocument/2006/relationships/image" Target="../media/image694.png"/><Relationship Id="rId2" Type="http://schemas.openxmlformats.org/officeDocument/2006/relationships/notesSlide" Target="../notesSlides/notesSlide767.xml"/><Relationship Id="rId1" Type="http://schemas.openxmlformats.org/officeDocument/2006/relationships/slideLayout" Target="../slideLayouts/slideLayout2.xml"/><Relationship Id="rId6" Type="http://schemas.openxmlformats.org/officeDocument/2006/relationships/image" Target="../media/image693.png"/><Relationship Id="rId5" Type="http://schemas.openxmlformats.org/officeDocument/2006/relationships/image" Target="../media/image27110.png"/></Relationships>
</file>

<file path=ppt/slides/_rels/slide768.xml.rels><?xml version="1.0" encoding="UTF-8" standalone="yes"?>
<Relationships xmlns="http://schemas.openxmlformats.org/package/2006/relationships"><Relationship Id="rId3" Type="http://schemas.openxmlformats.org/officeDocument/2006/relationships/image" Target="../media/image695.png"/><Relationship Id="rId2" Type="http://schemas.openxmlformats.org/officeDocument/2006/relationships/notesSlide" Target="../notesSlides/notesSlide768.xml"/><Relationship Id="rId1" Type="http://schemas.openxmlformats.org/officeDocument/2006/relationships/slideLayout" Target="../slideLayouts/slideLayout2.xml"/></Relationships>
</file>

<file path=ppt/slides/_rels/slide769.xml.rels><?xml version="1.0" encoding="UTF-8" standalone="yes"?>
<Relationships xmlns="http://schemas.openxmlformats.org/package/2006/relationships"><Relationship Id="rId3" Type="http://schemas.openxmlformats.org/officeDocument/2006/relationships/image" Target="../media/image5860.png"/><Relationship Id="rId2" Type="http://schemas.openxmlformats.org/officeDocument/2006/relationships/notesSlide" Target="../notesSlides/notesSlide769.xml"/><Relationship Id="rId1" Type="http://schemas.openxmlformats.org/officeDocument/2006/relationships/slideLayout" Target="../slideLayouts/slideLayout2.xml"/><Relationship Id="rId4" Type="http://schemas.openxmlformats.org/officeDocument/2006/relationships/image" Target="../media/image932.png"/></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 Id="rId6" Type="http://schemas.openxmlformats.org/officeDocument/2006/relationships/image" Target="../media/image56.png"/><Relationship Id="rId5" Type="http://schemas.openxmlformats.org/officeDocument/2006/relationships/image" Target="NULL"/><Relationship Id="rId4" Type="http://schemas.openxmlformats.org/officeDocument/2006/relationships/image" Target="NULL"/></Relationships>
</file>

<file path=ppt/slides/_rels/slide770.xml.rels><?xml version="1.0" encoding="UTF-8" standalone="yes"?>
<Relationships xmlns="http://schemas.openxmlformats.org/package/2006/relationships"><Relationship Id="rId8" Type="http://schemas.openxmlformats.org/officeDocument/2006/relationships/image" Target="../media/image38100.png"/><Relationship Id="rId3" Type="http://schemas.openxmlformats.org/officeDocument/2006/relationships/image" Target="../media/image33100.png"/><Relationship Id="rId7" Type="http://schemas.openxmlformats.org/officeDocument/2006/relationships/image" Target="../media/image37100.png"/><Relationship Id="rId12" Type="http://schemas.openxmlformats.org/officeDocument/2006/relationships/image" Target="../media/image4201.png"/><Relationship Id="rId2" Type="http://schemas.openxmlformats.org/officeDocument/2006/relationships/notesSlide" Target="../notesSlides/notesSlide770.xml"/><Relationship Id="rId1" Type="http://schemas.openxmlformats.org/officeDocument/2006/relationships/slideLayout" Target="../slideLayouts/slideLayout2.xml"/><Relationship Id="rId6" Type="http://schemas.openxmlformats.org/officeDocument/2006/relationships/image" Target="../media/image36100.png"/><Relationship Id="rId11" Type="http://schemas.openxmlformats.org/officeDocument/2006/relationships/image" Target="../media/image41100.png"/><Relationship Id="rId5" Type="http://schemas.openxmlformats.org/officeDocument/2006/relationships/image" Target="../media/image3501.png"/><Relationship Id="rId10" Type="http://schemas.openxmlformats.org/officeDocument/2006/relationships/image" Target="../media/image4001.png"/><Relationship Id="rId4" Type="http://schemas.openxmlformats.org/officeDocument/2006/relationships/image" Target="../media/image3401.png"/><Relationship Id="rId9" Type="http://schemas.openxmlformats.org/officeDocument/2006/relationships/image" Target="../media/image39100.png"/></Relationships>
</file>

<file path=ppt/slides/_rels/slide771.xml.rels><?xml version="1.0" encoding="UTF-8" standalone="yes"?>
<Relationships xmlns="http://schemas.openxmlformats.org/package/2006/relationships"><Relationship Id="rId8" Type="http://schemas.openxmlformats.org/officeDocument/2006/relationships/image" Target="../media/image48100.png"/><Relationship Id="rId3" Type="http://schemas.openxmlformats.org/officeDocument/2006/relationships/image" Target="../media/image4301.png"/><Relationship Id="rId7" Type="http://schemas.openxmlformats.org/officeDocument/2006/relationships/image" Target="../media/image4712.png"/><Relationship Id="rId2" Type="http://schemas.openxmlformats.org/officeDocument/2006/relationships/notesSlide" Target="../notesSlides/notesSlide771.xml"/><Relationship Id="rId1" Type="http://schemas.openxmlformats.org/officeDocument/2006/relationships/slideLayout" Target="../slideLayouts/slideLayout2.xml"/><Relationship Id="rId6" Type="http://schemas.openxmlformats.org/officeDocument/2006/relationships/image" Target="../media/image942.png"/><Relationship Id="rId5" Type="http://schemas.openxmlformats.org/officeDocument/2006/relationships/image" Target="../media/image4500.png"/><Relationship Id="rId4" Type="http://schemas.openxmlformats.org/officeDocument/2006/relationships/image" Target="../media/image4401.png"/><Relationship Id="rId9" Type="http://schemas.openxmlformats.org/officeDocument/2006/relationships/image" Target="../media/image952.png"/></Relationships>
</file>

<file path=ppt/slides/_rels/slide772.xml.rels><?xml version="1.0" encoding="UTF-8" standalone="yes"?>
<Relationships xmlns="http://schemas.openxmlformats.org/package/2006/relationships"><Relationship Id="rId8" Type="http://schemas.openxmlformats.org/officeDocument/2006/relationships/image" Target="../media/image5520.png"/><Relationship Id="rId7" Type="http://schemas.openxmlformats.org/officeDocument/2006/relationships/image" Target="../media/image5420.png"/><Relationship Id="rId2" Type="http://schemas.openxmlformats.org/officeDocument/2006/relationships/notesSlide" Target="../notesSlides/notesSlide772.xml"/><Relationship Id="rId1" Type="http://schemas.openxmlformats.org/officeDocument/2006/relationships/slideLayout" Target="../slideLayouts/slideLayout2.xml"/><Relationship Id="rId6" Type="http://schemas.openxmlformats.org/officeDocument/2006/relationships/image" Target="../media/image5330.png"/><Relationship Id="rId5" Type="http://schemas.openxmlformats.org/officeDocument/2006/relationships/image" Target="../media/image5230.png"/><Relationship Id="rId10" Type="http://schemas.openxmlformats.org/officeDocument/2006/relationships/image" Target="../media/image696.png"/><Relationship Id="rId4" Type="http://schemas.openxmlformats.org/officeDocument/2006/relationships/image" Target="../media/image51100.png"/><Relationship Id="rId9" Type="http://schemas.openxmlformats.org/officeDocument/2006/relationships/image" Target="../media/image972.png"/></Relationships>
</file>

<file path=ppt/slides/_rels/slide773.xml.rels><?xml version="1.0" encoding="UTF-8" standalone="yes"?>
<Relationships xmlns="http://schemas.openxmlformats.org/package/2006/relationships"><Relationship Id="rId8" Type="http://schemas.openxmlformats.org/officeDocument/2006/relationships/image" Target="../media/image6110.png"/><Relationship Id="rId7" Type="http://schemas.openxmlformats.org/officeDocument/2006/relationships/image" Target="../media/image6000.png"/><Relationship Id="rId2" Type="http://schemas.openxmlformats.org/officeDocument/2006/relationships/notesSlide" Target="../notesSlides/notesSlide773.xml"/><Relationship Id="rId1" Type="http://schemas.openxmlformats.org/officeDocument/2006/relationships/slideLayout" Target="../slideLayouts/slideLayout2.xml"/><Relationship Id="rId6" Type="http://schemas.openxmlformats.org/officeDocument/2006/relationships/image" Target="../media/image5420.png"/><Relationship Id="rId5" Type="http://schemas.openxmlformats.org/officeDocument/2006/relationships/image" Target="../media/image5910.png"/><Relationship Id="rId10" Type="http://schemas.openxmlformats.org/officeDocument/2006/relationships/image" Target="../media/image697.png"/><Relationship Id="rId4" Type="http://schemas.openxmlformats.org/officeDocument/2006/relationships/image" Target="../media/image5800.png"/><Relationship Id="rId9" Type="http://schemas.openxmlformats.org/officeDocument/2006/relationships/image" Target="../media/image992.png"/></Relationships>
</file>

<file path=ppt/slides/_rels/slide774.xml.rels><?xml version="1.0" encoding="UTF-8" standalone="yes"?>
<Relationships xmlns="http://schemas.openxmlformats.org/package/2006/relationships"><Relationship Id="rId2" Type="http://schemas.openxmlformats.org/officeDocument/2006/relationships/notesSlide" Target="../notesSlides/notesSlide774.xml"/><Relationship Id="rId1" Type="http://schemas.openxmlformats.org/officeDocument/2006/relationships/slideLayout" Target="../slideLayouts/slideLayout2.xml"/><Relationship Id="rId5" Type="http://schemas.openxmlformats.org/officeDocument/2006/relationships/image" Target="../media/image698.png"/><Relationship Id="rId4" Type="http://schemas.openxmlformats.org/officeDocument/2006/relationships/image" Target="../media/image6400.png"/></Relationships>
</file>

<file path=ppt/slides/_rels/slide775.xml.rels><?xml version="1.0" encoding="UTF-8" standalone="yes"?>
<Relationships xmlns="http://schemas.openxmlformats.org/package/2006/relationships"><Relationship Id="rId3" Type="http://schemas.openxmlformats.org/officeDocument/2006/relationships/image" Target="../media/image699.png"/><Relationship Id="rId2" Type="http://schemas.openxmlformats.org/officeDocument/2006/relationships/notesSlide" Target="../notesSlides/notesSlide775.xml"/><Relationship Id="rId1" Type="http://schemas.openxmlformats.org/officeDocument/2006/relationships/slideLayout" Target="../slideLayouts/slideLayout2.xml"/><Relationship Id="rId4" Type="http://schemas.openxmlformats.org/officeDocument/2006/relationships/image" Target="../media/image703.png"/></Relationships>
</file>

<file path=ppt/slides/_rels/slide776.xml.rels><?xml version="1.0" encoding="UTF-8" standalone="yes"?>
<Relationships xmlns="http://schemas.openxmlformats.org/package/2006/relationships"><Relationship Id="rId2" Type="http://schemas.openxmlformats.org/officeDocument/2006/relationships/notesSlide" Target="../notesSlides/notesSlide776.xml"/><Relationship Id="rId1" Type="http://schemas.openxmlformats.org/officeDocument/2006/relationships/slideLayout" Target="../slideLayouts/slideLayout2.xml"/><Relationship Id="rId6" Type="http://schemas.openxmlformats.org/officeDocument/2006/relationships/image" Target="../media/image704.png"/><Relationship Id="rId5" Type="http://schemas.openxmlformats.org/officeDocument/2006/relationships/image" Target="../media/image69000.png"/><Relationship Id="rId4" Type="http://schemas.openxmlformats.org/officeDocument/2006/relationships/image" Target="../media/image1042.png"/></Relationships>
</file>

<file path=ppt/slides/_rels/slide777.xml.rels><?xml version="1.0" encoding="UTF-8" standalone="yes"?>
<Relationships xmlns="http://schemas.openxmlformats.org/package/2006/relationships"><Relationship Id="rId8" Type="http://schemas.openxmlformats.org/officeDocument/2006/relationships/image" Target="../media/image1072.png"/><Relationship Id="rId3" Type="http://schemas.openxmlformats.org/officeDocument/2006/relationships/image" Target="../media/image7001.png"/><Relationship Id="rId7" Type="http://schemas.openxmlformats.org/officeDocument/2006/relationships/image" Target="../media/image7400.png"/><Relationship Id="rId2" Type="http://schemas.openxmlformats.org/officeDocument/2006/relationships/notesSlide" Target="../notesSlides/notesSlide777.xml"/><Relationship Id="rId1" Type="http://schemas.openxmlformats.org/officeDocument/2006/relationships/slideLayout" Target="../slideLayouts/slideLayout2.xml"/><Relationship Id="rId6" Type="http://schemas.openxmlformats.org/officeDocument/2006/relationships/image" Target="../media/image1063.png"/><Relationship Id="rId5" Type="http://schemas.openxmlformats.org/officeDocument/2006/relationships/image" Target="../media/image722.png"/><Relationship Id="rId10" Type="http://schemas.openxmlformats.org/officeDocument/2006/relationships/image" Target="../media/image7700.png"/><Relationship Id="rId4" Type="http://schemas.openxmlformats.org/officeDocument/2006/relationships/image" Target="../media/image1052.png"/><Relationship Id="rId9" Type="http://schemas.openxmlformats.org/officeDocument/2006/relationships/image" Target="../media/image7601.png"/></Relationships>
</file>

<file path=ppt/slides/_rels/slide778.xml.rels><?xml version="1.0" encoding="UTF-8" standalone="yes"?>
<Relationships xmlns="http://schemas.openxmlformats.org/package/2006/relationships"><Relationship Id="rId8" Type="http://schemas.openxmlformats.org/officeDocument/2006/relationships/image" Target="../media/image1122.png"/><Relationship Id="rId7" Type="http://schemas.openxmlformats.org/officeDocument/2006/relationships/image" Target="../media/image823.png"/><Relationship Id="rId2" Type="http://schemas.openxmlformats.org/officeDocument/2006/relationships/notesSlide" Target="../notesSlides/notesSlide778.xml"/><Relationship Id="rId1" Type="http://schemas.openxmlformats.org/officeDocument/2006/relationships/slideLayout" Target="../slideLayouts/slideLayout2.xml"/><Relationship Id="rId6" Type="http://schemas.openxmlformats.org/officeDocument/2006/relationships/image" Target="../media/image1114.png"/><Relationship Id="rId5" Type="http://schemas.openxmlformats.org/officeDocument/2006/relationships/image" Target="../media/image8000.png"/><Relationship Id="rId10" Type="http://schemas.openxmlformats.org/officeDocument/2006/relationships/image" Target="../media/image706.png"/><Relationship Id="rId9" Type="http://schemas.openxmlformats.org/officeDocument/2006/relationships/image" Target="../media/image705.png"/></Relationships>
</file>

<file path=ppt/slides/_rels/slide779.xml.rels><?xml version="1.0" encoding="UTF-8" standalone="yes"?>
<Relationships xmlns="http://schemas.openxmlformats.org/package/2006/relationships"><Relationship Id="rId8" Type="http://schemas.openxmlformats.org/officeDocument/2006/relationships/image" Target="../media/image8910.png"/><Relationship Id="rId3" Type="http://schemas.openxmlformats.org/officeDocument/2006/relationships/image" Target="../media/image1132.png"/><Relationship Id="rId7" Type="http://schemas.openxmlformats.org/officeDocument/2006/relationships/image" Target="../media/image1161.png"/><Relationship Id="rId2" Type="http://schemas.openxmlformats.org/officeDocument/2006/relationships/notesSlide" Target="../notesSlides/notesSlide779.xml"/><Relationship Id="rId1" Type="http://schemas.openxmlformats.org/officeDocument/2006/relationships/slideLayout" Target="../slideLayouts/slideLayout2.xml"/><Relationship Id="rId6" Type="http://schemas.openxmlformats.org/officeDocument/2006/relationships/image" Target="../media/image8700.png"/><Relationship Id="rId5" Type="http://schemas.openxmlformats.org/officeDocument/2006/relationships/image" Target="../media/image1152.png"/><Relationship Id="rId4" Type="http://schemas.openxmlformats.org/officeDocument/2006/relationships/image" Target="../media/image1143.png"/><Relationship Id="rId9" Type="http://schemas.openxmlformats.org/officeDocument/2006/relationships/image" Target="../media/image901.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 Id="rId5" Type="http://schemas.openxmlformats.org/officeDocument/2006/relationships/image" Target="../media/image57.png"/><Relationship Id="rId4" Type="http://schemas.openxmlformats.org/officeDocument/2006/relationships/image" Target="NULL"/></Relationships>
</file>

<file path=ppt/slides/_rels/slide780.xml.rels><?xml version="1.0" encoding="UTF-8" standalone="yes"?>
<Relationships xmlns="http://schemas.openxmlformats.org/package/2006/relationships"><Relationship Id="rId8" Type="http://schemas.openxmlformats.org/officeDocument/2006/relationships/image" Target="../media/image2962.png"/><Relationship Id="rId3" Type="http://schemas.openxmlformats.org/officeDocument/2006/relationships/image" Target="../media/image9101.png"/><Relationship Id="rId7" Type="http://schemas.openxmlformats.org/officeDocument/2006/relationships/image" Target="../media/image9500.png"/><Relationship Id="rId2" Type="http://schemas.openxmlformats.org/officeDocument/2006/relationships/notesSlide" Target="../notesSlides/notesSlide780.xml"/><Relationship Id="rId1" Type="http://schemas.openxmlformats.org/officeDocument/2006/relationships/slideLayout" Target="../slideLayouts/slideLayout2.xml"/><Relationship Id="rId6" Type="http://schemas.openxmlformats.org/officeDocument/2006/relationships/image" Target="../media/image9401.png"/><Relationship Id="rId5" Type="http://schemas.openxmlformats.org/officeDocument/2006/relationships/image" Target="../media/image9302.png"/><Relationship Id="rId10" Type="http://schemas.openxmlformats.org/officeDocument/2006/relationships/image" Target="../media/image981.png"/><Relationship Id="rId4" Type="http://schemas.openxmlformats.org/officeDocument/2006/relationships/image" Target="../media/image9200.png"/><Relationship Id="rId9" Type="http://schemas.openxmlformats.org/officeDocument/2006/relationships/image" Target="../media/image9701.png"/></Relationships>
</file>

<file path=ppt/slides/_rels/slide781.xml.rels><?xml version="1.0" encoding="UTF-8" standalone="yes"?>
<Relationships xmlns="http://schemas.openxmlformats.org/package/2006/relationships"><Relationship Id="rId3" Type="http://schemas.openxmlformats.org/officeDocument/2006/relationships/image" Target="../media/image707.png"/><Relationship Id="rId2" Type="http://schemas.openxmlformats.org/officeDocument/2006/relationships/notesSlide" Target="../notesSlides/notesSlide781.xml"/><Relationship Id="rId1" Type="http://schemas.openxmlformats.org/officeDocument/2006/relationships/slideLayout" Target="../slideLayouts/slideLayout2.xml"/></Relationships>
</file>

<file path=ppt/slides/_rels/slide782.xml.rels><?xml version="1.0" encoding="UTF-8" standalone="yes"?>
<Relationships xmlns="http://schemas.openxmlformats.org/package/2006/relationships"><Relationship Id="rId3" Type="http://schemas.openxmlformats.org/officeDocument/2006/relationships/image" Target="../media/image10001.png"/><Relationship Id="rId2" Type="http://schemas.openxmlformats.org/officeDocument/2006/relationships/notesSlide" Target="../notesSlides/notesSlide782.xml"/><Relationship Id="rId1" Type="http://schemas.openxmlformats.org/officeDocument/2006/relationships/slideLayout" Target="../slideLayouts/slideLayout2.xml"/></Relationships>
</file>

<file path=ppt/slides/_rels/slide783.xml.rels><?xml version="1.0" encoding="UTF-8" standalone="yes"?>
<Relationships xmlns="http://schemas.openxmlformats.org/package/2006/relationships"><Relationship Id="rId3" Type="http://schemas.openxmlformats.org/officeDocument/2006/relationships/image" Target="../media/image708.png"/><Relationship Id="rId2" Type="http://schemas.openxmlformats.org/officeDocument/2006/relationships/notesSlide" Target="../notesSlides/notesSlide783.xml"/><Relationship Id="rId1" Type="http://schemas.openxmlformats.org/officeDocument/2006/relationships/slideLayout" Target="../slideLayouts/slideLayout2.xml"/></Relationships>
</file>

<file path=ppt/slides/_rels/slide784.xml.rels><?xml version="1.0" encoding="UTF-8" standalone="yes"?>
<Relationships xmlns="http://schemas.openxmlformats.org/package/2006/relationships"><Relationship Id="rId2" Type="http://schemas.openxmlformats.org/officeDocument/2006/relationships/notesSlide" Target="../notesSlides/notesSlide784.xml"/><Relationship Id="rId1" Type="http://schemas.openxmlformats.org/officeDocument/2006/relationships/slideLayout" Target="../slideLayouts/slideLayout2.xml"/><Relationship Id="rId5" Type="http://schemas.openxmlformats.org/officeDocument/2006/relationships/image" Target="../media/image709.png"/><Relationship Id="rId4" Type="http://schemas.openxmlformats.org/officeDocument/2006/relationships/image" Target="../media/image10300.png"/></Relationships>
</file>

<file path=ppt/slides/_rels/slide785.xml.rels><?xml version="1.0" encoding="UTF-8" standalone="yes"?>
<Relationships xmlns="http://schemas.openxmlformats.org/package/2006/relationships"><Relationship Id="rId3" Type="http://schemas.openxmlformats.org/officeDocument/2006/relationships/image" Target="../media/image1204.png"/><Relationship Id="rId2" Type="http://schemas.openxmlformats.org/officeDocument/2006/relationships/notesSlide" Target="../notesSlides/notesSlide785.xml"/><Relationship Id="rId1" Type="http://schemas.openxmlformats.org/officeDocument/2006/relationships/slideLayout" Target="../slideLayouts/slideLayout2.xml"/></Relationships>
</file>

<file path=ppt/slides/_rels/slide786.xml.rels><?xml version="1.0" encoding="UTF-8" standalone="yes"?>
<Relationships xmlns="http://schemas.openxmlformats.org/package/2006/relationships"><Relationship Id="rId8" Type="http://schemas.openxmlformats.org/officeDocument/2006/relationships/image" Target="../media/image12410.png"/><Relationship Id="rId3" Type="http://schemas.openxmlformats.org/officeDocument/2006/relationships/image" Target="../media/image10501.png"/><Relationship Id="rId7" Type="http://schemas.openxmlformats.org/officeDocument/2006/relationships/image" Target="../media/image12310.png"/><Relationship Id="rId2" Type="http://schemas.openxmlformats.org/officeDocument/2006/relationships/notesSlide" Target="../notesSlides/notesSlide786.xml"/><Relationship Id="rId1" Type="http://schemas.openxmlformats.org/officeDocument/2006/relationships/slideLayout" Target="../slideLayouts/slideLayout2.xml"/><Relationship Id="rId6" Type="http://schemas.openxmlformats.org/officeDocument/2006/relationships/image" Target="../media/image12210.png"/><Relationship Id="rId11" Type="http://schemas.openxmlformats.org/officeDocument/2006/relationships/image" Target="../media/image11310.png"/><Relationship Id="rId5" Type="http://schemas.openxmlformats.org/officeDocument/2006/relationships/image" Target="../media/image1216.png"/><Relationship Id="rId10" Type="http://schemas.openxmlformats.org/officeDocument/2006/relationships/image" Target="../media/image12510.png"/><Relationship Id="rId4" Type="http://schemas.openxmlformats.org/officeDocument/2006/relationships/image" Target="../media/image12010.png"/><Relationship Id="rId9" Type="http://schemas.openxmlformats.org/officeDocument/2006/relationships/image" Target="../media/image11110.png"/></Relationships>
</file>

<file path=ppt/slides/_rels/slide787.xml.rels><?xml version="1.0" encoding="UTF-8" standalone="yes"?>
<Relationships xmlns="http://schemas.openxmlformats.org/package/2006/relationships"><Relationship Id="rId8" Type="http://schemas.openxmlformats.org/officeDocument/2006/relationships/image" Target="../media/image11900.png"/><Relationship Id="rId3" Type="http://schemas.openxmlformats.org/officeDocument/2006/relationships/image" Target="../media/image1261.png"/><Relationship Id="rId7" Type="http://schemas.openxmlformats.org/officeDocument/2006/relationships/image" Target="../media/image11800.png"/><Relationship Id="rId2" Type="http://schemas.openxmlformats.org/officeDocument/2006/relationships/notesSlide" Target="../notesSlides/notesSlide787.xml"/><Relationship Id="rId1" Type="http://schemas.openxmlformats.org/officeDocument/2006/relationships/slideLayout" Target="../slideLayouts/slideLayout2.xml"/><Relationship Id="rId6" Type="http://schemas.openxmlformats.org/officeDocument/2006/relationships/image" Target="../media/image11700.png"/><Relationship Id="rId5" Type="http://schemas.openxmlformats.org/officeDocument/2006/relationships/image" Target="../media/image11600.png"/><Relationship Id="rId10" Type="http://schemas.openxmlformats.org/officeDocument/2006/relationships/image" Target="../media/image1213.png"/><Relationship Id="rId4" Type="http://schemas.openxmlformats.org/officeDocument/2006/relationships/image" Target="../media/image11500.png"/><Relationship Id="rId9" Type="http://schemas.openxmlformats.org/officeDocument/2006/relationships/image" Target="../media/image12000.png"/></Relationships>
</file>

<file path=ppt/slides/_rels/slide788.xml.rels><?xml version="1.0" encoding="UTF-8" standalone="yes"?>
<Relationships xmlns="http://schemas.openxmlformats.org/package/2006/relationships"><Relationship Id="rId3" Type="http://schemas.openxmlformats.org/officeDocument/2006/relationships/image" Target="../media/image1271.png"/><Relationship Id="rId7" Type="http://schemas.openxmlformats.org/officeDocument/2006/relationships/image" Target="../media/image1291.png"/><Relationship Id="rId2" Type="http://schemas.openxmlformats.org/officeDocument/2006/relationships/notesSlide" Target="../notesSlides/notesSlide788.xml"/><Relationship Id="rId1" Type="http://schemas.openxmlformats.org/officeDocument/2006/relationships/slideLayout" Target="../slideLayouts/slideLayout2.xml"/><Relationship Id="rId6" Type="http://schemas.openxmlformats.org/officeDocument/2006/relationships/image" Target="../media/image5990.png"/><Relationship Id="rId5" Type="http://schemas.openxmlformats.org/officeDocument/2006/relationships/image" Target="../media/image12400.png"/><Relationship Id="rId4" Type="http://schemas.openxmlformats.org/officeDocument/2006/relationships/image" Target="../media/image12300.png"/></Relationships>
</file>

<file path=ppt/slides/_rels/slide789.xml.rels><?xml version="1.0" encoding="UTF-8" standalone="yes"?>
<Relationships xmlns="http://schemas.openxmlformats.org/package/2006/relationships"><Relationship Id="rId8" Type="http://schemas.openxmlformats.org/officeDocument/2006/relationships/image" Target="../media/image13200.png"/><Relationship Id="rId7" Type="http://schemas.openxmlformats.org/officeDocument/2006/relationships/image" Target="../media/image1316.png"/><Relationship Id="rId2" Type="http://schemas.openxmlformats.org/officeDocument/2006/relationships/notesSlide" Target="../notesSlides/notesSlide789.xml"/><Relationship Id="rId1" Type="http://schemas.openxmlformats.org/officeDocument/2006/relationships/slideLayout" Target="../slideLayouts/slideLayout2.xml"/><Relationship Id="rId6" Type="http://schemas.openxmlformats.org/officeDocument/2006/relationships/image" Target="../media/image13000.png"/><Relationship Id="rId5" Type="http://schemas.openxmlformats.org/officeDocument/2006/relationships/image" Target="../media/image12900.png"/><Relationship Id="rId4" Type="http://schemas.openxmlformats.org/officeDocument/2006/relationships/image" Target="../media/image12800.png"/><Relationship Id="rId9" Type="http://schemas.openxmlformats.org/officeDocument/2006/relationships/image" Target="../media/image717.png"/></Relationships>
</file>

<file path=ppt/slides/_rels/slide7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790.xml.rels><?xml version="1.0" encoding="UTF-8" standalone="yes"?>
<Relationships xmlns="http://schemas.openxmlformats.org/package/2006/relationships"><Relationship Id="rId3" Type="http://schemas.openxmlformats.org/officeDocument/2006/relationships/image" Target="../media/image718.png"/><Relationship Id="rId2" Type="http://schemas.openxmlformats.org/officeDocument/2006/relationships/notesSlide" Target="../notesSlides/notesSlide790.xml"/><Relationship Id="rId1" Type="http://schemas.openxmlformats.org/officeDocument/2006/relationships/slideLayout" Target="../slideLayouts/slideLayout2.xml"/></Relationships>
</file>

<file path=ppt/slides/_rels/slide791.xml.rels><?xml version="1.0" encoding="UTF-8" standalone="yes"?>
<Relationships xmlns="http://schemas.openxmlformats.org/package/2006/relationships"><Relationship Id="rId3" Type="http://schemas.openxmlformats.org/officeDocument/2006/relationships/image" Target="../media/image723.png"/><Relationship Id="rId2" Type="http://schemas.openxmlformats.org/officeDocument/2006/relationships/notesSlide" Target="../notesSlides/notesSlide791.xml"/><Relationship Id="rId1" Type="http://schemas.openxmlformats.org/officeDocument/2006/relationships/slideLayout" Target="../slideLayouts/slideLayout2.xml"/><Relationship Id="rId5" Type="http://schemas.openxmlformats.org/officeDocument/2006/relationships/image" Target="../media/image725.png"/><Relationship Id="rId4" Type="http://schemas.openxmlformats.org/officeDocument/2006/relationships/image" Target="../media/image724.png"/></Relationships>
</file>

<file path=ppt/slides/_rels/slide792.xml.rels><?xml version="1.0" encoding="UTF-8" standalone="yes"?>
<Relationships xmlns="http://schemas.openxmlformats.org/package/2006/relationships"><Relationship Id="rId2" Type="http://schemas.openxmlformats.org/officeDocument/2006/relationships/notesSlide" Target="../notesSlides/notesSlide792.xml"/><Relationship Id="rId1" Type="http://schemas.openxmlformats.org/officeDocument/2006/relationships/slideLayout" Target="../slideLayouts/slideLayout2.xml"/></Relationships>
</file>

<file path=ppt/slides/_rels/slide793.xml.rels><?xml version="1.0" encoding="UTF-8" standalone="yes"?>
<Relationships xmlns="http://schemas.openxmlformats.org/package/2006/relationships"><Relationship Id="rId3" Type="http://schemas.openxmlformats.org/officeDocument/2006/relationships/image" Target="../media/image726.png"/><Relationship Id="rId2" Type="http://schemas.openxmlformats.org/officeDocument/2006/relationships/notesSlide" Target="../notesSlides/notesSlide793.xml"/><Relationship Id="rId1" Type="http://schemas.openxmlformats.org/officeDocument/2006/relationships/slideLayout" Target="../slideLayouts/slideLayout2.xml"/></Relationships>
</file>

<file path=ppt/slides/_rels/slide794.xml.rels><?xml version="1.0" encoding="UTF-8" standalone="yes"?>
<Relationships xmlns="http://schemas.openxmlformats.org/package/2006/relationships"><Relationship Id="rId3" Type="http://schemas.openxmlformats.org/officeDocument/2006/relationships/image" Target="../media/image727.png"/><Relationship Id="rId2" Type="http://schemas.openxmlformats.org/officeDocument/2006/relationships/notesSlide" Target="../notesSlides/notesSlide794.xml"/><Relationship Id="rId1" Type="http://schemas.openxmlformats.org/officeDocument/2006/relationships/slideLayout" Target="../slideLayouts/slideLayout2.xml"/><Relationship Id="rId4" Type="http://schemas.openxmlformats.org/officeDocument/2006/relationships/image" Target="../media/image728.png"/></Relationships>
</file>

<file path=ppt/slides/_rels/slide795.xml.rels><?xml version="1.0" encoding="UTF-8" standalone="yes"?>
<Relationships xmlns="http://schemas.openxmlformats.org/package/2006/relationships"><Relationship Id="rId3" Type="http://schemas.openxmlformats.org/officeDocument/2006/relationships/image" Target="../media/image729.png"/><Relationship Id="rId2" Type="http://schemas.openxmlformats.org/officeDocument/2006/relationships/notesSlide" Target="../notesSlides/notesSlide795.xml"/><Relationship Id="rId1" Type="http://schemas.openxmlformats.org/officeDocument/2006/relationships/slideLayout" Target="../slideLayouts/slideLayout2.xml"/></Relationships>
</file>

<file path=ppt/slides/_rels/slide796.xml.rels><?xml version="1.0" encoding="UTF-8" standalone="yes"?>
<Relationships xmlns="http://schemas.openxmlformats.org/package/2006/relationships"><Relationship Id="rId2" Type="http://schemas.openxmlformats.org/officeDocument/2006/relationships/notesSlide" Target="../notesSlides/notesSlide796.xml"/><Relationship Id="rId1" Type="http://schemas.openxmlformats.org/officeDocument/2006/relationships/slideLayout" Target="../slideLayouts/slideLayout2.xml"/></Relationships>
</file>

<file path=ppt/slides/_rels/slide797.xml.rels><?xml version="1.0" encoding="UTF-8" standalone="yes"?>
<Relationships xmlns="http://schemas.openxmlformats.org/package/2006/relationships"><Relationship Id="rId8" Type="http://schemas.openxmlformats.org/officeDocument/2006/relationships/image" Target="../media/image6150.png"/><Relationship Id="rId3" Type="http://schemas.openxmlformats.org/officeDocument/2006/relationships/image" Target="../media/image11000.png"/><Relationship Id="rId7" Type="http://schemas.openxmlformats.org/officeDocument/2006/relationships/image" Target="../media/image5100.png"/><Relationship Id="rId2" Type="http://schemas.openxmlformats.org/officeDocument/2006/relationships/notesSlide" Target="../notesSlides/notesSlide797.xml"/><Relationship Id="rId1" Type="http://schemas.openxmlformats.org/officeDocument/2006/relationships/slideLayout" Target="../slideLayouts/slideLayout2.xml"/><Relationship Id="rId6" Type="http://schemas.openxmlformats.org/officeDocument/2006/relationships/image" Target="../media/image4940.png"/><Relationship Id="rId5" Type="http://schemas.openxmlformats.org/officeDocument/2006/relationships/image" Target="../media/image3102.png"/><Relationship Id="rId4" Type="http://schemas.openxmlformats.org/officeDocument/2006/relationships/image" Target="../media/image2102.png"/></Relationships>
</file>

<file path=ppt/slides/_rels/slide798.xml.rels><?xml version="1.0" encoding="UTF-8" standalone="yes"?>
<Relationships xmlns="http://schemas.openxmlformats.org/package/2006/relationships"><Relationship Id="rId7" Type="http://schemas.openxmlformats.org/officeDocument/2006/relationships/image" Target="../media/image733.png"/><Relationship Id="rId2" Type="http://schemas.openxmlformats.org/officeDocument/2006/relationships/notesSlide" Target="../notesSlides/notesSlide798.xml"/><Relationship Id="rId1" Type="http://schemas.openxmlformats.org/officeDocument/2006/relationships/slideLayout" Target="../slideLayouts/slideLayout2.xml"/><Relationship Id="rId6" Type="http://schemas.openxmlformats.org/officeDocument/2006/relationships/image" Target="../media/image1014.png"/><Relationship Id="rId5" Type="http://schemas.openxmlformats.org/officeDocument/2006/relationships/image" Target="../media/image1421.png"/><Relationship Id="rId4" Type="http://schemas.openxmlformats.org/officeDocument/2006/relationships/image" Target="../media/image816.png"/></Relationships>
</file>

<file path=ppt/slides/_rels/slide799.xml.rels><?xml version="1.0" encoding="UTF-8" standalone="yes"?>
<Relationships xmlns="http://schemas.openxmlformats.org/package/2006/relationships"><Relationship Id="rId8" Type="http://schemas.openxmlformats.org/officeDocument/2006/relationships/image" Target="../media/image16100.png"/><Relationship Id="rId7" Type="http://schemas.openxmlformats.org/officeDocument/2006/relationships/image" Target="../media/image15101.png"/><Relationship Id="rId2" Type="http://schemas.openxmlformats.org/officeDocument/2006/relationships/notesSlide" Target="../notesSlides/notesSlide799.xml"/><Relationship Id="rId1" Type="http://schemas.openxmlformats.org/officeDocument/2006/relationships/slideLayout" Target="../slideLayouts/slideLayout2.xml"/><Relationship Id="rId6" Type="http://schemas.openxmlformats.org/officeDocument/2006/relationships/image" Target="../media/image14000.png"/><Relationship Id="rId5" Type="http://schemas.openxmlformats.org/officeDocument/2006/relationships/image" Target="../media/image13400.png"/><Relationship Id="rId4" Type="http://schemas.openxmlformats.org/officeDocument/2006/relationships/image" Target="../media/image12100.png"/><Relationship Id="rId9" Type="http://schemas.openxmlformats.org/officeDocument/2006/relationships/image" Target="../media/image734.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00.xml.rels><?xml version="1.0" encoding="UTF-8" standalone="yes"?>
<Relationships xmlns="http://schemas.openxmlformats.org/package/2006/relationships"><Relationship Id="rId8" Type="http://schemas.openxmlformats.org/officeDocument/2006/relationships/image" Target="../media/image2201.png"/><Relationship Id="rId3" Type="http://schemas.openxmlformats.org/officeDocument/2006/relationships/image" Target="../media/image17100.png"/><Relationship Id="rId7" Type="http://schemas.openxmlformats.org/officeDocument/2006/relationships/image" Target="../media/image21700.png"/><Relationship Id="rId2" Type="http://schemas.openxmlformats.org/officeDocument/2006/relationships/notesSlide" Target="../notesSlides/notesSlide800.xml"/><Relationship Id="rId1" Type="http://schemas.openxmlformats.org/officeDocument/2006/relationships/slideLayout" Target="../slideLayouts/slideLayout2.xml"/><Relationship Id="rId6" Type="http://schemas.openxmlformats.org/officeDocument/2006/relationships/image" Target="../media/image20100.png"/><Relationship Id="rId5" Type="http://schemas.openxmlformats.org/officeDocument/2006/relationships/image" Target="../media/image19100.png"/><Relationship Id="rId4" Type="http://schemas.openxmlformats.org/officeDocument/2006/relationships/image" Target="../media/image1813.png"/></Relationships>
</file>

<file path=ppt/slides/_rels/slide801.xml.rels><?xml version="1.0" encoding="UTF-8" standalone="yes"?>
<Relationships xmlns="http://schemas.openxmlformats.org/package/2006/relationships"><Relationship Id="rId3" Type="http://schemas.openxmlformats.org/officeDocument/2006/relationships/image" Target="../media/image1441.png"/><Relationship Id="rId2" Type="http://schemas.openxmlformats.org/officeDocument/2006/relationships/notesSlide" Target="../notesSlides/notesSlide801.xml"/><Relationship Id="rId1" Type="http://schemas.openxmlformats.org/officeDocument/2006/relationships/slideLayout" Target="../slideLayouts/slideLayout2.xml"/><Relationship Id="rId6" Type="http://schemas.openxmlformats.org/officeDocument/2006/relationships/image" Target="../media/image2601.png"/><Relationship Id="rId5" Type="http://schemas.openxmlformats.org/officeDocument/2006/relationships/image" Target="../media/image1462.png"/><Relationship Id="rId4" Type="http://schemas.openxmlformats.org/officeDocument/2006/relationships/image" Target="../media/image1451.png"/></Relationships>
</file>

<file path=ppt/slides/_rels/slide802.xml.rels><?xml version="1.0" encoding="UTF-8" standalone="yes"?>
<Relationships xmlns="http://schemas.openxmlformats.org/package/2006/relationships"><Relationship Id="rId3" Type="http://schemas.openxmlformats.org/officeDocument/2006/relationships/image" Target="../media/image735.png"/><Relationship Id="rId2" Type="http://schemas.openxmlformats.org/officeDocument/2006/relationships/notesSlide" Target="../notesSlides/notesSlide802.xml"/><Relationship Id="rId1" Type="http://schemas.openxmlformats.org/officeDocument/2006/relationships/slideLayout" Target="../slideLayouts/slideLayout2.xml"/></Relationships>
</file>

<file path=ppt/slides/_rels/slide803.xml.rels><?xml version="1.0" encoding="UTF-8" standalone="yes"?>
<Relationships xmlns="http://schemas.openxmlformats.org/package/2006/relationships"><Relationship Id="rId8" Type="http://schemas.openxmlformats.org/officeDocument/2006/relationships/image" Target="../media/image33100.png"/><Relationship Id="rId3" Type="http://schemas.openxmlformats.org/officeDocument/2006/relationships/image" Target="../media/image2801.png"/><Relationship Id="rId7" Type="http://schemas.openxmlformats.org/officeDocument/2006/relationships/image" Target="../media/image3201.png"/><Relationship Id="rId2" Type="http://schemas.openxmlformats.org/officeDocument/2006/relationships/notesSlide" Target="../notesSlides/notesSlide803.xml"/><Relationship Id="rId1" Type="http://schemas.openxmlformats.org/officeDocument/2006/relationships/slideLayout" Target="../slideLayouts/slideLayout2.xml"/><Relationship Id="rId6" Type="http://schemas.openxmlformats.org/officeDocument/2006/relationships/image" Target="../media/image3103.png"/><Relationship Id="rId5" Type="http://schemas.openxmlformats.org/officeDocument/2006/relationships/image" Target="../media/image3001.png"/><Relationship Id="rId10" Type="http://schemas.openxmlformats.org/officeDocument/2006/relationships/image" Target="../media/image3501.png"/><Relationship Id="rId4" Type="http://schemas.openxmlformats.org/officeDocument/2006/relationships/image" Target="../media/image2901.png"/><Relationship Id="rId9" Type="http://schemas.openxmlformats.org/officeDocument/2006/relationships/image" Target="../media/image3401.png"/></Relationships>
</file>

<file path=ppt/slides/_rels/slide804.xml.rels><?xml version="1.0" encoding="UTF-8" standalone="yes"?>
<Relationships xmlns="http://schemas.openxmlformats.org/package/2006/relationships"><Relationship Id="rId8" Type="http://schemas.openxmlformats.org/officeDocument/2006/relationships/image" Target="../media/image41100.png"/><Relationship Id="rId3" Type="http://schemas.openxmlformats.org/officeDocument/2006/relationships/image" Target="../media/image36100.png"/><Relationship Id="rId7" Type="http://schemas.openxmlformats.org/officeDocument/2006/relationships/image" Target="../media/image4001.png"/><Relationship Id="rId2" Type="http://schemas.openxmlformats.org/officeDocument/2006/relationships/notesSlide" Target="../notesSlides/notesSlide804.xml"/><Relationship Id="rId1" Type="http://schemas.openxmlformats.org/officeDocument/2006/relationships/slideLayout" Target="../slideLayouts/slideLayout2.xml"/><Relationship Id="rId6" Type="http://schemas.openxmlformats.org/officeDocument/2006/relationships/image" Target="../media/image39100.png"/><Relationship Id="rId5" Type="http://schemas.openxmlformats.org/officeDocument/2006/relationships/image" Target="../media/image38100.png"/><Relationship Id="rId10" Type="http://schemas.openxmlformats.org/officeDocument/2006/relationships/image" Target="../media/image4301.png"/><Relationship Id="rId4" Type="http://schemas.openxmlformats.org/officeDocument/2006/relationships/image" Target="../media/image37100.png"/><Relationship Id="rId9" Type="http://schemas.openxmlformats.org/officeDocument/2006/relationships/image" Target="../media/image4201.png"/></Relationships>
</file>

<file path=ppt/slides/_rels/slide805.xml.rels><?xml version="1.0" encoding="UTF-8" standalone="yes"?>
<Relationships xmlns="http://schemas.openxmlformats.org/package/2006/relationships"><Relationship Id="rId8" Type="http://schemas.openxmlformats.org/officeDocument/2006/relationships/image" Target="../media/image736.png"/><Relationship Id="rId7" Type="http://schemas.openxmlformats.org/officeDocument/2006/relationships/image" Target="../media/image48100.png"/><Relationship Id="rId2" Type="http://schemas.openxmlformats.org/officeDocument/2006/relationships/notesSlide" Target="../notesSlides/notesSlide805.xml"/><Relationship Id="rId1" Type="http://schemas.openxmlformats.org/officeDocument/2006/relationships/slideLayout" Target="../slideLayouts/slideLayout2.xml"/><Relationship Id="rId6" Type="http://schemas.openxmlformats.org/officeDocument/2006/relationships/image" Target="../media/image1515.png"/><Relationship Id="rId5" Type="http://schemas.openxmlformats.org/officeDocument/2006/relationships/image" Target="../media/image1501.png"/><Relationship Id="rId4" Type="http://schemas.openxmlformats.org/officeDocument/2006/relationships/image" Target="../media/image1491.png"/></Relationships>
</file>

<file path=ppt/slides/_rels/slide806.xml.rels><?xml version="1.0" encoding="UTF-8" standalone="yes"?>
<Relationships xmlns="http://schemas.openxmlformats.org/package/2006/relationships"><Relationship Id="rId3" Type="http://schemas.openxmlformats.org/officeDocument/2006/relationships/image" Target="../media/image737.png"/><Relationship Id="rId2" Type="http://schemas.openxmlformats.org/officeDocument/2006/relationships/notesSlide" Target="../notesSlides/notesSlide806.xml"/><Relationship Id="rId1" Type="http://schemas.openxmlformats.org/officeDocument/2006/relationships/slideLayout" Target="../slideLayouts/slideLayout2.xml"/></Relationships>
</file>

<file path=ppt/slides/_rels/slide807.xml.rels><?xml version="1.0" encoding="UTF-8" standalone="yes"?>
<Relationships xmlns="http://schemas.openxmlformats.org/package/2006/relationships"><Relationship Id="rId3" Type="http://schemas.openxmlformats.org/officeDocument/2006/relationships/image" Target="../media/image738.png"/><Relationship Id="rId2" Type="http://schemas.openxmlformats.org/officeDocument/2006/relationships/notesSlide" Target="../notesSlides/notesSlide807.xml"/><Relationship Id="rId1" Type="http://schemas.openxmlformats.org/officeDocument/2006/relationships/slideLayout" Target="../slideLayouts/slideLayout2.xml"/><Relationship Id="rId4" Type="http://schemas.openxmlformats.org/officeDocument/2006/relationships/image" Target="../media/image739.png"/></Relationships>
</file>

<file path=ppt/slides/_rels/slide808.xml.rels><?xml version="1.0" encoding="UTF-8" standalone="yes"?>
<Relationships xmlns="http://schemas.openxmlformats.org/package/2006/relationships"><Relationship Id="rId8" Type="http://schemas.openxmlformats.org/officeDocument/2006/relationships/image" Target="../media/image5601.png"/><Relationship Id="rId3" Type="http://schemas.openxmlformats.org/officeDocument/2006/relationships/image" Target="../media/image51100.png"/><Relationship Id="rId7" Type="http://schemas.openxmlformats.org/officeDocument/2006/relationships/image" Target="../media/image5520.png"/><Relationship Id="rId2" Type="http://schemas.openxmlformats.org/officeDocument/2006/relationships/notesSlide" Target="../notesSlides/notesSlide808.xml"/><Relationship Id="rId1" Type="http://schemas.openxmlformats.org/officeDocument/2006/relationships/slideLayout" Target="../slideLayouts/slideLayout2.xml"/><Relationship Id="rId6" Type="http://schemas.openxmlformats.org/officeDocument/2006/relationships/image" Target="../media/image5420.png"/><Relationship Id="rId5" Type="http://schemas.openxmlformats.org/officeDocument/2006/relationships/image" Target="../media/image5330.png"/><Relationship Id="rId4" Type="http://schemas.openxmlformats.org/officeDocument/2006/relationships/image" Target="../media/image5230.png"/><Relationship Id="rId9" Type="http://schemas.openxmlformats.org/officeDocument/2006/relationships/image" Target="../media/image5720.png"/></Relationships>
</file>

<file path=ppt/slides/_rels/slide809.xml.rels><?xml version="1.0" encoding="UTF-8" standalone="yes"?>
<Relationships xmlns="http://schemas.openxmlformats.org/package/2006/relationships"><Relationship Id="rId8" Type="http://schemas.openxmlformats.org/officeDocument/2006/relationships/image" Target="../media/image742.png"/><Relationship Id="rId7" Type="http://schemas.openxmlformats.org/officeDocument/2006/relationships/image" Target="../media/image6100.png"/><Relationship Id="rId2" Type="http://schemas.openxmlformats.org/officeDocument/2006/relationships/notesSlide" Target="../notesSlides/notesSlide809.xml"/><Relationship Id="rId1" Type="http://schemas.openxmlformats.org/officeDocument/2006/relationships/slideLayout" Target="../slideLayouts/slideLayout2.xml"/><Relationship Id="rId6" Type="http://schemas.openxmlformats.org/officeDocument/2006/relationships/image" Target="../media/image1572.png"/><Relationship Id="rId5" Type="http://schemas.openxmlformats.org/officeDocument/2006/relationships/image" Target="../media/image1562.png"/><Relationship Id="rId4" Type="http://schemas.openxmlformats.org/officeDocument/2006/relationships/image" Target="../media/image1552.png"/></Relationships>
</file>

<file path=ppt/slides/_rels/slide8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81.xml"/><Relationship Id="rId1" Type="http://schemas.openxmlformats.org/officeDocument/2006/relationships/slideLayout" Target="../slideLayouts/slideLayout2.xml"/><Relationship Id="rId4" Type="http://schemas.openxmlformats.org/officeDocument/2006/relationships/image" Target="../media/image61.png"/></Relationships>
</file>

<file path=ppt/slides/_rels/slide810.xml.rels><?xml version="1.0" encoding="UTF-8" standalone="yes"?>
<Relationships xmlns="http://schemas.openxmlformats.org/package/2006/relationships"><Relationship Id="rId3" Type="http://schemas.openxmlformats.org/officeDocument/2006/relationships/image" Target="../media/image62000.png"/><Relationship Id="rId2" Type="http://schemas.openxmlformats.org/officeDocument/2006/relationships/notesSlide" Target="../notesSlides/notesSlide810.xml"/><Relationship Id="rId1" Type="http://schemas.openxmlformats.org/officeDocument/2006/relationships/slideLayout" Target="../slideLayouts/slideLayout2.xml"/><Relationship Id="rId4" Type="http://schemas.openxmlformats.org/officeDocument/2006/relationships/image" Target="../media/image6300.png"/></Relationships>
</file>

<file path=ppt/slides/_rels/slide811.xml.rels><?xml version="1.0" encoding="UTF-8" standalone="yes"?>
<Relationships xmlns="http://schemas.openxmlformats.org/package/2006/relationships"><Relationship Id="rId2" Type="http://schemas.openxmlformats.org/officeDocument/2006/relationships/notesSlide" Target="../notesSlides/notesSlide811.xml"/><Relationship Id="rId1" Type="http://schemas.openxmlformats.org/officeDocument/2006/relationships/slideLayout" Target="../slideLayouts/slideLayout2.xml"/><Relationship Id="rId5" Type="http://schemas.openxmlformats.org/officeDocument/2006/relationships/image" Target="../media/image743.png"/><Relationship Id="rId4" Type="http://schemas.openxmlformats.org/officeDocument/2006/relationships/image" Target="../media/image6530.png"/></Relationships>
</file>

<file path=ppt/slides/_rels/slide812.xml.rels><?xml version="1.0" encoding="UTF-8" standalone="yes"?>
<Relationships xmlns="http://schemas.openxmlformats.org/package/2006/relationships"><Relationship Id="rId8" Type="http://schemas.openxmlformats.org/officeDocument/2006/relationships/image" Target="../media/image716.png"/><Relationship Id="rId3" Type="http://schemas.openxmlformats.org/officeDocument/2006/relationships/image" Target="../media/image6610.png"/><Relationship Id="rId7" Type="http://schemas.openxmlformats.org/officeDocument/2006/relationships/image" Target="../media/image7001.png"/><Relationship Id="rId2" Type="http://schemas.openxmlformats.org/officeDocument/2006/relationships/notesSlide" Target="../notesSlides/notesSlide812.xml"/><Relationship Id="rId1" Type="http://schemas.openxmlformats.org/officeDocument/2006/relationships/slideLayout" Target="../slideLayouts/slideLayout2.xml"/><Relationship Id="rId6" Type="http://schemas.openxmlformats.org/officeDocument/2006/relationships/image" Target="../media/image69000.png"/><Relationship Id="rId5" Type="http://schemas.openxmlformats.org/officeDocument/2006/relationships/image" Target="../media/image68000.png"/><Relationship Id="rId10" Type="http://schemas.openxmlformats.org/officeDocument/2006/relationships/image" Target="../media/image732.png"/><Relationship Id="rId4" Type="http://schemas.openxmlformats.org/officeDocument/2006/relationships/image" Target="../media/image6710.png"/><Relationship Id="rId9" Type="http://schemas.openxmlformats.org/officeDocument/2006/relationships/image" Target="../media/image722.png"/></Relationships>
</file>

<file path=ppt/slides/_rels/slide813.xml.rels><?xml version="1.0" encoding="UTF-8" standalone="yes"?>
<Relationships xmlns="http://schemas.openxmlformats.org/package/2006/relationships"><Relationship Id="rId8" Type="http://schemas.openxmlformats.org/officeDocument/2006/relationships/image" Target="../media/image790.png"/><Relationship Id="rId3" Type="http://schemas.openxmlformats.org/officeDocument/2006/relationships/image" Target="../media/image7400.png"/><Relationship Id="rId7" Type="http://schemas.openxmlformats.org/officeDocument/2006/relationships/image" Target="../media/image7800.png"/><Relationship Id="rId2" Type="http://schemas.openxmlformats.org/officeDocument/2006/relationships/notesSlide" Target="../notesSlides/notesSlide813.xml"/><Relationship Id="rId1" Type="http://schemas.openxmlformats.org/officeDocument/2006/relationships/slideLayout" Target="../slideLayouts/slideLayout2.xml"/><Relationship Id="rId6" Type="http://schemas.openxmlformats.org/officeDocument/2006/relationships/image" Target="../media/image7700.png"/><Relationship Id="rId5" Type="http://schemas.openxmlformats.org/officeDocument/2006/relationships/image" Target="../media/image7601.png"/><Relationship Id="rId4" Type="http://schemas.openxmlformats.org/officeDocument/2006/relationships/image" Target="../media/image15910.png"/></Relationships>
</file>

<file path=ppt/slides/_rels/slide814.xml.rels><?xml version="1.0" encoding="UTF-8" standalone="yes"?>
<Relationships xmlns="http://schemas.openxmlformats.org/package/2006/relationships"><Relationship Id="rId18" Type="http://schemas.openxmlformats.org/officeDocument/2006/relationships/image" Target="../media/image95000.png"/><Relationship Id="rId26" Type="http://schemas.openxmlformats.org/officeDocument/2006/relationships/image" Target="../media/image753.png"/><Relationship Id="rId21" Type="http://schemas.openxmlformats.org/officeDocument/2006/relationships/image" Target="../media/image746.png"/><Relationship Id="rId17" Type="http://schemas.openxmlformats.org/officeDocument/2006/relationships/image" Target="../media/image9400.png"/><Relationship Id="rId25" Type="http://schemas.openxmlformats.org/officeDocument/2006/relationships/image" Target="../media/image752.png"/><Relationship Id="rId2" Type="http://schemas.openxmlformats.org/officeDocument/2006/relationships/notesSlide" Target="../notesSlides/notesSlide814.xml"/><Relationship Id="rId16" Type="http://schemas.openxmlformats.org/officeDocument/2006/relationships/image" Target="../media/image9301.png"/><Relationship Id="rId20" Type="http://schemas.openxmlformats.org/officeDocument/2006/relationships/image" Target="../media/image745.png"/><Relationship Id="rId29" Type="http://schemas.openxmlformats.org/officeDocument/2006/relationships/image" Target="../media/image756.png"/><Relationship Id="rId1" Type="http://schemas.openxmlformats.org/officeDocument/2006/relationships/slideLayout" Target="../slideLayouts/slideLayout2.xml"/><Relationship Id="rId24" Type="http://schemas.openxmlformats.org/officeDocument/2006/relationships/image" Target="../media/image749.png"/><Relationship Id="rId23" Type="http://schemas.openxmlformats.org/officeDocument/2006/relationships/image" Target="../media/image748.png"/><Relationship Id="rId28" Type="http://schemas.openxmlformats.org/officeDocument/2006/relationships/image" Target="../media/image755.png"/><Relationship Id="rId19" Type="http://schemas.openxmlformats.org/officeDocument/2006/relationships/image" Target="../media/image744.png"/><Relationship Id="rId31" Type="http://schemas.openxmlformats.org/officeDocument/2006/relationships/image" Target="../media/image758.png"/><Relationship Id="rId22" Type="http://schemas.openxmlformats.org/officeDocument/2006/relationships/image" Target="../media/image747.png"/><Relationship Id="rId27" Type="http://schemas.openxmlformats.org/officeDocument/2006/relationships/image" Target="../media/image754.png"/><Relationship Id="rId30" Type="http://schemas.openxmlformats.org/officeDocument/2006/relationships/image" Target="../media/image757.png"/></Relationships>
</file>

<file path=ppt/slides/_rels/slide815.xml.rels><?xml version="1.0" encoding="UTF-8" standalone="yes"?>
<Relationships xmlns="http://schemas.openxmlformats.org/package/2006/relationships"><Relationship Id="rId8" Type="http://schemas.openxmlformats.org/officeDocument/2006/relationships/image" Target="../media/image10110.png"/><Relationship Id="rId3" Type="http://schemas.openxmlformats.org/officeDocument/2006/relationships/image" Target="../media/image9600.png"/><Relationship Id="rId7" Type="http://schemas.openxmlformats.org/officeDocument/2006/relationships/image" Target="../media/image10001.png"/><Relationship Id="rId2" Type="http://schemas.openxmlformats.org/officeDocument/2006/relationships/notesSlide" Target="../notesSlides/notesSlide815.xml"/><Relationship Id="rId1" Type="http://schemas.openxmlformats.org/officeDocument/2006/relationships/slideLayout" Target="../slideLayouts/slideLayout2.xml"/><Relationship Id="rId6" Type="http://schemas.openxmlformats.org/officeDocument/2006/relationships/image" Target="../media/image9900.png"/><Relationship Id="rId5" Type="http://schemas.openxmlformats.org/officeDocument/2006/relationships/image" Target="../media/image9810.png"/><Relationship Id="rId4" Type="http://schemas.openxmlformats.org/officeDocument/2006/relationships/image" Target="../media/image9700.png"/><Relationship Id="rId9" Type="http://schemas.openxmlformats.org/officeDocument/2006/relationships/image" Target="../media/image10200.png"/></Relationships>
</file>

<file path=ppt/slides/_rels/slide816.xml.rels><?xml version="1.0" encoding="UTF-8" standalone="yes"?>
<Relationships xmlns="http://schemas.openxmlformats.org/package/2006/relationships"><Relationship Id="rId8" Type="http://schemas.openxmlformats.org/officeDocument/2006/relationships/image" Target="../media/image10800.png"/><Relationship Id="rId7" Type="http://schemas.openxmlformats.org/officeDocument/2006/relationships/image" Target="../media/image10701.png"/><Relationship Id="rId2" Type="http://schemas.openxmlformats.org/officeDocument/2006/relationships/notesSlide" Target="../notesSlides/notesSlide816.xml"/><Relationship Id="rId1" Type="http://schemas.openxmlformats.org/officeDocument/2006/relationships/slideLayout" Target="../slideLayouts/slideLayout2.xml"/><Relationship Id="rId6" Type="http://schemas.openxmlformats.org/officeDocument/2006/relationships/image" Target="../media/image10600.png"/><Relationship Id="rId5" Type="http://schemas.openxmlformats.org/officeDocument/2006/relationships/image" Target="../media/image10501.png"/><Relationship Id="rId4" Type="http://schemas.openxmlformats.org/officeDocument/2006/relationships/image" Target="../media/image10400.png"/><Relationship Id="rId9" Type="http://schemas.openxmlformats.org/officeDocument/2006/relationships/image" Target="../media/image759.png"/></Relationships>
</file>

<file path=ppt/slides/_rels/slide817.xml.rels><?xml version="1.0" encoding="UTF-8" standalone="yes"?>
<Relationships xmlns="http://schemas.openxmlformats.org/package/2006/relationships"><Relationship Id="rId3" Type="http://schemas.openxmlformats.org/officeDocument/2006/relationships/image" Target="../media/image762.png"/><Relationship Id="rId2" Type="http://schemas.openxmlformats.org/officeDocument/2006/relationships/notesSlide" Target="../notesSlides/notesSlide817.xml"/><Relationship Id="rId1" Type="http://schemas.openxmlformats.org/officeDocument/2006/relationships/slideLayout" Target="../slideLayouts/slideLayout2.xml"/></Relationships>
</file>

<file path=ppt/slides/_rels/slide818.xml.rels><?xml version="1.0" encoding="UTF-8" standalone="yes"?>
<Relationships xmlns="http://schemas.openxmlformats.org/package/2006/relationships"><Relationship Id="rId8" Type="http://schemas.openxmlformats.org/officeDocument/2006/relationships/image" Target="../media/image10100.png"/><Relationship Id="rId3" Type="http://schemas.openxmlformats.org/officeDocument/2006/relationships/image" Target="../media/image11110.png"/><Relationship Id="rId7" Type="http://schemas.openxmlformats.org/officeDocument/2006/relationships/image" Target="../media/image1141.png"/><Relationship Id="rId2" Type="http://schemas.openxmlformats.org/officeDocument/2006/relationships/notesSlide" Target="../notesSlides/notesSlide818.xml"/><Relationship Id="rId1" Type="http://schemas.openxmlformats.org/officeDocument/2006/relationships/slideLayout" Target="../slideLayouts/slideLayout2.xml"/><Relationship Id="rId6" Type="http://schemas.openxmlformats.org/officeDocument/2006/relationships/image" Target="../media/image11310.png"/><Relationship Id="rId5" Type="http://schemas.openxmlformats.org/officeDocument/2006/relationships/image" Target="../media/image11200.png"/><Relationship Id="rId4" Type="http://schemas.openxmlformats.org/officeDocument/2006/relationships/image" Target="../media/image9800.png"/><Relationship Id="rId9" Type="http://schemas.openxmlformats.org/officeDocument/2006/relationships/image" Target="../media/image11300.png"/></Relationships>
</file>

<file path=ppt/slides/_rels/slide819.xml.rels><?xml version="1.0" encoding="UTF-8" standalone="yes"?>
<Relationships xmlns="http://schemas.openxmlformats.org/package/2006/relationships"><Relationship Id="rId8" Type="http://schemas.openxmlformats.org/officeDocument/2006/relationships/image" Target="../media/image11900.png"/><Relationship Id="rId3" Type="http://schemas.openxmlformats.org/officeDocument/2006/relationships/image" Target="../media/image11400.png"/><Relationship Id="rId7" Type="http://schemas.openxmlformats.org/officeDocument/2006/relationships/image" Target="../media/image11800.png"/><Relationship Id="rId2" Type="http://schemas.openxmlformats.org/officeDocument/2006/relationships/notesSlide" Target="../notesSlides/notesSlide819.xml"/><Relationship Id="rId1" Type="http://schemas.openxmlformats.org/officeDocument/2006/relationships/slideLayout" Target="../slideLayouts/slideLayout2.xml"/><Relationship Id="rId6" Type="http://schemas.openxmlformats.org/officeDocument/2006/relationships/image" Target="../media/image11700.png"/><Relationship Id="rId5" Type="http://schemas.openxmlformats.org/officeDocument/2006/relationships/image" Target="../media/image11600.png"/><Relationship Id="rId4" Type="http://schemas.openxmlformats.org/officeDocument/2006/relationships/image" Target="../media/image11500.png"/></Relationships>
</file>

<file path=ppt/slides/_rels/slide8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20.xml.rels><?xml version="1.0" encoding="UTF-8" standalone="yes"?>
<Relationships xmlns="http://schemas.openxmlformats.org/package/2006/relationships"><Relationship Id="rId7" Type="http://schemas.openxmlformats.org/officeDocument/2006/relationships/image" Target="../media/image763.png"/><Relationship Id="rId2" Type="http://schemas.openxmlformats.org/officeDocument/2006/relationships/notesSlide" Target="../notesSlides/notesSlide820.xml"/><Relationship Id="rId1" Type="http://schemas.openxmlformats.org/officeDocument/2006/relationships/slideLayout" Target="../slideLayouts/slideLayout2.xml"/><Relationship Id="rId6" Type="http://schemas.openxmlformats.org/officeDocument/2006/relationships/image" Target="../media/image12300.png"/><Relationship Id="rId5" Type="http://schemas.openxmlformats.org/officeDocument/2006/relationships/image" Target="../media/image12200.png"/><Relationship Id="rId4" Type="http://schemas.openxmlformats.org/officeDocument/2006/relationships/image" Target="../media/image12111.png"/></Relationships>
</file>

<file path=ppt/slides/_rels/slide821.xml.rels><?xml version="1.0" encoding="UTF-8" standalone="yes"?>
<Relationships xmlns="http://schemas.openxmlformats.org/package/2006/relationships"><Relationship Id="rId8" Type="http://schemas.openxmlformats.org/officeDocument/2006/relationships/image" Target="../media/image12900.png"/><Relationship Id="rId3" Type="http://schemas.openxmlformats.org/officeDocument/2006/relationships/image" Target="../media/image12400.png"/><Relationship Id="rId7" Type="http://schemas.openxmlformats.org/officeDocument/2006/relationships/image" Target="../media/image12800.png"/><Relationship Id="rId2" Type="http://schemas.openxmlformats.org/officeDocument/2006/relationships/notesSlide" Target="../notesSlides/notesSlide821.xml"/><Relationship Id="rId1" Type="http://schemas.openxmlformats.org/officeDocument/2006/relationships/slideLayout" Target="../slideLayouts/slideLayout2.xml"/><Relationship Id="rId6" Type="http://schemas.openxmlformats.org/officeDocument/2006/relationships/image" Target="../media/image12700.png"/><Relationship Id="rId5" Type="http://schemas.openxmlformats.org/officeDocument/2006/relationships/image" Target="../media/image12600.png"/><Relationship Id="rId4" Type="http://schemas.openxmlformats.org/officeDocument/2006/relationships/image" Target="../media/image12500.png"/><Relationship Id="rId9" Type="http://schemas.openxmlformats.org/officeDocument/2006/relationships/image" Target="../media/image13000.png"/></Relationships>
</file>

<file path=ppt/slides/_rels/slide822.xml.rels><?xml version="1.0" encoding="UTF-8" standalone="yes"?>
<Relationships xmlns="http://schemas.openxmlformats.org/package/2006/relationships"><Relationship Id="rId3" Type="http://schemas.openxmlformats.org/officeDocument/2006/relationships/image" Target="../media/image764.png"/><Relationship Id="rId2" Type="http://schemas.openxmlformats.org/officeDocument/2006/relationships/notesSlide" Target="../notesSlides/notesSlide822.xml"/><Relationship Id="rId1" Type="http://schemas.openxmlformats.org/officeDocument/2006/relationships/slideLayout" Target="../slideLayouts/slideLayout2.xml"/></Relationships>
</file>

<file path=ppt/slides/_rels/slide823.xml.rels><?xml version="1.0" encoding="UTF-8" standalone="yes"?>
<Relationships xmlns="http://schemas.openxmlformats.org/package/2006/relationships"><Relationship Id="rId3" Type="http://schemas.openxmlformats.org/officeDocument/2006/relationships/image" Target="../media/image765.png"/><Relationship Id="rId2" Type="http://schemas.openxmlformats.org/officeDocument/2006/relationships/notesSlide" Target="../notesSlides/notesSlide823.xml"/><Relationship Id="rId1" Type="http://schemas.openxmlformats.org/officeDocument/2006/relationships/slideLayout" Target="../slideLayouts/slideLayout2.xml"/></Relationships>
</file>

<file path=ppt/slides/_rels/slide824.xml.rels><?xml version="1.0" encoding="UTF-8" standalone="yes"?>
<Relationships xmlns="http://schemas.openxmlformats.org/package/2006/relationships"><Relationship Id="rId3" Type="http://schemas.openxmlformats.org/officeDocument/2006/relationships/image" Target="../media/image768.png"/><Relationship Id="rId2" Type="http://schemas.openxmlformats.org/officeDocument/2006/relationships/notesSlide" Target="../notesSlides/notesSlide824.xml"/><Relationship Id="rId1" Type="http://schemas.openxmlformats.org/officeDocument/2006/relationships/slideLayout" Target="../slideLayouts/slideLayout2.xml"/></Relationships>
</file>

<file path=ppt/slides/_rels/slide825.xml.rels><?xml version="1.0" encoding="UTF-8" standalone="yes"?>
<Relationships xmlns="http://schemas.openxmlformats.org/package/2006/relationships"><Relationship Id="rId3" Type="http://schemas.openxmlformats.org/officeDocument/2006/relationships/image" Target="../media/image6290.png"/><Relationship Id="rId2" Type="http://schemas.openxmlformats.org/officeDocument/2006/relationships/notesSlide" Target="../notesSlides/notesSlide825.xml"/><Relationship Id="rId1" Type="http://schemas.openxmlformats.org/officeDocument/2006/relationships/slideLayout" Target="../slideLayouts/slideLayout2.xml"/><Relationship Id="rId6" Type="http://schemas.openxmlformats.org/officeDocument/2006/relationships/image" Target="../media/image13500.png"/><Relationship Id="rId5" Type="http://schemas.openxmlformats.org/officeDocument/2006/relationships/image" Target="../media/image13400.png"/><Relationship Id="rId4" Type="http://schemas.openxmlformats.org/officeDocument/2006/relationships/image" Target="../media/image6312.png"/></Relationships>
</file>

<file path=ppt/slides/_rels/slide826.xml.rels><?xml version="1.0" encoding="UTF-8" standalone="yes"?>
<Relationships xmlns="http://schemas.openxmlformats.org/package/2006/relationships"><Relationship Id="rId3" Type="http://schemas.openxmlformats.org/officeDocument/2006/relationships/image" Target="../media/image769.png"/><Relationship Id="rId2" Type="http://schemas.openxmlformats.org/officeDocument/2006/relationships/notesSlide" Target="../notesSlides/notesSlide826.xml"/><Relationship Id="rId1" Type="http://schemas.openxmlformats.org/officeDocument/2006/relationships/slideLayout" Target="../slideLayouts/slideLayout2.xml"/></Relationships>
</file>

<file path=ppt/slides/_rels/slide827.xml.rels><?xml version="1.0" encoding="UTF-8" standalone="yes"?>
<Relationships xmlns="http://schemas.openxmlformats.org/package/2006/relationships"><Relationship Id="rId13" Type="http://schemas.openxmlformats.org/officeDocument/2006/relationships/image" Target="../media/image14700.png"/><Relationship Id="rId3" Type="http://schemas.openxmlformats.org/officeDocument/2006/relationships/image" Target="../media/image13700.png"/><Relationship Id="rId7" Type="http://schemas.openxmlformats.org/officeDocument/2006/relationships/image" Target="../media/image14101.png"/><Relationship Id="rId12" Type="http://schemas.openxmlformats.org/officeDocument/2006/relationships/image" Target="../media/image14600.png"/><Relationship Id="rId17" Type="http://schemas.openxmlformats.org/officeDocument/2006/relationships/image" Target="../media/image3313.png"/><Relationship Id="rId2" Type="http://schemas.openxmlformats.org/officeDocument/2006/relationships/notesSlide" Target="../notesSlides/notesSlide827.xml"/><Relationship Id="rId16" Type="http://schemas.openxmlformats.org/officeDocument/2006/relationships/image" Target="../media/image3291.png"/><Relationship Id="rId1" Type="http://schemas.openxmlformats.org/officeDocument/2006/relationships/slideLayout" Target="../slideLayouts/slideLayout2.xml"/><Relationship Id="rId6" Type="http://schemas.openxmlformats.org/officeDocument/2006/relationships/image" Target="../media/image14000.png"/><Relationship Id="rId11" Type="http://schemas.openxmlformats.org/officeDocument/2006/relationships/image" Target="../media/image14500.png"/><Relationship Id="rId5" Type="http://schemas.openxmlformats.org/officeDocument/2006/relationships/image" Target="../media/image13900.png"/><Relationship Id="rId15" Type="http://schemas.openxmlformats.org/officeDocument/2006/relationships/image" Target="../media/image3281.png"/><Relationship Id="rId4" Type="http://schemas.openxmlformats.org/officeDocument/2006/relationships/image" Target="../media/image2102.png"/><Relationship Id="rId14" Type="http://schemas.openxmlformats.org/officeDocument/2006/relationships/image" Target="../media/image14800.png"/></Relationships>
</file>

<file path=ppt/slides/_rels/slide828.xml.rels><?xml version="1.0" encoding="UTF-8" standalone="yes"?>
<Relationships xmlns="http://schemas.openxmlformats.org/package/2006/relationships"><Relationship Id="rId3" Type="http://schemas.openxmlformats.org/officeDocument/2006/relationships/image" Target="../media/image6311.png"/><Relationship Id="rId2" Type="http://schemas.openxmlformats.org/officeDocument/2006/relationships/notesSlide" Target="../notesSlides/notesSlide828.xml"/><Relationship Id="rId1" Type="http://schemas.openxmlformats.org/officeDocument/2006/relationships/slideLayout" Target="../slideLayouts/slideLayout2.xml"/></Relationships>
</file>

<file path=ppt/slides/_rels/slide829.xml.rels><?xml version="1.0" encoding="UTF-8" standalone="yes"?>
<Relationships xmlns="http://schemas.openxmlformats.org/package/2006/relationships"><Relationship Id="rId8" Type="http://schemas.openxmlformats.org/officeDocument/2006/relationships/image" Target="../media/image15500.png"/><Relationship Id="rId13" Type="http://schemas.openxmlformats.org/officeDocument/2006/relationships/image" Target="../media/image16000.png"/><Relationship Id="rId3" Type="http://schemas.openxmlformats.org/officeDocument/2006/relationships/image" Target="../media/image18100.png"/><Relationship Id="rId7" Type="http://schemas.openxmlformats.org/officeDocument/2006/relationships/image" Target="../media/image15400.png"/><Relationship Id="rId12" Type="http://schemas.openxmlformats.org/officeDocument/2006/relationships/image" Target="../media/image1851.png"/><Relationship Id="rId2" Type="http://schemas.openxmlformats.org/officeDocument/2006/relationships/notesSlide" Target="../notesSlides/notesSlide829.xml"/><Relationship Id="rId1" Type="http://schemas.openxmlformats.org/officeDocument/2006/relationships/slideLayout" Target="../slideLayouts/slideLayout2.xml"/><Relationship Id="rId6" Type="http://schemas.openxmlformats.org/officeDocument/2006/relationships/image" Target="../media/image15300.png"/><Relationship Id="rId11" Type="http://schemas.openxmlformats.org/officeDocument/2006/relationships/image" Target="../media/image18410.png"/><Relationship Id="rId5" Type="http://schemas.openxmlformats.org/officeDocument/2006/relationships/image" Target="../media/image18310.png"/><Relationship Id="rId15" Type="http://schemas.openxmlformats.org/officeDocument/2006/relationships/image" Target="../media/image3320.png"/><Relationship Id="rId10" Type="http://schemas.openxmlformats.org/officeDocument/2006/relationships/image" Target="../media/image1570.png"/><Relationship Id="rId4" Type="http://schemas.openxmlformats.org/officeDocument/2006/relationships/image" Target="../media/image1821.png"/><Relationship Id="rId14" Type="http://schemas.openxmlformats.org/officeDocument/2006/relationships/image" Target="../media/image18610.png"/></Relationships>
</file>

<file path=ppt/slides/_rels/slide83.xml.rels><?xml version="1.0" encoding="UTF-8" standalone="yes"?>
<Relationships xmlns="http://schemas.openxmlformats.org/package/2006/relationships"><Relationship Id="rId8" Type="http://schemas.openxmlformats.org/officeDocument/2006/relationships/image" Target="NULL"/><Relationship Id="rId7" Type="http://schemas.openxmlformats.org/officeDocument/2006/relationships/image" Target="../media/image64.png"/><Relationship Id="rId2" Type="http://schemas.openxmlformats.org/officeDocument/2006/relationships/notesSlide" Target="../notesSlides/notesSlide83.xml"/><Relationship Id="rId1" Type="http://schemas.openxmlformats.org/officeDocument/2006/relationships/slideLayout" Target="../slideLayouts/slideLayout2.xml"/><Relationship Id="rId6" Type="http://schemas.openxmlformats.org/officeDocument/2006/relationships/image" Target="../media/image63.png"/><Relationship Id="rId5" Type="http://schemas.openxmlformats.org/officeDocument/2006/relationships/image" Target="NULL"/><Relationship Id="rId4" Type="http://schemas.openxmlformats.org/officeDocument/2006/relationships/image" Target="NULL"/><Relationship Id="rId9" Type="http://schemas.openxmlformats.org/officeDocument/2006/relationships/image" Target="../media/image65.png"/></Relationships>
</file>

<file path=ppt/slides/_rels/slide830.xml.rels><?xml version="1.0" encoding="UTF-8" standalone="yes"?>
<Relationships xmlns="http://schemas.openxmlformats.org/package/2006/relationships"><Relationship Id="rId3" Type="http://schemas.openxmlformats.org/officeDocument/2006/relationships/image" Target="../media/image16200.png"/><Relationship Id="rId2" Type="http://schemas.openxmlformats.org/officeDocument/2006/relationships/notesSlide" Target="../notesSlides/notesSlide830.xml"/><Relationship Id="rId1" Type="http://schemas.openxmlformats.org/officeDocument/2006/relationships/slideLayout" Target="../slideLayouts/slideLayout2.xml"/><Relationship Id="rId5" Type="http://schemas.openxmlformats.org/officeDocument/2006/relationships/image" Target="../media/image16400.png"/><Relationship Id="rId4" Type="http://schemas.openxmlformats.org/officeDocument/2006/relationships/image" Target="../media/image18710.png"/></Relationships>
</file>

<file path=ppt/slides/_rels/slide831.xml.rels><?xml version="1.0" encoding="UTF-8" standalone="yes"?>
<Relationships xmlns="http://schemas.openxmlformats.org/package/2006/relationships"><Relationship Id="rId3" Type="http://schemas.openxmlformats.org/officeDocument/2006/relationships/image" Target="../media/image772.png"/><Relationship Id="rId2" Type="http://schemas.openxmlformats.org/officeDocument/2006/relationships/notesSlide" Target="../notesSlides/notesSlide831.xml"/><Relationship Id="rId1" Type="http://schemas.openxmlformats.org/officeDocument/2006/relationships/slideLayout" Target="../slideLayouts/slideLayout2.xml"/></Relationships>
</file>

<file path=ppt/slides/_rels/slide832.xml.rels><?xml version="1.0" encoding="UTF-8" standalone="yes"?>
<Relationships xmlns="http://schemas.openxmlformats.org/package/2006/relationships"><Relationship Id="rId3" Type="http://schemas.openxmlformats.org/officeDocument/2006/relationships/image" Target="../media/image774.png"/><Relationship Id="rId2" Type="http://schemas.openxmlformats.org/officeDocument/2006/relationships/notesSlide" Target="../notesSlides/notesSlide832.xml"/><Relationship Id="rId1" Type="http://schemas.openxmlformats.org/officeDocument/2006/relationships/slideLayout" Target="../slideLayouts/slideLayout2.xml"/><Relationship Id="rId4" Type="http://schemas.openxmlformats.org/officeDocument/2006/relationships/image" Target="../media/image775.png"/></Relationships>
</file>

<file path=ppt/slides/_rels/slide833.xml.rels><?xml version="1.0" encoding="UTF-8" standalone="yes"?>
<Relationships xmlns="http://schemas.openxmlformats.org/package/2006/relationships"><Relationship Id="rId8" Type="http://schemas.openxmlformats.org/officeDocument/2006/relationships/image" Target="../media/image15101.png"/><Relationship Id="rId7" Type="http://schemas.openxmlformats.org/officeDocument/2006/relationships/image" Target="../media/image901.png"/><Relationship Id="rId2" Type="http://schemas.openxmlformats.org/officeDocument/2006/relationships/notesSlide" Target="../notesSlides/notesSlide833.xml"/><Relationship Id="rId1" Type="http://schemas.openxmlformats.org/officeDocument/2006/relationships/slideLayout" Target="../slideLayouts/slideLayout2.xml"/><Relationship Id="rId6" Type="http://schemas.openxmlformats.org/officeDocument/2006/relationships/image" Target="../media/image8000.png"/><Relationship Id="rId5" Type="http://schemas.openxmlformats.org/officeDocument/2006/relationships/image" Target="../media/image7001.png"/><Relationship Id="rId10" Type="http://schemas.openxmlformats.org/officeDocument/2006/relationships/image" Target="../media/image777.png"/><Relationship Id="rId9" Type="http://schemas.openxmlformats.org/officeDocument/2006/relationships/image" Target="../media/image776.png"/></Relationships>
</file>

<file path=ppt/slides/_rels/slide834.xml.rels><?xml version="1.0" encoding="UTF-8" standalone="yes"?>
<Relationships xmlns="http://schemas.openxmlformats.org/package/2006/relationships"><Relationship Id="rId8" Type="http://schemas.openxmlformats.org/officeDocument/2006/relationships/image" Target="../media/image19300.png"/><Relationship Id="rId3" Type="http://schemas.openxmlformats.org/officeDocument/2006/relationships/image" Target="../media/image6380.png"/><Relationship Id="rId7" Type="http://schemas.openxmlformats.org/officeDocument/2006/relationships/image" Target="../media/image20100.png"/><Relationship Id="rId2" Type="http://schemas.openxmlformats.org/officeDocument/2006/relationships/notesSlide" Target="../notesSlides/notesSlide834.xml"/><Relationship Id="rId1" Type="http://schemas.openxmlformats.org/officeDocument/2006/relationships/slideLayout" Target="../slideLayouts/slideLayout2.xml"/><Relationship Id="rId6" Type="http://schemas.openxmlformats.org/officeDocument/2006/relationships/image" Target="../media/image19100.png"/><Relationship Id="rId5" Type="http://schemas.openxmlformats.org/officeDocument/2006/relationships/image" Target="../media/image1813.png"/><Relationship Id="rId10" Type="http://schemas.openxmlformats.org/officeDocument/2006/relationships/image" Target="../media/image23010.png"/><Relationship Id="rId4" Type="http://schemas.openxmlformats.org/officeDocument/2006/relationships/image" Target="../media/image17100.png"/><Relationship Id="rId9" Type="http://schemas.openxmlformats.org/officeDocument/2006/relationships/image" Target="../media/image19400.png"/></Relationships>
</file>

<file path=ppt/slides/_rels/slide835.xml.rels><?xml version="1.0" encoding="UTF-8" standalone="yes"?>
<Relationships xmlns="http://schemas.openxmlformats.org/package/2006/relationships"><Relationship Id="rId8" Type="http://schemas.openxmlformats.org/officeDocument/2006/relationships/image" Target="../media/image19910.png"/><Relationship Id="rId3" Type="http://schemas.openxmlformats.org/officeDocument/2006/relationships/image" Target="../media/image19510.png"/><Relationship Id="rId7" Type="http://schemas.openxmlformats.org/officeDocument/2006/relationships/image" Target="../media/image23001.png"/><Relationship Id="rId2" Type="http://schemas.openxmlformats.org/officeDocument/2006/relationships/notesSlide" Target="../notesSlides/notesSlide835.xml"/><Relationship Id="rId1" Type="http://schemas.openxmlformats.org/officeDocument/2006/relationships/slideLayout" Target="../slideLayouts/slideLayout2.xml"/><Relationship Id="rId6" Type="http://schemas.openxmlformats.org/officeDocument/2006/relationships/image" Target="../media/image19810.png"/><Relationship Id="rId11" Type="http://schemas.openxmlformats.org/officeDocument/2006/relationships/image" Target="../media/image3391.png"/><Relationship Id="rId5" Type="http://schemas.openxmlformats.org/officeDocument/2006/relationships/image" Target="../media/image19710.png"/><Relationship Id="rId10" Type="http://schemas.openxmlformats.org/officeDocument/2006/relationships/image" Target="../media/image2600.png"/><Relationship Id="rId4" Type="http://schemas.openxmlformats.org/officeDocument/2006/relationships/image" Target="../media/image19610.png"/><Relationship Id="rId9" Type="http://schemas.openxmlformats.org/officeDocument/2006/relationships/image" Target="../media/image3381.png"/></Relationships>
</file>

<file path=ppt/slides/_rels/slide836.xml.rels><?xml version="1.0" encoding="UTF-8" standalone="yes"?>
<Relationships xmlns="http://schemas.openxmlformats.org/package/2006/relationships"><Relationship Id="rId3" Type="http://schemas.openxmlformats.org/officeDocument/2006/relationships/image" Target="../media/image28000.png"/><Relationship Id="rId2" Type="http://schemas.openxmlformats.org/officeDocument/2006/relationships/notesSlide" Target="../notesSlides/notesSlide836.xml"/><Relationship Id="rId1" Type="http://schemas.openxmlformats.org/officeDocument/2006/relationships/slideLayout" Target="../slideLayouts/slideLayout2.xml"/><Relationship Id="rId6" Type="http://schemas.openxmlformats.org/officeDocument/2006/relationships/image" Target="../media/image6390.png"/><Relationship Id="rId5" Type="http://schemas.openxmlformats.org/officeDocument/2006/relationships/image" Target="../media/image20010.png"/><Relationship Id="rId4" Type="http://schemas.openxmlformats.org/officeDocument/2006/relationships/image" Target="../media/image2901.png"/></Relationships>
</file>

<file path=ppt/slides/_rels/slide837.xml.rels><?xml version="1.0" encoding="UTF-8" standalone="yes"?>
<Relationships xmlns="http://schemas.openxmlformats.org/package/2006/relationships"><Relationship Id="rId8" Type="http://schemas.openxmlformats.org/officeDocument/2006/relationships/image" Target="../media/image20200.png"/><Relationship Id="rId3" Type="http://schemas.openxmlformats.org/officeDocument/2006/relationships/image" Target="../media/image3201.png"/><Relationship Id="rId7" Type="http://schemas.openxmlformats.org/officeDocument/2006/relationships/image" Target="../media/image20110.png"/><Relationship Id="rId2" Type="http://schemas.openxmlformats.org/officeDocument/2006/relationships/notesSlide" Target="../notesSlides/notesSlide837.xml"/><Relationship Id="rId1" Type="http://schemas.openxmlformats.org/officeDocument/2006/relationships/slideLayout" Target="../slideLayouts/slideLayout2.xml"/><Relationship Id="rId6" Type="http://schemas.openxmlformats.org/officeDocument/2006/relationships/image" Target="../media/image3501.png"/><Relationship Id="rId5" Type="http://schemas.openxmlformats.org/officeDocument/2006/relationships/image" Target="../media/image3401.png"/><Relationship Id="rId10" Type="http://schemas.openxmlformats.org/officeDocument/2006/relationships/image" Target="../media/image20400.png"/><Relationship Id="rId4" Type="http://schemas.openxmlformats.org/officeDocument/2006/relationships/image" Target="../media/image33100.png"/><Relationship Id="rId9" Type="http://schemas.openxmlformats.org/officeDocument/2006/relationships/image" Target="../media/image20300.png"/></Relationships>
</file>

<file path=ppt/slides/_rels/slide838.xml.rels><?xml version="1.0" encoding="UTF-8" standalone="yes"?>
<Relationships xmlns="http://schemas.openxmlformats.org/package/2006/relationships"><Relationship Id="rId3" Type="http://schemas.openxmlformats.org/officeDocument/2006/relationships/image" Target="../media/image778.png"/><Relationship Id="rId2" Type="http://schemas.openxmlformats.org/officeDocument/2006/relationships/notesSlide" Target="../notesSlides/notesSlide838.xml"/><Relationship Id="rId1" Type="http://schemas.openxmlformats.org/officeDocument/2006/relationships/slideLayout" Target="../slideLayouts/slideLayout2.xml"/></Relationships>
</file>

<file path=ppt/slides/_rels/slide839.xml.rels><?xml version="1.0" encoding="UTF-8" standalone="yes"?>
<Relationships xmlns="http://schemas.openxmlformats.org/package/2006/relationships"><Relationship Id="rId3" Type="http://schemas.openxmlformats.org/officeDocument/2006/relationships/image" Target="../media/image779.png"/><Relationship Id="rId2" Type="http://schemas.openxmlformats.org/officeDocument/2006/relationships/notesSlide" Target="../notesSlides/notesSlide839.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 Id="rId5" Type="http://schemas.openxmlformats.org/officeDocument/2006/relationships/image" Target="../media/image66.png"/><Relationship Id="rId4" Type="http://schemas.openxmlformats.org/officeDocument/2006/relationships/image" Target="NULL"/></Relationships>
</file>

<file path=ppt/slides/_rels/slide840.xml.rels><?xml version="1.0" encoding="UTF-8" standalone="yes"?>
<Relationships xmlns="http://schemas.openxmlformats.org/package/2006/relationships"><Relationship Id="rId3" Type="http://schemas.openxmlformats.org/officeDocument/2006/relationships/image" Target="../media/image784.png"/><Relationship Id="rId2" Type="http://schemas.openxmlformats.org/officeDocument/2006/relationships/notesSlide" Target="../notesSlides/notesSlide840.xml"/><Relationship Id="rId1" Type="http://schemas.openxmlformats.org/officeDocument/2006/relationships/slideLayout" Target="../slideLayouts/slideLayout2.xml"/><Relationship Id="rId4" Type="http://schemas.openxmlformats.org/officeDocument/2006/relationships/image" Target="../media/image786.png"/></Relationships>
</file>

<file path=ppt/slides/_rels/slide841.xml.rels><?xml version="1.0" encoding="UTF-8" standalone="yes"?>
<Relationships xmlns="http://schemas.openxmlformats.org/package/2006/relationships"><Relationship Id="rId3" Type="http://schemas.openxmlformats.org/officeDocument/2006/relationships/image" Target="../media/image4301.png"/><Relationship Id="rId7" Type="http://schemas.openxmlformats.org/officeDocument/2006/relationships/image" Target="../media/image4712.png"/><Relationship Id="rId2" Type="http://schemas.openxmlformats.org/officeDocument/2006/relationships/notesSlide" Target="../notesSlides/notesSlide841.xml"/><Relationship Id="rId1" Type="http://schemas.openxmlformats.org/officeDocument/2006/relationships/slideLayout" Target="../slideLayouts/slideLayout2.xml"/><Relationship Id="rId6" Type="http://schemas.openxmlformats.org/officeDocument/2006/relationships/image" Target="../media/image4611.png"/><Relationship Id="rId5" Type="http://schemas.openxmlformats.org/officeDocument/2006/relationships/image" Target="../media/image4500.png"/><Relationship Id="rId4" Type="http://schemas.openxmlformats.org/officeDocument/2006/relationships/image" Target="../media/image4401.png"/></Relationships>
</file>

<file path=ppt/slides/_rels/slide842.xml.rels><?xml version="1.0" encoding="UTF-8" standalone="yes"?>
<Relationships xmlns="http://schemas.openxmlformats.org/package/2006/relationships"><Relationship Id="rId3" Type="http://schemas.openxmlformats.org/officeDocument/2006/relationships/image" Target="../media/image787.png"/><Relationship Id="rId2" Type="http://schemas.openxmlformats.org/officeDocument/2006/relationships/notesSlide" Target="../notesSlides/notesSlide842.xml"/><Relationship Id="rId1" Type="http://schemas.openxmlformats.org/officeDocument/2006/relationships/slideLayout" Target="../slideLayouts/slideLayout2.xml"/><Relationship Id="rId4" Type="http://schemas.openxmlformats.org/officeDocument/2006/relationships/image" Target="../media/image788.png"/></Relationships>
</file>

<file path=ppt/slides/_rels/slide843.xml.rels><?xml version="1.0" encoding="UTF-8" standalone="yes"?>
<Relationships xmlns="http://schemas.openxmlformats.org/package/2006/relationships"><Relationship Id="rId8" Type="http://schemas.openxmlformats.org/officeDocument/2006/relationships/image" Target="../media/image5520.png"/><Relationship Id="rId3" Type="http://schemas.openxmlformats.org/officeDocument/2006/relationships/image" Target="../media/image5040.png"/><Relationship Id="rId7" Type="http://schemas.openxmlformats.org/officeDocument/2006/relationships/image" Target="../media/image5420.png"/><Relationship Id="rId2" Type="http://schemas.openxmlformats.org/officeDocument/2006/relationships/notesSlide" Target="../notesSlides/notesSlide843.xml"/><Relationship Id="rId1" Type="http://schemas.openxmlformats.org/officeDocument/2006/relationships/slideLayout" Target="../slideLayouts/slideLayout2.xml"/><Relationship Id="rId6" Type="http://schemas.openxmlformats.org/officeDocument/2006/relationships/image" Target="../media/image5330.png"/><Relationship Id="rId5" Type="http://schemas.openxmlformats.org/officeDocument/2006/relationships/image" Target="../media/image5230.png"/><Relationship Id="rId4" Type="http://schemas.openxmlformats.org/officeDocument/2006/relationships/image" Target="../media/image2103.png"/><Relationship Id="rId9" Type="http://schemas.openxmlformats.org/officeDocument/2006/relationships/image" Target="../media/image5601.png"/></Relationships>
</file>

<file path=ppt/slides/_rels/slide844.xml.rels><?xml version="1.0" encoding="UTF-8" standalone="yes"?>
<Relationships xmlns="http://schemas.openxmlformats.org/package/2006/relationships"><Relationship Id="rId3" Type="http://schemas.openxmlformats.org/officeDocument/2006/relationships/image" Target="../media/image789.png"/><Relationship Id="rId2" Type="http://schemas.openxmlformats.org/officeDocument/2006/relationships/notesSlide" Target="../notesSlides/notesSlide844.xml"/><Relationship Id="rId1" Type="http://schemas.openxmlformats.org/officeDocument/2006/relationships/slideLayout" Target="../slideLayouts/slideLayout2.xml"/><Relationship Id="rId5" Type="http://schemas.openxmlformats.org/officeDocument/2006/relationships/image" Target="../media/image794.png"/><Relationship Id="rId4" Type="http://schemas.openxmlformats.org/officeDocument/2006/relationships/image" Target="../media/image793.png"/></Relationships>
</file>

<file path=ppt/slides/_rels/slide845.xml.rels><?xml version="1.0" encoding="UTF-8" standalone="yes"?>
<Relationships xmlns="http://schemas.openxmlformats.org/package/2006/relationships"><Relationship Id="rId8" Type="http://schemas.openxmlformats.org/officeDocument/2006/relationships/image" Target="../media/image21400.png"/><Relationship Id="rId3" Type="http://schemas.openxmlformats.org/officeDocument/2006/relationships/image" Target="../media/image6000.png"/><Relationship Id="rId7" Type="http://schemas.openxmlformats.org/officeDocument/2006/relationships/image" Target="../media/image6400.png"/><Relationship Id="rId2" Type="http://schemas.openxmlformats.org/officeDocument/2006/relationships/notesSlide" Target="../notesSlides/notesSlide845.xml"/><Relationship Id="rId1" Type="http://schemas.openxmlformats.org/officeDocument/2006/relationships/slideLayout" Target="../slideLayouts/slideLayout2.xml"/><Relationship Id="rId6" Type="http://schemas.openxmlformats.org/officeDocument/2006/relationships/image" Target="../media/image6300.png"/><Relationship Id="rId5" Type="http://schemas.openxmlformats.org/officeDocument/2006/relationships/image" Target="../media/image21300.png"/><Relationship Id="rId4" Type="http://schemas.openxmlformats.org/officeDocument/2006/relationships/image" Target="../media/image21200.png"/></Relationships>
</file>

<file path=ppt/slides/_rels/slide846.xml.rels><?xml version="1.0" encoding="UTF-8" standalone="yes"?>
<Relationships xmlns="http://schemas.openxmlformats.org/package/2006/relationships"><Relationship Id="rId2" Type="http://schemas.openxmlformats.org/officeDocument/2006/relationships/notesSlide" Target="../notesSlides/notesSlide846.xml"/><Relationship Id="rId1" Type="http://schemas.openxmlformats.org/officeDocument/2006/relationships/slideLayout" Target="../slideLayouts/slideLayout2.xml"/></Relationships>
</file>

<file path=ppt/slides/_rels/slide847.xml.rels><?xml version="1.0" encoding="UTF-8" standalone="yes"?>
<Relationships xmlns="http://schemas.openxmlformats.org/package/2006/relationships"><Relationship Id="rId3" Type="http://schemas.openxmlformats.org/officeDocument/2006/relationships/image" Target="../media/image795.png"/><Relationship Id="rId2" Type="http://schemas.openxmlformats.org/officeDocument/2006/relationships/notesSlide" Target="../notesSlides/notesSlide847.xml"/><Relationship Id="rId1" Type="http://schemas.openxmlformats.org/officeDocument/2006/relationships/slideLayout" Target="../slideLayouts/slideLayout2.xml"/><Relationship Id="rId4" Type="http://schemas.openxmlformats.org/officeDocument/2006/relationships/image" Target="../media/image796.png"/></Relationships>
</file>

<file path=ppt/slides/_rels/slide848.xml.rels><?xml version="1.0" encoding="UTF-8" standalone="yes"?>
<Relationships xmlns="http://schemas.openxmlformats.org/package/2006/relationships"><Relationship Id="rId2" Type="http://schemas.openxmlformats.org/officeDocument/2006/relationships/notesSlide" Target="../notesSlides/notesSlide848.xml"/><Relationship Id="rId1" Type="http://schemas.openxmlformats.org/officeDocument/2006/relationships/slideLayout" Target="../slideLayouts/slideLayout2.xml"/></Relationships>
</file>

<file path=ppt/slides/_rels/slide849.xml.rels><?xml version="1.0" encoding="UTF-8" standalone="yes"?>
<Relationships xmlns="http://schemas.openxmlformats.org/package/2006/relationships"><Relationship Id="rId2" Type="http://schemas.openxmlformats.org/officeDocument/2006/relationships/notesSlide" Target="../notesSlides/notesSlide849.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8" Type="http://schemas.openxmlformats.org/officeDocument/2006/relationships/image" Target="../media/image67.png"/><Relationship Id="rId7" Type="http://schemas.openxmlformats.org/officeDocument/2006/relationships/image" Target="NULL"/><Relationship Id="rId2" Type="http://schemas.openxmlformats.org/officeDocument/2006/relationships/notesSlide" Target="../notesSlides/notesSlide85.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850.xml.rels><?xml version="1.0" encoding="UTF-8" standalone="yes"?>
<Relationships xmlns="http://schemas.openxmlformats.org/package/2006/relationships"><Relationship Id="rId2" Type="http://schemas.openxmlformats.org/officeDocument/2006/relationships/notesSlide" Target="../notesSlides/notesSlide850.xml"/><Relationship Id="rId1" Type="http://schemas.openxmlformats.org/officeDocument/2006/relationships/slideLayout" Target="../slideLayouts/slideLayout7.xml"/></Relationships>
</file>

<file path=ppt/slides/_rels/slide851.xml.rels><?xml version="1.0" encoding="UTF-8" standalone="yes"?>
<Relationships xmlns="http://schemas.openxmlformats.org/package/2006/relationships"><Relationship Id="rId2" Type="http://schemas.openxmlformats.org/officeDocument/2006/relationships/notesSlide" Target="../notesSlides/notesSlide851.xml"/><Relationship Id="rId1" Type="http://schemas.openxmlformats.org/officeDocument/2006/relationships/slideLayout" Target="../slideLayouts/slideLayout7.xml"/></Relationships>
</file>

<file path=ppt/slides/_rels/slide852.xml.rels><?xml version="1.0" encoding="UTF-8" standalone="yes"?>
<Relationships xmlns="http://schemas.openxmlformats.org/package/2006/relationships"><Relationship Id="rId3" Type="http://schemas.openxmlformats.org/officeDocument/2006/relationships/image" Target="../media/image797.png"/><Relationship Id="rId2" Type="http://schemas.openxmlformats.org/officeDocument/2006/relationships/notesSlide" Target="../notesSlides/notesSlide852.xml"/><Relationship Id="rId1" Type="http://schemas.openxmlformats.org/officeDocument/2006/relationships/slideLayout" Target="../slideLayouts/slideLayout2.xml"/></Relationships>
</file>

<file path=ppt/slides/_rels/slide853.xml.rels><?xml version="1.0" encoding="UTF-8" standalone="yes"?>
<Relationships xmlns="http://schemas.openxmlformats.org/package/2006/relationships"><Relationship Id="rId3" Type="http://schemas.openxmlformats.org/officeDocument/2006/relationships/image" Target="../media/image798.png"/><Relationship Id="rId2" Type="http://schemas.openxmlformats.org/officeDocument/2006/relationships/notesSlide" Target="../notesSlides/notesSlide853.xml"/><Relationship Id="rId1" Type="http://schemas.openxmlformats.org/officeDocument/2006/relationships/slideLayout" Target="../slideLayouts/slideLayout2.xml"/></Relationships>
</file>

<file path=ppt/slides/_rels/slide854.xml.rels><?xml version="1.0" encoding="UTF-8" standalone="yes"?>
<Relationships xmlns="http://schemas.openxmlformats.org/package/2006/relationships"><Relationship Id="rId2" Type="http://schemas.openxmlformats.org/officeDocument/2006/relationships/notesSlide" Target="../notesSlides/notesSlide854.xml"/><Relationship Id="rId1" Type="http://schemas.openxmlformats.org/officeDocument/2006/relationships/slideLayout" Target="../slideLayouts/slideLayout2.xml"/><Relationship Id="rId6" Type="http://schemas.openxmlformats.org/officeDocument/2006/relationships/image" Target="../media/image799.png"/><Relationship Id="rId5" Type="http://schemas.openxmlformats.org/officeDocument/2006/relationships/image" Target="../media/image5101.png"/><Relationship Id="rId4" Type="http://schemas.openxmlformats.org/officeDocument/2006/relationships/image" Target="../media/image41000.png"/></Relationships>
</file>

<file path=ppt/slides/_rels/slide855.xml.rels><?xml version="1.0" encoding="UTF-8" standalone="yes"?>
<Relationships xmlns="http://schemas.openxmlformats.org/package/2006/relationships"><Relationship Id="rId8" Type="http://schemas.openxmlformats.org/officeDocument/2006/relationships/image" Target="../media/image914.png"/><Relationship Id="rId3" Type="http://schemas.openxmlformats.org/officeDocument/2006/relationships/image" Target="../media/image4960.png"/><Relationship Id="rId7" Type="http://schemas.openxmlformats.org/officeDocument/2006/relationships/image" Target="../media/image818.png"/><Relationship Id="rId2" Type="http://schemas.openxmlformats.org/officeDocument/2006/relationships/notesSlide" Target="../notesSlides/notesSlide855.xml"/><Relationship Id="rId1" Type="http://schemas.openxmlformats.org/officeDocument/2006/relationships/slideLayout" Target="../slideLayouts/slideLayout2.xml"/><Relationship Id="rId6" Type="http://schemas.openxmlformats.org/officeDocument/2006/relationships/image" Target="../media/image7170.png"/><Relationship Id="rId5" Type="http://schemas.openxmlformats.org/officeDocument/2006/relationships/image" Target="../media/image6160.png"/><Relationship Id="rId4" Type="http://schemas.openxmlformats.org/officeDocument/2006/relationships/image" Target="../media/image5140.png"/></Relationships>
</file>

<file path=ppt/slides/_rels/slide856.xml.rels><?xml version="1.0" encoding="UTF-8" standalone="yes"?>
<Relationships xmlns="http://schemas.openxmlformats.org/package/2006/relationships"><Relationship Id="rId8" Type="http://schemas.openxmlformats.org/officeDocument/2006/relationships/image" Target="../media/image1516.png"/><Relationship Id="rId3" Type="http://schemas.openxmlformats.org/officeDocument/2006/relationships/image" Target="../media/image1015.png"/><Relationship Id="rId7" Type="http://schemas.openxmlformats.org/officeDocument/2006/relationships/image" Target="../media/image1415.png"/><Relationship Id="rId2" Type="http://schemas.openxmlformats.org/officeDocument/2006/relationships/notesSlide" Target="../notesSlides/notesSlide856.xml"/><Relationship Id="rId1" Type="http://schemas.openxmlformats.org/officeDocument/2006/relationships/slideLayout" Target="../slideLayouts/slideLayout2.xml"/><Relationship Id="rId6" Type="http://schemas.openxmlformats.org/officeDocument/2006/relationships/image" Target="../media/image1317.png"/><Relationship Id="rId5" Type="http://schemas.openxmlformats.org/officeDocument/2006/relationships/image" Target="../media/image1217.png"/><Relationship Id="rId4" Type="http://schemas.openxmlformats.org/officeDocument/2006/relationships/image" Target="../media/image1115.png"/></Relationships>
</file>

<file path=ppt/slides/_rels/slide857.xml.rels><?xml version="1.0" encoding="UTF-8" standalone="yes"?>
<Relationships xmlns="http://schemas.openxmlformats.org/package/2006/relationships"><Relationship Id="rId8" Type="http://schemas.openxmlformats.org/officeDocument/2006/relationships/image" Target="../media/image803.png"/><Relationship Id="rId7" Type="http://schemas.openxmlformats.org/officeDocument/2006/relationships/image" Target="../media/image802.png"/><Relationship Id="rId2" Type="http://schemas.openxmlformats.org/officeDocument/2006/relationships/notesSlide" Target="../notesSlides/notesSlide857.xml"/><Relationship Id="rId1" Type="http://schemas.openxmlformats.org/officeDocument/2006/relationships/slideLayout" Target="../slideLayouts/slideLayout2.xml"/><Relationship Id="rId6" Type="http://schemas.openxmlformats.org/officeDocument/2006/relationships/image" Target="../media/image1915.png"/><Relationship Id="rId5" Type="http://schemas.openxmlformats.org/officeDocument/2006/relationships/image" Target="../media/image1815.png"/></Relationships>
</file>

<file path=ppt/slides/_rels/slide858.xml.rels><?xml version="1.0" encoding="UTF-8" standalone="yes"?>
<Relationships xmlns="http://schemas.openxmlformats.org/package/2006/relationships"><Relationship Id="rId3" Type="http://schemas.openxmlformats.org/officeDocument/2006/relationships/image" Target="../media/image804.png"/><Relationship Id="rId2" Type="http://schemas.openxmlformats.org/officeDocument/2006/relationships/notesSlide" Target="../notesSlides/notesSlide858.xml"/><Relationship Id="rId1" Type="http://schemas.openxmlformats.org/officeDocument/2006/relationships/slideLayout" Target="../slideLayouts/slideLayout2.xml"/><Relationship Id="rId4" Type="http://schemas.openxmlformats.org/officeDocument/2006/relationships/image" Target="../media/image805.png"/></Relationships>
</file>

<file path=ppt/slides/_rels/slide859.xml.rels><?xml version="1.0" encoding="UTF-8" standalone="yes"?>
<Relationships xmlns="http://schemas.openxmlformats.org/package/2006/relationships"><Relationship Id="rId3" Type="http://schemas.openxmlformats.org/officeDocument/2006/relationships/image" Target="../media/image2114.png"/><Relationship Id="rId7" Type="http://schemas.openxmlformats.org/officeDocument/2006/relationships/image" Target="../media/image2513.png"/><Relationship Id="rId2" Type="http://schemas.openxmlformats.org/officeDocument/2006/relationships/notesSlide" Target="../notesSlides/notesSlide859.xml"/><Relationship Id="rId1" Type="http://schemas.openxmlformats.org/officeDocument/2006/relationships/slideLayout" Target="../slideLayouts/slideLayout2.xml"/><Relationship Id="rId6" Type="http://schemas.openxmlformats.org/officeDocument/2006/relationships/image" Target="../media/image2414.png"/><Relationship Id="rId5" Type="http://schemas.openxmlformats.org/officeDocument/2006/relationships/image" Target="../media/image2314.png"/><Relationship Id="rId4" Type="http://schemas.openxmlformats.org/officeDocument/2006/relationships/image" Target="../media/image2214.pn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NULL"/><Relationship Id="rId4" Type="http://schemas.openxmlformats.org/officeDocument/2006/relationships/image" Target="NULL"/></Relationships>
</file>

<file path=ppt/slides/_rels/slide860.xml.rels><?xml version="1.0" encoding="UTF-8" standalone="yes"?>
<Relationships xmlns="http://schemas.openxmlformats.org/package/2006/relationships"><Relationship Id="rId8" Type="http://schemas.openxmlformats.org/officeDocument/2006/relationships/image" Target="../media/image3113.png"/><Relationship Id="rId3" Type="http://schemas.openxmlformats.org/officeDocument/2006/relationships/image" Target="../media/image26110.png"/><Relationship Id="rId7" Type="http://schemas.openxmlformats.org/officeDocument/2006/relationships/image" Target="../media/image3012.png"/><Relationship Id="rId2" Type="http://schemas.openxmlformats.org/officeDocument/2006/relationships/notesSlide" Target="../notesSlides/notesSlide860.xml"/><Relationship Id="rId1" Type="http://schemas.openxmlformats.org/officeDocument/2006/relationships/slideLayout" Target="../slideLayouts/slideLayout2.xml"/><Relationship Id="rId6" Type="http://schemas.openxmlformats.org/officeDocument/2006/relationships/image" Target="../media/image2913.png"/><Relationship Id="rId5" Type="http://schemas.openxmlformats.org/officeDocument/2006/relationships/image" Target="../media/image2812.png"/><Relationship Id="rId4" Type="http://schemas.openxmlformats.org/officeDocument/2006/relationships/image" Target="../media/image2712.png"/></Relationships>
</file>

<file path=ppt/slides/_rels/slide861.xml.rels><?xml version="1.0" encoding="UTF-8" standalone="yes"?>
<Relationships xmlns="http://schemas.openxmlformats.org/package/2006/relationships"><Relationship Id="rId3" Type="http://schemas.openxmlformats.org/officeDocument/2006/relationships/image" Target="../media/image3212.png"/><Relationship Id="rId7" Type="http://schemas.openxmlformats.org/officeDocument/2006/relationships/image" Target="../media/image4012.png"/><Relationship Id="rId2" Type="http://schemas.openxmlformats.org/officeDocument/2006/relationships/notesSlide" Target="../notesSlides/notesSlide861.xml"/><Relationship Id="rId1" Type="http://schemas.openxmlformats.org/officeDocument/2006/relationships/slideLayout" Target="../slideLayouts/slideLayout2.xml"/><Relationship Id="rId6" Type="http://schemas.openxmlformats.org/officeDocument/2006/relationships/image" Target="../media/image39101.png"/><Relationship Id="rId5" Type="http://schemas.openxmlformats.org/officeDocument/2006/relationships/image" Target="../media/image3411.png"/><Relationship Id="rId4" Type="http://schemas.openxmlformats.org/officeDocument/2006/relationships/image" Target="../media/image3312.png"/></Relationships>
</file>

<file path=ppt/slides/_rels/slide862.xml.rels><?xml version="1.0" encoding="UTF-8" standalone="yes"?>
<Relationships xmlns="http://schemas.openxmlformats.org/package/2006/relationships"><Relationship Id="rId2" Type="http://schemas.openxmlformats.org/officeDocument/2006/relationships/notesSlide" Target="../notesSlides/notesSlide862.xml"/><Relationship Id="rId1" Type="http://schemas.openxmlformats.org/officeDocument/2006/relationships/slideLayout" Target="../slideLayouts/slideLayout2.xml"/><Relationship Id="rId6" Type="http://schemas.openxmlformats.org/officeDocument/2006/relationships/image" Target="../media/image806.png"/><Relationship Id="rId5" Type="http://schemas.openxmlformats.org/officeDocument/2006/relationships/image" Target="../media/image4312.png"/><Relationship Id="rId4" Type="http://schemas.openxmlformats.org/officeDocument/2006/relationships/image" Target="../media/image4212.png"/></Relationships>
</file>

<file path=ppt/slides/_rels/slide863.xml.rels><?xml version="1.0" encoding="UTF-8" standalone="yes"?>
<Relationships xmlns="http://schemas.openxmlformats.org/package/2006/relationships"><Relationship Id="rId8" Type="http://schemas.openxmlformats.org/officeDocument/2006/relationships/image" Target="../media/image4413.png"/><Relationship Id="rId3" Type="http://schemas.openxmlformats.org/officeDocument/2006/relationships/image" Target="../media/image3612.png"/><Relationship Id="rId7" Type="http://schemas.openxmlformats.org/officeDocument/2006/relationships/image" Target="../media/image4113.png"/><Relationship Id="rId2" Type="http://schemas.openxmlformats.org/officeDocument/2006/relationships/notesSlide" Target="../notesSlides/notesSlide863.xml"/><Relationship Id="rId1" Type="http://schemas.openxmlformats.org/officeDocument/2006/relationships/slideLayout" Target="../slideLayouts/slideLayout2.xml"/><Relationship Id="rId6" Type="http://schemas.openxmlformats.org/officeDocument/2006/relationships/image" Target="../media/image3913.png"/><Relationship Id="rId5" Type="http://schemas.openxmlformats.org/officeDocument/2006/relationships/image" Target="../media/image3812.png"/><Relationship Id="rId4" Type="http://schemas.openxmlformats.org/officeDocument/2006/relationships/image" Target="../media/image3712.png"/><Relationship Id="rId9" Type="http://schemas.openxmlformats.org/officeDocument/2006/relationships/image" Target="../media/image4513.png"/></Relationships>
</file>

<file path=ppt/slides/_rels/slide864.xml.rels><?xml version="1.0" encoding="UTF-8" standalone="yes"?>
<Relationships xmlns="http://schemas.openxmlformats.org/package/2006/relationships"><Relationship Id="rId8" Type="http://schemas.openxmlformats.org/officeDocument/2006/relationships/image" Target="../media/image5150.png"/><Relationship Id="rId3" Type="http://schemas.openxmlformats.org/officeDocument/2006/relationships/image" Target="../media/image4612.png"/><Relationship Id="rId7" Type="http://schemas.openxmlformats.org/officeDocument/2006/relationships/image" Target="../media/image3571.png"/><Relationship Id="rId2" Type="http://schemas.openxmlformats.org/officeDocument/2006/relationships/notesSlide" Target="../notesSlides/notesSlide864.xml"/><Relationship Id="rId1" Type="http://schemas.openxmlformats.org/officeDocument/2006/relationships/slideLayout" Target="../slideLayouts/slideLayout2.xml"/><Relationship Id="rId6" Type="http://schemas.openxmlformats.org/officeDocument/2006/relationships/image" Target="../media/image4970.png"/><Relationship Id="rId5" Type="http://schemas.openxmlformats.org/officeDocument/2006/relationships/image" Target="../media/image4812.png"/><Relationship Id="rId10" Type="http://schemas.openxmlformats.org/officeDocument/2006/relationships/image" Target="../media/image5340.png"/><Relationship Id="rId4" Type="http://schemas.openxmlformats.org/officeDocument/2006/relationships/image" Target="../media/image4713.png"/><Relationship Id="rId9" Type="http://schemas.openxmlformats.org/officeDocument/2006/relationships/image" Target="../media/image5240.png"/></Relationships>
</file>

<file path=ppt/slides/_rels/slide865.xml.rels><?xml version="1.0" encoding="UTF-8" standalone="yes"?>
<Relationships xmlns="http://schemas.openxmlformats.org/package/2006/relationships"><Relationship Id="rId3" Type="http://schemas.openxmlformats.org/officeDocument/2006/relationships/image" Target="../media/image807.png"/><Relationship Id="rId2" Type="http://schemas.openxmlformats.org/officeDocument/2006/relationships/notesSlide" Target="../notesSlides/notesSlide865.xml"/><Relationship Id="rId1" Type="http://schemas.openxmlformats.org/officeDocument/2006/relationships/slideLayout" Target="../slideLayouts/slideLayout2.xml"/></Relationships>
</file>

<file path=ppt/slides/_rels/slide866.xml.rels><?xml version="1.0" encoding="UTF-8" standalone="yes"?>
<Relationships xmlns="http://schemas.openxmlformats.org/package/2006/relationships"><Relationship Id="rId8" Type="http://schemas.openxmlformats.org/officeDocument/2006/relationships/image" Target="../media/image809.png"/><Relationship Id="rId3" Type="http://schemas.openxmlformats.org/officeDocument/2006/relationships/image" Target="../media/image808.png"/><Relationship Id="rId7" Type="http://schemas.openxmlformats.org/officeDocument/2006/relationships/image" Target="../media/image6030.png"/><Relationship Id="rId2" Type="http://schemas.openxmlformats.org/officeDocument/2006/relationships/notesSlide" Target="../notesSlides/notesSlide866.xml"/><Relationship Id="rId1" Type="http://schemas.openxmlformats.org/officeDocument/2006/relationships/slideLayout" Target="../slideLayouts/slideLayout2.xml"/><Relationship Id="rId6" Type="http://schemas.openxmlformats.org/officeDocument/2006/relationships/image" Target="../media/image5930.png"/><Relationship Id="rId5" Type="http://schemas.openxmlformats.org/officeDocument/2006/relationships/image" Target="../media/image5830.png"/></Relationships>
</file>

<file path=ppt/slides/_rels/slide867.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867.xml"/><Relationship Id="rId1" Type="http://schemas.openxmlformats.org/officeDocument/2006/relationships/slideLayout" Target="../slideLayouts/slideLayout2.xml"/></Relationships>
</file>

<file path=ppt/slides/_rels/slide868.xml.rels><?xml version="1.0" encoding="UTF-8" standalone="yes"?>
<Relationships xmlns="http://schemas.openxmlformats.org/package/2006/relationships"><Relationship Id="rId8" Type="http://schemas.openxmlformats.org/officeDocument/2006/relationships/image" Target="../media/image6320.png"/><Relationship Id="rId3" Type="http://schemas.openxmlformats.org/officeDocument/2006/relationships/image" Target="../media/image5810.png"/><Relationship Id="rId7" Type="http://schemas.openxmlformats.org/officeDocument/2006/relationships/image" Target="../media/image6220.png"/><Relationship Id="rId12" Type="http://schemas.openxmlformats.org/officeDocument/2006/relationships/image" Target="../media/image819.png"/><Relationship Id="rId2" Type="http://schemas.openxmlformats.org/officeDocument/2006/relationships/notesSlide" Target="../notesSlides/notesSlide868.xml"/><Relationship Id="rId16" Type="http://schemas.openxmlformats.org/officeDocument/2006/relationships/image" Target="../media/image824.png"/><Relationship Id="rId1" Type="http://schemas.openxmlformats.org/officeDocument/2006/relationships/slideLayout" Target="../slideLayouts/slideLayout2.xml"/><Relationship Id="rId6" Type="http://schemas.openxmlformats.org/officeDocument/2006/relationships/image" Target="../media/image6130.png"/><Relationship Id="rId11" Type="http://schemas.openxmlformats.org/officeDocument/2006/relationships/image" Target="../media/image8090.png"/><Relationship Id="rId5" Type="http://schemas.openxmlformats.org/officeDocument/2006/relationships/image" Target="../media/image6010.png"/><Relationship Id="rId15" Type="http://schemas.openxmlformats.org/officeDocument/2006/relationships/image" Target="../media/image7020.png"/><Relationship Id="rId10" Type="http://schemas.openxmlformats.org/officeDocument/2006/relationships/image" Target="../media/image6540.png"/><Relationship Id="rId4" Type="http://schemas.openxmlformats.org/officeDocument/2006/relationships/image" Target="../media/image5900.png"/><Relationship Id="rId9" Type="http://schemas.openxmlformats.org/officeDocument/2006/relationships/image" Target="../media/image6420.png"/><Relationship Id="rId14" Type="http://schemas.openxmlformats.org/officeDocument/2006/relationships/image" Target="../media/image6920.png"/></Relationships>
</file>

<file path=ppt/slides/_rels/slide869.xml.rels><?xml version="1.0" encoding="UTF-8" standalone="yes"?>
<Relationships xmlns="http://schemas.openxmlformats.org/package/2006/relationships"><Relationship Id="rId8" Type="http://schemas.openxmlformats.org/officeDocument/2006/relationships/image" Target="../media/image7620.png"/><Relationship Id="rId3" Type="http://schemas.openxmlformats.org/officeDocument/2006/relationships/image" Target="../media/image7180.png"/><Relationship Id="rId7" Type="http://schemas.openxmlformats.org/officeDocument/2006/relationships/image" Target="../media/image7520.png"/><Relationship Id="rId2" Type="http://schemas.openxmlformats.org/officeDocument/2006/relationships/notesSlide" Target="../notesSlides/notesSlide869.xml"/><Relationship Id="rId1" Type="http://schemas.openxmlformats.org/officeDocument/2006/relationships/slideLayout" Target="../slideLayouts/slideLayout2.xml"/><Relationship Id="rId6" Type="http://schemas.openxmlformats.org/officeDocument/2006/relationships/image" Target="../media/image7420.png"/><Relationship Id="rId5" Type="http://schemas.openxmlformats.org/officeDocument/2006/relationships/image" Target="../media/image7330.png"/><Relationship Id="rId4" Type="http://schemas.openxmlformats.org/officeDocument/2006/relationships/image" Target="../media/image7230.pn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 Id="rId6" Type="http://schemas.openxmlformats.org/officeDocument/2006/relationships/image" Target="../media/image69.png"/><Relationship Id="rId5" Type="http://schemas.openxmlformats.org/officeDocument/2006/relationships/image" Target="NULL"/><Relationship Id="rId4" Type="http://schemas.openxmlformats.org/officeDocument/2006/relationships/image" Target="NULL"/></Relationships>
</file>

<file path=ppt/slides/_rels/slide870.xml.rels><?xml version="1.0" encoding="UTF-8" standalone="yes"?>
<Relationships xmlns="http://schemas.openxmlformats.org/package/2006/relationships"><Relationship Id="rId8" Type="http://schemas.openxmlformats.org/officeDocument/2006/relationships/image" Target="../media/image8240.png"/><Relationship Id="rId3" Type="http://schemas.openxmlformats.org/officeDocument/2006/relationships/image" Target="../media/image7720.png"/><Relationship Id="rId7" Type="http://schemas.openxmlformats.org/officeDocument/2006/relationships/image" Target="../media/image8190.png"/><Relationship Id="rId2" Type="http://schemas.openxmlformats.org/officeDocument/2006/relationships/notesSlide" Target="../notesSlides/notesSlide870.xml"/><Relationship Id="rId1" Type="http://schemas.openxmlformats.org/officeDocument/2006/relationships/slideLayout" Target="../slideLayouts/slideLayout2.xml"/><Relationship Id="rId6" Type="http://schemas.openxmlformats.org/officeDocument/2006/relationships/image" Target="../media/image8020.png"/><Relationship Id="rId5" Type="http://schemas.openxmlformats.org/officeDocument/2006/relationships/image" Target="../media/image7930.png"/><Relationship Id="rId4" Type="http://schemas.openxmlformats.org/officeDocument/2006/relationships/image" Target="../media/image7840.png"/><Relationship Id="rId9" Type="http://schemas.openxmlformats.org/officeDocument/2006/relationships/image" Target="../media/image834.png"/></Relationships>
</file>

<file path=ppt/slides/_rels/slide871.xml.rels><?xml version="1.0" encoding="UTF-8" standalone="yes"?>
<Relationships xmlns="http://schemas.openxmlformats.org/package/2006/relationships"><Relationship Id="rId2" Type="http://schemas.openxmlformats.org/officeDocument/2006/relationships/notesSlide" Target="../notesSlides/notesSlide871.xml"/><Relationship Id="rId1" Type="http://schemas.openxmlformats.org/officeDocument/2006/relationships/slideLayout" Target="../slideLayouts/slideLayout2.xml"/><Relationship Id="rId5" Type="http://schemas.openxmlformats.org/officeDocument/2006/relationships/image" Target="../media/image826.png"/><Relationship Id="rId4" Type="http://schemas.openxmlformats.org/officeDocument/2006/relationships/image" Target="../media/image853.png"/></Relationships>
</file>

<file path=ppt/slides/_rels/slide872.xml.rels><?xml version="1.0" encoding="UTF-8" standalone="yes"?>
<Relationships xmlns="http://schemas.openxmlformats.org/package/2006/relationships"><Relationship Id="rId8" Type="http://schemas.openxmlformats.org/officeDocument/2006/relationships/image" Target="../media/image828.png"/><Relationship Id="rId7" Type="http://schemas.openxmlformats.org/officeDocument/2006/relationships/image" Target="../media/image827.png"/><Relationship Id="rId2" Type="http://schemas.openxmlformats.org/officeDocument/2006/relationships/notesSlide" Target="../notesSlides/notesSlide872.xml"/><Relationship Id="rId1" Type="http://schemas.openxmlformats.org/officeDocument/2006/relationships/slideLayout" Target="../slideLayouts/slideLayout2.xml"/><Relationship Id="rId6" Type="http://schemas.openxmlformats.org/officeDocument/2006/relationships/image" Target="../media/image4111.png"/><Relationship Id="rId5" Type="http://schemas.openxmlformats.org/officeDocument/2006/relationships/image" Target="../media/image3104.png"/><Relationship Id="rId4" Type="http://schemas.openxmlformats.org/officeDocument/2006/relationships/image" Target="../media/image2104.png"/></Relationships>
</file>

<file path=ppt/slides/_rels/slide873.xml.rels><?xml version="1.0" encoding="UTF-8" standalone="yes"?>
<Relationships xmlns="http://schemas.openxmlformats.org/package/2006/relationships"><Relationship Id="rId8" Type="http://schemas.openxmlformats.org/officeDocument/2006/relationships/image" Target="../media/image10101.png"/><Relationship Id="rId7" Type="http://schemas.openxmlformats.org/officeDocument/2006/relationships/image" Target="../media/image9102.png"/><Relationship Id="rId2" Type="http://schemas.openxmlformats.org/officeDocument/2006/relationships/notesSlide" Target="../notesSlides/notesSlide873.xml"/><Relationship Id="rId1" Type="http://schemas.openxmlformats.org/officeDocument/2006/relationships/slideLayout" Target="../slideLayouts/slideLayout2.xml"/><Relationship Id="rId6" Type="http://schemas.openxmlformats.org/officeDocument/2006/relationships/image" Target="../media/image8120.png"/><Relationship Id="rId5" Type="http://schemas.openxmlformats.org/officeDocument/2006/relationships/image" Target="../media/image7111.png"/><Relationship Id="rId4" Type="http://schemas.openxmlformats.org/officeDocument/2006/relationships/image" Target="../media/image6120.png"/><Relationship Id="rId9" Type="http://schemas.openxmlformats.org/officeDocument/2006/relationships/image" Target="../media/image829.png"/></Relationships>
</file>

<file path=ppt/slides/_rels/slide874.xml.rels><?xml version="1.0" encoding="UTF-8" standalone="yes"?>
<Relationships xmlns="http://schemas.openxmlformats.org/package/2006/relationships"><Relationship Id="rId3" Type="http://schemas.openxmlformats.org/officeDocument/2006/relationships/image" Target="../media/image836.png"/><Relationship Id="rId2" Type="http://schemas.openxmlformats.org/officeDocument/2006/relationships/notesSlide" Target="../notesSlides/notesSlide874.xml"/><Relationship Id="rId1" Type="http://schemas.openxmlformats.org/officeDocument/2006/relationships/slideLayout" Target="../slideLayouts/slideLayout2.xml"/><Relationship Id="rId6" Type="http://schemas.openxmlformats.org/officeDocument/2006/relationships/image" Target="../media/image839.png"/><Relationship Id="rId5" Type="http://schemas.openxmlformats.org/officeDocument/2006/relationships/image" Target="../media/image838.png"/><Relationship Id="rId4" Type="http://schemas.openxmlformats.org/officeDocument/2006/relationships/image" Target="../media/image837.png"/></Relationships>
</file>

<file path=ppt/slides/_rels/slide875.xml.rels><?xml version="1.0" encoding="UTF-8" standalone="yes"?>
<Relationships xmlns="http://schemas.openxmlformats.org/package/2006/relationships"><Relationship Id="rId8" Type="http://schemas.openxmlformats.org/officeDocument/2006/relationships/image" Target="../media/image20101.png"/><Relationship Id="rId7" Type="http://schemas.openxmlformats.org/officeDocument/2006/relationships/image" Target="../media/image19101.png"/><Relationship Id="rId2" Type="http://schemas.openxmlformats.org/officeDocument/2006/relationships/notesSlide" Target="../notesSlides/notesSlide875.xml"/><Relationship Id="rId1" Type="http://schemas.openxmlformats.org/officeDocument/2006/relationships/slideLayout" Target="../slideLayouts/slideLayout2.xml"/><Relationship Id="rId6" Type="http://schemas.openxmlformats.org/officeDocument/2006/relationships/image" Target="../media/image18101.png"/><Relationship Id="rId5" Type="http://schemas.openxmlformats.org/officeDocument/2006/relationships/image" Target="../media/image17101.png"/><Relationship Id="rId4" Type="http://schemas.openxmlformats.org/officeDocument/2006/relationships/image" Target="../media/image16101.png"/><Relationship Id="rId9" Type="http://schemas.openxmlformats.org/officeDocument/2006/relationships/image" Target="../media/image843.png"/></Relationships>
</file>

<file path=ppt/slides/_rels/slide876.xml.rels><?xml version="1.0" encoding="UTF-8" standalone="yes"?>
<Relationships xmlns="http://schemas.openxmlformats.org/package/2006/relationships"><Relationship Id="rId8" Type="http://schemas.openxmlformats.org/officeDocument/2006/relationships/image" Target="../media/image3740.png"/><Relationship Id="rId3" Type="http://schemas.openxmlformats.org/officeDocument/2006/relationships/image" Target="../media/image3681.png"/><Relationship Id="rId7" Type="http://schemas.openxmlformats.org/officeDocument/2006/relationships/image" Target="../media/image3731.png"/><Relationship Id="rId2" Type="http://schemas.openxmlformats.org/officeDocument/2006/relationships/notesSlide" Target="../notesSlides/notesSlide876.xml"/><Relationship Id="rId1" Type="http://schemas.openxmlformats.org/officeDocument/2006/relationships/slideLayout" Target="../slideLayouts/slideLayout2.xml"/><Relationship Id="rId6" Type="http://schemas.openxmlformats.org/officeDocument/2006/relationships/image" Target="../media/image3721.png"/><Relationship Id="rId5" Type="http://schemas.openxmlformats.org/officeDocument/2006/relationships/image" Target="../media/image3714.png"/><Relationship Id="rId4" Type="http://schemas.openxmlformats.org/officeDocument/2006/relationships/image" Target="../media/image3691.png"/><Relationship Id="rId9" Type="http://schemas.openxmlformats.org/officeDocument/2006/relationships/image" Target="../media/image3751.png"/></Relationships>
</file>

<file path=ppt/slides/_rels/slide877.xml.rels><?xml version="1.0" encoding="UTF-8" standalone="yes"?>
<Relationships xmlns="http://schemas.openxmlformats.org/package/2006/relationships"><Relationship Id="rId3" Type="http://schemas.openxmlformats.org/officeDocument/2006/relationships/image" Target="../media/image844.png"/><Relationship Id="rId2" Type="http://schemas.openxmlformats.org/officeDocument/2006/relationships/notesSlide" Target="../notesSlides/notesSlide877.xml"/><Relationship Id="rId1" Type="http://schemas.openxmlformats.org/officeDocument/2006/relationships/slideLayout" Target="../slideLayouts/slideLayout2.xml"/><Relationship Id="rId4" Type="http://schemas.openxmlformats.org/officeDocument/2006/relationships/image" Target="../media/image845.png"/></Relationships>
</file>

<file path=ppt/slides/_rels/slide878.xml.rels><?xml version="1.0" encoding="UTF-8" standalone="yes"?>
<Relationships xmlns="http://schemas.openxmlformats.org/package/2006/relationships"><Relationship Id="rId8" Type="http://schemas.openxmlformats.org/officeDocument/2006/relationships/image" Target="../media/image846.png"/><Relationship Id="rId7" Type="http://schemas.openxmlformats.org/officeDocument/2006/relationships/image" Target="../media/image9300.png"/><Relationship Id="rId2" Type="http://schemas.openxmlformats.org/officeDocument/2006/relationships/notesSlide" Target="../notesSlides/notesSlide878.xml"/><Relationship Id="rId1" Type="http://schemas.openxmlformats.org/officeDocument/2006/relationships/slideLayout" Target="../slideLayouts/slideLayout2.xml"/><Relationship Id="rId6" Type="http://schemas.openxmlformats.org/officeDocument/2006/relationships/image" Target="../media/image3402.png"/><Relationship Id="rId5" Type="http://schemas.openxmlformats.org/officeDocument/2006/relationships/image" Target="../media/image33101.png"/><Relationship Id="rId4" Type="http://schemas.openxmlformats.org/officeDocument/2006/relationships/image" Target="../media/image6760.png"/></Relationships>
</file>

<file path=ppt/slides/_rels/slide879.xml.rels><?xml version="1.0" encoding="UTF-8" standalone="yes"?>
<Relationships xmlns="http://schemas.openxmlformats.org/package/2006/relationships"><Relationship Id="rId8" Type="http://schemas.openxmlformats.org/officeDocument/2006/relationships/image" Target="../media/image3802.png"/><Relationship Id="rId7" Type="http://schemas.openxmlformats.org/officeDocument/2006/relationships/image" Target="../media/image3803.png"/><Relationship Id="rId2" Type="http://schemas.openxmlformats.org/officeDocument/2006/relationships/notesSlide" Target="../notesSlides/notesSlide879.xml"/><Relationship Id="rId1" Type="http://schemas.openxmlformats.org/officeDocument/2006/relationships/slideLayout" Target="../slideLayouts/slideLayout2.xml"/><Relationship Id="rId6" Type="http://schemas.openxmlformats.org/officeDocument/2006/relationships/image" Target="../media/image973.png"/><Relationship Id="rId11" Type="http://schemas.openxmlformats.org/officeDocument/2006/relationships/image" Target="../media/image847.png"/><Relationship Id="rId5" Type="http://schemas.openxmlformats.org/officeDocument/2006/relationships/image" Target="../media/image962.png"/><Relationship Id="rId10" Type="http://schemas.openxmlformats.org/officeDocument/2006/relationships/image" Target="../media/image1016.png"/><Relationship Id="rId4" Type="http://schemas.openxmlformats.org/officeDocument/2006/relationships/image" Target="../media/image953.png"/><Relationship Id="rId9" Type="http://schemas.openxmlformats.org/officeDocument/2006/relationships/image" Target="../media/image1002.png"/></Relationships>
</file>

<file path=ppt/slides/_rels/slide8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80.xml.rels><?xml version="1.0" encoding="UTF-8" standalone="yes"?>
<Relationships xmlns="http://schemas.openxmlformats.org/package/2006/relationships"><Relationship Id="rId8" Type="http://schemas.openxmlformats.org/officeDocument/2006/relationships/image" Target="../media/image48101.png"/><Relationship Id="rId3" Type="http://schemas.openxmlformats.org/officeDocument/2006/relationships/image" Target="../media/image4312.png"/><Relationship Id="rId7" Type="http://schemas.openxmlformats.org/officeDocument/2006/relationships/image" Target="../media/image4715.png"/><Relationship Id="rId2" Type="http://schemas.openxmlformats.org/officeDocument/2006/relationships/notesSlide" Target="../notesSlides/notesSlide880.xml"/><Relationship Id="rId1" Type="http://schemas.openxmlformats.org/officeDocument/2006/relationships/slideLayout" Target="../slideLayouts/slideLayout2.xml"/><Relationship Id="rId6" Type="http://schemas.openxmlformats.org/officeDocument/2006/relationships/image" Target="../media/image4614.png"/><Relationship Id="rId11" Type="http://schemas.openxmlformats.org/officeDocument/2006/relationships/image" Target="../media/image1022.png"/><Relationship Id="rId5" Type="http://schemas.openxmlformats.org/officeDocument/2006/relationships/image" Target="../media/image4501.png"/><Relationship Id="rId10" Type="http://schemas.openxmlformats.org/officeDocument/2006/relationships/image" Target="../media/image5012.png"/><Relationship Id="rId4" Type="http://schemas.openxmlformats.org/officeDocument/2006/relationships/image" Target="../media/image4402.png"/><Relationship Id="rId9" Type="http://schemas.openxmlformats.org/officeDocument/2006/relationships/image" Target="../media/image4912.png"/></Relationships>
</file>

<file path=ppt/slides/_rels/slide881.xml.rels><?xml version="1.0" encoding="UTF-8" standalone="yes"?>
<Relationships xmlns="http://schemas.openxmlformats.org/package/2006/relationships"><Relationship Id="rId3" Type="http://schemas.openxmlformats.org/officeDocument/2006/relationships/image" Target="../media/image848.png"/><Relationship Id="rId2" Type="http://schemas.openxmlformats.org/officeDocument/2006/relationships/notesSlide" Target="../notesSlides/notesSlide881.xml"/><Relationship Id="rId1" Type="http://schemas.openxmlformats.org/officeDocument/2006/relationships/slideLayout" Target="../slideLayouts/slideLayout2.xml"/></Relationships>
</file>

<file path=ppt/slides/_rels/slide882.xml.rels><?xml version="1.0" encoding="UTF-8" standalone="yes"?>
<Relationships xmlns="http://schemas.openxmlformats.org/package/2006/relationships"><Relationship Id="rId3" Type="http://schemas.openxmlformats.org/officeDocument/2006/relationships/image" Target="../media/image849.png"/><Relationship Id="rId2" Type="http://schemas.openxmlformats.org/officeDocument/2006/relationships/notesSlide" Target="../notesSlides/notesSlide882.xml"/><Relationship Id="rId1" Type="http://schemas.openxmlformats.org/officeDocument/2006/relationships/slideLayout" Target="../slideLayouts/slideLayout2.xml"/></Relationships>
</file>

<file path=ppt/slides/_rels/slide883.xml.rels><?xml version="1.0" encoding="UTF-8" standalone="yes"?>
<Relationships xmlns="http://schemas.openxmlformats.org/package/2006/relationships"><Relationship Id="rId8" Type="http://schemas.openxmlformats.org/officeDocument/2006/relationships/image" Target="../media/image5801.png"/><Relationship Id="rId3" Type="http://schemas.openxmlformats.org/officeDocument/2006/relationships/image" Target="../media/image5300.png"/><Relationship Id="rId7" Type="http://schemas.openxmlformats.org/officeDocument/2006/relationships/image" Target="../media/image5700.png"/><Relationship Id="rId2" Type="http://schemas.openxmlformats.org/officeDocument/2006/relationships/notesSlide" Target="../notesSlides/notesSlide883.xml"/><Relationship Id="rId1" Type="http://schemas.openxmlformats.org/officeDocument/2006/relationships/slideLayout" Target="../slideLayouts/slideLayout2.xml"/><Relationship Id="rId6" Type="http://schemas.openxmlformats.org/officeDocument/2006/relationships/image" Target="../media/image5600.png"/><Relationship Id="rId5" Type="http://schemas.openxmlformats.org/officeDocument/2006/relationships/image" Target="../media/image5500.png"/><Relationship Id="rId4" Type="http://schemas.openxmlformats.org/officeDocument/2006/relationships/image" Target="../media/image5400.png"/></Relationships>
</file>

<file path=ppt/slides/_rels/slide884.xml.rels><?xml version="1.0" encoding="UTF-8" standalone="yes"?>
<Relationships xmlns="http://schemas.openxmlformats.org/package/2006/relationships"><Relationship Id="rId8" Type="http://schemas.openxmlformats.org/officeDocument/2006/relationships/image" Target="../media/image3831.png"/><Relationship Id="rId3" Type="http://schemas.openxmlformats.org/officeDocument/2006/relationships/image" Target="../media/image5911.png"/><Relationship Id="rId7" Type="http://schemas.openxmlformats.org/officeDocument/2006/relationships/image" Target="../media/image6301.png"/><Relationship Id="rId2" Type="http://schemas.openxmlformats.org/officeDocument/2006/relationships/notesSlide" Target="../notesSlides/notesSlide884.xml"/><Relationship Id="rId1" Type="http://schemas.openxmlformats.org/officeDocument/2006/relationships/slideLayout" Target="../slideLayouts/slideLayout2.xml"/><Relationship Id="rId6" Type="http://schemas.openxmlformats.org/officeDocument/2006/relationships/image" Target="../media/image6201.png"/><Relationship Id="rId5" Type="http://schemas.openxmlformats.org/officeDocument/2006/relationships/image" Target="../media/image6111.png"/><Relationship Id="rId4" Type="http://schemas.openxmlformats.org/officeDocument/2006/relationships/image" Target="../media/image6001.png"/><Relationship Id="rId9" Type="http://schemas.openxmlformats.org/officeDocument/2006/relationships/image" Target="../media/image3840.png"/></Relationships>
</file>

<file path=ppt/slides/_rels/slide885.xml.rels><?xml version="1.0" encoding="UTF-8" standalone="yes"?>
<Relationships xmlns="http://schemas.openxmlformats.org/package/2006/relationships"><Relationship Id="rId3" Type="http://schemas.openxmlformats.org/officeDocument/2006/relationships/image" Target="../media/image854.png"/><Relationship Id="rId2" Type="http://schemas.openxmlformats.org/officeDocument/2006/relationships/notesSlide" Target="../notesSlides/notesSlide885.xml"/><Relationship Id="rId1" Type="http://schemas.openxmlformats.org/officeDocument/2006/relationships/slideLayout" Target="../slideLayouts/slideLayout2.xml"/><Relationship Id="rId4" Type="http://schemas.openxmlformats.org/officeDocument/2006/relationships/image" Target="../media/image855.png"/></Relationships>
</file>

<file path=ppt/slides/_rels/slide886.xml.rels><?xml version="1.0" encoding="UTF-8" standalone="yes"?>
<Relationships xmlns="http://schemas.openxmlformats.org/package/2006/relationships"><Relationship Id="rId8" Type="http://schemas.openxmlformats.org/officeDocument/2006/relationships/image" Target="../media/image1103.png"/><Relationship Id="rId3" Type="http://schemas.openxmlformats.org/officeDocument/2006/relationships/image" Target="../media/image10500.png"/><Relationship Id="rId7" Type="http://schemas.openxmlformats.org/officeDocument/2006/relationships/image" Target="../media/image1092.png"/><Relationship Id="rId2" Type="http://schemas.openxmlformats.org/officeDocument/2006/relationships/notesSlide" Target="../notesSlides/notesSlide886.xml"/><Relationship Id="rId1" Type="http://schemas.openxmlformats.org/officeDocument/2006/relationships/slideLayout" Target="../slideLayouts/slideLayout2.xml"/><Relationship Id="rId6" Type="http://schemas.openxmlformats.org/officeDocument/2006/relationships/image" Target="../media/image1082.png"/><Relationship Id="rId5" Type="http://schemas.openxmlformats.org/officeDocument/2006/relationships/image" Target="../media/image1073.png"/><Relationship Id="rId4" Type="http://schemas.openxmlformats.org/officeDocument/2006/relationships/image" Target="../media/image1064.png"/><Relationship Id="rId9" Type="http://schemas.openxmlformats.org/officeDocument/2006/relationships/image" Target="../media/image1116.png"/></Relationships>
</file>

<file path=ppt/slides/_rels/slide887.xml.rels><?xml version="1.0" encoding="UTF-8" standalone="yes"?>
<Relationships xmlns="http://schemas.openxmlformats.org/package/2006/relationships"><Relationship Id="rId3" Type="http://schemas.openxmlformats.org/officeDocument/2006/relationships/image" Target="../media/image856.png"/><Relationship Id="rId2" Type="http://schemas.openxmlformats.org/officeDocument/2006/relationships/notesSlide" Target="../notesSlides/notesSlide887.xml"/><Relationship Id="rId1" Type="http://schemas.openxmlformats.org/officeDocument/2006/relationships/slideLayout" Target="../slideLayouts/slideLayout2.xml"/><Relationship Id="rId5" Type="http://schemas.openxmlformats.org/officeDocument/2006/relationships/image" Target="../media/image858.png"/><Relationship Id="rId4" Type="http://schemas.openxmlformats.org/officeDocument/2006/relationships/image" Target="../media/image857.png"/></Relationships>
</file>

<file path=ppt/slides/_rels/slide888.xml.rels><?xml version="1.0" encoding="UTF-8" standalone="yes"?>
<Relationships xmlns="http://schemas.openxmlformats.org/package/2006/relationships"><Relationship Id="rId8" Type="http://schemas.openxmlformats.org/officeDocument/2006/relationships/image" Target="../media/image7401.png"/><Relationship Id="rId3" Type="http://schemas.openxmlformats.org/officeDocument/2006/relationships/image" Target="../media/image3871.png"/><Relationship Id="rId7" Type="http://schemas.openxmlformats.org/officeDocument/2006/relationships/image" Target="../media/image7300.png"/><Relationship Id="rId2" Type="http://schemas.openxmlformats.org/officeDocument/2006/relationships/notesSlide" Target="../notesSlides/notesSlide888.xml"/><Relationship Id="rId1" Type="http://schemas.openxmlformats.org/officeDocument/2006/relationships/slideLayout" Target="../slideLayouts/slideLayout2.xml"/><Relationship Id="rId6" Type="http://schemas.openxmlformats.org/officeDocument/2006/relationships/image" Target="../media/image7200.png"/><Relationship Id="rId5" Type="http://schemas.openxmlformats.org/officeDocument/2006/relationships/image" Target="../media/image7120.png"/><Relationship Id="rId4" Type="http://schemas.openxmlformats.org/officeDocument/2006/relationships/image" Target="../media/image7000.png"/><Relationship Id="rId9" Type="http://schemas.openxmlformats.org/officeDocument/2006/relationships/image" Target="../media/image7500.png"/></Relationships>
</file>

<file path=ppt/slides/_rels/slide889.xml.rels><?xml version="1.0" encoding="UTF-8" standalone="yes"?>
<Relationships xmlns="http://schemas.openxmlformats.org/package/2006/relationships"><Relationship Id="rId8" Type="http://schemas.openxmlformats.org/officeDocument/2006/relationships/image" Target="../media/image8110.png"/><Relationship Id="rId3" Type="http://schemas.openxmlformats.org/officeDocument/2006/relationships/image" Target="../media/image7600.png"/><Relationship Id="rId7" Type="http://schemas.openxmlformats.org/officeDocument/2006/relationships/image" Target="../media/image8001.png"/><Relationship Id="rId2" Type="http://schemas.openxmlformats.org/officeDocument/2006/relationships/notesSlide" Target="../notesSlides/notesSlide889.xml"/><Relationship Id="rId1" Type="http://schemas.openxmlformats.org/officeDocument/2006/relationships/slideLayout" Target="../slideLayouts/slideLayout2.xml"/><Relationship Id="rId6" Type="http://schemas.openxmlformats.org/officeDocument/2006/relationships/image" Target="../media/image7900.png"/><Relationship Id="rId5" Type="http://schemas.openxmlformats.org/officeDocument/2006/relationships/image" Target="../media/image7801.png"/><Relationship Id="rId4" Type="http://schemas.openxmlformats.org/officeDocument/2006/relationships/image" Target="../media/image7701.png"/></Relationships>
</file>

<file path=ppt/slides/_rels/slide8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image" Target="../media/image72.png"/></Relationships>
</file>

<file path=ppt/slides/_rels/slide890.xml.rels><?xml version="1.0" encoding="UTF-8" standalone="yes"?>
<Relationships xmlns="http://schemas.openxmlformats.org/package/2006/relationships"><Relationship Id="rId2" Type="http://schemas.openxmlformats.org/officeDocument/2006/relationships/notesSlide" Target="../notesSlides/notesSlide890.xml"/><Relationship Id="rId1" Type="http://schemas.openxmlformats.org/officeDocument/2006/relationships/slideLayout" Target="../slideLayouts/slideLayout2.xml"/><Relationship Id="rId6" Type="http://schemas.openxmlformats.org/officeDocument/2006/relationships/image" Target="../media/image859.png"/><Relationship Id="rId5" Type="http://schemas.openxmlformats.org/officeDocument/2006/relationships/image" Target="../media/image10801.png"/><Relationship Id="rId4" Type="http://schemas.openxmlformats.org/officeDocument/2006/relationships/image" Target="../media/image10700.png"/></Relationships>
</file>

<file path=ppt/slides/_rels/slide891.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891.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media/image3892.png"/><Relationship Id="rId4" Type="http://schemas.openxmlformats.org/officeDocument/2006/relationships/image" Target="NULL"/></Relationships>
</file>

<file path=ppt/slides/_rels/slide892.xml.rels><?xml version="1.0" encoding="UTF-8" standalone="yes"?>
<Relationships xmlns="http://schemas.openxmlformats.org/package/2006/relationships"><Relationship Id="rId8" Type="http://schemas.openxmlformats.org/officeDocument/2006/relationships/image" Target="../media/image1205.png"/><Relationship Id="rId3" Type="http://schemas.openxmlformats.org/officeDocument/2006/relationships/image" Target="../media/image1153.png"/><Relationship Id="rId7" Type="http://schemas.openxmlformats.org/officeDocument/2006/relationships/image" Target="../media/image1192.png"/><Relationship Id="rId2" Type="http://schemas.openxmlformats.org/officeDocument/2006/relationships/notesSlide" Target="../notesSlides/notesSlide892.xml"/><Relationship Id="rId1" Type="http://schemas.openxmlformats.org/officeDocument/2006/relationships/slideLayout" Target="../slideLayouts/slideLayout2.xml"/><Relationship Id="rId6" Type="http://schemas.openxmlformats.org/officeDocument/2006/relationships/image" Target="../media/image1182.png"/><Relationship Id="rId5" Type="http://schemas.openxmlformats.org/officeDocument/2006/relationships/image" Target="../media/image1172.png"/><Relationship Id="rId4" Type="http://schemas.openxmlformats.org/officeDocument/2006/relationships/image" Target="../media/image1162.png"/><Relationship Id="rId9" Type="http://schemas.openxmlformats.org/officeDocument/2006/relationships/image" Target="../media/image1218.png"/></Relationships>
</file>

<file path=ppt/slides/_rels/slide893.xml.rels><?xml version="1.0" encoding="UTF-8" standalone="yes"?>
<Relationships xmlns="http://schemas.openxmlformats.org/package/2006/relationships"><Relationship Id="rId8" Type="http://schemas.openxmlformats.org/officeDocument/2006/relationships/image" Target="../media/image1272.png"/><Relationship Id="rId3" Type="http://schemas.openxmlformats.org/officeDocument/2006/relationships/image" Target="../media/image1222.png"/><Relationship Id="rId7" Type="http://schemas.openxmlformats.org/officeDocument/2006/relationships/image" Target="../media/image1262.png"/><Relationship Id="rId2" Type="http://schemas.openxmlformats.org/officeDocument/2006/relationships/notesSlide" Target="../notesSlides/notesSlide893.xml"/><Relationship Id="rId1" Type="http://schemas.openxmlformats.org/officeDocument/2006/relationships/slideLayout" Target="../slideLayouts/slideLayout2.xml"/><Relationship Id="rId6" Type="http://schemas.openxmlformats.org/officeDocument/2006/relationships/image" Target="../media/image1252.png"/><Relationship Id="rId5" Type="http://schemas.openxmlformats.org/officeDocument/2006/relationships/image" Target="../media/image1242.png"/><Relationship Id="rId4" Type="http://schemas.openxmlformats.org/officeDocument/2006/relationships/image" Target="../media/image1232.png"/><Relationship Id="rId9" Type="http://schemas.openxmlformats.org/officeDocument/2006/relationships/image" Target="../media/image1282.png"/></Relationships>
</file>

<file path=ppt/slides/_rels/slide894.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media/image3901.png"/><Relationship Id="rId2" Type="http://schemas.openxmlformats.org/officeDocument/2006/relationships/notesSlide" Target="../notesSlides/notesSlide894.xml"/><Relationship Id="rId1" Type="http://schemas.openxmlformats.org/officeDocument/2006/relationships/slideLayout" Target="../slideLayouts/slideLayout2.xml"/><Relationship Id="rId6" Type="http://schemas.openxmlformats.org/officeDocument/2006/relationships/image" Target="NULL"/><Relationship Id="rId11" Type="http://schemas.openxmlformats.org/officeDocument/2006/relationships/image" Target="NULL"/><Relationship Id="rId5" Type="http://schemas.openxmlformats.org/officeDocument/2006/relationships/image" Target="NULL"/><Relationship Id="rId10" Type="http://schemas.openxmlformats.org/officeDocument/2006/relationships/image" Target="NULL"/><Relationship Id="rId4" Type="http://schemas.openxmlformats.org/officeDocument/2006/relationships/image" Target="../media/image3891.png"/><Relationship Id="rId9" Type="http://schemas.openxmlformats.org/officeDocument/2006/relationships/image" Target="NULL"/></Relationships>
</file>

<file path=ppt/slides/_rels/slide895.xml.rels><?xml version="1.0" encoding="UTF-8" standalone="yes"?>
<Relationships xmlns="http://schemas.openxmlformats.org/package/2006/relationships"><Relationship Id="rId3" Type="http://schemas.openxmlformats.org/officeDocument/2006/relationships/image" Target="../media/image1381.png"/><Relationship Id="rId7" Type="http://schemas.openxmlformats.org/officeDocument/2006/relationships/image" Target="../media/image1422.png"/><Relationship Id="rId2" Type="http://schemas.openxmlformats.org/officeDocument/2006/relationships/notesSlide" Target="../notesSlides/notesSlide895.xml"/><Relationship Id="rId1" Type="http://schemas.openxmlformats.org/officeDocument/2006/relationships/slideLayout" Target="../slideLayouts/slideLayout2.xml"/><Relationship Id="rId6" Type="http://schemas.openxmlformats.org/officeDocument/2006/relationships/image" Target="../media/image1416.png"/><Relationship Id="rId5" Type="http://schemas.openxmlformats.org/officeDocument/2006/relationships/image" Target="../media/image1402.png"/><Relationship Id="rId4" Type="http://schemas.openxmlformats.org/officeDocument/2006/relationships/image" Target="../media/image1392.png"/></Relationships>
</file>

<file path=ppt/slides/_rels/slide896.xml.rels><?xml version="1.0" encoding="UTF-8" standalone="yes"?>
<Relationships xmlns="http://schemas.openxmlformats.org/package/2006/relationships"><Relationship Id="rId3" Type="http://schemas.openxmlformats.org/officeDocument/2006/relationships/image" Target="../media/image1431.png"/><Relationship Id="rId2" Type="http://schemas.openxmlformats.org/officeDocument/2006/relationships/notesSlide" Target="../notesSlides/notesSlide896.xml"/><Relationship Id="rId1" Type="http://schemas.openxmlformats.org/officeDocument/2006/relationships/slideLayout" Target="../slideLayouts/slideLayout2.xml"/><Relationship Id="rId6" Type="http://schemas.openxmlformats.org/officeDocument/2006/relationships/image" Target="../media/image862.png"/><Relationship Id="rId5" Type="http://schemas.openxmlformats.org/officeDocument/2006/relationships/image" Target="../media/image1452.png"/><Relationship Id="rId4" Type="http://schemas.openxmlformats.org/officeDocument/2006/relationships/image" Target="../media/image1442.png"/></Relationships>
</file>

<file path=ppt/slides/_rels/slide897.xml.rels><?xml version="1.0" encoding="UTF-8" standalone="yes"?>
<Relationships xmlns="http://schemas.openxmlformats.org/package/2006/relationships"><Relationship Id="rId7" Type="http://schemas.openxmlformats.org/officeDocument/2006/relationships/image" Target="../media/image863.png"/><Relationship Id="rId2" Type="http://schemas.openxmlformats.org/officeDocument/2006/relationships/notesSlide" Target="../notesSlides/notesSlide897.xml"/><Relationship Id="rId1" Type="http://schemas.openxmlformats.org/officeDocument/2006/relationships/slideLayout" Target="../slideLayouts/slideLayout2.xml"/><Relationship Id="rId6" Type="http://schemas.openxmlformats.org/officeDocument/2006/relationships/image" Target="../media/image1502.png"/><Relationship Id="rId5" Type="http://schemas.openxmlformats.org/officeDocument/2006/relationships/image" Target="../media/image1492.png"/><Relationship Id="rId4" Type="http://schemas.openxmlformats.org/officeDocument/2006/relationships/image" Target="../media/image1482.png"/></Relationships>
</file>

<file path=ppt/slides/_rels/slide898.xml.rels><?xml version="1.0" encoding="UTF-8" standalone="yes"?>
<Relationships xmlns="http://schemas.openxmlformats.org/package/2006/relationships"><Relationship Id="rId8" Type="http://schemas.openxmlformats.org/officeDocument/2006/relationships/image" Target="../media/image6951.png"/><Relationship Id="rId3" Type="http://schemas.openxmlformats.org/officeDocument/2006/relationships/image" Target="../media/image864.png"/><Relationship Id="rId7" Type="http://schemas.openxmlformats.org/officeDocument/2006/relationships/image" Target="../media/image6941.png"/><Relationship Id="rId2" Type="http://schemas.openxmlformats.org/officeDocument/2006/relationships/notesSlide" Target="../notesSlides/notesSlide898.xml"/><Relationship Id="rId1" Type="http://schemas.openxmlformats.org/officeDocument/2006/relationships/slideLayout" Target="../slideLayouts/slideLayout2.xml"/><Relationship Id="rId6" Type="http://schemas.openxmlformats.org/officeDocument/2006/relationships/image" Target="../media/image15410.png"/><Relationship Id="rId5" Type="http://schemas.openxmlformats.org/officeDocument/2006/relationships/image" Target="../media/image6931.png"/><Relationship Id="rId4" Type="http://schemas.openxmlformats.org/officeDocument/2006/relationships/image" Target="../media/image6891.png"/></Relationships>
</file>

<file path=ppt/slides/_rels/slide899.xml.rels><?xml version="1.0" encoding="UTF-8" standalone="yes"?>
<Relationships xmlns="http://schemas.openxmlformats.org/package/2006/relationships"><Relationship Id="rId3" Type="http://schemas.openxmlformats.org/officeDocument/2006/relationships/image" Target="../media/image1573.png"/><Relationship Id="rId2" Type="http://schemas.openxmlformats.org/officeDocument/2006/relationships/notesSlide" Target="../notesSlides/notesSlide899.xml"/><Relationship Id="rId1" Type="http://schemas.openxmlformats.org/officeDocument/2006/relationships/slideLayout" Target="../slideLayouts/slideLayout2.xml"/><Relationship Id="rId6" Type="http://schemas.openxmlformats.org/officeDocument/2006/relationships/image" Target="../media/image16010.png"/><Relationship Id="rId5" Type="http://schemas.openxmlformats.org/officeDocument/2006/relationships/image" Target="../media/image1592.png"/><Relationship Id="rId4" Type="http://schemas.openxmlformats.org/officeDocument/2006/relationships/image" Target="../media/image1581.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73.png"/><Relationship Id="rId7" Type="http://schemas.openxmlformats.org/officeDocument/2006/relationships/image" Target="../media/image74.png"/><Relationship Id="rId2" Type="http://schemas.openxmlformats.org/officeDocument/2006/relationships/notesSlide" Target="../notesSlides/notesSlide90.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s>
</file>

<file path=ppt/slides/_rels/slide900.xml.rels><?xml version="1.0" encoding="UTF-8" standalone="yes"?>
<Relationships xmlns="http://schemas.openxmlformats.org/package/2006/relationships"><Relationship Id="rId8" Type="http://schemas.openxmlformats.org/officeDocument/2006/relationships/image" Target="../media/image1662.png"/><Relationship Id="rId3" Type="http://schemas.openxmlformats.org/officeDocument/2006/relationships/image" Target="../media/image1616.png"/><Relationship Id="rId7" Type="http://schemas.openxmlformats.org/officeDocument/2006/relationships/image" Target="../media/image1651.png"/><Relationship Id="rId2" Type="http://schemas.openxmlformats.org/officeDocument/2006/relationships/notesSlide" Target="../notesSlides/notesSlide900.xml"/><Relationship Id="rId1" Type="http://schemas.openxmlformats.org/officeDocument/2006/relationships/slideLayout" Target="../slideLayouts/slideLayout2.xml"/><Relationship Id="rId6" Type="http://schemas.openxmlformats.org/officeDocument/2006/relationships/image" Target="../media/image1643.png"/><Relationship Id="rId5" Type="http://schemas.openxmlformats.org/officeDocument/2006/relationships/image" Target="../media/image1632.png"/><Relationship Id="rId10" Type="http://schemas.openxmlformats.org/officeDocument/2006/relationships/image" Target="../media/image865.png"/><Relationship Id="rId4" Type="http://schemas.openxmlformats.org/officeDocument/2006/relationships/image" Target="../media/image1623.png"/><Relationship Id="rId9" Type="http://schemas.openxmlformats.org/officeDocument/2006/relationships/image" Target="../media/image1672.png"/></Relationships>
</file>

<file path=ppt/slides/_rels/slide901.xml.rels><?xml version="1.0" encoding="UTF-8" standalone="yes"?>
<Relationships xmlns="http://schemas.openxmlformats.org/package/2006/relationships"><Relationship Id="rId8" Type="http://schemas.openxmlformats.org/officeDocument/2006/relationships/image" Target="../media/image1741.png"/><Relationship Id="rId3" Type="http://schemas.openxmlformats.org/officeDocument/2006/relationships/image" Target="../media/image6890.png"/><Relationship Id="rId7" Type="http://schemas.openxmlformats.org/officeDocument/2006/relationships/image" Target="../media/image1731.png"/><Relationship Id="rId2" Type="http://schemas.openxmlformats.org/officeDocument/2006/relationships/notesSlide" Target="../notesSlides/notesSlide901.xml"/><Relationship Id="rId1" Type="http://schemas.openxmlformats.org/officeDocument/2006/relationships/slideLayout" Target="../slideLayouts/slideLayout2.xml"/><Relationship Id="rId6" Type="http://schemas.openxmlformats.org/officeDocument/2006/relationships/image" Target="../media/image1722.png"/><Relationship Id="rId5" Type="http://schemas.openxmlformats.org/officeDocument/2006/relationships/image" Target="../media/image1716.png"/><Relationship Id="rId4" Type="http://schemas.openxmlformats.org/officeDocument/2006/relationships/image" Target="../media/image1702.png"/></Relationships>
</file>

<file path=ppt/slides/_rels/slide902.xml.rels><?xml version="1.0" encoding="UTF-8" standalone="yes"?>
<Relationships xmlns="http://schemas.openxmlformats.org/package/2006/relationships"><Relationship Id="rId8" Type="http://schemas.openxmlformats.org/officeDocument/2006/relationships/image" Target="../media/image18000.png"/><Relationship Id="rId13" Type="http://schemas.openxmlformats.org/officeDocument/2006/relationships/image" Target="../media/image1852.png"/><Relationship Id="rId3" Type="http://schemas.openxmlformats.org/officeDocument/2006/relationships/image" Target="../media/image1751.png"/><Relationship Id="rId7" Type="http://schemas.openxmlformats.org/officeDocument/2006/relationships/image" Target="../media/image17910.png"/><Relationship Id="rId12" Type="http://schemas.openxmlformats.org/officeDocument/2006/relationships/image" Target="../media/image6930.png"/><Relationship Id="rId2" Type="http://schemas.openxmlformats.org/officeDocument/2006/relationships/notesSlide" Target="../notesSlides/notesSlide902.xml"/><Relationship Id="rId1" Type="http://schemas.openxmlformats.org/officeDocument/2006/relationships/slideLayout" Target="../slideLayouts/slideLayout2.xml"/><Relationship Id="rId6" Type="http://schemas.openxmlformats.org/officeDocument/2006/relationships/image" Target="../media/image1781.png"/><Relationship Id="rId11" Type="http://schemas.openxmlformats.org/officeDocument/2006/relationships/image" Target="../media/image1832.png"/><Relationship Id="rId5" Type="http://schemas.openxmlformats.org/officeDocument/2006/relationships/image" Target="../media/image1771.png"/><Relationship Id="rId10" Type="http://schemas.openxmlformats.org/officeDocument/2006/relationships/image" Target="../media/image1822.png"/><Relationship Id="rId4" Type="http://schemas.openxmlformats.org/officeDocument/2006/relationships/image" Target="../media/image1761.png"/><Relationship Id="rId9" Type="http://schemas.openxmlformats.org/officeDocument/2006/relationships/image" Target="../media/image1816.png"/></Relationships>
</file>

<file path=ppt/slides/_rels/slide903.xml.rels><?xml version="1.0" encoding="UTF-8" standalone="yes"?>
<Relationships xmlns="http://schemas.openxmlformats.org/package/2006/relationships"><Relationship Id="rId8" Type="http://schemas.openxmlformats.org/officeDocument/2006/relationships/image" Target="../media/image1916.png"/><Relationship Id="rId13" Type="http://schemas.openxmlformats.org/officeDocument/2006/relationships/image" Target="../media/image1962.png"/><Relationship Id="rId3" Type="http://schemas.openxmlformats.org/officeDocument/2006/relationships/image" Target="../media/image1862.png"/><Relationship Id="rId7" Type="http://schemas.openxmlformats.org/officeDocument/2006/relationships/image" Target="../media/image19010.png"/><Relationship Id="rId12" Type="http://schemas.openxmlformats.org/officeDocument/2006/relationships/image" Target="../media/image1952.png"/><Relationship Id="rId2" Type="http://schemas.openxmlformats.org/officeDocument/2006/relationships/notesSlide" Target="../notesSlides/notesSlide903.xml"/><Relationship Id="rId1" Type="http://schemas.openxmlformats.org/officeDocument/2006/relationships/slideLayout" Target="../slideLayouts/slideLayout2.xml"/><Relationship Id="rId6" Type="http://schemas.openxmlformats.org/officeDocument/2006/relationships/image" Target="../media/image18910.png"/><Relationship Id="rId11" Type="http://schemas.openxmlformats.org/officeDocument/2006/relationships/image" Target="../media/image19410.png"/><Relationship Id="rId5" Type="http://schemas.openxmlformats.org/officeDocument/2006/relationships/image" Target="../media/image18810.png"/><Relationship Id="rId15" Type="http://schemas.openxmlformats.org/officeDocument/2006/relationships/image" Target="../media/image1982.png"/><Relationship Id="rId10" Type="http://schemas.openxmlformats.org/officeDocument/2006/relationships/image" Target="../media/image1933.png"/><Relationship Id="rId4" Type="http://schemas.openxmlformats.org/officeDocument/2006/relationships/image" Target="../media/image1872.png"/><Relationship Id="rId9" Type="http://schemas.openxmlformats.org/officeDocument/2006/relationships/image" Target="../media/image19210.png"/><Relationship Id="rId14" Type="http://schemas.openxmlformats.org/officeDocument/2006/relationships/image" Target="../media/image1972.png"/></Relationships>
</file>

<file path=ppt/slides/_rels/slide904.xml.rels><?xml version="1.0" encoding="UTF-8" standalone="yes"?>
<Relationships xmlns="http://schemas.openxmlformats.org/package/2006/relationships"><Relationship Id="rId8" Type="http://schemas.openxmlformats.org/officeDocument/2006/relationships/image" Target="../media/image2041.png"/><Relationship Id="rId13" Type="http://schemas.openxmlformats.org/officeDocument/2006/relationships/image" Target="../media/image20900.png"/><Relationship Id="rId3" Type="http://schemas.openxmlformats.org/officeDocument/2006/relationships/image" Target="../media/image1992.png"/><Relationship Id="rId7" Type="http://schemas.openxmlformats.org/officeDocument/2006/relationships/image" Target="../media/image2031.png"/><Relationship Id="rId12" Type="http://schemas.openxmlformats.org/officeDocument/2006/relationships/image" Target="../media/image20800.png"/><Relationship Id="rId2" Type="http://schemas.openxmlformats.org/officeDocument/2006/relationships/notesSlide" Target="../notesSlides/notesSlide904.xml"/><Relationship Id="rId16" Type="http://schemas.openxmlformats.org/officeDocument/2006/relationships/image" Target="../media/image21310.png"/><Relationship Id="rId1" Type="http://schemas.openxmlformats.org/officeDocument/2006/relationships/slideLayout" Target="../slideLayouts/slideLayout2.xml"/><Relationship Id="rId6" Type="http://schemas.openxmlformats.org/officeDocument/2006/relationships/image" Target="../media/image6950.png"/><Relationship Id="rId11" Type="http://schemas.openxmlformats.org/officeDocument/2006/relationships/image" Target="../media/image20700.png"/><Relationship Id="rId5" Type="http://schemas.openxmlformats.org/officeDocument/2006/relationships/image" Target="../media/image6940.png"/><Relationship Id="rId15" Type="http://schemas.openxmlformats.org/officeDocument/2006/relationships/image" Target="../media/image21210.png"/><Relationship Id="rId10" Type="http://schemas.openxmlformats.org/officeDocument/2006/relationships/image" Target="../media/image20600.png"/><Relationship Id="rId4" Type="http://schemas.openxmlformats.org/officeDocument/2006/relationships/image" Target="../media/image2002.png"/><Relationship Id="rId9" Type="http://schemas.openxmlformats.org/officeDocument/2006/relationships/image" Target="../media/image20500.png"/><Relationship Id="rId14" Type="http://schemas.openxmlformats.org/officeDocument/2006/relationships/image" Target="../media/image2115.png"/></Relationships>
</file>

<file path=ppt/slides/_rels/slide905.xml.rels><?xml version="1.0" encoding="UTF-8" standalone="yes"?>
<Relationships xmlns="http://schemas.openxmlformats.org/package/2006/relationships"><Relationship Id="rId8" Type="http://schemas.openxmlformats.org/officeDocument/2006/relationships/image" Target="../media/image21900.png"/><Relationship Id="rId3" Type="http://schemas.openxmlformats.org/officeDocument/2006/relationships/image" Target="../media/image2141.png"/><Relationship Id="rId7" Type="http://schemas.openxmlformats.org/officeDocument/2006/relationships/image" Target="../media/image21800.png"/><Relationship Id="rId2" Type="http://schemas.openxmlformats.org/officeDocument/2006/relationships/notesSlide" Target="../notesSlides/notesSlide905.xml"/><Relationship Id="rId1" Type="http://schemas.openxmlformats.org/officeDocument/2006/relationships/slideLayout" Target="../slideLayouts/slideLayout2.xml"/><Relationship Id="rId6" Type="http://schemas.openxmlformats.org/officeDocument/2006/relationships/image" Target="../media/image21710.png"/><Relationship Id="rId5" Type="http://schemas.openxmlformats.org/officeDocument/2006/relationships/image" Target="../media/image21600.png"/><Relationship Id="rId10" Type="http://schemas.openxmlformats.org/officeDocument/2006/relationships/image" Target="../media/image2215.png"/><Relationship Id="rId4" Type="http://schemas.openxmlformats.org/officeDocument/2006/relationships/image" Target="../media/image21500.png"/><Relationship Id="rId9" Type="http://schemas.openxmlformats.org/officeDocument/2006/relationships/image" Target="../media/image2202.png"/></Relationships>
</file>

<file path=ppt/slides/_rels/slide906.xml.rels><?xml version="1.0" encoding="UTF-8" standalone="yes"?>
<Relationships xmlns="http://schemas.openxmlformats.org/package/2006/relationships"><Relationship Id="rId8" Type="http://schemas.openxmlformats.org/officeDocument/2006/relationships/image" Target="../media/image22700.png"/><Relationship Id="rId3" Type="http://schemas.openxmlformats.org/officeDocument/2006/relationships/image" Target="../media/image22200.png"/><Relationship Id="rId7" Type="http://schemas.openxmlformats.org/officeDocument/2006/relationships/image" Target="../media/image2260.png"/><Relationship Id="rId2" Type="http://schemas.openxmlformats.org/officeDocument/2006/relationships/notesSlide" Target="../notesSlides/notesSlide906.xml"/><Relationship Id="rId1" Type="http://schemas.openxmlformats.org/officeDocument/2006/relationships/slideLayout" Target="../slideLayouts/slideLayout2.xml"/><Relationship Id="rId6" Type="http://schemas.openxmlformats.org/officeDocument/2006/relationships/image" Target="../media/image3641.png"/><Relationship Id="rId5" Type="http://schemas.openxmlformats.org/officeDocument/2006/relationships/image" Target="../media/image22400.png"/><Relationship Id="rId4" Type="http://schemas.openxmlformats.org/officeDocument/2006/relationships/image" Target="../media/image22300.png"/></Relationships>
</file>

<file path=ppt/slides/_rels/slide907.xml.rels><?xml version="1.0" encoding="UTF-8" standalone="yes"?>
<Relationships xmlns="http://schemas.openxmlformats.org/package/2006/relationships"><Relationship Id="rId2" Type="http://schemas.openxmlformats.org/officeDocument/2006/relationships/notesSlide" Target="../notesSlides/notesSlide907.xml"/><Relationship Id="rId1" Type="http://schemas.openxmlformats.org/officeDocument/2006/relationships/slideLayout" Target="../slideLayouts/slideLayout2.xml"/><Relationship Id="rId6" Type="http://schemas.openxmlformats.org/officeDocument/2006/relationships/image" Target="../media/image866.png"/><Relationship Id="rId5" Type="http://schemas.openxmlformats.org/officeDocument/2006/relationships/image" Target="../media/image2302.png"/><Relationship Id="rId4" Type="http://schemas.openxmlformats.org/officeDocument/2006/relationships/image" Target="../media/image22900.png"/></Relationships>
</file>

<file path=ppt/slides/_rels/slide908.xml.rels><?xml version="1.0" encoding="UTF-8" standalone="yes"?>
<Relationships xmlns="http://schemas.openxmlformats.org/package/2006/relationships"><Relationship Id="rId8" Type="http://schemas.openxmlformats.org/officeDocument/2006/relationships/image" Target="../media/image2360.png"/><Relationship Id="rId3" Type="http://schemas.openxmlformats.org/officeDocument/2006/relationships/image" Target="../media/image2315.png"/><Relationship Id="rId7" Type="http://schemas.openxmlformats.org/officeDocument/2006/relationships/image" Target="../media/image23500.png"/><Relationship Id="rId2" Type="http://schemas.openxmlformats.org/officeDocument/2006/relationships/notesSlide" Target="../notesSlides/notesSlide908.xml"/><Relationship Id="rId1" Type="http://schemas.openxmlformats.org/officeDocument/2006/relationships/slideLayout" Target="../slideLayouts/slideLayout2.xml"/><Relationship Id="rId6" Type="http://schemas.openxmlformats.org/officeDocument/2006/relationships/image" Target="../media/image23400.png"/><Relationship Id="rId5" Type="http://schemas.openxmlformats.org/officeDocument/2006/relationships/image" Target="../media/image23300.png"/><Relationship Id="rId4" Type="http://schemas.openxmlformats.org/officeDocument/2006/relationships/image" Target="../media/image23200.png"/><Relationship Id="rId9" Type="http://schemas.openxmlformats.org/officeDocument/2006/relationships/image" Target="../media/image23700.png"/></Relationships>
</file>

<file path=ppt/slides/_rels/slide909.xml.rels><?xml version="1.0" encoding="UTF-8" standalone="yes"?>
<Relationships xmlns="http://schemas.openxmlformats.org/package/2006/relationships"><Relationship Id="rId8" Type="http://schemas.openxmlformats.org/officeDocument/2006/relationships/image" Target="../media/image2430.png"/><Relationship Id="rId3" Type="http://schemas.openxmlformats.org/officeDocument/2006/relationships/image" Target="../media/image23800.png"/><Relationship Id="rId7" Type="http://schemas.openxmlformats.org/officeDocument/2006/relationships/image" Target="../media/image24200.png"/><Relationship Id="rId2" Type="http://schemas.openxmlformats.org/officeDocument/2006/relationships/notesSlide" Target="../notesSlides/notesSlide909.xml"/><Relationship Id="rId1" Type="http://schemas.openxmlformats.org/officeDocument/2006/relationships/slideLayout" Target="../slideLayouts/slideLayout2.xml"/><Relationship Id="rId6" Type="http://schemas.openxmlformats.org/officeDocument/2006/relationships/image" Target="../media/image2415.png"/><Relationship Id="rId5" Type="http://schemas.openxmlformats.org/officeDocument/2006/relationships/image" Target="../media/image24000.png"/><Relationship Id="rId10" Type="http://schemas.openxmlformats.org/officeDocument/2006/relationships/image" Target="../media/image24500.png"/><Relationship Id="rId4" Type="http://schemas.openxmlformats.org/officeDocument/2006/relationships/image" Target="../media/image23900.png"/><Relationship Id="rId9" Type="http://schemas.openxmlformats.org/officeDocument/2006/relationships/image" Target="../media/image2440.png"/></Relationships>
</file>

<file path=ppt/slides/_rels/slide91.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91.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910.xml.rels><?xml version="1.0" encoding="UTF-8" standalone="yes"?>
<Relationships xmlns="http://schemas.openxmlformats.org/package/2006/relationships"><Relationship Id="rId8" Type="http://schemas.openxmlformats.org/officeDocument/2006/relationships/image" Target="../media/image2514.png"/><Relationship Id="rId3" Type="http://schemas.openxmlformats.org/officeDocument/2006/relationships/image" Target="../media/image24600.png"/><Relationship Id="rId7" Type="http://schemas.openxmlformats.org/officeDocument/2006/relationships/image" Target="../media/image2501.png"/><Relationship Id="rId2" Type="http://schemas.openxmlformats.org/officeDocument/2006/relationships/notesSlide" Target="../notesSlides/notesSlide910.xml"/><Relationship Id="rId1" Type="http://schemas.openxmlformats.org/officeDocument/2006/relationships/slideLayout" Target="../slideLayouts/slideLayout2.xml"/><Relationship Id="rId6" Type="http://schemas.openxmlformats.org/officeDocument/2006/relationships/image" Target="../media/image24900.png"/><Relationship Id="rId5" Type="http://schemas.openxmlformats.org/officeDocument/2006/relationships/image" Target="../media/image24800.png"/><Relationship Id="rId4" Type="http://schemas.openxmlformats.org/officeDocument/2006/relationships/image" Target="../media/image24700.png"/></Relationships>
</file>

<file path=ppt/slides/_rels/slide911.xml.rels><?xml version="1.0" encoding="UTF-8" standalone="yes"?>
<Relationships xmlns="http://schemas.openxmlformats.org/package/2006/relationships"><Relationship Id="rId8" Type="http://schemas.openxmlformats.org/officeDocument/2006/relationships/image" Target="../media/image25800.png"/><Relationship Id="rId3" Type="http://schemas.openxmlformats.org/officeDocument/2006/relationships/image" Target="../media/image2530.png"/><Relationship Id="rId7" Type="http://schemas.openxmlformats.org/officeDocument/2006/relationships/image" Target="../media/image25700.png"/><Relationship Id="rId2" Type="http://schemas.openxmlformats.org/officeDocument/2006/relationships/notesSlide" Target="../notesSlides/notesSlide911.xml"/><Relationship Id="rId1" Type="http://schemas.openxmlformats.org/officeDocument/2006/relationships/slideLayout" Target="../slideLayouts/slideLayout2.xml"/><Relationship Id="rId6" Type="http://schemas.openxmlformats.org/officeDocument/2006/relationships/image" Target="../media/image25600.png"/><Relationship Id="rId5" Type="http://schemas.openxmlformats.org/officeDocument/2006/relationships/image" Target="../media/image25500.png"/><Relationship Id="rId4" Type="http://schemas.openxmlformats.org/officeDocument/2006/relationships/image" Target="../media/image2540.png"/><Relationship Id="rId9" Type="http://schemas.openxmlformats.org/officeDocument/2006/relationships/image" Target="../media/image2590.png"/></Relationships>
</file>

<file path=ppt/slides/_rels/slide912.xml.rels><?xml version="1.0" encoding="UTF-8" standalone="yes"?>
<Relationships xmlns="http://schemas.openxmlformats.org/package/2006/relationships"><Relationship Id="rId3" Type="http://schemas.openxmlformats.org/officeDocument/2006/relationships/image" Target="../media/image2620.png"/><Relationship Id="rId7" Type="http://schemas.openxmlformats.org/officeDocument/2006/relationships/image" Target="../media/image6970.png"/><Relationship Id="rId2" Type="http://schemas.openxmlformats.org/officeDocument/2006/relationships/notesSlide" Target="../notesSlides/notesSlide912.xml"/><Relationship Id="rId1" Type="http://schemas.openxmlformats.org/officeDocument/2006/relationships/slideLayout" Target="../slideLayouts/slideLayout2.xml"/><Relationship Id="rId6" Type="http://schemas.openxmlformats.org/officeDocument/2006/relationships/image" Target="../media/image26500.png"/><Relationship Id="rId5" Type="http://schemas.openxmlformats.org/officeDocument/2006/relationships/image" Target="../media/image26400.png"/><Relationship Id="rId4" Type="http://schemas.openxmlformats.org/officeDocument/2006/relationships/image" Target="../media/image26300.png"/></Relationships>
</file>

<file path=ppt/slides/_rels/slide913.xml.rels><?xml version="1.0" encoding="UTF-8" standalone="yes"?>
<Relationships xmlns="http://schemas.openxmlformats.org/package/2006/relationships"><Relationship Id="rId8" Type="http://schemas.openxmlformats.org/officeDocument/2006/relationships/image" Target="../media/image6990.png"/><Relationship Id="rId3" Type="http://schemas.openxmlformats.org/officeDocument/2006/relationships/image" Target="../media/image26700.png"/><Relationship Id="rId7" Type="http://schemas.openxmlformats.org/officeDocument/2006/relationships/image" Target="../media/image6980.png"/><Relationship Id="rId2" Type="http://schemas.openxmlformats.org/officeDocument/2006/relationships/notesSlide" Target="../notesSlides/notesSlide913.xml"/><Relationship Id="rId1" Type="http://schemas.openxmlformats.org/officeDocument/2006/relationships/slideLayout" Target="../slideLayouts/slideLayout2.xml"/><Relationship Id="rId6" Type="http://schemas.openxmlformats.org/officeDocument/2006/relationships/image" Target="../media/image2713.png"/><Relationship Id="rId5" Type="http://schemas.openxmlformats.org/officeDocument/2006/relationships/image" Target="../media/image26900.png"/><Relationship Id="rId4" Type="http://schemas.openxmlformats.org/officeDocument/2006/relationships/image" Target="../media/image26800.png"/><Relationship Id="rId9" Type="http://schemas.openxmlformats.org/officeDocument/2006/relationships/image" Target="../media/image27400.png"/></Relationships>
</file>

<file path=ppt/slides/_rels/slide914.xml.rels><?xml version="1.0" encoding="UTF-8" standalone="yes"?>
<Relationships xmlns="http://schemas.openxmlformats.org/package/2006/relationships"><Relationship Id="rId3" Type="http://schemas.openxmlformats.org/officeDocument/2006/relationships/image" Target="../media/image20000.png"/><Relationship Id="rId2" Type="http://schemas.openxmlformats.org/officeDocument/2006/relationships/notesSlide" Target="../notesSlides/notesSlide914.xml"/><Relationship Id="rId1" Type="http://schemas.openxmlformats.org/officeDocument/2006/relationships/slideLayout" Target="../slideLayouts/slideLayout2.xml"/><Relationship Id="rId6" Type="http://schemas.openxmlformats.org/officeDocument/2006/relationships/image" Target="../media/image23000.png"/><Relationship Id="rId5" Type="http://schemas.openxmlformats.org/officeDocument/2006/relationships/image" Target="../media/image22000.png"/><Relationship Id="rId4" Type="http://schemas.openxmlformats.org/officeDocument/2006/relationships/image" Target="../media/image21100.png"/></Relationships>
</file>

<file path=ppt/slides/_rels/slide915.xml.rels><?xml version="1.0" encoding="UTF-8" standalone="yes"?>
<Relationships xmlns="http://schemas.openxmlformats.org/package/2006/relationships"><Relationship Id="rId3" Type="http://schemas.openxmlformats.org/officeDocument/2006/relationships/image" Target="../media/image867.png"/><Relationship Id="rId2" Type="http://schemas.openxmlformats.org/officeDocument/2006/relationships/notesSlide" Target="../notesSlides/notesSlide915.xml"/><Relationship Id="rId1" Type="http://schemas.openxmlformats.org/officeDocument/2006/relationships/slideLayout" Target="../slideLayouts/slideLayout2.xml"/></Relationships>
</file>

<file path=ppt/slides/_rels/slide916.xml.rels><?xml version="1.0" encoding="UTF-8" standalone="yes"?>
<Relationships xmlns="http://schemas.openxmlformats.org/package/2006/relationships"><Relationship Id="rId3" Type="http://schemas.openxmlformats.org/officeDocument/2006/relationships/image" Target="../media/image868.png"/><Relationship Id="rId2" Type="http://schemas.openxmlformats.org/officeDocument/2006/relationships/notesSlide" Target="../notesSlides/notesSlide916.xml"/><Relationship Id="rId1" Type="http://schemas.openxmlformats.org/officeDocument/2006/relationships/slideLayout" Target="../slideLayouts/slideLayout2.xml"/></Relationships>
</file>

<file path=ppt/slides/_rels/slide917.xml.rels><?xml version="1.0" encoding="UTF-8" standalone="yes"?>
<Relationships xmlns="http://schemas.openxmlformats.org/package/2006/relationships"><Relationship Id="rId3" Type="http://schemas.openxmlformats.org/officeDocument/2006/relationships/image" Target="../media/image869.png"/><Relationship Id="rId2" Type="http://schemas.openxmlformats.org/officeDocument/2006/relationships/notesSlide" Target="../notesSlides/notesSlide917.xml"/><Relationship Id="rId1" Type="http://schemas.openxmlformats.org/officeDocument/2006/relationships/slideLayout" Target="../slideLayouts/slideLayout2.xml"/></Relationships>
</file>

<file path=ppt/slides/_rels/slide918.xml.rels><?xml version="1.0" encoding="UTF-8" standalone="yes"?>
<Relationships xmlns="http://schemas.openxmlformats.org/package/2006/relationships"><Relationship Id="rId3" Type="http://schemas.openxmlformats.org/officeDocument/2006/relationships/image" Target="../media/image7070.png"/><Relationship Id="rId2" Type="http://schemas.openxmlformats.org/officeDocument/2006/relationships/notesSlide" Target="../notesSlides/notesSlide918.xml"/><Relationship Id="rId1" Type="http://schemas.openxmlformats.org/officeDocument/2006/relationships/slideLayout" Target="../slideLayouts/slideLayout2.xml"/><Relationship Id="rId6" Type="http://schemas.openxmlformats.org/officeDocument/2006/relationships/image" Target="../media/image31100.png"/><Relationship Id="rId5" Type="http://schemas.openxmlformats.org/officeDocument/2006/relationships/image" Target="../media/image30000.png"/><Relationship Id="rId4" Type="http://schemas.openxmlformats.org/officeDocument/2006/relationships/image" Target="../media/image29000.png"/></Relationships>
</file>

<file path=ppt/slides/_rels/slide919.xml.rels><?xml version="1.0" encoding="UTF-8" standalone="yes"?>
<Relationships xmlns="http://schemas.openxmlformats.org/package/2006/relationships"><Relationship Id="rId3" Type="http://schemas.openxmlformats.org/officeDocument/2006/relationships/image" Target="../media/image3200.png"/><Relationship Id="rId2" Type="http://schemas.openxmlformats.org/officeDocument/2006/relationships/notesSlide" Target="../notesSlides/notesSlide919.xml"/><Relationship Id="rId1" Type="http://schemas.openxmlformats.org/officeDocument/2006/relationships/slideLayout" Target="../slideLayouts/slideLayout2.xml"/><Relationship Id="rId5" Type="http://schemas.openxmlformats.org/officeDocument/2006/relationships/image" Target="../media/image34000.png"/><Relationship Id="rId4" Type="http://schemas.openxmlformats.org/officeDocument/2006/relationships/image" Target="../media/image3300.png"/></Relationships>
</file>

<file path=ppt/slides/_rels/slide9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20.xml.rels><?xml version="1.0" encoding="UTF-8" standalone="yes"?>
<Relationships xmlns="http://schemas.openxmlformats.org/package/2006/relationships"><Relationship Id="rId3" Type="http://schemas.openxmlformats.org/officeDocument/2006/relationships/image" Target="../media/image35000.png"/><Relationship Id="rId2" Type="http://schemas.openxmlformats.org/officeDocument/2006/relationships/notesSlide" Target="../notesSlides/notesSlide920.xml"/><Relationship Id="rId1" Type="http://schemas.openxmlformats.org/officeDocument/2006/relationships/slideLayout" Target="../slideLayouts/slideLayout2.xml"/><Relationship Id="rId4" Type="http://schemas.openxmlformats.org/officeDocument/2006/relationships/image" Target="../media/image874.png"/></Relationships>
</file>

<file path=ppt/slides/_rels/slide921.xml.rels><?xml version="1.0" encoding="UTF-8" standalone="yes"?>
<Relationships xmlns="http://schemas.openxmlformats.org/package/2006/relationships"><Relationship Id="rId3" Type="http://schemas.openxmlformats.org/officeDocument/2006/relationships/image" Target="../media/image875.png"/><Relationship Id="rId2" Type="http://schemas.openxmlformats.org/officeDocument/2006/relationships/notesSlide" Target="../notesSlides/notesSlide921.xml"/><Relationship Id="rId1" Type="http://schemas.openxmlformats.org/officeDocument/2006/relationships/slideLayout" Target="../slideLayouts/slideLayout2.xml"/></Relationships>
</file>

<file path=ppt/slides/_rels/slide922.xml.rels><?xml version="1.0" encoding="UTF-8" standalone="yes"?>
<Relationships xmlns="http://schemas.openxmlformats.org/package/2006/relationships"><Relationship Id="rId8" Type="http://schemas.openxmlformats.org/officeDocument/2006/relationships/image" Target="../media/image4300.png"/><Relationship Id="rId7" Type="http://schemas.openxmlformats.org/officeDocument/2006/relationships/image" Target="../media/image4200.png"/><Relationship Id="rId2" Type="http://schemas.openxmlformats.org/officeDocument/2006/relationships/notesSlide" Target="../notesSlides/notesSlide922.xml"/><Relationship Id="rId1" Type="http://schemas.openxmlformats.org/officeDocument/2006/relationships/slideLayout" Target="../slideLayouts/slideLayout2.xml"/><Relationship Id="rId6" Type="http://schemas.openxmlformats.org/officeDocument/2006/relationships/image" Target="../media/image40400.png"/><Relationship Id="rId5" Type="http://schemas.openxmlformats.org/officeDocument/2006/relationships/image" Target="../media/image4000.png"/><Relationship Id="rId9" Type="http://schemas.openxmlformats.org/officeDocument/2006/relationships/image" Target="../media/image876.png"/></Relationships>
</file>

<file path=ppt/slides/_rels/slide923.xml.rels><?xml version="1.0" encoding="UTF-8" standalone="yes"?>
<Relationships xmlns="http://schemas.openxmlformats.org/package/2006/relationships"><Relationship Id="rId8" Type="http://schemas.openxmlformats.org/officeDocument/2006/relationships/image" Target="../media/image4900.png"/><Relationship Id="rId3" Type="http://schemas.openxmlformats.org/officeDocument/2006/relationships/image" Target="../media/image4400.png"/><Relationship Id="rId7" Type="http://schemas.openxmlformats.org/officeDocument/2006/relationships/image" Target="../media/image4800.png"/><Relationship Id="rId2" Type="http://schemas.openxmlformats.org/officeDocument/2006/relationships/notesSlide" Target="../notesSlides/notesSlide923.xml"/><Relationship Id="rId1" Type="http://schemas.openxmlformats.org/officeDocument/2006/relationships/slideLayout" Target="../slideLayouts/slideLayout2.xml"/><Relationship Id="rId6" Type="http://schemas.openxmlformats.org/officeDocument/2006/relationships/image" Target="../media/image4700.png"/><Relationship Id="rId5" Type="http://schemas.openxmlformats.org/officeDocument/2006/relationships/image" Target="../media/image4600.png"/><Relationship Id="rId4" Type="http://schemas.openxmlformats.org/officeDocument/2006/relationships/image" Target="../media/image3402.png"/><Relationship Id="rId9" Type="http://schemas.openxmlformats.org/officeDocument/2006/relationships/image" Target="../media/image5000.png"/></Relationships>
</file>

<file path=ppt/slides/_rels/slide924.xml.rels><?xml version="1.0" encoding="UTF-8" standalone="yes"?>
<Relationships xmlns="http://schemas.openxmlformats.org/package/2006/relationships"><Relationship Id="rId3" Type="http://schemas.openxmlformats.org/officeDocument/2006/relationships/image" Target="../media/image4400.png"/><Relationship Id="rId2" Type="http://schemas.openxmlformats.org/officeDocument/2006/relationships/notesSlide" Target="../notesSlides/notesSlide924.xml"/><Relationship Id="rId1" Type="http://schemas.openxmlformats.org/officeDocument/2006/relationships/slideLayout" Target="../slideLayouts/slideLayout2.xml"/><Relationship Id="rId6" Type="http://schemas.openxmlformats.org/officeDocument/2006/relationships/image" Target="../media/image5200.png"/><Relationship Id="rId5" Type="http://schemas.openxmlformats.org/officeDocument/2006/relationships/image" Target="../media/image4600.png"/><Relationship Id="rId4" Type="http://schemas.openxmlformats.org/officeDocument/2006/relationships/image" Target="../media/image3502.png"/></Relationships>
</file>

<file path=ppt/slides/_rels/slide925.xml.rels><?xml version="1.0" encoding="UTF-8" standalone="yes"?>
<Relationships xmlns="http://schemas.openxmlformats.org/package/2006/relationships"><Relationship Id="rId2" Type="http://schemas.openxmlformats.org/officeDocument/2006/relationships/notesSlide" Target="../notesSlides/notesSlide925.xml"/><Relationship Id="rId1" Type="http://schemas.openxmlformats.org/officeDocument/2006/relationships/slideLayout" Target="../slideLayouts/slideLayout2.xml"/></Relationships>
</file>

<file path=ppt/slides/_rels/slide926.xml.rels><?xml version="1.0" encoding="UTF-8" standalone="yes"?>
<Relationships xmlns="http://schemas.openxmlformats.org/package/2006/relationships"><Relationship Id="rId3" Type="http://schemas.openxmlformats.org/officeDocument/2006/relationships/image" Target="../media/image877.png"/><Relationship Id="rId2" Type="http://schemas.openxmlformats.org/officeDocument/2006/relationships/notesSlide" Target="../notesSlides/notesSlide926.xml"/><Relationship Id="rId1" Type="http://schemas.openxmlformats.org/officeDocument/2006/relationships/slideLayout" Target="../slideLayouts/slideLayout2.xml"/></Relationships>
</file>

<file path=ppt/slides/_rels/slide927.xml.rels><?xml version="1.0" encoding="UTF-8" standalone="yes"?>
<Relationships xmlns="http://schemas.openxmlformats.org/package/2006/relationships"><Relationship Id="rId3" Type="http://schemas.openxmlformats.org/officeDocument/2006/relationships/image" Target="../media/image28400.png"/><Relationship Id="rId2" Type="http://schemas.openxmlformats.org/officeDocument/2006/relationships/notesSlide" Target="../notesSlides/notesSlide927.xml"/><Relationship Id="rId1" Type="http://schemas.openxmlformats.org/officeDocument/2006/relationships/slideLayout" Target="../slideLayouts/slideLayout2.xml"/></Relationships>
</file>

<file path=ppt/slides/_rels/slide928.xml.rels><?xml version="1.0" encoding="UTF-8" standalone="yes"?>
<Relationships xmlns="http://schemas.openxmlformats.org/package/2006/relationships"><Relationship Id="rId8" Type="http://schemas.openxmlformats.org/officeDocument/2006/relationships/image" Target="../media/image878.png"/><Relationship Id="rId7" Type="http://schemas.openxmlformats.org/officeDocument/2006/relationships/image" Target="../media/image7280.png"/><Relationship Id="rId2" Type="http://schemas.openxmlformats.org/officeDocument/2006/relationships/notesSlide" Target="../notesSlides/notesSlide928.xml"/><Relationship Id="rId1" Type="http://schemas.openxmlformats.org/officeDocument/2006/relationships/slideLayout" Target="../slideLayouts/slideLayout2.xml"/><Relationship Id="rId6" Type="http://schemas.openxmlformats.org/officeDocument/2006/relationships/image" Target="../media/image28800.png"/><Relationship Id="rId5" Type="http://schemas.openxmlformats.org/officeDocument/2006/relationships/image" Target="../media/image28700.png"/><Relationship Id="rId4" Type="http://schemas.openxmlformats.org/officeDocument/2006/relationships/image" Target="../media/image28600.png"/></Relationships>
</file>

<file path=ppt/slides/_rels/slide929.xml.rels><?xml version="1.0" encoding="UTF-8" standalone="yes"?>
<Relationships xmlns="http://schemas.openxmlformats.org/package/2006/relationships"><Relationship Id="rId3" Type="http://schemas.openxmlformats.org/officeDocument/2006/relationships/image" Target="../media/image8780.png"/><Relationship Id="rId2" Type="http://schemas.openxmlformats.org/officeDocument/2006/relationships/notesSlide" Target="../notesSlides/notesSlide929.xml"/><Relationship Id="rId1" Type="http://schemas.openxmlformats.org/officeDocument/2006/relationships/slideLayout" Target="../slideLayouts/slideLayout2.xml"/><Relationship Id="rId4" Type="http://schemas.openxmlformats.org/officeDocument/2006/relationships/image" Target="../media/image879.png"/></Relationships>
</file>

<file path=ppt/slides/_rels/slide9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30.xml.rels><?xml version="1.0" encoding="UTF-8" standalone="yes"?>
<Relationships xmlns="http://schemas.openxmlformats.org/package/2006/relationships"><Relationship Id="rId3" Type="http://schemas.openxmlformats.org/officeDocument/2006/relationships/image" Target="../media/image882.png"/><Relationship Id="rId2" Type="http://schemas.openxmlformats.org/officeDocument/2006/relationships/notesSlide" Target="../notesSlides/notesSlide930.xml"/><Relationship Id="rId1" Type="http://schemas.openxmlformats.org/officeDocument/2006/relationships/slideLayout" Target="../slideLayouts/slideLayout2.xml"/></Relationships>
</file>

<file path=ppt/slides/_rels/slide931.xml.rels><?xml version="1.0" encoding="UTF-8" standalone="yes"?>
<Relationships xmlns="http://schemas.openxmlformats.org/package/2006/relationships"><Relationship Id="rId2" Type="http://schemas.openxmlformats.org/officeDocument/2006/relationships/notesSlide" Target="../notesSlides/notesSlide931.xml"/><Relationship Id="rId1" Type="http://schemas.openxmlformats.org/officeDocument/2006/relationships/slideLayout" Target="../slideLayouts/slideLayout2.xml"/></Relationships>
</file>

<file path=ppt/slides/_rels/slide932.xml.rels><?xml version="1.0" encoding="UTF-8" standalone="yes"?>
<Relationships xmlns="http://schemas.openxmlformats.org/package/2006/relationships"><Relationship Id="rId2" Type="http://schemas.openxmlformats.org/officeDocument/2006/relationships/notesSlide" Target="../notesSlides/notesSlide932.xml"/><Relationship Id="rId1" Type="http://schemas.openxmlformats.org/officeDocument/2006/relationships/slideLayout" Target="../slideLayouts/slideLayout2.xml"/><Relationship Id="rId5" Type="http://schemas.openxmlformats.org/officeDocument/2006/relationships/image" Target="../media/image883.png"/><Relationship Id="rId4" Type="http://schemas.openxmlformats.org/officeDocument/2006/relationships/image" Target="../media/image3801.png"/></Relationships>
</file>

<file path=ppt/slides/_rels/slide933.xml.rels><?xml version="1.0" encoding="UTF-8" standalone="yes"?>
<Relationships xmlns="http://schemas.openxmlformats.org/package/2006/relationships"><Relationship Id="rId3" Type="http://schemas.openxmlformats.org/officeDocument/2006/relationships/image" Target="../media/image2940.png"/><Relationship Id="rId2" Type="http://schemas.openxmlformats.org/officeDocument/2006/relationships/notesSlide" Target="../notesSlides/notesSlide933.xml"/><Relationship Id="rId1" Type="http://schemas.openxmlformats.org/officeDocument/2006/relationships/slideLayout" Target="../slideLayouts/slideLayout2.xml"/></Relationships>
</file>

<file path=ppt/slides/_rels/slide934.xml.rels><?xml version="1.0" encoding="UTF-8" standalone="yes"?>
<Relationships xmlns="http://schemas.openxmlformats.org/package/2006/relationships"><Relationship Id="rId3" Type="http://schemas.openxmlformats.org/officeDocument/2006/relationships/image" Target="../media/image29500.png"/><Relationship Id="rId2" Type="http://schemas.openxmlformats.org/officeDocument/2006/relationships/notesSlide" Target="../notesSlides/notesSlide934.xml"/><Relationship Id="rId1" Type="http://schemas.openxmlformats.org/officeDocument/2006/relationships/slideLayout" Target="../slideLayouts/slideLayout2.xml"/><Relationship Id="rId5" Type="http://schemas.openxmlformats.org/officeDocument/2006/relationships/image" Target="../media/image29700.png"/><Relationship Id="rId4" Type="http://schemas.openxmlformats.org/officeDocument/2006/relationships/image" Target="../media/image29600.png"/></Relationships>
</file>

<file path=ppt/slides/_rels/slide935.xml.rels><?xml version="1.0" encoding="UTF-8" standalone="yes"?>
<Relationships xmlns="http://schemas.openxmlformats.org/package/2006/relationships"><Relationship Id="rId2" Type="http://schemas.openxmlformats.org/officeDocument/2006/relationships/notesSlide" Target="../notesSlides/notesSlide935.xml"/><Relationship Id="rId1" Type="http://schemas.openxmlformats.org/officeDocument/2006/relationships/slideLayout" Target="../slideLayouts/slideLayout2.xml"/><Relationship Id="rId6" Type="http://schemas.openxmlformats.org/officeDocument/2006/relationships/image" Target="../media/image884.png"/><Relationship Id="rId5" Type="http://schemas.openxmlformats.org/officeDocument/2006/relationships/image" Target="../media/image3002.png"/><Relationship Id="rId4" Type="http://schemas.openxmlformats.org/officeDocument/2006/relationships/image" Target="../media/image29900.png"/></Relationships>
</file>

<file path=ppt/slides/_rels/slide936.xml.rels><?xml version="1.0" encoding="UTF-8" standalone="yes"?>
<Relationships xmlns="http://schemas.openxmlformats.org/package/2006/relationships"><Relationship Id="rId3" Type="http://schemas.openxmlformats.org/officeDocument/2006/relationships/image" Target="../media/image3013.png"/><Relationship Id="rId7" Type="http://schemas.openxmlformats.org/officeDocument/2006/relationships/image" Target="../media/image30500.png"/><Relationship Id="rId2" Type="http://schemas.openxmlformats.org/officeDocument/2006/relationships/notesSlide" Target="../notesSlides/notesSlide936.xml"/><Relationship Id="rId1" Type="http://schemas.openxmlformats.org/officeDocument/2006/relationships/slideLayout" Target="../slideLayouts/slideLayout2.xml"/><Relationship Id="rId6" Type="http://schemas.openxmlformats.org/officeDocument/2006/relationships/image" Target="../media/image30400.png"/><Relationship Id="rId5" Type="http://schemas.openxmlformats.org/officeDocument/2006/relationships/image" Target="../media/image4131.png"/><Relationship Id="rId4" Type="http://schemas.openxmlformats.org/officeDocument/2006/relationships/image" Target="../media/image7370.png"/></Relationships>
</file>

<file path=ppt/slides/_rels/slide937.xml.rels><?xml version="1.0" encoding="UTF-8" standalone="yes"?>
<Relationships xmlns="http://schemas.openxmlformats.org/package/2006/relationships"><Relationship Id="rId8" Type="http://schemas.openxmlformats.org/officeDocument/2006/relationships/image" Target="../media/image31200.png"/><Relationship Id="rId3" Type="http://schemas.openxmlformats.org/officeDocument/2006/relationships/image" Target="../media/image30600.png"/><Relationship Id="rId7" Type="http://schemas.openxmlformats.org/officeDocument/2006/relationships/image" Target="../media/image3114.png"/><Relationship Id="rId2" Type="http://schemas.openxmlformats.org/officeDocument/2006/relationships/notesSlide" Target="../notesSlides/notesSlide937.xml"/><Relationship Id="rId1" Type="http://schemas.openxmlformats.org/officeDocument/2006/relationships/slideLayout" Target="../slideLayouts/slideLayout2.xml"/><Relationship Id="rId6" Type="http://schemas.openxmlformats.org/officeDocument/2006/relationships/image" Target="../media/image30900.png"/><Relationship Id="rId5" Type="http://schemas.openxmlformats.org/officeDocument/2006/relationships/image" Target="../media/image30800.png"/><Relationship Id="rId4" Type="http://schemas.openxmlformats.org/officeDocument/2006/relationships/image" Target="../media/image30700.png"/></Relationships>
</file>

<file path=ppt/slides/_rels/slide938.xml.rels><?xml version="1.0" encoding="UTF-8" standalone="yes"?>
<Relationships xmlns="http://schemas.openxmlformats.org/package/2006/relationships"><Relationship Id="rId8" Type="http://schemas.openxmlformats.org/officeDocument/2006/relationships/image" Target="../media/image3180.png"/><Relationship Id="rId7" Type="http://schemas.openxmlformats.org/officeDocument/2006/relationships/image" Target="../media/image3170.png"/><Relationship Id="rId2" Type="http://schemas.openxmlformats.org/officeDocument/2006/relationships/notesSlide" Target="../notesSlides/notesSlide938.xml"/><Relationship Id="rId1" Type="http://schemas.openxmlformats.org/officeDocument/2006/relationships/slideLayout" Target="../slideLayouts/slideLayout2.xml"/><Relationship Id="rId6" Type="http://schemas.openxmlformats.org/officeDocument/2006/relationships/image" Target="../media/image31600.png"/><Relationship Id="rId5" Type="http://schemas.openxmlformats.org/officeDocument/2006/relationships/image" Target="../media/image31500.png"/><Relationship Id="rId4" Type="http://schemas.openxmlformats.org/officeDocument/2006/relationships/image" Target="../media/image7390.png"/><Relationship Id="rId9" Type="http://schemas.openxmlformats.org/officeDocument/2006/relationships/image" Target="../media/image885.png"/></Relationships>
</file>

<file path=ppt/slides/_rels/slide939.xml.rels><?xml version="1.0" encoding="UTF-8" standalone="yes"?>
<Relationships xmlns="http://schemas.openxmlformats.org/package/2006/relationships"><Relationship Id="rId8" Type="http://schemas.openxmlformats.org/officeDocument/2006/relationships/image" Target="../media/image7430.png"/><Relationship Id="rId3" Type="http://schemas.openxmlformats.org/officeDocument/2006/relationships/image" Target="../media/image3190.png"/><Relationship Id="rId7" Type="http://schemas.openxmlformats.org/officeDocument/2006/relationships/image" Target="../media/image4151.png"/><Relationship Id="rId12" Type="http://schemas.openxmlformats.org/officeDocument/2006/relationships/image" Target="../media/image4141.png"/><Relationship Id="rId2" Type="http://schemas.openxmlformats.org/officeDocument/2006/relationships/notesSlide" Target="../notesSlides/notesSlide939.xml"/><Relationship Id="rId1" Type="http://schemas.openxmlformats.org/officeDocument/2006/relationships/slideLayout" Target="../slideLayouts/slideLayout2.xml"/><Relationship Id="rId6" Type="http://schemas.openxmlformats.org/officeDocument/2006/relationships/image" Target="../media/image32300.png"/><Relationship Id="rId11" Type="http://schemas.openxmlformats.org/officeDocument/2006/relationships/image" Target="../media/image32800.png"/><Relationship Id="rId5" Type="http://schemas.openxmlformats.org/officeDocument/2006/relationships/image" Target="../media/image32200.png"/><Relationship Id="rId10" Type="http://schemas.openxmlformats.org/officeDocument/2006/relationships/image" Target="../media/image3270.png"/><Relationship Id="rId4" Type="http://schemas.openxmlformats.org/officeDocument/2006/relationships/image" Target="../media/image3213.png"/></Relationships>
</file>

<file path=ppt/slides/_rels/slide94.xml.rels><?xml version="1.0" encoding="UTF-8" standalone="yes"?>
<Relationships xmlns="http://schemas.openxmlformats.org/package/2006/relationships"><Relationship Id="rId7" Type="http://schemas.openxmlformats.org/officeDocument/2006/relationships/image" Target="../media/image77.png"/><Relationship Id="rId2" Type="http://schemas.openxmlformats.org/officeDocument/2006/relationships/notesSlide" Target="../notesSlides/notesSlide94.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940.xml.rels><?xml version="1.0" encoding="UTF-8" standalone="yes"?>
<Relationships xmlns="http://schemas.openxmlformats.org/package/2006/relationships"><Relationship Id="rId3" Type="http://schemas.openxmlformats.org/officeDocument/2006/relationships/image" Target="../media/image3290.png"/><Relationship Id="rId2" Type="http://schemas.openxmlformats.org/officeDocument/2006/relationships/notesSlide" Target="../notesSlides/notesSlide940.xml"/><Relationship Id="rId1" Type="http://schemas.openxmlformats.org/officeDocument/2006/relationships/slideLayout" Target="../slideLayouts/slideLayout2.xml"/><Relationship Id="rId4" Type="http://schemas.openxmlformats.org/officeDocument/2006/relationships/image" Target="../media/image886.png"/></Relationships>
</file>

<file path=ppt/slides/_rels/slide941.xml.rels><?xml version="1.0" encoding="UTF-8" standalone="yes"?>
<Relationships xmlns="http://schemas.openxmlformats.org/package/2006/relationships"><Relationship Id="rId3" Type="http://schemas.openxmlformats.org/officeDocument/2006/relationships/image" Target="../media/image887.png"/><Relationship Id="rId2" Type="http://schemas.openxmlformats.org/officeDocument/2006/relationships/notesSlide" Target="../notesSlides/notesSlide941.xml"/><Relationship Id="rId1" Type="http://schemas.openxmlformats.org/officeDocument/2006/relationships/slideLayout" Target="../slideLayouts/slideLayout2.xml"/><Relationship Id="rId4" Type="http://schemas.openxmlformats.org/officeDocument/2006/relationships/image" Target="../media/image888.png"/></Relationships>
</file>

<file path=ppt/slides/_rels/slide942.xml.rels><?xml version="1.0" encoding="UTF-8" standalone="yes"?>
<Relationships xmlns="http://schemas.openxmlformats.org/package/2006/relationships"><Relationship Id="rId3" Type="http://schemas.openxmlformats.org/officeDocument/2006/relationships/image" Target="../media/image889.png"/><Relationship Id="rId2" Type="http://schemas.openxmlformats.org/officeDocument/2006/relationships/notesSlide" Target="../notesSlides/notesSlide942.xml"/><Relationship Id="rId1" Type="http://schemas.openxmlformats.org/officeDocument/2006/relationships/slideLayout" Target="../slideLayouts/slideLayout2.xml"/></Relationships>
</file>

<file path=ppt/slides/_rels/slide943.xml.rels><?xml version="1.0" encoding="UTF-8" standalone="yes"?>
<Relationships xmlns="http://schemas.openxmlformats.org/package/2006/relationships"><Relationship Id="rId3" Type="http://schemas.openxmlformats.org/officeDocument/2006/relationships/image" Target="../media/image33400.png"/><Relationship Id="rId2" Type="http://schemas.openxmlformats.org/officeDocument/2006/relationships/notesSlide" Target="../notesSlides/notesSlide943.xml"/><Relationship Id="rId1" Type="http://schemas.openxmlformats.org/officeDocument/2006/relationships/slideLayout" Target="../slideLayouts/slideLayout2.xml"/><Relationship Id="rId5" Type="http://schemas.openxmlformats.org/officeDocument/2006/relationships/image" Target="../media/image7470.png"/><Relationship Id="rId4" Type="http://schemas.openxmlformats.org/officeDocument/2006/relationships/image" Target="../media/image33500.png"/></Relationships>
</file>

<file path=ppt/slides/_rels/slide944.xml.rels><?xml version="1.0" encoding="UTF-8" standalone="yes"?>
<Relationships xmlns="http://schemas.openxmlformats.org/package/2006/relationships"><Relationship Id="rId3" Type="http://schemas.openxmlformats.org/officeDocument/2006/relationships/image" Target="../media/image33700.png"/><Relationship Id="rId2" Type="http://schemas.openxmlformats.org/officeDocument/2006/relationships/notesSlide" Target="../notesSlides/notesSlide944.xml"/><Relationship Id="rId1" Type="http://schemas.openxmlformats.org/officeDocument/2006/relationships/slideLayout" Target="../slideLayouts/slideLayout2.xml"/></Relationships>
</file>

<file path=ppt/slides/_rels/slide945.xml.rels><?xml version="1.0" encoding="UTF-8" standalone="yes"?>
<Relationships xmlns="http://schemas.openxmlformats.org/package/2006/relationships"><Relationship Id="rId3" Type="http://schemas.openxmlformats.org/officeDocument/2006/relationships/image" Target="../media/image33800.png"/><Relationship Id="rId2" Type="http://schemas.openxmlformats.org/officeDocument/2006/relationships/notesSlide" Target="../notesSlides/notesSlide945.xml"/><Relationship Id="rId1" Type="http://schemas.openxmlformats.org/officeDocument/2006/relationships/slideLayout" Target="../slideLayouts/slideLayout2.xml"/><Relationship Id="rId5" Type="http://schemas.openxmlformats.org/officeDocument/2006/relationships/image" Target="../media/image3412.png"/><Relationship Id="rId4" Type="http://schemas.openxmlformats.org/officeDocument/2006/relationships/image" Target="../media/image33900.png"/></Relationships>
</file>

<file path=ppt/slides/_rels/slide946.xml.rels><?xml version="1.0" encoding="UTF-8" standalone="yes"?>
<Relationships xmlns="http://schemas.openxmlformats.org/package/2006/relationships"><Relationship Id="rId3" Type="http://schemas.openxmlformats.org/officeDocument/2006/relationships/image" Target="../media/image7480.png"/><Relationship Id="rId7" Type="http://schemas.openxmlformats.org/officeDocument/2006/relationships/image" Target="../media/image34600.png"/><Relationship Id="rId2" Type="http://schemas.openxmlformats.org/officeDocument/2006/relationships/notesSlide" Target="../notesSlides/notesSlide946.xml"/><Relationship Id="rId1" Type="http://schemas.openxmlformats.org/officeDocument/2006/relationships/slideLayout" Target="../slideLayouts/slideLayout2.xml"/><Relationship Id="rId6" Type="http://schemas.openxmlformats.org/officeDocument/2006/relationships/image" Target="../media/image34500.png"/><Relationship Id="rId5" Type="http://schemas.openxmlformats.org/officeDocument/2006/relationships/image" Target="../media/image3440.png"/><Relationship Id="rId4" Type="http://schemas.openxmlformats.org/officeDocument/2006/relationships/image" Target="../media/image3430.png"/></Relationships>
</file>

<file path=ppt/slides/_rels/slide947.xml.rels><?xml version="1.0" encoding="UTF-8" standalone="yes"?>
<Relationships xmlns="http://schemas.openxmlformats.org/package/2006/relationships"><Relationship Id="rId8" Type="http://schemas.openxmlformats.org/officeDocument/2006/relationships/image" Target="../media/image35300.png"/><Relationship Id="rId7" Type="http://schemas.openxmlformats.org/officeDocument/2006/relationships/image" Target="../media/image35200.png"/><Relationship Id="rId2" Type="http://schemas.openxmlformats.org/officeDocument/2006/relationships/notesSlide" Target="../notesSlides/notesSlide947.xml"/><Relationship Id="rId1" Type="http://schemas.openxmlformats.org/officeDocument/2006/relationships/slideLayout" Target="../slideLayouts/slideLayout2.xml"/><Relationship Id="rId6" Type="http://schemas.openxmlformats.org/officeDocument/2006/relationships/image" Target="../media/image3511.png"/><Relationship Id="rId5" Type="http://schemas.openxmlformats.org/officeDocument/2006/relationships/image" Target="../media/image34900.png"/><Relationship Id="rId4" Type="http://schemas.openxmlformats.org/officeDocument/2006/relationships/image" Target="../media/image7530.png"/><Relationship Id="rId9" Type="http://schemas.openxmlformats.org/officeDocument/2006/relationships/image" Target="../media/image893.png"/></Relationships>
</file>

<file path=ppt/slides/_rels/slide948.xml.rels><?xml version="1.0" encoding="UTF-8" standalone="yes"?>
<Relationships xmlns="http://schemas.openxmlformats.org/package/2006/relationships"><Relationship Id="rId8" Type="http://schemas.openxmlformats.org/officeDocument/2006/relationships/image" Target="../media/image35700.png"/><Relationship Id="rId13" Type="http://schemas.openxmlformats.org/officeDocument/2006/relationships/image" Target="../media/image3613.png"/><Relationship Id="rId3" Type="http://schemas.openxmlformats.org/officeDocument/2006/relationships/image" Target="../media/image35400.png"/><Relationship Id="rId7" Type="http://schemas.openxmlformats.org/officeDocument/2006/relationships/image" Target="../media/image35600.png"/><Relationship Id="rId12" Type="http://schemas.openxmlformats.org/officeDocument/2006/relationships/image" Target="../media/image3600.png"/><Relationship Id="rId2" Type="http://schemas.openxmlformats.org/officeDocument/2006/relationships/notesSlide" Target="../notesSlides/notesSlide948.xml"/><Relationship Id="rId1" Type="http://schemas.openxmlformats.org/officeDocument/2006/relationships/slideLayout" Target="../slideLayouts/slideLayout2.xml"/><Relationship Id="rId6" Type="http://schemas.openxmlformats.org/officeDocument/2006/relationships/image" Target="../media/image32300.png"/><Relationship Id="rId11" Type="http://schemas.openxmlformats.org/officeDocument/2006/relationships/image" Target="../media/image35900.png"/><Relationship Id="rId10" Type="http://schemas.openxmlformats.org/officeDocument/2006/relationships/image" Target="../media/image35800.png"/><Relationship Id="rId4" Type="http://schemas.openxmlformats.org/officeDocument/2006/relationships/image" Target="../media/image7540.png"/><Relationship Id="rId9" Type="http://schemas.openxmlformats.org/officeDocument/2006/relationships/image" Target="../media/image7430.png"/></Relationships>
</file>

<file path=ppt/slides/_rels/slide949.xml.rels><?xml version="1.0" encoding="UTF-8" standalone="yes"?>
<Relationships xmlns="http://schemas.openxmlformats.org/package/2006/relationships"><Relationship Id="rId3" Type="http://schemas.openxmlformats.org/officeDocument/2006/relationships/image" Target="../media/image894.png"/><Relationship Id="rId2" Type="http://schemas.openxmlformats.org/officeDocument/2006/relationships/notesSlide" Target="../notesSlides/notesSlide949.xml"/><Relationship Id="rId1" Type="http://schemas.openxmlformats.org/officeDocument/2006/relationships/slideLayout" Target="../slideLayouts/slideLayout2.xml"/><Relationship Id="rId6" Type="http://schemas.openxmlformats.org/officeDocument/2006/relationships/image" Target="../media/image897.png"/><Relationship Id="rId5" Type="http://schemas.openxmlformats.org/officeDocument/2006/relationships/image" Target="../media/image896.png"/><Relationship Id="rId4" Type="http://schemas.openxmlformats.org/officeDocument/2006/relationships/image" Target="../media/image895.pn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 Id="rId6" Type="http://schemas.openxmlformats.org/officeDocument/2006/relationships/image" Target="../media/image78.png"/><Relationship Id="rId5" Type="http://schemas.openxmlformats.org/officeDocument/2006/relationships/image" Target="NULL"/><Relationship Id="rId4" Type="http://schemas.openxmlformats.org/officeDocument/2006/relationships/image" Target="NULL"/></Relationships>
</file>

<file path=ppt/slides/_rels/slide950.xml.rels><?xml version="1.0" encoding="UTF-8" standalone="yes"?>
<Relationships xmlns="http://schemas.openxmlformats.org/package/2006/relationships"><Relationship Id="rId3" Type="http://schemas.openxmlformats.org/officeDocument/2006/relationships/image" Target="../media/image36600.png"/><Relationship Id="rId2" Type="http://schemas.openxmlformats.org/officeDocument/2006/relationships/notesSlide" Target="../notesSlides/notesSlide950.xml"/><Relationship Id="rId1" Type="http://schemas.openxmlformats.org/officeDocument/2006/relationships/slideLayout" Target="../slideLayouts/slideLayout2.xml"/><Relationship Id="rId5" Type="http://schemas.openxmlformats.org/officeDocument/2006/relationships/image" Target="../media/image36800.png"/><Relationship Id="rId4" Type="http://schemas.openxmlformats.org/officeDocument/2006/relationships/image" Target="../media/image36700.png"/></Relationships>
</file>

<file path=ppt/slides/_rels/slide951.xml.rels><?xml version="1.0" encoding="UTF-8" standalone="yes"?>
<Relationships xmlns="http://schemas.openxmlformats.org/package/2006/relationships"><Relationship Id="rId3" Type="http://schemas.openxmlformats.org/officeDocument/2006/relationships/image" Target="../media/image898.png"/><Relationship Id="rId2" Type="http://schemas.openxmlformats.org/officeDocument/2006/relationships/notesSlide" Target="../notesSlides/notesSlide951.xml"/><Relationship Id="rId1" Type="http://schemas.openxmlformats.org/officeDocument/2006/relationships/slideLayout" Target="../slideLayouts/slideLayout2.xml"/><Relationship Id="rId4" Type="http://schemas.openxmlformats.org/officeDocument/2006/relationships/image" Target="../media/image899.png"/></Relationships>
</file>

<file path=ppt/slides/_rels/slide952.xml.rels><?xml version="1.0" encoding="UTF-8" standalone="yes"?>
<Relationships xmlns="http://schemas.openxmlformats.org/package/2006/relationships"><Relationship Id="rId3" Type="http://schemas.openxmlformats.org/officeDocument/2006/relationships/image" Target="../media/image903.png"/><Relationship Id="rId2" Type="http://schemas.openxmlformats.org/officeDocument/2006/relationships/notesSlide" Target="../notesSlides/notesSlide952.xml"/><Relationship Id="rId1" Type="http://schemas.openxmlformats.org/officeDocument/2006/relationships/slideLayout" Target="../slideLayouts/slideLayout2.xml"/><Relationship Id="rId5" Type="http://schemas.openxmlformats.org/officeDocument/2006/relationships/image" Target="../media/image905.png"/><Relationship Id="rId4" Type="http://schemas.openxmlformats.org/officeDocument/2006/relationships/image" Target="../media/image904.png"/></Relationships>
</file>

<file path=ppt/slides/_rels/slide953.xml.rels><?xml version="1.0" encoding="UTF-8" standalone="yes"?>
<Relationships xmlns="http://schemas.openxmlformats.org/package/2006/relationships"><Relationship Id="rId3" Type="http://schemas.openxmlformats.org/officeDocument/2006/relationships/image" Target="../media/image906.png"/><Relationship Id="rId2" Type="http://schemas.openxmlformats.org/officeDocument/2006/relationships/notesSlide" Target="../notesSlides/notesSlide953.xml"/><Relationship Id="rId1" Type="http://schemas.openxmlformats.org/officeDocument/2006/relationships/slideLayout" Target="../slideLayouts/slideLayout2.xml"/></Relationships>
</file>

<file path=ppt/slides/_rels/slide954.xml.rels><?xml version="1.0" encoding="UTF-8" standalone="yes"?>
<Relationships xmlns="http://schemas.openxmlformats.org/package/2006/relationships"><Relationship Id="rId2" Type="http://schemas.openxmlformats.org/officeDocument/2006/relationships/notesSlide" Target="../notesSlides/notesSlide954.xml"/><Relationship Id="rId1" Type="http://schemas.openxmlformats.org/officeDocument/2006/relationships/slideLayout" Target="../slideLayouts/slideLayout2.xml"/><Relationship Id="rId6" Type="http://schemas.openxmlformats.org/officeDocument/2006/relationships/image" Target="../media/image907.png"/><Relationship Id="rId5" Type="http://schemas.openxmlformats.org/officeDocument/2006/relationships/image" Target="../media/image37700.png"/><Relationship Id="rId4" Type="http://schemas.openxmlformats.org/officeDocument/2006/relationships/image" Target="../media/image37500.png"/></Relationships>
</file>

<file path=ppt/slides/_rels/slide955.xml.rels><?xml version="1.0" encoding="UTF-8" standalone="yes"?>
<Relationships xmlns="http://schemas.openxmlformats.org/package/2006/relationships"><Relationship Id="rId3" Type="http://schemas.openxmlformats.org/officeDocument/2006/relationships/image" Target="../media/image908.png"/><Relationship Id="rId2" Type="http://schemas.openxmlformats.org/officeDocument/2006/relationships/notesSlide" Target="../notesSlides/notesSlide955.xml"/><Relationship Id="rId1" Type="http://schemas.openxmlformats.org/officeDocument/2006/relationships/slideLayout" Target="../slideLayouts/slideLayout2.xml"/></Relationships>
</file>

<file path=ppt/slides/_rels/slide956.xml.rels><?xml version="1.0" encoding="UTF-8" standalone="yes"?>
<Relationships xmlns="http://schemas.openxmlformats.org/package/2006/relationships"><Relationship Id="rId3" Type="http://schemas.openxmlformats.org/officeDocument/2006/relationships/image" Target="../media/image909.png"/><Relationship Id="rId2" Type="http://schemas.openxmlformats.org/officeDocument/2006/relationships/notesSlide" Target="../notesSlides/notesSlide956.xml"/><Relationship Id="rId1" Type="http://schemas.openxmlformats.org/officeDocument/2006/relationships/slideLayout" Target="../slideLayouts/slideLayout2.xml"/><Relationship Id="rId4" Type="http://schemas.openxmlformats.org/officeDocument/2006/relationships/image" Target="../media/image917.png"/></Relationships>
</file>

<file path=ppt/slides/_rels/slide957.xml.rels><?xml version="1.0" encoding="UTF-8" standalone="yes"?>
<Relationships xmlns="http://schemas.openxmlformats.org/package/2006/relationships"><Relationship Id="rId3" Type="http://schemas.openxmlformats.org/officeDocument/2006/relationships/image" Target="../media/image3813.png"/><Relationship Id="rId2" Type="http://schemas.openxmlformats.org/officeDocument/2006/relationships/notesSlide" Target="../notesSlides/notesSlide957.xml"/><Relationship Id="rId1" Type="http://schemas.openxmlformats.org/officeDocument/2006/relationships/slideLayout" Target="../slideLayouts/slideLayout2.xml"/><Relationship Id="rId5" Type="http://schemas.openxmlformats.org/officeDocument/2006/relationships/image" Target="../media/image38300.png"/><Relationship Id="rId4" Type="http://schemas.openxmlformats.org/officeDocument/2006/relationships/image" Target="../media/image38200.png"/></Relationships>
</file>

<file path=ppt/slides/_rels/slide958.xml.rels><?xml version="1.0" encoding="UTF-8" standalone="yes"?>
<Relationships xmlns="http://schemas.openxmlformats.org/package/2006/relationships"><Relationship Id="rId3" Type="http://schemas.openxmlformats.org/officeDocument/2006/relationships/image" Target="../media/image918.png"/><Relationship Id="rId2" Type="http://schemas.openxmlformats.org/officeDocument/2006/relationships/notesSlide" Target="../notesSlides/notesSlide958.xml"/><Relationship Id="rId1" Type="http://schemas.openxmlformats.org/officeDocument/2006/relationships/slideLayout" Target="../slideLayouts/slideLayout2.xml"/></Relationships>
</file>

<file path=ppt/slides/_rels/slide959.xml.rels><?xml version="1.0" encoding="UTF-8" standalone="yes"?>
<Relationships xmlns="http://schemas.openxmlformats.org/package/2006/relationships"><Relationship Id="rId3" Type="http://schemas.openxmlformats.org/officeDocument/2006/relationships/image" Target="../media/image919.png"/><Relationship Id="rId2" Type="http://schemas.openxmlformats.org/officeDocument/2006/relationships/notesSlide" Target="../notesSlides/notesSlide959.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 Id="rId9" Type="http://schemas.openxmlformats.org/officeDocument/2006/relationships/image" Target="NULL"/></Relationships>
</file>

<file path=ppt/slides/_rels/slide960.xml.rels><?xml version="1.0" encoding="UTF-8" standalone="yes"?>
<Relationships xmlns="http://schemas.openxmlformats.org/package/2006/relationships"><Relationship Id="rId3" Type="http://schemas.openxmlformats.org/officeDocument/2006/relationships/image" Target="../media/image3880.png"/><Relationship Id="rId2" Type="http://schemas.openxmlformats.org/officeDocument/2006/relationships/notesSlide" Target="../notesSlides/notesSlide960.xml"/><Relationship Id="rId1" Type="http://schemas.openxmlformats.org/officeDocument/2006/relationships/slideLayout" Target="../slideLayouts/slideLayout2.xml"/><Relationship Id="rId5" Type="http://schemas.openxmlformats.org/officeDocument/2006/relationships/image" Target="../media/image3900.png"/><Relationship Id="rId4" Type="http://schemas.openxmlformats.org/officeDocument/2006/relationships/image" Target="../media/image3890.png"/></Relationships>
</file>

<file path=ppt/slides/_rels/slide961.xml.rels><?xml version="1.0" encoding="UTF-8" standalone="yes"?>
<Relationships xmlns="http://schemas.openxmlformats.org/package/2006/relationships"><Relationship Id="rId3" Type="http://schemas.openxmlformats.org/officeDocument/2006/relationships/image" Target="../media/image3914.png"/><Relationship Id="rId2" Type="http://schemas.openxmlformats.org/officeDocument/2006/relationships/notesSlide" Target="../notesSlides/notesSlide961.xml"/><Relationship Id="rId1" Type="http://schemas.openxmlformats.org/officeDocument/2006/relationships/slideLayout" Target="../slideLayouts/slideLayout2.xml"/><Relationship Id="rId5" Type="http://schemas.openxmlformats.org/officeDocument/2006/relationships/image" Target="../media/image3930.png"/><Relationship Id="rId4" Type="http://schemas.openxmlformats.org/officeDocument/2006/relationships/image" Target="../media/image3920.png"/></Relationships>
</file>

<file path=ppt/slides/_rels/slide962.xml.rels><?xml version="1.0" encoding="UTF-8" standalone="yes"?>
<Relationships xmlns="http://schemas.openxmlformats.org/package/2006/relationships"><Relationship Id="rId7" Type="http://schemas.openxmlformats.org/officeDocument/2006/relationships/image" Target="../media/image4331.png"/><Relationship Id="rId2" Type="http://schemas.openxmlformats.org/officeDocument/2006/relationships/notesSlide" Target="../notesSlides/notesSlide962.xml"/><Relationship Id="rId1" Type="http://schemas.openxmlformats.org/officeDocument/2006/relationships/slideLayout" Target="../slideLayouts/slideLayout2.xml"/><Relationship Id="rId6" Type="http://schemas.openxmlformats.org/officeDocument/2006/relationships/image" Target="../media/image3970.png"/><Relationship Id="rId5" Type="http://schemas.openxmlformats.org/officeDocument/2006/relationships/image" Target="../media/image3960.png"/><Relationship Id="rId4" Type="http://schemas.openxmlformats.org/officeDocument/2006/relationships/image" Target="../media/image3950.png"/></Relationships>
</file>

<file path=ppt/slides/_rels/slide963.xml.rels><?xml version="1.0" encoding="UTF-8" standalone="yes"?>
<Relationships xmlns="http://schemas.openxmlformats.org/package/2006/relationships"><Relationship Id="rId2" Type="http://schemas.openxmlformats.org/officeDocument/2006/relationships/notesSlide" Target="../notesSlides/notesSlide963.xml"/><Relationship Id="rId1" Type="http://schemas.openxmlformats.org/officeDocument/2006/relationships/slideLayout" Target="../slideLayouts/slideLayout2.xml"/></Relationships>
</file>

<file path=ppt/slides/_rels/slide964.xml.rels><?xml version="1.0" encoding="UTF-8" standalone="yes"?>
<Relationships xmlns="http://schemas.openxmlformats.org/package/2006/relationships"><Relationship Id="rId3" Type="http://schemas.openxmlformats.org/officeDocument/2006/relationships/image" Target="../media/image923.png"/><Relationship Id="rId2" Type="http://schemas.openxmlformats.org/officeDocument/2006/relationships/notesSlide" Target="../notesSlides/notesSlide964.xml"/><Relationship Id="rId1" Type="http://schemas.openxmlformats.org/officeDocument/2006/relationships/slideLayout" Target="../slideLayouts/slideLayout2.xml"/><Relationship Id="rId4" Type="http://schemas.openxmlformats.org/officeDocument/2006/relationships/image" Target="../media/image924.png"/></Relationships>
</file>

<file path=ppt/slides/_rels/slide965.xml.rels><?xml version="1.0" encoding="UTF-8" standalone="yes"?>
<Relationships xmlns="http://schemas.openxmlformats.org/package/2006/relationships"><Relationship Id="rId3" Type="http://schemas.openxmlformats.org/officeDocument/2006/relationships/image" Target="../media/image925.png"/><Relationship Id="rId2" Type="http://schemas.openxmlformats.org/officeDocument/2006/relationships/notesSlide" Target="../notesSlides/notesSlide965.xml"/><Relationship Id="rId1" Type="http://schemas.openxmlformats.org/officeDocument/2006/relationships/slideLayout" Target="../slideLayouts/slideLayout2.xml"/><Relationship Id="rId4" Type="http://schemas.openxmlformats.org/officeDocument/2006/relationships/image" Target="../media/image926.png"/></Relationships>
</file>

<file path=ppt/slides/_rels/slide966.xml.rels><?xml version="1.0" encoding="UTF-8" standalone="yes"?>
<Relationships xmlns="http://schemas.openxmlformats.org/package/2006/relationships"><Relationship Id="rId3" Type="http://schemas.openxmlformats.org/officeDocument/2006/relationships/image" Target="../media/image40300.png"/><Relationship Id="rId7" Type="http://schemas.openxmlformats.org/officeDocument/2006/relationships/image" Target="../media/image40700.png"/><Relationship Id="rId2" Type="http://schemas.openxmlformats.org/officeDocument/2006/relationships/notesSlide" Target="../notesSlides/notesSlide966.xml"/><Relationship Id="rId1" Type="http://schemas.openxmlformats.org/officeDocument/2006/relationships/slideLayout" Target="../slideLayouts/slideLayout2.xml"/><Relationship Id="rId6" Type="http://schemas.openxmlformats.org/officeDocument/2006/relationships/image" Target="../media/image4060.png"/><Relationship Id="rId5" Type="http://schemas.openxmlformats.org/officeDocument/2006/relationships/image" Target="../media/image40500.png"/><Relationship Id="rId4" Type="http://schemas.openxmlformats.org/officeDocument/2006/relationships/image" Target="../media/image4381.png"/></Relationships>
</file>

<file path=ppt/slides/_rels/slide967.xml.rels><?xml version="1.0" encoding="UTF-8" standalone="yes"?>
<Relationships xmlns="http://schemas.openxmlformats.org/package/2006/relationships"><Relationship Id="rId8" Type="http://schemas.openxmlformats.org/officeDocument/2006/relationships/image" Target="../media/image41500.png"/><Relationship Id="rId3" Type="http://schemas.openxmlformats.org/officeDocument/2006/relationships/image" Target="../media/image4080.png"/><Relationship Id="rId7" Type="http://schemas.openxmlformats.org/officeDocument/2006/relationships/image" Target="../media/image41400.png"/><Relationship Id="rId2" Type="http://schemas.openxmlformats.org/officeDocument/2006/relationships/notesSlide" Target="../notesSlides/notesSlide967.xml"/><Relationship Id="rId1" Type="http://schemas.openxmlformats.org/officeDocument/2006/relationships/slideLayout" Target="../slideLayouts/slideLayout2.xml"/><Relationship Id="rId6" Type="http://schemas.openxmlformats.org/officeDocument/2006/relationships/image" Target="../media/image41300.png"/><Relationship Id="rId5" Type="http://schemas.openxmlformats.org/officeDocument/2006/relationships/image" Target="../media/image41200.png"/><Relationship Id="rId4" Type="http://schemas.openxmlformats.org/officeDocument/2006/relationships/image" Target="../media/image4090.png"/><Relationship Id="rId9" Type="http://schemas.openxmlformats.org/officeDocument/2006/relationships/image" Target="../media/image41600.png"/></Relationships>
</file>

<file path=ppt/slides/_rels/slide968.xml.rels><?xml version="1.0" encoding="UTF-8" standalone="yes"?>
<Relationships xmlns="http://schemas.openxmlformats.org/package/2006/relationships"><Relationship Id="rId8" Type="http://schemas.openxmlformats.org/officeDocument/2006/relationships/image" Target="../media/image928.png"/><Relationship Id="rId7" Type="http://schemas.openxmlformats.org/officeDocument/2006/relationships/image" Target="../media/image927.png"/><Relationship Id="rId2" Type="http://schemas.openxmlformats.org/officeDocument/2006/relationships/notesSlide" Target="../notesSlides/notesSlide968.xml"/><Relationship Id="rId1" Type="http://schemas.openxmlformats.org/officeDocument/2006/relationships/slideLayout" Target="../slideLayouts/slideLayout2.xml"/><Relationship Id="rId6" Type="http://schemas.openxmlformats.org/officeDocument/2006/relationships/image" Target="../media/image4202.png"/><Relationship Id="rId5" Type="http://schemas.openxmlformats.org/officeDocument/2006/relationships/image" Target="../media/image41900.png"/></Relationships>
</file>

<file path=ppt/slides/_rels/slide969.xml.rels><?xml version="1.0" encoding="UTF-8" standalone="yes"?>
<Relationships xmlns="http://schemas.openxmlformats.org/package/2006/relationships"><Relationship Id="rId3" Type="http://schemas.openxmlformats.org/officeDocument/2006/relationships/image" Target="../media/image929.png"/><Relationship Id="rId2" Type="http://schemas.openxmlformats.org/officeDocument/2006/relationships/notesSlide" Target="../notesSlides/notesSlide969.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 Id="rId6" Type="http://schemas.openxmlformats.org/officeDocument/2006/relationships/image" Target="../media/image79.png"/><Relationship Id="rId5" Type="http://schemas.openxmlformats.org/officeDocument/2006/relationships/image" Target="NULL"/><Relationship Id="rId4" Type="http://schemas.openxmlformats.org/officeDocument/2006/relationships/image" Target="NULL"/></Relationships>
</file>

<file path=ppt/slides/_rels/slide970.xml.rels><?xml version="1.0" encoding="UTF-8" standalone="yes"?>
<Relationships xmlns="http://schemas.openxmlformats.org/package/2006/relationships"><Relationship Id="rId3" Type="http://schemas.openxmlformats.org/officeDocument/2006/relationships/image" Target="../media/image933.png"/><Relationship Id="rId2" Type="http://schemas.openxmlformats.org/officeDocument/2006/relationships/notesSlide" Target="../notesSlides/notesSlide970.xml"/><Relationship Id="rId1" Type="http://schemas.openxmlformats.org/officeDocument/2006/relationships/slideLayout" Target="../slideLayouts/slideLayout2.xml"/><Relationship Id="rId6" Type="http://schemas.openxmlformats.org/officeDocument/2006/relationships/image" Target="../media/image936.png"/><Relationship Id="rId5" Type="http://schemas.openxmlformats.org/officeDocument/2006/relationships/image" Target="../media/image935.png"/><Relationship Id="rId4" Type="http://schemas.openxmlformats.org/officeDocument/2006/relationships/image" Target="../media/image934.png"/></Relationships>
</file>

<file path=ppt/slides/_rels/slide971.xml.rels><?xml version="1.0" encoding="UTF-8" standalone="yes"?>
<Relationships xmlns="http://schemas.openxmlformats.org/package/2006/relationships"><Relationship Id="rId3" Type="http://schemas.openxmlformats.org/officeDocument/2006/relationships/image" Target="../media/image42600.png"/><Relationship Id="rId7" Type="http://schemas.openxmlformats.org/officeDocument/2006/relationships/image" Target="../media/image4302.png"/><Relationship Id="rId2" Type="http://schemas.openxmlformats.org/officeDocument/2006/relationships/notesSlide" Target="../notesSlides/notesSlide971.xml"/><Relationship Id="rId1" Type="http://schemas.openxmlformats.org/officeDocument/2006/relationships/slideLayout" Target="../slideLayouts/slideLayout2.xml"/><Relationship Id="rId6" Type="http://schemas.openxmlformats.org/officeDocument/2006/relationships/image" Target="../media/image42900.png"/><Relationship Id="rId5" Type="http://schemas.openxmlformats.org/officeDocument/2006/relationships/image" Target="../media/image42800.png"/><Relationship Id="rId4" Type="http://schemas.openxmlformats.org/officeDocument/2006/relationships/image" Target="../media/image42700.png"/></Relationships>
</file>

<file path=ppt/slides/_rels/slide972.xml.rels><?xml version="1.0" encoding="UTF-8" standalone="yes"?>
<Relationships xmlns="http://schemas.openxmlformats.org/package/2006/relationships"><Relationship Id="rId8" Type="http://schemas.openxmlformats.org/officeDocument/2006/relationships/image" Target="../media/image43600.png"/><Relationship Id="rId3" Type="http://schemas.openxmlformats.org/officeDocument/2006/relationships/image" Target="../media/image4313.png"/><Relationship Id="rId7" Type="http://schemas.openxmlformats.org/officeDocument/2006/relationships/image" Target="../media/image43500.png"/><Relationship Id="rId2" Type="http://schemas.openxmlformats.org/officeDocument/2006/relationships/notesSlide" Target="../notesSlides/notesSlide972.xml"/><Relationship Id="rId1" Type="http://schemas.openxmlformats.org/officeDocument/2006/relationships/slideLayout" Target="../slideLayouts/slideLayout2.xml"/><Relationship Id="rId6" Type="http://schemas.openxmlformats.org/officeDocument/2006/relationships/image" Target="../media/image43400.png"/><Relationship Id="rId5" Type="http://schemas.openxmlformats.org/officeDocument/2006/relationships/image" Target="../media/image43300.png"/><Relationship Id="rId4" Type="http://schemas.openxmlformats.org/officeDocument/2006/relationships/image" Target="../media/image43200.png"/><Relationship Id="rId9" Type="http://schemas.openxmlformats.org/officeDocument/2006/relationships/image" Target="../media/image43700.png"/></Relationships>
</file>

<file path=ppt/slides/_rels/slide973.xml.rels><?xml version="1.0" encoding="UTF-8" standalone="yes"?>
<Relationships xmlns="http://schemas.openxmlformats.org/package/2006/relationships"><Relationship Id="rId3" Type="http://schemas.openxmlformats.org/officeDocument/2006/relationships/image" Target="../media/image937.png"/><Relationship Id="rId2" Type="http://schemas.openxmlformats.org/officeDocument/2006/relationships/notesSlide" Target="../notesSlides/notesSlide973.xml"/><Relationship Id="rId1" Type="http://schemas.openxmlformats.org/officeDocument/2006/relationships/slideLayout" Target="../slideLayouts/slideLayout2.xml"/></Relationships>
</file>

<file path=ppt/slides/_rels/slide974.xml.rels><?xml version="1.0" encoding="UTF-8" standalone="yes"?>
<Relationships xmlns="http://schemas.openxmlformats.org/package/2006/relationships"><Relationship Id="rId3" Type="http://schemas.openxmlformats.org/officeDocument/2006/relationships/image" Target="../media/image938.png"/><Relationship Id="rId2" Type="http://schemas.openxmlformats.org/officeDocument/2006/relationships/notesSlide" Target="../notesSlides/notesSlide974.xml"/><Relationship Id="rId1" Type="http://schemas.openxmlformats.org/officeDocument/2006/relationships/slideLayout" Target="../slideLayouts/slideLayout2.xml"/></Relationships>
</file>

<file path=ppt/slides/_rels/slide975.xml.rels><?xml version="1.0" encoding="UTF-8" standalone="yes"?>
<Relationships xmlns="http://schemas.openxmlformats.org/package/2006/relationships"><Relationship Id="rId3" Type="http://schemas.openxmlformats.org/officeDocument/2006/relationships/image" Target="../media/image4414.png"/><Relationship Id="rId2" Type="http://schemas.openxmlformats.org/officeDocument/2006/relationships/notesSlide" Target="../notesSlides/notesSlide975.xml"/><Relationship Id="rId1" Type="http://schemas.openxmlformats.org/officeDocument/2006/relationships/slideLayout" Target="../slideLayouts/slideLayout2.xml"/><Relationship Id="rId6" Type="http://schemas.openxmlformats.org/officeDocument/2006/relationships/image" Target="../media/image44400.png"/><Relationship Id="rId5" Type="http://schemas.openxmlformats.org/officeDocument/2006/relationships/image" Target="../media/image44300.png"/><Relationship Id="rId4" Type="http://schemas.openxmlformats.org/officeDocument/2006/relationships/image" Target="../media/image44200.png"/></Relationships>
</file>

<file path=ppt/slides/_rels/slide976.xml.rels><?xml version="1.0" encoding="UTF-8" standalone="yes"?>
<Relationships xmlns="http://schemas.openxmlformats.org/package/2006/relationships"><Relationship Id="rId3" Type="http://schemas.openxmlformats.org/officeDocument/2006/relationships/image" Target="../media/image939.png"/><Relationship Id="rId2" Type="http://schemas.openxmlformats.org/officeDocument/2006/relationships/notesSlide" Target="../notesSlides/notesSlide976.xml"/><Relationship Id="rId1" Type="http://schemas.openxmlformats.org/officeDocument/2006/relationships/slideLayout" Target="../slideLayouts/slideLayout2.xml"/></Relationships>
</file>

<file path=ppt/slides/_rels/slide977.xml.rels><?xml version="1.0" encoding="UTF-8" standalone="yes"?>
<Relationships xmlns="http://schemas.openxmlformats.org/package/2006/relationships"><Relationship Id="rId8" Type="http://schemas.openxmlformats.org/officeDocument/2006/relationships/image" Target="../media/image945.png"/><Relationship Id="rId7" Type="http://schemas.openxmlformats.org/officeDocument/2006/relationships/image" Target="../media/image944.png"/><Relationship Id="rId2" Type="http://schemas.openxmlformats.org/officeDocument/2006/relationships/notesSlide" Target="../notesSlides/notesSlide977.xml"/><Relationship Id="rId1" Type="http://schemas.openxmlformats.org/officeDocument/2006/relationships/slideLayout" Target="../slideLayouts/slideLayout2.xml"/><Relationship Id="rId6" Type="http://schemas.openxmlformats.org/officeDocument/2006/relationships/image" Target="../media/image4490.png"/><Relationship Id="rId5" Type="http://schemas.openxmlformats.org/officeDocument/2006/relationships/image" Target="../media/image44800.png"/></Relationships>
</file>

<file path=ppt/slides/_rels/slide978.xml.rels><?xml version="1.0" encoding="UTF-8" standalone="yes"?>
<Relationships xmlns="http://schemas.openxmlformats.org/package/2006/relationships"><Relationship Id="rId3" Type="http://schemas.openxmlformats.org/officeDocument/2006/relationships/image" Target="../media/image4514.png"/><Relationship Id="rId2" Type="http://schemas.openxmlformats.org/officeDocument/2006/relationships/notesSlide" Target="../notesSlides/notesSlide978.xml"/><Relationship Id="rId1" Type="http://schemas.openxmlformats.org/officeDocument/2006/relationships/slideLayout" Target="../slideLayouts/slideLayout2.xml"/><Relationship Id="rId6" Type="http://schemas.openxmlformats.org/officeDocument/2006/relationships/image" Target="../media/image4540.png"/><Relationship Id="rId5" Type="http://schemas.openxmlformats.org/officeDocument/2006/relationships/image" Target="../media/image4530.png"/><Relationship Id="rId4" Type="http://schemas.openxmlformats.org/officeDocument/2006/relationships/image" Target="../media/image4520.png"/></Relationships>
</file>

<file path=ppt/slides/_rels/slide979.xml.rels><?xml version="1.0" encoding="UTF-8" standalone="yes"?>
<Relationships xmlns="http://schemas.openxmlformats.org/package/2006/relationships"><Relationship Id="rId3" Type="http://schemas.openxmlformats.org/officeDocument/2006/relationships/image" Target="../media/image946.png"/><Relationship Id="rId2" Type="http://schemas.openxmlformats.org/officeDocument/2006/relationships/notesSlide" Target="../notesSlides/notesSlide979.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8" Type="http://schemas.openxmlformats.org/officeDocument/2006/relationships/image" Target="../media/image54.png"/><Relationship Id="rId7" Type="http://schemas.openxmlformats.org/officeDocument/2006/relationships/image" Target="../media/image81.png"/><Relationship Id="rId2" Type="http://schemas.openxmlformats.org/officeDocument/2006/relationships/notesSlide" Target="../notesSlides/notesSlide98.xml"/><Relationship Id="rId1" Type="http://schemas.openxmlformats.org/officeDocument/2006/relationships/slideLayout" Target="../slideLayouts/slideLayout2.xml"/><Relationship Id="rId6" Type="http://schemas.openxmlformats.org/officeDocument/2006/relationships/image" Target="../media/image80.png"/><Relationship Id="rId5" Type="http://schemas.openxmlformats.org/officeDocument/2006/relationships/image" Target="NULL"/><Relationship Id="rId4" Type="http://schemas.openxmlformats.org/officeDocument/2006/relationships/image" Target="NULL"/></Relationships>
</file>

<file path=ppt/slides/_rels/slide980.xml.rels><?xml version="1.0" encoding="UTF-8" standalone="yes"?>
<Relationships xmlns="http://schemas.openxmlformats.org/package/2006/relationships"><Relationship Id="rId3" Type="http://schemas.openxmlformats.org/officeDocument/2006/relationships/image" Target="../media/image947.png"/><Relationship Id="rId2" Type="http://schemas.openxmlformats.org/officeDocument/2006/relationships/notesSlide" Target="../notesSlides/notesSlide980.xml"/><Relationship Id="rId1" Type="http://schemas.openxmlformats.org/officeDocument/2006/relationships/slideLayout" Target="../slideLayouts/slideLayout2.xml"/></Relationships>
</file>

<file path=ppt/slides/_rels/slide981.xml.rels><?xml version="1.0" encoding="UTF-8" standalone="yes"?>
<Relationships xmlns="http://schemas.openxmlformats.org/package/2006/relationships"><Relationship Id="rId2" Type="http://schemas.openxmlformats.org/officeDocument/2006/relationships/notesSlide" Target="../notesSlides/notesSlide981.xml"/><Relationship Id="rId1" Type="http://schemas.openxmlformats.org/officeDocument/2006/relationships/slideLayout" Target="../slideLayouts/slideLayout2.xml"/><Relationship Id="rId6" Type="http://schemas.openxmlformats.org/officeDocument/2006/relationships/image" Target="../media/image949.png"/><Relationship Id="rId5" Type="http://schemas.openxmlformats.org/officeDocument/2006/relationships/image" Target="../media/image948.png"/><Relationship Id="rId4" Type="http://schemas.openxmlformats.org/officeDocument/2006/relationships/image" Target="../media/image4590.png"/></Relationships>
</file>

<file path=ppt/slides/_rels/slide982.xml.rels><?xml version="1.0" encoding="UTF-8" standalone="yes"?>
<Relationships xmlns="http://schemas.openxmlformats.org/package/2006/relationships"><Relationship Id="rId7" Type="http://schemas.openxmlformats.org/officeDocument/2006/relationships/image" Target="../media/image955.png"/><Relationship Id="rId2" Type="http://schemas.openxmlformats.org/officeDocument/2006/relationships/notesSlide" Target="../notesSlides/notesSlide982.xml"/><Relationship Id="rId1" Type="http://schemas.openxmlformats.org/officeDocument/2006/relationships/slideLayout" Target="../slideLayouts/slideLayout2.xml"/><Relationship Id="rId6" Type="http://schemas.openxmlformats.org/officeDocument/2006/relationships/image" Target="../media/image4660.png"/><Relationship Id="rId5" Type="http://schemas.openxmlformats.org/officeDocument/2006/relationships/image" Target="../media/image4650.png"/></Relationships>
</file>

<file path=ppt/slides/_rels/slide983.xml.rels><?xml version="1.0" encoding="UTF-8" standalone="yes"?>
<Relationships xmlns="http://schemas.openxmlformats.org/package/2006/relationships"><Relationship Id="rId8" Type="http://schemas.openxmlformats.org/officeDocument/2006/relationships/image" Target="../media/image4740.png"/><Relationship Id="rId13" Type="http://schemas.openxmlformats.org/officeDocument/2006/relationships/image" Target="../media/image957.png"/><Relationship Id="rId7" Type="http://schemas.openxmlformats.org/officeDocument/2006/relationships/image" Target="../media/image4730.png"/><Relationship Id="rId12" Type="http://schemas.openxmlformats.org/officeDocument/2006/relationships/image" Target="../media/image956.png"/><Relationship Id="rId2" Type="http://schemas.openxmlformats.org/officeDocument/2006/relationships/notesSlide" Target="../notesSlides/notesSlide983.xml"/><Relationship Id="rId16" Type="http://schemas.openxmlformats.org/officeDocument/2006/relationships/image" Target="../media/image959.png"/><Relationship Id="rId1" Type="http://schemas.openxmlformats.org/officeDocument/2006/relationships/slideLayout" Target="../slideLayouts/slideLayout2.xml"/><Relationship Id="rId6" Type="http://schemas.openxmlformats.org/officeDocument/2006/relationships/image" Target="../media/image4720.png"/><Relationship Id="rId11" Type="http://schemas.openxmlformats.org/officeDocument/2006/relationships/image" Target="../media/image4770.png"/><Relationship Id="rId5" Type="http://schemas.openxmlformats.org/officeDocument/2006/relationships/image" Target="../media/image4690.png"/><Relationship Id="rId15" Type="http://schemas.openxmlformats.org/officeDocument/2006/relationships/image" Target="../media/image958.png"/><Relationship Id="rId9" Type="http://schemas.openxmlformats.org/officeDocument/2006/relationships/image" Target="../media/image4750.png"/><Relationship Id="rId14" Type="http://schemas.openxmlformats.org/officeDocument/2006/relationships/image" Target="../media/image9570.png"/></Relationships>
</file>

<file path=ppt/slides/_rels/slide984.xml.rels><?xml version="1.0" encoding="UTF-8" standalone="yes"?>
<Relationships xmlns="http://schemas.openxmlformats.org/package/2006/relationships"><Relationship Id="rId3" Type="http://schemas.openxmlformats.org/officeDocument/2006/relationships/image" Target="../media/image964.png"/><Relationship Id="rId2" Type="http://schemas.openxmlformats.org/officeDocument/2006/relationships/notesSlide" Target="../notesSlides/notesSlide984.xml"/><Relationship Id="rId1" Type="http://schemas.openxmlformats.org/officeDocument/2006/relationships/slideLayout" Target="../slideLayouts/slideLayout2.xml"/></Relationships>
</file>

<file path=ppt/slides/_rels/slide985.xml.rels><?xml version="1.0" encoding="UTF-8" standalone="yes"?>
<Relationships xmlns="http://schemas.openxmlformats.org/package/2006/relationships"><Relationship Id="rId3" Type="http://schemas.openxmlformats.org/officeDocument/2006/relationships/image" Target="../media/image965.png"/><Relationship Id="rId2" Type="http://schemas.openxmlformats.org/officeDocument/2006/relationships/notesSlide" Target="../notesSlides/notesSlide985.xml"/><Relationship Id="rId1" Type="http://schemas.openxmlformats.org/officeDocument/2006/relationships/slideLayout" Target="../slideLayouts/slideLayout2.xml"/></Relationships>
</file>

<file path=ppt/slides/_rels/slide986.xml.rels><?xml version="1.0" encoding="UTF-8" standalone="yes"?>
<Relationships xmlns="http://schemas.openxmlformats.org/package/2006/relationships"><Relationship Id="rId3" Type="http://schemas.openxmlformats.org/officeDocument/2006/relationships/image" Target="../media/image966.png"/><Relationship Id="rId2" Type="http://schemas.openxmlformats.org/officeDocument/2006/relationships/notesSlide" Target="../notesSlides/notesSlide986.xml"/><Relationship Id="rId1" Type="http://schemas.openxmlformats.org/officeDocument/2006/relationships/slideLayout" Target="../slideLayouts/slideLayout2.xml"/></Relationships>
</file>

<file path=ppt/slides/_rels/slide987.xml.rels><?xml version="1.0" encoding="UTF-8" standalone="yes"?>
<Relationships xmlns="http://schemas.openxmlformats.org/package/2006/relationships"><Relationship Id="rId3" Type="http://schemas.openxmlformats.org/officeDocument/2006/relationships/image" Target="../media/image967.png"/><Relationship Id="rId2" Type="http://schemas.openxmlformats.org/officeDocument/2006/relationships/notesSlide" Target="../notesSlides/notesSlide987.xml"/><Relationship Id="rId1" Type="http://schemas.openxmlformats.org/officeDocument/2006/relationships/slideLayout" Target="../slideLayouts/slideLayout2.xml"/><Relationship Id="rId4" Type="http://schemas.openxmlformats.org/officeDocument/2006/relationships/image" Target="../media/image968.png"/></Relationships>
</file>

<file path=ppt/slides/_rels/slide988.xml.rels><?xml version="1.0" encoding="UTF-8" standalone="yes"?>
<Relationships xmlns="http://schemas.openxmlformats.org/package/2006/relationships"><Relationship Id="rId3" Type="http://schemas.openxmlformats.org/officeDocument/2006/relationships/image" Target="../media/image969.png"/><Relationship Id="rId7" Type="http://schemas.openxmlformats.org/officeDocument/2006/relationships/image" Target="../media/image978.png"/><Relationship Id="rId2" Type="http://schemas.openxmlformats.org/officeDocument/2006/relationships/notesSlide" Target="../notesSlides/notesSlide988.xml"/><Relationship Id="rId1" Type="http://schemas.openxmlformats.org/officeDocument/2006/relationships/slideLayout" Target="../slideLayouts/slideLayout2.xml"/><Relationship Id="rId6" Type="http://schemas.openxmlformats.org/officeDocument/2006/relationships/image" Target="../media/image977.png"/><Relationship Id="rId5" Type="http://schemas.openxmlformats.org/officeDocument/2006/relationships/image" Target="../media/image976.png"/><Relationship Id="rId4" Type="http://schemas.openxmlformats.org/officeDocument/2006/relationships/image" Target="../media/image975.png"/></Relationships>
</file>

<file path=ppt/slides/_rels/slide989.xml.rels><?xml version="1.0" encoding="UTF-8" standalone="yes"?>
<Relationships xmlns="http://schemas.openxmlformats.org/package/2006/relationships"><Relationship Id="rId3" Type="http://schemas.openxmlformats.org/officeDocument/2006/relationships/image" Target="../media/image4930.png"/><Relationship Id="rId2" Type="http://schemas.openxmlformats.org/officeDocument/2006/relationships/notesSlide" Target="../notesSlides/notesSlide989.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 Id="rId6" Type="http://schemas.openxmlformats.org/officeDocument/2006/relationships/image" Target="../media/image82.png"/><Relationship Id="rId5" Type="http://schemas.openxmlformats.org/officeDocument/2006/relationships/image" Target="NULL"/><Relationship Id="rId4" Type="http://schemas.openxmlformats.org/officeDocument/2006/relationships/image" Target="NUL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63067" y="2863826"/>
            <a:ext cx="2782959" cy="27657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Textfeld 7"/>
          <p:cNvSpPr txBox="1">
            <a:spLocks noChangeArrowheads="1"/>
          </p:cNvSpPr>
          <p:nvPr/>
        </p:nvSpPr>
        <p:spPr bwMode="auto">
          <a:xfrm>
            <a:off x="1134502" y="1261861"/>
            <a:ext cx="6840090" cy="1138773"/>
          </a:xfrm>
          <a:prstGeom prst="rect">
            <a:avLst/>
          </a:prstGeom>
          <a:noFill/>
          <a:ln w="9525">
            <a:noFill/>
            <a:miter lim="800000"/>
            <a:headEnd/>
            <a:tailEnd/>
          </a:ln>
        </p:spPr>
        <p:txBody>
          <a:bodyPr wrap="square">
            <a:spAutoFit/>
          </a:bodyPr>
          <a:lstStyle/>
          <a:p>
            <a:pPr algn="ctr" fontAlgn="auto">
              <a:spcBef>
                <a:spcPts val="0"/>
              </a:spcBef>
              <a:spcAft>
                <a:spcPts val="0"/>
              </a:spcAft>
              <a:defRPr/>
            </a:pPr>
            <a:r>
              <a:rPr lang="de-DE" sz="4800" b="1" dirty="0">
                <a:solidFill>
                  <a:srgbClr val="FF0000"/>
                </a:solidFill>
                <a:latin typeface="+mj-lt"/>
              </a:rPr>
              <a:t>STATISTIK</a:t>
            </a:r>
          </a:p>
          <a:p>
            <a:pPr algn="ctr" fontAlgn="auto">
              <a:spcBef>
                <a:spcPts val="0"/>
              </a:spcBef>
              <a:spcAft>
                <a:spcPts val="0"/>
              </a:spcAft>
              <a:defRPr/>
            </a:pPr>
            <a:r>
              <a:rPr lang="de-DE" sz="2000" b="1" dirty="0">
                <a:latin typeface="+mj-lt"/>
              </a:rPr>
              <a:t>GRUNDLAGEN UND METHODIK</a:t>
            </a:r>
          </a:p>
        </p:txBody>
      </p:sp>
      <p:sp>
        <p:nvSpPr>
          <p:cNvPr id="9" name="Rahmen 8"/>
          <p:cNvSpPr/>
          <p:nvPr/>
        </p:nvSpPr>
        <p:spPr>
          <a:xfrm>
            <a:off x="107950" y="115888"/>
            <a:ext cx="8928100" cy="6626225"/>
          </a:xfrm>
          <a:prstGeom prst="bevel">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chemeClr val="bg1">
                  <a:lumMod val="50000"/>
                </a:schemeClr>
              </a:solidFill>
            </a:endParaRPr>
          </a:p>
        </p:txBody>
      </p:sp>
      <p:cxnSp>
        <p:nvCxnSpPr>
          <p:cNvPr id="12" name="AutoShape 6"/>
          <p:cNvCxnSpPr>
            <a:cxnSpLocks noChangeShapeType="1"/>
          </p:cNvCxnSpPr>
          <p:nvPr/>
        </p:nvCxnSpPr>
        <p:spPr bwMode="auto">
          <a:xfrm>
            <a:off x="2483768" y="1196752"/>
            <a:ext cx="4286250" cy="0"/>
          </a:xfrm>
          <a:prstGeom prst="straightConnector1">
            <a:avLst/>
          </a:prstGeom>
          <a:noFill/>
          <a:ln w="63500">
            <a:solidFill>
              <a:schemeClr val="accent1">
                <a:lumMod val="75000"/>
              </a:schemeClr>
            </a:solidFill>
            <a:round/>
            <a:headEnd/>
            <a:tailEnd/>
          </a:ln>
        </p:spPr>
      </p:cxnSp>
      <p:cxnSp>
        <p:nvCxnSpPr>
          <p:cNvPr id="13" name="AutoShape 6"/>
          <p:cNvCxnSpPr>
            <a:cxnSpLocks noChangeShapeType="1"/>
          </p:cNvCxnSpPr>
          <p:nvPr/>
        </p:nvCxnSpPr>
        <p:spPr bwMode="auto">
          <a:xfrm>
            <a:off x="2483768" y="2564904"/>
            <a:ext cx="4286250" cy="0"/>
          </a:xfrm>
          <a:prstGeom prst="straightConnector1">
            <a:avLst/>
          </a:prstGeom>
          <a:noFill/>
          <a:ln w="63500">
            <a:solidFill>
              <a:schemeClr val="accent1">
                <a:lumMod val="75000"/>
              </a:schemeClr>
            </a:solidFill>
            <a:round/>
            <a:headEnd/>
            <a:tailEnd/>
          </a:ln>
        </p:spPr>
      </p:cxnSp>
      <p:sp>
        <p:nvSpPr>
          <p:cNvPr id="2" name="Textfeld 1"/>
          <p:cNvSpPr txBox="1"/>
          <p:nvPr/>
        </p:nvSpPr>
        <p:spPr>
          <a:xfrm>
            <a:off x="107950" y="6021288"/>
            <a:ext cx="8928100" cy="646331"/>
          </a:xfrm>
          <a:prstGeom prst="rect">
            <a:avLst/>
          </a:prstGeom>
          <a:noFill/>
        </p:spPr>
        <p:txBody>
          <a:bodyPr wrap="square" rtlCol="0">
            <a:spAutoFit/>
          </a:bodyPr>
          <a:lstStyle/>
          <a:p>
            <a:pPr algn="ctr"/>
            <a:r>
              <a:rPr lang="de-DE" dirty="0"/>
              <a:t>Vorlesungsfolien zum Lehrbuch „Statistik - Grundlagen und Methodik“</a:t>
            </a:r>
          </a:p>
          <a:p>
            <a:pPr algn="ctr"/>
            <a:r>
              <a:rPr lang="de-DE" dirty="0"/>
              <a:t>von Stocker, T. C. und Steinke I. </a:t>
            </a:r>
            <a:r>
              <a:rPr lang="de-DE"/>
              <a:t>(2022) </a:t>
            </a:r>
            <a:endParaRPr lang="de-DE" dirty="0"/>
          </a:p>
        </p:txBody>
      </p:sp>
    </p:spTree>
    <p:extLst>
      <p:ext uri="{BB962C8B-B14F-4D97-AF65-F5344CB8AC3E}">
        <p14:creationId xmlns:p14="http://schemas.microsoft.com/office/powerpoint/2010/main" val="195903667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 Eingrenzungen des Begriffs „Statistik“</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dirty="0">
                <a:solidFill>
                  <a:schemeClr val="tx1"/>
                </a:solidFill>
                <a:latin typeface="+mj-lt"/>
              </a:rPr>
              <a:t>7</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9"/>
          <p:cNvSpPr txBox="1">
            <a:spLocks noChangeArrowheads="1"/>
          </p:cNvSpPr>
          <p:nvPr/>
        </p:nvSpPr>
        <p:spPr bwMode="auto">
          <a:xfrm>
            <a:off x="468313" y="2528718"/>
            <a:ext cx="4104456" cy="400110"/>
          </a:xfrm>
          <a:prstGeom prst="rect">
            <a:avLst/>
          </a:prstGeom>
          <a:solidFill>
            <a:schemeClr val="bg1"/>
          </a:solid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Historischer Abriss </a:t>
            </a:r>
            <a:r>
              <a:rPr lang="de-DE" sz="2000" dirty="0">
                <a:solidFill>
                  <a:srgbClr val="0070C0"/>
                </a:solidFill>
              </a:rPr>
              <a:t>●</a:t>
            </a:r>
            <a:endParaRPr lang="de-DE" sz="2000" b="1" dirty="0">
              <a:solidFill>
                <a:srgbClr val="0070C0"/>
              </a:solidFill>
              <a:latin typeface="Times New Roman" pitchFamily="18" charset="0"/>
            </a:endParaRPr>
          </a:p>
        </p:txBody>
      </p:sp>
      <p:sp>
        <p:nvSpPr>
          <p:cNvPr id="18" name="Textfeld 12"/>
          <p:cNvSpPr txBox="1"/>
          <p:nvPr/>
        </p:nvSpPr>
        <p:spPr>
          <a:xfrm>
            <a:off x="468312" y="3098437"/>
            <a:ext cx="5230362" cy="400110"/>
          </a:xfrm>
          <a:prstGeom prst="rect">
            <a:avLst/>
          </a:prstGeom>
          <a:noFill/>
        </p:spPr>
        <p:txBody>
          <a:bodyPr wrap="square">
            <a:spAutoFit/>
          </a:bodyPr>
          <a:lstStyle/>
          <a:p>
            <a:pPr>
              <a:defRPr/>
            </a:pPr>
            <a:r>
              <a:rPr lang="de-DE" sz="2000" dirty="0">
                <a:latin typeface="+mn-lt"/>
                <a:cs typeface="Times New Roman"/>
              </a:rPr>
              <a:t>&gt;</a:t>
            </a:r>
            <a:r>
              <a:rPr lang="de-DE" sz="2000" dirty="0">
                <a:solidFill>
                  <a:srgbClr val="0070C0"/>
                </a:solidFill>
                <a:latin typeface="+mn-lt"/>
                <a:cs typeface="Times New Roman"/>
              </a:rPr>
              <a:t> </a:t>
            </a:r>
            <a:r>
              <a:rPr lang="de-DE" sz="2000" dirty="0">
                <a:latin typeface="+mn-lt"/>
              </a:rPr>
              <a:t>England und USA als Ursprungsländer     </a:t>
            </a:r>
          </a:p>
        </p:txBody>
      </p:sp>
      <p:sp>
        <p:nvSpPr>
          <p:cNvPr id="19" name="Textfeld 12"/>
          <p:cNvSpPr txBox="1"/>
          <p:nvPr/>
        </p:nvSpPr>
        <p:spPr>
          <a:xfrm>
            <a:off x="468313" y="3547347"/>
            <a:ext cx="8196592" cy="1323439"/>
          </a:xfrm>
          <a:prstGeom prst="rect">
            <a:avLst/>
          </a:prstGeom>
          <a:noFill/>
        </p:spPr>
        <p:txBody>
          <a:bodyPr wrap="square">
            <a:spAutoFit/>
          </a:bodyPr>
          <a:lstStyle/>
          <a:p>
            <a:pPr>
              <a:defRPr/>
            </a:pPr>
            <a:r>
              <a:rPr lang="de-DE" sz="2000" dirty="0">
                <a:latin typeface="+mn-lt"/>
                <a:cs typeface="Times New Roman"/>
              </a:rPr>
              <a:t>&gt;</a:t>
            </a:r>
            <a:r>
              <a:rPr lang="de-DE" sz="2000" dirty="0">
                <a:solidFill>
                  <a:srgbClr val="0070C0"/>
                </a:solidFill>
                <a:cs typeface="Times New Roman"/>
              </a:rPr>
              <a:t> </a:t>
            </a:r>
            <a:r>
              <a:rPr lang="de-DE" sz="2000" dirty="0" err="1">
                <a:latin typeface="+mn-lt"/>
              </a:rPr>
              <a:t>Yule</a:t>
            </a:r>
            <a:r>
              <a:rPr lang="de-DE" sz="2000" dirty="0">
                <a:latin typeface="+mn-lt"/>
              </a:rPr>
              <a:t> (1911): </a:t>
            </a:r>
            <a:r>
              <a:rPr lang="de-DE" sz="2000" i="1" dirty="0" err="1">
                <a:latin typeface="+mn-lt"/>
              </a:rPr>
              <a:t>By</a:t>
            </a:r>
            <a:r>
              <a:rPr lang="de-DE" sz="2000" i="1" dirty="0">
                <a:latin typeface="+mn-lt"/>
              </a:rPr>
              <a:t> </a:t>
            </a:r>
            <a:r>
              <a:rPr lang="de-DE" sz="2000" b="1" i="1" dirty="0" err="1">
                <a:latin typeface="+mn-lt"/>
              </a:rPr>
              <a:t>statistics</a:t>
            </a:r>
            <a:r>
              <a:rPr lang="de-DE" sz="2000" i="1" dirty="0">
                <a:latin typeface="+mn-lt"/>
              </a:rPr>
              <a:t> </a:t>
            </a:r>
            <a:r>
              <a:rPr lang="de-DE" sz="2000" i="1" dirty="0" err="1">
                <a:latin typeface="+mn-lt"/>
              </a:rPr>
              <a:t>we</a:t>
            </a:r>
            <a:r>
              <a:rPr lang="de-DE" sz="2000" i="1" dirty="0">
                <a:latin typeface="+mn-lt"/>
              </a:rPr>
              <a:t> </a:t>
            </a:r>
            <a:r>
              <a:rPr lang="de-DE" sz="2000" i="1" dirty="0" err="1">
                <a:latin typeface="+mn-lt"/>
              </a:rPr>
              <a:t>mean</a:t>
            </a:r>
            <a:r>
              <a:rPr lang="de-DE" sz="2000" i="1" dirty="0">
                <a:latin typeface="+mn-lt"/>
              </a:rPr>
              <a:t> quantitative </a:t>
            </a:r>
            <a:r>
              <a:rPr lang="de-DE" sz="2000" i="1" dirty="0" err="1">
                <a:latin typeface="+mn-lt"/>
              </a:rPr>
              <a:t>data</a:t>
            </a:r>
            <a:r>
              <a:rPr lang="de-DE" sz="2000" i="1" dirty="0">
                <a:latin typeface="+mn-lt"/>
              </a:rPr>
              <a:t> </a:t>
            </a:r>
            <a:r>
              <a:rPr lang="de-DE" sz="2000" i="1" dirty="0" err="1">
                <a:latin typeface="+mn-lt"/>
              </a:rPr>
              <a:t>affected</a:t>
            </a:r>
            <a:r>
              <a:rPr lang="de-DE" sz="2000" i="1" dirty="0">
                <a:latin typeface="+mn-lt"/>
              </a:rPr>
              <a:t> </a:t>
            </a:r>
            <a:r>
              <a:rPr lang="de-DE" sz="2000" i="1" dirty="0" err="1">
                <a:latin typeface="+mn-lt"/>
              </a:rPr>
              <a:t>to</a:t>
            </a:r>
            <a:r>
              <a:rPr lang="de-DE" sz="2000" i="1" dirty="0">
                <a:latin typeface="+mn-lt"/>
              </a:rPr>
              <a:t> a </a:t>
            </a:r>
            <a:r>
              <a:rPr lang="de-DE" sz="2000" i="1" dirty="0" err="1">
                <a:latin typeface="+mn-lt"/>
              </a:rPr>
              <a:t>marked</a:t>
            </a:r>
            <a:endParaRPr lang="de-DE" sz="2000" i="1" dirty="0">
              <a:latin typeface="+mn-lt"/>
            </a:endParaRPr>
          </a:p>
          <a:p>
            <a:pPr>
              <a:defRPr/>
            </a:pPr>
            <a:r>
              <a:rPr lang="de-DE" sz="2000" i="1" dirty="0">
                <a:latin typeface="+mn-lt"/>
              </a:rPr>
              <a:t>   </a:t>
            </a:r>
            <a:r>
              <a:rPr lang="de-DE" sz="2000" i="1" dirty="0" err="1">
                <a:latin typeface="+mn-lt"/>
              </a:rPr>
              <a:t>extent</a:t>
            </a:r>
            <a:r>
              <a:rPr lang="de-DE" sz="2000" i="1" dirty="0">
                <a:latin typeface="+mn-lt"/>
              </a:rPr>
              <a:t> </a:t>
            </a:r>
            <a:r>
              <a:rPr lang="de-DE" sz="2000" i="1" dirty="0" err="1">
                <a:latin typeface="+mn-lt"/>
              </a:rPr>
              <a:t>by</a:t>
            </a:r>
            <a:r>
              <a:rPr lang="de-DE" sz="2000" i="1" dirty="0">
                <a:latin typeface="+mn-lt"/>
              </a:rPr>
              <a:t> a </a:t>
            </a:r>
            <a:r>
              <a:rPr lang="de-DE" sz="2000" i="1" dirty="0" err="1">
                <a:latin typeface="+mn-lt"/>
              </a:rPr>
              <a:t>multiplicity</a:t>
            </a:r>
            <a:r>
              <a:rPr lang="de-DE" sz="2000" i="1" dirty="0">
                <a:latin typeface="+mn-lt"/>
              </a:rPr>
              <a:t> </a:t>
            </a:r>
            <a:r>
              <a:rPr lang="de-DE" sz="2000" i="1" dirty="0" err="1">
                <a:latin typeface="+mn-lt"/>
              </a:rPr>
              <a:t>of</a:t>
            </a:r>
            <a:r>
              <a:rPr lang="de-DE" sz="2000" i="1" dirty="0">
                <a:latin typeface="+mn-lt"/>
              </a:rPr>
              <a:t> </a:t>
            </a:r>
            <a:r>
              <a:rPr lang="de-DE" sz="2000" i="1" dirty="0" err="1">
                <a:latin typeface="+mn-lt"/>
              </a:rPr>
              <a:t>causes</a:t>
            </a:r>
            <a:r>
              <a:rPr lang="de-DE" sz="2000" i="1" dirty="0">
                <a:latin typeface="+mn-lt"/>
              </a:rPr>
              <a:t>. </a:t>
            </a:r>
            <a:r>
              <a:rPr lang="de-DE" sz="2000" i="1" dirty="0" err="1">
                <a:latin typeface="+mn-lt"/>
              </a:rPr>
              <a:t>By</a:t>
            </a:r>
            <a:r>
              <a:rPr lang="de-DE" sz="2000" i="1" dirty="0">
                <a:latin typeface="+mn-lt"/>
              </a:rPr>
              <a:t> </a:t>
            </a:r>
            <a:r>
              <a:rPr lang="de-DE" sz="2000" b="1" i="1" dirty="0" err="1">
                <a:latin typeface="+mn-lt"/>
              </a:rPr>
              <a:t>statistical</a:t>
            </a:r>
            <a:r>
              <a:rPr lang="de-DE" sz="2000" b="1" i="1" dirty="0">
                <a:latin typeface="+mn-lt"/>
              </a:rPr>
              <a:t> </a:t>
            </a:r>
            <a:r>
              <a:rPr lang="de-DE" sz="2000" b="1" i="1" dirty="0" err="1">
                <a:latin typeface="+mn-lt"/>
              </a:rPr>
              <a:t>methods</a:t>
            </a:r>
            <a:r>
              <a:rPr lang="de-DE" sz="2000" b="1" i="1" dirty="0">
                <a:latin typeface="+mn-lt"/>
              </a:rPr>
              <a:t> </a:t>
            </a:r>
            <a:r>
              <a:rPr lang="de-DE" sz="2000" i="1" dirty="0" err="1">
                <a:latin typeface="+mn-lt"/>
              </a:rPr>
              <a:t>we</a:t>
            </a:r>
            <a:r>
              <a:rPr lang="de-DE" sz="2000" i="1" dirty="0">
                <a:latin typeface="+mn-lt"/>
              </a:rPr>
              <a:t> </a:t>
            </a:r>
            <a:r>
              <a:rPr lang="de-DE" sz="2000" i="1" dirty="0" err="1">
                <a:latin typeface="+mn-lt"/>
              </a:rPr>
              <a:t>mean</a:t>
            </a:r>
            <a:r>
              <a:rPr lang="de-DE" sz="2000" i="1" dirty="0">
                <a:latin typeface="+mn-lt"/>
              </a:rPr>
              <a:t> </a:t>
            </a:r>
            <a:r>
              <a:rPr lang="de-DE" sz="2000" i="1" dirty="0" err="1">
                <a:latin typeface="+mn-lt"/>
              </a:rPr>
              <a:t>methods</a:t>
            </a:r>
            <a:endParaRPr lang="de-DE" sz="2000" i="1" dirty="0">
              <a:latin typeface="+mn-lt"/>
            </a:endParaRPr>
          </a:p>
          <a:p>
            <a:pPr>
              <a:defRPr/>
            </a:pPr>
            <a:r>
              <a:rPr lang="de-DE" sz="2000" i="1" dirty="0">
                <a:latin typeface="+mn-lt"/>
              </a:rPr>
              <a:t>   </a:t>
            </a:r>
            <a:r>
              <a:rPr lang="de-DE" sz="2000" i="1" dirty="0" err="1">
                <a:latin typeface="+mn-lt"/>
              </a:rPr>
              <a:t>specifically</a:t>
            </a:r>
            <a:r>
              <a:rPr lang="de-DE" sz="2000" i="1" dirty="0">
                <a:latin typeface="+mn-lt"/>
              </a:rPr>
              <a:t> </a:t>
            </a:r>
            <a:r>
              <a:rPr lang="de-DE" sz="2000" i="1" dirty="0" err="1">
                <a:latin typeface="+mn-lt"/>
              </a:rPr>
              <a:t>adapted</a:t>
            </a:r>
            <a:r>
              <a:rPr lang="de-DE" sz="2000" i="1" dirty="0">
                <a:latin typeface="+mn-lt"/>
              </a:rPr>
              <a:t> </a:t>
            </a:r>
            <a:r>
              <a:rPr lang="de-DE" sz="2000" i="1" dirty="0" err="1">
                <a:latin typeface="+mn-lt"/>
              </a:rPr>
              <a:t>to</a:t>
            </a:r>
            <a:r>
              <a:rPr lang="de-DE" sz="2000" i="1" dirty="0">
                <a:latin typeface="+mn-lt"/>
              </a:rPr>
              <a:t> </a:t>
            </a:r>
            <a:r>
              <a:rPr lang="de-DE" sz="2000" i="1" dirty="0" err="1">
                <a:latin typeface="+mn-lt"/>
              </a:rPr>
              <a:t>the</a:t>
            </a:r>
            <a:r>
              <a:rPr lang="de-DE" sz="2000" i="1" dirty="0">
                <a:latin typeface="+mn-lt"/>
              </a:rPr>
              <a:t> </a:t>
            </a:r>
            <a:r>
              <a:rPr lang="de-DE" sz="2000" i="1" dirty="0" err="1">
                <a:latin typeface="+mn-lt"/>
              </a:rPr>
              <a:t>elucidation</a:t>
            </a:r>
            <a:r>
              <a:rPr lang="de-DE" sz="2000" i="1" dirty="0">
                <a:latin typeface="+mn-lt"/>
              </a:rPr>
              <a:t> </a:t>
            </a:r>
            <a:r>
              <a:rPr lang="de-DE" sz="2000" i="1" dirty="0" err="1">
                <a:latin typeface="+mn-lt"/>
              </a:rPr>
              <a:t>of</a:t>
            </a:r>
            <a:r>
              <a:rPr lang="de-DE" sz="2000" i="1" dirty="0">
                <a:latin typeface="+mn-lt"/>
              </a:rPr>
              <a:t> quantitative </a:t>
            </a:r>
            <a:r>
              <a:rPr lang="de-DE" sz="2000" i="1" dirty="0" err="1">
                <a:latin typeface="+mn-lt"/>
              </a:rPr>
              <a:t>data</a:t>
            </a:r>
            <a:r>
              <a:rPr lang="de-DE" sz="2000" i="1" dirty="0">
                <a:latin typeface="+mn-lt"/>
              </a:rPr>
              <a:t> </a:t>
            </a:r>
            <a:r>
              <a:rPr lang="de-DE" sz="2000" i="1" dirty="0" err="1">
                <a:latin typeface="+mn-lt"/>
              </a:rPr>
              <a:t>affected</a:t>
            </a:r>
            <a:r>
              <a:rPr lang="de-DE" sz="2000" i="1" dirty="0">
                <a:latin typeface="+mn-lt"/>
              </a:rPr>
              <a:t> </a:t>
            </a:r>
            <a:r>
              <a:rPr lang="de-DE" sz="2000" i="1" dirty="0" err="1">
                <a:latin typeface="+mn-lt"/>
              </a:rPr>
              <a:t>by</a:t>
            </a:r>
            <a:r>
              <a:rPr lang="de-DE" sz="2000" i="1" dirty="0">
                <a:latin typeface="+mn-lt"/>
              </a:rPr>
              <a:t> a </a:t>
            </a:r>
          </a:p>
          <a:p>
            <a:pPr>
              <a:defRPr/>
            </a:pPr>
            <a:r>
              <a:rPr lang="de-DE" sz="2000" i="1" dirty="0">
                <a:latin typeface="+mn-lt"/>
              </a:rPr>
              <a:t>   </a:t>
            </a:r>
            <a:r>
              <a:rPr lang="de-DE" sz="2000" i="1" dirty="0" err="1">
                <a:latin typeface="+mn-lt"/>
              </a:rPr>
              <a:t>multiplicity</a:t>
            </a:r>
            <a:r>
              <a:rPr lang="de-DE" sz="2000" i="1" dirty="0">
                <a:latin typeface="+mn-lt"/>
              </a:rPr>
              <a:t> </a:t>
            </a:r>
            <a:r>
              <a:rPr lang="de-DE" sz="2000" i="1" dirty="0" err="1">
                <a:latin typeface="+mn-lt"/>
              </a:rPr>
              <a:t>of</a:t>
            </a:r>
            <a:r>
              <a:rPr lang="de-DE" sz="2000" i="1" dirty="0">
                <a:latin typeface="+mn-lt"/>
              </a:rPr>
              <a:t> </a:t>
            </a:r>
            <a:r>
              <a:rPr lang="de-DE" sz="2000" i="1" dirty="0" err="1">
                <a:latin typeface="+mn-lt"/>
              </a:rPr>
              <a:t>causes</a:t>
            </a:r>
            <a:r>
              <a:rPr lang="de-DE" sz="2000" dirty="0">
                <a:latin typeface="+mn-lt"/>
              </a:rPr>
              <a:t>“      </a:t>
            </a:r>
          </a:p>
        </p:txBody>
      </p:sp>
      <p:sp>
        <p:nvSpPr>
          <p:cNvPr id="22" name="Textfeld 12"/>
          <p:cNvSpPr txBox="1"/>
          <p:nvPr/>
        </p:nvSpPr>
        <p:spPr>
          <a:xfrm>
            <a:off x="468311" y="4913955"/>
            <a:ext cx="7632079" cy="707886"/>
          </a:xfrm>
          <a:prstGeom prst="rect">
            <a:avLst/>
          </a:prstGeom>
          <a:noFill/>
        </p:spPr>
        <p:txBody>
          <a:bodyPr wrap="square">
            <a:spAutoFit/>
          </a:bodyPr>
          <a:lstStyle/>
          <a:p>
            <a:pPr>
              <a:defRPr/>
            </a:pPr>
            <a:r>
              <a:rPr lang="de-DE" sz="2000" dirty="0">
                <a:latin typeface="+mn-lt"/>
                <a:cs typeface="Times New Roman"/>
              </a:rPr>
              <a:t>&gt;</a:t>
            </a:r>
            <a:r>
              <a:rPr lang="de-DE" sz="2000" dirty="0">
                <a:latin typeface="+mn-lt"/>
              </a:rPr>
              <a:t> Entscheidend: Weiterentwicklung der Wahrscheinlichkeitstheorie</a:t>
            </a:r>
          </a:p>
          <a:p>
            <a:pPr>
              <a:defRPr/>
            </a:pPr>
            <a:r>
              <a:rPr lang="de-DE" sz="2000" dirty="0">
                <a:latin typeface="+mn-lt"/>
              </a:rPr>
              <a:t>   in den 1930er Jahren (wie etwa durch </a:t>
            </a:r>
            <a:r>
              <a:rPr lang="de-DE" sz="2000" dirty="0" err="1">
                <a:latin typeface="+mn-lt"/>
              </a:rPr>
              <a:t>Kolmogoroff</a:t>
            </a:r>
            <a:r>
              <a:rPr lang="de-DE" sz="2000" dirty="0">
                <a:latin typeface="+mn-lt"/>
              </a:rPr>
              <a:t>)     </a:t>
            </a:r>
          </a:p>
        </p:txBody>
      </p:sp>
      <p:sp>
        <p:nvSpPr>
          <p:cNvPr id="23" name="Textfeld 12"/>
          <p:cNvSpPr txBox="1"/>
          <p:nvPr/>
        </p:nvSpPr>
        <p:spPr>
          <a:xfrm>
            <a:off x="468313" y="5666678"/>
            <a:ext cx="7632079" cy="707886"/>
          </a:xfrm>
          <a:prstGeom prst="rect">
            <a:avLst/>
          </a:prstGeom>
          <a:noFill/>
        </p:spPr>
        <p:txBody>
          <a:bodyPr wrap="square">
            <a:spAutoFit/>
          </a:bodyPr>
          <a:lstStyle/>
          <a:p>
            <a:pPr>
              <a:defRPr/>
            </a:pPr>
            <a:r>
              <a:rPr lang="de-DE" sz="2000" dirty="0">
                <a:latin typeface="+mn-lt"/>
                <a:cs typeface="Times New Roman"/>
              </a:rPr>
              <a:t>&gt;</a:t>
            </a:r>
            <a:r>
              <a:rPr lang="de-DE" sz="2000" dirty="0">
                <a:solidFill>
                  <a:srgbClr val="0070C0"/>
                </a:solidFill>
                <a:cs typeface="Times New Roman"/>
              </a:rPr>
              <a:t> </a:t>
            </a:r>
            <a:r>
              <a:rPr lang="de-DE" sz="2000" dirty="0">
                <a:latin typeface="+mn-lt"/>
              </a:rPr>
              <a:t>Fachkulturelle Entwicklung im angelsächsischen Raum anders als</a:t>
            </a:r>
          </a:p>
          <a:p>
            <a:pPr>
              <a:defRPr/>
            </a:pPr>
            <a:r>
              <a:rPr lang="de-DE" sz="2000" dirty="0">
                <a:latin typeface="+mn-lt"/>
              </a:rPr>
              <a:t>   etwa in Deutschland...     </a:t>
            </a:r>
          </a:p>
        </p:txBody>
      </p:sp>
      <p:pic>
        <p:nvPicPr>
          <p:cNvPr id="1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313" y="1441750"/>
            <a:ext cx="8267700" cy="628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93757564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4.4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97</a:t>
            </a:r>
            <a:endParaRPr lang="de-DE" sz="8000" b="1" dirty="0">
              <a:solidFill>
                <a:schemeClr val="tx1"/>
              </a:solidFill>
              <a:latin typeface="+mj-lt"/>
            </a:endParaRPr>
          </a:p>
        </p:txBody>
      </p:sp>
      <p:sp>
        <p:nvSpPr>
          <p:cNvPr id="7" name="Textfeld 6"/>
          <p:cNvSpPr txBox="1">
            <a:spLocks noChangeArrowheads="1"/>
          </p:cNvSpPr>
          <p:nvPr/>
        </p:nvSpPr>
        <p:spPr bwMode="auto">
          <a:xfrm>
            <a:off x="468312" y="981075"/>
            <a:ext cx="4391720"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4.4.3 Median absoluter Abweichungen</a:t>
            </a:r>
          </a:p>
        </p:txBody>
      </p:sp>
      <p:sp>
        <p:nvSpPr>
          <p:cNvPr id="11" name="Textfeld 10"/>
          <p:cNvSpPr txBox="1">
            <a:spLocks noChangeArrowheads="1"/>
          </p:cNvSpPr>
          <p:nvPr/>
        </p:nvSpPr>
        <p:spPr bwMode="auto">
          <a:xfrm>
            <a:off x="468312" y="1628800"/>
            <a:ext cx="219586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Hintergrund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8"/>
          <p:cNvSpPr txBox="1"/>
          <p:nvPr/>
        </p:nvSpPr>
        <p:spPr>
          <a:xfrm>
            <a:off x="468312" y="2132856"/>
            <a:ext cx="7848103" cy="707886"/>
          </a:xfrm>
          <a:prstGeom prst="rect">
            <a:avLst/>
          </a:prstGeom>
          <a:noFill/>
        </p:spPr>
        <p:txBody>
          <a:bodyPr wrap="square" rtlCol="0">
            <a:spAutoFit/>
          </a:bodyPr>
          <a:lstStyle/>
          <a:p>
            <a:r>
              <a:rPr lang="de-DE" sz="2000" dirty="0">
                <a:latin typeface="+mn-lt"/>
              </a:rPr>
              <a:t>&gt; Problem: Mittelwerte sind nicht </a:t>
            </a:r>
            <a:r>
              <a:rPr lang="de-DE" sz="2000" b="1" dirty="0">
                <a:solidFill>
                  <a:srgbClr val="0070C0"/>
                </a:solidFill>
                <a:latin typeface="+mn-lt"/>
              </a:rPr>
              <a:t>robust</a:t>
            </a:r>
            <a:r>
              <a:rPr lang="de-DE" sz="2000" dirty="0">
                <a:latin typeface="+mn-lt"/>
              </a:rPr>
              <a:t>, so auch nicht mittlere absolute</a:t>
            </a:r>
          </a:p>
          <a:p>
            <a:r>
              <a:rPr lang="de-DE" sz="2000" dirty="0">
                <a:latin typeface="+mn-lt"/>
              </a:rPr>
              <a:t>                   Abweichungen (auch nicht wenn Bezugspunkt Median ist)</a:t>
            </a:r>
          </a:p>
        </p:txBody>
      </p:sp>
      <p:sp>
        <p:nvSpPr>
          <p:cNvPr id="2" name="Textfeld 1"/>
          <p:cNvSpPr txBox="1"/>
          <p:nvPr/>
        </p:nvSpPr>
        <p:spPr>
          <a:xfrm>
            <a:off x="683568" y="3307018"/>
            <a:ext cx="5400600" cy="400110"/>
          </a:xfrm>
          <a:prstGeom prst="rect">
            <a:avLst/>
          </a:prstGeom>
          <a:noFill/>
        </p:spPr>
        <p:txBody>
          <a:bodyPr wrap="square" rtlCol="0">
            <a:spAutoFit/>
          </a:bodyPr>
          <a:lstStyle/>
          <a:p>
            <a:r>
              <a:rPr lang="de-DE" sz="2000" dirty="0">
                <a:latin typeface="+mn-lt"/>
              </a:rPr>
              <a:t>Beobachtungswerte:                   1, 2, 3, 4, 5</a:t>
            </a:r>
          </a:p>
        </p:txBody>
      </p:sp>
      <mc:AlternateContent xmlns:mc="http://schemas.openxmlformats.org/markup-compatibility/2006" xmlns:a14="http://schemas.microsoft.com/office/drawing/2010/main">
        <mc:Choice Requires="a14">
          <p:sp>
            <p:nvSpPr>
              <p:cNvPr id="12" name="Textfeld 11"/>
              <p:cNvSpPr txBox="1"/>
              <p:nvPr/>
            </p:nvSpPr>
            <p:spPr>
              <a:xfrm>
                <a:off x="5575751" y="3311132"/>
                <a:ext cx="213803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 </m:t>
                      </m:r>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=3</m:t>
                      </m:r>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5575751" y="3311132"/>
                <a:ext cx="2138031"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7412021" y="3310121"/>
                <a:ext cx="122400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panose="02040503050406030204" pitchFamily="18" charset="0"/>
                            </a:rPr>
                          </m:ctrlPr>
                        </m:sSubPr>
                        <m:e>
                          <m:r>
                            <a:rPr lang="de-DE" sz="2000" b="0" i="1" smtClean="0">
                              <a:solidFill>
                                <a:schemeClr val="tx1"/>
                              </a:solidFill>
                              <a:latin typeface="Cambria Math" panose="02040503050406030204" pitchFamily="18" charset="0"/>
                              <a:ea typeface="Cambria Math" panose="02040503050406030204" pitchFamily="18" charset="0"/>
                            </a:rPr>
                            <m:t> </m:t>
                          </m:r>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𝑥</m:t>
                              </m:r>
                            </m:e>
                          </m:acc>
                        </m:e>
                        <m:sub>
                          <m:r>
                            <a:rPr lang="de-DE" sz="2000" b="0" i="1" smtClean="0">
                              <a:solidFill>
                                <a:schemeClr val="tx1"/>
                              </a:solidFill>
                              <a:latin typeface="Cambria Math" panose="02040503050406030204" pitchFamily="18" charset="0"/>
                              <a:ea typeface="Cambria Math" panose="02040503050406030204" pitchFamily="18" charset="0"/>
                            </a:rPr>
                            <m:t>0.5</m:t>
                          </m:r>
                        </m:sub>
                      </m:sSub>
                      <m:r>
                        <a:rPr lang="de-DE" sz="2000" b="0" i="1" smtClean="0">
                          <a:solidFill>
                            <a:schemeClr val="tx1"/>
                          </a:solidFill>
                          <a:latin typeface="Cambria Math" panose="02040503050406030204" pitchFamily="18" charset="0"/>
                          <a:ea typeface="Cambria Math" panose="02040503050406030204" pitchFamily="18" charset="0"/>
                        </a:rPr>
                        <m:t>=</m:t>
                      </m:r>
                      <m:r>
                        <a:rPr lang="de-DE" sz="2000" b="0" i="1" smtClean="0">
                          <a:solidFill>
                            <a:schemeClr val="tx1"/>
                          </a:solidFill>
                          <a:latin typeface="Cambria Math"/>
                          <a:ea typeface="Cambria Math" panose="02040503050406030204" pitchFamily="18" charset="0"/>
                        </a:rPr>
                        <m:t>3</m:t>
                      </m:r>
                    </m:oMath>
                  </m:oMathPara>
                </a14:m>
                <a:endParaRPr lang="de-DE" sz="2000" dirty="0">
                  <a:solidFill>
                    <a:schemeClr val="tx1"/>
                  </a:solidFill>
                  <a:latin typeface="Cambria Math" panose="02040503050406030204" pitchFamily="18" charset="0"/>
                  <a:ea typeface="Cambria Math" panose="02040503050406030204" pitchFamily="18" charset="0"/>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7412021" y="3310121"/>
                <a:ext cx="1224006" cy="400110"/>
              </a:xfrm>
              <a:prstGeom prst="rect">
                <a:avLst/>
              </a:prstGeom>
              <a:blipFill rotWithShape="1">
                <a:blip r:embed="rId4"/>
                <a:stretch>
                  <a:fillRect b="-3030"/>
                </a:stretch>
              </a:blipFill>
            </p:spPr>
            <p:txBody>
              <a:bodyPr/>
              <a:lstStyle/>
              <a:p>
                <a:r>
                  <a:rPr lang="de-DE">
                    <a:noFill/>
                  </a:rPr>
                  <a:t> </a:t>
                </a:r>
              </a:p>
            </p:txBody>
          </p:sp>
        </mc:Fallback>
      </mc:AlternateContent>
      <p:sp>
        <p:nvSpPr>
          <p:cNvPr id="16" name="Textfeld 15"/>
          <p:cNvSpPr txBox="1"/>
          <p:nvPr/>
        </p:nvSpPr>
        <p:spPr>
          <a:xfrm>
            <a:off x="683568" y="3717850"/>
            <a:ext cx="5400600" cy="400110"/>
          </a:xfrm>
          <a:prstGeom prst="rect">
            <a:avLst/>
          </a:prstGeom>
          <a:noFill/>
        </p:spPr>
        <p:txBody>
          <a:bodyPr wrap="square" rtlCol="0">
            <a:spAutoFit/>
          </a:bodyPr>
          <a:lstStyle/>
          <a:p>
            <a:r>
              <a:rPr lang="de-DE" sz="2000" dirty="0">
                <a:latin typeface="+mn-lt"/>
              </a:rPr>
              <a:t>Absolute Abweichungen:           2, 1, 0, 1, 2</a:t>
            </a:r>
          </a:p>
        </p:txBody>
      </p:sp>
      <mc:AlternateContent xmlns:mc="http://schemas.openxmlformats.org/markup-compatibility/2006" xmlns:a14="http://schemas.microsoft.com/office/drawing/2010/main">
        <mc:Choice Requires="a14">
          <p:sp>
            <p:nvSpPr>
              <p:cNvPr id="17" name="Textfeld 16"/>
              <p:cNvSpPr txBox="1"/>
              <p:nvPr/>
            </p:nvSpPr>
            <p:spPr>
              <a:xfrm>
                <a:off x="5585281" y="3726461"/>
                <a:ext cx="241645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 </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𝑑</m:t>
                          </m:r>
                        </m:e>
                        <m:sup>
                          <m:r>
                            <a:rPr lang="de-DE" sz="2000" b="0" i="1" smtClean="0">
                              <a:solidFill>
                                <a:schemeClr val="tx1"/>
                              </a:solidFill>
                              <a:latin typeface="Cambria Math"/>
                            </a:rPr>
                            <m:t>∗</m:t>
                          </m:r>
                        </m:sup>
                      </m:sSup>
                      <m:r>
                        <a:rPr lang="de-DE" sz="2000" b="0" i="1" smtClean="0">
                          <a:solidFill>
                            <a:schemeClr val="tx1"/>
                          </a:solidFill>
                          <a:latin typeface="Cambria Math"/>
                        </a:rPr>
                        <m:t>=1.2</m:t>
                      </m:r>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5585281" y="3726461"/>
                <a:ext cx="2416450" cy="400110"/>
              </a:xfrm>
              <a:prstGeom prst="rect">
                <a:avLst/>
              </a:prstGeom>
              <a:blipFill rotWithShape="1">
                <a:blip r:embed="rId5"/>
                <a:stretch>
                  <a:fillRect/>
                </a:stretch>
              </a:blipFill>
            </p:spPr>
            <p:txBody>
              <a:bodyPr/>
              <a:lstStyle/>
              <a:p>
                <a:r>
                  <a:rPr lang="de-DE">
                    <a:noFill/>
                  </a:rPr>
                  <a:t> </a:t>
                </a:r>
              </a:p>
            </p:txBody>
          </p:sp>
        </mc:Fallback>
      </mc:AlternateContent>
      <p:sp>
        <p:nvSpPr>
          <p:cNvPr id="25" name="Textfeld 24"/>
          <p:cNvSpPr txBox="1"/>
          <p:nvPr/>
        </p:nvSpPr>
        <p:spPr>
          <a:xfrm>
            <a:off x="468312" y="2875836"/>
            <a:ext cx="3666398" cy="400110"/>
          </a:xfrm>
          <a:prstGeom prst="rect">
            <a:avLst/>
          </a:prstGeom>
          <a:noFill/>
        </p:spPr>
        <p:txBody>
          <a:bodyPr wrap="square" rtlCol="0">
            <a:spAutoFit/>
          </a:bodyPr>
          <a:lstStyle/>
          <a:p>
            <a:r>
              <a:rPr lang="de-DE" sz="2000" dirty="0">
                <a:latin typeface="+mn-lt"/>
              </a:rPr>
              <a:t>&gt; Situation ohne Ausreißer</a:t>
            </a:r>
          </a:p>
        </p:txBody>
      </p:sp>
      <mc:AlternateContent xmlns:mc="http://schemas.openxmlformats.org/markup-compatibility/2006" xmlns:a14="http://schemas.microsoft.com/office/drawing/2010/main">
        <mc:Choice Requires="a14">
          <p:sp>
            <p:nvSpPr>
              <p:cNvPr id="27" name="Textfeld 26"/>
              <p:cNvSpPr txBox="1"/>
              <p:nvPr/>
            </p:nvSpPr>
            <p:spPr>
              <a:xfrm>
                <a:off x="7467463" y="3730221"/>
                <a:ext cx="120822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𝑑</m:t>
                      </m:r>
                      <m:r>
                        <a:rPr lang="de-DE" sz="2000" b="0" i="1" smtClean="0">
                          <a:solidFill>
                            <a:schemeClr val="tx1"/>
                          </a:solidFill>
                          <a:latin typeface="Cambria Math"/>
                        </a:rPr>
                        <m:t>=1.2</m:t>
                      </m:r>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7467463" y="3730221"/>
                <a:ext cx="1208225" cy="400110"/>
              </a:xfrm>
              <a:prstGeom prst="rect">
                <a:avLst/>
              </a:prstGeom>
              <a:blipFill rotWithShape="1">
                <a:blip r:embed="rId6"/>
                <a:stretch>
                  <a:fillRect/>
                </a:stretch>
              </a:blipFill>
            </p:spPr>
            <p:txBody>
              <a:bodyPr/>
              <a:lstStyle/>
              <a:p>
                <a:r>
                  <a:rPr lang="de-DE">
                    <a:noFill/>
                  </a:rPr>
                  <a:t> </a:t>
                </a:r>
              </a:p>
            </p:txBody>
          </p:sp>
        </mc:Fallback>
      </mc:AlternateContent>
      <p:sp>
        <p:nvSpPr>
          <p:cNvPr id="29" name="Textfeld 28"/>
          <p:cNvSpPr txBox="1"/>
          <p:nvPr/>
        </p:nvSpPr>
        <p:spPr>
          <a:xfrm>
            <a:off x="3437910" y="4645614"/>
            <a:ext cx="1731195" cy="400110"/>
          </a:xfrm>
          <a:prstGeom prst="rect">
            <a:avLst/>
          </a:prstGeom>
          <a:noFill/>
        </p:spPr>
        <p:txBody>
          <a:bodyPr wrap="square" rtlCol="0">
            <a:spAutoFit/>
          </a:bodyPr>
          <a:lstStyle/>
          <a:p>
            <a:r>
              <a:rPr lang="de-DE" sz="2000" dirty="0">
                <a:latin typeface="+mn-lt"/>
              </a:rPr>
              <a:t>1, 2, 3, 4, 500</a:t>
            </a:r>
          </a:p>
        </p:txBody>
      </p:sp>
      <mc:AlternateContent xmlns:mc="http://schemas.openxmlformats.org/markup-compatibility/2006" xmlns:a14="http://schemas.microsoft.com/office/drawing/2010/main">
        <mc:Choice Requires="a14">
          <p:sp>
            <p:nvSpPr>
              <p:cNvPr id="30" name="Textfeld 29"/>
              <p:cNvSpPr txBox="1"/>
              <p:nvPr/>
            </p:nvSpPr>
            <p:spPr>
              <a:xfrm>
                <a:off x="5169105" y="4645614"/>
                <a:ext cx="213803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 </m:t>
                      </m:r>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=102</m:t>
                      </m:r>
                    </m:oMath>
                  </m:oMathPara>
                </a14:m>
                <a:endParaRPr lang="de-DE" sz="2000" dirty="0">
                  <a:solidFill>
                    <a:schemeClr val="tx1"/>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5169105" y="4645614"/>
                <a:ext cx="2138031" cy="40011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7005375" y="4644603"/>
                <a:ext cx="122400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panose="02040503050406030204" pitchFamily="18" charset="0"/>
                            </a:rPr>
                          </m:ctrlPr>
                        </m:sSubPr>
                        <m:e>
                          <m:r>
                            <a:rPr lang="de-DE" sz="2000" b="0" i="1" smtClean="0">
                              <a:solidFill>
                                <a:schemeClr val="tx1"/>
                              </a:solidFill>
                              <a:latin typeface="Cambria Math" panose="02040503050406030204" pitchFamily="18" charset="0"/>
                              <a:ea typeface="Cambria Math" panose="02040503050406030204" pitchFamily="18" charset="0"/>
                            </a:rPr>
                            <m:t> </m:t>
                          </m:r>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𝑥</m:t>
                              </m:r>
                            </m:e>
                          </m:acc>
                        </m:e>
                        <m:sub>
                          <m:r>
                            <a:rPr lang="de-DE" sz="2000" b="0" i="1" smtClean="0">
                              <a:solidFill>
                                <a:schemeClr val="tx1"/>
                              </a:solidFill>
                              <a:latin typeface="Cambria Math" panose="02040503050406030204" pitchFamily="18" charset="0"/>
                              <a:ea typeface="Cambria Math" panose="02040503050406030204" pitchFamily="18" charset="0"/>
                            </a:rPr>
                            <m:t>0.5</m:t>
                          </m:r>
                        </m:sub>
                      </m:sSub>
                      <m:r>
                        <a:rPr lang="de-DE" sz="2000" b="0" i="1" smtClean="0">
                          <a:solidFill>
                            <a:schemeClr val="tx1"/>
                          </a:solidFill>
                          <a:latin typeface="Cambria Math" panose="02040503050406030204" pitchFamily="18" charset="0"/>
                          <a:ea typeface="Cambria Math" panose="02040503050406030204" pitchFamily="18" charset="0"/>
                        </a:rPr>
                        <m:t>=</m:t>
                      </m:r>
                      <m:r>
                        <a:rPr lang="de-DE" sz="2000" b="0" i="1" smtClean="0">
                          <a:solidFill>
                            <a:schemeClr val="tx1"/>
                          </a:solidFill>
                          <a:latin typeface="Cambria Math"/>
                          <a:ea typeface="Cambria Math" panose="02040503050406030204" pitchFamily="18" charset="0"/>
                        </a:rPr>
                        <m:t>3</m:t>
                      </m:r>
                    </m:oMath>
                  </m:oMathPara>
                </a14:m>
                <a:endParaRPr lang="de-DE" sz="2000" dirty="0">
                  <a:solidFill>
                    <a:schemeClr val="tx1"/>
                  </a:solidFill>
                  <a:latin typeface="Cambria Math" panose="02040503050406030204" pitchFamily="18" charset="0"/>
                  <a:ea typeface="Cambria Math" panose="02040503050406030204" pitchFamily="18" charset="0"/>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7005375" y="4644603"/>
                <a:ext cx="1224006" cy="400110"/>
              </a:xfrm>
              <a:prstGeom prst="rect">
                <a:avLst/>
              </a:prstGeom>
              <a:blipFill rotWithShape="1">
                <a:blip r:embed="rId8"/>
                <a:stretch>
                  <a:fillRect b="-3030"/>
                </a:stretch>
              </a:blipFill>
            </p:spPr>
            <p:txBody>
              <a:bodyPr/>
              <a:lstStyle/>
              <a:p>
                <a:r>
                  <a:rPr lang="de-DE">
                    <a:noFill/>
                  </a:rPr>
                  <a:t> </a:t>
                </a:r>
              </a:p>
            </p:txBody>
          </p:sp>
        </mc:Fallback>
      </mc:AlternateContent>
      <p:sp>
        <p:nvSpPr>
          <p:cNvPr id="32" name="Textfeld 31"/>
          <p:cNvSpPr txBox="1"/>
          <p:nvPr/>
        </p:nvSpPr>
        <p:spPr>
          <a:xfrm>
            <a:off x="684521" y="5045724"/>
            <a:ext cx="5400600" cy="400110"/>
          </a:xfrm>
          <a:prstGeom prst="rect">
            <a:avLst/>
          </a:prstGeom>
          <a:noFill/>
        </p:spPr>
        <p:txBody>
          <a:bodyPr wrap="square" rtlCol="0">
            <a:spAutoFit/>
          </a:bodyPr>
          <a:lstStyle/>
          <a:p>
            <a:r>
              <a:rPr lang="de-DE" sz="2000" dirty="0">
                <a:latin typeface="+mn-lt"/>
              </a:rPr>
              <a:t>Absolute Abweichungen:  101, 100, 99,98,398</a:t>
            </a:r>
          </a:p>
        </p:txBody>
      </p:sp>
      <mc:AlternateContent xmlns:mc="http://schemas.openxmlformats.org/markup-compatibility/2006" xmlns:a14="http://schemas.microsoft.com/office/drawing/2010/main">
        <mc:Choice Requires="a14">
          <p:sp>
            <p:nvSpPr>
              <p:cNvPr id="33" name="Textfeld 32"/>
              <p:cNvSpPr txBox="1"/>
              <p:nvPr/>
            </p:nvSpPr>
            <p:spPr>
              <a:xfrm>
                <a:off x="5626114" y="5044375"/>
                <a:ext cx="241645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 </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𝑑</m:t>
                          </m:r>
                        </m:e>
                        <m:sup>
                          <m:r>
                            <a:rPr lang="de-DE" sz="2000" b="0" i="1" smtClean="0">
                              <a:solidFill>
                                <a:schemeClr val="tx1"/>
                              </a:solidFill>
                              <a:latin typeface="Cambria Math"/>
                            </a:rPr>
                            <m:t>∗</m:t>
                          </m:r>
                        </m:sup>
                      </m:sSup>
                      <m:r>
                        <a:rPr lang="de-DE" sz="2000" b="0" i="1" smtClean="0">
                          <a:solidFill>
                            <a:schemeClr val="tx1"/>
                          </a:solidFill>
                          <a:latin typeface="Cambria Math"/>
                        </a:rPr>
                        <m:t>=159.2</m:t>
                      </m:r>
                    </m:oMath>
                  </m:oMathPara>
                </a14:m>
                <a:endParaRPr lang="de-DE" sz="2000" dirty="0">
                  <a:solidFill>
                    <a:schemeClr val="tx1"/>
                  </a:solidFill>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5626114" y="5044375"/>
                <a:ext cx="2416450" cy="400110"/>
              </a:xfrm>
              <a:prstGeom prst="rect">
                <a:avLst/>
              </a:prstGeom>
              <a:blipFill rotWithShape="1">
                <a:blip r:embed="rId9"/>
                <a:stretch>
                  <a:fillRect/>
                </a:stretch>
              </a:blipFill>
            </p:spPr>
            <p:txBody>
              <a:bodyPr/>
              <a:lstStyle/>
              <a:p>
                <a:r>
                  <a:rPr lang="de-DE">
                    <a:noFill/>
                  </a:rPr>
                  <a:t> </a:t>
                </a:r>
              </a:p>
            </p:txBody>
          </p:sp>
        </mc:Fallback>
      </mc:AlternateContent>
      <p:sp>
        <p:nvSpPr>
          <p:cNvPr id="35" name="Textfeld 34"/>
          <p:cNvSpPr txBox="1"/>
          <p:nvPr/>
        </p:nvSpPr>
        <p:spPr>
          <a:xfrm>
            <a:off x="737610" y="5795808"/>
            <a:ext cx="5400600" cy="400110"/>
          </a:xfrm>
          <a:prstGeom prst="rect">
            <a:avLst/>
          </a:prstGeom>
          <a:noFill/>
        </p:spPr>
        <p:txBody>
          <a:bodyPr wrap="square" rtlCol="0">
            <a:spAutoFit/>
          </a:bodyPr>
          <a:lstStyle/>
          <a:p>
            <a:r>
              <a:rPr lang="de-DE" sz="2000" dirty="0">
                <a:latin typeface="+mn-lt"/>
              </a:rPr>
              <a:t>                                          2, 1, 0, 1, 497</a:t>
            </a:r>
          </a:p>
        </p:txBody>
      </p:sp>
      <mc:AlternateContent xmlns:mc="http://schemas.openxmlformats.org/markup-compatibility/2006" xmlns:a14="http://schemas.microsoft.com/office/drawing/2010/main">
        <mc:Choice Requires="a14">
          <p:sp>
            <p:nvSpPr>
              <p:cNvPr id="36" name="Textfeld 35"/>
              <p:cNvSpPr txBox="1"/>
              <p:nvPr/>
            </p:nvSpPr>
            <p:spPr>
              <a:xfrm>
                <a:off x="5672173" y="5795808"/>
                <a:ext cx="241645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 </m:t>
                      </m:r>
                      <m:r>
                        <a:rPr lang="de-DE" sz="2000" b="0" i="1" smtClean="0">
                          <a:solidFill>
                            <a:schemeClr val="tx1"/>
                          </a:solidFill>
                          <a:latin typeface="Cambria Math"/>
                        </a:rPr>
                        <m:t>𝑑</m:t>
                      </m:r>
                      <m:r>
                        <a:rPr lang="de-DE" sz="2000" b="0" i="1" smtClean="0">
                          <a:solidFill>
                            <a:schemeClr val="tx1"/>
                          </a:solidFill>
                          <a:latin typeface="Cambria Math"/>
                        </a:rPr>
                        <m:t>=100.2</m:t>
                      </m:r>
                    </m:oMath>
                  </m:oMathPara>
                </a14:m>
                <a:endParaRPr lang="de-DE" sz="2000" dirty="0">
                  <a:solidFill>
                    <a:schemeClr val="tx1"/>
                  </a:solidFill>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5672173" y="5795808"/>
                <a:ext cx="2416450" cy="400110"/>
              </a:xfrm>
              <a:prstGeom prst="rect">
                <a:avLst/>
              </a:prstGeom>
              <a:blipFill rotWithShape="1">
                <a:blip r:embed="rId10"/>
                <a:stretch>
                  <a:fillRect/>
                </a:stretch>
              </a:blipFill>
            </p:spPr>
            <p:txBody>
              <a:bodyPr/>
              <a:lstStyle/>
              <a:p>
                <a:r>
                  <a:rPr lang="de-DE">
                    <a:noFill/>
                  </a:rPr>
                  <a:t> </a:t>
                </a:r>
              </a:p>
            </p:txBody>
          </p:sp>
        </mc:Fallback>
      </mc:AlternateContent>
      <p:sp>
        <p:nvSpPr>
          <p:cNvPr id="37" name="Textfeld 36"/>
          <p:cNvSpPr txBox="1"/>
          <p:nvPr/>
        </p:nvSpPr>
        <p:spPr>
          <a:xfrm>
            <a:off x="468312" y="4645614"/>
            <a:ext cx="3666398" cy="400110"/>
          </a:xfrm>
          <a:prstGeom prst="rect">
            <a:avLst/>
          </a:prstGeom>
          <a:noFill/>
        </p:spPr>
        <p:txBody>
          <a:bodyPr wrap="square" rtlCol="0">
            <a:spAutoFit/>
          </a:bodyPr>
          <a:lstStyle/>
          <a:p>
            <a:r>
              <a:rPr lang="de-DE" sz="2000" dirty="0">
                <a:latin typeface="+mn-lt"/>
              </a:rPr>
              <a:t>&gt; Situation mit Ausreißer:</a:t>
            </a:r>
          </a:p>
        </p:txBody>
      </p:sp>
      <p:sp>
        <p:nvSpPr>
          <p:cNvPr id="38" name="Textfeld 37"/>
          <p:cNvSpPr txBox="1"/>
          <p:nvPr/>
        </p:nvSpPr>
        <p:spPr>
          <a:xfrm>
            <a:off x="3250369" y="4140364"/>
            <a:ext cx="4669824" cy="338554"/>
          </a:xfrm>
          <a:prstGeom prst="rect">
            <a:avLst/>
          </a:prstGeom>
          <a:noFill/>
        </p:spPr>
        <p:txBody>
          <a:bodyPr wrap="square" rtlCol="0">
            <a:spAutoFit/>
          </a:bodyPr>
          <a:lstStyle/>
          <a:p>
            <a:r>
              <a:rPr lang="de-DE" sz="1600" dirty="0">
                <a:latin typeface="+mn-lt"/>
              </a:rPr>
              <a:t>... vom arithmetischen Mittel bzw. Median</a:t>
            </a:r>
          </a:p>
        </p:txBody>
      </p:sp>
      <p:sp>
        <p:nvSpPr>
          <p:cNvPr id="39" name="Textfeld 38"/>
          <p:cNvSpPr txBox="1"/>
          <p:nvPr/>
        </p:nvSpPr>
        <p:spPr>
          <a:xfrm>
            <a:off x="3456694" y="5445834"/>
            <a:ext cx="3424822" cy="338554"/>
          </a:xfrm>
          <a:prstGeom prst="rect">
            <a:avLst/>
          </a:prstGeom>
          <a:noFill/>
        </p:spPr>
        <p:txBody>
          <a:bodyPr wrap="square" rtlCol="0">
            <a:spAutoFit/>
          </a:bodyPr>
          <a:lstStyle/>
          <a:p>
            <a:r>
              <a:rPr lang="de-DE" sz="1600" dirty="0">
                <a:latin typeface="+mn-lt"/>
              </a:rPr>
              <a:t>... vom arithmetischen Mittel</a:t>
            </a:r>
          </a:p>
        </p:txBody>
      </p:sp>
      <p:sp>
        <p:nvSpPr>
          <p:cNvPr id="40" name="Textfeld 39"/>
          <p:cNvSpPr txBox="1"/>
          <p:nvPr/>
        </p:nvSpPr>
        <p:spPr>
          <a:xfrm>
            <a:off x="3482634" y="6182546"/>
            <a:ext cx="3424822" cy="338554"/>
          </a:xfrm>
          <a:prstGeom prst="rect">
            <a:avLst/>
          </a:prstGeom>
          <a:noFill/>
        </p:spPr>
        <p:txBody>
          <a:bodyPr wrap="square" rtlCol="0">
            <a:spAutoFit/>
          </a:bodyPr>
          <a:lstStyle/>
          <a:p>
            <a:r>
              <a:rPr lang="de-DE" sz="1600" dirty="0">
                <a:latin typeface="+mn-lt"/>
              </a:rPr>
              <a:t>... vom Median</a:t>
            </a:r>
          </a:p>
        </p:txBody>
      </p:sp>
    </p:spTree>
    <p:extLst>
      <p:ext uri="{BB962C8B-B14F-4D97-AF65-F5344CB8AC3E}">
        <p14:creationId xmlns:p14="http://schemas.microsoft.com/office/powerpoint/2010/main" val="234280197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4.4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284729"/>
            <a:ext cx="367163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Definition und Berechnung</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8"/>
          <p:cNvSpPr txBox="1"/>
          <p:nvPr/>
        </p:nvSpPr>
        <p:spPr>
          <a:xfrm>
            <a:off x="764090" y="1772816"/>
            <a:ext cx="6192688" cy="400110"/>
          </a:xfrm>
          <a:prstGeom prst="rect">
            <a:avLst/>
          </a:prstGeom>
          <a:noFill/>
        </p:spPr>
        <p:txBody>
          <a:bodyPr wrap="square" rtlCol="0">
            <a:spAutoFit/>
          </a:bodyPr>
          <a:lstStyle/>
          <a:p>
            <a:r>
              <a:rPr lang="de-DE" sz="2000" dirty="0">
                <a:latin typeface="+mn-lt"/>
              </a:rPr>
              <a:t>Situation mit Ausreißer:                         1, 2, 3, 4, 500</a:t>
            </a:r>
          </a:p>
        </p:txBody>
      </p:sp>
      <p:sp>
        <p:nvSpPr>
          <p:cNvPr id="11" name="Textfeld 10"/>
          <p:cNvSpPr txBox="1"/>
          <p:nvPr/>
        </p:nvSpPr>
        <p:spPr>
          <a:xfrm>
            <a:off x="779638" y="2216520"/>
            <a:ext cx="7545292" cy="400110"/>
          </a:xfrm>
          <a:prstGeom prst="rect">
            <a:avLst/>
          </a:prstGeom>
          <a:noFill/>
        </p:spPr>
        <p:txBody>
          <a:bodyPr wrap="square" rtlCol="0">
            <a:spAutoFit/>
          </a:bodyPr>
          <a:lstStyle/>
          <a:p>
            <a:r>
              <a:rPr lang="de-DE" sz="2000" dirty="0">
                <a:latin typeface="+mn-lt"/>
              </a:rPr>
              <a:t>Absolute Abweichungen vom Median:  2, 1, 0, 1, 497</a:t>
            </a:r>
          </a:p>
        </p:txBody>
      </p:sp>
      <mc:AlternateContent xmlns:mc="http://schemas.openxmlformats.org/markup-compatibility/2006" xmlns:a14="http://schemas.microsoft.com/office/drawing/2010/main">
        <mc:Choice Requires="a14">
          <p:sp>
            <p:nvSpPr>
              <p:cNvPr id="15" name="Textfeld 14"/>
              <p:cNvSpPr txBox="1"/>
              <p:nvPr/>
            </p:nvSpPr>
            <p:spPr>
              <a:xfrm>
                <a:off x="6524730" y="1745813"/>
                <a:ext cx="201545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panose="02040503050406030204" pitchFamily="18" charset="0"/>
                            </a:rPr>
                          </m:ctrlPr>
                        </m:sSubPr>
                        <m:e>
                          <m:r>
                            <a:rPr lang="de-DE" sz="2000" b="0" i="1" smtClean="0">
                              <a:solidFill>
                                <a:schemeClr val="tx1"/>
                              </a:solidFill>
                              <a:latin typeface="Cambria Math"/>
                              <a:ea typeface="Cambria Math" panose="02040503050406030204" pitchFamily="18" charset="0"/>
                            </a:rPr>
                            <m:t>  </m:t>
                          </m:r>
                          <m:r>
                            <a:rPr lang="de-DE" sz="2000" b="0" i="1" smtClean="0">
                              <a:solidFill>
                                <a:schemeClr val="tx1"/>
                              </a:solidFill>
                              <a:latin typeface="Cambria Math" panose="02040503050406030204" pitchFamily="18" charset="0"/>
                              <a:ea typeface="Cambria Math" panose="02040503050406030204" pitchFamily="18" charset="0"/>
                            </a:rPr>
                            <m:t> </m:t>
                          </m:r>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𝑥</m:t>
                              </m:r>
                            </m:e>
                          </m:acc>
                        </m:e>
                        <m:sub>
                          <m:r>
                            <a:rPr lang="de-DE" sz="2000" b="0" i="1" smtClean="0">
                              <a:solidFill>
                                <a:schemeClr val="tx1"/>
                              </a:solidFill>
                              <a:latin typeface="Cambria Math" panose="02040503050406030204" pitchFamily="18" charset="0"/>
                              <a:ea typeface="Cambria Math" panose="02040503050406030204" pitchFamily="18" charset="0"/>
                            </a:rPr>
                            <m:t>0.5</m:t>
                          </m:r>
                        </m:sub>
                      </m:sSub>
                      <m:r>
                        <a:rPr lang="de-DE" sz="2000" b="0" i="1" smtClean="0">
                          <a:solidFill>
                            <a:schemeClr val="tx1"/>
                          </a:solidFill>
                          <a:latin typeface="Cambria Math" panose="02040503050406030204" pitchFamily="18" charset="0"/>
                          <a:ea typeface="Cambria Math" panose="02040503050406030204" pitchFamily="18" charset="0"/>
                        </a:rPr>
                        <m:t>=</m:t>
                      </m:r>
                      <m:r>
                        <a:rPr lang="de-DE" sz="2000" b="0" i="1" smtClean="0">
                          <a:solidFill>
                            <a:schemeClr val="tx1"/>
                          </a:solidFill>
                          <a:latin typeface="Cambria Math"/>
                          <a:ea typeface="Cambria Math" panose="02040503050406030204" pitchFamily="18" charset="0"/>
                        </a:rPr>
                        <m:t>3</m:t>
                      </m:r>
                    </m:oMath>
                  </m:oMathPara>
                </a14:m>
                <a:endParaRPr lang="de-DE" sz="2000" dirty="0">
                  <a:solidFill>
                    <a:schemeClr val="tx1"/>
                  </a:solidFill>
                  <a:latin typeface="Cambria Math" panose="02040503050406030204" pitchFamily="18" charset="0"/>
                  <a:ea typeface="Cambria Math" panose="02040503050406030204" pitchFamily="18" charset="0"/>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6524730" y="1745813"/>
                <a:ext cx="2015456" cy="400110"/>
              </a:xfrm>
              <a:prstGeom prst="rect">
                <a:avLst/>
              </a:prstGeom>
              <a:blipFill rotWithShape="1">
                <a:blip r:embed="rId4"/>
                <a:stretch>
                  <a:fillRect b="-3030"/>
                </a:stretch>
              </a:blipFill>
            </p:spPr>
            <p:txBody>
              <a:bodyPr/>
              <a:lstStyle/>
              <a:p>
                <a:r>
                  <a:rPr lang="de-DE">
                    <a:noFill/>
                  </a:rPr>
                  <a:t> </a:t>
                </a:r>
              </a:p>
            </p:txBody>
          </p:sp>
        </mc:Fallback>
      </mc:AlternateContent>
      <p:sp>
        <p:nvSpPr>
          <p:cNvPr id="16" name="Textfeld 15"/>
          <p:cNvSpPr txBox="1"/>
          <p:nvPr/>
        </p:nvSpPr>
        <p:spPr>
          <a:xfrm>
            <a:off x="779637" y="3049764"/>
            <a:ext cx="7526597" cy="400110"/>
          </a:xfrm>
          <a:prstGeom prst="rect">
            <a:avLst/>
          </a:prstGeom>
          <a:noFill/>
        </p:spPr>
        <p:txBody>
          <a:bodyPr wrap="square" rtlCol="0">
            <a:spAutoFit/>
          </a:bodyPr>
          <a:lstStyle/>
          <a:p>
            <a:r>
              <a:rPr lang="de-DE" sz="2000" dirty="0">
                <a:latin typeface="+mn-lt"/>
              </a:rPr>
              <a:t>                               Davon der Median: </a:t>
            </a:r>
            <a:r>
              <a:rPr lang="de-DE" sz="2000" i="1" dirty="0">
                <a:latin typeface="+mn-lt"/>
              </a:rPr>
              <a:t>MAD</a:t>
            </a:r>
            <a:r>
              <a:rPr lang="de-DE" sz="2000" dirty="0">
                <a:latin typeface="+mn-lt"/>
              </a:rPr>
              <a:t> = 1</a:t>
            </a:r>
          </a:p>
        </p:txBody>
      </p:sp>
      <p:sp>
        <p:nvSpPr>
          <p:cNvPr id="17" name="Textfeld 16"/>
          <p:cNvSpPr txBox="1"/>
          <p:nvPr/>
        </p:nvSpPr>
        <p:spPr>
          <a:xfrm>
            <a:off x="772604" y="2571300"/>
            <a:ext cx="7545292" cy="400110"/>
          </a:xfrm>
          <a:prstGeom prst="rect">
            <a:avLst/>
          </a:prstGeom>
          <a:noFill/>
        </p:spPr>
        <p:txBody>
          <a:bodyPr wrap="square" rtlCol="0">
            <a:spAutoFit/>
          </a:bodyPr>
          <a:lstStyle/>
          <a:p>
            <a:r>
              <a:rPr lang="de-DE" sz="2000" dirty="0">
                <a:latin typeface="+mn-lt"/>
              </a:rPr>
              <a:t>                                              Geordnet:  0, 1, 1, 2, 497</a:t>
            </a:r>
          </a:p>
        </p:txBody>
      </p:sp>
      <p:pic>
        <p:nvPicPr>
          <p:cNvPr id="2" name="Grafik 1"/>
          <p:cNvPicPr>
            <a:picLocks noChangeAspect="1"/>
          </p:cNvPicPr>
          <p:nvPr/>
        </p:nvPicPr>
        <p:blipFill>
          <a:blip r:embed="rId5"/>
          <a:stretch>
            <a:fillRect/>
          </a:stretch>
        </p:blipFill>
        <p:spPr>
          <a:xfrm>
            <a:off x="457200" y="3779039"/>
            <a:ext cx="7600950" cy="2247900"/>
          </a:xfrm>
          <a:prstGeom prst="rect">
            <a:avLst/>
          </a:prstGeom>
        </p:spPr>
      </p:pic>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98</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802575364"/>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4.4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9"/>
          <p:cNvSpPr txBox="1">
            <a:spLocks noChangeArrowheads="1"/>
          </p:cNvSpPr>
          <p:nvPr/>
        </p:nvSpPr>
        <p:spPr bwMode="auto">
          <a:xfrm>
            <a:off x="468313" y="943647"/>
            <a:ext cx="7704089" cy="400110"/>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4.4.1: </a:t>
            </a:r>
            <a:r>
              <a:rPr lang="de-DE" sz="2000" dirty="0">
                <a:latin typeface="Times New Roman" pitchFamily="18" charset="0"/>
              </a:rPr>
              <a:t>Streuung des weltweiten Pro-Kopf-BIP (vgl. Abb. 4.1.2)</a:t>
            </a:r>
            <a:endParaRPr lang="de-DE" sz="2000" b="1" dirty="0">
              <a:solidFill>
                <a:srgbClr val="0070C0"/>
              </a:solidFill>
              <a:latin typeface="Times New Roman" pitchFamily="18" charset="0"/>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99</a:t>
            </a:r>
            <a:endParaRPr lang="de-DE" sz="8000" b="1" dirty="0">
              <a:solidFill>
                <a:schemeClr val="tx1"/>
              </a:solidFill>
              <a:latin typeface="+mj-lt"/>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 name="Textfeld 1"/>
              <p:cNvSpPr txBox="1"/>
              <p:nvPr/>
            </p:nvSpPr>
            <p:spPr>
              <a:xfrm>
                <a:off x="3647615" y="1689721"/>
                <a:ext cx="150348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𝑥</m:t>
                          </m:r>
                        </m:e>
                      </m:acc>
                      <m:r>
                        <a:rPr lang="de-DE" sz="2000" b="0" i="1" smtClean="0">
                          <a:latin typeface="Cambria Math"/>
                        </a:rPr>
                        <m:t>=14 936</m:t>
                      </m:r>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3647615" y="1689721"/>
                <a:ext cx="1503489" cy="400110"/>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3647615" y="2089831"/>
                <a:ext cx="161768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𝑥</m:t>
                              </m:r>
                            </m:e>
                          </m:acc>
                        </m:e>
                        <m:sub>
                          <m:r>
                            <a:rPr lang="de-DE" sz="2000" b="0" i="1" smtClean="0">
                              <a:latin typeface="Cambria Math"/>
                            </a:rPr>
                            <m:t>0.5</m:t>
                          </m:r>
                        </m:sub>
                      </m:sSub>
                      <m:r>
                        <a:rPr lang="de-DE" sz="2000" b="0" i="1" smtClean="0">
                          <a:latin typeface="Cambria Math"/>
                        </a:rPr>
                        <m:t>=5 476</m:t>
                      </m:r>
                    </m:oMath>
                  </m:oMathPara>
                </a14:m>
                <a:endParaRPr lang="de-DE" sz="2000" dirty="0"/>
              </a:p>
            </p:txBody>
          </p:sp>
        </mc:Choice>
        <mc:Fallback xmlns="">
          <p:sp>
            <p:nvSpPr>
              <p:cNvPr id="11" name="Textfeld 10"/>
              <p:cNvSpPr txBox="1">
                <a:spLocks noRot="1" noChangeAspect="1" noMove="1" noResize="1" noEditPoints="1" noAdjustHandles="1" noChangeArrowheads="1" noChangeShapeType="1" noTextEdit="1"/>
              </p:cNvSpPr>
              <p:nvPr/>
            </p:nvSpPr>
            <p:spPr>
              <a:xfrm>
                <a:off x="3647615" y="2089831"/>
                <a:ext cx="1617686" cy="400110"/>
              </a:xfrm>
              <a:prstGeom prst="rect">
                <a:avLst/>
              </a:prstGeom>
              <a:blipFill>
                <a:blip r:embed="rId4"/>
                <a:stretch>
                  <a:fillRect b="-461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3650988" y="2494362"/>
                <a:ext cx="151669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𝑑</m:t>
                      </m:r>
                      <m:r>
                        <a:rPr lang="de-DE" sz="2000" b="0" i="1" smtClean="0">
                          <a:latin typeface="Cambria Math"/>
                        </a:rPr>
                        <m:t>=12 744</m:t>
                      </m:r>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3650988" y="2494362"/>
                <a:ext cx="1516697" cy="400110"/>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3671445" y="2920594"/>
                <a:ext cx="1782155"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𝑀𝐴𝐷</m:t>
                      </m:r>
                      <m:r>
                        <a:rPr lang="de-DE" sz="2000" b="0" i="1" smtClean="0">
                          <a:latin typeface="Cambria Math"/>
                        </a:rPr>
                        <m:t>=4 722</m:t>
                      </m:r>
                    </m:oMath>
                  </m:oMathPara>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3671445" y="2920594"/>
                <a:ext cx="1782155" cy="400110"/>
              </a:xfrm>
              <a:prstGeom prst="rect">
                <a:avLst/>
              </a:prstGeom>
              <a:blipFill>
                <a:blip r:embed="rId6"/>
                <a:stretch>
                  <a:fillRect/>
                </a:stretch>
              </a:blipFill>
            </p:spPr>
            <p:txBody>
              <a:bodyPr/>
              <a:lstStyle/>
              <a:p>
                <a:r>
                  <a:rPr lang="en-US">
                    <a:noFill/>
                  </a:rPr>
                  <a:t> </a:t>
                </a:r>
              </a:p>
            </p:txBody>
          </p:sp>
        </mc:Fallback>
      </mc:AlternateContent>
      <p:sp>
        <p:nvSpPr>
          <p:cNvPr id="3" name="Textfeld 2"/>
          <p:cNvSpPr txBox="1"/>
          <p:nvPr/>
        </p:nvSpPr>
        <p:spPr>
          <a:xfrm>
            <a:off x="3695803" y="3320704"/>
            <a:ext cx="3168352" cy="400110"/>
          </a:xfrm>
          <a:prstGeom prst="rect">
            <a:avLst/>
          </a:prstGeom>
          <a:noFill/>
        </p:spPr>
        <p:txBody>
          <a:bodyPr wrap="square" rtlCol="0">
            <a:spAutoFit/>
          </a:bodyPr>
          <a:lstStyle/>
          <a:p>
            <a:r>
              <a:rPr lang="de-DE" sz="2000" dirty="0">
                <a:latin typeface="+mn-lt"/>
              </a:rPr>
              <a:t>(alle Einheiten in US-Dollar)</a:t>
            </a:r>
          </a:p>
        </p:txBody>
      </p:sp>
      <p:pic>
        <p:nvPicPr>
          <p:cNvPr id="5" name="Grafik 4"/>
          <p:cNvPicPr>
            <a:picLocks noChangeAspect="1"/>
          </p:cNvPicPr>
          <p:nvPr/>
        </p:nvPicPr>
        <p:blipFill>
          <a:blip r:embed="rId7"/>
          <a:stretch>
            <a:fillRect/>
          </a:stretch>
        </p:blipFill>
        <p:spPr>
          <a:xfrm>
            <a:off x="468313" y="1618784"/>
            <a:ext cx="3162300" cy="2114550"/>
          </a:xfrm>
          <a:prstGeom prst="rect">
            <a:avLst/>
          </a:prstGeom>
        </p:spPr>
      </p:pic>
    </p:spTree>
    <p:extLst>
      <p:ext uri="{BB962C8B-B14F-4D97-AF65-F5344CB8AC3E}">
        <p14:creationId xmlns:p14="http://schemas.microsoft.com/office/powerpoint/2010/main" val="1847261682"/>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4.4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720003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4.4.4 Varianz, Standardabweichung und Schwankungsintervalle </a:t>
            </a:r>
          </a:p>
        </p:txBody>
      </p:sp>
      <p:sp>
        <p:nvSpPr>
          <p:cNvPr id="11" name="Textfeld 10"/>
          <p:cNvSpPr txBox="1">
            <a:spLocks noChangeArrowheads="1"/>
          </p:cNvSpPr>
          <p:nvPr/>
        </p:nvSpPr>
        <p:spPr bwMode="auto">
          <a:xfrm>
            <a:off x="468312" y="1628800"/>
            <a:ext cx="374364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Berechnung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8"/>
          <p:cNvSpPr txBox="1"/>
          <p:nvPr/>
        </p:nvSpPr>
        <p:spPr>
          <a:xfrm>
            <a:off x="468312" y="2132856"/>
            <a:ext cx="7848103"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Empirische Varianz </a:t>
            </a:r>
            <a:r>
              <a:rPr lang="de-DE" sz="2000" dirty="0">
                <a:latin typeface="+mn-lt"/>
              </a:rPr>
              <a:t>in „originärer Formel“</a:t>
            </a:r>
          </a:p>
        </p:txBody>
      </p:sp>
      <mc:AlternateContent xmlns:mc="http://schemas.openxmlformats.org/markup-compatibility/2006" xmlns:a14="http://schemas.microsoft.com/office/drawing/2010/main">
        <mc:Choice Requires="a14">
          <p:sp>
            <p:nvSpPr>
              <p:cNvPr id="2" name="Textfeld 1"/>
              <p:cNvSpPr txBox="1"/>
              <p:nvPr/>
            </p:nvSpPr>
            <p:spPr>
              <a:xfrm>
                <a:off x="890546" y="2532966"/>
                <a:ext cx="2437014"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lang="de-DE" sz="2000" i="1" smtClean="0">
                              <a:solidFill>
                                <a:schemeClr val="tx1"/>
                              </a:solidFill>
                              <a:latin typeface="Cambria Math" panose="02040503050406030204" pitchFamily="18" charset="0"/>
                            </a:rPr>
                          </m:ctrlPr>
                        </m:sSup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d>
                            </m:e>
                            <m:sup>
                              <m:r>
                                <a:rPr lang="de-DE" sz="2000" b="0" i="1" smtClean="0">
                                  <a:solidFill>
                                    <a:schemeClr val="tx1"/>
                                  </a:solidFill>
                                  <a:latin typeface="Cambria Math"/>
                                </a:rPr>
                                <m:t>2</m:t>
                              </m:r>
                            </m:sup>
                          </m:sSup>
                        </m:e>
                      </m:nary>
                    </m:oMath>
                  </m:oMathPara>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890546" y="2532966"/>
                <a:ext cx="2437014" cy="932628"/>
              </a:xfrm>
              <a:prstGeom prst="rect">
                <a:avLst/>
              </a:prstGeom>
              <a:blipFill rotWithShape="1">
                <a:blip r:embed="rId3"/>
                <a:stretch>
                  <a:fillRect/>
                </a:stretch>
              </a:blipFill>
            </p:spPr>
            <p:txBody>
              <a:bodyPr/>
              <a:lstStyle/>
              <a:p>
                <a:r>
                  <a:rPr lang="de-DE">
                    <a:noFill/>
                  </a:rPr>
                  <a:t> </a:t>
                </a:r>
              </a:p>
            </p:txBody>
          </p:sp>
        </mc:Fallback>
      </mc:AlternateContent>
      <p:sp>
        <p:nvSpPr>
          <p:cNvPr id="12" name="Textfeld 11"/>
          <p:cNvSpPr txBox="1"/>
          <p:nvPr/>
        </p:nvSpPr>
        <p:spPr>
          <a:xfrm>
            <a:off x="468313" y="3465594"/>
            <a:ext cx="7848103"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Empirische Standardabweichung</a:t>
            </a:r>
          </a:p>
        </p:txBody>
      </p:sp>
      <mc:AlternateContent xmlns:mc="http://schemas.openxmlformats.org/markup-compatibility/2006" xmlns:a14="http://schemas.microsoft.com/office/drawing/2010/main">
        <mc:Choice Requires="a14">
          <p:sp>
            <p:nvSpPr>
              <p:cNvPr id="17" name="Textfeld 16"/>
              <p:cNvSpPr txBox="1"/>
              <p:nvPr/>
            </p:nvSpPr>
            <p:spPr>
              <a:xfrm>
                <a:off x="923726" y="3865704"/>
                <a:ext cx="1154803" cy="47609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i="1">
                              <a:solidFill>
                                <a:schemeClr val="tx1"/>
                              </a:solidFill>
                              <a:latin typeface="Cambria Math"/>
                            </a:rPr>
                            <m:t>𝑠</m:t>
                          </m:r>
                        </m:e>
                      </m:acc>
                      <m:r>
                        <a:rPr lang="de-DE" sz="2000" b="0" i="1" smtClean="0">
                          <a:solidFill>
                            <a:schemeClr val="tx1"/>
                          </a:solidFill>
                          <a:latin typeface="Cambria Math"/>
                        </a:rPr>
                        <m:t>=</m:t>
                      </m:r>
                      <m:rad>
                        <m:radPr>
                          <m:degHide m:val="on"/>
                          <m:ctrlPr>
                            <a:rPr lang="de-DE" sz="2000" b="0" i="1" smtClean="0">
                              <a:solidFill>
                                <a:schemeClr val="tx1"/>
                              </a:solidFill>
                              <a:latin typeface="Cambria Math" panose="02040503050406030204" pitchFamily="18" charset="0"/>
                            </a:rPr>
                          </m:ctrlPr>
                        </m:radPr>
                        <m:deg/>
                        <m:e>
                          <m:sSup>
                            <m:sSupPr>
                              <m:ctrlPr>
                                <a:rPr lang="de-DE" sz="2000" b="0" i="1" smtClean="0">
                                  <a:solidFill>
                                    <a:schemeClr val="tx1"/>
                                  </a:solidFill>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p>
                              <m:r>
                                <a:rPr lang="de-DE" sz="2000" b="0" i="1" smtClean="0">
                                  <a:solidFill>
                                    <a:schemeClr val="tx1"/>
                                  </a:solidFill>
                                  <a:latin typeface="Cambria Math"/>
                                </a:rPr>
                                <m:t>2</m:t>
                              </m:r>
                            </m:sup>
                          </m:sSup>
                        </m:e>
                      </m:rad>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923726" y="3865704"/>
                <a:ext cx="1154803" cy="476092"/>
              </a:xfrm>
              <a:prstGeom prst="rect">
                <a:avLst/>
              </a:prstGeom>
              <a:blipFill rotWithShape="1">
                <a:blip r:embed="rId4"/>
                <a:stretch>
                  <a:fillRect/>
                </a:stretch>
              </a:blipFill>
            </p:spPr>
            <p:txBody>
              <a:bodyPr/>
              <a:lstStyle/>
              <a:p>
                <a:r>
                  <a:rPr lang="de-DE">
                    <a:noFill/>
                  </a:rPr>
                  <a:t> </a:t>
                </a:r>
              </a:p>
            </p:txBody>
          </p:sp>
        </mc:Fallback>
      </mc:AlternateContent>
      <p:sp>
        <p:nvSpPr>
          <p:cNvPr id="18" name="Textfeld 17"/>
          <p:cNvSpPr txBox="1"/>
          <p:nvPr/>
        </p:nvSpPr>
        <p:spPr>
          <a:xfrm>
            <a:off x="468311" y="4437112"/>
            <a:ext cx="2735537" cy="400110"/>
          </a:xfrm>
          <a:prstGeom prst="rect">
            <a:avLst/>
          </a:prstGeom>
          <a:noFill/>
        </p:spPr>
        <p:txBody>
          <a:bodyPr wrap="square" rtlCol="0">
            <a:spAutoFit/>
          </a:bodyPr>
          <a:lstStyle/>
          <a:p>
            <a:r>
              <a:rPr lang="de-DE" sz="2000" dirty="0">
                <a:latin typeface="+mn-lt"/>
              </a:rPr>
              <a:t>&gt; Rechenbeispiel: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9" name="Textfeld 18"/>
              <p:cNvSpPr txBox="1"/>
              <p:nvPr/>
            </p:nvSpPr>
            <p:spPr>
              <a:xfrm>
                <a:off x="657764" y="4947697"/>
                <a:ext cx="219534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−1, 0, 0, 1, 3, 5, 6</m:t>
                      </m:r>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657764" y="4947697"/>
                <a:ext cx="2195345"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3021908" y="4947697"/>
                <a:ext cx="323946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 </m:t>
                      </m:r>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=2</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3021908" y="4947697"/>
                <a:ext cx="3239462"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645195" y="5344250"/>
                <a:ext cx="7992888" cy="6694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 </m:t>
                      </m:r>
                      <m:sSup>
                        <m:sSupPr>
                          <m:ctrlPr>
                            <a:rPr lang="de-DE" sz="2000" b="0" i="1" smtClean="0">
                              <a:solidFill>
                                <a:schemeClr val="tx1"/>
                              </a:solidFill>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𝑠</m:t>
                              </m:r>
                            </m:e>
                          </m:acc>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7</m:t>
                          </m:r>
                        </m:den>
                      </m:f>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−1−2</m:t>
                                  </m:r>
                                </m:e>
                              </m:d>
                            </m:e>
                            <m:sup>
                              <m:r>
                                <a:rPr lang="de-DE" sz="2000" b="0" i="1" smtClean="0">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m:t>
                                  </m:r>
                                  <m:r>
                                    <a:rPr lang="de-DE" sz="2000" i="1">
                                      <a:solidFill>
                                        <a:schemeClr val="tx1"/>
                                      </a:solidFill>
                                      <a:latin typeface="Cambria Math"/>
                                    </a:rPr>
                                    <m:t>−2</m:t>
                                  </m:r>
                                </m:e>
                              </m:d>
                            </m:e>
                            <m:sup>
                              <m:r>
                                <a:rPr lang="de-DE" sz="2000" i="1">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m:t>
                                  </m:r>
                                  <m:r>
                                    <a:rPr lang="de-DE" sz="2000" i="1">
                                      <a:solidFill>
                                        <a:schemeClr val="tx1"/>
                                      </a:solidFill>
                                      <a:latin typeface="Cambria Math"/>
                                    </a:rPr>
                                    <m:t>−2</m:t>
                                  </m:r>
                                </m:e>
                              </m:d>
                            </m:e>
                            <m:sup>
                              <m:r>
                                <a:rPr lang="de-DE" sz="2000" i="1">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6</m:t>
                                  </m:r>
                                  <m:r>
                                    <a:rPr lang="de-DE" sz="2000" i="1">
                                      <a:solidFill>
                                        <a:schemeClr val="tx1"/>
                                      </a:solidFill>
                                      <a:latin typeface="Cambria Math"/>
                                    </a:rPr>
                                    <m:t>−2</m:t>
                                  </m:r>
                                </m:e>
                              </m:d>
                            </m:e>
                            <m:sup>
                              <m:r>
                                <a:rPr lang="de-DE" sz="2000" i="1">
                                  <a:solidFill>
                                    <a:schemeClr val="tx1"/>
                                  </a:solidFill>
                                  <a:latin typeface="Cambria Math"/>
                                </a:rPr>
                                <m:t>2</m:t>
                              </m:r>
                            </m:sup>
                          </m:sSup>
                        </m:e>
                      </m:d>
                      <m:r>
                        <a:rPr lang="de-DE" sz="2000" b="0" i="1" smtClean="0">
                          <a:solidFill>
                            <a:schemeClr val="tx1"/>
                          </a:solidFill>
                          <a:latin typeface="Cambria Math"/>
                          <a:ea typeface="Cambria Math"/>
                        </a:rPr>
                        <m:t>≈6.2857</m:t>
                      </m:r>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645195" y="5344250"/>
                <a:ext cx="7992888" cy="669414"/>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657764" y="6023489"/>
                <a:ext cx="3497112" cy="44268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acc>
                        <m:accPr>
                          <m:chr m:val="̃"/>
                          <m:ctrlPr>
                            <a:rPr lang="de-DE" sz="2000" i="1" smtClean="0">
                              <a:solidFill>
                                <a:schemeClr val="tx1"/>
                              </a:solidFill>
                              <a:latin typeface="Cambria Math" panose="02040503050406030204" pitchFamily="18" charset="0"/>
                            </a:rPr>
                          </m:ctrlPr>
                        </m:accPr>
                        <m:e>
                          <m:r>
                            <a:rPr lang="de-DE" sz="2000" i="1">
                              <a:solidFill>
                                <a:schemeClr val="tx1"/>
                              </a:solidFill>
                              <a:latin typeface="Cambria Math"/>
                            </a:rPr>
                            <m:t>𝑠</m:t>
                          </m:r>
                        </m:e>
                      </m:acc>
                      <m:r>
                        <a:rPr lang="de-DE" sz="2000" b="0" i="1" smtClean="0">
                          <a:solidFill>
                            <a:schemeClr val="tx1"/>
                          </a:solidFill>
                          <a:latin typeface="Cambria Math"/>
                        </a:rPr>
                        <m:t>=</m:t>
                      </m:r>
                      <m:rad>
                        <m:radPr>
                          <m:degHide m:val="on"/>
                          <m:ctrlPr>
                            <a:rPr lang="de-DE" sz="2000" b="0" i="1" smtClean="0">
                              <a:solidFill>
                                <a:schemeClr val="tx1"/>
                              </a:solidFill>
                              <a:latin typeface="Cambria Math" panose="02040503050406030204" pitchFamily="18" charset="0"/>
                            </a:rPr>
                          </m:ctrlPr>
                        </m:radPr>
                        <m:deg/>
                        <m:e>
                          <m:r>
                            <a:rPr lang="de-DE" sz="2000" b="0" i="1" smtClean="0">
                              <a:solidFill>
                                <a:schemeClr val="tx1"/>
                              </a:solidFill>
                              <a:latin typeface="Cambria Math"/>
                            </a:rPr>
                            <m:t>6.28571</m:t>
                          </m:r>
                        </m:e>
                      </m:rad>
                      <m:r>
                        <a:rPr lang="de-DE" sz="2000" b="0" i="1" smtClean="0">
                          <a:solidFill>
                            <a:schemeClr val="tx1"/>
                          </a:solidFill>
                          <a:latin typeface="Cambria Math"/>
                          <a:ea typeface="Cambria Math"/>
                        </a:rPr>
                        <m:t>≈2.51</m:t>
                      </m:r>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657764" y="6023489"/>
                <a:ext cx="3497112" cy="442685"/>
              </a:xfrm>
              <a:prstGeom prst="rect">
                <a:avLst/>
              </a:prstGeom>
              <a:blipFill rotWithShape="1">
                <a:blip r:embed="rId8"/>
                <a:stretch>
                  <a:fillRect/>
                </a:stretch>
              </a:blipFill>
            </p:spPr>
            <p:txBody>
              <a:bodyPr/>
              <a:lstStyle/>
              <a:p>
                <a:r>
                  <a:rPr lang="de-DE">
                    <a:noFill/>
                  </a:rPr>
                  <a:t> </a:t>
                </a:r>
              </a:p>
            </p:txBody>
          </p:sp>
        </mc:Fallback>
      </mc:AlternateContent>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100</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92046942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4.4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101</a:t>
            </a:r>
            <a:endParaRPr lang="de-DE" sz="8000" b="1" dirty="0">
              <a:solidFill>
                <a:schemeClr val="tx1"/>
              </a:solidFill>
              <a:latin typeface="+mj-lt"/>
            </a:endParaRPr>
          </a:p>
        </p:txBody>
      </p:sp>
      <p:sp>
        <p:nvSpPr>
          <p:cNvPr id="11" name="Textfeld 10"/>
          <p:cNvSpPr txBox="1">
            <a:spLocks noChangeArrowheads="1"/>
          </p:cNvSpPr>
          <p:nvPr/>
        </p:nvSpPr>
        <p:spPr bwMode="auto">
          <a:xfrm>
            <a:off x="468312" y="1124744"/>
            <a:ext cx="590388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Verschiebungsformel für die empirische Varianz </a:t>
            </a:r>
            <a:r>
              <a:rPr lang="de-DE" sz="2000" dirty="0">
                <a:solidFill>
                  <a:srgbClr val="0070C0"/>
                </a:solidFill>
              </a:rPr>
              <a:t>●</a:t>
            </a:r>
            <a:endParaRPr lang="de-DE" sz="2000" b="1" dirty="0">
              <a:solidFill>
                <a:srgbClr val="0070C0"/>
              </a:solidFill>
              <a:latin typeface="Times New Roman" pitchFamily="18" charset="0"/>
            </a:endParaRPr>
          </a:p>
        </p:txBody>
      </p:sp>
      <p:sp>
        <p:nvSpPr>
          <p:cNvPr id="7" name="Textfeld 6"/>
          <p:cNvSpPr txBox="1"/>
          <p:nvPr/>
        </p:nvSpPr>
        <p:spPr>
          <a:xfrm>
            <a:off x="468313" y="1564228"/>
            <a:ext cx="4247703"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Allgemeine Verschiebungsformel</a:t>
            </a:r>
            <a:endParaRPr lang="de-DE" sz="2000" dirty="0">
              <a:latin typeface="+mn-lt"/>
            </a:endParaRPr>
          </a:p>
        </p:txBody>
      </p:sp>
      <mc:AlternateContent xmlns:mc="http://schemas.openxmlformats.org/markup-compatibility/2006" xmlns:a14="http://schemas.microsoft.com/office/drawing/2010/main">
        <mc:Choice Requires="a14">
          <p:sp>
            <p:nvSpPr>
              <p:cNvPr id="2" name="Textfeld 1"/>
              <p:cNvSpPr txBox="1"/>
              <p:nvPr/>
            </p:nvSpPr>
            <p:spPr>
              <a:xfrm>
                <a:off x="1425032" y="1982819"/>
                <a:ext cx="4391459" cy="84856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i="1" smtClean="0">
                              <a:latin typeface="Cambria Math" panose="02040503050406030204" pitchFamily="18" charset="0"/>
                            </a:rPr>
                          </m:ctrlPr>
                        </m:fPr>
                        <m:num>
                          <m:r>
                            <a:rPr lang="de-DE" b="0" i="1" smtClean="0">
                              <a:latin typeface="Cambria Math"/>
                            </a:rPr>
                            <m:t>1</m:t>
                          </m:r>
                        </m:num>
                        <m:den>
                          <m:r>
                            <a:rPr lang="de-DE" b="0" i="1" smtClean="0">
                              <a:latin typeface="Cambria Math"/>
                            </a:rPr>
                            <m:t>𝑛</m:t>
                          </m:r>
                        </m:den>
                      </m:f>
                      <m:nary>
                        <m:naryPr>
                          <m:chr m:val="∑"/>
                          <m:ctrlPr>
                            <a:rPr lang="de-DE" i="1" smtClean="0">
                              <a:latin typeface="Cambria Math" panose="02040503050406030204" pitchFamily="18" charset="0"/>
                            </a:rPr>
                          </m:ctrlPr>
                        </m:naryPr>
                        <m:sub>
                          <m:r>
                            <m:rPr>
                              <m:brk m:alnAt="23"/>
                            </m:rPr>
                            <a:rPr lang="de-DE" b="0" i="1" smtClean="0">
                              <a:latin typeface="Cambria Math"/>
                            </a:rPr>
                            <m:t>𝑖</m:t>
                          </m:r>
                          <m:r>
                            <a:rPr lang="de-DE" b="0" i="1" smtClean="0">
                              <a:latin typeface="Cambria Math"/>
                            </a:rPr>
                            <m:t>=1</m:t>
                          </m:r>
                        </m:sub>
                        <m:sup>
                          <m:r>
                            <a:rPr lang="de-DE" b="0" i="1" smtClean="0">
                              <a:latin typeface="Cambria Math"/>
                            </a:rPr>
                            <m:t>𝑛</m:t>
                          </m:r>
                        </m:sup>
                        <m:e>
                          <m:sSup>
                            <m:sSupPr>
                              <m:ctrlPr>
                                <a:rPr lang="de-DE" i="1" smtClean="0">
                                  <a:latin typeface="Cambria Math" panose="02040503050406030204" pitchFamily="18" charset="0"/>
                                </a:rPr>
                              </m:ctrlPr>
                            </m:sSupPr>
                            <m:e>
                              <m:d>
                                <m:dPr>
                                  <m:ctrlPr>
                                    <a:rPr lang="de-DE" i="1">
                                      <a:latin typeface="Cambria Math" panose="02040503050406030204" pitchFamily="18" charset="0"/>
                                    </a:rPr>
                                  </m:ctrlPr>
                                </m:dPr>
                                <m:e>
                                  <m:sSub>
                                    <m:sSubPr>
                                      <m:ctrlPr>
                                        <a:rPr lang="de-DE" i="1">
                                          <a:latin typeface="Cambria Math" panose="02040503050406030204" pitchFamily="18" charset="0"/>
                                        </a:rPr>
                                      </m:ctrlPr>
                                    </m:sSubPr>
                                    <m:e>
                                      <m:r>
                                        <a:rPr lang="de-DE" i="1">
                                          <a:latin typeface="Cambria Math"/>
                                        </a:rPr>
                                        <m:t>𝑥</m:t>
                                      </m:r>
                                    </m:e>
                                    <m:sub>
                                      <m:r>
                                        <a:rPr lang="de-DE" i="1">
                                          <a:latin typeface="Cambria Math"/>
                                        </a:rPr>
                                        <m:t>𝑖</m:t>
                                      </m:r>
                                    </m:sub>
                                  </m:sSub>
                                  <m:r>
                                    <a:rPr lang="de-DE" i="1">
                                      <a:latin typeface="Cambria Math"/>
                                    </a:rPr>
                                    <m:t>−</m:t>
                                  </m:r>
                                  <m:acc>
                                    <m:accPr>
                                      <m:chr m:val="̅"/>
                                      <m:ctrlPr>
                                        <a:rPr lang="de-DE" i="1">
                                          <a:latin typeface="Cambria Math" panose="02040503050406030204" pitchFamily="18" charset="0"/>
                                        </a:rPr>
                                      </m:ctrlPr>
                                    </m:accPr>
                                    <m:e>
                                      <m:r>
                                        <a:rPr lang="de-DE" i="1">
                                          <a:latin typeface="Cambria Math"/>
                                        </a:rPr>
                                        <m:t>𝑥</m:t>
                                      </m:r>
                                    </m:e>
                                  </m:acc>
                                </m:e>
                              </m:d>
                            </m:e>
                            <m:sup>
                              <m:r>
                                <a:rPr lang="de-DE" b="0" i="1" smtClean="0">
                                  <a:latin typeface="Cambria Math"/>
                                </a:rPr>
                                <m:t>2</m:t>
                              </m:r>
                            </m:sup>
                          </m:sSup>
                        </m:e>
                      </m:nary>
                      <m:r>
                        <a:rPr lang="de-DE" b="0" i="1" smtClean="0">
                          <a:latin typeface="Cambria Math"/>
                        </a:rPr>
                        <m:t>=</m:t>
                      </m:r>
                      <m:f>
                        <m:fPr>
                          <m:ctrlPr>
                            <a:rPr lang="de-DE" i="1">
                              <a:latin typeface="Cambria Math" panose="02040503050406030204" pitchFamily="18" charset="0"/>
                            </a:rPr>
                          </m:ctrlPr>
                        </m:fPr>
                        <m:num>
                          <m:r>
                            <a:rPr lang="de-DE" i="1">
                              <a:latin typeface="Cambria Math"/>
                            </a:rPr>
                            <m:t>1</m:t>
                          </m:r>
                        </m:num>
                        <m:den>
                          <m:r>
                            <a:rPr lang="de-DE" i="1">
                              <a:latin typeface="Cambria Math"/>
                            </a:rPr>
                            <m:t>𝑛</m:t>
                          </m:r>
                        </m:den>
                      </m:f>
                      <m:nary>
                        <m:naryPr>
                          <m:chr m:val="∑"/>
                          <m:ctrlPr>
                            <a:rPr lang="de-DE" i="1">
                              <a:latin typeface="Cambria Math" panose="02040503050406030204" pitchFamily="18" charset="0"/>
                            </a:rPr>
                          </m:ctrlPr>
                        </m:naryPr>
                        <m:sub>
                          <m:r>
                            <m:rPr>
                              <m:brk m:alnAt="23"/>
                            </m:rPr>
                            <a:rPr lang="de-DE" i="1">
                              <a:latin typeface="Cambria Math"/>
                            </a:rPr>
                            <m:t>𝑖</m:t>
                          </m:r>
                          <m:r>
                            <a:rPr lang="de-DE" i="1">
                              <a:latin typeface="Cambria Math"/>
                            </a:rPr>
                            <m:t>=1</m:t>
                          </m:r>
                        </m:sub>
                        <m:sup>
                          <m:r>
                            <a:rPr lang="de-DE" i="1">
                              <a:latin typeface="Cambria Math"/>
                            </a:rPr>
                            <m:t>𝑛</m:t>
                          </m:r>
                        </m:sup>
                        <m:e>
                          <m:sSup>
                            <m:sSupPr>
                              <m:ctrlPr>
                                <a:rPr lang="de-DE" i="1">
                                  <a:latin typeface="Cambria Math" panose="02040503050406030204" pitchFamily="18" charset="0"/>
                                </a:rPr>
                              </m:ctrlPr>
                            </m:sSupPr>
                            <m:e>
                              <m:d>
                                <m:dPr>
                                  <m:ctrlPr>
                                    <a:rPr lang="de-DE" i="1">
                                      <a:latin typeface="Cambria Math" panose="02040503050406030204" pitchFamily="18" charset="0"/>
                                    </a:rPr>
                                  </m:ctrlPr>
                                </m:dPr>
                                <m:e>
                                  <m:sSub>
                                    <m:sSubPr>
                                      <m:ctrlPr>
                                        <a:rPr lang="de-DE" i="1">
                                          <a:latin typeface="Cambria Math" panose="02040503050406030204" pitchFamily="18" charset="0"/>
                                        </a:rPr>
                                      </m:ctrlPr>
                                    </m:sSubPr>
                                    <m:e>
                                      <m:r>
                                        <a:rPr lang="de-DE" i="1">
                                          <a:latin typeface="Cambria Math"/>
                                        </a:rPr>
                                        <m:t>𝑥</m:t>
                                      </m:r>
                                    </m:e>
                                    <m:sub>
                                      <m:r>
                                        <a:rPr lang="de-DE" i="1">
                                          <a:latin typeface="Cambria Math"/>
                                        </a:rPr>
                                        <m:t>𝑖</m:t>
                                      </m:r>
                                    </m:sub>
                                  </m:sSub>
                                  <m:r>
                                    <a:rPr lang="de-DE" i="1">
                                      <a:latin typeface="Cambria Math"/>
                                    </a:rPr>
                                    <m:t>−</m:t>
                                  </m:r>
                                  <m:r>
                                    <a:rPr lang="de-DE" b="0" i="1" smtClean="0">
                                      <a:latin typeface="Cambria Math"/>
                                    </a:rPr>
                                    <m:t>𝑐</m:t>
                                  </m:r>
                                </m:e>
                              </m:d>
                            </m:e>
                            <m:sup>
                              <m:r>
                                <a:rPr lang="de-DE" i="1">
                                  <a:latin typeface="Cambria Math"/>
                                </a:rPr>
                                <m:t>2</m:t>
                              </m:r>
                            </m:sup>
                          </m:sSup>
                        </m:e>
                      </m:nary>
                      <m:r>
                        <a:rPr lang="de-DE" b="0" i="1" smtClean="0">
                          <a:latin typeface="Cambria Math"/>
                        </a:rPr>
                        <m:t>−</m:t>
                      </m:r>
                      <m:sSup>
                        <m:sSupPr>
                          <m:ctrlPr>
                            <a:rPr lang="de-DE" b="0" i="1" smtClean="0">
                              <a:latin typeface="Cambria Math" panose="02040503050406030204" pitchFamily="18" charset="0"/>
                            </a:rPr>
                          </m:ctrlPr>
                        </m:sSupPr>
                        <m:e>
                          <m:d>
                            <m:dPr>
                              <m:ctrlPr>
                                <a:rPr lang="de-DE" b="0" i="1" smtClean="0">
                                  <a:latin typeface="Cambria Math" panose="02040503050406030204" pitchFamily="18" charset="0"/>
                                </a:rPr>
                              </m:ctrlPr>
                            </m:dPr>
                            <m:e>
                              <m:acc>
                                <m:accPr>
                                  <m:chr m:val="̅"/>
                                  <m:ctrlPr>
                                    <a:rPr lang="de-DE" b="0" i="1" smtClean="0">
                                      <a:latin typeface="Cambria Math" panose="02040503050406030204" pitchFamily="18" charset="0"/>
                                    </a:rPr>
                                  </m:ctrlPr>
                                </m:accPr>
                                <m:e>
                                  <m:r>
                                    <a:rPr lang="de-DE" b="0" i="1" smtClean="0">
                                      <a:latin typeface="Cambria Math"/>
                                    </a:rPr>
                                    <m:t>𝑥</m:t>
                                  </m:r>
                                </m:e>
                              </m:acc>
                              <m:r>
                                <a:rPr lang="de-DE" b="0" i="1" smtClean="0">
                                  <a:latin typeface="Cambria Math"/>
                                </a:rPr>
                                <m:t>−</m:t>
                              </m:r>
                              <m:r>
                                <a:rPr lang="de-DE" b="0" i="1" smtClean="0">
                                  <a:latin typeface="Cambria Math"/>
                                </a:rPr>
                                <m:t>𝑐</m:t>
                              </m:r>
                            </m:e>
                          </m:d>
                        </m:e>
                        <m:sup>
                          <m:r>
                            <a:rPr lang="de-DE" b="0" i="1" smtClean="0">
                              <a:latin typeface="Cambria Math"/>
                            </a:rPr>
                            <m:t>2</m:t>
                          </m:r>
                        </m:sup>
                      </m:sSup>
                    </m:oMath>
                  </m:oMathPara>
                </a14:m>
                <a:endParaRPr lang="de-DE" dirty="0"/>
              </a:p>
            </p:txBody>
          </p:sp>
        </mc:Choice>
        <mc:Fallback xmlns="">
          <p:sp>
            <p:nvSpPr>
              <p:cNvPr id="2" name="Textfeld 1"/>
              <p:cNvSpPr txBox="1">
                <a:spLocks noRot="1" noChangeAspect="1" noMove="1" noResize="1" noEditPoints="1" noAdjustHandles="1" noChangeArrowheads="1" noChangeShapeType="1" noTextEdit="1"/>
              </p:cNvSpPr>
              <p:nvPr/>
            </p:nvSpPr>
            <p:spPr>
              <a:xfrm>
                <a:off x="1425032" y="1982819"/>
                <a:ext cx="4391459" cy="848566"/>
              </a:xfrm>
              <a:prstGeom prst="rect">
                <a:avLst/>
              </a:prstGeom>
              <a:blipFill rotWithShape="1">
                <a:blip r:embed="rId3"/>
                <a:stretch>
                  <a:fillRect/>
                </a:stretch>
              </a:blipFill>
            </p:spPr>
            <p:txBody>
              <a:bodyPr/>
              <a:lstStyle/>
              <a:p>
                <a:r>
                  <a:rPr lang="de-DE">
                    <a:noFill/>
                  </a:rPr>
                  <a:t> </a:t>
                </a:r>
              </a:p>
            </p:txBody>
          </p:sp>
        </mc:Fallback>
      </mc:AlternateContent>
      <p:sp>
        <p:nvSpPr>
          <p:cNvPr id="9" name="Textfeld 8"/>
          <p:cNvSpPr txBox="1"/>
          <p:nvPr/>
        </p:nvSpPr>
        <p:spPr>
          <a:xfrm>
            <a:off x="433632" y="2841299"/>
            <a:ext cx="8207375" cy="400110"/>
          </a:xfrm>
          <a:prstGeom prst="rect">
            <a:avLst/>
          </a:prstGeom>
          <a:noFill/>
        </p:spPr>
        <p:txBody>
          <a:bodyPr wrap="square" rtlCol="0">
            <a:spAutoFit/>
          </a:bodyPr>
          <a:lstStyle/>
          <a:p>
            <a:r>
              <a:rPr lang="de-DE" sz="2000" dirty="0">
                <a:latin typeface="+mn-lt"/>
              </a:rPr>
              <a:t>&gt; Für </a:t>
            </a:r>
            <a:r>
              <a:rPr lang="de-DE" sz="2000" i="1" dirty="0">
                <a:latin typeface="+mn-lt"/>
              </a:rPr>
              <a:t>c</a:t>
            </a:r>
            <a:r>
              <a:rPr lang="de-DE" sz="2000" dirty="0">
                <a:latin typeface="+mn-lt"/>
              </a:rPr>
              <a:t> = 0 folgt daraus die </a:t>
            </a:r>
            <a:r>
              <a:rPr lang="de-DE" sz="2000" b="1" dirty="0">
                <a:solidFill>
                  <a:srgbClr val="0070C0"/>
                </a:solidFill>
                <a:latin typeface="+mn-lt"/>
              </a:rPr>
              <a:t>Verschiebungsformel für die </a:t>
            </a:r>
            <a:r>
              <a:rPr lang="de-DE" sz="2000" b="1" dirty="0" err="1">
                <a:solidFill>
                  <a:srgbClr val="0070C0"/>
                </a:solidFill>
                <a:latin typeface="+mn-lt"/>
              </a:rPr>
              <a:t>emirische</a:t>
            </a:r>
            <a:r>
              <a:rPr lang="de-DE" sz="2000" b="1" dirty="0">
                <a:solidFill>
                  <a:srgbClr val="0070C0"/>
                </a:solidFill>
                <a:latin typeface="+mn-lt"/>
              </a:rPr>
              <a:t> Varianz</a:t>
            </a:r>
            <a:endParaRPr lang="de-DE" sz="2000" dirty="0">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1461590" y="3241409"/>
                <a:ext cx="3214983" cy="84856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i="1" smtClean="0">
                              <a:solidFill>
                                <a:schemeClr val="tx1"/>
                              </a:solidFill>
                              <a:latin typeface="Cambria Math" panose="02040503050406030204" pitchFamily="18" charset="0"/>
                            </a:rPr>
                          </m:ctrlPr>
                        </m:fPr>
                        <m:num>
                          <m:r>
                            <a:rPr lang="de-DE" b="0" i="1" smtClean="0">
                              <a:solidFill>
                                <a:schemeClr val="tx1"/>
                              </a:solidFill>
                              <a:latin typeface="Cambria Math"/>
                            </a:rPr>
                            <m:t>1</m:t>
                          </m:r>
                        </m:num>
                        <m:den>
                          <m:r>
                            <a:rPr lang="de-DE" b="0" i="1" smtClean="0">
                              <a:solidFill>
                                <a:schemeClr val="tx1"/>
                              </a:solidFill>
                              <a:latin typeface="Cambria Math"/>
                            </a:rPr>
                            <m:t>𝑛</m:t>
                          </m:r>
                        </m:den>
                      </m:f>
                      <m:nary>
                        <m:naryPr>
                          <m:chr m:val="∑"/>
                          <m:ctrlPr>
                            <a:rPr lang="de-DE" i="1" smtClean="0">
                              <a:solidFill>
                                <a:schemeClr val="tx1"/>
                              </a:solidFill>
                              <a:latin typeface="Cambria Math" panose="02040503050406030204" pitchFamily="18" charset="0"/>
                            </a:rPr>
                          </m:ctrlPr>
                        </m:naryPr>
                        <m:sub>
                          <m:r>
                            <m:rPr>
                              <m:brk m:alnAt="23"/>
                            </m:rPr>
                            <a:rPr lang="de-DE" b="0" i="1" smtClean="0">
                              <a:solidFill>
                                <a:schemeClr val="tx1"/>
                              </a:solidFill>
                              <a:latin typeface="Cambria Math"/>
                            </a:rPr>
                            <m:t>𝑖</m:t>
                          </m:r>
                          <m:r>
                            <a:rPr lang="de-DE" b="0" i="1" smtClean="0">
                              <a:solidFill>
                                <a:schemeClr val="tx1"/>
                              </a:solidFill>
                              <a:latin typeface="Cambria Math"/>
                            </a:rPr>
                            <m:t>=1</m:t>
                          </m:r>
                        </m:sub>
                        <m:sup>
                          <m:r>
                            <a:rPr lang="de-DE" b="0" i="1" smtClean="0">
                              <a:solidFill>
                                <a:schemeClr val="tx1"/>
                              </a:solidFill>
                              <a:latin typeface="Cambria Math"/>
                            </a:rPr>
                            <m:t>𝑛</m:t>
                          </m:r>
                        </m:sup>
                        <m:e>
                          <m:sSup>
                            <m:sSupPr>
                              <m:ctrlPr>
                                <a:rPr lang="de-DE" i="1" smtClean="0">
                                  <a:solidFill>
                                    <a:schemeClr val="tx1"/>
                                  </a:solidFill>
                                  <a:latin typeface="Cambria Math" panose="02040503050406030204" pitchFamily="18" charset="0"/>
                                </a:rPr>
                              </m:ctrlPr>
                            </m:sSupPr>
                            <m:e>
                              <m:d>
                                <m:dPr>
                                  <m:ctrlPr>
                                    <a:rPr lang="de-DE" i="1">
                                      <a:solidFill>
                                        <a:schemeClr val="tx1"/>
                                      </a:solidFill>
                                      <a:latin typeface="Cambria Math" panose="02040503050406030204" pitchFamily="18" charset="0"/>
                                    </a:rPr>
                                  </m:ctrlPr>
                                </m:dPr>
                                <m:e>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𝑥</m:t>
                                      </m:r>
                                    </m:e>
                                    <m:sub>
                                      <m:r>
                                        <a:rPr lang="de-DE" i="1">
                                          <a:solidFill>
                                            <a:schemeClr val="tx1"/>
                                          </a:solidFill>
                                          <a:latin typeface="Cambria Math"/>
                                        </a:rPr>
                                        <m:t>𝑖</m:t>
                                      </m:r>
                                    </m:sub>
                                  </m:sSub>
                                  <m:r>
                                    <a:rPr lang="de-DE" i="1">
                                      <a:solidFill>
                                        <a:schemeClr val="tx1"/>
                                      </a:solidFill>
                                      <a:latin typeface="Cambria Math"/>
                                    </a:rPr>
                                    <m:t>−</m:t>
                                  </m:r>
                                  <m:acc>
                                    <m:accPr>
                                      <m:chr m:val="̅"/>
                                      <m:ctrlPr>
                                        <a:rPr lang="de-DE" i="1">
                                          <a:solidFill>
                                            <a:schemeClr val="tx1"/>
                                          </a:solidFill>
                                          <a:latin typeface="Cambria Math" panose="02040503050406030204" pitchFamily="18" charset="0"/>
                                        </a:rPr>
                                      </m:ctrlPr>
                                    </m:accPr>
                                    <m:e>
                                      <m:r>
                                        <a:rPr lang="de-DE" i="1">
                                          <a:solidFill>
                                            <a:schemeClr val="tx1"/>
                                          </a:solidFill>
                                          <a:latin typeface="Cambria Math"/>
                                        </a:rPr>
                                        <m:t>𝑥</m:t>
                                      </m:r>
                                    </m:e>
                                  </m:acc>
                                </m:e>
                              </m:d>
                            </m:e>
                            <m:sup>
                              <m:r>
                                <a:rPr lang="de-DE" b="0" i="1" smtClean="0">
                                  <a:solidFill>
                                    <a:schemeClr val="tx1"/>
                                  </a:solidFill>
                                  <a:latin typeface="Cambria Math"/>
                                </a:rPr>
                                <m:t>2</m:t>
                              </m:r>
                            </m:sup>
                          </m:sSup>
                        </m:e>
                      </m:nary>
                      <m:r>
                        <a:rPr lang="de-DE" b="0" i="1" smtClean="0">
                          <a:solidFill>
                            <a:schemeClr val="tx1"/>
                          </a:solidFill>
                          <a:latin typeface="Cambria Math"/>
                        </a:rPr>
                        <m:t>=</m:t>
                      </m:r>
                      <m:f>
                        <m:fPr>
                          <m:ctrlPr>
                            <a:rPr lang="de-DE" i="1">
                              <a:solidFill>
                                <a:schemeClr val="tx1"/>
                              </a:solidFill>
                              <a:latin typeface="Cambria Math" panose="02040503050406030204" pitchFamily="18" charset="0"/>
                            </a:rPr>
                          </m:ctrlPr>
                        </m:fPr>
                        <m:num>
                          <m:r>
                            <a:rPr lang="de-DE" i="1">
                              <a:solidFill>
                                <a:schemeClr val="tx1"/>
                              </a:solidFill>
                              <a:latin typeface="Cambria Math"/>
                            </a:rPr>
                            <m:t>1</m:t>
                          </m:r>
                        </m:num>
                        <m:den>
                          <m:r>
                            <a:rPr lang="de-DE" i="1">
                              <a:solidFill>
                                <a:schemeClr val="tx1"/>
                              </a:solidFill>
                              <a:latin typeface="Cambria Math"/>
                            </a:rPr>
                            <m:t>𝑛</m:t>
                          </m:r>
                        </m:den>
                      </m:f>
                      <m:nary>
                        <m:naryPr>
                          <m:chr m:val="∑"/>
                          <m:ctrlPr>
                            <a:rPr lang="de-DE" i="1">
                              <a:solidFill>
                                <a:schemeClr val="tx1"/>
                              </a:solidFill>
                              <a:latin typeface="Cambria Math" panose="02040503050406030204" pitchFamily="18" charset="0"/>
                            </a:rPr>
                          </m:ctrlPr>
                        </m:naryPr>
                        <m:sub>
                          <m:r>
                            <m:rPr>
                              <m:brk m:alnAt="23"/>
                            </m:rPr>
                            <a:rPr lang="de-DE" i="1">
                              <a:solidFill>
                                <a:schemeClr val="tx1"/>
                              </a:solidFill>
                              <a:latin typeface="Cambria Math"/>
                            </a:rPr>
                            <m:t>𝑖</m:t>
                          </m:r>
                          <m:r>
                            <a:rPr lang="de-DE" i="1">
                              <a:solidFill>
                                <a:schemeClr val="tx1"/>
                              </a:solidFill>
                              <a:latin typeface="Cambria Math"/>
                            </a:rPr>
                            <m:t>=1</m:t>
                          </m:r>
                        </m:sub>
                        <m:sup>
                          <m:r>
                            <a:rPr lang="de-DE" i="1">
                              <a:solidFill>
                                <a:schemeClr val="tx1"/>
                              </a:solidFill>
                              <a:latin typeface="Cambria Math"/>
                            </a:rPr>
                            <m:t>𝑛</m:t>
                          </m:r>
                        </m:sup>
                        <m:e>
                          <m:sSubSup>
                            <m:sSubSupPr>
                              <m:ctrlPr>
                                <a:rPr lang="de-DE" i="1" smtClean="0">
                                  <a:solidFill>
                                    <a:schemeClr val="tx1"/>
                                  </a:solidFill>
                                  <a:latin typeface="Cambria Math" panose="02040503050406030204" pitchFamily="18" charset="0"/>
                                </a:rPr>
                              </m:ctrlPr>
                            </m:sSubSupPr>
                            <m:e>
                              <m:r>
                                <a:rPr lang="de-DE" b="0" i="1" smtClean="0">
                                  <a:solidFill>
                                    <a:schemeClr val="tx1"/>
                                  </a:solidFill>
                                  <a:latin typeface="Cambria Math"/>
                                </a:rPr>
                                <m:t>𝑥</m:t>
                              </m:r>
                            </m:e>
                            <m:sub>
                              <m:r>
                                <a:rPr lang="de-DE" b="0" i="1" smtClean="0">
                                  <a:solidFill>
                                    <a:schemeClr val="tx1"/>
                                  </a:solidFill>
                                  <a:latin typeface="Cambria Math"/>
                                </a:rPr>
                                <m:t>𝑖</m:t>
                              </m:r>
                            </m:sub>
                            <m:sup>
                              <m:r>
                                <a:rPr lang="de-DE" b="0" i="1" smtClean="0">
                                  <a:solidFill>
                                    <a:schemeClr val="tx1"/>
                                  </a:solidFill>
                                  <a:latin typeface="Cambria Math"/>
                                </a:rPr>
                                <m:t>2</m:t>
                              </m:r>
                            </m:sup>
                          </m:sSubSup>
                        </m:e>
                      </m:nary>
                      <m:r>
                        <a:rPr lang="de-DE" b="0" i="1" smtClean="0">
                          <a:solidFill>
                            <a:schemeClr val="tx1"/>
                          </a:solidFill>
                          <a:latin typeface="Cambria Math"/>
                        </a:rPr>
                        <m:t>−</m:t>
                      </m:r>
                      <m:sSup>
                        <m:sSupPr>
                          <m:ctrlPr>
                            <a:rPr lang="de-DE" b="0" i="1" smtClean="0">
                              <a:solidFill>
                                <a:schemeClr val="tx1"/>
                              </a:solidFill>
                              <a:latin typeface="Cambria Math" panose="02040503050406030204" pitchFamily="18" charset="0"/>
                            </a:rPr>
                          </m:ctrlPr>
                        </m:sSupPr>
                        <m:e>
                          <m:acc>
                            <m:accPr>
                              <m:chr m:val="̅"/>
                              <m:ctrlPr>
                                <a:rPr lang="de-DE" i="1">
                                  <a:solidFill>
                                    <a:schemeClr val="tx1"/>
                                  </a:solidFill>
                                  <a:latin typeface="Cambria Math" panose="02040503050406030204" pitchFamily="18" charset="0"/>
                                </a:rPr>
                              </m:ctrlPr>
                            </m:accPr>
                            <m:e>
                              <m:r>
                                <a:rPr lang="de-DE" i="1">
                                  <a:solidFill>
                                    <a:schemeClr val="tx1"/>
                                  </a:solidFill>
                                  <a:latin typeface="Cambria Math"/>
                                </a:rPr>
                                <m:t>𝑥</m:t>
                              </m:r>
                            </m:e>
                          </m:acc>
                        </m:e>
                        <m:sup>
                          <m:r>
                            <a:rPr lang="de-DE" b="0" i="1" smtClean="0">
                              <a:solidFill>
                                <a:schemeClr val="tx1"/>
                              </a:solidFill>
                              <a:latin typeface="Cambria Math"/>
                            </a:rPr>
                            <m:t>2</m:t>
                          </m:r>
                        </m:sup>
                      </m:sSup>
                    </m:oMath>
                  </m:oMathPara>
                </a14:m>
                <a:endParaRPr lang="de-DE"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461590" y="3241409"/>
                <a:ext cx="3214983" cy="848566"/>
              </a:xfrm>
              <a:prstGeom prst="rect">
                <a:avLst/>
              </a:prstGeom>
              <a:blipFill rotWithShape="1">
                <a:blip r:embed="rId4"/>
                <a:stretch>
                  <a:fillRect/>
                </a:stretch>
              </a:blipFill>
            </p:spPr>
            <p:txBody>
              <a:bodyPr/>
              <a:lstStyle/>
              <a:p>
                <a:r>
                  <a:rPr lang="de-DE">
                    <a:noFill/>
                  </a:rPr>
                  <a:t> </a:t>
                </a:r>
              </a:p>
            </p:txBody>
          </p:sp>
        </mc:Fallback>
      </mc:AlternateContent>
      <p:sp>
        <p:nvSpPr>
          <p:cNvPr id="15" name="Textfeld 14"/>
          <p:cNvSpPr txBox="1"/>
          <p:nvPr/>
        </p:nvSpPr>
        <p:spPr>
          <a:xfrm>
            <a:off x="468313" y="4293096"/>
            <a:ext cx="2231479" cy="400110"/>
          </a:xfrm>
          <a:prstGeom prst="rect">
            <a:avLst/>
          </a:prstGeom>
          <a:noFill/>
        </p:spPr>
        <p:txBody>
          <a:bodyPr wrap="square" rtlCol="0">
            <a:spAutoFit/>
          </a:bodyPr>
          <a:lstStyle/>
          <a:p>
            <a:r>
              <a:rPr lang="de-DE" sz="2000" dirty="0">
                <a:latin typeface="+mn-lt"/>
              </a:rPr>
              <a:t>&gt; Rechenbeispiel</a:t>
            </a:r>
          </a:p>
        </p:txBody>
      </p:sp>
      <mc:AlternateContent xmlns:mc="http://schemas.openxmlformats.org/markup-compatibility/2006" xmlns:a14="http://schemas.microsoft.com/office/drawing/2010/main">
        <mc:Choice Requires="a14">
          <p:sp>
            <p:nvSpPr>
              <p:cNvPr id="16" name="Textfeld 15"/>
              <p:cNvSpPr txBox="1"/>
              <p:nvPr/>
            </p:nvSpPr>
            <p:spPr>
              <a:xfrm>
                <a:off x="657762" y="4693206"/>
                <a:ext cx="219534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−1, 0, 0, 1, 3, 5, 6</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657762" y="4693206"/>
                <a:ext cx="2195345"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3021906" y="4693206"/>
                <a:ext cx="323946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 </m:t>
                      </m:r>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=2</m:t>
                      </m:r>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3021906" y="4693206"/>
                <a:ext cx="3239462" cy="40011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657798" y="5093316"/>
                <a:ext cx="7586610" cy="6694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 </m:t>
                      </m:r>
                      <m:sSup>
                        <m:sSupPr>
                          <m:ctrlPr>
                            <a:rPr lang="de-DE" sz="2000" b="0" i="1" smtClean="0">
                              <a:solidFill>
                                <a:schemeClr val="tx1"/>
                              </a:solidFill>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𝑠</m:t>
                              </m:r>
                            </m:e>
                          </m:acc>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7</m:t>
                          </m:r>
                        </m:den>
                      </m:f>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−1</m:t>
                                  </m:r>
                                </m:e>
                              </m:d>
                            </m:e>
                            <m:sup>
                              <m:r>
                                <a:rPr lang="de-DE" sz="2000" b="0" i="1" smtClean="0">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r>
                                <a:rPr lang="de-DE" sz="2000" i="1">
                                  <a:solidFill>
                                    <a:schemeClr val="tx1"/>
                                  </a:solidFill>
                                  <a:latin typeface="Cambria Math"/>
                                </a:rPr>
                                <m:t>0</m:t>
                              </m:r>
                            </m:e>
                            <m:sup>
                              <m:r>
                                <a:rPr lang="de-DE" sz="2000" i="1">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r>
                                <a:rPr lang="de-DE" sz="2000" i="1">
                                  <a:solidFill>
                                    <a:schemeClr val="tx1"/>
                                  </a:solidFill>
                                  <a:latin typeface="Cambria Math"/>
                                </a:rPr>
                                <m:t>0</m:t>
                              </m:r>
                            </m:e>
                            <m:sup>
                              <m:r>
                                <a:rPr lang="de-DE" sz="2000" i="1">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1</m:t>
                              </m:r>
                            </m:e>
                            <m:sup>
                              <m:r>
                                <a:rPr lang="de-DE" sz="2000" i="1">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3</m:t>
                              </m:r>
                            </m:e>
                            <m:sup>
                              <m:r>
                                <a:rPr lang="de-DE" sz="2000" i="1">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5</m:t>
                              </m:r>
                            </m:e>
                            <m:sup>
                              <m:r>
                                <a:rPr lang="de-DE" sz="2000" i="1">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6</m:t>
                              </m:r>
                            </m:e>
                            <m:sup>
                              <m:r>
                                <a:rPr lang="de-DE" sz="2000" i="1">
                                  <a:solidFill>
                                    <a:schemeClr val="tx1"/>
                                  </a:solidFill>
                                  <a:latin typeface="Cambria Math"/>
                                </a:rPr>
                                <m:t>2</m:t>
                              </m:r>
                            </m:sup>
                          </m:s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2</m:t>
                          </m:r>
                        </m:e>
                        <m:sup>
                          <m:r>
                            <a:rPr lang="de-DE" sz="2000" b="0" i="1" smtClean="0">
                              <a:solidFill>
                                <a:schemeClr val="tx1"/>
                              </a:solidFill>
                              <a:latin typeface="Cambria Math"/>
                            </a:rPr>
                            <m:t>2</m:t>
                          </m:r>
                        </m:sup>
                      </m:sSup>
                      <m:r>
                        <a:rPr lang="de-DE" sz="2000" b="0" i="1" smtClean="0">
                          <a:solidFill>
                            <a:schemeClr val="tx1"/>
                          </a:solidFill>
                          <a:latin typeface="Cambria Math"/>
                          <a:ea typeface="Cambria Math"/>
                        </a:rPr>
                        <m:t>≈6.2857</m:t>
                      </m:r>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657798" y="5093316"/>
                <a:ext cx="7586610" cy="669414"/>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64615127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4.4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102</a:t>
            </a:r>
            <a:endParaRPr lang="de-DE" sz="8000" b="1" dirty="0">
              <a:solidFill>
                <a:schemeClr val="tx1"/>
              </a:solidFill>
              <a:latin typeface="+mj-lt"/>
            </a:endParaRPr>
          </a:p>
        </p:txBody>
      </p:sp>
      <p:sp>
        <p:nvSpPr>
          <p:cNvPr id="11" name="Textfeld 10"/>
          <p:cNvSpPr txBox="1">
            <a:spLocks noChangeArrowheads="1"/>
          </p:cNvSpPr>
          <p:nvPr/>
        </p:nvSpPr>
        <p:spPr bwMode="auto">
          <a:xfrm>
            <a:off x="468312" y="1124744"/>
            <a:ext cx="590388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Standardabweichung und Interpretation </a:t>
            </a:r>
            <a:r>
              <a:rPr lang="de-DE" sz="2000" dirty="0">
                <a:solidFill>
                  <a:srgbClr val="0070C0"/>
                </a:solidFill>
              </a:rPr>
              <a:t>●</a:t>
            </a:r>
            <a:endParaRPr lang="de-DE" sz="2000" b="1" dirty="0">
              <a:solidFill>
                <a:srgbClr val="0070C0"/>
              </a:solidFill>
              <a:latin typeface="Times New Roman" pitchFamily="18" charset="0"/>
            </a:endParaRPr>
          </a:p>
        </p:txBody>
      </p:sp>
      <p:sp>
        <p:nvSpPr>
          <p:cNvPr id="2" name="Textfeld 1"/>
          <p:cNvSpPr txBox="1"/>
          <p:nvPr/>
        </p:nvSpPr>
        <p:spPr>
          <a:xfrm>
            <a:off x="468312" y="5013176"/>
            <a:ext cx="6408712" cy="400110"/>
          </a:xfrm>
          <a:prstGeom prst="rect">
            <a:avLst/>
          </a:prstGeom>
          <a:noFill/>
        </p:spPr>
        <p:txBody>
          <a:bodyPr wrap="square" rtlCol="0">
            <a:spAutoFit/>
          </a:bodyPr>
          <a:lstStyle/>
          <a:p>
            <a:r>
              <a:rPr lang="de-DE" sz="2000" dirty="0">
                <a:latin typeface="+mn-lt"/>
              </a:rPr>
              <a:t>Es liegen in den </a:t>
            </a:r>
            <a:r>
              <a:rPr lang="de-DE" sz="2000" b="1" dirty="0">
                <a:solidFill>
                  <a:srgbClr val="0070C0"/>
                </a:solidFill>
                <a:latin typeface="+mn-lt"/>
              </a:rPr>
              <a:t>empirischen Schwankungsintervallen</a:t>
            </a:r>
          </a:p>
        </p:txBody>
      </p:sp>
      <mc:AlternateContent xmlns:mc="http://schemas.openxmlformats.org/markup-compatibility/2006" xmlns:a14="http://schemas.microsoft.com/office/drawing/2010/main">
        <mc:Choice Requires="a14">
          <p:sp>
            <p:nvSpPr>
              <p:cNvPr id="3" name="Textfeld 2"/>
              <p:cNvSpPr txBox="1"/>
              <p:nvPr/>
            </p:nvSpPr>
            <p:spPr>
              <a:xfrm>
                <a:off x="1244234" y="5424402"/>
                <a:ext cx="6424109" cy="400110"/>
              </a:xfrm>
              <a:prstGeom prst="rect">
                <a:avLst/>
              </a:prstGeom>
              <a:noFill/>
            </p:spPr>
            <p:txBody>
              <a:bodyPr wrap="square" rtlCol="0">
                <a:spAutoFit/>
              </a:bodyPr>
              <a:lstStyle/>
              <a:p>
                <a14:m>
                  <m:oMath xmlns:m="http://schemas.openxmlformats.org/officeDocument/2006/math">
                    <m:d>
                      <m:dPr>
                        <m:begChr m:val="["/>
                        <m:endChr m:val="]"/>
                        <m:ctrlPr>
                          <a:rPr lang="de-DE" sz="2000" i="1" smtClean="0">
                            <a:latin typeface="Cambria Math" panose="02040503050406030204" pitchFamily="18" charset="0"/>
                          </a:rPr>
                        </m:ctrlPr>
                      </m:dPr>
                      <m:e>
                        <m:acc>
                          <m:accPr>
                            <m:chr m:val="̅"/>
                            <m:ctrlPr>
                              <a:rPr lang="de-DE" sz="2000" i="1" smtClean="0">
                                <a:latin typeface="Cambria Math" panose="02040503050406030204" pitchFamily="18" charset="0"/>
                              </a:rPr>
                            </m:ctrlPr>
                          </m:accPr>
                          <m:e>
                            <m:r>
                              <a:rPr lang="de-DE" sz="2000" b="0" i="1" smtClean="0">
                                <a:latin typeface="Cambria Math"/>
                              </a:rPr>
                              <m:t>𝑥</m:t>
                            </m:r>
                          </m:e>
                        </m:acc>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𝑠</m:t>
                            </m:r>
                          </m:e>
                        </m:acc>
                        <m:r>
                          <a:rPr lang="de-DE" sz="2000" b="0" i="1" smtClean="0">
                            <a:latin typeface="Cambria Math"/>
                          </a:rPr>
                          <m:t>,</m:t>
                        </m:r>
                        <m:acc>
                          <m:accPr>
                            <m:chr m:val="̅"/>
                            <m:ctrlPr>
                              <a:rPr lang="de-DE" sz="2000" i="1">
                                <a:latin typeface="Cambria Math" panose="02040503050406030204" pitchFamily="18" charset="0"/>
                              </a:rPr>
                            </m:ctrlPr>
                          </m:accPr>
                          <m:e>
                            <m:r>
                              <a:rPr lang="de-DE" sz="2000" i="1">
                                <a:latin typeface="Cambria Math"/>
                              </a:rPr>
                              <m:t>𝑥</m:t>
                            </m:r>
                          </m:e>
                        </m:acc>
                        <m:r>
                          <a:rPr lang="de-DE" sz="2000" b="0" i="1" smtClean="0">
                            <a:latin typeface="Cambria Math"/>
                          </a:rPr>
                          <m:t>+</m:t>
                        </m:r>
                        <m:acc>
                          <m:accPr>
                            <m:chr m:val="̃"/>
                            <m:ctrlPr>
                              <a:rPr lang="de-DE" sz="2000" i="1">
                                <a:latin typeface="Cambria Math" panose="02040503050406030204" pitchFamily="18" charset="0"/>
                              </a:rPr>
                            </m:ctrlPr>
                          </m:accPr>
                          <m:e>
                            <m:r>
                              <a:rPr lang="de-DE" sz="2000" i="1">
                                <a:latin typeface="Cambria Math"/>
                              </a:rPr>
                              <m:t>𝑠</m:t>
                            </m:r>
                          </m:e>
                        </m:acc>
                      </m:e>
                    </m:d>
                    <m:r>
                      <a:rPr lang="de-DE" sz="2000" b="0" i="1" smtClean="0">
                        <a:latin typeface="Cambria Math"/>
                      </a:rPr>
                      <m:t>,    </m:t>
                    </m:r>
                    <m:d>
                      <m:dPr>
                        <m:begChr m:val="["/>
                        <m:endChr m:val="]"/>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rPr>
                              <m:t>𝑥</m:t>
                            </m:r>
                          </m:e>
                        </m:acc>
                        <m:r>
                          <a:rPr lang="de-DE" sz="2000" i="1">
                            <a:latin typeface="Cambria Math"/>
                          </a:rPr>
                          <m:t>−</m:t>
                        </m:r>
                        <m:r>
                          <a:rPr lang="de-DE" sz="2000" b="0" i="1" smtClean="0">
                            <a:latin typeface="Cambria Math"/>
                          </a:rPr>
                          <m:t>2</m:t>
                        </m:r>
                        <m:acc>
                          <m:accPr>
                            <m:chr m:val="̃"/>
                            <m:ctrlPr>
                              <a:rPr lang="de-DE" sz="2000" i="1">
                                <a:latin typeface="Cambria Math" panose="02040503050406030204" pitchFamily="18" charset="0"/>
                              </a:rPr>
                            </m:ctrlPr>
                          </m:accPr>
                          <m:e>
                            <m:r>
                              <a:rPr lang="de-DE" sz="2000" i="1">
                                <a:latin typeface="Cambria Math"/>
                              </a:rPr>
                              <m:t>𝑠</m:t>
                            </m:r>
                          </m:e>
                        </m:acc>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r>
                          <a:rPr lang="de-DE" sz="2000" i="1">
                            <a:latin typeface="Cambria Math"/>
                          </a:rPr>
                          <m:t>+</m:t>
                        </m:r>
                        <m:r>
                          <a:rPr lang="de-DE" sz="2000" b="0" i="1" smtClean="0">
                            <a:latin typeface="Cambria Math"/>
                          </a:rPr>
                          <m:t>2</m:t>
                        </m:r>
                        <m:acc>
                          <m:accPr>
                            <m:chr m:val="̃"/>
                            <m:ctrlPr>
                              <a:rPr lang="de-DE" sz="2000" i="1">
                                <a:latin typeface="Cambria Math" panose="02040503050406030204" pitchFamily="18" charset="0"/>
                              </a:rPr>
                            </m:ctrlPr>
                          </m:accPr>
                          <m:e>
                            <m:r>
                              <a:rPr lang="de-DE" sz="2000" i="1">
                                <a:latin typeface="Cambria Math"/>
                              </a:rPr>
                              <m:t>𝑠</m:t>
                            </m:r>
                          </m:e>
                        </m:acc>
                      </m:e>
                    </m:d>
                    <m:r>
                      <a:rPr lang="de-DE" sz="2000" b="0" i="1" smtClean="0">
                        <a:latin typeface="Cambria Math"/>
                      </a:rPr>
                      <m:t>  </m:t>
                    </m:r>
                  </m:oMath>
                </a14:m>
                <a:r>
                  <a:rPr lang="de-DE" sz="2000" dirty="0">
                    <a:latin typeface="Cambria Math" panose="02040503050406030204" pitchFamily="18" charset="0"/>
                    <a:ea typeface="Cambria Math" panose="02040503050406030204" pitchFamily="18" charset="0"/>
                  </a:rPr>
                  <a:t>und     </a:t>
                </a:r>
                <a14:m>
                  <m:oMath xmlns:m="http://schemas.openxmlformats.org/officeDocument/2006/math">
                    <m:d>
                      <m:dPr>
                        <m:begChr m:val="["/>
                        <m:endChr m:val="]"/>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rPr>
                              <m:t>𝑥</m:t>
                            </m:r>
                          </m:e>
                        </m:acc>
                        <m:r>
                          <a:rPr lang="de-DE" sz="2000" i="1">
                            <a:latin typeface="Cambria Math"/>
                          </a:rPr>
                          <m:t>−</m:t>
                        </m:r>
                        <m:r>
                          <a:rPr lang="de-DE" sz="2000" b="0" i="1" smtClean="0">
                            <a:latin typeface="Cambria Math"/>
                          </a:rPr>
                          <m:t>3</m:t>
                        </m:r>
                        <m:acc>
                          <m:accPr>
                            <m:chr m:val="̃"/>
                            <m:ctrlPr>
                              <a:rPr lang="de-DE" sz="2000" i="1">
                                <a:latin typeface="Cambria Math" panose="02040503050406030204" pitchFamily="18" charset="0"/>
                              </a:rPr>
                            </m:ctrlPr>
                          </m:accPr>
                          <m:e>
                            <m:r>
                              <a:rPr lang="de-DE" sz="2000" i="1">
                                <a:latin typeface="Cambria Math"/>
                              </a:rPr>
                              <m:t>𝑠</m:t>
                            </m:r>
                          </m:e>
                        </m:acc>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r>
                          <a:rPr lang="de-DE" sz="2000" i="1">
                            <a:latin typeface="Cambria Math"/>
                          </a:rPr>
                          <m:t>+</m:t>
                        </m:r>
                        <m:r>
                          <a:rPr lang="de-DE" sz="2000" b="0" i="1" smtClean="0">
                            <a:latin typeface="Cambria Math"/>
                          </a:rPr>
                          <m:t>3</m:t>
                        </m:r>
                        <m:acc>
                          <m:accPr>
                            <m:chr m:val="̃"/>
                            <m:ctrlPr>
                              <a:rPr lang="de-DE" sz="2000" i="1">
                                <a:latin typeface="Cambria Math" panose="02040503050406030204" pitchFamily="18" charset="0"/>
                              </a:rPr>
                            </m:ctrlPr>
                          </m:accPr>
                          <m:e>
                            <m:r>
                              <a:rPr lang="de-DE" sz="2000" i="1">
                                <a:latin typeface="Cambria Math"/>
                              </a:rPr>
                              <m:t>𝑠</m:t>
                            </m:r>
                          </m:e>
                        </m:acc>
                      </m:e>
                    </m:d>
                  </m:oMath>
                </a14:m>
                <a:endParaRPr lang="de-DE" sz="2000" dirty="0">
                  <a:latin typeface="Cambria Math" panose="02040503050406030204" pitchFamily="18" charset="0"/>
                  <a:ea typeface="Cambria Math" panose="02040503050406030204" pitchFamily="18" charset="0"/>
                </a:endParaRPr>
              </a:p>
            </p:txBody>
          </p:sp>
        </mc:Choice>
        <mc:Fallback xmlns="">
          <p:sp>
            <p:nvSpPr>
              <p:cNvPr id="3" name="Textfeld 2"/>
              <p:cNvSpPr txBox="1">
                <a:spLocks noRot="1" noChangeAspect="1" noMove="1" noResize="1" noEditPoints="1" noAdjustHandles="1" noChangeArrowheads="1" noChangeShapeType="1" noTextEdit="1"/>
              </p:cNvSpPr>
              <p:nvPr/>
            </p:nvSpPr>
            <p:spPr>
              <a:xfrm>
                <a:off x="1244234" y="5424402"/>
                <a:ext cx="6424109" cy="400110"/>
              </a:xfrm>
              <a:prstGeom prst="rect">
                <a:avLst/>
              </a:prstGeom>
              <a:blipFill rotWithShape="1">
                <a:blip r:embed="rId4"/>
                <a:stretch>
                  <a:fillRect t="-7692" b="-27692"/>
                </a:stretch>
              </a:blipFill>
            </p:spPr>
            <p:txBody>
              <a:bodyPr/>
              <a:lstStyle/>
              <a:p>
                <a:r>
                  <a:rPr lang="de-DE">
                    <a:noFill/>
                  </a:rPr>
                  <a:t> </a:t>
                </a:r>
              </a:p>
            </p:txBody>
          </p:sp>
        </mc:Fallback>
      </mc:AlternateContent>
      <p:sp>
        <p:nvSpPr>
          <p:cNvPr id="10" name="Textfeld 9"/>
          <p:cNvSpPr txBox="1"/>
          <p:nvPr/>
        </p:nvSpPr>
        <p:spPr>
          <a:xfrm>
            <a:off x="468313" y="5790685"/>
            <a:ext cx="6408712" cy="707886"/>
          </a:xfrm>
          <a:prstGeom prst="rect">
            <a:avLst/>
          </a:prstGeom>
          <a:noFill/>
        </p:spPr>
        <p:txBody>
          <a:bodyPr wrap="square" rtlCol="0">
            <a:spAutoFit/>
          </a:bodyPr>
          <a:lstStyle/>
          <a:p>
            <a:r>
              <a:rPr lang="de-DE" sz="2000" dirty="0">
                <a:latin typeface="+mn-lt"/>
              </a:rPr>
              <a:t>ca.              68%                       95%           bzw.              99%</a:t>
            </a:r>
          </a:p>
          <a:p>
            <a:r>
              <a:rPr lang="de-DE" sz="2000" dirty="0">
                <a:latin typeface="+mn-lt"/>
              </a:rPr>
              <a:t>aller Beobachtungswerte.</a:t>
            </a:r>
          </a:p>
        </p:txBody>
      </p:sp>
      <p:pic>
        <p:nvPicPr>
          <p:cNvPr id="4" name="Grafik 3"/>
          <p:cNvPicPr>
            <a:picLocks noChangeAspect="1"/>
          </p:cNvPicPr>
          <p:nvPr/>
        </p:nvPicPr>
        <p:blipFill>
          <a:blip r:embed="rId5"/>
          <a:stretch>
            <a:fillRect/>
          </a:stretch>
        </p:blipFill>
        <p:spPr>
          <a:xfrm>
            <a:off x="468312" y="1773213"/>
            <a:ext cx="7419975" cy="3019425"/>
          </a:xfrm>
          <a:prstGeom prst="rect">
            <a:avLst/>
          </a:prstGeom>
        </p:spPr>
      </p:pic>
    </p:spTree>
    <p:extLst>
      <p:ext uri="{BB962C8B-B14F-4D97-AF65-F5344CB8AC3E}">
        <p14:creationId xmlns:p14="http://schemas.microsoft.com/office/powerpoint/2010/main" val="351282077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4.4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2" y="1156682"/>
            <a:ext cx="215947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Hintergründe </a:t>
            </a:r>
            <a:r>
              <a:rPr lang="de-DE" sz="2000" dirty="0">
                <a:solidFill>
                  <a:srgbClr val="0070C0"/>
                </a:solidFill>
              </a:rPr>
              <a:t>●</a:t>
            </a:r>
            <a:endParaRPr lang="de-DE" sz="2000" b="1" dirty="0">
              <a:solidFill>
                <a:srgbClr val="0070C0"/>
              </a:solidFill>
              <a:latin typeface="Times New Roman" pitchFamily="18" charset="0"/>
            </a:endParaRPr>
          </a:p>
        </p:txBody>
      </p:sp>
      <p:sp>
        <p:nvSpPr>
          <p:cNvPr id="2" name="Textfeld 1"/>
          <p:cNvSpPr txBox="1"/>
          <p:nvPr/>
        </p:nvSpPr>
        <p:spPr>
          <a:xfrm>
            <a:off x="468313" y="1539965"/>
            <a:ext cx="8064127" cy="400110"/>
          </a:xfrm>
          <a:prstGeom prst="rect">
            <a:avLst/>
          </a:prstGeom>
          <a:noFill/>
        </p:spPr>
        <p:txBody>
          <a:bodyPr wrap="square" rtlCol="0">
            <a:spAutoFit/>
          </a:bodyPr>
          <a:lstStyle/>
          <a:p>
            <a:r>
              <a:rPr lang="de-DE" sz="2000" dirty="0">
                <a:latin typeface="+mn-lt"/>
              </a:rPr>
              <a:t>   Bedeutendstes Streuungsmaß in der Statistik aus verschiedenen Gründen...</a:t>
            </a:r>
          </a:p>
        </p:txBody>
      </p:sp>
      <p:pic>
        <p:nvPicPr>
          <p:cNvPr id="3" name="Grafik 2"/>
          <p:cNvPicPr>
            <a:picLocks noChangeAspect="1"/>
          </p:cNvPicPr>
          <p:nvPr/>
        </p:nvPicPr>
        <p:blipFill>
          <a:blip r:embed="rId3"/>
          <a:stretch>
            <a:fillRect/>
          </a:stretch>
        </p:blipFill>
        <p:spPr>
          <a:xfrm>
            <a:off x="468312" y="2080231"/>
            <a:ext cx="7610475" cy="4448175"/>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103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8046385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a:spLocks noChangeArrowheads="1"/>
          </p:cNvSpPr>
          <p:nvPr/>
        </p:nvSpPr>
        <p:spPr bwMode="auto">
          <a:xfrm>
            <a:off x="468312" y="981075"/>
            <a:ext cx="4103688"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4.5.1 Varianz bei gruppierten Daten </a:t>
            </a: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104</a:t>
            </a:r>
            <a:endParaRPr lang="de-DE" sz="8000" b="1" dirty="0">
              <a:solidFill>
                <a:schemeClr val="tx1"/>
              </a:solidFill>
              <a:latin typeface="+mj-lt"/>
            </a:endParaRPr>
          </a:p>
        </p:txBody>
      </p:sp>
      <p:sp>
        <p:nvSpPr>
          <p:cNvPr id="13" name="Textfeld 12"/>
          <p:cNvSpPr txBox="1">
            <a:spLocks noChangeArrowheads="1"/>
          </p:cNvSpPr>
          <p:nvPr/>
        </p:nvSpPr>
        <p:spPr bwMode="auto">
          <a:xfrm>
            <a:off x="468312" y="1554525"/>
            <a:ext cx="215947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Berechnung </a:t>
            </a:r>
            <a:r>
              <a:rPr lang="de-DE" sz="2000" dirty="0">
                <a:solidFill>
                  <a:srgbClr val="0070C0"/>
                </a:solidFill>
              </a:rPr>
              <a:t>●</a:t>
            </a:r>
            <a:endParaRPr lang="de-DE" sz="2000" b="1" dirty="0">
              <a:solidFill>
                <a:srgbClr val="0070C0"/>
              </a:solidFill>
              <a:latin typeface="Times New Roman" pitchFamily="18" charset="0"/>
            </a:endParaRPr>
          </a:p>
        </p:txBody>
      </p:sp>
      <p:sp>
        <p:nvSpPr>
          <p:cNvPr id="18" name="Titel 5"/>
          <p:cNvSpPr txBox="1">
            <a:spLocks/>
          </p:cNvSpPr>
          <p:nvPr/>
        </p:nvSpPr>
        <p:spPr bwMode="auto">
          <a:xfrm>
            <a:off x="457200" y="274638"/>
            <a:ext cx="8229600" cy="561975"/>
          </a:xfrm>
          <a:prstGeom prst="rect">
            <a:avLst/>
          </a:prstGeom>
          <a:solidFill>
            <a:schemeClr val="bg1">
              <a:lumMod val="95000"/>
            </a:schemeClr>
          </a:solidFill>
          <a:ln w="9525">
            <a:noFill/>
            <a:miter lim="800000"/>
            <a:headEnd/>
            <a:tailEnd/>
          </a:ln>
          <a:effectLst>
            <a:outerShdw blurRad="127000" dist="50800" dir="5400000" algn="ctr" rotWithShape="0">
              <a:schemeClr val="tx1"/>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Arial" charset="0"/>
              </a:defRPr>
            </a:lvl2pPr>
            <a:lvl3pPr algn="ctr" rtl="0" eaLnBrk="0" fontAlgn="base" hangingPunct="0">
              <a:spcBef>
                <a:spcPct val="0"/>
              </a:spcBef>
              <a:spcAft>
                <a:spcPct val="0"/>
              </a:spcAft>
              <a:defRPr sz="4400">
                <a:solidFill>
                  <a:schemeClr val="tx1"/>
                </a:solidFill>
                <a:latin typeface="Arial" charset="0"/>
              </a:defRPr>
            </a:lvl3pPr>
            <a:lvl4pPr algn="ctr" rtl="0" eaLnBrk="0" fontAlgn="base" hangingPunct="0">
              <a:spcBef>
                <a:spcPct val="0"/>
              </a:spcBef>
              <a:spcAft>
                <a:spcPct val="0"/>
              </a:spcAft>
              <a:defRPr sz="4400">
                <a:solidFill>
                  <a:schemeClr val="tx1"/>
                </a:solidFill>
                <a:latin typeface="Arial" charset="0"/>
              </a:defRPr>
            </a:lvl4pPr>
            <a:lvl5pPr algn="ctr" rtl="0" eaLnBrk="0" fontAlgn="base" hangingPunct="0">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a:lstStyle>
          <a:p>
            <a:pPr eaLnBrk="1" hangingPunct="1">
              <a:defRPr/>
            </a:pPr>
            <a:r>
              <a:rPr lang="de-DE" sz="2400" b="1">
                <a:solidFill>
                  <a:srgbClr val="0070C0"/>
                </a:solidFill>
              </a:rPr>
              <a:t>4.5 Spezielle Streuungskennwerte</a:t>
            </a:r>
            <a:endParaRPr lang="de-DE" sz="2400" b="1" dirty="0">
              <a:solidFill>
                <a:srgbClr val="0070C0"/>
              </a:solidFill>
            </a:endParaRP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0"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1"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 name="Grafik 1"/>
          <p:cNvPicPr>
            <a:picLocks noChangeAspect="1"/>
          </p:cNvPicPr>
          <p:nvPr/>
        </p:nvPicPr>
        <p:blipFill>
          <a:blip r:embed="rId3"/>
          <a:stretch>
            <a:fillRect/>
          </a:stretch>
        </p:blipFill>
        <p:spPr>
          <a:xfrm>
            <a:off x="712748" y="1954635"/>
            <a:ext cx="5722683" cy="4652821"/>
          </a:xfrm>
          <a:prstGeom prst="rect">
            <a:avLst/>
          </a:prstGeom>
        </p:spPr>
      </p:pic>
    </p:spTree>
    <p:extLst>
      <p:ext uri="{BB962C8B-B14F-4D97-AF65-F5344CB8AC3E}">
        <p14:creationId xmlns:p14="http://schemas.microsoft.com/office/powerpoint/2010/main" val="284080285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4.5 Spezielle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105</a:t>
            </a:r>
            <a:endParaRPr lang="de-DE" sz="8000" b="1" dirty="0">
              <a:solidFill>
                <a:schemeClr val="tx1"/>
              </a:solidFill>
              <a:latin typeface="+mj-lt"/>
            </a:endParaRPr>
          </a:p>
        </p:txBody>
      </p:sp>
      <p:sp>
        <p:nvSpPr>
          <p:cNvPr id="9" name="Textfeld 8"/>
          <p:cNvSpPr txBox="1">
            <a:spLocks noChangeArrowheads="1"/>
          </p:cNvSpPr>
          <p:nvPr/>
        </p:nvSpPr>
        <p:spPr bwMode="auto">
          <a:xfrm>
            <a:off x="468312" y="1124744"/>
            <a:ext cx="325056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4.5.1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 name="Textfeld 1"/>
              <p:cNvSpPr txBox="1"/>
              <p:nvPr/>
            </p:nvSpPr>
            <p:spPr>
              <a:xfrm>
                <a:off x="904140" y="4293096"/>
                <a:ext cx="5705456" cy="40011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1</m:t>
                        </m:r>
                      </m:sub>
                    </m:sSub>
                    <m:r>
                      <a:rPr lang="de-DE" sz="2000" b="0" i="1" smtClean="0">
                        <a:solidFill>
                          <a:schemeClr val="tx1"/>
                        </a:solidFill>
                        <a:latin typeface="Cambria Math"/>
                      </a:rPr>
                      <m:t>=1.0</m:t>
                    </m:r>
                  </m:oMath>
                </a14:m>
                <a:r>
                  <a:rPr lang="de-DE" sz="2000" dirty="0">
                    <a:solidFill>
                      <a:schemeClr val="tx1"/>
                    </a:solidFill>
                  </a:rPr>
                  <a:t> </a:t>
                </a:r>
                <a14:m>
                  <m:oMath xmlns:m="http://schemas.openxmlformats.org/officeDocument/2006/math">
                    <m:r>
                      <a:rPr lang="de-DE" sz="2000" b="0" i="0" smtClean="0">
                        <a:solidFill>
                          <a:schemeClr val="tx1"/>
                        </a:solidFill>
                        <a:latin typeface="Cambria Math"/>
                      </a:rPr>
                      <m:t>              </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sub>
                        <m:r>
                          <a:rPr lang="de-DE" sz="2000" b="0" i="1" smtClean="0">
                            <a:solidFill>
                              <a:schemeClr val="tx1"/>
                            </a:solidFill>
                            <a:latin typeface="Cambria Math"/>
                          </a:rPr>
                          <m:t>2</m:t>
                        </m:r>
                      </m:sub>
                    </m:sSub>
                    <m:r>
                      <a:rPr lang="de-DE" sz="2000" i="1">
                        <a:solidFill>
                          <a:schemeClr val="tx1"/>
                        </a:solidFill>
                        <a:latin typeface="Cambria Math"/>
                      </a:rPr>
                      <m:t>=</m:t>
                    </m:r>
                    <m:r>
                      <a:rPr lang="de-DE" sz="2000" b="0" i="1" smtClean="0">
                        <a:solidFill>
                          <a:schemeClr val="tx1"/>
                        </a:solidFill>
                        <a:latin typeface="Cambria Math"/>
                      </a:rPr>
                      <m:t>2.0</m:t>
                    </m:r>
                  </m:oMath>
                </a14:m>
                <a:r>
                  <a:rPr lang="de-DE" sz="2000" dirty="0">
                    <a:solidFill>
                      <a:schemeClr val="tx1"/>
                    </a:solidFill>
                  </a:rPr>
                  <a:t> </a:t>
                </a:r>
                <a14:m>
                  <m:oMath xmlns:m="http://schemas.openxmlformats.org/officeDocument/2006/math">
                    <m:r>
                      <a:rPr lang="de-DE" sz="2000" b="0" i="0" smtClean="0">
                        <a:solidFill>
                          <a:schemeClr val="tx1"/>
                        </a:solidFill>
                        <a:latin typeface="Cambria Math"/>
                      </a:rPr>
                      <m:t>                    </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sub>
                        <m:r>
                          <a:rPr lang="de-DE" sz="2000" b="0" i="1" smtClean="0">
                            <a:solidFill>
                              <a:schemeClr val="tx1"/>
                            </a:solidFill>
                            <a:latin typeface="Cambria Math"/>
                          </a:rPr>
                          <m:t>3</m:t>
                        </m:r>
                      </m:sub>
                    </m:sSub>
                    <m:r>
                      <a:rPr lang="de-DE" sz="2000" i="1">
                        <a:solidFill>
                          <a:schemeClr val="tx1"/>
                        </a:solidFill>
                        <a:latin typeface="Cambria Math"/>
                      </a:rPr>
                      <m:t>=1</m:t>
                    </m:r>
                    <m:r>
                      <a:rPr lang="de-DE" sz="2000" b="0" i="1" smtClean="0">
                        <a:solidFill>
                          <a:schemeClr val="tx1"/>
                        </a:solidFill>
                        <a:latin typeface="Cambria Math"/>
                      </a:rPr>
                      <m:t>.46</m:t>
                    </m:r>
                  </m:oMath>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904140" y="4293096"/>
                <a:ext cx="5705456" cy="400110"/>
              </a:xfrm>
              <a:prstGeom prst="rect">
                <a:avLst/>
              </a:prstGeom>
              <a:blipFill rotWithShape="1">
                <a:blip r:embed="rId4"/>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904140" y="4693206"/>
                <a:ext cx="6167860" cy="404213"/>
              </a:xfrm>
              <a:prstGeom prst="rect">
                <a:avLst/>
              </a:prstGeom>
              <a:noFill/>
            </p:spPr>
            <p:txBody>
              <a:bodyPr wrap="square" rtlCol="0">
                <a:spAutoFit/>
              </a:bodyPr>
              <a:lstStyle/>
              <a:p>
                <a14:m>
                  <m:oMath xmlns:m="http://schemas.openxmlformats.org/officeDocument/2006/math">
                    <m:sSubSup>
                      <m:sSubSupPr>
                        <m:ctrlPr>
                          <a:rPr lang="de-DE" sz="2000" i="1" smtClean="0">
                            <a:solidFill>
                              <a:schemeClr val="tx1"/>
                            </a:solidFill>
                            <a:latin typeface="Cambria Math" panose="02040503050406030204" pitchFamily="18" charset="0"/>
                          </a:rPr>
                        </m:ctrlPr>
                      </m:sSubSup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1</m:t>
                        </m:r>
                      </m:sub>
                      <m:sup>
                        <m:r>
                          <a:rPr lang="de-DE" sz="2000" b="0" i="1" smtClean="0">
                            <a:solidFill>
                              <a:schemeClr val="tx1"/>
                            </a:solidFill>
                            <a:latin typeface="Cambria Math"/>
                          </a:rPr>
                          <m:t>2</m:t>
                        </m:r>
                      </m:sup>
                    </m:sSubSup>
                    <m:r>
                      <a:rPr lang="de-DE" sz="2000" b="0" i="1" smtClean="0">
                        <a:solidFill>
                          <a:schemeClr val="tx1"/>
                        </a:solidFill>
                        <a:latin typeface="Cambria Math"/>
                      </a:rPr>
                      <m:t>=0.06             </m:t>
                    </m:r>
                    <m:sSubSup>
                      <m:sSubSupPr>
                        <m:ctrlPr>
                          <a:rPr lang="de-DE" sz="2000" i="1">
                            <a:solidFill>
                              <a:schemeClr val="tx1"/>
                            </a:solidFill>
                            <a:latin typeface="Cambria Math" panose="02040503050406030204" pitchFamily="18" charset="0"/>
                          </a:rPr>
                        </m:ctrlPr>
                      </m:sSubSup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2</m:t>
                        </m:r>
                      </m:sub>
                      <m:sup>
                        <m:r>
                          <a:rPr lang="de-DE" sz="2000" i="1">
                            <a:solidFill>
                              <a:schemeClr val="tx1"/>
                            </a:solidFill>
                            <a:latin typeface="Cambria Math"/>
                          </a:rPr>
                          <m:t>2</m:t>
                        </m:r>
                      </m:sup>
                    </m:sSubSup>
                    <m:r>
                      <a:rPr lang="de-DE" sz="2000" i="1">
                        <a:solidFill>
                          <a:schemeClr val="tx1"/>
                        </a:solidFill>
                        <a:latin typeface="Cambria Math"/>
                      </a:rPr>
                      <m:t>=0.0</m:t>
                    </m:r>
                    <m:r>
                      <a:rPr lang="de-DE" sz="2000" b="0" i="1" smtClean="0">
                        <a:solidFill>
                          <a:schemeClr val="tx1"/>
                        </a:solidFill>
                        <a:latin typeface="Cambria Math"/>
                      </a:rPr>
                      <m:t>5</m:t>
                    </m:r>
                  </m:oMath>
                </a14:m>
                <a:r>
                  <a:rPr lang="de-DE" sz="2000" dirty="0">
                    <a:solidFill>
                      <a:schemeClr val="tx1"/>
                    </a:solidFill>
                  </a:rPr>
                  <a:t> </a:t>
                </a:r>
                <a14:m>
                  <m:oMath xmlns:m="http://schemas.openxmlformats.org/officeDocument/2006/math">
                    <m:r>
                      <a:rPr lang="de-DE" sz="2000" b="0" i="0" smtClean="0">
                        <a:solidFill>
                          <a:schemeClr val="tx1"/>
                        </a:solidFill>
                        <a:latin typeface="Cambria Math"/>
                      </a:rPr>
                      <m:t>                 </m:t>
                    </m:r>
                    <m:sSubSup>
                      <m:sSubSupPr>
                        <m:ctrlPr>
                          <a:rPr lang="de-DE" sz="2000" i="1">
                            <a:solidFill>
                              <a:schemeClr val="tx1"/>
                            </a:solidFill>
                            <a:latin typeface="Cambria Math" panose="02040503050406030204" pitchFamily="18" charset="0"/>
                          </a:rPr>
                        </m:ctrlPr>
                      </m:sSubSup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3</m:t>
                        </m:r>
                      </m:sub>
                      <m:sup>
                        <m:r>
                          <a:rPr lang="de-DE" sz="2000" i="1">
                            <a:solidFill>
                              <a:schemeClr val="tx1"/>
                            </a:solidFill>
                            <a:latin typeface="Cambria Math"/>
                          </a:rPr>
                          <m:t>2</m:t>
                        </m:r>
                      </m:sup>
                    </m:sSubSup>
                    <m:r>
                      <a:rPr lang="de-DE" sz="2000" i="1">
                        <a:solidFill>
                          <a:schemeClr val="tx1"/>
                        </a:solidFill>
                        <a:latin typeface="Cambria Math"/>
                      </a:rPr>
                      <m:t>=0.0</m:t>
                    </m:r>
                    <m:r>
                      <a:rPr lang="de-DE" sz="2000" b="0" i="1" smtClean="0">
                        <a:solidFill>
                          <a:schemeClr val="tx1"/>
                        </a:solidFill>
                        <a:latin typeface="Cambria Math"/>
                      </a:rPr>
                      <m:t>464</m:t>
                    </m:r>
                  </m:oMath>
                </a14:m>
                <a:endParaRPr lang="de-DE" sz="2000" dirty="0">
                  <a:solidFill>
                    <a:schemeClr val="tx1"/>
                  </a:solidFill>
                </a:endParaRPr>
              </a:p>
            </p:txBody>
          </p:sp>
        </mc:Choice>
        <mc:Fallback xmlns="">
          <p:sp>
            <p:nvSpPr>
              <p:cNvPr id="3" name="Textfeld 2"/>
              <p:cNvSpPr txBox="1">
                <a:spLocks noRot="1" noChangeAspect="1" noMove="1" noResize="1" noEditPoints="1" noAdjustHandles="1" noChangeArrowheads="1" noChangeShapeType="1" noTextEdit="1"/>
              </p:cNvSpPr>
              <p:nvPr/>
            </p:nvSpPr>
            <p:spPr>
              <a:xfrm>
                <a:off x="904140" y="4693206"/>
                <a:ext cx="6167860" cy="404213"/>
              </a:xfrm>
              <a:prstGeom prst="rect">
                <a:avLst/>
              </a:prstGeom>
              <a:blipFill rotWithShape="1">
                <a:blip r:embed="rId5"/>
                <a:stretch>
                  <a:fillRect b="-454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 name="Textfeld 3"/>
              <p:cNvSpPr txBox="1"/>
              <p:nvPr/>
            </p:nvSpPr>
            <p:spPr>
              <a:xfrm>
                <a:off x="919763" y="5116666"/>
                <a:ext cx="6383884" cy="40011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𝑛</m:t>
                            </m:r>
                          </m:e>
                        </m:acc>
                      </m:e>
                      <m:sub>
                        <m:r>
                          <a:rPr lang="de-DE" sz="2000" b="0" i="1" smtClean="0">
                            <a:solidFill>
                              <a:schemeClr val="tx1"/>
                            </a:solidFill>
                            <a:latin typeface="Cambria Math"/>
                          </a:rPr>
                          <m:t>1</m:t>
                        </m:r>
                      </m:sub>
                    </m:sSub>
                    <m:r>
                      <a:rPr lang="de-DE" sz="2000" b="0" i="1" smtClean="0">
                        <a:solidFill>
                          <a:schemeClr val="tx1"/>
                        </a:solidFill>
                        <a:latin typeface="Cambria Math"/>
                      </a:rPr>
                      <m:t>=3</m:t>
                    </m:r>
                  </m:oMath>
                </a14:m>
                <a:r>
                  <a:rPr lang="de-DE" sz="2000" dirty="0">
                    <a:solidFill>
                      <a:schemeClr val="tx1"/>
                    </a:solidFill>
                  </a:rPr>
                  <a:t> </a:t>
                </a:r>
                <a14:m>
                  <m:oMath xmlns:m="http://schemas.openxmlformats.org/officeDocument/2006/math">
                    <m:r>
                      <a:rPr lang="de-DE" sz="2000" b="0" i="0" smtClean="0">
                        <a:solidFill>
                          <a:schemeClr val="tx1"/>
                        </a:solidFill>
                        <a:latin typeface="Cambria Math"/>
                      </a:rPr>
                      <m:t>                 </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𝑛</m:t>
                            </m:r>
                          </m:e>
                        </m:acc>
                      </m:e>
                      <m:sub>
                        <m:r>
                          <a:rPr lang="de-DE" sz="2000" b="0" i="1" smtClean="0">
                            <a:solidFill>
                              <a:schemeClr val="tx1"/>
                            </a:solidFill>
                            <a:latin typeface="Cambria Math"/>
                          </a:rPr>
                          <m:t>2</m:t>
                        </m:r>
                      </m:sub>
                    </m:sSub>
                    <m:r>
                      <a:rPr lang="de-DE" sz="2000" i="1">
                        <a:solidFill>
                          <a:schemeClr val="tx1"/>
                        </a:solidFill>
                        <a:latin typeface="Cambria Math"/>
                      </a:rPr>
                      <m:t>=</m:t>
                    </m:r>
                    <m:r>
                      <a:rPr lang="de-DE" sz="2000" b="0" i="1" smtClean="0">
                        <a:solidFill>
                          <a:schemeClr val="tx1"/>
                        </a:solidFill>
                        <a:latin typeface="Cambria Math"/>
                      </a:rPr>
                      <m:t>4</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𝑛</m:t>
                            </m:r>
                          </m:e>
                        </m:acc>
                      </m:e>
                      <m:sub>
                        <m:r>
                          <a:rPr lang="de-DE" sz="2000" b="0" i="1" smtClean="0">
                            <a:solidFill>
                              <a:schemeClr val="tx1"/>
                            </a:solidFill>
                            <a:latin typeface="Cambria Math"/>
                          </a:rPr>
                          <m:t>3</m:t>
                        </m:r>
                      </m:sub>
                    </m:sSub>
                    <m:r>
                      <a:rPr lang="de-DE" sz="2000" i="1">
                        <a:solidFill>
                          <a:schemeClr val="tx1"/>
                        </a:solidFill>
                        <a:latin typeface="Cambria Math"/>
                      </a:rPr>
                      <m:t>=</m:t>
                    </m:r>
                    <m:r>
                      <a:rPr lang="de-DE" sz="2000" b="0" i="1" smtClean="0">
                        <a:solidFill>
                          <a:schemeClr val="tx1"/>
                        </a:solidFill>
                        <a:latin typeface="Cambria Math"/>
                      </a:rPr>
                      <m:t>5</m:t>
                    </m:r>
                  </m:oMath>
                </a14:m>
                <a:endParaRPr lang="de-DE" sz="2000" dirty="0">
                  <a:solidFill>
                    <a:schemeClr val="tx1"/>
                  </a:solidFill>
                </a:endParaRPr>
              </a:p>
            </p:txBody>
          </p:sp>
        </mc:Choice>
        <mc:Fallback xmlns="">
          <p:sp>
            <p:nvSpPr>
              <p:cNvPr id="4" name="Textfeld 3"/>
              <p:cNvSpPr txBox="1">
                <a:spLocks noRot="1" noChangeAspect="1" noMove="1" noResize="1" noEditPoints="1" noAdjustHandles="1" noChangeArrowheads="1" noChangeShapeType="1" noTextEdit="1"/>
              </p:cNvSpPr>
              <p:nvPr/>
            </p:nvSpPr>
            <p:spPr>
              <a:xfrm>
                <a:off x="919763" y="5116666"/>
                <a:ext cx="6383884" cy="400110"/>
              </a:xfrm>
              <a:prstGeom prst="rect">
                <a:avLst/>
              </a:prstGeom>
              <a:blipFill rotWithShape="1">
                <a:blip r:embed="rId6"/>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 name="Textfeld 4"/>
              <p:cNvSpPr txBox="1"/>
              <p:nvPr/>
            </p:nvSpPr>
            <p:spPr>
              <a:xfrm>
                <a:off x="468312" y="5598424"/>
                <a:ext cx="7560072" cy="99245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3</m:t>
                          </m:r>
                        </m:sup>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𝑓</m:t>
                                  </m:r>
                                </m:e>
                              </m:acc>
                            </m:e>
                            <m:sub>
                              <m:r>
                                <a:rPr lang="de-DE" sz="2000" b="0" i="1" smtClean="0">
                                  <a:solidFill>
                                    <a:schemeClr val="tx1"/>
                                  </a:solidFill>
                                  <a:latin typeface="Cambria Math"/>
                                </a:rPr>
                                <m:t>𝑗</m:t>
                              </m:r>
                            </m:sub>
                          </m:sSub>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𝑗</m:t>
                              </m:r>
                            </m:sub>
                          </m:sSub>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3</m:t>
                          </m:r>
                        </m:num>
                        <m:den>
                          <m:r>
                            <a:rPr lang="de-DE" sz="2000" b="0" i="1" smtClean="0">
                              <a:solidFill>
                                <a:schemeClr val="tx1"/>
                              </a:solidFill>
                              <a:latin typeface="Cambria Math"/>
                            </a:rPr>
                            <m:t>12</m:t>
                          </m:r>
                        </m:den>
                      </m:f>
                      <m:r>
                        <a:rPr lang="de-DE" sz="2000" b="0" i="1" smtClean="0">
                          <a:solidFill>
                            <a:schemeClr val="tx1"/>
                          </a:solidFill>
                          <a:latin typeface="Cambria Math"/>
                          <a:ea typeface="Cambria Math"/>
                        </a:rPr>
                        <m:t>×1.0+</m:t>
                      </m:r>
                      <m:f>
                        <m:fPr>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4</m:t>
                          </m:r>
                        </m:num>
                        <m:den>
                          <m:r>
                            <a:rPr lang="de-DE" sz="2000" i="1">
                              <a:solidFill>
                                <a:schemeClr val="tx1"/>
                              </a:solidFill>
                              <a:latin typeface="Cambria Math"/>
                            </a:rPr>
                            <m:t>12</m:t>
                          </m:r>
                        </m:den>
                      </m:f>
                      <m:r>
                        <a:rPr lang="de-DE" sz="2000" i="1">
                          <a:solidFill>
                            <a:schemeClr val="tx1"/>
                          </a:solidFill>
                          <a:latin typeface="Cambria Math"/>
                          <a:ea typeface="Cambria Math"/>
                        </a:rPr>
                        <m:t>×</m:t>
                      </m:r>
                      <m:r>
                        <a:rPr lang="de-DE" sz="2000" b="0" i="1" smtClean="0">
                          <a:solidFill>
                            <a:schemeClr val="tx1"/>
                          </a:solidFill>
                          <a:latin typeface="Cambria Math"/>
                          <a:ea typeface="Cambria Math"/>
                        </a:rPr>
                        <m:t>2</m:t>
                      </m:r>
                      <m:r>
                        <a:rPr lang="de-DE" sz="2000" i="1">
                          <a:solidFill>
                            <a:schemeClr val="tx1"/>
                          </a:solidFill>
                          <a:latin typeface="Cambria Math"/>
                          <a:ea typeface="Cambria Math"/>
                        </a:rPr>
                        <m:t>.0</m:t>
                      </m:r>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5</m:t>
                          </m:r>
                        </m:num>
                        <m:den>
                          <m:r>
                            <a:rPr lang="de-DE" sz="2000" i="1">
                              <a:solidFill>
                                <a:schemeClr val="tx1"/>
                              </a:solidFill>
                              <a:latin typeface="Cambria Math"/>
                            </a:rPr>
                            <m:t>12</m:t>
                          </m:r>
                        </m:den>
                      </m:f>
                      <m:r>
                        <a:rPr lang="de-DE" sz="2000" i="1">
                          <a:solidFill>
                            <a:schemeClr val="tx1"/>
                          </a:solidFill>
                          <a:latin typeface="Cambria Math"/>
                          <a:ea typeface="Cambria Math"/>
                        </a:rPr>
                        <m:t>×1.</m:t>
                      </m:r>
                      <m:r>
                        <a:rPr lang="de-DE" sz="2000" b="0" i="1" smtClean="0">
                          <a:solidFill>
                            <a:schemeClr val="tx1"/>
                          </a:solidFill>
                          <a:latin typeface="Cambria Math"/>
                          <a:ea typeface="Cambria Math"/>
                        </a:rPr>
                        <m:t>46=1.525</m:t>
                      </m:r>
                    </m:oMath>
                  </m:oMathPara>
                </a14:m>
                <a:endParaRPr lang="de-DE" sz="2000" dirty="0">
                  <a:solidFill>
                    <a:schemeClr val="tx1"/>
                  </a:solidFill>
                </a:endParaRPr>
              </a:p>
            </p:txBody>
          </p:sp>
        </mc:Choice>
        <mc:Fallback xmlns="">
          <p:sp>
            <p:nvSpPr>
              <p:cNvPr id="5" name="Textfeld 4"/>
              <p:cNvSpPr txBox="1">
                <a:spLocks noRot="1" noChangeAspect="1" noMove="1" noResize="1" noEditPoints="1" noAdjustHandles="1" noChangeArrowheads="1" noChangeShapeType="1" noTextEdit="1"/>
              </p:cNvSpPr>
              <p:nvPr/>
            </p:nvSpPr>
            <p:spPr>
              <a:xfrm>
                <a:off x="468312" y="5598424"/>
                <a:ext cx="7560072" cy="992451"/>
              </a:xfrm>
              <a:prstGeom prst="rect">
                <a:avLst/>
              </a:prstGeom>
              <a:blipFill rotWithShape="1">
                <a:blip r:embed="rId7"/>
                <a:stretch>
                  <a:fillRect/>
                </a:stretch>
              </a:blipFill>
            </p:spPr>
            <p:txBody>
              <a:bodyPr/>
              <a:lstStyle/>
              <a:p>
                <a:r>
                  <a:rPr lang="de-DE">
                    <a:noFill/>
                  </a:rPr>
                  <a:t> </a:t>
                </a:r>
              </a:p>
            </p:txBody>
          </p:sp>
        </mc:Fallback>
      </mc:AlternateContent>
      <p:cxnSp>
        <p:nvCxnSpPr>
          <p:cNvPr id="15" name="Gerade Verbindung 14"/>
          <p:cNvCxnSpPr>
            <a:endCxn id="4" idx="2"/>
          </p:cNvCxnSpPr>
          <p:nvPr/>
        </p:nvCxnSpPr>
        <p:spPr>
          <a:xfrm>
            <a:off x="4111705" y="4265383"/>
            <a:ext cx="0" cy="1251393"/>
          </a:xfrm>
          <a:prstGeom prst="line">
            <a:avLst/>
          </a:prstGeom>
          <a:ln w="25400">
            <a:solidFill>
              <a:srgbClr val="0070C0"/>
            </a:solidFill>
            <a:prstDash val="sysDash"/>
          </a:ln>
        </p:spPr>
        <p:style>
          <a:lnRef idx="1">
            <a:schemeClr val="accent1"/>
          </a:lnRef>
          <a:fillRef idx="0">
            <a:schemeClr val="accent1"/>
          </a:fillRef>
          <a:effectRef idx="0">
            <a:schemeClr val="accent1"/>
          </a:effectRef>
          <a:fontRef idx="minor">
            <a:schemeClr val="tx1"/>
          </a:fontRef>
        </p:style>
      </p:cxnSp>
      <p:cxnSp>
        <p:nvCxnSpPr>
          <p:cNvPr id="17" name="Gerade Verbindung 16"/>
          <p:cNvCxnSpPr/>
          <p:nvPr/>
        </p:nvCxnSpPr>
        <p:spPr>
          <a:xfrm>
            <a:off x="2267744" y="4265382"/>
            <a:ext cx="0" cy="1251393"/>
          </a:xfrm>
          <a:prstGeom prst="line">
            <a:avLst/>
          </a:prstGeom>
          <a:ln w="25400">
            <a:solidFill>
              <a:srgbClr val="0070C0"/>
            </a:solidFill>
            <a:prstDash val="sysDash"/>
          </a:ln>
        </p:spPr>
        <p:style>
          <a:lnRef idx="1">
            <a:schemeClr val="accent1"/>
          </a:lnRef>
          <a:fillRef idx="0">
            <a:schemeClr val="accent1"/>
          </a:fillRef>
          <a:effectRef idx="0">
            <a:schemeClr val="accent1"/>
          </a:effectRef>
          <a:fontRef idx="minor">
            <a:schemeClr val="tx1"/>
          </a:fontRef>
        </p:style>
      </p:cxnSp>
      <p:pic>
        <p:nvPicPr>
          <p:cNvPr id="6" name="Grafik 5"/>
          <p:cNvPicPr>
            <a:picLocks noChangeAspect="1"/>
          </p:cNvPicPr>
          <p:nvPr/>
        </p:nvPicPr>
        <p:blipFill>
          <a:blip r:embed="rId8"/>
          <a:stretch>
            <a:fillRect/>
          </a:stretch>
        </p:blipFill>
        <p:spPr>
          <a:xfrm>
            <a:off x="457200" y="1650663"/>
            <a:ext cx="6343650" cy="2571750"/>
          </a:xfrm>
          <a:prstGeom prst="rect">
            <a:avLst/>
          </a:prstGeom>
        </p:spPr>
      </p:pic>
    </p:spTree>
    <p:extLst>
      <p:ext uri="{BB962C8B-B14F-4D97-AF65-F5344CB8AC3E}">
        <p14:creationId xmlns:p14="http://schemas.microsoft.com/office/powerpoint/2010/main" val="231822230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4.5 Spezielle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106</a:t>
            </a:r>
            <a:endParaRPr lang="de-DE" sz="8000" b="1" dirty="0">
              <a:solidFill>
                <a:schemeClr val="tx1"/>
              </a:solidFill>
              <a:latin typeface="+mj-lt"/>
            </a:endParaRPr>
          </a:p>
        </p:txBody>
      </p:sp>
      <p:sp>
        <p:nvSpPr>
          <p:cNvPr id="10" name="Textfeld 9"/>
          <p:cNvSpPr txBox="1">
            <a:spLocks noChangeArrowheads="1"/>
          </p:cNvSpPr>
          <p:nvPr/>
        </p:nvSpPr>
        <p:spPr bwMode="auto">
          <a:xfrm>
            <a:off x="468312" y="6000070"/>
            <a:ext cx="230348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Hintergründe </a:t>
            </a:r>
            <a:r>
              <a:rPr lang="de-DE" sz="2000" dirty="0">
                <a:solidFill>
                  <a:srgbClr val="0070C0"/>
                </a:solidFill>
              </a:rPr>
              <a:t>●</a:t>
            </a:r>
            <a:endParaRPr lang="de-DE" sz="2000" b="1" dirty="0">
              <a:solidFill>
                <a:srgbClr val="0070C0"/>
              </a:solidFill>
              <a:latin typeface="Times New Roman" pitchFamily="18" charset="0"/>
            </a:endParaRPr>
          </a:p>
        </p:txBody>
      </p:sp>
      <p:sp>
        <p:nvSpPr>
          <p:cNvPr id="11" name="Textfeld 10"/>
          <p:cNvSpPr txBox="1">
            <a:spLocks noChangeArrowheads="1"/>
          </p:cNvSpPr>
          <p:nvPr/>
        </p:nvSpPr>
        <p:spPr bwMode="auto">
          <a:xfrm>
            <a:off x="468313" y="5445224"/>
            <a:ext cx="325056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Interpretation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9" name="Textfeld 8"/>
              <p:cNvSpPr txBox="1"/>
              <p:nvPr/>
            </p:nvSpPr>
            <p:spPr>
              <a:xfrm>
                <a:off x="457504" y="996726"/>
                <a:ext cx="6522741" cy="92692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i="1" smtClean="0">
                          <a:solidFill>
                            <a:schemeClr val="tx1"/>
                          </a:solidFill>
                          <a:latin typeface="Cambria Math"/>
                          <a:ea typeface="Cambria Math"/>
                        </a:rPr>
                        <m:t>⟹</m:t>
                      </m:r>
                      <m:nary>
                        <m:naryPr>
                          <m:chr m:val="∑"/>
                          <m:ctrlPr>
                            <a:rPr lang="de-DE" b="0" i="1" smtClean="0">
                              <a:solidFill>
                                <a:schemeClr val="tx1"/>
                              </a:solidFill>
                              <a:latin typeface="Cambria Math" panose="02040503050406030204" pitchFamily="18" charset="0"/>
                            </a:rPr>
                          </m:ctrlPr>
                        </m:naryPr>
                        <m:sub>
                          <m:r>
                            <m:rPr>
                              <m:brk m:alnAt="23"/>
                            </m:rPr>
                            <a:rPr lang="de-DE" b="0" i="1" smtClean="0">
                              <a:solidFill>
                                <a:schemeClr val="tx1"/>
                              </a:solidFill>
                              <a:latin typeface="Cambria Math"/>
                            </a:rPr>
                            <m:t>𝑗</m:t>
                          </m:r>
                          <m:r>
                            <a:rPr lang="de-DE" b="0" i="1" smtClean="0">
                              <a:solidFill>
                                <a:schemeClr val="tx1"/>
                              </a:solidFill>
                              <a:latin typeface="Cambria Math"/>
                            </a:rPr>
                            <m:t>=1</m:t>
                          </m:r>
                        </m:sub>
                        <m:sup>
                          <m:r>
                            <a:rPr lang="de-DE" b="0" i="1" smtClean="0">
                              <a:solidFill>
                                <a:schemeClr val="tx1"/>
                              </a:solidFill>
                              <a:latin typeface="Cambria Math"/>
                            </a:rPr>
                            <m:t>3</m:t>
                          </m:r>
                        </m:sup>
                        <m:e>
                          <m:sSub>
                            <m:sSubPr>
                              <m:ctrlPr>
                                <a:rPr lang="de-DE" b="0" i="1" smtClean="0">
                                  <a:solidFill>
                                    <a:schemeClr val="tx1"/>
                                  </a:solidFill>
                                  <a:latin typeface="Cambria Math" panose="02040503050406030204" pitchFamily="18" charset="0"/>
                                </a:rPr>
                              </m:ctrlPr>
                            </m:sSubPr>
                            <m:e>
                              <m:acc>
                                <m:accPr>
                                  <m:chr m:val="̃"/>
                                  <m:ctrlPr>
                                    <a:rPr lang="de-DE" b="0" i="1" smtClean="0">
                                      <a:solidFill>
                                        <a:schemeClr val="tx1"/>
                                      </a:solidFill>
                                      <a:latin typeface="Cambria Math" panose="02040503050406030204" pitchFamily="18" charset="0"/>
                                    </a:rPr>
                                  </m:ctrlPr>
                                </m:accPr>
                                <m:e>
                                  <m:r>
                                    <a:rPr lang="de-DE" b="0" i="1" smtClean="0">
                                      <a:solidFill>
                                        <a:schemeClr val="tx1"/>
                                      </a:solidFill>
                                      <a:latin typeface="Cambria Math"/>
                                    </a:rPr>
                                    <m:t>𝑓</m:t>
                                  </m:r>
                                </m:e>
                              </m:acc>
                            </m:e>
                            <m:sub>
                              <m:r>
                                <a:rPr lang="de-DE" b="0" i="1" smtClean="0">
                                  <a:solidFill>
                                    <a:schemeClr val="tx1"/>
                                  </a:solidFill>
                                  <a:latin typeface="Cambria Math"/>
                                </a:rPr>
                                <m:t>𝑗</m:t>
                              </m:r>
                            </m:sub>
                          </m:sSub>
                          <m:sSubSup>
                            <m:sSubSupPr>
                              <m:ctrlPr>
                                <a:rPr lang="de-DE" b="0" i="1" smtClean="0">
                                  <a:solidFill>
                                    <a:schemeClr val="tx1"/>
                                  </a:solidFill>
                                  <a:latin typeface="Cambria Math" panose="02040503050406030204" pitchFamily="18" charset="0"/>
                                </a:rPr>
                              </m:ctrlPr>
                            </m:sSubSupPr>
                            <m:e>
                              <m:acc>
                                <m:accPr>
                                  <m:chr m:val="̃"/>
                                  <m:ctrlPr>
                                    <a:rPr lang="de-DE" b="0" i="1" smtClean="0">
                                      <a:solidFill>
                                        <a:schemeClr val="tx1"/>
                                      </a:solidFill>
                                      <a:latin typeface="Cambria Math" panose="02040503050406030204" pitchFamily="18" charset="0"/>
                                      <a:ea typeface="Cambria Math"/>
                                    </a:rPr>
                                  </m:ctrlPr>
                                </m:accPr>
                                <m:e>
                                  <m:r>
                                    <a:rPr lang="de-DE" b="0" i="1" smtClean="0">
                                      <a:solidFill>
                                        <a:schemeClr val="tx1"/>
                                      </a:solidFill>
                                      <a:latin typeface="Cambria Math"/>
                                      <a:ea typeface="Cambria Math"/>
                                    </a:rPr>
                                    <m:t>𝑠</m:t>
                                  </m:r>
                                </m:e>
                              </m:acc>
                            </m:e>
                            <m:sub>
                              <m:r>
                                <a:rPr lang="de-DE" b="0" i="1" smtClean="0">
                                  <a:solidFill>
                                    <a:schemeClr val="tx1"/>
                                  </a:solidFill>
                                  <a:latin typeface="Cambria Math"/>
                                </a:rPr>
                                <m:t>𝑗</m:t>
                              </m:r>
                            </m:sub>
                            <m:sup>
                              <m:r>
                                <a:rPr lang="de-DE" b="0" i="1" smtClean="0">
                                  <a:solidFill>
                                    <a:schemeClr val="tx1"/>
                                  </a:solidFill>
                                  <a:latin typeface="Cambria Math"/>
                                </a:rPr>
                                <m:t>2</m:t>
                              </m:r>
                            </m:sup>
                          </m:sSubSup>
                        </m:e>
                      </m:nary>
                      <m:r>
                        <a:rPr lang="de-DE" b="0" i="1" smtClean="0">
                          <a:solidFill>
                            <a:schemeClr val="tx1"/>
                          </a:solidFill>
                          <a:latin typeface="Cambria Math"/>
                        </a:rPr>
                        <m:t>=</m:t>
                      </m:r>
                      <m:f>
                        <m:fPr>
                          <m:ctrlPr>
                            <a:rPr lang="de-DE" b="0" i="1" smtClean="0">
                              <a:solidFill>
                                <a:schemeClr val="tx1"/>
                              </a:solidFill>
                              <a:latin typeface="Cambria Math" panose="02040503050406030204" pitchFamily="18" charset="0"/>
                            </a:rPr>
                          </m:ctrlPr>
                        </m:fPr>
                        <m:num>
                          <m:r>
                            <a:rPr lang="de-DE" b="0" i="1" smtClean="0">
                              <a:solidFill>
                                <a:schemeClr val="tx1"/>
                              </a:solidFill>
                              <a:latin typeface="Cambria Math"/>
                            </a:rPr>
                            <m:t>3</m:t>
                          </m:r>
                        </m:num>
                        <m:den>
                          <m:r>
                            <a:rPr lang="de-DE" b="0" i="1" smtClean="0">
                              <a:solidFill>
                                <a:schemeClr val="tx1"/>
                              </a:solidFill>
                              <a:latin typeface="Cambria Math"/>
                            </a:rPr>
                            <m:t>12</m:t>
                          </m:r>
                        </m:den>
                      </m:f>
                      <m:r>
                        <a:rPr lang="de-DE" b="0" i="1" smtClean="0">
                          <a:solidFill>
                            <a:schemeClr val="tx1"/>
                          </a:solidFill>
                          <a:latin typeface="Cambria Math"/>
                          <a:ea typeface="Cambria Math"/>
                        </a:rPr>
                        <m:t>×0.06+</m:t>
                      </m:r>
                      <m:f>
                        <m:fPr>
                          <m:ctrlPr>
                            <a:rPr lang="de-DE" i="1">
                              <a:solidFill>
                                <a:schemeClr val="tx1"/>
                              </a:solidFill>
                              <a:latin typeface="Cambria Math" panose="02040503050406030204" pitchFamily="18" charset="0"/>
                            </a:rPr>
                          </m:ctrlPr>
                        </m:fPr>
                        <m:num>
                          <m:r>
                            <a:rPr lang="de-DE" b="0" i="1" smtClean="0">
                              <a:solidFill>
                                <a:schemeClr val="tx1"/>
                              </a:solidFill>
                              <a:latin typeface="Cambria Math"/>
                            </a:rPr>
                            <m:t>4</m:t>
                          </m:r>
                        </m:num>
                        <m:den>
                          <m:r>
                            <a:rPr lang="de-DE" i="1">
                              <a:solidFill>
                                <a:schemeClr val="tx1"/>
                              </a:solidFill>
                              <a:latin typeface="Cambria Math"/>
                            </a:rPr>
                            <m:t>12</m:t>
                          </m:r>
                        </m:den>
                      </m:f>
                      <m:r>
                        <a:rPr lang="de-DE" i="1">
                          <a:solidFill>
                            <a:schemeClr val="tx1"/>
                          </a:solidFill>
                          <a:latin typeface="Cambria Math"/>
                          <a:ea typeface="Cambria Math"/>
                        </a:rPr>
                        <m:t>×</m:t>
                      </m:r>
                      <m:r>
                        <a:rPr lang="de-DE" b="0" i="1" smtClean="0">
                          <a:solidFill>
                            <a:schemeClr val="tx1"/>
                          </a:solidFill>
                          <a:latin typeface="Cambria Math"/>
                          <a:ea typeface="Cambria Math"/>
                        </a:rPr>
                        <m:t>0.05+</m:t>
                      </m:r>
                      <m:f>
                        <m:fPr>
                          <m:ctrlPr>
                            <a:rPr lang="de-DE" i="1">
                              <a:solidFill>
                                <a:schemeClr val="tx1"/>
                              </a:solidFill>
                              <a:latin typeface="Cambria Math" panose="02040503050406030204" pitchFamily="18" charset="0"/>
                            </a:rPr>
                          </m:ctrlPr>
                        </m:fPr>
                        <m:num>
                          <m:r>
                            <a:rPr lang="de-DE" b="0" i="1" smtClean="0">
                              <a:solidFill>
                                <a:schemeClr val="tx1"/>
                              </a:solidFill>
                              <a:latin typeface="Cambria Math"/>
                            </a:rPr>
                            <m:t>5</m:t>
                          </m:r>
                        </m:num>
                        <m:den>
                          <m:r>
                            <a:rPr lang="de-DE" i="1">
                              <a:solidFill>
                                <a:schemeClr val="tx1"/>
                              </a:solidFill>
                              <a:latin typeface="Cambria Math"/>
                            </a:rPr>
                            <m:t>12</m:t>
                          </m:r>
                        </m:den>
                      </m:f>
                      <m:r>
                        <a:rPr lang="de-DE" i="1">
                          <a:solidFill>
                            <a:schemeClr val="tx1"/>
                          </a:solidFill>
                          <a:latin typeface="Cambria Math"/>
                          <a:ea typeface="Cambria Math"/>
                        </a:rPr>
                        <m:t>×</m:t>
                      </m:r>
                      <m:r>
                        <a:rPr lang="de-DE" b="0" i="1" smtClean="0">
                          <a:solidFill>
                            <a:schemeClr val="tx1"/>
                          </a:solidFill>
                          <a:latin typeface="Cambria Math"/>
                          <a:ea typeface="Cambria Math"/>
                        </a:rPr>
                        <m:t>0.0464=0.051</m:t>
                      </m:r>
                    </m:oMath>
                  </m:oMathPara>
                </a14:m>
                <a:endParaRPr lang="de-DE" dirty="0">
                  <a:solidFill>
                    <a:schemeClr val="tx1"/>
                  </a:solidFill>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457504" y="996726"/>
                <a:ext cx="6522741" cy="92692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53767" y="1911021"/>
                <a:ext cx="8690233" cy="90242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i="1" smtClean="0">
                          <a:solidFill>
                            <a:schemeClr val="tx1"/>
                          </a:solidFill>
                          <a:latin typeface="Cambria Math"/>
                          <a:ea typeface="Cambria Math"/>
                        </a:rPr>
                        <m:t>⟹</m:t>
                      </m:r>
                      <m:nary>
                        <m:naryPr>
                          <m:chr m:val="∑"/>
                          <m:ctrlPr>
                            <a:rPr lang="de-DE" b="0" i="1" smtClean="0">
                              <a:solidFill>
                                <a:schemeClr val="tx1"/>
                              </a:solidFill>
                              <a:latin typeface="Cambria Math" panose="02040503050406030204" pitchFamily="18" charset="0"/>
                            </a:rPr>
                          </m:ctrlPr>
                        </m:naryPr>
                        <m:sub>
                          <m:r>
                            <m:rPr>
                              <m:brk m:alnAt="23"/>
                            </m:rPr>
                            <a:rPr lang="de-DE" b="0" i="1" smtClean="0">
                              <a:solidFill>
                                <a:schemeClr val="tx1"/>
                              </a:solidFill>
                              <a:latin typeface="Cambria Math"/>
                            </a:rPr>
                            <m:t>𝑗</m:t>
                          </m:r>
                          <m:r>
                            <a:rPr lang="de-DE" b="0" i="1" smtClean="0">
                              <a:solidFill>
                                <a:schemeClr val="tx1"/>
                              </a:solidFill>
                              <a:latin typeface="Cambria Math"/>
                            </a:rPr>
                            <m:t>=1</m:t>
                          </m:r>
                        </m:sub>
                        <m:sup>
                          <m:r>
                            <a:rPr lang="de-DE" b="0" i="1" smtClean="0">
                              <a:solidFill>
                                <a:schemeClr val="tx1"/>
                              </a:solidFill>
                              <a:latin typeface="Cambria Math"/>
                            </a:rPr>
                            <m:t>3</m:t>
                          </m:r>
                        </m:sup>
                        <m:e>
                          <m:sSub>
                            <m:sSubPr>
                              <m:ctrlPr>
                                <a:rPr lang="de-DE" b="0" i="1" smtClean="0">
                                  <a:solidFill>
                                    <a:schemeClr val="tx1"/>
                                  </a:solidFill>
                                  <a:latin typeface="Cambria Math" panose="02040503050406030204" pitchFamily="18" charset="0"/>
                                </a:rPr>
                              </m:ctrlPr>
                            </m:sSubPr>
                            <m:e>
                              <m:acc>
                                <m:accPr>
                                  <m:chr m:val="̃"/>
                                  <m:ctrlPr>
                                    <a:rPr lang="de-DE" b="0" i="1" smtClean="0">
                                      <a:solidFill>
                                        <a:schemeClr val="tx1"/>
                                      </a:solidFill>
                                      <a:latin typeface="Cambria Math" panose="02040503050406030204" pitchFamily="18" charset="0"/>
                                    </a:rPr>
                                  </m:ctrlPr>
                                </m:accPr>
                                <m:e>
                                  <m:r>
                                    <a:rPr lang="de-DE" b="0" i="1" smtClean="0">
                                      <a:solidFill>
                                        <a:schemeClr val="tx1"/>
                                      </a:solidFill>
                                      <a:latin typeface="Cambria Math"/>
                                    </a:rPr>
                                    <m:t>𝑓</m:t>
                                  </m:r>
                                </m:e>
                              </m:acc>
                            </m:e>
                            <m:sub>
                              <m:r>
                                <a:rPr lang="de-DE" b="0" i="1" smtClean="0">
                                  <a:solidFill>
                                    <a:schemeClr val="tx1"/>
                                  </a:solidFill>
                                  <a:latin typeface="Cambria Math"/>
                                </a:rPr>
                                <m:t>𝑗</m:t>
                              </m:r>
                            </m:sub>
                          </m:sSub>
                          <m:sSup>
                            <m:sSupPr>
                              <m:ctrlPr>
                                <a:rPr lang="de-DE" b="0" i="1" smtClean="0">
                                  <a:solidFill>
                                    <a:schemeClr val="tx1"/>
                                  </a:solidFill>
                                  <a:latin typeface="Cambria Math" panose="02040503050406030204" pitchFamily="18" charset="0"/>
                                </a:rPr>
                              </m:ctrlPr>
                            </m:sSupPr>
                            <m:e>
                              <m:d>
                                <m:dPr>
                                  <m:ctrlPr>
                                    <a:rPr lang="de-DE" b="0" i="1" smtClean="0">
                                      <a:solidFill>
                                        <a:schemeClr val="tx1"/>
                                      </a:solidFill>
                                      <a:latin typeface="Cambria Math" panose="02040503050406030204" pitchFamily="18" charset="0"/>
                                    </a:rPr>
                                  </m:ctrlPr>
                                </m:dPr>
                                <m:e>
                                  <m:sSub>
                                    <m:sSubPr>
                                      <m:ctrlPr>
                                        <a:rPr lang="de-DE" b="0" i="1" smtClean="0">
                                          <a:solidFill>
                                            <a:schemeClr val="tx1"/>
                                          </a:solidFill>
                                          <a:latin typeface="Cambria Math" panose="02040503050406030204" pitchFamily="18" charset="0"/>
                                        </a:rPr>
                                      </m:ctrlPr>
                                    </m:sSubPr>
                                    <m:e>
                                      <m:acc>
                                        <m:accPr>
                                          <m:chr m:val="̅"/>
                                          <m:ctrlPr>
                                            <a:rPr lang="de-DE" b="0" i="1" smtClean="0">
                                              <a:solidFill>
                                                <a:schemeClr val="tx1"/>
                                              </a:solidFill>
                                              <a:latin typeface="Cambria Math" panose="02040503050406030204" pitchFamily="18" charset="0"/>
                                              <a:ea typeface="Cambria Math"/>
                                            </a:rPr>
                                          </m:ctrlPr>
                                        </m:accPr>
                                        <m:e>
                                          <m:r>
                                            <a:rPr lang="de-DE" b="0" i="1" smtClean="0">
                                              <a:solidFill>
                                                <a:schemeClr val="tx1"/>
                                              </a:solidFill>
                                              <a:latin typeface="Cambria Math"/>
                                              <a:ea typeface="Cambria Math"/>
                                            </a:rPr>
                                            <m:t>𝑥</m:t>
                                          </m:r>
                                        </m:e>
                                      </m:acc>
                                    </m:e>
                                    <m:sub>
                                      <m:r>
                                        <a:rPr lang="de-DE" b="0" i="1" smtClean="0">
                                          <a:solidFill>
                                            <a:schemeClr val="tx1"/>
                                          </a:solidFill>
                                          <a:latin typeface="Cambria Math"/>
                                        </a:rPr>
                                        <m:t>𝑗</m:t>
                                      </m:r>
                                    </m:sub>
                                  </m:sSub>
                                  <m:r>
                                    <a:rPr lang="de-DE" b="0" i="1" smtClean="0">
                                      <a:solidFill>
                                        <a:schemeClr val="tx1"/>
                                      </a:solidFill>
                                      <a:latin typeface="Cambria Math"/>
                                    </a:rPr>
                                    <m:t>−</m:t>
                                  </m:r>
                                  <m:acc>
                                    <m:accPr>
                                      <m:chr m:val="̅"/>
                                      <m:ctrlPr>
                                        <a:rPr lang="de-DE" b="0" i="1" smtClean="0">
                                          <a:solidFill>
                                            <a:schemeClr val="tx1"/>
                                          </a:solidFill>
                                          <a:latin typeface="Cambria Math" panose="02040503050406030204" pitchFamily="18" charset="0"/>
                                          <a:ea typeface="Cambria Math"/>
                                        </a:rPr>
                                      </m:ctrlPr>
                                    </m:accPr>
                                    <m:e>
                                      <m:r>
                                        <a:rPr lang="de-DE" b="0" i="1" smtClean="0">
                                          <a:solidFill>
                                            <a:schemeClr val="tx1"/>
                                          </a:solidFill>
                                          <a:latin typeface="Cambria Math"/>
                                          <a:ea typeface="Cambria Math"/>
                                        </a:rPr>
                                        <m:t>𝑥</m:t>
                                      </m:r>
                                    </m:e>
                                  </m:acc>
                                </m:e>
                              </m:d>
                            </m:e>
                            <m:sup>
                              <m:r>
                                <a:rPr lang="de-DE" b="0" i="1" smtClean="0">
                                  <a:solidFill>
                                    <a:schemeClr val="tx1"/>
                                  </a:solidFill>
                                  <a:latin typeface="Cambria Math"/>
                                </a:rPr>
                                <m:t>2</m:t>
                              </m:r>
                            </m:sup>
                          </m:sSup>
                        </m:e>
                      </m:nary>
                      <m:r>
                        <a:rPr lang="de-DE" b="0" i="1" smtClean="0">
                          <a:solidFill>
                            <a:schemeClr val="tx1"/>
                          </a:solidFill>
                          <a:latin typeface="Cambria Math"/>
                        </a:rPr>
                        <m:t>=</m:t>
                      </m:r>
                      <m:f>
                        <m:fPr>
                          <m:ctrlPr>
                            <a:rPr lang="de-DE" b="0" i="1" smtClean="0">
                              <a:solidFill>
                                <a:schemeClr val="tx1"/>
                              </a:solidFill>
                              <a:latin typeface="Cambria Math" panose="02040503050406030204" pitchFamily="18" charset="0"/>
                            </a:rPr>
                          </m:ctrlPr>
                        </m:fPr>
                        <m:num>
                          <m:r>
                            <a:rPr lang="de-DE" b="0" i="1" smtClean="0">
                              <a:solidFill>
                                <a:schemeClr val="tx1"/>
                              </a:solidFill>
                              <a:latin typeface="Cambria Math"/>
                            </a:rPr>
                            <m:t>3</m:t>
                          </m:r>
                        </m:num>
                        <m:den>
                          <m:r>
                            <a:rPr lang="de-DE" b="0" i="1" smtClean="0">
                              <a:solidFill>
                                <a:schemeClr val="tx1"/>
                              </a:solidFill>
                              <a:latin typeface="Cambria Math"/>
                            </a:rPr>
                            <m:t>12</m:t>
                          </m:r>
                        </m:den>
                      </m:f>
                      <m:r>
                        <a:rPr lang="de-DE" b="0" i="1" smtClean="0">
                          <a:solidFill>
                            <a:schemeClr val="tx1"/>
                          </a:solidFill>
                          <a:latin typeface="Cambria Math"/>
                          <a:ea typeface="Cambria Math"/>
                        </a:rPr>
                        <m:t>×</m:t>
                      </m:r>
                      <m:sSup>
                        <m:sSupPr>
                          <m:ctrlPr>
                            <a:rPr lang="de-DE" i="1">
                              <a:solidFill>
                                <a:schemeClr val="tx1"/>
                              </a:solidFill>
                              <a:latin typeface="Cambria Math" panose="02040503050406030204" pitchFamily="18" charset="0"/>
                            </a:rPr>
                          </m:ctrlPr>
                        </m:sSupPr>
                        <m:e>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1−1.525</m:t>
                              </m:r>
                            </m:e>
                          </m:d>
                        </m:e>
                        <m:sup>
                          <m:r>
                            <a:rPr lang="de-DE" i="1">
                              <a:solidFill>
                                <a:schemeClr val="tx1"/>
                              </a:solidFill>
                              <a:latin typeface="Cambria Math"/>
                            </a:rPr>
                            <m:t>2</m:t>
                          </m:r>
                        </m:sup>
                      </m:sSup>
                      <m:r>
                        <a:rPr lang="de-DE" b="0" i="1" smtClean="0">
                          <a:solidFill>
                            <a:schemeClr val="tx1"/>
                          </a:solidFill>
                          <a:latin typeface="Cambria Math"/>
                          <a:ea typeface="Cambria Math"/>
                        </a:rPr>
                        <m:t>+</m:t>
                      </m:r>
                      <m:f>
                        <m:fPr>
                          <m:ctrlPr>
                            <a:rPr lang="de-DE" i="1">
                              <a:solidFill>
                                <a:schemeClr val="tx1"/>
                              </a:solidFill>
                              <a:latin typeface="Cambria Math" panose="02040503050406030204" pitchFamily="18" charset="0"/>
                            </a:rPr>
                          </m:ctrlPr>
                        </m:fPr>
                        <m:num>
                          <m:r>
                            <a:rPr lang="de-DE" b="0" i="1" smtClean="0">
                              <a:solidFill>
                                <a:schemeClr val="tx1"/>
                              </a:solidFill>
                              <a:latin typeface="Cambria Math"/>
                            </a:rPr>
                            <m:t>4</m:t>
                          </m:r>
                        </m:num>
                        <m:den>
                          <m:r>
                            <a:rPr lang="de-DE" i="1">
                              <a:solidFill>
                                <a:schemeClr val="tx1"/>
                              </a:solidFill>
                              <a:latin typeface="Cambria Math"/>
                            </a:rPr>
                            <m:t>12</m:t>
                          </m:r>
                        </m:den>
                      </m:f>
                      <m:r>
                        <a:rPr lang="de-DE" i="1">
                          <a:solidFill>
                            <a:schemeClr val="tx1"/>
                          </a:solidFill>
                          <a:latin typeface="Cambria Math"/>
                          <a:ea typeface="Cambria Math"/>
                        </a:rPr>
                        <m:t>×</m:t>
                      </m:r>
                      <m:sSup>
                        <m:sSupPr>
                          <m:ctrlPr>
                            <a:rPr lang="de-DE" i="1">
                              <a:solidFill>
                                <a:schemeClr val="tx1"/>
                              </a:solidFill>
                              <a:latin typeface="Cambria Math" panose="02040503050406030204" pitchFamily="18" charset="0"/>
                            </a:rPr>
                          </m:ctrlPr>
                        </m:sSupPr>
                        <m:e>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2</m:t>
                              </m:r>
                              <m:r>
                                <a:rPr lang="de-DE" i="1">
                                  <a:solidFill>
                                    <a:schemeClr val="tx1"/>
                                  </a:solidFill>
                                  <a:latin typeface="Cambria Math"/>
                                </a:rPr>
                                <m:t>−1.525</m:t>
                              </m:r>
                            </m:e>
                          </m:d>
                        </m:e>
                        <m:sup>
                          <m:r>
                            <a:rPr lang="de-DE" i="1">
                              <a:solidFill>
                                <a:schemeClr val="tx1"/>
                              </a:solidFill>
                              <a:latin typeface="Cambria Math"/>
                            </a:rPr>
                            <m:t>2</m:t>
                          </m:r>
                        </m:sup>
                      </m:sSup>
                      <m:r>
                        <a:rPr lang="de-DE" b="0" i="1" smtClean="0">
                          <a:solidFill>
                            <a:schemeClr val="tx1"/>
                          </a:solidFill>
                          <a:latin typeface="Cambria Math"/>
                        </a:rPr>
                        <m:t>+</m:t>
                      </m:r>
                      <m:f>
                        <m:fPr>
                          <m:ctrlPr>
                            <a:rPr lang="de-DE" i="1">
                              <a:solidFill>
                                <a:schemeClr val="tx1"/>
                              </a:solidFill>
                              <a:latin typeface="Cambria Math" panose="02040503050406030204" pitchFamily="18" charset="0"/>
                            </a:rPr>
                          </m:ctrlPr>
                        </m:fPr>
                        <m:num>
                          <m:r>
                            <a:rPr lang="de-DE" b="0" i="1" smtClean="0">
                              <a:solidFill>
                                <a:schemeClr val="tx1"/>
                              </a:solidFill>
                              <a:latin typeface="Cambria Math"/>
                            </a:rPr>
                            <m:t>5</m:t>
                          </m:r>
                        </m:num>
                        <m:den>
                          <m:r>
                            <a:rPr lang="de-DE" i="1">
                              <a:solidFill>
                                <a:schemeClr val="tx1"/>
                              </a:solidFill>
                              <a:latin typeface="Cambria Math"/>
                            </a:rPr>
                            <m:t>12</m:t>
                          </m:r>
                        </m:den>
                      </m:f>
                      <m:r>
                        <a:rPr lang="de-DE" i="1">
                          <a:solidFill>
                            <a:schemeClr val="tx1"/>
                          </a:solidFill>
                          <a:latin typeface="Cambria Math"/>
                          <a:ea typeface="Cambria Math"/>
                        </a:rPr>
                        <m:t>×</m:t>
                      </m:r>
                      <m:sSup>
                        <m:sSupPr>
                          <m:ctrlPr>
                            <a:rPr lang="de-DE" i="1">
                              <a:solidFill>
                                <a:schemeClr val="tx1"/>
                              </a:solidFill>
                              <a:latin typeface="Cambria Math" panose="02040503050406030204" pitchFamily="18" charset="0"/>
                            </a:rPr>
                          </m:ctrlPr>
                        </m:sSupPr>
                        <m:e>
                          <m:d>
                            <m:dPr>
                              <m:ctrlPr>
                                <a:rPr lang="de-DE" i="1">
                                  <a:solidFill>
                                    <a:schemeClr val="tx1"/>
                                  </a:solidFill>
                                  <a:latin typeface="Cambria Math" panose="02040503050406030204" pitchFamily="18" charset="0"/>
                                </a:rPr>
                              </m:ctrlPr>
                            </m:dPr>
                            <m:e>
                              <m:r>
                                <a:rPr lang="de-DE" i="1">
                                  <a:solidFill>
                                    <a:schemeClr val="tx1"/>
                                  </a:solidFill>
                                  <a:latin typeface="Cambria Math"/>
                                </a:rPr>
                                <m:t>1</m:t>
                              </m:r>
                              <m:r>
                                <a:rPr lang="de-DE" b="0" i="1" smtClean="0">
                                  <a:solidFill>
                                    <a:schemeClr val="tx1"/>
                                  </a:solidFill>
                                  <a:latin typeface="Cambria Math"/>
                                </a:rPr>
                                <m:t>.46</m:t>
                              </m:r>
                              <m:r>
                                <a:rPr lang="de-DE" i="1">
                                  <a:solidFill>
                                    <a:schemeClr val="tx1"/>
                                  </a:solidFill>
                                  <a:latin typeface="Cambria Math"/>
                                </a:rPr>
                                <m:t>−1.525</m:t>
                              </m:r>
                            </m:e>
                          </m:d>
                        </m:e>
                        <m:sup>
                          <m:r>
                            <a:rPr lang="de-DE" i="1">
                              <a:solidFill>
                                <a:schemeClr val="tx1"/>
                              </a:solidFill>
                              <a:latin typeface="Cambria Math"/>
                            </a:rPr>
                            <m:t>2</m:t>
                          </m:r>
                        </m:sup>
                      </m:sSup>
                    </m:oMath>
                  </m:oMathPara>
                </a14:m>
                <a:endParaRPr lang="de-DE"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53767" y="1911021"/>
                <a:ext cx="8690233" cy="902427"/>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2267744" y="2828284"/>
                <a:ext cx="1546114" cy="36933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b="0" i="1" smtClean="0">
                          <a:solidFill>
                            <a:schemeClr val="tx1"/>
                          </a:solidFill>
                          <a:latin typeface="Cambria Math"/>
                        </a:rPr>
                        <m:t>=0.145875</m:t>
                      </m:r>
                    </m:oMath>
                  </m:oMathPara>
                </a14:m>
                <a:endParaRPr lang="de-DE"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267744" y="2828284"/>
                <a:ext cx="1546114" cy="369332"/>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68313" y="3284984"/>
                <a:ext cx="4967783" cy="36933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i="1" smtClean="0">
                          <a:solidFill>
                            <a:schemeClr val="tx1"/>
                          </a:solidFill>
                          <a:latin typeface="Cambria Math"/>
                          <a:ea typeface="Cambria Math"/>
                        </a:rPr>
                        <m:t>⟹</m:t>
                      </m:r>
                      <m:r>
                        <a:rPr lang="de-DE" b="0" i="1" smtClean="0">
                          <a:solidFill>
                            <a:schemeClr val="tx1"/>
                          </a:solidFill>
                          <a:latin typeface="Cambria Math"/>
                          <a:ea typeface="Cambria Math"/>
                        </a:rPr>
                        <m:t> </m:t>
                      </m:r>
                      <m:sSup>
                        <m:sSupPr>
                          <m:ctrlPr>
                            <a:rPr lang="de-DE" b="0" i="1" smtClean="0">
                              <a:solidFill>
                                <a:schemeClr val="tx1"/>
                              </a:solidFill>
                              <a:latin typeface="Cambria Math" panose="02040503050406030204" pitchFamily="18" charset="0"/>
                              <a:ea typeface="Cambria Math"/>
                            </a:rPr>
                          </m:ctrlPr>
                        </m:sSupPr>
                        <m:e>
                          <m:acc>
                            <m:accPr>
                              <m:chr m:val="̃"/>
                              <m:ctrlPr>
                                <a:rPr lang="de-DE" b="0" i="1" smtClean="0">
                                  <a:solidFill>
                                    <a:schemeClr val="tx1"/>
                                  </a:solidFill>
                                  <a:latin typeface="Cambria Math" panose="02040503050406030204" pitchFamily="18" charset="0"/>
                                  <a:ea typeface="Cambria Math"/>
                                </a:rPr>
                              </m:ctrlPr>
                            </m:accPr>
                            <m:e>
                              <m:r>
                                <a:rPr lang="de-DE" b="0" i="1" smtClean="0">
                                  <a:solidFill>
                                    <a:schemeClr val="tx1"/>
                                  </a:solidFill>
                                  <a:latin typeface="Cambria Math"/>
                                  <a:ea typeface="Cambria Math"/>
                                </a:rPr>
                                <m:t>𝑠</m:t>
                              </m:r>
                            </m:e>
                          </m:acc>
                        </m:e>
                        <m:sup>
                          <m:r>
                            <a:rPr lang="de-DE" b="0" i="1" smtClean="0">
                              <a:solidFill>
                                <a:schemeClr val="tx1"/>
                              </a:solidFill>
                              <a:latin typeface="Cambria Math"/>
                              <a:ea typeface="Cambria Math"/>
                            </a:rPr>
                            <m:t>2</m:t>
                          </m:r>
                        </m:sup>
                      </m:sSup>
                      <m:r>
                        <a:rPr lang="de-DE" b="0" i="1" smtClean="0">
                          <a:solidFill>
                            <a:schemeClr val="tx1"/>
                          </a:solidFill>
                          <a:latin typeface="Cambria Math"/>
                          <a:ea typeface="Cambria Math"/>
                        </a:rPr>
                        <m:t>=0.051+0.145875=0.196875</m:t>
                      </m:r>
                    </m:oMath>
                  </m:oMathPara>
                </a14:m>
                <a:endParaRPr lang="de-DE"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68313" y="3284984"/>
                <a:ext cx="4967783" cy="369332"/>
              </a:xfrm>
              <a:prstGeom prst="rect">
                <a:avLst/>
              </a:prstGeom>
              <a:blipFill rotWithShape="1">
                <a:blip r:embed="rId6"/>
                <a:stretch>
                  <a:fillRect/>
                </a:stretch>
              </a:blipFill>
            </p:spPr>
            <p:txBody>
              <a:bodyPr/>
              <a:lstStyle/>
              <a:p>
                <a:r>
                  <a:rPr lang="de-DE">
                    <a:noFill/>
                  </a:rPr>
                  <a:t> </a:t>
                </a:r>
              </a:p>
            </p:txBody>
          </p:sp>
        </mc:Fallback>
      </mc:AlternateContent>
      <p:sp>
        <p:nvSpPr>
          <p:cNvPr id="2" name="Textfeld 1"/>
          <p:cNvSpPr txBox="1"/>
          <p:nvPr/>
        </p:nvSpPr>
        <p:spPr>
          <a:xfrm>
            <a:off x="468313" y="4073427"/>
            <a:ext cx="8064127" cy="400110"/>
          </a:xfrm>
          <a:prstGeom prst="rect">
            <a:avLst/>
          </a:prstGeom>
          <a:noFill/>
        </p:spPr>
        <p:txBody>
          <a:bodyPr wrap="square" rtlCol="0">
            <a:spAutoFit/>
          </a:bodyPr>
          <a:lstStyle/>
          <a:p>
            <a:r>
              <a:rPr lang="de-DE" sz="2000" dirty="0">
                <a:latin typeface="+mn-lt"/>
              </a:rPr>
              <a:t>Tatsächlich erhält man diesen Wert auch auf „konventionellem Wege“:</a:t>
            </a:r>
          </a:p>
        </p:txBody>
      </p:sp>
      <mc:AlternateContent xmlns:mc="http://schemas.openxmlformats.org/markup-compatibility/2006" xmlns:a14="http://schemas.microsoft.com/office/drawing/2010/main">
        <mc:Choice Requires="a14">
          <p:sp>
            <p:nvSpPr>
              <p:cNvPr id="17" name="Textfeld 16"/>
              <p:cNvSpPr txBox="1"/>
              <p:nvPr/>
            </p:nvSpPr>
            <p:spPr>
              <a:xfrm>
                <a:off x="822948" y="4473537"/>
                <a:ext cx="4258512" cy="87113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b="0" i="1" smtClean="0">
                              <a:solidFill>
                                <a:schemeClr val="tx1"/>
                              </a:solidFill>
                              <a:latin typeface="Cambria Math" panose="02040503050406030204" pitchFamily="18" charset="0"/>
                              <a:ea typeface="Cambria Math"/>
                            </a:rPr>
                          </m:ctrlPr>
                        </m:sSupPr>
                        <m:e>
                          <m:acc>
                            <m:accPr>
                              <m:chr m:val="̃"/>
                              <m:ctrlPr>
                                <a:rPr lang="de-DE" b="0" i="1" smtClean="0">
                                  <a:solidFill>
                                    <a:schemeClr val="tx1"/>
                                  </a:solidFill>
                                  <a:latin typeface="Cambria Math" panose="02040503050406030204" pitchFamily="18" charset="0"/>
                                  <a:ea typeface="Cambria Math"/>
                                </a:rPr>
                              </m:ctrlPr>
                            </m:accPr>
                            <m:e>
                              <m:r>
                                <a:rPr lang="de-DE" b="0" i="1" smtClean="0">
                                  <a:solidFill>
                                    <a:schemeClr val="tx1"/>
                                  </a:solidFill>
                                  <a:latin typeface="Cambria Math"/>
                                  <a:ea typeface="Cambria Math"/>
                                </a:rPr>
                                <m:t>𝑠</m:t>
                              </m:r>
                            </m:e>
                          </m:acc>
                        </m:e>
                        <m:sup>
                          <m:r>
                            <a:rPr lang="de-DE" b="0" i="1" smtClean="0">
                              <a:solidFill>
                                <a:schemeClr val="tx1"/>
                              </a:solidFill>
                              <a:latin typeface="Cambria Math"/>
                              <a:ea typeface="Cambria Math"/>
                            </a:rPr>
                            <m:t>2</m:t>
                          </m:r>
                        </m:sup>
                      </m:sSup>
                      <m:r>
                        <a:rPr lang="de-DE" b="0" i="1" smtClean="0">
                          <a:solidFill>
                            <a:schemeClr val="tx1"/>
                          </a:solidFill>
                          <a:latin typeface="Cambria Math"/>
                          <a:ea typeface="Cambria Math"/>
                        </a:rPr>
                        <m:t>=</m:t>
                      </m:r>
                      <m:f>
                        <m:fPr>
                          <m:ctrlPr>
                            <a:rPr lang="de-DE" b="0" i="1" smtClean="0">
                              <a:solidFill>
                                <a:schemeClr val="tx1"/>
                              </a:solidFill>
                              <a:latin typeface="Cambria Math" panose="02040503050406030204" pitchFamily="18" charset="0"/>
                              <a:ea typeface="Cambria Math"/>
                            </a:rPr>
                          </m:ctrlPr>
                        </m:fPr>
                        <m:num>
                          <m:r>
                            <a:rPr lang="de-DE" b="0" i="1" smtClean="0">
                              <a:solidFill>
                                <a:schemeClr val="tx1"/>
                              </a:solidFill>
                              <a:latin typeface="Cambria Math"/>
                              <a:ea typeface="Cambria Math"/>
                            </a:rPr>
                            <m:t>1</m:t>
                          </m:r>
                        </m:num>
                        <m:den>
                          <m:r>
                            <a:rPr lang="de-DE" b="0" i="1" smtClean="0">
                              <a:solidFill>
                                <a:schemeClr val="tx1"/>
                              </a:solidFill>
                              <a:latin typeface="Cambria Math"/>
                              <a:ea typeface="Cambria Math"/>
                            </a:rPr>
                            <m:t>12</m:t>
                          </m:r>
                        </m:den>
                      </m:f>
                      <m:nary>
                        <m:naryPr>
                          <m:chr m:val="∑"/>
                          <m:ctrlPr>
                            <a:rPr lang="de-DE" b="0" i="1" smtClean="0">
                              <a:solidFill>
                                <a:schemeClr val="tx1"/>
                              </a:solidFill>
                              <a:latin typeface="Cambria Math" panose="02040503050406030204" pitchFamily="18" charset="0"/>
                              <a:ea typeface="Cambria Math"/>
                            </a:rPr>
                          </m:ctrlPr>
                        </m:naryPr>
                        <m:sub>
                          <m:r>
                            <m:rPr>
                              <m:brk m:alnAt="23"/>
                            </m:rPr>
                            <a:rPr lang="de-DE" b="0" i="1" smtClean="0">
                              <a:solidFill>
                                <a:schemeClr val="tx1"/>
                              </a:solidFill>
                              <a:latin typeface="Cambria Math"/>
                              <a:ea typeface="Cambria Math"/>
                            </a:rPr>
                            <m:t>𝑖</m:t>
                          </m:r>
                          <m:r>
                            <a:rPr lang="de-DE" b="0" i="1" smtClean="0">
                              <a:solidFill>
                                <a:schemeClr val="tx1"/>
                              </a:solidFill>
                              <a:latin typeface="Cambria Math"/>
                              <a:ea typeface="Cambria Math"/>
                            </a:rPr>
                            <m:t>=1</m:t>
                          </m:r>
                        </m:sub>
                        <m:sup>
                          <m:r>
                            <a:rPr lang="de-DE" b="0" i="1" smtClean="0">
                              <a:solidFill>
                                <a:schemeClr val="tx1"/>
                              </a:solidFill>
                              <a:latin typeface="Cambria Math"/>
                              <a:ea typeface="Cambria Math"/>
                            </a:rPr>
                            <m:t>12</m:t>
                          </m:r>
                        </m:sup>
                        <m:e>
                          <m:sSubSup>
                            <m:sSubSupPr>
                              <m:ctrlPr>
                                <a:rPr lang="de-DE" b="0" i="1" smtClean="0">
                                  <a:solidFill>
                                    <a:schemeClr val="tx1"/>
                                  </a:solidFill>
                                  <a:latin typeface="Cambria Math" panose="02040503050406030204" pitchFamily="18" charset="0"/>
                                  <a:ea typeface="Cambria Math"/>
                                </a:rPr>
                              </m:ctrlPr>
                            </m:sSubSupPr>
                            <m:e>
                              <m:r>
                                <a:rPr lang="de-DE" b="0" i="1" smtClean="0">
                                  <a:solidFill>
                                    <a:schemeClr val="tx1"/>
                                  </a:solidFill>
                                  <a:latin typeface="Cambria Math"/>
                                  <a:ea typeface="Cambria Math"/>
                                </a:rPr>
                                <m:t>𝑥</m:t>
                              </m:r>
                            </m:e>
                            <m:sub>
                              <m:r>
                                <a:rPr lang="de-DE" b="0" i="1" smtClean="0">
                                  <a:solidFill>
                                    <a:schemeClr val="tx1"/>
                                  </a:solidFill>
                                  <a:latin typeface="Cambria Math"/>
                                  <a:ea typeface="Cambria Math"/>
                                </a:rPr>
                                <m:t>𝑖</m:t>
                              </m:r>
                            </m:sub>
                            <m:sup>
                              <m:r>
                                <a:rPr lang="de-DE" b="0" i="1" smtClean="0">
                                  <a:solidFill>
                                    <a:schemeClr val="tx1"/>
                                  </a:solidFill>
                                  <a:latin typeface="Cambria Math"/>
                                  <a:ea typeface="Cambria Math"/>
                                </a:rPr>
                                <m:t>2</m:t>
                              </m:r>
                            </m:sup>
                          </m:sSubSup>
                        </m:e>
                      </m:nary>
                      <m:r>
                        <a:rPr lang="de-DE" b="0" i="1" smtClean="0">
                          <a:solidFill>
                            <a:schemeClr val="tx1"/>
                          </a:solidFill>
                          <a:latin typeface="Cambria Math"/>
                          <a:ea typeface="Cambria Math"/>
                        </a:rPr>
                        <m:t>−</m:t>
                      </m:r>
                      <m:sSup>
                        <m:sSupPr>
                          <m:ctrlPr>
                            <a:rPr lang="de-DE" b="0" i="1" smtClean="0">
                              <a:solidFill>
                                <a:schemeClr val="tx1"/>
                              </a:solidFill>
                              <a:latin typeface="Cambria Math" panose="02040503050406030204" pitchFamily="18" charset="0"/>
                              <a:ea typeface="Cambria Math"/>
                            </a:rPr>
                          </m:ctrlPr>
                        </m:sSupPr>
                        <m:e>
                          <m:acc>
                            <m:accPr>
                              <m:chr m:val="̅"/>
                              <m:ctrlPr>
                                <a:rPr lang="de-DE" b="0" i="1" smtClean="0">
                                  <a:solidFill>
                                    <a:schemeClr val="tx1"/>
                                  </a:solidFill>
                                  <a:latin typeface="Cambria Math" panose="02040503050406030204" pitchFamily="18" charset="0"/>
                                  <a:ea typeface="Cambria Math"/>
                                </a:rPr>
                              </m:ctrlPr>
                            </m:accPr>
                            <m:e>
                              <m:r>
                                <a:rPr lang="de-DE" b="0" i="1" smtClean="0">
                                  <a:solidFill>
                                    <a:schemeClr val="tx1"/>
                                  </a:solidFill>
                                  <a:latin typeface="Cambria Math"/>
                                  <a:ea typeface="Cambria Math"/>
                                </a:rPr>
                                <m:t>𝑥</m:t>
                              </m:r>
                            </m:e>
                          </m:acc>
                        </m:e>
                        <m:sup>
                          <m:r>
                            <a:rPr lang="de-DE" b="0" i="1" smtClean="0">
                              <a:solidFill>
                                <a:schemeClr val="tx1"/>
                              </a:solidFill>
                              <a:latin typeface="Cambria Math"/>
                              <a:ea typeface="Cambria Math"/>
                            </a:rPr>
                            <m:t>2</m:t>
                          </m:r>
                        </m:sup>
                      </m:sSup>
                    </m:oMath>
                  </m:oMathPara>
                </a14:m>
                <a:endParaRPr lang="de-DE"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822948" y="4473537"/>
                <a:ext cx="4258512" cy="871136"/>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2952204" y="4603637"/>
                <a:ext cx="5616624" cy="61093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b="0" i="1" smtClean="0">
                          <a:solidFill>
                            <a:schemeClr val="tx1"/>
                          </a:solidFill>
                          <a:latin typeface="Cambria Math"/>
                          <a:ea typeface="Cambria Math"/>
                        </a:rPr>
                        <m:t>=</m:t>
                      </m:r>
                      <m:f>
                        <m:fPr>
                          <m:ctrlPr>
                            <a:rPr lang="de-DE" b="0" i="1" smtClean="0">
                              <a:solidFill>
                                <a:schemeClr val="tx1"/>
                              </a:solidFill>
                              <a:latin typeface="Cambria Math" panose="02040503050406030204" pitchFamily="18" charset="0"/>
                              <a:ea typeface="Cambria Math"/>
                            </a:rPr>
                          </m:ctrlPr>
                        </m:fPr>
                        <m:num>
                          <m:r>
                            <a:rPr lang="de-DE" b="0" i="1" smtClean="0">
                              <a:solidFill>
                                <a:schemeClr val="tx1"/>
                              </a:solidFill>
                              <a:latin typeface="Cambria Math"/>
                              <a:ea typeface="Cambria Math"/>
                            </a:rPr>
                            <m:t>1</m:t>
                          </m:r>
                        </m:num>
                        <m:den>
                          <m:r>
                            <a:rPr lang="de-DE" b="0" i="1" smtClean="0">
                              <a:solidFill>
                                <a:schemeClr val="tx1"/>
                              </a:solidFill>
                              <a:latin typeface="Cambria Math"/>
                              <a:ea typeface="Cambria Math"/>
                            </a:rPr>
                            <m:t>12</m:t>
                          </m:r>
                        </m:den>
                      </m:f>
                      <m:d>
                        <m:dPr>
                          <m:ctrlPr>
                            <a:rPr lang="de-DE" b="0" i="1" smtClean="0">
                              <a:solidFill>
                                <a:schemeClr val="tx1"/>
                              </a:solidFill>
                              <a:latin typeface="Cambria Math" panose="02040503050406030204" pitchFamily="18" charset="0"/>
                              <a:ea typeface="Cambria Math"/>
                            </a:rPr>
                          </m:ctrlPr>
                        </m:dPr>
                        <m:e>
                          <m:sSup>
                            <m:sSupPr>
                              <m:ctrlPr>
                                <a:rPr lang="de-DE" b="0" i="1" smtClean="0">
                                  <a:solidFill>
                                    <a:schemeClr val="tx1"/>
                                  </a:solidFill>
                                  <a:latin typeface="Cambria Math" panose="02040503050406030204" pitchFamily="18" charset="0"/>
                                  <a:ea typeface="Cambria Math"/>
                                </a:rPr>
                              </m:ctrlPr>
                            </m:sSupPr>
                            <m:e>
                              <m:r>
                                <a:rPr lang="de-DE" b="0" i="1" smtClean="0">
                                  <a:solidFill>
                                    <a:schemeClr val="tx1"/>
                                  </a:solidFill>
                                  <a:latin typeface="Cambria Math"/>
                                  <a:ea typeface="Cambria Math"/>
                                </a:rPr>
                                <m:t>1</m:t>
                              </m:r>
                            </m:e>
                            <m:sup>
                              <m:r>
                                <a:rPr lang="de-DE" b="0" i="1" smtClean="0">
                                  <a:solidFill>
                                    <a:schemeClr val="tx1"/>
                                  </a:solidFill>
                                  <a:latin typeface="Cambria Math"/>
                                  <a:ea typeface="Cambria Math"/>
                                </a:rPr>
                                <m:t>2</m:t>
                              </m:r>
                            </m:sup>
                          </m:sSup>
                          <m:r>
                            <a:rPr lang="de-DE" b="0" i="1" smtClean="0">
                              <a:solidFill>
                                <a:schemeClr val="tx1"/>
                              </a:solidFill>
                              <a:latin typeface="Cambria Math"/>
                              <a:ea typeface="Cambria Math"/>
                            </a:rPr>
                            <m:t>+</m:t>
                          </m:r>
                          <m:sSup>
                            <m:sSupPr>
                              <m:ctrlPr>
                                <a:rPr lang="de-DE" i="1">
                                  <a:solidFill>
                                    <a:schemeClr val="tx1"/>
                                  </a:solidFill>
                                  <a:latin typeface="Cambria Math" panose="02040503050406030204" pitchFamily="18" charset="0"/>
                                  <a:ea typeface="Cambria Math"/>
                                </a:rPr>
                              </m:ctrlPr>
                            </m:sSupPr>
                            <m:e>
                              <m:r>
                                <a:rPr lang="de-DE" i="1">
                                  <a:solidFill>
                                    <a:schemeClr val="tx1"/>
                                  </a:solidFill>
                                  <a:latin typeface="Cambria Math"/>
                                  <a:ea typeface="Cambria Math"/>
                                </a:rPr>
                                <m:t>1</m:t>
                              </m:r>
                              <m:r>
                                <a:rPr lang="de-DE" b="0" i="1" smtClean="0">
                                  <a:solidFill>
                                    <a:schemeClr val="tx1"/>
                                  </a:solidFill>
                                  <a:latin typeface="Cambria Math"/>
                                  <a:ea typeface="Cambria Math"/>
                                </a:rPr>
                                <m:t>.3</m:t>
                              </m:r>
                            </m:e>
                            <m:sup>
                              <m:r>
                                <a:rPr lang="de-DE" i="1">
                                  <a:solidFill>
                                    <a:schemeClr val="tx1"/>
                                  </a:solidFill>
                                  <a:latin typeface="Cambria Math"/>
                                  <a:ea typeface="Cambria Math"/>
                                </a:rPr>
                                <m:t>2</m:t>
                              </m:r>
                            </m:sup>
                          </m:sSup>
                          <m:r>
                            <a:rPr lang="de-DE" b="0" i="1" smtClean="0">
                              <a:solidFill>
                                <a:schemeClr val="tx1"/>
                              </a:solidFill>
                              <a:latin typeface="Cambria Math"/>
                              <a:ea typeface="Cambria Math"/>
                            </a:rPr>
                            <m:t>+…+</m:t>
                          </m:r>
                          <m:sSup>
                            <m:sSupPr>
                              <m:ctrlPr>
                                <a:rPr lang="de-DE" i="1">
                                  <a:solidFill>
                                    <a:schemeClr val="tx1"/>
                                  </a:solidFill>
                                  <a:latin typeface="Cambria Math" panose="02040503050406030204" pitchFamily="18" charset="0"/>
                                  <a:ea typeface="Cambria Math"/>
                                </a:rPr>
                              </m:ctrlPr>
                            </m:sSupPr>
                            <m:e>
                              <m:r>
                                <a:rPr lang="de-DE" i="1">
                                  <a:solidFill>
                                    <a:schemeClr val="tx1"/>
                                  </a:solidFill>
                                  <a:latin typeface="Cambria Math"/>
                                  <a:ea typeface="Cambria Math"/>
                                </a:rPr>
                                <m:t>1</m:t>
                              </m:r>
                              <m:r>
                                <a:rPr lang="de-DE" b="0" i="1" smtClean="0">
                                  <a:solidFill>
                                    <a:schemeClr val="tx1"/>
                                  </a:solidFill>
                                  <a:latin typeface="Cambria Math"/>
                                  <a:ea typeface="Cambria Math"/>
                                </a:rPr>
                                <m:t>.6</m:t>
                              </m:r>
                            </m:e>
                            <m:sup>
                              <m:r>
                                <a:rPr lang="de-DE" i="1">
                                  <a:solidFill>
                                    <a:schemeClr val="tx1"/>
                                  </a:solidFill>
                                  <a:latin typeface="Cambria Math"/>
                                  <a:ea typeface="Cambria Math"/>
                                </a:rPr>
                                <m:t>2</m:t>
                              </m:r>
                            </m:sup>
                          </m:sSup>
                        </m:e>
                      </m:d>
                      <m:r>
                        <a:rPr lang="de-DE" b="0" i="1" smtClean="0">
                          <a:solidFill>
                            <a:schemeClr val="tx1"/>
                          </a:solidFill>
                          <a:latin typeface="Cambria Math"/>
                          <a:ea typeface="Cambria Math"/>
                        </a:rPr>
                        <m:t>−</m:t>
                      </m:r>
                      <m:sSup>
                        <m:sSupPr>
                          <m:ctrlPr>
                            <a:rPr lang="de-DE" i="1">
                              <a:solidFill>
                                <a:schemeClr val="tx1"/>
                              </a:solidFill>
                              <a:latin typeface="Cambria Math" panose="02040503050406030204" pitchFamily="18" charset="0"/>
                              <a:ea typeface="Cambria Math"/>
                            </a:rPr>
                          </m:ctrlPr>
                        </m:sSupPr>
                        <m:e>
                          <m:r>
                            <a:rPr lang="de-DE" i="1">
                              <a:solidFill>
                                <a:schemeClr val="tx1"/>
                              </a:solidFill>
                              <a:latin typeface="Cambria Math"/>
                              <a:ea typeface="Cambria Math"/>
                            </a:rPr>
                            <m:t>1</m:t>
                          </m:r>
                          <m:r>
                            <a:rPr lang="de-DE" b="0" i="1" smtClean="0">
                              <a:solidFill>
                                <a:schemeClr val="tx1"/>
                              </a:solidFill>
                              <a:latin typeface="Cambria Math"/>
                              <a:ea typeface="Cambria Math"/>
                            </a:rPr>
                            <m:t>.525</m:t>
                          </m:r>
                        </m:e>
                        <m:sup>
                          <m:r>
                            <a:rPr lang="de-DE" i="1">
                              <a:solidFill>
                                <a:schemeClr val="tx1"/>
                              </a:solidFill>
                              <a:latin typeface="Cambria Math"/>
                              <a:ea typeface="Cambria Math"/>
                            </a:rPr>
                            <m:t>2</m:t>
                          </m:r>
                        </m:sup>
                      </m:sSup>
                      <m:r>
                        <a:rPr lang="de-DE" b="0" i="1" smtClean="0">
                          <a:solidFill>
                            <a:schemeClr val="tx1"/>
                          </a:solidFill>
                          <a:latin typeface="Cambria Math"/>
                          <a:ea typeface="Cambria Math"/>
                        </a:rPr>
                        <m:t>=0.196875</m:t>
                      </m:r>
                    </m:oMath>
                  </m:oMathPara>
                </a14:m>
                <a:endParaRPr lang="de-DE"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2952204" y="4603637"/>
                <a:ext cx="5616624" cy="610936"/>
              </a:xfrm>
              <a:prstGeom prst="rect">
                <a:avLst/>
              </a:prstGeom>
              <a:blipFill rotWithShape="1">
                <a:blip r:embed="rId9"/>
                <a:stretch>
                  <a:fillRect/>
                </a:stretch>
              </a:blipFill>
            </p:spPr>
            <p:txBody>
              <a:bodyPr/>
              <a:lstStyle/>
              <a:p>
                <a:r>
                  <a:rPr lang="de-DE">
                    <a:noFill/>
                  </a:rPr>
                  <a:t> </a:t>
                </a:r>
              </a:p>
            </p:txBody>
          </p:sp>
        </mc:Fallback>
      </mc:AlternateContent>
      <p:sp>
        <p:nvSpPr>
          <p:cNvPr id="19" name="Textfeld 18"/>
          <p:cNvSpPr txBox="1"/>
          <p:nvPr/>
        </p:nvSpPr>
        <p:spPr>
          <a:xfrm>
            <a:off x="1404033" y="3564530"/>
            <a:ext cx="3239976" cy="338554"/>
          </a:xfrm>
          <a:prstGeom prst="rect">
            <a:avLst/>
          </a:prstGeom>
          <a:noFill/>
        </p:spPr>
        <p:txBody>
          <a:bodyPr wrap="square" rtlCol="0">
            <a:spAutoFit/>
          </a:bodyPr>
          <a:lstStyle/>
          <a:p>
            <a:r>
              <a:rPr lang="de-DE" sz="1600" dirty="0">
                <a:latin typeface="+mn-lt"/>
              </a:rPr>
              <a:t>Intern          Extern             Gesamt</a:t>
            </a:r>
          </a:p>
        </p:txBody>
      </p:sp>
    </p:spTree>
    <p:extLst>
      <p:ext uri="{BB962C8B-B14F-4D97-AF65-F5344CB8AC3E}">
        <p14:creationId xmlns:p14="http://schemas.microsoft.com/office/powerpoint/2010/main" val="2380297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dirty="0">
                <a:solidFill>
                  <a:schemeClr val="tx1"/>
                </a:solidFill>
                <a:latin typeface="+mj-lt"/>
              </a:rPr>
              <a:t>8</a:t>
            </a:r>
          </a:p>
        </p:txBody>
      </p:sp>
      <p:sp>
        <p:nvSpPr>
          <p:cNvPr id="21" name="Textfeld 20"/>
          <p:cNvSpPr txBox="1">
            <a:spLocks noChangeArrowheads="1"/>
          </p:cNvSpPr>
          <p:nvPr/>
        </p:nvSpPr>
        <p:spPr bwMode="auto">
          <a:xfrm>
            <a:off x="468312" y="981075"/>
            <a:ext cx="2951560"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1.2.1 System und Zufall</a:t>
            </a: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1.2  Grundzüge statistischer Methoden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9"/>
          <p:cNvSpPr txBox="1">
            <a:spLocks noChangeArrowheads="1"/>
          </p:cNvSpPr>
          <p:nvPr/>
        </p:nvSpPr>
        <p:spPr bwMode="auto">
          <a:xfrm>
            <a:off x="511420" y="1739811"/>
            <a:ext cx="4474840" cy="400110"/>
          </a:xfrm>
          <a:prstGeom prst="rect">
            <a:avLst/>
          </a:prstGeom>
          <a:solidFill>
            <a:schemeClr val="bg1"/>
          </a:solid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Zufallsvorgänge </a:t>
            </a:r>
            <a:r>
              <a:rPr lang="de-DE" sz="2000" dirty="0">
                <a:solidFill>
                  <a:srgbClr val="0070C0"/>
                </a:solidFill>
              </a:rPr>
              <a:t>●</a:t>
            </a:r>
            <a:endParaRPr lang="de-DE" sz="2000" b="1" dirty="0">
              <a:solidFill>
                <a:srgbClr val="0070C0"/>
              </a:solidFill>
              <a:latin typeface="Times New Roman" pitchFamily="18" charset="0"/>
            </a:endParaRPr>
          </a:p>
        </p:txBody>
      </p:sp>
      <p:cxnSp>
        <p:nvCxnSpPr>
          <p:cNvPr id="14"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5"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feld 12"/>
          <p:cNvSpPr txBox="1"/>
          <p:nvPr/>
        </p:nvSpPr>
        <p:spPr>
          <a:xfrm>
            <a:off x="511420" y="2403210"/>
            <a:ext cx="7632079" cy="1015663"/>
          </a:xfrm>
          <a:prstGeom prst="rect">
            <a:avLst/>
          </a:prstGeom>
          <a:noFill/>
        </p:spPr>
        <p:txBody>
          <a:bodyPr wrap="square">
            <a:spAutoFit/>
          </a:bodyPr>
          <a:lstStyle/>
          <a:p>
            <a:pPr>
              <a:defRPr/>
            </a:pPr>
            <a:r>
              <a:rPr lang="de-DE" sz="2000" dirty="0">
                <a:latin typeface="+mn-lt"/>
              </a:rPr>
              <a:t>&gt; </a:t>
            </a:r>
            <a:r>
              <a:rPr lang="de-DE" sz="2000" b="1" dirty="0">
                <a:solidFill>
                  <a:srgbClr val="0070C0"/>
                </a:solidFill>
                <a:latin typeface="+mn-lt"/>
              </a:rPr>
              <a:t>Zufallsvorgang</a:t>
            </a:r>
            <a:r>
              <a:rPr lang="de-DE" sz="2000" dirty="0">
                <a:latin typeface="+mn-lt"/>
              </a:rPr>
              <a:t>: Ein Vorgang mit mehreren möglichen Ergebnissen, </a:t>
            </a:r>
          </a:p>
          <a:p>
            <a:pPr>
              <a:defRPr/>
            </a:pPr>
            <a:r>
              <a:rPr lang="de-DE" sz="2000" dirty="0">
                <a:latin typeface="+mn-lt"/>
              </a:rPr>
              <a:t>    dessen Ausgang (konkretes Ergebnis)  nicht exakt vorhersagbar</a:t>
            </a:r>
          </a:p>
          <a:p>
            <a:pPr>
              <a:defRPr/>
            </a:pPr>
            <a:r>
              <a:rPr lang="de-DE" sz="2000" dirty="0">
                <a:latin typeface="+mn-lt"/>
              </a:rPr>
              <a:t>    (erklärbar) ist</a:t>
            </a:r>
          </a:p>
        </p:txBody>
      </p:sp>
      <p:sp>
        <p:nvSpPr>
          <p:cNvPr id="17" name="Textfeld 12"/>
          <p:cNvSpPr txBox="1"/>
          <p:nvPr/>
        </p:nvSpPr>
        <p:spPr>
          <a:xfrm>
            <a:off x="467544" y="3468582"/>
            <a:ext cx="8197031" cy="1323439"/>
          </a:xfrm>
          <a:prstGeom prst="rect">
            <a:avLst/>
          </a:prstGeom>
          <a:noFill/>
        </p:spPr>
        <p:txBody>
          <a:bodyPr wrap="square">
            <a:spAutoFit/>
          </a:bodyPr>
          <a:lstStyle/>
          <a:p>
            <a:pPr>
              <a:defRPr/>
            </a:pPr>
            <a:r>
              <a:rPr lang="de-DE" sz="2000" dirty="0">
                <a:latin typeface="+mn-lt"/>
              </a:rPr>
              <a:t>&gt; Beispiele: Mensabefragung auf Stichprobenbasis, Abfertigungszeiten am</a:t>
            </a:r>
          </a:p>
          <a:p>
            <a:pPr>
              <a:defRPr/>
            </a:pPr>
            <a:r>
              <a:rPr lang="de-DE" sz="2000" dirty="0">
                <a:latin typeface="+mn-lt"/>
              </a:rPr>
              <a:t>   Gepäckschalter, Stromverbrauch einer Großstadt in einem bestimmten</a:t>
            </a:r>
          </a:p>
          <a:p>
            <a:pPr>
              <a:defRPr/>
            </a:pPr>
            <a:r>
              <a:rPr lang="de-DE" sz="2000" dirty="0">
                <a:latin typeface="+mn-lt"/>
              </a:rPr>
              <a:t>   Zeitfenster, Ergebnisse von Bildungsstudien wie </a:t>
            </a:r>
            <a:r>
              <a:rPr lang="de-DE" sz="2000" i="1" dirty="0">
                <a:latin typeface="+mn-lt"/>
              </a:rPr>
              <a:t>PISA</a:t>
            </a:r>
            <a:r>
              <a:rPr lang="de-DE" sz="2000" dirty="0">
                <a:latin typeface="+mn-lt"/>
              </a:rPr>
              <a:t>, Arbeitslosenquote</a:t>
            </a:r>
          </a:p>
          <a:p>
            <a:pPr>
              <a:defRPr/>
            </a:pPr>
            <a:r>
              <a:rPr lang="de-DE" sz="2000" dirty="0">
                <a:latin typeface="+mn-lt"/>
              </a:rPr>
              <a:t>   im nächsten Quartal, usw. </a:t>
            </a:r>
          </a:p>
        </p:txBody>
      </p:sp>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1088641501"/>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4.5 Spezielle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107</a:t>
            </a:r>
            <a:endParaRPr lang="de-DE" sz="8000" b="1" dirty="0">
              <a:solidFill>
                <a:schemeClr val="tx1"/>
              </a:solidFill>
              <a:latin typeface="+mj-lt"/>
            </a:endParaRPr>
          </a:p>
        </p:txBody>
      </p:sp>
      <p:sp>
        <p:nvSpPr>
          <p:cNvPr id="8" name="Textfeld 7"/>
          <p:cNvSpPr txBox="1">
            <a:spLocks noChangeArrowheads="1"/>
          </p:cNvSpPr>
          <p:nvPr/>
        </p:nvSpPr>
        <p:spPr bwMode="auto">
          <a:xfrm>
            <a:off x="468312" y="981075"/>
            <a:ext cx="273553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4.5.2 </a:t>
            </a:r>
            <a:r>
              <a:rPr lang="de-DE" sz="2000" b="1" dirty="0" err="1">
                <a:solidFill>
                  <a:srgbClr val="0070C0"/>
                </a:solidFill>
                <a:latin typeface="+mn-lt"/>
              </a:rPr>
              <a:t>Quantilsabstände</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2" y="1785038"/>
            <a:ext cx="7600950" cy="1971675"/>
          </a:xfrm>
          <a:prstGeom prst="rect">
            <a:avLst/>
          </a:prstGeom>
        </p:spPr>
      </p:pic>
    </p:spTree>
    <p:extLst>
      <p:ext uri="{BB962C8B-B14F-4D97-AF65-F5344CB8AC3E}">
        <p14:creationId xmlns:p14="http://schemas.microsoft.com/office/powerpoint/2010/main" val="225098927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4.5 Spezielle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108</a:t>
            </a:r>
            <a:endParaRPr lang="de-DE" sz="8000" b="1" dirty="0">
              <a:solidFill>
                <a:schemeClr val="tx1"/>
              </a:solidFill>
              <a:latin typeface="+mj-lt"/>
            </a:endParaRPr>
          </a:p>
        </p:txBody>
      </p:sp>
      <p:sp>
        <p:nvSpPr>
          <p:cNvPr id="10" name="Textfeld 9"/>
          <p:cNvSpPr txBox="1">
            <a:spLocks noChangeArrowheads="1"/>
          </p:cNvSpPr>
          <p:nvPr/>
        </p:nvSpPr>
        <p:spPr bwMode="auto">
          <a:xfrm>
            <a:off x="468313" y="943647"/>
            <a:ext cx="6479951" cy="400110"/>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4.5.2: </a:t>
            </a:r>
            <a:r>
              <a:rPr lang="de-DE" sz="2000" dirty="0" err="1">
                <a:latin typeface="Times New Roman" pitchFamily="18" charset="0"/>
              </a:rPr>
              <a:t>Quantilsabstände</a:t>
            </a:r>
            <a:r>
              <a:rPr lang="de-DE" sz="2000" dirty="0">
                <a:latin typeface="Times New Roman" pitchFamily="18" charset="0"/>
              </a:rPr>
              <a:t> der Einkommensverteilung</a:t>
            </a:r>
            <a:endParaRPr lang="de-DE" sz="2000" b="1" dirty="0">
              <a:solidFill>
                <a:srgbClr val="0070C0"/>
              </a:solidFill>
              <a:latin typeface="Times New Roman" pitchFamily="18" charset="0"/>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5" name="TextBox 14"/>
              <p:cNvSpPr txBox="1"/>
              <p:nvPr/>
            </p:nvSpPr>
            <p:spPr>
              <a:xfrm>
                <a:off x="1252006" y="4794265"/>
                <a:ext cx="4912563"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𝑄</m:t>
                          </m:r>
                        </m:e>
                        <m:sub>
                          <m:r>
                            <a:rPr lang="de-DE" sz="2000" b="0" i="1" smtClean="0">
                              <a:solidFill>
                                <a:schemeClr val="tx1"/>
                              </a:solidFill>
                              <a:latin typeface="Cambria Math" panose="02040503050406030204" pitchFamily="18" charset="0"/>
                            </a:rPr>
                            <m:t>0.1</m:t>
                          </m:r>
                        </m:sub>
                      </m:sSub>
                      <m:r>
                        <a:rPr lang="de-DE" sz="2000" b="0" i="1" smtClean="0">
                          <a:solidFill>
                            <a:schemeClr val="tx1"/>
                          </a:solidFill>
                          <a:latin typeface="Cambria Math" panose="02040503050406030204" pitchFamily="18" charset="0"/>
                        </a:rPr>
                        <m:t>=</m:t>
                      </m:r>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𝑥</m:t>
                              </m:r>
                            </m:e>
                          </m:acc>
                        </m:e>
                        <m:sub>
                          <m:r>
                            <a:rPr lang="de-DE" sz="2000" b="0" i="1" smtClean="0">
                              <a:solidFill>
                                <a:schemeClr val="tx1"/>
                              </a:solidFill>
                              <a:latin typeface="Cambria Math" panose="02040503050406030204" pitchFamily="18" charset="0"/>
                            </a:rPr>
                            <m:t>0.9</m:t>
                          </m:r>
                        </m:sub>
                      </m:sSub>
                      <m:r>
                        <a:rPr lang="de-DE" sz="2000" b="0" i="1" smtClean="0">
                          <a:solidFill>
                            <a:schemeClr val="tx1"/>
                          </a:solidFill>
                          <a:latin typeface="Cambria Math" panose="02040503050406030204" pitchFamily="18" charset="0"/>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panose="02040503050406030204" pitchFamily="18" charset="0"/>
                                </a:rPr>
                                <m:t>𝑥</m:t>
                              </m:r>
                            </m:e>
                          </m:acc>
                        </m:e>
                        <m:sub>
                          <m:r>
                            <a:rPr lang="de-DE" sz="2000" i="1">
                              <a:solidFill>
                                <a:schemeClr val="tx1"/>
                              </a:solidFill>
                              <a:latin typeface="Cambria Math" panose="02040503050406030204" pitchFamily="18" charset="0"/>
                            </a:rPr>
                            <m:t>0.</m:t>
                          </m:r>
                          <m:r>
                            <a:rPr lang="de-DE" sz="2000" b="0" i="1" smtClean="0">
                              <a:solidFill>
                                <a:schemeClr val="tx1"/>
                              </a:solidFill>
                              <a:latin typeface="Cambria Math" panose="02040503050406030204" pitchFamily="18" charset="0"/>
                            </a:rPr>
                            <m:t>1</m:t>
                          </m:r>
                        </m:sub>
                      </m:sSub>
                      <m:r>
                        <a:rPr lang="de-DE" sz="2000" b="0" i="1" smtClean="0">
                          <a:solidFill>
                            <a:schemeClr val="tx1"/>
                          </a:solidFill>
                          <a:latin typeface="Cambria Math" panose="02040503050406030204" pitchFamily="18" charset="0"/>
                        </a:rPr>
                        <m:t>=35731−9913=25818</m:t>
                      </m:r>
                    </m:oMath>
                  </m:oMathPara>
                </a14:m>
                <a:endParaRPr lang="de-DE" sz="2000" dirty="0">
                  <a:solidFill>
                    <a:schemeClr val="tx1"/>
                  </a:solidFill>
                </a:endParaRPr>
              </a:p>
            </p:txBody>
          </p:sp>
        </mc:Choice>
        <mc:Fallback xmlns="">
          <p:sp>
            <p:nvSpPr>
              <p:cNvPr id="15" name="TextBox 14"/>
              <p:cNvSpPr txBox="1">
                <a:spLocks noRot="1" noChangeAspect="1" noMove="1" noResize="1" noEditPoints="1" noAdjustHandles="1" noChangeArrowheads="1" noChangeShapeType="1" noTextEdit="1"/>
              </p:cNvSpPr>
              <p:nvPr/>
            </p:nvSpPr>
            <p:spPr>
              <a:xfrm>
                <a:off x="1252006" y="4794265"/>
                <a:ext cx="4912563" cy="307777"/>
              </a:xfrm>
              <a:prstGeom prst="rect">
                <a:avLst/>
              </a:prstGeom>
              <a:blipFill>
                <a:blip r:embed="rId3"/>
                <a:stretch>
                  <a:fillRect l="-993" t="-5882" r="-496" b="-2941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Box 15"/>
              <p:cNvSpPr txBox="1"/>
              <p:nvPr/>
            </p:nvSpPr>
            <p:spPr>
              <a:xfrm>
                <a:off x="2056971" y="5380099"/>
                <a:ext cx="429470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𝑥</m:t>
                              </m:r>
                            </m:e>
                          </m:acc>
                        </m:e>
                        <m:sub>
                          <m:r>
                            <a:rPr lang="de-DE" sz="2000" b="0" i="1" smtClean="0">
                              <a:solidFill>
                                <a:schemeClr val="tx1"/>
                              </a:solidFill>
                              <a:latin typeface="Cambria Math" panose="02040503050406030204" pitchFamily="18" charset="0"/>
                            </a:rPr>
                            <m:t>0.8</m:t>
                          </m:r>
                        </m:sub>
                      </m:sSub>
                      <m:r>
                        <a:rPr lang="de-DE" sz="2000" b="0" i="1" smtClean="0">
                          <a:solidFill>
                            <a:schemeClr val="tx1"/>
                          </a:solidFill>
                          <a:latin typeface="Cambria Math" panose="02040503050406030204" pitchFamily="18" charset="0"/>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panose="02040503050406030204" pitchFamily="18" charset="0"/>
                                </a:rPr>
                                <m:t>𝑥</m:t>
                              </m:r>
                            </m:e>
                          </m:acc>
                        </m:e>
                        <m:sub>
                          <m:r>
                            <a:rPr lang="de-DE" sz="2000" i="1">
                              <a:solidFill>
                                <a:schemeClr val="tx1"/>
                              </a:solidFill>
                              <a:latin typeface="Cambria Math" panose="02040503050406030204" pitchFamily="18" charset="0"/>
                            </a:rPr>
                            <m:t>0.</m:t>
                          </m:r>
                          <m:r>
                            <a:rPr lang="de-DE" sz="2000" b="0" i="1" smtClean="0">
                              <a:solidFill>
                                <a:schemeClr val="tx1"/>
                              </a:solidFill>
                              <a:latin typeface="Cambria Math" panose="02040503050406030204" pitchFamily="18" charset="0"/>
                            </a:rPr>
                            <m:t>2</m:t>
                          </m:r>
                        </m:sub>
                      </m:sSub>
                      <m:r>
                        <a:rPr lang="de-DE" sz="2000" b="0" i="1" smtClean="0">
                          <a:solidFill>
                            <a:schemeClr val="tx1"/>
                          </a:solidFill>
                          <a:latin typeface="Cambria Math" panose="02040503050406030204" pitchFamily="18" charset="0"/>
                        </a:rPr>
                        <m:t>=29039−12871=1</m:t>
                      </m:r>
                      <m:r>
                        <a:rPr lang="de-DE" sz="2000" b="0" i="1" smtClean="0">
                          <a:solidFill>
                            <a:schemeClr val="tx1"/>
                          </a:solidFill>
                          <a:latin typeface="Cambria Math"/>
                        </a:rPr>
                        <m:t>6168</m:t>
                      </m:r>
                    </m:oMath>
                  </m:oMathPara>
                </a14:m>
                <a:endParaRPr lang="de-DE" sz="2000" dirty="0">
                  <a:solidFill>
                    <a:schemeClr val="tx1"/>
                  </a:solidFill>
                </a:endParaRPr>
              </a:p>
            </p:txBody>
          </p:sp>
        </mc:Choice>
        <mc:Fallback xmlns="">
          <p:sp>
            <p:nvSpPr>
              <p:cNvPr id="16" name="TextBox 15"/>
              <p:cNvSpPr txBox="1">
                <a:spLocks noRot="1" noChangeAspect="1" noMove="1" noResize="1" noEditPoints="1" noAdjustHandles="1" noChangeArrowheads="1" noChangeShapeType="1" noTextEdit="1"/>
              </p:cNvSpPr>
              <p:nvPr/>
            </p:nvSpPr>
            <p:spPr>
              <a:xfrm>
                <a:off x="2056971" y="5380099"/>
                <a:ext cx="4294701" cy="307777"/>
              </a:xfrm>
              <a:prstGeom prst="rect">
                <a:avLst/>
              </a:prstGeom>
              <a:blipFill>
                <a:blip r:embed="rId4"/>
                <a:stretch>
                  <a:fillRect l="-142" t="-8000" r="-567" b="-2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TextBox 15"/>
              <p:cNvSpPr txBox="1"/>
              <p:nvPr/>
            </p:nvSpPr>
            <p:spPr>
              <a:xfrm>
                <a:off x="1267321" y="5380099"/>
                <a:ext cx="766235"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𝑄</m:t>
                          </m:r>
                        </m:e>
                        <m:sub>
                          <m:r>
                            <a:rPr lang="de-DE" sz="2000" b="0" i="1" smtClean="0">
                              <a:solidFill>
                                <a:schemeClr val="tx1"/>
                              </a:solidFill>
                              <a:latin typeface="Cambria Math" panose="02040503050406030204" pitchFamily="18" charset="0"/>
                            </a:rPr>
                            <m:t>0.2</m:t>
                          </m:r>
                        </m:sub>
                      </m:sSub>
                      <m:r>
                        <a:rPr lang="de-DE" sz="2000" b="0" i="1" smtClean="0">
                          <a:solidFill>
                            <a:schemeClr val="tx1"/>
                          </a:solidFill>
                          <a:latin typeface="Cambria Math" panose="02040503050406030204" pitchFamily="18" charset="0"/>
                        </a:rPr>
                        <m:t>=</m:t>
                      </m:r>
                    </m:oMath>
                  </m:oMathPara>
                </a14:m>
                <a:endParaRPr lang="de-DE" sz="2000" dirty="0">
                  <a:solidFill>
                    <a:schemeClr val="tx1"/>
                  </a:solidFill>
                </a:endParaRPr>
              </a:p>
            </p:txBody>
          </p:sp>
        </mc:Choice>
        <mc:Fallback xmlns="">
          <p:sp>
            <p:nvSpPr>
              <p:cNvPr id="20" name="TextBox 15"/>
              <p:cNvSpPr txBox="1">
                <a:spLocks noRot="1" noChangeAspect="1" noMove="1" noResize="1" noEditPoints="1" noAdjustHandles="1" noChangeArrowheads="1" noChangeShapeType="1" noTextEdit="1"/>
              </p:cNvSpPr>
              <p:nvPr/>
            </p:nvSpPr>
            <p:spPr>
              <a:xfrm>
                <a:off x="1267321" y="5380099"/>
                <a:ext cx="766235" cy="307777"/>
              </a:xfrm>
              <a:prstGeom prst="rect">
                <a:avLst/>
              </a:prstGeom>
              <a:blipFill>
                <a:blip r:embed="rId5"/>
                <a:stretch>
                  <a:fillRect l="-9524" r="-1587" b="-32000"/>
                </a:stretch>
              </a:blipFill>
            </p:spPr>
            <p:txBody>
              <a:bodyPr/>
              <a:lstStyle/>
              <a:p>
                <a:r>
                  <a:rPr lang="en-US">
                    <a:noFill/>
                  </a:rPr>
                  <a:t> </a:t>
                </a:r>
              </a:p>
            </p:txBody>
          </p:sp>
        </mc:Fallback>
      </mc:AlternateContent>
      <p:pic>
        <p:nvPicPr>
          <p:cNvPr id="2" name="Grafik 1"/>
          <p:cNvPicPr>
            <a:picLocks noChangeAspect="1"/>
          </p:cNvPicPr>
          <p:nvPr/>
        </p:nvPicPr>
        <p:blipFill>
          <a:blip r:embed="rId6"/>
          <a:stretch>
            <a:fillRect/>
          </a:stretch>
        </p:blipFill>
        <p:spPr>
          <a:xfrm>
            <a:off x="468313" y="1779481"/>
            <a:ext cx="5857875" cy="2333625"/>
          </a:xfrm>
          <a:prstGeom prst="rect">
            <a:avLst/>
          </a:prstGeom>
        </p:spPr>
      </p:pic>
    </p:spTree>
    <p:extLst>
      <p:ext uri="{BB962C8B-B14F-4D97-AF65-F5344CB8AC3E}">
        <p14:creationId xmlns:p14="http://schemas.microsoft.com/office/powerpoint/2010/main" val="262921312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4.5 Spezielle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109</a:t>
            </a:r>
            <a:endParaRPr lang="de-DE" sz="8000" b="1" dirty="0">
              <a:solidFill>
                <a:schemeClr val="tx1"/>
              </a:solidFill>
              <a:latin typeface="+mj-lt"/>
            </a:endParaRPr>
          </a:p>
        </p:txBody>
      </p:sp>
      <p:sp>
        <p:nvSpPr>
          <p:cNvPr id="8" name="Textfeld 7"/>
          <p:cNvSpPr txBox="1">
            <a:spLocks noChangeArrowheads="1"/>
          </p:cNvSpPr>
          <p:nvPr/>
        </p:nvSpPr>
        <p:spPr bwMode="auto">
          <a:xfrm>
            <a:off x="468312" y="981075"/>
            <a:ext cx="309557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4.5.3 Variationskoeffizient</a:t>
            </a:r>
          </a:p>
        </p:txBody>
      </p:sp>
      <p:sp>
        <p:nvSpPr>
          <p:cNvPr id="9" name="Textfeld 8"/>
          <p:cNvSpPr txBox="1">
            <a:spLocks noChangeArrowheads="1"/>
          </p:cNvSpPr>
          <p:nvPr/>
        </p:nvSpPr>
        <p:spPr bwMode="auto">
          <a:xfrm>
            <a:off x="468312" y="1628800"/>
            <a:ext cx="215947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Hintergrund </a:t>
            </a:r>
            <a:r>
              <a:rPr lang="de-DE" sz="2000" dirty="0">
                <a:solidFill>
                  <a:srgbClr val="0070C0"/>
                </a:solidFill>
              </a:rPr>
              <a:t>●</a:t>
            </a:r>
            <a:endParaRPr lang="de-DE" sz="2000" b="1" dirty="0">
              <a:solidFill>
                <a:srgbClr val="0070C0"/>
              </a:solidFill>
              <a:latin typeface="Times New Roman" pitchFamily="18" charset="0"/>
            </a:endParaRPr>
          </a:p>
        </p:txBody>
      </p:sp>
      <p:sp>
        <p:nvSpPr>
          <p:cNvPr id="2" name="TextBox 1"/>
          <p:cNvSpPr txBox="1"/>
          <p:nvPr/>
        </p:nvSpPr>
        <p:spPr>
          <a:xfrm>
            <a:off x="457200" y="2103919"/>
            <a:ext cx="6635080"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Verschiebungsinvarianz</a:t>
            </a:r>
            <a:r>
              <a:rPr lang="de-DE" sz="2000" dirty="0">
                <a:latin typeface="+mn-lt"/>
              </a:rPr>
              <a:t> der Varianz ist manchmal störend:</a:t>
            </a:r>
          </a:p>
        </p:txBody>
      </p:sp>
      <p:sp>
        <p:nvSpPr>
          <p:cNvPr id="3" name="TextBox 2"/>
          <p:cNvSpPr txBox="1"/>
          <p:nvPr/>
        </p:nvSpPr>
        <p:spPr>
          <a:xfrm>
            <a:off x="755576" y="2447277"/>
            <a:ext cx="6336704" cy="400110"/>
          </a:xfrm>
          <a:prstGeom prst="rect">
            <a:avLst/>
          </a:prstGeom>
          <a:noFill/>
        </p:spPr>
        <p:txBody>
          <a:bodyPr wrap="square" rtlCol="0">
            <a:spAutoFit/>
          </a:bodyPr>
          <a:lstStyle/>
          <a:p>
            <a:r>
              <a:rPr lang="de-DE" sz="2000" dirty="0">
                <a:latin typeface="+mn-lt"/>
              </a:rPr>
              <a:t>1, 2, 3, 4, 5    ← identische Varianz →    15, 16, 17, 18, 19 </a:t>
            </a:r>
          </a:p>
        </p:txBody>
      </p:sp>
      <p:sp>
        <p:nvSpPr>
          <p:cNvPr id="15" name="TextBox 14"/>
          <p:cNvSpPr txBox="1"/>
          <p:nvPr/>
        </p:nvSpPr>
        <p:spPr>
          <a:xfrm>
            <a:off x="468312" y="2961669"/>
            <a:ext cx="8352160" cy="2246769"/>
          </a:xfrm>
          <a:prstGeom prst="rect">
            <a:avLst/>
          </a:prstGeom>
          <a:noFill/>
        </p:spPr>
        <p:txBody>
          <a:bodyPr wrap="square" rtlCol="0">
            <a:spAutoFit/>
          </a:bodyPr>
          <a:lstStyle/>
          <a:p>
            <a:r>
              <a:rPr lang="de-DE" sz="2000" dirty="0">
                <a:latin typeface="+mn-lt"/>
              </a:rPr>
              <a:t>&gt;  Beispiel:</a:t>
            </a:r>
          </a:p>
          <a:p>
            <a:r>
              <a:rPr lang="de-DE" sz="2000" dirty="0">
                <a:latin typeface="+mn-lt"/>
              </a:rPr>
              <a:t>    Angenommen, im Rahmen einer Marktstudie wird die Streuung von Preisen</a:t>
            </a:r>
          </a:p>
          <a:p>
            <a:r>
              <a:rPr lang="de-DE" sz="2000" dirty="0">
                <a:latin typeface="+mn-lt"/>
              </a:rPr>
              <a:t>    für bestimmte Produkte bei 3 verschiedenen Lebensmitteldiscountern vergli-</a:t>
            </a:r>
          </a:p>
          <a:p>
            <a:r>
              <a:rPr lang="de-DE" sz="2000" dirty="0">
                <a:latin typeface="+mn-lt"/>
              </a:rPr>
              <a:t>    chen. Dabei ergeben sich folgende Preise für</a:t>
            </a:r>
          </a:p>
          <a:p>
            <a:r>
              <a:rPr lang="de-DE" sz="2000">
                <a:latin typeface="+mn-lt"/>
              </a:rPr>
              <a:t>                100 g </a:t>
            </a:r>
            <a:r>
              <a:rPr lang="de-DE" sz="2000" dirty="0">
                <a:latin typeface="+mn-lt"/>
              </a:rPr>
              <a:t>Speisezalz:    0.29,   0.39,   0.49 Euro</a:t>
            </a:r>
          </a:p>
          <a:p>
            <a:r>
              <a:rPr lang="de-DE" sz="2000">
                <a:latin typeface="+mn-lt"/>
              </a:rPr>
              <a:t>               10 kg </a:t>
            </a:r>
            <a:r>
              <a:rPr lang="de-DE" sz="2000" dirty="0">
                <a:latin typeface="+mn-lt"/>
              </a:rPr>
              <a:t>Waschmittel:  19.79, 19.89, 19.99 Euro</a:t>
            </a:r>
          </a:p>
          <a:p>
            <a:r>
              <a:rPr lang="de-DE" sz="2000" dirty="0">
                <a:latin typeface="+mn-lt"/>
              </a:rPr>
              <a:t>    Somit erhalten wir:     </a:t>
            </a:r>
          </a:p>
        </p:txBody>
      </p:sp>
      <mc:AlternateContent xmlns:mc="http://schemas.openxmlformats.org/markup-compatibility/2006" xmlns:a14="http://schemas.microsoft.com/office/drawing/2010/main">
        <mc:Choice Requires="a14">
          <p:sp>
            <p:nvSpPr>
              <p:cNvPr id="6" name="TextBox 5"/>
              <p:cNvSpPr txBox="1"/>
              <p:nvPr/>
            </p:nvSpPr>
            <p:spPr>
              <a:xfrm>
                <a:off x="1547664" y="5168831"/>
                <a:ext cx="4479688"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panose="02040503050406030204" pitchFamily="18" charset="0"/>
                        </a:rPr>
                        <m:t>        </m:t>
                      </m:r>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𝑥</m:t>
                              </m:r>
                            </m:e>
                          </m:acc>
                        </m:e>
                        <m:sub>
                          <m:r>
                            <a:rPr lang="de-DE" sz="2000" b="0" i="1" smtClean="0">
                              <a:latin typeface="Cambria Math" panose="02040503050406030204" pitchFamily="18" charset="0"/>
                            </a:rPr>
                            <m:t>𝑆𝑎𝑙𝑧</m:t>
                          </m:r>
                        </m:sub>
                      </m:sSub>
                      <m:r>
                        <a:rPr lang="de-DE" sz="2000" b="0" i="1" smtClean="0">
                          <a:latin typeface="Cambria Math" panose="02040503050406030204" pitchFamily="18" charset="0"/>
                        </a:rPr>
                        <m:t>=0.39       </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          </m:t>
                          </m:r>
                          <m:acc>
                            <m:accPr>
                              <m:chr m:val="̃"/>
                              <m:ctrlPr>
                                <a:rPr lang="de-DE" sz="2000" b="0" i="1" smtClean="0">
                                  <a:latin typeface="Cambria Math" panose="02040503050406030204" pitchFamily="18" charset="0"/>
                                </a:rPr>
                              </m:ctrlPr>
                            </m:accPr>
                            <m:e>
                              <m:r>
                                <a:rPr lang="de-DE" sz="2000" b="0" i="1" smtClean="0">
                                  <a:latin typeface="Cambria Math" panose="02040503050406030204" pitchFamily="18" charset="0"/>
                                </a:rPr>
                                <m:t>𝑠</m:t>
                              </m:r>
                            </m:e>
                          </m:acc>
                        </m:e>
                        <m:sub>
                          <m:r>
                            <a:rPr lang="de-DE" sz="2000" b="0" i="1" smtClean="0">
                              <a:latin typeface="Cambria Math" panose="02040503050406030204" pitchFamily="18" charset="0"/>
                            </a:rPr>
                            <m:t>𝑆𝑎𝑙𝑧</m:t>
                          </m:r>
                        </m:sub>
                      </m:sSub>
                      <m:r>
                        <a:rPr lang="de-DE" sz="2000" b="0" i="1" smtClean="0">
                          <a:latin typeface="Cambria Math" panose="02040503050406030204" pitchFamily="18" charset="0"/>
                        </a:rPr>
                        <m:t>=0.0816</m:t>
                      </m:r>
                    </m:oMath>
                  </m:oMathPara>
                </a14:m>
                <a:endParaRPr lang="de-DE" sz="2000" dirty="0"/>
              </a:p>
            </p:txBody>
          </p:sp>
        </mc:Choice>
        <mc:Fallback xmlns="">
          <p:sp>
            <p:nvSpPr>
              <p:cNvPr id="6" name="TextBox 5"/>
              <p:cNvSpPr txBox="1">
                <a:spLocks noRot="1" noChangeAspect="1" noMove="1" noResize="1" noEditPoints="1" noAdjustHandles="1" noChangeArrowheads="1" noChangeShapeType="1" noTextEdit="1"/>
              </p:cNvSpPr>
              <p:nvPr/>
            </p:nvSpPr>
            <p:spPr>
              <a:xfrm>
                <a:off x="1547664" y="5168831"/>
                <a:ext cx="4479688" cy="307777"/>
              </a:xfrm>
              <a:prstGeom prst="rect">
                <a:avLst/>
              </a:prstGeom>
              <a:blipFill rotWithShape="0">
                <a:blip r:embed="rId3"/>
                <a:stretch>
                  <a:fillRect b="-22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Box 16"/>
              <p:cNvSpPr txBox="1"/>
              <p:nvPr/>
            </p:nvSpPr>
            <p:spPr>
              <a:xfrm>
                <a:off x="1576518" y="5517695"/>
                <a:ext cx="4450834"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𝑥</m:t>
                              </m:r>
                            </m:e>
                          </m:acc>
                        </m:e>
                        <m:sub>
                          <m:r>
                            <a:rPr lang="de-DE" sz="2000" b="0" i="1" smtClean="0">
                              <a:latin typeface="Cambria Math" panose="02040503050406030204" pitchFamily="18" charset="0"/>
                            </a:rPr>
                            <m:t>𝑊𝑎𝑠𝑐h𝑒𝑛</m:t>
                          </m:r>
                        </m:sub>
                      </m:sSub>
                      <m:r>
                        <a:rPr lang="de-DE" sz="2000" b="0" i="1" smtClean="0">
                          <a:latin typeface="Cambria Math" panose="02040503050406030204" pitchFamily="18" charset="0"/>
                        </a:rPr>
                        <m:t>=19.89       </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panose="02040503050406030204" pitchFamily="18" charset="0"/>
                                </a:rPr>
                                <m:t>𝑠</m:t>
                              </m:r>
                            </m:e>
                          </m:acc>
                        </m:e>
                        <m:sub>
                          <m:r>
                            <a:rPr lang="de-DE" sz="2000" b="0" i="1" smtClean="0">
                              <a:latin typeface="Cambria Math" panose="02040503050406030204" pitchFamily="18" charset="0"/>
                            </a:rPr>
                            <m:t>𝑊𝑎𝑠𝑐h𝑒𝑛</m:t>
                          </m:r>
                        </m:sub>
                      </m:sSub>
                      <m:r>
                        <a:rPr lang="de-DE" sz="2000" b="0" i="1" smtClean="0">
                          <a:latin typeface="Cambria Math" panose="02040503050406030204" pitchFamily="18" charset="0"/>
                        </a:rPr>
                        <m:t>=0.0816</m:t>
                      </m:r>
                    </m:oMath>
                  </m:oMathPara>
                </a14:m>
                <a:endParaRPr lang="de-DE" sz="2000" dirty="0"/>
              </a:p>
            </p:txBody>
          </p:sp>
        </mc:Choice>
        <mc:Fallback xmlns="">
          <p:sp>
            <p:nvSpPr>
              <p:cNvPr id="17" name="TextBox 16"/>
              <p:cNvSpPr txBox="1">
                <a:spLocks noRot="1" noChangeAspect="1" noMove="1" noResize="1" noEditPoints="1" noAdjustHandles="1" noChangeArrowheads="1" noChangeShapeType="1" noTextEdit="1"/>
              </p:cNvSpPr>
              <p:nvPr/>
            </p:nvSpPr>
            <p:spPr>
              <a:xfrm>
                <a:off x="1576518" y="5517695"/>
                <a:ext cx="4450834" cy="307777"/>
              </a:xfrm>
              <a:prstGeom prst="rect">
                <a:avLst/>
              </a:prstGeom>
              <a:blipFill rotWithShape="0">
                <a:blip r:embed="rId4"/>
                <a:stretch>
                  <a:fillRect l="-274" r="-548" b="-19608"/>
                </a:stretch>
              </a:blipFill>
            </p:spPr>
            <p:txBody>
              <a:bodyPr/>
              <a:lstStyle/>
              <a:p>
                <a:r>
                  <a:rPr lang="de-DE">
                    <a:noFill/>
                  </a:rPr>
                  <a:t> </a:t>
                </a:r>
              </a:p>
            </p:txBody>
          </p:sp>
        </mc:Fallback>
      </mc:AlternateContent>
      <p:sp>
        <p:nvSpPr>
          <p:cNvPr id="18" name="TextBox 17"/>
          <p:cNvSpPr txBox="1"/>
          <p:nvPr/>
        </p:nvSpPr>
        <p:spPr>
          <a:xfrm>
            <a:off x="468581" y="5867782"/>
            <a:ext cx="8352160" cy="707886"/>
          </a:xfrm>
          <a:prstGeom prst="rect">
            <a:avLst/>
          </a:prstGeom>
          <a:noFill/>
        </p:spPr>
        <p:txBody>
          <a:bodyPr wrap="square" rtlCol="0">
            <a:spAutoFit/>
          </a:bodyPr>
          <a:lstStyle/>
          <a:p>
            <a:r>
              <a:rPr lang="de-DE" sz="2000" dirty="0">
                <a:latin typeface="+mn-lt"/>
              </a:rPr>
              <a:t>   Bezogen auf das Preisniveau variiert der Preis des Waschmittels</a:t>
            </a:r>
          </a:p>
          <a:p>
            <a:r>
              <a:rPr lang="de-DE" sz="2000" dirty="0">
                <a:latin typeface="+mn-lt"/>
              </a:rPr>
              <a:t>   relativ betrachtet weniger als der Preis des Salzes</a:t>
            </a:r>
          </a:p>
        </p:txBody>
      </p:sp>
      <p:cxnSp>
        <p:nvCxnSpPr>
          <p:cNvPr id="23" name="Straight Arrow Connector 18"/>
          <p:cNvCxnSpPr/>
          <p:nvPr/>
        </p:nvCxnSpPr>
        <p:spPr>
          <a:xfrm flipH="1" flipV="1">
            <a:off x="6027352" y="5365367"/>
            <a:ext cx="360040" cy="83049"/>
          </a:xfrm>
          <a:prstGeom prst="straightConnector1">
            <a:avLst/>
          </a:prstGeom>
          <a:ln w="2540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1"/>
          <p:cNvCxnSpPr/>
          <p:nvPr/>
        </p:nvCxnSpPr>
        <p:spPr>
          <a:xfrm flipH="1">
            <a:off x="6041162" y="5516702"/>
            <a:ext cx="332420" cy="165819"/>
          </a:xfrm>
          <a:prstGeom prst="straightConnector1">
            <a:avLst/>
          </a:prstGeom>
          <a:ln w="2540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3"/>
          <p:cNvSpPr txBox="1"/>
          <p:nvPr/>
        </p:nvSpPr>
        <p:spPr>
          <a:xfrm>
            <a:off x="6387392" y="5296903"/>
            <a:ext cx="1302762" cy="400110"/>
          </a:xfrm>
          <a:prstGeom prst="rect">
            <a:avLst/>
          </a:prstGeom>
          <a:noFill/>
        </p:spPr>
        <p:txBody>
          <a:bodyPr wrap="square" rtlCol="0">
            <a:spAutoFit/>
          </a:bodyPr>
          <a:lstStyle/>
          <a:p>
            <a:r>
              <a:rPr lang="de-DE" sz="2000" dirty="0">
                <a:latin typeface="+mn-lt"/>
              </a:rPr>
              <a:t>Identisch!</a:t>
            </a:r>
          </a:p>
        </p:txBody>
      </p:sp>
    </p:spTree>
    <p:extLst>
      <p:ext uri="{BB962C8B-B14F-4D97-AF65-F5344CB8AC3E}">
        <p14:creationId xmlns:p14="http://schemas.microsoft.com/office/powerpoint/2010/main" val="245678759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4.5 Spezielle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110</a:t>
            </a:r>
            <a:endParaRPr lang="de-DE" sz="8000" b="1" dirty="0">
              <a:solidFill>
                <a:schemeClr val="tx1"/>
              </a:solidFill>
              <a:latin typeface="+mj-lt"/>
            </a:endParaRPr>
          </a:p>
        </p:txBody>
      </p:sp>
      <p:sp>
        <p:nvSpPr>
          <p:cNvPr id="10" name="Textfeld 9"/>
          <p:cNvSpPr txBox="1">
            <a:spLocks noChangeArrowheads="1"/>
          </p:cNvSpPr>
          <p:nvPr/>
        </p:nvSpPr>
        <p:spPr bwMode="auto">
          <a:xfrm>
            <a:off x="457200" y="5058328"/>
            <a:ext cx="251951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Interpretation </a:t>
            </a:r>
            <a:r>
              <a:rPr lang="de-DE" sz="2000" dirty="0">
                <a:solidFill>
                  <a:srgbClr val="0070C0"/>
                </a:solidFill>
              </a:rPr>
              <a:t>●</a:t>
            </a:r>
            <a:endParaRPr lang="de-DE" sz="2000" b="1" dirty="0">
              <a:solidFill>
                <a:srgbClr val="0070C0"/>
              </a:solidFill>
              <a:latin typeface="Times New Roman" pitchFamily="18" charset="0"/>
            </a:endParaRPr>
          </a:p>
        </p:txBody>
      </p:sp>
      <p:sp>
        <p:nvSpPr>
          <p:cNvPr id="8" name="Textfeld 9"/>
          <p:cNvSpPr txBox="1">
            <a:spLocks noChangeArrowheads="1"/>
          </p:cNvSpPr>
          <p:nvPr/>
        </p:nvSpPr>
        <p:spPr bwMode="auto">
          <a:xfrm>
            <a:off x="468313" y="1088110"/>
            <a:ext cx="374364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Berechnung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Box 11"/>
          <p:cNvSpPr txBox="1"/>
          <p:nvPr/>
        </p:nvSpPr>
        <p:spPr>
          <a:xfrm>
            <a:off x="468313" y="1557435"/>
            <a:ext cx="6635080"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Variationskoeffizient</a:t>
            </a:r>
            <a:r>
              <a:rPr lang="de-DE" sz="2000" dirty="0">
                <a:latin typeface="+mn-lt"/>
              </a:rPr>
              <a:t> als Maß der relativen Streuung:</a:t>
            </a:r>
          </a:p>
        </p:txBody>
      </p:sp>
      <p:sp>
        <p:nvSpPr>
          <p:cNvPr id="15" name="TextBox 14"/>
          <p:cNvSpPr txBox="1"/>
          <p:nvPr/>
        </p:nvSpPr>
        <p:spPr>
          <a:xfrm>
            <a:off x="468313" y="2819485"/>
            <a:ext cx="8352160" cy="400110"/>
          </a:xfrm>
          <a:prstGeom prst="rect">
            <a:avLst/>
          </a:prstGeom>
          <a:noFill/>
        </p:spPr>
        <p:txBody>
          <a:bodyPr wrap="square" rtlCol="0">
            <a:spAutoFit/>
          </a:bodyPr>
          <a:lstStyle/>
          <a:p>
            <a:r>
              <a:rPr lang="de-DE" sz="2000" dirty="0">
                <a:latin typeface="+mn-lt"/>
              </a:rPr>
              <a:t>&gt;  Beispiel von zuvor:</a:t>
            </a:r>
          </a:p>
        </p:txBody>
      </p:sp>
      <p:sp>
        <p:nvSpPr>
          <p:cNvPr id="19" name="TextBox 18"/>
          <p:cNvSpPr txBox="1"/>
          <p:nvPr/>
        </p:nvSpPr>
        <p:spPr>
          <a:xfrm>
            <a:off x="468313" y="5489107"/>
            <a:ext cx="6635080" cy="707886"/>
          </a:xfrm>
          <a:prstGeom prst="rect">
            <a:avLst/>
          </a:prstGeom>
          <a:noFill/>
        </p:spPr>
        <p:txBody>
          <a:bodyPr wrap="square" rtlCol="0">
            <a:spAutoFit/>
          </a:bodyPr>
          <a:lstStyle/>
          <a:p>
            <a:r>
              <a:rPr lang="de-DE" sz="2000" dirty="0">
                <a:latin typeface="+mn-lt"/>
              </a:rPr>
              <a:t>&gt; Variationskoeffizient entspricht der Standardabweichung der </a:t>
            </a:r>
          </a:p>
          <a:p>
            <a:r>
              <a:rPr lang="de-DE" sz="2000" dirty="0">
                <a:latin typeface="+mn-lt"/>
              </a:rPr>
              <a:t>   prozentualen Abweichungen vom arithmetischen Mittel</a:t>
            </a:r>
          </a:p>
        </p:txBody>
      </p:sp>
      <mc:AlternateContent xmlns:mc="http://schemas.openxmlformats.org/markup-compatibility/2006" xmlns:a14="http://schemas.microsoft.com/office/drawing/2010/main">
        <mc:Choice Requires="a14">
          <p:sp>
            <p:nvSpPr>
              <p:cNvPr id="17" name="TextBox 1"/>
              <p:cNvSpPr txBox="1"/>
              <p:nvPr/>
            </p:nvSpPr>
            <p:spPr>
              <a:xfrm>
                <a:off x="1368783" y="2078274"/>
                <a:ext cx="5619808" cy="57637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panose="02040503050406030204" pitchFamily="18" charset="0"/>
                        </a:rPr>
                        <m:t>𝑣</m:t>
                      </m:r>
                      <m:r>
                        <a:rPr lang="de-DE" sz="2000" b="0" i="1" smtClean="0">
                          <a:solidFill>
                            <a:schemeClr val="tx1"/>
                          </a:solidFill>
                          <a:latin typeface="Cambria Math" panose="02040503050406030204" pitchFamily="18" charset="0"/>
                        </a:rPr>
                        <m:t>=</m:t>
                      </m:r>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𝑠</m:t>
                              </m:r>
                            </m:e>
                          </m:acc>
                        </m:num>
                        <m:den>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𝑥</m:t>
                              </m:r>
                            </m:e>
                          </m:acc>
                        </m:den>
                      </m:f>
                      <m:r>
                        <m:rPr>
                          <m:nor/>
                        </m:rPr>
                        <a:rPr lang="de-DE" sz="2000" b="0" i="0" smtClean="0">
                          <a:solidFill>
                            <a:schemeClr val="tx1"/>
                          </a:solidFill>
                          <a:latin typeface="Cambria Math" panose="02040503050406030204" pitchFamily="18" charset="0"/>
                        </a:rPr>
                        <m:t>     </m:t>
                      </m:r>
                      <m:r>
                        <m:rPr>
                          <m:nor/>
                        </m:rPr>
                        <a:rPr lang="de-DE" sz="2000" b="0" i="0" smtClean="0">
                          <a:solidFill>
                            <a:schemeClr val="tx1"/>
                          </a:solidFill>
                          <a:latin typeface="+mn-lt"/>
                        </a:rPr>
                        <m:t>nichtnegative</m:t>
                      </m:r>
                      <m:r>
                        <m:rPr>
                          <m:nor/>
                        </m:rPr>
                        <a:rPr lang="de-DE" sz="2000" b="0" i="0" smtClean="0">
                          <a:solidFill>
                            <a:schemeClr val="tx1"/>
                          </a:solidFill>
                          <a:latin typeface="+mn-lt"/>
                        </a:rPr>
                        <m:t> </m:t>
                      </m:r>
                      <m:r>
                        <m:rPr>
                          <m:nor/>
                        </m:rPr>
                        <a:rPr lang="de-DE" sz="2000" b="0" i="0" smtClean="0">
                          <a:solidFill>
                            <a:schemeClr val="tx1"/>
                          </a:solidFill>
                          <a:latin typeface="+mn-lt"/>
                        </a:rPr>
                        <m:t>Werte</m:t>
                      </m:r>
                      <m:r>
                        <m:rPr>
                          <m:nor/>
                        </m:rPr>
                        <a:rPr lang="de-DE" sz="2000" b="0" i="0" smtClean="0">
                          <a:solidFill>
                            <a:schemeClr val="tx1"/>
                          </a:solidFill>
                          <a:latin typeface="+mn-lt"/>
                        </a:rPr>
                        <m:t> </m:t>
                      </m:r>
                      <m:r>
                        <m:rPr>
                          <m:nor/>
                        </m:rPr>
                        <a:rPr lang="de-DE" sz="2000" b="0" i="0" smtClean="0">
                          <a:solidFill>
                            <a:schemeClr val="tx1"/>
                          </a:solidFill>
                          <a:latin typeface="+mn-lt"/>
                        </a:rPr>
                        <m:t>mit</m:t>
                      </m:r>
                      <m:r>
                        <m:rPr>
                          <m:nor/>
                        </m:rPr>
                        <a:rPr lang="de-DE" sz="2000" b="0" i="0" smtClean="0">
                          <a:solidFill>
                            <a:schemeClr val="tx1"/>
                          </a:solidFill>
                          <a:latin typeface="+mn-lt"/>
                        </a:rPr>
                        <m:t> </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𝑥</m:t>
                          </m:r>
                        </m:e>
                      </m:acc>
                      <m:r>
                        <a:rPr lang="de-DE" sz="2000" b="0" i="1" smtClean="0">
                          <a:solidFill>
                            <a:schemeClr val="tx1"/>
                          </a:solidFill>
                          <a:latin typeface="Cambria Math" panose="02040503050406030204" pitchFamily="18" charset="0"/>
                        </a:rPr>
                        <m:t>&gt;0</m:t>
                      </m:r>
                      <m:r>
                        <m:rPr>
                          <m:nor/>
                        </m:rPr>
                        <a:rPr lang="de-DE" sz="2000" b="0" i="0" smtClean="0">
                          <a:solidFill>
                            <a:schemeClr val="tx1"/>
                          </a:solidFill>
                          <a:latin typeface="Cambria Math" panose="02040503050406030204" pitchFamily="18" charset="0"/>
                        </a:rPr>
                        <m:t> </m:t>
                      </m:r>
                      <m:r>
                        <m:rPr>
                          <m:nor/>
                        </m:rPr>
                        <a:rPr lang="de-DE" sz="2000" b="0" i="0" smtClean="0">
                          <a:solidFill>
                            <a:schemeClr val="tx1"/>
                          </a:solidFill>
                          <a:latin typeface="+mn-lt"/>
                        </a:rPr>
                        <m:t>vorausgesetzt</m:t>
                      </m:r>
                    </m:oMath>
                  </m:oMathPara>
                </a14:m>
                <a:endParaRPr lang="de-DE" sz="2000" dirty="0">
                  <a:solidFill>
                    <a:schemeClr val="tx1"/>
                  </a:solidFill>
                  <a:latin typeface="+mn-lt"/>
                </a:endParaRPr>
              </a:p>
            </p:txBody>
          </p:sp>
        </mc:Choice>
        <mc:Fallback xmlns="">
          <p:sp>
            <p:nvSpPr>
              <p:cNvPr id="17" name="TextBox 1"/>
              <p:cNvSpPr txBox="1">
                <a:spLocks noRot="1" noChangeAspect="1" noMove="1" noResize="1" noEditPoints="1" noAdjustHandles="1" noChangeArrowheads="1" noChangeShapeType="1" noTextEdit="1"/>
              </p:cNvSpPr>
              <p:nvPr/>
            </p:nvSpPr>
            <p:spPr>
              <a:xfrm>
                <a:off x="1368783" y="2078274"/>
                <a:ext cx="5619808" cy="576376"/>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Box 15"/>
              <p:cNvSpPr txBox="1"/>
              <p:nvPr/>
            </p:nvSpPr>
            <p:spPr>
              <a:xfrm>
                <a:off x="1816021" y="3332483"/>
                <a:ext cx="3519874" cy="6305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𝑣</m:t>
                          </m:r>
                        </m:e>
                        <m:sub>
                          <m:r>
                            <a:rPr lang="de-DE" sz="2000" b="0" i="1" smtClean="0">
                              <a:solidFill>
                                <a:schemeClr val="tx1"/>
                              </a:solidFill>
                              <a:latin typeface="Cambria Math" panose="02040503050406030204" pitchFamily="18" charset="0"/>
                            </a:rPr>
                            <m:t>𝑆𝑎𝑙𝑧</m:t>
                          </m:r>
                        </m:sub>
                      </m:sSub>
                      <m:r>
                        <a:rPr lang="de-DE" sz="2000" b="0" i="1" smtClean="0">
                          <a:solidFill>
                            <a:schemeClr val="tx1"/>
                          </a:solidFill>
                          <a:latin typeface="Cambria Math" panose="02040503050406030204" pitchFamily="18" charset="0"/>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𝑠</m:t>
                                  </m:r>
                                </m:e>
                              </m:acc>
                            </m:e>
                            <m:sub>
                              <m:r>
                                <a:rPr lang="de-DE" sz="2000" b="0" i="1" smtClean="0">
                                  <a:solidFill>
                                    <a:schemeClr val="tx1"/>
                                  </a:solidFill>
                                  <a:latin typeface="Cambria Math" panose="02040503050406030204" pitchFamily="18" charset="0"/>
                                </a:rPr>
                                <m:t>𝑆𝑎𝑙𝑧</m:t>
                              </m:r>
                            </m:sub>
                          </m:sSub>
                        </m:num>
                        <m:den>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𝑥</m:t>
                                  </m:r>
                                </m:e>
                              </m:acc>
                            </m:e>
                            <m:sub>
                              <m:r>
                                <a:rPr lang="de-DE" sz="2000" b="0" i="1" smtClean="0">
                                  <a:solidFill>
                                    <a:schemeClr val="tx1"/>
                                  </a:solidFill>
                                  <a:latin typeface="Cambria Math" panose="02040503050406030204" pitchFamily="18" charset="0"/>
                                </a:rPr>
                                <m:t>𝑆𝑎𝑙𝑧</m:t>
                              </m:r>
                            </m:sub>
                          </m:sSub>
                        </m:den>
                      </m:f>
                      <m:r>
                        <a:rPr lang="de-DE" sz="2000" b="0" i="1" smtClean="0">
                          <a:solidFill>
                            <a:schemeClr val="tx1"/>
                          </a:solidFill>
                          <a:latin typeface="Cambria Math" panose="02040503050406030204" pitchFamily="18" charset="0"/>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panose="02040503050406030204" pitchFamily="18" charset="0"/>
                            </a:rPr>
                            <m:t>0.0816</m:t>
                          </m:r>
                        </m:num>
                        <m:den>
                          <m:r>
                            <a:rPr lang="de-DE" sz="2000" b="0" i="1" smtClean="0">
                              <a:solidFill>
                                <a:schemeClr val="tx1"/>
                              </a:solidFill>
                              <a:latin typeface="Cambria Math" panose="02040503050406030204" pitchFamily="18" charset="0"/>
                            </a:rPr>
                            <m:t>0.39</m:t>
                          </m:r>
                        </m:den>
                      </m:f>
                      <m:r>
                        <a:rPr lang="de-DE" sz="2000" i="1">
                          <a:solidFill>
                            <a:schemeClr val="tx1"/>
                          </a:solidFill>
                          <a:latin typeface="Cambria Math" panose="02040503050406030204" pitchFamily="18" charset="0"/>
                          <a:ea typeface="Cambria Math" panose="02040503050406030204" pitchFamily="18" charset="0"/>
                        </a:rPr>
                        <m:t>≈</m:t>
                      </m:r>
                      <m:r>
                        <a:rPr lang="de-DE" sz="2000" b="0" i="1" smtClean="0">
                          <a:solidFill>
                            <a:schemeClr val="tx1"/>
                          </a:solidFill>
                          <a:latin typeface="Cambria Math" panose="02040503050406030204" pitchFamily="18" charset="0"/>
                          <a:ea typeface="Cambria Math" panose="02040503050406030204" pitchFamily="18" charset="0"/>
                        </a:rPr>
                        <m:t>0.209</m:t>
                      </m:r>
                    </m:oMath>
                  </m:oMathPara>
                </a14:m>
                <a:endParaRPr lang="de-DE" sz="2000" dirty="0">
                  <a:solidFill>
                    <a:schemeClr val="tx1"/>
                  </a:solidFill>
                </a:endParaRPr>
              </a:p>
            </p:txBody>
          </p:sp>
        </mc:Choice>
        <mc:Fallback xmlns="">
          <p:sp>
            <p:nvSpPr>
              <p:cNvPr id="21" name="TextBox 15"/>
              <p:cNvSpPr txBox="1">
                <a:spLocks noRot="1" noChangeAspect="1" noMove="1" noResize="1" noEditPoints="1" noAdjustHandles="1" noChangeArrowheads="1" noChangeShapeType="1" noTextEdit="1"/>
              </p:cNvSpPr>
              <p:nvPr/>
            </p:nvSpPr>
            <p:spPr>
              <a:xfrm>
                <a:off x="1816021" y="3332483"/>
                <a:ext cx="3519874" cy="630557"/>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Box 16"/>
              <p:cNvSpPr txBox="1"/>
              <p:nvPr/>
            </p:nvSpPr>
            <p:spPr>
              <a:xfrm>
                <a:off x="1368783" y="4075929"/>
                <a:ext cx="4414350" cy="630173"/>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𝑣</m:t>
                          </m:r>
                        </m:e>
                        <m:sub>
                          <m:r>
                            <a:rPr lang="de-DE" sz="2000" b="0" i="1" smtClean="0">
                              <a:solidFill>
                                <a:schemeClr val="tx1"/>
                              </a:solidFill>
                              <a:latin typeface="Cambria Math" panose="02040503050406030204" pitchFamily="18" charset="0"/>
                            </a:rPr>
                            <m:t>𝑊𝑎𝑠𝑐h𝑒𝑛</m:t>
                          </m:r>
                        </m:sub>
                      </m:sSub>
                      <m:r>
                        <a:rPr lang="de-DE" sz="2000" b="0" i="1" smtClean="0">
                          <a:solidFill>
                            <a:schemeClr val="tx1"/>
                          </a:solidFill>
                          <a:latin typeface="Cambria Math" panose="02040503050406030204" pitchFamily="18" charset="0"/>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𝑠</m:t>
                                  </m:r>
                                </m:e>
                              </m:acc>
                            </m:e>
                            <m:sub>
                              <m:r>
                                <a:rPr lang="de-DE" sz="2000" b="0" i="1" smtClean="0">
                                  <a:solidFill>
                                    <a:schemeClr val="tx1"/>
                                  </a:solidFill>
                                  <a:latin typeface="Cambria Math" panose="02040503050406030204" pitchFamily="18" charset="0"/>
                                </a:rPr>
                                <m:t>𝑊𝑎𝑠𝑐h𝑒𝑛</m:t>
                              </m:r>
                            </m:sub>
                          </m:sSub>
                        </m:num>
                        <m:den>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𝑥</m:t>
                                  </m:r>
                                </m:e>
                              </m:acc>
                            </m:e>
                            <m:sub>
                              <m:r>
                                <a:rPr lang="de-DE" sz="2000" b="0" i="1" smtClean="0">
                                  <a:solidFill>
                                    <a:schemeClr val="tx1"/>
                                  </a:solidFill>
                                  <a:latin typeface="Cambria Math" panose="02040503050406030204" pitchFamily="18" charset="0"/>
                                </a:rPr>
                                <m:t>𝑊𝑎𝑠𝑐h𝑒𝑛</m:t>
                              </m:r>
                            </m:sub>
                          </m:sSub>
                        </m:den>
                      </m:f>
                      <m:r>
                        <a:rPr lang="de-DE" sz="2000" b="0" i="1" smtClean="0">
                          <a:solidFill>
                            <a:schemeClr val="tx1"/>
                          </a:solidFill>
                          <a:latin typeface="Cambria Math" panose="02040503050406030204" pitchFamily="18" charset="0"/>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panose="02040503050406030204" pitchFamily="18" charset="0"/>
                            </a:rPr>
                            <m:t>0.0816</m:t>
                          </m:r>
                        </m:num>
                        <m:den>
                          <m:r>
                            <a:rPr lang="de-DE" sz="2000" b="0" i="1" smtClean="0">
                              <a:solidFill>
                                <a:schemeClr val="tx1"/>
                              </a:solidFill>
                              <a:latin typeface="Cambria Math" panose="02040503050406030204" pitchFamily="18" charset="0"/>
                            </a:rPr>
                            <m:t>19.89</m:t>
                          </m:r>
                        </m:den>
                      </m:f>
                      <m:r>
                        <a:rPr lang="de-DE" sz="2000" i="1">
                          <a:solidFill>
                            <a:schemeClr val="tx1"/>
                          </a:solidFill>
                          <a:latin typeface="Cambria Math" panose="02040503050406030204" pitchFamily="18" charset="0"/>
                          <a:ea typeface="Cambria Math" panose="02040503050406030204" pitchFamily="18" charset="0"/>
                        </a:rPr>
                        <m:t>≈</m:t>
                      </m:r>
                      <m:r>
                        <a:rPr lang="de-DE" sz="2000" b="0" i="1" smtClean="0">
                          <a:solidFill>
                            <a:schemeClr val="tx1"/>
                          </a:solidFill>
                          <a:latin typeface="Cambria Math" panose="02040503050406030204" pitchFamily="18" charset="0"/>
                          <a:ea typeface="Cambria Math" panose="02040503050406030204" pitchFamily="18" charset="0"/>
                        </a:rPr>
                        <m:t>0.004</m:t>
                      </m:r>
                    </m:oMath>
                  </m:oMathPara>
                </a14:m>
                <a:endParaRPr lang="de-DE" sz="2000" dirty="0">
                  <a:solidFill>
                    <a:schemeClr val="tx1"/>
                  </a:solidFill>
                </a:endParaRPr>
              </a:p>
            </p:txBody>
          </p:sp>
        </mc:Choice>
        <mc:Fallback xmlns="">
          <p:sp>
            <p:nvSpPr>
              <p:cNvPr id="22" name="TextBox 16"/>
              <p:cNvSpPr txBox="1">
                <a:spLocks noRot="1" noChangeAspect="1" noMove="1" noResize="1" noEditPoints="1" noAdjustHandles="1" noChangeArrowheads="1" noChangeShapeType="1" noTextEdit="1"/>
              </p:cNvSpPr>
              <p:nvPr/>
            </p:nvSpPr>
            <p:spPr>
              <a:xfrm>
                <a:off x="1368783" y="4075929"/>
                <a:ext cx="4414350" cy="630173"/>
              </a:xfrm>
              <a:prstGeom prst="rect">
                <a:avLst/>
              </a:prstGeom>
              <a:blipFill rotWithShape="1">
                <a:blip r:embed="rId5"/>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75931722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4.5 Spezielle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extBox 7"/>
              <p:cNvSpPr txBox="1"/>
              <p:nvPr/>
            </p:nvSpPr>
            <p:spPr>
              <a:xfrm>
                <a:off x="457200" y="1152811"/>
                <a:ext cx="6635080" cy="400110"/>
              </a:xfrm>
              <a:prstGeom prst="rect">
                <a:avLst/>
              </a:prstGeom>
              <a:noFill/>
            </p:spPr>
            <p:txBody>
              <a:bodyPr wrap="square" rtlCol="0">
                <a:spAutoFit/>
              </a:bodyPr>
              <a:lstStyle/>
              <a:p>
                <a:r>
                  <a:rPr lang="de-DE" sz="2000" dirty="0">
                    <a:latin typeface="+mn-lt"/>
                  </a:rPr>
                  <a:t>&gt;  Im Beispiel des Salzes mit   </a:t>
                </a:r>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𝑥</m:t>
                            </m:r>
                          </m:e>
                        </m:acc>
                      </m:e>
                      <m:sub>
                        <m:r>
                          <a:rPr lang="de-DE" sz="2000" b="0" i="1" smtClean="0">
                            <a:latin typeface="Cambria Math" panose="02040503050406030204" pitchFamily="18" charset="0"/>
                          </a:rPr>
                          <m:t>𝑆𝑎𝑙𝑧</m:t>
                        </m:r>
                      </m:sub>
                    </m:sSub>
                    <m:r>
                      <a:rPr lang="de-DE" sz="2000" b="0" i="1" smtClean="0">
                        <a:latin typeface="Cambria Math" panose="02040503050406030204" pitchFamily="18" charset="0"/>
                      </a:rPr>
                      <m:t>=0.39</m:t>
                    </m:r>
                  </m:oMath>
                </a14:m>
                <a:endParaRPr lang="de-DE" sz="2000" dirty="0">
                  <a:latin typeface="+mn-lt"/>
                </a:endParaRPr>
              </a:p>
            </p:txBody>
          </p:sp>
        </mc:Choice>
        <mc:Fallback xmlns="">
          <p:sp>
            <p:nvSpPr>
              <p:cNvPr id="8" name="TextBox 7"/>
              <p:cNvSpPr txBox="1">
                <a:spLocks noRot="1" noChangeAspect="1" noMove="1" noResize="1" noEditPoints="1" noAdjustHandles="1" noChangeArrowheads="1" noChangeShapeType="1" noTextEdit="1"/>
              </p:cNvSpPr>
              <p:nvPr/>
            </p:nvSpPr>
            <p:spPr>
              <a:xfrm>
                <a:off x="457200" y="1152811"/>
                <a:ext cx="6635080" cy="400110"/>
              </a:xfrm>
              <a:prstGeom prst="rect">
                <a:avLst/>
              </a:prstGeom>
              <a:blipFill rotWithShape="1">
                <a:blip r:embed="rId5"/>
                <a:stretch>
                  <a:fillRect l="-919" t="-7576" b="-25758"/>
                </a:stretch>
              </a:blipFill>
            </p:spPr>
            <p:txBody>
              <a:bodyPr/>
              <a:lstStyle/>
              <a:p>
                <a:r>
                  <a:rPr lang="de-DE">
                    <a:noFill/>
                  </a:rPr>
                  <a:t> </a:t>
                </a:r>
              </a:p>
            </p:txBody>
          </p:sp>
        </mc:Fallback>
      </mc:AlternateContent>
      <p:sp>
        <p:nvSpPr>
          <p:cNvPr id="10" name="TextBox 9"/>
          <p:cNvSpPr txBox="1"/>
          <p:nvPr/>
        </p:nvSpPr>
        <p:spPr>
          <a:xfrm>
            <a:off x="971600" y="1583504"/>
            <a:ext cx="6635080" cy="400110"/>
          </a:xfrm>
          <a:prstGeom prst="rect">
            <a:avLst/>
          </a:prstGeom>
          <a:noFill/>
        </p:spPr>
        <p:txBody>
          <a:bodyPr wrap="square" rtlCol="0">
            <a:spAutoFit/>
          </a:bodyPr>
          <a:lstStyle/>
          <a:p>
            <a:r>
              <a:rPr lang="de-DE" sz="2000" dirty="0">
                <a:latin typeface="+mn-lt"/>
              </a:rPr>
              <a:t>              Preise:       0.29               0.39               0.49</a:t>
            </a:r>
          </a:p>
        </p:txBody>
      </p:sp>
      <p:sp>
        <p:nvSpPr>
          <p:cNvPr id="11" name="TextBox 10"/>
          <p:cNvSpPr txBox="1"/>
          <p:nvPr/>
        </p:nvSpPr>
        <p:spPr>
          <a:xfrm>
            <a:off x="468312" y="2045052"/>
            <a:ext cx="7776095" cy="400110"/>
          </a:xfrm>
          <a:prstGeom prst="rect">
            <a:avLst/>
          </a:prstGeom>
          <a:noFill/>
        </p:spPr>
        <p:txBody>
          <a:bodyPr wrap="square" rtlCol="0">
            <a:spAutoFit/>
          </a:bodyPr>
          <a:lstStyle/>
          <a:p>
            <a:r>
              <a:rPr lang="de-DE" sz="2000" dirty="0">
                <a:latin typeface="+mn-lt"/>
              </a:rPr>
              <a:t>   Abweichung in %:   −25.64%             0%             25.64%                          </a:t>
            </a:r>
          </a:p>
        </p:txBody>
      </p:sp>
      <mc:AlternateContent xmlns:mc="http://schemas.openxmlformats.org/markup-compatibility/2006" xmlns:a14="http://schemas.microsoft.com/office/drawing/2010/main">
        <mc:Choice Requires="a14">
          <p:sp>
            <p:nvSpPr>
              <p:cNvPr id="17" name="TextBox 16"/>
              <p:cNvSpPr txBox="1"/>
              <p:nvPr/>
            </p:nvSpPr>
            <p:spPr>
              <a:xfrm>
                <a:off x="5655586" y="2477958"/>
                <a:ext cx="3168352" cy="442044"/>
              </a:xfrm>
              <a:prstGeom prst="rect">
                <a:avLst/>
              </a:prstGeom>
              <a:noFill/>
            </p:spPr>
            <p:txBody>
              <a:bodyPr wrap="square" rtlCol="0">
                <a:spAutoFit/>
              </a:bodyPr>
              <a:lstStyle/>
              <a:p>
                <a:r>
                  <a:rPr lang="de-DE" sz="1600" dirty="0">
                    <a:latin typeface="+mn-lt"/>
                  </a:rPr>
                  <a:t>z. B.  </a:t>
                </a:r>
                <a14:m>
                  <m:oMath xmlns:m="http://schemas.openxmlformats.org/officeDocument/2006/math">
                    <m:f>
                      <m:fPr>
                        <m:ctrlPr>
                          <a:rPr lang="de-DE" sz="1600" i="1" smtClean="0">
                            <a:latin typeface="Cambria Math" panose="02040503050406030204" pitchFamily="18" charset="0"/>
                          </a:rPr>
                        </m:ctrlPr>
                      </m:fPr>
                      <m:num>
                        <m:r>
                          <a:rPr lang="de-DE" sz="1600" b="0" i="1" smtClean="0">
                            <a:latin typeface="Cambria Math" panose="02040503050406030204" pitchFamily="18" charset="0"/>
                          </a:rPr>
                          <m:t>0.49−0.39</m:t>
                        </m:r>
                      </m:num>
                      <m:den>
                        <m:r>
                          <a:rPr lang="de-DE" sz="1600" b="0" i="1" smtClean="0">
                            <a:latin typeface="Cambria Math" panose="02040503050406030204" pitchFamily="18" charset="0"/>
                          </a:rPr>
                          <m:t>0.39</m:t>
                        </m:r>
                      </m:den>
                    </m:f>
                    <m:r>
                      <a:rPr lang="de-DE" sz="1600" i="1" smtClean="0">
                        <a:latin typeface="Cambria Math" panose="02040503050406030204" pitchFamily="18" charset="0"/>
                        <a:ea typeface="Cambria Math" panose="02040503050406030204" pitchFamily="18" charset="0"/>
                      </a:rPr>
                      <m:t>×</m:t>
                    </m:r>
                    <m:r>
                      <a:rPr lang="de-DE" sz="1600" b="0" i="1" smtClean="0">
                        <a:latin typeface="Cambria Math" panose="02040503050406030204" pitchFamily="18" charset="0"/>
                        <a:ea typeface="Cambria Math" panose="02040503050406030204" pitchFamily="18" charset="0"/>
                      </a:rPr>
                      <m:t>100%=25.64%</m:t>
                    </m:r>
                  </m:oMath>
                </a14:m>
                <a:r>
                  <a:rPr lang="de-DE" sz="1600" dirty="0">
                    <a:latin typeface="+mn-lt"/>
                  </a:rPr>
                  <a:t>  </a:t>
                </a:r>
              </a:p>
            </p:txBody>
          </p:sp>
        </mc:Choice>
        <mc:Fallback xmlns="">
          <p:sp>
            <p:nvSpPr>
              <p:cNvPr id="17" name="TextBox 16"/>
              <p:cNvSpPr txBox="1">
                <a:spLocks noRot="1" noChangeAspect="1" noMove="1" noResize="1" noEditPoints="1" noAdjustHandles="1" noChangeArrowheads="1" noChangeShapeType="1" noTextEdit="1"/>
              </p:cNvSpPr>
              <p:nvPr/>
            </p:nvSpPr>
            <p:spPr>
              <a:xfrm>
                <a:off x="5655586" y="2477958"/>
                <a:ext cx="3168352" cy="442044"/>
              </a:xfrm>
              <a:prstGeom prst="rect">
                <a:avLst/>
              </a:prstGeom>
              <a:blipFill rotWithShape="0">
                <a:blip r:embed="rId6"/>
                <a:stretch>
                  <a:fillRect l="-1156" b="-4110"/>
                </a:stretch>
              </a:blipFill>
            </p:spPr>
            <p:txBody>
              <a:bodyPr/>
              <a:lstStyle/>
              <a:p>
                <a:r>
                  <a:rPr lang="de-DE">
                    <a:noFill/>
                  </a:rPr>
                  <a:t> </a:t>
                </a:r>
              </a:p>
            </p:txBody>
          </p:sp>
        </mc:Fallback>
      </mc:AlternateContent>
      <p:sp>
        <p:nvSpPr>
          <p:cNvPr id="18" name="TextBox 17"/>
          <p:cNvSpPr txBox="1"/>
          <p:nvPr/>
        </p:nvSpPr>
        <p:spPr>
          <a:xfrm>
            <a:off x="611560" y="2569201"/>
            <a:ext cx="2807928" cy="400110"/>
          </a:xfrm>
          <a:prstGeom prst="rect">
            <a:avLst/>
          </a:prstGeom>
          <a:noFill/>
        </p:spPr>
        <p:txBody>
          <a:bodyPr wrap="square" rtlCol="0">
            <a:spAutoFit/>
          </a:bodyPr>
          <a:lstStyle/>
          <a:p>
            <a:r>
              <a:rPr lang="de-DE" sz="2000" dirty="0">
                <a:latin typeface="+mn-lt"/>
              </a:rPr>
              <a:t>Standardabweichung :</a:t>
            </a:r>
          </a:p>
        </p:txBody>
      </p:sp>
      <mc:AlternateContent xmlns:mc="http://schemas.openxmlformats.org/markup-compatibility/2006" xmlns:a14="http://schemas.microsoft.com/office/drawing/2010/main">
        <mc:Choice Requires="a14">
          <p:sp>
            <p:nvSpPr>
              <p:cNvPr id="15" name="TextBox 8"/>
              <p:cNvSpPr txBox="1"/>
              <p:nvPr/>
            </p:nvSpPr>
            <p:spPr>
              <a:xfrm>
                <a:off x="1115616" y="2940352"/>
                <a:ext cx="7345536" cy="90935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𝑠</m:t>
                          </m:r>
                        </m:e>
                      </m:acc>
                      <m:r>
                        <a:rPr lang="de-DE" sz="2000" b="0" i="1" smtClean="0">
                          <a:solidFill>
                            <a:schemeClr val="tx1"/>
                          </a:solidFill>
                          <a:latin typeface="Cambria Math" panose="02040503050406030204" pitchFamily="18" charset="0"/>
                        </a:rPr>
                        <m:t>=</m:t>
                      </m:r>
                      <m:rad>
                        <m:radPr>
                          <m:degHide m:val="on"/>
                          <m:ctrlPr>
                            <a:rPr lang="de-DE" sz="2000" b="0" i="1" smtClean="0">
                              <a:solidFill>
                                <a:schemeClr val="tx1"/>
                              </a:solidFill>
                              <a:latin typeface="Cambria Math" panose="02040503050406030204" pitchFamily="18" charset="0"/>
                            </a:rPr>
                          </m:ctrlPr>
                        </m:radPr>
                        <m:deg/>
                        <m:e>
                          <m:sSup>
                            <m:sSupPr>
                              <m:ctrlPr>
                                <a:rPr lang="de-DE" sz="2000" b="0" i="1" smtClean="0">
                                  <a:solidFill>
                                    <a:schemeClr val="tx1"/>
                                  </a:solidFill>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𝑠</m:t>
                                  </m:r>
                                </m:e>
                              </m:acc>
                            </m:e>
                            <m:sup>
                              <m:r>
                                <a:rPr lang="de-DE" sz="2000" b="0" i="1" smtClean="0">
                                  <a:solidFill>
                                    <a:schemeClr val="tx1"/>
                                  </a:solidFill>
                                  <a:latin typeface="Cambria Math" panose="02040503050406030204" pitchFamily="18" charset="0"/>
                                </a:rPr>
                                <m:t>2</m:t>
                              </m:r>
                            </m:sup>
                          </m:sSup>
                        </m:e>
                      </m:rad>
                      <m:r>
                        <a:rPr lang="de-DE" sz="2000" b="0" i="1" smtClean="0">
                          <a:solidFill>
                            <a:schemeClr val="tx1"/>
                          </a:solidFill>
                          <a:latin typeface="Cambria Math" panose="02040503050406030204" pitchFamily="18" charset="0"/>
                        </a:rPr>
                        <m:t>=</m:t>
                      </m:r>
                      <m:rad>
                        <m:radPr>
                          <m:degHide m:val="on"/>
                          <m:ctrlPr>
                            <a:rPr lang="de-DE" sz="2000" b="0" i="1" smtClean="0">
                              <a:solidFill>
                                <a:schemeClr val="tx1"/>
                              </a:solidFill>
                              <a:latin typeface="Cambria Math" panose="02040503050406030204" pitchFamily="18" charset="0"/>
                            </a:rPr>
                          </m:ctrlPr>
                        </m:radPr>
                        <m:deg/>
                        <m:e>
                          <m:f>
                            <m:fPr>
                              <m:ctrlPr>
                                <a:rPr lang="de-DE" sz="2000" i="1">
                                  <a:solidFill>
                                    <a:schemeClr val="tx1"/>
                                  </a:solidFill>
                                  <a:latin typeface="Cambria Math" panose="02040503050406030204" pitchFamily="18" charset="0"/>
                                </a:rPr>
                              </m:ctrlPr>
                            </m:fPr>
                            <m:num>
                              <m:r>
                                <a:rPr lang="de-DE" sz="2000" i="1">
                                  <a:solidFill>
                                    <a:schemeClr val="tx1"/>
                                  </a:solidFill>
                                  <a:latin typeface="Cambria Math" panose="02040503050406030204" pitchFamily="18" charset="0"/>
                                </a:rPr>
                                <m:t>1</m:t>
                              </m:r>
                            </m:num>
                            <m:den>
                              <m:r>
                                <a:rPr lang="de-DE" sz="2000" i="1">
                                  <a:solidFill>
                                    <a:schemeClr val="tx1"/>
                                  </a:solidFill>
                                  <a:latin typeface="Cambria Math" panose="02040503050406030204" pitchFamily="18" charset="0"/>
                                </a:rPr>
                                <m:t>3</m:t>
                              </m:r>
                            </m:den>
                          </m:f>
                          <m:d>
                            <m:dPr>
                              <m:ctrlPr>
                                <a:rPr lang="de-DE" sz="2000" i="1">
                                  <a:solidFill>
                                    <a:schemeClr val="tx1"/>
                                  </a:solidFill>
                                  <a:latin typeface="Cambria Math" panose="02040503050406030204" pitchFamily="18" charset="0"/>
                                </a:rPr>
                              </m:ctrlPr>
                            </m:dPr>
                            <m:e>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i="1">
                                          <a:solidFill>
                                            <a:schemeClr val="tx1"/>
                                          </a:solidFill>
                                          <a:latin typeface="Cambria Math" panose="02040503050406030204" pitchFamily="18" charset="0"/>
                                        </a:rPr>
                                        <m:t>−25.64−0</m:t>
                                      </m:r>
                                    </m:e>
                                  </m:d>
                                </m:e>
                                <m:sup>
                                  <m:r>
                                    <a:rPr lang="de-DE" sz="2000" i="1">
                                      <a:solidFill>
                                        <a:schemeClr val="tx1"/>
                                      </a:solidFill>
                                      <a:latin typeface="Cambria Math" panose="02040503050406030204" pitchFamily="18" charset="0"/>
                                    </a:rPr>
                                    <m:t>2</m:t>
                                  </m:r>
                                </m:sup>
                              </m:sSup>
                              <m:r>
                                <a:rPr lang="de-DE" sz="2000" i="1">
                                  <a:solidFill>
                                    <a:schemeClr val="tx1"/>
                                  </a:solidFill>
                                  <a:latin typeface="Cambria Math" panose="02040503050406030204" pitchFamily="18" charset="0"/>
                                </a:rPr>
                                <m:t>+</m:t>
                              </m:r>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i="1">
                                          <a:solidFill>
                                            <a:schemeClr val="tx1"/>
                                          </a:solidFill>
                                          <a:latin typeface="Cambria Math" panose="02040503050406030204" pitchFamily="18" charset="0"/>
                                        </a:rPr>
                                        <m:t>0−0</m:t>
                                      </m:r>
                                    </m:e>
                                  </m:d>
                                </m:e>
                                <m:sup>
                                  <m:r>
                                    <a:rPr lang="de-DE" sz="2000" i="1">
                                      <a:solidFill>
                                        <a:schemeClr val="tx1"/>
                                      </a:solidFill>
                                      <a:latin typeface="Cambria Math" panose="02040503050406030204" pitchFamily="18" charset="0"/>
                                    </a:rPr>
                                    <m:t>2</m:t>
                                  </m:r>
                                </m:sup>
                              </m:sSup>
                              <m:r>
                                <a:rPr lang="de-DE" sz="2000" i="1">
                                  <a:solidFill>
                                    <a:schemeClr val="tx1"/>
                                  </a:solidFill>
                                  <a:latin typeface="Cambria Math" panose="02040503050406030204" pitchFamily="18" charset="0"/>
                                </a:rPr>
                                <m:t>+</m:t>
                              </m:r>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i="1">
                                          <a:solidFill>
                                            <a:schemeClr val="tx1"/>
                                          </a:solidFill>
                                          <a:latin typeface="Cambria Math" panose="02040503050406030204" pitchFamily="18" charset="0"/>
                                        </a:rPr>
                                        <m:t>25.64−0</m:t>
                                      </m:r>
                                    </m:e>
                                  </m:d>
                                </m:e>
                                <m:sup>
                                  <m:r>
                                    <a:rPr lang="de-DE" sz="2000" i="1">
                                      <a:solidFill>
                                        <a:schemeClr val="tx1"/>
                                      </a:solidFill>
                                      <a:latin typeface="Cambria Math" panose="02040503050406030204" pitchFamily="18" charset="0"/>
                                    </a:rPr>
                                    <m:t>2</m:t>
                                  </m:r>
                                </m:sup>
                              </m:sSup>
                            </m:e>
                          </m:d>
                        </m:e>
                      </m:rad>
                      <m:r>
                        <a:rPr lang="de-DE" sz="2000" i="1">
                          <a:solidFill>
                            <a:schemeClr val="tx1"/>
                          </a:solidFill>
                          <a:latin typeface="Cambria Math" panose="02040503050406030204" pitchFamily="18" charset="0"/>
                          <a:ea typeface="Cambria Math" panose="02040503050406030204" pitchFamily="18" charset="0"/>
                        </a:rPr>
                        <m:t>≈</m:t>
                      </m:r>
                      <m:r>
                        <a:rPr lang="de-DE" sz="2000" b="0" i="1" smtClean="0">
                          <a:solidFill>
                            <a:schemeClr val="tx1"/>
                          </a:solidFill>
                          <a:latin typeface="Cambria Math" panose="02040503050406030204" pitchFamily="18" charset="0"/>
                          <a:ea typeface="Cambria Math" panose="02040503050406030204" pitchFamily="18" charset="0"/>
                        </a:rPr>
                        <m:t>20.9</m:t>
                      </m:r>
                    </m:oMath>
                  </m:oMathPara>
                </a14:m>
                <a:endParaRPr lang="de-DE" sz="2000" dirty="0">
                  <a:solidFill>
                    <a:schemeClr val="tx1"/>
                  </a:solidFill>
                </a:endParaRPr>
              </a:p>
            </p:txBody>
          </p:sp>
        </mc:Choice>
        <mc:Fallback xmlns="">
          <p:sp>
            <p:nvSpPr>
              <p:cNvPr id="15" name="TextBox 8"/>
              <p:cNvSpPr txBox="1">
                <a:spLocks noRot="1" noChangeAspect="1" noMove="1" noResize="1" noEditPoints="1" noAdjustHandles="1" noChangeArrowheads="1" noChangeShapeType="1" noTextEdit="1"/>
              </p:cNvSpPr>
              <p:nvPr/>
            </p:nvSpPr>
            <p:spPr>
              <a:xfrm>
                <a:off x="1115616" y="2940352"/>
                <a:ext cx="7345536" cy="909352"/>
              </a:xfrm>
              <a:prstGeom prst="rect">
                <a:avLst/>
              </a:prstGeom>
              <a:blipFill>
                <a:blip r:embed="rId7"/>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8"/>
          <a:stretch>
            <a:fillRect/>
          </a:stretch>
        </p:blipFill>
        <p:spPr>
          <a:xfrm>
            <a:off x="457201" y="3814947"/>
            <a:ext cx="7283152" cy="2789292"/>
          </a:xfrm>
          <a:prstGeom prst="rect">
            <a:avLst/>
          </a:prstGeom>
        </p:spPr>
      </p:pic>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111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02786768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4.5 Spezielle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112</a:t>
            </a:r>
            <a:endParaRPr lang="de-DE" sz="8000" b="1" dirty="0">
              <a:solidFill>
                <a:schemeClr val="tx1"/>
              </a:solidFill>
              <a:latin typeface="+mj-lt"/>
            </a:endParaRPr>
          </a:p>
        </p:txBody>
      </p:sp>
      <p:sp>
        <p:nvSpPr>
          <p:cNvPr id="8" name="Textfeld 7"/>
          <p:cNvSpPr txBox="1">
            <a:spLocks noChangeArrowheads="1"/>
          </p:cNvSpPr>
          <p:nvPr/>
        </p:nvSpPr>
        <p:spPr bwMode="auto">
          <a:xfrm>
            <a:off x="468313" y="943647"/>
            <a:ext cx="5831879" cy="400110"/>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4.5.3: </a:t>
            </a:r>
            <a:r>
              <a:rPr lang="de-DE" sz="2000" dirty="0">
                <a:latin typeface="Times New Roman" pitchFamily="18" charset="0"/>
              </a:rPr>
              <a:t>Variationsvergleich von Wechselkursen</a:t>
            </a:r>
            <a:endParaRPr lang="de-DE" sz="2000" b="1" dirty="0">
              <a:solidFill>
                <a:srgbClr val="0070C0"/>
              </a:solidFill>
              <a:latin typeface="Times New Roman" pitchFamily="18" charset="0"/>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9" name="TextBox 8"/>
              <p:cNvSpPr txBox="1"/>
              <p:nvPr/>
            </p:nvSpPr>
            <p:spPr>
              <a:xfrm>
                <a:off x="971600" y="4544159"/>
                <a:ext cx="560974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panose="02040503050406030204" pitchFamily="18" charset="0"/>
                        </a:rPr>
                        <m:t>        </m:t>
                      </m:r>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𝑥</m:t>
                              </m:r>
                            </m:e>
                          </m:acc>
                        </m:e>
                        <m:sub>
                          <m:r>
                            <a:rPr lang="de-DE" sz="2000" b="0" i="1" smtClean="0">
                              <a:latin typeface="Cambria Math" panose="02040503050406030204" pitchFamily="18" charset="0"/>
                            </a:rPr>
                            <m:t>𝑌𝑢𝑎𝑛</m:t>
                          </m:r>
                        </m:sub>
                      </m:sSub>
                      <m:r>
                        <a:rPr lang="de-DE" sz="2000" b="0" i="1" smtClean="0">
                          <a:latin typeface="Cambria Math" panose="02040503050406030204" pitchFamily="18" charset="0"/>
                        </a:rPr>
                        <m:t>=9.49       </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panose="02040503050406030204" pitchFamily="18" charset="0"/>
                                </a:rPr>
                                <m:t>𝑠</m:t>
                              </m:r>
                            </m:e>
                          </m:acc>
                        </m:e>
                        <m:sub>
                          <m:r>
                            <a:rPr lang="de-DE" sz="2000" b="0" i="1" smtClean="0">
                              <a:latin typeface="Cambria Math" panose="02040503050406030204" pitchFamily="18" charset="0"/>
                            </a:rPr>
                            <m:t>𝑌𝑢𝑎𝑛</m:t>
                          </m:r>
                        </m:sub>
                      </m:sSub>
                      <m:r>
                        <a:rPr lang="de-DE" sz="2000" b="0" i="1" smtClean="0">
                          <a:latin typeface="Cambria Math" panose="02040503050406030204" pitchFamily="18" charset="0"/>
                        </a:rPr>
                        <m:t>=0.93       </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𝑣</m:t>
                          </m:r>
                        </m:e>
                        <m:sub>
                          <m:r>
                            <a:rPr lang="de-DE" sz="2000" b="0" i="1" smtClean="0">
                              <a:latin typeface="Cambria Math" panose="02040503050406030204" pitchFamily="18" charset="0"/>
                            </a:rPr>
                            <m:t>𝑌𝑢𝑎𝑛</m:t>
                          </m:r>
                        </m:sub>
                      </m:sSub>
                      <m:r>
                        <a:rPr lang="de-DE" sz="2000" b="0" i="1" smtClean="0">
                          <a:latin typeface="Cambria Math" panose="02040503050406030204" pitchFamily="18" charset="0"/>
                        </a:rPr>
                        <m:t>=0.10</m:t>
                      </m:r>
                    </m:oMath>
                  </m:oMathPara>
                </a14:m>
                <a:endParaRPr lang="de-DE" sz="2000" dirty="0"/>
              </a:p>
            </p:txBody>
          </p:sp>
        </mc:Choice>
        <mc:Fallback xmlns="">
          <p:sp>
            <p:nvSpPr>
              <p:cNvPr id="9" name="TextBox 8"/>
              <p:cNvSpPr txBox="1">
                <a:spLocks noRot="1" noChangeAspect="1" noMove="1" noResize="1" noEditPoints="1" noAdjustHandles="1" noChangeArrowheads="1" noChangeShapeType="1" noTextEdit="1"/>
              </p:cNvSpPr>
              <p:nvPr/>
            </p:nvSpPr>
            <p:spPr>
              <a:xfrm>
                <a:off x="971600" y="4544159"/>
                <a:ext cx="5609741" cy="307777"/>
              </a:xfrm>
              <a:prstGeom prst="rect">
                <a:avLst/>
              </a:prstGeom>
              <a:blipFill>
                <a:blip r:embed="rId3"/>
                <a:stretch>
                  <a:fillRect r="-434" b="-1960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Box 9"/>
              <p:cNvSpPr txBox="1"/>
              <p:nvPr/>
            </p:nvSpPr>
            <p:spPr>
              <a:xfrm>
                <a:off x="1319026" y="4992963"/>
                <a:ext cx="5234895"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𝑥</m:t>
                              </m:r>
                            </m:e>
                          </m:acc>
                        </m:e>
                        <m:sub>
                          <m:r>
                            <a:rPr lang="de-DE" sz="2000" b="0" i="1" smtClean="0">
                              <a:latin typeface="Cambria Math" panose="02040503050406030204" pitchFamily="18" charset="0"/>
                            </a:rPr>
                            <m:t>𝐷𝑜𝑙𝑙𝑎𝑟</m:t>
                          </m:r>
                        </m:sub>
                      </m:sSub>
                      <m:r>
                        <a:rPr lang="de-DE" sz="2000" b="0" i="1" smtClean="0">
                          <a:latin typeface="Cambria Math" panose="02040503050406030204" pitchFamily="18" charset="0"/>
                        </a:rPr>
                        <m:t>=1.33     </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panose="02040503050406030204" pitchFamily="18" charset="0"/>
                                </a:rPr>
                                <m:t>𝑠</m:t>
                              </m:r>
                            </m:e>
                          </m:acc>
                        </m:e>
                        <m:sub>
                          <m:r>
                            <a:rPr lang="de-DE" sz="2000" b="0" i="1" smtClean="0">
                              <a:latin typeface="Cambria Math" panose="02040503050406030204" pitchFamily="18" charset="0"/>
                            </a:rPr>
                            <m:t>𝐷𝑜𝑙𝑙𝑎𝑟</m:t>
                          </m:r>
                        </m:sub>
                      </m:sSub>
                      <m:r>
                        <a:rPr lang="de-DE" sz="2000" b="0" i="1" smtClean="0">
                          <a:latin typeface="Cambria Math" panose="02040503050406030204" pitchFamily="18" charset="0"/>
                        </a:rPr>
                        <m:t>=0.09    </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𝑣</m:t>
                          </m:r>
                        </m:e>
                        <m:sub>
                          <m:r>
                            <a:rPr lang="de-DE" sz="2000" b="0" i="1" smtClean="0">
                              <a:latin typeface="Cambria Math" panose="02040503050406030204" pitchFamily="18" charset="0"/>
                            </a:rPr>
                            <m:t>𝐷𝑜𝑙𝑙𝑎𝑟</m:t>
                          </m:r>
                        </m:sub>
                      </m:sSub>
                      <m:r>
                        <a:rPr lang="de-DE" sz="2000" b="0" i="1" smtClean="0">
                          <a:latin typeface="Cambria Math" panose="02040503050406030204" pitchFamily="18" charset="0"/>
                        </a:rPr>
                        <m:t>=0.07</m:t>
                      </m:r>
                    </m:oMath>
                  </m:oMathPara>
                </a14:m>
                <a:endParaRPr lang="de-DE" sz="2000" dirty="0"/>
              </a:p>
            </p:txBody>
          </p:sp>
        </mc:Choice>
        <mc:Fallback xmlns="">
          <p:sp>
            <p:nvSpPr>
              <p:cNvPr id="10" name="TextBox 9"/>
              <p:cNvSpPr txBox="1">
                <a:spLocks noRot="1" noChangeAspect="1" noMove="1" noResize="1" noEditPoints="1" noAdjustHandles="1" noChangeArrowheads="1" noChangeShapeType="1" noTextEdit="1"/>
              </p:cNvSpPr>
              <p:nvPr/>
            </p:nvSpPr>
            <p:spPr>
              <a:xfrm>
                <a:off x="1319026" y="4992963"/>
                <a:ext cx="5234895" cy="307777"/>
              </a:xfrm>
              <a:prstGeom prst="rect">
                <a:avLst/>
              </a:prstGeom>
              <a:blipFill>
                <a:blip r:embed="rId4"/>
                <a:stretch>
                  <a:fillRect r="-582" b="-19608"/>
                </a:stretch>
              </a:blipFill>
            </p:spPr>
            <p:txBody>
              <a:bodyPr/>
              <a:lstStyle/>
              <a:p>
                <a:r>
                  <a:rPr lang="en-US">
                    <a:noFill/>
                  </a:rPr>
                  <a:t> </a:t>
                </a:r>
              </a:p>
            </p:txBody>
          </p:sp>
        </mc:Fallback>
      </mc:AlternateContent>
      <p:pic>
        <p:nvPicPr>
          <p:cNvPr id="2" name="Grafik 1"/>
          <p:cNvPicPr>
            <a:picLocks noChangeAspect="1"/>
          </p:cNvPicPr>
          <p:nvPr/>
        </p:nvPicPr>
        <p:blipFill>
          <a:blip r:embed="rId5"/>
          <a:stretch>
            <a:fillRect/>
          </a:stretch>
        </p:blipFill>
        <p:spPr>
          <a:xfrm>
            <a:off x="468313" y="1654689"/>
            <a:ext cx="7343775" cy="2571750"/>
          </a:xfrm>
          <a:prstGeom prst="rect">
            <a:avLst/>
          </a:prstGeom>
        </p:spPr>
      </p:pic>
    </p:spTree>
    <p:extLst>
      <p:ext uri="{BB962C8B-B14F-4D97-AF65-F5344CB8AC3E}">
        <p14:creationId xmlns:p14="http://schemas.microsoft.com/office/powerpoint/2010/main" val="369449221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4.6 Standardisierung mittels Lage und Streuung</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113</a:t>
            </a:r>
            <a:endParaRPr lang="de-DE" sz="8000" b="1" dirty="0">
              <a:solidFill>
                <a:schemeClr val="tx1"/>
              </a:solidFill>
              <a:latin typeface="+mj-lt"/>
            </a:endParaRPr>
          </a:p>
        </p:txBody>
      </p:sp>
      <p:cxnSp>
        <p:nvCxnSpPr>
          <p:cNvPr id="15"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6"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Textfeld 17"/>
          <p:cNvSpPr txBox="1">
            <a:spLocks noChangeArrowheads="1"/>
          </p:cNvSpPr>
          <p:nvPr/>
        </p:nvSpPr>
        <p:spPr bwMode="auto">
          <a:xfrm>
            <a:off x="467544" y="1228690"/>
            <a:ext cx="215947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Hintergrund </a:t>
            </a:r>
            <a:r>
              <a:rPr lang="de-DE" sz="2000" dirty="0">
                <a:solidFill>
                  <a:srgbClr val="0070C0"/>
                </a:solidFill>
              </a:rPr>
              <a:t>●</a:t>
            </a:r>
            <a:endParaRPr lang="de-DE" sz="2000" b="1" dirty="0">
              <a:solidFill>
                <a:srgbClr val="0070C0"/>
              </a:solidFill>
              <a:latin typeface="Times New Roman" pitchFamily="18" charset="0"/>
            </a:endParaRPr>
          </a:p>
        </p:txBody>
      </p:sp>
      <p:sp>
        <p:nvSpPr>
          <p:cNvPr id="2" name="Textfeld 1"/>
          <p:cNvSpPr txBox="1"/>
          <p:nvPr/>
        </p:nvSpPr>
        <p:spPr>
          <a:xfrm>
            <a:off x="593035" y="2373848"/>
            <a:ext cx="7867397" cy="1631216"/>
          </a:xfrm>
          <a:prstGeom prst="rect">
            <a:avLst/>
          </a:prstGeom>
          <a:noFill/>
        </p:spPr>
        <p:txBody>
          <a:bodyPr wrap="square" rtlCol="0">
            <a:spAutoFit/>
          </a:bodyPr>
          <a:lstStyle/>
          <a:p>
            <a:r>
              <a:rPr lang="de-DE" sz="2000" dirty="0">
                <a:latin typeface="+mn-lt"/>
              </a:rPr>
              <a:t>&gt; Beispiel: Einkommensvergleich in zwei unterschiedlichen Ländern</a:t>
            </a:r>
          </a:p>
          <a:p>
            <a:r>
              <a:rPr lang="de-DE" sz="2000" dirty="0">
                <a:latin typeface="+mn-lt"/>
              </a:rPr>
              <a:t>   Deutscher: 2800 Euro bei einem Durchschnitt von 2500 Euro und einer</a:t>
            </a:r>
          </a:p>
          <a:p>
            <a:r>
              <a:rPr lang="de-DE" sz="2000" dirty="0">
                <a:latin typeface="+mn-lt"/>
              </a:rPr>
              <a:t>                     Standardabweichung von 150 Euro</a:t>
            </a:r>
          </a:p>
          <a:p>
            <a:r>
              <a:rPr lang="de-DE" sz="2000" dirty="0">
                <a:latin typeface="+mn-lt"/>
              </a:rPr>
              <a:t>   Schweizer: 5500 Franken bei einem Durchschnitt von 5000 Franken und</a:t>
            </a:r>
          </a:p>
          <a:p>
            <a:r>
              <a:rPr lang="de-DE" sz="2000" dirty="0">
                <a:latin typeface="+mn-lt"/>
              </a:rPr>
              <a:t>                      einer Standardabweichung von 400 Franken</a:t>
            </a:r>
          </a:p>
        </p:txBody>
      </p:sp>
      <p:sp>
        <p:nvSpPr>
          <p:cNvPr id="19" name="Textfeld 18"/>
          <p:cNvSpPr txBox="1">
            <a:spLocks noChangeArrowheads="1"/>
          </p:cNvSpPr>
          <p:nvPr/>
        </p:nvSpPr>
        <p:spPr bwMode="auto">
          <a:xfrm>
            <a:off x="500360" y="4005064"/>
            <a:ext cx="630388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Berechnung und Interpretation</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20" name="Textfeld 19"/>
          <p:cNvSpPr txBox="1">
            <a:spLocks noChangeArrowheads="1"/>
          </p:cNvSpPr>
          <p:nvPr/>
        </p:nvSpPr>
        <p:spPr bwMode="auto">
          <a:xfrm>
            <a:off x="523681" y="4481054"/>
            <a:ext cx="2248120" cy="400110"/>
          </a:xfrm>
          <a:prstGeom prst="rect">
            <a:avLst/>
          </a:prstGeom>
          <a:noFill/>
          <a:ln w="9525">
            <a:noFill/>
            <a:miter lim="800000"/>
            <a:headEnd/>
            <a:tailEnd/>
          </a:ln>
        </p:spPr>
        <p:txBody>
          <a:bodyPr wrap="square">
            <a:spAutoFit/>
          </a:bodyPr>
          <a:lstStyle/>
          <a:p>
            <a:r>
              <a:rPr lang="de-DE" sz="2000" dirty="0">
                <a:latin typeface="Times New Roman" pitchFamily="18" charset="0"/>
              </a:rPr>
              <a:t>&gt; Allgemeine Form:</a:t>
            </a:r>
          </a:p>
        </p:txBody>
      </p:sp>
      <p:sp>
        <p:nvSpPr>
          <p:cNvPr id="21" name="Textfeld 20"/>
          <p:cNvSpPr txBox="1">
            <a:spLocks noChangeArrowheads="1"/>
          </p:cNvSpPr>
          <p:nvPr/>
        </p:nvSpPr>
        <p:spPr bwMode="auto">
          <a:xfrm>
            <a:off x="523680" y="5373216"/>
            <a:ext cx="4012315" cy="400110"/>
          </a:xfrm>
          <a:prstGeom prst="rect">
            <a:avLst/>
          </a:prstGeom>
          <a:noFill/>
          <a:ln w="9525">
            <a:noFill/>
            <a:miter lim="800000"/>
            <a:headEnd/>
            <a:tailEnd/>
          </a:ln>
        </p:spPr>
        <p:txBody>
          <a:bodyPr wrap="square">
            <a:spAutoFit/>
          </a:bodyPr>
          <a:lstStyle/>
          <a:p>
            <a:r>
              <a:rPr lang="de-DE" sz="2000" dirty="0">
                <a:latin typeface="Times New Roman" pitchFamily="18" charset="0"/>
              </a:rPr>
              <a:t>&gt; Spezialfall</a:t>
            </a:r>
            <a:r>
              <a:rPr lang="de-DE" sz="2000" i="1" dirty="0">
                <a:latin typeface="Times New Roman" pitchFamily="18" charset="0"/>
              </a:rPr>
              <a:t> Z</a:t>
            </a:r>
            <a:r>
              <a:rPr lang="de-DE" sz="2000" dirty="0">
                <a:latin typeface="Times New Roman" pitchFamily="18" charset="0"/>
              </a:rPr>
              <a:t>-Standardisierung:</a:t>
            </a:r>
          </a:p>
        </p:txBody>
      </p:sp>
      <p:sp>
        <p:nvSpPr>
          <p:cNvPr id="22" name="Textfeld 21"/>
          <p:cNvSpPr txBox="1"/>
          <p:nvPr/>
        </p:nvSpPr>
        <p:spPr>
          <a:xfrm>
            <a:off x="593035" y="1656397"/>
            <a:ext cx="7723381" cy="707886"/>
          </a:xfrm>
          <a:prstGeom prst="rect">
            <a:avLst/>
          </a:prstGeom>
          <a:noFill/>
        </p:spPr>
        <p:txBody>
          <a:bodyPr wrap="square" rtlCol="0">
            <a:spAutoFit/>
          </a:bodyPr>
          <a:lstStyle/>
          <a:p>
            <a:r>
              <a:rPr lang="de-DE" sz="2000" dirty="0">
                <a:latin typeface="+mn-lt"/>
              </a:rPr>
              <a:t>&gt; Beobachtungswerte aus unterschiedlichen </a:t>
            </a:r>
            <a:r>
              <a:rPr lang="de-DE" sz="2000" dirty="0" err="1">
                <a:latin typeface="+mn-lt"/>
              </a:rPr>
              <a:t>Grundgesamtheiten</a:t>
            </a:r>
            <a:r>
              <a:rPr lang="de-DE" sz="2000" dirty="0">
                <a:latin typeface="+mn-lt"/>
              </a:rPr>
              <a:t> lassen</a:t>
            </a:r>
          </a:p>
          <a:p>
            <a:r>
              <a:rPr lang="de-DE" sz="2000" dirty="0">
                <a:latin typeface="+mn-lt"/>
              </a:rPr>
              <a:t>   sich nicht immer sinnvoll vergleichen</a:t>
            </a:r>
          </a:p>
        </p:txBody>
      </p:sp>
      <mc:AlternateContent xmlns:mc="http://schemas.openxmlformats.org/markup-compatibility/2006" xmlns:a14="http://schemas.microsoft.com/office/drawing/2010/main">
        <mc:Choice Requires="a14">
          <p:sp>
            <p:nvSpPr>
              <p:cNvPr id="29" name="Textfeld 28"/>
              <p:cNvSpPr txBox="1"/>
              <p:nvPr/>
            </p:nvSpPr>
            <p:spPr>
              <a:xfrm>
                <a:off x="1547280" y="5796867"/>
                <a:ext cx="1456874" cy="71109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𝑧</m:t>
                          </m:r>
                        </m:e>
                        <m:sub>
                          <m:r>
                            <a:rPr lang="de-DE" sz="2000" b="0" i="1" smtClean="0">
                              <a:solidFill>
                                <a:schemeClr val="tx1"/>
                              </a:solidFill>
                              <a:latin typeface="Cambria Math"/>
                            </a:rPr>
                            <m:t>𝑖</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num>
                        <m:den>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Sub>
                        </m:den>
                      </m:f>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547280" y="5796867"/>
                <a:ext cx="1456874" cy="711092"/>
              </a:xfrm>
              <a:prstGeom prst="rect">
                <a:avLst/>
              </a:prstGeom>
              <a:blipFill rotWithShape="1">
                <a:blip r:embed="rId4"/>
                <a:stretch>
                  <a:fillRect/>
                </a:stretch>
              </a:blipFill>
            </p:spPr>
            <p:txBody>
              <a:bodyPr/>
              <a:lstStyle/>
              <a:p>
                <a:r>
                  <a:rPr lang="de-DE">
                    <a:noFill/>
                  </a:rPr>
                  <a:t> </a:t>
                </a:r>
              </a:p>
            </p:txBody>
          </p:sp>
        </mc:Fallback>
      </mc:AlternateContent>
      <p:pic>
        <p:nvPicPr>
          <p:cNvPr id="3" name="Grafik 2"/>
          <p:cNvPicPr>
            <a:picLocks noChangeAspect="1"/>
          </p:cNvPicPr>
          <p:nvPr/>
        </p:nvPicPr>
        <p:blipFill>
          <a:blip r:embed="rId5"/>
          <a:stretch>
            <a:fillRect/>
          </a:stretch>
        </p:blipFill>
        <p:spPr>
          <a:xfrm>
            <a:off x="523680" y="4940301"/>
            <a:ext cx="7600950" cy="390525"/>
          </a:xfrm>
          <a:prstGeom prst="rect">
            <a:avLst/>
          </a:prstGeom>
        </p:spPr>
      </p:pic>
    </p:spTree>
    <p:extLst>
      <p:ext uri="{BB962C8B-B14F-4D97-AF65-F5344CB8AC3E}">
        <p14:creationId xmlns:p14="http://schemas.microsoft.com/office/powerpoint/2010/main" val="23996446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4.6 Standardisierung mittels Lage und Streuung</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114</a:t>
            </a:r>
            <a:endParaRPr lang="de-DE" sz="8000" b="1" dirty="0">
              <a:solidFill>
                <a:schemeClr val="tx1"/>
              </a:solidFill>
              <a:latin typeface="+mj-lt"/>
            </a:endParaRPr>
          </a:p>
        </p:txBody>
      </p:sp>
      <p:sp>
        <p:nvSpPr>
          <p:cNvPr id="7" name="Textfeld 6"/>
          <p:cNvSpPr txBox="1">
            <a:spLocks noChangeArrowheads="1"/>
          </p:cNvSpPr>
          <p:nvPr/>
        </p:nvSpPr>
        <p:spPr bwMode="auto">
          <a:xfrm>
            <a:off x="468311" y="3140968"/>
            <a:ext cx="630388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Eigenschaften </a:t>
            </a:r>
            <a:r>
              <a:rPr lang="de-DE" sz="2000" b="1" i="1" dirty="0">
                <a:solidFill>
                  <a:srgbClr val="0070C0"/>
                </a:solidFill>
                <a:latin typeface="+mn-lt"/>
              </a:rPr>
              <a:t>z</a:t>
            </a:r>
            <a:r>
              <a:rPr lang="de-DE" sz="2000" b="1" dirty="0">
                <a:solidFill>
                  <a:srgbClr val="0070C0"/>
                </a:solidFill>
                <a:latin typeface="+mn-lt"/>
              </a:rPr>
              <a:t>-standardisierter Werte</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8"/>
          <p:cNvSpPr txBox="1"/>
          <p:nvPr/>
        </p:nvSpPr>
        <p:spPr>
          <a:xfrm>
            <a:off x="468313" y="1124744"/>
            <a:ext cx="2951559" cy="400110"/>
          </a:xfrm>
          <a:prstGeom prst="rect">
            <a:avLst/>
          </a:prstGeom>
          <a:noFill/>
        </p:spPr>
        <p:txBody>
          <a:bodyPr wrap="square" rtlCol="0">
            <a:spAutoFit/>
          </a:bodyPr>
          <a:lstStyle/>
          <a:p>
            <a:r>
              <a:rPr lang="de-DE" sz="2000" dirty="0">
                <a:latin typeface="+mn-lt"/>
              </a:rPr>
              <a:t>&gt; Im Beispiel von zuvor</a:t>
            </a:r>
          </a:p>
        </p:txBody>
      </p:sp>
      <mc:AlternateContent xmlns:mc="http://schemas.openxmlformats.org/markup-compatibility/2006" xmlns:a14="http://schemas.microsoft.com/office/drawing/2010/main">
        <mc:Choice Requires="a14">
          <p:sp>
            <p:nvSpPr>
              <p:cNvPr id="2" name="Textfeld 1"/>
              <p:cNvSpPr txBox="1"/>
              <p:nvPr/>
            </p:nvSpPr>
            <p:spPr>
              <a:xfrm>
                <a:off x="1115616" y="1548138"/>
                <a:ext cx="3137397" cy="61837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nor/>
                        </m:rPr>
                        <a:rPr lang="de-DE" b="0" i="0" smtClean="0">
                          <a:latin typeface="Cambria Math"/>
                        </a:rPr>
                        <m:t>Deutscher</m:t>
                      </m:r>
                      <m:r>
                        <a:rPr lang="de-DE" b="0" i="1" smtClean="0">
                          <a:latin typeface="Cambria Math"/>
                        </a:rPr>
                        <m:t>: </m:t>
                      </m:r>
                      <m:f>
                        <m:fPr>
                          <m:ctrlPr>
                            <a:rPr lang="de-DE" i="1" smtClean="0">
                              <a:latin typeface="Cambria Math" panose="02040503050406030204" pitchFamily="18" charset="0"/>
                            </a:rPr>
                          </m:ctrlPr>
                        </m:fPr>
                        <m:num>
                          <m:r>
                            <a:rPr lang="de-DE" b="0" i="1" smtClean="0">
                              <a:latin typeface="Cambria Math"/>
                            </a:rPr>
                            <m:t>2800−2500</m:t>
                          </m:r>
                        </m:num>
                        <m:den>
                          <m:r>
                            <a:rPr lang="de-DE" b="0" i="1" smtClean="0">
                              <a:latin typeface="Cambria Math"/>
                            </a:rPr>
                            <m:t>150</m:t>
                          </m:r>
                        </m:den>
                      </m:f>
                      <m:r>
                        <a:rPr lang="de-DE" b="0" i="1" smtClean="0">
                          <a:latin typeface="Cambria Math"/>
                        </a:rPr>
                        <m:t>=2</m:t>
                      </m:r>
                    </m:oMath>
                  </m:oMathPara>
                </a14:m>
                <a:endParaRPr lang="de-DE" dirty="0"/>
              </a:p>
            </p:txBody>
          </p:sp>
        </mc:Choice>
        <mc:Fallback xmlns="">
          <p:sp>
            <p:nvSpPr>
              <p:cNvPr id="2" name="Textfeld 1"/>
              <p:cNvSpPr txBox="1">
                <a:spLocks noRot="1" noChangeAspect="1" noMove="1" noResize="1" noEditPoints="1" noAdjustHandles="1" noChangeArrowheads="1" noChangeShapeType="1" noTextEdit="1"/>
              </p:cNvSpPr>
              <p:nvPr/>
            </p:nvSpPr>
            <p:spPr>
              <a:xfrm>
                <a:off x="1115616" y="1548138"/>
                <a:ext cx="3137397" cy="618374"/>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4572000" y="1558099"/>
                <a:ext cx="3445174" cy="61831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nor/>
                        </m:rPr>
                        <a:rPr lang="de-DE" smtClean="0">
                          <a:latin typeface="Cambria Math"/>
                        </a:rPr>
                        <m:t>S</m:t>
                      </m:r>
                      <m:r>
                        <m:rPr>
                          <m:nor/>
                        </m:rPr>
                        <a:rPr lang="de-DE" b="0" i="0" smtClean="0">
                          <a:latin typeface="Cambria Math"/>
                        </a:rPr>
                        <m:t>chweizer</m:t>
                      </m:r>
                      <m:r>
                        <a:rPr lang="de-DE" b="0" i="1" smtClean="0">
                          <a:latin typeface="Cambria Math"/>
                        </a:rPr>
                        <m:t>: </m:t>
                      </m:r>
                      <m:f>
                        <m:fPr>
                          <m:ctrlPr>
                            <a:rPr lang="de-DE" i="1" smtClean="0">
                              <a:latin typeface="Cambria Math" panose="02040503050406030204" pitchFamily="18" charset="0"/>
                            </a:rPr>
                          </m:ctrlPr>
                        </m:fPr>
                        <m:num>
                          <m:r>
                            <a:rPr lang="de-DE" b="0" i="1" smtClean="0">
                              <a:latin typeface="Cambria Math"/>
                            </a:rPr>
                            <m:t>5500−5000</m:t>
                          </m:r>
                        </m:num>
                        <m:den>
                          <m:r>
                            <a:rPr lang="de-DE" b="0" i="1" smtClean="0">
                              <a:latin typeface="Cambria Math"/>
                            </a:rPr>
                            <m:t>400</m:t>
                          </m:r>
                        </m:den>
                      </m:f>
                      <m:r>
                        <a:rPr lang="de-DE" b="0" i="1" smtClean="0">
                          <a:latin typeface="Cambria Math"/>
                        </a:rPr>
                        <m:t>=1.25</m:t>
                      </m:r>
                    </m:oMath>
                  </m:oMathPara>
                </a14:m>
                <a:endParaRPr lang="de-DE" dirty="0"/>
              </a:p>
            </p:txBody>
          </p:sp>
        </mc:Choice>
        <mc:Fallback xmlns="">
          <p:sp>
            <p:nvSpPr>
              <p:cNvPr id="11" name="Textfeld 10"/>
              <p:cNvSpPr txBox="1">
                <a:spLocks noRot="1" noChangeAspect="1" noMove="1" noResize="1" noEditPoints="1" noAdjustHandles="1" noChangeArrowheads="1" noChangeShapeType="1" noTextEdit="1"/>
              </p:cNvSpPr>
              <p:nvPr/>
            </p:nvSpPr>
            <p:spPr>
              <a:xfrm>
                <a:off x="4572000" y="1558099"/>
                <a:ext cx="3445174" cy="618311"/>
              </a:xfrm>
              <a:prstGeom prst="rect">
                <a:avLst/>
              </a:prstGeom>
              <a:blipFill rotWithShape="1">
                <a:blip r:embed="rId4"/>
                <a:stretch>
                  <a:fillRect/>
                </a:stretch>
              </a:blipFill>
            </p:spPr>
            <p:txBody>
              <a:bodyPr/>
              <a:lstStyle/>
              <a:p>
                <a:r>
                  <a:rPr lang="de-DE">
                    <a:noFill/>
                  </a:rPr>
                  <a:t> </a:t>
                </a:r>
              </a:p>
            </p:txBody>
          </p:sp>
        </mc:Fallback>
      </mc:AlternateContent>
      <p:sp>
        <p:nvSpPr>
          <p:cNvPr id="12" name="Textfeld 11"/>
          <p:cNvSpPr txBox="1"/>
          <p:nvPr/>
        </p:nvSpPr>
        <p:spPr>
          <a:xfrm>
            <a:off x="717131" y="2200879"/>
            <a:ext cx="7938546" cy="707886"/>
          </a:xfrm>
          <a:prstGeom prst="rect">
            <a:avLst/>
          </a:prstGeom>
          <a:noFill/>
        </p:spPr>
        <p:txBody>
          <a:bodyPr wrap="square" rtlCol="0">
            <a:spAutoFit/>
          </a:bodyPr>
          <a:lstStyle/>
          <a:p>
            <a:r>
              <a:rPr lang="de-DE" sz="2000" dirty="0">
                <a:latin typeface="+mn-lt"/>
              </a:rPr>
              <a:t>Fazit: Deutscher (Schweizer) liegt 2 (1.25) Standardabweichungen über</a:t>
            </a:r>
          </a:p>
          <a:p>
            <a:r>
              <a:rPr lang="de-DE" sz="2000" dirty="0">
                <a:latin typeface="+mn-lt"/>
              </a:rPr>
              <a:t>          dem Durchschnitt</a:t>
            </a:r>
          </a:p>
        </p:txBody>
      </p:sp>
      <p:sp>
        <p:nvSpPr>
          <p:cNvPr id="15" name="Textfeld 14"/>
          <p:cNvSpPr txBox="1"/>
          <p:nvPr/>
        </p:nvSpPr>
        <p:spPr>
          <a:xfrm>
            <a:off x="468311" y="3600420"/>
            <a:ext cx="5687865" cy="400110"/>
          </a:xfrm>
          <a:prstGeom prst="rect">
            <a:avLst/>
          </a:prstGeom>
          <a:noFill/>
        </p:spPr>
        <p:txBody>
          <a:bodyPr wrap="square" rtlCol="0">
            <a:spAutoFit/>
          </a:bodyPr>
          <a:lstStyle/>
          <a:p>
            <a:r>
              <a:rPr lang="de-DE" sz="2000" dirty="0">
                <a:latin typeface="+mn-lt"/>
              </a:rPr>
              <a:t>&gt; Mittelwert </a:t>
            </a:r>
            <a:r>
              <a:rPr lang="de-DE" sz="2000" i="1" dirty="0">
                <a:latin typeface="+mn-lt"/>
              </a:rPr>
              <a:t>z</a:t>
            </a:r>
            <a:r>
              <a:rPr lang="de-DE" sz="2000" dirty="0">
                <a:latin typeface="+mn-lt"/>
              </a:rPr>
              <a:t>-standardisierter Werte ist stets 0:</a:t>
            </a:r>
          </a:p>
        </p:txBody>
      </p:sp>
      <mc:AlternateContent xmlns:mc="http://schemas.openxmlformats.org/markup-compatibility/2006" xmlns:a14="http://schemas.microsoft.com/office/drawing/2010/main">
        <mc:Choice Requires="a14">
          <p:sp>
            <p:nvSpPr>
              <p:cNvPr id="19" name="Textfeld 18"/>
              <p:cNvSpPr txBox="1"/>
              <p:nvPr/>
            </p:nvSpPr>
            <p:spPr>
              <a:xfrm>
                <a:off x="1115616" y="4149080"/>
                <a:ext cx="3074303"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𝑧</m:t>
                          </m:r>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𝑧</m:t>
                              </m:r>
                            </m:e>
                            <m:sub>
                              <m:r>
                                <a:rPr lang="de-DE" sz="2000" b="0" i="1" smtClean="0">
                                  <a:solidFill>
                                    <a:schemeClr val="tx1"/>
                                  </a:solidFill>
                                  <a:latin typeface="Cambria Math"/>
                                </a:rPr>
                                <m:t>𝑖</m:t>
                              </m:r>
                            </m:sub>
                          </m:sSub>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num>
                            <m:den>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Sub>
                            </m:den>
                          </m:f>
                        </m:e>
                      </m:nary>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115616" y="4149080"/>
                <a:ext cx="3074303" cy="93262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343082" y="5106957"/>
                <a:ext cx="2661498"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i="1">
                                  <a:solidFill>
                                    <a:schemeClr val="tx1"/>
                                  </a:solidFill>
                                  <a:latin typeface="Cambria Math"/>
                                </a:rPr>
                                <m:t>𝑋</m:t>
                              </m:r>
                            </m:sub>
                          </m:sSub>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d>
                        </m:e>
                      </m:nary>
                      <m:r>
                        <a:rPr lang="de-DE" sz="2000" b="0" i="1" smtClean="0">
                          <a:solidFill>
                            <a:schemeClr val="tx1"/>
                          </a:solidFill>
                          <a:latin typeface="Cambria Math"/>
                        </a:rPr>
                        <m:t>=0</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343082" y="5106957"/>
                <a:ext cx="2661498" cy="932628"/>
              </a:xfrm>
              <a:prstGeom prst="rect">
                <a:avLst/>
              </a:prstGeom>
              <a:blipFill rotWithShape="1">
                <a:blip r:embed="rId6"/>
                <a:stretch>
                  <a:fillRect/>
                </a:stretch>
              </a:blipFill>
            </p:spPr>
            <p:txBody>
              <a:bodyPr/>
              <a:lstStyle/>
              <a:p>
                <a:r>
                  <a:rPr lang="de-DE">
                    <a:noFill/>
                  </a:rPr>
                  <a:t> </a:t>
                </a:r>
              </a:p>
            </p:txBody>
          </p:sp>
        </mc:Fallback>
      </mc:AlternateContent>
      <p:sp>
        <p:nvSpPr>
          <p:cNvPr id="21" name="Textfeld 20"/>
          <p:cNvSpPr txBox="1"/>
          <p:nvPr/>
        </p:nvSpPr>
        <p:spPr>
          <a:xfrm>
            <a:off x="4218560" y="5373216"/>
            <a:ext cx="1903163" cy="400110"/>
          </a:xfrm>
          <a:prstGeom prst="rect">
            <a:avLst/>
          </a:prstGeom>
          <a:noFill/>
        </p:spPr>
        <p:txBody>
          <a:bodyPr wrap="square" rtlCol="0">
            <a:spAutoFit/>
          </a:bodyPr>
          <a:lstStyle/>
          <a:p>
            <a:r>
              <a:rPr lang="de-DE" sz="2000" dirty="0">
                <a:latin typeface="+mn-lt"/>
              </a:rPr>
              <a:t>(vgl. </a:t>
            </a:r>
            <a:r>
              <a:rPr lang="de-DE" sz="2000">
                <a:latin typeface="+mn-lt"/>
              </a:rPr>
              <a:t>Folie 69)</a:t>
            </a:r>
            <a:endParaRPr lang="de-DE" sz="2000" dirty="0">
              <a:latin typeface="+mn-lt"/>
            </a:endParaRPr>
          </a:p>
        </p:txBody>
      </p:sp>
    </p:spTree>
    <p:extLst>
      <p:ext uri="{BB962C8B-B14F-4D97-AF65-F5344CB8AC3E}">
        <p14:creationId xmlns:p14="http://schemas.microsoft.com/office/powerpoint/2010/main" val="3185279973"/>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4.6 Standardisierung mittels Lage und Streuung</a:t>
            </a:r>
          </a:p>
        </p:txBody>
      </p:sp>
      <p:cxnSp>
        <p:nvCxnSpPr>
          <p:cNvPr id="16" name="Gerade Verbindung 15"/>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9" name="Textfeld 8"/>
              <p:cNvSpPr txBox="1"/>
              <p:nvPr/>
            </p:nvSpPr>
            <p:spPr>
              <a:xfrm>
                <a:off x="1032337" y="1505254"/>
                <a:ext cx="5239255"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𝑍</m:t>
                          </m:r>
                        </m:sub>
                        <m:sup>
                          <m:r>
                            <a:rPr lang="de-DE" sz="2000" b="0" i="1" smtClean="0">
                              <a:solidFill>
                                <a:schemeClr val="tx1"/>
                              </a:solidFill>
                              <a:latin typeface="Cambria Math"/>
                            </a:rPr>
                            <m:t>2</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𝑧</m:t>
                                      </m:r>
                                    </m:e>
                                    <m:sub>
                                      <m:r>
                                        <a:rPr lang="de-DE" sz="2000" i="1">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𝑧</m:t>
                                      </m:r>
                                    </m:e>
                                  </m:acc>
                                </m:e>
                              </m:d>
                            </m:e>
                            <m:sup>
                              <m:r>
                                <a:rPr lang="de-DE" sz="2000" b="0" i="1" smtClean="0">
                                  <a:solidFill>
                                    <a:schemeClr val="tx1"/>
                                  </a:solidFill>
                                  <a:latin typeface="Cambria Math"/>
                                </a:rPr>
                                <m:t>2</m:t>
                              </m:r>
                            </m:sup>
                          </m:sSup>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𝑧</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𝑧</m:t>
                              </m:r>
                            </m:e>
                          </m:acc>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Sup>
                            <m:sSubSupPr>
                              <m:ctrlPr>
                                <a:rPr lang="de-DE" sz="2000" i="1">
                                  <a:solidFill>
                                    <a:schemeClr val="tx1"/>
                                  </a:solidFill>
                                  <a:latin typeface="Cambria Math" panose="02040503050406030204" pitchFamily="18" charset="0"/>
                                </a:rPr>
                              </m:ctrlPr>
                            </m:sSubSupPr>
                            <m:e>
                              <m:r>
                                <a:rPr lang="de-DE" sz="2000" i="1">
                                  <a:solidFill>
                                    <a:schemeClr val="tx1"/>
                                  </a:solidFill>
                                  <a:latin typeface="Cambria Math"/>
                                </a:rPr>
                                <m:t>𝑧</m:t>
                              </m:r>
                            </m:e>
                            <m:sub>
                              <m:r>
                                <a:rPr lang="de-DE" sz="2000" i="1">
                                  <a:solidFill>
                                    <a:schemeClr val="tx1"/>
                                  </a:solidFill>
                                  <a:latin typeface="Cambria Math"/>
                                </a:rPr>
                                <m:t>𝑖</m:t>
                              </m:r>
                            </m:sub>
                            <m:sup>
                              <m:r>
                                <a:rPr lang="de-DE" sz="2000" i="1">
                                  <a:solidFill>
                                    <a:schemeClr val="tx1"/>
                                  </a:solidFill>
                                  <a:latin typeface="Cambria Math"/>
                                </a:rPr>
                                <m:t>2</m:t>
                              </m:r>
                            </m:sup>
                          </m:sSubSup>
                        </m:e>
                      </m:nary>
                    </m:oMath>
                  </m:oMathPara>
                </a14:m>
                <a:endParaRPr lang="de-DE" sz="2000" dirty="0">
                  <a:solidFill>
                    <a:schemeClr val="tx1"/>
                  </a:solidFill>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1032337" y="1505254"/>
                <a:ext cx="5239255" cy="932628"/>
              </a:xfrm>
              <a:prstGeom prst="rect">
                <a:avLst/>
              </a:prstGeom>
              <a:blipFill rotWithShape="1">
                <a:blip r:embed="rId4"/>
                <a:stretch>
                  <a:fillRect/>
                </a:stretch>
              </a:blipFill>
            </p:spPr>
            <p:txBody>
              <a:bodyPr/>
              <a:lstStyle/>
              <a:p>
                <a:r>
                  <a:rPr lang="de-DE">
                    <a:noFill/>
                  </a:rPr>
                  <a:t> </a:t>
                </a:r>
              </a:p>
            </p:txBody>
          </p:sp>
        </mc:Fallback>
      </mc:AlternateContent>
      <p:sp>
        <p:nvSpPr>
          <p:cNvPr id="10" name="Textfeld 9"/>
          <p:cNvSpPr txBox="1"/>
          <p:nvPr/>
        </p:nvSpPr>
        <p:spPr>
          <a:xfrm>
            <a:off x="468313" y="1052736"/>
            <a:ext cx="7272039" cy="400110"/>
          </a:xfrm>
          <a:prstGeom prst="rect">
            <a:avLst/>
          </a:prstGeom>
          <a:noFill/>
        </p:spPr>
        <p:txBody>
          <a:bodyPr wrap="square" rtlCol="0">
            <a:spAutoFit/>
          </a:bodyPr>
          <a:lstStyle/>
          <a:p>
            <a:r>
              <a:rPr lang="de-DE" sz="2000" dirty="0">
                <a:latin typeface="+mn-lt"/>
              </a:rPr>
              <a:t>&gt; Varianz (Standardabweichung) </a:t>
            </a:r>
            <a:r>
              <a:rPr lang="de-DE" sz="2000" i="1" dirty="0">
                <a:latin typeface="+mn-lt"/>
              </a:rPr>
              <a:t>z</a:t>
            </a:r>
            <a:r>
              <a:rPr lang="de-DE" sz="2000" dirty="0">
                <a:latin typeface="+mn-lt"/>
              </a:rPr>
              <a:t>-standardisierter Werte ist stets 1:</a:t>
            </a:r>
          </a:p>
        </p:txBody>
      </p:sp>
      <mc:AlternateContent xmlns:mc="http://schemas.openxmlformats.org/markup-compatibility/2006" xmlns:a14="http://schemas.microsoft.com/office/drawing/2010/main">
        <mc:Choice Requires="a14">
          <p:sp>
            <p:nvSpPr>
              <p:cNvPr id="11" name="Textfeld 10"/>
              <p:cNvSpPr txBox="1"/>
              <p:nvPr/>
            </p:nvSpPr>
            <p:spPr>
              <a:xfrm>
                <a:off x="1390671" y="2564904"/>
                <a:ext cx="6122702"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smtClean="0">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f>
                            <m:fPr>
                              <m:ctrlPr>
                                <a:rPr lang="de-DE" sz="2000" i="1" smtClean="0">
                                  <a:solidFill>
                                    <a:schemeClr val="tx1"/>
                                  </a:solidFill>
                                  <a:latin typeface="Cambria Math" panose="02040503050406030204" pitchFamily="18" charset="0"/>
                                </a:rPr>
                              </m:ctrlPr>
                            </m:fPr>
                            <m:num>
                              <m:sSup>
                                <m:sSupPr>
                                  <m:ctrlPr>
                                    <a:rPr lang="de-DE" sz="2000" i="1" smtClean="0">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d>
                                </m:e>
                                <m:sup>
                                  <m:r>
                                    <a:rPr lang="de-DE" sz="2000" b="0" i="1" smtClean="0">
                                      <a:solidFill>
                                        <a:schemeClr val="tx1"/>
                                      </a:solidFill>
                                      <a:latin typeface="Cambria Math"/>
                                    </a:rPr>
                                    <m:t>2</m:t>
                                  </m:r>
                                </m:sup>
                              </m:sSup>
                            </m:num>
                            <m:den>
                              <m:sSubSup>
                                <m:sSubSupPr>
                                  <m:ctrlPr>
                                    <a:rPr lang="de-DE" sz="200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sSubSup>
                            <m:sSubSupPr>
                              <m:ctrlPr>
                                <a:rPr lang="de-DE" sz="2000" i="1">
                                  <a:solidFill>
                                    <a:schemeClr val="tx1"/>
                                  </a:solidFill>
                                  <a:latin typeface="Cambria Math" panose="02040503050406030204" pitchFamily="18" charset="0"/>
                                </a:rPr>
                              </m:ctrlPr>
                            </m:sSubSup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i="1">
                                  <a:solidFill>
                                    <a:schemeClr val="tx1"/>
                                  </a:solidFill>
                                  <a:latin typeface="Cambria Math"/>
                                </a:rPr>
                                <m:t>𝑋</m:t>
                              </m:r>
                            </m:sub>
                            <m:sup>
                              <m:r>
                                <a:rPr lang="de-DE" sz="2000" i="1">
                                  <a:solidFill>
                                    <a:schemeClr val="tx1"/>
                                  </a:solidFill>
                                  <a:latin typeface="Cambria Math"/>
                                </a:rPr>
                                <m:t>2</m:t>
                              </m:r>
                            </m:sup>
                          </m:sSubSup>
                        </m:den>
                      </m:f>
                      <m:r>
                        <a:rPr lang="de-DE" sz="2000" b="0" i="1" smtClean="0">
                          <a:solidFill>
                            <a:schemeClr val="tx1"/>
                          </a:solidFill>
                          <a:latin typeface="Cambria Math"/>
                          <a:ea typeface="Cambria Math"/>
                        </a:rPr>
                        <m:t>×</m:t>
                      </m:r>
                      <m:f>
                        <m:fPr>
                          <m:ctrlPr>
                            <a:rPr lang="de-DE" sz="2000" i="1" smtClean="0">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d>
                            </m:e>
                            <m:sup>
                              <m:r>
                                <a:rPr lang="de-DE" sz="2000" i="1">
                                  <a:solidFill>
                                    <a:schemeClr val="tx1"/>
                                  </a:solidFill>
                                  <a:latin typeface="Cambria Math"/>
                                </a:rPr>
                                <m:t>2</m:t>
                              </m:r>
                            </m:sup>
                          </m:sSup>
                        </m:e>
                      </m:nary>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sSubSup>
                            <m:sSubSupPr>
                              <m:ctrlPr>
                                <a:rPr lang="de-DE" sz="2000" i="1">
                                  <a:solidFill>
                                    <a:schemeClr val="tx1"/>
                                  </a:solidFill>
                                  <a:latin typeface="Cambria Math" panose="02040503050406030204" pitchFamily="18" charset="0"/>
                                </a:rPr>
                              </m:ctrlPr>
                            </m:sSubSup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i="1">
                                  <a:solidFill>
                                    <a:schemeClr val="tx1"/>
                                  </a:solidFill>
                                  <a:latin typeface="Cambria Math"/>
                                </a:rPr>
                                <m:t>𝑋</m:t>
                              </m:r>
                            </m:sub>
                            <m:sup>
                              <m:r>
                                <a:rPr lang="de-DE" sz="2000" i="1">
                                  <a:solidFill>
                                    <a:schemeClr val="tx1"/>
                                  </a:solidFill>
                                  <a:latin typeface="Cambria Math"/>
                                </a:rPr>
                                <m:t>2</m:t>
                              </m:r>
                            </m:sup>
                          </m:sSubSup>
                        </m:den>
                      </m:f>
                      <m:r>
                        <a:rPr lang="de-DE" sz="2000" i="1">
                          <a:solidFill>
                            <a:schemeClr val="tx1"/>
                          </a:solidFill>
                          <a:latin typeface="Cambria Math"/>
                          <a:ea typeface="Cambria Math"/>
                        </a:rPr>
                        <m:t>×</m:t>
                      </m:r>
                      <m:sSubSup>
                        <m:sSubSupPr>
                          <m:ctrlPr>
                            <a:rPr lang="de-DE" sz="2000" i="1">
                              <a:solidFill>
                                <a:schemeClr val="tx1"/>
                              </a:solidFill>
                              <a:latin typeface="Cambria Math" panose="02040503050406030204" pitchFamily="18" charset="0"/>
                            </a:rPr>
                          </m:ctrlPr>
                        </m:sSubSup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i="1">
                              <a:solidFill>
                                <a:schemeClr val="tx1"/>
                              </a:solidFill>
                              <a:latin typeface="Cambria Math"/>
                            </a:rPr>
                            <m:t>𝑋</m:t>
                          </m:r>
                        </m:sub>
                        <m:sup>
                          <m:r>
                            <a:rPr lang="de-DE" sz="2000" i="1">
                              <a:solidFill>
                                <a:schemeClr val="tx1"/>
                              </a:solidFill>
                              <a:latin typeface="Cambria Math"/>
                            </a:rPr>
                            <m:t>2</m:t>
                          </m:r>
                        </m:sup>
                      </m:sSubSup>
                      <m:r>
                        <a:rPr lang="de-DE" sz="2000" b="0" i="1" smtClean="0">
                          <a:solidFill>
                            <a:schemeClr val="tx1"/>
                          </a:solidFill>
                          <a:latin typeface="Cambria Math"/>
                        </a:rPr>
                        <m:t>=1</m:t>
                      </m:r>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390671" y="2564904"/>
                <a:ext cx="6122702" cy="932628"/>
              </a:xfrm>
              <a:prstGeom prst="rect">
                <a:avLst/>
              </a:prstGeom>
              <a:blipFill rotWithShape="1">
                <a:blip r:embed="rId5"/>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468313" y="3624554"/>
            <a:ext cx="7600950" cy="2924175"/>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115</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7425411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116</a:t>
            </a:r>
            <a:endParaRPr lang="de-DE" sz="8000" b="1" dirty="0">
              <a:solidFill>
                <a:schemeClr val="tx1"/>
              </a:solidFill>
              <a:latin typeface="+mj-lt"/>
            </a:endParaRPr>
          </a:p>
        </p:txBody>
      </p:sp>
      <p:sp>
        <p:nvSpPr>
          <p:cNvPr id="9" name="Textfeld 8"/>
          <p:cNvSpPr txBox="1">
            <a:spLocks noChangeArrowheads="1"/>
          </p:cNvSpPr>
          <p:nvPr/>
        </p:nvSpPr>
        <p:spPr bwMode="auto">
          <a:xfrm>
            <a:off x="468313" y="1228690"/>
            <a:ext cx="4823692" cy="400110"/>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4.6.1: </a:t>
            </a:r>
            <a:r>
              <a:rPr lang="de-DE" sz="2000" dirty="0">
                <a:latin typeface="Times New Roman" pitchFamily="18" charset="0"/>
              </a:rPr>
              <a:t>Standardisierte Zeitreihen</a:t>
            </a:r>
            <a:endParaRPr lang="de-DE" sz="2000" b="1" dirty="0">
              <a:solidFill>
                <a:srgbClr val="0070C0"/>
              </a:solidFill>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4.6 Standardisierung mittels Lage und Streuung</a:t>
            </a:r>
          </a:p>
        </p:txBody>
      </p:sp>
      <p:cxnSp>
        <p:nvCxnSpPr>
          <p:cNvPr id="16" name="Gerade Verbindung 15"/>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3" y="1906204"/>
            <a:ext cx="5600700" cy="2838450"/>
          </a:xfrm>
          <a:prstGeom prst="rect">
            <a:avLst/>
          </a:prstGeom>
        </p:spPr>
      </p:pic>
    </p:spTree>
    <p:extLst>
      <p:ext uri="{BB962C8B-B14F-4D97-AF65-F5344CB8AC3E}">
        <p14:creationId xmlns:p14="http://schemas.microsoft.com/office/powerpoint/2010/main" val="347828915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 Grundzüge statistischer Methoden</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a:t>
            </a:r>
            <a:endParaRPr lang="de-DE" sz="8000" b="1" dirty="0">
              <a:solidFill>
                <a:schemeClr val="tx1"/>
              </a:solidFill>
              <a:latin typeface="+mj-lt"/>
            </a:endParaRP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Textfeld 9"/>
          <p:cNvSpPr txBox="1">
            <a:spLocks noChangeArrowheads="1"/>
          </p:cNvSpPr>
          <p:nvPr/>
        </p:nvSpPr>
        <p:spPr bwMode="auto">
          <a:xfrm>
            <a:off x="471440" y="1350924"/>
            <a:ext cx="4104456" cy="400110"/>
          </a:xfrm>
          <a:prstGeom prst="rect">
            <a:avLst/>
          </a:prstGeom>
          <a:solidFill>
            <a:schemeClr val="bg1"/>
          </a:solid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Streuungszerlegung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827584" y="2153661"/>
            <a:ext cx="5638800" cy="3171825"/>
          </a:xfrm>
          <a:prstGeom prst="rect">
            <a:avLst/>
          </a:prstGeom>
        </p:spPr>
      </p:pic>
    </p:spTree>
    <p:extLst>
      <p:ext uri="{BB962C8B-B14F-4D97-AF65-F5344CB8AC3E}">
        <p14:creationId xmlns:p14="http://schemas.microsoft.com/office/powerpoint/2010/main" val="332765113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4.7 Messung von Schiefe</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117</a:t>
            </a:r>
            <a:endParaRPr lang="de-DE" sz="8000" b="1" dirty="0">
              <a:solidFill>
                <a:schemeClr val="tx1"/>
              </a:solidFill>
              <a:latin typeface="+mj-lt"/>
            </a:endParaRPr>
          </a:p>
        </p:txBody>
      </p:sp>
      <p:cxnSp>
        <p:nvCxnSpPr>
          <p:cNvPr id="15"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6"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Textfeld 21"/>
          <p:cNvSpPr txBox="1">
            <a:spLocks noChangeArrowheads="1"/>
          </p:cNvSpPr>
          <p:nvPr/>
        </p:nvSpPr>
        <p:spPr bwMode="auto">
          <a:xfrm>
            <a:off x="467544" y="1228690"/>
            <a:ext cx="345638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Konzept und Definition </a:t>
            </a:r>
            <a:r>
              <a:rPr lang="de-DE" sz="2000" dirty="0">
                <a:solidFill>
                  <a:srgbClr val="0070C0"/>
                </a:solidFill>
              </a:rPr>
              <a:t>●</a:t>
            </a:r>
            <a:endParaRPr lang="de-DE" sz="2000" b="1" dirty="0">
              <a:solidFill>
                <a:srgbClr val="0070C0"/>
              </a:solidFill>
              <a:latin typeface="Times New Roman" pitchFamily="18" charset="0"/>
            </a:endParaRPr>
          </a:p>
        </p:txBody>
      </p:sp>
      <p:sp>
        <p:nvSpPr>
          <p:cNvPr id="14" name="Textfeld 13"/>
          <p:cNvSpPr txBox="1"/>
          <p:nvPr/>
        </p:nvSpPr>
        <p:spPr>
          <a:xfrm>
            <a:off x="467544" y="4424116"/>
            <a:ext cx="8119398" cy="707886"/>
          </a:xfrm>
          <a:prstGeom prst="rect">
            <a:avLst/>
          </a:prstGeom>
          <a:noFill/>
        </p:spPr>
        <p:txBody>
          <a:bodyPr wrap="square" rtlCol="0">
            <a:spAutoFit/>
          </a:bodyPr>
          <a:lstStyle/>
          <a:p>
            <a:r>
              <a:rPr lang="de-DE" sz="2000" dirty="0">
                <a:latin typeface="+mn-lt"/>
              </a:rPr>
              <a:t>&gt; Feststellung: Bei schiefen Verteilungen liegen obere und untere </a:t>
            </a:r>
            <a:r>
              <a:rPr lang="de-DE" sz="2000" dirty="0" err="1">
                <a:latin typeface="+mn-lt"/>
              </a:rPr>
              <a:t>Quantile</a:t>
            </a:r>
            <a:endParaRPr lang="de-DE" sz="2000" dirty="0">
              <a:latin typeface="+mn-lt"/>
            </a:endParaRPr>
          </a:p>
          <a:p>
            <a:r>
              <a:rPr lang="de-DE" sz="2000" dirty="0">
                <a:latin typeface="+mn-lt"/>
              </a:rPr>
              <a:t>                         gewöhnlich unterschiedlich weit vom Median entfernt</a:t>
            </a:r>
          </a:p>
        </p:txBody>
      </p:sp>
      <p:sp>
        <p:nvSpPr>
          <p:cNvPr id="18" name="Textfeld 17"/>
          <p:cNvSpPr txBox="1"/>
          <p:nvPr/>
        </p:nvSpPr>
        <p:spPr>
          <a:xfrm>
            <a:off x="467544" y="5125885"/>
            <a:ext cx="8208144" cy="400110"/>
          </a:xfrm>
          <a:prstGeom prst="rect">
            <a:avLst/>
          </a:prstGeom>
          <a:noFill/>
        </p:spPr>
        <p:txBody>
          <a:bodyPr wrap="square" rtlCol="0">
            <a:spAutoFit/>
          </a:bodyPr>
          <a:lstStyle/>
          <a:p>
            <a:r>
              <a:rPr lang="de-DE" sz="2000" dirty="0">
                <a:latin typeface="+mn-lt"/>
              </a:rPr>
              <a:t>&gt; Erster Vorschritt: Zerlegung des </a:t>
            </a:r>
            <a:r>
              <a:rPr lang="de-DE" sz="2000" b="1" dirty="0" err="1">
                <a:solidFill>
                  <a:srgbClr val="0070C0"/>
                </a:solidFill>
                <a:latin typeface="+mn-lt"/>
              </a:rPr>
              <a:t>Quantilsabstands</a:t>
            </a:r>
            <a:r>
              <a:rPr lang="de-DE" sz="2000" dirty="0">
                <a:latin typeface="+mn-lt"/>
              </a:rPr>
              <a:t> im Sinne von</a:t>
            </a:r>
          </a:p>
        </p:txBody>
      </p:sp>
      <mc:AlternateContent xmlns:mc="http://schemas.openxmlformats.org/markup-compatibility/2006" xmlns:a14="http://schemas.microsoft.com/office/drawing/2010/main">
        <mc:Choice Requires="a14">
          <p:sp>
            <p:nvSpPr>
              <p:cNvPr id="2" name="Textfeld 1"/>
              <p:cNvSpPr txBox="1"/>
              <p:nvPr/>
            </p:nvSpPr>
            <p:spPr>
              <a:xfrm>
                <a:off x="1187624" y="5543775"/>
                <a:ext cx="462190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𝑥</m:t>
                              </m:r>
                            </m:e>
                          </m:acc>
                        </m:e>
                        <m:sub>
                          <m:r>
                            <a:rPr lang="de-DE" sz="2000" b="0" i="1" smtClean="0">
                              <a:latin typeface="Cambria Math"/>
                            </a:rPr>
                            <m:t>1−</m:t>
                          </m:r>
                          <m:r>
                            <a:rPr lang="de-DE" sz="2000" b="0" i="1" smtClean="0">
                              <a:latin typeface="Cambria Math"/>
                              <a:ea typeface="Cambria Math"/>
                            </a:rPr>
                            <m:t>𝛼</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𝑥</m:t>
                              </m:r>
                            </m:e>
                          </m:acc>
                        </m:e>
                        <m:sub>
                          <m:r>
                            <a:rPr lang="de-DE" sz="2000" i="1">
                              <a:latin typeface="Cambria Math"/>
                              <a:ea typeface="Cambria Math"/>
                            </a:rPr>
                            <m:t>𝛼</m:t>
                          </m:r>
                        </m:sub>
                      </m:sSub>
                      <m:r>
                        <a:rPr lang="de-DE" sz="2000" b="0" i="1" smtClean="0">
                          <a:latin typeface="Cambria Math"/>
                          <a:ea typeface="Cambria Math"/>
                        </a:rPr>
                        <m:t>=</m:t>
                      </m:r>
                      <m:d>
                        <m:dPr>
                          <m:ctrlPr>
                            <a:rPr lang="de-DE" sz="2000" b="0" i="1" smtClean="0">
                              <a:latin typeface="Cambria Math" panose="02040503050406030204" pitchFamily="18" charset="0"/>
                              <a:ea typeface="Cambria Math"/>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𝑥</m:t>
                                  </m:r>
                                </m:e>
                              </m:acc>
                            </m:e>
                            <m:sub>
                              <m:r>
                                <a:rPr lang="de-DE" sz="2000" b="0" i="1" smtClean="0">
                                  <a:latin typeface="Cambria Math"/>
                                </a:rPr>
                                <m:t>0.5</m:t>
                              </m:r>
                            </m:sub>
                          </m:sSub>
                          <m:r>
                            <a:rPr lang="de-DE" sz="2000" b="0" i="1" smtClean="0">
                              <a:latin typeface="Cambria Math"/>
                              <a:ea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𝑥</m:t>
                                  </m:r>
                                </m:e>
                              </m:acc>
                            </m:e>
                            <m:sub>
                              <m:r>
                                <a:rPr lang="de-DE" sz="2000" i="1">
                                  <a:latin typeface="Cambria Math"/>
                                  <a:ea typeface="Cambria Math"/>
                                </a:rPr>
                                <m:t>𝛼</m:t>
                              </m:r>
                            </m:sub>
                          </m:sSub>
                        </m:e>
                      </m:d>
                      <m:r>
                        <a:rPr lang="de-DE" sz="2000" b="0" i="1" smtClean="0">
                          <a:latin typeface="Cambria Math"/>
                          <a:ea typeface="Cambria Math"/>
                        </a:rPr>
                        <m:t>+</m:t>
                      </m:r>
                      <m:d>
                        <m:dPr>
                          <m:ctrlPr>
                            <a:rPr lang="de-DE" sz="2000" i="1">
                              <a:latin typeface="Cambria Math" panose="02040503050406030204" pitchFamily="18" charset="0"/>
                              <a:ea typeface="Cambria Math"/>
                            </a:rPr>
                          </m:ctrlPr>
                        </m:dPr>
                        <m:e>
                          <m:sSub>
                            <m:sSubPr>
                              <m:ctrlPr>
                                <a:rPr lang="de-DE" sz="200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𝑥</m:t>
                                  </m:r>
                                </m:e>
                              </m:acc>
                            </m:e>
                            <m:sub>
                              <m:r>
                                <a:rPr lang="de-DE" sz="2000" b="0" i="1" smtClean="0">
                                  <a:latin typeface="Cambria Math"/>
                                </a:rPr>
                                <m:t>1−</m:t>
                              </m:r>
                              <m:r>
                                <a:rPr lang="de-DE" sz="2000" b="0" i="1" smtClean="0">
                                  <a:latin typeface="Cambria Math"/>
                                  <a:ea typeface="Cambria Math"/>
                                </a:rPr>
                                <m:t>𝛼</m:t>
                              </m:r>
                            </m:sub>
                          </m:sSub>
                          <m:r>
                            <a:rPr lang="de-DE" sz="2000" i="1">
                              <a:latin typeface="Cambria Math"/>
                              <a:ea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𝑥</m:t>
                                  </m:r>
                                </m:e>
                              </m:acc>
                            </m:e>
                            <m:sub>
                              <m:r>
                                <a:rPr lang="de-DE" sz="2000" b="0" i="1" smtClean="0">
                                  <a:latin typeface="Cambria Math"/>
                                </a:rPr>
                                <m:t>0.5</m:t>
                              </m:r>
                            </m:sub>
                          </m:sSub>
                        </m:e>
                      </m:d>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1187624" y="5543775"/>
                <a:ext cx="4621906" cy="400110"/>
              </a:xfrm>
              <a:prstGeom prst="rect">
                <a:avLst/>
              </a:prstGeom>
              <a:blipFill rotWithShape="1">
                <a:blip r:embed="rId4"/>
                <a:stretch>
                  <a:fillRect b="-3030"/>
                </a:stretch>
              </a:blipFill>
            </p:spPr>
            <p:txBody>
              <a:bodyPr/>
              <a:lstStyle/>
              <a:p>
                <a:r>
                  <a:rPr lang="de-DE">
                    <a:noFill/>
                  </a:rPr>
                  <a:t> </a:t>
                </a:r>
              </a:p>
            </p:txBody>
          </p:sp>
        </mc:Fallback>
      </mc:AlternateContent>
      <p:sp>
        <p:nvSpPr>
          <p:cNvPr id="4" name="Geschweifte Klammer rechts 3"/>
          <p:cNvSpPr/>
          <p:nvPr/>
        </p:nvSpPr>
        <p:spPr>
          <a:xfrm rot="5400000">
            <a:off x="1736818" y="5529832"/>
            <a:ext cx="216024" cy="1048072"/>
          </a:xfrm>
          <a:prstGeom prst="rightBrace">
            <a:avLst>
              <a:gd name="adj1" fmla="val 25000"/>
              <a:gd name="adj2" fmla="val 50000"/>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1" name="Textfeld 20"/>
              <p:cNvSpPr txBox="1"/>
              <p:nvPr/>
            </p:nvSpPr>
            <p:spPr>
              <a:xfrm>
                <a:off x="1564080" y="6185898"/>
                <a:ext cx="56150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𝑄</m:t>
                          </m:r>
                        </m:e>
                        <m:sub>
                          <m:r>
                            <a:rPr lang="de-DE" sz="2000" b="0" i="1" smtClean="0">
                              <a:latin typeface="Cambria Math"/>
                              <a:ea typeface="Cambria Math"/>
                            </a:rPr>
                            <m:t>𝛼</m:t>
                          </m:r>
                        </m:sub>
                      </m:sSub>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1564080" y="6185898"/>
                <a:ext cx="561500" cy="400110"/>
              </a:xfrm>
              <a:prstGeom prst="rect">
                <a:avLst/>
              </a:prstGeom>
              <a:blipFill rotWithShape="1">
                <a:blip r:embed="rId5"/>
                <a:stretch>
                  <a:fillRect b="-12308"/>
                </a:stretch>
              </a:blipFill>
            </p:spPr>
            <p:txBody>
              <a:bodyPr/>
              <a:lstStyle/>
              <a:p>
                <a:r>
                  <a:rPr lang="de-DE">
                    <a:noFill/>
                  </a:rPr>
                  <a:t> </a:t>
                </a:r>
              </a:p>
            </p:txBody>
          </p:sp>
        </mc:Fallback>
      </mc:AlternateContent>
      <p:pic>
        <p:nvPicPr>
          <p:cNvPr id="3" name="Grafik 2"/>
          <p:cNvPicPr>
            <a:picLocks noChangeAspect="1"/>
          </p:cNvPicPr>
          <p:nvPr/>
        </p:nvPicPr>
        <p:blipFill>
          <a:blip r:embed="rId6"/>
          <a:stretch>
            <a:fillRect/>
          </a:stretch>
        </p:blipFill>
        <p:spPr>
          <a:xfrm>
            <a:off x="713659" y="1874744"/>
            <a:ext cx="7353300" cy="2343150"/>
          </a:xfrm>
          <a:prstGeom prst="rect">
            <a:avLst/>
          </a:prstGeom>
        </p:spPr>
      </p:pic>
    </p:spTree>
    <p:extLst>
      <p:ext uri="{BB962C8B-B14F-4D97-AF65-F5344CB8AC3E}">
        <p14:creationId xmlns:p14="http://schemas.microsoft.com/office/powerpoint/2010/main" val="402606997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4.7 Messung von Schiefe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988840"/>
            <a:ext cx="237626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Interpretation </a:t>
            </a:r>
            <a:r>
              <a:rPr lang="de-DE" sz="2000" dirty="0">
                <a:solidFill>
                  <a:srgbClr val="0070C0"/>
                </a:solidFill>
              </a:rPr>
              <a:t>●</a:t>
            </a:r>
            <a:endParaRPr lang="de-DE" sz="2000" b="1" dirty="0">
              <a:solidFill>
                <a:srgbClr val="0070C0"/>
              </a:solidFill>
              <a:latin typeface="Times New Roman" pitchFamily="18" charset="0"/>
            </a:endParaRPr>
          </a:p>
        </p:txBody>
      </p: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118</a:t>
            </a:r>
            <a:endParaRPr lang="de-DE" sz="8000" b="1" dirty="0">
              <a:solidFill>
                <a:schemeClr val="tx1"/>
              </a:solidFill>
              <a:latin typeface="+mj-lt"/>
            </a:endParaRPr>
          </a:p>
        </p:txBody>
      </p:sp>
      <p:sp>
        <p:nvSpPr>
          <p:cNvPr id="17" name="Textfeld 16"/>
          <p:cNvSpPr txBox="1"/>
          <p:nvPr/>
        </p:nvSpPr>
        <p:spPr>
          <a:xfrm>
            <a:off x="468313" y="1136938"/>
            <a:ext cx="8119398" cy="707886"/>
          </a:xfrm>
          <a:prstGeom prst="rect">
            <a:avLst/>
          </a:prstGeom>
          <a:noFill/>
        </p:spPr>
        <p:txBody>
          <a:bodyPr wrap="square" rtlCol="0">
            <a:spAutoFit/>
          </a:bodyPr>
          <a:lstStyle/>
          <a:p>
            <a:r>
              <a:rPr lang="de-DE" sz="2000" dirty="0">
                <a:latin typeface="+mn-lt"/>
              </a:rPr>
              <a:t>&gt; </a:t>
            </a:r>
            <a:r>
              <a:rPr lang="de-DE" sz="2000" b="1" dirty="0" err="1">
                <a:solidFill>
                  <a:srgbClr val="0070C0"/>
                </a:solidFill>
                <a:latin typeface="+mn-lt"/>
              </a:rPr>
              <a:t>Quantilskoeffizient</a:t>
            </a:r>
            <a:r>
              <a:rPr lang="de-DE" sz="2000" b="1" dirty="0">
                <a:solidFill>
                  <a:srgbClr val="0070C0"/>
                </a:solidFill>
                <a:latin typeface="+mn-lt"/>
              </a:rPr>
              <a:t> der Schiefe </a:t>
            </a:r>
            <a:r>
              <a:rPr lang="de-DE" sz="2000" dirty="0">
                <a:latin typeface="+mn-lt"/>
              </a:rPr>
              <a:t>setzt die Differenz der beiden Abstände</a:t>
            </a:r>
          </a:p>
          <a:p>
            <a:r>
              <a:rPr lang="de-DE" sz="2000" dirty="0">
                <a:latin typeface="+mn-lt"/>
              </a:rPr>
              <a:t>   ins Verhältnis zum </a:t>
            </a:r>
            <a:r>
              <a:rPr lang="de-DE" sz="2000" dirty="0" err="1">
                <a:latin typeface="+mn-lt"/>
              </a:rPr>
              <a:t>Quantilsabstand</a:t>
            </a:r>
            <a:r>
              <a:rPr lang="de-DE" sz="2000" dirty="0">
                <a:latin typeface="+mn-lt"/>
              </a:rPr>
              <a:t> (siehe Kasten)</a:t>
            </a:r>
          </a:p>
        </p:txBody>
      </p:sp>
      <p:sp>
        <p:nvSpPr>
          <p:cNvPr id="18" name="Textfeld 17"/>
          <p:cNvSpPr txBox="1"/>
          <p:nvPr/>
        </p:nvSpPr>
        <p:spPr>
          <a:xfrm>
            <a:off x="732393" y="2413014"/>
            <a:ext cx="1848103" cy="400110"/>
          </a:xfrm>
          <a:prstGeom prst="rect">
            <a:avLst/>
          </a:prstGeom>
          <a:noFill/>
        </p:spPr>
        <p:txBody>
          <a:bodyPr wrap="square" rtlCol="0">
            <a:spAutoFit/>
          </a:bodyPr>
          <a:lstStyle/>
          <a:p>
            <a:r>
              <a:rPr lang="de-DE" sz="2000" dirty="0">
                <a:latin typeface="+mn-lt"/>
              </a:rPr>
              <a:t>... siehe Kasten</a:t>
            </a:r>
          </a:p>
        </p:txBody>
      </p:sp>
      <p:pic>
        <p:nvPicPr>
          <p:cNvPr id="2" name="Grafik 1"/>
          <p:cNvPicPr>
            <a:picLocks noChangeAspect="1"/>
          </p:cNvPicPr>
          <p:nvPr/>
        </p:nvPicPr>
        <p:blipFill>
          <a:blip r:embed="rId3"/>
          <a:stretch>
            <a:fillRect/>
          </a:stretch>
        </p:blipFill>
        <p:spPr>
          <a:xfrm>
            <a:off x="457200" y="3025904"/>
            <a:ext cx="7600950" cy="2705100"/>
          </a:xfrm>
          <a:prstGeom prst="rect">
            <a:avLst/>
          </a:prstGeom>
        </p:spPr>
      </p:pic>
    </p:spTree>
    <p:extLst>
      <p:ext uri="{BB962C8B-B14F-4D97-AF65-F5344CB8AC3E}">
        <p14:creationId xmlns:p14="http://schemas.microsoft.com/office/powerpoint/2010/main" val="278101328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119</a:t>
            </a:r>
            <a:endParaRPr lang="de-DE" sz="8000" b="1" dirty="0">
              <a:solidFill>
                <a:schemeClr val="tx1"/>
              </a:solidFill>
              <a:latin typeface="+mj-lt"/>
            </a:endParaRPr>
          </a:p>
        </p:txBody>
      </p:sp>
      <p:sp>
        <p:nvSpPr>
          <p:cNvPr id="9" name="Textfeld 8"/>
          <p:cNvSpPr txBox="1">
            <a:spLocks noChangeArrowheads="1"/>
          </p:cNvSpPr>
          <p:nvPr/>
        </p:nvSpPr>
        <p:spPr bwMode="auto">
          <a:xfrm>
            <a:off x="468312" y="1228690"/>
            <a:ext cx="5471839" cy="400110"/>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4.7.1: </a:t>
            </a:r>
            <a:r>
              <a:rPr lang="de-DE" sz="2000" dirty="0">
                <a:latin typeface="Times New Roman" pitchFamily="18" charset="0"/>
              </a:rPr>
              <a:t>Schiefe der Einkommensverteilung</a:t>
            </a:r>
            <a:endParaRPr lang="de-DE" sz="2000" b="1" dirty="0">
              <a:solidFill>
                <a:srgbClr val="0070C0"/>
              </a:solidFill>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4.7 Messung von Schiefe</a:t>
            </a:r>
          </a:p>
        </p:txBody>
      </p:sp>
      <p:cxnSp>
        <p:nvCxnSpPr>
          <p:cNvPr id="16" name="Gerade Verbindung 15"/>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 name="Textfeld 1"/>
              <p:cNvSpPr txBox="1"/>
              <p:nvPr/>
            </p:nvSpPr>
            <p:spPr>
              <a:xfrm>
                <a:off x="551519" y="5013176"/>
                <a:ext cx="7657801" cy="67691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chemeClr val="tx1"/>
                              </a:solidFill>
                              <a:latin typeface="Cambria Math" panose="02040503050406030204" pitchFamily="18" charset="0"/>
                            </a:rPr>
                          </m:ctrlPr>
                        </m:sSubPr>
                        <m:e>
                          <m:r>
                            <a:rPr lang="de-DE" b="0" i="1" smtClean="0">
                              <a:solidFill>
                                <a:schemeClr val="tx1"/>
                              </a:solidFill>
                              <a:latin typeface="Cambria Math"/>
                            </a:rPr>
                            <m:t>𝑄𝑆</m:t>
                          </m:r>
                        </m:e>
                        <m:sub>
                          <m:r>
                            <a:rPr lang="de-DE" b="0" i="1" smtClean="0">
                              <a:solidFill>
                                <a:schemeClr val="tx1"/>
                              </a:solidFill>
                              <a:latin typeface="Cambria Math"/>
                            </a:rPr>
                            <m:t>0.1</m:t>
                          </m:r>
                        </m:sub>
                      </m:sSub>
                      <m:r>
                        <a:rPr lang="de-DE" b="0" i="1" smtClean="0">
                          <a:solidFill>
                            <a:schemeClr val="tx1"/>
                          </a:solidFill>
                          <a:latin typeface="Cambria Math"/>
                        </a:rPr>
                        <m:t>=</m:t>
                      </m:r>
                      <m:f>
                        <m:fPr>
                          <m:ctrlPr>
                            <a:rPr lang="de-DE" b="0" i="1" smtClean="0">
                              <a:solidFill>
                                <a:schemeClr val="tx1"/>
                              </a:solidFill>
                              <a:latin typeface="Cambria Math" panose="02040503050406030204" pitchFamily="18" charset="0"/>
                            </a:rPr>
                          </m:ctrlPr>
                        </m:fPr>
                        <m:num>
                          <m:d>
                            <m:dPr>
                              <m:ctrlPr>
                                <a:rPr lang="de-DE" b="0" i="1" smtClean="0">
                                  <a:solidFill>
                                    <a:schemeClr val="tx1"/>
                                  </a:solidFill>
                                  <a:latin typeface="Cambria Math" panose="02040503050406030204" pitchFamily="18" charset="0"/>
                                </a:rPr>
                              </m:ctrlPr>
                            </m:dPr>
                            <m:e>
                              <m:sSub>
                                <m:sSubPr>
                                  <m:ctrlPr>
                                    <a:rPr lang="de-DE" i="1">
                                      <a:solidFill>
                                        <a:schemeClr val="tx1"/>
                                      </a:solidFill>
                                      <a:latin typeface="Cambria Math" panose="02040503050406030204" pitchFamily="18" charset="0"/>
                                    </a:rPr>
                                  </m:ctrlPr>
                                </m:sSubPr>
                                <m:e>
                                  <m:acc>
                                    <m:accPr>
                                      <m:chr m:val="̃"/>
                                      <m:ctrlPr>
                                        <a:rPr lang="de-DE" i="1">
                                          <a:solidFill>
                                            <a:schemeClr val="tx1"/>
                                          </a:solidFill>
                                          <a:latin typeface="Cambria Math" panose="02040503050406030204" pitchFamily="18" charset="0"/>
                                        </a:rPr>
                                      </m:ctrlPr>
                                    </m:accPr>
                                    <m:e>
                                      <m:r>
                                        <a:rPr lang="de-DE" i="1">
                                          <a:solidFill>
                                            <a:schemeClr val="tx1"/>
                                          </a:solidFill>
                                          <a:latin typeface="Cambria Math"/>
                                        </a:rPr>
                                        <m:t>𝑥</m:t>
                                      </m:r>
                                    </m:e>
                                  </m:acc>
                                </m:e>
                                <m:sub>
                                  <m:r>
                                    <a:rPr lang="de-DE" i="1">
                                      <a:solidFill>
                                        <a:schemeClr val="tx1"/>
                                      </a:solidFill>
                                      <a:latin typeface="Cambria Math"/>
                                    </a:rPr>
                                    <m:t>0.9</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acc>
                                    <m:accPr>
                                      <m:chr m:val="̃"/>
                                      <m:ctrlPr>
                                        <a:rPr lang="de-DE" i="1">
                                          <a:solidFill>
                                            <a:schemeClr val="tx1"/>
                                          </a:solidFill>
                                          <a:latin typeface="Cambria Math" panose="02040503050406030204" pitchFamily="18" charset="0"/>
                                        </a:rPr>
                                      </m:ctrlPr>
                                    </m:accPr>
                                    <m:e>
                                      <m:r>
                                        <a:rPr lang="de-DE" i="1">
                                          <a:solidFill>
                                            <a:schemeClr val="tx1"/>
                                          </a:solidFill>
                                          <a:latin typeface="Cambria Math"/>
                                        </a:rPr>
                                        <m:t>𝑥</m:t>
                                      </m:r>
                                    </m:e>
                                  </m:acc>
                                </m:e>
                                <m:sub>
                                  <m:r>
                                    <a:rPr lang="de-DE" i="1">
                                      <a:solidFill>
                                        <a:schemeClr val="tx1"/>
                                      </a:solidFill>
                                      <a:latin typeface="Cambria Math"/>
                                    </a:rPr>
                                    <m:t>0.</m:t>
                                  </m:r>
                                  <m:r>
                                    <a:rPr lang="de-DE" b="0" i="1" smtClean="0">
                                      <a:solidFill>
                                        <a:schemeClr val="tx1"/>
                                      </a:solidFill>
                                      <a:latin typeface="Cambria Math"/>
                                    </a:rPr>
                                    <m:t>5</m:t>
                                  </m:r>
                                </m:sub>
                              </m:sSub>
                            </m:e>
                          </m:d>
                          <m:r>
                            <a:rPr lang="de-DE" b="0" i="1" smtClean="0">
                              <a:solidFill>
                                <a:schemeClr val="tx1"/>
                              </a:solidFill>
                              <a:latin typeface="Cambria Math"/>
                            </a:rPr>
                            <m:t>−</m:t>
                          </m:r>
                          <m:d>
                            <m:dPr>
                              <m:ctrlPr>
                                <a:rPr lang="de-DE" i="1">
                                  <a:solidFill>
                                    <a:schemeClr val="tx1"/>
                                  </a:solidFill>
                                  <a:latin typeface="Cambria Math" panose="02040503050406030204" pitchFamily="18" charset="0"/>
                                </a:rPr>
                              </m:ctrlPr>
                            </m:dPr>
                            <m:e>
                              <m:sSub>
                                <m:sSubPr>
                                  <m:ctrlPr>
                                    <a:rPr lang="de-DE" i="1">
                                      <a:solidFill>
                                        <a:schemeClr val="tx1"/>
                                      </a:solidFill>
                                      <a:latin typeface="Cambria Math" panose="02040503050406030204" pitchFamily="18" charset="0"/>
                                    </a:rPr>
                                  </m:ctrlPr>
                                </m:sSubPr>
                                <m:e>
                                  <m:acc>
                                    <m:accPr>
                                      <m:chr m:val="̃"/>
                                      <m:ctrlPr>
                                        <a:rPr lang="de-DE" i="1">
                                          <a:solidFill>
                                            <a:schemeClr val="tx1"/>
                                          </a:solidFill>
                                          <a:latin typeface="Cambria Math" panose="02040503050406030204" pitchFamily="18" charset="0"/>
                                        </a:rPr>
                                      </m:ctrlPr>
                                    </m:accPr>
                                    <m:e>
                                      <m:r>
                                        <a:rPr lang="de-DE" i="1">
                                          <a:solidFill>
                                            <a:schemeClr val="tx1"/>
                                          </a:solidFill>
                                          <a:latin typeface="Cambria Math"/>
                                        </a:rPr>
                                        <m:t>𝑥</m:t>
                                      </m:r>
                                    </m:e>
                                  </m:acc>
                                </m:e>
                                <m:sub>
                                  <m:r>
                                    <a:rPr lang="de-DE" i="1">
                                      <a:solidFill>
                                        <a:schemeClr val="tx1"/>
                                      </a:solidFill>
                                      <a:latin typeface="Cambria Math"/>
                                    </a:rPr>
                                    <m:t>0.</m:t>
                                  </m:r>
                                  <m:r>
                                    <a:rPr lang="de-DE" b="0" i="1" smtClean="0">
                                      <a:solidFill>
                                        <a:schemeClr val="tx1"/>
                                      </a:solidFill>
                                      <a:latin typeface="Cambria Math"/>
                                    </a:rPr>
                                    <m:t>5</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acc>
                                    <m:accPr>
                                      <m:chr m:val="̃"/>
                                      <m:ctrlPr>
                                        <a:rPr lang="de-DE" i="1">
                                          <a:solidFill>
                                            <a:schemeClr val="tx1"/>
                                          </a:solidFill>
                                          <a:latin typeface="Cambria Math" panose="02040503050406030204" pitchFamily="18" charset="0"/>
                                        </a:rPr>
                                      </m:ctrlPr>
                                    </m:accPr>
                                    <m:e>
                                      <m:r>
                                        <a:rPr lang="de-DE" i="1">
                                          <a:solidFill>
                                            <a:schemeClr val="tx1"/>
                                          </a:solidFill>
                                          <a:latin typeface="Cambria Math"/>
                                        </a:rPr>
                                        <m:t>𝑥</m:t>
                                      </m:r>
                                    </m:e>
                                  </m:acc>
                                </m:e>
                                <m:sub>
                                  <m:r>
                                    <a:rPr lang="de-DE" i="1">
                                      <a:solidFill>
                                        <a:schemeClr val="tx1"/>
                                      </a:solidFill>
                                      <a:latin typeface="Cambria Math"/>
                                    </a:rPr>
                                    <m:t>0.</m:t>
                                  </m:r>
                                  <m:r>
                                    <a:rPr lang="de-DE" b="0" i="1" smtClean="0">
                                      <a:solidFill>
                                        <a:schemeClr val="tx1"/>
                                      </a:solidFill>
                                      <a:latin typeface="Cambria Math"/>
                                    </a:rPr>
                                    <m:t>1</m:t>
                                  </m:r>
                                </m:sub>
                              </m:sSub>
                            </m:e>
                          </m:d>
                        </m:num>
                        <m:den>
                          <m:sSub>
                            <m:sSubPr>
                              <m:ctrlPr>
                                <a:rPr lang="de-DE" i="1">
                                  <a:solidFill>
                                    <a:schemeClr val="tx1"/>
                                  </a:solidFill>
                                  <a:latin typeface="Cambria Math" panose="02040503050406030204" pitchFamily="18" charset="0"/>
                                </a:rPr>
                              </m:ctrlPr>
                            </m:sSubPr>
                            <m:e>
                              <m:acc>
                                <m:accPr>
                                  <m:chr m:val="̃"/>
                                  <m:ctrlPr>
                                    <a:rPr lang="de-DE" i="1">
                                      <a:solidFill>
                                        <a:schemeClr val="tx1"/>
                                      </a:solidFill>
                                      <a:latin typeface="Cambria Math" panose="02040503050406030204" pitchFamily="18" charset="0"/>
                                    </a:rPr>
                                  </m:ctrlPr>
                                </m:accPr>
                                <m:e>
                                  <m:r>
                                    <a:rPr lang="de-DE" i="1">
                                      <a:solidFill>
                                        <a:schemeClr val="tx1"/>
                                      </a:solidFill>
                                      <a:latin typeface="Cambria Math"/>
                                    </a:rPr>
                                    <m:t>𝑥</m:t>
                                  </m:r>
                                </m:e>
                              </m:acc>
                            </m:e>
                            <m:sub>
                              <m:r>
                                <a:rPr lang="de-DE" i="1">
                                  <a:solidFill>
                                    <a:schemeClr val="tx1"/>
                                  </a:solidFill>
                                  <a:latin typeface="Cambria Math"/>
                                </a:rPr>
                                <m:t>0.9</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acc>
                                <m:accPr>
                                  <m:chr m:val="̃"/>
                                  <m:ctrlPr>
                                    <a:rPr lang="de-DE" i="1">
                                      <a:solidFill>
                                        <a:schemeClr val="tx1"/>
                                      </a:solidFill>
                                      <a:latin typeface="Cambria Math" panose="02040503050406030204" pitchFamily="18" charset="0"/>
                                    </a:rPr>
                                  </m:ctrlPr>
                                </m:accPr>
                                <m:e>
                                  <m:r>
                                    <a:rPr lang="de-DE" i="1">
                                      <a:solidFill>
                                        <a:schemeClr val="tx1"/>
                                      </a:solidFill>
                                      <a:latin typeface="Cambria Math"/>
                                    </a:rPr>
                                    <m:t>𝑥</m:t>
                                  </m:r>
                                </m:e>
                              </m:acc>
                            </m:e>
                            <m:sub>
                              <m:r>
                                <a:rPr lang="de-DE" i="1">
                                  <a:solidFill>
                                    <a:schemeClr val="tx1"/>
                                  </a:solidFill>
                                  <a:latin typeface="Cambria Math"/>
                                </a:rPr>
                                <m:t>0.</m:t>
                              </m:r>
                              <m:r>
                                <a:rPr lang="de-DE" b="0" i="1" smtClean="0">
                                  <a:solidFill>
                                    <a:schemeClr val="tx1"/>
                                  </a:solidFill>
                                  <a:latin typeface="Cambria Math"/>
                                </a:rPr>
                                <m:t>1</m:t>
                              </m:r>
                            </m:sub>
                          </m:sSub>
                        </m:den>
                      </m:f>
                      <m:r>
                        <a:rPr lang="de-DE" b="0" i="1" smtClean="0">
                          <a:solidFill>
                            <a:schemeClr val="tx1"/>
                          </a:solidFill>
                          <a:latin typeface="Cambria Math"/>
                        </a:rPr>
                        <m:t>=</m:t>
                      </m:r>
                      <m:f>
                        <m:fPr>
                          <m:ctrlPr>
                            <a:rPr lang="de-DE" b="0" i="1" smtClean="0">
                              <a:solidFill>
                                <a:schemeClr val="tx1"/>
                              </a:solidFill>
                              <a:latin typeface="Cambria Math" panose="02040503050406030204" pitchFamily="18" charset="0"/>
                            </a:rPr>
                          </m:ctrlPr>
                        </m:fPr>
                        <m:num>
                          <m:d>
                            <m:dPr>
                              <m:ctrlPr>
                                <a:rPr lang="de-DE" b="0" i="1" smtClean="0">
                                  <a:solidFill>
                                    <a:schemeClr val="tx1"/>
                                  </a:solidFill>
                                  <a:latin typeface="Cambria Math" panose="02040503050406030204" pitchFamily="18" charset="0"/>
                                </a:rPr>
                              </m:ctrlPr>
                            </m:dPr>
                            <m:e>
                              <m:r>
                                <a:rPr lang="de-DE" b="0" i="1" smtClean="0">
                                  <a:solidFill>
                                    <a:schemeClr val="tx1"/>
                                  </a:solidFill>
                                  <a:latin typeface="Cambria Math"/>
                                </a:rPr>
                                <m:t>35731−19595</m:t>
                              </m:r>
                            </m:e>
                          </m:d>
                          <m:r>
                            <a:rPr lang="de-DE" b="0" i="1" smtClean="0">
                              <a:solidFill>
                                <a:schemeClr val="tx1"/>
                              </a:solidFill>
                              <a:latin typeface="Cambria Math"/>
                            </a:rPr>
                            <m:t>−</m:t>
                          </m:r>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19595</m:t>
                              </m:r>
                              <m:r>
                                <a:rPr lang="de-DE" i="1">
                                  <a:solidFill>
                                    <a:schemeClr val="tx1"/>
                                  </a:solidFill>
                                  <a:latin typeface="Cambria Math"/>
                                </a:rPr>
                                <m:t>−</m:t>
                              </m:r>
                              <m:r>
                                <a:rPr lang="de-DE" b="0" i="1" smtClean="0">
                                  <a:solidFill>
                                    <a:schemeClr val="tx1"/>
                                  </a:solidFill>
                                  <a:latin typeface="Cambria Math"/>
                                </a:rPr>
                                <m:t>9913</m:t>
                              </m:r>
                            </m:e>
                          </m:d>
                        </m:num>
                        <m:den>
                          <m:r>
                            <a:rPr lang="de-DE" b="0" i="1" smtClean="0">
                              <a:solidFill>
                                <a:schemeClr val="tx1"/>
                              </a:solidFill>
                              <a:latin typeface="Cambria Math"/>
                            </a:rPr>
                            <m:t>35731−9913</m:t>
                          </m:r>
                        </m:den>
                      </m:f>
                    </m:oMath>
                  </m:oMathPara>
                </a14:m>
                <a:endParaRPr lang="de-DE"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551519" y="5013176"/>
                <a:ext cx="7657801" cy="676917"/>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1137768" y="5814289"/>
                <a:ext cx="915635"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b="0" i="1" smtClean="0">
                          <a:solidFill>
                            <a:schemeClr val="tx1"/>
                          </a:solidFill>
                          <a:latin typeface="Cambria Math"/>
                          <a:ea typeface="Cambria Math"/>
                        </a:rPr>
                        <m:t>≈0.25</m:t>
                      </m:r>
                    </m:oMath>
                  </m:oMathPara>
                </a14:m>
                <a:endParaRPr lang="de-DE"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137768" y="5814289"/>
                <a:ext cx="915635" cy="369332"/>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6306109" y="2616694"/>
                <a:ext cx="163615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𝑄𝑆</m:t>
                          </m:r>
                        </m:e>
                        <m:sub>
                          <m:r>
                            <a:rPr lang="de-DE" sz="2000" b="0" i="1" smtClean="0">
                              <a:solidFill>
                                <a:schemeClr val="tx1"/>
                              </a:solidFill>
                              <a:latin typeface="Cambria Math"/>
                            </a:rPr>
                            <m:t>0.1</m:t>
                          </m:r>
                        </m:sub>
                      </m:sSub>
                      <m:r>
                        <a:rPr lang="de-DE" sz="2000" b="0" i="1" smtClean="0">
                          <a:solidFill>
                            <a:schemeClr val="tx1"/>
                          </a:solidFill>
                          <a:latin typeface="Cambria Math"/>
                        </a:rPr>
                        <m:t>=0.25</m:t>
                      </m:r>
                    </m:oMath>
                  </m:oMathPara>
                </a14:m>
                <a:endParaRPr lang="de-DE" sz="2000" dirty="0">
                  <a:solidFill>
                    <a:schemeClr val="tx1"/>
                  </a:solidFill>
                </a:endParaRPr>
              </a:p>
            </p:txBody>
          </p:sp>
        </mc:Choice>
        <mc:Fallback xmlns="">
          <p:sp>
            <p:nvSpPr>
              <p:cNvPr id="3" name="Textfeld 2"/>
              <p:cNvSpPr txBox="1">
                <a:spLocks noRot="1" noChangeAspect="1" noMove="1" noResize="1" noEditPoints="1" noAdjustHandles="1" noChangeArrowheads="1" noChangeShapeType="1" noTextEdit="1"/>
              </p:cNvSpPr>
              <p:nvPr/>
            </p:nvSpPr>
            <p:spPr>
              <a:xfrm>
                <a:off x="6306109" y="2616694"/>
                <a:ext cx="1636154" cy="400110"/>
              </a:xfrm>
              <a:prstGeom prst="rect">
                <a:avLst/>
              </a:prstGeom>
              <a:blipFill>
                <a:blip r:embed="rId6"/>
                <a:stretch>
                  <a:fillRect b="-1212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6306109" y="3204713"/>
                <a:ext cx="163615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𝑄𝑆</m:t>
                          </m:r>
                        </m:e>
                        <m:sub>
                          <m:r>
                            <a:rPr lang="de-DE" sz="2000" b="0" i="1" smtClean="0">
                              <a:solidFill>
                                <a:schemeClr val="tx1"/>
                              </a:solidFill>
                              <a:latin typeface="Cambria Math"/>
                            </a:rPr>
                            <m:t>0.2</m:t>
                          </m:r>
                        </m:sub>
                      </m:sSub>
                      <m:r>
                        <a:rPr lang="de-DE" sz="2000" b="0" i="1" smtClean="0">
                          <a:solidFill>
                            <a:schemeClr val="tx1"/>
                          </a:solidFill>
                          <a:latin typeface="Cambria Math"/>
                        </a:rPr>
                        <m:t>=0.17</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6306109" y="3204713"/>
                <a:ext cx="1636154" cy="400110"/>
              </a:xfrm>
              <a:prstGeom prst="rect">
                <a:avLst/>
              </a:prstGeom>
              <a:blipFill>
                <a:blip r:embed="rId7"/>
                <a:stretch>
                  <a:fillRect b="-1230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6306109" y="3806475"/>
                <a:ext cx="163615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𝑄𝑆</m:t>
                          </m:r>
                        </m:e>
                        <m:sub>
                          <m:r>
                            <a:rPr lang="de-DE" sz="2000" b="0" i="1" smtClean="0">
                              <a:solidFill>
                                <a:schemeClr val="tx1"/>
                              </a:solidFill>
                              <a:latin typeface="Cambria Math"/>
                            </a:rPr>
                            <m:t>0.3</m:t>
                          </m:r>
                        </m:sub>
                      </m:sSub>
                      <m:r>
                        <a:rPr lang="de-DE" sz="2000" b="0" i="1" smtClean="0">
                          <a:solidFill>
                            <a:schemeClr val="tx1"/>
                          </a:solidFill>
                          <a:latin typeface="Cambria Math"/>
                        </a:rPr>
                        <m:t>=0.10</m:t>
                      </m:r>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6306109" y="3806475"/>
                <a:ext cx="1636154" cy="400110"/>
              </a:xfrm>
              <a:prstGeom prst="rect">
                <a:avLst/>
              </a:prstGeom>
              <a:blipFill>
                <a:blip r:embed="rId8"/>
                <a:stretch>
                  <a:fillRect b="-12121"/>
                </a:stretch>
              </a:blipFill>
            </p:spPr>
            <p:txBody>
              <a:bodyPr/>
              <a:lstStyle/>
              <a:p>
                <a:r>
                  <a:rPr lang="en-US">
                    <a:noFill/>
                  </a:rPr>
                  <a:t> </a:t>
                </a:r>
              </a:p>
            </p:txBody>
          </p:sp>
        </mc:Fallback>
      </mc:AlternateContent>
      <p:pic>
        <p:nvPicPr>
          <p:cNvPr id="4" name="Grafik 3"/>
          <p:cNvPicPr>
            <a:picLocks noChangeAspect="1"/>
          </p:cNvPicPr>
          <p:nvPr/>
        </p:nvPicPr>
        <p:blipFill>
          <a:blip r:embed="rId9"/>
          <a:stretch>
            <a:fillRect/>
          </a:stretch>
        </p:blipFill>
        <p:spPr>
          <a:xfrm>
            <a:off x="457200" y="1892106"/>
            <a:ext cx="5810250" cy="2514600"/>
          </a:xfrm>
          <a:prstGeom prst="rect">
            <a:avLst/>
          </a:prstGeom>
        </p:spPr>
      </p:pic>
    </p:spTree>
    <p:extLst>
      <p:ext uri="{BB962C8B-B14F-4D97-AF65-F5344CB8AC3E}">
        <p14:creationId xmlns:p14="http://schemas.microsoft.com/office/powerpoint/2010/main" val="352658024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4.8 Darstellung und Messung von Konzentration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a:spLocks noChangeArrowheads="1"/>
          </p:cNvSpPr>
          <p:nvPr/>
        </p:nvSpPr>
        <p:spPr bwMode="auto">
          <a:xfrm>
            <a:off x="468312" y="981075"/>
            <a:ext cx="2375496"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4.8.1 Lorenz-Kurve</a:t>
            </a:r>
          </a:p>
        </p:txBody>
      </p:sp>
      <p:cxnSp>
        <p:nvCxnSpPr>
          <p:cNvPr id="1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Textfeld 12"/>
          <p:cNvSpPr txBox="1">
            <a:spLocks noChangeArrowheads="1"/>
          </p:cNvSpPr>
          <p:nvPr/>
        </p:nvSpPr>
        <p:spPr bwMode="auto">
          <a:xfrm>
            <a:off x="467541" y="1659208"/>
            <a:ext cx="504056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Was versteht man unter Konzentration?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Textfeld 14"/>
          <p:cNvSpPr txBox="1">
            <a:spLocks noChangeArrowheads="1"/>
          </p:cNvSpPr>
          <p:nvPr/>
        </p:nvSpPr>
        <p:spPr bwMode="auto">
          <a:xfrm>
            <a:off x="468311" y="3908282"/>
            <a:ext cx="504056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Beispiel 4.8.1</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16" name="Textfeld 15"/>
          <p:cNvSpPr txBox="1"/>
          <p:nvPr/>
        </p:nvSpPr>
        <p:spPr>
          <a:xfrm>
            <a:off x="468311" y="2050759"/>
            <a:ext cx="5543847" cy="400110"/>
          </a:xfrm>
          <a:prstGeom prst="rect">
            <a:avLst/>
          </a:prstGeom>
          <a:noFill/>
        </p:spPr>
        <p:txBody>
          <a:bodyPr wrap="square" rtlCol="0">
            <a:spAutoFit/>
          </a:bodyPr>
          <a:lstStyle/>
          <a:p>
            <a:r>
              <a:rPr lang="de-DE" sz="2000" dirty="0">
                <a:latin typeface="+mn-lt"/>
              </a:rPr>
              <a:t>    Man vergleiche die folgenden beiden Datensätze</a:t>
            </a:r>
          </a:p>
        </p:txBody>
      </p:sp>
      <p:sp>
        <p:nvSpPr>
          <p:cNvPr id="18" name="Textfeld 17"/>
          <p:cNvSpPr txBox="1"/>
          <p:nvPr/>
        </p:nvSpPr>
        <p:spPr>
          <a:xfrm>
            <a:off x="4223774" y="2613544"/>
            <a:ext cx="3429033" cy="400110"/>
          </a:xfrm>
          <a:prstGeom prst="rect">
            <a:avLst/>
          </a:prstGeom>
          <a:noFill/>
        </p:spPr>
        <p:txBody>
          <a:bodyPr wrap="square" rtlCol="0">
            <a:spAutoFit/>
          </a:bodyPr>
          <a:lstStyle/>
          <a:p>
            <a:r>
              <a:rPr lang="de-DE" sz="2000" dirty="0">
                <a:latin typeface="+mn-lt"/>
              </a:rPr>
              <a:t>Merkmalssumme jeweils = 20</a:t>
            </a:r>
          </a:p>
        </p:txBody>
      </p:sp>
      <p:sp>
        <p:nvSpPr>
          <p:cNvPr id="19" name="Textfeld 18"/>
          <p:cNvSpPr txBox="1"/>
          <p:nvPr/>
        </p:nvSpPr>
        <p:spPr>
          <a:xfrm>
            <a:off x="717299" y="3105287"/>
            <a:ext cx="8829634" cy="707886"/>
          </a:xfrm>
          <a:prstGeom prst="rect">
            <a:avLst/>
          </a:prstGeom>
          <a:noFill/>
        </p:spPr>
        <p:txBody>
          <a:bodyPr wrap="square" rtlCol="0">
            <a:spAutoFit/>
          </a:bodyPr>
          <a:lstStyle/>
          <a:p>
            <a:r>
              <a:rPr lang="de-DE" sz="2000" dirty="0">
                <a:latin typeface="+mn-lt"/>
              </a:rPr>
              <a:t>Wie verteilt sich diese auf die einzelnen Merkmalsträger?</a:t>
            </a:r>
          </a:p>
          <a:p>
            <a:r>
              <a:rPr lang="de-DE" sz="2000" dirty="0">
                <a:latin typeface="+mn-lt"/>
              </a:rPr>
              <a:t>Wie stark ist die Ungleichverteilung (</a:t>
            </a:r>
            <a:r>
              <a:rPr lang="de-DE" sz="2000" b="1" dirty="0">
                <a:solidFill>
                  <a:srgbClr val="0070C0"/>
                </a:solidFill>
                <a:latin typeface="+mn-lt"/>
              </a:rPr>
              <a:t>Konzentration</a:t>
            </a:r>
            <a:r>
              <a:rPr lang="de-DE" sz="2000" dirty="0">
                <a:latin typeface="+mn-lt"/>
              </a:rPr>
              <a:t>) ausgeprägt?</a:t>
            </a:r>
          </a:p>
        </p:txBody>
      </p:sp>
      <p:sp>
        <p:nvSpPr>
          <p:cNvPr id="20" name="Textfeld 19"/>
          <p:cNvSpPr txBox="1"/>
          <p:nvPr/>
        </p:nvSpPr>
        <p:spPr>
          <a:xfrm>
            <a:off x="717298" y="4325941"/>
            <a:ext cx="7023052" cy="400110"/>
          </a:xfrm>
          <a:prstGeom prst="rect">
            <a:avLst/>
          </a:prstGeom>
          <a:noFill/>
        </p:spPr>
        <p:txBody>
          <a:bodyPr wrap="square" rtlCol="0">
            <a:spAutoFit/>
          </a:bodyPr>
          <a:lstStyle/>
          <a:p>
            <a:r>
              <a:rPr lang="de-DE" sz="2000" dirty="0">
                <a:latin typeface="+mn-lt"/>
              </a:rPr>
              <a:t>Man stelle sich 3 Branchen mit jeweils 5 Firmen vor:</a:t>
            </a:r>
          </a:p>
        </p:txBody>
      </p:sp>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120</a:t>
            </a:r>
            <a:endParaRPr lang="de-DE" sz="8000" b="1" dirty="0">
              <a:solidFill>
                <a:schemeClr val="tx1"/>
              </a:solidFill>
              <a:latin typeface="+mj-lt"/>
            </a:endParaRPr>
          </a:p>
        </p:txBody>
      </p:sp>
      <p:sp>
        <p:nvSpPr>
          <p:cNvPr id="23" name="Textfeld 22"/>
          <p:cNvSpPr txBox="1"/>
          <p:nvPr/>
        </p:nvSpPr>
        <p:spPr>
          <a:xfrm>
            <a:off x="712248" y="5728751"/>
            <a:ext cx="7023052" cy="707886"/>
          </a:xfrm>
          <a:prstGeom prst="rect">
            <a:avLst/>
          </a:prstGeom>
          <a:noFill/>
        </p:spPr>
        <p:txBody>
          <a:bodyPr wrap="square" rtlCol="0">
            <a:spAutoFit/>
          </a:bodyPr>
          <a:lstStyle/>
          <a:p>
            <a:r>
              <a:rPr lang="de-DE" sz="2000" dirty="0">
                <a:latin typeface="+mn-lt"/>
              </a:rPr>
              <a:t>Feststellung: Phänomen der </a:t>
            </a:r>
            <a:r>
              <a:rPr lang="de-DE" sz="2000" b="1" dirty="0">
                <a:solidFill>
                  <a:srgbClr val="0070C0"/>
                </a:solidFill>
                <a:latin typeface="+mn-lt"/>
              </a:rPr>
              <a:t>Konzentration</a:t>
            </a:r>
            <a:r>
              <a:rPr lang="de-DE" sz="2000" dirty="0">
                <a:latin typeface="+mn-lt"/>
              </a:rPr>
              <a:t> wird durch her- </a:t>
            </a:r>
          </a:p>
          <a:p>
            <a:r>
              <a:rPr lang="de-DE" sz="2000" dirty="0">
                <a:latin typeface="+mn-lt"/>
              </a:rPr>
              <a:t>                     </a:t>
            </a:r>
            <a:r>
              <a:rPr lang="de-DE" sz="2000" dirty="0" err="1">
                <a:latin typeface="+mn-lt"/>
              </a:rPr>
              <a:t>kömmliche</a:t>
            </a:r>
            <a:r>
              <a:rPr lang="de-DE" sz="2000" dirty="0">
                <a:latin typeface="+mn-lt"/>
              </a:rPr>
              <a:t> Maße nicht adäquat gemessen</a:t>
            </a:r>
          </a:p>
        </p:txBody>
      </p:sp>
      <p:pic>
        <p:nvPicPr>
          <p:cNvPr id="2" name="Grafik 1"/>
          <p:cNvPicPr>
            <a:picLocks noChangeAspect="1"/>
          </p:cNvPicPr>
          <p:nvPr/>
        </p:nvPicPr>
        <p:blipFill>
          <a:blip r:embed="rId3"/>
          <a:stretch>
            <a:fillRect/>
          </a:stretch>
        </p:blipFill>
        <p:spPr>
          <a:xfrm>
            <a:off x="1322123" y="2479414"/>
            <a:ext cx="2457450" cy="590550"/>
          </a:xfrm>
          <a:prstGeom prst="rect">
            <a:avLst/>
          </a:prstGeom>
        </p:spPr>
      </p:pic>
      <p:pic>
        <p:nvPicPr>
          <p:cNvPr id="3" name="Grafik 2"/>
          <p:cNvPicPr>
            <a:picLocks noChangeAspect="1"/>
          </p:cNvPicPr>
          <p:nvPr/>
        </p:nvPicPr>
        <p:blipFill>
          <a:blip r:embed="rId4"/>
          <a:stretch>
            <a:fillRect/>
          </a:stretch>
        </p:blipFill>
        <p:spPr>
          <a:xfrm>
            <a:off x="935857" y="4747757"/>
            <a:ext cx="3257550" cy="971550"/>
          </a:xfrm>
          <a:prstGeom prst="rect">
            <a:avLst/>
          </a:prstGeom>
        </p:spPr>
      </p:pic>
      <p:pic>
        <p:nvPicPr>
          <p:cNvPr id="4" name="Grafik 3"/>
          <p:cNvPicPr>
            <a:picLocks noChangeAspect="1"/>
          </p:cNvPicPr>
          <p:nvPr/>
        </p:nvPicPr>
        <p:blipFill>
          <a:blip r:embed="rId5"/>
          <a:stretch>
            <a:fillRect/>
          </a:stretch>
        </p:blipFill>
        <p:spPr>
          <a:xfrm>
            <a:off x="4533107" y="4743600"/>
            <a:ext cx="3028950" cy="952500"/>
          </a:xfrm>
          <a:prstGeom prst="rect">
            <a:avLst/>
          </a:prstGeom>
        </p:spPr>
      </p:pic>
    </p:spTree>
    <p:extLst>
      <p:ext uri="{BB962C8B-B14F-4D97-AF65-F5344CB8AC3E}">
        <p14:creationId xmlns:p14="http://schemas.microsoft.com/office/powerpoint/2010/main" val="235010462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4.8 Darstellung und Messung von Konzentration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7542" y="964912"/>
            <a:ext cx="504056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Konstruktion einer Lorenzkurve </a:t>
            </a:r>
            <a:r>
              <a:rPr lang="de-DE" sz="2000" dirty="0">
                <a:solidFill>
                  <a:srgbClr val="0070C0"/>
                </a:solidFill>
              </a:rPr>
              <a:t>●</a:t>
            </a:r>
            <a:endParaRPr lang="de-DE" sz="2000" b="1" dirty="0">
              <a:solidFill>
                <a:srgbClr val="0070C0"/>
              </a:solidFill>
              <a:latin typeface="Times New Roman" pitchFamily="18" charset="0"/>
            </a:endParaRPr>
          </a:p>
        </p:txBody>
      </p:sp>
      <p:pic>
        <p:nvPicPr>
          <p:cNvPr id="2" name="Grafik 1"/>
          <p:cNvPicPr>
            <a:picLocks noChangeAspect="1"/>
          </p:cNvPicPr>
          <p:nvPr/>
        </p:nvPicPr>
        <p:blipFill>
          <a:blip r:embed="rId3"/>
          <a:stretch>
            <a:fillRect/>
          </a:stretch>
        </p:blipFill>
        <p:spPr>
          <a:xfrm>
            <a:off x="611560" y="1609155"/>
            <a:ext cx="6362700" cy="1762125"/>
          </a:xfrm>
          <a:prstGeom prst="rect">
            <a:avLst/>
          </a:prstGeom>
        </p:spPr>
      </p:pic>
      <p:pic>
        <p:nvPicPr>
          <p:cNvPr id="3" name="Grafik 2"/>
          <p:cNvPicPr>
            <a:picLocks noChangeAspect="1"/>
          </p:cNvPicPr>
          <p:nvPr/>
        </p:nvPicPr>
        <p:blipFill>
          <a:blip r:embed="rId4"/>
          <a:stretch>
            <a:fillRect/>
          </a:stretch>
        </p:blipFill>
        <p:spPr>
          <a:xfrm>
            <a:off x="467542" y="3565885"/>
            <a:ext cx="7429500" cy="2800350"/>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121</a:t>
            </a:r>
            <a:endParaRPr lang="de-DE" sz="8000" b="1" dirty="0">
              <a:solidFill>
                <a:schemeClr val="tx1"/>
              </a:solidFill>
              <a:latin typeface="+mj-lt"/>
            </a:endParaRPr>
          </a:p>
        </p:txBody>
      </p:sp>
    </p:spTree>
    <p:extLst>
      <p:ext uri="{BB962C8B-B14F-4D97-AF65-F5344CB8AC3E}">
        <p14:creationId xmlns:p14="http://schemas.microsoft.com/office/powerpoint/2010/main" val="414794542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4.8 Darstellung und Messung von Konzentration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7541" y="964912"/>
            <a:ext cx="504056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Interpretation </a:t>
            </a:r>
            <a:r>
              <a:rPr lang="de-DE" sz="2000" dirty="0">
                <a:solidFill>
                  <a:srgbClr val="0070C0"/>
                </a:solidFill>
              </a:rPr>
              <a:t>●</a:t>
            </a:r>
            <a:endParaRPr lang="de-DE" sz="2000" b="1" dirty="0">
              <a:solidFill>
                <a:srgbClr val="0070C0"/>
              </a:solidFill>
              <a:latin typeface="Times New Roman" pitchFamily="18" charset="0"/>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122</a:t>
            </a:r>
            <a:endParaRPr lang="de-DE" sz="8000" b="1" dirty="0">
              <a:solidFill>
                <a:schemeClr val="tx1"/>
              </a:solidFill>
              <a:latin typeface="+mj-lt"/>
            </a:endParaRPr>
          </a:p>
        </p:txBody>
      </p:sp>
      <p:sp>
        <p:nvSpPr>
          <p:cNvPr id="7" name="Textfeld 6"/>
          <p:cNvSpPr txBox="1"/>
          <p:nvPr/>
        </p:nvSpPr>
        <p:spPr>
          <a:xfrm>
            <a:off x="467544" y="1484784"/>
            <a:ext cx="8119398" cy="707886"/>
          </a:xfrm>
          <a:prstGeom prst="rect">
            <a:avLst/>
          </a:prstGeom>
          <a:noFill/>
        </p:spPr>
        <p:txBody>
          <a:bodyPr wrap="square" rtlCol="0">
            <a:spAutoFit/>
          </a:bodyPr>
          <a:lstStyle/>
          <a:p>
            <a:r>
              <a:rPr lang="de-DE" sz="2000" dirty="0">
                <a:latin typeface="+mn-lt"/>
              </a:rPr>
              <a:t>&gt; Die Fläche zwischen Lorenzkurve und Winkelhalbierender wird immer</a:t>
            </a:r>
          </a:p>
          <a:p>
            <a:r>
              <a:rPr lang="de-DE" sz="2000" dirty="0">
                <a:latin typeface="+mn-lt"/>
              </a:rPr>
              <a:t>   dann groß, wenn</a:t>
            </a:r>
          </a:p>
        </p:txBody>
      </p:sp>
      <p:sp>
        <p:nvSpPr>
          <p:cNvPr id="10" name="Textfeld 9"/>
          <p:cNvSpPr txBox="1"/>
          <p:nvPr/>
        </p:nvSpPr>
        <p:spPr>
          <a:xfrm>
            <a:off x="468313" y="3077344"/>
            <a:ext cx="8119398" cy="707886"/>
          </a:xfrm>
          <a:prstGeom prst="rect">
            <a:avLst/>
          </a:prstGeom>
          <a:noFill/>
        </p:spPr>
        <p:txBody>
          <a:bodyPr wrap="square" rtlCol="0">
            <a:spAutoFit/>
          </a:bodyPr>
          <a:lstStyle/>
          <a:p>
            <a:r>
              <a:rPr lang="de-DE" sz="2000" dirty="0">
                <a:latin typeface="+mn-lt"/>
              </a:rPr>
              <a:t>&gt; Keine Konzentration liegt vor, wenn die Lorenzkurve mit der Winkel-</a:t>
            </a:r>
          </a:p>
          <a:p>
            <a:r>
              <a:rPr lang="de-DE" sz="2000" dirty="0">
                <a:latin typeface="+mn-lt"/>
              </a:rPr>
              <a:t>   halbierenden zusammenfällt. Dann</a:t>
            </a:r>
          </a:p>
        </p:txBody>
      </p:sp>
      <p:sp>
        <p:nvSpPr>
          <p:cNvPr id="15" name="Textfeld 14"/>
          <p:cNvSpPr txBox="1"/>
          <p:nvPr/>
        </p:nvSpPr>
        <p:spPr>
          <a:xfrm>
            <a:off x="468313" y="4725144"/>
            <a:ext cx="8119398" cy="707886"/>
          </a:xfrm>
          <a:prstGeom prst="rect">
            <a:avLst/>
          </a:prstGeom>
          <a:noFill/>
        </p:spPr>
        <p:txBody>
          <a:bodyPr wrap="square" rtlCol="0">
            <a:spAutoFit/>
          </a:bodyPr>
          <a:lstStyle/>
          <a:p>
            <a:r>
              <a:rPr lang="de-DE" sz="2000" dirty="0">
                <a:latin typeface="+mn-lt"/>
              </a:rPr>
              <a:t>&gt; Beispiel: Koordinatenpunkte der Lorenzkurve, falls Branche mit 5 Unter-</a:t>
            </a:r>
          </a:p>
          <a:p>
            <a:r>
              <a:rPr lang="de-DE" sz="2000" dirty="0">
                <a:latin typeface="+mn-lt"/>
              </a:rPr>
              <a:t>                   nehmen keinerlei Konzentration aufweist:</a:t>
            </a:r>
          </a:p>
        </p:txBody>
      </p:sp>
      <p:sp>
        <p:nvSpPr>
          <p:cNvPr id="17" name="Textfeld 16"/>
          <p:cNvSpPr txBox="1"/>
          <p:nvPr/>
        </p:nvSpPr>
        <p:spPr>
          <a:xfrm>
            <a:off x="827584" y="2192670"/>
            <a:ext cx="6840760" cy="707886"/>
          </a:xfrm>
          <a:prstGeom prst="rect">
            <a:avLst/>
          </a:prstGeom>
          <a:noFill/>
        </p:spPr>
        <p:txBody>
          <a:bodyPr wrap="square" rtlCol="0">
            <a:spAutoFit/>
          </a:bodyPr>
          <a:lstStyle/>
          <a:p>
            <a:r>
              <a:rPr lang="de-DE" sz="2000" dirty="0">
                <a:latin typeface="+mn-lt"/>
              </a:rPr>
              <a:t>wenige Merkmalsträger (relativ) viel von der Merkmalssumme</a:t>
            </a:r>
          </a:p>
          <a:p>
            <a:r>
              <a:rPr lang="de-DE" sz="2000" dirty="0">
                <a:latin typeface="+mn-lt"/>
              </a:rPr>
              <a:t>auf sich vereinigen.</a:t>
            </a:r>
          </a:p>
        </p:txBody>
      </p:sp>
      <p:sp>
        <p:nvSpPr>
          <p:cNvPr id="18" name="Textfeld 17"/>
          <p:cNvSpPr txBox="1"/>
          <p:nvPr/>
        </p:nvSpPr>
        <p:spPr>
          <a:xfrm>
            <a:off x="812036" y="3785230"/>
            <a:ext cx="6840760" cy="707886"/>
          </a:xfrm>
          <a:prstGeom prst="rect">
            <a:avLst/>
          </a:prstGeom>
          <a:noFill/>
        </p:spPr>
        <p:txBody>
          <a:bodyPr wrap="square" rtlCol="0">
            <a:spAutoFit/>
          </a:bodyPr>
          <a:lstStyle/>
          <a:p>
            <a:r>
              <a:rPr lang="de-DE" sz="2000" dirty="0">
                <a:latin typeface="+mn-lt"/>
              </a:rPr>
              <a:t>sind alle Werte gleich. Damit verteilt sich die Merkmalssumme</a:t>
            </a:r>
          </a:p>
          <a:p>
            <a:r>
              <a:rPr lang="de-DE" sz="2000" dirty="0">
                <a:latin typeface="+mn-lt"/>
              </a:rPr>
              <a:t>gleichmäßig auf die Merkmalsträger.</a:t>
            </a:r>
          </a:p>
        </p:txBody>
      </p:sp>
      <p:sp>
        <p:nvSpPr>
          <p:cNvPr id="19" name="Textfeld 18"/>
          <p:cNvSpPr txBox="1"/>
          <p:nvPr/>
        </p:nvSpPr>
        <p:spPr>
          <a:xfrm>
            <a:off x="812036" y="5517232"/>
            <a:ext cx="6064220" cy="400110"/>
          </a:xfrm>
          <a:prstGeom prst="rect">
            <a:avLst/>
          </a:prstGeom>
          <a:noFill/>
        </p:spPr>
        <p:txBody>
          <a:bodyPr wrap="square" rtlCol="0">
            <a:spAutoFit/>
          </a:bodyPr>
          <a:lstStyle/>
          <a:p>
            <a:r>
              <a:rPr lang="de-DE" sz="2000" dirty="0">
                <a:latin typeface="+mn-lt"/>
              </a:rPr>
              <a:t>(0, 0),  (0.2, 0.2),  (0.4, 0.4),  (0.6, 0.6),  (0.8, 0.8),  (1, 1)</a:t>
            </a:r>
          </a:p>
        </p:txBody>
      </p:sp>
    </p:spTree>
    <p:extLst>
      <p:ext uri="{BB962C8B-B14F-4D97-AF65-F5344CB8AC3E}">
        <p14:creationId xmlns:p14="http://schemas.microsoft.com/office/powerpoint/2010/main" val="51688478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4.8 Darstellung und Messung von Konzentration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123</a:t>
            </a:r>
            <a:endParaRPr lang="de-DE" sz="8000" b="1" dirty="0">
              <a:solidFill>
                <a:schemeClr val="tx1"/>
              </a:solidFill>
              <a:latin typeface="+mj-lt"/>
            </a:endParaRPr>
          </a:p>
        </p:txBody>
      </p:sp>
      <p:sp>
        <p:nvSpPr>
          <p:cNvPr id="8" name="Textfeld 7"/>
          <p:cNvSpPr txBox="1">
            <a:spLocks noChangeArrowheads="1"/>
          </p:cNvSpPr>
          <p:nvPr/>
        </p:nvSpPr>
        <p:spPr bwMode="auto">
          <a:xfrm>
            <a:off x="468312" y="981075"/>
            <a:ext cx="259152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4.8.2 </a:t>
            </a:r>
            <a:r>
              <a:rPr lang="de-DE" sz="2000" b="1" dirty="0" err="1">
                <a:solidFill>
                  <a:srgbClr val="0070C0"/>
                </a:solidFill>
                <a:latin typeface="+mn-lt"/>
              </a:rPr>
              <a:t>Gini</a:t>
            </a:r>
            <a:r>
              <a:rPr lang="de-DE" sz="2000" b="1" dirty="0">
                <a:solidFill>
                  <a:srgbClr val="0070C0"/>
                </a:solidFill>
                <a:latin typeface="+mn-lt"/>
              </a:rPr>
              <a:t>-Koeffizient</a:t>
            </a:r>
          </a:p>
        </p:txBody>
      </p:sp>
      <p:sp>
        <p:nvSpPr>
          <p:cNvPr id="15" name="Textfeld 14"/>
          <p:cNvSpPr txBox="1">
            <a:spLocks noChangeArrowheads="1"/>
          </p:cNvSpPr>
          <p:nvPr/>
        </p:nvSpPr>
        <p:spPr bwMode="auto">
          <a:xfrm>
            <a:off x="471686" y="1572761"/>
            <a:ext cx="504056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Interpretation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feld 11"/>
          <p:cNvSpPr txBox="1"/>
          <p:nvPr/>
        </p:nvSpPr>
        <p:spPr>
          <a:xfrm>
            <a:off x="467541" y="1981635"/>
            <a:ext cx="8119398" cy="707886"/>
          </a:xfrm>
          <a:prstGeom prst="rect">
            <a:avLst/>
          </a:prstGeom>
          <a:noFill/>
        </p:spPr>
        <p:txBody>
          <a:bodyPr wrap="square" rtlCol="0">
            <a:spAutoFit/>
          </a:bodyPr>
          <a:lstStyle/>
          <a:p>
            <a:r>
              <a:rPr lang="de-DE" sz="2000" dirty="0">
                <a:latin typeface="+mn-lt"/>
              </a:rPr>
              <a:t>&gt; (Nichtnormierter) </a:t>
            </a:r>
            <a:r>
              <a:rPr lang="de-DE" sz="2000" b="1" dirty="0" err="1">
                <a:solidFill>
                  <a:srgbClr val="0070C0"/>
                </a:solidFill>
                <a:latin typeface="+mn-lt"/>
              </a:rPr>
              <a:t>Gini</a:t>
            </a:r>
            <a:r>
              <a:rPr lang="de-DE" sz="2000" b="1" dirty="0">
                <a:solidFill>
                  <a:srgbClr val="0070C0"/>
                </a:solidFill>
                <a:latin typeface="+mn-lt"/>
              </a:rPr>
              <a:t>-Koeffizient</a:t>
            </a:r>
            <a:r>
              <a:rPr lang="de-DE" sz="2000" dirty="0">
                <a:latin typeface="+mn-lt"/>
              </a:rPr>
              <a:t>: </a:t>
            </a:r>
          </a:p>
          <a:p>
            <a:r>
              <a:rPr lang="de-DE" sz="2000" dirty="0">
                <a:latin typeface="+mn-lt"/>
              </a:rPr>
              <a:t>   Zweifaches der Fläche zwischen Lorenzkurve und Winkelhalbierender</a:t>
            </a:r>
          </a:p>
        </p:txBody>
      </p:sp>
      <p:sp>
        <p:nvSpPr>
          <p:cNvPr id="16" name="Textfeld 15"/>
          <p:cNvSpPr txBox="1"/>
          <p:nvPr/>
        </p:nvSpPr>
        <p:spPr>
          <a:xfrm>
            <a:off x="471686" y="2721114"/>
            <a:ext cx="6404570" cy="400110"/>
          </a:xfrm>
          <a:prstGeom prst="rect">
            <a:avLst/>
          </a:prstGeom>
          <a:noFill/>
        </p:spPr>
        <p:txBody>
          <a:bodyPr wrap="square" rtlCol="0">
            <a:spAutoFit/>
          </a:bodyPr>
          <a:lstStyle/>
          <a:p>
            <a:r>
              <a:rPr lang="de-DE" sz="2000" dirty="0">
                <a:latin typeface="+mn-lt"/>
              </a:rPr>
              <a:t>&gt; </a:t>
            </a:r>
            <a:r>
              <a:rPr lang="de-DE" sz="2000" dirty="0" err="1">
                <a:latin typeface="+mn-lt"/>
              </a:rPr>
              <a:t>Gini</a:t>
            </a:r>
            <a:r>
              <a:rPr lang="de-DE" sz="2000" dirty="0">
                <a:latin typeface="+mn-lt"/>
              </a:rPr>
              <a:t>-Koeffizient = 0, falls alle Werte gleich sind</a:t>
            </a:r>
          </a:p>
        </p:txBody>
      </p:sp>
      <mc:AlternateContent xmlns:mc="http://schemas.openxmlformats.org/markup-compatibility/2006" xmlns:a14="http://schemas.microsoft.com/office/drawing/2010/main">
        <mc:Choice Requires="a14">
          <p:sp>
            <p:nvSpPr>
              <p:cNvPr id="19" name="Textfeld 18"/>
              <p:cNvSpPr txBox="1"/>
              <p:nvPr/>
            </p:nvSpPr>
            <p:spPr>
              <a:xfrm>
                <a:off x="467540" y="3130653"/>
                <a:ext cx="7848875" cy="707886"/>
              </a:xfrm>
              <a:prstGeom prst="rect">
                <a:avLst/>
              </a:prstGeom>
              <a:noFill/>
            </p:spPr>
            <p:txBody>
              <a:bodyPr wrap="square" rtlCol="0">
                <a:spAutoFit/>
              </a:bodyPr>
              <a:lstStyle/>
              <a:p>
                <a:r>
                  <a:rPr lang="de-DE" sz="2000" dirty="0">
                    <a:latin typeface="+mn-lt"/>
                  </a:rPr>
                  <a:t>&gt; </a:t>
                </a:r>
                <a:r>
                  <a:rPr lang="de-DE" sz="2000" dirty="0" err="1">
                    <a:latin typeface="+mn-lt"/>
                  </a:rPr>
                  <a:t>Gini</a:t>
                </a:r>
                <a:r>
                  <a:rPr lang="de-DE" sz="2000" dirty="0">
                    <a:latin typeface="+mn-lt"/>
                  </a:rPr>
                  <a:t>-Koeffizient </a:t>
                </a:r>
                <a14:m>
                  <m:oMath xmlns:m="http://schemas.openxmlformats.org/officeDocument/2006/math">
                    <m:r>
                      <a:rPr lang="de-DE" sz="2000" i="1" smtClean="0">
                        <a:latin typeface="Cambria Math"/>
                        <a:ea typeface="Cambria Math"/>
                      </a:rPr>
                      <m:t>≈</m:t>
                    </m:r>
                  </m:oMath>
                </a14:m>
                <a:r>
                  <a:rPr lang="de-DE" sz="2000" dirty="0">
                    <a:latin typeface="+mn-lt"/>
                  </a:rPr>
                  <a:t> 1 bei maximaler Konzentration, d. h. wenn ein </a:t>
                </a:r>
                <a:r>
                  <a:rPr lang="de-DE" sz="2000" dirty="0" err="1">
                    <a:latin typeface="+mn-lt"/>
                  </a:rPr>
                  <a:t>ein</a:t>
                </a:r>
                <a:r>
                  <a:rPr lang="de-DE" sz="2000" dirty="0">
                    <a:latin typeface="+mn-lt"/>
                  </a:rPr>
                  <a:t>-</a:t>
                </a:r>
              </a:p>
              <a:p>
                <a:r>
                  <a:rPr lang="de-DE" sz="2000" dirty="0">
                    <a:latin typeface="+mn-lt"/>
                  </a:rPr>
                  <a:t>   </a:t>
                </a:r>
                <a:r>
                  <a:rPr lang="de-DE" sz="2000" dirty="0" err="1">
                    <a:latin typeface="+mn-lt"/>
                  </a:rPr>
                  <a:t>zelner</a:t>
                </a:r>
                <a:r>
                  <a:rPr lang="de-DE" sz="2000" dirty="0">
                    <a:latin typeface="+mn-lt"/>
                  </a:rPr>
                  <a:t> Merkmalsträger die gesamte Merkmalssumme auf sich vereint</a:t>
                </a:r>
              </a:p>
            </p:txBody>
          </p:sp>
        </mc:Choice>
        <mc:Fallback xmlns="">
          <p:sp>
            <p:nvSpPr>
              <p:cNvPr id="19" name="Textfeld 18"/>
              <p:cNvSpPr txBox="1">
                <a:spLocks noRot="1" noChangeAspect="1" noMove="1" noResize="1" noEditPoints="1" noAdjustHandles="1" noChangeArrowheads="1" noChangeShapeType="1" noTextEdit="1"/>
              </p:cNvSpPr>
              <p:nvPr/>
            </p:nvSpPr>
            <p:spPr>
              <a:xfrm>
                <a:off x="467540" y="3130653"/>
                <a:ext cx="7848875" cy="707886"/>
              </a:xfrm>
              <a:prstGeom prst="rect">
                <a:avLst/>
              </a:prstGeom>
              <a:blipFill rotWithShape="1">
                <a:blip r:embed="rId4"/>
                <a:stretch>
                  <a:fillRect l="-855" t="-4310" b="-14655"/>
                </a:stretch>
              </a:blipFill>
            </p:spPr>
            <p:txBody>
              <a:bodyPr/>
              <a:lstStyle/>
              <a:p>
                <a:r>
                  <a:rPr lang="de-DE">
                    <a:noFill/>
                  </a:rPr>
                  <a:t> </a:t>
                </a:r>
              </a:p>
            </p:txBody>
          </p:sp>
        </mc:Fallback>
      </mc:AlternateContent>
      <p:pic>
        <p:nvPicPr>
          <p:cNvPr id="2" name="Grafik 1"/>
          <p:cNvPicPr>
            <a:picLocks noChangeAspect="1"/>
          </p:cNvPicPr>
          <p:nvPr/>
        </p:nvPicPr>
        <p:blipFill>
          <a:blip r:embed="rId5"/>
          <a:stretch>
            <a:fillRect/>
          </a:stretch>
        </p:blipFill>
        <p:spPr>
          <a:xfrm>
            <a:off x="683568" y="3990851"/>
            <a:ext cx="5162550" cy="2533650"/>
          </a:xfrm>
          <a:prstGeom prst="rect">
            <a:avLst/>
          </a:prstGeom>
        </p:spPr>
      </p:pic>
    </p:spTree>
    <p:extLst>
      <p:ext uri="{BB962C8B-B14F-4D97-AF65-F5344CB8AC3E}">
        <p14:creationId xmlns:p14="http://schemas.microsoft.com/office/powerpoint/2010/main" val="147623375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4.8 Darstellung und Messung von Konzentration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042216"/>
            <a:ext cx="215947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Berechnung </a:t>
            </a:r>
            <a:r>
              <a:rPr lang="de-DE" sz="2000" dirty="0">
                <a:solidFill>
                  <a:srgbClr val="0070C0"/>
                </a:solidFill>
              </a:rPr>
              <a:t>●</a:t>
            </a:r>
            <a:endParaRPr lang="de-DE" sz="2000" b="1" dirty="0">
              <a:solidFill>
                <a:srgbClr val="0070C0"/>
              </a:solidFill>
              <a:latin typeface="Times New Roman" pitchFamily="18" charset="0"/>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124</a:t>
            </a:r>
            <a:endParaRPr lang="de-DE" sz="8000" b="1" dirty="0">
              <a:solidFill>
                <a:schemeClr val="tx1"/>
              </a:solidFill>
              <a:latin typeface="+mj-lt"/>
            </a:endParaRPr>
          </a:p>
        </p:txBody>
      </p:sp>
      <p:sp>
        <p:nvSpPr>
          <p:cNvPr id="18" name="Textfeld 17"/>
          <p:cNvSpPr txBox="1"/>
          <p:nvPr/>
        </p:nvSpPr>
        <p:spPr>
          <a:xfrm>
            <a:off x="755576" y="1785815"/>
            <a:ext cx="2159472" cy="400110"/>
          </a:xfrm>
          <a:prstGeom prst="rect">
            <a:avLst/>
          </a:prstGeom>
          <a:noFill/>
        </p:spPr>
        <p:txBody>
          <a:bodyPr wrap="square" rtlCol="0">
            <a:spAutoFit/>
          </a:bodyPr>
          <a:lstStyle/>
          <a:p>
            <a:r>
              <a:rPr lang="de-DE" sz="2000" dirty="0">
                <a:latin typeface="+mn-lt"/>
              </a:rPr>
              <a:t>Formel:</a:t>
            </a:r>
          </a:p>
        </p:txBody>
      </p:sp>
      <mc:AlternateContent xmlns:mc="http://schemas.openxmlformats.org/markup-compatibility/2006" xmlns:a14="http://schemas.microsoft.com/office/drawing/2010/main">
        <mc:Choice Requires="a14">
          <p:sp>
            <p:nvSpPr>
              <p:cNvPr id="2" name="Textfeld 1"/>
              <p:cNvSpPr txBox="1"/>
              <p:nvPr/>
            </p:nvSpPr>
            <p:spPr>
              <a:xfrm>
                <a:off x="2043359" y="1613332"/>
                <a:ext cx="2528641" cy="74507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sty m:val="p"/>
                        </m:rPr>
                        <a:rPr lang="de-DE" sz="2000" b="0" i="0" smtClean="0">
                          <a:latin typeface="Cambria Math"/>
                        </a:rPr>
                        <m:t>G</m:t>
                      </m:r>
                      <m:r>
                        <a:rPr lang="de-DE" sz="2000" b="0" i="0"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2</m:t>
                          </m:r>
                          <m:nary>
                            <m:naryPr>
                              <m:chr m:val="∑"/>
                              <m:subHide m:val="on"/>
                              <m:supHide m:val="on"/>
                              <m:ctrlPr>
                                <a:rPr lang="de-DE" sz="2000" b="0" i="1" smtClean="0">
                                  <a:latin typeface="Cambria Math" panose="02040503050406030204" pitchFamily="18" charset="0"/>
                                </a:rPr>
                              </m:ctrlPr>
                            </m:naryPr>
                            <m:sub/>
                            <m:sup/>
                            <m:e>
                              <m:r>
                                <a:rPr lang="de-DE" sz="2000" b="0" i="1" smtClean="0">
                                  <a:latin typeface="Cambria Math"/>
                                </a:rPr>
                                <m:t>𝑖</m:t>
                              </m:r>
                              <m:sSub>
                                <m:sSubPr>
                                  <m:ctrlPr>
                                    <a:rPr lang="de-DE" sz="2000" b="0" i="1" smtClean="0">
                                      <a:latin typeface="Cambria Math" panose="02040503050406030204" pitchFamily="18" charset="0"/>
                                    </a:rPr>
                                  </m:ctrlPr>
                                </m:sSubPr>
                                <m:e>
                                  <m:r>
                                    <a:rPr lang="de-DE" sz="2000" b="0" i="1" smtClean="0">
                                      <a:latin typeface="Cambria Math"/>
                                    </a:rPr>
                                    <m:t>𝑥</m:t>
                                  </m:r>
                                </m:e>
                                <m:sub>
                                  <m:d>
                                    <m:dPr>
                                      <m:ctrlPr>
                                        <a:rPr lang="de-DE" sz="2000" b="0" i="1" smtClean="0">
                                          <a:latin typeface="Cambria Math" panose="02040503050406030204" pitchFamily="18" charset="0"/>
                                        </a:rPr>
                                      </m:ctrlPr>
                                    </m:dPr>
                                    <m:e>
                                      <m:r>
                                        <a:rPr lang="de-DE" sz="2000" b="0" i="1" smtClean="0">
                                          <a:latin typeface="Cambria Math"/>
                                        </a:rPr>
                                        <m:t>𝑖</m:t>
                                      </m:r>
                                    </m:e>
                                  </m:d>
                                </m:sub>
                              </m:sSub>
                            </m:e>
                          </m:nary>
                        </m:num>
                        <m:den>
                          <m:r>
                            <a:rPr lang="de-DE" sz="2000" b="0" i="1" smtClean="0">
                              <a:latin typeface="Cambria Math"/>
                            </a:rPr>
                            <m:t>𝑛</m:t>
                          </m:r>
                          <m:nary>
                            <m:naryPr>
                              <m:chr m:val="∑"/>
                              <m:subHide m:val="on"/>
                              <m:supHide m:val="on"/>
                              <m:ctrlPr>
                                <a:rPr lang="de-DE" sz="2000" b="0" i="1" smtClean="0">
                                  <a:latin typeface="Cambria Math" panose="02040503050406030204" pitchFamily="18" charset="0"/>
                                </a:rPr>
                              </m:ctrlPr>
                            </m:naryPr>
                            <m:sub/>
                            <m:sup/>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e>
                          </m:nary>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𝑛</m:t>
                          </m:r>
                          <m:r>
                            <a:rPr lang="de-DE" sz="2000" b="0" i="1" smtClean="0">
                              <a:latin typeface="Cambria Math"/>
                            </a:rPr>
                            <m:t>+1</m:t>
                          </m:r>
                        </m:num>
                        <m:den>
                          <m:r>
                            <a:rPr lang="de-DE" sz="2000" b="0" i="1" smtClean="0">
                              <a:latin typeface="Cambria Math"/>
                            </a:rPr>
                            <m:t>𝑛</m:t>
                          </m:r>
                        </m:den>
                      </m:f>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2043359" y="1613332"/>
                <a:ext cx="2528641" cy="745076"/>
              </a:xfrm>
              <a:prstGeom prst="rect">
                <a:avLst/>
              </a:prstGeom>
              <a:blipFill rotWithShape="1">
                <a:blip r:embed="rId3"/>
                <a:stretch>
                  <a:fillRect/>
                </a:stretch>
              </a:blipFill>
            </p:spPr>
            <p:txBody>
              <a:bodyPr/>
              <a:lstStyle/>
              <a:p>
                <a:r>
                  <a:rPr lang="de-DE">
                    <a:noFill/>
                  </a:rPr>
                  <a:t> </a:t>
                </a:r>
              </a:p>
            </p:txBody>
          </p:sp>
        </mc:Fallback>
      </mc:AlternateContent>
      <p:sp>
        <p:nvSpPr>
          <p:cNvPr id="3" name="Textfeld 2"/>
          <p:cNvSpPr txBox="1"/>
          <p:nvPr/>
        </p:nvSpPr>
        <p:spPr>
          <a:xfrm>
            <a:off x="755576" y="2564904"/>
            <a:ext cx="4320480" cy="400110"/>
          </a:xfrm>
          <a:prstGeom prst="rect">
            <a:avLst/>
          </a:prstGeom>
          <a:noFill/>
        </p:spPr>
        <p:txBody>
          <a:bodyPr wrap="square" rtlCol="0">
            <a:spAutoFit/>
          </a:bodyPr>
          <a:lstStyle/>
          <a:p>
            <a:r>
              <a:rPr lang="de-DE" sz="2000" dirty="0">
                <a:latin typeface="+mn-lt"/>
              </a:rPr>
              <a:t>Beispielrechnung für Branche 3:</a:t>
            </a:r>
          </a:p>
        </p:txBody>
      </p:sp>
      <p:sp>
        <p:nvSpPr>
          <p:cNvPr id="11" name="Textfeld 10"/>
          <p:cNvSpPr txBox="1"/>
          <p:nvPr/>
        </p:nvSpPr>
        <p:spPr>
          <a:xfrm>
            <a:off x="1259632" y="3114623"/>
            <a:ext cx="4320480" cy="400110"/>
          </a:xfrm>
          <a:prstGeom prst="rect">
            <a:avLst/>
          </a:prstGeom>
          <a:noFill/>
        </p:spPr>
        <p:txBody>
          <a:bodyPr wrap="square" rtlCol="0">
            <a:spAutoFit/>
          </a:bodyPr>
          <a:lstStyle/>
          <a:p>
            <a:r>
              <a:rPr lang="de-DE" sz="2000" dirty="0">
                <a:latin typeface="+mn-lt"/>
              </a:rPr>
              <a:t>20, 40, 60, 80, 100    (geordnet!)</a:t>
            </a:r>
          </a:p>
        </p:txBody>
      </p:sp>
      <mc:AlternateContent xmlns:mc="http://schemas.openxmlformats.org/markup-compatibility/2006" xmlns:a14="http://schemas.microsoft.com/office/drawing/2010/main">
        <mc:Choice Requires="a14">
          <p:sp>
            <p:nvSpPr>
              <p:cNvPr id="12" name="Textfeld 11"/>
              <p:cNvSpPr txBox="1"/>
              <p:nvPr/>
            </p:nvSpPr>
            <p:spPr>
              <a:xfrm>
                <a:off x="755576" y="3643081"/>
                <a:ext cx="7066806" cy="68967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rPr>
                          </m:ctrlPr>
                        </m:sSubPr>
                        <m:e>
                          <m:r>
                            <a:rPr lang="de-DE" sz="2000" b="0" i="1" smtClean="0">
                              <a:latin typeface="Cambria Math"/>
                            </a:rPr>
                            <m:t>𝐺</m:t>
                          </m:r>
                        </m:e>
                        <m:sub>
                          <m:r>
                            <a:rPr lang="de-DE" sz="2000" b="0" i="1" smtClean="0">
                              <a:latin typeface="Cambria Math"/>
                            </a:rPr>
                            <m:t>3</m:t>
                          </m:r>
                        </m:sub>
                      </m:sSub>
                      <m:r>
                        <a:rPr lang="de-DE" sz="2000" b="0" i="0"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2</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×20+2×40+3×60+4×80+5×100</m:t>
                              </m:r>
                            </m:e>
                          </m:d>
                        </m:num>
                        <m:den>
                          <m:r>
                            <a:rPr lang="de-DE" sz="2000" b="0" i="1" smtClean="0">
                              <a:latin typeface="Cambria Math"/>
                            </a:rPr>
                            <m:t>5</m:t>
                          </m:r>
                          <m:r>
                            <a:rPr lang="de-DE" sz="2000" b="0" i="1" smtClean="0">
                              <a:latin typeface="Cambria Math"/>
                              <a:ea typeface="Cambria Math"/>
                            </a:rPr>
                            <m:t>×300</m:t>
                          </m:r>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6</m:t>
                          </m:r>
                        </m:num>
                        <m:den>
                          <m:r>
                            <a:rPr lang="de-DE" sz="2000" b="0" i="1" smtClean="0">
                              <a:latin typeface="Cambria Math"/>
                            </a:rPr>
                            <m:t>5</m:t>
                          </m:r>
                        </m:den>
                      </m:f>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755576" y="3643081"/>
                <a:ext cx="7066806" cy="689676"/>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531260" y="4437112"/>
                <a:ext cx="128182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ea typeface="Cambria Math"/>
                        </a:rPr>
                        <m:t>≈</m:t>
                      </m:r>
                      <m:r>
                        <a:rPr lang="de-DE" sz="2000" b="0" i="0" smtClean="0">
                          <a:latin typeface="Cambria Math"/>
                        </a:rPr>
                        <m:t>0.</m:t>
                      </m:r>
                      <m:r>
                        <a:rPr lang="de-DE" sz="2000" b="0" i="1" smtClean="0">
                          <a:latin typeface="Cambria Math"/>
                        </a:rPr>
                        <m:t>2667</m:t>
                      </m:r>
                    </m:oMath>
                  </m:oMathPara>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1531260" y="4437112"/>
                <a:ext cx="1281826" cy="400110"/>
              </a:xfrm>
              <a:prstGeom prst="rect">
                <a:avLst/>
              </a:prstGeom>
              <a:blipFill rotWithShape="1">
                <a:blip r:embed="rId5"/>
                <a:stretch>
                  <a:fillRect/>
                </a:stretch>
              </a:blipFill>
            </p:spPr>
            <p:txBody>
              <a:bodyPr/>
              <a:lstStyle/>
              <a:p>
                <a:r>
                  <a:rPr lang="de-DE">
                    <a:noFill/>
                  </a:rPr>
                  <a:t> </a:t>
                </a:r>
              </a:p>
            </p:txBody>
          </p:sp>
        </mc:Fallback>
      </mc:AlternateContent>
      <p:sp>
        <p:nvSpPr>
          <p:cNvPr id="16" name="Textfeld 15"/>
          <p:cNvSpPr txBox="1"/>
          <p:nvPr/>
        </p:nvSpPr>
        <p:spPr>
          <a:xfrm>
            <a:off x="755576" y="5213231"/>
            <a:ext cx="1353939" cy="400110"/>
          </a:xfrm>
          <a:prstGeom prst="rect">
            <a:avLst/>
          </a:prstGeom>
          <a:noFill/>
        </p:spPr>
        <p:txBody>
          <a:bodyPr wrap="square" rtlCol="0">
            <a:spAutoFit/>
          </a:bodyPr>
          <a:lstStyle/>
          <a:p>
            <a:r>
              <a:rPr lang="de-DE" sz="2000" dirty="0">
                <a:latin typeface="+mn-lt"/>
              </a:rPr>
              <a:t>Analog:</a:t>
            </a:r>
          </a:p>
        </p:txBody>
      </p:sp>
      <mc:AlternateContent xmlns:mc="http://schemas.openxmlformats.org/markup-compatibility/2006" xmlns:a14="http://schemas.microsoft.com/office/drawing/2010/main">
        <mc:Choice Requires="a14">
          <p:sp>
            <p:nvSpPr>
              <p:cNvPr id="19" name="Textfeld 18"/>
              <p:cNvSpPr txBox="1"/>
              <p:nvPr/>
            </p:nvSpPr>
            <p:spPr>
              <a:xfrm>
                <a:off x="1835312" y="5213231"/>
                <a:ext cx="1391920" cy="400110"/>
              </a:xfrm>
              <a:prstGeom prst="rect">
                <a:avLst/>
              </a:prstGeom>
              <a:noFill/>
            </p:spPr>
            <p:txBody>
              <a:bodyPr wrap="none" rtlCol="0">
                <a:spAutoFit/>
              </a:bodyPr>
              <a:lstStyle/>
              <a:p>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𝐺</m:t>
                        </m:r>
                      </m:e>
                      <m:sub>
                        <m:r>
                          <a:rPr lang="de-DE" sz="2000" b="0" i="1" smtClean="0">
                            <a:latin typeface="Cambria Math"/>
                          </a:rPr>
                          <m:t>1</m:t>
                        </m:r>
                      </m:sub>
                    </m:sSub>
                    <m:r>
                      <a:rPr lang="de-DE" sz="2000" b="0" i="0" smtClean="0">
                        <a:latin typeface="Cambria Math"/>
                      </a:rPr>
                      <m:t>=0.76</m:t>
                    </m:r>
                  </m:oMath>
                </a14:m>
                <a:r>
                  <a:rPr lang="de-DE" sz="2000" dirty="0"/>
                  <a:t>,</a:t>
                </a:r>
              </a:p>
            </p:txBody>
          </p:sp>
        </mc:Choice>
        <mc:Fallback xmlns="">
          <p:sp>
            <p:nvSpPr>
              <p:cNvPr id="19" name="Textfeld 18"/>
              <p:cNvSpPr txBox="1">
                <a:spLocks noRot="1" noChangeAspect="1" noMove="1" noResize="1" noEditPoints="1" noAdjustHandles="1" noChangeArrowheads="1" noChangeShapeType="1" noTextEdit="1"/>
              </p:cNvSpPr>
              <p:nvPr/>
            </p:nvSpPr>
            <p:spPr>
              <a:xfrm>
                <a:off x="1835312" y="5213231"/>
                <a:ext cx="1391920" cy="400110"/>
              </a:xfrm>
              <a:prstGeom prst="rect">
                <a:avLst/>
              </a:prstGeom>
              <a:blipFill rotWithShape="1">
                <a:blip r:embed="rId6"/>
                <a:stretch>
                  <a:fillRect t="-6061" r="-439"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3310613" y="5213231"/>
                <a:ext cx="163031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𝐺</m:t>
                          </m:r>
                        </m:e>
                        <m:sub>
                          <m:r>
                            <a:rPr lang="de-DE" sz="2000" b="0" i="1" smtClean="0">
                              <a:latin typeface="Cambria Math"/>
                            </a:rPr>
                            <m:t>2</m:t>
                          </m:r>
                        </m:sub>
                      </m:sSub>
                      <m:r>
                        <a:rPr lang="de-DE" sz="2000" b="0" i="0" smtClean="0">
                          <a:latin typeface="Cambria Math"/>
                        </a:rPr>
                        <m:t>=0.1975</m:t>
                      </m:r>
                    </m:oMath>
                  </m:oMathPara>
                </a14:m>
                <a:endParaRPr lang="de-DE" sz="2000" dirty="0"/>
              </a:p>
            </p:txBody>
          </p:sp>
        </mc:Choice>
        <mc:Fallback xmlns="">
          <p:sp>
            <p:nvSpPr>
              <p:cNvPr id="20" name="Textfeld 19"/>
              <p:cNvSpPr txBox="1">
                <a:spLocks noRot="1" noChangeAspect="1" noMove="1" noResize="1" noEditPoints="1" noAdjustHandles="1" noChangeArrowheads="1" noChangeShapeType="1" noTextEdit="1"/>
              </p:cNvSpPr>
              <p:nvPr/>
            </p:nvSpPr>
            <p:spPr>
              <a:xfrm>
                <a:off x="3310613" y="5213231"/>
                <a:ext cx="1630318" cy="400110"/>
              </a:xfrm>
              <a:prstGeom prst="rect">
                <a:avLst/>
              </a:prstGeom>
              <a:blipFill rotWithShape="1">
                <a:blip r:embed="rId7"/>
                <a:stretch>
                  <a:fillRect b="-3030"/>
                </a:stretch>
              </a:blipFill>
            </p:spPr>
            <p:txBody>
              <a:bodyPr/>
              <a:lstStyle/>
              <a:p>
                <a:r>
                  <a:rPr lang="de-DE">
                    <a:noFill/>
                  </a:rPr>
                  <a:t> </a:t>
                </a:r>
              </a:p>
            </p:txBody>
          </p:sp>
        </mc:Fallback>
      </mc:AlternateContent>
    </p:spTree>
    <p:extLst>
      <p:ext uri="{BB962C8B-B14F-4D97-AF65-F5344CB8AC3E}">
        <p14:creationId xmlns:p14="http://schemas.microsoft.com/office/powerpoint/2010/main" val="313703180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4.8 Darstellung und Messung von Konzentration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3" y="1052736"/>
            <a:ext cx="518043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Wertebereich und Normierung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15" name="Textfeld 14"/>
              <p:cNvSpPr txBox="1"/>
              <p:nvPr/>
            </p:nvSpPr>
            <p:spPr>
              <a:xfrm>
                <a:off x="721397" y="1494800"/>
                <a:ext cx="6010843" cy="528543"/>
              </a:xfrm>
              <a:prstGeom prst="rect">
                <a:avLst/>
              </a:prstGeom>
              <a:noFill/>
            </p:spPr>
            <p:txBody>
              <a:bodyPr wrap="square" rtlCol="0">
                <a:spAutoFit/>
              </a:bodyPr>
              <a:lstStyle/>
              <a:p>
                <a14:m>
                  <m:oMath xmlns:m="http://schemas.openxmlformats.org/officeDocument/2006/math">
                    <m:r>
                      <a:rPr lang="de-DE" sz="2000" b="0" i="1" smtClean="0">
                        <a:latin typeface="Cambria Math"/>
                      </a:rPr>
                      <m:t>𝐺</m:t>
                    </m:r>
                  </m:oMath>
                </a14:m>
                <a:r>
                  <a:rPr lang="de-DE" sz="2000" dirty="0">
                    <a:latin typeface="+mn-lt"/>
                  </a:rPr>
                  <a:t> ist maximal </a:t>
                </a:r>
                <a14:m>
                  <m:oMath xmlns:m="http://schemas.openxmlformats.org/officeDocument/2006/math">
                    <m:f>
                      <m:fPr>
                        <m:ctrlPr>
                          <a:rPr lang="de-DE" sz="2000" i="1" smtClean="0">
                            <a:latin typeface="Cambria Math" panose="02040503050406030204" pitchFamily="18" charset="0"/>
                          </a:rPr>
                        </m:ctrlPr>
                      </m:fPr>
                      <m:num>
                        <m:r>
                          <a:rPr lang="de-DE" sz="2000" b="0" i="1" smtClean="0">
                            <a:latin typeface="Cambria Math"/>
                          </a:rPr>
                          <m:t>𝑛</m:t>
                        </m:r>
                        <m:r>
                          <a:rPr lang="de-DE" sz="2000" b="0" i="1" smtClean="0">
                            <a:latin typeface="Cambria Math"/>
                          </a:rPr>
                          <m:t>−1</m:t>
                        </m:r>
                      </m:num>
                      <m:den>
                        <m:r>
                          <a:rPr lang="de-DE" sz="2000" b="0" i="1" smtClean="0">
                            <a:latin typeface="Cambria Math"/>
                          </a:rPr>
                          <m:t>𝑛</m:t>
                        </m:r>
                      </m:den>
                    </m:f>
                  </m:oMath>
                </a14:m>
                <a:r>
                  <a:rPr lang="de-DE" sz="2000" dirty="0">
                    <a:latin typeface="+mn-lt"/>
                  </a:rPr>
                  <a:t>; soll der Maximalwert = 1 sein:</a:t>
                </a:r>
              </a:p>
            </p:txBody>
          </p:sp>
        </mc:Choice>
        <mc:Fallback xmlns="">
          <p:sp>
            <p:nvSpPr>
              <p:cNvPr id="15" name="Textfeld 14"/>
              <p:cNvSpPr txBox="1">
                <a:spLocks noRot="1" noChangeAspect="1" noMove="1" noResize="1" noEditPoints="1" noAdjustHandles="1" noChangeArrowheads="1" noChangeShapeType="1" noTextEdit="1"/>
              </p:cNvSpPr>
              <p:nvPr/>
            </p:nvSpPr>
            <p:spPr>
              <a:xfrm>
                <a:off x="721397" y="1494800"/>
                <a:ext cx="6010843" cy="528543"/>
              </a:xfrm>
              <a:prstGeom prst="rect">
                <a:avLst/>
              </a:prstGeom>
              <a:blipFill rotWithShape="1">
                <a:blip r:embed="rId4"/>
                <a:stretch>
                  <a:fillRect b="-689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2771800" y="2023343"/>
                <a:ext cx="1684820" cy="61946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b="0" i="1" smtClean="0">
                              <a:solidFill>
                                <a:schemeClr val="tx1"/>
                              </a:solidFill>
                              <a:latin typeface="Cambria Math"/>
                            </a:rPr>
                            <m:t>𝐺</m:t>
                          </m:r>
                        </m:e>
                        <m:sup>
                          <m:r>
                            <a:rPr lang="de-DE" sz="2000" b="0" i="1" smtClean="0">
                              <a:solidFill>
                                <a:schemeClr val="tx1"/>
                              </a:solidFill>
                              <a:latin typeface="Cambria Math"/>
                            </a:rPr>
                            <m:t>∗</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𝑛</m:t>
                          </m:r>
                        </m:num>
                        <m:den>
                          <m:r>
                            <a:rPr lang="de-DE" sz="2000" b="0" i="1" smtClean="0">
                              <a:solidFill>
                                <a:schemeClr val="tx1"/>
                              </a:solidFill>
                              <a:latin typeface="Cambria Math"/>
                            </a:rPr>
                            <m:t>𝑛</m:t>
                          </m:r>
                          <m:r>
                            <a:rPr lang="de-DE" sz="2000" b="0" i="1" smtClean="0">
                              <a:solidFill>
                                <a:schemeClr val="tx1"/>
                              </a:solidFill>
                              <a:latin typeface="Cambria Math"/>
                            </a:rPr>
                            <m:t>−1</m:t>
                          </m:r>
                        </m:den>
                      </m:f>
                      <m:r>
                        <a:rPr lang="de-DE" sz="2000" b="0" i="1" smtClean="0">
                          <a:solidFill>
                            <a:schemeClr val="tx1"/>
                          </a:solidFill>
                          <a:latin typeface="Cambria Math"/>
                        </a:rPr>
                        <m:t>𝐺</m:t>
                      </m:r>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771800" y="2023343"/>
                <a:ext cx="1684820" cy="619465"/>
              </a:xfrm>
              <a:prstGeom prst="rect">
                <a:avLst/>
              </a:prstGeom>
              <a:blipFill rotWithShape="1">
                <a:blip r:embed="rId5"/>
                <a:stretch>
                  <a:fillRect/>
                </a:stretch>
              </a:blipFill>
            </p:spPr>
            <p:txBody>
              <a:bodyPr/>
              <a:lstStyle/>
              <a:p>
                <a:r>
                  <a:rPr lang="de-DE">
                    <a:noFill/>
                  </a:rPr>
                  <a:t> </a:t>
                </a:r>
              </a:p>
            </p:txBody>
          </p:sp>
        </mc:Fallback>
      </mc:AlternateContent>
      <p:sp>
        <p:nvSpPr>
          <p:cNvPr id="20" name="Textfeld 19"/>
          <p:cNvSpPr txBox="1"/>
          <p:nvPr/>
        </p:nvSpPr>
        <p:spPr>
          <a:xfrm>
            <a:off x="2824483" y="2628578"/>
            <a:ext cx="2538837" cy="338554"/>
          </a:xfrm>
          <a:prstGeom prst="rect">
            <a:avLst/>
          </a:prstGeom>
          <a:noFill/>
        </p:spPr>
        <p:txBody>
          <a:bodyPr wrap="square" rtlCol="0">
            <a:spAutoFit/>
          </a:bodyPr>
          <a:lstStyle/>
          <a:p>
            <a:r>
              <a:rPr lang="de-DE" sz="1600" dirty="0">
                <a:latin typeface="+mn-lt"/>
              </a:rPr>
              <a:t>Normierter </a:t>
            </a:r>
            <a:r>
              <a:rPr lang="de-DE" sz="1600" dirty="0" err="1">
                <a:latin typeface="+mn-lt"/>
              </a:rPr>
              <a:t>Gini</a:t>
            </a:r>
            <a:r>
              <a:rPr lang="de-DE" sz="1600" dirty="0">
                <a:latin typeface="+mn-lt"/>
              </a:rPr>
              <a:t>-Koeffizient</a:t>
            </a:r>
          </a:p>
        </p:txBody>
      </p:sp>
      <p:pic>
        <p:nvPicPr>
          <p:cNvPr id="2" name="Grafik 1"/>
          <p:cNvPicPr>
            <a:picLocks noChangeAspect="1"/>
          </p:cNvPicPr>
          <p:nvPr/>
        </p:nvPicPr>
        <p:blipFill>
          <a:blip r:embed="rId6"/>
          <a:stretch>
            <a:fillRect/>
          </a:stretch>
        </p:blipFill>
        <p:spPr>
          <a:xfrm>
            <a:off x="468313" y="2967132"/>
            <a:ext cx="7600950" cy="3571875"/>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125</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80091844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4.8 Darstellung und Messung von Konzentration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7540" y="1124744"/>
            <a:ext cx="439249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Vorsicht bei der Interpretation </a:t>
            </a:r>
            <a:r>
              <a:rPr lang="de-DE" sz="2000" dirty="0">
                <a:solidFill>
                  <a:srgbClr val="0070C0"/>
                </a:solidFill>
              </a:rPr>
              <a:t>●</a:t>
            </a:r>
            <a:endParaRPr lang="de-DE" sz="2000" b="1" dirty="0">
              <a:solidFill>
                <a:srgbClr val="0070C0"/>
              </a:solidFill>
              <a:latin typeface="Times New Roman" pitchFamily="18" charset="0"/>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126</a:t>
            </a:r>
            <a:endParaRPr lang="de-DE" sz="8000" b="1" dirty="0">
              <a:solidFill>
                <a:schemeClr val="tx1"/>
              </a:solidFill>
              <a:latin typeface="+mj-lt"/>
            </a:endParaRPr>
          </a:p>
        </p:txBody>
      </p:sp>
      <p:pic>
        <p:nvPicPr>
          <p:cNvPr id="3" name="Grafik 2"/>
          <p:cNvPicPr>
            <a:picLocks noChangeAspect="1"/>
          </p:cNvPicPr>
          <p:nvPr/>
        </p:nvPicPr>
        <p:blipFill>
          <a:blip r:embed="rId3"/>
          <a:stretch>
            <a:fillRect/>
          </a:stretch>
        </p:blipFill>
        <p:spPr>
          <a:xfrm>
            <a:off x="1043608" y="2030858"/>
            <a:ext cx="6048375" cy="4371975"/>
          </a:xfrm>
          <a:prstGeom prst="rect">
            <a:avLst/>
          </a:prstGeom>
        </p:spPr>
      </p:pic>
      <mc:AlternateContent xmlns:mc="http://schemas.openxmlformats.org/markup-compatibility/2006" xmlns:a14="http://schemas.microsoft.com/office/drawing/2010/main">
        <mc:Choice Requires="a14">
          <p:sp>
            <p:nvSpPr>
              <p:cNvPr id="15" name="Textfeld 14"/>
              <p:cNvSpPr txBox="1"/>
              <p:nvPr/>
            </p:nvSpPr>
            <p:spPr>
              <a:xfrm>
                <a:off x="557374" y="2616186"/>
                <a:ext cx="120577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𝐺</m:t>
                          </m:r>
                        </m:e>
                        <m:sub>
                          <m:r>
                            <a:rPr lang="de-DE" sz="2000" b="0" i="1" smtClean="0">
                              <a:solidFill>
                                <a:schemeClr val="tx1"/>
                              </a:solidFill>
                              <a:latin typeface="Cambria Math"/>
                            </a:rPr>
                            <m:t>𝐴</m:t>
                          </m:r>
                        </m:sub>
                      </m:sSub>
                      <m:r>
                        <a:rPr lang="de-DE" sz="2000" b="0" i="1" smtClean="0">
                          <a:solidFill>
                            <a:schemeClr val="tx1"/>
                          </a:solidFill>
                          <a:latin typeface="Cambria Math"/>
                        </a:rPr>
                        <m:t>=0.4</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557374" y="2616186"/>
                <a:ext cx="1205779" cy="400110"/>
              </a:xfrm>
              <a:prstGeom prst="rect">
                <a:avLst/>
              </a:prstGeom>
              <a:blipFill>
                <a:blip r:embed="rId4"/>
                <a:stretch>
                  <a:fillRect b="-303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5451325" y="2600280"/>
                <a:ext cx="127233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𝐺</m:t>
                          </m:r>
                        </m:e>
                        <m:sub>
                          <m:r>
                            <a:rPr lang="de-DE" sz="2000" b="0" i="1" smtClean="0">
                              <a:solidFill>
                                <a:schemeClr val="tx1"/>
                              </a:solidFill>
                              <a:latin typeface="Cambria Math"/>
                            </a:rPr>
                            <m:t>𝐵</m:t>
                          </m:r>
                        </m:sub>
                      </m:sSub>
                      <m:r>
                        <a:rPr lang="de-DE" sz="2000" b="0" i="1" smtClean="0">
                          <a:solidFill>
                            <a:schemeClr val="tx1"/>
                          </a:solidFill>
                          <a:latin typeface="Cambria Math"/>
                        </a:rPr>
                        <m:t>=0.4</m:t>
                      </m:r>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5451325" y="2600280"/>
                <a:ext cx="1272336" cy="400110"/>
              </a:xfrm>
              <a:prstGeom prst="rect">
                <a:avLst/>
              </a:prstGeom>
              <a:blipFill>
                <a:blip r:embed="rId5"/>
                <a:stretch>
                  <a:fillRect b="-4615"/>
                </a:stretch>
              </a:blipFill>
            </p:spPr>
            <p:txBody>
              <a:bodyPr/>
              <a:lstStyle/>
              <a:p>
                <a:r>
                  <a:rPr lang="en-US">
                    <a:noFill/>
                  </a:rPr>
                  <a:t> </a:t>
                </a:r>
              </a:p>
            </p:txBody>
          </p:sp>
        </mc:Fallback>
      </mc:AlternateContent>
      <p:sp>
        <p:nvSpPr>
          <p:cNvPr id="20" name="Textfeld 19"/>
          <p:cNvSpPr txBox="1"/>
          <p:nvPr/>
        </p:nvSpPr>
        <p:spPr>
          <a:xfrm>
            <a:off x="1160264" y="3569812"/>
            <a:ext cx="782662" cy="400110"/>
          </a:xfrm>
          <a:prstGeom prst="rect">
            <a:avLst/>
          </a:prstGeom>
          <a:noFill/>
        </p:spPr>
        <p:txBody>
          <a:bodyPr wrap="square" rtlCol="0">
            <a:spAutoFit/>
          </a:bodyPr>
          <a:lstStyle/>
          <a:p>
            <a:r>
              <a:rPr lang="de-DE" sz="2000" dirty="0">
                <a:latin typeface="+mn-lt"/>
              </a:rPr>
              <a:t>Fazit:</a:t>
            </a:r>
            <a:endParaRPr lang="de-DE" sz="2000" dirty="0">
              <a:solidFill>
                <a:srgbClr val="FF0000"/>
              </a:solidFill>
              <a:latin typeface="+mn-lt"/>
            </a:endParaRPr>
          </a:p>
        </p:txBody>
      </p:sp>
      <p:sp>
        <p:nvSpPr>
          <p:cNvPr id="21" name="Textfeld 20"/>
          <p:cNvSpPr txBox="1"/>
          <p:nvPr/>
        </p:nvSpPr>
        <p:spPr>
          <a:xfrm>
            <a:off x="2158757" y="3569812"/>
            <a:ext cx="4536697" cy="400110"/>
          </a:xfrm>
          <a:prstGeom prst="rect">
            <a:avLst/>
          </a:prstGeom>
          <a:noFill/>
        </p:spPr>
        <p:txBody>
          <a:bodyPr wrap="square" rtlCol="0">
            <a:spAutoFit/>
          </a:bodyPr>
          <a:lstStyle/>
          <a:p>
            <a:r>
              <a:rPr lang="de-DE" sz="2000" dirty="0" err="1">
                <a:latin typeface="+mn-lt"/>
              </a:rPr>
              <a:t>Gini</a:t>
            </a:r>
            <a:r>
              <a:rPr lang="de-DE" sz="2000" dirty="0">
                <a:latin typeface="+mn-lt"/>
              </a:rPr>
              <a:t>-Koeffizient allein verrät nicht alles! </a:t>
            </a:r>
          </a:p>
        </p:txBody>
      </p:sp>
      <p:sp>
        <p:nvSpPr>
          <p:cNvPr id="22" name="Textfeld 21"/>
          <p:cNvSpPr txBox="1"/>
          <p:nvPr/>
        </p:nvSpPr>
        <p:spPr>
          <a:xfrm>
            <a:off x="791578" y="1480879"/>
            <a:ext cx="3744416" cy="400110"/>
          </a:xfrm>
          <a:prstGeom prst="rect">
            <a:avLst/>
          </a:prstGeom>
          <a:noFill/>
        </p:spPr>
        <p:txBody>
          <a:bodyPr wrap="square" rtlCol="0">
            <a:spAutoFit/>
          </a:bodyPr>
          <a:lstStyle/>
          <a:p>
            <a:r>
              <a:rPr lang="de-DE" sz="2000" dirty="0">
                <a:latin typeface="+mn-lt"/>
              </a:rPr>
              <a:t>vgl. </a:t>
            </a:r>
            <a:r>
              <a:rPr lang="de-DE" sz="2000" dirty="0" err="1">
                <a:latin typeface="+mn-lt"/>
              </a:rPr>
              <a:t>Fahrmeir</a:t>
            </a:r>
            <a:r>
              <a:rPr lang="de-DE" sz="2000" dirty="0">
                <a:latin typeface="+mn-lt"/>
              </a:rPr>
              <a:t> et al. (2010)</a:t>
            </a:r>
          </a:p>
        </p:txBody>
      </p:sp>
    </p:spTree>
    <p:extLst>
      <p:ext uri="{BB962C8B-B14F-4D97-AF65-F5344CB8AC3E}">
        <p14:creationId xmlns:p14="http://schemas.microsoft.com/office/powerpoint/2010/main" val="29627016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 Grundzüge statistischer Methoden</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10</a:t>
            </a:r>
            <a:endParaRPr lang="de-DE" sz="8000" b="1" dirty="0">
              <a:solidFill>
                <a:schemeClr val="tx1"/>
              </a:solidFill>
              <a:latin typeface="+mj-lt"/>
            </a:endParaRPr>
          </a:p>
        </p:txBody>
      </p:sp>
      <p:sp>
        <p:nvSpPr>
          <p:cNvPr id="12" name="Textfeld 11"/>
          <p:cNvSpPr txBox="1">
            <a:spLocks noChangeArrowheads="1"/>
          </p:cNvSpPr>
          <p:nvPr/>
        </p:nvSpPr>
        <p:spPr bwMode="auto">
          <a:xfrm>
            <a:off x="468313" y="981075"/>
            <a:ext cx="5903887"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1.2.2 Irrtums- und Sicherheitswahrscheinlichkeiten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Textfeld 9"/>
          <p:cNvSpPr txBox="1">
            <a:spLocks noChangeArrowheads="1"/>
          </p:cNvSpPr>
          <p:nvPr/>
        </p:nvSpPr>
        <p:spPr bwMode="auto">
          <a:xfrm>
            <a:off x="468313" y="1739811"/>
            <a:ext cx="4474840" cy="400110"/>
          </a:xfrm>
          <a:prstGeom prst="rect">
            <a:avLst/>
          </a:prstGeom>
          <a:solidFill>
            <a:schemeClr val="bg1"/>
          </a:solid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Statistische Probleme </a:t>
            </a:r>
            <a:r>
              <a:rPr lang="de-DE" sz="2000" dirty="0">
                <a:solidFill>
                  <a:srgbClr val="0070C0"/>
                </a:solidFill>
              </a:rPr>
              <a:t>●</a:t>
            </a:r>
            <a:endParaRPr lang="de-DE" sz="2000" b="1" dirty="0">
              <a:solidFill>
                <a:srgbClr val="0070C0"/>
              </a:solidFill>
              <a:latin typeface="Times New Roman" pitchFamily="18" charset="0"/>
            </a:endParaRPr>
          </a:p>
        </p:txBody>
      </p:sp>
      <p:sp>
        <p:nvSpPr>
          <p:cNvPr id="17" name="Textfeld 9"/>
          <p:cNvSpPr txBox="1">
            <a:spLocks noChangeArrowheads="1"/>
          </p:cNvSpPr>
          <p:nvPr/>
        </p:nvSpPr>
        <p:spPr bwMode="auto">
          <a:xfrm>
            <a:off x="468313" y="3861048"/>
            <a:ext cx="4474840" cy="400110"/>
          </a:xfrm>
          <a:prstGeom prst="rect">
            <a:avLst/>
          </a:prstGeom>
          <a:solidFill>
            <a:schemeClr val="bg1"/>
          </a:solid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a:t>
            </a:r>
            <a:r>
              <a:rPr lang="de-DE" sz="2000" dirty="0">
                <a:solidFill>
                  <a:srgbClr val="0070C0"/>
                </a:solidFill>
              </a:rPr>
              <a:t>●</a:t>
            </a:r>
            <a:endParaRPr lang="de-DE" sz="2000" b="1" dirty="0">
              <a:solidFill>
                <a:srgbClr val="0070C0"/>
              </a:solidFill>
              <a:latin typeface="Times New Roman" pitchFamily="18" charset="0"/>
            </a:endParaRPr>
          </a:p>
        </p:txBody>
      </p:sp>
      <p:sp>
        <p:nvSpPr>
          <p:cNvPr id="19" name="Textfeld 12"/>
          <p:cNvSpPr txBox="1"/>
          <p:nvPr/>
        </p:nvSpPr>
        <p:spPr>
          <a:xfrm>
            <a:off x="468313" y="4391964"/>
            <a:ext cx="7632079" cy="1323439"/>
          </a:xfrm>
          <a:prstGeom prst="rect">
            <a:avLst/>
          </a:prstGeom>
          <a:noFill/>
        </p:spPr>
        <p:txBody>
          <a:bodyPr wrap="square">
            <a:spAutoFit/>
          </a:bodyPr>
          <a:lstStyle/>
          <a:p>
            <a:pPr algn="just">
              <a:defRPr/>
            </a:pPr>
            <a:r>
              <a:rPr lang="de-DE" sz="2000" dirty="0">
                <a:latin typeface="+mn-lt"/>
              </a:rPr>
              <a:t>Von 50 zufällig befragten Studierenden präferieren 30 die Mensa. Dies entspricht einem Anteil von 60%. Bedeutet dies, dass von allen 12 000 Studierenden an dieser Uni genau 7200, also exakt 60%, die Mensa prä-ferieren?     </a:t>
            </a: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683568" y="2366895"/>
            <a:ext cx="7610475" cy="952500"/>
          </a:xfrm>
          <a:prstGeom prst="rect">
            <a:avLst/>
          </a:prstGeom>
        </p:spPr>
      </p:pic>
    </p:spTree>
    <p:extLst>
      <p:ext uri="{BB962C8B-B14F-4D97-AF65-F5344CB8AC3E}">
        <p14:creationId xmlns:p14="http://schemas.microsoft.com/office/powerpoint/2010/main" val="56362831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4.8 Darstellung und Messung von Konzentration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7540" y="1124744"/>
            <a:ext cx="7848876" cy="400110"/>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4.8.2: </a:t>
            </a:r>
            <a:r>
              <a:rPr lang="de-DE" sz="2000" dirty="0">
                <a:latin typeface="Times New Roman" pitchFamily="18" charset="0"/>
              </a:rPr>
              <a:t>Konzentration von Einkommen in Deutschland</a:t>
            </a: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127</a:t>
            </a:r>
            <a:endParaRPr lang="de-DE" sz="8000" b="1" dirty="0">
              <a:solidFill>
                <a:schemeClr val="tx1"/>
              </a:solidFill>
              <a:latin typeface="+mj-lt"/>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1812985"/>
            <a:ext cx="5810250" cy="2933700"/>
          </a:xfrm>
          <a:prstGeom prst="rect">
            <a:avLst/>
          </a:prstGeom>
        </p:spPr>
      </p:pic>
    </p:spTree>
    <p:extLst>
      <p:ext uri="{BB962C8B-B14F-4D97-AF65-F5344CB8AC3E}">
        <p14:creationId xmlns:p14="http://schemas.microsoft.com/office/powerpoint/2010/main" val="225204221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000" b="1" dirty="0">
                <a:solidFill>
                  <a:srgbClr val="0070C0"/>
                </a:solidFill>
              </a:rPr>
              <a:t>4.9 Spezifische Eigenschaften empirischer Kennwerte</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a:spLocks noChangeArrowheads="1"/>
          </p:cNvSpPr>
          <p:nvPr/>
        </p:nvSpPr>
        <p:spPr bwMode="auto">
          <a:xfrm>
            <a:off x="468312" y="981075"/>
            <a:ext cx="611991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4.9.1 Minimumeigenschaft des arithmetischen Mittels</a:t>
            </a:r>
          </a:p>
        </p:txBody>
      </p:sp>
      <p:cxnSp>
        <p:nvCxnSpPr>
          <p:cNvPr id="1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128</a:t>
            </a:r>
            <a:endParaRPr lang="de-DE" sz="8000" b="1" dirty="0">
              <a:solidFill>
                <a:schemeClr val="tx1"/>
              </a:solidFill>
              <a:latin typeface="+mj-lt"/>
            </a:endParaRPr>
          </a:p>
        </p:txBody>
      </p:sp>
      <p:sp>
        <p:nvSpPr>
          <p:cNvPr id="13" name="Textfeld 12"/>
          <p:cNvSpPr txBox="1">
            <a:spLocks noChangeArrowheads="1"/>
          </p:cNvSpPr>
          <p:nvPr/>
        </p:nvSpPr>
        <p:spPr bwMode="auto">
          <a:xfrm>
            <a:off x="467543" y="1630819"/>
            <a:ext cx="230425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Hintergrund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 name="Textfeld 1"/>
              <p:cNvSpPr txBox="1"/>
              <p:nvPr/>
            </p:nvSpPr>
            <p:spPr>
              <a:xfrm>
                <a:off x="468313" y="2132856"/>
                <a:ext cx="8280151" cy="836319"/>
              </a:xfrm>
              <a:prstGeom prst="rect">
                <a:avLst/>
              </a:prstGeom>
              <a:noFill/>
            </p:spPr>
            <p:txBody>
              <a:bodyPr wrap="square" rtlCol="0">
                <a:spAutoFit/>
              </a:bodyPr>
              <a:lstStyle/>
              <a:p>
                <a:r>
                  <a:rPr lang="de-DE" sz="2000" dirty="0">
                    <a:latin typeface="+mn-lt"/>
                  </a:rPr>
                  <a:t>&gt; Bekannt:  </a:t>
                </a:r>
                <a14:m>
                  <m:oMath xmlns:m="http://schemas.openxmlformats.org/officeDocument/2006/math">
                    <m:sSup>
                      <m:sSupPr>
                        <m:ctrlPr>
                          <a:rPr lang="de-DE" sz="2000" i="1" smtClean="0">
                            <a:latin typeface="Cambria Math" panose="02040503050406030204" pitchFamily="18" charset="0"/>
                          </a:rPr>
                        </m:ctrlPr>
                      </m:sSupPr>
                      <m:e>
                        <m:acc>
                          <m:accPr>
                            <m:chr m:val="̃"/>
                            <m:ctrlPr>
                              <a:rPr lang="de-DE" sz="2000" i="1" smtClean="0">
                                <a:latin typeface="Cambria Math" panose="02040503050406030204" pitchFamily="18" charset="0"/>
                              </a:rPr>
                            </m:ctrlPr>
                          </m:accPr>
                          <m:e>
                            <m:r>
                              <a:rPr lang="de-DE" sz="2000" b="0" i="1" smtClean="0">
                                <a:latin typeface="Cambria Math"/>
                              </a:rPr>
                              <m:t>𝑠</m:t>
                            </m:r>
                          </m:e>
                        </m:acc>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b="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e>
                            </m:d>
                          </m:e>
                          <m:sup>
                            <m:r>
                              <a:rPr lang="de-DE" sz="2000" b="0" i="1" smtClean="0">
                                <a:latin typeface="Cambria Math"/>
                              </a:rPr>
                              <m:t>2</m:t>
                            </m:r>
                          </m:sup>
                        </m:sSup>
                      </m:e>
                    </m:nary>
                  </m:oMath>
                </a14:m>
                <a:r>
                  <a:rPr lang="de-DE" sz="2000" dirty="0">
                    <a:latin typeface="+mn-lt"/>
                  </a:rPr>
                  <a:t> verwendet </a:t>
                </a:r>
                <a14:m>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𝑥</m:t>
                        </m:r>
                      </m:e>
                    </m:acc>
                  </m:oMath>
                </a14:m>
                <a:r>
                  <a:rPr lang="de-DE" sz="2000" dirty="0">
                    <a:latin typeface="+mn-lt"/>
                  </a:rPr>
                  <a:t> als Referenzpunkt in</a:t>
                </a:r>
              </a:p>
              <a:p>
                <a:r>
                  <a:rPr lang="de-DE" sz="2000" dirty="0">
                    <a:latin typeface="+mn-lt"/>
                  </a:rPr>
                  <a:t>                    der Frage „</a:t>
                </a:r>
                <a:r>
                  <a:rPr lang="de-DE" sz="2000" i="1" dirty="0">
                    <a:latin typeface="+mn-lt"/>
                  </a:rPr>
                  <a:t>Wie stark streuen die Werte um ...</a:t>
                </a:r>
                <a:r>
                  <a:rPr lang="de-DE" sz="2000" dirty="0">
                    <a:latin typeface="+mn-lt"/>
                  </a:rPr>
                  <a:t>?“</a:t>
                </a:r>
              </a:p>
            </p:txBody>
          </p:sp>
        </mc:Choice>
        <mc:Fallback xmlns="">
          <p:sp>
            <p:nvSpPr>
              <p:cNvPr id="2" name="Textfeld 1"/>
              <p:cNvSpPr txBox="1">
                <a:spLocks noRot="1" noChangeAspect="1" noMove="1" noResize="1" noEditPoints="1" noAdjustHandles="1" noChangeArrowheads="1" noChangeShapeType="1" noTextEdit="1"/>
              </p:cNvSpPr>
              <p:nvPr/>
            </p:nvSpPr>
            <p:spPr>
              <a:xfrm>
                <a:off x="468313" y="2132856"/>
                <a:ext cx="8280151" cy="836319"/>
              </a:xfrm>
              <a:prstGeom prst="rect">
                <a:avLst/>
              </a:prstGeom>
              <a:blipFill rotWithShape="1">
                <a:blip r:embed="rId3"/>
                <a:stretch>
                  <a:fillRect l="-810" t="-51095" b="-4379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67543" y="2969175"/>
                <a:ext cx="8280151" cy="862608"/>
              </a:xfrm>
              <a:prstGeom prst="rect">
                <a:avLst/>
              </a:prstGeom>
              <a:noFill/>
            </p:spPr>
            <p:txBody>
              <a:bodyPr wrap="square" rtlCol="0">
                <a:spAutoFit/>
              </a:bodyPr>
              <a:lstStyle/>
              <a:p>
                <a:r>
                  <a:rPr lang="de-DE" sz="2000" dirty="0">
                    <a:latin typeface="+mn-lt"/>
                  </a:rPr>
                  <a:t>&gt; Frage: Welcher Referenzpunkt </a:t>
                </a:r>
                <a:r>
                  <a:rPr lang="de-DE" sz="2000" i="1" dirty="0">
                    <a:latin typeface="+mn-lt"/>
                  </a:rPr>
                  <a:t>c</a:t>
                </a:r>
                <a:r>
                  <a:rPr lang="de-DE" sz="2000" dirty="0">
                    <a:latin typeface="+mn-lt"/>
                  </a:rPr>
                  <a:t> minimiert den Ausdruck</a:t>
                </a:r>
              </a:p>
              <a:p>
                <a:r>
                  <a:rPr lang="de-DE" sz="2000" dirty="0">
                    <a:latin typeface="+mn-lt"/>
                  </a:rPr>
                  <a:t>                               </a:t>
                </a:r>
                <a14:m>
                  <m:oMath xmlns:m="http://schemas.openxmlformats.org/officeDocument/2006/math">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r>
                                  <a:rPr lang="de-DE" sz="2000" b="0" i="1" smtClean="0">
                                    <a:latin typeface="Cambria Math"/>
                                  </a:rPr>
                                  <m:t>𝑐</m:t>
                                </m:r>
                              </m:e>
                            </m:d>
                          </m:e>
                          <m:sup>
                            <m:r>
                              <a:rPr lang="de-DE" sz="2000" b="0" i="1" smtClean="0">
                                <a:latin typeface="Cambria Math"/>
                              </a:rPr>
                              <m:t>2</m:t>
                            </m:r>
                          </m:sup>
                        </m:sSup>
                      </m:e>
                    </m:nary>
                  </m:oMath>
                </a14:m>
                <a:r>
                  <a:rPr lang="de-DE" sz="2000" dirty="0">
                    <a:latin typeface="+mn-lt"/>
                  </a:rPr>
                  <a:t>?</a:t>
                </a:r>
              </a:p>
            </p:txBody>
          </p:sp>
        </mc:Choice>
        <mc:Fallback xmlns="">
          <p:sp>
            <p:nvSpPr>
              <p:cNvPr id="14" name="Textfeld 13"/>
              <p:cNvSpPr txBox="1">
                <a:spLocks noRot="1" noChangeAspect="1" noMove="1" noResize="1" noEditPoints="1" noAdjustHandles="1" noChangeArrowheads="1" noChangeShapeType="1" noTextEdit="1"/>
              </p:cNvSpPr>
              <p:nvPr/>
            </p:nvSpPr>
            <p:spPr>
              <a:xfrm>
                <a:off x="467543" y="2969175"/>
                <a:ext cx="8280151" cy="862608"/>
              </a:xfrm>
              <a:prstGeom prst="rect">
                <a:avLst/>
              </a:prstGeom>
              <a:blipFill rotWithShape="1">
                <a:blip r:embed="rId4"/>
                <a:stretch>
                  <a:fillRect l="-810" t="-14085" b="-739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3" y="3831783"/>
                <a:ext cx="8280151" cy="400110"/>
              </a:xfrm>
              <a:prstGeom prst="rect">
                <a:avLst/>
              </a:prstGeom>
              <a:noFill/>
            </p:spPr>
            <p:txBody>
              <a:bodyPr wrap="square" rtlCol="0">
                <a:spAutoFit/>
              </a:bodyPr>
              <a:lstStyle/>
              <a:p>
                <a:r>
                  <a:rPr lang="de-DE" sz="2000" dirty="0">
                    <a:latin typeface="+mn-lt"/>
                  </a:rPr>
                  <a:t>&gt; Antwort: Die Lösung lautet tatsächlich </a:t>
                </a:r>
                <a14:m>
                  <m:oMath xmlns:m="http://schemas.openxmlformats.org/officeDocument/2006/math">
                    <m:r>
                      <a:rPr lang="de-DE" sz="2000" b="0" i="1" smtClean="0">
                        <a:latin typeface="Cambria Math"/>
                      </a:rPr>
                      <m:t>𝑐</m:t>
                    </m:r>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𝑥</m:t>
                        </m:r>
                      </m:e>
                    </m:acc>
                  </m:oMath>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3831783"/>
                <a:ext cx="8280151" cy="400110"/>
              </a:xfrm>
              <a:prstGeom prst="rect">
                <a:avLst/>
              </a:prstGeom>
              <a:blipFill rotWithShape="1">
                <a:blip r:embed="rId5"/>
                <a:stretch>
                  <a:fillRect l="-810" t="-7692" b="-27692"/>
                </a:stretch>
              </a:blipFill>
            </p:spPr>
            <p:txBody>
              <a:bodyPr/>
              <a:lstStyle/>
              <a:p>
                <a:r>
                  <a:rPr lang="de-DE">
                    <a:noFill/>
                  </a:rPr>
                  <a:t> </a:t>
                </a:r>
              </a:p>
            </p:txBody>
          </p:sp>
        </mc:Fallback>
      </mc:AlternateContent>
      <p:sp>
        <p:nvSpPr>
          <p:cNvPr id="18" name="Textfeld 17"/>
          <p:cNvSpPr txBox="1">
            <a:spLocks noChangeArrowheads="1"/>
          </p:cNvSpPr>
          <p:nvPr/>
        </p:nvSpPr>
        <p:spPr bwMode="auto">
          <a:xfrm>
            <a:off x="467543" y="4509120"/>
            <a:ext cx="331237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Analytischer Nachweis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3" name="Textfeld 2"/>
              <p:cNvSpPr txBox="1"/>
              <p:nvPr/>
            </p:nvSpPr>
            <p:spPr>
              <a:xfrm>
                <a:off x="467542" y="5036996"/>
                <a:ext cx="7704858" cy="528543"/>
              </a:xfrm>
              <a:prstGeom prst="rect">
                <a:avLst/>
              </a:prstGeom>
              <a:noFill/>
            </p:spPr>
            <p:txBody>
              <a:bodyPr wrap="square" rtlCol="0">
                <a:spAutoFit/>
              </a:bodyPr>
              <a:lstStyle/>
              <a:p>
                <a:r>
                  <a:rPr lang="de-DE" sz="2000" dirty="0">
                    <a:latin typeface="+mn-lt"/>
                  </a:rPr>
                  <a:t>&gt; Minimierungsproblem:  </a:t>
                </a:r>
                <a14:m>
                  <m:oMath xmlns:m="http://schemas.openxmlformats.org/officeDocument/2006/math">
                    <m:func>
                      <m:funcPr>
                        <m:ctrlPr>
                          <a:rPr lang="de-DE" sz="2000" b="0" i="1" smtClean="0">
                            <a:latin typeface="Cambria Math" panose="02040503050406030204" pitchFamily="18" charset="0"/>
                          </a:rPr>
                        </m:ctrlPr>
                      </m:funcPr>
                      <m:fName>
                        <m:limLow>
                          <m:limLowPr>
                            <m:ctrlPr>
                              <a:rPr lang="de-DE" sz="2000" b="0" i="1" smtClean="0">
                                <a:latin typeface="Cambria Math" panose="02040503050406030204" pitchFamily="18" charset="0"/>
                              </a:rPr>
                            </m:ctrlPr>
                          </m:limLowPr>
                          <m:e>
                            <m:r>
                              <m:rPr>
                                <m:sty m:val="p"/>
                              </m:rPr>
                              <a:rPr lang="de-DE" sz="2000" b="0" i="0" smtClean="0">
                                <a:latin typeface="Cambria Math"/>
                              </a:rPr>
                              <m:t>min</m:t>
                            </m:r>
                          </m:e>
                          <m:lim>
                            <m:r>
                              <a:rPr lang="de-DE" sz="2000" b="0" i="1" smtClean="0">
                                <a:latin typeface="Cambria Math"/>
                              </a:rPr>
                              <m:t>𝑐</m:t>
                            </m:r>
                          </m:lim>
                        </m:limLow>
                      </m:fName>
                      <m:e>
                        <m:r>
                          <a:rPr lang="de-DE" sz="2000" i="1">
                            <a:latin typeface="Cambria Math"/>
                          </a:rPr>
                          <m:t>𝑓</m:t>
                        </m:r>
                        <m:d>
                          <m:dPr>
                            <m:ctrlPr>
                              <a:rPr lang="de-DE" sz="2000" i="1">
                                <a:latin typeface="Cambria Math" panose="02040503050406030204" pitchFamily="18" charset="0"/>
                              </a:rPr>
                            </m:ctrlPr>
                          </m:dPr>
                          <m:e>
                            <m:r>
                              <a:rPr lang="de-DE" sz="2000" i="1">
                                <a:latin typeface="Cambria Math"/>
                              </a:rPr>
                              <m:t>𝑐</m:t>
                            </m:r>
                          </m:e>
                        </m:d>
                      </m:e>
                    </m:func>
                    <m:r>
                      <a:rPr lang="de-DE" sz="2000" b="0" i="1" smtClean="0">
                        <a:latin typeface="Cambria Math"/>
                      </a:rPr>
                      <m:t> </m:t>
                    </m:r>
                    <m:r>
                      <m:rPr>
                        <m:sty m:val="p"/>
                      </m:rPr>
                      <a:rPr lang="de-DE" sz="2000" b="0" i="0" smtClean="0">
                        <a:latin typeface="Cambria Math"/>
                      </a:rPr>
                      <m:t>mit</m:t>
                    </m:r>
                    <m:r>
                      <a:rPr lang="de-DE" sz="2000" b="0" i="1" smtClean="0">
                        <a:latin typeface="Cambria Math"/>
                      </a:rPr>
                      <m:t>  </m:t>
                    </m:r>
                    <m:r>
                      <a:rPr lang="de-DE" sz="2000" b="0" i="1" smtClean="0">
                        <a:latin typeface="Cambria Math"/>
                      </a:rPr>
                      <m:t>𝑓</m:t>
                    </m:r>
                    <m:d>
                      <m:dPr>
                        <m:ctrlPr>
                          <a:rPr lang="de-DE" sz="2000" b="0" i="1" smtClean="0">
                            <a:latin typeface="Cambria Math" panose="02040503050406030204" pitchFamily="18" charset="0"/>
                          </a:rPr>
                        </m:ctrlPr>
                      </m:dPr>
                      <m:e>
                        <m:r>
                          <a:rPr lang="de-DE" sz="2000" b="0" i="1" smtClean="0">
                            <a:latin typeface="Cambria Math"/>
                          </a:rPr>
                          <m:t>𝑐</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r>
                                  <a:rPr lang="de-DE" sz="2000" b="0" i="1" smtClean="0">
                                    <a:latin typeface="Cambria Math"/>
                                  </a:rPr>
                                  <m:t>𝑐</m:t>
                                </m:r>
                              </m:e>
                            </m:d>
                          </m:e>
                          <m:sup>
                            <m:r>
                              <a:rPr lang="de-DE" sz="2000" b="0" i="1" smtClean="0">
                                <a:latin typeface="Cambria Math"/>
                              </a:rPr>
                              <m:t>2</m:t>
                            </m:r>
                          </m:sup>
                        </m:sSup>
                      </m:e>
                    </m:nary>
                  </m:oMath>
                </a14:m>
                <a:endParaRPr lang="de-DE" sz="2000" dirty="0">
                  <a:latin typeface="+mn-lt"/>
                </a:endParaRPr>
              </a:p>
            </p:txBody>
          </p:sp>
        </mc:Choice>
        <mc:Fallback xmlns="">
          <p:sp>
            <p:nvSpPr>
              <p:cNvPr id="3" name="Textfeld 2"/>
              <p:cNvSpPr txBox="1">
                <a:spLocks noRot="1" noChangeAspect="1" noMove="1" noResize="1" noEditPoints="1" noAdjustHandles="1" noChangeArrowheads="1" noChangeShapeType="1" noTextEdit="1"/>
              </p:cNvSpPr>
              <p:nvPr/>
            </p:nvSpPr>
            <p:spPr>
              <a:xfrm>
                <a:off x="467542" y="5036996"/>
                <a:ext cx="7704858" cy="528543"/>
              </a:xfrm>
              <a:prstGeom prst="rect">
                <a:avLst/>
              </a:prstGeom>
              <a:blipFill rotWithShape="1">
                <a:blip r:embed="rId6"/>
                <a:stretch>
                  <a:fillRect l="-870" t="-80460" b="-12643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063042" y="5600049"/>
                <a:ext cx="5112568"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i="1">
                              <a:solidFill>
                                <a:schemeClr val="tx1"/>
                              </a:solidFill>
                              <a:latin typeface="Cambria Math"/>
                            </a:rPr>
                            <m:t>𝑑𝑓</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𝑐</m:t>
                              </m:r>
                            </m:e>
                          </m:d>
                        </m:num>
                        <m:den>
                          <m:r>
                            <a:rPr lang="de-DE" sz="2000" b="0" i="1" smtClean="0">
                              <a:solidFill>
                                <a:schemeClr val="tx1"/>
                              </a:solidFill>
                              <a:latin typeface="Cambria Math"/>
                            </a:rPr>
                            <m:t>𝑑𝑐</m:t>
                          </m:r>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r>
                                <a:rPr lang="de-DE" sz="2000" b="0" i="1" smtClean="0">
                                  <a:solidFill>
                                    <a:schemeClr val="tx1"/>
                                  </a:solidFill>
                                  <a:latin typeface="Cambria Math"/>
                                </a:rPr>
                                <m:t>𝑐</m:t>
                              </m:r>
                            </m:e>
                          </m:d>
                        </m:e>
                      </m:nary>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063042" y="5600049"/>
                <a:ext cx="5112568" cy="932628"/>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3779913" y="5600049"/>
                <a:ext cx="2556284"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i="1">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2</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e>
                      </m:nary>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2</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r>
                            <a:rPr lang="de-DE" sz="2000" b="0" i="1" smtClean="0">
                              <a:solidFill>
                                <a:schemeClr val="tx1"/>
                              </a:solidFill>
                              <a:latin typeface="Cambria Math"/>
                            </a:rPr>
                            <m:t>𝑐</m:t>
                          </m:r>
                        </m:e>
                      </m:nary>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3779913" y="5600049"/>
                <a:ext cx="2556284" cy="932628"/>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404971175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129</a:t>
            </a:r>
            <a:endParaRPr lang="de-DE" sz="8000" b="1" dirty="0">
              <a:solidFill>
                <a:schemeClr val="tx1"/>
              </a:solidFill>
              <a:latin typeface="+mj-lt"/>
            </a:endParaRPr>
          </a:p>
        </p:txBody>
      </p:sp>
      <p:sp>
        <p:nvSpPr>
          <p:cNvPr id="3" name="Textfeld 2"/>
          <p:cNvSpPr txBox="1"/>
          <p:nvPr/>
        </p:nvSpPr>
        <p:spPr>
          <a:xfrm>
            <a:off x="468313" y="2492896"/>
            <a:ext cx="7416055" cy="400110"/>
          </a:xfrm>
          <a:prstGeom prst="rect">
            <a:avLst/>
          </a:prstGeom>
          <a:noFill/>
        </p:spPr>
        <p:txBody>
          <a:bodyPr wrap="square" rtlCol="0">
            <a:spAutoFit/>
          </a:bodyPr>
          <a:lstStyle/>
          <a:p>
            <a:r>
              <a:rPr lang="de-DE" sz="2000" dirty="0">
                <a:latin typeface="+mn-lt"/>
              </a:rPr>
              <a:t>&gt; Alternativ: Betrachte allgemeine Verschiebungsformel (</a:t>
            </a:r>
            <a:r>
              <a:rPr lang="de-DE" sz="2000">
                <a:latin typeface="+mn-lt"/>
              </a:rPr>
              <a:t>Folie 101)  </a:t>
            </a:r>
            <a:endParaRPr lang="de-DE" sz="2000" dirty="0">
              <a:latin typeface="+mn-lt"/>
            </a:endParaRPr>
          </a:p>
        </p:txBody>
      </p:sp>
      <mc:AlternateContent xmlns:mc="http://schemas.openxmlformats.org/markup-compatibility/2006" xmlns:a14="http://schemas.microsoft.com/office/drawing/2010/main">
        <mc:Choice Requires="a14">
          <p:sp>
            <p:nvSpPr>
              <p:cNvPr id="17" name="Textfeld 16"/>
              <p:cNvSpPr txBox="1"/>
              <p:nvPr/>
            </p:nvSpPr>
            <p:spPr>
              <a:xfrm>
                <a:off x="1425031" y="2908802"/>
                <a:ext cx="4856971"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e>
                              </m:d>
                            </m:e>
                            <m:sup>
                              <m:r>
                                <a:rPr lang="de-DE" sz="2000" b="0" i="1" smtClean="0">
                                  <a:latin typeface="Cambria Math"/>
                                </a:rPr>
                                <m:t>2</m:t>
                              </m:r>
                            </m:sup>
                          </m:sSup>
                        </m:e>
                      </m:nary>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r>
                                    <a:rPr lang="de-DE" sz="2000" b="0" i="1" smtClean="0">
                                      <a:latin typeface="Cambria Math"/>
                                    </a:rPr>
                                    <m:t>𝑐</m:t>
                                  </m:r>
                                </m:e>
                              </m:d>
                            </m:e>
                            <m:sup>
                              <m:r>
                                <a:rPr lang="de-DE" sz="2000" i="1">
                                  <a:latin typeface="Cambria Math"/>
                                </a:rPr>
                                <m:t>2</m:t>
                              </m:r>
                            </m:sup>
                          </m:sSup>
                        </m:e>
                      </m:nary>
                      <m:r>
                        <a:rPr lang="de-DE" sz="2000" b="0" i="1" smtClean="0">
                          <a:latin typeface="Cambria Math"/>
                        </a:rPr>
                        <m:t>−</m:t>
                      </m:r>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rPr>
                                  </m:ctrlPr>
                                </m:accPr>
                                <m:e>
                                  <m:r>
                                    <a:rPr lang="de-DE" sz="2000" b="0" i="1" smtClean="0">
                                      <a:latin typeface="Cambria Math"/>
                                    </a:rPr>
                                    <m:t>𝑥</m:t>
                                  </m:r>
                                </m:e>
                              </m:acc>
                              <m:r>
                                <a:rPr lang="de-DE" sz="2000" b="0" i="1" smtClean="0">
                                  <a:latin typeface="Cambria Math"/>
                                </a:rPr>
                                <m:t>−</m:t>
                              </m:r>
                              <m:r>
                                <a:rPr lang="de-DE" sz="2000" b="0" i="1" smtClean="0">
                                  <a:latin typeface="Cambria Math"/>
                                </a:rPr>
                                <m:t>𝑐</m:t>
                              </m:r>
                            </m:e>
                          </m:d>
                        </m:e>
                        <m:sup>
                          <m:r>
                            <a:rPr lang="de-DE" sz="2000" b="0" i="1" smtClean="0">
                              <a:latin typeface="Cambria Math"/>
                            </a:rPr>
                            <m:t>2</m:t>
                          </m:r>
                        </m:sup>
                      </m:sSup>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1425031" y="2908802"/>
                <a:ext cx="4856971" cy="932628"/>
              </a:xfrm>
              <a:prstGeom prst="rect">
                <a:avLst/>
              </a:prstGeom>
              <a:blipFill rotWithShape="1">
                <a:blip r:embed="rId3"/>
                <a:stretch>
                  <a:fillRect/>
                </a:stretch>
              </a:blipFill>
            </p:spPr>
            <p:txBody>
              <a:bodyPr/>
              <a:lstStyle/>
              <a:p>
                <a:r>
                  <a:rPr lang="de-DE">
                    <a:noFill/>
                  </a:rPr>
                  <a:t> </a:t>
                </a:r>
              </a:p>
            </p:txBody>
          </p:sp>
        </mc:Fallback>
      </mc:AlternateContent>
      <p:sp>
        <p:nvSpPr>
          <p:cNvPr id="4" name="Geschweifte Klammer rechts 3"/>
          <p:cNvSpPr/>
          <p:nvPr/>
        </p:nvSpPr>
        <p:spPr>
          <a:xfrm rot="5400000">
            <a:off x="2080161" y="3217133"/>
            <a:ext cx="176423" cy="1241417"/>
          </a:xfrm>
          <a:prstGeom prst="rightBrace">
            <a:avLst>
              <a:gd name="adj1" fmla="val 87958"/>
              <a:gd name="adj2" fmla="val 50000"/>
            </a:avLst>
          </a:prstGeom>
          <a:ln w="158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5" name="Textfeld 4"/>
              <p:cNvSpPr txBox="1"/>
              <p:nvPr/>
            </p:nvSpPr>
            <p:spPr>
              <a:xfrm>
                <a:off x="2045280" y="3980388"/>
                <a:ext cx="50558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lang="de-DE" sz="2000" i="1" smtClean="0">
                              <a:latin typeface="Cambria Math" panose="02040503050406030204" pitchFamily="18" charset="0"/>
                            </a:rPr>
                          </m:ctrlPr>
                        </m:sSupPr>
                        <m:e>
                          <m:acc>
                            <m:accPr>
                              <m:chr m:val="̃"/>
                              <m:ctrlPr>
                                <a:rPr lang="de-DE" sz="2000" i="1" smtClean="0">
                                  <a:latin typeface="Cambria Math" panose="02040503050406030204" pitchFamily="18" charset="0"/>
                                </a:rPr>
                              </m:ctrlPr>
                            </m:accPr>
                            <m:e>
                              <m:r>
                                <a:rPr lang="de-DE" sz="2000" b="0" i="1" smtClean="0">
                                  <a:latin typeface="Cambria Math"/>
                                </a:rPr>
                                <m:t>𝑠</m:t>
                              </m:r>
                            </m:e>
                          </m:acc>
                        </m:e>
                        <m:sup>
                          <m:r>
                            <a:rPr lang="de-DE" sz="2000" b="0" i="1" smtClean="0">
                              <a:latin typeface="Cambria Math"/>
                            </a:rPr>
                            <m:t>2</m:t>
                          </m:r>
                        </m:sup>
                      </m:sSup>
                    </m:oMath>
                  </m:oMathPara>
                </a14:m>
                <a:endParaRPr lang="de-DE" sz="2000" dirty="0"/>
              </a:p>
            </p:txBody>
          </p:sp>
        </mc:Choice>
        <mc:Fallback xmlns="">
          <p:sp>
            <p:nvSpPr>
              <p:cNvPr id="5" name="Textfeld 4"/>
              <p:cNvSpPr txBox="1">
                <a:spLocks noRot="1" noChangeAspect="1" noMove="1" noResize="1" noEditPoints="1" noAdjustHandles="1" noChangeArrowheads="1" noChangeShapeType="1" noTextEdit="1"/>
              </p:cNvSpPr>
              <p:nvPr/>
            </p:nvSpPr>
            <p:spPr>
              <a:xfrm>
                <a:off x="2045280" y="3980388"/>
                <a:ext cx="505587" cy="400110"/>
              </a:xfrm>
              <a:prstGeom prst="rect">
                <a:avLst/>
              </a:prstGeom>
              <a:blipFill rotWithShape="1">
                <a:blip r:embed="rId4"/>
                <a:stretch>
                  <a:fillRect r="-2439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971600" y="4378309"/>
                <a:ext cx="5112568"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b="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r>
                                    <a:rPr lang="de-DE" sz="2000" i="1">
                                      <a:latin typeface="Cambria Math"/>
                                    </a:rPr>
                                    <m:t>𝑐</m:t>
                                  </m:r>
                                </m:e>
                              </m:d>
                            </m:e>
                            <m:sup>
                              <m:r>
                                <a:rPr lang="de-DE" sz="2000" b="0" i="1" smtClean="0">
                                  <a:latin typeface="Cambria Math"/>
                                </a:rPr>
                                <m:t>2</m:t>
                              </m:r>
                            </m:sup>
                          </m:sSup>
                        </m:e>
                      </m:nary>
                      <m:r>
                        <a:rPr lang="de-DE" sz="2000" b="0" i="1" smtClean="0">
                          <a:latin typeface="Cambria Math"/>
                        </a:rPr>
                        <m:t>=</m:t>
                      </m:r>
                      <m:sSup>
                        <m:sSupPr>
                          <m:ctrlPr>
                            <a:rPr lang="de-DE" sz="2000" b="0" i="1" smtClean="0">
                              <a:latin typeface="Cambria Math" panose="02040503050406030204" pitchFamily="18" charset="0"/>
                            </a:rPr>
                          </m:ctrlPr>
                        </m:sSup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𝑠</m:t>
                              </m:r>
                            </m:e>
                          </m:acc>
                        </m:e>
                        <m:sup>
                          <m:r>
                            <a:rPr lang="de-DE" sz="2000" b="0" i="1" smtClean="0">
                              <a:latin typeface="Cambria Math"/>
                            </a:rPr>
                            <m:t>2</m:t>
                          </m:r>
                        </m:sup>
                      </m:sSup>
                      <m:r>
                        <a:rPr lang="de-DE" sz="2000" b="0" i="1" smtClean="0">
                          <a:latin typeface="Cambria Math"/>
                        </a:rPr>
                        <m:t>+</m:t>
                      </m:r>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𝑥</m:t>
                                  </m:r>
                                </m:e>
                              </m:acc>
                              <m:r>
                                <a:rPr lang="de-DE" sz="2000" b="0" i="1" smtClean="0">
                                  <a:latin typeface="Cambria Math"/>
                                  <a:ea typeface="Cambria Math"/>
                                </a:rPr>
                                <m:t>−</m:t>
                              </m:r>
                              <m:r>
                                <a:rPr lang="de-DE" sz="2000" b="0" i="1" smtClean="0">
                                  <a:latin typeface="Cambria Math"/>
                                  <a:ea typeface="Cambria Math"/>
                                </a:rPr>
                                <m:t>𝑐</m:t>
                              </m:r>
                            </m:e>
                          </m:d>
                        </m:e>
                        <m:sup>
                          <m:r>
                            <a:rPr lang="de-DE" sz="2000" b="0" i="1" smtClean="0">
                              <a:latin typeface="Cambria Math"/>
                            </a:rPr>
                            <m:t>2</m:t>
                          </m:r>
                        </m:sup>
                      </m:sSup>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971600" y="4378309"/>
                <a:ext cx="5112568" cy="93262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878597" y="1124345"/>
                <a:ext cx="382096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i="1">
                          <a:solidFill>
                            <a:schemeClr val="tx1"/>
                          </a:solidFill>
                          <a:latin typeface="Cambria Math"/>
                        </a:rPr>
                        <m:t>−</m:t>
                      </m:r>
                      <m:r>
                        <a:rPr lang="de-DE" sz="2000" b="0" i="1" smtClean="0">
                          <a:solidFill>
                            <a:schemeClr val="tx1"/>
                          </a:solidFill>
                          <a:latin typeface="Cambria Math"/>
                        </a:rPr>
                        <m:t>2</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+2</m:t>
                      </m:r>
                      <m:r>
                        <a:rPr lang="de-DE" sz="2000" b="0" i="1" smtClean="0">
                          <a:solidFill>
                            <a:schemeClr val="tx1"/>
                          </a:solidFill>
                          <a:latin typeface="Cambria Math"/>
                        </a:rPr>
                        <m:t>𝑐</m:t>
                      </m:r>
                      <m:r>
                        <a:rPr lang="de-DE" sz="2000" b="0" i="1" smtClean="0">
                          <a:solidFill>
                            <a:schemeClr val="tx1"/>
                          </a:solidFill>
                          <a:latin typeface="Cambria Math"/>
                        </a:rPr>
                        <m:t>=2</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𝑐</m:t>
                          </m:r>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878597" y="1124345"/>
                <a:ext cx="3820969"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885412" y="1693086"/>
                <a:ext cx="2755754" cy="400110"/>
              </a:xfrm>
              <a:prstGeom prst="rect">
                <a:avLst/>
              </a:prstGeom>
              <a:noFill/>
            </p:spPr>
            <p:txBody>
              <a:bodyPr wrap="none" rtlCol="0">
                <a:spAutoFit/>
              </a:bodyPr>
              <a:lstStyle/>
              <a:p>
                <a14:m>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𝑓</m:t>
                    </m:r>
                  </m:oMath>
                </a14:m>
                <a:r>
                  <a:rPr lang="de-DE" sz="2000" dirty="0">
                    <a:solidFill>
                      <a:schemeClr val="tx1"/>
                    </a:solidFill>
                  </a:rPr>
                  <a:t> </a:t>
                </a:r>
                <a:r>
                  <a:rPr lang="de-DE" sz="2000" dirty="0">
                    <a:solidFill>
                      <a:schemeClr val="tx1"/>
                    </a:solidFill>
                    <a:latin typeface="+mn-lt"/>
                  </a:rPr>
                  <a:t>minimal für</a:t>
                </a:r>
                <a:r>
                  <a:rPr lang="de-DE" sz="2000" dirty="0">
                    <a:solidFill>
                      <a:schemeClr val="tx1"/>
                    </a:solidFill>
                  </a:rPr>
                  <a:t> </a:t>
                </a:r>
                <a14:m>
                  <m:oMath xmlns:m="http://schemas.openxmlformats.org/officeDocument/2006/math">
                    <m:r>
                      <a:rPr lang="de-DE" sz="2000" b="0" i="1" smtClean="0">
                        <a:solidFill>
                          <a:schemeClr val="tx1"/>
                        </a:solidFill>
                        <a:latin typeface="Cambria Math"/>
                      </a:rPr>
                      <m:t>𝑐</m:t>
                    </m:r>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oMath>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885412" y="1693086"/>
                <a:ext cx="2755754" cy="400110"/>
              </a:xfrm>
              <a:prstGeom prst="rect">
                <a:avLst/>
              </a:prstGeom>
              <a:blipFill rotWithShape="1">
                <a:blip r:embed="rId7"/>
                <a:stretch>
                  <a:fillRect t="-7692" r="-9513"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1425031" y="5445224"/>
                <a:ext cx="3528392" cy="400110"/>
              </a:xfrm>
              <a:prstGeom prst="rect">
                <a:avLst/>
              </a:prstGeom>
              <a:noFill/>
            </p:spPr>
            <p:txBody>
              <a:bodyPr wrap="square" rtlCol="0">
                <a:spAutoFit/>
              </a:bodyPr>
              <a:lstStyle/>
              <a:p>
                <a:r>
                  <a:rPr lang="de-DE" sz="2000" dirty="0">
                    <a:solidFill>
                      <a:schemeClr val="tx1"/>
                    </a:solidFill>
                    <a:latin typeface="+mn-lt"/>
                  </a:rPr>
                  <a:t>Ist minimal, falls  </a:t>
                </a:r>
                <a14:m>
                  <m:oMath xmlns:m="http://schemas.openxmlformats.org/officeDocument/2006/math">
                    <m:r>
                      <a:rPr lang="de-DE" sz="2000" b="0" i="1" smtClean="0">
                        <a:solidFill>
                          <a:schemeClr val="tx1"/>
                        </a:solidFill>
                        <a:latin typeface="Cambria Math"/>
                      </a:rPr>
                      <m:t>𝑐</m:t>
                    </m:r>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oMath>
                </a14:m>
                <a:endParaRPr lang="de-DE" sz="2000" dirty="0">
                  <a:solidFill>
                    <a:schemeClr val="tx1"/>
                  </a:solidFill>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1425031" y="5445224"/>
                <a:ext cx="3528392" cy="400110"/>
              </a:xfrm>
              <a:prstGeom prst="rect">
                <a:avLst/>
              </a:prstGeom>
              <a:blipFill rotWithShape="1">
                <a:blip r:embed="rId8"/>
                <a:stretch>
                  <a:fillRect l="-1900" t="-7576" b="-25758"/>
                </a:stretch>
              </a:blipFill>
            </p:spPr>
            <p:txBody>
              <a:bodyPr/>
              <a:lstStyle/>
              <a:p>
                <a:r>
                  <a:rPr lang="de-DE">
                    <a:noFill/>
                  </a:rPr>
                  <a:t> </a:t>
                </a:r>
              </a:p>
            </p:txBody>
          </p:sp>
        </mc:Fallback>
      </mc:AlternateContent>
    </p:spTree>
    <p:extLst>
      <p:ext uri="{BB962C8B-B14F-4D97-AF65-F5344CB8AC3E}">
        <p14:creationId xmlns:p14="http://schemas.microsoft.com/office/powerpoint/2010/main" val="12992555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1052736"/>
            <a:ext cx="330418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4.9.1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130</a:t>
            </a:r>
            <a:endParaRPr lang="de-DE" sz="8000" b="1" dirty="0">
              <a:solidFill>
                <a:schemeClr val="tx1"/>
              </a:solidFill>
              <a:latin typeface="+mj-lt"/>
            </a:endParaRPr>
          </a:p>
        </p:txBody>
      </p:sp>
      <p:sp>
        <p:nvSpPr>
          <p:cNvPr id="8" name="Textfeld 7"/>
          <p:cNvSpPr txBox="1"/>
          <p:nvPr/>
        </p:nvSpPr>
        <p:spPr>
          <a:xfrm>
            <a:off x="485554" y="1556792"/>
            <a:ext cx="3311704" cy="400110"/>
          </a:xfrm>
          <a:prstGeom prst="rect">
            <a:avLst/>
          </a:prstGeom>
          <a:noFill/>
        </p:spPr>
        <p:txBody>
          <a:bodyPr wrap="square" rtlCol="0">
            <a:spAutoFit/>
          </a:bodyPr>
          <a:lstStyle/>
          <a:p>
            <a:r>
              <a:rPr lang="de-DE" sz="2000" dirty="0">
                <a:latin typeface="+mn-lt"/>
              </a:rPr>
              <a:t>Fall 1 :      </a:t>
            </a:r>
            <a:r>
              <a:rPr lang="de-DE" sz="2000" dirty="0">
                <a:latin typeface="+mn-lt"/>
                <a:sym typeface="Symbol"/>
              </a:rPr>
              <a:t>1, 0, 0, 1, 3, 5, 6</a:t>
            </a:r>
            <a:endParaRPr lang="de-DE" sz="2000" dirty="0">
              <a:latin typeface="+mn-lt"/>
            </a:endParaRPr>
          </a:p>
        </p:txBody>
      </p:sp>
      <mc:AlternateContent xmlns:mc="http://schemas.openxmlformats.org/markup-compatibility/2006" xmlns:a14="http://schemas.microsoft.com/office/drawing/2010/main">
        <mc:Choice Requires="a14">
          <p:sp>
            <p:nvSpPr>
              <p:cNvPr id="2" name="Textfeld 1"/>
              <p:cNvSpPr txBox="1"/>
              <p:nvPr/>
            </p:nvSpPr>
            <p:spPr>
              <a:xfrm>
                <a:off x="484889" y="2003871"/>
                <a:ext cx="36724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𝑥</m:t>
                          </m:r>
                        </m:e>
                      </m:acc>
                      <m:r>
                        <a:rPr lang="de-DE" sz="2000" b="0" i="1" smtClean="0">
                          <a:latin typeface="Cambria Math"/>
                          <a:ea typeface="Cambria Math"/>
                        </a:rPr>
                        <m:t>=2, </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   </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𝑠</m:t>
                              </m:r>
                            </m:e>
                          </m:acc>
                        </m:e>
                        <m:sup>
                          <m:r>
                            <a:rPr lang="de-DE" sz="2000" b="0" i="1" smtClean="0">
                              <a:latin typeface="Cambria Math"/>
                              <a:ea typeface="Cambria Math"/>
                            </a:rPr>
                            <m:t>2</m:t>
                          </m:r>
                        </m:sup>
                      </m:sSup>
                      <m:r>
                        <a:rPr lang="de-DE" sz="2000" b="0" i="1" smtClean="0">
                          <a:latin typeface="Cambria Math"/>
                          <a:ea typeface="Cambria Math"/>
                        </a:rPr>
                        <m:t>=6.28571</m:t>
                      </m:r>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484889" y="2003871"/>
                <a:ext cx="3672408" cy="400110"/>
              </a:xfrm>
              <a:prstGeom prst="rect">
                <a:avLst/>
              </a:prstGeom>
              <a:blipFill rotWithShape="1">
                <a:blip r:embed="rId4"/>
                <a:stretch>
                  <a:fillRect/>
                </a:stretch>
              </a:blipFill>
            </p:spPr>
            <p:txBody>
              <a:bodyPr/>
              <a:lstStyle/>
              <a:p>
                <a:r>
                  <a:rPr lang="de-DE">
                    <a:noFill/>
                  </a:rPr>
                  <a:t> </a:t>
                </a:r>
              </a:p>
            </p:txBody>
          </p:sp>
        </mc:Fallback>
      </mc:AlternateContent>
      <p:sp>
        <p:nvSpPr>
          <p:cNvPr id="11" name="Textfeld 10"/>
          <p:cNvSpPr txBox="1"/>
          <p:nvPr/>
        </p:nvSpPr>
        <p:spPr>
          <a:xfrm>
            <a:off x="4572000" y="1556792"/>
            <a:ext cx="3528392" cy="400110"/>
          </a:xfrm>
          <a:prstGeom prst="rect">
            <a:avLst/>
          </a:prstGeom>
          <a:noFill/>
        </p:spPr>
        <p:txBody>
          <a:bodyPr wrap="square" rtlCol="0">
            <a:spAutoFit/>
          </a:bodyPr>
          <a:lstStyle/>
          <a:p>
            <a:r>
              <a:rPr lang="de-DE" sz="2000" dirty="0">
                <a:latin typeface="+mn-lt"/>
              </a:rPr>
              <a:t>Fall 2 :      </a:t>
            </a:r>
            <a:r>
              <a:rPr lang="de-DE" sz="2000" dirty="0">
                <a:latin typeface="+mn-lt"/>
                <a:sym typeface="Symbol"/>
              </a:rPr>
              <a:t>1, 0, 0, 1, 3, 4, 5, 6</a:t>
            </a:r>
            <a:endParaRPr lang="de-DE" sz="2000" dirty="0">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4571335" y="2003871"/>
                <a:ext cx="36724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𝑥</m:t>
                          </m:r>
                        </m:e>
                      </m:acc>
                      <m:r>
                        <a:rPr lang="de-DE" sz="2000" b="0" i="1" smtClean="0">
                          <a:latin typeface="Cambria Math"/>
                          <a:ea typeface="Cambria Math"/>
                        </a:rPr>
                        <m:t>=2.25, </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   </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𝑠</m:t>
                              </m:r>
                            </m:e>
                          </m:acc>
                        </m:e>
                        <m:sup>
                          <m:r>
                            <a:rPr lang="de-DE" sz="2000" b="0" i="1" smtClean="0">
                              <a:latin typeface="Cambria Math"/>
                              <a:ea typeface="Cambria Math"/>
                            </a:rPr>
                            <m:t>2</m:t>
                          </m:r>
                        </m:sup>
                      </m:sSup>
                      <m:r>
                        <a:rPr lang="de-DE" sz="2000" b="0" i="1" smtClean="0">
                          <a:latin typeface="Cambria Math"/>
                          <a:ea typeface="Cambria Math"/>
                        </a:rPr>
                        <m:t>=5.9375</m:t>
                      </m:r>
                    </m:oMath>
                  </m:oMathPara>
                </a14:m>
                <a:endParaRPr lang="de-DE" sz="2000" dirty="0"/>
              </a:p>
            </p:txBody>
          </p:sp>
        </mc:Choice>
        <mc:Fallback xmlns="">
          <p:sp>
            <p:nvSpPr>
              <p:cNvPr id="16" name="Textfeld 15"/>
              <p:cNvSpPr txBox="1">
                <a:spLocks noRot="1" noChangeAspect="1" noMove="1" noResize="1" noEditPoints="1" noAdjustHandles="1" noChangeArrowheads="1" noChangeShapeType="1" noTextEdit="1"/>
              </p:cNvSpPr>
              <p:nvPr/>
            </p:nvSpPr>
            <p:spPr>
              <a:xfrm>
                <a:off x="4571335" y="2003871"/>
                <a:ext cx="3672408" cy="400110"/>
              </a:xfrm>
              <a:prstGeom prst="rect">
                <a:avLst/>
              </a:prstGeom>
              <a:blipFill rotWithShape="1">
                <a:blip r:embed="rId5"/>
                <a:stretch>
                  <a:fillRect/>
                </a:stretch>
              </a:blipFill>
            </p:spPr>
            <p:txBody>
              <a:bodyPr/>
              <a:lstStyle/>
              <a:p>
                <a:r>
                  <a:rPr lang="de-DE">
                    <a:noFill/>
                  </a:rPr>
                  <a:t> </a:t>
                </a:r>
              </a:p>
            </p:txBody>
          </p:sp>
        </mc:Fallback>
      </mc:AlternateContent>
      <p:cxnSp>
        <p:nvCxnSpPr>
          <p:cNvPr id="6" name="Gerade Verbindung 5"/>
          <p:cNvCxnSpPr/>
          <p:nvPr/>
        </p:nvCxnSpPr>
        <p:spPr>
          <a:xfrm>
            <a:off x="7092280" y="1956902"/>
            <a:ext cx="360040"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7" name="Textfeld 16"/>
              <p:cNvSpPr txBox="1"/>
              <p:nvPr/>
            </p:nvSpPr>
            <p:spPr>
              <a:xfrm>
                <a:off x="513715" y="2564904"/>
                <a:ext cx="36724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𝑓</m:t>
                          </m:r>
                        </m:e>
                        <m:sub>
                          <m:r>
                            <a:rPr lang="de-DE" sz="2000" b="0" i="1" smtClean="0">
                              <a:latin typeface="Cambria Math"/>
                              <a:ea typeface="Cambria Math"/>
                            </a:rPr>
                            <m:t>1</m:t>
                          </m:r>
                        </m:sub>
                      </m:sSub>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𝑐</m:t>
                          </m:r>
                        </m:e>
                      </m:d>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i="1">
                                  <a:latin typeface="Cambria Math"/>
                                  <a:ea typeface="Cambria Math"/>
                                </a:rPr>
                                <m:t>2−</m:t>
                              </m:r>
                              <m:r>
                                <a:rPr lang="de-DE" sz="2000" i="1">
                                  <a:latin typeface="Cambria Math"/>
                                  <a:ea typeface="Cambria Math"/>
                                </a:rPr>
                                <m:t>𝑐</m:t>
                              </m:r>
                            </m:e>
                          </m:d>
                        </m:e>
                        <m:sup>
                          <m:r>
                            <a:rPr lang="de-DE" sz="2000" b="0" i="1" smtClean="0">
                              <a:latin typeface="Cambria Math"/>
                              <a:ea typeface="Cambria Math"/>
                            </a:rPr>
                            <m:t>2</m:t>
                          </m:r>
                        </m:sup>
                      </m:sSup>
                      <m:r>
                        <a:rPr lang="de-DE" sz="2000" b="0" i="1" smtClean="0">
                          <a:latin typeface="Cambria Math"/>
                          <a:ea typeface="Cambria Math"/>
                        </a:rPr>
                        <m:t>+6.28571</m:t>
                      </m:r>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513715" y="2564904"/>
                <a:ext cx="3672408" cy="400110"/>
              </a:xfrm>
              <a:prstGeom prst="rect">
                <a:avLst/>
              </a:prstGeom>
              <a:blipFill rotWithShape="1">
                <a:blip r:embed="rId6"/>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572000" y="2564904"/>
                <a:ext cx="396044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𝑓</m:t>
                          </m:r>
                        </m:e>
                        <m:sub>
                          <m:r>
                            <a:rPr lang="de-DE" sz="2000" b="0" i="1" smtClean="0">
                              <a:latin typeface="Cambria Math"/>
                              <a:ea typeface="Cambria Math"/>
                            </a:rPr>
                            <m:t>2</m:t>
                          </m:r>
                        </m:sub>
                      </m:sSub>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𝑐</m:t>
                          </m:r>
                        </m:e>
                      </m:d>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i="1">
                                  <a:latin typeface="Cambria Math"/>
                                  <a:ea typeface="Cambria Math"/>
                                </a:rPr>
                                <m:t>2</m:t>
                              </m:r>
                              <m:r>
                                <a:rPr lang="de-DE" sz="2000" b="0" i="1" smtClean="0">
                                  <a:latin typeface="Cambria Math"/>
                                  <a:ea typeface="Cambria Math"/>
                                </a:rPr>
                                <m:t>.25</m:t>
                              </m:r>
                              <m:r>
                                <a:rPr lang="de-DE" sz="2000" i="1">
                                  <a:latin typeface="Cambria Math"/>
                                  <a:ea typeface="Cambria Math"/>
                                </a:rPr>
                                <m:t>−</m:t>
                              </m:r>
                              <m:r>
                                <a:rPr lang="de-DE" sz="2000" i="1">
                                  <a:latin typeface="Cambria Math"/>
                                  <a:ea typeface="Cambria Math"/>
                                </a:rPr>
                                <m:t>𝑐</m:t>
                              </m:r>
                            </m:e>
                          </m:d>
                        </m:e>
                        <m:sup>
                          <m:r>
                            <a:rPr lang="de-DE" sz="2000" b="0" i="1" smtClean="0">
                              <a:latin typeface="Cambria Math"/>
                              <a:ea typeface="Cambria Math"/>
                            </a:rPr>
                            <m:t>2</m:t>
                          </m:r>
                        </m:sup>
                      </m:sSup>
                      <m:r>
                        <a:rPr lang="de-DE" sz="2000" b="0" i="1" smtClean="0">
                          <a:latin typeface="Cambria Math"/>
                          <a:ea typeface="Cambria Math"/>
                        </a:rPr>
                        <m:t>+5.9375</m:t>
                      </m:r>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4572000" y="2564904"/>
                <a:ext cx="3960440" cy="400110"/>
              </a:xfrm>
              <a:prstGeom prst="rect">
                <a:avLst/>
              </a:prstGeom>
              <a:blipFill rotWithShape="1">
                <a:blip r:embed="rId7"/>
                <a:stretch>
                  <a:fillRect b="-18462"/>
                </a:stretch>
              </a:blipFill>
            </p:spPr>
            <p:txBody>
              <a:bodyPr/>
              <a:lstStyle/>
              <a:p>
                <a:r>
                  <a:rPr lang="de-DE">
                    <a:noFill/>
                  </a:rPr>
                  <a:t> </a:t>
                </a:r>
              </a:p>
            </p:txBody>
          </p:sp>
        </mc:Fallback>
      </mc:AlternateContent>
      <p:pic>
        <p:nvPicPr>
          <p:cNvPr id="3" name="Grafik 2"/>
          <p:cNvPicPr>
            <a:picLocks noChangeAspect="1"/>
          </p:cNvPicPr>
          <p:nvPr/>
        </p:nvPicPr>
        <p:blipFill>
          <a:blip r:embed="rId8"/>
          <a:stretch>
            <a:fillRect/>
          </a:stretch>
        </p:blipFill>
        <p:spPr>
          <a:xfrm>
            <a:off x="939130" y="3492289"/>
            <a:ext cx="6153150" cy="3048000"/>
          </a:xfrm>
          <a:prstGeom prst="rect">
            <a:avLst/>
          </a:prstGeom>
        </p:spPr>
      </p:pic>
      <p:cxnSp>
        <p:nvCxnSpPr>
          <p:cNvPr id="18" name="Gerade Verbindung 20"/>
          <p:cNvCxnSpPr/>
          <p:nvPr/>
        </p:nvCxnSpPr>
        <p:spPr>
          <a:xfrm>
            <a:off x="4292445" y="1452846"/>
            <a:ext cx="0" cy="1688122"/>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0" name="Gerade Verbindung 29"/>
          <p:cNvCxnSpPr/>
          <p:nvPr/>
        </p:nvCxnSpPr>
        <p:spPr>
          <a:xfrm>
            <a:off x="4282248" y="3789040"/>
            <a:ext cx="0" cy="2376264"/>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793701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131</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443038"/>
            <a:ext cx="7610475" cy="1733550"/>
          </a:xfrm>
          <a:prstGeom prst="rect">
            <a:avLst/>
          </a:prstGeom>
        </p:spPr>
      </p:pic>
    </p:spTree>
    <p:extLst>
      <p:ext uri="{BB962C8B-B14F-4D97-AF65-F5344CB8AC3E}">
        <p14:creationId xmlns:p14="http://schemas.microsoft.com/office/powerpoint/2010/main" val="422954701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a:spLocks noChangeArrowheads="1"/>
          </p:cNvSpPr>
          <p:nvPr/>
        </p:nvSpPr>
        <p:spPr bwMode="auto">
          <a:xfrm>
            <a:off x="468312" y="981075"/>
            <a:ext cx="4607744"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4.9.2 Minimumeigenschaft des </a:t>
            </a:r>
            <a:r>
              <a:rPr lang="de-DE" sz="2000" b="1" dirty="0" err="1">
                <a:solidFill>
                  <a:srgbClr val="0070C0"/>
                </a:solidFill>
                <a:latin typeface="+mn-lt"/>
              </a:rPr>
              <a:t>Medians</a:t>
            </a:r>
            <a:endParaRPr lang="de-DE" sz="2000" b="1" dirty="0">
              <a:solidFill>
                <a:srgbClr val="0070C0"/>
              </a:solidFill>
              <a:latin typeface="+mn-lt"/>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132</a:t>
            </a:r>
            <a:endParaRPr lang="de-DE" sz="8000" b="1" dirty="0">
              <a:solidFill>
                <a:schemeClr val="tx1"/>
              </a:solidFill>
              <a:latin typeface="+mj-lt"/>
            </a:endParaRPr>
          </a:p>
        </p:txBody>
      </p:sp>
      <p:sp>
        <p:nvSpPr>
          <p:cNvPr id="13" name="Textfeld 12"/>
          <p:cNvSpPr txBox="1">
            <a:spLocks noChangeArrowheads="1"/>
          </p:cNvSpPr>
          <p:nvPr/>
        </p:nvSpPr>
        <p:spPr bwMode="auto">
          <a:xfrm>
            <a:off x="467543" y="1630819"/>
            <a:ext cx="230425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Hintergrund </a:t>
            </a:r>
            <a:r>
              <a:rPr lang="de-DE" sz="2000" dirty="0">
                <a:solidFill>
                  <a:srgbClr val="0070C0"/>
                </a:solidFill>
              </a:rPr>
              <a:t>●</a:t>
            </a:r>
            <a:endParaRPr lang="de-DE" sz="2000" b="1" dirty="0">
              <a:solidFill>
                <a:srgbClr val="0070C0"/>
              </a:solidFill>
              <a:latin typeface="Times New Roman" pitchFamily="18" charset="0"/>
            </a:endParaRPr>
          </a:p>
        </p:txBody>
      </p:sp>
      <p:sp>
        <p:nvSpPr>
          <p:cNvPr id="1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5" name="Gerade Verbindung 1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5" name="Textfeld 24"/>
              <p:cNvSpPr txBox="1"/>
              <p:nvPr/>
            </p:nvSpPr>
            <p:spPr>
              <a:xfrm>
                <a:off x="468313" y="2037273"/>
                <a:ext cx="8280151" cy="836319"/>
              </a:xfrm>
              <a:prstGeom prst="rect">
                <a:avLst/>
              </a:prstGeom>
              <a:noFill/>
            </p:spPr>
            <p:txBody>
              <a:bodyPr wrap="square" rtlCol="0">
                <a:spAutoFit/>
              </a:bodyPr>
              <a:lstStyle/>
              <a:p>
                <a:r>
                  <a:rPr lang="de-DE" sz="2000" dirty="0">
                    <a:latin typeface="+mn-lt"/>
                  </a:rPr>
                  <a:t>&gt; Bekannt:  </a:t>
                </a:r>
                <a14:m>
                  <m:oMath xmlns:m="http://schemas.openxmlformats.org/officeDocument/2006/math">
                    <m:r>
                      <a:rPr lang="de-DE" sz="2000" b="0" i="1" smtClean="0">
                        <a:latin typeface="Cambria Math"/>
                      </a:rPr>
                      <m:t>𝑑</m:t>
                    </m:r>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begChr m:val="|"/>
                            <m:endChr m:val="|"/>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𝑥</m:t>
                                    </m:r>
                                  </m:e>
                                </m:acc>
                              </m:e>
                              <m:sub>
                                <m:r>
                                  <a:rPr lang="de-DE" sz="2000" i="1">
                                    <a:latin typeface="Cambria Math"/>
                                  </a:rPr>
                                  <m:t>0.5</m:t>
                                </m:r>
                              </m:sub>
                            </m:sSub>
                          </m:e>
                        </m:d>
                      </m:e>
                    </m:nary>
                  </m:oMath>
                </a14:m>
                <a:r>
                  <a:rPr lang="de-DE" sz="2000" dirty="0">
                    <a:latin typeface="+mn-lt"/>
                  </a:rPr>
                  <a:t> verwendet </a:t>
                </a:r>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𝑥</m:t>
                            </m:r>
                          </m:e>
                        </m:acc>
                      </m:e>
                      <m:sub>
                        <m:r>
                          <a:rPr lang="de-DE" sz="2000" b="0" i="1" smtClean="0">
                            <a:latin typeface="Cambria Math"/>
                          </a:rPr>
                          <m:t>0.5</m:t>
                        </m:r>
                      </m:sub>
                    </m:sSub>
                  </m:oMath>
                </a14:m>
                <a:r>
                  <a:rPr lang="de-DE" sz="2000" dirty="0">
                    <a:latin typeface="+mn-lt"/>
                  </a:rPr>
                  <a:t>  als Referenzpunkt in</a:t>
                </a:r>
              </a:p>
              <a:p>
                <a:r>
                  <a:rPr lang="de-DE" sz="2000" dirty="0">
                    <a:latin typeface="+mn-lt"/>
                  </a:rPr>
                  <a:t>                    der Frage „</a:t>
                </a:r>
                <a:r>
                  <a:rPr lang="de-DE" sz="2000" i="1" dirty="0">
                    <a:latin typeface="+mn-lt"/>
                  </a:rPr>
                  <a:t>Wie stark streuen die Werte um ...</a:t>
                </a:r>
                <a:r>
                  <a:rPr lang="de-DE" sz="2000" dirty="0">
                    <a:latin typeface="+mn-lt"/>
                  </a:rPr>
                  <a:t>?“</a:t>
                </a:r>
              </a:p>
            </p:txBody>
          </p:sp>
        </mc:Choice>
        <mc:Fallback xmlns="">
          <p:sp>
            <p:nvSpPr>
              <p:cNvPr id="25" name="Textfeld 24"/>
              <p:cNvSpPr txBox="1">
                <a:spLocks noRot="1" noChangeAspect="1" noMove="1" noResize="1" noEditPoints="1" noAdjustHandles="1" noChangeArrowheads="1" noChangeShapeType="1" noTextEdit="1"/>
              </p:cNvSpPr>
              <p:nvPr/>
            </p:nvSpPr>
            <p:spPr>
              <a:xfrm>
                <a:off x="468313" y="2037273"/>
                <a:ext cx="8280151" cy="836319"/>
              </a:xfrm>
              <a:prstGeom prst="rect">
                <a:avLst/>
              </a:prstGeom>
              <a:blipFill rotWithShape="1">
                <a:blip r:embed="rId3"/>
                <a:stretch>
                  <a:fillRect l="-810" t="-51095" b="-4379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67543" y="2982471"/>
                <a:ext cx="6624737" cy="862608"/>
              </a:xfrm>
              <a:prstGeom prst="rect">
                <a:avLst/>
              </a:prstGeom>
              <a:noFill/>
            </p:spPr>
            <p:txBody>
              <a:bodyPr wrap="square" rtlCol="0">
                <a:spAutoFit/>
              </a:bodyPr>
              <a:lstStyle/>
              <a:p>
                <a:r>
                  <a:rPr lang="de-DE" sz="2000" dirty="0">
                    <a:latin typeface="+mn-lt"/>
                  </a:rPr>
                  <a:t>&gt; Frage: Welcher Referenzpunkt </a:t>
                </a:r>
                <a:r>
                  <a:rPr lang="de-DE" sz="2000" i="1" dirty="0">
                    <a:latin typeface="+mn-lt"/>
                  </a:rPr>
                  <a:t>c</a:t>
                </a:r>
                <a:r>
                  <a:rPr lang="de-DE" sz="2000" dirty="0">
                    <a:latin typeface="+mn-lt"/>
                  </a:rPr>
                  <a:t> minimiert den Ausdruck </a:t>
                </a:r>
              </a:p>
              <a:p>
                <a:r>
                  <a:rPr lang="de-DE" sz="2000" dirty="0">
                    <a:latin typeface="+mn-lt"/>
                  </a:rPr>
                  <a:t>                               </a:t>
                </a:r>
                <a14:m>
                  <m:oMath xmlns:m="http://schemas.openxmlformats.org/officeDocument/2006/math">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begChr m:val="|"/>
                            <m:endChr m:val="|"/>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r>
                              <a:rPr lang="de-DE" sz="2000" b="0" i="1" smtClean="0">
                                <a:latin typeface="Cambria Math"/>
                              </a:rPr>
                              <m:t>𝑐</m:t>
                            </m:r>
                          </m:e>
                        </m:d>
                      </m:e>
                    </m:nary>
                    <m:r>
                      <a:rPr lang="de-DE" sz="2000" b="0" i="0" smtClean="0">
                        <a:latin typeface="Cambria Math"/>
                      </a:rPr>
                      <m:t>?</m:t>
                    </m:r>
                  </m:oMath>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67543" y="2982471"/>
                <a:ext cx="6624737" cy="862608"/>
              </a:xfrm>
              <a:prstGeom prst="rect">
                <a:avLst/>
              </a:prstGeom>
              <a:blipFill rotWithShape="1">
                <a:blip r:embed="rId4"/>
                <a:stretch>
                  <a:fillRect l="-1013" t="-14085" b="-739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468313" y="3845079"/>
                <a:ext cx="8280151" cy="400110"/>
              </a:xfrm>
              <a:prstGeom prst="rect">
                <a:avLst/>
              </a:prstGeom>
              <a:noFill/>
            </p:spPr>
            <p:txBody>
              <a:bodyPr wrap="square" rtlCol="0">
                <a:spAutoFit/>
              </a:bodyPr>
              <a:lstStyle/>
              <a:p>
                <a:r>
                  <a:rPr lang="de-DE" sz="2000" dirty="0">
                    <a:latin typeface="+mn-lt"/>
                  </a:rPr>
                  <a:t>&gt; Antwort: Die Lösung lautet tatsächlich </a:t>
                </a:r>
                <a14:m>
                  <m:oMath xmlns:m="http://schemas.openxmlformats.org/officeDocument/2006/math">
                    <m:r>
                      <a:rPr lang="de-DE" sz="2000" b="0" i="1" smtClean="0">
                        <a:latin typeface="Cambria Math"/>
                      </a:rPr>
                      <m:t>𝑐</m:t>
                    </m:r>
                    <m:r>
                      <a:rPr lang="de-DE" sz="2000" b="0" i="1" smtClean="0">
                        <a:latin typeface="Cambria Math"/>
                      </a:rPr>
                      <m:t>=</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𝑥</m:t>
                            </m:r>
                          </m:e>
                        </m:acc>
                      </m:e>
                      <m:sub>
                        <m:r>
                          <a:rPr lang="de-DE" sz="2000" b="0" i="1" smtClean="0">
                            <a:latin typeface="Cambria Math"/>
                          </a:rPr>
                          <m:t>0.5</m:t>
                        </m:r>
                      </m:sub>
                    </m:sSub>
                  </m:oMath>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468313" y="3845079"/>
                <a:ext cx="8280151" cy="400110"/>
              </a:xfrm>
              <a:prstGeom prst="rect">
                <a:avLst/>
              </a:prstGeom>
              <a:blipFill rotWithShape="1">
                <a:blip r:embed="rId5"/>
                <a:stretch>
                  <a:fillRect l="-810" t="-7692" b="-27692"/>
                </a:stretch>
              </a:blipFill>
            </p:spPr>
            <p:txBody>
              <a:bodyPr/>
              <a:lstStyle/>
              <a:p>
                <a:r>
                  <a:rPr lang="de-DE">
                    <a:noFill/>
                  </a:rPr>
                  <a:t> </a:t>
                </a:r>
              </a:p>
            </p:txBody>
          </p:sp>
        </mc:Fallback>
      </mc:AlternateContent>
      <p:sp>
        <p:nvSpPr>
          <p:cNvPr id="29" name="Textfeld 28"/>
          <p:cNvSpPr txBox="1">
            <a:spLocks noChangeArrowheads="1"/>
          </p:cNvSpPr>
          <p:nvPr/>
        </p:nvSpPr>
        <p:spPr bwMode="auto">
          <a:xfrm>
            <a:off x="468313" y="4365104"/>
            <a:ext cx="331237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Analytischer Nachweis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30" name="Textfeld 29"/>
              <p:cNvSpPr txBox="1"/>
              <p:nvPr/>
            </p:nvSpPr>
            <p:spPr>
              <a:xfrm>
                <a:off x="467542" y="4783643"/>
                <a:ext cx="7704858" cy="528543"/>
              </a:xfrm>
              <a:prstGeom prst="rect">
                <a:avLst/>
              </a:prstGeom>
              <a:noFill/>
            </p:spPr>
            <p:txBody>
              <a:bodyPr wrap="square" rtlCol="0">
                <a:spAutoFit/>
              </a:bodyPr>
              <a:lstStyle/>
              <a:p>
                <a:r>
                  <a:rPr lang="de-DE" sz="2000" dirty="0">
                    <a:latin typeface="+mn-lt"/>
                  </a:rPr>
                  <a:t>&gt; Minimierungsproblem:  </a:t>
                </a:r>
                <a14:m>
                  <m:oMath xmlns:m="http://schemas.openxmlformats.org/officeDocument/2006/math">
                    <m:func>
                      <m:funcPr>
                        <m:ctrlPr>
                          <a:rPr lang="de-DE" sz="2000" b="0" i="1" smtClean="0">
                            <a:latin typeface="Cambria Math" panose="02040503050406030204" pitchFamily="18" charset="0"/>
                          </a:rPr>
                        </m:ctrlPr>
                      </m:funcPr>
                      <m:fName>
                        <m:limLow>
                          <m:limLowPr>
                            <m:ctrlPr>
                              <a:rPr lang="de-DE" sz="2000" b="0" i="1" smtClean="0">
                                <a:latin typeface="Cambria Math" panose="02040503050406030204" pitchFamily="18" charset="0"/>
                              </a:rPr>
                            </m:ctrlPr>
                          </m:limLowPr>
                          <m:e>
                            <m:r>
                              <m:rPr>
                                <m:sty m:val="p"/>
                              </m:rPr>
                              <a:rPr lang="de-DE" sz="2000" b="0" i="0" smtClean="0">
                                <a:latin typeface="Cambria Math"/>
                              </a:rPr>
                              <m:t>min</m:t>
                            </m:r>
                          </m:e>
                          <m:lim>
                            <m:r>
                              <a:rPr lang="de-DE" sz="2000" b="0" i="1" smtClean="0">
                                <a:latin typeface="Cambria Math"/>
                              </a:rPr>
                              <m:t>𝑐</m:t>
                            </m:r>
                          </m:lim>
                        </m:limLow>
                      </m:fName>
                      <m:e>
                        <m:acc>
                          <m:accPr>
                            <m:chr m:val="̃"/>
                            <m:ctrlPr>
                              <a:rPr lang="de-DE" sz="2000" b="0" i="1" smtClean="0">
                                <a:latin typeface="Cambria Math" panose="02040503050406030204" pitchFamily="18" charset="0"/>
                              </a:rPr>
                            </m:ctrlPr>
                          </m:accPr>
                          <m:e>
                            <m:r>
                              <a:rPr lang="de-DE" sz="2000" b="0" i="1" smtClean="0">
                                <a:latin typeface="Cambria Math"/>
                              </a:rPr>
                              <m:t>𝑓</m:t>
                            </m:r>
                          </m:e>
                        </m:acc>
                        <m:d>
                          <m:dPr>
                            <m:ctrlPr>
                              <a:rPr lang="de-DE" sz="2000" i="1" smtClean="0">
                                <a:latin typeface="Cambria Math" panose="02040503050406030204" pitchFamily="18" charset="0"/>
                              </a:rPr>
                            </m:ctrlPr>
                          </m:dPr>
                          <m:e>
                            <m:r>
                              <a:rPr lang="de-DE" sz="2000" i="1">
                                <a:latin typeface="Cambria Math"/>
                              </a:rPr>
                              <m:t>𝑐</m:t>
                            </m:r>
                          </m:e>
                        </m:d>
                      </m:e>
                    </m:func>
                    <m:r>
                      <a:rPr lang="de-DE" sz="2000" b="0" i="1" smtClean="0">
                        <a:latin typeface="Cambria Math"/>
                      </a:rPr>
                      <m:t> </m:t>
                    </m:r>
                    <m:r>
                      <m:rPr>
                        <m:sty m:val="p"/>
                      </m:rPr>
                      <a:rPr lang="de-DE" sz="2000" b="0" i="0" smtClean="0">
                        <a:latin typeface="Cambria Math"/>
                      </a:rPr>
                      <m:t>mit</m:t>
                    </m:r>
                    <m:r>
                      <a:rPr lang="de-DE" sz="2000" b="0" i="1" smtClean="0">
                        <a:latin typeface="Cambria Math"/>
                      </a:rPr>
                      <m:t>   </m:t>
                    </m:r>
                    <m:acc>
                      <m:accPr>
                        <m:chr m:val="̃"/>
                        <m:ctrlPr>
                          <a:rPr lang="de-DE" sz="2000" i="1">
                            <a:latin typeface="Cambria Math" panose="02040503050406030204" pitchFamily="18" charset="0"/>
                          </a:rPr>
                        </m:ctrlPr>
                      </m:accPr>
                      <m:e>
                        <m:r>
                          <a:rPr lang="de-DE" sz="2000" i="1">
                            <a:latin typeface="Cambria Math"/>
                          </a:rPr>
                          <m:t>𝑓</m:t>
                        </m:r>
                      </m:e>
                    </m:acc>
                    <m:d>
                      <m:dPr>
                        <m:ctrlPr>
                          <a:rPr lang="de-DE" sz="2000" i="1">
                            <a:latin typeface="Cambria Math" panose="02040503050406030204" pitchFamily="18" charset="0"/>
                          </a:rPr>
                        </m:ctrlPr>
                      </m:dPr>
                      <m:e>
                        <m:r>
                          <a:rPr lang="de-DE" sz="2000" i="1">
                            <a:latin typeface="Cambria Math"/>
                          </a:rPr>
                          <m:t>𝑐</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begChr m:val="|"/>
                            <m:endChr m:val="|"/>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r>
                              <a:rPr lang="de-DE" sz="2000" b="0" i="1" smtClean="0">
                                <a:latin typeface="Cambria Math"/>
                              </a:rPr>
                              <m:t>𝑐</m:t>
                            </m:r>
                          </m:e>
                        </m:d>
                      </m:e>
                    </m:nary>
                  </m:oMath>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467542" y="4783643"/>
                <a:ext cx="7704858" cy="528543"/>
              </a:xfrm>
              <a:prstGeom prst="rect">
                <a:avLst/>
              </a:prstGeom>
              <a:blipFill rotWithShape="1">
                <a:blip r:embed="rId6"/>
                <a:stretch>
                  <a:fillRect l="-870" t="-81395" b="-12907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468313" y="5320800"/>
                <a:ext cx="7704858" cy="413383"/>
              </a:xfrm>
              <a:prstGeom prst="rect">
                <a:avLst/>
              </a:prstGeom>
              <a:noFill/>
            </p:spPr>
            <p:txBody>
              <a:bodyPr wrap="square" rtlCol="0">
                <a:spAutoFit/>
              </a:bodyPr>
              <a:lstStyle/>
              <a:p>
                <a:r>
                  <a:rPr lang="de-DE" sz="2000" dirty="0">
                    <a:latin typeface="+mn-lt"/>
                  </a:rPr>
                  <a:t>&gt; Jedoch: </a:t>
                </a:r>
                <a14:m>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𝑓</m:t>
                        </m:r>
                      </m:e>
                    </m:acc>
                  </m:oMath>
                </a14:m>
                <a:r>
                  <a:rPr lang="de-DE" sz="2000" dirty="0">
                    <a:latin typeface="+mn-lt"/>
                  </a:rPr>
                  <a:t>  analytisch nicht gut handhabbar (teils nicht differenzierbar)</a:t>
                </a:r>
              </a:p>
            </p:txBody>
          </p:sp>
        </mc:Choice>
        <mc:Fallback xmlns="">
          <p:sp>
            <p:nvSpPr>
              <p:cNvPr id="32" name="Textfeld 31"/>
              <p:cNvSpPr txBox="1">
                <a:spLocks noRot="1" noChangeAspect="1" noMove="1" noResize="1" noEditPoints="1" noAdjustHandles="1" noChangeArrowheads="1" noChangeShapeType="1" noTextEdit="1"/>
              </p:cNvSpPr>
              <p:nvPr/>
            </p:nvSpPr>
            <p:spPr>
              <a:xfrm>
                <a:off x="468313" y="5320800"/>
                <a:ext cx="7704858" cy="413383"/>
              </a:xfrm>
              <a:prstGeom prst="rect">
                <a:avLst/>
              </a:prstGeom>
              <a:blipFill rotWithShape="1">
                <a:blip r:embed="rId7"/>
                <a:stretch>
                  <a:fillRect l="-870" t="-5882" b="-25000"/>
                </a:stretch>
              </a:blipFill>
            </p:spPr>
            <p:txBody>
              <a:bodyPr/>
              <a:lstStyle/>
              <a:p>
                <a:r>
                  <a:rPr lang="de-DE">
                    <a:noFill/>
                  </a:rPr>
                  <a:t> </a:t>
                </a:r>
              </a:p>
            </p:txBody>
          </p:sp>
        </mc:Fallback>
      </mc:AlternateContent>
      <p:sp>
        <p:nvSpPr>
          <p:cNvPr id="33" name="Textfeld 32"/>
          <p:cNvSpPr txBox="1"/>
          <p:nvPr/>
        </p:nvSpPr>
        <p:spPr>
          <a:xfrm>
            <a:off x="468313" y="6049810"/>
            <a:ext cx="8496946" cy="400110"/>
          </a:xfrm>
          <a:prstGeom prst="rect">
            <a:avLst/>
          </a:prstGeom>
          <a:noFill/>
        </p:spPr>
        <p:txBody>
          <a:bodyPr wrap="square" rtlCol="0">
            <a:spAutoFit/>
          </a:bodyPr>
          <a:lstStyle/>
          <a:p>
            <a:r>
              <a:rPr lang="de-DE" sz="2000" dirty="0">
                <a:latin typeface="+mn-lt"/>
              </a:rPr>
              <a:t>&gt; Minimumeigenschaft jedoch einsichtig („informaler Beweis“)</a:t>
            </a:r>
          </a:p>
        </p:txBody>
      </p:sp>
      <p:sp>
        <p:nvSpPr>
          <p:cNvPr id="34" name="Textfeld 33"/>
          <p:cNvSpPr txBox="1"/>
          <p:nvPr/>
        </p:nvSpPr>
        <p:spPr>
          <a:xfrm>
            <a:off x="1475656" y="5644578"/>
            <a:ext cx="4320480" cy="400110"/>
          </a:xfrm>
          <a:prstGeom prst="rect">
            <a:avLst/>
          </a:prstGeom>
          <a:noFill/>
        </p:spPr>
        <p:txBody>
          <a:bodyPr wrap="square" rtlCol="0">
            <a:spAutoFit/>
          </a:bodyPr>
          <a:lstStyle/>
          <a:p>
            <a:r>
              <a:rPr lang="de-DE" sz="2000" dirty="0">
                <a:latin typeface="+mn-lt"/>
              </a:rPr>
              <a:t>auch keine </a:t>
            </a:r>
            <a:r>
              <a:rPr lang="de-DE" sz="2000" dirty="0" err="1">
                <a:latin typeface="+mn-lt"/>
              </a:rPr>
              <a:t>Streuungzerlegungsformel</a:t>
            </a:r>
            <a:r>
              <a:rPr lang="de-DE" sz="2000" dirty="0">
                <a:latin typeface="+mn-lt"/>
              </a:rPr>
              <a:t> </a:t>
            </a:r>
          </a:p>
        </p:txBody>
      </p:sp>
    </p:spTree>
    <p:extLst>
      <p:ext uri="{BB962C8B-B14F-4D97-AF65-F5344CB8AC3E}">
        <p14:creationId xmlns:p14="http://schemas.microsoft.com/office/powerpoint/2010/main" val="393479665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133</a:t>
            </a:r>
            <a:endParaRPr lang="de-DE" sz="8000" b="1" dirty="0">
              <a:solidFill>
                <a:schemeClr val="tx1"/>
              </a:solidFill>
              <a:latin typeface="+mj-lt"/>
            </a:endParaRPr>
          </a:p>
        </p:txBody>
      </p:sp>
      <p:sp>
        <p:nvSpPr>
          <p:cNvPr id="8" name="Rechteck 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8"/>
          <p:cNvSpPr txBox="1">
            <a:spLocks noChangeArrowheads="1"/>
          </p:cNvSpPr>
          <p:nvPr/>
        </p:nvSpPr>
        <p:spPr bwMode="auto">
          <a:xfrm>
            <a:off x="466921" y="994473"/>
            <a:ext cx="330418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4.9.2 </a:t>
            </a:r>
            <a:r>
              <a:rPr lang="de-DE" sz="2000" dirty="0">
                <a:solidFill>
                  <a:srgbClr val="0070C0"/>
                </a:solidFill>
              </a:rPr>
              <a:t>●</a:t>
            </a:r>
            <a:endParaRPr lang="de-DE" sz="2000" b="1" dirty="0">
              <a:solidFill>
                <a:srgbClr val="0070C0"/>
              </a:solidFill>
              <a:latin typeface="Times New Roman" pitchFamily="18" charset="0"/>
            </a:endParaRPr>
          </a:p>
        </p:txBody>
      </p:sp>
      <p:pic>
        <p:nvPicPr>
          <p:cNvPr id="2" name="Grafik 1"/>
          <p:cNvPicPr>
            <a:picLocks noChangeAspect="1"/>
          </p:cNvPicPr>
          <p:nvPr/>
        </p:nvPicPr>
        <p:blipFill>
          <a:blip r:embed="rId3"/>
          <a:stretch>
            <a:fillRect/>
          </a:stretch>
        </p:blipFill>
        <p:spPr>
          <a:xfrm>
            <a:off x="476494" y="1448931"/>
            <a:ext cx="7277100" cy="2543175"/>
          </a:xfrm>
          <a:prstGeom prst="rect">
            <a:avLst/>
          </a:prstGeom>
        </p:spPr>
      </p:pic>
      <p:pic>
        <p:nvPicPr>
          <p:cNvPr id="3" name="Grafik 2"/>
          <p:cNvPicPr>
            <a:picLocks noChangeAspect="1"/>
          </p:cNvPicPr>
          <p:nvPr/>
        </p:nvPicPr>
        <p:blipFill>
          <a:blip r:embed="rId4"/>
          <a:stretch>
            <a:fillRect/>
          </a:stretch>
        </p:blipFill>
        <p:spPr>
          <a:xfrm>
            <a:off x="476494" y="4219969"/>
            <a:ext cx="6781800" cy="2381250"/>
          </a:xfrm>
          <a:prstGeom prst="rect">
            <a:avLst/>
          </a:prstGeom>
        </p:spPr>
      </p:pic>
    </p:spTree>
    <p:extLst>
      <p:ext uri="{BB962C8B-B14F-4D97-AF65-F5344CB8AC3E}">
        <p14:creationId xmlns:p14="http://schemas.microsoft.com/office/powerpoint/2010/main" val="263561494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134</a:t>
            </a:r>
            <a:endParaRPr lang="de-DE" sz="8000" b="1" dirty="0">
              <a:solidFill>
                <a:schemeClr val="tx1"/>
              </a:solidFill>
              <a:latin typeface="+mj-lt"/>
            </a:endParaRPr>
          </a:p>
        </p:txBody>
      </p:sp>
      <p:sp>
        <p:nvSpPr>
          <p:cNvPr id="16" name="Textfeld 15"/>
          <p:cNvSpPr txBox="1"/>
          <p:nvPr/>
        </p:nvSpPr>
        <p:spPr>
          <a:xfrm>
            <a:off x="468313" y="1356737"/>
            <a:ext cx="3311704" cy="400110"/>
          </a:xfrm>
          <a:prstGeom prst="rect">
            <a:avLst/>
          </a:prstGeom>
          <a:noFill/>
        </p:spPr>
        <p:txBody>
          <a:bodyPr wrap="square" rtlCol="0">
            <a:spAutoFit/>
          </a:bodyPr>
          <a:lstStyle/>
          <a:p>
            <a:r>
              <a:rPr lang="de-DE" sz="2000" dirty="0">
                <a:latin typeface="+mn-lt"/>
              </a:rPr>
              <a:t>Fall 1 :      </a:t>
            </a:r>
            <a:r>
              <a:rPr lang="de-DE" sz="2000" dirty="0">
                <a:latin typeface="+mn-lt"/>
                <a:sym typeface="Symbol"/>
              </a:rPr>
              <a:t>1, 0, 0, 1, 3, 5, 6</a:t>
            </a:r>
            <a:endParaRPr lang="de-DE" sz="2000" dirty="0">
              <a:latin typeface="+mn-lt"/>
            </a:endParaRPr>
          </a:p>
        </p:txBody>
      </p:sp>
      <mc:AlternateContent xmlns:mc="http://schemas.openxmlformats.org/markup-compatibility/2006" xmlns:a14="http://schemas.microsoft.com/office/drawing/2010/main">
        <mc:Choice Requires="a14">
          <p:sp>
            <p:nvSpPr>
              <p:cNvPr id="21" name="Textfeld 20"/>
              <p:cNvSpPr txBox="1"/>
              <p:nvPr/>
            </p:nvSpPr>
            <p:spPr>
              <a:xfrm>
                <a:off x="467648" y="1803816"/>
                <a:ext cx="36724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𝑥</m:t>
                              </m:r>
                            </m:e>
                          </m:acc>
                        </m:e>
                        <m:sub>
                          <m:r>
                            <a:rPr lang="de-DE" sz="2000" b="0" i="1" smtClean="0">
                              <a:latin typeface="Cambria Math"/>
                              <a:ea typeface="Cambria Math"/>
                            </a:rPr>
                            <m:t>0.5</m:t>
                          </m:r>
                        </m:sub>
                      </m:sSub>
                      <m:r>
                        <a:rPr lang="de-DE" sz="2000" b="0" i="1" smtClean="0">
                          <a:latin typeface="Cambria Math"/>
                          <a:ea typeface="Cambria Math"/>
                        </a:rPr>
                        <m:t>=1</m:t>
                      </m:r>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467648" y="1803816"/>
                <a:ext cx="3672408" cy="400110"/>
              </a:xfrm>
              <a:prstGeom prst="rect">
                <a:avLst/>
              </a:prstGeom>
              <a:blipFill>
                <a:blip r:embed="rId4"/>
                <a:stretch>
                  <a:fillRect b="-3030"/>
                </a:stretch>
              </a:blipFill>
            </p:spPr>
            <p:txBody>
              <a:bodyPr/>
              <a:lstStyle/>
              <a:p>
                <a:r>
                  <a:rPr lang="en-US">
                    <a:noFill/>
                  </a:rPr>
                  <a:t> </a:t>
                </a:r>
              </a:p>
            </p:txBody>
          </p:sp>
        </mc:Fallback>
      </mc:AlternateContent>
      <p:sp>
        <p:nvSpPr>
          <p:cNvPr id="22" name="Textfeld 21"/>
          <p:cNvSpPr txBox="1"/>
          <p:nvPr/>
        </p:nvSpPr>
        <p:spPr>
          <a:xfrm>
            <a:off x="4554759" y="1356737"/>
            <a:ext cx="3528392" cy="400110"/>
          </a:xfrm>
          <a:prstGeom prst="rect">
            <a:avLst/>
          </a:prstGeom>
          <a:noFill/>
        </p:spPr>
        <p:txBody>
          <a:bodyPr wrap="square" rtlCol="0">
            <a:spAutoFit/>
          </a:bodyPr>
          <a:lstStyle/>
          <a:p>
            <a:r>
              <a:rPr lang="de-DE" sz="2000" dirty="0">
                <a:latin typeface="+mn-lt"/>
              </a:rPr>
              <a:t>Fall 2 :      </a:t>
            </a:r>
            <a:r>
              <a:rPr lang="de-DE" sz="2000" dirty="0">
                <a:latin typeface="+mn-lt"/>
                <a:sym typeface="Symbol"/>
              </a:rPr>
              <a:t>1, 0, 0, 1, 3, 4, 5, 6</a:t>
            </a:r>
            <a:endParaRPr lang="de-DE" sz="2000" dirty="0">
              <a:latin typeface="+mn-lt"/>
            </a:endParaRPr>
          </a:p>
        </p:txBody>
      </p:sp>
      <mc:AlternateContent xmlns:mc="http://schemas.openxmlformats.org/markup-compatibility/2006" xmlns:a14="http://schemas.microsoft.com/office/drawing/2010/main">
        <mc:Choice Requires="a14">
          <p:sp>
            <p:nvSpPr>
              <p:cNvPr id="23" name="Textfeld 22"/>
              <p:cNvSpPr txBox="1"/>
              <p:nvPr/>
            </p:nvSpPr>
            <p:spPr>
              <a:xfrm>
                <a:off x="496474" y="2364849"/>
                <a:ext cx="3859502" cy="97719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𝑓</m:t>
                              </m:r>
                            </m:e>
                          </m:acc>
                        </m:e>
                        <m:sub>
                          <m:r>
                            <a:rPr lang="de-DE" sz="2000" b="0" i="1" smtClean="0">
                              <a:solidFill>
                                <a:schemeClr val="tx1"/>
                              </a:solidFill>
                              <a:latin typeface="Cambria Math"/>
                              <a:ea typeface="Cambria Math"/>
                            </a:rPr>
                            <m:t>1</m:t>
                          </m:r>
                        </m:sub>
                      </m:sSub>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𝑐</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panose="02040503050406030204" pitchFamily="18" charset="0"/>
                              <a:ea typeface="Cambria Math"/>
                            </a:rPr>
                            <m:t>1</m:t>
                          </m:r>
                        </m:num>
                        <m:den>
                          <m:r>
                            <a:rPr lang="de-DE" sz="2000" b="0" i="1" smtClean="0">
                              <a:solidFill>
                                <a:schemeClr val="tx1"/>
                              </a:solidFill>
                              <a:latin typeface="Cambria Math" panose="02040503050406030204" pitchFamily="18" charset="0"/>
                              <a:ea typeface="Cambria Math"/>
                            </a:rPr>
                            <m:t>7</m:t>
                          </m:r>
                        </m:den>
                      </m:f>
                      <m:d>
                        <m:dPr>
                          <m:begChr m:val="["/>
                          <m:endChr m:val=""/>
                          <m:ctrlPr>
                            <a:rPr lang="de-DE" sz="2000" b="0" i="1" smtClean="0">
                              <a:solidFill>
                                <a:schemeClr val="tx1"/>
                              </a:solidFill>
                              <a:latin typeface="Cambria Math" panose="02040503050406030204" pitchFamily="18" charset="0"/>
                              <a:ea typeface="Cambria Math"/>
                            </a:rPr>
                          </m:ctrlPr>
                        </m:dPr>
                        <m:e>
                          <m:d>
                            <m:dPr>
                              <m:begChr m:val="|"/>
                              <m:endChr m:val="|"/>
                              <m:ctrlPr>
                                <a:rPr lang="de-DE" sz="2000" i="1">
                                  <a:solidFill>
                                    <a:schemeClr val="tx1"/>
                                  </a:solidFill>
                                  <a:latin typeface="Cambria Math" panose="02040503050406030204" pitchFamily="18" charset="0"/>
                                  <a:ea typeface="Cambria Math"/>
                                </a:rPr>
                              </m:ctrlPr>
                            </m:dPr>
                            <m:e>
                              <m:r>
                                <a:rPr lang="de-DE" sz="2000" b="0" i="1">
                                  <a:solidFill>
                                    <a:schemeClr val="tx1"/>
                                  </a:solidFill>
                                  <a:latin typeface="Cambria Math"/>
                                  <a:ea typeface="Cambria Math"/>
                                </a:rPr>
                                <m:t>−1−</m:t>
                              </m:r>
                              <m:r>
                                <a:rPr lang="de-DE" sz="2000" b="0" i="1">
                                  <a:solidFill>
                                    <a:schemeClr val="tx1"/>
                                  </a:solidFill>
                                  <a:latin typeface="Cambria Math" panose="02040503050406030204" pitchFamily="18" charset="0"/>
                                  <a:ea typeface="Cambria Math"/>
                                </a:rPr>
                                <m:t>𝑐</m:t>
                              </m:r>
                            </m:e>
                          </m:d>
                          <m:r>
                            <a:rPr lang="de-DE" sz="2000" b="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0" i="1">
                                  <a:solidFill>
                                    <a:schemeClr val="tx1"/>
                                  </a:solidFill>
                                  <a:latin typeface="Cambria Math"/>
                                  <a:ea typeface="Cambria Math"/>
                                </a:rPr>
                                <m:t>0−</m:t>
                              </m:r>
                              <m:r>
                                <a:rPr lang="de-DE" sz="2000" b="0" i="1">
                                  <a:solidFill>
                                    <a:schemeClr val="tx1"/>
                                  </a:solidFill>
                                  <a:latin typeface="Cambria Math" panose="02040503050406030204" pitchFamily="18" charset="0"/>
                                  <a:ea typeface="Cambria Math"/>
                                </a:rPr>
                                <m:t>𝑐</m:t>
                              </m:r>
                            </m:e>
                          </m:d>
                        </m:e>
                      </m:d>
                    </m:oMath>
                  </m:oMathPara>
                </a14:m>
                <a:endParaRPr lang="de-DE" sz="2000" b="1" i="1">
                  <a:solidFill>
                    <a:schemeClr val="tx1"/>
                  </a:solidFill>
                  <a:latin typeface="Cambria Math" panose="02040503050406030204" pitchFamily="18" charset="0"/>
                  <a:ea typeface="Cambria Math"/>
                </a:endParaRPr>
              </a:p>
              <a:p>
                <a:pPr/>
                <a14:m>
                  <m:oMathPara xmlns:m="http://schemas.openxmlformats.org/officeDocument/2006/math">
                    <m:oMathParaPr>
                      <m:jc m:val="left"/>
                    </m:oMathParaPr>
                    <m:oMath xmlns:m="http://schemas.openxmlformats.org/officeDocument/2006/math">
                      <m:d>
                        <m:dPr>
                          <m:begChr m:val=""/>
                          <m:endChr m:val="]"/>
                          <m:ctrlPr>
                            <a:rPr lang="de-DE" sz="2000" b="1"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panose="02040503050406030204" pitchFamily="18" charset="0"/>
                              <a:ea typeface="Cambria Math"/>
                            </a:rPr>
                            <m:t>                             </m:t>
                          </m:r>
                          <m:r>
                            <a:rPr lang="de-DE" sz="2000" b="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0" i="1">
                                  <a:solidFill>
                                    <a:schemeClr val="tx1"/>
                                  </a:solidFill>
                                  <a:latin typeface="Cambria Math"/>
                                  <a:ea typeface="Cambria Math"/>
                                </a:rPr>
                                <m:t>6−</m:t>
                              </m:r>
                              <m:r>
                                <a:rPr lang="de-DE" sz="2000" b="0" i="1">
                                  <a:solidFill>
                                    <a:schemeClr val="tx1"/>
                                  </a:solidFill>
                                  <a:latin typeface="Cambria Math" panose="02040503050406030204" pitchFamily="18" charset="0"/>
                                  <a:ea typeface="Cambria Math"/>
                                </a:rPr>
                                <m:t>𝑐</m:t>
                              </m:r>
                            </m:e>
                          </m:d>
                        </m:e>
                      </m:d>
                    </m:oMath>
                  </m:oMathPara>
                </a14:m>
                <a:endParaRPr lang="de-DE" sz="2000" b="0" dirty="0">
                  <a:solidFill>
                    <a:schemeClr val="tx1"/>
                  </a:solidFill>
                  <a:ea typeface="Cambria Math"/>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496474" y="2364849"/>
                <a:ext cx="3859502" cy="977191"/>
              </a:xfrm>
              <a:prstGeom prst="rect">
                <a:avLst/>
              </a:prstGeom>
              <a:blipFill>
                <a:blip r:embed="rId5"/>
                <a:stretch>
                  <a:fillRect r="-315" b="-7875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4572000" y="1803816"/>
                <a:ext cx="36724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𝑥</m:t>
                              </m:r>
                            </m:e>
                          </m:acc>
                        </m:e>
                        <m:sub>
                          <m:r>
                            <a:rPr lang="de-DE" sz="2000" b="0" i="1" smtClean="0">
                              <a:latin typeface="Cambria Math"/>
                              <a:ea typeface="Cambria Math"/>
                            </a:rPr>
                            <m:t>0.5</m:t>
                          </m:r>
                        </m:sub>
                      </m:sSub>
                      <m:r>
                        <a:rPr lang="de-DE" sz="2000" b="0" i="1" smtClean="0">
                          <a:latin typeface="Cambria Math"/>
                          <a:ea typeface="Cambria Math"/>
                        </a:rPr>
                        <m:t>=2</m:t>
                      </m:r>
                    </m:oMath>
                  </m:oMathPara>
                </a14:m>
                <a:endParaRPr lang="de-DE" sz="2000" dirty="0"/>
              </a:p>
            </p:txBody>
          </p:sp>
        </mc:Choice>
        <mc:Fallback xmlns="">
          <p:sp>
            <p:nvSpPr>
              <p:cNvPr id="25" name="Textfeld 24"/>
              <p:cNvSpPr txBox="1">
                <a:spLocks noRot="1" noChangeAspect="1" noMove="1" noResize="1" noEditPoints="1" noAdjustHandles="1" noChangeArrowheads="1" noChangeShapeType="1" noTextEdit="1"/>
              </p:cNvSpPr>
              <p:nvPr/>
            </p:nvSpPr>
            <p:spPr>
              <a:xfrm>
                <a:off x="4572000" y="1803816"/>
                <a:ext cx="3672408" cy="400110"/>
              </a:xfrm>
              <a:prstGeom prst="rect">
                <a:avLst/>
              </a:prstGeom>
              <a:blipFill>
                <a:blip r:embed="rId6"/>
                <a:stretch>
                  <a:fillRect b="-303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572000" y="2364849"/>
                <a:ext cx="3859502" cy="9783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𝑓</m:t>
                              </m:r>
                            </m:e>
                          </m:acc>
                        </m:e>
                        <m:sub>
                          <m:r>
                            <a:rPr lang="de-DE" sz="2000" b="0" i="1" smtClean="0">
                              <a:solidFill>
                                <a:schemeClr val="tx1"/>
                              </a:solidFill>
                              <a:latin typeface="Cambria Math"/>
                              <a:ea typeface="Cambria Math"/>
                            </a:rPr>
                            <m:t>2</m:t>
                          </m:r>
                        </m:sub>
                      </m:sSub>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𝑐</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panose="02040503050406030204" pitchFamily="18" charset="0"/>
                              <a:ea typeface="Cambria Math"/>
                            </a:rPr>
                            <m:t>1</m:t>
                          </m:r>
                        </m:num>
                        <m:den>
                          <m:r>
                            <a:rPr lang="de-DE" sz="2000" b="0" i="1" smtClean="0">
                              <a:solidFill>
                                <a:schemeClr val="tx1"/>
                              </a:solidFill>
                              <a:latin typeface="Cambria Math" panose="02040503050406030204" pitchFamily="18" charset="0"/>
                              <a:ea typeface="Cambria Math"/>
                            </a:rPr>
                            <m:t>8</m:t>
                          </m:r>
                        </m:den>
                      </m:f>
                      <m:d>
                        <m:dPr>
                          <m:begChr m:val="["/>
                          <m:endChr m:val=""/>
                          <m:ctrlPr>
                            <a:rPr lang="de-DE" sz="2000" b="0" i="1" smtClean="0">
                              <a:solidFill>
                                <a:schemeClr val="tx1"/>
                              </a:solidFill>
                              <a:latin typeface="Cambria Math" panose="02040503050406030204" pitchFamily="18" charset="0"/>
                              <a:ea typeface="Cambria Math"/>
                            </a:rPr>
                          </m:ctrlPr>
                        </m:dPr>
                        <m:e>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panose="02040503050406030204" pitchFamily="18" charset="0"/>
                                  <a:ea typeface="Cambria Math"/>
                                </a:rPr>
                                <m:t>−1−</m:t>
                              </m:r>
                              <m:r>
                                <a:rPr lang="de-DE" sz="2000" b="0" i="1" smtClean="0">
                                  <a:solidFill>
                                    <a:schemeClr val="tx1"/>
                                  </a:solidFill>
                                  <a:latin typeface="Cambria Math" panose="02040503050406030204" pitchFamily="18" charset="0"/>
                                  <a:ea typeface="Cambria Math"/>
                                </a:rPr>
                                <m:t>𝑐</m:t>
                              </m:r>
                            </m:e>
                          </m:d>
                          <m:r>
                            <a:rPr lang="de-DE" sz="2000" b="0" i="1" smtClean="0">
                              <a:solidFill>
                                <a:schemeClr val="tx1"/>
                              </a:solidFill>
                              <a:latin typeface="Cambria Math" panose="02040503050406030204" pitchFamily="18" charset="0"/>
                              <a:ea typeface="Cambria Math"/>
                            </a:rPr>
                            <m:t>+|0−</m:t>
                          </m:r>
                          <m:r>
                            <a:rPr lang="de-DE" sz="2000" b="0" i="1" smtClean="0">
                              <a:solidFill>
                                <a:schemeClr val="tx1"/>
                              </a:solidFill>
                              <a:latin typeface="Cambria Math" panose="02040503050406030204" pitchFamily="18" charset="0"/>
                              <a:ea typeface="Cambria Math"/>
                            </a:rPr>
                            <m:t>𝑐</m:t>
                          </m:r>
                          <m:r>
                            <a:rPr lang="de-DE" sz="2000" b="0" i="1" smtClean="0">
                              <a:solidFill>
                                <a:schemeClr val="tx1"/>
                              </a:solidFill>
                              <a:latin typeface="Cambria Math" panose="02040503050406030204" pitchFamily="18" charset="0"/>
                              <a:ea typeface="Cambria Math"/>
                            </a:rPr>
                            <m:t>|</m:t>
                          </m:r>
                        </m:e>
                      </m:d>
                    </m:oMath>
                  </m:oMathPara>
                </a14:m>
                <a:endParaRPr lang="de-DE" sz="2000" i="1">
                  <a:solidFill>
                    <a:schemeClr val="tx1"/>
                  </a:solidFill>
                  <a:latin typeface="Cambria Math" panose="02040503050406030204" pitchFamily="18" charset="0"/>
                  <a:ea typeface="Cambria Math"/>
                </a:endParaRPr>
              </a:p>
              <a:p>
                <a:pPr/>
                <a14:m>
                  <m:oMathPara xmlns:m="http://schemas.openxmlformats.org/officeDocument/2006/math">
                    <m:oMathParaPr>
                      <m:jc m:val="left"/>
                    </m:oMathParaPr>
                    <m:oMath xmlns:m="http://schemas.openxmlformats.org/officeDocument/2006/math">
                      <m:d>
                        <m:dPr>
                          <m:begChr m:val=""/>
                          <m:endChr m:val="]"/>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panose="02040503050406030204" pitchFamily="18" charset="0"/>
                              <a:ea typeface="Cambria Math"/>
                            </a:rPr>
                            <m:t>                              </m:t>
                          </m:r>
                          <m:r>
                            <a:rPr lang="de-DE" sz="2000" b="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0" i="1">
                                  <a:solidFill>
                                    <a:schemeClr val="tx1"/>
                                  </a:solidFill>
                                  <a:latin typeface="Cambria Math"/>
                                  <a:ea typeface="Cambria Math"/>
                                </a:rPr>
                                <m:t>6−</m:t>
                              </m:r>
                              <m:r>
                                <a:rPr lang="de-DE" sz="2000" b="0" i="1">
                                  <a:solidFill>
                                    <a:schemeClr val="tx1"/>
                                  </a:solidFill>
                                  <a:latin typeface="Cambria Math" panose="02040503050406030204" pitchFamily="18" charset="0"/>
                                  <a:ea typeface="Cambria Math"/>
                                </a:rPr>
                                <m:t>𝑐</m:t>
                              </m:r>
                            </m:e>
                          </m:d>
                        </m:e>
                      </m:d>
                    </m:oMath>
                  </m:oMathPara>
                </a14:m>
                <a:endParaRPr lang="de-DE" sz="2000" dirty="0">
                  <a:solidFill>
                    <a:schemeClr val="tx1"/>
                  </a:solidFill>
                  <a:ea typeface="Cambria Math"/>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572000" y="2364849"/>
                <a:ext cx="3859502" cy="978345"/>
              </a:xfrm>
              <a:prstGeom prst="rect">
                <a:avLst/>
              </a:prstGeom>
              <a:blipFill>
                <a:blip r:embed="rId7"/>
                <a:stretch>
                  <a:fillRect r="-1738" b="-78750"/>
                </a:stretch>
              </a:blipFill>
            </p:spPr>
            <p:txBody>
              <a:bodyPr/>
              <a:lstStyle/>
              <a:p>
                <a:r>
                  <a:rPr lang="en-US">
                    <a:noFill/>
                  </a:rPr>
                  <a:t> </a:t>
                </a:r>
              </a:p>
            </p:txBody>
          </p:sp>
        </mc:Fallback>
      </mc:AlternateContent>
      <p:pic>
        <p:nvPicPr>
          <p:cNvPr id="2" name="Grafik 1"/>
          <p:cNvPicPr>
            <a:picLocks noChangeAspect="1"/>
          </p:cNvPicPr>
          <p:nvPr/>
        </p:nvPicPr>
        <p:blipFill>
          <a:blip r:embed="rId8"/>
          <a:stretch>
            <a:fillRect/>
          </a:stretch>
        </p:blipFill>
        <p:spPr>
          <a:xfrm>
            <a:off x="496474" y="3361161"/>
            <a:ext cx="6753225" cy="3238500"/>
          </a:xfrm>
          <a:prstGeom prst="rect">
            <a:avLst/>
          </a:prstGeom>
        </p:spPr>
      </p:pic>
      <p:cxnSp>
        <p:nvCxnSpPr>
          <p:cNvPr id="17" name="Gerade Verbindung 17"/>
          <p:cNvCxnSpPr/>
          <p:nvPr/>
        </p:nvCxnSpPr>
        <p:spPr>
          <a:xfrm>
            <a:off x="4275204" y="3861048"/>
            <a:ext cx="0" cy="2376264"/>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9" name="Gerade Verbindung 16"/>
          <p:cNvCxnSpPr/>
          <p:nvPr/>
        </p:nvCxnSpPr>
        <p:spPr>
          <a:xfrm>
            <a:off x="4275204" y="1320733"/>
            <a:ext cx="0" cy="1688122"/>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272094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135</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396718"/>
            <a:ext cx="7600950" cy="1743075"/>
          </a:xfrm>
          <a:prstGeom prst="rect">
            <a:avLst/>
          </a:prstGeom>
        </p:spPr>
      </p:pic>
    </p:spTree>
    <p:extLst>
      <p:ext uri="{BB962C8B-B14F-4D97-AF65-F5344CB8AC3E}">
        <p14:creationId xmlns:p14="http://schemas.microsoft.com/office/powerpoint/2010/main" val="3893020279"/>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a:spLocks noChangeArrowheads="1"/>
          </p:cNvSpPr>
          <p:nvPr/>
        </p:nvSpPr>
        <p:spPr bwMode="auto">
          <a:xfrm>
            <a:off x="468312" y="981075"/>
            <a:ext cx="410368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4.9.3 Transformationseigenschaften</a:t>
            </a:r>
          </a:p>
        </p:txBody>
      </p:sp>
      <p:sp>
        <p:nvSpPr>
          <p:cNvPr id="13" name="Textfeld 12"/>
          <p:cNvSpPr txBox="1">
            <a:spLocks noChangeArrowheads="1"/>
          </p:cNvSpPr>
          <p:nvPr/>
        </p:nvSpPr>
        <p:spPr bwMode="auto">
          <a:xfrm>
            <a:off x="467543" y="1630819"/>
            <a:ext cx="388843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Arten von Transformationen </a:t>
            </a:r>
            <a:r>
              <a:rPr lang="de-DE" sz="2000" dirty="0">
                <a:solidFill>
                  <a:srgbClr val="0070C0"/>
                </a:solidFill>
              </a:rPr>
              <a:t>●</a:t>
            </a:r>
            <a:endParaRPr lang="de-DE" sz="2000" b="1" dirty="0">
              <a:solidFill>
                <a:srgbClr val="0070C0"/>
              </a:solidFill>
              <a:latin typeface="Times New Roman" pitchFamily="18" charset="0"/>
            </a:endParaRPr>
          </a:p>
        </p:txBody>
      </p:sp>
      <p:sp>
        <p:nvSpPr>
          <p:cNvPr id="1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5" name="Gerade Verbindung 1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136</a:t>
            </a:r>
            <a:endParaRPr lang="de-DE" sz="8000" b="1" dirty="0">
              <a:solidFill>
                <a:schemeClr val="tx1"/>
              </a:solidFill>
              <a:latin typeface="+mj-lt"/>
            </a:endParaRPr>
          </a:p>
        </p:txBody>
      </p:sp>
      <p:sp>
        <p:nvSpPr>
          <p:cNvPr id="11" name="Textfeld 10"/>
          <p:cNvSpPr txBox="1"/>
          <p:nvPr/>
        </p:nvSpPr>
        <p:spPr>
          <a:xfrm>
            <a:off x="468313" y="2636912"/>
            <a:ext cx="8280151"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Verschiebung</a:t>
            </a:r>
            <a:r>
              <a:rPr lang="de-DE" sz="2000" dirty="0">
                <a:latin typeface="+mn-lt"/>
              </a:rPr>
              <a:t>:  </a:t>
            </a:r>
          </a:p>
        </p:txBody>
      </p:sp>
      <mc:AlternateContent xmlns:mc="http://schemas.openxmlformats.org/markup-compatibility/2006" xmlns:a14="http://schemas.microsoft.com/office/drawing/2010/main">
        <mc:Choice Requires="a14">
          <p:sp>
            <p:nvSpPr>
              <p:cNvPr id="16" name="Textfeld 15"/>
              <p:cNvSpPr txBox="1"/>
              <p:nvPr/>
            </p:nvSpPr>
            <p:spPr>
              <a:xfrm>
                <a:off x="468313" y="2117935"/>
                <a:ext cx="8280151" cy="400110"/>
              </a:xfrm>
              <a:prstGeom prst="rect">
                <a:avLst/>
              </a:prstGeom>
              <a:noFill/>
            </p:spPr>
            <p:txBody>
              <a:bodyPr wrap="square" rtlCol="0">
                <a:spAutoFit/>
              </a:bodyPr>
              <a:lstStyle/>
              <a:p>
                <a:r>
                  <a:rPr lang="de-DE" sz="2000" dirty="0">
                    <a:latin typeface="+mn-lt"/>
                  </a:rPr>
                  <a:t>&gt; Ursprungswerte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𝑛</m:t>
                        </m:r>
                      </m:sub>
                    </m:sSub>
                  </m:oMath>
                </a14:m>
                <a:r>
                  <a:rPr lang="de-DE" sz="2000" dirty="0">
                    <a:latin typeface="+mn-lt"/>
                  </a:rPr>
                  <a:t> sollen einheitlich transformiert werden </a:t>
                </a:r>
              </a:p>
            </p:txBody>
          </p:sp>
        </mc:Choice>
        <mc:Fallback xmlns="">
          <p:sp>
            <p:nvSpPr>
              <p:cNvPr id="16" name="Textfeld 15"/>
              <p:cNvSpPr txBox="1">
                <a:spLocks noRot="1" noChangeAspect="1" noMove="1" noResize="1" noEditPoints="1" noAdjustHandles="1" noChangeArrowheads="1" noChangeShapeType="1" noTextEdit="1"/>
              </p:cNvSpPr>
              <p:nvPr/>
            </p:nvSpPr>
            <p:spPr>
              <a:xfrm>
                <a:off x="468313" y="2117935"/>
                <a:ext cx="8280151" cy="400110"/>
              </a:xfrm>
              <a:prstGeom prst="rect">
                <a:avLst/>
              </a:prstGeom>
              <a:blipFill rotWithShape="1">
                <a:blip r:embed="rId3"/>
                <a:stretch>
                  <a:fillRect l="-810" t="-7576" b="-25758"/>
                </a:stretch>
              </a:blipFill>
            </p:spPr>
            <p:txBody>
              <a:bodyPr/>
              <a:lstStyle/>
              <a:p>
                <a:r>
                  <a:rPr lang="de-DE">
                    <a:noFill/>
                  </a:rPr>
                  <a:t> </a:t>
                </a:r>
              </a:p>
            </p:txBody>
          </p:sp>
        </mc:Fallback>
      </mc:AlternateContent>
      <p:sp>
        <p:nvSpPr>
          <p:cNvPr id="18" name="Textfeld 17"/>
          <p:cNvSpPr txBox="1"/>
          <p:nvPr/>
        </p:nvSpPr>
        <p:spPr>
          <a:xfrm>
            <a:off x="467543" y="3189422"/>
            <a:ext cx="8280151" cy="400110"/>
          </a:xfrm>
          <a:prstGeom prst="rect">
            <a:avLst/>
          </a:prstGeom>
          <a:noFill/>
        </p:spPr>
        <p:txBody>
          <a:bodyPr wrap="square" rtlCol="0">
            <a:spAutoFit/>
          </a:bodyPr>
          <a:lstStyle/>
          <a:p>
            <a:r>
              <a:rPr lang="de-DE" sz="2000" dirty="0">
                <a:latin typeface="+mn-lt"/>
              </a:rPr>
              <a:t>&gt; </a:t>
            </a:r>
            <a:r>
              <a:rPr lang="de-DE" sz="2000" b="1" dirty="0" err="1">
                <a:solidFill>
                  <a:srgbClr val="0070C0"/>
                </a:solidFill>
                <a:latin typeface="+mn-lt"/>
              </a:rPr>
              <a:t>Umskalierung</a:t>
            </a:r>
            <a:r>
              <a:rPr lang="de-DE" sz="2000" dirty="0">
                <a:latin typeface="+mn-lt"/>
              </a:rPr>
              <a:t>:  </a:t>
            </a:r>
          </a:p>
        </p:txBody>
      </p:sp>
      <p:sp>
        <p:nvSpPr>
          <p:cNvPr id="21" name="Textfeld 20"/>
          <p:cNvSpPr txBox="1"/>
          <p:nvPr/>
        </p:nvSpPr>
        <p:spPr>
          <a:xfrm>
            <a:off x="467542" y="3741932"/>
            <a:ext cx="8280151" cy="400110"/>
          </a:xfrm>
          <a:prstGeom prst="rect">
            <a:avLst/>
          </a:prstGeom>
          <a:noFill/>
        </p:spPr>
        <p:txBody>
          <a:bodyPr wrap="square" rtlCol="0">
            <a:spAutoFit/>
          </a:bodyPr>
          <a:lstStyle/>
          <a:p>
            <a:r>
              <a:rPr lang="de-DE" sz="2000" dirty="0">
                <a:latin typeface="+mn-lt"/>
              </a:rPr>
              <a:t>&gt; Beispiel:      </a:t>
            </a:r>
          </a:p>
        </p:txBody>
      </p:sp>
      <p:sp>
        <p:nvSpPr>
          <p:cNvPr id="22" name="Textfeld 21"/>
          <p:cNvSpPr txBox="1"/>
          <p:nvPr/>
        </p:nvSpPr>
        <p:spPr>
          <a:xfrm>
            <a:off x="881403" y="4272065"/>
            <a:ext cx="6408711" cy="400110"/>
          </a:xfrm>
          <a:prstGeom prst="rect">
            <a:avLst/>
          </a:prstGeom>
          <a:noFill/>
        </p:spPr>
        <p:txBody>
          <a:bodyPr wrap="square" rtlCol="0">
            <a:spAutoFit/>
          </a:bodyPr>
          <a:lstStyle/>
          <a:p>
            <a:r>
              <a:rPr lang="de-DE" sz="2000" dirty="0">
                <a:latin typeface="+mn-lt"/>
                <a:sym typeface="Symbol"/>
              </a:rPr>
              <a:t>Ursprungswerte:                   1,    0,    0,    1,    3,    5,    6</a:t>
            </a:r>
            <a:endParaRPr lang="de-DE" sz="2000" dirty="0">
              <a:latin typeface="+mn-lt"/>
            </a:endParaRPr>
          </a:p>
        </p:txBody>
      </p:sp>
      <mc:AlternateContent xmlns:mc="http://schemas.openxmlformats.org/markup-compatibility/2006" xmlns:a14="http://schemas.microsoft.com/office/drawing/2010/main">
        <mc:Choice Requires="a14">
          <p:sp>
            <p:nvSpPr>
              <p:cNvPr id="23" name="Textfeld 22"/>
              <p:cNvSpPr txBox="1"/>
              <p:nvPr/>
            </p:nvSpPr>
            <p:spPr>
              <a:xfrm>
                <a:off x="881404" y="4802198"/>
                <a:ext cx="2736304" cy="400110"/>
              </a:xfrm>
              <a:prstGeom prst="rect">
                <a:avLst/>
              </a:prstGeom>
              <a:noFill/>
            </p:spPr>
            <p:txBody>
              <a:bodyPr wrap="square" rtlCol="0">
                <a:spAutoFit/>
              </a:bodyPr>
              <a:lstStyle/>
              <a:p>
                <a:r>
                  <a:rPr lang="de-DE" sz="2000" dirty="0">
                    <a:latin typeface="+mn-lt"/>
                    <a:sym typeface="Symbol"/>
                  </a:rPr>
                  <a:t>Verschiebung um </a:t>
                </a:r>
                <a14:m>
                  <m:oMath xmlns:m="http://schemas.openxmlformats.org/officeDocument/2006/math">
                    <m:r>
                      <a:rPr lang="de-DE" sz="2000" b="0" i="1" smtClean="0">
                        <a:latin typeface="Cambria Math"/>
                        <a:sym typeface="Symbol"/>
                      </a:rPr>
                      <m:t>𝑐</m:t>
                    </m:r>
                    <m:r>
                      <a:rPr lang="de-DE" sz="2000" b="0" i="1" smtClean="0">
                        <a:latin typeface="Cambria Math"/>
                        <a:sym typeface="Symbol"/>
                      </a:rPr>
                      <m:t>=9</m:t>
                    </m:r>
                  </m:oMath>
                </a14:m>
                <a:r>
                  <a:rPr lang="de-DE" sz="2000" dirty="0">
                    <a:latin typeface="+mn-lt"/>
                    <a:sym typeface="Symbol"/>
                  </a:rPr>
                  <a:t>:</a:t>
                </a:r>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881404" y="4802198"/>
                <a:ext cx="2736304" cy="400110"/>
              </a:xfrm>
              <a:prstGeom prst="rect">
                <a:avLst/>
              </a:prstGeom>
              <a:blipFill rotWithShape="1">
                <a:blip r:embed="rId6"/>
                <a:stretch>
                  <a:fillRect l="-2455" t="-7692" r="-670"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881403" y="5354708"/>
                <a:ext cx="3096344" cy="400110"/>
              </a:xfrm>
              <a:prstGeom prst="rect">
                <a:avLst/>
              </a:prstGeom>
              <a:noFill/>
            </p:spPr>
            <p:txBody>
              <a:bodyPr wrap="square" rtlCol="0">
                <a:spAutoFit/>
              </a:bodyPr>
              <a:lstStyle/>
              <a:p>
                <a:r>
                  <a:rPr lang="de-DE" sz="2000" dirty="0">
                    <a:latin typeface="+mn-lt"/>
                    <a:sym typeface="Symbol"/>
                  </a:rPr>
                  <a:t>Umskalierun</a:t>
                </a:r>
                <a:r>
                  <a:rPr lang="de-DE" sz="2000" dirty="0" err="1">
                    <a:latin typeface="+mn-lt"/>
                    <a:sym typeface="Symbol"/>
                  </a:rPr>
                  <a:t>g</a:t>
                </a:r>
                <a:r>
                  <a:rPr lang="de-DE" sz="2000" dirty="0">
                    <a:latin typeface="+mn-lt"/>
                    <a:sym typeface="Symbol"/>
                  </a:rPr>
                  <a:t> mit </a:t>
                </a:r>
                <a14:m>
                  <m:oMath xmlns:m="http://schemas.openxmlformats.org/officeDocument/2006/math">
                    <m:r>
                      <a:rPr lang="de-DE" sz="2000" b="0" i="1" smtClean="0">
                        <a:latin typeface="Cambria Math"/>
                        <a:sym typeface="Symbol"/>
                      </a:rPr>
                      <m:t>𝑐</m:t>
                    </m:r>
                    <m:r>
                      <a:rPr lang="de-DE" sz="2000" b="0" i="1" smtClean="0">
                        <a:latin typeface="Cambria Math"/>
                        <a:sym typeface="Symbol"/>
                      </a:rPr>
                      <m:t>=2</m:t>
                    </m:r>
                  </m:oMath>
                </a14:m>
                <a:r>
                  <a:rPr lang="de-DE" sz="2000" dirty="0">
                    <a:latin typeface="+mn-lt"/>
                    <a:sym typeface="Symbol"/>
                  </a:rPr>
                  <a:t>:</a:t>
                </a:r>
                <a:endParaRPr lang="de-DE" sz="2000" dirty="0">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881403" y="5354708"/>
                <a:ext cx="3096344" cy="400110"/>
              </a:xfrm>
              <a:prstGeom prst="rect">
                <a:avLst/>
              </a:prstGeom>
              <a:blipFill rotWithShape="1">
                <a:blip r:embed="rId7"/>
                <a:stretch>
                  <a:fillRect l="-2165"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2520156" y="2636911"/>
                <a:ext cx="3956313" cy="40011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r>
                      <a:rPr lang="de-DE" sz="2000" b="0" i="1" smtClean="0">
                        <a:solidFill>
                          <a:schemeClr val="tx1"/>
                        </a:solidFill>
                        <a:latin typeface="Cambria Math"/>
                      </a:rPr>
                      <m:t>𝑐</m:t>
                    </m:r>
                  </m:oMath>
                </a14:m>
                <a:r>
                  <a:rPr lang="de-DE" sz="2000" dirty="0">
                    <a:solidFill>
                      <a:schemeClr val="tx1"/>
                    </a:solidFill>
                  </a:rPr>
                  <a:t>  </a:t>
                </a:r>
                <a:r>
                  <a:rPr lang="de-DE" sz="2000" dirty="0">
                    <a:solidFill>
                      <a:schemeClr val="tx1"/>
                    </a:solidFill>
                    <a:latin typeface="+mn-lt"/>
                  </a:rPr>
                  <a:t>für</a:t>
                </a:r>
                <a:r>
                  <a:rPr lang="de-DE" sz="2000" dirty="0">
                    <a:solidFill>
                      <a:schemeClr val="tx1"/>
                    </a:solidFill>
                  </a:rPr>
                  <a:t> </a:t>
                </a:r>
                <a14:m>
                  <m:oMath xmlns:m="http://schemas.openxmlformats.org/officeDocument/2006/math">
                    <m:r>
                      <a:rPr lang="de-DE" sz="2000" b="0" i="1" smtClean="0">
                        <a:solidFill>
                          <a:schemeClr val="tx1"/>
                        </a:solidFill>
                        <a:latin typeface="Cambria Math"/>
                      </a:rPr>
                      <m:t>𝑖</m:t>
                    </m:r>
                    <m:r>
                      <a:rPr lang="de-DE" sz="2000" b="0" i="1" smtClean="0">
                        <a:solidFill>
                          <a:schemeClr val="tx1"/>
                        </a:solidFill>
                        <a:latin typeface="Cambria Math"/>
                      </a:rPr>
                      <m:t>=1, …, </m:t>
                    </m:r>
                    <m:r>
                      <a:rPr lang="de-DE" sz="2000" b="0" i="1" smtClean="0">
                        <a:solidFill>
                          <a:schemeClr val="tx1"/>
                        </a:solidFill>
                        <a:latin typeface="Cambria Math"/>
                      </a:rPr>
                      <m:t>𝑛</m:t>
                    </m:r>
                  </m:oMath>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520156" y="2636911"/>
                <a:ext cx="3956313" cy="400110"/>
              </a:xfrm>
              <a:prstGeom prst="rect">
                <a:avLst/>
              </a:prstGeom>
              <a:blipFill rotWithShape="1">
                <a:blip r:embed="rId8"/>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2548242" y="3178444"/>
                <a:ext cx="3956313" cy="40011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𝑐𝑥</m:t>
                        </m:r>
                      </m:e>
                      <m:sub>
                        <m:r>
                          <a:rPr lang="de-DE" sz="2000" b="0" i="1" smtClean="0">
                            <a:solidFill>
                              <a:schemeClr val="tx1"/>
                            </a:solidFill>
                            <a:latin typeface="Cambria Math"/>
                          </a:rPr>
                          <m:t>𝑖</m:t>
                        </m:r>
                      </m:sub>
                    </m:sSub>
                  </m:oMath>
                </a14:m>
                <a:r>
                  <a:rPr lang="de-DE" sz="2000" dirty="0">
                    <a:solidFill>
                      <a:schemeClr val="tx1"/>
                    </a:solidFill>
                  </a:rPr>
                  <a:t>  </a:t>
                </a:r>
                <a:r>
                  <a:rPr lang="de-DE" sz="2000" dirty="0">
                    <a:solidFill>
                      <a:schemeClr val="tx1"/>
                    </a:solidFill>
                    <a:latin typeface="+mn-lt"/>
                  </a:rPr>
                  <a:t>für</a:t>
                </a:r>
                <a:r>
                  <a:rPr lang="de-DE" sz="2000" dirty="0">
                    <a:solidFill>
                      <a:schemeClr val="tx1"/>
                    </a:solidFill>
                  </a:rPr>
                  <a:t> </a:t>
                </a:r>
                <a14:m>
                  <m:oMath xmlns:m="http://schemas.openxmlformats.org/officeDocument/2006/math">
                    <m:r>
                      <a:rPr lang="de-DE" sz="2000" b="0" i="1" smtClean="0">
                        <a:solidFill>
                          <a:schemeClr val="tx1"/>
                        </a:solidFill>
                        <a:latin typeface="Cambria Math"/>
                      </a:rPr>
                      <m:t>𝑖</m:t>
                    </m:r>
                    <m:r>
                      <a:rPr lang="de-DE" sz="2000" b="0" i="1" smtClean="0">
                        <a:solidFill>
                          <a:schemeClr val="tx1"/>
                        </a:solidFill>
                        <a:latin typeface="Cambria Math"/>
                      </a:rPr>
                      <m:t>=1, …, </m:t>
                    </m:r>
                    <m:r>
                      <a:rPr lang="de-DE" sz="2000" b="0" i="1" smtClean="0">
                        <a:solidFill>
                          <a:schemeClr val="tx1"/>
                        </a:solidFill>
                        <a:latin typeface="Cambria Math"/>
                      </a:rPr>
                      <m:t>𝑛</m:t>
                    </m:r>
                  </m:oMath>
                </a14:m>
                <a:r>
                  <a:rPr lang="de-DE" sz="2000" dirty="0">
                    <a:solidFill>
                      <a:schemeClr val="tx1"/>
                    </a:solidFill>
                  </a:rPr>
                  <a:t> </a:t>
                </a:r>
                <a:r>
                  <a:rPr lang="de-DE" sz="2000" dirty="0">
                    <a:solidFill>
                      <a:schemeClr val="tx1"/>
                    </a:solidFill>
                    <a:latin typeface="+mn-lt"/>
                  </a:rPr>
                  <a:t>und  </a:t>
                </a:r>
                <a14:m>
                  <m:oMath xmlns:m="http://schemas.openxmlformats.org/officeDocument/2006/math">
                    <m:r>
                      <a:rPr lang="de-DE" sz="2000" b="0" i="1" smtClean="0">
                        <a:solidFill>
                          <a:schemeClr val="tx1"/>
                        </a:solidFill>
                        <a:latin typeface="Cambria Math"/>
                      </a:rPr>
                      <m:t>𝑐</m:t>
                    </m:r>
                    <m:r>
                      <a:rPr lang="de-DE" sz="2000" b="0" i="1" smtClean="0">
                        <a:solidFill>
                          <a:schemeClr val="tx1"/>
                        </a:solidFill>
                        <a:latin typeface="Cambria Math"/>
                      </a:rPr>
                      <m:t>&gt;0</m:t>
                    </m:r>
                  </m:oMath>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548242" y="3178444"/>
                <a:ext cx="3956313" cy="400110"/>
              </a:xfrm>
              <a:prstGeom prst="rect">
                <a:avLst/>
              </a:prstGeom>
              <a:blipFill rotWithShape="1">
                <a:blip r:embed="rId9"/>
                <a:stretch>
                  <a:fillRect t="-7576" b="-25758"/>
                </a:stretch>
              </a:blipFill>
            </p:spPr>
            <p:txBody>
              <a:bodyPr/>
              <a:lstStyle/>
              <a:p>
                <a:r>
                  <a:rPr lang="de-DE">
                    <a:noFill/>
                  </a:rPr>
                  <a:t> </a:t>
                </a:r>
              </a:p>
            </p:txBody>
          </p:sp>
        </mc:Fallback>
      </mc:AlternateContent>
      <p:sp>
        <p:nvSpPr>
          <p:cNvPr id="25" name="Textfeld 24"/>
          <p:cNvSpPr txBox="1"/>
          <p:nvPr/>
        </p:nvSpPr>
        <p:spPr>
          <a:xfrm>
            <a:off x="3893682" y="4802198"/>
            <a:ext cx="3564396" cy="400110"/>
          </a:xfrm>
          <a:prstGeom prst="rect">
            <a:avLst/>
          </a:prstGeom>
          <a:noFill/>
        </p:spPr>
        <p:txBody>
          <a:bodyPr wrap="square" rtlCol="0">
            <a:spAutoFit/>
          </a:bodyPr>
          <a:lstStyle/>
          <a:p>
            <a:r>
              <a:rPr lang="de-DE" sz="2000" dirty="0">
                <a:latin typeface="+mn-lt"/>
                <a:sym typeface="Symbol"/>
              </a:rPr>
              <a:t>8,   9,     9,  10,  12,  14,  15</a:t>
            </a:r>
            <a:endParaRPr lang="de-DE" sz="2000" dirty="0">
              <a:latin typeface="+mn-lt"/>
            </a:endParaRPr>
          </a:p>
        </p:txBody>
      </p:sp>
      <p:sp>
        <p:nvSpPr>
          <p:cNvPr id="27" name="Textfeld 26"/>
          <p:cNvSpPr txBox="1"/>
          <p:nvPr/>
        </p:nvSpPr>
        <p:spPr>
          <a:xfrm>
            <a:off x="3779538" y="5365232"/>
            <a:ext cx="3333495" cy="400110"/>
          </a:xfrm>
          <a:prstGeom prst="rect">
            <a:avLst/>
          </a:prstGeom>
          <a:noFill/>
        </p:spPr>
        <p:txBody>
          <a:bodyPr wrap="square" rtlCol="0">
            <a:spAutoFit/>
          </a:bodyPr>
          <a:lstStyle/>
          <a:p>
            <a:r>
              <a:rPr lang="de-DE" sz="2000" dirty="0">
                <a:latin typeface="+mn-lt"/>
                <a:sym typeface="Symbol"/>
              </a:rPr>
              <a:t>2,   0,     0,    2,    6,  10,  12</a:t>
            </a:r>
            <a:endParaRPr lang="de-DE" sz="2000" dirty="0">
              <a:latin typeface="+mn-lt"/>
            </a:endParaRPr>
          </a:p>
        </p:txBody>
      </p:sp>
    </p:spTree>
    <p:extLst>
      <p:ext uri="{BB962C8B-B14F-4D97-AF65-F5344CB8AC3E}">
        <p14:creationId xmlns:p14="http://schemas.microsoft.com/office/powerpoint/2010/main" val="293009516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 Grundzüge statistischer Methoden</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11</a:t>
            </a:r>
            <a:endParaRPr lang="de-DE" sz="8000" b="1" dirty="0">
              <a:solidFill>
                <a:schemeClr val="tx1"/>
              </a:solidFill>
              <a:latin typeface="+mj-lt"/>
            </a:endParaRP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Textfeld 9"/>
          <p:cNvSpPr txBox="1">
            <a:spLocks noChangeArrowheads="1"/>
          </p:cNvSpPr>
          <p:nvPr/>
        </p:nvSpPr>
        <p:spPr bwMode="auto">
          <a:xfrm>
            <a:off x="468313" y="1274209"/>
            <a:ext cx="4824536" cy="400110"/>
          </a:xfrm>
          <a:prstGeom prst="rect">
            <a:avLst/>
          </a:prstGeom>
          <a:solidFill>
            <a:schemeClr val="bg1"/>
          </a:solid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Reale und hypothetische Stichproben </a:t>
            </a:r>
            <a:r>
              <a:rPr lang="de-DE" sz="2000" dirty="0">
                <a:solidFill>
                  <a:srgbClr val="0070C0"/>
                </a:solidFill>
              </a:rPr>
              <a:t>●</a:t>
            </a:r>
            <a:endParaRPr lang="de-DE" sz="2000" b="1" dirty="0">
              <a:solidFill>
                <a:srgbClr val="0070C0"/>
              </a:solidFill>
              <a:latin typeface="Times New Roman" pitchFamily="18" charset="0"/>
            </a:endParaRPr>
          </a:p>
        </p:txBody>
      </p:sp>
      <p:sp>
        <p:nvSpPr>
          <p:cNvPr id="11" name="Textfeld 12"/>
          <p:cNvSpPr txBox="1"/>
          <p:nvPr/>
        </p:nvSpPr>
        <p:spPr>
          <a:xfrm>
            <a:off x="479426" y="1896546"/>
            <a:ext cx="7632079" cy="707886"/>
          </a:xfrm>
          <a:prstGeom prst="rect">
            <a:avLst/>
          </a:prstGeom>
          <a:noFill/>
        </p:spPr>
        <p:txBody>
          <a:bodyPr wrap="square">
            <a:spAutoFit/>
          </a:bodyPr>
          <a:lstStyle/>
          <a:p>
            <a:pPr>
              <a:defRPr/>
            </a:pPr>
            <a:r>
              <a:rPr lang="de-DE" sz="2000" dirty="0">
                <a:latin typeface="+mn-lt"/>
              </a:rPr>
              <a:t>&gt; </a:t>
            </a:r>
            <a:r>
              <a:rPr lang="de-DE" sz="2000" b="1" dirty="0">
                <a:solidFill>
                  <a:srgbClr val="0070C0"/>
                </a:solidFill>
                <a:latin typeface="+mn-lt"/>
              </a:rPr>
              <a:t>Reale Stichprobe</a:t>
            </a:r>
            <a:r>
              <a:rPr lang="de-DE" sz="2000" dirty="0">
                <a:latin typeface="+mn-lt"/>
              </a:rPr>
              <a:t>:</a:t>
            </a:r>
          </a:p>
          <a:p>
            <a:pPr>
              <a:defRPr/>
            </a:pPr>
            <a:r>
              <a:rPr lang="de-DE" sz="2000" dirty="0">
                <a:latin typeface="+mn-lt"/>
              </a:rPr>
              <a:t>   Statistisches Problem ensteht durch „echte Stichprobe“</a:t>
            </a:r>
          </a:p>
        </p:txBody>
      </p:sp>
      <p:sp>
        <p:nvSpPr>
          <p:cNvPr id="12" name="Textfeld 12"/>
          <p:cNvSpPr txBox="1"/>
          <p:nvPr/>
        </p:nvSpPr>
        <p:spPr>
          <a:xfrm>
            <a:off x="479426" y="2836967"/>
            <a:ext cx="8003232" cy="1323439"/>
          </a:xfrm>
          <a:prstGeom prst="rect">
            <a:avLst/>
          </a:prstGeom>
          <a:noFill/>
        </p:spPr>
        <p:txBody>
          <a:bodyPr wrap="square">
            <a:spAutoFit/>
          </a:bodyPr>
          <a:lstStyle/>
          <a:p>
            <a:pPr>
              <a:defRPr/>
            </a:pPr>
            <a:r>
              <a:rPr lang="de-DE" sz="2000" dirty="0">
                <a:latin typeface="+mn-lt"/>
              </a:rPr>
              <a:t>&gt; </a:t>
            </a:r>
            <a:r>
              <a:rPr lang="de-DE" sz="2000" b="1" dirty="0">
                <a:solidFill>
                  <a:srgbClr val="0070C0"/>
                </a:solidFill>
                <a:latin typeface="+mn-lt"/>
              </a:rPr>
              <a:t>Hypothetische Stichprobe</a:t>
            </a:r>
            <a:r>
              <a:rPr lang="de-DE" sz="2000" dirty="0">
                <a:latin typeface="+mn-lt"/>
              </a:rPr>
              <a:t>:</a:t>
            </a:r>
          </a:p>
          <a:p>
            <a:pPr>
              <a:defRPr/>
            </a:pPr>
            <a:r>
              <a:rPr lang="de-DE" sz="2000" dirty="0">
                <a:latin typeface="+mn-lt"/>
              </a:rPr>
              <a:t>   Statistisches Problem ensteht durch anderweitige Nichtvorhersagbarkeit</a:t>
            </a:r>
          </a:p>
          <a:p>
            <a:pPr>
              <a:defRPr/>
            </a:pPr>
            <a:r>
              <a:rPr lang="de-DE" sz="2000" dirty="0">
                <a:latin typeface="+mn-lt"/>
              </a:rPr>
              <a:t>   (Experiment mit der Wuchshöhe von Pflanzen, Wertpapierentwicklung</a:t>
            </a:r>
          </a:p>
          <a:p>
            <a:pPr>
              <a:defRPr/>
            </a:pPr>
            <a:r>
              <a:rPr lang="de-DE" sz="2000" dirty="0">
                <a:latin typeface="+mn-lt"/>
              </a:rPr>
              <a:t>   über die Zeit, ...)</a:t>
            </a: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360707543"/>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5" name="Gerade Verbindung 1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137</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950225"/>
            <a:ext cx="6772275" cy="2657475"/>
          </a:xfrm>
          <a:prstGeom prst="rect">
            <a:avLst/>
          </a:prstGeom>
        </p:spPr>
      </p:pic>
      <p:pic>
        <p:nvPicPr>
          <p:cNvPr id="3" name="Grafik 2"/>
          <p:cNvPicPr>
            <a:picLocks noChangeAspect="1"/>
          </p:cNvPicPr>
          <p:nvPr/>
        </p:nvPicPr>
        <p:blipFill>
          <a:blip r:embed="rId4"/>
          <a:stretch>
            <a:fillRect/>
          </a:stretch>
        </p:blipFill>
        <p:spPr>
          <a:xfrm>
            <a:off x="468313" y="3879236"/>
            <a:ext cx="6800850" cy="2781300"/>
          </a:xfrm>
          <a:prstGeom prst="rect">
            <a:avLst/>
          </a:prstGeom>
        </p:spPr>
      </p:pic>
    </p:spTree>
    <p:extLst>
      <p:ext uri="{BB962C8B-B14F-4D97-AF65-F5344CB8AC3E}">
        <p14:creationId xmlns:p14="http://schemas.microsoft.com/office/powerpoint/2010/main" val="125107615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5" name="Gerade Verbindung 1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138</a:t>
            </a:r>
            <a:endParaRPr lang="de-DE" sz="8000" b="1" dirty="0">
              <a:solidFill>
                <a:schemeClr val="tx1"/>
              </a:solidFill>
              <a:latin typeface="+mj-lt"/>
            </a:endParaRPr>
          </a:p>
        </p:txBody>
      </p:sp>
      <p:sp>
        <p:nvSpPr>
          <p:cNvPr id="8" name="Textfeld 7"/>
          <p:cNvSpPr txBox="1">
            <a:spLocks noChangeArrowheads="1"/>
          </p:cNvSpPr>
          <p:nvPr/>
        </p:nvSpPr>
        <p:spPr bwMode="auto">
          <a:xfrm>
            <a:off x="467543" y="1245379"/>
            <a:ext cx="676875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err="1">
                <a:solidFill>
                  <a:srgbClr val="0070C0"/>
                </a:solidFill>
                <a:latin typeface="Times New Roman" pitchFamily="18" charset="0"/>
              </a:rPr>
              <a:t>Verschiebungsäquivarianz</a:t>
            </a:r>
            <a:r>
              <a:rPr lang="de-DE" sz="2000" b="1" dirty="0">
                <a:solidFill>
                  <a:srgbClr val="0070C0"/>
                </a:solidFill>
                <a:latin typeface="Times New Roman" pitchFamily="18" charset="0"/>
              </a:rPr>
              <a:t> und Verschiebungsinvarianz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8"/>
          <p:cNvSpPr txBox="1"/>
          <p:nvPr/>
        </p:nvSpPr>
        <p:spPr>
          <a:xfrm>
            <a:off x="488561" y="1730513"/>
            <a:ext cx="8280151" cy="400110"/>
          </a:xfrm>
          <a:prstGeom prst="rect">
            <a:avLst/>
          </a:prstGeom>
          <a:noFill/>
        </p:spPr>
        <p:txBody>
          <a:bodyPr wrap="square" rtlCol="0">
            <a:spAutoFit/>
          </a:bodyPr>
          <a:lstStyle/>
          <a:p>
            <a:r>
              <a:rPr lang="de-DE" sz="2000" dirty="0">
                <a:latin typeface="+mn-lt"/>
              </a:rPr>
              <a:t>&gt; </a:t>
            </a:r>
            <a:r>
              <a:rPr lang="de-DE" sz="2000" b="1" dirty="0" err="1">
                <a:solidFill>
                  <a:srgbClr val="0070C0"/>
                </a:solidFill>
                <a:latin typeface="+mn-lt"/>
              </a:rPr>
              <a:t>Äquivarianz</a:t>
            </a:r>
            <a:r>
              <a:rPr lang="de-DE" sz="2000" dirty="0">
                <a:latin typeface="+mn-lt"/>
              </a:rPr>
              <a:t> ... „Gleichartige Veränderlichkeit“ bei Transformation</a:t>
            </a:r>
          </a:p>
        </p:txBody>
      </p:sp>
      <p:sp>
        <p:nvSpPr>
          <p:cNvPr id="10" name="Textfeld 9"/>
          <p:cNvSpPr txBox="1"/>
          <p:nvPr/>
        </p:nvSpPr>
        <p:spPr>
          <a:xfrm>
            <a:off x="468313" y="2178252"/>
            <a:ext cx="8280151"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Invarianz</a:t>
            </a:r>
            <a:r>
              <a:rPr lang="de-DE" sz="2000" dirty="0">
                <a:latin typeface="+mn-lt"/>
              </a:rPr>
              <a:t> ... „Unveränderlichkeit “ bei Transformation</a:t>
            </a:r>
          </a:p>
        </p:txBody>
      </p:sp>
      <p:sp>
        <p:nvSpPr>
          <p:cNvPr id="11" name="Textfeld 10"/>
          <p:cNvSpPr txBox="1"/>
          <p:nvPr/>
        </p:nvSpPr>
        <p:spPr>
          <a:xfrm>
            <a:off x="467146" y="2636912"/>
            <a:ext cx="8280151" cy="400110"/>
          </a:xfrm>
          <a:prstGeom prst="rect">
            <a:avLst/>
          </a:prstGeom>
          <a:noFill/>
        </p:spPr>
        <p:txBody>
          <a:bodyPr wrap="square" rtlCol="0">
            <a:spAutoFit/>
          </a:bodyPr>
          <a:lstStyle/>
          <a:p>
            <a:r>
              <a:rPr lang="de-DE" sz="2000" dirty="0">
                <a:latin typeface="+mn-lt"/>
              </a:rPr>
              <a:t>&gt; Beispiel 1: </a:t>
            </a:r>
            <a:r>
              <a:rPr lang="de-DE" sz="2000" dirty="0" err="1">
                <a:latin typeface="+mn-lt"/>
              </a:rPr>
              <a:t>Verschiebungsäquivarianz</a:t>
            </a:r>
            <a:r>
              <a:rPr lang="de-DE" sz="2000" dirty="0">
                <a:latin typeface="+mn-lt"/>
              </a:rPr>
              <a:t> des arithmetischen Mittels:</a:t>
            </a:r>
          </a:p>
        </p:txBody>
      </p:sp>
      <mc:AlternateContent xmlns:mc="http://schemas.openxmlformats.org/markup-compatibility/2006" xmlns:a14="http://schemas.microsoft.com/office/drawing/2010/main">
        <mc:Choice Requires="a14">
          <p:sp>
            <p:nvSpPr>
              <p:cNvPr id="17" name="Textfeld 16"/>
              <p:cNvSpPr txBox="1"/>
              <p:nvPr/>
            </p:nvSpPr>
            <p:spPr>
              <a:xfrm>
                <a:off x="1115615" y="3717032"/>
                <a:ext cx="7056785"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e>
                      </m:nary>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smtClean="0">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d>
                            <m:dPr>
                              <m:ctrlPr>
                                <a:rPr lang="de-DE" sz="2000" i="1">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r>
                                <a:rPr lang="de-DE" sz="2000" b="0" i="1" smtClean="0">
                                  <a:solidFill>
                                    <a:schemeClr val="tx1"/>
                                  </a:solidFill>
                                  <a:latin typeface="Cambria Math"/>
                                </a:rPr>
                                <m:t>𝑐</m:t>
                              </m:r>
                            </m:e>
                          </m:d>
                        </m:e>
                      </m:nary>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115615" y="3717032"/>
                <a:ext cx="7056785" cy="93262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022709" y="3212976"/>
                <a:ext cx="381642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m:rPr>
                          <m:sty m:val="p"/>
                        </m:rPr>
                        <a:rPr lang="de-DE" sz="2000" b="0" i="0" smtClean="0">
                          <a:solidFill>
                            <a:schemeClr val="tx1"/>
                          </a:solidFill>
                          <a:latin typeface="Cambria Math"/>
                        </a:rPr>
                        <m:t>Transformation</m:t>
                      </m:r>
                      <m:r>
                        <a:rPr lang="de-DE" sz="2000" b="0" i="1" smtClean="0">
                          <a:solidFill>
                            <a:schemeClr val="tx1"/>
                          </a:solidFill>
                          <a:latin typeface="Cambria Math"/>
                        </a:rPr>
                        <m:t>:  </m:t>
                      </m:r>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r>
                        <a:rPr lang="de-DE" sz="2000" b="0" i="1" smtClean="0">
                          <a:solidFill>
                            <a:schemeClr val="tx1"/>
                          </a:solidFill>
                          <a:latin typeface="Cambria Math"/>
                        </a:rPr>
                        <m:t>𝑐</m:t>
                      </m:r>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022709" y="3212976"/>
                <a:ext cx="3816424" cy="400110"/>
              </a:xfrm>
              <a:prstGeom prst="rect">
                <a:avLst/>
              </a:prstGeom>
              <a:blipFill rotWithShape="1">
                <a:blip r:embed="rId4"/>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331640" y="4725144"/>
                <a:ext cx="4032448"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𝑛𝑐</m:t>
                      </m:r>
                      <m:r>
                        <a:rPr lang="de-DE" sz="2000" b="0" i="1" smtClean="0">
                          <a:solidFill>
                            <a:schemeClr val="tx1"/>
                          </a:solidFill>
                          <a:latin typeface="Cambria Math"/>
                          <a:ea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𝑥</m:t>
                          </m:r>
                        </m:e>
                      </m:acc>
                      <m:r>
                        <a:rPr lang="de-DE" sz="2000" b="0" i="1" smtClean="0">
                          <a:solidFill>
                            <a:schemeClr val="tx1"/>
                          </a:solidFill>
                          <a:latin typeface="Cambria Math"/>
                        </a:rPr>
                        <m:t>+</m:t>
                      </m:r>
                      <m:r>
                        <a:rPr lang="de-DE" sz="2000" b="0" i="1" smtClean="0">
                          <a:solidFill>
                            <a:schemeClr val="tx1"/>
                          </a:solidFill>
                          <a:latin typeface="Cambria Math"/>
                        </a:rPr>
                        <m:t>𝑐</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331640" y="4725144"/>
                <a:ext cx="4032448" cy="67056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324017" y="5579507"/>
                <a:ext cx="144778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𝑥</m:t>
                          </m:r>
                        </m:e>
                      </m:acc>
                      <m:r>
                        <a:rPr lang="de-DE" sz="2000" b="0" i="1" smtClean="0">
                          <a:solidFill>
                            <a:schemeClr val="tx1"/>
                          </a:solidFill>
                          <a:latin typeface="Cambria Math"/>
                        </a:rPr>
                        <m:t>+</m:t>
                      </m:r>
                      <m:r>
                        <a:rPr lang="de-DE" sz="2000" b="0" i="1" smtClean="0">
                          <a:solidFill>
                            <a:schemeClr val="tx1"/>
                          </a:solidFill>
                          <a:latin typeface="Cambria Math"/>
                        </a:rPr>
                        <m:t>𝑐</m:t>
                      </m:r>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324017" y="5579507"/>
                <a:ext cx="1447783" cy="400110"/>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00841089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5" name="Gerade Verbindung 1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139</a:t>
            </a:r>
            <a:endParaRPr lang="de-DE" sz="8000" b="1" dirty="0">
              <a:solidFill>
                <a:schemeClr val="tx1"/>
              </a:solidFill>
              <a:latin typeface="+mj-lt"/>
            </a:endParaRPr>
          </a:p>
        </p:txBody>
      </p:sp>
      <p:sp>
        <p:nvSpPr>
          <p:cNvPr id="11" name="Textfeld 10"/>
          <p:cNvSpPr txBox="1"/>
          <p:nvPr/>
        </p:nvSpPr>
        <p:spPr>
          <a:xfrm>
            <a:off x="468311" y="1196752"/>
            <a:ext cx="8280151" cy="400110"/>
          </a:xfrm>
          <a:prstGeom prst="rect">
            <a:avLst/>
          </a:prstGeom>
          <a:noFill/>
        </p:spPr>
        <p:txBody>
          <a:bodyPr wrap="square" rtlCol="0">
            <a:spAutoFit/>
          </a:bodyPr>
          <a:lstStyle/>
          <a:p>
            <a:r>
              <a:rPr lang="de-DE" sz="2000" dirty="0">
                <a:latin typeface="+mn-lt"/>
              </a:rPr>
              <a:t>&gt; Beispiel 2: Verschiebungsinvarianz der (empirischen) Varianz</a:t>
            </a:r>
          </a:p>
        </p:txBody>
      </p:sp>
      <p:sp>
        <p:nvSpPr>
          <p:cNvPr id="22" name="Textfeld 21"/>
          <p:cNvSpPr txBox="1">
            <a:spLocks noChangeArrowheads="1"/>
          </p:cNvSpPr>
          <p:nvPr/>
        </p:nvSpPr>
        <p:spPr bwMode="auto">
          <a:xfrm>
            <a:off x="468312" y="4101636"/>
            <a:ext cx="525658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err="1">
                <a:solidFill>
                  <a:srgbClr val="0070C0"/>
                </a:solidFill>
                <a:latin typeface="Times New Roman" pitchFamily="18" charset="0"/>
              </a:rPr>
              <a:t>Skalenäquivarianz</a:t>
            </a:r>
            <a:r>
              <a:rPr lang="de-DE" sz="2000" b="1" dirty="0">
                <a:solidFill>
                  <a:srgbClr val="0070C0"/>
                </a:solidFill>
                <a:latin typeface="Times New Roman" pitchFamily="18" charset="0"/>
              </a:rPr>
              <a:t> und Skaleninvarianz </a:t>
            </a:r>
            <a:r>
              <a:rPr lang="de-DE" sz="2000" dirty="0">
                <a:solidFill>
                  <a:srgbClr val="0070C0"/>
                </a:solidFill>
              </a:rPr>
              <a:t>●</a:t>
            </a:r>
            <a:endParaRPr lang="de-DE" sz="2000" b="1" dirty="0">
              <a:solidFill>
                <a:srgbClr val="0070C0"/>
              </a:solidFill>
              <a:latin typeface="Times New Roman" pitchFamily="18" charset="0"/>
            </a:endParaRPr>
          </a:p>
        </p:txBody>
      </p:sp>
      <p:sp>
        <p:nvSpPr>
          <p:cNvPr id="23" name="Textfeld 22"/>
          <p:cNvSpPr txBox="1"/>
          <p:nvPr/>
        </p:nvSpPr>
        <p:spPr>
          <a:xfrm>
            <a:off x="468313" y="4540352"/>
            <a:ext cx="6839991" cy="400110"/>
          </a:xfrm>
          <a:prstGeom prst="rect">
            <a:avLst/>
          </a:prstGeom>
          <a:noFill/>
        </p:spPr>
        <p:txBody>
          <a:bodyPr wrap="square" rtlCol="0">
            <a:spAutoFit/>
          </a:bodyPr>
          <a:lstStyle/>
          <a:p>
            <a:r>
              <a:rPr lang="de-DE" sz="2000" dirty="0">
                <a:latin typeface="+mn-lt"/>
              </a:rPr>
              <a:t>&gt; Beispiel 3: </a:t>
            </a:r>
            <a:r>
              <a:rPr lang="de-DE" sz="2000" dirty="0" err="1">
                <a:latin typeface="+mn-lt"/>
              </a:rPr>
              <a:t>Skalenäquivarianz</a:t>
            </a:r>
            <a:r>
              <a:rPr lang="de-DE" sz="2000" dirty="0">
                <a:latin typeface="+mn-lt"/>
              </a:rPr>
              <a:t> des arithmetischen Mittels</a:t>
            </a:r>
          </a:p>
        </p:txBody>
      </p:sp>
      <mc:AlternateContent xmlns:mc="http://schemas.openxmlformats.org/markup-compatibility/2006" xmlns:a14="http://schemas.microsoft.com/office/drawing/2010/main">
        <mc:Choice Requires="a14">
          <p:sp>
            <p:nvSpPr>
              <p:cNvPr id="16" name="Textfeld 15"/>
              <p:cNvSpPr txBox="1"/>
              <p:nvPr/>
            </p:nvSpPr>
            <p:spPr>
              <a:xfrm>
                <a:off x="1079995" y="1596862"/>
                <a:ext cx="5436221"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𝑈</m:t>
                          </m:r>
                        </m:sub>
                        <m:sup>
                          <m:r>
                            <a:rPr lang="de-DE" sz="2000" b="0" i="1" smtClean="0">
                              <a:solidFill>
                                <a:schemeClr val="tx1"/>
                              </a:solidFill>
                              <a:latin typeface="Cambria Math"/>
                            </a:rPr>
                            <m:t>2</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d>
                            </m:e>
                            <m:sup>
                              <m:r>
                                <a:rPr lang="de-DE" sz="2000" b="0" i="1" smtClean="0">
                                  <a:solidFill>
                                    <a:schemeClr val="tx1"/>
                                  </a:solidFill>
                                  <a:latin typeface="Cambria Math"/>
                                </a:rPr>
                                <m:t>2</m:t>
                              </m:r>
                            </m:sup>
                          </m:sSup>
                        </m:e>
                      </m:nary>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i="1">
                                          <a:solidFill>
                                            <a:schemeClr val="tx1"/>
                                          </a:solidFill>
                                          <a:latin typeface="Cambria Math"/>
                                        </a:rPr>
                                        <m:t>𝑖</m:t>
                                      </m:r>
                                    </m:sub>
                                  </m:sSub>
                                  <m:r>
                                    <a:rPr lang="de-DE" sz="2000" b="0" i="1" smtClean="0">
                                      <a:solidFill>
                                        <a:schemeClr val="tx1"/>
                                      </a:solidFill>
                                      <a:latin typeface="Cambria Math"/>
                                    </a:rPr>
                                    <m:t>+</m:t>
                                  </m:r>
                                  <m:r>
                                    <a:rPr lang="de-DE" sz="2000" b="0" i="1" smtClean="0">
                                      <a:solidFill>
                                        <a:schemeClr val="tx1"/>
                                      </a:solidFill>
                                      <a:latin typeface="Cambria Math"/>
                                    </a:rPr>
                                    <m:t>𝑐</m:t>
                                  </m:r>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r>
                                    <a:rPr lang="de-DE" sz="2000" b="0" i="1" smtClean="0">
                                      <a:solidFill>
                                        <a:schemeClr val="tx1"/>
                                      </a:solidFill>
                                      <a:latin typeface="Cambria Math"/>
                                    </a:rPr>
                                    <m:t>𝑐</m:t>
                                  </m:r>
                                </m:e>
                              </m:d>
                            </m:e>
                            <m:sup>
                              <m:r>
                                <a:rPr lang="de-DE" sz="2000" i="1">
                                  <a:solidFill>
                                    <a:schemeClr val="tx1"/>
                                  </a:solidFill>
                                  <a:latin typeface="Cambria Math"/>
                                </a:rPr>
                                <m:t>2</m:t>
                              </m:r>
                            </m:sup>
                          </m:sSup>
                        </m:e>
                      </m:nary>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079995" y="1596862"/>
                <a:ext cx="5436221" cy="93262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1423248" y="2586941"/>
                <a:ext cx="2304256"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e>
                            <m:sup>
                              <m:r>
                                <a:rPr lang="de-DE" sz="2000" b="0" i="1" smtClean="0">
                                  <a:solidFill>
                                    <a:schemeClr val="tx1"/>
                                  </a:solidFill>
                                  <a:latin typeface="Cambria Math"/>
                                </a:rPr>
                                <m:t>2</m:t>
                              </m:r>
                            </m:sup>
                          </m:sSup>
                        </m:e>
                      </m:nary>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423248" y="2586941"/>
                <a:ext cx="2304256" cy="93262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423248" y="3563385"/>
                <a:ext cx="1224136" cy="404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423248" y="3563385"/>
                <a:ext cx="1224136" cy="404406"/>
              </a:xfrm>
              <a:prstGeom prst="rect">
                <a:avLst/>
              </a:prstGeom>
              <a:blipFill rotWithShape="1">
                <a:blip r:embed="rId5"/>
                <a:stretch>
                  <a:fillRect b="-454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059319" y="5077373"/>
                <a:ext cx="381642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m:rPr>
                          <m:sty m:val="p"/>
                        </m:rPr>
                        <a:rPr lang="de-DE" sz="2000" b="0" i="0" smtClean="0">
                          <a:solidFill>
                            <a:schemeClr val="tx1"/>
                          </a:solidFill>
                          <a:latin typeface="Cambria Math" panose="02040503050406030204" pitchFamily="18" charset="0"/>
                        </a:rPr>
                        <m:t>Transformation</m:t>
                      </m:r>
                      <m:r>
                        <a:rPr lang="de-DE" sz="2000" b="0" i="1" smtClean="0">
                          <a:solidFill>
                            <a:schemeClr val="tx1"/>
                          </a:solidFill>
                          <a:latin typeface="Cambria Math"/>
                        </a:rPr>
                        <m:t>:  </m:t>
                      </m:r>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𝑐𝑥</m:t>
                          </m:r>
                        </m:e>
                        <m:sub>
                          <m:r>
                            <a:rPr lang="de-DE" sz="2000" b="0" i="1" smtClean="0">
                              <a:solidFill>
                                <a:schemeClr val="tx1"/>
                              </a:solidFill>
                              <a:latin typeface="Cambria Math"/>
                            </a:rPr>
                            <m:t>𝑖</m:t>
                          </m:r>
                        </m:sub>
                      </m:sSub>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059319" y="5077373"/>
                <a:ext cx="3816424" cy="400110"/>
              </a:xfrm>
              <a:prstGeom prst="rect">
                <a:avLst/>
              </a:prstGeom>
              <a:blipFill rotWithShape="1">
                <a:blip r:embed="rId6"/>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088797" y="5589240"/>
                <a:ext cx="5469310"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e>
                      </m:nary>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088797" y="5589240"/>
                <a:ext cx="5469310" cy="932628"/>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2773765" y="5589240"/>
                <a:ext cx="3478117"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smtClean="0">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r>
                            <a:rPr lang="de-DE" sz="2000" i="1">
                              <a:solidFill>
                                <a:schemeClr val="tx1"/>
                              </a:solidFill>
                              <a:latin typeface="Cambria Math"/>
                            </a:rPr>
                            <m:t>𝑐</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e>
                      </m:nary>
                      <m:r>
                        <a:rPr lang="de-DE" sz="2000" b="0" i="1" smtClean="0">
                          <a:solidFill>
                            <a:schemeClr val="tx1"/>
                          </a:solidFill>
                          <a:latin typeface="Cambria Math"/>
                        </a:rPr>
                        <m:t>=</m:t>
                      </m:r>
                      <m:r>
                        <a:rPr lang="de-DE" sz="2000" b="0" i="1" smtClean="0">
                          <a:solidFill>
                            <a:schemeClr val="tx1"/>
                          </a:solidFill>
                          <a:latin typeface="Cambria Math"/>
                        </a:rPr>
                        <m:t>𝑐</m:t>
                      </m:r>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e>
                      </m:nary>
                      <m:r>
                        <a:rPr lang="de-DE" sz="2000" b="0" i="1" smtClean="0">
                          <a:solidFill>
                            <a:schemeClr val="tx1"/>
                          </a:solidFill>
                          <a:latin typeface="Cambria Math"/>
                        </a:rPr>
                        <m:t>=</m:t>
                      </m:r>
                      <m:r>
                        <a:rPr lang="de-DE" sz="2000" b="0" i="1" smtClean="0">
                          <a:solidFill>
                            <a:schemeClr val="tx1"/>
                          </a:solidFill>
                          <a:latin typeface="Cambria Math"/>
                        </a:rPr>
                        <m:t>𝑐</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2773765" y="5589240"/>
                <a:ext cx="3478117" cy="932628"/>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60802009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5" name="Gerade Verbindung 1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140</a:t>
            </a:r>
            <a:endParaRPr lang="de-DE" sz="8000" b="1" dirty="0">
              <a:solidFill>
                <a:schemeClr val="tx1"/>
              </a:solidFill>
              <a:latin typeface="+mj-lt"/>
            </a:endParaRPr>
          </a:p>
        </p:txBody>
      </p:sp>
      <p:sp>
        <p:nvSpPr>
          <p:cNvPr id="9" name="Textfeld 8"/>
          <p:cNvSpPr txBox="1"/>
          <p:nvPr/>
        </p:nvSpPr>
        <p:spPr>
          <a:xfrm>
            <a:off x="468311" y="1196752"/>
            <a:ext cx="8280151" cy="400110"/>
          </a:xfrm>
          <a:prstGeom prst="rect">
            <a:avLst/>
          </a:prstGeom>
          <a:noFill/>
        </p:spPr>
        <p:txBody>
          <a:bodyPr wrap="square" rtlCol="0">
            <a:spAutoFit/>
          </a:bodyPr>
          <a:lstStyle/>
          <a:p>
            <a:r>
              <a:rPr lang="de-DE" sz="2000" dirty="0">
                <a:latin typeface="+mn-lt"/>
              </a:rPr>
              <a:t>&gt; Beispiel 4: </a:t>
            </a:r>
            <a:r>
              <a:rPr lang="de-DE" sz="2000" dirty="0" err="1">
                <a:latin typeface="+mn-lt"/>
              </a:rPr>
              <a:t>Skalenäquivarianz</a:t>
            </a:r>
            <a:r>
              <a:rPr lang="de-DE" sz="2000" dirty="0">
                <a:latin typeface="+mn-lt"/>
              </a:rPr>
              <a:t> der Standardabweichung</a:t>
            </a:r>
          </a:p>
        </p:txBody>
      </p:sp>
      <mc:AlternateContent xmlns:mc="http://schemas.openxmlformats.org/markup-compatibility/2006" xmlns:a14="http://schemas.microsoft.com/office/drawing/2010/main">
        <mc:Choice Requires="a14">
          <p:sp>
            <p:nvSpPr>
              <p:cNvPr id="11" name="Textfeld 10"/>
              <p:cNvSpPr txBox="1"/>
              <p:nvPr/>
            </p:nvSpPr>
            <p:spPr>
              <a:xfrm>
                <a:off x="1024764" y="1700808"/>
                <a:ext cx="4627355" cy="400110"/>
              </a:xfrm>
              <a:prstGeom prst="rect">
                <a:avLst/>
              </a:prstGeom>
              <a:noFill/>
            </p:spPr>
            <p:txBody>
              <a:bodyPr wrap="square" rtlCol="0">
                <a:spAutoFit/>
              </a:bodyPr>
              <a:lstStyle/>
              <a:p>
                <a14:m>
                  <m:oMath xmlns:m="http://schemas.openxmlformats.org/officeDocument/2006/math">
                    <m:r>
                      <m:rPr>
                        <m:sty m:val="p"/>
                      </m:rPr>
                      <a:rPr lang="de-DE" sz="2000" b="0" i="0" smtClean="0">
                        <a:solidFill>
                          <a:schemeClr val="tx1"/>
                        </a:solidFill>
                        <a:latin typeface="Cambria Math"/>
                      </a:rPr>
                      <m:t>Transformation</m:t>
                    </m:r>
                    <m:r>
                      <a:rPr lang="de-DE" sz="2000" b="0" i="1" smtClean="0">
                        <a:solidFill>
                          <a:schemeClr val="tx1"/>
                        </a:solidFill>
                        <a:latin typeface="Cambria Math"/>
                      </a:rPr>
                      <m:t>:  </m:t>
                    </m:r>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𝑐𝑥</m:t>
                        </m:r>
                      </m:e>
                      <m:sub>
                        <m:r>
                          <a:rPr lang="de-DE" sz="2000" b="0" i="1" smtClean="0">
                            <a:solidFill>
                              <a:schemeClr val="tx1"/>
                            </a:solidFill>
                            <a:latin typeface="Cambria Math"/>
                          </a:rPr>
                          <m:t>𝑖</m:t>
                        </m:r>
                      </m:sub>
                    </m:sSub>
                  </m:oMath>
                </a14:m>
                <a:r>
                  <a:rPr lang="de-DE" sz="2000" dirty="0">
                    <a:solidFill>
                      <a:schemeClr val="tx1"/>
                    </a:solidFill>
                  </a:rPr>
                  <a:t>  </a:t>
                </a:r>
                <a:r>
                  <a:rPr lang="de-DE" sz="2000" dirty="0">
                    <a:solidFill>
                      <a:schemeClr val="tx1"/>
                    </a:solidFill>
                    <a:latin typeface="+mn-lt"/>
                  </a:rPr>
                  <a:t>mit </a:t>
                </a:r>
                <a:r>
                  <a:rPr lang="de-DE" sz="2000" dirty="0">
                    <a:solidFill>
                      <a:schemeClr val="tx1"/>
                    </a:solidFill>
                  </a:rPr>
                  <a:t> </a:t>
                </a:r>
                <a14:m>
                  <m:oMath xmlns:m="http://schemas.openxmlformats.org/officeDocument/2006/math">
                    <m:r>
                      <a:rPr lang="de-DE" sz="2000" b="0" i="1" smtClean="0">
                        <a:solidFill>
                          <a:schemeClr val="tx1"/>
                        </a:solidFill>
                        <a:latin typeface="Cambria Math"/>
                      </a:rPr>
                      <m:t>𝑐</m:t>
                    </m:r>
                    <m:r>
                      <a:rPr lang="de-DE" sz="2000" b="0" i="1" smtClean="0">
                        <a:solidFill>
                          <a:schemeClr val="tx1"/>
                        </a:solidFill>
                        <a:latin typeface="Cambria Math"/>
                      </a:rPr>
                      <m:t>&gt;0</m:t>
                    </m:r>
                  </m:oMath>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024764" y="1700808"/>
                <a:ext cx="4627355"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079995" y="2204864"/>
                <a:ext cx="4932165"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𝑈</m:t>
                          </m:r>
                        </m:sub>
                        <m:sup>
                          <m:r>
                            <a:rPr lang="de-DE" sz="2000" b="0" i="1" smtClean="0">
                              <a:solidFill>
                                <a:schemeClr val="tx1"/>
                              </a:solidFill>
                              <a:latin typeface="Cambria Math"/>
                            </a:rPr>
                            <m:t>2</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d>
                            </m:e>
                            <m:sup>
                              <m:r>
                                <a:rPr lang="de-DE" sz="2000" b="0" i="1" smtClean="0">
                                  <a:solidFill>
                                    <a:schemeClr val="tx1"/>
                                  </a:solidFill>
                                  <a:latin typeface="Cambria Math"/>
                                </a:rPr>
                                <m:t>2</m:t>
                              </m:r>
                            </m:sup>
                          </m:sSup>
                        </m:e>
                      </m:nary>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𝑐𝑥</m:t>
                                      </m:r>
                                    </m:e>
                                    <m:sub>
                                      <m:r>
                                        <a:rPr lang="de-DE" sz="2000" i="1">
                                          <a:solidFill>
                                            <a:schemeClr val="tx1"/>
                                          </a:solidFill>
                                          <a:latin typeface="Cambria Math"/>
                                        </a:rPr>
                                        <m:t>𝑖</m:t>
                                      </m:r>
                                    </m:sub>
                                  </m:sSub>
                                  <m:r>
                                    <a:rPr lang="de-DE" sz="2000" i="1">
                                      <a:solidFill>
                                        <a:schemeClr val="tx1"/>
                                      </a:solidFill>
                                      <a:latin typeface="Cambria Math"/>
                                    </a:rPr>
                                    <m:t>−</m:t>
                                  </m:r>
                                  <m:r>
                                    <a:rPr lang="de-DE" sz="2000" b="0" i="1" smtClean="0">
                                      <a:solidFill>
                                        <a:schemeClr val="tx1"/>
                                      </a:solidFill>
                                      <a:latin typeface="Cambria Math"/>
                                    </a:rPr>
                                    <m:t>𝑐</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e>
                            <m:sup>
                              <m:r>
                                <a:rPr lang="de-DE" sz="2000" i="1">
                                  <a:solidFill>
                                    <a:schemeClr val="tx1"/>
                                  </a:solidFill>
                                  <a:latin typeface="Cambria Math"/>
                                </a:rPr>
                                <m:t>2</m:t>
                              </m:r>
                            </m:sup>
                          </m:sSup>
                        </m:e>
                      </m:nary>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079995" y="2204864"/>
                <a:ext cx="4932165" cy="93262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435257" y="3198745"/>
                <a:ext cx="3055313"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𝑐</m:t>
                          </m:r>
                        </m:e>
                        <m:sup>
                          <m:r>
                            <a:rPr lang="de-DE" sz="2000" b="0" i="1" smtClean="0">
                              <a:solidFill>
                                <a:schemeClr val="tx1"/>
                              </a:solidFill>
                              <a:latin typeface="Cambria Math"/>
                            </a:rPr>
                            <m:t>2</m:t>
                          </m:r>
                        </m:sup>
                      </m:sSup>
                      <m:r>
                        <a:rPr lang="de-DE" sz="2000" i="1" smtClean="0">
                          <a:solidFill>
                            <a:schemeClr val="tx1"/>
                          </a:solidFill>
                          <a:latin typeface="Cambria Math"/>
                          <a:ea typeface="Cambria Math"/>
                        </a:rPr>
                        <m:t>×</m:t>
                      </m:r>
                      <m:f>
                        <m:fPr>
                          <m:ctrlPr>
                            <a:rPr lang="de-DE" sz="200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e>
                            <m:sup>
                              <m:r>
                                <a:rPr lang="de-DE" sz="2000" i="1">
                                  <a:solidFill>
                                    <a:schemeClr val="tx1"/>
                                  </a:solidFill>
                                  <a:latin typeface="Cambria Math"/>
                                </a:rPr>
                                <m:t>2</m:t>
                              </m:r>
                            </m:sup>
                          </m:sSup>
                        </m:e>
                      </m:nary>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435257" y="3198745"/>
                <a:ext cx="3055313" cy="93262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1457111" y="4221088"/>
                <a:ext cx="1224136" cy="404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Sup>
                        <m:sSubSupPr>
                          <m:ctrlPr>
                            <a:rPr lang="de-DE" sz="2000" b="0" i="1" smtClean="0">
                              <a:solidFill>
                                <a:schemeClr val="tx1"/>
                              </a:solidFill>
                              <a:latin typeface="Cambria Math" panose="02040503050406030204" pitchFamily="18" charset="0"/>
                            </a:rPr>
                          </m:ctrlPr>
                        </m:sSubSup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𝑐</m:t>
                              </m:r>
                            </m:e>
                            <m:sup>
                              <m:r>
                                <a:rPr lang="de-DE" sz="2000" b="0" i="1" smtClean="0">
                                  <a:solidFill>
                                    <a:schemeClr val="tx1"/>
                                  </a:solidFill>
                                  <a:latin typeface="Cambria Math"/>
                                </a:rPr>
                                <m:t>2</m:t>
                              </m:r>
                            </m:sup>
                          </m:sSup>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457111" y="4221088"/>
                <a:ext cx="1224136" cy="404406"/>
              </a:xfrm>
              <a:prstGeom prst="rect">
                <a:avLst/>
              </a:prstGeom>
              <a:blipFill rotWithShape="1">
                <a:blip r:embed="rId6"/>
                <a:stretch>
                  <a:fillRect b="-2985"/>
                </a:stretch>
              </a:blipFill>
            </p:spPr>
            <p:txBody>
              <a:bodyPr/>
              <a:lstStyle/>
              <a:p>
                <a:r>
                  <a:rPr lang="de-DE">
                    <a:noFill/>
                  </a:rPr>
                  <a:t> </a:t>
                </a:r>
              </a:p>
            </p:txBody>
          </p:sp>
        </mc:Fallback>
      </mc:AlternateContent>
      <p:sp>
        <p:nvSpPr>
          <p:cNvPr id="18" name="Textfeld 17"/>
          <p:cNvSpPr txBox="1"/>
          <p:nvPr/>
        </p:nvSpPr>
        <p:spPr>
          <a:xfrm>
            <a:off x="899592" y="4725144"/>
            <a:ext cx="6931612" cy="400110"/>
          </a:xfrm>
          <a:prstGeom prst="rect">
            <a:avLst/>
          </a:prstGeom>
          <a:noFill/>
        </p:spPr>
        <p:txBody>
          <a:bodyPr wrap="square" rtlCol="0">
            <a:spAutoFit/>
          </a:bodyPr>
          <a:lstStyle/>
          <a:p>
            <a:r>
              <a:rPr lang="de-DE" sz="2000" dirty="0">
                <a:latin typeface="+mn-lt"/>
              </a:rPr>
              <a:t>=&gt; Fazit: Varianz ist weder </a:t>
            </a:r>
            <a:r>
              <a:rPr lang="de-DE" sz="2000" dirty="0" err="1">
                <a:latin typeface="+mn-lt"/>
              </a:rPr>
              <a:t>äquivariant</a:t>
            </a:r>
            <a:r>
              <a:rPr lang="de-DE" sz="2000" dirty="0">
                <a:latin typeface="+mn-lt"/>
              </a:rPr>
              <a:t> noch invariant, </a:t>
            </a:r>
            <a:r>
              <a:rPr lang="de-DE" sz="2000" u="sng" dirty="0">
                <a:latin typeface="+mn-lt"/>
              </a:rPr>
              <a:t>aber</a:t>
            </a:r>
          </a:p>
        </p:txBody>
      </p:sp>
      <mc:AlternateContent xmlns:mc="http://schemas.openxmlformats.org/markup-compatibility/2006" xmlns:a14="http://schemas.microsoft.com/office/drawing/2010/main">
        <mc:Choice Requires="a14">
          <p:sp>
            <p:nvSpPr>
              <p:cNvPr id="19" name="Textfeld 18"/>
              <p:cNvSpPr txBox="1"/>
              <p:nvPr/>
            </p:nvSpPr>
            <p:spPr>
              <a:xfrm>
                <a:off x="1137201" y="5242827"/>
                <a:ext cx="3403220" cy="72289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𝑈</m:t>
                          </m:r>
                        </m:sub>
                      </m:sSub>
                      <m:r>
                        <a:rPr lang="de-DE" sz="2000" b="0" i="1" smtClean="0">
                          <a:solidFill>
                            <a:schemeClr val="tx1"/>
                          </a:solidFill>
                          <a:latin typeface="Cambria Math"/>
                        </a:rPr>
                        <m:t>=</m:t>
                      </m:r>
                      <m:rad>
                        <m:radPr>
                          <m:degHide m:val="on"/>
                          <m:ctrlPr>
                            <a:rPr lang="de-DE" sz="2000" b="0" i="1" smtClean="0">
                              <a:solidFill>
                                <a:schemeClr val="tx1"/>
                              </a:solidFill>
                              <a:latin typeface="Cambria Math" panose="02040503050406030204" pitchFamily="18" charset="0"/>
                            </a:rPr>
                          </m:ctrlPr>
                        </m:radPr>
                        <m:deg/>
                        <m:e>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𝑈</m:t>
                              </m:r>
                            </m:sub>
                            <m:sup>
                              <m:r>
                                <a:rPr lang="de-DE" sz="2000" b="0" i="1" smtClean="0">
                                  <a:solidFill>
                                    <a:schemeClr val="tx1"/>
                                  </a:solidFill>
                                  <a:latin typeface="Cambria Math"/>
                                </a:rPr>
                                <m:t>2</m:t>
                              </m:r>
                            </m:sup>
                          </m:sSubSup>
                        </m:e>
                      </m:rad>
                      <m:r>
                        <a:rPr lang="de-DE" sz="2000" b="0" i="1" smtClean="0">
                          <a:solidFill>
                            <a:schemeClr val="tx1"/>
                          </a:solidFill>
                          <a:latin typeface="Cambria Math"/>
                        </a:rPr>
                        <m:t>=</m:t>
                      </m:r>
                      <m:rad>
                        <m:radPr>
                          <m:degHide m:val="on"/>
                          <m:ctrlPr>
                            <a:rPr lang="de-DE" sz="2000" i="1">
                              <a:solidFill>
                                <a:schemeClr val="tx1"/>
                              </a:solidFill>
                              <a:latin typeface="Cambria Math" panose="02040503050406030204" pitchFamily="18" charset="0"/>
                            </a:rPr>
                          </m:ctrlPr>
                        </m:radPr>
                        <m:deg/>
                        <m:e>
                          <m:sSubSup>
                            <m:sSubSupPr>
                              <m:ctrlPr>
                                <a:rPr lang="de-DE" sz="2000" i="1">
                                  <a:solidFill>
                                    <a:schemeClr val="tx1"/>
                                  </a:solidFill>
                                  <a:latin typeface="Cambria Math" panose="02040503050406030204" pitchFamily="18" charset="0"/>
                                </a:rPr>
                              </m:ctrlPr>
                            </m:sSubSupPr>
                            <m:e>
                              <m:sSup>
                                <m:sSupPr>
                                  <m:ctrlPr>
                                    <a:rPr lang="de-DE" sz="2000" i="1" smtClean="0">
                                      <a:solidFill>
                                        <a:schemeClr val="tx1"/>
                                      </a:solidFill>
                                      <a:latin typeface="Cambria Math" panose="02040503050406030204" pitchFamily="18" charset="0"/>
                                    </a:rPr>
                                  </m:ctrlPr>
                                </m:sSupPr>
                                <m:e>
                                  <m:r>
                                    <a:rPr lang="de-DE" sz="2000" b="0" i="1" smtClean="0">
                                      <a:solidFill>
                                        <a:schemeClr val="tx1"/>
                                      </a:solidFill>
                                      <a:latin typeface="Cambria Math"/>
                                    </a:rPr>
                                    <m:t>𝑐</m:t>
                                  </m:r>
                                </m:e>
                                <m:sup>
                                  <m:r>
                                    <a:rPr lang="de-DE" sz="2000" b="0" i="1" smtClean="0">
                                      <a:solidFill>
                                        <a:schemeClr val="tx1"/>
                                      </a:solidFill>
                                      <a:latin typeface="Cambria Math"/>
                                    </a:rPr>
                                    <m:t>2</m:t>
                                  </m:r>
                                </m:sup>
                              </m:sSup>
                              <m:acc>
                                <m:accPr>
                                  <m:chr m:val="̃"/>
                                  <m:ctrlPr>
                                    <a:rPr lang="de-DE" sz="2000" i="1" smtClean="0">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𝑋</m:t>
                              </m:r>
                            </m:sub>
                            <m:sup>
                              <m:r>
                                <a:rPr lang="de-DE" sz="2000" i="1">
                                  <a:solidFill>
                                    <a:schemeClr val="tx1"/>
                                  </a:solidFill>
                                  <a:latin typeface="Cambria Math"/>
                                </a:rPr>
                                <m:t>2</m:t>
                              </m:r>
                            </m:sup>
                          </m:sSubSup>
                        </m:e>
                      </m:rad>
                      <m:r>
                        <a:rPr lang="de-DE" sz="2000" b="0" i="1" smtClean="0">
                          <a:solidFill>
                            <a:schemeClr val="tx1"/>
                          </a:solidFill>
                          <a:latin typeface="Cambria Math"/>
                        </a:rPr>
                        <m:t>=</m:t>
                      </m:r>
                      <m:r>
                        <a:rPr lang="de-DE" sz="2000" b="0" i="1" smtClean="0">
                          <a:solidFill>
                            <a:schemeClr val="tx1"/>
                          </a:solidFill>
                          <a:latin typeface="Cambria Math"/>
                        </a:rPr>
                        <m:t>𝑐</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𝑋</m:t>
                          </m:r>
                        </m:sub>
                      </m:sSub>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137201" y="5242827"/>
                <a:ext cx="3403220" cy="722890"/>
              </a:xfrm>
              <a:prstGeom prst="rect">
                <a:avLst/>
              </a:prstGeom>
              <a:blipFill rotWithShape="1">
                <a:blip r:embed="rId7"/>
                <a:stretch>
                  <a:fillRect/>
                </a:stretch>
              </a:blipFill>
            </p:spPr>
            <p:txBody>
              <a:bodyPr/>
              <a:lstStyle/>
              <a:p>
                <a:r>
                  <a:rPr lang="de-DE">
                    <a:noFill/>
                  </a:rPr>
                  <a:t> </a:t>
                </a:r>
              </a:p>
            </p:txBody>
          </p:sp>
        </mc:Fallback>
      </mc:AlternateContent>
      <p:sp>
        <p:nvSpPr>
          <p:cNvPr id="20" name="Textfeld 19"/>
          <p:cNvSpPr txBox="1"/>
          <p:nvPr/>
        </p:nvSpPr>
        <p:spPr>
          <a:xfrm>
            <a:off x="925405" y="6099016"/>
            <a:ext cx="6931612" cy="400110"/>
          </a:xfrm>
          <a:prstGeom prst="rect">
            <a:avLst/>
          </a:prstGeom>
          <a:noFill/>
        </p:spPr>
        <p:txBody>
          <a:bodyPr wrap="square" rtlCol="0">
            <a:spAutoFit/>
          </a:bodyPr>
          <a:lstStyle/>
          <a:p>
            <a:r>
              <a:rPr lang="de-DE" sz="2000" dirty="0">
                <a:latin typeface="+mn-lt"/>
              </a:rPr>
              <a:t>=&gt; Fazit: Standardabweichung ist </a:t>
            </a:r>
            <a:r>
              <a:rPr lang="de-DE" sz="2000" dirty="0" err="1">
                <a:latin typeface="+mn-lt"/>
              </a:rPr>
              <a:t>skalenäquivariant</a:t>
            </a:r>
            <a:endParaRPr lang="de-DE" sz="2000" u="sng" dirty="0">
              <a:latin typeface="+mn-lt"/>
            </a:endParaRPr>
          </a:p>
        </p:txBody>
      </p:sp>
      <mc:AlternateContent xmlns:mc="http://schemas.openxmlformats.org/markup-compatibility/2006" xmlns:a14="http://schemas.microsoft.com/office/drawing/2010/main">
        <mc:Choice Requires="a14">
          <p:sp>
            <p:nvSpPr>
              <p:cNvPr id="21" name="Textfeld 20"/>
              <p:cNvSpPr txBox="1"/>
              <p:nvPr/>
            </p:nvSpPr>
            <p:spPr>
              <a:xfrm>
                <a:off x="4339731" y="5404217"/>
                <a:ext cx="1960461" cy="400110"/>
              </a:xfrm>
              <a:prstGeom prst="rect">
                <a:avLst/>
              </a:prstGeom>
              <a:noFill/>
            </p:spPr>
            <p:txBody>
              <a:bodyPr wrap="square" rtlCol="0">
                <a:spAutoFit/>
              </a:bodyPr>
              <a:lstStyle/>
              <a:p>
                <a:r>
                  <a:rPr lang="de-DE" sz="2000" dirty="0">
                    <a:solidFill>
                      <a:schemeClr val="tx1"/>
                    </a:solidFill>
                    <a:latin typeface="+mn-lt"/>
                  </a:rPr>
                  <a:t>Beachte: </a:t>
                </a:r>
                <a14:m>
                  <m:oMath xmlns:m="http://schemas.openxmlformats.org/officeDocument/2006/math">
                    <m:r>
                      <a:rPr lang="de-DE" sz="2000" b="0" i="1" smtClean="0">
                        <a:solidFill>
                          <a:schemeClr val="tx1"/>
                        </a:solidFill>
                        <a:latin typeface="Cambria Math"/>
                      </a:rPr>
                      <m:t>𝑐</m:t>
                    </m:r>
                    <m:r>
                      <a:rPr lang="de-DE" sz="2000" b="0" i="1" smtClean="0">
                        <a:solidFill>
                          <a:schemeClr val="tx1"/>
                        </a:solidFill>
                        <a:latin typeface="Cambria Math"/>
                      </a:rPr>
                      <m:t>&gt;0</m:t>
                    </m:r>
                  </m:oMath>
                </a14:m>
                <a:endParaRPr lang="de-DE" sz="2000" dirty="0">
                  <a:solidFill>
                    <a:schemeClr val="tx1"/>
                  </a:solidFill>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4339731" y="5404217"/>
                <a:ext cx="1960461" cy="400110"/>
              </a:xfrm>
              <a:prstGeom prst="rect">
                <a:avLst/>
              </a:prstGeom>
              <a:blipFill rotWithShape="1">
                <a:blip r:embed="rId8"/>
                <a:stretch>
                  <a:fillRect l="-3427" t="-7692" b="-27692"/>
                </a:stretch>
              </a:blipFill>
            </p:spPr>
            <p:txBody>
              <a:bodyPr/>
              <a:lstStyle/>
              <a:p>
                <a:r>
                  <a:rPr lang="de-DE">
                    <a:noFill/>
                  </a:rPr>
                  <a:t> </a:t>
                </a:r>
              </a:p>
            </p:txBody>
          </p:sp>
        </mc:Fallback>
      </mc:AlternateContent>
    </p:spTree>
    <p:extLst>
      <p:ext uri="{BB962C8B-B14F-4D97-AF65-F5344CB8AC3E}">
        <p14:creationId xmlns:p14="http://schemas.microsoft.com/office/powerpoint/2010/main" val="350349937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5" name="Gerade Verbindung 1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141</a:t>
            </a:r>
            <a:endParaRPr lang="de-DE" sz="8000" b="1" dirty="0">
              <a:solidFill>
                <a:schemeClr val="tx1"/>
              </a:solidFill>
              <a:latin typeface="+mj-lt"/>
            </a:endParaRPr>
          </a:p>
        </p:txBody>
      </p:sp>
      <p:sp>
        <p:nvSpPr>
          <p:cNvPr id="8" name="Textfeld 7"/>
          <p:cNvSpPr txBox="1">
            <a:spLocks noChangeArrowheads="1"/>
          </p:cNvSpPr>
          <p:nvPr/>
        </p:nvSpPr>
        <p:spPr bwMode="auto">
          <a:xfrm>
            <a:off x="467542" y="1089224"/>
            <a:ext cx="525658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Eigenschaften weiterer Kennwerte </a:t>
            </a:r>
            <a:r>
              <a:rPr lang="de-DE" sz="2000" dirty="0">
                <a:solidFill>
                  <a:srgbClr val="0070C0"/>
                </a:solidFill>
              </a:rPr>
              <a:t>●</a:t>
            </a:r>
            <a:endParaRPr lang="de-DE" sz="2000" b="1" dirty="0">
              <a:solidFill>
                <a:srgbClr val="0070C0"/>
              </a:solidFill>
              <a:latin typeface="Times New Roman" pitchFamily="18" charset="0"/>
            </a:endParaRPr>
          </a:p>
        </p:txBody>
      </p:sp>
      <p:pic>
        <p:nvPicPr>
          <p:cNvPr id="2" name="Grafik 1"/>
          <p:cNvPicPr>
            <a:picLocks noChangeAspect="1"/>
          </p:cNvPicPr>
          <p:nvPr/>
        </p:nvPicPr>
        <p:blipFill>
          <a:blip r:embed="rId3"/>
          <a:stretch>
            <a:fillRect/>
          </a:stretch>
        </p:blipFill>
        <p:spPr>
          <a:xfrm>
            <a:off x="792938" y="2026106"/>
            <a:ext cx="5410200" cy="4143375"/>
          </a:xfrm>
          <a:prstGeom prst="rect">
            <a:avLst/>
          </a:prstGeom>
        </p:spPr>
      </p:pic>
    </p:spTree>
    <p:extLst>
      <p:ext uri="{BB962C8B-B14F-4D97-AF65-F5344CB8AC3E}">
        <p14:creationId xmlns:p14="http://schemas.microsoft.com/office/powerpoint/2010/main" val="1341552946"/>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5" name="Gerade Verbindung 1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142</a:t>
            </a:r>
            <a:endParaRPr lang="de-DE" sz="8000" b="1" dirty="0">
              <a:solidFill>
                <a:schemeClr val="tx1"/>
              </a:solidFill>
              <a:latin typeface="+mj-lt"/>
            </a:endParaRPr>
          </a:p>
        </p:txBody>
      </p:sp>
      <p:sp>
        <p:nvSpPr>
          <p:cNvPr id="8" name="Textfeld 7"/>
          <p:cNvSpPr txBox="1">
            <a:spLocks noChangeArrowheads="1"/>
          </p:cNvSpPr>
          <p:nvPr/>
        </p:nvSpPr>
        <p:spPr bwMode="auto">
          <a:xfrm>
            <a:off x="468312" y="1052849"/>
            <a:ext cx="525658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Eigenschaften standardisierter Werte </a:t>
            </a:r>
            <a:r>
              <a:rPr lang="de-DE" sz="2000" dirty="0">
                <a:solidFill>
                  <a:srgbClr val="0070C0"/>
                </a:solidFill>
              </a:rPr>
              <a:t>●</a:t>
            </a:r>
            <a:endParaRPr lang="de-DE" sz="2000" b="1" dirty="0">
              <a:solidFill>
                <a:srgbClr val="0070C0"/>
              </a:solidFill>
              <a:latin typeface="Times New Roman" pitchFamily="18" charset="0"/>
            </a:endParaRPr>
          </a:p>
        </p:txBody>
      </p: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 name="Textfeld 1"/>
              <p:cNvSpPr txBox="1"/>
              <p:nvPr/>
            </p:nvSpPr>
            <p:spPr>
              <a:xfrm>
                <a:off x="468313" y="1550598"/>
                <a:ext cx="7560071" cy="400110"/>
              </a:xfrm>
              <a:prstGeom prst="rect">
                <a:avLst/>
              </a:prstGeom>
              <a:noFill/>
            </p:spPr>
            <p:txBody>
              <a:bodyPr wrap="square" rtlCol="0">
                <a:spAutoFit/>
              </a:bodyPr>
              <a:lstStyle/>
              <a:p>
                <a:r>
                  <a:rPr lang="de-DE" sz="2000" dirty="0">
                    <a:solidFill>
                      <a:schemeClr val="tx1"/>
                    </a:solidFill>
                    <a:latin typeface="+mn-lt"/>
                  </a:rPr>
                  <a:t>&gt; Bei Verschiebung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𝑢</m:t>
                        </m:r>
                      </m:e>
                      <m:sub>
                        <m:r>
                          <a:rPr lang="de-DE" sz="2000" i="1">
                            <a:solidFill>
                              <a:schemeClr val="tx1"/>
                            </a:solidFill>
                            <a:latin typeface="Cambria Math"/>
                          </a:rPr>
                          <m:t>𝑖</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r>
                      <a:rPr lang="de-DE" sz="2000" b="0" i="1" smtClean="0">
                        <a:solidFill>
                          <a:schemeClr val="tx1"/>
                        </a:solidFill>
                        <a:latin typeface="Cambria Math"/>
                      </a:rPr>
                      <m:t>+</m:t>
                    </m:r>
                    <m:r>
                      <a:rPr lang="de-DE" sz="2000" b="0" i="1" smtClean="0">
                        <a:solidFill>
                          <a:schemeClr val="tx1"/>
                        </a:solidFill>
                        <a:latin typeface="Cambria Math"/>
                      </a:rPr>
                      <m:t>𝑐</m:t>
                    </m:r>
                  </m:oMath>
                </a14:m>
                <a:r>
                  <a:rPr lang="de-DE" sz="2000" dirty="0">
                    <a:solidFill>
                      <a:schemeClr val="tx1"/>
                    </a:solidFill>
                    <a:latin typeface="+mn-lt"/>
                  </a:rPr>
                  <a:t> gilt:  </a:t>
                </a:r>
                <a14:m>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r>
                      <a:rPr lang="de-DE" sz="2000" b="0" i="1" smtClean="0">
                        <a:solidFill>
                          <a:schemeClr val="tx1"/>
                        </a:solidFill>
                        <a:latin typeface="Cambria Math"/>
                      </a:rPr>
                      <m:t>𝑐</m:t>
                    </m:r>
                  </m:oMath>
                </a14:m>
                <a:r>
                  <a:rPr lang="de-DE" sz="2000" dirty="0">
                    <a:solidFill>
                      <a:schemeClr val="tx1"/>
                    </a:solidFill>
                    <a:latin typeface="+mn-lt"/>
                  </a:rPr>
                  <a:t> und  </a:t>
                </a:r>
                <a14:m>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𝑈</m:t>
                        </m:r>
                      </m:sub>
                    </m:sSub>
                    <m:r>
                      <a:rPr lang="de-DE" sz="2000" b="0" i="1" smtClean="0">
                        <a:solidFill>
                          <a:schemeClr val="tx1"/>
                        </a:solidFill>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b="0" i="1" smtClean="0">
                            <a:latin typeface="Cambria Math"/>
                          </a:rPr>
                          <m:t>𝑋</m:t>
                        </m:r>
                      </m:sub>
                    </m:sSub>
                  </m:oMath>
                </a14:m>
                <a:endParaRPr lang="de-DE" sz="2000" dirty="0">
                  <a:solidFill>
                    <a:schemeClr val="tx1"/>
                  </a:solidFill>
                  <a:latin typeface="+mn-lt"/>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468313" y="1550598"/>
                <a:ext cx="7560071" cy="400110"/>
              </a:xfrm>
              <a:prstGeom prst="rect">
                <a:avLst/>
              </a:prstGeom>
              <a:blipFill rotWithShape="1">
                <a:blip r:embed="rId3"/>
                <a:stretch>
                  <a:fillRect l="-88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468313" y="3164977"/>
                <a:ext cx="7560071" cy="400110"/>
              </a:xfrm>
              <a:prstGeom prst="rect">
                <a:avLst/>
              </a:prstGeom>
              <a:noFill/>
            </p:spPr>
            <p:txBody>
              <a:bodyPr wrap="square" rtlCol="0">
                <a:spAutoFit/>
              </a:bodyPr>
              <a:lstStyle/>
              <a:p>
                <a:r>
                  <a:rPr lang="de-DE" sz="2000" dirty="0">
                    <a:solidFill>
                      <a:schemeClr val="tx1"/>
                    </a:solidFill>
                    <a:latin typeface="+mn-lt"/>
                  </a:rPr>
                  <a:t>&gt; Bei </a:t>
                </a:r>
                <a:r>
                  <a:rPr lang="de-DE" sz="2000" dirty="0" err="1">
                    <a:solidFill>
                      <a:schemeClr val="tx1"/>
                    </a:solidFill>
                    <a:latin typeface="+mn-lt"/>
                  </a:rPr>
                  <a:t>Umskalierung</a:t>
                </a:r>
                <a:r>
                  <a:rPr lang="de-DE" sz="2000" dirty="0">
                    <a:solidFill>
                      <a:schemeClr val="tx1"/>
                    </a:solidFill>
                    <a:latin typeface="+mn-lt"/>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𝑢</m:t>
                        </m:r>
                      </m:e>
                      <m:sub>
                        <m:r>
                          <a:rPr lang="de-DE" sz="2000" i="1">
                            <a:solidFill>
                              <a:schemeClr val="tx1"/>
                            </a:solidFill>
                            <a:latin typeface="Cambria Math"/>
                          </a:rPr>
                          <m:t>𝑖</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𝑐𝑥</m:t>
                        </m:r>
                      </m:e>
                      <m:sub>
                        <m:r>
                          <a:rPr lang="de-DE" sz="2000" i="1">
                            <a:solidFill>
                              <a:schemeClr val="tx1"/>
                            </a:solidFill>
                            <a:latin typeface="Cambria Math"/>
                          </a:rPr>
                          <m:t>𝑖</m:t>
                        </m:r>
                      </m:sub>
                    </m:sSub>
                  </m:oMath>
                </a14:m>
                <a:r>
                  <a:rPr lang="de-DE" sz="2000" dirty="0">
                    <a:solidFill>
                      <a:schemeClr val="tx1"/>
                    </a:solidFill>
                    <a:latin typeface="+mn-lt"/>
                  </a:rPr>
                  <a:t> gilt:  </a:t>
                </a:r>
                <a14:m>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r>
                      <a:rPr lang="de-DE" sz="2000" b="0" i="1" smtClean="0">
                        <a:solidFill>
                          <a:schemeClr val="tx1"/>
                        </a:solidFill>
                        <a:latin typeface="Cambria Math"/>
                      </a:rPr>
                      <m:t>=</m:t>
                    </m:r>
                    <m:r>
                      <a:rPr lang="de-DE" sz="2000" b="0" i="1" smtClean="0">
                        <a:solidFill>
                          <a:schemeClr val="tx1"/>
                        </a:solidFill>
                        <a:latin typeface="Cambria Math"/>
                      </a:rPr>
                      <m:t>𝑐</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oMath>
                </a14:m>
                <a:r>
                  <a:rPr lang="de-DE" sz="2000" dirty="0">
                    <a:solidFill>
                      <a:schemeClr val="tx1"/>
                    </a:solidFill>
                    <a:latin typeface="+mn-lt"/>
                  </a:rPr>
                  <a:t> und  </a:t>
                </a:r>
                <a14:m>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𝑈</m:t>
                        </m:r>
                      </m:sub>
                    </m:sSub>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b="0" i="1" smtClean="0">
                            <a:latin typeface="Cambria Math"/>
                          </a:rPr>
                          <m:t>𝑐</m:t>
                        </m:r>
                        <m:acc>
                          <m:accPr>
                            <m:chr m:val="̃"/>
                            <m:ctrlPr>
                              <a:rPr lang="de-DE" sz="2000" i="1">
                                <a:latin typeface="Cambria Math" panose="02040503050406030204" pitchFamily="18" charset="0"/>
                              </a:rPr>
                            </m:ctrlPr>
                          </m:accPr>
                          <m:e>
                            <m:r>
                              <a:rPr lang="de-DE" sz="2000" i="1">
                                <a:latin typeface="Cambria Math"/>
                              </a:rPr>
                              <m:t>𝑠</m:t>
                            </m:r>
                          </m:e>
                        </m:acc>
                      </m:e>
                      <m:sub>
                        <m:r>
                          <a:rPr lang="de-DE" sz="2000" b="0" i="1" smtClean="0">
                            <a:latin typeface="Cambria Math"/>
                          </a:rPr>
                          <m:t>𝑋</m:t>
                        </m:r>
                      </m:sub>
                    </m:sSub>
                  </m:oMath>
                </a14:m>
                <a:endParaRPr lang="de-DE" sz="2000" dirty="0">
                  <a:solidFill>
                    <a:schemeClr val="tx1"/>
                  </a:solidFill>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68313" y="3164977"/>
                <a:ext cx="7560071" cy="400110"/>
              </a:xfrm>
              <a:prstGeom prst="rect">
                <a:avLst/>
              </a:prstGeom>
              <a:blipFill rotWithShape="1">
                <a:blip r:embed="rId4"/>
                <a:stretch>
                  <a:fillRect l="-887" t="-7576" b="-25758"/>
                </a:stretch>
              </a:blipFill>
            </p:spPr>
            <p:txBody>
              <a:bodyPr/>
              <a:lstStyle/>
              <a:p>
                <a:r>
                  <a:rPr lang="de-DE">
                    <a:noFill/>
                  </a:rPr>
                  <a:t> </a:t>
                </a:r>
              </a:p>
            </p:txBody>
          </p:sp>
        </mc:Fallback>
      </mc:AlternateContent>
      <p:sp>
        <p:nvSpPr>
          <p:cNvPr id="11" name="Textfeld 10"/>
          <p:cNvSpPr txBox="1"/>
          <p:nvPr/>
        </p:nvSpPr>
        <p:spPr>
          <a:xfrm>
            <a:off x="688291" y="2014700"/>
            <a:ext cx="7128792" cy="400110"/>
          </a:xfrm>
          <a:prstGeom prst="rect">
            <a:avLst/>
          </a:prstGeom>
          <a:noFill/>
        </p:spPr>
        <p:txBody>
          <a:bodyPr wrap="square" rtlCol="0">
            <a:spAutoFit/>
          </a:bodyPr>
          <a:lstStyle/>
          <a:p>
            <a:r>
              <a:rPr lang="de-DE" sz="2000" dirty="0">
                <a:solidFill>
                  <a:schemeClr val="tx1"/>
                </a:solidFill>
                <a:latin typeface="+mn-lt"/>
              </a:rPr>
              <a:t>Daraus folgt bei einer Standardisierung verschobener Werte:</a:t>
            </a:r>
          </a:p>
        </p:txBody>
      </p:sp>
      <p:sp>
        <p:nvSpPr>
          <p:cNvPr id="16" name="Textfeld 15"/>
          <p:cNvSpPr txBox="1"/>
          <p:nvPr/>
        </p:nvSpPr>
        <p:spPr>
          <a:xfrm>
            <a:off x="688291" y="3600165"/>
            <a:ext cx="7128792" cy="400110"/>
          </a:xfrm>
          <a:prstGeom prst="rect">
            <a:avLst/>
          </a:prstGeom>
          <a:noFill/>
        </p:spPr>
        <p:txBody>
          <a:bodyPr wrap="square" rtlCol="0">
            <a:spAutoFit/>
          </a:bodyPr>
          <a:lstStyle/>
          <a:p>
            <a:r>
              <a:rPr lang="de-DE" sz="2000" dirty="0">
                <a:solidFill>
                  <a:schemeClr val="tx1"/>
                </a:solidFill>
                <a:latin typeface="+mn-lt"/>
              </a:rPr>
              <a:t>Daraus folgt bei einer Standardisierung verschobener Werte:</a:t>
            </a:r>
          </a:p>
        </p:txBody>
      </p:sp>
      <p:sp>
        <p:nvSpPr>
          <p:cNvPr id="18" name="Textfeld 17"/>
          <p:cNvSpPr txBox="1"/>
          <p:nvPr/>
        </p:nvSpPr>
        <p:spPr>
          <a:xfrm>
            <a:off x="468313" y="4869160"/>
            <a:ext cx="7128792" cy="707886"/>
          </a:xfrm>
          <a:prstGeom prst="rect">
            <a:avLst/>
          </a:prstGeom>
          <a:noFill/>
        </p:spPr>
        <p:txBody>
          <a:bodyPr wrap="square" rtlCol="0">
            <a:spAutoFit/>
          </a:bodyPr>
          <a:lstStyle/>
          <a:p>
            <a:r>
              <a:rPr lang="de-DE" sz="2000" dirty="0">
                <a:solidFill>
                  <a:schemeClr val="tx1"/>
                </a:solidFill>
                <a:latin typeface="+mn-lt"/>
              </a:rPr>
              <a:t>&gt; Fazit: Verschiebungen und </a:t>
            </a:r>
            <a:r>
              <a:rPr lang="de-DE" sz="2000" dirty="0" err="1">
                <a:solidFill>
                  <a:schemeClr val="tx1"/>
                </a:solidFill>
                <a:latin typeface="+mn-lt"/>
              </a:rPr>
              <a:t>Umskalierungen</a:t>
            </a:r>
            <a:r>
              <a:rPr lang="de-DE" sz="2000" dirty="0">
                <a:solidFill>
                  <a:schemeClr val="tx1"/>
                </a:solidFill>
                <a:latin typeface="+mn-lt"/>
              </a:rPr>
              <a:t> wirken sich nicht</a:t>
            </a:r>
          </a:p>
          <a:p>
            <a:r>
              <a:rPr lang="de-DE" sz="2000" dirty="0">
                <a:latin typeface="+mn-lt"/>
              </a:rPr>
              <a:t>              auf standardisierte Werte aus</a:t>
            </a:r>
            <a:endParaRPr lang="de-DE" sz="2000" dirty="0">
              <a:solidFill>
                <a:schemeClr val="tx1"/>
              </a:solidFill>
              <a:latin typeface="+mn-lt"/>
            </a:endParaRPr>
          </a:p>
        </p:txBody>
      </p:sp>
      <mc:AlternateContent xmlns:mc="http://schemas.openxmlformats.org/markup-compatibility/2006" xmlns:a14="http://schemas.microsoft.com/office/drawing/2010/main">
        <mc:Choice Requires="a14">
          <p:sp>
            <p:nvSpPr>
              <p:cNvPr id="21" name="Textfeld 20"/>
              <p:cNvSpPr txBox="1"/>
              <p:nvPr/>
            </p:nvSpPr>
            <p:spPr>
              <a:xfrm>
                <a:off x="1656402" y="2396288"/>
                <a:ext cx="4931822" cy="7131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𝑧</m:t>
                          </m:r>
                        </m:e>
                        <m:sub>
                          <m:r>
                            <a:rPr lang="de-DE" sz="2000" b="0" i="1" smtClean="0">
                              <a:solidFill>
                                <a:schemeClr val="tx1"/>
                              </a:solidFill>
                              <a:latin typeface="Cambria Math"/>
                            </a:rPr>
                            <m:t>𝑖</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num>
                        <m:den>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𝑈</m:t>
                              </m:r>
                            </m:sub>
                          </m:sSub>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i="1">
                                  <a:solidFill>
                                    <a:schemeClr val="tx1"/>
                                  </a:solidFill>
                                  <a:latin typeface="Cambria Math"/>
                                </a:rPr>
                                <m:t>𝑖</m:t>
                              </m:r>
                            </m:sub>
                          </m:sSub>
                          <m:r>
                            <a:rPr lang="de-DE" sz="2000" b="0" i="1" smtClean="0">
                              <a:solidFill>
                                <a:schemeClr val="tx1"/>
                              </a:solidFill>
                              <a:latin typeface="Cambria Math"/>
                            </a:rPr>
                            <m:t>+</m:t>
                          </m:r>
                          <m:r>
                            <a:rPr lang="de-DE" sz="2000" b="0" i="1" smtClean="0">
                              <a:solidFill>
                                <a:schemeClr val="tx1"/>
                              </a:solidFill>
                              <a:latin typeface="Cambria Math"/>
                            </a:rPr>
                            <m:t>𝑐</m:t>
                          </m:r>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r>
                            <a:rPr lang="de-DE" sz="2000" b="0" i="1" smtClean="0">
                              <a:solidFill>
                                <a:schemeClr val="tx1"/>
                              </a:solidFill>
                              <a:latin typeface="Cambria Math"/>
                            </a:rPr>
                            <m:t>𝑐</m:t>
                          </m:r>
                        </m:num>
                        <m:den>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𝑋</m:t>
                              </m:r>
                            </m:sub>
                          </m:sSub>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𝑥</m:t>
                              </m:r>
                            </m:e>
                          </m:acc>
                        </m:num>
                        <m:den>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𝑋</m:t>
                              </m:r>
                            </m:sub>
                          </m:sSub>
                        </m:den>
                      </m:f>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656402" y="2396288"/>
                <a:ext cx="4931822" cy="713144"/>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696403" y="4000275"/>
                <a:ext cx="4891821" cy="7131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𝑧</m:t>
                          </m:r>
                        </m:e>
                        <m:sub>
                          <m:r>
                            <a:rPr lang="de-DE" sz="2000" b="0" i="1" smtClean="0">
                              <a:solidFill>
                                <a:schemeClr val="tx1"/>
                              </a:solidFill>
                              <a:latin typeface="Cambria Math"/>
                            </a:rPr>
                            <m:t>𝑖</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num>
                        <m:den>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𝑈</m:t>
                              </m:r>
                            </m:sub>
                          </m:sSub>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𝑐</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m:t>
                          </m:r>
                          <m:r>
                            <a:rPr lang="de-DE" sz="2000" b="0" i="1" smtClean="0">
                              <a:solidFill>
                                <a:schemeClr val="tx1"/>
                              </a:solidFill>
                              <a:latin typeface="Cambria Math"/>
                            </a:rPr>
                            <m:t>𝑐</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𝑥</m:t>
                              </m:r>
                            </m:e>
                          </m:acc>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𝑐</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𝑋</m:t>
                              </m:r>
                            </m:sub>
                          </m:sSub>
                        </m:den>
                      </m:f>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num>
                        <m:den>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i="1">
                                  <a:solidFill>
                                    <a:schemeClr val="tx1"/>
                                  </a:solidFill>
                                  <a:latin typeface="Cambria Math"/>
                                </a:rPr>
                                <m:t>𝑋</m:t>
                              </m:r>
                            </m:sub>
                          </m:sSub>
                        </m:den>
                      </m:f>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696403" y="4000275"/>
                <a:ext cx="4891821" cy="713144"/>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460300947"/>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5" name="Gerade Verbindung 1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143</a:t>
            </a:r>
            <a:endParaRPr lang="de-DE" sz="8000" b="1" dirty="0">
              <a:solidFill>
                <a:schemeClr val="tx1"/>
              </a:solidFill>
              <a:latin typeface="+mj-lt"/>
            </a:endParaRPr>
          </a:p>
        </p:txBody>
      </p: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1243046"/>
            <a:ext cx="7600950" cy="4295775"/>
          </a:xfrm>
          <a:prstGeom prst="rect">
            <a:avLst/>
          </a:prstGeom>
        </p:spPr>
      </p:pic>
    </p:spTree>
    <p:extLst>
      <p:ext uri="{BB962C8B-B14F-4D97-AF65-F5344CB8AC3E}">
        <p14:creationId xmlns:p14="http://schemas.microsoft.com/office/powerpoint/2010/main" val="117386938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a:spLocks noChangeArrowheads="1"/>
          </p:cNvSpPr>
          <p:nvPr/>
        </p:nvSpPr>
        <p:spPr bwMode="auto">
          <a:xfrm>
            <a:off x="468312" y="981075"/>
            <a:ext cx="2051844"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4.9.4 Robustheit</a:t>
            </a:r>
          </a:p>
        </p:txBody>
      </p:sp>
      <p:sp>
        <p:nvSpPr>
          <p:cNvPr id="13" name="Textfeld 12"/>
          <p:cNvSpPr txBox="1">
            <a:spLocks noChangeArrowheads="1"/>
          </p:cNvSpPr>
          <p:nvPr/>
        </p:nvSpPr>
        <p:spPr bwMode="auto">
          <a:xfrm>
            <a:off x="467542" y="1645489"/>
            <a:ext cx="223224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Zum Begriff </a:t>
            </a:r>
            <a:r>
              <a:rPr lang="de-DE" sz="2000" dirty="0">
                <a:solidFill>
                  <a:srgbClr val="0070C0"/>
                </a:solidFill>
              </a:rPr>
              <a:t>●</a:t>
            </a:r>
            <a:endParaRPr lang="de-DE" sz="2000" b="1" dirty="0">
              <a:solidFill>
                <a:srgbClr val="0070C0"/>
              </a:solidFill>
              <a:latin typeface="Times New Roman" pitchFamily="18" charset="0"/>
            </a:endParaRPr>
          </a:p>
        </p:txBody>
      </p:sp>
      <p:sp>
        <p:nvSpPr>
          <p:cNvPr id="1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4.9 Spezifische Eigenschaften empirischer Kennwerte</a:t>
            </a:r>
          </a:p>
        </p:txBody>
      </p:sp>
      <p:cxnSp>
        <p:nvCxnSpPr>
          <p:cNvPr id="15" name="Gerade Verbindung 1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144</a:t>
            </a:r>
            <a:endParaRPr lang="de-DE" sz="8000" b="1" dirty="0">
              <a:solidFill>
                <a:schemeClr val="tx1"/>
              </a:solidFill>
              <a:latin typeface="+mj-lt"/>
            </a:endParaRPr>
          </a:p>
        </p:txBody>
      </p:sp>
      <p:sp>
        <p:nvSpPr>
          <p:cNvPr id="11" name="Textfeld 10"/>
          <p:cNvSpPr txBox="1">
            <a:spLocks noChangeArrowheads="1"/>
          </p:cNvSpPr>
          <p:nvPr/>
        </p:nvSpPr>
        <p:spPr bwMode="auto">
          <a:xfrm>
            <a:off x="467542" y="2066481"/>
            <a:ext cx="502493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Robuste und nicht robuste Kennwerte </a:t>
            </a:r>
            <a:r>
              <a:rPr lang="de-DE" sz="2000" dirty="0">
                <a:solidFill>
                  <a:srgbClr val="0070C0"/>
                </a:solidFill>
              </a:rPr>
              <a:t>●</a:t>
            </a:r>
            <a:endParaRPr lang="de-DE" sz="2000" b="1" dirty="0">
              <a:solidFill>
                <a:srgbClr val="0070C0"/>
              </a:solidFill>
              <a:latin typeface="Times New Roman" pitchFamily="18" charset="0"/>
            </a:endParaRPr>
          </a:p>
        </p:txBody>
      </p:sp>
      <p:sp>
        <p:nvSpPr>
          <p:cNvPr id="16" name="Textfeld 15"/>
          <p:cNvSpPr txBox="1">
            <a:spLocks noChangeArrowheads="1"/>
          </p:cNvSpPr>
          <p:nvPr/>
        </p:nvSpPr>
        <p:spPr bwMode="auto">
          <a:xfrm>
            <a:off x="467543" y="5495967"/>
            <a:ext cx="540060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Anmerkungen zur kritischen Verwendung </a:t>
            </a:r>
            <a:r>
              <a:rPr lang="de-DE" sz="2000" dirty="0">
                <a:solidFill>
                  <a:srgbClr val="0070C0"/>
                </a:solidFill>
              </a:rPr>
              <a:t>●</a:t>
            </a:r>
            <a:endParaRPr lang="de-DE" sz="2000" b="1" dirty="0">
              <a:solidFill>
                <a:srgbClr val="0070C0"/>
              </a:solidFill>
              <a:latin typeface="Times New Roman" pitchFamily="18" charset="0"/>
            </a:endParaRPr>
          </a:p>
        </p:txBody>
      </p:sp>
      <p:pic>
        <p:nvPicPr>
          <p:cNvPr id="2" name="Grafik 1"/>
          <p:cNvPicPr>
            <a:picLocks noChangeAspect="1"/>
          </p:cNvPicPr>
          <p:nvPr/>
        </p:nvPicPr>
        <p:blipFill>
          <a:blip r:embed="rId3"/>
          <a:stretch>
            <a:fillRect/>
          </a:stretch>
        </p:blipFill>
        <p:spPr>
          <a:xfrm>
            <a:off x="670550" y="2847165"/>
            <a:ext cx="6229350" cy="2286000"/>
          </a:xfrm>
          <a:prstGeom prst="rect">
            <a:avLst/>
          </a:prstGeom>
        </p:spPr>
      </p:pic>
    </p:spTree>
    <p:extLst>
      <p:ext uri="{BB962C8B-B14F-4D97-AF65-F5344CB8AC3E}">
        <p14:creationId xmlns:p14="http://schemas.microsoft.com/office/powerpoint/2010/main" val="155331649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1259632" y="2814006"/>
            <a:ext cx="7344816" cy="1323439"/>
          </a:xfrm>
          <a:prstGeom prst="rect">
            <a:avLst/>
          </a:prstGeom>
          <a:noFill/>
          <a:ln w="9525">
            <a:noFill/>
            <a:miter lim="800000"/>
            <a:headEnd/>
            <a:tailEnd/>
          </a:ln>
        </p:spPr>
        <p:txBody>
          <a:bodyPr wrap="square">
            <a:spAutoFit/>
          </a:bodyPr>
          <a:lstStyle/>
          <a:p>
            <a:pPr fontAlgn="auto">
              <a:spcBef>
                <a:spcPts val="0"/>
              </a:spcBef>
              <a:spcAft>
                <a:spcPts val="0"/>
              </a:spcAft>
              <a:defRPr/>
            </a:pPr>
            <a:r>
              <a:rPr lang="de-DE" sz="4000" b="1" dirty="0">
                <a:solidFill>
                  <a:srgbClr val="0070C0"/>
                </a:solidFill>
                <a:latin typeface="+mn-lt"/>
              </a:rPr>
              <a:t>5  Beschreibung und Analyse</a:t>
            </a:r>
          </a:p>
          <a:p>
            <a:pPr fontAlgn="auto">
              <a:spcBef>
                <a:spcPts val="0"/>
              </a:spcBef>
              <a:spcAft>
                <a:spcPts val="0"/>
              </a:spcAft>
              <a:defRPr/>
            </a:pPr>
            <a:r>
              <a:rPr lang="de-DE" sz="4000" b="1" dirty="0">
                <a:solidFill>
                  <a:srgbClr val="0070C0"/>
                </a:solidFill>
                <a:latin typeface="+mn-lt"/>
              </a:rPr>
              <a:t>    empirischer Zusammenhänge</a:t>
            </a: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7" name="Rechteck 6"/>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145</a:t>
            </a:r>
            <a:endParaRPr lang="de-DE" sz="8000" b="1" dirty="0">
              <a:solidFill>
                <a:schemeClr val="tx1"/>
              </a:solidFill>
              <a:latin typeface="+mj-lt"/>
            </a:endParaRPr>
          </a:p>
        </p:txBody>
      </p:sp>
    </p:spTree>
    <p:extLst>
      <p:ext uri="{BB962C8B-B14F-4D97-AF65-F5344CB8AC3E}">
        <p14:creationId xmlns:p14="http://schemas.microsoft.com/office/powerpoint/2010/main" val="241982872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000" b="1" dirty="0">
                <a:solidFill>
                  <a:srgbClr val="0070C0"/>
                </a:solidFill>
                <a:latin typeface="+mj-lt"/>
                <a:ea typeface="+mj-ea"/>
                <a:cs typeface="+mj-cs"/>
              </a:rPr>
              <a:t> 5 Beschreibung und Analyse empirischer Zusammenhänge</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5.1 Zusammenhänge zwischen kategorialen Merkmalen</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5.1.1 Kontingenztabellen</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Konzeptionelle Vorüberlegungen für ein Zusammenhangsmaß</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Mittlere quadratische Kontingenz</a:t>
            </a: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Verteilungen in Kontingenztabellen</a:t>
            </a: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Empirische Abhängigkeit und Unabhängigkeit</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5.1.2 Zusammenhangsmaße für Kontingenztabellen</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Chi-Quadrat-Koeffizient</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Kontingenzkoeffizient nach Pearson</a:t>
            </a:r>
          </a:p>
        </p:txBody>
      </p:sp>
      <p:sp>
        <p:nvSpPr>
          <p:cNvPr id="24" name="Textfeld 23"/>
          <p:cNvSpPr txBox="1">
            <a:spLocks noChangeArrowheads="1"/>
          </p:cNvSpPr>
          <p:nvPr/>
        </p:nvSpPr>
        <p:spPr bwMode="auto">
          <a:xfrm>
            <a:off x="468313" y="487045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Transformationseigenschaften der Zusammenhangsmaße</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150</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150</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150</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157</a:t>
            </a:r>
            <a:endParaRPr lang="en-US" dirty="0"/>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en-US"/>
              <a:t>164</a:t>
            </a:r>
            <a:endParaRPr lang="en-US" dirty="0"/>
          </a:p>
        </p:txBody>
      </p:sp>
      <p:sp>
        <p:nvSpPr>
          <p:cNvPr id="31" name="Textfeld 28"/>
          <p:cNvSpPr txBox="1">
            <a:spLocks noChangeArrowheads="1"/>
          </p:cNvSpPr>
          <p:nvPr/>
        </p:nvSpPr>
        <p:spPr bwMode="auto">
          <a:xfrm>
            <a:off x="7883525" y="3140075"/>
            <a:ext cx="790575" cy="369332"/>
          </a:xfrm>
          <a:prstGeom prst="rect">
            <a:avLst/>
          </a:prstGeom>
          <a:noFill/>
          <a:ln w="9525">
            <a:noFill/>
            <a:miter lim="800000"/>
            <a:headEnd/>
            <a:tailEnd/>
          </a:ln>
        </p:spPr>
        <p:txBody>
          <a:bodyPr>
            <a:spAutoFit/>
          </a:bodyPr>
          <a:lstStyle/>
          <a:p>
            <a:pPr algn="r"/>
            <a:r>
              <a:rPr lang="en-US"/>
              <a:t>167</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167</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172</a:t>
            </a:r>
            <a:endParaRPr lang="en-US" dirty="0"/>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a:t>174</a:t>
            </a:r>
            <a:endParaRPr lang="en-US" dirty="0"/>
          </a:p>
        </p:txBody>
      </p:sp>
      <p:sp>
        <p:nvSpPr>
          <p:cNvPr id="37" name="Textfeld 28"/>
          <p:cNvSpPr txBox="1">
            <a:spLocks noChangeArrowheads="1"/>
          </p:cNvSpPr>
          <p:nvPr/>
        </p:nvSpPr>
        <p:spPr bwMode="auto">
          <a:xfrm>
            <a:off x="7883525" y="4868863"/>
            <a:ext cx="790575" cy="369887"/>
          </a:xfrm>
          <a:prstGeom prst="rect">
            <a:avLst/>
          </a:prstGeom>
          <a:noFill/>
          <a:ln w="9525">
            <a:noFill/>
            <a:miter lim="800000"/>
            <a:headEnd/>
            <a:tailEnd/>
          </a:ln>
        </p:spPr>
        <p:txBody>
          <a:bodyPr>
            <a:spAutoFit/>
          </a:bodyPr>
          <a:lstStyle/>
          <a:p>
            <a:pPr algn="r"/>
            <a:r>
              <a:rPr lang="en-US"/>
              <a:t>177</a:t>
            </a:r>
            <a:endParaRPr lang="en-US" dirty="0"/>
          </a:p>
        </p:txBody>
      </p:sp>
      <p:sp>
        <p:nvSpPr>
          <p:cNvPr id="45" name="Textfeld 44"/>
          <p:cNvSpPr txBox="1">
            <a:spLocks noChangeArrowheads="1"/>
          </p:cNvSpPr>
          <p:nvPr/>
        </p:nvSpPr>
        <p:spPr bwMode="auto">
          <a:xfrm>
            <a:off x="469106" y="53098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5.1.3 Grafische Analysemöglichkeiten</a:t>
            </a:r>
          </a:p>
        </p:txBody>
      </p:sp>
      <p:sp>
        <p:nvSpPr>
          <p:cNvPr id="46" name="Textfeld 45"/>
          <p:cNvSpPr txBox="1">
            <a:spLocks noChangeArrowheads="1"/>
          </p:cNvSpPr>
          <p:nvPr/>
        </p:nvSpPr>
        <p:spPr bwMode="auto">
          <a:xfrm>
            <a:off x="469106" y="57416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Gestapelte und gruppierte Säulendiagramme</a:t>
            </a:r>
          </a:p>
        </p:txBody>
      </p:sp>
      <p:sp>
        <p:nvSpPr>
          <p:cNvPr id="49" name="Textfeld 28"/>
          <p:cNvSpPr txBox="1">
            <a:spLocks noChangeArrowheads="1"/>
          </p:cNvSpPr>
          <p:nvPr/>
        </p:nvSpPr>
        <p:spPr bwMode="auto">
          <a:xfrm>
            <a:off x="7884318" y="5308268"/>
            <a:ext cx="790575" cy="369888"/>
          </a:xfrm>
          <a:prstGeom prst="rect">
            <a:avLst/>
          </a:prstGeom>
          <a:noFill/>
          <a:ln w="9525">
            <a:noFill/>
            <a:miter lim="800000"/>
            <a:headEnd/>
            <a:tailEnd/>
          </a:ln>
        </p:spPr>
        <p:txBody>
          <a:bodyPr>
            <a:spAutoFit/>
          </a:bodyPr>
          <a:lstStyle/>
          <a:p>
            <a:pPr algn="r"/>
            <a:r>
              <a:rPr lang="en-US"/>
              <a:t>180</a:t>
            </a:r>
            <a:endParaRPr lang="en-US" dirty="0"/>
          </a:p>
        </p:txBody>
      </p:sp>
      <p:sp>
        <p:nvSpPr>
          <p:cNvPr id="50" name="Textfeld 28"/>
          <p:cNvSpPr txBox="1">
            <a:spLocks noChangeArrowheads="1"/>
          </p:cNvSpPr>
          <p:nvPr/>
        </p:nvSpPr>
        <p:spPr bwMode="auto">
          <a:xfrm>
            <a:off x="7885906" y="5741656"/>
            <a:ext cx="790575" cy="369887"/>
          </a:xfrm>
          <a:prstGeom prst="rect">
            <a:avLst/>
          </a:prstGeom>
          <a:noFill/>
          <a:ln w="9525">
            <a:noFill/>
            <a:miter lim="800000"/>
            <a:headEnd/>
            <a:tailEnd/>
          </a:ln>
        </p:spPr>
        <p:txBody>
          <a:bodyPr>
            <a:spAutoFit/>
          </a:bodyPr>
          <a:lstStyle/>
          <a:p>
            <a:pPr algn="r"/>
            <a:r>
              <a:rPr lang="en-US"/>
              <a:t>180</a:t>
            </a:r>
            <a:endParaRPr lang="en-US" dirty="0"/>
          </a:p>
        </p:txBody>
      </p:sp>
      <p:sp>
        <p:nvSpPr>
          <p:cNvPr id="34" name="Textfeld 33"/>
          <p:cNvSpPr txBox="1">
            <a:spLocks noChangeArrowheads="1"/>
          </p:cNvSpPr>
          <p:nvPr/>
        </p:nvSpPr>
        <p:spPr bwMode="auto">
          <a:xfrm>
            <a:off x="457199" y="616261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Segmentierte Säulen- und Balkendiagramme</a:t>
            </a:r>
          </a:p>
        </p:txBody>
      </p:sp>
      <p:sp>
        <p:nvSpPr>
          <p:cNvPr id="36" name="Textfeld 28"/>
          <p:cNvSpPr txBox="1">
            <a:spLocks noChangeArrowheads="1"/>
          </p:cNvSpPr>
          <p:nvPr/>
        </p:nvSpPr>
        <p:spPr bwMode="auto">
          <a:xfrm>
            <a:off x="7896225" y="6166232"/>
            <a:ext cx="790575" cy="369887"/>
          </a:xfrm>
          <a:prstGeom prst="rect">
            <a:avLst/>
          </a:prstGeom>
          <a:noFill/>
          <a:ln w="9525">
            <a:noFill/>
            <a:miter lim="800000"/>
            <a:headEnd/>
            <a:tailEnd/>
          </a:ln>
        </p:spPr>
        <p:txBody>
          <a:bodyPr>
            <a:spAutoFit/>
          </a:bodyPr>
          <a:lstStyle/>
          <a:p>
            <a:pPr algn="r"/>
            <a:r>
              <a:rPr lang="en-US"/>
              <a:t>182</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146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2253833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 Grundzüge statistischer Methoden</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12</a:t>
            </a:r>
            <a:endParaRPr lang="de-DE" sz="8000" b="1" dirty="0">
              <a:solidFill>
                <a:schemeClr val="tx1"/>
              </a:solidFill>
              <a:latin typeface="+mj-lt"/>
            </a:endParaRP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9"/>
          <p:cNvSpPr txBox="1">
            <a:spLocks noChangeArrowheads="1"/>
          </p:cNvSpPr>
          <p:nvPr/>
        </p:nvSpPr>
        <p:spPr bwMode="auto">
          <a:xfrm>
            <a:off x="468312" y="1268760"/>
            <a:ext cx="4824536" cy="400110"/>
          </a:xfrm>
          <a:prstGeom prst="rect">
            <a:avLst/>
          </a:prstGeom>
          <a:solidFill>
            <a:schemeClr val="bg1"/>
          </a:solid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Statistisches Modell </a:t>
            </a:r>
            <a:r>
              <a:rPr lang="de-DE" sz="2000" dirty="0">
                <a:solidFill>
                  <a:srgbClr val="0070C0"/>
                </a:solidFill>
              </a:rPr>
              <a:t>●</a:t>
            </a:r>
            <a:endParaRPr lang="de-DE" sz="2000" b="1" dirty="0">
              <a:solidFill>
                <a:srgbClr val="0070C0"/>
              </a:solidFill>
              <a:latin typeface="Times New Roman" pitchFamily="18" charset="0"/>
            </a:endParaRPr>
          </a:p>
        </p:txBody>
      </p:sp>
      <p:sp>
        <p:nvSpPr>
          <p:cNvPr id="16" name="Textfeld 12"/>
          <p:cNvSpPr txBox="1"/>
          <p:nvPr/>
        </p:nvSpPr>
        <p:spPr>
          <a:xfrm>
            <a:off x="468311" y="1860848"/>
            <a:ext cx="7067128" cy="1015663"/>
          </a:xfrm>
          <a:prstGeom prst="rect">
            <a:avLst/>
          </a:prstGeom>
          <a:noFill/>
        </p:spPr>
        <p:txBody>
          <a:bodyPr wrap="square">
            <a:spAutoFit/>
          </a:bodyPr>
          <a:lstStyle/>
          <a:p>
            <a:pPr>
              <a:defRPr/>
            </a:pPr>
            <a:r>
              <a:rPr lang="de-DE" sz="2000" dirty="0">
                <a:latin typeface="+mn-lt"/>
              </a:rPr>
              <a:t>&gt; Eine maßgeblich auf W‘rechnung basierende mathematische </a:t>
            </a:r>
          </a:p>
          <a:p>
            <a:pPr>
              <a:defRPr/>
            </a:pPr>
            <a:r>
              <a:rPr lang="de-DE" sz="2000" dirty="0">
                <a:latin typeface="+mn-lt"/>
              </a:rPr>
              <a:t>   Beschreibung wie zufallsabhängige Daten in einer bestimmten </a:t>
            </a:r>
          </a:p>
          <a:p>
            <a:pPr>
              <a:defRPr/>
            </a:pPr>
            <a:r>
              <a:rPr lang="de-DE" sz="2000" dirty="0">
                <a:latin typeface="+mn-lt"/>
              </a:rPr>
              <a:t>   Situation zustande kommen</a:t>
            </a:r>
          </a:p>
        </p:txBody>
      </p:sp>
      <p:sp>
        <p:nvSpPr>
          <p:cNvPr id="18" name="Textfeld 12"/>
          <p:cNvSpPr txBox="1"/>
          <p:nvPr/>
        </p:nvSpPr>
        <p:spPr>
          <a:xfrm>
            <a:off x="468310" y="3068960"/>
            <a:ext cx="7067128" cy="707886"/>
          </a:xfrm>
          <a:prstGeom prst="rect">
            <a:avLst/>
          </a:prstGeom>
          <a:noFill/>
        </p:spPr>
        <p:txBody>
          <a:bodyPr wrap="square">
            <a:spAutoFit/>
          </a:bodyPr>
          <a:lstStyle/>
          <a:p>
            <a:pPr>
              <a:defRPr/>
            </a:pPr>
            <a:r>
              <a:rPr lang="de-DE" sz="2000" dirty="0">
                <a:latin typeface="+mn-lt"/>
              </a:rPr>
              <a:t>&gt; Zugewinn: Entscheidungen und Aussagen können mit </a:t>
            </a:r>
            <a:r>
              <a:rPr lang="de-DE" sz="2000" b="1" dirty="0">
                <a:solidFill>
                  <a:srgbClr val="0070C0"/>
                </a:solidFill>
                <a:latin typeface="+mn-lt"/>
              </a:rPr>
              <a:t>Irrtums-</a:t>
            </a:r>
          </a:p>
          <a:p>
            <a:pPr>
              <a:defRPr/>
            </a:pPr>
            <a:r>
              <a:rPr lang="de-DE" sz="2000" b="1" dirty="0">
                <a:solidFill>
                  <a:srgbClr val="0070C0"/>
                </a:solidFill>
                <a:latin typeface="+mn-lt"/>
              </a:rPr>
              <a:t>   </a:t>
            </a:r>
            <a:r>
              <a:rPr lang="de-DE" sz="2000" dirty="0">
                <a:latin typeface="+mn-lt"/>
              </a:rPr>
              <a:t>und</a:t>
            </a:r>
            <a:r>
              <a:rPr lang="de-DE" sz="2000" b="1" dirty="0">
                <a:solidFill>
                  <a:srgbClr val="0070C0"/>
                </a:solidFill>
                <a:latin typeface="+mn-lt"/>
              </a:rPr>
              <a:t> Sicherheitswahrscheinlichkeiten</a:t>
            </a:r>
            <a:r>
              <a:rPr lang="de-DE" sz="2000" dirty="0">
                <a:latin typeface="+mn-lt"/>
              </a:rPr>
              <a:t> angegeben werden.</a:t>
            </a: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683568" y="4213197"/>
            <a:ext cx="7534275" cy="1447800"/>
          </a:xfrm>
          <a:prstGeom prst="rect">
            <a:avLst/>
          </a:prstGeom>
        </p:spPr>
      </p:pic>
    </p:spTree>
    <p:extLst>
      <p:ext uri="{BB962C8B-B14F-4D97-AF65-F5344CB8AC3E}">
        <p14:creationId xmlns:p14="http://schemas.microsoft.com/office/powerpoint/2010/main" val="211846416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Assoziationsplots</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Mosaikplots</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5.2.1 Grafische Analysemöglichkeiten</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a:t>
            </a:r>
            <a:r>
              <a:rPr lang="de-DE" sz="2000" b="1" dirty="0" err="1">
                <a:solidFill>
                  <a:srgbClr val="0070C0"/>
                </a:solidFill>
                <a:latin typeface="+mn-lt"/>
              </a:rPr>
              <a:t>Hexagonalplots</a:t>
            </a:r>
            <a:endParaRPr lang="de-DE" sz="2000" b="1" dirty="0">
              <a:solidFill>
                <a:srgbClr val="0070C0"/>
              </a:solidFill>
              <a:latin typeface="+mn-lt"/>
            </a:endParaRP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a:t>
            </a:r>
            <a:r>
              <a:rPr lang="de-DE" sz="2000" b="1" dirty="0" err="1">
                <a:solidFill>
                  <a:srgbClr val="0070C0"/>
                </a:solidFill>
                <a:latin typeface="+mn-lt"/>
              </a:rPr>
              <a:t>Spineplots</a:t>
            </a:r>
            <a:endParaRPr lang="de-DE" sz="2000" b="1" dirty="0">
              <a:solidFill>
                <a:srgbClr val="0070C0"/>
              </a:solidFill>
              <a:latin typeface="+mn-lt"/>
            </a:endParaRP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5.2 Zusammenhänge zwischen metrischen Merkmalen</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Streudiagramme</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Streudiagramm-Matrizen</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5.2.2 Zusammenhangsmaße für metrische Merkmale</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183</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187</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188</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189</a:t>
            </a:r>
            <a:endParaRPr lang="en-US" dirty="0"/>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en-US"/>
              <a:t>189</a:t>
            </a:r>
            <a:endParaRPr lang="en-US" dirty="0"/>
          </a:p>
        </p:txBody>
      </p:sp>
      <p:sp>
        <p:nvSpPr>
          <p:cNvPr id="31" name="Textfeld 28"/>
          <p:cNvSpPr txBox="1">
            <a:spLocks noChangeArrowheads="1"/>
          </p:cNvSpPr>
          <p:nvPr/>
        </p:nvSpPr>
        <p:spPr bwMode="auto">
          <a:xfrm>
            <a:off x="7883525" y="3140075"/>
            <a:ext cx="790575" cy="369888"/>
          </a:xfrm>
          <a:prstGeom prst="rect">
            <a:avLst/>
          </a:prstGeom>
          <a:noFill/>
          <a:ln w="9525">
            <a:noFill/>
            <a:miter lim="800000"/>
            <a:headEnd/>
            <a:tailEnd/>
          </a:ln>
        </p:spPr>
        <p:txBody>
          <a:bodyPr>
            <a:spAutoFit/>
          </a:bodyPr>
          <a:lstStyle/>
          <a:p>
            <a:pPr algn="r"/>
            <a:r>
              <a:rPr lang="en-US"/>
              <a:t>189</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191</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192</a:t>
            </a:r>
            <a:endParaRPr lang="en-US" dirty="0"/>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a:t>193</a:t>
            </a:r>
            <a:endParaRPr lang="en-US" dirty="0"/>
          </a:p>
        </p:txBody>
      </p:sp>
      <p:sp>
        <p:nvSpPr>
          <p:cNvPr id="45" name="Textfeld 44"/>
          <p:cNvSpPr txBox="1">
            <a:spLocks noChangeArrowheads="1"/>
          </p:cNvSpPr>
          <p:nvPr/>
        </p:nvSpPr>
        <p:spPr bwMode="auto">
          <a:xfrm>
            <a:off x="469106" y="487199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Empirische Kovarianz</a:t>
            </a:r>
          </a:p>
        </p:txBody>
      </p:sp>
      <p:sp>
        <p:nvSpPr>
          <p:cNvPr id="46" name="Textfeld 45"/>
          <p:cNvSpPr txBox="1">
            <a:spLocks noChangeArrowheads="1"/>
          </p:cNvSpPr>
          <p:nvPr/>
        </p:nvSpPr>
        <p:spPr bwMode="auto">
          <a:xfrm>
            <a:off x="469106" y="530379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Empirischer Korrelationskoeffizient nach Pearson</a:t>
            </a:r>
          </a:p>
        </p:txBody>
      </p:sp>
      <p:sp>
        <p:nvSpPr>
          <p:cNvPr id="49" name="Textfeld 28"/>
          <p:cNvSpPr txBox="1">
            <a:spLocks noChangeArrowheads="1"/>
          </p:cNvSpPr>
          <p:nvPr/>
        </p:nvSpPr>
        <p:spPr bwMode="auto">
          <a:xfrm>
            <a:off x="7884318" y="4870402"/>
            <a:ext cx="790575" cy="369888"/>
          </a:xfrm>
          <a:prstGeom prst="rect">
            <a:avLst/>
          </a:prstGeom>
          <a:noFill/>
          <a:ln w="9525">
            <a:noFill/>
            <a:miter lim="800000"/>
            <a:headEnd/>
            <a:tailEnd/>
          </a:ln>
        </p:spPr>
        <p:txBody>
          <a:bodyPr>
            <a:spAutoFit/>
          </a:bodyPr>
          <a:lstStyle/>
          <a:p>
            <a:pPr algn="r"/>
            <a:r>
              <a:rPr lang="en-US"/>
              <a:t>193</a:t>
            </a:r>
            <a:endParaRPr lang="en-US" dirty="0"/>
          </a:p>
        </p:txBody>
      </p:sp>
      <p:sp>
        <p:nvSpPr>
          <p:cNvPr id="50" name="Textfeld 28"/>
          <p:cNvSpPr txBox="1">
            <a:spLocks noChangeArrowheads="1"/>
          </p:cNvSpPr>
          <p:nvPr/>
        </p:nvSpPr>
        <p:spPr bwMode="auto">
          <a:xfrm>
            <a:off x="7885906" y="5303790"/>
            <a:ext cx="790575" cy="369887"/>
          </a:xfrm>
          <a:prstGeom prst="rect">
            <a:avLst/>
          </a:prstGeom>
          <a:noFill/>
          <a:ln w="9525">
            <a:noFill/>
            <a:miter lim="800000"/>
            <a:headEnd/>
            <a:tailEnd/>
          </a:ln>
        </p:spPr>
        <p:txBody>
          <a:bodyPr>
            <a:spAutoFit/>
          </a:bodyPr>
          <a:lstStyle/>
          <a:p>
            <a:pPr algn="r"/>
            <a:r>
              <a:rPr lang="de-DE"/>
              <a:t>199</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4" name="Textfeld 33"/>
          <p:cNvSpPr txBox="1">
            <a:spLocks noChangeArrowheads="1"/>
          </p:cNvSpPr>
          <p:nvPr/>
        </p:nvSpPr>
        <p:spPr bwMode="auto">
          <a:xfrm>
            <a:off x="469106" y="57416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Empirische Kovarianz- und Korrelationsmatrizen</a:t>
            </a:r>
          </a:p>
        </p:txBody>
      </p:sp>
      <p:sp>
        <p:nvSpPr>
          <p:cNvPr id="36" name="Textfeld 35"/>
          <p:cNvSpPr txBox="1">
            <a:spLocks noChangeArrowheads="1"/>
          </p:cNvSpPr>
          <p:nvPr/>
        </p:nvSpPr>
        <p:spPr bwMode="auto">
          <a:xfrm>
            <a:off x="457199" y="616261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Korrelationskoeffizient nach Spearman</a:t>
            </a:r>
          </a:p>
        </p:txBody>
      </p:sp>
      <p:sp>
        <p:nvSpPr>
          <p:cNvPr id="37"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000" b="1" dirty="0">
                <a:solidFill>
                  <a:srgbClr val="0070C0"/>
                </a:solidFill>
                <a:latin typeface="+mj-lt"/>
                <a:ea typeface="+mj-ea"/>
                <a:cs typeface="+mj-cs"/>
              </a:rPr>
              <a:t> 5 Beschreibung und Analyse empirischer Zusammenhänge</a:t>
            </a:r>
          </a:p>
        </p:txBody>
      </p:sp>
      <p:cxnSp>
        <p:nvCxnSpPr>
          <p:cNvPr id="39" name="Gerade Verbindung 3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40" name="Textfeld 28"/>
          <p:cNvSpPr txBox="1">
            <a:spLocks noChangeArrowheads="1"/>
          </p:cNvSpPr>
          <p:nvPr/>
        </p:nvSpPr>
        <p:spPr bwMode="auto">
          <a:xfrm>
            <a:off x="7885906" y="5741656"/>
            <a:ext cx="790575" cy="369887"/>
          </a:xfrm>
          <a:prstGeom prst="rect">
            <a:avLst/>
          </a:prstGeom>
          <a:noFill/>
          <a:ln w="9525">
            <a:noFill/>
            <a:miter lim="800000"/>
            <a:headEnd/>
            <a:tailEnd/>
          </a:ln>
        </p:spPr>
        <p:txBody>
          <a:bodyPr>
            <a:spAutoFit/>
          </a:bodyPr>
          <a:lstStyle/>
          <a:p>
            <a:pPr algn="r"/>
            <a:r>
              <a:rPr lang="en-US"/>
              <a:t>210</a:t>
            </a:r>
            <a:endParaRPr lang="en-US" dirty="0"/>
          </a:p>
        </p:txBody>
      </p:sp>
      <p:sp>
        <p:nvSpPr>
          <p:cNvPr id="41" name="Textfeld 28"/>
          <p:cNvSpPr txBox="1">
            <a:spLocks noChangeArrowheads="1"/>
          </p:cNvSpPr>
          <p:nvPr/>
        </p:nvSpPr>
        <p:spPr bwMode="auto">
          <a:xfrm>
            <a:off x="7896225" y="6166232"/>
            <a:ext cx="790575" cy="369887"/>
          </a:xfrm>
          <a:prstGeom prst="rect">
            <a:avLst/>
          </a:prstGeom>
          <a:noFill/>
          <a:ln w="9525">
            <a:noFill/>
            <a:miter lim="800000"/>
            <a:headEnd/>
            <a:tailEnd/>
          </a:ln>
        </p:spPr>
        <p:txBody>
          <a:bodyPr>
            <a:spAutoFit/>
          </a:bodyPr>
          <a:lstStyle/>
          <a:p>
            <a:pPr algn="r"/>
            <a:r>
              <a:rPr lang="en-US"/>
              <a:t>211</a:t>
            </a:r>
            <a:endParaRPr lang="en-US" dirty="0"/>
          </a:p>
        </p:txBody>
      </p:sp>
      <p:sp>
        <p:nvSpPr>
          <p:cNvPr id="4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147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82796821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5.2.3 Einfache lineare Regression</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Zweck und allgemeine Vorgehensweise</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Kritische Punkte und Alternativen</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Grafische Analysemöglichkeiten</a:t>
            </a: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KQ-Methode (</a:t>
            </a:r>
            <a:r>
              <a:rPr lang="de-DE" sz="2000" b="1" i="1" dirty="0">
                <a:solidFill>
                  <a:srgbClr val="0070C0"/>
                </a:solidFill>
                <a:latin typeface="+mn-lt"/>
              </a:rPr>
              <a:t>L</a:t>
            </a:r>
            <a:r>
              <a:rPr lang="de-DE" sz="2000" b="1" baseline="-25000" dirty="0">
                <a:solidFill>
                  <a:srgbClr val="0070C0"/>
                </a:solidFill>
                <a:latin typeface="+mn-lt"/>
              </a:rPr>
              <a:t>2</a:t>
            </a:r>
            <a:r>
              <a:rPr lang="de-DE" sz="2000" b="1" dirty="0">
                <a:solidFill>
                  <a:srgbClr val="0070C0"/>
                </a:solidFill>
                <a:latin typeface="+mn-lt"/>
              </a:rPr>
              <a:t>-Regression)</a:t>
            </a:r>
          </a:p>
        </p:txBody>
      </p:sp>
      <p:sp>
        <p:nvSpPr>
          <p:cNvPr id="17" name="Textfeld 16"/>
          <p:cNvSpPr txBox="1">
            <a:spLocks noChangeArrowheads="1"/>
          </p:cNvSpPr>
          <p:nvPr/>
        </p:nvSpPr>
        <p:spPr bwMode="auto">
          <a:xfrm>
            <a:off x="468313" y="2278063"/>
            <a:ext cx="8207375" cy="40011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LAD-Methode (</a:t>
            </a:r>
            <a:r>
              <a:rPr lang="de-DE" sz="2000" b="1" i="1" dirty="0">
                <a:solidFill>
                  <a:srgbClr val="0070C0"/>
                </a:solidFill>
                <a:latin typeface="+mn-lt"/>
              </a:rPr>
              <a:t>L</a:t>
            </a:r>
            <a:r>
              <a:rPr lang="de-DE" sz="2000" b="1" baseline="-25000" dirty="0">
                <a:solidFill>
                  <a:srgbClr val="0070C0"/>
                </a:solidFill>
                <a:latin typeface="+mn-lt"/>
              </a:rPr>
              <a:t>1</a:t>
            </a:r>
            <a:r>
              <a:rPr lang="de-DE" sz="2000" b="1" dirty="0">
                <a:solidFill>
                  <a:srgbClr val="0070C0"/>
                </a:solidFill>
                <a:latin typeface="+mn-lt"/>
              </a:rPr>
              <a:t>-Regression)</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5.3 Ergänzende und vertiefende Themen</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5.3.1 Zusammenhänge in anderen Skalierungsfällen</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Zusammenhangsmaße</a:t>
            </a:r>
          </a:p>
        </p:txBody>
      </p:sp>
      <p:sp>
        <p:nvSpPr>
          <p:cNvPr id="45" name="Textfeld 44"/>
          <p:cNvSpPr txBox="1">
            <a:spLocks noChangeArrowheads="1"/>
          </p:cNvSpPr>
          <p:nvPr/>
        </p:nvSpPr>
        <p:spPr bwMode="auto">
          <a:xfrm>
            <a:off x="469106" y="487199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Spezielle Regressionsmodelle</a:t>
            </a:r>
          </a:p>
        </p:txBody>
      </p:sp>
      <p:sp>
        <p:nvSpPr>
          <p:cNvPr id="37"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000" b="1" dirty="0">
                <a:solidFill>
                  <a:srgbClr val="0070C0"/>
                </a:solidFill>
                <a:latin typeface="+mj-lt"/>
                <a:ea typeface="+mj-ea"/>
                <a:cs typeface="+mj-cs"/>
              </a:rPr>
              <a:t> 5 Beschreibung und Analyse empirischer Zusammenhänge</a:t>
            </a:r>
          </a:p>
        </p:txBody>
      </p:sp>
      <p:cxnSp>
        <p:nvCxnSpPr>
          <p:cNvPr id="39" name="Gerade Verbindung 3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40"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215</a:t>
            </a:r>
            <a:endParaRPr lang="en-US" dirty="0"/>
          </a:p>
        </p:txBody>
      </p:sp>
      <p:sp>
        <p:nvSpPr>
          <p:cNvPr id="41"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215</a:t>
            </a:r>
            <a:endParaRPr lang="en-US" dirty="0"/>
          </a:p>
        </p:txBody>
      </p:sp>
      <p:sp>
        <p:nvSpPr>
          <p:cNvPr id="42"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221</a:t>
            </a:r>
            <a:endParaRPr lang="en-US" dirty="0"/>
          </a:p>
        </p:txBody>
      </p:sp>
      <p:sp>
        <p:nvSpPr>
          <p:cNvPr id="43" name="Textfeld 42"/>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231</a:t>
            </a:r>
            <a:endParaRPr lang="en-US" dirty="0"/>
          </a:p>
        </p:txBody>
      </p:sp>
      <p:sp>
        <p:nvSpPr>
          <p:cNvPr id="44"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en-US"/>
              <a:t>239</a:t>
            </a:r>
            <a:endParaRPr lang="en-US" dirty="0"/>
          </a:p>
        </p:txBody>
      </p:sp>
      <p:sp>
        <p:nvSpPr>
          <p:cNvPr id="57" name="Rechteck 56"/>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148</a:t>
            </a:r>
            <a:endParaRPr lang="de-DE" sz="8000" b="1" dirty="0">
              <a:solidFill>
                <a:schemeClr val="tx1"/>
              </a:solidFill>
              <a:latin typeface="+mj-lt"/>
            </a:endParaRPr>
          </a:p>
        </p:txBody>
      </p:sp>
      <p:sp>
        <p:nvSpPr>
          <p:cNvPr id="21" name="Textfeld 28"/>
          <p:cNvSpPr txBox="1">
            <a:spLocks noChangeArrowheads="1"/>
          </p:cNvSpPr>
          <p:nvPr/>
        </p:nvSpPr>
        <p:spPr bwMode="auto">
          <a:xfrm>
            <a:off x="7883525" y="3140075"/>
            <a:ext cx="790575" cy="369888"/>
          </a:xfrm>
          <a:prstGeom prst="rect">
            <a:avLst/>
          </a:prstGeom>
          <a:noFill/>
          <a:ln w="9525">
            <a:noFill/>
            <a:miter lim="800000"/>
            <a:headEnd/>
            <a:tailEnd/>
          </a:ln>
        </p:spPr>
        <p:txBody>
          <a:bodyPr>
            <a:spAutoFit/>
          </a:bodyPr>
          <a:lstStyle/>
          <a:p>
            <a:pPr algn="r"/>
            <a:r>
              <a:rPr lang="en-US"/>
              <a:t>242</a:t>
            </a:r>
            <a:endParaRPr lang="en-US" dirty="0"/>
          </a:p>
        </p:txBody>
      </p:sp>
      <p:sp>
        <p:nvSpPr>
          <p:cNvPr id="2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242</a:t>
            </a:r>
            <a:endParaRPr lang="en-US" dirty="0"/>
          </a:p>
        </p:txBody>
      </p:sp>
      <p:sp>
        <p:nvSpPr>
          <p:cNvPr id="24"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242</a:t>
            </a:r>
            <a:endParaRPr lang="en-US" dirty="0"/>
          </a:p>
        </p:txBody>
      </p:sp>
      <p:sp>
        <p:nvSpPr>
          <p:cNvPr id="26"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a:t>245</a:t>
            </a:r>
            <a:endParaRPr lang="en-US" dirty="0"/>
          </a:p>
        </p:txBody>
      </p:sp>
      <p:sp>
        <p:nvSpPr>
          <p:cNvPr id="27" name="Textfeld 28"/>
          <p:cNvSpPr txBox="1">
            <a:spLocks noChangeArrowheads="1"/>
          </p:cNvSpPr>
          <p:nvPr/>
        </p:nvSpPr>
        <p:spPr bwMode="auto">
          <a:xfrm>
            <a:off x="7884318" y="4870402"/>
            <a:ext cx="790575" cy="369888"/>
          </a:xfrm>
          <a:prstGeom prst="rect">
            <a:avLst/>
          </a:prstGeom>
          <a:noFill/>
          <a:ln w="9525">
            <a:noFill/>
            <a:miter lim="800000"/>
            <a:headEnd/>
            <a:tailEnd/>
          </a:ln>
        </p:spPr>
        <p:txBody>
          <a:bodyPr>
            <a:spAutoFit/>
          </a:bodyPr>
          <a:lstStyle/>
          <a:p>
            <a:pPr algn="r"/>
            <a:r>
              <a:rPr lang="en-US"/>
              <a:t>247</a:t>
            </a:r>
            <a:endParaRPr lang="en-US" dirty="0"/>
          </a:p>
        </p:txBody>
      </p:sp>
    </p:spTree>
    <p:extLst>
      <p:ext uri="{BB962C8B-B14F-4D97-AF65-F5344CB8AC3E}">
        <p14:creationId xmlns:p14="http://schemas.microsoft.com/office/powerpoint/2010/main" val="113511238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feld 11"/>
          <p:cNvSpPr txBox="1">
            <a:spLocks noChangeArrowheads="1"/>
          </p:cNvSpPr>
          <p:nvPr/>
        </p:nvSpPr>
        <p:spPr bwMode="auto">
          <a:xfrm>
            <a:off x="435768" y="226721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a:t>
            </a:r>
            <a:r>
              <a:rPr lang="de-DE" sz="2000" b="1" dirty="0" err="1">
                <a:solidFill>
                  <a:srgbClr val="0070C0"/>
                </a:solidFill>
                <a:latin typeface="+mn-lt"/>
              </a:rPr>
              <a:t>Biplots</a:t>
            </a:r>
            <a:endParaRPr lang="de-DE" sz="2000" b="1" dirty="0">
              <a:solidFill>
                <a:srgbClr val="0070C0"/>
              </a:solidFill>
              <a:latin typeface="+mn-lt"/>
            </a:endParaRPr>
          </a:p>
        </p:txBody>
      </p:sp>
      <p:sp>
        <p:nvSpPr>
          <p:cNvPr id="13" name="Textfeld 12"/>
          <p:cNvSpPr txBox="1">
            <a:spLocks noChangeArrowheads="1"/>
          </p:cNvSpPr>
          <p:nvPr/>
        </p:nvSpPr>
        <p:spPr bwMode="auto">
          <a:xfrm>
            <a:off x="435768" y="2699016"/>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5.3.3 Wichtige Aspekte bei der Analyse empirischer Zusammenhänge</a:t>
            </a:r>
          </a:p>
        </p:txBody>
      </p:sp>
      <p:sp>
        <p:nvSpPr>
          <p:cNvPr id="14" name="Textfeld 13"/>
          <p:cNvSpPr txBox="1">
            <a:spLocks noChangeArrowheads="1"/>
          </p:cNvSpPr>
          <p:nvPr/>
        </p:nvSpPr>
        <p:spPr bwMode="auto">
          <a:xfrm>
            <a:off x="435768" y="3996004"/>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Systematische Verzerrungen</a:t>
            </a:r>
          </a:p>
        </p:txBody>
      </p:sp>
      <p:sp>
        <p:nvSpPr>
          <p:cNvPr id="16" name="Textfeld 15"/>
          <p:cNvSpPr txBox="1">
            <a:spLocks noChangeArrowheads="1"/>
          </p:cNvSpPr>
          <p:nvPr/>
        </p:nvSpPr>
        <p:spPr bwMode="auto">
          <a:xfrm>
            <a:off x="435768" y="313081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Empirische Zusammenhänge und Kausalität</a:t>
            </a:r>
          </a:p>
        </p:txBody>
      </p:sp>
      <p:sp>
        <p:nvSpPr>
          <p:cNvPr id="17" name="Textfeld 16"/>
          <p:cNvSpPr txBox="1">
            <a:spLocks noChangeArrowheads="1"/>
          </p:cNvSpPr>
          <p:nvPr/>
        </p:nvSpPr>
        <p:spPr bwMode="auto">
          <a:xfrm>
            <a:off x="435768" y="3564204"/>
            <a:ext cx="8207375" cy="40011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Spezielle Formen von Kausalität</a:t>
            </a:r>
          </a:p>
        </p:txBody>
      </p:sp>
      <p:sp>
        <p:nvSpPr>
          <p:cNvPr id="18" name="Textfeld 17"/>
          <p:cNvSpPr txBox="1">
            <a:spLocks noChangeArrowheads="1"/>
          </p:cNvSpPr>
          <p:nvPr/>
        </p:nvSpPr>
        <p:spPr bwMode="auto">
          <a:xfrm>
            <a:off x="435768" y="4427804"/>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Zufällige Schwankungen</a:t>
            </a:r>
          </a:p>
        </p:txBody>
      </p:sp>
      <p:sp>
        <p:nvSpPr>
          <p:cNvPr id="37"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000" b="1" dirty="0">
                <a:solidFill>
                  <a:srgbClr val="0070C0"/>
                </a:solidFill>
                <a:latin typeface="+mj-lt"/>
                <a:ea typeface="+mj-ea"/>
                <a:cs typeface="+mj-cs"/>
              </a:rPr>
              <a:t> 5 Beschreibung und Analyse empirischer Zusammenhänge</a:t>
            </a:r>
          </a:p>
        </p:txBody>
      </p:sp>
      <p:cxnSp>
        <p:nvCxnSpPr>
          <p:cNvPr id="39" name="Gerade Verbindung 3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57" name="Textfeld 56"/>
          <p:cNvSpPr txBox="1">
            <a:spLocks noChangeArrowheads="1"/>
          </p:cNvSpPr>
          <p:nvPr/>
        </p:nvSpPr>
        <p:spPr bwMode="auto">
          <a:xfrm>
            <a:off x="457993" y="980728"/>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5.3.2 Grafische Darstellung höherdimensionaler Daten</a:t>
            </a:r>
          </a:p>
        </p:txBody>
      </p:sp>
      <p:sp>
        <p:nvSpPr>
          <p:cNvPr id="59" name="Textfeld 58"/>
          <p:cNvSpPr txBox="1">
            <a:spLocks noChangeArrowheads="1"/>
          </p:cNvSpPr>
          <p:nvPr/>
        </p:nvSpPr>
        <p:spPr bwMode="auto">
          <a:xfrm>
            <a:off x="457993" y="1418594"/>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Höherdimensionale Mosaikplots</a:t>
            </a:r>
          </a:p>
        </p:txBody>
      </p:sp>
      <p:sp>
        <p:nvSpPr>
          <p:cNvPr id="60" name="Textfeld 59"/>
          <p:cNvSpPr txBox="1">
            <a:spLocks noChangeArrowheads="1"/>
          </p:cNvSpPr>
          <p:nvPr/>
        </p:nvSpPr>
        <p:spPr bwMode="auto">
          <a:xfrm>
            <a:off x="446086" y="1839551"/>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3D-Punktwolken</a:t>
            </a:r>
          </a:p>
        </p:txBody>
      </p:sp>
      <p:sp>
        <p:nvSpPr>
          <p:cNvPr id="64" name="Rechteck 63"/>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149</a:t>
            </a:r>
            <a:endParaRPr lang="de-DE" sz="8000" b="1" dirty="0">
              <a:solidFill>
                <a:schemeClr val="tx1"/>
              </a:solidFill>
              <a:latin typeface="+mj-lt"/>
            </a:endParaRPr>
          </a:p>
        </p:txBody>
      </p:sp>
      <p:sp>
        <p:nvSpPr>
          <p:cNvPr id="15"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dirty="0"/>
              <a:t>250</a:t>
            </a:r>
          </a:p>
        </p:txBody>
      </p:sp>
      <p:sp>
        <p:nvSpPr>
          <p:cNvPr id="19"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dirty="0"/>
              <a:t>250</a:t>
            </a:r>
          </a:p>
        </p:txBody>
      </p:sp>
      <p:sp>
        <p:nvSpPr>
          <p:cNvPr id="20"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dirty="0"/>
              <a:t>252</a:t>
            </a:r>
          </a:p>
        </p:txBody>
      </p:sp>
      <p:sp>
        <p:nvSpPr>
          <p:cNvPr id="21" name="Textfeld 20"/>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dirty="0"/>
              <a:t>253</a:t>
            </a:r>
          </a:p>
        </p:txBody>
      </p:sp>
      <p:sp>
        <p:nvSpPr>
          <p:cNvPr id="22"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en-US" dirty="0"/>
              <a:t>258</a:t>
            </a:r>
          </a:p>
        </p:txBody>
      </p:sp>
      <p:sp>
        <p:nvSpPr>
          <p:cNvPr id="24" name="Textfeld 28"/>
          <p:cNvSpPr txBox="1">
            <a:spLocks noChangeArrowheads="1"/>
          </p:cNvSpPr>
          <p:nvPr/>
        </p:nvSpPr>
        <p:spPr bwMode="auto">
          <a:xfrm>
            <a:off x="7883525" y="3140075"/>
            <a:ext cx="790575" cy="369888"/>
          </a:xfrm>
          <a:prstGeom prst="rect">
            <a:avLst/>
          </a:prstGeom>
          <a:noFill/>
          <a:ln w="9525">
            <a:noFill/>
            <a:miter lim="800000"/>
            <a:headEnd/>
            <a:tailEnd/>
          </a:ln>
        </p:spPr>
        <p:txBody>
          <a:bodyPr>
            <a:spAutoFit/>
          </a:bodyPr>
          <a:lstStyle/>
          <a:p>
            <a:pPr algn="r"/>
            <a:r>
              <a:rPr lang="en-US" dirty="0"/>
              <a:t>258</a:t>
            </a:r>
          </a:p>
        </p:txBody>
      </p:sp>
      <p:sp>
        <p:nvSpPr>
          <p:cNvPr id="25"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dirty="0"/>
              <a:t>260</a:t>
            </a:r>
          </a:p>
        </p:txBody>
      </p:sp>
      <p:sp>
        <p:nvSpPr>
          <p:cNvPr id="26"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dirty="0"/>
              <a:t>261</a:t>
            </a:r>
          </a:p>
        </p:txBody>
      </p:sp>
      <p:sp>
        <p:nvSpPr>
          <p:cNvPr id="27"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dirty="0"/>
              <a:t>267</a:t>
            </a:r>
          </a:p>
        </p:txBody>
      </p:sp>
    </p:spTree>
    <p:extLst>
      <p:ext uri="{BB962C8B-B14F-4D97-AF65-F5344CB8AC3E}">
        <p14:creationId xmlns:p14="http://schemas.microsoft.com/office/powerpoint/2010/main" val="272088777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000" b="1" dirty="0">
                <a:solidFill>
                  <a:srgbClr val="0070C0"/>
                </a:solidFill>
              </a:rPr>
              <a:t>5.1 Zusammenhänge zwischen kategorialen Merkmalen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extfeld 12"/>
          <p:cNvSpPr txBox="1">
            <a:spLocks noChangeArrowheads="1"/>
          </p:cNvSpPr>
          <p:nvPr/>
        </p:nvSpPr>
        <p:spPr bwMode="auto">
          <a:xfrm>
            <a:off x="468312" y="981075"/>
            <a:ext cx="295156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5.1.1 Kontingenztabellen</a:t>
            </a:r>
          </a:p>
        </p:txBody>
      </p:sp>
      <p:sp>
        <p:nvSpPr>
          <p:cNvPr id="14" name="Textfeld 9"/>
          <p:cNvSpPr txBox="1">
            <a:spLocks noChangeArrowheads="1"/>
          </p:cNvSpPr>
          <p:nvPr/>
        </p:nvSpPr>
        <p:spPr bwMode="auto">
          <a:xfrm>
            <a:off x="471836" y="1628800"/>
            <a:ext cx="410016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Verteilungen in Kontingenztabellen</a:t>
            </a:r>
          </a:p>
        </p:txBody>
      </p:sp>
      <p:sp>
        <p:nvSpPr>
          <p:cNvPr id="11" name="Textfeld 9"/>
          <p:cNvSpPr txBox="1">
            <a:spLocks noChangeArrowheads="1"/>
          </p:cNvSpPr>
          <p:nvPr/>
        </p:nvSpPr>
        <p:spPr bwMode="auto">
          <a:xfrm>
            <a:off x="466666" y="2244616"/>
            <a:ext cx="216024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5.1.1 </a:t>
            </a:r>
            <a:r>
              <a:rPr lang="de-DE" sz="2000" dirty="0">
                <a:solidFill>
                  <a:srgbClr val="0070C0"/>
                </a:solidFill>
              </a:rPr>
              <a:t>●</a:t>
            </a:r>
            <a:endParaRPr lang="de-DE" sz="2000" b="1" dirty="0">
              <a:solidFill>
                <a:srgbClr val="0070C0"/>
              </a:solidFill>
              <a:latin typeface="Times New Roman" pitchFamily="18" charset="0"/>
            </a:endParaRPr>
          </a:p>
        </p:txBody>
      </p:sp>
      <p:cxnSp>
        <p:nvCxnSpPr>
          <p:cNvPr id="17"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 name="Textfeld 9"/>
          <p:cNvSpPr txBox="1">
            <a:spLocks noChangeArrowheads="1"/>
          </p:cNvSpPr>
          <p:nvPr/>
        </p:nvSpPr>
        <p:spPr bwMode="auto">
          <a:xfrm>
            <a:off x="466227" y="2644839"/>
            <a:ext cx="359610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Allgemeines zur Notation </a:t>
            </a:r>
            <a:r>
              <a:rPr lang="de-DE" sz="2000" dirty="0">
                <a:solidFill>
                  <a:srgbClr val="0070C0"/>
                </a:solidFill>
              </a:rPr>
              <a:t>●</a:t>
            </a:r>
            <a:endParaRPr lang="de-DE" sz="2000" b="1" dirty="0">
              <a:solidFill>
                <a:srgbClr val="0070C0"/>
              </a:solidFill>
              <a:latin typeface="Times New Roman" pitchFamily="18" charset="0"/>
            </a:endParaRPr>
          </a:p>
        </p:txBody>
      </p:sp>
      <p:sp>
        <p:nvSpPr>
          <p:cNvPr id="21" name="Textfeld 9"/>
          <p:cNvSpPr txBox="1">
            <a:spLocks noChangeArrowheads="1"/>
          </p:cNvSpPr>
          <p:nvPr/>
        </p:nvSpPr>
        <p:spPr bwMode="auto">
          <a:xfrm>
            <a:off x="470957" y="3044949"/>
            <a:ext cx="323650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Absolute Verteilungen </a:t>
            </a:r>
            <a:r>
              <a:rPr lang="de-DE" sz="2000" dirty="0">
                <a:solidFill>
                  <a:srgbClr val="0070C0"/>
                </a:solidFill>
              </a:rPr>
              <a:t>●</a:t>
            </a:r>
            <a:endParaRPr lang="de-DE" sz="2000" b="1" dirty="0">
              <a:solidFill>
                <a:srgbClr val="0070C0"/>
              </a:solidFill>
              <a:latin typeface="Times New Roman" pitchFamily="18" charset="0"/>
            </a:endParaRPr>
          </a:p>
        </p:txBody>
      </p:sp>
      <p:sp>
        <p:nvSpPr>
          <p:cNvPr id="22" name="Textfeld 9"/>
          <p:cNvSpPr txBox="1">
            <a:spLocks noChangeArrowheads="1"/>
          </p:cNvSpPr>
          <p:nvPr/>
        </p:nvSpPr>
        <p:spPr bwMode="auto">
          <a:xfrm>
            <a:off x="470519" y="3445172"/>
            <a:ext cx="359610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Relative Verteilungen </a:t>
            </a:r>
            <a:r>
              <a:rPr lang="de-DE" sz="2000" dirty="0">
                <a:solidFill>
                  <a:srgbClr val="0070C0"/>
                </a:solidFill>
              </a:rPr>
              <a:t>●</a:t>
            </a:r>
            <a:endParaRPr lang="de-DE" sz="2000" b="1" dirty="0">
              <a:solidFill>
                <a:srgbClr val="0070C0"/>
              </a:solidFill>
              <a:latin typeface="Times New Roman" pitchFamily="18" charset="0"/>
            </a:endParaRPr>
          </a:p>
        </p:txBody>
      </p:sp>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150</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839721" y="4032089"/>
            <a:ext cx="7010400" cy="1628775"/>
          </a:xfrm>
          <a:prstGeom prst="rect">
            <a:avLst/>
          </a:prstGeom>
        </p:spPr>
      </p:pic>
      <mc:AlternateContent xmlns:mc="http://schemas.openxmlformats.org/markup-compatibility/2006" xmlns:a14="http://schemas.microsoft.com/office/drawing/2010/main">
        <mc:Choice Requires="a14">
          <p:sp>
            <p:nvSpPr>
              <p:cNvPr id="52" name="Textfeld 51"/>
              <p:cNvSpPr txBox="1"/>
              <p:nvPr/>
            </p:nvSpPr>
            <p:spPr>
              <a:xfrm>
                <a:off x="2408297" y="4755635"/>
                <a:ext cx="1011575"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11</m:t>
                          </m:r>
                        </m:sub>
                      </m:sSub>
                    </m:oMath>
                  </m:oMathPara>
                </a14:m>
                <a:endParaRPr lang="de-DE" dirty="0">
                  <a:solidFill>
                    <a:srgbClr val="0070C0"/>
                  </a:solidFill>
                </a:endParaRPr>
              </a:p>
            </p:txBody>
          </p:sp>
        </mc:Choice>
        <mc:Fallback xmlns="">
          <p:sp>
            <p:nvSpPr>
              <p:cNvPr id="52" name="Textfeld 51"/>
              <p:cNvSpPr txBox="1">
                <a:spLocks noRot="1" noChangeAspect="1" noMove="1" noResize="1" noEditPoints="1" noAdjustHandles="1" noChangeArrowheads="1" noChangeShapeType="1" noTextEdit="1"/>
              </p:cNvSpPr>
              <p:nvPr/>
            </p:nvSpPr>
            <p:spPr>
              <a:xfrm>
                <a:off x="2408297" y="4755635"/>
                <a:ext cx="1011575" cy="369332"/>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3" name="Textfeld 52"/>
              <p:cNvSpPr txBox="1"/>
              <p:nvPr/>
            </p:nvSpPr>
            <p:spPr>
              <a:xfrm>
                <a:off x="2553605" y="5041706"/>
                <a:ext cx="72095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21</m:t>
                          </m:r>
                        </m:sub>
                      </m:sSub>
                    </m:oMath>
                  </m:oMathPara>
                </a14:m>
                <a:endParaRPr lang="de-DE" dirty="0">
                  <a:solidFill>
                    <a:srgbClr val="0070C0"/>
                  </a:solidFill>
                </a:endParaRPr>
              </a:p>
            </p:txBody>
          </p:sp>
        </mc:Choice>
        <mc:Fallback xmlns="">
          <p:sp>
            <p:nvSpPr>
              <p:cNvPr id="53" name="Textfeld 52"/>
              <p:cNvSpPr txBox="1">
                <a:spLocks noRot="1" noChangeAspect="1" noMove="1" noResize="1" noEditPoints="1" noAdjustHandles="1" noChangeArrowheads="1" noChangeShapeType="1" noTextEdit="1"/>
              </p:cNvSpPr>
              <p:nvPr/>
            </p:nvSpPr>
            <p:spPr>
              <a:xfrm>
                <a:off x="2553605" y="5041706"/>
                <a:ext cx="720958" cy="369332"/>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4" name="Textfeld 53"/>
              <p:cNvSpPr txBox="1"/>
              <p:nvPr/>
            </p:nvSpPr>
            <p:spPr>
              <a:xfrm>
                <a:off x="4316096" y="4755635"/>
                <a:ext cx="1011575"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12</m:t>
                          </m:r>
                        </m:sub>
                      </m:sSub>
                    </m:oMath>
                  </m:oMathPara>
                </a14:m>
                <a:endParaRPr lang="de-DE" dirty="0">
                  <a:solidFill>
                    <a:srgbClr val="0070C0"/>
                  </a:solidFill>
                </a:endParaRPr>
              </a:p>
            </p:txBody>
          </p:sp>
        </mc:Choice>
        <mc:Fallback xmlns="">
          <p:sp>
            <p:nvSpPr>
              <p:cNvPr id="54" name="Textfeld 53"/>
              <p:cNvSpPr txBox="1">
                <a:spLocks noRot="1" noChangeAspect="1" noMove="1" noResize="1" noEditPoints="1" noAdjustHandles="1" noChangeArrowheads="1" noChangeShapeType="1" noTextEdit="1"/>
              </p:cNvSpPr>
              <p:nvPr/>
            </p:nvSpPr>
            <p:spPr>
              <a:xfrm>
                <a:off x="4316096" y="4755635"/>
                <a:ext cx="1011575" cy="369332"/>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5" name="Textfeld 54"/>
              <p:cNvSpPr txBox="1"/>
              <p:nvPr/>
            </p:nvSpPr>
            <p:spPr>
              <a:xfrm>
                <a:off x="4454808" y="5041706"/>
                <a:ext cx="72095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22</m:t>
                          </m:r>
                        </m:sub>
                      </m:sSub>
                    </m:oMath>
                  </m:oMathPara>
                </a14:m>
                <a:endParaRPr lang="de-DE" dirty="0">
                  <a:solidFill>
                    <a:srgbClr val="0070C0"/>
                  </a:solidFill>
                </a:endParaRPr>
              </a:p>
            </p:txBody>
          </p:sp>
        </mc:Choice>
        <mc:Fallback xmlns="">
          <p:sp>
            <p:nvSpPr>
              <p:cNvPr id="55" name="Textfeld 54"/>
              <p:cNvSpPr txBox="1">
                <a:spLocks noRot="1" noChangeAspect="1" noMove="1" noResize="1" noEditPoints="1" noAdjustHandles="1" noChangeArrowheads="1" noChangeShapeType="1" noTextEdit="1"/>
              </p:cNvSpPr>
              <p:nvPr/>
            </p:nvSpPr>
            <p:spPr>
              <a:xfrm>
                <a:off x="4454808" y="5041706"/>
                <a:ext cx="720958" cy="369332"/>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6" name="Textfeld 55"/>
              <p:cNvSpPr txBox="1"/>
              <p:nvPr/>
            </p:nvSpPr>
            <p:spPr>
              <a:xfrm>
                <a:off x="5972280" y="4755635"/>
                <a:ext cx="1011575"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13</m:t>
                          </m:r>
                        </m:sub>
                      </m:sSub>
                    </m:oMath>
                  </m:oMathPara>
                </a14:m>
                <a:endParaRPr lang="de-DE" dirty="0">
                  <a:solidFill>
                    <a:srgbClr val="0070C0"/>
                  </a:solidFill>
                </a:endParaRPr>
              </a:p>
            </p:txBody>
          </p:sp>
        </mc:Choice>
        <mc:Fallback xmlns="">
          <p:sp>
            <p:nvSpPr>
              <p:cNvPr id="56" name="Textfeld 55"/>
              <p:cNvSpPr txBox="1">
                <a:spLocks noRot="1" noChangeAspect="1" noMove="1" noResize="1" noEditPoints="1" noAdjustHandles="1" noChangeArrowheads="1" noChangeShapeType="1" noTextEdit="1"/>
              </p:cNvSpPr>
              <p:nvPr/>
            </p:nvSpPr>
            <p:spPr>
              <a:xfrm>
                <a:off x="5972280" y="4755635"/>
                <a:ext cx="1011575" cy="369332"/>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7" name="Textfeld 56"/>
              <p:cNvSpPr txBox="1"/>
              <p:nvPr/>
            </p:nvSpPr>
            <p:spPr>
              <a:xfrm>
                <a:off x="6117588" y="5041706"/>
                <a:ext cx="72095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23</m:t>
                          </m:r>
                        </m:sub>
                      </m:sSub>
                    </m:oMath>
                  </m:oMathPara>
                </a14:m>
                <a:endParaRPr lang="de-DE" dirty="0">
                  <a:solidFill>
                    <a:srgbClr val="0070C0"/>
                  </a:solidFill>
                </a:endParaRPr>
              </a:p>
            </p:txBody>
          </p:sp>
        </mc:Choice>
        <mc:Fallback xmlns="">
          <p:sp>
            <p:nvSpPr>
              <p:cNvPr id="57" name="Textfeld 56"/>
              <p:cNvSpPr txBox="1">
                <a:spLocks noRot="1" noChangeAspect="1" noMove="1" noResize="1" noEditPoints="1" noAdjustHandles="1" noChangeArrowheads="1" noChangeShapeType="1" noTextEdit="1"/>
              </p:cNvSpPr>
              <p:nvPr/>
            </p:nvSpPr>
            <p:spPr>
              <a:xfrm>
                <a:off x="6117588" y="5041706"/>
                <a:ext cx="720958" cy="369332"/>
              </a:xfrm>
              <a:prstGeom prst="rect">
                <a:avLst/>
              </a:prstGeom>
              <a:blipFill>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8" name="Textfeld 57"/>
              <p:cNvSpPr txBox="1"/>
              <p:nvPr/>
            </p:nvSpPr>
            <p:spPr>
              <a:xfrm>
                <a:off x="2664037" y="5338584"/>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i="1" smtClean="0">
                              <a:solidFill>
                                <a:srgbClr val="0070C0"/>
                              </a:solidFill>
                              <a:latin typeface="Cambria Math"/>
                              <a:sym typeface="Symbol"/>
                            </a:rPr>
                            <m:t></m:t>
                          </m:r>
                          <m:r>
                            <a:rPr lang="de-DE" b="0" i="1" smtClean="0">
                              <a:solidFill>
                                <a:srgbClr val="0070C0"/>
                              </a:solidFill>
                              <a:latin typeface="Cambria Math"/>
                              <a:sym typeface="Symbol"/>
                            </a:rPr>
                            <m:t>1</m:t>
                          </m:r>
                        </m:sub>
                      </m:sSub>
                    </m:oMath>
                  </m:oMathPara>
                </a14:m>
                <a:endParaRPr lang="de-DE" dirty="0">
                  <a:solidFill>
                    <a:srgbClr val="0070C0"/>
                  </a:solidFill>
                </a:endParaRPr>
              </a:p>
            </p:txBody>
          </p:sp>
        </mc:Choice>
        <mc:Fallback xmlns="">
          <p:sp>
            <p:nvSpPr>
              <p:cNvPr id="58" name="Textfeld 57"/>
              <p:cNvSpPr txBox="1">
                <a:spLocks noRot="1" noChangeAspect="1" noMove="1" noResize="1" noEditPoints="1" noAdjustHandles="1" noChangeArrowheads="1" noChangeShapeType="1" noTextEdit="1"/>
              </p:cNvSpPr>
              <p:nvPr/>
            </p:nvSpPr>
            <p:spPr>
              <a:xfrm>
                <a:off x="2664037" y="5338584"/>
                <a:ext cx="720958" cy="379784"/>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9" name="Textfeld 58"/>
              <p:cNvSpPr txBox="1"/>
              <p:nvPr/>
            </p:nvSpPr>
            <p:spPr>
              <a:xfrm>
                <a:off x="4378608" y="5320236"/>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i="1" smtClean="0">
                              <a:solidFill>
                                <a:srgbClr val="0070C0"/>
                              </a:solidFill>
                              <a:latin typeface="Cambria Math"/>
                              <a:sym typeface="Symbol"/>
                            </a:rPr>
                            <m:t></m:t>
                          </m:r>
                          <m:r>
                            <a:rPr lang="de-DE" b="0" i="1" smtClean="0">
                              <a:solidFill>
                                <a:srgbClr val="0070C0"/>
                              </a:solidFill>
                              <a:latin typeface="Cambria Math"/>
                              <a:sym typeface="Symbol"/>
                            </a:rPr>
                            <m:t>2</m:t>
                          </m:r>
                        </m:sub>
                      </m:sSub>
                    </m:oMath>
                  </m:oMathPara>
                </a14:m>
                <a:endParaRPr lang="de-DE" dirty="0">
                  <a:solidFill>
                    <a:srgbClr val="0070C0"/>
                  </a:solidFill>
                </a:endParaRPr>
              </a:p>
            </p:txBody>
          </p:sp>
        </mc:Choice>
        <mc:Fallback xmlns="">
          <p:sp>
            <p:nvSpPr>
              <p:cNvPr id="59" name="Textfeld 58"/>
              <p:cNvSpPr txBox="1">
                <a:spLocks noRot="1" noChangeAspect="1" noMove="1" noResize="1" noEditPoints="1" noAdjustHandles="1" noChangeArrowheads="1" noChangeShapeType="1" noTextEdit="1"/>
              </p:cNvSpPr>
              <p:nvPr/>
            </p:nvSpPr>
            <p:spPr>
              <a:xfrm>
                <a:off x="4378608" y="5320236"/>
                <a:ext cx="720958" cy="379784"/>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0" name="Textfeld 59"/>
              <p:cNvSpPr txBox="1"/>
              <p:nvPr/>
            </p:nvSpPr>
            <p:spPr>
              <a:xfrm>
                <a:off x="6165503" y="5320236"/>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i="1" smtClean="0">
                              <a:solidFill>
                                <a:srgbClr val="0070C0"/>
                              </a:solidFill>
                              <a:latin typeface="Cambria Math"/>
                              <a:sym typeface="Symbol"/>
                            </a:rPr>
                            <m:t></m:t>
                          </m:r>
                          <m:r>
                            <a:rPr lang="de-DE" b="0" i="1" smtClean="0">
                              <a:solidFill>
                                <a:srgbClr val="0070C0"/>
                              </a:solidFill>
                              <a:latin typeface="Cambria Math"/>
                              <a:sym typeface="Symbol"/>
                            </a:rPr>
                            <m:t>3</m:t>
                          </m:r>
                        </m:sub>
                      </m:sSub>
                    </m:oMath>
                  </m:oMathPara>
                </a14:m>
                <a:endParaRPr lang="de-DE" dirty="0">
                  <a:solidFill>
                    <a:srgbClr val="0070C0"/>
                  </a:solidFill>
                </a:endParaRPr>
              </a:p>
            </p:txBody>
          </p:sp>
        </mc:Choice>
        <mc:Fallback xmlns="">
          <p:sp>
            <p:nvSpPr>
              <p:cNvPr id="60" name="Textfeld 59"/>
              <p:cNvSpPr txBox="1">
                <a:spLocks noRot="1" noChangeAspect="1" noMove="1" noResize="1" noEditPoints="1" noAdjustHandles="1" noChangeArrowheads="1" noChangeShapeType="1" noTextEdit="1"/>
              </p:cNvSpPr>
              <p:nvPr/>
            </p:nvSpPr>
            <p:spPr>
              <a:xfrm>
                <a:off x="6165503" y="5320236"/>
                <a:ext cx="720958" cy="379784"/>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1" name="Textfeld 60"/>
              <p:cNvSpPr txBox="1"/>
              <p:nvPr/>
            </p:nvSpPr>
            <p:spPr>
              <a:xfrm>
                <a:off x="7681185" y="4755635"/>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1</m:t>
                          </m:r>
                          <m:r>
                            <a:rPr lang="de-DE" i="1" smtClean="0">
                              <a:solidFill>
                                <a:srgbClr val="0070C0"/>
                              </a:solidFill>
                              <a:latin typeface="Cambria Math"/>
                              <a:sym typeface="Symbol"/>
                            </a:rPr>
                            <m:t></m:t>
                          </m:r>
                        </m:sub>
                      </m:sSub>
                    </m:oMath>
                  </m:oMathPara>
                </a14:m>
                <a:endParaRPr lang="de-DE" dirty="0">
                  <a:solidFill>
                    <a:srgbClr val="0070C0"/>
                  </a:solidFill>
                </a:endParaRPr>
              </a:p>
            </p:txBody>
          </p:sp>
        </mc:Choice>
        <mc:Fallback xmlns="">
          <p:sp>
            <p:nvSpPr>
              <p:cNvPr id="61" name="Textfeld 60"/>
              <p:cNvSpPr txBox="1">
                <a:spLocks noRot="1" noChangeAspect="1" noMove="1" noResize="1" noEditPoints="1" noAdjustHandles="1" noChangeArrowheads="1" noChangeShapeType="1" noTextEdit="1"/>
              </p:cNvSpPr>
              <p:nvPr/>
            </p:nvSpPr>
            <p:spPr>
              <a:xfrm>
                <a:off x="7681185" y="4755635"/>
                <a:ext cx="720958" cy="379784"/>
              </a:xfrm>
              <a:prstGeom prst="rect">
                <a:avLst/>
              </a:prstGeom>
              <a:blipFill>
                <a:blip r:embed="rId1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2" name="Textfeld 61"/>
              <p:cNvSpPr txBox="1"/>
              <p:nvPr/>
            </p:nvSpPr>
            <p:spPr>
              <a:xfrm>
                <a:off x="7700203" y="5054259"/>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2</m:t>
                          </m:r>
                          <m:r>
                            <a:rPr lang="de-DE" i="1" smtClean="0">
                              <a:solidFill>
                                <a:srgbClr val="0070C0"/>
                              </a:solidFill>
                              <a:latin typeface="Cambria Math"/>
                              <a:sym typeface="Symbol"/>
                            </a:rPr>
                            <m:t></m:t>
                          </m:r>
                        </m:sub>
                      </m:sSub>
                    </m:oMath>
                  </m:oMathPara>
                </a14:m>
                <a:endParaRPr lang="de-DE" dirty="0">
                  <a:solidFill>
                    <a:srgbClr val="0070C0"/>
                  </a:solidFill>
                </a:endParaRPr>
              </a:p>
            </p:txBody>
          </p:sp>
        </mc:Choice>
        <mc:Fallback xmlns="">
          <p:sp>
            <p:nvSpPr>
              <p:cNvPr id="62" name="Textfeld 61"/>
              <p:cNvSpPr txBox="1">
                <a:spLocks noRot="1" noChangeAspect="1" noMove="1" noResize="1" noEditPoints="1" noAdjustHandles="1" noChangeArrowheads="1" noChangeShapeType="1" noTextEdit="1"/>
              </p:cNvSpPr>
              <p:nvPr/>
            </p:nvSpPr>
            <p:spPr>
              <a:xfrm>
                <a:off x="7700203" y="5054259"/>
                <a:ext cx="720958" cy="379784"/>
              </a:xfrm>
              <a:prstGeom prst="rect">
                <a:avLst/>
              </a:prstGeom>
              <a:blipFill>
                <a:blip r:embed="rId1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3" name="Textfeld 62"/>
              <p:cNvSpPr txBox="1"/>
              <p:nvPr/>
            </p:nvSpPr>
            <p:spPr>
              <a:xfrm>
                <a:off x="7541476" y="5338584"/>
                <a:ext cx="87335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b="0" i="1" smtClean="0">
                          <a:solidFill>
                            <a:srgbClr val="0070C0"/>
                          </a:solidFill>
                          <a:latin typeface="Cambria Math"/>
                        </a:rPr>
                        <m:t>𝑛</m:t>
                      </m:r>
                    </m:oMath>
                  </m:oMathPara>
                </a14:m>
                <a:endParaRPr lang="de-DE" dirty="0">
                  <a:solidFill>
                    <a:srgbClr val="0070C0"/>
                  </a:solidFill>
                </a:endParaRPr>
              </a:p>
            </p:txBody>
          </p:sp>
        </mc:Choice>
        <mc:Fallback xmlns="">
          <p:sp>
            <p:nvSpPr>
              <p:cNvPr id="63" name="Textfeld 62"/>
              <p:cNvSpPr txBox="1">
                <a:spLocks noRot="1" noChangeAspect="1" noMove="1" noResize="1" noEditPoints="1" noAdjustHandles="1" noChangeArrowheads="1" noChangeShapeType="1" noTextEdit="1"/>
              </p:cNvSpPr>
              <p:nvPr/>
            </p:nvSpPr>
            <p:spPr>
              <a:xfrm>
                <a:off x="7541476" y="5338584"/>
                <a:ext cx="873358" cy="369332"/>
              </a:xfrm>
              <a:prstGeom prst="rect">
                <a:avLst/>
              </a:prstGeom>
              <a:blipFill>
                <a:blip r:embed="rId15"/>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5084669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151</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0" name="Textfeld 19"/>
              <p:cNvSpPr txBox="1"/>
              <p:nvPr/>
            </p:nvSpPr>
            <p:spPr>
              <a:xfrm>
                <a:off x="827584" y="4081113"/>
                <a:ext cx="1809913" cy="99886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nary>
                        <m:naryPr>
                          <m:chr m:val="∑"/>
                          <m:ctrlPr>
                            <a:rPr lang="de-DE" sz="200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𝑘</m:t>
                          </m:r>
                        </m:sup>
                        <m:e>
                          <m:nary>
                            <m:naryPr>
                              <m:chr m:val="∑"/>
                              <m:ctrlPr>
                                <a:rPr lang="de-DE" sz="200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𝑙</m:t>
                              </m:r>
                            </m:sup>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𝑖𝑗</m:t>
                                  </m:r>
                                </m:sub>
                              </m:sSub>
                            </m:e>
                          </m:nary>
                        </m:e>
                      </m:nary>
                      <m:r>
                        <a:rPr lang="de-DE" sz="2000" b="0" i="1" smtClean="0">
                          <a:solidFill>
                            <a:schemeClr val="tx1"/>
                          </a:solidFill>
                          <a:latin typeface="Cambria Math"/>
                        </a:rPr>
                        <m:t>=</m:t>
                      </m:r>
                      <m:r>
                        <a:rPr lang="de-DE" sz="2000" b="0" i="1" smtClean="0">
                          <a:solidFill>
                            <a:schemeClr val="tx1"/>
                          </a:solidFill>
                          <a:latin typeface="Cambria Math"/>
                        </a:rPr>
                        <m:t>𝑛</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827584" y="4081113"/>
                <a:ext cx="1809913" cy="998863"/>
              </a:xfrm>
              <a:prstGeom prst="rect">
                <a:avLst/>
              </a:prstGeom>
              <a:blipFill rotWithShape="1">
                <a:blip r:embed="rId4"/>
                <a:stretch>
                  <a:fillRect/>
                </a:stretch>
              </a:blipFill>
            </p:spPr>
            <p:txBody>
              <a:bodyPr/>
              <a:lstStyle/>
              <a:p>
                <a:r>
                  <a:rPr lang="de-DE">
                    <a:noFill/>
                  </a:rPr>
                  <a:t> </a:t>
                </a:r>
              </a:p>
            </p:txBody>
          </p:sp>
        </mc:Fallback>
      </mc:AlternateContent>
      <p:sp>
        <p:nvSpPr>
          <p:cNvPr id="21" name="Textfeld 20"/>
          <p:cNvSpPr txBox="1"/>
          <p:nvPr/>
        </p:nvSpPr>
        <p:spPr>
          <a:xfrm>
            <a:off x="468313" y="5260720"/>
            <a:ext cx="5759872" cy="400110"/>
          </a:xfrm>
          <a:prstGeom prst="rect">
            <a:avLst/>
          </a:prstGeom>
          <a:noFill/>
        </p:spPr>
        <p:txBody>
          <a:bodyPr wrap="square" rtlCol="0">
            <a:spAutoFit/>
          </a:bodyPr>
          <a:lstStyle/>
          <a:p>
            <a:r>
              <a:rPr lang="de-DE" sz="2000" dirty="0">
                <a:latin typeface="+mn-lt"/>
              </a:rPr>
              <a:t>Im Beispiel mit </a:t>
            </a:r>
            <a:r>
              <a:rPr lang="de-DE" sz="2000" i="1" dirty="0">
                <a:latin typeface="+mn-lt"/>
              </a:rPr>
              <a:t>k</a:t>
            </a:r>
            <a:r>
              <a:rPr lang="de-DE" sz="2000" dirty="0">
                <a:latin typeface="+mn-lt"/>
              </a:rPr>
              <a:t> = 2 und </a:t>
            </a:r>
            <a:r>
              <a:rPr lang="de-DE" sz="2000" i="1" dirty="0">
                <a:latin typeface="+mn-lt"/>
              </a:rPr>
              <a:t>l</a:t>
            </a:r>
            <a:r>
              <a:rPr lang="de-DE" sz="2000" dirty="0">
                <a:latin typeface="+mn-lt"/>
              </a:rPr>
              <a:t> = 3:</a:t>
            </a:r>
          </a:p>
        </p:txBody>
      </p:sp>
      <mc:AlternateContent xmlns:mc="http://schemas.openxmlformats.org/markup-compatibility/2006" xmlns:a14="http://schemas.microsoft.com/office/drawing/2010/main">
        <mc:Choice Requires="a14">
          <p:sp>
            <p:nvSpPr>
              <p:cNvPr id="22" name="Textfeld 21"/>
              <p:cNvSpPr txBox="1"/>
              <p:nvPr/>
            </p:nvSpPr>
            <p:spPr>
              <a:xfrm>
                <a:off x="755576" y="5667750"/>
                <a:ext cx="6398121" cy="99245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nary>
                        <m:naryPr>
                          <m:chr m:val="∑"/>
                          <m:ctrlPr>
                            <a:rPr lang="de-DE" sz="200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2</m:t>
                          </m:r>
                        </m:sup>
                        <m:e>
                          <m:nary>
                            <m:naryPr>
                              <m:chr m:val="∑"/>
                              <m:ctrlPr>
                                <a:rPr lang="de-DE" sz="200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3</m:t>
                              </m:r>
                            </m:sup>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𝑖𝑗</m:t>
                                  </m:r>
                                </m:sub>
                              </m:sSub>
                            </m:e>
                          </m:nary>
                        </m:e>
                      </m:nary>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11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12</m:t>
                          </m:r>
                        </m:sub>
                      </m:sSub>
                      <m:r>
                        <a:rPr lang="de-DE" sz="2000" b="0" i="1" smtClean="0">
                          <a:solidFill>
                            <a:schemeClr val="tx1"/>
                          </a:solidFill>
                          <a:latin typeface="Cambria Math"/>
                        </a:rPr>
                        <m:t>+</m:t>
                      </m:r>
                      <m:sSub>
                        <m:sSubPr>
                          <m:ctrlPr>
                            <a:rPr lang="de-DE" sz="2000" i="1" smtClean="0">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rPr>
                            <m:t>1</m:t>
                          </m:r>
                          <m:r>
                            <a:rPr lang="de-DE" sz="2000" b="0" i="1" smtClean="0">
                              <a:solidFill>
                                <a:schemeClr val="tx1"/>
                              </a:solidFill>
                              <a:latin typeface="Cambria Math"/>
                            </a:rPr>
                            <m:t>3</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b="0" i="1" smtClean="0">
                              <a:solidFill>
                                <a:schemeClr val="tx1"/>
                              </a:solidFill>
                              <a:latin typeface="Cambria Math"/>
                            </a:rPr>
                            <m:t>21</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b="0" i="1" smtClean="0">
                              <a:solidFill>
                                <a:schemeClr val="tx1"/>
                              </a:solidFill>
                              <a:latin typeface="Cambria Math"/>
                            </a:rPr>
                            <m:t>2</m:t>
                          </m:r>
                          <m:r>
                            <a:rPr lang="de-DE" sz="2000" i="1">
                              <a:solidFill>
                                <a:schemeClr val="tx1"/>
                              </a:solidFill>
                              <a:latin typeface="Cambria Math"/>
                            </a:rPr>
                            <m:t>2</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b="0" i="1" smtClean="0">
                              <a:solidFill>
                                <a:schemeClr val="tx1"/>
                              </a:solidFill>
                              <a:latin typeface="Cambria Math"/>
                            </a:rPr>
                            <m:t>23</m:t>
                          </m:r>
                        </m:sub>
                      </m:sSub>
                      <m:r>
                        <a:rPr lang="de-DE" sz="2000" b="0" i="1" smtClean="0">
                          <a:solidFill>
                            <a:schemeClr val="tx1"/>
                          </a:solidFill>
                          <a:latin typeface="Cambria Math"/>
                        </a:rPr>
                        <m:t>=100</m:t>
                      </m:r>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755576" y="5667750"/>
                <a:ext cx="6398121" cy="99245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7041971" y="2348880"/>
                <a:ext cx="1633717" cy="99886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𝑖</m:t>
                          </m:r>
                          <m:r>
                            <a:rPr lang="de-DE" sz="2000" b="0" i="1" smtClean="0">
                              <a:solidFill>
                                <a:schemeClr val="tx1"/>
                              </a:solidFill>
                              <a:latin typeface="Cambria Math"/>
                              <a:sym typeface="Symbol"/>
                            </a:rPr>
                            <m:t></m:t>
                          </m:r>
                        </m:sub>
                      </m:sSub>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𝑙</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𝑖𝑗</m:t>
                              </m:r>
                            </m:sub>
                          </m:sSub>
                        </m:e>
                      </m:nary>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7041971" y="2348880"/>
                <a:ext cx="1633717" cy="998863"/>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386684" y="4104951"/>
                <a:ext cx="1662571" cy="96404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sym typeface="Symbol"/>
                            </a:rPr>
                            <m:t></m:t>
                          </m:r>
                          <m:r>
                            <a:rPr lang="de-DE" sz="2000" b="0" i="1" smtClean="0">
                              <a:solidFill>
                                <a:schemeClr val="tx1"/>
                              </a:solidFill>
                              <a:latin typeface="Cambria Math"/>
                              <a:sym typeface="Symbol"/>
                            </a:rPr>
                            <m:t>𝑗</m:t>
                          </m:r>
                        </m:sub>
                      </m:sSub>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𝑘</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𝑖𝑗</m:t>
                              </m:r>
                            </m:sub>
                          </m:sSub>
                        </m:e>
                      </m:nary>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4386684" y="4104951"/>
                <a:ext cx="1662571" cy="964046"/>
              </a:xfrm>
              <a:prstGeom prst="rect">
                <a:avLst/>
              </a:prstGeom>
              <a:blipFill rotWithShape="1">
                <a:blip r:embed="rId7"/>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8"/>
          <a:stretch>
            <a:fillRect/>
          </a:stretch>
        </p:blipFill>
        <p:spPr>
          <a:xfrm>
            <a:off x="2134021" y="1054458"/>
            <a:ext cx="4505325" cy="3028950"/>
          </a:xfrm>
          <a:prstGeom prst="rect">
            <a:avLst/>
          </a:prstGeom>
        </p:spPr>
      </p:pic>
    </p:spTree>
    <p:extLst>
      <p:ext uri="{BB962C8B-B14F-4D97-AF65-F5344CB8AC3E}">
        <p14:creationId xmlns:p14="http://schemas.microsoft.com/office/powerpoint/2010/main" val="222299705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152</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3" name="Textfeld 22"/>
              <p:cNvSpPr txBox="1"/>
              <p:nvPr/>
            </p:nvSpPr>
            <p:spPr>
              <a:xfrm>
                <a:off x="1760258" y="3829008"/>
                <a:ext cx="1809913" cy="90819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nary>
                        <m:naryPr>
                          <m:chr m:val="∑"/>
                          <m:ctrlPr>
                            <a:rPr lang="de-DE" i="1" smtClean="0">
                              <a:solidFill>
                                <a:schemeClr val="tx1"/>
                              </a:solidFill>
                              <a:latin typeface="Cambria Math" panose="02040503050406030204" pitchFamily="18" charset="0"/>
                            </a:rPr>
                          </m:ctrlPr>
                        </m:naryPr>
                        <m:sub>
                          <m:r>
                            <m:rPr>
                              <m:brk m:alnAt="23"/>
                            </m:rPr>
                            <a:rPr lang="de-DE" b="0" i="1" smtClean="0">
                              <a:solidFill>
                                <a:schemeClr val="tx1"/>
                              </a:solidFill>
                              <a:latin typeface="Cambria Math"/>
                            </a:rPr>
                            <m:t>𝑖</m:t>
                          </m:r>
                          <m:r>
                            <a:rPr lang="de-DE" b="0" i="1" smtClean="0">
                              <a:solidFill>
                                <a:schemeClr val="tx1"/>
                              </a:solidFill>
                              <a:latin typeface="Cambria Math"/>
                            </a:rPr>
                            <m:t>=1</m:t>
                          </m:r>
                        </m:sub>
                        <m:sup>
                          <m:r>
                            <a:rPr lang="de-DE" b="0" i="1" smtClean="0">
                              <a:solidFill>
                                <a:schemeClr val="tx1"/>
                              </a:solidFill>
                              <a:latin typeface="Cambria Math"/>
                            </a:rPr>
                            <m:t>𝑘</m:t>
                          </m:r>
                        </m:sup>
                        <m:e>
                          <m:nary>
                            <m:naryPr>
                              <m:chr m:val="∑"/>
                              <m:ctrlPr>
                                <a:rPr lang="de-DE" i="1" smtClean="0">
                                  <a:solidFill>
                                    <a:schemeClr val="tx1"/>
                                  </a:solidFill>
                                  <a:latin typeface="Cambria Math" panose="02040503050406030204" pitchFamily="18" charset="0"/>
                                </a:rPr>
                              </m:ctrlPr>
                            </m:naryPr>
                            <m:sub>
                              <m:r>
                                <m:rPr>
                                  <m:brk m:alnAt="23"/>
                                </m:rPr>
                                <a:rPr lang="de-DE" b="0" i="1" smtClean="0">
                                  <a:solidFill>
                                    <a:schemeClr val="tx1"/>
                                  </a:solidFill>
                                  <a:latin typeface="Cambria Math"/>
                                </a:rPr>
                                <m:t>𝑗</m:t>
                              </m:r>
                              <m:r>
                                <a:rPr lang="de-DE" b="0" i="1" smtClean="0">
                                  <a:solidFill>
                                    <a:schemeClr val="tx1"/>
                                  </a:solidFill>
                                  <a:latin typeface="Cambria Math"/>
                                </a:rPr>
                                <m:t>=1</m:t>
                              </m:r>
                            </m:sub>
                            <m:sup>
                              <m:r>
                                <a:rPr lang="de-DE" b="0" i="1" smtClean="0">
                                  <a:solidFill>
                                    <a:schemeClr val="tx1"/>
                                  </a:solidFill>
                                  <a:latin typeface="Cambria Math"/>
                                </a:rPr>
                                <m:t>𝑙</m:t>
                              </m:r>
                            </m:sup>
                            <m:e>
                              <m:sSub>
                                <m:sSubPr>
                                  <m:ctrlPr>
                                    <a:rPr lang="de-DE" i="1" smtClean="0">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b="0" i="1" smtClean="0">
                                      <a:solidFill>
                                        <a:schemeClr val="tx1"/>
                                      </a:solidFill>
                                      <a:latin typeface="Cambria Math"/>
                                    </a:rPr>
                                    <m:t>𝑖𝑗</m:t>
                                  </m:r>
                                </m:sub>
                              </m:sSub>
                            </m:e>
                          </m:nary>
                        </m:e>
                      </m:nary>
                      <m:r>
                        <a:rPr lang="de-DE" b="0" i="1" smtClean="0">
                          <a:solidFill>
                            <a:schemeClr val="tx1"/>
                          </a:solidFill>
                          <a:latin typeface="Cambria Math"/>
                        </a:rPr>
                        <m:t>=1</m:t>
                      </m:r>
                    </m:oMath>
                  </m:oMathPara>
                </a14:m>
                <a:endParaRPr lang="de-DE"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760258" y="3829008"/>
                <a:ext cx="1809913" cy="908197"/>
              </a:xfrm>
              <a:prstGeom prst="rect">
                <a:avLst/>
              </a:prstGeom>
              <a:blipFill rotWithShape="1">
                <a:blip r:embed="rId15"/>
                <a:stretch>
                  <a:fillRect/>
                </a:stretch>
              </a:blipFill>
            </p:spPr>
            <p:txBody>
              <a:bodyPr/>
              <a:lstStyle/>
              <a:p>
                <a:r>
                  <a:rPr lang="de-DE">
                    <a:noFill/>
                  </a:rPr>
                  <a:t> </a:t>
                </a:r>
              </a:p>
            </p:txBody>
          </p:sp>
        </mc:Fallback>
      </mc:AlternateContent>
      <p:sp>
        <p:nvSpPr>
          <p:cNvPr id="24" name="Textfeld 23"/>
          <p:cNvSpPr txBox="1"/>
          <p:nvPr/>
        </p:nvSpPr>
        <p:spPr>
          <a:xfrm>
            <a:off x="554383" y="3186528"/>
            <a:ext cx="1151359" cy="400110"/>
          </a:xfrm>
          <a:prstGeom prst="rect">
            <a:avLst/>
          </a:prstGeom>
          <a:noFill/>
        </p:spPr>
        <p:txBody>
          <a:bodyPr wrap="square" rtlCol="0">
            <a:spAutoFit/>
          </a:bodyPr>
          <a:lstStyle/>
          <a:p>
            <a:r>
              <a:rPr lang="de-DE" sz="2000" dirty="0">
                <a:latin typeface="+mn-lt"/>
              </a:rPr>
              <a:t>Es gilt:</a:t>
            </a:r>
          </a:p>
        </p:txBody>
      </p:sp>
      <mc:AlternateContent xmlns:mc="http://schemas.openxmlformats.org/markup-compatibility/2006" xmlns:a14="http://schemas.microsoft.com/office/drawing/2010/main">
        <mc:Choice Requires="a14">
          <p:sp>
            <p:nvSpPr>
              <p:cNvPr id="25" name="Textfeld 24"/>
              <p:cNvSpPr txBox="1"/>
              <p:nvPr/>
            </p:nvSpPr>
            <p:spPr>
              <a:xfrm>
                <a:off x="1705742" y="3072395"/>
                <a:ext cx="1180388" cy="62837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𝑖𝑗</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𝑖𝑗</m:t>
                              </m:r>
                            </m:sub>
                          </m:sSub>
                        </m:num>
                        <m:den>
                          <m:r>
                            <a:rPr lang="de-DE" sz="2000" b="0" i="1" smtClean="0">
                              <a:solidFill>
                                <a:schemeClr val="tx1"/>
                              </a:solidFill>
                              <a:latin typeface="Cambria Math"/>
                            </a:rPr>
                            <m:t>𝑛</m:t>
                          </m:r>
                        </m:den>
                      </m:f>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705742" y="3072395"/>
                <a:ext cx="1180388" cy="628377"/>
              </a:xfrm>
              <a:prstGeom prst="rect">
                <a:avLst/>
              </a:prstGeom>
              <a:blipFill rotWithShape="1">
                <a:blip r:embed="rId1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4948809" y="3081307"/>
                <a:ext cx="1233286" cy="61946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𝑖</m:t>
                          </m:r>
                          <m:r>
                            <a:rPr lang="de-DE" sz="2000" b="0" i="1" smtClean="0">
                              <a:solidFill>
                                <a:schemeClr val="tx1"/>
                              </a:solidFill>
                              <a:latin typeface="Cambria Math"/>
                              <a:sym typeface="Symbol"/>
                            </a:rPr>
                            <m:t></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𝑖</m:t>
                              </m:r>
                              <m:r>
                                <a:rPr lang="de-DE" sz="2000" b="0" i="1" smtClean="0">
                                  <a:solidFill>
                                    <a:schemeClr val="tx1"/>
                                  </a:solidFill>
                                  <a:latin typeface="Cambria Math"/>
                                  <a:sym typeface="Symbol"/>
                                </a:rPr>
                                <m:t></m:t>
                              </m:r>
                            </m:sub>
                          </m:sSub>
                        </m:num>
                        <m:den>
                          <m:r>
                            <a:rPr lang="de-DE" sz="2000" b="0" i="1" smtClean="0">
                              <a:solidFill>
                                <a:schemeClr val="tx1"/>
                              </a:solidFill>
                              <a:latin typeface="Cambria Math"/>
                            </a:rPr>
                            <m:t>𝑛</m:t>
                          </m:r>
                        </m:den>
                      </m:f>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4948809" y="3081307"/>
                <a:ext cx="1233286" cy="619465"/>
              </a:xfrm>
              <a:prstGeom prst="rect">
                <a:avLst/>
              </a:prstGeom>
              <a:blipFill rotWithShape="1">
                <a:blip r:embed="rId1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3292770" y="3063067"/>
                <a:ext cx="1286186" cy="62837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sym typeface="Symbol"/>
                            </a:rPr>
                            <m:t></m:t>
                          </m:r>
                          <m:r>
                            <a:rPr lang="de-DE" sz="2000" b="0" i="1" smtClean="0">
                              <a:solidFill>
                                <a:schemeClr val="tx1"/>
                              </a:solidFill>
                              <a:latin typeface="Cambria Math"/>
                              <a:sym typeface="Symbol"/>
                            </a:rPr>
                            <m:t>𝑗</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sym typeface="Symbol"/>
                                </a:rPr>
                                <m:t></m:t>
                              </m:r>
                              <m:r>
                                <a:rPr lang="de-DE" sz="2000" b="0" i="1" smtClean="0">
                                  <a:solidFill>
                                    <a:schemeClr val="tx1"/>
                                  </a:solidFill>
                                  <a:latin typeface="Cambria Math"/>
                                  <a:sym typeface="Symbol"/>
                                </a:rPr>
                                <m:t>𝑗</m:t>
                              </m:r>
                            </m:sub>
                          </m:sSub>
                        </m:num>
                        <m:den>
                          <m:r>
                            <a:rPr lang="de-DE" sz="2000" b="0" i="1" smtClean="0">
                              <a:solidFill>
                                <a:schemeClr val="tx1"/>
                              </a:solidFill>
                              <a:latin typeface="Cambria Math"/>
                            </a:rPr>
                            <m:t>𝑛</m:t>
                          </m:r>
                        </m:den>
                      </m:f>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3292770" y="3063067"/>
                <a:ext cx="1286186" cy="628377"/>
              </a:xfrm>
              <a:prstGeom prst="rect">
                <a:avLst/>
              </a:prstGeom>
              <a:blipFill rotWithShape="1">
                <a:blip r:embed="rId18"/>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19"/>
          <a:stretch>
            <a:fillRect/>
          </a:stretch>
        </p:blipFill>
        <p:spPr>
          <a:xfrm>
            <a:off x="468313" y="1205174"/>
            <a:ext cx="7048500" cy="1581150"/>
          </a:xfrm>
          <a:prstGeom prst="rect">
            <a:avLst/>
          </a:prstGeom>
        </p:spPr>
      </p:pic>
      <mc:AlternateContent xmlns:mc="http://schemas.openxmlformats.org/markup-compatibility/2006" xmlns:a14="http://schemas.microsoft.com/office/drawing/2010/main">
        <mc:Choice Requires="a14">
          <p:sp>
            <p:nvSpPr>
              <p:cNvPr id="28" name="Textfeld 27"/>
              <p:cNvSpPr txBox="1"/>
              <p:nvPr/>
            </p:nvSpPr>
            <p:spPr>
              <a:xfrm>
                <a:off x="1979712" y="1909911"/>
                <a:ext cx="1011575"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𝑓</m:t>
                          </m:r>
                        </m:e>
                        <m:sub>
                          <m:r>
                            <a:rPr lang="de-DE" b="0" i="1" smtClean="0">
                              <a:solidFill>
                                <a:srgbClr val="0070C0"/>
                              </a:solidFill>
                              <a:latin typeface="Cambria Math"/>
                            </a:rPr>
                            <m:t>11</m:t>
                          </m:r>
                        </m:sub>
                      </m:sSub>
                    </m:oMath>
                  </m:oMathPara>
                </a14:m>
                <a:endParaRPr lang="de-DE" dirty="0">
                  <a:solidFill>
                    <a:srgbClr val="0070C0"/>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979712" y="1909911"/>
                <a:ext cx="1011575" cy="369332"/>
              </a:xfrm>
              <a:prstGeom prst="rect">
                <a:avLst/>
              </a:prstGeom>
              <a:blipFill>
                <a:blip r:embed="rId20"/>
                <a:stretch>
                  <a:fillRect b="-1475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2125020" y="2195982"/>
                <a:ext cx="72095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𝑓</m:t>
                          </m:r>
                        </m:e>
                        <m:sub>
                          <m:r>
                            <a:rPr lang="de-DE" b="0" i="1" smtClean="0">
                              <a:solidFill>
                                <a:srgbClr val="0070C0"/>
                              </a:solidFill>
                              <a:latin typeface="Cambria Math"/>
                            </a:rPr>
                            <m:t>21</m:t>
                          </m:r>
                        </m:sub>
                      </m:sSub>
                    </m:oMath>
                  </m:oMathPara>
                </a14:m>
                <a:endParaRPr lang="de-DE" dirty="0">
                  <a:solidFill>
                    <a:srgbClr val="0070C0"/>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2125020" y="2195982"/>
                <a:ext cx="720958" cy="369332"/>
              </a:xfrm>
              <a:prstGeom prst="rect">
                <a:avLst/>
              </a:prstGeom>
              <a:blipFill>
                <a:blip r:embed="rId21"/>
                <a:stretch>
                  <a:fillRect b="-1475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3887511" y="1909911"/>
                <a:ext cx="1011575"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𝑓</m:t>
                          </m:r>
                        </m:e>
                        <m:sub>
                          <m:r>
                            <a:rPr lang="de-DE" b="0" i="1" smtClean="0">
                              <a:solidFill>
                                <a:srgbClr val="0070C0"/>
                              </a:solidFill>
                              <a:latin typeface="Cambria Math"/>
                            </a:rPr>
                            <m:t>12</m:t>
                          </m:r>
                        </m:sub>
                      </m:sSub>
                    </m:oMath>
                  </m:oMathPara>
                </a14:m>
                <a:endParaRPr lang="de-DE" dirty="0">
                  <a:solidFill>
                    <a:srgbClr val="0070C0"/>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3887511" y="1909911"/>
                <a:ext cx="1011575" cy="369332"/>
              </a:xfrm>
              <a:prstGeom prst="rect">
                <a:avLst/>
              </a:prstGeom>
              <a:blipFill>
                <a:blip r:embed="rId22"/>
                <a:stretch>
                  <a:fillRect b="-1475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4026223" y="2195982"/>
                <a:ext cx="72095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𝑓</m:t>
                          </m:r>
                        </m:e>
                        <m:sub>
                          <m:r>
                            <a:rPr lang="de-DE" b="0" i="1" smtClean="0">
                              <a:solidFill>
                                <a:srgbClr val="0070C0"/>
                              </a:solidFill>
                              <a:latin typeface="Cambria Math"/>
                            </a:rPr>
                            <m:t>22</m:t>
                          </m:r>
                        </m:sub>
                      </m:sSub>
                    </m:oMath>
                  </m:oMathPara>
                </a14:m>
                <a:endParaRPr lang="de-DE" dirty="0">
                  <a:solidFill>
                    <a:srgbClr val="0070C0"/>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4026223" y="2195982"/>
                <a:ext cx="720958" cy="369332"/>
              </a:xfrm>
              <a:prstGeom prst="rect">
                <a:avLst/>
              </a:prstGeom>
              <a:blipFill>
                <a:blip r:embed="rId23"/>
                <a:stretch>
                  <a:fillRect b="-1475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5543695" y="1909911"/>
                <a:ext cx="1011575"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𝑓</m:t>
                          </m:r>
                        </m:e>
                        <m:sub>
                          <m:r>
                            <a:rPr lang="de-DE" b="0" i="1" smtClean="0">
                              <a:solidFill>
                                <a:srgbClr val="0070C0"/>
                              </a:solidFill>
                              <a:latin typeface="Cambria Math"/>
                            </a:rPr>
                            <m:t>13</m:t>
                          </m:r>
                        </m:sub>
                      </m:sSub>
                    </m:oMath>
                  </m:oMathPara>
                </a14:m>
                <a:endParaRPr lang="de-DE" dirty="0">
                  <a:solidFill>
                    <a:srgbClr val="0070C0"/>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5543695" y="1909911"/>
                <a:ext cx="1011575" cy="369332"/>
              </a:xfrm>
              <a:prstGeom prst="rect">
                <a:avLst/>
              </a:prstGeom>
              <a:blipFill>
                <a:blip r:embed="rId24"/>
                <a:stretch>
                  <a:fillRect b="-1475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5689003" y="2195982"/>
                <a:ext cx="72095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𝑓</m:t>
                          </m:r>
                        </m:e>
                        <m:sub>
                          <m:r>
                            <a:rPr lang="de-DE" b="0" i="1" smtClean="0">
                              <a:solidFill>
                                <a:srgbClr val="0070C0"/>
                              </a:solidFill>
                              <a:latin typeface="Cambria Math"/>
                            </a:rPr>
                            <m:t>23</m:t>
                          </m:r>
                        </m:sub>
                      </m:sSub>
                    </m:oMath>
                  </m:oMathPara>
                </a14:m>
                <a:endParaRPr lang="de-DE" dirty="0">
                  <a:solidFill>
                    <a:srgbClr val="0070C0"/>
                  </a:solidFill>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5689003" y="2195982"/>
                <a:ext cx="720958" cy="369332"/>
              </a:xfrm>
              <a:prstGeom prst="rect">
                <a:avLst/>
              </a:prstGeom>
              <a:blipFill>
                <a:blip r:embed="rId25"/>
                <a:stretch>
                  <a:fillRect b="-1475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2209590" y="2479307"/>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𝑓</m:t>
                          </m:r>
                        </m:e>
                        <m:sub>
                          <m:r>
                            <a:rPr lang="de-DE" i="1" smtClean="0">
                              <a:solidFill>
                                <a:srgbClr val="0070C0"/>
                              </a:solidFill>
                              <a:latin typeface="Cambria Math"/>
                              <a:sym typeface="Symbol"/>
                            </a:rPr>
                            <m:t></m:t>
                          </m:r>
                          <m:r>
                            <a:rPr lang="de-DE" b="0" i="1" smtClean="0">
                              <a:solidFill>
                                <a:srgbClr val="0070C0"/>
                              </a:solidFill>
                              <a:latin typeface="Cambria Math"/>
                              <a:sym typeface="Symbol"/>
                            </a:rPr>
                            <m:t>1</m:t>
                          </m:r>
                        </m:sub>
                      </m:sSub>
                    </m:oMath>
                  </m:oMathPara>
                </a14:m>
                <a:endParaRPr lang="de-DE" dirty="0">
                  <a:solidFill>
                    <a:srgbClr val="0070C0"/>
                  </a:solidFill>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2209590" y="2479307"/>
                <a:ext cx="720958" cy="379784"/>
              </a:xfrm>
              <a:prstGeom prst="rect">
                <a:avLst/>
              </a:prstGeom>
              <a:blipFill>
                <a:blip r:embed="rId26"/>
                <a:stretch>
                  <a:fillRect b="-1129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4011904" y="2479382"/>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𝑓</m:t>
                          </m:r>
                        </m:e>
                        <m:sub>
                          <m:r>
                            <a:rPr lang="de-DE" i="1" smtClean="0">
                              <a:solidFill>
                                <a:srgbClr val="0070C0"/>
                              </a:solidFill>
                              <a:latin typeface="Cambria Math"/>
                              <a:sym typeface="Symbol"/>
                            </a:rPr>
                            <m:t></m:t>
                          </m:r>
                          <m:r>
                            <a:rPr lang="de-DE" b="0" i="1" smtClean="0">
                              <a:solidFill>
                                <a:srgbClr val="0070C0"/>
                              </a:solidFill>
                              <a:latin typeface="Cambria Math"/>
                              <a:sym typeface="Symbol"/>
                            </a:rPr>
                            <m:t>2</m:t>
                          </m:r>
                        </m:sub>
                      </m:sSub>
                    </m:oMath>
                  </m:oMathPara>
                </a14:m>
                <a:endParaRPr lang="de-DE" dirty="0">
                  <a:solidFill>
                    <a:srgbClr val="0070C0"/>
                  </a:solidFill>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4011904" y="2479382"/>
                <a:ext cx="720958" cy="379784"/>
              </a:xfrm>
              <a:prstGeom prst="rect">
                <a:avLst/>
              </a:prstGeom>
              <a:blipFill>
                <a:blip r:embed="rId27"/>
                <a:stretch>
                  <a:fillRect b="-1129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6" name="Textfeld 35"/>
              <p:cNvSpPr txBox="1"/>
              <p:nvPr/>
            </p:nvSpPr>
            <p:spPr>
              <a:xfrm>
                <a:off x="5744288" y="2479382"/>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𝑓</m:t>
                          </m:r>
                        </m:e>
                        <m:sub>
                          <m:r>
                            <a:rPr lang="de-DE" i="1" smtClean="0">
                              <a:solidFill>
                                <a:srgbClr val="0070C0"/>
                              </a:solidFill>
                              <a:latin typeface="Cambria Math"/>
                              <a:sym typeface="Symbol"/>
                            </a:rPr>
                            <m:t></m:t>
                          </m:r>
                          <m:r>
                            <a:rPr lang="de-DE" b="0" i="1" smtClean="0">
                              <a:solidFill>
                                <a:srgbClr val="0070C0"/>
                              </a:solidFill>
                              <a:latin typeface="Cambria Math"/>
                              <a:sym typeface="Symbol"/>
                            </a:rPr>
                            <m:t>3</m:t>
                          </m:r>
                        </m:sub>
                      </m:sSub>
                    </m:oMath>
                  </m:oMathPara>
                </a14:m>
                <a:endParaRPr lang="de-DE" dirty="0">
                  <a:solidFill>
                    <a:srgbClr val="0070C0"/>
                  </a:solidFill>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5744288" y="2479382"/>
                <a:ext cx="720958" cy="379784"/>
              </a:xfrm>
              <a:prstGeom prst="rect">
                <a:avLst/>
              </a:prstGeom>
              <a:blipFill>
                <a:blip r:embed="rId28"/>
                <a:stretch>
                  <a:fillRect b="-1129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7" name="Textfeld 36"/>
              <p:cNvSpPr txBox="1"/>
              <p:nvPr/>
            </p:nvSpPr>
            <p:spPr>
              <a:xfrm>
                <a:off x="7298045" y="1899459"/>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𝑓</m:t>
                          </m:r>
                        </m:e>
                        <m:sub>
                          <m:r>
                            <a:rPr lang="de-DE" b="0" i="1" smtClean="0">
                              <a:solidFill>
                                <a:srgbClr val="0070C0"/>
                              </a:solidFill>
                              <a:latin typeface="Cambria Math"/>
                            </a:rPr>
                            <m:t>1</m:t>
                          </m:r>
                          <m:r>
                            <a:rPr lang="de-DE" i="1" smtClean="0">
                              <a:solidFill>
                                <a:srgbClr val="0070C0"/>
                              </a:solidFill>
                              <a:latin typeface="Cambria Math"/>
                              <a:sym typeface="Symbol"/>
                            </a:rPr>
                            <m:t></m:t>
                          </m:r>
                        </m:sub>
                      </m:sSub>
                    </m:oMath>
                  </m:oMathPara>
                </a14:m>
                <a:endParaRPr lang="de-DE" dirty="0">
                  <a:solidFill>
                    <a:srgbClr val="0070C0"/>
                  </a:solidFill>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7298045" y="1899459"/>
                <a:ext cx="720958" cy="379784"/>
              </a:xfrm>
              <a:prstGeom prst="rect">
                <a:avLst/>
              </a:prstGeom>
              <a:blipFill>
                <a:blip r:embed="rId29"/>
                <a:stretch>
                  <a:fillRect b="-1129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7273043" y="2175976"/>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𝑓</m:t>
                          </m:r>
                        </m:e>
                        <m:sub>
                          <m:r>
                            <a:rPr lang="de-DE" b="0" i="1" smtClean="0">
                              <a:solidFill>
                                <a:srgbClr val="0070C0"/>
                              </a:solidFill>
                              <a:latin typeface="Cambria Math"/>
                            </a:rPr>
                            <m:t>2</m:t>
                          </m:r>
                          <m:r>
                            <a:rPr lang="de-DE" i="1" smtClean="0">
                              <a:solidFill>
                                <a:srgbClr val="0070C0"/>
                              </a:solidFill>
                              <a:latin typeface="Cambria Math"/>
                              <a:sym typeface="Symbol"/>
                            </a:rPr>
                            <m:t></m:t>
                          </m:r>
                        </m:sub>
                      </m:sSub>
                    </m:oMath>
                  </m:oMathPara>
                </a14:m>
                <a:endParaRPr lang="de-DE" dirty="0">
                  <a:solidFill>
                    <a:srgbClr val="0070C0"/>
                  </a:solidFill>
                </a:endParaRPr>
              </a:p>
            </p:txBody>
          </p:sp>
        </mc:Choice>
        <mc:Fallback xmlns="">
          <p:sp>
            <p:nvSpPr>
              <p:cNvPr id="38" name="Textfeld 37"/>
              <p:cNvSpPr txBox="1">
                <a:spLocks noRot="1" noChangeAspect="1" noMove="1" noResize="1" noEditPoints="1" noAdjustHandles="1" noChangeArrowheads="1" noChangeShapeType="1" noTextEdit="1"/>
              </p:cNvSpPr>
              <p:nvPr/>
            </p:nvSpPr>
            <p:spPr>
              <a:xfrm>
                <a:off x="7273043" y="2175976"/>
                <a:ext cx="720958" cy="379784"/>
              </a:xfrm>
              <a:prstGeom prst="rect">
                <a:avLst/>
              </a:prstGeom>
              <a:blipFill>
                <a:blip r:embed="rId30"/>
                <a:stretch>
                  <a:fillRect b="-11290"/>
                </a:stretch>
              </a:blipFill>
            </p:spPr>
            <p:txBody>
              <a:bodyPr/>
              <a:lstStyle/>
              <a:p>
                <a:r>
                  <a:rPr lang="en-US">
                    <a:noFill/>
                  </a:rPr>
                  <a:t> </a:t>
                </a:r>
              </a:p>
            </p:txBody>
          </p:sp>
        </mc:Fallback>
      </mc:AlternateContent>
    </p:spTree>
    <p:extLst>
      <p:ext uri="{BB962C8B-B14F-4D97-AF65-F5344CB8AC3E}">
        <p14:creationId xmlns:p14="http://schemas.microsoft.com/office/powerpoint/2010/main" val="105192643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980728"/>
            <a:ext cx="7610475" cy="5210175"/>
          </a:xfrm>
          <a:prstGeom prst="rect">
            <a:avLst/>
          </a:prstGeom>
        </p:spPr>
      </p:pic>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153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15722354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7874" y="996697"/>
            <a:ext cx="316758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Bedingte Verteilungen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154</a:t>
            </a:r>
            <a:endParaRPr lang="de-DE" sz="8000" b="1" dirty="0">
              <a:solidFill>
                <a:schemeClr val="tx1"/>
              </a:solidFill>
              <a:latin typeface="+mj-lt"/>
            </a:endParaRPr>
          </a:p>
        </p:txBody>
      </p:sp>
      <p:sp>
        <p:nvSpPr>
          <p:cNvPr id="12" name="Textfeld 9"/>
          <p:cNvSpPr txBox="1">
            <a:spLocks noChangeArrowheads="1"/>
          </p:cNvSpPr>
          <p:nvPr/>
        </p:nvSpPr>
        <p:spPr bwMode="auto">
          <a:xfrm>
            <a:off x="467874" y="1452029"/>
            <a:ext cx="468019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Notation für bedingte Verteilungen </a:t>
            </a:r>
            <a:r>
              <a:rPr lang="de-DE" sz="2000" dirty="0">
                <a:solidFill>
                  <a:srgbClr val="0070C0"/>
                </a:solidFill>
              </a:rPr>
              <a:t>●</a:t>
            </a:r>
            <a:endParaRPr lang="de-DE" sz="2000" b="1" dirty="0">
              <a:solidFill>
                <a:srgbClr val="0070C0"/>
              </a:solidFill>
              <a:latin typeface="Times New Roman" pitchFamily="18" charset="0"/>
            </a:endParaRPr>
          </a:p>
        </p:txBody>
      </p:sp>
      <p:pic>
        <p:nvPicPr>
          <p:cNvPr id="2" name="Grafik 1"/>
          <p:cNvPicPr>
            <a:picLocks noChangeAspect="1"/>
          </p:cNvPicPr>
          <p:nvPr/>
        </p:nvPicPr>
        <p:blipFill>
          <a:blip r:embed="rId3"/>
          <a:stretch>
            <a:fillRect/>
          </a:stretch>
        </p:blipFill>
        <p:spPr>
          <a:xfrm>
            <a:off x="1071562" y="2050161"/>
            <a:ext cx="7000875" cy="1323975"/>
          </a:xfrm>
          <a:prstGeom prst="rect">
            <a:avLst/>
          </a:prstGeom>
        </p:spPr>
      </p:pic>
      <p:sp>
        <p:nvSpPr>
          <p:cNvPr id="24" name="Textfeld 23"/>
          <p:cNvSpPr txBox="1"/>
          <p:nvPr/>
        </p:nvSpPr>
        <p:spPr>
          <a:xfrm>
            <a:off x="683568" y="2501636"/>
            <a:ext cx="504056" cy="400110"/>
          </a:xfrm>
          <a:prstGeom prst="rect">
            <a:avLst/>
          </a:prstGeom>
          <a:noFill/>
        </p:spPr>
        <p:txBody>
          <a:bodyPr wrap="square" rtlCol="0">
            <a:spAutoFit/>
          </a:bodyPr>
          <a:lstStyle/>
          <a:p>
            <a:r>
              <a:rPr lang="de-DE" sz="2000" i="1" dirty="0">
                <a:solidFill>
                  <a:srgbClr val="0070C0"/>
                </a:solidFill>
                <a:latin typeface="+mn-lt"/>
              </a:rPr>
              <a:t>X</a:t>
            </a:r>
          </a:p>
        </p:txBody>
      </p:sp>
      <p:sp>
        <p:nvSpPr>
          <p:cNvPr id="25" name="Textfeld 24"/>
          <p:cNvSpPr txBox="1"/>
          <p:nvPr/>
        </p:nvSpPr>
        <p:spPr>
          <a:xfrm>
            <a:off x="1426668" y="2312422"/>
            <a:ext cx="504056" cy="400110"/>
          </a:xfrm>
          <a:prstGeom prst="rect">
            <a:avLst/>
          </a:prstGeom>
          <a:noFill/>
        </p:spPr>
        <p:txBody>
          <a:bodyPr wrap="square" rtlCol="0">
            <a:spAutoFit/>
          </a:bodyPr>
          <a:lstStyle/>
          <a:p>
            <a:r>
              <a:rPr lang="de-DE" sz="2000" i="1" dirty="0">
                <a:solidFill>
                  <a:srgbClr val="0070C0"/>
                </a:solidFill>
                <a:latin typeface="+mn-lt"/>
              </a:rPr>
              <a:t>Y</a:t>
            </a:r>
          </a:p>
        </p:txBody>
      </p:sp>
      <p:sp>
        <p:nvSpPr>
          <p:cNvPr id="26" name="Rechteck 25"/>
          <p:cNvSpPr/>
          <p:nvPr/>
        </p:nvSpPr>
        <p:spPr>
          <a:xfrm>
            <a:off x="683568" y="2357620"/>
            <a:ext cx="1247156" cy="504094"/>
          </a:xfrm>
          <a:prstGeom prst="rect">
            <a:avLst/>
          </a:prstGeom>
          <a:noFill/>
          <a:ln w="381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 name="Textfeld 2">
            <a:extLst>
              <a:ext uri="{FF2B5EF4-FFF2-40B4-BE49-F238E27FC236}">
                <a16:creationId xmlns:a16="http://schemas.microsoft.com/office/drawing/2014/main" id="{2CC84EAD-A53F-7E76-25B2-6EA066F41A28}"/>
              </a:ext>
            </a:extLst>
          </p:cNvPr>
          <p:cNvSpPr txBox="1"/>
          <p:nvPr/>
        </p:nvSpPr>
        <p:spPr>
          <a:xfrm>
            <a:off x="454792" y="3639495"/>
            <a:ext cx="1583792" cy="400110"/>
          </a:xfrm>
          <a:prstGeom prst="rect">
            <a:avLst/>
          </a:prstGeom>
          <a:noFill/>
        </p:spPr>
        <p:txBody>
          <a:bodyPr wrap="square" rtlCol="0">
            <a:spAutoFit/>
          </a:bodyPr>
          <a:lstStyle/>
          <a:p>
            <a:r>
              <a:rPr lang="de-DE" sz="2000" dirty="0">
                <a:latin typeface="+mn-lt"/>
              </a:rPr>
              <a:t>Beispiele:</a:t>
            </a:r>
          </a:p>
        </p:txBody>
      </p:sp>
      <mc:AlternateContent xmlns:mc="http://schemas.openxmlformats.org/markup-compatibility/2006">
        <mc:Choice xmlns:a14="http://schemas.microsoft.com/office/drawing/2010/main" Requires="a14">
          <p:sp>
            <p:nvSpPr>
              <p:cNvPr id="4" name="Textfeld 3">
                <a:extLst>
                  <a:ext uri="{FF2B5EF4-FFF2-40B4-BE49-F238E27FC236}">
                    <a16:creationId xmlns:a16="http://schemas.microsoft.com/office/drawing/2014/main" id="{41CA332F-2B7E-0C07-C308-19159B1E3E57}"/>
                  </a:ext>
                </a:extLst>
              </p:cNvPr>
              <p:cNvSpPr txBox="1"/>
              <p:nvPr/>
            </p:nvSpPr>
            <p:spPr>
              <a:xfrm>
                <a:off x="454792" y="4057026"/>
                <a:ext cx="4369722" cy="7314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𝑓</m:t>
                          </m:r>
                        </m:e>
                        <m:sub>
                          <m:r>
                            <a:rPr lang="de-DE" sz="2000" b="0" i="1" smtClean="0">
                              <a:solidFill>
                                <a:schemeClr val="tx1"/>
                              </a:solidFill>
                              <a:latin typeface="Cambria Math"/>
                            </a:rPr>
                            <m:t>11</m:t>
                          </m:r>
                        </m:sub>
                        <m:sup>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11</m:t>
                              </m:r>
                            </m:sub>
                          </m:sSub>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1</m:t>
                              </m:r>
                              <m:r>
                                <a:rPr lang="de-DE" sz="2000" b="0" i="1" smtClean="0">
                                  <a:solidFill>
                                    <a:schemeClr val="tx1"/>
                                  </a:solidFill>
                                  <a:latin typeface="Cambria Math"/>
                                  <a:sym typeface="Symbol"/>
                                </a:rPr>
                                <m:t></m:t>
                              </m:r>
                            </m:sub>
                          </m:sSub>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4</m:t>
                          </m:r>
                        </m:num>
                        <m:den>
                          <m:r>
                            <a:rPr lang="de-DE" sz="2000" b="0" i="1" smtClean="0">
                              <a:solidFill>
                                <a:schemeClr val="tx1"/>
                              </a:solidFill>
                              <a:latin typeface="Cambria Math"/>
                            </a:rPr>
                            <m:t>40</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i="1">
                                  <a:solidFill>
                                    <a:schemeClr val="tx1"/>
                                  </a:solidFill>
                                  <a:latin typeface="Cambria Math"/>
                                </a:rPr>
                                <m:t>11</m:t>
                              </m:r>
                            </m:sub>
                          </m:sSub>
                        </m:num>
                        <m:den>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1</m:t>
                              </m:r>
                              <m:r>
                                <a:rPr lang="de-DE" sz="2000" i="1">
                                  <a:solidFill>
                                    <a:schemeClr val="tx1"/>
                                  </a:solidFill>
                                  <a:latin typeface="Cambria Math"/>
                                  <a:sym typeface="Symbol"/>
                                </a:rPr>
                                <m:t></m:t>
                              </m:r>
                            </m:sub>
                          </m:sSub>
                        </m:den>
                      </m:f>
                      <m:r>
                        <a:rPr lang="de-DE" sz="2000" b="0" i="1" smtClean="0">
                          <a:solidFill>
                            <a:schemeClr val="tx1"/>
                          </a:solidFill>
                          <a:latin typeface="Cambria Math"/>
                          <a:sym typeface="Symbol"/>
                        </a:rPr>
                        <m:t>=</m:t>
                      </m:r>
                      <m:f>
                        <m:fPr>
                          <m:ctrlPr>
                            <a:rPr lang="de-DE" sz="2000" b="0" i="1" smtClean="0">
                              <a:solidFill>
                                <a:schemeClr val="tx1"/>
                              </a:solidFill>
                              <a:latin typeface="Cambria Math" panose="02040503050406030204" pitchFamily="18" charset="0"/>
                              <a:sym typeface="Symbol"/>
                            </a:rPr>
                          </m:ctrlPr>
                        </m:fPr>
                        <m:num>
                          <m:r>
                            <a:rPr lang="de-DE" sz="2000" b="0" i="1" smtClean="0">
                              <a:solidFill>
                                <a:schemeClr val="tx1"/>
                              </a:solidFill>
                              <a:latin typeface="Cambria Math"/>
                              <a:sym typeface="Symbol"/>
                            </a:rPr>
                            <m:t>0.04</m:t>
                          </m:r>
                        </m:num>
                        <m:den>
                          <m:r>
                            <a:rPr lang="de-DE" sz="2000" b="0" i="1" smtClean="0">
                              <a:solidFill>
                                <a:schemeClr val="tx1"/>
                              </a:solidFill>
                              <a:latin typeface="Cambria Math"/>
                              <a:sym typeface="Symbol"/>
                            </a:rPr>
                            <m:t>0.40</m:t>
                          </m:r>
                        </m:den>
                      </m:f>
                      <m:r>
                        <a:rPr lang="de-DE" sz="2000" b="0" i="1" smtClean="0">
                          <a:solidFill>
                            <a:schemeClr val="tx1"/>
                          </a:solidFill>
                          <a:latin typeface="Cambria Math"/>
                          <a:sym typeface="Symbol"/>
                        </a:rPr>
                        <m:t>=0.10</m:t>
                      </m:r>
                    </m:oMath>
                  </m:oMathPara>
                </a14:m>
                <a:endParaRPr lang="de-DE" sz="2000" dirty="0">
                  <a:solidFill>
                    <a:schemeClr val="tx1"/>
                  </a:solidFill>
                </a:endParaRPr>
              </a:p>
            </p:txBody>
          </p:sp>
        </mc:Choice>
        <mc:Fallback>
          <p:sp>
            <p:nvSpPr>
              <p:cNvPr id="4" name="Textfeld 3">
                <a:extLst>
                  <a:ext uri="{FF2B5EF4-FFF2-40B4-BE49-F238E27FC236}">
                    <a16:creationId xmlns:a16="http://schemas.microsoft.com/office/drawing/2014/main" id="{41CA332F-2B7E-0C07-C308-19159B1E3E57}"/>
                  </a:ext>
                </a:extLst>
              </p:cNvPr>
              <p:cNvSpPr txBox="1">
                <a:spLocks noRot="1" noChangeAspect="1" noMove="1" noResize="1" noEditPoints="1" noAdjustHandles="1" noChangeArrowheads="1" noChangeShapeType="1" noTextEdit="1"/>
              </p:cNvSpPr>
              <p:nvPr/>
            </p:nvSpPr>
            <p:spPr>
              <a:xfrm>
                <a:off x="454792" y="4057026"/>
                <a:ext cx="4369722" cy="731419"/>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mc:Choice xmlns:a14="http://schemas.microsoft.com/office/drawing/2010/main" Requires="a14">
          <p:sp>
            <p:nvSpPr>
              <p:cNvPr id="5" name="Textfeld 4">
                <a:extLst>
                  <a:ext uri="{FF2B5EF4-FFF2-40B4-BE49-F238E27FC236}">
                    <a16:creationId xmlns:a16="http://schemas.microsoft.com/office/drawing/2014/main" id="{6B1AD7CA-B1E1-773B-FD91-A909D148C28F}"/>
                  </a:ext>
                </a:extLst>
              </p:cNvPr>
              <p:cNvSpPr txBox="1"/>
              <p:nvPr/>
            </p:nvSpPr>
            <p:spPr>
              <a:xfrm>
                <a:off x="455231" y="4876597"/>
                <a:ext cx="4381649" cy="7314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𝑓</m:t>
                          </m:r>
                        </m:e>
                        <m:sub>
                          <m:r>
                            <a:rPr lang="de-DE" sz="2000" b="0" i="1" smtClean="0">
                              <a:solidFill>
                                <a:schemeClr val="tx1"/>
                              </a:solidFill>
                              <a:latin typeface="Cambria Math"/>
                            </a:rPr>
                            <m:t>22</m:t>
                          </m:r>
                        </m:sub>
                        <m:sup>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22</m:t>
                              </m:r>
                            </m:sub>
                          </m:sSub>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2</m:t>
                              </m:r>
                              <m:r>
                                <a:rPr lang="de-DE" sz="2000" b="0" i="1" smtClean="0">
                                  <a:solidFill>
                                    <a:schemeClr val="tx1"/>
                                  </a:solidFill>
                                  <a:latin typeface="Cambria Math"/>
                                  <a:sym typeface="Symbol"/>
                                </a:rPr>
                                <m:t></m:t>
                              </m:r>
                            </m:sub>
                          </m:sSub>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12</m:t>
                          </m:r>
                        </m:num>
                        <m:den>
                          <m:r>
                            <a:rPr lang="de-DE" sz="2000" b="0" i="1" smtClean="0">
                              <a:solidFill>
                                <a:schemeClr val="tx1"/>
                              </a:solidFill>
                              <a:latin typeface="Cambria Math"/>
                            </a:rPr>
                            <m:t>60</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22</m:t>
                              </m:r>
                            </m:sub>
                          </m:sSub>
                        </m:num>
                        <m:den>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2</m:t>
                              </m:r>
                              <m:r>
                                <a:rPr lang="de-DE" sz="2000" i="1">
                                  <a:solidFill>
                                    <a:schemeClr val="tx1"/>
                                  </a:solidFill>
                                  <a:latin typeface="Cambria Math"/>
                                  <a:sym typeface="Symbol"/>
                                </a:rPr>
                                <m:t></m:t>
                              </m:r>
                            </m:sub>
                          </m:sSub>
                        </m:den>
                      </m:f>
                      <m:r>
                        <a:rPr lang="de-DE" sz="2000" b="0" i="1" smtClean="0">
                          <a:solidFill>
                            <a:schemeClr val="tx1"/>
                          </a:solidFill>
                          <a:latin typeface="Cambria Math"/>
                          <a:sym typeface="Symbol"/>
                        </a:rPr>
                        <m:t>=</m:t>
                      </m:r>
                      <m:f>
                        <m:fPr>
                          <m:ctrlPr>
                            <a:rPr lang="de-DE" sz="2000" b="0" i="1" smtClean="0">
                              <a:solidFill>
                                <a:schemeClr val="tx1"/>
                              </a:solidFill>
                              <a:latin typeface="Cambria Math" panose="02040503050406030204" pitchFamily="18" charset="0"/>
                              <a:sym typeface="Symbol"/>
                            </a:rPr>
                          </m:ctrlPr>
                        </m:fPr>
                        <m:num>
                          <m:r>
                            <a:rPr lang="de-DE" sz="2000" b="0" i="1" smtClean="0">
                              <a:solidFill>
                                <a:schemeClr val="tx1"/>
                              </a:solidFill>
                              <a:latin typeface="Cambria Math"/>
                              <a:sym typeface="Symbol"/>
                            </a:rPr>
                            <m:t>0.12</m:t>
                          </m:r>
                        </m:num>
                        <m:den>
                          <m:r>
                            <a:rPr lang="de-DE" sz="2000" b="0" i="1" smtClean="0">
                              <a:solidFill>
                                <a:schemeClr val="tx1"/>
                              </a:solidFill>
                              <a:latin typeface="Cambria Math"/>
                              <a:sym typeface="Symbol"/>
                            </a:rPr>
                            <m:t>0.60</m:t>
                          </m:r>
                        </m:den>
                      </m:f>
                      <m:r>
                        <a:rPr lang="de-DE" sz="2000" b="0" i="1" smtClean="0">
                          <a:solidFill>
                            <a:schemeClr val="tx1"/>
                          </a:solidFill>
                          <a:latin typeface="Cambria Math"/>
                          <a:sym typeface="Symbol"/>
                        </a:rPr>
                        <m:t>=0.20</m:t>
                      </m:r>
                    </m:oMath>
                  </m:oMathPara>
                </a14:m>
                <a:endParaRPr lang="de-DE" sz="2000" dirty="0">
                  <a:solidFill>
                    <a:schemeClr val="tx1"/>
                  </a:solidFill>
                </a:endParaRPr>
              </a:p>
            </p:txBody>
          </p:sp>
        </mc:Choice>
        <mc:Fallback>
          <p:sp>
            <p:nvSpPr>
              <p:cNvPr id="5" name="Textfeld 4">
                <a:extLst>
                  <a:ext uri="{FF2B5EF4-FFF2-40B4-BE49-F238E27FC236}">
                    <a16:creationId xmlns:a16="http://schemas.microsoft.com/office/drawing/2014/main" id="{6B1AD7CA-B1E1-773B-FD91-A909D148C28F}"/>
                  </a:ext>
                </a:extLst>
              </p:cNvPr>
              <p:cNvSpPr txBox="1">
                <a:spLocks noRot="1" noChangeAspect="1" noMove="1" noResize="1" noEditPoints="1" noAdjustHandles="1" noChangeArrowheads="1" noChangeShapeType="1" noTextEdit="1"/>
              </p:cNvSpPr>
              <p:nvPr/>
            </p:nvSpPr>
            <p:spPr>
              <a:xfrm>
                <a:off x="455231" y="4876597"/>
                <a:ext cx="4381649" cy="731419"/>
              </a:xfrm>
              <a:prstGeom prst="rect">
                <a:avLst/>
              </a:prstGeom>
              <a:blipFill>
                <a:blip r:embed="rId5"/>
                <a:stretch>
                  <a:fillRect/>
                </a:stretch>
              </a:blipFill>
            </p:spPr>
            <p:txBody>
              <a:bodyPr/>
              <a:lstStyle/>
              <a:p>
                <a:r>
                  <a:rPr lang="de-DE">
                    <a:noFill/>
                  </a:rPr>
                  <a:t> </a:t>
                </a:r>
              </a:p>
            </p:txBody>
          </p:sp>
        </mc:Fallback>
      </mc:AlternateContent>
      <mc:AlternateContent xmlns:mc="http://schemas.openxmlformats.org/markup-compatibility/2006">
        <mc:Choice xmlns:a14="http://schemas.microsoft.com/office/drawing/2010/main" Requires="a14">
          <p:sp>
            <p:nvSpPr>
              <p:cNvPr id="7" name="Textfeld 6">
                <a:extLst>
                  <a:ext uri="{FF2B5EF4-FFF2-40B4-BE49-F238E27FC236}">
                    <a16:creationId xmlns:a16="http://schemas.microsoft.com/office/drawing/2014/main" id="{B4DF01CD-651C-00E9-559C-F00B7A0B14DD}"/>
                  </a:ext>
                </a:extLst>
              </p:cNvPr>
              <p:cNvSpPr txBox="1"/>
              <p:nvPr/>
            </p:nvSpPr>
            <p:spPr>
              <a:xfrm>
                <a:off x="455231" y="5688761"/>
                <a:ext cx="4381649" cy="7314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𝑓</m:t>
                          </m:r>
                        </m:e>
                        <m:sub>
                          <m:r>
                            <a:rPr lang="de-DE" sz="2000" b="0" i="1" smtClean="0">
                              <a:solidFill>
                                <a:schemeClr val="tx1"/>
                              </a:solidFill>
                              <a:latin typeface="Cambria Math"/>
                            </a:rPr>
                            <m:t>23</m:t>
                          </m:r>
                        </m:sub>
                        <m:sup>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23</m:t>
                              </m:r>
                            </m:sub>
                          </m:sSub>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2</m:t>
                              </m:r>
                              <m:r>
                                <a:rPr lang="de-DE" sz="2000" b="0" i="1" smtClean="0">
                                  <a:solidFill>
                                    <a:schemeClr val="tx1"/>
                                  </a:solidFill>
                                  <a:latin typeface="Cambria Math"/>
                                  <a:sym typeface="Symbol"/>
                                </a:rPr>
                                <m:t></m:t>
                              </m:r>
                            </m:sub>
                          </m:sSub>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36</m:t>
                          </m:r>
                        </m:num>
                        <m:den>
                          <m:r>
                            <a:rPr lang="de-DE" sz="2000" b="0" i="1" smtClean="0">
                              <a:solidFill>
                                <a:schemeClr val="tx1"/>
                              </a:solidFill>
                              <a:latin typeface="Cambria Math"/>
                            </a:rPr>
                            <m:t>60</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23</m:t>
                              </m:r>
                            </m:sub>
                          </m:sSub>
                        </m:num>
                        <m:den>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2</m:t>
                              </m:r>
                              <m:r>
                                <a:rPr lang="de-DE" sz="2000" i="1">
                                  <a:solidFill>
                                    <a:schemeClr val="tx1"/>
                                  </a:solidFill>
                                  <a:latin typeface="Cambria Math"/>
                                  <a:sym typeface="Symbol"/>
                                </a:rPr>
                                <m:t></m:t>
                              </m:r>
                            </m:sub>
                          </m:sSub>
                        </m:den>
                      </m:f>
                      <m:r>
                        <a:rPr lang="de-DE" sz="2000" b="0" i="1" smtClean="0">
                          <a:solidFill>
                            <a:schemeClr val="tx1"/>
                          </a:solidFill>
                          <a:latin typeface="Cambria Math"/>
                          <a:sym typeface="Symbol"/>
                        </a:rPr>
                        <m:t>=</m:t>
                      </m:r>
                      <m:f>
                        <m:fPr>
                          <m:ctrlPr>
                            <a:rPr lang="de-DE" sz="2000" b="0" i="1" smtClean="0">
                              <a:solidFill>
                                <a:schemeClr val="tx1"/>
                              </a:solidFill>
                              <a:latin typeface="Cambria Math" panose="02040503050406030204" pitchFamily="18" charset="0"/>
                              <a:sym typeface="Symbol"/>
                            </a:rPr>
                          </m:ctrlPr>
                        </m:fPr>
                        <m:num>
                          <m:r>
                            <a:rPr lang="de-DE" sz="2000" b="0" i="1" smtClean="0">
                              <a:solidFill>
                                <a:schemeClr val="tx1"/>
                              </a:solidFill>
                              <a:latin typeface="Cambria Math"/>
                              <a:sym typeface="Symbol"/>
                            </a:rPr>
                            <m:t>0.36</m:t>
                          </m:r>
                        </m:num>
                        <m:den>
                          <m:r>
                            <a:rPr lang="de-DE" sz="2000" b="0" i="1" smtClean="0">
                              <a:solidFill>
                                <a:schemeClr val="tx1"/>
                              </a:solidFill>
                              <a:latin typeface="Cambria Math"/>
                              <a:sym typeface="Symbol"/>
                            </a:rPr>
                            <m:t>0.60</m:t>
                          </m:r>
                        </m:den>
                      </m:f>
                      <m:r>
                        <a:rPr lang="de-DE" sz="2000" b="0" i="1" smtClean="0">
                          <a:solidFill>
                            <a:schemeClr val="tx1"/>
                          </a:solidFill>
                          <a:latin typeface="Cambria Math"/>
                          <a:sym typeface="Symbol"/>
                        </a:rPr>
                        <m:t>=0.60</m:t>
                      </m:r>
                    </m:oMath>
                  </m:oMathPara>
                </a14:m>
                <a:endParaRPr lang="de-DE" sz="2000" dirty="0">
                  <a:solidFill>
                    <a:schemeClr val="tx1"/>
                  </a:solidFill>
                </a:endParaRPr>
              </a:p>
            </p:txBody>
          </p:sp>
        </mc:Choice>
        <mc:Fallback>
          <p:sp>
            <p:nvSpPr>
              <p:cNvPr id="7" name="Textfeld 6">
                <a:extLst>
                  <a:ext uri="{FF2B5EF4-FFF2-40B4-BE49-F238E27FC236}">
                    <a16:creationId xmlns:a16="http://schemas.microsoft.com/office/drawing/2014/main" id="{B4DF01CD-651C-00E9-559C-F00B7A0B14DD}"/>
                  </a:ext>
                </a:extLst>
              </p:cNvPr>
              <p:cNvSpPr txBox="1">
                <a:spLocks noRot="1" noChangeAspect="1" noMove="1" noResize="1" noEditPoints="1" noAdjustHandles="1" noChangeArrowheads="1" noChangeShapeType="1" noTextEdit="1"/>
              </p:cNvSpPr>
              <p:nvPr/>
            </p:nvSpPr>
            <p:spPr>
              <a:xfrm>
                <a:off x="455231" y="5688761"/>
                <a:ext cx="4381649" cy="731419"/>
              </a:xfrm>
              <a:prstGeom prst="rect">
                <a:avLst/>
              </a:prstGeom>
              <a:blipFill>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919948353"/>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155</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889447" y="1359503"/>
            <a:ext cx="6286500" cy="1543050"/>
          </a:xfrm>
          <a:prstGeom prst="rect">
            <a:avLst/>
          </a:prstGeom>
        </p:spPr>
      </p:pic>
      <p:sp>
        <p:nvSpPr>
          <p:cNvPr id="15" name="Textfeld 14"/>
          <p:cNvSpPr txBox="1"/>
          <p:nvPr/>
        </p:nvSpPr>
        <p:spPr>
          <a:xfrm>
            <a:off x="457399" y="1773278"/>
            <a:ext cx="504056" cy="400110"/>
          </a:xfrm>
          <a:prstGeom prst="rect">
            <a:avLst/>
          </a:prstGeom>
          <a:noFill/>
        </p:spPr>
        <p:txBody>
          <a:bodyPr wrap="square" rtlCol="0">
            <a:spAutoFit/>
          </a:bodyPr>
          <a:lstStyle/>
          <a:p>
            <a:r>
              <a:rPr lang="de-DE" sz="2000" i="1" dirty="0">
                <a:solidFill>
                  <a:srgbClr val="0070C0"/>
                </a:solidFill>
                <a:latin typeface="+mn-lt"/>
              </a:rPr>
              <a:t>X</a:t>
            </a:r>
          </a:p>
        </p:txBody>
      </p:sp>
      <p:sp>
        <p:nvSpPr>
          <p:cNvPr id="18" name="Textfeld 17"/>
          <p:cNvSpPr txBox="1"/>
          <p:nvPr/>
        </p:nvSpPr>
        <p:spPr>
          <a:xfrm>
            <a:off x="1200499" y="1584064"/>
            <a:ext cx="504056" cy="400110"/>
          </a:xfrm>
          <a:prstGeom prst="rect">
            <a:avLst/>
          </a:prstGeom>
          <a:noFill/>
        </p:spPr>
        <p:txBody>
          <a:bodyPr wrap="square" rtlCol="0">
            <a:spAutoFit/>
          </a:bodyPr>
          <a:lstStyle/>
          <a:p>
            <a:r>
              <a:rPr lang="de-DE" sz="2000" i="1" dirty="0">
                <a:solidFill>
                  <a:srgbClr val="0070C0"/>
                </a:solidFill>
                <a:latin typeface="+mn-lt"/>
              </a:rPr>
              <a:t>Y</a:t>
            </a:r>
          </a:p>
        </p:txBody>
      </p:sp>
      <p:sp>
        <p:nvSpPr>
          <p:cNvPr id="23" name="Rechteck 22"/>
          <p:cNvSpPr/>
          <p:nvPr/>
        </p:nvSpPr>
        <p:spPr>
          <a:xfrm>
            <a:off x="457399" y="1584064"/>
            <a:ext cx="1247156" cy="549292"/>
          </a:xfrm>
          <a:prstGeom prst="rect">
            <a:avLst/>
          </a:prstGeom>
          <a:noFill/>
          <a:ln w="381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 name="Textfeld 2">
            <a:extLst>
              <a:ext uri="{FF2B5EF4-FFF2-40B4-BE49-F238E27FC236}">
                <a16:creationId xmlns:a16="http://schemas.microsoft.com/office/drawing/2014/main" id="{145BB6EC-1D0C-BFA5-8163-12B524465620}"/>
              </a:ext>
            </a:extLst>
          </p:cNvPr>
          <p:cNvSpPr txBox="1"/>
          <p:nvPr/>
        </p:nvSpPr>
        <p:spPr>
          <a:xfrm>
            <a:off x="468313" y="3449949"/>
            <a:ext cx="1583792" cy="400110"/>
          </a:xfrm>
          <a:prstGeom prst="rect">
            <a:avLst/>
          </a:prstGeom>
          <a:noFill/>
        </p:spPr>
        <p:txBody>
          <a:bodyPr wrap="square" rtlCol="0">
            <a:spAutoFit/>
          </a:bodyPr>
          <a:lstStyle/>
          <a:p>
            <a:r>
              <a:rPr lang="de-DE" sz="2000" dirty="0">
                <a:latin typeface="+mn-lt"/>
              </a:rPr>
              <a:t>Beispiele:</a:t>
            </a:r>
          </a:p>
        </p:txBody>
      </p:sp>
      <mc:AlternateContent xmlns:mc="http://schemas.openxmlformats.org/markup-compatibility/2006">
        <mc:Choice xmlns:a14="http://schemas.microsoft.com/office/drawing/2010/main" Requires="a14">
          <p:sp>
            <p:nvSpPr>
              <p:cNvPr id="4" name="Textfeld 3">
                <a:extLst>
                  <a:ext uri="{FF2B5EF4-FFF2-40B4-BE49-F238E27FC236}">
                    <a16:creationId xmlns:a16="http://schemas.microsoft.com/office/drawing/2014/main" id="{2E5D0E0D-8D9C-B992-FE59-0AE517F41134}"/>
                  </a:ext>
                </a:extLst>
              </p:cNvPr>
              <p:cNvSpPr txBox="1"/>
              <p:nvPr/>
            </p:nvSpPr>
            <p:spPr>
              <a:xfrm>
                <a:off x="468313" y="3867480"/>
                <a:ext cx="4388958" cy="7314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𝑓</m:t>
                          </m:r>
                        </m:e>
                        <m:sub>
                          <m:r>
                            <a:rPr lang="de-DE" sz="2000" b="0" i="1" smtClean="0">
                              <a:solidFill>
                                <a:schemeClr val="tx1"/>
                              </a:solidFill>
                              <a:latin typeface="Cambria Math"/>
                            </a:rPr>
                            <m:t>11</m:t>
                          </m:r>
                        </m:sub>
                        <m:sup>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11</m:t>
                              </m:r>
                            </m:sub>
                          </m:sSub>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sym typeface="Symbol"/>
                                </a:rPr>
                                <m:t>1</m:t>
                              </m:r>
                            </m:sub>
                          </m:sSub>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4</m:t>
                          </m:r>
                        </m:num>
                        <m:den>
                          <m:r>
                            <a:rPr lang="de-DE" sz="2000" b="0" i="1" smtClean="0">
                              <a:solidFill>
                                <a:schemeClr val="tx1"/>
                              </a:solidFill>
                              <a:latin typeface="Cambria Math"/>
                            </a:rPr>
                            <m:t>16</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i="1">
                                  <a:solidFill>
                                    <a:schemeClr val="tx1"/>
                                  </a:solidFill>
                                  <a:latin typeface="Cambria Math"/>
                                </a:rPr>
                                <m:t>11</m:t>
                              </m:r>
                            </m:sub>
                          </m:sSub>
                        </m:num>
                        <m:den>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i="1">
                                  <a:solidFill>
                                    <a:schemeClr val="tx1"/>
                                  </a:solidFill>
                                  <a:latin typeface="Cambria Math"/>
                                  <a:sym typeface="Symbol"/>
                                </a:rPr>
                                <m:t>1</m:t>
                              </m:r>
                            </m:sub>
                          </m:sSub>
                        </m:den>
                      </m:f>
                      <m:r>
                        <a:rPr lang="de-DE" sz="2000" b="0" i="1" smtClean="0">
                          <a:solidFill>
                            <a:schemeClr val="tx1"/>
                          </a:solidFill>
                          <a:latin typeface="Cambria Math"/>
                          <a:sym typeface="Symbol"/>
                        </a:rPr>
                        <m:t>=</m:t>
                      </m:r>
                      <m:f>
                        <m:fPr>
                          <m:ctrlPr>
                            <a:rPr lang="de-DE" sz="2000" b="0" i="1" smtClean="0">
                              <a:solidFill>
                                <a:schemeClr val="tx1"/>
                              </a:solidFill>
                              <a:latin typeface="Cambria Math" panose="02040503050406030204" pitchFamily="18" charset="0"/>
                              <a:sym typeface="Symbol"/>
                            </a:rPr>
                          </m:ctrlPr>
                        </m:fPr>
                        <m:num>
                          <m:r>
                            <a:rPr lang="de-DE" sz="2000" b="0" i="1" smtClean="0">
                              <a:solidFill>
                                <a:schemeClr val="tx1"/>
                              </a:solidFill>
                              <a:latin typeface="Cambria Math"/>
                              <a:sym typeface="Symbol"/>
                            </a:rPr>
                            <m:t>0.04</m:t>
                          </m:r>
                        </m:num>
                        <m:den>
                          <m:r>
                            <a:rPr lang="de-DE" sz="2000" b="0" i="1" smtClean="0">
                              <a:solidFill>
                                <a:schemeClr val="tx1"/>
                              </a:solidFill>
                              <a:latin typeface="Cambria Math"/>
                              <a:sym typeface="Symbol"/>
                            </a:rPr>
                            <m:t>0.16</m:t>
                          </m:r>
                        </m:den>
                      </m:f>
                      <m:r>
                        <a:rPr lang="de-DE" sz="2000" b="0" i="1" smtClean="0">
                          <a:solidFill>
                            <a:schemeClr val="tx1"/>
                          </a:solidFill>
                          <a:latin typeface="Cambria Math"/>
                          <a:sym typeface="Symbol"/>
                        </a:rPr>
                        <m:t>=0.25</m:t>
                      </m:r>
                    </m:oMath>
                  </m:oMathPara>
                </a14:m>
                <a:endParaRPr lang="de-DE" sz="2000" dirty="0">
                  <a:solidFill>
                    <a:schemeClr val="tx1"/>
                  </a:solidFill>
                </a:endParaRPr>
              </a:p>
            </p:txBody>
          </p:sp>
        </mc:Choice>
        <mc:Fallback>
          <p:sp>
            <p:nvSpPr>
              <p:cNvPr id="4" name="Textfeld 3">
                <a:extLst>
                  <a:ext uri="{FF2B5EF4-FFF2-40B4-BE49-F238E27FC236}">
                    <a16:creationId xmlns:a16="http://schemas.microsoft.com/office/drawing/2014/main" id="{2E5D0E0D-8D9C-B992-FE59-0AE517F41134}"/>
                  </a:ext>
                </a:extLst>
              </p:cNvPr>
              <p:cNvSpPr txBox="1">
                <a:spLocks noRot="1" noChangeAspect="1" noMove="1" noResize="1" noEditPoints="1" noAdjustHandles="1" noChangeArrowheads="1" noChangeShapeType="1" noTextEdit="1"/>
              </p:cNvSpPr>
              <p:nvPr/>
            </p:nvSpPr>
            <p:spPr>
              <a:xfrm>
                <a:off x="468313" y="3867480"/>
                <a:ext cx="4388958" cy="731419"/>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mc:Choice xmlns:a14="http://schemas.microsoft.com/office/drawing/2010/main" Requires="a14">
          <p:sp>
            <p:nvSpPr>
              <p:cNvPr id="5" name="Textfeld 4">
                <a:extLst>
                  <a:ext uri="{FF2B5EF4-FFF2-40B4-BE49-F238E27FC236}">
                    <a16:creationId xmlns:a16="http://schemas.microsoft.com/office/drawing/2014/main" id="{BEBFCF02-D48D-F64F-0542-D455BC04520C}"/>
                  </a:ext>
                </a:extLst>
              </p:cNvPr>
              <p:cNvSpPr txBox="1"/>
              <p:nvPr/>
            </p:nvSpPr>
            <p:spPr>
              <a:xfrm>
                <a:off x="468752" y="4687051"/>
                <a:ext cx="4388958" cy="7314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𝑓</m:t>
                          </m:r>
                        </m:e>
                        <m:sub>
                          <m:r>
                            <a:rPr lang="de-DE" sz="2000" b="0" i="1" smtClean="0">
                              <a:solidFill>
                                <a:schemeClr val="tx1"/>
                              </a:solidFill>
                              <a:latin typeface="Cambria Math"/>
                            </a:rPr>
                            <m:t>22</m:t>
                          </m:r>
                        </m:sub>
                        <m:sup>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22</m:t>
                              </m:r>
                            </m:sub>
                          </m:sSub>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sym typeface="Symbol"/>
                                </a:rPr>
                                <m:t>2</m:t>
                              </m:r>
                            </m:sub>
                          </m:sSub>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12</m:t>
                          </m:r>
                        </m:num>
                        <m:den>
                          <m:r>
                            <a:rPr lang="de-DE" sz="2000" b="0" i="1" smtClean="0">
                              <a:solidFill>
                                <a:schemeClr val="tx1"/>
                              </a:solidFill>
                              <a:latin typeface="Cambria Math"/>
                            </a:rPr>
                            <m:t>20</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22</m:t>
                              </m:r>
                            </m:sub>
                          </m:sSub>
                        </m:num>
                        <m:den>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i="1">
                                  <a:solidFill>
                                    <a:schemeClr val="tx1"/>
                                  </a:solidFill>
                                  <a:latin typeface="Cambria Math"/>
                                  <a:sym typeface="Symbol"/>
                                </a:rPr>
                                <m:t></m:t>
                              </m:r>
                              <m:r>
                                <a:rPr lang="de-DE" sz="2000" b="0" i="1" smtClean="0">
                                  <a:solidFill>
                                    <a:schemeClr val="tx1"/>
                                  </a:solidFill>
                                  <a:latin typeface="Cambria Math"/>
                                  <a:sym typeface="Symbol"/>
                                </a:rPr>
                                <m:t>2</m:t>
                              </m:r>
                            </m:sub>
                          </m:sSub>
                        </m:den>
                      </m:f>
                      <m:r>
                        <a:rPr lang="de-DE" sz="2000" b="0" i="1" smtClean="0">
                          <a:solidFill>
                            <a:schemeClr val="tx1"/>
                          </a:solidFill>
                          <a:latin typeface="Cambria Math"/>
                          <a:sym typeface="Symbol"/>
                        </a:rPr>
                        <m:t>=</m:t>
                      </m:r>
                      <m:f>
                        <m:fPr>
                          <m:ctrlPr>
                            <a:rPr lang="de-DE" sz="2000" b="0" i="1" smtClean="0">
                              <a:solidFill>
                                <a:schemeClr val="tx1"/>
                              </a:solidFill>
                              <a:latin typeface="Cambria Math" panose="02040503050406030204" pitchFamily="18" charset="0"/>
                              <a:sym typeface="Symbol"/>
                            </a:rPr>
                          </m:ctrlPr>
                        </m:fPr>
                        <m:num>
                          <m:r>
                            <a:rPr lang="de-DE" sz="2000" b="0" i="1" smtClean="0">
                              <a:solidFill>
                                <a:schemeClr val="tx1"/>
                              </a:solidFill>
                              <a:latin typeface="Cambria Math"/>
                              <a:sym typeface="Symbol"/>
                            </a:rPr>
                            <m:t>0.12</m:t>
                          </m:r>
                        </m:num>
                        <m:den>
                          <m:r>
                            <a:rPr lang="de-DE" sz="2000" b="0" i="1" smtClean="0">
                              <a:solidFill>
                                <a:schemeClr val="tx1"/>
                              </a:solidFill>
                              <a:latin typeface="Cambria Math"/>
                              <a:sym typeface="Symbol"/>
                            </a:rPr>
                            <m:t>0.20</m:t>
                          </m:r>
                        </m:den>
                      </m:f>
                      <m:r>
                        <a:rPr lang="de-DE" sz="2000" b="0" i="1" smtClean="0">
                          <a:solidFill>
                            <a:schemeClr val="tx1"/>
                          </a:solidFill>
                          <a:latin typeface="Cambria Math"/>
                          <a:sym typeface="Symbol"/>
                        </a:rPr>
                        <m:t>=0.60</m:t>
                      </m:r>
                    </m:oMath>
                  </m:oMathPara>
                </a14:m>
                <a:endParaRPr lang="de-DE" sz="2000" dirty="0">
                  <a:solidFill>
                    <a:schemeClr val="tx1"/>
                  </a:solidFill>
                </a:endParaRPr>
              </a:p>
            </p:txBody>
          </p:sp>
        </mc:Choice>
        <mc:Fallback>
          <p:sp>
            <p:nvSpPr>
              <p:cNvPr id="5" name="Textfeld 4">
                <a:extLst>
                  <a:ext uri="{FF2B5EF4-FFF2-40B4-BE49-F238E27FC236}">
                    <a16:creationId xmlns:a16="http://schemas.microsoft.com/office/drawing/2014/main" id="{BEBFCF02-D48D-F64F-0542-D455BC04520C}"/>
                  </a:ext>
                </a:extLst>
              </p:cNvPr>
              <p:cNvSpPr txBox="1">
                <a:spLocks noRot="1" noChangeAspect="1" noMove="1" noResize="1" noEditPoints="1" noAdjustHandles="1" noChangeArrowheads="1" noChangeShapeType="1" noTextEdit="1"/>
              </p:cNvSpPr>
              <p:nvPr/>
            </p:nvSpPr>
            <p:spPr>
              <a:xfrm>
                <a:off x="468752" y="4687051"/>
                <a:ext cx="4388958" cy="731419"/>
              </a:xfrm>
              <a:prstGeom prst="rect">
                <a:avLst/>
              </a:prstGeom>
              <a:blipFill>
                <a:blip r:embed="rId5"/>
                <a:stretch>
                  <a:fillRect/>
                </a:stretch>
              </a:blipFill>
            </p:spPr>
            <p:txBody>
              <a:bodyPr/>
              <a:lstStyle/>
              <a:p>
                <a:r>
                  <a:rPr lang="de-DE">
                    <a:noFill/>
                  </a:rPr>
                  <a:t> </a:t>
                </a:r>
              </a:p>
            </p:txBody>
          </p:sp>
        </mc:Fallback>
      </mc:AlternateContent>
      <mc:AlternateContent xmlns:mc="http://schemas.openxmlformats.org/markup-compatibility/2006">
        <mc:Choice xmlns:a14="http://schemas.microsoft.com/office/drawing/2010/main" Requires="a14">
          <p:sp>
            <p:nvSpPr>
              <p:cNvPr id="6" name="Textfeld 5">
                <a:extLst>
                  <a:ext uri="{FF2B5EF4-FFF2-40B4-BE49-F238E27FC236}">
                    <a16:creationId xmlns:a16="http://schemas.microsoft.com/office/drawing/2014/main" id="{A03F4729-A1BF-C1D2-7CCC-52585033DA28}"/>
                  </a:ext>
                </a:extLst>
              </p:cNvPr>
              <p:cNvSpPr txBox="1"/>
              <p:nvPr/>
            </p:nvSpPr>
            <p:spPr>
              <a:xfrm>
                <a:off x="468752" y="5499215"/>
                <a:ext cx="4388958" cy="7314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𝑓</m:t>
                          </m:r>
                        </m:e>
                        <m:sub>
                          <m:r>
                            <a:rPr lang="de-DE" sz="2000" b="0" i="1" smtClean="0">
                              <a:solidFill>
                                <a:schemeClr val="tx1"/>
                              </a:solidFill>
                              <a:latin typeface="Cambria Math"/>
                            </a:rPr>
                            <m:t>12</m:t>
                          </m:r>
                        </m:sub>
                        <m:sup>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12</m:t>
                              </m:r>
                            </m:sub>
                          </m:sSub>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sym typeface="Symbol"/>
                                </a:rPr>
                                <m:t>2</m:t>
                              </m:r>
                            </m:sub>
                          </m:sSub>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8</m:t>
                          </m:r>
                        </m:num>
                        <m:den>
                          <m:r>
                            <a:rPr lang="de-DE" sz="2000" b="0" i="1" smtClean="0">
                              <a:solidFill>
                                <a:schemeClr val="tx1"/>
                              </a:solidFill>
                              <a:latin typeface="Cambria Math"/>
                            </a:rPr>
                            <m:t>20</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12</m:t>
                              </m:r>
                            </m:sub>
                          </m:sSub>
                        </m:num>
                        <m:den>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i="1">
                                  <a:solidFill>
                                    <a:schemeClr val="tx1"/>
                                  </a:solidFill>
                                  <a:latin typeface="Cambria Math"/>
                                  <a:sym typeface="Symbol"/>
                                </a:rPr>
                                <m:t></m:t>
                              </m:r>
                              <m:r>
                                <a:rPr lang="de-DE" sz="2000" b="0" i="1" smtClean="0">
                                  <a:solidFill>
                                    <a:schemeClr val="tx1"/>
                                  </a:solidFill>
                                  <a:latin typeface="Cambria Math"/>
                                  <a:sym typeface="Symbol"/>
                                </a:rPr>
                                <m:t>2</m:t>
                              </m:r>
                            </m:sub>
                          </m:sSub>
                        </m:den>
                      </m:f>
                      <m:r>
                        <a:rPr lang="de-DE" sz="2000" b="0" i="1" smtClean="0">
                          <a:solidFill>
                            <a:schemeClr val="tx1"/>
                          </a:solidFill>
                          <a:latin typeface="Cambria Math"/>
                          <a:sym typeface="Symbol"/>
                        </a:rPr>
                        <m:t>=</m:t>
                      </m:r>
                      <m:f>
                        <m:fPr>
                          <m:ctrlPr>
                            <a:rPr lang="de-DE" sz="2000" b="0" i="1" smtClean="0">
                              <a:solidFill>
                                <a:schemeClr val="tx1"/>
                              </a:solidFill>
                              <a:latin typeface="Cambria Math" panose="02040503050406030204" pitchFamily="18" charset="0"/>
                              <a:sym typeface="Symbol"/>
                            </a:rPr>
                          </m:ctrlPr>
                        </m:fPr>
                        <m:num>
                          <m:r>
                            <a:rPr lang="de-DE" sz="2000" b="0" i="1" smtClean="0">
                              <a:solidFill>
                                <a:schemeClr val="tx1"/>
                              </a:solidFill>
                              <a:latin typeface="Cambria Math"/>
                              <a:sym typeface="Symbol"/>
                            </a:rPr>
                            <m:t>0.08</m:t>
                          </m:r>
                        </m:num>
                        <m:den>
                          <m:r>
                            <a:rPr lang="de-DE" sz="2000" b="0" i="1" smtClean="0">
                              <a:solidFill>
                                <a:schemeClr val="tx1"/>
                              </a:solidFill>
                              <a:latin typeface="Cambria Math"/>
                              <a:sym typeface="Symbol"/>
                            </a:rPr>
                            <m:t>0.20</m:t>
                          </m:r>
                        </m:den>
                      </m:f>
                      <m:r>
                        <a:rPr lang="de-DE" sz="2000" b="0" i="1" smtClean="0">
                          <a:solidFill>
                            <a:schemeClr val="tx1"/>
                          </a:solidFill>
                          <a:latin typeface="Cambria Math"/>
                          <a:sym typeface="Symbol"/>
                        </a:rPr>
                        <m:t>=0.40</m:t>
                      </m:r>
                    </m:oMath>
                  </m:oMathPara>
                </a14:m>
                <a:endParaRPr lang="de-DE" sz="2000" dirty="0">
                  <a:solidFill>
                    <a:schemeClr val="tx1"/>
                  </a:solidFill>
                </a:endParaRPr>
              </a:p>
            </p:txBody>
          </p:sp>
        </mc:Choice>
        <mc:Fallback>
          <p:sp>
            <p:nvSpPr>
              <p:cNvPr id="6" name="Textfeld 5">
                <a:extLst>
                  <a:ext uri="{FF2B5EF4-FFF2-40B4-BE49-F238E27FC236}">
                    <a16:creationId xmlns:a16="http://schemas.microsoft.com/office/drawing/2014/main" id="{A03F4729-A1BF-C1D2-7CCC-52585033DA28}"/>
                  </a:ext>
                </a:extLst>
              </p:cNvPr>
              <p:cNvSpPr txBox="1">
                <a:spLocks noRot="1" noChangeAspect="1" noMove="1" noResize="1" noEditPoints="1" noAdjustHandles="1" noChangeArrowheads="1" noChangeShapeType="1" noTextEdit="1"/>
              </p:cNvSpPr>
              <p:nvPr/>
            </p:nvSpPr>
            <p:spPr>
              <a:xfrm>
                <a:off x="468752" y="5499215"/>
                <a:ext cx="4388958" cy="731419"/>
              </a:xfrm>
              <a:prstGeom prst="rect">
                <a:avLst/>
              </a:prstGeom>
              <a:blipFill>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231605321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156</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5646" y="1234388"/>
            <a:ext cx="7600950" cy="2724150"/>
          </a:xfrm>
          <a:prstGeom prst="rect">
            <a:avLst/>
          </a:prstGeom>
        </p:spPr>
      </p:pic>
    </p:spTree>
    <p:extLst>
      <p:ext uri="{BB962C8B-B14F-4D97-AF65-F5344CB8AC3E}">
        <p14:creationId xmlns:p14="http://schemas.microsoft.com/office/powerpoint/2010/main" val="81929225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 Grundzüge statistischer Methoden</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13</a:t>
            </a:r>
            <a:endParaRPr lang="de-DE" sz="8000" b="1" dirty="0">
              <a:solidFill>
                <a:schemeClr val="tx1"/>
              </a:solidFill>
              <a:latin typeface="+mj-lt"/>
            </a:endParaRP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9"/>
          <p:cNvSpPr txBox="1">
            <a:spLocks noChangeArrowheads="1"/>
          </p:cNvSpPr>
          <p:nvPr/>
        </p:nvSpPr>
        <p:spPr bwMode="auto">
          <a:xfrm>
            <a:off x="468313" y="1072608"/>
            <a:ext cx="8064896" cy="400110"/>
          </a:xfrm>
          <a:prstGeom prst="rect">
            <a:avLst/>
          </a:prstGeom>
          <a:solidFill>
            <a:schemeClr val="bg1"/>
          </a:solidFill>
          <a:ln w="9525">
            <a:noFill/>
            <a:miter lim="800000"/>
            <a:headEnd/>
            <a:tailEnd/>
          </a:ln>
        </p:spPr>
        <p:txBody>
          <a:bodyPr wrap="square">
            <a:spAutoFit/>
          </a:bodyPr>
          <a:lstStyle/>
          <a:p>
            <a:r>
              <a:rPr lang="de-DE" sz="2000" b="1" dirty="0">
                <a:solidFill>
                  <a:srgbClr val="0070C0"/>
                </a:solidFill>
                <a:latin typeface="Times New Roman" pitchFamily="18" charset="0"/>
              </a:rPr>
              <a:t>Beispiel 1.2.1: </a:t>
            </a:r>
            <a:r>
              <a:rPr lang="de-DE" sz="2000" dirty="0">
                <a:latin typeface="Times New Roman" pitchFamily="18" charset="0"/>
              </a:rPr>
              <a:t>Irrtums- und Sicherheitswahrscheinlichkeiten</a:t>
            </a:r>
          </a:p>
        </p:txBody>
      </p:sp>
      <p:sp>
        <p:nvSpPr>
          <p:cNvPr id="10" name="Textfeld 9"/>
          <p:cNvSpPr txBox="1">
            <a:spLocks noChangeArrowheads="1"/>
          </p:cNvSpPr>
          <p:nvPr/>
        </p:nvSpPr>
        <p:spPr bwMode="auto">
          <a:xfrm>
            <a:off x="468313" y="1664585"/>
            <a:ext cx="8064896" cy="400110"/>
          </a:xfrm>
          <a:prstGeom prst="rect">
            <a:avLst/>
          </a:prstGeom>
          <a:noFill/>
          <a:ln w="9525">
            <a:noFill/>
            <a:miter lim="800000"/>
            <a:headEnd/>
            <a:tailEnd/>
          </a:ln>
        </p:spPr>
        <p:txBody>
          <a:bodyPr wrap="square">
            <a:spAutoFit/>
          </a:bodyPr>
          <a:lstStyle/>
          <a:p>
            <a:r>
              <a:rPr lang="de-DE" sz="2000" dirty="0">
                <a:latin typeface="Times New Roman"/>
                <a:cs typeface="Times New Roman"/>
              </a:rPr>
              <a:t>&gt; Situation 1: Sind 31 von 50 wirklich eine Mehrheit?</a:t>
            </a:r>
            <a:endParaRPr lang="de-DE" sz="2000" dirty="0">
              <a:latin typeface="Times New Roman" pitchFamily="18" charset="0"/>
            </a:endParaRPr>
          </a:p>
        </p:txBody>
      </p:sp>
      <p:sp>
        <p:nvSpPr>
          <p:cNvPr id="11" name="Textfeld 9"/>
          <p:cNvSpPr txBox="1">
            <a:spLocks noChangeArrowheads="1"/>
          </p:cNvSpPr>
          <p:nvPr/>
        </p:nvSpPr>
        <p:spPr bwMode="auto">
          <a:xfrm>
            <a:off x="468313" y="2086657"/>
            <a:ext cx="8064896" cy="400110"/>
          </a:xfrm>
          <a:prstGeom prst="rect">
            <a:avLst/>
          </a:prstGeom>
          <a:noFill/>
          <a:ln w="9525">
            <a:noFill/>
            <a:miter lim="800000"/>
            <a:headEnd/>
            <a:tailEnd/>
          </a:ln>
        </p:spPr>
        <p:txBody>
          <a:bodyPr wrap="square">
            <a:spAutoFit/>
          </a:bodyPr>
          <a:lstStyle/>
          <a:p>
            <a:r>
              <a:rPr lang="de-DE" sz="2000" dirty="0">
                <a:latin typeface="Times New Roman"/>
                <a:cs typeface="Times New Roman"/>
              </a:rPr>
              <a:t>&gt; Situation 2: Wo liegt der wahre Anteil, wenn 40 von 50 „dafür“ stimmen?</a:t>
            </a:r>
            <a:endParaRPr lang="de-DE" sz="2000" dirty="0">
              <a:latin typeface="Times New Roman" pitchFamily="18" charset="0"/>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3" y="2827127"/>
            <a:ext cx="7191375" cy="3019425"/>
          </a:xfrm>
          <a:prstGeom prst="rect">
            <a:avLst/>
          </a:prstGeom>
        </p:spPr>
      </p:pic>
    </p:spTree>
    <p:extLst>
      <p:ext uri="{BB962C8B-B14F-4D97-AF65-F5344CB8AC3E}">
        <p14:creationId xmlns:p14="http://schemas.microsoft.com/office/powerpoint/2010/main" val="301683284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Textfeld 9"/>
          <p:cNvSpPr txBox="1">
            <a:spLocks noChangeArrowheads="1"/>
          </p:cNvSpPr>
          <p:nvPr/>
        </p:nvSpPr>
        <p:spPr bwMode="auto">
          <a:xfrm>
            <a:off x="466227" y="1062438"/>
            <a:ext cx="525790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Empirische Abhängigkeit und Unabhängigkeit</a:t>
            </a:r>
          </a:p>
        </p:txBody>
      </p:sp>
      <p:sp>
        <p:nvSpPr>
          <p:cNvPr id="9" name="Textfeld 9"/>
          <p:cNvSpPr txBox="1">
            <a:spLocks noChangeArrowheads="1"/>
          </p:cNvSpPr>
          <p:nvPr/>
        </p:nvSpPr>
        <p:spPr bwMode="auto">
          <a:xfrm>
            <a:off x="466666" y="1678254"/>
            <a:ext cx="496943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Empirische Abhängigkeit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8751" y="2732323"/>
            <a:ext cx="475384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Frage der Richtung der Abhängigkeit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157</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6" name="Textfeld 15"/>
              <p:cNvSpPr txBox="1"/>
              <p:nvPr/>
            </p:nvSpPr>
            <p:spPr>
              <a:xfrm>
                <a:off x="712757" y="2176891"/>
                <a:ext cx="7819683" cy="400110"/>
              </a:xfrm>
              <a:prstGeom prst="rect">
                <a:avLst/>
              </a:prstGeom>
              <a:noFill/>
            </p:spPr>
            <p:txBody>
              <a:bodyPr wrap="square" rtlCol="0">
                <a:spAutoFit/>
              </a:bodyPr>
              <a:lstStyle/>
              <a:p>
                <a:r>
                  <a:rPr lang="de-DE" sz="2000" dirty="0">
                    <a:solidFill>
                      <a:schemeClr val="tx1"/>
                    </a:solidFill>
                    <a:latin typeface="+mn-lt"/>
                  </a:rPr>
                  <a:t>Empirische Abhängigkeit </a:t>
                </a:r>
                <a14:m>
                  <m:oMath xmlns:m="http://schemas.openxmlformats.org/officeDocument/2006/math">
                    <m:r>
                      <a:rPr lang="de-DE" sz="2000" i="1" smtClean="0">
                        <a:solidFill>
                          <a:schemeClr val="tx1"/>
                        </a:solidFill>
                        <a:latin typeface="Cambria Math"/>
                        <a:ea typeface="Cambria Math"/>
                      </a:rPr>
                      <m:t>⇔</m:t>
                    </m:r>
                  </m:oMath>
                </a14:m>
                <a:r>
                  <a:rPr lang="de-DE" sz="2000" dirty="0">
                    <a:solidFill>
                      <a:schemeClr val="tx1"/>
                    </a:solidFill>
                    <a:latin typeface="+mn-lt"/>
                  </a:rPr>
                  <a:t>  Bedingte Verteilungen unterscheiden sich </a:t>
                </a:r>
              </a:p>
            </p:txBody>
          </p:sp>
        </mc:Choice>
        <mc:Fallback xmlns="">
          <p:sp>
            <p:nvSpPr>
              <p:cNvPr id="16" name="Textfeld 15"/>
              <p:cNvSpPr txBox="1">
                <a:spLocks noRot="1" noChangeAspect="1" noMove="1" noResize="1" noEditPoints="1" noAdjustHandles="1" noChangeArrowheads="1" noChangeShapeType="1" noTextEdit="1"/>
              </p:cNvSpPr>
              <p:nvPr/>
            </p:nvSpPr>
            <p:spPr>
              <a:xfrm>
                <a:off x="712757" y="2176891"/>
                <a:ext cx="7819683" cy="400110"/>
              </a:xfrm>
              <a:prstGeom prst="rect">
                <a:avLst/>
              </a:prstGeom>
              <a:blipFill rotWithShape="1">
                <a:blip r:embed="rId4"/>
                <a:stretch>
                  <a:fillRect l="-857" t="-7576" b="-25758"/>
                </a:stretch>
              </a:blipFill>
            </p:spPr>
            <p:txBody>
              <a:bodyPr/>
              <a:lstStyle/>
              <a:p>
                <a:r>
                  <a:rPr lang="de-DE">
                    <a:noFill/>
                  </a:rPr>
                  <a:t> </a:t>
                </a:r>
              </a:p>
            </p:txBody>
          </p:sp>
        </mc:Fallback>
      </mc:AlternateContent>
      <p:pic>
        <p:nvPicPr>
          <p:cNvPr id="2" name="Grafik 1"/>
          <p:cNvPicPr>
            <a:picLocks noChangeAspect="1"/>
          </p:cNvPicPr>
          <p:nvPr/>
        </p:nvPicPr>
        <p:blipFill>
          <a:blip r:embed="rId5"/>
          <a:stretch>
            <a:fillRect/>
          </a:stretch>
        </p:blipFill>
        <p:spPr>
          <a:xfrm>
            <a:off x="466227" y="3418642"/>
            <a:ext cx="5429250" cy="3067050"/>
          </a:xfrm>
          <a:prstGeom prst="rect">
            <a:avLst/>
          </a:prstGeom>
        </p:spPr>
      </p:pic>
    </p:spTree>
    <p:extLst>
      <p:ext uri="{BB962C8B-B14F-4D97-AF65-F5344CB8AC3E}">
        <p14:creationId xmlns:p14="http://schemas.microsoft.com/office/powerpoint/2010/main" val="184930109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158</a:t>
            </a:r>
            <a:endParaRPr lang="de-DE" sz="8000" b="1" dirty="0">
              <a:solidFill>
                <a:schemeClr val="tx1"/>
              </a:solidFill>
              <a:latin typeface="+mj-lt"/>
            </a:endParaRPr>
          </a:p>
        </p:txBody>
      </p:sp>
      <p:sp>
        <p:nvSpPr>
          <p:cNvPr id="6" name="Textfeld 9"/>
          <p:cNvSpPr txBox="1">
            <a:spLocks noChangeArrowheads="1"/>
          </p:cNvSpPr>
          <p:nvPr/>
        </p:nvSpPr>
        <p:spPr bwMode="auto">
          <a:xfrm>
            <a:off x="468313" y="1052736"/>
            <a:ext cx="381565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Empirische Unabhängigkeit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15" name="Textfeld 14"/>
              <p:cNvSpPr txBox="1"/>
              <p:nvPr/>
            </p:nvSpPr>
            <p:spPr>
              <a:xfrm>
                <a:off x="712757" y="1597729"/>
                <a:ext cx="7315627" cy="400110"/>
              </a:xfrm>
              <a:prstGeom prst="rect">
                <a:avLst/>
              </a:prstGeom>
              <a:noFill/>
            </p:spPr>
            <p:txBody>
              <a:bodyPr wrap="square" rtlCol="0">
                <a:spAutoFit/>
              </a:bodyPr>
              <a:lstStyle/>
              <a:p>
                <a:r>
                  <a:rPr lang="de-DE" sz="2000" dirty="0">
                    <a:solidFill>
                      <a:schemeClr val="tx1"/>
                    </a:solidFill>
                    <a:latin typeface="+mn-lt"/>
                  </a:rPr>
                  <a:t>Empirische Unabhängigkeit </a:t>
                </a:r>
                <a14:m>
                  <m:oMath xmlns:m="http://schemas.openxmlformats.org/officeDocument/2006/math">
                    <m:r>
                      <a:rPr lang="de-DE" sz="2000" i="1" smtClean="0">
                        <a:solidFill>
                          <a:schemeClr val="tx1"/>
                        </a:solidFill>
                        <a:latin typeface="Cambria Math"/>
                        <a:ea typeface="Cambria Math"/>
                      </a:rPr>
                      <m:t>⇔</m:t>
                    </m:r>
                  </m:oMath>
                </a14:m>
                <a:r>
                  <a:rPr lang="de-DE" sz="2000" dirty="0">
                    <a:solidFill>
                      <a:schemeClr val="tx1"/>
                    </a:solidFill>
                    <a:latin typeface="+mn-lt"/>
                  </a:rPr>
                  <a:t>  Bedingte Verteilungen sind identisch </a:t>
                </a:r>
              </a:p>
            </p:txBody>
          </p:sp>
        </mc:Choice>
        <mc:Fallback xmlns="">
          <p:sp>
            <p:nvSpPr>
              <p:cNvPr id="15" name="Textfeld 14"/>
              <p:cNvSpPr txBox="1">
                <a:spLocks noRot="1" noChangeAspect="1" noMove="1" noResize="1" noEditPoints="1" noAdjustHandles="1" noChangeArrowheads="1" noChangeShapeType="1" noTextEdit="1"/>
              </p:cNvSpPr>
              <p:nvPr/>
            </p:nvSpPr>
            <p:spPr>
              <a:xfrm>
                <a:off x="712757" y="1597729"/>
                <a:ext cx="7315627" cy="400110"/>
              </a:xfrm>
              <a:prstGeom prst="rect">
                <a:avLst/>
              </a:prstGeom>
              <a:blipFill rotWithShape="1">
                <a:blip r:embed="rId5"/>
                <a:stretch>
                  <a:fillRect l="-917" t="-7576" r="-250" b="-25758"/>
                </a:stretch>
              </a:blipFill>
            </p:spPr>
            <p:txBody>
              <a:bodyPr/>
              <a:lstStyle/>
              <a:p>
                <a:r>
                  <a:rPr lang="de-DE">
                    <a:noFill/>
                  </a:rPr>
                  <a:t> </a:t>
                </a:r>
              </a:p>
            </p:txBody>
          </p:sp>
        </mc:Fallback>
      </mc:AlternateContent>
      <p:sp>
        <p:nvSpPr>
          <p:cNvPr id="16" name="Textfeld 15"/>
          <p:cNvSpPr txBox="1"/>
          <p:nvPr/>
        </p:nvSpPr>
        <p:spPr>
          <a:xfrm>
            <a:off x="706741" y="5900497"/>
            <a:ext cx="5233412" cy="400110"/>
          </a:xfrm>
          <a:prstGeom prst="rect">
            <a:avLst/>
          </a:prstGeom>
          <a:noFill/>
        </p:spPr>
        <p:txBody>
          <a:bodyPr wrap="square" rtlCol="0">
            <a:spAutoFit/>
          </a:bodyPr>
          <a:lstStyle/>
          <a:p>
            <a:r>
              <a:rPr lang="de-DE" sz="2000" dirty="0">
                <a:latin typeface="+mn-lt"/>
              </a:rPr>
              <a:t>Identische „Zeilenverteilungen“ =&gt; unabhängig</a:t>
            </a:r>
          </a:p>
        </p:txBody>
      </p:sp>
      <p:pic>
        <p:nvPicPr>
          <p:cNvPr id="2" name="Grafik 1"/>
          <p:cNvPicPr>
            <a:picLocks noChangeAspect="1"/>
          </p:cNvPicPr>
          <p:nvPr/>
        </p:nvPicPr>
        <p:blipFill>
          <a:blip r:embed="rId6"/>
          <a:stretch>
            <a:fillRect/>
          </a:stretch>
        </p:blipFill>
        <p:spPr>
          <a:xfrm>
            <a:off x="706741" y="2124504"/>
            <a:ext cx="7010400" cy="3552825"/>
          </a:xfrm>
          <a:prstGeom prst="rect">
            <a:avLst/>
          </a:prstGeom>
        </p:spPr>
      </p:pic>
    </p:spTree>
    <p:extLst>
      <p:ext uri="{BB962C8B-B14F-4D97-AF65-F5344CB8AC3E}">
        <p14:creationId xmlns:p14="http://schemas.microsoft.com/office/powerpoint/2010/main" val="161150678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159</a:t>
            </a:r>
            <a:endParaRPr lang="de-DE" sz="8000" b="1" dirty="0">
              <a:solidFill>
                <a:schemeClr val="tx1"/>
              </a:solidFill>
              <a:latin typeface="+mj-lt"/>
            </a:endParaRPr>
          </a:p>
        </p:txBody>
      </p:sp>
      <p:sp>
        <p:nvSpPr>
          <p:cNvPr id="8" name="Textfeld 9"/>
          <p:cNvSpPr txBox="1">
            <a:spLocks noChangeArrowheads="1"/>
          </p:cNvSpPr>
          <p:nvPr/>
        </p:nvSpPr>
        <p:spPr bwMode="auto">
          <a:xfrm>
            <a:off x="468313" y="4669105"/>
            <a:ext cx="381565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Verhältnis zur Kausalität </a:t>
            </a:r>
            <a:r>
              <a:rPr lang="de-DE" sz="2000" dirty="0">
                <a:solidFill>
                  <a:srgbClr val="0070C0"/>
                </a:solidFill>
              </a:rPr>
              <a:t>●</a:t>
            </a:r>
            <a:endParaRPr lang="de-DE" sz="2000" b="1" dirty="0">
              <a:solidFill>
                <a:srgbClr val="0070C0"/>
              </a:solidFill>
              <a:latin typeface="Times New Roman" pitchFamily="18" charset="0"/>
            </a:endParaRPr>
          </a:p>
        </p:txBody>
      </p:sp>
      <p:sp>
        <p:nvSpPr>
          <p:cNvPr id="2" name="Textfeld 1"/>
          <p:cNvSpPr txBox="1"/>
          <p:nvPr/>
        </p:nvSpPr>
        <p:spPr>
          <a:xfrm>
            <a:off x="468313" y="5069215"/>
            <a:ext cx="6192688" cy="1015663"/>
          </a:xfrm>
          <a:prstGeom prst="rect">
            <a:avLst/>
          </a:prstGeom>
          <a:noFill/>
        </p:spPr>
        <p:txBody>
          <a:bodyPr wrap="square" rtlCol="0">
            <a:spAutoFit/>
          </a:bodyPr>
          <a:lstStyle/>
          <a:p>
            <a:pPr algn="just"/>
            <a:r>
              <a:rPr lang="de-DE" sz="2000" dirty="0">
                <a:latin typeface="+mn-lt"/>
              </a:rPr>
              <a:t>Weder impliziert empirische Abhängigkeit eine kausale Beziehung (Ursache-Wirkungs-Beziehung), noch schließt empirische Unabhängigkeit eine solche aus.</a:t>
            </a:r>
          </a:p>
        </p:txBody>
      </p:sp>
      <p:pic>
        <p:nvPicPr>
          <p:cNvPr id="3" name="Grafik 2"/>
          <p:cNvPicPr>
            <a:picLocks noChangeAspect="1"/>
          </p:cNvPicPr>
          <p:nvPr/>
        </p:nvPicPr>
        <p:blipFill>
          <a:blip r:embed="rId3"/>
          <a:stretch>
            <a:fillRect/>
          </a:stretch>
        </p:blipFill>
        <p:spPr>
          <a:xfrm>
            <a:off x="457200" y="1221317"/>
            <a:ext cx="5686425" cy="3067050"/>
          </a:xfrm>
          <a:prstGeom prst="rect">
            <a:avLst/>
          </a:prstGeom>
        </p:spPr>
      </p:pic>
    </p:spTree>
    <p:extLst>
      <p:ext uri="{BB962C8B-B14F-4D97-AF65-F5344CB8AC3E}">
        <p14:creationId xmlns:p14="http://schemas.microsoft.com/office/powerpoint/2010/main" val="1404815316"/>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8313" y="1284729"/>
            <a:ext cx="453573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Formale Unabhängigkeitskriterien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Textfeld 9"/>
          <p:cNvSpPr txBox="1">
            <a:spLocks noChangeArrowheads="1"/>
          </p:cNvSpPr>
          <p:nvPr/>
        </p:nvSpPr>
        <p:spPr bwMode="auto">
          <a:xfrm>
            <a:off x="468312" y="1684839"/>
            <a:ext cx="8207376" cy="1015663"/>
          </a:xfrm>
          <a:prstGeom prst="rect">
            <a:avLst/>
          </a:prstGeom>
          <a:noFill/>
          <a:ln w="9525">
            <a:noFill/>
            <a:miter lim="800000"/>
            <a:headEnd/>
            <a:tailEnd/>
          </a:ln>
        </p:spPr>
        <p:txBody>
          <a:bodyPr wrap="square">
            <a:spAutoFit/>
          </a:bodyPr>
          <a:lstStyle/>
          <a:p>
            <a:pPr algn="just"/>
            <a:r>
              <a:rPr lang="de-DE" sz="2000" dirty="0">
                <a:latin typeface="Times New Roman" pitchFamily="18" charset="0"/>
              </a:rPr>
              <a:t>&gt; Zwei Merkmale sind genau dann </a:t>
            </a:r>
            <a:r>
              <a:rPr lang="de-DE" sz="2000" b="1" dirty="0">
                <a:solidFill>
                  <a:srgbClr val="0070C0"/>
                </a:solidFill>
                <a:latin typeface="Times New Roman" pitchFamily="18" charset="0"/>
              </a:rPr>
              <a:t>empirisch unabhängig</a:t>
            </a:r>
            <a:r>
              <a:rPr lang="de-DE" sz="2000" dirty="0">
                <a:latin typeface="Times New Roman" pitchFamily="18" charset="0"/>
              </a:rPr>
              <a:t>, falls die beding-</a:t>
            </a:r>
          </a:p>
          <a:p>
            <a:pPr algn="just"/>
            <a:r>
              <a:rPr lang="de-DE" sz="2000" dirty="0">
                <a:latin typeface="Times New Roman" pitchFamily="18" charset="0"/>
              </a:rPr>
              <a:t>   </a:t>
            </a:r>
            <a:r>
              <a:rPr lang="de-DE" sz="2000" dirty="0" err="1">
                <a:latin typeface="Times New Roman" pitchFamily="18" charset="0"/>
              </a:rPr>
              <a:t>ten</a:t>
            </a:r>
            <a:r>
              <a:rPr lang="de-DE" sz="2000" dirty="0">
                <a:latin typeface="Times New Roman" pitchFamily="18" charset="0"/>
              </a:rPr>
              <a:t> Verteilungen identisch sind. Damit stimmen diese auch mit den </a:t>
            </a:r>
            <a:r>
              <a:rPr lang="de-DE" sz="2000" dirty="0" err="1">
                <a:latin typeface="Times New Roman" pitchFamily="18" charset="0"/>
              </a:rPr>
              <a:t>jeweili</a:t>
            </a:r>
            <a:r>
              <a:rPr lang="de-DE" sz="2000" dirty="0">
                <a:latin typeface="Times New Roman" pitchFamily="18" charset="0"/>
              </a:rPr>
              <a:t>-</a:t>
            </a:r>
          </a:p>
          <a:p>
            <a:pPr algn="just"/>
            <a:r>
              <a:rPr lang="de-DE" sz="2000" dirty="0">
                <a:latin typeface="Times New Roman" pitchFamily="18" charset="0"/>
              </a:rPr>
              <a:t>   gen Randverteilungen überein. Formal ausgedrückt gilt dann:</a:t>
            </a:r>
          </a:p>
        </p:txBody>
      </p:sp>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160</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 name="Textfeld 1"/>
              <p:cNvSpPr txBox="1"/>
              <p:nvPr/>
            </p:nvSpPr>
            <p:spPr>
              <a:xfrm>
                <a:off x="1043641" y="2790179"/>
                <a:ext cx="4536504" cy="514564"/>
              </a:xfrm>
              <a:prstGeom prst="rect">
                <a:avLst/>
              </a:prstGeom>
              <a:noFill/>
              <a:ln w="25400">
                <a:noFill/>
              </a:ln>
            </p:spPr>
            <p:txBody>
              <a:bodyPr wrap="square" rtlCol="0">
                <a:spAutoFit/>
              </a:bodyPr>
              <a:lstStyle/>
              <a:p>
                <a14:m>
                  <m:oMath xmlns:m="http://schemas.openxmlformats.org/officeDocument/2006/math">
                    <m:sSubSup>
                      <m:sSubSupPr>
                        <m:ctrlPr>
                          <a:rPr lang="de-DE" sz="2000" i="1" smtClean="0">
                            <a:latin typeface="Cambria Math" panose="02040503050406030204" pitchFamily="18" charset="0"/>
                          </a:rPr>
                        </m:ctrlPr>
                      </m:sSubSupPr>
                      <m:e>
                        <m:r>
                          <a:rPr lang="de-DE" sz="2000" b="0" i="1" smtClean="0">
                            <a:latin typeface="Cambria Math"/>
                          </a:rPr>
                          <m:t>𝑓</m:t>
                        </m:r>
                      </m:e>
                      <m:sub>
                        <m:r>
                          <a:rPr lang="de-DE" sz="2000" b="0" i="1" smtClean="0">
                            <a:latin typeface="Cambria Math"/>
                          </a:rPr>
                          <m:t>𝑖𝑗</m:t>
                        </m:r>
                      </m:sub>
                      <m:sup>
                        <m:r>
                          <a:rPr lang="de-DE" sz="2000" b="0" i="1" smtClean="0">
                            <a:latin typeface="Cambria Math"/>
                          </a:rPr>
                          <m:t>𝑌</m:t>
                        </m:r>
                        <m:r>
                          <a:rPr lang="de-DE" sz="2000" b="0" i="1" smtClean="0">
                            <a:latin typeface="Cambria Math"/>
                          </a:rPr>
                          <m:t>|</m:t>
                        </m:r>
                        <m:r>
                          <a:rPr lang="de-DE" sz="2000" b="0" i="1" smtClean="0">
                            <a:latin typeface="Cambria Math"/>
                          </a:rPr>
                          <m:t>𝑋</m:t>
                        </m:r>
                      </m:sup>
                    </m:sSubSup>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sym typeface="Symbol"/>
                          </a:rPr>
                          <m:t></m:t>
                        </m:r>
                        <m:r>
                          <a:rPr lang="de-DE" sz="2000" b="0" i="1" smtClean="0">
                            <a:latin typeface="Cambria Math"/>
                            <a:sym typeface="Symbol"/>
                          </a:rPr>
                          <m:t>𝑗</m:t>
                        </m:r>
                      </m:sub>
                    </m:sSub>
                  </m:oMath>
                </a14:m>
                <a:r>
                  <a:rPr lang="de-DE" sz="2000" dirty="0"/>
                  <a:t>  </a:t>
                </a:r>
                <a:r>
                  <a:rPr lang="de-DE" sz="2000" dirty="0">
                    <a:latin typeface="+mn-lt"/>
                  </a:rPr>
                  <a:t>für alle </a:t>
                </a:r>
                <a:r>
                  <a:rPr lang="de-DE" sz="2000" i="1" dirty="0">
                    <a:latin typeface="+mn-lt"/>
                  </a:rPr>
                  <a:t>i</a:t>
                </a:r>
                <a:r>
                  <a:rPr lang="de-DE" sz="2000" dirty="0">
                    <a:latin typeface="+mn-lt"/>
                  </a:rPr>
                  <a:t> und </a:t>
                </a:r>
                <a:r>
                  <a:rPr lang="de-DE" sz="2000" i="1" dirty="0">
                    <a:latin typeface="+mn-lt"/>
                  </a:rPr>
                  <a:t>j   </a:t>
                </a:r>
                <a:r>
                  <a:rPr lang="de-DE" sz="2000" dirty="0">
                    <a:latin typeface="+mn-lt"/>
                  </a:rPr>
                  <a:t>bzw.</a:t>
                </a:r>
                <a:endParaRPr lang="de-DE" sz="2000" i="1" dirty="0">
                  <a:latin typeface="+mn-lt"/>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1043641" y="2790179"/>
                <a:ext cx="4536504" cy="514564"/>
              </a:xfrm>
              <a:prstGeom prst="rect">
                <a:avLst/>
              </a:prstGeom>
              <a:blipFill rotWithShape="1">
                <a:blip r:embed="rId3"/>
                <a:stretch>
                  <a:fillRect l="-538" b="-9524"/>
                </a:stretch>
              </a:blipFill>
              <a:ln w="25400">
                <a:noFill/>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043641" y="3356992"/>
                <a:ext cx="4536504" cy="514564"/>
              </a:xfrm>
              <a:prstGeom prst="rect">
                <a:avLst/>
              </a:prstGeom>
              <a:noFill/>
            </p:spPr>
            <p:txBody>
              <a:bodyPr wrap="square" rtlCol="0">
                <a:spAutoFit/>
              </a:bodyPr>
              <a:lstStyle/>
              <a:p>
                <a14:m>
                  <m:oMath xmlns:m="http://schemas.openxmlformats.org/officeDocument/2006/math">
                    <m:sSubSup>
                      <m:sSubSupPr>
                        <m:ctrlPr>
                          <a:rPr lang="de-DE" sz="2000" i="1" smtClean="0">
                            <a:latin typeface="Cambria Math" panose="02040503050406030204" pitchFamily="18" charset="0"/>
                          </a:rPr>
                        </m:ctrlPr>
                      </m:sSubSupPr>
                      <m:e>
                        <m:r>
                          <a:rPr lang="de-DE" sz="2000" b="0" i="1" smtClean="0">
                            <a:latin typeface="Cambria Math"/>
                          </a:rPr>
                          <m:t>𝑓</m:t>
                        </m:r>
                      </m:e>
                      <m:sub>
                        <m:r>
                          <a:rPr lang="de-DE" sz="2000" b="0" i="1" smtClean="0">
                            <a:latin typeface="Cambria Math"/>
                          </a:rPr>
                          <m:t>𝑖𝑗</m:t>
                        </m:r>
                      </m:sub>
                      <m:sup>
                        <m:r>
                          <a:rPr lang="de-DE" sz="2000" b="0" i="1" smtClean="0">
                            <a:latin typeface="Cambria Math"/>
                          </a:rPr>
                          <m:t>𝑋</m:t>
                        </m:r>
                        <m:r>
                          <a:rPr lang="de-DE" sz="2000" b="0" i="1" smtClean="0">
                            <a:latin typeface="Cambria Math"/>
                          </a:rPr>
                          <m:t>|</m:t>
                        </m:r>
                        <m:r>
                          <a:rPr lang="de-DE" sz="2000" b="0" i="1" smtClean="0">
                            <a:latin typeface="Cambria Math"/>
                          </a:rPr>
                          <m:t>𝑌</m:t>
                        </m:r>
                      </m:sup>
                    </m:sSubSup>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𝑖</m:t>
                        </m:r>
                        <m:r>
                          <a:rPr lang="de-DE" sz="2000" b="0" i="1" smtClean="0">
                            <a:latin typeface="Cambria Math"/>
                            <a:sym typeface="Symbol"/>
                          </a:rPr>
                          <m:t></m:t>
                        </m:r>
                      </m:sub>
                    </m:sSub>
                  </m:oMath>
                </a14:m>
                <a:r>
                  <a:rPr lang="de-DE" sz="2000" dirty="0"/>
                  <a:t>  </a:t>
                </a:r>
                <a:r>
                  <a:rPr lang="de-DE" sz="2000" dirty="0">
                    <a:latin typeface="+mn-lt"/>
                  </a:rPr>
                  <a:t>für alle </a:t>
                </a:r>
                <a:r>
                  <a:rPr lang="de-DE" sz="2000" i="1" dirty="0">
                    <a:latin typeface="+mn-lt"/>
                  </a:rPr>
                  <a:t>i</a:t>
                </a:r>
                <a:r>
                  <a:rPr lang="de-DE" sz="2000" dirty="0">
                    <a:latin typeface="+mn-lt"/>
                  </a:rPr>
                  <a:t> und </a:t>
                </a:r>
                <a:r>
                  <a:rPr lang="de-DE" sz="2000" i="1" dirty="0">
                    <a:latin typeface="+mn-lt"/>
                  </a:rPr>
                  <a:t>j.</a:t>
                </a:r>
              </a:p>
            </p:txBody>
          </p:sp>
        </mc:Choice>
        <mc:Fallback xmlns="">
          <p:sp>
            <p:nvSpPr>
              <p:cNvPr id="18" name="Textfeld 17"/>
              <p:cNvSpPr txBox="1">
                <a:spLocks noRot="1" noChangeAspect="1" noMove="1" noResize="1" noEditPoints="1" noAdjustHandles="1" noChangeArrowheads="1" noChangeShapeType="1" noTextEdit="1"/>
              </p:cNvSpPr>
              <p:nvPr/>
            </p:nvSpPr>
            <p:spPr>
              <a:xfrm>
                <a:off x="1043641" y="3356992"/>
                <a:ext cx="4536504" cy="514564"/>
              </a:xfrm>
              <a:prstGeom prst="rect">
                <a:avLst/>
              </a:prstGeom>
              <a:blipFill rotWithShape="1">
                <a:blip r:embed="rId4"/>
                <a:stretch>
                  <a:fillRect l="-538" b="-9524"/>
                </a:stretch>
              </a:blipFill>
            </p:spPr>
            <p:txBody>
              <a:bodyPr/>
              <a:lstStyle/>
              <a:p>
                <a:r>
                  <a:rPr lang="de-DE">
                    <a:noFill/>
                  </a:rPr>
                  <a:t> </a:t>
                </a:r>
              </a:p>
            </p:txBody>
          </p:sp>
        </mc:Fallback>
      </mc:AlternateContent>
      <p:sp>
        <p:nvSpPr>
          <p:cNvPr id="20" name="Textfeld 9"/>
          <p:cNvSpPr txBox="1">
            <a:spLocks noChangeArrowheads="1"/>
          </p:cNvSpPr>
          <p:nvPr/>
        </p:nvSpPr>
        <p:spPr bwMode="auto">
          <a:xfrm>
            <a:off x="468313" y="3933056"/>
            <a:ext cx="8207376" cy="400110"/>
          </a:xfrm>
          <a:prstGeom prst="rect">
            <a:avLst/>
          </a:prstGeom>
          <a:noFill/>
          <a:ln w="9525">
            <a:noFill/>
            <a:miter lim="800000"/>
            <a:headEnd/>
            <a:tailEnd/>
          </a:ln>
        </p:spPr>
        <p:txBody>
          <a:bodyPr wrap="square">
            <a:spAutoFit/>
          </a:bodyPr>
          <a:lstStyle/>
          <a:p>
            <a:pPr algn="just"/>
            <a:r>
              <a:rPr lang="de-DE" sz="2000" dirty="0">
                <a:latin typeface="Times New Roman" pitchFamily="18" charset="0"/>
              </a:rPr>
              <a:t>&gt; Gemäß Definition bedingter Häufigkeiten resultieren daraus die Kriterien:</a:t>
            </a:r>
          </a:p>
        </p:txBody>
      </p:sp>
      <mc:AlternateContent xmlns:mc="http://schemas.openxmlformats.org/markup-compatibility/2006" xmlns:a14="http://schemas.microsoft.com/office/drawing/2010/main">
        <mc:Choice Requires="a14">
          <p:sp>
            <p:nvSpPr>
              <p:cNvPr id="21" name="Textfeld 20"/>
              <p:cNvSpPr txBox="1"/>
              <p:nvPr/>
            </p:nvSpPr>
            <p:spPr>
              <a:xfrm>
                <a:off x="1043641" y="4435599"/>
                <a:ext cx="4536504" cy="573170"/>
              </a:xfrm>
              <a:prstGeom prst="rect">
                <a:avLst/>
              </a:prstGeom>
              <a:noFill/>
            </p:spPr>
            <p:txBody>
              <a:bodyPr wrap="square" rtlCol="0">
                <a:spAutoFit/>
              </a:bodyPr>
              <a:lstStyle/>
              <a:p>
                <a14:m>
                  <m:oMath xmlns:m="http://schemas.openxmlformats.org/officeDocument/2006/math">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𝑖𝑗</m:t>
                            </m:r>
                          </m:sub>
                        </m:sSub>
                      </m:num>
                      <m:den>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m:t>
                            </m:r>
                            <m:r>
                              <a:rPr lang="de-DE" sz="2000" b="0" i="1" smtClean="0">
                                <a:latin typeface="Cambria Math"/>
                                <a:sym typeface="Symbol"/>
                              </a:rPr>
                              <m:t></m:t>
                            </m:r>
                          </m:sub>
                        </m:sSub>
                      </m:den>
                    </m:f>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sym typeface="Symbol"/>
                          </a:rPr>
                          <m:t></m:t>
                        </m:r>
                        <m:r>
                          <a:rPr lang="de-DE" sz="2000" b="0" i="1" smtClean="0">
                            <a:latin typeface="Cambria Math"/>
                            <a:sym typeface="Symbol"/>
                          </a:rPr>
                          <m:t>𝑗</m:t>
                        </m:r>
                      </m:sub>
                    </m:sSub>
                  </m:oMath>
                </a14:m>
                <a:r>
                  <a:rPr lang="de-DE" sz="2000" dirty="0"/>
                  <a:t>  </a:t>
                </a:r>
                <a:r>
                  <a:rPr lang="de-DE" sz="2000" dirty="0">
                    <a:latin typeface="+mn-lt"/>
                  </a:rPr>
                  <a:t>für alle </a:t>
                </a:r>
                <a:r>
                  <a:rPr lang="de-DE" sz="2000" i="1" dirty="0">
                    <a:latin typeface="+mn-lt"/>
                  </a:rPr>
                  <a:t>i</a:t>
                </a:r>
                <a:r>
                  <a:rPr lang="de-DE" sz="2000" dirty="0">
                    <a:latin typeface="+mn-lt"/>
                  </a:rPr>
                  <a:t> und </a:t>
                </a:r>
                <a:r>
                  <a:rPr lang="de-DE" sz="2000" i="1" dirty="0">
                    <a:latin typeface="+mn-lt"/>
                  </a:rPr>
                  <a:t>j   </a:t>
                </a:r>
                <a:r>
                  <a:rPr lang="de-DE" sz="2000" dirty="0">
                    <a:latin typeface="+mn-lt"/>
                  </a:rPr>
                  <a:t>bzw.</a:t>
                </a:r>
                <a:endParaRPr lang="de-DE" sz="2000" i="1" dirty="0">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043641" y="4435599"/>
                <a:ext cx="4536504" cy="573170"/>
              </a:xfrm>
              <a:prstGeom prst="rect">
                <a:avLst/>
              </a:prstGeom>
              <a:blipFill rotWithShape="1">
                <a:blip r:embed="rId5"/>
                <a:stretch>
                  <a:fillRect b="-106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043641" y="5093648"/>
                <a:ext cx="4536504" cy="604140"/>
              </a:xfrm>
              <a:prstGeom prst="rect">
                <a:avLst/>
              </a:prstGeom>
              <a:noFill/>
            </p:spPr>
            <p:txBody>
              <a:bodyPr wrap="square" rtlCol="0">
                <a:spAutoFit/>
              </a:bodyPr>
              <a:lstStyle/>
              <a:p>
                <a14:m>
                  <m:oMath xmlns:m="http://schemas.openxmlformats.org/officeDocument/2006/math">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𝑖𝑗</m:t>
                            </m:r>
                          </m:sub>
                        </m:sSub>
                      </m:num>
                      <m:den>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sym typeface="Symbol"/>
                              </a:rPr>
                              <m:t></m:t>
                            </m:r>
                            <m:r>
                              <a:rPr lang="de-DE" sz="2000" b="0" i="1" smtClean="0">
                                <a:latin typeface="Cambria Math"/>
                                <a:sym typeface="Symbol"/>
                              </a:rPr>
                              <m:t>𝑗</m:t>
                            </m:r>
                          </m:sub>
                        </m:sSub>
                      </m:den>
                    </m:f>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𝑖</m:t>
                        </m:r>
                        <m:r>
                          <a:rPr lang="de-DE" sz="2000" b="0" i="1" smtClean="0">
                            <a:latin typeface="Cambria Math"/>
                            <a:sym typeface="Symbol"/>
                          </a:rPr>
                          <m:t></m:t>
                        </m:r>
                      </m:sub>
                    </m:sSub>
                  </m:oMath>
                </a14:m>
                <a:r>
                  <a:rPr lang="de-DE" sz="2000" dirty="0"/>
                  <a:t>  </a:t>
                </a:r>
                <a:r>
                  <a:rPr lang="de-DE" sz="2000" dirty="0">
                    <a:latin typeface="+mn-lt"/>
                  </a:rPr>
                  <a:t>für alle </a:t>
                </a:r>
                <a:r>
                  <a:rPr lang="de-DE" sz="2000" i="1" dirty="0">
                    <a:latin typeface="+mn-lt"/>
                  </a:rPr>
                  <a:t>i</a:t>
                </a:r>
                <a:r>
                  <a:rPr lang="de-DE" sz="2000" dirty="0">
                    <a:latin typeface="+mn-lt"/>
                  </a:rPr>
                  <a:t> und </a:t>
                </a:r>
                <a:r>
                  <a:rPr lang="de-DE" sz="2000" i="1" dirty="0">
                    <a:latin typeface="+mn-lt"/>
                  </a:rPr>
                  <a:t>j.</a:t>
                </a:r>
              </a:p>
            </p:txBody>
          </p:sp>
        </mc:Choice>
        <mc:Fallback xmlns="">
          <p:sp>
            <p:nvSpPr>
              <p:cNvPr id="23" name="Textfeld 22"/>
              <p:cNvSpPr txBox="1">
                <a:spLocks noRot="1" noChangeAspect="1" noMove="1" noResize="1" noEditPoints="1" noAdjustHandles="1" noChangeArrowheads="1" noChangeShapeType="1" noTextEdit="1"/>
              </p:cNvSpPr>
              <p:nvPr/>
            </p:nvSpPr>
            <p:spPr>
              <a:xfrm>
                <a:off x="1043641" y="5093648"/>
                <a:ext cx="4536504" cy="604140"/>
              </a:xfrm>
              <a:prstGeom prst="rect">
                <a:avLst/>
              </a:prstGeom>
              <a:blipFill rotWithShape="1">
                <a:blip r:embed="rId6"/>
                <a:stretch>
                  <a:fillRect b="-3030"/>
                </a:stretch>
              </a:blipFill>
            </p:spPr>
            <p:txBody>
              <a:bodyPr/>
              <a:lstStyle/>
              <a:p>
                <a:r>
                  <a:rPr lang="de-DE">
                    <a:noFill/>
                  </a:rPr>
                  <a:t> </a:t>
                </a:r>
              </a:p>
            </p:txBody>
          </p:sp>
        </mc:Fallback>
      </mc:AlternateContent>
    </p:spTree>
    <p:extLst>
      <p:ext uri="{BB962C8B-B14F-4D97-AF65-F5344CB8AC3E}">
        <p14:creationId xmlns:p14="http://schemas.microsoft.com/office/powerpoint/2010/main" val="272628628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161</a:t>
            </a:r>
            <a:endParaRPr lang="de-DE" sz="8000" b="1" dirty="0">
              <a:solidFill>
                <a:schemeClr val="tx1"/>
              </a:solidFill>
              <a:latin typeface="+mj-lt"/>
            </a:endParaRPr>
          </a:p>
        </p:txBody>
      </p:sp>
      <p:sp>
        <p:nvSpPr>
          <p:cNvPr id="8" name="Textfeld 9"/>
          <p:cNvSpPr txBox="1">
            <a:spLocks noChangeArrowheads="1"/>
          </p:cNvSpPr>
          <p:nvPr/>
        </p:nvSpPr>
        <p:spPr bwMode="auto">
          <a:xfrm>
            <a:off x="468313" y="3962040"/>
            <a:ext cx="568786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Tatsächliche und zu erwartende Häufigkeiten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9"/>
          <p:cNvSpPr txBox="1">
            <a:spLocks noChangeArrowheads="1"/>
          </p:cNvSpPr>
          <p:nvPr/>
        </p:nvSpPr>
        <p:spPr bwMode="auto">
          <a:xfrm>
            <a:off x="440890" y="1293511"/>
            <a:ext cx="8207376" cy="400110"/>
          </a:xfrm>
          <a:prstGeom prst="rect">
            <a:avLst/>
          </a:prstGeom>
          <a:noFill/>
          <a:ln w="9525">
            <a:noFill/>
            <a:miter lim="800000"/>
            <a:headEnd/>
            <a:tailEnd/>
          </a:ln>
        </p:spPr>
        <p:txBody>
          <a:bodyPr wrap="square">
            <a:spAutoFit/>
          </a:bodyPr>
          <a:lstStyle/>
          <a:p>
            <a:pPr algn="just"/>
            <a:r>
              <a:rPr lang="de-DE" sz="2000" dirty="0">
                <a:latin typeface="Times New Roman" pitchFamily="18" charset="0"/>
              </a:rPr>
              <a:t>&gt; Durch Umformung erhält man daraus </a:t>
            </a:r>
          </a:p>
        </p:txBody>
      </p:sp>
      <mc:AlternateContent xmlns:mc="http://schemas.openxmlformats.org/markup-compatibility/2006" xmlns:a14="http://schemas.microsoft.com/office/drawing/2010/main">
        <mc:Choice Requires="a14">
          <p:sp>
            <p:nvSpPr>
              <p:cNvPr id="10" name="Textfeld 9"/>
              <p:cNvSpPr txBox="1"/>
              <p:nvPr/>
            </p:nvSpPr>
            <p:spPr>
              <a:xfrm>
                <a:off x="1403648" y="1706076"/>
                <a:ext cx="4536504" cy="424796"/>
              </a:xfrm>
              <a:prstGeom prst="rect">
                <a:avLst/>
              </a:prstGeom>
              <a:noFill/>
            </p:spPr>
            <p:txBody>
              <a:bodyPr wrap="square" rtlCol="0">
                <a:spAutoFit/>
              </a:bodyPr>
              <a:lstStyle/>
              <a:p>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𝑖𝑗</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𝑖</m:t>
                        </m:r>
                        <m:r>
                          <a:rPr lang="de-DE" sz="2000" i="1">
                            <a:latin typeface="Cambria Math"/>
                            <a:sym typeface="Symbol"/>
                          </a:rPr>
                          <m:t></m:t>
                        </m:r>
                      </m:sub>
                    </m:sSub>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sym typeface="Symbol"/>
                          </a:rPr>
                          <m:t></m:t>
                        </m:r>
                        <m:r>
                          <a:rPr lang="de-DE" sz="2000" b="0" i="1" smtClean="0">
                            <a:latin typeface="Cambria Math"/>
                            <a:sym typeface="Symbol"/>
                          </a:rPr>
                          <m:t>𝑗</m:t>
                        </m:r>
                      </m:sub>
                    </m:sSub>
                  </m:oMath>
                </a14:m>
                <a:r>
                  <a:rPr lang="de-DE" sz="2000" i="1" dirty="0">
                    <a:latin typeface="+mn-lt"/>
                  </a:rPr>
                  <a:t>   </a:t>
                </a:r>
                <a:r>
                  <a:rPr lang="de-DE" sz="2000" dirty="0">
                    <a:latin typeface="+mn-lt"/>
                  </a:rPr>
                  <a:t>bzw.</a:t>
                </a:r>
              </a:p>
            </p:txBody>
          </p:sp>
        </mc:Choice>
        <mc:Fallback xmlns="">
          <p:sp>
            <p:nvSpPr>
              <p:cNvPr id="10" name="Textfeld 9"/>
              <p:cNvSpPr txBox="1">
                <a:spLocks noRot="1" noChangeAspect="1" noMove="1" noResize="1" noEditPoints="1" noAdjustHandles="1" noChangeArrowheads="1" noChangeShapeType="1" noTextEdit="1"/>
              </p:cNvSpPr>
              <p:nvPr/>
            </p:nvSpPr>
            <p:spPr>
              <a:xfrm>
                <a:off x="1403648" y="1706076"/>
                <a:ext cx="4536504" cy="424796"/>
              </a:xfrm>
              <a:prstGeom prst="rect">
                <a:avLst/>
              </a:prstGeom>
              <a:blipFill rotWithShape="1">
                <a:blip r:embed="rId3"/>
                <a:stretch>
                  <a:fillRect t="-7143" b="-18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416337" y="2204864"/>
                <a:ext cx="4536504" cy="424796"/>
              </a:xfrm>
              <a:prstGeom prst="rect">
                <a:avLst/>
              </a:prstGeom>
              <a:noFill/>
            </p:spPr>
            <p:txBody>
              <a:bodyPr wrap="square" rtlCol="0">
                <a:spAutoFit/>
              </a:bodyPr>
              <a:lstStyle/>
              <a:p>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𝑖𝑗</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i="1">
                            <a:latin typeface="Cambria Math"/>
                            <a:sym typeface="Symbol"/>
                          </a:rPr>
                          <m:t>𝑗</m:t>
                        </m:r>
                      </m:sub>
                    </m:sSub>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𝑖</m:t>
                        </m:r>
                        <m:r>
                          <a:rPr lang="de-DE" sz="2000" b="0" i="1" smtClean="0">
                            <a:latin typeface="Cambria Math"/>
                            <a:sym typeface="Symbol"/>
                          </a:rPr>
                          <m:t></m:t>
                        </m:r>
                      </m:sub>
                    </m:sSub>
                  </m:oMath>
                </a14:m>
                <a:r>
                  <a:rPr lang="de-DE" sz="2000" dirty="0"/>
                  <a:t> </a:t>
                </a:r>
                <a:endParaRPr lang="de-DE" sz="2000" i="1"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416337" y="2204864"/>
                <a:ext cx="4536504" cy="424796"/>
              </a:xfrm>
              <a:prstGeom prst="rect">
                <a:avLst/>
              </a:prstGeom>
              <a:blipFill rotWithShape="1">
                <a:blip r:embed="rId4"/>
                <a:stretch>
                  <a:fillRect b="-1014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9"/>
              <p:cNvSpPr txBox="1">
                <a:spLocks noChangeArrowheads="1"/>
              </p:cNvSpPr>
              <p:nvPr/>
            </p:nvSpPr>
            <p:spPr bwMode="auto">
              <a:xfrm>
                <a:off x="423587" y="2708920"/>
                <a:ext cx="8207376" cy="424796"/>
              </a:xfrm>
              <a:prstGeom prst="rect">
                <a:avLst/>
              </a:prstGeom>
              <a:noFill/>
              <a:ln w="9525">
                <a:noFill/>
                <a:miter lim="800000"/>
                <a:headEnd/>
                <a:tailEnd/>
              </a:ln>
            </p:spPr>
            <p:txBody>
              <a:bodyPr wrap="square">
                <a:spAutoFit/>
              </a:bodyPr>
              <a:lstStyle/>
              <a:p>
                <a:pPr algn="just"/>
                <a:r>
                  <a:rPr lang="de-DE" sz="2000" dirty="0">
                    <a:latin typeface="Times New Roman" pitchFamily="18" charset="0"/>
                  </a:rPr>
                  <a:t>&gt; Mit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𝑓</m:t>
                        </m:r>
                      </m:e>
                      <m:sub>
                        <m:r>
                          <a:rPr lang="de-DE" sz="2000" i="1" smtClean="0">
                            <a:latin typeface="Cambria Math"/>
                            <a:sym typeface="Symbol"/>
                          </a:rPr>
                          <m:t></m:t>
                        </m:r>
                        <m:r>
                          <a:rPr lang="de-DE" sz="2000" b="0" i="1" smtClean="0">
                            <a:latin typeface="Cambria Math"/>
                            <a:sym typeface="Symbol"/>
                          </a:rPr>
                          <m:t>𝑗</m:t>
                        </m:r>
                      </m:sub>
                    </m:sSub>
                    <m:r>
                      <a:rPr lang="de-DE" sz="2000" b="0" i="1" smtClean="0">
                        <a:latin typeface="Cambria Math"/>
                      </a:rPr>
                      <m:t>=</m:t>
                    </m:r>
                    <m:f>
                      <m:fPr>
                        <m:type m:val="lin"/>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sym typeface="Symbol"/>
                              </a:rPr>
                              <m:t></m:t>
                            </m:r>
                            <m:r>
                              <a:rPr lang="de-DE" sz="2000" b="0" i="1" smtClean="0">
                                <a:latin typeface="Cambria Math"/>
                                <a:sym typeface="Symbol"/>
                              </a:rPr>
                              <m:t>𝑗</m:t>
                            </m:r>
                          </m:sub>
                        </m:sSub>
                      </m:num>
                      <m:den>
                        <m:r>
                          <a:rPr lang="de-DE" sz="2000" b="0" i="1" smtClean="0">
                            <a:latin typeface="Cambria Math"/>
                          </a:rPr>
                          <m:t>𝑛</m:t>
                        </m:r>
                      </m:den>
                    </m:f>
                  </m:oMath>
                </a14:m>
                <a:r>
                  <a:rPr lang="de-DE" sz="2000" dirty="0">
                    <a:latin typeface="Times New Roman" pitchFamily="18" charset="0"/>
                  </a:rPr>
                  <a:t>  und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𝑖</m:t>
                        </m:r>
                        <m:r>
                          <a:rPr lang="de-DE" sz="2000" i="1">
                            <a:latin typeface="Cambria Math"/>
                            <a:sym typeface="Symbol"/>
                          </a:rPr>
                          <m:t></m:t>
                        </m:r>
                      </m:sub>
                    </m:sSub>
                    <m:r>
                      <a:rPr lang="de-DE" sz="2000" i="1">
                        <a:latin typeface="Cambria Math"/>
                      </a:rPr>
                      <m:t>=</m:t>
                    </m:r>
                    <m:f>
                      <m:fPr>
                        <m:type m:val="lin"/>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𝑖</m:t>
                            </m:r>
                            <m:r>
                              <a:rPr lang="de-DE" sz="2000" i="1">
                                <a:latin typeface="Cambria Math"/>
                                <a:sym typeface="Symbol"/>
                              </a:rPr>
                              <m:t></m:t>
                            </m:r>
                          </m:sub>
                        </m:sSub>
                      </m:num>
                      <m:den>
                        <m:r>
                          <a:rPr lang="de-DE" sz="2000" i="1">
                            <a:latin typeface="Cambria Math"/>
                          </a:rPr>
                          <m:t>𝑛</m:t>
                        </m:r>
                      </m:den>
                    </m:f>
                  </m:oMath>
                </a14:m>
                <a:r>
                  <a:rPr lang="de-DE" sz="2000" dirty="0">
                    <a:latin typeface="Times New Roman" pitchFamily="18" charset="0"/>
                  </a:rPr>
                  <a:t> erhält man daraus schließlich </a:t>
                </a:r>
              </a:p>
            </p:txBody>
          </p:sp>
        </mc:Choice>
        <mc:Fallback xmlns="">
          <p:sp>
            <p:nvSpPr>
              <p:cNvPr id="15" name="Textfeld 9"/>
              <p:cNvSpPr txBox="1">
                <a:spLocks noRot="1" noChangeAspect="1" noMove="1" noResize="1" noEditPoints="1" noAdjustHandles="1" noChangeArrowheads="1" noChangeShapeType="1" noTextEdit="1"/>
              </p:cNvSpPr>
              <p:nvPr/>
            </p:nvSpPr>
            <p:spPr bwMode="auto">
              <a:xfrm>
                <a:off x="423587" y="2708920"/>
                <a:ext cx="8207376" cy="424796"/>
              </a:xfrm>
              <a:prstGeom prst="rect">
                <a:avLst/>
              </a:prstGeom>
              <a:blipFill rotWithShape="1">
                <a:blip r:embed="rId5"/>
                <a:stretch>
                  <a:fillRect l="-742" t="-108571" b="-162857"/>
                </a:stretch>
              </a:blipFill>
              <a:ln w="9525">
                <a:noFill/>
                <a:miter lim="800000"/>
                <a:headEnd/>
                <a:tailEnd/>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9"/>
              <p:cNvSpPr txBox="1">
                <a:spLocks noChangeArrowheads="1"/>
              </p:cNvSpPr>
              <p:nvPr/>
            </p:nvSpPr>
            <p:spPr bwMode="auto">
              <a:xfrm>
                <a:off x="468313" y="4547726"/>
                <a:ext cx="4751759" cy="424796"/>
              </a:xfrm>
              <a:prstGeom prst="rect">
                <a:avLst/>
              </a:prstGeom>
              <a:noFill/>
              <a:ln w="9525">
                <a:noFill/>
                <a:miter lim="800000"/>
                <a:headEnd/>
                <a:tailEnd/>
              </a:ln>
            </p:spPr>
            <p:txBody>
              <a:bodyPr wrap="square">
                <a:spAutoFit/>
              </a:bodyPr>
              <a:lstStyle/>
              <a:p>
                <a:pPr algn="just"/>
                <a:r>
                  <a:rPr lang="de-DE" sz="2000" dirty="0">
                    <a:latin typeface="Times New Roman" pitchFamily="18" charset="0"/>
                  </a:rPr>
                  <a:t>&gt;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𝑖𝑗</m:t>
                        </m:r>
                      </m:sub>
                    </m:sSub>
                    <m:r>
                      <a:rPr lang="de-DE" sz="2000" b="0" i="0" smtClean="0">
                        <a:latin typeface="Cambria Math"/>
                      </a:rPr>
                      <m:t> </m:t>
                    </m:r>
                  </m:oMath>
                </a14:m>
                <a:r>
                  <a:rPr lang="de-DE" sz="2000" dirty="0">
                    <a:latin typeface="Times New Roman" pitchFamily="18" charset="0"/>
                  </a:rPr>
                  <a:t>... tatsächliche Häufigkeit</a:t>
                </a:r>
              </a:p>
            </p:txBody>
          </p:sp>
        </mc:Choice>
        <mc:Fallback xmlns="">
          <p:sp>
            <p:nvSpPr>
              <p:cNvPr id="19" name="Textfeld 9"/>
              <p:cNvSpPr txBox="1">
                <a:spLocks noRot="1" noChangeAspect="1" noMove="1" noResize="1" noEditPoints="1" noAdjustHandles="1" noChangeArrowheads="1" noChangeShapeType="1" noTextEdit="1"/>
              </p:cNvSpPr>
              <p:nvPr/>
            </p:nvSpPr>
            <p:spPr bwMode="auto">
              <a:xfrm>
                <a:off x="468313" y="4547726"/>
                <a:ext cx="4751759" cy="424796"/>
              </a:xfrm>
              <a:prstGeom prst="rect">
                <a:avLst/>
              </a:prstGeom>
              <a:blipFill rotWithShape="1">
                <a:blip r:embed="rId6"/>
                <a:stretch>
                  <a:fillRect l="-1412" t="-7143" b="-18571"/>
                </a:stretch>
              </a:blipFill>
              <a:ln w="9525">
                <a:noFill/>
                <a:miter lim="800000"/>
                <a:headEnd/>
                <a:tailEnd/>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9"/>
              <p:cNvSpPr txBox="1">
                <a:spLocks noChangeArrowheads="1"/>
              </p:cNvSpPr>
              <p:nvPr/>
            </p:nvSpPr>
            <p:spPr bwMode="auto">
              <a:xfrm>
                <a:off x="468313" y="5085184"/>
                <a:ext cx="5745715" cy="531556"/>
              </a:xfrm>
              <a:prstGeom prst="rect">
                <a:avLst/>
              </a:prstGeom>
              <a:noFill/>
              <a:ln w="9525">
                <a:noFill/>
                <a:miter lim="800000"/>
                <a:headEnd/>
                <a:tailEnd/>
              </a:ln>
            </p:spPr>
            <p:txBody>
              <a:bodyPr wrap="square">
                <a:spAutoFit/>
              </a:bodyPr>
              <a:lstStyle/>
              <a:p>
                <a:pPr algn="just"/>
                <a:r>
                  <a:rPr lang="de-DE" sz="2000" dirty="0">
                    <a:latin typeface="Times New Roman" pitchFamily="18" charset="0"/>
                  </a:rPr>
                  <a:t>&gt;   </a:t>
                </a:r>
                <a14:m>
                  <m:oMath xmlns:m="http://schemas.openxmlformats.org/officeDocument/2006/math">
                    <m:f>
                      <m:fPr>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m:t>
                            </m:r>
                            <m:r>
                              <a:rPr lang="de-DE" sz="2000" b="0" i="1" smtClean="0">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b="0" i="1" smtClean="0">
                                <a:latin typeface="Cambria Math"/>
                                <a:sym typeface="Symbol"/>
                              </a:rPr>
                              <m:t>𝑗</m:t>
                            </m:r>
                          </m:sub>
                        </m:sSub>
                      </m:num>
                      <m:den>
                        <m:r>
                          <a:rPr lang="de-DE" sz="2000" b="0" i="1" smtClean="0">
                            <a:latin typeface="Cambria Math"/>
                          </a:rPr>
                          <m:t>𝑛</m:t>
                        </m:r>
                      </m:den>
                    </m:f>
                  </m:oMath>
                </a14:m>
                <a:r>
                  <a:rPr lang="de-DE" sz="2000" dirty="0">
                    <a:latin typeface="Times New Roman" pitchFamily="18" charset="0"/>
                  </a:rPr>
                  <a:t> ... erwartete Häufigkeit bei Unabhängigkeit</a:t>
                </a:r>
              </a:p>
            </p:txBody>
          </p:sp>
        </mc:Choice>
        <mc:Fallback xmlns="">
          <p:sp>
            <p:nvSpPr>
              <p:cNvPr id="20" name="Textfeld 9"/>
              <p:cNvSpPr txBox="1">
                <a:spLocks noRot="1" noChangeAspect="1" noMove="1" noResize="1" noEditPoints="1" noAdjustHandles="1" noChangeArrowheads="1" noChangeShapeType="1" noTextEdit="1"/>
              </p:cNvSpPr>
              <p:nvPr/>
            </p:nvSpPr>
            <p:spPr bwMode="auto">
              <a:xfrm>
                <a:off x="468313" y="5085184"/>
                <a:ext cx="5745715" cy="531556"/>
              </a:xfrm>
              <a:prstGeom prst="rect">
                <a:avLst/>
              </a:prstGeom>
              <a:blipFill rotWithShape="1">
                <a:blip r:embed="rId8"/>
                <a:stretch>
                  <a:fillRect l="-1168" b="-6897"/>
                </a:stretch>
              </a:blipFill>
              <a:ln w="9525">
                <a:noFill/>
                <a:miter lim="800000"/>
                <a:headEnd/>
                <a:tailEnd/>
              </a:ln>
            </p:spPr>
            <p:txBody>
              <a:bodyPr/>
              <a:lstStyle/>
              <a:p>
                <a:r>
                  <a:rPr lang="de-DE">
                    <a:noFill/>
                  </a:rPr>
                  <a:t> </a:t>
                </a:r>
              </a:p>
            </p:txBody>
          </p:sp>
        </mc:Fallback>
      </mc:AlternateContent>
      <p:sp>
        <p:nvSpPr>
          <p:cNvPr id="2" name="Textfeld 1"/>
          <p:cNvSpPr txBox="1"/>
          <p:nvPr/>
        </p:nvSpPr>
        <p:spPr>
          <a:xfrm>
            <a:off x="739004" y="3344936"/>
            <a:ext cx="592636" cy="400110"/>
          </a:xfrm>
          <a:prstGeom prst="rect">
            <a:avLst/>
          </a:prstGeom>
          <a:noFill/>
        </p:spPr>
        <p:txBody>
          <a:bodyPr wrap="square" rtlCol="0">
            <a:spAutoFit/>
          </a:bodyPr>
          <a:lstStyle/>
          <a:p>
            <a:r>
              <a:rPr lang="de-DE" sz="2000" dirty="0">
                <a:latin typeface="+mn-lt"/>
              </a:rPr>
              <a:t>(*)</a:t>
            </a:r>
          </a:p>
        </p:txBody>
      </p:sp>
      <mc:AlternateContent xmlns:mc="http://schemas.openxmlformats.org/markup-compatibility/2006" xmlns:a14="http://schemas.microsoft.com/office/drawing/2010/main">
        <mc:Choice Requires="a14">
          <p:sp>
            <p:nvSpPr>
              <p:cNvPr id="16" name="Textfeld 15"/>
              <p:cNvSpPr txBox="1"/>
              <p:nvPr/>
            </p:nvSpPr>
            <p:spPr>
              <a:xfrm>
                <a:off x="1416338" y="3284984"/>
                <a:ext cx="3110938" cy="533159"/>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rPr>
                          <m:t>𝑖𝑗</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b="0" i="1" smtClean="0">
                                <a:solidFill>
                                  <a:schemeClr val="tx1"/>
                                </a:solidFill>
                                <a:latin typeface="Cambria Math"/>
                              </a:rPr>
                              <m:t>𝑖</m:t>
                            </m:r>
                            <m:r>
                              <a:rPr lang="de-DE" sz="2000" i="1">
                                <a:solidFill>
                                  <a:schemeClr val="tx1"/>
                                </a:solidFill>
                                <a:latin typeface="Cambria Math"/>
                                <a:sym typeface="Symbol"/>
                              </a:rPr>
                              <m:t></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sym typeface="Symbol"/>
                              </a:rPr>
                              <m:t></m:t>
                            </m:r>
                            <m:r>
                              <a:rPr lang="de-DE" sz="2000" i="1">
                                <a:solidFill>
                                  <a:schemeClr val="tx1"/>
                                </a:solidFill>
                                <a:latin typeface="Cambria Math"/>
                                <a:sym typeface="Symbol"/>
                              </a:rPr>
                              <m:t>𝑗</m:t>
                            </m:r>
                          </m:sub>
                        </m:sSub>
                      </m:num>
                      <m:den>
                        <m:r>
                          <a:rPr lang="de-DE" sz="2000" b="0" i="1" smtClean="0">
                            <a:solidFill>
                              <a:schemeClr val="tx1"/>
                            </a:solidFill>
                            <a:latin typeface="Cambria Math"/>
                          </a:rPr>
                          <m:t>𝑛</m:t>
                        </m:r>
                      </m:den>
                    </m:f>
                  </m:oMath>
                </a14:m>
                <a:r>
                  <a:rPr lang="de-DE" sz="2000" i="1" dirty="0">
                    <a:solidFill>
                      <a:schemeClr val="tx1"/>
                    </a:solidFill>
                    <a:latin typeface="+mn-lt"/>
                  </a:rPr>
                  <a:t>  </a:t>
                </a:r>
                <a:r>
                  <a:rPr lang="de-DE" sz="2000" dirty="0">
                    <a:solidFill>
                      <a:schemeClr val="tx1"/>
                    </a:solidFill>
                    <a:latin typeface="+mn-lt"/>
                  </a:rPr>
                  <a:t>für alle </a:t>
                </a:r>
                <a:r>
                  <a:rPr lang="de-DE" sz="2000" i="1" dirty="0">
                    <a:solidFill>
                      <a:schemeClr val="tx1"/>
                    </a:solidFill>
                    <a:latin typeface="+mn-lt"/>
                  </a:rPr>
                  <a:t>i</a:t>
                </a:r>
                <a:r>
                  <a:rPr lang="de-DE" sz="2000" dirty="0">
                    <a:solidFill>
                      <a:schemeClr val="tx1"/>
                    </a:solidFill>
                    <a:latin typeface="+mn-lt"/>
                  </a:rPr>
                  <a:t> und </a:t>
                </a:r>
                <a:r>
                  <a:rPr lang="de-DE" sz="2000" i="1" dirty="0">
                    <a:solidFill>
                      <a:schemeClr val="tx1"/>
                    </a:solidFill>
                    <a:latin typeface="+mn-lt"/>
                  </a:rPr>
                  <a:t>j</a:t>
                </a:r>
              </a:p>
            </p:txBody>
          </p:sp>
        </mc:Choice>
        <mc:Fallback xmlns="">
          <p:sp>
            <p:nvSpPr>
              <p:cNvPr id="16" name="Textfeld 15"/>
              <p:cNvSpPr txBox="1">
                <a:spLocks noRot="1" noChangeAspect="1" noMove="1" noResize="1" noEditPoints="1" noAdjustHandles="1" noChangeArrowheads="1" noChangeShapeType="1" noTextEdit="1"/>
              </p:cNvSpPr>
              <p:nvPr/>
            </p:nvSpPr>
            <p:spPr>
              <a:xfrm>
                <a:off x="1416338" y="3284984"/>
                <a:ext cx="3110938" cy="533159"/>
              </a:xfrm>
              <a:prstGeom prst="rect">
                <a:avLst/>
              </a:prstGeom>
              <a:blipFill rotWithShape="1">
                <a:blip r:embed="rId9"/>
                <a:stretch>
                  <a:fillRect b="-6897"/>
                </a:stretch>
              </a:blipFill>
            </p:spPr>
            <p:txBody>
              <a:bodyPr/>
              <a:lstStyle/>
              <a:p>
                <a:r>
                  <a:rPr lang="de-DE">
                    <a:noFill/>
                  </a:rPr>
                  <a:t> </a:t>
                </a:r>
              </a:p>
            </p:txBody>
          </p:sp>
        </mc:Fallback>
      </mc:AlternateContent>
    </p:spTree>
    <p:extLst>
      <p:ext uri="{BB962C8B-B14F-4D97-AF65-F5344CB8AC3E}">
        <p14:creationId xmlns:p14="http://schemas.microsoft.com/office/powerpoint/2010/main" val="381512671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162</a:t>
            </a:r>
            <a:endParaRPr lang="de-DE" sz="8000" b="1" dirty="0">
              <a:solidFill>
                <a:schemeClr val="tx1"/>
              </a:solidFill>
              <a:latin typeface="+mj-lt"/>
            </a:endParaRPr>
          </a:p>
        </p:txBody>
      </p:sp>
      <p:sp>
        <p:nvSpPr>
          <p:cNvPr id="6" name="Textfeld 9"/>
          <p:cNvSpPr txBox="1">
            <a:spLocks noChangeArrowheads="1"/>
          </p:cNvSpPr>
          <p:nvPr/>
        </p:nvSpPr>
        <p:spPr bwMode="auto">
          <a:xfrm>
            <a:off x="468313" y="996697"/>
            <a:ext cx="568786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Multiplikationskriterium </a:t>
            </a:r>
            <a:r>
              <a:rPr lang="de-DE" sz="2000" dirty="0">
                <a:solidFill>
                  <a:srgbClr val="0070C0"/>
                </a:solidFill>
              </a:rPr>
              <a:t>●</a:t>
            </a:r>
            <a:endParaRPr lang="de-DE" sz="2000" b="1" dirty="0">
              <a:solidFill>
                <a:srgbClr val="0070C0"/>
              </a:solidFill>
              <a:latin typeface="Times New Roman" pitchFamily="18" charset="0"/>
            </a:endParaRPr>
          </a:p>
        </p:txBody>
      </p:sp>
      <p:sp>
        <p:nvSpPr>
          <p:cNvPr id="8" name="Textfeld 9"/>
          <p:cNvSpPr txBox="1">
            <a:spLocks noChangeArrowheads="1"/>
          </p:cNvSpPr>
          <p:nvPr/>
        </p:nvSpPr>
        <p:spPr bwMode="auto">
          <a:xfrm>
            <a:off x="468309" y="4831702"/>
            <a:ext cx="389572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Stochastische Unabhängigkeit</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8"/>
          <p:cNvSpPr txBox="1"/>
          <p:nvPr/>
        </p:nvSpPr>
        <p:spPr>
          <a:xfrm>
            <a:off x="468312" y="1427114"/>
            <a:ext cx="5327823" cy="400110"/>
          </a:xfrm>
          <a:prstGeom prst="rect">
            <a:avLst/>
          </a:prstGeom>
          <a:noFill/>
        </p:spPr>
        <p:txBody>
          <a:bodyPr wrap="square" rtlCol="0">
            <a:spAutoFit/>
          </a:bodyPr>
          <a:lstStyle/>
          <a:p>
            <a:r>
              <a:rPr lang="de-DE" sz="2000" dirty="0">
                <a:latin typeface="+mn-lt"/>
              </a:rPr>
              <a:t>&gt; Dividiert man Gleichung (*) durch </a:t>
            </a:r>
            <a:r>
              <a:rPr lang="de-DE" sz="2000" i="1" dirty="0">
                <a:latin typeface="+mn-lt"/>
              </a:rPr>
              <a:t>n</a:t>
            </a:r>
            <a:r>
              <a:rPr lang="de-DE" sz="2000" dirty="0">
                <a:latin typeface="+mn-lt"/>
              </a:rPr>
              <a:t> erhält man</a:t>
            </a:r>
          </a:p>
        </p:txBody>
      </p:sp>
      <p:sp>
        <p:nvSpPr>
          <p:cNvPr id="19" name="Textfeld 18"/>
          <p:cNvSpPr txBox="1"/>
          <p:nvPr/>
        </p:nvSpPr>
        <p:spPr>
          <a:xfrm>
            <a:off x="468310" y="5216442"/>
            <a:ext cx="6623969" cy="400110"/>
          </a:xfrm>
          <a:prstGeom prst="rect">
            <a:avLst/>
          </a:prstGeom>
          <a:noFill/>
        </p:spPr>
        <p:txBody>
          <a:bodyPr wrap="square" rtlCol="0">
            <a:spAutoFit/>
          </a:bodyPr>
          <a:lstStyle/>
          <a:p>
            <a:r>
              <a:rPr lang="de-DE" sz="2000" dirty="0">
                <a:latin typeface="+mn-lt"/>
              </a:rPr>
              <a:t>Analoges Konzept in </a:t>
            </a:r>
            <a:r>
              <a:rPr lang="de-DE" sz="2000" dirty="0" err="1">
                <a:latin typeface="+mn-lt"/>
              </a:rPr>
              <a:t>W‘rechnung</a:t>
            </a:r>
            <a:r>
              <a:rPr lang="de-DE" sz="2000" dirty="0">
                <a:latin typeface="+mn-lt"/>
              </a:rPr>
              <a:t> (</a:t>
            </a:r>
            <a:r>
              <a:rPr lang="de-DE" sz="2000">
                <a:latin typeface="+mn-lt"/>
              </a:rPr>
              <a:t>Folie 314 </a:t>
            </a:r>
            <a:r>
              <a:rPr lang="de-DE" sz="2000" dirty="0">
                <a:latin typeface="+mn-lt"/>
              </a:rPr>
              <a:t>ff. , </a:t>
            </a:r>
            <a:r>
              <a:rPr lang="de-DE" sz="2000">
                <a:latin typeface="+mn-lt"/>
              </a:rPr>
              <a:t>Folie 395 </a:t>
            </a:r>
            <a:r>
              <a:rPr lang="de-DE" sz="2000" dirty="0">
                <a:latin typeface="+mn-lt"/>
              </a:rPr>
              <a:t>ff.)</a:t>
            </a:r>
          </a:p>
        </p:txBody>
      </p:sp>
      <mc:AlternateContent xmlns:mc="http://schemas.openxmlformats.org/markup-compatibility/2006" xmlns:a14="http://schemas.microsoft.com/office/drawing/2010/main">
        <mc:Choice Requires="a14">
          <p:sp>
            <p:nvSpPr>
              <p:cNvPr id="15" name="Textfeld 14"/>
              <p:cNvSpPr txBox="1"/>
              <p:nvPr/>
            </p:nvSpPr>
            <p:spPr>
              <a:xfrm>
                <a:off x="1416338" y="1827224"/>
                <a:ext cx="3110938" cy="424796"/>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i="1">
                            <a:solidFill>
                              <a:schemeClr val="tx1"/>
                            </a:solidFill>
                            <a:latin typeface="Cambria Math"/>
                          </a:rPr>
                          <m:t>𝑖𝑗</m:t>
                        </m:r>
                      </m:sub>
                    </m:sSub>
                    <m:r>
                      <a:rPr lang="de-DE" sz="2000" b="0" i="1" smtClean="0">
                        <a:solidFill>
                          <a:schemeClr val="tx1"/>
                        </a:solidFill>
                        <a:latin typeface="Cambria Math"/>
                      </a:rPr>
                      <m:t>=</m:t>
                    </m:r>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i="1">
                            <a:solidFill>
                              <a:schemeClr val="tx1"/>
                            </a:solidFill>
                            <a:latin typeface="Cambria Math"/>
                          </a:rPr>
                          <m:t>𝑖</m:t>
                        </m:r>
                        <m:r>
                          <a:rPr lang="de-DE" sz="2000" i="1">
                            <a:solidFill>
                              <a:schemeClr val="tx1"/>
                            </a:solidFill>
                            <a:latin typeface="Cambria Math"/>
                            <a:sym typeface="Symbol"/>
                          </a:rPr>
                          <m:t></m:t>
                        </m:r>
                      </m:sub>
                    </m:sSub>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i="1">
                            <a:solidFill>
                              <a:schemeClr val="tx1"/>
                            </a:solidFill>
                            <a:latin typeface="Cambria Math"/>
                            <a:sym typeface="Symbol"/>
                          </a:rPr>
                          <m:t></m:t>
                        </m:r>
                        <m:r>
                          <a:rPr lang="de-DE" sz="2000" i="1">
                            <a:solidFill>
                              <a:schemeClr val="tx1"/>
                            </a:solidFill>
                            <a:latin typeface="Cambria Math"/>
                            <a:sym typeface="Symbol"/>
                          </a:rPr>
                          <m:t>𝑗</m:t>
                        </m:r>
                      </m:sub>
                    </m:sSub>
                  </m:oMath>
                </a14:m>
                <a:r>
                  <a:rPr lang="de-DE" sz="2000" i="1" dirty="0">
                    <a:solidFill>
                      <a:schemeClr val="tx1"/>
                    </a:solidFill>
                    <a:latin typeface="+mn-lt"/>
                  </a:rPr>
                  <a:t>  </a:t>
                </a:r>
                <a:r>
                  <a:rPr lang="de-DE" sz="2000" dirty="0">
                    <a:solidFill>
                      <a:schemeClr val="tx1"/>
                    </a:solidFill>
                    <a:latin typeface="+mn-lt"/>
                  </a:rPr>
                  <a:t>für alle </a:t>
                </a:r>
                <a:r>
                  <a:rPr lang="de-DE" sz="2000" i="1" dirty="0">
                    <a:solidFill>
                      <a:schemeClr val="tx1"/>
                    </a:solidFill>
                    <a:latin typeface="+mn-lt"/>
                  </a:rPr>
                  <a:t>i</a:t>
                </a:r>
                <a:r>
                  <a:rPr lang="de-DE" sz="2000" dirty="0">
                    <a:solidFill>
                      <a:schemeClr val="tx1"/>
                    </a:solidFill>
                    <a:latin typeface="+mn-lt"/>
                  </a:rPr>
                  <a:t> und </a:t>
                </a:r>
                <a:r>
                  <a:rPr lang="de-DE" sz="2000" i="1" dirty="0">
                    <a:solidFill>
                      <a:schemeClr val="tx1"/>
                    </a:solidFill>
                    <a:latin typeface="+mn-lt"/>
                  </a:rPr>
                  <a:t>j</a:t>
                </a:r>
              </a:p>
            </p:txBody>
          </p:sp>
        </mc:Choice>
        <mc:Fallback xmlns="">
          <p:sp>
            <p:nvSpPr>
              <p:cNvPr id="15" name="Textfeld 14"/>
              <p:cNvSpPr txBox="1">
                <a:spLocks noRot="1" noChangeAspect="1" noMove="1" noResize="1" noEditPoints="1" noAdjustHandles="1" noChangeArrowheads="1" noChangeShapeType="1" noTextEdit="1"/>
              </p:cNvSpPr>
              <p:nvPr/>
            </p:nvSpPr>
            <p:spPr>
              <a:xfrm>
                <a:off x="1416338" y="1827224"/>
                <a:ext cx="3110938" cy="424796"/>
              </a:xfrm>
              <a:prstGeom prst="rect">
                <a:avLst/>
              </a:prstGeom>
              <a:blipFill rotWithShape="1">
                <a:blip r:embed="rId5"/>
                <a:stretch>
                  <a:fillRect l="-783" t="-7246" b="-20290"/>
                </a:stretch>
              </a:blipFill>
            </p:spPr>
            <p:txBody>
              <a:bodyPr/>
              <a:lstStyle/>
              <a:p>
                <a:r>
                  <a:rPr lang="de-DE">
                    <a:noFill/>
                  </a:rPr>
                  <a:t> </a:t>
                </a:r>
              </a:p>
            </p:txBody>
          </p:sp>
        </mc:Fallback>
      </mc:AlternateContent>
      <p:sp>
        <p:nvSpPr>
          <p:cNvPr id="16" name="Textfeld 15"/>
          <p:cNvSpPr txBox="1"/>
          <p:nvPr/>
        </p:nvSpPr>
        <p:spPr>
          <a:xfrm>
            <a:off x="706222" y="2227334"/>
            <a:ext cx="7315627" cy="400110"/>
          </a:xfrm>
          <a:prstGeom prst="rect">
            <a:avLst/>
          </a:prstGeom>
          <a:noFill/>
        </p:spPr>
        <p:txBody>
          <a:bodyPr wrap="square" rtlCol="0">
            <a:spAutoFit/>
          </a:bodyPr>
          <a:lstStyle/>
          <a:p>
            <a:r>
              <a:rPr lang="de-DE" sz="2000" dirty="0">
                <a:latin typeface="+mn-lt"/>
              </a:rPr>
              <a:t>Das Produkt der Randverteilungen ergibt die gemeinsame Verteilung</a:t>
            </a:r>
          </a:p>
        </p:txBody>
      </p:sp>
      <p:pic>
        <p:nvPicPr>
          <p:cNvPr id="2" name="Grafik 1"/>
          <p:cNvPicPr>
            <a:picLocks noChangeAspect="1"/>
          </p:cNvPicPr>
          <p:nvPr/>
        </p:nvPicPr>
        <p:blipFill>
          <a:blip r:embed="rId6"/>
          <a:stretch>
            <a:fillRect/>
          </a:stretch>
        </p:blipFill>
        <p:spPr>
          <a:xfrm>
            <a:off x="468309" y="2924710"/>
            <a:ext cx="7029450" cy="1609725"/>
          </a:xfrm>
          <a:prstGeom prst="rect">
            <a:avLst/>
          </a:prstGeom>
        </p:spPr>
      </p:pic>
    </p:spTree>
    <p:extLst>
      <p:ext uri="{BB962C8B-B14F-4D97-AF65-F5344CB8AC3E}">
        <p14:creationId xmlns:p14="http://schemas.microsoft.com/office/powerpoint/2010/main" val="184684412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3" y="1042748"/>
            <a:ext cx="7591425" cy="5076825"/>
          </a:xfrm>
          <a:prstGeom prst="rect">
            <a:avLst/>
          </a:prstGeom>
        </p:spPr>
      </p:pic>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163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476406213"/>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6227" y="1062438"/>
            <a:ext cx="698609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Konzeptionelle Vorüberlegungen für ein Zusammenhangsmaß</a:t>
            </a:r>
          </a:p>
        </p:txBody>
      </p:sp>
      <p:sp>
        <p:nvSpPr>
          <p:cNvPr id="7" name="Textfeld 9"/>
          <p:cNvSpPr txBox="1">
            <a:spLocks noChangeArrowheads="1"/>
          </p:cNvSpPr>
          <p:nvPr/>
        </p:nvSpPr>
        <p:spPr bwMode="auto">
          <a:xfrm>
            <a:off x="466666" y="1678254"/>
            <a:ext cx="496943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Abweichungen von der Unabhängigkeit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164</a:t>
            </a:r>
            <a:endParaRPr lang="de-DE" sz="8000" b="1" dirty="0">
              <a:solidFill>
                <a:schemeClr val="tx1"/>
              </a:solidFill>
              <a:latin typeface="+mj-lt"/>
            </a:endParaRPr>
          </a:p>
        </p:txBody>
      </p:sp>
      <p:sp>
        <p:nvSpPr>
          <p:cNvPr id="2" name="TextBox 1"/>
          <p:cNvSpPr txBox="1"/>
          <p:nvPr/>
        </p:nvSpPr>
        <p:spPr>
          <a:xfrm>
            <a:off x="467545" y="4910259"/>
            <a:ext cx="4176464" cy="400110"/>
          </a:xfrm>
          <a:prstGeom prst="rect">
            <a:avLst/>
          </a:prstGeom>
          <a:noFill/>
        </p:spPr>
        <p:txBody>
          <a:bodyPr wrap="square" rtlCol="0">
            <a:spAutoFit/>
          </a:bodyPr>
          <a:lstStyle/>
          <a:p>
            <a:r>
              <a:rPr lang="de-DE" sz="2000" dirty="0">
                <a:latin typeface="+mn-lt"/>
              </a:rPr>
              <a:t>&gt; Unter Unabhängigkeit sollte gelten</a:t>
            </a:r>
            <a:endParaRPr lang="de-DE" sz="2000" i="1" dirty="0">
              <a:solidFill>
                <a:srgbClr val="FF0000"/>
              </a:solidFill>
              <a:latin typeface="+mn-lt"/>
            </a:endParaRPr>
          </a:p>
        </p:txBody>
      </p:sp>
      <mc:AlternateContent xmlns:mc="http://schemas.openxmlformats.org/markup-compatibility/2006" xmlns:a14="http://schemas.microsoft.com/office/drawing/2010/main">
        <mc:Choice Requires="a14">
          <p:sp>
            <p:nvSpPr>
              <p:cNvPr id="15" name="Textfeld 17"/>
              <p:cNvSpPr txBox="1"/>
              <p:nvPr/>
            </p:nvSpPr>
            <p:spPr>
              <a:xfrm>
                <a:off x="1117168" y="5403232"/>
                <a:ext cx="1556340" cy="62837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panose="02040503050406030204" pitchFamily="18" charset="0"/>
                              <a:sym typeface="Symbol"/>
                            </a:rPr>
                            <m:t>𝑛</m:t>
                          </m:r>
                        </m:e>
                        <m:sub>
                          <m:r>
                            <a:rPr lang="de-DE" sz="2000" b="0" i="1" smtClean="0">
                              <a:solidFill>
                                <a:schemeClr val="tx1"/>
                              </a:solidFill>
                              <a:latin typeface="Cambria Math" panose="02040503050406030204" pitchFamily="18" charset="0"/>
                              <a:sym typeface="Symbol"/>
                            </a:rPr>
                            <m:t>𝑖𝑗</m:t>
                          </m:r>
                        </m:sub>
                      </m:sSub>
                      <m:r>
                        <a:rPr lang="de-DE" sz="2000" b="0" i="1" smtClean="0">
                          <a:solidFill>
                            <a:schemeClr val="tx1"/>
                          </a:solidFill>
                          <a:latin typeface="Cambria Math"/>
                          <a:sym typeface="Symbol"/>
                        </a:rPr>
                        <m:t>=</m:t>
                      </m:r>
                      <m:f>
                        <m:fPr>
                          <m:ctrlPr>
                            <a:rPr lang="de-DE" sz="2000" b="0" i="1" smtClean="0">
                              <a:solidFill>
                                <a:schemeClr val="tx1"/>
                              </a:solidFill>
                              <a:latin typeface="Cambria Math" panose="02040503050406030204" pitchFamily="18" charset="0"/>
                              <a:sym typeface="Symbol"/>
                            </a:rPr>
                          </m:ctrlPr>
                        </m:fPr>
                        <m:num>
                          <m:sSub>
                            <m:sSubPr>
                              <m:ctrlPr>
                                <a:rPr lang="de-DE" sz="2000" i="1">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𝑛</m:t>
                              </m:r>
                            </m:e>
                            <m:sub>
                              <m:r>
                                <a:rPr lang="de-DE" sz="2000" b="0" i="1" smtClean="0">
                                  <a:solidFill>
                                    <a:schemeClr val="tx1"/>
                                  </a:solidFill>
                                  <a:latin typeface="Cambria Math"/>
                                  <a:sym typeface="Symbol"/>
                                </a:rPr>
                                <m:t>𝑖</m:t>
                              </m:r>
                              <m:r>
                                <a:rPr lang="de-DE" sz="2000" b="0" i="1" smtClean="0">
                                  <a:solidFill>
                                    <a:schemeClr val="tx1"/>
                                  </a:solidFill>
                                  <a:latin typeface="Cambria Math"/>
                                  <a:sym typeface="Symbol"/>
                                </a:rPr>
                                <m:t></m:t>
                              </m:r>
                            </m:sub>
                          </m:sSub>
                          <m:sSub>
                            <m:sSubPr>
                              <m:ctrlPr>
                                <a:rPr lang="de-DE" sz="2000" i="1">
                                  <a:solidFill>
                                    <a:schemeClr val="tx1"/>
                                  </a:solidFill>
                                  <a:latin typeface="Cambria Math" panose="02040503050406030204" pitchFamily="18" charset="0"/>
                                  <a:sym typeface="Symbol"/>
                                </a:rPr>
                              </m:ctrlPr>
                            </m:sSubPr>
                            <m:e>
                              <m:r>
                                <a:rPr lang="de-DE" sz="2000" i="1">
                                  <a:solidFill>
                                    <a:schemeClr val="tx1"/>
                                  </a:solidFill>
                                  <a:latin typeface="Cambria Math"/>
                                  <a:sym typeface="Symbol"/>
                                </a:rPr>
                                <m:t>𝑛</m:t>
                              </m:r>
                            </m:e>
                            <m:sub>
                              <m:r>
                                <a:rPr lang="de-DE" sz="2000" i="1">
                                  <a:solidFill>
                                    <a:schemeClr val="tx1"/>
                                  </a:solidFill>
                                  <a:latin typeface="Cambria Math"/>
                                  <a:sym typeface="Symbol"/>
                                </a:rPr>
                                <m:t></m:t>
                              </m:r>
                              <m:r>
                                <a:rPr lang="de-DE" sz="2000" b="0" i="1" smtClean="0">
                                  <a:solidFill>
                                    <a:schemeClr val="tx1"/>
                                  </a:solidFill>
                                  <a:latin typeface="Cambria Math"/>
                                  <a:sym typeface="Symbol"/>
                                </a:rPr>
                                <m:t>𝑗</m:t>
                              </m:r>
                            </m:sub>
                          </m:sSub>
                        </m:num>
                        <m:den>
                          <m:r>
                            <a:rPr lang="de-DE" sz="2000" b="0" i="1" smtClean="0">
                              <a:solidFill>
                                <a:schemeClr val="tx1"/>
                              </a:solidFill>
                              <a:latin typeface="Cambria Math"/>
                              <a:sym typeface="Symbol"/>
                            </a:rPr>
                            <m:t>𝑛</m:t>
                          </m:r>
                        </m:den>
                      </m:f>
                    </m:oMath>
                  </m:oMathPara>
                </a14:m>
                <a:endParaRPr lang="de-DE" sz="2000" dirty="0">
                  <a:solidFill>
                    <a:schemeClr val="tx1"/>
                  </a:solidFill>
                  <a:latin typeface="+mn-lt"/>
                </a:endParaRPr>
              </a:p>
            </p:txBody>
          </p:sp>
        </mc:Choice>
        <mc:Fallback xmlns="">
          <p:sp>
            <p:nvSpPr>
              <p:cNvPr id="15" name="Textfeld 17"/>
              <p:cNvSpPr txBox="1">
                <a:spLocks noRot="1" noChangeAspect="1" noMove="1" noResize="1" noEditPoints="1" noAdjustHandles="1" noChangeArrowheads="1" noChangeShapeType="1" noTextEdit="1"/>
              </p:cNvSpPr>
              <p:nvPr/>
            </p:nvSpPr>
            <p:spPr>
              <a:xfrm>
                <a:off x="1117168" y="5403232"/>
                <a:ext cx="1556340" cy="628377"/>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3431540" y="5402695"/>
                <a:ext cx="2436603" cy="62837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𝑛</m:t>
                          </m:r>
                        </m:e>
                        <m:sub>
                          <m:r>
                            <a:rPr lang="de-DE" sz="2000" b="0" i="1" smtClean="0">
                              <a:solidFill>
                                <a:schemeClr val="tx1"/>
                              </a:solidFill>
                              <a:latin typeface="Cambria Math" panose="02040503050406030204" pitchFamily="18" charset="0"/>
                            </a:rPr>
                            <m:t>𝑖𝑗</m:t>
                          </m:r>
                        </m:sub>
                      </m:sSub>
                      <m:r>
                        <a:rPr lang="de-DE" sz="2000" b="0" i="1" smtClean="0">
                          <a:solidFill>
                            <a:schemeClr val="tx1"/>
                          </a:solidFill>
                          <a:latin typeface="Cambria Math" panose="02040503050406030204" pitchFamily="18" charset="0"/>
                        </a:rPr>
                        <m:t>−</m:t>
                      </m:r>
                      <m:f>
                        <m:fPr>
                          <m:ctrlPr>
                            <a:rPr lang="de-DE" sz="2000" b="0" i="1" smtClean="0">
                              <a:solidFill>
                                <a:schemeClr val="tx1"/>
                              </a:solidFill>
                              <a:latin typeface="Cambria Math" panose="02040503050406030204" pitchFamily="18" charset="0"/>
                              <a:sym typeface="Symbol"/>
                            </a:rPr>
                          </m:ctrlPr>
                        </m:fPr>
                        <m:num>
                          <m:sSub>
                            <m:sSubPr>
                              <m:ctrlPr>
                                <a:rPr lang="de-DE" sz="2000" i="1">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𝑛</m:t>
                              </m:r>
                            </m:e>
                            <m:sub>
                              <m:r>
                                <a:rPr lang="de-DE" sz="2000" b="0" i="1" smtClean="0">
                                  <a:solidFill>
                                    <a:schemeClr val="tx1"/>
                                  </a:solidFill>
                                  <a:latin typeface="Cambria Math"/>
                                  <a:sym typeface="Symbol"/>
                                </a:rPr>
                                <m:t>𝑖</m:t>
                              </m:r>
                              <m:r>
                                <a:rPr lang="de-DE" sz="2000" b="0" i="1" smtClean="0">
                                  <a:solidFill>
                                    <a:schemeClr val="tx1"/>
                                  </a:solidFill>
                                  <a:latin typeface="Cambria Math"/>
                                  <a:sym typeface="Symbol"/>
                                </a:rPr>
                                <m:t></m:t>
                              </m:r>
                            </m:sub>
                          </m:sSub>
                          <m:sSub>
                            <m:sSubPr>
                              <m:ctrlPr>
                                <a:rPr lang="de-DE" sz="2000" i="1">
                                  <a:solidFill>
                                    <a:schemeClr val="tx1"/>
                                  </a:solidFill>
                                  <a:latin typeface="Cambria Math" panose="02040503050406030204" pitchFamily="18" charset="0"/>
                                  <a:sym typeface="Symbol"/>
                                </a:rPr>
                              </m:ctrlPr>
                            </m:sSubPr>
                            <m:e>
                              <m:r>
                                <a:rPr lang="de-DE" sz="2000" i="1">
                                  <a:solidFill>
                                    <a:schemeClr val="tx1"/>
                                  </a:solidFill>
                                  <a:latin typeface="Cambria Math"/>
                                  <a:sym typeface="Symbol"/>
                                </a:rPr>
                                <m:t>𝑛</m:t>
                              </m:r>
                            </m:e>
                            <m:sub>
                              <m:r>
                                <a:rPr lang="de-DE" sz="2000" i="1">
                                  <a:solidFill>
                                    <a:schemeClr val="tx1"/>
                                  </a:solidFill>
                                  <a:latin typeface="Cambria Math"/>
                                  <a:sym typeface="Symbol"/>
                                </a:rPr>
                                <m:t></m:t>
                              </m:r>
                              <m:r>
                                <a:rPr lang="de-DE" sz="2000" b="0" i="1" smtClean="0">
                                  <a:solidFill>
                                    <a:schemeClr val="tx1"/>
                                  </a:solidFill>
                                  <a:latin typeface="Cambria Math"/>
                                  <a:sym typeface="Symbol"/>
                                </a:rPr>
                                <m:t>𝑗</m:t>
                              </m:r>
                            </m:sub>
                          </m:sSub>
                        </m:num>
                        <m:den>
                          <m:r>
                            <a:rPr lang="de-DE" sz="2000" b="0" i="1" smtClean="0">
                              <a:solidFill>
                                <a:schemeClr val="tx1"/>
                              </a:solidFill>
                              <a:latin typeface="Cambria Math"/>
                              <a:sym typeface="Symbol"/>
                            </a:rPr>
                            <m:t>𝑛</m:t>
                          </m:r>
                        </m:den>
                      </m:f>
                      <m:r>
                        <a:rPr lang="de-DE" sz="2000" b="0" i="1" smtClean="0">
                          <a:solidFill>
                            <a:schemeClr val="tx1"/>
                          </a:solidFill>
                          <a:latin typeface="Cambria Math" panose="02040503050406030204" pitchFamily="18" charset="0"/>
                          <a:ea typeface="Cambria Math" panose="02040503050406030204" pitchFamily="18" charset="0"/>
                          <a:sym typeface="Symbol"/>
                        </a:rPr>
                        <m:t>=0  </m:t>
                      </m:r>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431540" y="5402695"/>
                <a:ext cx="2436603" cy="628377"/>
              </a:xfrm>
              <a:prstGeom prst="rect">
                <a:avLst/>
              </a:prstGeom>
              <a:blipFill rotWithShape="1">
                <a:blip r:embed="rId5"/>
                <a:stretch>
                  <a:fillRect/>
                </a:stretch>
              </a:blipFill>
            </p:spPr>
            <p:txBody>
              <a:bodyPr/>
              <a:lstStyle/>
              <a:p>
                <a:r>
                  <a:rPr lang="de-DE">
                    <a:noFill/>
                  </a:rPr>
                  <a:t> </a:t>
                </a:r>
              </a:p>
            </p:txBody>
          </p:sp>
        </mc:Fallback>
      </mc:AlternateContent>
      <p:sp>
        <p:nvSpPr>
          <p:cNvPr id="3" name="TextBox 2"/>
          <p:cNvSpPr txBox="1"/>
          <p:nvPr/>
        </p:nvSpPr>
        <p:spPr>
          <a:xfrm>
            <a:off x="2555776" y="5490535"/>
            <a:ext cx="875764" cy="400110"/>
          </a:xfrm>
          <a:prstGeom prst="rect">
            <a:avLst/>
          </a:prstGeom>
          <a:noFill/>
        </p:spPr>
        <p:txBody>
          <a:bodyPr wrap="square" rtlCol="0">
            <a:spAutoFit/>
          </a:bodyPr>
          <a:lstStyle/>
          <a:p>
            <a:r>
              <a:rPr lang="de-DE" sz="2000" dirty="0">
                <a:latin typeface="+mn-lt"/>
              </a:rPr>
              <a:t>  d. h.</a:t>
            </a:r>
            <a:endParaRPr lang="de-DE" sz="2000" i="1" dirty="0">
              <a:latin typeface="+mn-lt"/>
            </a:endParaRPr>
          </a:p>
        </p:txBody>
      </p:sp>
      <p:sp>
        <p:nvSpPr>
          <p:cNvPr id="22" name="TextBox 2"/>
          <p:cNvSpPr txBox="1"/>
          <p:nvPr/>
        </p:nvSpPr>
        <p:spPr>
          <a:xfrm>
            <a:off x="5317222" y="5489962"/>
            <a:ext cx="1991081" cy="400110"/>
          </a:xfrm>
          <a:prstGeom prst="rect">
            <a:avLst/>
          </a:prstGeom>
          <a:noFill/>
        </p:spPr>
        <p:txBody>
          <a:bodyPr wrap="square" rtlCol="0">
            <a:spAutoFit/>
          </a:bodyPr>
          <a:lstStyle/>
          <a:p>
            <a:r>
              <a:rPr lang="de-DE" sz="2000" dirty="0">
                <a:latin typeface="+mn-lt"/>
              </a:rPr>
              <a:t> für alle </a:t>
            </a:r>
            <a:r>
              <a:rPr lang="de-DE" sz="2000" i="1" dirty="0">
                <a:latin typeface="+mn-lt"/>
              </a:rPr>
              <a:t>i</a:t>
            </a:r>
            <a:r>
              <a:rPr lang="de-DE" sz="2000" dirty="0">
                <a:latin typeface="+mn-lt"/>
              </a:rPr>
              <a:t> und </a:t>
            </a:r>
            <a:r>
              <a:rPr lang="de-DE" sz="2000" i="1" dirty="0">
                <a:latin typeface="+mn-lt"/>
              </a:rPr>
              <a:t>j </a:t>
            </a:r>
          </a:p>
        </p:txBody>
      </p:sp>
      <p:pic>
        <p:nvPicPr>
          <p:cNvPr id="4" name="Grafik 3"/>
          <p:cNvPicPr>
            <a:picLocks noChangeAspect="1"/>
          </p:cNvPicPr>
          <p:nvPr/>
        </p:nvPicPr>
        <p:blipFill>
          <a:blip r:embed="rId6"/>
          <a:stretch>
            <a:fillRect/>
          </a:stretch>
        </p:blipFill>
        <p:spPr>
          <a:xfrm>
            <a:off x="611560" y="2452320"/>
            <a:ext cx="7067550" cy="2085975"/>
          </a:xfrm>
          <a:prstGeom prst="rect">
            <a:avLst/>
          </a:prstGeom>
        </p:spPr>
      </p:pic>
    </p:spTree>
    <p:extLst>
      <p:ext uri="{BB962C8B-B14F-4D97-AF65-F5344CB8AC3E}">
        <p14:creationId xmlns:p14="http://schemas.microsoft.com/office/powerpoint/2010/main" val="273808308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5" name="Textfeld 9"/>
          <p:cNvSpPr txBox="1">
            <a:spLocks noChangeArrowheads="1"/>
          </p:cNvSpPr>
          <p:nvPr/>
        </p:nvSpPr>
        <p:spPr bwMode="auto">
          <a:xfrm>
            <a:off x="457200" y="3222244"/>
            <a:ext cx="496943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Assoziationsplot </a:t>
            </a:r>
            <a:r>
              <a:rPr lang="de-DE" sz="2000" dirty="0">
                <a:solidFill>
                  <a:srgbClr val="0070C0"/>
                </a:solidFill>
              </a:rPr>
              <a:t>●</a:t>
            </a:r>
            <a:endParaRPr lang="de-DE" sz="2000" b="1" dirty="0">
              <a:solidFill>
                <a:srgbClr val="0070C0"/>
              </a:solidFill>
              <a:latin typeface="Times New Roman" pitchFamily="18" charset="0"/>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165</a:t>
            </a:r>
            <a:endParaRPr lang="de-DE" sz="8000" b="1" dirty="0">
              <a:solidFill>
                <a:schemeClr val="tx1"/>
              </a:solidFill>
              <a:latin typeface="+mj-lt"/>
            </a:endParaRPr>
          </a:p>
        </p:txBody>
      </p:sp>
      <p:sp>
        <p:nvSpPr>
          <p:cNvPr id="9" name="Rechteck 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Box 9"/>
          <p:cNvSpPr txBox="1"/>
          <p:nvPr/>
        </p:nvSpPr>
        <p:spPr>
          <a:xfrm>
            <a:off x="467544" y="1133247"/>
            <a:ext cx="7787208" cy="400110"/>
          </a:xfrm>
          <a:prstGeom prst="rect">
            <a:avLst/>
          </a:prstGeom>
          <a:noFill/>
        </p:spPr>
        <p:txBody>
          <a:bodyPr wrap="square" rtlCol="0">
            <a:spAutoFit/>
          </a:bodyPr>
          <a:lstStyle/>
          <a:p>
            <a:r>
              <a:rPr lang="de-DE" sz="2000" dirty="0">
                <a:latin typeface="+mn-lt"/>
              </a:rPr>
              <a:t>&gt; Abweichungen von der Unabhängigkeit im Beispiel (Tab. 5.1.9), z. B. </a:t>
            </a:r>
            <a:endParaRPr lang="de-DE" sz="2000" i="1" dirty="0">
              <a:solidFill>
                <a:srgbClr val="FF0000"/>
              </a:solidFill>
              <a:latin typeface="+mn-lt"/>
            </a:endParaRPr>
          </a:p>
        </p:txBody>
      </p:sp>
      <mc:AlternateContent xmlns:mc="http://schemas.openxmlformats.org/markup-compatibility/2006" xmlns:a14="http://schemas.microsoft.com/office/drawing/2010/main">
        <mc:Choice Requires="a14">
          <p:sp>
            <p:nvSpPr>
              <p:cNvPr id="11" name="TextBox 10"/>
              <p:cNvSpPr txBox="1"/>
              <p:nvPr/>
            </p:nvSpPr>
            <p:spPr>
              <a:xfrm>
                <a:off x="910705" y="1639425"/>
                <a:ext cx="5338936"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𝑛</m:t>
                          </m:r>
                        </m:e>
                        <m:sub>
                          <m:r>
                            <a:rPr lang="de-DE" sz="2000" b="0" i="1" smtClean="0">
                              <a:solidFill>
                                <a:schemeClr val="tx1"/>
                              </a:solidFill>
                              <a:latin typeface="Cambria Math" panose="02040503050406030204" pitchFamily="18" charset="0"/>
                            </a:rPr>
                            <m:t>11</m:t>
                          </m:r>
                        </m:sub>
                      </m:sSub>
                      <m:r>
                        <a:rPr lang="de-DE" sz="2000" b="0" i="1" smtClean="0">
                          <a:solidFill>
                            <a:schemeClr val="tx1"/>
                          </a:solidFill>
                          <a:latin typeface="Cambria Math" panose="02040503050406030204" pitchFamily="18" charset="0"/>
                        </a:rPr>
                        <m:t>−</m:t>
                      </m:r>
                      <m:f>
                        <m:fPr>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b="0" i="1" smtClean="0">
                                  <a:solidFill>
                                    <a:schemeClr val="tx1"/>
                                  </a:solidFill>
                                  <a:latin typeface="Cambria Math" panose="02040503050406030204" pitchFamily="18" charset="0"/>
                                </a:rPr>
                                <m:t>1</m:t>
                              </m:r>
                              <m:r>
                                <a:rPr lang="de-DE" sz="2000" i="1">
                                  <a:solidFill>
                                    <a:schemeClr val="tx1"/>
                                  </a:solidFill>
                                  <a:latin typeface="Cambria Math"/>
                                  <a:sym typeface="Symbol"/>
                                </a:rPr>
                                <m:t></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sym typeface="Symbol"/>
                                </a:rPr>
                                <m:t></m:t>
                              </m:r>
                              <m:r>
                                <a:rPr lang="de-DE" sz="2000" b="0" i="1" smtClean="0">
                                  <a:solidFill>
                                    <a:schemeClr val="tx1"/>
                                  </a:solidFill>
                                  <a:latin typeface="Cambria Math" panose="02040503050406030204" pitchFamily="18" charset="0"/>
                                  <a:sym typeface="Symbol"/>
                                </a:rPr>
                                <m:t>1</m:t>
                              </m:r>
                            </m:sub>
                          </m:sSub>
                        </m:num>
                        <m:den>
                          <m:r>
                            <a:rPr lang="de-DE" sz="2000" b="0" i="1" smtClean="0">
                              <a:solidFill>
                                <a:schemeClr val="tx1"/>
                              </a:solidFill>
                              <a:latin typeface="Cambria Math" panose="02040503050406030204" pitchFamily="18" charset="0"/>
                            </a:rPr>
                            <m:t>𝑛</m:t>
                          </m:r>
                        </m:den>
                      </m:f>
                      <m:r>
                        <a:rPr lang="de-DE" sz="2000" b="0" i="1" smtClean="0">
                          <a:solidFill>
                            <a:schemeClr val="tx1"/>
                          </a:solidFill>
                          <a:latin typeface="Cambria Math" panose="02040503050406030204" pitchFamily="18" charset="0"/>
                        </a:rPr>
                        <m:t>=4−</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panose="02040503050406030204" pitchFamily="18" charset="0"/>
                            </a:rPr>
                            <m:t>40</m:t>
                          </m:r>
                          <m:r>
                            <a:rPr lang="de-DE" sz="2000" b="0" i="1" smtClean="0">
                              <a:solidFill>
                                <a:schemeClr val="tx1"/>
                              </a:solidFill>
                              <a:latin typeface="Cambria Math" panose="02040503050406030204" pitchFamily="18" charset="0"/>
                              <a:ea typeface="Cambria Math" panose="02040503050406030204" pitchFamily="18" charset="0"/>
                            </a:rPr>
                            <m:t>×16</m:t>
                          </m:r>
                        </m:num>
                        <m:den>
                          <m:r>
                            <a:rPr lang="de-DE" sz="2000" b="0" i="1" smtClean="0">
                              <a:solidFill>
                                <a:schemeClr val="tx1"/>
                              </a:solidFill>
                              <a:latin typeface="Cambria Math" panose="02040503050406030204" pitchFamily="18" charset="0"/>
                            </a:rPr>
                            <m:t>100</m:t>
                          </m:r>
                        </m:den>
                      </m:f>
                      <m:r>
                        <a:rPr lang="de-DE" sz="2000" b="0" i="1" smtClean="0">
                          <a:solidFill>
                            <a:schemeClr val="tx1"/>
                          </a:solidFill>
                          <a:latin typeface="Cambria Math" panose="02040503050406030204" pitchFamily="18" charset="0"/>
                        </a:rPr>
                        <m:t>=4−6.4=−2.4</m:t>
                      </m:r>
                    </m:oMath>
                  </m:oMathPara>
                </a14:m>
                <a:endParaRPr lang="de-DE" sz="2000" i="1" dirty="0">
                  <a:solidFill>
                    <a:schemeClr val="tx1"/>
                  </a:solidFill>
                  <a:latin typeface="+mn-lt"/>
                </a:endParaRPr>
              </a:p>
            </p:txBody>
          </p:sp>
        </mc:Choice>
        <mc:Fallback xmlns="">
          <p:sp>
            <p:nvSpPr>
              <p:cNvPr id="11" name="TextBox 10"/>
              <p:cNvSpPr txBox="1">
                <a:spLocks noRot="1" noChangeAspect="1" noMove="1" noResize="1" noEditPoints="1" noAdjustHandles="1" noChangeArrowheads="1" noChangeShapeType="1" noTextEdit="1"/>
              </p:cNvSpPr>
              <p:nvPr/>
            </p:nvSpPr>
            <p:spPr>
              <a:xfrm>
                <a:off x="910705" y="1639425"/>
                <a:ext cx="5338936" cy="67056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Box 11"/>
              <p:cNvSpPr txBox="1"/>
              <p:nvPr/>
            </p:nvSpPr>
            <p:spPr>
              <a:xfrm>
                <a:off x="909343" y="2361039"/>
                <a:ext cx="5338936"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𝑛</m:t>
                          </m:r>
                        </m:e>
                        <m:sub>
                          <m:r>
                            <a:rPr lang="de-DE" sz="2000" b="0" i="1" smtClean="0">
                              <a:solidFill>
                                <a:schemeClr val="tx1"/>
                              </a:solidFill>
                              <a:latin typeface="Cambria Math" panose="02040503050406030204" pitchFamily="18" charset="0"/>
                            </a:rPr>
                            <m:t>12</m:t>
                          </m:r>
                        </m:sub>
                      </m:sSub>
                      <m:r>
                        <a:rPr lang="de-DE" sz="2000" b="0" i="1" smtClean="0">
                          <a:solidFill>
                            <a:schemeClr val="tx1"/>
                          </a:solidFill>
                          <a:latin typeface="Cambria Math" panose="02040503050406030204" pitchFamily="18" charset="0"/>
                        </a:rPr>
                        <m:t>−</m:t>
                      </m:r>
                      <m:f>
                        <m:fPr>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b="0" i="1" smtClean="0">
                                  <a:solidFill>
                                    <a:schemeClr val="tx1"/>
                                  </a:solidFill>
                                  <a:latin typeface="Cambria Math" panose="02040503050406030204" pitchFamily="18" charset="0"/>
                                </a:rPr>
                                <m:t>1</m:t>
                              </m:r>
                              <m:r>
                                <a:rPr lang="de-DE" sz="2000" i="1">
                                  <a:solidFill>
                                    <a:schemeClr val="tx1"/>
                                  </a:solidFill>
                                  <a:latin typeface="Cambria Math"/>
                                  <a:sym typeface="Symbol"/>
                                </a:rPr>
                                <m:t></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sym typeface="Symbol"/>
                                </a:rPr>
                                <m:t></m:t>
                              </m:r>
                              <m:r>
                                <a:rPr lang="de-DE" sz="2000" b="0" i="1" smtClean="0">
                                  <a:solidFill>
                                    <a:schemeClr val="tx1"/>
                                  </a:solidFill>
                                  <a:latin typeface="Cambria Math" panose="02040503050406030204" pitchFamily="18" charset="0"/>
                                  <a:sym typeface="Symbol"/>
                                </a:rPr>
                                <m:t>2</m:t>
                              </m:r>
                            </m:sub>
                          </m:sSub>
                        </m:num>
                        <m:den>
                          <m:r>
                            <a:rPr lang="de-DE" sz="2000" b="0" i="1" smtClean="0">
                              <a:solidFill>
                                <a:schemeClr val="tx1"/>
                              </a:solidFill>
                              <a:latin typeface="Cambria Math" panose="02040503050406030204" pitchFamily="18" charset="0"/>
                            </a:rPr>
                            <m:t>𝑛</m:t>
                          </m:r>
                        </m:den>
                      </m:f>
                      <m:r>
                        <a:rPr lang="de-DE" sz="2000" b="0" i="1" smtClean="0">
                          <a:solidFill>
                            <a:schemeClr val="tx1"/>
                          </a:solidFill>
                          <a:latin typeface="Cambria Math" panose="02040503050406030204" pitchFamily="18" charset="0"/>
                        </a:rPr>
                        <m:t>=8−</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panose="02040503050406030204" pitchFamily="18" charset="0"/>
                            </a:rPr>
                            <m:t>40</m:t>
                          </m:r>
                          <m:r>
                            <a:rPr lang="de-DE" sz="2000" b="0" i="1" smtClean="0">
                              <a:solidFill>
                                <a:schemeClr val="tx1"/>
                              </a:solidFill>
                              <a:latin typeface="Cambria Math" panose="02040503050406030204" pitchFamily="18" charset="0"/>
                              <a:ea typeface="Cambria Math" panose="02040503050406030204" pitchFamily="18" charset="0"/>
                            </a:rPr>
                            <m:t>×20</m:t>
                          </m:r>
                        </m:num>
                        <m:den>
                          <m:r>
                            <a:rPr lang="de-DE" sz="2000" b="0" i="1" smtClean="0">
                              <a:solidFill>
                                <a:schemeClr val="tx1"/>
                              </a:solidFill>
                              <a:latin typeface="Cambria Math" panose="02040503050406030204" pitchFamily="18" charset="0"/>
                            </a:rPr>
                            <m:t>100</m:t>
                          </m:r>
                        </m:den>
                      </m:f>
                      <m:r>
                        <a:rPr lang="de-DE" sz="2000" b="0" i="1" smtClean="0">
                          <a:solidFill>
                            <a:schemeClr val="tx1"/>
                          </a:solidFill>
                          <a:latin typeface="Cambria Math" panose="02040503050406030204" pitchFamily="18" charset="0"/>
                        </a:rPr>
                        <m:t>=8−8=0</m:t>
                      </m:r>
                    </m:oMath>
                  </m:oMathPara>
                </a14:m>
                <a:endParaRPr lang="de-DE" sz="2000" i="1" dirty="0">
                  <a:solidFill>
                    <a:schemeClr val="tx1"/>
                  </a:solidFill>
                  <a:latin typeface="+mn-lt"/>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909343" y="2361039"/>
                <a:ext cx="5338936" cy="670568"/>
              </a:xfrm>
              <a:prstGeom prst="rect">
                <a:avLst/>
              </a:prstGeom>
              <a:blipFill rotWithShape="1">
                <a:blip r:embed="rId5"/>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855740" y="3897069"/>
            <a:ext cx="5381625" cy="2647950"/>
          </a:xfrm>
          <a:prstGeom prst="rect">
            <a:avLst/>
          </a:prstGeom>
        </p:spPr>
      </p:pic>
      <p:sp>
        <p:nvSpPr>
          <p:cNvPr id="15" name="TextBox 16"/>
          <p:cNvSpPr txBox="1"/>
          <p:nvPr/>
        </p:nvSpPr>
        <p:spPr>
          <a:xfrm>
            <a:off x="2982107" y="4630755"/>
            <a:ext cx="5303316" cy="707886"/>
          </a:xfrm>
          <a:prstGeom prst="rect">
            <a:avLst/>
          </a:prstGeom>
          <a:noFill/>
        </p:spPr>
        <p:txBody>
          <a:bodyPr wrap="square" rtlCol="0">
            <a:spAutoFit/>
          </a:bodyPr>
          <a:lstStyle/>
          <a:p>
            <a:r>
              <a:rPr lang="de-DE" sz="2000" dirty="0">
                <a:latin typeface="+mn-lt"/>
              </a:rPr>
              <a:t>Säulenflächen proportional zu den Abweichungen</a:t>
            </a:r>
          </a:p>
          <a:p>
            <a:r>
              <a:rPr lang="de-DE" sz="2000" dirty="0">
                <a:latin typeface="+mn-lt"/>
              </a:rPr>
              <a:t>(Details später)</a:t>
            </a:r>
          </a:p>
        </p:txBody>
      </p:sp>
    </p:spTree>
    <p:extLst>
      <p:ext uri="{BB962C8B-B14F-4D97-AF65-F5344CB8AC3E}">
        <p14:creationId xmlns:p14="http://schemas.microsoft.com/office/powerpoint/2010/main" val="324825219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Textfeld 9"/>
          <p:cNvSpPr txBox="1">
            <a:spLocks noChangeArrowheads="1"/>
          </p:cNvSpPr>
          <p:nvPr/>
        </p:nvSpPr>
        <p:spPr bwMode="auto">
          <a:xfrm>
            <a:off x="468313" y="1052736"/>
            <a:ext cx="496943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Summe aller absoluten Abweichungen </a:t>
            </a:r>
            <a:r>
              <a:rPr lang="de-DE" sz="2000" dirty="0">
                <a:solidFill>
                  <a:srgbClr val="0070C0"/>
                </a:solidFill>
              </a:rPr>
              <a:t>●</a:t>
            </a:r>
            <a:endParaRPr lang="de-DE" sz="2000" b="1" dirty="0">
              <a:solidFill>
                <a:srgbClr val="0070C0"/>
              </a:solidFill>
              <a:latin typeface="Times New Roman" pitchFamily="18" charset="0"/>
            </a:endParaRPr>
          </a:p>
        </p:txBody>
      </p: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166</a:t>
            </a:r>
            <a:endParaRPr lang="de-DE" sz="8000" b="1" dirty="0">
              <a:solidFill>
                <a:schemeClr val="tx1"/>
              </a:solidFill>
              <a:latin typeface="+mj-lt"/>
            </a:endParaRPr>
          </a:p>
        </p:txBody>
      </p:sp>
      <p:sp>
        <p:nvSpPr>
          <p:cNvPr id="8" name="TextBox 7"/>
          <p:cNvSpPr txBox="1"/>
          <p:nvPr/>
        </p:nvSpPr>
        <p:spPr>
          <a:xfrm>
            <a:off x="468313" y="1452846"/>
            <a:ext cx="7787208" cy="400110"/>
          </a:xfrm>
          <a:prstGeom prst="rect">
            <a:avLst/>
          </a:prstGeom>
          <a:noFill/>
        </p:spPr>
        <p:txBody>
          <a:bodyPr wrap="square" rtlCol="0">
            <a:spAutoFit/>
          </a:bodyPr>
          <a:lstStyle/>
          <a:p>
            <a:r>
              <a:rPr lang="de-DE" sz="2000" dirty="0">
                <a:latin typeface="+mn-lt"/>
              </a:rPr>
              <a:t>&gt; Summe aller „Abweichungen von der Unabhängigkeit“ als Maß </a:t>
            </a:r>
          </a:p>
        </p:txBody>
      </p:sp>
      <p:sp>
        <p:nvSpPr>
          <p:cNvPr id="9" name="TextBox 8"/>
          <p:cNvSpPr txBox="1"/>
          <p:nvPr/>
        </p:nvSpPr>
        <p:spPr>
          <a:xfrm>
            <a:off x="653386" y="1826224"/>
            <a:ext cx="6222077" cy="400110"/>
          </a:xfrm>
          <a:prstGeom prst="rect">
            <a:avLst/>
          </a:prstGeom>
          <a:noFill/>
        </p:spPr>
        <p:txBody>
          <a:bodyPr wrap="square" rtlCol="0">
            <a:spAutoFit/>
          </a:bodyPr>
          <a:lstStyle/>
          <a:p>
            <a:r>
              <a:rPr lang="de-DE" sz="2000" dirty="0">
                <a:latin typeface="+mn-lt"/>
              </a:rPr>
              <a:t>für die Stärke der Abhängigkeit nicht geeignet, da stets 0:</a:t>
            </a:r>
          </a:p>
        </p:txBody>
      </p:sp>
      <mc:AlternateContent xmlns:mc="http://schemas.openxmlformats.org/markup-compatibility/2006" xmlns:a14="http://schemas.microsoft.com/office/drawing/2010/main">
        <mc:Choice Requires="a14">
          <p:sp>
            <p:nvSpPr>
              <p:cNvPr id="2" name="TextBox 1"/>
              <p:cNvSpPr txBox="1"/>
              <p:nvPr/>
            </p:nvSpPr>
            <p:spPr>
              <a:xfrm>
                <a:off x="1323237" y="2242300"/>
                <a:ext cx="5552226" cy="3080908"/>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𝑖</m:t>
                          </m:r>
                          <m:r>
                            <a:rPr lang="de-DE" sz="2000" b="0" i="1" smtClean="0">
                              <a:latin typeface="Cambria Math" panose="02040503050406030204" pitchFamily="18" charset="0"/>
                            </a:rPr>
                            <m:t>=1</m:t>
                          </m:r>
                        </m:sub>
                        <m:sup>
                          <m:r>
                            <a:rPr lang="de-DE" sz="2000" b="0" i="1" smtClean="0">
                              <a:latin typeface="Cambria Math" panose="02040503050406030204" pitchFamily="18" charset="0"/>
                            </a:rPr>
                            <m:t>𝑘</m:t>
                          </m:r>
                        </m:sup>
                        <m:e>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𝑗</m:t>
                              </m:r>
                              <m:r>
                                <a:rPr lang="de-DE" sz="2000" b="0" i="1" smtClean="0">
                                  <a:latin typeface="Cambria Math" panose="02040503050406030204" pitchFamily="18" charset="0"/>
                                </a:rPr>
                                <m:t>=1</m:t>
                              </m:r>
                            </m:sub>
                            <m:sup>
                              <m:r>
                                <a:rPr lang="de-DE" sz="2000" b="0" i="1" smtClean="0">
                                  <a:latin typeface="Cambria Math" panose="02040503050406030204" pitchFamily="18" charset="0"/>
                                </a:rPr>
                                <m:t>𝑙</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𝑖𝑗</m:t>
                                      </m:r>
                                    </m:sub>
                                  </m:sSub>
                                  <m:r>
                                    <a:rPr lang="de-DE" sz="2000" b="0" i="1" smtClean="0">
                                      <a:latin typeface="Cambria Math" panose="02040503050406030204" pitchFamily="18" charset="0"/>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𝑛</m:t>
                                          </m:r>
                                        </m:e>
                                        <m:sub>
                                          <m:r>
                                            <a:rPr lang="de-DE" sz="2000" b="0" i="1" smtClean="0">
                                              <a:latin typeface="Cambria Math" panose="02040503050406030204" pitchFamily="18" charset="0"/>
                                            </a:rPr>
                                            <m:t>𝑖</m:t>
                                          </m:r>
                                          <m:r>
                                            <a:rPr lang="de-DE" sz="2000" b="0" i="1" smtClean="0">
                                              <a:latin typeface="Cambria Math" panose="02040503050406030204" pitchFamily="18" charset="0"/>
                                            </a:rPr>
                                            <m:t>•</m:t>
                                          </m:r>
                                        </m:sub>
                                      </m:sSub>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m:t>
                                          </m:r>
                                          <m:r>
                                            <a:rPr lang="de-DE" sz="2000" b="0" i="1" smtClean="0">
                                              <a:latin typeface="Cambria Math" panose="02040503050406030204" pitchFamily="18" charset="0"/>
                                            </a:rPr>
                                            <m:t>𝑗</m:t>
                                          </m:r>
                                        </m:sub>
                                      </m:sSub>
                                    </m:num>
                                    <m:den>
                                      <m:r>
                                        <a:rPr lang="de-DE" sz="2000" b="0" i="1" smtClean="0">
                                          <a:latin typeface="Cambria Math" panose="02040503050406030204" pitchFamily="18" charset="0"/>
                                        </a:rPr>
                                        <m:t>𝑛</m:t>
                                      </m:r>
                                    </m:den>
                                  </m:f>
                                </m:e>
                              </m:d>
                            </m:e>
                          </m:nary>
                        </m:e>
                      </m:nary>
                      <m:r>
                        <a:rPr lang="de-DE" sz="2000" b="0" i="1" smtClean="0">
                          <a:latin typeface="Cambria Math" panose="02040503050406030204" pitchFamily="18" charset="0"/>
                        </a:rPr>
                        <m:t>=</m:t>
                      </m:r>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𝑘</m:t>
                          </m:r>
                        </m:sup>
                        <m:e>
                          <m:nary>
                            <m:naryPr>
                              <m:chr m:val="∑"/>
                              <m:ctrlPr>
                                <a:rPr lang="de-DE" sz="2000" b="0" i="1" smtClean="0">
                                  <a:latin typeface="Cambria Math" panose="02040503050406030204" pitchFamily="18" charset="0"/>
                                </a:rPr>
                              </m:ctrlPr>
                            </m:naryPr>
                            <m:sub>
                              <m:r>
                                <m:rPr>
                                  <m:brk m:alnAt="23"/>
                                </m:rPr>
                                <a:rPr lang="de-DE" sz="2000" b="0" i="1" smtClean="0">
                                  <a:latin typeface="Cambria Math"/>
                                </a:rPr>
                                <m:t>𝑗</m:t>
                              </m:r>
                              <m:r>
                                <a:rPr lang="de-DE" sz="2000" b="0" i="1" smtClean="0">
                                  <a:latin typeface="Cambria Math"/>
                                </a:rPr>
                                <m:t>=1</m:t>
                              </m:r>
                            </m:sub>
                            <m:sup>
                              <m:r>
                                <a:rPr lang="de-DE" sz="2000" b="0" i="1" smtClean="0">
                                  <a:latin typeface="Cambria Math"/>
                                </a:rPr>
                                <m:t>𝑙</m:t>
                              </m:r>
                            </m:sup>
                            <m:e>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𝑖𝑗</m:t>
                                  </m:r>
                                </m:sub>
                              </m:sSub>
                            </m:e>
                          </m:nary>
                        </m:e>
                      </m:nary>
                      <m:r>
                        <a:rPr lang="de-DE" sz="2000" b="0" i="1" smtClean="0">
                          <a:latin typeface="Cambria Math"/>
                        </a:rPr>
                        <m:t>−</m:t>
                      </m:r>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𝑘</m:t>
                          </m:r>
                        </m:sup>
                        <m:e>
                          <m:nary>
                            <m:naryPr>
                              <m:chr m:val="∑"/>
                              <m:ctrlPr>
                                <a:rPr lang="de-DE" sz="2000" i="1" smtClean="0">
                                  <a:latin typeface="Cambria Math" panose="02040503050406030204" pitchFamily="18" charset="0"/>
                                </a:rPr>
                              </m:ctrlPr>
                            </m:naryPr>
                            <m:sub>
                              <m:r>
                                <m:rPr>
                                  <m:brk m:alnAt="23"/>
                                </m:rPr>
                                <a:rPr lang="de-DE" sz="2000" i="1">
                                  <a:latin typeface="Cambria Math"/>
                                </a:rPr>
                                <m:t>𝑗</m:t>
                              </m:r>
                              <m:r>
                                <a:rPr lang="de-DE" sz="2000" i="1">
                                  <a:latin typeface="Cambria Math"/>
                                </a:rPr>
                                <m:t>=1</m:t>
                              </m:r>
                            </m:sub>
                            <m:sup>
                              <m:r>
                                <a:rPr lang="de-DE" sz="2000" i="1">
                                  <a:latin typeface="Cambria Math"/>
                                </a:rPr>
                                <m:t>𝑙</m:t>
                              </m:r>
                            </m:sup>
                            <m:e>
                              <m:f>
                                <m:fPr>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m:t>
                                      </m:r>
                                      <m:r>
                                        <a:rPr lang="de-DE" sz="2000" b="0" i="1" smtClean="0">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b="0" i="1" smtClean="0">
                                          <a:latin typeface="Cambria Math"/>
                                          <a:sym typeface="Symbol"/>
                                        </a:rPr>
                                        <m:t>𝑗</m:t>
                                      </m:r>
                                    </m:sub>
                                  </m:sSub>
                                </m:num>
                                <m:den>
                                  <m:r>
                                    <a:rPr lang="de-DE" sz="2000" b="0" i="1" smtClean="0">
                                      <a:latin typeface="Cambria Math"/>
                                    </a:rPr>
                                    <m:t>𝑛</m:t>
                                  </m:r>
                                </m:den>
                              </m:f>
                            </m:e>
                          </m:nary>
                        </m:e>
                      </m:nary>
                    </m:oMath>
                  </m:oMathPara>
                </a14:m>
                <a:endParaRPr lang="de-DE" sz="2000" i="1" dirty="0">
                  <a:latin typeface="Cambria Math"/>
                </a:endParaRPr>
              </a:p>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𝑛</m:t>
                      </m:r>
                      <m:r>
                        <a:rPr lang="de-DE" sz="2000" b="0" i="1" smtClean="0">
                          <a:latin typeface="Cambria Math"/>
                        </a:rPr>
                        <m:t>−</m:t>
                      </m:r>
                      <m:r>
                        <a:rPr lang="de-DE" sz="2000" b="0" i="1" smtClean="0">
                          <a:latin typeface="Cambria Math"/>
                        </a:rPr>
                        <m:t>𝑛</m:t>
                      </m:r>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𝑘</m:t>
                          </m:r>
                        </m:sup>
                        <m:e>
                          <m:nary>
                            <m:naryPr>
                              <m:chr m:val="∑"/>
                              <m:ctrlPr>
                                <a:rPr lang="de-DE" sz="2000" i="1">
                                  <a:latin typeface="Cambria Math" panose="02040503050406030204" pitchFamily="18" charset="0"/>
                                </a:rPr>
                              </m:ctrlPr>
                            </m:naryPr>
                            <m:sub>
                              <m:r>
                                <m:rPr>
                                  <m:brk m:alnAt="23"/>
                                </m:rPr>
                                <a:rPr lang="de-DE" sz="2000" i="1">
                                  <a:latin typeface="Cambria Math"/>
                                </a:rPr>
                                <m:t>𝑗</m:t>
                              </m:r>
                              <m:r>
                                <a:rPr lang="de-DE" sz="2000" i="1">
                                  <a:latin typeface="Cambria Math"/>
                                </a:rPr>
                                <m:t>=1</m:t>
                              </m:r>
                            </m:sub>
                            <m:sup>
                              <m:r>
                                <a:rPr lang="de-DE" sz="2000" i="1">
                                  <a:latin typeface="Cambria Math"/>
                                </a:rPr>
                                <m:t>𝑙</m:t>
                              </m:r>
                            </m:sup>
                            <m:e>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𝑖</m:t>
                                      </m:r>
                                      <m:r>
                                        <a:rPr lang="de-DE" sz="2000" i="1">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i="1">
                                          <a:latin typeface="Cambria Math"/>
                                          <a:sym typeface="Symbol"/>
                                        </a:rPr>
                                        <m:t>𝑗</m:t>
                                      </m:r>
                                    </m:sub>
                                  </m:sSub>
                                </m:num>
                                <m:den>
                                  <m:r>
                                    <a:rPr lang="de-DE" sz="2000" i="1">
                                      <a:latin typeface="Cambria Math"/>
                                    </a:rPr>
                                    <m:t>𝑛</m:t>
                                  </m:r>
                                  <m:r>
                                    <a:rPr lang="de-DE" sz="2000" i="1" smtClean="0">
                                      <a:latin typeface="Cambria Math"/>
                                      <a:ea typeface="Cambria Math"/>
                                    </a:rPr>
                                    <m:t>×</m:t>
                                  </m:r>
                                  <m:r>
                                    <a:rPr lang="de-DE" sz="2000" b="0" i="1" smtClean="0">
                                      <a:latin typeface="Cambria Math"/>
                                      <a:ea typeface="Cambria Math"/>
                                    </a:rPr>
                                    <m:t>𝑛</m:t>
                                  </m:r>
                                </m:den>
                              </m:f>
                            </m:e>
                          </m:nary>
                        </m:e>
                      </m:nary>
                      <m:r>
                        <a:rPr lang="de-DE" sz="2000" b="0" i="1" smtClean="0">
                          <a:latin typeface="Cambria Math"/>
                        </a:rPr>
                        <m:t>=</m:t>
                      </m:r>
                      <m:r>
                        <a:rPr lang="de-DE" sz="2000" b="0" i="1" smtClean="0">
                          <a:latin typeface="Cambria Math"/>
                        </a:rPr>
                        <m:t>𝑛</m:t>
                      </m:r>
                      <m:r>
                        <a:rPr lang="de-DE" sz="2000" b="0" i="1" smtClean="0">
                          <a:latin typeface="Cambria Math"/>
                        </a:rPr>
                        <m:t>−</m:t>
                      </m:r>
                      <m:r>
                        <a:rPr lang="de-DE" sz="2000" b="0" i="1" smtClean="0">
                          <a:latin typeface="Cambria Math"/>
                        </a:rPr>
                        <m:t>𝑛</m:t>
                      </m:r>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𝑘</m:t>
                          </m:r>
                        </m:sup>
                        <m:e>
                          <m:nary>
                            <m:naryPr>
                              <m:chr m:val="∑"/>
                              <m:ctrlPr>
                                <a:rPr lang="de-DE" sz="2000" i="1">
                                  <a:latin typeface="Cambria Math" panose="02040503050406030204" pitchFamily="18" charset="0"/>
                                </a:rPr>
                              </m:ctrlPr>
                            </m:naryPr>
                            <m:sub>
                              <m:r>
                                <m:rPr>
                                  <m:brk m:alnAt="23"/>
                                </m:rPr>
                                <a:rPr lang="de-DE" sz="2000" i="1">
                                  <a:latin typeface="Cambria Math"/>
                                </a:rPr>
                                <m:t>𝑗</m:t>
                              </m:r>
                              <m:r>
                                <a:rPr lang="de-DE" sz="2000" i="1">
                                  <a:latin typeface="Cambria Math"/>
                                </a:rPr>
                                <m:t>=1</m:t>
                              </m:r>
                            </m:sub>
                            <m:sup>
                              <m:r>
                                <a:rPr lang="de-DE" sz="2000" i="1">
                                  <a:latin typeface="Cambria Math"/>
                                </a:rPr>
                                <m:t>𝑙</m:t>
                              </m:r>
                            </m:sup>
                            <m:e>
                              <m:sSub>
                                <m:sSubPr>
                                  <m:ctrlPr>
                                    <a:rPr lang="de-DE" sz="2000" i="1" smtClean="0">
                                      <a:latin typeface="Cambria Math" panose="02040503050406030204" pitchFamily="18" charset="0"/>
                                    </a:rPr>
                                  </m:ctrlPr>
                                </m:sSubPr>
                                <m:e>
                                  <m:r>
                                    <a:rPr lang="de-DE" sz="2000" b="0" i="1" smtClean="0">
                                      <a:latin typeface="Cambria Math"/>
                                    </a:rPr>
                                    <m:t>𝑓</m:t>
                                  </m:r>
                                </m:e>
                                <m:sub>
                                  <m:r>
                                    <a:rPr lang="de-DE" sz="2000" i="1">
                                      <a:latin typeface="Cambria Math"/>
                                    </a:rPr>
                                    <m:t>𝑖</m:t>
                                  </m:r>
                                  <m:r>
                                    <a:rPr lang="de-DE" sz="2000" i="1">
                                      <a:latin typeface="Cambria Math"/>
                                      <a:sym typeface="Symbol"/>
                                    </a:rPr>
                                    <m:t></m:t>
                                  </m:r>
                                </m:sub>
                              </m:sSub>
                              <m:sSub>
                                <m:sSubPr>
                                  <m:ctrlPr>
                                    <a:rPr lang="de-DE" sz="2000" i="1">
                                      <a:latin typeface="Cambria Math" panose="02040503050406030204" pitchFamily="18" charset="0"/>
                                    </a:rPr>
                                  </m:ctrlPr>
                                </m:sSubPr>
                                <m:e>
                                  <m:r>
                                    <a:rPr lang="de-DE" sz="2000" b="0" i="1" smtClean="0">
                                      <a:latin typeface="Cambria Math"/>
                                    </a:rPr>
                                    <m:t>𝑓</m:t>
                                  </m:r>
                                </m:e>
                                <m:sub>
                                  <m:r>
                                    <a:rPr lang="de-DE" sz="2000" i="1">
                                      <a:latin typeface="Cambria Math"/>
                                      <a:sym typeface="Symbol"/>
                                    </a:rPr>
                                    <m:t></m:t>
                                  </m:r>
                                  <m:r>
                                    <a:rPr lang="de-DE" sz="2000" i="1">
                                      <a:latin typeface="Cambria Math"/>
                                      <a:sym typeface="Symbol"/>
                                    </a:rPr>
                                    <m:t>𝑗</m:t>
                                  </m:r>
                                </m:sub>
                              </m:sSub>
                            </m:e>
                          </m:nary>
                        </m:e>
                      </m:nary>
                    </m:oMath>
                  </m:oMathPara>
                </a14:m>
                <a:endParaRPr lang="de-DE" sz="2000" i="1" dirty="0">
                  <a:latin typeface="Cambria Math"/>
                  <a:ea typeface="Cambria Math"/>
                </a:endParaRPr>
              </a:p>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r>
                        <a:rPr lang="de-DE" sz="2000" b="0" i="1" smtClean="0">
                          <a:latin typeface="Cambria Math"/>
                          <a:ea typeface="Cambria Math"/>
                        </a:rPr>
                        <m:t>𝑛</m:t>
                      </m:r>
                      <m:r>
                        <a:rPr lang="de-DE" sz="2000" b="0" i="1" smtClean="0">
                          <a:latin typeface="Cambria Math"/>
                          <a:ea typeface="Cambria Math"/>
                        </a:rPr>
                        <m:t>−</m:t>
                      </m:r>
                      <m:r>
                        <a:rPr lang="de-DE" sz="2000" b="0" i="1" smtClean="0">
                          <a:latin typeface="Cambria Math"/>
                          <a:ea typeface="Cambria Math"/>
                        </a:rPr>
                        <m:t>𝑛</m:t>
                      </m:r>
                      <m:d>
                        <m:dPr>
                          <m:ctrlPr>
                            <a:rPr lang="de-DE" sz="2000" b="0" i="1" smtClean="0">
                              <a:latin typeface="Cambria Math" panose="02040503050406030204" pitchFamily="18" charset="0"/>
                              <a:ea typeface="Cambria Math"/>
                            </a:rPr>
                          </m:ctrlPr>
                        </m:dPr>
                        <m:e>
                          <m:nary>
                            <m:naryPr>
                              <m:chr m:val="∑"/>
                              <m:ctrlPr>
                                <a:rPr lang="de-DE" sz="2000" b="0" i="1" smtClean="0">
                                  <a:latin typeface="Cambria Math" panose="02040503050406030204" pitchFamily="18" charset="0"/>
                                  <a:ea typeface="Cambria Math"/>
                                </a:rPr>
                              </m:ctrlPr>
                            </m:naryPr>
                            <m:sub>
                              <m:r>
                                <m:rPr>
                                  <m:brk m:alnAt="23"/>
                                </m:rPr>
                                <a:rPr lang="de-DE" sz="2000" b="0" i="1" smtClean="0">
                                  <a:latin typeface="Cambria Math"/>
                                  <a:ea typeface="Cambria Math"/>
                                </a:rPr>
                                <m:t>𝑖</m:t>
                              </m:r>
                              <m:r>
                                <a:rPr lang="de-DE" sz="2000" b="0" i="1" smtClean="0">
                                  <a:latin typeface="Cambria Math"/>
                                  <a:ea typeface="Cambria Math"/>
                                </a:rPr>
                                <m:t>=1</m:t>
                              </m:r>
                            </m:sub>
                            <m:sup>
                              <m:r>
                                <a:rPr lang="de-DE" sz="2000" b="0" i="1" smtClean="0">
                                  <a:latin typeface="Cambria Math"/>
                                  <a:ea typeface="Cambria Math"/>
                                </a:rPr>
                                <m:t>𝑘</m:t>
                              </m:r>
                            </m:sup>
                            <m:e>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𝑖</m:t>
                                  </m:r>
                                  <m:r>
                                    <a:rPr lang="de-DE" sz="2000" i="1">
                                      <a:latin typeface="Cambria Math"/>
                                      <a:sym typeface="Symbol"/>
                                    </a:rPr>
                                    <m:t></m:t>
                                  </m:r>
                                </m:sub>
                              </m:sSub>
                            </m:e>
                          </m:nary>
                        </m:e>
                      </m:d>
                      <m:d>
                        <m:dPr>
                          <m:ctrlPr>
                            <a:rPr lang="de-DE" sz="2000" i="1">
                              <a:latin typeface="Cambria Math" panose="02040503050406030204" pitchFamily="18" charset="0"/>
                              <a:ea typeface="Cambria Math"/>
                            </a:rPr>
                          </m:ctrlPr>
                        </m:dPr>
                        <m:e>
                          <m:nary>
                            <m:naryPr>
                              <m:chr m:val="∑"/>
                              <m:ctrlPr>
                                <a:rPr lang="de-DE" sz="2000" i="1">
                                  <a:latin typeface="Cambria Math" panose="02040503050406030204" pitchFamily="18" charset="0"/>
                                  <a:ea typeface="Cambria Math"/>
                                </a:rPr>
                              </m:ctrlPr>
                            </m:naryPr>
                            <m:sub>
                              <m:r>
                                <a:rPr lang="de-DE" sz="2000" b="0" i="1" smtClean="0">
                                  <a:latin typeface="Cambria Math"/>
                                  <a:ea typeface="Cambria Math"/>
                                </a:rPr>
                                <m:t>𝑗</m:t>
                              </m:r>
                              <m:r>
                                <a:rPr lang="de-DE" sz="2000" i="1">
                                  <a:latin typeface="Cambria Math"/>
                                  <a:ea typeface="Cambria Math"/>
                                </a:rPr>
                                <m:t>=1</m:t>
                              </m:r>
                            </m:sub>
                            <m:sup>
                              <m:r>
                                <a:rPr lang="de-DE" sz="2000" b="0" i="1" smtClean="0">
                                  <a:latin typeface="Cambria Math"/>
                                  <a:ea typeface="Cambria Math"/>
                                </a:rPr>
                                <m:t>𝑙</m:t>
                              </m:r>
                            </m:sup>
                            <m:e>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sym typeface="Symbol"/>
                                    </a:rPr>
                                    <m:t></m:t>
                                  </m:r>
                                  <m:r>
                                    <a:rPr lang="de-DE" sz="2000" b="0" i="1" smtClean="0">
                                      <a:latin typeface="Cambria Math"/>
                                      <a:sym typeface="Symbol"/>
                                    </a:rPr>
                                    <m:t>𝑗</m:t>
                                  </m:r>
                                </m:sub>
                              </m:sSub>
                            </m:e>
                          </m:nary>
                        </m:e>
                      </m:d>
                      <m:r>
                        <a:rPr lang="de-DE" sz="2000" b="0" i="1" smtClean="0">
                          <a:latin typeface="Cambria Math"/>
                          <a:sym typeface="Symbol"/>
                        </a:rPr>
                        <m:t>=0</m:t>
                      </m:r>
                    </m:oMath>
                  </m:oMathPara>
                </a14:m>
                <a:endParaRPr lang="de-DE" sz="2000" dirty="0"/>
              </a:p>
              <a:p>
                <a:endParaRPr lang="de-DE" dirty="0"/>
              </a:p>
            </p:txBody>
          </p:sp>
        </mc:Choice>
        <mc:Fallback xmlns="">
          <p:sp>
            <p:nvSpPr>
              <p:cNvPr id="2" name="TextBox 1"/>
              <p:cNvSpPr txBox="1">
                <a:spLocks noRot="1" noChangeAspect="1" noMove="1" noResize="1" noEditPoints="1" noAdjustHandles="1" noChangeArrowheads="1" noChangeShapeType="1" noTextEdit="1"/>
              </p:cNvSpPr>
              <p:nvPr/>
            </p:nvSpPr>
            <p:spPr>
              <a:xfrm>
                <a:off x="1323237" y="2242300"/>
                <a:ext cx="5552226" cy="3080908"/>
              </a:xfrm>
              <a:prstGeom prst="rect">
                <a:avLst/>
              </a:prstGeom>
              <a:blipFill rotWithShape="1">
                <a:blip r:embed="rId3"/>
                <a:stretch>
                  <a:fillRect/>
                </a:stretch>
              </a:blipFill>
            </p:spPr>
            <p:txBody>
              <a:bodyPr/>
              <a:lstStyle/>
              <a:p>
                <a:r>
                  <a:rPr lang="de-DE">
                    <a:noFill/>
                  </a:rPr>
                  <a:t> </a:t>
                </a:r>
              </a:p>
            </p:txBody>
          </p:sp>
        </mc:Fallback>
      </mc:AlternateContent>
      <p:sp>
        <p:nvSpPr>
          <p:cNvPr id="4" name="Geschweifte Klammer rechts 3"/>
          <p:cNvSpPr/>
          <p:nvPr/>
        </p:nvSpPr>
        <p:spPr>
          <a:xfrm rot="5400000">
            <a:off x="2616729" y="4811939"/>
            <a:ext cx="252028" cy="796014"/>
          </a:xfrm>
          <a:prstGeom prst="rightBrace">
            <a:avLst>
              <a:gd name="adj1" fmla="val 32143"/>
              <a:gd name="adj2" fmla="val 50000"/>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2000"/>
          </a:p>
        </p:txBody>
      </p:sp>
      <mc:AlternateContent xmlns:mc="http://schemas.openxmlformats.org/markup-compatibility/2006" xmlns:a14="http://schemas.microsoft.com/office/drawing/2010/main">
        <mc:Choice Requires="a14">
          <p:sp>
            <p:nvSpPr>
              <p:cNvPr id="6" name="Textfeld 5"/>
              <p:cNvSpPr txBox="1"/>
              <p:nvPr/>
            </p:nvSpPr>
            <p:spPr>
              <a:xfrm>
                <a:off x="2437739" y="5335960"/>
                <a:ext cx="609924"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=1</m:t>
                      </m:r>
                    </m:oMath>
                  </m:oMathPara>
                </a14:m>
                <a:endParaRPr lang="de-DE" sz="2000" dirty="0">
                  <a:solidFill>
                    <a:schemeClr val="tx1"/>
                  </a:solidFill>
                </a:endParaRPr>
              </a:p>
            </p:txBody>
          </p:sp>
        </mc:Choice>
        <mc:Fallback xmlns="">
          <p:sp>
            <p:nvSpPr>
              <p:cNvPr id="6" name="Textfeld 5"/>
              <p:cNvSpPr txBox="1">
                <a:spLocks noRot="1" noChangeAspect="1" noMove="1" noResize="1" noEditPoints="1" noAdjustHandles="1" noChangeArrowheads="1" noChangeShapeType="1" noTextEdit="1"/>
              </p:cNvSpPr>
              <p:nvPr/>
            </p:nvSpPr>
            <p:spPr>
              <a:xfrm>
                <a:off x="2437739" y="5335960"/>
                <a:ext cx="609924" cy="400110"/>
              </a:xfrm>
              <a:prstGeom prst="rect">
                <a:avLst/>
              </a:prstGeom>
              <a:blipFill rotWithShape="1">
                <a:blip r:embed="rId4"/>
                <a:stretch>
                  <a:fillRect/>
                </a:stretch>
              </a:blipFill>
            </p:spPr>
            <p:txBody>
              <a:bodyPr/>
              <a:lstStyle/>
              <a:p>
                <a:r>
                  <a:rPr lang="de-DE">
                    <a:noFill/>
                  </a:rPr>
                  <a:t> </a:t>
                </a:r>
              </a:p>
            </p:txBody>
          </p:sp>
        </mc:Fallback>
      </mc:AlternateContent>
      <p:sp>
        <p:nvSpPr>
          <p:cNvPr id="17" name="Geschweifte Klammer rechts 16"/>
          <p:cNvSpPr/>
          <p:nvPr/>
        </p:nvSpPr>
        <p:spPr>
          <a:xfrm rot="5400000">
            <a:off x="3687759" y="4814002"/>
            <a:ext cx="252028" cy="796014"/>
          </a:xfrm>
          <a:prstGeom prst="rightBrace">
            <a:avLst>
              <a:gd name="adj1" fmla="val 32143"/>
              <a:gd name="adj2" fmla="val 50000"/>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2000"/>
          </a:p>
        </p:txBody>
      </p:sp>
      <mc:AlternateContent xmlns:mc="http://schemas.openxmlformats.org/markup-compatibility/2006" xmlns:a14="http://schemas.microsoft.com/office/drawing/2010/main">
        <mc:Choice Requires="a14">
          <p:sp>
            <p:nvSpPr>
              <p:cNvPr id="18" name="Textfeld 17"/>
              <p:cNvSpPr txBox="1"/>
              <p:nvPr/>
            </p:nvSpPr>
            <p:spPr>
              <a:xfrm>
                <a:off x="3468372" y="5329711"/>
                <a:ext cx="609924"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=1</m:t>
                      </m:r>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468372" y="5329711"/>
                <a:ext cx="609924" cy="400110"/>
              </a:xfrm>
              <a:prstGeom prst="rect">
                <a:avLst/>
              </a:prstGeom>
              <a:blipFill rotWithShape="1">
                <a:blip r:embed="rId5"/>
                <a:stretch>
                  <a:fillRect/>
                </a:stretch>
              </a:blipFill>
            </p:spPr>
            <p:txBody>
              <a:bodyPr/>
              <a:lstStyle/>
              <a:p>
                <a:r>
                  <a:rPr lang="de-DE">
                    <a:noFill/>
                  </a:rPr>
                  <a:t> </a:t>
                </a:r>
              </a:p>
            </p:txBody>
          </p:sp>
        </mc:Fallback>
      </mc:AlternateContent>
      <p:sp>
        <p:nvSpPr>
          <p:cNvPr id="19" name="TextBox 7"/>
          <p:cNvSpPr txBox="1"/>
          <p:nvPr/>
        </p:nvSpPr>
        <p:spPr>
          <a:xfrm>
            <a:off x="457200" y="5788325"/>
            <a:ext cx="7128023" cy="707886"/>
          </a:xfrm>
          <a:prstGeom prst="rect">
            <a:avLst/>
          </a:prstGeom>
          <a:noFill/>
        </p:spPr>
        <p:txBody>
          <a:bodyPr wrap="square" rtlCol="0">
            <a:spAutoFit/>
          </a:bodyPr>
          <a:lstStyle/>
          <a:p>
            <a:r>
              <a:rPr lang="de-DE" sz="2000" dirty="0">
                <a:latin typeface="+mn-lt"/>
              </a:rPr>
              <a:t>&gt; Summe aller absoluten Abweichungen als </a:t>
            </a:r>
            <a:r>
              <a:rPr lang="de-DE" sz="2000">
                <a:latin typeface="+mn-lt"/>
              </a:rPr>
              <a:t>Maß jedoch auch</a:t>
            </a:r>
          </a:p>
          <a:p>
            <a:r>
              <a:rPr lang="de-DE" sz="2000">
                <a:latin typeface="+mn-lt"/>
              </a:rPr>
              <a:t>   nicht </a:t>
            </a:r>
            <a:r>
              <a:rPr lang="de-DE" sz="2000" dirty="0">
                <a:latin typeface="+mn-lt"/>
              </a:rPr>
              <a:t>üblich</a:t>
            </a:r>
          </a:p>
        </p:txBody>
      </p:sp>
    </p:spTree>
    <p:extLst>
      <p:ext uri="{BB962C8B-B14F-4D97-AF65-F5344CB8AC3E}">
        <p14:creationId xmlns:p14="http://schemas.microsoft.com/office/powerpoint/2010/main" val="315246847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 Grundzüge statistischer Methoden</a:t>
            </a:r>
          </a:p>
        </p:txBody>
      </p:sp>
      <p:sp>
        <p:nvSpPr>
          <p:cNvPr id="12" name="Textfeld 11"/>
          <p:cNvSpPr txBox="1">
            <a:spLocks noChangeArrowheads="1"/>
          </p:cNvSpPr>
          <p:nvPr/>
        </p:nvSpPr>
        <p:spPr bwMode="auto">
          <a:xfrm>
            <a:off x="468313" y="981075"/>
            <a:ext cx="3815655"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1.2.3 Deskription und Induktion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14</a:t>
            </a:r>
            <a:endParaRPr lang="de-DE" sz="8000" b="1" dirty="0">
              <a:solidFill>
                <a:schemeClr val="tx1"/>
              </a:solidFill>
              <a:latin typeface="+mj-lt"/>
            </a:endParaRPr>
          </a:p>
        </p:txBody>
      </p:sp>
      <p:sp>
        <p:nvSpPr>
          <p:cNvPr id="10" name="Textfeld 9"/>
          <p:cNvSpPr txBox="1">
            <a:spLocks noChangeArrowheads="1"/>
          </p:cNvSpPr>
          <p:nvPr/>
        </p:nvSpPr>
        <p:spPr bwMode="auto">
          <a:xfrm>
            <a:off x="468313" y="1860793"/>
            <a:ext cx="4824536" cy="400110"/>
          </a:xfrm>
          <a:prstGeom prst="rect">
            <a:avLst/>
          </a:prstGeom>
          <a:solidFill>
            <a:schemeClr val="bg1"/>
          </a:solid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Methodik empirischer Wissenschaften </a:t>
            </a:r>
            <a:r>
              <a:rPr lang="de-DE" sz="2000" dirty="0">
                <a:solidFill>
                  <a:srgbClr val="0070C0"/>
                </a:solidFill>
              </a:rPr>
              <a:t>●</a:t>
            </a:r>
            <a:endParaRPr lang="de-DE" sz="2000" b="1" dirty="0">
              <a:solidFill>
                <a:srgbClr val="0070C0"/>
              </a:solidFill>
              <a:latin typeface="Times New Roman" pitchFamily="18" charset="0"/>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611560" y="2554076"/>
            <a:ext cx="6534150" cy="3048000"/>
          </a:xfrm>
          <a:prstGeom prst="rect">
            <a:avLst/>
          </a:prstGeom>
        </p:spPr>
      </p:pic>
    </p:spTree>
    <p:extLst>
      <p:ext uri="{BB962C8B-B14F-4D97-AF65-F5344CB8AC3E}">
        <p14:creationId xmlns:p14="http://schemas.microsoft.com/office/powerpoint/2010/main" val="1520816650"/>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Textfeld 4"/>
          <p:cNvSpPr txBox="1">
            <a:spLocks noChangeArrowheads="1"/>
          </p:cNvSpPr>
          <p:nvPr/>
        </p:nvSpPr>
        <p:spPr bwMode="auto">
          <a:xfrm>
            <a:off x="468312" y="981075"/>
            <a:ext cx="583188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5.1.2 Zusammenhangsmaße für Kontingenztabellen</a:t>
            </a:r>
          </a:p>
        </p:txBody>
      </p:sp>
      <p:sp>
        <p:nvSpPr>
          <p:cNvPr id="6" name="Textfeld 9"/>
          <p:cNvSpPr txBox="1">
            <a:spLocks noChangeArrowheads="1"/>
          </p:cNvSpPr>
          <p:nvPr/>
        </p:nvSpPr>
        <p:spPr bwMode="auto">
          <a:xfrm>
            <a:off x="471836" y="1628800"/>
            <a:ext cx="2804020" cy="400110"/>
          </a:xfrm>
          <a:prstGeom prst="rect">
            <a:avLst/>
          </a:prstGeom>
          <a:noFill/>
          <a:ln w="9525">
            <a:solidFill>
              <a:schemeClr val="bg1">
                <a:lumMod val="50000"/>
              </a:schemeClr>
            </a:solidFill>
            <a:miter lim="800000"/>
            <a:headEnd/>
            <a:tailEnd/>
          </a:ln>
        </p:spPr>
        <p:txBody>
          <a:bodyPr wrap="square">
            <a:spAutoFit/>
          </a:bodyPr>
          <a:lstStyle/>
          <a:p>
            <a:r>
              <a:rPr lang="de-DE" sz="2000" b="1" dirty="0" err="1">
                <a:solidFill>
                  <a:srgbClr val="0070C0"/>
                </a:solidFill>
                <a:latin typeface="Times New Roman" pitchFamily="18" charset="0"/>
              </a:rPr>
              <a:t>Chiquadrat</a:t>
            </a:r>
            <a:r>
              <a:rPr lang="de-DE" sz="2000" b="1" dirty="0">
                <a:solidFill>
                  <a:srgbClr val="0070C0"/>
                </a:solidFill>
                <a:latin typeface="Times New Roman" pitchFamily="18" charset="0"/>
              </a:rPr>
              <a:t>-Koeffizient</a:t>
            </a: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167</a:t>
            </a:r>
            <a:endParaRPr lang="de-DE" sz="8000" b="1" dirty="0">
              <a:solidFill>
                <a:schemeClr val="tx1"/>
              </a:solidFill>
              <a:latin typeface="+mj-lt"/>
            </a:endParaRPr>
          </a:p>
        </p:txBody>
      </p:sp>
      <p:sp>
        <p:nvSpPr>
          <p:cNvPr id="12" name="Textfeld 9"/>
          <p:cNvSpPr txBox="1">
            <a:spLocks noChangeArrowheads="1"/>
          </p:cNvSpPr>
          <p:nvPr/>
        </p:nvSpPr>
        <p:spPr bwMode="auto">
          <a:xfrm>
            <a:off x="466666" y="2244616"/>
            <a:ext cx="388931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Rechenbeispiel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16" name="TextBox 1"/>
              <p:cNvSpPr txBox="1"/>
              <p:nvPr/>
            </p:nvSpPr>
            <p:spPr>
              <a:xfrm>
                <a:off x="2411321" y="2667463"/>
                <a:ext cx="3095912" cy="1067343"/>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𝜒</m:t>
                          </m:r>
                        </m:e>
                        <m:sup>
                          <m:r>
                            <a:rPr lang="de-DE" sz="2000" b="0" i="1" smtClean="0">
                              <a:latin typeface="Cambria Math"/>
                            </a:rPr>
                            <m:t>2</m:t>
                          </m:r>
                        </m:sup>
                      </m:sSup>
                      <m:r>
                        <a:rPr lang="de-DE" sz="2000" b="0" i="1" smtClean="0">
                          <a:latin typeface="Cambria Math"/>
                        </a:rPr>
                        <m:t>=</m:t>
                      </m:r>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𝑖</m:t>
                          </m:r>
                          <m:r>
                            <a:rPr lang="de-DE" sz="2000" b="0" i="1" smtClean="0">
                              <a:latin typeface="Cambria Math" panose="02040503050406030204" pitchFamily="18" charset="0"/>
                            </a:rPr>
                            <m:t>=1</m:t>
                          </m:r>
                        </m:sub>
                        <m:sup>
                          <m:r>
                            <a:rPr lang="de-DE" sz="2000" b="0" i="1" smtClean="0">
                              <a:latin typeface="Cambria Math" panose="02040503050406030204" pitchFamily="18" charset="0"/>
                            </a:rPr>
                            <m:t>𝑘</m:t>
                          </m:r>
                        </m:sup>
                        <m:e>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𝑗</m:t>
                              </m:r>
                              <m:r>
                                <a:rPr lang="de-DE" sz="2000" b="0" i="1" smtClean="0">
                                  <a:latin typeface="Cambria Math" panose="02040503050406030204" pitchFamily="18" charset="0"/>
                                </a:rPr>
                                <m:t>=1</m:t>
                              </m:r>
                            </m:sub>
                            <m:sup>
                              <m:r>
                                <a:rPr lang="de-DE" sz="2000" b="0" i="1" smtClean="0">
                                  <a:latin typeface="Cambria Math" panose="02040503050406030204" pitchFamily="18" charset="0"/>
                                </a:rPr>
                                <m:t>𝑙</m:t>
                              </m:r>
                            </m:sup>
                            <m:e>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𝑖𝑗</m:t>
                                              </m:r>
                                            </m:sub>
                                          </m:sSub>
                                          <m:r>
                                            <a:rPr lang="de-DE" sz="2000" i="1">
                                              <a:latin typeface="Cambria Math" panose="02040503050406030204" pitchFamily="18" charset="0"/>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m:t>
                                                  </m:r>
                                                  <m:r>
                                                    <a:rPr lang="de-DE" sz="2000" i="1">
                                                      <a:latin typeface="Cambria Math" panose="02040503050406030204" pitchFamily="18" charset="0"/>
                                                    </a:rPr>
                                                    <m:t>𝑗</m:t>
                                                  </m:r>
                                                </m:sub>
                                              </m:sSub>
                                            </m:num>
                                            <m:den>
                                              <m:r>
                                                <a:rPr lang="de-DE" sz="2000" i="1">
                                                  <a:latin typeface="Cambria Math" panose="02040503050406030204" pitchFamily="18" charset="0"/>
                                                </a:rPr>
                                                <m:t>𝑛</m:t>
                                              </m:r>
                                            </m:den>
                                          </m:f>
                                        </m:e>
                                      </m:d>
                                    </m:e>
                                    <m:sup>
                                      <m:r>
                                        <a:rPr lang="de-DE" sz="2000" b="0" i="1" smtClean="0">
                                          <a:latin typeface="Cambria Math"/>
                                        </a:rPr>
                                        <m:t>2</m:t>
                                      </m:r>
                                    </m:sup>
                                  </m:sSup>
                                </m:num>
                                <m:den>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m:t>
                                          </m:r>
                                          <m:r>
                                            <a:rPr lang="de-DE" sz="2000" i="1">
                                              <a:latin typeface="Cambria Math" panose="02040503050406030204" pitchFamily="18" charset="0"/>
                                            </a:rPr>
                                            <m:t>𝑗</m:t>
                                          </m:r>
                                        </m:sub>
                                      </m:sSub>
                                    </m:num>
                                    <m:den>
                                      <m:r>
                                        <a:rPr lang="de-DE" sz="2000" i="1">
                                          <a:latin typeface="Cambria Math" panose="02040503050406030204" pitchFamily="18" charset="0"/>
                                        </a:rPr>
                                        <m:t>𝑛</m:t>
                                      </m:r>
                                    </m:den>
                                  </m:f>
                                </m:den>
                              </m:f>
                            </m:e>
                          </m:nary>
                        </m:e>
                      </m:nary>
                    </m:oMath>
                  </m:oMathPara>
                </a14:m>
                <a:endParaRPr lang="de-DE" dirty="0"/>
              </a:p>
            </p:txBody>
          </p:sp>
        </mc:Choice>
        <mc:Fallback xmlns="">
          <p:sp>
            <p:nvSpPr>
              <p:cNvPr id="16" name="TextBox 1"/>
              <p:cNvSpPr txBox="1">
                <a:spLocks noRot="1" noChangeAspect="1" noMove="1" noResize="1" noEditPoints="1" noAdjustHandles="1" noChangeArrowheads="1" noChangeShapeType="1" noTextEdit="1"/>
              </p:cNvSpPr>
              <p:nvPr/>
            </p:nvSpPr>
            <p:spPr>
              <a:xfrm>
                <a:off x="2411321" y="2667463"/>
                <a:ext cx="3095912" cy="1067343"/>
              </a:xfrm>
              <a:prstGeom prst="rect">
                <a:avLst/>
              </a:prstGeom>
              <a:blipFill rotWithShape="1">
                <a:blip r:embed="rId3"/>
                <a:stretch>
                  <a:fillRect l="-394"/>
                </a:stretch>
              </a:blipFill>
            </p:spPr>
            <p:txBody>
              <a:bodyPr/>
              <a:lstStyle/>
              <a:p>
                <a:r>
                  <a:rPr lang="de-DE">
                    <a:noFill/>
                  </a:rPr>
                  <a:t> </a:t>
                </a:r>
              </a:p>
            </p:txBody>
          </p:sp>
        </mc:Fallback>
      </mc:AlternateContent>
      <p:sp>
        <p:nvSpPr>
          <p:cNvPr id="17" name="TextBox 7"/>
          <p:cNvSpPr txBox="1"/>
          <p:nvPr/>
        </p:nvSpPr>
        <p:spPr>
          <a:xfrm>
            <a:off x="471836" y="3054478"/>
            <a:ext cx="1795908" cy="400110"/>
          </a:xfrm>
          <a:prstGeom prst="rect">
            <a:avLst/>
          </a:prstGeom>
          <a:noFill/>
        </p:spPr>
        <p:txBody>
          <a:bodyPr wrap="square" rtlCol="0">
            <a:spAutoFit/>
          </a:bodyPr>
          <a:lstStyle/>
          <a:p>
            <a:r>
              <a:rPr lang="de-DE" sz="2000" dirty="0">
                <a:latin typeface="+mn-lt"/>
              </a:rPr>
              <a:t>&gt; Definition:    </a:t>
            </a:r>
          </a:p>
        </p:txBody>
      </p:sp>
      <mc:AlternateContent xmlns:mc="http://schemas.openxmlformats.org/markup-compatibility/2006" xmlns:a14="http://schemas.microsoft.com/office/drawing/2010/main">
        <mc:Choice Requires="a14">
          <p:sp>
            <p:nvSpPr>
              <p:cNvPr id="2" name="Textfeld 1"/>
              <p:cNvSpPr txBox="1"/>
              <p:nvPr/>
            </p:nvSpPr>
            <p:spPr>
              <a:xfrm>
                <a:off x="3120354" y="3785677"/>
                <a:ext cx="107516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m:t>
                          </m:r>
                          <m:r>
                            <a:rPr lang="de-DE" sz="2000" b="0" i="1" smtClean="0">
                              <a:latin typeface="Cambria Math"/>
                              <a:sym typeface="Symbol"/>
                            </a:rPr>
                            <m:t></m:t>
                          </m:r>
                        </m:sub>
                      </m:sSub>
                      <m:r>
                        <a:rPr lang="de-DE" sz="2000" b="0" i="1" smtClean="0">
                          <a:latin typeface="Cambria Math"/>
                        </a:rPr>
                        <m:t>&gt;0</m:t>
                      </m:r>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3120354" y="3785677"/>
                <a:ext cx="1075166" cy="400110"/>
              </a:xfrm>
              <a:prstGeom prst="rect">
                <a:avLst/>
              </a:prstGeom>
              <a:blipFill rotWithShape="1">
                <a:blip r:embed="rId4"/>
                <a:stretch>
                  <a:fillRect b="-3030"/>
                </a:stretch>
              </a:blipFill>
            </p:spPr>
            <p:txBody>
              <a:bodyPr/>
              <a:lstStyle/>
              <a:p>
                <a:r>
                  <a:rPr lang="de-DE">
                    <a:noFill/>
                  </a:rPr>
                  <a:t> </a:t>
                </a:r>
              </a:p>
            </p:txBody>
          </p:sp>
        </mc:Fallback>
      </mc:AlternateContent>
      <p:sp>
        <p:nvSpPr>
          <p:cNvPr id="18" name="TextBox 7"/>
          <p:cNvSpPr txBox="1"/>
          <p:nvPr/>
        </p:nvSpPr>
        <p:spPr>
          <a:xfrm>
            <a:off x="2307640" y="3798020"/>
            <a:ext cx="1110052" cy="400110"/>
          </a:xfrm>
          <a:prstGeom prst="rect">
            <a:avLst/>
          </a:prstGeom>
          <a:noFill/>
        </p:spPr>
        <p:txBody>
          <a:bodyPr wrap="square" rtlCol="0">
            <a:spAutoFit/>
          </a:bodyPr>
          <a:lstStyle/>
          <a:p>
            <a:r>
              <a:rPr lang="de-DE" sz="2000" dirty="0">
                <a:latin typeface="+mn-lt"/>
              </a:rPr>
              <a:t>wobei</a:t>
            </a:r>
          </a:p>
        </p:txBody>
      </p:sp>
      <mc:AlternateContent xmlns:mc="http://schemas.openxmlformats.org/markup-compatibility/2006" xmlns:a14="http://schemas.microsoft.com/office/drawing/2010/main">
        <mc:Choice Requires="a14">
          <p:sp>
            <p:nvSpPr>
              <p:cNvPr id="19" name="Textfeld 18"/>
              <p:cNvSpPr txBox="1"/>
              <p:nvPr/>
            </p:nvSpPr>
            <p:spPr>
              <a:xfrm>
                <a:off x="4817820" y="3785677"/>
                <a:ext cx="1104020" cy="42479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sym typeface="Symbol"/>
                            </a:rPr>
                            <m:t></m:t>
                          </m:r>
                          <m:r>
                            <a:rPr lang="de-DE" sz="2000" b="0" i="1" smtClean="0">
                              <a:latin typeface="Cambria Math"/>
                              <a:sym typeface="Symbol"/>
                            </a:rPr>
                            <m:t>𝑗</m:t>
                          </m:r>
                        </m:sub>
                      </m:sSub>
                      <m:r>
                        <a:rPr lang="de-DE" sz="2000" b="0" i="1" smtClean="0">
                          <a:latin typeface="Cambria Math"/>
                        </a:rPr>
                        <m:t>&gt;0</m:t>
                      </m:r>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4817820" y="3785677"/>
                <a:ext cx="1104020" cy="424796"/>
              </a:xfrm>
              <a:prstGeom prst="rect">
                <a:avLst/>
              </a:prstGeom>
              <a:blipFill rotWithShape="1">
                <a:blip r:embed="rId5"/>
                <a:stretch>
                  <a:fillRect b="-8571"/>
                </a:stretch>
              </a:blipFill>
            </p:spPr>
            <p:txBody>
              <a:bodyPr/>
              <a:lstStyle/>
              <a:p>
                <a:r>
                  <a:rPr lang="de-DE">
                    <a:noFill/>
                  </a:rPr>
                  <a:t> </a:t>
                </a:r>
              </a:p>
            </p:txBody>
          </p:sp>
        </mc:Fallback>
      </mc:AlternateContent>
      <p:sp>
        <p:nvSpPr>
          <p:cNvPr id="20" name="TextBox 7"/>
          <p:cNvSpPr txBox="1"/>
          <p:nvPr/>
        </p:nvSpPr>
        <p:spPr>
          <a:xfrm>
            <a:off x="4195520" y="3791147"/>
            <a:ext cx="3460348" cy="400110"/>
          </a:xfrm>
          <a:prstGeom prst="rect">
            <a:avLst/>
          </a:prstGeom>
          <a:noFill/>
        </p:spPr>
        <p:txBody>
          <a:bodyPr wrap="square" rtlCol="0">
            <a:spAutoFit/>
          </a:bodyPr>
          <a:lstStyle/>
          <a:p>
            <a:r>
              <a:rPr lang="de-DE" sz="2000" dirty="0">
                <a:latin typeface="+mn-lt"/>
              </a:rPr>
              <a:t>und                    für alle </a:t>
            </a:r>
            <a:r>
              <a:rPr lang="de-DE" sz="2000" i="1" dirty="0">
                <a:latin typeface="+mn-lt"/>
              </a:rPr>
              <a:t>i</a:t>
            </a:r>
            <a:r>
              <a:rPr lang="de-DE" sz="2000" dirty="0">
                <a:latin typeface="+mn-lt"/>
              </a:rPr>
              <a:t> und </a:t>
            </a:r>
            <a:r>
              <a:rPr lang="de-DE" sz="2000" i="1" dirty="0">
                <a:latin typeface="+mn-lt"/>
              </a:rPr>
              <a:t>j</a:t>
            </a:r>
          </a:p>
        </p:txBody>
      </p:sp>
      <p:sp>
        <p:nvSpPr>
          <p:cNvPr id="21" name="TextBox 7"/>
          <p:cNvSpPr txBox="1"/>
          <p:nvPr/>
        </p:nvSpPr>
        <p:spPr>
          <a:xfrm>
            <a:off x="466666" y="4581128"/>
            <a:ext cx="3889310" cy="400110"/>
          </a:xfrm>
          <a:prstGeom prst="rect">
            <a:avLst/>
          </a:prstGeom>
          <a:noFill/>
        </p:spPr>
        <p:txBody>
          <a:bodyPr wrap="square" rtlCol="0">
            <a:spAutoFit/>
          </a:bodyPr>
          <a:lstStyle/>
          <a:p>
            <a:r>
              <a:rPr lang="de-DE" sz="2000" dirty="0">
                <a:latin typeface="+mn-lt"/>
              </a:rPr>
              <a:t>&gt; Rechenbeispiel zu Folie 165:     </a:t>
            </a:r>
          </a:p>
        </p:txBody>
      </p:sp>
      <mc:AlternateContent xmlns:mc="http://schemas.openxmlformats.org/markup-compatibility/2006" xmlns:a14="http://schemas.microsoft.com/office/drawing/2010/main">
        <mc:Choice Requires="a14">
          <p:sp>
            <p:nvSpPr>
              <p:cNvPr id="22" name="TextBox 1"/>
              <p:cNvSpPr txBox="1"/>
              <p:nvPr/>
            </p:nvSpPr>
            <p:spPr>
              <a:xfrm>
                <a:off x="1061208" y="5126545"/>
                <a:ext cx="1797223" cy="617605"/>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i="1" smtClean="0">
                              <a:solidFill>
                                <a:schemeClr val="tx1"/>
                              </a:solidFill>
                              <a:latin typeface="Cambria Math"/>
                              <a:ea typeface="Cambria Math"/>
                            </a:rPr>
                            <m:t>𝜒</m:t>
                          </m:r>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−2.4</m:t>
                                  </m:r>
                                </m:e>
                              </m:d>
                            </m:e>
                            <m:sup>
                              <m:r>
                                <a:rPr lang="de-DE" sz="2000" b="0" i="1" smtClean="0">
                                  <a:solidFill>
                                    <a:schemeClr val="tx1"/>
                                  </a:solidFill>
                                  <a:latin typeface="Cambria Math"/>
                                </a:rPr>
                                <m:t>2</m:t>
                              </m:r>
                            </m:sup>
                          </m:sSup>
                        </m:num>
                        <m:den>
                          <m:r>
                            <a:rPr lang="de-DE" sz="2000" b="0" i="1" smtClean="0">
                              <a:solidFill>
                                <a:schemeClr val="tx1"/>
                              </a:solidFill>
                              <a:latin typeface="Cambria Math"/>
                            </a:rPr>
                            <m:t>6.4</m:t>
                          </m:r>
                        </m:den>
                      </m:f>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22" name="TextBox 1"/>
              <p:cNvSpPr txBox="1">
                <a:spLocks noRot="1" noChangeAspect="1" noMove="1" noResize="1" noEditPoints="1" noAdjustHandles="1" noChangeArrowheads="1" noChangeShapeType="1" noTextEdit="1"/>
              </p:cNvSpPr>
              <p:nvPr/>
            </p:nvSpPr>
            <p:spPr>
              <a:xfrm>
                <a:off x="1061208" y="5126545"/>
                <a:ext cx="1797223" cy="617605"/>
              </a:xfrm>
              <a:prstGeom prst="rect">
                <a:avLst/>
              </a:prstGeom>
              <a:blipFill rotWithShape="1">
                <a:blip r:embed="rId6"/>
                <a:stretch>
                  <a:fillRect l="-33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Box 1"/>
              <p:cNvSpPr txBox="1"/>
              <p:nvPr/>
            </p:nvSpPr>
            <p:spPr>
              <a:xfrm>
                <a:off x="2862666" y="5117191"/>
                <a:ext cx="4603953" cy="617605"/>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0</m:t>
                              </m:r>
                            </m:e>
                            <m:sup>
                              <m:r>
                                <a:rPr lang="de-DE" sz="2000" i="1">
                                  <a:solidFill>
                                    <a:schemeClr val="tx1"/>
                                  </a:solidFill>
                                  <a:latin typeface="Cambria Math"/>
                                </a:rPr>
                                <m:t>2</m:t>
                              </m:r>
                            </m:sup>
                          </m:sSup>
                        </m:num>
                        <m:den>
                          <m:r>
                            <a:rPr lang="de-DE" sz="2000" b="0" i="1" smtClean="0">
                              <a:solidFill>
                                <a:schemeClr val="tx1"/>
                              </a:solidFill>
                              <a:latin typeface="Cambria Math"/>
                            </a:rPr>
                            <m:t>8</m:t>
                          </m:r>
                        </m:den>
                      </m:f>
                      <m:r>
                        <a:rPr lang="de-DE" sz="2000" i="1">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2.4</m:t>
                              </m:r>
                            </m:e>
                            <m:sup>
                              <m:r>
                                <a:rPr lang="de-DE" sz="2000" i="1">
                                  <a:solidFill>
                                    <a:schemeClr val="tx1"/>
                                  </a:solidFill>
                                  <a:latin typeface="Cambria Math"/>
                                </a:rPr>
                                <m:t>2</m:t>
                              </m:r>
                            </m:sup>
                          </m:sSup>
                        </m:num>
                        <m:den>
                          <m:r>
                            <a:rPr lang="de-DE" sz="2000" b="0" i="1" smtClean="0">
                              <a:solidFill>
                                <a:schemeClr val="tx1"/>
                              </a:solidFill>
                              <a:latin typeface="Cambria Math"/>
                            </a:rPr>
                            <m:t>25.6</m:t>
                          </m:r>
                        </m:den>
                      </m:f>
                      <m:r>
                        <a:rPr lang="de-DE" sz="2000" i="1">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2.4</m:t>
                              </m:r>
                            </m:e>
                            <m:sup>
                              <m:r>
                                <a:rPr lang="de-DE" sz="2000" i="1">
                                  <a:solidFill>
                                    <a:schemeClr val="tx1"/>
                                  </a:solidFill>
                                  <a:latin typeface="Cambria Math"/>
                                </a:rPr>
                                <m:t>2</m:t>
                              </m:r>
                            </m:sup>
                          </m:sSup>
                        </m:num>
                        <m:den>
                          <m:r>
                            <a:rPr lang="de-DE" sz="2000" b="0" i="1" smtClean="0">
                              <a:solidFill>
                                <a:schemeClr val="tx1"/>
                              </a:solidFill>
                              <a:latin typeface="Cambria Math"/>
                            </a:rPr>
                            <m:t>9.6</m:t>
                          </m:r>
                        </m:den>
                      </m:f>
                      <m:r>
                        <a:rPr lang="de-DE" sz="2000" i="1">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0</m:t>
                              </m:r>
                            </m:e>
                            <m:sup>
                              <m:r>
                                <a:rPr lang="de-DE" sz="2000" i="1">
                                  <a:solidFill>
                                    <a:schemeClr val="tx1"/>
                                  </a:solidFill>
                                  <a:latin typeface="Cambria Math"/>
                                </a:rPr>
                                <m:t>2</m:t>
                              </m:r>
                            </m:sup>
                          </m:sSup>
                        </m:num>
                        <m:den>
                          <m:r>
                            <a:rPr lang="de-DE" sz="2000" b="0" i="1" smtClean="0">
                              <a:solidFill>
                                <a:schemeClr val="tx1"/>
                              </a:solidFill>
                              <a:latin typeface="Cambria Math"/>
                            </a:rPr>
                            <m:t>12</m:t>
                          </m:r>
                        </m:den>
                      </m:f>
                      <m:r>
                        <a:rPr lang="de-DE" sz="2000" i="1">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−2.4</m:t>
                                  </m:r>
                                </m:e>
                              </m:d>
                            </m:e>
                            <m:sup>
                              <m:r>
                                <a:rPr lang="de-DE" sz="2000" i="1">
                                  <a:solidFill>
                                    <a:schemeClr val="tx1"/>
                                  </a:solidFill>
                                  <a:latin typeface="Cambria Math"/>
                                </a:rPr>
                                <m:t>2</m:t>
                              </m:r>
                            </m:sup>
                          </m:sSup>
                        </m:num>
                        <m:den>
                          <m:r>
                            <a:rPr lang="de-DE" sz="2000" b="0" i="1" smtClean="0">
                              <a:solidFill>
                                <a:schemeClr val="tx1"/>
                              </a:solidFill>
                              <a:latin typeface="Cambria Math"/>
                            </a:rPr>
                            <m:t>38.4</m:t>
                          </m:r>
                        </m:den>
                      </m:f>
                      <m:r>
                        <a:rPr lang="de-DE" sz="2000" b="0" i="1" smtClean="0">
                          <a:solidFill>
                            <a:schemeClr val="tx1"/>
                          </a:solidFill>
                          <a:latin typeface="Cambria Math"/>
                        </a:rPr>
                        <m:t>=1.875</m:t>
                      </m:r>
                    </m:oMath>
                  </m:oMathPara>
                </a14:m>
                <a:endParaRPr lang="de-DE" sz="2000" dirty="0">
                  <a:solidFill>
                    <a:schemeClr val="tx1"/>
                  </a:solidFill>
                </a:endParaRPr>
              </a:p>
            </p:txBody>
          </p:sp>
        </mc:Choice>
        <mc:Fallback xmlns="">
          <p:sp>
            <p:nvSpPr>
              <p:cNvPr id="29" name="TextBox 1"/>
              <p:cNvSpPr txBox="1">
                <a:spLocks noRot="1" noChangeAspect="1" noMove="1" noResize="1" noEditPoints="1" noAdjustHandles="1" noChangeArrowheads="1" noChangeShapeType="1" noTextEdit="1"/>
              </p:cNvSpPr>
              <p:nvPr/>
            </p:nvSpPr>
            <p:spPr>
              <a:xfrm>
                <a:off x="2862666" y="5117191"/>
                <a:ext cx="4603953" cy="617605"/>
              </a:xfrm>
              <a:prstGeom prst="rect">
                <a:avLst/>
              </a:prstGeom>
              <a:blipFill rotWithShape="1">
                <a:blip r:embed="rId7"/>
                <a:stretch>
                  <a:fillRect l="-132"/>
                </a:stretch>
              </a:blipFill>
            </p:spPr>
            <p:txBody>
              <a:bodyPr/>
              <a:lstStyle/>
              <a:p>
                <a:r>
                  <a:rPr lang="de-DE">
                    <a:noFill/>
                  </a:rPr>
                  <a:t> </a:t>
                </a:r>
              </a:p>
            </p:txBody>
          </p:sp>
        </mc:Fallback>
      </mc:AlternateContent>
    </p:spTree>
    <p:extLst>
      <p:ext uri="{BB962C8B-B14F-4D97-AF65-F5344CB8AC3E}">
        <p14:creationId xmlns:p14="http://schemas.microsoft.com/office/powerpoint/2010/main" val="3483340545"/>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Textfeld 9"/>
          <p:cNvSpPr txBox="1">
            <a:spLocks noChangeArrowheads="1"/>
          </p:cNvSpPr>
          <p:nvPr/>
        </p:nvSpPr>
        <p:spPr bwMode="auto">
          <a:xfrm>
            <a:off x="468312" y="1034381"/>
            <a:ext cx="223186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Interpretation </a:t>
            </a:r>
            <a:r>
              <a:rPr lang="de-DE" sz="2000" dirty="0">
                <a:solidFill>
                  <a:srgbClr val="0070C0"/>
                </a:solidFill>
              </a:rPr>
              <a:t>●</a:t>
            </a:r>
            <a:endParaRPr lang="de-DE" sz="2000" b="1" dirty="0">
              <a:solidFill>
                <a:srgbClr val="0070C0"/>
              </a:solidFill>
              <a:latin typeface="Times New Roman" pitchFamily="18" charset="0"/>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168</a:t>
            </a:r>
            <a:endParaRPr lang="de-DE" sz="8000" b="1" dirty="0">
              <a:solidFill>
                <a:schemeClr val="tx1"/>
              </a:solidFill>
              <a:latin typeface="+mj-lt"/>
            </a:endParaRPr>
          </a:p>
        </p:txBody>
      </p:sp>
      <p:sp>
        <p:nvSpPr>
          <p:cNvPr id="10" name="TextBox 7"/>
          <p:cNvSpPr txBox="1"/>
          <p:nvPr/>
        </p:nvSpPr>
        <p:spPr>
          <a:xfrm>
            <a:off x="468312" y="1498017"/>
            <a:ext cx="6551960" cy="400110"/>
          </a:xfrm>
          <a:prstGeom prst="rect">
            <a:avLst/>
          </a:prstGeom>
          <a:noFill/>
        </p:spPr>
        <p:txBody>
          <a:bodyPr wrap="square" rtlCol="0">
            <a:spAutoFit/>
          </a:bodyPr>
          <a:lstStyle/>
          <a:p>
            <a:r>
              <a:rPr lang="de-DE" sz="2000" dirty="0">
                <a:latin typeface="+mn-lt"/>
              </a:rPr>
              <a:t>&gt;               falls keine Abhängigkeit besteht, sonst &gt; 0.    </a:t>
            </a:r>
          </a:p>
        </p:txBody>
      </p:sp>
      <mc:AlternateContent xmlns:mc="http://schemas.openxmlformats.org/markup-compatibility/2006" xmlns:a14="http://schemas.microsoft.com/office/drawing/2010/main">
        <mc:Choice Requires="a14">
          <p:sp>
            <p:nvSpPr>
              <p:cNvPr id="12" name="TextBox 1"/>
              <p:cNvSpPr txBox="1"/>
              <p:nvPr/>
            </p:nvSpPr>
            <p:spPr>
              <a:xfrm>
                <a:off x="827584" y="1544183"/>
                <a:ext cx="827406" cy="307777"/>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𝜒</m:t>
                          </m:r>
                        </m:e>
                        <m:sup>
                          <m:r>
                            <a:rPr lang="de-DE" sz="2000" b="0" i="1" smtClean="0">
                              <a:latin typeface="Cambria Math"/>
                            </a:rPr>
                            <m:t>2</m:t>
                          </m:r>
                        </m:sup>
                      </m:sSup>
                      <m:r>
                        <a:rPr lang="de-DE" sz="2000" b="0" i="1" smtClean="0">
                          <a:latin typeface="Cambria Math"/>
                        </a:rPr>
                        <m:t>=0</m:t>
                      </m:r>
                    </m:oMath>
                  </m:oMathPara>
                </a14:m>
                <a:endParaRPr lang="de-DE" dirty="0"/>
              </a:p>
            </p:txBody>
          </p:sp>
        </mc:Choice>
        <mc:Fallback xmlns="">
          <p:sp>
            <p:nvSpPr>
              <p:cNvPr id="12" name="TextBox 1"/>
              <p:cNvSpPr txBox="1">
                <a:spLocks noRot="1" noChangeAspect="1" noMove="1" noResize="1" noEditPoints="1" noAdjustHandles="1" noChangeArrowheads="1" noChangeShapeType="1" noTextEdit="1"/>
              </p:cNvSpPr>
              <p:nvPr/>
            </p:nvSpPr>
            <p:spPr>
              <a:xfrm>
                <a:off x="827584" y="1544183"/>
                <a:ext cx="827406" cy="307777"/>
              </a:xfrm>
              <a:prstGeom prst="rect">
                <a:avLst/>
              </a:prstGeom>
              <a:blipFill rotWithShape="1">
                <a:blip r:embed="rId3"/>
                <a:stretch>
                  <a:fillRect l="-11111" r="-1481" b="-25490"/>
                </a:stretch>
              </a:blipFill>
            </p:spPr>
            <p:txBody>
              <a:bodyPr/>
              <a:lstStyle/>
              <a:p>
                <a:r>
                  <a:rPr lang="de-DE">
                    <a:noFill/>
                  </a:rPr>
                  <a:t> </a:t>
                </a:r>
              </a:p>
            </p:txBody>
          </p:sp>
        </mc:Fallback>
      </mc:AlternateContent>
      <p:sp>
        <p:nvSpPr>
          <p:cNvPr id="15" name="TextBox 7"/>
          <p:cNvSpPr txBox="1"/>
          <p:nvPr/>
        </p:nvSpPr>
        <p:spPr>
          <a:xfrm>
            <a:off x="468312" y="1909359"/>
            <a:ext cx="7704088" cy="400110"/>
          </a:xfrm>
          <a:prstGeom prst="rect">
            <a:avLst/>
          </a:prstGeom>
          <a:noFill/>
        </p:spPr>
        <p:txBody>
          <a:bodyPr wrap="square" rtlCol="0">
            <a:spAutoFit/>
          </a:bodyPr>
          <a:lstStyle/>
          <a:p>
            <a:r>
              <a:rPr lang="de-DE" sz="2000" dirty="0">
                <a:latin typeface="+mn-lt"/>
              </a:rPr>
              <a:t>&gt;  umso größer, desto größer die Abweichungen von der Unabhängigkeit</a:t>
            </a:r>
          </a:p>
        </p:txBody>
      </p:sp>
      <p:sp>
        <p:nvSpPr>
          <p:cNvPr id="17" name="TextBox 7"/>
          <p:cNvSpPr txBox="1"/>
          <p:nvPr/>
        </p:nvSpPr>
        <p:spPr>
          <a:xfrm>
            <a:off x="468313" y="2309469"/>
            <a:ext cx="7704088" cy="707886"/>
          </a:xfrm>
          <a:prstGeom prst="rect">
            <a:avLst/>
          </a:prstGeom>
          <a:noFill/>
        </p:spPr>
        <p:txBody>
          <a:bodyPr wrap="square" rtlCol="0">
            <a:spAutoFit/>
          </a:bodyPr>
          <a:lstStyle/>
          <a:p>
            <a:r>
              <a:rPr lang="de-DE" sz="2000" dirty="0">
                <a:latin typeface="+mn-lt"/>
              </a:rPr>
              <a:t>&gt;  Abweichungen werden umso höher gewichtet, desto kleiner die Rand-</a:t>
            </a:r>
          </a:p>
          <a:p>
            <a:r>
              <a:rPr lang="de-DE" sz="2000" dirty="0">
                <a:latin typeface="+mn-lt"/>
              </a:rPr>
              <a:t>    </a:t>
            </a:r>
            <a:r>
              <a:rPr lang="de-DE" sz="2000" dirty="0" err="1">
                <a:latin typeface="+mn-lt"/>
              </a:rPr>
              <a:t>häufigkeiten</a:t>
            </a:r>
            <a:r>
              <a:rPr lang="de-DE" sz="2000" dirty="0">
                <a:latin typeface="+mn-lt"/>
              </a:rPr>
              <a:t> bzw. die erwarteten Häufigkeiten sind, da Division durch</a:t>
            </a:r>
          </a:p>
        </p:txBody>
      </p:sp>
      <mc:AlternateContent xmlns:mc="http://schemas.openxmlformats.org/markup-compatibility/2006" xmlns:a14="http://schemas.microsoft.com/office/drawing/2010/main">
        <mc:Choice Requires="a14">
          <p:sp>
            <p:nvSpPr>
              <p:cNvPr id="19" name="TextBox 1"/>
              <p:cNvSpPr txBox="1"/>
              <p:nvPr/>
            </p:nvSpPr>
            <p:spPr>
              <a:xfrm>
                <a:off x="3094883" y="3109049"/>
                <a:ext cx="720197" cy="536044"/>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panose="02040503050406030204" pitchFamily="18" charset="0"/>
                                </a:rPr>
                                <m:t>𝑛</m:t>
                              </m:r>
                            </m:e>
                            <m:sub>
                              <m:r>
                                <a:rPr lang="de-DE" sz="2000" i="1">
                                  <a:solidFill>
                                    <a:schemeClr val="tx1"/>
                                  </a:solidFill>
                                  <a:latin typeface="Cambria Math" panose="02040503050406030204" pitchFamily="18" charset="0"/>
                                </a:rPr>
                                <m:t>𝑖</m:t>
                              </m:r>
                              <m:r>
                                <a:rPr lang="de-DE" sz="2000" i="1">
                                  <a:solidFill>
                                    <a:schemeClr val="tx1"/>
                                  </a:solidFill>
                                  <a:latin typeface="Cambria Math" panose="02040503050406030204" pitchFamily="18" charset="0"/>
                                </a:rPr>
                                <m:t>•</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panose="02040503050406030204" pitchFamily="18" charset="0"/>
                                </a:rPr>
                                <m:t>𝑛</m:t>
                              </m:r>
                            </m:e>
                            <m:sub>
                              <m:r>
                                <a:rPr lang="de-DE" sz="2000" i="1">
                                  <a:solidFill>
                                    <a:schemeClr val="tx1"/>
                                  </a:solidFill>
                                  <a:latin typeface="Cambria Math" panose="02040503050406030204" pitchFamily="18" charset="0"/>
                                </a:rPr>
                                <m:t>•</m:t>
                              </m:r>
                              <m:r>
                                <a:rPr lang="de-DE" sz="2000" i="1">
                                  <a:solidFill>
                                    <a:schemeClr val="tx1"/>
                                  </a:solidFill>
                                  <a:latin typeface="Cambria Math" panose="02040503050406030204" pitchFamily="18" charset="0"/>
                                </a:rPr>
                                <m:t>𝑗</m:t>
                              </m:r>
                            </m:sub>
                          </m:sSub>
                        </m:num>
                        <m:den>
                          <m:r>
                            <a:rPr lang="de-DE" sz="2000" i="1">
                              <a:solidFill>
                                <a:schemeClr val="tx1"/>
                              </a:solidFill>
                              <a:latin typeface="Cambria Math" panose="02040503050406030204" pitchFamily="18" charset="0"/>
                            </a:rPr>
                            <m:t>𝑛</m:t>
                          </m:r>
                        </m:den>
                      </m:f>
                    </m:oMath>
                  </m:oMathPara>
                </a14:m>
                <a:endParaRPr lang="de-DE" sz="2000" dirty="0">
                  <a:solidFill>
                    <a:schemeClr val="tx1"/>
                  </a:solidFill>
                </a:endParaRPr>
              </a:p>
            </p:txBody>
          </p:sp>
        </mc:Choice>
        <mc:Fallback xmlns="">
          <p:sp>
            <p:nvSpPr>
              <p:cNvPr id="19" name="TextBox 1"/>
              <p:cNvSpPr txBox="1">
                <a:spLocks noRot="1" noChangeAspect="1" noMove="1" noResize="1" noEditPoints="1" noAdjustHandles="1" noChangeArrowheads="1" noChangeShapeType="1" noTextEdit="1"/>
              </p:cNvSpPr>
              <p:nvPr/>
            </p:nvSpPr>
            <p:spPr>
              <a:xfrm>
                <a:off x="3094883" y="3109049"/>
                <a:ext cx="720197" cy="536044"/>
              </a:xfrm>
              <a:prstGeom prst="rect">
                <a:avLst/>
              </a:prstGeom>
              <a:blipFill rotWithShape="1">
                <a:blip r:embed="rId4"/>
                <a:stretch>
                  <a:fillRect l="-847"/>
                </a:stretch>
              </a:blipFill>
            </p:spPr>
            <p:txBody>
              <a:bodyPr/>
              <a:lstStyle/>
              <a:p>
                <a:r>
                  <a:rPr lang="de-DE">
                    <a:noFill/>
                  </a:rPr>
                  <a:t> </a:t>
                </a:r>
              </a:p>
            </p:txBody>
          </p:sp>
        </mc:Fallback>
      </mc:AlternateContent>
      <p:sp>
        <p:nvSpPr>
          <p:cNvPr id="20" name="Textfeld 9"/>
          <p:cNvSpPr txBox="1">
            <a:spLocks noChangeArrowheads="1"/>
          </p:cNvSpPr>
          <p:nvPr/>
        </p:nvSpPr>
        <p:spPr bwMode="auto">
          <a:xfrm>
            <a:off x="468463" y="3846589"/>
            <a:ext cx="223186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Wertebereich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1" name="TextBox 7"/>
              <p:cNvSpPr txBox="1"/>
              <p:nvPr/>
            </p:nvSpPr>
            <p:spPr>
              <a:xfrm>
                <a:off x="468463" y="4350645"/>
                <a:ext cx="6695975" cy="400110"/>
              </a:xfrm>
              <a:prstGeom prst="rect">
                <a:avLst/>
              </a:prstGeom>
              <a:noFill/>
            </p:spPr>
            <p:txBody>
              <a:bodyPr wrap="square" rtlCol="0">
                <a:spAutoFit/>
              </a:bodyPr>
              <a:lstStyle/>
              <a:p>
                <a:r>
                  <a:rPr lang="de-DE" sz="2000" dirty="0">
                    <a:latin typeface="+mn-lt"/>
                  </a:rPr>
                  <a:t>&gt; Allgemein:     </a:t>
                </a:r>
                <a14:m>
                  <m:oMath xmlns:m="http://schemas.openxmlformats.org/officeDocument/2006/math">
                    <m:d>
                      <m:dPr>
                        <m:begChr m:val="["/>
                        <m:endChr m:val="]"/>
                        <m:ctrlPr>
                          <a:rPr lang="de-DE" sz="2000" i="1" smtClean="0">
                            <a:latin typeface="Cambria Math" panose="02040503050406030204" pitchFamily="18" charset="0"/>
                          </a:rPr>
                        </m:ctrlPr>
                      </m:dPr>
                      <m:e>
                        <m:r>
                          <a:rPr lang="de-DE" sz="2000" b="0" i="1" smtClean="0">
                            <a:latin typeface="Cambria Math"/>
                          </a:rPr>
                          <m:t>0,</m:t>
                        </m:r>
                        <m:d>
                          <m:dPr>
                            <m:ctrlPr>
                              <a:rPr lang="de-DE" sz="2000" b="0" i="1" smtClean="0">
                                <a:latin typeface="Cambria Math" panose="02040503050406030204" pitchFamily="18" charset="0"/>
                              </a:rPr>
                            </m:ctrlPr>
                          </m:dPr>
                          <m:e>
                            <m:r>
                              <a:rPr lang="de-DE" sz="2000" b="0" i="1" smtClean="0">
                                <a:latin typeface="Cambria Math"/>
                              </a:rPr>
                              <m:t>𝑀</m:t>
                            </m:r>
                            <m:r>
                              <a:rPr lang="de-DE" sz="2000" b="0" i="1" smtClean="0">
                                <a:latin typeface="Cambria Math"/>
                              </a:rPr>
                              <m:t>−1</m:t>
                            </m:r>
                          </m:e>
                        </m:d>
                        <m:r>
                          <a:rPr lang="de-DE" sz="2000" b="0" i="1" smtClean="0">
                            <a:latin typeface="Cambria Math"/>
                            <a:ea typeface="Cambria Math"/>
                          </a:rPr>
                          <m:t>×</m:t>
                        </m:r>
                        <m:r>
                          <a:rPr lang="de-DE" sz="2000" b="0" i="1" smtClean="0">
                            <a:latin typeface="Cambria Math"/>
                            <a:ea typeface="Cambria Math"/>
                          </a:rPr>
                          <m:t>𝑛</m:t>
                        </m:r>
                      </m:e>
                    </m:d>
                  </m:oMath>
                </a14:m>
                <a:r>
                  <a:rPr lang="de-DE" sz="2000" dirty="0">
                    <a:latin typeface="+mn-lt"/>
                  </a:rPr>
                  <a:t>, wobei </a:t>
                </a:r>
                <a14:m>
                  <m:oMath xmlns:m="http://schemas.openxmlformats.org/officeDocument/2006/math">
                    <m:r>
                      <a:rPr lang="de-DE" sz="2000" b="0" i="1" smtClean="0">
                        <a:latin typeface="Cambria Math"/>
                      </a:rPr>
                      <m:t>𝑀</m:t>
                    </m:r>
                    <m:r>
                      <a:rPr lang="de-DE" sz="2000" b="0" i="1" smtClean="0">
                        <a:latin typeface="Cambria Math"/>
                      </a:rPr>
                      <m:t>=</m:t>
                    </m:r>
                    <m:r>
                      <m:rPr>
                        <m:sty m:val="p"/>
                      </m:rPr>
                      <a:rPr lang="de-DE" sz="2000" b="0" i="0" smtClean="0">
                        <a:latin typeface="Cambria Math"/>
                      </a:rPr>
                      <m:t>min</m:t>
                    </m:r>
                    <m:d>
                      <m:dPr>
                        <m:ctrlPr>
                          <a:rPr lang="de-DE" sz="2000" b="0" i="1" smtClean="0">
                            <a:latin typeface="Cambria Math" panose="02040503050406030204" pitchFamily="18" charset="0"/>
                          </a:rPr>
                        </m:ctrlPr>
                      </m:dPr>
                      <m:e>
                        <m:r>
                          <a:rPr lang="de-DE" sz="2000" b="0" i="1" smtClean="0">
                            <a:latin typeface="Cambria Math"/>
                          </a:rPr>
                          <m:t>𝑘</m:t>
                        </m:r>
                        <m:r>
                          <a:rPr lang="de-DE" sz="2000" b="0" i="1" smtClean="0">
                            <a:latin typeface="Cambria Math"/>
                          </a:rPr>
                          <m:t>,</m:t>
                        </m:r>
                        <m:r>
                          <a:rPr lang="de-DE" sz="2000" b="0" i="1" smtClean="0">
                            <a:latin typeface="Cambria Math"/>
                          </a:rPr>
                          <m:t>𝑙</m:t>
                        </m:r>
                      </m:e>
                    </m:d>
                  </m:oMath>
                </a14:m>
                <a:r>
                  <a:rPr lang="de-DE" sz="2000" dirty="0">
                    <a:latin typeface="+mn-lt"/>
                  </a:rPr>
                  <a:t> </a:t>
                </a:r>
              </a:p>
            </p:txBody>
          </p:sp>
        </mc:Choice>
        <mc:Fallback xmlns="">
          <p:sp>
            <p:nvSpPr>
              <p:cNvPr id="21" name="TextBox 7"/>
              <p:cNvSpPr txBox="1">
                <a:spLocks noRot="1" noChangeAspect="1" noMove="1" noResize="1" noEditPoints="1" noAdjustHandles="1" noChangeArrowheads="1" noChangeShapeType="1" noTextEdit="1"/>
              </p:cNvSpPr>
              <p:nvPr/>
            </p:nvSpPr>
            <p:spPr>
              <a:xfrm>
                <a:off x="468463" y="4350645"/>
                <a:ext cx="6695975" cy="400110"/>
              </a:xfrm>
              <a:prstGeom prst="rect">
                <a:avLst/>
              </a:prstGeom>
              <a:blipFill rotWithShape="1">
                <a:blip r:embed="rId5"/>
                <a:stretch>
                  <a:fillRect l="-1002" t="-7692" b="-27692"/>
                </a:stretch>
              </a:blipFill>
            </p:spPr>
            <p:txBody>
              <a:bodyPr/>
              <a:lstStyle/>
              <a:p>
                <a:r>
                  <a:rPr lang="de-DE">
                    <a:noFill/>
                  </a:rPr>
                  <a:t> </a:t>
                </a:r>
              </a:p>
            </p:txBody>
          </p:sp>
        </mc:Fallback>
      </mc:AlternateContent>
      <p:sp>
        <p:nvSpPr>
          <p:cNvPr id="22" name="TextBox 7"/>
          <p:cNvSpPr txBox="1"/>
          <p:nvPr/>
        </p:nvSpPr>
        <p:spPr>
          <a:xfrm>
            <a:off x="468463" y="5502773"/>
            <a:ext cx="6695975" cy="400110"/>
          </a:xfrm>
          <a:prstGeom prst="rect">
            <a:avLst/>
          </a:prstGeom>
          <a:noFill/>
        </p:spPr>
        <p:txBody>
          <a:bodyPr wrap="square" rtlCol="0">
            <a:spAutoFit/>
          </a:bodyPr>
          <a:lstStyle/>
          <a:p>
            <a:r>
              <a:rPr lang="de-DE" sz="2000" dirty="0">
                <a:latin typeface="+mn-lt"/>
              </a:rPr>
              <a:t>&gt; Beispiel zu </a:t>
            </a:r>
            <a:r>
              <a:rPr lang="de-DE" sz="2000">
                <a:latin typeface="+mn-lt"/>
              </a:rPr>
              <a:t>Folie 164:</a:t>
            </a:r>
            <a:endParaRPr lang="de-DE" sz="2000" dirty="0">
              <a:solidFill>
                <a:srgbClr val="FF0000"/>
              </a:solidFill>
              <a:latin typeface="+mn-lt"/>
            </a:endParaRPr>
          </a:p>
        </p:txBody>
      </p:sp>
      <mc:AlternateContent xmlns:mc="http://schemas.openxmlformats.org/markup-compatibility/2006" xmlns:a14="http://schemas.microsoft.com/office/drawing/2010/main">
        <mc:Choice Requires="a14">
          <p:sp>
            <p:nvSpPr>
              <p:cNvPr id="23" name="TextBox 7"/>
              <p:cNvSpPr txBox="1"/>
              <p:nvPr/>
            </p:nvSpPr>
            <p:spPr>
              <a:xfrm>
                <a:off x="2754752" y="5923082"/>
                <a:ext cx="4391719"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i="1" smtClean="0">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r>
                                <a:rPr lang="de-DE" sz="2000" i="1">
                                  <a:solidFill>
                                    <a:schemeClr val="tx1"/>
                                  </a:solidFill>
                                  <a:latin typeface="Cambria Math"/>
                                </a:rPr>
                                <m:t>−1</m:t>
                              </m:r>
                            </m:e>
                          </m:d>
                          <m:r>
                            <a:rPr lang="de-DE" sz="2000" i="1">
                              <a:solidFill>
                                <a:schemeClr val="tx1"/>
                              </a:solidFill>
                              <a:latin typeface="Cambria Math"/>
                              <a:ea typeface="Cambria Math"/>
                            </a:rPr>
                            <m:t>×</m:t>
                          </m:r>
                          <m:r>
                            <a:rPr lang="de-DE" sz="2000" b="0" i="1" smtClean="0">
                              <a:solidFill>
                                <a:schemeClr val="tx1"/>
                              </a:solidFill>
                              <a:latin typeface="Cambria Math"/>
                              <a:ea typeface="Cambria Math"/>
                            </a:rPr>
                            <m:t>100</m:t>
                          </m:r>
                        </m:e>
                      </m:d>
                      <m:r>
                        <a:rPr lang="de-DE" sz="2000" b="0" i="1" smtClean="0">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i="1" smtClean="0">
                              <a:solidFill>
                                <a:schemeClr val="tx1"/>
                              </a:solidFill>
                              <a:latin typeface="Cambria Math"/>
                            </a:rPr>
                            <m:t> </m:t>
                          </m:r>
                          <m:r>
                            <a:rPr lang="de-DE" sz="2000" i="1">
                              <a:solidFill>
                                <a:schemeClr val="tx1"/>
                              </a:solidFill>
                              <a:latin typeface="Cambria Math"/>
                              <a:ea typeface="Cambria Math"/>
                            </a:rPr>
                            <m:t>100</m:t>
                          </m:r>
                        </m:e>
                      </m:d>
                    </m:oMath>
                  </m:oMathPara>
                </a14:m>
                <a:endParaRPr lang="de-DE" sz="2000" dirty="0">
                  <a:solidFill>
                    <a:schemeClr val="tx1"/>
                  </a:solidFill>
                  <a:latin typeface="+mn-lt"/>
                </a:endParaRPr>
              </a:p>
            </p:txBody>
          </p:sp>
        </mc:Choice>
        <mc:Fallback xmlns="">
          <p:sp>
            <p:nvSpPr>
              <p:cNvPr id="23" name="TextBox 7"/>
              <p:cNvSpPr txBox="1">
                <a:spLocks noRot="1" noChangeAspect="1" noMove="1" noResize="1" noEditPoints="1" noAdjustHandles="1" noChangeArrowheads="1" noChangeShapeType="1" noTextEdit="1"/>
              </p:cNvSpPr>
              <p:nvPr/>
            </p:nvSpPr>
            <p:spPr>
              <a:xfrm>
                <a:off x="2754752" y="5923082"/>
                <a:ext cx="4391719" cy="400110"/>
              </a:xfrm>
              <a:prstGeom prst="rect">
                <a:avLst/>
              </a:prstGeom>
              <a:blipFill rotWithShape="1">
                <a:blip r:embed="rId6"/>
                <a:stretch>
                  <a:fillRect/>
                </a:stretch>
              </a:blipFill>
            </p:spPr>
            <p:txBody>
              <a:bodyPr/>
              <a:lstStyle/>
              <a:p>
                <a:r>
                  <a:rPr lang="de-DE">
                    <a:noFill/>
                  </a:rPr>
                  <a:t> </a:t>
                </a:r>
              </a:p>
            </p:txBody>
          </p:sp>
        </mc:Fallback>
      </mc:AlternateContent>
      <p:sp>
        <p:nvSpPr>
          <p:cNvPr id="24" name="Geschweifte Klammer rechts 23"/>
          <p:cNvSpPr/>
          <p:nvPr/>
        </p:nvSpPr>
        <p:spPr>
          <a:xfrm rot="5400000">
            <a:off x="3146792" y="4222242"/>
            <a:ext cx="252028" cy="1302544"/>
          </a:xfrm>
          <a:prstGeom prst="rightBrace">
            <a:avLst>
              <a:gd name="adj1" fmla="val 32143"/>
              <a:gd name="adj2" fmla="val 50000"/>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2000"/>
          </a:p>
        </p:txBody>
      </p:sp>
      <p:sp>
        <p:nvSpPr>
          <p:cNvPr id="25" name="Textfeld 24"/>
          <p:cNvSpPr txBox="1"/>
          <p:nvPr/>
        </p:nvSpPr>
        <p:spPr>
          <a:xfrm>
            <a:off x="2051870" y="4981062"/>
            <a:ext cx="3908562" cy="400110"/>
          </a:xfrm>
          <a:prstGeom prst="rect">
            <a:avLst/>
          </a:prstGeom>
          <a:noFill/>
        </p:spPr>
        <p:txBody>
          <a:bodyPr wrap="square" rtlCol="0">
            <a:spAutoFit/>
          </a:bodyPr>
          <a:lstStyle/>
          <a:p>
            <a:r>
              <a:rPr lang="de-DE" sz="2000" dirty="0">
                <a:latin typeface="+mn-lt"/>
              </a:rPr>
              <a:t>Theoretischer Maximalwert</a:t>
            </a:r>
          </a:p>
        </p:txBody>
      </p:sp>
      <mc:AlternateContent xmlns:mc="http://schemas.openxmlformats.org/markup-compatibility/2006" xmlns:a14="http://schemas.microsoft.com/office/drawing/2010/main">
        <mc:Choice Requires="a14">
          <p:sp>
            <p:nvSpPr>
              <p:cNvPr id="35" name="TextBox 7"/>
              <p:cNvSpPr txBox="1"/>
              <p:nvPr/>
            </p:nvSpPr>
            <p:spPr>
              <a:xfrm>
                <a:off x="3149574" y="5522972"/>
                <a:ext cx="387069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𝑀</m:t>
                      </m:r>
                      <m:r>
                        <a:rPr lang="de-DE" sz="2000" b="0" i="1" smtClean="0">
                          <a:solidFill>
                            <a:schemeClr val="tx1"/>
                          </a:solidFill>
                          <a:latin typeface="Cambria Math"/>
                        </a:rPr>
                        <m:t>=</m:t>
                      </m:r>
                      <m:r>
                        <m:rPr>
                          <m:sty m:val="p"/>
                        </m:rPr>
                        <a:rPr lang="de-DE" sz="2000" b="0" i="0" smtClean="0">
                          <a:solidFill>
                            <a:schemeClr val="tx1"/>
                          </a:solidFill>
                          <a:latin typeface="Cambria Math"/>
                        </a:rPr>
                        <m:t>min</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2,3</m:t>
                          </m:r>
                        </m:e>
                      </m:d>
                      <m:r>
                        <a:rPr lang="de-DE" sz="2000" b="0" i="1" smtClean="0">
                          <a:solidFill>
                            <a:schemeClr val="tx1"/>
                          </a:solidFill>
                          <a:latin typeface="Cambria Math"/>
                        </a:rPr>
                        <m:t>=2,  </m:t>
                      </m:r>
                      <m:r>
                        <a:rPr lang="de-DE" sz="2000" b="0" i="1" smtClean="0">
                          <a:solidFill>
                            <a:schemeClr val="tx1"/>
                          </a:solidFill>
                          <a:latin typeface="Cambria Math"/>
                        </a:rPr>
                        <m:t>𝑛</m:t>
                      </m:r>
                      <m:r>
                        <a:rPr lang="de-DE" sz="2000" b="0" i="1" smtClean="0">
                          <a:solidFill>
                            <a:schemeClr val="tx1"/>
                          </a:solidFill>
                          <a:latin typeface="Cambria Math"/>
                        </a:rPr>
                        <m:t>=100</m:t>
                      </m:r>
                    </m:oMath>
                  </m:oMathPara>
                </a14:m>
                <a:endParaRPr lang="de-DE" sz="2000" dirty="0">
                  <a:solidFill>
                    <a:schemeClr val="tx1"/>
                  </a:solidFill>
                  <a:latin typeface="+mn-lt"/>
                </a:endParaRPr>
              </a:p>
            </p:txBody>
          </p:sp>
        </mc:Choice>
        <mc:Fallback xmlns="">
          <p:sp>
            <p:nvSpPr>
              <p:cNvPr id="35" name="TextBox 7"/>
              <p:cNvSpPr txBox="1">
                <a:spLocks noRot="1" noChangeAspect="1" noMove="1" noResize="1" noEditPoints="1" noAdjustHandles="1" noChangeArrowheads="1" noChangeShapeType="1" noTextEdit="1"/>
              </p:cNvSpPr>
              <p:nvPr/>
            </p:nvSpPr>
            <p:spPr>
              <a:xfrm>
                <a:off x="3149574" y="5522972"/>
                <a:ext cx="3870698" cy="400110"/>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77104226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8313" y="1052736"/>
            <a:ext cx="741605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Maximale Abhängigkeit in nichtquadratischen Tabellen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mc:Choice xmlns:a14="http://schemas.microsoft.com/office/drawing/2010/main" Requires="a14">
          <p:sp>
            <p:nvSpPr>
              <p:cNvPr id="10" name="TextBox 7"/>
              <p:cNvSpPr txBox="1"/>
              <p:nvPr/>
            </p:nvSpPr>
            <p:spPr>
              <a:xfrm>
                <a:off x="468313" y="3341023"/>
                <a:ext cx="8207375" cy="707886"/>
              </a:xfrm>
              <a:prstGeom prst="rect">
                <a:avLst/>
              </a:prstGeom>
              <a:noFill/>
            </p:spPr>
            <p:txBody>
              <a:bodyPr wrap="square" rtlCol="0">
                <a:spAutoFit/>
              </a:bodyPr>
              <a:lstStyle/>
              <a:p>
                <a:r>
                  <a:rPr lang="de-DE" sz="2000" dirty="0">
                    <a:solidFill>
                      <a:schemeClr val="tx1"/>
                    </a:solidFill>
                    <a:latin typeface="+mn-lt"/>
                  </a:rPr>
                  <a:t>Sofern </a:t>
                </a:r>
                <a14:m>
                  <m:oMath xmlns:m="http://schemas.openxmlformats.org/officeDocument/2006/math">
                    <m:r>
                      <a:rPr lang="de-DE" sz="2000" b="0" i="1" smtClean="0">
                        <a:solidFill>
                          <a:schemeClr val="tx1"/>
                        </a:solidFill>
                        <a:latin typeface="Cambria Math"/>
                      </a:rPr>
                      <m:t>𝑙</m:t>
                    </m:r>
                    <m:r>
                      <a:rPr lang="de-DE" sz="2000" b="1" i="1" smtClean="0">
                        <a:solidFill>
                          <a:schemeClr val="tx1"/>
                        </a:solidFill>
                        <a:latin typeface="Cambria Math" panose="02040503050406030204" pitchFamily="18" charset="0"/>
                        <a:ea typeface="Cambria Math" panose="02040503050406030204" pitchFamily="18" charset="0"/>
                      </a:rPr>
                      <m:t>≥</m:t>
                    </m:r>
                    <m:r>
                      <a:rPr lang="de-DE" sz="2000" b="0" i="1" smtClean="0">
                        <a:solidFill>
                          <a:schemeClr val="tx1"/>
                        </a:solidFill>
                        <a:latin typeface="Cambria Math"/>
                      </a:rPr>
                      <m:t>𝑘</m:t>
                    </m:r>
                  </m:oMath>
                </a14:m>
                <a:r>
                  <a:rPr lang="de-DE" sz="2000" dirty="0">
                    <a:solidFill>
                      <a:schemeClr val="tx1"/>
                    </a:solidFill>
                    <a:latin typeface="+mn-lt"/>
                  </a:rPr>
                  <a:t> (mehr Spalten als Zeilen</a:t>
                </a:r>
                <a:r>
                  <a:rPr lang="de-DE" sz="2000">
                    <a:solidFill>
                      <a:schemeClr val="tx1"/>
                    </a:solidFill>
                    <a:latin typeface="+mn-lt"/>
                  </a:rPr>
                  <a:t>) mit </a:t>
                </a:r>
                <a14:m>
                  <m:oMath xmlns:m="http://schemas.openxmlformats.org/officeDocument/2006/math">
                    <m:sSub>
                      <m:sSubPr>
                        <m:ctrlPr>
                          <a:rPr lang="de-DE" sz="2000" i="1">
                            <a:solidFill>
                              <a:schemeClr val="tx1"/>
                            </a:solidFill>
                            <a:latin typeface="Cambria Math" panose="02040503050406030204" pitchFamily="18" charset="0"/>
                            <a:ea typeface="Cambria Math" panose="02040503050406030204" pitchFamily="18" charset="0"/>
                          </a:rPr>
                        </m:ctrlPr>
                      </m:sSubPr>
                      <m:e>
                        <m:r>
                          <a:rPr lang="de-DE" sz="2000" b="0" i="1">
                            <a:solidFill>
                              <a:schemeClr val="tx1"/>
                            </a:solidFill>
                            <a:latin typeface="Cambria Math" panose="02040503050406030204" pitchFamily="18" charset="0"/>
                            <a:ea typeface="Cambria Math" panose="02040503050406030204" pitchFamily="18" charset="0"/>
                          </a:rPr>
                          <m:t>𝑛</m:t>
                        </m:r>
                      </m:e>
                      <m:sub>
                        <m:r>
                          <a:rPr lang="de-DE" sz="2000" b="0" i="1">
                            <a:solidFill>
                              <a:schemeClr val="tx1"/>
                            </a:solidFill>
                            <a:latin typeface="Cambria Math" panose="02040503050406030204" pitchFamily="18" charset="0"/>
                            <a:ea typeface="Cambria Math" panose="02040503050406030204" pitchFamily="18" charset="0"/>
                          </a:rPr>
                          <m:t>𝑖</m:t>
                        </m:r>
                        <m:r>
                          <a:rPr lang="de-DE" sz="2000" b="0" i="1">
                            <a:solidFill>
                              <a:schemeClr val="tx1"/>
                            </a:solidFill>
                            <a:latin typeface="Cambria Math" panose="02040503050406030204" pitchFamily="18" charset="0"/>
                            <a:ea typeface="Cambria Math" panose="02040503050406030204" pitchFamily="18" charset="0"/>
                          </a:rPr>
                          <m:t>•</m:t>
                        </m:r>
                      </m:sub>
                    </m:sSub>
                    <m:r>
                      <a:rPr lang="de-DE" sz="2000" b="0" i="1">
                        <a:solidFill>
                          <a:schemeClr val="tx1"/>
                        </a:solidFill>
                        <a:latin typeface="Cambria Math" panose="02040503050406030204" pitchFamily="18" charset="0"/>
                        <a:ea typeface="Cambria Math" panose="02040503050406030204" pitchFamily="18" charset="0"/>
                      </a:rPr>
                      <m:t>&gt;0 </m:t>
                    </m:r>
                  </m:oMath>
                </a14:m>
                <a:r>
                  <a:rPr lang="de-DE" sz="2000">
                    <a:solidFill>
                      <a:schemeClr val="tx1"/>
                    </a:solidFill>
                    <a:latin typeface="+mn-lt"/>
                  </a:rPr>
                  <a:t>gilt</a:t>
                </a:r>
                <a:r>
                  <a:rPr lang="de-DE" sz="2000" dirty="0">
                    <a:solidFill>
                      <a:schemeClr val="tx1"/>
                    </a:solidFill>
                    <a:latin typeface="+mn-lt"/>
                  </a:rPr>
                  <a:t>:</a:t>
                </a:r>
              </a:p>
              <a:p>
                <a:r>
                  <a:rPr lang="de-DE" sz="2000" dirty="0">
                    <a:solidFill>
                      <a:schemeClr val="tx1"/>
                    </a:solidFill>
                    <a:latin typeface="+mn-lt"/>
                  </a:rPr>
                  <a:t>Maximale Kontingenz </a:t>
                </a:r>
                <a14:m>
                  <m:oMath xmlns:m="http://schemas.openxmlformats.org/officeDocument/2006/math">
                    <m:r>
                      <a:rPr lang="de-DE" sz="2000" i="1" smtClean="0">
                        <a:solidFill>
                          <a:schemeClr val="tx1"/>
                        </a:solidFill>
                        <a:latin typeface="Cambria Math"/>
                        <a:ea typeface="Cambria Math"/>
                      </a:rPr>
                      <m:t>⇔</m:t>
                    </m:r>
                  </m:oMath>
                </a14:m>
                <a:r>
                  <a:rPr lang="de-DE" sz="2000" dirty="0">
                    <a:solidFill>
                      <a:schemeClr val="tx1"/>
                    </a:solidFill>
                    <a:latin typeface="+mn-lt"/>
                  </a:rPr>
                  <a:t>  In jeder </a:t>
                </a:r>
                <a:r>
                  <a:rPr lang="de-DE" sz="2000">
                    <a:solidFill>
                      <a:schemeClr val="tx1"/>
                    </a:solidFill>
                    <a:latin typeface="+mn-lt"/>
                  </a:rPr>
                  <a:t>Spalte genau </a:t>
                </a:r>
                <a:r>
                  <a:rPr lang="de-DE" sz="2000" dirty="0">
                    <a:solidFill>
                      <a:schemeClr val="tx1"/>
                    </a:solidFill>
                    <a:latin typeface="+mn-lt"/>
                  </a:rPr>
                  <a:t>ein positiver Zelleneintrag</a:t>
                </a:r>
              </a:p>
            </p:txBody>
          </p:sp>
        </mc:Choice>
        <mc:Fallback>
          <p:sp>
            <p:nvSpPr>
              <p:cNvPr id="10" name="TextBox 7"/>
              <p:cNvSpPr txBox="1">
                <a:spLocks noRot="1" noChangeAspect="1" noMove="1" noResize="1" noEditPoints="1" noAdjustHandles="1" noChangeArrowheads="1" noChangeShapeType="1" noTextEdit="1"/>
              </p:cNvSpPr>
              <p:nvPr/>
            </p:nvSpPr>
            <p:spPr>
              <a:xfrm>
                <a:off x="468313" y="3341023"/>
                <a:ext cx="8207375" cy="707886"/>
              </a:xfrm>
              <a:prstGeom prst="rect">
                <a:avLst/>
              </a:prstGeom>
              <a:blipFill>
                <a:blip r:embed="rId3"/>
                <a:stretch>
                  <a:fillRect l="-817" t="-4310" b="-14655"/>
                </a:stretch>
              </a:blipFill>
            </p:spPr>
            <p:txBody>
              <a:bodyPr/>
              <a:lstStyle/>
              <a:p>
                <a:r>
                  <a:rPr lang="de-DE">
                    <a:noFill/>
                  </a:rPr>
                  <a:t> </a:t>
                </a:r>
              </a:p>
            </p:txBody>
          </p:sp>
        </mc:Fallback>
      </mc:AlternateContent>
      <p:sp>
        <p:nvSpPr>
          <p:cNvPr id="12" name="Textfeld 9"/>
          <p:cNvSpPr txBox="1">
            <a:spLocks noChangeArrowheads="1"/>
          </p:cNvSpPr>
          <p:nvPr/>
        </p:nvSpPr>
        <p:spPr bwMode="auto">
          <a:xfrm>
            <a:off x="468312" y="4189425"/>
            <a:ext cx="741605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Maximale Abhängigkeit in quadratischen Tabellen </a:t>
            </a:r>
            <a:r>
              <a:rPr lang="de-DE" sz="2000" dirty="0">
                <a:solidFill>
                  <a:srgbClr val="0070C0"/>
                </a:solidFill>
              </a:rPr>
              <a:t>●</a:t>
            </a:r>
            <a:endParaRPr lang="de-DE" sz="2000" b="1" dirty="0">
              <a:solidFill>
                <a:srgbClr val="0070C0"/>
              </a:solidFill>
              <a:latin typeface="Times New Roman" pitchFamily="18" charset="0"/>
            </a:endParaRPr>
          </a:p>
        </p:txBody>
      </p:sp>
      <p:sp>
        <p:nvSpPr>
          <p:cNvPr id="2" name="Textfeld 1"/>
          <p:cNvSpPr txBox="1"/>
          <p:nvPr/>
        </p:nvSpPr>
        <p:spPr>
          <a:xfrm>
            <a:off x="6372200" y="4647913"/>
            <a:ext cx="2066570" cy="584775"/>
          </a:xfrm>
          <a:prstGeom prst="rect">
            <a:avLst/>
          </a:prstGeom>
          <a:noFill/>
        </p:spPr>
        <p:txBody>
          <a:bodyPr wrap="square" rtlCol="0">
            <a:spAutoFit/>
          </a:bodyPr>
          <a:lstStyle/>
          <a:p>
            <a:r>
              <a:rPr lang="de-DE" sz="1600" dirty="0" err="1">
                <a:latin typeface="+mn-lt"/>
              </a:rPr>
              <a:t>Diagonalisierbarkeits</a:t>
            </a:r>
            <a:r>
              <a:rPr lang="de-DE" sz="1600" dirty="0">
                <a:latin typeface="+mn-lt"/>
              </a:rPr>
              <a:t>-</a:t>
            </a:r>
          </a:p>
          <a:p>
            <a:r>
              <a:rPr lang="de-DE" sz="1600" dirty="0">
                <a:latin typeface="+mn-lt"/>
              </a:rPr>
              <a:t>           </a:t>
            </a:r>
            <a:r>
              <a:rPr lang="de-DE" sz="1600" dirty="0" err="1">
                <a:latin typeface="+mn-lt"/>
              </a:rPr>
              <a:t>kriterium</a:t>
            </a:r>
            <a:endParaRPr lang="de-DE" sz="1600" dirty="0">
              <a:latin typeface="+mn-lt"/>
            </a:endParaRPr>
          </a:p>
        </p:txBody>
      </p:sp>
      <p:pic>
        <p:nvPicPr>
          <p:cNvPr id="3" name="Grafik 2"/>
          <p:cNvPicPr>
            <a:picLocks noChangeAspect="1"/>
          </p:cNvPicPr>
          <p:nvPr/>
        </p:nvPicPr>
        <p:blipFill>
          <a:blip r:embed="rId4"/>
          <a:stretch>
            <a:fillRect/>
          </a:stretch>
        </p:blipFill>
        <p:spPr>
          <a:xfrm>
            <a:off x="612954" y="1644170"/>
            <a:ext cx="7029450" cy="1571625"/>
          </a:xfrm>
          <a:prstGeom prst="rect">
            <a:avLst/>
          </a:prstGeom>
        </p:spPr>
      </p:pic>
      <p:pic>
        <p:nvPicPr>
          <p:cNvPr id="4" name="Grafik 3"/>
          <p:cNvPicPr>
            <a:picLocks noChangeAspect="1"/>
          </p:cNvPicPr>
          <p:nvPr/>
        </p:nvPicPr>
        <p:blipFill>
          <a:blip r:embed="rId5"/>
          <a:stretch>
            <a:fillRect/>
          </a:stretch>
        </p:blipFill>
        <p:spPr>
          <a:xfrm>
            <a:off x="612954" y="4642085"/>
            <a:ext cx="5467350" cy="1819275"/>
          </a:xfrm>
          <a:prstGeom prst="rect">
            <a:avLst/>
          </a:prstGeom>
        </p:spPr>
      </p:pic>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169</a:t>
            </a:r>
            <a:endParaRPr lang="de-DE" sz="8000" b="1" dirty="0">
              <a:solidFill>
                <a:schemeClr val="tx1"/>
              </a:solidFill>
              <a:latin typeface="+mj-lt"/>
            </a:endParaRPr>
          </a:p>
        </p:txBody>
      </p:sp>
    </p:spTree>
    <p:extLst>
      <p:ext uri="{BB962C8B-B14F-4D97-AF65-F5344CB8AC3E}">
        <p14:creationId xmlns:p14="http://schemas.microsoft.com/office/powerpoint/2010/main" val="118147702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9"/>
          <p:cNvSpPr txBox="1">
            <a:spLocks noChangeArrowheads="1"/>
          </p:cNvSpPr>
          <p:nvPr/>
        </p:nvSpPr>
        <p:spPr bwMode="auto">
          <a:xfrm>
            <a:off x="468313" y="1052736"/>
            <a:ext cx="741605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Berechnungsformel für (2 </a:t>
            </a:r>
            <a:r>
              <a:rPr lang="de-DE" sz="2000" b="1" dirty="0">
                <a:solidFill>
                  <a:srgbClr val="0070C0"/>
                </a:solidFill>
                <a:latin typeface="Times New Roman" pitchFamily="18" charset="0"/>
                <a:sym typeface="Symbol"/>
              </a:rPr>
              <a:t> 2)Tabellen</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170</a:t>
            </a:r>
            <a:endParaRPr lang="de-DE" sz="8000" b="1" dirty="0">
              <a:solidFill>
                <a:schemeClr val="tx1"/>
              </a:solidFill>
              <a:latin typeface="+mj-lt"/>
            </a:endParaRPr>
          </a:p>
        </p:txBody>
      </p:sp>
      <p:sp>
        <p:nvSpPr>
          <p:cNvPr id="10" name="TextBox 7"/>
          <p:cNvSpPr txBox="1"/>
          <p:nvPr/>
        </p:nvSpPr>
        <p:spPr>
          <a:xfrm>
            <a:off x="468312" y="1698093"/>
            <a:ext cx="7704088" cy="400110"/>
          </a:xfrm>
          <a:prstGeom prst="rect">
            <a:avLst/>
          </a:prstGeom>
          <a:noFill/>
        </p:spPr>
        <p:txBody>
          <a:bodyPr wrap="square" rtlCol="0">
            <a:spAutoFit/>
          </a:bodyPr>
          <a:lstStyle/>
          <a:p>
            <a:r>
              <a:rPr lang="de-DE" sz="2000" dirty="0">
                <a:latin typeface="+mn-lt"/>
              </a:rPr>
              <a:t>&gt;  Formel:</a:t>
            </a:r>
          </a:p>
        </p:txBody>
      </p:sp>
      <mc:AlternateContent xmlns:mc="http://schemas.openxmlformats.org/markup-compatibility/2006" xmlns:a14="http://schemas.microsoft.com/office/drawing/2010/main">
        <mc:Choice Requires="a14">
          <p:sp>
            <p:nvSpPr>
              <p:cNvPr id="2" name="Textfeld 1"/>
              <p:cNvSpPr txBox="1"/>
              <p:nvPr/>
            </p:nvSpPr>
            <p:spPr>
              <a:xfrm>
                <a:off x="1780187" y="1497484"/>
                <a:ext cx="3152723" cy="76020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𝜒</m:t>
                          </m:r>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𝑛</m:t>
                          </m:r>
                          <m:sSup>
                            <m:sSupPr>
                              <m:ctrlPr>
                                <a:rPr lang="de-DE" sz="2000" b="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11</m:t>
                                      </m:r>
                                    </m:sub>
                                  </m:sSub>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22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1</m:t>
                                      </m:r>
                                      <m:r>
                                        <a:rPr lang="de-DE" sz="2000" b="0" i="1" smtClean="0">
                                          <a:latin typeface="Cambria Math"/>
                                        </a:rPr>
                                        <m:t>2</m:t>
                                      </m:r>
                                    </m:sub>
                                  </m:sSub>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21</m:t>
                                      </m:r>
                                    </m:sub>
                                  </m:sSub>
                                </m:e>
                              </m:d>
                            </m:e>
                            <m:sup>
                              <m:r>
                                <a:rPr lang="de-DE" sz="2000" b="0" i="1" smtClean="0">
                                  <a:latin typeface="Cambria Math"/>
                                </a:rPr>
                                <m:t>2</m:t>
                              </m:r>
                            </m:sup>
                          </m:sSup>
                        </m:num>
                        <m:den>
                          <m:sSub>
                            <m:sSubPr>
                              <m:ctrlPr>
                                <a:rPr lang="de-DE" sz="2000" i="1">
                                  <a:latin typeface="Cambria Math" panose="02040503050406030204" pitchFamily="18" charset="0"/>
                                </a:rPr>
                              </m:ctrlPr>
                            </m:sSubPr>
                            <m:e>
                              <m:r>
                                <a:rPr lang="de-DE" sz="2000" i="1">
                                  <a:latin typeface="Cambria Math"/>
                                </a:rPr>
                                <m:t>𝑛</m:t>
                              </m:r>
                            </m:e>
                            <m:sub>
                              <m:r>
                                <a:rPr lang="de-DE" sz="2000" i="1" smtClean="0">
                                  <a:latin typeface="Cambria Math"/>
                                  <a:sym typeface="Symbol"/>
                                </a:rPr>
                                <m:t></m:t>
                              </m:r>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b="0" i="1" smtClean="0">
                                  <a:latin typeface="Cambria Math"/>
                                  <a:sym typeface="Symbol"/>
                                </a:rPr>
                                <m:t>2</m:t>
                              </m:r>
                            </m:sub>
                          </m:sSub>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1</m:t>
                              </m:r>
                              <m:r>
                                <a:rPr lang="de-DE" sz="2000" i="1">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2</m:t>
                              </m:r>
                              <m:r>
                                <a:rPr lang="de-DE" sz="2000" i="1">
                                  <a:latin typeface="Cambria Math"/>
                                  <a:sym typeface="Symbol"/>
                                </a:rPr>
                                <m:t></m:t>
                              </m:r>
                            </m:sub>
                          </m:sSub>
                        </m:den>
                      </m:f>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1780187" y="1497484"/>
                <a:ext cx="3152723" cy="760208"/>
              </a:xfrm>
              <a:prstGeom prst="rect">
                <a:avLst/>
              </a:prstGeom>
              <a:blipFill rotWithShape="1">
                <a:blip r:embed="rId3"/>
                <a:stretch>
                  <a:fillRect/>
                </a:stretch>
              </a:blipFill>
            </p:spPr>
            <p:txBody>
              <a:bodyPr/>
              <a:lstStyle/>
              <a:p>
                <a:r>
                  <a:rPr lang="de-DE">
                    <a:noFill/>
                  </a:rPr>
                  <a:t> </a:t>
                </a:r>
              </a:p>
            </p:txBody>
          </p:sp>
        </mc:Fallback>
      </mc:AlternateContent>
      <p:sp>
        <p:nvSpPr>
          <p:cNvPr id="12" name="TextBox 7"/>
          <p:cNvSpPr txBox="1"/>
          <p:nvPr/>
        </p:nvSpPr>
        <p:spPr>
          <a:xfrm>
            <a:off x="468313" y="2429439"/>
            <a:ext cx="2159471" cy="400110"/>
          </a:xfrm>
          <a:prstGeom prst="rect">
            <a:avLst/>
          </a:prstGeom>
          <a:noFill/>
        </p:spPr>
        <p:txBody>
          <a:bodyPr wrap="square" rtlCol="0">
            <a:spAutoFit/>
          </a:bodyPr>
          <a:lstStyle/>
          <a:p>
            <a:r>
              <a:rPr lang="de-DE" sz="2000" dirty="0">
                <a:latin typeface="+mn-lt"/>
              </a:rPr>
              <a:t>&gt;  Beispiel :</a:t>
            </a:r>
          </a:p>
        </p:txBody>
      </p:sp>
      <p:graphicFrame>
        <p:nvGraphicFramePr>
          <p:cNvPr id="3" name="Tabelle 2"/>
          <p:cNvGraphicFramePr>
            <a:graphicFrameLocks noGrp="1"/>
          </p:cNvGraphicFramePr>
          <p:nvPr/>
        </p:nvGraphicFramePr>
        <p:xfrm>
          <a:off x="1403648" y="2996952"/>
          <a:ext cx="6096000" cy="1889760"/>
        </p:xfrm>
        <a:graphic>
          <a:graphicData uri="http://schemas.openxmlformats.org/drawingml/2006/table">
            <a:tbl>
              <a:tblPr firstRow="1" bandRow="1">
                <a:tableStyleId>{5C22544A-7EE6-4342-B048-85BDC9FD1C3A}</a:tableStyleId>
              </a:tblPr>
              <a:tblGrid>
                <a:gridCol w="1524000">
                  <a:extLst>
                    <a:ext uri="{9D8B030D-6E8A-4147-A177-3AD203B41FA5}">
                      <a16:colId xmlns:a16="http://schemas.microsoft.com/office/drawing/2014/main" val="20000"/>
                    </a:ext>
                  </a:extLst>
                </a:gridCol>
                <a:gridCol w="1740024">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1175792">
                  <a:extLst>
                    <a:ext uri="{9D8B030D-6E8A-4147-A177-3AD203B41FA5}">
                      <a16:colId xmlns:a16="http://schemas.microsoft.com/office/drawing/2014/main" val="20003"/>
                    </a:ext>
                  </a:extLst>
                </a:gridCol>
              </a:tblGrid>
              <a:tr h="370840">
                <a:tc>
                  <a:txBody>
                    <a:bodyPr/>
                    <a:lstStyle/>
                    <a:p>
                      <a:endParaRPr lang="de-DE" sz="2000" b="0" dirty="0">
                        <a:solidFill>
                          <a:schemeClr val="tx1"/>
                        </a:solidFill>
                      </a:endParaRPr>
                    </a:p>
                    <a:p>
                      <a:endParaRPr lang="de-DE"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de-DE" sz="2000" b="0" dirty="0">
                          <a:solidFill>
                            <a:schemeClr val="tx1"/>
                          </a:solidFill>
                        </a:rPr>
                        <a:t>Raucher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de-DE" sz="2000" b="0" dirty="0">
                          <a:solidFill>
                            <a:schemeClr val="tx1"/>
                          </a:solidFill>
                        </a:rPr>
                        <a:t>Gelegenheits-raucher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de-DE" sz="2000" b="0" dirty="0">
                          <a:solidFill>
                            <a:schemeClr val="tx1"/>
                          </a:solidFill>
                        </a:rPr>
                        <a:t>Summe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370840">
                <a:tc>
                  <a:txBody>
                    <a:bodyPr/>
                    <a:lstStyle/>
                    <a:p>
                      <a:r>
                        <a:rPr lang="de-DE" sz="2000" b="0" dirty="0">
                          <a:solidFill>
                            <a:schemeClr val="tx1"/>
                          </a:solidFill>
                        </a:rPr>
                        <a:t>weiblich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a:r>
                        <a:rPr lang="de-DE" sz="2000" b="0" dirty="0">
                          <a:solidFill>
                            <a:schemeClr val="tx1"/>
                          </a:solidFill>
                        </a:rPr>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a:r>
                        <a:rPr lang="de-DE" sz="2000" b="0" dirty="0">
                          <a:solidFill>
                            <a:schemeClr val="tx1"/>
                          </a:solidFill>
                        </a:rPr>
                        <a:t>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a:endParaRPr lang="de-DE" sz="2000" b="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70840">
                <a:tc>
                  <a:txBody>
                    <a:bodyPr/>
                    <a:lstStyle/>
                    <a:p>
                      <a:r>
                        <a:rPr lang="de-DE" sz="2000" b="0" dirty="0">
                          <a:solidFill>
                            <a:schemeClr val="tx1"/>
                          </a:solidFill>
                        </a:rPr>
                        <a:t>männlich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a:r>
                        <a:rPr lang="de-DE" sz="2000" b="0" dirty="0">
                          <a:solidFill>
                            <a:schemeClr val="tx1"/>
                          </a:solidFill>
                        </a:rPr>
                        <a:t>12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a:r>
                        <a:rPr lang="de-DE" sz="2000" b="0" dirty="0">
                          <a:solidFill>
                            <a:schemeClr val="tx1"/>
                          </a:solidFill>
                        </a:rPr>
                        <a:t>12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a:endParaRPr lang="de-DE" sz="2000" b="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70840">
                <a:tc>
                  <a:txBody>
                    <a:bodyPr/>
                    <a:lstStyle/>
                    <a:p>
                      <a:r>
                        <a:rPr lang="de-DE" sz="2000" b="0" dirty="0">
                          <a:solidFill>
                            <a:schemeClr val="tx1"/>
                          </a:solidFill>
                        </a:rPr>
                        <a:t>Summe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a:endParaRPr lang="de-DE" sz="2000" b="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a:endParaRPr lang="de-DE" sz="2000" b="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a:endParaRPr lang="de-DE" sz="2000" b="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mc:AlternateContent xmlns:mc="http://schemas.openxmlformats.org/markup-compatibility/2006" xmlns:a14="http://schemas.microsoft.com/office/drawing/2010/main">
        <mc:Choice Requires="a14">
          <p:sp>
            <p:nvSpPr>
              <p:cNvPr id="16" name="Textfeld 15"/>
              <p:cNvSpPr txBox="1"/>
              <p:nvPr/>
            </p:nvSpPr>
            <p:spPr>
              <a:xfrm>
                <a:off x="1414068" y="5474398"/>
                <a:ext cx="79816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i="1" smtClean="0">
                              <a:solidFill>
                                <a:schemeClr val="tx1"/>
                              </a:solidFill>
                              <a:latin typeface="Cambria Math"/>
                              <a:ea typeface="Cambria Math"/>
                            </a:rPr>
                            <m:t>𝜒</m:t>
                          </m:r>
                        </m:e>
                        <m:sup>
                          <m:r>
                            <a:rPr lang="de-DE" sz="2000" b="0" i="1" smtClean="0">
                              <a:solidFill>
                                <a:schemeClr val="tx1"/>
                              </a:solidFill>
                              <a:latin typeface="Cambria Math"/>
                            </a:rPr>
                            <m:t>2</m:t>
                          </m:r>
                        </m:sup>
                      </m:sSup>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414068" y="5474398"/>
                <a:ext cx="798167" cy="400110"/>
              </a:xfrm>
              <a:prstGeom prst="rect">
                <a:avLst/>
              </a:prstGeom>
              <a:blipFill rotWithShape="1">
                <a:blip r:embed="rId4"/>
                <a:stretch>
                  <a:fillRect b="-7576"/>
                </a:stretch>
              </a:blipFill>
            </p:spPr>
            <p:txBody>
              <a:bodyPr/>
              <a:lstStyle/>
              <a:p>
                <a:r>
                  <a:rPr lang="de-DE">
                    <a:noFill/>
                  </a:rPr>
                  <a:t> </a:t>
                </a:r>
              </a:p>
            </p:txBody>
          </p:sp>
        </mc:Fallback>
      </mc:AlternateContent>
      <p:sp>
        <p:nvSpPr>
          <p:cNvPr id="18" name="TextBox 7"/>
          <p:cNvSpPr txBox="1"/>
          <p:nvPr/>
        </p:nvSpPr>
        <p:spPr>
          <a:xfrm>
            <a:off x="1414068" y="6125234"/>
            <a:ext cx="1787360" cy="400110"/>
          </a:xfrm>
          <a:prstGeom prst="rect">
            <a:avLst/>
          </a:prstGeom>
          <a:noFill/>
        </p:spPr>
        <p:txBody>
          <a:bodyPr wrap="square" rtlCol="0">
            <a:spAutoFit/>
          </a:bodyPr>
          <a:lstStyle/>
          <a:p>
            <a:r>
              <a:rPr lang="de-DE" sz="2000" dirty="0">
                <a:latin typeface="+mn-lt"/>
              </a:rPr>
              <a:t>Wertebereich: </a:t>
            </a:r>
          </a:p>
        </p:txBody>
      </p:sp>
      <mc:AlternateContent xmlns:mc="http://schemas.openxmlformats.org/markup-compatibility/2006" xmlns:a14="http://schemas.microsoft.com/office/drawing/2010/main">
        <mc:Choice Requires="a14">
          <p:sp>
            <p:nvSpPr>
              <p:cNvPr id="19" name="Textfeld 18"/>
              <p:cNvSpPr txBox="1"/>
              <p:nvPr/>
            </p:nvSpPr>
            <p:spPr>
              <a:xfrm>
                <a:off x="3201428" y="6109537"/>
                <a:ext cx="3102003"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𝑀</m:t>
                              </m:r>
                              <m:r>
                                <a:rPr lang="de-DE" sz="2000" b="0" i="1" smtClean="0">
                                  <a:solidFill>
                                    <a:schemeClr val="tx1"/>
                                  </a:solidFill>
                                  <a:latin typeface="Cambria Math"/>
                                </a:rPr>
                                <m:t>−1</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𝑛</m:t>
                          </m:r>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 36</m:t>
                          </m:r>
                          <m:r>
                            <a:rPr lang="de-DE" sz="2000" i="1" smtClean="0">
                              <a:solidFill>
                                <a:schemeClr val="tx1"/>
                              </a:solidFill>
                              <a:latin typeface="Cambria Math"/>
                            </a:rPr>
                            <m:t> </m:t>
                          </m:r>
                        </m:e>
                      </m:d>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3201428" y="6109537"/>
                <a:ext cx="3102003" cy="400110"/>
              </a:xfrm>
              <a:prstGeom prst="rect">
                <a:avLst/>
              </a:prstGeom>
              <a:blipFill rotWithShape="1">
                <a:blip r:embed="rId5"/>
                <a:stretch>
                  <a:fillRect/>
                </a:stretch>
              </a:blipFill>
            </p:spPr>
            <p:txBody>
              <a:bodyPr/>
              <a:lstStyle/>
              <a:p>
                <a:r>
                  <a:rPr lang="de-DE">
                    <a:noFill/>
                  </a:rPr>
                  <a:t> </a:t>
                </a:r>
              </a:p>
            </p:txBody>
          </p:sp>
        </mc:Fallback>
      </mc:AlternateContent>
      <p:sp>
        <p:nvSpPr>
          <p:cNvPr id="4" name="Textfeld 3"/>
          <p:cNvSpPr txBox="1"/>
          <p:nvPr/>
        </p:nvSpPr>
        <p:spPr>
          <a:xfrm>
            <a:off x="6980713" y="3683328"/>
            <a:ext cx="538488" cy="400110"/>
          </a:xfrm>
          <a:prstGeom prst="rect">
            <a:avLst/>
          </a:prstGeom>
          <a:noFill/>
        </p:spPr>
        <p:txBody>
          <a:bodyPr wrap="square" rtlCol="0">
            <a:spAutoFit/>
          </a:bodyPr>
          <a:lstStyle/>
          <a:p>
            <a:r>
              <a:rPr lang="de-DE" sz="2000" dirty="0">
                <a:latin typeface="+mn-lt"/>
              </a:rPr>
              <a:t>12</a:t>
            </a:r>
          </a:p>
        </p:txBody>
      </p:sp>
      <p:sp>
        <p:nvSpPr>
          <p:cNvPr id="27" name="Textfeld 26"/>
          <p:cNvSpPr txBox="1"/>
          <p:nvPr/>
        </p:nvSpPr>
        <p:spPr>
          <a:xfrm>
            <a:off x="6987412" y="4078906"/>
            <a:ext cx="538488" cy="400110"/>
          </a:xfrm>
          <a:prstGeom prst="rect">
            <a:avLst/>
          </a:prstGeom>
          <a:noFill/>
        </p:spPr>
        <p:txBody>
          <a:bodyPr wrap="square" rtlCol="0">
            <a:spAutoFit/>
          </a:bodyPr>
          <a:lstStyle/>
          <a:p>
            <a:r>
              <a:rPr lang="de-DE" sz="2000" dirty="0">
                <a:latin typeface="+mn-lt"/>
              </a:rPr>
              <a:t>24</a:t>
            </a:r>
          </a:p>
        </p:txBody>
      </p:sp>
      <p:sp>
        <p:nvSpPr>
          <p:cNvPr id="28" name="Textfeld 27"/>
          <p:cNvSpPr txBox="1"/>
          <p:nvPr/>
        </p:nvSpPr>
        <p:spPr>
          <a:xfrm>
            <a:off x="6987412" y="4504177"/>
            <a:ext cx="538488" cy="400110"/>
          </a:xfrm>
          <a:prstGeom prst="rect">
            <a:avLst/>
          </a:prstGeom>
          <a:noFill/>
        </p:spPr>
        <p:txBody>
          <a:bodyPr wrap="square" rtlCol="0">
            <a:spAutoFit/>
          </a:bodyPr>
          <a:lstStyle/>
          <a:p>
            <a:r>
              <a:rPr lang="de-DE" sz="2000" dirty="0">
                <a:latin typeface="+mn-lt"/>
              </a:rPr>
              <a:t>36</a:t>
            </a:r>
          </a:p>
        </p:txBody>
      </p:sp>
      <p:sp>
        <p:nvSpPr>
          <p:cNvPr id="29" name="Textfeld 28"/>
          <p:cNvSpPr txBox="1"/>
          <p:nvPr/>
        </p:nvSpPr>
        <p:spPr>
          <a:xfrm>
            <a:off x="4218805" y="4484142"/>
            <a:ext cx="538488" cy="400110"/>
          </a:xfrm>
          <a:prstGeom prst="rect">
            <a:avLst/>
          </a:prstGeom>
          <a:noFill/>
        </p:spPr>
        <p:txBody>
          <a:bodyPr wrap="square" rtlCol="0">
            <a:spAutoFit/>
          </a:bodyPr>
          <a:lstStyle/>
          <a:p>
            <a:r>
              <a:rPr lang="de-DE" sz="2000" dirty="0">
                <a:latin typeface="+mn-lt"/>
              </a:rPr>
              <a:t>16</a:t>
            </a:r>
          </a:p>
        </p:txBody>
      </p:sp>
      <p:sp>
        <p:nvSpPr>
          <p:cNvPr id="30" name="Textfeld 29"/>
          <p:cNvSpPr txBox="1"/>
          <p:nvPr/>
        </p:nvSpPr>
        <p:spPr>
          <a:xfrm>
            <a:off x="5900339" y="4513414"/>
            <a:ext cx="538488" cy="400110"/>
          </a:xfrm>
          <a:prstGeom prst="rect">
            <a:avLst/>
          </a:prstGeom>
          <a:noFill/>
        </p:spPr>
        <p:txBody>
          <a:bodyPr wrap="square" rtlCol="0">
            <a:spAutoFit/>
          </a:bodyPr>
          <a:lstStyle/>
          <a:p>
            <a:r>
              <a:rPr lang="de-DE" sz="2000" dirty="0">
                <a:latin typeface="+mn-lt"/>
              </a:rPr>
              <a:t>20</a:t>
            </a:r>
          </a:p>
        </p:txBody>
      </p:sp>
      <mc:AlternateContent xmlns:mc="http://schemas.openxmlformats.org/markup-compatibility/2006" xmlns:a14="http://schemas.microsoft.com/office/drawing/2010/main">
        <mc:Choice Requires="a14">
          <p:sp>
            <p:nvSpPr>
              <p:cNvPr id="31" name="Textfeld 30"/>
              <p:cNvSpPr txBox="1"/>
              <p:nvPr/>
            </p:nvSpPr>
            <p:spPr>
              <a:xfrm>
                <a:off x="2122986" y="5285566"/>
                <a:ext cx="3598742" cy="70993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36</m:t>
                          </m:r>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4×12−12×8</m:t>
                                  </m:r>
                                </m:e>
                              </m:d>
                            </m:e>
                            <m:sup>
                              <m:r>
                                <a:rPr lang="de-DE" sz="2000" b="0" i="1" smtClean="0">
                                  <a:solidFill>
                                    <a:schemeClr val="tx1"/>
                                  </a:solidFill>
                                  <a:latin typeface="Cambria Math"/>
                                  <a:ea typeface="Cambria Math"/>
                                </a:rPr>
                                <m:t>2</m:t>
                              </m:r>
                            </m:sup>
                          </m:sSup>
                        </m:num>
                        <m:den>
                          <m:r>
                            <a:rPr lang="de-DE" sz="2000" b="0" i="1" smtClean="0">
                              <a:solidFill>
                                <a:schemeClr val="tx1"/>
                              </a:solidFill>
                              <a:latin typeface="Cambria Math"/>
                            </a:rPr>
                            <m:t>16</m:t>
                          </m:r>
                          <m:r>
                            <a:rPr lang="de-DE" sz="2000" b="0" i="1" smtClean="0">
                              <a:solidFill>
                                <a:schemeClr val="tx1"/>
                              </a:solidFill>
                              <a:latin typeface="Cambria Math"/>
                              <a:ea typeface="Cambria Math"/>
                            </a:rPr>
                            <m:t>×20×12×24</m:t>
                          </m:r>
                        </m:den>
                      </m:f>
                      <m:r>
                        <a:rPr lang="de-DE" sz="2000" b="0" i="1" smtClean="0">
                          <a:solidFill>
                            <a:schemeClr val="tx1"/>
                          </a:solidFill>
                          <a:latin typeface="Cambria Math"/>
                        </a:rPr>
                        <m:t>=0.9</m:t>
                      </m:r>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2122986" y="5285566"/>
                <a:ext cx="3598742" cy="709938"/>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46084054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Textfeld 9"/>
          <p:cNvSpPr txBox="1">
            <a:spLocks noChangeArrowheads="1"/>
          </p:cNvSpPr>
          <p:nvPr/>
        </p:nvSpPr>
        <p:spPr bwMode="auto">
          <a:xfrm>
            <a:off x="468313" y="1124744"/>
            <a:ext cx="741605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Zwischenschritt zum Kontingenzkoeffizienten </a:t>
            </a:r>
            <a:r>
              <a:rPr lang="de-DE" sz="2000" dirty="0">
                <a:solidFill>
                  <a:srgbClr val="0070C0"/>
                </a:solidFill>
              </a:rPr>
              <a:t>●</a:t>
            </a:r>
            <a:endParaRPr lang="de-DE" sz="2000" b="1" dirty="0">
              <a:solidFill>
                <a:srgbClr val="0070C0"/>
              </a:solidFill>
              <a:latin typeface="Times New Roman" pitchFamily="18" charset="0"/>
            </a:endParaRPr>
          </a:p>
        </p:txBody>
      </p:sp>
      <p:sp>
        <p:nvSpPr>
          <p:cNvPr id="8" name="TextBox 7"/>
          <p:cNvSpPr txBox="1"/>
          <p:nvPr/>
        </p:nvSpPr>
        <p:spPr>
          <a:xfrm>
            <a:off x="468312" y="1564268"/>
            <a:ext cx="7704088" cy="400110"/>
          </a:xfrm>
          <a:prstGeom prst="rect">
            <a:avLst/>
          </a:prstGeom>
          <a:noFill/>
        </p:spPr>
        <p:txBody>
          <a:bodyPr wrap="square" rtlCol="0">
            <a:spAutoFit/>
          </a:bodyPr>
          <a:lstStyle/>
          <a:p>
            <a:r>
              <a:rPr lang="de-DE" sz="2000" dirty="0">
                <a:latin typeface="+mn-lt"/>
              </a:rPr>
              <a:t>&gt;  Als rein deskriptives Maß eher unbedeutend</a:t>
            </a:r>
          </a:p>
        </p:txBody>
      </p:sp>
      <p:sp>
        <p:nvSpPr>
          <p:cNvPr id="9" name="TextBox 7"/>
          <p:cNvSpPr txBox="1"/>
          <p:nvPr/>
        </p:nvSpPr>
        <p:spPr>
          <a:xfrm>
            <a:off x="468312" y="1964378"/>
            <a:ext cx="8207376" cy="400110"/>
          </a:xfrm>
          <a:prstGeom prst="rect">
            <a:avLst/>
          </a:prstGeom>
          <a:noFill/>
        </p:spPr>
        <p:txBody>
          <a:bodyPr wrap="square" rtlCol="0">
            <a:spAutoFit/>
          </a:bodyPr>
          <a:lstStyle/>
          <a:p>
            <a:r>
              <a:rPr lang="de-DE" sz="2000" dirty="0">
                <a:latin typeface="+mn-lt"/>
              </a:rPr>
              <a:t>&gt;  Verwendung beim </a:t>
            </a:r>
            <a:r>
              <a:rPr lang="de-DE" sz="2000" b="1" dirty="0">
                <a:solidFill>
                  <a:srgbClr val="0070C0"/>
                </a:solidFill>
                <a:latin typeface="+mn-lt"/>
              </a:rPr>
              <a:t>Unabhängigkeitstest</a:t>
            </a:r>
            <a:r>
              <a:rPr lang="de-DE" sz="2000" dirty="0">
                <a:latin typeface="+mn-lt"/>
              </a:rPr>
              <a:t> (Kap. 11, </a:t>
            </a:r>
            <a:r>
              <a:rPr lang="de-DE" sz="2000">
                <a:latin typeface="+mn-lt"/>
              </a:rPr>
              <a:t>Folie 809 </a:t>
            </a:r>
            <a:r>
              <a:rPr lang="de-DE" sz="2000" dirty="0">
                <a:latin typeface="+mn-lt"/>
              </a:rPr>
              <a:t>ff.)</a:t>
            </a:r>
          </a:p>
        </p:txBody>
      </p:sp>
      <p:pic>
        <p:nvPicPr>
          <p:cNvPr id="2" name="Grafik 1"/>
          <p:cNvPicPr>
            <a:picLocks noChangeAspect="1"/>
          </p:cNvPicPr>
          <p:nvPr/>
        </p:nvPicPr>
        <p:blipFill>
          <a:blip r:embed="rId3"/>
          <a:stretch>
            <a:fillRect/>
          </a:stretch>
        </p:blipFill>
        <p:spPr>
          <a:xfrm>
            <a:off x="457200" y="2337871"/>
            <a:ext cx="7610475" cy="4229100"/>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171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14371626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Textfeld 9"/>
          <p:cNvSpPr txBox="1">
            <a:spLocks noChangeArrowheads="1"/>
          </p:cNvSpPr>
          <p:nvPr/>
        </p:nvSpPr>
        <p:spPr bwMode="auto">
          <a:xfrm>
            <a:off x="466666" y="1124744"/>
            <a:ext cx="3890957"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Mittlere quadratische Kontingenz</a:t>
            </a:r>
          </a:p>
        </p:txBody>
      </p:sp>
      <p:sp>
        <p:nvSpPr>
          <p:cNvPr id="6" name="Textfeld 9"/>
          <p:cNvSpPr txBox="1">
            <a:spLocks noChangeArrowheads="1"/>
          </p:cNvSpPr>
          <p:nvPr/>
        </p:nvSpPr>
        <p:spPr bwMode="auto">
          <a:xfrm>
            <a:off x="468313" y="1758646"/>
            <a:ext cx="388931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Rechenbeispiel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172</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2" name="TextBox 1"/>
              <p:cNvSpPr txBox="1"/>
              <p:nvPr/>
            </p:nvSpPr>
            <p:spPr>
              <a:xfrm>
                <a:off x="2195736" y="2265738"/>
                <a:ext cx="1184235" cy="578235"/>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latin typeface="Cambria Math" panose="02040503050406030204" pitchFamily="18" charset="0"/>
                            </a:rPr>
                          </m:ctrlPr>
                        </m:sSupPr>
                        <m:e>
                          <m:r>
                            <a:rPr lang="de-DE" sz="2000" b="0" i="1" smtClean="0">
                              <a:latin typeface="Cambria Math"/>
                              <a:ea typeface="Cambria Math"/>
                            </a:rPr>
                            <m:t>𝜙</m:t>
                          </m:r>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oMath>
                  </m:oMathPara>
                </a14:m>
                <a:endParaRPr lang="de-DE" sz="2000" i="1" dirty="0"/>
              </a:p>
            </p:txBody>
          </p:sp>
        </mc:Choice>
        <mc:Fallback xmlns="">
          <p:sp>
            <p:nvSpPr>
              <p:cNvPr id="12" name="TextBox 1"/>
              <p:cNvSpPr txBox="1">
                <a:spLocks noRot="1" noChangeAspect="1" noMove="1" noResize="1" noEditPoints="1" noAdjustHandles="1" noChangeArrowheads="1" noChangeShapeType="1" noTextEdit="1"/>
              </p:cNvSpPr>
              <p:nvPr/>
            </p:nvSpPr>
            <p:spPr>
              <a:xfrm>
                <a:off x="2195736" y="2265738"/>
                <a:ext cx="1184235" cy="578235"/>
              </a:xfrm>
              <a:prstGeom prst="rect">
                <a:avLst/>
              </a:prstGeom>
              <a:blipFill rotWithShape="1">
                <a:blip r:embed="rId3"/>
                <a:stretch>
                  <a:fillRect/>
                </a:stretch>
              </a:blipFill>
            </p:spPr>
            <p:txBody>
              <a:bodyPr/>
              <a:lstStyle/>
              <a:p>
                <a:r>
                  <a:rPr lang="de-DE">
                    <a:noFill/>
                  </a:rPr>
                  <a:t> </a:t>
                </a:r>
              </a:p>
            </p:txBody>
          </p:sp>
        </mc:Fallback>
      </mc:AlternateContent>
      <p:sp>
        <p:nvSpPr>
          <p:cNvPr id="15" name="TextBox 7"/>
          <p:cNvSpPr txBox="1"/>
          <p:nvPr/>
        </p:nvSpPr>
        <p:spPr>
          <a:xfrm>
            <a:off x="466666" y="2369915"/>
            <a:ext cx="1795908" cy="400110"/>
          </a:xfrm>
          <a:prstGeom prst="rect">
            <a:avLst/>
          </a:prstGeom>
          <a:noFill/>
        </p:spPr>
        <p:txBody>
          <a:bodyPr wrap="square" rtlCol="0">
            <a:spAutoFit/>
          </a:bodyPr>
          <a:lstStyle/>
          <a:p>
            <a:r>
              <a:rPr lang="de-DE" sz="2000" dirty="0">
                <a:latin typeface="+mn-lt"/>
              </a:rPr>
              <a:t>&gt; Definition:    </a:t>
            </a:r>
          </a:p>
        </p:txBody>
      </p:sp>
      <p:sp>
        <p:nvSpPr>
          <p:cNvPr id="16" name="TextBox 7"/>
          <p:cNvSpPr txBox="1"/>
          <p:nvPr/>
        </p:nvSpPr>
        <p:spPr>
          <a:xfrm>
            <a:off x="468313" y="3178154"/>
            <a:ext cx="1795908" cy="400110"/>
          </a:xfrm>
          <a:prstGeom prst="rect">
            <a:avLst/>
          </a:prstGeom>
          <a:noFill/>
        </p:spPr>
        <p:txBody>
          <a:bodyPr wrap="square" rtlCol="0">
            <a:spAutoFit/>
          </a:bodyPr>
          <a:lstStyle/>
          <a:p>
            <a:r>
              <a:rPr lang="de-DE" sz="2000" dirty="0">
                <a:latin typeface="+mn-lt"/>
              </a:rPr>
              <a:t>&gt; Es gilt:     </a:t>
            </a:r>
          </a:p>
        </p:txBody>
      </p:sp>
      <mc:AlternateContent xmlns:mc="http://schemas.openxmlformats.org/markup-compatibility/2006" xmlns:a14="http://schemas.microsoft.com/office/drawing/2010/main">
        <mc:Choice Requires="a14">
          <p:sp>
            <p:nvSpPr>
              <p:cNvPr id="17" name="TextBox 1"/>
              <p:cNvSpPr txBox="1"/>
              <p:nvPr/>
            </p:nvSpPr>
            <p:spPr>
              <a:xfrm>
                <a:off x="1766447" y="2924944"/>
                <a:ext cx="2960939" cy="906530"/>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𝜙</m:t>
                          </m:r>
                        </m:e>
                        <m:sup>
                          <m:r>
                            <a:rPr lang="de-DE" sz="2000" b="0" i="1" smtClean="0">
                              <a:latin typeface="Cambria Math"/>
                            </a:rPr>
                            <m:t>2</m:t>
                          </m:r>
                        </m:sup>
                      </m:sSup>
                      <m:r>
                        <a:rPr lang="de-DE" sz="2000" b="0" i="1" smtClean="0">
                          <a:latin typeface="Cambria Math"/>
                        </a:rPr>
                        <m:t>=</m:t>
                      </m:r>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𝑖</m:t>
                          </m:r>
                          <m:r>
                            <a:rPr lang="de-DE" sz="2000" b="0" i="1" smtClean="0">
                              <a:latin typeface="Cambria Math" panose="02040503050406030204" pitchFamily="18" charset="0"/>
                            </a:rPr>
                            <m:t>=1</m:t>
                          </m:r>
                        </m:sub>
                        <m:sup>
                          <m:r>
                            <a:rPr lang="de-DE" sz="2000" b="0" i="1" smtClean="0">
                              <a:latin typeface="Cambria Math" panose="02040503050406030204" pitchFamily="18" charset="0"/>
                            </a:rPr>
                            <m:t>𝑘</m:t>
                          </m:r>
                        </m:sup>
                        <m:e>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𝑗</m:t>
                              </m:r>
                              <m:r>
                                <a:rPr lang="de-DE" sz="2000" b="0" i="1" smtClean="0">
                                  <a:latin typeface="Cambria Math" panose="02040503050406030204" pitchFamily="18" charset="0"/>
                                </a:rPr>
                                <m:t>=1</m:t>
                              </m:r>
                            </m:sub>
                            <m:sup>
                              <m:r>
                                <a:rPr lang="de-DE" sz="2000" b="0" i="1" smtClean="0">
                                  <a:latin typeface="Cambria Math" panose="02040503050406030204" pitchFamily="18" charset="0"/>
                                </a:rPr>
                                <m:t>𝑙</m:t>
                              </m:r>
                            </m:sup>
                            <m:e>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𝑓</m:t>
                                              </m:r>
                                            </m:e>
                                            <m:sub>
                                              <m:r>
                                                <a:rPr lang="de-DE" sz="2000" i="1">
                                                  <a:latin typeface="Cambria Math" panose="02040503050406030204" pitchFamily="18" charset="0"/>
                                                </a:rPr>
                                                <m:t>𝑖𝑗</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b="0" i="1" smtClean="0">
                                                  <a:latin typeface="Cambria Math"/>
                                                </a:rPr>
                                                <m:t>𝑓</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b="0" i="1" smtClean="0">
                                                  <a:latin typeface="Cambria Math"/>
                                                </a:rPr>
                                                <m:t>𝑓</m:t>
                                              </m:r>
                                            </m:e>
                                            <m:sub>
                                              <m:r>
                                                <a:rPr lang="de-DE" sz="2000" i="1">
                                                  <a:latin typeface="Cambria Math" panose="02040503050406030204" pitchFamily="18" charset="0"/>
                                                </a:rPr>
                                                <m:t>•</m:t>
                                              </m:r>
                                              <m:r>
                                                <a:rPr lang="de-DE" sz="2000" b="0" i="1" smtClean="0">
                                                  <a:latin typeface="Cambria Math"/>
                                                </a:rPr>
                                                <m:t>𝑗</m:t>
                                              </m:r>
                                            </m:sub>
                                          </m:sSub>
                                        </m:e>
                                      </m:d>
                                    </m:e>
                                    <m:sup>
                                      <m:r>
                                        <a:rPr lang="de-DE" sz="2000" b="0" i="1" smtClean="0">
                                          <a:latin typeface="Cambria Math"/>
                                        </a:rPr>
                                        <m:t>2</m:t>
                                      </m:r>
                                    </m:sup>
                                  </m:sSup>
                                </m:num>
                                <m:den>
                                  <m:sSub>
                                    <m:sSubPr>
                                      <m:ctrlPr>
                                        <a:rPr lang="de-DE" sz="2000" i="1">
                                          <a:latin typeface="Cambria Math" panose="02040503050406030204" pitchFamily="18" charset="0"/>
                                        </a:rPr>
                                      </m:ctrlPr>
                                    </m:sSubPr>
                                    <m:e>
                                      <m:r>
                                        <a:rPr lang="de-DE" sz="2000" b="0" i="1" smtClean="0">
                                          <a:latin typeface="Cambria Math"/>
                                        </a:rPr>
                                        <m:t>𝑓</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panose="02040503050406030204" pitchFamily="18" charset="0"/>
                                        </a:rPr>
                                        <m:t>•</m:t>
                                      </m:r>
                                      <m:r>
                                        <a:rPr lang="de-DE" sz="2000" b="0" i="1" smtClean="0">
                                          <a:latin typeface="Cambria Math"/>
                                        </a:rPr>
                                        <m:t>𝑗</m:t>
                                      </m:r>
                                    </m:sub>
                                  </m:sSub>
                                </m:den>
                              </m:f>
                            </m:e>
                          </m:nary>
                        </m:e>
                      </m:nary>
                    </m:oMath>
                  </m:oMathPara>
                </a14:m>
                <a:endParaRPr lang="de-DE" dirty="0"/>
              </a:p>
            </p:txBody>
          </p:sp>
        </mc:Choice>
        <mc:Fallback xmlns="">
          <p:sp>
            <p:nvSpPr>
              <p:cNvPr id="17" name="TextBox 1"/>
              <p:cNvSpPr txBox="1">
                <a:spLocks noRot="1" noChangeAspect="1" noMove="1" noResize="1" noEditPoints="1" noAdjustHandles="1" noChangeArrowheads="1" noChangeShapeType="1" noTextEdit="1"/>
              </p:cNvSpPr>
              <p:nvPr/>
            </p:nvSpPr>
            <p:spPr>
              <a:xfrm>
                <a:off x="1766447" y="2924944"/>
                <a:ext cx="2960939" cy="906530"/>
              </a:xfrm>
              <a:prstGeom prst="rect">
                <a:avLst/>
              </a:prstGeom>
              <a:blipFill rotWithShape="1">
                <a:blip r:embed="rId4"/>
                <a:stretch>
                  <a:fillRect/>
                </a:stretch>
              </a:blipFill>
            </p:spPr>
            <p:txBody>
              <a:bodyPr/>
              <a:lstStyle/>
              <a:p>
                <a:r>
                  <a:rPr lang="de-DE">
                    <a:noFill/>
                  </a:rPr>
                  <a:t> </a:t>
                </a:r>
              </a:p>
            </p:txBody>
          </p:sp>
        </mc:Fallback>
      </mc:AlternateContent>
      <p:sp>
        <p:nvSpPr>
          <p:cNvPr id="18" name="TextBox 7"/>
          <p:cNvSpPr txBox="1"/>
          <p:nvPr/>
        </p:nvSpPr>
        <p:spPr>
          <a:xfrm>
            <a:off x="650831" y="3908714"/>
            <a:ext cx="1795908" cy="400110"/>
          </a:xfrm>
          <a:prstGeom prst="rect">
            <a:avLst/>
          </a:prstGeom>
          <a:noFill/>
        </p:spPr>
        <p:txBody>
          <a:bodyPr wrap="square" rtlCol="0">
            <a:spAutoFit/>
          </a:bodyPr>
          <a:lstStyle/>
          <a:p>
            <a:r>
              <a:rPr lang="de-DE" sz="2000" dirty="0">
                <a:latin typeface="+mn-lt"/>
              </a:rPr>
              <a:t>Beweis:</a:t>
            </a:r>
          </a:p>
        </p:txBody>
      </p:sp>
      <mc:AlternateContent xmlns:mc="http://schemas.openxmlformats.org/markup-compatibility/2006" xmlns:a14="http://schemas.microsoft.com/office/drawing/2010/main">
        <mc:Choice Requires="a14">
          <p:sp>
            <p:nvSpPr>
              <p:cNvPr id="19" name="TextBox 1"/>
              <p:cNvSpPr txBox="1"/>
              <p:nvPr/>
            </p:nvSpPr>
            <p:spPr>
              <a:xfrm>
                <a:off x="862371" y="4349850"/>
                <a:ext cx="6990503" cy="1080296"/>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𝜙</m:t>
                          </m:r>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sSup>
                        <m:sSupPr>
                          <m:ctrlPr>
                            <a:rPr lang="de-DE" sz="2000" i="1">
                              <a:latin typeface="Cambria Math" panose="02040503050406030204" pitchFamily="18" charset="0"/>
                            </a:rPr>
                          </m:ctrlPr>
                        </m:sSupPr>
                        <m:e>
                          <m:r>
                            <a:rPr lang="de-DE" sz="2000" i="1" smtClean="0">
                              <a:latin typeface="Cambria Math"/>
                              <a:ea typeface="Cambria Math"/>
                            </a:rPr>
                            <m:t>𝜒</m:t>
                          </m:r>
                        </m:e>
                        <m:sup>
                          <m:r>
                            <a:rPr lang="de-DE" sz="2000" i="1">
                              <a:latin typeface="Cambria Math"/>
                            </a:rPr>
                            <m:t>2</m:t>
                          </m:r>
                        </m:sup>
                      </m:sSup>
                      <m:r>
                        <a:rPr lang="de-DE" sz="2000" b="0" i="1" smtClean="0">
                          <a:latin typeface="Cambria Math"/>
                        </a:rPr>
                        <m:t>=</m:t>
                      </m:r>
                      <m:f>
                        <m:fPr>
                          <m:ctrlPr>
                            <a:rPr lang="de-DE" sz="2000" i="1">
                              <a:latin typeface="Cambria Math" panose="02040503050406030204" pitchFamily="18" charset="0"/>
                            </a:rPr>
                          </m:ctrlPr>
                        </m:fPr>
                        <m:num>
                          <m:r>
                            <a:rPr lang="de-DE" sz="2000" b="0" i="1" smtClean="0">
                              <a:latin typeface="Cambria Math"/>
                            </a:rPr>
                            <m:t>𝑛</m:t>
                          </m:r>
                        </m:num>
                        <m:den>
                          <m:sSup>
                            <m:sSupPr>
                              <m:ctrlPr>
                                <a:rPr lang="de-DE" sz="2000" i="1" smtClean="0">
                                  <a:latin typeface="Cambria Math" panose="02040503050406030204" pitchFamily="18" charset="0"/>
                                </a:rPr>
                              </m:ctrlPr>
                            </m:sSupPr>
                            <m:e>
                              <m:r>
                                <a:rPr lang="de-DE" sz="2000" b="0" i="1" smtClean="0">
                                  <a:latin typeface="Cambria Math"/>
                                </a:rPr>
                                <m:t>𝑛</m:t>
                              </m:r>
                            </m:e>
                            <m:sup>
                              <m:r>
                                <a:rPr lang="de-DE" sz="2000" b="0" i="1" smtClean="0">
                                  <a:latin typeface="Cambria Math"/>
                                </a:rPr>
                                <m:t>2</m:t>
                              </m:r>
                            </m:sup>
                          </m:sSup>
                        </m:den>
                      </m:f>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𝑖</m:t>
                          </m:r>
                          <m:r>
                            <a:rPr lang="de-DE" sz="2000" b="0" i="1" smtClean="0">
                              <a:latin typeface="Cambria Math" panose="02040503050406030204" pitchFamily="18" charset="0"/>
                            </a:rPr>
                            <m:t>=1</m:t>
                          </m:r>
                        </m:sub>
                        <m:sup>
                          <m:r>
                            <a:rPr lang="de-DE" sz="2000" b="0" i="1" smtClean="0">
                              <a:latin typeface="Cambria Math" panose="02040503050406030204" pitchFamily="18" charset="0"/>
                            </a:rPr>
                            <m:t>𝑘</m:t>
                          </m:r>
                        </m:sup>
                        <m:e>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𝑗</m:t>
                              </m:r>
                              <m:r>
                                <a:rPr lang="de-DE" sz="2000" b="0" i="1" smtClean="0">
                                  <a:latin typeface="Cambria Math" panose="02040503050406030204" pitchFamily="18" charset="0"/>
                                </a:rPr>
                                <m:t>=1</m:t>
                              </m:r>
                            </m:sub>
                            <m:sup>
                              <m:r>
                                <a:rPr lang="de-DE" sz="2000" b="0" i="1" smtClean="0">
                                  <a:latin typeface="Cambria Math" panose="02040503050406030204" pitchFamily="18" charset="0"/>
                                </a:rPr>
                                <m:t>𝑙</m:t>
                              </m:r>
                            </m:sup>
                            <m:e>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𝑖𝑗</m:t>
                                              </m:r>
                                            </m:sub>
                                          </m:sSub>
                                          <m:r>
                                            <a:rPr lang="de-DE" sz="2000" i="1">
                                              <a:latin typeface="Cambria Math" panose="02040503050406030204" pitchFamily="18" charset="0"/>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m:t>
                                                  </m:r>
                                                  <m:r>
                                                    <a:rPr lang="de-DE" sz="2000" i="1">
                                                      <a:latin typeface="Cambria Math" panose="02040503050406030204" pitchFamily="18" charset="0"/>
                                                    </a:rPr>
                                                    <m:t>𝑗</m:t>
                                                  </m:r>
                                                </m:sub>
                                              </m:sSub>
                                            </m:num>
                                            <m:den>
                                              <m:r>
                                                <a:rPr lang="de-DE" sz="2000" i="1">
                                                  <a:latin typeface="Cambria Math" panose="02040503050406030204" pitchFamily="18" charset="0"/>
                                                </a:rPr>
                                                <m:t>𝑛</m:t>
                                              </m:r>
                                            </m:den>
                                          </m:f>
                                        </m:e>
                                      </m:d>
                                    </m:e>
                                    <m:sup>
                                      <m:r>
                                        <a:rPr lang="de-DE" sz="2000" b="0" i="1" smtClean="0">
                                          <a:latin typeface="Cambria Math"/>
                                        </a:rPr>
                                        <m:t>2</m:t>
                                      </m:r>
                                    </m:sup>
                                  </m:sSup>
                                </m:num>
                                <m:den>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m:t>
                                          </m:r>
                                          <m:r>
                                            <a:rPr lang="de-DE" sz="2000" i="1">
                                              <a:latin typeface="Cambria Math" panose="02040503050406030204" pitchFamily="18" charset="0"/>
                                            </a:rPr>
                                            <m:t>𝑗</m:t>
                                          </m:r>
                                        </m:sub>
                                      </m:sSub>
                                    </m:num>
                                    <m:den>
                                      <m:r>
                                        <a:rPr lang="de-DE" sz="2000" i="1">
                                          <a:latin typeface="Cambria Math" panose="02040503050406030204" pitchFamily="18" charset="0"/>
                                        </a:rPr>
                                        <m:t>𝑛</m:t>
                                      </m:r>
                                    </m:den>
                                  </m:f>
                                </m:den>
                              </m:f>
                            </m:e>
                          </m:nary>
                        </m:e>
                      </m:nary>
                      <m:r>
                        <a:rPr lang="de-DE" sz="2000" b="0" i="1" smtClean="0">
                          <a:latin typeface="Cambria Math"/>
                        </a:rPr>
                        <m:t>=</m:t>
                      </m:r>
                      <m:nary>
                        <m:naryPr>
                          <m:chr m:val="∑"/>
                          <m:ctrlPr>
                            <a:rPr lang="de-DE" sz="2000" i="1">
                              <a:latin typeface="Cambria Math" panose="02040503050406030204" pitchFamily="18" charset="0"/>
                            </a:rPr>
                          </m:ctrlPr>
                        </m:naryPr>
                        <m:sub>
                          <m:r>
                            <m:rPr>
                              <m:brk m:alnAt="23"/>
                            </m:rPr>
                            <a:rPr lang="de-DE" sz="2000" i="1">
                              <a:latin typeface="Cambria Math" panose="02040503050406030204" pitchFamily="18" charset="0"/>
                            </a:rPr>
                            <m:t>𝑖</m:t>
                          </m:r>
                          <m:r>
                            <a:rPr lang="de-DE" sz="2000" i="1">
                              <a:latin typeface="Cambria Math" panose="02040503050406030204" pitchFamily="18" charset="0"/>
                            </a:rPr>
                            <m:t>=1</m:t>
                          </m:r>
                        </m:sub>
                        <m:sup>
                          <m:r>
                            <a:rPr lang="de-DE" sz="2000" i="1">
                              <a:latin typeface="Cambria Math" panose="02040503050406030204" pitchFamily="18" charset="0"/>
                            </a:rPr>
                            <m:t>𝑘</m:t>
                          </m:r>
                        </m:sup>
                        <m:e>
                          <m:nary>
                            <m:naryPr>
                              <m:chr m:val="∑"/>
                              <m:ctrlPr>
                                <a:rPr lang="de-DE" sz="2000" i="1">
                                  <a:latin typeface="Cambria Math" panose="02040503050406030204" pitchFamily="18" charset="0"/>
                                </a:rPr>
                              </m:ctrlPr>
                            </m:naryPr>
                            <m:sub>
                              <m:r>
                                <m:rPr>
                                  <m:brk m:alnAt="23"/>
                                </m:rPr>
                                <a:rPr lang="de-DE" sz="2000" i="1">
                                  <a:latin typeface="Cambria Math" panose="02040503050406030204" pitchFamily="18" charset="0"/>
                                </a:rPr>
                                <m:t>𝑗</m:t>
                              </m:r>
                              <m:r>
                                <a:rPr lang="de-DE" sz="2000" i="1">
                                  <a:latin typeface="Cambria Math" panose="02040503050406030204" pitchFamily="18" charset="0"/>
                                </a:rPr>
                                <m:t>=1</m:t>
                              </m:r>
                            </m:sub>
                            <m:sup>
                              <m:r>
                                <a:rPr lang="de-DE" sz="2000" i="1">
                                  <a:latin typeface="Cambria Math" panose="02040503050406030204" pitchFamily="18" charset="0"/>
                                </a:rPr>
                                <m:t>𝑙</m:t>
                              </m:r>
                            </m:sup>
                            <m:e>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f>
                                            <m:fPr>
                                              <m:ctrlPr>
                                                <a:rPr lang="de-DE" sz="200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𝑖𝑗</m:t>
                                                  </m:r>
                                                </m:sub>
                                              </m:sSub>
                                            </m:num>
                                            <m:den>
                                              <m:r>
                                                <a:rPr lang="de-DE" sz="2000" b="0" i="1" smtClean="0">
                                                  <a:latin typeface="Cambria Math"/>
                                                </a:rPr>
                                                <m:t>𝑛</m:t>
                                              </m:r>
                                            </m:den>
                                          </m:f>
                                          <m:r>
                                            <a:rPr lang="de-DE" sz="2000" i="1">
                                              <a:latin typeface="Cambria Math" panose="02040503050406030204" pitchFamily="18" charset="0"/>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m:t>
                                                  </m:r>
                                                  <m:r>
                                                    <a:rPr lang="de-DE" sz="2000" i="1">
                                                      <a:latin typeface="Cambria Math" panose="02040503050406030204" pitchFamily="18" charset="0"/>
                                                    </a:rPr>
                                                    <m:t>𝑗</m:t>
                                                  </m:r>
                                                </m:sub>
                                              </m:sSub>
                                            </m:num>
                                            <m:den>
                                              <m:r>
                                                <a:rPr lang="de-DE" sz="2000" b="0" i="1" smtClean="0">
                                                  <a:latin typeface="Cambria Math"/>
                                                </a:rPr>
                                                <m:t>𝑛</m:t>
                                              </m:r>
                                              <m:r>
                                                <a:rPr lang="de-DE" sz="2000" b="0" i="1" smtClean="0">
                                                  <a:latin typeface="Cambria Math"/>
                                                  <a:ea typeface="Cambria Math"/>
                                                </a:rPr>
                                                <m:t>×</m:t>
                                              </m:r>
                                              <m:r>
                                                <a:rPr lang="de-DE" sz="2000" i="1">
                                                  <a:latin typeface="Cambria Math" panose="02040503050406030204" pitchFamily="18" charset="0"/>
                                                </a:rPr>
                                                <m:t>𝑛</m:t>
                                              </m:r>
                                            </m:den>
                                          </m:f>
                                        </m:e>
                                      </m:d>
                                    </m:e>
                                    <m:sup>
                                      <m:r>
                                        <a:rPr lang="de-DE" sz="2000" i="1">
                                          <a:latin typeface="Cambria Math"/>
                                        </a:rPr>
                                        <m:t>2</m:t>
                                      </m:r>
                                    </m:sup>
                                  </m:sSup>
                                </m:num>
                                <m:den>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m:t>
                                          </m:r>
                                          <m:r>
                                            <a:rPr lang="de-DE" sz="2000" i="1">
                                              <a:latin typeface="Cambria Math" panose="02040503050406030204" pitchFamily="18" charset="0"/>
                                            </a:rPr>
                                            <m:t>𝑗</m:t>
                                          </m:r>
                                        </m:sub>
                                      </m:sSub>
                                    </m:num>
                                    <m:den>
                                      <m:r>
                                        <a:rPr lang="de-DE" sz="2000" i="1">
                                          <a:latin typeface="Cambria Math" panose="02040503050406030204" pitchFamily="18" charset="0"/>
                                        </a:rPr>
                                        <m:t>𝑛</m:t>
                                      </m:r>
                                      <m:r>
                                        <a:rPr lang="de-DE" sz="2000" i="1" smtClean="0">
                                          <a:latin typeface="Cambria Math"/>
                                          <a:ea typeface="Cambria Math"/>
                                        </a:rPr>
                                        <m:t>×</m:t>
                                      </m:r>
                                      <m:r>
                                        <a:rPr lang="de-DE" sz="2000" b="0" i="1" smtClean="0">
                                          <a:latin typeface="Cambria Math"/>
                                          <a:ea typeface="Cambria Math"/>
                                        </a:rPr>
                                        <m:t>𝑛</m:t>
                                      </m:r>
                                    </m:den>
                                  </m:f>
                                </m:den>
                              </m:f>
                            </m:e>
                          </m:nary>
                        </m:e>
                      </m:nary>
                    </m:oMath>
                  </m:oMathPara>
                </a14:m>
                <a:endParaRPr lang="de-DE" sz="2000" dirty="0"/>
              </a:p>
            </p:txBody>
          </p:sp>
        </mc:Choice>
        <mc:Fallback xmlns="">
          <p:sp>
            <p:nvSpPr>
              <p:cNvPr id="19" name="TextBox 1"/>
              <p:cNvSpPr txBox="1">
                <a:spLocks noRot="1" noChangeAspect="1" noMove="1" noResize="1" noEditPoints="1" noAdjustHandles="1" noChangeArrowheads="1" noChangeShapeType="1" noTextEdit="1"/>
              </p:cNvSpPr>
              <p:nvPr/>
            </p:nvSpPr>
            <p:spPr>
              <a:xfrm>
                <a:off x="862371" y="4349850"/>
                <a:ext cx="6990503" cy="1080296"/>
              </a:xfrm>
              <a:prstGeom prst="rect">
                <a:avLst/>
              </a:prstGeom>
              <a:blipFill rotWithShape="1">
                <a:blip r:embed="rId5"/>
                <a:stretch>
                  <a:fillRect/>
                </a:stretch>
              </a:blipFill>
            </p:spPr>
            <p:txBody>
              <a:bodyPr/>
              <a:lstStyle/>
              <a:p>
                <a:r>
                  <a:rPr lang="de-DE">
                    <a:noFill/>
                  </a:rPr>
                  <a:t> </a:t>
                </a:r>
              </a:p>
            </p:txBody>
          </p:sp>
        </mc:Fallback>
      </mc:AlternateContent>
      <p:sp>
        <p:nvSpPr>
          <p:cNvPr id="20" name="TextBox 7"/>
          <p:cNvSpPr txBox="1"/>
          <p:nvPr/>
        </p:nvSpPr>
        <p:spPr>
          <a:xfrm>
            <a:off x="466666" y="5488510"/>
            <a:ext cx="3673286" cy="400110"/>
          </a:xfrm>
          <a:prstGeom prst="rect">
            <a:avLst/>
          </a:prstGeom>
          <a:noFill/>
        </p:spPr>
        <p:txBody>
          <a:bodyPr wrap="square" rtlCol="0">
            <a:spAutoFit/>
          </a:bodyPr>
          <a:lstStyle/>
          <a:p>
            <a:r>
              <a:rPr lang="de-DE" sz="2000" dirty="0">
                <a:latin typeface="+mn-lt"/>
              </a:rPr>
              <a:t>&gt; Beispiel zu </a:t>
            </a:r>
            <a:r>
              <a:rPr lang="de-DE" sz="2000">
                <a:latin typeface="+mn-lt"/>
              </a:rPr>
              <a:t>Folien 167 (164):     </a:t>
            </a:r>
            <a:endParaRPr lang="de-DE" sz="2000" dirty="0">
              <a:latin typeface="+mn-lt"/>
            </a:endParaRPr>
          </a:p>
        </p:txBody>
      </p:sp>
      <mc:AlternateContent xmlns:mc="http://schemas.openxmlformats.org/markup-compatibility/2006" xmlns:a14="http://schemas.microsoft.com/office/drawing/2010/main">
        <mc:Choice Requires="a14">
          <p:sp>
            <p:nvSpPr>
              <p:cNvPr id="21" name="Textfeld 20"/>
              <p:cNvSpPr txBox="1"/>
              <p:nvPr/>
            </p:nvSpPr>
            <p:spPr>
              <a:xfrm>
                <a:off x="755576" y="5888620"/>
                <a:ext cx="4295791" cy="67056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i="1" smtClean="0">
                              <a:solidFill>
                                <a:schemeClr val="tx1"/>
                              </a:solidFill>
                              <a:latin typeface="Cambria Math"/>
                              <a:ea typeface="Cambria Math"/>
                            </a:rPr>
                            <m:t>𝜙</m:t>
                          </m:r>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sSup>
                        <m:sSupPr>
                          <m:ctrlPr>
                            <a:rPr lang="de-DE" sz="2000" i="1">
                              <a:solidFill>
                                <a:schemeClr val="tx1"/>
                              </a:solidFill>
                              <a:latin typeface="Cambria Math" panose="02040503050406030204" pitchFamily="18" charset="0"/>
                            </a:rPr>
                          </m:ctrlPr>
                        </m:sSupPr>
                        <m:e>
                          <m:r>
                            <a:rPr lang="de-DE" sz="2000" i="1" smtClean="0">
                              <a:solidFill>
                                <a:schemeClr val="tx1"/>
                              </a:solidFill>
                              <a:latin typeface="Cambria Math"/>
                              <a:ea typeface="Cambria Math"/>
                            </a:rPr>
                            <m:t>𝜒</m:t>
                          </m:r>
                        </m:e>
                        <m:sup>
                          <m:r>
                            <a:rPr lang="de-DE" sz="2000" i="1">
                              <a:solidFill>
                                <a:schemeClr val="tx1"/>
                              </a:solidFill>
                              <a:latin typeface="Cambria Math"/>
                            </a:rPr>
                            <m:t>2</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100</m:t>
                          </m:r>
                        </m:den>
                      </m:f>
                      <m:r>
                        <a:rPr lang="de-DE" sz="2000" b="0" i="1" smtClean="0">
                          <a:solidFill>
                            <a:schemeClr val="tx1"/>
                          </a:solidFill>
                          <a:latin typeface="Cambria Math"/>
                          <a:ea typeface="Cambria Math"/>
                        </a:rPr>
                        <m:t>×1.875=0.01875</m:t>
                      </m:r>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755576" y="5888620"/>
                <a:ext cx="4295791" cy="670568"/>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988215059"/>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Textfeld 9"/>
          <p:cNvSpPr txBox="1">
            <a:spLocks noChangeArrowheads="1"/>
          </p:cNvSpPr>
          <p:nvPr/>
        </p:nvSpPr>
        <p:spPr bwMode="auto">
          <a:xfrm>
            <a:off x="468313" y="1124744"/>
            <a:ext cx="439171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Wertebereich und Interpretation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8" name="TextBox 7"/>
              <p:cNvSpPr txBox="1"/>
              <p:nvPr/>
            </p:nvSpPr>
            <p:spPr>
              <a:xfrm>
                <a:off x="468463" y="1628800"/>
                <a:ext cx="6695975" cy="400110"/>
              </a:xfrm>
              <a:prstGeom prst="rect">
                <a:avLst/>
              </a:prstGeom>
              <a:noFill/>
            </p:spPr>
            <p:txBody>
              <a:bodyPr wrap="square" rtlCol="0">
                <a:spAutoFit/>
              </a:bodyPr>
              <a:lstStyle/>
              <a:p>
                <a:r>
                  <a:rPr lang="de-DE" sz="2000" dirty="0">
                    <a:latin typeface="+mn-lt"/>
                  </a:rPr>
                  <a:t>&gt; Allgemein:     </a:t>
                </a:r>
                <a14:m>
                  <m:oMath xmlns:m="http://schemas.openxmlformats.org/officeDocument/2006/math">
                    <m:d>
                      <m:dPr>
                        <m:begChr m:val="["/>
                        <m:endChr m:val="]"/>
                        <m:ctrlPr>
                          <a:rPr lang="de-DE" sz="2000" i="1" smtClean="0">
                            <a:latin typeface="Cambria Math" panose="02040503050406030204" pitchFamily="18" charset="0"/>
                          </a:rPr>
                        </m:ctrlPr>
                      </m:dPr>
                      <m:e>
                        <m:r>
                          <a:rPr lang="de-DE" sz="2000" b="0" i="1" smtClean="0">
                            <a:latin typeface="Cambria Math"/>
                          </a:rPr>
                          <m:t>0,</m:t>
                        </m:r>
                        <m:d>
                          <m:dPr>
                            <m:ctrlPr>
                              <a:rPr lang="de-DE" sz="2000" b="0" i="1" smtClean="0">
                                <a:latin typeface="Cambria Math" panose="02040503050406030204" pitchFamily="18" charset="0"/>
                              </a:rPr>
                            </m:ctrlPr>
                          </m:dPr>
                          <m:e>
                            <m:r>
                              <a:rPr lang="de-DE" sz="2000" b="0" i="1" smtClean="0">
                                <a:latin typeface="Cambria Math"/>
                              </a:rPr>
                              <m:t>𝑀</m:t>
                            </m:r>
                            <m:r>
                              <a:rPr lang="de-DE" sz="2000" b="0" i="1" smtClean="0">
                                <a:latin typeface="Cambria Math"/>
                              </a:rPr>
                              <m:t>−1</m:t>
                            </m:r>
                          </m:e>
                        </m:d>
                      </m:e>
                    </m:d>
                  </m:oMath>
                </a14:m>
                <a:r>
                  <a:rPr lang="de-DE" sz="2000" dirty="0">
                    <a:latin typeface="+mn-lt"/>
                  </a:rPr>
                  <a:t>, wobei </a:t>
                </a:r>
                <a14:m>
                  <m:oMath xmlns:m="http://schemas.openxmlformats.org/officeDocument/2006/math">
                    <m:r>
                      <a:rPr lang="de-DE" sz="2000" b="0" i="1" smtClean="0">
                        <a:latin typeface="Cambria Math"/>
                      </a:rPr>
                      <m:t>𝑀</m:t>
                    </m:r>
                    <m:r>
                      <a:rPr lang="de-DE" sz="2000" b="0" i="1" smtClean="0">
                        <a:latin typeface="Cambria Math"/>
                      </a:rPr>
                      <m:t>=</m:t>
                    </m:r>
                    <m:r>
                      <m:rPr>
                        <m:sty m:val="p"/>
                      </m:rPr>
                      <a:rPr lang="de-DE" sz="2000" b="0" i="0" smtClean="0">
                        <a:latin typeface="Cambria Math"/>
                      </a:rPr>
                      <m:t>min</m:t>
                    </m:r>
                    <m:d>
                      <m:dPr>
                        <m:ctrlPr>
                          <a:rPr lang="de-DE" sz="2000" b="0" i="1" smtClean="0">
                            <a:latin typeface="Cambria Math" panose="02040503050406030204" pitchFamily="18" charset="0"/>
                          </a:rPr>
                        </m:ctrlPr>
                      </m:dPr>
                      <m:e>
                        <m:r>
                          <a:rPr lang="de-DE" sz="2000" b="0" i="1" smtClean="0">
                            <a:latin typeface="Cambria Math"/>
                          </a:rPr>
                          <m:t>𝑘</m:t>
                        </m:r>
                        <m:r>
                          <a:rPr lang="de-DE" sz="2000" b="0" i="1" smtClean="0">
                            <a:latin typeface="Cambria Math"/>
                          </a:rPr>
                          <m:t>,</m:t>
                        </m:r>
                        <m:r>
                          <a:rPr lang="de-DE" sz="2000" b="0" i="1" smtClean="0">
                            <a:latin typeface="Cambria Math"/>
                          </a:rPr>
                          <m:t>𝑙</m:t>
                        </m:r>
                      </m:e>
                    </m:d>
                  </m:oMath>
                </a14:m>
                <a:r>
                  <a:rPr lang="de-DE" sz="2000" dirty="0">
                    <a:latin typeface="+mn-lt"/>
                  </a:rPr>
                  <a:t> </a:t>
                </a:r>
              </a:p>
            </p:txBody>
          </p:sp>
        </mc:Choice>
        <mc:Fallback xmlns="">
          <p:sp>
            <p:nvSpPr>
              <p:cNvPr id="8" name="TextBox 7"/>
              <p:cNvSpPr txBox="1">
                <a:spLocks noRot="1" noChangeAspect="1" noMove="1" noResize="1" noEditPoints="1" noAdjustHandles="1" noChangeArrowheads="1" noChangeShapeType="1" noTextEdit="1"/>
              </p:cNvSpPr>
              <p:nvPr/>
            </p:nvSpPr>
            <p:spPr>
              <a:xfrm>
                <a:off x="468463" y="1628800"/>
                <a:ext cx="6695975" cy="400110"/>
              </a:xfrm>
              <a:prstGeom prst="rect">
                <a:avLst/>
              </a:prstGeom>
              <a:blipFill rotWithShape="1">
                <a:blip r:embed="rId4"/>
                <a:stretch>
                  <a:fillRect l="-1002"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9" name="TextBox 7"/>
              <p:cNvSpPr txBox="1"/>
              <p:nvPr/>
            </p:nvSpPr>
            <p:spPr>
              <a:xfrm>
                <a:off x="468463" y="2659327"/>
                <a:ext cx="6695975" cy="400110"/>
              </a:xfrm>
              <a:prstGeom prst="rect">
                <a:avLst/>
              </a:prstGeom>
              <a:noFill/>
            </p:spPr>
            <p:txBody>
              <a:bodyPr wrap="square" rtlCol="0">
                <a:spAutoFit/>
              </a:bodyPr>
              <a:lstStyle/>
              <a:p>
                <a:r>
                  <a:rPr lang="de-DE" sz="2000" dirty="0">
                    <a:solidFill>
                      <a:schemeClr val="tx1"/>
                    </a:solidFill>
                    <a:latin typeface="+mn-lt"/>
                  </a:rPr>
                  <a:t>&gt; Beispiel zu </a:t>
                </a:r>
                <a:r>
                  <a:rPr lang="de-DE" sz="2000">
                    <a:solidFill>
                      <a:schemeClr val="tx1"/>
                    </a:solidFill>
                    <a:latin typeface="+mn-lt"/>
                  </a:rPr>
                  <a:t>Folie 164:    </a:t>
                </a:r>
                <a14:m>
                  <m:oMath xmlns:m="http://schemas.openxmlformats.org/officeDocument/2006/math">
                    <m:r>
                      <a:rPr lang="de-DE" sz="2000" b="0" i="1" smtClean="0">
                        <a:solidFill>
                          <a:schemeClr val="tx1"/>
                        </a:solidFill>
                        <a:latin typeface="Cambria Math"/>
                      </a:rPr>
                      <m:t>𝑀</m:t>
                    </m:r>
                    <m:r>
                      <a:rPr lang="de-DE" sz="2000" b="0" i="1" smtClean="0">
                        <a:solidFill>
                          <a:schemeClr val="tx1"/>
                        </a:solidFill>
                        <a:latin typeface="Cambria Math"/>
                      </a:rPr>
                      <m:t>=</m:t>
                    </m:r>
                    <m:r>
                      <m:rPr>
                        <m:sty m:val="p"/>
                      </m:rPr>
                      <a:rPr lang="de-DE" sz="2000" b="0" i="0" smtClean="0">
                        <a:solidFill>
                          <a:schemeClr val="tx1"/>
                        </a:solidFill>
                        <a:latin typeface="Cambria Math"/>
                      </a:rPr>
                      <m:t>min</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2,3</m:t>
                        </m:r>
                      </m:e>
                    </m:d>
                    <m:r>
                      <a:rPr lang="de-DE" sz="2000" b="0" i="1" smtClean="0">
                        <a:solidFill>
                          <a:schemeClr val="tx1"/>
                        </a:solidFill>
                        <a:latin typeface="Cambria Math"/>
                      </a:rPr>
                      <m:t>=2</m:t>
                    </m:r>
                  </m:oMath>
                </a14:m>
                <a:endParaRPr lang="de-DE" sz="2000" dirty="0">
                  <a:solidFill>
                    <a:schemeClr val="tx1"/>
                  </a:solidFill>
                  <a:latin typeface="+mn-lt"/>
                </a:endParaRPr>
              </a:p>
            </p:txBody>
          </p:sp>
        </mc:Choice>
        <mc:Fallback xmlns="">
          <p:sp>
            <p:nvSpPr>
              <p:cNvPr id="9" name="TextBox 7"/>
              <p:cNvSpPr txBox="1">
                <a:spLocks noRot="1" noChangeAspect="1" noMove="1" noResize="1" noEditPoints="1" noAdjustHandles="1" noChangeArrowheads="1" noChangeShapeType="1" noTextEdit="1"/>
              </p:cNvSpPr>
              <p:nvPr/>
            </p:nvSpPr>
            <p:spPr>
              <a:xfrm>
                <a:off x="468463" y="2659327"/>
                <a:ext cx="6695975" cy="400110"/>
              </a:xfrm>
              <a:prstGeom prst="rect">
                <a:avLst/>
              </a:prstGeom>
              <a:blipFill>
                <a:blip r:embed="rId5"/>
                <a:stretch>
                  <a:fillRect l="-1002" t="-7576" b="-25758"/>
                </a:stretch>
              </a:blipFill>
            </p:spPr>
            <p:txBody>
              <a:bodyPr/>
              <a:lstStyle/>
              <a:p>
                <a:r>
                  <a:rPr lang="en-US">
                    <a:noFill/>
                  </a:rPr>
                  <a:t> </a:t>
                </a:r>
              </a:p>
            </p:txBody>
          </p:sp>
        </mc:Fallback>
      </mc:AlternateContent>
      <p:sp>
        <p:nvSpPr>
          <p:cNvPr id="10" name="Geschweifte Klammer rechts 9"/>
          <p:cNvSpPr/>
          <p:nvPr/>
        </p:nvSpPr>
        <p:spPr>
          <a:xfrm rot="5400000">
            <a:off x="2903922" y="1743267"/>
            <a:ext cx="233562" cy="798338"/>
          </a:xfrm>
          <a:prstGeom prst="rightBrace">
            <a:avLst>
              <a:gd name="adj1" fmla="val 32143"/>
              <a:gd name="adj2" fmla="val 50000"/>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2000"/>
          </a:p>
        </p:txBody>
      </p:sp>
      <p:sp>
        <p:nvSpPr>
          <p:cNvPr id="12" name="Textfeld 11"/>
          <p:cNvSpPr txBox="1"/>
          <p:nvPr/>
        </p:nvSpPr>
        <p:spPr>
          <a:xfrm>
            <a:off x="2051870" y="2259217"/>
            <a:ext cx="3908562" cy="400110"/>
          </a:xfrm>
          <a:prstGeom prst="rect">
            <a:avLst/>
          </a:prstGeom>
          <a:noFill/>
        </p:spPr>
        <p:txBody>
          <a:bodyPr wrap="square" rtlCol="0">
            <a:spAutoFit/>
          </a:bodyPr>
          <a:lstStyle/>
          <a:p>
            <a:r>
              <a:rPr lang="de-DE" sz="2000" dirty="0">
                <a:latin typeface="+mn-lt"/>
              </a:rPr>
              <a:t>Theoretischer Maximalwert</a:t>
            </a:r>
          </a:p>
        </p:txBody>
      </p:sp>
      <mc:AlternateContent xmlns:mc="http://schemas.openxmlformats.org/markup-compatibility/2006" xmlns:a14="http://schemas.microsoft.com/office/drawing/2010/main">
        <mc:Choice Requires="a14">
          <p:sp>
            <p:nvSpPr>
              <p:cNvPr id="15" name="TextBox 7"/>
              <p:cNvSpPr txBox="1"/>
              <p:nvPr/>
            </p:nvSpPr>
            <p:spPr>
              <a:xfrm>
                <a:off x="5436096" y="2659327"/>
                <a:ext cx="295232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r>
                                <a:rPr lang="de-DE" sz="2000" i="1">
                                  <a:solidFill>
                                    <a:schemeClr val="tx1"/>
                                  </a:solidFill>
                                  <a:latin typeface="Cambria Math"/>
                                </a:rPr>
                                <m:t>−1</m:t>
                              </m:r>
                            </m:e>
                          </m:d>
                        </m:e>
                      </m:d>
                      <m:r>
                        <a:rPr lang="de-DE" sz="2000" b="0" i="1" smtClean="0">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i="1" smtClean="0">
                              <a:solidFill>
                                <a:schemeClr val="tx1"/>
                              </a:solidFill>
                              <a:latin typeface="Cambria Math"/>
                            </a:rPr>
                            <m:t> </m:t>
                          </m:r>
                          <m:r>
                            <a:rPr lang="de-DE" sz="2000" i="1">
                              <a:solidFill>
                                <a:schemeClr val="tx1"/>
                              </a:solidFill>
                              <a:latin typeface="Cambria Math"/>
                              <a:ea typeface="Cambria Math"/>
                            </a:rPr>
                            <m:t>1</m:t>
                          </m:r>
                        </m:e>
                      </m:d>
                    </m:oMath>
                  </m:oMathPara>
                </a14:m>
                <a:endParaRPr lang="de-DE" sz="2000" dirty="0">
                  <a:solidFill>
                    <a:schemeClr val="tx1"/>
                  </a:solidFill>
                  <a:latin typeface="+mn-lt"/>
                </a:endParaRPr>
              </a:p>
            </p:txBody>
          </p:sp>
        </mc:Choice>
        <mc:Fallback xmlns="">
          <p:sp>
            <p:nvSpPr>
              <p:cNvPr id="15" name="TextBox 7"/>
              <p:cNvSpPr txBox="1">
                <a:spLocks noRot="1" noChangeAspect="1" noMove="1" noResize="1" noEditPoints="1" noAdjustHandles="1" noChangeArrowheads="1" noChangeShapeType="1" noTextEdit="1"/>
              </p:cNvSpPr>
              <p:nvPr/>
            </p:nvSpPr>
            <p:spPr>
              <a:xfrm>
                <a:off x="5436096" y="2659327"/>
                <a:ext cx="2952328" cy="400110"/>
              </a:xfrm>
              <a:prstGeom prst="rect">
                <a:avLst/>
              </a:prstGeom>
              <a:blipFill rotWithShape="1">
                <a:blip r:embed="rId6"/>
                <a:stretch>
                  <a:fillRect/>
                </a:stretch>
              </a:blipFill>
            </p:spPr>
            <p:txBody>
              <a:bodyPr/>
              <a:lstStyle/>
              <a:p>
                <a:r>
                  <a:rPr lang="de-DE">
                    <a:noFill/>
                  </a:rPr>
                  <a:t> </a:t>
                </a:r>
              </a:p>
            </p:txBody>
          </p:sp>
        </mc:Fallback>
      </mc:AlternateContent>
      <p:sp>
        <p:nvSpPr>
          <p:cNvPr id="16" name="TextBox 7"/>
          <p:cNvSpPr txBox="1"/>
          <p:nvPr/>
        </p:nvSpPr>
        <p:spPr>
          <a:xfrm>
            <a:off x="468463" y="3059437"/>
            <a:ext cx="8207225" cy="707886"/>
          </a:xfrm>
          <a:prstGeom prst="rect">
            <a:avLst/>
          </a:prstGeom>
          <a:noFill/>
        </p:spPr>
        <p:txBody>
          <a:bodyPr wrap="square" rtlCol="0">
            <a:spAutoFit/>
          </a:bodyPr>
          <a:lstStyle/>
          <a:p>
            <a:r>
              <a:rPr lang="de-DE" sz="2000" dirty="0">
                <a:solidFill>
                  <a:schemeClr val="tx1"/>
                </a:solidFill>
                <a:latin typeface="+mn-lt"/>
              </a:rPr>
              <a:t>&gt; Interpretation: Kein Unterschied zum </a:t>
            </a:r>
            <a:r>
              <a:rPr lang="de-DE" sz="2000" dirty="0" err="1">
                <a:solidFill>
                  <a:schemeClr val="tx1"/>
                </a:solidFill>
                <a:latin typeface="+mn-lt"/>
              </a:rPr>
              <a:t>Chiquadrat</a:t>
            </a:r>
            <a:r>
              <a:rPr lang="de-DE" sz="2000" dirty="0">
                <a:solidFill>
                  <a:schemeClr val="tx1"/>
                </a:solidFill>
                <a:latin typeface="+mn-lt"/>
              </a:rPr>
              <a:t>-Koeffizienten; </a:t>
            </a:r>
          </a:p>
          <a:p>
            <a:r>
              <a:rPr lang="de-DE" sz="2000" dirty="0">
                <a:latin typeface="+mn-lt"/>
              </a:rPr>
              <a:t>                          </a:t>
            </a:r>
            <a:r>
              <a:rPr lang="de-DE" sz="2000" dirty="0">
                <a:solidFill>
                  <a:schemeClr val="tx1"/>
                </a:solidFill>
                <a:latin typeface="+mn-lt"/>
              </a:rPr>
              <a:t> Ermittlung des Durchschnitts der Abweichungen </a:t>
            </a:r>
          </a:p>
        </p:txBody>
      </p:sp>
      <p:pic>
        <p:nvPicPr>
          <p:cNvPr id="2" name="Grafik 1"/>
          <p:cNvPicPr>
            <a:picLocks noChangeAspect="1"/>
          </p:cNvPicPr>
          <p:nvPr/>
        </p:nvPicPr>
        <p:blipFill>
          <a:blip r:embed="rId7"/>
          <a:stretch>
            <a:fillRect/>
          </a:stretch>
        </p:blipFill>
        <p:spPr>
          <a:xfrm>
            <a:off x="472993" y="3982238"/>
            <a:ext cx="7591425" cy="2324100"/>
          </a:xfrm>
          <a:prstGeom prst="rect">
            <a:avLst/>
          </a:prstGeom>
        </p:spPr>
      </p:pic>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173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80173331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9"/>
          <p:cNvSpPr txBox="1">
            <a:spLocks noChangeArrowheads="1"/>
          </p:cNvSpPr>
          <p:nvPr/>
        </p:nvSpPr>
        <p:spPr bwMode="auto">
          <a:xfrm>
            <a:off x="466666" y="1124744"/>
            <a:ext cx="417734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Kontingenzkoeffizient nach Pearson</a:t>
            </a:r>
          </a:p>
        </p:txBody>
      </p:sp>
      <p:sp>
        <p:nvSpPr>
          <p:cNvPr id="8" name="Textfeld 9"/>
          <p:cNvSpPr txBox="1">
            <a:spLocks noChangeArrowheads="1"/>
          </p:cNvSpPr>
          <p:nvPr/>
        </p:nvSpPr>
        <p:spPr bwMode="auto">
          <a:xfrm>
            <a:off x="468313" y="1758646"/>
            <a:ext cx="388931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Wertebereich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feld 9"/>
          <p:cNvSpPr txBox="1">
            <a:spLocks noChangeArrowheads="1"/>
          </p:cNvSpPr>
          <p:nvPr/>
        </p:nvSpPr>
        <p:spPr bwMode="auto">
          <a:xfrm>
            <a:off x="468313" y="5101299"/>
            <a:ext cx="467975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Korrigierter Kontingenzkoeffizient</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174</a:t>
            </a:r>
            <a:endParaRPr lang="de-DE" sz="8000" b="1" dirty="0">
              <a:solidFill>
                <a:schemeClr val="tx1"/>
              </a:solidFill>
              <a:latin typeface="+mj-lt"/>
            </a:endParaRPr>
          </a:p>
        </p:txBody>
      </p:sp>
      <p:sp>
        <p:nvSpPr>
          <p:cNvPr id="16" name="TextBox 7"/>
          <p:cNvSpPr txBox="1"/>
          <p:nvPr/>
        </p:nvSpPr>
        <p:spPr>
          <a:xfrm>
            <a:off x="459448" y="2420582"/>
            <a:ext cx="1795908" cy="400110"/>
          </a:xfrm>
          <a:prstGeom prst="rect">
            <a:avLst/>
          </a:prstGeom>
          <a:noFill/>
        </p:spPr>
        <p:txBody>
          <a:bodyPr wrap="square" rtlCol="0">
            <a:spAutoFit/>
          </a:bodyPr>
          <a:lstStyle/>
          <a:p>
            <a:r>
              <a:rPr lang="de-DE" sz="2000" dirty="0">
                <a:latin typeface="+mn-lt"/>
              </a:rPr>
              <a:t>&gt; Definition:    </a:t>
            </a:r>
          </a:p>
        </p:txBody>
      </p:sp>
      <mc:AlternateContent xmlns:mc="http://schemas.openxmlformats.org/markup-compatibility/2006" xmlns:a14="http://schemas.microsoft.com/office/drawing/2010/main">
        <mc:Choice Requires="a14">
          <p:sp>
            <p:nvSpPr>
              <p:cNvPr id="17" name="TextBox 1"/>
              <p:cNvSpPr txBox="1"/>
              <p:nvPr/>
            </p:nvSpPr>
            <p:spPr>
              <a:xfrm>
                <a:off x="2104361" y="2164775"/>
                <a:ext cx="2787558" cy="911724"/>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𝐶</m:t>
                      </m:r>
                      <m:r>
                        <a:rPr lang="de-DE" sz="2000" b="0" i="1" smtClean="0">
                          <a:latin typeface="Cambria Math"/>
                        </a:rPr>
                        <m:t>=</m:t>
                      </m:r>
                      <m:rad>
                        <m:radPr>
                          <m:degHide m:val="on"/>
                          <m:ctrlPr>
                            <a:rPr lang="de-DE" sz="2000" b="0" i="1" smtClean="0">
                              <a:latin typeface="Cambria Math" panose="02040503050406030204" pitchFamily="18" charset="0"/>
                            </a:rPr>
                          </m:ctrlPr>
                        </m:radPr>
                        <m:deg/>
                        <m:e>
                          <m:f>
                            <m:fPr>
                              <m:ctrlPr>
                                <a:rPr lang="de-DE" sz="2000" b="0" i="1" smtClean="0">
                                  <a:latin typeface="Cambria Math" panose="02040503050406030204" pitchFamily="18" charset="0"/>
                                </a:rPr>
                              </m:ctrlPr>
                            </m:fPr>
                            <m:num>
                              <m:sSup>
                                <m:sSupPr>
                                  <m:ctrlPr>
                                    <a:rPr lang="de-DE" sz="2000" i="1">
                                      <a:latin typeface="Cambria Math" panose="02040503050406030204" pitchFamily="18" charset="0"/>
                                    </a:rPr>
                                  </m:ctrlPr>
                                </m:sSupPr>
                                <m:e>
                                  <m:r>
                                    <a:rPr lang="de-DE" sz="2000" i="1">
                                      <a:latin typeface="Cambria Math"/>
                                      <a:ea typeface="Cambria Math"/>
                                    </a:rPr>
                                    <m:t>𝜒</m:t>
                                  </m:r>
                                </m:e>
                                <m:sup>
                                  <m:r>
                                    <a:rPr lang="de-DE" sz="2000" i="1">
                                      <a:latin typeface="Cambria Math"/>
                                    </a:rPr>
                                    <m:t>2</m:t>
                                  </m:r>
                                </m:sup>
                              </m:sSup>
                            </m:num>
                            <m:den>
                              <m:sSup>
                                <m:sSupPr>
                                  <m:ctrlPr>
                                    <a:rPr lang="de-DE" sz="2000" i="1">
                                      <a:latin typeface="Cambria Math" panose="02040503050406030204" pitchFamily="18" charset="0"/>
                                    </a:rPr>
                                  </m:ctrlPr>
                                </m:sSupPr>
                                <m:e>
                                  <m:r>
                                    <a:rPr lang="de-DE" sz="2000" i="1">
                                      <a:latin typeface="Cambria Math"/>
                                      <a:ea typeface="Cambria Math"/>
                                    </a:rPr>
                                    <m:t>𝜒</m:t>
                                  </m:r>
                                </m:e>
                                <m:sup>
                                  <m:r>
                                    <a:rPr lang="de-DE" sz="2000" i="1">
                                      <a:latin typeface="Cambria Math"/>
                                    </a:rPr>
                                    <m:t>2</m:t>
                                  </m:r>
                                </m:sup>
                              </m:sSup>
                              <m:r>
                                <a:rPr lang="de-DE" sz="2000" b="0" i="1" smtClean="0">
                                  <a:latin typeface="Cambria Math"/>
                                </a:rPr>
                                <m:t>+</m:t>
                              </m:r>
                              <m:r>
                                <a:rPr lang="de-DE" sz="2000" b="0" i="1" smtClean="0">
                                  <a:latin typeface="Cambria Math"/>
                                </a:rPr>
                                <m:t>𝑛</m:t>
                              </m:r>
                            </m:den>
                          </m:f>
                        </m:e>
                      </m:rad>
                      <m:r>
                        <a:rPr lang="de-DE" sz="2000" b="0" i="1" smtClean="0">
                          <a:latin typeface="Cambria Math"/>
                        </a:rPr>
                        <m:t>=</m:t>
                      </m:r>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sSup>
                                <m:sSupPr>
                                  <m:ctrlPr>
                                    <a:rPr lang="de-DE" sz="2000" i="1" smtClean="0">
                                      <a:latin typeface="Cambria Math" panose="02040503050406030204" pitchFamily="18" charset="0"/>
                                      <a:ea typeface="Cambria Math"/>
                                    </a:rPr>
                                  </m:ctrlPr>
                                </m:sSupPr>
                                <m:e>
                                  <m:r>
                                    <a:rPr lang="de-DE" sz="2000" i="1">
                                      <a:latin typeface="Cambria Math"/>
                                      <a:ea typeface="Cambria Math"/>
                                    </a:rPr>
                                    <m:t>𝜙</m:t>
                                  </m:r>
                                </m:e>
                                <m:sup>
                                  <m:r>
                                    <a:rPr lang="de-DE" sz="2000" b="0" i="1" smtClean="0">
                                      <a:latin typeface="Cambria Math"/>
                                      <a:ea typeface="Cambria Math"/>
                                    </a:rPr>
                                    <m:t>2</m:t>
                                  </m:r>
                                </m:sup>
                              </m:sSup>
                            </m:num>
                            <m:den>
                              <m:sSup>
                                <m:sSupPr>
                                  <m:ctrlPr>
                                    <a:rPr lang="de-DE" sz="2000" i="1">
                                      <a:latin typeface="Cambria Math" panose="02040503050406030204" pitchFamily="18" charset="0"/>
                                      <a:ea typeface="Cambria Math"/>
                                    </a:rPr>
                                  </m:ctrlPr>
                                </m:sSupPr>
                                <m:e>
                                  <m:r>
                                    <a:rPr lang="de-DE" sz="2000" i="1">
                                      <a:latin typeface="Cambria Math"/>
                                      <a:ea typeface="Cambria Math"/>
                                    </a:rPr>
                                    <m:t>𝜙</m:t>
                                  </m:r>
                                </m:e>
                                <m:sup>
                                  <m:r>
                                    <a:rPr lang="de-DE" sz="2000" i="1">
                                      <a:latin typeface="Cambria Math"/>
                                      <a:ea typeface="Cambria Math"/>
                                    </a:rPr>
                                    <m:t>2</m:t>
                                  </m:r>
                                </m:sup>
                              </m:sSup>
                              <m:r>
                                <a:rPr lang="de-DE" sz="2000" i="1">
                                  <a:latin typeface="Cambria Math"/>
                                </a:rPr>
                                <m:t>+</m:t>
                              </m:r>
                              <m:r>
                                <a:rPr lang="de-DE" sz="2000" b="0" i="1" smtClean="0">
                                  <a:latin typeface="Cambria Math"/>
                                </a:rPr>
                                <m:t>1</m:t>
                              </m:r>
                            </m:den>
                          </m:f>
                        </m:e>
                      </m:rad>
                    </m:oMath>
                  </m:oMathPara>
                </a14:m>
                <a:endParaRPr lang="de-DE" sz="2000" i="1" dirty="0"/>
              </a:p>
            </p:txBody>
          </p:sp>
        </mc:Choice>
        <mc:Fallback xmlns="">
          <p:sp>
            <p:nvSpPr>
              <p:cNvPr id="17" name="TextBox 1"/>
              <p:cNvSpPr txBox="1">
                <a:spLocks noRot="1" noChangeAspect="1" noMove="1" noResize="1" noEditPoints="1" noAdjustHandles="1" noChangeArrowheads="1" noChangeShapeType="1" noTextEdit="1"/>
              </p:cNvSpPr>
              <p:nvPr/>
            </p:nvSpPr>
            <p:spPr>
              <a:xfrm>
                <a:off x="2104361" y="2164775"/>
                <a:ext cx="2787558" cy="911724"/>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Box 7"/>
              <p:cNvSpPr txBox="1"/>
              <p:nvPr/>
            </p:nvSpPr>
            <p:spPr>
              <a:xfrm>
                <a:off x="468313" y="3226884"/>
                <a:ext cx="6128153" cy="550728"/>
              </a:xfrm>
              <a:prstGeom prst="rect">
                <a:avLst/>
              </a:prstGeom>
              <a:noFill/>
            </p:spPr>
            <p:txBody>
              <a:bodyPr wrap="square" rtlCol="0">
                <a:spAutoFit/>
              </a:bodyPr>
              <a:lstStyle/>
              <a:p>
                <a:r>
                  <a:rPr lang="de-DE" sz="2000" dirty="0">
                    <a:latin typeface="+mn-lt"/>
                  </a:rPr>
                  <a:t>&gt; Allgemein:   </a:t>
                </a:r>
                <a14:m>
                  <m:oMath xmlns:m="http://schemas.openxmlformats.org/officeDocument/2006/math">
                    <m:d>
                      <m:dPr>
                        <m:begChr m:val="["/>
                        <m:endChr m:val="]"/>
                        <m:ctrlPr>
                          <a:rPr lang="de-DE" sz="2000" i="1" smtClean="0">
                            <a:latin typeface="Cambria Math" panose="02040503050406030204" pitchFamily="18" charset="0"/>
                          </a:rPr>
                        </m:ctrlPr>
                      </m:dPr>
                      <m:e>
                        <m:r>
                          <a:rPr lang="de-DE" sz="2000" b="0" i="1" smtClean="0">
                            <a:latin typeface="Cambria Math"/>
                          </a:rPr>
                          <m:t>0,</m:t>
                        </m:r>
                        <m:rad>
                          <m:radPr>
                            <m:degHide m:val="on"/>
                            <m:ctrlPr>
                              <a:rPr lang="de-DE" sz="2000" i="1">
                                <a:latin typeface="Cambria Math" panose="02040503050406030204" pitchFamily="18" charset="0"/>
                              </a:rPr>
                            </m:ctrlPr>
                          </m:radPr>
                          <m:deg/>
                          <m:e>
                            <m:f>
                              <m:fPr>
                                <m:type m:val="lin"/>
                                <m:ctrlPr>
                                  <a:rPr lang="de-DE" sz="2000" i="1" smtClean="0">
                                    <a:latin typeface="Cambria Math" panose="02040503050406030204" pitchFamily="18" charset="0"/>
                                  </a:rPr>
                                </m:ctrlPr>
                              </m:fPr>
                              <m:num>
                                <m:d>
                                  <m:dPr>
                                    <m:ctrlPr>
                                      <a:rPr lang="de-DE" sz="2000" i="1">
                                        <a:latin typeface="Cambria Math" panose="02040503050406030204" pitchFamily="18" charset="0"/>
                                      </a:rPr>
                                    </m:ctrlPr>
                                  </m:dPr>
                                  <m:e>
                                    <m:r>
                                      <a:rPr lang="de-DE" sz="2000" i="1">
                                        <a:latin typeface="Cambria Math"/>
                                      </a:rPr>
                                      <m:t>𝑀</m:t>
                                    </m:r>
                                    <m:r>
                                      <a:rPr lang="de-DE" sz="2000" i="1">
                                        <a:latin typeface="Cambria Math"/>
                                      </a:rPr>
                                      <m:t>−1</m:t>
                                    </m:r>
                                  </m:e>
                                </m:d>
                              </m:num>
                              <m:den>
                                <m:r>
                                  <a:rPr lang="de-DE" sz="2000" b="0" i="1" smtClean="0">
                                    <a:latin typeface="Cambria Math"/>
                                  </a:rPr>
                                  <m:t>𝑀</m:t>
                                </m:r>
                              </m:den>
                            </m:f>
                          </m:e>
                        </m:rad>
                      </m:e>
                    </m:d>
                  </m:oMath>
                </a14:m>
                <a:r>
                  <a:rPr lang="de-DE" sz="2000" dirty="0">
                    <a:latin typeface="+mn-lt"/>
                  </a:rPr>
                  <a:t>, wobei </a:t>
                </a:r>
                <a14:m>
                  <m:oMath xmlns:m="http://schemas.openxmlformats.org/officeDocument/2006/math">
                    <m:r>
                      <a:rPr lang="de-DE" sz="2000" b="0" i="1" smtClean="0">
                        <a:latin typeface="Cambria Math"/>
                      </a:rPr>
                      <m:t>𝑀</m:t>
                    </m:r>
                    <m:r>
                      <a:rPr lang="de-DE" sz="2000" b="0" i="1" smtClean="0">
                        <a:latin typeface="Cambria Math"/>
                      </a:rPr>
                      <m:t>=</m:t>
                    </m:r>
                    <m:r>
                      <m:rPr>
                        <m:sty m:val="p"/>
                      </m:rPr>
                      <a:rPr lang="de-DE" sz="2000" b="0" i="0" smtClean="0">
                        <a:latin typeface="Cambria Math"/>
                      </a:rPr>
                      <m:t>min</m:t>
                    </m:r>
                    <m:d>
                      <m:dPr>
                        <m:ctrlPr>
                          <a:rPr lang="de-DE" sz="2000" b="0" i="1" smtClean="0">
                            <a:latin typeface="Cambria Math" panose="02040503050406030204" pitchFamily="18" charset="0"/>
                          </a:rPr>
                        </m:ctrlPr>
                      </m:dPr>
                      <m:e>
                        <m:r>
                          <a:rPr lang="de-DE" sz="2000" b="0" i="1" smtClean="0">
                            <a:latin typeface="Cambria Math"/>
                          </a:rPr>
                          <m:t>𝑘</m:t>
                        </m:r>
                        <m:r>
                          <a:rPr lang="de-DE" sz="2000" b="0" i="1" smtClean="0">
                            <a:latin typeface="Cambria Math"/>
                          </a:rPr>
                          <m:t>,</m:t>
                        </m:r>
                        <m:r>
                          <a:rPr lang="de-DE" sz="2000" b="0" i="1" smtClean="0">
                            <a:latin typeface="Cambria Math"/>
                          </a:rPr>
                          <m:t>𝑙</m:t>
                        </m:r>
                      </m:e>
                    </m:d>
                  </m:oMath>
                </a14:m>
                <a:r>
                  <a:rPr lang="de-DE" sz="2000" dirty="0">
                    <a:latin typeface="+mn-lt"/>
                  </a:rPr>
                  <a:t> </a:t>
                </a:r>
              </a:p>
            </p:txBody>
          </p:sp>
        </mc:Choice>
        <mc:Fallback xmlns="">
          <p:sp>
            <p:nvSpPr>
              <p:cNvPr id="19" name="TextBox 7"/>
              <p:cNvSpPr txBox="1">
                <a:spLocks noRot="1" noChangeAspect="1" noMove="1" noResize="1" noEditPoints="1" noAdjustHandles="1" noChangeArrowheads="1" noChangeShapeType="1" noTextEdit="1"/>
              </p:cNvSpPr>
              <p:nvPr/>
            </p:nvSpPr>
            <p:spPr>
              <a:xfrm>
                <a:off x="468313" y="3226884"/>
                <a:ext cx="6128153" cy="550728"/>
              </a:xfrm>
              <a:prstGeom prst="rect">
                <a:avLst/>
              </a:prstGeom>
              <a:blipFill rotWithShape="1">
                <a:blip r:embed="rId4"/>
                <a:stretch>
                  <a:fillRect l="-1095" b="-4396"/>
                </a:stretch>
              </a:blipFill>
            </p:spPr>
            <p:txBody>
              <a:bodyPr/>
              <a:lstStyle/>
              <a:p>
                <a:r>
                  <a:rPr lang="de-DE">
                    <a:noFill/>
                  </a:rPr>
                  <a:t> </a:t>
                </a:r>
              </a:p>
            </p:txBody>
          </p:sp>
        </mc:Fallback>
      </mc:AlternateContent>
      <p:sp>
        <p:nvSpPr>
          <p:cNvPr id="20" name="Geschweifte Klammer rechts 19"/>
          <p:cNvSpPr/>
          <p:nvPr/>
        </p:nvSpPr>
        <p:spPr>
          <a:xfrm rot="5400000">
            <a:off x="3015768" y="3163493"/>
            <a:ext cx="233562" cy="1438952"/>
          </a:xfrm>
          <a:prstGeom prst="rightBrace">
            <a:avLst>
              <a:gd name="adj1" fmla="val 32143"/>
              <a:gd name="adj2" fmla="val 50000"/>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2000"/>
          </a:p>
        </p:txBody>
      </p:sp>
      <p:sp>
        <p:nvSpPr>
          <p:cNvPr id="21" name="Textfeld 20"/>
          <p:cNvSpPr txBox="1"/>
          <p:nvPr/>
        </p:nvSpPr>
        <p:spPr>
          <a:xfrm>
            <a:off x="2232837" y="3988947"/>
            <a:ext cx="3059243" cy="400110"/>
          </a:xfrm>
          <a:prstGeom prst="rect">
            <a:avLst/>
          </a:prstGeom>
          <a:noFill/>
        </p:spPr>
        <p:txBody>
          <a:bodyPr wrap="square" rtlCol="0">
            <a:spAutoFit/>
          </a:bodyPr>
          <a:lstStyle/>
          <a:p>
            <a:r>
              <a:rPr lang="de-DE" sz="2000" dirty="0">
                <a:latin typeface="+mn-lt"/>
              </a:rPr>
              <a:t>Theoretischer Maximalwert</a:t>
            </a:r>
          </a:p>
        </p:txBody>
      </p:sp>
      <mc:AlternateContent xmlns:mc="http://schemas.openxmlformats.org/markup-compatibility/2006" xmlns:a14="http://schemas.microsoft.com/office/drawing/2010/main">
        <mc:Choice Requires="a14">
          <p:sp>
            <p:nvSpPr>
              <p:cNvPr id="22" name="TextBox 7"/>
              <p:cNvSpPr txBox="1"/>
              <p:nvPr/>
            </p:nvSpPr>
            <p:spPr>
              <a:xfrm>
                <a:off x="468313" y="4488606"/>
                <a:ext cx="6695975" cy="400110"/>
              </a:xfrm>
              <a:prstGeom prst="rect">
                <a:avLst/>
              </a:prstGeom>
              <a:noFill/>
            </p:spPr>
            <p:txBody>
              <a:bodyPr wrap="square" rtlCol="0">
                <a:spAutoFit/>
              </a:bodyPr>
              <a:lstStyle/>
              <a:p>
                <a:r>
                  <a:rPr lang="de-DE" sz="2000" dirty="0">
                    <a:solidFill>
                      <a:schemeClr val="tx1"/>
                    </a:solidFill>
                    <a:latin typeface="+mn-lt"/>
                  </a:rPr>
                  <a:t>&gt; Beispiel zu </a:t>
                </a:r>
                <a:r>
                  <a:rPr lang="de-DE" sz="2000">
                    <a:solidFill>
                      <a:schemeClr val="tx1"/>
                    </a:solidFill>
                    <a:latin typeface="+mn-lt"/>
                  </a:rPr>
                  <a:t>Folie 164:    </a:t>
                </a:r>
                <a14:m>
                  <m:oMath xmlns:m="http://schemas.openxmlformats.org/officeDocument/2006/math">
                    <m:r>
                      <a:rPr lang="de-DE" sz="2000" b="0" i="1" smtClean="0">
                        <a:solidFill>
                          <a:schemeClr val="tx1"/>
                        </a:solidFill>
                        <a:latin typeface="Cambria Math"/>
                      </a:rPr>
                      <m:t>𝑀</m:t>
                    </m:r>
                    <m:r>
                      <a:rPr lang="de-DE" sz="2000" b="0" i="1" smtClean="0">
                        <a:solidFill>
                          <a:schemeClr val="tx1"/>
                        </a:solidFill>
                        <a:latin typeface="Cambria Math"/>
                      </a:rPr>
                      <m:t>=</m:t>
                    </m:r>
                    <m:r>
                      <m:rPr>
                        <m:sty m:val="p"/>
                      </m:rPr>
                      <a:rPr lang="de-DE" sz="2000" b="0" i="0" smtClean="0">
                        <a:solidFill>
                          <a:schemeClr val="tx1"/>
                        </a:solidFill>
                        <a:latin typeface="Cambria Math"/>
                      </a:rPr>
                      <m:t>min</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2,3</m:t>
                        </m:r>
                      </m:e>
                    </m:d>
                    <m:r>
                      <a:rPr lang="de-DE" sz="2000" b="0" i="1" smtClean="0">
                        <a:solidFill>
                          <a:schemeClr val="tx1"/>
                        </a:solidFill>
                        <a:latin typeface="Cambria Math"/>
                      </a:rPr>
                      <m:t>=2</m:t>
                    </m:r>
                  </m:oMath>
                </a14:m>
                <a:endParaRPr lang="de-DE" sz="2000" dirty="0">
                  <a:solidFill>
                    <a:schemeClr val="tx1"/>
                  </a:solidFill>
                  <a:latin typeface="+mn-lt"/>
                </a:endParaRPr>
              </a:p>
            </p:txBody>
          </p:sp>
        </mc:Choice>
        <mc:Fallback xmlns="">
          <p:sp>
            <p:nvSpPr>
              <p:cNvPr id="22" name="TextBox 7"/>
              <p:cNvSpPr txBox="1">
                <a:spLocks noRot="1" noChangeAspect="1" noMove="1" noResize="1" noEditPoints="1" noAdjustHandles="1" noChangeArrowheads="1" noChangeShapeType="1" noTextEdit="1"/>
              </p:cNvSpPr>
              <p:nvPr/>
            </p:nvSpPr>
            <p:spPr>
              <a:xfrm>
                <a:off x="468313" y="4488606"/>
                <a:ext cx="6695975" cy="400110"/>
              </a:xfrm>
              <a:prstGeom prst="rect">
                <a:avLst/>
              </a:prstGeom>
              <a:blipFill>
                <a:blip r:embed="rId5"/>
                <a:stretch>
                  <a:fillRect l="-1002"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TextBox 7"/>
              <p:cNvSpPr txBox="1"/>
              <p:nvPr/>
            </p:nvSpPr>
            <p:spPr>
              <a:xfrm>
                <a:off x="5400092" y="4397500"/>
                <a:ext cx="3528392" cy="5507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d>
                        <m:dPr>
                          <m:begChr m:val="["/>
                          <m:endChr m:val="]"/>
                          <m:ctrlPr>
                            <a:rPr lang="de-DE" sz="2000" i="1" smtClean="0">
                              <a:solidFill>
                                <a:schemeClr val="tx1"/>
                              </a:solidFill>
                              <a:latin typeface="Cambria Math" panose="02040503050406030204" pitchFamily="18" charset="0"/>
                            </a:rPr>
                          </m:ctrlPr>
                        </m:dPr>
                        <m:e>
                          <m:r>
                            <a:rPr lang="de-DE" sz="2000" i="1">
                              <a:solidFill>
                                <a:schemeClr val="tx1"/>
                              </a:solidFill>
                              <a:latin typeface="Cambria Math"/>
                            </a:rPr>
                            <m:t>0,</m:t>
                          </m:r>
                          <m:rad>
                            <m:radPr>
                              <m:degHide m:val="on"/>
                              <m:ctrlPr>
                                <a:rPr lang="de-DE" sz="2000" i="1">
                                  <a:latin typeface="Cambria Math" panose="02040503050406030204" pitchFamily="18" charset="0"/>
                                  <a:ea typeface="Cambria Math"/>
                                </a:rPr>
                              </m:ctrlPr>
                            </m:radPr>
                            <m:deg/>
                            <m:e>
                              <m:f>
                                <m:fPr>
                                  <m:type m:val="lin"/>
                                  <m:ctrlPr>
                                    <a:rPr lang="de-DE" sz="2000" i="1">
                                      <a:latin typeface="Cambria Math" panose="02040503050406030204" pitchFamily="18" charset="0"/>
                                      <a:ea typeface="Cambria Math"/>
                                    </a:rPr>
                                  </m:ctrlPr>
                                </m:fPr>
                                <m:num>
                                  <m:r>
                                    <a:rPr lang="de-DE" sz="2000" b="0" i="1" smtClean="0">
                                      <a:latin typeface="Cambria Math"/>
                                      <a:ea typeface="Cambria Math"/>
                                    </a:rPr>
                                    <m:t>1</m:t>
                                  </m:r>
                                </m:num>
                                <m:den>
                                  <m:r>
                                    <a:rPr lang="de-DE" sz="2000" i="1">
                                      <a:latin typeface="Cambria Math"/>
                                      <a:ea typeface="Cambria Math"/>
                                    </a:rPr>
                                    <m:t>2</m:t>
                                  </m:r>
                                </m:den>
                              </m:f>
                            </m:e>
                          </m:rad>
                        </m:e>
                      </m:d>
                      <m:r>
                        <a:rPr lang="de-DE" sz="2000" b="0" i="1" smtClean="0">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i="1" smtClean="0">
                              <a:solidFill>
                                <a:schemeClr val="tx1"/>
                              </a:solidFill>
                              <a:latin typeface="Cambria Math"/>
                            </a:rPr>
                            <m:t> </m:t>
                          </m:r>
                          <m:r>
                            <a:rPr lang="de-DE" sz="2000" b="0" i="1" smtClean="0">
                              <a:solidFill>
                                <a:schemeClr val="tx1"/>
                              </a:solidFill>
                              <a:latin typeface="Cambria Math"/>
                            </a:rPr>
                            <m:t>0.7071</m:t>
                          </m:r>
                        </m:e>
                      </m:d>
                    </m:oMath>
                  </m:oMathPara>
                </a14:m>
                <a:endParaRPr lang="de-DE" sz="2000" dirty="0">
                  <a:solidFill>
                    <a:schemeClr val="tx1"/>
                  </a:solidFill>
                  <a:latin typeface="+mn-lt"/>
                </a:endParaRPr>
              </a:p>
            </p:txBody>
          </p:sp>
        </mc:Choice>
        <mc:Fallback xmlns="">
          <p:sp>
            <p:nvSpPr>
              <p:cNvPr id="23" name="TextBox 7"/>
              <p:cNvSpPr txBox="1">
                <a:spLocks noRot="1" noChangeAspect="1" noMove="1" noResize="1" noEditPoints="1" noAdjustHandles="1" noChangeArrowheads="1" noChangeShapeType="1" noTextEdit="1"/>
              </p:cNvSpPr>
              <p:nvPr/>
            </p:nvSpPr>
            <p:spPr>
              <a:xfrm>
                <a:off x="5400092" y="4397500"/>
                <a:ext cx="3528392" cy="550728"/>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Box 1"/>
              <p:cNvSpPr txBox="1"/>
              <p:nvPr/>
            </p:nvSpPr>
            <p:spPr>
              <a:xfrm>
                <a:off x="2511100" y="5538658"/>
                <a:ext cx="2608278" cy="372731"/>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𝐶</m:t>
                          </m:r>
                        </m:e>
                        <m:sub>
                          <m:r>
                            <a:rPr lang="de-DE" sz="2000" b="0" i="1" smtClean="0">
                              <a:solidFill>
                                <a:schemeClr val="tx1"/>
                              </a:solidFill>
                              <a:latin typeface="Cambria Math"/>
                            </a:rPr>
                            <m:t>𝐾</m:t>
                          </m:r>
                        </m:sub>
                      </m:sSub>
                      <m:r>
                        <a:rPr lang="de-DE" sz="2000" b="0" i="1" smtClean="0">
                          <a:solidFill>
                            <a:schemeClr val="tx1"/>
                          </a:solidFill>
                          <a:latin typeface="Cambria Math"/>
                        </a:rPr>
                        <m:t>=</m:t>
                      </m:r>
                      <m:r>
                        <a:rPr lang="de-DE" sz="2000" b="0" i="1" smtClean="0">
                          <a:solidFill>
                            <a:schemeClr val="tx1"/>
                          </a:solidFill>
                          <a:latin typeface="Cambria Math"/>
                        </a:rPr>
                        <m:t>𝐶</m:t>
                      </m:r>
                      <m:r>
                        <a:rPr lang="de-DE" sz="2000" b="0" i="1" smtClean="0">
                          <a:solidFill>
                            <a:schemeClr val="tx1"/>
                          </a:solidFill>
                          <a:latin typeface="Cambria Math"/>
                          <a:ea typeface="Cambria Math"/>
                        </a:rPr>
                        <m:t>×</m:t>
                      </m:r>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r>
                                <a:rPr lang="de-DE" sz="2000" i="1">
                                  <a:solidFill>
                                    <a:schemeClr val="tx1"/>
                                  </a:solidFill>
                                  <a:latin typeface="Cambria Math"/>
                                </a:rPr>
                                <m:t>𝑀</m:t>
                              </m:r>
                            </m:num>
                            <m:den>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𝑀</m:t>
                                  </m:r>
                                  <m:r>
                                    <a:rPr lang="de-DE" sz="2000" i="1">
                                      <a:solidFill>
                                        <a:schemeClr val="tx1"/>
                                      </a:solidFill>
                                      <a:latin typeface="Cambria Math"/>
                                    </a:rPr>
                                    <m:t>−1</m:t>
                                  </m:r>
                                </m:e>
                              </m:d>
                            </m:den>
                          </m:f>
                        </m:e>
                      </m:rad>
                    </m:oMath>
                  </m:oMathPara>
                </a14:m>
                <a:endParaRPr lang="de-DE" sz="2000" i="1" dirty="0">
                  <a:solidFill>
                    <a:schemeClr val="tx1"/>
                  </a:solidFill>
                </a:endParaRPr>
              </a:p>
            </p:txBody>
          </p:sp>
        </mc:Choice>
        <mc:Fallback xmlns="">
          <p:sp>
            <p:nvSpPr>
              <p:cNvPr id="24" name="TextBox 1"/>
              <p:cNvSpPr txBox="1">
                <a:spLocks noRot="1" noChangeAspect="1" noMove="1" noResize="1" noEditPoints="1" noAdjustHandles="1" noChangeArrowheads="1" noChangeShapeType="1" noTextEdit="1"/>
              </p:cNvSpPr>
              <p:nvPr/>
            </p:nvSpPr>
            <p:spPr>
              <a:xfrm>
                <a:off x="2511100" y="5538658"/>
                <a:ext cx="2608278" cy="372731"/>
              </a:xfrm>
              <a:prstGeom prst="rect">
                <a:avLst/>
              </a:prstGeom>
              <a:blipFill rotWithShape="1">
                <a:blip r:embed="rId7"/>
                <a:stretch>
                  <a:fillRect l="-3505" t="-121311" b="-204918"/>
                </a:stretch>
              </a:blipFill>
            </p:spPr>
            <p:txBody>
              <a:bodyPr/>
              <a:lstStyle/>
              <a:p>
                <a:r>
                  <a:rPr lang="de-DE">
                    <a:noFill/>
                  </a:rPr>
                  <a:t> </a:t>
                </a:r>
              </a:p>
            </p:txBody>
          </p:sp>
        </mc:Fallback>
      </mc:AlternateContent>
      <p:sp>
        <p:nvSpPr>
          <p:cNvPr id="25" name="TextBox 7"/>
          <p:cNvSpPr txBox="1"/>
          <p:nvPr/>
        </p:nvSpPr>
        <p:spPr>
          <a:xfrm>
            <a:off x="468313" y="5553455"/>
            <a:ext cx="1520265" cy="400110"/>
          </a:xfrm>
          <a:prstGeom prst="rect">
            <a:avLst/>
          </a:prstGeom>
          <a:noFill/>
        </p:spPr>
        <p:txBody>
          <a:bodyPr wrap="square" rtlCol="0">
            <a:spAutoFit/>
          </a:bodyPr>
          <a:lstStyle/>
          <a:p>
            <a:r>
              <a:rPr lang="de-DE" sz="2000" dirty="0">
                <a:latin typeface="+mn-lt"/>
              </a:rPr>
              <a:t>&gt; Definition:    </a:t>
            </a:r>
          </a:p>
        </p:txBody>
      </p:sp>
      <p:sp>
        <p:nvSpPr>
          <p:cNvPr id="27" name="TextBox 7"/>
          <p:cNvSpPr txBox="1"/>
          <p:nvPr/>
        </p:nvSpPr>
        <p:spPr>
          <a:xfrm>
            <a:off x="477178" y="5975302"/>
            <a:ext cx="2447503" cy="400110"/>
          </a:xfrm>
          <a:prstGeom prst="rect">
            <a:avLst/>
          </a:prstGeom>
          <a:noFill/>
        </p:spPr>
        <p:txBody>
          <a:bodyPr wrap="square" rtlCol="0">
            <a:spAutoFit/>
          </a:bodyPr>
          <a:lstStyle/>
          <a:p>
            <a:r>
              <a:rPr lang="de-DE" sz="2000" dirty="0">
                <a:latin typeface="+mn-lt"/>
              </a:rPr>
              <a:t>&gt; Wertebereich:    </a:t>
            </a:r>
          </a:p>
        </p:txBody>
      </p:sp>
      <mc:AlternateContent xmlns:mc="http://schemas.openxmlformats.org/markup-compatibility/2006" xmlns:a14="http://schemas.microsoft.com/office/drawing/2010/main">
        <mc:Choice Requires="a14">
          <p:sp>
            <p:nvSpPr>
              <p:cNvPr id="28" name="TextBox 7"/>
              <p:cNvSpPr txBox="1"/>
              <p:nvPr/>
            </p:nvSpPr>
            <p:spPr>
              <a:xfrm>
                <a:off x="2386893" y="5976868"/>
                <a:ext cx="74565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i="1" smtClean="0">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1</m:t>
                          </m:r>
                        </m:e>
                      </m:d>
                    </m:oMath>
                  </m:oMathPara>
                </a14:m>
                <a:endParaRPr lang="de-DE" sz="2000" dirty="0">
                  <a:solidFill>
                    <a:schemeClr val="tx1"/>
                  </a:solidFill>
                  <a:latin typeface="+mn-lt"/>
                </a:endParaRPr>
              </a:p>
            </p:txBody>
          </p:sp>
        </mc:Choice>
        <mc:Fallback xmlns="">
          <p:sp>
            <p:nvSpPr>
              <p:cNvPr id="28" name="TextBox 7"/>
              <p:cNvSpPr txBox="1">
                <a:spLocks noRot="1" noChangeAspect="1" noMove="1" noResize="1" noEditPoints="1" noAdjustHandles="1" noChangeArrowheads="1" noChangeShapeType="1" noTextEdit="1"/>
              </p:cNvSpPr>
              <p:nvPr/>
            </p:nvSpPr>
            <p:spPr>
              <a:xfrm>
                <a:off x="2386893" y="5976868"/>
                <a:ext cx="745656" cy="400110"/>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7591616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Textfeld 9"/>
          <p:cNvSpPr txBox="1">
            <a:spLocks noChangeArrowheads="1"/>
          </p:cNvSpPr>
          <p:nvPr/>
        </p:nvSpPr>
        <p:spPr bwMode="auto">
          <a:xfrm>
            <a:off x="468313" y="1124744"/>
            <a:ext cx="439171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5.1.2 </a:t>
            </a:r>
            <a:r>
              <a:rPr lang="de-DE" sz="2000" dirty="0">
                <a:solidFill>
                  <a:srgbClr val="0070C0"/>
                </a:solidFill>
              </a:rPr>
              <a:t>●</a:t>
            </a:r>
            <a:endParaRPr lang="de-DE" sz="2000" b="1" dirty="0">
              <a:solidFill>
                <a:srgbClr val="0070C0"/>
              </a:solidFill>
              <a:latin typeface="Times New Roman" pitchFamily="18" charset="0"/>
            </a:endParaRPr>
          </a:p>
        </p:txBody>
      </p:sp>
      <p:sp>
        <p:nvSpPr>
          <p:cNvPr id="6" name="Textfeld 9"/>
          <p:cNvSpPr txBox="1">
            <a:spLocks noChangeArrowheads="1"/>
          </p:cNvSpPr>
          <p:nvPr/>
        </p:nvSpPr>
        <p:spPr bwMode="auto">
          <a:xfrm>
            <a:off x="468313" y="3717032"/>
            <a:ext cx="233987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Interpretation</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7" name="Textfeld 9"/>
          <p:cNvSpPr txBox="1">
            <a:spLocks noChangeArrowheads="1"/>
          </p:cNvSpPr>
          <p:nvPr/>
        </p:nvSpPr>
        <p:spPr bwMode="auto">
          <a:xfrm>
            <a:off x="468314" y="5805264"/>
            <a:ext cx="770408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Anmerkung zur Einordnung der Stärke von Zusammenhängen</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Box 7"/>
          <p:cNvSpPr txBox="1"/>
          <p:nvPr/>
        </p:nvSpPr>
        <p:spPr>
          <a:xfrm>
            <a:off x="468312" y="1628800"/>
            <a:ext cx="3455615" cy="400110"/>
          </a:xfrm>
          <a:prstGeom prst="rect">
            <a:avLst/>
          </a:prstGeom>
          <a:noFill/>
        </p:spPr>
        <p:txBody>
          <a:bodyPr wrap="square" rtlCol="0">
            <a:spAutoFit/>
          </a:bodyPr>
          <a:lstStyle/>
          <a:p>
            <a:r>
              <a:rPr lang="de-DE" sz="2000" dirty="0">
                <a:latin typeface="+mn-lt"/>
              </a:rPr>
              <a:t>Beispiel zu </a:t>
            </a:r>
            <a:r>
              <a:rPr lang="de-DE" sz="2000">
                <a:latin typeface="+mn-lt"/>
              </a:rPr>
              <a:t>Folie 164 (167):     </a:t>
            </a:r>
            <a:endParaRPr lang="de-DE" sz="2000" dirty="0">
              <a:latin typeface="+mn-lt"/>
            </a:endParaRPr>
          </a:p>
        </p:txBody>
      </p:sp>
      <mc:AlternateContent xmlns:mc="http://schemas.openxmlformats.org/markup-compatibility/2006" xmlns:a14="http://schemas.microsoft.com/office/drawing/2010/main">
        <mc:Choice Requires="a14">
          <p:sp>
            <p:nvSpPr>
              <p:cNvPr id="10" name="TextBox 1"/>
              <p:cNvSpPr txBox="1"/>
              <p:nvPr/>
            </p:nvSpPr>
            <p:spPr>
              <a:xfrm>
                <a:off x="773944" y="2105151"/>
                <a:ext cx="7038416" cy="922240"/>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i="1" smtClean="0">
                              <a:solidFill>
                                <a:schemeClr val="tx1"/>
                              </a:solidFill>
                              <a:latin typeface="Cambria Math"/>
                              <a:ea typeface="Cambria Math"/>
                            </a:rPr>
                            <m:t>𝜒</m:t>
                          </m:r>
                        </m:e>
                        <m:sup>
                          <m:r>
                            <a:rPr lang="de-DE" sz="2000" b="0" i="1" smtClean="0">
                              <a:solidFill>
                                <a:schemeClr val="tx1"/>
                              </a:solidFill>
                              <a:latin typeface="Cambria Math"/>
                            </a:rPr>
                            <m:t>2</m:t>
                          </m:r>
                        </m:sup>
                      </m:sSup>
                      <m:r>
                        <a:rPr lang="de-DE" sz="2000" b="0" i="1" smtClean="0">
                          <a:solidFill>
                            <a:schemeClr val="tx1"/>
                          </a:solidFill>
                          <a:latin typeface="Cambria Math"/>
                        </a:rPr>
                        <m:t>=1.875    ⇒       </m:t>
                      </m:r>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rad>
                        <m:radPr>
                          <m:degHide m:val="on"/>
                          <m:ctrlPr>
                            <a:rPr lang="de-DE" sz="2000" b="0" i="1" smtClean="0">
                              <a:solidFill>
                                <a:schemeClr val="tx1"/>
                              </a:solidFill>
                              <a:latin typeface="Cambria Math" panose="02040503050406030204" pitchFamily="18" charset="0"/>
                              <a:ea typeface="Cambria Math"/>
                            </a:rPr>
                          </m:ctrlPr>
                        </m:radPr>
                        <m:deg/>
                        <m:e>
                          <m:f>
                            <m:fPr>
                              <m:ctrlPr>
                                <a:rPr lang="de-DE" sz="2000" b="0" i="1" smtClean="0">
                                  <a:solidFill>
                                    <a:schemeClr val="tx1"/>
                                  </a:solidFill>
                                  <a:latin typeface="Cambria Math" panose="02040503050406030204" pitchFamily="18" charset="0"/>
                                  <a:ea typeface="Cambria Math"/>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𝜒</m:t>
                                  </m:r>
                                </m:e>
                                <m:sup>
                                  <m:r>
                                    <a:rPr lang="de-DE" sz="2000" b="0" i="1" smtClean="0">
                                      <a:solidFill>
                                        <a:schemeClr val="tx1"/>
                                      </a:solidFill>
                                      <a:latin typeface="Cambria Math"/>
                                      <a:ea typeface="Cambria Math"/>
                                    </a:rPr>
                                    <m:t>2</m:t>
                                  </m:r>
                                </m:sup>
                              </m:sSup>
                            </m:num>
                            <m:den>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𝜒</m:t>
                                  </m:r>
                                </m:e>
                                <m:sup>
                                  <m:r>
                                    <a:rPr lang="de-DE" sz="2000" i="1">
                                      <a:solidFill>
                                        <a:schemeClr val="tx1"/>
                                      </a:solidFill>
                                      <a:latin typeface="Cambria Math"/>
                                      <a:ea typeface="Cambria Math"/>
                                    </a:rPr>
                                    <m:t>2</m:t>
                                  </m:r>
                                </m:sup>
                              </m:sSup>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𝑛</m:t>
                              </m:r>
                            </m:den>
                          </m:f>
                        </m:e>
                      </m:rad>
                      <m:r>
                        <a:rPr lang="de-DE" sz="2000" b="0" i="1" smtClean="0">
                          <a:solidFill>
                            <a:schemeClr val="tx1"/>
                          </a:solidFill>
                          <a:latin typeface="Cambria Math"/>
                          <a:ea typeface="Cambria Math"/>
                        </a:rPr>
                        <m:t>=</m:t>
                      </m:r>
                      <m:rad>
                        <m:radPr>
                          <m:degHide m:val="on"/>
                          <m:ctrlPr>
                            <a:rPr lang="de-DE" sz="2000" i="1">
                              <a:solidFill>
                                <a:schemeClr val="tx1"/>
                              </a:solidFill>
                              <a:latin typeface="Cambria Math" panose="02040503050406030204" pitchFamily="18" charset="0"/>
                              <a:ea typeface="Cambria Math"/>
                            </a:rPr>
                          </m:ctrlPr>
                        </m:radPr>
                        <m:deg/>
                        <m:e>
                          <m:f>
                            <m:fPr>
                              <m:ctrlPr>
                                <a:rPr lang="de-DE" sz="2000" i="1">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1.875</m:t>
                              </m:r>
                            </m:num>
                            <m:den>
                              <m:r>
                                <a:rPr lang="de-DE" sz="2000" b="0" i="1" smtClean="0">
                                  <a:solidFill>
                                    <a:schemeClr val="tx1"/>
                                  </a:solidFill>
                                  <a:latin typeface="Cambria Math"/>
                                  <a:ea typeface="Cambria Math"/>
                                </a:rPr>
                                <m:t>1.875</m:t>
                              </m:r>
                              <m:r>
                                <a:rPr lang="de-DE" sz="2000" i="1">
                                  <a:solidFill>
                                    <a:schemeClr val="tx1"/>
                                  </a:solidFill>
                                  <a:latin typeface="Cambria Math"/>
                                  <a:ea typeface="Cambria Math"/>
                                </a:rPr>
                                <m:t>+</m:t>
                              </m:r>
                              <m:r>
                                <a:rPr lang="de-DE" sz="2000" b="0" i="1" smtClean="0">
                                  <a:solidFill>
                                    <a:schemeClr val="tx1"/>
                                  </a:solidFill>
                                  <a:latin typeface="Cambria Math"/>
                                  <a:ea typeface="Cambria Math"/>
                                </a:rPr>
                                <m:t>100</m:t>
                              </m:r>
                            </m:den>
                          </m:f>
                        </m:e>
                      </m:rad>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0.1357</m:t>
                      </m:r>
                    </m:oMath>
                  </m:oMathPara>
                </a14:m>
                <a:endParaRPr lang="de-DE" sz="2000" dirty="0">
                  <a:solidFill>
                    <a:schemeClr val="tx1"/>
                  </a:solidFill>
                </a:endParaRPr>
              </a:p>
            </p:txBody>
          </p:sp>
        </mc:Choice>
        <mc:Fallback xmlns="">
          <p:sp>
            <p:nvSpPr>
              <p:cNvPr id="10" name="TextBox 1"/>
              <p:cNvSpPr txBox="1">
                <a:spLocks noRot="1" noChangeAspect="1" noMove="1" noResize="1" noEditPoints="1" noAdjustHandles="1" noChangeArrowheads="1" noChangeShapeType="1" noTextEdit="1"/>
              </p:cNvSpPr>
              <p:nvPr/>
            </p:nvSpPr>
            <p:spPr>
              <a:xfrm>
                <a:off x="773944" y="2105151"/>
                <a:ext cx="7038416" cy="922240"/>
              </a:xfrm>
              <a:prstGeom prst="rect">
                <a:avLst/>
              </a:prstGeom>
              <a:blipFill rotWithShape="1">
                <a:blip r:embed="rId3"/>
                <a:stretch>
                  <a:fillRect l="-8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1"/>
              <p:cNvSpPr txBox="1"/>
              <p:nvPr/>
            </p:nvSpPr>
            <p:spPr>
              <a:xfrm>
                <a:off x="773944" y="3098618"/>
                <a:ext cx="6505755" cy="372731"/>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𝑀</m:t>
                          </m:r>
                          <m:r>
                            <a:rPr lang="de-DE" sz="2000" b="0" i="1" smtClean="0">
                              <a:solidFill>
                                <a:schemeClr val="tx1"/>
                              </a:solidFill>
                              <a:latin typeface="Cambria Math"/>
                            </a:rPr>
                            <m:t>=</m:t>
                          </m:r>
                          <m:r>
                            <m:rPr>
                              <m:sty m:val="p"/>
                            </m:rPr>
                            <a:rPr lang="de-DE" sz="2000" b="0" i="0" smtClean="0">
                              <a:solidFill>
                                <a:schemeClr val="tx1"/>
                              </a:solidFill>
                              <a:latin typeface="Cambria Math"/>
                            </a:rPr>
                            <m:t>min</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2,3</m:t>
                              </m:r>
                            </m:e>
                          </m:d>
                          <m:r>
                            <a:rPr lang="de-DE" sz="2000" b="0" i="1" smtClean="0">
                              <a:solidFill>
                                <a:schemeClr val="tx1"/>
                              </a:solidFill>
                              <a:latin typeface="Cambria Math"/>
                            </a:rPr>
                            <m:t>=2     ⇒   </m:t>
                          </m:r>
                          <m:r>
                            <a:rPr lang="de-DE" sz="2000" b="0" i="1" smtClean="0">
                              <a:solidFill>
                                <a:schemeClr val="tx1"/>
                              </a:solidFill>
                              <a:latin typeface="Cambria Math"/>
                              <a:ea typeface="Cambria Math"/>
                            </a:rPr>
                            <m:t>  </m:t>
                          </m:r>
                          <m:r>
                            <a:rPr lang="de-DE" sz="2000" b="0" i="1" smtClean="0">
                              <a:solidFill>
                                <a:schemeClr val="tx1"/>
                              </a:solidFill>
                              <a:latin typeface="Cambria Math"/>
                            </a:rPr>
                            <m:t>𝐶</m:t>
                          </m:r>
                        </m:e>
                        <m:sub>
                          <m:r>
                            <a:rPr lang="de-DE" sz="2000" b="0" i="1" smtClean="0">
                              <a:solidFill>
                                <a:schemeClr val="tx1"/>
                              </a:solidFill>
                              <a:latin typeface="Cambria Math"/>
                            </a:rPr>
                            <m:t>𝐾</m:t>
                          </m:r>
                        </m:sub>
                      </m:sSub>
                      <m:r>
                        <a:rPr lang="de-DE" sz="2000" b="0" i="1" smtClean="0">
                          <a:solidFill>
                            <a:schemeClr val="tx1"/>
                          </a:solidFill>
                          <a:latin typeface="Cambria Math"/>
                        </a:rPr>
                        <m:t>=0.1357</m:t>
                      </m:r>
                      <m:r>
                        <a:rPr lang="de-DE" sz="2000" b="0" i="1" smtClean="0">
                          <a:solidFill>
                            <a:schemeClr val="tx1"/>
                          </a:solidFill>
                          <a:latin typeface="Cambria Math"/>
                          <a:ea typeface="Cambria Math"/>
                        </a:rPr>
                        <m:t>×</m:t>
                      </m:r>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num>
                            <m:den>
                              <m:r>
                                <a:rPr lang="de-DE" sz="2000" b="0" i="1" smtClean="0">
                                  <a:solidFill>
                                    <a:schemeClr val="tx1"/>
                                  </a:solidFill>
                                  <a:latin typeface="Cambria Math"/>
                                </a:rPr>
                                <m:t>1</m:t>
                              </m:r>
                            </m:den>
                          </m:f>
                        </m:e>
                      </m:rad>
                      <m:r>
                        <a:rPr lang="de-DE" sz="2000" b="0" i="1" smtClean="0">
                          <a:solidFill>
                            <a:schemeClr val="tx1"/>
                          </a:solidFill>
                          <a:latin typeface="Cambria Math"/>
                          <a:ea typeface="Cambria Math"/>
                        </a:rPr>
                        <m:t>≈0.1919</m:t>
                      </m:r>
                    </m:oMath>
                  </m:oMathPara>
                </a14:m>
                <a:endParaRPr lang="de-DE" sz="2000" i="1" dirty="0">
                  <a:solidFill>
                    <a:schemeClr val="tx1"/>
                  </a:solidFill>
                </a:endParaRPr>
              </a:p>
            </p:txBody>
          </p:sp>
        </mc:Choice>
        <mc:Fallback xmlns="">
          <p:sp>
            <p:nvSpPr>
              <p:cNvPr id="16" name="TextBox 1"/>
              <p:cNvSpPr txBox="1">
                <a:spLocks noRot="1" noChangeAspect="1" noMove="1" noResize="1" noEditPoints="1" noAdjustHandles="1" noChangeArrowheads="1" noChangeShapeType="1" noTextEdit="1"/>
              </p:cNvSpPr>
              <p:nvPr/>
            </p:nvSpPr>
            <p:spPr>
              <a:xfrm>
                <a:off x="773944" y="3098618"/>
                <a:ext cx="6505755" cy="372731"/>
              </a:xfrm>
              <a:prstGeom prst="rect">
                <a:avLst/>
              </a:prstGeom>
              <a:blipFill rotWithShape="1">
                <a:blip r:embed="rId4"/>
                <a:stretch>
                  <a:fillRect l="-1406" t="-121311" b="-20491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Box 7"/>
              <p:cNvSpPr txBox="1"/>
              <p:nvPr/>
            </p:nvSpPr>
            <p:spPr>
              <a:xfrm>
                <a:off x="468313" y="4147866"/>
                <a:ext cx="6551960" cy="400110"/>
              </a:xfrm>
              <a:prstGeom prst="rect">
                <a:avLst/>
              </a:prstGeom>
              <a:noFill/>
            </p:spPr>
            <p:txBody>
              <a:bodyPr wrap="square" rtlCol="0">
                <a:spAutoFit/>
              </a:bodyPr>
              <a:lstStyle/>
              <a:p>
                <a:r>
                  <a:rPr lang="de-DE" sz="2000" dirty="0">
                    <a:latin typeface="+mn-lt"/>
                  </a:rPr>
                  <a:t>&gt;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𝐶</m:t>
                        </m:r>
                      </m:e>
                      <m:sub>
                        <m:r>
                          <a:rPr lang="de-DE" sz="2000" b="0" i="1" smtClean="0">
                            <a:latin typeface="Cambria Math"/>
                          </a:rPr>
                          <m:t>𝐾</m:t>
                        </m:r>
                      </m:sub>
                    </m:sSub>
                    <m:r>
                      <a:rPr lang="de-DE" sz="2000" b="0" i="1" smtClean="0">
                        <a:latin typeface="Cambria Math"/>
                      </a:rPr>
                      <m:t>=0</m:t>
                    </m:r>
                  </m:oMath>
                </a14:m>
                <a:r>
                  <a:rPr lang="de-DE" sz="2000" dirty="0">
                    <a:latin typeface="+mn-lt"/>
                  </a:rPr>
                  <a:t>, falls keine Abhängigkeit besteht, sonst &gt; 0.    </a:t>
                </a:r>
              </a:p>
            </p:txBody>
          </p:sp>
        </mc:Choice>
        <mc:Fallback xmlns="">
          <p:sp>
            <p:nvSpPr>
              <p:cNvPr id="17" name="TextBox 7"/>
              <p:cNvSpPr txBox="1">
                <a:spLocks noRot="1" noChangeAspect="1" noMove="1" noResize="1" noEditPoints="1" noAdjustHandles="1" noChangeArrowheads="1" noChangeShapeType="1" noTextEdit="1"/>
              </p:cNvSpPr>
              <p:nvPr/>
            </p:nvSpPr>
            <p:spPr>
              <a:xfrm>
                <a:off x="468313" y="4147866"/>
                <a:ext cx="6551960" cy="400110"/>
              </a:xfrm>
              <a:prstGeom prst="rect">
                <a:avLst/>
              </a:prstGeom>
              <a:blipFill rotWithShape="1">
                <a:blip r:embed="rId5"/>
                <a:stretch>
                  <a:fillRect l="-1023"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Box 7"/>
              <p:cNvSpPr txBox="1"/>
              <p:nvPr/>
            </p:nvSpPr>
            <p:spPr>
              <a:xfrm>
                <a:off x="468313" y="4559208"/>
                <a:ext cx="7704088" cy="400110"/>
              </a:xfrm>
              <a:prstGeom prst="rect">
                <a:avLst/>
              </a:prstGeom>
              <a:noFill/>
            </p:spPr>
            <p:txBody>
              <a:bodyPr wrap="square" rtlCol="0">
                <a:spAutoFit/>
              </a:bodyPr>
              <a:lstStyle/>
              <a:p>
                <a:r>
                  <a:rPr lang="de-DE" sz="2000" dirty="0">
                    <a:latin typeface="+mn-lt"/>
                  </a:rPr>
                  <a:t>&gt;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𝐶</m:t>
                        </m:r>
                      </m:e>
                      <m:sub>
                        <m:r>
                          <a:rPr lang="de-DE" sz="2000" i="1">
                            <a:latin typeface="Cambria Math"/>
                          </a:rPr>
                          <m:t>𝐾</m:t>
                        </m:r>
                      </m:sub>
                    </m:sSub>
                    <m:r>
                      <a:rPr lang="de-DE" sz="2000" i="1">
                        <a:latin typeface="Cambria Math"/>
                      </a:rPr>
                      <m:t>=</m:t>
                    </m:r>
                    <m:r>
                      <a:rPr lang="de-DE" sz="2000" b="0" i="1" smtClean="0">
                        <a:latin typeface="Cambria Math"/>
                      </a:rPr>
                      <m:t>1</m:t>
                    </m:r>
                  </m:oMath>
                </a14:m>
                <a:r>
                  <a:rPr lang="de-DE" sz="2000" dirty="0">
                    <a:latin typeface="+mn-lt"/>
                  </a:rPr>
                  <a:t>, bei maximaler Abhängigkeit</a:t>
                </a:r>
              </a:p>
            </p:txBody>
          </p:sp>
        </mc:Choice>
        <mc:Fallback xmlns="">
          <p:sp>
            <p:nvSpPr>
              <p:cNvPr id="18" name="TextBox 7"/>
              <p:cNvSpPr txBox="1">
                <a:spLocks noRot="1" noChangeAspect="1" noMove="1" noResize="1" noEditPoints="1" noAdjustHandles="1" noChangeArrowheads="1" noChangeShapeType="1" noTextEdit="1"/>
              </p:cNvSpPr>
              <p:nvPr/>
            </p:nvSpPr>
            <p:spPr>
              <a:xfrm>
                <a:off x="468313" y="4559208"/>
                <a:ext cx="7704088" cy="400110"/>
              </a:xfrm>
              <a:prstGeom prst="rect">
                <a:avLst/>
              </a:prstGeom>
              <a:blipFill rotWithShape="1">
                <a:blip r:embed="rId6"/>
                <a:stretch>
                  <a:fillRect l="-87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Box 7"/>
              <p:cNvSpPr txBox="1"/>
              <p:nvPr/>
            </p:nvSpPr>
            <p:spPr>
              <a:xfrm>
                <a:off x="468313" y="4969616"/>
                <a:ext cx="7704088" cy="707886"/>
              </a:xfrm>
              <a:prstGeom prst="rect">
                <a:avLst/>
              </a:prstGeom>
              <a:noFill/>
            </p:spPr>
            <p:txBody>
              <a:bodyPr wrap="square" rtlCol="0">
                <a:spAutoFit/>
              </a:bodyPr>
              <a:lstStyle/>
              <a:p>
                <a:r>
                  <a:rPr lang="de-DE" sz="2000" dirty="0">
                    <a:latin typeface="+mn-lt"/>
                  </a:rPr>
                  <a:t>&gt;  Anhand des Wertes von </a:t>
                </a:r>
                <a14:m>
                  <m:oMath xmlns:m="http://schemas.openxmlformats.org/officeDocument/2006/math">
                    <m:r>
                      <a:rPr lang="de-DE" sz="2000" b="0" i="1" smtClean="0">
                        <a:latin typeface="Cambria Math"/>
                      </a:rPr>
                      <m:t>𝐶</m:t>
                    </m:r>
                  </m:oMath>
                </a14:m>
                <a:r>
                  <a:rPr lang="de-DE" sz="2000" dirty="0">
                    <a:latin typeface="+mn-lt"/>
                  </a:rPr>
                  <a:t> oder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𝐶</m:t>
                        </m:r>
                      </m:e>
                      <m:sub>
                        <m:r>
                          <a:rPr lang="de-DE" sz="2000" b="0" i="1" smtClean="0">
                            <a:latin typeface="Cambria Math"/>
                          </a:rPr>
                          <m:t>𝐾</m:t>
                        </m:r>
                      </m:sub>
                    </m:sSub>
                  </m:oMath>
                </a14:m>
                <a:r>
                  <a:rPr lang="de-DE" sz="2000" dirty="0">
                    <a:latin typeface="+mn-lt"/>
                  </a:rPr>
                  <a:t> lässt sich nicht erkennen, in welcher</a:t>
                </a:r>
              </a:p>
              <a:p>
                <a:r>
                  <a:rPr lang="de-DE" sz="2000" dirty="0">
                    <a:latin typeface="+mn-lt"/>
                  </a:rPr>
                  <a:t>    Weise Abhängigkeiten bestehen (Vergleich bedingter Verteilungen!)</a:t>
                </a:r>
              </a:p>
            </p:txBody>
          </p:sp>
        </mc:Choice>
        <mc:Fallback xmlns="">
          <p:sp>
            <p:nvSpPr>
              <p:cNvPr id="19" name="TextBox 7"/>
              <p:cNvSpPr txBox="1">
                <a:spLocks noRot="1" noChangeAspect="1" noMove="1" noResize="1" noEditPoints="1" noAdjustHandles="1" noChangeArrowheads="1" noChangeShapeType="1" noTextEdit="1"/>
              </p:cNvSpPr>
              <p:nvPr/>
            </p:nvSpPr>
            <p:spPr>
              <a:xfrm>
                <a:off x="468313" y="4969616"/>
                <a:ext cx="7704088" cy="707886"/>
              </a:xfrm>
              <a:prstGeom prst="rect">
                <a:avLst/>
              </a:prstGeom>
              <a:blipFill rotWithShape="1">
                <a:blip r:embed="rId7"/>
                <a:stretch>
                  <a:fillRect l="-870" t="-4310" r="-475" b="-14655"/>
                </a:stretch>
              </a:blipFill>
            </p:spPr>
            <p:txBody>
              <a:bodyPr/>
              <a:lstStyle/>
              <a:p>
                <a:r>
                  <a:rPr lang="de-DE">
                    <a:noFill/>
                  </a:rPr>
                  <a:t> </a:t>
                </a:r>
              </a:p>
            </p:txBody>
          </p:sp>
        </mc:Fallback>
      </mc:AlternateContent>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175</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31489342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176</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268760"/>
            <a:ext cx="7600950" cy="4362450"/>
          </a:xfrm>
          <a:prstGeom prst="rect">
            <a:avLst/>
          </a:prstGeom>
        </p:spPr>
      </p:pic>
    </p:spTree>
    <p:extLst>
      <p:ext uri="{BB962C8B-B14F-4D97-AF65-F5344CB8AC3E}">
        <p14:creationId xmlns:p14="http://schemas.microsoft.com/office/powerpoint/2010/main" val="382972110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 Grundzüge statistischer Methoden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15</a:t>
            </a:r>
            <a:endParaRPr lang="de-DE" sz="8000" b="1" dirty="0">
              <a:solidFill>
                <a:schemeClr val="tx1"/>
              </a:solidFill>
              <a:latin typeface="+mj-lt"/>
            </a:endParaRPr>
          </a:p>
        </p:txBody>
      </p:sp>
      <p:sp>
        <p:nvSpPr>
          <p:cNvPr id="8" name="Textfeld 7"/>
          <p:cNvSpPr txBox="1">
            <a:spLocks noChangeArrowheads="1"/>
          </p:cNvSpPr>
          <p:nvPr/>
        </p:nvSpPr>
        <p:spPr bwMode="auto">
          <a:xfrm>
            <a:off x="468313" y="1196752"/>
            <a:ext cx="4824536" cy="400110"/>
          </a:xfrm>
          <a:prstGeom prst="rect">
            <a:avLst/>
          </a:prstGeom>
          <a:solidFill>
            <a:schemeClr val="bg1"/>
          </a:solid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Statistische Methodik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611560" y="2492896"/>
            <a:ext cx="6477000" cy="3143250"/>
          </a:xfrm>
          <a:prstGeom prst="rect">
            <a:avLst/>
          </a:prstGeom>
        </p:spPr>
      </p:pic>
    </p:spTree>
    <p:extLst>
      <p:ext uri="{BB962C8B-B14F-4D97-AF65-F5344CB8AC3E}">
        <p14:creationId xmlns:p14="http://schemas.microsoft.com/office/powerpoint/2010/main" val="163161842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Textfeld 9"/>
          <p:cNvSpPr txBox="1">
            <a:spLocks noChangeArrowheads="1"/>
          </p:cNvSpPr>
          <p:nvPr/>
        </p:nvSpPr>
        <p:spPr bwMode="auto">
          <a:xfrm>
            <a:off x="466666" y="1124744"/>
            <a:ext cx="640959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Transformationseigenschaften der Zusammenhangsmaße</a:t>
            </a:r>
          </a:p>
        </p:txBody>
      </p:sp>
      <p:sp>
        <p:nvSpPr>
          <p:cNvPr id="6" name="Textfeld 9"/>
          <p:cNvSpPr txBox="1">
            <a:spLocks noChangeArrowheads="1"/>
          </p:cNvSpPr>
          <p:nvPr/>
        </p:nvSpPr>
        <p:spPr bwMode="auto">
          <a:xfrm>
            <a:off x="468313" y="1758646"/>
            <a:ext cx="705601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Invarianz gegenüber Zeilen- und Spaltenvertauschungen </a:t>
            </a:r>
            <a:r>
              <a:rPr lang="de-DE" sz="2000" dirty="0">
                <a:solidFill>
                  <a:srgbClr val="0070C0"/>
                </a:solidFill>
              </a:rPr>
              <a:t>●</a:t>
            </a:r>
            <a:endParaRPr lang="de-DE" sz="2000" b="1" dirty="0">
              <a:solidFill>
                <a:srgbClr val="0070C0"/>
              </a:solidFill>
              <a:latin typeface="Times New Roman" pitchFamily="18" charset="0"/>
            </a:endParaRPr>
          </a:p>
        </p:txBody>
      </p:sp>
      <p:sp>
        <p:nvSpPr>
          <p:cNvPr id="7" name="Textfeld 9"/>
          <p:cNvSpPr txBox="1">
            <a:spLocks noChangeArrowheads="1"/>
          </p:cNvSpPr>
          <p:nvPr/>
        </p:nvSpPr>
        <p:spPr bwMode="auto">
          <a:xfrm>
            <a:off x="466666" y="2183912"/>
            <a:ext cx="842581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err="1">
                <a:solidFill>
                  <a:srgbClr val="0070C0"/>
                </a:solidFill>
                <a:latin typeface="Times New Roman" pitchFamily="18" charset="0"/>
              </a:rPr>
              <a:t>Äquivarianz</a:t>
            </a:r>
            <a:r>
              <a:rPr lang="de-DE" sz="2000" b="1" dirty="0">
                <a:solidFill>
                  <a:srgbClr val="0070C0"/>
                </a:solidFill>
                <a:latin typeface="Times New Roman" pitchFamily="18" charset="0"/>
              </a:rPr>
              <a:t> des </a:t>
            </a:r>
            <a:r>
              <a:rPr lang="de-DE" sz="2000" b="1" dirty="0" err="1">
                <a:solidFill>
                  <a:srgbClr val="0070C0"/>
                </a:solidFill>
                <a:latin typeface="Times New Roman" pitchFamily="18" charset="0"/>
              </a:rPr>
              <a:t>Chiquadrat</a:t>
            </a:r>
            <a:r>
              <a:rPr lang="de-DE" sz="2000" b="1" dirty="0">
                <a:solidFill>
                  <a:srgbClr val="0070C0"/>
                </a:solidFill>
                <a:latin typeface="Times New Roman" pitchFamily="18" charset="0"/>
              </a:rPr>
              <a:t>-Koeffizienten gegenüber Multiplikationen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177</a:t>
            </a:r>
            <a:endParaRPr lang="de-DE" sz="8000" b="1" dirty="0">
              <a:solidFill>
                <a:schemeClr val="tx1"/>
              </a:solidFill>
              <a:latin typeface="+mj-lt"/>
            </a:endParaRPr>
          </a:p>
        </p:txBody>
      </p:sp>
      <p:sp>
        <p:nvSpPr>
          <p:cNvPr id="12" name="TextBox 7"/>
          <p:cNvSpPr txBox="1"/>
          <p:nvPr/>
        </p:nvSpPr>
        <p:spPr>
          <a:xfrm>
            <a:off x="466666" y="2617088"/>
            <a:ext cx="6551960" cy="400110"/>
          </a:xfrm>
          <a:prstGeom prst="rect">
            <a:avLst/>
          </a:prstGeom>
          <a:noFill/>
        </p:spPr>
        <p:txBody>
          <a:bodyPr wrap="square" rtlCol="0">
            <a:spAutoFit/>
          </a:bodyPr>
          <a:lstStyle/>
          <a:p>
            <a:r>
              <a:rPr lang="de-DE" sz="2000" dirty="0">
                <a:latin typeface="+mn-lt"/>
              </a:rPr>
              <a:t>&gt;  Beispiel:</a:t>
            </a:r>
          </a:p>
        </p:txBody>
      </p:sp>
      <p:sp>
        <p:nvSpPr>
          <p:cNvPr id="15" name="TextBox 7"/>
          <p:cNvSpPr txBox="1"/>
          <p:nvPr/>
        </p:nvSpPr>
        <p:spPr>
          <a:xfrm>
            <a:off x="468313" y="4553405"/>
            <a:ext cx="6551960" cy="400110"/>
          </a:xfrm>
          <a:prstGeom prst="rect">
            <a:avLst/>
          </a:prstGeom>
          <a:noFill/>
        </p:spPr>
        <p:txBody>
          <a:bodyPr wrap="square" rtlCol="0">
            <a:spAutoFit/>
          </a:bodyPr>
          <a:lstStyle/>
          <a:p>
            <a:r>
              <a:rPr lang="de-DE" sz="2000" dirty="0">
                <a:latin typeface="+mn-lt"/>
              </a:rPr>
              <a:t>&gt;  Nachweis:</a:t>
            </a:r>
          </a:p>
        </p:txBody>
      </p:sp>
      <mc:AlternateContent xmlns:mc="http://schemas.openxmlformats.org/markup-compatibility/2006" xmlns:a14="http://schemas.microsoft.com/office/drawing/2010/main">
        <mc:Choice Requires="a14">
          <p:sp>
            <p:nvSpPr>
              <p:cNvPr id="16" name="TextBox 1"/>
              <p:cNvSpPr txBox="1"/>
              <p:nvPr/>
            </p:nvSpPr>
            <p:spPr>
              <a:xfrm>
                <a:off x="826434" y="4981251"/>
                <a:ext cx="4174925" cy="1067472"/>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latin typeface="Cambria Math" panose="02040503050406030204" pitchFamily="18" charset="0"/>
                            </a:rPr>
                          </m:ctrlPr>
                        </m:sSubSupPr>
                        <m:e>
                          <m:r>
                            <a:rPr lang="de-DE" sz="2000" b="0" i="1" smtClean="0">
                              <a:latin typeface="Cambria Math"/>
                              <a:ea typeface="Cambria Math"/>
                            </a:rPr>
                            <m:t>𝜒</m:t>
                          </m:r>
                        </m:e>
                        <m:sub>
                          <m:r>
                            <a:rPr lang="de-DE" sz="2000" b="0" i="1" smtClean="0">
                              <a:latin typeface="Cambria Math"/>
                            </a:rPr>
                            <m:t>𝑇𝑟𝑎𝑓𝑜</m:t>
                          </m:r>
                        </m:sub>
                        <m:sup>
                          <m:r>
                            <a:rPr lang="de-DE" sz="2000" b="0" i="1" smtClean="0">
                              <a:latin typeface="Cambria Math"/>
                            </a:rPr>
                            <m:t>2</m:t>
                          </m:r>
                        </m:sup>
                      </m:sSubSup>
                      <m:r>
                        <a:rPr lang="de-DE" sz="2000" b="0" i="1" smtClean="0">
                          <a:latin typeface="Cambria Math"/>
                        </a:rPr>
                        <m:t>=</m:t>
                      </m:r>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𝑖</m:t>
                          </m:r>
                          <m:r>
                            <a:rPr lang="de-DE" sz="2000" b="0" i="1" smtClean="0">
                              <a:latin typeface="Cambria Math" panose="02040503050406030204" pitchFamily="18" charset="0"/>
                            </a:rPr>
                            <m:t>=1</m:t>
                          </m:r>
                        </m:sub>
                        <m:sup>
                          <m:r>
                            <a:rPr lang="de-DE" sz="2000" b="0" i="1" smtClean="0">
                              <a:latin typeface="Cambria Math" panose="02040503050406030204" pitchFamily="18" charset="0"/>
                            </a:rPr>
                            <m:t>𝑘</m:t>
                          </m:r>
                        </m:sup>
                        <m:e>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𝑗</m:t>
                              </m:r>
                              <m:r>
                                <a:rPr lang="de-DE" sz="2000" b="0" i="1" smtClean="0">
                                  <a:latin typeface="Cambria Math" panose="02040503050406030204" pitchFamily="18" charset="0"/>
                                </a:rPr>
                                <m:t>=1</m:t>
                              </m:r>
                            </m:sub>
                            <m:sup>
                              <m:r>
                                <a:rPr lang="de-DE" sz="2000" b="0" i="1" smtClean="0">
                                  <a:latin typeface="Cambria Math" panose="02040503050406030204" pitchFamily="18" charset="0"/>
                                </a:rPr>
                                <m:t>𝑙</m:t>
                              </m:r>
                            </m:sup>
                            <m:e>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r>
                                            <a:rPr lang="de-DE" sz="2000" b="0" i="1" smtClean="0">
                                              <a:latin typeface="Cambria Math"/>
                                            </a:rPr>
                                            <m:t>𝑐</m:t>
                                          </m:r>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𝑖𝑗</m:t>
                                              </m:r>
                                            </m:sub>
                                          </m:sSub>
                                          <m:r>
                                            <a:rPr lang="de-DE" sz="2000" i="1">
                                              <a:latin typeface="Cambria Math" panose="02040503050406030204" pitchFamily="18" charset="0"/>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b="0" i="1" smtClean="0">
                                                      <a:latin typeface="Cambria Math"/>
                                                    </a:rPr>
                                                    <m:t>𝑐</m:t>
                                                  </m:r>
                                                  <m:r>
                                                    <a:rPr lang="de-DE" sz="2000" i="1">
                                                      <a:latin typeface="Cambria Math" panose="02040503050406030204" pitchFamily="18" charset="0"/>
                                                    </a:rPr>
                                                    <m:t>𝑛</m:t>
                                                  </m:r>
                                                </m:e>
                                                <m:sub>
                                                  <m:r>
                                                    <a:rPr lang="de-DE" sz="2000" i="1">
                                                      <a:latin typeface="Cambria Math" panose="02040503050406030204" pitchFamily="18" charset="0"/>
                                                    </a:rPr>
                                                    <m:t>𝑖</m:t>
                                                  </m:r>
                                                  <m:r>
                                                    <a:rPr lang="de-DE" sz="2000" i="1">
                                                      <a:latin typeface="Cambria Math" panose="02040503050406030204" pitchFamily="18" charset="0"/>
                                                    </a:rPr>
                                                    <m:t>•</m:t>
                                                  </m:r>
                                                </m:sub>
                                              </m:sSub>
                                              <m:r>
                                                <a:rPr lang="de-DE" sz="2000" b="0" i="1" smtClean="0">
                                                  <a:latin typeface="Cambria Math"/>
                                                </a:rPr>
                                                <m:t>𝑐</m:t>
                                              </m:r>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m:t>
                                                  </m:r>
                                                  <m:r>
                                                    <a:rPr lang="de-DE" sz="2000" i="1">
                                                      <a:latin typeface="Cambria Math" panose="02040503050406030204" pitchFamily="18" charset="0"/>
                                                    </a:rPr>
                                                    <m:t>𝑗</m:t>
                                                  </m:r>
                                                </m:sub>
                                              </m:sSub>
                                            </m:num>
                                            <m:den>
                                              <m:r>
                                                <a:rPr lang="de-DE" sz="2000" b="0" i="1" smtClean="0">
                                                  <a:latin typeface="Cambria Math"/>
                                                </a:rPr>
                                                <m:t>𝑐</m:t>
                                              </m:r>
                                              <m:r>
                                                <a:rPr lang="de-DE" sz="2000" i="1">
                                                  <a:latin typeface="Cambria Math" panose="02040503050406030204" pitchFamily="18" charset="0"/>
                                                </a:rPr>
                                                <m:t>𝑛</m:t>
                                              </m:r>
                                            </m:den>
                                          </m:f>
                                        </m:e>
                                      </m:d>
                                    </m:e>
                                    <m:sup>
                                      <m:r>
                                        <a:rPr lang="de-DE" sz="2000" b="0" i="1" smtClean="0">
                                          <a:latin typeface="Cambria Math"/>
                                        </a:rPr>
                                        <m:t>2</m:t>
                                      </m:r>
                                    </m:sup>
                                  </m:sSup>
                                </m:num>
                                <m:den>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b="0" i="1" smtClean="0">
                                              <a:latin typeface="Cambria Math"/>
                                            </a:rPr>
                                            <m:t>𝑐</m:t>
                                          </m:r>
                                          <m:r>
                                            <a:rPr lang="de-DE" sz="2000" i="1">
                                              <a:latin typeface="Cambria Math" panose="02040503050406030204" pitchFamily="18" charset="0"/>
                                            </a:rPr>
                                            <m:t>𝑛</m:t>
                                          </m:r>
                                        </m:e>
                                        <m:sub>
                                          <m:r>
                                            <a:rPr lang="de-DE" sz="2000" i="1">
                                              <a:latin typeface="Cambria Math" panose="02040503050406030204" pitchFamily="18" charset="0"/>
                                            </a:rPr>
                                            <m:t>𝑖</m:t>
                                          </m:r>
                                          <m:r>
                                            <a:rPr lang="de-DE" sz="2000" i="1">
                                              <a:latin typeface="Cambria Math" panose="02040503050406030204" pitchFamily="18" charset="0"/>
                                            </a:rPr>
                                            <m:t>•</m:t>
                                          </m:r>
                                        </m:sub>
                                      </m:sSub>
                                      <m:r>
                                        <a:rPr lang="de-DE" sz="2000" b="0" i="1" smtClean="0">
                                          <a:latin typeface="Cambria Math"/>
                                        </a:rPr>
                                        <m:t>𝑐</m:t>
                                      </m:r>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m:t>
                                          </m:r>
                                          <m:r>
                                            <a:rPr lang="de-DE" sz="2000" i="1">
                                              <a:latin typeface="Cambria Math" panose="02040503050406030204" pitchFamily="18" charset="0"/>
                                            </a:rPr>
                                            <m:t>𝑗</m:t>
                                          </m:r>
                                        </m:sub>
                                      </m:sSub>
                                    </m:num>
                                    <m:den>
                                      <m:r>
                                        <a:rPr lang="de-DE" sz="2000" b="0" i="1" smtClean="0">
                                          <a:latin typeface="Cambria Math"/>
                                        </a:rPr>
                                        <m:t>𝑐</m:t>
                                      </m:r>
                                      <m:r>
                                        <a:rPr lang="de-DE" sz="2000" i="1">
                                          <a:latin typeface="Cambria Math" panose="02040503050406030204" pitchFamily="18" charset="0"/>
                                        </a:rPr>
                                        <m:t>𝑛</m:t>
                                      </m:r>
                                    </m:den>
                                  </m:f>
                                </m:den>
                              </m:f>
                            </m:e>
                          </m:nary>
                        </m:e>
                      </m:nary>
                      <m:r>
                        <a:rPr lang="de-DE" sz="2000" b="0" i="1" smtClean="0">
                          <a:latin typeface="Cambria Math"/>
                        </a:rPr>
                        <m:t>=</m:t>
                      </m:r>
                    </m:oMath>
                  </m:oMathPara>
                </a14:m>
                <a:endParaRPr lang="de-DE" sz="2000" dirty="0"/>
              </a:p>
            </p:txBody>
          </p:sp>
        </mc:Choice>
        <mc:Fallback xmlns="">
          <p:sp>
            <p:nvSpPr>
              <p:cNvPr id="16" name="TextBox 1"/>
              <p:cNvSpPr txBox="1">
                <a:spLocks noRot="1" noChangeAspect="1" noMove="1" noResize="1" noEditPoints="1" noAdjustHandles="1" noChangeArrowheads="1" noChangeShapeType="1" noTextEdit="1"/>
              </p:cNvSpPr>
              <p:nvPr/>
            </p:nvSpPr>
            <p:spPr>
              <a:xfrm>
                <a:off x="826434" y="4981251"/>
                <a:ext cx="4174925" cy="1067472"/>
              </a:xfrm>
              <a:prstGeom prst="rect">
                <a:avLst/>
              </a:prstGeom>
              <a:blipFill rotWithShape="1">
                <a:blip r:embed="rId4"/>
                <a:stretch>
                  <a:fillRect l="-2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Box 1"/>
              <p:cNvSpPr txBox="1"/>
              <p:nvPr/>
            </p:nvSpPr>
            <p:spPr>
              <a:xfrm>
                <a:off x="5076056" y="4981562"/>
                <a:ext cx="2636812" cy="1067343"/>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𝑐</m:t>
                      </m:r>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panose="02040503050406030204" pitchFamily="18" charset="0"/>
                            </a:rPr>
                            <m:t>𝑖</m:t>
                          </m:r>
                          <m:r>
                            <a:rPr lang="de-DE" sz="2000" i="1">
                              <a:solidFill>
                                <a:schemeClr val="tx1"/>
                              </a:solidFill>
                              <a:latin typeface="Cambria Math" panose="02040503050406030204" pitchFamily="18" charset="0"/>
                            </a:rPr>
                            <m:t>=1</m:t>
                          </m:r>
                        </m:sub>
                        <m:sup>
                          <m:r>
                            <a:rPr lang="de-DE" sz="2000" i="1">
                              <a:solidFill>
                                <a:schemeClr val="tx1"/>
                              </a:solidFill>
                              <a:latin typeface="Cambria Math" panose="02040503050406030204" pitchFamily="18" charset="0"/>
                            </a:rPr>
                            <m:t>𝑘</m:t>
                          </m:r>
                        </m:sup>
                        <m:e>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panose="02040503050406030204" pitchFamily="18" charset="0"/>
                                </a:rPr>
                                <m:t>𝑗</m:t>
                              </m:r>
                              <m:r>
                                <a:rPr lang="de-DE" sz="2000" i="1">
                                  <a:solidFill>
                                    <a:schemeClr val="tx1"/>
                                  </a:solidFill>
                                  <a:latin typeface="Cambria Math" panose="02040503050406030204" pitchFamily="18" charset="0"/>
                                </a:rPr>
                                <m:t>=1</m:t>
                              </m:r>
                            </m:sub>
                            <m:sup>
                              <m:r>
                                <a:rPr lang="de-DE" sz="2000" i="1">
                                  <a:solidFill>
                                    <a:schemeClr val="tx1"/>
                                  </a:solidFill>
                                  <a:latin typeface="Cambria Math" panose="02040503050406030204" pitchFamily="18" charset="0"/>
                                </a:rPr>
                                <m:t>𝑙</m:t>
                              </m:r>
                            </m:sup>
                            <m:e>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panose="02040503050406030204" pitchFamily="18" charset="0"/>
                                                </a:rPr>
                                                <m:t>𝑛</m:t>
                                              </m:r>
                                            </m:e>
                                            <m:sub>
                                              <m:r>
                                                <a:rPr lang="de-DE" sz="2000" i="1">
                                                  <a:solidFill>
                                                    <a:schemeClr val="tx1"/>
                                                  </a:solidFill>
                                                  <a:latin typeface="Cambria Math" panose="02040503050406030204" pitchFamily="18" charset="0"/>
                                                </a:rPr>
                                                <m:t>𝑖𝑗</m:t>
                                              </m:r>
                                            </m:sub>
                                          </m:sSub>
                                          <m:r>
                                            <a:rPr lang="de-DE" sz="2000" i="1">
                                              <a:solidFill>
                                                <a:schemeClr val="tx1"/>
                                              </a:solidFill>
                                              <a:latin typeface="Cambria Math" panose="02040503050406030204" pitchFamily="18" charset="0"/>
                                            </a:rPr>
                                            <m:t>−</m:t>
                                          </m:r>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panose="02040503050406030204" pitchFamily="18" charset="0"/>
                                                    </a:rPr>
                                                    <m:t>𝑛</m:t>
                                                  </m:r>
                                                </m:e>
                                                <m:sub>
                                                  <m:r>
                                                    <a:rPr lang="de-DE" sz="2000" i="1">
                                                      <a:solidFill>
                                                        <a:schemeClr val="tx1"/>
                                                      </a:solidFill>
                                                      <a:latin typeface="Cambria Math" panose="02040503050406030204" pitchFamily="18" charset="0"/>
                                                    </a:rPr>
                                                    <m:t>𝑖</m:t>
                                                  </m:r>
                                                  <m:r>
                                                    <a:rPr lang="de-DE" sz="2000" i="1">
                                                      <a:solidFill>
                                                        <a:schemeClr val="tx1"/>
                                                      </a:solidFill>
                                                      <a:latin typeface="Cambria Math" panose="02040503050406030204" pitchFamily="18" charset="0"/>
                                                    </a:rPr>
                                                    <m:t>•</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panose="02040503050406030204" pitchFamily="18" charset="0"/>
                                                    </a:rPr>
                                                    <m:t>𝑛</m:t>
                                                  </m:r>
                                                </m:e>
                                                <m:sub>
                                                  <m:r>
                                                    <a:rPr lang="de-DE" sz="2000" i="1">
                                                      <a:solidFill>
                                                        <a:schemeClr val="tx1"/>
                                                      </a:solidFill>
                                                      <a:latin typeface="Cambria Math" panose="02040503050406030204" pitchFamily="18" charset="0"/>
                                                    </a:rPr>
                                                    <m:t>•</m:t>
                                                  </m:r>
                                                  <m:r>
                                                    <a:rPr lang="de-DE" sz="2000" i="1">
                                                      <a:solidFill>
                                                        <a:schemeClr val="tx1"/>
                                                      </a:solidFill>
                                                      <a:latin typeface="Cambria Math" panose="02040503050406030204" pitchFamily="18" charset="0"/>
                                                    </a:rPr>
                                                    <m:t>𝑗</m:t>
                                                  </m:r>
                                                </m:sub>
                                              </m:sSub>
                                            </m:num>
                                            <m:den>
                                              <m:r>
                                                <a:rPr lang="de-DE" sz="2000" i="1">
                                                  <a:solidFill>
                                                    <a:schemeClr val="tx1"/>
                                                  </a:solidFill>
                                                  <a:latin typeface="Cambria Math" panose="02040503050406030204" pitchFamily="18" charset="0"/>
                                                </a:rPr>
                                                <m:t>𝑛</m:t>
                                              </m:r>
                                            </m:den>
                                          </m:f>
                                        </m:e>
                                      </m:d>
                                    </m:e>
                                    <m:sup>
                                      <m:r>
                                        <a:rPr lang="de-DE" sz="2000" i="1">
                                          <a:solidFill>
                                            <a:schemeClr val="tx1"/>
                                          </a:solidFill>
                                          <a:latin typeface="Cambria Math"/>
                                        </a:rPr>
                                        <m:t>2</m:t>
                                      </m:r>
                                    </m:sup>
                                  </m:sSup>
                                </m:num>
                                <m:den>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panose="02040503050406030204" pitchFamily="18" charset="0"/>
                                            </a:rPr>
                                            <m:t>𝑛</m:t>
                                          </m:r>
                                        </m:e>
                                        <m:sub>
                                          <m:r>
                                            <a:rPr lang="de-DE" sz="2000" i="1">
                                              <a:solidFill>
                                                <a:schemeClr val="tx1"/>
                                              </a:solidFill>
                                              <a:latin typeface="Cambria Math" panose="02040503050406030204" pitchFamily="18" charset="0"/>
                                            </a:rPr>
                                            <m:t>𝑖</m:t>
                                          </m:r>
                                          <m:r>
                                            <a:rPr lang="de-DE" sz="2000" i="1">
                                              <a:solidFill>
                                                <a:schemeClr val="tx1"/>
                                              </a:solidFill>
                                              <a:latin typeface="Cambria Math" panose="02040503050406030204" pitchFamily="18" charset="0"/>
                                            </a:rPr>
                                            <m:t>•</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panose="02040503050406030204" pitchFamily="18" charset="0"/>
                                            </a:rPr>
                                            <m:t>𝑛</m:t>
                                          </m:r>
                                        </m:e>
                                        <m:sub>
                                          <m:r>
                                            <a:rPr lang="de-DE" sz="2000" i="1">
                                              <a:solidFill>
                                                <a:schemeClr val="tx1"/>
                                              </a:solidFill>
                                              <a:latin typeface="Cambria Math" panose="02040503050406030204" pitchFamily="18" charset="0"/>
                                            </a:rPr>
                                            <m:t>•</m:t>
                                          </m:r>
                                          <m:r>
                                            <a:rPr lang="de-DE" sz="2000" i="1">
                                              <a:solidFill>
                                                <a:schemeClr val="tx1"/>
                                              </a:solidFill>
                                              <a:latin typeface="Cambria Math" panose="02040503050406030204" pitchFamily="18" charset="0"/>
                                            </a:rPr>
                                            <m:t>𝑗</m:t>
                                          </m:r>
                                        </m:sub>
                                      </m:sSub>
                                    </m:num>
                                    <m:den>
                                      <m:r>
                                        <a:rPr lang="de-DE" sz="2000" i="1">
                                          <a:solidFill>
                                            <a:schemeClr val="tx1"/>
                                          </a:solidFill>
                                          <a:latin typeface="Cambria Math" panose="02040503050406030204" pitchFamily="18" charset="0"/>
                                        </a:rPr>
                                        <m:t>𝑛</m:t>
                                      </m:r>
                                    </m:den>
                                  </m:f>
                                </m:den>
                              </m:f>
                            </m:e>
                          </m:nary>
                        </m:e>
                      </m:nary>
                    </m:oMath>
                  </m:oMathPara>
                </a14:m>
                <a:endParaRPr lang="de-DE" sz="2000" i="1" dirty="0">
                  <a:solidFill>
                    <a:schemeClr val="tx1"/>
                  </a:solidFill>
                  <a:latin typeface="Cambria Math"/>
                </a:endParaRPr>
              </a:p>
            </p:txBody>
          </p:sp>
        </mc:Choice>
        <mc:Fallback xmlns="">
          <p:sp>
            <p:nvSpPr>
              <p:cNvPr id="17" name="TextBox 1"/>
              <p:cNvSpPr txBox="1">
                <a:spLocks noRot="1" noChangeAspect="1" noMove="1" noResize="1" noEditPoints="1" noAdjustHandles="1" noChangeArrowheads="1" noChangeShapeType="1" noTextEdit="1"/>
              </p:cNvSpPr>
              <p:nvPr/>
            </p:nvSpPr>
            <p:spPr>
              <a:xfrm>
                <a:off x="5076056" y="4981562"/>
                <a:ext cx="2636812" cy="1067343"/>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Box 1"/>
              <p:cNvSpPr txBox="1"/>
              <p:nvPr/>
            </p:nvSpPr>
            <p:spPr>
              <a:xfrm>
                <a:off x="1619672" y="6165304"/>
                <a:ext cx="740267" cy="307777"/>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𝑐</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𝜒</m:t>
                          </m:r>
                        </m:e>
                        <m:sup>
                          <m:r>
                            <a:rPr lang="de-DE" sz="2000" b="0" i="1" smtClean="0">
                              <a:solidFill>
                                <a:schemeClr val="tx1"/>
                              </a:solidFill>
                              <a:latin typeface="Cambria Math"/>
                            </a:rPr>
                            <m:t>2</m:t>
                          </m:r>
                        </m:sup>
                      </m:sSup>
                    </m:oMath>
                  </m:oMathPara>
                </a14:m>
                <a:endParaRPr lang="de-DE" sz="2000" dirty="0">
                  <a:solidFill>
                    <a:schemeClr val="tx1"/>
                  </a:solidFill>
                </a:endParaRPr>
              </a:p>
            </p:txBody>
          </p:sp>
        </mc:Choice>
        <mc:Fallback xmlns="">
          <p:sp>
            <p:nvSpPr>
              <p:cNvPr id="18" name="TextBox 1"/>
              <p:cNvSpPr txBox="1">
                <a:spLocks noRot="1" noChangeAspect="1" noMove="1" noResize="1" noEditPoints="1" noAdjustHandles="1" noChangeArrowheads="1" noChangeShapeType="1" noTextEdit="1"/>
              </p:cNvSpPr>
              <p:nvPr/>
            </p:nvSpPr>
            <p:spPr>
              <a:xfrm>
                <a:off x="1619672" y="6165304"/>
                <a:ext cx="740267" cy="307777"/>
              </a:xfrm>
              <a:prstGeom prst="rect">
                <a:avLst/>
              </a:prstGeom>
              <a:blipFill rotWithShape="1">
                <a:blip r:embed="rId6"/>
                <a:stretch>
                  <a:fillRect l="-8264" b="-25490"/>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826434" y="3184996"/>
            <a:ext cx="6724650" cy="1076325"/>
          </a:xfrm>
          <a:prstGeom prst="rect">
            <a:avLst/>
          </a:prstGeom>
        </p:spPr>
      </p:pic>
    </p:spTree>
    <p:extLst>
      <p:ext uri="{BB962C8B-B14F-4D97-AF65-F5344CB8AC3E}">
        <p14:creationId xmlns:p14="http://schemas.microsoft.com/office/powerpoint/2010/main" val="4174565178"/>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Textfeld 9"/>
          <p:cNvSpPr txBox="1">
            <a:spLocks noChangeArrowheads="1"/>
          </p:cNvSpPr>
          <p:nvPr/>
        </p:nvSpPr>
        <p:spPr bwMode="auto">
          <a:xfrm>
            <a:off x="468312" y="1124744"/>
            <a:ext cx="777609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Invarianz aller anderen Maße gegenüber Multiplikationen </a:t>
            </a:r>
            <a:r>
              <a:rPr lang="de-DE" sz="2000" dirty="0">
                <a:solidFill>
                  <a:srgbClr val="0070C0"/>
                </a:solidFill>
              </a:rPr>
              <a:t>●</a:t>
            </a:r>
            <a:endParaRPr lang="de-DE" sz="2000" b="1" dirty="0">
              <a:solidFill>
                <a:srgbClr val="0070C0"/>
              </a:solidFill>
              <a:latin typeface="Times New Roman" pitchFamily="18" charset="0"/>
            </a:endParaRPr>
          </a:p>
        </p:txBody>
      </p:sp>
      <p:sp>
        <p:nvSpPr>
          <p:cNvPr id="8" name="Textfeld 9"/>
          <p:cNvSpPr txBox="1">
            <a:spLocks noChangeArrowheads="1"/>
          </p:cNvSpPr>
          <p:nvPr/>
        </p:nvSpPr>
        <p:spPr bwMode="auto">
          <a:xfrm>
            <a:off x="468312" y="4944982"/>
            <a:ext cx="460774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Invarianz und statistisches Problem </a:t>
            </a:r>
            <a:r>
              <a:rPr lang="de-DE" sz="2000" dirty="0">
                <a:solidFill>
                  <a:srgbClr val="0070C0"/>
                </a:solidFill>
              </a:rPr>
              <a:t>●</a:t>
            </a:r>
            <a:endParaRPr lang="de-DE" sz="2000" b="1" dirty="0">
              <a:solidFill>
                <a:srgbClr val="0070C0"/>
              </a:solidFill>
              <a:latin typeface="Times New Roman" pitchFamily="18" charset="0"/>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178</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0" name="TextBox 1"/>
              <p:cNvSpPr txBox="1"/>
              <p:nvPr/>
            </p:nvSpPr>
            <p:spPr>
              <a:xfrm>
                <a:off x="1470371" y="1937607"/>
                <a:ext cx="3769750" cy="906530"/>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𝜙</m:t>
                          </m:r>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sSup>
                        <m:sSupPr>
                          <m:ctrlPr>
                            <a:rPr lang="de-DE" sz="2000" i="1" smtClean="0">
                              <a:latin typeface="Cambria Math" panose="02040503050406030204" pitchFamily="18" charset="0"/>
                            </a:rPr>
                          </m:ctrlPr>
                        </m:sSupPr>
                        <m:e>
                          <m:r>
                            <a:rPr lang="de-DE" sz="2000" i="1" smtClean="0">
                              <a:latin typeface="Cambria Math"/>
                              <a:ea typeface="Cambria Math"/>
                            </a:rPr>
                            <m:t>𝜒</m:t>
                          </m:r>
                        </m:e>
                        <m:sup>
                          <m:r>
                            <a:rPr lang="de-DE" sz="2000" i="1">
                              <a:latin typeface="Cambria Math"/>
                            </a:rPr>
                            <m:t>2</m:t>
                          </m:r>
                        </m:sup>
                      </m:sSup>
                      <m:r>
                        <a:rPr lang="de-DE" sz="2000" b="0" i="1" smtClean="0">
                          <a:latin typeface="Cambria Math"/>
                        </a:rPr>
                        <m:t>=</m:t>
                      </m:r>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𝑖</m:t>
                          </m:r>
                          <m:r>
                            <a:rPr lang="de-DE" sz="2000" b="0" i="1" smtClean="0">
                              <a:latin typeface="Cambria Math" panose="02040503050406030204" pitchFamily="18" charset="0"/>
                            </a:rPr>
                            <m:t>=1</m:t>
                          </m:r>
                        </m:sub>
                        <m:sup>
                          <m:r>
                            <a:rPr lang="de-DE" sz="2000" b="0" i="1" smtClean="0">
                              <a:latin typeface="Cambria Math" panose="02040503050406030204" pitchFamily="18" charset="0"/>
                            </a:rPr>
                            <m:t>𝑘</m:t>
                          </m:r>
                        </m:sup>
                        <m:e>
                          <m:nary>
                            <m:naryPr>
                              <m:chr m:val="∑"/>
                              <m:ctrlPr>
                                <a:rPr lang="de-DE" sz="2000" i="1" smtClean="0">
                                  <a:latin typeface="Cambria Math" panose="02040503050406030204" pitchFamily="18" charset="0"/>
                                </a:rPr>
                              </m:ctrlPr>
                            </m:naryPr>
                            <m:sub>
                              <m:r>
                                <m:rPr>
                                  <m:brk m:alnAt="23"/>
                                </m:rPr>
                                <a:rPr lang="de-DE" sz="2000" b="0" i="1" smtClean="0">
                                  <a:latin typeface="Cambria Math" panose="02040503050406030204" pitchFamily="18" charset="0"/>
                                </a:rPr>
                                <m:t>𝑗</m:t>
                              </m:r>
                              <m:r>
                                <a:rPr lang="de-DE" sz="2000" b="0" i="1" smtClean="0">
                                  <a:latin typeface="Cambria Math" panose="02040503050406030204" pitchFamily="18" charset="0"/>
                                </a:rPr>
                                <m:t>=1</m:t>
                              </m:r>
                            </m:sub>
                            <m:sup>
                              <m:r>
                                <a:rPr lang="de-DE" sz="2000" b="0" i="1" smtClean="0">
                                  <a:latin typeface="Cambria Math" panose="02040503050406030204" pitchFamily="18" charset="0"/>
                                </a:rPr>
                                <m:t>𝑙</m:t>
                              </m:r>
                            </m:sup>
                            <m:e>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𝑓</m:t>
                                              </m:r>
                                            </m:e>
                                            <m:sub>
                                              <m:r>
                                                <a:rPr lang="de-DE" sz="2000" i="1">
                                                  <a:latin typeface="Cambria Math" panose="02040503050406030204" pitchFamily="18" charset="0"/>
                                                </a:rPr>
                                                <m:t>𝑖𝑗</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b="0" i="1" smtClean="0">
                                                  <a:latin typeface="Cambria Math"/>
                                                </a:rPr>
                                                <m:t>𝑓</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b="0" i="1" smtClean="0">
                                                  <a:latin typeface="Cambria Math"/>
                                                </a:rPr>
                                                <m:t>𝑓</m:t>
                                              </m:r>
                                            </m:e>
                                            <m:sub>
                                              <m:r>
                                                <a:rPr lang="de-DE" sz="2000" i="1">
                                                  <a:latin typeface="Cambria Math" panose="02040503050406030204" pitchFamily="18" charset="0"/>
                                                </a:rPr>
                                                <m:t>•</m:t>
                                              </m:r>
                                              <m:r>
                                                <a:rPr lang="de-DE" sz="2000" b="0" i="1" smtClean="0">
                                                  <a:latin typeface="Cambria Math"/>
                                                </a:rPr>
                                                <m:t>𝑗</m:t>
                                              </m:r>
                                            </m:sub>
                                          </m:sSub>
                                        </m:e>
                                      </m:d>
                                    </m:e>
                                    <m:sup>
                                      <m:r>
                                        <a:rPr lang="de-DE" sz="2000" b="0" i="1" smtClean="0">
                                          <a:latin typeface="Cambria Math"/>
                                        </a:rPr>
                                        <m:t>2</m:t>
                                      </m:r>
                                    </m:sup>
                                  </m:sSup>
                                </m:num>
                                <m:den>
                                  <m:sSub>
                                    <m:sSubPr>
                                      <m:ctrlPr>
                                        <a:rPr lang="de-DE" sz="2000" i="1">
                                          <a:latin typeface="Cambria Math" panose="02040503050406030204" pitchFamily="18" charset="0"/>
                                        </a:rPr>
                                      </m:ctrlPr>
                                    </m:sSubPr>
                                    <m:e>
                                      <m:r>
                                        <a:rPr lang="de-DE" sz="2000" b="0" i="1" smtClean="0">
                                          <a:latin typeface="Cambria Math"/>
                                        </a:rPr>
                                        <m:t>𝑓</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panose="02040503050406030204" pitchFamily="18" charset="0"/>
                                        </a:rPr>
                                        <m:t>•</m:t>
                                      </m:r>
                                      <m:r>
                                        <a:rPr lang="de-DE" sz="2000" b="0" i="1" smtClean="0">
                                          <a:latin typeface="Cambria Math"/>
                                        </a:rPr>
                                        <m:t>𝑗</m:t>
                                      </m:r>
                                    </m:sub>
                                  </m:sSub>
                                </m:den>
                              </m:f>
                            </m:e>
                          </m:nary>
                        </m:e>
                      </m:nary>
                    </m:oMath>
                  </m:oMathPara>
                </a14:m>
                <a:endParaRPr lang="de-DE" dirty="0"/>
              </a:p>
            </p:txBody>
          </p:sp>
        </mc:Choice>
        <mc:Fallback xmlns="">
          <p:sp>
            <p:nvSpPr>
              <p:cNvPr id="10" name="TextBox 1"/>
              <p:cNvSpPr txBox="1">
                <a:spLocks noRot="1" noChangeAspect="1" noMove="1" noResize="1" noEditPoints="1" noAdjustHandles="1" noChangeArrowheads="1" noChangeShapeType="1" noTextEdit="1"/>
              </p:cNvSpPr>
              <p:nvPr/>
            </p:nvSpPr>
            <p:spPr>
              <a:xfrm>
                <a:off x="1470371" y="1937607"/>
                <a:ext cx="3769750" cy="906530"/>
              </a:xfrm>
              <a:prstGeom prst="rect">
                <a:avLst/>
              </a:prstGeom>
              <a:blipFill rotWithShape="1">
                <a:blip r:embed="rId3"/>
                <a:stretch>
                  <a:fillRect/>
                </a:stretch>
              </a:blipFill>
            </p:spPr>
            <p:txBody>
              <a:bodyPr/>
              <a:lstStyle/>
              <a:p>
                <a:r>
                  <a:rPr lang="de-DE">
                    <a:noFill/>
                  </a:rPr>
                  <a:t> </a:t>
                </a:r>
              </a:p>
            </p:txBody>
          </p:sp>
        </mc:Fallback>
      </mc:AlternateContent>
      <p:sp>
        <p:nvSpPr>
          <p:cNvPr id="12" name="TextBox 7"/>
          <p:cNvSpPr txBox="1"/>
          <p:nvPr/>
        </p:nvSpPr>
        <p:spPr>
          <a:xfrm>
            <a:off x="468313" y="1537497"/>
            <a:ext cx="6551960" cy="400110"/>
          </a:xfrm>
          <a:prstGeom prst="rect">
            <a:avLst/>
          </a:prstGeom>
          <a:noFill/>
        </p:spPr>
        <p:txBody>
          <a:bodyPr wrap="square" rtlCol="0">
            <a:spAutoFit/>
          </a:bodyPr>
          <a:lstStyle/>
          <a:p>
            <a:r>
              <a:rPr lang="de-DE" sz="2000" dirty="0">
                <a:latin typeface="+mn-lt"/>
              </a:rPr>
              <a:t>&gt;  Mittlere quadratische Kontingenz:</a:t>
            </a:r>
          </a:p>
        </p:txBody>
      </p:sp>
      <p:sp>
        <p:nvSpPr>
          <p:cNvPr id="15" name="TextBox 7"/>
          <p:cNvSpPr txBox="1"/>
          <p:nvPr/>
        </p:nvSpPr>
        <p:spPr>
          <a:xfrm>
            <a:off x="468313" y="2924944"/>
            <a:ext cx="6551960" cy="400110"/>
          </a:xfrm>
          <a:prstGeom prst="rect">
            <a:avLst/>
          </a:prstGeom>
          <a:noFill/>
        </p:spPr>
        <p:txBody>
          <a:bodyPr wrap="square" rtlCol="0">
            <a:spAutoFit/>
          </a:bodyPr>
          <a:lstStyle/>
          <a:p>
            <a:r>
              <a:rPr lang="de-DE" sz="2000" dirty="0">
                <a:latin typeface="+mn-lt"/>
              </a:rPr>
              <a:t>&gt;  (Korrigierter) Kontingenzkoeffizient</a:t>
            </a:r>
          </a:p>
        </p:txBody>
      </p:sp>
      <mc:AlternateContent xmlns:mc="http://schemas.openxmlformats.org/markup-compatibility/2006" xmlns:a14="http://schemas.microsoft.com/office/drawing/2010/main">
        <mc:Choice Requires="a14">
          <p:sp>
            <p:nvSpPr>
              <p:cNvPr id="16" name="TextBox 1"/>
              <p:cNvSpPr txBox="1"/>
              <p:nvPr/>
            </p:nvSpPr>
            <p:spPr>
              <a:xfrm>
                <a:off x="1619672" y="3332750"/>
                <a:ext cx="2261901" cy="909352"/>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𝐶</m:t>
                      </m:r>
                      <m:r>
                        <a:rPr lang="de-DE" sz="2000" b="0" i="1" smtClean="0">
                          <a:latin typeface="Cambria Math"/>
                        </a:rPr>
                        <m:t>=</m:t>
                      </m:r>
                      <m:rad>
                        <m:radPr>
                          <m:degHide m:val="on"/>
                          <m:ctrlPr>
                            <a:rPr lang="de-DE" sz="2000" i="1" smtClean="0">
                              <a:latin typeface="Cambria Math" panose="02040503050406030204" pitchFamily="18" charset="0"/>
                            </a:rPr>
                          </m:ctrlPr>
                        </m:radPr>
                        <m:deg/>
                        <m:e>
                          <m:f>
                            <m:fPr>
                              <m:ctrlPr>
                                <a:rPr lang="de-DE" sz="2000" i="1">
                                  <a:latin typeface="Cambria Math" panose="02040503050406030204" pitchFamily="18" charset="0"/>
                                </a:rPr>
                              </m:ctrlPr>
                            </m:fPr>
                            <m:num>
                              <m:sSup>
                                <m:sSupPr>
                                  <m:ctrlPr>
                                    <a:rPr lang="de-DE" sz="2000" i="1" smtClean="0">
                                      <a:latin typeface="Cambria Math" panose="02040503050406030204" pitchFamily="18" charset="0"/>
                                      <a:ea typeface="Cambria Math"/>
                                    </a:rPr>
                                  </m:ctrlPr>
                                </m:sSupPr>
                                <m:e>
                                  <m:r>
                                    <a:rPr lang="de-DE" sz="2000" i="1">
                                      <a:latin typeface="Cambria Math"/>
                                      <a:ea typeface="Cambria Math"/>
                                    </a:rPr>
                                    <m:t>𝜙</m:t>
                                  </m:r>
                                </m:e>
                                <m:sup>
                                  <m:r>
                                    <a:rPr lang="de-DE" sz="2000" b="0" i="1" smtClean="0">
                                      <a:latin typeface="Cambria Math"/>
                                      <a:ea typeface="Cambria Math"/>
                                    </a:rPr>
                                    <m:t>2</m:t>
                                  </m:r>
                                </m:sup>
                              </m:sSup>
                            </m:num>
                            <m:den>
                              <m:sSup>
                                <m:sSupPr>
                                  <m:ctrlPr>
                                    <a:rPr lang="de-DE" sz="2000" i="1">
                                      <a:latin typeface="Cambria Math" panose="02040503050406030204" pitchFamily="18" charset="0"/>
                                      <a:ea typeface="Cambria Math"/>
                                    </a:rPr>
                                  </m:ctrlPr>
                                </m:sSupPr>
                                <m:e>
                                  <m:r>
                                    <a:rPr lang="de-DE" sz="2000" i="1">
                                      <a:latin typeface="Cambria Math"/>
                                      <a:ea typeface="Cambria Math"/>
                                    </a:rPr>
                                    <m:t>𝜙</m:t>
                                  </m:r>
                                </m:e>
                                <m:sup>
                                  <m:r>
                                    <a:rPr lang="de-DE" sz="2000" i="1">
                                      <a:latin typeface="Cambria Math"/>
                                      <a:ea typeface="Cambria Math"/>
                                    </a:rPr>
                                    <m:t>2</m:t>
                                  </m:r>
                                </m:sup>
                              </m:sSup>
                              <m:r>
                                <a:rPr lang="de-DE" sz="2000" i="1">
                                  <a:latin typeface="Cambria Math"/>
                                </a:rPr>
                                <m:t>+</m:t>
                              </m:r>
                              <m:r>
                                <a:rPr lang="de-DE" sz="2000" b="0" i="1" smtClean="0">
                                  <a:latin typeface="Cambria Math"/>
                                </a:rPr>
                                <m:t>1</m:t>
                              </m:r>
                            </m:den>
                          </m:f>
                          <m:r>
                            <a:rPr lang="de-DE" sz="2000" b="0" i="1" smtClean="0">
                              <a:latin typeface="Cambria Math"/>
                            </a:rPr>
                            <m:t>   </m:t>
                          </m:r>
                        </m:e>
                      </m:rad>
                      <m:r>
                        <a:rPr lang="de-DE" sz="2000" b="0" i="1" smtClean="0">
                          <a:latin typeface="Cambria Math"/>
                          <a:ea typeface="Cambria Math"/>
                        </a:rPr>
                        <m:t>⇒     </m:t>
                      </m:r>
                    </m:oMath>
                  </m:oMathPara>
                </a14:m>
                <a:endParaRPr lang="de-DE" sz="2000" i="1" dirty="0"/>
              </a:p>
            </p:txBody>
          </p:sp>
        </mc:Choice>
        <mc:Fallback xmlns="">
          <p:sp>
            <p:nvSpPr>
              <p:cNvPr id="16" name="TextBox 1"/>
              <p:cNvSpPr txBox="1">
                <a:spLocks noRot="1" noChangeAspect="1" noMove="1" noResize="1" noEditPoints="1" noAdjustHandles="1" noChangeArrowheads="1" noChangeShapeType="1" noTextEdit="1"/>
              </p:cNvSpPr>
              <p:nvPr/>
            </p:nvSpPr>
            <p:spPr>
              <a:xfrm>
                <a:off x="1619672" y="3332750"/>
                <a:ext cx="2261901" cy="909352"/>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Box 1"/>
              <p:cNvSpPr txBox="1"/>
              <p:nvPr/>
            </p:nvSpPr>
            <p:spPr>
              <a:xfrm>
                <a:off x="3811546" y="3601060"/>
                <a:ext cx="2608278" cy="372731"/>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𝐶</m:t>
                          </m:r>
                        </m:e>
                        <m:sub>
                          <m:r>
                            <a:rPr lang="de-DE" sz="2000" b="0" i="1" smtClean="0">
                              <a:solidFill>
                                <a:schemeClr val="tx1"/>
                              </a:solidFill>
                              <a:latin typeface="Cambria Math"/>
                            </a:rPr>
                            <m:t>𝐾</m:t>
                          </m:r>
                        </m:sub>
                      </m:sSub>
                      <m:r>
                        <a:rPr lang="de-DE" sz="2000" b="0" i="1" smtClean="0">
                          <a:solidFill>
                            <a:schemeClr val="tx1"/>
                          </a:solidFill>
                          <a:latin typeface="Cambria Math"/>
                        </a:rPr>
                        <m:t>=</m:t>
                      </m:r>
                      <m:r>
                        <a:rPr lang="de-DE" sz="2000" b="0" i="1" smtClean="0">
                          <a:solidFill>
                            <a:schemeClr val="tx1"/>
                          </a:solidFill>
                          <a:latin typeface="Cambria Math"/>
                        </a:rPr>
                        <m:t>𝐶</m:t>
                      </m:r>
                      <m:r>
                        <a:rPr lang="de-DE" sz="2000" b="0" i="1" smtClean="0">
                          <a:solidFill>
                            <a:schemeClr val="tx1"/>
                          </a:solidFill>
                          <a:latin typeface="Cambria Math"/>
                          <a:ea typeface="Cambria Math"/>
                        </a:rPr>
                        <m:t>×</m:t>
                      </m:r>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r>
                                <a:rPr lang="de-DE" sz="2000" i="1">
                                  <a:solidFill>
                                    <a:schemeClr val="tx1"/>
                                  </a:solidFill>
                                  <a:latin typeface="Cambria Math"/>
                                </a:rPr>
                                <m:t>𝑀</m:t>
                              </m:r>
                            </m:num>
                            <m:den>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𝑀</m:t>
                                  </m:r>
                                  <m:r>
                                    <a:rPr lang="de-DE" sz="2000" i="1">
                                      <a:solidFill>
                                        <a:schemeClr val="tx1"/>
                                      </a:solidFill>
                                      <a:latin typeface="Cambria Math"/>
                                    </a:rPr>
                                    <m:t>−1</m:t>
                                  </m:r>
                                </m:e>
                              </m:d>
                            </m:den>
                          </m:f>
                        </m:e>
                      </m:rad>
                    </m:oMath>
                  </m:oMathPara>
                </a14:m>
                <a:endParaRPr lang="de-DE" sz="2000" i="1" dirty="0">
                  <a:solidFill>
                    <a:schemeClr val="tx1"/>
                  </a:solidFill>
                </a:endParaRPr>
              </a:p>
            </p:txBody>
          </p:sp>
        </mc:Choice>
        <mc:Fallback xmlns="">
          <p:sp>
            <p:nvSpPr>
              <p:cNvPr id="17" name="TextBox 1"/>
              <p:cNvSpPr txBox="1">
                <a:spLocks noRot="1" noChangeAspect="1" noMove="1" noResize="1" noEditPoints="1" noAdjustHandles="1" noChangeArrowheads="1" noChangeShapeType="1" noTextEdit="1"/>
              </p:cNvSpPr>
              <p:nvPr/>
            </p:nvSpPr>
            <p:spPr>
              <a:xfrm>
                <a:off x="3811546" y="3601060"/>
                <a:ext cx="2608278" cy="372731"/>
              </a:xfrm>
              <a:prstGeom prst="rect">
                <a:avLst/>
              </a:prstGeom>
              <a:blipFill rotWithShape="1">
                <a:blip r:embed="rId5"/>
                <a:stretch>
                  <a:fillRect l="-3271" t="-121311" b="-20491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Box 7"/>
              <p:cNvSpPr txBox="1"/>
              <p:nvPr/>
            </p:nvSpPr>
            <p:spPr>
              <a:xfrm>
                <a:off x="468312" y="4365104"/>
                <a:ext cx="6551960" cy="400110"/>
              </a:xfrm>
              <a:prstGeom prst="rect">
                <a:avLst/>
              </a:prstGeom>
              <a:noFill/>
            </p:spPr>
            <p:txBody>
              <a:bodyPr wrap="square" rtlCol="0">
                <a:spAutoFit/>
              </a:bodyPr>
              <a:lstStyle/>
              <a:p>
                <a:r>
                  <a:rPr lang="de-DE" sz="2000" dirty="0">
                    <a:latin typeface="+mn-lt"/>
                  </a:rPr>
                  <a:t>&gt;  Beispiel (</a:t>
                </a:r>
                <a:r>
                  <a:rPr lang="de-DE" sz="2000">
                    <a:latin typeface="+mn-lt"/>
                  </a:rPr>
                  <a:t>Folie 177): </a:t>
                </a:r>
                <a:r>
                  <a:rPr lang="de-DE" sz="2000" dirty="0">
                    <a:latin typeface="+mn-lt"/>
                  </a:rPr>
                  <a:t>Links und rechts jeweils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𝐶</m:t>
                        </m:r>
                      </m:e>
                      <m:sub>
                        <m:r>
                          <a:rPr lang="de-DE" sz="2000" b="0" i="1" smtClean="0">
                            <a:latin typeface="Cambria Math"/>
                          </a:rPr>
                          <m:t>𝐾</m:t>
                        </m:r>
                      </m:sub>
                    </m:sSub>
                    <m:r>
                      <a:rPr lang="de-DE" sz="2000" b="0" i="1" smtClean="0">
                        <a:latin typeface="Cambria Math"/>
                      </a:rPr>
                      <m:t>=0.2863</m:t>
                    </m:r>
                  </m:oMath>
                </a14:m>
                <a:r>
                  <a:rPr lang="de-DE" sz="2000" dirty="0">
                    <a:latin typeface="+mn-lt"/>
                  </a:rPr>
                  <a:t>  </a:t>
                </a:r>
              </a:p>
            </p:txBody>
          </p:sp>
        </mc:Choice>
        <mc:Fallback xmlns="">
          <p:sp>
            <p:nvSpPr>
              <p:cNvPr id="18" name="TextBox 7"/>
              <p:cNvSpPr txBox="1">
                <a:spLocks noRot="1" noChangeAspect="1" noMove="1" noResize="1" noEditPoints="1" noAdjustHandles="1" noChangeArrowheads="1" noChangeShapeType="1" noTextEdit="1"/>
              </p:cNvSpPr>
              <p:nvPr/>
            </p:nvSpPr>
            <p:spPr>
              <a:xfrm>
                <a:off x="468312" y="4365104"/>
                <a:ext cx="6551960" cy="400110"/>
              </a:xfrm>
              <a:prstGeom prst="rect">
                <a:avLst/>
              </a:prstGeom>
              <a:blipFill>
                <a:blip r:embed="rId6"/>
                <a:stretch>
                  <a:fillRect l="-1023" t="-7576" b="-25758"/>
                </a:stretch>
              </a:blipFill>
            </p:spPr>
            <p:txBody>
              <a:bodyPr/>
              <a:lstStyle/>
              <a:p>
                <a:r>
                  <a:rPr lang="en-US">
                    <a:noFill/>
                  </a:rPr>
                  <a:t> </a:t>
                </a:r>
              </a:p>
            </p:txBody>
          </p:sp>
        </mc:Fallback>
      </mc:AlternateContent>
      <p:sp>
        <p:nvSpPr>
          <p:cNvPr id="19" name="TextBox 7"/>
          <p:cNvSpPr txBox="1"/>
          <p:nvPr/>
        </p:nvSpPr>
        <p:spPr>
          <a:xfrm>
            <a:off x="468313" y="5445224"/>
            <a:ext cx="7920112" cy="400110"/>
          </a:xfrm>
          <a:prstGeom prst="rect">
            <a:avLst/>
          </a:prstGeom>
          <a:noFill/>
        </p:spPr>
        <p:txBody>
          <a:bodyPr wrap="square" rtlCol="0">
            <a:spAutoFit/>
          </a:bodyPr>
          <a:lstStyle/>
          <a:p>
            <a:r>
              <a:rPr lang="de-DE" sz="2000" dirty="0">
                <a:latin typeface="+mn-lt"/>
              </a:rPr>
              <a:t>&gt;  Invarianz gegenüber Multiplikationen erzeugt statistisches Problem</a:t>
            </a:r>
          </a:p>
        </p:txBody>
      </p:sp>
      <p:sp>
        <p:nvSpPr>
          <p:cNvPr id="20" name="TextBox 7"/>
          <p:cNvSpPr txBox="1"/>
          <p:nvPr/>
        </p:nvSpPr>
        <p:spPr>
          <a:xfrm>
            <a:off x="468313" y="5888835"/>
            <a:ext cx="7920112" cy="707886"/>
          </a:xfrm>
          <a:prstGeom prst="rect">
            <a:avLst/>
          </a:prstGeom>
          <a:noFill/>
        </p:spPr>
        <p:txBody>
          <a:bodyPr wrap="square" rtlCol="0">
            <a:spAutoFit/>
          </a:bodyPr>
          <a:lstStyle/>
          <a:p>
            <a:r>
              <a:rPr lang="de-DE" sz="2000" dirty="0">
                <a:latin typeface="+mn-lt"/>
              </a:rPr>
              <a:t>&gt;  Starker Zusammenhang gemäß </a:t>
            </a:r>
            <a:r>
              <a:rPr lang="de-DE" sz="2000" i="1" dirty="0">
                <a:latin typeface="+mn-lt"/>
              </a:rPr>
              <a:t>C</a:t>
            </a:r>
            <a:r>
              <a:rPr lang="de-DE" sz="2000" dirty="0">
                <a:latin typeface="+mn-lt"/>
              </a:rPr>
              <a:t> bei wenigen Beobachtungen</a:t>
            </a:r>
          </a:p>
          <a:p>
            <a:r>
              <a:rPr lang="de-DE" sz="2000" dirty="0">
                <a:latin typeface="+mn-lt"/>
              </a:rPr>
              <a:t>    wenig aussagekräftig</a:t>
            </a:r>
          </a:p>
        </p:txBody>
      </p:sp>
    </p:spTree>
    <p:extLst>
      <p:ext uri="{BB962C8B-B14F-4D97-AF65-F5344CB8AC3E}">
        <p14:creationId xmlns:p14="http://schemas.microsoft.com/office/powerpoint/2010/main" val="501740664"/>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179</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420602"/>
            <a:ext cx="7600950" cy="3314700"/>
          </a:xfrm>
          <a:prstGeom prst="rect">
            <a:avLst/>
          </a:prstGeom>
        </p:spPr>
      </p:pic>
    </p:spTree>
    <p:extLst>
      <p:ext uri="{BB962C8B-B14F-4D97-AF65-F5344CB8AC3E}">
        <p14:creationId xmlns:p14="http://schemas.microsoft.com/office/powerpoint/2010/main" val="1593581008"/>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2" y="981075"/>
            <a:ext cx="431971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5.1.3 Grafische Analysemöglichkeiten</a:t>
            </a:r>
          </a:p>
        </p:txBody>
      </p:sp>
      <p:sp>
        <p:nvSpPr>
          <p:cNvPr id="10" name="Textfeld 9"/>
          <p:cNvSpPr txBox="1">
            <a:spLocks noChangeArrowheads="1"/>
          </p:cNvSpPr>
          <p:nvPr/>
        </p:nvSpPr>
        <p:spPr bwMode="auto">
          <a:xfrm>
            <a:off x="471836" y="1628800"/>
            <a:ext cx="510827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Gestapelte und gruppierte Säulendiagramme</a:t>
            </a:r>
          </a:p>
        </p:txBody>
      </p:sp>
      <p:sp>
        <p:nvSpPr>
          <p:cNvPr id="12" name="Textfeld 9"/>
          <p:cNvSpPr txBox="1">
            <a:spLocks noChangeArrowheads="1"/>
          </p:cNvSpPr>
          <p:nvPr/>
        </p:nvSpPr>
        <p:spPr bwMode="auto">
          <a:xfrm>
            <a:off x="466666" y="2244616"/>
            <a:ext cx="388931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Konzept und Beispiel </a:t>
            </a:r>
            <a:r>
              <a:rPr lang="de-DE" sz="2000" dirty="0">
                <a:solidFill>
                  <a:srgbClr val="0070C0"/>
                </a:solidFill>
              </a:rPr>
              <a:t>●</a:t>
            </a:r>
            <a:endParaRPr lang="de-DE" sz="2000" b="1" dirty="0">
              <a:solidFill>
                <a:srgbClr val="0070C0"/>
              </a:solidFill>
              <a:latin typeface="Times New Roman" pitchFamily="18" charset="0"/>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180</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755576" y="2893742"/>
            <a:ext cx="6772275" cy="3238500"/>
          </a:xfrm>
          <a:prstGeom prst="rect">
            <a:avLst/>
          </a:prstGeom>
        </p:spPr>
      </p:pic>
    </p:spTree>
    <p:extLst>
      <p:ext uri="{BB962C8B-B14F-4D97-AF65-F5344CB8AC3E}">
        <p14:creationId xmlns:p14="http://schemas.microsoft.com/office/powerpoint/2010/main" val="216115120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181</a:t>
            </a:r>
            <a:endParaRPr lang="de-DE" sz="8000" b="1" dirty="0">
              <a:solidFill>
                <a:schemeClr val="tx1"/>
              </a:solidFill>
              <a:latin typeface="+mj-lt"/>
            </a:endParaRPr>
          </a:p>
        </p:txBody>
      </p:sp>
      <p:sp>
        <p:nvSpPr>
          <p:cNvPr id="15" name="Textfeld 9"/>
          <p:cNvSpPr txBox="1">
            <a:spLocks noChangeArrowheads="1"/>
          </p:cNvSpPr>
          <p:nvPr/>
        </p:nvSpPr>
        <p:spPr bwMode="auto">
          <a:xfrm>
            <a:off x="468313" y="4398910"/>
            <a:ext cx="388931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Stapelung vs. Gruppierung </a:t>
            </a:r>
            <a:r>
              <a:rPr lang="de-DE" sz="2000" dirty="0">
                <a:solidFill>
                  <a:srgbClr val="0070C0"/>
                </a:solidFill>
              </a:rPr>
              <a:t>●</a:t>
            </a:r>
            <a:endParaRPr lang="de-DE" sz="2000" b="1" dirty="0">
              <a:solidFill>
                <a:srgbClr val="0070C0"/>
              </a:solidFill>
              <a:latin typeface="Times New Roman" pitchFamily="18" charset="0"/>
            </a:endParaRPr>
          </a:p>
        </p:txBody>
      </p:sp>
      <p:sp>
        <p:nvSpPr>
          <p:cNvPr id="9" name="Rechteck 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TextBox 7"/>
          <p:cNvSpPr txBox="1"/>
          <p:nvPr/>
        </p:nvSpPr>
        <p:spPr>
          <a:xfrm>
            <a:off x="468313" y="4941168"/>
            <a:ext cx="7632079" cy="400110"/>
          </a:xfrm>
          <a:prstGeom prst="rect">
            <a:avLst/>
          </a:prstGeom>
          <a:noFill/>
        </p:spPr>
        <p:txBody>
          <a:bodyPr wrap="square" rtlCol="0">
            <a:spAutoFit/>
          </a:bodyPr>
          <a:lstStyle/>
          <a:p>
            <a:r>
              <a:rPr lang="de-DE" sz="2000" dirty="0">
                <a:latin typeface="+mn-lt"/>
              </a:rPr>
              <a:t>&gt;  Stapelung: </a:t>
            </a:r>
            <a:r>
              <a:rPr lang="de-DE" sz="2000" b="1" dirty="0">
                <a:solidFill>
                  <a:srgbClr val="0070C0"/>
                </a:solidFill>
                <a:latin typeface="+mn-lt"/>
              </a:rPr>
              <a:t>Randverteilung</a:t>
            </a:r>
            <a:r>
              <a:rPr lang="de-DE" sz="2000" dirty="0">
                <a:latin typeface="+mn-lt"/>
              </a:rPr>
              <a:t> eines Merkmals leichter ersichtlich</a:t>
            </a:r>
          </a:p>
        </p:txBody>
      </p:sp>
      <p:sp>
        <p:nvSpPr>
          <p:cNvPr id="10" name="TextBox 7"/>
          <p:cNvSpPr txBox="1"/>
          <p:nvPr/>
        </p:nvSpPr>
        <p:spPr>
          <a:xfrm>
            <a:off x="468313" y="5345201"/>
            <a:ext cx="8207375" cy="400110"/>
          </a:xfrm>
          <a:prstGeom prst="rect">
            <a:avLst/>
          </a:prstGeom>
          <a:noFill/>
        </p:spPr>
        <p:txBody>
          <a:bodyPr wrap="square" rtlCol="0">
            <a:spAutoFit/>
          </a:bodyPr>
          <a:lstStyle/>
          <a:p>
            <a:r>
              <a:rPr lang="de-DE" sz="2000" dirty="0">
                <a:latin typeface="+mn-lt"/>
              </a:rPr>
              <a:t>&gt;  Gruppierung: (Absolute) </a:t>
            </a:r>
            <a:r>
              <a:rPr lang="de-DE" sz="2000" b="1" dirty="0">
                <a:solidFill>
                  <a:srgbClr val="0070C0"/>
                </a:solidFill>
                <a:latin typeface="+mn-lt"/>
              </a:rPr>
              <a:t>Bedingte Verteilungen </a:t>
            </a:r>
            <a:r>
              <a:rPr lang="de-DE" sz="2000" dirty="0">
                <a:latin typeface="+mn-lt"/>
              </a:rPr>
              <a:t>leichter ersichtlich</a:t>
            </a:r>
          </a:p>
        </p:txBody>
      </p:sp>
      <p:pic>
        <p:nvPicPr>
          <p:cNvPr id="2" name="Grafik 1"/>
          <p:cNvPicPr>
            <a:picLocks noChangeAspect="1"/>
          </p:cNvPicPr>
          <p:nvPr/>
        </p:nvPicPr>
        <p:blipFill>
          <a:blip r:embed="rId3"/>
          <a:stretch>
            <a:fillRect/>
          </a:stretch>
        </p:blipFill>
        <p:spPr>
          <a:xfrm>
            <a:off x="457200" y="1447022"/>
            <a:ext cx="7210425" cy="2581275"/>
          </a:xfrm>
          <a:prstGeom prst="rect">
            <a:avLst/>
          </a:prstGeom>
        </p:spPr>
      </p:pic>
    </p:spTree>
    <p:extLst>
      <p:ext uri="{BB962C8B-B14F-4D97-AF65-F5344CB8AC3E}">
        <p14:creationId xmlns:p14="http://schemas.microsoft.com/office/powerpoint/2010/main" val="393585584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182</a:t>
            </a:r>
            <a:endParaRPr lang="de-DE" sz="8000" b="1" dirty="0">
              <a:solidFill>
                <a:schemeClr val="tx1"/>
              </a:solidFill>
              <a:latin typeface="+mj-lt"/>
            </a:endParaRPr>
          </a:p>
        </p:txBody>
      </p:sp>
      <p:sp>
        <p:nvSpPr>
          <p:cNvPr id="6" name="Textfeld 9"/>
          <p:cNvSpPr txBox="1">
            <a:spLocks noChangeArrowheads="1"/>
          </p:cNvSpPr>
          <p:nvPr/>
        </p:nvSpPr>
        <p:spPr bwMode="auto">
          <a:xfrm>
            <a:off x="466666" y="1124744"/>
            <a:ext cx="504143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Segmentierte Säulen- und Balkendiagramme</a:t>
            </a: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TextBox 7"/>
          <p:cNvSpPr txBox="1"/>
          <p:nvPr/>
        </p:nvSpPr>
        <p:spPr>
          <a:xfrm>
            <a:off x="468313" y="4797152"/>
            <a:ext cx="5903887" cy="400110"/>
          </a:xfrm>
          <a:prstGeom prst="rect">
            <a:avLst/>
          </a:prstGeom>
          <a:noFill/>
        </p:spPr>
        <p:txBody>
          <a:bodyPr wrap="square" rtlCol="0">
            <a:spAutoFit/>
          </a:bodyPr>
          <a:lstStyle/>
          <a:p>
            <a:r>
              <a:rPr lang="de-DE" sz="2000" dirty="0">
                <a:latin typeface="+mn-lt"/>
              </a:rPr>
              <a:t>Darstellung der (relativen) </a:t>
            </a:r>
            <a:r>
              <a:rPr lang="de-DE" sz="2000" b="1" dirty="0">
                <a:solidFill>
                  <a:srgbClr val="0070C0"/>
                </a:solidFill>
                <a:latin typeface="+mn-lt"/>
              </a:rPr>
              <a:t>bedingten Verteilungen</a:t>
            </a:r>
            <a:endParaRPr lang="de-DE" sz="2000" dirty="0">
              <a:latin typeface="+mn-lt"/>
            </a:endParaRPr>
          </a:p>
        </p:txBody>
      </p:sp>
      <p:pic>
        <p:nvPicPr>
          <p:cNvPr id="2" name="Grafik 1"/>
          <p:cNvPicPr>
            <a:picLocks noChangeAspect="1"/>
          </p:cNvPicPr>
          <p:nvPr/>
        </p:nvPicPr>
        <p:blipFill>
          <a:blip r:embed="rId3"/>
          <a:stretch>
            <a:fillRect/>
          </a:stretch>
        </p:blipFill>
        <p:spPr>
          <a:xfrm>
            <a:off x="466666" y="1996864"/>
            <a:ext cx="6276975" cy="2486025"/>
          </a:xfrm>
          <a:prstGeom prst="rect">
            <a:avLst/>
          </a:prstGeom>
        </p:spPr>
      </p:pic>
    </p:spTree>
    <p:extLst>
      <p:ext uri="{BB962C8B-B14F-4D97-AF65-F5344CB8AC3E}">
        <p14:creationId xmlns:p14="http://schemas.microsoft.com/office/powerpoint/2010/main" val="287297110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124744"/>
            <a:ext cx="208911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Assoziationsplots</a:t>
            </a:r>
          </a:p>
        </p:txBody>
      </p:sp>
      <p:sp>
        <p:nvSpPr>
          <p:cNvPr id="7" name="Textfeld 9"/>
          <p:cNvSpPr txBox="1">
            <a:spLocks noChangeArrowheads="1"/>
          </p:cNvSpPr>
          <p:nvPr/>
        </p:nvSpPr>
        <p:spPr bwMode="auto">
          <a:xfrm>
            <a:off x="468313" y="1743093"/>
            <a:ext cx="187143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Konzept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183</a:t>
            </a:r>
            <a:endParaRPr lang="de-DE" sz="8000" b="1" dirty="0">
              <a:solidFill>
                <a:schemeClr val="tx1"/>
              </a:solidFill>
              <a:latin typeface="+mj-lt"/>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TextBox 7"/>
          <p:cNvSpPr txBox="1"/>
          <p:nvPr/>
        </p:nvSpPr>
        <p:spPr>
          <a:xfrm>
            <a:off x="468313" y="2231975"/>
            <a:ext cx="7632079" cy="400110"/>
          </a:xfrm>
          <a:prstGeom prst="rect">
            <a:avLst/>
          </a:prstGeom>
          <a:noFill/>
        </p:spPr>
        <p:txBody>
          <a:bodyPr wrap="square" rtlCol="0">
            <a:spAutoFit/>
          </a:bodyPr>
          <a:lstStyle/>
          <a:p>
            <a:r>
              <a:rPr lang="de-DE" sz="2000" dirty="0">
                <a:latin typeface="+mn-lt"/>
              </a:rPr>
              <a:t>&gt;  „Abweichungen von der Unabhängigkeit“:</a:t>
            </a:r>
          </a:p>
        </p:txBody>
      </p:sp>
      <mc:AlternateContent xmlns:mc="http://schemas.openxmlformats.org/markup-compatibility/2006" xmlns:a14="http://schemas.microsoft.com/office/drawing/2010/main">
        <mc:Choice Requires="a14">
          <p:sp>
            <p:nvSpPr>
              <p:cNvPr id="15" name="Textfeld 14"/>
              <p:cNvSpPr txBox="1"/>
              <p:nvPr/>
            </p:nvSpPr>
            <p:spPr>
              <a:xfrm>
                <a:off x="5364088" y="2117841"/>
                <a:ext cx="2032560" cy="62837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𝑛</m:t>
                          </m:r>
                        </m:e>
                        <m:sub>
                          <m:r>
                            <a:rPr lang="de-DE" sz="2000" b="0" i="1" smtClean="0">
                              <a:solidFill>
                                <a:schemeClr val="tx1"/>
                              </a:solidFill>
                              <a:latin typeface="Cambria Math" panose="02040503050406030204" pitchFamily="18" charset="0"/>
                            </a:rPr>
                            <m:t>𝑖𝑗</m:t>
                          </m:r>
                        </m:sub>
                      </m:sSub>
                      <m:r>
                        <a:rPr lang="de-DE" sz="2000" b="0" i="1" smtClean="0">
                          <a:solidFill>
                            <a:schemeClr val="tx1"/>
                          </a:solidFill>
                          <a:latin typeface="Cambria Math" panose="02040503050406030204" pitchFamily="18" charset="0"/>
                        </a:rPr>
                        <m:t>−</m:t>
                      </m:r>
                      <m:f>
                        <m:fPr>
                          <m:ctrlPr>
                            <a:rPr lang="de-DE" sz="2000" b="0" i="1" smtClean="0">
                              <a:solidFill>
                                <a:schemeClr val="tx1"/>
                              </a:solidFill>
                              <a:latin typeface="Cambria Math" panose="02040503050406030204" pitchFamily="18" charset="0"/>
                              <a:sym typeface="Symbol"/>
                            </a:rPr>
                          </m:ctrlPr>
                        </m:fPr>
                        <m:num>
                          <m:sSub>
                            <m:sSubPr>
                              <m:ctrlPr>
                                <a:rPr lang="de-DE" sz="2000" i="1">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𝑛</m:t>
                              </m:r>
                            </m:e>
                            <m:sub>
                              <m:r>
                                <a:rPr lang="de-DE" sz="2000" b="0" i="1" smtClean="0">
                                  <a:solidFill>
                                    <a:schemeClr val="tx1"/>
                                  </a:solidFill>
                                  <a:latin typeface="Cambria Math"/>
                                  <a:sym typeface="Symbol"/>
                                </a:rPr>
                                <m:t>𝑖</m:t>
                              </m:r>
                              <m:r>
                                <a:rPr lang="de-DE" sz="2000" b="0" i="1" smtClean="0">
                                  <a:solidFill>
                                    <a:schemeClr val="tx1"/>
                                  </a:solidFill>
                                  <a:latin typeface="Cambria Math"/>
                                  <a:sym typeface="Symbol"/>
                                </a:rPr>
                                <m:t></m:t>
                              </m:r>
                            </m:sub>
                          </m:sSub>
                          <m:sSub>
                            <m:sSubPr>
                              <m:ctrlPr>
                                <a:rPr lang="de-DE" sz="2000" i="1">
                                  <a:solidFill>
                                    <a:schemeClr val="tx1"/>
                                  </a:solidFill>
                                  <a:latin typeface="Cambria Math" panose="02040503050406030204" pitchFamily="18" charset="0"/>
                                  <a:sym typeface="Symbol"/>
                                </a:rPr>
                              </m:ctrlPr>
                            </m:sSubPr>
                            <m:e>
                              <m:r>
                                <a:rPr lang="de-DE" sz="2000" i="1">
                                  <a:solidFill>
                                    <a:schemeClr val="tx1"/>
                                  </a:solidFill>
                                  <a:latin typeface="Cambria Math"/>
                                  <a:sym typeface="Symbol"/>
                                </a:rPr>
                                <m:t>𝑛</m:t>
                              </m:r>
                            </m:e>
                            <m:sub>
                              <m:r>
                                <a:rPr lang="de-DE" sz="2000" i="1">
                                  <a:solidFill>
                                    <a:schemeClr val="tx1"/>
                                  </a:solidFill>
                                  <a:latin typeface="Cambria Math"/>
                                  <a:sym typeface="Symbol"/>
                                </a:rPr>
                                <m:t></m:t>
                              </m:r>
                              <m:r>
                                <a:rPr lang="de-DE" sz="2000" b="0" i="1" smtClean="0">
                                  <a:solidFill>
                                    <a:schemeClr val="tx1"/>
                                  </a:solidFill>
                                  <a:latin typeface="Cambria Math"/>
                                  <a:sym typeface="Symbol"/>
                                </a:rPr>
                                <m:t>𝑗</m:t>
                              </m:r>
                            </m:sub>
                          </m:sSub>
                        </m:num>
                        <m:den>
                          <m:r>
                            <a:rPr lang="de-DE" sz="2000" b="0" i="1" smtClean="0">
                              <a:solidFill>
                                <a:schemeClr val="tx1"/>
                              </a:solidFill>
                              <a:latin typeface="Cambria Math"/>
                              <a:sym typeface="Symbol"/>
                            </a:rPr>
                            <m:t>𝑛</m:t>
                          </m:r>
                        </m:den>
                      </m:f>
                      <m:r>
                        <a:rPr lang="de-DE" sz="2000" b="0" i="1" smtClean="0">
                          <a:solidFill>
                            <a:schemeClr val="tx1"/>
                          </a:solidFill>
                          <a:latin typeface="Cambria Math" panose="02040503050406030204" pitchFamily="18" charset="0"/>
                          <a:ea typeface="Cambria Math" panose="02040503050406030204" pitchFamily="18" charset="0"/>
                          <a:sym typeface="Symbol"/>
                        </a:rPr>
                        <m:t>  </m:t>
                      </m:r>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5364088" y="2117841"/>
                <a:ext cx="2032560" cy="628377"/>
              </a:xfrm>
              <a:prstGeom prst="rect">
                <a:avLst/>
              </a:prstGeom>
              <a:blipFill rotWithShape="1">
                <a:blip r:embed="rId3"/>
                <a:stretch>
                  <a:fillRect/>
                </a:stretch>
              </a:blipFill>
            </p:spPr>
            <p:txBody>
              <a:bodyPr/>
              <a:lstStyle/>
              <a:p>
                <a:r>
                  <a:rPr lang="de-DE">
                    <a:noFill/>
                  </a:rPr>
                  <a:t> </a:t>
                </a:r>
              </a:p>
            </p:txBody>
          </p:sp>
        </mc:Fallback>
      </mc:AlternateContent>
      <p:sp>
        <p:nvSpPr>
          <p:cNvPr id="16" name="TextBox 7"/>
          <p:cNvSpPr txBox="1"/>
          <p:nvPr/>
        </p:nvSpPr>
        <p:spPr>
          <a:xfrm>
            <a:off x="469960" y="3084219"/>
            <a:ext cx="3023567"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Pearson-Residuen</a:t>
            </a:r>
            <a:r>
              <a:rPr lang="de-DE" sz="2000" dirty="0">
                <a:latin typeface="+mn-lt"/>
              </a:rPr>
              <a:t>:</a:t>
            </a:r>
          </a:p>
        </p:txBody>
      </p:sp>
      <mc:AlternateContent xmlns:mc="http://schemas.openxmlformats.org/markup-compatibility/2006" xmlns:a14="http://schemas.microsoft.com/office/drawing/2010/main">
        <mc:Choice Requires="a14">
          <p:sp>
            <p:nvSpPr>
              <p:cNvPr id="17" name="TextBox 1"/>
              <p:cNvSpPr txBox="1"/>
              <p:nvPr/>
            </p:nvSpPr>
            <p:spPr>
              <a:xfrm>
                <a:off x="3072995" y="2767658"/>
                <a:ext cx="1344984" cy="1148135"/>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𝑖𝑗</m:t>
                              </m:r>
                            </m:sub>
                          </m:sSub>
                          <m:r>
                            <a:rPr lang="de-DE" sz="2000" i="1">
                              <a:latin typeface="Cambria Math" panose="02040503050406030204" pitchFamily="18" charset="0"/>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m:t>
                                  </m:r>
                                  <m:r>
                                    <a:rPr lang="de-DE" sz="2000" i="1">
                                      <a:latin typeface="Cambria Math" panose="02040503050406030204" pitchFamily="18" charset="0"/>
                                    </a:rPr>
                                    <m:t>𝑗</m:t>
                                  </m:r>
                                </m:sub>
                              </m:sSub>
                            </m:num>
                            <m:den>
                              <m:r>
                                <a:rPr lang="de-DE" sz="2000" i="1">
                                  <a:latin typeface="Cambria Math" panose="02040503050406030204" pitchFamily="18" charset="0"/>
                                </a:rPr>
                                <m:t>𝑛</m:t>
                              </m:r>
                            </m:den>
                          </m:f>
                        </m:num>
                        <m:den>
                          <m:rad>
                            <m:radPr>
                              <m:degHide m:val="on"/>
                              <m:ctrlPr>
                                <a:rPr lang="de-DE" sz="2000" i="1" smtClean="0">
                                  <a:latin typeface="Cambria Math" panose="02040503050406030204" pitchFamily="18" charset="0"/>
                                </a:rPr>
                              </m:ctrlPr>
                            </m:radPr>
                            <m:deg/>
                            <m:e>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𝑖</m:t>
                                      </m:r>
                                      <m:r>
                                        <a:rPr lang="de-DE" sz="2000" i="1">
                                          <a:latin typeface="Cambria Math" panose="02040503050406030204" pitchFamily="18" charset="0"/>
                                        </a:rPr>
                                        <m:t>•</m:t>
                                      </m:r>
                                    </m:sub>
                                  </m:sSub>
                                  <m:sSub>
                                    <m:sSubPr>
                                      <m:ctrlPr>
                                        <a:rPr lang="de-DE" sz="2000" i="1">
                                          <a:latin typeface="Cambria Math" panose="02040503050406030204" pitchFamily="18" charset="0"/>
                                        </a:rPr>
                                      </m:ctrlPr>
                                    </m:sSubPr>
                                    <m:e>
                                      <m:r>
                                        <a:rPr lang="de-DE" sz="2000" i="1">
                                          <a:latin typeface="Cambria Math" panose="02040503050406030204" pitchFamily="18" charset="0"/>
                                        </a:rPr>
                                        <m:t>𝑛</m:t>
                                      </m:r>
                                    </m:e>
                                    <m:sub>
                                      <m:r>
                                        <a:rPr lang="de-DE" sz="2000" i="1">
                                          <a:latin typeface="Cambria Math" panose="02040503050406030204" pitchFamily="18" charset="0"/>
                                        </a:rPr>
                                        <m:t>•</m:t>
                                      </m:r>
                                      <m:r>
                                        <a:rPr lang="de-DE" sz="2000" i="1">
                                          <a:latin typeface="Cambria Math" panose="02040503050406030204" pitchFamily="18" charset="0"/>
                                        </a:rPr>
                                        <m:t>𝑗</m:t>
                                      </m:r>
                                    </m:sub>
                                  </m:sSub>
                                </m:num>
                                <m:den>
                                  <m:r>
                                    <a:rPr lang="de-DE" sz="2000" i="1">
                                      <a:latin typeface="Cambria Math" panose="02040503050406030204" pitchFamily="18" charset="0"/>
                                    </a:rPr>
                                    <m:t>𝑛</m:t>
                                  </m:r>
                                </m:den>
                              </m:f>
                            </m:e>
                          </m:rad>
                        </m:den>
                      </m:f>
                    </m:oMath>
                  </m:oMathPara>
                </a14:m>
                <a:endParaRPr lang="de-DE" sz="2000" dirty="0"/>
              </a:p>
            </p:txBody>
          </p:sp>
        </mc:Choice>
        <mc:Fallback xmlns="">
          <p:sp>
            <p:nvSpPr>
              <p:cNvPr id="17" name="TextBox 1"/>
              <p:cNvSpPr txBox="1">
                <a:spLocks noRot="1" noChangeAspect="1" noMove="1" noResize="1" noEditPoints="1" noAdjustHandles="1" noChangeArrowheads="1" noChangeShapeType="1" noTextEdit="1"/>
              </p:cNvSpPr>
              <p:nvPr/>
            </p:nvSpPr>
            <p:spPr>
              <a:xfrm>
                <a:off x="3072995" y="2767658"/>
                <a:ext cx="1344984" cy="1148135"/>
              </a:xfrm>
              <a:prstGeom prst="rect">
                <a:avLst/>
              </a:prstGeom>
              <a:blipFill rotWithShape="1">
                <a:blip r:embed="rId4"/>
                <a:stretch>
                  <a:fillRect/>
                </a:stretch>
              </a:blipFill>
            </p:spPr>
            <p:txBody>
              <a:bodyPr/>
              <a:lstStyle/>
              <a:p>
                <a:r>
                  <a:rPr lang="de-DE">
                    <a:noFill/>
                  </a:rPr>
                  <a:t> </a:t>
                </a:r>
              </a:p>
            </p:txBody>
          </p:sp>
        </mc:Fallback>
      </mc:AlternateContent>
      <p:sp>
        <p:nvSpPr>
          <p:cNvPr id="18" name="TextBox 7"/>
          <p:cNvSpPr txBox="1"/>
          <p:nvPr/>
        </p:nvSpPr>
        <p:spPr>
          <a:xfrm>
            <a:off x="468313" y="3852219"/>
            <a:ext cx="8209022" cy="1938992"/>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Assoziationsplot</a:t>
            </a:r>
            <a:r>
              <a:rPr lang="de-DE" sz="2000" dirty="0">
                <a:latin typeface="+mn-lt"/>
              </a:rPr>
              <a:t>:</a:t>
            </a:r>
          </a:p>
          <a:p>
            <a:r>
              <a:rPr lang="de-DE" sz="2000" dirty="0">
                <a:latin typeface="+mn-lt"/>
              </a:rPr>
              <a:t>    - Richtung der Säulen nach Vorzeichen der Residuen </a:t>
            </a:r>
          </a:p>
          <a:p>
            <a:r>
              <a:rPr lang="de-DE" sz="2000" dirty="0">
                <a:latin typeface="+mn-lt"/>
              </a:rPr>
              <a:t>      (nach oben oder unten)</a:t>
            </a:r>
          </a:p>
          <a:p>
            <a:r>
              <a:rPr lang="de-DE" sz="2000" dirty="0">
                <a:latin typeface="+mn-lt"/>
              </a:rPr>
              <a:t>    - Höhe der Säulen proportional zu absoluten Residuen</a:t>
            </a:r>
          </a:p>
          <a:p>
            <a:r>
              <a:rPr lang="de-DE" sz="2000" dirty="0">
                <a:latin typeface="+mn-lt"/>
              </a:rPr>
              <a:t>    - Breite der Säulen proportional zu Termen des Nenners</a:t>
            </a:r>
          </a:p>
          <a:p>
            <a:r>
              <a:rPr lang="de-DE" sz="2000" dirty="0">
                <a:latin typeface="+mn-lt"/>
              </a:rPr>
              <a:t>    - Flächen der Säulen entsprechen den absoluten</a:t>
            </a:r>
            <a:r>
              <a:rPr lang="de-DE" sz="2000" b="1" dirty="0">
                <a:solidFill>
                  <a:srgbClr val="FF0000"/>
                </a:solidFill>
                <a:latin typeface="+mn-lt"/>
              </a:rPr>
              <a:t> </a:t>
            </a:r>
            <a:r>
              <a:rPr lang="de-DE" sz="2000" dirty="0">
                <a:latin typeface="+mn-lt"/>
              </a:rPr>
              <a:t>Abweichungen</a:t>
            </a:r>
          </a:p>
        </p:txBody>
      </p:sp>
      <p:sp>
        <p:nvSpPr>
          <p:cNvPr id="20" name="TextBox 7"/>
          <p:cNvSpPr txBox="1"/>
          <p:nvPr/>
        </p:nvSpPr>
        <p:spPr>
          <a:xfrm>
            <a:off x="469960" y="5846587"/>
            <a:ext cx="7272039" cy="707886"/>
          </a:xfrm>
          <a:prstGeom prst="rect">
            <a:avLst/>
          </a:prstGeom>
          <a:noFill/>
        </p:spPr>
        <p:txBody>
          <a:bodyPr wrap="square" rtlCol="0">
            <a:spAutoFit/>
          </a:bodyPr>
          <a:lstStyle/>
          <a:p>
            <a:r>
              <a:rPr lang="de-DE" sz="2000" dirty="0">
                <a:latin typeface="+mn-lt"/>
              </a:rPr>
              <a:t>&gt;  Unterschiede der bedingten Verteilungen werden hervor-</a:t>
            </a:r>
          </a:p>
          <a:p>
            <a:r>
              <a:rPr lang="de-DE" sz="2000" dirty="0">
                <a:latin typeface="+mn-lt"/>
              </a:rPr>
              <a:t>    gehoben</a:t>
            </a:r>
          </a:p>
        </p:txBody>
      </p:sp>
    </p:spTree>
    <p:extLst>
      <p:ext uri="{BB962C8B-B14F-4D97-AF65-F5344CB8AC3E}">
        <p14:creationId xmlns:p14="http://schemas.microsoft.com/office/powerpoint/2010/main" val="181094344"/>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184</a:t>
            </a:r>
            <a:endParaRPr lang="de-DE" sz="8000" b="1" dirty="0">
              <a:solidFill>
                <a:schemeClr val="tx1"/>
              </a:solidFill>
              <a:latin typeface="+mj-lt"/>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Box 7"/>
          <p:cNvSpPr txBox="1"/>
          <p:nvPr/>
        </p:nvSpPr>
        <p:spPr>
          <a:xfrm>
            <a:off x="468313" y="1052736"/>
            <a:ext cx="7272039" cy="400110"/>
          </a:xfrm>
          <a:prstGeom prst="rect">
            <a:avLst/>
          </a:prstGeom>
          <a:noFill/>
        </p:spPr>
        <p:txBody>
          <a:bodyPr wrap="square" rtlCol="0">
            <a:spAutoFit/>
          </a:bodyPr>
          <a:lstStyle/>
          <a:p>
            <a:r>
              <a:rPr lang="de-DE" sz="2000" dirty="0">
                <a:latin typeface="+mn-lt"/>
              </a:rPr>
              <a:t>&gt;  Rechenbeispiel von </a:t>
            </a:r>
            <a:r>
              <a:rPr lang="de-DE" sz="2000">
                <a:latin typeface="+mn-lt"/>
              </a:rPr>
              <a:t>Folie 164 und 165</a:t>
            </a:r>
            <a:endParaRPr lang="de-DE" sz="2000" dirty="0">
              <a:latin typeface="+mn-lt"/>
            </a:endParaRPr>
          </a:p>
        </p:txBody>
      </p:sp>
      <p:pic>
        <p:nvPicPr>
          <p:cNvPr id="16" name="Grafik 15"/>
          <p:cNvPicPr>
            <a:picLocks noChangeAspect="1"/>
          </p:cNvPicPr>
          <p:nvPr/>
        </p:nvPicPr>
        <p:blipFill>
          <a:blip r:embed="rId3"/>
          <a:stretch>
            <a:fillRect/>
          </a:stretch>
        </p:blipFill>
        <p:spPr>
          <a:xfrm>
            <a:off x="468313" y="1553475"/>
            <a:ext cx="7067550" cy="2085975"/>
          </a:xfrm>
          <a:prstGeom prst="rect">
            <a:avLst/>
          </a:prstGeom>
        </p:spPr>
      </p:pic>
      <p:pic>
        <p:nvPicPr>
          <p:cNvPr id="17" name="Grafik 16"/>
          <p:cNvPicPr>
            <a:picLocks noChangeAspect="1"/>
          </p:cNvPicPr>
          <p:nvPr/>
        </p:nvPicPr>
        <p:blipFill>
          <a:blip r:embed="rId4"/>
          <a:stretch>
            <a:fillRect/>
          </a:stretch>
        </p:blipFill>
        <p:spPr>
          <a:xfrm>
            <a:off x="457200" y="3892072"/>
            <a:ext cx="5381625" cy="2647950"/>
          </a:xfrm>
          <a:prstGeom prst="rect">
            <a:avLst/>
          </a:prstGeom>
        </p:spPr>
      </p:pic>
    </p:spTree>
    <p:extLst>
      <p:ext uri="{BB962C8B-B14F-4D97-AF65-F5344CB8AC3E}">
        <p14:creationId xmlns:p14="http://schemas.microsoft.com/office/powerpoint/2010/main" val="199268440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9"/>
          <p:cNvSpPr txBox="1">
            <a:spLocks noChangeArrowheads="1"/>
          </p:cNvSpPr>
          <p:nvPr/>
        </p:nvSpPr>
        <p:spPr bwMode="auto">
          <a:xfrm>
            <a:off x="468313" y="1196752"/>
            <a:ext cx="216111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5.1.3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185</a:t>
            </a:r>
            <a:endParaRPr lang="de-DE" sz="8000" b="1" dirty="0">
              <a:solidFill>
                <a:schemeClr val="tx1"/>
              </a:solidFill>
              <a:latin typeface="+mj-lt"/>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755576" y="2004989"/>
            <a:ext cx="5391150" cy="2743200"/>
          </a:xfrm>
          <a:prstGeom prst="rect">
            <a:avLst/>
          </a:prstGeom>
        </p:spPr>
      </p:pic>
    </p:spTree>
    <p:extLst>
      <p:ext uri="{BB962C8B-B14F-4D97-AF65-F5344CB8AC3E}">
        <p14:creationId xmlns:p14="http://schemas.microsoft.com/office/powerpoint/2010/main" val="1914255811"/>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42840" y="1157938"/>
            <a:ext cx="7258050" cy="5410200"/>
          </a:xfrm>
          <a:prstGeom prst="rect">
            <a:avLst/>
          </a:prstGeom>
        </p:spPr>
      </p:pic>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186</a:t>
            </a:r>
            <a:endParaRPr lang="de-DE" sz="8000" b="1" dirty="0">
              <a:solidFill>
                <a:schemeClr val="tx1"/>
              </a:solidFill>
              <a:latin typeface="+mj-lt"/>
            </a:endParaRPr>
          </a:p>
        </p:txBody>
      </p:sp>
    </p:spTree>
    <p:extLst>
      <p:ext uri="{BB962C8B-B14F-4D97-AF65-F5344CB8AC3E}">
        <p14:creationId xmlns:p14="http://schemas.microsoft.com/office/powerpoint/2010/main" val="347432689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 Grundzüge statistischer Methoden</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16</a:t>
            </a:r>
            <a:endParaRPr lang="de-DE" sz="8000" b="1" dirty="0">
              <a:solidFill>
                <a:schemeClr val="tx1"/>
              </a:solidFill>
              <a:latin typeface="+mj-lt"/>
            </a:endParaRPr>
          </a:p>
        </p:txBody>
      </p:sp>
      <p:sp>
        <p:nvSpPr>
          <p:cNvPr id="12" name="Textfeld 11"/>
          <p:cNvSpPr txBox="1">
            <a:spLocks noChangeArrowheads="1"/>
          </p:cNvSpPr>
          <p:nvPr/>
        </p:nvSpPr>
        <p:spPr bwMode="auto">
          <a:xfrm>
            <a:off x="468313" y="981075"/>
            <a:ext cx="5039791"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1.2.4 Empirischer und theoretischer Kalkül</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9"/>
          <p:cNvSpPr txBox="1">
            <a:spLocks noChangeArrowheads="1"/>
          </p:cNvSpPr>
          <p:nvPr/>
        </p:nvSpPr>
        <p:spPr bwMode="auto">
          <a:xfrm>
            <a:off x="468313" y="1649358"/>
            <a:ext cx="22314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5" name="Textfeld 9"/>
          <p:cNvSpPr txBox="1">
            <a:spLocks noChangeArrowheads="1"/>
          </p:cNvSpPr>
          <p:nvPr/>
        </p:nvSpPr>
        <p:spPr bwMode="auto">
          <a:xfrm>
            <a:off x="468313" y="3789040"/>
            <a:ext cx="352762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1.2.1 fortgesetzt </a:t>
            </a:r>
            <a:r>
              <a:rPr lang="de-DE" sz="2000" dirty="0">
                <a:solidFill>
                  <a:srgbClr val="0070C0"/>
                </a:solidFill>
                <a:latin typeface="+mn-lt"/>
              </a:rPr>
              <a:t>●</a:t>
            </a:r>
            <a:endParaRPr lang="de-DE" sz="2000" b="1" dirty="0">
              <a:solidFill>
                <a:srgbClr val="0070C0"/>
              </a:solidFill>
              <a:latin typeface="+mn-lt"/>
            </a:endParaRPr>
          </a:p>
        </p:txBody>
      </p:sp>
      <p:sp>
        <p:nvSpPr>
          <p:cNvPr id="16" name="Textfeld 9"/>
          <p:cNvSpPr txBox="1">
            <a:spLocks noChangeArrowheads="1"/>
          </p:cNvSpPr>
          <p:nvPr/>
        </p:nvSpPr>
        <p:spPr bwMode="auto">
          <a:xfrm>
            <a:off x="468313" y="4294485"/>
            <a:ext cx="8064896" cy="400110"/>
          </a:xfrm>
          <a:prstGeom prst="rect">
            <a:avLst/>
          </a:prstGeom>
          <a:noFill/>
          <a:ln w="9525">
            <a:noFill/>
            <a:miter lim="800000"/>
            <a:headEnd/>
            <a:tailEnd/>
          </a:ln>
        </p:spPr>
        <p:txBody>
          <a:bodyPr wrap="square">
            <a:spAutoFit/>
          </a:bodyPr>
          <a:lstStyle/>
          <a:p>
            <a:r>
              <a:rPr lang="de-DE" sz="2000" dirty="0">
                <a:latin typeface="Times New Roman"/>
                <a:cs typeface="Times New Roman"/>
              </a:rPr>
              <a:t>&gt; </a:t>
            </a:r>
            <a:r>
              <a:rPr lang="de-DE" sz="2000" i="1" dirty="0">
                <a:latin typeface="Times New Roman"/>
                <a:cs typeface="Times New Roman"/>
              </a:rPr>
              <a:t>„80% der befragten Studierenden präferieren die Mensa“</a:t>
            </a:r>
            <a:endParaRPr lang="de-DE" sz="2000" i="1" dirty="0">
              <a:latin typeface="Times New Roman" pitchFamily="18" charset="0"/>
            </a:endParaRPr>
          </a:p>
        </p:txBody>
      </p:sp>
      <p:sp>
        <p:nvSpPr>
          <p:cNvPr id="17" name="Textfeld 9"/>
          <p:cNvSpPr txBox="1">
            <a:spLocks noChangeArrowheads="1"/>
          </p:cNvSpPr>
          <p:nvPr/>
        </p:nvSpPr>
        <p:spPr bwMode="auto">
          <a:xfrm>
            <a:off x="468313" y="4694595"/>
            <a:ext cx="8064896" cy="707886"/>
          </a:xfrm>
          <a:prstGeom prst="rect">
            <a:avLst/>
          </a:prstGeom>
          <a:noFill/>
          <a:ln w="9525">
            <a:noFill/>
            <a:miter lim="800000"/>
            <a:headEnd/>
            <a:tailEnd/>
          </a:ln>
        </p:spPr>
        <p:txBody>
          <a:bodyPr wrap="square">
            <a:spAutoFit/>
          </a:bodyPr>
          <a:lstStyle/>
          <a:p>
            <a:r>
              <a:rPr lang="de-DE" sz="2000" dirty="0">
                <a:latin typeface="Times New Roman"/>
                <a:cs typeface="Times New Roman"/>
              </a:rPr>
              <a:t>&gt; </a:t>
            </a:r>
            <a:r>
              <a:rPr lang="de-DE" sz="2000" i="1" dirty="0">
                <a:latin typeface="Times New Roman"/>
                <a:cs typeface="Times New Roman"/>
              </a:rPr>
              <a:t>„Die Befragung ergab, dass Studierende mit 80% Wahr-  </a:t>
            </a:r>
          </a:p>
          <a:p>
            <a:r>
              <a:rPr lang="de-DE" sz="2000" i="1" dirty="0">
                <a:latin typeface="Times New Roman"/>
                <a:cs typeface="Times New Roman"/>
              </a:rPr>
              <a:t>   </a:t>
            </a:r>
            <a:r>
              <a:rPr lang="de-DE" sz="2000" i="1" dirty="0" err="1">
                <a:latin typeface="Times New Roman"/>
                <a:cs typeface="Times New Roman"/>
              </a:rPr>
              <a:t>scheinlichkeit</a:t>
            </a:r>
            <a:r>
              <a:rPr lang="de-DE" sz="2000" i="1" dirty="0">
                <a:latin typeface="Times New Roman"/>
                <a:cs typeface="Times New Roman"/>
              </a:rPr>
              <a:t> die Mensa präferieren“</a:t>
            </a:r>
            <a:endParaRPr lang="de-DE" sz="2000" i="1" dirty="0">
              <a:latin typeface="Times New Roman" pitchFamily="18" charset="0"/>
            </a:endParaRPr>
          </a:p>
        </p:txBody>
      </p:sp>
      <p:sp>
        <p:nvSpPr>
          <p:cNvPr id="18" name="Textfeld 9"/>
          <p:cNvSpPr txBox="1">
            <a:spLocks noChangeArrowheads="1"/>
          </p:cNvSpPr>
          <p:nvPr/>
        </p:nvSpPr>
        <p:spPr bwMode="auto">
          <a:xfrm>
            <a:off x="468313" y="5425120"/>
            <a:ext cx="8064896" cy="707886"/>
          </a:xfrm>
          <a:prstGeom prst="rect">
            <a:avLst/>
          </a:prstGeom>
          <a:noFill/>
          <a:ln w="9525">
            <a:noFill/>
            <a:miter lim="800000"/>
            <a:headEnd/>
            <a:tailEnd/>
          </a:ln>
        </p:spPr>
        <p:txBody>
          <a:bodyPr wrap="square">
            <a:spAutoFit/>
          </a:bodyPr>
          <a:lstStyle/>
          <a:p>
            <a:r>
              <a:rPr lang="de-DE" sz="2000" dirty="0">
                <a:latin typeface="Times New Roman"/>
                <a:cs typeface="Times New Roman"/>
              </a:rPr>
              <a:t>&gt; </a:t>
            </a:r>
            <a:r>
              <a:rPr lang="de-DE" sz="2000" i="1" dirty="0">
                <a:latin typeface="Times New Roman"/>
                <a:cs typeface="Times New Roman"/>
              </a:rPr>
              <a:t>„Die Wahrscheinlichkeit, dass ein zufällig befragter Student </a:t>
            </a:r>
          </a:p>
          <a:p>
            <a:r>
              <a:rPr lang="de-DE" sz="2000" i="1" dirty="0">
                <a:latin typeface="Times New Roman"/>
                <a:cs typeface="Times New Roman"/>
              </a:rPr>
              <a:t>   die Mensa präferiert, beträgt 80%“</a:t>
            </a:r>
            <a:endParaRPr lang="de-DE" sz="2000" i="1" dirty="0">
              <a:latin typeface="Times New Roman" pitchFamily="18" charset="0"/>
            </a:endParaRPr>
          </a:p>
        </p:txBody>
      </p:sp>
      <p:sp>
        <p:nvSpPr>
          <p:cNvPr id="19" name="Textfeld 9"/>
          <p:cNvSpPr txBox="1">
            <a:spLocks noChangeArrowheads="1"/>
          </p:cNvSpPr>
          <p:nvPr/>
        </p:nvSpPr>
        <p:spPr bwMode="auto">
          <a:xfrm>
            <a:off x="468313" y="6133006"/>
            <a:ext cx="8064896" cy="400110"/>
          </a:xfrm>
          <a:prstGeom prst="rect">
            <a:avLst/>
          </a:prstGeom>
          <a:noFill/>
          <a:ln w="9525">
            <a:noFill/>
            <a:miter lim="800000"/>
            <a:headEnd/>
            <a:tailEnd/>
          </a:ln>
        </p:spPr>
        <p:txBody>
          <a:bodyPr wrap="square">
            <a:spAutoFit/>
          </a:bodyPr>
          <a:lstStyle/>
          <a:p>
            <a:r>
              <a:rPr lang="de-DE" sz="2000" dirty="0">
                <a:latin typeface="Times New Roman"/>
                <a:cs typeface="Times New Roman"/>
              </a:rPr>
              <a:t>&gt; „</a:t>
            </a:r>
            <a:r>
              <a:rPr lang="de-DE" sz="2000" i="1" dirty="0">
                <a:latin typeface="Times New Roman"/>
                <a:cs typeface="Times New Roman"/>
              </a:rPr>
              <a:t>95%-Sicherheitsintervall [0.7, 0.9]</a:t>
            </a:r>
            <a:r>
              <a:rPr lang="de-DE" sz="2000" dirty="0">
                <a:latin typeface="Times New Roman"/>
                <a:cs typeface="Times New Roman"/>
              </a:rPr>
              <a:t>“?</a:t>
            </a:r>
            <a:endParaRPr lang="de-DE" sz="2000" i="1" dirty="0">
              <a:latin typeface="Times New Roman"/>
              <a:cs typeface="Times New Roman"/>
            </a:endParaRPr>
          </a:p>
        </p:txBody>
      </p:sp>
      <p:sp>
        <p:nvSpPr>
          <p:cNvPr id="21" name="Textfeld 20"/>
          <p:cNvSpPr txBox="1"/>
          <p:nvPr/>
        </p:nvSpPr>
        <p:spPr>
          <a:xfrm>
            <a:off x="468312" y="2158194"/>
            <a:ext cx="8207375" cy="707886"/>
          </a:xfrm>
          <a:prstGeom prst="rect">
            <a:avLst/>
          </a:prstGeom>
          <a:noFill/>
        </p:spPr>
        <p:txBody>
          <a:bodyPr wrap="square">
            <a:spAutoFit/>
          </a:bodyPr>
          <a:lstStyle/>
          <a:p>
            <a:pPr>
              <a:defRPr/>
            </a:pPr>
            <a:r>
              <a:rPr lang="de-DE" sz="2000" dirty="0">
                <a:latin typeface="+mn-lt"/>
              </a:rPr>
              <a:t>&gt; </a:t>
            </a:r>
            <a:r>
              <a:rPr lang="de-DE" sz="2000" b="1" dirty="0">
                <a:solidFill>
                  <a:srgbClr val="0070C0"/>
                </a:solidFill>
                <a:latin typeface="+mn-lt"/>
              </a:rPr>
              <a:t>Datengestützter (empirischer) Kalkül: </a:t>
            </a:r>
            <a:r>
              <a:rPr lang="de-DE" sz="2000" dirty="0">
                <a:latin typeface="+mn-lt"/>
              </a:rPr>
              <a:t>Berechnungen beruhen auf </a:t>
            </a:r>
          </a:p>
          <a:p>
            <a:pPr>
              <a:defRPr/>
            </a:pPr>
            <a:r>
              <a:rPr lang="de-DE" sz="2000" dirty="0">
                <a:latin typeface="+mn-lt"/>
              </a:rPr>
              <a:t>   konkret vorliegenden Daten</a:t>
            </a:r>
          </a:p>
        </p:txBody>
      </p:sp>
      <p:sp>
        <p:nvSpPr>
          <p:cNvPr id="22" name="Textfeld 21"/>
          <p:cNvSpPr txBox="1"/>
          <p:nvPr/>
        </p:nvSpPr>
        <p:spPr>
          <a:xfrm>
            <a:off x="468313" y="2938984"/>
            <a:ext cx="8207375" cy="707886"/>
          </a:xfrm>
          <a:prstGeom prst="rect">
            <a:avLst/>
          </a:prstGeom>
          <a:noFill/>
        </p:spPr>
        <p:txBody>
          <a:bodyPr wrap="square">
            <a:spAutoFit/>
          </a:bodyPr>
          <a:lstStyle/>
          <a:p>
            <a:pPr>
              <a:defRPr/>
            </a:pPr>
            <a:r>
              <a:rPr lang="de-DE" sz="2000" dirty="0">
                <a:latin typeface="+mn-lt"/>
              </a:rPr>
              <a:t>&gt; </a:t>
            </a:r>
            <a:r>
              <a:rPr lang="de-DE" sz="2000" b="1" dirty="0">
                <a:solidFill>
                  <a:srgbClr val="0070C0"/>
                </a:solidFill>
                <a:latin typeface="+mn-lt"/>
              </a:rPr>
              <a:t>Stochastischer (theoretischer) Kalkül: </a:t>
            </a:r>
            <a:r>
              <a:rPr lang="de-DE" sz="2000" dirty="0">
                <a:latin typeface="+mn-lt"/>
              </a:rPr>
              <a:t>Berechnungen beruhen auf </a:t>
            </a:r>
          </a:p>
          <a:p>
            <a:pPr>
              <a:defRPr/>
            </a:pPr>
            <a:r>
              <a:rPr lang="de-DE" sz="2000" dirty="0">
                <a:latin typeface="+mn-lt"/>
              </a:rPr>
              <a:t>   einem Wahrscheinlichkeitskalkül (auf theoretischen Überlegungen)</a:t>
            </a:r>
          </a:p>
        </p:txBody>
      </p:sp>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154592393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187</a:t>
            </a:r>
            <a:endParaRPr lang="de-DE" sz="8000" b="1" dirty="0">
              <a:solidFill>
                <a:schemeClr val="tx1"/>
              </a:solidFill>
              <a:latin typeface="+mj-lt"/>
            </a:endParaRPr>
          </a:p>
        </p:txBody>
      </p:sp>
      <p:sp>
        <p:nvSpPr>
          <p:cNvPr id="6" name="Textfeld 9"/>
          <p:cNvSpPr txBox="1">
            <a:spLocks noChangeArrowheads="1"/>
          </p:cNvSpPr>
          <p:nvPr/>
        </p:nvSpPr>
        <p:spPr bwMode="auto">
          <a:xfrm>
            <a:off x="466666" y="1124744"/>
            <a:ext cx="158505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Mosaikplots</a:t>
            </a:r>
          </a:p>
        </p:txBody>
      </p:sp>
      <p:sp>
        <p:nvSpPr>
          <p:cNvPr id="7" name="Textfeld 9"/>
          <p:cNvSpPr txBox="1">
            <a:spLocks noChangeArrowheads="1"/>
          </p:cNvSpPr>
          <p:nvPr/>
        </p:nvSpPr>
        <p:spPr bwMode="auto">
          <a:xfrm>
            <a:off x="466665" y="1700808"/>
            <a:ext cx="187143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Konzept </a:t>
            </a:r>
            <a:r>
              <a:rPr lang="de-DE" sz="2000" dirty="0">
                <a:solidFill>
                  <a:srgbClr val="0070C0"/>
                </a:solidFill>
              </a:rPr>
              <a:t>●</a:t>
            </a:r>
            <a:endParaRPr lang="de-DE" sz="2000" b="1" dirty="0">
              <a:solidFill>
                <a:srgbClr val="0070C0"/>
              </a:solidFill>
              <a:latin typeface="Times New Roman" pitchFamily="18" charset="0"/>
            </a:endParaRPr>
          </a:p>
        </p:txBody>
      </p:sp>
      <p:sp>
        <p:nvSpPr>
          <p:cNvPr id="8" name="Textfeld 9"/>
          <p:cNvSpPr txBox="1">
            <a:spLocks noChangeArrowheads="1"/>
          </p:cNvSpPr>
          <p:nvPr/>
        </p:nvSpPr>
        <p:spPr bwMode="auto">
          <a:xfrm>
            <a:off x="466665" y="2929417"/>
            <a:ext cx="216111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5.1.4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6665" y="6165304"/>
            <a:ext cx="431971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Höherdimensionale Mosaikplots </a:t>
            </a:r>
            <a:r>
              <a:rPr lang="de-DE" sz="2000" dirty="0">
                <a:solidFill>
                  <a:srgbClr val="0070C0"/>
                </a:solidFill>
              </a:rPr>
              <a:t>●</a:t>
            </a:r>
            <a:endParaRPr lang="de-DE" sz="2000" b="1" dirty="0">
              <a:solidFill>
                <a:srgbClr val="0070C0"/>
              </a:solidFill>
              <a:latin typeface="Times New Roman" pitchFamily="18" charset="0"/>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2" name="TextBox 7"/>
              <p:cNvSpPr txBox="1"/>
              <p:nvPr/>
            </p:nvSpPr>
            <p:spPr>
              <a:xfrm>
                <a:off x="466665" y="2100918"/>
                <a:ext cx="8425815" cy="732573"/>
              </a:xfrm>
              <a:prstGeom prst="rect">
                <a:avLst/>
              </a:prstGeom>
              <a:noFill/>
            </p:spPr>
            <p:txBody>
              <a:bodyPr wrap="square" rtlCol="0">
                <a:spAutoFit/>
              </a:bodyPr>
              <a:lstStyle/>
              <a:p>
                <a:r>
                  <a:rPr lang="de-DE" sz="2000" dirty="0">
                    <a:latin typeface="+mn-lt"/>
                  </a:rPr>
                  <a:t>Breiten der Säulen (Balken) spiegeln Randverteilung eines Merkmals wider.</a:t>
                </a:r>
              </a:p>
              <a:p>
                <a:r>
                  <a:rPr lang="de-DE" sz="2000" dirty="0">
                    <a:latin typeface="+mn-lt"/>
                  </a:rPr>
                  <a:t>Dadurch entsprechen Flächen der gemeinsamen relativen Verteilung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𝑖𝑗</m:t>
                        </m:r>
                      </m:sub>
                    </m:sSub>
                  </m:oMath>
                </a14:m>
                <a:r>
                  <a:rPr lang="de-DE" sz="2000" dirty="0">
                    <a:latin typeface="+mn-lt"/>
                  </a:rPr>
                  <a:t>)</a:t>
                </a:r>
              </a:p>
            </p:txBody>
          </p:sp>
        </mc:Choice>
        <mc:Fallback xmlns="">
          <p:sp>
            <p:nvSpPr>
              <p:cNvPr id="12" name="TextBox 7"/>
              <p:cNvSpPr txBox="1">
                <a:spLocks noRot="1" noChangeAspect="1" noMove="1" noResize="1" noEditPoints="1" noAdjustHandles="1" noChangeArrowheads="1" noChangeShapeType="1" noTextEdit="1"/>
              </p:cNvSpPr>
              <p:nvPr/>
            </p:nvSpPr>
            <p:spPr>
              <a:xfrm>
                <a:off x="466665" y="2100918"/>
                <a:ext cx="8425815" cy="732573"/>
              </a:xfrm>
              <a:prstGeom prst="rect">
                <a:avLst/>
              </a:prstGeom>
              <a:blipFill rotWithShape="1">
                <a:blip r:embed="rId4"/>
                <a:stretch>
                  <a:fillRect l="-796" t="-4167" b="-10833"/>
                </a:stretch>
              </a:blipFill>
            </p:spPr>
            <p:txBody>
              <a:bodyPr/>
              <a:lstStyle/>
              <a:p>
                <a:r>
                  <a:rPr lang="de-DE">
                    <a:noFill/>
                  </a:rPr>
                  <a:t> </a:t>
                </a:r>
              </a:p>
            </p:txBody>
          </p:sp>
        </mc:Fallback>
      </mc:AlternateContent>
      <p:sp>
        <p:nvSpPr>
          <p:cNvPr id="16" name="TextBox 7"/>
          <p:cNvSpPr txBox="1"/>
          <p:nvPr/>
        </p:nvSpPr>
        <p:spPr>
          <a:xfrm>
            <a:off x="6009052" y="4395637"/>
            <a:ext cx="1009376" cy="400110"/>
          </a:xfrm>
          <a:prstGeom prst="rect">
            <a:avLst/>
          </a:prstGeom>
          <a:noFill/>
        </p:spPr>
        <p:txBody>
          <a:bodyPr wrap="square" rtlCol="0">
            <a:spAutoFit/>
          </a:bodyPr>
          <a:lstStyle/>
          <a:p>
            <a:r>
              <a:rPr lang="de-DE" sz="2000" dirty="0">
                <a:latin typeface="+mn-lt"/>
              </a:rPr>
              <a:t>Breite:</a:t>
            </a:r>
          </a:p>
        </p:txBody>
      </p:sp>
      <mc:AlternateContent xmlns:mc="http://schemas.openxmlformats.org/markup-compatibility/2006" xmlns:a14="http://schemas.microsoft.com/office/drawing/2010/main">
        <mc:Choice Requires="a14">
          <p:sp>
            <p:nvSpPr>
              <p:cNvPr id="4" name="Textfeld 3"/>
              <p:cNvSpPr txBox="1"/>
              <p:nvPr/>
            </p:nvSpPr>
            <p:spPr>
              <a:xfrm>
                <a:off x="6962134" y="4286986"/>
                <a:ext cx="1315040" cy="61946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i="1">
                                  <a:solidFill>
                                    <a:schemeClr val="tx1"/>
                                  </a:solidFill>
                                  <a:latin typeface="Cambria Math"/>
                                  <a:sym typeface="Symbol"/>
                                </a:rPr>
                                <m:t></m:t>
                              </m:r>
                              <m:r>
                                <a:rPr lang="de-DE" sz="2000" b="0" i="1" smtClean="0">
                                  <a:solidFill>
                                    <a:schemeClr val="tx1"/>
                                  </a:solidFill>
                                  <a:latin typeface="Cambria Math"/>
                                  <a:sym typeface="Symbol"/>
                                </a:rPr>
                                <m:t>1</m:t>
                              </m:r>
                            </m:sub>
                          </m:sSub>
                        </m:num>
                        <m:den>
                          <m:r>
                            <a:rPr lang="de-DE" sz="2000" b="0" i="1" smtClean="0">
                              <a:solidFill>
                                <a:schemeClr val="tx1"/>
                              </a:solidFill>
                              <a:latin typeface="Cambria Math"/>
                            </a:rPr>
                            <m:t>𝑛</m:t>
                          </m:r>
                        </m:den>
                      </m:f>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i="1">
                              <a:solidFill>
                                <a:schemeClr val="tx1"/>
                              </a:solidFill>
                              <a:latin typeface="Cambria Math"/>
                              <a:sym typeface="Symbol"/>
                            </a:rPr>
                            <m:t></m:t>
                          </m:r>
                          <m:r>
                            <a:rPr lang="de-DE" sz="2000" b="0" i="1" smtClean="0">
                              <a:solidFill>
                                <a:schemeClr val="tx1"/>
                              </a:solidFill>
                              <a:latin typeface="Cambria Math"/>
                              <a:sym typeface="Symbol"/>
                            </a:rPr>
                            <m:t>1</m:t>
                          </m:r>
                        </m:sub>
                      </m:sSub>
                    </m:oMath>
                  </m:oMathPara>
                </a14:m>
                <a:endParaRPr lang="de-DE" sz="2000" dirty="0">
                  <a:solidFill>
                    <a:schemeClr val="tx1"/>
                  </a:solidFill>
                </a:endParaRPr>
              </a:p>
            </p:txBody>
          </p:sp>
        </mc:Choice>
        <mc:Fallback xmlns="">
          <p:sp>
            <p:nvSpPr>
              <p:cNvPr id="4" name="Textfeld 3"/>
              <p:cNvSpPr txBox="1">
                <a:spLocks noRot="1" noChangeAspect="1" noMove="1" noResize="1" noEditPoints="1" noAdjustHandles="1" noChangeArrowheads="1" noChangeShapeType="1" noTextEdit="1"/>
              </p:cNvSpPr>
              <p:nvPr/>
            </p:nvSpPr>
            <p:spPr>
              <a:xfrm>
                <a:off x="6962134" y="4286986"/>
                <a:ext cx="1315040" cy="619465"/>
              </a:xfrm>
              <a:prstGeom prst="rect">
                <a:avLst/>
              </a:prstGeom>
              <a:blipFill rotWithShape="1">
                <a:blip r:embed="rId5"/>
                <a:stretch>
                  <a:fillRect/>
                </a:stretch>
              </a:blipFill>
            </p:spPr>
            <p:txBody>
              <a:bodyPr/>
              <a:lstStyle/>
              <a:p>
                <a:r>
                  <a:rPr lang="de-DE">
                    <a:noFill/>
                  </a:rPr>
                  <a:t> </a:t>
                </a:r>
              </a:p>
            </p:txBody>
          </p:sp>
        </mc:Fallback>
      </mc:AlternateContent>
      <p:sp>
        <p:nvSpPr>
          <p:cNvPr id="17" name="TextBox 7"/>
          <p:cNvSpPr txBox="1"/>
          <p:nvPr/>
        </p:nvSpPr>
        <p:spPr>
          <a:xfrm>
            <a:off x="6009052" y="3626276"/>
            <a:ext cx="1009376" cy="400110"/>
          </a:xfrm>
          <a:prstGeom prst="rect">
            <a:avLst/>
          </a:prstGeom>
          <a:noFill/>
        </p:spPr>
        <p:txBody>
          <a:bodyPr wrap="square" rtlCol="0">
            <a:spAutoFit/>
          </a:bodyPr>
          <a:lstStyle/>
          <a:p>
            <a:r>
              <a:rPr lang="de-DE" sz="2000" dirty="0">
                <a:latin typeface="+mn-lt"/>
              </a:rPr>
              <a:t>Höhe:</a:t>
            </a:r>
          </a:p>
        </p:txBody>
      </p:sp>
      <mc:AlternateContent xmlns:mc="http://schemas.openxmlformats.org/markup-compatibility/2006" xmlns:a14="http://schemas.microsoft.com/office/drawing/2010/main">
        <mc:Choice Requires="a14">
          <p:sp>
            <p:nvSpPr>
              <p:cNvPr id="18" name="Textfeld 17"/>
              <p:cNvSpPr txBox="1"/>
              <p:nvPr/>
            </p:nvSpPr>
            <p:spPr>
              <a:xfrm>
                <a:off x="6962134" y="3516599"/>
                <a:ext cx="1463221" cy="66973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11</m:t>
                              </m:r>
                            </m:sub>
                          </m:sSub>
                        </m:num>
                        <m:den>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i="1">
                                  <a:solidFill>
                                    <a:schemeClr val="tx1"/>
                                  </a:solidFill>
                                  <a:latin typeface="Cambria Math"/>
                                  <a:sym typeface="Symbol"/>
                                </a:rPr>
                                <m:t></m:t>
                              </m:r>
                              <m:r>
                                <a:rPr lang="de-DE" sz="2000" b="0" i="1" smtClean="0">
                                  <a:solidFill>
                                    <a:schemeClr val="tx1"/>
                                  </a:solidFill>
                                  <a:latin typeface="Cambria Math"/>
                                  <a:sym typeface="Symbol"/>
                                </a:rPr>
                                <m:t>1</m:t>
                              </m:r>
                            </m:sub>
                          </m:sSub>
                        </m:den>
                      </m:f>
                      <m:r>
                        <a:rPr lang="de-DE" sz="2000" b="0" i="1" smtClean="0">
                          <a:solidFill>
                            <a:schemeClr val="tx1"/>
                          </a:solidFill>
                          <a:latin typeface="Cambria Math"/>
                        </a:rPr>
                        <m:t>=</m:t>
                      </m:r>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𝑓</m:t>
                          </m:r>
                        </m:e>
                        <m:sub>
                          <m:r>
                            <a:rPr lang="de-DE" sz="2000" b="0" i="1" smtClean="0">
                              <a:solidFill>
                                <a:schemeClr val="tx1"/>
                              </a:solidFill>
                              <a:latin typeface="Cambria Math"/>
                            </a:rPr>
                            <m:t>11</m:t>
                          </m:r>
                        </m:sub>
                        <m:sup>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sup>
                      </m:sSubSup>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6962134" y="3516599"/>
                <a:ext cx="1463221" cy="669735"/>
              </a:xfrm>
              <a:prstGeom prst="rect">
                <a:avLst/>
              </a:prstGeom>
              <a:blipFill rotWithShape="1">
                <a:blip r:embed="rId6"/>
                <a:stretch>
                  <a:fillRect/>
                </a:stretch>
              </a:blipFill>
            </p:spPr>
            <p:txBody>
              <a:bodyPr/>
              <a:lstStyle/>
              <a:p>
                <a:r>
                  <a:rPr lang="de-DE">
                    <a:noFill/>
                  </a:rPr>
                  <a:t> </a:t>
                </a:r>
              </a:p>
            </p:txBody>
          </p:sp>
        </mc:Fallback>
      </mc:AlternateContent>
      <p:sp>
        <p:nvSpPr>
          <p:cNvPr id="19" name="TextBox 7"/>
          <p:cNvSpPr txBox="1"/>
          <p:nvPr/>
        </p:nvSpPr>
        <p:spPr>
          <a:xfrm>
            <a:off x="6009053" y="5096017"/>
            <a:ext cx="1009376" cy="400110"/>
          </a:xfrm>
          <a:prstGeom prst="rect">
            <a:avLst/>
          </a:prstGeom>
          <a:noFill/>
        </p:spPr>
        <p:txBody>
          <a:bodyPr wrap="square" rtlCol="0">
            <a:spAutoFit/>
          </a:bodyPr>
          <a:lstStyle/>
          <a:p>
            <a:r>
              <a:rPr lang="de-DE" sz="2000" dirty="0">
                <a:latin typeface="+mn-lt"/>
              </a:rPr>
              <a:t>Fläche:</a:t>
            </a:r>
          </a:p>
        </p:txBody>
      </p:sp>
      <mc:AlternateContent xmlns:mc="http://schemas.openxmlformats.org/markup-compatibility/2006" xmlns:a14="http://schemas.microsoft.com/office/drawing/2010/main">
        <mc:Choice Requires="a14">
          <p:sp>
            <p:nvSpPr>
              <p:cNvPr id="20" name="Textfeld 19"/>
              <p:cNvSpPr txBox="1"/>
              <p:nvPr/>
            </p:nvSpPr>
            <p:spPr>
              <a:xfrm>
                <a:off x="7018429" y="4978121"/>
                <a:ext cx="1748043" cy="66973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sz="2000" i="1" smtClean="0">
                              <a:solidFill>
                                <a:schemeClr val="tx1"/>
                              </a:solidFill>
                              <a:latin typeface="Cambria Math" panose="02040503050406030204" pitchFamily="18" charset="0"/>
                            </a:rPr>
                          </m:ctrlPr>
                        </m:fPr>
                        <m:num>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i="1" smtClean="0">
                                  <a:solidFill>
                                    <a:schemeClr val="tx1"/>
                                  </a:solidFill>
                                  <a:latin typeface="Cambria Math"/>
                                  <a:sym typeface="Symbol"/>
                                </a:rPr>
                                <m:t></m:t>
                              </m:r>
                              <m:r>
                                <a:rPr lang="de-DE" sz="2000" b="0" i="1" smtClean="0">
                                  <a:solidFill>
                                    <a:schemeClr val="tx1"/>
                                  </a:solidFill>
                                  <a:latin typeface="Cambria Math"/>
                                  <a:sym typeface="Symbol"/>
                                </a:rPr>
                                <m:t>1</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b="0" i="1" smtClean="0">
                                  <a:solidFill>
                                    <a:schemeClr val="tx1"/>
                                  </a:solidFill>
                                  <a:latin typeface="Cambria Math"/>
                                </a:rPr>
                                <m:t>1</m:t>
                              </m:r>
                              <m:r>
                                <a:rPr lang="de-DE" sz="2000" i="1">
                                  <a:solidFill>
                                    <a:schemeClr val="tx1"/>
                                  </a:solidFill>
                                  <a:latin typeface="Cambria Math"/>
                                  <a:sym typeface="Symbol"/>
                                </a:rPr>
                                <m:t>1</m:t>
                              </m:r>
                            </m:sub>
                          </m:sSub>
                        </m:num>
                        <m:den>
                          <m:r>
                            <a:rPr lang="de-DE" sz="2000" b="0" i="1" smtClean="0">
                              <a:solidFill>
                                <a:schemeClr val="tx1"/>
                              </a:solidFill>
                              <a:latin typeface="Cambria Math"/>
                            </a:rPr>
                            <m:t>𝑛</m:t>
                          </m:r>
                          <m:sSub>
                            <m:sSubPr>
                              <m:ctrlPr>
                                <a:rPr lang="de-DE" sz="2000" i="1">
                                  <a:solidFill>
                                    <a:schemeClr val="tx1"/>
                                  </a:solidFill>
                                  <a:latin typeface="Cambria Math" panose="02040503050406030204" pitchFamily="18" charset="0"/>
                                </a:rPr>
                              </m:ctrlPr>
                            </m:sSubPr>
                            <m:e>
                              <m:r>
                                <a:rPr lang="de-DE" sz="2000" i="1" smtClean="0">
                                  <a:solidFill>
                                    <a:schemeClr val="tx1"/>
                                  </a:solidFill>
                                  <a:latin typeface="Cambria Math"/>
                                  <a:ea typeface="Cambria Math"/>
                                </a:rPr>
                                <m:t>×</m:t>
                              </m:r>
                              <m:r>
                                <a:rPr lang="de-DE" sz="2000" i="1">
                                  <a:solidFill>
                                    <a:schemeClr val="tx1"/>
                                  </a:solidFill>
                                  <a:latin typeface="Cambria Math"/>
                                </a:rPr>
                                <m:t>𝑛</m:t>
                              </m:r>
                            </m:e>
                            <m:sub>
                              <m:r>
                                <a:rPr lang="de-DE" sz="2000" i="1">
                                  <a:solidFill>
                                    <a:schemeClr val="tx1"/>
                                  </a:solidFill>
                                  <a:latin typeface="Cambria Math"/>
                                  <a:sym typeface="Symbol"/>
                                </a:rPr>
                                <m:t>1</m:t>
                              </m:r>
                            </m:sub>
                          </m:sSub>
                        </m:den>
                      </m:f>
                      <m:r>
                        <a:rPr lang="de-DE" sz="2000" b="0" i="1" smtClean="0">
                          <a:solidFill>
                            <a:schemeClr val="tx1"/>
                          </a:solidFill>
                          <a:latin typeface="Cambria Math"/>
                        </a:rPr>
                        <m:t>=</m:t>
                      </m:r>
                      <m:sSub>
                        <m:sSubPr>
                          <m:ctrlPr>
                            <a:rPr lang="de-DE" sz="2000" i="1" smtClean="0">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b="0" i="1" smtClean="0">
                              <a:solidFill>
                                <a:schemeClr val="tx1"/>
                              </a:solidFill>
                              <a:latin typeface="Cambria Math"/>
                            </a:rPr>
                            <m:t>11</m:t>
                          </m:r>
                        </m:sub>
                      </m:sSub>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7018429" y="4978121"/>
                <a:ext cx="1748043" cy="669735"/>
              </a:xfrm>
              <a:prstGeom prst="rect">
                <a:avLst/>
              </a:prstGeom>
              <a:blipFill rotWithShape="1">
                <a:blip r:embed="rId7"/>
                <a:stretch>
                  <a:fillRect/>
                </a:stretch>
              </a:blipFill>
            </p:spPr>
            <p:txBody>
              <a:bodyPr/>
              <a:lstStyle/>
              <a:p>
                <a:r>
                  <a:rPr lang="de-DE">
                    <a:noFill/>
                  </a:rPr>
                  <a:t> </a:t>
                </a:r>
              </a:p>
            </p:txBody>
          </p:sp>
        </mc:Fallback>
      </mc:AlternateContent>
      <p:pic>
        <p:nvPicPr>
          <p:cNvPr id="9" name="Grafik 8"/>
          <p:cNvPicPr>
            <a:picLocks noChangeAspect="1"/>
          </p:cNvPicPr>
          <p:nvPr/>
        </p:nvPicPr>
        <p:blipFill>
          <a:blip r:embed="rId8"/>
          <a:stretch>
            <a:fillRect/>
          </a:stretch>
        </p:blipFill>
        <p:spPr>
          <a:xfrm>
            <a:off x="582644" y="3591566"/>
            <a:ext cx="5248275" cy="2352675"/>
          </a:xfrm>
          <a:prstGeom prst="rect">
            <a:avLst/>
          </a:prstGeom>
        </p:spPr>
      </p:pic>
    </p:spTree>
    <p:extLst>
      <p:ext uri="{BB962C8B-B14F-4D97-AF65-F5344CB8AC3E}">
        <p14:creationId xmlns:p14="http://schemas.microsoft.com/office/powerpoint/2010/main" val="366978531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5.1 Zusammenhänge zwischen kategorialen Merkmalen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124744"/>
            <a:ext cx="1369030" cy="400110"/>
          </a:xfrm>
          <a:prstGeom prst="rect">
            <a:avLst/>
          </a:prstGeom>
          <a:noFill/>
          <a:ln w="9525">
            <a:solidFill>
              <a:schemeClr val="bg1">
                <a:lumMod val="50000"/>
              </a:schemeClr>
            </a:solidFill>
            <a:miter lim="800000"/>
            <a:headEnd/>
            <a:tailEnd/>
          </a:ln>
        </p:spPr>
        <p:txBody>
          <a:bodyPr wrap="square">
            <a:spAutoFit/>
          </a:bodyPr>
          <a:lstStyle/>
          <a:p>
            <a:r>
              <a:rPr lang="de-DE" sz="2000" b="1" dirty="0" err="1">
                <a:solidFill>
                  <a:srgbClr val="0070C0"/>
                </a:solidFill>
                <a:latin typeface="Times New Roman" pitchFamily="18" charset="0"/>
              </a:rPr>
              <a:t>Spineplots</a:t>
            </a:r>
            <a:endParaRPr lang="de-DE" sz="2000" b="1" dirty="0">
              <a:solidFill>
                <a:srgbClr val="0070C0"/>
              </a:solidFill>
              <a:latin typeface="Times New Roman" pitchFamily="18" charset="0"/>
            </a:endParaRPr>
          </a:p>
        </p:txBody>
      </p:sp>
      <p:sp>
        <p:nvSpPr>
          <p:cNvPr id="7" name="Textfeld 9"/>
          <p:cNvSpPr txBox="1">
            <a:spLocks noChangeArrowheads="1"/>
          </p:cNvSpPr>
          <p:nvPr/>
        </p:nvSpPr>
        <p:spPr bwMode="auto">
          <a:xfrm>
            <a:off x="466666" y="1628800"/>
            <a:ext cx="187143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Konzept </a:t>
            </a:r>
            <a:r>
              <a:rPr lang="de-DE" sz="2000" dirty="0">
                <a:solidFill>
                  <a:srgbClr val="0070C0"/>
                </a:solidFill>
              </a:rPr>
              <a:t>●</a:t>
            </a:r>
            <a:endParaRPr lang="de-DE" sz="2000" b="1" dirty="0">
              <a:solidFill>
                <a:srgbClr val="0070C0"/>
              </a:solidFill>
              <a:latin typeface="Times New Roman" pitchFamily="18" charset="0"/>
            </a:endParaRPr>
          </a:p>
        </p:txBody>
      </p:sp>
      <p:sp>
        <p:nvSpPr>
          <p:cNvPr id="8" name="Textfeld 9"/>
          <p:cNvSpPr txBox="1">
            <a:spLocks noChangeArrowheads="1"/>
          </p:cNvSpPr>
          <p:nvPr/>
        </p:nvSpPr>
        <p:spPr bwMode="auto">
          <a:xfrm>
            <a:off x="466666" y="2790761"/>
            <a:ext cx="216111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5.1.5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188</a:t>
            </a:r>
            <a:endParaRPr lang="de-DE" sz="8000" b="1" dirty="0">
              <a:solidFill>
                <a:schemeClr val="tx1"/>
              </a:solidFill>
              <a:latin typeface="+mj-lt"/>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TextBox 7"/>
          <p:cNvSpPr txBox="1"/>
          <p:nvPr/>
        </p:nvSpPr>
        <p:spPr>
          <a:xfrm>
            <a:off x="466666" y="2038680"/>
            <a:ext cx="7632079" cy="707886"/>
          </a:xfrm>
          <a:prstGeom prst="rect">
            <a:avLst/>
          </a:prstGeom>
          <a:noFill/>
        </p:spPr>
        <p:txBody>
          <a:bodyPr wrap="square" rtlCol="0">
            <a:spAutoFit/>
          </a:bodyPr>
          <a:lstStyle/>
          <a:p>
            <a:r>
              <a:rPr lang="de-DE" sz="2000" dirty="0">
                <a:latin typeface="+mn-lt"/>
              </a:rPr>
              <a:t>Ähnlich wie Mosaikplots, jedoch Lücken zwischen den Säulen und</a:t>
            </a:r>
          </a:p>
          <a:p>
            <a:r>
              <a:rPr lang="de-DE" sz="2000" dirty="0">
                <a:latin typeface="+mn-lt"/>
              </a:rPr>
              <a:t>Skalenachse</a:t>
            </a:r>
          </a:p>
        </p:txBody>
      </p:sp>
      <p:pic>
        <p:nvPicPr>
          <p:cNvPr id="2" name="Grafik 1"/>
          <p:cNvPicPr>
            <a:picLocks noChangeAspect="1"/>
          </p:cNvPicPr>
          <p:nvPr/>
        </p:nvPicPr>
        <p:blipFill>
          <a:blip r:embed="rId3"/>
          <a:stretch>
            <a:fillRect/>
          </a:stretch>
        </p:blipFill>
        <p:spPr>
          <a:xfrm>
            <a:off x="466666" y="3403305"/>
            <a:ext cx="6115050" cy="3009900"/>
          </a:xfrm>
          <a:prstGeom prst="rect">
            <a:avLst/>
          </a:prstGeom>
        </p:spPr>
      </p:pic>
    </p:spTree>
    <p:extLst>
      <p:ext uri="{BB962C8B-B14F-4D97-AF65-F5344CB8AC3E}">
        <p14:creationId xmlns:p14="http://schemas.microsoft.com/office/powerpoint/2010/main" val="4012606127"/>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000" b="1" dirty="0">
                <a:solidFill>
                  <a:srgbClr val="0070C0"/>
                </a:solidFill>
              </a:rPr>
              <a:t>5.2 Zusammenhänge zwischen metrischen Merkmalen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a:spLocks noChangeArrowheads="1"/>
          </p:cNvSpPr>
          <p:nvPr/>
        </p:nvSpPr>
        <p:spPr bwMode="auto">
          <a:xfrm>
            <a:off x="468312" y="981075"/>
            <a:ext cx="431971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5.2.1 Grafische Analysemöglichkeiten</a:t>
            </a:r>
          </a:p>
        </p:txBody>
      </p:sp>
      <p:sp>
        <p:nvSpPr>
          <p:cNvPr id="14" name="Textfeld 9"/>
          <p:cNvSpPr txBox="1">
            <a:spLocks noChangeArrowheads="1"/>
          </p:cNvSpPr>
          <p:nvPr/>
        </p:nvSpPr>
        <p:spPr bwMode="auto">
          <a:xfrm>
            <a:off x="471836" y="1628800"/>
            <a:ext cx="205008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Streudiagramme</a:t>
            </a:r>
          </a:p>
        </p:txBody>
      </p:sp>
      <p:sp>
        <p:nvSpPr>
          <p:cNvPr id="16" name="Textfeld 9"/>
          <p:cNvSpPr txBox="1">
            <a:spLocks noChangeArrowheads="1"/>
          </p:cNvSpPr>
          <p:nvPr/>
        </p:nvSpPr>
        <p:spPr bwMode="auto">
          <a:xfrm>
            <a:off x="466666" y="2186186"/>
            <a:ext cx="187143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Konzept </a:t>
            </a:r>
            <a:r>
              <a:rPr lang="de-DE" sz="2000" dirty="0">
                <a:solidFill>
                  <a:srgbClr val="0070C0"/>
                </a:solidFill>
              </a:rPr>
              <a:t>●</a:t>
            </a:r>
            <a:endParaRPr lang="de-DE" sz="2000" b="1" dirty="0">
              <a:solidFill>
                <a:srgbClr val="0070C0"/>
              </a:solidFill>
              <a:latin typeface="Times New Roman" pitchFamily="18" charset="0"/>
            </a:endParaRPr>
          </a:p>
        </p:txBody>
      </p:sp>
      <p:sp>
        <p:nvSpPr>
          <p:cNvPr id="19" name="Textfeld 9"/>
          <p:cNvSpPr txBox="1">
            <a:spLocks noChangeArrowheads="1"/>
          </p:cNvSpPr>
          <p:nvPr/>
        </p:nvSpPr>
        <p:spPr bwMode="auto">
          <a:xfrm>
            <a:off x="465019" y="2611452"/>
            <a:ext cx="216111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5.2.1 </a:t>
            </a:r>
            <a:r>
              <a:rPr lang="de-DE" sz="2000" dirty="0">
                <a:solidFill>
                  <a:srgbClr val="0070C0"/>
                </a:solidFill>
              </a:rPr>
              <a:t>●</a:t>
            </a:r>
            <a:endParaRPr lang="de-DE" sz="2000" b="1" dirty="0">
              <a:solidFill>
                <a:srgbClr val="0070C0"/>
              </a:solidFill>
              <a:latin typeface="Times New Roman" pitchFamily="18" charset="0"/>
            </a:endParaRPr>
          </a:p>
        </p:txBody>
      </p:sp>
      <p:cxnSp>
        <p:nvCxnSpPr>
          <p:cNvPr id="25"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7"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541338" y="3455518"/>
            <a:ext cx="7400925" cy="2943225"/>
          </a:xfrm>
          <a:prstGeom prst="rect">
            <a:avLst/>
          </a:prstGeom>
        </p:spPr>
      </p:pic>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189</a:t>
            </a:r>
            <a:endParaRPr lang="de-DE" sz="8000" b="1" dirty="0">
              <a:solidFill>
                <a:schemeClr val="tx1"/>
              </a:solidFill>
              <a:latin typeface="+mj-lt"/>
            </a:endParaRPr>
          </a:p>
        </p:txBody>
      </p:sp>
    </p:spTree>
    <p:extLst>
      <p:ext uri="{BB962C8B-B14F-4D97-AF65-F5344CB8AC3E}">
        <p14:creationId xmlns:p14="http://schemas.microsoft.com/office/powerpoint/2010/main" val="1640643056"/>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190</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1" y="3677875"/>
            <a:ext cx="489577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Richtung von Zusammenhängen</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feld 9"/>
          <p:cNvSpPr txBox="1">
            <a:spLocks noChangeArrowheads="1"/>
          </p:cNvSpPr>
          <p:nvPr/>
        </p:nvSpPr>
        <p:spPr bwMode="auto">
          <a:xfrm>
            <a:off x="468313" y="5013176"/>
            <a:ext cx="388766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Zweidimensionale Ausreißer </a:t>
            </a:r>
            <a:r>
              <a:rPr lang="de-DE" sz="2000" dirty="0">
                <a:solidFill>
                  <a:srgbClr val="0070C0"/>
                </a:solidFill>
              </a:rPr>
              <a:t>●</a:t>
            </a:r>
            <a:endParaRPr lang="de-DE" sz="2000" b="1" dirty="0">
              <a:solidFill>
                <a:srgbClr val="0070C0"/>
              </a:solidFill>
              <a:latin typeface="Times New Roman" pitchFamily="18" charset="0"/>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Box 7"/>
          <p:cNvSpPr txBox="1"/>
          <p:nvPr/>
        </p:nvSpPr>
        <p:spPr>
          <a:xfrm>
            <a:off x="468309" y="4077985"/>
            <a:ext cx="8207377" cy="400110"/>
          </a:xfrm>
          <a:prstGeom prst="rect">
            <a:avLst/>
          </a:prstGeom>
          <a:noFill/>
        </p:spPr>
        <p:txBody>
          <a:bodyPr wrap="square" rtlCol="0">
            <a:spAutoFit/>
          </a:bodyPr>
          <a:lstStyle/>
          <a:p>
            <a:r>
              <a:rPr lang="de-DE" sz="2000" dirty="0">
                <a:latin typeface="+mn-lt"/>
              </a:rPr>
              <a:t>&gt;  Positiv: Größere </a:t>
            </a:r>
            <a:r>
              <a:rPr lang="de-DE" sz="2000" i="1" dirty="0">
                <a:latin typeface="+mn-lt"/>
              </a:rPr>
              <a:t>x</a:t>
            </a:r>
            <a:r>
              <a:rPr lang="de-DE" sz="2000" dirty="0">
                <a:latin typeface="+mn-lt"/>
              </a:rPr>
              <a:t>-Werte gehen tendenziell mit größeren </a:t>
            </a:r>
            <a:r>
              <a:rPr lang="de-DE" sz="2000" i="1" dirty="0">
                <a:latin typeface="+mn-lt"/>
              </a:rPr>
              <a:t>y</a:t>
            </a:r>
            <a:r>
              <a:rPr lang="de-DE" sz="2000" dirty="0">
                <a:latin typeface="+mn-lt"/>
              </a:rPr>
              <a:t>-Werten einher</a:t>
            </a:r>
          </a:p>
        </p:txBody>
      </p:sp>
      <p:sp>
        <p:nvSpPr>
          <p:cNvPr id="13" name="TextBox 7"/>
          <p:cNvSpPr txBox="1"/>
          <p:nvPr/>
        </p:nvSpPr>
        <p:spPr>
          <a:xfrm>
            <a:off x="468308" y="4481602"/>
            <a:ext cx="8207377" cy="400110"/>
          </a:xfrm>
          <a:prstGeom prst="rect">
            <a:avLst/>
          </a:prstGeom>
          <a:noFill/>
        </p:spPr>
        <p:txBody>
          <a:bodyPr wrap="square" rtlCol="0">
            <a:spAutoFit/>
          </a:bodyPr>
          <a:lstStyle/>
          <a:p>
            <a:r>
              <a:rPr lang="de-DE" sz="2000" dirty="0">
                <a:latin typeface="+mn-lt"/>
              </a:rPr>
              <a:t>&gt;  Negativ: Größere </a:t>
            </a:r>
            <a:r>
              <a:rPr lang="de-DE" sz="2000" i="1" dirty="0">
                <a:latin typeface="+mn-lt"/>
              </a:rPr>
              <a:t>x</a:t>
            </a:r>
            <a:r>
              <a:rPr lang="de-DE" sz="2000" dirty="0">
                <a:latin typeface="+mn-lt"/>
              </a:rPr>
              <a:t>-Werte gehen tendenziell mit kleineren </a:t>
            </a:r>
            <a:r>
              <a:rPr lang="de-DE" sz="2000" i="1" dirty="0">
                <a:latin typeface="+mn-lt"/>
              </a:rPr>
              <a:t>y</a:t>
            </a:r>
            <a:r>
              <a:rPr lang="de-DE" sz="2000" dirty="0">
                <a:latin typeface="+mn-lt"/>
              </a:rPr>
              <a:t>-Werten einher</a:t>
            </a:r>
          </a:p>
        </p:txBody>
      </p:sp>
      <p:sp>
        <p:nvSpPr>
          <p:cNvPr id="14" name="TextBox 7"/>
          <p:cNvSpPr txBox="1"/>
          <p:nvPr/>
        </p:nvSpPr>
        <p:spPr>
          <a:xfrm>
            <a:off x="468313" y="5413286"/>
            <a:ext cx="8207377" cy="707886"/>
          </a:xfrm>
          <a:prstGeom prst="rect">
            <a:avLst/>
          </a:prstGeom>
          <a:noFill/>
        </p:spPr>
        <p:txBody>
          <a:bodyPr wrap="square" rtlCol="0">
            <a:spAutoFit/>
          </a:bodyPr>
          <a:lstStyle/>
          <a:p>
            <a:r>
              <a:rPr lang="de-DE" sz="2000" dirty="0">
                <a:latin typeface="+mn-lt"/>
              </a:rPr>
              <a:t>Höherdimensionale Ausreißer nicht zwingend in niedrigeren</a:t>
            </a:r>
          </a:p>
          <a:p>
            <a:r>
              <a:rPr lang="de-DE" sz="2000" dirty="0">
                <a:latin typeface="+mn-lt"/>
              </a:rPr>
              <a:t>Dimensionen sichtbar (vgl. Abb. 5.2.1 und 5.2.2) </a:t>
            </a:r>
          </a:p>
        </p:txBody>
      </p:sp>
      <p:pic>
        <p:nvPicPr>
          <p:cNvPr id="2" name="Grafik 1"/>
          <p:cNvPicPr>
            <a:picLocks noChangeAspect="1"/>
          </p:cNvPicPr>
          <p:nvPr/>
        </p:nvPicPr>
        <p:blipFill>
          <a:blip r:embed="rId3"/>
          <a:stretch>
            <a:fillRect/>
          </a:stretch>
        </p:blipFill>
        <p:spPr>
          <a:xfrm>
            <a:off x="457200" y="1597057"/>
            <a:ext cx="7419975" cy="1724025"/>
          </a:xfrm>
          <a:prstGeom prst="rect">
            <a:avLst/>
          </a:prstGeom>
        </p:spPr>
      </p:pic>
    </p:spTree>
    <p:extLst>
      <p:ext uri="{BB962C8B-B14F-4D97-AF65-F5344CB8AC3E}">
        <p14:creationId xmlns:p14="http://schemas.microsoft.com/office/powerpoint/2010/main" val="172916784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191</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124744"/>
            <a:ext cx="309722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Streudiagramm-Matrizen</a:t>
            </a:r>
          </a:p>
        </p:txBody>
      </p:sp>
      <p:sp>
        <p:nvSpPr>
          <p:cNvPr id="9" name="Textfeld 9"/>
          <p:cNvSpPr txBox="1">
            <a:spLocks noChangeArrowheads="1"/>
          </p:cNvSpPr>
          <p:nvPr/>
        </p:nvSpPr>
        <p:spPr bwMode="auto">
          <a:xfrm>
            <a:off x="468313" y="1605395"/>
            <a:ext cx="417569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Konzept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feld 11"/>
          <p:cNvSpPr txBox="1">
            <a:spLocks noChangeArrowheads="1"/>
          </p:cNvSpPr>
          <p:nvPr/>
        </p:nvSpPr>
        <p:spPr bwMode="auto">
          <a:xfrm>
            <a:off x="468312" y="5999686"/>
            <a:ext cx="676798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Hilfsmittel für „Datenscreening“ und Modellbildung </a:t>
            </a:r>
            <a:r>
              <a:rPr lang="de-DE" sz="2000" dirty="0">
                <a:solidFill>
                  <a:srgbClr val="0070C0"/>
                </a:solidFill>
              </a:rPr>
              <a:t>●</a:t>
            </a:r>
            <a:endParaRPr lang="de-DE" sz="2000" b="1" dirty="0">
              <a:solidFill>
                <a:srgbClr val="0070C0"/>
              </a:solidFill>
              <a:latin typeface="Times New Roman" pitchFamily="18" charset="0"/>
            </a:endParaRPr>
          </a:p>
        </p:txBody>
      </p:sp>
      <p:sp>
        <p:nvSpPr>
          <p:cNvPr id="14" name="Textfeld 13"/>
          <p:cNvSpPr txBox="1">
            <a:spLocks noChangeArrowheads="1"/>
          </p:cNvSpPr>
          <p:nvPr/>
        </p:nvSpPr>
        <p:spPr bwMode="auto">
          <a:xfrm>
            <a:off x="466666" y="2030661"/>
            <a:ext cx="216111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5.2.2 </a:t>
            </a:r>
            <a:r>
              <a:rPr lang="de-DE" sz="2000" dirty="0">
                <a:solidFill>
                  <a:srgbClr val="0070C0"/>
                </a:solidFill>
              </a:rPr>
              <a:t>●</a:t>
            </a:r>
            <a:endParaRPr lang="de-DE" sz="2000" b="1" dirty="0">
              <a:solidFill>
                <a:srgbClr val="0070C0"/>
              </a:solidFill>
              <a:latin typeface="Times New Roman" pitchFamily="18" charset="0"/>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2195736" y="1618951"/>
            <a:ext cx="5582743" cy="4151946"/>
          </a:xfrm>
          <a:prstGeom prst="rect">
            <a:avLst/>
          </a:prstGeom>
        </p:spPr>
      </p:pic>
    </p:spTree>
    <p:extLst>
      <p:ext uri="{BB962C8B-B14F-4D97-AF65-F5344CB8AC3E}">
        <p14:creationId xmlns:p14="http://schemas.microsoft.com/office/powerpoint/2010/main" val="399039811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192</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124744"/>
            <a:ext cx="1945094" cy="400110"/>
          </a:xfrm>
          <a:prstGeom prst="rect">
            <a:avLst/>
          </a:prstGeom>
          <a:noFill/>
          <a:ln w="9525">
            <a:solidFill>
              <a:schemeClr val="bg1">
                <a:lumMod val="50000"/>
              </a:schemeClr>
            </a:solidFill>
            <a:miter lim="800000"/>
            <a:headEnd/>
            <a:tailEnd/>
          </a:ln>
        </p:spPr>
        <p:txBody>
          <a:bodyPr wrap="square">
            <a:spAutoFit/>
          </a:bodyPr>
          <a:lstStyle/>
          <a:p>
            <a:r>
              <a:rPr lang="de-DE" sz="2000" b="1" dirty="0" err="1">
                <a:solidFill>
                  <a:srgbClr val="0070C0"/>
                </a:solidFill>
                <a:latin typeface="Times New Roman" pitchFamily="18" charset="0"/>
              </a:rPr>
              <a:t>Hexagonalplots</a:t>
            </a:r>
            <a:endParaRPr lang="de-DE" sz="2000" b="1" dirty="0">
              <a:solidFill>
                <a:srgbClr val="0070C0"/>
              </a:solidFill>
              <a:latin typeface="Times New Roman" pitchFamily="18" charset="0"/>
            </a:endParaRPr>
          </a:p>
        </p:txBody>
      </p:sp>
      <p:sp>
        <p:nvSpPr>
          <p:cNvPr id="9" name="Textfeld 9"/>
          <p:cNvSpPr txBox="1">
            <a:spLocks noChangeArrowheads="1"/>
          </p:cNvSpPr>
          <p:nvPr/>
        </p:nvSpPr>
        <p:spPr bwMode="auto">
          <a:xfrm>
            <a:off x="468313" y="1605395"/>
            <a:ext cx="417569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Konzept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6666" y="2030661"/>
            <a:ext cx="216111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5.2.3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Box 7"/>
          <p:cNvSpPr txBox="1"/>
          <p:nvPr/>
        </p:nvSpPr>
        <p:spPr>
          <a:xfrm>
            <a:off x="466665" y="5622041"/>
            <a:ext cx="6481599" cy="1015663"/>
          </a:xfrm>
          <a:prstGeom prst="rect">
            <a:avLst/>
          </a:prstGeom>
          <a:noFill/>
        </p:spPr>
        <p:txBody>
          <a:bodyPr wrap="square" rtlCol="0">
            <a:spAutoFit/>
          </a:bodyPr>
          <a:lstStyle/>
          <a:p>
            <a:r>
              <a:rPr lang="de-DE" sz="2000" dirty="0">
                <a:latin typeface="+mn-lt"/>
              </a:rPr>
              <a:t>Mehr als die Hälfte aller etwa 200 Studierenden besitzt eine</a:t>
            </a:r>
          </a:p>
          <a:p>
            <a:r>
              <a:rPr lang="de-DE" sz="2000" dirty="0">
                <a:latin typeface="+mn-lt"/>
              </a:rPr>
              <a:t>Schuhgröße zwischen 42 und 46 und schläft zwischen 7 und </a:t>
            </a:r>
          </a:p>
          <a:p>
            <a:r>
              <a:rPr lang="de-DE" sz="2000" dirty="0">
                <a:latin typeface="+mn-lt"/>
              </a:rPr>
              <a:t>9 Stunden (ohne Färbung nicht ersichtlich)</a:t>
            </a: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683568" y="2496831"/>
            <a:ext cx="6943725" cy="3086100"/>
          </a:xfrm>
          <a:prstGeom prst="rect">
            <a:avLst/>
          </a:prstGeom>
        </p:spPr>
      </p:pic>
    </p:spTree>
    <p:extLst>
      <p:ext uri="{BB962C8B-B14F-4D97-AF65-F5344CB8AC3E}">
        <p14:creationId xmlns:p14="http://schemas.microsoft.com/office/powerpoint/2010/main" val="173328298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193</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2" y="981075"/>
            <a:ext cx="590388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5.2.2 Zusammenhangsmaße für metrische Merkmale </a:t>
            </a:r>
          </a:p>
        </p:txBody>
      </p:sp>
      <p:sp>
        <p:nvSpPr>
          <p:cNvPr id="9" name="Textfeld 8"/>
          <p:cNvSpPr txBox="1">
            <a:spLocks noChangeArrowheads="1"/>
          </p:cNvSpPr>
          <p:nvPr/>
        </p:nvSpPr>
        <p:spPr bwMode="auto">
          <a:xfrm>
            <a:off x="471836" y="1628800"/>
            <a:ext cx="266000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Empirische Kovarianz</a:t>
            </a:r>
          </a:p>
        </p:txBody>
      </p:sp>
      <p:sp>
        <p:nvSpPr>
          <p:cNvPr id="10" name="Textfeld 9"/>
          <p:cNvSpPr txBox="1">
            <a:spLocks noChangeArrowheads="1"/>
          </p:cNvSpPr>
          <p:nvPr/>
        </p:nvSpPr>
        <p:spPr bwMode="auto">
          <a:xfrm>
            <a:off x="471836" y="2132856"/>
            <a:ext cx="388931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Interpretation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TextBox 7"/>
          <p:cNvSpPr txBox="1"/>
          <p:nvPr/>
        </p:nvSpPr>
        <p:spPr>
          <a:xfrm>
            <a:off x="468312" y="2532966"/>
            <a:ext cx="8352159" cy="400110"/>
          </a:xfrm>
          <a:prstGeom prst="rect">
            <a:avLst/>
          </a:prstGeom>
          <a:noFill/>
        </p:spPr>
        <p:txBody>
          <a:bodyPr wrap="square" rtlCol="0">
            <a:spAutoFit/>
          </a:bodyPr>
          <a:lstStyle/>
          <a:p>
            <a:r>
              <a:rPr lang="de-DE" sz="2000" dirty="0">
                <a:latin typeface="+mn-lt"/>
              </a:rPr>
              <a:t>&gt; Gegeben: (2, 1), (4, 2), (4, 3), (5, 2), (6, 4), (8, 5), (9, 6), (10, 4), (4, 5), (7, 3)</a:t>
            </a:r>
          </a:p>
        </p:txBody>
      </p:sp>
      <mc:AlternateContent xmlns:mc="http://schemas.openxmlformats.org/markup-compatibility/2006" xmlns:a14="http://schemas.microsoft.com/office/drawing/2010/main">
        <mc:Choice Requires="a14">
          <p:sp>
            <p:nvSpPr>
              <p:cNvPr id="14" name="Textfeld 13"/>
              <p:cNvSpPr txBox="1"/>
              <p:nvPr/>
            </p:nvSpPr>
            <p:spPr>
              <a:xfrm>
                <a:off x="5516775" y="3395937"/>
                <a:ext cx="1072281"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=5.9</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5516775" y="3395937"/>
                <a:ext cx="1072281" cy="400110"/>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6850093" y="3395937"/>
                <a:ext cx="107689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r>
                        <a:rPr lang="de-DE" sz="2000" b="0" i="1" smtClean="0">
                          <a:solidFill>
                            <a:schemeClr val="tx1"/>
                          </a:solidFill>
                          <a:latin typeface="Cambria Math"/>
                        </a:rPr>
                        <m:t>=3.5</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6850093" y="3395937"/>
                <a:ext cx="1076898" cy="400110"/>
              </a:xfrm>
              <a:prstGeom prst="rect">
                <a:avLst/>
              </a:prstGeom>
              <a:blipFill>
                <a:blip r:embed="rId4"/>
                <a:stretch>
                  <a:fillRect b="-10606"/>
                </a:stretch>
              </a:blipFill>
            </p:spPr>
            <p:txBody>
              <a:bodyPr/>
              <a:lstStyle/>
              <a:p>
                <a:r>
                  <a:rPr lang="en-US">
                    <a:noFill/>
                  </a:rPr>
                  <a:t> </a:t>
                </a:r>
              </a:p>
            </p:txBody>
          </p:sp>
        </mc:Fallback>
      </mc:AlternateContent>
      <p:sp>
        <p:nvSpPr>
          <p:cNvPr id="16" name="TextBox 7"/>
          <p:cNvSpPr txBox="1"/>
          <p:nvPr/>
        </p:nvSpPr>
        <p:spPr>
          <a:xfrm>
            <a:off x="5522060" y="3811394"/>
            <a:ext cx="2578332" cy="400110"/>
          </a:xfrm>
          <a:prstGeom prst="rect">
            <a:avLst/>
          </a:prstGeom>
          <a:noFill/>
        </p:spPr>
        <p:txBody>
          <a:bodyPr wrap="square" rtlCol="0">
            <a:spAutoFit/>
          </a:bodyPr>
          <a:lstStyle/>
          <a:p>
            <a:r>
              <a:rPr lang="de-DE" sz="2000" dirty="0">
                <a:latin typeface="+mn-lt"/>
              </a:rPr>
              <a:t>Rechteckfläche z. B.:</a:t>
            </a:r>
          </a:p>
        </p:txBody>
      </p:sp>
      <mc:AlternateContent xmlns:mc="http://schemas.openxmlformats.org/markup-compatibility/2006" xmlns:a14="http://schemas.microsoft.com/office/drawing/2010/main">
        <mc:Choice Requires="a14">
          <p:sp>
            <p:nvSpPr>
              <p:cNvPr id="17" name="Textfeld 16"/>
              <p:cNvSpPr txBox="1"/>
              <p:nvPr/>
            </p:nvSpPr>
            <p:spPr>
              <a:xfrm>
                <a:off x="5497786" y="4229243"/>
                <a:ext cx="2378215"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ctrlPr>
                            <a:rPr lang="de-DE" sz="200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7</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d>
                      <m:r>
                        <a:rPr lang="de-DE" sz="2000" i="1" smtClean="0">
                          <a:solidFill>
                            <a:schemeClr val="tx1"/>
                          </a:solidFill>
                          <a:latin typeface="Cambria Math"/>
                          <a:ea typeface="Cambria Math"/>
                        </a:rPr>
                        <m:t>×</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i="1">
                                  <a:solidFill>
                                    <a:schemeClr val="tx1"/>
                                  </a:solidFill>
                                  <a:latin typeface="Cambria Math"/>
                                </a:rPr>
                                <m:t>7</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𝑦</m:t>
                              </m:r>
                            </m:e>
                          </m:acc>
                        </m:e>
                      </m:d>
                    </m:oMath>
                  </m:oMathPara>
                </a14:m>
                <a:endParaRPr lang="de-DE" sz="2000" i="1" dirty="0">
                  <a:solidFill>
                    <a:schemeClr val="tx1"/>
                  </a:solidFill>
                  <a:latin typeface="Cambria Math"/>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5497786" y="4229243"/>
                <a:ext cx="2378215" cy="400110"/>
              </a:xfrm>
              <a:prstGeom prst="rect">
                <a:avLst/>
              </a:prstGeom>
              <a:blipFill>
                <a:blip r:embed="rId5"/>
                <a:stretch>
                  <a:fillRect r="-4615" b="-1076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7" name="Textfeld 36"/>
              <p:cNvSpPr txBox="1"/>
              <p:nvPr/>
            </p:nvSpPr>
            <p:spPr>
              <a:xfrm>
                <a:off x="5516775" y="4629353"/>
                <a:ext cx="2801408" cy="1015663"/>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9</m:t>
                          </m:r>
                          <m:r>
                            <a:rPr lang="de-DE" sz="2000" i="1">
                              <a:solidFill>
                                <a:schemeClr val="tx1"/>
                              </a:solidFill>
                              <a:latin typeface="Cambria Math"/>
                            </a:rPr>
                            <m:t>−</m:t>
                          </m:r>
                          <m:r>
                            <a:rPr lang="de-DE" sz="2000" b="0" i="1" smtClean="0">
                              <a:solidFill>
                                <a:schemeClr val="tx1"/>
                              </a:solidFill>
                              <a:latin typeface="Cambria Math"/>
                            </a:rPr>
                            <m:t>5.9</m:t>
                          </m:r>
                        </m:e>
                      </m:d>
                      <m:r>
                        <a:rPr lang="de-DE" sz="2000" i="1">
                          <a:solidFill>
                            <a:schemeClr val="tx1"/>
                          </a:solidFill>
                          <a:latin typeface="Cambria Math"/>
                          <a:ea typeface="Cambria Math"/>
                        </a:rPr>
                        <m:t>×</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6</m:t>
                          </m:r>
                          <m:r>
                            <a:rPr lang="de-DE" sz="2000" i="1">
                              <a:solidFill>
                                <a:schemeClr val="tx1"/>
                              </a:solidFill>
                              <a:latin typeface="Cambria Math"/>
                            </a:rPr>
                            <m:t>−</m:t>
                          </m:r>
                          <m:r>
                            <a:rPr lang="de-DE" sz="2000" b="0" i="1" smtClean="0">
                              <a:solidFill>
                                <a:schemeClr val="tx1"/>
                              </a:solidFill>
                              <a:latin typeface="Cambria Math"/>
                            </a:rPr>
                            <m:t>3.5</m:t>
                          </m:r>
                        </m:e>
                      </m:d>
                    </m:oMath>
                  </m:oMathPara>
                </a14:m>
                <a:endParaRPr lang="de-DE" sz="2000" i="1" dirty="0">
                  <a:solidFill>
                    <a:schemeClr val="tx1"/>
                  </a:solidFill>
                  <a:latin typeface="Cambria Math"/>
                </a:endParaRPr>
              </a:p>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=3.1</m:t>
                      </m:r>
                      <m:r>
                        <a:rPr lang="de-DE" sz="2000" b="0" i="1" smtClean="0">
                          <a:solidFill>
                            <a:schemeClr val="tx1"/>
                          </a:solidFill>
                          <a:latin typeface="Cambria Math"/>
                          <a:ea typeface="Cambria Math"/>
                        </a:rPr>
                        <m:t>×2.5</m:t>
                      </m:r>
                    </m:oMath>
                  </m:oMathPara>
                </a14:m>
                <a:endParaRPr lang="de-DE" sz="2000" b="0" i="1" dirty="0">
                  <a:solidFill>
                    <a:schemeClr val="tx1"/>
                  </a:solidFill>
                  <a:latin typeface="Cambria Math"/>
                  <a:ea typeface="Cambria Math"/>
                </a:endParaRPr>
              </a:p>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=7.75</m:t>
                      </m:r>
                    </m:oMath>
                  </m:oMathPara>
                </a14:m>
                <a:endParaRPr lang="de-DE" sz="2000" i="1" dirty="0">
                  <a:solidFill>
                    <a:schemeClr val="tx1"/>
                  </a:solidFill>
                  <a:latin typeface="Cambria Math"/>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5516775" y="4629353"/>
                <a:ext cx="2801408" cy="1015663"/>
              </a:xfrm>
              <a:prstGeom prst="rect">
                <a:avLst/>
              </a:prstGeom>
              <a:blipFill>
                <a:blip r:embed="rId6"/>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7"/>
          <a:stretch>
            <a:fillRect/>
          </a:stretch>
        </p:blipFill>
        <p:spPr>
          <a:xfrm>
            <a:off x="473904" y="3053171"/>
            <a:ext cx="4838700" cy="3571875"/>
          </a:xfrm>
          <a:prstGeom prst="rect">
            <a:avLst/>
          </a:prstGeom>
        </p:spPr>
      </p:pic>
    </p:spTree>
    <p:extLst>
      <p:ext uri="{BB962C8B-B14F-4D97-AF65-F5344CB8AC3E}">
        <p14:creationId xmlns:p14="http://schemas.microsoft.com/office/powerpoint/2010/main" val="1359042486"/>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194</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2" y="2668850"/>
            <a:ext cx="216111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5.2.4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TextBox 7"/>
          <p:cNvSpPr txBox="1"/>
          <p:nvPr/>
        </p:nvSpPr>
        <p:spPr>
          <a:xfrm>
            <a:off x="468313" y="1340767"/>
            <a:ext cx="3815655"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Empirische Kovarianz</a:t>
            </a:r>
            <a:r>
              <a:rPr lang="de-DE" sz="2000" dirty="0">
                <a:latin typeface="+mn-lt"/>
              </a:rPr>
              <a:t>:</a:t>
            </a:r>
          </a:p>
        </p:txBody>
      </p:sp>
      <p:sp>
        <p:nvSpPr>
          <p:cNvPr id="12" name="TextBox 7"/>
          <p:cNvSpPr txBox="1"/>
          <p:nvPr/>
        </p:nvSpPr>
        <p:spPr>
          <a:xfrm>
            <a:off x="468312" y="2098725"/>
            <a:ext cx="8207376" cy="400110"/>
          </a:xfrm>
          <a:prstGeom prst="rect">
            <a:avLst/>
          </a:prstGeom>
          <a:noFill/>
        </p:spPr>
        <p:txBody>
          <a:bodyPr wrap="square" rtlCol="0">
            <a:spAutoFit/>
          </a:bodyPr>
          <a:lstStyle/>
          <a:p>
            <a:r>
              <a:rPr lang="de-DE" sz="2000" dirty="0">
                <a:latin typeface="+mn-lt"/>
              </a:rPr>
              <a:t>&gt; Als „durchschnittliche Rechteckfläche“ (&lt; 0, = 0 oder &gt; 0) interpretierbar</a:t>
            </a:r>
          </a:p>
        </p:txBody>
      </p:sp>
      <mc:AlternateContent xmlns:mc="http://schemas.openxmlformats.org/markup-compatibility/2006" xmlns:a14="http://schemas.microsoft.com/office/drawing/2010/main">
        <mc:Choice Requires="a14">
          <p:sp>
            <p:nvSpPr>
              <p:cNvPr id="13" name="Textfeld 12"/>
              <p:cNvSpPr txBox="1"/>
              <p:nvPr/>
            </p:nvSpPr>
            <p:spPr>
              <a:xfrm>
                <a:off x="3480146" y="1074508"/>
                <a:ext cx="3353931"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𝑋𝑌</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i="1">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𝑦</m:t>
                                  </m:r>
                                </m:e>
                              </m:acc>
                            </m:e>
                          </m:d>
                        </m:e>
                      </m:nary>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3480146" y="1074508"/>
                <a:ext cx="3353931" cy="932628"/>
              </a:xfrm>
              <a:prstGeom prst="rect">
                <a:avLst/>
              </a:prstGeom>
              <a:blipFill rotWithShape="1">
                <a:blip r:embed="rId4"/>
                <a:stretch>
                  <a:fillRect/>
                </a:stretch>
              </a:blipFill>
            </p:spPr>
            <p:txBody>
              <a:bodyPr/>
              <a:lstStyle/>
              <a:p>
                <a:r>
                  <a:rPr lang="de-DE">
                    <a:noFill/>
                  </a:rPr>
                  <a:t> </a:t>
                </a:r>
              </a:p>
            </p:txBody>
          </p:sp>
        </mc:Fallback>
      </mc:AlternateContent>
      <p:sp>
        <p:nvSpPr>
          <p:cNvPr id="16" name="TextBox 7"/>
          <p:cNvSpPr txBox="1"/>
          <p:nvPr/>
        </p:nvSpPr>
        <p:spPr>
          <a:xfrm>
            <a:off x="5796136" y="3781952"/>
            <a:ext cx="1651608" cy="400110"/>
          </a:xfrm>
          <a:prstGeom prst="rect">
            <a:avLst/>
          </a:prstGeom>
          <a:noFill/>
        </p:spPr>
        <p:txBody>
          <a:bodyPr wrap="square" rtlCol="0">
            <a:spAutoFit/>
          </a:bodyPr>
          <a:lstStyle/>
          <a:p>
            <a:r>
              <a:rPr lang="de-DE" sz="2000" dirty="0">
                <a:latin typeface="+mn-lt"/>
              </a:rPr>
              <a:t>Hier gilt:</a:t>
            </a:r>
          </a:p>
        </p:txBody>
      </p:sp>
      <mc:AlternateContent xmlns:mc="http://schemas.openxmlformats.org/markup-compatibility/2006" xmlns:a14="http://schemas.microsoft.com/office/drawing/2010/main">
        <mc:Choice Requires="a14">
          <p:sp>
            <p:nvSpPr>
              <p:cNvPr id="17" name="Textfeld 16"/>
              <p:cNvSpPr txBox="1"/>
              <p:nvPr/>
            </p:nvSpPr>
            <p:spPr>
              <a:xfrm>
                <a:off x="5796136" y="4182062"/>
                <a:ext cx="1851661" cy="70788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𝑋𝑌</m:t>
                          </m:r>
                        </m:sub>
                      </m:sSub>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24.5</m:t>
                          </m:r>
                        </m:num>
                        <m:den>
                          <m:r>
                            <a:rPr lang="de-DE" sz="2000" b="0" i="1" smtClean="0">
                              <a:solidFill>
                                <a:schemeClr val="tx1"/>
                              </a:solidFill>
                              <a:latin typeface="Cambria Math"/>
                            </a:rPr>
                            <m:t>10</m:t>
                          </m:r>
                        </m:den>
                      </m:f>
                    </m:oMath>
                  </m:oMathPara>
                </a14:m>
                <a:endParaRPr lang="de-DE" sz="2000" b="0" i="1" dirty="0">
                  <a:solidFill>
                    <a:schemeClr val="tx1"/>
                  </a:solidFill>
                  <a:latin typeface="Cambria Math"/>
                </a:endParaRPr>
              </a:p>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=2.45</m:t>
                      </m:r>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5796136" y="4182062"/>
                <a:ext cx="1851661" cy="707886"/>
              </a:xfrm>
              <a:prstGeom prst="rect">
                <a:avLst/>
              </a:prstGeom>
              <a:blipFill>
                <a:blip r:embed="rId5"/>
                <a:stretch>
                  <a:fillRect t="-64655" r="-20724" b="-59483"/>
                </a:stretch>
              </a:blipFill>
            </p:spPr>
            <p:txBody>
              <a:bodyPr/>
              <a:lstStyle/>
              <a:p>
                <a:r>
                  <a:rPr lang="en-US">
                    <a:noFill/>
                  </a:rPr>
                  <a:t> </a:t>
                </a:r>
              </a:p>
            </p:txBody>
          </p:sp>
        </mc:Fallback>
      </mc:AlternateContent>
      <p:pic>
        <p:nvPicPr>
          <p:cNvPr id="2" name="Grafik 1"/>
          <p:cNvPicPr>
            <a:picLocks noChangeAspect="1"/>
          </p:cNvPicPr>
          <p:nvPr/>
        </p:nvPicPr>
        <p:blipFill>
          <a:blip r:embed="rId6"/>
          <a:stretch>
            <a:fillRect/>
          </a:stretch>
        </p:blipFill>
        <p:spPr>
          <a:xfrm>
            <a:off x="827584" y="3238975"/>
            <a:ext cx="4581525" cy="3228975"/>
          </a:xfrm>
          <a:prstGeom prst="rect">
            <a:avLst/>
          </a:prstGeom>
        </p:spPr>
      </p:pic>
    </p:spTree>
    <p:extLst>
      <p:ext uri="{BB962C8B-B14F-4D97-AF65-F5344CB8AC3E}">
        <p14:creationId xmlns:p14="http://schemas.microsoft.com/office/powerpoint/2010/main" val="244493481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195</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9"/>
          <p:cNvSpPr txBox="1">
            <a:spLocks noChangeArrowheads="1"/>
          </p:cNvSpPr>
          <p:nvPr/>
        </p:nvSpPr>
        <p:spPr bwMode="auto">
          <a:xfrm>
            <a:off x="468313" y="1113990"/>
            <a:ext cx="626392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Verschiebungsformel für die empirische Kovarianz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Box 7"/>
          <p:cNvSpPr txBox="1"/>
          <p:nvPr/>
        </p:nvSpPr>
        <p:spPr>
          <a:xfrm>
            <a:off x="468311" y="1628800"/>
            <a:ext cx="1367385" cy="400110"/>
          </a:xfrm>
          <a:prstGeom prst="rect">
            <a:avLst/>
          </a:prstGeom>
          <a:noFill/>
        </p:spPr>
        <p:txBody>
          <a:bodyPr wrap="square" rtlCol="0">
            <a:spAutoFit/>
          </a:bodyPr>
          <a:lstStyle/>
          <a:p>
            <a:r>
              <a:rPr lang="de-DE" sz="2000" dirty="0">
                <a:latin typeface="+mn-lt"/>
              </a:rPr>
              <a:t>&gt; Es gilt:</a:t>
            </a:r>
          </a:p>
        </p:txBody>
      </p:sp>
      <p:sp>
        <p:nvSpPr>
          <p:cNvPr id="12" name="TextBox 7"/>
          <p:cNvSpPr txBox="1"/>
          <p:nvPr/>
        </p:nvSpPr>
        <p:spPr>
          <a:xfrm>
            <a:off x="468311" y="2933815"/>
            <a:ext cx="1583409" cy="400110"/>
          </a:xfrm>
          <a:prstGeom prst="rect">
            <a:avLst/>
          </a:prstGeom>
          <a:noFill/>
        </p:spPr>
        <p:txBody>
          <a:bodyPr wrap="square" rtlCol="0">
            <a:spAutoFit/>
          </a:bodyPr>
          <a:lstStyle/>
          <a:p>
            <a:r>
              <a:rPr lang="de-DE" sz="2000" dirty="0">
                <a:latin typeface="+mn-lt"/>
              </a:rPr>
              <a:t>&gt; Beweis:</a:t>
            </a:r>
          </a:p>
        </p:txBody>
      </p:sp>
      <mc:AlternateContent xmlns:mc="http://schemas.openxmlformats.org/markup-compatibility/2006" xmlns:a14="http://schemas.microsoft.com/office/drawing/2010/main">
        <mc:Choice Requires="a14">
          <p:sp>
            <p:nvSpPr>
              <p:cNvPr id="13" name="Textfeld 12"/>
              <p:cNvSpPr txBox="1"/>
              <p:nvPr/>
            </p:nvSpPr>
            <p:spPr>
              <a:xfrm>
                <a:off x="755576" y="2018388"/>
                <a:ext cx="3523016"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𝑋𝑌</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i="1">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𝑦</m:t>
                                  </m:r>
                                </m:e>
                              </m:acc>
                            </m:e>
                          </m:d>
                        </m:e>
                      </m:nary>
                      <m:r>
                        <a:rPr lang="de-DE" sz="2000" b="0" i="1" smtClean="0">
                          <a:solidFill>
                            <a:schemeClr val="tx1"/>
                          </a:solidFill>
                          <a:latin typeface="Cambria Math"/>
                        </a:rPr>
                        <m:t>=</m:t>
                      </m:r>
                    </m:oMath>
                  </m:oMathPara>
                </a14:m>
                <a:endParaRPr lang="de-DE" sz="2000" dirty="0">
                  <a:solidFill>
                    <a:srgbClr val="FF0000"/>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755576" y="2018388"/>
                <a:ext cx="3523016" cy="93262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190381" y="2018388"/>
                <a:ext cx="1867434"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𝑦</m:t>
                              </m:r>
                            </m:e>
                            <m:sub>
                              <m:r>
                                <a:rPr lang="de-DE" sz="2000" i="1">
                                  <a:solidFill>
                                    <a:schemeClr val="tx1"/>
                                  </a:solidFill>
                                  <a:latin typeface="Cambria Math"/>
                                </a:rPr>
                                <m:t>𝑖</m:t>
                              </m:r>
                            </m:sub>
                          </m:sSub>
                        </m:e>
                      </m:nary>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𝑦</m:t>
                          </m:r>
                        </m:e>
                      </m:acc>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190381" y="2018388"/>
                <a:ext cx="1867434" cy="93262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827583" y="3370357"/>
                <a:ext cx="7848104" cy="32287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i="1">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𝑦</m:t>
                                  </m:r>
                                </m:e>
                              </m:acc>
                            </m:e>
                          </m:d>
                        </m:e>
                      </m:nary>
                      <m:r>
                        <a:rPr lang="de-DE" sz="2000" b="0" i="1" smtClean="0">
                          <a:solidFill>
                            <a:schemeClr val="tx1"/>
                          </a:solidFill>
                          <a:latin typeface="Cambria Math"/>
                        </a:rPr>
                        <m:t>=</m:t>
                      </m:r>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𝑦</m:t>
                                  </m:r>
                                </m:e>
                              </m:acc>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b="0" i="1" smtClean="0">
                                  <a:latin typeface="Cambria Math"/>
                                </a:rPr>
                                <m:t>−</m:t>
                              </m:r>
                              <m:acc>
                                <m:accPr>
                                  <m:chr m:val="̅"/>
                                  <m:ctrlPr>
                                    <a:rPr lang="de-DE" sz="2000" i="1">
                                      <a:latin typeface="Cambria Math" panose="02040503050406030204" pitchFamily="18" charset="0"/>
                                    </a:rPr>
                                  </m:ctrlPr>
                                </m:accPr>
                                <m:e>
                                  <m:r>
                                    <a:rPr lang="de-DE" sz="2000" b="0" i="1" smtClean="0">
                                      <a:latin typeface="Cambria Math"/>
                                    </a:rPr>
                                    <m:t>𝑥</m:t>
                                  </m:r>
                                </m:e>
                              </m:acc>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b="0" i="1" smtClean="0">
                                  <a:latin typeface="Cambria Math"/>
                                </a:rPr>
                                <m:t>+</m:t>
                              </m:r>
                              <m:acc>
                                <m:accPr>
                                  <m:chr m:val="̅"/>
                                  <m:ctrlPr>
                                    <a:rPr lang="de-DE" sz="2000" i="1">
                                      <a:latin typeface="Cambria Math" panose="02040503050406030204" pitchFamily="18" charset="0"/>
                                    </a:rPr>
                                  </m:ctrlPr>
                                </m:accPr>
                                <m:e>
                                  <m:r>
                                    <a:rPr lang="de-DE" sz="2000" i="1">
                                      <a:latin typeface="Cambria Math"/>
                                    </a:rPr>
                                    <m:t>𝑥</m:t>
                                  </m:r>
                                </m:e>
                              </m:acc>
                              <m:acc>
                                <m:accPr>
                                  <m:chr m:val="̅"/>
                                  <m:ctrlPr>
                                    <a:rPr lang="de-DE" sz="2000" i="1">
                                      <a:latin typeface="Cambria Math" panose="02040503050406030204" pitchFamily="18" charset="0"/>
                                    </a:rPr>
                                  </m:ctrlPr>
                                </m:accPr>
                                <m:e>
                                  <m:r>
                                    <a:rPr lang="de-DE" sz="2000" b="0" i="1" smtClean="0">
                                      <a:latin typeface="Cambria Math"/>
                                    </a:rPr>
                                    <m:t>𝑦</m:t>
                                  </m:r>
                                </m:e>
                              </m:acc>
                            </m:e>
                          </m:d>
                        </m:e>
                      </m:nary>
                    </m:oMath>
                  </m:oMathPara>
                </a14:m>
                <a:endParaRPr lang="de-DE" sz="2000" i="1" dirty="0">
                  <a:latin typeface="Cambria Math"/>
                </a:endParaRPr>
              </a:p>
              <a:p>
                <a:endParaRPr lang="de-DE" sz="2000" i="1" dirty="0">
                  <a:latin typeface="Cambria Math"/>
                </a:endParaRPr>
              </a:p>
              <a:p>
                <a:pPr/>
                <a14:m>
                  <m:oMathPara xmlns:m="http://schemas.openxmlformats.org/officeDocument/2006/math">
                    <m:oMathParaPr>
                      <m:jc m:val="left"/>
                    </m:oMathParaPr>
                    <m:oMath xmlns:m="http://schemas.openxmlformats.org/officeDocument/2006/math">
                      <m:r>
                        <a:rPr lang="de-DE" sz="2000" b="0" i="1" smtClean="0">
                          <a:latin typeface="Cambria Math"/>
                        </a:rPr>
                        <m:t>=</m:t>
                      </m:r>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𝑖</m:t>
                              </m:r>
                            </m:sub>
                          </m:sSub>
                        </m:e>
                      </m:nary>
                      <m:r>
                        <a:rPr lang="de-DE" sz="2000" b="0" i="1" smtClean="0">
                          <a:latin typeface="Cambria Math"/>
                        </a:rPr>
                        <m:t>−</m:t>
                      </m:r>
                      <m:acc>
                        <m:accPr>
                          <m:chr m:val="̅"/>
                          <m:ctrlPr>
                            <a:rPr lang="de-DE" sz="2000" i="1">
                              <a:latin typeface="Cambria Math" panose="02040503050406030204" pitchFamily="18" charset="0"/>
                            </a:rPr>
                          </m:ctrlPr>
                        </m:accPr>
                        <m:e>
                          <m:r>
                            <a:rPr lang="de-DE" sz="2000" i="1">
                              <a:latin typeface="Cambria Math"/>
                            </a:rPr>
                            <m:t>𝑦</m:t>
                          </m:r>
                        </m:e>
                      </m:acc>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e>
                      </m:nary>
                      <m:r>
                        <a:rPr lang="de-DE" sz="2000" b="0" i="1" smtClean="0">
                          <a:latin typeface="Cambria Math"/>
                        </a:rPr>
                        <m:t>−</m:t>
                      </m:r>
                      <m:acc>
                        <m:accPr>
                          <m:chr m:val="̅"/>
                          <m:ctrlPr>
                            <a:rPr lang="de-DE" sz="2000" i="1">
                              <a:latin typeface="Cambria Math" panose="02040503050406030204" pitchFamily="18" charset="0"/>
                            </a:rPr>
                          </m:ctrlPr>
                        </m:accPr>
                        <m:e>
                          <m:r>
                            <a:rPr lang="de-DE" sz="2000" b="0" i="1" smtClean="0">
                              <a:latin typeface="Cambria Math"/>
                            </a:rPr>
                            <m:t>𝑥</m:t>
                          </m:r>
                        </m:e>
                      </m:acc>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e>
                      </m:nary>
                      <m:r>
                        <a:rPr lang="de-DE" sz="2000" b="0" i="1" smtClean="0">
                          <a:latin typeface="Cambria Math"/>
                        </a:rPr>
                        <m:t>+</m:t>
                      </m:r>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acc>
                            <m:accPr>
                              <m:chr m:val="̅"/>
                              <m:ctrlPr>
                                <a:rPr lang="de-DE" sz="2000" i="1">
                                  <a:latin typeface="Cambria Math" panose="02040503050406030204" pitchFamily="18" charset="0"/>
                                </a:rPr>
                              </m:ctrlPr>
                            </m:accPr>
                            <m:e>
                              <m:r>
                                <a:rPr lang="de-DE" sz="2000" i="1">
                                  <a:latin typeface="Cambria Math"/>
                                </a:rPr>
                                <m:t>𝑥</m:t>
                              </m:r>
                            </m:e>
                          </m:acc>
                          <m:acc>
                            <m:accPr>
                              <m:chr m:val="̅"/>
                              <m:ctrlPr>
                                <a:rPr lang="de-DE" sz="2000" i="1">
                                  <a:latin typeface="Cambria Math" panose="02040503050406030204" pitchFamily="18" charset="0"/>
                                </a:rPr>
                              </m:ctrlPr>
                            </m:accPr>
                            <m:e>
                              <m:r>
                                <a:rPr lang="de-DE" sz="2000" b="0" i="1" smtClean="0">
                                  <a:latin typeface="Cambria Math"/>
                                </a:rPr>
                                <m:t>𝑦</m:t>
                              </m:r>
                            </m:e>
                          </m:acc>
                        </m:e>
                      </m:nary>
                      <m:r>
                        <a:rPr lang="de-DE" sz="2000" b="0" i="1" smtClean="0">
                          <a:latin typeface="Cambria Math"/>
                        </a:rPr>
                        <m:t>=</m:t>
                      </m:r>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𝑖</m:t>
                              </m:r>
                            </m:sub>
                          </m:sSub>
                        </m:e>
                      </m:nary>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𝑦</m:t>
                          </m:r>
                        </m:e>
                      </m:acc>
                      <m:r>
                        <a:rPr lang="de-DE" sz="2000" b="0" i="1" smtClean="0">
                          <a:latin typeface="Cambria Math"/>
                        </a:rPr>
                        <m:t>𝑛</m:t>
                      </m:r>
                      <m:acc>
                        <m:accPr>
                          <m:chr m:val="̅"/>
                          <m:ctrlPr>
                            <a:rPr lang="de-DE" sz="2000" i="1">
                              <a:latin typeface="Cambria Math" panose="02040503050406030204" pitchFamily="18" charset="0"/>
                            </a:rPr>
                          </m:ctrlPr>
                        </m:accPr>
                        <m:e>
                          <m:r>
                            <a:rPr lang="de-DE" sz="2000" b="0" i="1" smtClean="0">
                              <a:latin typeface="Cambria Math"/>
                            </a:rPr>
                            <m:t>𝑥</m:t>
                          </m:r>
                        </m:e>
                      </m:acc>
                      <m:r>
                        <a:rPr lang="de-DE" sz="2000" b="0" i="1" smtClean="0">
                          <a:latin typeface="Cambria Math"/>
                        </a:rPr>
                        <m:t>−</m:t>
                      </m:r>
                      <m:acc>
                        <m:accPr>
                          <m:chr m:val="̅"/>
                          <m:ctrlPr>
                            <a:rPr lang="de-DE" sz="2000" i="1">
                              <a:latin typeface="Cambria Math" panose="02040503050406030204" pitchFamily="18" charset="0"/>
                            </a:rPr>
                          </m:ctrlPr>
                        </m:accPr>
                        <m:e>
                          <m:r>
                            <a:rPr lang="de-DE" sz="2000" b="0" i="1" smtClean="0">
                              <a:latin typeface="Cambria Math"/>
                            </a:rPr>
                            <m:t>𝑥</m:t>
                          </m:r>
                        </m:e>
                      </m:acc>
                      <m:r>
                        <a:rPr lang="de-DE" sz="2000" i="1">
                          <a:latin typeface="Cambria Math"/>
                        </a:rPr>
                        <m:t>𝑛</m:t>
                      </m:r>
                      <m:acc>
                        <m:accPr>
                          <m:chr m:val="̅"/>
                          <m:ctrlPr>
                            <a:rPr lang="de-DE" sz="2000" i="1">
                              <a:latin typeface="Cambria Math" panose="02040503050406030204" pitchFamily="18" charset="0"/>
                            </a:rPr>
                          </m:ctrlPr>
                        </m:accPr>
                        <m:e>
                          <m:r>
                            <a:rPr lang="de-DE" sz="2000" b="0" i="1" smtClean="0">
                              <a:latin typeface="Cambria Math"/>
                            </a:rPr>
                            <m:t>𝑦</m:t>
                          </m:r>
                        </m:e>
                      </m:acc>
                      <m:r>
                        <a:rPr lang="de-DE" sz="2000" i="1">
                          <a:latin typeface="Cambria Math"/>
                        </a:rPr>
                        <m:t>+</m:t>
                      </m:r>
                      <m:r>
                        <a:rPr lang="de-DE" sz="2000" b="0" i="1" smtClean="0">
                          <a:latin typeface="Cambria Math"/>
                        </a:rPr>
                        <m:t>𝑛</m:t>
                      </m:r>
                      <m:acc>
                        <m:accPr>
                          <m:chr m:val="̅"/>
                          <m:ctrlPr>
                            <a:rPr lang="de-DE" sz="2000" i="1">
                              <a:latin typeface="Cambria Math" panose="02040503050406030204" pitchFamily="18" charset="0"/>
                            </a:rPr>
                          </m:ctrlPr>
                        </m:accPr>
                        <m:e>
                          <m:r>
                            <a:rPr lang="de-DE" sz="2000" i="1">
                              <a:latin typeface="Cambria Math"/>
                            </a:rPr>
                            <m:t>𝑥</m:t>
                          </m:r>
                        </m:e>
                      </m:acc>
                      <m:acc>
                        <m:accPr>
                          <m:chr m:val="̅"/>
                          <m:ctrlPr>
                            <a:rPr lang="de-DE" sz="2000" i="1">
                              <a:latin typeface="Cambria Math" panose="02040503050406030204" pitchFamily="18" charset="0"/>
                            </a:rPr>
                          </m:ctrlPr>
                        </m:accPr>
                        <m:e>
                          <m:r>
                            <a:rPr lang="de-DE" sz="2000" i="1">
                              <a:latin typeface="Cambria Math"/>
                            </a:rPr>
                            <m:t>𝑦</m:t>
                          </m:r>
                        </m:e>
                      </m:acc>
                    </m:oMath>
                  </m:oMathPara>
                </a14:m>
                <a:endParaRPr lang="de-DE" sz="2000" i="1" dirty="0">
                  <a:latin typeface="Cambria Math"/>
                </a:endParaRPr>
              </a:p>
              <a:p>
                <a:endParaRPr lang="de-DE" sz="2000" b="0" i="1" dirty="0">
                  <a:latin typeface="Cambria Math"/>
                </a:endParaRPr>
              </a:p>
              <a:p>
                <a:pPr/>
                <a14:m>
                  <m:oMathPara xmlns:m="http://schemas.openxmlformats.org/officeDocument/2006/math">
                    <m:oMathParaPr>
                      <m:jc m:val="left"/>
                    </m:oMathParaPr>
                    <m:oMath xmlns:m="http://schemas.openxmlformats.org/officeDocument/2006/math">
                      <m:r>
                        <a:rPr lang="de-DE" sz="2000" b="0" i="1" smtClean="0">
                          <a:latin typeface="Cambria Math"/>
                        </a:rPr>
                        <m:t>=</m:t>
                      </m:r>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𝑖</m:t>
                              </m:r>
                            </m:sub>
                          </m:sSub>
                        </m:e>
                      </m:nary>
                      <m:r>
                        <a:rPr lang="de-DE" sz="2000" b="0" i="1" smtClean="0">
                          <a:latin typeface="Cambria Math"/>
                        </a:rPr>
                        <m:t>−</m:t>
                      </m:r>
                      <m:r>
                        <a:rPr lang="de-DE" sz="2000" i="1">
                          <a:latin typeface="Cambria Math"/>
                        </a:rPr>
                        <m:t>𝑛</m:t>
                      </m:r>
                      <m:acc>
                        <m:accPr>
                          <m:chr m:val="̅"/>
                          <m:ctrlPr>
                            <a:rPr lang="de-DE" sz="2000" i="1">
                              <a:latin typeface="Cambria Math" panose="02040503050406030204" pitchFamily="18" charset="0"/>
                            </a:rPr>
                          </m:ctrlPr>
                        </m:accPr>
                        <m:e>
                          <m:r>
                            <a:rPr lang="de-DE" sz="2000" i="1">
                              <a:latin typeface="Cambria Math"/>
                            </a:rPr>
                            <m:t>𝑥</m:t>
                          </m:r>
                        </m:e>
                      </m:acc>
                      <m:acc>
                        <m:accPr>
                          <m:chr m:val="̅"/>
                          <m:ctrlPr>
                            <a:rPr lang="de-DE" sz="2000" i="1">
                              <a:latin typeface="Cambria Math" panose="02040503050406030204" pitchFamily="18" charset="0"/>
                            </a:rPr>
                          </m:ctrlPr>
                        </m:accPr>
                        <m:e>
                          <m:r>
                            <a:rPr lang="de-DE" sz="2000" i="1">
                              <a:latin typeface="Cambria Math"/>
                            </a:rPr>
                            <m:t>𝑦</m:t>
                          </m:r>
                        </m:e>
                      </m:acc>
                    </m:oMath>
                  </m:oMathPara>
                </a14:m>
                <a:endParaRPr lang="de-DE" sz="2000" dirty="0">
                  <a:solidFill>
                    <a:srgbClr val="FF0000"/>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827583" y="3370357"/>
                <a:ext cx="7848104" cy="3228769"/>
              </a:xfrm>
              <a:prstGeom prst="rect">
                <a:avLst/>
              </a:prstGeom>
              <a:blipFill rotWithShape="1">
                <a:blip r:embed="rId5"/>
                <a:stretch>
                  <a:fillRect/>
                </a:stretch>
              </a:blipFill>
            </p:spPr>
            <p:txBody>
              <a:bodyPr/>
              <a:lstStyle/>
              <a:p>
                <a:r>
                  <a:rPr lang="de-DE">
                    <a:noFill/>
                  </a:rPr>
                  <a:t> </a:t>
                </a:r>
              </a:p>
            </p:txBody>
          </p:sp>
        </mc:Fallback>
      </mc:AlternateContent>
      <p:sp>
        <p:nvSpPr>
          <p:cNvPr id="18" name="TextBox 7"/>
          <p:cNvSpPr txBox="1"/>
          <p:nvPr/>
        </p:nvSpPr>
        <p:spPr>
          <a:xfrm>
            <a:off x="3249010" y="5977975"/>
            <a:ext cx="1961064" cy="400110"/>
          </a:xfrm>
          <a:prstGeom prst="rect">
            <a:avLst/>
          </a:prstGeom>
          <a:noFill/>
        </p:spPr>
        <p:txBody>
          <a:bodyPr wrap="square" rtlCol="0">
            <a:spAutoFit/>
          </a:bodyPr>
          <a:lstStyle/>
          <a:p>
            <a:r>
              <a:rPr lang="de-DE" sz="2000" dirty="0">
                <a:latin typeface="+mn-lt"/>
              </a:rPr>
              <a:t>Division durch </a:t>
            </a:r>
            <a:r>
              <a:rPr lang="de-DE" sz="2000" i="1" dirty="0">
                <a:latin typeface="+mn-lt"/>
              </a:rPr>
              <a:t>n</a:t>
            </a:r>
          </a:p>
        </p:txBody>
      </p:sp>
    </p:spTree>
    <p:extLst>
      <p:ext uri="{BB962C8B-B14F-4D97-AF65-F5344CB8AC3E}">
        <p14:creationId xmlns:p14="http://schemas.microsoft.com/office/powerpoint/2010/main" val="3415676535"/>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8313" y="1113990"/>
            <a:ext cx="403167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Transformationseigenschaften </a:t>
            </a:r>
            <a:r>
              <a:rPr lang="de-DE" sz="2000" dirty="0">
                <a:solidFill>
                  <a:srgbClr val="0070C0"/>
                </a:solidFill>
              </a:rPr>
              <a:t>●</a:t>
            </a:r>
            <a:endParaRPr lang="de-DE" sz="2000" b="1" dirty="0">
              <a:solidFill>
                <a:srgbClr val="0070C0"/>
              </a:solidFill>
              <a:latin typeface="Times New Roman" pitchFamily="18" charset="0"/>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196</a:t>
            </a:r>
            <a:endParaRPr lang="de-DE" sz="8000" b="1" dirty="0">
              <a:solidFill>
                <a:schemeClr val="tx1"/>
              </a:solidFill>
              <a:latin typeface="+mj-lt"/>
            </a:endParaRPr>
          </a:p>
        </p:txBody>
      </p:sp>
      <p:sp>
        <p:nvSpPr>
          <p:cNvPr id="17" name="Textfeld 9"/>
          <p:cNvSpPr txBox="1">
            <a:spLocks noChangeArrowheads="1"/>
          </p:cNvSpPr>
          <p:nvPr/>
        </p:nvSpPr>
        <p:spPr bwMode="auto">
          <a:xfrm>
            <a:off x="468313" y="4270794"/>
            <a:ext cx="403167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Verschiebungen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18" name="Textfeld 17"/>
              <p:cNvSpPr txBox="1"/>
              <p:nvPr/>
            </p:nvSpPr>
            <p:spPr>
              <a:xfrm>
                <a:off x="468313" y="4744830"/>
                <a:ext cx="6781147" cy="400110"/>
              </a:xfrm>
              <a:prstGeom prst="rect">
                <a:avLst/>
              </a:prstGeom>
              <a:noFill/>
            </p:spPr>
            <p:txBody>
              <a:bodyPr wrap="square" rtlCol="0">
                <a:spAutoFit/>
              </a:bodyPr>
              <a:lstStyle/>
              <a:p>
                <a:r>
                  <a:rPr lang="de-DE" sz="2000" dirty="0">
                    <a:latin typeface="+mn-lt"/>
                  </a:rPr>
                  <a:t>&gt; Transformation:</a:t>
                </a:r>
                <a:r>
                  <a:rPr lang="de-DE" sz="2000" dirty="0"/>
                  <a:t> </a:t>
                </a:r>
                <a14:m>
                  <m:oMath xmlns:m="http://schemas.openxmlformats.org/officeDocument/2006/math">
                    <m:d>
                      <m:dPr>
                        <m:ctrlPr>
                          <a:rPr lang="de-DE" sz="200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𝑢</m:t>
                            </m:r>
                          </m:e>
                          <m:sub>
                            <m:r>
                              <a:rPr lang="de-DE" sz="2000" i="1">
                                <a:solidFill>
                                  <a:schemeClr val="tx1"/>
                                </a:solidFill>
                                <a:latin typeface="Cambria Math"/>
                              </a:rPr>
                              <m:t>𝑖</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𝑣</m:t>
                            </m:r>
                          </m:e>
                          <m:sub>
                            <m:r>
                              <a:rPr lang="de-DE" sz="2000" i="1">
                                <a:solidFill>
                                  <a:schemeClr val="tx1"/>
                                </a:solidFill>
                                <a:latin typeface="Cambria Math"/>
                              </a:rPr>
                              <m:t>𝑖</m:t>
                            </m:r>
                          </m:sub>
                        </m:sSub>
                      </m:e>
                    </m:d>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m:t>
                        </m:r>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𝑋</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i="1">
                                <a:solidFill>
                                  <a:schemeClr val="tx1"/>
                                </a:solidFill>
                                <a:latin typeface="Cambria Math"/>
                              </a:rPr>
                              <m:t>𝑖</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𝑐</m:t>
                            </m:r>
                          </m:e>
                          <m:sub>
                            <m:r>
                              <a:rPr lang="de-DE" sz="2000" b="0" i="1" smtClean="0">
                                <a:solidFill>
                                  <a:schemeClr val="tx1"/>
                                </a:solidFill>
                                <a:latin typeface="Cambria Math"/>
                              </a:rPr>
                              <m:t>𝑌</m:t>
                            </m:r>
                          </m:sub>
                        </m:sSub>
                      </m:e>
                    </m:d>
                  </m:oMath>
                </a14:m>
                <a:r>
                  <a:rPr lang="de-DE" sz="2000" dirty="0">
                    <a:solidFill>
                      <a:schemeClr val="tx1"/>
                    </a:solidFill>
                  </a:rPr>
                  <a:t>  </a:t>
                </a:r>
                <a:r>
                  <a:rPr lang="de-DE" sz="2000" dirty="0">
                    <a:solidFill>
                      <a:schemeClr val="tx1"/>
                    </a:solidFill>
                    <a:latin typeface="+mn-lt"/>
                  </a:rPr>
                  <a:t>für</a:t>
                </a:r>
                <a:r>
                  <a:rPr lang="de-DE" sz="2000" dirty="0">
                    <a:solidFill>
                      <a:schemeClr val="tx1"/>
                    </a:solidFill>
                  </a:rPr>
                  <a:t> </a:t>
                </a:r>
                <a14:m>
                  <m:oMath xmlns:m="http://schemas.openxmlformats.org/officeDocument/2006/math">
                    <m:r>
                      <a:rPr lang="de-DE" sz="2000" b="0" i="1" smtClean="0">
                        <a:solidFill>
                          <a:schemeClr val="tx1"/>
                        </a:solidFill>
                        <a:latin typeface="Cambria Math"/>
                      </a:rPr>
                      <m:t>𝑖</m:t>
                    </m:r>
                    <m:r>
                      <a:rPr lang="de-DE" sz="2000" b="0" i="1" smtClean="0">
                        <a:solidFill>
                          <a:schemeClr val="tx1"/>
                        </a:solidFill>
                        <a:latin typeface="Cambria Math"/>
                      </a:rPr>
                      <m:t>=1, …, </m:t>
                    </m:r>
                    <m:r>
                      <a:rPr lang="de-DE" sz="2000" b="0" i="1" smtClean="0">
                        <a:solidFill>
                          <a:schemeClr val="tx1"/>
                        </a:solidFill>
                        <a:latin typeface="Cambria Math"/>
                      </a:rPr>
                      <m:t>𝑛</m:t>
                    </m:r>
                  </m:oMath>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4744830"/>
                <a:ext cx="6781147" cy="400110"/>
              </a:xfrm>
              <a:prstGeom prst="rect">
                <a:avLst/>
              </a:prstGeom>
              <a:blipFill rotWithShape="1">
                <a:blip r:embed="rId4"/>
                <a:stretch>
                  <a:fillRect l="-989"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68312" y="5172075"/>
                <a:ext cx="7632079" cy="1015663"/>
              </a:xfrm>
              <a:prstGeom prst="rect">
                <a:avLst/>
              </a:prstGeom>
              <a:noFill/>
            </p:spPr>
            <p:txBody>
              <a:bodyPr wrap="square" rtlCol="0">
                <a:spAutoFit/>
              </a:bodyPr>
              <a:lstStyle/>
              <a:p>
                <a:r>
                  <a:rPr lang="de-DE" sz="2000" dirty="0">
                    <a:solidFill>
                      <a:schemeClr val="tx1"/>
                    </a:solidFill>
                    <a:latin typeface="+mn-lt"/>
                  </a:rPr>
                  <a:t>&gt; Rechteckflächen bei Verschiebung sind invariant:</a:t>
                </a:r>
              </a:p>
              <a:p>
                <a:r>
                  <a:rPr lang="de-DE" sz="2000" dirty="0">
                    <a:latin typeface="+mn-lt"/>
                  </a:rPr>
                  <a:t>     </a:t>
                </a:r>
                <a:r>
                  <a:rPr lang="de-DE" sz="2000" dirty="0">
                    <a:solidFill>
                      <a:schemeClr val="tx1"/>
                    </a:solidFill>
                    <a:latin typeface="+mn-lt"/>
                  </a:rPr>
                  <a:t> </a:t>
                </a:r>
                <a14:m>
                  <m:oMath xmlns:m="http://schemas.openxmlformats.org/officeDocument/2006/math">
                    <m:d>
                      <m:dPr>
                        <m:ctrlPr>
                          <a:rPr lang="de-DE" sz="2000" i="1" smtClean="0">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d>
                    <m:d>
                      <m:dPr>
                        <m:ctrlPr>
                          <a:rPr lang="de-DE" sz="2000" i="1" smtClean="0">
                            <a:solidFill>
                              <a:schemeClr val="tx1"/>
                            </a:solidFill>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𝑣</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𝑣</m:t>
                            </m:r>
                          </m:e>
                        </m:acc>
                      </m:e>
                    </m:d>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𝑖</m:t>
                            </m:r>
                          </m:sub>
                        </m:sSub>
                        <m:r>
                          <a:rPr lang="de-DE" sz="2000" b="0" i="1" smtClean="0">
                            <a:latin typeface="Cambria Math"/>
                          </a:rPr>
                          <m:t>+</m:t>
                        </m:r>
                        <m:sSub>
                          <m:sSubPr>
                            <m:ctrlPr>
                              <a:rPr lang="de-DE" sz="200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𝑋</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𝑥</m:t>
                            </m:r>
                          </m:e>
                        </m:acc>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𝑋</m:t>
                            </m:r>
                          </m:sub>
                        </m:sSub>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𝑌</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𝑦</m:t>
                            </m:r>
                          </m:e>
                        </m:acc>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𝑌</m:t>
                            </m:r>
                          </m:sub>
                        </m:sSub>
                      </m:e>
                    </m:d>
                  </m:oMath>
                </a14:m>
                <a:endParaRPr lang="de-DE" sz="2000" i="1" dirty="0">
                  <a:latin typeface="Cambria Math"/>
                </a:endParaRPr>
              </a:p>
              <a:p>
                <a:r>
                  <a:rPr lang="de-DE" sz="2000" b="0" dirty="0"/>
                  <a:t>                                </a:t>
                </a:r>
                <a14:m>
                  <m:oMath xmlns:m="http://schemas.openxmlformats.org/officeDocument/2006/math">
                    <m:r>
                      <a:rPr lang="de-DE" sz="2000" b="0" i="1" smtClean="0">
                        <a:latin typeface="Cambria Math"/>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𝑖</m:t>
                            </m:r>
                          </m:sub>
                        </m:sSub>
                        <m:r>
                          <a:rPr lang="de-DE" sz="2000" b="0" i="1" smtClean="0">
                            <a:latin typeface="Cambria Math"/>
                          </a:rPr>
                          <m:t>−</m:t>
                        </m:r>
                        <m:acc>
                          <m:accPr>
                            <m:chr m:val="̅"/>
                            <m:ctrlPr>
                              <a:rPr lang="de-DE" sz="2000" i="1">
                                <a:latin typeface="Cambria Math" panose="02040503050406030204" pitchFamily="18" charset="0"/>
                              </a:rPr>
                            </m:ctrlPr>
                          </m:accPr>
                          <m:e>
                            <m:r>
                              <a:rPr lang="de-DE" sz="2000" i="1">
                                <a:latin typeface="Cambria Math"/>
                              </a:rPr>
                              <m:t>𝑦</m:t>
                            </m:r>
                          </m:e>
                        </m:acc>
                      </m:e>
                    </m:d>
                  </m:oMath>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68312" y="5172075"/>
                <a:ext cx="7632079" cy="1015663"/>
              </a:xfrm>
              <a:prstGeom prst="rect">
                <a:avLst/>
              </a:prstGeom>
              <a:blipFill rotWithShape="1">
                <a:blip r:embed="rId5"/>
                <a:stretch>
                  <a:fillRect l="-879" t="-2994" b="-239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8313" y="6187738"/>
                <a:ext cx="6781147" cy="400110"/>
              </a:xfrm>
              <a:prstGeom prst="rect">
                <a:avLst/>
              </a:prstGeom>
              <a:noFill/>
            </p:spPr>
            <p:txBody>
              <a:bodyPr wrap="square" rtlCol="0">
                <a:spAutoFit/>
              </a:bodyPr>
              <a:lstStyle/>
              <a:p>
                <a:r>
                  <a:rPr lang="de-DE" sz="2000" dirty="0">
                    <a:latin typeface="+mn-lt"/>
                  </a:rPr>
                  <a:t>   </a:t>
                </a:r>
                <a14:m>
                  <m:oMath xmlns:m="http://schemas.openxmlformats.org/officeDocument/2006/math">
                    <m:r>
                      <a:rPr lang="de-DE" sz="2000" b="0" i="0" smtClean="0">
                        <a:latin typeface="Cambria Math"/>
                        <a:ea typeface="Cambria Math"/>
                      </a:rPr>
                      <m:t>    </m:t>
                    </m:r>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Kovarianz ist verschiebungsinvariant</a:t>
                </a:r>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8313" y="6187738"/>
                <a:ext cx="6781147" cy="400110"/>
              </a:xfrm>
              <a:prstGeom prst="rect">
                <a:avLst/>
              </a:prstGeom>
              <a:blipFill rotWithShape="1">
                <a:blip r:embed="rId6"/>
                <a:stretch>
                  <a:fillRect t="-7576" b="-25758"/>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763261" y="1671605"/>
            <a:ext cx="6191250" cy="2533650"/>
          </a:xfrm>
          <a:prstGeom prst="rect">
            <a:avLst/>
          </a:prstGeom>
        </p:spPr>
      </p:pic>
    </p:spTree>
    <p:extLst>
      <p:ext uri="{BB962C8B-B14F-4D97-AF65-F5344CB8AC3E}">
        <p14:creationId xmlns:p14="http://schemas.microsoft.com/office/powerpoint/2010/main" val="23681586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feld 13"/>
          <p:cNvSpPr txBox="1">
            <a:spLocks noChangeArrowheads="1"/>
          </p:cNvSpPr>
          <p:nvPr/>
        </p:nvSpPr>
        <p:spPr bwMode="auto">
          <a:xfrm>
            <a:off x="468313" y="1066695"/>
            <a:ext cx="8208963"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 Einführung in die Statistik</a:t>
            </a:r>
          </a:p>
        </p:txBody>
      </p:sp>
      <p:sp>
        <p:nvSpPr>
          <p:cNvPr id="17" name="Textfeld 16"/>
          <p:cNvSpPr txBox="1">
            <a:spLocks noChangeArrowheads="1"/>
          </p:cNvSpPr>
          <p:nvPr/>
        </p:nvSpPr>
        <p:spPr bwMode="auto">
          <a:xfrm>
            <a:off x="469901" y="2074758"/>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2  Einführung in die deskriptive Statistik</a:t>
            </a:r>
          </a:p>
        </p:txBody>
      </p:sp>
      <p:sp>
        <p:nvSpPr>
          <p:cNvPr id="10" name="Textfeld 9"/>
          <p:cNvSpPr txBox="1">
            <a:spLocks noChangeArrowheads="1"/>
          </p:cNvSpPr>
          <p:nvPr/>
        </p:nvSpPr>
        <p:spPr bwMode="auto">
          <a:xfrm>
            <a:off x="469901" y="2506558"/>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3  Gesamtbeschreibung empirischer Verteilungen</a:t>
            </a:r>
          </a:p>
        </p:txBody>
      </p:sp>
      <p:sp>
        <p:nvSpPr>
          <p:cNvPr id="11" name="Textfeld 10"/>
          <p:cNvSpPr txBox="1">
            <a:spLocks noChangeArrowheads="1"/>
          </p:cNvSpPr>
          <p:nvPr/>
        </p:nvSpPr>
        <p:spPr bwMode="auto">
          <a:xfrm>
            <a:off x="486222" y="4894157"/>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a:solidFill>
                  <a:srgbClr val="0070C0"/>
                </a:solidFill>
                <a:latin typeface="+mn-lt"/>
              </a:rPr>
              <a:t>7  Theoretische Verteilungen und Abhängigkeiten</a:t>
            </a:r>
            <a:endParaRPr lang="de-DE" sz="2000" b="1" dirty="0">
              <a:solidFill>
                <a:srgbClr val="0070C0"/>
              </a:solidFill>
              <a:latin typeface="+mn-lt"/>
            </a:endParaRPr>
          </a:p>
        </p:txBody>
      </p:sp>
      <p:sp>
        <p:nvSpPr>
          <p:cNvPr id="25"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a:solidFill>
                  <a:srgbClr val="0070C0"/>
                </a:solidFill>
                <a:latin typeface="+mj-lt"/>
                <a:ea typeface="+mj-ea"/>
                <a:cs typeface="+mj-cs"/>
              </a:rPr>
              <a:t>Inhaltsverzeichnis</a:t>
            </a:r>
            <a:endParaRPr lang="de-DE" sz="2400" b="1" dirty="0">
              <a:solidFill>
                <a:srgbClr val="0070C0"/>
              </a:solidFill>
              <a:latin typeface="+mj-lt"/>
              <a:ea typeface="+mj-ea"/>
              <a:cs typeface="+mj-cs"/>
            </a:endParaRPr>
          </a:p>
        </p:txBody>
      </p:sp>
      <p:sp>
        <p:nvSpPr>
          <p:cNvPr id="22" name="Textfeld 21"/>
          <p:cNvSpPr txBox="1">
            <a:spLocks noChangeArrowheads="1"/>
          </p:cNvSpPr>
          <p:nvPr/>
        </p:nvSpPr>
        <p:spPr bwMode="auto">
          <a:xfrm>
            <a:off x="469901" y="1642958"/>
            <a:ext cx="8208962" cy="400050"/>
          </a:xfrm>
          <a:prstGeom prst="rect">
            <a:avLst/>
          </a:prstGeom>
          <a:solidFill>
            <a:schemeClr val="bg1">
              <a:lumMod val="95000"/>
            </a:schemeClr>
          </a:solidFill>
          <a:ln w="9525">
            <a:noFill/>
            <a:miter lim="800000"/>
            <a:headEnd/>
            <a:tailEnd/>
          </a:ln>
        </p:spPr>
        <p:txBody>
          <a:bodyPr>
            <a:spAutoFit/>
          </a:bodyPr>
          <a:lstStyle/>
          <a:p>
            <a:pPr algn="ctr" fontAlgn="auto">
              <a:spcBef>
                <a:spcPts val="0"/>
              </a:spcBef>
              <a:spcAft>
                <a:spcPts val="0"/>
              </a:spcAft>
              <a:defRPr/>
            </a:pPr>
            <a:r>
              <a:rPr lang="de-DE" sz="2000" b="1" dirty="0">
                <a:solidFill>
                  <a:srgbClr val="0070C0"/>
                </a:solidFill>
                <a:latin typeface="+mn-lt"/>
              </a:rPr>
              <a:t>Teil 1: Deskriptive Statistik </a:t>
            </a:r>
            <a:r>
              <a:rPr lang="de-DE" sz="2000" b="1" dirty="0">
                <a:solidFill>
                  <a:srgbClr val="0070C0"/>
                </a:solidFill>
                <a:latin typeface="Times New Roman"/>
                <a:cs typeface="Times New Roman"/>
              </a:rPr>
              <a:t>− Empirischer Kalkül</a:t>
            </a:r>
            <a:endParaRPr lang="de-DE" sz="2000" b="1" dirty="0">
              <a:solidFill>
                <a:srgbClr val="0070C0"/>
              </a:solidFill>
              <a:latin typeface="+mn-lt"/>
            </a:endParaRPr>
          </a:p>
        </p:txBody>
      </p:sp>
      <p:sp>
        <p:nvSpPr>
          <p:cNvPr id="23" name="Textfeld 22"/>
          <p:cNvSpPr txBox="1">
            <a:spLocks noChangeArrowheads="1"/>
          </p:cNvSpPr>
          <p:nvPr/>
        </p:nvSpPr>
        <p:spPr bwMode="auto">
          <a:xfrm>
            <a:off x="486222" y="4462357"/>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6  Einführung in die Wahrscheinlichkeitsrechnung</a:t>
            </a:r>
          </a:p>
        </p:txBody>
      </p:sp>
      <p:sp>
        <p:nvSpPr>
          <p:cNvPr id="27661" name="Textfeld 28"/>
          <p:cNvSpPr txBox="1">
            <a:spLocks noChangeArrowheads="1"/>
          </p:cNvSpPr>
          <p:nvPr/>
        </p:nvSpPr>
        <p:spPr bwMode="auto">
          <a:xfrm>
            <a:off x="7886701" y="1066695"/>
            <a:ext cx="790575" cy="369888"/>
          </a:xfrm>
          <a:prstGeom prst="rect">
            <a:avLst/>
          </a:prstGeom>
          <a:noFill/>
          <a:ln w="9525">
            <a:noFill/>
            <a:miter lim="800000"/>
            <a:headEnd/>
            <a:tailEnd/>
          </a:ln>
        </p:spPr>
        <p:txBody>
          <a:bodyPr>
            <a:spAutoFit/>
          </a:bodyPr>
          <a:lstStyle/>
          <a:p>
            <a:pPr algn="r"/>
            <a:r>
              <a:rPr lang="de-DE" dirty="0"/>
              <a:t>1</a:t>
            </a:r>
            <a:endParaRPr lang="en-US" dirty="0"/>
          </a:p>
        </p:txBody>
      </p:sp>
      <p:sp>
        <p:nvSpPr>
          <p:cNvPr id="27662" name="Textfeld 28"/>
          <p:cNvSpPr txBox="1">
            <a:spLocks noChangeArrowheads="1"/>
          </p:cNvSpPr>
          <p:nvPr/>
        </p:nvSpPr>
        <p:spPr bwMode="auto">
          <a:xfrm>
            <a:off x="7886701" y="1642958"/>
            <a:ext cx="790575" cy="369887"/>
          </a:xfrm>
          <a:prstGeom prst="rect">
            <a:avLst/>
          </a:prstGeom>
          <a:noFill/>
          <a:ln w="9525">
            <a:noFill/>
            <a:miter lim="800000"/>
            <a:headEnd/>
            <a:tailEnd/>
          </a:ln>
        </p:spPr>
        <p:txBody>
          <a:bodyPr>
            <a:spAutoFit/>
          </a:bodyPr>
          <a:lstStyle/>
          <a:p>
            <a:pPr algn="r"/>
            <a:r>
              <a:rPr lang="en-US"/>
              <a:t>22</a:t>
            </a:r>
            <a:endParaRPr lang="en-US" dirty="0"/>
          </a:p>
        </p:txBody>
      </p:sp>
      <p:sp>
        <p:nvSpPr>
          <p:cNvPr id="27663" name="Textfeld 28"/>
          <p:cNvSpPr txBox="1">
            <a:spLocks noChangeArrowheads="1"/>
          </p:cNvSpPr>
          <p:nvPr/>
        </p:nvSpPr>
        <p:spPr bwMode="auto">
          <a:xfrm>
            <a:off x="7885113" y="2074758"/>
            <a:ext cx="790575" cy="369887"/>
          </a:xfrm>
          <a:prstGeom prst="rect">
            <a:avLst/>
          </a:prstGeom>
          <a:noFill/>
          <a:ln w="9525">
            <a:noFill/>
            <a:miter lim="800000"/>
            <a:headEnd/>
            <a:tailEnd/>
          </a:ln>
        </p:spPr>
        <p:txBody>
          <a:bodyPr>
            <a:spAutoFit/>
          </a:bodyPr>
          <a:lstStyle/>
          <a:p>
            <a:pPr algn="r"/>
            <a:r>
              <a:rPr lang="en-US"/>
              <a:t>23</a:t>
            </a:r>
            <a:endParaRPr lang="en-US" dirty="0"/>
          </a:p>
        </p:txBody>
      </p:sp>
      <p:sp>
        <p:nvSpPr>
          <p:cNvPr id="27664" name="Textfeld 28"/>
          <p:cNvSpPr txBox="1">
            <a:spLocks noChangeArrowheads="1"/>
          </p:cNvSpPr>
          <p:nvPr/>
        </p:nvSpPr>
        <p:spPr bwMode="auto">
          <a:xfrm>
            <a:off x="7886701" y="2508145"/>
            <a:ext cx="790575" cy="369888"/>
          </a:xfrm>
          <a:prstGeom prst="rect">
            <a:avLst/>
          </a:prstGeom>
          <a:noFill/>
          <a:ln w="9525">
            <a:noFill/>
            <a:miter lim="800000"/>
            <a:headEnd/>
            <a:tailEnd/>
          </a:ln>
        </p:spPr>
        <p:txBody>
          <a:bodyPr>
            <a:spAutoFit/>
          </a:bodyPr>
          <a:lstStyle/>
          <a:p>
            <a:pPr algn="r"/>
            <a:r>
              <a:rPr lang="en-US"/>
              <a:t>30</a:t>
            </a:r>
            <a:endParaRPr lang="en-US" dirty="0"/>
          </a:p>
        </p:txBody>
      </p:sp>
      <p:sp>
        <p:nvSpPr>
          <p:cNvPr id="27665" name="Textfeld 28"/>
          <p:cNvSpPr txBox="1">
            <a:spLocks noChangeArrowheads="1"/>
          </p:cNvSpPr>
          <p:nvPr/>
        </p:nvSpPr>
        <p:spPr bwMode="auto">
          <a:xfrm>
            <a:off x="7903022" y="4462357"/>
            <a:ext cx="790575" cy="369887"/>
          </a:xfrm>
          <a:prstGeom prst="rect">
            <a:avLst/>
          </a:prstGeom>
          <a:noFill/>
          <a:ln w="9525">
            <a:noFill/>
            <a:miter lim="800000"/>
            <a:headEnd/>
            <a:tailEnd/>
          </a:ln>
        </p:spPr>
        <p:txBody>
          <a:bodyPr>
            <a:spAutoFit/>
          </a:bodyPr>
          <a:lstStyle/>
          <a:p>
            <a:pPr algn="r"/>
            <a:r>
              <a:rPr lang="en-US"/>
              <a:t>271</a:t>
            </a:r>
            <a:endParaRPr lang="en-US" dirty="0"/>
          </a:p>
        </p:txBody>
      </p:sp>
      <p:sp>
        <p:nvSpPr>
          <p:cNvPr id="27666" name="Textfeld 28"/>
          <p:cNvSpPr txBox="1">
            <a:spLocks noChangeArrowheads="1"/>
          </p:cNvSpPr>
          <p:nvPr/>
        </p:nvSpPr>
        <p:spPr bwMode="auto">
          <a:xfrm>
            <a:off x="7903022" y="4895744"/>
            <a:ext cx="790575" cy="369888"/>
          </a:xfrm>
          <a:prstGeom prst="rect">
            <a:avLst/>
          </a:prstGeom>
          <a:noFill/>
          <a:ln w="9525">
            <a:noFill/>
            <a:miter lim="800000"/>
            <a:headEnd/>
            <a:tailEnd/>
          </a:ln>
        </p:spPr>
        <p:txBody>
          <a:bodyPr>
            <a:spAutoFit/>
          </a:bodyPr>
          <a:lstStyle/>
          <a:p>
            <a:pPr algn="r"/>
            <a:r>
              <a:rPr lang="en-US"/>
              <a:t>330</a:t>
            </a:r>
            <a:endParaRPr lang="en-US" dirty="0"/>
          </a:p>
        </p:txBody>
      </p:sp>
      <p:sp>
        <p:nvSpPr>
          <p:cNvPr id="29" name="Textfeld 28"/>
          <p:cNvSpPr txBox="1">
            <a:spLocks noChangeArrowheads="1"/>
          </p:cNvSpPr>
          <p:nvPr/>
        </p:nvSpPr>
        <p:spPr bwMode="auto">
          <a:xfrm>
            <a:off x="479426" y="2961373"/>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4  Spezifizierende Beschreibung empirischer Verteilungen</a:t>
            </a:r>
          </a:p>
        </p:txBody>
      </p:sp>
      <p:sp>
        <p:nvSpPr>
          <p:cNvPr id="32" name="Textfeld 31"/>
          <p:cNvSpPr txBox="1">
            <a:spLocks noChangeArrowheads="1"/>
          </p:cNvSpPr>
          <p:nvPr/>
        </p:nvSpPr>
        <p:spPr bwMode="auto">
          <a:xfrm>
            <a:off x="479426" y="3393173"/>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5  Beschreibung und Analyse empirischer Zusammenhänge</a:t>
            </a:r>
          </a:p>
        </p:txBody>
      </p:sp>
      <p:sp>
        <p:nvSpPr>
          <p:cNvPr id="33" name="Textfeld 28"/>
          <p:cNvSpPr txBox="1">
            <a:spLocks noChangeArrowheads="1"/>
          </p:cNvSpPr>
          <p:nvPr/>
        </p:nvSpPr>
        <p:spPr bwMode="auto">
          <a:xfrm>
            <a:off x="7886700" y="2961373"/>
            <a:ext cx="790575" cy="369887"/>
          </a:xfrm>
          <a:prstGeom prst="rect">
            <a:avLst/>
          </a:prstGeom>
          <a:noFill/>
          <a:ln w="9525">
            <a:noFill/>
            <a:miter lim="800000"/>
            <a:headEnd/>
            <a:tailEnd/>
          </a:ln>
        </p:spPr>
        <p:txBody>
          <a:bodyPr>
            <a:spAutoFit/>
          </a:bodyPr>
          <a:lstStyle/>
          <a:p>
            <a:pPr algn="r"/>
            <a:r>
              <a:rPr lang="en-US"/>
              <a:t>61</a:t>
            </a:r>
            <a:endParaRPr lang="en-US" dirty="0"/>
          </a:p>
        </p:txBody>
      </p:sp>
      <p:sp>
        <p:nvSpPr>
          <p:cNvPr id="34" name="Textfeld 28"/>
          <p:cNvSpPr txBox="1">
            <a:spLocks noChangeArrowheads="1"/>
          </p:cNvSpPr>
          <p:nvPr/>
        </p:nvSpPr>
        <p:spPr bwMode="auto">
          <a:xfrm>
            <a:off x="7888288" y="3394760"/>
            <a:ext cx="790575" cy="369888"/>
          </a:xfrm>
          <a:prstGeom prst="rect">
            <a:avLst/>
          </a:prstGeom>
          <a:noFill/>
          <a:ln w="9525">
            <a:noFill/>
            <a:miter lim="800000"/>
            <a:headEnd/>
            <a:tailEnd/>
          </a:ln>
        </p:spPr>
        <p:txBody>
          <a:bodyPr>
            <a:spAutoFit/>
          </a:bodyPr>
          <a:lstStyle/>
          <a:p>
            <a:pPr algn="r"/>
            <a:r>
              <a:rPr lang="en-US"/>
              <a:t>145</a:t>
            </a:r>
            <a:endParaRPr lang="en-US" dirty="0"/>
          </a:p>
        </p:txBody>
      </p:sp>
      <p:sp>
        <p:nvSpPr>
          <p:cNvPr id="36" name="Textfeld 35"/>
          <p:cNvSpPr txBox="1">
            <a:spLocks noChangeArrowheads="1"/>
          </p:cNvSpPr>
          <p:nvPr/>
        </p:nvSpPr>
        <p:spPr bwMode="auto">
          <a:xfrm>
            <a:off x="479426" y="4018924"/>
            <a:ext cx="8208962" cy="400050"/>
          </a:xfrm>
          <a:prstGeom prst="rect">
            <a:avLst/>
          </a:prstGeom>
          <a:solidFill>
            <a:schemeClr val="bg1">
              <a:lumMod val="95000"/>
            </a:schemeClr>
          </a:solidFill>
          <a:ln w="9525">
            <a:noFill/>
            <a:miter lim="800000"/>
            <a:headEnd/>
            <a:tailEnd/>
          </a:ln>
        </p:spPr>
        <p:txBody>
          <a:bodyPr>
            <a:spAutoFit/>
          </a:bodyPr>
          <a:lstStyle/>
          <a:p>
            <a:pPr algn="ctr" fontAlgn="auto">
              <a:spcBef>
                <a:spcPts val="0"/>
              </a:spcBef>
              <a:spcAft>
                <a:spcPts val="0"/>
              </a:spcAft>
              <a:defRPr/>
            </a:pPr>
            <a:r>
              <a:rPr lang="de-DE" sz="2000" b="1" dirty="0">
                <a:solidFill>
                  <a:srgbClr val="0070C0"/>
                </a:solidFill>
                <a:latin typeface="+mn-lt"/>
              </a:rPr>
              <a:t>Teil 2: Wahrscheinlichkeitsrechnung </a:t>
            </a:r>
            <a:r>
              <a:rPr lang="de-DE" sz="2000" b="1" dirty="0">
                <a:solidFill>
                  <a:srgbClr val="0070C0"/>
                </a:solidFill>
                <a:latin typeface="Times New Roman"/>
                <a:cs typeface="Times New Roman"/>
              </a:rPr>
              <a:t>− Theoretischer Kalkül</a:t>
            </a:r>
            <a:endParaRPr lang="de-DE" sz="2000" b="1" dirty="0">
              <a:solidFill>
                <a:srgbClr val="0070C0"/>
              </a:solidFill>
              <a:latin typeface="+mn-lt"/>
            </a:endParaRPr>
          </a:p>
        </p:txBody>
      </p:sp>
      <p:sp>
        <p:nvSpPr>
          <p:cNvPr id="37" name="Textfeld 28"/>
          <p:cNvSpPr txBox="1">
            <a:spLocks noChangeArrowheads="1"/>
          </p:cNvSpPr>
          <p:nvPr/>
        </p:nvSpPr>
        <p:spPr bwMode="auto">
          <a:xfrm>
            <a:off x="7885112" y="4034005"/>
            <a:ext cx="790575" cy="369887"/>
          </a:xfrm>
          <a:prstGeom prst="rect">
            <a:avLst/>
          </a:prstGeom>
          <a:noFill/>
          <a:ln w="9525">
            <a:noFill/>
            <a:miter lim="800000"/>
            <a:headEnd/>
            <a:tailEnd/>
          </a:ln>
        </p:spPr>
        <p:txBody>
          <a:bodyPr>
            <a:spAutoFit/>
          </a:bodyPr>
          <a:lstStyle/>
          <a:p>
            <a:pPr algn="r"/>
            <a:r>
              <a:rPr lang="en-US"/>
              <a:t>270</a:t>
            </a:r>
            <a:endParaRPr lang="en-US" dirty="0"/>
          </a:p>
        </p:txBody>
      </p:sp>
      <p:cxnSp>
        <p:nvCxnSpPr>
          <p:cNvPr id="38" name="Gerade Verbindung 3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6" name="Rechteck 25"/>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7" name="Textfeld 26"/>
          <p:cNvSpPr txBox="1">
            <a:spLocks noChangeArrowheads="1"/>
          </p:cNvSpPr>
          <p:nvPr/>
        </p:nvSpPr>
        <p:spPr bwMode="auto">
          <a:xfrm>
            <a:off x="477837" y="5783051"/>
            <a:ext cx="8208963"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8  Ergänzungen und Verallgemeinerungen</a:t>
            </a:r>
          </a:p>
        </p:txBody>
      </p:sp>
      <p:sp>
        <p:nvSpPr>
          <p:cNvPr id="28" name="Textfeld 28"/>
          <p:cNvSpPr txBox="1">
            <a:spLocks noChangeArrowheads="1"/>
          </p:cNvSpPr>
          <p:nvPr/>
        </p:nvSpPr>
        <p:spPr bwMode="auto">
          <a:xfrm>
            <a:off x="7896225" y="5813213"/>
            <a:ext cx="790575" cy="369888"/>
          </a:xfrm>
          <a:prstGeom prst="rect">
            <a:avLst/>
          </a:prstGeom>
          <a:noFill/>
          <a:ln w="9525">
            <a:noFill/>
            <a:miter lim="800000"/>
            <a:headEnd/>
            <a:tailEnd/>
          </a:ln>
        </p:spPr>
        <p:txBody>
          <a:bodyPr>
            <a:spAutoFit/>
          </a:bodyPr>
          <a:lstStyle/>
          <a:p>
            <a:pPr algn="r"/>
            <a:r>
              <a:rPr lang="de-DE"/>
              <a:t>560</a:t>
            </a:r>
            <a:endParaRPr lang="en-US" dirty="0"/>
          </a:p>
        </p:txBody>
      </p:sp>
    </p:spTree>
    <p:extLst>
      <p:ext uri="{BB962C8B-B14F-4D97-AF65-F5344CB8AC3E}">
        <p14:creationId xmlns:p14="http://schemas.microsoft.com/office/powerpoint/2010/main" val="115696079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17</a:t>
            </a:r>
            <a:endParaRPr lang="de-DE" sz="8000" b="1" dirty="0">
              <a:solidFill>
                <a:schemeClr val="tx1"/>
              </a:solidFill>
              <a:latin typeface="+mj-lt"/>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1.3 Teilbereiche, Spezialgebiete und Grundlagen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4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42"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683568" y="1111250"/>
            <a:ext cx="5201765" cy="5529501"/>
          </a:xfrm>
          <a:prstGeom prst="rect">
            <a:avLst/>
          </a:prstGeom>
        </p:spPr>
      </p:pic>
    </p:spTree>
    <p:extLst>
      <p:ext uri="{BB962C8B-B14F-4D97-AF65-F5344CB8AC3E}">
        <p14:creationId xmlns:p14="http://schemas.microsoft.com/office/powerpoint/2010/main" val="2047519707"/>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197</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a:spLocks noChangeArrowheads="1"/>
          </p:cNvSpPr>
          <p:nvPr/>
        </p:nvSpPr>
        <p:spPr bwMode="auto">
          <a:xfrm>
            <a:off x="468313" y="1124744"/>
            <a:ext cx="403167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err="1">
                <a:solidFill>
                  <a:srgbClr val="0070C0"/>
                </a:solidFill>
                <a:latin typeface="Times New Roman" pitchFamily="18" charset="0"/>
              </a:rPr>
              <a:t>Umskalierungen</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15" name="Textfeld 14"/>
              <p:cNvSpPr txBox="1"/>
              <p:nvPr/>
            </p:nvSpPr>
            <p:spPr>
              <a:xfrm>
                <a:off x="468313" y="1551435"/>
                <a:ext cx="8207375" cy="400110"/>
              </a:xfrm>
              <a:prstGeom prst="rect">
                <a:avLst/>
              </a:prstGeom>
              <a:noFill/>
            </p:spPr>
            <p:txBody>
              <a:bodyPr wrap="square" rtlCol="0">
                <a:spAutoFit/>
              </a:bodyPr>
              <a:lstStyle/>
              <a:p>
                <a:r>
                  <a:rPr lang="de-DE" sz="2000" dirty="0">
                    <a:solidFill>
                      <a:schemeClr val="tx1"/>
                    </a:solidFill>
                    <a:latin typeface="+mn-lt"/>
                  </a:rPr>
                  <a:t>&gt; Transformation:</a:t>
                </a:r>
                <a:r>
                  <a:rPr lang="de-DE" sz="2000" dirty="0">
                    <a:solidFill>
                      <a:schemeClr val="tx1"/>
                    </a:solidFill>
                  </a:rPr>
                  <a:t> </a:t>
                </a:r>
                <a14:m>
                  <m:oMath xmlns:m="http://schemas.openxmlformats.org/officeDocument/2006/math">
                    <m:d>
                      <m:dPr>
                        <m:ctrlPr>
                          <a:rPr lang="de-DE" sz="200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𝑢</m:t>
                            </m:r>
                          </m:e>
                          <m:sub>
                            <m:r>
                              <a:rPr lang="de-DE" sz="2000" i="1">
                                <a:solidFill>
                                  <a:schemeClr val="tx1"/>
                                </a:solidFill>
                                <a:latin typeface="Cambria Math"/>
                              </a:rPr>
                              <m:t>𝑖</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𝑣</m:t>
                            </m:r>
                          </m:e>
                          <m:sub>
                            <m:r>
                              <a:rPr lang="de-DE" sz="2000" i="1">
                                <a:solidFill>
                                  <a:schemeClr val="tx1"/>
                                </a:solidFill>
                                <a:latin typeface="Cambria Math"/>
                              </a:rPr>
                              <m:t>𝑖</m:t>
                            </m:r>
                          </m:sub>
                        </m:sSub>
                      </m:e>
                    </m:d>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𝑋</m:t>
                                </m:r>
                              </m:sub>
                            </m:sSub>
                            <m:r>
                              <a:rPr lang="de-DE" sz="2000" i="1">
                                <a:solidFill>
                                  <a:schemeClr val="tx1"/>
                                </a:solidFill>
                                <a:latin typeface="Cambria Math"/>
                              </a:rPr>
                              <m:t>𝑥</m:t>
                            </m:r>
                          </m:e>
                          <m:sub>
                            <m:r>
                              <a:rPr lang="de-DE" sz="2000" i="1">
                                <a:solidFill>
                                  <a:schemeClr val="tx1"/>
                                </a:solidFill>
                                <a:latin typeface="Cambria Math"/>
                              </a:rPr>
                              <m:t>𝑖</m:t>
                            </m:r>
                          </m:sub>
                        </m:sSub>
                        <m:r>
                          <a:rPr lang="de-DE" sz="2000" b="0" i="1" smtClean="0">
                            <a:solidFill>
                              <a:schemeClr val="tx1"/>
                            </a:solidFill>
                            <a:latin typeface="Cambria Math"/>
                          </a:rPr>
                          <m:t>,</m:t>
                        </m:r>
                        <m:sSub>
                          <m:sSubPr>
                            <m:ctrlPr>
                              <a:rPr lang="de-DE" sz="2000" i="1">
                                <a:latin typeface="Cambria Math" panose="02040503050406030204" pitchFamily="18" charset="0"/>
                              </a:rPr>
                            </m:ctrlPr>
                          </m:sSubPr>
                          <m:e>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𝑌</m:t>
                                </m:r>
                              </m:sub>
                            </m:sSub>
                            <m:r>
                              <a:rPr lang="de-DE" sz="2000" b="0" i="1" smtClean="0">
                                <a:latin typeface="Cambria Math"/>
                              </a:rPr>
                              <m:t>𝑦</m:t>
                            </m:r>
                          </m:e>
                          <m:sub>
                            <m:r>
                              <a:rPr lang="de-DE" sz="2000" i="1">
                                <a:latin typeface="Cambria Math"/>
                              </a:rPr>
                              <m:t>𝑖</m:t>
                            </m:r>
                          </m:sub>
                        </m:sSub>
                      </m:e>
                    </m:d>
                  </m:oMath>
                </a14:m>
                <a:r>
                  <a:rPr lang="de-DE" sz="2000" dirty="0">
                    <a:solidFill>
                      <a:schemeClr val="tx1"/>
                    </a:solidFill>
                  </a:rPr>
                  <a:t>  </a:t>
                </a:r>
                <a:r>
                  <a:rPr lang="de-DE" sz="2000" dirty="0">
                    <a:solidFill>
                      <a:schemeClr val="tx1"/>
                    </a:solidFill>
                    <a:latin typeface="+mn-lt"/>
                  </a:rPr>
                  <a:t>für</a:t>
                </a:r>
                <a:r>
                  <a:rPr lang="de-DE" sz="2000" dirty="0">
                    <a:solidFill>
                      <a:schemeClr val="tx1"/>
                    </a:solidFill>
                  </a:rPr>
                  <a:t> </a:t>
                </a:r>
                <a14:m>
                  <m:oMath xmlns:m="http://schemas.openxmlformats.org/officeDocument/2006/math">
                    <m:r>
                      <a:rPr lang="de-DE" sz="2000" b="0" i="1" smtClean="0">
                        <a:solidFill>
                          <a:schemeClr val="tx1"/>
                        </a:solidFill>
                        <a:latin typeface="Cambria Math"/>
                      </a:rPr>
                      <m:t>𝑖</m:t>
                    </m:r>
                    <m:r>
                      <a:rPr lang="de-DE" sz="2000" b="0" i="1" smtClean="0">
                        <a:solidFill>
                          <a:schemeClr val="tx1"/>
                        </a:solidFill>
                        <a:latin typeface="Cambria Math"/>
                      </a:rPr>
                      <m:t>=1, …, </m:t>
                    </m:r>
                    <m:r>
                      <a:rPr lang="de-DE" sz="2000" b="0" i="1" smtClean="0">
                        <a:solidFill>
                          <a:schemeClr val="tx1"/>
                        </a:solidFill>
                        <a:latin typeface="Cambria Math"/>
                      </a:rPr>
                      <m:t>𝑛</m:t>
                    </m:r>
                  </m:oMath>
                </a14:m>
                <a:r>
                  <a:rPr lang="de-DE" sz="2000" dirty="0">
                    <a:solidFill>
                      <a:schemeClr val="tx1"/>
                    </a:solidFill>
                  </a:rPr>
                  <a:t> </a:t>
                </a:r>
                <a:r>
                  <a:rPr lang="de-DE" sz="2000" dirty="0">
                    <a:solidFill>
                      <a:schemeClr val="tx1"/>
                    </a:solidFill>
                    <a:latin typeface="+mn-lt"/>
                  </a:rPr>
                  <a:t>und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𝑋</m:t>
                        </m:r>
                      </m:sub>
                    </m:sSub>
                    <m:r>
                      <a:rPr lang="de-DE" sz="2000" b="0" i="1" smtClean="0">
                        <a:solidFill>
                          <a:schemeClr val="tx1"/>
                        </a:solidFill>
                        <a:latin typeface="Cambria Math"/>
                      </a:rPr>
                      <m:t>&gt;0,</m:t>
                    </m:r>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𝑌</m:t>
                        </m:r>
                      </m:sub>
                    </m:sSub>
                    <m:r>
                      <a:rPr lang="de-DE" sz="2000" i="1">
                        <a:latin typeface="Cambria Math"/>
                      </a:rPr>
                      <m:t>&gt;0</m:t>
                    </m:r>
                  </m:oMath>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1551435"/>
                <a:ext cx="8207375" cy="400110"/>
              </a:xfrm>
              <a:prstGeom prst="rect">
                <a:avLst/>
              </a:prstGeom>
              <a:blipFill rotWithShape="1">
                <a:blip r:embed="rId3"/>
                <a:stretch>
                  <a:fillRect l="-817" t="-7692" b="-2615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68313" y="1951545"/>
                <a:ext cx="7947752" cy="707886"/>
              </a:xfrm>
              <a:prstGeom prst="rect">
                <a:avLst/>
              </a:prstGeom>
              <a:noFill/>
            </p:spPr>
            <p:txBody>
              <a:bodyPr wrap="square" rtlCol="0">
                <a:spAutoFit/>
              </a:bodyPr>
              <a:lstStyle/>
              <a:p>
                <a:r>
                  <a:rPr lang="de-DE" sz="2000" dirty="0">
                    <a:solidFill>
                      <a:schemeClr val="tx1"/>
                    </a:solidFill>
                    <a:latin typeface="+mn-lt"/>
                  </a:rPr>
                  <a:t>&gt; Rechteckflächen bei </a:t>
                </a:r>
                <a:r>
                  <a:rPr lang="de-DE" sz="2000" dirty="0" err="1">
                    <a:solidFill>
                      <a:schemeClr val="tx1"/>
                    </a:solidFill>
                    <a:latin typeface="+mn-lt"/>
                  </a:rPr>
                  <a:t>Umskalierung</a:t>
                </a:r>
                <a:r>
                  <a:rPr lang="de-DE" sz="2000" dirty="0">
                    <a:solidFill>
                      <a:schemeClr val="tx1"/>
                    </a:solidFill>
                    <a:latin typeface="+mn-lt"/>
                  </a:rPr>
                  <a:t> sind </a:t>
                </a:r>
                <a:r>
                  <a:rPr lang="de-DE" sz="2000" dirty="0" err="1">
                    <a:solidFill>
                      <a:schemeClr val="tx1"/>
                    </a:solidFill>
                    <a:latin typeface="+mn-lt"/>
                  </a:rPr>
                  <a:t>äquivariant</a:t>
                </a:r>
                <a:r>
                  <a:rPr lang="de-DE" sz="2000" dirty="0">
                    <a:solidFill>
                      <a:schemeClr val="tx1"/>
                    </a:solidFill>
                    <a:latin typeface="+mn-lt"/>
                  </a:rPr>
                  <a:t> im Sinne von ...</a:t>
                </a:r>
                <a:r>
                  <a:rPr lang="de-DE" sz="2000" dirty="0">
                    <a:latin typeface="+mn-lt"/>
                  </a:rPr>
                  <a:t>     </a:t>
                </a:r>
                <a14:m>
                  <m:oMath xmlns:m="http://schemas.openxmlformats.org/officeDocument/2006/math">
                    <m:r>
                      <a:rPr lang="de-DE" sz="2000" b="0" i="0" smtClean="0">
                        <a:solidFill>
                          <a:schemeClr val="tx1"/>
                        </a:solidFill>
                        <a:latin typeface="Cambria Math"/>
                      </a:rPr>
                      <m:t>   </m:t>
                    </m:r>
                    <m:d>
                      <m:dPr>
                        <m:ctrlPr>
                          <a:rPr lang="de-DE" sz="2000" i="1" smtClean="0">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d>
                    <m:d>
                      <m:dPr>
                        <m:ctrlPr>
                          <a:rPr lang="de-DE" sz="2000" i="1" smtClean="0">
                            <a:solidFill>
                              <a:schemeClr val="tx1"/>
                            </a:solidFill>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𝑣</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𝑣</m:t>
                            </m:r>
                          </m:e>
                        </m:acc>
                      </m:e>
                    </m:d>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sSub>
                          <m:sSubPr>
                            <m:ctrlPr>
                              <a:rPr lang="de-DE" sz="2000" i="1">
                                <a:latin typeface="Cambria Math" panose="02040503050406030204" pitchFamily="18" charset="0"/>
                              </a:rPr>
                            </m:ctrlPr>
                          </m:sSubPr>
                          <m:e>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𝑋</m:t>
                                </m:r>
                              </m:sub>
                            </m:sSub>
                            <m:r>
                              <a:rPr lang="de-DE" sz="2000" b="0" i="1" smtClean="0">
                                <a:latin typeface="Cambria Math"/>
                              </a:rPr>
                              <m:t>𝑥</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𝑋</m:t>
                            </m:r>
                          </m:sub>
                        </m:sSub>
                        <m:acc>
                          <m:accPr>
                            <m:chr m:val="̅"/>
                            <m:ctrlPr>
                              <a:rPr lang="de-DE" sz="2000" i="1">
                                <a:latin typeface="Cambria Math" panose="02040503050406030204" pitchFamily="18" charset="0"/>
                              </a:rPr>
                            </m:ctrlPr>
                          </m:accPr>
                          <m:e>
                            <m:r>
                              <a:rPr lang="de-DE" sz="2000" b="0" i="1" smtClean="0">
                                <a:latin typeface="Cambria Math"/>
                              </a:rPr>
                              <m:t>𝑥</m:t>
                            </m:r>
                          </m:e>
                        </m:acc>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𝑌</m:t>
                                </m:r>
                              </m:sub>
                            </m:sSub>
                            <m:r>
                              <a:rPr lang="de-DE" sz="2000" b="0" i="1" smtClean="0">
                                <a:latin typeface="Cambria Math"/>
                              </a:rPr>
                              <m:t>𝑦</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𝑌</m:t>
                            </m:r>
                          </m:sub>
                        </m:sSub>
                        <m:acc>
                          <m:accPr>
                            <m:chr m:val="̅"/>
                            <m:ctrlPr>
                              <a:rPr lang="de-DE" sz="2000" i="1">
                                <a:latin typeface="Cambria Math" panose="02040503050406030204" pitchFamily="18" charset="0"/>
                              </a:rPr>
                            </m:ctrlPr>
                          </m:accPr>
                          <m:e>
                            <m:r>
                              <a:rPr lang="de-DE" sz="2000" b="0" i="1" smtClean="0">
                                <a:latin typeface="Cambria Math"/>
                              </a:rPr>
                              <m:t>𝑦</m:t>
                            </m:r>
                          </m:e>
                        </m:acc>
                      </m:e>
                    </m:d>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𝑋</m:t>
                        </m:r>
                      </m:sub>
                    </m:sSub>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𝑌</m:t>
                        </m:r>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𝑖</m:t>
                            </m:r>
                          </m:sub>
                        </m:sSub>
                        <m:r>
                          <a:rPr lang="de-DE" sz="2000" b="0" i="1" smtClean="0">
                            <a:latin typeface="Cambria Math"/>
                          </a:rPr>
                          <m:t>−</m:t>
                        </m:r>
                        <m:acc>
                          <m:accPr>
                            <m:chr m:val="̅"/>
                            <m:ctrlPr>
                              <a:rPr lang="de-DE" sz="2000" i="1">
                                <a:latin typeface="Cambria Math" panose="02040503050406030204" pitchFamily="18" charset="0"/>
                              </a:rPr>
                            </m:ctrlPr>
                          </m:accPr>
                          <m:e>
                            <m:r>
                              <a:rPr lang="de-DE" sz="2000" i="1">
                                <a:latin typeface="Cambria Math"/>
                              </a:rPr>
                              <m:t>𝑦</m:t>
                            </m:r>
                          </m:e>
                        </m:acc>
                      </m:e>
                    </m:d>
                  </m:oMath>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68313" y="1951545"/>
                <a:ext cx="7947752" cy="707886"/>
              </a:xfrm>
              <a:prstGeom prst="rect">
                <a:avLst/>
              </a:prstGeom>
              <a:blipFill rotWithShape="1">
                <a:blip r:embed="rId4"/>
                <a:stretch>
                  <a:fillRect l="-844" t="-4310" b="-431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468313" y="2659431"/>
                <a:ext cx="6781147" cy="400110"/>
              </a:xfrm>
              <a:prstGeom prst="rect">
                <a:avLst/>
              </a:prstGeom>
              <a:noFill/>
            </p:spPr>
            <p:txBody>
              <a:bodyPr wrap="square" rtlCol="0">
                <a:spAutoFit/>
              </a:bodyPr>
              <a:lstStyle/>
              <a:p>
                <a14:m>
                  <m:oMath xmlns:m="http://schemas.openxmlformats.org/officeDocument/2006/math">
                    <m:r>
                      <a:rPr lang="de-DE" sz="2000" b="0" i="0" smtClean="0">
                        <a:latin typeface="Cambria Math"/>
                        <a:ea typeface="Cambria Math"/>
                      </a:rPr>
                      <m:t>    </m:t>
                    </m:r>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Kovarianz ist </a:t>
                </a:r>
                <a:r>
                  <a:rPr lang="de-DE" sz="2000" dirty="0" err="1">
                    <a:latin typeface="+mn-lt"/>
                  </a:rPr>
                  <a:t>äquivariant</a:t>
                </a:r>
                <a:r>
                  <a:rPr lang="de-DE" sz="2000" dirty="0">
                    <a:latin typeface="+mn-lt"/>
                  </a:rPr>
                  <a:t> im Sinne von...</a:t>
                </a:r>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468313" y="2659431"/>
                <a:ext cx="6781147" cy="400110"/>
              </a:xfrm>
              <a:prstGeom prst="rect">
                <a:avLst/>
              </a:prstGeom>
              <a:blipFill rotWithShape="1">
                <a:blip r:embed="rId5"/>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716864" y="3059541"/>
                <a:ext cx="7924798" cy="932628"/>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𝑈𝑉</m:t>
                          </m:r>
                        </m:sub>
                      </m:sSub>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𝑢</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𝑢</m:t>
                                  </m:r>
                                </m:e>
                              </m:acc>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𝑣</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𝑣</m:t>
                                  </m:r>
                                </m:e>
                              </m:acc>
                            </m:e>
                          </m:d>
                        </m:e>
                      </m:nary>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𝑋</m:t>
                          </m:r>
                        </m:sub>
                      </m:sSub>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𝑌</m:t>
                          </m:r>
                        </m:sub>
                      </m:sSub>
                      <m:r>
                        <a:rPr lang="de-DE" sz="2000" i="1" smtClean="0">
                          <a:latin typeface="Cambria Math"/>
                          <a:ea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𝑥</m:t>
                                  </m:r>
                                </m:e>
                              </m:acc>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𝑦</m:t>
                                  </m:r>
                                </m:e>
                              </m:acc>
                            </m:e>
                          </m:d>
                        </m:e>
                      </m:nary>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𝑋</m:t>
                          </m:r>
                        </m:sub>
                      </m:sSub>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𝑌</m:t>
                          </m:r>
                        </m:sub>
                      </m:s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b="0" i="1" smtClean="0">
                              <a:latin typeface="Cambria Math"/>
                            </a:rPr>
                            <m:t>𝑋𝑌</m:t>
                          </m:r>
                        </m:sub>
                      </m:sSub>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716864" y="3059541"/>
                <a:ext cx="7924798" cy="932628"/>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44457767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198</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1" y="4072235"/>
            <a:ext cx="583188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Zwischenschritt zum Korrelationskoeffizienten</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p:nvPr/>
        </p:nvSpPr>
        <p:spPr>
          <a:xfrm>
            <a:off x="433630" y="4472345"/>
            <a:ext cx="8207375" cy="707886"/>
          </a:xfrm>
          <a:prstGeom prst="rect">
            <a:avLst/>
          </a:prstGeom>
          <a:noFill/>
        </p:spPr>
        <p:txBody>
          <a:bodyPr wrap="square" rtlCol="0">
            <a:spAutoFit/>
          </a:bodyPr>
          <a:lstStyle/>
          <a:p>
            <a:r>
              <a:rPr lang="de-DE" sz="2000" dirty="0">
                <a:solidFill>
                  <a:schemeClr val="tx1"/>
                </a:solidFill>
                <a:latin typeface="+mn-lt"/>
              </a:rPr>
              <a:t>&gt; </a:t>
            </a:r>
            <a:r>
              <a:rPr lang="de-DE" sz="2000" dirty="0">
                <a:latin typeface="+mn-lt"/>
              </a:rPr>
              <a:t>Problem: K</a:t>
            </a:r>
            <a:r>
              <a:rPr lang="de-DE" sz="2000" dirty="0">
                <a:solidFill>
                  <a:schemeClr val="tx1"/>
                </a:solidFill>
                <a:latin typeface="+mn-lt"/>
              </a:rPr>
              <a:t>ovarianz als Zusammenhangsmaß nicht geeignet, da skalen-</a:t>
            </a:r>
          </a:p>
          <a:p>
            <a:r>
              <a:rPr lang="de-DE" sz="2000" dirty="0">
                <a:latin typeface="+mn-lt"/>
              </a:rPr>
              <a:t>                   ab</a:t>
            </a:r>
            <a:r>
              <a:rPr lang="de-DE" sz="2000" dirty="0">
                <a:solidFill>
                  <a:schemeClr val="tx1"/>
                </a:solidFill>
                <a:latin typeface="+mn-lt"/>
              </a:rPr>
              <a:t>hängig </a:t>
            </a:r>
            <a:r>
              <a:rPr lang="de-DE" sz="2000" dirty="0">
                <a:latin typeface="+mn-lt"/>
              </a:rPr>
              <a:t>und Wertebereich unbeschränkt (nichtnormiertes Maß)</a:t>
            </a:r>
            <a:endParaRPr lang="de-DE" sz="2000" dirty="0">
              <a:solidFill>
                <a:schemeClr val="tx1"/>
              </a:solidFill>
              <a:latin typeface="+mn-lt"/>
            </a:endParaRPr>
          </a:p>
        </p:txBody>
      </p:sp>
      <p:sp>
        <p:nvSpPr>
          <p:cNvPr id="12" name="Textfeld 11"/>
          <p:cNvSpPr txBox="1"/>
          <p:nvPr/>
        </p:nvSpPr>
        <p:spPr>
          <a:xfrm>
            <a:off x="468311" y="5186425"/>
            <a:ext cx="8207375" cy="400110"/>
          </a:xfrm>
          <a:prstGeom prst="rect">
            <a:avLst/>
          </a:prstGeom>
          <a:noFill/>
        </p:spPr>
        <p:txBody>
          <a:bodyPr wrap="square" rtlCol="0">
            <a:spAutoFit/>
          </a:bodyPr>
          <a:lstStyle/>
          <a:p>
            <a:r>
              <a:rPr lang="de-DE" sz="2000" dirty="0">
                <a:solidFill>
                  <a:schemeClr val="tx1"/>
                </a:solidFill>
                <a:latin typeface="+mn-lt"/>
              </a:rPr>
              <a:t>&gt; Lösung: Berechne Kovarianz der standardisierten Werte </a:t>
            </a:r>
          </a:p>
        </p:txBody>
      </p:sp>
      <p:pic>
        <p:nvPicPr>
          <p:cNvPr id="2" name="Grafik 1"/>
          <p:cNvPicPr>
            <a:picLocks noChangeAspect="1"/>
          </p:cNvPicPr>
          <p:nvPr/>
        </p:nvPicPr>
        <p:blipFill>
          <a:blip r:embed="rId3"/>
          <a:stretch>
            <a:fillRect/>
          </a:stretch>
        </p:blipFill>
        <p:spPr>
          <a:xfrm>
            <a:off x="468311" y="1302735"/>
            <a:ext cx="7600950" cy="2476500"/>
          </a:xfrm>
          <a:prstGeom prst="rect">
            <a:avLst/>
          </a:prstGeom>
        </p:spPr>
      </p:pic>
    </p:spTree>
    <p:extLst>
      <p:ext uri="{BB962C8B-B14F-4D97-AF65-F5344CB8AC3E}">
        <p14:creationId xmlns:p14="http://schemas.microsoft.com/office/powerpoint/2010/main" val="37246484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199</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124744"/>
            <a:ext cx="568951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Empirischer Korrelationskoeffizient nach Pearson</a:t>
            </a:r>
          </a:p>
        </p:txBody>
      </p:sp>
      <p:sp>
        <p:nvSpPr>
          <p:cNvPr id="9" name="Textfeld 9"/>
          <p:cNvSpPr txBox="1">
            <a:spLocks noChangeArrowheads="1"/>
          </p:cNvSpPr>
          <p:nvPr/>
        </p:nvSpPr>
        <p:spPr bwMode="auto">
          <a:xfrm>
            <a:off x="468313" y="1654270"/>
            <a:ext cx="439171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Kovarianz standardisierter Werte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feld 11"/>
          <p:cNvSpPr txBox="1"/>
          <p:nvPr/>
        </p:nvSpPr>
        <p:spPr>
          <a:xfrm>
            <a:off x="466666" y="2103255"/>
            <a:ext cx="8207375" cy="400110"/>
          </a:xfrm>
          <a:prstGeom prst="rect">
            <a:avLst/>
          </a:prstGeom>
          <a:noFill/>
        </p:spPr>
        <p:txBody>
          <a:bodyPr wrap="square" rtlCol="0">
            <a:spAutoFit/>
          </a:bodyPr>
          <a:lstStyle/>
          <a:p>
            <a:r>
              <a:rPr lang="de-DE" sz="2000" dirty="0">
                <a:solidFill>
                  <a:schemeClr val="tx1"/>
                </a:solidFill>
                <a:latin typeface="+mn-lt"/>
              </a:rPr>
              <a:t>&gt; Unterziehe </a:t>
            </a:r>
            <a:r>
              <a:rPr lang="de-DE" sz="2000" i="1" dirty="0">
                <a:solidFill>
                  <a:schemeClr val="tx1"/>
                </a:solidFill>
                <a:latin typeface="+mn-lt"/>
              </a:rPr>
              <a:t>x</a:t>
            </a:r>
            <a:r>
              <a:rPr lang="de-DE" sz="2000" dirty="0">
                <a:solidFill>
                  <a:schemeClr val="tx1"/>
                </a:solidFill>
                <a:latin typeface="+mn-lt"/>
              </a:rPr>
              <a:t>- und </a:t>
            </a:r>
            <a:r>
              <a:rPr lang="de-DE" sz="2000" i="1" dirty="0">
                <a:solidFill>
                  <a:schemeClr val="tx1"/>
                </a:solidFill>
                <a:latin typeface="+mn-lt"/>
              </a:rPr>
              <a:t>y</a:t>
            </a:r>
            <a:r>
              <a:rPr lang="de-DE" sz="2000" dirty="0">
                <a:solidFill>
                  <a:schemeClr val="tx1"/>
                </a:solidFill>
                <a:latin typeface="+mn-lt"/>
              </a:rPr>
              <a:t>-Werte einer </a:t>
            </a:r>
            <a:r>
              <a:rPr lang="de-DE" sz="2000" i="1" dirty="0">
                <a:solidFill>
                  <a:schemeClr val="tx1"/>
                </a:solidFill>
                <a:latin typeface="+mn-lt"/>
              </a:rPr>
              <a:t>Z</a:t>
            </a:r>
            <a:r>
              <a:rPr lang="de-DE" sz="2000" dirty="0">
                <a:solidFill>
                  <a:schemeClr val="tx1"/>
                </a:solidFill>
                <a:latin typeface="+mn-lt"/>
              </a:rPr>
              <a:t>-Standardisierung</a:t>
            </a:r>
          </a:p>
        </p:txBody>
      </p:sp>
      <mc:AlternateContent xmlns:mc="http://schemas.openxmlformats.org/markup-compatibility/2006" xmlns:a14="http://schemas.microsoft.com/office/drawing/2010/main">
        <mc:Choice Requires="a14">
          <p:sp>
            <p:nvSpPr>
              <p:cNvPr id="13" name="Textfeld 12"/>
              <p:cNvSpPr txBox="1"/>
              <p:nvPr/>
            </p:nvSpPr>
            <p:spPr>
              <a:xfrm>
                <a:off x="1077796" y="2503365"/>
                <a:ext cx="6118213" cy="720838"/>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𝑢</m:t>
                          </m:r>
                        </m:e>
                        <m:sub>
                          <m:r>
                            <a:rPr lang="de-DE" sz="2000" b="0" i="1" smtClean="0">
                              <a:latin typeface="Cambria Math"/>
                            </a:rPr>
                            <m:t>𝑖</m:t>
                          </m:r>
                        </m:sub>
                      </m:sSub>
                      <m:r>
                        <a:rPr lang="de-DE" sz="2000" b="0" i="1"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𝑥</m:t>
                              </m:r>
                            </m:e>
                          </m:acc>
                        </m:num>
                        <m:den>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𝑋</m:t>
                              </m:r>
                            </m:sub>
                          </m:sSub>
                        </m:den>
                      </m:f>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Sub>
                        </m:den>
                      </m:f>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b="0" i="1" smtClean="0">
                          <a:latin typeface="Cambria Math"/>
                        </a:rPr>
                        <m:t>−</m:t>
                      </m:r>
                      <m:f>
                        <m:fPr>
                          <m:ctrlPr>
                            <a:rPr lang="de-DE" sz="2000" i="1">
                              <a:latin typeface="Cambria Math" panose="02040503050406030204" pitchFamily="18" charset="0"/>
                            </a:rPr>
                          </m:ctrlPr>
                        </m:fPr>
                        <m:num>
                          <m:acc>
                            <m:accPr>
                              <m:chr m:val="̅"/>
                              <m:ctrlPr>
                                <a:rPr lang="de-DE" sz="2000" i="1">
                                  <a:latin typeface="Cambria Math" panose="02040503050406030204" pitchFamily="18" charset="0"/>
                                </a:rPr>
                              </m:ctrlPr>
                            </m:accPr>
                            <m:e>
                              <m:r>
                                <a:rPr lang="de-DE" sz="2000" i="1">
                                  <a:latin typeface="Cambria Math"/>
                                </a:rPr>
                                <m:t>𝑥</m:t>
                              </m:r>
                            </m:e>
                          </m:acc>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Sub>
                        </m:den>
                      </m:f>
                      <m:r>
                        <a:rPr lang="de-DE" sz="2000" b="0" i="1" smtClean="0">
                          <a:latin typeface="Cambria Math"/>
                        </a:rPr>
                        <m:t>,  </m:t>
                      </m:r>
                      <m:sSub>
                        <m:sSubPr>
                          <m:ctrlPr>
                            <a:rPr lang="de-DE" sz="2000" i="1">
                              <a:latin typeface="Cambria Math" panose="02040503050406030204" pitchFamily="18" charset="0"/>
                            </a:rPr>
                          </m:ctrlPr>
                        </m:sSubPr>
                        <m:e>
                          <m:r>
                            <a:rPr lang="de-DE" sz="2000" b="0" i="1" smtClean="0">
                              <a:latin typeface="Cambria Math"/>
                            </a:rPr>
                            <m:t>𝑣</m:t>
                          </m:r>
                        </m:e>
                        <m:sub>
                          <m:r>
                            <a:rPr lang="de-DE" sz="2000" i="1">
                              <a:latin typeface="Cambria Math"/>
                            </a:rPr>
                            <m:t>𝑖</m:t>
                          </m:r>
                        </m:sub>
                      </m:sSub>
                      <m:r>
                        <a:rPr lang="de-DE" sz="2000" i="1">
                          <a:latin typeface="Cambria Math"/>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𝑦</m:t>
                              </m:r>
                            </m:e>
                          </m:acc>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b="0" i="1" smtClean="0">
                                  <a:latin typeface="Cambria Math"/>
                                </a:rPr>
                                <m:t>𝑌</m:t>
                              </m:r>
                            </m:sub>
                          </m:sSub>
                        </m:den>
                      </m:f>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𝑌</m:t>
                              </m:r>
                            </m:sub>
                          </m:sSub>
                        </m:den>
                      </m:f>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𝑖</m:t>
                          </m:r>
                        </m:sub>
                      </m:sSub>
                      <m:r>
                        <a:rPr lang="de-DE" sz="2000" b="0" i="1" smtClean="0">
                          <a:latin typeface="Cambria Math"/>
                        </a:rPr>
                        <m:t>−</m:t>
                      </m:r>
                      <m:f>
                        <m:fPr>
                          <m:ctrlPr>
                            <a:rPr lang="de-DE" sz="2000" i="1">
                              <a:latin typeface="Cambria Math" panose="02040503050406030204" pitchFamily="18" charset="0"/>
                            </a:rPr>
                          </m:ctrlPr>
                        </m:fPr>
                        <m:num>
                          <m:acc>
                            <m:accPr>
                              <m:chr m:val="̅"/>
                              <m:ctrlPr>
                                <a:rPr lang="de-DE" sz="2000" i="1">
                                  <a:latin typeface="Cambria Math" panose="02040503050406030204" pitchFamily="18" charset="0"/>
                                </a:rPr>
                              </m:ctrlPr>
                            </m:accPr>
                            <m:e>
                              <m:r>
                                <a:rPr lang="de-DE" sz="2000" b="0" i="1" smtClean="0">
                                  <a:latin typeface="Cambria Math"/>
                                </a:rPr>
                                <m:t>𝑦</m:t>
                              </m:r>
                            </m:e>
                          </m:acc>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b="0" i="1" smtClean="0">
                                  <a:latin typeface="Cambria Math"/>
                                </a:rPr>
                                <m:t>𝑌</m:t>
                              </m:r>
                            </m:sub>
                          </m:sSub>
                        </m:den>
                      </m:f>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1077796" y="2503365"/>
                <a:ext cx="6118213" cy="720838"/>
              </a:xfrm>
              <a:prstGeom prst="rect">
                <a:avLst/>
              </a:prstGeom>
              <a:blipFill rotWithShape="1">
                <a:blip r:embed="rId3"/>
                <a:stretch>
                  <a:fillRect/>
                </a:stretch>
              </a:blipFill>
            </p:spPr>
            <p:txBody>
              <a:bodyPr/>
              <a:lstStyle/>
              <a:p>
                <a:r>
                  <a:rPr lang="de-DE">
                    <a:noFill/>
                  </a:rPr>
                  <a:t> </a:t>
                </a:r>
              </a:p>
            </p:txBody>
          </p:sp>
        </mc:Fallback>
      </mc:AlternateContent>
      <p:sp>
        <p:nvSpPr>
          <p:cNvPr id="14" name="Textfeld 13"/>
          <p:cNvSpPr txBox="1"/>
          <p:nvPr/>
        </p:nvSpPr>
        <p:spPr>
          <a:xfrm>
            <a:off x="468313" y="3224203"/>
            <a:ext cx="3668589" cy="400110"/>
          </a:xfrm>
          <a:prstGeom prst="rect">
            <a:avLst/>
          </a:prstGeom>
          <a:noFill/>
        </p:spPr>
        <p:txBody>
          <a:bodyPr wrap="square" rtlCol="0">
            <a:spAutoFit/>
          </a:bodyPr>
          <a:lstStyle/>
          <a:p>
            <a:r>
              <a:rPr lang="de-DE" sz="2000" dirty="0">
                <a:solidFill>
                  <a:schemeClr val="tx1"/>
                </a:solidFill>
                <a:latin typeface="+mn-lt"/>
              </a:rPr>
              <a:t>&gt; Dann gilt (vgl. Folie 115):</a:t>
            </a:r>
          </a:p>
        </p:txBody>
      </p:sp>
      <mc:AlternateContent xmlns:mc="http://schemas.openxmlformats.org/markup-compatibility/2006" xmlns:a14="http://schemas.microsoft.com/office/drawing/2010/main">
        <mc:Choice Requires="a14">
          <p:sp>
            <p:nvSpPr>
              <p:cNvPr id="15" name="Textfeld 14"/>
              <p:cNvSpPr txBox="1"/>
              <p:nvPr/>
            </p:nvSpPr>
            <p:spPr>
              <a:xfrm>
                <a:off x="1109772" y="3643204"/>
                <a:ext cx="4676601" cy="406458"/>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latin typeface="Cambria Math" panose="02040503050406030204" pitchFamily="18" charset="0"/>
                            </a:rPr>
                          </m:ctrlPr>
                        </m:accPr>
                        <m:e>
                          <m:r>
                            <a:rPr lang="de-DE" sz="2000" b="0" i="1" smtClean="0">
                              <a:latin typeface="Cambria Math"/>
                            </a:rPr>
                            <m:t>𝑢</m:t>
                          </m:r>
                        </m:e>
                      </m:acc>
                      <m:r>
                        <a:rPr lang="de-DE" sz="2000" b="0" i="1" smtClean="0">
                          <a:latin typeface="Cambria Math"/>
                        </a:rPr>
                        <m:t>=0,  </m:t>
                      </m:r>
                      <m:acc>
                        <m:accPr>
                          <m:chr m:val="̅"/>
                          <m:ctrlPr>
                            <a:rPr lang="de-DE" sz="2000" i="1">
                              <a:latin typeface="Cambria Math" panose="02040503050406030204" pitchFamily="18" charset="0"/>
                            </a:rPr>
                          </m:ctrlPr>
                        </m:accPr>
                        <m:e>
                          <m:r>
                            <a:rPr lang="de-DE" sz="2000" b="0" i="1" smtClean="0">
                              <a:latin typeface="Cambria Math"/>
                            </a:rPr>
                            <m:t>𝑣</m:t>
                          </m:r>
                        </m:e>
                      </m:acc>
                      <m:r>
                        <a:rPr lang="de-DE" sz="2000" i="1">
                          <a:latin typeface="Cambria Math"/>
                        </a:rPr>
                        <m:t>=0</m:t>
                      </m:r>
                      <m:r>
                        <a:rPr lang="de-DE" sz="2000" b="0" i="1" smtClean="0">
                          <a:latin typeface="Cambria Math"/>
                        </a:rPr>
                        <m:t>,  </m:t>
                      </m:r>
                      <m:sSubSup>
                        <m:sSubSupPr>
                          <m:ctrlPr>
                            <a:rPr lang="de-DE" sz="2000" b="0" i="1" smtClean="0">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𝑈</m:t>
                          </m:r>
                        </m:sub>
                        <m:sup>
                          <m:r>
                            <a:rPr lang="de-DE" sz="2000" b="0" i="1" smtClean="0">
                              <a:latin typeface="Cambria Math"/>
                            </a:rPr>
                            <m:t>2</m:t>
                          </m:r>
                        </m:sup>
                      </m:sSubSup>
                      <m:r>
                        <a:rPr lang="de-DE" sz="2000" b="0" i="1" smtClean="0">
                          <a:latin typeface="Cambria Math"/>
                        </a:rPr>
                        <m:t>=1,  </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b="0" i="1" smtClean="0">
                              <a:latin typeface="Cambria Math"/>
                            </a:rPr>
                            <m:t>𝑉</m:t>
                          </m:r>
                        </m:sub>
                        <m:sup>
                          <m:r>
                            <a:rPr lang="de-DE" sz="2000" i="1">
                              <a:latin typeface="Cambria Math"/>
                            </a:rPr>
                            <m:t>2</m:t>
                          </m:r>
                        </m:sup>
                      </m:sSubSup>
                      <m:r>
                        <a:rPr lang="de-DE" sz="2000" i="1">
                          <a:latin typeface="Cambria Math"/>
                        </a:rPr>
                        <m:t>=1</m:t>
                      </m:r>
                    </m:oMath>
                  </m:oMathPara>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1109772" y="3643204"/>
                <a:ext cx="4676601" cy="406458"/>
              </a:xfrm>
              <a:prstGeom prst="rect">
                <a:avLst/>
              </a:prstGeom>
              <a:blipFill rotWithShape="1">
                <a:blip r:embed="rId4"/>
                <a:stretch>
                  <a:fillRect b="-4545"/>
                </a:stretch>
              </a:blipFill>
            </p:spPr>
            <p:txBody>
              <a:bodyPr/>
              <a:lstStyle/>
              <a:p>
                <a:r>
                  <a:rPr lang="de-DE">
                    <a:noFill/>
                  </a:rPr>
                  <a:t> </a:t>
                </a:r>
              </a:p>
            </p:txBody>
          </p:sp>
        </mc:Fallback>
      </mc:AlternateContent>
      <p:sp>
        <p:nvSpPr>
          <p:cNvPr id="16" name="Textfeld 15"/>
          <p:cNvSpPr txBox="1"/>
          <p:nvPr/>
        </p:nvSpPr>
        <p:spPr>
          <a:xfrm>
            <a:off x="468313" y="4070890"/>
            <a:ext cx="8207375" cy="400110"/>
          </a:xfrm>
          <a:prstGeom prst="rect">
            <a:avLst/>
          </a:prstGeom>
          <a:noFill/>
        </p:spPr>
        <p:txBody>
          <a:bodyPr wrap="square" rtlCol="0">
            <a:spAutoFit/>
          </a:bodyPr>
          <a:lstStyle/>
          <a:p>
            <a:r>
              <a:rPr lang="de-DE" sz="2000" dirty="0">
                <a:solidFill>
                  <a:schemeClr val="tx1"/>
                </a:solidFill>
                <a:latin typeface="+mn-lt"/>
              </a:rPr>
              <a:t>&gt; Daraus folgt dann:</a:t>
            </a:r>
          </a:p>
        </p:txBody>
      </p:sp>
      <mc:AlternateContent xmlns:mc="http://schemas.openxmlformats.org/markup-compatibility/2006" xmlns:a14="http://schemas.microsoft.com/office/drawing/2010/main">
        <mc:Choice Requires="a14">
          <p:sp>
            <p:nvSpPr>
              <p:cNvPr id="17" name="Textfeld 16"/>
              <p:cNvSpPr txBox="1"/>
              <p:nvPr/>
            </p:nvSpPr>
            <p:spPr>
              <a:xfrm>
                <a:off x="1109772" y="4500592"/>
                <a:ext cx="7082132" cy="1772921"/>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𝑈𝑉</m:t>
                          </m:r>
                        </m:sub>
                      </m:sSub>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𝑢</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𝑢</m:t>
                                  </m:r>
                                </m:e>
                              </m:acc>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𝑣</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𝑣</m:t>
                                  </m:r>
                                </m:e>
                              </m:acc>
                            </m:e>
                          </m:d>
                        </m:e>
                      </m:nary>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d>
                            <m:dPr>
                              <m:ctrlPr>
                                <a:rPr lang="de-DE" sz="2000" i="1" smtClean="0">
                                  <a:latin typeface="Cambria Math" panose="02040503050406030204" pitchFamily="18" charset="0"/>
                                </a:rPr>
                              </m:ctrlPr>
                            </m:dPr>
                            <m:e>
                              <m:f>
                                <m:fPr>
                                  <m:ctrlPr>
                                    <a:rPr lang="de-DE" sz="2000" i="1">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𝑥</m:t>
                                      </m:r>
                                    </m:e>
                                  </m:acc>
                                </m:num>
                                <m:den>
                                  <m:sSub>
                                    <m:sSubPr>
                                      <m:ctrlPr>
                                        <a:rPr lang="de-DE" sz="200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𝑋</m:t>
                                      </m:r>
                                    </m:sub>
                                  </m:sSub>
                                </m:den>
                              </m:f>
                              <m:r>
                                <a:rPr lang="de-DE" sz="2000" i="1">
                                  <a:latin typeface="Cambria Math"/>
                                </a:rPr>
                                <m:t>−</m:t>
                              </m:r>
                              <m:r>
                                <a:rPr lang="de-DE" sz="2000" b="0" i="1" smtClean="0">
                                  <a:latin typeface="Cambria Math"/>
                                </a:rPr>
                                <m:t>0</m:t>
                              </m:r>
                            </m:e>
                          </m:d>
                          <m:d>
                            <m:dPr>
                              <m:ctrlPr>
                                <a:rPr lang="de-DE" sz="2000" i="1">
                                  <a:latin typeface="Cambria Math" panose="02040503050406030204" pitchFamily="18" charset="0"/>
                                </a:rPr>
                              </m:ctrlPr>
                            </m:dPr>
                            <m:e>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𝑦</m:t>
                                      </m:r>
                                    </m:e>
                                  </m:acc>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b="0" i="1" smtClean="0">
                                          <a:latin typeface="Cambria Math"/>
                                        </a:rPr>
                                        <m:t>𝑌</m:t>
                                      </m:r>
                                    </m:sub>
                                  </m:sSub>
                                </m:den>
                              </m:f>
                              <m:r>
                                <a:rPr lang="de-DE" sz="2000" i="1">
                                  <a:latin typeface="Cambria Math"/>
                                </a:rPr>
                                <m:t>−0</m:t>
                              </m:r>
                            </m:e>
                          </m:d>
                        </m:e>
                      </m:nary>
                    </m:oMath>
                  </m:oMathPara>
                </a14:m>
                <a:endParaRPr lang="de-DE" sz="2000" b="0" dirty="0"/>
              </a:p>
              <a:p>
                <a:pPr/>
                <a14:m>
                  <m:oMathPara xmlns:m="http://schemas.openxmlformats.org/officeDocument/2006/math">
                    <m:oMathParaPr>
                      <m:jc m:val="left"/>
                    </m:oMathParaPr>
                    <m:oMath xmlns:m="http://schemas.openxmlformats.org/officeDocument/2006/math">
                      <m:r>
                        <a:rPr lang="de-DE" sz="2000" b="0" i="1" smtClean="0">
                          <a:latin typeface="Cambria Math"/>
                        </a:rPr>
                        <m:t>        =</m:t>
                      </m:r>
                      <m:f>
                        <m:fPr>
                          <m:ctrlPr>
                            <a:rPr lang="de-DE" sz="2000" i="1">
                              <a:latin typeface="Cambria Math" panose="02040503050406030204" pitchFamily="18" charset="0"/>
                            </a:rPr>
                          </m:ctrlPr>
                        </m:fPr>
                        <m:num>
                          <m:r>
                            <a:rPr lang="de-DE" sz="2000" i="1">
                              <a:latin typeface="Cambria Math"/>
                            </a:rPr>
                            <m:t>1</m:t>
                          </m:r>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𝑌</m:t>
                              </m:r>
                            </m:sub>
                          </m:sSub>
                        </m:den>
                      </m:f>
                      <m:r>
                        <a:rPr lang="de-DE" sz="2000" i="1" smtClean="0">
                          <a:latin typeface="Cambria Math"/>
                          <a:ea typeface="Cambria Math"/>
                        </a:rPr>
                        <m:t>×</m:t>
                      </m:r>
                      <m:f>
                        <m:fPr>
                          <m:ctrlPr>
                            <a:rPr lang="de-DE" sz="200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𝑥</m:t>
                                  </m:r>
                                </m:e>
                              </m:acc>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𝑦</m:t>
                                  </m:r>
                                </m:e>
                              </m:acc>
                            </m:e>
                          </m:d>
                        </m:e>
                      </m:nary>
                      <m:r>
                        <a:rPr lang="de-DE" sz="2000" b="0" i="1" smtClean="0">
                          <a:latin typeface="Cambria Math"/>
                        </a:rPr>
                        <m:t>=</m:t>
                      </m:r>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1109772" y="4500592"/>
                <a:ext cx="7082132" cy="177292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5292080" y="5417892"/>
                <a:ext cx="750077" cy="718979"/>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i="1">
                                  <a:solidFill>
                                    <a:schemeClr val="tx1"/>
                                  </a:solidFill>
                                  <a:latin typeface="Cambria Math"/>
                                </a:rPr>
                                <m:t>𝑋𝑌</m:t>
                              </m:r>
                            </m:sub>
                          </m:sSub>
                        </m:num>
                        <m:den>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i="1">
                                  <a:solidFill>
                                    <a:schemeClr val="tx1"/>
                                  </a:solidFill>
                                  <a:latin typeface="Cambria Math"/>
                                </a:rPr>
                                <m:t>𝑋</m:t>
                              </m:r>
                            </m:sub>
                          </m:sSub>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i="1">
                                  <a:solidFill>
                                    <a:schemeClr val="tx1"/>
                                  </a:solidFill>
                                  <a:latin typeface="Cambria Math"/>
                                </a:rPr>
                                <m:t>𝑌</m:t>
                              </m:r>
                            </m:sub>
                          </m:sSub>
                        </m:den>
                      </m:f>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5292080" y="5417892"/>
                <a:ext cx="750077" cy="718979"/>
              </a:xfrm>
              <a:prstGeom prst="rect">
                <a:avLst/>
              </a:prstGeom>
              <a:blipFill rotWithShape="1">
                <a:blip r:embed="rId6"/>
                <a:stretch>
                  <a:fillRect/>
                </a:stretch>
              </a:blipFill>
            </p:spPr>
            <p:txBody>
              <a:bodyPr/>
              <a:lstStyle/>
              <a:p>
                <a:r>
                  <a:rPr lang="de-DE">
                    <a:noFill/>
                  </a:rPr>
                  <a:t> </a:t>
                </a:r>
              </a:p>
            </p:txBody>
          </p:sp>
        </mc:Fallback>
      </mc:AlternateContent>
      <p:sp>
        <p:nvSpPr>
          <p:cNvPr id="22" name="Textfeld 21"/>
          <p:cNvSpPr txBox="1"/>
          <p:nvPr/>
        </p:nvSpPr>
        <p:spPr>
          <a:xfrm>
            <a:off x="4481204" y="6188494"/>
            <a:ext cx="2610337" cy="400110"/>
          </a:xfrm>
          <a:prstGeom prst="rect">
            <a:avLst/>
          </a:prstGeom>
          <a:noFill/>
        </p:spPr>
        <p:txBody>
          <a:bodyPr wrap="square" rtlCol="0">
            <a:spAutoFit/>
          </a:bodyPr>
          <a:lstStyle/>
          <a:p>
            <a:r>
              <a:rPr lang="de-DE" sz="2000" dirty="0">
                <a:latin typeface="+mn-lt"/>
              </a:rPr>
              <a:t>Korrelationskoeffizient</a:t>
            </a:r>
          </a:p>
        </p:txBody>
      </p:sp>
    </p:spTree>
    <p:extLst>
      <p:ext uri="{BB962C8B-B14F-4D97-AF65-F5344CB8AC3E}">
        <p14:creationId xmlns:p14="http://schemas.microsoft.com/office/powerpoint/2010/main" val="2355029814"/>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200</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68313" y="1419334"/>
            <a:ext cx="7286625" cy="2867025"/>
          </a:xfrm>
          <a:prstGeom prst="rect">
            <a:avLst/>
          </a:prstGeom>
        </p:spPr>
      </p:pic>
    </p:spTree>
    <p:extLst>
      <p:ext uri="{BB962C8B-B14F-4D97-AF65-F5344CB8AC3E}">
        <p14:creationId xmlns:p14="http://schemas.microsoft.com/office/powerpoint/2010/main" val="93082967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201</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9"/>
          <p:cNvSpPr txBox="1">
            <a:spLocks noChangeArrowheads="1"/>
          </p:cNvSpPr>
          <p:nvPr/>
        </p:nvSpPr>
        <p:spPr bwMode="auto">
          <a:xfrm>
            <a:off x="468313" y="1124744"/>
            <a:ext cx="439171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a:t>
            </a:r>
            <a:r>
              <a:rPr lang="de-DE" sz="2000" b="1" dirty="0">
                <a:solidFill>
                  <a:srgbClr val="0070C0"/>
                </a:solidFill>
                <a:latin typeface="Times New Roman"/>
                <a:cs typeface="Times New Roman"/>
              </a:rPr>
              <a:t>−</a:t>
            </a:r>
            <a:r>
              <a:rPr lang="de-DE" sz="2000" b="1" dirty="0">
                <a:solidFill>
                  <a:srgbClr val="0070C0"/>
                </a:solidFill>
                <a:latin typeface="Times New Roman" pitchFamily="18" charset="0"/>
                <a:sym typeface="Symbol"/>
              </a:rPr>
              <a:t></a:t>
            </a:r>
            <a:r>
              <a:rPr lang="de-DE" sz="2000" b="1" dirty="0">
                <a:solidFill>
                  <a:srgbClr val="0070C0"/>
                </a:solidFill>
                <a:latin typeface="Times New Roman" pitchFamily="18" charset="0"/>
              </a:rPr>
              <a:t>äquivalente Varianten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feld 11"/>
          <p:cNvSpPr txBox="1"/>
          <p:nvPr/>
        </p:nvSpPr>
        <p:spPr>
          <a:xfrm>
            <a:off x="468313" y="1916832"/>
            <a:ext cx="1655415" cy="400110"/>
          </a:xfrm>
          <a:prstGeom prst="rect">
            <a:avLst/>
          </a:prstGeom>
          <a:noFill/>
        </p:spPr>
        <p:txBody>
          <a:bodyPr wrap="square" rtlCol="0">
            <a:spAutoFit/>
          </a:bodyPr>
          <a:lstStyle/>
          <a:p>
            <a:r>
              <a:rPr lang="de-DE" sz="2000" dirty="0">
                <a:solidFill>
                  <a:schemeClr val="tx1"/>
                </a:solidFill>
                <a:latin typeface="+mn-lt"/>
              </a:rPr>
              <a:t>&gt; Variante 1:</a:t>
            </a:r>
          </a:p>
        </p:txBody>
      </p:sp>
      <mc:AlternateContent xmlns:mc="http://schemas.openxmlformats.org/markup-compatibility/2006" xmlns:a14="http://schemas.microsoft.com/office/drawing/2010/main">
        <mc:Choice Requires="a14">
          <p:sp>
            <p:nvSpPr>
              <p:cNvPr id="17" name="Textfeld 16"/>
              <p:cNvSpPr txBox="1"/>
              <p:nvPr/>
            </p:nvSpPr>
            <p:spPr>
              <a:xfrm>
                <a:off x="2060355" y="1560675"/>
                <a:ext cx="5599353" cy="2724977"/>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𝑋𝑌</m:t>
                          </m:r>
                        </m:sub>
                      </m:sSub>
                      <m:r>
                        <a:rPr lang="de-DE" sz="2000" b="0" i="1" smtClean="0">
                          <a:latin typeface="Cambria Math"/>
                        </a:rPr>
                        <m:t>=</m:t>
                      </m:r>
                      <m:f>
                        <m:fPr>
                          <m:ctrlPr>
                            <a:rPr lang="de-DE" sz="2000" b="0" i="1" smtClean="0">
                              <a:latin typeface="Cambria Math" panose="02040503050406030204" pitchFamily="18" charset="0"/>
                            </a:rPr>
                          </m:ctrlPr>
                        </m:fPr>
                        <m:num>
                          <m:sSub>
                            <m:sSubPr>
                              <m:ctrlPr>
                                <a:rPr lang="de-DE" sz="2000" i="1">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i="1">
                                  <a:latin typeface="Cambria Math"/>
                                </a:rPr>
                                <m:t>𝑋𝑌</m:t>
                              </m:r>
                            </m:sub>
                          </m:sSub>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𝑌</m:t>
                              </m:r>
                            </m:sub>
                          </m:sSub>
                        </m:den>
                      </m:f>
                      <m:r>
                        <a:rPr lang="de-DE" sz="2000" b="0" i="1" smtClean="0">
                          <a:latin typeface="Cambria Math"/>
                        </a:rPr>
                        <m:t>=</m:t>
                      </m:r>
                      <m:f>
                        <m:fPr>
                          <m:ctrlPr>
                            <a:rPr lang="de-DE" sz="2000" b="0" i="1" smtClean="0">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𝑥</m:t>
                                      </m:r>
                                    </m:e>
                                  </m:acc>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𝑦</m:t>
                                      </m:r>
                                    </m:e>
                                  </m:acc>
                                </m:e>
                              </m:d>
                            </m:e>
                          </m:nary>
                        </m:num>
                        <m:den>
                          <m:rad>
                            <m:radPr>
                              <m:degHide m:val="on"/>
                              <m:ctrlPr>
                                <a:rPr lang="de-DE" sz="2000" b="0" i="1" smtClean="0">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e>
                                      </m:d>
                                    </m:e>
                                    <m:sup>
                                      <m:r>
                                        <a:rPr lang="de-DE" sz="2000" b="0" i="1" smtClean="0">
                                          <a:latin typeface="Cambria Math"/>
                                        </a:rPr>
                                        <m:t>2</m:t>
                                      </m:r>
                                    </m:sup>
                                  </m:sSup>
                                </m:e>
                              </m:nary>
                            </m:e>
                          </m:rad>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𝑦</m:t>
                                              </m:r>
                                            </m:e>
                                          </m:acc>
                                        </m:e>
                                      </m:d>
                                    </m:e>
                                    <m:sup>
                                      <m:r>
                                        <a:rPr lang="de-DE" sz="2000" i="1">
                                          <a:latin typeface="Cambria Math"/>
                                        </a:rPr>
                                        <m:t>2</m:t>
                                      </m:r>
                                    </m:sup>
                                  </m:sSup>
                                </m:e>
                              </m:nary>
                            </m:e>
                          </m:rad>
                        </m:den>
                      </m:f>
                    </m:oMath>
                  </m:oMathPara>
                </a14:m>
                <a:endParaRPr lang="de-DE" sz="2000" b="0" dirty="0"/>
              </a:p>
              <a:p>
                <a:endParaRPr lang="de-DE" sz="2000" b="0" dirty="0"/>
              </a:p>
              <a:p>
                <a:pPr/>
                <a14:m>
                  <m:oMathPara xmlns:m="http://schemas.openxmlformats.org/officeDocument/2006/math">
                    <m:oMathParaPr>
                      <m:jc m:val="left"/>
                    </m:oMathParaPr>
                    <m:oMath xmlns:m="http://schemas.openxmlformats.org/officeDocument/2006/math">
                      <m:r>
                        <a:rPr lang="de-DE" sz="2000" b="0" i="1" smtClean="0">
                          <a:latin typeface="Cambria Math"/>
                        </a:rPr>
                        <m:t>                      =</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b="0" i="1" smtClean="0">
                                  <a:latin typeface="Cambria Math"/>
                                </a:rPr>
                                <m:t>−</m:t>
                              </m:r>
                              <m:acc>
                                <m:accPr>
                                  <m:chr m:val="̅"/>
                                  <m:ctrlPr>
                                    <a:rPr lang="de-DE" sz="2000" i="1">
                                      <a:latin typeface="Cambria Math" panose="02040503050406030204" pitchFamily="18" charset="0"/>
                                    </a:rPr>
                                  </m:ctrlPr>
                                </m:accPr>
                                <m:e>
                                  <m:r>
                                    <a:rPr lang="de-DE" sz="2000" i="1">
                                      <a:latin typeface="Cambria Math"/>
                                    </a:rPr>
                                    <m:t>𝑥</m:t>
                                  </m:r>
                                </m:e>
                              </m:acc>
                              <m:acc>
                                <m:accPr>
                                  <m:chr m:val="̅"/>
                                  <m:ctrlPr>
                                    <a:rPr lang="de-DE" sz="2000" i="1">
                                      <a:latin typeface="Cambria Math" panose="02040503050406030204" pitchFamily="18" charset="0"/>
                                    </a:rPr>
                                  </m:ctrlPr>
                                </m:accPr>
                                <m:e>
                                  <m:r>
                                    <a:rPr lang="de-DE" sz="2000" b="0" i="1" smtClean="0">
                                      <a:latin typeface="Cambria Math"/>
                                    </a:rPr>
                                    <m:t>𝑦</m:t>
                                  </m:r>
                                </m:e>
                              </m:acc>
                            </m:e>
                          </m:nary>
                        </m:num>
                        <m:den>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smtClean="0">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e>
                                    <m:sup>
                                      <m:r>
                                        <a:rPr lang="de-DE" sz="2000" i="1">
                                          <a:latin typeface="Cambria Math"/>
                                        </a:rPr>
                                        <m:t>2</m:t>
                                      </m:r>
                                    </m:sup>
                                  </m:sSup>
                                  <m:r>
                                    <a:rPr lang="de-DE" sz="2000" b="0" i="1" smtClean="0">
                                      <a:latin typeface="Cambria Math"/>
                                    </a:rPr>
                                    <m:t>−</m:t>
                                  </m:r>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b="0" i="1" smtClean="0">
                                              <a:latin typeface="Cambria Math"/>
                                            </a:rPr>
                                            <m:t>𝑥</m:t>
                                          </m:r>
                                        </m:e>
                                      </m:acc>
                                    </m:e>
                                    <m:sup>
                                      <m:r>
                                        <a:rPr lang="de-DE" sz="2000" b="0" i="1" smtClean="0">
                                          <a:latin typeface="Cambria Math"/>
                                        </a:rPr>
                                        <m:t>2</m:t>
                                      </m:r>
                                    </m:sup>
                                  </m:sSup>
                                </m:e>
                              </m:nary>
                            </m:e>
                          </m:rad>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r>
                                        <a:rPr lang="de-DE" sz="2000" b="0" i="1" smtClean="0">
                                          <a:latin typeface="Cambria Math"/>
                                        </a:rPr>
                                        <m:t>𝑦</m:t>
                                      </m:r>
                                    </m:e>
                                    <m:sup>
                                      <m:r>
                                        <a:rPr lang="de-DE" sz="2000" i="1">
                                          <a:latin typeface="Cambria Math"/>
                                        </a:rPr>
                                        <m:t>2</m:t>
                                      </m:r>
                                    </m:sup>
                                  </m:sSup>
                                  <m:r>
                                    <a:rPr lang="de-DE" sz="2000" i="1">
                                      <a:latin typeface="Cambria Math"/>
                                    </a:rPr>
                                    <m:t>−</m:t>
                                  </m:r>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b="0" i="1" smtClean="0">
                                              <a:latin typeface="Cambria Math"/>
                                            </a:rPr>
                                            <m:t>𝑦</m:t>
                                          </m:r>
                                        </m:e>
                                      </m:acc>
                                    </m:e>
                                    <m:sup>
                                      <m:r>
                                        <a:rPr lang="de-DE" sz="2000" i="1">
                                          <a:latin typeface="Cambria Math"/>
                                        </a:rPr>
                                        <m:t>2</m:t>
                                      </m:r>
                                    </m:sup>
                                  </m:sSup>
                                </m:e>
                              </m:nary>
                            </m:e>
                          </m:rad>
                        </m:den>
                      </m:f>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2060355" y="1560675"/>
                <a:ext cx="5599353" cy="2724977"/>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2123728" y="4437110"/>
                <a:ext cx="4662751" cy="1865767"/>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𝑋𝑌</m:t>
                          </m:r>
                        </m:sub>
                      </m:sSub>
                      <m:r>
                        <a:rPr lang="de-DE" sz="2000" b="0" i="1" smtClean="0">
                          <a:latin typeface="Cambria Math"/>
                        </a:rPr>
                        <m:t>=</m:t>
                      </m:r>
                      <m:f>
                        <m:fPr>
                          <m:ctrlPr>
                            <a:rPr lang="de-DE" sz="2000" b="0" i="1" smtClean="0">
                              <a:latin typeface="Cambria Math" panose="02040503050406030204" pitchFamily="18" charset="0"/>
                            </a:rPr>
                          </m:ctrlPr>
                        </m:fPr>
                        <m:num>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𝑥</m:t>
                                      </m:r>
                                    </m:e>
                                  </m:acc>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𝑦</m:t>
                                      </m:r>
                                    </m:e>
                                  </m:acc>
                                </m:e>
                              </m:d>
                            </m:e>
                          </m:nary>
                        </m:num>
                        <m:den>
                          <m:rad>
                            <m:radPr>
                              <m:degHide m:val="on"/>
                              <m:ctrlPr>
                                <a:rPr lang="de-DE" sz="2000" b="0" i="1" smtClean="0">
                                  <a:latin typeface="Cambria Math" panose="02040503050406030204" pitchFamily="18" charset="0"/>
                                </a:rPr>
                              </m:ctrlPr>
                            </m:radPr>
                            <m:deg/>
                            <m:e>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e>
                                      </m:d>
                                    </m:e>
                                    <m:sup>
                                      <m:r>
                                        <a:rPr lang="de-DE" sz="2000" b="0" i="1" smtClean="0">
                                          <a:latin typeface="Cambria Math"/>
                                        </a:rPr>
                                        <m:t>2</m:t>
                                      </m:r>
                                    </m:sup>
                                  </m:sSup>
                                </m:e>
                              </m:nary>
                            </m:e>
                          </m:rad>
                          <m:rad>
                            <m:radPr>
                              <m:degHide m:val="on"/>
                              <m:ctrlPr>
                                <a:rPr lang="de-DE" sz="2000" i="1">
                                  <a:latin typeface="Cambria Math" panose="02040503050406030204" pitchFamily="18" charset="0"/>
                                </a:rPr>
                              </m:ctrlPr>
                            </m:radPr>
                            <m:deg/>
                            <m:e>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𝑦</m:t>
                                              </m:r>
                                            </m:e>
                                          </m:acc>
                                        </m:e>
                                      </m:d>
                                    </m:e>
                                    <m:sup>
                                      <m:r>
                                        <a:rPr lang="de-DE" sz="2000" i="1">
                                          <a:latin typeface="Cambria Math"/>
                                        </a:rPr>
                                        <m:t>2</m:t>
                                      </m:r>
                                    </m:sup>
                                  </m:sSup>
                                </m:e>
                              </m:nary>
                            </m:e>
                          </m:rad>
                        </m:den>
                      </m:f>
                    </m:oMath>
                  </m:oMathPara>
                </a14:m>
                <a:endParaRPr lang="de-DE" sz="2000" b="0" dirty="0"/>
              </a:p>
              <a:p>
                <a:endParaRPr lang="de-DE" sz="2000" b="0" dirty="0"/>
              </a:p>
              <a:p>
                <a:pPr/>
                <a14:m>
                  <m:oMathPara xmlns:m="http://schemas.openxmlformats.org/officeDocument/2006/math">
                    <m:oMathParaPr>
                      <m:jc m:val="left"/>
                    </m:oMathParaPr>
                    <m:oMath xmlns:m="http://schemas.openxmlformats.org/officeDocument/2006/math">
                      <m:r>
                        <a:rPr lang="de-DE" sz="2000" b="0" i="1" smtClean="0">
                          <a:latin typeface="Cambria Math"/>
                        </a:rPr>
                        <m:t>        =</m:t>
                      </m:r>
                      <m:f>
                        <m:fPr>
                          <m:ctrlPr>
                            <a:rPr lang="de-DE" sz="2000" i="1">
                              <a:latin typeface="Cambria Math" panose="02040503050406030204" pitchFamily="18" charset="0"/>
                            </a:rPr>
                          </m:ctrlPr>
                        </m:fPr>
                        <m:num>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b="0" i="1" smtClean="0">
                                  <a:latin typeface="Cambria Math"/>
                                </a:rPr>
                                <m:t>−</m:t>
                              </m:r>
                              <m:r>
                                <a:rPr lang="de-DE" sz="2000" b="0" i="1" smtClean="0">
                                  <a:latin typeface="Cambria Math"/>
                                </a:rPr>
                                <m:t>𝑛</m:t>
                              </m:r>
                              <m:acc>
                                <m:accPr>
                                  <m:chr m:val="̅"/>
                                  <m:ctrlPr>
                                    <a:rPr lang="de-DE" sz="2000" i="1">
                                      <a:latin typeface="Cambria Math" panose="02040503050406030204" pitchFamily="18" charset="0"/>
                                    </a:rPr>
                                  </m:ctrlPr>
                                </m:accPr>
                                <m:e>
                                  <m:r>
                                    <a:rPr lang="de-DE" sz="2000" i="1">
                                      <a:latin typeface="Cambria Math"/>
                                    </a:rPr>
                                    <m:t>𝑥</m:t>
                                  </m:r>
                                </m:e>
                              </m:acc>
                              <m:acc>
                                <m:accPr>
                                  <m:chr m:val="̅"/>
                                  <m:ctrlPr>
                                    <a:rPr lang="de-DE" sz="2000" i="1">
                                      <a:latin typeface="Cambria Math" panose="02040503050406030204" pitchFamily="18" charset="0"/>
                                    </a:rPr>
                                  </m:ctrlPr>
                                </m:accPr>
                                <m:e>
                                  <m:r>
                                    <a:rPr lang="de-DE" sz="2000" b="0" i="1" smtClean="0">
                                      <a:latin typeface="Cambria Math"/>
                                    </a:rPr>
                                    <m:t>𝑦</m:t>
                                  </m:r>
                                </m:e>
                              </m:acc>
                            </m:e>
                          </m:nary>
                        </m:num>
                        <m:den>
                          <m:rad>
                            <m:radPr>
                              <m:degHide m:val="on"/>
                              <m:ctrlPr>
                                <a:rPr lang="de-DE" sz="2000" i="1">
                                  <a:latin typeface="Cambria Math" panose="02040503050406030204" pitchFamily="18" charset="0"/>
                                </a:rPr>
                              </m:ctrlPr>
                            </m:radPr>
                            <m:deg/>
                            <m:e>
                              <m:nary>
                                <m:naryPr>
                                  <m:chr m:val="∑"/>
                                  <m:ctrlPr>
                                    <a:rPr lang="de-DE" sz="2000" i="1" smtClean="0">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e>
                                    <m:sup>
                                      <m:r>
                                        <a:rPr lang="de-DE" sz="2000" i="1">
                                          <a:latin typeface="Cambria Math"/>
                                        </a:rPr>
                                        <m:t>2</m:t>
                                      </m:r>
                                    </m:sup>
                                  </m:sSup>
                                  <m:r>
                                    <a:rPr lang="de-DE" sz="2000" b="0" i="1" smtClean="0">
                                      <a:latin typeface="Cambria Math"/>
                                    </a:rPr>
                                    <m:t>−</m:t>
                                  </m:r>
                                  <m:r>
                                    <a:rPr lang="de-DE" sz="2000" b="0" i="1" smtClean="0">
                                      <a:latin typeface="Cambria Math"/>
                                    </a:rPr>
                                    <m:t>𝑛</m:t>
                                  </m:r>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b="0" i="1" smtClean="0">
                                              <a:latin typeface="Cambria Math"/>
                                            </a:rPr>
                                            <m:t>𝑥</m:t>
                                          </m:r>
                                        </m:e>
                                      </m:acc>
                                    </m:e>
                                    <m:sup>
                                      <m:r>
                                        <a:rPr lang="de-DE" sz="2000" b="0" i="1" smtClean="0">
                                          <a:latin typeface="Cambria Math"/>
                                        </a:rPr>
                                        <m:t>2</m:t>
                                      </m:r>
                                    </m:sup>
                                  </m:sSup>
                                </m:e>
                              </m:nary>
                            </m:e>
                          </m:rad>
                          <m:rad>
                            <m:radPr>
                              <m:degHide m:val="on"/>
                              <m:ctrlPr>
                                <a:rPr lang="de-DE" sz="2000" i="1">
                                  <a:latin typeface="Cambria Math" panose="02040503050406030204" pitchFamily="18" charset="0"/>
                                </a:rPr>
                              </m:ctrlPr>
                            </m:radPr>
                            <m:deg/>
                            <m:e>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r>
                                        <a:rPr lang="de-DE" sz="2000" b="0" i="1" smtClean="0">
                                          <a:latin typeface="Cambria Math"/>
                                        </a:rPr>
                                        <m:t>𝑦</m:t>
                                      </m:r>
                                    </m:e>
                                    <m:sup>
                                      <m:r>
                                        <a:rPr lang="de-DE" sz="2000" i="1">
                                          <a:latin typeface="Cambria Math"/>
                                        </a:rPr>
                                        <m:t>2</m:t>
                                      </m:r>
                                    </m:sup>
                                  </m:sSup>
                                  <m:r>
                                    <a:rPr lang="de-DE" sz="2000" i="1">
                                      <a:latin typeface="Cambria Math"/>
                                    </a:rPr>
                                    <m:t>−</m:t>
                                  </m:r>
                                  <m:r>
                                    <a:rPr lang="de-DE" sz="2000" b="0" i="1" smtClean="0">
                                      <a:latin typeface="Cambria Math"/>
                                    </a:rPr>
                                    <m:t>𝑛</m:t>
                                  </m:r>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b="0" i="1" smtClean="0">
                                              <a:latin typeface="Cambria Math"/>
                                            </a:rPr>
                                            <m:t>𝑦</m:t>
                                          </m:r>
                                        </m:e>
                                      </m:acc>
                                    </m:e>
                                    <m:sup>
                                      <m:r>
                                        <a:rPr lang="de-DE" sz="2000" i="1">
                                          <a:latin typeface="Cambria Math"/>
                                        </a:rPr>
                                        <m:t>2</m:t>
                                      </m:r>
                                    </m:sup>
                                  </m:sSup>
                                </m:e>
                              </m:nary>
                            </m:e>
                          </m:rad>
                        </m:den>
                      </m:f>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2123728" y="4437110"/>
                <a:ext cx="4662751" cy="1865767"/>
              </a:xfrm>
              <a:prstGeom prst="rect">
                <a:avLst/>
              </a:prstGeom>
              <a:blipFill rotWithShape="1">
                <a:blip r:embed="rId4"/>
                <a:stretch>
                  <a:fillRect/>
                </a:stretch>
              </a:blipFill>
            </p:spPr>
            <p:txBody>
              <a:bodyPr/>
              <a:lstStyle/>
              <a:p>
                <a:r>
                  <a:rPr lang="de-DE">
                    <a:noFill/>
                  </a:rPr>
                  <a:t> </a:t>
                </a:r>
              </a:p>
            </p:txBody>
          </p:sp>
        </mc:Fallback>
      </mc:AlternateContent>
      <p:sp>
        <p:nvSpPr>
          <p:cNvPr id="19" name="Textfeld 18"/>
          <p:cNvSpPr txBox="1"/>
          <p:nvPr/>
        </p:nvSpPr>
        <p:spPr>
          <a:xfrm>
            <a:off x="468313" y="4619828"/>
            <a:ext cx="1655415" cy="400110"/>
          </a:xfrm>
          <a:prstGeom prst="rect">
            <a:avLst/>
          </a:prstGeom>
          <a:noFill/>
        </p:spPr>
        <p:txBody>
          <a:bodyPr wrap="square" rtlCol="0">
            <a:spAutoFit/>
          </a:bodyPr>
          <a:lstStyle/>
          <a:p>
            <a:r>
              <a:rPr lang="de-DE" sz="2000" dirty="0">
                <a:solidFill>
                  <a:schemeClr val="tx1"/>
                </a:solidFill>
                <a:latin typeface="+mn-lt"/>
              </a:rPr>
              <a:t>&gt; Variante 2:</a:t>
            </a:r>
          </a:p>
        </p:txBody>
      </p:sp>
      <p:sp>
        <p:nvSpPr>
          <p:cNvPr id="20" name="Textfeld 19"/>
          <p:cNvSpPr txBox="1"/>
          <p:nvPr/>
        </p:nvSpPr>
        <p:spPr>
          <a:xfrm>
            <a:off x="1296020" y="2923163"/>
            <a:ext cx="2016224" cy="338554"/>
          </a:xfrm>
          <a:prstGeom prst="rect">
            <a:avLst/>
          </a:prstGeom>
          <a:noFill/>
        </p:spPr>
        <p:txBody>
          <a:bodyPr wrap="square" rtlCol="0">
            <a:spAutoFit/>
          </a:bodyPr>
          <a:lstStyle/>
          <a:p>
            <a:r>
              <a:rPr lang="de-DE" sz="1600" dirty="0">
                <a:solidFill>
                  <a:schemeClr val="tx1"/>
                </a:solidFill>
                <a:latin typeface="+mn-lt"/>
              </a:rPr>
              <a:t>Mittelwertbildungen</a:t>
            </a:r>
          </a:p>
        </p:txBody>
      </p:sp>
      <p:sp>
        <p:nvSpPr>
          <p:cNvPr id="21" name="Textfeld 20"/>
          <p:cNvSpPr txBox="1"/>
          <p:nvPr/>
        </p:nvSpPr>
        <p:spPr>
          <a:xfrm>
            <a:off x="1300496" y="5372749"/>
            <a:ext cx="2016224" cy="338554"/>
          </a:xfrm>
          <a:prstGeom prst="rect">
            <a:avLst/>
          </a:prstGeom>
          <a:noFill/>
        </p:spPr>
        <p:txBody>
          <a:bodyPr wrap="square" rtlCol="0">
            <a:spAutoFit/>
          </a:bodyPr>
          <a:lstStyle/>
          <a:p>
            <a:r>
              <a:rPr lang="de-DE" sz="1600" dirty="0">
                <a:solidFill>
                  <a:schemeClr val="tx1"/>
                </a:solidFill>
                <a:latin typeface="+mn-lt"/>
              </a:rPr>
              <a:t>Summenbildungen</a:t>
            </a:r>
          </a:p>
        </p:txBody>
      </p:sp>
    </p:spTree>
    <p:extLst>
      <p:ext uri="{BB962C8B-B14F-4D97-AF65-F5344CB8AC3E}">
        <p14:creationId xmlns:p14="http://schemas.microsoft.com/office/powerpoint/2010/main" val="269995508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8313" y="1124744"/>
            <a:ext cx="453573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Verschiebungs- und skaleninvariant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9"/>
          <p:cNvSpPr txBox="1">
            <a:spLocks noChangeArrowheads="1"/>
          </p:cNvSpPr>
          <p:nvPr/>
        </p:nvSpPr>
        <p:spPr bwMode="auto">
          <a:xfrm>
            <a:off x="468312" y="3717032"/>
            <a:ext cx="226786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Wertebereich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p:nvPr/>
        </p:nvSpPr>
        <p:spPr>
          <a:xfrm>
            <a:off x="468313" y="1628800"/>
            <a:ext cx="7056015" cy="707886"/>
          </a:xfrm>
          <a:prstGeom prst="rect">
            <a:avLst/>
          </a:prstGeom>
          <a:noFill/>
        </p:spPr>
        <p:txBody>
          <a:bodyPr wrap="square" rtlCol="0">
            <a:spAutoFit/>
          </a:bodyPr>
          <a:lstStyle/>
          <a:p>
            <a:r>
              <a:rPr lang="de-DE" sz="2000" dirty="0">
                <a:solidFill>
                  <a:schemeClr val="tx1"/>
                </a:solidFill>
                <a:latin typeface="+mn-lt"/>
              </a:rPr>
              <a:t>&gt; Korrelationskoeffizient ist </a:t>
            </a:r>
            <a:r>
              <a:rPr lang="de-DE" sz="2000" b="1" dirty="0">
                <a:solidFill>
                  <a:srgbClr val="0070C0"/>
                </a:solidFill>
                <a:latin typeface="+mn-lt"/>
              </a:rPr>
              <a:t>verschiebungsinvariant</a:t>
            </a:r>
            <a:r>
              <a:rPr lang="de-DE" sz="2000" dirty="0">
                <a:solidFill>
                  <a:schemeClr val="tx1"/>
                </a:solidFill>
                <a:latin typeface="+mn-lt"/>
              </a:rPr>
              <a:t> sind, da dies </a:t>
            </a:r>
          </a:p>
          <a:p>
            <a:r>
              <a:rPr lang="de-DE" sz="2000" dirty="0">
                <a:latin typeface="+mn-lt"/>
              </a:rPr>
              <a:t>   Kovarianz und Varianz sind.</a:t>
            </a:r>
            <a:endParaRPr lang="de-DE" sz="2000" dirty="0">
              <a:solidFill>
                <a:schemeClr val="tx1"/>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1396673" y="2763057"/>
                <a:ext cx="1732910" cy="721031"/>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𝑈𝑉</m:t>
                          </m:r>
                        </m:sub>
                      </m:sSub>
                      <m:r>
                        <a:rPr lang="de-DE" sz="2000" b="0" i="1"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𝑈𝑉</m:t>
                              </m:r>
                            </m:sub>
                          </m:sSub>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𝑈</m:t>
                              </m:r>
                            </m:sub>
                          </m:s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𝑉</m:t>
                              </m:r>
                            </m:sub>
                          </m:sSub>
                        </m:den>
                      </m:f>
                      <m:r>
                        <a:rPr lang="de-DE" sz="2000" b="0" i="1" smtClean="0">
                          <a:latin typeface="Cambria Math"/>
                        </a:rPr>
                        <m:t>=</m:t>
                      </m:r>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1396673" y="2763057"/>
                <a:ext cx="1732910" cy="721031"/>
              </a:xfrm>
              <a:prstGeom prst="rect">
                <a:avLst/>
              </a:prstGeom>
              <a:blipFill rotWithShape="1">
                <a:blip r:embed="rId3"/>
                <a:stretch>
                  <a:fillRect/>
                </a:stretch>
              </a:blipFill>
            </p:spPr>
            <p:txBody>
              <a:bodyPr/>
              <a:lstStyle/>
              <a:p>
                <a:r>
                  <a:rPr lang="de-DE">
                    <a:noFill/>
                  </a:rPr>
                  <a:t> </a:t>
                </a:r>
              </a:p>
            </p:txBody>
          </p:sp>
        </mc:Fallback>
      </mc:AlternateContent>
      <p:sp>
        <p:nvSpPr>
          <p:cNvPr id="13" name="Textfeld 12"/>
          <p:cNvSpPr txBox="1"/>
          <p:nvPr/>
        </p:nvSpPr>
        <p:spPr>
          <a:xfrm>
            <a:off x="468312" y="2353949"/>
            <a:ext cx="7056015" cy="400110"/>
          </a:xfrm>
          <a:prstGeom prst="rect">
            <a:avLst/>
          </a:prstGeom>
          <a:noFill/>
        </p:spPr>
        <p:txBody>
          <a:bodyPr wrap="square" rtlCol="0">
            <a:spAutoFit/>
          </a:bodyPr>
          <a:lstStyle/>
          <a:p>
            <a:r>
              <a:rPr lang="de-DE" sz="2000" dirty="0">
                <a:solidFill>
                  <a:schemeClr val="tx1"/>
                </a:solidFill>
                <a:latin typeface="+mn-lt"/>
              </a:rPr>
              <a:t>&gt; Der Korrelationskoeffizient ist auch </a:t>
            </a:r>
            <a:r>
              <a:rPr lang="de-DE" sz="2000" b="1" dirty="0">
                <a:solidFill>
                  <a:srgbClr val="0070C0"/>
                </a:solidFill>
                <a:latin typeface="+mn-lt"/>
              </a:rPr>
              <a:t>skaleninvariant</a:t>
            </a:r>
            <a:r>
              <a:rPr lang="de-DE" sz="2000" dirty="0">
                <a:solidFill>
                  <a:schemeClr val="tx1"/>
                </a:solidFill>
                <a:latin typeface="+mn-lt"/>
              </a:rPr>
              <a:t>:</a:t>
            </a:r>
          </a:p>
        </p:txBody>
      </p:sp>
      <p:sp>
        <p:nvSpPr>
          <p:cNvPr id="14" name="Textfeld 13"/>
          <p:cNvSpPr txBox="1"/>
          <p:nvPr/>
        </p:nvSpPr>
        <p:spPr>
          <a:xfrm>
            <a:off x="468314" y="4179236"/>
            <a:ext cx="2740170" cy="400110"/>
          </a:xfrm>
          <a:prstGeom prst="rect">
            <a:avLst/>
          </a:prstGeom>
          <a:noFill/>
        </p:spPr>
        <p:txBody>
          <a:bodyPr wrap="square" rtlCol="0">
            <a:spAutoFit/>
          </a:bodyPr>
          <a:lstStyle/>
          <a:p>
            <a:r>
              <a:rPr lang="de-DE" sz="2000" dirty="0">
                <a:solidFill>
                  <a:schemeClr val="tx1"/>
                </a:solidFill>
                <a:latin typeface="+mn-lt"/>
              </a:rPr>
              <a:t>&gt; Es lässt sich zeigen: </a:t>
            </a:r>
          </a:p>
        </p:txBody>
      </p:sp>
      <mc:AlternateContent xmlns:mc="http://schemas.openxmlformats.org/markup-compatibility/2006" xmlns:a14="http://schemas.microsoft.com/office/drawing/2010/main">
        <mc:Choice Requires="a14">
          <p:sp>
            <p:nvSpPr>
              <p:cNvPr id="15" name="Textfeld 14"/>
              <p:cNvSpPr txBox="1"/>
              <p:nvPr/>
            </p:nvSpPr>
            <p:spPr>
              <a:xfrm>
                <a:off x="2958984" y="2765921"/>
                <a:ext cx="2045064" cy="71897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𝑋</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𝑐</m:t>
                              </m:r>
                            </m:e>
                            <m:sub>
                              <m:r>
                                <a:rPr lang="de-DE" sz="2000" b="0" i="1" smtClean="0">
                                  <a:solidFill>
                                    <a:schemeClr val="tx1"/>
                                  </a:solidFill>
                                  <a:latin typeface="Cambria Math"/>
                                </a:rPr>
                                <m:t>𝑌</m:t>
                              </m:r>
                            </m:sub>
                          </m:sSub>
                          <m:sSub>
                            <m:sSubPr>
                              <m:ctrlPr>
                                <a:rPr lang="de-DE" sz="2000" i="1" smtClean="0">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𝑋𝑌</m:t>
                              </m:r>
                            </m:sub>
                          </m:sSub>
                        </m:num>
                        <m:den>
                          <m:sSub>
                            <m:sSubPr>
                              <m:ctrlPr>
                                <a:rPr lang="de-DE" sz="2000" i="1">
                                  <a:solidFill>
                                    <a:schemeClr val="tx1"/>
                                  </a:solidFill>
                                  <a:latin typeface="Cambria Math" panose="02040503050406030204" pitchFamily="18" charset="0"/>
                                </a:rPr>
                              </m:ctrlPr>
                            </m:sSub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𝑐</m:t>
                                  </m:r>
                                </m:e>
                                <m:sub>
                                  <m:r>
                                    <a:rPr lang="de-DE" sz="2000" i="1">
                                      <a:solidFill>
                                        <a:schemeClr val="tx1"/>
                                      </a:solidFill>
                                      <a:latin typeface="Cambria Math"/>
                                    </a:rPr>
                                    <m:t>𝑋</m:t>
                                  </m:r>
                                </m:sub>
                              </m:sSub>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𝑋</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𝑐</m:t>
                              </m:r>
                            </m:e>
                            <m:sub>
                              <m:r>
                                <a:rPr lang="de-DE" sz="2000" b="0" i="1" smtClean="0">
                                  <a:solidFill>
                                    <a:schemeClr val="tx1"/>
                                  </a:solidFill>
                                  <a:latin typeface="Cambria Math"/>
                                </a:rPr>
                                <m:t>𝑌</m:t>
                              </m:r>
                            </m:sub>
                          </m:sSub>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𝑌</m:t>
                              </m:r>
                            </m:sub>
                          </m:sSub>
                        </m:den>
                      </m:f>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i="1">
                                  <a:solidFill>
                                    <a:schemeClr val="tx1"/>
                                  </a:solidFill>
                                  <a:latin typeface="Cambria Math"/>
                                </a:rPr>
                                <m:t>𝑋𝑌</m:t>
                              </m:r>
                            </m:sub>
                          </m:sSub>
                        </m:num>
                        <m:den>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i="1">
                                  <a:solidFill>
                                    <a:schemeClr val="tx1"/>
                                  </a:solidFill>
                                  <a:latin typeface="Cambria Math"/>
                                </a:rPr>
                                <m:t>𝑋</m:t>
                              </m:r>
                            </m:sub>
                          </m:sSub>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i="1">
                                  <a:solidFill>
                                    <a:schemeClr val="tx1"/>
                                  </a:solidFill>
                                  <a:latin typeface="Cambria Math"/>
                                </a:rPr>
                                <m:t>𝑌</m:t>
                              </m:r>
                            </m:sub>
                          </m:sSub>
                        </m:den>
                      </m:f>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958984" y="2765921"/>
                <a:ext cx="2045064" cy="71897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2959059" y="4163185"/>
                <a:ext cx="161294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𝑟</m:t>
                          </m:r>
                        </m:e>
                        <m:sub>
                          <m:r>
                            <a:rPr lang="de-DE" sz="2000" b="0" i="1" smtClean="0">
                              <a:solidFill>
                                <a:schemeClr val="tx1"/>
                              </a:solidFill>
                              <a:latin typeface="Cambria Math"/>
                            </a:rPr>
                            <m:t>𝑋𝑌</m:t>
                          </m:r>
                        </m:sub>
                      </m:sSub>
                      <m:r>
                        <a:rPr lang="de-DE" sz="2000" i="1" smtClean="0">
                          <a:solidFill>
                            <a:schemeClr val="tx1"/>
                          </a:solidFill>
                          <a:latin typeface="Cambria Math"/>
                          <a:ea typeface="Cambria Math"/>
                        </a:rPr>
                        <m:t>∈</m:t>
                      </m:r>
                      <m:d>
                        <m:dPr>
                          <m:begChr m:val="["/>
                          <m:endChr m:val="]"/>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−1,1</m:t>
                          </m:r>
                        </m:e>
                      </m:d>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2959059" y="4163185"/>
                <a:ext cx="1612941" cy="400110"/>
              </a:xfrm>
              <a:prstGeom prst="rect">
                <a:avLst/>
              </a:prstGeom>
              <a:blipFill rotWithShape="1">
                <a:blip r:embed="rId5"/>
                <a:stretch>
                  <a:fillRect b="-3030"/>
                </a:stretch>
              </a:blipFill>
            </p:spPr>
            <p:txBody>
              <a:bodyPr/>
              <a:lstStyle/>
              <a:p>
                <a:r>
                  <a:rPr lang="de-DE">
                    <a:noFill/>
                  </a:rPr>
                  <a:t> </a:t>
                </a:r>
              </a:p>
            </p:txBody>
          </p:sp>
        </mc:Fallback>
      </mc:AlternateContent>
      <p:sp>
        <p:nvSpPr>
          <p:cNvPr id="19" name="Textfeld 18"/>
          <p:cNvSpPr txBox="1"/>
          <p:nvPr/>
        </p:nvSpPr>
        <p:spPr>
          <a:xfrm>
            <a:off x="468314" y="4588163"/>
            <a:ext cx="7776094" cy="707886"/>
          </a:xfrm>
          <a:prstGeom prst="rect">
            <a:avLst/>
          </a:prstGeom>
          <a:noFill/>
        </p:spPr>
        <p:txBody>
          <a:bodyPr wrap="square" rtlCol="0">
            <a:spAutoFit/>
          </a:bodyPr>
          <a:lstStyle/>
          <a:p>
            <a:r>
              <a:rPr lang="de-DE" sz="2000" dirty="0">
                <a:solidFill>
                  <a:schemeClr val="tx1"/>
                </a:solidFill>
                <a:latin typeface="+mn-lt"/>
              </a:rPr>
              <a:t>&gt; Die Korrelation ist betragsmäßig genau dann gleich 1, falls die </a:t>
            </a:r>
            <a:r>
              <a:rPr lang="de-DE" sz="2000" i="1" dirty="0">
                <a:solidFill>
                  <a:schemeClr val="tx1"/>
                </a:solidFill>
                <a:latin typeface="+mn-lt"/>
              </a:rPr>
              <a:t>y</a:t>
            </a:r>
            <a:r>
              <a:rPr lang="de-DE" sz="2000" dirty="0">
                <a:solidFill>
                  <a:schemeClr val="tx1"/>
                </a:solidFill>
                <a:latin typeface="+mn-lt"/>
              </a:rPr>
              <a:t>-Werte</a:t>
            </a:r>
          </a:p>
          <a:p>
            <a:r>
              <a:rPr lang="de-DE" sz="2000" dirty="0">
                <a:latin typeface="+mn-lt"/>
              </a:rPr>
              <a:t>   perfekt linear von den </a:t>
            </a:r>
            <a:r>
              <a:rPr lang="de-DE" sz="2000" i="1" dirty="0">
                <a:latin typeface="+mn-lt"/>
              </a:rPr>
              <a:t>x</a:t>
            </a:r>
            <a:r>
              <a:rPr lang="de-DE" sz="2000" dirty="0">
                <a:latin typeface="+mn-lt"/>
              </a:rPr>
              <a:t>-Werten abhängen im Sinne von</a:t>
            </a:r>
            <a:r>
              <a:rPr lang="de-DE" sz="2000" dirty="0">
                <a:solidFill>
                  <a:schemeClr val="tx1"/>
                </a:solidFill>
                <a:latin typeface="+mn-lt"/>
              </a:rPr>
              <a:t> </a:t>
            </a:r>
          </a:p>
        </p:txBody>
      </p:sp>
      <mc:AlternateContent xmlns:mc="http://schemas.openxmlformats.org/markup-compatibility/2006" xmlns:a14="http://schemas.microsoft.com/office/drawing/2010/main">
        <mc:Choice Requires="a14">
          <p:sp>
            <p:nvSpPr>
              <p:cNvPr id="20" name="Textfeld 19"/>
              <p:cNvSpPr txBox="1"/>
              <p:nvPr/>
            </p:nvSpPr>
            <p:spPr>
              <a:xfrm>
                <a:off x="898585" y="5315183"/>
                <a:ext cx="6625743" cy="1015663"/>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            </m:t>
                    </m:r>
                    <m:d>
                      <m:dPr>
                        <m:ctrlPr>
                          <a:rPr lang="de-DE" sz="200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e>
                    </m:d>
                    <m:r>
                      <a:rPr lang="de-DE" sz="2000" b="0" i="1" smtClean="0">
                        <a:solidFill>
                          <a:schemeClr val="tx1"/>
                        </a:solidFill>
                        <a:latin typeface="Cambria Math"/>
                      </a:rPr>
                      <m:t>=</m:t>
                    </m:r>
                    <m:r>
                      <a:rPr lang="de-DE" sz="2000" b="0" i="1" smtClean="0">
                        <a:solidFill>
                          <a:schemeClr val="tx1"/>
                        </a:solidFill>
                        <a:latin typeface="Cambria Math"/>
                      </a:rPr>
                      <m:t>𝑐</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oMath>
                </a14:m>
                <a:r>
                  <a:rPr lang="de-DE" sz="2000" dirty="0">
                    <a:solidFill>
                      <a:schemeClr val="tx1"/>
                    </a:solidFill>
                  </a:rPr>
                  <a:t>  </a:t>
                </a:r>
                <a:r>
                  <a:rPr lang="de-DE" sz="2000" dirty="0">
                    <a:solidFill>
                      <a:schemeClr val="tx1"/>
                    </a:solidFill>
                    <a:latin typeface="+mn-lt"/>
                  </a:rPr>
                  <a:t>für ein</a:t>
                </a:r>
                <a:r>
                  <a:rPr lang="de-DE" sz="2000" dirty="0">
                    <a:solidFill>
                      <a:schemeClr val="tx1"/>
                    </a:solidFill>
                  </a:rPr>
                  <a:t> </a:t>
                </a:r>
                <a14:m>
                  <m:oMath xmlns:m="http://schemas.openxmlformats.org/officeDocument/2006/math">
                    <m:r>
                      <a:rPr lang="de-DE" sz="2000" b="0" i="1" smtClean="0">
                        <a:solidFill>
                          <a:schemeClr val="tx1"/>
                        </a:solidFill>
                        <a:latin typeface="Cambria Math"/>
                      </a:rPr>
                      <m:t>𝑐</m:t>
                    </m:r>
                    <m:r>
                      <a:rPr lang="de-DE" sz="2000" b="0" i="1" smtClean="0">
                        <a:solidFill>
                          <a:schemeClr val="tx1"/>
                        </a:solidFill>
                        <a:latin typeface="Cambria Math"/>
                        <a:ea typeface="Cambria Math"/>
                      </a:rPr>
                      <m:t>≠0</m:t>
                    </m:r>
                  </m:oMath>
                </a14:m>
                <a:endParaRPr lang="de-DE" sz="2000" b="0" dirty="0">
                  <a:solidFill>
                    <a:schemeClr val="tx1"/>
                  </a:solidFill>
                  <a:ea typeface="Cambria Math"/>
                </a:endParaRPr>
              </a:p>
              <a:p>
                <a:pPr/>
                <a14:m>
                  <m:oMathPara xmlns:m="http://schemas.openxmlformats.org/officeDocument/2006/math">
                    <m:oMathParaPr>
                      <m:jc m:val="left"/>
                    </m:oMathParaPr>
                    <m:oMath xmlns:m="http://schemas.openxmlformats.org/officeDocument/2006/math">
                      <m:r>
                        <a:rPr lang="de-DE" sz="2000" i="1">
                          <a:latin typeface="Cambria Math"/>
                          <a:ea typeface="Cambria Math"/>
                        </a:rPr>
                        <m:t>⇔     </m:t>
                      </m:r>
                      <m:sSub>
                        <m:sSubPr>
                          <m:ctrlPr>
                            <a:rPr lang="de-DE" sz="2000" i="1">
                              <a:latin typeface="Cambria Math" panose="02040503050406030204" pitchFamily="18" charset="0"/>
                              <a:ea typeface="Cambria Math"/>
                            </a:rPr>
                          </m:ctrlPr>
                        </m:sSubPr>
                        <m:e>
                          <m:r>
                            <a:rPr lang="de-DE" sz="2000" i="1">
                              <a:latin typeface="Cambria Math"/>
                              <a:ea typeface="Cambria Math"/>
                            </a:rPr>
                            <m:t>               </m:t>
                          </m:r>
                          <m:r>
                            <a:rPr lang="de-DE" sz="2000" i="1">
                              <a:latin typeface="Cambria Math"/>
                              <a:ea typeface="Cambria Math"/>
                            </a:rPr>
                            <m:t>𝑦</m:t>
                          </m:r>
                        </m:e>
                        <m:sub>
                          <m:r>
                            <a:rPr lang="de-DE" sz="2000" i="1">
                              <a:latin typeface="Cambria Math"/>
                              <a:ea typeface="Cambria Math"/>
                            </a:rPr>
                            <m:t>𝑖</m:t>
                          </m:r>
                        </m:sub>
                      </m:sSub>
                      <m:r>
                        <a:rPr lang="de-DE" sz="2000" i="1">
                          <a:latin typeface="Cambria Math"/>
                          <a:ea typeface="Cambria Math"/>
                        </a:rPr>
                        <m:t> =</m:t>
                      </m:r>
                      <m:acc>
                        <m:accPr>
                          <m:chr m:val="̅"/>
                          <m:ctrlPr>
                            <a:rPr lang="de-DE" sz="2000" i="1">
                              <a:latin typeface="Cambria Math" panose="02040503050406030204" pitchFamily="18" charset="0"/>
                              <a:ea typeface="Cambria Math"/>
                            </a:rPr>
                          </m:ctrlPr>
                        </m:accPr>
                        <m:e>
                          <m:r>
                            <a:rPr lang="de-DE" sz="2000" i="1">
                              <a:latin typeface="Cambria Math"/>
                              <a:ea typeface="Cambria Math"/>
                            </a:rPr>
                            <m:t>𝑦</m:t>
                          </m:r>
                        </m:e>
                      </m:acc>
                      <m:r>
                        <a:rPr lang="de-DE" sz="2000" i="1">
                          <a:latin typeface="Cambria Math"/>
                          <a:ea typeface="Cambria Math"/>
                        </a:rPr>
                        <m:t>−</m:t>
                      </m:r>
                      <m:r>
                        <a:rPr lang="de-DE" sz="2000" i="1">
                          <a:latin typeface="Cambria Math"/>
                          <a:ea typeface="Cambria Math"/>
                        </a:rPr>
                        <m:t>𝑐</m:t>
                      </m:r>
                      <m:acc>
                        <m:accPr>
                          <m:chr m:val="̅"/>
                          <m:ctrlPr>
                            <a:rPr lang="de-DE" sz="2000" i="1">
                              <a:latin typeface="Cambria Math" panose="02040503050406030204" pitchFamily="18" charset="0"/>
                              <a:ea typeface="Cambria Math"/>
                            </a:rPr>
                          </m:ctrlPr>
                        </m:accPr>
                        <m:e>
                          <m:r>
                            <a:rPr lang="de-DE" sz="2000" i="1">
                              <a:latin typeface="Cambria Math"/>
                              <a:ea typeface="Cambria Math"/>
                            </a:rPr>
                            <m:t>𝑥</m:t>
                          </m:r>
                        </m:e>
                      </m:acc>
                      <m:r>
                        <a:rPr lang="de-DE" sz="2000" i="1">
                          <a:latin typeface="Cambria Math"/>
                          <a:ea typeface="Cambria Math"/>
                        </a:rPr>
                        <m:t>+</m:t>
                      </m:r>
                      <m:r>
                        <a:rPr lang="de-DE" sz="2000" b="0" i="1" smtClean="0">
                          <a:latin typeface="Cambria Math"/>
                          <a:ea typeface="Cambria Math"/>
                        </a:rPr>
                        <m:t>𝑐</m:t>
                      </m:r>
                      <m:sSub>
                        <m:sSubPr>
                          <m:ctrlPr>
                            <a:rPr lang="de-DE" sz="2000" i="1">
                              <a:latin typeface="Cambria Math" panose="02040503050406030204" pitchFamily="18" charset="0"/>
                              <a:ea typeface="Cambria Math"/>
                            </a:rPr>
                          </m:ctrlPr>
                        </m:sSubPr>
                        <m:e>
                          <m:r>
                            <a:rPr lang="de-DE" sz="2000" i="1">
                              <a:latin typeface="Cambria Math"/>
                              <a:ea typeface="Cambria Math"/>
                            </a:rPr>
                            <m:t>𝑥</m:t>
                          </m:r>
                        </m:e>
                        <m:sub>
                          <m:r>
                            <a:rPr lang="de-DE" sz="2000" i="1">
                              <a:latin typeface="Cambria Math"/>
                              <a:ea typeface="Cambria Math"/>
                            </a:rPr>
                            <m:t>𝑖</m:t>
                          </m:r>
                        </m:sub>
                      </m:sSub>
                    </m:oMath>
                  </m:oMathPara>
                </a14:m>
                <a:endParaRPr lang="de-DE" sz="2000" dirty="0">
                  <a:ea typeface="Cambria Math"/>
                </a:endParaRPr>
              </a:p>
              <a:p>
                <a14:m>
                  <m:oMath xmlns:m="http://schemas.openxmlformats.org/officeDocument/2006/math">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𝑦</m:t>
                        </m:r>
                      </m:e>
                      <m:sub>
                        <m:r>
                          <a:rPr lang="de-DE" sz="2000" b="0" i="1" smtClean="0">
                            <a:solidFill>
                              <a:schemeClr val="tx1"/>
                            </a:solidFill>
                            <a:latin typeface="Cambria Math"/>
                            <a:ea typeface="Cambria Math"/>
                          </a:rPr>
                          <m:t>𝑖</m:t>
                        </m:r>
                      </m:sub>
                    </m:sSub>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𝑏</m:t>
                        </m:r>
                      </m:e>
                      <m:sub>
                        <m:r>
                          <a:rPr lang="de-DE" sz="2000" b="0" i="1" smtClean="0">
                            <a:solidFill>
                              <a:schemeClr val="tx1"/>
                            </a:solidFill>
                            <a:latin typeface="Cambria Math"/>
                            <a:ea typeface="Cambria Math"/>
                          </a:rPr>
                          <m:t>0</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𝑏</m:t>
                        </m:r>
                      </m:e>
                      <m:sub>
                        <m:r>
                          <a:rPr lang="de-DE" sz="2000" b="0" i="1" smtClean="0">
                            <a:solidFill>
                              <a:schemeClr val="tx1"/>
                            </a:solidFill>
                            <a:latin typeface="Cambria Math"/>
                            <a:ea typeface="Cambria Math"/>
                          </a:rPr>
                          <m:t>1</m:t>
                        </m:r>
                      </m:sub>
                    </m:sSub>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𝑥</m:t>
                        </m:r>
                      </m:e>
                      <m:sub>
                        <m:r>
                          <a:rPr lang="de-DE" sz="2000" b="0" i="1" smtClean="0">
                            <a:solidFill>
                              <a:schemeClr val="tx1"/>
                            </a:solidFill>
                            <a:latin typeface="Cambria Math"/>
                            <a:ea typeface="Cambria Math"/>
                          </a:rPr>
                          <m:t>𝑖</m:t>
                        </m:r>
                      </m:sub>
                    </m:sSub>
                  </m:oMath>
                </a14:m>
                <a:r>
                  <a:rPr lang="de-DE" sz="2000" b="0" dirty="0">
                    <a:solidFill>
                      <a:schemeClr val="tx1"/>
                    </a:solidFill>
                    <a:ea typeface="Cambria Math"/>
                  </a:rPr>
                  <a:t>  </a:t>
                </a:r>
                <a:r>
                  <a:rPr lang="de-DE" sz="2000" b="0" dirty="0">
                    <a:solidFill>
                      <a:schemeClr val="tx1"/>
                    </a:solidFill>
                    <a:latin typeface="+mn-lt"/>
                    <a:ea typeface="Cambria Math"/>
                  </a:rPr>
                  <a:t>mit</a:t>
                </a:r>
                <a:r>
                  <a:rPr lang="de-DE" sz="2000" b="0" dirty="0">
                    <a:solidFill>
                      <a:schemeClr val="tx1"/>
                    </a:solidFill>
                    <a:ea typeface="Cambria Math"/>
                  </a:rPr>
                  <a:t>   </a:t>
                </a:r>
                <a14:m>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𝑏</m:t>
                        </m:r>
                      </m:e>
                      <m:sub>
                        <m:r>
                          <a:rPr lang="de-DE" sz="2000" b="0" i="1" smtClean="0">
                            <a:solidFill>
                              <a:schemeClr val="tx1"/>
                            </a:solidFill>
                            <a:latin typeface="Cambria Math"/>
                            <a:ea typeface="Cambria Math"/>
                          </a:rPr>
                          <m:t>0</m:t>
                        </m:r>
                      </m:sub>
                    </m:sSub>
                    <m:r>
                      <a:rPr lang="de-DE" sz="2000" b="0" i="1" smtClean="0">
                        <a:solidFill>
                          <a:schemeClr val="tx1"/>
                        </a:solidFill>
                        <a:latin typeface="Cambria Math"/>
                        <a:ea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𝑦</m:t>
                        </m:r>
                      </m:e>
                    </m:acc>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𝑐</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𝑥</m:t>
                        </m:r>
                      </m:e>
                    </m:acc>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𝑏</m:t>
                        </m:r>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𝑐</m:t>
                    </m:r>
                  </m:oMath>
                </a14:m>
                <a:endParaRPr lang="de-DE" sz="2000" b="0" dirty="0">
                  <a:solidFill>
                    <a:schemeClr val="tx1"/>
                  </a:solidFill>
                  <a:ea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898585" y="5315183"/>
                <a:ext cx="6625743" cy="1015663"/>
              </a:xfrm>
              <a:prstGeom prst="rect">
                <a:avLst/>
              </a:prstGeom>
              <a:blipFill rotWithShape="1">
                <a:blip r:embed="rId6"/>
                <a:stretch>
                  <a:fillRect t="-2994" b="-9581"/>
                </a:stretch>
              </a:blipFill>
            </p:spPr>
            <p:txBody>
              <a:bodyPr/>
              <a:lstStyle/>
              <a:p>
                <a:r>
                  <a:rPr lang="de-DE">
                    <a:noFill/>
                  </a:rPr>
                  <a:t> </a:t>
                </a:r>
              </a:p>
            </p:txBody>
          </p:sp>
        </mc:Fallback>
      </mc:AlternateContent>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202</a:t>
            </a:r>
            <a:endParaRPr lang="de-DE" sz="8000" b="1" dirty="0">
              <a:solidFill>
                <a:schemeClr val="tx1"/>
              </a:solidFill>
              <a:latin typeface="+mj-lt"/>
            </a:endParaRPr>
          </a:p>
        </p:txBody>
      </p:sp>
    </p:spTree>
    <p:extLst>
      <p:ext uri="{BB962C8B-B14F-4D97-AF65-F5344CB8AC3E}">
        <p14:creationId xmlns:p14="http://schemas.microsoft.com/office/powerpoint/2010/main" val="587064950"/>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977" y="1052736"/>
            <a:ext cx="226786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Interpretation </a:t>
            </a:r>
            <a:r>
              <a:rPr lang="de-DE" sz="2000" dirty="0">
                <a:solidFill>
                  <a:srgbClr val="0070C0"/>
                </a:solidFill>
              </a:rPr>
              <a:t>●</a:t>
            </a:r>
            <a:endParaRPr lang="de-DE" sz="2000" b="1" dirty="0">
              <a:solidFill>
                <a:srgbClr val="0070C0"/>
              </a:solidFill>
              <a:latin typeface="Times New Roman" pitchFamily="18" charset="0"/>
            </a:endParaRPr>
          </a:p>
        </p:txBody>
      </p:sp>
      <p:pic>
        <p:nvPicPr>
          <p:cNvPr id="2" name="Grafik 1"/>
          <p:cNvPicPr>
            <a:picLocks noChangeAspect="1"/>
          </p:cNvPicPr>
          <p:nvPr/>
        </p:nvPicPr>
        <p:blipFill>
          <a:blip r:embed="rId3"/>
          <a:stretch>
            <a:fillRect/>
          </a:stretch>
        </p:blipFill>
        <p:spPr>
          <a:xfrm>
            <a:off x="457200" y="1822142"/>
            <a:ext cx="7315200" cy="3895725"/>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203</a:t>
            </a:r>
            <a:endParaRPr lang="de-DE" sz="8000" b="1" dirty="0">
              <a:solidFill>
                <a:schemeClr val="tx1"/>
              </a:solidFill>
              <a:latin typeface="+mj-lt"/>
            </a:endParaRPr>
          </a:p>
        </p:txBody>
      </p:sp>
    </p:spTree>
    <p:extLst>
      <p:ext uri="{BB962C8B-B14F-4D97-AF65-F5344CB8AC3E}">
        <p14:creationId xmlns:p14="http://schemas.microsoft.com/office/powerpoint/2010/main" val="1766979874"/>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68313" y="1059482"/>
            <a:ext cx="7315200" cy="4219575"/>
          </a:xfrm>
          <a:prstGeom prst="rect">
            <a:avLst/>
          </a:prstGeom>
        </p:spPr>
      </p:pic>
      <p:pic>
        <p:nvPicPr>
          <p:cNvPr id="3" name="Grafik 2"/>
          <p:cNvPicPr>
            <a:picLocks noChangeAspect="1"/>
          </p:cNvPicPr>
          <p:nvPr/>
        </p:nvPicPr>
        <p:blipFill>
          <a:blip r:embed="rId4"/>
          <a:stretch>
            <a:fillRect/>
          </a:stretch>
        </p:blipFill>
        <p:spPr>
          <a:xfrm>
            <a:off x="468313" y="5501926"/>
            <a:ext cx="7610475" cy="885825"/>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204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251590944"/>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977" y="1052736"/>
            <a:ext cx="604723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Korrelation misst nur lineare Abhängigkeit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8"/>
          <p:cNvSpPr txBox="1">
            <a:spLocks noChangeArrowheads="1"/>
          </p:cNvSpPr>
          <p:nvPr/>
        </p:nvSpPr>
        <p:spPr bwMode="auto">
          <a:xfrm>
            <a:off x="471547" y="1452846"/>
            <a:ext cx="374041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Reine Optik kann täuschen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77490" y="1880656"/>
            <a:ext cx="374041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5.2.5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205</a:t>
            </a:r>
            <a:endParaRPr lang="de-DE" sz="8000" b="1" dirty="0">
              <a:solidFill>
                <a:schemeClr val="tx1"/>
              </a:solidFill>
              <a:latin typeface="+mj-lt"/>
            </a:endParaRPr>
          </a:p>
        </p:txBody>
      </p:sp>
      <p:sp>
        <p:nvSpPr>
          <p:cNvPr id="13" name="TextBox 7"/>
          <p:cNvSpPr txBox="1"/>
          <p:nvPr/>
        </p:nvSpPr>
        <p:spPr>
          <a:xfrm>
            <a:off x="468312" y="2345961"/>
            <a:ext cx="8352159" cy="400110"/>
          </a:xfrm>
          <a:prstGeom prst="rect">
            <a:avLst/>
          </a:prstGeom>
          <a:noFill/>
        </p:spPr>
        <p:txBody>
          <a:bodyPr wrap="square" rtlCol="0">
            <a:spAutoFit/>
          </a:bodyPr>
          <a:lstStyle/>
          <a:p>
            <a:r>
              <a:rPr lang="de-DE" sz="2000" dirty="0">
                <a:latin typeface="+mn-lt"/>
              </a:rPr>
              <a:t>Gegeben: (2, 1), (4, 2), (4, 3), (5, 2), (6, 4), (8, 5), (9, 6), (10, 4), (4, 5), (7, 3)</a:t>
            </a:r>
          </a:p>
        </p:txBody>
      </p:sp>
      <p:pic>
        <p:nvPicPr>
          <p:cNvPr id="2" name="Grafik 1"/>
          <p:cNvPicPr>
            <a:picLocks noChangeAspect="1"/>
          </p:cNvPicPr>
          <p:nvPr/>
        </p:nvPicPr>
        <p:blipFill>
          <a:blip r:embed="rId3"/>
          <a:stretch>
            <a:fillRect/>
          </a:stretch>
        </p:blipFill>
        <p:spPr>
          <a:xfrm>
            <a:off x="455969" y="2925591"/>
            <a:ext cx="5514975" cy="3209925"/>
          </a:xfrm>
          <a:prstGeom prst="rect">
            <a:avLst/>
          </a:prstGeom>
        </p:spPr>
      </p:pic>
      <mc:AlternateContent xmlns:mc="http://schemas.openxmlformats.org/markup-compatibility/2006" xmlns:a14="http://schemas.microsoft.com/office/drawing/2010/main">
        <mc:Choice Requires="a14">
          <p:sp>
            <p:nvSpPr>
              <p:cNvPr id="14" name="Textfeld 13"/>
              <p:cNvSpPr txBox="1"/>
              <p:nvPr/>
            </p:nvSpPr>
            <p:spPr>
              <a:xfrm>
                <a:off x="5148064" y="3974959"/>
                <a:ext cx="2045064" cy="67480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59</m:t>
                          </m:r>
                        </m:num>
                        <m:den>
                          <m:r>
                            <a:rPr lang="de-DE" sz="2000" b="0" i="1" smtClean="0">
                              <a:solidFill>
                                <a:schemeClr val="tx1"/>
                              </a:solidFill>
                              <a:latin typeface="Cambria Math"/>
                            </a:rPr>
                            <m:t>10</m:t>
                          </m:r>
                        </m:den>
                      </m:f>
                      <m:r>
                        <a:rPr lang="de-DE" sz="2000" b="0" i="1" smtClean="0">
                          <a:solidFill>
                            <a:schemeClr val="tx1"/>
                          </a:solidFill>
                          <a:latin typeface="Cambria Math"/>
                        </a:rPr>
                        <m:t>=5.9</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5148064" y="3974959"/>
                <a:ext cx="2045064" cy="674800"/>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5148064" y="4750812"/>
                <a:ext cx="2045064"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35</m:t>
                          </m:r>
                        </m:num>
                        <m:den>
                          <m:r>
                            <a:rPr lang="de-DE" sz="2000" b="0" i="1" smtClean="0">
                              <a:solidFill>
                                <a:schemeClr val="tx1"/>
                              </a:solidFill>
                              <a:latin typeface="Cambria Math"/>
                            </a:rPr>
                            <m:t>10</m:t>
                          </m:r>
                        </m:den>
                      </m:f>
                      <m:r>
                        <a:rPr lang="de-DE" sz="2000" b="0" i="1" smtClean="0">
                          <a:solidFill>
                            <a:schemeClr val="tx1"/>
                          </a:solidFill>
                          <a:latin typeface="Cambria Math"/>
                        </a:rPr>
                        <m:t>=3.5</m:t>
                      </m:r>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5148064" y="4750812"/>
                <a:ext cx="2045064" cy="697114"/>
              </a:xfrm>
              <a:prstGeom prst="rect">
                <a:avLst/>
              </a:prstGeom>
              <a:blipFill>
                <a:blip r:embed="rId5"/>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418901916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206</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2" name="Textfeld 11"/>
              <p:cNvSpPr txBox="1"/>
              <p:nvPr/>
            </p:nvSpPr>
            <p:spPr>
              <a:xfrm>
                <a:off x="827584" y="1124744"/>
                <a:ext cx="5426870" cy="1254767"/>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𝑋𝑌</m:t>
                          </m:r>
                        </m:sub>
                      </m:sSub>
                      <m:r>
                        <a:rPr lang="de-DE" sz="2000" b="0" i="1" smtClean="0">
                          <a:latin typeface="Cambria Math"/>
                        </a:rPr>
                        <m:t>=</m:t>
                      </m:r>
                      <m:f>
                        <m:fPr>
                          <m:ctrlPr>
                            <a:rPr lang="de-DE" sz="2000" b="0" i="1" smtClean="0">
                              <a:latin typeface="Cambria Math" panose="02040503050406030204" pitchFamily="18" charset="0"/>
                            </a:rPr>
                          </m:ctrlPr>
                        </m:fPr>
                        <m:num>
                          <m:sSub>
                            <m:sSubPr>
                              <m:ctrlPr>
                                <a:rPr lang="de-DE" sz="2000" i="1">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i="1">
                                  <a:latin typeface="Cambria Math"/>
                                </a:rPr>
                                <m:t>𝑋𝑌</m:t>
                              </m:r>
                            </m:sub>
                          </m:sSub>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𝑌</m:t>
                              </m:r>
                            </m:sub>
                          </m:sSub>
                        </m:den>
                      </m:f>
                      <m:r>
                        <a:rPr lang="de-DE" sz="2000" b="0" i="1" smtClean="0">
                          <a:latin typeface="Cambria Math"/>
                        </a:rPr>
                        <m:t>=</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b="0" i="1" smtClean="0">
                                  <a:latin typeface="Cambria Math"/>
                                </a:rPr>
                                <m:t>−</m:t>
                              </m:r>
                              <m:acc>
                                <m:accPr>
                                  <m:chr m:val="̅"/>
                                  <m:ctrlPr>
                                    <a:rPr lang="de-DE" sz="2000" i="1">
                                      <a:latin typeface="Cambria Math" panose="02040503050406030204" pitchFamily="18" charset="0"/>
                                    </a:rPr>
                                  </m:ctrlPr>
                                </m:accPr>
                                <m:e>
                                  <m:r>
                                    <a:rPr lang="de-DE" sz="2000" i="1">
                                      <a:latin typeface="Cambria Math"/>
                                    </a:rPr>
                                    <m:t>𝑥</m:t>
                                  </m:r>
                                </m:e>
                              </m:acc>
                              <m:acc>
                                <m:accPr>
                                  <m:chr m:val="̅"/>
                                  <m:ctrlPr>
                                    <a:rPr lang="de-DE" sz="2000" i="1">
                                      <a:latin typeface="Cambria Math" panose="02040503050406030204" pitchFamily="18" charset="0"/>
                                    </a:rPr>
                                  </m:ctrlPr>
                                </m:accPr>
                                <m:e>
                                  <m:r>
                                    <a:rPr lang="de-DE" sz="2000" b="0" i="1" smtClean="0">
                                      <a:latin typeface="Cambria Math"/>
                                    </a:rPr>
                                    <m:t>𝑦</m:t>
                                  </m:r>
                                </m:e>
                              </m:acc>
                            </m:e>
                          </m:nary>
                        </m:num>
                        <m:den>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smtClean="0">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e>
                                    <m:sup>
                                      <m:r>
                                        <a:rPr lang="de-DE" sz="2000" i="1">
                                          <a:latin typeface="Cambria Math"/>
                                        </a:rPr>
                                        <m:t>2</m:t>
                                      </m:r>
                                    </m:sup>
                                  </m:sSup>
                                  <m:r>
                                    <a:rPr lang="de-DE" sz="2000" b="0" i="1" smtClean="0">
                                      <a:latin typeface="Cambria Math"/>
                                    </a:rPr>
                                    <m:t>−</m:t>
                                  </m:r>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b="0" i="1" smtClean="0">
                                              <a:latin typeface="Cambria Math"/>
                                            </a:rPr>
                                            <m:t>𝑥</m:t>
                                          </m:r>
                                        </m:e>
                                      </m:acc>
                                    </m:e>
                                    <m:sup>
                                      <m:r>
                                        <a:rPr lang="de-DE" sz="2000" b="0" i="1" smtClean="0">
                                          <a:latin typeface="Cambria Math"/>
                                        </a:rPr>
                                        <m:t>2</m:t>
                                      </m:r>
                                    </m:sup>
                                  </m:sSup>
                                </m:e>
                              </m:nary>
                            </m:e>
                          </m:rad>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r>
                                        <a:rPr lang="de-DE" sz="2000" b="0" i="1" smtClean="0">
                                          <a:latin typeface="Cambria Math"/>
                                        </a:rPr>
                                        <m:t>𝑦</m:t>
                                      </m:r>
                                    </m:e>
                                    <m:sup>
                                      <m:r>
                                        <a:rPr lang="de-DE" sz="2000" i="1">
                                          <a:latin typeface="Cambria Math"/>
                                        </a:rPr>
                                        <m:t>2</m:t>
                                      </m:r>
                                    </m:sup>
                                  </m:sSup>
                                  <m:r>
                                    <a:rPr lang="de-DE" sz="2000" i="1">
                                      <a:latin typeface="Cambria Math"/>
                                    </a:rPr>
                                    <m:t>−</m:t>
                                  </m:r>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b="0" i="1" smtClean="0">
                                              <a:latin typeface="Cambria Math"/>
                                            </a:rPr>
                                            <m:t>𝑦</m:t>
                                          </m:r>
                                        </m:e>
                                      </m:acc>
                                    </m:e>
                                    <m:sup>
                                      <m:r>
                                        <a:rPr lang="de-DE" sz="2000" i="1">
                                          <a:latin typeface="Cambria Math"/>
                                        </a:rPr>
                                        <m:t>2</m:t>
                                      </m:r>
                                    </m:sup>
                                  </m:sSup>
                                </m:e>
                              </m:nary>
                            </m:e>
                          </m:rad>
                        </m:den>
                      </m:f>
                    </m:oMath>
                  </m:oMathPara>
                </a14:m>
                <a:endParaRPr lang="de-DE" sz="2000" i="1" dirty="0">
                  <a:latin typeface="Cambria Math"/>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827584" y="1124744"/>
                <a:ext cx="5426870" cy="1254767"/>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2064859" y="2583258"/>
                <a:ext cx="4004802" cy="125790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f>
                            <m:fPr>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231</m:t>
                              </m:r>
                            </m:num>
                            <m:den>
                              <m:r>
                                <a:rPr lang="de-DE" sz="2000" b="0" i="1" smtClean="0">
                                  <a:solidFill>
                                    <a:schemeClr val="tx1"/>
                                  </a:solidFill>
                                  <a:latin typeface="Cambria Math"/>
                                </a:rPr>
                                <m:t>10</m:t>
                              </m:r>
                            </m:den>
                          </m:f>
                          <m:r>
                            <a:rPr lang="de-DE" sz="2000" b="0" i="1" smtClean="0">
                              <a:solidFill>
                                <a:schemeClr val="tx1"/>
                              </a:solidFill>
                              <a:latin typeface="Cambria Math"/>
                            </a:rPr>
                            <m:t>−</m:t>
                          </m:r>
                          <m:r>
                            <a:rPr lang="de-DE" sz="2000" i="1">
                              <a:solidFill>
                                <a:schemeClr val="tx1"/>
                              </a:solidFill>
                              <a:latin typeface="Cambria Math"/>
                            </a:rPr>
                            <m:t>5.9</m:t>
                          </m:r>
                          <m:r>
                            <a:rPr lang="de-DE" sz="2000" i="1" smtClean="0">
                              <a:solidFill>
                                <a:schemeClr val="tx1"/>
                              </a:solidFill>
                              <a:latin typeface="Cambria Math"/>
                              <a:ea typeface="Cambria Math"/>
                            </a:rPr>
                            <m:t>×</m:t>
                          </m:r>
                          <m:r>
                            <a:rPr lang="de-DE" sz="2000" i="1">
                              <a:solidFill>
                                <a:schemeClr val="tx1"/>
                              </a:solidFill>
                              <a:latin typeface="Cambria Math"/>
                              <a:ea typeface="Cambria Math"/>
                            </a:rPr>
                            <m:t>3.5</m:t>
                          </m:r>
                        </m:num>
                        <m:den>
                          <m:rad>
                            <m:radPr>
                              <m:degHide m:val="on"/>
                              <m:ctrlPr>
                                <a:rPr lang="de-DE" sz="2000" i="1">
                                  <a:solidFill>
                                    <a:schemeClr val="tx1"/>
                                  </a:solidFill>
                                  <a:latin typeface="Cambria Math" panose="02040503050406030204" pitchFamily="18" charset="0"/>
                                </a:rPr>
                              </m:ctrlPr>
                            </m:radPr>
                            <m:deg/>
                            <m:e>
                              <m:f>
                                <m:fPr>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407</m:t>
                                  </m:r>
                                </m:num>
                                <m:den>
                                  <m:r>
                                    <a:rPr lang="de-DE" sz="2000" b="0" i="1" smtClean="0">
                                      <a:solidFill>
                                        <a:schemeClr val="tx1"/>
                                      </a:solidFill>
                                      <a:latin typeface="Cambria Math"/>
                                    </a:rPr>
                                    <m:t>10</m:t>
                                  </m:r>
                                </m:den>
                              </m:f>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5.9</m:t>
                                  </m:r>
                                </m:e>
                                <m:sup>
                                  <m:r>
                                    <a:rPr lang="de-DE" sz="2000" b="0" i="1" smtClean="0">
                                      <a:solidFill>
                                        <a:schemeClr val="tx1"/>
                                      </a:solidFill>
                                      <a:latin typeface="Cambria Math"/>
                                    </a:rPr>
                                    <m:t>2</m:t>
                                  </m:r>
                                </m:sup>
                              </m:sSup>
                            </m:e>
                          </m:rad>
                          <m:rad>
                            <m:radPr>
                              <m:degHide m:val="on"/>
                              <m:ctrlPr>
                                <a:rPr lang="de-DE" sz="2000" i="1">
                                  <a:solidFill>
                                    <a:schemeClr val="tx1"/>
                                  </a:solidFill>
                                  <a:latin typeface="Cambria Math" panose="02040503050406030204" pitchFamily="18" charset="0"/>
                                </a:rPr>
                              </m:ctrlPr>
                            </m:radPr>
                            <m:deg/>
                            <m:e>
                              <m:f>
                                <m:fPr>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145</m:t>
                                  </m:r>
                                </m:num>
                                <m:den>
                                  <m:r>
                                    <a:rPr lang="de-DE" sz="2000" b="0" i="1" smtClean="0">
                                      <a:solidFill>
                                        <a:schemeClr val="tx1"/>
                                      </a:solidFill>
                                      <a:latin typeface="Cambria Math"/>
                                    </a:rPr>
                                    <m:t>10</m:t>
                                  </m:r>
                                </m:den>
                              </m:f>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3.5</m:t>
                                  </m:r>
                                </m:e>
                                <m:sup>
                                  <m:r>
                                    <a:rPr lang="de-DE" sz="2000" b="0" i="1" smtClean="0">
                                      <a:solidFill>
                                        <a:schemeClr val="tx1"/>
                                      </a:solidFill>
                                      <a:latin typeface="Cambria Math"/>
                                    </a:rPr>
                                    <m:t>2</m:t>
                                  </m:r>
                                </m:sup>
                              </m:sSup>
                            </m:e>
                          </m:rad>
                        </m:den>
                      </m:f>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064859" y="2583258"/>
                <a:ext cx="4004802" cy="125790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046892" y="4069964"/>
                <a:ext cx="1281826" cy="400110"/>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0.6730</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046892" y="4069964"/>
                <a:ext cx="1281826" cy="400110"/>
              </a:xfrm>
              <a:prstGeom prst="rect">
                <a:avLst/>
              </a:prstGeom>
              <a:blipFill rotWithShape="1">
                <a:blip r:embed="rId5"/>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85133597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1.3 Teilbereiche, Spezialgebiete und Grundlagen</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18</a:t>
            </a:r>
            <a:endParaRPr lang="de-DE" sz="8000" b="1" dirty="0">
              <a:solidFill>
                <a:schemeClr val="tx1"/>
              </a:solidFill>
              <a:latin typeface="+mj-lt"/>
            </a:endParaRP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3" y="981075"/>
            <a:ext cx="4679751"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1.3.1 Datengewinnung und Aufbereitung</a:t>
            </a:r>
          </a:p>
        </p:txBody>
      </p:sp>
      <p:sp>
        <p:nvSpPr>
          <p:cNvPr id="10" name="Textfeld 9"/>
          <p:cNvSpPr txBox="1">
            <a:spLocks noChangeArrowheads="1"/>
          </p:cNvSpPr>
          <p:nvPr/>
        </p:nvSpPr>
        <p:spPr bwMode="auto">
          <a:xfrm>
            <a:off x="468313" y="1675479"/>
            <a:ext cx="41036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Statistische Versuchsplanung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8313" y="2204864"/>
            <a:ext cx="41036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Stichprobentheorie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68312" y="2780928"/>
            <a:ext cx="46615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Primär- und Sekundärstatistiken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a:spLocks noChangeArrowheads="1"/>
          </p:cNvSpPr>
          <p:nvPr/>
        </p:nvSpPr>
        <p:spPr bwMode="auto">
          <a:xfrm>
            <a:off x="486506" y="3380165"/>
            <a:ext cx="46615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Datenaufbereitung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a:spLocks noChangeArrowheads="1"/>
          </p:cNvSpPr>
          <p:nvPr/>
        </p:nvSpPr>
        <p:spPr bwMode="auto">
          <a:xfrm>
            <a:off x="468310" y="4101216"/>
            <a:ext cx="5615855"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1.3.2 Spezielle Analysemethoden und Instrumente</a:t>
            </a:r>
          </a:p>
        </p:txBody>
      </p:sp>
      <p:sp>
        <p:nvSpPr>
          <p:cNvPr id="16" name="Textfeld 15"/>
          <p:cNvSpPr txBox="1">
            <a:spLocks noChangeArrowheads="1"/>
          </p:cNvSpPr>
          <p:nvPr/>
        </p:nvSpPr>
        <p:spPr bwMode="auto">
          <a:xfrm>
            <a:off x="468307" y="4894292"/>
            <a:ext cx="532782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Deskriptive und induktive Methoden </a:t>
            </a:r>
            <a:r>
              <a:rPr lang="de-DE" sz="2000" dirty="0">
                <a:solidFill>
                  <a:srgbClr val="0070C0"/>
                </a:solidFill>
                <a:latin typeface="+mn-lt"/>
              </a:rPr>
              <a:t>●</a:t>
            </a:r>
            <a:endParaRPr lang="de-DE" sz="2000" b="1" dirty="0">
              <a:solidFill>
                <a:srgbClr val="0070C0"/>
              </a:solidFill>
              <a:latin typeface="+mn-lt"/>
            </a:endParaRPr>
          </a:p>
        </p:txBody>
      </p:sp>
      <p:sp>
        <p:nvSpPr>
          <p:cNvPr id="17" name="Textfeld 16"/>
          <p:cNvSpPr txBox="1">
            <a:spLocks noChangeArrowheads="1"/>
          </p:cNvSpPr>
          <p:nvPr/>
        </p:nvSpPr>
        <p:spPr bwMode="auto">
          <a:xfrm>
            <a:off x="468308" y="5509014"/>
            <a:ext cx="619192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Explorative Datenanalyse und Data Mining </a:t>
            </a:r>
            <a:r>
              <a:rPr lang="de-DE" sz="2000" dirty="0">
                <a:solidFill>
                  <a:srgbClr val="0070C0"/>
                </a:solidFill>
                <a:latin typeface="+mn-lt"/>
              </a:rPr>
              <a:t>●</a:t>
            </a:r>
            <a:endParaRPr lang="de-DE" sz="2000" b="1" dirty="0">
              <a:solidFill>
                <a:srgbClr val="0070C0"/>
              </a:solidFill>
              <a:latin typeface="+mn-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139793760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1" y="4077072"/>
            <a:ext cx="359963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Verhältnis zur Kausalität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8312" y="5496401"/>
            <a:ext cx="763207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Zur Historie und Namensgebung des Korrelationskoeffizienten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Box 7"/>
          <p:cNvSpPr txBox="1"/>
          <p:nvPr/>
        </p:nvSpPr>
        <p:spPr>
          <a:xfrm>
            <a:off x="468311" y="4477182"/>
            <a:ext cx="4319713" cy="400110"/>
          </a:xfrm>
          <a:prstGeom prst="rect">
            <a:avLst/>
          </a:prstGeom>
          <a:noFill/>
        </p:spPr>
        <p:txBody>
          <a:bodyPr wrap="square" rtlCol="0">
            <a:spAutoFit/>
          </a:bodyPr>
          <a:lstStyle/>
          <a:p>
            <a:r>
              <a:rPr lang="de-DE" sz="2000" dirty="0">
                <a:latin typeface="+mn-lt"/>
              </a:rPr>
              <a:t>&gt; Keine Ursache-Wirkungs-Aussage</a:t>
            </a:r>
          </a:p>
        </p:txBody>
      </p:sp>
      <p:sp>
        <p:nvSpPr>
          <p:cNvPr id="13" name="TextBox 7"/>
          <p:cNvSpPr txBox="1"/>
          <p:nvPr/>
        </p:nvSpPr>
        <p:spPr>
          <a:xfrm>
            <a:off x="468312" y="4905974"/>
            <a:ext cx="5327824" cy="400110"/>
          </a:xfrm>
          <a:prstGeom prst="rect">
            <a:avLst/>
          </a:prstGeom>
          <a:noFill/>
        </p:spPr>
        <p:txBody>
          <a:bodyPr wrap="square" rtlCol="0">
            <a:spAutoFit/>
          </a:bodyPr>
          <a:lstStyle/>
          <a:p>
            <a:r>
              <a:rPr lang="de-DE" sz="2000" dirty="0">
                <a:latin typeface="+mn-lt"/>
              </a:rPr>
              <a:t>&gt; Weitere Ausführungen in Abschnitt 5.3.3.</a:t>
            </a:r>
          </a:p>
        </p:txBody>
      </p:sp>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207</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3"/>
          <a:stretch>
            <a:fillRect/>
          </a:stretch>
        </p:blipFill>
        <p:spPr>
          <a:xfrm>
            <a:off x="457200" y="981187"/>
            <a:ext cx="7600950" cy="3048000"/>
          </a:xfrm>
          <a:prstGeom prst="rect">
            <a:avLst/>
          </a:prstGeom>
        </p:spPr>
      </p:pic>
    </p:spTree>
    <p:extLst>
      <p:ext uri="{BB962C8B-B14F-4D97-AF65-F5344CB8AC3E}">
        <p14:creationId xmlns:p14="http://schemas.microsoft.com/office/powerpoint/2010/main" val="287376996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208</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977" y="1052736"/>
            <a:ext cx="5759207" cy="400110"/>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5.2.6: </a:t>
            </a:r>
            <a:r>
              <a:rPr lang="de-DE" sz="2000" dirty="0">
                <a:latin typeface="Times New Roman" pitchFamily="18" charset="0"/>
              </a:rPr>
              <a:t>Korrelation ökonomischer Indikatoren</a:t>
            </a:r>
            <a:endParaRPr lang="de-DE" sz="2000" b="1" dirty="0">
              <a:solidFill>
                <a:srgbClr val="0070C0"/>
              </a:solidFill>
              <a:latin typeface="Times New Roman" pitchFamily="18" charset="0"/>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504058" y="1712317"/>
            <a:ext cx="6534150" cy="2438400"/>
          </a:xfrm>
          <a:prstGeom prst="rect">
            <a:avLst/>
          </a:prstGeom>
        </p:spPr>
      </p:pic>
    </p:spTree>
    <p:extLst>
      <p:ext uri="{BB962C8B-B14F-4D97-AF65-F5344CB8AC3E}">
        <p14:creationId xmlns:p14="http://schemas.microsoft.com/office/powerpoint/2010/main" val="349541423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209</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3" y="1338444"/>
            <a:ext cx="6648450" cy="3152775"/>
          </a:xfrm>
          <a:prstGeom prst="rect">
            <a:avLst/>
          </a:prstGeom>
        </p:spPr>
      </p:pic>
    </p:spTree>
    <p:extLst>
      <p:ext uri="{BB962C8B-B14F-4D97-AF65-F5344CB8AC3E}">
        <p14:creationId xmlns:p14="http://schemas.microsoft.com/office/powerpoint/2010/main" val="3655041953"/>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124744"/>
            <a:ext cx="568951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Empirische Kovarianz- und Korrelationsmatrizen</a:t>
            </a:r>
          </a:p>
        </p:txBody>
      </p:sp>
      <p:sp>
        <p:nvSpPr>
          <p:cNvPr id="2" name="Textfeld 1"/>
          <p:cNvSpPr txBox="1"/>
          <p:nvPr/>
        </p:nvSpPr>
        <p:spPr>
          <a:xfrm>
            <a:off x="468313" y="3450183"/>
            <a:ext cx="1800200" cy="400110"/>
          </a:xfrm>
          <a:prstGeom prst="rect">
            <a:avLst/>
          </a:prstGeom>
          <a:noFill/>
        </p:spPr>
        <p:txBody>
          <a:bodyPr wrap="square" rtlCol="0">
            <a:spAutoFit/>
          </a:bodyPr>
          <a:lstStyle/>
          <a:p>
            <a:r>
              <a:rPr lang="de-DE" sz="2000" dirty="0">
                <a:latin typeface="+mn-lt"/>
              </a:rPr>
              <a:t>Beachte:</a:t>
            </a:r>
          </a:p>
        </p:txBody>
      </p:sp>
      <p:sp>
        <p:nvSpPr>
          <p:cNvPr id="12" name="Textfeld 11"/>
          <p:cNvSpPr txBox="1"/>
          <p:nvPr/>
        </p:nvSpPr>
        <p:spPr>
          <a:xfrm>
            <a:off x="468315" y="6064621"/>
            <a:ext cx="1800200" cy="400110"/>
          </a:xfrm>
          <a:prstGeom prst="rect">
            <a:avLst/>
          </a:prstGeom>
          <a:noFill/>
        </p:spPr>
        <p:txBody>
          <a:bodyPr wrap="square" rtlCol="0">
            <a:spAutoFit/>
          </a:bodyPr>
          <a:lstStyle/>
          <a:p>
            <a:r>
              <a:rPr lang="de-DE" sz="2000" dirty="0">
                <a:latin typeface="+mn-lt"/>
              </a:rPr>
              <a:t>Beachte:</a:t>
            </a:r>
          </a:p>
        </p:txBody>
      </p:sp>
      <mc:AlternateContent xmlns:mc="http://schemas.openxmlformats.org/markup-compatibility/2006" xmlns:a14="http://schemas.microsoft.com/office/drawing/2010/main">
        <mc:Choice Requires="a14">
          <p:sp>
            <p:nvSpPr>
              <p:cNvPr id="13" name="Textfeld 12"/>
              <p:cNvSpPr txBox="1"/>
              <p:nvPr/>
            </p:nvSpPr>
            <p:spPr>
              <a:xfrm>
                <a:off x="1728067" y="3385966"/>
                <a:ext cx="5982343" cy="528543"/>
              </a:xfrm>
              <a:prstGeom prst="rect">
                <a:avLst/>
              </a:prstGeom>
              <a:noFill/>
            </p:spPr>
            <p:txBody>
              <a:bodyPr wrap="none" rtlCol="0">
                <a:spAutoFit/>
              </a:bodyPr>
              <a:lstStyle/>
              <a:p>
                <a14:m>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𝑋𝑋</m:t>
                        </m:r>
                      </m:sub>
                    </m:sSub>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𝑥</m:t>
                                </m:r>
                              </m:e>
                            </m:acc>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𝑥</m:t>
                                </m:r>
                              </m:e>
                            </m:acc>
                          </m:e>
                        </m:d>
                      </m:e>
                    </m:nary>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smtClean="0">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e>
                            </m:d>
                          </m:e>
                          <m:sup>
                            <m:r>
                              <a:rPr lang="de-DE" sz="2000" b="0" i="1" smtClean="0">
                                <a:latin typeface="Cambria Math"/>
                              </a:rPr>
                              <m:t>2</m:t>
                            </m:r>
                          </m:sup>
                        </m:sSup>
                      </m:e>
                    </m:nary>
                    <m:r>
                      <a:rPr lang="de-DE" sz="2000" b="0" i="1" smtClean="0">
                        <a:latin typeface="Cambria Math"/>
                      </a:rPr>
                      <m:t>=</m:t>
                    </m:r>
                    <m:sSubSup>
                      <m:sSubSupPr>
                        <m:ctrlPr>
                          <a:rPr lang="de-DE" sz="2000" b="0" i="1" smtClean="0">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𝑋</m:t>
                        </m:r>
                      </m:sub>
                      <m:sup>
                        <m:r>
                          <a:rPr lang="de-DE" sz="2000" b="0" i="1" smtClean="0">
                            <a:latin typeface="Cambria Math"/>
                          </a:rPr>
                          <m:t>2</m:t>
                        </m:r>
                      </m:sup>
                    </m:sSubSup>
                  </m:oMath>
                </a14:m>
                <a:r>
                  <a:rPr lang="de-DE" sz="2000" dirty="0"/>
                  <a:t>.</a:t>
                </a:r>
              </a:p>
            </p:txBody>
          </p:sp>
        </mc:Choice>
        <mc:Fallback xmlns="">
          <p:sp>
            <p:nvSpPr>
              <p:cNvPr id="13" name="Textfeld 12"/>
              <p:cNvSpPr txBox="1">
                <a:spLocks noRot="1" noChangeAspect="1" noMove="1" noResize="1" noEditPoints="1" noAdjustHandles="1" noChangeArrowheads="1" noChangeShapeType="1" noTextEdit="1"/>
              </p:cNvSpPr>
              <p:nvPr/>
            </p:nvSpPr>
            <p:spPr>
              <a:xfrm>
                <a:off x="1728067" y="3385966"/>
                <a:ext cx="5982343" cy="528543"/>
              </a:xfrm>
              <a:prstGeom prst="rect">
                <a:avLst/>
              </a:prstGeom>
              <a:blipFill rotWithShape="1">
                <a:blip r:embed="rId5"/>
                <a:stretch>
                  <a:fillRect t="-80460" r="-815" b="-12643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728068" y="5945453"/>
                <a:ext cx="2414379" cy="638445"/>
              </a:xfrm>
              <a:prstGeom prst="rect">
                <a:avLst/>
              </a:prstGeom>
              <a:noFill/>
            </p:spPr>
            <p:txBody>
              <a:bodyPr wrap="none" rtlCol="0">
                <a:spAutoFit/>
              </a:bodyPr>
              <a:lstStyle/>
              <a:p>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𝑋𝑋</m:t>
                        </m:r>
                      </m:sub>
                    </m:sSub>
                    <m:r>
                      <a:rPr lang="de-DE" sz="2000" b="0" i="1"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𝑋𝑋</m:t>
                            </m:r>
                          </m:sub>
                        </m:sSub>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Sub>
                      </m:den>
                    </m:f>
                    <m:r>
                      <a:rPr lang="de-DE" sz="2000" b="0" i="1" smtClean="0">
                        <a:latin typeface="Cambria Math"/>
                      </a:rPr>
                      <m:t>=</m:t>
                    </m:r>
                    <m:f>
                      <m:fPr>
                        <m:ctrlPr>
                          <a:rPr lang="de-DE" sz="2000" i="1" smtClean="0">
                            <a:latin typeface="Cambria Math" panose="02040503050406030204" pitchFamily="18" charset="0"/>
                          </a:rPr>
                        </m:ctrlPr>
                      </m:fPr>
                      <m:num>
                        <m:sSubSup>
                          <m:sSubSupPr>
                            <m:ctrlPr>
                              <a:rPr lang="de-DE" sz="2000" i="1">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𝑋</m:t>
                            </m:r>
                          </m:sub>
                          <m:sup>
                            <m:r>
                              <a:rPr lang="de-DE" sz="2000" b="0" i="1" smtClean="0">
                                <a:latin typeface="Cambria Math"/>
                              </a:rPr>
                              <m:t>2</m:t>
                            </m:r>
                          </m:sup>
                        </m:sSubSup>
                      </m:num>
                      <m:den>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den>
                    </m:f>
                    <m:r>
                      <a:rPr lang="de-DE" sz="2000" b="0" i="1" smtClean="0">
                        <a:latin typeface="Cambria Math"/>
                      </a:rPr>
                      <m:t>=1</m:t>
                    </m:r>
                  </m:oMath>
                </a14:m>
                <a:r>
                  <a:rPr lang="de-DE" sz="2000" dirty="0"/>
                  <a:t>.</a:t>
                </a:r>
              </a:p>
            </p:txBody>
          </p:sp>
        </mc:Choice>
        <mc:Fallback xmlns="">
          <p:sp>
            <p:nvSpPr>
              <p:cNvPr id="14" name="Textfeld 13"/>
              <p:cNvSpPr txBox="1">
                <a:spLocks noRot="1" noChangeAspect="1" noMove="1" noResize="1" noEditPoints="1" noAdjustHandles="1" noChangeArrowheads="1" noChangeShapeType="1" noTextEdit="1"/>
              </p:cNvSpPr>
              <p:nvPr/>
            </p:nvSpPr>
            <p:spPr>
              <a:xfrm>
                <a:off x="1728068" y="5945453"/>
                <a:ext cx="2414379" cy="638445"/>
              </a:xfrm>
              <a:prstGeom prst="rect">
                <a:avLst/>
              </a:prstGeom>
              <a:blipFill rotWithShape="1">
                <a:blip r:embed="rId6"/>
                <a:stretch>
                  <a:fillRect r="-1763"/>
                </a:stretch>
              </a:blipFill>
            </p:spPr>
            <p:txBody>
              <a:bodyPr/>
              <a:lstStyle/>
              <a:p>
                <a:r>
                  <a:rPr lang="de-DE">
                    <a:noFill/>
                  </a:rPr>
                  <a:t> </a:t>
                </a:r>
              </a:p>
            </p:txBody>
          </p:sp>
        </mc:Fallback>
      </mc:AlternateContent>
      <p:sp>
        <p:nvSpPr>
          <p:cNvPr id="3" name="Textfeld 2"/>
          <p:cNvSpPr txBox="1"/>
          <p:nvPr/>
        </p:nvSpPr>
        <p:spPr>
          <a:xfrm>
            <a:off x="4069924" y="3914509"/>
            <a:ext cx="4066218" cy="400110"/>
          </a:xfrm>
          <a:prstGeom prst="rect">
            <a:avLst/>
          </a:prstGeom>
          <a:noFill/>
        </p:spPr>
        <p:txBody>
          <a:bodyPr wrap="square" rtlCol="0">
            <a:spAutoFit/>
          </a:bodyPr>
          <a:lstStyle/>
          <a:p>
            <a:r>
              <a:rPr lang="de-DE" sz="2000" dirty="0">
                <a:latin typeface="+mn-lt"/>
              </a:rPr>
              <a:t>„Kovarianz mit sich selbst“ = Varianz</a:t>
            </a:r>
          </a:p>
        </p:txBody>
      </p:sp>
      <p:sp>
        <p:nvSpPr>
          <p:cNvPr id="16" name="Textfeld 15"/>
          <p:cNvSpPr txBox="1"/>
          <p:nvPr/>
        </p:nvSpPr>
        <p:spPr>
          <a:xfrm>
            <a:off x="4142447" y="6058051"/>
            <a:ext cx="3669913" cy="400110"/>
          </a:xfrm>
          <a:prstGeom prst="rect">
            <a:avLst/>
          </a:prstGeom>
          <a:noFill/>
        </p:spPr>
        <p:txBody>
          <a:bodyPr wrap="square" rtlCol="0">
            <a:spAutoFit/>
          </a:bodyPr>
          <a:lstStyle/>
          <a:p>
            <a:r>
              <a:rPr lang="de-DE" sz="2000" dirty="0">
                <a:latin typeface="+mn-lt"/>
              </a:rPr>
              <a:t>„Korrelation mit sich selbst“ = 1</a:t>
            </a: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210</a:t>
            </a:r>
            <a:endParaRPr lang="de-DE" sz="8000" b="1" dirty="0">
              <a:solidFill>
                <a:schemeClr val="tx1">
                  <a:alpha val="30000"/>
                </a:schemeClr>
              </a:solidFill>
              <a:latin typeface="+mj-lt"/>
            </a:endParaRPr>
          </a:p>
        </p:txBody>
      </p:sp>
      <p:pic>
        <p:nvPicPr>
          <p:cNvPr id="4" name="Grafik 3"/>
          <p:cNvPicPr>
            <a:picLocks noChangeAspect="1"/>
          </p:cNvPicPr>
          <p:nvPr/>
        </p:nvPicPr>
        <p:blipFill>
          <a:blip r:embed="rId7"/>
          <a:stretch>
            <a:fillRect/>
          </a:stretch>
        </p:blipFill>
        <p:spPr>
          <a:xfrm>
            <a:off x="2066925" y="1779945"/>
            <a:ext cx="5010150" cy="1600200"/>
          </a:xfrm>
          <a:prstGeom prst="rect">
            <a:avLst/>
          </a:prstGeom>
        </p:spPr>
      </p:pic>
      <p:sp>
        <p:nvSpPr>
          <p:cNvPr id="18" name="Textfeld 9"/>
          <p:cNvSpPr txBox="1">
            <a:spLocks noChangeArrowheads="1"/>
          </p:cNvSpPr>
          <p:nvPr/>
        </p:nvSpPr>
        <p:spPr bwMode="auto">
          <a:xfrm>
            <a:off x="468313" y="1605395"/>
            <a:ext cx="251951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err="1">
                <a:solidFill>
                  <a:srgbClr val="0070C0"/>
                </a:solidFill>
                <a:latin typeface="Times New Roman" pitchFamily="18" charset="0"/>
              </a:rPr>
              <a:t>Kovarianzmatrix</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pic>
        <p:nvPicPr>
          <p:cNvPr id="5" name="Grafik 4"/>
          <p:cNvPicPr>
            <a:picLocks noChangeAspect="1"/>
          </p:cNvPicPr>
          <p:nvPr/>
        </p:nvPicPr>
        <p:blipFill>
          <a:blip r:embed="rId8"/>
          <a:stretch>
            <a:fillRect/>
          </a:stretch>
        </p:blipFill>
        <p:spPr>
          <a:xfrm>
            <a:off x="2027238" y="4379348"/>
            <a:ext cx="4848225" cy="1533525"/>
          </a:xfrm>
          <a:prstGeom prst="rect">
            <a:avLst/>
          </a:prstGeom>
        </p:spPr>
      </p:pic>
      <p:sp>
        <p:nvSpPr>
          <p:cNvPr id="20" name="Textfeld 19"/>
          <p:cNvSpPr txBox="1">
            <a:spLocks noChangeArrowheads="1"/>
          </p:cNvSpPr>
          <p:nvPr/>
        </p:nvSpPr>
        <p:spPr bwMode="auto">
          <a:xfrm>
            <a:off x="468313" y="4107147"/>
            <a:ext cx="345561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Korrelationsmatrix </a:t>
            </a:r>
            <a:r>
              <a:rPr lang="de-DE" sz="2000" dirty="0">
                <a:solidFill>
                  <a:srgbClr val="0070C0"/>
                </a:solidFill>
              </a:rPr>
              <a:t>●</a:t>
            </a:r>
            <a:endParaRPr lang="de-DE" sz="2000" b="1" dirty="0">
              <a:solidFill>
                <a:srgbClr val="0070C0"/>
              </a:solidFill>
              <a:latin typeface="Times New Roman" pitchFamily="18" charset="0"/>
            </a:endParaRPr>
          </a:p>
        </p:txBody>
      </p:sp>
    </p:spTree>
    <p:extLst>
      <p:ext uri="{BB962C8B-B14F-4D97-AF65-F5344CB8AC3E}">
        <p14:creationId xmlns:p14="http://schemas.microsoft.com/office/powerpoint/2010/main" val="49374291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124744"/>
            <a:ext cx="446537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Korrelationskoeffizient nach Spearman</a:t>
            </a:r>
          </a:p>
        </p:txBody>
      </p:sp>
      <p:sp>
        <p:nvSpPr>
          <p:cNvPr id="9" name="Textfeld 9"/>
          <p:cNvSpPr txBox="1">
            <a:spLocks noChangeArrowheads="1"/>
          </p:cNvSpPr>
          <p:nvPr/>
        </p:nvSpPr>
        <p:spPr bwMode="auto">
          <a:xfrm>
            <a:off x="468313" y="1605395"/>
            <a:ext cx="208746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Hintergrund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Box 7"/>
          <p:cNvSpPr txBox="1"/>
          <p:nvPr/>
        </p:nvSpPr>
        <p:spPr>
          <a:xfrm>
            <a:off x="466666" y="2022936"/>
            <a:ext cx="8352159" cy="400110"/>
          </a:xfrm>
          <a:prstGeom prst="rect">
            <a:avLst/>
          </a:prstGeom>
          <a:noFill/>
        </p:spPr>
        <p:txBody>
          <a:bodyPr wrap="square" rtlCol="0">
            <a:spAutoFit/>
          </a:bodyPr>
          <a:lstStyle/>
          <a:p>
            <a:r>
              <a:rPr lang="de-DE" sz="2000" dirty="0">
                <a:latin typeface="+mn-lt"/>
              </a:rPr>
              <a:t>&gt; Betrachte folgende Daten: (1, 1), (8, 0.125), (4, 0.25), (2, 0.5)</a:t>
            </a:r>
          </a:p>
        </p:txBody>
      </p:sp>
      <p:sp>
        <p:nvSpPr>
          <p:cNvPr id="12" name="TextBox 7"/>
          <p:cNvSpPr txBox="1"/>
          <p:nvPr/>
        </p:nvSpPr>
        <p:spPr>
          <a:xfrm>
            <a:off x="468313" y="2429340"/>
            <a:ext cx="8352159" cy="400110"/>
          </a:xfrm>
          <a:prstGeom prst="rect">
            <a:avLst/>
          </a:prstGeom>
          <a:noFill/>
        </p:spPr>
        <p:txBody>
          <a:bodyPr wrap="square" rtlCol="0">
            <a:spAutoFit/>
          </a:bodyPr>
          <a:lstStyle/>
          <a:p>
            <a:r>
              <a:rPr lang="de-DE" sz="2000" dirty="0">
                <a:latin typeface="+mn-lt"/>
              </a:rPr>
              <a:t>&gt; Feststellung: Perfekter monotoner Zusammenhang, jedoch Korrelation &lt; 1</a:t>
            </a:r>
          </a:p>
        </p:txBody>
      </p:sp>
      <p:sp>
        <p:nvSpPr>
          <p:cNvPr id="14" name="TextBox 7"/>
          <p:cNvSpPr txBox="1"/>
          <p:nvPr/>
        </p:nvSpPr>
        <p:spPr>
          <a:xfrm>
            <a:off x="468313" y="2811721"/>
            <a:ext cx="8352159" cy="400110"/>
          </a:xfrm>
          <a:prstGeom prst="rect">
            <a:avLst/>
          </a:prstGeom>
          <a:noFill/>
        </p:spPr>
        <p:txBody>
          <a:bodyPr wrap="square" rtlCol="0">
            <a:spAutoFit/>
          </a:bodyPr>
          <a:lstStyle/>
          <a:p>
            <a:r>
              <a:rPr lang="de-DE" sz="2000" dirty="0">
                <a:latin typeface="+mn-lt"/>
              </a:rPr>
              <a:t>   =&gt; Korrelation misst nur Stärke der </a:t>
            </a:r>
            <a:r>
              <a:rPr lang="de-DE" sz="2000" u="sng" dirty="0">
                <a:latin typeface="+mn-lt"/>
              </a:rPr>
              <a:t>linearen</a:t>
            </a:r>
            <a:r>
              <a:rPr lang="de-DE" sz="2000" dirty="0">
                <a:latin typeface="+mn-lt"/>
              </a:rPr>
              <a:t> Abhängigkeit</a:t>
            </a:r>
          </a:p>
        </p:txBody>
      </p:sp>
      <p:pic>
        <p:nvPicPr>
          <p:cNvPr id="2" name="Grafik 1"/>
          <p:cNvPicPr>
            <a:picLocks noChangeAspect="1"/>
          </p:cNvPicPr>
          <p:nvPr/>
        </p:nvPicPr>
        <p:blipFill>
          <a:blip r:embed="rId3"/>
          <a:stretch>
            <a:fillRect/>
          </a:stretch>
        </p:blipFill>
        <p:spPr>
          <a:xfrm>
            <a:off x="457200" y="3514526"/>
            <a:ext cx="7353300" cy="2924175"/>
          </a:xfrm>
          <a:prstGeom prst="rect">
            <a:avLst/>
          </a:prstGeom>
        </p:spPr>
      </p:pic>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211</a:t>
            </a:r>
            <a:endParaRPr lang="de-DE" sz="8000" b="1" dirty="0">
              <a:solidFill>
                <a:schemeClr val="tx1"/>
              </a:solidFill>
              <a:latin typeface="+mj-lt"/>
            </a:endParaRPr>
          </a:p>
        </p:txBody>
      </p:sp>
    </p:spTree>
    <p:extLst>
      <p:ext uri="{BB962C8B-B14F-4D97-AF65-F5344CB8AC3E}">
        <p14:creationId xmlns:p14="http://schemas.microsoft.com/office/powerpoint/2010/main" val="156629933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212</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977" y="1052736"/>
            <a:ext cx="215880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Rangzahlen </a:t>
            </a:r>
            <a:r>
              <a:rPr lang="de-DE" sz="2000" dirty="0">
                <a:solidFill>
                  <a:srgbClr val="0070C0"/>
                </a:solidFill>
              </a:rPr>
              <a:t>●</a:t>
            </a:r>
            <a:endParaRPr lang="de-DE" sz="2000" b="1" dirty="0">
              <a:solidFill>
                <a:srgbClr val="0070C0"/>
              </a:solidFill>
              <a:latin typeface="Times New Roman" pitchFamily="18" charset="0"/>
            </a:endParaRPr>
          </a:p>
        </p:txBody>
      </p:sp>
      <p:sp>
        <p:nvSpPr>
          <p:cNvPr id="13" name="Textfeld 12"/>
          <p:cNvSpPr txBox="1">
            <a:spLocks noChangeArrowheads="1"/>
          </p:cNvSpPr>
          <p:nvPr/>
        </p:nvSpPr>
        <p:spPr bwMode="auto">
          <a:xfrm>
            <a:off x="468977" y="3746490"/>
            <a:ext cx="381499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Interpretation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Box 7"/>
          <p:cNvSpPr txBox="1"/>
          <p:nvPr/>
        </p:nvSpPr>
        <p:spPr>
          <a:xfrm>
            <a:off x="468977" y="1452846"/>
            <a:ext cx="2555567" cy="400110"/>
          </a:xfrm>
          <a:prstGeom prst="rect">
            <a:avLst/>
          </a:prstGeom>
          <a:noFill/>
        </p:spPr>
        <p:txBody>
          <a:bodyPr wrap="square" rtlCol="0">
            <a:spAutoFit/>
          </a:bodyPr>
          <a:lstStyle/>
          <a:p>
            <a:r>
              <a:rPr lang="de-DE" sz="2000" dirty="0">
                <a:latin typeface="+mn-lt"/>
              </a:rPr>
              <a:t>&gt; Originalwerte:</a:t>
            </a:r>
          </a:p>
        </p:txBody>
      </p:sp>
      <mc:AlternateContent xmlns:mc="http://schemas.openxmlformats.org/markup-compatibility/2006" xmlns:a14="http://schemas.microsoft.com/office/drawing/2010/main">
        <mc:Choice Requires="a14">
          <p:sp>
            <p:nvSpPr>
              <p:cNvPr id="10" name="Textfeld 9"/>
              <p:cNvSpPr txBox="1"/>
              <p:nvPr/>
            </p:nvSpPr>
            <p:spPr>
              <a:xfrm>
                <a:off x="2627784" y="1452846"/>
                <a:ext cx="3497752" cy="400110"/>
              </a:xfrm>
              <a:prstGeom prst="rect">
                <a:avLst/>
              </a:prstGeom>
              <a:noFill/>
            </p:spPr>
            <p:txBody>
              <a:bodyPr wrap="non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1</m:t>
                        </m:r>
                      </m:sub>
                    </m:sSub>
                    <m:r>
                      <a:rPr lang="de-DE" sz="2000" b="0" i="1" smtClean="0">
                        <a:solidFill>
                          <a:schemeClr val="tx1"/>
                        </a:solidFill>
                        <a:latin typeface="Cambria Math"/>
                      </a:rPr>
                      <m:t>=1,</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2</m:t>
                        </m:r>
                      </m:sub>
                    </m:sSub>
                    <m:r>
                      <a:rPr lang="de-DE" sz="2000" i="1">
                        <a:solidFill>
                          <a:schemeClr val="tx1"/>
                        </a:solidFill>
                        <a:latin typeface="Cambria Math"/>
                      </a:rPr>
                      <m:t>=</m:t>
                    </m:r>
                    <m:r>
                      <a:rPr lang="de-DE" sz="2000" b="0" i="1" smtClean="0">
                        <a:solidFill>
                          <a:schemeClr val="tx1"/>
                        </a:solidFill>
                        <a:latin typeface="Cambria Math"/>
                      </a:rPr>
                      <m:t>8</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3</m:t>
                        </m:r>
                      </m:sub>
                    </m:sSub>
                    <m:r>
                      <a:rPr lang="de-DE" sz="2000" i="1">
                        <a:solidFill>
                          <a:schemeClr val="tx1"/>
                        </a:solidFill>
                        <a:latin typeface="Cambria Math"/>
                      </a:rPr>
                      <m:t>=</m:t>
                    </m:r>
                    <m:r>
                      <a:rPr lang="de-DE" sz="2000" b="0" i="1" smtClean="0">
                        <a:solidFill>
                          <a:schemeClr val="tx1"/>
                        </a:solidFill>
                        <a:latin typeface="Cambria Math"/>
                      </a:rPr>
                      <m:t>4</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4</m:t>
                        </m:r>
                      </m:sub>
                    </m:sSub>
                    <m:r>
                      <a:rPr lang="de-DE" sz="2000" i="1">
                        <a:solidFill>
                          <a:schemeClr val="tx1"/>
                        </a:solidFill>
                        <a:latin typeface="Cambria Math"/>
                      </a:rPr>
                      <m:t>=</m:t>
                    </m:r>
                    <m:r>
                      <a:rPr lang="de-DE" sz="2000" b="0" i="1" smtClean="0">
                        <a:solidFill>
                          <a:schemeClr val="tx1"/>
                        </a:solidFill>
                        <a:latin typeface="Cambria Math"/>
                      </a:rPr>
                      <m:t>2</m:t>
                    </m:r>
                  </m:oMath>
                </a14:m>
                <a:endParaRPr lang="de-DE" sz="2000" i="1" dirty="0">
                  <a:solidFill>
                    <a:schemeClr val="tx1"/>
                  </a:solidFill>
                  <a:latin typeface="Cambria Math"/>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2627784" y="1452846"/>
                <a:ext cx="3497752" cy="400110"/>
              </a:xfrm>
              <a:prstGeom prst="rect">
                <a:avLst/>
              </a:prstGeom>
              <a:blipFill rotWithShape="1">
                <a:blip r:embed="rId3"/>
                <a:stretch>
                  <a:fillRect b="-3030"/>
                </a:stretch>
              </a:blipFill>
            </p:spPr>
            <p:txBody>
              <a:bodyPr/>
              <a:lstStyle/>
              <a:p>
                <a:r>
                  <a:rPr lang="de-DE">
                    <a:noFill/>
                  </a:rPr>
                  <a:t> </a:t>
                </a:r>
              </a:p>
            </p:txBody>
          </p:sp>
        </mc:Fallback>
      </mc:AlternateContent>
      <p:sp>
        <p:nvSpPr>
          <p:cNvPr id="14" name="TextBox 7"/>
          <p:cNvSpPr txBox="1"/>
          <p:nvPr/>
        </p:nvSpPr>
        <p:spPr>
          <a:xfrm>
            <a:off x="468977" y="2066264"/>
            <a:ext cx="2555567" cy="400110"/>
          </a:xfrm>
          <a:prstGeom prst="rect">
            <a:avLst/>
          </a:prstGeom>
          <a:noFill/>
        </p:spPr>
        <p:txBody>
          <a:bodyPr wrap="square" rtlCol="0">
            <a:spAutoFit/>
          </a:bodyPr>
          <a:lstStyle/>
          <a:p>
            <a:r>
              <a:rPr lang="de-DE" sz="2000" dirty="0">
                <a:latin typeface="+mn-lt"/>
              </a:rPr>
              <a:t>&gt; Geordnete Werte:</a:t>
            </a:r>
          </a:p>
        </p:txBody>
      </p:sp>
      <mc:AlternateContent xmlns:mc="http://schemas.openxmlformats.org/markup-compatibility/2006" xmlns:a14="http://schemas.microsoft.com/office/drawing/2010/main">
        <mc:Choice Requires="a14">
          <p:sp>
            <p:nvSpPr>
              <p:cNvPr id="15" name="Textfeld 14"/>
              <p:cNvSpPr txBox="1"/>
              <p:nvPr/>
            </p:nvSpPr>
            <p:spPr>
              <a:xfrm>
                <a:off x="2627784" y="2066264"/>
                <a:ext cx="4145045" cy="421590"/>
              </a:xfrm>
              <a:prstGeom prst="rect">
                <a:avLst/>
              </a:prstGeom>
              <a:noFill/>
            </p:spPr>
            <p:txBody>
              <a:bodyPr wrap="non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m:t>
                            </m:r>
                          </m:e>
                        </m:d>
                      </m:sub>
                    </m:sSub>
                    <m:r>
                      <a:rPr lang="de-DE" sz="2000" b="0" i="1" smtClean="0">
                        <a:solidFill>
                          <a:schemeClr val="tx1"/>
                        </a:solidFill>
                        <a:latin typeface="Cambria Math"/>
                      </a:rPr>
                      <m:t>=1,</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sub>
                    </m:sSub>
                    <m:r>
                      <a:rPr lang="de-DE" sz="2000" i="1">
                        <a:solidFill>
                          <a:schemeClr val="tx1"/>
                        </a:solidFill>
                        <a:latin typeface="Cambria Math"/>
                      </a:rPr>
                      <m:t>=</m:t>
                    </m:r>
                    <m:r>
                      <a:rPr lang="de-DE" sz="2000" b="0" i="1" smtClean="0">
                        <a:solidFill>
                          <a:schemeClr val="tx1"/>
                        </a:solidFill>
                        <a:latin typeface="Cambria Math"/>
                      </a:rPr>
                      <m:t>2</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3</m:t>
                            </m:r>
                          </m:e>
                        </m:d>
                      </m:sub>
                    </m:sSub>
                    <m:r>
                      <a:rPr lang="de-DE" sz="2000" i="1">
                        <a:solidFill>
                          <a:schemeClr val="tx1"/>
                        </a:solidFill>
                        <a:latin typeface="Cambria Math"/>
                      </a:rPr>
                      <m:t>=</m:t>
                    </m:r>
                    <m:r>
                      <a:rPr lang="de-DE" sz="2000" b="0" i="1" smtClean="0">
                        <a:solidFill>
                          <a:schemeClr val="tx1"/>
                        </a:solidFill>
                        <a:latin typeface="Cambria Math"/>
                      </a:rPr>
                      <m:t>4</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4</m:t>
                            </m:r>
                          </m:e>
                        </m:d>
                      </m:sub>
                    </m:sSub>
                    <m:r>
                      <a:rPr lang="de-DE" sz="2000" i="1">
                        <a:solidFill>
                          <a:schemeClr val="tx1"/>
                        </a:solidFill>
                        <a:latin typeface="Cambria Math"/>
                      </a:rPr>
                      <m:t>=</m:t>
                    </m:r>
                    <m:r>
                      <a:rPr lang="de-DE" sz="2000" b="0" i="1" smtClean="0">
                        <a:solidFill>
                          <a:schemeClr val="tx1"/>
                        </a:solidFill>
                        <a:latin typeface="Cambria Math"/>
                      </a:rPr>
                      <m:t>8</m:t>
                    </m:r>
                  </m:oMath>
                </a14:m>
                <a:endParaRPr lang="de-DE" sz="2000" i="1" dirty="0">
                  <a:solidFill>
                    <a:schemeClr val="tx1"/>
                  </a:solidFill>
                  <a:latin typeface="Cambria Math"/>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627784" y="2066264"/>
                <a:ext cx="4145045" cy="421590"/>
              </a:xfrm>
              <a:prstGeom prst="rect">
                <a:avLst/>
              </a:prstGeom>
              <a:blipFill rotWithShape="1">
                <a:blip r:embed="rId4"/>
                <a:stretch>
                  <a:fillRect/>
                </a:stretch>
              </a:blipFill>
            </p:spPr>
            <p:txBody>
              <a:bodyPr/>
              <a:lstStyle/>
              <a:p>
                <a:r>
                  <a:rPr lang="de-DE">
                    <a:noFill/>
                  </a:rPr>
                  <a:t> </a:t>
                </a:r>
              </a:p>
            </p:txBody>
          </p:sp>
        </mc:Fallback>
      </mc:AlternateContent>
      <p:sp>
        <p:nvSpPr>
          <p:cNvPr id="16" name="TextBox 7"/>
          <p:cNvSpPr txBox="1"/>
          <p:nvPr/>
        </p:nvSpPr>
        <p:spPr>
          <a:xfrm>
            <a:off x="468977" y="2676735"/>
            <a:ext cx="2555567"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Rangwerte</a:t>
            </a:r>
            <a:r>
              <a:rPr lang="de-DE" sz="2000" dirty="0">
                <a:latin typeface="+mn-lt"/>
              </a:rPr>
              <a:t>:</a:t>
            </a:r>
          </a:p>
        </p:txBody>
      </p:sp>
      <mc:AlternateContent xmlns:mc="http://schemas.openxmlformats.org/markup-compatibility/2006" xmlns:a14="http://schemas.microsoft.com/office/drawing/2010/main">
        <mc:Choice Requires="a14">
          <p:sp>
            <p:nvSpPr>
              <p:cNvPr id="17" name="Textfeld 16"/>
              <p:cNvSpPr txBox="1"/>
              <p:nvPr/>
            </p:nvSpPr>
            <p:spPr>
              <a:xfrm>
                <a:off x="2627784" y="2676735"/>
                <a:ext cx="151477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solidFill>
                            <a:schemeClr val="tx1"/>
                          </a:solidFill>
                          <a:latin typeface="Cambria Math"/>
                        </a:rPr>
                        <m:t>𝑟𝑔</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1</m:t>
                              </m:r>
                            </m:sub>
                          </m:sSub>
                        </m:e>
                      </m:d>
                      <m:r>
                        <a:rPr lang="de-DE" sz="2000" b="0" i="1" smtClean="0">
                          <a:solidFill>
                            <a:schemeClr val="tx1"/>
                          </a:solidFill>
                          <a:latin typeface="Cambria Math"/>
                        </a:rPr>
                        <m:t>=1,</m:t>
                      </m:r>
                    </m:oMath>
                  </m:oMathPara>
                </a14:m>
                <a:endParaRPr lang="de-DE" sz="2000" i="1" dirty="0">
                  <a:solidFill>
                    <a:schemeClr val="tx1"/>
                  </a:solidFill>
                  <a:latin typeface="Cambria Math"/>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2627784" y="2676735"/>
                <a:ext cx="1514774" cy="400110"/>
              </a:xfrm>
              <a:prstGeom prst="rect">
                <a:avLst/>
              </a:prstGeom>
              <a:blipFill rotWithShape="1">
                <a:blip r:embed="rId5"/>
                <a:stretch>
                  <a:fillRect b="-9091"/>
                </a:stretch>
              </a:blipFill>
            </p:spPr>
            <p:txBody>
              <a:bodyPr/>
              <a:lstStyle/>
              <a:p>
                <a:r>
                  <a:rPr lang="de-DE">
                    <a:noFill/>
                  </a:rPr>
                  <a:t> </a:t>
                </a:r>
              </a:p>
            </p:txBody>
          </p:sp>
        </mc:Fallback>
      </mc:AlternateContent>
      <p:sp>
        <p:nvSpPr>
          <p:cNvPr id="18" name="TextBox 7"/>
          <p:cNvSpPr txBox="1"/>
          <p:nvPr/>
        </p:nvSpPr>
        <p:spPr>
          <a:xfrm>
            <a:off x="468977" y="3240752"/>
            <a:ext cx="8423503" cy="400110"/>
          </a:xfrm>
          <a:prstGeom prst="rect">
            <a:avLst/>
          </a:prstGeom>
          <a:noFill/>
        </p:spPr>
        <p:txBody>
          <a:bodyPr wrap="square" rtlCol="0">
            <a:spAutoFit/>
          </a:bodyPr>
          <a:lstStyle/>
          <a:p>
            <a:r>
              <a:rPr lang="de-DE" sz="2000" dirty="0">
                <a:latin typeface="+mn-lt"/>
              </a:rPr>
              <a:t>&gt; Bei </a:t>
            </a:r>
            <a:r>
              <a:rPr lang="de-DE" sz="2000" b="1" dirty="0">
                <a:solidFill>
                  <a:srgbClr val="0070C0"/>
                </a:solidFill>
                <a:latin typeface="+mn-lt"/>
              </a:rPr>
              <a:t>Bindungen</a:t>
            </a:r>
            <a:r>
              <a:rPr lang="de-DE" sz="2000" dirty="0">
                <a:latin typeface="+mn-lt"/>
              </a:rPr>
              <a:t> werden Durchschnittsränge gebildet (vgl. Tab. 5.2.3 )</a:t>
            </a:r>
          </a:p>
        </p:txBody>
      </p:sp>
      <p:sp>
        <p:nvSpPr>
          <p:cNvPr id="19" name="TextBox 7"/>
          <p:cNvSpPr txBox="1"/>
          <p:nvPr/>
        </p:nvSpPr>
        <p:spPr>
          <a:xfrm>
            <a:off x="468977" y="4293096"/>
            <a:ext cx="8423503" cy="707886"/>
          </a:xfrm>
          <a:prstGeom prst="rect">
            <a:avLst/>
          </a:prstGeom>
          <a:noFill/>
        </p:spPr>
        <p:txBody>
          <a:bodyPr wrap="square" rtlCol="0">
            <a:spAutoFit/>
          </a:bodyPr>
          <a:lstStyle/>
          <a:p>
            <a:r>
              <a:rPr lang="de-DE" sz="2000" dirty="0">
                <a:latin typeface="+mn-lt"/>
              </a:rPr>
              <a:t>&gt; Der </a:t>
            </a:r>
            <a:r>
              <a:rPr lang="de-DE" sz="2000" b="1" dirty="0">
                <a:solidFill>
                  <a:srgbClr val="0070C0"/>
                </a:solidFill>
                <a:latin typeface="+mn-lt"/>
              </a:rPr>
              <a:t>Korrelationskoeffizient nach Spearman </a:t>
            </a:r>
            <a:r>
              <a:rPr lang="de-DE" sz="2000" dirty="0">
                <a:latin typeface="+mn-lt"/>
              </a:rPr>
              <a:t>(Rangkorrelationskoeffizient)</a:t>
            </a:r>
          </a:p>
          <a:p>
            <a:r>
              <a:rPr lang="de-DE" sz="2000" dirty="0">
                <a:latin typeface="+mn-lt"/>
              </a:rPr>
              <a:t>   ist der für die Rangwerte ermittelte Korrelationskoeffizient nach Pearson</a:t>
            </a:r>
          </a:p>
        </p:txBody>
      </p:sp>
      <mc:AlternateContent xmlns:mc="http://schemas.openxmlformats.org/markup-compatibility/2006" xmlns:a14="http://schemas.microsoft.com/office/drawing/2010/main">
        <mc:Choice Requires="a14">
          <p:sp>
            <p:nvSpPr>
              <p:cNvPr id="20" name="Textfeld 19"/>
              <p:cNvSpPr txBox="1"/>
              <p:nvPr/>
            </p:nvSpPr>
            <p:spPr>
              <a:xfrm>
                <a:off x="971600" y="5014435"/>
                <a:ext cx="5886740" cy="1254767"/>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𝑆</m:t>
                          </m:r>
                        </m:sub>
                      </m:sSub>
                      <m:r>
                        <a:rPr lang="de-DE" sz="2000" b="0" i="1" smtClean="0">
                          <a:latin typeface="Cambria Math"/>
                        </a:rPr>
                        <m:t>=</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r>
                                <a:rPr lang="de-DE" sz="2000" b="0" i="1" smtClean="0">
                                  <a:latin typeface="Cambria Math"/>
                                </a:rPr>
                                <m:t>𝑟𝑔</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e>
                              </m:d>
                              <m:r>
                                <a:rPr lang="de-DE" sz="2000" i="1">
                                  <a:latin typeface="Cambria Math"/>
                                </a:rPr>
                                <m:t>𝑟𝑔</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e>
                              </m:d>
                            </m:e>
                          </m:nary>
                          <m:r>
                            <a:rPr lang="de-DE" sz="2000" b="0" i="1" smtClean="0">
                              <a:latin typeface="Cambria Math"/>
                            </a:rPr>
                            <m:t>−</m:t>
                          </m:r>
                          <m:sSub>
                            <m:sSubPr>
                              <m:ctrlPr>
                                <a:rPr lang="de-DE" sz="2000" b="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𝑟𝑔</m:t>
                                  </m:r>
                                </m:e>
                              </m:acc>
                            </m:e>
                            <m:sub>
                              <m:r>
                                <a:rPr lang="de-DE" sz="2000" b="0" i="1" smtClean="0">
                                  <a:latin typeface="Cambria Math"/>
                                </a:rPr>
                                <m:t>𝑋</m:t>
                              </m:r>
                            </m:sub>
                          </m:s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𝑟𝑔</m:t>
                                  </m:r>
                                </m:e>
                              </m:acc>
                            </m:e>
                            <m:sub>
                              <m:r>
                                <a:rPr lang="de-DE" sz="2000" b="0" i="1" smtClean="0">
                                  <a:latin typeface="Cambria Math"/>
                                </a:rPr>
                                <m:t>𝑌</m:t>
                              </m:r>
                            </m:sub>
                          </m:sSub>
                        </m:num>
                        <m:den>
                          <m:rad>
                            <m:radPr>
                              <m:degHide m:val="on"/>
                              <m:ctrlPr>
                                <a:rPr lang="de-DE" sz="2000" i="1">
                                  <a:latin typeface="Cambria Math" panose="02040503050406030204" pitchFamily="18" charset="0"/>
                                </a:rPr>
                              </m:ctrlPr>
                            </m:radPr>
                            <m:deg/>
                            <m:e>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ctrlPr>
                                    <a:rPr lang="de-DE" sz="200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i="1" smtClean="0">
                                          <a:latin typeface="Cambria Math" panose="02040503050406030204" pitchFamily="18" charset="0"/>
                                        </a:rPr>
                                      </m:ctrlPr>
                                    </m:sSupPr>
                                    <m:e>
                                      <m:r>
                                        <a:rPr lang="de-DE" sz="2000" b="0" i="1" smtClean="0">
                                          <a:latin typeface="Cambria Math"/>
                                        </a:rPr>
                                        <m:t>𝑟𝑔</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e>
                                      </m:d>
                                    </m:e>
                                    <m:sup>
                                      <m:r>
                                        <a:rPr lang="de-DE" sz="2000" b="0" i="1" smtClean="0">
                                          <a:latin typeface="Cambria Math"/>
                                        </a:rPr>
                                        <m:t>2</m:t>
                                      </m:r>
                                    </m:sup>
                                  </m:sSup>
                                  <m:r>
                                    <a:rPr lang="de-DE" sz="2000" b="0" i="1" smtClean="0">
                                      <a:latin typeface="Cambria Math"/>
                                    </a:rPr>
                                    <m:t>−</m:t>
                                  </m:r>
                                  <m:sSubSup>
                                    <m:sSubSupPr>
                                      <m:ctrlPr>
                                        <a:rPr lang="de-DE" sz="2000" b="0" i="1" smtClean="0">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rPr>
                                            <m:t>𝑟𝑔</m:t>
                                          </m:r>
                                        </m:e>
                                      </m:acc>
                                    </m:e>
                                    <m:sub>
                                      <m:r>
                                        <a:rPr lang="de-DE" sz="2000" b="0" i="1" smtClean="0">
                                          <a:latin typeface="Cambria Math"/>
                                        </a:rPr>
                                        <m:t>𝑋</m:t>
                                      </m:r>
                                    </m:sub>
                                    <m:sup>
                                      <m:r>
                                        <a:rPr lang="de-DE" sz="2000" b="0" i="1" smtClean="0">
                                          <a:latin typeface="Cambria Math"/>
                                        </a:rPr>
                                        <m:t>2</m:t>
                                      </m:r>
                                    </m:sup>
                                  </m:sSubSup>
                                </m:e>
                              </m:nary>
                            </m:e>
                          </m:rad>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r>
                                        <a:rPr lang="de-DE" sz="2000" i="1">
                                          <a:latin typeface="Cambria Math"/>
                                        </a:rPr>
                                        <m:t>𝑟𝑔</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e>
                                      </m:d>
                                    </m:e>
                                    <m:sup>
                                      <m:r>
                                        <a:rPr lang="de-DE" sz="2000" i="1">
                                          <a:latin typeface="Cambria Math"/>
                                        </a:rPr>
                                        <m:t>2</m:t>
                                      </m:r>
                                    </m:sup>
                                  </m:sSup>
                                  <m:r>
                                    <a:rPr lang="de-DE" sz="2000" i="1">
                                      <a:latin typeface="Cambria Math"/>
                                    </a:rPr>
                                    <m:t>−</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𝑟𝑔</m:t>
                                          </m:r>
                                        </m:e>
                                      </m:acc>
                                    </m:e>
                                    <m:sub>
                                      <m:r>
                                        <a:rPr lang="de-DE" sz="2000" b="0" i="1" smtClean="0">
                                          <a:latin typeface="Cambria Math"/>
                                        </a:rPr>
                                        <m:t>𝑌</m:t>
                                      </m:r>
                                    </m:sub>
                                    <m:sup>
                                      <m:r>
                                        <a:rPr lang="de-DE" sz="2000" i="1">
                                          <a:latin typeface="Cambria Math"/>
                                        </a:rPr>
                                        <m:t>2</m:t>
                                      </m:r>
                                    </m:sup>
                                  </m:sSubSup>
                                </m:e>
                              </m:nary>
                            </m:e>
                          </m:rad>
                        </m:den>
                      </m:f>
                    </m:oMath>
                  </m:oMathPara>
                </a14:m>
                <a:endParaRPr lang="de-DE" sz="2000" i="1" dirty="0">
                  <a:latin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971600" y="5014435"/>
                <a:ext cx="5886740" cy="1254767"/>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4067944" y="2671896"/>
                <a:ext cx="1464632" cy="400110"/>
              </a:xfrm>
              <a:prstGeom prst="rect">
                <a:avLst/>
              </a:prstGeom>
              <a:noFill/>
            </p:spPr>
            <p:txBody>
              <a:bodyPr wrap="none" rtlCol="0">
                <a:spAutoFit/>
              </a:bodyPr>
              <a:lstStyle/>
              <a:p>
                <a14:m>
                  <m:oMath xmlns:m="http://schemas.openxmlformats.org/officeDocument/2006/math">
                    <m:r>
                      <a:rPr lang="de-DE" sz="2000" i="1" smtClean="0">
                        <a:solidFill>
                          <a:schemeClr val="tx1"/>
                        </a:solidFill>
                        <a:latin typeface="Cambria Math"/>
                      </a:rPr>
                      <m:t>𝑟𝑔</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2</m:t>
                            </m:r>
                          </m:sub>
                        </m:sSub>
                      </m:e>
                    </m:d>
                    <m:r>
                      <a:rPr lang="de-DE" sz="2000" i="1">
                        <a:solidFill>
                          <a:schemeClr val="tx1"/>
                        </a:solidFill>
                        <a:latin typeface="Cambria Math"/>
                      </a:rPr>
                      <m:t>=</m:t>
                    </m:r>
                    <m:r>
                      <a:rPr lang="de-DE" sz="2000" b="0" i="1" smtClean="0">
                        <a:solidFill>
                          <a:schemeClr val="tx1"/>
                        </a:solidFill>
                        <a:latin typeface="Cambria Math"/>
                      </a:rPr>
                      <m:t>4</m:t>
                    </m:r>
                  </m:oMath>
                </a14:m>
                <a:r>
                  <a:rPr lang="de-DE" sz="2000" i="1" dirty="0">
                    <a:solidFill>
                      <a:schemeClr val="tx1"/>
                    </a:solidFill>
                    <a:latin typeface="Cambria Math"/>
                  </a:rPr>
                  <a:t>,</a:t>
                </a:r>
              </a:p>
            </p:txBody>
          </p:sp>
        </mc:Choice>
        <mc:Fallback xmlns="">
          <p:sp>
            <p:nvSpPr>
              <p:cNvPr id="23" name="Textfeld 22"/>
              <p:cNvSpPr txBox="1">
                <a:spLocks noRot="1" noChangeAspect="1" noMove="1" noResize="1" noEditPoints="1" noAdjustHandles="1" noChangeArrowheads="1" noChangeShapeType="1" noTextEdit="1"/>
              </p:cNvSpPr>
              <p:nvPr/>
            </p:nvSpPr>
            <p:spPr>
              <a:xfrm>
                <a:off x="4067944" y="2671896"/>
                <a:ext cx="1464632" cy="400110"/>
              </a:xfrm>
              <a:prstGeom prst="rect">
                <a:avLst/>
              </a:prstGeom>
              <a:blipFill rotWithShape="1">
                <a:blip r:embed="rId7"/>
                <a:stretch>
                  <a:fillRect t="-7576" r="-3320"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5568285" y="2678943"/>
                <a:ext cx="2762231" cy="400110"/>
              </a:xfrm>
              <a:prstGeom prst="rect">
                <a:avLst/>
              </a:prstGeom>
              <a:noFill/>
            </p:spPr>
            <p:txBody>
              <a:bodyPr wrap="none" rtlCol="0">
                <a:spAutoFit/>
              </a:bodyPr>
              <a:lstStyle/>
              <a:p>
                <a14:m>
                  <m:oMath xmlns:m="http://schemas.openxmlformats.org/officeDocument/2006/math">
                    <m:r>
                      <a:rPr lang="de-DE" sz="2000" i="1" smtClean="0">
                        <a:solidFill>
                          <a:schemeClr val="tx1"/>
                        </a:solidFill>
                        <a:latin typeface="Cambria Math"/>
                      </a:rPr>
                      <m:t>𝑟𝑔</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3</m:t>
                            </m:r>
                          </m:sub>
                        </m:sSub>
                      </m:e>
                    </m:d>
                    <m:r>
                      <a:rPr lang="de-DE" sz="2000" i="1">
                        <a:solidFill>
                          <a:schemeClr val="tx1"/>
                        </a:solidFill>
                        <a:latin typeface="Cambria Math"/>
                      </a:rPr>
                      <m:t>=</m:t>
                    </m:r>
                    <m:r>
                      <a:rPr lang="de-DE" sz="2000" b="0" i="1" smtClean="0">
                        <a:solidFill>
                          <a:schemeClr val="tx1"/>
                        </a:solidFill>
                        <a:latin typeface="Cambria Math"/>
                      </a:rPr>
                      <m:t>3</m:t>
                    </m:r>
                  </m:oMath>
                </a14:m>
                <a:r>
                  <a:rPr lang="de-DE" sz="2000" i="1" dirty="0">
                    <a:solidFill>
                      <a:schemeClr val="tx1"/>
                    </a:solidFill>
                    <a:latin typeface="Cambria Math"/>
                  </a:rPr>
                  <a:t>,</a:t>
                </a:r>
                <a:r>
                  <a:rPr lang="de-DE" sz="2000" dirty="0">
                    <a:solidFill>
                      <a:schemeClr val="tx1"/>
                    </a:solidFill>
                  </a:rPr>
                  <a:t> </a:t>
                </a:r>
                <a14:m>
                  <m:oMath xmlns:m="http://schemas.openxmlformats.org/officeDocument/2006/math">
                    <m:r>
                      <a:rPr lang="de-DE" sz="2000" i="1">
                        <a:solidFill>
                          <a:schemeClr val="tx1"/>
                        </a:solidFill>
                        <a:latin typeface="Cambria Math"/>
                      </a:rPr>
                      <m:t>𝑟𝑔</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4</m:t>
                            </m:r>
                          </m:sub>
                        </m:sSub>
                      </m:e>
                    </m:d>
                    <m:r>
                      <a:rPr lang="de-DE" sz="2000" i="1">
                        <a:solidFill>
                          <a:schemeClr val="tx1"/>
                        </a:solidFill>
                        <a:latin typeface="Cambria Math"/>
                      </a:rPr>
                      <m:t>=</m:t>
                    </m:r>
                    <m:r>
                      <a:rPr lang="de-DE" sz="2000" b="0" i="1" smtClean="0">
                        <a:solidFill>
                          <a:schemeClr val="tx1"/>
                        </a:solidFill>
                        <a:latin typeface="Cambria Math"/>
                      </a:rPr>
                      <m:t>2</m:t>
                    </m:r>
                  </m:oMath>
                </a14:m>
                <a:endParaRPr lang="de-DE" sz="2000" i="1" dirty="0">
                  <a:solidFill>
                    <a:schemeClr val="tx1"/>
                  </a:solidFill>
                  <a:latin typeface="Cambria Math"/>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5568285" y="2678943"/>
                <a:ext cx="2762231" cy="400110"/>
              </a:xfrm>
              <a:prstGeom prst="rect">
                <a:avLst/>
              </a:prstGeom>
              <a:blipFill rotWithShape="1">
                <a:blip r:embed="rId8"/>
                <a:stretch>
                  <a:fillRect t="-7576" b="-25758"/>
                </a:stretch>
              </a:blipFill>
            </p:spPr>
            <p:txBody>
              <a:bodyPr/>
              <a:lstStyle/>
              <a:p>
                <a:r>
                  <a:rPr lang="de-DE">
                    <a:noFill/>
                  </a:rPr>
                  <a:t> </a:t>
                </a:r>
              </a:p>
            </p:txBody>
          </p:sp>
        </mc:Fallback>
      </mc:AlternateContent>
    </p:spTree>
    <p:extLst>
      <p:ext uri="{BB962C8B-B14F-4D97-AF65-F5344CB8AC3E}">
        <p14:creationId xmlns:p14="http://schemas.microsoft.com/office/powerpoint/2010/main" val="360811333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977" y="1052736"/>
            <a:ext cx="655129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Sinnvolle Ergänzung zur gewöhnlichen Korrelation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8"/>
          <p:cNvSpPr txBox="1">
            <a:spLocks noChangeArrowheads="1"/>
          </p:cNvSpPr>
          <p:nvPr/>
        </p:nvSpPr>
        <p:spPr bwMode="auto">
          <a:xfrm>
            <a:off x="468977" y="1452846"/>
            <a:ext cx="655129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Transformationseigenschaften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8977" y="1841670"/>
            <a:ext cx="655129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Auch für Ordinalskala geeignet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feld 11"/>
          <p:cNvSpPr txBox="1">
            <a:spLocks noChangeArrowheads="1"/>
          </p:cNvSpPr>
          <p:nvPr/>
        </p:nvSpPr>
        <p:spPr bwMode="auto">
          <a:xfrm>
            <a:off x="468977" y="2266550"/>
            <a:ext cx="230282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5.2.7 </a:t>
            </a:r>
            <a:r>
              <a:rPr lang="de-DE" sz="2000" dirty="0">
                <a:solidFill>
                  <a:srgbClr val="0070C0"/>
                </a:solidFill>
              </a:rPr>
              <a:t>●</a:t>
            </a:r>
            <a:endParaRPr lang="de-DE" sz="2000" b="1" dirty="0">
              <a:solidFill>
                <a:srgbClr val="0070C0"/>
              </a:solidFill>
              <a:latin typeface="Times New Roman" pitchFamily="18" charset="0"/>
            </a:endParaRPr>
          </a:p>
        </p:txBody>
      </p:sp>
      <p:pic>
        <p:nvPicPr>
          <p:cNvPr id="2" name="Grafik 1"/>
          <p:cNvPicPr>
            <a:picLocks noChangeAspect="1"/>
          </p:cNvPicPr>
          <p:nvPr/>
        </p:nvPicPr>
        <p:blipFill>
          <a:blip r:embed="rId3"/>
          <a:stretch>
            <a:fillRect/>
          </a:stretch>
        </p:blipFill>
        <p:spPr>
          <a:xfrm>
            <a:off x="810924" y="2935190"/>
            <a:ext cx="5867400" cy="3352800"/>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213</a:t>
            </a:r>
            <a:endParaRPr lang="de-DE" sz="8000" b="1" dirty="0">
              <a:solidFill>
                <a:schemeClr val="tx1"/>
              </a:solidFill>
              <a:latin typeface="+mj-lt"/>
            </a:endParaRPr>
          </a:p>
        </p:txBody>
      </p:sp>
    </p:spTree>
    <p:extLst>
      <p:ext uri="{BB962C8B-B14F-4D97-AF65-F5344CB8AC3E}">
        <p14:creationId xmlns:p14="http://schemas.microsoft.com/office/powerpoint/2010/main" val="86052813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3" y="2447527"/>
            <a:ext cx="8064127" cy="400110"/>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5.2.8: </a:t>
            </a:r>
            <a:r>
              <a:rPr lang="de-DE" sz="2000" dirty="0">
                <a:latin typeface="Times New Roman" pitchFamily="18" charset="0"/>
              </a:rPr>
              <a:t>Korrelation von Wirtschaftsleistung und Lebenserwartung</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10" name="Textfeld 9"/>
              <p:cNvSpPr txBox="1"/>
              <p:nvPr/>
            </p:nvSpPr>
            <p:spPr>
              <a:xfrm>
                <a:off x="1785767" y="1276136"/>
                <a:ext cx="4983970" cy="81862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f>
                            <m:fPr>
                              <m:type m:val="lin"/>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353.5</m:t>
                              </m:r>
                            </m:num>
                            <m:den>
                              <m:r>
                                <a:rPr lang="de-DE" sz="2000" b="0" i="1" smtClean="0">
                                  <a:solidFill>
                                    <a:schemeClr val="tx1"/>
                                  </a:solidFill>
                                  <a:latin typeface="Cambria Math"/>
                                </a:rPr>
                                <m:t>10</m:t>
                              </m:r>
                            </m:den>
                          </m:f>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55</m:t>
                              </m:r>
                            </m:num>
                            <m:den>
                              <m:r>
                                <a:rPr lang="de-DE" sz="2000" b="0" i="1" smtClean="0">
                                  <a:solidFill>
                                    <a:schemeClr val="tx1"/>
                                  </a:solidFill>
                                  <a:latin typeface="Cambria Math"/>
                                </a:rPr>
                                <m:t>10</m:t>
                              </m:r>
                            </m:den>
                          </m:f>
                          <m:r>
                            <a:rPr lang="de-DE" sz="2000" i="1" smtClean="0">
                              <a:solidFill>
                                <a:schemeClr val="tx1"/>
                              </a:solidFill>
                              <a:latin typeface="Cambria Math"/>
                              <a:ea typeface="Cambria Math"/>
                            </a:rPr>
                            <m:t>×</m:t>
                          </m:r>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rPr>
                                <m:t>55</m:t>
                              </m:r>
                            </m:num>
                            <m:den>
                              <m:r>
                                <a:rPr lang="de-DE" sz="2000" i="1">
                                  <a:solidFill>
                                    <a:schemeClr val="tx1"/>
                                  </a:solidFill>
                                  <a:latin typeface="Cambria Math"/>
                                </a:rPr>
                                <m:t>10</m:t>
                              </m:r>
                            </m:den>
                          </m:f>
                        </m:num>
                        <m:den>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383</m:t>
                                  </m:r>
                                </m:num>
                                <m:den>
                                  <m:r>
                                    <a:rPr lang="de-DE" sz="2000" i="1">
                                      <a:solidFill>
                                        <a:schemeClr val="tx1"/>
                                      </a:solidFill>
                                      <a:latin typeface="Cambria Math"/>
                                    </a:rPr>
                                    <m:t>10</m:t>
                                  </m:r>
                                </m:den>
                              </m:f>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rPr>
                                            <m:t>55</m:t>
                                          </m:r>
                                        </m:num>
                                        <m:den>
                                          <m:r>
                                            <a:rPr lang="de-DE" sz="2000" i="1">
                                              <a:solidFill>
                                                <a:schemeClr val="tx1"/>
                                              </a:solidFill>
                                              <a:latin typeface="Cambria Math"/>
                                            </a:rPr>
                                            <m:t>10</m:t>
                                          </m:r>
                                        </m:den>
                                      </m:f>
                                    </m:e>
                                  </m:d>
                                </m:e>
                                <m:sup>
                                  <m:r>
                                    <a:rPr lang="de-DE" sz="2000" b="0" i="1" smtClean="0">
                                      <a:solidFill>
                                        <a:schemeClr val="tx1"/>
                                      </a:solidFill>
                                      <a:latin typeface="Cambria Math"/>
                                    </a:rPr>
                                    <m:t>2</m:t>
                                  </m:r>
                                </m:sup>
                              </m:sSup>
                            </m:e>
                          </m:rad>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383</m:t>
                                  </m:r>
                                </m:num>
                                <m:den>
                                  <m:r>
                                    <a:rPr lang="de-DE" sz="2000" i="1">
                                      <a:solidFill>
                                        <a:schemeClr val="tx1"/>
                                      </a:solidFill>
                                      <a:latin typeface="Cambria Math"/>
                                    </a:rPr>
                                    <m:t>10</m:t>
                                  </m:r>
                                </m:den>
                              </m:f>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rPr>
                                            <m:t>55</m:t>
                                          </m:r>
                                        </m:num>
                                        <m:den>
                                          <m:r>
                                            <a:rPr lang="de-DE" sz="2000" i="1">
                                              <a:solidFill>
                                                <a:schemeClr val="tx1"/>
                                              </a:solidFill>
                                              <a:latin typeface="Cambria Math"/>
                                            </a:rPr>
                                            <m:t>10</m:t>
                                          </m:r>
                                        </m:den>
                                      </m:f>
                                    </m:e>
                                  </m:d>
                                </m:e>
                                <m:sup>
                                  <m:r>
                                    <a:rPr lang="de-DE" sz="2000" i="1">
                                      <a:solidFill>
                                        <a:schemeClr val="tx1"/>
                                      </a:solidFill>
                                      <a:latin typeface="Cambria Math"/>
                                    </a:rPr>
                                    <m:t>2</m:t>
                                  </m:r>
                                </m:sup>
                              </m:sSup>
                            </m:e>
                          </m:rad>
                        </m:den>
                      </m:f>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785767" y="1276136"/>
                <a:ext cx="4983970" cy="818622"/>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043608" y="1458696"/>
                <a:ext cx="709233" cy="400110"/>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𝑆</m:t>
                          </m:r>
                        </m:sub>
                      </m:sSub>
                      <m:r>
                        <a:rPr lang="de-DE" sz="2000" b="0" i="1" smtClean="0">
                          <a:latin typeface="Cambria Math"/>
                        </a:rPr>
                        <m:t>=</m:t>
                      </m:r>
                    </m:oMath>
                  </m:oMathPara>
                </a14:m>
                <a:endParaRPr lang="de-DE" sz="2000" i="1" dirty="0">
                  <a:latin typeface="Cambria Math"/>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043608" y="1458696"/>
                <a:ext cx="709233" cy="400110"/>
              </a:xfrm>
              <a:prstGeom prst="rect">
                <a:avLst/>
              </a:prstGeom>
              <a:blipFill rotWithShape="1">
                <a:blip r:embed="rId5"/>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6769737" y="1500752"/>
                <a:ext cx="1281826" cy="400110"/>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0.6335</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6769737" y="1500752"/>
                <a:ext cx="1281826" cy="400110"/>
              </a:xfrm>
              <a:prstGeom prst="rect">
                <a:avLst/>
              </a:prstGeom>
              <a:blipFill rotWithShape="1">
                <a:blip r:embed="rId6"/>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481961" y="3019057"/>
            <a:ext cx="7372350" cy="3009900"/>
          </a:xfrm>
          <a:prstGeom prst="rect">
            <a:avLst/>
          </a:prstGeom>
        </p:spPr>
      </p:pic>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214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19516109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feld 12"/>
          <p:cNvSpPr txBox="1">
            <a:spLocks noChangeArrowheads="1"/>
          </p:cNvSpPr>
          <p:nvPr/>
        </p:nvSpPr>
        <p:spPr bwMode="auto">
          <a:xfrm>
            <a:off x="468312" y="981075"/>
            <a:ext cx="381565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5.2.3 Einfache lineare Regression</a:t>
            </a:r>
          </a:p>
        </p:txBody>
      </p:sp>
      <p:sp>
        <p:nvSpPr>
          <p:cNvPr id="14" name="Textfeld 9"/>
          <p:cNvSpPr txBox="1">
            <a:spLocks noChangeArrowheads="1"/>
          </p:cNvSpPr>
          <p:nvPr/>
        </p:nvSpPr>
        <p:spPr bwMode="auto">
          <a:xfrm>
            <a:off x="471836" y="1628800"/>
            <a:ext cx="446020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Zweck und allgemeine Vorgehensweise</a:t>
            </a:r>
          </a:p>
        </p:txBody>
      </p:sp>
      <p:sp>
        <p:nvSpPr>
          <p:cNvPr id="16" name="Textfeld 9"/>
          <p:cNvSpPr txBox="1">
            <a:spLocks noChangeArrowheads="1"/>
          </p:cNvSpPr>
          <p:nvPr/>
        </p:nvSpPr>
        <p:spPr bwMode="auto">
          <a:xfrm>
            <a:off x="466665" y="2186186"/>
            <a:ext cx="215947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Hintergrund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0"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66665" y="2929706"/>
            <a:ext cx="7305675" cy="3067050"/>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215</a:t>
            </a:r>
            <a:endParaRPr lang="de-DE" sz="8000" b="1" dirty="0">
              <a:solidFill>
                <a:schemeClr val="tx1"/>
              </a:solidFill>
              <a:latin typeface="+mj-lt"/>
            </a:endParaRPr>
          </a:p>
        </p:txBody>
      </p:sp>
    </p:spTree>
    <p:extLst>
      <p:ext uri="{BB962C8B-B14F-4D97-AF65-F5344CB8AC3E}">
        <p14:creationId xmlns:p14="http://schemas.microsoft.com/office/powerpoint/2010/main" val="2151478459"/>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216</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extfeld 12"/>
          <p:cNvSpPr txBox="1">
            <a:spLocks noChangeArrowheads="1"/>
          </p:cNvSpPr>
          <p:nvPr/>
        </p:nvSpPr>
        <p:spPr bwMode="auto">
          <a:xfrm>
            <a:off x="468977" y="2059596"/>
            <a:ext cx="655129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Lineares Regressionsproblem </a:t>
            </a:r>
            <a:r>
              <a:rPr lang="de-DE" sz="2000" dirty="0">
                <a:solidFill>
                  <a:srgbClr val="0070C0"/>
                </a:solidFill>
              </a:rPr>
              <a:t>●</a:t>
            </a:r>
            <a:endParaRPr lang="de-DE" sz="2000" b="1" dirty="0">
              <a:solidFill>
                <a:srgbClr val="0070C0"/>
              </a:solidFill>
              <a:latin typeface="Times New Roman" pitchFamily="18" charset="0"/>
            </a:endParaRPr>
          </a:p>
        </p:txBody>
      </p:sp>
      <p:sp>
        <p:nvSpPr>
          <p:cNvPr id="14" name="Textfeld 13"/>
          <p:cNvSpPr txBox="1">
            <a:spLocks noChangeArrowheads="1"/>
          </p:cNvSpPr>
          <p:nvPr/>
        </p:nvSpPr>
        <p:spPr bwMode="auto">
          <a:xfrm>
            <a:off x="468977" y="4322983"/>
            <a:ext cx="446306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Mathematisch formaler Rahmen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 name="Textfeld 1"/>
              <p:cNvSpPr txBox="1"/>
              <p:nvPr/>
            </p:nvSpPr>
            <p:spPr>
              <a:xfrm>
                <a:off x="468977" y="4869160"/>
                <a:ext cx="7164080" cy="400110"/>
              </a:xfrm>
              <a:prstGeom prst="rect">
                <a:avLst/>
              </a:prstGeom>
              <a:noFill/>
            </p:spPr>
            <p:txBody>
              <a:bodyPr wrap="square" rtlCol="0">
                <a:spAutoFit/>
              </a:bodyPr>
              <a:lstStyle/>
              <a:p>
                <a:r>
                  <a:rPr lang="de-DE" sz="2000" dirty="0">
                    <a:latin typeface="+mn-lt"/>
                  </a:rPr>
                  <a:t>&gt; Gegeben Beobachtungswerte:    </a:t>
                </a:r>
                <a14:m>
                  <m:oMath xmlns:m="http://schemas.openxmlformats.org/officeDocument/2006/math">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1</m:t>
                            </m:r>
                          </m:sub>
                        </m:sSub>
                      </m:e>
                    </m:d>
                    <m:r>
                      <a:rPr lang="de-DE" sz="2000" b="0" i="1" smtClean="0">
                        <a:latin typeface="Cambria Math"/>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2</m:t>
                            </m:r>
                          </m:sub>
                        </m:sSub>
                      </m:e>
                    </m:d>
                    <m:r>
                      <a:rPr lang="de-DE" sz="2000" b="0" i="1" smtClean="0">
                        <a:latin typeface="Cambria Math"/>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𝑛</m:t>
                            </m:r>
                          </m:sub>
                        </m:sSub>
                      </m:e>
                    </m:d>
                  </m:oMath>
                </a14:m>
                <a:endParaRPr lang="de-DE" sz="2000" dirty="0">
                  <a:latin typeface="+mn-lt"/>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468977" y="4869160"/>
                <a:ext cx="7164080" cy="400110"/>
              </a:xfrm>
              <a:prstGeom prst="rect">
                <a:avLst/>
              </a:prstGeom>
              <a:blipFill rotWithShape="1">
                <a:blip r:embed="rId3"/>
                <a:stretch>
                  <a:fillRect l="-936" t="-7692" b="-27692"/>
                </a:stretch>
              </a:blipFill>
            </p:spPr>
            <p:txBody>
              <a:bodyPr/>
              <a:lstStyle/>
              <a:p>
                <a:r>
                  <a:rPr lang="de-DE">
                    <a:noFill/>
                  </a:rPr>
                  <a:t> </a:t>
                </a:r>
              </a:p>
            </p:txBody>
          </p:sp>
        </mc:Fallback>
      </mc:AlternateContent>
      <p:sp>
        <p:nvSpPr>
          <p:cNvPr id="15" name="TextBox 9"/>
          <p:cNvSpPr txBox="1"/>
          <p:nvPr/>
        </p:nvSpPr>
        <p:spPr>
          <a:xfrm>
            <a:off x="467544" y="1133247"/>
            <a:ext cx="7787208" cy="707886"/>
          </a:xfrm>
          <a:prstGeom prst="rect">
            <a:avLst/>
          </a:prstGeom>
          <a:noFill/>
        </p:spPr>
        <p:txBody>
          <a:bodyPr wrap="square" rtlCol="0">
            <a:spAutoFit/>
          </a:bodyPr>
          <a:lstStyle/>
          <a:p>
            <a:r>
              <a:rPr lang="de-DE" sz="2000" dirty="0">
                <a:latin typeface="+mn-lt"/>
              </a:rPr>
              <a:t>Vorteile einer funktionalen Beschreibung von Zusammenhängen:</a:t>
            </a:r>
          </a:p>
          <a:p>
            <a:r>
              <a:rPr lang="de-DE" sz="2000" dirty="0">
                <a:latin typeface="+mn-lt"/>
              </a:rPr>
              <a:t>          Quantifizierung kausaler Effekte, Prognosen, ...</a:t>
            </a:r>
          </a:p>
        </p:txBody>
      </p:sp>
      <p:sp>
        <p:nvSpPr>
          <p:cNvPr id="16" name="TextBox 9"/>
          <p:cNvSpPr txBox="1"/>
          <p:nvPr/>
        </p:nvSpPr>
        <p:spPr>
          <a:xfrm>
            <a:off x="468977" y="2480079"/>
            <a:ext cx="7787208" cy="400110"/>
          </a:xfrm>
          <a:prstGeom prst="rect">
            <a:avLst/>
          </a:prstGeom>
          <a:noFill/>
        </p:spPr>
        <p:txBody>
          <a:bodyPr wrap="square" rtlCol="0">
            <a:spAutoFit/>
          </a:bodyPr>
          <a:lstStyle/>
          <a:p>
            <a:r>
              <a:rPr lang="de-DE" sz="2000" dirty="0">
                <a:latin typeface="+mn-lt"/>
              </a:rPr>
              <a:t>&gt; Zusammenhang zwischen </a:t>
            </a:r>
            <a:r>
              <a:rPr lang="de-DE" sz="2000" i="1" dirty="0">
                <a:latin typeface="+mn-lt"/>
              </a:rPr>
              <a:t>X</a:t>
            </a:r>
            <a:r>
              <a:rPr lang="de-DE" sz="2000" dirty="0">
                <a:latin typeface="+mn-lt"/>
              </a:rPr>
              <a:t> und </a:t>
            </a:r>
            <a:r>
              <a:rPr lang="de-DE" sz="2000" i="1" dirty="0">
                <a:latin typeface="+mn-lt"/>
              </a:rPr>
              <a:t>Y</a:t>
            </a:r>
            <a:r>
              <a:rPr lang="de-DE" sz="2000" dirty="0">
                <a:latin typeface="+mn-lt"/>
              </a:rPr>
              <a:t> soll mittels einer Geraden</a:t>
            </a:r>
          </a:p>
        </p:txBody>
      </p:sp>
      <mc:AlternateContent xmlns:mc="http://schemas.openxmlformats.org/markup-compatibility/2006" xmlns:a14="http://schemas.microsoft.com/office/drawing/2010/main">
        <mc:Choice Requires="a14">
          <p:sp>
            <p:nvSpPr>
              <p:cNvPr id="3" name="Textfeld 2"/>
              <p:cNvSpPr txBox="1"/>
              <p:nvPr/>
            </p:nvSpPr>
            <p:spPr>
              <a:xfrm>
                <a:off x="1004570" y="2880189"/>
                <a:ext cx="168180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𝑦</m:t>
                      </m:r>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𝑏</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b="0" i="1" smtClean="0">
                              <a:latin typeface="Cambria Math"/>
                            </a:rPr>
                            <m:t>1</m:t>
                          </m:r>
                        </m:sub>
                      </m:sSub>
                      <m:r>
                        <a:rPr lang="de-DE" sz="2000" b="0" i="1" smtClean="0">
                          <a:latin typeface="Cambria Math"/>
                        </a:rPr>
                        <m:t>𝑥</m:t>
                      </m:r>
                    </m:oMath>
                  </m:oMathPara>
                </a14:m>
                <a:endParaRPr lang="de-DE" sz="2000" i="1" dirty="0"/>
              </a:p>
            </p:txBody>
          </p:sp>
        </mc:Choice>
        <mc:Fallback xmlns="">
          <p:sp>
            <p:nvSpPr>
              <p:cNvPr id="3" name="Textfeld 2"/>
              <p:cNvSpPr txBox="1">
                <a:spLocks noRot="1" noChangeAspect="1" noMove="1" noResize="1" noEditPoints="1" noAdjustHandles="1" noChangeArrowheads="1" noChangeShapeType="1" noTextEdit="1"/>
              </p:cNvSpPr>
              <p:nvPr/>
            </p:nvSpPr>
            <p:spPr>
              <a:xfrm>
                <a:off x="1004570" y="2880189"/>
                <a:ext cx="1681807" cy="400110"/>
              </a:xfrm>
              <a:prstGeom prst="rect">
                <a:avLst/>
              </a:prstGeom>
              <a:blipFill rotWithShape="1">
                <a:blip r:embed="rId4"/>
                <a:stretch>
                  <a:fillRect b="-9091"/>
                </a:stretch>
              </a:blipFill>
            </p:spPr>
            <p:txBody>
              <a:bodyPr/>
              <a:lstStyle/>
              <a:p>
                <a:r>
                  <a:rPr lang="de-DE">
                    <a:noFill/>
                  </a:rPr>
                  <a:t> </a:t>
                </a:r>
              </a:p>
            </p:txBody>
          </p:sp>
        </mc:Fallback>
      </mc:AlternateContent>
      <p:sp>
        <p:nvSpPr>
          <p:cNvPr id="17" name="TextBox 9"/>
          <p:cNvSpPr txBox="1"/>
          <p:nvPr/>
        </p:nvSpPr>
        <p:spPr>
          <a:xfrm>
            <a:off x="694366" y="3280299"/>
            <a:ext cx="2518847" cy="400110"/>
          </a:xfrm>
          <a:prstGeom prst="rect">
            <a:avLst/>
          </a:prstGeom>
          <a:noFill/>
        </p:spPr>
        <p:txBody>
          <a:bodyPr wrap="square" rtlCol="0">
            <a:spAutoFit/>
          </a:bodyPr>
          <a:lstStyle/>
          <a:p>
            <a:r>
              <a:rPr lang="de-DE" sz="2000" dirty="0">
                <a:latin typeface="+mn-lt"/>
              </a:rPr>
              <a:t>beschrieben werden. </a:t>
            </a:r>
          </a:p>
        </p:txBody>
      </p:sp>
      <p:sp>
        <p:nvSpPr>
          <p:cNvPr id="18" name="TextBox 9"/>
          <p:cNvSpPr txBox="1"/>
          <p:nvPr/>
        </p:nvSpPr>
        <p:spPr>
          <a:xfrm>
            <a:off x="467543" y="3722818"/>
            <a:ext cx="7787208" cy="400110"/>
          </a:xfrm>
          <a:prstGeom prst="rect">
            <a:avLst/>
          </a:prstGeom>
          <a:noFill/>
        </p:spPr>
        <p:txBody>
          <a:bodyPr wrap="square" rtlCol="0">
            <a:spAutoFit/>
          </a:bodyPr>
          <a:lstStyle/>
          <a:p>
            <a:r>
              <a:rPr lang="de-DE" sz="2000" dirty="0">
                <a:latin typeface="+mn-lt"/>
              </a:rPr>
              <a:t>&gt; Regressionsproblem: Welche Gerade passt am besten?</a:t>
            </a:r>
          </a:p>
        </p:txBody>
      </p:sp>
      <p:sp>
        <p:nvSpPr>
          <p:cNvPr id="19" name="Textfeld 18"/>
          <p:cNvSpPr txBox="1"/>
          <p:nvPr/>
        </p:nvSpPr>
        <p:spPr>
          <a:xfrm>
            <a:off x="468977" y="5411724"/>
            <a:ext cx="3022903" cy="400110"/>
          </a:xfrm>
          <a:prstGeom prst="rect">
            <a:avLst/>
          </a:prstGeom>
          <a:noFill/>
        </p:spPr>
        <p:txBody>
          <a:bodyPr wrap="square" rtlCol="0">
            <a:spAutoFit/>
          </a:bodyPr>
          <a:lstStyle/>
          <a:p>
            <a:r>
              <a:rPr lang="de-DE" sz="2000" dirty="0">
                <a:latin typeface="+mn-lt"/>
              </a:rPr>
              <a:t>&gt; Es gelte die Beziehung:</a:t>
            </a:r>
            <a:endParaRPr lang="de-DE" sz="2000" i="1" dirty="0">
              <a:latin typeface="+mn-lt"/>
            </a:endParaRPr>
          </a:p>
        </p:txBody>
      </p:sp>
      <mc:AlternateContent xmlns:mc="http://schemas.openxmlformats.org/markup-compatibility/2006" xmlns:a14="http://schemas.microsoft.com/office/drawing/2010/main">
        <mc:Choice Requires="a14">
          <p:sp>
            <p:nvSpPr>
              <p:cNvPr id="21" name="Textfeld 20"/>
              <p:cNvSpPr txBox="1"/>
              <p:nvPr/>
            </p:nvSpPr>
            <p:spPr>
              <a:xfrm>
                <a:off x="3347864" y="5409220"/>
                <a:ext cx="4096984" cy="40011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b="0" i="1" smtClean="0">
                            <a:solidFill>
                              <a:schemeClr val="tx1"/>
                            </a:solidFill>
                            <a:latin typeface="Cambria Math"/>
                          </a:rPr>
                          <m:t>1</m:t>
                        </m:r>
                      </m:sub>
                    </m:sSub>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oMath>
                </a14:m>
                <a:r>
                  <a:rPr lang="de-DE" sz="2000" dirty="0">
                    <a:solidFill>
                      <a:schemeClr val="tx1"/>
                    </a:solidFill>
                    <a:latin typeface="+mn-lt"/>
                  </a:rPr>
                  <a:t>  für </a:t>
                </a:r>
                <a14:m>
                  <m:oMath xmlns:m="http://schemas.openxmlformats.org/officeDocument/2006/math">
                    <m:r>
                      <a:rPr lang="de-DE" sz="2000" b="0" i="1" smtClean="0">
                        <a:solidFill>
                          <a:schemeClr val="tx1"/>
                        </a:solidFill>
                        <a:latin typeface="Cambria Math"/>
                      </a:rPr>
                      <m:t>𝑖</m:t>
                    </m:r>
                    <m:r>
                      <a:rPr lang="de-DE" sz="2000" b="0" i="1" smtClean="0">
                        <a:solidFill>
                          <a:schemeClr val="tx1"/>
                        </a:solidFill>
                        <a:latin typeface="Cambria Math"/>
                      </a:rPr>
                      <m:t>=1,…,</m:t>
                    </m:r>
                    <m:r>
                      <a:rPr lang="de-DE" sz="2000" b="0" i="1" smtClean="0">
                        <a:solidFill>
                          <a:schemeClr val="tx1"/>
                        </a:solidFill>
                        <a:latin typeface="Cambria Math"/>
                      </a:rPr>
                      <m:t>𝑛</m:t>
                    </m:r>
                  </m:oMath>
                </a14:m>
                <a:endParaRPr lang="de-DE" sz="2000" i="1" dirty="0">
                  <a:solidFill>
                    <a:schemeClr val="tx1"/>
                  </a:solidFill>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3347864" y="5409220"/>
                <a:ext cx="4096984" cy="400110"/>
              </a:xfrm>
              <a:prstGeom prst="rect">
                <a:avLst/>
              </a:prstGeom>
              <a:blipFill rotWithShape="1">
                <a:blip r:embed="rId5"/>
                <a:stretch>
                  <a:fillRect t="-7576" b="-25758"/>
                </a:stretch>
              </a:blipFill>
            </p:spPr>
            <p:txBody>
              <a:bodyPr/>
              <a:lstStyle/>
              <a:p>
                <a:r>
                  <a:rPr lang="de-DE">
                    <a:noFill/>
                  </a:rPr>
                  <a:t> </a:t>
                </a:r>
              </a:p>
            </p:txBody>
          </p:sp>
        </mc:Fallback>
      </mc:AlternateContent>
    </p:spTree>
    <p:extLst>
      <p:ext uri="{BB962C8B-B14F-4D97-AF65-F5344CB8AC3E}">
        <p14:creationId xmlns:p14="http://schemas.microsoft.com/office/powerpoint/2010/main" val="289128587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1.3 Teilbereiche, Spezialgebiete und Grundlagen</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19</a:t>
            </a:r>
            <a:endParaRPr lang="de-DE" sz="8000" b="1" dirty="0">
              <a:solidFill>
                <a:schemeClr val="tx1"/>
              </a:solidFill>
              <a:latin typeface="+mj-lt"/>
            </a:endParaRP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07" y="5880982"/>
            <a:ext cx="338360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Multivariate Statistik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68307" y="1081416"/>
            <a:ext cx="590389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Korrelations- und Regressionsanalyse </a:t>
            </a:r>
            <a:r>
              <a:rPr lang="de-DE" sz="2000" dirty="0">
                <a:solidFill>
                  <a:srgbClr val="0070C0"/>
                </a:solidFill>
                <a:latin typeface="+mn-lt"/>
              </a:rPr>
              <a:t>●</a:t>
            </a:r>
            <a:endParaRPr lang="de-DE" sz="2000" b="1" dirty="0">
              <a:solidFill>
                <a:srgbClr val="0070C0"/>
              </a:solidFill>
              <a:latin typeface="+mn-lt"/>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1126353" y="1614329"/>
            <a:ext cx="5219700" cy="4133850"/>
          </a:xfrm>
          <a:prstGeom prst="rect">
            <a:avLst/>
          </a:prstGeom>
        </p:spPr>
      </p:pic>
    </p:spTree>
    <p:extLst>
      <p:ext uri="{BB962C8B-B14F-4D97-AF65-F5344CB8AC3E}">
        <p14:creationId xmlns:p14="http://schemas.microsoft.com/office/powerpoint/2010/main" val="2056029787"/>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217</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9" name="Textfeld 18"/>
              <p:cNvSpPr txBox="1"/>
              <p:nvPr/>
            </p:nvSpPr>
            <p:spPr>
              <a:xfrm>
                <a:off x="467543" y="1124744"/>
                <a:ext cx="3672409" cy="1631216"/>
              </a:xfrm>
              <a:prstGeom prst="rect">
                <a:avLst/>
              </a:prstGeom>
              <a:noFill/>
            </p:spPr>
            <p:txBody>
              <a:bodyPr wrap="square" rtlCol="0">
                <a:spAutoFit/>
              </a:bodyPr>
              <a:lstStyle/>
              <a:p>
                <a:r>
                  <a:rPr lang="de-DE" sz="2000" dirty="0">
                    <a:latin typeface="+mn-lt"/>
                  </a:rPr>
                  <a:t>&gt; Ausführlich </a:t>
                </a:r>
                <a:r>
                  <a:rPr lang="de-DE" sz="2000" dirty="0" err="1">
                    <a:latin typeface="+mn-lt"/>
                  </a:rPr>
                  <a:t>notiert:</a:t>
                </a:r>
                <a:endParaRPr lang="de-DE" sz="2000" dirty="0">
                  <a:latin typeface="+mn-lt"/>
                </a:endParaRPr>
              </a:p>
              <a:p>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𝑦</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𝑏</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panose="02040503050406030204" pitchFamily="18" charset="0"/>
                          </a:rPr>
                          <m:t>𝑏</m:t>
                        </m:r>
                      </m:e>
                      <m:sub>
                        <m:r>
                          <a:rPr lang="de-DE" sz="2000" b="0" i="1" smtClean="0">
                            <a:latin typeface="Cambria Math"/>
                          </a:rPr>
                          <m:t>1</m:t>
                        </m:r>
                      </m:sub>
                    </m:sSub>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𝑥</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𝑢</m:t>
                        </m:r>
                      </m:e>
                      <m:sub>
                        <m:r>
                          <a:rPr lang="de-DE" sz="2000" b="0" i="1" smtClean="0">
                            <a:latin typeface="Cambria Math"/>
                          </a:rPr>
                          <m:t>1</m:t>
                        </m:r>
                      </m:sub>
                    </m:sSub>
                  </m:oMath>
                </a14:m>
                <a:r>
                  <a:rPr lang="de-DE" sz="2000" i="1" dirty="0">
                    <a:latin typeface="+mn-lt"/>
                  </a:rPr>
                  <a:t>,</a:t>
                </a:r>
              </a:p>
              <a:p>
                <a:r>
                  <a:rPr lang="de-DE" sz="2000" i="1" dirty="0">
                    <a:latin typeface="+mn-lt"/>
                  </a:rPr>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b="0" i="1" smtClean="0">
                            <a:latin typeface="Cambria Math" panose="02040503050406030204" pitchFamily="18" charset="0"/>
                          </a:rPr>
                          <m:t>𝑥</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𝑢</m:t>
                        </m:r>
                      </m:e>
                      <m:sub>
                        <m:r>
                          <a:rPr lang="de-DE" sz="2000" b="0" i="1" smtClean="0">
                            <a:latin typeface="Cambria Math"/>
                          </a:rPr>
                          <m:t>2</m:t>
                        </m:r>
                      </m:sub>
                    </m:sSub>
                  </m:oMath>
                </a14:m>
                <a:r>
                  <a:rPr lang="de-DE" sz="2000" i="1" dirty="0">
                    <a:latin typeface="+mn-lt"/>
                  </a:rPr>
                  <a:t>,</a:t>
                </a:r>
              </a:p>
              <a:p>
                <a:r>
                  <a:rPr lang="de-DE" sz="2000" i="1" dirty="0">
                    <a:latin typeface="+mn-lt"/>
                  </a:rPr>
                  <a:t>          ...</a:t>
                </a:r>
              </a:p>
              <a:p>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𝑢</m:t>
                        </m:r>
                      </m:e>
                      <m:sub>
                        <m:r>
                          <a:rPr lang="de-DE" sz="2000" b="0" i="1" smtClean="0">
                            <a:latin typeface="Cambria Math"/>
                          </a:rPr>
                          <m:t>𝑛</m:t>
                        </m:r>
                      </m:sub>
                    </m:sSub>
                    <m:r>
                      <a:rPr lang="de-DE" sz="2000" b="0" i="1" smtClean="0">
                        <a:latin typeface="Cambria Math"/>
                      </a:rPr>
                      <m:t>.</m:t>
                    </m:r>
                  </m:oMath>
                </a14:m>
                <a:endParaRPr lang="de-DE" sz="2000" i="1"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67543" y="1124744"/>
                <a:ext cx="3672409" cy="1631216"/>
              </a:xfrm>
              <a:prstGeom prst="rect">
                <a:avLst/>
              </a:prstGeom>
              <a:blipFill>
                <a:blip r:embed="rId3"/>
                <a:stretch>
                  <a:fillRect l="-1827" t="-2247" b="-1498"/>
                </a:stretch>
              </a:blipFill>
            </p:spPr>
            <p:txBody>
              <a:bodyPr/>
              <a:lstStyle/>
              <a:p>
                <a:r>
                  <a:rPr lang="de-DE">
                    <a:noFill/>
                  </a:rPr>
                  <a:t> </a:t>
                </a:r>
              </a:p>
            </p:txBody>
          </p:sp>
        </mc:Fallback>
      </mc:AlternateContent>
      <p:cxnSp>
        <p:nvCxnSpPr>
          <p:cNvPr id="6" name="Gerade Verbindung mit Pfeil 5"/>
          <p:cNvCxnSpPr/>
          <p:nvPr/>
        </p:nvCxnSpPr>
        <p:spPr>
          <a:xfrm flipV="1">
            <a:off x="1331640" y="2777079"/>
            <a:ext cx="0" cy="36004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Textfeld 8"/>
          <p:cNvSpPr txBox="1"/>
          <p:nvPr/>
        </p:nvSpPr>
        <p:spPr>
          <a:xfrm>
            <a:off x="1115616" y="3166140"/>
            <a:ext cx="2664295" cy="400110"/>
          </a:xfrm>
          <a:prstGeom prst="rect">
            <a:avLst/>
          </a:prstGeom>
          <a:noFill/>
        </p:spPr>
        <p:txBody>
          <a:bodyPr wrap="square" rtlCol="0">
            <a:spAutoFit/>
          </a:bodyPr>
          <a:lstStyle/>
          <a:p>
            <a:r>
              <a:rPr lang="de-DE" sz="2000" i="1" dirty="0">
                <a:latin typeface="+mn-lt"/>
              </a:rPr>
              <a:t>Y                    X       U</a:t>
            </a:r>
          </a:p>
        </p:txBody>
      </p:sp>
      <p:cxnSp>
        <p:nvCxnSpPr>
          <p:cNvPr id="21" name="Gerade Verbindung mit Pfeil 20"/>
          <p:cNvCxnSpPr/>
          <p:nvPr/>
        </p:nvCxnSpPr>
        <p:spPr>
          <a:xfrm flipV="1">
            <a:off x="2699792" y="2755960"/>
            <a:ext cx="0" cy="36004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Gerade Verbindung mit Pfeil 21"/>
          <p:cNvCxnSpPr/>
          <p:nvPr/>
        </p:nvCxnSpPr>
        <p:spPr>
          <a:xfrm flipV="1">
            <a:off x="3275856" y="2755960"/>
            <a:ext cx="0" cy="36004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feld 22"/>
          <p:cNvSpPr txBox="1"/>
          <p:nvPr/>
        </p:nvSpPr>
        <p:spPr>
          <a:xfrm>
            <a:off x="3932310" y="3166140"/>
            <a:ext cx="3699313" cy="400110"/>
          </a:xfrm>
          <a:prstGeom prst="rect">
            <a:avLst/>
          </a:prstGeom>
          <a:noFill/>
        </p:spPr>
        <p:txBody>
          <a:bodyPr wrap="square" rtlCol="0">
            <a:spAutoFit/>
          </a:bodyPr>
          <a:lstStyle/>
          <a:p>
            <a:r>
              <a:rPr lang="de-DE" sz="2000" dirty="0">
                <a:latin typeface="+mn-lt"/>
              </a:rPr>
              <a:t>Involvierte Variablen (Merkmale)</a:t>
            </a:r>
          </a:p>
        </p:txBody>
      </p:sp>
      <mc:AlternateContent xmlns:mc="http://schemas.openxmlformats.org/markup-compatibility/2006" xmlns:a14="http://schemas.microsoft.com/office/drawing/2010/main">
        <mc:Choice Requires="a14">
          <p:sp>
            <p:nvSpPr>
              <p:cNvPr id="12" name="Textfeld 11"/>
              <p:cNvSpPr txBox="1"/>
              <p:nvPr/>
            </p:nvSpPr>
            <p:spPr>
              <a:xfrm>
                <a:off x="468312" y="3645024"/>
                <a:ext cx="7056015" cy="400110"/>
              </a:xfrm>
              <a:prstGeom prst="rect">
                <a:avLst/>
              </a:prstGeom>
              <a:noFill/>
            </p:spPr>
            <p:txBody>
              <a:bodyPr wrap="square" rtlCol="0">
                <a:spAutoFit/>
              </a:bodyPr>
              <a:lstStyle/>
              <a:p>
                <a14:m>
                  <m:oMath xmlns:m="http://schemas.openxmlformats.org/officeDocument/2006/math">
                    <m:r>
                      <a:rPr lang="de-DE" sz="2000" i="1" dirty="0" smtClean="0">
                        <a:solidFill>
                          <a:schemeClr val="tx1"/>
                        </a:solidFill>
                        <a:latin typeface="Cambria Math"/>
                      </a:rPr>
                      <m:t>𝑌</m:t>
                    </m:r>
                  </m:oMath>
                </a14:m>
                <a:r>
                  <a:rPr lang="de-DE" sz="2000" i="1" dirty="0">
                    <a:solidFill>
                      <a:schemeClr val="tx1"/>
                    </a:solidFill>
                    <a:latin typeface="+mn-lt"/>
                  </a:rPr>
                  <a:t> ... </a:t>
                </a:r>
                <a:r>
                  <a:rPr lang="de-DE" sz="2000" b="1" dirty="0">
                    <a:solidFill>
                      <a:srgbClr val="0070C0"/>
                    </a:solidFill>
                    <a:latin typeface="+mn-lt"/>
                  </a:rPr>
                  <a:t>Zielvariable</a:t>
                </a:r>
                <a:r>
                  <a:rPr lang="de-DE" sz="2000" dirty="0">
                    <a:solidFill>
                      <a:schemeClr val="tx1"/>
                    </a:solidFill>
                    <a:latin typeface="+mn-lt"/>
                  </a:rPr>
                  <a:t>, </a:t>
                </a:r>
                <a:r>
                  <a:rPr lang="de-DE" sz="2000" b="1" dirty="0">
                    <a:solidFill>
                      <a:srgbClr val="0070C0"/>
                    </a:solidFill>
                    <a:latin typeface="+mn-lt"/>
                  </a:rPr>
                  <a:t>abhängige Variable</a:t>
                </a:r>
                <a:r>
                  <a:rPr lang="de-DE" sz="2000" dirty="0">
                    <a:solidFill>
                      <a:schemeClr val="tx1"/>
                    </a:solidFill>
                    <a:latin typeface="+mn-lt"/>
                  </a:rPr>
                  <a:t>, </a:t>
                </a:r>
                <a:r>
                  <a:rPr lang="de-DE" sz="2000" b="1" dirty="0" err="1">
                    <a:solidFill>
                      <a:srgbClr val="0070C0"/>
                    </a:solidFill>
                    <a:latin typeface="+mn-lt"/>
                  </a:rPr>
                  <a:t>Regressand</a:t>
                </a:r>
                <a:r>
                  <a:rPr lang="de-DE" sz="2000" dirty="0">
                    <a:solidFill>
                      <a:schemeClr val="tx1"/>
                    </a:solidFill>
                    <a:latin typeface="+mn-lt"/>
                  </a:rPr>
                  <a:t>, ...</a:t>
                </a:r>
                <a:endParaRPr lang="de-DE" sz="2000" i="1"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3645024"/>
                <a:ext cx="7056015" cy="400110"/>
              </a:xfrm>
              <a:prstGeom prst="rect">
                <a:avLst/>
              </a:prstGeom>
              <a:blipFill rotWithShape="1">
                <a:blip r:embed="rId4"/>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68313" y="4045134"/>
                <a:ext cx="7056015"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𝑋</m:t>
                    </m:r>
                  </m:oMath>
                </a14:m>
                <a:r>
                  <a:rPr lang="de-DE" sz="2000" i="1" dirty="0">
                    <a:solidFill>
                      <a:schemeClr val="tx1"/>
                    </a:solidFill>
                    <a:latin typeface="+mn-lt"/>
                  </a:rPr>
                  <a:t> ... </a:t>
                </a:r>
                <a:r>
                  <a:rPr lang="de-DE" sz="2000" b="1" dirty="0">
                    <a:solidFill>
                      <a:srgbClr val="0070C0"/>
                    </a:solidFill>
                    <a:latin typeface="+mn-lt"/>
                  </a:rPr>
                  <a:t>erklärende Variable</a:t>
                </a:r>
                <a:r>
                  <a:rPr lang="de-DE" sz="2000" dirty="0">
                    <a:solidFill>
                      <a:schemeClr val="tx1"/>
                    </a:solidFill>
                    <a:latin typeface="+mn-lt"/>
                  </a:rPr>
                  <a:t>, </a:t>
                </a:r>
                <a:r>
                  <a:rPr lang="de-DE" sz="2000" b="1" dirty="0">
                    <a:solidFill>
                      <a:srgbClr val="0070C0"/>
                    </a:solidFill>
                    <a:latin typeface="+mn-lt"/>
                  </a:rPr>
                  <a:t>unabhängige Variable</a:t>
                </a:r>
                <a:r>
                  <a:rPr lang="de-DE" sz="2000" dirty="0">
                    <a:solidFill>
                      <a:schemeClr val="tx1"/>
                    </a:solidFill>
                    <a:latin typeface="+mn-lt"/>
                  </a:rPr>
                  <a:t>, </a:t>
                </a:r>
                <a:r>
                  <a:rPr lang="de-DE" sz="2000" b="1" dirty="0">
                    <a:solidFill>
                      <a:srgbClr val="0070C0"/>
                    </a:solidFill>
                    <a:latin typeface="+mn-lt"/>
                  </a:rPr>
                  <a:t>Regressor</a:t>
                </a:r>
                <a:r>
                  <a:rPr lang="de-DE" sz="2000" dirty="0">
                    <a:solidFill>
                      <a:schemeClr val="tx1"/>
                    </a:solidFill>
                    <a:latin typeface="+mn-lt"/>
                  </a:rPr>
                  <a:t>, ...</a:t>
                </a:r>
                <a:endParaRPr lang="de-DE" sz="2000" i="1"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468313" y="4045134"/>
                <a:ext cx="7056015" cy="400110"/>
              </a:xfrm>
              <a:prstGeom prst="rect">
                <a:avLst/>
              </a:prstGeom>
              <a:blipFill rotWithShape="1">
                <a:blip r:embed="rId5"/>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459479" y="4448131"/>
                <a:ext cx="4040513"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𝑈</m:t>
                    </m:r>
                  </m:oMath>
                </a14:m>
                <a:r>
                  <a:rPr lang="de-DE" sz="2000" i="1" dirty="0">
                    <a:solidFill>
                      <a:schemeClr val="tx1"/>
                    </a:solidFill>
                    <a:latin typeface="+mn-lt"/>
                  </a:rPr>
                  <a:t> ... </a:t>
                </a:r>
                <a:r>
                  <a:rPr lang="de-DE" sz="2000" b="1" dirty="0">
                    <a:solidFill>
                      <a:srgbClr val="0070C0"/>
                    </a:solidFill>
                    <a:latin typeface="+mn-lt"/>
                  </a:rPr>
                  <a:t>Fehler</a:t>
                </a:r>
                <a:r>
                  <a:rPr lang="de-DE" sz="2000" dirty="0">
                    <a:solidFill>
                      <a:schemeClr val="tx1"/>
                    </a:solidFill>
                    <a:latin typeface="+mn-lt"/>
                  </a:rPr>
                  <a:t>(variable), </a:t>
                </a:r>
                <a:r>
                  <a:rPr lang="de-DE" sz="2000" b="1" dirty="0">
                    <a:solidFill>
                      <a:srgbClr val="0070C0"/>
                    </a:solidFill>
                    <a:latin typeface="+mn-lt"/>
                  </a:rPr>
                  <a:t>Residuum</a:t>
                </a:r>
                <a:r>
                  <a:rPr lang="de-DE" sz="2000" dirty="0">
                    <a:solidFill>
                      <a:schemeClr val="tx1"/>
                    </a:solidFill>
                    <a:latin typeface="+mn-lt"/>
                  </a:rPr>
                  <a:t>, ...</a:t>
                </a:r>
                <a:endParaRPr lang="de-DE" sz="2000" i="1" dirty="0">
                  <a:solidFill>
                    <a:schemeClr val="tx1"/>
                  </a:solidFill>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459479" y="4448131"/>
                <a:ext cx="4040513" cy="400110"/>
              </a:xfrm>
              <a:prstGeom prst="rect">
                <a:avLst/>
              </a:prstGeom>
              <a:blipFill rotWithShape="1">
                <a:blip r:embed="rId6"/>
                <a:stretch>
                  <a:fillRect t="-7692" b="-27692"/>
                </a:stretch>
              </a:blipFill>
            </p:spPr>
            <p:txBody>
              <a:bodyPr/>
              <a:lstStyle/>
              <a:p>
                <a:r>
                  <a:rPr lang="de-DE">
                    <a:noFill/>
                  </a:rPr>
                  <a:t> </a:t>
                </a:r>
              </a:p>
            </p:txBody>
          </p:sp>
        </mc:Fallback>
      </mc:AlternateContent>
      <p:sp>
        <p:nvSpPr>
          <p:cNvPr id="26" name="Textfeld 25"/>
          <p:cNvSpPr txBox="1">
            <a:spLocks noChangeArrowheads="1"/>
          </p:cNvSpPr>
          <p:nvPr/>
        </p:nvSpPr>
        <p:spPr bwMode="auto">
          <a:xfrm>
            <a:off x="468313" y="5013176"/>
            <a:ext cx="705535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Interpretation von Koeffizienten und Prognosen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7" name="Textfeld 26"/>
              <p:cNvSpPr txBox="1"/>
              <p:nvPr/>
            </p:nvSpPr>
            <p:spPr>
              <a:xfrm>
                <a:off x="468313" y="5517232"/>
                <a:ext cx="7056015" cy="1015663"/>
              </a:xfrm>
              <a:prstGeom prst="rect">
                <a:avLst/>
              </a:prstGeom>
              <a:noFill/>
            </p:spPr>
            <p:txBody>
              <a:bodyPr wrap="square" rtlCol="0">
                <a:spAutoFit/>
              </a:bodyPr>
              <a:lstStyle/>
              <a:p>
                <a:r>
                  <a:rPr lang="de-DE" sz="2000" dirty="0">
                    <a:solidFill>
                      <a:schemeClr val="tx1"/>
                    </a:solidFill>
                  </a:rPr>
                  <a:t>&gt; </a:t>
                </a:r>
                <a14:m>
                  <m:oMath xmlns:m="http://schemas.openxmlformats.org/officeDocument/2006/math">
                    <m:sSub>
                      <m:sSubPr>
                        <m:ctrlPr>
                          <a:rPr lang="de-DE" sz="2000" i="1" dirty="0" smtClean="0">
                            <a:solidFill>
                              <a:schemeClr val="tx1"/>
                            </a:solidFill>
                            <a:latin typeface="Cambria Math" panose="02040503050406030204" pitchFamily="18" charset="0"/>
                          </a:rPr>
                        </m:ctrlPr>
                      </m:sSubPr>
                      <m:e>
                        <m:r>
                          <a:rPr lang="de-DE" sz="2000" b="0" i="1" dirty="0" smtClean="0">
                            <a:solidFill>
                              <a:schemeClr val="tx1"/>
                            </a:solidFill>
                            <a:latin typeface="Cambria Math"/>
                          </a:rPr>
                          <m:t>𝑏</m:t>
                        </m:r>
                      </m:e>
                      <m:sub>
                        <m:r>
                          <a:rPr lang="de-DE" sz="2000" b="0" i="1" dirty="0" smtClean="0">
                            <a:solidFill>
                              <a:schemeClr val="tx1"/>
                            </a:solidFill>
                            <a:latin typeface="Cambria Math"/>
                          </a:rPr>
                          <m:t>1</m:t>
                        </m:r>
                      </m:sub>
                    </m:sSub>
                  </m:oMath>
                </a14:m>
                <a:r>
                  <a:rPr lang="de-DE" sz="2000" i="1" dirty="0">
                    <a:solidFill>
                      <a:schemeClr val="tx1"/>
                    </a:solidFill>
                    <a:latin typeface="+mn-lt"/>
                  </a:rPr>
                  <a:t> ... </a:t>
                </a:r>
                <a:r>
                  <a:rPr lang="de-DE" sz="2000" dirty="0">
                    <a:solidFill>
                      <a:schemeClr val="tx1"/>
                    </a:solidFill>
                    <a:latin typeface="+mn-lt"/>
                  </a:rPr>
                  <a:t>Steigungskoeffizient:</a:t>
                </a:r>
              </a:p>
              <a:p>
                <a:r>
                  <a:rPr lang="de-DE" sz="2000" dirty="0">
                    <a:latin typeface="+mn-lt"/>
                  </a:rPr>
                  <a:t>   Veränderung in </a:t>
                </a:r>
                <a14:m>
                  <m:oMath xmlns:m="http://schemas.openxmlformats.org/officeDocument/2006/math">
                    <m:r>
                      <a:rPr lang="de-DE" sz="2000" b="0" i="1" smtClean="0">
                        <a:latin typeface="Cambria Math"/>
                      </a:rPr>
                      <m:t>𝑋</m:t>
                    </m:r>
                  </m:oMath>
                </a14:m>
                <a:r>
                  <a:rPr lang="de-DE" sz="2000" dirty="0">
                    <a:latin typeface="+mn-lt"/>
                  </a:rPr>
                  <a:t> um </a:t>
                </a:r>
                <a14:m>
                  <m:oMath xmlns:m="http://schemas.openxmlformats.org/officeDocument/2006/math">
                    <m:r>
                      <a:rPr lang="de-DE" sz="2000" i="1" smtClean="0">
                        <a:latin typeface="Cambria Math"/>
                        <a:ea typeface="Cambria Math"/>
                      </a:rPr>
                      <m:t>∆</m:t>
                    </m:r>
                    <m:r>
                      <a:rPr lang="de-DE" sz="2000" b="0" i="1" smtClean="0">
                        <a:latin typeface="Cambria Math"/>
                        <a:ea typeface="Cambria Math"/>
                      </a:rPr>
                      <m:t>𝑥</m:t>
                    </m:r>
                  </m:oMath>
                </a14:m>
                <a:r>
                  <a:rPr lang="de-DE" sz="2000" dirty="0">
                    <a:solidFill>
                      <a:schemeClr val="tx1"/>
                    </a:solidFill>
                    <a:latin typeface="+mn-lt"/>
                  </a:rPr>
                  <a:t> Einheiten geht „tendenziell“ mit</a:t>
                </a:r>
              </a:p>
              <a:p>
                <a:r>
                  <a:rPr lang="de-DE" sz="2000" dirty="0">
                    <a:latin typeface="+mn-lt"/>
                  </a:rPr>
                  <a:t>   einer Veränderung in </a:t>
                </a:r>
                <a14:m>
                  <m:oMath xmlns:m="http://schemas.openxmlformats.org/officeDocument/2006/math">
                    <m:r>
                      <a:rPr lang="de-DE" sz="2000" b="0" i="1" smtClean="0">
                        <a:latin typeface="Cambria Math"/>
                      </a:rPr>
                      <m:t>𝑌</m:t>
                    </m:r>
                  </m:oMath>
                </a14:m>
                <a:r>
                  <a:rPr lang="de-DE" sz="2000" dirty="0">
                    <a:latin typeface="+mn-lt"/>
                  </a:rPr>
                  <a:t> um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𝑏</m:t>
                        </m:r>
                      </m:e>
                      <m:sub>
                        <m:r>
                          <a:rPr lang="de-DE" sz="2000" b="0" i="1" smtClean="0">
                            <a:latin typeface="Cambria Math"/>
                          </a:rPr>
                          <m:t>1</m:t>
                        </m:r>
                      </m:sub>
                    </m:sSub>
                    <m:r>
                      <a:rPr lang="de-DE" sz="2000" i="1" smtClean="0">
                        <a:latin typeface="Cambria Math"/>
                        <a:ea typeface="Cambria Math"/>
                      </a:rPr>
                      <m:t>×∆</m:t>
                    </m:r>
                    <m:r>
                      <a:rPr lang="de-DE" sz="2000" b="0" i="1" smtClean="0">
                        <a:latin typeface="Cambria Math"/>
                        <a:ea typeface="Cambria Math"/>
                      </a:rPr>
                      <m:t>𝑥</m:t>
                    </m:r>
                  </m:oMath>
                </a14:m>
                <a:r>
                  <a:rPr lang="de-DE" sz="2000" dirty="0">
                    <a:solidFill>
                      <a:schemeClr val="tx1"/>
                    </a:solidFill>
                    <a:latin typeface="+mn-lt"/>
                  </a:rPr>
                  <a:t> Einheiten einher </a:t>
                </a:r>
                <a:endParaRPr lang="de-DE" sz="2000" i="1"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68313" y="5517232"/>
                <a:ext cx="7056015" cy="1015663"/>
              </a:xfrm>
              <a:prstGeom prst="rect">
                <a:avLst/>
              </a:prstGeom>
              <a:blipFill rotWithShape="1">
                <a:blip r:embed="rId7"/>
                <a:stretch>
                  <a:fillRect l="-951" t="-2994" b="-9581"/>
                </a:stretch>
              </a:blipFill>
            </p:spPr>
            <p:txBody>
              <a:bodyPr/>
              <a:lstStyle/>
              <a:p>
                <a:r>
                  <a:rPr lang="de-DE">
                    <a:noFill/>
                  </a:rPr>
                  <a:t> </a:t>
                </a:r>
              </a:p>
            </p:txBody>
          </p:sp>
        </mc:Fallback>
      </mc:AlternateContent>
    </p:spTree>
    <p:extLst>
      <p:ext uri="{BB962C8B-B14F-4D97-AF65-F5344CB8AC3E}">
        <p14:creationId xmlns:p14="http://schemas.microsoft.com/office/powerpoint/2010/main" val="3933961481"/>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2" name="Textfeld 11"/>
              <p:cNvSpPr txBox="1"/>
              <p:nvPr/>
            </p:nvSpPr>
            <p:spPr>
              <a:xfrm>
                <a:off x="468312" y="1124744"/>
                <a:ext cx="8207376" cy="707886"/>
              </a:xfrm>
              <a:prstGeom prst="rect">
                <a:avLst/>
              </a:prstGeom>
              <a:noFill/>
            </p:spPr>
            <p:txBody>
              <a:bodyPr wrap="square" rtlCol="0">
                <a:spAutoFit/>
              </a:bodyPr>
              <a:lstStyle/>
              <a:p>
                <a:r>
                  <a:rPr lang="de-DE" sz="2000" dirty="0">
                    <a:solidFill>
                      <a:schemeClr val="tx1"/>
                    </a:solidFill>
                    <a:latin typeface="+mn-lt"/>
                  </a:rPr>
                  <a:t>&gt;</a:t>
                </a:r>
                <a:r>
                  <a:rPr lang="de-DE" sz="2000" dirty="0">
                    <a:solidFill>
                      <a:schemeClr val="tx1"/>
                    </a:solidFill>
                  </a:rPr>
                  <a:t> </a:t>
                </a:r>
                <a14:m>
                  <m:oMath xmlns:m="http://schemas.openxmlformats.org/officeDocument/2006/math">
                    <m:sSub>
                      <m:sSubPr>
                        <m:ctrlPr>
                          <a:rPr lang="de-DE" sz="2000" i="1" dirty="0" smtClean="0">
                            <a:solidFill>
                              <a:schemeClr val="tx1"/>
                            </a:solidFill>
                            <a:latin typeface="Cambria Math" panose="02040503050406030204" pitchFamily="18" charset="0"/>
                          </a:rPr>
                        </m:ctrlPr>
                      </m:sSubPr>
                      <m:e>
                        <m:r>
                          <a:rPr lang="de-DE" sz="2000" b="0" i="1" dirty="0" smtClean="0">
                            <a:solidFill>
                              <a:schemeClr val="tx1"/>
                            </a:solidFill>
                            <a:latin typeface="Cambria Math"/>
                          </a:rPr>
                          <m:t>𝑏</m:t>
                        </m:r>
                      </m:e>
                      <m:sub>
                        <m:r>
                          <a:rPr lang="de-DE" sz="2000" b="0" i="1" dirty="0" smtClean="0">
                            <a:solidFill>
                              <a:schemeClr val="tx1"/>
                            </a:solidFill>
                            <a:latin typeface="Cambria Math"/>
                          </a:rPr>
                          <m:t>0</m:t>
                        </m:r>
                      </m:sub>
                    </m:sSub>
                  </m:oMath>
                </a14:m>
                <a:r>
                  <a:rPr lang="de-DE" sz="2000" i="1" dirty="0">
                    <a:solidFill>
                      <a:schemeClr val="tx1"/>
                    </a:solidFill>
                    <a:latin typeface="+mn-lt"/>
                  </a:rPr>
                  <a:t> ... </a:t>
                </a:r>
                <a:r>
                  <a:rPr lang="de-DE" sz="2000" dirty="0">
                    <a:latin typeface="+mn-lt"/>
                  </a:rPr>
                  <a:t>Achsenabschnitt</a:t>
                </a:r>
                <a:r>
                  <a:rPr lang="de-DE" sz="2000" dirty="0">
                    <a:solidFill>
                      <a:schemeClr val="tx1"/>
                    </a:solidFill>
                    <a:latin typeface="+mn-lt"/>
                  </a:rPr>
                  <a:t>:</a:t>
                </a:r>
              </a:p>
              <a:p>
                <a:r>
                  <a:rPr lang="de-DE" sz="2000" dirty="0">
                    <a:latin typeface="+mn-lt"/>
                  </a:rPr>
                  <a:t>   der für </a:t>
                </a:r>
                <a14:m>
                  <m:oMath xmlns:m="http://schemas.openxmlformats.org/officeDocument/2006/math">
                    <m:r>
                      <a:rPr lang="de-DE" sz="2000" b="0" i="1" smtClean="0">
                        <a:latin typeface="Cambria Math"/>
                      </a:rPr>
                      <m:t>𝑌</m:t>
                    </m:r>
                  </m:oMath>
                </a14:m>
                <a:r>
                  <a:rPr lang="de-DE" sz="2000" dirty="0">
                    <a:latin typeface="+mn-lt"/>
                  </a:rPr>
                  <a:t> „prognostizierte Wert für </a:t>
                </a:r>
                <a14:m>
                  <m:oMath xmlns:m="http://schemas.openxmlformats.org/officeDocument/2006/math">
                    <m:r>
                      <a:rPr lang="de-DE" sz="2000" b="0" i="1" smtClean="0">
                        <a:latin typeface="Cambria Math"/>
                        <a:ea typeface="Cambria Math"/>
                      </a:rPr>
                      <m:t>𝑋</m:t>
                    </m:r>
                    <m:r>
                      <a:rPr lang="de-DE" sz="2000" b="0" i="1" smtClean="0">
                        <a:latin typeface="Cambria Math"/>
                        <a:ea typeface="Cambria Math"/>
                      </a:rPr>
                      <m:t>=0</m:t>
                    </m:r>
                  </m:oMath>
                </a14:m>
                <a:r>
                  <a:rPr lang="de-DE" sz="2000" i="1" dirty="0">
                    <a:solidFill>
                      <a:schemeClr val="tx1"/>
                    </a:solidFill>
                    <a:latin typeface="+mn-lt"/>
                  </a:rPr>
                  <a:t> </a:t>
                </a:r>
                <a:r>
                  <a:rPr lang="de-DE" sz="2000" dirty="0">
                    <a:latin typeface="+mn-lt"/>
                  </a:rPr>
                  <a:t>(inhaltlich nicht immer sinnvoll)</a:t>
                </a:r>
                <a:endParaRPr lang="de-DE" sz="2000" i="1"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1124744"/>
                <a:ext cx="8207376" cy="707886"/>
              </a:xfrm>
              <a:prstGeom prst="rect">
                <a:avLst/>
              </a:prstGeom>
              <a:blipFill rotWithShape="1">
                <a:blip r:embed="rId4"/>
                <a:stretch>
                  <a:fillRect l="-817" t="-4310" b="-14655"/>
                </a:stretch>
              </a:blipFill>
            </p:spPr>
            <p:txBody>
              <a:bodyPr/>
              <a:lstStyle/>
              <a:p>
                <a:r>
                  <a:rPr lang="de-DE">
                    <a:noFill/>
                  </a:rPr>
                  <a:t> </a:t>
                </a:r>
              </a:p>
            </p:txBody>
          </p:sp>
        </mc:Fallback>
      </mc:AlternateContent>
      <p:sp>
        <p:nvSpPr>
          <p:cNvPr id="13" name="Textfeld 12"/>
          <p:cNvSpPr txBox="1"/>
          <p:nvPr/>
        </p:nvSpPr>
        <p:spPr>
          <a:xfrm>
            <a:off x="468312" y="1858962"/>
            <a:ext cx="8207376" cy="707886"/>
          </a:xfrm>
          <a:prstGeom prst="rect">
            <a:avLst/>
          </a:prstGeom>
          <a:noFill/>
        </p:spPr>
        <p:txBody>
          <a:bodyPr wrap="square" rtlCol="0">
            <a:spAutoFit/>
          </a:bodyPr>
          <a:lstStyle/>
          <a:p>
            <a:r>
              <a:rPr lang="de-DE" sz="2000" dirty="0">
                <a:solidFill>
                  <a:schemeClr val="tx1"/>
                </a:solidFill>
                <a:latin typeface="+mn-lt"/>
              </a:rPr>
              <a:t>&gt; Beispiel einer </a:t>
            </a:r>
            <a:r>
              <a:rPr lang="de-DE" sz="2000" dirty="0">
                <a:latin typeface="+mn-lt"/>
              </a:rPr>
              <a:t>Prognose (Prädiktion) des Körpergewichts einer 180 cm </a:t>
            </a:r>
          </a:p>
          <a:p>
            <a:r>
              <a:rPr lang="de-DE" sz="2000" dirty="0">
                <a:latin typeface="+mn-lt"/>
              </a:rPr>
              <a:t>   großen Person (Abb. 5.2.14): </a:t>
            </a:r>
            <a:endParaRPr lang="de-DE" sz="2000" i="1" dirty="0">
              <a:solidFill>
                <a:schemeClr val="tx1"/>
              </a:solidFill>
              <a:latin typeface="+mn-lt"/>
            </a:endParaRPr>
          </a:p>
        </p:txBody>
      </p:sp>
      <mc:AlternateContent xmlns:mc="http://schemas.openxmlformats.org/markup-compatibility/2006" xmlns:a14="http://schemas.microsoft.com/office/drawing/2010/main">
        <mc:Choice Requires="a14">
          <p:sp>
            <p:nvSpPr>
              <p:cNvPr id="2" name="Textfeld 1"/>
              <p:cNvSpPr txBox="1"/>
              <p:nvPr/>
            </p:nvSpPr>
            <p:spPr>
              <a:xfrm>
                <a:off x="1475655" y="2566848"/>
                <a:ext cx="354154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−95.13+0.93</m:t>
                      </m:r>
                      <m:r>
                        <a:rPr lang="de-DE" sz="2000" b="0" i="1" smtClean="0">
                          <a:latin typeface="Cambria Math"/>
                          <a:ea typeface="Cambria Math"/>
                        </a:rPr>
                        <m:t>×180=72.27</m:t>
                      </m:r>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1475655" y="2566848"/>
                <a:ext cx="3541547" cy="400110"/>
              </a:xfrm>
              <a:prstGeom prst="rect">
                <a:avLst/>
              </a:prstGeom>
              <a:blipFill rotWithShape="1">
                <a:blip r:embed="rId5"/>
                <a:stretch>
                  <a:fillRect/>
                </a:stretch>
              </a:blipFill>
            </p:spPr>
            <p:txBody>
              <a:bodyPr/>
              <a:lstStyle/>
              <a:p>
                <a:r>
                  <a:rPr lang="de-DE">
                    <a:noFill/>
                  </a:rPr>
                  <a:t> </a:t>
                </a:r>
              </a:p>
            </p:txBody>
          </p:sp>
        </mc:Fallback>
      </mc:AlternateContent>
      <p:pic>
        <p:nvPicPr>
          <p:cNvPr id="3" name="Grafik 2"/>
          <p:cNvPicPr>
            <a:picLocks noChangeAspect="1"/>
          </p:cNvPicPr>
          <p:nvPr/>
        </p:nvPicPr>
        <p:blipFill>
          <a:blip r:embed="rId6"/>
          <a:stretch>
            <a:fillRect/>
          </a:stretch>
        </p:blipFill>
        <p:spPr>
          <a:xfrm>
            <a:off x="457200" y="3169477"/>
            <a:ext cx="7410450" cy="2971800"/>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218</a:t>
            </a:r>
            <a:endParaRPr lang="de-DE" sz="8000" b="1" dirty="0">
              <a:solidFill>
                <a:schemeClr val="tx1"/>
              </a:solidFill>
              <a:latin typeface="+mj-lt"/>
            </a:endParaRPr>
          </a:p>
        </p:txBody>
      </p:sp>
    </p:spTree>
    <p:extLst>
      <p:ext uri="{BB962C8B-B14F-4D97-AF65-F5344CB8AC3E}">
        <p14:creationId xmlns:p14="http://schemas.microsoft.com/office/powerpoint/2010/main" val="674164075"/>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5"/>
          <p:cNvSpPr txBox="1">
            <a:spLocks noChangeArrowheads="1"/>
          </p:cNvSpPr>
          <p:nvPr/>
        </p:nvSpPr>
        <p:spPr bwMode="auto">
          <a:xfrm>
            <a:off x="468313" y="1052736"/>
            <a:ext cx="316758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Berechnungsmethoden </a:t>
            </a:r>
            <a:r>
              <a:rPr lang="de-DE" sz="2000" dirty="0">
                <a:solidFill>
                  <a:srgbClr val="0070C0"/>
                </a:solidFill>
              </a:rPr>
              <a:t>●</a:t>
            </a:r>
            <a:endParaRPr lang="de-DE" sz="2000" b="1" dirty="0">
              <a:solidFill>
                <a:srgbClr val="0070C0"/>
              </a:solidFill>
              <a:latin typeface="Times New Roman" pitchFamily="18" charset="0"/>
            </a:endParaRPr>
          </a:p>
        </p:txBody>
      </p:sp>
      <p:sp>
        <p:nvSpPr>
          <p:cNvPr id="2" name="Textfeld 1"/>
          <p:cNvSpPr txBox="1"/>
          <p:nvPr/>
        </p:nvSpPr>
        <p:spPr>
          <a:xfrm>
            <a:off x="468312" y="1739980"/>
            <a:ext cx="7355336" cy="400110"/>
          </a:xfrm>
          <a:prstGeom prst="rect">
            <a:avLst/>
          </a:prstGeom>
          <a:noFill/>
        </p:spPr>
        <p:txBody>
          <a:bodyPr wrap="square" rtlCol="0">
            <a:spAutoFit/>
          </a:bodyPr>
          <a:lstStyle/>
          <a:p>
            <a:r>
              <a:rPr lang="de-DE" sz="2000" dirty="0">
                <a:latin typeface="+mn-lt"/>
              </a:rPr>
              <a:t>Minimiere                       oder alternativ:  </a:t>
            </a:r>
          </a:p>
        </p:txBody>
      </p:sp>
      <mc:AlternateContent xmlns:mc="http://schemas.openxmlformats.org/markup-compatibility/2006" xmlns:a14="http://schemas.microsoft.com/office/drawing/2010/main">
        <mc:Choice Requires="a14">
          <p:sp>
            <p:nvSpPr>
              <p:cNvPr id="16" name="Textfeld 15"/>
              <p:cNvSpPr txBox="1"/>
              <p:nvPr/>
            </p:nvSpPr>
            <p:spPr>
              <a:xfrm>
                <a:off x="1907703" y="1473721"/>
                <a:ext cx="987835"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begChr m:val="|"/>
                              <m:endChr m:val="|"/>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e>
                          </m:d>
                        </m:e>
                      </m:nary>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907703" y="1473721"/>
                <a:ext cx="987835" cy="93262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860352" y="1470206"/>
                <a:ext cx="911660"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𝑢</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860352" y="1470206"/>
                <a:ext cx="911660" cy="932628"/>
              </a:xfrm>
              <a:prstGeom prst="rect">
                <a:avLst/>
              </a:prstGeom>
              <a:blipFill rotWithShape="1">
                <a:blip r:embed="rId5"/>
                <a:stretch>
                  <a:fillRect/>
                </a:stretch>
              </a:blipFill>
            </p:spPr>
            <p:txBody>
              <a:bodyPr/>
              <a:lstStyle/>
              <a:p>
                <a:r>
                  <a:rPr lang="de-DE">
                    <a:noFill/>
                  </a:rPr>
                  <a:t> </a:t>
                </a:r>
              </a:p>
            </p:txBody>
          </p:sp>
        </mc:Fallback>
      </mc:AlternateContent>
      <p:sp>
        <p:nvSpPr>
          <p:cNvPr id="21" name="Textfeld 20"/>
          <p:cNvSpPr txBox="1"/>
          <p:nvPr/>
        </p:nvSpPr>
        <p:spPr>
          <a:xfrm>
            <a:off x="468312" y="2473324"/>
            <a:ext cx="3677668" cy="707886"/>
          </a:xfrm>
          <a:prstGeom prst="rect">
            <a:avLst/>
          </a:prstGeom>
          <a:noFill/>
        </p:spPr>
        <p:txBody>
          <a:bodyPr wrap="square" rtlCol="0">
            <a:spAutoFit/>
          </a:bodyPr>
          <a:lstStyle/>
          <a:p>
            <a:pPr algn="ctr"/>
            <a:r>
              <a:rPr lang="de-DE" sz="2000" b="1" dirty="0">
                <a:solidFill>
                  <a:srgbClr val="0070C0"/>
                </a:solidFill>
                <a:latin typeface="+mn-lt"/>
              </a:rPr>
              <a:t>LAD-Gerade</a:t>
            </a:r>
          </a:p>
          <a:p>
            <a:pPr algn="ctr"/>
            <a:r>
              <a:rPr lang="de-DE" sz="2000" dirty="0">
                <a:latin typeface="+mn-lt"/>
              </a:rPr>
              <a:t>(Least Absolute Deviation)</a:t>
            </a:r>
          </a:p>
        </p:txBody>
      </p:sp>
      <p:sp>
        <p:nvSpPr>
          <p:cNvPr id="22" name="Textfeld 21"/>
          <p:cNvSpPr txBox="1"/>
          <p:nvPr/>
        </p:nvSpPr>
        <p:spPr>
          <a:xfrm>
            <a:off x="4200058" y="2490202"/>
            <a:ext cx="2376265" cy="707886"/>
          </a:xfrm>
          <a:prstGeom prst="rect">
            <a:avLst/>
          </a:prstGeom>
          <a:noFill/>
        </p:spPr>
        <p:txBody>
          <a:bodyPr wrap="square" rtlCol="0">
            <a:spAutoFit/>
          </a:bodyPr>
          <a:lstStyle/>
          <a:p>
            <a:pPr algn="ctr"/>
            <a:r>
              <a:rPr lang="de-DE" sz="2000" b="1" dirty="0">
                <a:solidFill>
                  <a:srgbClr val="0070C0"/>
                </a:solidFill>
                <a:latin typeface="+mn-lt"/>
              </a:rPr>
              <a:t>KQ-Gerade</a:t>
            </a:r>
          </a:p>
          <a:p>
            <a:pPr algn="ctr"/>
            <a:r>
              <a:rPr lang="de-DE" sz="2000" dirty="0">
                <a:latin typeface="+mn-lt"/>
              </a:rPr>
              <a:t>(Kleinste Quadrate)</a:t>
            </a:r>
          </a:p>
        </p:txBody>
      </p:sp>
      <p:pic>
        <p:nvPicPr>
          <p:cNvPr id="3" name="Grafik 2"/>
          <p:cNvPicPr>
            <a:picLocks noChangeAspect="1"/>
          </p:cNvPicPr>
          <p:nvPr/>
        </p:nvPicPr>
        <p:blipFill>
          <a:blip r:embed="rId6"/>
          <a:stretch>
            <a:fillRect/>
          </a:stretch>
        </p:blipFill>
        <p:spPr>
          <a:xfrm>
            <a:off x="617538" y="3563085"/>
            <a:ext cx="7324725" cy="2952750"/>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219</a:t>
            </a:r>
            <a:endParaRPr lang="de-DE" sz="8000" b="1" dirty="0">
              <a:solidFill>
                <a:schemeClr val="tx1"/>
              </a:solidFill>
              <a:latin typeface="+mj-lt"/>
            </a:endParaRPr>
          </a:p>
        </p:txBody>
      </p:sp>
    </p:spTree>
    <p:extLst>
      <p:ext uri="{BB962C8B-B14F-4D97-AF65-F5344CB8AC3E}">
        <p14:creationId xmlns:p14="http://schemas.microsoft.com/office/powerpoint/2010/main" val="1759122706"/>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220</a:t>
            </a:r>
            <a:endParaRPr lang="de-DE" sz="8000" b="1" dirty="0">
              <a:solidFill>
                <a:schemeClr val="tx1"/>
              </a:solidFill>
              <a:latin typeface="+mj-lt"/>
            </a:endParaRPr>
          </a:p>
        </p:txBody>
      </p:sp>
      <p:sp>
        <p:nvSpPr>
          <p:cNvPr id="23" name="Textfeld 22"/>
          <p:cNvSpPr txBox="1">
            <a:spLocks noChangeArrowheads="1"/>
          </p:cNvSpPr>
          <p:nvPr/>
        </p:nvSpPr>
        <p:spPr bwMode="auto">
          <a:xfrm>
            <a:off x="468313" y="1152833"/>
            <a:ext cx="316758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Frage der Auswahl </a:t>
            </a:r>
            <a:r>
              <a:rPr lang="de-DE" sz="2000" dirty="0">
                <a:solidFill>
                  <a:srgbClr val="0070C0"/>
                </a:solidFill>
              </a:rPr>
              <a:t>●</a:t>
            </a:r>
            <a:endParaRPr lang="de-DE" sz="2000" b="1" dirty="0">
              <a:solidFill>
                <a:srgbClr val="0070C0"/>
              </a:solidFill>
              <a:latin typeface="Times New Roman" pitchFamily="18" charset="0"/>
            </a:endParaRPr>
          </a:p>
        </p:txBody>
      </p:sp>
      <p:sp>
        <p:nvSpPr>
          <p:cNvPr id="24" name="Textfeld 23"/>
          <p:cNvSpPr txBox="1"/>
          <p:nvPr/>
        </p:nvSpPr>
        <p:spPr>
          <a:xfrm>
            <a:off x="468312" y="1657171"/>
            <a:ext cx="8207376" cy="707886"/>
          </a:xfrm>
          <a:prstGeom prst="rect">
            <a:avLst/>
          </a:prstGeom>
          <a:noFill/>
        </p:spPr>
        <p:txBody>
          <a:bodyPr wrap="square" rtlCol="0">
            <a:spAutoFit/>
          </a:bodyPr>
          <a:lstStyle/>
          <a:p>
            <a:r>
              <a:rPr lang="de-DE" sz="2000" dirty="0">
                <a:solidFill>
                  <a:schemeClr val="tx1"/>
                </a:solidFill>
                <a:latin typeface="+mn-lt"/>
              </a:rPr>
              <a:t>&gt; Kleinste-Quadrate-Gerade am populärsten aus praktischen und </a:t>
            </a:r>
          </a:p>
          <a:p>
            <a:r>
              <a:rPr lang="de-DE" sz="2000" dirty="0">
                <a:latin typeface="+mn-lt"/>
              </a:rPr>
              <a:t>   </a:t>
            </a:r>
            <a:r>
              <a:rPr lang="de-DE" sz="2000" dirty="0">
                <a:solidFill>
                  <a:schemeClr val="tx1"/>
                </a:solidFill>
                <a:latin typeface="+mn-lt"/>
              </a:rPr>
              <a:t>theoretische </a:t>
            </a:r>
            <a:r>
              <a:rPr lang="de-DE" sz="2000" dirty="0">
                <a:latin typeface="+mn-lt"/>
              </a:rPr>
              <a:t>Gründen</a:t>
            </a:r>
            <a:endParaRPr lang="de-DE" sz="2000" i="1" dirty="0">
              <a:solidFill>
                <a:schemeClr val="tx1"/>
              </a:solidFill>
              <a:latin typeface="+mn-lt"/>
            </a:endParaRPr>
          </a:p>
        </p:txBody>
      </p:sp>
      <p:sp>
        <p:nvSpPr>
          <p:cNvPr id="25" name="Textfeld 24"/>
          <p:cNvSpPr txBox="1"/>
          <p:nvPr/>
        </p:nvSpPr>
        <p:spPr>
          <a:xfrm>
            <a:off x="468312" y="2401584"/>
            <a:ext cx="8207376" cy="400110"/>
          </a:xfrm>
          <a:prstGeom prst="rect">
            <a:avLst/>
          </a:prstGeom>
          <a:noFill/>
        </p:spPr>
        <p:txBody>
          <a:bodyPr wrap="square" rtlCol="0">
            <a:spAutoFit/>
          </a:bodyPr>
          <a:lstStyle/>
          <a:p>
            <a:r>
              <a:rPr lang="de-DE" sz="2000" dirty="0">
                <a:solidFill>
                  <a:schemeClr val="tx1"/>
                </a:solidFill>
                <a:latin typeface="+mn-lt"/>
              </a:rPr>
              <a:t>&gt; Allerdings: LAD-Gerade robuster gegenüber Ausreißern </a:t>
            </a:r>
          </a:p>
        </p:txBody>
      </p:sp>
      <p:sp>
        <p:nvSpPr>
          <p:cNvPr id="26" name="Textfeld 25"/>
          <p:cNvSpPr txBox="1"/>
          <p:nvPr/>
        </p:nvSpPr>
        <p:spPr>
          <a:xfrm>
            <a:off x="468312" y="2834005"/>
            <a:ext cx="8207376" cy="707886"/>
          </a:xfrm>
          <a:prstGeom prst="rect">
            <a:avLst/>
          </a:prstGeom>
          <a:noFill/>
        </p:spPr>
        <p:txBody>
          <a:bodyPr wrap="square" rtlCol="0">
            <a:spAutoFit/>
          </a:bodyPr>
          <a:lstStyle/>
          <a:p>
            <a:r>
              <a:rPr lang="de-DE" sz="2000" dirty="0">
                <a:solidFill>
                  <a:schemeClr val="tx1"/>
                </a:solidFill>
                <a:latin typeface="+mn-lt"/>
              </a:rPr>
              <a:t>&gt; Beziehung von KQ-Gerade zu LAD-Gerade ähnlich wie</a:t>
            </a:r>
          </a:p>
          <a:p>
            <a:r>
              <a:rPr lang="de-DE" sz="2000" dirty="0">
                <a:latin typeface="+mn-lt"/>
              </a:rPr>
              <a:t>   arithmetisches Mittel zu Median </a:t>
            </a:r>
            <a:endParaRPr lang="de-DE" sz="2000" dirty="0">
              <a:solidFill>
                <a:schemeClr val="tx1"/>
              </a:solidFill>
              <a:latin typeface="+mn-lt"/>
            </a:endParaRPr>
          </a:p>
        </p:txBody>
      </p:sp>
    </p:spTree>
    <p:extLst>
      <p:ext uri="{BB962C8B-B14F-4D97-AF65-F5344CB8AC3E}">
        <p14:creationId xmlns:p14="http://schemas.microsoft.com/office/powerpoint/2010/main" val="1330654518"/>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221</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6666" y="1124744"/>
            <a:ext cx="352927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KQ</a:t>
            </a:r>
            <a:r>
              <a:rPr lang="de-DE" sz="2000" b="1" dirty="0">
                <a:solidFill>
                  <a:srgbClr val="0070C0"/>
                </a:solidFill>
                <a:latin typeface="Times New Roman"/>
                <a:cs typeface="Times New Roman"/>
              </a:rPr>
              <a:t>−Methode (</a:t>
            </a:r>
            <a:r>
              <a:rPr lang="de-DE" sz="2000" b="1" i="1" dirty="0">
                <a:solidFill>
                  <a:srgbClr val="0070C0"/>
                </a:solidFill>
                <a:latin typeface="Times New Roman"/>
                <a:cs typeface="Times New Roman"/>
              </a:rPr>
              <a:t>L</a:t>
            </a:r>
            <a:r>
              <a:rPr lang="de-DE" sz="2000" b="1" baseline="-25000" dirty="0">
                <a:solidFill>
                  <a:srgbClr val="0070C0"/>
                </a:solidFill>
                <a:latin typeface="Times New Roman"/>
                <a:cs typeface="Times New Roman"/>
              </a:rPr>
              <a:t>2</a:t>
            </a:r>
            <a:r>
              <a:rPr lang="de-DE" sz="2000" b="1" dirty="0">
                <a:solidFill>
                  <a:srgbClr val="0070C0"/>
                </a:solidFill>
                <a:latin typeface="Times New Roman"/>
                <a:cs typeface="Times New Roman"/>
              </a:rPr>
              <a:t>−Regression)</a:t>
            </a:r>
            <a:endParaRPr lang="de-DE" sz="2000" b="1" dirty="0">
              <a:solidFill>
                <a:srgbClr val="0070C0"/>
              </a:solidFill>
              <a:latin typeface="Times New Roman" pitchFamily="18" charset="0"/>
            </a:endParaRPr>
          </a:p>
        </p:txBody>
      </p:sp>
      <p:sp>
        <p:nvSpPr>
          <p:cNvPr id="9" name="Textfeld 9"/>
          <p:cNvSpPr txBox="1">
            <a:spLocks noChangeArrowheads="1"/>
          </p:cNvSpPr>
          <p:nvPr/>
        </p:nvSpPr>
        <p:spPr bwMode="auto">
          <a:xfrm>
            <a:off x="468313" y="1700808"/>
            <a:ext cx="316758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Minimierungsproblem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feld 11"/>
          <p:cNvSpPr txBox="1"/>
          <p:nvPr/>
        </p:nvSpPr>
        <p:spPr>
          <a:xfrm>
            <a:off x="465019" y="2317990"/>
            <a:ext cx="8209022" cy="400110"/>
          </a:xfrm>
          <a:prstGeom prst="rect">
            <a:avLst/>
          </a:prstGeom>
          <a:noFill/>
        </p:spPr>
        <p:txBody>
          <a:bodyPr wrap="square" rtlCol="0">
            <a:spAutoFit/>
          </a:bodyPr>
          <a:lstStyle/>
          <a:p>
            <a:r>
              <a:rPr lang="de-DE" sz="2000" dirty="0">
                <a:latin typeface="+mn-lt"/>
              </a:rPr>
              <a:t>&gt; Minimiere Summe der quadratischen Abweichungen:</a:t>
            </a:r>
          </a:p>
        </p:txBody>
      </p:sp>
      <p:sp>
        <p:nvSpPr>
          <p:cNvPr id="13" name="Textfeld 12"/>
          <p:cNvSpPr txBox="1"/>
          <p:nvPr/>
        </p:nvSpPr>
        <p:spPr>
          <a:xfrm>
            <a:off x="465019" y="3742738"/>
            <a:ext cx="4751759" cy="400110"/>
          </a:xfrm>
          <a:prstGeom prst="rect">
            <a:avLst/>
          </a:prstGeom>
          <a:noFill/>
        </p:spPr>
        <p:txBody>
          <a:bodyPr wrap="square" rtlCol="0">
            <a:spAutoFit/>
          </a:bodyPr>
          <a:lstStyle/>
          <a:p>
            <a:r>
              <a:rPr lang="de-DE" sz="2000" dirty="0">
                <a:latin typeface="+mn-lt"/>
              </a:rPr>
              <a:t>&gt; Definiere dazu analytische Funktion:</a:t>
            </a:r>
          </a:p>
        </p:txBody>
      </p:sp>
      <p:sp>
        <p:nvSpPr>
          <p:cNvPr id="14" name="Textfeld 13"/>
          <p:cNvSpPr txBox="1"/>
          <p:nvPr/>
        </p:nvSpPr>
        <p:spPr>
          <a:xfrm>
            <a:off x="463372" y="5090869"/>
            <a:ext cx="5183807" cy="400110"/>
          </a:xfrm>
          <a:prstGeom prst="rect">
            <a:avLst/>
          </a:prstGeom>
          <a:noFill/>
        </p:spPr>
        <p:txBody>
          <a:bodyPr wrap="square" rtlCol="0">
            <a:spAutoFit/>
          </a:bodyPr>
          <a:lstStyle/>
          <a:p>
            <a:r>
              <a:rPr lang="de-DE" sz="2000" dirty="0">
                <a:latin typeface="+mn-lt"/>
              </a:rPr>
              <a:t>&gt; Analytisches Minimierungsproblem:</a:t>
            </a:r>
          </a:p>
        </p:txBody>
      </p:sp>
      <mc:AlternateContent xmlns:mc="http://schemas.openxmlformats.org/markup-compatibility/2006" xmlns:a14="http://schemas.microsoft.com/office/drawing/2010/main">
        <mc:Choice Requires="a14">
          <p:sp>
            <p:nvSpPr>
              <p:cNvPr id="18" name="Textfeld 17"/>
              <p:cNvSpPr txBox="1"/>
              <p:nvPr/>
            </p:nvSpPr>
            <p:spPr>
              <a:xfrm>
                <a:off x="2047599" y="2721013"/>
                <a:ext cx="3522887"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𝑢</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1</m:t>
                                      </m:r>
                                    </m:sub>
                                  </m:sSub>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e>
                              </m:d>
                            </m:e>
                            <m:sup>
                              <m:r>
                                <a:rPr lang="de-DE" sz="2000" b="0" i="1" smtClean="0">
                                  <a:solidFill>
                                    <a:schemeClr val="tx1"/>
                                  </a:solidFill>
                                  <a:latin typeface="Cambria Math"/>
                                </a:rPr>
                                <m:t>2</m:t>
                              </m:r>
                            </m:sup>
                          </m:sSup>
                        </m:e>
                      </m:nary>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2047599" y="2721013"/>
                <a:ext cx="3522887" cy="93262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2068461" y="4160973"/>
                <a:ext cx="3848361"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𝑄</m:t>
                          </m:r>
                        </m:e>
                      </m:acc>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1</m:t>
                              </m:r>
                            </m:sub>
                          </m:sSub>
                        </m:e>
                      </m:d>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i="1" smtClean="0">
                                          <a:latin typeface="Cambria Math" panose="02040503050406030204" pitchFamily="18" charset="0"/>
                                        </a:rPr>
                                      </m:ctrlPr>
                                    </m:sSubPr>
                                    <m:e>
                                      <m:r>
                                        <a:rPr lang="de-DE" sz="2000" b="0" i="1" smtClean="0">
                                          <a:latin typeface="Cambria Math"/>
                                        </a:rPr>
                                        <m:t>𝑏</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b="0" i="1" smtClean="0">
                                          <a:latin typeface="Cambria Math"/>
                                        </a:rPr>
                                        <m:t>1</m:t>
                                      </m:r>
                                    </m:sub>
                                  </m:sSub>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e>
                              </m:d>
                            </m:e>
                            <m:sup>
                              <m:r>
                                <a:rPr lang="de-DE" sz="2000" b="0" i="1" smtClean="0">
                                  <a:solidFill>
                                    <a:schemeClr val="tx1"/>
                                  </a:solidFill>
                                  <a:latin typeface="Cambria Math"/>
                                </a:rPr>
                                <m:t>2</m:t>
                              </m:r>
                            </m:sup>
                          </m:sSup>
                        </m:e>
                      </m:nary>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068461" y="4160973"/>
                <a:ext cx="3848361" cy="93262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2093437" y="5574319"/>
                <a:ext cx="1783052" cy="55893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unc>
                        <m:funcPr>
                          <m:ctrlPr>
                            <a:rPr lang="de-DE" sz="2000" b="0" i="1" smtClean="0">
                              <a:solidFill>
                                <a:schemeClr val="tx1"/>
                              </a:solidFill>
                              <a:latin typeface="Cambria Math" panose="02040503050406030204" pitchFamily="18" charset="0"/>
                            </a:rPr>
                          </m:ctrlPr>
                        </m:funcPr>
                        <m:fName>
                          <m:limLow>
                            <m:limLowPr>
                              <m:ctrlPr>
                                <a:rPr lang="de-DE" sz="2000" b="0" i="1" smtClean="0">
                                  <a:solidFill>
                                    <a:schemeClr val="tx1"/>
                                  </a:solidFill>
                                  <a:latin typeface="Cambria Math" panose="02040503050406030204" pitchFamily="18" charset="0"/>
                                </a:rPr>
                              </m:ctrlPr>
                            </m:limLowPr>
                            <m:e>
                              <m:r>
                                <m:rPr>
                                  <m:sty m:val="p"/>
                                </m:rPr>
                                <a:rPr lang="de-DE" sz="2000" b="0" i="0" smtClean="0">
                                  <a:solidFill>
                                    <a:schemeClr val="tx1"/>
                                  </a:solidFill>
                                  <a:latin typeface="Cambria Math"/>
                                </a:rPr>
                                <m:t>min</m:t>
                              </m:r>
                            </m:e>
                            <m:li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b="0" i="1" smtClean="0">
                                      <a:latin typeface="Cambria Math"/>
                                    </a:rPr>
                                    <m:t>1</m:t>
                                  </m:r>
                                </m:sub>
                              </m:sSub>
                            </m:lim>
                          </m:limLow>
                        </m:fName>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𝑄</m:t>
                              </m:r>
                            </m:e>
                          </m:acc>
                          <m:d>
                            <m:dPr>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e>
                          </m:d>
                        </m:e>
                      </m:func>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093437" y="5574319"/>
                <a:ext cx="1783052" cy="558936"/>
              </a:xfrm>
              <a:prstGeom prst="rect">
                <a:avLst/>
              </a:prstGeom>
              <a:blipFill rotWithShape="1">
                <a:blip r:embed="rId5"/>
                <a:stretch>
                  <a:fillRect t="-5435"/>
                </a:stretch>
              </a:blipFill>
            </p:spPr>
            <p:txBody>
              <a:bodyPr/>
              <a:lstStyle/>
              <a:p>
                <a:r>
                  <a:rPr lang="de-DE">
                    <a:noFill/>
                  </a:rPr>
                  <a:t> </a:t>
                </a:r>
              </a:p>
            </p:txBody>
          </p:sp>
        </mc:Fallback>
      </mc:AlternateContent>
    </p:spTree>
    <p:extLst>
      <p:ext uri="{BB962C8B-B14F-4D97-AF65-F5344CB8AC3E}">
        <p14:creationId xmlns:p14="http://schemas.microsoft.com/office/powerpoint/2010/main" val="132767711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222</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Textfeld 20"/>
          <p:cNvSpPr txBox="1"/>
          <p:nvPr/>
        </p:nvSpPr>
        <p:spPr>
          <a:xfrm>
            <a:off x="468313" y="1067112"/>
            <a:ext cx="1888667" cy="400110"/>
          </a:xfrm>
          <a:prstGeom prst="rect">
            <a:avLst/>
          </a:prstGeom>
          <a:noFill/>
        </p:spPr>
        <p:txBody>
          <a:bodyPr wrap="square" rtlCol="0">
            <a:spAutoFit/>
          </a:bodyPr>
          <a:lstStyle/>
          <a:p>
            <a:r>
              <a:rPr lang="de-DE" sz="2000" dirty="0">
                <a:latin typeface="+mn-lt"/>
              </a:rPr>
              <a:t>&gt; Beispiel:</a:t>
            </a:r>
          </a:p>
        </p:txBody>
      </p:sp>
      <p:sp>
        <p:nvSpPr>
          <p:cNvPr id="22" name="Textfeld 21"/>
          <p:cNvSpPr txBox="1"/>
          <p:nvPr/>
        </p:nvSpPr>
        <p:spPr>
          <a:xfrm>
            <a:off x="468312" y="1680333"/>
            <a:ext cx="8207375" cy="400110"/>
          </a:xfrm>
          <a:prstGeom prst="rect">
            <a:avLst/>
          </a:prstGeom>
          <a:noFill/>
        </p:spPr>
        <p:txBody>
          <a:bodyPr wrap="square" rtlCol="0">
            <a:spAutoFit/>
          </a:bodyPr>
          <a:lstStyle/>
          <a:p>
            <a:r>
              <a:rPr lang="de-DE" sz="2000" dirty="0">
                <a:latin typeface="+mn-lt"/>
              </a:rPr>
              <a:t>   Beobachtungswerte:   (1, 1), (2, 2), (3, 1), (4, 3), (5, 2)     (vgl. Folie 220)</a:t>
            </a:r>
          </a:p>
        </p:txBody>
      </p:sp>
      <mc:AlternateContent xmlns:mc="http://schemas.openxmlformats.org/markup-compatibility/2006" xmlns:a14="http://schemas.microsoft.com/office/drawing/2010/main">
        <mc:Choice Requires="a14">
          <p:sp>
            <p:nvSpPr>
              <p:cNvPr id="23" name="Textfeld 22"/>
              <p:cNvSpPr txBox="1"/>
              <p:nvPr/>
            </p:nvSpPr>
            <p:spPr>
              <a:xfrm>
                <a:off x="582836" y="2106277"/>
                <a:ext cx="3785845" cy="96205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𝑄</m:t>
                          </m:r>
                        </m:e>
                      </m:acc>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1</m:t>
                              </m:r>
                            </m:sub>
                          </m:sSub>
                        </m:e>
                      </m:d>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5</m:t>
                          </m:r>
                        </m:sup>
                        <m:e>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i="1" smtClean="0">
                                          <a:latin typeface="Cambria Math" panose="02040503050406030204" pitchFamily="18" charset="0"/>
                                        </a:rPr>
                                      </m:ctrlPr>
                                    </m:sSubPr>
                                    <m:e>
                                      <m:r>
                                        <a:rPr lang="de-DE" sz="2000" b="0" i="1" smtClean="0">
                                          <a:latin typeface="Cambria Math"/>
                                        </a:rPr>
                                        <m:t>𝑏</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b="0" i="1" smtClean="0">
                                          <a:latin typeface="Cambria Math"/>
                                        </a:rPr>
                                        <m:t>1</m:t>
                                      </m:r>
                                    </m:sub>
                                  </m:sSub>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e>
                              </m:d>
                            </m:e>
                            <m:sup>
                              <m:r>
                                <a:rPr lang="de-DE" sz="2000" b="0" i="1" smtClean="0">
                                  <a:solidFill>
                                    <a:schemeClr val="tx1"/>
                                  </a:solidFill>
                                  <a:latin typeface="Cambria Math"/>
                                </a:rPr>
                                <m:t>2</m:t>
                              </m:r>
                            </m:sup>
                          </m:sSup>
                        </m:e>
                      </m:nary>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582836" y="2106277"/>
                <a:ext cx="3785845" cy="96205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572975" y="3303452"/>
                <a:ext cx="7014741"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e>
                          </m:d>
                        </m:e>
                        <m:sup>
                          <m:r>
                            <a:rPr lang="de-DE" sz="2000" b="0" i="1" smtClean="0">
                              <a:solidFill>
                                <a:schemeClr val="tx1"/>
                              </a:solidFill>
                              <a:latin typeface="Cambria Math"/>
                            </a:rPr>
                            <m:t>2</m:t>
                          </m:r>
                        </m:sup>
                      </m:sSup>
                      <m:r>
                        <a:rPr lang="de-DE" sz="2000" b="0" i="1" smtClean="0">
                          <a:solidFill>
                            <a:schemeClr val="tx1"/>
                          </a:solidFill>
                          <a:latin typeface="Cambria Math"/>
                        </a:rPr>
                        <m:t>+</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e>
                          </m:d>
                        </m:e>
                        <m:sup>
                          <m:r>
                            <a:rPr lang="de-DE" sz="2000" i="1">
                              <a:latin typeface="Cambria Math"/>
                            </a:rPr>
                            <m:t>2</m:t>
                          </m:r>
                        </m:sup>
                      </m:sSup>
                      <m:r>
                        <a:rPr lang="de-DE" sz="2000" b="0" i="1" smtClean="0">
                          <a:latin typeface="Cambria Math"/>
                        </a:rPr>
                        <m:t>+</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3</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e>
                          </m:d>
                        </m:e>
                        <m:sup>
                          <m:r>
                            <a:rPr lang="de-DE" sz="2000" i="1">
                              <a:latin typeface="Cambria Math"/>
                            </a:rPr>
                            <m:t>2</m:t>
                          </m:r>
                        </m:sup>
                      </m:sSup>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572975" y="3303452"/>
                <a:ext cx="7014741" cy="400110"/>
              </a:xfrm>
              <a:prstGeom prst="rect">
                <a:avLst/>
              </a:prstGeom>
              <a:blipFill rotWithShape="1">
                <a:blip r:embed="rId4"/>
                <a:stretch>
                  <a:fillRect b="-909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3824539" y="3877829"/>
                <a:ext cx="470147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4</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4</m:t>
                                  </m:r>
                                </m:sub>
                              </m:sSub>
                            </m:e>
                          </m:d>
                        </m:e>
                        <m:sup>
                          <m:r>
                            <a:rPr lang="de-DE" sz="2000" i="1">
                              <a:latin typeface="Cambria Math"/>
                            </a:rPr>
                            <m:t>2</m:t>
                          </m:r>
                        </m:sup>
                      </m:sSup>
                      <m:r>
                        <a:rPr lang="de-DE" sz="2000" b="0" i="1" smtClean="0">
                          <a:latin typeface="Cambria Math"/>
                        </a:rPr>
                        <m:t>+</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5</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5</m:t>
                                  </m:r>
                                </m:sub>
                              </m:sSub>
                            </m:e>
                          </m:d>
                        </m:e>
                        <m:sup>
                          <m:r>
                            <a:rPr lang="de-DE" sz="2000" i="1">
                              <a:latin typeface="Cambria Math"/>
                            </a:rPr>
                            <m:t>2</m:t>
                          </m:r>
                        </m:sup>
                      </m:sSup>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3824539" y="3877829"/>
                <a:ext cx="4701479" cy="400110"/>
              </a:xfrm>
              <a:prstGeom prst="rect">
                <a:avLst/>
              </a:prstGeom>
              <a:blipFill rotWithShape="1">
                <a:blip r:embed="rId5"/>
                <a:stretch>
                  <a:fillRect b="-909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633433" y="4467665"/>
                <a:ext cx="44755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633433" y="4467665"/>
                <a:ext cx="447558"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3665776" y="5098612"/>
                <a:ext cx="420063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3</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0</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4</m:t>
                                  </m:r>
                                  <m:r>
                                    <a:rPr lang="de-DE" sz="2000" i="1">
                                      <a:solidFill>
                                        <a:schemeClr val="tx1"/>
                                      </a:solidFill>
                                      <a:latin typeface="Cambria Math"/>
                                    </a:rPr>
                                    <m:t>𝑏</m:t>
                                  </m:r>
                                </m:e>
                                <m:sub>
                                  <m:r>
                                    <a:rPr lang="de-DE" sz="2000" i="1">
                                      <a:solidFill>
                                        <a:schemeClr val="tx1"/>
                                      </a:solidFill>
                                      <a:latin typeface="Cambria Math"/>
                                    </a:rPr>
                                    <m:t>1</m:t>
                                  </m:r>
                                </m:sub>
                              </m:sSub>
                            </m:e>
                          </m:d>
                        </m:e>
                        <m:sup>
                          <m:r>
                            <a:rPr lang="de-DE" sz="2000" i="1">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0</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5</m:t>
                                  </m:r>
                                  <m:r>
                                    <a:rPr lang="de-DE" sz="2000" i="1">
                                      <a:solidFill>
                                        <a:schemeClr val="tx1"/>
                                      </a:solidFill>
                                      <a:latin typeface="Cambria Math"/>
                                    </a:rPr>
                                    <m:t>𝑏</m:t>
                                  </m:r>
                                </m:e>
                                <m:sub>
                                  <m:r>
                                    <a:rPr lang="de-DE" sz="2000" i="1">
                                      <a:solidFill>
                                        <a:schemeClr val="tx1"/>
                                      </a:solidFill>
                                      <a:latin typeface="Cambria Math"/>
                                    </a:rPr>
                                    <m:t>1</m:t>
                                  </m:r>
                                </m:sub>
                              </m:sSub>
                            </m:e>
                          </m:d>
                        </m:e>
                        <m:sup>
                          <m:r>
                            <a:rPr lang="de-DE" sz="2000" i="1">
                              <a:solidFill>
                                <a:schemeClr val="tx1"/>
                              </a:solidFill>
                              <a:latin typeface="Cambria Math"/>
                            </a:rPr>
                            <m:t>2</m:t>
                          </m:r>
                        </m:sup>
                      </m:sSup>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3665776" y="5098612"/>
                <a:ext cx="4200637" cy="400110"/>
              </a:xfrm>
              <a:prstGeom prst="rect">
                <a:avLst/>
              </a:prstGeom>
              <a:blipFill rotWithShape="1">
                <a:blip r:embed="rId7"/>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2061043" y="4467665"/>
                <a:ext cx="5895332"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lang="de-DE" sz="2000" b="0" i="1" smtClean="0">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0</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1</m:t>
                                  </m:r>
                                </m:sub>
                              </m:sSub>
                            </m:e>
                          </m:d>
                        </m:e>
                        <m:sup>
                          <m:r>
                            <a:rPr lang="de-DE" sz="2000" b="0" i="1" smtClean="0">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0</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2</m:t>
                                  </m:r>
                                  <m:r>
                                    <a:rPr lang="de-DE" sz="2000" i="1">
                                      <a:solidFill>
                                        <a:schemeClr val="tx1"/>
                                      </a:solidFill>
                                      <a:latin typeface="Cambria Math"/>
                                    </a:rPr>
                                    <m:t>𝑏</m:t>
                                  </m:r>
                                </m:e>
                                <m:sub>
                                  <m:r>
                                    <a:rPr lang="de-DE" sz="2000" i="1">
                                      <a:solidFill>
                                        <a:schemeClr val="tx1"/>
                                      </a:solidFill>
                                      <a:latin typeface="Cambria Math"/>
                                    </a:rPr>
                                    <m:t>1</m:t>
                                  </m:r>
                                </m:sub>
                              </m:sSub>
                            </m:e>
                          </m:d>
                        </m:e>
                        <m:sup>
                          <m:r>
                            <a:rPr lang="de-DE" sz="2000" i="1">
                              <a:solidFill>
                                <a:schemeClr val="tx1"/>
                              </a:solidFill>
                              <a:latin typeface="Cambria Math"/>
                            </a:rPr>
                            <m:t>2</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0</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3</m:t>
                                  </m:r>
                                  <m:r>
                                    <a:rPr lang="de-DE" sz="2000" i="1">
                                      <a:solidFill>
                                        <a:schemeClr val="tx1"/>
                                      </a:solidFill>
                                      <a:latin typeface="Cambria Math"/>
                                    </a:rPr>
                                    <m:t>𝑏</m:t>
                                  </m:r>
                                </m:e>
                                <m:sub>
                                  <m:r>
                                    <a:rPr lang="de-DE" sz="2000" i="1">
                                      <a:solidFill>
                                        <a:schemeClr val="tx1"/>
                                      </a:solidFill>
                                      <a:latin typeface="Cambria Math"/>
                                    </a:rPr>
                                    <m:t>1</m:t>
                                  </m:r>
                                </m:sub>
                              </m:sSub>
                            </m:e>
                          </m:d>
                        </m:e>
                        <m:sup>
                          <m:r>
                            <a:rPr lang="de-DE" sz="2000" i="1">
                              <a:solidFill>
                                <a:schemeClr val="tx1"/>
                              </a:solidFill>
                              <a:latin typeface="Cambria Math"/>
                            </a:rPr>
                            <m:t>2</m:t>
                          </m:r>
                        </m:sup>
                      </m:sSup>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2061043" y="4467665"/>
                <a:ext cx="5895332" cy="400110"/>
              </a:xfrm>
              <a:prstGeom prst="rect">
                <a:avLst/>
              </a:prstGeom>
              <a:blipFill rotWithShape="1">
                <a:blip r:embed="rId8"/>
                <a:stretch>
                  <a:fillRect b="-3030"/>
                </a:stretch>
              </a:blipFill>
            </p:spPr>
            <p:txBody>
              <a:bodyPr/>
              <a:lstStyle/>
              <a:p>
                <a:r>
                  <a:rPr lang="de-DE">
                    <a:noFill/>
                  </a:rPr>
                  <a:t> </a:t>
                </a:r>
              </a:p>
            </p:txBody>
          </p:sp>
        </mc:Fallback>
      </mc:AlternateContent>
    </p:spTree>
    <p:extLst>
      <p:ext uri="{BB962C8B-B14F-4D97-AF65-F5344CB8AC3E}">
        <p14:creationId xmlns:p14="http://schemas.microsoft.com/office/powerpoint/2010/main" val="386261689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223</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extfeld 13"/>
          <p:cNvSpPr txBox="1"/>
          <p:nvPr/>
        </p:nvSpPr>
        <p:spPr>
          <a:xfrm>
            <a:off x="457200" y="4525604"/>
            <a:ext cx="6047904" cy="400110"/>
          </a:xfrm>
          <a:prstGeom prst="rect">
            <a:avLst/>
          </a:prstGeom>
          <a:noFill/>
        </p:spPr>
        <p:txBody>
          <a:bodyPr wrap="square" rtlCol="0">
            <a:spAutoFit/>
          </a:bodyPr>
          <a:lstStyle/>
          <a:p>
            <a:r>
              <a:rPr lang="de-DE" sz="2000" dirty="0">
                <a:latin typeface="+mn-lt"/>
              </a:rPr>
              <a:t>&gt; Im vorliegenden Beispiel lauten die Lösungen:</a:t>
            </a:r>
          </a:p>
        </p:txBody>
      </p:sp>
      <mc:AlternateContent xmlns:mc="http://schemas.openxmlformats.org/markup-compatibility/2006" xmlns:a14="http://schemas.microsoft.com/office/drawing/2010/main">
        <mc:Choice Requires="a14">
          <p:sp>
            <p:nvSpPr>
              <p:cNvPr id="15" name="Textfeld 14"/>
              <p:cNvSpPr txBox="1"/>
              <p:nvPr/>
            </p:nvSpPr>
            <p:spPr>
              <a:xfrm>
                <a:off x="1314810" y="4951399"/>
                <a:ext cx="1224136" cy="4165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solidFill>
                                <a:schemeClr val="tx1"/>
                              </a:solidFill>
                              <a:latin typeface="Cambria Math"/>
                            </a:rPr>
                            <m:t>0</m:t>
                          </m:r>
                        </m:sub>
                      </m:sSub>
                      <m:r>
                        <a:rPr lang="de-DE" sz="2000" b="0" i="1" smtClean="0">
                          <a:solidFill>
                            <a:schemeClr val="tx1"/>
                          </a:solidFill>
                          <a:latin typeface="Cambria Math"/>
                        </a:rPr>
                        <m:t>=0.9</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314810" y="4951399"/>
                <a:ext cx="1224136" cy="416589"/>
              </a:xfrm>
              <a:prstGeom prst="rect">
                <a:avLst/>
              </a:prstGeom>
              <a:blipFill>
                <a:blip r:embed="rId3"/>
                <a:stretch>
                  <a:fillRect t="-7246" b="-1449"/>
                </a:stretch>
              </a:blipFill>
            </p:spPr>
            <p:txBody>
              <a:bodyPr/>
              <a:lstStyle/>
              <a:p>
                <a:r>
                  <a:rPr lang="en-US">
                    <a:noFill/>
                  </a:rPr>
                  <a:t> </a:t>
                </a:r>
              </a:p>
            </p:txBody>
          </p:sp>
        </mc:Fallback>
      </mc:AlternateContent>
      <p:sp>
        <p:nvSpPr>
          <p:cNvPr id="16" name="Textfeld 15"/>
          <p:cNvSpPr txBox="1"/>
          <p:nvPr/>
        </p:nvSpPr>
        <p:spPr>
          <a:xfrm>
            <a:off x="2328639" y="4959638"/>
            <a:ext cx="750367" cy="400110"/>
          </a:xfrm>
          <a:prstGeom prst="rect">
            <a:avLst/>
          </a:prstGeom>
          <a:noFill/>
        </p:spPr>
        <p:txBody>
          <a:bodyPr wrap="square" rtlCol="0">
            <a:spAutoFit/>
          </a:bodyPr>
          <a:lstStyle/>
          <a:p>
            <a:r>
              <a:rPr lang="de-DE" sz="2000" dirty="0">
                <a:solidFill>
                  <a:schemeClr val="tx1"/>
                </a:solidFill>
                <a:latin typeface="+mn-lt"/>
              </a:rPr>
              <a:t>und</a:t>
            </a:r>
          </a:p>
        </p:txBody>
      </p:sp>
      <mc:AlternateContent xmlns:mc="http://schemas.openxmlformats.org/markup-compatibility/2006" xmlns:a14="http://schemas.microsoft.com/office/drawing/2010/main">
        <mc:Choice Requires="a14">
          <p:sp>
            <p:nvSpPr>
              <p:cNvPr id="17" name="Textfeld 16"/>
              <p:cNvSpPr txBox="1"/>
              <p:nvPr/>
            </p:nvSpPr>
            <p:spPr>
              <a:xfrm>
                <a:off x="2869084" y="4958487"/>
                <a:ext cx="1224136" cy="4165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solidFill>
                                <a:schemeClr val="tx1"/>
                              </a:solidFill>
                              <a:latin typeface="Cambria Math"/>
                            </a:rPr>
                            <m:t>1</m:t>
                          </m:r>
                        </m:sub>
                      </m:sSub>
                      <m:r>
                        <a:rPr lang="de-DE" sz="2000" b="0" i="1" smtClean="0">
                          <a:solidFill>
                            <a:schemeClr val="tx1"/>
                          </a:solidFill>
                          <a:latin typeface="Cambria Math"/>
                        </a:rPr>
                        <m:t>=0.3</m:t>
                      </m:r>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2869084" y="4958487"/>
                <a:ext cx="1224136" cy="416589"/>
              </a:xfrm>
              <a:prstGeom prst="rect">
                <a:avLst/>
              </a:prstGeom>
              <a:blipFill>
                <a:blip r:embed="rId4"/>
                <a:stretch>
                  <a:fillRect t="-7246" b="-1449"/>
                </a:stretch>
              </a:blipFill>
            </p:spPr>
            <p:txBody>
              <a:bodyPr/>
              <a:lstStyle/>
              <a:p>
                <a:r>
                  <a:rPr lang="en-US">
                    <a:noFill/>
                  </a:rPr>
                  <a:t> </a:t>
                </a:r>
              </a:p>
            </p:txBody>
          </p:sp>
        </mc:Fallback>
      </mc:AlternateContent>
      <p:sp>
        <p:nvSpPr>
          <p:cNvPr id="18" name="Textfeld 17"/>
          <p:cNvSpPr txBox="1"/>
          <p:nvPr/>
        </p:nvSpPr>
        <p:spPr>
          <a:xfrm>
            <a:off x="3954098" y="4966592"/>
            <a:ext cx="612068" cy="400110"/>
          </a:xfrm>
          <a:prstGeom prst="rect">
            <a:avLst/>
          </a:prstGeom>
          <a:noFill/>
        </p:spPr>
        <p:txBody>
          <a:bodyPr wrap="square" rtlCol="0">
            <a:spAutoFit/>
          </a:bodyPr>
          <a:lstStyle/>
          <a:p>
            <a:r>
              <a:rPr lang="de-DE" sz="2000" dirty="0">
                <a:latin typeface="+mn-lt"/>
              </a:rPr>
              <a:t>mit</a:t>
            </a:r>
            <a:endParaRPr lang="de-DE" sz="2000" dirty="0">
              <a:solidFill>
                <a:schemeClr val="tx1"/>
              </a:solidFill>
              <a:latin typeface="+mn-lt"/>
            </a:endParaRPr>
          </a:p>
        </p:txBody>
      </p:sp>
      <mc:AlternateContent xmlns:mc="http://schemas.openxmlformats.org/markup-compatibility/2006" xmlns:a14="http://schemas.microsoft.com/office/drawing/2010/main">
        <mc:Choice Requires="a14">
          <p:sp>
            <p:nvSpPr>
              <p:cNvPr id="19" name="Textfeld 18"/>
              <p:cNvSpPr txBox="1"/>
              <p:nvPr/>
            </p:nvSpPr>
            <p:spPr>
              <a:xfrm>
                <a:off x="4539108" y="4966592"/>
                <a:ext cx="2150012" cy="41043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𝑄</m:t>
                          </m:r>
                        </m:e>
                      </m:acc>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0.9, 0.3 </m:t>
                          </m:r>
                        </m:e>
                      </m:d>
                      <m:r>
                        <a:rPr lang="de-DE" sz="2000" b="0" i="1" smtClean="0">
                          <a:solidFill>
                            <a:schemeClr val="tx1"/>
                          </a:solidFill>
                          <a:latin typeface="Cambria Math"/>
                        </a:rPr>
                        <m:t>=1.9</m:t>
                      </m:r>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539108" y="4966592"/>
                <a:ext cx="2150012" cy="410433"/>
              </a:xfrm>
              <a:prstGeom prst="rect">
                <a:avLst/>
              </a:prstGeom>
              <a:blipFill>
                <a:blip r:embed="rId5"/>
                <a:stretch>
                  <a:fillRect t="-7463" b="-10448"/>
                </a:stretch>
              </a:blipFill>
            </p:spPr>
            <p:txBody>
              <a:bodyPr/>
              <a:lstStyle/>
              <a:p>
                <a:r>
                  <a:rPr lang="en-US">
                    <a:noFill/>
                  </a:rPr>
                  <a:t> </a:t>
                </a:r>
              </a:p>
            </p:txBody>
          </p:sp>
        </mc:Fallback>
      </mc:AlternateContent>
      <p:pic>
        <p:nvPicPr>
          <p:cNvPr id="2" name="Grafik 1"/>
          <p:cNvPicPr>
            <a:picLocks noChangeAspect="1"/>
          </p:cNvPicPr>
          <p:nvPr/>
        </p:nvPicPr>
        <p:blipFill>
          <a:blip r:embed="rId6"/>
          <a:stretch>
            <a:fillRect/>
          </a:stretch>
        </p:blipFill>
        <p:spPr>
          <a:xfrm>
            <a:off x="457200" y="1126430"/>
            <a:ext cx="7419975" cy="3000375"/>
          </a:xfrm>
          <a:prstGeom prst="rect">
            <a:avLst/>
          </a:prstGeom>
        </p:spPr>
      </p:pic>
    </p:spTree>
    <p:extLst>
      <p:ext uri="{BB962C8B-B14F-4D97-AF65-F5344CB8AC3E}">
        <p14:creationId xmlns:p14="http://schemas.microsoft.com/office/powerpoint/2010/main" val="1998622747"/>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224</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extfeld 9"/>
          <p:cNvSpPr txBox="1">
            <a:spLocks noChangeArrowheads="1"/>
          </p:cNvSpPr>
          <p:nvPr/>
        </p:nvSpPr>
        <p:spPr bwMode="auto">
          <a:xfrm>
            <a:off x="468313" y="1124744"/>
            <a:ext cx="338360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Lösung und Berechnung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Textfeld 14"/>
          <p:cNvSpPr txBox="1"/>
          <p:nvPr/>
        </p:nvSpPr>
        <p:spPr>
          <a:xfrm>
            <a:off x="468312" y="1628800"/>
            <a:ext cx="8136136" cy="400110"/>
          </a:xfrm>
          <a:prstGeom prst="rect">
            <a:avLst/>
          </a:prstGeom>
          <a:noFill/>
        </p:spPr>
        <p:txBody>
          <a:bodyPr wrap="square" rtlCol="0">
            <a:spAutoFit/>
          </a:bodyPr>
          <a:lstStyle/>
          <a:p>
            <a:r>
              <a:rPr lang="de-DE" sz="2000" dirty="0">
                <a:latin typeface="+mn-lt"/>
              </a:rPr>
              <a:t>&gt; Allgemeine Lösungsformeln (werden in Kap. 12 hergeleitet, </a:t>
            </a:r>
            <a:r>
              <a:rPr lang="de-DE" sz="2000">
                <a:latin typeface="+mn-lt"/>
              </a:rPr>
              <a:t>Folie 851):</a:t>
            </a:r>
            <a:endParaRPr lang="de-DE" sz="2000" dirty="0">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1312285" y="2182456"/>
                <a:ext cx="2756042" cy="4273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solidFill>
                                <a:schemeClr val="tx1"/>
                              </a:solidFill>
                              <a:latin typeface="Cambria Math"/>
                            </a:rPr>
                            <m:t>0</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r>
                        <a:rPr lang="de-DE" sz="2000" b="0" i="1" smtClean="0">
                          <a:solidFill>
                            <a:schemeClr val="tx1"/>
                          </a:solidFill>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latin typeface="Cambria Math"/>
                            </a:rPr>
                            <m:t>1</m:t>
                          </m:r>
                        </m:sub>
                      </m:sSub>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312285" y="2182456"/>
                <a:ext cx="2756042" cy="427361"/>
              </a:xfrm>
              <a:prstGeom prst="rect">
                <a:avLst/>
              </a:prstGeom>
              <a:blipFill rotWithShape="1">
                <a:blip r:embed="rId3"/>
                <a:stretch>
                  <a:fillRect t="-7143" b="-5714"/>
                </a:stretch>
              </a:blipFill>
            </p:spPr>
            <p:txBody>
              <a:bodyPr/>
              <a:lstStyle/>
              <a:p>
                <a:r>
                  <a:rPr lang="de-DE">
                    <a:noFill/>
                  </a:rPr>
                  <a:t> </a:t>
                </a:r>
              </a:p>
            </p:txBody>
          </p:sp>
        </mc:Fallback>
      </mc:AlternateContent>
      <p:sp>
        <p:nvSpPr>
          <p:cNvPr id="17" name="Textfeld 16"/>
          <p:cNvSpPr txBox="1"/>
          <p:nvPr/>
        </p:nvSpPr>
        <p:spPr>
          <a:xfrm>
            <a:off x="2978572" y="2209707"/>
            <a:ext cx="750367" cy="400110"/>
          </a:xfrm>
          <a:prstGeom prst="rect">
            <a:avLst/>
          </a:prstGeom>
          <a:noFill/>
        </p:spPr>
        <p:txBody>
          <a:bodyPr wrap="square" rtlCol="0">
            <a:spAutoFit/>
          </a:bodyPr>
          <a:lstStyle/>
          <a:p>
            <a:r>
              <a:rPr lang="de-DE" sz="2000" dirty="0">
                <a:solidFill>
                  <a:schemeClr val="tx1"/>
                </a:solidFill>
                <a:latin typeface="+mn-lt"/>
              </a:rPr>
              <a:t>und</a:t>
            </a:r>
          </a:p>
        </p:txBody>
      </p:sp>
      <mc:AlternateContent xmlns:mc="http://schemas.openxmlformats.org/markup-compatibility/2006" xmlns:a14="http://schemas.microsoft.com/office/drawing/2010/main">
        <mc:Choice Requires="a14">
          <p:sp>
            <p:nvSpPr>
              <p:cNvPr id="18" name="Textfeld 17"/>
              <p:cNvSpPr txBox="1"/>
              <p:nvPr/>
            </p:nvSpPr>
            <p:spPr>
              <a:xfrm>
                <a:off x="3600469" y="2038474"/>
                <a:ext cx="1224136" cy="74257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solidFill>
                                <a:schemeClr val="tx1"/>
                              </a:solidFill>
                              <a:latin typeface="Cambria Math"/>
                            </a:rPr>
                            <m:t>1</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𝑋𝑌</m:t>
                              </m:r>
                            </m:sub>
                          </m:sSub>
                        </m:num>
                        <m:den>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600469" y="2038474"/>
                <a:ext cx="1224136" cy="742576"/>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68313" y="2807878"/>
                <a:ext cx="7200031" cy="404406"/>
              </a:xfrm>
              <a:prstGeom prst="rect">
                <a:avLst/>
              </a:prstGeom>
              <a:noFill/>
            </p:spPr>
            <p:txBody>
              <a:bodyPr wrap="square" rtlCol="0">
                <a:spAutoFit/>
              </a:bodyPr>
              <a:lstStyle/>
              <a:p>
                <a:r>
                  <a:rPr lang="de-DE" sz="2000" dirty="0">
                    <a:latin typeface="+mn-lt"/>
                  </a:rPr>
                  <a:t>&gt; Für </a:t>
                </a:r>
                <a14:m>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𝑋</m:t>
                        </m:r>
                      </m:sub>
                      <m:sup>
                        <m:r>
                          <a:rPr lang="de-DE" sz="2000" b="0" i="1" smtClean="0">
                            <a:latin typeface="Cambria Math"/>
                          </a:rPr>
                          <m:t>2</m:t>
                        </m:r>
                      </m:sup>
                    </m:sSubSup>
                    <m:r>
                      <a:rPr lang="de-DE" sz="2000" b="0" i="1" smtClean="0">
                        <a:latin typeface="Cambria Math"/>
                      </a:rPr>
                      <m:t>=0</m:t>
                    </m:r>
                  </m:oMath>
                </a14:m>
                <a:r>
                  <a:rPr lang="de-DE" sz="2000" dirty="0">
                    <a:latin typeface="+mn-lt"/>
                  </a:rPr>
                  <a:t> sind die Lösungen nicht eindeutig (Abb. 5.2.17)</a:t>
                </a:r>
              </a:p>
            </p:txBody>
          </p:sp>
        </mc:Choice>
        <mc:Fallback xmlns="">
          <p:sp>
            <p:nvSpPr>
              <p:cNvPr id="19" name="Textfeld 18"/>
              <p:cNvSpPr txBox="1">
                <a:spLocks noRot="1" noChangeAspect="1" noMove="1" noResize="1" noEditPoints="1" noAdjustHandles="1" noChangeArrowheads="1" noChangeShapeType="1" noTextEdit="1"/>
              </p:cNvSpPr>
              <p:nvPr/>
            </p:nvSpPr>
            <p:spPr>
              <a:xfrm>
                <a:off x="468313" y="2807878"/>
                <a:ext cx="7200031" cy="404406"/>
              </a:xfrm>
              <a:prstGeom prst="rect">
                <a:avLst/>
              </a:prstGeom>
              <a:blipFill rotWithShape="1">
                <a:blip r:embed="rId5"/>
                <a:stretch>
                  <a:fillRect l="-931" t="-6061" b="-27273"/>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468312" y="3477699"/>
            <a:ext cx="5238750" cy="2933700"/>
          </a:xfrm>
          <a:prstGeom prst="rect">
            <a:avLst/>
          </a:prstGeom>
        </p:spPr>
      </p:pic>
    </p:spTree>
    <p:extLst>
      <p:ext uri="{BB962C8B-B14F-4D97-AF65-F5344CB8AC3E}">
        <p14:creationId xmlns:p14="http://schemas.microsoft.com/office/powerpoint/2010/main" val="366920911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225</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9"/>
          <p:cNvSpPr txBox="1">
            <a:spLocks noChangeArrowheads="1"/>
          </p:cNvSpPr>
          <p:nvPr/>
        </p:nvSpPr>
        <p:spPr bwMode="auto">
          <a:xfrm>
            <a:off x="468312" y="1078377"/>
            <a:ext cx="338360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Bezeichnungen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 name="Textfeld 1"/>
              <p:cNvSpPr txBox="1"/>
              <p:nvPr/>
            </p:nvSpPr>
            <p:spPr>
              <a:xfrm>
                <a:off x="2317967" y="1565954"/>
                <a:ext cx="2038700" cy="41658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𝑦</m:t>
                          </m:r>
                        </m:e>
                      </m:acc>
                      <m:d>
                        <m:dPr>
                          <m:ctrlPr>
                            <a:rPr lang="de-DE" sz="200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𝑏</m:t>
                              </m:r>
                            </m:e>
                          </m:acc>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latin typeface="Cambria Math"/>
                            </a:rPr>
                            <m:t>1</m:t>
                          </m:r>
                        </m:sub>
                      </m:sSub>
                      <m:r>
                        <a:rPr lang="de-DE" sz="2000" b="0" i="1" smtClean="0">
                          <a:latin typeface="Cambria Math"/>
                        </a:rPr>
                        <m:t>𝑥</m:t>
                      </m:r>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2317967" y="1565954"/>
                <a:ext cx="2038700" cy="416589"/>
              </a:xfrm>
              <a:prstGeom prst="rect">
                <a:avLst/>
              </a:prstGeom>
              <a:blipFill rotWithShape="1">
                <a:blip r:embed="rId3"/>
                <a:stretch>
                  <a:fillRect t="-7353" r="-597" b="-8824"/>
                </a:stretch>
              </a:blipFill>
            </p:spPr>
            <p:txBody>
              <a:bodyPr/>
              <a:lstStyle/>
              <a:p>
                <a:r>
                  <a:rPr lang="de-DE">
                    <a:noFill/>
                  </a:rPr>
                  <a:t> </a:t>
                </a:r>
              </a:p>
            </p:txBody>
          </p:sp>
        </mc:Fallback>
      </mc:AlternateContent>
      <p:sp>
        <p:nvSpPr>
          <p:cNvPr id="16" name="Textfeld 15"/>
          <p:cNvSpPr txBox="1"/>
          <p:nvPr/>
        </p:nvSpPr>
        <p:spPr>
          <a:xfrm>
            <a:off x="468311" y="1582433"/>
            <a:ext cx="1849656" cy="400110"/>
          </a:xfrm>
          <a:prstGeom prst="rect">
            <a:avLst/>
          </a:prstGeom>
          <a:noFill/>
        </p:spPr>
        <p:txBody>
          <a:bodyPr wrap="square" rtlCol="0">
            <a:spAutoFit/>
          </a:bodyPr>
          <a:lstStyle/>
          <a:p>
            <a:r>
              <a:rPr lang="de-DE" sz="2000" dirty="0">
                <a:latin typeface="+mn-lt"/>
              </a:rPr>
              <a:t>&gt;</a:t>
            </a:r>
            <a:r>
              <a:rPr lang="de-DE" sz="2000" b="1" dirty="0">
                <a:solidFill>
                  <a:srgbClr val="0070C0"/>
                </a:solidFill>
                <a:latin typeface="+mn-lt"/>
              </a:rPr>
              <a:t> KQ-Gerade</a:t>
            </a:r>
            <a:r>
              <a:rPr lang="de-DE" sz="2000" dirty="0">
                <a:latin typeface="+mn-lt"/>
              </a:rPr>
              <a:t>:</a:t>
            </a:r>
          </a:p>
        </p:txBody>
      </p:sp>
      <mc:AlternateContent xmlns:mc="http://schemas.openxmlformats.org/markup-compatibility/2006" xmlns:a14="http://schemas.microsoft.com/office/drawing/2010/main">
        <mc:Choice Requires="a14">
          <p:sp>
            <p:nvSpPr>
              <p:cNvPr id="17" name="Textfeld 16"/>
              <p:cNvSpPr txBox="1"/>
              <p:nvPr/>
            </p:nvSpPr>
            <p:spPr>
              <a:xfrm>
                <a:off x="2602329" y="2018022"/>
                <a:ext cx="2737865" cy="41658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𝑦</m:t>
                              </m:r>
                            </m:e>
                          </m:acc>
                        </m:e>
                        <m:sub>
                          <m:r>
                            <a:rPr lang="de-DE" sz="2000" b="0" i="1" smtClean="0">
                              <a:latin typeface="Cambria Math"/>
                            </a:rPr>
                            <m:t>𝑖</m:t>
                          </m:r>
                        </m:sub>
                      </m:sSub>
                      <m:r>
                        <a:rPr lang="de-DE" sz="2000" b="0" i="1" smtClean="0">
                          <a:latin typeface="Cambria Math"/>
                        </a:rPr>
                        <m:t>=</m:t>
                      </m:r>
                      <m:acc>
                        <m:accPr>
                          <m:chr m:val="̂"/>
                          <m:ctrlPr>
                            <a:rPr lang="de-DE" sz="2000" i="1" smtClean="0">
                              <a:latin typeface="Cambria Math" panose="02040503050406030204" pitchFamily="18" charset="0"/>
                            </a:rPr>
                          </m:ctrlPr>
                        </m:accPr>
                        <m:e>
                          <m:r>
                            <a:rPr lang="de-DE" sz="2000" b="0" i="1" smtClean="0">
                              <a:latin typeface="Cambria Math"/>
                            </a:rPr>
                            <m:t>𝑦</m:t>
                          </m:r>
                        </m:e>
                      </m:acc>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e>
                      </m:d>
                      <m:r>
                        <a:rPr lang="de-DE" sz="2000" b="0" i="1" smtClean="0">
                          <a:latin typeface="Cambria Math"/>
                        </a:rPr>
                        <m:t>=</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𝑏</m:t>
                              </m:r>
                            </m:e>
                          </m:acc>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latin typeface="Cambria Math"/>
                            </a:rPr>
                            <m:t>1</m:t>
                          </m:r>
                        </m:sub>
                      </m:sSub>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2602329" y="2018022"/>
                <a:ext cx="2737865" cy="416589"/>
              </a:xfrm>
              <a:prstGeom prst="rect">
                <a:avLst/>
              </a:prstGeom>
              <a:blipFill rotWithShape="1">
                <a:blip r:embed="rId4"/>
                <a:stretch>
                  <a:fillRect t="-7353" b="-8824"/>
                </a:stretch>
              </a:blipFill>
            </p:spPr>
            <p:txBody>
              <a:bodyPr/>
              <a:lstStyle/>
              <a:p>
                <a:r>
                  <a:rPr lang="de-DE">
                    <a:noFill/>
                  </a:rPr>
                  <a:t> </a:t>
                </a:r>
              </a:p>
            </p:txBody>
          </p:sp>
        </mc:Fallback>
      </mc:AlternateContent>
      <p:sp>
        <p:nvSpPr>
          <p:cNvPr id="18" name="Textfeld 17"/>
          <p:cNvSpPr txBox="1"/>
          <p:nvPr/>
        </p:nvSpPr>
        <p:spPr>
          <a:xfrm>
            <a:off x="468312" y="2018022"/>
            <a:ext cx="2375879" cy="400110"/>
          </a:xfrm>
          <a:prstGeom prst="rect">
            <a:avLst/>
          </a:prstGeom>
          <a:noFill/>
        </p:spPr>
        <p:txBody>
          <a:bodyPr wrap="square" rtlCol="0">
            <a:spAutoFit/>
          </a:bodyPr>
          <a:lstStyle/>
          <a:p>
            <a:r>
              <a:rPr lang="de-DE" sz="2000" dirty="0">
                <a:latin typeface="+mn-lt"/>
              </a:rPr>
              <a:t>&gt;</a:t>
            </a:r>
            <a:r>
              <a:rPr lang="de-DE" sz="2000" b="1" dirty="0">
                <a:solidFill>
                  <a:srgbClr val="0070C0"/>
                </a:solidFill>
                <a:latin typeface="+mn-lt"/>
              </a:rPr>
              <a:t> Gefittete Werte</a:t>
            </a:r>
            <a:r>
              <a:rPr lang="de-DE" sz="2000" dirty="0">
                <a:latin typeface="+mn-lt"/>
              </a:rPr>
              <a:t>:</a:t>
            </a:r>
          </a:p>
        </p:txBody>
      </p:sp>
      <mc:AlternateContent xmlns:mc="http://schemas.openxmlformats.org/markup-compatibility/2006" xmlns:a14="http://schemas.microsoft.com/office/drawing/2010/main">
        <mc:Choice Requires="a14">
          <p:sp>
            <p:nvSpPr>
              <p:cNvPr id="19" name="Textfeld 18"/>
              <p:cNvSpPr txBox="1"/>
              <p:nvPr/>
            </p:nvSpPr>
            <p:spPr>
              <a:xfrm>
                <a:off x="2602329" y="2463242"/>
                <a:ext cx="156523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𝑢</m:t>
                              </m:r>
                            </m:e>
                          </m:acc>
                        </m:e>
                        <m:sub>
                          <m:r>
                            <a:rPr lang="de-DE" sz="2000" b="0" i="1" smtClean="0">
                              <a:latin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b="0" i="1" smtClean="0">
                                  <a:latin typeface="Cambria Math"/>
                                </a:rPr>
                                <m:t>𝑦</m:t>
                              </m:r>
                            </m:e>
                          </m:acc>
                        </m:e>
                        <m:sub>
                          <m:r>
                            <a:rPr lang="de-DE" sz="2000" i="1">
                              <a:latin typeface="Cambria Math"/>
                            </a:rPr>
                            <m:t>𝑖</m:t>
                          </m:r>
                        </m:sub>
                      </m:sSub>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2602329" y="2463242"/>
                <a:ext cx="1565237" cy="400110"/>
              </a:xfrm>
              <a:prstGeom prst="rect">
                <a:avLst/>
              </a:prstGeom>
              <a:blipFill rotWithShape="1">
                <a:blip r:embed="rId5"/>
                <a:stretch>
                  <a:fillRect t="-3030" r="-12451" b="-9091"/>
                </a:stretch>
              </a:blipFill>
            </p:spPr>
            <p:txBody>
              <a:bodyPr/>
              <a:lstStyle/>
              <a:p>
                <a:r>
                  <a:rPr lang="de-DE">
                    <a:noFill/>
                  </a:rPr>
                  <a:t> </a:t>
                </a:r>
              </a:p>
            </p:txBody>
          </p:sp>
        </mc:Fallback>
      </mc:AlternateContent>
      <p:sp>
        <p:nvSpPr>
          <p:cNvPr id="20" name="Textfeld 19"/>
          <p:cNvSpPr txBox="1"/>
          <p:nvPr/>
        </p:nvSpPr>
        <p:spPr>
          <a:xfrm>
            <a:off x="480321" y="2455259"/>
            <a:ext cx="2375879" cy="400110"/>
          </a:xfrm>
          <a:prstGeom prst="rect">
            <a:avLst/>
          </a:prstGeom>
          <a:noFill/>
        </p:spPr>
        <p:txBody>
          <a:bodyPr wrap="square" rtlCol="0">
            <a:spAutoFit/>
          </a:bodyPr>
          <a:lstStyle/>
          <a:p>
            <a:r>
              <a:rPr lang="de-DE" sz="2000" dirty="0">
                <a:latin typeface="+mn-lt"/>
              </a:rPr>
              <a:t>&gt;</a:t>
            </a:r>
            <a:r>
              <a:rPr lang="de-DE" sz="2000" b="1" dirty="0">
                <a:solidFill>
                  <a:srgbClr val="0070C0"/>
                </a:solidFill>
                <a:latin typeface="+mn-lt"/>
              </a:rPr>
              <a:t> KQ-Residuen</a:t>
            </a:r>
            <a:r>
              <a:rPr lang="de-DE" sz="2000" dirty="0">
                <a:latin typeface="+mn-lt"/>
              </a:rPr>
              <a:t>:</a:t>
            </a:r>
          </a:p>
        </p:txBody>
      </p:sp>
      <p:sp>
        <p:nvSpPr>
          <p:cNvPr id="21" name="Textfeld 20"/>
          <p:cNvSpPr txBox="1">
            <a:spLocks noChangeArrowheads="1"/>
          </p:cNvSpPr>
          <p:nvPr/>
        </p:nvSpPr>
        <p:spPr bwMode="auto">
          <a:xfrm>
            <a:off x="468313" y="2996952"/>
            <a:ext cx="626392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Eigenschaften der KQ-Gerade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3" name="Textfeld 22"/>
              <p:cNvSpPr txBox="1"/>
              <p:nvPr/>
            </p:nvSpPr>
            <p:spPr>
              <a:xfrm>
                <a:off x="468311" y="3450715"/>
                <a:ext cx="7200031" cy="400110"/>
              </a:xfrm>
              <a:prstGeom prst="rect">
                <a:avLst/>
              </a:prstGeom>
              <a:noFill/>
            </p:spPr>
            <p:txBody>
              <a:bodyPr wrap="square" rtlCol="0">
                <a:spAutoFit/>
              </a:bodyPr>
              <a:lstStyle/>
              <a:p>
                <a:r>
                  <a:rPr lang="de-DE" sz="2000" dirty="0">
                    <a:latin typeface="+mn-lt"/>
                  </a:rPr>
                  <a:t>&gt;  (1) KQ-Gerade verläuft stets durch den Schwerpunkt </a:t>
                </a:r>
                <a14:m>
                  <m:oMath xmlns:m="http://schemas.openxmlformats.org/officeDocument/2006/math">
                    <m:d>
                      <m:dPr>
                        <m:ctrlPr>
                          <a:rPr lang="de-DE" sz="2000" i="1" smtClean="0">
                            <a:latin typeface="Cambria Math" panose="02040503050406030204" pitchFamily="18" charset="0"/>
                          </a:rPr>
                        </m:ctrlPr>
                      </m:dPr>
                      <m:e>
                        <m:acc>
                          <m:accPr>
                            <m:chr m:val="̅"/>
                            <m:ctrlPr>
                              <a:rPr lang="de-DE" sz="2000" i="1">
                                <a:latin typeface="Cambria Math" panose="02040503050406030204" pitchFamily="18" charset="0"/>
                              </a:rPr>
                            </m:ctrlPr>
                          </m:accPr>
                          <m:e>
                            <m:r>
                              <a:rPr lang="de-DE" sz="2000" b="0" i="1" smtClean="0">
                                <a:latin typeface="Cambria Math"/>
                              </a:rPr>
                              <m:t>𝑥</m:t>
                            </m:r>
                          </m:e>
                        </m:acc>
                        <m:r>
                          <a:rPr lang="de-DE" sz="2000" b="0" i="1" smtClean="0">
                            <a:latin typeface="Cambria Math"/>
                          </a:rPr>
                          <m:t>,</m:t>
                        </m:r>
                        <m:acc>
                          <m:accPr>
                            <m:chr m:val="̅"/>
                            <m:ctrlPr>
                              <a:rPr lang="de-DE" sz="2000" i="1">
                                <a:latin typeface="Cambria Math" panose="02040503050406030204" pitchFamily="18" charset="0"/>
                              </a:rPr>
                            </m:ctrlPr>
                          </m:accPr>
                          <m:e>
                            <m:r>
                              <a:rPr lang="de-DE" sz="2000" b="0" i="1" smtClean="0">
                                <a:latin typeface="Cambria Math"/>
                              </a:rPr>
                              <m:t> </m:t>
                            </m:r>
                            <m:r>
                              <a:rPr lang="de-DE" sz="2000" b="0" i="1" smtClean="0">
                                <a:latin typeface="Cambria Math"/>
                              </a:rPr>
                              <m:t>𝑦</m:t>
                            </m:r>
                          </m:e>
                        </m:acc>
                      </m:e>
                    </m:d>
                  </m:oMath>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468311" y="3450715"/>
                <a:ext cx="7200031" cy="400110"/>
              </a:xfrm>
              <a:prstGeom prst="rect">
                <a:avLst/>
              </a:prstGeom>
              <a:blipFill rotWithShape="1">
                <a:blip r:embed="rId6"/>
                <a:stretch>
                  <a:fillRect l="-931" t="-7576" b="-25758"/>
                </a:stretch>
              </a:blipFill>
            </p:spPr>
            <p:txBody>
              <a:bodyPr/>
              <a:lstStyle/>
              <a:p>
                <a:r>
                  <a:rPr lang="de-DE">
                    <a:noFill/>
                  </a:rPr>
                  <a:t> </a:t>
                </a:r>
              </a:p>
            </p:txBody>
          </p:sp>
        </mc:Fallback>
      </mc:AlternateContent>
      <p:sp>
        <p:nvSpPr>
          <p:cNvPr id="24" name="Textfeld 23"/>
          <p:cNvSpPr txBox="1"/>
          <p:nvPr/>
        </p:nvSpPr>
        <p:spPr>
          <a:xfrm>
            <a:off x="468313" y="3880437"/>
            <a:ext cx="7992119" cy="400110"/>
          </a:xfrm>
          <a:prstGeom prst="rect">
            <a:avLst/>
          </a:prstGeom>
          <a:noFill/>
        </p:spPr>
        <p:txBody>
          <a:bodyPr wrap="square" rtlCol="0">
            <a:spAutoFit/>
          </a:bodyPr>
          <a:lstStyle/>
          <a:p>
            <a:r>
              <a:rPr lang="de-DE" sz="2000" dirty="0">
                <a:latin typeface="+mn-lt"/>
              </a:rPr>
              <a:t>    (2) Die Summe der gefitteten Werte ist gleich der Summe der </a:t>
            </a:r>
            <a:r>
              <a:rPr lang="de-DE" sz="2000" i="1" dirty="0">
                <a:latin typeface="+mn-lt"/>
              </a:rPr>
              <a:t>y</a:t>
            </a:r>
            <a:r>
              <a:rPr lang="de-DE" sz="2000" dirty="0">
                <a:latin typeface="+mn-lt"/>
              </a:rPr>
              <a:t>-Werte:</a:t>
            </a:r>
          </a:p>
        </p:txBody>
      </p:sp>
      <p:sp>
        <p:nvSpPr>
          <p:cNvPr id="25" name="Textfeld 24"/>
          <p:cNvSpPr txBox="1"/>
          <p:nvPr/>
        </p:nvSpPr>
        <p:spPr>
          <a:xfrm>
            <a:off x="468313" y="5236698"/>
            <a:ext cx="5543847" cy="400110"/>
          </a:xfrm>
          <a:prstGeom prst="rect">
            <a:avLst/>
          </a:prstGeom>
          <a:noFill/>
        </p:spPr>
        <p:txBody>
          <a:bodyPr wrap="square" rtlCol="0">
            <a:spAutoFit/>
          </a:bodyPr>
          <a:lstStyle/>
          <a:p>
            <a:r>
              <a:rPr lang="de-DE" sz="2000" dirty="0">
                <a:latin typeface="+mn-lt"/>
              </a:rPr>
              <a:t>    (3) Die Summe der KQ-Residuen ist gleich 0:</a:t>
            </a:r>
          </a:p>
        </p:txBody>
      </p:sp>
      <mc:AlternateContent xmlns:mc="http://schemas.openxmlformats.org/markup-compatibility/2006" xmlns:a14="http://schemas.microsoft.com/office/drawing/2010/main">
        <mc:Choice Requires="a14">
          <p:sp>
            <p:nvSpPr>
              <p:cNvPr id="26" name="Textfeld 25"/>
              <p:cNvSpPr txBox="1"/>
              <p:nvPr/>
            </p:nvSpPr>
            <p:spPr>
              <a:xfrm>
                <a:off x="2260099" y="4280547"/>
                <a:ext cx="1794209"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e>
                            <m:sub>
                              <m:r>
                                <a:rPr lang="de-DE" sz="2000" b="0" i="1" smtClean="0">
                                  <a:solidFill>
                                    <a:schemeClr val="tx1"/>
                                  </a:solidFill>
                                  <a:latin typeface="Cambria Math"/>
                                </a:rPr>
                                <m:t>𝑖</m:t>
                              </m:r>
                            </m:sub>
                          </m:sSub>
                        </m:e>
                      </m:nary>
                      <m:r>
                        <a:rPr lang="de-DE" sz="2000" b="0" i="1" smtClean="0">
                          <a:solidFill>
                            <a:schemeClr val="tx1"/>
                          </a:solidFill>
                          <a:latin typeface="Cambria Math"/>
                        </a:rPr>
                        <m:t>=</m:t>
                      </m:r>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i="1">
                                  <a:solidFill>
                                    <a:schemeClr val="tx1"/>
                                  </a:solidFill>
                                  <a:latin typeface="Cambria Math"/>
                                </a:rPr>
                                <m:t>𝑖</m:t>
                              </m:r>
                            </m:sub>
                          </m:sSub>
                        </m:e>
                      </m:nary>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2260099" y="4280547"/>
                <a:ext cx="1794209" cy="932628"/>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2343131" y="5636808"/>
                <a:ext cx="1345753"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sub>
                              <m:r>
                                <a:rPr lang="de-DE" sz="2000" b="0" i="1" smtClean="0">
                                  <a:solidFill>
                                    <a:schemeClr val="tx1"/>
                                  </a:solidFill>
                                  <a:latin typeface="Cambria Math"/>
                                </a:rPr>
                                <m:t>𝑖</m:t>
                              </m:r>
                            </m:sub>
                          </m:sSub>
                        </m:e>
                      </m:nary>
                      <m:r>
                        <a:rPr lang="de-DE" sz="2000" b="0" i="1" smtClean="0">
                          <a:solidFill>
                            <a:schemeClr val="tx1"/>
                          </a:solidFill>
                          <a:latin typeface="Cambria Math"/>
                        </a:rPr>
                        <m:t>=0</m:t>
                      </m:r>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2343131" y="5636808"/>
                <a:ext cx="1345753" cy="932628"/>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555600809"/>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226</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8"/>
          <p:cNvSpPr txBox="1"/>
          <p:nvPr/>
        </p:nvSpPr>
        <p:spPr>
          <a:xfrm>
            <a:off x="468313" y="1052736"/>
            <a:ext cx="5111799" cy="400110"/>
          </a:xfrm>
          <a:prstGeom prst="rect">
            <a:avLst/>
          </a:prstGeom>
          <a:noFill/>
        </p:spPr>
        <p:txBody>
          <a:bodyPr wrap="square" rtlCol="0">
            <a:spAutoFit/>
          </a:bodyPr>
          <a:lstStyle/>
          <a:p>
            <a:r>
              <a:rPr lang="de-DE" sz="2000" dirty="0">
                <a:latin typeface="+mn-lt"/>
              </a:rPr>
              <a:t>&gt;  Nachweis erfolgt in Kap. 12, </a:t>
            </a:r>
            <a:r>
              <a:rPr lang="de-DE" sz="2000">
                <a:latin typeface="+mn-lt"/>
              </a:rPr>
              <a:t>Folie 855 </a:t>
            </a:r>
            <a:r>
              <a:rPr lang="de-DE" sz="2000" dirty="0">
                <a:latin typeface="+mn-lt"/>
              </a:rPr>
              <a:t>ff.</a:t>
            </a:r>
          </a:p>
        </p:txBody>
      </p:sp>
      <p:sp>
        <p:nvSpPr>
          <p:cNvPr id="10" name="Textfeld 9"/>
          <p:cNvSpPr txBox="1">
            <a:spLocks noChangeArrowheads="1"/>
          </p:cNvSpPr>
          <p:nvPr/>
        </p:nvSpPr>
        <p:spPr bwMode="auto">
          <a:xfrm>
            <a:off x="468313" y="5157192"/>
            <a:ext cx="230348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5.2.9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feld 11"/>
          <p:cNvSpPr txBox="1"/>
          <p:nvPr/>
        </p:nvSpPr>
        <p:spPr>
          <a:xfrm>
            <a:off x="468313" y="5661248"/>
            <a:ext cx="6119911" cy="400110"/>
          </a:xfrm>
          <a:prstGeom prst="rect">
            <a:avLst/>
          </a:prstGeom>
          <a:noFill/>
        </p:spPr>
        <p:txBody>
          <a:bodyPr wrap="square" rtlCol="0">
            <a:spAutoFit/>
          </a:bodyPr>
          <a:lstStyle/>
          <a:p>
            <a:r>
              <a:rPr lang="de-DE" sz="2000" dirty="0">
                <a:latin typeface="+mn-lt"/>
              </a:rPr>
              <a:t>   Beobachtungswerte:   (1, 1), (2, 2), (3, 1), (4, 3), (5, 2)</a:t>
            </a:r>
          </a:p>
        </p:txBody>
      </p:sp>
      <p:pic>
        <p:nvPicPr>
          <p:cNvPr id="2" name="Grafik 1"/>
          <p:cNvPicPr>
            <a:picLocks noChangeAspect="1"/>
          </p:cNvPicPr>
          <p:nvPr/>
        </p:nvPicPr>
        <p:blipFill>
          <a:blip r:embed="rId3"/>
          <a:stretch>
            <a:fillRect/>
          </a:stretch>
        </p:blipFill>
        <p:spPr>
          <a:xfrm>
            <a:off x="683568" y="1591580"/>
            <a:ext cx="4410075" cy="3314700"/>
          </a:xfrm>
          <a:prstGeom prst="rect">
            <a:avLst/>
          </a:prstGeom>
        </p:spPr>
      </p:pic>
    </p:spTree>
    <p:extLst>
      <p:ext uri="{BB962C8B-B14F-4D97-AF65-F5344CB8AC3E}">
        <p14:creationId xmlns:p14="http://schemas.microsoft.com/office/powerpoint/2010/main" val="30935674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1.3 Teilbereiche, Spezialgebiete und Grundlagen</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20</a:t>
            </a:r>
            <a:endParaRPr lang="de-DE" sz="8000" b="1" dirty="0">
              <a:solidFill>
                <a:schemeClr val="tx1"/>
              </a:solidFill>
              <a:latin typeface="+mj-lt"/>
            </a:endParaRP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07" y="1081416"/>
            <a:ext cx="590389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Zeitreihenanalyse </a:t>
            </a:r>
            <a:r>
              <a:rPr lang="de-DE" sz="2000" dirty="0">
                <a:solidFill>
                  <a:srgbClr val="0070C0"/>
                </a:solidFill>
                <a:latin typeface="+mn-lt"/>
              </a:rPr>
              <a:t>●</a:t>
            </a:r>
            <a:endParaRPr lang="de-DE" sz="2000" b="1" dirty="0">
              <a:solidFill>
                <a:srgbClr val="0070C0"/>
              </a:solidFill>
              <a:latin typeface="+mn-lt"/>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611560" y="1755797"/>
            <a:ext cx="6972300" cy="3324225"/>
          </a:xfrm>
          <a:prstGeom prst="rect">
            <a:avLst/>
          </a:prstGeom>
        </p:spPr>
      </p:pic>
    </p:spTree>
    <p:extLst>
      <p:ext uri="{BB962C8B-B14F-4D97-AF65-F5344CB8AC3E}">
        <p14:creationId xmlns:p14="http://schemas.microsoft.com/office/powerpoint/2010/main" val="2322700735"/>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227</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7" name="Textfeld 16"/>
              <p:cNvSpPr txBox="1"/>
              <p:nvPr/>
            </p:nvSpPr>
            <p:spPr>
              <a:xfrm>
                <a:off x="593709" y="4174646"/>
                <a:ext cx="5906872" cy="4165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solidFill>
                                <a:schemeClr val="tx1"/>
                              </a:solidFill>
                              <a:latin typeface="Cambria Math"/>
                            </a:rPr>
                            <m:t>1</m:t>
                          </m:r>
                        </m:sub>
                      </m:sSub>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593709" y="4174646"/>
                <a:ext cx="5906872" cy="416589"/>
              </a:xfrm>
              <a:prstGeom prst="rect">
                <a:avLst/>
              </a:prstGeom>
              <a:blipFill rotWithShape="1">
                <a:blip r:embed="rId3"/>
                <a:stretch>
                  <a:fillRect t="-7353" b="-14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331640" y="3822789"/>
                <a:ext cx="2953436" cy="112030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𝑋𝑌</m:t>
                              </m:r>
                            </m:sub>
                          </m:sSub>
                        </m:num>
                        <m:den>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i="1">
                                      <a:solidFill>
                                        <a:schemeClr val="tx1"/>
                                      </a:solidFill>
                                      <a:latin typeface="Cambria Math"/>
                                    </a:rPr>
                                    <m:t>𝑖</m:t>
                                  </m:r>
                                </m:sub>
                              </m:sSub>
                            </m:e>
                          </m:nary>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𝑦</m:t>
                              </m:r>
                            </m:e>
                          </m:acc>
                        </m:num>
                        <m:den>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𝑥</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i="1">
                              <a:solidFill>
                                <a:schemeClr val="tx1"/>
                              </a:solidFill>
                              <a:latin typeface="Cambria Math"/>
                            </a:rPr>
                            <m:t>−</m:t>
                          </m:r>
                          <m:sSup>
                            <m:sSupPr>
                              <m:ctrlPr>
                                <a:rPr lang="de-DE" sz="2000" i="1" smtClean="0">
                                  <a:solidFill>
                                    <a:schemeClr val="tx1"/>
                                  </a:solidFill>
                                  <a:latin typeface="Cambria Math" panose="02040503050406030204" pitchFamily="18" charset="0"/>
                                </a:rPr>
                              </m:ctrlPr>
                            </m:sSup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sup>
                              <m:r>
                                <a:rPr lang="de-DE" sz="2000" b="0" i="1" smtClean="0">
                                  <a:solidFill>
                                    <a:schemeClr val="tx1"/>
                                  </a:solidFill>
                                  <a:latin typeface="Cambria Math"/>
                                </a:rPr>
                                <m:t>2</m:t>
                              </m:r>
                            </m:sup>
                          </m:sSup>
                        </m:den>
                      </m:f>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331640" y="3822789"/>
                <a:ext cx="2953436" cy="1120307"/>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232092" y="4018611"/>
                <a:ext cx="2768384" cy="7286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30</m:t>
                              </m:r>
                            </m:num>
                            <m:den>
                              <m:r>
                                <a:rPr lang="de-DE" sz="2000" b="0" i="1" smtClean="0">
                                  <a:solidFill>
                                    <a:schemeClr val="tx1"/>
                                  </a:solidFill>
                                  <a:latin typeface="Cambria Math"/>
                                </a:rPr>
                                <m:t>5</m:t>
                              </m:r>
                            </m:den>
                          </m:f>
                          <m:r>
                            <a:rPr lang="de-DE" sz="2000" b="0" i="1" smtClean="0">
                              <a:solidFill>
                                <a:schemeClr val="tx1"/>
                              </a:solidFill>
                              <a:latin typeface="Cambria Math"/>
                            </a:rPr>
                            <m:t>−3</m:t>
                          </m:r>
                          <m:r>
                            <a:rPr lang="de-DE" sz="2000" b="0" i="1" smtClean="0">
                              <a:solidFill>
                                <a:schemeClr val="tx1"/>
                              </a:solidFill>
                              <a:latin typeface="Cambria Math"/>
                              <a:ea typeface="Cambria Math"/>
                            </a:rPr>
                            <m:t>×1.8</m:t>
                          </m:r>
                        </m:num>
                        <m:den>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55</m:t>
                              </m:r>
                            </m:num>
                            <m:den>
                              <m:r>
                                <a:rPr lang="de-DE" sz="2000" b="0" i="1" smtClean="0">
                                  <a:solidFill>
                                    <a:schemeClr val="tx1"/>
                                  </a:solidFill>
                                  <a:latin typeface="Cambria Math"/>
                                </a:rPr>
                                <m:t>5</m:t>
                              </m:r>
                            </m:den>
                          </m:f>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3</m:t>
                              </m:r>
                            </m:e>
                            <m:sup>
                              <m:r>
                                <a:rPr lang="de-DE" sz="2000" b="0" i="1" smtClean="0">
                                  <a:solidFill>
                                    <a:schemeClr val="tx1"/>
                                  </a:solidFill>
                                  <a:latin typeface="Cambria Math"/>
                                </a:rPr>
                                <m:t>2</m:t>
                              </m:r>
                            </m:sup>
                          </m:sSup>
                        </m:den>
                      </m:f>
                      <m:r>
                        <a:rPr lang="de-DE" sz="2000" b="0" i="1" smtClean="0">
                          <a:solidFill>
                            <a:schemeClr val="tx1"/>
                          </a:solidFill>
                          <a:latin typeface="Cambria Math"/>
                        </a:rPr>
                        <m:t>=0.3</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232092" y="4018611"/>
                <a:ext cx="2768384" cy="72866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593709" y="5202325"/>
                <a:ext cx="4436715" cy="4165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solidFill>
                                <a:schemeClr val="tx1"/>
                              </a:solidFill>
                              <a:latin typeface="Cambria Math"/>
                            </a:rPr>
                            <m:t>0</m:t>
                          </m:r>
                        </m:sub>
                      </m:sSub>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593709" y="5202325"/>
                <a:ext cx="4436715" cy="416589"/>
              </a:xfrm>
              <a:prstGeom prst="rect">
                <a:avLst/>
              </a:prstGeom>
              <a:blipFill rotWithShape="1">
                <a:blip r:embed="rId6"/>
                <a:stretch>
                  <a:fillRect t="-7246" b="-144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331640" y="5202325"/>
                <a:ext cx="1296144" cy="4273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𝑏</m:t>
                              </m:r>
                            </m:e>
                          </m:acc>
                        </m:e>
                        <m:sub>
                          <m:r>
                            <a:rPr lang="de-DE" sz="2000" b="0" i="1" smtClean="0">
                              <a:solidFill>
                                <a:schemeClr val="tx1"/>
                              </a:solidFill>
                              <a:latin typeface="Cambria Math"/>
                            </a:rPr>
                            <m:t>1</m:t>
                          </m:r>
                        </m:sub>
                      </m:sSub>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331640" y="5202325"/>
                <a:ext cx="1296144" cy="427361"/>
              </a:xfrm>
              <a:prstGeom prst="rect">
                <a:avLst/>
              </a:prstGeom>
              <a:blipFill rotWithShape="1">
                <a:blip r:embed="rId7"/>
                <a:stretch>
                  <a:fillRect t="-7042" r="-939" b="-422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2555776" y="5234177"/>
                <a:ext cx="247464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1.8−0.3</m:t>
                      </m:r>
                      <m:r>
                        <a:rPr lang="de-DE" sz="2000" b="0" i="1" smtClean="0">
                          <a:solidFill>
                            <a:schemeClr val="tx1"/>
                          </a:solidFill>
                          <a:latin typeface="Cambria Math"/>
                          <a:ea typeface="Cambria Math"/>
                        </a:rPr>
                        <m:t>×3</m:t>
                      </m:r>
                      <m:r>
                        <a:rPr lang="de-DE" sz="2000" b="0" i="1" smtClean="0">
                          <a:solidFill>
                            <a:schemeClr val="tx1"/>
                          </a:solidFill>
                          <a:latin typeface="Cambria Math"/>
                        </a:rPr>
                        <m:t>=0.9</m:t>
                      </m:r>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2555776" y="5234177"/>
                <a:ext cx="2474648" cy="400110"/>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281128" y="5889303"/>
                <a:ext cx="393894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𝑦</m:t>
                          </m:r>
                        </m:e>
                      </m:acc>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m:t>
                      </m:r>
                    </m:oMath>
                  </m:oMathPara>
                </a14:m>
                <a:endParaRPr lang="de-DE" sz="2000" dirty="0">
                  <a:solidFill>
                    <a:srgbClr val="FF0000"/>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281128" y="5889303"/>
                <a:ext cx="3938946" cy="400110"/>
              </a:xfrm>
              <a:prstGeom prst="rect">
                <a:avLst/>
              </a:prstGeom>
              <a:blipFill rotWithShape="1">
                <a:blip r:embed="rId9"/>
                <a:stretch>
                  <a:fillRect t="-3030" b="-909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2762866" y="5889303"/>
                <a:ext cx="2685496" cy="4165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𝑏</m:t>
                              </m:r>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𝑏</m:t>
                              </m:r>
                            </m:e>
                          </m:acc>
                        </m:e>
                        <m:sub>
                          <m:r>
                            <a:rPr lang="de-DE" sz="2000" b="0" i="1" smtClean="0">
                              <a:solidFill>
                                <a:schemeClr val="tx1"/>
                              </a:solidFill>
                              <a:latin typeface="Cambria Math"/>
                            </a:rPr>
                            <m:t>1</m:t>
                          </m:r>
                        </m:sub>
                      </m:sSub>
                      <m:r>
                        <a:rPr lang="de-DE" sz="2000" b="0" i="1" smtClean="0">
                          <a:solidFill>
                            <a:schemeClr val="tx1"/>
                          </a:solidFill>
                          <a:latin typeface="Cambria Math"/>
                        </a:rPr>
                        <m:t>𝑥</m:t>
                      </m:r>
                      <m:r>
                        <a:rPr lang="de-DE" sz="2000" b="0" i="1" smtClean="0">
                          <a:solidFill>
                            <a:schemeClr val="tx1"/>
                          </a:solidFill>
                          <a:latin typeface="Cambria Math"/>
                        </a:rPr>
                        <m:t>=0.9+0.3</m:t>
                      </m:r>
                      <m:r>
                        <a:rPr lang="de-DE" sz="2000" b="0" i="1" smtClean="0">
                          <a:solidFill>
                            <a:schemeClr val="tx1"/>
                          </a:solidFill>
                          <a:latin typeface="Cambria Math"/>
                        </a:rPr>
                        <m:t>𝑥</m:t>
                      </m:r>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2762866" y="5889303"/>
                <a:ext cx="2685496" cy="416589"/>
              </a:xfrm>
              <a:prstGeom prst="rect">
                <a:avLst/>
              </a:prstGeom>
              <a:blipFill rotWithShape="1">
                <a:blip r:embed="rId10"/>
                <a:stretch>
                  <a:fillRect t="-7353" b="-294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6085572" y="1948727"/>
                <a:ext cx="1829808"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15</m:t>
                          </m:r>
                        </m:num>
                        <m:den>
                          <m:r>
                            <a:rPr lang="de-DE" sz="2000" b="0" i="1" smtClean="0">
                              <a:solidFill>
                                <a:schemeClr val="tx1"/>
                              </a:solidFill>
                              <a:latin typeface="Cambria Math"/>
                            </a:rPr>
                            <m:t>5</m:t>
                          </m:r>
                        </m:den>
                      </m:f>
                      <m:r>
                        <a:rPr lang="de-DE" sz="2000" b="0" i="1" smtClean="0">
                          <a:solidFill>
                            <a:schemeClr val="tx1"/>
                          </a:solidFill>
                          <a:latin typeface="Cambria Math"/>
                        </a:rPr>
                        <m:t>=3</m:t>
                      </m:r>
                    </m:oMath>
                  </m:oMathPara>
                </a14:m>
                <a:endParaRPr lang="de-DE" sz="2000" dirty="0">
                  <a:solidFill>
                    <a:schemeClr val="tx1"/>
                  </a:solidFill>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6085572" y="1948727"/>
                <a:ext cx="1829808" cy="697114"/>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6085572" y="2724580"/>
                <a:ext cx="2045064" cy="66851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9</m:t>
                          </m:r>
                        </m:num>
                        <m:den>
                          <m:r>
                            <a:rPr lang="de-DE" sz="2000" b="0" i="1" smtClean="0">
                              <a:solidFill>
                                <a:schemeClr val="tx1"/>
                              </a:solidFill>
                              <a:latin typeface="Cambria Math"/>
                            </a:rPr>
                            <m:t>5</m:t>
                          </m:r>
                        </m:den>
                      </m:f>
                      <m:r>
                        <a:rPr lang="de-DE" sz="2000" b="0" i="1" smtClean="0">
                          <a:solidFill>
                            <a:schemeClr val="tx1"/>
                          </a:solidFill>
                          <a:latin typeface="Cambria Math"/>
                        </a:rPr>
                        <m:t>=1.8</m:t>
                      </m:r>
                    </m:oMath>
                  </m:oMathPara>
                </a14:m>
                <a:endParaRPr lang="de-DE" sz="2000" dirty="0">
                  <a:solidFill>
                    <a:schemeClr val="tx1"/>
                  </a:solidFill>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6085572" y="2724580"/>
                <a:ext cx="2045064" cy="668516"/>
              </a:xfrm>
              <a:prstGeom prst="rect">
                <a:avLst/>
              </a:prstGeom>
              <a:blipFill>
                <a:blip r:embed="rId12"/>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13"/>
          <a:stretch>
            <a:fillRect/>
          </a:stretch>
        </p:blipFill>
        <p:spPr>
          <a:xfrm>
            <a:off x="836013" y="1351287"/>
            <a:ext cx="4829175" cy="2152650"/>
          </a:xfrm>
          <a:prstGeom prst="rect">
            <a:avLst/>
          </a:prstGeom>
        </p:spPr>
      </p:pic>
    </p:spTree>
    <p:extLst>
      <p:ext uri="{BB962C8B-B14F-4D97-AF65-F5344CB8AC3E}">
        <p14:creationId xmlns:p14="http://schemas.microsoft.com/office/powerpoint/2010/main" val="2668559363"/>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5"/>
          <p:cNvSpPr txBox="1">
            <a:spLocks noChangeArrowheads="1"/>
          </p:cNvSpPr>
          <p:nvPr/>
        </p:nvSpPr>
        <p:spPr bwMode="auto">
          <a:xfrm>
            <a:off x="468310" y="1052736"/>
            <a:ext cx="539983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Interpretation der KQ-Gerade </a:t>
            </a:r>
            <a:r>
              <a:rPr lang="de-DE" sz="2000" dirty="0">
                <a:solidFill>
                  <a:srgbClr val="0070C0"/>
                </a:solidFill>
              </a:rPr>
              <a:t>●</a:t>
            </a:r>
            <a:endParaRPr lang="de-DE" sz="2000" b="1" dirty="0">
              <a:solidFill>
                <a:srgbClr val="0070C0"/>
              </a:solidFill>
              <a:latin typeface="Times New Roman" pitchFamily="18" charset="0"/>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228</a:t>
            </a:r>
            <a:endParaRPr lang="de-DE" sz="8000" b="1" dirty="0">
              <a:solidFill>
                <a:schemeClr val="tx1"/>
              </a:solidFill>
              <a:latin typeface="+mj-lt"/>
            </a:endParaRPr>
          </a:p>
        </p:txBody>
      </p:sp>
      <p:sp>
        <p:nvSpPr>
          <p:cNvPr id="14" name="Textfeld 13"/>
          <p:cNvSpPr txBox="1"/>
          <p:nvPr/>
        </p:nvSpPr>
        <p:spPr>
          <a:xfrm>
            <a:off x="468310" y="1478550"/>
            <a:ext cx="7416058" cy="400110"/>
          </a:xfrm>
          <a:prstGeom prst="rect">
            <a:avLst/>
          </a:prstGeom>
          <a:noFill/>
        </p:spPr>
        <p:txBody>
          <a:bodyPr wrap="square" rtlCol="0">
            <a:spAutoFit/>
          </a:bodyPr>
          <a:lstStyle/>
          <a:p>
            <a:r>
              <a:rPr lang="de-DE" sz="2000" dirty="0">
                <a:latin typeface="+mn-lt"/>
              </a:rPr>
              <a:t>&gt; Deutung von Steigung und Achsenabschnitt wie auf </a:t>
            </a:r>
            <a:r>
              <a:rPr lang="de-DE" sz="2000">
                <a:latin typeface="+mn-lt"/>
              </a:rPr>
              <a:t>Folien 217-218</a:t>
            </a:r>
            <a:endParaRPr lang="de-DE" sz="2000" dirty="0">
              <a:latin typeface="+mn-lt"/>
            </a:endParaRPr>
          </a:p>
        </p:txBody>
      </p:sp>
      <p:sp>
        <p:nvSpPr>
          <p:cNvPr id="15" name="Textfeld 14"/>
          <p:cNvSpPr txBox="1"/>
          <p:nvPr/>
        </p:nvSpPr>
        <p:spPr>
          <a:xfrm>
            <a:off x="468310" y="1911069"/>
            <a:ext cx="7416058" cy="400110"/>
          </a:xfrm>
          <a:prstGeom prst="rect">
            <a:avLst/>
          </a:prstGeom>
          <a:noFill/>
        </p:spPr>
        <p:txBody>
          <a:bodyPr wrap="square" rtlCol="0">
            <a:spAutoFit/>
          </a:bodyPr>
          <a:lstStyle/>
          <a:p>
            <a:r>
              <a:rPr lang="de-DE" sz="2000" dirty="0">
                <a:latin typeface="+mn-lt"/>
              </a:rPr>
              <a:t>&gt; „Durchschnittsgerade“ (Schwerpunkteigenschaft)</a:t>
            </a:r>
          </a:p>
        </p:txBody>
      </p:sp>
      <p:sp>
        <p:nvSpPr>
          <p:cNvPr id="16" name="Textfeld 15"/>
          <p:cNvSpPr txBox="1"/>
          <p:nvPr/>
        </p:nvSpPr>
        <p:spPr>
          <a:xfrm>
            <a:off x="755576" y="2318907"/>
            <a:ext cx="3708029" cy="400110"/>
          </a:xfrm>
          <a:prstGeom prst="rect">
            <a:avLst/>
          </a:prstGeom>
          <a:noFill/>
        </p:spPr>
        <p:txBody>
          <a:bodyPr wrap="square" rtlCol="0">
            <a:spAutoFit/>
          </a:bodyPr>
          <a:lstStyle/>
          <a:p>
            <a:r>
              <a:rPr lang="de-DE" sz="2000" dirty="0">
                <a:latin typeface="+mn-lt"/>
              </a:rPr>
              <a:t>Beispiel von </a:t>
            </a:r>
            <a:r>
              <a:rPr lang="de-DE" sz="2000">
                <a:latin typeface="+mn-lt"/>
              </a:rPr>
              <a:t>Folie 218:</a:t>
            </a:r>
            <a:endParaRPr lang="de-DE" sz="2000" dirty="0">
              <a:latin typeface="+mn-lt"/>
            </a:endParaRPr>
          </a:p>
        </p:txBody>
      </p:sp>
      <p:sp>
        <p:nvSpPr>
          <p:cNvPr id="17" name="Textfeld 16"/>
          <p:cNvSpPr txBox="1"/>
          <p:nvPr/>
        </p:nvSpPr>
        <p:spPr>
          <a:xfrm>
            <a:off x="770685" y="2738017"/>
            <a:ext cx="7401715" cy="707886"/>
          </a:xfrm>
          <a:prstGeom prst="rect">
            <a:avLst/>
          </a:prstGeom>
          <a:noFill/>
        </p:spPr>
        <p:txBody>
          <a:bodyPr wrap="square" rtlCol="0">
            <a:spAutoFit/>
          </a:bodyPr>
          <a:lstStyle/>
          <a:p>
            <a:r>
              <a:rPr lang="de-DE" sz="2000" dirty="0">
                <a:latin typeface="+mn-lt"/>
              </a:rPr>
              <a:t>„</a:t>
            </a:r>
            <a:r>
              <a:rPr lang="de-DE" sz="2000" i="1" dirty="0">
                <a:latin typeface="+mn-lt"/>
              </a:rPr>
              <a:t>Mit jedem Zentimeter nimmt das Gewicht </a:t>
            </a:r>
            <a:r>
              <a:rPr lang="de-DE" sz="2000" b="1" i="1" dirty="0">
                <a:latin typeface="+mn-lt"/>
              </a:rPr>
              <a:t>durchschnittlich</a:t>
            </a:r>
            <a:r>
              <a:rPr lang="de-DE" sz="2000" i="1" dirty="0">
                <a:latin typeface="+mn-lt"/>
              </a:rPr>
              <a:t> um 0.93 Kilogramm zu</a:t>
            </a:r>
            <a:r>
              <a:rPr lang="de-DE" sz="2000" dirty="0">
                <a:latin typeface="+mn-lt"/>
              </a:rPr>
              <a:t>“</a:t>
            </a:r>
          </a:p>
        </p:txBody>
      </p:sp>
      <p:sp>
        <p:nvSpPr>
          <p:cNvPr id="18" name="Textfeld 17"/>
          <p:cNvSpPr txBox="1"/>
          <p:nvPr/>
        </p:nvSpPr>
        <p:spPr>
          <a:xfrm>
            <a:off x="755575" y="3464848"/>
            <a:ext cx="7329707" cy="400110"/>
          </a:xfrm>
          <a:prstGeom prst="rect">
            <a:avLst/>
          </a:prstGeom>
          <a:noFill/>
        </p:spPr>
        <p:txBody>
          <a:bodyPr wrap="square" rtlCol="0">
            <a:spAutoFit/>
          </a:bodyPr>
          <a:lstStyle/>
          <a:p>
            <a:r>
              <a:rPr lang="de-DE" sz="2000" dirty="0">
                <a:latin typeface="+mn-lt"/>
              </a:rPr>
              <a:t>„</a:t>
            </a:r>
            <a:r>
              <a:rPr lang="de-DE" sz="2000" i="1" dirty="0">
                <a:latin typeface="+mn-lt"/>
              </a:rPr>
              <a:t>Eine 180 cm große Person sollte </a:t>
            </a:r>
            <a:r>
              <a:rPr lang="de-DE" sz="2000" b="1" i="1" dirty="0">
                <a:latin typeface="+mn-lt"/>
              </a:rPr>
              <a:t>im Durchschnitt </a:t>
            </a:r>
            <a:r>
              <a:rPr lang="de-DE" sz="2000" i="1" dirty="0">
                <a:latin typeface="+mn-lt"/>
              </a:rPr>
              <a:t>72.27 kg wiegen“</a:t>
            </a:r>
            <a:endParaRPr lang="de-DE" sz="2000" dirty="0">
              <a:latin typeface="+mn-lt"/>
            </a:endParaRPr>
          </a:p>
        </p:txBody>
      </p:sp>
      <p:sp>
        <p:nvSpPr>
          <p:cNvPr id="35" name="Textfeld 34"/>
          <p:cNvSpPr txBox="1">
            <a:spLocks noChangeArrowheads="1"/>
          </p:cNvSpPr>
          <p:nvPr/>
        </p:nvSpPr>
        <p:spPr bwMode="auto">
          <a:xfrm>
            <a:off x="468306" y="4105943"/>
            <a:ext cx="539983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Bezug zum Korrelationskoeffizienten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36" name="Textfeld 35"/>
              <p:cNvSpPr txBox="1"/>
              <p:nvPr/>
            </p:nvSpPr>
            <p:spPr>
              <a:xfrm>
                <a:off x="2448934" y="5299876"/>
                <a:ext cx="2937909" cy="4165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𝑏</m:t>
                              </m:r>
                            </m:e>
                          </m:acc>
                        </m:e>
                        <m:sub>
                          <m:r>
                            <a:rPr lang="de-DE" sz="2000" b="0" i="1" smtClean="0">
                              <a:solidFill>
                                <a:schemeClr val="tx1"/>
                              </a:solidFill>
                              <a:latin typeface="Cambria Math"/>
                            </a:rPr>
                            <m:t>1</m:t>
                          </m:r>
                        </m:sub>
                      </m:sSub>
                      <m:r>
                        <a:rPr lang="de-DE" sz="2000" b="0" i="1" smtClean="0">
                          <a:solidFill>
                            <a:schemeClr val="tx1"/>
                          </a:solidFill>
                          <a:latin typeface="Cambria Math"/>
                        </a:rPr>
                        <m:t>&lt;0       </m:t>
                      </m:r>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𝑟</m:t>
                          </m:r>
                        </m:e>
                        <m:sub>
                          <m:r>
                            <a:rPr lang="de-DE" sz="2000" b="0" i="1" smtClean="0">
                              <a:solidFill>
                                <a:schemeClr val="tx1"/>
                              </a:solidFill>
                              <a:latin typeface="Cambria Math"/>
                              <a:ea typeface="Cambria Math"/>
                            </a:rPr>
                            <m:t>𝑋𝑌</m:t>
                          </m:r>
                        </m:sub>
                      </m:sSub>
                      <m:r>
                        <a:rPr lang="de-DE" sz="2000" b="0" i="1" smtClean="0">
                          <a:solidFill>
                            <a:schemeClr val="tx1"/>
                          </a:solidFill>
                          <a:latin typeface="Cambria Math"/>
                          <a:ea typeface="Cambria Math"/>
                        </a:rPr>
                        <m:t>&lt;0</m:t>
                      </m:r>
                    </m:oMath>
                  </m:oMathPara>
                </a14:m>
                <a:endParaRPr lang="de-DE" sz="2000" dirty="0">
                  <a:solidFill>
                    <a:schemeClr val="tx1"/>
                  </a:solidFill>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2448934" y="5299876"/>
                <a:ext cx="2937909" cy="416589"/>
              </a:xfrm>
              <a:prstGeom prst="rect">
                <a:avLst/>
              </a:prstGeom>
              <a:blipFill rotWithShape="1">
                <a:blip r:embed="rId3"/>
                <a:stretch>
                  <a:fillRect t="-7246" b="-144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7" name="Textfeld 36"/>
              <p:cNvSpPr txBox="1"/>
              <p:nvPr/>
            </p:nvSpPr>
            <p:spPr>
              <a:xfrm>
                <a:off x="2459643" y="5732501"/>
                <a:ext cx="3791295" cy="4165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𝑏</m:t>
                              </m:r>
                            </m:e>
                          </m:acc>
                        </m:e>
                        <m:sub>
                          <m:r>
                            <a:rPr lang="de-DE" sz="2000" b="0" i="1" smtClean="0">
                              <a:solidFill>
                                <a:schemeClr val="tx1"/>
                              </a:solidFill>
                              <a:latin typeface="Cambria Math"/>
                            </a:rPr>
                            <m:t>1</m:t>
                          </m:r>
                        </m:sub>
                      </m:sSub>
                      <m:r>
                        <a:rPr lang="de-DE" sz="2000" b="0" i="1" smtClean="0">
                          <a:solidFill>
                            <a:schemeClr val="tx1"/>
                          </a:solidFill>
                          <a:latin typeface="Cambria Math"/>
                        </a:rPr>
                        <m:t>=0       </m:t>
                      </m:r>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𝑟</m:t>
                          </m:r>
                        </m:e>
                        <m:sub>
                          <m:r>
                            <a:rPr lang="de-DE" sz="2000" b="0" i="1" smtClean="0">
                              <a:solidFill>
                                <a:schemeClr val="tx1"/>
                              </a:solidFill>
                              <a:latin typeface="Cambria Math"/>
                              <a:ea typeface="Cambria Math"/>
                            </a:rPr>
                            <m:t>𝑋𝑌</m:t>
                          </m:r>
                        </m:sub>
                      </m:sSub>
                      <m:r>
                        <a:rPr lang="de-DE" sz="2000" b="0" i="1" smtClean="0">
                          <a:solidFill>
                            <a:schemeClr val="tx1"/>
                          </a:solidFill>
                          <a:latin typeface="Cambria Math"/>
                          <a:ea typeface="Cambria Math"/>
                        </a:rPr>
                        <m:t>=0</m:t>
                      </m:r>
                    </m:oMath>
                  </m:oMathPara>
                </a14:m>
                <a:endParaRPr lang="de-DE" sz="2000" dirty="0">
                  <a:solidFill>
                    <a:schemeClr val="tx1"/>
                  </a:solidFill>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2459643" y="5732501"/>
                <a:ext cx="3791295" cy="416589"/>
              </a:xfrm>
              <a:prstGeom prst="rect">
                <a:avLst/>
              </a:prstGeom>
              <a:blipFill rotWithShape="1">
                <a:blip r:embed="rId4"/>
                <a:stretch>
                  <a:fillRect t="-7246" b="-144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2448934" y="6149090"/>
                <a:ext cx="3297949" cy="4165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𝑏</m:t>
                              </m:r>
                            </m:e>
                          </m:acc>
                        </m:e>
                        <m:sub>
                          <m:r>
                            <a:rPr lang="de-DE" sz="2000" b="0" i="1" smtClean="0">
                              <a:solidFill>
                                <a:schemeClr val="tx1"/>
                              </a:solidFill>
                              <a:latin typeface="Cambria Math"/>
                            </a:rPr>
                            <m:t>1</m:t>
                          </m:r>
                        </m:sub>
                      </m:sSub>
                      <m:r>
                        <a:rPr lang="de-DE" sz="2000" b="0" i="1" smtClean="0">
                          <a:solidFill>
                            <a:schemeClr val="tx1"/>
                          </a:solidFill>
                          <a:latin typeface="Cambria Math"/>
                        </a:rPr>
                        <m:t>&gt;0       </m:t>
                      </m:r>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𝑟</m:t>
                          </m:r>
                        </m:e>
                        <m:sub>
                          <m:r>
                            <a:rPr lang="de-DE" sz="2000" b="0" i="1" smtClean="0">
                              <a:solidFill>
                                <a:schemeClr val="tx1"/>
                              </a:solidFill>
                              <a:latin typeface="Cambria Math"/>
                              <a:ea typeface="Cambria Math"/>
                            </a:rPr>
                            <m:t>𝑋𝑌</m:t>
                          </m:r>
                        </m:sub>
                      </m:sSub>
                      <m:r>
                        <a:rPr lang="de-DE" sz="2000" b="0" i="1" smtClean="0">
                          <a:solidFill>
                            <a:schemeClr val="tx1"/>
                          </a:solidFill>
                          <a:latin typeface="Cambria Math"/>
                          <a:ea typeface="Cambria Math"/>
                        </a:rPr>
                        <m:t>&gt;0</m:t>
                      </m:r>
                    </m:oMath>
                  </m:oMathPara>
                </a14:m>
                <a:endParaRPr lang="de-DE" sz="2000" dirty="0">
                  <a:solidFill>
                    <a:schemeClr val="tx1"/>
                  </a:solidFill>
                </a:endParaRPr>
              </a:p>
            </p:txBody>
          </p:sp>
        </mc:Choice>
        <mc:Fallback xmlns="">
          <p:sp>
            <p:nvSpPr>
              <p:cNvPr id="38" name="Textfeld 37"/>
              <p:cNvSpPr txBox="1">
                <a:spLocks noRot="1" noChangeAspect="1" noMove="1" noResize="1" noEditPoints="1" noAdjustHandles="1" noChangeArrowheads="1" noChangeShapeType="1" noTextEdit="1"/>
              </p:cNvSpPr>
              <p:nvPr/>
            </p:nvSpPr>
            <p:spPr>
              <a:xfrm>
                <a:off x="2448934" y="6149090"/>
                <a:ext cx="3297949" cy="416589"/>
              </a:xfrm>
              <a:prstGeom prst="rect">
                <a:avLst/>
              </a:prstGeom>
              <a:blipFill rotWithShape="1">
                <a:blip r:embed="rId5"/>
                <a:stretch>
                  <a:fillRect t="-7353" b="-2941"/>
                </a:stretch>
              </a:blipFill>
            </p:spPr>
            <p:txBody>
              <a:bodyPr/>
              <a:lstStyle/>
              <a:p>
                <a:r>
                  <a:rPr lang="de-DE">
                    <a:noFill/>
                  </a:rPr>
                  <a:t> </a:t>
                </a:r>
              </a:p>
            </p:txBody>
          </p:sp>
        </mc:Fallback>
      </mc:AlternateContent>
      <p:sp>
        <p:nvSpPr>
          <p:cNvPr id="39" name="Textfeld 38"/>
          <p:cNvSpPr txBox="1"/>
          <p:nvPr/>
        </p:nvSpPr>
        <p:spPr>
          <a:xfrm>
            <a:off x="770682" y="4649050"/>
            <a:ext cx="6177579" cy="400110"/>
          </a:xfrm>
          <a:prstGeom prst="rect">
            <a:avLst/>
          </a:prstGeom>
          <a:noFill/>
        </p:spPr>
        <p:txBody>
          <a:bodyPr wrap="square" rtlCol="0">
            <a:spAutoFit/>
          </a:bodyPr>
          <a:lstStyle/>
          <a:p>
            <a:r>
              <a:rPr lang="de-DE" sz="2000" dirty="0">
                <a:latin typeface="+mn-lt"/>
              </a:rPr>
              <a:t>Es gilt:                                 und </a:t>
            </a:r>
          </a:p>
        </p:txBody>
      </p:sp>
      <mc:AlternateContent xmlns:mc="http://schemas.openxmlformats.org/markup-compatibility/2006" xmlns:a14="http://schemas.microsoft.com/office/drawing/2010/main">
        <mc:Choice Requires="a14">
          <p:sp>
            <p:nvSpPr>
              <p:cNvPr id="41" name="Textfeld 40"/>
              <p:cNvSpPr txBox="1"/>
              <p:nvPr/>
            </p:nvSpPr>
            <p:spPr>
              <a:xfrm>
                <a:off x="2459643" y="4521273"/>
                <a:ext cx="1440160" cy="74257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𝑏</m:t>
                              </m:r>
                            </m:e>
                          </m:acc>
                        </m:e>
                        <m:sub>
                          <m:r>
                            <a:rPr lang="de-DE" sz="2000" b="0" i="1" smtClean="0">
                              <a:solidFill>
                                <a:schemeClr val="tx1"/>
                              </a:solidFill>
                              <a:latin typeface="Cambria Math"/>
                            </a:rPr>
                            <m:t>1</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𝑋𝑌</m:t>
                              </m:r>
                            </m:sub>
                          </m:sSub>
                        </m:num>
                        <m:den>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oMath>
                  </m:oMathPara>
                </a14:m>
                <a:endParaRPr lang="de-DE" sz="2000" dirty="0">
                  <a:solidFill>
                    <a:schemeClr val="tx1"/>
                  </a:solidFill>
                </a:endParaRPr>
              </a:p>
            </p:txBody>
          </p:sp>
        </mc:Choice>
        <mc:Fallback xmlns="">
          <p:sp>
            <p:nvSpPr>
              <p:cNvPr id="41" name="Textfeld 40"/>
              <p:cNvSpPr txBox="1">
                <a:spLocks noRot="1" noChangeAspect="1" noMove="1" noResize="1" noEditPoints="1" noAdjustHandles="1" noChangeArrowheads="1" noChangeShapeType="1" noTextEdit="1"/>
              </p:cNvSpPr>
              <p:nvPr/>
            </p:nvSpPr>
            <p:spPr>
              <a:xfrm>
                <a:off x="2459643" y="4521273"/>
                <a:ext cx="1440160" cy="742576"/>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2" name="Textfeld 41"/>
              <p:cNvSpPr txBox="1"/>
              <p:nvPr/>
            </p:nvSpPr>
            <p:spPr>
              <a:xfrm>
                <a:off x="4306723" y="4489614"/>
                <a:ext cx="1440160" cy="71897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𝑟</m:t>
                          </m:r>
                        </m:e>
                        <m:sub>
                          <m:r>
                            <a:rPr lang="de-DE" sz="2000" b="0" i="1" smtClean="0">
                              <a:solidFill>
                                <a:schemeClr val="tx1"/>
                              </a:solidFill>
                              <a:latin typeface="Cambria Math"/>
                            </a:rPr>
                            <m:t>𝑋𝑌</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𝑋𝑌</m:t>
                              </m:r>
                            </m:sub>
                          </m:sSub>
                        </m:num>
                        <m:den>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Sub>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𝑌</m:t>
                              </m:r>
                            </m:sub>
                          </m:sSub>
                        </m:den>
                      </m:f>
                    </m:oMath>
                  </m:oMathPara>
                </a14:m>
                <a:endParaRPr lang="de-DE" sz="2000" dirty="0">
                  <a:solidFill>
                    <a:schemeClr val="tx1"/>
                  </a:solidFill>
                </a:endParaRPr>
              </a:p>
            </p:txBody>
          </p:sp>
        </mc:Choice>
        <mc:Fallback xmlns="">
          <p:sp>
            <p:nvSpPr>
              <p:cNvPr id="42" name="Textfeld 41"/>
              <p:cNvSpPr txBox="1">
                <a:spLocks noRot="1" noChangeAspect="1" noMove="1" noResize="1" noEditPoints="1" noAdjustHandles="1" noChangeArrowheads="1" noChangeShapeType="1" noTextEdit="1"/>
              </p:cNvSpPr>
              <p:nvPr/>
            </p:nvSpPr>
            <p:spPr>
              <a:xfrm>
                <a:off x="4306723" y="4489614"/>
                <a:ext cx="1440160" cy="718979"/>
              </a:xfrm>
              <a:prstGeom prst="rect">
                <a:avLst/>
              </a:prstGeom>
              <a:blipFill rotWithShape="1">
                <a:blip r:embed="rId7"/>
                <a:stretch>
                  <a:fillRect/>
                </a:stretch>
              </a:blipFill>
            </p:spPr>
            <p:txBody>
              <a:bodyPr/>
              <a:lstStyle/>
              <a:p>
                <a:r>
                  <a:rPr lang="de-DE">
                    <a:noFill/>
                  </a:rPr>
                  <a:t> </a:t>
                </a:r>
              </a:p>
            </p:txBody>
          </p:sp>
        </mc:Fallback>
      </mc:AlternateContent>
      <p:sp>
        <p:nvSpPr>
          <p:cNvPr id="43" name="Textfeld 42"/>
          <p:cNvSpPr txBox="1"/>
          <p:nvPr/>
        </p:nvSpPr>
        <p:spPr>
          <a:xfrm>
            <a:off x="750884" y="5289437"/>
            <a:ext cx="1854015" cy="400110"/>
          </a:xfrm>
          <a:prstGeom prst="rect">
            <a:avLst/>
          </a:prstGeom>
          <a:noFill/>
        </p:spPr>
        <p:txBody>
          <a:bodyPr wrap="square" rtlCol="0">
            <a:spAutoFit/>
          </a:bodyPr>
          <a:lstStyle/>
          <a:p>
            <a:r>
              <a:rPr lang="de-DE" sz="2000" dirty="0">
                <a:latin typeface="+mn-lt"/>
              </a:rPr>
              <a:t>Daraus folgt:</a:t>
            </a:r>
          </a:p>
        </p:txBody>
      </p:sp>
    </p:spTree>
    <p:extLst>
      <p:ext uri="{BB962C8B-B14F-4D97-AF65-F5344CB8AC3E}">
        <p14:creationId xmlns:p14="http://schemas.microsoft.com/office/powerpoint/2010/main" val="2202542767"/>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229</a:t>
            </a:r>
            <a:endParaRPr lang="de-DE" sz="8000" b="1" dirty="0">
              <a:solidFill>
                <a:schemeClr val="tx1"/>
              </a:solidFill>
              <a:latin typeface="+mj-lt"/>
            </a:endParaRPr>
          </a:p>
        </p:txBody>
      </p:sp>
      <p:sp>
        <p:nvSpPr>
          <p:cNvPr id="28" name="Textfeld 27"/>
          <p:cNvSpPr txBox="1">
            <a:spLocks noChangeArrowheads="1"/>
          </p:cNvSpPr>
          <p:nvPr/>
        </p:nvSpPr>
        <p:spPr bwMode="auto">
          <a:xfrm>
            <a:off x="468306" y="1052736"/>
            <a:ext cx="539983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Bezug zum arithmetischen Mittel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9" name="Textfeld 28"/>
              <p:cNvSpPr txBox="1"/>
              <p:nvPr/>
            </p:nvSpPr>
            <p:spPr>
              <a:xfrm>
                <a:off x="468311" y="1509384"/>
                <a:ext cx="8136135" cy="400110"/>
              </a:xfrm>
              <a:prstGeom prst="rect">
                <a:avLst/>
              </a:prstGeom>
              <a:noFill/>
            </p:spPr>
            <p:txBody>
              <a:bodyPr wrap="square" rtlCol="0">
                <a:spAutoFit/>
              </a:bodyPr>
              <a:lstStyle/>
              <a:p>
                <a:r>
                  <a:rPr lang="de-DE" sz="2000" dirty="0">
                    <a:latin typeface="+mn-lt"/>
                  </a:rPr>
                  <a:t>Betrachtet man Minimierungsproblem mit Restriktion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𝑏</m:t>
                        </m:r>
                      </m:e>
                      <m:sub>
                        <m:r>
                          <a:rPr lang="de-DE" sz="2000" b="0" i="1" smtClean="0">
                            <a:latin typeface="Cambria Math"/>
                          </a:rPr>
                          <m:t>1</m:t>
                        </m:r>
                      </m:sub>
                    </m:sSub>
                    <m:r>
                      <a:rPr lang="de-DE" sz="2000" b="0" i="1" smtClean="0">
                        <a:latin typeface="Cambria Math"/>
                      </a:rPr>
                      <m:t>=0</m:t>
                    </m:r>
                  </m:oMath>
                </a14:m>
                <a:r>
                  <a:rPr lang="de-DE" sz="2000" dirty="0">
                    <a:latin typeface="+mn-lt"/>
                  </a:rPr>
                  <a:t>, erhält man</a:t>
                </a:r>
              </a:p>
            </p:txBody>
          </p:sp>
        </mc:Choice>
        <mc:Fallback xmlns="">
          <p:sp>
            <p:nvSpPr>
              <p:cNvPr id="29" name="Textfeld 28"/>
              <p:cNvSpPr txBox="1">
                <a:spLocks noRot="1" noChangeAspect="1" noMove="1" noResize="1" noEditPoints="1" noAdjustHandles="1" noChangeArrowheads="1" noChangeShapeType="1" noTextEdit="1"/>
              </p:cNvSpPr>
              <p:nvPr/>
            </p:nvSpPr>
            <p:spPr>
              <a:xfrm>
                <a:off x="468311" y="1509384"/>
                <a:ext cx="8136135" cy="400110"/>
              </a:xfrm>
              <a:prstGeom prst="rect">
                <a:avLst/>
              </a:prstGeom>
              <a:blipFill rotWithShape="1">
                <a:blip r:embed="rId3"/>
                <a:stretch>
                  <a:fillRect l="-825"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1247604" y="2131033"/>
                <a:ext cx="1335173" cy="55573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unc>
                        <m:funcPr>
                          <m:ctrlPr>
                            <a:rPr lang="de-DE" sz="2000" b="0" i="1" smtClean="0">
                              <a:solidFill>
                                <a:schemeClr val="tx1"/>
                              </a:solidFill>
                              <a:latin typeface="Cambria Math" panose="02040503050406030204" pitchFamily="18" charset="0"/>
                            </a:rPr>
                          </m:ctrlPr>
                        </m:funcPr>
                        <m:fName>
                          <m:limLow>
                            <m:limLowPr>
                              <m:ctrlPr>
                                <a:rPr lang="de-DE" sz="2000" b="0" i="1" smtClean="0">
                                  <a:solidFill>
                                    <a:schemeClr val="tx1"/>
                                  </a:solidFill>
                                  <a:latin typeface="Cambria Math" panose="02040503050406030204" pitchFamily="18" charset="0"/>
                                </a:rPr>
                              </m:ctrlPr>
                            </m:limLowPr>
                            <m:e>
                              <m:r>
                                <m:rPr>
                                  <m:sty m:val="p"/>
                                </m:rPr>
                                <a:rPr lang="de-DE" sz="2000" b="0" i="0" smtClean="0">
                                  <a:solidFill>
                                    <a:schemeClr val="tx1"/>
                                  </a:solidFill>
                                  <a:latin typeface="Cambria Math"/>
                                </a:rPr>
                                <m:t>min</m:t>
                              </m:r>
                            </m:e>
                            <m:li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0</m:t>
                                  </m:r>
                                </m:sub>
                              </m:sSub>
                              <m:r>
                                <a:rPr lang="de-DE" sz="2000" i="1" smtClean="0">
                                  <a:latin typeface="Cambria Math"/>
                                </a:rPr>
                                <m:t> </m:t>
                              </m:r>
                            </m:lim>
                          </m:limLow>
                        </m:fName>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𝑓</m:t>
                              </m:r>
                            </m:e>
                          </m:acc>
                          <m:d>
                            <m:dPr>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𝑏</m:t>
                                  </m:r>
                                </m:e>
                                <m:sub>
                                  <m:r>
                                    <a:rPr lang="de-DE" sz="2000" b="0" i="1" smtClean="0">
                                      <a:latin typeface="Cambria Math"/>
                                    </a:rPr>
                                    <m:t>0</m:t>
                                  </m:r>
                                </m:sub>
                              </m:sSub>
                            </m:e>
                          </m:d>
                        </m:e>
                      </m:func>
                    </m:oMath>
                  </m:oMathPara>
                </a14:m>
                <a:endParaRPr lang="de-DE" sz="2000" dirty="0">
                  <a:solidFill>
                    <a:schemeClr val="tx1"/>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247604" y="2131033"/>
                <a:ext cx="1335173" cy="555730"/>
              </a:xfrm>
              <a:prstGeom prst="rect">
                <a:avLst/>
              </a:prstGeom>
              <a:blipFill rotWithShape="1">
                <a:blip r:embed="rId4"/>
                <a:stretch>
                  <a:fillRect t="-1099"/>
                </a:stretch>
              </a:blipFill>
            </p:spPr>
            <p:txBody>
              <a:bodyPr/>
              <a:lstStyle/>
              <a:p>
                <a:r>
                  <a:rPr lang="de-DE">
                    <a:noFill/>
                  </a:rPr>
                  <a:t> </a:t>
                </a:r>
              </a:p>
            </p:txBody>
          </p:sp>
        </mc:Fallback>
      </mc:AlternateContent>
      <p:sp>
        <p:nvSpPr>
          <p:cNvPr id="31" name="Textfeld 30"/>
          <p:cNvSpPr txBox="1"/>
          <p:nvPr/>
        </p:nvSpPr>
        <p:spPr>
          <a:xfrm>
            <a:off x="2544039" y="2154651"/>
            <a:ext cx="720080" cy="400110"/>
          </a:xfrm>
          <a:prstGeom prst="rect">
            <a:avLst/>
          </a:prstGeom>
          <a:noFill/>
        </p:spPr>
        <p:txBody>
          <a:bodyPr wrap="square" rtlCol="0">
            <a:spAutoFit/>
          </a:bodyPr>
          <a:lstStyle/>
          <a:p>
            <a:r>
              <a:rPr lang="de-DE" sz="2000" dirty="0">
                <a:latin typeface="+mn-lt"/>
              </a:rPr>
              <a:t>mit</a:t>
            </a:r>
          </a:p>
        </p:txBody>
      </p:sp>
      <mc:AlternateContent xmlns:mc="http://schemas.openxmlformats.org/markup-compatibility/2006" xmlns:a14="http://schemas.microsoft.com/office/drawing/2010/main">
        <mc:Choice Requires="a14">
          <p:sp>
            <p:nvSpPr>
              <p:cNvPr id="32" name="Textfeld 31"/>
              <p:cNvSpPr txBox="1"/>
              <p:nvPr/>
            </p:nvSpPr>
            <p:spPr>
              <a:xfrm>
                <a:off x="3067941" y="1888392"/>
                <a:ext cx="2704971"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latin typeface="Cambria Math" panose="02040503050406030204" pitchFamily="18" charset="0"/>
                            </a:rPr>
                          </m:ctrlPr>
                        </m:accPr>
                        <m:e>
                          <m:r>
                            <a:rPr lang="de-DE" sz="2000" i="1">
                              <a:latin typeface="Cambria Math"/>
                            </a:rPr>
                            <m:t>𝑓</m:t>
                          </m:r>
                        </m:e>
                      </m:acc>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𝑏</m:t>
                              </m:r>
                            </m:e>
                            <m:sub>
                              <m:r>
                                <a:rPr lang="de-DE" sz="2000" b="0" i="1" smtClean="0">
                                  <a:latin typeface="Cambria Math"/>
                                </a:rPr>
                                <m:t>0</m:t>
                              </m:r>
                            </m:sub>
                          </m:sSub>
                        </m:e>
                      </m:d>
                      <m:r>
                        <a:rPr lang="de-DE" sz="2000" b="0" i="1" smtClean="0">
                          <a:latin typeface="Cambria Math"/>
                        </a:rPr>
                        <m:t>=</m:t>
                      </m:r>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𝑦</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𝑏</m:t>
                                      </m:r>
                                    </m:e>
                                    <m:sub>
                                      <m:r>
                                        <a:rPr lang="de-DE" sz="2000" b="0" i="1" smtClean="0">
                                          <a:latin typeface="Cambria Math"/>
                                        </a:rPr>
                                        <m:t>0</m:t>
                                      </m:r>
                                    </m:sub>
                                  </m:sSub>
                                </m:e>
                              </m:d>
                            </m:e>
                            <m:sup>
                              <m:r>
                                <a:rPr lang="de-DE" sz="2000" b="0" i="1" smtClean="0">
                                  <a:latin typeface="Cambria Math"/>
                                </a:rPr>
                                <m:t>2</m:t>
                              </m:r>
                            </m:sup>
                          </m:sSup>
                        </m:e>
                      </m:nary>
                    </m:oMath>
                  </m:oMathPara>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3067941" y="1888392"/>
                <a:ext cx="2704971" cy="932628"/>
              </a:xfrm>
              <a:prstGeom prst="rect">
                <a:avLst/>
              </a:prstGeom>
              <a:blipFill rotWithShape="1">
                <a:blip r:embed="rId5"/>
                <a:stretch>
                  <a:fillRect/>
                </a:stretch>
              </a:blipFill>
            </p:spPr>
            <p:txBody>
              <a:bodyPr/>
              <a:lstStyle/>
              <a:p>
                <a:r>
                  <a:rPr lang="de-DE">
                    <a:noFill/>
                  </a:rPr>
                  <a:t> </a:t>
                </a:r>
              </a:p>
            </p:txBody>
          </p:sp>
        </mc:Fallback>
      </mc:AlternateContent>
      <p:sp>
        <p:nvSpPr>
          <p:cNvPr id="33" name="Textfeld 32"/>
          <p:cNvSpPr txBox="1"/>
          <p:nvPr/>
        </p:nvSpPr>
        <p:spPr>
          <a:xfrm>
            <a:off x="468306" y="2838393"/>
            <a:ext cx="4103693" cy="400110"/>
          </a:xfrm>
          <a:prstGeom prst="rect">
            <a:avLst/>
          </a:prstGeom>
          <a:noFill/>
        </p:spPr>
        <p:txBody>
          <a:bodyPr wrap="square" rtlCol="0">
            <a:spAutoFit/>
          </a:bodyPr>
          <a:lstStyle/>
          <a:p>
            <a:r>
              <a:rPr lang="de-DE" sz="2000" dirty="0">
                <a:latin typeface="+mn-lt"/>
              </a:rPr>
              <a:t>Die Lösung hierzu lautet bekanntlich:</a:t>
            </a:r>
          </a:p>
        </p:txBody>
      </p:sp>
      <mc:AlternateContent xmlns:mc="http://schemas.openxmlformats.org/markup-compatibility/2006" xmlns:a14="http://schemas.microsoft.com/office/drawing/2010/main">
        <mc:Choice Requires="a14">
          <p:sp>
            <p:nvSpPr>
              <p:cNvPr id="35" name="Textfeld 34"/>
              <p:cNvSpPr txBox="1"/>
              <p:nvPr/>
            </p:nvSpPr>
            <p:spPr>
              <a:xfrm>
                <a:off x="4571999" y="2821914"/>
                <a:ext cx="988027" cy="41658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𝑏</m:t>
                              </m:r>
                            </m:e>
                          </m:acc>
                        </m:e>
                        <m:sub>
                          <m:r>
                            <a:rPr lang="de-DE" sz="2000" b="0" i="1" smtClean="0">
                              <a:solidFill>
                                <a:schemeClr val="tx1"/>
                              </a:solidFill>
                              <a:latin typeface="Cambria Math"/>
                            </a:rPr>
                            <m:t>0</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oMath>
                  </m:oMathPara>
                </a14:m>
                <a:endParaRPr lang="de-DE" sz="2000" dirty="0">
                  <a:solidFill>
                    <a:schemeClr val="tx1"/>
                  </a:solidFill>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4571999" y="2821914"/>
                <a:ext cx="988027" cy="416589"/>
              </a:xfrm>
              <a:prstGeom prst="rect">
                <a:avLst/>
              </a:prstGeom>
              <a:blipFill rotWithShape="1">
                <a:blip r:embed="rId6"/>
                <a:stretch>
                  <a:fillRect t="-7353" r="-21605" b="-8824"/>
                </a:stretch>
              </a:blipFill>
            </p:spPr>
            <p:txBody>
              <a:bodyPr/>
              <a:lstStyle/>
              <a:p>
                <a:r>
                  <a:rPr lang="de-DE">
                    <a:noFill/>
                  </a:rPr>
                  <a:t> </a:t>
                </a:r>
              </a:p>
            </p:txBody>
          </p:sp>
        </mc:Fallback>
      </mc:AlternateContent>
    </p:spTree>
    <p:extLst>
      <p:ext uri="{BB962C8B-B14F-4D97-AF65-F5344CB8AC3E}">
        <p14:creationId xmlns:p14="http://schemas.microsoft.com/office/powerpoint/2010/main" val="124018514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Textfeld 11"/>
          <p:cNvSpPr txBox="1">
            <a:spLocks noChangeArrowheads="1"/>
          </p:cNvSpPr>
          <p:nvPr/>
        </p:nvSpPr>
        <p:spPr bwMode="auto">
          <a:xfrm>
            <a:off x="468313" y="6057777"/>
            <a:ext cx="381565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Anmerkungen zur Historie </a:t>
            </a:r>
            <a:r>
              <a:rPr lang="de-DE" sz="2000" dirty="0">
                <a:solidFill>
                  <a:srgbClr val="0070C0"/>
                </a:solidFill>
              </a:rPr>
              <a:t>●</a:t>
            </a:r>
            <a:endParaRPr lang="de-DE" sz="2000" b="1" dirty="0">
              <a:solidFill>
                <a:srgbClr val="0070C0"/>
              </a:solidFill>
              <a:latin typeface="Times New Roman" pitchFamily="18" charset="0"/>
            </a:endParaRPr>
          </a:p>
        </p:txBody>
      </p:sp>
      <p:sp>
        <p:nvSpPr>
          <p:cNvPr id="14" name="Textfeld 13"/>
          <p:cNvSpPr txBox="1">
            <a:spLocks noChangeArrowheads="1"/>
          </p:cNvSpPr>
          <p:nvPr/>
        </p:nvSpPr>
        <p:spPr bwMode="auto">
          <a:xfrm>
            <a:off x="468310" y="1078440"/>
            <a:ext cx="539983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Vor- und Nachteile der KQ-Regression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Textfeld 14"/>
          <p:cNvSpPr txBox="1"/>
          <p:nvPr/>
        </p:nvSpPr>
        <p:spPr>
          <a:xfrm>
            <a:off x="468310" y="1556792"/>
            <a:ext cx="7416058" cy="400110"/>
          </a:xfrm>
          <a:prstGeom prst="rect">
            <a:avLst/>
          </a:prstGeom>
          <a:noFill/>
        </p:spPr>
        <p:txBody>
          <a:bodyPr wrap="square" rtlCol="0">
            <a:spAutoFit/>
          </a:bodyPr>
          <a:lstStyle/>
          <a:p>
            <a:r>
              <a:rPr lang="de-DE" sz="2000" dirty="0">
                <a:latin typeface="+mn-lt"/>
              </a:rPr>
              <a:t>&gt; Einfache Berechenbarkeit, gute Interpretierbarkeit, Eindeutigkeit </a:t>
            </a:r>
          </a:p>
        </p:txBody>
      </p:sp>
      <p:sp>
        <p:nvSpPr>
          <p:cNvPr id="16" name="Textfeld 15"/>
          <p:cNvSpPr txBox="1"/>
          <p:nvPr/>
        </p:nvSpPr>
        <p:spPr>
          <a:xfrm>
            <a:off x="468310" y="1958307"/>
            <a:ext cx="7416058" cy="400110"/>
          </a:xfrm>
          <a:prstGeom prst="rect">
            <a:avLst/>
          </a:prstGeom>
          <a:noFill/>
        </p:spPr>
        <p:txBody>
          <a:bodyPr wrap="square" rtlCol="0">
            <a:spAutoFit/>
          </a:bodyPr>
          <a:lstStyle/>
          <a:p>
            <a:r>
              <a:rPr lang="de-DE" sz="2000" dirty="0">
                <a:latin typeface="+mn-lt"/>
              </a:rPr>
              <a:t>&gt; In gewisser Weise optimal (</a:t>
            </a:r>
            <a:r>
              <a:rPr lang="de-DE" sz="2000" b="1" dirty="0">
                <a:solidFill>
                  <a:srgbClr val="0070C0"/>
                </a:solidFill>
                <a:latin typeface="+mn-lt"/>
              </a:rPr>
              <a:t>Gauß-</a:t>
            </a:r>
            <a:r>
              <a:rPr lang="de-DE" sz="2000" b="1" dirty="0" err="1">
                <a:solidFill>
                  <a:srgbClr val="0070C0"/>
                </a:solidFill>
                <a:latin typeface="+mn-lt"/>
              </a:rPr>
              <a:t>Markov</a:t>
            </a:r>
            <a:r>
              <a:rPr lang="de-DE" sz="2000" b="1" dirty="0">
                <a:solidFill>
                  <a:srgbClr val="0070C0"/>
                </a:solidFill>
                <a:latin typeface="+mn-lt"/>
              </a:rPr>
              <a:t>-Theorem</a:t>
            </a:r>
            <a:r>
              <a:rPr lang="de-DE" sz="2000" dirty="0">
                <a:latin typeface="+mn-lt"/>
              </a:rPr>
              <a:t>)</a:t>
            </a:r>
          </a:p>
        </p:txBody>
      </p:sp>
      <p:sp>
        <p:nvSpPr>
          <p:cNvPr id="17" name="Textfeld 16"/>
          <p:cNvSpPr txBox="1"/>
          <p:nvPr/>
        </p:nvSpPr>
        <p:spPr>
          <a:xfrm>
            <a:off x="468310" y="2386676"/>
            <a:ext cx="7416058" cy="400110"/>
          </a:xfrm>
          <a:prstGeom prst="rect">
            <a:avLst/>
          </a:prstGeom>
          <a:noFill/>
        </p:spPr>
        <p:txBody>
          <a:bodyPr wrap="square" rtlCol="0">
            <a:spAutoFit/>
          </a:bodyPr>
          <a:lstStyle/>
          <a:p>
            <a:r>
              <a:rPr lang="de-DE" sz="2000" dirty="0">
                <a:latin typeface="+mn-lt"/>
              </a:rPr>
              <a:t>&gt; Jedoch: Empfindlich gegenüber Ausreißern (nicht robust)</a:t>
            </a:r>
          </a:p>
        </p:txBody>
      </p:sp>
      <p:pic>
        <p:nvPicPr>
          <p:cNvPr id="2" name="Grafik 1"/>
          <p:cNvPicPr>
            <a:picLocks noChangeAspect="1"/>
          </p:cNvPicPr>
          <p:nvPr/>
        </p:nvPicPr>
        <p:blipFill>
          <a:blip r:embed="rId3"/>
          <a:stretch>
            <a:fillRect/>
          </a:stretch>
        </p:blipFill>
        <p:spPr>
          <a:xfrm>
            <a:off x="468310" y="2967810"/>
            <a:ext cx="7419975" cy="2933700"/>
          </a:xfrm>
          <a:prstGeom prst="rect">
            <a:avLst/>
          </a:prstGeom>
        </p:spPr>
      </p:pic>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230</a:t>
            </a:r>
            <a:endParaRPr lang="de-DE" sz="8000" b="1" dirty="0">
              <a:solidFill>
                <a:schemeClr val="tx1"/>
              </a:solidFill>
              <a:latin typeface="+mj-lt"/>
            </a:endParaRPr>
          </a:p>
        </p:txBody>
      </p:sp>
    </p:spTree>
    <p:extLst>
      <p:ext uri="{BB962C8B-B14F-4D97-AF65-F5344CB8AC3E}">
        <p14:creationId xmlns:p14="http://schemas.microsoft.com/office/powerpoint/2010/main" val="2378556879"/>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124744"/>
            <a:ext cx="367328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LAD</a:t>
            </a:r>
            <a:r>
              <a:rPr lang="de-DE" sz="2000" b="1" dirty="0">
                <a:solidFill>
                  <a:srgbClr val="0070C0"/>
                </a:solidFill>
                <a:latin typeface="Times New Roman"/>
                <a:cs typeface="Times New Roman"/>
              </a:rPr>
              <a:t>−Methode (</a:t>
            </a:r>
            <a:r>
              <a:rPr lang="de-DE" sz="2000" b="1" i="1" dirty="0">
                <a:solidFill>
                  <a:srgbClr val="0070C0"/>
                </a:solidFill>
                <a:latin typeface="Times New Roman"/>
                <a:cs typeface="Times New Roman"/>
              </a:rPr>
              <a:t>L</a:t>
            </a:r>
            <a:r>
              <a:rPr lang="de-DE" sz="2000" b="1" baseline="-25000" dirty="0">
                <a:solidFill>
                  <a:srgbClr val="0070C0"/>
                </a:solidFill>
                <a:latin typeface="Times New Roman"/>
                <a:cs typeface="Times New Roman"/>
              </a:rPr>
              <a:t>1</a:t>
            </a:r>
            <a:r>
              <a:rPr lang="de-DE" sz="2000" b="1" dirty="0">
                <a:solidFill>
                  <a:srgbClr val="0070C0"/>
                </a:solidFill>
                <a:latin typeface="Times New Roman"/>
                <a:cs typeface="Times New Roman"/>
              </a:rPr>
              <a:t>−Regression)</a:t>
            </a:r>
            <a:endParaRPr lang="de-DE" sz="2000" b="1" dirty="0">
              <a:solidFill>
                <a:srgbClr val="0070C0"/>
              </a:solidFill>
              <a:latin typeface="Times New Roman" pitchFamily="18" charset="0"/>
            </a:endParaRPr>
          </a:p>
        </p:txBody>
      </p:sp>
      <p:sp>
        <p:nvSpPr>
          <p:cNvPr id="9" name="Textfeld 9"/>
          <p:cNvSpPr txBox="1">
            <a:spLocks noChangeArrowheads="1"/>
          </p:cNvSpPr>
          <p:nvPr/>
        </p:nvSpPr>
        <p:spPr bwMode="auto">
          <a:xfrm>
            <a:off x="468313" y="1700808"/>
            <a:ext cx="316758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Minimierungsproblem </a:t>
            </a:r>
            <a:r>
              <a:rPr lang="de-DE" sz="2000" dirty="0">
                <a:solidFill>
                  <a:srgbClr val="0070C0"/>
                </a:solidFill>
              </a:rPr>
              <a:t>●</a:t>
            </a:r>
            <a:endParaRPr lang="de-DE" sz="2000" b="1" dirty="0">
              <a:solidFill>
                <a:srgbClr val="0070C0"/>
              </a:solidFill>
              <a:latin typeface="Times New Roman" pitchFamily="18" charset="0"/>
            </a:endParaRPr>
          </a:p>
        </p:txBody>
      </p:sp>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231</a:t>
            </a:r>
            <a:endParaRPr lang="de-DE" sz="8000" b="1" dirty="0">
              <a:solidFill>
                <a:schemeClr val="tx1"/>
              </a:solidFill>
              <a:latin typeface="+mj-lt"/>
            </a:endParaRPr>
          </a:p>
        </p:txBody>
      </p:sp>
      <p:sp>
        <p:nvSpPr>
          <p:cNvPr id="20" name="Textfeld 19"/>
          <p:cNvSpPr txBox="1"/>
          <p:nvPr/>
        </p:nvSpPr>
        <p:spPr>
          <a:xfrm>
            <a:off x="465019" y="2317990"/>
            <a:ext cx="8209022" cy="400110"/>
          </a:xfrm>
          <a:prstGeom prst="rect">
            <a:avLst/>
          </a:prstGeom>
          <a:noFill/>
        </p:spPr>
        <p:txBody>
          <a:bodyPr wrap="square" rtlCol="0">
            <a:spAutoFit/>
          </a:bodyPr>
          <a:lstStyle/>
          <a:p>
            <a:r>
              <a:rPr lang="de-DE" sz="2000" dirty="0">
                <a:latin typeface="+mn-lt"/>
              </a:rPr>
              <a:t>&gt; Minimiere Summe der </a:t>
            </a:r>
            <a:r>
              <a:rPr lang="de-DE" sz="2000" u="sng" dirty="0">
                <a:latin typeface="+mn-lt"/>
              </a:rPr>
              <a:t>absoluten</a:t>
            </a:r>
            <a:r>
              <a:rPr lang="de-DE" sz="2000" dirty="0">
                <a:latin typeface="+mn-lt"/>
              </a:rPr>
              <a:t> Abweichungen:</a:t>
            </a:r>
          </a:p>
        </p:txBody>
      </p:sp>
      <p:sp>
        <p:nvSpPr>
          <p:cNvPr id="21" name="Textfeld 20"/>
          <p:cNvSpPr txBox="1"/>
          <p:nvPr/>
        </p:nvSpPr>
        <p:spPr>
          <a:xfrm>
            <a:off x="465019" y="3742738"/>
            <a:ext cx="4751759" cy="400110"/>
          </a:xfrm>
          <a:prstGeom prst="rect">
            <a:avLst/>
          </a:prstGeom>
          <a:noFill/>
        </p:spPr>
        <p:txBody>
          <a:bodyPr wrap="square" rtlCol="0">
            <a:spAutoFit/>
          </a:bodyPr>
          <a:lstStyle/>
          <a:p>
            <a:r>
              <a:rPr lang="de-DE" sz="2000" dirty="0">
                <a:latin typeface="+mn-lt"/>
              </a:rPr>
              <a:t>&gt; Definiere dazu Funktion:</a:t>
            </a:r>
          </a:p>
        </p:txBody>
      </p:sp>
      <p:sp>
        <p:nvSpPr>
          <p:cNvPr id="23" name="Textfeld 22"/>
          <p:cNvSpPr txBox="1"/>
          <p:nvPr/>
        </p:nvSpPr>
        <p:spPr>
          <a:xfrm>
            <a:off x="463372" y="5090869"/>
            <a:ext cx="5183807" cy="400110"/>
          </a:xfrm>
          <a:prstGeom prst="rect">
            <a:avLst/>
          </a:prstGeom>
          <a:noFill/>
        </p:spPr>
        <p:txBody>
          <a:bodyPr wrap="square" rtlCol="0">
            <a:spAutoFit/>
          </a:bodyPr>
          <a:lstStyle/>
          <a:p>
            <a:r>
              <a:rPr lang="de-DE" sz="2000" dirty="0">
                <a:latin typeface="+mn-lt"/>
              </a:rPr>
              <a:t>&gt; Minimierungsproblem:</a:t>
            </a:r>
          </a:p>
        </p:txBody>
      </p:sp>
      <mc:AlternateContent xmlns:mc="http://schemas.openxmlformats.org/markup-compatibility/2006" xmlns:a14="http://schemas.microsoft.com/office/drawing/2010/main">
        <mc:Choice Requires="a14">
          <p:sp>
            <p:nvSpPr>
              <p:cNvPr id="24" name="Textfeld 23"/>
              <p:cNvSpPr txBox="1"/>
              <p:nvPr/>
            </p:nvSpPr>
            <p:spPr>
              <a:xfrm>
                <a:off x="2047599" y="2721013"/>
                <a:ext cx="3366370"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begChr m:val="|"/>
                              <m:endChr m:val="|"/>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𝑢</m:t>
                                  </m:r>
                                </m:e>
                                <m:sub>
                                  <m:r>
                                    <a:rPr lang="de-DE" sz="2000" b="0" i="1" smtClean="0">
                                      <a:solidFill>
                                        <a:schemeClr val="tx1"/>
                                      </a:solidFill>
                                      <a:latin typeface="Cambria Math"/>
                                    </a:rPr>
                                    <m:t>𝑖</m:t>
                                  </m:r>
                                </m:sub>
                              </m:sSub>
                            </m:e>
                          </m:d>
                        </m:e>
                      </m:nary>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begChr m:val="|"/>
                              <m:endChr m:val="|"/>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e>
                          </m:d>
                        </m:e>
                      </m:nary>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2047599" y="2721013"/>
                <a:ext cx="3366370" cy="93262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2068461" y="4160973"/>
                <a:ext cx="3615669"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𝑄</m:t>
                          </m:r>
                        </m:e>
                      </m:acc>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1</m:t>
                              </m:r>
                            </m:sub>
                          </m:sSub>
                        </m:e>
                      </m:d>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begChr m:val="|"/>
                              <m:endChr m:val="|"/>
                              <m:ctrlPr>
                                <a:rPr lang="de-DE" sz="2000" b="0" i="1" smtClean="0">
                                  <a:solidFill>
                                    <a:schemeClr val="tx1"/>
                                  </a:solidFill>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e>
                          </m:d>
                        </m:e>
                      </m:nary>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2068461" y="4160973"/>
                <a:ext cx="3615669" cy="93262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2093437" y="5574319"/>
                <a:ext cx="1725665" cy="5459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unc>
                        <m:funcPr>
                          <m:ctrlPr>
                            <a:rPr lang="de-DE" sz="2000" b="0" i="1" smtClean="0">
                              <a:solidFill>
                                <a:schemeClr val="tx1"/>
                              </a:solidFill>
                              <a:latin typeface="Cambria Math" panose="02040503050406030204" pitchFamily="18" charset="0"/>
                            </a:rPr>
                          </m:ctrlPr>
                        </m:funcPr>
                        <m:fName>
                          <m:limLow>
                            <m:limLowPr>
                              <m:ctrlPr>
                                <a:rPr lang="de-DE" sz="2000" b="0" i="1" smtClean="0">
                                  <a:solidFill>
                                    <a:schemeClr val="tx1"/>
                                  </a:solidFill>
                                  <a:latin typeface="Cambria Math" panose="02040503050406030204" pitchFamily="18" charset="0"/>
                                </a:rPr>
                              </m:ctrlPr>
                            </m:limLowPr>
                            <m:e>
                              <m:r>
                                <m:rPr>
                                  <m:sty m:val="p"/>
                                </m:rPr>
                                <a:rPr lang="de-DE" sz="2000" b="0" i="0" smtClean="0">
                                  <a:solidFill>
                                    <a:schemeClr val="tx1"/>
                                  </a:solidFill>
                                  <a:latin typeface="Cambria Math"/>
                                </a:rPr>
                                <m:t>min</m:t>
                              </m:r>
                            </m:e>
                            <m:li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b="0" i="1" smtClean="0">
                                      <a:latin typeface="Cambria Math"/>
                                    </a:rPr>
                                    <m:t>1</m:t>
                                  </m:r>
                                </m:sub>
                              </m:sSub>
                            </m:lim>
                          </m:limLow>
                        </m:fName>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𝑄</m:t>
                              </m:r>
                            </m:e>
                          </m:acc>
                          <m:d>
                            <m:dPr>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e>
                          </m:d>
                        </m:e>
                      </m:func>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2093437" y="5574319"/>
                <a:ext cx="1725665" cy="545919"/>
              </a:xfrm>
              <a:prstGeom prst="rect">
                <a:avLst/>
              </a:prstGeom>
              <a:blipFill rotWithShape="1">
                <a:blip r:embed="rId5"/>
                <a:stretch>
                  <a:fillRect t="-3333"/>
                </a:stretch>
              </a:blipFill>
            </p:spPr>
            <p:txBody>
              <a:bodyPr/>
              <a:lstStyle/>
              <a:p>
                <a:r>
                  <a:rPr lang="de-DE">
                    <a:noFill/>
                  </a:rPr>
                  <a:t> </a:t>
                </a:r>
              </a:p>
            </p:txBody>
          </p:sp>
        </mc:Fallback>
      </mc:AlternateContent>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259210746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232</a:t>
            </a:r>
            <a:endParaRPr lang="de-DE" sz="8000" b="1" dirty="0">
              <a:solidFill>
                <a:schemeClr val="tx1"/>
              </a:solidFill>
              <a:latin typeface="+mj-lt"/>
            </a:endParaRPr>
          </a:p>
        </p:txBody>
      </p:sp>
      <p:sp>
        <p:nvSpPr>
          <p:cNvPr id="30" name="Textfeld 29"/>
          <p:cNvSpPr txBox="1"/>
          <p:nvPr/>
        </p:nvSpPr>
        <p:spPr>
          <a:xfrm>
            <a:off x="468313" y="1067112"/>
            <a:ext cx="1888667" cy="400110"/>
          </a:xfrm>
          <a:prstGeom prst="rect">
            <a:avLst/>
          </a:prstGeom>
          <a:noFill/>
        </p:spPr>
        <p:txBody>
          <a:bodyPr wrap="square" rtlCol="0">
            <a:spAutoFit/>
          </a:bodyPr>
          <a:lstStyle/>
          <a:p>
            <a:r>
              <a:rPr lang="de-DE" sz="2000" dirty="0">
                <a:latin typeface="+mn-lt"/>
              </a:rPr>
              <a:t>&gt; Beispiel:</a:t>
            </a:r>
          </a:p>
        </p:txBody>
      </p:sp>
      <p:sp>
        <p:nvSpPr>
          <p:cNvPr id="31" name="Textfeld 30"/>
          <p:cNvSpPr txBox="1"/>
          <p:nvPr/>
        </p:nvSpPr>
        <p:spPr>
          <a:xfrm>
            <a:off x="468312" y="1680333"/>
            <a:ext cx="8207375" cy="400110"/>
          </a:xfrm>
          <a:prstGeom prst="rect">
            <a:avLst/>
          </a:prstGeom>
          <a:noFill/>
        </p:spPr>
        <p:txBody>
          <a:bodyPr wrap="square" rtlCol="0">
            <a:spAutoFit/>
          </a:bodyPr>
          <a:lstStyle/>
          <a:p>
            <a:r>
              <a:rPr lang="de-DE" sz="2000" dirty="0">
                <a:latin typeface="+mn-lt"/>
              </a:rPr>
              <a:t>   Beobachtungswerte:   (1, 1), (2, 2), (3, 1), (4, 3), (5, 2)     (vgl. </a:t>
            </a:r>
            <a:r>
              <a:rPr lang="de-DE" sz="2000">
                <a:latin typeface="+mn-lt"/>
              </a:rPr>
              <a:t>Folie 219)</a:t>
            </a:r>
            <a:endParaRPr lang="de-DE" sz="2000" dirty="0">
              <a:latin typeface="+mn-lt"/>
            </a:endParaRPr>
          </a:p>
        </p:txBody>
      </p:sp>
      <mc:AlternateContent xmlns:mc="http://schemas.openxmlformats.org/markup-compatibility/2006" xmlns:a14="http://schemas.microsoft.com/office/drawing/2010/main">
        <mc:Choice Requires="a14">
          <p:sp>
            <p:nvSpPr>
              <p:cNvPr id="32" name="Textfeld 31"/>
              <p:cNvSpPr txBox="1"/>
              <p:nvPr/>
            </p:nvSpPr>
            <p:spPr>
              <a:xfrm>
                <a:off x="582836" y="2106277"/>
                <a:ext cx="3670685" cy="96205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𝑄</m:t>
                          </m:r>
                        </m:e>
                      </m:acc>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1</m:t>
                              </m:r>
                            </m:sub>
                          </m:sSub>
                        </m:e>
                      </m:d>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5</m:t>
                          </m:r>
                        </m:sup>
                        <m:e>
                          <m:d>
                            <m:dPr>
                              <m:begChr m:val="|"/>
                              <m:endChr m:val="|"/>
                              <m:ctrlPr>
                                <a:rPr lang="de-DE" sz="2000" b="0" i="1" smtClean="0">
                                  <a:solidFill>
                                    <a:schemeClr val="tx1"/>
                                  </a:solidFill>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e>
                          </m:d>
                        </m:e>
                      </m:nary>
                    </m:oMath>
                  </m:oMathPara>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582836" y="2106277"/>
                <a:ext cx="3670685" cy="96205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1572975" y="3303452"/>
                <a:ext cx="650421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e>
                      </m:d>
                      <m:r>
                        <a:rPr lang="de-DE" sz="2000" b="0" i="1" smtClean="0">
                          <a:solidFill>
                            <a:schemeClr val="tx1"/>
                          </a:solidFill>
                          <a:latin typeface="Cambria Math"/>
                        </a:rPr>
                        <m:t>+</m:t>
                      </m:r>
                      <m:d>
                        <m:dPr>
                          <m:begChr m:val="|"/>
                          <m:endChr m:val="|"/>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e>
                      </m:d>
                      <m:r>
                        <a:rPr lang="de-DE" sz="2000" b="0" i="1" smtClean="0">
                          <a:latin typeface="Cambria Math"/>
                        </a:rPr>
                        <m:t>+</m:t>
                      </m:r>
                      <m:d>
                        <m:dPr>
                          <m:begChr m:val="|"/>
                          <m:endChr m:val="|"/>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3</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e>
                      </m:d>
                    </m:oMath>
                  </m:oMathPara>
                </a14:m>
                <a:endParaRPr lang="de-DE" sz="2000" dirty="0">
                  <a:solidFill>
                    <a:schemeClr val="tx1"/>
                  </a:solidFill>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1572975" y="3303452"/>
                <a:ext cx="6504216" cy="400110"/>
              </a:xfrm>
              <a:prstGeom prst="rect">
                <a:avLst/>
              </a:prstGeom>
              <a:blipFill rotWithShape="1">
                <a:blip r:embed="rId4"/>
                <a:stretch>
                  <a:fillRect b="-909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3664365" y="3917305"/>
                <a:ext cx="436113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d>
                        <m:dPr>
                          <m:begChr m:val="|"/>
                          <m:endChr m:val="|"/>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4</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4</m:t>
                              </m:r>
                            </m:sub>
                          </m:sSub>
                        </m:e>
                      </m:d>
                      <m:r>
                        <a:rPr lang="de-DE" sz="2000" b="0" i="1" smtClean="0">
                          <a:latin typeface="Cambria Math"/>
                        </a:rPr>
                        <m:t>+</m:t>
                      </m:r>
                      <m:d>
                        <m:dPr>
                          <m:begChr m:val="|"/>
                          <m:endChr m:val="|"/>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b="0" i="1" smtClean="0">
                                  <a:latin typeface="Cambria Math"/>
                                </a:rPr>
                                <m:t>5</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5</m:t>
                              </m:r>
                            </m:sub>
                          </m:sSub>
                        </m:e>
                      </m:d>
                    </m:oMath>
                  </m:oMathPara>
                </a14:m>
                <a:endParaRPr lang="de-DE" sz="2000" dirty="0">
                  <a:solidFill>
                    <a:schemeClr val="tx1"/>
                  </a:solidFill>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3664365" y="3917305"/>
                <a:ext cx="4361130" cy="400110"/>
              </a:xfrm>
              <a:prstGeom prst="rect">
                <a:avLst/>
              </a:prstGeom>
              <a:blipFill rotWithShape="1">
                <a:blip r:embed="rId5"/>
                <a:stretch>
                  <a:fillRect b="-1076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1664014" y="4512186"/>
                <a:ext cx="44755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1664014" y="4512186"/>
                <a:ext cx="447558"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6" name="Textfeld 35"/>
              <p:cNvSpPr txBox="1"/>
              <p:nvPr/>
            </p:nvSpPr>
            <p:spPr>
              <a:xfrm>
                <a:off x="3491880" y="5098612"/>
                <a:ext cx="386028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3</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0</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4</m:t>
                              </m:r>
                              <m:r>
                                <a:rPr lang="de-DE" sz="2000" i="1">
                                  <a:solidFill>
                                    <a:schemeClr val="tx1"/>
                                  </a:solidFill>
                                  <a:latin typeface="Cambria Math"/>
                                </a:rPr>
                                <m:t>𝑏</m:t>
                              </m:r>
                            </m:e>
                            <m:sub>
                              <m:r>
                                <a:rPr lang="de-DE" sz="2000" i="1">
                                  <a:solidFill>
                                    <a:schemeClr val="tx1"/>
                                  </a:solidFill>
                                  <a:latin typeface="Cambria Math"/>
                                </a:rPr>
                                <m:t>1</m:t>
                              </m:r>
                            </m:sub>
                          </m:sSub>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0</m:t>
                              </m:r>
                            </m:sub>
                          </m:sSub>
                          <m:r>
                            <a:rPr lang="de-DE" sz="2000" i="1">
                              <a:solidFill>
                                <a:schemeClr val="tx1"/>
                              </a:solidFill>
                              <a:latin typeface="Cambria Math"/>
                            </a:rPr>
                            <m:t>−</m:t>
                          </m:r>
                          <m:r>
                            <a:rPr lang="de-DE" sz="2000" b="0" i="1" smtClean="0">
                              <a:solidFill>
                                <a:schemeClr val="tx1"/>
                              </a:solidFill>
                              <a:latin typeface="Cambria Math"/>
                            </a:rPr>
                            <m:t>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1</m:t>
                              </m:r>
                            </m:sub>
                          </m:sSub>
                        </m:e>
                      </m:d>
                    </m:oMath>
                  </m:oMathPara>
                </a14:m>
                <a:endParaRPr lang="de-DE" sz="2000" dirty="0">
                  <a:solidFill>
                    <a:schemeClr val="tx1"/>
                  </a:solidFill>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3491880" y="5098612"/>
                <a:ext cx="3860288" cy="400110"/>
              </a:xfrm>
              <a:prstGeom prst="rect">
                <a:avLst/>
              </a:prstGeom>
              <a:blipFill rotWithShape="1">
                <a:blip r:embed="rId7"/>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2061043" y="4512186"/>
                <a:ext cx="538480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0</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1</m:t>
                              </m:r>
                            </m:sub>
                          </m:sSub>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0</m:t>
                              </m:r>
                            </m:sub>
                          </m:sSub>
                          <m:r>
                            <a:rPr lang="de-DE" sz="2000" i="1">
                              <a:solidFill>
                                <a:schemeClr val="tx1"/>
                              </a:solidFill>
                              <a:latin typeface="Cambria Math"/>
                            </a:rPr>
                            <m:t>−</m:t>
                          </m:r>
                          <m:r>
                            <a:rPr lang="de-DE" sz="2000" b="0" i="1" smtClean="0">
                              <a:solidFill>
                                <a:schemeClr val="tx1"/>
                              </a:solidFill>
                              <a:latin typeface="Cambria Math"/>
                            </a:rPr>
                            <m:t>2</m:t>
                          </m:r>
                          <m:sSub>
                            <m:sSubPr>
                              <m:ctrlPr>
                                <a:rPr lang="de-DE" sz="2000" i="1" smtClean="0">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1</m:t>
                              </m:r>
                            </m:sub>
                          </m:sSub>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0</m:t>
                              </m:r>
                            </m:sub>
                          </m:sSub>
                          <m:r>
                            <a:rPr lang="de-DE" sz="2000" i="1">
                              <a:solidFill>
                                <a:schemeClr val="tx1"/>
                              </a:solidFill>
                              <a:latin typeface="Cambria Math"/>
                            </a:rPr>
                            <m:t>−</m:t>
                          </m:r>
                          <m:r>
                            <a:rPr lang="de-DE" sz="2000" b="0" i="1" smtClean="0">
                              <a:solidFill>
                                <a:schemeClr val="tx1"/>
                              </a:solidFill>
                              <a:latin typeface="Cambria Math"/>
                            </a:rPr>
                            <m:t>3</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𝑏</m:t>
                              </m:r>
                            </m:e>
                            <m:sub>
                              <m:r>
                                <a:rPr lang="de-DE" sz="2000" i="1">
                                  <a:solidFill>
                                    <a:schemeClr val="tx1"/>
                                  </a:solidFill>
                                  <a:latin typeface="Cambria Math"/>
                                </a:rPr>
                                <m:t>1</m:t>
                              </m:r>
                            </m:sub>
                          </m:sSub>
                        </m:e>
                      </m:d>
                    </m:oMath>
                  </m:oMathPara>
                </a14:m>
                <a:endParaRPr lang="de-DE" sz="2000" dirty="0">
                  <a:solidFill>
                    <a:schemeClr val="tx1"/>
                  </a:solidFill>
                </a:endParaRPr>
              </a:p>
            </p:txBody>
          </p:sp>
        </mc:Choice>
        <mc:Fallback xmlns="">
          <p:sp>
            <p:nvSpPr>
              <p:cNvPr id="38" name="Textfeld 37"/>
              <p:cNvSpPr txBox="1">
                <a:spLocks noRot="1" noChangeAspect="1" noMove="1" noResize="1" noEditPoints="1" noAdjustHandles="1" noChangeArrowheads="1" noChangeShapeType="1" noTextEdit="1"/>
              </p:cNvSpPr>
              <p:nvPr/>
            </p:nvSpPr>
            <p:spPr>
              <a:xfrm>
                <a:off x="2061043" y="4512186"/>
                <a:ext cx="5384807" cy="400110"/>
              </a:xfrm>
              <a:prstGeom prst="rect">
                <a:avLst/>
              </a:prstGeom>
              <a:blipFill rotWithShape="1">
                <a:blip r:embed="rId8"/>
                <a:stretch>
                  <a:fillRect b="-3030"/>
                </a:stretch>
              </a:blipFill>
            </p:spPr>
            <p:txBody>
              <a:bodyPr/>
              <a:lstStyle/>
              <a:p>
                <a:r>
                  <a:rPr lang="de-DE">
                    <a:noFill/>
                  </a:rPr>
                  <a:t> </a:t>
                </a:r>
              </a:p>
            </p:txBody>
          </p:sp>
        </mc:Fallback>
      </mc:AlternateContent>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1209444993"/>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233</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09" y="4936484"/>
            <a:ext cx="338360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Lösung und Berechnung </a:t>
            </a:r>
            <a:r>
              <a:rPr lang="de-DE" sz="2000" dirty="0">
                <a:solidFill>
                  <a:srgbClr val="0070C0"/>
                </a:solidFill>
              </a:rPr>
              <a:t>●</a:t>
            </a:r>
            <a:endParaRPr lang="de-DE" sz="2000" b="1" dirty="0">
              <a:solidFill>
                <a:srgbClr val="0070C0"/>
              </a:solidFill>
              <a:latin typeface="Times New Roman" pitchFamily="18" charset="0"/>
            </a:endParaRPr>
          </a:p>
        </p:txBody>
      </p:sp>
      <p:sp>
        <p:nvSpPr>
          <p:cNvPr id="13" name="Textfeld 12"/>
          <p:cNvSpPr txBox="1">
            <a:spLocks noChangeArrowheads="1"/>
          </p:cNvSpPr>
          <p:nvPr/>
        </p:nvSpPr>
        <p:spPr bwMode="auto">
          <a:xfrm>
            <a:off x="468311" y="5738799"/>
            <a:ext cx="338360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Eindeutigkeitsprobleme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8"/>
          <p:cNvSpPr txBox="1"/>
          <p:nvPr/>
        </p:nvSpPr>
        <p:spPr>
          <a:xfrm>
            <a:off x="468309" y="4006878"/>
            <a:ext cx="6047904" cy="400110"/>
          </a:xfrm>
          <a:prstGeom prst="rect">
            <a:avLst/>
          </a:prstGeom>
          <a:noFill/>
        </p:spPr>
        <p:txBody>
          <a:bodyPr wrap="square" rtlCol="0">
            <a:spAutoFit/>
          </a:bodyPr>
          <a:lstStyle/>
          <a:p>
            <a:r>
              <a:rPr lang="de-DE" sz="2000" dirty="0">
                <a:latin typeface="+mn-lt"/>
              </a:rPr>
              <a:t>&gt; Im vorliegenden Beispiel lauten die Lösungen:</a:t>
            </a:r>
          </a:p>
        </p:txBody>
      </p:sp>
      <mc:AlternateContent xmlns:mc="http://schemas.openxmlformats.org/markup-compatibility/2006" xmlns:a14="http://schemas.microsoft.com/office/drawing/2010/main">
        <mc:Choice Requires="a14">
          <p:sp>
            <p:nvSpPr>
              <p:cNvPr id="12" name="Textfeld 11"/>
              <p:cNvSpPr txBox="1"/>
              <p:nvPr/>
            </p:nvSpPr>
            <p:spPr>
              <a:xfrm>
                <a:off x="1324527" y="4385233"/>
                <a:ext cx="1389012" cy="41383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𝑏</m:t>
                              </m:r>
                            </m:e>
                          </m:acc>
                        </m:e>
                        <m:sub>
                          <m:r>
                            <a:rPr lang="de-DE" sz="2000" b="0" i="1" smtClean="0">
                              <a:solidFill>
                                <a:schemeClr val="tx1"/>
                              </a:solidFill>
                              <a:latin typeface="Cambria Math"/>
                            </a:rPr>
                            <m:t>0</m:t>
                          </m:r>
                        </m:sub>
                      </m:sSub>
                      <m:r>
                        <a:rPr lang="de-DE" sz="2000" b="0" i="1" smtClean="0">
                          <a:solidFill>
                            <a:schemeClr val="tx1"/>
                          </a:solidFill>
                          <a:latin typeface="Cambria Math"/>
                        </a:rPr>
                        <m:t>=0.75</m:t>
                      </m:r>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324527" y="4385233"/>
                <a:ext cx="1389012" cy="413831"/>
              </a:xfrm>
              <a:prstGeom prst="rect">
                <a:avLst/>
              </a:prstGeom>
              <a:blipFill rotWithShape="1">
                <a:blip r:embed="rId4"/>
                <a:stretch>
                  <a:fillRect t="-4412" b="-2941"/>
                </a:stretch>
              </a:blipFill>
            </p:spPr>
            <p:txBody>
              <a:bodyPr/>
              <a:lstStyle/>
              <a:p>
                <a:r>
                  <a:rPr lang="de-DE">
                    <a:noFill/>
                  </a:rPr>
                  <a:t> </a:t>
                </a:r>
              </a:p>
            </p:txBody>
          </p:sp>
        </mc:Fallback>
      </mc:AlternateContent>
      <p:sp>
        <p:nvSpPr>
          <p:cNvPr id="14" name="Textfeld 13"/>
          <p:cNvSpPr txBox="1"/>
          <p:nvPr/>
        </p:nvSpPr>
        <p:spPr>
          <a:xfrm>
            <a:off x="2503617" y="4410749"/>
            <a:ext cx="750367" cy="400110"/>
          </a:xfrm>
          <a:prstGeom prst="rect">
            <a:avLst/>
          </a:prstGeom>
          <a:noFill/>
        </p:spPr>
        <p:txBody>
          <a:bodyPr wrap="square" rtlCol="0">
            <a:spAutoFit/>
          </a:bodyPr>
          <a:lstStyle/>
          <a:p>
            <a:r>
              <a:rPr lang="de-DE" sz="2000" dirty="0">
                <a:solidFill>
                  <a:schemeClr val="tx1"/>
                </a:solidFill>
                <a:latin typeface="+mn-lt"/>
              </a:rPr>
              <a:t>und</a:t>
            </a:r>
          </a:p>
        </p:txBody>
      </p:sp>
      <mc:AlternateContent xmlns:mc="http://schemas.openxmlformats.org/markup-compatibility/2006" xmlns:a14="http://schemas.microsoft.com/office/drawing/2010/main">
        <mc:Choice Requires="a14">
          <p:sp>
            <p:nvSpPr>
              <p:cNvPr id="15" name="Textfeld 14"/>
              <p:cNvSpPr txBox="1"/>
              <p:nvPr/>
            </p:nvSpPr>
            <p:spPr>
              <a:xfrm>
                <a:off x="3058436" y="4392321"/>
                <a:ext cx="1418381" cy="41383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𝑏</m:t>
                              </m:r>
                            </m:e>
                          </m:acc>
                        </m:e>
                        <m:sub>
                          <m:r>
                            <a:rPr lang="de-DE" sz="2000" b="0" i="1" smtClean="0">
                              <a:solidFill>
                                <a:schemeClr val="tx1"/>
                              </a:solidFill>
                              <a:latin typeface="Cambria Math"/>
                            </a:rPr>
                            <m:t>1</m:t>
                          </m:r>
                        </m:sub>
                      </m:sSub>
                      <m:r>
                        <a:rPr lang="de-DE" sz="2000" b="0" i="1" smtClean="0">
                          <a:solidFill>
                            <a:schemeClr val="tx1"/>
                          </a:solidFill>
                          <a:latin typeface="Cambria Math"/>
                        </a:rPr>
                        <m:t>=0.24</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3058436" y="4392321"/>
                <a:ext cx="1418381" cy="413831"/>
              </a:xfrm>
              <a:prstGeom prst="rect">
                <a:avLst/>
              </a:prstGeom>
              <a:blipFill rotWithShape="1">
                <a:blip r:embed="rId5"/>
                <a:stretch>
                  <a:fillRect t="-4478" b="-2985"/>
                </a:stretch>
              </a:blipFill>
            </p:spPr>
            <p:txBody>
              <a:bodyPr/>
              <a:lstStyle/>
              <a:p>
                <a:r>
                  <a:rPr lang="de-DE">
                    <a:noFill/>
                  </a:rPr>
                  <a:t> </a:t>
                </a:r>
              </a:p>
            </p:txBody>
          </p:sp>
        </mc:Fallback>
      </mc:AlternateContent>
      <p:sp>
        <p:nvSpPr>
          <p:cNvPr id="16" name="Textfeld 15"/>
          <p:cNvSpPr txBox="1"/>
          <p:nvPr/>
        </p:nvSpPr>
        <p:spPr>
          <a:xfrm>
            <a:off x="4313524" y="4410749"/>
            <a:ext cx="612068" cy="400110"/>
          </a:xfrm>
          <a:prstGeom prst="rect">
            <a:avLst/>
          </a:prstGeom>
          <a:noFill/>
        </p:spPr>
        <p:txBody>
          <a:bodyPr wrap="square" rtlCol="0">
            <a:spAutoFit/>
          </a:bodyPr>
          <a:lstStyle/>
          <a:p>
            <a:r>
              <a:rPr lang="de-DE" sz="2000" dirty="0">
                <a:latin typeface="+mn-lt"/>
              </a:rPr>
              <a:t>mit</a:t>
            </a:r>
            <a:endParaRPr lang="de-DE" sz="2000" dirty="0">
              <a:solidFill>
                <a:schemeClr val="tx1"/>
              </a:solidFill>
              <a:latin typeface="+mn-lt"/>
            </a:endParaRPr>
          </a:p>
        </p:txBody>
      </p:sp>
      <mc:AlternateContent xmlns:mc="http://schemas.openxmlformats.org/markup-compatibility/2006" xmlns:a14="http://schemas.microsoft.com/office/drawing/2010/main">
        <mc:Choice Requires="a14">
          <p:sp>
            <p:nvSpPr>
              <p:cNvPr id="17" name="Textfeld 16"/>
              <p:cNvSpPr txBox="1"/>
              <p:nvPr/>
            </p:nvSpPr>
            <p:spPr>
              <a:xfrm>
                <a:off x="4786627" y="4385233"/>
                <a:ext cx="2435347" cy="40767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𝑄</m:t>
                          </m:r>
                        </m:e>
                      </m:acc>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0.75, 0.25 </m:t>
                          </m:r>
                        </m:e>
                      </m:d>
                      <m:r>
                        <a:rPr lang="de-DE" sz="2000" b="0" i="1" smtClean="0">
                          <a:solidFill>
                            <a:schemeClr val="tx1"/>
                          </a:solidFill>
                          <a:latin typeface="Cambria Math"/>
                        </a:rPr>
                        <m:t>=2.5</m:t>
                      </m:r>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4786627" y="4385233"/>
                <a:ext cx="2435347" cy="407676"/>
              </a:xfrm>
              <a:prstGeom prst="rect">
                <a:avLst/>
              </a:prstGeom>
              <a:blipFill rotWithShape="1">
                <a:blip r:embed="rId6"/>
                <a:stretch>
                  <a:fillRect t="-4478" b="-10448"/>
                </a:stretch>
              </a:blipFill>
            </p:spPr>
            <p:txBody>
              <a:bodyPr/>
              <a:lstStyle/>
              <a:p>
                <a:r>
                  <a:rPr lang="de-DE">
                    <a:noFill/>
                  </a:rPr>
                  <a:t> </a:t>
                </a:r>
              </a:p>
            </p:txBody>
          </p:sp>
        </mc:Fallback>
      </mc:AlternateContent>
      <p:sp>
        <p:nvSpPr>
          <p:cNvPr id="18" name="Textfeld 17"/>
          <p:cNvSpPr txBox="1"/>
          <p:nvPr/>
        </p:nvSpPr>
        <p:spPr>
          <a:xfrm>
            <a:off x="468307" y="5307243"/>
            <a:ext cx="7056019" cy="400110"/>
          </a:xfrm>
          <a:prstGeom prst="rect">
            <a:avLst/>
          </a:prstGeom>
          <a:noFill/>
        </p:spPr>
        <p:txBody>
          <a:bodyPr wrap="square" rtlCol="0">
            <a:spAutoFit/>
          </a:bodyPr>
          <a:lstStyle/>
          <a:p>
            <a:r>
              <a:rPr lang="de-DE" sz="2000" dirty="0">
                <a:latin typeface="+mn-lt"/>
              </a:rPr>
              <a:t>Analytisch nicht handhabbar; stattdessen: numerische Bestimmung</a:t>
            </a:r>
          </a:p>
        </p:txBody>
      </p:sp>
      <p:sp>
        <p:nvSpPr>
          <p:cNvPr id="19" name="Textfeld 18"/>
          <p:cNvSpPr txBox="1"/>
          <p:nvPr/>
        </p:nvSpPr>
        <p:spPr>
          <a:xfrm>
            <a:off x="469930" y="6119325"/>
            <a:ext cx="2591522" cy="400110"/>
          </a:xfrm>
          <a:prstGeom prst="rect">
            <a:avLst/>
          </a:prstGeom>
          <a:noFill/>
        </p:spPr>
        <p:txBody>
          <a:bodyPr wrap="square" rtlCol="0">
            <a:spAutoFit/>
          </a:bodyPr>
          <a:lstStyle/>
          <a:p>
            <a:r>
              <a:rPr lang="de-DE" sz="2000" dirty="0">
                <a:latin typeface="+mn-lt"/>
              </a:rPr>
              <a:t>(siehe nächste Folie)</a:t>
            </a:r>
          </a:p>
        </p:txBody>
      </p:sp>
      <p:sp>
        <p:nvSpPr>
          <p:cNvPr id="22" name="Rechteck 2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7"/>
          <a:stretch>
            <a:fillRect/>
          </a:stretch>
        </p:blipFill>
        <p:spPr>
          <a:xfrm>
            <a:off x="468307" y="843230"/>
            <a:ext cx="7486650" cy="3048000"/>
          </a:xfrm>
          <a:prstGeom prst="rect">
            <a:avLst/>
          </a:prstGeom>
        </p:spPr>
      </p:pic>
    </p:spTree>
    <p:extLst>
      <p:ext uri="{BB962C8B-B14F-4D97-AF65-F5344CB8AC3E}">
        <p14:creationId xmlns:p14="http://schemas.microsoft.com/office/powerpoint/2010/main" val="427183341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965507"/>
            <a:ext cx="6635080" cy="2647287"/>
          </a:xfrm>
          <a:prstGeom prst="rect">
            <a:avLst/>
          </a:prstGeom>
        </p:spPr>
      </p:pic>
      <p:pic>
        <p:nvPicPr>
          <p:cNvPr id="3" name="Grafik 2"/>
          <p:cNvPicPr>
            <a:picLocks noChangeAspect="1"/>
          </p:cNvPicPr>
          <p:nvPr/>
        </p:nvPicPr>
        <p:blipFill>
          <a:blip r:embed="rId4"/>
          <a:stretch>
            <a:fillRect/>
          </a:stretch>
        </p:blipFill>
        <p:spPr>
          <a:xfrm>
            <a:off x="468313" y="3811323"/>
            <a:ext cx="6623967" cy="2740952"/>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234</a:t>
            </a:r>
            <a:endParaRPr lang="de-DE" sz="8000" b="1" dirty="0">
              <a:solidFill>
                <a:schemeClr val="tx1"/>
              </a:solidFill>
              <a:latin typeface="+mj-lt"/>
            </a:endParaRPr>
          </a:p>
        </p:txBody>
      </p:sp>
    </p:spTree>
    <p:extLst>
      <p:ext uri="{BB962C8B-B14F-4D97-AF65-F5344CB8AC3E}">
        <p14:creationId xmlns:p14="http://schemas.microsoft.com/office/powerpoint/2010/main" val="378298385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235</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1" y="1052736"/>
            <a:ext cx="539983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Bezeichnungen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8309" y="2996952"/>
            <a:ext cx="539983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Eigenschaften der LAD-Gerade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16" name="Textfeld 15"/>
              <p:cNvSpPr txBox="1"/>
              <p:nvPr/>
            </p:nvSpPr>
            <p:spPr>
              <a:xfrm>
                <a:off x="2380247" y="1533955"/>
                <a:ext cx="2038700" cy="4138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𝑦</m:t>
                          </m:r>
                        </m:e>
                      </m:acc>
                      <m:d>
                        <m:dPr>
                          <m:ctrlPr>
                            <a:rPr lang="de-DE" sz="200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𝑏</m:t>
                              </m:r>
                            </m:e>
                          </m:acc>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latin typeface="Cambria Math"/>
                            </a:rPr>
                            <m:t>1</m:t>
                          </m:r>
                        </m:sub>
                      </m:sSub>
                      <m:r>
                        <a:rPr lang="de-DE" sz="2000" b="0" i="1" smtClean="0">
                          <a:latin typeface="Cambria Math"/>
                        </a:rPr>
                        <m:t>𝑥</m:t>
                      </m:r>
                    </m:oMath>
                  </m:oMathPara>
                </a14:m>
                <a:endParaRPr lang="de-DE" sz="2000" dirty="0"/>
              </a:p>
            </p:txBody>
          </p:sp>
        </mc:Choice>
        <mc:Fallback xmlns="">
          <p:sp>
            <p:nvSpPr>
              <p:cNvPr id="16" name="Textfeld 15"/>
              <p:cNvSpPr txBox="1">
                <a:spLocks noRot="1" noChangeAspect="1" noMove="1" noResize="1" noEditPoints="1" noAdjustHandles="1" noChangeArrowheads="1" noChangeShapeType="1" noTextEdit="1"/>
              </p:cNvSpPr>
              <p:nvPr/>
            </p:nvSpPr>
            <p:spPr>
              <a:xfrm>
                <a:off x="2380247" y="1533955"/>
                <a:ext cx="2038700" cy="413831"/>
              </a:xfrm>
              <a:prstGeom prst="rect">
                <a:avLst/>
              </a:prstGeom>
              <a:blipFill rotWithShape="1">
                <a:blip r:embed="rId3"/>
                <a:stretch>
                  <a:fillRect t="-4412" b="-8824"/>
                </a:stretch>
              </a:blipFill>
            </p:spPr>
            <p:txBody>
              <a:bodyPr/>
              <a:lstStyle/>
              <a:p>
                <a:r>
                  <a:rPr lang="de-DE">
                    <a:noFill/>
                  </a:rPr>
                  <a:t> </a:t>
                </a:r>
              </a:p>
            </p:txBody>
          </p:sp>
        </mc:Fallback>
      </mc:AlternateContent>
      <p:sp>
        <p:nvSpPr>
          <p:cNvPr id="17" name="Textfeld 16"/>
          <p:cNvSpPr txBox="1"/>
          <p:nvPr/>
        </p:nvSpPr>
        <p:spPr>
          <a:xfrm>
            <a:off x="468310" y="1525972"/>
            <a:ext cx="2015457" cy="400110"/>
          </a:xfrm>
          <a:prstGeom prst="rect">
            <a:avLst/>
          </a:prstGeom>
          <a:noFill/>
        </p:spPr>
        <p:txBody>
          <a:bodyPr wrap="square" rtlCol="0">
            <a:spAutoFit/>
          </a:bodyPr>
          <a:lstStyle/>
          <a:p>
            <a:r>
              <a:rPr lang="de-DE" sz="2000" dirty="0">
                <a:latin typeface="+mn-lt"/>
              </a:rPr>
              <a:t>&gt;</a:t>
            </a:r>
            <a:r>
              <a:rPr lang="de-DE" sz="2000" b="1" dirty="0">
                <a:solidFill>
                  <a:srgbClr val="0070C0"/>
                </a:solidFill>
                <a:latin typeface="+mn-lt"/>
              </a:rPr>
              <a:t> LAD-Gerade</a:t>
            </a:r>
            <a:r>
              <a:rPr lang="de-DE" sz="2000" dirty="0">
                <a:latin typeface="+mn-lt"/>
              </a:rPr>
              <a:t>:</a:t>
            </a:r>
          </a:p>
        </p:txBody>
      </p:sp>
      <mc:AlternateContent xmlns:mc="http://schemas.openxmlformats.org/markup-compatibility/2006" xmlns:a14="http://schemas.microsoft.com/office/drawing/2010/main">
        <mc:Choice Requires="a14">
          <p:sp>
            <p:nvSpPr>
              <p:cNvPr id="18" name="Textfeld 17"/>
              <p:cNvSpPr txBox="1"/>
              <p:nvPr/>
            </p:nvSpPr>
            <p:spPr>
              <a:xfrm>
                <a:off x="2670418" y="1984967"/>
                <a:ext cx="2737865" cy="4138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b="0" i="1" smtClean="0">
                                  <a:latin typeface="Cambria Math"/>
                                </a:rPr>
                                <m:t>𝑦</m:t>
                              </m:r>
                            </m:e>
                          </m:acc>
                        </m:e>
                        <m:sub>
                          <m:r>
                            <a:rPr lang="de-DE" sz="2000" b="0" i="1" smtClean="0">
                              <a:latin typeface="Cambria Math"/>
                            </a:rPr>
                            <m:t>𝑖</m:t>
                          </m:r>
                        </m:sub>
                      </m:sSub>
                      <m:r>
                        <a:rPr lang="de-DE" sz="2000" b="0" i="1" smtClean="0">
                          <a:latin typeface="Cambria Math"/>
                        </a:rPr>
                        <m:t>=</m:t>
                      </m:r>
                      <m:acc>
                        <m:accPr>
                          <m:chr m:val="̃"/>
                          <m:ctrlPr>
                            <a:rPr lang="de-DE" sz="2000" i="1">
                              <a:latin typeface="Cambria Math" panose="02040503050406030204" pitchFamily="18" charset="0"/>
                            </a:rPr>
                          </m:ctrlPr>
                        </m:accPr>
                        <m:e>
                          <m:r>
                            <a:rPr lang="de-DE" sz="2000" b="0" i="1" smtClean="0">
                              <a:latin typeface="Cambria Math"/>
                            </a:rPr>
                            <m:t>𝑦</m:t>
                          </m:r>
                        </m:e>
                      </m:acc>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e>
                      </m:d>
                      <m:r>
                        <a:rPr lang="de-DE" sz="2000" b="0" i="1" smtClean="0">
                          <a:latin typeface="Cambria Math"/>
                        </a:rPr>
                        <m:t>=</m:t>
                      </m:r>
                      <m:sSub>
                        <m:sSubPr>
                          <m:ctrlPr>
                            <a:rPr lang="de-DE" sz="2000" b="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latin typeface="Cambria Math"/>
                            </a:rPr>
                            <m:t>1</m:t>
                          </m:r>
                        </m:sub>
                      </m:sSub>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2670418" y="1984967"/>
                <a:ext cx="2737865" cy="413831"/>
              </a:xfrm>
              <a:prstGeom prst="rect">
                <a:avLst/>
              </a:prstGeom>
              <a:blipFill rotWithShape="1">
                <a:blip r:embed="rId4"/>
                <a:stretch>
                  <a:fillRect t="-4412" b="-8824"/>
                </a:stretch>
              </a:blipFill>
            </p:spPr>
            <p:txBody>
              <a:bodyPr/>
              <a:lstStyle/>
              <a:p>
                <a:r>
                  <a:rPr lang="de-DE">
                    <a:noFill/>
                  </a:rPr>
                  <a:t> </a:t>
                </a:r>
              </a:p>
            </p:txBody>
          </p:sp>
        </mc:Fallback>
      </mc:AlternateContent>
      <p:sp>
        <p:nvSpPr>
          <p:cNvPr id="19" name="Textfeld 18"/>
          <p:cNvSpPr txBox="1"/>
          <p:nvPr/>
        </p:nvSpPr>
        <p:spPr>
          <a:xfrm>
            <a:off x="468312" y="1961561"/>
            <a:ext cx="2375879" cy="400110"/>
          </a:xfrm>
          <a:prstGeom prst="rect">
            <a:avLst/>
          </a:prstGeom>
          <a:noFill/>
        </p:spPr>
        <p:txBody>
          <a:bodyPr wrap="square" rtlCol="0">
            <a:spAutoFit/>
          </a:bodyPr>
          <a:lstStyle/>
          <a:p>
            <a:r>
              <a:rPr lang="de-DE" sz="2000" dirty="0">
                <a:latin typeface="+mn-lt"/>
              </a:rPr>
              <a:t>&gt;</a:t>
            </a:r>
            <a:r>
              <a:rPr lang="de-DE" sz="2000" b="1" dirty="0">
                <a:solidFill>
                  <a:srgbClr val="0070C0"/>
                </a:solidFill>
                <a:latin typeface="+mn-lt"/>
              </a:rPr>
              <a:t> Gefittete Werte</a:t>
            </a:r>
            <a:r>
              <a:rPr lang="de-DE" sz="2000" dirty="0">
                <a:latin typeface="+mn-lt"/>
              </a:rPr>
              <a:t>:</a:t>
            </a:r>
          </a:p>
        </p:txBody>
      </p:sp>
      <mc:AlternateContent xmlns:mc="http://schemas.openxmlformats.org/markup-compatibility/2006" xmlns:a14="http://schemas.microsoft.com/office/drawing/2010/main">
        <mc:Choice Requires="a14">
          <p:sp>
            <p:nvSpPr>
              <p:cNvPr id="20" name="Textfeld 19"/>
              <p:cNvSpPr txBox="1"/>
              <p:nvPr/>
            </p:nvSpPr>
            <p:spPr>
              <a:xfrm>
                <a:off x="2670418" y="2406781"/>
                <a:ext cx="156523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b="0" i="1" smtClean="0">
                                  <a:latin typeface="Cambria Math"/>
                                </a:rPr>
                                <m:t>𝑢</m:t>
                              </m:r>
                            </m:e>
                          </m:acc>
                        </m:e>
                        <m:sub>
                          <m:r>
                            <a:rPr lang="de-DE" sz="2000" b="0" i="1" smtClean="0">
                              <a:latin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b="0" i="1" smtClean="0">
                                  <a:latin typeface="Cambria Math"/>
                                </a:rPr>
                                <m:t>𝑦</m:t>
                              </m:r>
                            </m:e>
                          </m:acc>
                        </m:e>
                        <m:sub>
                          <m:r>
                            <a:rPr lang="de-DE" sz="2000" i="1">
                              <a:latin typeface="Cambria Math"/>
                            </a:rPr>
                            <m:t>𝑖</m:t>
                          </m:r>
                        </m:sub>
                      </m:sSub>
                    </m:oMath>
                  </m:oMathPara>
                </a14:m>
                <a:endParaRPr lang="de-DE" sz="2000" dirty="0"/>
              </a:p>
            </p:txBody>
          </p:sp>
        </mc:Choice>
        <mc:Fallback xmlns="">
          <p:sp>
            <p:nvSpPr>
              <p:cNvPr id="20" name="Textfeld 19"/>
              <p:cNvSpPr txBox="1">
                <a:spLocks noRot="1" noChangeAspect="1" noMove="1" noResize="1" noEditPoints="1" noAdjustHandles="1" noChangeArrowheads="1" noChangeShapeType="1" noTextEdit="1"/>
              </p:cNvSpPr>
              <p:nvPr/>
            </p:nvSpPr>
            <p:spPr>
              <a:xfrm>
                <a:off x="2670418" y="2406781"/>
                <a:ext cx="1565237" cy="400110"/>
              </a:xfrm>
              <a:prstGeom prst="rect">
                <a:avLst/>
              </a:prstGeom>
              <a:blipFill rotWithShape="1">
                <a:blip r:embed="rId5"/>
                <a:stretch>
                  <a:fillRect r="-11284" b="-10769"/>
                </a:stretch>
              </a:blipFill>
            </p:spPr>
            <p:txBody>
              <a:bodyPr/>
              <a:lstStyle/>
              <a:p>
                <a:r>
                  <a:rPr lang="de-DE">
                    <a:noFill/>
                  </a:rPr>
                  <a:t> </a:t>
                </a:r>
              </a:p>
            </p:txBody>
          </p:sp>
        </mc:Fallback>
      </mc:AlternateContent>
      <p:sp>
        <p:nvSpPr>
          <p:cNvPr id="21" name="Textfeld 20"/>
          <p:cNvSpPr txBox="1"/>
          <p:nvPr/>
        </p:nvSpPr>
        <p:spPr>
          <a:xfrm>
            <a:off x="480321" y="2398798"/>
            <a:ext cx="2375879" cy="400110"/>
          </a:xfrm>
          <a:prstGeom prst="rect">
            <a:avLst/>
          </a:prstGeom>
          <a:noFill/>
        </p:spPr>
        <p:txBody>
          <a:bodyPr wrap="square" rtlCol="0">
            <a:spAutoFit/>
          </a:bodyPr>
          <a:lstStyle/>
          <a:p>
            <a:r>
              <a:rPr lang="de-DE" sz="2000" dirty="0">
                <a:latin typeface="+mn-lt"/>
              </a:rPr>
              <a:t>&gt;</a:t>
            </a:r>
            <a:r>
              <a:rPr lang="de-DE" sz="2000" b="1" dirty="0">
                <a:solidFill>
                  <a:srgbClr val="0070C0"/>
                </a:solidFill>
                <a:latin typeface="+mn-lt"/>
              </a:rPr>
              <a:t> LAD-Residuen</a:t>
            </a:r>
            <a:r>
              <a:rPr lang="de-DE" sz="2000" dirty="0">
                <a:latin typeface="+mn-lt"/>
              </a:rPr>
              <a:t>:</a:t>
            </a:r>
          </a:p>
        </p:txBody>
      </p:sp>
      <p:sp>
        <p:nvSpPr>
          <p:cNvPr id="22" name="Textfeld 21"/>
          <p:cNvSpPr txBox="1"/>
          <p:nvPr/>
        </p:nvSpPr>
        <p:spPr>
          <a:xfrm>
            <a:off x="468312" y="3467114"/>
            <a:ext cx="7272039" cy="400110"/>
          </a:xfrm>
          <a:prstGeom prst="rect">
            <a:avLst/>
          </a:prstGeom>
          <a:noFill/>
        </p:spPr>
        <p:txBody>
          <a:bodyPr wrap="square" rtlCol="0">
            <a:spAutoFit/>
          </a:bodyPr>
          <a:lstStyle/>
          <a:p>
            <a:r>
              <a:rPr lang="de-DE" sz="2000" dirty="0">
                <a:latin typeface="+mn-lt"/>
              </a:rPr>
              <a:t>&gt; 3 Eigenschaften der KQ-Gerade (</a:t>
            </a:r>
            <a:r>
              <a:rPr lang="de-DE" sz="2000">
                <a:latin typeface="+mn-lt"/>
              </a:rPr>
              <a:t>Folie 225) </a:t>
            </a:r>
            <a:r>
              <a:rPr lang="de-DE" sz="2000" dirty="0">
                <a:latin typeface="+mn-lt"/>
              </a:rPr>
              <a:t>gelten nicht mehr!</a:t>
            </a:r>
          </a:p>
        </p:txBody>
      </p:sp>
      <p:sp>
        <p:nvSpPr>
          <p:cNvPr id="23" name="Textfeld 22"/>
          <p:cNvSpPr txBox="1"/>
          <p:nvPr/>
        </p:nvSpPr>
        <p:spPr>
          <a:xfrm>
            <a:off x="480320" y="3868813"/>
            <a:ext cx="8195367" cy="1015663"/>
          </a:xfrm>
          <a:prstGeom prst="rect">
            <a:avLst/>
          </a:prstGeom>
          <a:noFill/>
        </p:spPr>
        <p:txBody>
          <a:bodyPr wrap="square" rtlCol="0">
            <a:spAutoFit/>
          </a:bodyPr>
          <a:lstStyle/>
          <a:p>
            <a:r>
              <a:rPr lang="de-DE" sz="2000" dirty="0">
                <a:latin typeface="+mn-lt"/>
              </a:rPr>
              <a:t>&gt; „Mediangerade “ in folgendem Sinne:</a:t>
            </a:r>
          </a:p>
          <a:p>
            <a:r>
              <a:rPr lang="de-DE" sz="2000" dirty="0">
                <a:latin typeface="+mn-lt"/>
              </a:rPr>
              <a:t>   Etwa 50% der Beobachtungen liegt oberhalb und 50% unterhalb</a:t>
            </a:r>
          </a:p>
          <a:p>
            <a:r>
              <a:rPr lang="de-DE" sz="2000" dirty="0">
                <a:latin typeface="+mn-lt"/>
              </a:rPr>
              <a:t>   der Geraden </a:t>
            </a:r>
          </a:p>
        </p:txBody>
      </p:sp>
      <p:sp>
        <p:nvSpPr>
          <p:cNvPr id="32" name="Textfeld 31"/>
          <p:cNvSpPr txBox="1"/>
          <p:nvPr/>
        </p:nvSpPr>
        <p:spPr>
          <a:xfrm>
            <a:off x="468313" y="4884476"/>
            <a:ext cx="8195367" cy="400110"/>
          </a:xfrm>
          <a:prstGeom prst="rect">
            <a:avLst/>
          </a:prstGeom>
          <a:noFill/>
        </p:spPr>
        <p:txBody>
          <a:bodyPr wrap="square" rtlCol="0">
            <a:spAutoFit/>
          </a:bodyPr>
          <a:lstStyle/>
          <a:p>
            <a:r>
              <a:rPr lang="de-DE" sz="2000" dirty="0">
                <a:latin typeface="+mn-lt"/>
              </a:rPr>
              <a:t>&gt; Verallgemeinerung im Rahmen der sog. </a:t>
            </a:r>
            <a:r>
              <a:rPr lang="de-DE" sz="2000" b="1" dirty="0" err="1">
                <a:solidFill>
                  <a:srgbClr val="0070C0"/>
                </a:solidFill>
                <a:latin typeface="+mn-lt"/>
              </a:rPr>
              <a:t>Quantilsregression</a:t>
            </a:r>
            <a:endParaRPr lang="de-DE" sz="2000" b="1" dirty="0">
              <a:solidFill>
                <a:srgbClr val="0070C0"/>
              </a:solidFill>
              <a:latin typeface="+mn-lt"/>
            </a:endParaRPr>
          </a:p>
        </p:txBody>
      </p:sp>
      <p:sp>
        <p:nvSpPr>
          <p:cNvPr id="24" name="Rechteck 2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1243719413"/>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236</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Textfeld 22"/>
          <p:cNvSpPr txBox="1">
            <a:spLocks noChangeArrowheads="1"/>
          </p:cNvSpPr>
          <p:nvPr/>
        </p:nvSpPr>
        <p:spPr bwMode="auto">
          <a:xfrm>
            <a:off x="468313" y="4437112"/>
            <a:ext cx="237549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Beispiel 5.2.10 </a:t>
            </a:r>
            <a:r>
              <a:rPr lang="de-DE" sz="2000" dirty="0">
                <a:solidFill>
                  <a:srgbClr val="0070C0"/>
                </a:solidFill>
              </a:rPr>
              <a:t>●</a:t>
            </a:r>
            <a:endParaRPr lang="de-DE" sz="2000" b="1" dirty="0">
              <a:solidFill>
                <a:srgbClr val="0070C0"/>
              </a:solidFill>
              <a:latin typeface="Times New Roman" pitchFamily="18" charset="0"/>
            </a:endParaRPr>
          </a:p>
        </p:txBody>
      </p:sp>
      <p:sp>
        <p:nvSpPr>
          <p:cNvPr id="27" name="Textfeld 26"/>
          <p:cNvSpPr txBox="1"/>
          <p:nvPr/>
        </p:nvSpPr>
        <p:spPr>
          <a:xfrm>
            <a:off x="685869" y="4942370"/>
            <a:ext cx="6119911" cy="400110"/>
          </a:xfrm>
          <a:prstGeom prst="rect">
            <a:avLst/>
          </a:prstGeom>
          <a:noFill/>
        </p:spPr>
        <p:txBody>
          <a:bodyPr wrap="square" rtlCol="0">
            <a:spAutoFit/>
          </a:bodyPr>
          <a:lstStyle/>
          <a:p>
            <a:r>
              <a:rPr lang="de-DE" sz="2000" dirty="0">
                <a:latin typeface="+mn-lt"/>
              </a:rPr>
              <a:t>Beobachtungswerte:   (1, 1), (2, 2), (3, 1), (4, 3), (5, 2)</a:t>
            </a:r>
          </a:p>
        </p:txBody>
      </p:sp>
      <p:sp>
        <p:nvSpPr>
          <p:cNvPr id="28" name="Textfeld 27"/>
          <p:cNvSpPr txBox="1"/>
          <p:nvPr/>
        </p:nvSpPr>
        <p:spPr>
          <a:xfrm>
            <a:off x="685868" y="5361593"/>
            <a:ext cx="7486532" cy="400110"/>
          </a:xfrm>
          <a:prstGeom prst="rect">
            <a:avLst/>
          </a:prstGeom>
          <a:noFill/>
        </p:spPr>
        <p:txBody>
          <a:bodyPr wrap="square" rtlCol="0">
            <a:spAutoFit/>
          </a:bodyPr>
          <a:lstStyle/>
          <a:p>
            <a:r>
              <a:rPr lang="de-DE" sz="2000" dirty="0">
                <a:latin typeface="+mn-lt"/>
              </a:rPr>
              <a:t>Numerische Ermittlung der LAD-Geraden (z. B. mit Software </a:t>
            </a:r>
            <a:r>
              <a:rPr lang="de-DE" sz="2000" dirty="0">
                <a:latin typeface="+mj-lt"/>
              </a:rPr>
              <a:t>R</a:t>
            </a:r>
            <a:r>
              <a:rPr lang="de-DE" sz="2000" dirty="0">
                <a:latin typeface="+mn-lt"/>
              </a:rPr>
              <a:t>):</a:t>
            </a:r>
          </a:p>
        </p:txBody>
      </p:sp>
      <mc:AlternateContent xmlns:mc="http://schemas.openxmlformats.org/markup-compatibility/2006" xmlns:a14="http://schemas.microsoft.com/office/drawing/2010/main">
        <mc:Choice Requires="a14">
          <p:sp>
            <p:nvSpPr>
              <p:cNvPr id="29" name="Textfeld 28"/>
              <p:cNvSpPr txBox="1"/>
              <p:nvPr/>
            </p:nvSpPr>
            <p:spPr>
              <a:xfrm>
                <a:off x="1835696" y="5853474"/>
                <a:ext cx="3785716" cy="4138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𝑦</m:t>
                          </m:r>
                        </m:e>
                      </m:acc>
                      <m:d>
                        <m:dPr>
                          <m:ctrlPr>
                            <a:rPr lang="de-DE" sz="200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𝑏</m:t>
                              </m:r>
                            </m:e>
                          </m:acc>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latin typeface="Cambria Math"/>
                            </a:rPr>
                            <m:t>1</m:t>
                          </m:r>
                        </m:sub>
                      </m:sSub>
                      <m:r>
                        <a:rPr lang="de-DE" sz="2000" b="0" i="1" smtClean="0">
                          <a:latin typeface="Cambria Math"/>
                        </a:rPr>
                        <m:t>𝑥</m:t>
                      </m:r>
                      <m:r>
                        <a:rPr lang="de-DE" sz="2000" b="0" i="1" smtClean="0">
                          <a:latin typeface="Cambria Math"/>
                        </a:rPr>
                        <m:t>=0.75+0.25</m:t>
                      </m:r>
                      <m:r>
                        <a:rPr lang="de-DE" sz="2000" b="0" i="1" smtClean="0">
                          <a:latin typeface="Cambria Math"/>
                        </a:rPr>
                        <m:t>𝑥</m:t>
                      </m:r>
                    </m:oMath>
                  </m:oMathPara>
                </a14:m>
                <a:endParaRPr lang="de-DE" sz="2000" dirty="0"/>
              </a:p>
            </p:txBody>
          </p:sp>
        </mc:Choice>
        <mc:Fallback xmlns="">
          <p:sp>
            <p:nvSpPr>
              <p:cNvPr id="29" name="Textfeld 28"/>
              <p:cNvSpPr txBox="1">
                <a:spLocks noRot="1" noChangeAspect="1" noMove="1" noResize="1" noEditPoints="1" noAdjustHandles="1" noChangeArrowheads="1" noChangeShapeType="1" noTextEdit="1"/>
              </p:cNvSpPr>
              <p:nvPr/>
            </p:nvSpPr>
            <p:spPr>
              <a:xfrm>
                <a:off x="1835696" y="5853474"/>
                <a:ext cx="3785716" cy="413831"/>
              </a:xfrm>
              <a:prstGeom prst="rect">
                <a:avLst/>
              </a:prstGeom>
              <a:blipFill rotWithShape="1">
                <a:blip r:embed="rId4"/>
                <a:stretch>
                  <a:fillRect t="-4412" b="-8824"/>
                </a:stretch>
              </a:blipFill>
            </p:spPr>
            <p:txBody>
              <a:bodyPr/>
              <a:lstStyle/>
              <a:p>
                <a:r>
                  <a:rPr lang="de-DE">
                    <a:noFill/>
                  </a:rPr>
                  <a:t> </a:t>
                </a:r>
              </a:p>
            </p:txBody>
          </p:sp>
        </mc:Fallback>
      </mc:AlternateContent>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5"/>
          <a:stretch>
            <a:fillRect/>
          </a:stretch>
        </p:blipFill>
        <p:spPr>
          <a:xfrm>
            <a:off x="685868" y="963772"/>
            <a:ext cx="5019675" cy="3324225"/>
          </a:xfrm>
          <a:prstGeom prst="rect">
            <a:avLst/>
          </a:prstGeom>
        </p:spPr>
      </p:pic>
    </p:spTree>
    <p:extLst>
      <p:ext uri="{BB962C8B-B14F-4D97-AF65-F5344CB8AC3E}">
        <p14:creationId xmlns:p14="http://schemas.microsoft.com/office/powerpoint/2010/main" val="69227880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1.3 Teilbereiche, Spezialgebiete und Grundlagen</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21</a:t>
            </a:r>
            <a:endParaRPr lang="de-DE" sz="8000" b="1" dirty="0">
              <a:solidFill>
                <a:schemeClr val="tx1"/>
              </a:solidFill>
              <a:latin typeface="+mj-lt"/>
            </a:endParaRP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07" y="1081416"/>
            <a:ext cx="590389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Nichtparametrische Statistik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3" y="1488671"/>
            <a:ext cx="590389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Bayes</a:t>
            </a:r>
            <a:r>
              <a:rPr lang="de-DE" sz="2000" b="1" dirty="0">
                <a:solidFill>
                  <a:srgbClr val="0070C0"/>
                </a:solidFill>
                <a:latin typeface="+mn-lt"/>
              </a:rPr>
              <a:t>-Statistik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8313" y="2220833"/>
            <a:ext cx="5183807"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1.3.3 Wissenschaftsspezifische Ausrichtungen</a:t>
            </a:r>
          </a:p>
        </p:txBody>
      </p:sp>
      <p:sp>
        <p:nvSpPr>
          <p:cNvPr id="12" name="Textfeld 11"/>
          <p:cNvSpPr txBox="1"/>
          <p:nvPr/>
        </p:nvSpPr>
        <p:spPr>
          <a:xfrm>
            <a:off x="468304" y="2940913"/>
            <a:ext cx="8207375" cy="400110"/>
          </a:xfrm>
          <a:prstGeom prst="rect">
            <a:avLst/>
          </a:prstGeom>
          <a:noFill/>
        </p:spPr>
        <p:txBody>
          <a:bodyPr wrap="square">
            <a:spAutoFit/>
          </a:bodyPr>
          <a:lstStyle/>
          <a:p>
            <a:pPr>
              <a:defRPr/>
            </a:pPr>
            <a:r>
              <a:rPr lang="de-DE" sz="2000" dirty="0">
                <a:latin typeface="+mn-lt"/>
              </a:rPr>
              <a:t>&gt; </a:t>
            </a:r>
            <a:r>
              <a:rPr lang="de-DE" sz="2000" b="1" dirty="0">
                <a:solidFill>
                  <a:srgbClr val="0070C0"/>
                </a:solidFill>
                <a:latin typeface="+mn-lt"/>
              </a:rPr>
              <a:t>Biometrie</a:t>
            </a:r>
            <a:r>
              <a:rPr lang="de-DE" sz="2000" dirty="0">
                <a:latin typeface="+mn-lt"/>
              </a:rPr>
              <a:t>, </a:t>
            </a:r>
            <a:r>
              <a:rPr lang="de-DE" sz="2000" b="1" dirty="0">
                <a:solidFill>
                  <a:srgbClr val="0070C0"/>
                </a:solidFill>
                <a:latin typeface="+mn-lt"/>
              </a:rPr>
              <a:t>Ökonometrie</a:t>
            </a:r>
            <a:r>
              <a:rPr lang="de-DE" sz="2000" dirty="0">
                <a:latin typeface="+mn-lt"/>
              </a:rPr>
              <a:t>, </a:t>
            </a:r>
            <a:r>
              <a:rPr lang="de-DE" sz="2000" b="1" dirty="0">
                <a:solidFill>
                  <a:srgbClr val="0070C0"/>
                </a:solidFill>
                <a:latin typeface="+mn-lt"/>
              </a:rPr>
              <a:t>Psychometrie</a:t>
            </a:r>
            <a:r>
              <a:rPr lang="de-DE" sz="2000" dirty="0">
                <a:latin typeface="+mn-lt"/>
              </a:rPr>
              <a:t>, </a:t>
            </a:r>
            <a:r>
              <a:rPr lang="de-DE" sz="2000" b="1" dirty="0" err="1">
                <a:solidFill>
                  <a:srgbClr val="0070C0"/>
                </a:solidFill>
                <a:latin typeface="+mn-lt"/>
              </a:rPr>
              <a:t>Technometrie</a:t>
            </a:r>
            <a:r>
              <a:rPr lang="de-DE" sz="2000" dirty="0">
                <a:latin typeface="+mn-lt"/>
              </a:rPr>
              <a:t>, usw.</a:t>
            </a:r>
          </a:p>
        </p:txBody>
      </p:sp>
      <p:sp>
        <p:nvSpPr>
          <p:cNvPr id="13" name="Textfeld 12"/>
          <p:cNvSpPr txBox="1"/>
          <p:nvPr/>
        </p:nvSpPr>
        <p:spPr>
          <a:xfrm>
            <a:off x="468304" y="3345003"/>
            <a:ext cx="8207375" cy="400110"/>
          </a:xfrm>
          <a:prstGeom prst="rect">
            <a:avLst/>
          </a:prstGeom>
          <a:noFill/>
        </p:spPr>
        <p:txBody>
          <a:bodyPr wrap="square">
            <a:spAutoFit/>
          </a:bodyPr>
          <a:lstStyle/>
          <a:p>
            <a:pPr>
              <a:defRPr/>
            </a:pPr>
            <a:r>
              <a:rPr lang="de-DE" sz="2000" dirty="0">
                <a:latin typeface="+mn-lt"/>
              </a:rPr>
              <a:t>&gt; Angewandte Statistik vs. </a:t>
            </a:r>
            <a:r>
              <a:rPr lang="de-DE" sz="2000" b="1" dirty="0">
                <a:solidFill>
                  <a:srgbClr val="0070C0"/>
                </a:solidFill>
                <a:latin typeface="+mn-lt"/>
              </a:rPr>
              <a:t>Mathematische</a:t>
            </a:r>
            <a:r>
              <a:rPr lang="de-DE" sz="2000" dirty="0">
                <a:latin typeface="+mn-lt"/>
              </a:rPr>
              <a:t> (theoretische) </a:t>
            </a:r>
            <a:r>
              <a:rPr lang="de-DE" sz="2000" b="1" dirty="0">
                <a:solidFill>
                  <a:srgbClr val="0070C0"/>
                </a:solidFill>
                <a:latin typeface="+mn-lt"/>
              </a:rPr>
              <a:t>Statistik</a:t>
            </a:r>
          </a:p>
        </p:txBody>
      </p:sp>
      <p:sp>
        <p:nvSpPr>
          <p:cNvPr id="15" name="Textfeld 14"/>
          <p:cNvSpPr txBox="1">
            <a:spLocks noChangeArrowheads="1"/>
          </p:cNvSpPr>
          <p:nvPr/>
        </p:nvSpPr>
        <p:spPr bwMode="auto">
          <a:xfrm>
            <a:off x="468313" y="4109010"/>
            <a:ext cx="5543853"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1.3.4 Mathematische und technische Grundlagen</a:t>
            </a:r>
          </a:p>
        </p:txBody>
      </p:sp>
      <p:sp>
        <p:nvSpPr>
          <p:cNvPr id="16" name="Textfeld 15"/>
          <p:cNvSpPr txBox="1"/>
          <p:nvPr/>
        </p:nvSpPr>
        <p:spPr>
          <a:xfrm>
            <a:off x="468306" y="4869160"/>
            <a:ext cx="8207375" cy="400110"/>
          </a:xfrm>
          <a:prstGeom prst="rect">
            <a:avLst/>
          </a:prstGeom>
          <a:noFill/>
        </p:spPr>
        <p:txBody>
          <a:bodyPr wrap="square">
            <a:spAutoFit/>
          </a:bodyPr>
          <a:lstStyle/>
          <a:p>
            <a:pPr>
              <a:defRPr/>
            </a:pPr>
            <a:r>
              <a:rPr lang="de-DE" sz="2000" dirty="0">
                <a:latin typeface="+mn-lt"/>
              </a:rPr>
              <a:t>&gt; </a:t>
            </a:r>
            <a:r>
              <a:rPr lang="de-DE" sz="2000" b="1" dirty="0">
                <a:solidFill>
                  <a:srgbClr val="0070C0"/>
                </a:solidFill>
                <a:latin typeface="+mn-lt"/>
              </a:rPr>
              <a:t>Wahrscheinlichkeitsrechnung</a:t>
            </a:r>
            <a:r>
              <a:rPr lang="de-DE" sz="2000" dirty="0">
                <a:latin typeface="+mn-lt"/>
              </a:rPr>
              <a:t> (</a:t>
            </a:r>
            <a:r>
              <a:rPr lang="de-DE" sz="2000" b="1" dirty="0">
                <a:solidFill>
                  <a:srgbClr val="0070C0"/>
                </a:solidFill>
                <a:latin typeface="+mn-lt"/>
              </a:rPr>
              <a:t>Wahrscheinlichkeitstheorie</a:t>
            </a:r>
            <a:r>
              <a:rPr lang="de-DE" sz="2000" dirty="0">
                <a:latin typeface="+mn-lt"/>
              </a:rPr>
              <a:t>, </a:t>
            </a:r>
            <a:r>
              <a:rPr lang="de-DE" sz="2000" b="1" dirty="0">
                <a:solidFill>
                  <a:srgbClr val="0070C0"/>
                </a:solidFill>
                <a:latin typeface="+mn-lt"/>
              </a:rPr>
              <a:t>Stochastik</a:t>
            </a:r>
            <a:r>
              <a:rPr lang="de-DE" sz="2000" dirty="0">
                <a:latin typeface="+mn-lt"/>
              </a:rPr>
              <a:t>)</a:t>
            </a:r>
          </a:p>
        </p:txBody>
      </p:sp>
      <p:sp>
        <p:nvSpPr>
          <p:cNvPr id="17" name="Textfeld 16"/>
          <p:cNvSpPr txBox="1"/>
          <p:nvPr/>
        </p:nvSpPr>
        <p:spPr>
          <a:xfrm>
            <a:off x="468303" y="5686184"/>
            <a:ext cx="8207375" cy="400110"/>
          </a:xfrm>
          <a:prstGeom prst="rect">
            <a:avLst/>
          </a:prstGeom>
          <a:noFill/>
        </p:spPr>
        <p:txBody>
          <a:bodyPr wrap="square">
            <a:spAutoFit/>
          </a:bodyPr>
          <a:lstStyle/>
          <a:p>
            <a:pPr>
              <a:defRPr/>
            </a:pPr>
            <a:r>
              <a:rPr lang="de-DE" sz="2000" dirty="0">
                <a:latin typeface="+mn-lt"/>
              </a:rPr>
              <a:t>&gt; </a:t>
            </a:r>
            <a:r>
              <a:rPr lang="de-DE" sz="2000" b="1" dirty="0">
                <a:solidFill>
                  <a:srgbClr val="0070C0"/>
                </a:solidFill>
                <a:latin typeface="+mn-lt"/>
              </a:rPr>
              <a:t>Numerik</a:t>
            </a:r>
            <a:r>
              <a:rPr lang="de-DE" sz="2000" dirty="0">
                <a:latin typeface="+mn-lt"/>
              </a:rPr>
              <a:t>, </a:t>
            </a:r>
            <a:r>
              <a:rPr lang="de-DE" sz="2000" b="1" dirty="0">
                <a:solidFill>
                  <a:srgbClr val="0070C0"/>
                </a:solidFill>
                <a:latin typeface="+mn-lt"/>
              </a:rPr>
              <a:t>Computergestützte Statistik </a:t>
            </a:r>
          </a:p>
        </p:txBody>
      </p:sp>
      <p:sp>
        <p:nvSpPr>
          <p:cNvPr id="18" name="Textfeld 17"/>
          <p:cNvSpPr txBox="1"/>
          <p:nvPr/>
        </p:nvSpPr>
        <p:spPr>
          <a:xfrm>
            <a:off x="468313" y="5271533"/>
            <a:ext cx="8207375" cy="400110"/>
          </a:xfrm>
          <a:prstGeom prst="rect">
            <a:avLst/>
          </a:prstGeom>
          <a:noFill/>
        </p:spPr>
        <p:txBody>
          <a:bodyPr wrap="square">
            <a:spAutoFit/>
          </a:bodyPr>
          <a:lstStyle/>
          <a:p>
            <a:pPr>
              <a:defRPr/>
            </a:pPr>
            <a:r>
              <a:rPr lang="de-DE" sz="2000" dirty="0">
                <a:latin typeface="+mn-lt"/>
              </a:rPr>
              <a:t>&gt; </a:t>
            </a:r>
            <a:r>
              <a:rPr lang="de-DE" sz="2000" b="1" dirty="0">
                <a:solidFill>
                  <a:srgbClr val="0070C0"/>
                </a:solidFill>
                <a:latin typeface="+mn-lt"/>
              </a:rPr>
              <a:t>Analysis</a:t>
            </a:r>
            <a:r>
              <a:rPr lang="de-DE" sz="2000" dirty="0">
                <a:latin typeface="+mn-lt"/>
              </a:rPr>
              <a:t>, </a:t>
            </a:r>
            <a:r>
              <a:rPr lang="de-DE" sz="2000" b="1" dirty="0">
                <a:solidFill>
                  <a:srgbClr val="0070C0"/>
                </a:solidFill>
                <a:latin typeface="+mn-lt"/>
              </a:rPr>
              <a:t>Lineare Algebra </a:t>
            </a:r>
            <a:r>
              <a:rPr lang="de-DE" sz="2000" dirty="0">
                <a:latin typeface="+mn-lt"/>
              </a:rPr>
              <a:t>(Vektor- und Matrizenrechnung)</a:t>
            </a:r>
          </a:p>
        </p:txBody>
      </p:sp>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4236090058"/>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237</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9" name="Textfeld 18"/>
              <p:cNvSpPr txBox="1"/>
              <p:nvPr/>
            </p:nvSpPr>
            <p:spPr>
              <a:xfrm>
                <a:off x="1126838" y="5301208"/>
                <a:ext cx="3061992"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𝑢</m:t>
                              </m:r>
                            </m:e>
                          </m:acc>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b="0" i="1" smtClean="0">
                                  <a:latin typeface="Cambria Math"/>
                                </a:rPr>
                                <m:t>𝑦</m:t>
                              </m:r>
                            </m:e>
                          </m:acc>
                        </m:e>
                        <m:sub>
                          <m:r>
                            <a:rPr lang="de-DE" sz="2000" i="1">
                              <a:latin typeface="Cambria Math"/>
                            </a:rPr>
                            <m:t>1</m:t>
                          </m:r>
                        </m:sub>
                      </m:sSub>
                      <m:r>
                        <a:rPr lang="de-DE" sz="2000" b="0" i="1" smtClean="0">
                          <a:latin typeface="Cambria Math"/>
                        </a:rPr>
                        <m:t>=1−1=0</m:t>
                      </m:r>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1126838" y="5301208"/>
                <a:ext cx="3061992" cy="400110"/>
              </a:xfrm>
              <a:prstGeom prst="rect">
                <a:avLst/>
              </a:prstGeom>
              <a:blipFill rotWithShape="1">
                <a:blip r:embed="rId4"/>
                <a:stretch>
                  <a:fillRect b="-1076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094940" y="5780642"/>
                <a:ext cx="381886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𝑢</m:t>
                              </m:r>
                            </m:e>
                          </m:acc>
                        </m:e>
                        <m:sub>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𝑦</m:t>
                          </m:r>
                        </m:e>
                        <m:sub>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b="0" i="1" smtClean="0">
                                  <a:latin typeface="Cambria Math"/>
                                </a:rPr>
                                <m:t>𝑦</m:t>
                              </m:r>
                            </m:e>
                          </m:acc>
                        </m:e>
                        <m:sub>
                          <m:r>
                            <a:rPr lang="de-DE" sz="2000" b="0" i="1" smtClean="0">
                              <a:latin typeface="Cambria Math"/>
                            </a:rPr>
                            <m:t>2</m:t>
                          </m:r>
                        </m:sub>
                      </m:sSub>
                      <m:r>
                        <a:rPr lang="de-DE" sz="2000" b="0" i="1" smtClean="0">
                          <a:latin typeface="Cambria Math"/>
                        </a:rPr>
                        <m:t>=2−1.25=0.75</m:t>
                      </m:r>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1094940" y="5780642"/>
                <a:ext cx="3818866" cy="400110"/>
              </a:xfrm>
              <a:prstGeom prst="rect">
                <a:avLst/>
              </a:prstGeom>
              <a:blipFill rotWithShape="1">
                <a:blip r:embed="rId5"/>
                <a:stretch>
                  <a:fillRect b="-909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543804" y="4913557"/>
                <a:ext cx="33534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a:latin typeface="Cambria Math"/>
                          <a:ea typeface="Cambria Math"/>
                        </a:rPr>
                        <m:t>⋮</m:t>
                      </m:r>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1543804" y="4913557"/>
                <a:ext cx="335348"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543804" y="6180752"/>
                <a:ext cx="33534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a:latin typeface="Cambria Math"/>
                          <a:ea typeface="Cambria Math"/>
                        </a:rPr>
                        <m:t>⋮</m:t>
                      </m:r>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1543804" y="6180752"/>
                <a:ext cx="335348" cy="400110"/>
              </a:xfrm>
              <a:prstGeom prst="rect">
                <a:avLst/>
              </a:prstGeom>
              <a:blipFill rotWithShape="1">
                <a:blip r:embed="rId7"/>
                <a:stretch>
                  <a:fillRect/>
                </a:stretch>
              </a:blipFill>
            </p:spPr>
            <p:txBody>
              <a:bodyPr/>
              <a:lstStyle/>
              <a:p>
                <a:r>
                  <a:rPr lang="de-DE">
                    <a:noFill/>
                  </a:rPr>
                  <a:t> </a:t>
                </a:r>
              </a:p>
            </p:txBody>
          </p:sp>
        </mc:Fallback>
      </mc:AlternateContent>
      <p:sp>
        <p:nvSpPr>
          <p:cNvPr id="2" name="Textfeld 1"/>
          <p:cNvSpPr txBox="1"/>
          <p:nvPr/>
        </p:nvSpPr>
        <p:spPr>
          <a:xfrm>
            <a:off x="5255168" y="1581871"/>
            <a:ext cx="2421904" cy="400110"/>
          </a:xfrm>
          <a:prstGeom prst="rect">
            <a:avLst/>
          </a:prstGeom>
          <a:noFill/>
        </p:spPr>
        <p:txBody>
          <a:bodyPr wrap="square" rtlCol="0">
            <a:spAutoFit/>
          </a:bodyPr>
          <a:lstStyle/>
          <a:p>
            <a:r>
              <a:rPr lang="de-DE" sz="2000" dirty="0">
                <a:latin typeface="+mn-lt"/>
              </a:rPr>
              <a:t>Wohlgemerkt:</a:t>
            </a:r>
          </a:p>
        </p:txBody>
      </p:sp>
      <mc:AlternateContent xmlns:mc="http://schemas.openxmlformats.org/markup-compatibility/2006" xmlns:a14="http://schemas.microsoft.com/office/drawing/2010/main">
        <mc:Choice Requires="a14">
          <p:sp>
            <p:nvSpPr>
              <p:cNvPr id="24" name="Textfeld 23"/>
              <p:cNvSpPr txBox="1"/>
              <p:nvPr/>
            </p:nvSpPr>
            <p:spPr>
              <a:xfrm>
                <a:off x="5255168" y="2022996"/>
                <a:ext cx="2343462" cy="69711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𝑦</m:t>
                                  </m:r>
                                </m:e>
                              </m:acc>
                            </m:e>
                            <m:sub>
                              <m:r>
                                <a:rPr lang="de-DE" sz="2000" i="1">
                                  <a:solidFill>
                                    <a:schemeClr val="tx1"/>
                                  </a:solidFill>
                                  <a:latin typeface="Cambria Math"/>
                                </a:rPr>
                                <m:t>𝑖</m:t>
                              </m:r>
                            </m:sub>
                          </m:sSub>
                        </m:e>
                      </m:nary>
                      <m:r>
                        <a:rPr lang="de-DE" sz="2000" i="1">
                          <a:solidFill>
                            <a:schemeClr val="tx1"/>
                          </a:solidFill>
                          <a:latin typeface="Cambria Math"/>
                          <a:ea typeface="Cambria Math"/>
                        </a:rPr>
                        <m:t>≠</m:t>
                      </m:r>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i="1">
                                  <a:solidFill>
                                    <a:schemeClr val="tx1"/>
                                  </a:solidFill>
                                  <a:latin typeface="Cambria Math"/>
                                </a:rPr>
                                <m:t>𝑖</m:t>
                              </m:r>
                            </m:sub>
                          </m:sSub>
                        </m:e>
                      </m:nary>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5255168" y="2022996"/>
                <a:ext cx="2343462" cy="697114"/>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5255168" y="2763092"/>
                <a:ext cx="1620380" cy="69711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𝑢</m:t>
                                  </m:r>
                                </m:e>
                              </m:acc>
                            </m:e>
                            <m:sub>
                              <m:r>
                                <a:rPr lang="de-DE" sz="2000" i="1">
                                  <a:solidFill>
                                    <a:schemeClr val="tx1"/>
                                  </a:solidFill>
                                  <a:latin typeface="Cambria Math"/>
                                </a:rPr>
                                <m:t>𝑖</m:t>
                              </m:r>
                            </m:sub>
                          </m:sSub>
                        </m:e>
                      </m:nary>
                      <m:r>
                        <a:rPr lang="de-DE" sz="2000" i="1">
                          <a:solidFill>
                            <a:schemeClr val="tx1"/>
                          </a:solidFill>
                          <a:latin typeface="Cambria Math"/>
                          <a:ea typeface="Cambria Math"/>
                        </a:rPr>
                        <m:t>≠</m:t>
                      </m:r>
                      <m:r>
                        <a:rPr lang="de-DE" sz="2000" b="0" i="1" smtClean="0">
                          <a:solidFill>
                            <a:schemeClr val="tx1"/>
                          </a:solidFill>
                          <a:latin typeface="Cambria Math"/>
                          <a:ea typeface="Cambria Math"/>
                        </a:rPr>
                        <m:t>0</m:t>
                      </m:r>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5255168" y="2763092"/>
                <a:ext cx="1620380" cy="697114"/>
              </a:xfrm>
              <a:prstGeom prst="rect">
                <a:avLst/>
              </a:prstGeom>
              <a:blipFill>
                <a:blip r:embed="rId9"/>
                <a:stretch>
                  <a:fillRect/>
                </a:stretch>
              </a:blipFill>
            </p:spPr>
            <p:txBody>
              <a:bodyPr/>
              <a:lstStyle/>
              <a:p>
                <a:r>
                  <a:rPr lang="en-US">
                    <a:noFill/>
                  </a:rPr>
                  <a:t> </a:t>
                </a:r>
              </a:p>
            </p:txBody>
          </p:sp>
        </mc:Fallback>
      </mc:AlternateContent>
      <p:sp>
        <p:nvSpPr>
          <p:cNvPr id="28" name="Textfeld 27"/>
          <p:cNvSpPr txBox="1"/>
          <p:nvPr/>
        </p:nvSpPr>
        <p:spPr>
          <a:xfrm>
            <a:off x="468313" y="3581229"/>
            <a:ext cx="7486532" cy="400110"/>
          </a:xfrm>
          <a:prstGeom prst="rect">
            <a:avLst/>
          </a:prstGeom>
          <a:noFill/>
        </p:spPr>
        <p:txBody>
          <a:bodyPr wrap="square" rtlCol="0">
            <a:spAutoFit/>
          </a:bodyPr>
          <a:lstStyle/>
          <a:p>
            <a:r>
              <a:rPr lang="de-DE" sz="2000" dirty="0">
                <a:latin typeface="+mn-lt"/>
              </a:rPr>
              <a:t>Beispielsweise gilt hier:</a:t>
            </a:r>
          </a:p>
        </p:txBody>
      </p:sp>
      <mc:AlternateContent xmlns:mc="http://schemas.openxmlformats.org/markup-compatibility/2006" xmlns:a14="http://schemas.microsoft.com/office/drawing/2010/main">
        <mc:Choice Requires="a14">
          <p:sp>
            <p:nvSpPr>
              <p:cNvPr id="29" name="Textfeld 28"/>
              <p:cNvSpPr txBox="1"/>
              <p:nvPr/>
            </p:nvSpPr>
            <p:spPr>
              <a:xfrm>
                <a:off x="1115616" y="3986103"/>
                <a:ext cx="5350504" cy="4138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𝑦</m:t>
                              </m:r>
                            </m:e>
                          </m:acc>
                        </m:e>
                        <m:sub>
                          <m:r>
                            <a:rPr lang="de-DE" sz="2000" b="0" i="1" smtClean="0">
                              <a:latin typeface="Cambria Math"/>
                            </a:rPr>
                            <m:t>1</m:t>
                          </m:r>
                        </m:sub>
                      </m:sSub>
                      <m:r>
                        <a:rPr lang="de-DE" sz="2000" b="0" i="1" smtClean="0">
                          <a:latin typeface="Cambria Math"/>
                        </a:rPr>
                        <m:t>=</m:t>
                      </m:r>
                      <m:acc>
                        <m:accPr>
                          <m:chr m:val="̃"/>
                          <m:ctrlPr>
                            <a:rPr lang="de-DE" sz="2000" i="1" smtClean="0">
                              <a:latin typeface="Cambria Math" panose="02040503050406030204" pitchFamily="18" charset="0"/>
                            </a:rPr>
                          </m:ctrlPr>
                        </m:accPr>
                        <m:e>
                          <m:r>
                            <a:rPr lang="de-DE" sz="2000" b="0" i="1" smtClean="0">
                              <a:latin typeface="Cambria Math"/>
                            </a:rPr>
                            <m:t>𝑦</m:t>
                          </m:r>
                        </m:e>
                      </m:acc>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e>
                      </m:d>
                      <m:r>
                        <a:rPr lang="de-DE" sz="2000" b="0" i="1" smtClean="0">
                          <a:latin typeface="Cambria Math"/>
                        </a:rPr>
                        <m:t>=</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𝑏</m:t>
                              </m:r>
                            </m:e>
                          </m:acc>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latin typeface="Cambria Math"/>
                            </a:rPr>
                            <m:t>1</m:t>
                          </m:r>
                        </m:sub>
                      </m:sSub>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=0.75+0.25</m:t>
                      </m:r>
                      <m:r>
                        <a:rPr lang="de-DE" sz="2000" b="0" i="1" smtClean="0">
                          <a:latin typeface="Cambria Math"/>
                          <a:ea typeface="Cambria Math"/>
                        </a:rPr>
                        <m:t>×1=1</m:t>
                      </m:r>
                    </m:oMath>
                  </m:oMathPara>
                </a14:m>
                <a:endParaRPr lang="de-DE" sz="2000" dirty="0"/>
              </a:p>
            </p:txBody>
          </p:sp>
        </mc:Choice>
        <mc:Fallback xmlns="">
          <p:sp>
            <p:nvSpPr>
              <p:cNvPr id="29" name="Textfeld 28"/>
              <p:cNvSpPr txBox="1">
                <a:spLocks noRot="1" noChangeAspect="1" noMove="1" noResize="1" noEditPoints="1" noAdjustHandles="1" noChangeArrowheads="1" noChangeShapeType="1" noTextEdit="1"/>
              </p:cNvSpPr>
              <p:nvPr/>
            </p:nvSpPr>
            <p:spPr>
              <a:xfrm>
                <a:off x="1115616" y="3986103"/>
                <a:ext cx="5350504" cy="413831"/>
              </a:xfrm>
              <a:prstGeom prst="rect">
                <a:avLst/>
              </a:prstGeom>
              <a:blipFill rotWithShape="1">
                <a:blip r:embed="rId10"/>
                <a:stretch>
                  <a:fillRect t="-4412" b="-882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1134837" y="4494485"/>
                <a:ext cx="5706627" cy="4138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𝑦</m:t>
                              </m:r>
                            </m:e>
                          </m:acc>
                        </m:e>
                        <m:sub>
                          <m:r>
                            <a:rPr lang="de-DE" sz="2000" b="0" i="1" smtClean="0">
                              <a:latin typeface="Cambria Math"/>
                            </a:rPr>
                            <m:t>2</m:t>
                          </m:r>
                        </m:sub>
                      </m:sSub>
                      <m:r>
                        <a:rPr lang="de-DE" sz="2000" b="0" i="1" smtClean="0">
                          <a:latin typeface="Cambria Math"/>
                        </a:rPr>
                        <m:t>=</m:t>
                      </m:r>
                      <m:acc>
                        <m:accPr>
                          <m:chr m:val="̃"/>
                          <m:ctrlPr>
                            <a:rPr lang="de-DE" sz="2000" i="1" smtClean="0">
                              <a:latin typeface="Cambria Math" panose="02040503050406030204" pitchFamily="18" charset="0"/>
                            </a:rPr>
                          </m:ctrlPr>
                        </m:accPr>
                        <m:e>
                          <m:r>
                            <a:rPr lang="de-DE" sz="2000" b="0" i="1" smtClean="0">
                              <a:latin typeface="Cambria Math"/>
                            </a:rPr>
                            <m:t>𝑦</m:t>
                          </m:r>
                        </m:e>
                      </m:acc>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2</m:t>
                              </m:r>
                            </m:sub>
                          </m:sSub>
                        </m:e>
                      </m:d>
                      <m:r>
                        <a:rPr lang="de-DE" sz="2000" b="0" i="1" smtClean="0">
                          <a:latin typeface="Cambria Math"/>
                        </a:rPr>
                        <m:t>=</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𝑏</m:t>
                              </m:r>
                            </m:e>
                          </m:acc>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𝑏</m:t>
                              </m:r>
                            </m:e>
                          </m:acc>
                        </m:e>
                        <m:sub>
                          <m:r>
                            <a:rPr lang="de-DE" sz="2000" b="0" i="1" smtClean="0">
                              <a:latin typeface="Cambria Math"/>
                            </a:rPr>
                            <m:t>1</m:t>
                          </m:r>
                        </m:sub>
                      </m:sSub>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2</m:t>
                          </m:r>
                        </m:sub>
                      </m:sSub>
                      <m:r>
                        <a:rPr lang="de-DE" sz="2000" b="0" i="1" smtClean="0">
                          <a:latin typeface="Cambria Math"/>
                        </a:rPr>
                        <m:t>=0.75+0.25</m:t>
                      </m:r>
                      <m:r>
                        <a:rPr lang="de-DE" sz="2000" b="0" i="1" smtClean="0">
                          <a:latin typeface="Cambria Math"/>
                          <a:ea typeface="Cambria Math"/>
                        </a:rPr>
                        <m:t>×2=1.25</m:t>
                      </m:r>
                    </m:oMath>
                  </m:oMathPara>
                </a14:m>
                <a:endParaRPr lang="de-DE" sz="2000" dirty="0"/>
              </a:p>
            </p:txBody>
          </p:sp>
        </mc:Choice>
        <mc:Fallback xmlns="">
          <p:sp>
            <p:nvSpPr>
              <p:cNvPr id="30" name="Textfeld 29"/>
              <p:cNvSpPr txBox="1">
                <a:spLocks noRot="1" noChangeAspect="1" noMove="1" noResize="1" noEditPoints="1" noAdjustHandles="1" noChangeArrowheads="1" noChangeShapeType="1" noTextEdit="1"/>
              </p:cNvSpPr>
              <p:nvPr/>
            </p:nvSpPr>
            <p:spPr>
              <a:xfrm>
                <a:off x="1134837" y="4494485"/>
                <a:ext cx="5706627" cy="413831"/>
              </a:xfrm>
              <a:prstGeom prst="rect">
                <a:avLst/>
              </a:prstGeom>
              <a:blipFill rotWithShape="1">
                <a:blip r:embed="rId11"/>
                <a:stretch>
                  <a:fillRect t="-4412" b="-8824"/>
                </a:stretch>
              </a:blipFill>
            </p:spPr>
            <p:txBody>
              <a:bodyPr/>
              <a:lstStyle/>
              <a:p>
                <a:r>
                  <a:rPr lang="de-DE">
                    <a:noFill/>
                  </a:rPr>
                  <a:t> </a:t>
                </a:r>
              </a:p>
            </p:txBody>
          </p:sp>
        </mc:Fallback>
      </mc:AlternateContent>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12"/>
          <a:stretch>
            <a:fillRect/>
          </a:stretch>
        </p:blipFill>
        <p:spPr>
          <a:xfrm>
            <a:off x="696775" y="1331589"/>
            <a:ext cx="4200525" cy="2066925"/>
          </a:xfrm>
          <a:prstGeom prst="rect">
            <a:avLst/>
          </a:prstGeom>
        </p:spPr>
      </p:pic>
    </p:spTree>
    <p:extLst>
      <p:ext uri="{BB962C8B-B14F-4D97-AF65-F5344CB8AC3E}">
        <p14:creationId xmlns:p14="http://schemas.microsoft.com/office/powerpoint/2010/main" val="2492669492"/>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238</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7" name="Textfeld 26"/>
          <p:cNvSpPr txBox="1">
            <a:spLocks noChangeArrowheads="1"/>
          </p:cNvSpPr>
          <p:nvPr/>
        </p:nvSpPr>
        <p:spPr bwMode="auto">
          <a:xfrm>
            <a:off x="436566" y="4271690"/>
            <a:ext cx="302280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Bezug zum Median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8" name="Textfeld 27"/>
              <p:cNvSpPr txBox="1"/>
              <p:nvPr/>
            </p:nvSpPr>
            <p:spPr>
              <a:xfrm>
                <a:off x="436570" y="4728338"/>
                <a:ext cx="8136135" cy="400110"/>
              </a:xfrm>
              <a:prstGeom prst="rect">
                <a:avLst/>
              </a:prstGeom>
              <a:noFill/>
            </p:spPr>
            <p:txBody>
              <a:bodyPr wrap="square" rtlCol="0">
                <a:spAutoFit/>
              </a:bodyPr>
              <a:lstStyle/>
              <a:p>
                <a:r>
                  <a:rPr lang="de-DE" sz="2000" dirty="0">
                    <a:latin typeface="+mn-lt"/>
                  </a:rPr>
                  <a:t>Betrachtet man Minimierungsproblem mit Restriktion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𝑏</m:t>
                        </m:r>
                      </m:e>
                      <m:sub>
                        <m:r>
                          <a:rPr lang="de-DE" sz="2000" b="0" i="1" smtClean="0">
                            <a:latin typeface="Cambria Math"/>
                          </a:rPr>
                          <m:t>1</m:t>
                        </m:r>
                      </m:sub>
                    </m:sSub>
                    <m:r>
                      <a:rPr lang="de-DE" sz="2000" b="0" i="1" smtClean="0">
                        <a:latin typeface="Cambria Math"/>
                      </a:rPr>
                      <m:t>=0</m:t>
                    </m:r>
                  </m:oMath>
                </a14:m>
                <a:r>
                  <a:rPr lang="de-DE" sz="2000" dirty="0">
                    <a:latin typeface="+mn-lt"/>
                  </a:rPr>
                  <a:t>, erhält man</a:t>
                </a:r>
              </a:p>
            </p:txBody>
          </p:sp>
        </mc:Choice>
        <mc:Fallback xmlns="">
          <p:sp>
            <p:nvSpPr>
              <p:cNvPr id="28" name="Textfeld 27"/>
              <p:cNvSpPr txBox="1">
                <a:spLocks noRot="1" noChangeAspect="1" noMove="1" noResize="1" noEditPoints="1" noAdjustHandles="1" noChangeArrowheads="1" noChangeShapeType="1" noTextEdit="1"/>
              </p:cNvSpPr>
              <p:nvPr/>
            </p:nvSpPr>
            <p:spPr>
              <a:xfrm>
                <a:off x="436570" y="4728338"/>
                <a:ext cx="8136135" cy="400110"/>
              </a:xfrm>
              <a:prstGeom prst="rect">
                <a:avLst/>
              </a:prstGeom>
              <a:blipFill rotWithShape="1">
                <a:blip r:embed="rId3"/>
                <a:stretch>
                  <a:fillRect l="-825"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1215863" y="5349987"/>
                <a:ext cx="1335173" cy="55162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unc>
                        <m:funcPr>
                          <m:ctrlPr>
                            <a:rPr lang="de-DE" sz="2000" b="0" i="1" smtClean="0">
                              <a:solidFill>
                                <a:schemeClr val="tx1"/>
                              </a:solidFill>
                              <a:latin typeface="Cambria Math" panose="02040503050406030204" pitchFamily="18" charset="0"/>
                            </a:rPr>
                          </m:ctrlPr>
                        </m:funcPr>
                        <m:fName>
                          <m:limLow>
                            <m:limLowPr>
                              <m:ctrlPr>
                                <a:rPr lang="de-DE" sz="2000" b="0" i="1" smtClean="0">
                                  <a:solidFill>
                                    <a:schemeClr val="tx1"/>
                                  </a:solidFill>
                                  <a:latin typeface="Cambria Math" panose="02040503050406030204" pitchFamily="18" charset="0"/>
                                </a:rPr>
                              </m:ctrlPr>
                            </m:limLowPr>
                            <m:e>
                              <m:r>
                                <m:rPr>
                                  <m:sty m:val="p"/>
                                </m:rPr>
                                <a:rPr lang="de-DE" sz="2000" b="0" i="0" smtClean="0">
                                  <a:solidFill>
                                    <a:schemeClr val="tx1"/>
                                  </a:solidFill>
                                  <a:latin typeface="Cambria Math"/>
                                </a:rPr>
                                <m:t>min</m:t>
                              </m:r>
                            </m:e>
                            <m:li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0</m:t>
                                  </m:r>
                                </m:sub>
                              </m:sSub>
                              <m:r>
                                <a:rPr lang="de-DE" sz="2000" i="1" smtClean="0">
                                  <a:latin typeface="Cambria Math"/>
                                </a:rPr>
                                <m:t> </m:t>
                              </m:r>
                            </m:lim>
                          </m:limLow>
                        </m:fName>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𝑓</m:t>
                              </m:r>
                            </m:e>
                          </m:acc>
                          <m:d>
                            <m:dPr>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𝑏</m:t>
                                  </m:r>
                                </m:e>
                                <m:sub>
                                  <m:r>
                                    <a:rPr lang="de-DE" sz="2000" b="0" i="1" smtClean="0">
                                      <a:latin typeface="Cambria Math"/>
                                    </a:rPr>
                                    <m:t>0</m:t>
                                  </m:r>
                                </m:sub>
                              </m:sSub>
                            </m:e>
                          </m:d>
                        </m:e>
                      </m:func>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215863" y="5349987"/>
                <a:ext cx="1335173" cy="551626"/>
              </a:xfrm>
              <a:prstGeom prst="rect">
                <a:avLst/>
              </a:prstGeom>
              <a:blipFill rotWithShape="1">
                <a:blip r:embed="rId4"/>
                <a:stretch>
                  <a:fillRect t="-3333"/>
                </a:stretch>
              </a:blipFill>
            </p:spPr>
            <p:txBody>
              <a:bodyPr/>
              <a:lstStyle/>
              <a:p>
                <a:r>
                  <a:rPr lang="de-DE">
                    <a:noFill/>
                  </a:rPr>
                  <a:t> </a:t>
                </a:r>
              </a:p>
            </p:txBody>
          </p:sp>
        </mc:Fallback>
      </mc:AlternateContent>
      <p:sp>
        <p:nvSpPr>
          <p:cNvPr id="30" name="Textfeld 29"/>
          <p:cNvSpPr txBox="1"/>
          <p:nvPr/>
        </p:nvSpPr>
        <p:spPr>
          <a:xfrm>
            <a:off x="2512298" y="5373605"/>
            <a:ext cx="720080" cy="400110"/>
          </a:xfrm>
          <a:prstGeom prst="rect">
            <a:avLst/>
          </a:prstGeom>
          <a:noFill/>
        </p:spPr>
        <p:txBody>
          <a:bodyPr wrap="square" rtlCol="0">
            <a:spAutoFit/>
          </a:bodyPr>
          <a:lstStyle/>
          <a:p>
            <a:r>
              <a:rPr lang="de-DE" sz="2000" dirty="0">
                <a:latin typeface="+mn-lt"/>
              </a:rPr>
              <a:t>mit</a:t>
            </a:r>
          </a:p>
        </p:txBody>
      </p:sp>
      <mc:AlternateContent xmlns:mc="http://schemas.openxmlformats.org/markup-compatibility/2006" xmlns:a14="http://schemas.microsoft.com/office/drawing/2010/main">
        <mc:Choice Requires="a14">
          <p:sp>
            <p:nvSpPr>
              <p:cNvPr id="31" name="Textfeld 30"/>
              <p:cNvSpPr txBox="1"/>
              <p:nvPr/>
            </p:nvSpPr>
            <p:spPr>
              <a:xfrm>
                <a:off x="3036200" y="5107346"/>
                <a:ext cx="2548903"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𝑓</m:t>
                          </m:r>
                        </m:e>
                      </m:acc>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𝑏</m:t>
                              </m:r>
                            </m:e>
                            <m:sub>
                              <m:r>
                                <a:rPr lang="de-DE" sz="2000" b="0" i="1" smtClean="0">
                                  <a:latin typeface="Cambria Math"/>
                                </a:rPr>
                                <m:t>0</m:t>
                              </m:r>
                            </m:sub>
                          </m:sSub>
                        </m:e>
                      </m:d>
                      <m:r>
                        <a:rPr lang="de-DE" sz="2000" b="0" i="1" smtClean="0">
                          <a:latin typeface="Cambria Math"/>
                        </a:rPr>
                        <m:t>=</m:t>
                      </m:r>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begChr m:val="|"/>
                              <m:endChr m:val="|"/>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𝑦</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𝑏</m:t>
                                  </m:r>
                                </m:e>
                                <m:sub>
                                  <m:r>
                                    <a:rPr lang="de-DE" sz="2000" i="1">
                                      <a:latin typeface="Cambria Math"/>
                                    </a:rPr>
                                    <m:t>0</m:t>
                                  </m:r>
                                </m:sub>
                              </m:sSub>
                            </m:e>
                          </m:d>
                        </m:e>
                      </m:nary>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3036200" y="5107346"/>
                <a:ext cx="2548903" cy="932628"/>
              </a:xfrm>
              <a:prstGeom prst="rect">
                <a:avLst/>
              </a:prstGeom>
              <a:blipFill rotWithShape="1">
                <a:blip r:embed="rId5"/>
                <a:stretch>
                  <a:fillRect/>
                </a:stretch>
              </a:blipFill>
            </p:spPr>
            <p:txBody>
              <a:bodyPr/>
              <a:lstStyle/>
              <a:p>
                <a:r>
                  <a:rPr lang="de-DE">
                    <a:noFill/>
                  </a:rPr>
                  <a:t> </a:t>
                </a:r>
              </a:p>
            </p:txBody>
          </p:sp>
        </mc:Fallback>
      </mc:AlternateContent>
      <p:sp>
        <p:nvSpPr>
          <p:cNvPr id="32" name="Textfeld 31"/>
          <p:cNvSpPr txBox="1"/>
          <p:nvPr/>
        </p:nvSpPr>
        <p:spPr>
          <a:xfrm>
            <a:off x="436566" y="6057347"/>
            <a:ext cx="4038080" cy="400110"/>
          </a:xfrm>
          <a:prstGeom prst="rect">
            <a:avLst/>
          </a:prstGeom>
          <a:noFill/>
        </p:spPr>
        <p:txBody>
          <a:bodyPr wrap="square" rtlCol="0">
            <a:spAutoFit/>
          </a:bodyPr>
          <a:lstStyle/>
          <a:p>
            <a:r>
              <a:rPr lang="de-DE" sz="2000" dirty="0">
                <a:latin typeface="+mn-lt"/>
              </a:rPr>
              <a:t>Die Lösung hierzu lautet bekanntlich:</a:t>
            </a:r>
          </a:p>
        </p:txBody>
      </p:sp>
      <mc:AlternateContent xmlns:mc="http://schemas.openxmlformats.org/markup-compatibility/2006" xmlns:a14="http://schemas.microsoft.com/office/drawing/2010/main">
        <mc:Choice Requires="a14">
          <p:sp>
            <p:nvSpPr>
              <p:cNvPr id="34" name="Textfeld 33"/>
              <p:cNvSpPr txBox="1"/>
              <p:nvPr/>
            </p:nvSpPr>
            <p:spPr>
              <a:xfrm>
                <a:off x="4540258" y="6040868"/>
                <a:ext cx="1243033" cy="41383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𝑏</m:t>
                              </m:r>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e>
                        <m:sub>
                          <m:r>
                            <a:rPr lang="de-DE" sz="2000" b="0" i="1" smtClean="0">
                              <a:solidFill>
                                <a:schemeClr val="tx1"/>
                              </a:solidFill>
                              <a:latin typeface="Cambria Math"/>
                            </a:rPr>
                            <m:t>0.5</m:t>
                          </m:r>
                        </m:sub>
                      </m:sSub>
                    </m:oMath>
                  </m:oMathPara>
                </a14:m>
                <a:endParaRPr lang="de-DE" sz="2000" dirty="0">
                  <a:solidFill>
                    <a:schemeClr val="tx1"/>
                  </a:solidFill>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4540258" y="6040868"/>
                <a:ext cx="1243033" cy="413831"/>
              </a:xfrm>
              <a:prstGeom prst="rect">
                <a:avLst/>
              </a:prstGeom>
              <a:blipFill rotWithShape="1">
                <a:blip r:embed="rId6"/>
                <a:stretch>
                  <a:fillRect t="-4412" b="-8824"/>
                </a:stretch>
              </a:blipFill>
            </p:spPr>
            <p:txBody>
              <a:bodyPr/>
              <a:lstStyle/>
              <a:p>
                <a:r>
                  <a:rPr lang="de-DE">
                    <a:noFill/>
                  </a:rPr>
                  <a:t> </a:t>
                </a:r>
              </a:p>
            </p:txBody>
          </p:sp>
        </mc:Fallback>
      </mc:AlternateContent>
      <p:sp>
        <p:nvSpPr>
          <p:cNvPr id="35" name="Textfeld 34"/>
          <p:cNvSpPr txBox="1">
            <a:spLocks noChangeArrowheads="1"/>
          </p:cNvSpPr>
          <p:nvPr/>
        </p:nvSpPr>
        <p:spPr bwMode="auto">
          <a:xfrm>
            <a:off x="468313" y="2364372"/>
            <a:ext cx="539983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Interpretation der LAD-Gerade </a:t>
            </a:r>
            <a:r>
              <a:rPr lang="de-DE" sz="2000" dirty="0">
                <a:solidFill>
                  <a:srgbClr val="0070C0"/>
                </a:solidFill>
              </a:rPr>
              <a:t>●</a:t>
            </a:r>
            <a:endParaRPr lang="de-DE" sz="2000" b="1" dirty="0">
              <a:solidFill>
                <a:srgbClr val="0070C0"/>
              </a:solidFill>
              <a:latin typeface="Times New Roman" pitchFamily="18" charset="0"/>
            </a:endParaRPr>
          </a:p>
        </p:txBody>
      </p:sp>
      <p:sp>
        <p:nvSpPr>
          <p:cNvPr id="38" name="Textfeld 37"/>
          <p:cNvSpPr txBox="1"/>
          <p:nvPr/>
        </p:nvSpPr>
        <p:spPr>
          <a:xfrm>
            <a:off x="468312" y="1124744"/>
            <a:ext cx="5687863" cy="400110"/>
          </a:xfrm>
          <a:prstGeom prst="rect">
            <a:avLst/>
          </a:prstGeom>
          <a:noFill/>
        </p:spPr>
        <p:txBody>
          <a:bodyPr wrap="square" rtlCol="0">
            <a:spAutoFit/>
          </a:bodyPr>
          <a:lstStyle/>
          <a:p>
            <a:r>
              <a:rPr lang="de-DE" sz="2000" dirty="0">
                <a:latin typeface="+mn-lt"/>
              </a:rPr>
              <a:t>Außerdem zu beobachten (kein Zufall!):</a:t>
            </a:r>
          </a:p>
        </p:txBody>
      </p:sp>
      <mc:AlternateContent xmlns:mc="http://schemas.openxmlformats.org/markup-compatibility/2006" xmlns:a14="http://schemas.microsoft.com/office/drawing/2010/main">
        <mc:Choice Requires="a14">
          <p:sp>
            <p:nvSpPr>
              <p:cNvPr id="39" name="Textfeld 38"/>
              <p:cNvSpPr txBox="1"/>
              <p:nvPr/>
            </p:nvSpPr>
            <p:spPr>
              <a:xfrm>
                <a:off x="1043608" y="1523850"/>
                <a:ext cx="2452210" cy="69711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i="1">
                          <a:solidFill>
                            <a:schemeClr val="tx1"/>
                          </a:solidFill>
                          <a:latin typeface="Cambria Math"/>
                          <a:ea typeface="Cambria Math"/>
                        </a:rPr>
                        <m:t>≤</m:t>
                      </m:r>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Sup>
                            <m:sSubSupPr>
                              <m:ctrlPr>
                                <a:rPr lang="de-DE" sz="2000" i="1">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sub>
                              <m:r>
                                <a:rPr lang="de-DE" sz="2000" i="1">
                                  <a:solidFill>
                                    <a:schemeClr val="tx1"/>
                                  </a:solidFill>
                                  <a:latin typeface="Cambria Math"/>
                                </a:rPr>
                                <m:t>𝑖</m:t>
                              </m:r>
                            </m:sub>
                            <m:sup>
                              <m:r>
                                <a:rPr lang="de-DE" sz="2000" i="1">
                                  <a:solidFill>
                                    <a:schemeClr val="tx1"/>
                                  </a:solidFill>
                                  <a:latin typeface="Cambria Math"/>
                                </a:rPr>
                                <m:t>2</m:t>
                              </m:r>
                            </m:sup>
                          </m:sSubSup>
                        </m:e>
                      </m:nary>
                    </m:oMath>
                  </m:oMathPara>
                </a14:m>
                <a:endParaRPr lang="de-DE" sz="2000" dirty="0">
                  <a:solidFill>
                    <a:schemeClr val="tx1"/>
                  </a:solidFill>
                </a:endParaRPr>
              </a:p>
            </p:txBody>
          </p:sp>
        </mc:Choice>
        <mc:Fallback xmlns="">
          <p:sp>
            <p:nvSpPr>
              <p:cNvPr id="39" name="Textfeld 38"/>
              <p:cNvSpPr txBox="1">
                <a:spLocks noRot="1" noChangeAspect="1" noMove="1" noResize="1" noEditPoints="1" noAdjustHandles="1" noChangeArrowheads="1" noChangeShapeType="1" noTextEdit="1"/>
              </p:cNvSpPr>
              <p:nvPr/>
            </p:nvSpPr>
            <p:spPr>
              <a:xfrm>
                <a:off x="1043608" y="1523850"/>
                <a:ext cx="2452210" cy="697114"/>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0" name="Textfeld 39"/>
              <p:cNvSpPr txBox="1"/>
              <p:nvPr/>
            </p:nvSpPr>
            <p:spPr>
              <a:xfrm>
                <a:off x="4373674" y="1524854"/>
                <a:ext cx="2778261" cy="69711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begChr m:val="|"/>
                              <m:endChr m:val="|"/>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sub>
                                  <m:r>
                                    <a:rPr lang="de-DE" sz="2000" b="0" i="1" smtClean="0">
                                      <a:solidFill>
                                        <a:schemeClr val="tx1"/>
                                      </a:solidFill>
                                      <a:latin typeface="Cambria Math"/>
                                    </a:rPr>
                                    <m:t>𝑖</m:t>
                                  </m:r>
                                </m:sub>
                              </m:sSub>
                            </m:e>
                          </m:d>
                        </m:e>
                      </m:nary>
                      <m:r>
                        <a:rPr lang="de-DE" sz="2000" i="1">
                          <a:solidFill>
                            <a:schemeClr val="tx1"/>
                          </a:solidFill>
                          <a:latin typeface="Cambria Math"/>
                          <a:ea typeface="Cambria Math"/>
                        </a:rPr>
                        <m:t>≤</m:t>
                      </m:r>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d>
                            <m:dPr>
                              <m:begChr m:val="|"/>
                              <m:endChr m:val="|"/>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sub>
                                  <m:r>
                                    <a:rPr lang="de-DE" sz="2000" i="1">
                                      <a:solidFill>
                                        <a:schemeClr val="tx1"/>
                                      </a:solidFill>
                                      <a:latin typeface="Cambria Math"/>
                                    </a:rPr>
                                    <m:t>𝑖</m:t>
                                  </m:r>
                                </m:sub>
                              </m:sSub>
                            </m:e>
                          </m:d>
                        </m:e>
                      </m:nary>
                    </m:oMath>
                  </m:oMathPara>
                </a14:m>
                <a:endParaRPr lang="de-DE" sz="2000" dirty="0">
                  <a:solidFill>
                    <a:schemeClr val="tx1"/>
                  </a:solidFill>
                </a:endParaRPr>
              </a:p>
            </p:txBody>
          </p:sp>
        </mc:Choice>
        <mc:Fallback xmlns="">
          <p:sp>
            <p:nvSpPr>
              <p:cNvPr id="40" name="Textfeld 39"/>
              <p:cNvSpPr txBox="1">
                <a:spLocks noRot="1" noChangeAspect="1" noMove="1" noResize="1" noEditPoints="1" noAdjustHandles="1" noChangeArrowheads="1" noChangeShapeType="1" noTextEdit="1"/>
              </p:cNvSpPr>
              <p:nvPr/>
            </p:nvSpPr>
            <p:spPr>
              <a:xfrm>
                <a:off x="4373674" y="1524854"/>
                <a:ext cx="2778261" cy="697114"/>
              </a:xfrm>
              <a:prstGeom prst="rect">
                <a:avLst/>
              </a:prstGeom>
              <a:blipFill rotWithShape="1">
                <a:blip r:embed="rId8"/>
                <a:stretch>
                  <a:fillRect/>
                </a:stretch>
              </a:blipFill>
            </p:spPr>
            <p:txBody>
              <a:bodyPr/>
              <a:lstStyle/>
              <a:p>
                <a:r>
                  <a:rPr lang="de-DE">
                    <a:noFill/>
                  </a:rPr>
                  <a:t> </a:t>
                </a:r>
              </a:p>
            </p:txBody>
          </p:sp>
        </mc:Fallback>
      </mc:AlternateContent>
      <p:sp>
        <p:nvSpPr>
          <p:cNvPr id="41" name="Textfeld 40"/>
          <p:cNvSpPr txBox="1"/>
          <p:nvPr/>
        </p:nvSpPr>
        <p:spPr>
          <a:xfrm>
            <a:off x="3593041" y="1673356"/>
            <a:ext cx="593241" cy="400110"/>
          </a:xfrm>
          <a:prstGeom prst="rect">
            <a:avLst/>
          </a:prstGeom>
          <a:noFill/>
        </p:spPr>
        <p:txBody>
          <a:bodyPr wrap="square" rtlCol="0">
            <a:spAutoFit/>
          </a:bodyPr>
          <a:lstStyle/>
          <a:p>
            <a:r>
              <a:rPr lang="de-DE" sz="2000" dirty="0">
                <a:latin typeface="+mn-lt"/>
              </a:rPr>
              <a:t>und</a:t>
            </a:r>
          </a:p>
        </p:txBody>
      </p:sp>
      <p:sp>
        <p:nvSpPr>
          <p:cNvPr id="44" name="Textfeld 43"/>
          <p:cNvSpPr txBox="1"/>
          <p:nvPr/>
        </p:nvSpPr>
        <p:spPr>
          <a:xfrm>
            <a:off x="468312" y="2764482"/>
            <a:ext cx="7416058" cy="400110"/>
          </a:xfrm>
          <a:prstGeom prst="rect">
            <a:avLst/>
          </a:prstGeom>
          <a:noFill/>
        </p:spPr>
        <p:txBody>
          <a:bodyPr wrap="square" rtlCol="0">
            <a:spAutoFit/>
          </a:bodyPr>
          <a:lstStyle/>
          <a:p>
            <a:r>
              <a:rPr lang="de-DE" sz="2000" dirty="0">
                <a:latin typeface="+mn-lt"/>
              </a:rPr>
              <a:t>&gt; Deutung von Steigung und Achsenabschnitt wie auf </a:t>
            </a:r>
            <a:r>
              <a:rPr lang="de-DE" sz="2000">
                <a:latin typeface="+mn-lt"/>
              </a:rPr>
              <a:t>Folien 217-218</a:t>
            </a:r>
            <a:endParaRPr lang="de-DE" sz="2000" dirty="0">
              <a:latin typeface="+mn-lt"/>
            </a:endParaRPr>
          </a:p>
        </p:txBody>
      </p:sp>
      <p:sp>
        <p:nvSpPr>
          <p:cNvPr id="45" name="Textfeld 44"/>
          <p:cNvSpPr txBox="1"/>
          <p:nvPr/>
        </p:nvSpPr>
        <p:spPr>
          <a:xfrm>
            <a:off x="468312" y="3197001"/>
            <a:ext cx="7416058" cy="400110"/>
          </a:xfrm>
          <a:prstGeom prst="rect">
            <a:avLst/>
          </a:prstGeom>
          <a:noFill/>
        </p:spPr>
        <p:txBody>
          <a:bodyPr wrap="square" rtlCol="0">
            <a:spAutoFit/>
          </a:bodyPr>
          <a:lstStyle/>
          <a:p>
            <a:r>
              <a:rPr lang="de-DE" sz="2000" dirty="0">
                <a:latin typeface="+mn-lt"/>
              </a:rPr>
              <a:t>&gt; „Mediangerade “ (</a:t>
            </a:r>
            <a:r>
              <a:rPr lang="de-DE" sz="2000">
                <a:latin typeface="+mn-lt"/>
              </a:rPr>
              <a:t>Folie 235)</a:t>
            </a:r>
            <a:endParaRPr lang="de-DE" sz="2000" dirty="0">
              <a:latin typeface="+mn-lt"/>
            </a:endParaRPr>
          </a:p>
        </p:txBody>
      </p:sp>
      <p:sp>
        <p:nvSpPr>
          <p:cNvPr id="46" name="Textfeld 45"/>
          <p:cNvSpPr txBox="1"/>
          <p:nvPr/>
        </p:nvSpPr>
        <p:spPr>
          <a:xfrm>
            <a:off x="468317" y="3660993"/>
            <a:ext cx="7416058" cy="400110"/>
          </a:xfrm>
          <a:prstGeom prst="rect">
            <a:avLst/>
          </a:prstGeom>
          <a:noFill/>
        </p:spPr>
        <p:txBody>
          <a:bodyPr wrap="square" rtlCol="0">
            <a:spAutoFit/>
          </a:bodyPr>
          <a:lstStyle/>
          <a:p>
            <a:r>
              <a:rPr lang="de-DE" sz="2000" dirty="0">
                <a:latin typeface="+mn-lt"/>
              </a:rPr>
              <a:t>&gt;  Wesentlich sind die Robustheitseigenschaften</a:t>
            </a:r>
          </a:p>
        </p:txBody>
      </p:sp>
      <p:sp>
        <p:nvSpPr>
          <p:cNvPr id="25" name="Rechteck 2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38594717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239</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36" name="Textfeld 35"/>
          <p:cNvSpPr txBox="1">
            <a:spLocks noChangeArrowheads="1"/>
          </p:cNvSpPr>
          <p:nvPr/>
        </p:nvSpPr>
        <p:spPr bwMode="auto">
          <a:xfrm>
            <a:off x="468310" y="1034500"/>
            <a:ext cx="539983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Vor- und Nachteile der LAD-Regression </a:t>
            </a:r>
            <a:r>
              <a:rPr lang="de-DE" sz="2000" dirty="0">
                <a:solidFill>
                  <a:srgbClr val="0070C0"/>
                </a:solidFill>
              </a:rPr>
              <a:t>●</a:t>
            </a:r>
            <a:endParaRPr lang="de-DE" sz="2000" b="1" dirty="0">
              <a:solidFill>
                <a:srgbClr val="0070C0"/>
              </a:solidFill>
              <a:latin typeface="Times New Roman" pitchFamily="18" charset="0"/>
            </a:endParaRPr>
          </a:p>
        </p:txBody>
      </p:sp>
      <p:sp>
        <p:nvSpPr>
          <p:cNvPr id="37" name="Textfeld 36"/>
          <p:cNvSpPr txBox="1">
            <a:spLocks noChangeArrowheads="1"/>
          </p:cNvSpPr>
          <p:nvPr/>
        </p:nvSpPr>
        <p:spPr bwMode="auto">
          <a:xfrm>
            <a:off x="468310" y="2836950"/>
            <a:ext cx="381565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Anmerkungen zur Historie </a:t>
            </a:r>
            <a:r>
              <a:rPr lang="de-DE" sz="2000" dirty="0">
                <a:solidFill>
                  <a:srgbClr val="0070C0"/>
                </a:solidFill>
              </a:rPr>
              <a:t>●</a:t>
            </a:r>
            <a:endParaRPr lang="de-DE" sz="2000" b="1" dirty="0">
              <a:solidFill>
                <a:srgbClr val="0070C0"/>
              </a:solidFill>
              <a:latin typeface="Times New Roman" pitchFamily="18" charset="0"/>
            </a:endParaRPr>
          </a:p>
        </p:txBody>
      </p:sp>
      <p:sp>
        <p:nvSpPr>
          <p:cNvPr id="25" name="Textfeld 24"/>
          <p:cNvSpPr txBox="1"/>
          <p:nvPr/>
        </p:nvSpPr>
        <p:spPr>
          <a:xfrm>
            <a:off x="468316" y="1958260"/>
            <a:ext cx="7416058" cy="707886"/>
          </a:xfrm>
          <a:prstGeom prst="rect">
            <a:avLst/>
          </a:prstGeom>
          <a:noFill/>
        </p:spPr>
        <p:txBody>
          <a:bodyPr wrap="square" rtlCol="0">
            <a:spAutoFit/>
          </a:bodyPr>
          <a:lstStyle/>
          <a:p>
            <a:r>
              <a:rPr lang="de-DE" sz="2000" dirty="0">
                <a:latin typeface="+mn-lt"/>
              </a:rPr>
              <a:t>&gt; Schwieriger zu berechnen (numerisches Problem), Eindeutigkeits-</a:t>
            </a:r>
          </a:p>
          <a:p>
            <a:r>
              <a:rPr lang="de-DE" sz="2000" dirty="0">
                <a:latin typeface="+mn-lt"/>
              </a:rPr>
              <a:t>   </a:t>
            </a:r>
            <a:r>
              <a:rPr lang="de-DE" sz="2000" dirty="0" err="1">
                <a:latin typeface="+mn-lt"/>
              </a:rPr>
              <a:t>probleme</a:t>
            </a:r>
            <a:r>
              <a:rPr lang="de-DE" sz="2000" dirty="0">
                <a:latin typeface="+mn-lt"/>
              </a:rPr>
              <a:t> können auftreten</a:t>
            </a:r>
          </a:p>
        </p:txBody>
      </p:sp>
      <p:sp>
        <p:nvSpPr>
          <p:cNvPr id="46" name="Textfeld 45"/>
          <p:cNvSpPr txBox="1"/>
          <p:nvPr/>
        </p:nvSpPr>
        <p:spPr>
          <a:xfrm>
            <a:off x="468313" y="1549386"/>
            <a:ext cx="7416058" cy="400110"/>
          </a:xfrm>
          <a:prstGeom prst="rect">
            <a:avLst/>
          </a:prstGeom>
          <a:noFill/>
        </p:spPr>
        <p:txBody>
          <a:bodyPr wrap="square" rtlCol="0">
            <a:spAutoFit/>
          </a:bodyPr>
          <a:lstStyle/>
          <a:p>
            <a:r>
              <a:rPr lang="de-DE" sz="2000" dirty="0">
                <a:latin typeface="+mn-lt"/>
              </a:rPr>
              <a:t>&gt; Unempfindlich(er) gegenüber Ausreißern (</a:t>
            </a:r>
            <a:r>
              <a:rPr lang="de-DE" sz="2000" b="1" dirty="0">
                <a:solidFill>
                  <a:srgbClr val="0070C0"/>
                </a:solidFill>
                <a:latin typeface="+mn-lt"/>
              </a:rPr>
              <a:t>robust</a:t>
            </a:r>
            <a:r>
              <a:rPr lang="de-DE" sz="2000" dirty="0">
                <a:latin typeface="+mn-lt"/>
              </a:rPr>
              <a:t>)</a:t>
            </a:r>
          </a:p>
        </p:txBody>
      </p:sp>
      <p:sp>
        <p:nvSpPr>
          <p:cNvPr id="47" name="Textfeld 9"/>
          <p:cNvSpPr txBox="1">
            <a:spLocks noChangeArrowheads="1"/>
          </p:cNvSpPr>
          <p:nvPr/>
        </p:nvSpPr>
        <p:spPr bwMode="auto">
          <a:xfrm>
            <a:off x="468316" y="3573016"/>
            <a:ext cx="403332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Kritische Punkte und Alternativen</a:t>
            </a:r>
          </a:p>
        </p:txBody>
      </p:sp>
      <p:sp>
        <p:nvSpPr>
          <p:cNvPr id="48" name="Textfeld 9"/>
          <p:cNvSpPr txBox="1">
            <a:spLocks noChangeArrowheads="1"/>
          </p:cNvSpPr>
          <p:nvPr/>
        </p:nvSpPr>
        <p:spPr bwMode="auto">
          <a:xfrm>
            <a:off x="468313" y="4253026"/>
            <a:ext cx="489577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Frage der Richtung der Abhängigkeit </a:t>
            </a:r>
            <a:r>
              <a:rPr lang="de-DE" sz="2000" dirty="0">
                <a:solidFill>
                  <a:srgbClr val="0070C0"/>
                </a:solidFill>
              </a:rPr>
              <a:t>●</a:t>
            </a:r>
            <a:endParaRPr lang="de-DE" sz="2000" b="1" dirty="0">
              <a:solidFill>
                <a:srgbClr val="0070C0"/>
              </a:solidFill>
              <a:latin typeface="Times New Roman" pitchFamily="18" charset="0"/>
            </a:endParaRPr>
          </a:p>
        </p:txBody>
      </p:sp>
      <p:sp>
        <p:nvSpPr>
          <p:cNvPr id="49" name="Textfeld 9"/>
          <p:cNvSpPr txBox="1">
            <a:spLocks noChangeArrowheads="1"/>
          </p:cNvSpPr>
          <p:nvPr/>
        </p:nvSpPr>
        <p:spPr bwMode="auto">
          <a:xfrm>
            <a:off x="468316" y="4757082"/>
            <a:ext cx="489577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Multiple lineare Regression </a:t>
            </a:r>
            <a:r>
              <a:rPr lang="de-DE" sz="2000" dirty="0">
                <a:solidFill>
                  <a:srgbClr val="0070C0"/>
                </a:solidFill>
              </a:rPr>
              <a:t>●</a:t>
            </a:r>
            <a:endParaRPr lang="de-DE" sz="2000" b="1" dirty="0">
              <a:solidFill>
                <a:srgbClr val="0070C0"/>
              </a:solidFill>
              <a:latin typeface="Times New Roman" pitchFamily="18" charset="0"/>
            </a:endParaRPr>
          </a:p>
        </p:txBody>
      </p:sp>
      <p:sp>
        <p:nvSpPr>
          <p:cNvPr id="50" name="Textfeld 9"/>
          <p:cNvSpPr txBox="1">
            <a:spLocks noChangeArrowheads="1"/>
          </p:cNvSpPr>
          <p:nvPr/>
        </p:nvSpPr>
        <p:spPr bwMode="auto">
          <a:xfrm>
            <a:off x="468310" y="5229200"/>
            <a:ext cx="575987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Nichtlineare Regressionsansätze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3906690185"/>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240</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2" name="Textfeld 9"/>
          <p:cNvSpPr txBox="1">
            <a:spLocks noChangeArrowheads="1"/>
          </p:cNvSpPr>
          <p:nvPr/>
        </p:nvSpPr>
        <p:spPr bwMode="auto">
          <a:xfrm>
            <a:off x="468463" y="1052736"/>
            <a:ext cx="7847953" cy="400110"/>
          </a:xfrm>
          <a:prstGeom prst="rect">
            <a:avLst/>
          </a:prstGeom>
          <a:noFill/>
          <a:ln w="9525">
            <a:noFill/>
            <a:miter lim="800000"/>
            <a:headEnd/>
            <a:tailEnd/>
          </a:ln>
        </p:spPr>
        <p:txBody>
          <a:bodyPr wrap="square">
            <a:spAutoFit/>
          </a:bodyPr>
          <a:lstStyle/>
          <a:p>
            <a:r>
              <a:rPr lang="de-DE" sz="2000" b="1" dirty="0">
                <a:solidFill>
                  <a:srgbClr val="0070C0"/>
                </a:solidFill>
                <a:latin typeface="+mn-lt"/>
              </a:rPr>
              <a:t>Beispiel 5.2.11: </a:t>
            </a:r>
            <a:r>
              <a:rPr lang="de-DE" sz="2000" dirty="0">
                <a:latin typeface="+mn-lt"/>
              </a:rPr>
              <a:t>Entwicklung von Wohnungspreisen in Deutschland</a:t>
            </a:r>
            <a:endParaRPr lang="de-DE" sz="2000" b="1" dirty="0">
              <a:solidFill>
                <a:srgbClr val="0070C0"/>
              </a:solidFill>
              <a:latin typeface="+mn-lt"/>
            </a:endParaRPr>
          </a:p>
        </p:txBody>
      </p:sp>
      <p:sp>
        <p:nvSpPr>
          <p:cNvPr id="9" name="Rechteck 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1668969"/>
            <a:ext cx="6105525" cy="3200400"/>
          </a:xfrm>
          <a:prstGeom prst="rect">
            <a:avLst/>
          </a:prstGeom>
        </p:spPr>
      </p:pic>
    </p:spTree>
    <p:extLst>
      <p:ext uri="{BB962C8B-B14F-4D97-AF65-F5344CB8AC3E}">
        <p14:creationId xmlns:p14="http://schemas.microsoft.com/office/powerpoint/2010/main" val="140940659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241</a:t>
            </a:r>
            <a:endParaRPr lang="de-DE" sz="8000" b="1" dirty="0">
              <a:solidFill>
                <a:schemeClr val="tx1"/>
              </a:solidFill>
              <a:latin typeface="+mj-lt"/>
            </a:endParaRPr>
          </a:p>
        </p:txBody>
      </p:sp>
      <p:sp>
        <p:nvSpPr>
          <p:cNvPr id="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5.2 Zusammenhänge zwischen metrischen Merkmalen</a:t>
            </a:r>
          </a:p>
        </p:txBody>
      </p:sp>
      <p:cxnSp>
        <p:nvCxnSpPr>
          <p:cNvPr id="8" name="Gerade Verbindung 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Rechteck 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3" y="1222844"/>
            <a:ext cx="6981825" cy="3962400"/>
          </a:xfrm>
          <a:prstGeom prst="rect">
            <a:avLst/>
          </a:prstGeom>
        </p:spPr>
      </p:pic>
    </p:spTree>
    <p:extLst>
      <p:ext uri="{BB962C8B-B14F-4D97-AF65-F5344CB8AC3E}">
        <p14:creationId xmlns:p14="http://schemas.microsoft.com/office/powerpoint/2010/main" val="954838343"/>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5.3 Ergänzende und vertiefende Themen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a:spLocks noChangeArrowheads="1"/>
          </p:cNvSpPr>
          <p:nvPr/>
        </p:nvSpPr>
        <p:spPr bwMode="auto">
          <a:xfrm>
            <a:off x="468312" y="981075"/>
            <a:ext cx="590388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5.3.1 Zusammenhänge in anderen Skalierungsfällen </a:t>
            </a:r>
          </a:p>
        </p:txBody>
      </p:sp>
      <p:sp>
        <p:nvSpPr>
          <p:cNvPr id="14" name="Textfeld 9"/>
          <p:cNvSpPr txBox="1">
            <a:spLocks noChangeArrowheads="1"/>
          </p:cNvSpPr>
          <p:nvPr/>
        </p:nvSpPr>
        <p:spPr bwMode="auto">
          <a:xfrm>
            <a:off x="471836" y="1628800"/>
            <a:ext cx="381213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Grafische Analysemöglichkeiten</a:t>
            </a:r>
          </a:p>
        </p:txBody>
      </p:sp>
      <p:sp>
        <p:nvSpPr>
          <p:cNvPr id="16" name="Textfeld 9"/>
          <p:cNvSpPr txBox="1">
            <a:spLocks noChangeArrowheads="1"/>
          </p:cNvSpPr>
          <p:nvPr/>
        </p:nvSpPr>
        <p:spPr bwMode="auto">
          <a:xfrm>
            <a:off x="466666" y="2186186"/>
            <a:ext cx="468139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Metrisches vs. kategoriales Merkmal </a:t>
            </a:r>
            <a:r>
              <a:rPr lang="de-DE" sz="2000" dirty="0">
                <a:solidFill>
                  <a:srgbClr val="0070C0"/>
                </a:solidFill>
              </a:rPr>
              <a:t>●</a:t>
            </a:r>
            <a:endParaRPr lang="de-DE" sz="2000" b="1" dirty="0">
              <a:solidFill>
                <a:srgbClr val="0070C0"/>
              </a:solidFill>
              <a:latin typeface="Times New Roman" pitchFamily="18" charset="0"/>
            </a:endParaRPr>
          </a:p>
        </p:txBody>
      </p:sp>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242</a:t>
            </a:r>
            <a:endParaRPr lang="de-DE" sz="8000" b="1" dirty="0">
              <a:solidFill>
                <a:schemeClr val="tx1"/>
              </a:solidFill>
              <a:latin typeface="+mj-lt"/>
            </a:endParaRPr>
          </a:p>
        </p:txBody>
      </p:sp>
      <p:cxnSp>
        <p:nvCxnSpPr>
          <p:cNvPr id="25"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7"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771502" y="2904656"/>
            <a:ext cx="7477125" cy="2371725"/>
          </a:xfrm>
          <a:prstGeom prst="rect">
            <a:avLst/>
          </a:prstGeom>
        </p:spPr>
      </p:pic>
    </p:spTree>
    <p:extLst>
      <p:ext uri="{BB962C8B-B14F-4D97-AF65-F5344CB8AC3E}">
        <p14:creationId xmlns:p14="http://schemas.microsoft.com/office/powerpoint/2010/main" val="3131135958"/>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9"/>
          <p:cNvSpPr txBox="1">
            <a:spLocks noChangeArrowheads="1"/>
          </p:cNvSpPr>
          <p:nvPr/>
        </p:nvSpPr>
        <p:spPr bwMode="auto">
          <a:xfrm>
            <a:off x="468313" y="1017602"/>
            <a:ext cx="489742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Kategoriales vs. metrisches Merkmal </a:t>
            </a:r>
            <a:r>
              <a:rPr lang="de-DE" sz="2000" dirty="0">
                <a:solidFill>
                  <a:srgbClr val="0070C0"/>
                </a:solidFill>
              </a:rPr>
              <a:t>●</a:t>
            </a:r>
            <a:endParaRPr lang="de-DE" sz="2000" b="1" dirty="0">
              <a:solidFill>
                <a:srgbClr val="0070C0"/>
              </a:solidFill>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3"/>
          <a:stretch>
            <a:fillRect/>
          </a:stretch>
        </p:blipFill>
        <p:spPr>
          <a:xfrm>
            <a:off x="827584" y="1539629"/>
            <a:ext cx="7219950" cy="1123950"/>
          </a:xfrm>
          <a:prstGeom prst="rect">
            <a:avLst/>
          </a:prstGeom>
        </p:spPr>
      </p:pic>
      <p:pic>
        <p:nvPicPr>
          <p:cNvPr id="4" name="Grafik 3"/>
          <p:cNvPicPr>
            <a:picLocks noChangeAspect="1"/>
          </p:cNvPicPr>
          <p:nvPr/>
        </p:nvPicPr>
        <p:blipFill>
          <a:blip r:embed="rId4"/>
          <a:stretch>
            <a:fillRect/>
          </a:stretch>
        </p:blipFill>
        <p:spPr>
          <a:xfrm>
            <a:off x="457200" y="2819061"/>
            <a:ext cx="7143750" cy="3333750"/>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243</a:t>
            </a:r>
            <a:endParaRPr lang="de-DE" sz="8000" b="1" dirty="0">
              <a:solidFill>
                <a:schemeClr val="tx1"/>
              </a:solidFill>
              <a:latin typeface="+mj-lt"/>
            </a:endParaRPr>
          </a:p>
        </p:txBody>
      </p:sp>
    </p:spTree>
    <p:extLst>
      <p:ext uri="{BB962C8B-B14F-4D97-AF65-F5344CB8AC3E}">
        <p14:creationId xmlns:p14="http://schemas.microsoft.com/office/powerpoint/2010/main" val="1283232839"/>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244</a:t>
            </a:r>
            <a:endParaRPr lang="de-DE" sz="8000" b="1" dirty="0">
              <a:solidFill>
                <a:schemeClr val="tx1"/>
              </a:solidFill>
              <a:latin typeface="+mj-lt"/>
            </a:endParaRPr>
          </a:p>
        </p:txBody>
      </p:sp>
      <p:sp>
        <p:nvSpPr>
          <p:cNvPr id="10" name="Textfeld 9"/>
          <p:cNvSpPr txBox="1">
            <a:spLocks noChangeArrowheads="1"/>
          </p:cNvSpPr>
          <p:nvPr/>
        </p:nvSpPr>
        <p:spPr bwMode="auto">
          <a:xfrm>
            <a:off x="468312" y="1017602"/>
            <a:ext cx="756007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Kategorisierte und </a:t>
            </a:r>
            <a:r>
              <a:rPr lang="de-DE" sz="2000" b="1" dirty="0" err="1">
                <a:solidFill>
                  <a:srgbClr val="0070C0"/>
                </a:solidFill>
                <a:latin typeface="+mn-lt"/>
              </a:rPr>
              <a:t>dichotomisierte</a:t>
            </a:r>
            <a:r>
              <a:rPr lang="de-DE" sz="2000" b="1" dirty="0">
                <a:solidFill>
                  <a:srgbClr val="0070C0"/>
                </a:solidFill>
                <a:latin typeface="+mn-lt"/>
              </a:rPr>
              <a:t> Merkmale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2" y="1823101"/>
            <a:ext cx="7077075" cy="3286125"/>
          </a:xfrm>
          <a:prstGeom prst="rect">
            <a:avLst/>
          </a:prstGeom>
        </p:spPr>
      </p:pic>
    </p:spTree>
    <p:extLst>
      <p:ext uri="{BB962C8B-B14F-4D97-AF65-F5344CB8AC3E}">
        <p14:creationId xmlns:p14="http://schemas.microsoft.com/office/powerpoint/2010/main" val="1626839606"/>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245</a:t>
            </a:r>
            <a:endParaRPr lang="de-DE" sz="8000" b="1" dirty="0">
              <a:solidFill>
                <a:schemeClr val="tx1"/>
              </a:solidFill>
              <a:latin typeface="+mj-lt"/>
            </a:endParaRPr>
          </a:p>
        </p:txBody>
      </p:sp>
      <p:sp>
        <p:nvSpPr>
          <p:cNvPr id="7" name="Textfeld 9"/>
          <p:cNvSpPr txBox="1">
            <a:spLocks noChangeArrowheads="1"/>
          </p:cNvSpPr>
          <p:nvPr/>
        </p:nvSpPr>
        <p:spPr bwMode="auto">
          <a:xfrm>
            <a:off x="466666" y="1036268"/>
            <a:ext cx="2665173"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Zusammenhangsmaße</a:t>
            </a:r>
          </a:p>
        </p:txBody>
      </p:sp>
      <p:sp>
        <p:nvSpPr>
          <p:cNvPr id="8" name="Textfeld 9"/>
          <p:cNvSpPr txBox="1">
            <a:spLocks noChangeArrowheads="1"/>
          </p:cNvSpPr>
          <p:nvPr/>
        </p:nvSpPr>
        <p:spPr bwMode="auto">
          <a:xfrm>
            <a:off x="461496" y="1652084"/>
            <a:ext cx="569468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Zusammenhangsmaße für </a:t>
            </a:r>
            <a:r>
              <a:rPr lang="de-DE" sz="2000" b="1" dirty="0" err="1">
                <a:solidFill>
                  <a:srgbClr val="0070C0"/>
                </a:solidFill>
                <a:latin typeface="+mn-lt"/>
              </a:rPr>
              <a:t>ordinale</a:t>
            </a:r>
            <a:r>
              <a:rPr lang="de-DE" sz="2000" b="1" dirty="0">
                <a:solidFill>
                  <a:srgbClr val="0070C0"/>
                </a:solidFill>
                <a:latin typeface="+mn-lt"/>
              </a:rPr>
              <a:t> Merkmale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p:nvPr/>
        </p:nvSpPr>
        <p:spPr>
          <a:xfrm>
            <a:off x="468312" y="5373216"/>
            <a:ext cx="1511399" cy="400110"/>
          </a:xfrm>
          <a:prstGeom prst="rect">
            <a:avLst/>
          </a:prstGeom>
          <a:noFill/>
        </p:spPr>
        <p:txBody>
          <a:bodyPr wrap="square" rtlCol="0">
            <a:spAutoFit/>
          </a:bodyPr>
          <a:lstStyle/>
          <a:p>
            <a:r>
              <a:rPr lang="de-DE" sz="2000" dirty="0">
                <a:latin typeface="+mn-lt"/>
              </a:rPr>
              <a:t>&gt; Hier gilt:</a:t>
            </a:r>
          </a:p>
        </p:txBody>
      </p:sp>
      <mc:AlternateContent xmlns:mc="http://schemas.openxmlformats.org/markup-compatibility/2006" xmlns:a14="http://schemas.microsoft.com/office/drawing/2010/main">
        <mc:Choice Requires="a14">
          <p:sp>
            <p:nvSpPr>
              <p:cNvPr id="11" name="Textfeld 10"/>
              <p:cNvSpPr txBox="1"/>
              <p:nvPr/>
            </p:nvSpPr>
            <p:spPr>
              <a:xfrm>
                <a:off x="1799252" y="5373216"/>
                <a:ext cx="5588453"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𝐶</m:t>
                          </m:r>
                        </m:e>
                        <m:sub>
                          <m:r>
                            <a:rPr lang="de-DE" sz="2000" b="0" i="1" smtClean="0">
                              <a:solidFill>
                                <a:schemeClr val="tx1"/>
                              </a:solidFill>
                              <a:latin typeface="Cambria Math"/>
                            </a:rPr>
                            <m:t>𝐾</m:t>
                          </m:r>
                        </m:sub>
                      </m:sSub>
                      <m:r>
                        <a:rPr lang="de-DE" sz="2000" b="0" i="1" smtClean="0">
                          <a:solidFill>
                            <a:schemeClr val="tx1"/>
                          </a:solidFill>
                          <a:latin typeface="Cambria Math"/>
                        </a:rPr>
                        <m:t>=0.3585,   </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𝑟</m:t>
                          </m:r>
                        </m:e>
                        <m:sub>
                          <m:r>
                            <a:rPr lang="de-DE" sz="2000" b="0" i="1" smtClean="0">
                              <a:solidFill>
                                <a:schemeClr val="tx1"/>
                              </a:solidFill>
                              <a:latin typeface="Cambria Math"/>
                            </a:rPr>
                            <m:t>𝑋𝑌</m:t>
                          </m:r>
                        </m:sub>
                      </m:sSub>
                      <m:r>
                        <a:rPr lang="de-DE" sz="2000" b="0" i="1" smtClean="0">
                          <a:solidFill>
                            <a:schemeClr val="tx1"/>
                          </a:solidFill>
                          <a:latin typeface="Cambria Math"/>
                        </a:rPr>
                        <m:t>=0.2515,  </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𝑟</m:t>
                          </m:r>
                        </m:e>
                        <m:sub>
                          <m:r>
                            <a:rPr lang="de-DE" sz="2000" b="0" i="1" smtClean="0">
                              <a:solidFill>
                                <a:schemeClr val="tx1"/>
                              </a:solidFill>
                              <a:latin typeface="Cambria Math"/>
                            </a:rPr>
                            <m:t>𝑆</m:t>
                          </m:r>
                        </m:sub>
                      </m:sSub>
                      <m:r>
                        <a:rPr lang="de-DE" sz="2000" b="0" i="1" smtClean="0">
                          <a:solidFill>
                            <a:schemeClr val="tx1"/>
                          </a:solidFill>
                          <a:latin typeface="Cambria Math"/>
                        </a:rPr>
                        <m:t>=0.2369</m:t>
                      </m:r>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799252" y="5373216"/>
                <a:ext cx="5588453" cy="400110"/>
              </a:xfrm>
              <a:prstGeom prst="rect">
                <a:avLst/>
              </a:prstGeom>
              <a:blipFill rotWithShape="1">
                <a:blip r:embed="rId4"/>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3" y="5780644"/>
                <a:ext cx="6839991" cy="707886"/>
              </a:xfrm>
              <a:prstGeom prst="rect">
                <a:avLst/>
              </a:prstGeom>
              <a:noFill/>
            </p:spPr>
            <p:txBody>
              <a:bodyPr wrap="square" rtlCol="0">
                <a:spAutoFit/>
              </a:bodyPr>
              <a:lstStyle/>
              <a:p>
                <a:r>
                  <a:rPr lang="de-DE" sz="2000" dirty="0">
                    <a:latin typeface="+mn-lt"/>
                  </a:rPr>
                  <a:t>&gt; Berechnung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𝑋𝑌</m:t>
                        </m:r>
                      </m:sub>
                    </m:sSub>
                  </m:oMath>
                </a14:m>
                <a:r>
                  <a:rPr lang="de-DE" sz="2000" dirty="0">
                    <a:latin typeface="+mn-lt"/>
                  </a:rPr>
                  <a:t> hier eigentlich nicht ganz sinnvoll, da</a:t>
                </a:r>
              </a:p>
              <a:p>
                <a:r>
                  <a:rPr lang="de-DE" sz="2000" dirty="0">
                    <a:latin typeface="+mn-lt"/>
                  </a:rPr>
                  <a:t>   </a:t>
                </a:r>
                <a:r>
                  <a:rPr lang="de-DE" sz="2000" dirty="0" err="1">
                    <a:latin typeface="+mn-lt"/>
                  </a:rPr>
                  <a:t>ordinal</a:t>
                </a:r>
                <a:r>
                  <a:rPr lang="de-DE" sz="2000" dirty="0">
                    <a:latin typeface="+mn-lt"/>
                  </a:rPr>
                  <a:t> skaliertes Merkmal vorliegt</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5780644"/>
                <a:ext cx="6839991" cy="707886"/>
              </a:xfrm>
              <a:prstGeom prst="rect">
                <a:avLst/>
              </a:prstGeom>
              <a:blipFill rotWithShape="1">
                <a:blip r:embed="rId5"/>
                <a:stretch>
                  <a:fillRect l="-980" t="-4310" b="-14655"/>
                </a:stretch>
              </a:blipFill>
            </p:spPr>
            <p:txBody>
              <a:bodyPr/>
              <a:lstStyle/>
              <a:p>
                <a:r>
                  <a:rPr lang="de-DE">
                    <a:noFill/>
                  </a:rPr>
                  <a:t> </a:t>
                </a:r>
              </a:p>
            </p:txBody>
          </p:sp>
        </mc:Fallback>
      </mc:AlternateContent>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6"/>
          <a:stretch>
            <a:fillRect/>
          </a:stretch>
        </p:blipFill>
        <p:spPr>
          <a:xfrm>
            <a:off x="683568" y="2462813"/>
            <a:ext cx="4371975" cy="2571750"/>
          </a:xfrm>
          <a:prstGeom prst="rect">
            <a:avLst/>
          </a:prstGeom>
        </p:spPr>
      </p:pic>
    </p:spTree>
    <p:extLst>
      <p:ext uri="{BB962C8B-B14F-4D97-AF65-F5344CB8AC3E}">
        <p14:creationId xmlns:p14="http://schemas.microsoft.com/office/powerpoint/2010/main" val="2952065204"/>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246</a:t>
            </a:r>
            <a:endParaRPr lang="de-DE" sz="8000" b="1" dirty="0">
              <a:solidFill>
                <a:schemeClr val="tx1"/>
              </a:solidFill>
              <a:latin typeface="+mj-lt"/>
            </a:endParaRPr>
          </a:p>
        </p:txBody>
      </p:sp>
      <p:sp>
        <p:nvSpPr>
          <p:cNvPr id="7" name="Textfeld 9"/>
          <p:cNvSpPr txBox="1">
            <a:spLocks noChangeArrowheads="1"/>
          </p:cNvSpPr>
          <p:nvPr/>
        </p:nvSpPr>
        <p:spPr bwMode="auto">
          <a:xfrm>
            <a:off x="468311" y="5661248"/>
            <a:ext cx="777609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Zusammenhangsmaße in gemischten Skalierungsfällen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9" name="Textfeld 8"/>
              <p:cNvSpPr txBox="1"/>
              <p:nvPr/>
            </p:nvSpPr>
            <p:spPr>
              <a:xfrm>
                <a:off x="468312" y="1052736"/>
                <a:ext cx="6695976" cy="400110"/>
              </a:xfrm>
              <a:prstGeom prst="rect">
                <a:avLst/>
              </a:prstGeom>
              <a:noFill/>
            </p:spPr>
            <p:txBody>
              <a:bodyPr wrap="square" rtlCol="0">
                <a:spAutoFit/>
              </a:bodyPr>
              <a:lstStyle/>
              <a:p>
                <a:r>
                  <a:rPr lang="de-DE" sz="2000" dirty="0">
                    <a:latin typeface="+mn-lt"/>
                  </a:rPr>
                  <a:t>&gt; Beispiel mit größerem Unterschied zwischen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𝑋𝑌</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𝑆</m:t>
                        </m:r>
                      </m:sub>
                    </m:sSub>
                  </m:oMath>
                </a14:m>
                <a:endParaRPr lang="de-DE" sz="2000" dirty="0">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468312" y="1052736"/>
                <a:ext cx="6695976" cy="400110"/>
              </a:xfrm>
              <a:prstGeom prst="rect">
                <a:avLst/>
              </a:prstGeom>
              <a:blipFill rotWithShape="1">
                <a:blip r:embed="rId4"/>
                <a:stretch>
                  <a:fillRect l="-1002" t="-7692" b="-27692"/>
                </a:stretch>
              </a:blipFill>
            </p:spPr>
            <p:txBody>
              <a:bodyPr/>
              <a:lstStyle/>
              <a:p>
                <a:r>
                  <a:rPr lang="de-DE">
                    <a:noFill/>
                  </a:rPr>
                  <a:t> </a:t>
                </a:r>
              </a:p>
            </p:txBody>
          </p:sp>
        </mc:Fallback>
      </mc:AlternateContent>
      <p:sp>
        <p:nvSpPr>
          <p:cNvPr id="10" name="Textfeld 9"/>
          <p:cNvSpPr txBox="1"/>
          <p:nvPr/>
        </p:nvSpPr>
        <p:spPr>
          <a:xfrm>
            <a:off x="468313" y="4221088"/>
            <a:ext cx="1511399" cy="400110"/>
          </a:xfrm>
          <a:prstGeom prst="rect">
            <a:avLst/>
          </a:prstGeom>
          <a:noFill/>
        </p:spPr>
        <p:txBody>
          <a:bodyPr wrap="square" rtlCol="0">
            <a:spAutoFit/>
          </a:bodyPr>
          <a:lstStyle/>
          <a:p>
            <a:r>
              <a:rPr lang="de-DE" sz="2000" dirty="0">
                <a:latin typeface="+mn-lt"/>
              </a:rPr>
              <a:t>&gt; Hier gilt:</a:t>
            </a:r>
          </a:p>
        </p:txBody>
      </p:sp>
      <mc:AlternateContent xmlns:mc="http://schemas.openxmlformats.org/markup-compatibility/2006" xmlns:a14="http://schemas.microsoft.com/office/drawing/2010/main">
        <mc:Choice Requires="a14">
          <p:sp>
            <p:nvSpPr>
              <p:cNvPr id="11" name="Textfeld 10"/>
              <p:cNvSpPr txBox="1"/>
              <p:nvPr/>
            </p:nvSpPr>
            <p:spPr>
              <a:xfrm>
                <a:off x="1799253" y="4221088"/>
                <a:ext cx="597317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𝐶</m:t>
                          </m:r>
                        </m:e>
                        <m:sub>
                          <m:r>
                            <a:rPr lang="de-DE" sz="2000" b="0" i="1" smtClean="0">
                              <a:solidFill>
                                <a:schemeClr val="tx1"/>
                              </a:solidFill>
                              <a:latin typeface="Cambria Math"/>
                            </a:rPr>
                            <m:t>𝐾</m:t>
                          </m:r>
                        </m:sub>
                      </m:sSub>
                      <m:r>
                        <a:rPr lang="de-DE" sz="2000" b="0" i="1" smtClean="0">
                          <a:solidFill>
                            <a:schemeClr val="tx1"/>
                          </a:solidFill>
                          <a:latin typeface="Cambria Math"/>
                        </a:rPr>
                        <m:t>=0.9129,   </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𝑟</m:t>
                          </m:r>
                        </m:e>
                        <m:sub>
                          <m:r>
                            <a:rPr lang="de-DE" sz="2000" b="0" i="1" smtClean="0">
                              <a:solidFill>
                                <a:schemeClr val="tx1"/>
                              </a:solidFill>
                              <a:latin typeface="Cambria Math"/>
                            </a:rPr>
                            <m:t>𝑋𝑌</m:t>
                          </m:r>
                        </m:sub>
                      </m:sSub>
                      <m:r>
                        <a:rPr lang="de-DE" sz="2000" b="0" i="1" smtClean="0">
                          <a:solidFill>
                            <a:schemeClr val="tx1"/>
                          </a:solidFill>
                          <a:latin typeface="Cambria Math"/>
                        </a:rPr>
                        <m:t>=−0.8455,  </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𝑟</m:t>
                          </m:r>
                        </m:e>
                        <m:sub>
                          <m:r>
                            <a:rPr lang="de-DE" sz="2000" b="0" i="1" smtClean="0">
                              <a:solidFill>
                                <a:schemeClr val="tx1"/>
                              </a:solidFill>
                              <a:latin typeface="Cambria Math"/>
                            </a:rPr>
                            <m:t>𝑆</m:t>
                          </m:r>
                        </m:sub>
                      </m:sSub>
                      <m:r>
                        <a:rPr lang="de-DE" sz="2000" b="0" i="1" smtClean="0">
                          <a:solidFill>
                            <a:schemeClr val="tx1"/>
                          </a:solidFill>
                          <a:latin typeface="Cambria Math"/>
                        </a:rPr>
                        <m:t>=−0.9231</m:t>
                      </m:r>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799253" y="4221088"/>
                <a:ext cx="5973174" cy="400110"/>
              </a:xfrm>
              <a:prstGeom prst="rect">
                <a:avLst/>
              </a:prstGeom>
              <a:blipFill rotWithShape="1">
                <a:blip r:embed="rId5"/>
                <a:stretch>
                  <a:fillRect b="-3030"/>
                </a:stretch>
              </a:blipFill>
            </p:spPr>
            <p:txBody>
              <a:bodyPr/>
              <a:lstStyle/>
              <a:p>
                <a:r>
                  <a:rPr lang="de-DE">
                    <a:noFill/>
                  </a:rPr>
                  <a:t> </a:t>
                </a:r>
              </a:p>
            </p:txBody>
          </p:sp>
        </mc:Fallback>
      </mc:AlternateContent>
      <p:sp>
        <p:nvSpPr>
          <p:cNvPr id="15" name="Textfeld 14"/>
          <p:cNvSpPr txBox="1"/>
          <p:nvPr/>
        </p:nvSpPr>
        <p:spPr>
          <a:xfrm>
            <a:off x="468313" y="4656602"/>
            <a:ext cx="8207375" cy="707886"/>
          </a:xfrm>
          <a:prstGeom prst="rect">
            <a:avLst/>
          </a:prstGeom>
          <a:noFill/>
        </p:spPr>
        <p:txBody>
          <a:bodyPr wrap="square" rtlCol="0">
            <a:spAutoFit/>
          </a:bodyPr>
          <a:lstStyle/>
          <a:p>
            <a:r>
              <a:rPr lang="de-DE" sz="2000" dirty="0">
                <a:latin typeface="+mn-lt"/>
              </a:rPr>
              <a:t>&gt; Es existieren zahlreiche alternative Zusammenhangsmaße für </a:t>
            </a:r>
            <a:r>
              <a:rPr lang="de-DE" sz="2000" dirty="0" err="1">
                <a:latin typeface="+mn-lt"/>
              </a:rPr>
              <a:t>ordinal</a:t>
            </a:r>
            <a:endParaRPr lang="de-DE" sz="2000" dirty="0">
              <a:latin typeface="+mn-lt"/>
            </a:endParaRPr>
          </a:p>
          <a:p>
            <a:r>
              <a:rPr lang="de-DE" sz="2000" dirty="0">
                <a:latin typeface="+mn-lt"/>
              </a:rPr>
              <a:t>   skalierte Merkmale</a:t>
            </a:r>
          </a:p>
        </p:txBody>
      </p:sp>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6"/>
          <a:stretch>
            <a:fillRect/>
          </a:stretch>
        </p:blipFill>
        <p:spPr>
          <a:xfrm>
            <a:off x="850450" y="1626498"/>
            <a:ext cx="6057900" cy="2343150"/>
          </a:xfrm>
          <a:prstGeom prst="rect">
            <a:avLst/>
          </a:prstGeom>
        </p:spPr>
      </p:pic>
    </p:spTree>
    <p:extLst>
      <p:ext uri="{BB962C8B-B14F-4D97-AF65-F5344CB8AC3E}">
        <p14:creationId xmlns:p14="http://schemas.microsoft.com/office/powerpoint/2010/main" val="270044054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0" y="2204864"/>
            <a:ext cx="9144000" cy="1938992"/>
          </a:xfrm>
          <a:prstGeom prst="rect">
            <a:avLst/>
          </a:prstGeom>
          <a:noFill/>
          <a:ln w="9525">
            <a:noFill/>
            <a:miter lim="800000"/>
            <a:headEnd/>
            <a:tailEnd/>
          </a:ln>
        </p:spPr>
        <p:txBody>
          <a:bodyPr wrap="square">
            <a:spAutoFit/>
          </a:bodyPr>
          <a:lstStyle/>
          <a:p>
            <a:pPr algn="ctr" fontAlgn="auto">
              <a:spcBef>
                <a:spcPts val="0"/>
              </a:spcBef>
              <a:spcAft>
                <a:spcPts val="0"/>
              </a:spcAft>
              <a:defRPr/>
            </a:pPr>
            <a:r>
              <a:rPr lang="de-DE" sz="4000" b="1" dirty="0">
                <a:solidFill>
                  <a:srgbClr val="0070C0"/>
                </a:solidFill>
                <a:latin typeface="+mn-lt"/>
              </a:rPr>
              <a:t>Teil 1:</a:t>
            </a:r>
          </a:p>
          <a:p>
            <a:pPr algn="ctr" fontAlgn="auto">
              <a:spcBef>
                <a:spcPts val="0"/>
              </a:spcBef>
              <a:spcAft>
                <a:spcPts val="0"/>
              </a:spcAft>
              <a:defRPr/>
            </a:pPr>
            <a:r>
              <a:rPr lang="de-DE" sz="4000" b="1" dirty="0">
                <a:solidFill>
                  <a:srgbClr val="0070C0"/>
                </a:solidFill>
                <a:latin typeface="+mn-lt"/>
              </a:rPr>
              <a:t>Deskriptive Statistik - </a:t>
            </a:r>
          </a:p>
          <a:p>
            <a:pPr algn="ctr" fontAlgn="auto">
              <a:spcBef>
                <a:spcPts val="0"/>
              </a:spcBef>
              <a:spcAft>
                <a:spcPts val="0"/>
              </a:spcAft>
              <a:defRPr/>
            </a:pPr>
            <a:r>
              <a:rPr lang="de-DE" sz="4000" b="1" dirty="0">
                <a:solidFill>
                  <a:srgbClr val="0070C0"/>
                </a:solidFill>
                <a:latin typeface="+mn-lt"/>
              </a:rPr>
              <a:t>Empirischer Kalkül</a:t>
            </a:r>
          </a:p>
        </p:txBody>
      </p:sp>
      <p:sp>
        <p:nvSpPr>
          <p:cNvPr id="4" name="Titel 5"/>
          <p:cNvSpPr txBox="1">
            <a:spLocks/>
          </p:cNvSpPr>
          <p:nvPr/>
        </p:nvSpPr>
        <p:spPr>
          <a:xfrm rot="16200000">
            <a:off x="-2573871" y="3145679"/>
            <a:ext cx="650029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7" name="Rechteck 6"/>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Rechteck 7"/>
          <p:cNvSpPr/>
          <p:nvPr/>
        </p:nvSpPr>
        <p:spPr>
          <a:xfrm>
            <a:off x="439" y="-4668"/>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itel 5"/>
          <p:cNvSpPr txBox="1">
            <a:spLocks/>
          </p:cNvSpPr>
          <p:nvPr/>
        </p:nvSpPr>
        <p:spPr>
          <a:xfrm rot="16200000">
            <a:off x="-3052500" y="3229022"/>
            <a:ext cx="6500294" cy="395290"/>
          </a:xfrm>
          <a:prstGeom prst="rect">
            <a:avLst/>
          </a:prstGeom>
          <a:solidFill>
            <a:srgbClr val="0070C0"/>
          </a:solidFill>
          <a:ln>
            <a:noFill/>
          </a:ln>
        </p:spPr>
        <p:txBody>
          <a:bodyPr/>
          <a:lstStyle/>
          <a:p>
            <a:pPr algn="ctr">
              <a:defRPr/>
            </a:pPr>
            <a:endParaRPr lang="de-DE" sz="2400" b="1" dirty="0">
              <a:solidFill>
                <a:srgbClr val="C00000"/>
              </a:solidFill>
              <a:latin typeface="+mj-lt"/>
              <a:ea typeface="+mj-ea"/>
              <a:cs typeface="+mj-cs"/>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22</a:t>
            </a:r>
            <a:endParaRPr lang="de-DE" sz="8000" b="1" dirty="0">
              <a:solidFill>
                <a:schemeClr val="tx1"/>
              </a:solidFill>
              <a:latin typeface="+mj-lt"/>
            </a:endParaRPr>
          </a:p>
        </p:txBody>
      </p:sp>
    </p:spTree>
    <p:extLst>
      <p:ext uri="{BB962C8B-B14F-4D97-AF65-F5344CB8AC3E}">
        <p14:creationId xmlns:p14="http://schemas.microsoft.com/office/powerpoint/2010/main" val="3363306182"/>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247</a:t>
            </a:r>
            <a:endParaRPr lang="de-DE" sz="8000" b="1" dirty="0">
              <a:solidFill>
                <a:schemeClr val="tx1"/>
              </a:solidFill>
              <a:latin typeface="+mj-lt"/>
            </a:endParaRPr>
          </a:p>
        </p:txBody>
      </p:sp>
      <p:sp>
        <p:nvSpPr>
          <p:cNvPr id="7" name="Textfeld 9"/>
          <p:cNvSpPr txBox="1">
            <a:spLocks noChangeArrowheads="1"/>
          </p:cNvSpPr>
          <p:nvPr/>
        </p:nvSpPr>
        <p:spPr bwMode="auto">
          <a:xfrm>
            <a:off x="466666" y="1036268"/>
            <a:ext cx="338525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Spezielle Regressionsmodelle</a:t>
            </a:r>
          </a:p>
        </p:txBody>
      </p:sp>
      <p:sp>
        <p:nvSpPr>
          <p:cNvPr id="8" name="Textfeld 9"/>
          <p:cNvSpPr txBox="1">
            <a:spLocks noChangeArrowheads="1"/>
          </p:cNvSpPr>
          <p:nvPr/>
        </p:nvSpPr>
        <p:spPr bwMode="auto">
          <a:xfrm>
            <a:off x="468313" y="1674062"/>
            <a:ext cx="569468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Hintergrund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9"/>
          <p:cNvSpPr txBox="1">
            <a:spLocks noChangeArrowheads="1"/>
          </p:cNvSpPr>
          <p:nvPr/>
        </p:nvSpPr>
        <p:spPr bwMode="auto">
          <a:xfrm>
            <a:off x="468313" y="2078096"/>
            <a:ext cx="569468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Anpassungs- und Prognosemaße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8312" y="2490862"/>
            <a:ext cx="8136135"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Metrisches vs. kategoriales Merkmal: Varianzanalysemodelle </a:t>
            </a:r>
            <a:r>
              <a:rPr lang="de-DE" sz="2000" dirty="0">
                <a:solidFill>
                  <a:srgbClr val="0070C0"/>
                </a:solidFill>
              </a:rPr>
              <a:t>●</a:t>
            </a:r>
            <a:endParaRPr lang="de-DE" sz="2000" b="1" dirty="0">
              <a:solidFill>
                <a:srgbClr val="0070C0"/>
              </a:solidFill>
              <a:latin typeface="Times New Roman" pitchFamily="18" charset="0"/>
            </a:endParaRPr>
          </a:p>
        </p:txBody>
      </p:sp>
      <p:sp>
        <p:nvSpPr>
          <p:cNvPr id="17" name="Textfeld 16"/>
          <p:cNvSpPr txBox="1"/>
          <p:nvPr/>
        </p:nvSpPr>
        <p:spPr>
          <a:xfrm>
            <a:off x="468313" y="3657489"/>
            <a:ext cx="5039791" cy="400110"/>
          </a:xfrm>
          <a:prstGeom prst="rect">
            <a:avLst/>
          </a:prstGeom>
          <a:noFill/>
        </p:spPr>
        <p:txBody>
          <a:bodyPr wrap="square" rtlCol="0">
            <a:spAutoFit/>
          </a:bodyPr>
          <a:lstStyle/>
          <a:p>
            <a:r>
              <a:rPr lang="de-DE" sz="2000" dirty="0">
                <a:latin typeface="+mn-lt"/>
              </a:rPr>
              <a:t>&gt; Zur Erinnerung nochmal ein altes Beispiel ...</a:t>
            </a:r>
          </a:p>
        </p:txBody>
      </p:sp>
      <p:sp>
        <p:nvSpPr>
          <p:cNvPr id="18" name="Textfeld 17"/>
          <p:cNvSpPr txBox="1"/>
          <p:nvPr/>
        </p:nvSpPr>
        <p:spPr>
          <a:xfrm>
            <a:off x="468313" y="2921440"/>
            <a:ext cx="9360271" cy="707886"/>
          </a:xfrm>
          <a:prstGeom prst="rect">
            <a:avLst/>
          </a:prstGeom>
          <a:noFill/>
        </p:spPr>
        <p:txBody>
          <a:bodyPr wrap="square" rtlCol="0">
            <a:spAutoFit/>
          </a:bodyPr>
          <a:lstStyle/>
          <a:p>
            <a:r>
              <a:rPr lang="de-DE" sz="2000" dirty="0">
                <a:latin typeface="+mn-lt"/>
              </a:rPr>
              <a:t>&gt; Modellierung der Streuungszerlegung im Rahmen eines (multiplen)</a:t>
            </a:r>
          </a:p>
          <a:p>
            <a:r>
              <a:rPr lang="de-DE" sz="2000" dirty="0">
                <a:latin typeface="+mn-lt"/>
              </a:rPr>
              <a:t>   linearen Regressionsmodells</a:t>
            </a: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16" name="Grafik 15"/>
          <p:cNvPicPr>
            <a:picLocks noChangeAspect="1"/>
          </p:cNvPicPr>
          <p:nvPr/>
        </p:nvPicPr>
        <p:blipFill>
          <a:blip r:embed="rId3"/>
          <a:stretch>
            <a:fillRect/>
          </a:stretch>
        </p:blipFill>
        <p:spPr>
          <a:xfrm>
            <a:off x="680095" y="4081331"/>
            <a:ext cx="6343650" cy="2571750"/>
          </a:xfrm>
          <a:prstGeom prst="rect">
            <a:avLst/>
          </a:prstGeom>
        </p:spPr>
      </p:pic>
    </p:spTree>
    <p:extLst>
      <p:ext uri="{BB962C8B-B14F-4D97-AF65-F5344CB8AC3E}">
        <p14:creationId xmlns:p14="http://schemas.microsoft.com/office/powerpoint/2010/main" val="210425816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248</a:t>
            </a:r>
            <a:endParaRPr lang="de-DE" sz="8000" b="1" dirty="0">
              <a:solidFill>
                <a:schemeClr val="tx1"/>
              </a:solidFill>
              <a:latin typeface="+mj-lt"/>
            </a:endParaRPr>
          </a:p>
        </p:txBody>
      </p:sp>
      <p:sp>
        <p:nvSpPr>
          <p:cNvPr id="7" name="Textfeld 6"/>
          <p:cNvSpPr txBox="1">
            <a:spLocks noChangeArrowheads="1"/>
          </p:cNvSpPr>
          <p:nvPr/>
        </p:nvSpPr>
        <p:spPr bwMode="auto">
          <a:xfrm>
            <a:off x="468312" y="1017602"/>
            <a:ext cx="835216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Kategoriales vs. metrisches Merkmal: Logistische Regressionsmodelle  </a:t>
            </a:r>
            <a:r>
              <a:rPr lang="de-DE" sz="2000" dirty="0">
                <a:solidFill>
                  <a:srgbClr val="0070C0"/>
                </a:solidFill>
              </a:rPr>
              <a:t>●</a:t>
            </a:r>
            <a:endParaRPr lang="de-DE" sz="2000" b="1" dirty="0">
              <a:solidFill>
                <a:srgbClr val="0070C0"/>
              </a:solidFill>
              <a:latin typeface="Times New Roman" pitchFamily="18" charset="0"/>
            </a:endParaRPr>
          </a:p>
        </p:txBody>
      </p:sp>
      <p:sp>
        <p:nvSpPr>
          <p:cNvPr id="8" name="Textfeld 9"/>
          <p:cNvSpPr txBox="1">
            <a:spLocks noChangeArrowheads="1"/>
          </p:cNvSpPr>
          <p:nvPr/>
        </p:nvSpPr>
        <p:spPr bwMode="auto">
          <a:xfrm>
            <a:off x="468313" y="5445224"/>
            <a:ext cx="569468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Multiple Regression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9"/>
          <p:cNvSpPr txBox="1">
            <a:spLocks noChangeArrowheads="1"/>
          </p:cNvSpPr>
          <p:nvPr/>
        </p:nvSpPr>
        <p:spPr bwMode="auto">
          <a:xfrm>
            <a:off x="468313" y="5888602"/>
            <a:ext cx="569468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Generalisierte lineare Modelle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611560" y="1638071"/>
            <a:ext cx="7448550" cy="3581400"/>
          </a:xfrm>
          <a:prstGeom prst="rect">
            <a:avLst/>
          </a:prstGeom>
        </p:spPr>
      </p:pic>
    </p:spTree>
    <p:extLst>
      <p:ext uri="{BB962C8B-B14F-4D97-AF65-F5344CB8AC3E}">
        <p14:creationId xmlns:p14="http://schemas.microsoft.com/office/powerpoint/2010/main" val="501226521"/>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611991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5.3.2 Grafische Darstellung höherdimensionaler Daten</a:t>
            </a:r>
          </a:p>
        </p:txBody>
      </p:sp>
      <p:sp>
        <p:nvSpPr>
          <p:cNvPr id="8" name="Textfeld 9"/>
          <p:cNvSpPr txBox="1">
            <a:spLocks noChangeArrowheads="1"/>
          </p:cNvSpPr>
          <p:nvPr/>
        </p:nvSpPr>
        <p:spPr bwMode="auto">
          <a:xfrm>
            <a:off x="471836" y="1628800"/>
            <a:ext cx="3738657"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Höherdimensionale Mosaikplots</a:t>
            </a:r>
          </a:p>
        </p:txBody>
      </p:sp>
      <p:sp>
        <p:nvSpPr>
          <p:cNvPr id="9" name="Textfeld 9"/>
          <p:cNvSpPr txBox="1">
            <a:spLocks noChangeArrowheads="1"/>
          </p:cNvSpPr>
          <p:nvPr/>
        </p:nvSpPr>
        <p:spPr bwMode="auto">
          <a:xfrm>
            <a:off x="466666" y="2132856"/>
            <a:ext cx="180107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Konzept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71836" y="2533729"/>
            <a:ext cx="698048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Beispiel 5.3.1: 3-dimensionale Mosaikplots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249</a:t>
            </a:r>
            <a:endParaRPr lang="de-DE" sz="8000" b="1" dirty="0">
              <a:solidFill>
                <a:schemeClr val="tx1"/>
              </a:solidFill>
              <a:latin typeface="+mj-lt"/>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808038" y="3301269"/>
            <a:ext cx="6067425" cy="2905125"/>
          </a:xfrm>
          <a:prstGeom prst="rect">
            <a:avLst/>
          </a:prstGeom>
        </p:spPr>
      </p:pic>
    </p:spTree>
    <p:extLst>
      <p:ext uri="{BB962C8B-B14F-4D97-AF65-F5344CB8AC3E}">
        <p14:creationId xmlns:p14="http://schemas.microsoft.com/office/powerpoint/2010/main" val="267544966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017602"/>
            <a:ext cx="547184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Beispiel 5.3.2: 4-dimensionale Mosaikplots  </a:t>
            </a:r>
            <a:r>
              <a:rPr lang="de-DE" sz="2000" dirty="0">
                <a:solidFill>
                  <a:srgbClr val="0070C0"/>
                </a:solidFill>
              </a:rPr>
              <a:t>●</a:t>
            </a:r>
            <a:endParaRPr lang="de-DE" sz="2000" b="1" dirty="0">
              <a:solidFill>
                <a:srgbClr val="0070C0"/>
              </a:solidFill>
              <a:latin typeface="Times New Roman" pitchFamily="18" charset="0"/>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250</a:t>
            </a:r>
            <a:endParaRPr lang="de-DE" sz="8000" b="1" dirty="0">
              <a:solidFill>
                <a:schemeClr val="tx1"/>
              </a:solidFill>
              <a:latin typeface="+mj-lt"/>
            </a:endParaRPr>
          </a:p>
        </p:txBody>
      </p:sp>
      <p:sp>
        <p:nvSpPr>
          <p:cNvPr id="9" name="Textfeld 8"/>
          <p:cNvSpPr txBox="1">
            <a:spLocks noChangeArrowheads="1"/>
          </p:cNvSpPr>
          <p:nvPr/>
        </p:nvSpPr>
        <p:spPr bwMode="auto">
          <a:xfrm>
            <a:off x="468312" y="6021288"/>
            <a:ext cx="547184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Weitere Möglichkeiten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3"/>
          <a:stretch>
            <a:fillRect/>
          </a:stretch>
        </p:blipFill>
        <p:spPr>
          <a:xfrm>
            <a:off x="722313" y="1729610"/>
            <a:ext cx="6153150" cy="3848100"/>
          </a:xfrm>
          <a:prstGeom prst="rect">
            <a:avLst/>
          </a:prstGeom>
        </p:spPr>
      </p:pic>
    </p:spTree>
    <p:extLst>
      <p:ext uri="{BB962C8B-B14F-4D97-AF65-F5344CB8AC3E}">
        <p14:creationId xmlns:p14="http://schemas.microsoft.com/office/powerpoint/2010/main" val="2228964496"/>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9"/>
          <p:cNvSpPr txBox="1">
            <a:spLocks noChangeArrowheads="1"/>
          </p:cNvSpPr>
          <p:nvPr/>
        </p:nvSpPr>
        <p:spPr bwMode="auto">
          <a:xfrm>
            <a:off x="466666" y="1036268"/>
            <a:ext cx="208911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3D-Punktwolken</a:t>
            </a:r>
          </a:p>
        </p:txBody>
      </p:sp>
      <p:sp>
        <p:nvSpPr>
          <p:cNvPr id="8" name="Textfeld 9"/>
          <p:cNvSpPr txBox="1">
            <a:spLocks noChangeArrowheads="1"/>
          </p:cNvSpPr>
          <p:nvPr/>
        </p:nvSpPr>
        <p:spPr bwMode="auto">
          <a:xfrm>
            <a:off x="466666" y="1628800"/>
            <a:ext cx="569468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Konzept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9"/>
          <p:cNvSpPr txBox="1">
            <a:spLocks noChangeArrowheads="1"/>
          </p:cNvSpPr>
          <p:nvPr/>
        </p:nvSpPr>
        <p:spPr bwMode="auto">
          <a:xfrm>
            <a:off x="466666" y="2032834"/>
            <a:ext cx="569468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Beispiel 5.3.3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251</a:t>
            </a:r>
            <a:endParaRPr lang="de-DE" sz="8000" b="1" dirty="0">
              <a:solidFill>
                <a:schemeClr val="tx1"/>
              </a:solidFill>
              <a:latin typeface="+mj-lt"/>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2379556"/>
            <a:ext cx="6267450" cy="3895725"/>
          </a:xfrm>
          <a:prstGeom prst="rect">
            <a:avLst/>
          </a:prstGeom>
        </p:spPr>
      </p:pic>
    </p:spTree>
    <p:extLst>
      <p:ext uri="{BB962C8B-B14F-4D97-AF65-F5344CB8AC3E}">
        <p14:creationId xmlns:p14="http://schemas.microsoft.com/office/powerpoint/2010/main" val="1437132605"/>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252</a:t>
            </a:r>
            <a:endParaRPr lang="de-DE" sz="8000" b="1" dirty="0">
              <a:solidFill>
                <a:schemeClr val="tx1"/>
              </a:solidFill>
              <a:latin typeface="+mj-lt"/>
            </a:endParaRPr>
          </a:p>
        </p:txBody>
      </p:sp>
      <p:sp>
        <p:nvSpPr>
          <p:cNvPr id="7" name="Textfeld 9"/>
          <p:cNvSpPr txBox="1">
            <a:spLocks noChangeArrowheads="1"/>
          </p:cNvSpPr>
          <p:nvPr/>
        </p:nvSpPr>
        <p:spPr bwMode="auto">
          <a:xfrm>
            <a:off x="466666" y="1036268"/>
            <a:ext cx="1044555" cy="400110"/>
          </a:xfrm>
          <a:prstGeom prst="rect">
            <a:avLst/>
          </a:prstGeom>
          <a:noFill/>
          <a:ln w="9525">
            <a:solidFill>
              <a:schemeClr val="bg1">
                <a:lumMod val="50000"/>
              </a:schemeClr>
            </a:solidFill>
            <a:miter lim="800000"/>
            <a:headEnd/>
            <a:tailEnd/>
          </a:ln>
        </p:spPr>
        <p:txBody>
          <a:bodyPr wrap="square">
            <a:spAutoFit/>
          </a:bodyPr>
          <a:lstStyle/>
          <a:p>
            <a:r>
              <a:rPr lang="de-DE" sz="2000" b="1" dirty="0" err="1">
                <a:solidFill>
                  <a:srgbClr val="0070C0"/>
                </a:solidFill>
                <a:latin typeface="Times New Roman" pitchFamily="18" charset="0"/>
              </a:rPr>
              <a:t>Biplots</a:t>
            </a:r>
            <a:endParaRPr lang="de-DE" sz="2000" b="1" dirty="0">
              <a:solidFill>
                <a:srgbClr val="0070C0"/>
              </a:solidFill>
              <a:latin typeface="Times New Roman" pitchFamily="18" charset="0"/>
            </a:endParaRPr>
          </a:p>
        </p:txBody>
      </p:sp>
      <p:sp>
        <p:nvSpPr>
          <p:cNvPr id="8" name="Textfeld 9"/>
          <p:cNvSpPr txBox="1">
            <a:spLocks noChangeArrowheads="1"/>
          </p:cNvSpPr>
          <p:nvPr/>
        </p:nvSpPr>
        <p:spPr bwMode="auto">
          <a:xfrm>
            <a:off x="466666" y="1628800"/>
            <a:ext cx="569468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Konzept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9"/>
          <p:cNvSpPr txBox="1">
            <a:spLocks noChangeArrowheads="1"/>
          </p:cNvSpPr>
          <p:nvPr/>
        </p:nvSpPr>
        <p:spPr bwMode="auto">
          <a:xfrm>
            <a:off x="466666" y="2032834"/>
            <a:ext cx="468139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Hauptkomponentenanalyse-</a:t>
            </a:r>
            <a:r>
              <a:rPr lang="de-DE" sz="2000" b="1" dirty="0" err="1">
                <a:solidFill>
                  <a:srgbClr val="0070C0"/>
                </a:solidFill>
                <a:latin typeface="+mn-lt"/>
              </a:rPr>
              <a:t>Biplots</a:t>
            </a:r>
            <a:r>
              <a:rPr lang="de-DE" sz="2000" b="1" dirty="0">
                <a:solidFill>
                  <a:srgbClr val="0070C0"/>
                </a:solidFill>
                <a:latin typeface="+mn-lt"/>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958273" y="2472411"/>
            <a:ext cx="5413928" cy="4080988"/>
          </a:xfrm>
          <a:prstGeom prst="rect">
            <a:avLst/>
          </a:prstGeom>
        </p:spPr>
      </p:pic>
    </p:spTree>
    <p:extLst>
      <p:ext uri="{BB962C8B-B14F-4D97-AF65-F5344CB8AC3E}">
        <p14:creationId xmlns:p14="http://schemas.microsoft.com/office/powerpoint/2010/main" val="891981725"/>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253</a:t>
            </a:r>
            <a:endParaRPr lang="de-DE" sz="8000" b="1" dirty="0">
              <a:solidFill>
                <a:schemeClr val="tx1"/>
              </a:solidFill>
              <a:latin typeface="+mj-lt"/>
            </a:endParaRPr>
          </a:p>
        </p:txBody>
      </p: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70135" y="1504051"/>
            <a:ext cx="6524625" cy="4505325"/>
          </a:xfrm>
          <a:prstGeom prst="rect">
            <a:avLst/>
          </a:prstGeom>
        </p:spPr>
      </p:pic>
    </p:spTree>
    <p:extLst>
      <p:ext uri="{BB962C8B-B14F-4D97-AF65-F5344CB8AC3E}">
        <p14:creationId xmlns:p14="http://schemas.microsoft.com/office/powerpoint/2010/main" val="2129845758"/>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254</a:t>
            </a:r>
            <a:endParaRPr lang="de-DE" sz="8000" b="1" dirty="0">
              <a:solidFill>
                <a:schemeClr val="tx1"/>
              </a:solidFill>
              <a:latin typeface="+mj-lt"/>
            </a:endParaRPr>
          </a:p>
        </p:txBody>
      </p:sp>
      <p:sp>
        <p:nvSpPr>
          <p:cNvPr id="7" name="Textfeld 6"/>
          <p:cNvSpPr txBox="1">
            <a:spLocks noChangeArrowheads="1"/>
          </p:cNvSpPr>
          <p:nvPr/>
        </p:nvSpPr>
        <p:spPr bwMode="auto">
          <a:xfrm>
            <a:off x="468312" y="1017602"/>
            <a:ext cx="446372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Korrespondenzanalyse-</a:t>
            </a:r>
            <a:r>
              <a:rPr lang="de-DE" sz="2000" b="1" dirty="0" err="1">
                <a:solidFill>
                  <a:srgbClr val="0070C0"/>
                </a:solidFill>
                <a:latin typeface="+mn-lt"/>
              </a:rPr>
              <a:t>Biplots</a:t>
            </a:r>
            <a:r>
              <a:rPr lang="de-DE" sz="2000" b="1" dirty="0">
                <a:solidFill>
                  <a:srgbClr val="0070C0"/>
                </a:solidFill>
                <a:latin typeface="+mn-lt"/>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8" name="Rechteck 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72081" y="1844824"/>
            <a:ext cx="5238750" cy="3019425"/>
          </a:xfrm>
          <a:prstGeom prst="rect">
            <a:avLst/>
          </a:prstGeom>
        </p:spPr>
      </p:pic>
    </p:spTree>
    <p:extLst>
      <p:ext uri="{BB962C8B-B14F-4D97-AF65-F5344CB8AC3E}">
        <p14:creationId xmlns:p14="http://schemas.microsoft.com/office/powerpoint/2010/main" val="3648083892"/>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Rechteck 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1019116"/>
            <a:ext cx="7105650" cy="5429250"/>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255</a:t>
            </a:r>
            <a:endParaRPr lang="de-DE" sz="8000" b="1" dirty="0">
              <a:solidFill>
                <a:schemeClr val="tx1"/>
              </a:solidFill>
              <a:latin typeface="+mj-lt"/>
            </a:endParaRPr>
          </a:p>
        </p:txBody>
      </p:sp>
    </p:spTree>
    <p:extLst>
      <p:ext uri="{BB962C8B-B14F-4D97-AF65-F5344CB8AC3E}">
        <p14:creationId xmlns:p14="http://schemas.microsoft.com/office/powerpoint/2010/main" val="639465539"/>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256</a:t>
            </a:r>
            <a:endParaRPr lang="de-DE" sz="8000" b="1" dirty="0">
              <a:solidFill>
                <a:schemeClr val="tx1"/>
              </a:solidFill>
              <a:latin typeface="+mj-lt"/>
            </a:endParaRPr>
          </a:p>
        </p:txBody>
      </p:sp>
      <p:sp>
        <p:nvSpPr>
          <p:cNvPr id="8" name="Rechteck 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72993" y="1308788"/>
            <a:ext cx="6534150" cy="4895850"/>
          </a:xfrm>
          <a:prstGeom prst="rect">
            <a:avLst/>
          </a:prstGeom>
        </p:spPr>
      </p:pic>
    </p:spTree>
    <p:extLst>
      <p:ext uri="{BB962C8B-B14F-4D97-AF65-F5344CB8AC3E}">
        <p14:creationId xmlns:p14="http://schemas.microsoft.com/office/powerpoint/2010/main" val="331644709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1675826" y="2814006"/>
            <a:ext cx="6840090" cy="1323439"/>
          </a:xfrm>
          <a:prstGeom prst="rect">
            <a:avLst/>
          </a:prstGeom>
          <a:noFill/>
          <a:ln w="9525">
            <a:noFill/>
            <a:miter lim="800000"/>
            <a:headEnd/>
            <a:tailEnd/>
          </a:ln>
        </p:spPr>
        <p:txBody>
          <a:bodyPr wrap="square">
            <a:spAutoFit/>
          </a:bodyPr>
          <a:lstStyle/>
          <a:p>
            <a:pPr fontAlgn="auto">
              <a:spcBef>
                <a:spcPts val="0"/>
              </a:spcBef>
              <a:spcAft>
                <a:spcPts val="0"/>
              </a:spcAft>
              <a:defRPr/>
            </a:pPr>
            <a:r>
              <a:rPr lang="de-DE" sz="4000" b="1" dirty="0">
                <a:solidFill>
                  <a:srgbClr val="0070C0"/>
                </a:solidFill>
                <a:latin typeface="+mn-lt"/>
              </a:rPr>
              <a:t>2  Einführung in die </a:t>
            </a:r>
          </a:p>
          <a:p>
            <a:pPr fontAlgn="auto">
              <a:spcBef>
                <a:spcPts val="0"/>
              </a:spcBef>
              <a:spcAft>
                <a:spcPts val="0"/>
              </a:spcAft>
              <a:defRPr/>
            </a:pPr>
            <a:r>
              <a:rPr lang="de-DE" sz="4000" b="1" dirty="0">
                <a:solidFill>
                  <a:srgbClr val="0070C0"/>
                </a:solidFill>
                <a:latin typeface="+mn-lt"/>
              </a:rPr>
              <a:t>    deskriptive Statistik</a:t>
            </a:r>
          </a:p>
        </p:txBody>
      </p:sp>
      <p:sp>
        <p:nvSpPr>
          <p:cNvPr id="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23</a:t>
            </a:r>
            <a:endParaRPr lang="de-DE" sz="8000" b="1" dirty="0">
              <a:solidFill>
                <a:schemeClr val="tx1"/>
              </a:solidFill>
              <a:latin typeface="+mj-lt"/>
            </a:endParaRP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8" name="Rechteck 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543265736"/>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257</a:t>
            </a:r>
            <a:endParaRPr lang="de-DE" sz="8000" b="1" dirty="0">
              <a:solidFill>
                <a:schemeClr val="tx1"/>
              </a:solidFill>
              <a:latin typeface="+mj-lt"/>
            </a:endParaRPr>
          </a:p>
        </p:txBody>
      </p:sp>
      <p:sp>
        <p:nvSpPr>
          <p:cNvPr id="7" name="Textfeld 6"/>
          <p:cNvSpPr txBox="1">
            <a:spLocks noChangeArrowheads="1"/>
          </p:cNvSpPr>
          <p:nvPr/>
        </p:nvSpPr>
        <p:spPr bwMode="auto">
          <a:xfrm>
            <a:off x="468312" y="981075"/>
            <a:ext cx="770408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5.3.3 Wichtige Aspekte bei der Analyse empirischer Zusammenhänge</a:t>
            </a:r>
          </a:p>
        </p:txBody>
      </p:sp>
      <p:sp>
        <p:nvSpPr>
          <p:cNvPr id="8" name="Textfeld 9"/>
          <p:cNvSpPr txBox="1">
            <a:spLocks noChangeArrowheads="1"/>
          </p:cNvSpPr>
          <p:nvPr/>
        </p:nvSpPr>
        <p:spPr bwMode="auto">
          <a:xfrm>
            <a:off x="471836" y="1628800"/>
            <a:ext cx="518028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Empirischer Zusammenhänge und Kausalität</a:t>
            </a:r>
          </a:p>
        </p:txBody>
      </p:sp>
      <p:sp>
        <p:nvSpPr>
          <p:cNvPr id="9" name="Textfeld 9"/>
          <p:cNvSpPr txBox="1">
            <a:spLocks noChangeArrowheads="1"/>
          </p:cNvSpPr>
          <p:nvPr/>
        </p:nvSpPr>
        <p:spPr bwMode="auto">
          <a:xfrm>
            <a:off x="466666" y="2132856"/>
            <a:ext cx="352927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Zum Kausalitätsbegriff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8312" y="2609036"/>
            <a:ext cx="352927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Kausalität in der Statistik </a:t>
            </a:r>
            <a:r>
              <a:rPr lang="de-DE" sz="2000" dirty="0">
                <a:solidFill>
                  <a:srgbClr val="0070C0"/>
                </a:solidFill>
              </a:rPr>
              <a:t>●</a:t>
            </a:r>
            <a:endParaRPr lang="de-DE" sz="2000" b="1" dirty="0">
              <a:solidFill>
                <a:srgbClr val="0070C0"/>
              </a:solidFill>
              <a:latin typeface="Times New Roman" pitchFamily="18" charset="0"/>
            </a:endParaRPr>
          </a:p>
        </p:txBody>
      </p:sp>
      <p:sp>
        <p:nvSpPr>
          <p:cNvPr id="11" name="Textfeld 10"/>
          <p:cNvSpPr txBox="1">
            <a:spLocks noChangeArrowheads="1"/>
          </p:cNvSpPr>
          <p:nvPr/>
        </p:nvSpPr>
        <p:spPr bwMode="auto">
          <a:xfrm>
            <a:off x="466666" y="5013176"/>
            <a:ext cx="489225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Korrelation impliziert keine Kausalität </a:t>
            </a:r>
            <a:r>
              <a:rPr lang="de-DE" sz="2000" dirty="0">
                <a:solidFill>
                  <a:srgbClr val="0070C0"/>
                </a:solidFill>
              </a:rPr>
              <a:t>●</a:t>
            </a:r>
            <a:endParaRPr lang="de-DE" sz="2000" b="1" dirty="0">
              <a:solidFill>
                <a:srgbClr val="0070C0"/>
              </a:solidFill>
              <a:latin typeface="Times New Roman" pitchFamily="18" charset="0"/>
            </a:endParaRPr>
          </a:p>
        </p:txBody>
      </p:sp>
      <p:sp>
        <p:nvSpPr>
          <p:cNvPr id="2" name="Textfeld 1"/>
          <p:cNvSpPr txBox="1"/>
          <p:nvPr/>
        </p:nvSpPr>
        <p:spPr>
          <a:xfrm>
            <a:off x="471836" y="3009410"/>
            <a:ext cx="7920112" cy="707886"/>
          </a:xfrm>
          <a:prstGeom prst="rect">
            <a:avLst/>
          </a:prstGeom>
          <a:noFill/>
        </p:spPr>
        <p:txBody>
          <a:bodyPr wrap="square" rtlCol="0">
            <a:spAutoFit/>
          </a:bodyPr>
          <a:lstStyle/>
          <a:p>
            <a:r>
              <a:rPr lang="de-DE" sz="2000" dirty="0">
                <a:latin typeface="+mn-lt"/>
              </a:rPr>
              <a:t>&gt; „</a:t>
            </a:r>
            <a:r>
              <a:rPr lang="de-DE" sz="2000" i="1" dirty="0">
                <a:latin typeface="+mn-lt"/>
              </a:rPr>
              <a:t>Force </a:t>
            </a:r>
            <a:r>
              <a:rPr lang="de-DE" sz="2000" i="1" dirty="0" err="1">
                <a:latin typeface="+mn-lt"/>
              </a:rPr>
              <a:t>as</a:t>
            </a:r>
            <a:r>
              <a:rPr lang="de-DE" sz="2000" i="1" dirty="0">
                <a:latin typeface="+mn-lt"/>
              </a:rPr>
              <a:t> a </a:t>
            </a:r>
            <a:r>
              <a:rPr lang="de-DE" sz="2000" i="1" dirty="0" err="1">
                <a:latin typeface="+mn-lt"/>
              </a:rPr>
              <a:t>cause</a:t>
            </a:r>
            <a:r>
              <a:rPr lang="de-DE" sz="2000" i="1" dirty="0">
                <a:latin typeface="+mn-lt"/>
              </a:rPr>
              <a:t> </a:t>
            </a:r>
            <a:r>
              <a:rPr lang="de-DE" sz="2000" i="1" dirty="0" err="1">
                <a:latin typeface="+mn-lt"/>
              </a:rPr>
              <a:t>of</a:t>
            </a:r>
            <a:r>
              <a:rPr lang="de-DE" sz="2000" i="1" dirty="0">
                <a:latin typeface="+mn-lt"/>
              </a:rPr>
              <a:t> </a:t>
            </a:r>
            <a:r>
              <a:rPr lang="de-DE" sz="2000" i="1" dirty="0" err="1">
                <a:latin typeface="+mn-lt"/>
              </a:rPr>
              <a:t>motion</a:t>
            </a:r>
            <a:r>
              <a:rPr lang="de-DE" sz="2000" i="1" dirty="0">
                <a:latin typeface="+mn-lt"/>
              </a:rPr>
              <a:t> </a:t>
            </a:r>
            <a:r>
              <a:rPr lang="de-DE" sz="2000" i="1" dirty="0" err="1">
                <a:latin typeface="+mn-lt"/>
              </a:rPr>
              <a:t>is</a:t>
            </a:r>
            <a:r>
              <a:rPr lang="de-DE" sz="2000" i="1" dirty="0">
                <a:latin typeface="+mn-lt"/>
              </a:rPr>
              <a:t> </a:t>
            </a:r>
            <a:r>
              <a:rPr lang="de-DE" sz="2000" i="1" dirty="0" err="1">
                <a:latin typeface="+mn-lt"/>
              </a:rPr>
              <a:t>exactly</a:t>
            </a:r>
            <a:r>
              <a:rPr lang="de-DE" sz="2000" i="1" dirty="0">
                <a:latin typeface="+mn-lt"/>
              </a:rPr>
              <a:t> on </a:t>
            </a:r>
            <a:r>
              <a:rPr lang="de-DE" sz="2000" i="1" dirty="0" err="1">
                <a:latin typeface="+mn-lt"/>
              </a:rPr>
              <a:t>the</a:t>
            </a:r>
            <a:r>
              <a:rPr lang="de-DE" sz="2000" i="1" dirty="0">
                <a:latin typeface="+mn-lt"/>
              </a:rPr>
              <a:t> same </a:t>
            </a:r>
            <a:r>
              <a:rPr lang="de-DE" sz="2000" i="1" dirty="0" err="1">
                <a:latin typeface="+mn-lt"/>
              </a:rPr>
              <a:t>footing</a:t>
            </a:r>
            <a:r>
              <a:rPr lang="de-DE" sz="2000" i="1" dirty="0">
                <a:latin typeface="+mn-lt"/>
              </a:rPr>
              <a:t> </a:t>
            </a:r>
            <a:r>
              <a:rPr lang="de-DE" sz="2000" i="1" dirty="0" err="1">
                <a:latin typeface="+mn-lt"/>
              </a:rPr>
              <a:t>as</a:t>
            </a:r>
            <a:endParaRPr lang="de-DE" sz="2000" i="1" dirty="0">
              <a:latin typeface="+mn-lt"/>
            </a:endParaRPr>
          </a:p>
          <a:p>
            <a:r>
              <a:rPr lang="de-DE" sz="2000" i="1" dirty="0">
                <a:latin typeface="+mn-lt"/>
              </a:rPr>
              <a:t>    a </a:t>
            </a:r>
            <a:r>
              <a:rPr lang="de-DE" sz="2000" i="1" dirty="0" err="1">
                <a:latin typeface="+mn-lt"/>
              </a:rPr>
              <a:t>tree-god</a:t>
            </a:r>
            <a:r>
              <a:rPr lang="de-DE" sz="2000" i="1" dirty="0">
                <a:latin typeface="+mn-lt"/>
              </a:rPr>
              <a:t> </a:t>
            </a:r>
            <a:r>
              <a:rPr lang="de-DE" sz="2000" i="1" dirty="0" err="1">
                <a:latin typeface="+mn-lt"/>
              </a:rPr>
              <a:t>as</a:t>
            </a:r>
            <a:r>
              <a:rPr lang="de-DE" sz="2000" i="1" dirty="0">
                <a:latin typeface="+mn-lt"/>
              </a:rPr>
              <a:t> </a:t>
            </a:r>
            <a:r>
              <a:rPr lang="de-DE" sz="2000" i="1" dirty="0" err="1">
                <a:latin typeface="+mn-lt"/>
              </a:rPr>
              <a:t>cause</a:t>
            </a:r>
            <a:r>
              <a:rPr lang="de-DE" sz="2000" i="1" dirty="0">
                <a:latin typeface="+mn-lt"/>
              </a:rPr>
              <a:t> </a:t>
            </a:r>
            <a:r>
              <a:rPr lang="de-DE" sz="2000" i="1" dirty="0" err="1">
                <a:latin typeface="+mn-lt"/>
              </a:rPr>
              <a:t>of</a:t>
            </a:r>
            <a:r>
              <a:rPr lang="de-DE" sz="2000" i="1" dirty="0">
                <a:latin typeface="+mn-lt"/>
              </a:rPr>
              <a:t> </a:t>
            </a:r>
            <a:r>
              <a:rPr lang="de-DE" sz="2000" i="1" dirty="0" err="1">
                <a:latin typeface="+mn-lt"/>
              </a:rPr>
              <a:t>growth</a:t>
            </a:r>
            <a:r>
              <a:rPr lang="de-DE" sz="2000" dirty="0">
                <a:latin typeface="+mn-lt"/>
              </a:rPr>
              <a:t>“ (Karl Pearson [1900b])</a:t>
            </a:r>
          </a:p>
        </p:txBody>
      </p:sp>
      <p:sp>
        <p:nvSpPr>
          <p:cNvPr id="15" name="Textfeld 14"/>
          <p:cNvSpPr txBox="1"/>
          <p:nvPr/>
        </p:nvSpPr>
        <p:spPr>
          <a:xfrm>
            <a:off x="466666" y="3757368"/>
            <a:ext cx="5092278" cy="400110"/>
          </a:xfrm>
          <a:prstGeom prst="rect">
            <a:avLst/>
          </a:prstGeom>
          <a:noFill/>
        </p:spPr>
        <p:txBody>
          <a:bodyPr wrap="square" rtlCol="0">
            <a:spAutoFit/>
          </a:bodyPr>
          <a:lstStyle/>
          <a:p>
            <a:r>
              <a:rPr lang="de-DE" sz="2000" dirty="0">
                <a:latin typeface="+mn-lt"/>
              </a:rPr>
              <a:t>&gt; Ein „</a:t>
            </a:r>
            <a:r>
              <a:rPr lang="de-DE" sz="2000" i="1" dirty="0">
                <a:latin typeface="+mn-lt"/>
              </a:rPr>
              <a:t>kognitives Konstrukt </a:t>
            </a:r>
            <a:r>
              <a:rPr lang="de-DE" sz="2000" dirty="0">
                <a:latin typeface="+mn-lt"/>
              </a:rPr>
              <a:t>“ (</a:t>
            </a:r>
            <a:r>
              <a:rPr lang="de-DE" sz="2000" dirty="0" err="1">
                <a:latin typeface="+mn-lt"/>
              </a:rPr>
              <a:t>Kälble</a:t>
            </a:r>
            <a:r>
              <a:rPr lang="de-DE" sz="2000" dirty="0">
                <a:latin typeface="+mn-lt"/>
              </a:rPr>
              <a:t> [1997])</a:t>
            </a:r>
          </a:p>
        </p:txBody>
      </p:sp>
      <p:sp>
        <p:nvSpPr>
          <p:cNvPr id="16" name="Textfeld 15"/>
          <p:cNvSpPr txBox="1"/>
          <p:nvPr/>
        </p:nvSpPr>
        <p:spPr>
          <a:xfrm>
            <a:off x="471836" y="4157478"/>
            <a:ext cx="6188396" cy="707886"/>
          </a:xfrm>
          <a:prstGeom prst="rect">
            <a:avLst/>
          </a:prstGeom>
          <a:noFill/>
        </p:spPr>
        <p:txBody>
          <a:bodyPr wrap="square" rtlCol="0">
            <a:spAutoFit/>
          </a:bodyPr>
          <a:lstStyle/>
          <a:p>
            <a:r>
              <a:rPr lang="de-DE" sz="2000" dirty="0">
                <a:latin typeface="+mn-lt"/>
              </a:rPr>
              <a:t>&gt; Zu </a:t>
            </a:r>
            <a:r>
              <a:rPr lang="de-DE" sz="2000" i="1" dirty="0" err="1">
                <a:latin typeface="+mn-lt"/>
              </a:rPr>
              <a:t>Causal</a:t>
            </a:r>
            <a:r>
              <a:rPr lang="de-DE" sz="2000" i="1" dirty="0">
                <a:latin typeface="+mn-lt"/>
              </a:rPr>
              <a:t> </a:t>
            </a:r>
            <a:r>
              <a:rPr lang="de-DE" sz="2000" i="1" dirty="0" err="1">
                <a:latin typeface="+mn-lt"/>
              </a:rPr>
              <a:t>Inference</a:t>
            </a:r>
            <a:r>
              <a:rPr lang="de-DE" sz="2000" dirty="0">
                <a:latin typeface="+mn-lt"/>
              </a:rPr>
              <a:t> und  </a:t>
            </a:r>
            <a:r>
              <a:rPr lang="de-DE" sz="2000" i="1" dirty="0" err="1">
                <a:latin typeface="+mn-lt"/>
              </a:rPr>
              <a:t>Structural</a:t>
            </a:r>
            <a:r>
              <a:rPr lang="de-DE" sz="2000" i="1" dirty="0">
                <a:latin typeface="+mn-lt"/>
              </a:rPr>
              <a:t> </a:t>
            </a:r>
            <a:r>
              <a:rPr lang="de-DE" sz="2000" i="1" dirty="0" err="1">
                <a:latin typeface="+mn-lt"/>
              </a:rPr>
              <a:t>Causal</a:t>
            </a:r>
            <a:r>
              <a:rPr lang="de-DE" sz="2000" i="1" dirty="0">
                <a:latin typeface="+mn-lt"/>
              </a:rPr>
              <a:t> Models</a:t>
            </a:r>
            <a:r>
              <a:rPr lang="de-DE" sz="2000" dirty="0">
                <a:latin typeface="+mn-lt"/>
              </a:rPr>
              <a:t> </a:t>
            </a:r>
          </a:p>
          <a:p>
            <a:r>
              <a:rPr lang="de-DE" sz="2000" dirty="0">
                <a:latin typeface="+mn-lt"/>
              </a:rPr>
              <a:t>   vgl. etwa Cox und </a:t>
            </a:r>
            <a:r>
              <a:rPr lang="de-DE" sz="2000" dirty="0" err="1">
                <a:latin typeface="+mn-lt"/>
              </a:rPr>
              <a:t>Wermuth</a:t>
            </a:r>
            <a:r>
              <a:rPr lang="de-DE" sz="2000" dirty="0">
                <a:latin typeface="+mn-lt"/>
              </a:rPr>
              <a:t> [2004] oder Pearl [2009]</a:t>
            </a:r>
          </a:p>
        </p:txBody>
      </p:sp>
      <p:sp>
        <p:nvSpPr>
          <p:cNvPr id="17" name="Textfeld 16"/>
          <p:cNvSpPr txBox="1"/>
          <p:nvPr/>
        </p:nvSpPr>
        <p:spPr>
          <a:xfrm>
            <a:off x="755576" y="5413286"/>
            <a:ext cx="7920112" cy="400110"/>
          </a:xfrm>
          <a:prstGeom prst="rect">
            <a:avLst/>
          </a:prstGeom>
          <a:noFill/>
        </p:spPr>
        <p:txBody>
          <a:bodyPr wrap="square" rtlCol="0">
            <a:spAutoFit/>
          </a:bodyPr>
          <a:lstStyle/>
          <a:p>
            <a:r>
              <a:rPr lang="de-DE" sz="2000" dirty="0">
                <a:latin typeface="+mn-lt"/>
              </a:rPr>
              <a:t>Empirische Zusammenhangsmaße können stets verzerrt sein durch</a:t>
            </a:r>
          </a:p>
        </p:txBody>
      </p:sp>
      <p:sp>
        <p:nvSpPr>
          <p:cNvPr id="18" name="Textfeld 17"/>
          <p:cNvSpPr txBox="1"/>
          <p:nvPr/>
        </p:nvSpPr>
        <p:spPr>
          <a:xfrm>
            <a:off x="1043608" y="5827315"/>
            <a:ext cx="4608512" cy="400110"/>
          </a:xfrm>
          <a:prstGeom prst="rect">
            <a:avLst/>
          </a:prstGeom>
          <a:noFill/>
        </p:spPr>
        <p:txBody>
          <a:bodyPr wrap="square" rtlCol="0">
            <a:spAutoFit/>
          </a:bodyPr>
          <a:lstStyle/>
          <a:p>
            <a:r>
              <a:rPr lang="de-DE" sz="2000" dirty="0">
                <a:latin typeface="+mn-lt"/>
              </a:rPr>
              <a:t>(i) systematische Verzerrungen</a:t>
            </a:r>
          </a:p>
        </p:txBody>
      </p:sp>
      <p:sp>
        <p:nvSpPr>
          <p:cNvPr id="19" name="Textfeld 18"/>
          <p:cNvSpPr txBox="1"/>
          <p:nvPr/>
        </p:nvSpPr>
        <p:spPr>
          <a:xfrm>
            <a:off x="1043608" y="6209388"/>
            <a:ext cx="4515336" cy="400110"/>
          </a:xfrm>
          <a:prstGeom prst="rect">
            <a:avLst/>
          </a:prstGeom>
          <a:noFill/>
        </p:spPr>
        <p:txBody>
          <a:bodyPr wrap="square" rtlCol="0">
            <a:spAutoFit/>
          </a:bodyPr>
          <a:lstStyle/>
          <a:p>
            <a:r>
              <a:rPr lang="de-DE" sz="2000" dirty="0">
                <a:latin typeface="+mn-lt"/>
              </a:rPr>
              <a:t>(ii) zufällige Schwankungen</a:t>
            </a:r>
          </a:p>
        </p:txBody>
      </p:sp>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596032409"/>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017602"/>
            <a:ext cx="518380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Nachweis und Messung kausaler Effekte  </a:t>
            </a:r>
            <a:r>
              <a:rPr lang="de-DE" sz="2000" dirty="0">
                <a:solidFill>
                  <a:srgbClr val="0070C0"/>
                </a:solidFill>
              </a:rPr>
              <a:t>●</a:t>
            </a:r>
            <a:endParaRPr lang="de-DE" sz="2000" b="1" dirty="0">
              <a:solidFill>
                <a:srgbClr val="0070C0"/>
              </a:solidFill>
              <a:latin typeface="Times New Roman" pitchFamily="18" charset="0"/>
            </a:endParaRPr>
          </a:p>
        </p:txBody>
      </p:sp>
      <p:sp>
        <p:nvSpPr>
          <p:cNvPr id="8" name="Textfeld 7"/>
          <p:cNvSpPr txBox="1">
            <a:spLocks noChangeArrowheads="1"/>
          </p:cNvSpPr>
          <p:nvPr/>
        </p:nvSpPr>
        <p:spPr bwMode="auto">
          <a:xfrm>
            <a:off x="468311" y="1618188"/>
            <a:ext cx="547183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Experimentalstudien vs. Erhebungsstudien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8"/>
          <p:cNvSpPr txBox="1">
            <a:spLocks noChangeArrowheads="1"/>
          </p:cNvSpPr>
          <p:nvPr/>
        </p:nvSpPr>
        <p:spPr bwMode="auto">
          <a:xfrm>
            <a:off x="468313" y="2236608"/>
            <a:ext cx="547183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Einflussschema bei Kausalanalysen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73188" y="2942266"/>
            <a:ext cx="7515225" cy="3429000"/>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258</a:t>
            </a:r>
            <a:endParaRPr lang="de-DE" sz="8000" b="1" dirty="0">
              <a:solidFill>
                <a:schemeClr val="tx1"/>
              </a:solidFill>
              <a:latin typeface="+mj-lt"/>
            </a:endParaRPr>
          </a:p>
        </p:txBody>
      </p:sp>
    </p:spTree>
    <p:extLst>
      <p:ext uri="{BB962C8B-B14F-4D97-AF65-F5344CB8AC3E}">
        <p14:creationId xmlns:p14="http://schemas.microsoft.com/office/powerpoint/2010/main" val="1246862239"/>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259</a:t>
            </a:r>
            <a:endParaRPr lang="de-DE" sz="8000" b="1" dirty="0">
              <a:solidFill>
                <a:schemeClr val="tx1"/>
              </a:solidFill>
              <a:latin typeface="+mj-lt"/>
            </a:endParaRPr>
          </a:p>
        </p:txBody>
      </p:sp>
      <p:sp>
        <p:nvSpPr>
          <p:cNvPr id="10" name="Textfeld 9"/>
          <p:cNvSpPr txBox="1">
            <a:spLocks noChangeArrowheads="1"/>
          </p:cNvSpPr>
          <p:nvPr/>
        </p:nvSpPr>
        <p:spPr bwMode="auto">
          <a:xfrm>
            <a:off x="466666" y="1036268"/>
            <a:ext cx="381730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Spezielle Formen von Kausalität</a:t>
            </a:r>
          </a:p>
        </p:txBody>
      </p:sp>
      <p:sp>
        <p:nvSpPr>
          <p:cNvPr id="11" name="Textfeld 9"/>
          <p:cNvSpPr txBox="1">
            <a:spLocks noChangeArrowheads="1"/>
          </p:cNvSpPr>
          <p:nvPr/>
        </p:nvSpPr>
        <p:spPr bwMode="auto">
          <a:xfrm>
            <a:off x="466666" y="1628800"/>
            <a:ext cx="569468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Direkte und indirekte kausale Effekte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Textfeld 9"/>
          <p:cNvSpPr txBox="1">
            <a:spLocks noChangeArrowheads="1"/>
          </p:cNvSpPr>
          <p:nvPr/>
        </p:nvSpPr>
        <p:spPr bwMode="auto">
          <a:xfrm>
            <a:off x="466666" y="4581128"/>
            <a:ext cx="569468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Dynamische und simultane Abhängigkeit </a:t>
            </a:r>
            <a:r>
              <a:rPr lang="de-DE" sz="2000" dirty="0">
                <a:solidFill>
                  <a:srgbClr val="0070C0"/>
                </a:solidFill>
              </a:rPr>
              <a:t>●</a:t>
            </a:r>
            <a:endParaRPr lang="de-DE" sz="2000" b="1" dirty="0">
              <a:solidFill>
                <a:srgbClr val="0070C0"/>
              </a:solidFill>
              <a:latin typeface="Times New Roman" pitchFamily="18" charset="0"/>
            </a:endParaRPr>
          </a:p>
        </p:txBody>
      </p:sp>
      <p:sp>
        <p:nvSpPr>
          <p:cNvPr id="16" name="Textfeld 15"/>
          <p:cNvSpPr txBox="1"/>
          <p:nvPr/>
        </p:nvSpPr>
        <p:spPr>
          <a:xfrm>
            <a:off x="466666" y="4992267"/>
            <a:ext cx="7450197" cy="707886"/>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Dynamische kausale Effekte: </a:t>
            </a:r>
            <a:r>
              <a:rPr lang="de-DE" sz="2000" dirty="0">
                <a:latin typeface="+mn-lt"/>
              </a:rPr>
              <a:t>Anpassungsvorgänge vollziehen sich</a:t>
            </a:r>
          </a:p>
          <a:p>
            <a:r>
              <a:rPr lang="de-DE" sz="2000" dirty="0">
                <a:latin typeface="+mn-lt"/>
              </a:rPr>
              <a:t>   zeitlich verzögert und schrittweise</a:t>
            </a:r>
          </a:p>
        </p:txBody>
      </p:sp>
      <p:sp>
        <p:nvSpPr>
          <p:cNvPr id="19" name="Textfeld 18"/>
          <p:cNvSpPr txBox="1"/>
          <p:nvPr/>
        </p:nvSpPr>
        <p:spPr>
          <a:xfrm>
            <a:off x="468313" y="5700153"/>
            <a:ext cx="7920112"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Simultane Kausalität: </a:t>
            </a:r>
            <a:r>
              <a:rPr lang="de-DE" sz="2000" i="1" dirty="0">
                <a:latin typeface="+mn-lt"/>
              </a:rPr>
              <a:t>X</a:t>
            </a:r>
            <a:r>
              <a:rPr lang="de-DE" sz="2000" dirty="0">
                <a:latin typeface="+mn-lt"/>
              </a:rPr>
              <a:t> beeinflusst </a:t>
            </a:r>
            <a:r>
              <a:rPr lang="de-DE" sz="2000" i="1" dirty="0">
                <a:latin typeface="+mn-lt"/>
              </a:rPr>
              <a:t>Y</a:t>
            </a:r>
            <a:r>
              <a:rPr lang="de-DE" sz="2000" dirty="0">
                <a:latin typeface="+mn-lt"/>
              </a:rPr>
              <a:t> und umgekehrt</a:t>
            </a:r>
          </a:p>
        </p:txBody>
      </p:sp>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2041015"/>
            <a:ext cx="7515225" cy="2409825"/>
          </a:xfrm>
          <a:prstGeom prst="rect">
            <a:avLst/>
          </a:prstGeom>
        </p:spPr>
      </p:pic>
    </p:spTree>
    <p:extLst>
      <p:ext uri="{BB962C8B-B14F-4D97-AF65-F5344CB8AC3E}">
        <p14:creationId xmlns:p14="http://schemas.microsoft.com/office/powerpoint/2010/main" val="213546194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260</a:t>
            </a:r>
            <a:endParaRPr lang="de-DE" sz="8000" b="1" dirty="0">
              <a:solidFill>
                <a:schemeClr val="tx1"/>
              </a:solidFill>
              <a:latin typeface="+mj-lt"/>
            </a:endParaRPr>
          </a:p>
        </p:txBody>
      </p:sp>
      <p:sp>
        <p:nvSpPr>
          <p:cNvPr id="16" name="Textfeld 15"/>
          <p:cNvSpPr txBox="1">
            <a:spLocks noChangeArrowheads="1"/>
          </p:cNvSpPr>
          <p:nvPr/>
        </p:nvSpPr>
        <p:spPr bwMode="auto">
          <a:xfrm>
            <a:off x="466666" y="1036268"/>
            <a:ext cx="338525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Systematische Verzerrungen</a:t>
            </a:r>
          </a:p>
        </p:txBody>
      </p:sp>
      <p:sp>
        <p:nvSpPr>
          <p:cNvPr id="17" name="Textfeld 9"/>
          <p:cNvSpPr txBox="1">
            <a:spLocks noChangeArrowheads="1"/>
          </p:cNvSpPr>
          <p:nvPr/>
        </p:nvSpPr>
        <p:spPr bwMode="auto">
          <a:xfrm>
            <a:off x="466666" y="1628800"/>
            <a:ext cx="216111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Hintergrund </a:t>
            </a:r>
            <a:r>
              <a:rPr lang="de-DE" sz="2000" dirty="0">
                <a:solidFill>
                  <a:srgbClr val="0070C0"/>
                </a:solidFill>
              </a:rPr>
              <a:t>●</a:t>
            </a:r>
            <a:endParaRPr lang="de-DE" sz="2000" b="1" dirty="0">
              <a:solidFill>
                <a:srgbClr val="0070C0"/>
              </a:solidFill>
              <a:latin typeface="Times New Roman" pitchFamily="18" charset="0"/>
            </a:endParaRPr>
          </a:p>
        </p:txBody>
      </p:sp>
      <p:sp>
        <p:nvSpPr>
          <p:cNvPr id="18" name="Textfeld 9"/>
          <p:cNvSpPr txBox="1">
            <a:spLocks noChangeArrowheads="1"/>
          </p:cNvSpPr>
          <p:nvPr/>
        </p:nvSpPr>
        <p:spPr bwMode="auto">
          <a:xfrm>
            <a:off x="469930" y="2051811"/>
            <a:ext cx="503817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Beispiele systematischer Verzerrungen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 name="Textfeld 1"/>
          <p:cNvSpPr txBox="1"/>
          <p:nvPr/>
        </p:nvSpPr>
        <p:spPr>
          <a:xfrm>
            <a:off x="791580" y="5229200"/>
            <a:ext cx="6120680" cy="400110"/>
          </a:xfrm>
          <a:prstGeom prst="rect">
            <a:avLst/>
          </a:prstGeom>
          <a:noFill/>
        </p:spPr>
        <p:txBody>
          <a:bodyPr wrap="square" rtlCol="0">
            <a:spAutoFit/>
          </a:bodyPr>
          <a:lstStyle/>
          <a:p>
            <a:r>
              <a:rPr lang="de-DE" sz="2000" dirty="0">
                <a:latin typeface="+mn-lt"/>
              </a:rPr>
              <a:t>Abitur: 0 = kein Abitur, 1 = Abitur vorhanden</a:t>
            </a:r>
          </a:p>
        </p:txBody>
      </p:sp>
      <p:sp>
        <p:nvSpPr>
          <p:cNvPr id="11" name="Textfeld 10"/>
          <p:cNvSpPr txBox="1"/>
          <p:nvPr/>
        </p:nvSpPr>
        <p:spPr>
          <a:xfrm>
            <a:off x="794844" y="5629310"/>
            <a:ext cx="4894158" cy="400110"/>
          </a:xfrm>
          <a:prstGeom prst="rect">
            <a:avLst/>
          </a:prstGeom>
          <a:noFill/>
        </p:spPr>
        <p:txBody>
          <a:bodyPr wrap="square" rtlCol="0">
            <a:spAutoFit/>
          </a:bodyPr>
          <a:lstStyle/>
          <a:p>
            <a:r>
              <a:rPr lang="de-DE" sz="2000" dirty="0">
                <a:latin typeface="+mn-lt"/>
              </a:rPr>
              <a:t>Männlich: 0 = weiblich, 1 = männlich</a:t>
            </a:r>
          </a:p>
        </p:txBody>
      </p:sp>
      <p:sp>
        <p:nvSpPr>
          <p:cNvPr id="15" name="Textfeld 14"/>
          <p:cNvSpPr txBox="1"/>
          <p:nvPr/>
        </p:nvSpPr>
        <p:spPr>
          <a:xfrm>
            <a:off x="794844" y="6029420"/>
            <a:ext cx="4894158" cy="400110"/>
          </a:xfrm>
          <a:prstGeom prst="rect">
            <a:avLst/>
          </a:prstGeom>
          <a:noFill/>
        </p:spPr>
        <p:txBody>
          <a:bodyPr wrap="square" rtlCol="0">
            <a:spAutoFit/>
          </a:bodyPr>
          <a:lstStyle/>
          <a:p>
            <a:r>
              <a:rPr lang="de-DE" sz="2000" dirty="0">
                <a:latin typeface="+mn-lt"/>
              </a:rPr>
              <a:t>Weiblich: 0 = männlich, 1 = weiblich</a:t>
            </a:r>
          </a:p>
        </p:txBody>
      </p:sp>
      <p:sp>
        <p:nvSpPr>
          <p:cNvPr id="19" name="Textfeld 18"/>
          <p:cNvSpPr txBox="1"/>
          <p:nvPr/>
        </p:nvSpPr>
        <p:spPr>
          <a:xfrm>
            <a:off x="466666" y="4725144"/>
            <a:ext cx="6120680" cy="400110"/>
          </a:xfrm>
          <a:prstGeom prst="rect">
            <a:avLst/>
          </a:prstGeom>
          <a:noFill/>
        </p:spPr>
        <p:txBody>
          <a:bodyPr wrap="square" rtlCol="0">
            <a:spAutoFit/>
          </a:bodyPr>
          <a:lstStyle/>
          <a:p>
            <a:r>
              <a:rPr lang="de-DE" sz="2000" dirty="0">
                <a:latin typeface="+mn-lt"/>
              </a:rPr>
              <a:t>Kodierung binärer Variablen</a:t>
            </a:r>
          </a:p>
        </p:txBody>
      </p:sp>
      <p:pic>
        <p:nvPicPr>
          <p:cNvPr id="3" name="Grafik 2"/>
          <p:cNvPicPr>
            <a:picLocks noChangeAspect="1"/>
          </p:cNvPicPr>
          <p:nvPr/>
        </p:nvPicPr>
        <p:blipFill>
          <a:blip r:embed="rId3"/>
          <a:stretch>
            <a:fillRect/>
          </a:stretch>
        </p:blipFill>
        <p:spPr>
          <a:xfrm>
            <a:off x="466666" y="2663232"/>
            <a:ext cx="7629525" cy="1857375"/>
          </a:xfrm>
          <a:prstGeom prst="rect">
            <a:avLst/>
          </a:prstGeom>
        </p:spPr>
      </p:pic>
    </p:spTree>
    <p:extLst>
      <p:ext uri="{BB962C8B-B14F-4D97-AF65-F5344CB8AC3E}">
        <p14:creationId xmlns:p14="http://schemas.microsoft.com/office/powerpoint/2010/main" val="2128977758"/>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9"/>
          <p:cNvSpPr txBox="1">
            <a:spLocks noChangeArrowheads="1"/>
          </p:cNvSpPr>
          <p:nvPr/>
        </p:nvSpPr>
        <p:spPr bwMode="auto">
          <a:xfrm>
            <a:off x="468313" y="1052736"/>
            <a:ext cx="503817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Merkregeln für den 3-Variablen-Fall </a:t>
            </a:r>
            <a:r>
              <a:rPr lang="de-DE" sz="2000" dirty="0">
                <a:solidFill>
                  <a:srgbClr val="0070C0"/>
                </a:solidFill>
              </a:rPr>
              <a:t>●</a:t>
            </a:r>
            <a:endParaRPr lang="de-DE" sz="2000" b="1" dirty="0">
              <a:solidFill>
                <a:srgbClr val="0070C0"/>
              </a:solidFill>
              <a:latin typeface="Times New Roman" pitchFamily="18" charset="0"/>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261</a:t>
            </a:r>
            <a:endParaRPr lang="de-DE" sz="8000" b="1" dirty="0">
              <a:solidFill>
                <a:schemeClr val="tx1"/>
              </a:solidFill>
              <a:latin typeface="+mj-lt"/>
            </a:endParaRPr>
          </a:p>
        </p:txBody>
      </p:sp>
      <p:sp>
        <p:nvSpPr>
          <p:cNvPr id="9" name="Rechteck 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p:nvPr/>
        </p:nvSpPr>
        <p:spPr>
          <a:xfrm>
            <a:off x="468312" y="3824787"/>
            <a:ext cx="7353889"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Direkter Effekt </a:t>
            </a:r>
            <a:r>
              <a:rPr lang="de-DE" sz="2000" dirty="0">
                <a:latin typeface="+mn-lt"/>
              </a:rPr>
              <a:t>von </a:t>
            </a:r>
            <a:r>
              <a:rPr lang="de-DE" sz="2000" i="1" dirty="0">
                <a:latin typeface="+mn-lt"/>
              </a:rPr>
              <a:t>X</a:t>
            </a:r>
            <a:r>
              <a:rPr lang="de-DE" sz="2000" dirty="0">
                <a:latin typeface="+mn-lt"/>
              </a:rPr>
              <a:t> auf </a:t>
            </a:r>
            <a:r>
              <a:rPr lang="de-DE" sz="2000" i="1" dirty="0">
                <a:latin typeface="+mn-lt"/>
              </a:rPr>
              <a:t>Y</a:t>
            </a:r>
            <a:r>
              <a:rPr lang="de-DE" sz="2000" dirty="0">
                <a:latin typeface="+mn-lt"/>
              </a:rPr>
              <a:t> ist positiv oder negativ</a:t>
            </a:r>
          </a:p>
        </p:txBody>
      </p:sp>
      <p:sp>
        <p:nvSpPr>
          <p:cNvPr id="12" name="Textfeld 11"/>
          <p:cNvSpPr txBox="1"/>
          <p:nvPr/>
        </p:nvSpPr>
        <p:spPr>
          <a:xfrm>
            <a:off x="468901" y="4625007"/>
            <a:ext cx="4823768"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Indirekter Effekt </a:t>
            </a:r>
            <a:r>
              <a:rPr lang="de-DE" sz="2000" dirty="0">
                <a:latin typeface="+mn-lt"/>
              </a:rPr>
              <a:t>von </a:t>
            </a:r>
            <a:r>
              <a:rPr lang="de-DE" sz="2000" i="1" dirty="0">
                <a:latin typeface="+mn-lt"/>
              </a:rPr>
              <a:t>X</a:t>
            </a:r>
            <a:r>
              <a:rPr lang="de-DE" sz="2000" dirty="0">
                <a:latin typeface="+mn-lt"/>
              </a:rPr>
              <a:t> über </a:t>
            </a:r>
            <a:r>
              <a:rPr lang="de-DE" sz="2000" i="1" dirty="0">
                <a:latin typeface="+mn-lt"/>
              </a:rPr>
              <a:t>Z</a:t>
            </a:r>
            <a:r>
              <a:rPr lang="de-DE" sz="2000" dirty="0">
                <a:latin typeface="+mn-lt"/>
              </a:rPr>
              <a:t> auf </a:t>
            </a:r>
            <a:r>
              <a:rPr lang="de-DE" sz="2000" i="1" dirty="0">
                <a:latin typeface="+mn-lt"/>
              </a:rPr>
              <a:t>Y</a:t>
            </a:r>
            <a:endParaRPr lang="de-DE" sz="2000" dirty="0">
              <a:latin typeface="+mn-lt"/>
            </a:endParaRPr>
          </a:p>
        </p:txBody>
      </p:sp>
      <mc:AlternateContent xmlns:mc="http://schemas.openxmlformats.org/markup-compatibility/2006" xmlns:a14="http://schemas.microsoft.com/office/drawing/2010/main">
        <mc:Choice Requires="a14">
          <p:sp>
            <p:nvSpPr>
              <p:cNvPr id="15" name="Textfeld 14"/>
              <p:cNvSpPr txBox="1"/>
              <p:nvPr/>
            </p:nvSpPr>
            <p:spPr>
              <a:xfrm>
                <a:off x="955111" y="5463694"/>
                <a:ext cx="6557265" cy="400110"/>
              </a:xfrm>
              <a:prstGeom prst="rect">
                <a:avLst/>
              </a:prstGeom>
              <a:noFill/>
            </p:spPr>
            <p:txBody>
              <a:bodyPr wrap="square" rtlCol="0">
                <a:spAutoFit/>
              </a:bodyPr>
              <a:lstStyle/>
              <a:p>
                <a:r>
                  <a:rPr lang="de-DE" sz="2000" dirty="0">
                    <a:latin typeface="+mn-lt"/>
                  </a:rPr>
                  <a:t>positiv  </a:t>
                </a:r>
                <a14:m>
                  <m:oMath xmlns:m="http://schemas.openxmlformats.org/officeDocument/2006/math">
                    <m:r>
                      <a:rPr lang="de-DE" sz="2000" i="1" smtClean="0">
                        <a:latin typeface="Cambria Math"/>
                        <a:ea typeface="Cambria Math"/>
                      </a:rPr>
                      <m:t>⇔</m:t>
                    </m:r>
                  </m:oMath>
                </a14:m>
                <a:r>
                  <a:rPr lang="de-DE" sz="2000" dirty="0">
                    <a:latin typeface="+mn-lt"/>
                  </a:rPr>
                  <a:t> </a:t>
                </a:r>
                <a:r>
                  <a:rPr lang="de-DE" sz="2000" i="1" dirty="0">
                    <a:latin typeface="+mn-lt"/>
                  </a:rPr>
                  <a:t>Corr</a:t>
                </a:r>
                <a:r>
                  <a:rPr lang="de-DE" sz="2000" dirty="0">
                    <a:latin typeface="+mn-lt"/>
                  </a:rPr>
                  <a:t>(</a:t>
                </a:r>
                <a:r>
                  <a:rPr lang="de-DE" sz="2000" i="1" dirty="0">
                    <a:latin typeface="+mn-lt"/>
                  </a:rPr>
                  <a:t>X</a:t>
                </a:r>
                <a:r>
                  <a:rPr lang="de-DE" sz="2000" dirty="0">
                    <a:latin typeface="+mn-lt"/>
                  </a:rPr>
                  <a:t>, </a:t>
                </a:r>
                <a:r>
                  <a:rPr lang="de-DE" sz="2000" i="1" dirty="0">
                    <a:latin typeface="+mn-lt"/>
                  </a:rPr>
                  <a:t>Z</a:t>
                </a:r>
                <a:r>
                  <a:rPr lang="de-DE" sz="2000" dirty="0">
                    <a:latin typeface="+mn-lt"/>
                  </a:rPr>
                  <a:t>) und direkter </a:t>
                </a:r>
                <a:r>
                  <a:rPr lang="de-DE" sz="2000" i="1" dirty="0">
                    <a:latin typeface="+mn-lt"/>
                  </a:rPr>
                  <a:t>Z</a:t>
                </a:r>
                <a:r>
                  <a:rPr lang="de-DE" sz="2000" dirty="0">
                    <a:latin typeface="+mn-lt"/>
                  </a:rPr>
                  <a:t>-Effekt gleichgerichtet</a:t>
                </a:r>
              </a:p>
            </p:txBody>
          </p:sp>
        </mc:Choice>
        <mc:Fallback xmlns="">
          <p:sp>
            <p:nvSpPr>
              <p:cNvPr id="15" name="Textfeld 14"/>
              <p:cNvSpPr txBox="1">
                <a:spLocks noRot="1" noChangeAspect="1" noMove="1" noResize="1" noEditPoints="1" noAdjustHandles="1" noChangeArrowheads="1" noChangeShapeType="1" noTextEdit="1"/>
              </p:cNvSpPr>
              <p:nvPr/>
            </p:nvSpPr>
            <p:spPr>
              <a:xfrm>
                <a:off x="955111" y="5463694"/>
                <a:ext cx="6557265" cy="400110"/>
              </a:xfrm>
              <a:prstGeom prst="rect">
                <a:avLst/>
              </a:prstGeom>
              <a:blipFill rotWithShape="1">
                <a:blip r:embed="rId4"/>
                <a:stretch>
                  <a:fillRect l="-1023" t="-7576" b="-25758"/>
                </a:stretch>
              </a:blipFill>
            </p:spPr>
            <p:txBody>
              <a:bodyPr/>
              <a:lstStyle/>
              <a:p>
                <a:r>
                  <a:rPr lang="de-DE">
                    <a:noFill/>
                  </a:rPr>
                  <a:t> </a:t>
                </a:r>
              </a:p>
            </p:txBody>
          </p:sp>
        </mc:Fallback>
      </mc:AlternateContent>
      <p:sp>
        <p:nvSpPr>
          <p:cNvPr id="16" name="Textfeld 15"/>
          <p:cNvSpPr txBox="1"/>
          <p:nvPr/>
        </p:nvSpPr>
        <p:spPr>
          <a:xfrm>
            <a:off x="468901" y="4224897"/>
            <a:ext cx="7353889"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Direkter Effekt </a:t>
            </a:r>
            <a:r>
              <a:rPr lang="de-DE" sz="2000" dirty="0">
                <a:latin typeface="+mn-lt"/>
              </a:rPr>
              <a:t>von </a:t>
            </a:r>
            <a:r>
              <a:rPr lang="de-DE" sz="2000" i="1" dirty="0">
                <a:latin typeface="+mn-lt"/>
              </a:rPr>
              <a:t>Z</a:t>
            </a:r>
            <a:r>
              <a:rPr lang="de-DE" sz="2000" dirty="0">
                <a:latin typeface="+mn-lt"/>
              </a:rPr>
              <a:t> auf </a:t>
            </a:r>
            <a:r>
              <a:rPr lang="de-DE" sz="2000" i="1" dirty="0">
                <a:latin typeface="+mn-lt"/>
              </a:rPr>
              <a:t>Y</a:t>
            </a:r>
            <a:r>
              <a:rPr lang="de-DE" sz="2000" dirty="0">
                <a:latin typeface="+mn-lt"/>
              </a:rPr>
              <a:t> ist positiv oder negativ</a:t>
            </a:r>
          </a:p>
        </p:txBody>
      </p:sp>
      <mc:AlternateContent xmlns:mc="http://schemas.openxmlformats.org/markup-compatibility/2006" xmlns:a14="http://schemas.microsoft.com/office/drawing/2010/main">
        <mc:Choice Requires="a14">
          <p:sp>
            <p:nvSpPr>
              <p:cNvPr id="17" name="Textfeld 16"/>
              <p:cNvSpPr txBox="1"/>
              <p:nvPr/>
            </p:nvSpPr>
            <p:spPr>
              <a:xfrm>
                <a:off x="971600" y="5027837"/>
                <a:ext cx="7849462" cy="400110"/>
              </a:xfrm>
              <a:prstGeom prst="rect">
                <a:avLst/>
              </a:prstGeom>
              <a:noFill/>
            </p:spPr>
            <p:txBody>
              <a:bodyPr wrap="square" rtlCol="0">
                <a:spAutoFit/>
              </a:bodyPr>
              <a:lstStyle/>
              <a:p>
                <a:r>
                  <a:rPr lang="de-DE" sz="2000" dirty="0">
                    <a:latin typeface="+mn-lt"/>
                  </a:rPr>
                  <a:t>negativ </a:t>
                </a:r>
                <a14:m>
                  <m:oMath xmlns:m="http://schemas.openxmlformats.org/officeDocument/2006/math">
                    <m:r>
                      <a:rPr lang="de-DE" sz="2000" i="1" smtClean="0">
                        <a:latin typeface="Cambria Math"/>
                        <a:ea typeface="Cambria Math"/>
                      </a:rPr>
                      <m:t>⇔</m:t>
                    </m:r>
                  </m:oMath>
                </a14:m>
                <a:r>
                  <a:rPr lang="de-DE" sz="2000" dirty="0">
                    <a:latin typeface="+mn-lt"/>
                  </a:rPr>
                  <a:t> </a:t>
                </a:r>
                <a:r>
                  <a:rPr lang="de-DE" sz="2000" i="1" dirty="0">
                    <a:latin typeface="+mn-lt"/>
                  </a:rPr>
                  <a:t>Corr</a:t>
                </a:r>
                <a:r>
                  <a:rPr lang="de-DE" sz="2000" dirty="0">
                    <a:latin typeface="+mn-lt"/>
                  </a:rPr>
                  <a:t>(</a:t>
                </a:r>
                <a:r>
                  <a:rPr lang="de-DE" sz="2000" i="1" dirty="0">
                    <a:latin typeface="+mn-lt"/>
                  </a:rPr>
                  <a:t>X</a:t>
                </a:r>
                <a:r>
                  <a:rPr lang="de-DE" sz="2000" dirty="0">
                    <a:latin typeface="+mn-lt"/>
                  </a:rPr>
                  <a:t>, </a:t>
                </a:r>
                <a:r>
                  <a:rPr lang="de-DE" sz="2000" i="1" dirty="0">
                    <a:latin typeface="+mn-lt"/>
                  </a:rPr>
                  <a:t>Z</a:t>
                </a:r>
                <a:r>
                  <a:rPr lang="de-DE" sz="2000" dirty="0">
                    <a:latin typeface="+mn-lt"/>
                  </a:rPr>
                  <a:t>) und direkter </a:t>
                </a:r>
                <a:r>
                  <a:rPr lang="de-DE" sz="2000" i="1" dirty="0">
                    <a:latin typeface="+mn-lt"/>
                  </a:rPr>
                  <a:t>Z</a:t>
                </a:r>
                <a:r>
                  <a:rPr lang="de-DE" sz="2000" dirty="0">
                    <a:latin typeface="+mn-lt"/>
                  </a:rPr>
                  <a:t>-Effekt gegensätzlich</a:t>
                </a:r>
              </a:p>
            </p:txBody>
          </p:sp>
        </mc:Choice>
        <mc:Fallback xmlns="">
          <p:sp>
            <p:nvSpPr>
              <p:cNvPr id="17" name="Textfeld 16"/>
              <p:cNvSpPr txBox="1">
                <a:spLocks noRot="1" noChangeAspect="1" noMove="1" noResize="1" noEditPoints="1" noAdjustHandles="1" noChangeArrowheads="1" noChangeShapeType="1" noTextEdit="1"/>
              </p:cNvSpPr>
              <p:nvPr/>
            </p:nvSpPr>
            <p:spPr>
              <a:xfrm>
                <a:off x="971600" y="5027837"/>
                <a:ext cx="7849462" cy="400110"/>
              </a:xfrm>
              <a:prstGeom prst="rect">
                <a:avLst/>
              </a:prstGeom>
              <a:blipFill rotWithShape="1">
                <a:blip r:embed="rId5"/>
                <a:stretch>
                  <a:fillRect l="-776"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945068" y="5896025"/>
                <a:ext cx="6557265" cy="400110"/>
              </a:xfrm>
              <a:prstGeom prst="rect">
                <a:avLst/>
              </a:prstGeom>
              <a:noFill/>
            </p:spPr>
            <p:txBody>
              <a:bodyPr wrap="square" rtlCol="0">
                <a:spAutoFit/>
              </a:bodyPr>
              <a:lstStyle/>
              <a:p>
                <a:r>
                  <a:rPr lang="de-DE" sz="2000" dirty="0">
                    <a:latin typeface="+mn-lt"/>
                  </a:rPr>
                  <a:t>0           </a:t>
                </a:r>
                <a14:m>
                  <m:oMath xmlns:m="http://schemas.openxmlformats.org/officeDocument/2006/math">
                    <m:r>
                      <a:rPr lang="de-DE" sz="2000" i="1" smtClean="0">
                        <a:latin typeface="Cambria Math"/>
                        <a:ea typeface="Cambria Math"/>
                      </a:rPr>
                      <m:t>⇔</m:t>
                    </m:r>
                  </m:oMath>
                </a14:m>
                <a:r>
                  <a:rPr lang="de-DE" sz="2000" dirty="0">
                    <a:latin typeface="+mn-lt"/>
                  </a:rPr>
                  <a:t> </a:t>
                </a:r>
                <a:r>
                  <a:rPr lang="de-DE" sz="2000" i="1" dirty="0">
                    <a:latin typeface="+mn-lt"/>
                  </a:rPr>
                  <a:t>Corr</a:t>
                </a:r>
                <a:r>
                  <a:rPr lang="de-DE" sz="2000" dirty="0">
                    <a:latin typeface="+mn-lt"/>
                  </a:rPr>
                  <a:t>(</a:t>
                </a:r>
                <a:r>
                  <a:rPr lang="de-DE" sz="2000" i="1" dirty="0">
                    <a:latin typeface="+mn-lt"/>
                  </a:rPr>
                  <a:t>X</a:t>
                </a:r>
                <a:r>
                  <a:rPr lang="de-DE" sz="2000" dirty="0">
                    <a:latin typeface="+mn-lt"/>
                  </a:rPr>
                  <a:t>, </a:t>
                </a:r>
                <a:r>
                  <a:rPr lang="de-DE" sz="2000" i="1" dirty="0">
                    <a:latin typeface="+mn-lt"/>
                  </a:rPr>
                  <a:t>Z</a:t>
                </a:r>
                <a:r>
                  <a:rPr lang="de-DE" sz="2000" dirty="0">
                    <a:latin typeface="+mn-lt"/>
                  </a:rPr>
                  <a:t>) = 0 und/oder direkter </a:t>
                </a:r>
                <a:r>
                  <a:rPr lang="de-DE" sz="2000" i="1" dirty="0">
                    <a:latin typeface="+mn-lt"/>
                  </a:rPr>
                  <a:t>Z</a:t>
                </a:r>
                <a:r>
                  <a:rPr lang="de-DE" sz="2000" dirty="0">
                    <a:latin typeface="+mn-lt"/>
                  </a:rPr>
                  <a:t>-Effekt = 0</a:t>
                </a:r>
              </a:p>
            </p:txBody>
          </p:sp>
        </mc:Choice>
        <mc:Fallback xmlns="">
          <p:sp>
            <p:nvSpPr>
              <p:cNvPr id="19" name="Textfeld 18"/>
              <p:cNvSpPr txBox="1">
                <a:spLocks noRot="1" noChangeAspect="1" noMove="1" noResize="1" noEditPoints="1" noAdjustHandles="1" noChangeArrowheads="1" noChangeShapeType="1" noTextEdit="1"/>
              </p:cNvSpPr>
              <p:nvPr/>
            </p:nvSpPr>
            <p:spPr>
              <a:xfrm>
                <a:off x="945068" y="5896025"/>
                <a:ext cx="6557265" cy="400110"/>
              </a:xfrm>
              <a:prstGeom prst="rect">
                <a:avLst/>
              </a:prstGeom>
              <a:blipFill rotWithShape="1">
                <a:blip r:embed="rId6"/>
                <a:stretch>
                  <a:fillRect l="-929" t="-7576" b="-25758"/>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703263" y="1579779"/>
            <a:ext cx="7239000" cy="2105025"/>
          </a:xfrm>
          <a:prstGeom prst="rect">
            <a:avLst/>
          </a:prstGeom>
        </p:spPr>
      </p:pic>
    </p:spTree>
    <p:extLst>
      <p:ext uri="{BB962C8B-B14F-4D97-AF65-F5344CB8AC3E}">
        <p14:creationId xmlns:p14="http://schemas.microsoft.com/office/powerpoint/2010/main" val="24059198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262</a:t>
            </a:r>
            <a:endParaRPr lang="de-DE" sz="8000" b="1" dirty="0">
              <a:solidFill>
                <a:schemeClr val="tx1"/>
              </a:solidFill>
              <a:latin typeface="+mj-lt"/>
            </a:endParaRPr>
          </a:p>
        </p:txBody>
      </p:sp>
      <p:sp>
        <p:nvSpPr>
          <p:cNvPr id="9" name="Rechteck 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0" name="Textfeld 9"/>
              <p:cNvSpPr txBox="1"/>
              <p:nvPr/>
            </p:nvSpPr>
            <p:spPr>
              <a:xfrm>
                <a:off x="467575" y="1052736"/>
                <a:ext cx="7920477" cy="707886"/>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Gesamteffekt </a:t>
                </a:r>
                <a:r>
                  <a:rPr lang="de-DE" sz="2000" dirty="0">
                    <a:latin typeface="+mn-lt"/>
                  </a:rPr>
                  <a:t>(</a:t>
                </a:r>
                <a:r>
                  <a:rPr lang="de-DE" sz="2000" b="1" dirty="0">
                    <a:solidFill>
                      <a:srgbClr val="0070C0"/>
                    </a:solidFill>
                    <a:latin typeface="+mn-lt"/>
                  </a:rPr>
                  <a:t>totaler Effekt</a:t>
                </a:r>
                <a:r>
                  <a:rPr lang="de-DE" sz="2000" dirty="0">
                    <a:latin typeface="+mn-lt"/>
                  </a:rPr>
                  <a:t>) von </a:t>
                </a:r>
                <a:r>
                  <a:rPr lang="de-DE" sz="2000" i="1" dirty="0">
                    <a:latin typeface="+mn-lt"/>
                  </a:rPr>
                  <a:t>X</a:t>
                </a:r>
                <a:r>
                  <a:rPr lang="de-DE" sz="2000" dirty="0">
                    <a:latin typeface="+mn-lt"/>
                  </a:rPr>
                  <a:t> auf </a:t>
                </a:r>
                <a:r>
                  <a:rPr lang="de-DE" sz="2000" i="1" dirty="0">
                    <a:latin typeface="+mn-lt"/>
                  </a:rPr>
                  <a:t>Y</a:t>
                </a:r>
                <a:r>
                  <a:rPr lang="de-DE" sz="2000" dirty="0">
                    <a:latin typeface="+mn-lt"/>
                  </a:rPr>
                  <a:t> spiegelt direkten </a:t>
                </a:r>
                <a:r>
                  <a:rPr lang="de-DE" sz="2000" i="1" dirty="0">
                    <a:latin typeface="+mn-lt"/>
                  </a:rPr>
                  <a:t>X</a:t>
                </a:r>
                <a:r>
                  <a:rPr lang="de-DE" sz="2000" dirty="0">
                    <a:latin typeface="+mn-lt"/>
                  </a:rPr>
                  <a:t>-Effekt </a:t>
                </a:r>
              </a:p>
              <a:p>
                <a:r>
                  <a:rPr lang="de-DE" sz="2000" dirty="0">
                    <a:latin typeface="+mn-lt"/>
                  </a:rPr>
                  <a:t>   systematisch </a:t>
                </a:r>
                <a:r>
                  <a:rPr lang="de-DE" sz="2000" b="1" dirty="0">
                    <a:solidFill>
                      <a:srgbClr val="0070C0"/>
                    </a:solidFill>
                    <a:latin typeface="+mn-lt"/>
                  </a:rPr>
                  <a:t>verzerrt </a:t>
                </a:r>
                <a:r>
                  <a:rPr lang="de-DE" sz="2000" dirty="0">
                    <a:latin typeface="+mn-lt"/>
                  </a:rPr>
                  <a:t>wider, sofern indirekter </a:t>
                </a:r>
                <a:r>
                  <a:rPr lang="de-DE" sz="2000" i="1" dirty="0">
                    <a:latin typeface="+mn-lt"/>
                  </a:rPr>
                  <a:t>X</a:t>
                </a:r>
                <a:r>
                  <a:rPr lang="de-DE" sz="2000" dirty="0">
                    <a:latin typeface="+mn-lt"/>
                  </a:rPr>
                  <a:t>-Effekt </a:t>
                </a:r>
                <a14:m>
                  <m:oMath xmlns:m="http://schemas.openxmlformats.org/officeDocument/2006/math">
                    <m:r>
                      <a:rPr lang="de-DE" sz="2000" i="1" smtClean="0">
                        <a:latin typeface="Cambria Math"/>
                        <a:ea typeface="Cambria Math"/>
                      </a:rPr>
                      <m:t>≠</m:t>
                    </m:r>
                  </m:oMath>
                </a14:m>
                <a:r>
                  <a:rPr lang="de-DE" sz="2000" dirty="0">
                    <a:latin typeface="+mn-lt"/>
                  </a:rPr>
                  <a:t> 0</a:t>
                </a:r>
              </a:p>
            </p:txBody>
          </p:sp>
        </mc:Choice>
        <mc:Fallback xmlns="">
          <p:sp>
            <p:nvSpPr>
              <p:cNvPr id="10" name="Textfeld 9"/>
              <p:cNvSpPr txBox="1">
                <a:spLocks noRot="1" noChangeAspect="1" noMove="1" noResize="1" noEditPoints="1" noAdjustHandles="1" noChangeArrowheads="1" noChangeShapeType="1" noTextEdit="1"/>
              </p:cNvSpPr>
              <p:nvPr/>
            </p:nvSpPr>
            <p:spPr>
              <a:xfrm>
                <a:off x="467575" y="1052736"/>
                <a:ext cx="7920477" cy="707886"/>
              </a:xfrm>
              <a:prstGeom prst="rect">
                <a:avLst/>
              </a:prstGeom>
              <a:blipFill rotWithShape="1">
                <a:blip r:embed="rId3"/>
                <a:stretch>
                  <a:fillRect l="-847" t="-4310" b="-14655"/>
                </a:stretch>
              </a:blipFill>
            </p:spPr>
            <p:txBody>
              <a:bodyPr/>
              <a:lstStyle/>
              <a:p>
                <a:r>
                  <a:rPr lang="de-DE">
                    <a:noFill/>
                  </a:rPr>
                  <a:t> </a:t>
                </a:r>
              </a:p>
            </p:txBody>
          </p:sp>
        </mc:Fallback>
      </mc:AlternateContent>
      <p:sp>
        <p:nvSpPr>
          <p:cNvPr id="18" name="Textfeld 17"/>
          <p:cNvSpPr txBox="1"/>
          <p:nvPr/>
        </p:nvSpPr>
        <p:spPr>
          <a:xfrm>
            <a:off x="467940" y="1828855"/>
            <a:ext cx="6263927" cy="400110"/>
          </a:xfrm>
          <a:prstGeom prst="rect">
            <a:avLst/>
          </a:prstGeom>
          <a:noFill/>
        </p:spPr>
        <p:txBody>
          <a:bodyPr wrap="square" rtlCol="0">
            <a:spAutoFit/>
          </a:bodyPr>
          <a:lstStyle/>
          <a:p>
            <a:r>
              <a:rPr lang="de-DE" sz="2000" dirty="0">
                <a:latin typeface="+mn-lt"/>
              </a:rPr>
              <a:t>&gt; Direkter </a:t>
            </a:r>
            <a:r>
              <a:rPr lang="de-DE" sz="2000" i="1" dirty="0">
                <a:latin typeface="+mn-lt"/>
              </a:rPr>
              <a:t>X</a:t>
            </a:r>
            <a:r>
              <a:rPr lang="de-DE" sz="2000" dirty="0">
                <a:latin typeface="+mn-lt"/>
              </a:rPr>
              <a:t>-Effekt wird </a:t>
            </a:r>
          </a:p>
        </p:txBody>
      </p:sp>
      <mc:AlternateContent xmlns:mc="http://schemas.openxmlformats.org/markup-compatibility/2006" xmlns:a14="http://schemas.microsoft.com/office/drawing/2010/main">
        <mc:Choice Requires="a14">
          <p:sp>
            <p:nvSpPr>
              <p:cNvPr id="19" name="Textfeld 18"/>
              <p:cNvSpPr txBox="1"/>
              <p:nvPr/>
            </p:nvSpPr>
            <p:spPr>
              <a:xfrm>
                <a:off x="923207" y="2646277"/>
                <a:ext cx="7033169" cy="400110"/>
              </a:xfrm>
              <a:prstGeom prst="rect">
                <a:avLst/>
              </a:prstGeom>
              <a:noFill/>
            </p:spPr>
            <p:txBody>
              <a:bodyPr wrap="square" rtlCol="0">
                <a:spAutoFit/>
              </a:bodyPr>
              <a:lstStyle/>
              <a:p>
                <a:r>
                  <a:rPr lang="de-DE" sz="2000" dirty="0">
                    <a:latin typeface="+mn-lt"/>
                  </a:rPr>
                  <a:t>verstärkt       </a:t>
                </a:r>
                <a14:m>
                  <m:oMath xmlns:m="http://schemas.openxmlformats.org/officeDocument/2006/math">
                    <m:r>
                      <a:rPr lang="de-DE" sz="2000" i="1" smtClean="0">
                        <a:latin typeface="Cambria Math"/>
                        <a:ea typeface="Cambria Math"/>
                      </a:rPr>
                      <m:t>⇔</m:t>
                    </m:r>
                  </m:oMath>
                </a14:m>
                <a:r>
                  <a:rPr lang="de-DE" sz="2000" dirty="0">
                    <a:latin typeface="+mn-lt"/>
                  </a:rPr>
                  <a:t>     direkter und indirekter </a:t>
                </a:r>
                <a:r>
                  <a:rPr lang="de-DE" sz="2000" i="1" dirty="0">
                    <a:latin typeface="+mn-lt"/>
                  </a:rPr>
                  <a:t>X</a:t>
                </a:r>
                <a:r>
                  <a:rPr lang="de-DE" sz="2000" dirty="0">
                    <a:latin typeface="+mn-lt"/>
                  </a:rPr>
                  <a:t>-Effekt gleichgerichtet</a:t>
                </a:r>
              </a:p>
            </p:txBody>
          </p:sp>
        </mc:Choice>
        <mc:Fallback xmlns="">
          <p:sp>
            <p:nvSpPr>
              <p:cNvPr id="19" name="Textfeld 18"/>
              <p:cNvSpPr txBox="1">
                <a:spLocks noRot="1" noChangeAspect="1" noMove="1" noResize="1" noEditPoints="1" noAdjustHandles="1" noChangeArrowheads="1" noChangeShapeType="1" noTextEdit="1"/>
              </p:cNvSpPr>
              <p:nvPr/>
            </p:nvSpPr>
            <p:spPr>
              <a:xfrm>
                <a:off x="923207" y="2646277"/>
                <a:ext cx="7033169" cy="400110"/>
              </a:xfrm>
              <a:prstGeom prst="rect">
                <a:avLst/>
              </a:prstGeom>
              <a:blipFill rotWithShape="1">
                <a:blip r:embed="rId4"/>
                <a:stretch>
                  <a:fillRect l="-86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954515" y="2246167"/>
                <a:ext cx="7433537" cy="400110"/>
              </a:xfrm>
              <a:prstGeom prst="rect">
                <a:avLst/>
              </a:prstGeom>
              <a:noFill/>
            </p:spPr>
            <p:txBody>
              <a:bodyPr wrap="square" rtlCol="0">
                <a:spAutoFit/>
              </a:bodyPr>
              <a:lstStyle/>
              <a:p>
                <a:r>
                  <a:rPr lang="de-DE" sz="2000" dirty="0">
                    <a:latin typeface="+mn-lt"/>
                  </a:rPr>
                  <a:t>kompensiert   </a:t>
                </a:r>
                <a14:m>
                  <m:oMath xmlns:m="http://schemas.openxmlformats.org/officeDocument/2006/math">
                    <m:r>
                      <a:rPr lang="de-DE" sz="2000" i="1" smtClean="0">
                        <a:latin typeface="Cambria Math"/>
                        <a:ea typeface="Cambria Math"/>
                      </a:rPr>
                      <m:t>⇔</m:t>
                    </m:r>
                  </m:oMath>
                </a14:m>
                <a:r>
                  <a:rPr lang="de-DE" sz="2000" dirty="0">
                    <a:latin typeface="+mn-lt"/>
                  </a:rPr>
                  <a:t>   direkter und indirekter </a:t>
                </a:r>
                <a:r>
                  <a:rPr lang="de-DE" sz="2000" i="1" dirty="0">
                    <a:latin typeface="+mn-lt"/>
                  </a:rPr>
                  <a:t>X</a:t>
                </a:r>
                <a:r>
                  <a:rPr lang="de-DE" sz="2000" dirty="0">
                    <a:latin typeface="+mn-lt"/>
                  </a:rPr>
                  <a:t>-Effekt gegensätzlich</a:t>
                </a:r>
              </a:p>
            </p:txBody>
          </p:sp>
        </mc:Choice>
        <mc:Fallback xmlns="">
          <p:sp>
            <p:nvSpPr>
              <p:cNvPr id="20" name="Textfeld 19"/>
              <p:cNvSpPr txBox="1">
                <a:spLocks noRot="1" noChangeAspect="1" noMove="1" noResize="1" noEditPoints="1" noAdjustHandles="1" noChangeArrowheads="1" noChangeShapeType="1" noTextEdit="1"/>
              </p:cNvSpPr>
              <p:nvPr/>
            </p:nvSpPr>
            <p:spPr>
              <a:xfrm>
                <a:off x="954515" y="2246167"/>
                <a:ext cx="7433537" cy="400110"/>
              </a:xfrm>
              <a:prstGeom prst="rect">
                <a:avLst/>
              </a:prstGeom>
              <a:blipFill rotWithShape="1">
                <a:blip r:embed="rId5"/>
                <a:stretch>
                  <a:fillRect l="-902" t="-7576" b="-25758"/>
                </a:stretch>
              </a:blipFill>
            </p:spPr>
            <p:txBody>
              <a:bodyPr/>
              <a:lstStyle/>
              <a:p>
                <a:r>
                  <a:rPr lang="de-DE">
                    <a:noFill/>
                  </a:rPr>
                  <a:t> </a:t>
                </a:r>
              </a:p>
            </p:txBody>
          </p:sp>
        </mc:Fallback>
      </mc:AlternateContent>
      <p:sp>
        <p:nvSpPr>
          <p:cNvPr id="22" name="Textfeld 9"/>
          <p:cNvSpPr txBox="1">
            <a:spLocks noChangeArrowheads="1"/>
          </p:cNvSpPr>
          <p:nvPr/>
        </p:nvSpPr>
        <p:spPr bwMode="auto">
          <a:xfrm>
            <a:off x="467944" y="3284984"/>
            <a:ext cx="503817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Weitere Bemerkungen </a:t>
            </a:r>
            <a:r>
              <a:rPr lang="de-DE" sz="2000" dirty="0">
                <a:solidFill>
                  <a:srgbClr val="0070C0"/>
                </a:solidFill>
              </a:rPr>
              <a:t>●</a:t>
            </a:r>
            <a:endParaRPr lang="de-DE" sz="2000" b="1" dirty="0">
              <a:solidFill>
                <a:srgbClr val="0070C0"/>
              </a:solidFill>
              <a:latin typeface="Times New Roman" pitchFamily="18" charset="0"/>
            </a:endParaRPr>
          </a:p>
        </p:txBody>
      </p:sp>
      <p:sp>
        <p:nvSpPr>
          <p:cNvPr id="23" name="Textfeld 22"/>
          <p:cNvSpPr txBox="1"/>
          <p:nvPr/>
        </p:nvSpPr>
        <p:spPr>
          <a:xfrm>
            <a:off x="467577" y="3708741"/>
            <a:ext cx="7708193" cy="707886"/>
          </a:xfrm>
          <a:prstGeom prst="rect">
            <a:avLst/>
          </a:prstGeom>
          <a:noFill/>
        </p:spPr>
        <p:txBody>
          <a:bodyPr wrap="square" rtlCol="0">
            <a:spAutoFit/>
          </a:bodyPr>
          <a:lstStyle/>
          <a:p>
            <a:r>
              <a:rPr lang="de-DE" sz="2000" dirty="0">
                <a:latin typeface="+mn-lt"/>
              </a:rPr>
              <a:t>&gt; Wird direkter Effekt von </a:t>
            </a:r>
            <a:r>
              <a:rPr lang="de-DE" sz="2000" i="1" dirty="0">
                <a:latin typeface="+mn-lt"/>
              </a:rPr>
              <a:t>X</a:t>
            </a:r>
            <a:r>
              <a:rPr lang="de-DE" sz="2000" dirty="0">
                <a:latin typeface="+mn-lt"/>
              </a:rPr>
              <a:t> auf </a:t>
            </a:r>
            <a:r>
              <a:rPr lang="de-DE" sz="2000" i="1" dirty="0">
                <a:latin typeface="+mn-lt"/>
              </a:rPr>
              <a:t>Y</a:t>
            </a:r>
            <a:r>
              <a:rPr lang="de-DE" sz="2000" dirty="0">
                <a:latin typeface="+mn-lt"/>
              </a:rPr>
              <a:t> verzerrt, so auch der direkte Effekt</a:t>
            </a:r>
          </a:p>
          <a:p>
            <a:r>
              <a:rPr lang="de-DE" sz="2000" dirty="0">
                <a:latin typeface="+mn-lt"/>
              </a:rPr>
              <a:t>    von </a:t>
            </a:r>
            <a:r>
              <a:rPr lang="de-DE" sz="2000" i="1" dirty="0">
                <a:latin typeface="+mn-lt"/>
              </a:rPr>
              <a:t>Z</a:t>
            </a:r>
            <a:r>
              <a:rPr lang="de-DE" sz="2000" dirty="0">
                <a:latin typeface="+mn-lt"/>
              </a:rPr>
              <a:t> auf </a:t>
            </a:r>
            <a:r>
              <a:rPr lang="de-DE" sz="2000" i="1" dirty="0">
                <a:latin typeface="+mn-lt"/>
              </a:rPr>
              <a:t>Y</a:t>
            </a:r>
          </a:p>
        </p:txBody>
      </p:sp>
      <p:sp>
        <p:nvSpPr>
          <p:cNvPr id="24" name="Textfeld 23"/>
          <p:cNvSpPr txBox="1"/>
          <p:nvPr/>
        </p:nvSpPr>
        <p:spPr>
          <a:xfrm>
            <a:off x="467577" y="4421695"/>
            <a:ext cx="6052010" cy="400110"/>
          </a:xfrm>
          <a:prstGeom prst="rect">
            <a:avLst/>
          </a:prstGeom>
          <a:noFill/>
        </p:spPr>
        <p:txBody>
          <a:bodyPr wrap="square" rtlCol="0">
            <a:spAutoFit/>
          </a:bodyPr>
          <a:lstStyle/>
          <a:p>
            <a:r>
              <a:rPr lang="de-DE" sz="2000" dirty="0">
                <a:latin typeface="+mn-lt"/>
              </a:rPr>
              <a:t>&gt; Indirekter Effekt muss nicht kausaler Natur sein</a:t>
            </a:r>
          </a:p>
        </p:txBody>
      </p:sp>
      <p:sp>
        <p:nvSpPr>
          <p:cNvPr id="25" name="Textfeld 24"/>
          <p:cNvSpPr txBox="1"/>
          <p:nvPr/>
        </p:nvSpPr>
        <p:spPr>
          <a:xfrm>
            <a:off x="467575" y="4821805"/>
            <a:ext cx="5187915" cy="400110"/>
          </a:xfrm>
          <a:prstGeom prst="rect">
            <a:avLst/>
          </a:prstGeom>
          <a:noFill/>
        </p:spPr>
        <p:txBody>
          <a:bodyPr wrap="square" rtlCol="0">
            <a:spAutoFit/>
          </a:bodyPr>
          <a:lstStyle/>
          <a:p>
            <a:r>
              <a:rPr lang="de-DE" sz="2000" dirty="0">
                <a:latin typeface="+mn-lt"/>
              </a:rPr>
              <a:t>&gt; </a:t>
            </a:r>
            <a:r>
              <a:rPr lang="de-DE" sz="2000" i="1" dirty="0">
                <a:latin typeface="+mn-lt"/>
              </a:rPr>
              <a:t>Corr</a:t>
            </a:r>
            <a:r>
              <a:rPr lang="de-DE" sz="2000" dirty="0">
                <a:latin typeface="+mn-lt"/>
              </a:rPr>
              <a:t>(</a:t>
            </a:r>
            <a:r>
              <a:rPr lang="de-DE" sz="2000" i="1" dirty="0">
                <a:latin typeface="+mn-lt"/>
              </a:rPr>
              <a:t>X</a:t>
            </a:r>
            <a:r>
              <a:rPr lang="de-DE" sz="2000" dirty="0">
                <a:latin typeface="+mn-lt"/>
              </a:rPr>
              <a:t>, </a:t>
            </a:r>
            <a:r>
              <a:rPr lang="de-DE" sz="2000" i="1" dirty="0">
                <a:latin typeface="+mn-lt"/>
              </a:rPr>
              <a:t>Z</a:t>
            </a:r>
            <a:r>
              <a:rPr lang="de-DE" sz="2000" dirty="0">
                <a:latin typeface="+mn-lt"/>
              </a:rPr>
              <a:t>) muss nicht kausal begründet sein</a:t>
            </a:r>
          </a:p>
        </p:txBody>
      </p:sp>
      <p:sp>
        <p:nvSpPr>
          <p:cNvPr id="26" name="Textfeld 25"/>
          <p:cNvSpPr txBox="1"/>
          <p:nvPr/>
        </p:nvSpPr>
        <p:spPr>
          <a:xfrm>
            <a:off x="467944" y="5227741"/>
            <a:ext cx="5831879" cy="400110"/>
          </a:xfrm>
          <a:prstGeom prst="rect">
            <a:avLst/>
          </a:prstGeom>
          <a:noFill/>
        </p:spPr>
        <p:txBody>
          <a:bodyPr wrap="square" rtlCol="0">
            <a:spAutoFit/>
          </a:bodyPr>
          <a:lstStyle/>
          <a:p>
            <a:r>
              <a:rPr lang="de-DE" sz="2000" dirty="0">
                <a:latin typeface="+mn-lt"/>
              </a:rPr>
              <a:t>&gt; Besonders schwerwiegende Verzerrung bei</a:t>
            </a:r>
          </a:p>
        </p:txBody>
      </p:sp>
      <mc:AlternateContent xmlns:mc="http://schemas.openxmlformats.org/markup-compatibility/2006" xmlns:a14="http://schemas.microsoft.com/office/drawing/2010/main">
        <mc:Choice Requires="a14">
          <p:sp>
            <p:nvSpPr>
              <p:cNvPr id="27" name="Textfeld 26"/>
              <p:cNvSpPr txBox="1"/>
              <p:nvPr/>
            </p:nvSpPr>
            <p:spPr>
              <a:xfrm>
                <a:off x="1043240" y="5624383"/>
                <a:ext cx="5692370" cy="707886"/>
              </a:xfrm>
              <a:prstGeom prst="rect">
                <a:avLst/>
              </a:prstGeom>
              <a:noFill/>
            </p:spPr>
            <p:txBody>
              <a:bodyPr wrap="square" rtlCol="0">
                <a:spAutoFit/>
              </a:bodyPr>
              <a:lstStyle/>
              <a:p>
                <a:r>
                  <a:rPr lang="de-DE" sz="2000" b="1" dirty="0">
                    <a:solidFill>
                      <a:srgbClr val="0070C0"/>
                    </a:solidFill>
                    <a:latin typeface="+mn-lt"/>
                  </a:rPr>
                  <a:t>Überkompensation</a:t>
                </a:r>
                <a:r>
                  <a:rPr lang="de-DE" sz="2000" dirty="0">
                    <a:latin typeface="+mn-lt"/>
                  </a:rPr>
                  <a:t>  </a:t>
                </a:r>
                <a14:m>
                  <m:oMath xmlns:m="http://schemas.openxmlformats.org/officeDocument/2006/math">
                    <m:r>
                      <a:rPr lang="de-DE" sz="2000" i="1" smtClean="0">
                        <a:latin typeface="Cambria Math"/>
                        <a:ea typeface="Cambria Math"/>
                      </a:rPr>
                      <m:t>⇔</m:t>
                    </m:r>
                  </m:oMath>
                </a14:m>
                <a:r>
                  <a:rPr lang="de-DE" sz="2000" dirty="0">
                    <a:latin typeface="+mn-lt"/>
                  </a:rPr>
                  <a:t>  Indirekter Effekt stärker als </a:t>
                </a:r>
              </a:p>
              <a:p>
                <a:r>
                  <a:rPr lang="de-DE" sz="2000" dirty="0">
                    <a:latin typeface="+mn-lt"/>
                  </a:rPr>
                  <a:t>                                         direkter Effekt </a:t>
                </a:r>
              </a:p>
            </p:txBody>
          </p:sp>
        </mc:Choice>
        <mc:Fallback xmlns="">
          <p:sp>
            <p:nvSpPr>
              <p:cNvPr id="27" name="Textfeld 26"/>
              <p:cNvSpPr txBox="1">
                <a:spLocks noRot="1" noChangeAspect="1" noMove="1" noResize="1" noEditPoints="1" noAdjustHandles="1" noChangeArrowheads="1" noChangeShapeType="1" noTextEdit="1"/>
              </p:cNvSpPr>
              <p:nvPr/>
            </p:nvSpPr>
            <p:spPr>
              <a:xfrm>
                <a:off x="1043240" y="5624383"/>
                <a:ext cx="5692370" cy="707886"/>
              </a:xfrm>
              <a:prstGeom prst="rect">
                <a:avLst/>
              </a:prstGeom>
              <a:blipFill rotWithShape="1">
                <a:blip r:embed="rId6"/>
                <a:stretch>
                  <a:fillRect l="-1071" t="-4310" b="-14655"/>
                </a:stretch>
              </a:blipFill>
            </p:spPr>
            <p:txBody>
              <a:bodyPr/>
              <a:lstStyle/>
              <a:p>
                <a:r>
                  <a:rPr lang="de-DE">
                    <a:noFill/>
                  </a:rPr>
                  <a:t> </a:t>
                </a:r>
              </a:p>
            </p:txBody>
          </p:sp>
        </mc:Fallback>
      </mc:AlternateContent>
    </p:spTree>
    <p:extLst>
      <p:ext uri="{BB962C8B-B14F-4D97-AF65-F5344CB8AC3E}">
        <p14:creationId xmlns:p14="http://schemas.microsoft.com/office/powerpoint/2010/main" val="103239758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263</a:t>
            </a:r>
            <a:endParaRPr lang="de-DE" sz="8000" b="1" dirty="0">
              <a:solidFill>
                <a:schemeClr val="tx1"/>
              </a:solidFill>
              <a:latin typeface="+mj-lt"/>
            </a:endParaRPr>
          </a:p>
        </p:txBody>
      </p:sp>
      <p:sp>
        <p:nvSpPr>
          <p:cNvPr id="8" name="Textfeld 9"/>
          <p:cNvSpPr txBox="1">
            <a:spLocks noChangeArrowheads="1"/>
          </p:cNvSpPr>
          <p:nvPr/>
        </p:nvSpPr>
        <p:spPr bwMode="auto">
          <a:xfrm>
            <a:off x="468311" y="1076421"/>
            <a:ext cx="503817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Scheinabhängigkeiten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9"/>
          <p:cNvSpPr txBox="1">
            <a:spLocks noChangeArrowheads="1"/>
          </p:cNvSpPr>
          <p:nvPr/>
        </p:nvSpPr>
        <p:spPr bwMode="auto">
          <a:xfrm>
            <a:off x="468313" y="3758169"/>
            <a:ext cx="685800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Methodischer Umgang mit systematischen Verzerrungen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8678" y="4207637"/>
            <a:ext cx="685800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Versuchsplanung  </a:t>
            </a:r>
            <a:r>
              <a:rPr lang="de-DE" sz="2000" dirty="0">
                <a:solidFill>
                  <a:srgbClr val="0070C0"/>
                </a:solidFill>
              </a:rPr>
              <a:t>●</a:t>
            </a:r>
            <a:endParaRPr lang="de-DE" sz="2000" b="1" dirty="0">
              <a:solidFill>
                <a:srgbClr val="0070C0"/>
              </a:solidFill>
              <a:latin typeface="Times New Roman" pitchFamily="18" charset="0"/>
            </a:endParaRPr>
          </a:p>
        </p:txBody>
      </p:sp>
      <p:sp>
        <p:nvSpPr>
          <p:cNvPr id="11" name="Textfeld 9"/>
          <p:cNvSpPr txBox="1">
            <a:spLocks noChangeArrowheads="1"/>
          </p:cNvSpPr>
          <p:nvPr/>
        </p:nvSpPr>
        <p:spPr bwMode="auto">
          <a:xfrm>
            <a:off x="468680" y="4648940"/>
            <a:ext cx="685800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Randomisierung  </a:t>
            </a:r>
            <a:r>
              <a:rPr lang="de-DE" sz="2000" dirty="0">
                <a:solidFill>
                  <a:srgbClr val="0070C0"/>
                </a:solidFill>
              </a:rPr>
              <a:t>●</a:t>
            </a:r>
            <a:endParaRPr lang="de-DE" sz="2000" b="1" dirty="0">
              <a:solidFill>
                <a:srgbClr val="0070C0"/>
              </a:solidFill>
              <a:latin typeface="Times New Roman" pitchFamily="18" charset="0"/>
            </a:endParaRPr>
          </a:p>
        </p:txBody>
      </p:sp>
      <p:sp>
        <p:nvSpPr>
          <p:cNvPr id="16" name="Textfeld 15"/>
          <p:cNvSpPr txBox="1">
            <a:spLocks noChangeArrowheads="1"/>
          </p:cNvSpPr>
          <p:nvPr/>
        </p:nvSpPr>
        <p:spPr bwMode="auto">
          <a:xfrm>
            <a:off x="468680" y="5088375"/>
            <a:ext cx="685800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Untersuchung in homogeneren Untergruppen  </a:t>
            </a:r>
            <a:r>
              <a:rPr lang="de-DE" sz="2000" dirty="0">
                <a:solidFill>
                  <a:srgbClr val="0070C0"/>
                </a:solidFill>
              </a:rPr>
              <a:t>●</a:t>
            </a:r>
            <a:endParaRPr lang="de-DE" sz="2000" b="1" dirty="0">
              <a:solidFill>
                <a:srgbClr val="0070C0"/>
              </a:solidFill>
              <a:latin typeface="Times New Roman" pitchFamily="18" charset="0"/>
            </a:endParaRPr>
          </a:p>
        </p:txBody>
      </p:sp>
      <p:sp>
        <p:nvSpPr>
          <p:cNvPr id="17" name="Textfeld 16"/>
          <p:cNvSpPr txBox="1">
            <a:spLocks noChangeArrowheads="1"/>
          </p:cNvSpPr>
          <p:nvPr/>
        </p:nvSpPr>
        <p:spPr bwMode="auto">
          <a:xfrm>
            <a:off x="475578" y="5511957"/>
            <a:ext cx="685800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Multiple lineare Regression  </a:t>
            </a:r>
            <a:r>
              <a:rPr lang="de-DE" sz="2000" dirty="0">
                <a:solidFill>
                  <a:srgbClr val="0070C0"/>
                </a:solidFill>
              </a:rPr>
              <a:t>●</a:t>
            </a:r>
            <a:endParaRPr lang="de-DE" sz="2000" b="1" dirty="0">
              <a:solidFill>
                <a:srgbClr val="0070C0"/>
              </a:solidFill>
              <a:latin typeface="Times New Roman" pitchFamily="18" charset="0"/>
            </a:endParaRPr>
          </a:p>
        </p:txBody>
      </p:sp>
      <p:sp>
        <p:nvSpPr>
          <p:cNvPr id="19" name="Textfeld 18"/>
          <p:cNvSpPr txBox="1">
            <a:spLocks noChangeArrowheads="1"/>
          </p:cNvSpPr>
          <p:nvPr/>
        </p:nvSpPr>
        <p:spPr bwMode="auto">
          <a:xfrm>
            <a:off x="475576" y="5933697"/>
            <a:ext cx="685800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Multiple Regression in anderen Modellen  </a:t>
            </a:r>
            <a:r>
              <a:rPr lang="de-DE" sz="2000" dirty="0">
                <a:solidFill>
                  <a:srgbClr val="0070C0"/>
                </a:solidFill>
              </a:rPr>
              <a:t>●</a:t>
            </a:r>
            <a:endParaRPr lang="de-DE" sz="2000" b="1" dirty="0">
              <a:solidFill>
                <a:srgbClr val="0070C0"/>
              </a:solidFill>
              <a:latin typeface="Times New Roman" pitchFamily="18" charset="0"/>
            </a:endParaRPr>
          </a:p>
        </p:txBody>
      </p:sp>
      <p:sp>
        <p:nvSpPr>
          <p:cNvPr id="24" name="Rechteck 2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3"/>
          <a:stretch>
            <a:fillRect/>
          </a:stretch>
        </p:blipFill>
        <p:spPr>
          <a:xfrm>
            <a:off x="611560" y="1546804"/>
            <a:ext cx="6877050" cy="2066925"/>
          </a:xfrm>
          <a:prstGeom prst="rect">
            <a:avLst/>
          </a:prstGeom>
        </p:spPr>
      </p:pic>
    </p:spTree>
    <p:extLst>
      <p:ext uri="{BB962C8B-B14F-4D97-AF65-F5344CB8AC3E}">
        <p14:creationId xmlns:p14="http://schemas.microsoft.com/office/powerpoint/2010/main" val="1789570979"/>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264</a:t>
            </a:r>
            <a:endParaRPr lang="de-DE" sz="8000" b="1" dirty="0">
              <a:solidFill>
                <a:schemeClr val="tx1"/>
              </a:solidFill>
              <a:latin typeface="+mj-lt"/>
            </a:endParaRPr>
          </a:p>
        </p:txBody>
      </p:sp>
      <p:sp>
        <p:nvSpPr>
          <p:cNvPr id="12" name="Textfeld 9"/>
          <p:cNvSpPr txBox="1">
            <a:spLocks noChangeArrowheads="1"/>
          </p:cNvSpPr>
          <p:nvPr/>
        </p:nvSpPr>
        <p:spPr bwMode="auto">
          <a:xfrm>
            <a:off x="468311" y="1076421"/>
            <a:ext cx="503817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Beispiel 5.3.4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Textfeld 14"/>
          <p:cNvSpPr txBox="1"/>
          <p:nvPr/>
        </p:nvSpPr>
        <p:spPr>
          <a:xfrm>
            <a:off x="467940" y="1628800"/>
            <a:ext cx="7344420"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Fall 1</a:t>
            </a:r>
            <a:r>
              <a:rPr lang="de-DE" sz="2000" dirty="0">
                <a:latin typeface="+mn-lt"/>
              </a:rPr>
              <a:t>: Erwerbstätigkeit (Zielvariable), Alter und Schulabschluss</a:t>
            </a:r>
          </a:p>
        </p:txBody>
      </p: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2" name="Textfeld 21"/>
          <p:cNvSpPr txBox="1"/>
          <p:nvPr/>
        </p:nvSpPr>
        <p:spPr>
          <a:xfrm>
            <a:off x="467939" y="5527128"/>
            <a:ext cx="6321859" cy="1015663"/>
          </a:xfrm>
          <a:prstGeom prst="rect">
            <a:avLst/>
          </a:prstGeom>
          <a:noFill/>
        </p:spPr>
        <p:txBody>
          <a:bodyPr wrap="square" rtlCol="0">
            <a:spAutoFit/>
          </a:bodyPr>
          <a:lstStyle/>
          <a:p>
            <a:r>
              <a:rPr lang="de-DE" sz="2000" dirty="0">
                <a:latin typeface="+mn-lt"/>
              </a:rPr>
              <a:t>Mögliches Konstrukt:</a:t>
            </a:r>
          </a:p>
          <a:p>
            <a:r>
              <a:rPr lang="de-DE" sz="2000" dirty="0">
                <a:latin typeface="+mn-lt"/>
              </a:rPr>
              <a:t>Verstärkung des direkten Effekts von Alter</a:t>
            </a:r>
          </a:p>
          <a:p>
            <a:r>
              <a:rPr lang="de-DE" sz="2000" dirty="0">
                <a:latin typeface="+mn-lt"/>
              </a:rPr>
              <a:t>durch indirekten Effekt von Alter über Abitur</a:t>
            </a:r>
          </a:p>
        </p:txBody>
      </p:sp>
      <p:pic>
        <p:nvPicPr>
          <p:cNvPr id="3" name="Grafik 2"/>
          <p:cNvPicPr>
            <a:picLocks noChangeAspect="1"/>
          </p:cNvPicPr>
          <p:nvPr/>
        </p:nvPicPr>
        <p:blipFill>
          <a:blip r:embed="rId3"/>
          <a:stretch>
            <a:fillRect/>
          </a:stretch>
        </p:blipFill>
        <p:spPr>
          <a:xfrm>
            <a:off x="767261" y="2089838"/>
            <a:ext cx="7077075" cy="3333750"/>
          </a:xfrm>
          <a:prstGeom prst="rect">
            <a:avLst/>
          </a:prstGeom>
        </p:spPr>
      </p:pic>
    </p:spTree>
    <p:extLst>
      <p:ext uri="{BB962C8B-B14F-4D97-AF65-F5344CB8AC3E}">
        <p14:creationId xmlns:p14="http://schemas.microsoft.com/office/powerpoint/2010/main" val="134354272"/>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265</a:t>
            </a:r>
            <a:endParaRPr lang="de-DE" sz="8000" b="1" dirty="0">
              <a:solidFill>
                <a:schemeClr val="tx1"/>
              </a:solidFill>
              <a:latin typeface="+mj-lt"/>
            </a:endParaRPr>
          </a:p>
        </p:txBody>
      </p:sp>
      <p:sp>
        <p:nvSpPr>
          <p:cNvPr id="10" name="Textfeld 9"/>
          <p:cNvSpPr txBox="1"/>
          <p:nvPr/>
        </p:nvSpPr>
        <p:spPr>
          <a:xfrm>
            <a:off x="468313" y="980728"/>
            <a:ext cx="7344420"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Fall 2</a:t>
            </a:r>
            <a:r>
              <a:rPr lang="de-DE" sz="2000" dirty="0">
                <a:latin typeface="+mn-lt"/>
              </a:rPr>
              <a:t>: Gewicht (Zielvariable), Geschlecht und Größe</a:t>
            </a: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7" name="Textfeld 16"/>
          <p:cNvSpPr txBox="1"/>
          <p:nvPr/>
        </p:nvSpPr>
        <p:spPr>
          <a:xfrm>
            <a:off x="6425968" y="4021662"/>
            <a:ext cx="2260832" cy="1569660"/>
          </a:xfrm>
          <a:prstGeom prst="rect">
            <a:avLst/>
          </a:prstGeom>
          <a:noFill/>
        </p:spPr>
        <p:txBody>
          <a:bodyPr wrap="square" rtlCol="0">
            <a:spAutoFit/>
          </a:bodyPr>
          <a:lstStyle/>
          <a:p>
            <a:r>
              <a:rPr lang="de-DE" sz="1600" dirty="0">
                <a:latin typeface="+mn-lt"/>
              </a:rPr>
              <a:t>Mögliches Konstrukt:</a:t>
            </a:r>
          </a:p>
          <a:p>
            <a:r>
              <a:rPr lang="de-DE" sz="1600" dirty="0">
                <a:latin typeface="+mn-lt"/>
              </a:rPr>
              <a:t>Verstärkung des direkten </a:t>
            </a:r>
          </a:p>
          <a:p>
            <a:r>
              <a:rPr lang="de-DE" sz="1600" dirty="0">
                <a:latin typeface="+mn-lt"/>
              </a:rPr>
              <a:t>Effekts von „männlich“</a:t>
            </a:r>
          </a:p>
          <a:p>
            <a:r>
              <a:rPr lang="de-DE" sz="1600" dirty="0">
                <a:latin typeface="+mn-lt"/>
              </a:rPr>
              <a:t>durch indirekten Effekt </a:t>
            </a:r>
          </a:p>
          <a:p>
            <a:r>
              <a:rPr lang="de-DE" sz="1600" dirty="0">
                <a:latin typeface="+mn-lt"/>
              </a:rPr>
              <a:t>von „männlich“ über Größe</a:t>
            </a:r>
          </a:p>
        </p:txBody>
      </p:sp>
      <p:pic>
        <p:nvPicPr>
          <p:cNvPr id="2" name="Grafik 1"/>
          <p:cNvPicPr>
            <a:picLocks noChangeAspect="1"/>
          </p:cNvPicPr>
          <p:nvPr/>
        </p:nvPicPr>
        <p:blipFill>
          <a:blip r:embed="rId3"/>
          <a:stretch>
            <a:fillRect/>
          </a:stretch>
        </p:blipFill>
        <p:spPr>
          <a:xfrm>
            <a:off x="468313" y="1358923"/>
            <a:ext cx="5957655" cy="2611934"/>
          </a:xfrm>
          <a:prstGeom prst="rect">
            <a:avLst/>
          </a:prstGeom>
        </p:spPr>
      </p:pic>
      <p:pic>
        <p:nvPicPr>
          <p:cNvPr id="3" name="Grafik 2"/>
          <p:cNvPicPr>
            <a:picLocks noChangeAspect="1"/>
          </p:cNvPicPr>
          <p:nvPr/>
        </p:nvPicPr>
        <p:blipFill>
          <a:blip r:embed="rId4"/>
          <a:stretch>
            <a:fillRect/>
          </a:stretch>
        </p:blipFill>
        <p:spPr>
          <a:xfrm>
            <a:off x="449496" y="3984984"/>
            <a:ext cx="5976472" cy="2644907"/>
          </a:xfrm>
          <a:prstGeom prst="rect">
            <a:avLst/>
          </a:prstGeom>
        </p:spPr>
      </p:pic>
    </p:spTree>
    <p:extLst>
      <p:ext uri="{BB962C8B-B14F-4D97-AF65-F5344CB8AC3E}">
        <p14:creationId xmlns:p14="http://schemas.microsoft.com/office/powerpoint/2010/main" val="1749095164"/>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66666" y="1036268"/>
            <a:ext cx="288119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Zufällige Schwankungen</a:t>
            </a:r>
          </a:p>
        </p:txBody>
      </p:sp>
      <p:sp>
        <p:nvSpPr>
          <p:cNvPr id="15" name="Textfeld 9"/>
          <p:cNvSpPr txBox="1">
            <a:spLocks noChangeArrowheads="1"/>
          </p:cNvSpPr>
          <p:nvPr/>
        </p:nvSpPr>
        <p:spPr bwMode="auto">
          <a:xfrm>
            <a:off x="466666" y="1556792"/>
            <a:ext cx="216111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Hintergrund </a:t>
            </a:r>
            <a:r>
              <a:rPr lang="de-DE" sz="2000" dirty="0">
                <a:solidFill>
                  <a:srgbClr val="0070C0"/>
                </a:solidFill>
              </a:rPr>
              <a:t>●</a:t>
            </a:r>
            <a:endParaRPr lang="de-DE" sz="2000" b="1" dirty="0">
              <a:solidFill>
                <a:srgbClr val="0070C0"/>
              </a:solidFill>
              <a:latin typeface="Times New Roman" pitchFamily="18" charset="0"/>
            </a:endParaRPr>
          </a:p>
        </p:txBody>
      </p:sp>
      <p:sp>
        <p:nvSpPr>
          <p:cNvPr id="16" name="Textfeld 9"/>
          <p:cNvSpPr txBox="1">
            <a:spLocks noChangeArrowheads="1"/>
          </p:cNvSpPr>
          <p:nvPr/>
        </p:nvSpPr>
        <p:spPr bwMode="auto">
          <a:xfrm>
            <a:off x="468312" y="1964101"/>
            <a:ext cx="496778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Beispiele rein zufälliger Abhängigkeiten </a:t>
            </a:r>
            <a:r>
              <a:rPr lang="de-DE" sz="2000" dirty="0">
                <a:solidFill>
                  <a:srgbClr val="0070C0"/>
                </a:solidFill>
              </a:rPr>
              <a:t>●</a:t>
            </a:r>
            <a:endParaRPr lang="de-DE" sz="2000" b="1" dirty="0">
              <a:solidFill>
                <a:srgbClr val="0070C0"/>
              </a:solidFill>
              <a:latin typeface="Times New Roman" pitchFamily="18" charset="0"/>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266</a:t>
            </a:r>
            <a:endParaRPr lang="de-DE" sz="8000" b="1" dirty="0">
              <a:solidFill>
                <a:schemeClr val="tx1"/>
              </a:solidFill>
              <a:latin typeface="+mj-lt"/>
            </a:endParaRPr>
          </a:p>
        </p:txBody>
      </p:sp>
      <p:sp>
        <p:nvSpPr>
          <p:cNvPr id="2" name="Textfeld 1"/>
          <p:cNvSpPr txBox="1"/>
          <p:nvPr/>
        </p:nvSpPr>
        <p:spPr>
          <a:xfrm>
            <a:off x="466665" y="2492896"/>
            <a:ext cx="8424167" cy="707886"/>
          </a:xfrm>
          <a:prstGeom prst="rect">
            <a:avLst/>
          </a:prstGeom>
          <a:noFill/>
        </p:spPr>
        <p:txBody>
          <a:bodyPr wrap="square" rtlCol="0">
            <a:spAutoFit/>
          </a:bodyPr>
          <a:lstStyle/>
          <a:p>
            <a:r>
              <a:rPr lang="de-DE" sz="2000" dirty="0">
                <a:latin typeface="+mn-lt"/>
              </a:rPr>
              <a:t>&gt; Beispiel 1: Man nehme einen weißen und einen schwarzen Würfel </a:t>
            </a:r>
          </a:p>
          <a:p>
            <a:r>
              <a:rPr lang="de-DE" sz="2000" dirty="0">
                <a:latin typeface="+mn-lt"/>
              </a:rPr>
              <a:t>                      und werfe beide jeweils </a:t>
            </a:r>
            <a:r>
              <a:rPr lang="de-DE" sz="2000" i="1" dirty="0">
                <a:latin typeface="+mn-lt"/>
              </a:rPr>
              <a:t>n</a:t>
            </a:r>
            <a:r>
              <a:rPr lang="de-DE" sz="2000" dirty="0">
                <a:latin typeface="+mn-lt"/>
              </a:rPr>
              <a:t> = 10 Mal:</a:t>
            </a:r>
          </a:p>
        </p:txBody>
      </p:sp>
      <p:sp>
        <p:nvSpPr>
          <p:cNvPr id="20" name="Textfeld 19"/>
          <p:cNvSpPr txBox="1"/>
          <p:nvPr/>
        </p:nvSpPr>
        <p:spPr>
          <a:xfrm>
            <a:off x="755576" y="3341990"/>
            <a:ext cx="4086036" cy="707886"/>
          </a:xfrm>
          <a:prstGeom prst="rect">
            <a:avLst/>
          </a:prstGeom>
          <a:noFill/>
        </p:spPr>
        <p:txBody>
          <a:bodyPr wrap="square" rtlCol="0">
            <a:spAutoFit/>
          </a:bodyPr>
          <a:lstStyle/>
          <a:p>
            <a:r>
              <a:rPr lang="de-DE" sz="2000" dirty="0">
                <a:latin typeface="+mn-lt"/>
              </a:rPr>
              <a:t>weiß:      1, 3, 5, 5, 4, 6, 4, 6, 3, 6</a:t>
            </a:r>
          </a:p>
          <a:p>
            <a:r>
              <a:rPr lang="de-DE" sz="2000" dirty="0">
                <a:latin typeface="+mn-lt"/>
              </a:rPr>
              <a:t>schwarz: 5, 4, 6, 1, 2, 3, 4, 1, 4, 5</a:t>
            </a:r>
          </a:p>
        </p:txBody>
      </p:sp>
      <p:sp>
        <p:nvSpPr>
          <p:cNvPr id="4" name="Geschweifte Klammer rechts 3"/>
          <p:cNvSpPr/>
          <p:nvPr/>
        </p:nvSpPr>
        <p:spPr>
          <a:xfrm rot="5400000">
            <a:off x="2828954" y="2980767"/>
            <a:ext cx="323828" cy="2394199"/>
          </a:xfrm>
          <a:prstGeom prst="rightBrace">
            <a:avLst>
              <a:gd name="adj1" fmla="val 36407"/>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5" name="Textfeld 4"/>
              <p:cNvSpPr txBox="1"/>
              <p:nvPr/>
            </p:nvSpPr>
            <p:spPr>
              <a:xfrm>
                <a:off x="778653" y="4900056"/>
                <a:ext cx="226715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𝑋𝑌</m:t>
                          </m:r>
                        </m:sub>
                      </m:sSub>
                      <m:r>
                        <a:rPr lang="de-DE" sz="2000" b="0" i="1" smtClean="0">
                          <a:latin typeface="Cambria Math"/>
                        </a:rPr>
                        <m:t>=−0.34</m:t>
                      </m:r>
                    </m:oMath>
                  </m:oMathPara>
                </a14:m>
                <a:endParaRPr lang="de-DE" sz="2000" dirty="0"/>
              </a:p>
            </p:txBody>
          </p:sp>
        </mc:Choice>
        <mc:Fallback xmlns="">
          <p:sp>
            <p:nvSpPr>
              <p:cNvPr id="5" name="Textfeld 4"/>
              <p:cNvSpPr txBox="1">
                <a:spLocks noRot="1" noChangeAspect="1" noMove="1" noResize="1" noEditPoints="1" noAdjustHandles="1" noChangeArrowheads="1" noChangeShapeType="1" noTextEdit="1"/>
              </p:cNvSpPr>
              <p:nvPr/>
            </p:nvSpPr>
            <p:spPr>
              <a:xfrm>
                <a:off x="778653" y="4900056"/>
                <a:ext cx="2267159" cy="400110"/>
              </a:xfrm>
              <a:prstGeom prst="rect">
                <a:avLst/>
              </a:prstGeom>
              <a:blipFill rotWithShape="1">
                <a:blip r:embed="rId3"/>
                <a:stretch>
                  <a:fillRect b="-4615"/>
                </a:stretch>
              </a:blipFill>
            </p:spPr>
            <p:txBody>
              <a:bodyPr/>
              <a:lstStyle/>
              <a:p>
                <a:r>
                  <a:rPr lang="de-DE">
                    <a:noFill/>
                  </a:rPr>
                  <a:t> </a:t>
                </a:r>
              </a:p>
            </p:txBody>
          </p:sp>
        </mc:Fallback>
      </mc:AlternateContent>
      <p:sp>
        <p:nvSpPr>
          <p:cNvPr id="21" name="Textfeld 20"/>
          <p:cNvSpPr txBox="1"/>
          <p:nvPr/>
        </p:nvSpPr>
        <p:spPr>
          <a:xfrm>
            <a:off x="755577" y="4336680"/>
            <a:ext cx="6912768" cy="400110"/>
          </a:xfrm>
          <a:prstGeom prst="rect">
            <a:avLst/>
          </a:prstGeom>
          <a:noFill/>
        </p:spPr>
        <p:txBody>
          <a:bodyPr wrap="square" rtlCol="0">
            <a:spAutoFit/>
          </a:bodyPr>
          <a:lstStyle/>
          <a:p>
            <a:r>
              <a:rPr lang="de-DE" sz="2000" dirty="0">
                <a:latin typeface="+mn-lt"/>
              </a:rPr>
              <a:t>(1, 5), (3, 4), (5, 6), (5, 1), (4, 2), (6, 3), (4, 4), (6, 1), (3, 4), (6, 5)</a:t>
            </a:r>
          </a:p>
        </p:txBody>
      </p:sp>
      <p:sp>
        <p:nvSpPr>
          <p:cNvPr id="22" name="Textfeld 21"/>
          <p:cNvSpPr txBox="1"/>
          <p:nvPr/>
        </p:nvSpPr>
        <p:spPr>
          <a:xfrm>
            <a:off x="723315" y="5489108"/>
            <a:ext cx="6640267" cy="400110"/>
          </a:xfrm>
          <a:prstGeom prst="rect">
            <a:avLst/>
          </a:prstGeom>
          <a:noFill/>
        </p:spPr>
        <p:txBody>
          <a:bodyPr wrap="square" rtlCol="0">
            <a:spAutoFit/>
          </a:bodyPr>
          <a:lstStyle/>
          <a:p>
            <a:r>
              <a:rPr lang="de-DE" sz="2000" dirty="0">
                <a:latin typeface="+mn-lt"/>
              </a:rPr>
              <a:t>Jetzt 1000-fache Wiederholung dieses „Experiments“...</a:t>
            </a:r>
          </a:p>
        </p:txBody>
      </p: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23091437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2  Einführung in die deskriptive Statistik</a:t>
            </a:r>
          </a:p>
        </p:txBody>
      </p:sp>
      <p:sp>
        <p:nvSpPr>
          <p:cNvPr id="21" name="Textfeld 20"/>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2.1 Daten, Datensätze und Variablen</a:t>
            </a:r>
          </a:p>
        </p:txBody>
      </p:sp>
      <p:sp>
        <p:nvSpPr>
          <p:cNvPr id="22" name="Textfeld 21"/>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2.2 Grundgesamtheit, Merkmalsträger und Skalierungsarten</a:t>
            </a:r>
          </a:p>
        </p:txBody>
      </p:sp>
      <p:sp>
        <p:nvSpPr>
          <p:cNvPr id="25" name="Textfeld 24"/>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2.3 Empirische Verteilungen und Zusammenhänge</a:t>
            </a:r>
          </a:p>
        </p:txBody>
      </p:sp>
      <p:sp>
        <p:nvSpPr>
          <p:cNvPr id="40975"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dirty="0"/>
              <a:t>26</a:t>
            </a:r>
          </a:p>
        </p:txBody>
      </p:sp>
      <p:sp>
        <p:nvSpPr>
          <p:cNvPr id="40976"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dirty="0"/>
              <a:t>28</a:t>
            </a:r>
          </a:p>
        </p:txBody>
      </p:sp>
      <p:sp>
        <p:nvSpPr>
          <p:cNvPr id="40977"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dirty="0"/>
              <a:t>29</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36" name="Rechteck 35"/>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24</a:t>
            </a:r>
            <a:endParaRPr lang="de-DE" sz="8000" b="1" dirty="0">
              <a:solidFill>
                <a:schemeClr val="tx1"/>
              </a:solidFill>
              <a:latin typeface="+mj-lt"/>
            </a:endParaRPr>
          </a:p>
        </p:txBody>
      </p:sp>
    </p:spTree>
    <p:extLst>
      <p:ext uri="{BB962C8B-B14F-4D97-AF65-F5344CB8AC3E}">
        <p14:creationId xmlns:p14="http://schemas.microsoft.com/office/powerpoint/2010/main" val="178188696"/>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267</a:t>
            </a:r>
            <a:endParaRPr lang="de-DE" sz="8000" b="1" dirty="0">
              <a:solidFill>
                <a:schemeClr val="tx1"/>
              </a:solidFill>
              <a:latin typeface="+mj-lt"/>
            </a:endParaRPr>
          </a:p>
        </p:txBody>
      </p:sp>
      <p:sp>
        <p:nvSpPr>
          <p:cNvPr id="24" name="Textfeld 23"/>
          <p:cNvSpPr txBox="1"/>
          <p:nvPr/>
        </p:nvSpPr>
        <p:spPr>
          <a:xfrm>
            <a:off x="468313" y="4473166"/>
            <a:ext cx="7273689" cy="707886"/>
          </a:xfrm>
          <a:prstGeom prst="rect">
            <a:avLst/>
          </a:prstGeom>
          <a:noFill/>
        </p:spPr>
        <p:txBody>
          <a:bodyPr wrap="square" rtlCol="0">
            <a:spAutoFit/>
          </a:bodyPr>
          <a:lstStyle/>
          <a:p>
            <a:r>
              <a:rPr lang="de-DE" sz="2000" dirty="0">
                <a:latin typeface="+mn-lt"/>
              </a:rPr>
              <a:t>&gt; Beispiel 2: Man nehme einen weißen und einen schwarzen Würfel</a:t>
            </a:r>
          </a:p>
          <a:p>
            <a:r>
              <a:rPr lang="de-DE" sz="2000" dirty="0">
                <a:latin typeface="+mn-lt"/>
              </a:rPr>
              <a:t>                      und werfe beide jeweils 60 Mal  </a:t>
            </a: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944675"/>
            <a:ext cx="7104882" cy="3365949"/>
          </a:xfrm>
          <a:prstGeom prst="rect">
            <a:avLst/>
          </a:prstGeom>
        </p:spPr>
      </p:pic>
      <p:pic>
        <p:nvPicPr>
          <p:cNvPr id="3" name="Grafik 2"/>
          <p:cNvPicPr>
            <a:picLocks noChangeAspect="1"/>
          </p:cNvPicPr>
          <p:nvPr/>
        </p:nvPicPr>
        <p:blipFill>
          <a:blip r:embed="rId4"/>
          <a:stretch>
            <a:fillRect/>
          </a:stretch>
        </p:blipFill>
        <p:spPr>
          <a:xfrm>
            <a:off x="755576" y="5289114"/>
            <a:ext cx="4552950" cy="1171575"/>
          </a:xfrm>
          <a:prstGeom prst="rect">
            <a:avLst/>
          </a:prstGeom>
        </p:spPr>
      </p:pic>
    </p:spTree>
    <p:extLst>
      <p:ext uri="{BB962C8B-B14F-4D97-AF65-F5344CB8AC3E}">
        <p14:creationId xmlns:p14="http://schemas.microsoft.com/office/powerpoint/2010/main" val="3410236441"/>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268</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0" name="Textfeld 19"/>
              <p:cNvSpPr txBox="1"/>
              <p:nvPr/>
            </p:nvSpPr>
            <p:spPr>
              <a:xfrm>
                <a:off x="468311" y="1268760"/>
                <a:ext cx="173336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latin typeface="Cambria Math"/>
                          <a:ea typeface="Cambria Math"/>
                        </a:rPr>
                        <m:t>⟹</m:t>
                      </m:r>
                      <m:sSub>
                        <m:sSubPr>
                          <m:ctrlPr>
                            <a:rPr lang="de-DE" sz="2000" i="1" smtClean="0">
                              <a:latin typeface="Cambria Math" panose="02040503050406030204" pitchFamily="18" charset="0"/>
                            </a:rPr>
                          </m:ctrlPr>
                        </m:sSubPr>
                        <m:e>
                          <m:r>
                            <a:rPr lang="de-DE" sz="2000" b="0" i="1" smtClean="0">
                              <a:latin typeface="Cambria Math"/>
                            </a:rPr>
                            <m:t>𝐶</m:t>
                          </m:r>
                        </m:e>
                        <m:sub>
                          <m:r>
                            <a:rPr lang="de-DE" sz="2000" b="0" i="1" smtClean="0">
                              <a:latin typeface="Cambria Math"/>
                            </a:rPr>
                            <m:t>𝐾</m:t>
                          </m:r>
                        </m:sub>
                      </m:sSub>
                      <m:r>
                        <a:rPr lang="de-DE" sz="2000" b="0" i="1" smtClean="0">
                          <a:latin typeface="Cambria Math"/>
                        </a:rPr>
                        <m:t>=0.32</m:t>
                      </m:r>
                    </m:oMath>
                  </m:oMathPara>
                </a14:m>
                <a:endParaRPr lang="de-DE" sz="2000" dirty="0"/>
              </a:p>
            </p:txBody>
          </p:sp>
        </mc:Choice>
        <mc:Fallback xmlns="">
          <p:sp>
            <p:nvSpPr>
              <p:cNvPr id="20" name="Textfeld 19"/>
              <p:cNvSpPr txBox="1">
                <a:spLocks noRot="1" noChangeAspect="1" noMove="1" noResize="1" noEditPoints="1" noAdjustHandles="1" noChangeArrowheads="1" noChangeShapeType="1" noTextEdit="1"/>
              </p:cNvSpPr>
              <p:nvPr/>
            </p:nvSpPr>
            <p:spPr>
              <a:xfrm>
                <a:off x="468311" y="1268760"/>
                <a:ext cx="1733360" cy="400110"/>
              </a:xfrm>
              <a:prstGeom prst="rect">
                <a:avLst/>
              </a:prstGeom>
              <a:blipFill rotWithShape="1">
                <a:blip r:embed="rId3"/>
                <a:stretch>
                  <a:fillRect b="-3030"/>
                </a:stretch>
              </a:blipFill>
            </p:spPr>
            <p:txBody>
              <a:bodyPr/>
              <a:lstStyle/>
              <a:p>
                <a:r>
                  <a:rPr lang="de-DE">
                    <a:noFill/>
                  </a:rPr>
                  <a:t> </a:t>
                </a:r>
              </a:p>
            </p:txBody>
          </p:sp>
        </mc:Fallback>
      </mc:AlternateContent>
      <p:sp>
        <p:nvSpPr>
          <p:cNvPr id="21" name="Textfeld 20"/>
          <p:cNvSpPr txBox="1"/>
          <p:nvPr/>
        </p:nvSpPr>
        <p:spPr>
          <a:xfrm>
            <a:off x="468313" y="1772816"/>
            <a:ext cx="6640267" cy="400110"/>
          </a:xfrm>
          <a:prstGeom prst="rect">
            <a:avLst/>
          </a:prstGeom>
          <a:noFill/>
        </p:spPr>
        <p:txBody>
          <a:bodyPr wrap="square" rtlCol="0">
            <a:spAutoFit/>
          </a:bodyPr>
          <a:lstStyle/>
          <a:p>
            <a:r>
              <a:rPr lang="de-DE" sz="2000" dirty="0">
                <a:latin typeface="+mn-lt"/>
              </a:rPr>
              <a:t>Jetzt 1000-fache Wiederholung dieses „Experiments“...</a:t>
            </a: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4"/>
          <a:stretch>
            <a:fillRect/>
          </a:stretch>
        </p:blipFill>
        <p:spPr>
          <a:xfrm>
            <a:off x="468311" y="2605073"/>
            <a:ext cx="6781800" cy="3400425"/>
          </a:xfrm>
          <a:prstGeom prst="rect">
            <a:avLst/>
          </a:prstGeom>
        </p:spPr>
      </p:pic>
    </p:spTree>
    <p:extLst>
      <p:ext uri="{BB962C8B-B14F-4D97-AF65-F5344CB8AC3E}">
        <p14:creationId xmlns:p14="http://schemas.microsoft.com/office/powerpoint/2010/main" val="78346124"/>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5.3 Ergänzende und vertiefende Themen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269</a:t>
            </a:r>
            <a:endParaRPr lang="de-DE" sz="8000" b="1" dirty="0">
              <a:solidFill>
                <a:schemeClr val="tx1"/>
              </a:solidFill>
              <a:latin typeface="+mj-lt"/>
            </a:endParaRPr>
          </a:p>
        </p:txBody>
      </p:sp>
      <p:sp>
        <p:nvSpPr>
          <p:cNvPr id="11" name="Textfeld 9"/>
          <p:cNvSpPr txBox="1">
            <a:spLocks noChangeArrowheads="1"/>
          </p:cNvSpPr>
          <p:nvPr/>
        </p:nvSpPr>
        <p:spPr bwMode="auto">
          <a:xfrm>
            <a:off x="467508" y="2458683"/>
            <a:ext cx="359963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Induktive Methoden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8312" y="1196752"/>
            <a:ext cx="359963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System oder Zufall?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Textfeld 9"/>
          <p:cNvSpPr txBox="1">
            <a:spLocks noChangeArrowheads="1"/>
          </p:cNvSpPr>
          <p:nvPr/>
        </p:nvSpPr>
        <p:spPr bwMode="auto">
          <a:xfrm>
            <a:off x="468312" y="1634853"/>
            <a:ext cx="654048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Methodischer Umgang mit zufälligen Schwankungen </a:t>
            </a:r>
            <a:r>
              <a:rPr lang="de-DE" sz="2000" dirty="0">
                <a:solidFill>
                  <a:srgbClr val="0070C0"/>
                </a:solidFill>
              </a:rPr>
              <a:t>●</a:t>
            </a:r>
            <a:endParaRPr lang="de-DE" sz="2000" b="1" dirty="0">
              <a:solidFill>
                <a:srgbClr val="0070C0"/>
              </a:solidFill>
              <a:latin typeface="Times New Roman" pitchFamily="18" charset="0"/>
            </a:endParaRPr>
          </a:p>
        </p:txBody>
      </p:sp>
      <p:sp>
        <p:nvSpPr>
          <p:cNvPr id="16" name="Textfeld 9"/>
          <p:cNvSpPr txBox="1">
            <a:spLocks noChangeArrowheads="1"/>
          </p:cNvSpPr>
          <p:nvPr/>
        </p:nvSpPr>
        <p:spPr bwMode="auto">
          <a:xfrm>
            <a:off x="468311" y="2045483"/>
            <a:ext cx="6540483"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Höhere Aussagekraft durch mehr Beobachtungen </a:t>
            </a:r>
            <a:r>
              <a:rPr lang="de-DE" sz="2000" dirty="0">
                <a:solidFill>
                  <a:srgbClr val="0070C0"/>
                </a:solidFill>
              </a:rPr>
              <a:t>●</a:t>
            </a:r>
            <a:endParaRPr lang="de-DE" sz="2000" b="1" dirty="0">
              <a:solidFill>
                <a:srgbClr val="0070C0"/>
              </a:solidFill>
              <a:latin typeface="Times New Roman" pitchFamily="18" charset="0"/>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2735126440"/>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0" y="2204864"/>
            <a:ext cx="9144000" cy="1938992"/>
          </a:xfrm>
          <a:prstGeom prst="rect">
            <a:avLst/>
          </a:prstGeom>
          <a:noFill/>
          <a:ln w="9525">
            <a:noFill/>
            <a:miter lim="800000"/>
            <a:headEnd/>
            <a:tailEnd/>
          </a:ln>
        </p:spPr>
        <p:txBody>
          <a:bodyPr wrap="square">
            <a:spAutoFit/>
          </a:bodyPr>
          <a:lstStyle/>
          <a:p>
            <a:pPr algn="ctr" fontAlgn="auto">
              <a:spcBef>
                <a:spcPts val="0"/>
              </a:spcBef>
              <a:spcAft>
                <a:spcPts val="0"/>
              </a:spcAft>
              <a:defRPr/>
            </a:pPr>
            <a:r>
              <a:rPr lang="de-DE" sz="4000" b="1" dirty="0">
                <a:solidFill>
                  <a:srgbClr val="0070C0"/>
                </a:solidFill>
                <a:latin typeface="+mn-lt"/>
              </a:rPr>
              <a:t>Teil 2:</a:t>
            </a:r>
          </a:p>
          <a:p>
            <a:pPr algn="ctr" fontAlgn="auto">
              <a:spcBef>
                <a:spcPts val="0"/>
              </a:spcBef>
              <a:spcAft>
                <a:spcPts val="0"/>
              </a:spcAft>
              <a:defRPr/>
            </a:pPr>
            <a:r>
              <a:rPr lang="de-DE" sz="4000" b="1" dirty="0">
                <a:solidFill>
                  <a:srgbClr val="0070C0"/>
                </a:solidFill>
                <a:latin typeface="+mn-lt"/>
              </a:rPr>
              <a:t>Wahrscheinlichkeitsrechnung - </a:t>
            </a:r>
          </a:p>
          <a:p>
            <a:pPr algn="ctr" fontAlgn="auto">
              <a:spcBef>
                <a:spcPts val="0"/>
              </a:spcBef>
              <a:spcAft>
                <a:spcPts val="0"/>
              </a:spcAft>
              <a:defRPr/>
            </a:pPr>
            <a:r>
              <a:rPr lang="de-DE" sz="4000" b="1" dirty="0">
                <a:solidFill>
                  <a:srgbClr val="0070C0"/>
                </a:solidFill>
                <a:latin typeface="+mn-lt"/>
              </a:rPr>
              <a:t>Theoretischer Kalkül</a:t>
            </a:r>
          </a:p>
        </p:txBody>
      </p:sp>
      <p:sp>
        <p:nvSpPr>
          <p:cNvPr id="7" name="Titel 5"/>
          <p:cNvSpPr txBox="1">
            <a:spLocks/>
          </p:cNvSpPr>
          <p:nvPr/>
        </p:nvSpPr>
        <p:spPr>
          <a:xfrm rot="16200000">
            <a:off x="-2573871" y="3145679"/>
            <a:ext cx="650029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8" name="Rechteck 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Rechteck 8"/>
          <p:cNvSpPr/>
          <p:nvPr/>
        </p:nvSpPr>
        <p:spPr>
          <a:xfrm>
            <a:off x="439" y="-4668"/>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itel 5"/>
          <p:cNvSpPr txBox="1">
            <a:spLocks/>
          </p:cNvSpPr>
          <p:nvPr/>
        </p:nvSpPr>
        <p:spPr>
          <a:xfrm rot="16200000">
            <a:off x="-3052500" y="3229022"/>
            <a:ext cx="6500294" cy="395290"/>
          </a:xfrm>
          <a:prstGeom prst="rect">
            <a:avLst/>
          </a:prstGeom>
          <a:solidFill>
            <a:srgbClr val="0070C0"/>
          </a:solidFill>
          <a:ln>
            <a:noFill/>
          </a:ln>
        </p:spPr>
        <p:txBody>
          <a:bodyPr/>
          <a:lstStyle/>
          <a:p>
            <a:pPr algn="ctr">
              <a:defRPr/>
            </a:pPr>
            <a:endParaRPr lang="de-DE" sz="2400" b="1" dirty="0">
              <a:solidFill>
                <a:srgbClr val="C00000"/>
              </a:solidFill>
              <a:latin typeface="+mj-lt"/>
              <a:ea typeface="+mj-ea"/>
              <a:cs typeface="+mj-cs"/>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270</a:t>
            </a:r>
            <a:endParaRPr lang="de-DE" sz="8000" b="1" dirty="0">
              <a:solidFill>
                <a:schemeClr val="tx1"/>
              </a:solidFill>
              <a:latin typeface="+mj-lt"/>
            </a:endParaRPr>
          </a:p>
        </p:txBody>
      </p:sp>
    </p:spTree>
    <p:extLst>
      <p:ext uri="{BB962C8B-B14F-4D97-AF65-F5344CB8AC3E}">
        <p14:creationId xmlns:p14="http://schemas.microsoft.com/office/powerpoint/2010/main" val="1736439687"/>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1331640" y="2814006"/>
            <a:ext cx="7144646" cy="1323439"/>
          </a:xfrm>
          <a:prstGeom prst="rect">
            <a:avLst/>
          </a:prstGeom>
          <a:noFill/>
          <a:ln w="9525">
            <a:noFill/>
            <a:miter lim="800000"/>
            <a:headEnd/>
            <a:tailEnd/>
          </a:ln>
        </p:spPr>
        <p:txBody>
          <a:bodyPr wrap="square">
            <a:spAutoFit/>
          </a:bodyPr>
          <a:lstStyle/>
          <a:p>
            <a:pPr fontAlgn="auto">
              <a:spcBef>
                <a:spcPts val="0"/>
              </a:spcBef>
              <a:spcAft>
                <a:spcPts val="0"/>
              </a:spcAft>
              <a:defRPr/>
            </a:pPr>
            <a:r>
              <a:rPr lang="de-DE" sz="4000" b="1" dirty="0">
                <a:solidFill>
                  <a:srgbClr val="0070C0"/>
                </a:solidFill>
                <a:latin typeface="+mn-lt"/>
              </a:rPr>
              <a:t>6  Einführung in die </a:t>
            </a:r>
          </a:p>
          <a:p>
            <a:pPr fontAlgn="auto">
              <a:spcBef>
                <a:spcPts val="0"/>
              </a:spcBef>
              <a:spcAft>
                <a:spcPts val="0"/>
              </a:spcAft>
              <a:defRPr/>
            </a:pPr>
            <a:r>
              <a:rPr lang="de-DE" sz="4000" b="1" dirty="0">
                <a:solidFill>
                  <a:srgbClr val="0070C0"/>
                </a:solidFill>
                <a:latin typeface="+mn-lt"/>
              </a:rPr>
              <a:t>    Wahrscheinlichkeitsrechnung</a:t>
            </a:r>
          </a:p>
        </p:txBody>
      </p:sp>
      <p:sp>
        <p:nvSpPr>
          <p:cNvPr id="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271</a:t>
            </a:r>
            <a:endParaRPr lang="de-DE" sz="8000" b="1" dirty="0">
              <a:solidFill>
                <a:schemeClr val="tx1"/>
              </a:solidFill>
              <a:latin typeface="+mj-lt"/>
            </a:endParaRP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8" name="Rechteck 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260365031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6 Einführung in die Wahrscheinlichkeitsrechnung</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6.1 Wichtige Grundbegriffe und Regeln</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6.1.1 Interpretation von Zufall und Wahrscheinlichkeiten</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6.2 Rechnen mit abhängigen und unabhängigen Ereignissen</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6.2.3 Kalkül nach der Formel von </a:t>
            </a:r>
            <a:r>
              <a:rPr lang="de-DE" sz="2000" b="1" dirty="0" err="1">
                <a:solidFill>
                  <a:srgbClr val="0070C0"/>
                </a:solidFill>
                <a:latin typeface="+mn-lt"/>
              </a:rPr>
              <a:t>Bayes</a:t>
            </a:r>
            <a:endParaRPr lang="de-DE" sz="2000" b="1" dirty="0">
              <a:solidFill>
                <a:srgbClr val="0070C0"/>
              </a:solidFill>
              <a:latin typeface="+mn-lt"/>
            </a:endParaRP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6.1.2 Elementare Mengenlehre</a:t>
            </a: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6.1.3 Axiomatischer Wahrscheinlichkeitsbegriff und Regeln</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6.2.1 Bedingte Wahrscheinlichkeiten und Rechenregeln</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6.2.2 Stochastische Unabhängigkeit von Ereignissen</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273</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273</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276</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286</a:t>
            </a:r>
            <a:endParaRPr lang="en-US" dirty="0"/>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de-DE"/>
              <a:t>299</a:t>
            </a:r>
            <a:endParaRPr lang="en-US" dirty="0"/>
          </a:p>
        </p:txBody>
      </p:sp>
      <p:sp>
        <p:nvSpPr>
          <p:cNvPr id="31" name="Textfeld 28"/>
          <p:cNvSpPr txBox="1">
            <a:spLocks noChangeArrowheads="1"/>
          </p:cNvSpPr>
          <p:nvPr/>
        </p:nvSpPr>
        <p:spPr bwMode="auto">
          <a:xfrm>
            <a:off x="7883525" y="3140075"/>
            <a:ext cx="790575" cy="369332"/>
          </a:xfrm>
          <a:prstGeom prst="rect">
            <a:avLst/>
          </a:prstGeom>
          <a:noFill/>
          <a:ln w="9525">
            <a:noFill/>
            <a:miter lim="800000"/>
            <a:headEnd/>
            <a:tailEnd/>
          </a:ln>
        </p:spPr>
        <p:txBody>
          <a:bodyPr>
            <a:spAutoFit/>
          </a:bodyPr>
          <a:lstStyle/>
          <a:p>
            <a:pPr algn="r"/>
            <a:r>
              <a:rPr lang="de-DE"/>
              <a:t>299</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314</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324</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272</a:t>
            </a:r>
            <a:endParaRPr lang="de-DE" sz="8000" b="1" dirty="0">
              <a:solidFill>
                <a:schemeClr val="tx1"/>
              </a:solidFill>
              <a:latin typeface="+mj-lt"/>
            </a:endParaRPr>
          </a:p>
        </p:txBody>
      </p:sp>
    </p:spTree>
    <p:extLst>
      <p:ext uri="{BB962C8B-B14F-4D97-AF65-F5344CB8AC3E}">
        <p14:creationId xmlns:p14="http://schemas.microsoft.com/office/powerpoint/2010/main" val="2431423196"/>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273</a:t>
            </a:r>
            <a:endParaRPr lang="de-DE" sz="8000" b="1" dirty="0">
              <a:solidFill>
                <a:schemeClr val="tx1"/>
              </a:solidFill>
              <a:latin typeface="+mj-lt"/>
            </a:endParaRPr>
          </a:p>
        </p:txBody>
      </p:sp>
      <p:sp>
        <p:nvSpPr>
          <p:cNvPr id="20" name="Textfeld 9"/>
          <p:cNvSpPr txBox="1">
            <a:spLocks noChangeArrowheads="1"/>
          </p:cNvSpPr>
          <p:nvPr/>
        </p:nvSpPr>
        <p:spPr bwMode="auto">
          <a:xfrm>
            <a:off x="468313" y="1700808"/>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Zufallsvorgang und Zufall </a:t>
            </a:r>
            <a:r>
              <a:rPr lang="de-DE" sz="2000" dirty="0">
                <a:solidFill>
                  <a:srgbClr val="0070C0"/>
                </a:solidFill>
                <a:latin typeface="+mn-lt"/>
              </a:rPr>
              <a:t>●</a:t>
            </a:r>
            <a:endParaRPr lang="de-DE" sz="2000" b="1" dirty="0">
              <a:solidFill>
                <a:srgbClr val="0070C0"/>
              </a:solidFill>
              <a:latin typeface="+mn-lt"/>
            </a:endParaRPr>
          </a:p>
        </p:txBody>
      </p:sp>
      <p:sp>
        <p:nvSpPr>
          <p:cNvPr id="25" name="Textfeld 24"/>
          <p:cNvSpPr txBox="1">
            <a:spLocks noChangeArrowheads="1"/>
          </p:cNvSpPr>
          <p:nvPr/>
        </p:nvSpPr>
        <p:spPr bwMode="auto">
          <a:xfrm>
            <a:off x="468312" y="981075"/>
            <a:ext cx="647995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6.1.1 Interpretation von Zufall und Wahrscheinlichkeiten</a:t>
            </a:r>
          </a:p>
        </p:txBody>
      </p:sp>
      <p:sp>
        <p:nvSpPr>
          <p:cNvPr id="30" name="Textfeld 9"/>
          <p:cNvSpPr txBox="1">
            <a:spLocks noChangeArrowheads="1"/>
          </p:cNvSpPr>
          <p:nvPr/>
        </p:nvSpPr>
        <p:spPr bwMode="auto">
          <a:xfrm>
            <a:off x="479096" y="3356992"/>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Zufall ist perspektivisch bedingt </a:t>
            </a:r>
            <a:r>
              <a:rPr lang="de-DE" sz="2000" dirty="0">
                <a:solidFill>
                  <a:srgbClr val="0070C0"/>
                </a:solidFill>
                <a:latin typeface="+mn-lt"/>
              </a:rPr>
              <a:t>●</a:t>
            </a:r>
            <a:endParaRPr lang="de-DE" sz="2000" b="1" dirty="0">
              <a:solidFill>
                <a:srgbClr val="0070C0"/>
              </a:solidFill>
              <a:latin typeface="+mn-lt"/>
            </a:endParaRPr>
          </a:p>
        </p:txBody>
      </p:sp>
      <p:sp>
        <p:nvSpPr>
          <p:cNvPr id="31" name="Textfeld 9"/>
          <p:cNvSpPr txBox="1">
            <a:spLocks noChangeArrowheads="1"/>
          </p:cNvSpPr>
          <p:nvPr/>
        </p:nvSpPr>
        <p:spPr bwMode="auto">
          <a:xfrm>
            <a:off x="464921" y="429309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Zufall folgt Gesetzmäßigkeiten </a:t>
            </a:r>
            <a:r>
              <a:rPr lang="de-DE" sz="2000" dirty="0">
                <a:solidFill>
                  <a:srgbClr val="0070C0"/>
                </a:solidFill>
                <a:latin typeface="+mn-lt"/>
              </a:rPr>
              <a:t>●</a:t>
            </a:r>
            <a:endParaRPr lang="de-DE" sz="2000" b="1" dirty="0">
              <a:solidFill>
                <a:srgbClr val="0070C0"/>
              </a:solidFill>
              <a:latin typeface="+mn-lt"/>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extfeld 13"/>
          <p:cNvSpPr txBox="1"/>
          <p:nvPr/>
        </p:nvSpPr>
        <p:spPr>
          <a:xfrm>
            <a:off x="467544" y="3766226"/>
            <a:ext cx="8352928" cy="400110"/>
          </a:xfrm>
          <a:prstGeom prst="rect">
            <a:avLst/>
          </a:prstGeom>
          <a:noFill/>
        </p:spPr>
        <p:txBody>
          <a:bodyPr wrap="square" rtlCol="0">
            <a:spAutoFit/>
          </a:bodyPr>
          <a:lstStyle/>
          <a:p>
            <a:r>
              <a:rPr lang="de-DE" sz="2000" dirty="0">
                <a:latin typeface="+mn-lt"/>
              </a:rPr>
              <a:t>Ein Zufallsvorgang ergibt sich aus der Perspektive eines (partiell) </a:t>
            </a:r>
            <a:r>
              <a:rPr lang="de-DE" sz="2000" dirty="0">
                <a:solidFill>
                  <a:schemeClr val="tx1"/>
                </a:solidFill>
                <a:latin typeface="+mn-lt"/>
              </a:rPr>
              <a:t>Unwissenden</a:t>
            </a:r>
          </a:p>
        </p:txBody>
      </p:sp>
      <p:sp>
        <p:nvSpPr>
          <p:cNvPr id="16" name="Textfeld 15"/>
          <p:cNvSpPr txBox="1"/>
          <p:nvPr/>
        </p:nvSpPr>
        <p:spPr>
          <a:xfrm>
            <a:off x="463090" y="4797152"/>
            <a:ext cx="8352928" cy="400110"/>
          </a:xfrm>
          <a:prstGeom prst="rect">
            <a:avLst/>
          </a:prstGeom>
          <a:noFill/>
        </p:spPr>
        <p:txBody>
          <a:bodyPr wrap="square" rtlCol="0">
            <a:spAutoFit/>
          </a:bodyPr>
          <a:lstStyle/>
          <a:p>
            <a:r>
              <a:rPr lang="de-DE" sz="2000" dirty="0">
                <a:latin typeface="+mn-lt"/>
              </a:rPr>
              <a:t>&gt; keinesfalls mit Willkür oder völliger Unberechenbarkeit gleichzusetzen</a:t>
            </a:r>
          </a:p>
        </p:txBody>
      </p:sp>
      <p:sp>
        <p:nvSpPr>
          <p:cNvPr id="17" name="Textfeld 16"/>
          <p:cNvSpPr txBox="1"/>
          <p:nvPr/>
        </p:nvSpPr>
        <p:spPr>
          <a:xfrm>
            <a:off x="468463" y="5296499"/>
            <a:ext cx="8352928" cy="707886"/>
          </a:xfrm>
          <a:prstGeom prst="rect">
            <a:avLst/>
          </a:prstGeom>
          <a:noFill/>
        </p:spPr>
        <p:txBody>
          <a:bodyPr wrap="square" rtlCol="0">
            <a:spAutoFit/>
          </a:bodyPr>
          <a:lstStyle/>
          <a:p>
            <a:r>
              <a:rPr lang="de-DE" sz="2000" dirty="0">
                <a:latin typeface="+mn-lt"/>
              </a:rPr>
              <a:t>&gt; Zufallsvorgang ist nicht (genau) vorhersagbar, besitzt aber (vorhersag-</a:t>
            </a:r>
          </a:p>
          <a:p>
            <a:r>
              <a:rPr lang="de-DE" sz="2000" dirty="0">
                <a:latin typeface="+mn-lt"/>
              </a:rPr>
              <a:t>   bare) Gesetzmäßigkeiten </a:t>
            </a:r>
          </a:p>
        </p:txBody>
      </p:sp>
      <p:pic>
        <p:nvPicPr>
          <p:cNvPr id="2" name="Grafik 1"/>
          <p:cNvPicPr>
            <a:picLocks noChangeAspect="1"/>
          </p:cNvPicPr>
          <p:nvPr/>
        </p:nvPicPr>
        <p:blipFill>
          <a:blip r:embed="rId3"/>
          <a:stretch>
            <a:fillRect/>
          </a:stretch>
        </p:blipFill>
        <p:spPr>
          <a:xfrm>
            <a:off x="478752" y="2179397"/>
            <a:ext cx="7600950" cy="914400"/>
          </a:xfrm>
          <a:prstGeom prst="rect">
            <a:avLst/>
          </a:prstGeom>
        </p:spPr>
      </p:pic>
      <p:sp>
        <p:nvSpPr>
          <p:cNvPr id="19" name="Titel 5"/>
          <p:cNvSpPr txBox="1">
            <a:spLocks/>
          </p:cNvSpPr>
          <p:nvPr/>
        </p:nvSpPr>
        <p:spPr bwMode="auto">
          <a:xfrm>
            <a:off x="457200" y="274638"/>
            <a:ext cx="8229600" cy="561975"/>
          </a:xfrm>
          <a:prstGeom prst="rect">
            <a:avLst/>
          </a:prstGeom>
          <a:solidFill>
            <a:schemeClr val="bg1">
              <a:lumMod val="95000"/>
            </a:schemeClr>
          </a:solidFill>
          <a:ln w="9525">
            <a:noFill/>
            <a:miter lim="800000"/>
            <a:headEnd/>
            <a:tailEnd/>
          </a:ln>
          <a:effectLst>
            <a:outerShdw blurRad="127000" dist="50800" dir="5400000" algn="ctr" rotWithShape="0">
              <a:schemeClr val="tx1"/>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Arial" charset="0"/>
              </a:defRPr>
            </a:lvl2pPr>
            <a:lvl3pPr algn="ctr" rtl="0" eaLnBrk="0" fontAlgn="base" hangingPunct="0">
              <a:spcBef>
                <a:spcPct val="0"/>
              </a:spcBef>
              <a:spcAft>
                <a:spcPct val="0"/>
              </a:spcAft>
              <a:defRPr sz="4400">
                <a:solidFill>
                  <a:schemeClr val="tx1"/>
                </a:solidFill>
                <a:latin typeface="Arial" charset="0"/>
              </a:defRPr>
            </a:lvl3pPr>
            <a:lvl4pPr algn="ctr" rtl="0" eaLnBrk="0" fontAlgn="base" hangingPunct="0">
              <a:spcBef>
                <a:spcPct val="0"/>
              </a:spcBef>
              <a:spcAft>
                <a:spcPct val="0"/>
              </a:spcAft>
              <a:defRPr sz="4400">
                <a:solidFill>
                  <a:schemeClr val="tx1"/>
                </a:solidFill>
                <a:latin typeface="Arial" charset="0"/>
              </a:defRPr>
            </a:lvl4pPr>
            <a:lvl5pPr algn="ctr" rtl="0" eaLnBrk="0" fontAlgn="base" hangingPunct="0">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a:lstStyle>
          <a:p>
            <a:pPr eaLnBrk="1" hangingPunct="1">
              <a:defRPr/>
            </a:pPr>
            <a:r>
              <a:rPr lang="de-DE" sz="2400" b="1">
                <a:solidFill>
                  <a:srgbClr val="0070C0"/>
                </a:solidFill>
              </a:rPr>
              <a:t>6.1 Wichtige Grundbegriffe und Regeln</a:t>
            </a:r>
            <a:endParaRPr lang="de-DE" sz="2400" b="1" dirty="0">
              <a:solidFill>
                <a:srgbClr val="0070C0"/>
              </a:solidFill>
            </a:endParaRPr>
          </a:p>
        </p:txBody>
      </p:sp>
      <p:cxnSp>
        <p:nvCxnSpPr>
          <p:cNvPr id="21"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2"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3"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063717552"/>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052736"/>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Beispiele für die Verwendung von Wahrscheinlichkeiten </a:t>
            </a:r>
            <a:r>
              <a:rPr lang="de-DE" sz="2000" dirty="0">
                <a:solidFill>
                  <a:srgbClr val="0070C0"/>
                </a:solidFill>
                <a:latin typeface="+mn-lt"/>
              </a:rPr>
              <a:t>●</a:t>
            </a:r>
            <a:endParaRPr lang="de-DE" sz="2000" b="1" dirty="0">
              <a:solidFill>
                <a:srgbClr val="0070C0"/>
              </a:solidFill>
              <a:latin typeface="+mn-lt"/>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274</a:t>
            </a:r>
            <a:endParaRPr lang="de-DE" sz="8000" b="1" dirty="0">
              <a:solidFill>
                <a:schemeClr val="tx1"/>
              </a:solidFill>
              <a:latin typeface="+mj-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Textfeld 10"/>
          <p:cNvSpPr txBox="1"/>
          <p:nvPr/>
        </p:nvSpPr>
        <p:spPr>
          <a:xfrm>
            <a:off x="468313" y="1524854"/>
            <a:ext cx="8352928" cy="400110"/>
          </a:xfrm>
          <a:prstGeom prst="rect">
            <a:avLst/>
          </a:prstGeom>
          <a:noFill/>
        </p:spPr>
        <p:txBody>
          <a:bodyPr wrap="square" rtlCol="0">
            <a:spAutoFit/>
          </a:bodyPr>
          <a:lstStyle/>
          <a:p>
            <a:r>
              <a:rPr lang="de-DE" sz="2000" dirty="0">
                <a:solidFill>
                  <a:schemeClr val="tx1"/>
                </a:solidFill>
                <a:latin typeface="+mn-lt"/>
              </a:rPr>
              <a:t>(1) </a:t>
            </a:r>
            <a:r>
              <a:rPr lang="de-DE" sz="2000" i="1" dirty="0">
                <a:solidFill>
                  <a:schemeClr val="tx1"/>
                </a:solidFill>
                <a:latin typeface="+mn-lt"/>
              </a:rPr>
              <a:t>„Die Wahrscheinlichkeit eine Sechs zu würfeln beträgt 1/6“</a:t>
            </a:r>
          </a:p>
        </p:txBody>
      </p:sp>
      <p:sp>
        <p:nvSpPr>
          <p:cNvPr id="12" name="Textfeld 11"/>
          <p:cNvSpPr txBox="1"/>
          <p:nvPr/>
        </p:nvSpPr>
        <p:spPr>
          <a:xfrm>
            <a:off x="468313" y="1924964"/>
            <a:ext cx="8352928" cy="400110"/>
          </a:xfrm>
          <a:prstGeom prst="rect">
            <a:avLst/>
          </a:prstGeom>
          <a:noFill/>
        </p:spPr>
        <p:txBody>
          <a:bodyPr wrap="square" rtlCol="0">
            <a:spAutoFit/>
          </a:bodyPr>
          <a:lstStyle/>
          <a:p>
            <a:r>
              <a:rPr lang="de-DE" sz="2000" dirty="0">
                <a:solidFill>
                  <a:schemeClr val="tx1"/>
                </a:solidFill>
                <a:latin typeface="+mn-lt"/>
              </a:rPr>
              <a:t>(2) </a:t>
            </a:r>
            <a:r>
              <a:rPr lang="de-DE" sz="2000" i="1" dirty="0">
                <a:solidFill>
                  <a:schemeClr val="tx1"/>
                </a:solidFill>
                <a:latin typeface="+mn-lt"/>
              </a:rPr>
              <a:t>„Die Wahrscheinlichkeit für 6 Richtige im Lotto beträgt 0.00000715%“</a:t>
            </a:r>
          </a:p>
        </p:txBody>
      </p:sp>
      <p:sp>
        <p:nvSpPr>
          <p:cNvPr id="15" name="Textfeld 14"/>
          <p:cNvSpPr txBox="1"/>
          <p:nvPr/>
        </p:nvSpPr>
        <p:spPr>
          <a:xfrm>
            <a:off x="468313" y="2325074"/>
            <a:ext cx="8352928" cy="400110"/>
          </a:xfrm>
          <a:prstGeom prst="rect">
            <a:avLst/>
          </a:prstGeom>
          <a:noFill/>
        </p:spPr>
        <p:txBody>
          <a:bodyPr wrap="square" rtlCol="0">
            <a:spAutoFit/>
          </a:bodyPr>
          <a:lstStyle/>
          <a:p>
            <a:r>
              <a:rPr lang="de-DE" sz="2000" dirty="0">
                <a:solidFill>
                  <a:schemeClr val="tx1"/>
                </a:solidFill>
                <a:latin typeface="+mn-lt"/>
              </a:rPr>
              <a:t>(3) </a:t>
            </a:r>
            <a:r>
              <a:rPr lang="de-DE" sz="2000" i="1" dirty="0">
                <a:solidFill>
                  <a:schemeClr val="tx1"/>
                </a:solidFill>
                <a:latin typeface="+mn-lt"/>
              </a:rPr>
              <a:t>„Die Kreditausfallwahrscheinlichkeit für diese Kunden liegt bei 1%“</a:t>
            </a:r>
          </a:p>
        </p:txBody>
      </p:sp>
      <p:sp>
        <p:nvSpPr>
          <p:cNvPr id="16" name="Textfeld 15"/>
          <p:cNvSpPr txBox="1"/>
          <p:nvPr/>
        </p:nvSpPr>
        <p:spPr>
          <a:xfrm>
            <a:off x="468313" y="2737480"/>
            <a:ext cx="8352928" cy="707886"/>
          </a:xfrm>
          <a:prstGeom prst="rect">
            <a:avLst/>
          </a:prstGeom>
          <a:noFill/>
        </p:spPr>
        <p:txBody>
          <a:bodyPr wrap="square" rtlCol="0">
            <a:spAutoFit/>
          </a:bodyPr>
          <a:lstStyle/>
          <a:p>
            <a:r>
              <a:rPr lang="de-DE" sz="2000" dirty="0">
                <a:solidFill>
                  <a:schemeClr val="tx1"/>
                </a:solidFill>
                <a:latin typeface="+mn-lt"/>
              </a:rPr>
              <a:t>(4) </a:t>
            </a:r>
            <a:r>
              <a:rPr lang="de-DE" sz="2000" i="1" dirty="0">
                <a:solidFill>
                  <a:schemeClr val="tx1"/>
                </a:solidFill>
                <a:latin typeface="+mn-lt"/>
              </a:rPr>
              <a:t>„Die Wahrscheinlichkeit für eine Mädchengeburt beträgt laut Statistik</a:t>
            </a:r>
          </a:p>
          <a:p>
            <a:r>
              <a:rPr lang="de-DE" sz="2000" i="1" dirty="0">
                <a:latin typeface="+mn-lt"/>
              </a:rPr>
              <a:t>       48.8%“</a:t>
            </a:r>
            <a:endParaRPr lang="de-DE" sz="2000" i="1" dirty="0">
              <a:solidFill>
                <a:schemeClr val="tx1"/>
              </a:solidFill>
              <a:latin typeface="+mn-lt"/>
            </a:endParaRPr>
          </a:p>
        </p:txBody>
      </p:sp>
      <p:sp>
        <p:nvSpPr>
          <p:cNvPr id="18" name="Textfeld 17"/>
          <p:cNvSpPr txBox="1"/>
          <p:nvPr/>
        </p:nvSpPr>
        <p:spPr>
          <a:xfrm>
            <a:off x="468313" y="3445366"/>
            <a:ext cx="8352928" cy="707886"/>
          </a:xfrm>
          <a:prstGeom prst="rect">
            <a:avLst/>
          </a:prstGeom>
          <a:noFill/>
        </p:spPr>
        <p:txBody>
          <a:bodyPr wrap="square" rtlCol="0">
            <a:spAutoFit/>
          </a:bodyPr>
          <a:lstStyle/>
          <a:p>
            <a:r>
              <a:rPr lang="de-DE" sz="2000" dirty="0">
                <a:solidFill>
                  <a:schemeClr val="tx1"/>
                </a:solidFill>
                <a:latin typeface="+mn-lt"/>
              </a:rPr>
              <a:t>(5) </a:t>
            </a:r>
            <a:r>
              <a:rPr lang="de-DE" sz="2000" i="1" dirty="0">
                <a:solidFill>
                  <a:schemeClr val="tx1"/>
                </a:solidFill>
                <a:latin typeface="+mn-lt"/>
              </a:rPr>
              <a:t>„Mit einer Wahrscheinlichkeit von 95% liegt der Stimmenanteil dieser</a:t>
            </a:r>
          </a:p>
          <a:p>
            <a:r>
              <a:rPr lang="de-DE" sz="2000" i="1" dirty="0">
                <a:latin typeface="+mn-lt"/>
              </a:rPr>
              <a:t>       Partei nach Berechnungen zwischen 29.8% und 31.4%“</a:t>
            </a:r>
            <a:endParaRPr lang="de-DE" sz="2000" i="1" dirty="0">
              <a:solidFill>
                <a:schemeClr val="tx1"/>
              </a:solidFill>
              <a:latin typeface="+mn-lt"/>
            </a:endParaRPr>
          </a:p>
        </p:txBody>
      </p:sp>
      <p:sp>
        <p:nvSpPr>
          <p:cNvPr id="19" name="Textfeld 18"/>
          <p:cNvSpPr txBox="1"/>
          <p:nvPr/>
        </p:nvSpPr>
        <p:spPr>
          <a:xfrm>
            <a:off x="468313" y="4181613"/>
            <a:ext cx="8352928" cy="707886"/>
          </a:xfrm>
          <a:prstGeom prst="rect">
            <a:avLst/>
          </a:prstGeom>
          <a:noFill/>
        </p:spPr>
        <p:txBody>
          <a:bodyPr wrap="square" rtlCol="0">
            <a:spAutoFit/>
          </a:bodyPr>
          <a:lstStyle/>
          <a:p>
            <a:r>
              <a:rPr lang="de-DE" sz="2000" dirty="0">
                <a:solidFill>
                  <a:schemeClr val="tx1"/>
                </a:solidFill>
                <a:latin typeface="+mn-lt"/>
              </a:rPr>
              <a:t>(6) </a:t>
            </a:r>
            <a:r>
              <a:rPr lang="de-DE" sz="2000" i="1" dirty="0">
                <a:solidFill>
                  <a:schemeClr val="tx1"/>
                </a:solidFill>
                <a:latin typeface="+mn-lt"/>
              </a:rPr>
              <a:t>„Nach Berechnungen wir die Bevölkerung im Jahr 2050 mit einer Wahr-</a:t>
            </a:r>
          </a:p>
          <a:p>
            <a:r>
              <a:rPr lang="de-DE" sz="2000" i="1" dirty="0">
                <a:latin typeface="+mn-lt"/>
              </a:rPr>
              <a:t>       </a:t>
            </a:r>
            <a:r>
              <a:rPr lang="de-DE" sz="2000" i="1" dirty="0" err="1">
                <a:latin typeface="+mn-lt"/>
              </a:rPr>
              <a:t>scheinlichkeit</a:t>
            </a:r>
            <a:r>
              <a:rPr lang="de-DE" sz="2000" i="1" dirty="0">
                <a:latin typeface="+mn-lt"/>
              </a:rPr>
              <a:t> von 90% bei unter 50 Millionen liegen“</a:t>
            </a:r>
            <a:endParaRPr lang="de-DE" sz="2000" i="1" dirty="0">
              <a:solidFill>
                <a:schemeClr val="tx1"/>
              </a:solidFill>
              <a:latin typeface="+mn-lt"/>
            </a:endParaRPr>
          </a:p>
        </p:txBody>
      </p:sp>
      <p:sp>
        <p:nvSpPr>
          <p:cNvPr id="20" name="Textfeld 19"/>
          <p:cNvSpPr txBox="1"/>
          <p:nvPr/>
        </p:nvSpPr>
        <p:spPr>
          <a:xfrm>
            <a:off x="468313" y="4889499"/>
            <a:ext cx="8352928" cy="400110"/>
          </a:xfrm>
          <a:prstGeom prst="rect">
            <a:avLst/>
          </a:prstGeom>
          <a:noFill/>
        </p:spPr>
        <p:txBody>
          <a:bodyPr wrap="square" rtlCol="0">
            <a:spAutoFit/>
          </a:bodyPr>
          <a:lstStyle/>
          <a:p>
            <a:r>
              <a:rPr lang="de-DE" sz="2000" dirty="0">
                <a:solidFill>
                  <a:schemeClr val="tx1"/>
                </a:solidFill>
                <a:latin typeface="+mn-lt"/>
              </a:rPr>
              <a:t>(7) </a:t>
            </a:r>
            <a:r>
              <a:rPr lang="de-DE" sz="2000" i="1" dirty="0">
                <a:solidFill>
                  <a:schemeClr val="tx1"/>
                </a:solidFill>
                <a:latin typeface="+mn-lt"/>
              </a:rPr>
              <a:t>„Dieser Patien</a:t>
            </a:r>
            <a:r>
              <a:rPr lang="de-DE" sz="2000" i="1" dirty="0">
                <a:latin typeface="+mn-lt"/>
              </a:rPr>
              <a:t>t wird mit einer Wahrscheinlichkeit von 70% sterben“</a:t>
            </a:r>
            <a:endParaRPr lang="de-DE" sz="2000" i="1" dirty="0">
              <a:solidFill>
                <a:schemeClr val="tx1"/>
              </a:solidFill>
              <a:latin typeface="+mn-lt"/>
            </a:endParaRPr>
          </a:p>
        </p:txBody>
      </p:sp>
      <p:sp>
        <p:nvSpPr>
          <p:cNvPr id="22" name="Textfeld 21"/>
          <p:cNvSpPr txBox="1"/>
          <p:nvPr/>
        </p:nvSpPr>
        <p:spPr>
          <a:xfrm>
            <a:off x="468313" y="5293383"/>
            <a:ext cx="8352928" cy="707886"/>
          </a:xfrm>
          <a:prstGeom prst="rect">
            <a:avLst/>
          </a:prstGeom>
          <a:noFill/>
        </p:spPr>
        <p:txBody>
          <a:bodyPr wrap="square" rtlCol="0">
            <a:spAutoFit/>
          </a:bodyPr>
          <a:lstStyle/>
          <a:p>
            <a:r>
              <a:rPr lang="de-DE" sz="2000" dirty="0">
                <a:solidFill>
                  <a:schemeClr val="tx1"/>
                </a:solidFill>
                <a:latin typeface="+mn-lt"/>
              </a:rPr>
              <a:t>(8) </a:t>
            </a:r>
            <a:r>
              <a:rPr lang="de-DE" sz="2000" i="1" dirty="0">
                <a:solidFill>
                  <a:schemeClr val="tx1"/>
                </a:solidFill>
                <a:latin typeface="+mn-lt"/>
              </a:rPr>
              <a:t>„Ich bin mir mit 95%iger Wahrscheinlichkeit sicher, dass dieses Jahr</a:t>
            </a:r>
          </a:p>
          <a:p>
            <a:r>
              <a:rPr lang="de-DE" sz="2000" i="1" dirty="0">
                <a:latin typeface="+mn-lt"/>
              </a:rPr>
              <a:t>       ein Schaltjahr ist“</a:t>
            </a:r>
            <a:endParaRPr lang="de-DE" sz="2000" i="1" dirty="0">
              <a:solidFill>
                <a:schemeClr val="tx1"/>
              </a:solidFill>
              <a:latin typeface="+mn-lt"/>
            </a:endParaRPr>
          </a:p>
        </p:txBody>
      </p:sp>
    </p:spTree>
    <p:extLst>
      <p:ext uri="{BB962C8B-B14F-4D97-AF65-F5344CB8AC3E}">
        <p14:creationId xmlns:p14="http://schemas.microsoft.com/office/powerpoint/2010/main" val="1527994303"/>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Klassische Wahrscheinlichkeit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a:spLocks noChangeArrowheads="1"/>
          </p:cNvSpPr>
          <p:nvPr/>
        </p:nvSpPr>
        <p:spPr bwMode="auto">
          <a:xfrm>
            <a:off x="461204" y="1555298"/>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Statistische Wahrscheinlichkeit - empirisch </a:t>
            </a:r>
            <a:r>
              <a:rPr lang="de-DE" sz="2000" dirty="0">
                <a:solidFill>
                  <a:srgbClr val="0070C0"/>
                </a:solidFill>
                <a:latin typeface="+mn-lt"/>
              </a:rPr>
              <a:t>●</a:t>
            </a:r>
            <a:endParaRPr lang="de-DE" sz="2000" b="1" dirty="0">
              <a:solidFill>
                <a:srgbClr val="0070C0"/>
              </a:solidFill>
              <a:latin typeface="+mn-lt"/>
            </a:endParaRPr>
          </a:p>
        </p:txBody>
      </p:sp>
      <p:sp>
        <p:nvSpPr>
          <p:cNvPr id="16" name="Textfeld 15"/>
          <p:cNvSpPr txBox="1">
            <a:spLocks noChangeArrowheads="1"/>
          </p:cNvSpPr>
          <p:nvPr/>
        </p:nvSpPr>
        <p:spPr bwMode="auto">
          <a:xfrm>
            <a:off x="468313" y="1955408"/>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Statistische Wahrscheinlichkeit - theoretisch </a:t>
            </a:r>
            <a:r>
              <a:rPr lang="de-DE" sz="2000" dirty="0">
                <a:solidFill>
                  <a:srgbClr val="0070C0"/>
                </a:solidFill>
                <a:latin typeface="+mn-lt"/>
              </a:rPr>
              <a:t>●</a:t>
            </a:r>
            <a:endParaRPr lang="de-DE" sz="2000" b="1" dirty="0">
              <a:solidFill>
                <a:srgbClr val="0070C0"/>
              </a:solidFill>
              <a:latin typeface="+mn-lt"/>
            </a:endParaRPr>
          </a:p>
        </p:txBody>
      </p:sp>
      <p:sp>
        <p:nvSpPr>
          <p:cNvPr id="23" name="Textfeld 22"/>
          <p:cNvSpPr txBox="1">
            <a:spLocks noChangeArrowheads="1"/>
          </p:cNvSpPr>
          <p:nvPr/>
        </p:nvSpPr>
        <p:spPr bwMode="auto">
          <a:xfrm>
            <a:off x="477780" y="2395229"/>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Frequentistischer</a:t>
            </a:r>
            <a:r>
              <a:rPr lang="de-DE" sz="2000" b="1" dirty="0">
                <a:solidFill>
                  <a:srgbClr val="0070C0"/>
                </a:solidFill>
                <a:latin typeface="+mn-lt"/>
              </a:rPr>
              <a:t> Deutungsansatz </a:t>
            </a:r>
            <a:r>
              <a:rPr lang="de-DE" sz="2000" dirty="0">
                <a:solidFill>
                  <a:srgbClr val="0070C0"/>
                </a:solidFill>
                <a:latin typeface="+mn-lt"/>
              </a:rPr>
              <a:t>●</a:t>
            </a:r>
            <a:endParaRPr lang="de-DE" sz="2000" b="1" dirty="0">
              <a:solidFill>
                <a:srgbClr val="0070C0"/>
              </a:solidFill>
              <a:latin typeface="+mn-lt"/>
            </a:endParaRPr>
          </a:p>
        </p:txBody>
      </p:sp>
      <p:sp>
        <p:nvSpPr>
          <p:cNvPr id="24" name="Textfeld 23"/>
          <p:cNvSpPr txBox="1">
            <a:spLocks noChangeArrowheads="1"/>
          </p:cNvSpPr>
          <p:nvPr/>
        </p:nvSpPr>
        <p:spPr bwMode="auto">
          <a:xfrm>
            <a:off x="470671" y="2825783"/>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Objektive vs. subjektive Wahrscheinlichkeiten </a:t>
            </a:r>
            <a:r>
              <a:rPr lang="de-DE" sz="2000" dirty="0">
                <a:solidFill>
                  <a:srgbClr val="0070C0"/>
                </a:solidFill>
                <a:latin typeface="+mn-lt"/>
              </a:rPr>
              <a:t>●</a:t>
            </a:r>
            <a:endParaRPr lang="de-DE" sz="2000" b="1" dirty="0">
              <a:solidFill>
                <a:srgbClr val="0070C0"/>
              </a:solidFill>
              <a:latin typeface="+mn-lt"/>
            </a:endParaRPr>
          </a:p>
        </p:txBody>
      </p:sp>
      <p:sp>
        <p:nvSpPr>
          <p:cNvPr id="25" name="Textfeld 24"/>
          <p:cNvSpPr txBox="1">
            <a:spLocks noChangeArrowheads="1"/>
          </p:cNvSpPr>
          <p:nvPr/>
        </p:nvSpPr>
        <p:spPr bwMode="auto">
          <a:xfrm>
            <a:off x="477780" y="3225893"/>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Klassische vs. statistische Wahrscheinlichkeiten </a:t>
            </a:r>
            <a:r>
              <a:rPr lang="de-DE" sz="2000" dirty="0">
                <a:solidFill>
                  <a:srgbClr val="0070C0"/>
                </a:solidFill>
                <a:latin typeface="+mn-lt"/>
              </a:rPr>
              <a:t>●</a:t>
            </a:r>
            <a:endParaRPr lang="de-DE" sz="2000" b="1" dirty="0">
              <a:solidFill>
                <a:srgbClr val="0070C0"/>
              </a:solidFill>
              <a:latin typeface="+mn-lt"/>
            </a:endParaRPr>
          </a:p>
        </p:txBody>
      </p:sp>
      <p:sp>
        <p:nvSpPr>
          <p:cNvPr id="26" name="Textfeld 25"/>
          <p:cNvSpPr txBox="1">
            <a:spLocks noChangeArrowheads="1"/>
          </p:cNvSpPr>
          <p:nvPr/>
        </p:nvSpPr>
        <p:spPr bwMode="auto">
          <a:xfrm>
            <a:off x="477780" y="3661746"/>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Zielsetzung der Wahrscheinlichkeitsrechnung </a:t>
            </a:r>
            <a:r>
              <a:rPr lang="de-DE" sz="2000" dirty="0">
                <a:solidFill>
                  <a:srgbClr val="0070C0"/>
                </a:solidFill>
                <a:latin typeface="+mn-lt"/>
              </a:rPr>
              <a:t>●</a:t>
            </a:r>
            <a:endParaRPr lang="de-DE" sz="2000" b="1" dirty="0">
              <a:solidFill>
                <a:srgbClr val="0070C0"/>
              </a:solidFill>
              <a:latin typeface="+mn-lt"/>
            </a:endParaRPr>
          </a:p>
        </p:txBody>
      </p:sp>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 name="Textfeld 1"/>
          <p:cNvSpPr txBox="1"/>
          <p:nvPr/>
        </p:nvSpPr>
        <p:spPr>
          <a:xfrm>
            <a:off x="4644008" y="1124744"/>
            <a:ext cx="1728192" cy="369332"/>
          </a:xfrm>
          <a:prstGeom prst="rect">
            <a:avLst/>
          </a:prstGeom>
          <a:noFill/>
        </p:spPr>
        <p:txBody>
          <a:bodyPr wrap="square" rtlCol="0">
            <a:spAutoFit/>
          </a:bodyPr>
          <a:lstStyle/>
          <a:p>
            <a:r>
              <a:rPr lang="de-DE" dirty="0"/>
              <a:t>(1), (2)</a:t>
            </a:r>
          </a:p>
        </p:txBody>
      </p:sp>
      <p:sp>
        <p:nvSpPr>
          <p:cNvPr id="30" name="Textfeld 29"/>
          <p:cNvSpPr txBox="1"/>
          <p:nvPr/>
        </p:nvSpPr>
        <p:spPr>
          <a:xfrm>
            <a:off x="5940152" y="1546489"/>
            <a:ext cx="1728192" cy="369332"/>
          </a:xfrm>
          <a:prstGeom prst="rect">
            <a:avLst/>
          </a:prstGeom>
          <a:noFill/>
        </p:spPr>
        <p:txBody>
          <a:bodyPr wrap="square" rtlCol="0">
            <a:spAutoFit/>
          </a:bodyPr>
          <a:lstStyle/>
          <a:p>
            <a:r>
              <a:rPr lang="de-DE" dirty="0"/>
              <a:t>(3), (4), (7)?</a:t>
            </a:r>
          </a:p>
        </p:txBody>
      </p:sp>
      <p:sp>
        <p:nvSpPr>
          <p:cNvPr id="31" name="Textfeld 30"/>
          <p:cNvSpPr txBox="1"/>
          <p:nvPr/>
        </p:nvSpPr>
        <p:spPr>
          <a:xfrm>
            <a:off x="5940152" y="1970796"/>
            <a:ext cx="1728192" cy="369332"/>
          </a:xfrm>
          <a:prstGeom prst="rect">
            <a:avLst/>
          </a:prstGeom>
          <a:noFill/>
        </p:spPr>
        <p:txBody>
          <a:bodyPr wrap="square" rtlCol="0">
            <a:spAutoFit/>
          </a:bodyPr>
          <a:lstStyle/>
          <a:p>
            <a:r>
              <a:rPr lang="de-DE" dirty="0"/>
              <a:t>(5), (6), (7)?</a:t>
            </a:r>
          </a:p>
        </p:txBody>
      </p:sp>
      <p:sp>
        <p:nvSpPr>
          <p:cNvPr id="33" name="Textfeld 32"/>
          <p:cNvSpPr txBox="1"/>
          <p:nvPr/>
        </p:nvSpPr>
        <p:spPr>
          <a:xfrm>
            <a:off x="6107434" y="2856561"/>
            <a:ext cx="2857054" cy="369332"/>
          </a:xfrm>
          <a:prstGeom prst="rect">
            <a:avLst/>
          </a:prstGeom>
          <a:noFill/>
        </p:spPr>
        <p:txBody>
          <a:bodyPr wrap="square" rtlCol="0">
            <a:spAutoFit/>
          </a:bodyPr>
          <a:lstStyle/>
          <a:p>
            <a:r>
              <a:rPr lang="de-DE" dirty="0"/>
              <a:t>(1)</a:t>
            </a:r>
            <a:r>
              <a:rPr lang="de-DE" dirty="0">
                <a:sym typeface="Symbol"/>
              </a:rPr>
              <a:t> bis </a:t>
            </a:r>
            <a:r>
              <a:rPr lang="de-DE" dirty="0"/>
              <a:t>(6) vs. (7)? u. (8)</a:t>
            </a:r>
          </a:p>
        </p:txBody>
      </p:sp>
      <p:pic>
        <p:nvPicPr>
          <p:cNvPr id="3" name="Grafik 2"/>
          <p:cNvPicPr>
            <a:picLocks noChangeAspect="1"/>
          </p:cNvPicPr>
          <p:nvPr/>
        </p:nvPicPr>
        <p:blipFill>
          <a:blip r:embed="rId3"/>
          <a:stretch>
            <a:fillRect/>
          </a:stretch>
        </p:blipFill>
        <p:spPr>
          <a:xfrm>
            <a:off x="452307" y="4170363"/>
            <a:ext cx="7286625" cy="2419350"/>
          </a:xfrm>
          <a:prstGeom prst="rect">
            <a:avLst/>
          </a:prstGeom>
        </p:spPr>
      </p:pic>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275</a:t>
            </a:r>
            <a:endParaRPr lang="de-DE" sz="8000" b="1" dirty="0">
              <a:solidFill>
                <a:schemeClr val="tx1"/>
              </a:solidFill>
              <a:latin typeface="+mj-lt"/>
            </a:endParaRPr>
          </a:p>
        </p:txBody>
      </p:sp>
    </p:spTree>
    <p:extLst>
      <p:ext uri="{BB962C8B-B14F-4D97-AF65-F5344CB8AC3E}">
        <p14:creationId xmlns:p14="http://schemas.microsoft.com/office/powerpoint/2010/main" val="228706677"/>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9"/>
          <p:cNvSpPr txBox="1">
            <a:spLocks noChangeArrowheads="1"/>
          </p:cNvSpPr>
          <p:nvPr/>
        </p:nvSpPr>
        <p:spPr bwMode="auto">
          <a:xfrm>
            <a:off x="468313" y="1700808"/>
            <a:ext cx="31319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Mengen und Elemente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a:spLocks noChangeArrowheads="1"/>
          </p:cNvSpPr>
          <p:nvPr/>
        </p:nvSpPr>
        <p:spPr bwMode="auto">
          <a:xfrm>
            <a:off x="468312" y="981075"/>
            <a:ext cx="359963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6.1.2 Elementare Mengenlehre</a:t>
            </a: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6" name="Textfeld 15"/>
          <p:cNvSpPr txBox="1"/>
          <p:nvPr/>
        </p:nvSpPr>
        <p:spPr>
          <a:xfrm>
            <a:off x="468313" y="2204864"/>
            <a:ext cx="8352928" cy="400110"/>
          </a:xfrm>
          <a:prstGeom prst="rect">
            <a:avLst/>
          </a:prstGeom>
          <a:noFill/>
        </p:spPr>
        <p:txBody>
          <a:bodyPr wrap="square" rtlCol="0">
            <a:spAutoFit/>
          </a:bodyPr>
          <a:lstStyle/>
          <a:p>
            <a:r>
              <a:rPr lang="de-DE" sz="2000" dirty="0">
                <a:latin typeface="+mn-lt"/>
              </a:rPr>
              <a:t>&gt; Beispiel 1: Menge </a:t>
            </a:r>
            <a:r>
              <a:rPr lang="de-DE" sz="2000" i="1" dirty="0">
                <a:latin typeface="+mn-lt"/>
              </a:rPr>
              <a:t>Z</a:t>
            </a:r>
            <a:r>
              <a:rPr lang="de-DE" sz="2000" dirty="0">
                <a:latin typeface="+mn-lt"/>
              </a:rPr>
              <a:t>, welche die Zahlen 2, 4 und 6 enthält:</a:t>
            </a:r>
          </a:p>
        </p:txBody>
      </p:sp>
      <p:sp>
        <p:nvSpPr>
          <p:cNvPr id="20" name="Textfeld 19"/>
          <p:cNvSpPr txBox="1"/>
          <p:nvPr/>
        </p:nvSpPr>
        <p:spPr>
          <a:xfrm>
            <a:off x="468312" y="3033590"/>
            <a:ext cx="8352928" cy="400110"/>
          </a:xfrm>
          <a:prstGeom prst="rect">
            <a:avLst/>
          </a:prstGeom>
          <a:noFill/>
        </p:spPr>
        <p:txBody>
          <a:bodyPr wrap="square" rtlCol="0">
            <a:spAutoFit/>
          </a:bodyPr>
          <a:lstStyle/>
          <a:p>
            <a:r>
              <a:rPr lang="de-DE" sz="2000" dirty="0">
                <a:latin typeface="+mn-lt"/>
              </a:rPr>
              <a:t>&gt; Beispiel 2: Menge </a:t>
            </a:r>
            <a:r>
              <a:rPr lang="de-DE" sz="2000" i="1" dirty="0">
                <a:latin typeface="+mn-lt"/>
              </a:rPr>
              <a:t>W</a:t>
            </a:r>
            <a:r>
              <a:rPr lang="de-DE" sz="2000" dirty="0">
                <a:latin typeface="+mn-lt"/>
              </a:rPr>
              <a:t> mit 4 verschiedenen Wetterzuständen:</a:t>
            </a:r>
          </a:p>
        </p:txBody>
      </p:sp>
      <p:sp>
        <p:nvSpPr>
          <p:cNvPr id="22" name="Textfeld 21"/>
          <p:cNvSpPr txBox="1"/>
          <p:nvPr/>
        </p:nvSpPr>
        <p:spPr>
          <a:xfrm>
            <a:off x="468313" y="3889525"/>
            <a:ext cx="8352928" cy="707886"/>
          </a:xfrm>
          <a:prstGeom prst="rect">
            <a:avLst/>
          </a:prstGeom>
          <a:noFill/>
        </p:spPr>
        <p:txBody>
          <a:bodyPr wrap="square" rtlCol="0">
            <a:spAutoFit/>
          </a:bodyPr>
          <a:lstStyle/>
          <a:p>
            <a:r>
              <a:rPr lang="de-DE" sz="2000" dirty="0">
                <a:latin typeface="+mn-lt"/>
              </a:rPr>
              <a:t>&gt; Notation für Elemente, welche bestimmten Mengen angehören oder</a:t>
            </a:r>
          </a:p>
          <a:p>
            <a:r>
              <a:rPr lang="de-DE" sz="2000" dirty="0">
                <a:latin typeface="+mn-lt"/>
              </a:rPr>
              <a:t>   nicht:</a:t>
            </a:r>
          </a:p>
        </p:txBody>
      </p:sp>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276</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 name="Textfeld 1"/>
              <p:cNvSpPr txBox="1"/>
              <p:nvPr/>
            </p:nvSpPr>
            <p:spPr>
              <a:xfrm>
                <a:off x="1620625" y="2604974"/>
                <a:ext cx="1566583"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𝑍</m:t>
                      </m:r>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2, 4, 6</m:t>
                          </m:r>
                        </m:e>
                      </m:d>
                    </m:oMath>
                  </m:oMathPara>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1620625" y="2604974"/>
                <a:ext cx="1566583"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575825" y="3447874"/>
                <a:ext cx="5769874"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𝑊</m:t>
                      </m:r>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𝑠𝑜𝑛𝑛𝑖𝑔</m:t>
                          </m:r>
                          <m:r>
                            <a:rPr lang="de-DE" sz="2000" b="0" i="1" smtClean="0">
                              <a:solidFill>
                                <a:schemeClr val="tx1"/>
                              </a:solidFill>
                              <a:latin typeface="Cambria Math"/>
                            </a:rPr>
                            <m:t>, </m:t>
                          </m:r>
                          <m:r>
                            <a:rPr lang="de-DE" sz="2000" b="0" i="1" smtClean="0">
                              <a:solidFill>
                                <a:schemeClr val="tx1"/>
                              </a:solidFill>
                              <a:latin typeface="Cambria Math"/>
                            </a:rPr>
                            <m:t>𝑡𝑒𝑖𝑙𝑠</m:t>
                          </m:r>
                          <m:r>
                            <a:rPr lang="de-DE" sz="2000" b="0" i="1" smtClean="0">
                              <a:solidFill>
                                <a:schemeClr val="tx1"/>
                              </a:solidFill>
                              <a:latin typeface="Cambria Math"/>
                            </a:rPr>
                            <m:t> </m:t>
                          </m:r>
                          <m:r>
                            <a:rPr lang="de-DE" sz="2000" b="0" i="1" smtClean="0">
                              <a:solidFill>
                                <a:schemeClr val="tx1"/>
                              </a:solidFill>
                              <a:latin typeface="Cambria Math"/>
                            </a:rPr>
                            <m:t>𝑏𝑒𝑑𝑒𝑐𝑘𝑡</m:t>
                          </m:r>
                          <m:r>
                            <a:rPr lang="de-DE" sz="2000" b="0" i="1" smtClean="0">
                              <a:solidFill>
                                <a:schemeClr val="tx1"/>
                              </a:solidFill>
                              <a:latin typeface="Cambria Math"/>
                            </a:rPr>
                            <m:t>, </m:t>
                          </m:r>
                          <m:r>
                            <a:rPr lang="de-DE" sz="2000" b="0" i="1" smtClean="0">
                              <a:solidFill>
                                <a:schemeClr val="tx1"/>
                              </a:solidFill>
                              <a:latin typeface="Cambria Math"/>
                            </a:rPr>
                            <m:t>𝑏𝑒𝑑𝑒𝑐𝑘𝑡</m:t>
                          </m:r>
                          <m:r>
                            <a:rPr lang="de-DE" sz="2000" b="0" i="1" smtClean="0">
                              <a:solidFill>
                                <a:schemeClr val="tx1"/>
                              </a:solidFill>
                              <a:latin typeface="Cambria Math"/>
                            </a:rPr>
                            <m:t>, </m:t>
                          </m:r>
                          <m:r>
                            <a:rPr lang="de-DE" sz="2000" b="0" i="1" smtClean="0">
                              <a:solidFill>
                                <a:schemeClr val="tx1"/>
                              </a:solidFill>
                              <a:latin typeface="Cambria Math"/>
                            </a:rPr>
                            <m:t>𝑟𝑒𝑔𝑛𝑒𝑟𝑖𝑠𝑐h</m:t>
                          </m:r>
                        </m:e>
                      </m:d>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575825" y="3447874"/>
                <a:ext cx="5769874" cy="400110"/>
              </a:xfrm>
              <a:prstGeom prst="rect">
                <a:avLst/>
              </a:prstGeom>
              <a:blipFill rotWithShape="1">
                <a:blip r:embed="rId4"/>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619673" y="4624566"/>
                <a:ext cx="985847" cy="400110"/>
              </a:xfrm>
              <a:prstGeom prst="rect">
                <a:avLst/>
              </a:prstGeom>
              <a:noFill/>
            </p:spPr>
            <p:txBody>
              <a:bodyPr wrap="none" rtlCol="0">
                <a:spAutoFit/>
              </a:bodyPr>
              <a:lstStyle/>
              <a:p>
                <a14:m>
                  <m:oMath xmlns:m="http://schemas.openxmlformats.org/officeDocument/2006/math">
                    <m:r>
                      <a:rPr lang="de-DE" sz="2000" b="0" i="1" smtClean="0">
                        <a:solidFill>
                          <a:schemeClr val="tx1"/>
                        </a:solidFill>
                        <a:latin typeface="Cambria Math"/>
                      </a:rPr>
                      <m:t>1</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oMath>
                </a14:m>
                <a:r>
                  <a:rPr lang="de-DE" sz="2000" dirty="0">
                    <a:solidFill>
                      <a:schemeClr val="tx1"/>
                    </a:solidFill>
                  </a:rPr>
                  <a:t>  </a:t>
                </a:r>
              </a:p>
            </p:txBody>
          </p:sp>
        </mc:Choice>
        <mc:Fallback xmlns="">
          <p:sp>
            <p:nvSpPr>
              <p:cNvPr id="18" name="Textfeld 17"/>
              <p:cNvSpPr txBox="1">
                <a:spLocks noRot="1" noChangeAspect="1" noMove="1" noResize="1" noEditPoints="1" noAdjustHandles="1" noChangeArrowheads="1" noChangeShapeType="1" noTextEdit="1"/>
              </p:cNvSpPr>
              <p:nvPr/>
            </p:nvSpPr>
            <p:spPr>
              <a:xfrm>
                <a:off x="1619673" y="4624566"/>
                <a:ext cx="985847" cy="400110"/>
              </a:xfrm>
              <a:prstGeom prst="rect">
                <a:avLst/>
              </a:prstGeom>
              <a:blipFill rotWithShape="1">
                <a:blip r:embed="rId5"/>
                <a:stretch>
                  <a:fillRect b="-6154"/>
                </a:stretch>
              </a:blipFill>
            </p:spPr>
            <p:txBody>
              <a:bodyPr/>
              <a:lstStyle/>
              <a:p>
                <a:r>
                  <a:rPr lang="de-DE">
                    <a:noFill/>
                  </a:rPr>
                  <a:t> </a:t>
                </a:r>
              </a:p>
            </p:txBody>
          </p:sp>
        </mc:Fallback>
      </mc:AlternateContent>
      <p:sp>
        <p:nvSpPr>
          <p:cNvPr id="24" name="Textfeld 23"/>
          <p:cNvSpPr txBox="1"/>
          <p:nvPr/>
        </p:nvSpPr>
        <p:spPr>
          <a:xfrm>
            <a:off x="468312" y="5085184"/>
            <a:ext cx="7848103" cy="400110"/>
          </a:xfrm>
          <a:prstGeom prst="rect">
            <a:avLst/>
          </a:prstGeom>
          <a:noFill/>
        </p:spPr>
        <p:txBody>
          <a:bodyPr wrap="square" rtlCol="0">
            <a:spAutoFit/>
          </a:bodyPr>
          <a:lstStyle/>
          <a:p>
            <a:r>
              <a:rPr lang="de-DE" sz="2000" dirty="0">
                <a:latin typeface="+mn-lt"/>
              </a:rPr>
              <a:t>&gt; Beschreibungen von Mengen anstelle von Einzelauflistung:</a:t>
            </a:r>
          </a:p>
        </p:txBody>
      </p:sp>
      <mc:AlternateContent xmlns:mc="http://schemas.openxmlformats.org/markup-compatibility/2006" xmlns:a14="http://schemas.microsoft.com/office/drawing/2010/main">
        <mc:Choice Requires="a14">
          <p:sp>
            <p:nvSpPr>
              <p:cNvPr id="25" name="Textfeld 24"/>
              <p:cNvSpPr txBox="1"/>
              <p:nvPr/>
            </p:nvSpPr>
            <p:spPr>
              <a:xfrm>
                <a:off x="647948" y="5485294"/>
                <a:ext cx="7848103" cy="400110"/>
              </a:xfrm>
              <a:prstGeom prst="rect">
                <a:avLst/>
              </a:prstGeom>
              <a:noFill/>
            </p:spPr>
            <p:txBody>
              <a:bodyPr wrap="square" rtlCol="0">
                <a:spAutoFit/>
              </a:bodyPr>
              <a:lstStyle/>
              <a:p>
                <a:r>
                  <a:rPr lang="de-DE" sz="2000" dirty="0">
                    <a:latin typeface="+mn-lt"/>
                  </a:rPr>
                  <a:t>Statt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𝑀</m:t>
                        </m:r>
                      </m:e>
                      <m:sub>
                        <m:r>
                          <a:rPr lang="de-DE" sz="2000" b="0" i="1" smtClean="0">
                            <a:latin typeface="Cambria Math"/>
                          </a:rPr>
                          <m:t>10</m:t>
                        </m:r>
                      </m:sub>
                    </m:sSub>
                    <m:r>
                      <a:rPr lang="de-DE" sz="2000" b="0" i="1" smtClean="0">
                        <a:latin typeface="Cambria Math"/>
                      </a:rPr>
                      <m:t>=</m:t>
                    </m:r>
                    <m:d>
                      <m:dPr>
                        <m:begChr m:val="{"/>
                        <m:endChr m:val="}"/>
                        <m:ctrlPr>
                          <a:rPr lang="de-DE" sz="2000" i="1" smtClean="0">
                            <a:latin typeface="Cambria Math" panose="02040503050406030204" pitchFamily="18" charset="0"/>
                          </a:rPr>
                        </m:ctrlPr>
                      </m:dPr>
                      <m:e>
                        <m:r>
                          <a:rPr lang="de-DE" sz="2000" b="0" i="1" smtClean="0">
                            <a:latin typeface="Cambria Math"/>
                          </a:rPr>
                          <m:t>1, 2, 3, 4, 5, 6, 7, 8, 9, 10</m:t>
                        </m:r>
                      </m:e>
                    </m:d>
                  </m:oMath>
                </a14:m>
                <a:r>
                  <a:rPr lang="de-DE" sz="2000" dirty="0">
                    <a:latin typeface="+mn-lt"/>
                  </a:rPr>
                  <a:t>   z. B. </a:t>
                </a:r>
              </a:p>
            </p:txBody>
          </p:sp>
        </mc:Choice>
        <mc:Fallback xmlns="">
          <p:sp>
            <p:nvSpPr>
              <p:cNvPr id="25" name="Textfeld 24"/>
              <p:cNvSpPr txBox="1">
                <a:spLocks noRot="1" noChangeAspect="1" noMove="1" noResize="1" noEditPoints="1" noAdjustHandles="1" noChangeArrowheads="1" noChangeShapeType="1" noTextEdit="1"/>
              </p:cNvSpPr>
              <p:nvPr/>
            </p:nvSpPr>
            <p:spPr>
              <a:xfrm>
                <a:off x="647948" y="5485294"/>
                <a:ext cx="7848103" cy="400110"/>
              </a:xfrm>
              <a:prstGeom prst="rect">
                <a:avLst/>
              </a:prstGeom>
              <a:blipFill rotWithShape="1">
                <a:blip r:embed="rId6"/>
                <a:stretch>
                  <a:fillRect l="-776"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347187" y="5885404"/>
                <a:ext cx="391344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𝑀</m:t>
                          </m:r>
                        </m:e>
                        <m:sub>
                          <m:r>
                            <a:rPr lang="de-DE" sz="2000" b="0" i="1" smtClean="0">
                              <a:solidFill>
                                <a:schemeClr val="tx1"/>
                              </a:solidFill>
                              <a:latin typeface="Cambria Math"/>
                            </a:rPr>
                            <m:t>10</m:t>
                          </m:r>
                        </m:sub>
                      </m:sSub>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 </m:t>
                          </m:r>
                          <m:r>
                            <a:rPr lang="de-DE" sz="2000" b="0" i="1" smtClean="0">
                              <a:solidFill>
                                <a:schemeClr val="tx1"/>
                              </a:solidFill>
                              <a:latin typeface="Cambria Math"/>
                            </a:rPr>
                            <m:t>𝑥</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ℕ</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𝑚𝑖𝑡</m:t>
                          </m:r>
                          <m:r>
                            <a:rPr lang="de-DE" sz="2000" b="0" i="1" smtClean="0">
                              <a:solidFill>
                                <a:schemeClr val="tx1"/>
                              </a:solidFill>
                              <a:latin typeface="Cambria Math"/>
                              <a:ea typeface="Cambria Math"/>
                            </a:rPr>
                            <m:t> 1≤</m:t>
                          </m:r>
                          <m:r>
                            <a:rPr lang="de-DE" sz="2000" b="0" i="1" smtClean="0">
                              <a:solidFill>
                                <a:schemeClr val="tx1"/>
                              </a:solidFill>
                              <a:latin typeface="Cambria Math"/>
                              <a:ea typeface="Cambria Math"/>
                            </a:rPr>
                            <m:t>𝑥</m:t>
                          </m:r>
                          <m:r>
                            <a:rPr lang="de-DE" sz="2000" b="0" i="1" smtClean="0">
                              <a:solidFill>
                                <a:schemeClr val="tx1"/>
                              </a:solidFill>
                              <a:latin typeface="Cambria Math"/>
                              <a:ea typeface="Cambria Math"/>
                            </a:rPr>
                            <m:t>≤10</m:t>
                          </m:r>
                        </m:e>
                      </m:d>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347187" y="5885404"/>
                <a:ext cx="3913444" cy="400110"/>
              </a:xfrm>
              <a:prstGeom prst="rect">
                <a:avLst/>
              </a:prstGeom>
              <a:blipFill rotWithShape="1">
                <a:blip r:embed="rId7"/>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2515056" y="4617480"/>
                <a:ext cx="912109" cy="400110"/>
              </a:xfrm>
              <a:prstGeom prst="rect">
                <a:avLst/>
              </a:prstGeom>
              <a:noFill/>
            </p:spPr>
            <p:txBody>
              <a:bodyPr wrap="none" rtlCol="0">
                <a:spAutoFit/>
              </a:bodyPr>
              <a:lstStyle/>
              <a:p>
                <a14:m>
                  <m:oMath xmlns:m="http://schemas.openxmlformats.org/officeDocument/2006/math">
                    <m:r>
                      <a:rPr lang="de-DE" sz="2000" b="0" i="1" dirty="0" smtClean="0">
                        <a:solidFill>
                          <a:schemeClr val="tx1"/>
                        </a:solidFill>
                        <a:latin typeface="Cambria Math"/>
                      </a:rPr>
                      <m:t>2</m:t>
                    </m:r>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𝑍</m:t>
                    </m:r>
                    <m:r>
                      <a:rPr lang="de-DE" sz="2000" b="0" i="1" dirty="0" smtClean="0">
                        <a:solidFill>
                          <a:schemeClr val="tx1"/>
                        </a:solidFill>
                        <a:latin typeface="Cambria Math"/>
                        <a:ea typeface="Cambria Math"/>
                      </a:rPr>
                      <m:t>,</m:t>
                    </m:r>
                  </m:oMath>
                </a14:m>
                <a:r>
                  <a:rPr lang="de-DE" sz="2000" dirty="0">
                    <a:solidFill>
                      <a:schemeClr val="tx1"/>
                    </a:solidFill>
                  </a:rPr>
                  <a:t> </a:t>
                </a:r>
              </a:p>
            </p:txBody>
          </p:sp>
        </mc:Choice>
        <mc:Fallback xmlns="">
          <p:sp>
            <p:nvSpPr>
              <p:cNvPr id="30" name="Textfeld 29"/>
              <p:cNvSpPr txBox="1">
                <a:spLocks noRot="1" noChangeAspect="1" noMove="1" noResize="1" noEditPoints="1" noAdjustHandles="1" noChangeArrowheads="1" noChangeShapeType="1" noTextEdit="1"/>
              </p:cNvSpPr>
              <p:nvPr/>
            </p:nvSpPr>
            <p:spPr>
              <a:xfrm>
                <a:off x="2515056" y="4617480"/>
                <a:ext cx="912109" cy="400110"/>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4424700" y="4624567"/>
                <a:ext cx="160467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dirty="0" smtClean="0">
                          <a:solidFill>
                            <a:schemeClr val="tx1"/>
                          </a:solidFill>
                          <a:latin typeface="Cambria Math"/>
                        </a:rPr>
                        <m:t>𝑠𝑜𝑛𝑛𝑖𝑔</m:t>
                      </m:r>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𝑊</m:t>
                      </m:r>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4424700" y="4624567"/>
                <a:ext cx="1604670" cy="400110"/>
              </a:xfrm>
              <a:prstGeom prst="rect">
                <a:avLst/>
              </a:prstGeom>
              <a:blipFill rotWithShape="1">
                <a:blip r:embed="rId9"/>
                <a:stretch>
                  <a:fillRect b="-1692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3427165" y="4624567"/>
                <a:ext cx="1010405"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dirty="0" smtClean="0">
                          <a:solidFill>
                            <a:schemeClr val="tx1"/>
                          </a:solidFill>
                          <a:latin typeface="Cambria Math"/>
                        </a:rPr>
                        <m:t>2</m:t>
                      </m:r>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𝑊</m:t>
                      </m:r>
                      <m:r>
                        <a:rPr lang="de-DE" sz="2000" b="0" i="1" dirty="0" smtClean="0">
                          <a:solidFill>
                            <a:schemeClr val="tx1"/>
                          </a:solidFill>
                          <a:latin typeface="Cambria Math"/>
                          <a:ea typeface="Cambria Math"/>
                        </a:rPr>
                        <m:t>,</m:t>
                      </m:r>
                    </m:oMath>
                  </m:oMathPara>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3427165" y="4624567"/>
                <a:ext cx="1010405" cy="400110"/>
              </a:xfrm>
              <a:prstGeom prst="rect">
                <a:avLst/>
              </a:prstGeom>
              <a:blipFill rotWithShape="1">
                <a:blip r:embed="rId10"/>
                <a:stretch>
                  <a:fillRect b="-6154"/>
                </a:stretch>
              </a:blipFill>
            </p:spPr>
            <p:txBody>
              <a:bodyPr/>
              <a:lstStyle/>
              <a:p>
                <a:r>
                  <a:rPr lang="de-DE">
                    <a:noFill/>
                  </a:rPr>
                  <a:t> </a:t>
                </a:r>
              </a:p>
            </p:txBody>
          </p:sp>
        </mc:Fallback>
      </mc:AlternateContent>
    </p:spTree>
    <p:extLst>
      <p:ext uri="{BB962C8B-B14F-4D97-AF65-F5344CB8AC3E}">
        <p14:creationId xmlns:p14="http://schemas.microsoft.com/office/powerpoint/2010/main" val="82477533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25</a:t>
            </a:r>
            <a:endParaRPr lang="de-DE" sz="8000" b="1" dirty="0">
              <a:solidFill>
                <a:schemeClr val="tx1"/>
              </a:solidFill>
              <a:latin typeface="+mj-lt"/>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2.1 Daten, Datensätze und Variablen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5"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Textfeld 9"/>
          <p:cNvSpPr txBox="1">
            <a:spLocks noChangeArrowheads="1"/>
          </p:cNvSpPr>
          <p:nvPr/>
        </p:nvSpPr>
        <p:spPr bwMode="auto">
          <a:xfrm>
            <a:off x="456334" y="1268760"/>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Daten in der Statistik </a:t>
            </a:r>
            <a:r>
              <a:rPr lang="de-DE" sz="2000" dirty="0">
                <a:solidFill>
                  <a:srgbClr val="0070C0"/>
                </a:solidFill>
                <a:latin typeface="+mn-lt"/>
              </a:rPr>
              <a:t>●</a:t>
            </a:r>
            <a:endParaRPr lang="de-DE" sz="2000" b="1" dirty="0">
              <a:solidFill>
                <a:srgbClr val="0070C0"/>
              </a:solidFill>
              <a:latin typeface="+mn-lt"/>
            </a:endParaRPr>
          </a:p>
        </p:txBody>
      </p:sp>
      <p:sp>
        <p:nvSpPr>
          <p:cNvPr id="19" name="Textfeld 18"/>
          <p:cNvSpPr txBox="1"/>
          <p:nvPr/>
        </p:nvSpPr>
        <p:spPr>
          <a:xfrm>
            <a:off x="443766" y="1668870"/>
            <a:ext cx="7704087" cy="1015663"/>
          </a:xfrm>
          <a:prstGeom prst="rect">
            <a:avLst/>
          </a:prstGeom>
          <a:noFill/>
        </p:spPr>
        <p:txBody>
          <a:bodyPr wrap="square">
            <a:spAutoFit/>
          </a:bodyPr>
          <a:lstStyle/>
          <a:p>
            <a:pPr>
              <a:defRPr/>
            </a:pPr>
            <a:r>
              <a:rPr lang="de-DE" sz="2000" dirty="0">
                <a:latin typeface="+mn-lt"/>
              </a:rPr>
              <a:t>... auf in einem bestimmten Kontext wesentliche Merkmale (</a:t>
            </a:r>
            <a:r>
              <a:rPr lang="de-DE" sz="2000" b="1" dirty="0">
                <a:solidFill>
                  <a:srgbClr val="0070C0"/>
                </a:solidFill>
                <a:latin typeface="+mn-lt"/>
              </a:rPr>
              <a:t>Variablen</a:t>
            </a:r>
            <a:r>
              <a:rPr lang="de-DE" sz="2000" dirty="0">
                <a:latin typeface="+mn-lt"/>
              </a:rPr>
              <a:t>)</a:t>
            </a:r>
          </a:p>
          <a:p>
            <a:pPr>
              <a:defRPr/>
            </a:pPr>
            <a:r>
              <a:rPr lang="de-DE" sz="2000" dirty="0">
                <a:latin typeface="+mn-lt"/>
              </a:rPr>
              <a:t>verkürzte Information über Personen, Objekte oder Vorgänge mittels Kategorisierung oder Quantifizierung</a:t>
            </a:r>
          </a:p>
        </p:txBody>
      </p:sp>
      <p:sp>
        <p:nvSpPr>
          <p:cNvPr id="20" name="Textfeld 9"/>
          <p:cNvSpPr txBox="1">
            <a:spLocks noChangeArrowheads="1"/>
          </p:cNvSpPr>
          <p:nvPr/>
        </p:nvSpPr>
        <p:spPr bwMode="auto">
          <a:xfrm>
            <a:off x="468313" y="2988315"/>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Allgemeinere Formen von Daten </a:t>
            </a:r>
            <a:r>
              <a:rPr lang="de-DE" sz="2000" dirty="0">
                <a:solidFill>
                  <a:srgbClr val="0070C0"/>
                </a:solidFill>
                <a:latin typeface="+mn-lt"/>
              </a:rPr>
              <a:t>●</a:t>
            </a:r>
            <a:endParaRPr lang="de-DE" sz="2000" b="1" dirty="0">
              <a:solidFill>
                <a:srgbClr val="0070C0"/>
              </a:solidFill>
              <a:latin typeface="+mn-lt"/>
            </a:endParaRPr>
          </a:p>
        </p:txBody>
      </p:sp>
      <p:sp>
        <p:nvSpPr>
          <p:cNvPr id="22" name="Textfeld 21"/>
          <p:cNvSpPr txBox="1"/>
          <p:nvPr/>
        </p:nvSpPr>
        <p:spPr>
          <a:xfrm>
            <a:off x="468313" y="3388425"/>
            <a:ext cx="8215404" cy="400110"/>
          </a:xfrm>
          <a:prstGeom prst="rect">
            <a:avLst/>
          </a:prstGeom>
          <a:noFill/>
        </p:spPr>
        <p:txBody>
          <a:bodyPr wrap="square">
            <a:spAutoFit/>
          </a:bodyPr>
          <a:lstStyle/>
          <a:p>
            <a:pPr>
              <a:defRPr/>
            </a:pPr>
            <a:r>
              <a:rPr lang="de-DE" sz="2000" dirty="0">
                <a:latin typeface="+mn-lt"/>
              </a:rPr>
              <a:t>... etwa in der Informatik oder Nachrichtentechnik („kodierte Information“)</a:t>
            </a:r>
          </a:p>
        </p:txBody>
      </p:sp>
      <p:sp>
        <p:nvSpPr>
          <p:cNvPr id="23" name="Textfeld 9"/>
          <p:cNvSpPr txBox="1">
            <a:spLocks noChangeArrowheads="1"/>
          </p:cNvSpPr>
          <p:nvPr/>
        </p:nvSpPr>
        <p:spPr bwMode="auto">
          <a:xfrm>
            <a:off x="471451" y="401377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Datensätze, Variablen und Dimension </a:t>
            </a:r>
            <a:r>
              <a:rPr lang="de-DE" sz="2000" dirty="0">
                <a:solidFill>
                  <a:srgbClr val="0070C0"/>
                </a:solidFill>
                <a:latin typeface="+mn-lt"/>
              </a:rPr>
              <a:t>●</a:t>
            </a:r>
            <a:endParaRPr lang="de-DE" sz="2000" b="1" dirty="0">
              <a:solidFill>
                <a:srgbClr val="0070C0"/>
              </a:solidFill>
              <a:latin typeface="+mn-lt"/>
            </a:endParaRPr>
          </a:p>
        </p:txBody>
      </p:sp>
      <p:sp>
        <p:nvSpPr>
          <p:cNvPr id="24" name="Textfeld 23"/>
          <p:cNvSpPr txBox="1"/>
          <p:nvPr/>
        </p:nvSpPr>
        <p:spPr>
          <a:xfrm>
            <a:off x="487320" y="4471889"/>
            <a:ext cx="7832994" cy="400110"/>
          </a:xfrm>
          <a:prstGeom prst="rect">
            <a:avLst/>
          </a:prstGeom>
          <a:noFill/>
        </p:spPr>
        <p:txBody>
          <a:bodyPr wrap="square">
            <a:spAutoFit/>
          </a:bodyPr>
          <a:lstStyle/>
          <a:p>
            <a:pPr>
              <a:defRPr/>
            </a:pPr>
            <a:r>
              <a:rPr lang="de-DE" sz="2000" dirty="0">
                <a:latin typeface="+mn-lt"/>
              </a:rPr>
              <a:t>&gt;</a:t>
            </a:r>
            <a:r>
              <a:rPr lang="de-DE" sz="2000" b="1" dirty="0">
                <a:solidFill>
                  <a:srgbClr val="FF0000"/>
                </a:solidFill>
                <a:latin typeface="+mn-lt"/>
              </a:rPr>
              <a:t> </a:t>
            </a:r>
            <a:r>
              <a:rPr lang="de-DE" sz="2000" b="1" dirty="0">
                <a:solidFill>
                  <a:srgbClr val="0070C0"/>
                </a:solidFill>
                <a:latin typeface="+mn-lt"/>
              </a:rPr>
              <a:t>Datensatz</a:t>
            </a:r>
            <a:r>
              <a:rPr lang="de-DE" sz="2000" dirty="0">
                <a:solidFill>
                  <a:srgbClr val="0070C0"/>
                </a:solidFill>
                <a:latin typeface="+mn-lt"/>
              </a:rPr>
              <a:t>:</a:t>
            </a:r>
            <a:r>
              <a:rPr lang="de-DE" sz="2000" dirty="0">
                <a:latin typeface="+mn-lt"/>
              </a:rPr>
              <a:t> </a:t>
            </a:r>
            <a:r>
              <a:rPr lang="de-DE" sz="2000" dirty="0">
                <a:latin typeface="+mn-lt"/>
                <a:cs typeface="Times New Roman"/>
              </a:rPr>
              <a:t>Rechteckanordnung von Zahlen und Kategorien</a:t>
            </a:r>
          </a:p>
        </p:txBody>
      </p:sp>
      <p:sp>
        <p:nvSpPr>
          <p:cNvPr id="17" name="Textfeld 16"/>
          <p:cNvSpPr txBox="1"/>
          <p:nvPr/>
        </p:nvSpPr>
        <p:spPr>
          <a:xfrm>
            <a:off x="488089" y="4889340"/>
            <a:ext cx="7832994" cy="1015663"/>
          </a:xfrm>
          <a:prstGeom prst="rect">
            <a:avLst/>
          </a:prstGeom>
          <a:noFill/>
        </p:spPr>
        <p:txBody>
          <a:bodyPr wrap="square">
            <a:spAutoFit/>
          </a:bodyPr>
          <a:lstStyle/>
          <a:p>
            <a:pPr>
              <a:defRPr/>
            </a:pPr>
            <a:r>
              <a:rPr lang="de-DE" sz="2000" dirty="0">
                <a:latin typeface="+mn-lt"/>
                <a:cs typeface="Times New Roman"/>
              </a:rPr>
              <a:t>&gt; Jedem Datensatz liegt eine Menge vergleichbarer Objekte zugrunde,</a:t>
            </a:r>
          </a:p>
          <a:p>
            <a:pPr>
              <a:defRPr/>
            </a:pPr>
            <a:r>
              <a:rPr lang="de-DE" sz="2000" dirty="0">
                <a:latin typeface="+mn-lt"/>
                <a:cs typeface="Times New Roman"/>
              </a:rPr>
              <a:t>   (</a:t>
            </a:r>
            <a:r>
              <a:rPr lang="de-DE" sz="2000" b="1" dirty="0">
                <a:solidFill>
                  <a:srgbClr val="0070C0"/>
                </a:solidFill>
                <a:latin typeface="+mn-lt"/>
                <a:cs typeface="Times New Roman"/>
              </a:rPr>
              <a:t>Untersuchungseinheiten</a:t>
            </a:r>
            <a:r>
              <a:rPr lang="de-DE" sz="2000" dirty="0">
                <a:solidFill>
                  <a:srgbClr val="0070C0"/>
                </a:solidFill>
                <a:latin typeface="+mn-lt"/>
                <a:cs typeface="Times New Roman"/>
              </a:rPr>
              <a:t>, </a:t>
            </a:r>
            <a:r>
              <a:rPr lang="de-DE" sz="2000" b="1" dirty="0">
                <a:solidFill>
                  <a:srgbClr val="0070C0"/>
                </a:solidFill>
                <a:latin typeface="+mn-lt"/>
                <a:cs typeface="Times New Roman"/>
              </a:rPr>
              <a:t>Merkmalsträger</a:t>
            </a:r>
            <a:r>
              <a:rPr lang="de-DE" sz="2000" dirty="0">
                <a:latin typeface="+mn-lt"/>
                <a:cs typeface="Times New Roman"/>
              </a:rPr>
              <a:t>), die einem einheitlichen</a:t>
            </a:r>
          </a:p>
          <a:p>
            <a:pPr>
              <a:defRPr/>
            </a:pPr>
            <a:r>
              <a:rPr lang="de-DE" sz="2000" dirty="0">
                <a:latin typeface="+mn-lt"/>
                <a:cs typeface="Times New Roman"/>
              </a:rPr>
              <a:t>   Bewertungssystem (</a:t>
            </a:r>
            <a:r>
              <a:rPr lang="de-DE" sz="2000" b="1" dirty="0">
                <a:solidFill>
                  <a:srgbClr val="0070C0"/>
                </a:solidFill>
                <a:latin typeface="+mn-lt"/>
                <a:cs typeface="Times New Roman"/>
              </a:rPr>
              <a:t>Skalierung</a:t>
            </a:r>
            <a:r>
              <a:rPr lang="de-DE" sz="2000" dirty="0">
                <a:latin typeface="+mn-lt"/>
                <a:cs typeface="Times New Roman"/>
              </a:rPr>
              <a:t>) unterliegen</a:t>
            </a:r>
          </a:p>
        </p:txBody>
      </p:sp>
      <p:sp>
        <p:nvSpPr>
          <p:cNvPr id="25" name="Textfeld 24"/>
          <p:cNvSpPr txBox="1"/>
          <p:nvPr/>
        </p:nvSpPr>
        <p:spPr>
          <a:xfrm>
            <a:off x="488089" y="5944647"/>
            <a:ext cx="7832994" cy="400110"/>
          </a:xfrm>
          <a:prstGeom prst="rect">
            <a:avLst/>
          </a:prstGeom>
          <a:noFill/>
        </p:spPr>
        <p:txBody>
          <a:bodyPr wrap="square">
            <a:spAutoFit/>
          </a:bodyPr>
          <a:lstStyle/>
          <a:p>
            <a:pPr>
              <a:defRPr/>
            </a:pPr>
            <a:r>
              <a:rPr lang="de-DE" sz="2000" dirty="0">
                <a:latin typeface="+mn-lt"/>
                <a:cs typeface="Times New Roman"/>
              </a:rPr>
              <a:t>&gt; </a:t>
            </a:r>
            <a:r>
              <a:rPr lang="de-DE" sz="2000" b="1" dirty="0">
                <a:solidFill>
                  <a:srgbClr val="0070C0"/>
                </a:solidFill>
                <a:latin typeface="+mn-lt"/>
                <a:cs typeface="Times New Roman"/>
              </a:rPr>
              <a:t>Variable:</a:t>
            </a:r>
            <a:r>
              <a:rPr lang="de-DE" sz="2000" dirty="0">
                <a:latin typeface="+mn-lt"/>
                <a:cs typeface="Times New Roman"/>
              </a:rPr>
              <a:t> Merkmal mit verschiedenen Ausprägungsmöglichkeiten</a:t>
            </a:r>
          </a:p>
        </p:txBody>
      </p:sp>
      <p:sp>
        <p:nvSpPr>
          <p:cNvPr id="28" name="Rechteck 2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2282110920"/>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Textfeld 9"/>
          <p:cNvSpPr txBox="1">
            <a:spLocks noChangeArrowheads="1"/>
          </p:cNvSpPr>
          <p:nvPr/>
        </p:nvSpPr>
        <p:spPr bwMode="auto">
          <a:xfrm>
            <a:off x="468312" y="1124744"/>
            <a:ext cx="367163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Wichtige Standardmengen </a:t>
            </a:r>
            <a:r>
              <a:rPr lang="de-DE" sz="2000" dirty="0">
                <a:solidFill>
                  <a:srgbClr val="0070C0"/>
                </a:solidFill>
                <a:latin typeface="+mn-lt"/>
              </a:rPr>
              <a:t>●</a:t>
            </a:r>
            <a:endParaRPr lang="de-DE" sz="2000" b="1" dirty="0">
              <a:solidFill>
                <a:srgbClr val="0070C0"/>
              </a:solidFill>
              <a:latin typeface="+mn-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277</a:t>
            </a:r>
            <a:endParaRPr lang="de-DE" sz="8000" b="1" dirty="0">
              <a:solidFill>
                <a:schemeClr val="tx1"/>
              </a:solidFill>
              <a:latin typeface="+mj-lt"/>
            </a:endParaRPr>
          </a:p>
        </p:txBody>
      </p:sp>
      <p:sp>
        <p:nvSpPr>
          <p:cNvPr id="20" name="Textfeld 9"/>
          <p:cNvSpPr txBox="1">
            <a:spLocks noChangeArrowheads="1"/>
          </p:cNvSpPr>
          <p:nvPr/>
        </p:nvSpPr>
        <p:spPr bwMode="auto">
          <a:xfrm>
            <a:off x="468312" y="3717032"/>
            <a:ext cx="19434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Teilmenge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2" y="4134405"/>
            <a:ext cx="4538435" cy="400110"/>
          </a:xfrm>
          <a:prstGeom prst="rect">
            <a:avLst/>
          </a:prstGeom>
          <a:noFill/>
        </p:spPr>
        <p:txBody>
          <a:bodyPr wrap="square" rtlCol="0">
            <a:spAutoFit/>
          </a:bodyPr>
          <a:lstStyle/>
          <a:p>
            <a:r>
              <a:rPr lang="de-DE" sz="2000" dirty="0">
                <a:latin typeface="+mn-lt"/>
              </a:rPr>
              <a:t>&gt; Gegeben seien die Mengen</a:t>
            </a:r>
          </a:p>
        </p:txBody>
      </p:sp>
      <mc:AlternateContent xmlns:mc="http://schemas.openxmlformats.org/markup-compatibility/2006" xmlns:a14="http://schemas.microsoft.com/office/drawing/2010/main">
        <mc:Choice Requires="a14">
          <p:sp>
            <p:nvSpPr>
              <p:cNvPr id="3" name="Textfeld 2"/>
              <p:cNvSpPr txBox="1"/>
              <p:nvPr/>
            </p:nvSpPr>
            <p:spPr>
              <a:xfrm>
                <a:off x="1031428" y="4521540"/>
                <a:ext cx="6655047" cy="400110"/>
              </a:xfrm>
              <a:prstGeom prst="rect">
                <a:avLst/>
              </a:prstGeom>
              <a:noFill/>
            </p:spPr>
            <p:txBody>
              <a:bodyPr wrap="square" rtlCol="0">
                <a:spAutoFit/>
              </a:bodyPr>
              <a:lstStyle/>
              <a:p>
                <a14:m>
                  <m:oMath xmlns:m="http://schemas.openxmlformats.org/officeDocument/2006/math">
                    <m:r>
                      <a:rPr lang="de-DE" sz="2000" b="0" i="1" smtClean="0">
                        <a:latin typeface="Cambria Math"/>
                      </a:rPr>
                      <m:t>𝐴</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2, 4, 6</m:t>
                        </m:r>
                      </m:e>
                    </m:d>
                    <m:r>
                      <a:rPr lang="de-DE" sz="2000" b="0" i="0" smtClean="0">
                        <a:latin typeface="Cambria Math"/>
                      </a:rPr>
                      <m:t>,    </m:t>
                    </m:r>
                    <m:r>
                      <a:rPr lang="de-DE" sz="2000" b="0" i="1" smtClean="0">
                        <a:latin typeface="Cambria Math"/>
                      </a:rPr>
                      <m:t>𝐵</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1, 2, 3, 4</m:t>
                        </m:r>
                      </m:e>
                    </m:d>
                  </m:oMath>
                </a14:m>
                <a:r>
                  <a:rPr lang="de-DE" sz="2000" i="1" dirty="0"/>
                  <a:t>  </a:t>
                </a:r>
                <a:r>
                  <a:rPr lang="de-DE" sz="2000" dirty="0">
                    <a:latin typeface="+mn-lt"/>
                  </a:rPr>
                  <a:t>und</a:t>
                </a:r>
                <a:r>
                  <a:rPr lang="de-DE" sz="2000" i="1" dirty="0"/>
                  <a:t>  </a:t>
                </a:r>
                <a14:m>
                  <m:oMath xmlns:m="http://schemas.openxmlformats.org/officeDocument/2006/math">
                    <m:r>
                      <a:rPr lang="de-DE" sz="2000" b="0" i="1" smtClean="0">
                        <a:latin typeface="Cambria Math"/>
                      </a:rPr>
                      <m:t>𝐶</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1, 2, 3, 4, 5, 6</m:t>
                        </m:r>
                      </m:e>
                    </m:d>
                  </m:oMath>
                </a14:m>
                <a:endParaRPr lang="de-DE" sz="2000" i="1" dirty="0"/>
              </a:p>
            </p:txBody>
          </p:sp>
        </mc:Choice>
        <mc:Fallback xmlns="">
          <p:sp>
            <p:nvSpPr>
              <p:cNvPr id="3" name="Textfeld 2"/>
              <p:cNvSpPr txBox="1">
                <a:spLocks noRot="1" noChangeAspect="1" noMove="1" noResize="1" noEditPoints="1" noAdjustHandles="1" noChangeArrowheads="1" noChangeShapeType="1" noTextEdit="1"/>
              </p:cNvSpPr>
              <p:nvPr/>
            </p:nvSpPr>
            <p:spPr>
              <a:xfrm>
                <a:off x="1031428" y="4521540"/>
                <a:ext cx="6655047" cy="400110"/>
              </a:xfrm>
              <a:prstGeom prst="rect">
                <a:avLst/>
              </a:prstGeom>
              <a:blipFill rotWithShape="1">
                <a:blip r:embed="rId4"/>
                <a:stretch>
                  <a:fillRect t="-7692" b="-27692"/>
                </a:stretch>
              </a:blipFill>
            </p:spPr>
            <p:txBody>
              <a:bodyPr/>
              <a:lstStyle/>
              <a:p>
                <a:r>
                  <a:rPr lang="de-DE">
                    <a:noFill/>
                  </a:rPr>
                  <a:t> </a:t>
                </a:r>
              </a:p>
            </p:txBody>
          </p:sp>
        </mc:Fallback>
      </mc:AlternateContent>
      <p:sp>
        <p:nvSpPr>
          <p:cNvPr id="11" name="Textfeld 10"/>
          <p:cNvSpPr txBox="1"/>
          <p:nvPr/>
        </p:nvSpPr>
        <p:spPr>
          <a:xfrm>
            <a:off x="722185" y="5007785"/>
            <a:ext cx="3131963" cy="400110"/>
          </a:xfrm>
          <a:prstGeom prst="rect">
            <a:avLst/>
          </a:prstGeom>
          <a:noFill/>
        </p:spPr>
        <p:txBody>
          <a:bodyPr wrap="square" rtlCol="0">
            <a:spAutoFit/>
          </a:bodyPr>
          <a:lstStyle/>
          <a:p>
            <a:r>
              <a:rPr lang="de-DE" sz="2000" dirty="0">
                <a:latin typeface="+mn-lt"/>
              </a:rPr>
              <a:t>Dann gilt z. B.:</a:t>
            </a:r>
          </a:p>
        </p:txBody>
      </p:sp>
      <mc:AlternateContent xmlns:mc="http://schemas.openxmlformats.org/markup-compatibility/2006" xmlns:a14="http://schemas.microsoft.com/office/drawing/2010/main">
        <mc:Choice Requires="a14">
          <p:sp>
            <p:nvSpPr>
              <p:cNvPr id="13" name="Textfeld 12"/>
              <p:cNvSpPr txBox="1"/>
              <p:nvPr/>
            </p:nvSpPr>
            <p:spPr>
              <a:xfrm>
                <a:off x="2647500" y="5007785"/>
                <a:ext cx="97090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solidFill>
                            <a:schemeClr val="tx1"/>
                          </a:solidFill>
                          <a:latin typeface="Cambria Math"/>
                        </a:rPr>
                        <m:t>𝐴</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647500" y="5007785"/>
                <a:ext cx="970907"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796231" y="5007785"/>
                <a:ext cx="92877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ea typeface="Cambria Math"/>
                        </a:rPr>
                        <m:t>𝐵</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𝐶</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796231" y="5007785"/>
                <a:ext cx="928779"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3664600" y="5007785"/>
                <a:ext cx="982513"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solidFill>
                            <a:schemeClr val="tx1"/>
                          </a:solidFill>
                          <a:latin typeface="Cambria Math"/>
                        </a:rPr>
                        <m:t>𝐴</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664600" y="5007785"/>
                <a:ext cx="982513" cy="400110"/>
              </a:xfrm>
              <a:prstGeom prst="rect">
                <a:avLst/>
              </a:prstGeom>
              <a:blipFill rotWithShape="1">
                <a:blip r:embed="rId7"/>
                <a:stretch>
                  <a:fillRect b="-1515"/>
                </a:stretch>
              </a:blipFill>
            </p:spPr>
            <p:txBody>
              <a:bodyPr/>
              <a:lstStyle/>
              <a:p>
                <a:r>
                  <a:rPr lang="de-DE">
                    <a:noFill/>
                  </a:rPr>
                  <a:t> </a:t>
                </a:r>
              </a:p>
            </p:txBody>
          </p:sp>
        </mc:Fallback>
      </mc:AlternateContent>
      <p:sp>
        <p:nvSpPr>
          <p:cNvPr id="23" name="Textfeld 22"/>
          <p:cNvSpPr txBox="1"/>
          <p:nvPr/>
        </p:nvSpPr>
        <p:spPr>
          <a:xfrm>
            <a:off x="468312" y="5565686"/>
            <a:ext cx="3131963" cy="400110"/>
          </a:xfrm>
          <a:prstGeom prst="rect">
            <a:avLst/>
          </a:prstGeom>
          <a:noFill/>
        </p:spPr>
        <p:txBody>
          <a:bodyPr wrap="square" rtlCol="0">
            <a:spAutoFit/>
          </a:bodyPr>
          <a:lstStyle/>
          <a:p>
            <a:r>
              <a:rPr lang="de-DE" sz="2000" dirty="0">
                <a:latin typeface="+mn-lt"/>
              </a:rPr>
              <a:t>&gt; „Definitorisch“ gilt:</a:t>
            </a:r>
          </a:p>
        </p:txBody>
      </p:sp>
      <p:pic>
        <p:nvPicPr>
          <p:cNvPr id="4" name="Grafik 3"/>
          <p:cNvPicPr>
            <a:picLocks noChangeAspect="1"/>
          </p:cNvPicPr>
          <p:nvPr/>
        </p:nvPicPr>
        <p:blipFill>
          <a:blip r:embed="rId8"/>
          <a:stretch>
            <a:fillRect/>
          </a:stretch>
        </p:blipFill>
        <p:spPr>
          <a:xfrm>
            <a:off x="722185" y="1560696"/>
            <a:ext cx="6984008" cy="2214228"/>
          </a:xfrm>
          <a:prstGeom prst="rect">
            <a:avLst/>
          </a:prstGeom>
        </p:spPr>
      </p:pic>
      <p:pic>
        <p:nvPicPr>
          <p:cNvPr id="5" name="Grafik 4"/>
          <p:cNvPicPr>
            <a:picLocks noChangeAspect="1"/>
          </p:cNvPicPr>
          <p:nvPr/>
        </p:nvPicPr>
        <p:blipFill>
          <a:blip r:embed="rId9"/>
          <a:stretch>
            <a:fillRect/>
          </a:stretch>
        </p:blipFill>
        <p:spPr>
          <a:xfrm>
            <a:off x="1066559" y="6048541"/>
            <a:ext cx="5343525" cy="390525"/>
          </a:xfrm>
          <a:prstGeom prst="rect">
            <a:avLst/>
          </a:prstGeom>
        </p:spPr>
      </p:pic>
    </p:spTree>
    <p:extLst>
      <p:ext uri="{BB962C8B-B14F-4D97-AF65-F5344CB8AC3E}">
        <p14:creationId xmlns:p14="http://schemas.microsoft.com/office/powerpoint/2010/main" val="4058422225"/>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278</a:t>
            </a:r>
            <a:endParaRPr lang="de-DE" sz="8000" b="1" dirty="0">
              <a:solidFill>
                <a:schemeClr val="tx1"/>
              </a:solidFill>
              <a:latin typeface="+mj-lt"/>
            </a:endParaRPr>
          </a:p>
        </p:txBody>
      </p:sp>
      <p:sp>
        <p:nvSpPr>
          <p:cNvPr id="7" name="Textfeld 9"/>
          <p:cNvSpPr txBox="1">
            <a:spLocks noChangeArrowheads="1"/>
          </p:cNvSpPr>
          <p:nvPr/>
        </p:nvSpPr>
        <p:spPr bwMode="auto">
          <a:xfrm>
            <a:off x="468313" y="1052736"/>
            <a:ext cx="19434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Intervalle </a:t>
            </a:r>
            <a:r>
              <a:rPr lang="de-DE" sz="2000" dirty="0">
                <a:solidFill>
                  <a:srgbClr val="0070C0"/>
                </a:solidFill>
                <a:latin typeface="+mn-lt"/>
              </a:rPr>
              <a:t>●</a:t>
            </a:r>
            <a:endParaRPr lang="de-DE" sz="2000" b="1" dirty="0">
              <a:solidFill>
                <a:srgbClr val="0070C0"/>
              </a:solidFill>
              <a:latin typeface="+mn-lt"/>
            </a:endParaRPr>
          </a:p>
        </p:txBody>
      </p:sp>
      <p:sp>
        <p:nvSpPr>
          <p:cNvPr id="8" name="Textfeld 9"/>
          <p:cNvSpPr txBox="1">
            <a:spLocks noChangeArrowheads="1"/>
          </p:cNvSpPr>
          <p:nvPr/>
        </p:nvSpPr>
        <p:spPr bwMode="auto">
          <a:xfrm>
            <a:off x="468311" y="3212976"/>
            <a:ext cx="251951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Schnittmenge </a:t>
            </a:r>
            <a:r>
              <a:rPr lang="de-DE" sz="2000" dirty="0">
                <a:solidFill>
                  <a:srgbClr val="0070C0"/>
                </a:solidFill>
                <a:latin typeface="+mn-lt"/>
              </a:rPr>
              <a:t>●</a:t>
            </a:r>
            <a:endParaRPr lang="de-DE" sz="2000" b="1" dirty="0">
              <a:solidFill>
                <a:srgbClr val="0070C0"/>
              </a:solidFill>
              <a:latin typeface="+mn-lt"/>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Textfeld 10"/>
          <p:cNvSpPr txBox="1"/>
          <p:nvPr/>
        </p:nvSpPr>
        <p:spPr>
          <a:xfrm>
            <a:off x="468311" y="1467917"/>
            <a:ext cx="6767985" cy="400110"/>
          </a:xfrm>
          <a:prstGeom prst="rect">
            <a:avLst/>
          </a:prstGeom>
          <a:noFill/>
        </p:spPr>
        <p:txBody>
          <a:bodyPr wrap="square" rtlCol="0">
            <a:spAutoFit/>
          </a:bodyPr>
          <a:lstStyle/>
          <a:p>
            <a:r>
              <a:rPr lang="de-DE" sz="2000" dirty="0">
                <a:latin typeface="+mn-lt"/>
              </a:rPr>
              <a:t>&gt; (</a:t>
            </a:r>
            <a:r>
              <a:rPr lang="de-DE" sz="2000" i="1" dirty="0">
                <a:latin typeface="+mn-lt"/>
              </a:rPr>
              <a:t>a</a:t>
            </a:r>
            <a:r>
              <a:rPr lang="de-DE" sz="2000" dirty="0">
                <a:latin typeface="+mn-lt"/>
              </a:rPr>
              <a:t>, </a:t>
            </a:r>
            <a:r>
              <a:rPr lang="de-DE" sz="2000" i="1" dirty="0">
                <a:latin typeface="+mn-lt"/>
              </a:rPr>
              <a:t>b</a:t>
            </a:r>
            <a:r>
              <a:rPr lang="de-DE" sz="2000" dirty="0">
                <a:latin typeface="+mn-lt"/>
              </a:rPr>
              <a:t>)    </a:t>
            </a:r>
            <a:r>
              <a:rPr lang="de-DE" sz="2000" b="1" dirty="0">
                <a:solidFill>
                  <a:srgbClr val="0070C0"/>
                </a:solidFill>
                <a:latin typeface="+mn-lt"/>
              </a:rPr>
              <a:t>offen</a:t>
            </a:r>
            <a:r>
              <a:rPr lang="de-DE" sz="2000" dirty="0">
                <a:latin typeface="+mn-lt"/>
              </a:rPr>
              <a:t>: von ausschließlich </a:t>
            </a:r>
            <a:r>
              <a:rPr lang="de-DE" sz="2000" i="1" dirty="0">
                <a:latin typeface="+mn-lt"/>
              </a:rPr>
              <a:t>a</a:t>
            </a:r>
            <a:r>
              <a:rPr lang="de-DE" sz="2000" dirty="0">
                <a:latin typeface="+mn-lt"/>
              </a:rPr>
              <a:t> bis ausschließlich </a:t>
            </a:r>
            <a:r>
              <a:rPr lang="de-DE" sz="2000" i="1" dirty="0">
                <a:latin typeface="+mn-lt"/>
              </a:rPr>
              <a:t>b</a:t>
            </a:r>
            <a:r>
              <a:rPr lang="de-DE" sz="2000" dirty="0">
                <a:latin typeface="+mn-lt"/>
              </a:rPr>
              <a:t>  </a:t>
            </a:r>
          </a:p>
        </p:txBody>
      </p:sp>
      <p:sp>
        <p:nvSpPr>
          <p:cNvPr id="12" name="Textfeld 11"/>
          <p:cNvSpPr txBox="1"/>
          <p:nvPr/>
        </p:nvSpPr>
        <p:spPr>
          <a:xfrm>
            <a:off x="472954" y="1868027"/>
            <a:ext cx="7987478" cy="400110"/>
          </a:xfrm>
          <a:prstGeom prst="rect">
            <a:avLst/>
          </a:prstGeom>
          <a:noFill/>
        </p:spPr>
        <p:txBody>
          <a:bodyPr wrap="square" rtlCol="0">
            <a:spAutoFit/>
          </a:bodyPr>
          <a:lstStyle/>
          <a:p>
            <a:r>
              <a:rPr lang="de-DE" sz="2000" dirty="0">
                <a:latin typeface="+mn-lt"/>
              </a:rPr>
              <a:t>&gt; [</a:t>
            </a:r>
            <a:r>
              <a:rPr lang="de-DE" sz="2000" i="1" dirty="0">
                <a:latin typeface="+mn-lt"/>
              </a:rPr>
              <a:t>a</a:t>
            </a:r>
            <a:r>
              <a:rPr lang="de-DE" sz="2000" dirty="0">
                <a:latin typeface="+mn-lt"/>
              </a:rPr>
              <a:t>, </a:t>
            </a:r>
            <a:r>
              <a:rPr lang="de-DE" sz="2000" i="1" dirty="0">
                <a:latin typeface="+mn-lt"/>
              </a:rPr>
              <a:t>b</a:t>
            </a:r>
            <a:r>
              <a:rPr lang="de-DE" sz="2000" dirty="0">
                <a:latin typeface="+mn-lt"/>
              </a:rPr>
              <a:t>]    </a:t>
            </a:r>
            <a:r>
              <a:rPr lang="de-DE" sz="2000" b="1" dirty="0">
                <a:solidFill>
                  <a:srgbClr val="0070C0"/>
                </a:solidFill>
                <a:latin typeface="+mn-lt"/>
              </a:rPr>
              <a:t>abgeschlossen</a:t>
            </a:r>
            <a:r>
              <a:rPr lang="de-DE" sz="2000" dirty="0">
                <a:latin typeface="+mn-lt"/>
              </a:rPr>
              <a:t>: von einschließlich </a:t>
            </a:r>
            <a:r>
              <a:rPr lang="de-DE" sz="2000" i="1" dirty="0">
                <a:latin typeface="+mn-lt"/>
              </a:rPr>
              <a:t>a</a:t>
            </a:r>
            <a:r>
              <a:rPr lang="de-DE" sz="2000" dirty="0">
                <a:latin typeface="+mn-lt"/>
              </a:rPr>
              <a:t> bis einschließlich </a:t>
            </a:r>
            <a:r>
              <a:rPr lang="de-DE" sz="2000" i="1" dirty="0">
                <a:latin typeface="+mn-lt"/>
              </a:rPr>
              <a:t>b</a:t>
            </a:r>
            <a:r>
              <a:rPr lang="de-DE" sz="2000" dirty="0">
                <a:latin typeface="+mn-lt"/>
              </a:rPr>
              <a:t>  </a:t>
            </a:r>
          </a:p>
        </p:txBody>
      </p:sp>
      <p:sp>
        <p:nvSpPr>
          <p:cNvPr id="14" name="Textfeld 13"/>
          <p:cNvSpPr txBox="1"/>
          <p:nvPr/>
        </p:nvSpPr>
        <p:spPr>
          <a:xfrm>
            <a:off x="488063" y="2272192"/>
            <a:ext cx="7987478" cy="400110"/>
          </a:xfrm>
          <a:prstGeom prst="rect">
            <a:avLst/>
          </a:prstGeom>
          <a:noFill/>
        </p:spPr>
        <p:txBody>
          <a:bodyPr wrap="square" rtlCol="0">
            <a:spAutoFit/>
          </a:bodyPr>
          <a:lstStyle/>
          <a:p>
            <a:r>
              <a:rPr lang="de-DE" sz="2000" dirty="0">
                <a:latin typeface="+mn-lt"/>
              </a:rPr>
              <a:t>&gt; [</a:t>
            </a:r>
            <a:r>
              <a:rPr lang="de-DE" sz="2000" i="1" dirty="0">
                <a:latin typeface="+mn-lt"/>
              </a:rPr>
              <a:t>a</a:t>
            </a:r>
            <a:r>
              <a:rPr lang="de-DE" sz="2000" dirty="0">
                <a:latin typeface="+mn-lt"/>
              </a:rPr>
              <a:t>, </a:t>
            </a:r>
            <a:r>
              <a:rPr lang="de-DE" sz="2000" i="1" dirty="0">
                <a:latin typeface="+mn-lt"/>
              </a:rPr>
              <a:t>b</a:t>
            </a:r>
            <a:r>
              <a:rPr lang="de-DE" sz="2000" dirty="0">
                <a:latin typeface="+mn-lt"/>
              </a:rPr>
              <a:t>)    </a:t>
            </a:r>
            <a:r>
              <a:rPr lang="de-DE" sz="2000" b="1" dirty="0">
                <a:solidFill>
                  <a:srgbClr val="0070C0"/>
                </a:solidFill>
                <a:latin typeface="+mn-lt"/>
              </a:rPr>
              <a:t>halboffen rechts</a:t>
            </a:r>
            <a:r>
              <a:rPr lang="de-DE" sz="2000" dirty="0">
                <a:latin typeface="+mn-lt"/>
              </a:rPr>
              <a:t>: von einschließlich </a:t>
            </a:r>
            <a:r>
              <a:rPr lang="de-DE" sz="2000" i="1" dirty="0">
                <a:latin typeface="+mn-lt"/>
              </a:rPr>
              <a:t>a</a:t>
            </a:r>
            <a:r>
              <a:rPr lang="de-DE" sz="2000" dirty="0">
                <a:latin typeface="+mn-lt"/>
              </a:rPr>
              <a:t> bis ausschließlich </a:t>
            </a:r>
            <a:r>
              <a:rPr lang="de-DE" sz="2000" i="1" dirty="0">
                <a:latin typeface="+mn-lt"/>
              </a:rPr>
              <a:t>b</a:t>
            </a:r>
            <a:r>
              <a:rPr lang="de-DE" sz="2000" dirty="0">
                <a:latin typeface="+mn-lt"/>
              </a:rPr>
              <a:t>  </a:t>
            </a:r>
          </a:p>
        </p:txBody>
      </p:sp>
      <p:sp>
        <p:nvSpPr>
          <p:cNvPr id="15" name="Textfeld 14"/>
          <p:cNvSpPr txBox="1"/>
          <p:nvPr/>
        </p:nvSpPr>
        <p:spPr>
          <a:xfrm>
            <a:off x="488063" y="2672302"/>
            <a:ext cx="7987478" cy="400110"/>
          </a:xfrm>
          <a:prstGeom prst="rect">
            <a:avLst/>
          </a:prstGeom>
          <a:noFill/>
        </p:spPr>
        <p:txBody>
          <a:bodyPr wrap="square" rtlCol="0">
            <a:spAutoFit/>
          </a:bodyPr>
          <a:lstStyle/>
          <a:p>
            <a:r>
              <a:rPr lang="de-DE" sz="2000" dirty="0">
                <a:latin typeface="+mn-lt"/>
              </a:rPr>
              <a:t>&gt; (</a:t>
            </a:r>
            <a:r>
              <a:rPr lang="de-DE" sz="2000" i="1" dirty="0">
                <a:latin typeface="+mn-lt"/>
              </a:rPr>
              <a:t>a</a:t>
            </a:r>
            <a:r>
              <a:rPr lang="de-DE" sz="2000" dirty="0">
                <a:latin typeface="+mn-lt"/>
              </a:rPr>
              <a:t>, </a:t>
            </a:r>
            <a:r>
              <a:rPr lang="de-DE" sz="2000" i="1" dirty="0">
                <a:latin typeface="+mn-lt"/>
              </a:rPr>
              <a:t>b</a:t>
            </a:r>
            <a:r>
              <a:rPr lang="de-DE" sz="2000" dirty="0">
                <a:latin typeface="+mn-lt"/>
              </a:rPr>
              <a:t>]    </a:t>
            </a:r>
            <a:r>
              <a:rPr lang="de-DE" sz="2000" b="1" dirty="0">
                <a:solidFill>
                  <a:srgbClr val="0070C0"/>
                </a:solidFill>
                <a:latin typeface="+mn-lt"/>
              </a:rPr>
              <a:t>halboffen links</a:t>
            </a:r>
            <a:r>
              <a:rPr lang="de-DE" sz="2000" dirty="0">
                <a:latin typeface="+mn-lt"/>
              </a:rPr>
              <a:t>: von ausschließlich </a:t>
            </a:r>
            <a:r>
              <a:rPr lang="de-DE" sz="2000" i="1" dirty="0">
                <a:latin typeface="+mn-lt"/>
              </a:rPr>
              <a:t>a</a:t>
            </a:r>
            <a:r>
              <a:rPr lang="de-DE" sz="2000" dirty="0">
                <a:latin typeface="+mn-lt"/>
              </a:rPr>
              <a:t> bis einschließlich </a:t>
            </a:r>
            <a:r>
              <a:rPr lang="de-DE" sz="2000" i="1" dirty="0">
                <a:latin typeface="+mn-lt"/>
              </a:rPr>
              <a:t>b</a:t>
            </a:r>
            <a:r>
              <a:rPr lang="de-DE" sz="2000" dirty="0">
                <a:latin typeface="+mn-lt"/>
              </a:rPr>
              <a:t>  </a:t>
            </a:r>
          </a:p>
        </p:txBody>
      </p:sp>
      <p:sp>
        <p:nvSpPr>
          <p:cNvPr id="16" name="Textfeld 15"/>
          <p:cNvSpPr txBox="1"/>
          <p:nvPr/>
        </p:nvSpPr>
        <p:spPr>
          <a:xfrm>
            <a:off x="693433" y="3702036"/>
            <a:ext cx="1251126" cy="400110"/>
          </a:xfrm>
          <a:prstGeom prst="rect">
            <a:avLst/>
          </a:prstGeom>
          <a:noFill/>
        </p:spPr>
        <p:txBody>
          <a:bodyPr wrap="square" rtlCol="0">
            <a:spAutoFit/>
          </a:bodyPr>
          <a:lstStyle/>
          <a:p>
            <a:r>
              <a:rPr lang="de-DE" sz="2000" dirty="0">
                <a:latin typeface="+mn-lt"/>
              </a:rPr>
              <a:t>Beispiele:</a:t>
            </a:r>
          </a:p>
        </p:txBody>
      </p:sp>
      <mc:AlternateContent xmlns:mc="http://schemas.openxmlformats.org/markup-compatibility/2006" xmlns:a14="http://schemas.microsoft.com/office/drawing/2010/main">
        <mc:Choice Requires="a14">
          <p:sp>
            <p:nvSpPr>
              <p:cNvPr id="19" name="Textfeld 18"/>
              <p:cNvSpPr txBox="1"/>
              <p:nvPr/>
            </p:nvSpPr>
            <p:spPr>
              <a:xfrm>
                <a:off x="910719" y="4292019"/>
                <a:ext cx="1850891"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solidFill>
                            <a:schemeClr val="tx1"/>
                          </a:solidFill>
                          <a:latin typeface="Cambria Math"/>
                        </a:rPr>
                        <m:t>𝐴</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2, 4</m:t>
                          </m:r>
                        </m:e>
                      </m:d>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910719" y="4292019"/>
                <a:ext cx="1850891"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3168190" y="4292019"/>
                <a:ext cx="1135503"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solidFill>
                            <a:schemeClr val="tx1"/>
                          </a:solidFill>
                          <a:latin typeface="Cambria Math"/>
                        </a:rPr>
                        <m:t>𝐴</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3168190" y="4292019"/>
                <a:ext cx="1135503"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917390" y="4769654"/>
                <a:ext cx="114627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ea typeface="Cambria Math"/>
                        </a:rPr>
                        <m:t>𝐵</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917390" y="4769654"/>
                <a:ext cx="1146276"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875448" y="5250266"/>
                <a:ext cx="1204369" cy="96122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ctrlPr>
                            <a:rPr lang="de-DE" sz="2000" b="0" i="1" smtClean="0">
                              <a:solidFill>
                                <a:schemeClr val="tx1"/>
                              </a:solidFill>
                              <a:latin typeface="Cambria Math" panose="02040503050406030204" pitchFamily="18" charset="0"/>
                              <a:ea typeface="Cambria Math"/>
                            </a:rPr>
                          </m:ctrlPr>
                        </m:naryPr>
                        <m:sub>
                          <m:r>
                            <m:rPr>
                              <m:brk m:alnAt="23"/>
                            </m:rPr>
                            <a:rPr lang="de-DE" sz="2000" b="0" i="1" smtClean="0">
                              <a:solidFill>
                                <a:schemeClr val="tx1"/>
                              </a:solidFill>
                              <a:latin typeface="Cambria Math"/>
                              <a:ea typeface="Cambria Math"/>
                            </a:rPr>
                            <m:t>𝑖</m:t>
                          </m:r>
                          <m:r>
                            <a:rPr lang="de-DE" sz="2000" b="0" i="1" smtClean="0">
                              <a:solidFill>
                                <a:schemeClr val="tx1"/>
                              </a:solidFill>
                              <a:latin typeface="Cambria Math"/>
                              <a:ea typeface="Cambria Math"/>
                            </a:rPr>
                            <m:t>=1</m:t>
                          </m:r>
                        </m:sub>
                        <m:sup>
                          <m:r>
                            <a:rPr lang="de-DE" sz="2000" b="0" i="1" smtClean="0">
                              <a:solidFill>
                                <a:schemeClr val="tx1"/>
                              </a:solidFill>
                              <a:latin typeface="Cambria Math"/>
                              <a:ea typeface="Cambria Math"/>
                            </a:rPr>
                            <m:t>4</m:t>
                          </m:r>
                        </m:sup>
                        <m:e>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𝑀</m:t>
                              </m:r>
                            </m:e>
                            <m:sub>
                              <m:r>
                                <a:rPr lang="de-DE" sz="2000" b="0" i="1" smtClean="0">
                                  <a:solidFill>
                                    <a:schemeClr val="tx1"/>
                                  </a:solidFill>
                                  <a:latin typeface="Cambria Math"/>
                                  <a:ea typeface="Cambria Math"/>
                                </a:rPr>
                                <m:t>𝑖</m:t>
                              </m:r>
                            </m:sub>
                          </m:sSub>
                        </m:e>
                      </m:nary>
                      <m:r>
                        <a:rPr lang="de-DE" sz="2000" b="0" i="1" smtClean="0">
                          <a:solidFill>
                            <a:schemeClr val="tx1"/>
                          </a:solidFill>
                          <a:latin typeface="Cambria Math"/>
                          <a:ea typeface="Cambria Math"/>
                        </a:rPr>
                        <m:t>=</m:t>
                      </m:r>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875448" y="5250266"/>
                <a:ext cx="1204369" cy="961225"/>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4211960" y="4292019"/>
                <a:ext cx="107317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2, 4, 6</m:t>
                          </m:r>
                        </m:e>
                      </m:d>
                    </m:oMath>
                  </m:oMathPara>
                </a14:m>
                <a:endParaRPr lang="de-DE" sz="2000" dirty="0">
                  <a:solidFill>
                    <a:schemeClr val="tx1"/>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4211960" y="4292019"/>
                <a:ext cx="1073178" cy="40011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1944559" y="4769654"/>
                <a:ext cx="1311513"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1, 2, 3, 4</m:t>
                          </m:r>
                        </m:e>
                      </m:d>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1944559" y="4769654"/>
                <a:ext cx="1311513" cy="400110"/>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965168" y="5543348"/>
                <a:ext cx="2406043"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𝑀</m:t>
                          </m:r>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𝑀</m:t>
                          </m:r>
                        </m:e>
                        <m:sub>
                          <m:r>
                            <a:rPr lang="de-DE" sz="2000" b="0" i="1" smtClean="0">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𝑀</m:t>
                          </m:r>
                        </m:e>
                        <m:sub>
                          <m:r>
                            <a:rPr lang="de-DE" sz="2000" b="0" i="1" smtClean="0">
                              <a:solidFill>
                                <a:schemeClr val="tx1"/>
                              </a:solidFill>
                              <a:latin typeface="Cambria Math"/>
                              <a:ea typeface="Cambria Math"/>
                            </a:rPr>
                            <m:t>3</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𝑀</m:t>
                          </m:r>
                        </m:e>
                        <m:sub>
                          <m:r>
                            <a:rPr lang="de-DE" sz="2000" b="0" i="1" smtClean="0">
                              <a:solidFill>
                                <a:schemeClr val="tx1"/>
                              </a:solidFill>
                              <a:latin typeface="Cambria Math"/>
                              <a:ea typeface="Cambria Math"/>
                            </a:rPr>
                            <m:t>4</m:t>
                          </m:r>
                        </m:sub>
                      </m:sSub>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965168" y="5543348"/>
                <a:ext cx="2406043" cy="400110"/>
              </a:xfrm>
              <a:prstGeom prst="rect">
                <a:avLst/>
              </a:prstGeom>
              <a:blipFill rotWithShape="1">
                <a:blip r:embed="rId9"/>
                <a:stretch>
                  <a:fillRect b="-3030"/>
                </a:stretch>
              </a:blipFill>
            </p:spPr>
            <p:txBody>
              <a:bodyPr/>
              <a:lstStyle/>
              <a:p>
                <a:r>
                  <a:rPr lang="de-DE">
                    <a:noFill/>
                  </a:rPr>
                  <a:t> </a:t>
                </a:r>
              </a:p>
            </p:txBody>
          </p:sp>
        </mc:Fallback>
      </mc:AlternateContent>
    </p:spTree>
    <p:extLst>
      <p:ext uri="{BB962C8B-B14F-4D97-AF65-F5344CB8AC3E}">
        <p14:creationId xmlns:p14="http://schemas.microsoft.com/office/powerpoint/2010/main" val="876777730"/>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279</a:t>
            </a:r>
            <a:endParaRPr lang="de-DE" sz="8000" b="1" dirty="0">
              <a:solidFill>
                <a:schemeClr val="tx1"/>
              </a:solidFill>
              <a:latin typeface="+mj-lt"/>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Textfeld 9"/>
          <p:cNvSpPr txBox="1">
            <a:spLocks noChangeArrowheads="1"/>
          </p:cNvSpPr>
          <p:nvPr/>
        </p:nvSpPr>
        <p:spPr bwMode="auto">
          <a:xfrm>
            <a:off x="468311" y="1056870"/>
            <a:ext cx="439172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Vereinigungsmenge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p:nvPr/>
        </p:nvSpPr>
        <p:spPr>
          <a:xfrm>
            <a:off x="693433" y="1545930"/>
            <a:ext cx="1251126" cy="400110"/>
          </a:xfrm>
          <a:prstGeom prst="rect">
            <a:avLst/>
          </a:prstGeom>
          <a:noFill/>
        </p:spPr>
        <p:txBody>
          <a:bodyPr wrap="square" rtlCol="0">
            <a:spAutoFit/>
          </a:bodyPr>
          <a:lstStyle/>
          <a:p>
            <a:r>
              <a:rPr lang="de-DE" sz="2000" dirty="0">
                <a:latin typeface="+mn-lt"/>
              </a:rPr>
              <a:t>Beispiele:</a:t>
            </a:r>
          </a:p>
        </p:txBody>
      </p:sp>
      <mc:AlternateContent xmlns:mc="http://schemas.openxmlformats.org/markup-compatibility/2006" xmlns:a14="http://schemas.microsoft.com/office/drawing/2010/main">
        <mc:Choice Requires="a14">
          <p:sp>
            <p:nvSpPr>
              <p:cNvPr id="16" name="Textfeld 15"/>
              <p:cNvSpPr txBox="1"/>
              <p:nvPr/>
            </p:nvSpPr>
            <p:spPr>
              <a:xfrm>
                <a:off x="2051720" y="1545930"/>
                <a:ext cx="114710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solidFill>
                            <a:schemeClr val="tx1"/>
                          </a:solidFill>
                          <a:latin typeface="Cambria Math"/>
                        </a:rPr>
                        <m:t>𝐴</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2051720" y="1545930"/>
                <a:ext cx="1147109"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2089138" y="1973587"/>
                <a:ext cx="1204369" cy="96122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ctrlPr>
                            <a:rPr lang="de-DE" sz="2000" b="0" i="1" smtClean="0">
                              <a:solidFill>
                                <a:schemeClr val="tx1"/>
                              </a:solidFill>
                              <a:latin typeface="Cambria Math" panose="02040503050406030204" pitchFamily="18" charset="0"/>
                              <a:ea typeface="Cambria Math"/>
                            </a:rPr>
                          </m:ctrlPr>
                        </m:naryPr>
                        <m:sub>
                          <m:r>
                            <m:rPr>
                              <m:brk m:alnAt="23"/>
                            </m:rPr>
                            <a:rPr lang="de-DE" sz="2000" b="0" i="1" smtClean="0">
                              <a:solidFill>
                                <a:schemeClr val="tx1"/>
                              </a:solidFill>
                              <a:latin typeface="Cambria Math"/>
                              <a:ea typeface="Cambria Math"/>
                            </a:rPr>
                            <m:t>𝑖</m:t>
                          </m:r>
                          <m:r>
                            <a:rPr lang="de-DE" sz="2000" b="0" i="1" smtClean="0">
                              <a:solidFill>
                                <a:schemeClr val="tx1"/>
                              </a:solidFill>
                              <a:latin typeface="Cambria Math"/>
                              <a:ea typeface="Cambria Math"/>
                            </a:rPr>
                            <m:t>=1</m:t>
                          </m:r>
                        </m:sub>
                        <m:sup>
                          <m:r>
                            <a:rPr lang="de-DE" sz="2000" b="0" i="1" smtClean="0">
                              <a:solidFill>
                                <a:schemeClr val="tx1"/>
                              </a:solidFill>
                              <a:latin typeface="Cambria Math"/>
                              <a:ea typeface="Cambria Math"/>
                            </a:rPr>
                            <m:t>4</m:t>
                          </m:r>
                        </m:sup>
                        <m:e>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𝑀</m:t>
                              </m:r>
                            </m:e>
                            <m:sub>
                              <m:r>
                                <a:rPr lang="de-DE" sz="2000" b="0" i="1" smtClean="0">
                                  <a:solidFill>
                                    <a:schemeClr val="tx1"/>
                                  </a:solidFill>
                                  <a:latin typeface="Cambria Math"/>
                                  <a:ea typeface="Cambria Math"/>
                                </a:rPr>
                                <m:t>𝑖</m:t>
                              </m:r>
                            </m:sub>
                          </m:sSub>
                        </m:e>
                      </m:nary>
                      <m:r>
                        <a:rPr lang="de-DE" sz="2000" b="0" i="1" smtClean="0">
                          <a:solidFill>
                            <a:schemeClr val="tx1"/>
                          </a:solidFill>
                          <a:latin typeface="Cambria Math"/>
                          <a:ea typeface="Cambria Math"/>
                        </a:rPr>
                        <m:t>=</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089138" y="1973587"/>
                <a:ext cx="1204369" cy="961225"/>
              </a:xfrm>
              <a:prstGeom prst="rect">
                <a:avLst/>
              </a:prstGeom>
              <a:blipFill rotWithShape="1">
                <a:blip r:embed="rId4"/>
                <a:stretch>
                  <a:fillRect/>
                </a:stretch>
              </a:blipFill>
            </p:spPr>
            <p:txBody>
              <a:bodyPr/>
              <a:lstStyle/>
              <a:p>
                <a:r>
                  <a:rPr lang="de-DE">
                    <a:noFill/>
                  </a:rPr>
                  <a:t> </a:t>
                </a:r>
              </a:p>
            </p:txBody>
          </p:sp>
        </mc:Fallback>
      </mc:AlternateContent>
      <p:sp>
        <p:nvSpPr>
          <p:cNvPr id="22" name="Textfeld 21"/>
          <p:cNvSpPr txBox="1"/>
          <p:nvPr/>
        </p:nvSpPr>
        <p:spPr>
          <a:xfrm>
            <a:off x="4818984" y="1565964"/>
            <a:ext cx="3267350" cy="400110"/>
          </a:xfrm>
          <a:prstGeom prst="rect">
            <a:avLst/>
          </a:prstGeom>
          <a:noFill/>
        </p:spPr>
        <p:txBody>
          <a:bodyPr wrap="square" rtlCol="0">
            <a:spAutoFit/>
          </a:bodyPr>
          <a:lstStyle/>
          <a:p>
            <a:r>
              <a:rPr lang="de-DE" sz="2000" dirty="0">
                <a:latin typeface="+mn-lt"/>
              </a:rPr>
              <a:t>2 und 4 jeweils nur einmal!</a:t>
            </a:r>
          </a:p>
        </p:txBody>
      </p:sp>
      <p:sp>
        <p:nvSpPr>
          <p:cNvPr id="23" name="Textfeld 9"/>
          <p:cNvSpPr txBox="1">
            <a:spLocks noChangeArrowheads="1"/>
          </p:cNvSpPr>
          <p:nvPr/>
        </p:nvSpPr>
        <p:spPr bwMode="auto">
          <a:xfrm>
            <a:off x="468311" y="3054420"/>
            <a:ext cx="37436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Differenzmenge </a:t>
            </a:r>
            <a:r>
              <a:rPr lang="de-DE" sz="2000" dirty="0">
                <a:solidFill>
                  <a:srgbClr val="0070C0"/>
                </a:solidFill>
                <a:latin typeface="+mn-lt"/>
              </a:rPr>
              <a:t>●</a:t>
            </a:r>
            <a:endParaRPr lang="de-DE" sz="2000" b="1" dirty="0">
              <a:solidFill>
                <a:srgbClr val="0070C0"/>
              </a:solidFill>
              <a:latin typeface="+mn-lt"/>
            </a:endParaRPr>
          </a:p>
        </p:txBody>
      </p:sp>
      <p:sp>
        <p:nvSpPr>
          <p:cNvPr id="24" name="Textfeld 23"/>
          <p:cNvSpPr txBox="1"/>
          <p:nvPr/>
        </p:nvSpPr>
        <p:spPr>
          <a:xfrm>
            <a:off x="693433" y="3553599"/>
            <a:ext cx="1251126" cy="400110"/>
          </a:xfrm>
          <a:prstGeom prst="rect">
            <a:avLst/>
          </a:prstGeom>
          <a:noFill/>
        </p:spPr>
        <p:txBody>
          <a:bodyPr wrap="square" rtlCol="0">
            <a:spAutoFit/>
          </a:bodyPr>
          <a:lstStyle/>
          <a:p>
            <a:r>
              <a:rPr lang="de-DE" sz="2000" dirty="0">
                <a:latin typeface="+mn-lt"/>
              </a:rPr>
              <a:t>Beispiele:</a:t>
            </a:r>
          </a:p>
        </p:txBody>
      </p:sp>
      <mc:AlternateContent xmlns:mc="http://schemas.openxmlformats.org/markup-compatibility/2006" xmlns:a14="http://schemas.microsoft.com/office/drawing/2010/main">
        <mc:Choice Requires="a14">
          <p:sp>
            <p:nvSpPr>
              <p:cNvPr id="2" name="Textfeld 1"/>
              <p:cNvSpPr txBox="1"/>
              <p:nvPr/>
            </p:nvSpPr>
            <p:spPr>
              <a:xfrm>
                <a:off x="2051720" y="3553599"/>
                <a:ext cx="111504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oMath>
                  </m:oMathPara>
                </a14:m>
                <a:endParaRPr lang="de-DE" sz="2000" i="1"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2051720" y="3553599"/>
                <a:ext cx="1115049" cy="400110"/>
              </a:xfrm>
              <a:prstGeom prst="rect">
                <a:avLst/>
              </a:prstGeom>
              <a:blipFill rotWithShape="1">
                <a:blip r:embed="rId5"/>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3815250" y="3553599"/>
                <a:ext cx="111504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𝐴</m:t>
                      </m:r>
                      <m:r>
                        <a:rPr lang="de-DE" sz="2000" b="0" i="1" smtClean="0">
                          <a:solidFill>
                            <a:schemeClr val="tx1"/>
                          </a:solidFill>
                          <a:latin typeface="Cambria Math"/>
                          <a:ea typeface="Cambria Math"/>
                        </a:rPr>
                        <m:t>=</m:t>
                      </m:r>
                    </m:oMath>
                  </m:oMathPara>
                </a14:m>
                <a:endParaRPr lang="de-DE" sz="2000" i="1"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3815250" y="3553599"/>
                <a:ext cx="1115049" cy="400110"/>
              </a:xfrm>
              <a:prstGeom prst="rect">
                <a:avLst/>
              </a:prstGeom>
              <a:blipFill rotWithShape="1">
                <a:blip r:embed="rId6"/>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5868144" y="3553599"/>
                <a:ext cx="110344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ea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oMath>
                  </m:oMathPara>
                </a14:m>
                <a:endParaRPr lang="de-DE" sz="2000" i="1"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5868144" y="3553599"/>
                <a:ext cx="1103444" cy="400110"/>
              </a:xfrm>
              <a:prstGeom prst="rect">
                <a:avLst/>
              </a:prstGeom>
              <a:blipFill rotWithShape="1">
                <a:blip r:embed="rId7"/>
                <a:stretch>
                  <a:fillRect b="-16667"/>
                </a:stretch>
              </a:blipFill>
            </p:spPr>
            <p:txBody>
              <a:bodyPr/>
              <a:lstStyle/>
              <a:p>
                <a:r>
                  <a:rPr lang="de-DE">
                    <a:noFill/>
                  </a:rPr>
                  <a:t> </a:t>
                </a:r>
              </a:p>
            </p:txBody>
          </p:sp>
        </mc:Fallback>
      </mc:AlternateContent>
      <p:sp>
        <p:nvSpPr>
          <p:cNvPr id="28" name="Textfeld 9"/>
          <p:cNvSpPr txBox="1">
            <a:spLocks noChangeArrowheads="1"/>
          </p:cNvSpPr>
          <p:nvPr/>
        </p:nvSpPr>
        <p:spPr bwMode="auto">
          <a:xfrm>
            <a:off x="468313" y="4179059"/>
            <a:ext cx="460774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Komplementärmenge </a:t>
            </a:r>
            <a:r>
              <a:rPr lang="de-DE" sz="2000" dirty="0">
                <a:solidFill>
                  <a:srgbClr val="0070C0"/>
                </a:solidFill>
                <a:latin typeface="+mn-lt"/>
              </a:rPr>
              <a:t>●</a:t>
            </a:r>
            <a:endParaRPr lang="de-DE" sz="2000" b="1" dirty="0">
              <a:solidFill>
                <a:srgbClr val="0070C0"/>
              </a:solidFill>
              <a:latin typeface="+mn-lt"/>
            </a:endParaRPr>
          </a:p>
        </p:txBody>
      </p:sp>
      <p:sp>
        <p:nvSpPr>
          <p:cNvPr id="29" name="Textfeld 28"/>
          <p:cNvSpPr txBox="1"/>
          <p:nvPr/>
        </p:nvSpPr>
        <p:spPr>
          <a:xfrm>
            <a:off x="693432" y="4599540"/>
            <a:ext cx="5842201" cy="400110"/>
          </a:xfrm>
          <a:prstGeom prst="rect">
            <a:avLst/>
          </a:prstGeom>
          <a:noFill/>
        </p:spPr>
        <p:txBody>
          <a:bodyPr wrap="square" rtlCol="0">
            <a:spAutoFit/>
          </a:bodyPr>
          <a:lstStyle/>
          <a:p>
            <a:r>
              <a:rPr lang="de-DE" sz="2000" dirty="0">
                <a:latin typeface="+mn-lt"/>
              </a:rPr>
              <a:t>Beispiele mit Teilmengen der </a:t>
            </a:r>
            <a:r>
              <a:rPr lang="de-DE" sz="2000" b="1" dirty="0">
                <a:solidFill>
                  <a:srgbClr val="0070C0"/>
                </a:solidFill>
                <a:latin typeface="+mn-lt"/>
              </a:rPr>
              <a:t>Grundmenge</a:t>
            </a:r>
            <a:r>
              <a:rPr lang="de-DE" sz="2000" dirty="0">
                <a:latin typeface="+mn-lt"/>
              </a:rPr>
              <a:t> </a:t>
            </a:r>
            <a:r>
              <a:rPr lang="de-DE" sz="2000" i="1" dirty="0">
                <a:latin typeface="+mn-lt"/>
              </a:rPr>
              <a:t>C</a:t>
            </a:r>
            <a:r>
              <a:rPr lang="de-DE" sz="2000" dirty="0">
                <a:latin typeface="+mn-lt"/>
              </a:rPr>
              <a:t>:</a:t>
            </a:r>
          </a:p>
        </p:txBody>
      </p:sp>
      <p:sp>
        <p:nvSpPr>
          <p:cNvPr id="34" name="Textfeld 9"/>
          <p:cNvSpPr txBox="1">
            <a:spLocks noChangeArrowheads="1"/>
          </p:cNvSpPr>
          <p:nvPr/>
        </p:nvSpPr>
        <p:spPr bwMode="auto">
          <a:xfrm>
            <a:off x="468311" y="5655383"/>
            <a:ext cx="302356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Disjunkte Mengen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37" name="Textfeld 36"/>
              <p:cNvSpPr txBox="1"/>
              <p:nvPr/>
            </p:nvSpPr>
            <p:spPr>
              <a:xfrm>
                <a:off x="1139645" y="6079192"/>
                <a:ext cx="4728499"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𝑀</m:t>
                        </m:r>
                      </m:e>
                      <m:sub>
                        <m:r>
                          <a:rPr lang="de-DE" sz="2000" b="0" i="1" smtClean="0">
                            <a:latin typeface="Cambria Math"/>
                          </a:rPr>
                          <m:t>1</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𝑀</m:t>
                        </m:r>
                      </m:e>
                      <m:sub>
                        <m:r>
                          <a:rPr lang="de-DE" sz="2000" b="0" i="1" smtClean="0">
                            <a:latin typeface="Cambria Math"/>
                          </a:rPr>
                          <m:t>2</m:t>
                        </m:r>
                      </m:sub>
                    </m:sSub>
                  </m:oMath>
                </a14:m>
                <a:r>
                  <a:rPr lang="de-DE" sz="2000" dirty="0">
                    <a:latin typeface="+mn-lt"/>
                  </a:rPr>
                  <a:t> </a:t>
                </a:r>
                <a:r>
                  <a:rPr lang="de-DE" sz="2000" b="1" dirty="0">
                    <a:solidFill>
                      <a:srgbClr val="0070C0"/>
                    </a:solidFill>
                    <a:latin typeface="+mn-lt"/>
                  </a:rPr>
                  <a:t>disjunkt</a:t>
                </a:r>
                <a:r>
                  <a:rPr lang="de-DE" sz="2000" dirty="0">
                    <a:latin typeface="+mn-lt"/>
                  </a:rPr>
                  <a:t>   </a:t>
                </a:r>
                <a14:m>
                  <m:oMath xmlns:m="http://schemas.openxmlformats.org/officeDocument/2006/math">
                    <m:r>
                      <a:rPr lang="de-DE" sz="2000" i="1" smtClean="0">
                        <a:latin typeface="Cambria Math"/>
                        <a:ea typeface="Cambria Math"/>
                      </a:rPr>
                      <m:t>⇔</m:t>
                    </m:r>
                  </m:oMath>
                </a14:m>
                <a:r>
                  <a:rPr lang="de-DE" sz="2000" dirty="0">
                    <a:latin typeface="+mn-lt"/>
                  </a:rPr>
                  <a:t>   </a:t>
                </a:r>
                <a14:m>
                  <m:oMath xmlns:m="http://schemas.openxmlformats.org/officeDocument/2006/math">
                    <m:sSub>
                      <m:sSubPr>
                        <m:ctrlPr>
                          <a:rPr lang="de-DE" sz="2000" i="1" dirty="0" smtClean="0">
                            <a:latin typeface="Cambria Math" panose="02040503050406030204" pitchFamily="18" charset="0"/>
                          </a:rPr>
                        </m:ctrlPr>
                      </m:sSubPr>
                      <m:e>
                        <m:r>
                          <a:rPr lang="de-DE" sz="2000" b="0" i="1" dirty="0" smtClean="0">
                            <a:latin typeface="Cambria Math"/>
                          </a:rPr>
                          <m:t>𝑀</m:t>
                        </m:r>
                      </m:e>
                      <m:sub>
                        <m:r>
                          <a:rPr lang="de-DE" sz="2000" b="0" i="1" dirty="0" smtClean="0">
                            <a:latin typeface="Cambria Math"/>
                          </a:rPr>
                          <m:t>1</m:t>
                        </m:r>
                      </m:sub>
                    </m:sSub>
                    <m:r>
                      <a:rPr lang="de-DE" sz="2000" i="1" dirty="0" smtClean="0">
                        <a:latin typeface="Cambria Math"/>
                        <a:ea typeface="Cambria Math"/>
                      </a:rPr>
                      <m:t>∩</m:t>
                    </m:r>
                    <m:sSub>
                      <m:sSubPr>
                        <m:ctrlPr>
                          <a:rPr lang="de-DE" sz="2000" i="1" dirty="0">
                            <a:latin typeface="Cambria Math" panose="02040503050406030204" pitchFamily="18" charset="0"/>
                          </a:rPr>
                        </m:ctrlPr>
                      </m:sSubPr>
                      <m:e>
                        <m:r>
                          <a:rPr lang="de-DE" sz="2000" i="1" dirty="0">
                            <a:latin typeface="Cambria Math"/>
                          </a:rPr>
                          <m:t>𝑀</m:t>
                        </m:r>
                      </m:e>
                      <m:sub>
                        <m:r>
                          <a:rPr lang="de-DE" sz="2000" b="0" i="1" dirty="0" smtClean="0">
                            <a:latin typeface="Cambria Math"/>
                          </a:rPr>
                          <m:t>2</m:t>
                        </m:r>
                      </m:sub>
                    </m:sSub>
                    <m:r>
                      <a:rPr lang="de-DE" sz="2000" b="0" i="1" dirty="0" smtClean="0">
                        <a:latin typeface="Cambria Math"/>
                      </a:rPr>
                      <m:t>=</m:t>
                    </m:r>
                    <m:r>
                      <a:rPr lang="de-DE" sz="2000" b="0" i="1" dirty="0" smtClean="0">
                        <a:latin typeface="Cambria Math"/>
                        <a:ea typeface="Cambria Math"/>
                      </a:rPr>
                      <m:t>∅</m:t>
                    </m:r>
                  </m:oMath>
                </a14:m>
                <a:endParaRPr lang="de-DE" sz="2000" dirty="0">
                  <a:latin typeface="+mn-lt"/>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1139645" y="6079192"/>
                <a:ext cx="4728499" cy="400110"/>
              </a:xfrm>
              <a:prstGeom prst="rect">
                <a:avLst/>
              </a:prstGeom>
              <a:blipFill rotWithShape="1">
                <a:blip r:embed="rId11"/>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3142425" y="1545930"/>
                <a:ext cx="154984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1, 2, 3, 4, 6</m:t>
                          </m:r>
                        </m:e>
                      </m:d>
                    </m:oMath>
                  </m:oMathPara>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3142425" y="1545930"/>
                <a:ext cx="1549848" cy="400110"/>
              </a:xfrm>
              <a:prstGeom prst="rect">
                <a:avLst/>
              </a:prstGeom>
              <a:blipFill rotWithShape="1">
                <a:blip r:embed="rId1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3198829" y="2277716"/>
                <a:ext cx="2406043"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𝑀</m:t>
                          </m:r>
                        </m:e>
                        <m:sub>
                          <m:r>
                            <a:rPr lang="de-DE" sz="2000" b="0" i="1" smtClean="0">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𝑀</m:t>
                          </m:r>
                        </m:e>
                        <m:sub>
                          <m:r>
                            <a:rPr lang="de-DE" sz="2000" b="0" i="1" smtClean="0">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𝑀</m:t>
                          </m:r>
                        </m:e>
                        <m:sub>
                          <m:r>
                            <a:rPr lang="de-DE" sz="2000" b="0" i="1" smtClean="0">
                              <a:solidFill>
                                <a:schemeClr val="tx1"/>
                              </a:solidFill>
                              <a:latin typeface="Cambria Math"/>
                              <a:ea typeface="Cambria Math"/>
                            </a:rPr>
                            <m:t>3</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𝑀</m:t>
                          </m:r>
                        </m:e>
                        <m:sub>
                          <m:r>
                            <a:rPr lang="de-DE" sz="2000" b="0" i="1" smtClean="0">
                              <a:solidFill>
                                <a:schemeClr val="tx1"/>
                              </a:solidFill>
                              <a:latin typeface="Cambria Math"/>
                              <a:ea typeface="Cambria Math"/>
                            </a:rPr>
                            <m:t>4</m:t>
                          </m:r>
                        </m:sub>
                      </m:sSub>
                    </m:oMath>
                  </m:oMathPara>
                </a14:m>
                <a:endParaRPr lang="de-DE" sz="2000" dirty="0">
                  <a:solidFill>
                    <a:schemeClr val="tx1"/>
                  </a:solidFill>
                </a:endParaRPr>
              </a:p>
            </p:txBody>
          </p:sp>
        </mc:Choice>
        <mc:Fallback xmlns="">
          <p:sp>
            <p:nvSpPr>
              <p:cNvPr id="38" name="Textfeld 37"/>
              <p:cNvSpPr txBox="1">
                <a:spLocks noRot="1" noChangeAspect="1" noMove="1" noResize="1" noEditPoints="1" noAdjustHandles="1" noChangeArrowheads="1" noChangeShapeType="1" noTextEdit="1"/>
              </p:cNvSpPr>
              <p:nvPr/>
            </p:nvSpPr>
            <p:spPr>
              <a:xfrm>
                <a:off x="3198829" y="2277716"/>
                <a:ext cx="2406043" cy="400110"/>
              </a:xfrm>
              <a:prstGeom prst="rect">
                <a:avLst/>
              </a:prstGeom>
              <a:blipFill rotWithShape="1">
                <a:blip r:embed="rId13"/>
                <a:stretch>
                  <a:fillRect b="-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0" name="Textfeld 39"/>
              <p:cNvSpPr txBox="1"/>
              <p:nvPr/>
            </p:nvSpPr>
            <p:spPr>
              <a:xfrm>
                <a:off x="3117415" y="3553984"/>
                <a:ext cx="59651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6</m:t>
                          </m:r>
                        </m:e>
                      </m:d>
                    </m:oMath>
                  </m:oMathPara>
                </a14:m>
                <a:endParaRPr lang="de-DE" sz="2000" i="1" dirty="0">
                  <a:solidFill>
                    <a:schemeClr val="tx1"/>
                  </a:solidFill>
                </a:endParaRPr>
              </a:p>
            </p:txBody>
          </p:sp>
        </mc:Choice>
        <mc:Fallback xmlns="">
          <p:sp>
            <p:nvSpPr>
              <p:cNvPr id="40" name="Textfeld 39"/>
              <p:cNvSpPr txBox="1">
                <a:spLocks noRot="1" noChangeAspect="1" noMove="1" noResize="1" noEditPoints="1" noAdjustHandles="1" noChangeArrowheads="1" noChangeShapeType="1" noTextEdit="1"/>
              </p:cNvSpPr>
              <p:nvPr/>
            </p:nvSpPr>
            <p:spPr>
              <a:xfrm>
                <a:off x="3117415" y="3553984"/>
                <a:ext cx="596510" cy="400110"/>
              </a:xfrm>
              <a:prstGeom prst="rect">
                <a:avLst/>
              </a:prstGeom>
              <a:blipFill rotWithShape="1">
                <a:blip r:embed="rId1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1" name="Textfeld 40"/>
              <p:cNvSpPr txBox="1"/>
              <p:nvPr/>
            </p:nvSpPr>
            <p:spPr>
              <a:xfrm>
                <a:off x="4857770" y="3553984"/>
                <a:ext cx="83484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1, 3</m:t>
                          </m:r>
                        </m:e>
                      </m:d>
                    </m:oMath>
                  </m:oMathPara>
                </a14:m>
                <a:endParaRPr lang="de-DE" sz="2000" i="1" dirty="0">
                  <a:solidFill>
                    <a:schemeClr val="tx1"/>
                  </a:solidFill>
                </a:endParaRPr>
              </a:p>
            </p:txBody>
          </p:sp>
        </mc:Choice>
        <mc:Fallback xmlns="">
          <p:sp>
            <p:nvSpPr>
              <p:cNvPr id="41" name="Textfeld 40"/>
              <p:cNvSpPr txBox="1">
                <a:spLocks noRot="1" noChangeAspect="1" noMove="1" noResize="1" noEditPoints="1" noAdjustHandles="1" noChangeArrowheads="1" noChangeShapeType="1" noTextEdit="1"/>
              </p:cNvSpPr>
              <p:nvPr/>
            </p:nvSpPr>
            <p:spPr>
              <a:xfrm>
                <a:off x="4857770" y="3553984"/>
                <a:ext cx="834844" cy="400110"/>
              </a:xfrm>
              <a:prstGeom prst="rect">
                <a:avLst/>
              </a:prstGeom>
              <a:blipFill rotWithShape="1">
                <a:blip r:embed="rId1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2" name="Textfeld 41"/>
              <p:cNvSpPr txBox="1"/>
              <p:nvPr/>
            </p:nvSpPr>
            <p:spPr>
              <a:xfrm>
                <a:off x="6965131" y="3554896"/>
                <a:ext cx="41549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ea typeface="Cambria Math"/>
                        </a:rPr>
                        <m:t>∅</m:t>
                      </m:r>
                    </m:oMath>
                  </m:oMathPara>
                </a14:m>
                <a:endParaRPr lang="de-DE" sz="2000" i="1" dirty="0">
                  <a:solidFill>
                    <a:schemeClr val="tx1"/>
                  </a:solidFill>
                </a:endParaRPr>
              </a:p>
            </p:txBody>
          </p:sp>
        </mc:Choice>
        <mc:Fallback xmlns="">
          <p:sp>
            <p:nvSpPr>
              <p:cNvPr id="42" name="Textfeld 41"/>
              <p:cNvSpPr txBox="1">
                <a:spLocks noRot="1" noChangeAspect="1" noMove="1" noResize="1" noEditPoints="1" noAdjustHandles="1" noChangeArrowheads="1" noChangeShapeType="1" noTextEdit="1"/>
              </p:cNvSpPr>
              <p:nvPr/>
            </p:nvSpPr>
            <p:spPr>
              <a:xfrm>
                <a:off x="6965131" y="3554896"/>
                <a:ext cx="415498" cy="400110"/>
              </a:xfrm>
              <a:prstGeom prst="rect">
                <a:avLst/>
              </a:prstGeom>
              <a:blipFill rotWithShape="1">
                <a:blip r:embed="rId16"/>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4" name="Textfeld 43"/>
              <p:cNvSpPr txBox="1"/>
              <p:nvPr/>
            </p:nvSpPr>
            <p:spPr>
              <a:xfrm>
                <a:off x="2294915" y="5015717"/>
                <a:ext cx="107317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1, 3, 5</m:t>
                          </m:r>
                        </m:e>
                      </m:d>
                    </m:oMath>
                  </m:oMathPara>
                </a14:m>
                <a:endParaRPr lang="de-DE" sz="2000" i="1" dirty="0">
                  <a:solidFill>
                    <a:schemeClr val="tx1"/>
                  </a:solidFill>
                </a:endParaRPr>
              </a:p>
            </p:txBody>
          </p:sp>
        </mc:Choice>
        <mc:Fallback xmlns="">
          <p:sp>
            <p:nvSpPr>
              <p:cNvPr id="44" name="Textfeld 43"/>
              <p:cNvSpPr txBox="1">
                <a:spLocks noRot="1" noChangeAspect="1" noMove="1" noResize="1" noEditPoints="1" noAdjustHandles="1" noChangeArrowheads="1" noChangeShapeType="1" noTextEdit="1"/>
              </p:cNvSpPr>
              <p:nvPr/>
            </p:nvSpPr>
            <p:spPr>
              <a:xfrm>
                <a:off x="2294915" y="5015717"/>
                <a:ext cx="1073179" cy="400110"/>
              </a:xfrm>
              <a:prstGeom prst="rect">
                <a:avLst/>
              </a:prstGeom>
              <a:blipFill rotWithShape="1">
                <a:blip r:embed="rId1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5" name="Textfeld 44"/>
              <p:cNvSpPr txBox="1"/>
              <p:nvPr/>
            </p:nvSpPr>
            <p:spPr>
              <a:xfrm>
                <a:off x="4932130" y="5015717"/>
                <a:ext cx="83484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5, 6</m:t>
                          </m:r>
                        </m:e>
                      </m:d>
                    </m:oMath>
                  </m:oMathPara>
                </a14:m>
                <a:endParaRPr lang="de-DE" sz="2000" i="1" dirty="0">
                  <a:solidFill>
                    <a:schemeClr val="tx1"/>
                  </a:solidFill>
                </a:endParaRPr>
              </a:p>
            </p:txBody>
          </p:sp>
        </mc:Choice>
        <mc:Fallback xmlns="">
          <p:sp>
            <p:nvSpPr>
              <p:cNvPr id="45" name="Textfeld 44"/>
              <p:cNvSpPr txBox="1">
                <a:spLocks noRot="1" noChangeAspect="1" noMove="1" noResize="1" noEditPoints="1" noAdjustHandles="1" noChangeArrowheads="1" noChangeShapeType="1" noTextEdit="1"/>
              </p:cNvSpPr>
              <p:nvPr/>
            </p:nvSpPr>
            <p:spPr>
              <a:xfrm>
                <a:off x="4932130" y="5015717"/>
                <a:ext cx="834844" cy="400110"/>
              </a:xfrm>
              <a:prstGeom prst="rect">
                <a:avLst/>
              </a:prstGeom>
              <a:blipFill rotWithShape="1">
                <a:blip r:embed="rId1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6" name="Textfeld 45"/>
              <p:cNvSpPr txBox="1"/>
              <p:nvPr/>
            </p:nvSpPr>
            <p:spPr>
              <a:xfrm>
                <a:off x="7551662" y="5013027"/>
                <a:ext cx="41549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ea typeface="Cambria Math"/>
                        </a:rPr>
                        <m:t>∅</m:t>
                      </m:r>
                    </m:oMath>
                  </m:oMathPara>
                </a14:m>
                <a:endParaRPr lang="de-DE" sz="2000" i="1" dirty="0">
                  <a:solidFill>
                    <a:schemeClr val="tx1"/>
                  </a:solidFill>
                </a:endParaRPr>
              </a:p>
            </p:txBody>
          </p:sp>
        </mc:Choice>
        <mc:Fallback xmlns="">
          <p:sp>
            <p:nvSpPr>
              <p:cNvPr id="46" name="Textfeld 45"/>
              <p:cNvSpPr txBox="1">
                <a:spLocks noRot="1" noChangeAspect="1" noMove="1" noResize="1" noEditPoints="1" noAdjustHandles="1" noChangeArrowheads="1" noChangeShapeType="1" noTextEdit="1"/>
              </p:cNvSpPr>
              <p:nvPr/>
            </p:nvSpPr>
            <p:spPr>
              <a:xfrm>
                <a:off x="7551662" y="5013027"/>
                <a:ext cx="415498" cy="400110"/>
              </a:xfrm>
              <a:prstGeom prst="rect">
                <a:avLst/>
              </a:prstGeom>
              <a:blipFill rotWithShape="1">
                <a:blip r:embed="rId19"/>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7" name="Textfeld 46"/>
              <p:cNvSpPr txBox="1"/>
              <p:nvPr/>
            </p:nvSpPr>
            <p:spPr>
              <a:xfrm>
                <a:off x="759419" y="5014980"/>
                <a:ext cx="1602682" cy="40081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𝐴</m:t>
                          </m:r>
                        </m:e>
                      </m:acc>
                      <m:r>
                        <a:rPr lang="de-DE" sz="2000" b="0" i="1" smtClean="0">
                          <a:solidFill>
                            <a:schemeClr val="tx1"/>
                          </a:solidFill>
                          <a:latin typeface="Cambria Math"/>
                        </a:rPr>
                        <m:t>=</m:t>
                      </m:r>
                      <m:r>
                        <a:rPr lang="de-DE" sz="2000" b="0" i="1" smtClean="0">
                          <a:solidFill>
                            <a:schemeClr val="tx1"/>
                          </a:solidFill>
                          <a:latin typeface="Cambria Math"/>
                        </a:rPr>
                        <m:t>𝐶</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𝐴</m:t>
                      </m:r>
                      <m:r>
                        <a:rPr lang="de-DE" sz="2000" b="0" i="1" smtClean="0">
                          <a:solidFill>
                            <a:schemeClr val="tx1"/>
                          </a:solidFill>
                          <a:latin typeface="Cambria Math"/>
                          <a:ea typeface="Cambria Math"/>
                        </a:rPr>
                        <m:t>=</m:t>
                      </m:r>
                    </m:oMath>
                  </m:oMathPara>
                </a14:m>
                <a:endParaRPr lang="de-DE" sz="2000" i="1" dirty="0">
                  <a:solidFill>
                    <a:schemeClr val="tx1"/>
                  </a:solidFill>
                </a:endParaRPr>
              </a:p>
            </p:txBody>
          </p:sp>
        </mc:Choice>
        <mc:Fallback xmlns="">
          <p:sp>
            <p:nvSpPr>
              <p:cNvPr id="47" name="Textfeld 46"/>
              <p:cNvSpPr txBox="1">
                <a:spLocks noRot="1" noChangeAspect="1" noMove="1" noResize="1" noEditPoints="1" noAdjustHandles="1" noChangeArrowheads="1" noChangeShapeType="1" noTextEdit="1"/>
              </p:cNvSpPr>
              <p:nvPr/>
            </p:nvSpPr>
            <p:spPr>
              <a:xfrm>
                <a:off x="759419" y="5014980"/>
                <a:ext cx="1602682" cy="400815"/>
              </a:xfrm>
              <a:prstGeom prst="rect">
                <a:avLst/>
              </a:prstGeom>
              <a:blipFill rotWithShape="1">
                <a:blip r:embed="rId20"/>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8" name="Textfeld 47"/>
              <p:cNvSpPr txBox="1"/>
              <p:nvPr/>
            </p:nvSpPr>
            <p:spPr>
              <a:xfrm>
                <a:off x="3427161" y="5010369"/>
                <a:ext cx="162422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𝐵</m:t>
                          </m:r>
                        </m:e>
                      </m:acc>
                      <m:r>
                        <a:rPr lang="de-DE" sz="2000" b="0" i="1" smtClean="0">
                          <a:solidFill>
                            <a:schemeClr val="tx1"/>
                          </a:solidFill>
                          <a:latin typeface="Cambria Math"/>
                        </a:rPr>
                        <m:t>=</m:t>
                      </m:r>
                      <m:r>
                        <a:rPr lang="de-DE" sz="2000" b="0" i="1" smtClean="0">
                          <a:solidFill>
                            <a:schemeClr val="tx1"/>
                          </a:solidFill>
                          <a:latin typeface="Cambria Math"/>
                        </a:rPr>
                        <m:t>𝐶</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oMath>
                  </m:oMathPara>
                </a14:m>
                <a:endParaRPr lang="de-DE" sz="2000" i="1" dirty="0">
                  <a:solidFill>
                    <a:schemeClr val="tx1"/>
                  </a:solidFill>
                </a:endParaRPr>
              </a:p>
            </p:txBody>
          </p:sp>
        </mc:Choice>
        <mc:Fallback xmlns="">
          <p:sp>
            <p:nvSpPr>
              <p:cNvPr id="48" name="Textfeld 47"/>
              <p:cNvSpPr txBox="1">
                <a:spLocks noRot="1" noChangeAspect="1" noMove="1" noResize="1" noEditPoints="1" noAdjustHandles="1" noChangeArrowheads="1" noChangeShapeType="1" noTextEdit="1"/>
              </p:cNvSpPr>
              <p:nvPr/>
            </p:nvSpPr>
            <p:spPr>
              <a:xfrm>
                <a:off x="3427161" y="5010369"/>
                <a:ext cx="1624226" cy="400110"/>
              </a:xfrm>
              <a:prstGeom prst="rect">
                <a:avLst/>
              </a:prstGeom>
              <a:blipFill rotWithShape="1">
                <a:blip r:embed="rId21"/>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9" name="Textfeld 48"/>
              <p:cNvSpPr txBox="1"/>
              <p:nvPr/>
            </p:nvSpPr>
            <p:spPr>
              <a:xfrm>
                <a:off x="6065570" y="5014980"/>
                <a:ext cx="1601015" cy="40081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𝐶</m:t>
                          </m:r>
                        </m:e>
                      </m:acc>
                      <m:r>
                        <a:rPr lang="de-DE" sz="2000" b="0" i="1" smtClean="0">
                          <a:solidFill>
                            <a:schemeClr val="tx1"/>
                          </a:solidFill>
                          <a:latin typeface="Cambria Math"/>
                        </a:rPr>
                        <m:t>=</m:t>
                      </m:r>
                      <m:r>
                        <a:rPr lang="de-DE" sz="2000" b="0" i="1" smtClean="0">
                          <a:solidFill>
                            <a:schemeClr val="tx1"/>
                          </a:solidFill>
                          <a:latin typeface="Cambria Math"/>
                        </a:rPr>
                        <m:t>𝐶</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oMath>
                  </m:oMathPara>
                </a14:m>
                <a:endParaRPr lang="de-DE" sz="2000" i="1" dirty="0">
                  <a:solidFill>
                    <a:schemeClr val="tx1"/>
                  </a:solidFill>
                </a:endParaRPr>
              </a:p>
            </p:txBody>
          </p:sp>
        </mc:Choice>
        <mc:Fallback xmlns="">
          <p:sp>
            <p:nvSpPr>
              <p:cNvPr id="49" name="Textfeld 48"/>
              <p:cNvSpPr txBox="1">
                <a:spLocks noRot="1" noChangeAspect="1" noMove="1" noResize="1" noEditPoints="1" noAdjustHandles="1" noChangeArrowheads="1" noChangeShapeType="1" noTextEdit="1"/>
              </p:cNvSpPr>
              <p:nvPr/>
            </p:nvSpPr>
            <p:spPr>
              <a:xfrm>
                <a:off x="6065570" y="5014980"/>
                <a:ext cx="1601015" cy="400815"/>
              </a:xfrm>
              <a:prstGeom prst="rect">
                <a:avLst/>
              </a:prstGeom>
              <a:blipFill rotWithShape="1">
                <a:blip r:embed="rId22"/>
                <a:stretch>
                  <a:fillRect b="-18462"/>
                </a:stretch>
              </a:blipFill>
            </p:spPr>
            <p:txBody>
              <a:bodyPr/>
              <a:lstStyle/>
              <a:p>
                <a:r>
                  <a:rPr lang="de-DE">
                    <a:noFill/>
                  </a:rPr>
                  <a:t> </a:t>
                </a:r>
              </a:p>
            </p:txBody>
          </p:sp>
        </mc:Fallback>
      </mc:AlternateContent>
    </p:spTree>
    <p:extLst>
      <p:ext uri="{BB962C8B-B14F-4D97-AF65-F5344CB8AC3E}">
        <p14:creationId xmlns:p14="http://schemas.microsoft.com/office/powerpoint/2010/main" val="4032953329"/>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280</a:t>
            </a:r>
            <a:endParaRPr lang="de-DE" sz="8000" b="1" dirty="0">
              <a:solidFill>
                <a:schemeClr val="tx1"/>
              </a:solidFill>
              <a:latin typeface="+mj-lt"/>
            </a:endParaRPr>
          </a:p>
        </p:txBody>
      </p:sp>
      <p:sp>
        <p:nvSpPr>
          <p:cNvPr id="10" name="Textfeld 9"/>
          <p:cNvSpPr txBox="1">
            <a:spLocks noChangeArrowheads="1"/>
          </p:cNvSpPr>
          <p:nvPr/>
        </p:nvSpPr>
        <p:spPr bwMode="auto">
          <a:xfrm>
            <a:off x="468313" y="1052736"/>
            <a:ext cx="37436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Venn</a:t>
            </a:r>
            <a:r>
              <a:rPr lang="de-DE" sz="2000" b="1" dirty="0">
                <a:solidFill>
                  <a:srgbClr val="0070C0"/>
                </a:solidFill>
                <a:latin typeface="+mn-lt"/>
              </a:rPr>
              <a:t>-Diagramme </a:t>
            </a:r>
            <a:r>
              <a:rPr lang="de-DE" sz="2000" dirty="0">
                <a:solidFill>
                  <a:srgbClr val="0070C0"/>
                </a:solidFill>
                <a:latin typeface="+mn-lt"/>
              </a:rPr>
              <a:t>●</a:t>
            </a:r>
            <a:endParaRPr lang="de-DE" sz="2000" b="1" dirty="0">
              <a:solidFill>
                <a:srgbClr val="0070C0"/>
              </a:solidFill>
              <a:latin typeface="+mn-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1548098"/>
            <a:ext cx="6407150" cy="4973506"/>
          </a:xfrm>
          <a:prstGeom prst="rect">
            <a:avLst/>
          </a:prstGeom>
        </p:spPr>
      </p:pic>
    </p:spTree>
    <p:extLst>
      <p:ext uri="{BB962C8B-B14F-4D97-AF65-F5344CB8AC3E}">
        <p14:creationId xmlns:p14="http://schemas.microsoft.com/office/powerpoint/2010/main" val="18786996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281</a:t>
            </a:r>
            <a:endParaRPr lang="de-DE" sz="8000" b="1" dirty="0">
              <a:solidFill>
                <a:schemeClr val="tx1"/>
              </a:solidFill>
              <a:latin typeface="+mj-lt"/>
            </a:endParaRPr>
          </a:p>
        </p:txBody>
      </p: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Textfeld 7"/>
          <p:cNvSpPr txBox="1">
            <a:spLocks noChangeArrowheads="1"/>
          </p:cNvSpPr>
          <p:nvPr/>
        </p:nvSpPr>
        <p:spPr bwMode="auto">
          <a:xfrm>
            <a:off x="468313" y="1052736"/>
            <a:ext cx="547183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Elementare Regeln für Mengenoperationen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617944"/>
            <a:ext cx="7610475" cy="2438400"/>
          </a:xfrm>
          <a:prstGeom prst="rect">
            <a:avLst/>
          </a:prstGeom>
        </p:spPr>
      </p:pic>
      <p:pic>
        <p:nvPicPr>
          <p:cNvPr id="3" name="Grafik 2"/>
          <p:cNvPicPr>
            <a:picLocks noChangeAspect="1"/>
          </p:cNvPicPr>
          <p:nvPr/>
        </p:nvPicPr>
        <p:blipFill>
          <a:blip r:embed="rId4"/>
          <a:stretch>
            <a:fillRect/>
          </a:stretch>
        </p:blipFill>
        <p:spPr>
          <a:xfrm>
            <a:off x="457200" y="4056344"/>
            <a:ext cx="7600950" cy="1238250"/>
          </a:xfrm>
          <a:prstGeom prst="rect">
            <a:avLst/>
          </a:prstGeom>
        </p:spPr>
      </p:pic>
    </p:spTree>
    <p:extLst>
      <p:ext uri="{BB962C8B-B14F-4D97-AF65-F5344CB8AC3E}">
        <p14:creationId xmlns:p14="http://schemas.microsoft.com/office/powerpoint/2010/main" val="1735471835"/>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282</a:t>
            </a:r>
            <a:endParaRPr lang="de-DE" sz="8000" b="1" dirty="0">
              <a:solidFill>
                <a:schemeClr val="tx1"/>
              </a:solidFill>
              <a:latin typeface="+mj-lt"/>
            </a:endParaRPr>
          </a:p>
        </p:txBody>
      </p: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5"/>
          <p:cNvSpPr txBox="1">
            <a:spLocks noChangeArrowheads="1"/>
          </p:cNvSpPr>
          <p:nvPr/>
        </p:nvSpPr>
        <p:spPr bwMode="auto">
          <a:xfrm>
            <a:off x="468313" y="1052736"/>
            <a:ext cx="547183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Potenzmenge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468313" y="1545930"/>
            <a:ext cx="7766999" cy="707886"/>
          </a:xfrm>
          <a:prstGeom prst="rect">
            <a:avLst/>
          </a:prstGeom>
          <a:noFill/>
        </p:spPr>
        <p:txBody>
          <a:bodyPr wrap="square" rtlCol="0">
            <a:spAutoFit/>
          </a:bodyPr>
          <a:lstStyle/>
          <a:p>
            <a:r>
              <a:rPr lang="de-DE" sz="2000" dirty="0">
                <a:latin typeface="+mn-lt"/>
              </a:rPr>
              <a:t>&gt;</a:t>
            </a:r>
            <a:r>
              <a:rPr lang="de-DE" sz="2000" b="1" dirty="0">
                <a:solidFill>
                  <a:srgbClr val="0070C0"/>
                </a:solidFill>
                <a:latin typeface="+mn-lt"/>
              </a:rPr>
              <a:t> Potenzmenge</a:t>
            </a:r>
            <a:r>
              <a:rPr lang="de-DE" sz="2000" dirty="0">
                <a:latin typeface="+mn-lt"/>
              </a:rPr>
              <a:t> einer Menge ist die Menge aller möglichen Teilmenge</a:t>
            </a:r>
          </a:p>
          <a:p>
            <a:r>
              <a:rPr lang="de-DE" sz="2000" dirty="0">
                <a:latin typeface="+mn-lt"/>
              </a:rPr>
              <a:t>   dieser Menge</a:t>
            </a:r>
          </a:p>
        </p:txBody>
      </p:sp>
      <p:sp>
        <p:nvSpPr>
          <p:cNvPr id="12" name="Textfeld 11"/>
          <p:cNvSpPr txBox="1"/>
          <p:nvPr/>
        </p:nvSpPr>
        <p:spPr>
          <a:xfrm>
            <a:off x="468313" y="2253816"/>
            <a:ext cx="3023567" cy="400110"/>
          </a:xfrm>
          <a:prstGeom prst="rect">
            <a:avLst/>
          </a:prstGeom>
          <a:noFill/>
        </p:spPr>
        <p:txBody>
          <a:bodyPr wrap="square" rtlCol="0">
            <a:spAutoFit/>
          </a:bodyPr>
          <a:lstStyle/>
          <a:p>
            <a:r>
              <a:rPr lang="de-DE" sz="2000" dirty="0">
                <a:latin typeface="+mn-lt"/>
              </a:rPr>
              <a:t>&gt;</a:t>
            </a:r>
            <a:r>
              <a:rPr lang="de-DE" sz="2000" b="1" dirty="0">
                <a:solidFill>
                  <a:srgbClr val="0070C0"/>
                </a:solidFill>
                <a:latin typeface="+mn-lt"/>
              </a:rPr>
              <a:t> </a:t>
            </a:r>
            <a:r>
              <a:rPr lang="de-DE" sz="2000" dirty="0">
                <a:latin typeface="+mn-lt"/>
              </a:rPr>
              <a:t>Beispiel 1:</a:t>
            </a:r>
          </a:p>
        </p:txBody>
      </p:sp>
      <mc:AlternateContent xmlns:mc="http://schemas.openxmlformats.org/markup-compatibility/2006" xmlns:a14="http://schemas.microsoft.com/office/drawing/2010/main">
        <mc:Choice Requires="a14">
          <p:sp>
            <p:nvSpPr>
              <p:cNvPr id="15" name="Textfeld 14"/>
              <p:cNvSpPr txBox="1"/>
              <p:nvPr/>
            </p:nvSpPr>
            <p:spPr>
              <a:xfrm>
                <a:off x="2051720" y="2275078"/>
                <a:ext cx="1566583"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𝑍</m:t>
                      </m:r>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2, 4, 6</m:t>
                          </m:r>
                        </m:e>
                      </m:d>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051720" y="2275078"/>
                <a:ext cx="1566583"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2051720" y="2754861"/>
                <a:ext cx="108741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solidFill>
                            <a:schemeClr val="tx1"/>
                          </a:solidFill>
                          <a:latin typeface="Cambria Math"/>
                          <a:ea typeface="Cambria Math"/>
                        </a:rPr>
                        <m:t>𝔓</m:t>
                      </m:r>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𝑍</m:t>
                          </m:r>
                        </m:e>
                      </m:d>
                      <m:r>
                        <a:rPr lang="de-DE" sz="2000" b="0" i="1" smtClean="0">
                          <a:solidFill>
                            <a:schemeClr val="tx1"/>
                          </a:solidFill>
                          <a:latin typeface="Cambria Math"/>
                          <a:ea typeface="Cambria Math"/>
                        </a:rPr>
                        <m:t>=</m:t>
                      </m:r>
                    </m:oMath>
                  </m:oMathPara>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2051720" y="2754861"/>
                <a:ext cx="1087414" cy="400110"/>
              </a:xfrm>
              <a:prstGeom prst="rect">
                <a:avLst/>
              </a:prstGeom>
              <a:blipFill rotWithShape="1">
                <a:blip r:embed="rId4"/>
                <a:stretch>
                  <a:fillRect b="-12121"/>
                </a:stretch>
              </a:blipFill>
            </p:spPr>
            <p:txBody>
              <a:bodyPr/>
              <a:lstStyle/>
              <a:p>
                <a:r>
                  <a:rPr lang="de-DE">
                    <a:noFill/>
                  </a:rPr>
                  <a:t> </a:t>
                </a:r>
              </a:p>
            </p:txBody>
          </p:sp>
        </mc:Fallback>
      </mc:AlternateContent>
      <p:sp>
        <p:nvSpPr>
          <p:cNvPr id="16" name="Textfeld 15"/>
          <p:cNvSpPr txBox="1"/>
          <p:nvPr/>
        </p:nvSpPr>
        <p:spPr>
          <a:xfrm>
            <a:off x="468312" y="3442838"/>
            <a:ext cx="3023567" cy="400110"/>
          </a:xfrm>
          <a:prstGeom prst="rect">
            <a:avLst/>
          </a:prstGeom>
          <a:noFill/>
        </p:spPr>
        <p:txBody>
          <a:bodyPr wrap="square" rtlCol="0">
            <a:spAutoFit/>
          </a:bodyPr>
          <a:lstStyle/>
          <a:p>
            <a:r>
              <a:rPr lang="de-DE" sz="2000" dirty="0">
                <a:latin typeface="+mn-lt"/>
              </a:rPr>
              <a:t>&gt;</a:t>
            </a:r>
            <a:r>
              <a:rPr lang="de-DE" sz="2000" b="1" dirty="0">
                <a:solidFill>
                  <a:srgbClr val="0070C0"/>
                </a:solidFill>
                <a:latin typeface="+mn-lt"/>
              </a:rPr>
              <a:t> </a:t>
            </a:r>
            <a:r>
              <a:rPr lang="de-DE" sz="2000" dirty="0">
                <a:latin typeface="+mn-lt"/>
              </a:rPr>
              <a:t>Beispiel 2:</a:t>
            </a:r>
          </a:p>
        </p:txBody>
      </p:sp>
      <mc:AlternateContent xmlns:mc="http://schemas.openxmlformats.org/markup-compatibility/2006" xmlns:a14="http://schemas.microsoft.com/office/drawing/2010/main">
        <mc:Choice Requires="a14">
          <p:sp>
            <p:nvSpPr>
              <p:cNvPr id="19" name="Textfeld 18"/>
              <p:cNvSpPr txBox="1"/>
              <p:nvPr/>
            </p:nvSpPr>
            <p:spPr>
              <a:xfrm>
                <a:off x="774465" y="3861830"/>
                <a:ext cx="5769874"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𝑊</m:t>
                      </m:r>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r>
                            <a:rPr lang="de-DE" sz="2000" b="1" i="1" smtClean="0">
                              <a:solidFill>
                                <a:srgbClr val="0070C0"/>
                              </a:solidFill>
                              <a:latin typeface="Cambria Math"/>
                            </a:rPr>
                            <m:t>𝒔</m:t>
                          </m:r>
                          <m:r>
                            <a:rPr lang="de-DE" sz="2000" b="0" i="1" smtClean="0">
                              <a:solidFill>
                                <a:schemeClr val="tx1"/>
                              </a:solidFill>
                              <a:latin typeface="Cambria Math"/>
                            </a:rPr>
                            <m:t>𝑜𝑛𝑛𝑖𝑔</m:t>
                          </m:r>
                          <m:r>
                            <a:rPr lang="de-DE" sz="2000" b="0" i="1" smtClean="0">
                              <a:solidFill>
                                <a:schemeClr val="tx1"/>
                              </a:solidFill>
                              <a:latin typeface="Cambria Math"/>
                            </a:rPr>
                            <m:t>, </m:t>
                          </m:r>
                          <m:r>
                            <a:rPr lang="de-DE" sz="2000" b="1" i="1" smtClean="0">
                              <a:solidFill>
                                <a:srgbClr val="0070C0"/>
                              </a:solidFill>
                              <a:latin typeface="Cambria Math"/>
                            </a:rPr>
                            <m:t>𝒕</m:t>
                          </m:r>
                          <m:r>
                            <a:rPr lang="de-DE" sz="2000" b="0" i="1" smtClean="0">
                              <a:solidFill>
                                <a:schemeClr val="tx1"/>
                              </a:solidFill>
                              <a:latin typeface="Cambria Math"/>
                            </a:rPr>
                            <m:t>𝑒𝑖𝑙𝑠</m:t>
                          </m:r>
                          <m:r>
                            <a:rPr lang="de-DE" sz="2000" b="0" i="1" smtClean="0">
                              <a:solidFill>
                                <a:schemeClr val="tx1"/>
                              </a:solidFill>
                              <a:latin typeface="Cambria Math"/>
                            </a:rPr>
                            <m:t> </m:t>
                          </m:r>
                          <m:r>
                            <a:rPr lang="de-DE" sz="2000" b="1" i="1" smtClean="0">
                              <a:solidFill>
                                <a:srgbClr val="0070C0"/>
                              </a:solidFill>
                              <a:latin typeface="Cambria Math"/>
                            </a:rPr>
                            <m:t>𝒃</m:t>
                          </m:r>
                          <m:r>
                            <a:rPr lang="de-DE" sz="2000" b="0" i="1" smtClean="0">
                              <a:solidFill>
                                <a:schemeClr val="tx1"/>
                              </a:solidFill>
                              <a:latin typeface="Cambria Math"/>
                            </a:rPr>
                            <m:t>𝑒𝑑𝑒𝑐𝑘𝑡</m:t>
                          </m:r>
                          <m:r>
                            <a:rPr lang="de-DE" sz="2000" b="0" i="1" smtClean="0">
                              <a:solidFill>
                                <a:schemeClr val="tx1"/>
                              </a:solidFill>
                              <a:latin typeface="Cambria Math"/>
                            </a:rPr>
                            <m:t>, </m:t>
                          </m:r>
                          <m:r>
                            <a:rPr lang="de-DE" sz="2000" b="1" i="1" smtClean="0">
                              <a:solidFill>
                                <a:srgbClr val="0070C0"/>
                              </a:solidFill>
                              <a:latin typeface="Cambria Math"/>
                            </a:rPr>
                            <m:t>𝒃</m:t>
                          </m:r>
                          <m:r>
                            <a:rPr lang="de-DE" sz="2000" b="0" i="1" smtClean="0">
                              <a:solidFill>
                                <a:schemeClr val="tx1"/>
                              </a:solidFill>
                              <a:latin typeface="Cambria Math"/>
                            </a:rPr>
                            <m:t>𝑒𝑑𝑒𝑐𝑘𝑡</m:t>
                          </m:r>
                          <m:r>
                            <a:rPr lang="de-DE" sz="2000" b="0" i="1" smtClean="0">
                              <a:solidFill>
                                <a:schemeClr val="tx1"/>
                              </a:solidFill>
                              <a:latin typeface="Cambria Math"/>
                            </a:rPr>
                            <m:t>, </m:t>
                          </m:r>
                          <m:r>
                            <a:rPr lang="de-DE" sz="2000" b="1" i="1" smtClean="0">
                              <a:solidFill>
                                <a:srgbClr val="0070C0"/>
                              </a:solidFill>
                              <a:latin typeface="Cambria Math"/>
                            </a:rPr>
                            <m:t>𝒓</m:t>
                          </m:r>
                          <m:r>
                            <a:rPr lang="de-DE" sz="2000" b="0" i="1" smtClean="0">
                              <a:solidFill>
                                <a:schemeClr val="tx1"/>
                              </a:solidFill>
                              <a:latin typeface="Cambria Math"/>
                            </a:rPr>
                            <m:t>𝑒𝑔𝑛𝑒𝑟𝑖𝑠𝑐h</m:t>
                          </m:r>
                        </m:e>
                      </m:d>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774465" y="3861830"/>
                <a:ext cx="5769874" cy="400110"/>
              </a:xfrm>
              <a:prstGeom prst="rect">
                <a:avLst/>
              </a:prstGeom>
              <a:blipFill>
                <a:blip r:embed="rId5"/>
                <a:stretch>
                  <a:fillRect b="-1846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795805" y="4365104"/>
                <a:ext cx="5626925" cy="1669368"/>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𝔓</m:t>
                      </m:r>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𝑊</m:t>
                          </m:r>
                        </m:e>
                      </m:d>
                      <m:r>
                        <a:rPr lang="de-DE" sz="2000" b="0" i="1" smtClean="0">
                          <a:solidFill>
                            <a:schemeClr val="tx1"/>
                          </a:solidFill>
                          <a:latin typeface="Cambria Math"/>
                          <a:ea typeface="Cambria Math"/>
                        </a:rPr>
                        <m:t>=</m:t>
                      </m:r>
                      <m:d>
                        <m:dPr>
                          <m:begChr m:val="{"/>
                          <m:endChr m:val=""/>
                          <m:ctrlPr>
                            <a:rPr lang="de-DE" sz="2000" b="0" i="1" smtClean="0">
                              <a:solidFill>
                                <a:schemeClr val="tx1"/>
                              </a:solidFill>
                              <a:latin typeface="Cambria Math" panose="02040503050406030204" pitchFamily="18" charset="0"/>
                              <a:ea typeface="Cambria Math"/>
                            </a:rPr>
                          </m:ctrlPr>
                        </m:dPr>
                        <m:e>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𝒔</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𝒕𝒃</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𝒃</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𝒓</m:t>
                              </m:r>
                            </m:e>
                          </m:d>
                          <m:r>
                            <a:rPr lang="de-DE" sz="2000" i="1">
                              <a:solidFill>
                                <a:schemeClr val="tx1"/>
                              </a:solidFill>
                              <a:latin typeface="Cambria Math"/>
                              <a:ea typeface="Cambria Math"/>
                            </a:rPr>
                            <m:t>,</m:t>
                          </m:r>
                        </m:e>
                      </m:d>
                    </m:oMath>
                  </m:oMathPara>
                </a14:m>
                <a:endParaRPr lang="de-DE" sz="2000" dirty="0">
                  <a:solidFill>
                    <a:schemeClr val="tx1"/>
                  </a:solidFill>
                </a:endParaRPr>
              </a:p>
              <a:p>
                <a:r>
                  <a:rPr lang="de-DE" sz="2000" dirty="0">
                    <a:solidFill>
                      <a:schemeClr val="tx1"/>
                    </a:solidFill>
                  </a:rPr>
                  <a:t>               </a:t>
                </a:r>
                <a14:m>
                  <m:oMath xmlns:m="http://schemas.openxmlformats.org/officeDocument/2006/math">
                    <m:r>
                      <a:rPr lang="de-DE" sz="2000" b="0" i="1" smtClean="0">
                        <a:solidFill>
                          <a:schemeClr val="tx1"/>
                        </a:solidFill>
                        <a:latin typeface="Cambria Math"/>
                        <a:ea typeface="Cambria Math"/>
                      </a:rPr>
                      <m:t> </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𝒔</m:t>
                        </m:r>
                        <m:r>
                          <a:rPr lang="de-DE" sz="2000" b="0" i="1" smtClean="0">
                            <a:solidFill>
                              <a:schemeClr val="tx1"/>
                            </a:solidFill>
                            <a:latin typeface="Cambria Math"/>
                            <a:ea typeface="Cambria Math"/>
                          </a:rPr>
                          <m:t>,</m:t>
                        </m:r>
                        <m:r>
                          <a:rPr lang="de-DE" sz="2000" b="1" i="1" smtClean="0">
                            <a:solidFill>
                              <a:srgbClr val="0070C0"/>
                            </a:solidFill>
                            <a:latin typeface="Cambria Math"/>
                            <a:ea typeface="Cambria Math"/>
                          </a:rPr>
                          <m:t>𝒕𝒃</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𝒔</m:t>
                        </m:r>
                        <m:r>
                          <a:rPr lang="de-DE" sz="2000" b="0" i="1" smtClean="0">
                            <a:solidFill>
                              <a:schemeClr val="tx1"/>
                            </a:solidFill>
                            <a:latin typeface="Cambria Math"/>
                            <a:ea typeface="Cambria Math"/>
                          </a:rPr>
                          <m:t>,</m:t>
                        </m:r>
                        <m:r>
                          <a:rPr lang="de-DE" sz="2000" b="1" i="1" smtClean="0">
                            <a:solidFill>
                              <a:srgbClr val="0070C0"/>
                            </a:solidFill>
                            <a:latin typeface="Cambria Math"/>
                            <a:ea typeface="Cambria Math"/>
                          </a:rPr>
                          <m:t>𝒃</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𝒔</m:t>
                        </m:r>
                        <m:r>
                          <a:rPr lang="de-DE" sz="2000" b="0" i="1" smtClean="0">
                            <a:solidFill>
                              <a:schemeClr val="tx1"/>
                            </a:solidFill>
                            <a:latin typeface="Cambria Math"/>
                            <a:ea typeface="Cambria Math"/>
                          </a:rPr>
                          <m:t>,</m:t>
                        </m:r>
                        <m:r>
                          <a:rPr lang="de-DE" sz="2000" b="1" i="1" smtClean="0">
                            <a:solidFill>
                              <a:srgbClr val="0070C0"/>
                            </a:solidFill>
                            <a:latin typeface="Cambria Math"/>
                            <a:ea typeface="Cambria Math"/>
                          </a:rPr>
                          <m:t>𝒓</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𝒕𝒃</m:t>
                        </m:r>
                        <m:r>
                          <a:rPr lang="de-DE" sz="2000" b="0" i="1" smtClean="0">
                            <a:solidFill>
                              <a:schemeClr val="tx1"/>
                            </a:solidFill>
                            <a:latin typeface="Cambria Math"/>
                            <a:ea typeface="Cambria Math"/>
                          </a:rPr>
                          <m:t>,</m:t>
                        </m:r>
                        <m:r>
                          <a:rPr lang="de-DE" sz="2000" b="1" i="1" smtClean="0">
                            <a:solidFill>
                              <a:srgbClr val="0070C0"/>
                            </a:solidFill>
                            <a:latin typeface="Cambria Math"/>
                            <a:ea typeface="Cambria Math"/>
                          </a:rPr>
                          <m:t>𝒃</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𝒕𝒃</m:t>
                        </m:r>
                        <m:r>
                          <a:rPr lang="de-DE" sz="2000" i="1">
                            <a:solidFill>
                              <a:schemeClr val="tx1"/>
                            </a:solidFill>
                            <a:latin typeface="Cambria Math"/>
                            <a:ea typeface="Cambria Math"/>
                          </a:rPr>
                          <m:t>,</m:t>
                        </m:r>
                        <m:r>
                          <a:rPr lang="de-DE" sz="2000" b="1" i="1" smtClean="0">
                            <a:solidFill>
                              <a:srgbClr val="0070C0"/>
                            </a:solidFill>
                            <a:latin typeface="Cambria Math"/>
                            <a:ea typeface="Cambria Math"/>
                          </a:rPr>
                          <m:t>𝒓</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𝒃</m:t>
                        </m:r>
                        <m:r>
                          <a:rPr lang="de-DE" sz="2000" i="1">
                            <a:solidFill>
                              <a:schemeClr val="tx1"/>
                            </a:solidFill>
                            <a:latin typeface="Cambria Math"/>
                            <a:ea typeface="Cambria Math"/>
                          </a:rPr>
                          <m:t>,</m:t>
                        </m:r>
                        <m:r>
                          <a:rPr lang="de-DE" sz="2000" b="1" i="1" smtClean="0">
                            <a:solidFill>
                              <a:srgbClr val="0070C0"/>
                            </a:solidFill>
                            <a:latin typeface="Cambria Math"/>
                            <a:ea typeface="Cambria Math"/>
                          </a:rPr>
                          <m:t>𝒓</m:t>
                        </m:r>
                      </m:e>
                    </m:d>
                    <m:r>
                      <a:rPr lang="de-DE" sz="2000" i="1">
                        <a:solidFill>
                          <a:schemeClr val="tx1"/>
                        </a:solidFill>
                        <a:latin typeface="Cambria Math"/>
                        <a:ea typeface="Cambria Math"/>
                      </a:rPr>
                      <m:t>,</m:t>
                    </m:r>
                  </m:oMath>
                </a14:m>
                <a:endParaRPr lang="de-DE" sz="2000" dirty="0">
                  <a:solidFill>
                    <a:schemeClr val="tx1"/>
                  </a:solidFill>
                  <a:ea typeface="Cambria Math"/>
                </a:endParaRPr>
              </a:p>
              <a:p>
                <a:r>
                  <a:rPr lang="de-DE" sz="2000" dirty="0">
                    <a:solidFill>
                      <a:schemeClr val="tx1"/>
                    </a:solidFill>
                    <a:ea typeface="Cambria Math"/>
                  </a:rPr>
                  <a:t>                </a:t>
                </a:r>
                <a14:m>
                  <m:oMath xmlns:m="http://schemas.openxmlformats.org/officeDocument/2006/math">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𝒔</m:t>
                        </m:r>
                        <m:r>
                          <a:rPr lang="de-DE" sz="2000" i="1">
                            <a:solidFill>
                              <a:schemeClr val="tx1"/>
                            </a:solidFill>
                            <a:latin typeface="Cambria Math"/>
                            <a:ea typeface="Cambria Math"/>
                          </a:rPr>
                          <m:t>,</m:t>
                        </m:r>
                        <m:r>
                          <a:rPr lang="de-DE" sz="2000" b="1" i="1" smtClean="0">
                            <a:solidFill>
                              <a:srgbClr val="0070C0"/>
                            </a:solidFill>
                            <a:latin typeface="Cambria Math"/>
                            <a:ea typeface="Cambria Math"/>
                          </a:rPr>
                          <m:t>𝒕𝒃</m:t>
                        </m:r>
                        <m:r>
                          <a:rPr lang="de-DE" sz="2000" b="0" i="1" smtClean="0">
                            <a:solidFill>
                              <a:schemeClr val="tx1"/>
                            </a:solidFill>
                            <a:latin typeface="Cambria Math"/>
                            <a:ea typeface="Cambria Math"/>
                          </a:rPr>
                          <m:t>,</m:t>
                        </m:r>
                        <m:r>
                          <a:rPr lang="de-DE" sz="2000" b="1" i="1" smtClean="0">
                            <a:solidFill>
                              <a:srgbClr val="0070C0"/>
                            </a:solidFill>
                            <a:latin typeface="Cambria Math"/>
                            <a:ea typeface="Cambria Math"/>
                          </a:rPr>
                          <m:t>𝒃</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𝒕𝒃</m:t>
                        </m:r>
                        <m:r>
                          <a:rPr lang="de-DE" sz="2000" i="1">
                            <a:solidFill>
                              <a:schemeClr val="tx1"/>
                            </a:solidFill>
                            <a:latin typeface="Cambria Math"/>
                            <a:ea typeface="Cambria Math"/>
                          </a:rPr>
                          <m:t>,</m:t>
                        </m:r>
                        <m:r>
                          <a:rPr lang="de-DE" sz="2000" b="1" i="1" smtClean="0">
                            <a:solidFill>
                              <a:srgbClr val="0070C0"/>
                            </a:solidFill>
                            <a:latin typeface="Cambria Math"/>
                            <a:ea typeface="Cambria Math"/>
                          </a:rPr>
                          <m:t>𝒃</m:t>
                        </m:r>
                        <m:r>
                          <a:rPr lang="de-DE" sz="2000" b="0" i="1" smtClean="0">
                            <a:solidFill>
                              <a:schemeClr val="tx1"/>
                            </a:solidFill>
                            <a:latin typeface="Cambria Math"/>
                            <a:ea typeface="Cambria Math"/>
                          </a:rPr>
                          <m:t>,</m:t>
                        </m:r>
                        <m:r>
                          <a:rPr lang="de-DE" sz="2000" b="1" i="1" smtClean="0">
                            <a:solidFill>
                              <a:srgbClr val="0070C0"/>
                            </a:solidFill>
                            <a:latin typeface="Cambria Math"/>
                            <a:ea typeface="Cambria Math"/>
                          </a:rPr>
                          <m:t>𝒓</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𝒔</m:t>
                        </m:r>
                        <m:r>
                          <a:rPr lang="de-DE" sz="2000" i="1">
                            <a:solidFill>
                              <a:schemeClr val="tx1"/>
                            </a:solidFill>
                            <a:latin typeface="Cambria Math"/>
                            <a:ea typeface="Cambria Math"/>
                          </a:rPr>
                          <m:t>,</m:t>
                        </m:r>
                        <m:r>
                          <a:rPr lang="de-DE" sz="2000" b="1" i="1" smtClean="0">
                            <a:solidFill>
                              <a:srgbClr val="0070C0"/>
                            </a:solidFill>
                            <a:latin typeface="Cambria Math"/>
                            <a:ea typeface="Cambria Math"/>
                          </a:rPr>
                          <m:t>𝒃</m:t>
                        </m:r>
                        <m:r>
                          <a:rPr lang="de-DE" sz="2000" i="1">
                            <a:solidFill>
                              <a:schemeClr val="tx1"/>
                            </a:solidFill>
                            <a:latin typeface="Cambria Math"/>
                            <a:ea typeface="Cambria Math"/>
                          </a:rPr>
                          <m:t>,</m:t>
                        </m:r>
                        <m:r>
                          <a:rPr lang="de-DE" sz="2000" b="1" i="1" smtClean="0">
                            <a:solidFill>
                              <a:srgbClr val="0070C0"/>
                            </a:solidFill>
                            <a:latin typeface="Cambria Math"/>
                            <a:ea typeface="Cambria Math"/>
                          </a:rPr>
                          <m:t>𝒓</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𝒔</m:t>
                        </m:r>
                        <m:r>
                          <a:rPr lang="de-DE" sz="2000" i="1">
                            <a:solidFill>
                              <a:schemeClr val="tx1"/>
                            </a:solidFill>
                            <a:latin typeface="Cambria Math"/>
                            <a:ea typeface="Cambria Math"/>
                          </a:rPr>
                          <m:t>,</m:t>
                        </m:r>
                        <m:r>
                          <a:rPr lang="de-DE" sz="2000" b="1" i="1" smtClean="0">
                            <a:solidFill>
                              <a:srgbClr val="0070C0"/>
                            </a:solidFill>
                            <a:latin typeface="Cambria Math"/>
                            <a:ea typeface="Cambria Math"/>
                          </a:rPr>
                          <m:t>𝒕</m:t>
                        </m:r>
                        <m:r>
                          <a:rPr lang="de-DE" sz="2000" b="1" i="1">
                            <a:solidFill>
                              <a:srgbClr val="0070C0"/>
                            </a:solidFill>
                            <a:latin typeface="Cambria Math"/>
                            <a:ea typeface="Cambria Math"/>
                          </a:rPr>
                          <m:t>𝒃</m:t>
                        </m:r>
                        <m:r>
                          <a:rPr lang="de-DE" sz="2000" i="1">
                            <a:solidFill>
                              <a:schemeClr val="tx1"/>
                            </a:solidFill>
                            <a:latin typeface="Cambria Math"/>
                            <a:ea typeface="Cambria Math"/>
                          </a:rPr>
                          <m:t>,</m:t>
                        </m:r>
                        <m:r>
                          <a:rPr lang="de-DE" sz="2000" b="1" i="1" smtClean="0">
                            <a:solidFill>
                              <a:srgbClr val="0070C0"/>
                            </a:solidFill>
                            <a:latin typeface="Cambria Math"/>
                            <a:ea typeface="Cambria Math"/>
                          </a:rPr>
                          <m:t>𝒓</m:t>
                        </m:r>
                      </m:e>
                    </m:d>
                    <m:r>
                      <a:rPr lang="de-DE" sz="2000" i="1">
                        <a:solidFill>
                          <a:schemeClr val="tx1"/>
                        </a:solidFill>
                        <a:latin typeface="Cambria Math"/>
                        <a:ea typeface="Cambria Math"/>
                      </a:rPr>
                      <m:t>,</m:t>
                    </m:r>
                  </m:oMath>
                </a14:m>
                <a:endParaRPr lang="de-DE" sz="2000" dirty="0">
                  <a:solidFill>
                    <a:schemeClr val="tx1"/>
                  </a:solidFill>
                  <a:ea typeface="Cambria Math"/>
                </a:endParaRPr>
              </a:p>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d>
                        <m:dPr>
                          <m:begChr m:val=""/>
                          <m:endChr m:val="}"/>
                          <m:ctrlPr>
                            <a:rPr lang="de-DE" sz="2000" i="1" smtClean="0">
                              <a:solidFill>
                                <a:schemeClr val="tx1"/>
                              </a:solidFill>
                              <a:latin typeface="Cambria Math" panose="02040503050406030204" pitchFamily="18" charset="0"/>
                              <a:ea typeface="Cambria Math"/>
                            </a:rPr>
                          </m:ctrlPr>
                        </m:dPr>
                        <m:e>
                          <m:d>
                            <m:dPr>
                              <m:begChr m:val="{"/>
                              <m:endChr m:val="}"/>
                              <m:ctrlPr>
                                <a:rPr lang="de-DE" sz="2000" i="1">
                                  <a:solidFill>
                                    <a:schemeClr val="tx1"/>
                                  </a:solidFill>
                                  <a:latin typeface="Cambria Math" panose="02040503050406030204" pitchFamily="18" charset="0"/>
                                  <a:ea typeface="Cambria Math"/>
                                </a:rPr>
                              </m:ctrlPr>
                            </m:dPr>
                            <m:e>
                              <m:r>
                                <a:rPr lang="de-DE" sz="2000" b="1" i="1" smtClean="0">
                                  <a:solidFill>
                                    <a:srgbClr val="0070C0"/>
                                  </a:solidFill>
                                  <a:latin typeface="Cambria Math"/>
                                  <a:ea typeface="Cambria Math"/>
                                </a:rPr>
                                <m:t>𝒔</m:t>
                              </m:r>
                              <m:r>
                                <a:rPr lang="de-DE" sz="2000" i="1">
                                  <a:solidFill>
                                    <a:schemeClr val="tx1"/>
                                  </a:solidFill>
                                  <a:latin typeface="Cambria Math"/>
                                  <a:ea typeface="Cambria Math"/>
                                </a:rPr>
                                <m:t>,</m:t>
                              </m:r>
                              <m:r>
                                <a:rPr lang="de-DE" sz="2000" b="1" i="1" smtClean="0">
                                  <a:solidFill>
                                    <a:srgbClr val="0070C0"/>
                                  </a:solidFill>
                                  <a:latin typeface="Cambria Math"/>
                                  <a:ea typeface="Cambria Math"/>
                                </a:rPr>
                                <m:t>𝒕</m:t>
                              </m:r>
                              <m:r>
                                <a:rPr lang="de-DE" sz="2000" b="1" i="1">
                                  <a:solidFill>
                                    <a:srgbClr val="0070C0"/>
                                  </a:solidFill>
                                  <a:latin typeface="Cambria Math"/>
                                  <a:ea typeface="Cambria Math"/>
                                </a:rPr>
                                <m:t>𝒃</m:t>
                              </m:r>
                              <m:r>
                                <a:rPr lang="de-DE" sz="2000" i="1">
                                  <a:solidFill>
                                    <a:schemeClr val="tx1"/>
                                  </a:solidFill>
                                  <a:latin typeface="Cambria Math"/>
                                  <a:ea typeface="Cambria Math"/>
                                </a:rPr>
                                <m:t>,</m:t>
                              </m:r>
                              <m:r>
                                <a:rPr lang="de-DE" sz="2000" b="1" i="1" smtClean="0">
                                  <a:solidFill>
                                    <a:srgbClr val="0070C0"/>
                                  </a:solidFill>
                                  <a:latin typeface="Cambria Math"/>
                                  <a:ea typeface="Cambria Math"/>
                                </a:rPr>
                                <m:t>𝒃</m:t>
                              </m:r>
                              <m:r>
                                <a:rPr lang="de-DE" sz="2000" i="1">
                                  <a:solidFill>
                                    <a:schemeClr val="tx1"/>
                                  </a:solidFill>
                                  <a:latin typeface="Cambria Math"/>
                                  <a:ea typeface="Cambria Math"/>
                                </a:rPr>
                                <m:t>,</m:t>
                              </m:r>
                              <m:r>
                                <a:rPr lang="de-DE" sz="2000" b="1" i="1" smtClean="0">
                                  <a:solidFill>
                                    <a:srgbClr val="0070C0"/>
                                  </a:solidFill>
                                  <a:latin typeface="Cambria Math"/>
                                  <a:ea typeface="Cambria Math"/>
                                </a:rPr>
                                <m:t>𝒓</m:t>
                              </m:r>
                            </m:e>
                          </m:d>
                          <m:r>
                            <a:rPr lang="de-DE" sz="2000" b="1" i="1" smtClean="0">
                              <a:solidFill>
                                <a:schemeClr val="tx1"/>
                              </a:solidFill>
                              <a:latin typeface="Cambria Math"/>
                              <a:ea typeface="Cambria Math"/>
                            </a:rPr>
                            <m:t>,</m:t>
                          </m:r>
                          <m:r>
                            <a:rPr lang="de-DE" sz="2000" b="1" i="1" smtClean="0">
                              <a:solidFill>
                                <a:srgbClr val="0070C0"/>
                              </a:solidFill>
                              <a:latin typeface="Cambria Math"/>
                              <a:ea typeface="Cambria Math"/>
                            </a:rPr>
                            <m:t>∅</m:t>
                          </m:r>
                        </m:e>
                      </m:d>
                    </m:oMath>
                  </m:oMathPara>
                </a14:m>
                <a:endParaRPr lang="de-DE" sz="2000" dirty="0">
                  <a:solidFill>
                    <a:schemeClr val="tx1"/>
                  </a:solidFill>
                  <a:ea typeface="Cambria Math"/>
                </a:endParaRPr>
              </a:p>
              <a:p>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795805" y="4365104"/>
                <a:ext cx="5626925" cy="1669368"/>
              </a:xfrm>
              <a:prstGeom prst="rect">
                <a:avLst/>
              </a:prstGeom>
              <a:blipFill>
                <a:blip r:embed="rId6"/>
                <a:stretch>
                  <a:fillRect l="-433" t="-41241" b="-2737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3059832" y="2735785"/>
                <a:ext cx="4650824" cy="43826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begChr m:val="{"/>
                          <m:endChr m:val="}"/>
                          <m:ctrlPr>
                            <a:rPr lang="de-DE" sz="2000" b="0" i="1" smtClean="0">
                              <a:solidFill>
                                <a:schemeClr val="tx1"/>
                              </a:solidFill>
                              <a:latin typeface="Cambria Math" panose="02040503050406030204" pitchFamily="18" charset="0"/>
                              <a:ea typeface="Cambria Math"/>
                            </a:rPr>
                          </m:ctrlPr>
                        </m:dPr>
                        <m:e>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2</m:t>
                              </m:r>
                            </m:e>
                          </m:d>
                          <m:r>
                            <a:rPr lang="de-DE" sz="2000" b="0" i="1" smtClean="0">
                              <a:solidFill>
                                <a:schemeClr val="tx1"/>
                              </a:solidFill>
                              <a:latin typeface="Cambria Math"/>
                              <a:ea typeface="Cambria Math"/>
                            </a:rPr>
                            <m:t>, </m:t>
                          </m:r>
                          <m:d>
                            <m:dPr>
                              <m:begChr m:val="{"/>
                              <m:endChr m:val="}"/>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4</m:t>
                              </m:r>
                            </m:e>
                          </m:d>
                          <m:r>
                            <a:rPr lang="de-DE" sz="2000" i="1">
                              <a:solidFill>
                                <a:schemeClr val="tx1"/>
                              </a:solidFill>
                              <a:latin typeface="Cambria Math"/>
                              <a:ea typeface="Cambria Math"/>
                            </a:rPr>
                            <m:t>,</m:t>
                          </m:r>
                          <m:r>
                            <a:rPr lang="de-DE" sz="2000" b="0" i="1" smtClean="0">
                              <a:solidFill>
                                <a:schemeClr val="tx1"/>
                              </a:solidFill>
                              <a:latin typeface="Cambria Math"/>
                              <a:ea typeface="Cambria Math"/>
                            </a:rPr>
                            <m:t> </m:t>
                          </m:r>
                          <m:d>
                            <m:dPr>
                              <m:begChr m:val="{"/>
                              <m:endChr m:val="}"/>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6</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2</m:t>
                              </m:r>
                              <m:r>
                                <a:rPr lang="de-DE" sz="2000" b="0" i="1" smtClean="0">
                                  <a:solidFill>
                                    <a:schemeClr val="tx1"/>
                                  </a:solidFill>
                                  <a:latin typeface="Cambria Math"/>
                                  <a:ea typeface="Cambria Math"/>
                                </a:rPr>
                                <m:t>,4</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2</m:t>
                              </m:r>
                              <m:r>
                                <a:rPr lang="de-DE" sz="2000" b="0" i="1" smtClean="0">
                                  <a:solidFill>
                                    <a:schemeClr val="tx1"/>
                                  </a:solidFill>
                                  <a:latin typeface="Cambria Math"/>
                                  <a:ea typeface="Cambria Math"/>
                                </a:rPr>
                                <m:t>,6</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4,6</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2</m:t>
                              </m:r>
                              <m:r>
                                <a:rPr lang="de-DE" sz="2000" b="0" i="1" smtClean="0">
                                  <a:solidFill>
                                    <a:schemeClr val="tx1"/>
                                  </a:solidFill>
                                  <a:latin typeface="Cambria Math"/>
                                  <a:ea typeface="Cambria Math"/>
                                </a:rPr>
                                <m:t>,4,6</m:t>
                              </m:r>
                            </m:e>
                          </m:d>
                          <m:r>
                            <a:rPr lang="de-DE" sz="2000" i="1">
                              <a:solidFill>
                                <a:schemeClr val="tx1"/>
                              </a:solidFill>
                              <a:latin typeface="Cambria Math"/>
                              <a:ea typeface="Cambria Math"/>
                            </a:rPr>
                            <m:t>,</m:t>
                          </m:r>
                          <m:r>
                            <a:rPr lang="de-DE" sz="2000" i="1" smtClean="0">
                              <a:solidFill>
                                <a:schemeClr val="tx1"/>
                              </a:solidFill>
                              <a:latin typeface="Cambria Math"/>
                              <a:ea typeface="Cambria Math"/>
                            </a:rPr>
                            <m:t>∅</m:t>
                          </m:r>
                        </m:e>
                      </m:d>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3059832" y="2735785"/>
                <a:ext cx="4650824" cy="438262"/>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086881841"/>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283</a:t>
            </a:r>
            <a:endParaRPr lang="de-DE" sz="8000" b="1" dirty="0">
              <a:solidFill>
                <a:schemeClr val="tx1"/>
              </a:solidFill>
              <a:latin typeface="+mj-lt"/>
            </a:endParaRPr>
          </a:p>
        </p:txBody>
      </p: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5"/>
          <p:cNvSpPr txBox="1">
            <a:spLocks noChangeArrowheads="1"/>
          </p:cNvSpPr>
          <p:nvPr/>
        </p:nvSpPr>
        <p:spPr bwMode="auto">
          <a:xfrm>
            <a:off x="468313" y="1052736"/>
            <a:ext cx="547183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Produktmenge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673311" y="1592544"/>
            <a:ext cx="5698888" cy="400110"/>
          </a:xfrm>
          <a:prstGeom prst="rect">
            <a:avLst/>
          </a:prstGeom>
          <a:noFill/>
        </p:spPr>
        <p:txBody>
          <a:bodyPr wrap="square" rtlCol="0">
            <a:spAutoFit/>
          </a:bodyPr>
          <a:lstStyle/>
          <a:p>
            <a:r>
              <a:rPr lang="de-DE" sz="2000" dirty="0">
                <a:latin typeface="+mn-lt"/>
              </a:rPr>
              <a:t>Beispiel mit                            und</a:t>
            </a:r>
          </a:p>
        </p:txBody>
      </p:sp>
      <mc:AlternateContent xmlns:mc="http://schemas.openxmlformats.org/markup-compatibility/2006" xmlns:a14="http://schemas.microsoft.com/office/drawing/2010/main">
        <mc:Choice Requires="a14">
          <p:sp>
            <p:nvSpPr>
              <p:cNvPr id="2" name="Textfeld 1"/>
              <p:cNvSpPr txBox="1"/>
              <p:nvPr/>
            </p:nvSpPr>
            <p:spPr>
              <a:xfrm>
                <a:off x="2039320" y="1588730"/>
                <a:ext cx="1724703"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𝑀</m:t>
                          </m:r>
                        </m:e>
                        <m:sub>
                          <m:r>
                            <a:rPr lang="de-DE" sz="2000" b="0" i="1" smtClean="0">
                              <a:latin typeface="Cambria Math"/>
                            </a:rPr>
                            <m:t>1</m:t>
                          </m:r>
                        </m:sub>
                      </m:sSub>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1, 2, 3</m:t>
                          </m:r>
                        </m:e>
                      </m:d>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2039320" y="1588730"/>
                <a:ext cx="1724703" cy="400110"/>
              </a:xfrm>
              <a:prstGeom prst="rect">
                <a:avLst/>
              </a:prstGeom>
              <a:blipFill rotWithShape="1">
                <a:blip r:embed="rId4"/>
                <a:stretch>
                  <a:fillRect b="-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211279" y="1588730"/>
                <a:ext cx="173066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𝑀</m:t>
                          </m:r>
                        </m:e>
                        <m:sub>
                          <m:r>
                            <a:rPr lang="de-DE" sz="2000" b="0" i="1" smtClean="0">
                              <a:latin typeface="Cambria Math"/>
                            </a:rPr>
                            <m:t>2</m:t>
                          </m:r>
                        </m:sub>
                      </m:sSub>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2, 3, 4</m:t>
                          </m:r>
                        </m:e>
                      </m:d>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4211279" y="1588730"/>
                <a:ext cx="1730667" cy="400110"/>
              </a:xfrm>
              <a:prstGeom prst="rect">
                <a:avLst/>
              </a:prstGeom>
              <a:blipFill rotWithShape="1">
                <a:blip r:embed="rId5"/>
                <a:stretch>
                  <a:fillRect b="-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552648" y="2128538"/>
                <a:ext cx="754578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𝑀</m:t>
                          </m:r>
                        </m:e>
                        <m:sub>
                          <m:r>
                            <a:rPr lang="de-DE" sz="2000" b="0" i="1" smtClean="0">
                              <a:latin typeface="Cambria Math"/>
                            </a:rPr>
                            <m:t>1</m:t>
                          </m:r>
                        </m:sub>
                      </m:sSub>
                      <m:r>
                        <a:rPr lang="de-DE" sz="200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𝑀</m:t>
                          </m:r>
                        </m:e>
                        <m:sub>
                          <m:r>
                            <a:rPr lang="de-DE" sz="2000" b="0" i="1" smtClean="0">
                              <a:latin typeface="Cambria Math"/>
                            </a:rPr>
                            <m:t>2</m:t>
                          </m:r>
                        </m:sub>
                      </m:sSub>
                      <m:r>
                        <a:rPr lang="de-DE" sz="2000" b="0" i="1" smtClean="0">
                          <a:latin typeface="Cambria Math"/>
                        </a:rPr>
                        <m:t>=</m:t>
                      </m:r>
                      <m:d>
                        <m:dPr>
                          <m:begChr m:val="{"/>
                          <m:endChr m:val="}"/>
                          <m:ctrlPr>
                            <a:rPr lang="de-DE" sz="2000" b="0" i="1" smtClean="0">
                              <a:latin typeface="Cambria Math" panose="02040503050406030204" pitchFamily="18" charset="0"/>
                            </a:rPr>
                          </m:ctrlPr>
                        </m:dPr>
                        <m:e>
                          <m:d>
                            <m:dPr>
                              <m:ctrlPr>
                                <a:rPr lang="de-DE" sz="2000" b="0" i="1" smtClean="0">
                                  <a:latin typeface="Cambria Math" panose="02040503050406030204" pitchFamily="18" charset="0"/>
                                </a:rPr>
                              </m:ctrlPr>
                            </m:dPr>
                            <m:e>
                              <m:r>
                                <a:rPr lang="de-DE" sz="2000" b="0" i="1" smtClean="0">
                                  <a:latin typeface="Cambria Math"/>
                                </a:rPr>
                                <m:t>1,2</m:t>
                              </m:r>
                            </m:e>
                          </m:d>
                          <m:r>
                            <a:rPr lang="de-DE" sz="2000" b="0" i="1" smtClean="0">
                              <a:latin typeface="Cambria Math"/>
                            </a:rPr>
                            <m:t>,</m:t>
                          </m:r>
                          <m:d>
                            <m:dPr>
                              <m:ctrlPr>
                                <a:rPr lang="de-DE" sz="2000" i="1">
                                  <a:latin typeface="Cambria Math" panose="02040503050406030204" pitchFamily="18" charset="0"/>
                                </a:rPr>
                              </m:ctrlPr>
                            </m:dPr>
                            <m:e>
                              <m:r>
                                <a:rPr lang="de-DE" sz="2000" i="1">
                                  <a:latin typeface="Cambria Math"/>
                                </a:rPr>
                                <m:t>1,</m:t>
                              </m:r>
                              <m:r>
                                <a:rPr lang="de-DE" sz="2000" b="0" i="1" smtClean="0">
                                  <a:latin typeface="Cambria Math"/>
                                </a:rPr>
                                <m:t>3</m:t>
                              </m:r>
                            </m:e>
                          </m:d>
                          <m:r>
                            <a:rPr lang="de-DE" sz="2000" i="1">
                              <a:latin typeface="Cambria Math"/>
                            </a:rPr>
                            <m:t>,</m:t>
                          </m:r>
                          <m:d>
                            <m:dPr>
                              <m:ctrlPr>
                                <a:rPr lang="de-DE" sz="2000" i="1">
                                  <a:latin typeface="Cambria Math" panose="02040503050406030204" pitchFamily="18" charset="0"/>
                                </a:rPr>
                              </m:ctrlPr>
                            </m:dPr>
                            <m:e>
                              <m:r>
                                <a:rPr lang="de-DE" sz="2000" i="1">
                                  <a:latin typeface="Cambria Math"/>
                                </a:rPr>
                                <m:t>1,</m:t>
                              </m:r>
                              <m:r>
                                <a:rPr lang="de-DE" sz="2000" b="0" i="1" smtClean="0">
                                  <a:latin typeface="Cambria Math"/>
                                </a:rPr>
                                <m:t>4</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2</m:t>
                              </m:r>
                              <m:r>
                                <a:rPr lang="de-DE" sz="2000" i="1">
                                  <a:latin typeface="Cambria Math"/>
                                </a:rPr>
                                <m:t>,2</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2</m:t>
                              </m:r>
                              <m:r>
                                <a:rPr lang="de-DE" sz="2000" i="1">
                                  <a:latin typeface="Cambria Math"/>
                                </a:rPr>
                                <m:t>,</m:t>
                              </m:r>
                              <m:r>
                                <a:rPr lang="de-DE" sz="2000" b="0" i="1" smtClean="0">
                                  <a:latin typeface="Cambria Math"/>
                                </a:rPr>
                                <m:t>3</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2</m:t>
                              </m:r>
                              <m:r>
                                <a:rPr lang="de-DE" sz="2000" i="1">
                                  <a:latin typeface="Cambria Math"/>
                                </a:rPr>
                                <m:t>,</m:t>
                              </m:r>
                              <m:r>
                                <a:rPr lang="de-DE" sz="2000" b="0" i="1" smtClean="0">
                                  <a:latin typeface="Cambria Math"/>
                                </a:rPr>
                                <m:t>4</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3</m:t>
                              </m:r>
                              <m:r>
                                <a:rPr lang="de-DE" sz="2000" i="1">
                                  <a:latin typeface="Cambria Math"/>
                                </a:rPr>
                                <m:t>,2</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3</m:t>
                              </m:r>
                              <m:r>
                                <a:rPr lang="de-DE" sz="2000" i="1">
                                  <a:latin typeface="Cambria Math"/>
                                </a:rPr>
                                <m:t>,</m:t>
                              </m:r>
                              <m:r>
                                <a:rPr lang="de-DE" sz="2000" b="0" i="1" smtClean="0">
                                  <a:latin typeface="Cambria Math"/>
                                </a:rPr>
                                <m:t>3</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3</m:t>
                              </m:r>
                              <m:r>
                                <a:rPr lang="de-DE" sz="2000" i="1">
                                  <a:latin typeface="Cambria Math"/>
                                </a:rPr>
                                <m:t>,</m:t>
                              </m:r>
                              <m:r>
                                <a:rPr lang="de-DE" sz="2000" b="0" i="1" smtClean="0">
                                  <a:latin typeface="Cambria Math"/>
                                </a:rPr>
                                <m:t>4</m:t>
                              </m:r>
                            </m:e>
                          </m:d>
                        </m:e>
                      </m:d>
                    </m:oMath>
                  </m:oMathPara>
                </a14:m>
                <a:endParaRPr lang="de-DE" sz="2000" dirty="0"/>
              </a:p>
            </p:txBody>
          </p:sp>
        </mc:Choice>
        <mc:Fallback xmlns="">
          <p:sp>
            <p:nvSpPr>
              <p:cNvPr id="14" name="Textfeld 13"/>
              <p:cNvSpPr txBox="1">
                <a:spLocks noRot="1" noChangeAspect="1" noMove="1" noResize="1" noEditPoints="1" noAdjustHandles="1" noChangeArrowheads="1" noChangeShapeType="1" noTextEdit="1"/>
              </p:cNvSpPr>
              <p:nvPr/>
            </p:nvSpPr>
            <p:spPr>
              <a:xfrm>
                <a:off x="552648" y="2128538"/>
                <a:ext cx="7545784" cy="400110"/>
              </a:xfrm>
              <a:prstGeom prst="rect">
                <a:avLst/>
              </a:prstGeom>
              <a:blipFill rotWithShape="1">
                <a:blip r:embed="rId6"/>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552648" y="2605574"/>
                <a:ext cx="754578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𝑀</m:t>
                          </m:r>
                        </m:e>
                        <m:sub>
                          <m:r>
                            <a:rPr lang="de-DE" sz="2000" b="0" i="1" smtClean="0">
                              <a:latin typeface="Cambria Math"/>
                            </a:rPr>
                            <m:t>2</m:t>
                          </m:r>
                        </m:sub>
                      </m:sSub>
                      <m:r>
                        <a:rPr lang="de-DE" sz="200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𝑀</m:t>
                          </m:r>
                        </m:e>
                        <m:sub>
                          <m:r>
                            <a:rPr lang="de-DE" sz="2000" b="0" i="1" smtClean="0">
                              <a:latin typeface="Cambria Math"/>
                            </a:rPr>
                            <m:t>1</m:t>
                          </m:r>
                        </m:sub>
                      </m:sSub>
                      <m:r>
                        <a:rPr lang="de-DE" sz="2000" b="0" i="1" smtClean="0">
                          <a:latin typeface="Cambria Math"/>
                        </a:rPr>
                        <m:t>=</m:t>
                      </m:r>
                      <m:d>
                        <m:dPr>
                          <m:begChr m:val="{"/>
                          <m:endChr m:val="}"/>
                          <m:ctrlPr>
                            <a:rPr lang="de-DE" sz="2000" b="0" i="1" smtClean="0">
                              <a:latin typeface="Cambria Math" panose="02040503050406030204" pitchFamily="18" charset="0"/>
                            </a:rPr>
                          </m:ctrlPr>
                        </m:dPr>
                        <m:e>
                          <m:d>
                            <m:dPr>
                              <m:ctrlPr>
                                <a:rPr lang="de-DE" sz="2000" b="0" i="1" smtClean="0">
                                  <a:latin typeface="Cambria Math" panose="02040503050406030204" pitchFamily="18" charset="0"/>
                                </a:rPr>
                              </m:ctrlPr>
                            </m:dPr>
                            <m:e>
                              <m:r>
                                <a:rPr lang="de-DE" sz="2000" b="0" i="1" smtClean="0">
                                  <a:latin typeface="Cambria Math"/>
                                </a:rPr>
                                <m:t>2,1</m:t>
                              </m:r>
                            </m:e>
                          </m:d>
                          <m:r>
                            <a:rPr lang="de-DE" sz="2000" b="0" i="1" smtClean="0">
                              <a:latin typeface="Cambria Math"/>
                            </a:rPr>
                            <m:t>,</m:t>
                          </m:r>
                          <m:d>
                            <m:dPr>
                              <m:ctrlPr>
                                <a:rPr lang="de-DE" sz="2000" i="1">
                                  <a:latin typeface="Cambria Math" panose="02040503050406030204" pitchFamily="18" charset="0"/>
                                </a:rPr>
                              </m:ctrlPr>
                            </m:dPr>
                            <m:e>
                              <m:r>
                                <a:rPr lang="de-DE" sz="2000" b="0" i="1" smtClean="0">
                                  <a:latin typeface="Cambria Math"/>
                                </a:rPr>
                                <m:t>2</m:t>
                              </m:r>
                              <m:r>
                                <a:rPr lang="de-DE" sz="2000" i="1">
                                  <a:latin typeface="Cambria Math"/>
                                </a:rPr>
                                <m:t>,</m:t>
                              </m:r>
                              <m:r>
                                <a:rPr lang="de-DE" sz="2000" b="0" i="1" smtClean="0">
                                  <a:latin typeface="Cambria Math"/>
                                </a:rPr>
                                <m:t>2</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2</m:t>
                              </m:r>
                              <m:r>
                                <a:rPr lang="de-DE" sz="2000" i="1">
                                  <a:latin typeface="Cambria Math"/>
                                </a:rPr>
                                <m:t>,</m:t>
                              </m:r>
                              <m:r>
                                <a:rPr lang="de-DE" sz="2000" b="0" i="1" smtClean="0">
                                  <a:latin typeface="Cambria Math"/>
                                </a:rPr>
                                <m:t>3</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3</m:t>
                              </m:r>
                              <m:r>
                                <a:rPr lang="de-DE" sz="2000" i="1">
                                  <a:latin typeface="Cambria Math"/>
                                </a:rPr>
                                <m:t>,</m:t>
                              </m:r>
                              <m:r>
                                <a:rPr lang="de-DE" sz="2000" b="0" i="1" smtClean="0">
                                  <a:latin typeface="Cambria Math"/>
                                </a:rPr>
                                <m:t>1</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3</m:t>
                              </m:r>
                              <m:r>
                                <a:rPr lang="de-DE" sz="2000" i="1">
                                  <a:latin typeface="Cambria Math"/>
                                </a:rPr>
                                <m:t>,</m:t>
                              </m:r>
                              <m:r>
                                <a:rPr lang="de-DE" sz="2000" b="0" i="1" smtClean="0">
                                  <a:latin typeface="Cambria Math"/>
                                </a:rPr>
                                <m:t>2</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3</m:t>
                              </m:r>
                              <m:r>
                                <a:rPr lang="de-DE" sz="2000" i="1">
                                  <a:latin typeface="Cambria Math"/>
                                </a:rPr>
                                <m:t>,</m:t>
                              </m:r>
                              <m:r>
                                <a:rPr lang="de-DE" sz="2000" b="0" i="1" smtClean="0">
                                  <a:latin typeface="Cambria Math"/>
                                </a:rPr>
                                <m:t>3</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4</m:t>
                              </m:r>
                              <m:r>
                                <a:rPr lang="de-DE" sz="2000" i="1">
                                  <a:latin typeface="Cambria Math"/>
                                </a:rPr>
                                <m:t>,</m:t>
                              </m:r>
                              <m:r>
                                <a:rPr lang="de-DE" sz="2000" b="0" i="1" smtClean="0">
                                  <a:latin typeface="Cambria Math"/>
                                </a:rPr>
                                <m:t>1</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4</m:t>
                              </m:r>
                              <m:r>
                                <a:rPr lang="de-DE" sz="2000" i="1">
                                  <a:latin typeface="Cambria Math"/>
                                </a:rPr>
                                <m:t>,</m:t>
                              </m:r>
                              <m:r>
                                <a:rPr lang="de-DE" sz="2000" b="0" i="1" smtClean="0">
                                  <a:latin typeface="Cambria Math"/>
                                </a:rPr>
                                <m:t>2</m:t>
                              </m:r>
                            </m:e>
                          </m:d>
                          <m:r>
                            <a:rPr lang="de-DE" sz="2000" i="1">
                              <a:latin typeface="Cambria Math"/>
                            </a:rPr>
                            <m:t>,</m:t>
                          </m:r>
                          <m:d>
                            <m:dPr>
                              <m:ctrlPr>
                                <a:rPr lang="de-DE" sz="2000" i="1">
                                  <a:latin typeface="Cambria Math" panose="02040503050406030204" pitchFamily="18" charset="0"/>
                                </a:rPr>
                              </m:ctrlPr>
                            </m:dPr>
                            <m:e>
                              <m:r>
                                <a:rPr lang="de-DE" sz="2000" b="0" i="1" smtClean="0">
                                  <a:latin typeface="Cambria Math"/>
                                </a:rPr>
                                <m:t>4</m:t>
                              </m:r>
                              <m:r>
                                <a:rPr lang="de-DE" sz="2000" i="1">
                                  <a:latin typeface="Cambria Math"/>
                                </a:rPr>
                                <m:t>,</m:t>
                              </m:r>
                              <m:r>
                                <a:rPr lang="de-DE" sz="2000" b="0" i="1" smtClean="0">
                                  <a:latin typeface="Cambria Math"/>
                                </a:rPr>
                                <m:t>3</m:t>
                              </m:r>
                            </m:e>
                          </m:d>
                        </m:e>
                      </m:d>
                    </m:oMath>
                  </m:oMathPara>
                </a14:m>
                <a:endParaRPr lang="de-DE" sz="2000" dirty="0"/>
              </a:p>
            </p:txBody>
          </p:sp>
        </mc:Choice>
        <mc:Fallback xmlns="">
          <p:sp>
            <p:nvSpPr>
              <p:cNvPr id="16" name="Textfeld 15"/>
              <p:cNvSpPr txBox="1">
                <a:spLocks noRot="1" noChangeAspect="1" noMove="1" noResize="1" noEditPoints="1" noAdjustHandles="1" noChangeArrowheads="1" noChangeShapeType="1" noTextEdit="1"/>
              </p:cNvSpPr>
              <p:nvPr/>
            </p:nvSpPr>
            <p:spPr>
              <a:xfrm>
                <a:off x="552648" y="2605574"/>
                <a:ext cx="7545784" cy="400110"/>
              </a:xfrm>
              <a:prstGeom prst="rect">
                <a:avLst/>
              </a:prstGeom>
              <a:blipFill rotWithShape="1">
                <a:blip r:embed="rId7"/>
                <a:stretch>
                  <a:fillRect b="-3030"/>
                </a:stretch>
              </a:blipFill>
            </p:spPr>
            <p:txBody>
              <a:bodyPr/>
              <a:lstStyle/>
              <a:p>
                <a:r>
                  <a:rPr lang="de-DE">
                    <a:noFill/>
                  </a:rPr>
                  <a:t> </a:t>
                </a:r>
              </a:p>
            </p:txBody>
          </p:sp>
        </mc:Fallback>
      </mc:AlternateContent>
      <p:pic>
        <p:nvPicPr>
          <p:cNvPr id="3" name="Grafik 2"/>
          <p:cNvPicPr>
            <a:picLocks noChangeAspect="1"/>
          </p:cNvPicPr>
          <p:nvPr/>
        </p:nvPicPr>
        <p:blipFill>
          <a:blip r:embed="rId8"/>
          <a:stretch>
            <a:fillRect/>
          </a:stretch>
        </p:blipFill>
        <p:spPr>
          <a:xfrm>
            <a:off x="673311" y="3365529"/>
            <a:ext cx="6772275" cy="2085975"/>
          </a:xfrm>
          <a:prstGeom prst="rect">
            <a:avLst/>
          </a:prstGeom>
        </p:spPr>
      </p:pic>
    </p:spTree>
    <p:extLst>
      <p:ext uri="{BB962C8B-B14F-4D97-AF65-F5344CB8AC3E}">
        <p14:creationId xmlns:p14="http://schemas.microsoft.com/office/powerpoint/2010/main" val="184194315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5"/>
          <p:cNvSpPr txBox="1">
            <a:spLocks noChangeArrowheads="1"/>
          </p:cNvSpPr>
          <p:nvPr/>
        </p:nvSpPr>
        <p:spPr bwMode="auto">
          <a:xfrm>
            <a:off x="468313" y="1052736"/>
            <a:ext cx="547183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Mächtigkeit einer Menge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3" y="3854842"/>
            <a:ext cx="547183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Vergleich der Mächtigkeit von Mengen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p:nvPr/>
        </p:nvSpPr>
        <p:spPr>
          <a:xfrm>
            <a:off x="468313" y="1483933"/>
            <a:ext cx="1934570" cy="400110"/>
          </a:xfrm>
          <a:prstGeom prst="rect">
            <a:avLst/>
          </a:prstGeom>
          <a:noFill/>
        </p:spPr>
        <p:txBody>
          <a:bodyPr wrap="square" rtlCol="0">
            <a:spAutoFit/>
          </a:bodyPr>
          <a:lstStyle/>
          <a:p>
            <a:r>
              <a:rPr lang="de-DE" sz="2000" dirty="0">
                <a:latin typeface="+mn-lt"/>
              </a:rPr>
              <a:t>&gt; Beispiele:</a:t>
            </a:r>
          </a:p>
        </p:txBody>
      </p:sp>
      <mc:AlternateContent xmlns:mc="http://schemas.openxmlformats.org/markup-compatibility/2006" xmlns:a14="http://schemas.microsoft.com/office/drawing/2010/main">
        <mc:Choice Requires="a14">
          <p:sp>
            <p:nvSpPr>
              <p:cNvPr id="14" name="Textfeld 13"/>
              <p:cNvSpPr txBox="1"/>
              <p:nvPr/>
            </p:nvSpPr>
            <p:spPr>
              <a:xfrm>
                <a:off x="2088107" y="1483933"/>
                <a:ext cx="3024336"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𝑍</m:t>
                    </m:r>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2, 4, 6</m:t>
                        </m:r>
                      </m:e>
                    </m:d>
                  </m:oMath>
                </a14:m>
                <a:r>
                  <a:rPr lang="de-DE" sz="2000" dirty="0">
                    <a:solidFill>
                      <a:schemeClr val="tx1"/>
                    </a:solidFill>
                  </a:rPr>
                  <a:t>   </a:t>
                </a:r>
                <a14:m>
                  <m:oMath xmlns:m="http://schemas.openxmlformats.org/officeDocument/2006/math">
                    <m:r>
                      <a:rPr lang="de-DE" sz="2000" i="1" dirty="0" smtClean="0">
                        <a:solidFill>
                          <a:schemeClr val="tx1"/>
                        </a:solidFill>
                        <a:latin typeface="Cambria Math"/>
                        <a:ea typeface="Cambria Math"/>
                      </a:rPr>
                      <m:t>⇒</m:t>
                    </m:r>
                  </m:oMath>
                </a14:m>
                <a:r>
                  <a:rPr lang="de-DE" sz="2000" dirty="0">
                    <a:solidFill>
                      <a:schemeClr val="tx1"/>
                    </a:solidFill>
                  </a:rPr>
                  <a:t>  </a:t>
                </a:r>
                <a14:m>
                  <m:oMath xmlns:m="http://schemas.openxmlformats.org/officeDocument/2006/math">
                    <m:d>
                      <m:dPr>
                        <m:begChr m:val="|"/>
                        <m:endChr m:val="|"/>
                        <m:ctrlPr>
                          <a:rPr lang="de-DE" sz="200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𝑍</m:t>
                        </m:r>
                      </m:e>
                    </m:d>
                    <m:r>
                      <a:rPr lang="de-DE" sz="2000" b="0" i="1" dirty="0" smtClean="0">
                        <a:solidFill>
                          <a:schemeClr val="tx1"/>
                        </a:solidFill>
                        <a:latin typeface="Cambria Math"/>
                      </a:rPr>
                      <m:t>=3</m:t>
                    </m:r>
                  </m:oMath>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088107" y="1483933"/>
                <a:ext cx="3024336"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2088106" y="1988840"/>
                <a:ext cx="7118927" cy="707886"/>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𝑊</m:t>
                    </m:r>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𝑠𝑜𝑛𝑛𝑖𝑔</m:t>
                        </m:r>
                        <m:r>
                          <a:rPr lang="de-DE" sz="2000" b="0" i="1" smtClean="0">
                            <a:solidFill>
                              <a:schemeClr val="tx1"/>
                            </a:solidFill>
                            <a:latin typeface="Cambria Math"/>
                          </a:rPr>
                          <m:t>, </m:t>
                        </m:r>
                        <m:r>
                          <a:rPr lang="de-DE" sz="2000" b="0" i="1" smtClean="0">
                            <a:solidFill>
                              <a:schemeClr val="tx1"/>
                            </a:solidFill>
                            <a:latin typeface="Cambria Math"/>
                          </a:rPr>
                          <m:t>𝑡𝑒𝑖𝑙𝑠</m:t>
                        </m:r>
                        <m:r>
                          <a:rPr lang="de-DE" sz="2000" b="0" i="1" smtClean="0">
                            <a:solidFill>
                              <a:schemeClr val="tx1"/>
                            </a:solidFill>
                            <a:latin typeface="Cambria Math"/>
                          </a:rPr>
                          <m:t> </m:t>
                        </m:r>
                        <m:r>
                          <a:rPr lang="de-DE" sz="2000" b="0" i="1" smtClean="0">
                            <a:solidFill>
                              <a:schemeClr val="tx1"/>
                            </a:solidFill>
                            <a:latin typeface="Cambria Math"/>
                          </a:rPr>
                          <m:t>𝑏𝑒𝑑𝑒𝑐𝑘𝑡</m:t>
                        </m:r>
                        <m:r>
                          <a:rPr lang="de-DE" sz="2000" b="0" i="1" smtClean="0">
                            <a:solidFill>
                              <a:schemeClr val="tx1"/>
                            </a:solidFill>
                            <a:latin typeface="Cambria Math"/>
                          </a:rPr>
                          <m:t>, </m:t>
                        </m:r>
                        <m:r>
                          <a:rPr lang="de-DE" sz="2000" b="0" i="1" smtClean="0">
                            <a:solidFill>
                              <a:schemeClr val="tx1"/>
                            </a:solidFill>
                            <a:latin typeface="Cambria Math"/>
                          </a:rPr>
                          <m:t>𝑏𝑒𝑑𝑒𝑐𝑘𝑡</m:t>
                        </m:r>
                        <m:r>
                          <a:rPr lang="de-DE" sz="2000" b="0" i="1" smtClean="0">
                            <a:solidFill>
                              <a:schemeClr val="tx1"/>
                            </a:solidFill>
                            <a:latin typeface="Cambria Math"/>
                          </a:rPr>
                          <m:t>, </m:t>
                        </m:r>
                        <m:r>
                          <a:rPr lang="de-DE" sz="2000" b="0" i="1" smtClean="0">
                            <a:solidFill>
                              <a:schemeClr val="tx1"/>
                            </a:solidFill>
                            <a:latin typeface="Cambria Math"/>
                          </a:rPr>
                          <m:t>𝑟𝑒𝑔𝑛𝑒𝑟𝑖𝑠𝑐h</m:t>
                        </m:r>
                      </m:e>
                    </m:d>
                  </m:oMath>
                </a14:m>
                <a:r>
                  <a:rPr lang="de-DE" sz="2000" dirty="0">
                    <a:solidFill>
                      <a:schemeClr val="tx1"/>
                    </a:solidFill>
                  </a:rPr>
                  <a:t>  </a:t>
                </a:r>
                <a:endParaRPr lang="de-DE" sz="2000" i="1" dirty="0">
                  <a:solidFill>
                    <a:schemeClr val="tx1"/>
                  </a:solidFill>
                  <a:latin typeface="Cambria Math"/>
                  <a:ea typeface="Cambria Math"/>
                </a:endParaRPr>
              </a:p>
              <a:p>
                <a14:m>
                  <m:oMath xmlns:m="http://schemas.openxmlformats.org/officeDocument/2006/math">
                    <m:r>
                      <a:rPr lang="de-DE" sz="2000" i="1" dirty="0" smtClean="0">
                        <a:solidFill>
                          <a:schemeClr val="tx1"/>
                        </a:solidFill>
                        <a:latin typeface="Cambria Math"/>
                        <a:ea typeface="Cambria Math"/>
                      </a:rPr>
                      <m:t>⇒</m:t>
                    </m:r>
                  </m:oMath>
                </a14:m>
                <a:r>
                  <a:rPr lang="de-DE" sz="2000" dirty="0">
                    <a:solidFill>
                      <a:schemeClr val="tx1"/>
                    </a:solidFill>
                  </a:rPr>
                  <a:t>   </a:t>
                </a:r>
                <a14:m>
                  <m:oMath xmlns:m="http://schemas.openxmlformats.org/officeDocument/2006/math">
                    <m:d>
                      <m:dPr>
                        <m:begChr m:val="|"/>
                        <m:endChr m:val="|"/>
                        <m:ctrlPr>
                          <a:rPr lang="de-DE" sz="200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𝑊</m:t>
                        </m:r>
                      </m:e>
                    </m:d>
                    <m:r>
                      <a:rPr lang="de-DE" sz="2000" b="0" i="1" dirty="0" smtClean="0">
                        <a:solidFill>
                          <a:schemeClr val="tx1"/>
                        </a:solidFill>
                        <a:latin typeface="Cambria Math"/>
                      </a:rPr>
                      <m:t>=4</m:t>
                    </m:r>
                  </m:oMath>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088106" y="1988840"/>
                <a:ext cx="7118927" cy="707886"/>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68313" y="2783720"/>
                <a:ext cx="6263927" cy="426463"/>
              </a:xfrm>
              <a:prstGeom prst="rect">
                <a:avLst/>
              </a:prstGeom>
              <a:noFill/>
            </p:spPr>
            <p:txBody>
              <a:bodyPr wrap="square" rtlCol="0">
                <a:spAutoFit/>
              </a:bodyPr>
              <a:lstStyle/>
              <a:p>
                <a:r>
                  <a:rPr lang="de-DE" sz="2000" dirty="0">
                    <a:latin typeface="+mn-lt"/>
                  </a:rPr>
                  <a:t>&gt; Falls </a:t>
                </a:r>
                <a14:m>
                  <m:oMath xmlns:m="http://schemas.openxmlformats.org/officeDocument/2006/math">
                    <m:d>
                      <m:dPr>
                        <m:begChr m:val="|"/>
                        <m:endChr m:val="|"/>
                        <m:ctrlPr>
                          <a:rPr lang="de-DE" sz="2000" i="1" smtClean="0">
                            <a:latin typeface="Cambria Math" panose="02040503050406030204" pitchFamily="18" charset="0"/>
                          </a:rPr>
                        </m:ctrlPr>
                      </m:dPr>
                      <m:e>
                        <m:r>
                          <a:rPr lang="de-DE" sz="2000" b="0" i="1" smtClean="0">
                            <a:latin typeface="Cambria Math"/>
                          </a:rPr>
                          <m:t>𝑀</m:t>
                        </m:r>
                      </m:e>
                    </m:d>
                    <m:r>
                      <a:rPr lang="de-DE" sz="2000" b="0" i="1" smtClean="0">
                        <a:latin typeface="Cambria Math"/>
                      </a:rPr>
                      <m:t>&lt;</m:t>
                    </m:r>
                    <m:r>
                      <a:rPr lang="de-DE" sz="2000" b="0" i="1" smtClean="0">
                        <a:latin typeface="Cambria Math"/>
                        <a:ea typeface="Cambria Math"/>
                      </a:rPr>
                      <m:t>∞</m:t>
                    </m:r>
                  </m:oMath>
                </a14:m>
                <a:r>
                  <a:rPr lang="de-DE" sz="2000" dirty="0">
                    <a:latin typeface="+mn-lt"/>
                  </a:rPr>
                  <a:t>  (endliche Menge), so gilt: </a:t>
                </a:r>
                <a14:m>
                  <m:oMath xmlns:m="http://schemas.openxmlformats.org/officeDocument/2006/math">
                    <m:d>
                      <m:dPr>
                        <m:begChr m:val="|"/>
                        <m:endChr m:val="|"/>
                        <m:ctrlPr>
                          <a:rPr lang="de-DE" sz="2000" i="1" smtClean="0">
                            <a:latin typeface="Cambria Math" panose="02040503050406030204" pitchFamily="18" charset="0"/>
                          </a:rPr>
                        </m:ctrlPr>
                      </m:dPr>
                      <m:e>
                        <m:r>
                          <a:rPr lang="de-DE" sz="2000" i="1" smtClean="0">
                            <a:latin typeface="Cambria Math"/>
                            <a:ea typeface="Cambria Math"/>
                          </a:rPr>
                          <m:t>𝔓</m:t>
                        </m:r>
                        <m:d>
                          <m:dPr>
                            <m:ctrlPr>
                              <a:rPr lang="de-DE" sz="2000" i="1" smtClean="0">
                                <a:latin typeface="Cambria Math" panose="02040503050406030204" pitchFamily="18" charset="0"/>
                                <a:ea typeface="Cambria Math"/>
                              </a:rPr>
                            </m:ctrlPr>
                          </m:dPr>
                          <m:e>
                            <m:r>
                              <a:rPr lang="de-DE" sz="2000" b="0" i="1" smtClean="0">
                                <a:latin typeface="Cambria Math"/>
                                <a:ea typeface="Cambria Math"/>
                              </a:rPr>
                              <m:t>𝑀</m:t>
                            </m:r>
                          </m:e>
                        </m:d>
                      </m:e>
                    </m:d>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2</m:t>
                        </m:r>
                      </m:e>
                      <m:sup>
                        <m:d>
                          <m:dPr>
                            <m:begChr m:val="|"/>
                            <m:endChr m:val="|"/>
                            <m:ctrlPr>
                              <a:rPr lang="de-DE" sz="2000" b="0" i="1" smtClean="0">
                                <a:latin typeface="Cambria Math" panose="02040503050406030204" pitchFamily="18" charset="0"/>
                              </a:rPr>
                            </m:ctrlPr>
                          </m:dPr>
                          <m:e>
                            <m:r>
                              <a:rPr lang="de-DE" sz="2000" b="0" i="1" smtClean="0">
                                <a:latin typeface="Cambria Math"/>
                              </a:rPr>
                              <m:t>𝑀</m:t>
                            </m:r>
                          </m:e>
                        </m:d>
                      </m:sup>
                    </m:sSup>
                  </m:oMath>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68313" y="2783720"/>
                <a:ext cx="6263927" cy="426463"/>
              </a:xfrm>
              <a:prstGeom prst="rect">
                <a:avLst/>
              </a:prstGeom>
              <a:blipFill rotWithShape="1">
                <a:blip r:embed="rId6"/>
                <a:stretch>
                  <a:fillRect l="-1071" t="-2857" b="-2285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683568" y="3239506"/>
                <a:ext cx="7451169" cy="426463"/>
              </a:xfrm>
              <a:prstGeom prst="rect">
                <a:avLst/>
              </a:prstGeom>
              <a:noFill/>
            </p:spPr>
            <p:txBody>
              <a:bodyPr wrap="square" rtlCol="0">
                <a:spAutoFit/>
              </a:bodyPr>
              <a:lstStyle/>
              <a:p>
                <a:r>
                  <a:rPr lang="de-DE" sz="2000" dirty="0">
                    <a:latin typeface="+mn-lt"/>
                  </a:rPr>
                  <a:t>Beispiele: </a:t>
                </a:r>
                <a14:m>
                  <m:oMath xmlns:m="http://schemas.openxmlformats.org/officeDocument/2006/math">
                    <m:d>
                      <m:dPr>
                        <m:begChr m:val="|"/>
                        <m:endChr m:val="|"/>
                        <m:ctrlPr>
                          <a:rPr lang="de-DE" sz="2000" i="1">
                            <a:latin typeface="Cambria Math" panose="02040503050406030204" pitchFamily="18" charset="0"/>
                          </a:rPr>
                        </m:ctrlPr>
                      </m:dPr>
                      <m:e>
                        <m:r>
                          <a:rPr lang="de-DE" sz="2000" i="1">
                            <a:latin typeface="Cambria Math"/>
                            <a:ea typeface="Cambria Math"/>
                          </a:rPr>
                          <m:t>𝔓</m:t>
                        </m:r>
                        <m:d>
                          <m:dPr>
                            <m:ctrlPr>
                              <a:rPr lang="de-DE" sz="2000" i="1">
                                <a:latin typeface="Cambria Math" panose="02040503050406030204" pitchFamily="18" charset="0"/>
                                <a:ea typeface="Cambria Math"/>
                              </a:rPr>
                            </m:ctrlPr>
                          </m:dPr>
                          <m:e>
                            <m:r>
                              <a:rPr lang="de-DE" sz="2000" b="0" i="1" smtClean="0">
                                <a:latin typeface="Cambria Math"/>
                                <a:ea typeface="Cambria Math"/>
                              </a:rPr>
                              <m:t>𝑍</m:t>
                            </m:r>
                          </m:e>
                        </m:d>
                      </m:e>
                    </m:d>
                    <m:r>
                      <a:rPr lang="de-DE" sz="2000" i="1">
                        <a:latin typeface="Cambria Math"/>
                      </a:rPr>
                      <m:t>=</m:t>
                    </m:r>
                    <m:sSup>
                      <m:sSupPr>
                        <m:ctrlPr>
                          <a:rPr lang="de-DE" sz="2000" i="1">
                            <a:latin typeface="Cambria Math" panose="02040503050406030204" pitchFamily="18" charset="0"/>
                          </a:rPr>
                        </m:ctrlPr>
                      </m:sSupPr>
                      <m:e>
                        <m:r>
                          <a:rPr lang="de-DE" sz="2000" i="1">
                            <a:latin typeface="Cambria Math"/>
                          </a:rPr>
                          <m:t>2</m:t>
                        </m:r>
                      </m:e>
                      <m:sup>
                        <m:d>
                          <m:dPr>
                            <m:begChr m:val="|"/>
                            <m:endChr m:val="|"/>
                            <m:ctrlPr>
                              <a:rPr lang="de-DE" sz="2000" i="1">
                                <a:latin typeface="Cambria Math" panose="02040503050406030204" pitchFamily="18" charset="0"/>
                              </a:rPr>
                            </m:ctrlPr>
                          </m:dPr>
                          <m:e>
                            <m:r>
                              <a:rPr lang="de-DE" sz="2000" b="0" i="1" smtClean="0">
                                <a:latin typeface="Cambria Math"/>
                              </a:rPr>
                              <m:t>𝑍</m:t>
                            </m:r>
                          </m:e>
                        </m:d>
                      </m:sup>
                    </m:sSup>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2</m:t>
                        </m:r>
                      </m:e>
                      <m:sup>
                        <m:r>
                          <a:rPr lang="de-DE" sz="2000" b="0" i="1" smtClean="0">
                            <a:latin typeface="Cambria Math"/>
                          </a:rPr>
                          <m:t>3</m:t>
                        </m:r>
                      </m:sup>
                    </m:sSup>
                    <m:r>
                      <a:rPr lang="de-DE" sz="2000" b="0" i="1" smtClean="0">
                        <a:latin typeface="Cambria Math"/>
                      </a:rPr>
                      <m:t>=8</m:t>
                    </m:r>
                  </m:oMath>
                </a14:m>
                <a:r>
                  <a:rPr lang="de-DE" sz="2000" dirty="0">
                    <a:latin typeface="+mn-lt"/>
                  </a:rPr>
                  <a:t>  und </a:t>
                </a:r>
                <a14:m>
                  <m:oMath xmlns:m="http://schemas.openxmlformats.org/officeDocument/2006/math">
                    <m:d>
                      <m:dPr>
                        <m:begChr m:val="|"/>
                        <m:endChr m:val="|"/>
                        <m:ctrlPr>
                          <a:rPr lang="de-DE" sz="2000" i="1">
                            <a:latin typeface="Cambria Math" panose="02040503050406030204" pitchFamily="18" charset="0"/>
                          </a:rPr>
                        </m:ctrlPr>
                      </m:dPr>
                      <m:e>
                        <m:r>
                          <a:rPr lang="de-DE" sz="2000" i="1">
                            <a:latin typeface="Cambria Math"/>
                            <a:ea typeface="Cambria Math"/>
                          </a:rPr>
                          <m:t>𝔓</m:t>
                        </m:r>
                        <m:d>
                          <m:dPr>
                            <m:ctrlPr>
                              <a:rPr lang="de-DE" sz="2000" i="1">
                                <a:latin typeface="Cambria Math" panose="02040503050406030204" pitchFamily="18" charset="0"/>
                                <a:ea typeface="Cambria Math"/>
                              </a:rPr>
                            </m:ctrlPr>
                          </m:dPr>
                          <m:e>
                            <m:r>
                              <a:rPr lang="de-DE" sz="2000" b="0" i="1" smtClean="0">
                                <a:latin typeface="Cambria Math"/>
                                <a:ea typeface="Cambria Math"/>
                              </a:rPr>
                              <m:t>𝑊</m:t>
                            </m:r>
                          </m:e>
                        </m:d>
                      </m:e>
                    </m:d>
                    <m:r>
                      <a:rPr lang="de-DE" sz="2000" i="1">
                        <a:latin typeface="Cambria Math"/>
                      </a:rPr>
                      <m:t>=</m:t>
                    </m:r>
                    <m:sSup>
                      <m:sSupPr>
                        <m:ctrlPr>
                          <a:rPr lang="de-DE" sz="2000" i="1">
                            <a:latin typeface="Cambria Math" panose="02040503050406030204" pitchFamily="18" charset="0"/>
                          </a:rPr>
                        </m:ctrlPr>
                      </m:sSupPr>
                      <m:e>
                        <m:r>
                          <a:rPr lang="de-DE" sz="2000" i="1">
                            <a:latin typeface="Cambria Math"/>
                          </a:rPr>
                          <m:t>2</m:t>
                        </m:r>
                      </m:e>
                      <m:sup>
                        <m:d>
                          <m:dPr>
                            <m:begChr m:val="|"/>
                            <m:endChr m:val="|"/>
                            <m:ctrlPr>
                              <a:rPr lang="de-DE" sz="2000" i="1">
                                <a:latin typeface="Cambria Math" panose="02040503050406030204" pitchFamily="18" charset="0"/>
                              </a:rPr>
                            </m:ctrlPr>
                          </m:dPr>
                          <m:e>
                            <m:r>
                              <a:rPr lang="de-DE" sz="2000" b="0" i="1" smtClean="0">
                                <a:latin typeface="Cambria Math"/>
                              </a:rPr>
                              <m:t>𝑊</m:t>
                            </m:r>
                          </m:e>
                        </m:d>
                      </m:sup>
                    </m:sSup>
                    <m:r>
                      <a:rPr lang="de-DE" sz="2000" i="1">
                        <a:latin typeface="Cambria Math"/>
                      </a:rPr>
                      <m:t>=</m:t>
                    </m:r>
                    <m:sSup>
                      <m:sSupPr>
                        <m:ctrlPr>
                          <a:rPr lang="de-DE" sz="2000" i="1">
                            <a:latin typeface="Cambria Math" panose="02040503050406030204" pitchFamily="18" charset="0"/>
                          </a:rPr>
                        </m:ctrlPr>
                      </m:sSupPr>
                      <m:e>
                        <m:r>
                          <a:rPr lang="de-DE" sz="2000" i="1">
                            <a:latin typeface="Cambria Math"/>
                          </a:rPr>
                          <m:t>2</m:t>
                        </m:r>
                      </m:e>
                      <m:sup>
                        <m:r>
                          <a:rPr lang="de-DE" sz="2000" b="0" i="1" smtClean="0">
                            <a:latin typeface="Cambria Math"/>
                          </a:rPr>
                          <m:t>4</m:t>
                        </m:r>
                      </m:sup>
                    </m:sSup>
                    <m:r>
                      <a:rPr lang="de-DE" sz="2000" i="1">
                        <a:latin typeface="Cambria Math"/>
                      </a:rPr>
                      <m:t>=</m:t>
                    </m:r>
                    <m:r>
                      <a:rPr lang="de-DE" sz="2000" b="0" i="1" smtClean="0">
                        <a:latin typeface="Cambria Math"/>
                      </a:rPr>
                      <m:t>16</m:t>
                    </m:r>
                  </m:oMath>
                </a14:m>
                <a:r>
                  <a:rPr lang="de-DE" sz="2000" dirty="0">
                    <a:latin typeface="+mn-lt"/>
                  </a:rPr>
                  <a:t>   </a:t>
                </a:r>
              </a:p>
            </p:txBody>
          </p:sp>
        </mc:Choice>
        <mc:Fallback xmlns="">
          <p:sp>
            <p:nvSpPr>
              <p:cNvPr id="18" name="Textfeld 17"/>
              <p:cNvSpPr txBox="1">
                <a:spLocks noRot="1" noChangeAspect="1" noMove="1" noResize="1" noEditPoints="1" noAdjustHandles="1" noChangeArrowheads="1" noChangeShapeType="1" noTextEdit="1"/>
              </p:cNvSpPr>
              <p:nvPr/>
            </p:nvSpPr>
            <p:spPr>
              <a:xfrm>
                <a:off x="683568" y="3239506"/>
                <a:ext cx="7451169" cy="426463"/>
              </a:xfrm>
              <a:prstGeom prst="rect">
                <a:avLst/>
              </a:prstGeom>
              <a:blipFill rotWithShape="1">
                <a:blip r:embed="rId7"/>
                <a:stretch>
                  <a:fillRect l="-818" t="-2857" b="-22857"/>
                </a:stretch>
              </a:blipFill>
            </p:spPr>
            <p:txBody>
              <a:bodyPr/>
              <a:lstStyle/>
              <a:p>
                <a:r>
                  <a:rPr lang="de-DE">
                    <a:noFill/>
                  </a:rPr>
                  <a:t> </a:t>
                </a:r>
              </a:p>
            </p:txBody>
          </p:sp>
        </mc:Fallback>
      </mc:AlternateContent>
      <p:pic>
        <p:nvPicPr>
          <p:cNvPr id="2" name="Grafik 1"/>
          <p:cNvPicPr>
            <a:picLocks noChangeAspect="1"/>
          </p:cNvPicPr>
          <p:nvPr/>
        </p:nvPicPr>
        <p:blipFill>
          <a:blip r:embed="rId8"/>
          <a:stretch>
            <a:fillRect/>
          </a:stretch>
        </p:blipFill>
        <p:spPr>
          <a:xfrm>
            <a:off x="464026" y="4399471"/>
            <a:ext cx="7343775" cy="2066925"/>
          </a:xfrm>
          <a:prstGeom prst="rect">
            <a:avLst/>
          </a:prstGeom>
        </p:spPr>
      </p:pic>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284</a:t>
            </a:r>
            <a:endParaRPr lang="de-DE" sz="8000" b="1" dirty="0">
              <a:solidFill>
                <a:schemeClr val="tx1"/>
              </a:solidFill>
              <a:latin typeface="+mj-lt"/>
            </a:endParaRPr>
          </a:p>
        </p:txBody>
      </p:sp>
    </p:spTree>
    <p:extLst>
      <p:ext uri="{BB962C8B-B14F-4D97-AF65-F5344CB8AC3E}">
        <p14:creationId xmlns:p14="http://schemas.microsoft.com/office/powerpoint/2010/main" val="505814205"/>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Textfeld 7"/>
          <p:cNvSpPr txBox="1">
            <a:spLocks noChangeArrowheads="1"/>
          </p:cNvSpPr>
          <p:nvPr/>
        </p:nvSpPr>
        <p:spPr bwMode="auto">
          <a:xfrm>
            <a:off x="468312" y="3848427"/>
            <a:ext cx="547183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Abzählbare und überabzählbare Mengen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p:nvPr/>
        </p:nvSpPr>
        <p:spPr>
          <a:xfrm>
            <a:off x="468312" y="3029452"/>
            <a:ext cx="7560072" cy="707886"/>
          </a:xfrm>
          <a:prstGeom prst="rect">
            <a:avLst/>
          </a:prstGeom>
          <a:noFill/>
        </p:spPr>
        <p:txBody>
          <a:bodyPr wrap="square" rtlCol="0">
            <a:spAutoFit/>
          </a:bodyPr>
          <a:lstStyle/>
          <a:p>
            <a:r>
              <a:rPr lang="de-DE" sz="2000" dirty="0">
                <a:latin typeface="+mn-lt"/>
              </a:rPr>
              <a:t>Zwei Mengen sind gleichmächtig, wenn eine </a:t>
            </a:r>
            <a:r>
              <a:rPr lang="de-DE" sz="2000" b="1" dirty="0" err="1">
                <a:solidFill>
                  <a:srgbClr val="0070C0"/>
                </a:solidFill>
                <a:latin typeface="+mn-lt"/>
              </a:rPr>
              <a:t>Bijektion</a:t>
            </a:r>
            <a:r>
              <a:rPr lang="de-DE" sz="2000" dirty="0">
                <a:latin typeface="+mn-lt"/>
              </a:rPr>
              <a:t> zwischen beiden Mengen existiert</a:t>
            </a:r>
          </a:p>
        </p:txBody>
      </p:sp>
      <mc:AlternateContent xmlns:mc="http://schemas.openxmlformats.org/markup-compatibility/2006" xmlns:a14="http://schemas.microsoft.com/office/drawing/2010/main">
        <mc:Choice Requires="a14">
          <p:sp>
            <p:nvSpPr>
              <p:cNvPr id="10" name="Textfeld 9"/>
              <p:cNvSpPr txBox="1"/>
              <p:nvPr/>
            </p:nvSpPr>
            <p:spPr>
              <a:xfrm>
                <a:off x="468313" y="4228758"/>
                <a:ext cx="7560072" cy="707886"/>
              </a:xfrm>
              <a:prstGeom prst="rect">
                <a:avLst/>
              </a:prstGeom>
              <a:noFill/>
            </p:spPr>
            <p:txBody>
              <a:bodyPr wrap="square" rtlCol="0">
                <a:spAutoFit/>
              </a:bodyPr>
              <a:lstStyle/>
              <a:p>
                <a:r>
                  <a:rPr lang="de-DE" sz="2000" dirty="0">
                    <a:latin typeface="+mn-lt"/>
                  </a:rPr>
                  <a:t>Jede Menge, welche die gleiche Mächtigkeit wie </a:t>
                </a:r>
                <a14:m>
                  <m:oMath xmlns:m="http://schemas.openxmlformats.org/officeDocument/2006/math">
                    <m:r>
                      <a:rPr lang="de-DE" sz="2000" i="1" smtClean="0">
                        <a:latin typeface="Cambria Math"/>
                        <a:ea typeface="Cambria Math"/>
                      </a:rPr>
                      <m:t>ℕ</m:t>
                    </m:r>
                    <m:r>
                      <a:rPr lang="de-DE" sz="2000" b="0" i="1" smtClean="0">
                        <a:latin typeface="Cambria Math"/>
                        <a:ea typeface="Cambria Math"/>
                      </a:rPr>
                      <m:t> </m:t>
                    </m:r>
                  </m:oMath>
                </a14:m>
                <a:r>
                  <a:rPr lang="de-DE" sz="2000" dirty="0">
                    <a:latin typeface="+mn-lt"/>
                  </a:rPr>
                  <a:t>aufweist, gilt als</a:t>
                </a:r>
              </a:p>
              <a:p>
                <a:r>
                  <a:rPr lang="de-DE" sz="2000" b="1" dirty="0">
                    <a:solidFill>
                      <a:srgbClr val="0070C0"/>
                    </a:solidFill>
                    <a:latin typeface="+mn-lt"/>
                  </a:rPr>
                  <a:t>abzählbar unendlich </a:t>
                </a:r>
                <a:r>
                  <a:rPr lang="de-DE" sz="2000" dirty="0">
                    <a:latin typeface="+mn-lt"/>
                  </a:rPr>
                  <a:t>oder kurz </a:t>
                </a:r>
                <a:r>
                  <a:rPr lang="de-DE" sz="2000" b="1" dirty="0">
                    <a:solidFill>
                      <a:srgbClr val="0070C0"/>
                    </a:solidFill>
                    <a:latin typeface="+mn-lt"/>
                  </a:rPr>
                  <a:t>abzählbar</a:t>
                </a:r>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68313" y="4228758"/>
                <a:ext cx="7560072" cy="707886"/>
              </a:xfrm>
              <a:prstGeom prst="rect">
                <a:avLst/>
              </a:prstGeom>
              <a:blipFill>
                <a:blip r:embed="rId3"/>
                <a:stretch>
                  <a:fillRect l="-887" t="-5172" b="-14655"/>
                </a:stretch>
              </a:blipFill>
            </p:spPr>
            <p:txBody>
              <a:bodyPr/>
              <a:lstStyle/>
              <a:p>
                <a:r>
                  <a:rPr lang="en-US">
                    <a:noFill/>
                  </a:rPr>
                  <a:t> </a:t>
                </a:r>
              </a:p>
            </p:txBody>
          </p:sp>
        </mc:Fallback>
      </mc:AlternateContent>
      <p:pic>
        <p:nvPicPr>
          <p:cNvPr id="2" name="Grafik 1"/>
          <p:cNvPicPr>
            <a:picLocks noChangeAspect="1"/>
          </p:cNvPicPr>
          <p:nvPr/>
        </p:nvPicPr>
        <p:blipFill>
          <a:blip r:embed="rId4"/>
          <a:stretch>
            <a:fillRect/>
          </a:stretch>
        </p:blipFill>
        <p:spPr>
          <a:xfrm>
            <a:off x="468312" y="1082959"/>
            <a:ext cx="6623968" cy="1852542"/>
          </a:xfrm>
          <a:prstGeom prst="rect">
            <a:avLst/>
          </a:prstGeom>
        </p:spPr>
      </p:pic>
      <p:pic>
        <p:nvPicPr>
          <p:cNvPr id="3" name="Grafik 2"/>
          <p:cNvPicPr>
            <a:picLocks noChangeAspect="1"/>
          </p:cNvPicPr>
          <p:nvPr/>
        </p:nvPicPr>
        <p:blipFill>
          <a:blip r:embed="rId5"/>
          <a:stretch>
            <a:fillRect/>
          </a:stretch>
        </p:blipFill>
        <p:spPr>
          <a:xfrm>
            <a:off x="682351" y="5030595"/>
            <a:ext cx="5257800" cy="1504950"/>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285</a:t>
            </a:r>
            <a:endParaRPr lang="de-DE" sz="8000" b="1" dirty="0">
              <a:solidFill>
                <a:schemeClr val="tx1"/>
              </a:solidFill>
              <a:latin typeface="+mj-lt"/>
            </a:endParaRPr>
          </a:p>
        </p:txBody>
      </p:sp>
    </p:spTree>
    <p:extLst>
      <p:ext uri="{BB962C8B-B14F-4D97-AF65-F5344CB8AC3E}">
        <p14:creationId xmlns:p14="http://schemas.microsoft.com/office/powerpoint/2010/main" val="3722878186"/>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8312" y="1689774"/>
            <a:ext cx="410368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Ergebnisräume und Ereignisse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a:spLocks noChangeArrowheads="1"/>
          </p:cNvSpPr>
          <p:nvPr/>
        </p:nvSpPr>
        <p:spPr bwMode="auto">
          <a:xfrm>
            <a:off x="468312" y="981075"/>
            <a:ext cx="683999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6.1.3 Axiomatischer Wahrscheinlichkeitsbegriff und Regeln</a:t>
            </a:r>
          </a:p>
        </p:txBody>
      </p:sp>
      <p:sp>
        <p:nvSpPr>
          <p:cNvPr id="9" name="Textfeld 9"/>
          <p:cNvSpPr txBox="1">
            <a:spLocks noChangeArrowheads="1"/>
          </p:cNvSpPr>
          <p:nvPr/>
        </p:nvSpPr>
        <p:spPr bwMode="auto">
          <a:xfrm>
            <a:off x="468312" y="5013176"/>
            <a:ext cx="179943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Beispiele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468312" y="5517232"/>
                <a:ext cx="7128024" cy="1015663"/>
              </a:xfrm>
              <a:prstGeom prst="rect">
                <a:avLst/>
              </a:prstGeom>
              <a:noFill/>
            </p:spPr>
            <p:txBody>
              <a:bodyPr wrap="square" rtlCol="0">
                <a:spAutoFit/>
              </a:bodyPr>
              <a:lstStyle/>
              <a:p>
                <a:r>
                  <a:rPr lang="de-DE" sz="2000" dirty="0">
                    <a:latin typeface="+mn-lt"/>
                  </a:rPr>
                  <a:t>&gt; Würfelwurf: </a:t>
                </a:r>
                <a14:m>
                  <m:oMath xmlns:m="http://schemas.openxmlformats.org/officeDocument/2006/math">
                    <m:r>
                      <a:rPr lang="de-DE" sz="2000" b="0" i="0" smtClean="0">
                        <a:latin typeface="Cambria Math"/>
                        <a:ea typeface="Cambria Math"/>
                      </a:rPr>
                      <m:t>   </m:t>
                    </m:r>
                    <m:r>
                      <m:rPr>
                        <m:sty m:val="p"/>
                      </m:rPr>
                      <a:rPr lang="el-GR" sz="2000" i="1">
                        <a:latin typeface="Cambria Math"/>
                        <a:ea typeface="Cambria Math"/>
                      </a:rPr>
                      <m:t>Ω</m:t>
                    </m:r>
                    <m:r>
                      <a:rPr lang="de-DE" sz="2000" i="1">
                        <a:latin typeface="Cambria Math"/>
                        <a:ea typeface="Cambria Math"/>
                      </a:rPr>
                      <m:t>=</m:t>
                    </m:r>
                    <m:d>
                      <m:dPr>
                        <m:begChr m:val="{"/>
                        <m:endChr m:val="}"/>
                        <m:ctrlPr>
                          <a:rPr lang="de-DE" sz="2000" i="1">
                            <a:latin typeface="Cambria Math" panose="02040503050406030204" pitchFamily="18" charset="0"/>
                            <a:ea typeface="Cambria Math"/>
                          </a:rPr>
                        </m:ctrlPr>
                      </m:dPr>
                      <m:e>
                        <m:r>
                          <a:rPr lang="de-DE" sz="2000" i="1">
                            <a:latin typeface="Cambria Math"/>
                            <a:ea typeface="Cambria Math"/>
                          </a:rPr>
                          <m:t>1, 2, 3, 4, 5, 6</m:t>
                        </m:r>
                      </m:e>
                    </m:d>
                  </m:oMath>
                </a14:m>
                <a:r>
                  <a:rPr lang="de-DE" sz="2000" dirty="0"/>
                  <a:t>   </a:t>
                </a:r>
                <a:r>
                  <a:rPr lang="de-DE" sz="2000" b="1" dirty="0">
                    <a:solidFill>
                      <a:srgbClr val="0070C0"/>
                    </a:solidFill>
                    <a:latin typeface="+mn-lt"/>
                  </a:rPr>
                  <a:t>Ergebnisraum</a:t>
                </a:r>
              </a:p>
              <a:p>
                <a:r>
                  <a:rPr lang="de-DE" sz="2000" dirty="0">
                    <a:ea typeface="Cambria Math"/>
                  </a:rPr>
                  <a:t>   </a:t>
                </a:r>
                <a14:m>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𝜛</m:t>
                        </m:r>
                      </m:e>
                      <m:sub>
                        <m:r>
                          <a:rPr lang="de-DE" sz="2000" b="0" i="1" smtClean="0">
                            <a:latin typeface="Cambria Math"/>
                            <a:ea typeface="Cambria Math"/>
                          </a:rPr>
                          <m:t>1</m:t>
                        </m:r>
                      </m:sub>
                    </m:sSub>
                    <m:r>
                      <a:rPr lang="de-DE" sz="2000" b="0" i="1" smtClean="0">
                        <a:latin typeface="Cambria Math"/>
                        <a:ea typeface="Cambria Math"/>
                      </a:rPr>
                      <m:t>=1,</m:t>
                    </m:r>
                    <m:sSub>
                      <m:sSubPr>
                        <m:ctrlPr>
                          <a:rPr lang="de-DE" sz="2000" i="1">
                            <a:latin typeface="Cambria Math" panose="02040503050406030204" pitchFamily="18" charset="0"/>
                            <a:ea typeface="Cambria Math"/>
                          </a:rPr>
                        </m:ctrlPr>
                      </m:sSubPr>
                      <m:e>
                        <m:r>
                          <a:rPr lang="de-DE" sz="2000" i="1">
                            <a:latin typeface="Cambria Math"/>
                            <a:ea typeface="Cambria Math"/>
                          </a:rPr>
                          <m:t>𝜛</m:t>
                        </m:r>
                      </m:e>
                      <m:sub>
                        <m:r>
                          <a:rPr lang="de-DE" sz="2000" b="0" i="1" smtClean="0">
                            <a:latin typeface="Cambria Math"/>
                            <a:ea typeface="Cambria Math"/>
                          </a:rPr>
                          <m:t>2</m:t>
                        </m:r>
                      </m:sub>
                    </m:sSub>
                    <m:r>
                      <a:rPr lang="de-DE" sz="2000" i="1">
                        <a:latin typeface="Cambria Math"/>
                        <a:ea typeface="Cambria Math"/>
                      </a:rPr>
                      <m:t>=</m:t>
                    </m:r>
                    <m:r>
                      <a:rPr lang="de-DE" sz="2000" b="0" i="1" smtClean="0">
                        <a:latin typeface="Cambria Math"/>
                        <a:ea typeface="Cambria Math"/>
                      </a:rPr>
                      <m:t>2</m:t>
                    </m:r>
                    <m:r>
                      <a:rPr lang="de-DE" sz="2000" i="1">
                        <a:latin typeface="Cambria Math"/>
                        <a:ea typeface="Cambria Math"/>
                      </a:rPr>
                      <m:t>,</m:t>
                    </m:r>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𝜛</m:t>
                        </m:r>
                      </m:e>
                      <m:sub>
                        <m:r>
                          <a:rPr lang="de-DE" sz="2000" b="0" i="1" smtClean="0">
                            <a:latin typeface="Cambria Math"/>
                            <a:ea typeface="Cambria Math"/>
                          </a:rPr>
                          <m:t>6</m:t>
                        </m:r>
                      </m:sub>
                    </m:sSub>
                    <m:r>
                      <a:rPr lang="de-DE" sz="2000" i="1">
                        <a:latin typeface="Cambria Math"/>
                        <a:ea typeface="Cambria Math"/>
                      </a:rPr>
                      <m:t>=</m:t>
                    </m:r>
                    <m:r>
                      <a:rPr lang="de-DE" sz="2000" b="0" i="1" smtClean="0">
                        <a:latin typeface="Cambria Math"/>
                        <a:ea typeface="Cambria Math"/>
                      </a:rPr>
                      <m:t>6</m:t>
                    </m:r>
                  </m:oMath>
                </a14:m>
                <a:r>
                  <a:rPr lang="de-DE" sz="2000" dirty="0"/>
                  <a:t>  </a:t>
                </a:r>
                <a:r>
                  <a:rPr lang="de-DE" sz="2000" b="1" dirty="0">
                    <a:solidFill>
                      <a:srgbClr val="0070C0"/>
                    </a:solidFill>
                    <a:latin typeface="+mn-lt"/>
                  </a:rPr>
                  <a:t>Elementarereignisse</a:t>
                </a:r>
              </a:p>
              <a:p>
                <a:r>
                  <a:rPr lang="de-DE" sz="2000" b="1" dirty="0">
                    <a:solidFill>
                      <a:srgbClr val="0070C0"/>
                    </a:solidFill>
                    <a:latin typeface="+mn-lt"/>
                  </a:rPr>
                  <a:t>        </a:t>
                </a:r>
                <a14:m>
                  <m:oMath xmlns:m="http://schemas.openxmlformats.org/officeDocument/2006/math">
                    <m:r>
                      <a:rPr lang="de-DE" sz="2000" b="0" i="1" smtClean="0">
                        <a:solidFill>
                          <a:schemeClr val="tx1"/>
                        </a:solidFill>
                        <a:latin typeface="Cambria Math"/>
                      </a:rPr>
                      <m:t>𝐺</m:t>
                    </m:r>
                    <m:r>
                      <m:rPr>
                        <m:nor/>
                      </m:rPr>
                      <a:rPr lang="de-DE" sz="2000" b="0" i="0" smtClean="0">
                        <a:solidFill>
                          <a:schemeClr val="tx1"/>
                        </a:solidFill>
                        <a:latin typeface="Cambria Math"/>
                      </a:rPr>
                      <m:t> =</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2, 4, 6</m:t>
                        </m:r>
                      </m:e>
                    </m:d>
                  </m:oMath>
                </a14:m>
                <a:r>
                  <a:rPr lang="de-DE" sz="2000" b="1" dirty="0">
                    <a:solidFill>
                      <a:srgbClr val="0070C0"/>
                    </a:solidFill>
                    <a:latin typeface="+mn-lt"/>
                  </a:rPr>
                  <a:t>   </a:t>
                </a:r>
                <a:r>
                  <a:rPr lang="de-DE" sz="2000" i="1" dirty="0">
                    <a:latin typeface="+mn-lt"/>
                  </a:rPr>
                  <a:t>G</a:t>
                </a:r>
                <a:r>
                  <a:rPr lang="de-DE" sz="2000" dirty="0">
                    <a:latin typeface="+mn-lt"/>
                  </a:rPr>
                  <a:t> ... </a:t>
                </a:r>
                <a:r>
                  <a:rPr lang="de-DE" sz="2000" b="1" dirty="0">
                    <a:solidFill>
                      <a:srgbClr val="0070C0"/>
                    </a:solidFill>
                    <a:latin typeface="+mn-lt"/>
                  </a:rPr>
                  <a:t>Ereignis </a:t>
                </a:r>
                <a:r>
                  <a:rPr lang="de-DE" sz="2000" dirty="0">
                    <a:latin typeface="+mn-lt"/>
                  </a:rPr>
                  <a:t>„gerade Zahl“</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2" y="5517232"/>
                <a:ext cx="7128024" cy="1015663"/>
              </a:xfrm>
              <a:prstGeom prst="rect">
                <a:avLst/>
              </a:prstGeom>
              <a:blipFill rotWithShape="1">
                <a:blip r:embed="rId4"/>
                <a:stretch>
                  <a:fillRect l="-941" t="-2994" b="-9581"/>
                </a:stretch>
              </a:blipFill>
            </p:spPr>
            <p:txBody>
              <a:bodyPr/>
              <a:lstStyle/>
              <a:p>
                <a:r>
                  <a:rPr lang="de-DE">
                    <a:noFill/>
                  </a:rPr>
                  <a:t> </a:t>
                </a:r>
              </a:p>
            </p:txBody>
          </p:sp>
        </mc:Fallback>
      </mc:AlternateContent>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286</a:t>
            </a:r>
            <a:endParaRPr lang="de-DE" sz="8000" b="1" dirty="0">
              <a:solidFill>
                <a:schemeClr val="tx1"/>
              </a:solidFill>
              <a:latin typeface="+mj-lt"/>
            </a:endParaRPr>
          </a:p>
        </p:txBody>
      </p:sp>
      <p:pic>
        <p:nvPicPr>
          <p:cNvPr id="2" name="Grafik 1"/>
          <p:cNvPicPr>
            <a:picLocks noChangeAspect="1"/>
          </p:cNvPicPr>
          <p:nvPr/>
        </p:nvPicPr>
        <p:blipFill>
          <a:blip r:embed="rId5"/>
          <a:stretch>
            <a:fillRect/>
          </a:stretch>
        </p:blipFill>
        <p:spPr>
          <a:xfrm>
            <a:off x="771525" y="2100141"/>
            <a:ext cx="7600950" cy="2943225"/>
          </a:xfrm>
          <a:prstGeom prst="rect">
            <a:avLst/>
          </a:prstGeom>
        </p:spPr>
      </p:pic>
    </p:spTree>
    <p:extLst>
      <p:ext uri="{BB962C8B-B14F-4D97-AF65-F5344CB8AC3E}">
        <p14:creationId xmlns:p14="http://schemas.microsoft.com/office/powerpoint/2010/main" val="405823775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26</a:t>
            </a:r>
            <a:endParaRPr lang="de-DE" sz="8000" b="1" dirty="0">
              <a:solidFill>
                <a:schemeClr val="tx1"/>
              </a:solidFill>
              <a:latin typeface="+mj-lt"/>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2.1 Daten, Datensätze und Variablen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8" name="Textfeld 9"/>
          <p:cNvSpPr txBox="1">
            <a:spLocks noChangeArrowheads="1"/>
          </p:cNvSpPr>
          <p:nvPr/>
        </p:nvSpPr>
        <p:spPr bwMode="auto">
          <a:xfrm>
            <a:off x="468313" y="5234160"/>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Probleme bei der Erstellung von Datensätzen </a:t>
            </a:r>
            <a:r>
              <a:rPr lang="de-DE" sz="2000" dirty="0">
                <a:solidFill>
                  <a:srgbClr val="0070C0"/>
                </a:solidFill>
                <a:latin typeface="+mn-lt"/>
              </a:rPr>
              <a:t>●</a:t>
            </a:r>
            <a:endParaRPr lang="de-DE" sz="2000" b="1" dirty="0">
              <a:solidFill>
                <a:srgbClr val="0070C0"/>
              </a:solidFill>
              <a:latin typeface="+mn-lt"/>
            </a:endParaRPr>
          </a:p>
        </p:txBody>
      </p:sp>
      <p:sp>
        <p:nvSpPr>
          <p:cNvPr id="29" name="Textfeld 28"/>
          <p:cNvSpPr txBox="1"/>
          <p:nvPr/>
        </p:nvSpPr>
        <p:spPr>
          <a:xfrm>
            <a:off x="468315" y="5669428"/>
            <a:ext cx="7200031" cy="707886"/>
          </a:xfrm>
          <a:prstGeom prst="rect">
            <a:avLst/>
          </a:prstGeom>
          <a:noFill/>
        </p:spPr>
        <p:txBody>
          <a:bodyPr wrap="square">
            <a:spAutoFit/>
          </a:bodyPr>
          <a:lstStyle/>
          <a:p>
            <a:pPr>
              <a:defRPr/>
            </a:pPr>
            <a:r>
              <a:rPr lang="de-DE" sz="2000" dirty="0">
                <a:latin typeface="+mn-lt"/>
              </a:rPr>
              <a:t>Fragen in Bezug auf  die Eingrenzung, Vergleichbarkeit und </a:t>
            </a:r>
            <a:r>
              <a:rPr lang="de-DE" sz="2000" dirty="0" err="1">
                <a:latin typeface="+mn-lt"/>
              </a:rPr>
              <a:t>Eindeu</a:t>
            </a:r>
            <a:r>
              <a:rPr lang="de-DE" sz="2000" dirty="0">
                <a:latin typeface="+mn-lt"/>
              </a:rPr>
              <a:t>-</a:t>
            </a:r>
          </a:p>
          <a:p>
            <a:pPr>
              <a:defRPr/>
            </a:pPr>
            <a:r>
              <a:rPr lang="de-DE" sz="2000" dirty="0" err="1">
                <a:latin typeface="+mn-lt"/>
              </a:rPr>
              <a:t>tigkeit</a:t>
            </a:r>
            <a:r>
              <a:rPr lang="de-DE" sz="2000" dirty="0">
                <a:latin typeface="+mn-lt"/>
              </a:rPr>
              <a:t> von Untersuchungseinheiten sowie Messbarkeitsprobleme </a:t>
            </a:r>
          </a:p>
        </p:txBody>
      </p:sp>
      <p:sp>
        <p:nvSpPr>
          <p:cNvPr id="9" name="Textfeld 8"/>
          <p:cNvSpPr txBox="1"/>
          <p:nvPr/>
        </p:nvSpPr>
        <p:spPr>
          <a:xfrm>
            <a:off x="468309" y="1163714"/>
            <a:ext cx="7832994" cy="707886"/>
          </a:xfrm>
          <a:prstGeom prst="rect">
            <a:avLst/>
          </a:prstGeom>
          <a:noFill/>
        </p:spPr>
        <p:txBody>
          <a:bodyPr wrap="square">
            <a:spAutoFit/>
          </a:bodyPr>
          <a:lstStyle/>
          <a:p>
            <a:pPr>
              <a:defRPr/>
            </a:pPr>
            <a:r>
              <a:rPr lang="de-DE" sz="2000" dirty="0">
                <a:latin typeface="+mn-lt"/>
                <a:cs typeface="Times New Roman"/>
              </a:rPr>
              <a:t>&gt; </a:t>
            </a:r>
            <a:r>
              <a:rPr lang="de-DE" sz="2000" b="1" dirty="0">
                <a:solidFill>
                  <a:srgbClr val="0070C0"/>
                </a:solidFill>
                <a:latin typeface="+mn-lt"/>
                <a:cs typeface="Times New Roman"/>
              </a:rPr>
              <a:t>Dimension(</a:t>
            </a:r>
            <a:r>
              <a:rPr lang="de-DE" sz="2000" b="1" dirty="0" err="1">
                <a:solidFill>
                  <a:srgbClr val="0070C0"/>
                </a:solidFill>
                <a:latin typeface="+mn-lt"/>
                <a:cs typeface="Times New Roman"/>
              </a:rPr>
              <a:t>alität</a:t>
            </a:r>
            <a:r>
              <a:rPr lang="de-DE" sz="2000" b="1" dirty="0">
                <a:solidFill>
                  <a:srgbClr val="0070C0"/>
                </a:solidFill>
                <a:latin typeface="+mn-lt"/>
                <a:cs typeface="Times New Roman"/>
              </a:rPr>
              <a:t>) </a:t>
            </a:r>
            <a:r>
              <a:rPr lang="de-DE" sz="2000" dirty="0">
                <a:latin typeface="+mn-lt"/>
                <a:cs typeface="Times New Roman"/>
              </a:rPr>
              <a:t>von Daten:</a:t>
            </a:r>
            <a:r>
              <a:rPr lang="de-DE" sz="2000" b="1" dirty="0">
                <a:solidFill>
                  <a:srgbClr val="0070C0"/>
                </a:solidFill>
                <a:latin typeface="+mn-lt"/>
                <a:cs typeface="Times New Roman"/>
              </a:rPr>
              <a:t> </a:t>
            </a:r>
            <a:r>
              <a:rPr lang="de-DE" sz="2000" dirty="0">
                <a:latin typeface="+mn-lt"/>
                <a:cs typeface="Times New Roman"/>
              </a:rPr>
              <a:t>Anzahl von Variablen in einem Daten-</a:t>
            </a:r>
          </a:p>
          <a:p>
            <a:pPr>
              <a:defRPr/>
            </a:pPr>
            <a:r>
              <a:rPr lang="de-DE" sz="2000" dirty="0">
                <a:latin typeface="+mn-lt"/>
                <a:cs typeface="Times New Roman"/>
              </a:rPr>
              <a:t>   </a:t>
            </a:r>
            <a:r>
              <a:rPr lang="de-DE" sz="2000" dirty="0" err="1">
                <a:latin typeface="+mn-lt"/>
                <a:cs typeface="Times New Roman"/>
              </a:rPr>
              <a:t>satz</a:t>
            </a:r>
            <a:r>
              <a:rPr lang="de-DE" sz="2000" dirty="0">
                <a:latin typeface="+mn-lt"/>
                <a:cs typeface="Times New Roman"/>
              </a:rPr>
              <a:t> (teils auch mit Anzahl von Beobachtungen) </a:t>
            </a: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724621" y="2177410"/>
            <a:ext cx="6943725" cy="2809875"/>
          </a:xfrm>
          <a:prstGeom prst="rect">
            <a:avLst/>
          </a:prstGeom>
        </p:spPr>
      </p:pic>
    </p:spTree>
    <p:extLst>
      <p:ext uri="{BB962C8B-B14F-4D97-AF65-F5344CB8AC3E}">
        <p14:creationId xmlns:p14="http://schemas.microsoft.com/office/powerpoint/2010/main" val="2373135958"/>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287</a:t>
            </a:r>
            <a:endParaRPr lang="de-DE" sz="8000" b="1" dirty="0">
              <a:solidFill>
                <a:schemeClr val="tx1"/>
              </a:solidFill>
              <a:latin typeface="+mj-lt"/>
            </a:endParaRPr>
          </a:p>
        </p:txBody>
      </p: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6" name="Textfeld 5"/>
              <p:cNvSpPr txBox="1"/>
              <p:nvPr/>
            </p:nvSpPr>
            <p:spPr>
              <a:xfrm>
                <a:off x="468312" y="1052736"/>
                <a:ext cx="8496176" cy="1015663"/>
              </a:xfrm>
              <a:prstGeom prst="rect">
                <a:avLst/>
              </a:prstGeom>
              <a:noFill/>
            </p:spPr>
            <p:txBody>
              <a:bodyPr wrap="square" rtlCol="0">
                <a:spAutoFit/>
              </a:bodyPr>
              <a:lstStyle/>
              <a:p>
                <a:r>
                  <a:rPr lang="de-DE" sz="2000" dirty="0">
                    <a:latin typeface="+mn-lt"/>
                  </a:rPr>
                  <a:t>&gt; Wetter am nächsten Tag: </a:t>
                </a:r>
              </a:p>
              <a:p>
                <a:r>
                  <a:rPr lang="de-DE" sz="2000" dirty="0">
                    <a:ea typeface="Cambria Math"/>
                  </a:rPr>
                  <a:t>   </a:t>
                </a:r>
                <a14:m>
                  <m:oMath xmlns:m="http://schemas.openxmlformats.org/officeDocument/2006/math">
                    <m:r>
                      <m:rPr>
                        <m:sty m:val="p"/>
                      </m:rPr>
                      <a:rPr lang="el-GR" sz="2000" i="1">
                        <a:latin typeface="Cambria Math"/>
                        <a:ea typeface="Cambria Math"/>
                      </a:rPr>
                      <m:t>Ω</m:t>
                    </m:r>
                    <m:r>
                      <a:rPr lang="de-DE" sz="2000" i="1">
                        <a:latin typeface="Cambria Math"/>
                        <a:ea typeface="Cambria Math"/>
                      </a:rPr>
                      <m:t>=</m:t>
                    </m:r>
                    <m:d>
                      <m:dPr>
                        <m:begChr m:val="{"/>
                        <m:endChr m:val="}"/>
                        <m:ctrlPr>
                          <a:rPr lang="de-DE" sz="2000" i="1">
                            <a:latin typeface="Cambria Math" panose="02040503050406030204" pitchFamily="18" charset="0"/>
                            <a:ea typeface="Cambria Math"/>
                          </a:rPr>
                        </m:ctrlPr>
                      </m:dPr>
                      <m:e>
                        <m:r>
                          <a:rPr lang="de-DE" sz="2000" b="0" i="1" smtClean="0">
                            <a:latin typeface="Cambria Math"/>
                            <a:ea typeface="Cambria Math"/>
                          </a:rPr>
                          <m:t>𝑠𝑜𝑛𝑛𝑖𝑔</m:t>
                        </m:r>
                        <m:r>
                          <a:rPr lang="de-DE" sz="2000" i="1">
                            <a:latin typeface="Cambria Math"/>
                            <a:ea typeface="Cambria Math"/>
                          </a:rPr>
                          <m:t>, </m:t>
                        </m:r>
                        <m:r>
                          <a:rPr lang="de-DE" sz="2000" b="0" i="1" smtClean="0">
                            <a:latin typeface="Cambria Math"/>
                            <a:ea typeface="Cambria Math"/>
                          </a:rPr>
                          <m:t>𝑏𝑒𝑑𝑒𝑐𝑘𝑡</m:t>
                        </m:r>
                        <m:r>
                          <a:rPr lang="de-DE" sz="2000" i="1">
                            <a:latin typeface="Cambria Math"/>
                            <a:ea typeface="Cambria Math"/>
                          </a:rPr>
                          <m:t>, </m:t>
                        </m:r>
                        <m:r>
                          <a:rPr lang="de-DE" sz="2000" b="0" i="1" smtClean="0">
                            <a:latin typeface="Cambria Math"/>
                            <a:ea typeface="Cambria Math"/>
                          </a:rPr>
                          <m:t>𝑡𝑒𝑖𝑙𝑠</m:t>
                        </m:r>
                        <m:r>
                          <a:rPr lang="de-DE" sz="2000" b="0" i="1" smtClean="0">
                            <a:latin typeface="Cambria Math"/>
                            <a:ea typeface="Cambria Math"/>
                          </a:rPr>
                          <m:t> </m:t>
                        </m:r>
                        <m:r>
                          <a:rPr lang="de-DE" sz="2000" b="0" i="1" smtClean="0">
                            <a:latin typeface="Cambria Math"/>
                            <a:ea typeface="Cambria Math"/>
                          </a:rPr>
                          <m:t>𝑏𝑒𝑑𝑒𝑐𝑘𝑡</m:t>
                        </m:r>
                        <m:r>
                          <a:rPr lang="de-DE" sz="2000" i="1">
                            <a:latin typeface="Cambria Math"/>
                            <a:ea typeface="Cambria Math"/>
                          </a:rPr>
                          <m:t>, </m:t>
                        </m:r>
                        <m:r>
                          <a:rPr lang="de-DE" sz="2000" b="0" i="1" smtClean="0">
                            <a:latin typeface="Cambria Math"/>
                            <a:ea typeface="Cambria Math"/>
                          </a:rPr>
                          <m:t>𝑟𝑒𝑔𝑛𝑒𝑟𝑖𝑠𝑐h</m:t>
                        </m:r>
                      </m:e>
                    </m:d>
                  </m:oMath>
                </a14:m>
                <a:r>
                  <a:rPr lang="de-DE" sz="2000" dirty="0"/>
                  <a:t> </a:t>
                </a:r>
              </a:p>
              <a:p>
                <a:r>
                  <a:rPr lang="de-DE" sz="2000" b="0" dirty="0">
                    <a:solidFill>
                      <a:schemeClr val="tx1"/>
                    </a:solidFill>
                  </a:rPr>
                  <a:t>        </a:t>
                </a:r>
                <a14:m>
                  <m:oMath xmlns:m="http://schemas.openxmlformats.org/officeDocument/2006/math">
                    <m:r>
                      <a:rPr lang="de-DE" sz="2000" b="0" i="1" smtClean="0">
                        <a:solidFill>
                          <a:schemeClr val="tx1"/>
                        </a:solidFill>
                        <a:latin typeface="Cambria Math"/>
                      </a:rPr>
                      <m:t>𝑆</m:t>
                    </m:r>
                    <m:r>
                      <m:rPr>
                        <m:nor/>
                      </m:rPr>
                      <a:rPr lang="de-DE" sz="2000" b="0" i="0" smtClean="0">
                        <a:solidFill>
                          <a:schemeClr val="tx1"/>
                        </a:solidFill>
                        <a:latin typeface="Cambria Math"/>
                      </a:rPr>
                      <m:t> =</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𝑠𝑜𝑛𝑛𝑖𝑔</m:t>
                        </m:r>
                        <m:r>
                          <a:rPr lang="de-DE" sz="2000" b="0" i="1" smtClean="0">
                            <a:solidFill>
                              <a:schemeClr val="tx1"/>
                            </a:solidFill>
                            <a:latin typeface="Cambria Math"/>
                          </a:rPr>
                          <m:t>, </m:t>
                        </m:r>
                        <m:r>
                          <a:rPr lang="de-DE" sz="2000" b="0" i="1" smtClean="0">
                            <a:solidFill>
                              <a:schemeClr val="tx1"/>
                            </a:solidFill>
                            <a:latin typeface="Cambria Math"/>
                          </a:rPr>
                          <m:t>𝑡𝑒𝑖𝑙𝑠</m:t>
                        </m:r>
                        <m:r>
                          <a:rPr lang="de-DE" sz="2000" b="0" i="1" smtClean="0">
                            <a:solidFill>
                              <a:schemeClr val="tx1"/>
                            </a:solidFill>
                            <a:latin typeface="Cambria Math"/>
                          </a:rPr>
                          <m:t> </m:t>
                        </m:r>
                        <m:r>
                          <a:rPr lang="de-DE" sz="2000" b="0" i="1" smtClean="0">
                            <a:solidFill>
                              <a:schemeClr val="tx1"/>
                            </a:solidFill>
                            <a:latin typeface="Cambria Math"/>
                          </a:rPr>
                          <m:t>𝑏𝑒𝑑𝑒𝑐𝑘𝑡</m:t>
                        </m:r>
                      </m:e>
                    </m:d>
                  </m:oMath>
                </a14:m>
                <a:r>
                  <a:rPr lang="de-DE" sz="2000" dirty="0">
                    <a:latin typeface="+mn-lt"/>
                  </a:rPr>
                  <a:t>    </a:t>
                </a:r>
                <a:r>
                  <a:rPr lang="de-DE" sz="2000" i="1" dirty="0">
                    <a:latin typeface="+mn-lt"/>
                  </a:rPr>
                  <a:t>S</a:t>
                </a:r>
                <a:r>
                  <a:rPr lang="de-DE" sz="2000" dirty="0">
                    <a:latin typeface="+mn-lt"/>
                  </a:rPr>
                  <a:t> ... Ereignis „zumindest teilweise sonnig“</a:t>
                </a:r>
              </a:p>
            </p:txBody>
          </p:sp>
        </mc:Choice>
        <mc:Fallback xmlns="">
          <p:sp>
            <p:nvSpPr>
              <p:cNvPr id="6" name="Textfeld 5"/>
              <p:cNvSpPr txBox="1">
                <a:spLocks noRot="1" noChangeAspect="1" noMove="1" noResize="1" noEditPoints="1" noAdjustHandles="1" noChangeArrowheads="1" noChangeShapeType="1" noTextEdit="1"/>
              </p:cNvSpPr>
              <p:nvPr/>
            </p:nvSpPr>
            <p:spPr>
              <a:xfrm>
                <a:off x="468312" y="1052736"/>
                <a:ext cx="8496176" cy="1015663"/>
              </a:xfrm>
              <a:prstGeom prst="rect">
                <a:avLst/>
              </a:prstGeom>
              <a:blipFill rotWithShape="1">
                <a:blip r:embed="rId3"/>
                <a:stretch>
                  <a:fillRect l="-789" t="-3012" b="-1024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8" name="Textfeld 7"/>
              <p:cNvSpPr txBox="1"/>
              <p:nvPr/>
            </p:nvSpPr>
            <p:spPr>
              <a:xfrm>
                <a:off x="468312" y="2068399"/>
                <a:ext cx="8675688" cy="1323439"/>
              </a:xfrm>
              <a:prstGeom prst="rect">
                <a:avLst/>
              </a:prstGeom>
              <a:noFill/>
            </p:spPr>
            <p:txBody>
              <a:bodyPr wrap="square" rtlCol="0">
                <a:spAutoFit/>
              </a:bodyPr>
              <a:lstStyle/>
              <a:p>
                <a:r>
                  <a:rPr lang="de-DE" sz="2000" dirty="0">
                    <a:latin typeface="+mn-lt"/>
                  </a:rPr>
                  <a:t>&gt; Zweimaliger Münzwurf: </a:t>
                </a:r>
              </a:p>
              <a:p>
                <a:r>
                  <a:rPr lang="de-DE" sz="2000" dirty="0">
                    <a:ea typeface="Cambria Math"/>
                  </a:rPr>
                  <a:t>   </a:t>
                </a:r>
                <a14:m>
                  <m:oMath xmlns:m="http://schemas.openxmlformats.org/officeDocument/2006/math">
                    <m:r>
                      <m:rPr>
                        <m:sty m:val="p"/>
                      </m:rPr>
                      <a:rPr lang="el-GR" sz="2000" i="1">
                        <a:latin typeface="Cambria Math"/>
                        <a:ea typeface="Cambria Math"/>
                      </a:rPr>
                      <m:t>Ω</m:t>
                    </m:r>
                    <m:r>
                      <a:rPr lang="de-DE" sz="2000" i="1">
                        <a:latin typeface="Cambria Math"/>
                        <a:ea typeface="Cambria Math"/>
                      </a:rPr>
                      <m:t>=</m:t>
                    </m:r>
                    <m:d>
                      <m:dPr>
                        <m:begChr m:val="{"/>
                        <m:endChr m:val="}"/>
                        <m:ctrlPr>
                          <a:rPr lang="de-DE" sz="2000" i="1">
                            <a:latin typeface="Cambria Math" panose="02040503050406030204" pitchFamily="18" charset="0"/>
                            <a:ea typeface="Cambria Math"/>
                          </a:rPr>
                        </m:ctrlPr>
                      </m:dPr>
                      <m:e>
                        <m:d>
                          <m:dPr>
                            <m:ctrlPr>
                              <a:rPr lang="de-DE" sz="2000" i="1" smtClean="0">
                                <a:latin typeface="Cambria Math" panose="02040503050406030204" pitchFamily="18" charset="0"/>
                                <a:ea typeface="Cambria Math"/>
                              </a:rPr>
                            </m:ctrlPr>
                          </m:dPr>
                          <m:e>
                            <m:r>
                              <a:rPr lang="de-DE" sz="2000" b="0" i="1" smtClean="0">
                                <a:latin typeface="Cambria Math"/>
                                <a:ea typeface="Cambria Math"/>
                              </a:rPr>
                              <m:t>𝑍𝑎h𝑙</m:t>
                            </m:r>
                            <m:r>
                              <a:rPr lang="de-DE" sz="2000" b="0" i="1" smtClean="0">
                                <a:latin typeface="Cambria Math"/>
                                <a:ea typeface="Cambria Math"/>
                              </a:rPr>
                              <m:t>,</m:t>
                            </m:r>
                            <m:r>
                              <a:rPr lang="de-DE" sz="2000" b="0" i="1" smtClean="0">
                                <a:latin typeface="Cambria Math"/>
                                <a:ea typeface="Cambria Math"/>
                              </a:rPr>
                              <m:t>𝑍𝑎h𝑙</m:t>
                            </m:r>
                          </m:e>
                        </m:d>
                        <m:r>
                          <a:rPr lang="de-DE" sz="2000" b="0" i="1" smtClean="0">
                            <a:latin typeface="Cambria Math"/>
                            <a:ea typeface="Cambria Math"/>
                          </a:rPr>
                          <m:t>,</m:t>
                        </m:r>
                        <m:d>
                          <m:dPr>
                            <m:ctrlPr>
                              <a:rPr lang="de-DE" sz="2000" i="1">
                                <a:latin typeface="Cambria Math" panose="02040503050406030204" pitchFamily="18" charset="0"/>
                                <a:ea typeface="Cambria Math"/>
                              </a:rPr>
                            </m:ctrlPr>
                          </m:dPr>
                          <m:e>
                            <m:r>
                              <a:rPr lang="de-DE" sz="2000" i="1">
                                <a:latin typeface="Cambria Math"/>
                                <a:ea typeface="Cambria Math"/>
                              </a:rPr>
                              <m:t>𝑍𝑎h𝑙</m:t>
                            </m:r>
                            <m:r>
                              <a:rPr lang="de-DE" sz="2000" i="1">
                                <a:latin typeface="Cambria Math"/>
                                <a:ea typeface="Cambria Math"/>
                              </a:rPr>
                              <m:t>,</m:t>
                            </m:r>
                            <m:r>
                              <a:rPr lang="de-DE" sz="2000" i="1">
                                <a:latin typeface="Cambria Math"/>
                                <a:ea typeface="Cambria Math"/>
                              </a:rPr>
                              <m:t>𝑊𝑎𝑝𝑝𝑒𝑛</m:t>
                            </m:r>
                          </m:e>
                        </m:d>
                        <m:r>
                          <a:rPr lang="de-DE" sz="2000" b="0" i="1" smtClean="0">
                            <a:latin typeface="Cambria Math"/>
                            <a:ea typeface="Cambria Math"/>
                          </a:rPr>
                          <m:t>,</m:t>
                        </m:r>
                        <m:d>
                          <m:dPr>
                            <m:ctrlPr>
                              <a:rPr lang="de-DE" sz="2000" i="1">
                                <a:latin typeface="Cambria Math" panose="02040503050406030204" pitchFamily="18" charset="0"/>
                                <a:ea typeface="Cambria Math"/>
                              </a:rPr>
                            </m:ctrlPr>
                          </m:dPr>
                          <m:e>
                            <m:r>
                              <a:rPr lang="de-DE" sz="2000" b="0" i="1" smtClean="0">
                                <a:latin typeface="Cambria Math"/>
                                <a:ea typeface="Cambria Math"/>
                              </a:rPr>
                              <m:t>𝑊𝑎𝑝𝑝𝑒𝑛</m:t>
                            </m:r>
                            <m:r>
                              <a:rPr lang="de-DE" sz="2000" i="1">
                                <a:latin typeface="Cambria Math"/>
                                <a:ea typeface="Cambria Math"/>
                              </a:rPr>
                              <m:t>,</m:t>
                            </m:r>
                            <m:r>
                              <a:rPr lang="de-DE" sz="2000" b="0" i="1" smtClean="0">
                                <a:latin typeface="Cambria Math"/>
                                <a:ea typeface="Cambria Math"/>
                              </a:rPr>
                              <m:t>𝑍𝑎h𝑙</m:t>
                            </m:r>
                          </m:e>
                        </m:d>
                        <m:r>
                          <a:rPr lang="de-DE" sz="2000" b="0" i="1" smtClean="0">
                            <a:latin typeface="Cambria Math"/>
                            <a:ea typeface="Cambria Math"/>
                          </a:rPr>
                          <m:t>,</m:t>
                        </m:r>
                        <m:d>
                          <m:dPr>
                            <m:ctrlPr>
                              <a:rPr lang="de-DE" sz="2000" i="1">
                                <a:latin typeface="Cambria Math" panose="02040503050406030204" pitchFamily="18" charset="0"/>
                                <a:ea typeface="Cambria Math"/>
                              </a:rPr>
                            </m:ctrlPr>
                          </m:dPr>
                          <m:e>
                            <m:r>
                              <a:rPr lang="de-DE" sz="2000" b="0" i="1" smtClean="0">
                                <a:latin typeface="Cambria Math"/>
                                <a:ea typeface="Cambria Math"/>
                              </a:rPr>
                              <m:t>𝑊𝑎𝑝𝑝𝑒𝑛</m:t>
                            </m:r>
                            <m:r>
                              <a:rPr lang="de-DE" sz="2000" i="1">
                                <a:latin typeface="Cambria Math"/>
                                <a:ea typeface="Cambria Math"/>
                              </a:rPr>
                              <m:t>,</m:t>
                            </m:r>
                            <m:r>
                              <a:rPr lang="de-DE" sz="2000" i="1">
                                <a:latin typeface="Cambria Math"/>
                                <a:ea typeface="Cambria Math"/>
                              </a:rPr>
                              <m:t>𝑊𝑎𝑝𝑝𝑒𝑛</m:t>
                            </m:r>
                          </m:e>
                        </m:d>
                      </m:e>
                    </m:d>
                  </m:oMath>
                </a14:m>
                <a:r>
                  <a:rPr lang="de-DE" sz="2000" dirty="0"/>
                  <a:t> </a:t>
                </a:r>
              </a:p>
              <a:p>
                <a:r>
                  <a:rPr lang="de-DE" sz="2000" b="0" dirty="0">
                    <a:solidFill>
                      <a:schemeClr val="tx1"/>
                    </a:solidFill>
                  </a:rPr>
                  <a:t>        </a:t>
                </a:r>
                <a14:m>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𝑍</m:t>
                        </m:r>
                      </m:e>
                      <m:sub>
                        <m:r>
                          <a:rPr lang="de-DE" sz="2000" b="0" i="1" smtClean="0">
                            <a:solidFill>
                              <a:schemeClr val="tx1"/>
                            </a:solidFill>
                            <a:latin typeface="Cambria Math"/>
                          </a:rPr>
                          <m:t>1</m:t>
                        </m:r>
                      </m:sub>
                    </m:sSub>
                    <m:r>
                      <m:rPr>
                        <m:nor/>
                      </m:rPr>
                      <a:rPr lang="de-DE" sz="2000" b="0" i="0" smtClean="0">
                        <a:solidFill>
                          <a:schemeClr val="tx1"/>
                        </a:solidFill>
                        <a:latin typeface="Cambria Math"/>
                      </a:rPr>
                      <m:t> =</m:t>
                    </m:r>
                    <m:d>
                      <m:dPr>
                        <m:begChr m:val="{"/>
                        <m:endChr m:val="}"/>
                        <m:ctrlPr>
                          <a:rPr lang="de-DE" sz="2000" b="0" i="1" smtClean="0">
                            <a:solidFill>
                              <a:schemeClr val="tx1"/>
                            </a:solidFill>
                            <a:latin typeface="Cambria Math" panose="02040503050406030204" pitchFamily="18" charset="0"/>
                          </a:rPr>
                        </m:ctrlPr>
                      </m:dPr>
                      <m:e>
                        <m:d>
                          <m:dPr>
                            <m:ctrlPr>
                              <a:rPr lang="de-DE" sz="2000" i="1">
                                <a:latin typeface="Cambria Math" panose="02040503050406030204" pitchFamily="18" charset="0"/>
                                <a:ea typeface="Cambria Math"/>
                              </a:rPr>
                            </m:ctrlPr>
                          </m:dPr>
                          <m:e>
                            <m:r>
                              <a:rPr lang="de-DE" sz="2000" i="1">
                                <a:latin typeface="Cambria Math"/>
                                <a:ea typeface="Cambria Math"/>
                              </a:rPr>
                              <m:t>𝑍𝑎h𝑙</m:t>
                            </m:r>
                            <m:r>
                              <a:rPr lang="de-DE" sz="2000" i="1">
                                <a:latin typeface="Cambria Math"/>
                                <a:ea typeface="Cambria Math"/>
                              </a:rPr>
                              <m:t>,</m:t>
                            </m:r>
                            <m:r>
                              <a:rPr lang="de-DE" sz="2000" i="1">
                                <a:latin typeface="Cambria Math"/>
                                <a:ea typeface="Cambria Math"/>
                              </a:rPr>
                              <m:t>𝑍𝑎h𝑙</m:t>
                            </m:r>
                          </m:e>
                        </m:d>
                        <m:r>
                          <a:rPr lang="de-DE" sz="2000" i="1">
                            <a:latin typeface="Cambria Math"/>
                            <a:ea typeface="Cambria Math"/>
                          </a:rPr>
                          <m:t>,</m:t>
                        </m:r>
                        <m:d>
                          <m:dPr>
                            <m:ctrlPr>
                              <a:rPr lang="de-DE" sz="2000" i="1">
                                <a:latin typeface="Cambria Math" panose="02040503050406030204" pitchFamily="18" charset="0"/>
                                <a:ea typeface="Cambria Math"/>
                              </a:rPr>
                            </m:ctrlPr>
                          </m:dPr>
                          <m:e>
                            <m:r>
                              <a:rPr lang="de-DE" sz="2000" i="1">
                                <a:latin typeface="Cambria Math"/>
                                <a:ea typeface="Cambria Math"/>
                              </a:rPr>
                              <m:t>𝑍𝑎h𝑙</m:t>
                            </m:r>
                            <m:r>
                              <a:rPr lang="de-DE" sz="2000" i="1">
                                <a:latin typeface="Cambria Math"/>
                                <a:ea typeface="Cambria Math"/>
                              </a:rPr>
                              <m:t>,</m:t>
                            </m:r>
                            <m:r>
                              <a:rPr lang="de-DE" sz="2000" i="1">
                                <a:latin typeface="Cambria Math"/>
                                <a:ea typeface="Cambria Math"/>
                              </a:rPr>
                              <m:t>𝑊𝑎𝑝𝑝𝑒𝑛</m:t>
                            </m:r>
                          </m:e>
                        </m:d>
                        <m:r>
                          <a:rPr lang="de-DE" sz="2000" i="1">
                            <a:latin typeface="Cambria Math"/>
                            <a:ea typeface="Cambria Math"/>
                          </a:rPr>
                          <m:t>,</m:t>
                        </m:r>
                        <m:d>
                          <m:dPr>
                            <m:ctrlPr>
                              <a:rPr lang="de-DE" sz="2000" i="1">
                                <a:latin typeface="Cambria Math" panose="02040503050406030204" pitchFamily="18" charset="0"/>
                                <a:ea typeface="Cambria Math"/>
                              </a:rPr>
                            </m:ctrlPr>
                          </m:dPr>
                          <m:e>
                            <m:r>
                              <a:rPr lang="de-DE" sz="2000" i="1">
                                <a:latin typeface="Cambria Math"/>
                                <a:ea typeface="Cambria Math"/>
                              </a:rPr>
                              <m:t>𝑊𝑎𝑝𝑝𝑒𝑛</m:t>
                            </m:r>
                            <m:r>
                              <a:rPr lang="de-DE" sz="2000" i="1">
                                <a:latin typeface="Cambria Math"/>
                                <a:ea typeface="Cambria Math"/>
                              </a:rPr>
                              <m:t>,</m:t>
                            </m:r>
                            <m:r>
                              <a:rPr lang="de-DE" sz="2000" i="1">
                                <a:latin typeface="Cambria Math"/>
                                <a:ea typeface="Cambria Math"/>
                              </a:rPr>
                              <m:t>𝑍𝑎h𝑙</m:t>
                            </m:r>
                          </m:e>
                        </m:d>
                      </m:e>
                    </m:d>
                  </m:oMath>
                </a14:m>
                <a:r>
                  <a:rPr lang="de-DE" sz="2000" dirty="0">
                    <a:latin typeface="+mn-lt"/>
                  </a:rPr>
                  <a:t>    </a:t>
                </a:r>
              </a:p>
              <a:p>
                <a:r>
                  <a:rPr lang="de-DE" sz="2000" i="1"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𝑍</m:t>
                        </m:r>
                      </m:e>
                      <m:sub>
                        <m:r>
                          <a:rPr lang="de-DE" sz="2000" b="0" i="1" smtClean="0">
                            <a:latin typeface="Cambria Math"/>
                          </a:rPr>
                          <m:t>1</m:t>
                        </m:r>
                      </m:sub>
                    </m:sSub>
                  </m:oMath>
                </a14:m>
                <a:r>
                  <a:rPr lang="de-DE" sz="2000" dirty="0">
                    <a:latin typeface="+mn-lt"/>
                  </a:rPr>
                  <a:t> ... Ereignis „mindestens einmal Zahl“</a:t>
                </a:r>
              </a:p>
            </p:txBody>
          </p:sp>
        </mc:Choice>
        <mc:Fallback xmlns="">
          <p:sp>
            <p:nvSpPr>
              <p:cNvPr id="8" name="Textfeld 7"/>
              <p:cNvSpPr txBox="1">
                <a:spLocks noRot="1" noChangeAspect="1" noMove="1" noResize="1" noEditPoints="1" noAdjustHandles="1" noChangeArrowheads="1" noChangeShapeType="1" noTextEdit="1"/>
              </p:cNvSpPr>
              <p:nvPr/>
            </p:nvSpPr>
            <p:spPr>
              <a:xfrm>
                <a:off x="468312" y="2068399"/>
                <a:ext cx="8675688" cy="1323439"/>
              </a:xfrm>
              <a:prstGeom prst="rect">
                <a:avLst/>
              </a:prstGeom>
              <a:blipFill rotWithShape="1">
                <a:blip r:embed="rId4"/>
                <a:stretch>
                  <a:fillRect l="-773" t="-2304" b="-7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9" name="Textfeld 8"/>
              <p:cNvSpPr txBox="1"/>
              <p:nvPr/>
            </p:nvSpPr>
            <p:spPr>
              <a:xfrm>
                <a:off x="468312" y="3391838"/>
                <a:ext cx="8675688" cy="1015663"/>
              </a:xfrm>
              <a:prstGeom prst="rect">
                <a:avLst/>
              </a:prstGeom>
              <a:noFill/>
            </p:spPr>
            <p:txBody>
              <a:bodyPr wrap="square" rtlCol="0">
                <a:spAutoFit/>
              </a:bodyPr>
              <a:lstStyle/>
              <a:p>
                <a:r>
                  <a:rPr lang="de-DE" sz="2000" dirty="0">
                    <a:latin typeface="+mn-lt"/>
                  </a:rPr>
                  <a:t>&gt; Würfeln bis zur ersten Sechs: </a:t>
                </a:r>
              </a:p>
              <a:p>
                <a:r>
                  <a:rPr lang="de-DE" sz="2000" dirty="0">
                    <a:ea typeface="Cambria Math"/>
                  </a:rPr>
                  <a:t>   </a:t>
                </a:r>
                <a14:m>
                  <m:oMath xmlns:m="http://schemas.openxmlformats.org/officeDocument/2006/math">
                    <m:r>
                      <m:rPr>
                        <m:sty m:val="p"/>
                      </m:rPr>
                      <a:rPr lang="el-GR" sz="2000" i="1">
                        <a:latin typeface="Cambria Math"/>
                        <a:ea typeface="Cambria Math"/>
                      </a:rPr>
                      <m:t>Ω</m:t>
                    </m:r>
                    <m:r>
                      <a:rPr lang="de-DE" sz="2000" i="1">
                        <a:latin typeface="Cambria Math"/>
                        <a:ea typeface="Cambria Math"/>
                      </a:rPr>
                      <m:t>=</m:t>
                    </m:r>
                    <m:d>
                      <m:dPr>
                        <m:begChr m:val="{"/>
                        <m:endChr m:val="}"/>
                        <m:ctrlPr>
                          <a:rPr lang="de-DE" sz="2000" i="1">
                            <a:latin typeface="Cambria Math" panose="02040503050406030204" pitchFamily="18" charset="0"/>
                            <a:ea typeface="Cambria Math"/>
                          </a:rPr>
                        </m:ctrlPr>
                      </m:dPr>
                      <m:e>
                        <m:r>
                          <a:rPr lang="de-DE" sz="2000" b="0" i="1" smtClean="0">
                            <a:latin typeface="Cambria Math"/>
                            <a:ea typeface="Cambria Math"/>
                          </a:rPr>
                          <m:t>1, 2, 3,…</m:t>
                        </m:r>
                      </m:e>
                    </m:d>
                    <m:r>
                      <a:rPr lang="de-DE" sz="2000" b="0" i="1" smtClean="0">
                        <a:latin typeface="Cambria Math"/>
                        <a:ea typeface="Cambria Math"/>
                      </a:rPr>
                      <m:t>=</m:t>
                    </m:r>
                    <m:r>
                      <a:rPr lang="de-DE" sz="2000" b="0" i="1" smtClean="0">
                        <a:latin typeface="Cambria Math"/>
                        <a:ea typeface="Cambria Math"/>
                      </a:rPr>
                      <m:t>ℕ</m:t>
                    </m:r>
                  </m:oMath>
                </a14:m>
                <a:r>
                  <a:rPr lang="de-DE" sz="2000" dirty="0"/>
                  <a:t> </a:t>
                </a:r>
              </a:p>
              <a:p>
                <a:r>
                  <a:rPr lang="de-DE" sz="2000" b="0" dirty="0">
                    <a:solidFill>
                      <a:schemeClr val="tx1"/>
                    </a:solidFill>
                  </a:rPr>
                  <a:t>        </a:t>
                </a:r>
                <a14:m>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𝑊</m:t>
                        </m:r>
                      </m:e>
                      <m:sub>
                        <m:r>
                          <a:rPr lang="de-DE" sz="2000" b="0" i="1" smtClean="0">
                            <a:solidFill>
                              <a:schemeClr val="tx1"/>
                            </a:solidFill>
                            <a:latin typeface="Cambria Math"/>
                          </a:rPr>
                          <m:t>11</m:t>
                        </m:r>
                      </m:sub>
                    </m:sSub>
                    <m:r>
                      <m:rPr>
                        <m:nor/>
                      </m:rPr>
                      <a:rPr lang="de-DE" sz="2000" b="0" i="0" smtClean="0">
                        <a:solidFill>
                          <a:schemeClr val="tx1"/>
                        </a:solidFill>
                        <a:latin typeface="Cambria Math"/>
                      </a:rPr>
                      <m:t> =</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11, 12, 13, …</m:t>
                        </m:r>
                      </m:e>
                    </m:d>
                  </m:oMath>
                </a14:m>
                <a:r>
                  <a:rPr lang="de-DE" sz="2000" dirty="0">
                    <a:latin typeface="+mn-lt"/>
                  </a:rPr>
                  <a:t>    </a:t>
                </a:r>
                <a:r>
                  <a:rPr lang="de-DE" sz="2000" i="1"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𝑊</m:t>
                        </m:r>
                      </m:e>
                      <m:sub>
                        <m:r>
                          <a:rPr lang="de-DE" sz="2000" b="0" i="1" smtClean="0">
                            <a:latin typeface="Cambria Math"/>
                          </a:rPr>
                          <m:t>11</m:t>
                        </m:r>
                      </m:sub>
                    </m:sSub>
                  </m:oMath>
                </a14:m>
                <a:r>
                  <a:rPr lang="de-DE" sz="2000" dirty="0">
                    <a:latin typeface="+mn-lt"/>
                  </a:rPr>
                  <a:t> ... Ereignis „mindestens 11 Versuche“</a:t>
                </a:r>
              </a:p>
            </p:txBody>
          </p:sp>
        </mc:Choice>
        <mc:Fallback xmlns="">
          <p:sp>
            <p:nvSpPr>
              <p:cNvPr id="9" name="Textfeld 8"/>
              <p:cNvSpPr txBox="1">
                <a:spLocks noRot="1" noChangeAspect="1" noMove="1" noResize="1" noEditPoints="1" noAdjustHandles="1" noChangeArrowheads="1" noChangeShapeType="1" noTextEdit="1"/>
              </p:cNvSpPr>
              <p:nvPr/>
            </p:nvSpPr>
            <p:spPr>
              <a:xfrm>
                <a:off x="468312" y="3391838"/>
                <a:ext cx="8675688" cy="1015663"/>
              </a:xfrm>
              <a:prstGeom prst="rect">
                <a:avLst/>
              </a:prstGeom>
              <a:blipFill rotWithShape="1">
                <a:blip r:embed="rId5"/>
                <a:stretch>
                  <a:fillRect l="-773" t="-2994" b="-95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468312" y="4407501"/>
                <a:ext cx="6767984" cy="1938992"/>
              </a:xfrm>
              <a:prstGeom prst="rect">
                <a:avLst/>
              </a:prstGeom>
              <a:noFill/>
            </p:spPr>
            <p:txBody>
              <a:bodyPr wrap="square" rtlCol="0">
                <a:spAutoFit/>
              </a:bodyPr>
              <a:lstStyle/>
              <a:p>
                <a:r>
                  <a:rPr lang="de-DE" sz="2000" dirty="0">
                    <a:latin typeface="+mn-lt"/>
                  </a:rPr>
                  <a:t>&gt; Lebensdauer einer Computer-Festplatte: </a:t>
                </a:r>
              </a:p>
              <a:p>
                <a:r>
                  <a:rPr lang="de-DE" sz="2000" dirty="0">
                    <a:ea typeface="Cambria Math"/>
                  </a:rPr>
                  <a:t>   </a:t>
                </a:r>
                <a14:m>
                  <m:oMath xmlns:m="http://schemas.openxmlformats.org/officeDocument/2006/math">
                    <m:r>
                      <m:rPr>
                        <m:sty m:val="p"/>
                      </m:rPr>
                      <a:rPr lang="el-GR" sz="2000" i="1">
                        <a:latin typeface="Cambria Math"/>
                        <a:ea typeface="Cambria Math"/>
                      </a:rPr>
                      <m:t>Ω</m:t>
                    </m:r>
                    <m:r>
                      <a:rPr lang="de-DE" sz="2000" i="1">
                        <a:latin typeface="Cambria Math"/>
                        <a:ea typeface="Cambria Math"/>
                      </a:rPr>
                      <m:t>=</m:t>
                    </m:r>
                    <m:d>
                      <m:dPr>
                        <m:begChr m:val="["/>
                        <m:endChr m:val=""/>
                        <m:ctrlPr>
                          <a:rPr lang="de-DE" sz="2000" i="1" dirty="0" smtClean="0">
                            <a:latin typeface="Cambria Math" panose="02040503050406030204" pitchFamily="18" charset="0"/>
                            <a:ea typeface="Cambria Math"/>
                          </a:rPr>
                        </m:ctrlPr>
                      </m:dPr>
                      <m:e>
                        <m:r>
                          <a:rPr lang="de-DE" sz="2000" b="0" i="1" dirty="0" smtClean="0">
                            <a:latin typeface="Cambria Math"/>
                            <a:ea typeface="Cambria Math"/>
                          </a:rPr>
                          <m:t>0</m:t>
                        </m:r>
                      </m:e>
                    </m:d>
                    <m:r>
                      <a:rPr lang="de-DE" sz="2000" b="0" i="1" smtClean="0">
                        <a:latin typeface="Cambria Math"/>
                        <a:ea typeface="Cambria Math"/>
                      </a:rPr>
                      <m:t>,</m:t>
                    </m:r>
                    <m:d>
                      <m:dPr>
                        <m:begChr m:val=""/>
                        <m:ctrlPr>
                          <a:rPr lang="de-DE" sz="2000" b="0" i="1" smtClean="0">
                            <a:latin typeface="Cambria Math" panose="02040503050406030204" pitchFamily="18" charset="0"/>
                            <a:ea typeface="Cambria Math"/>
                          </a:rPr>
                        </m:ctrlPr>
                      </m:dPr>
                      <m:e>
                        <m:r>
                          <a:rPr lang="de-DE" sz="2000" b="0" i="1" smtClean="0">
                            <a:latin typeface="Cambria Math"/>
                            <a:ea typeface="Cambria Math"/>
                          </a:rPr>
                          <m:t>∞</m:t>
                        </m:r>
                      </m:e>
                    </m:d>
                  </m:oMath>
                </a14:m>
                <a:r>
                  <a:rPr lang="de-DE" sz="2000" dirty="0"/>
                  <a:t> </a:t>
                </a:r>
              </a:p>
              <a:p>
                <a:r>
                  <a:rPr lang="de-DE" sz="2000" b="0" dirty="0">
                    <a:solidFill>
                      <a:schemeClr val="tx1"/>
                    </a:solidFill>
                  </a:rPr>
                  <a:t>        </a:t>
                </a:r>
                <a14:m>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𝐿</m:t>
                        </m:r>
                      </m:e>
                      <m:sub>
                        <m:r>
                          <a:rPr lang="de-DE" sz="2000" b="0" i="1" smtClean="0">
                            <a:solidFill>
                              <a:schemeClr val="tx1"/>
                            </a:solidFill>
                            <a:latin typeface="Cambria Math"/>
                          </a:rPr>
                          <m:t>1</m:t>
                        </m:r>
                      </m:sub>
                    </m:sSub>
                    <m:r>
                      <m:rPr>
                        <m:nor/>
                      </m:rPr>
                      <a:rPr lang="de-DE" sz="2000" b="0" i="0" smtClean="0">
                        <a:solidFill>
                          <a:schemeClr val="tx1"/>
                        </a:solidFill>
                        <a:latin typeface="Cambria Math"/>
                      </a:rPr>
                      <m:t> =</m:t>
                    </m:r>
                    <m:d>
                      <m:dPr>
                        <m:begChr m:val="["/>
                        <m:endChr m:val=""/>
                        <m:ctrlPr>
                          <a:rPr lang="de-DE" sz="2000" i="1" dirty="0">
                            <a:latin typeface="Cambria Math" panose="02040503050406030204" pitchFamily="18" charset="0"/>
                            <a:ea typeface="Cambria Math"/>
                          </a:rPr>
                        </m:ctrlPr>
                      </m:dPr>
                      <m:e>
                        <m:r>
                          <a:rPr lang="de-DE" sz="2000" b="0" i="1" dirty="0" smtClean="0">
                            <a:latin typeface="Cambria Math"/>
                            <a:ea typeface="Cambria Math"/>
                          </a:rPr>
                          <m:t>1000</m:t>
                        </m:r>
                        <m:r>
                          <a:rPr lang="de-DE" sz="2000" i="1" dirty="0">
                            <a:latin typeface="Cambria Math"/>
                            <a:ea typeface="Cambria Math"/>
                          </a:rPr>
                          <m:t>0</m:t>
                        </m:r>
                      </m:e>
                    </m:d>
                    <m:r>
                      <a:rPr lang="de-DE" sz="2000" i="1">
                        <a:latin typeface="Cambria Math"/>
                        <a:ea typeface="Cambria Math"/>
                      </a:rPr>
                      <m:t>,</m:t>
                    </m:r>
                    <m:d>
                      <m:dPr>
                        <m:begChr m:val=""/>
                        <m:ctrlPr>
                          <a:rPr lang="de-DE" sz="2000" i="1">
                            <a:latin typeface="Cambria Math" panose="02040503050406030204" pitchFamily="18" charset="0"/>
                            <a:ea typeface="Cambria Math"/>
                          </a:rPr>
                        </m:ctrlPr>
                      </m:dPr>
                      <m:e>
                        <m:r>
                          <a:rPr lang="de-DE" sz="2000" i="1">
                            <a:latin typeface="Cambria Math"/>
                            <a:ea typeface="Cambria Math"/>
                          </a:rPr>
                          <m:t>∞</m:t>
                        </m:r>
                      </m:e>
                    </m:d>
                  </m:oMath>
                </a14:m>
                <a:endParaRPr lang="de-DE" sz="2000" i="1" dirty="0">
                  <a:latin typeface="Cambria Math"/>
                  <a:ea typeface="Cambria Math"/>
                </a:endParaRPr>
              </a:p>
              <a:p>
                <a:r>
                  <a:rPr lang="de-DE" sz="2000" dirty="0"/>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    </m:t>
                        </m:r>
                        <m:r>
                          <a:rPr lang="de-DE" sz="2000" b="0" i="1" smtClean="0">
                            <a:latin typeface="Cambria Math"/>
                          </a:rPr>
                          <m:t>𝐿</m:t>
                        </m:r>
                      </m:e>
                      <m:sub>
                        <m:r>
                          <a:rPr lang="de-DE" sz="2000" b="0" i="1" smtClean="0">
                            <a:latin typeface="Cambria Math"/>
                          </a:rPr>
                          <m:t>1</m:t>
                        </m:r>
                      </m:sub>
                    </m:sSub>
                  </m:oMath>
                </a14:m>
                <a:r>
                  <a:rPr lang="de-DE" sz="2000" dirty="0">
                    <a:latin typeface="+mn-lt"/>
                  </a:rPr>
                  <a:t> ... Ereignis „mindestens 10 000 Stunden“</a:t>
                </a:r>
              </a:p>
              <a:p>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𝐿</m:t>
                        </m:r>
                      </m:e>
                      <m:sub>
                        <m:r>
                          <a:rPr lang="de-DE" sz="2000" b="0" i="1" smtClean="0">
                            <a:latin typeface="Cambria Math"/>
                          </a:rPr>
                          <m:t>2</m:t>
                        </m:r>
                      </m:sub>
                    </m:sSub>
                    <m:r>
                      <m:rPr>
                        <m:nor/>
                      </m:rPr>
                      <a:rPr lang="de-DE" sz="2000">
                        <a:latin typeface="Cambria Math"/>
                      </a:rPr>
                      <m:t> =</m:t>
                    </m:r>
                    <m:d>
                      <m:dPr>
                        <m:begChr m:val="["/>
                        <m:endChr m:val="]"/>
                        <m:ctrlPr>
                          <a:rPr lang="de-DE" sz="2000" i="1" smtClean="0">
                            <a:latin typeface="Cambria Math" panose="02040503050406030204" pitchFamily="18" charset="0"/>
                          </a:rPr>
                        </m:ctrlPr>
                      </m:dPr>
                      <m:e>
                        <m:r>
                          <a:rPr lang="de-DE" sz="2000" b="0" i="1" smtClean="0">
                            <a:latin typeface="Cambria Math"/>
                          </a:rPr>
                          <m:t>10 000, 20 000</m:t>
                        </m:r>
                      </m:e>
                    </m:d>
                    <m:r>
                      <a:rPr lang="de-DE" sz="2000" b="0" i="1" smtClean="0">
                        <a:latin typeface="Cambria Math"/>
                      </a:rPr>
                      <m:t> </m:t>
                    </m:r>
                  </m:oMath>
                </a14:m>
                <a:endParaRPr lang="de-DE" sz="2000" b="0" i="1" dirty="0">
                  <a:latin typeface="Cambria Math"/>
                </a:endParaRPr>
              </a:p>
              <a:p>
                <a:r>
                  <a:rPr lang="de-DE" sz="2000" dirty="0"/>
                  <a:t>     </a:t>
                </a:r>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    </m:t>
                        </m:r>
                        <m:r>
                          <a:rPr lang="de-DE" sz="2000" i="1">
                            <a:latin typeface="Cambria Math"/>
                          </a:rPr>
                          <m:t>𝐿</m:t>
                        </m:r>
                      </m:e>
                      <m:sub>
                        <m:r>
                          <a:rPr lang="de-DE" sz="2000" b="0" i="1" smtClean="0">
                            <a:latin typeface="Cambria Math"/>
                          </a:rPr>
                          <m:t>2</m:t>
                        </m:r>
                      </m:sub>
                    </m:sSub>
                  </m:oMath>
                </a14:m>
                <a:r>
                  <a:rPr lang="de-DE" sz="2000" dirty="0"/>
                  <a:t> ... </a:t>
                </a:r>
                <a:r>
                  <a:rPr lang="de-DE" sz="2000" dirty="0">
                    <a:latin typeface="+mn-lt"/>
                  </a:rPr>
                  <a:t>Ereignis „zwischen 10 000 und 20 000 Stunden</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2" y="4407501"/>
                <a:ext cx="6767984" cy="1938992"/>
              </a:xfrm>
              <a:prstGeom prst="rect">
                <a:avLst/>
              </a:prstGeom>
              <a:blipFill rotWithShape="1">
                <a:blip r:embed="rId6"/>
                <a:stretch>
                  <a:fillRect l="-991" t="-9748" b="-4717"/>
                </a:stretch>
              </a:blipFill>
            </p:spPr>
            <p:txBody>
              <a:bodyPr/>
              <a:lstStyle/>
              <a:p>
                <a:r>
                  <a:rPr lang="de-DE">
                    <a:noFill/>
                  </a:rPr>
                  <a:t> </a:t>
                </a:r>
              </a:p>
            </p:txBody>
          </p:sp>
        </mc:Fallback>
      </mc:AlternateContent>
    </p:spTree>
    <p:extLst>
      <p:ext uri="{BB962C8B-B14F-4D97-AF65-F5344CB8AC3E}">
        <p14:creationId xmlns:p14="http://schemas.microsoft.com/office/powerpoint/2010/main" val="385205742"/>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288</a:t>
            </a:r>
            <a:endParaRPr lang="de-DE" sz="8000" b="1" dirty="0">
              <a:solidFill>
                <a:schemeClr val="tx1"/>
              </a:solidFill>
              <a:latin typeface="+mj-lt"/>
            </a:endParaRPr>
          </a:p>
        </p:txBody>
      </p: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8312" y="1052736"/>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Wahrscheinlichkeiten und Ereignisse diskreter Ergebnisräume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7200" y="1668969"/>
            <a:ext cx="7610475" cy="3857625"/>
          </a:xfrm>
          <a:prstGeom prst="rect">
            <a:avLst/>
          </a:prstGeom>
        </p:spPr>
      </p:pic>
    </p:spTree>
    <p:extLst>
      <p:ext uri="{BB962C8B-B14F-4D97-AF65-F5344CB8AC3E}">
        <p14:creationId xmlns:p14="http://schemas.microsoft.com/office/powerpoint/2010/main" val="1324623071"/>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289</a:t>
            </a:r>
            <a:endParaRPr lang="de-DE" sz="8000" b="1" dirty="0">
              <a:solidFill>
                <a:schemeClr val="tx1"/>
              </a:solidFill>
              <a:latin typeface="+mj-lt"/>
            </a:endParaRPr>
          </a:p>
        </p:txBody>
      </p: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8312" y="1052736"/>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Allgemeine Anmerkungen zur Axiomatik </a:t>
            </a:r>
            <a:r>
              <a:rPr lang="de-DE" sz="2000" dirty="0">
                <a:solidFill>
                  <a:srgbClr val="0070C0"/>
                </a:solidFill>
                <a:latin typeface="+mn-lt"/>
              </a:rPr>
              <a:t>●</a:t>
            </a:r>
            <a:endParaRPr lang="de-DE" sz="2000" b="1" dirty="0">
              <a:solidFill>
                <a:srgbClr val="0070C0"/>
              </a:solidFill>
              <a:latin typeface="+mn-lt"/>
            </a:endParaRPr>
          </a:p>
        </p:txBody>
      </p:sp>
      <p:sp>
        <p:nvSpPr>
          <p:cNvPr id="8" name="Textfeld 9"/>
          <p:cNvSpPr txBox="1">
            <a:spLocks noChangeArrowheads="1"/>
          </p:cNvSpPr>
          <p:nvPr/>
        </p:nvSpPr>
        <p:spPr bwMode="auto">
          <a:xfrm>
            <a:off x="467433" y="3805009"/>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Wahrscheinlichkeiten als Funktionswerte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70369" y="1452846"/>
            <a:ext cx="8568183" cy="400110"/>
          </a:xfrm>
          <a:prstGeom prst="rect">
            <a:avLst/>
          </a:prstGeom>
          <a:noFill/>
        </p:spPr>
        <p:txBody>
          <a:bodyPr wrap="square" rtlCol="0">
            <a:spAutoFit/>
          </a:bodyPr>
          <a:lstStyle/>
          <a:p>
            <a:r>
              <a:rPr lang="de-DE" sz="2000" dirty="0">
                <a:latin typeface="+mn-lt"/>
              </a:rPr>
              <a:t>&gt; Vorliegende Definition gilt zunächst einmal nur für </a:t>
            </a:r>
            <a:r>
              <a:rPr lang="de-DE" sz="2000" b="1" dirty="0">
                <a:solidFill>
                  <a:srgbClr val="0070C0"/>
                </a:solidFill>
                <a:latin typeface="+mn-lt"/>
              </a:rPr>
              <a:t>diskrete Ergebnisräume </a:t>
            </a:r>
          </a:p>
        </p:txBody>
      </p:sp>
      <p:sp>
        <p:nvSpPr>
          <p:cNvPr id="11" name="Textfeld 10"/>
          <p:cNvSpPr txBox="1"/>
          <p:nvPr/>
        </p:nvSpPr>
        <p:spPr>
          <a:xfrm>
            <a:off x="468313" y="1876572"/>
            <a:ext cx="8568183" cy="707886"/>
          </a:xfrm>
          <a:prstGeom prst="rect">
            <a:avLst/>
          </a:prstGeom>
          <a:noFill/>
        </p:spPr>
        <p:txBody>
          <a:bodyPr wrap="square" rtlCol="0">
            <a:spAutoFit/>
          </a:bodyPr>
          <a:lstStyle/>
          <a:p>
            <a:r>
              <a:rPr lang="de-DE" sz="2000" dirty="0">
                <a:latin typeface="+mn-lt"/>
              </a:rPr>
              <a:t>&gt; Überabzählbare Ergebnisräume erzeugen mathematisches Problem bei der</a:t>
            </a:r>
          </a:p>
          <a:p>
            <a:r>
              <a:rPr lang="de-DE" sz="2000" dirty="0">
                <a:latin typeface="+mn-lt"/>
              </a:rPr>
              <a:t>   Definition von Wahrscheinlichkeiten (siehe später)</a:t>
            </a:r>
          </a:p>
        </p:txBody>
      </p:sp>
      <p:sp>
        <p:nvSpPr>
          <p:cNvPr id="12" name="Textfeld 11"/>
          <p:cNvSpPr txBox="1"/>
          <p:nvPr/>
        </p:nvSpPr>
        <p:spPr>
          <a:xfrm>
            <a:off x="472786" y="2577098"/>
            <a:ext cx="8568183" cy="400110"/>
          </a:xfrm>
          <a:prstGeom prst="rect">
            <a:avLst/>
          </a:prstGeom>
          <a:noFill/>
        </p:spPr>
        <p:txBody>
          <a:bodyPr wrap="square" rtlCol="0">
            <a:spAutoFit/>
          </a:bodyPr>
          <a:lstStyle/>
          <a:p>
            <a:r>
              <a:rPr lang="de-DE" sz="2000" dirty="0">
                <a:latin typeface="+mn-lt"/>
              </a:rPr>
              <a:t>&gt; Sämtliche Rechenregeln letztlich auf diese 3 Axiome zurückführbar</a:t>
            </a:r>
          </a:p>
        </p:txBody>
      </p:sp>
      <p:sp>
        <p:nvSpPr>
          <p:cNvPr id="14" name="Textfeld 13"/>
          <p:cNvSpPr txBox="1"/>
          <p:nvPr/>
        </p:nvSpPr>
        <p:spPr>
          <a:xfrm>
            <a:off x="468310" y="2995404"/>
            <a:ext cx="8352162" cy="707886"/>
          </a:xfrm>
          <a:prstGeom prst="rect">
            <a:avLst/>
          </a:prstGeom>
          <a:noFill/>
        </p:spPr>
        <p:txBody>
          <a:bodyPr wrap="square" rtlCol="0">
            <a:spAutoFit/>
          </a:bodyPr>
          <a:lstStyle/>
          <a:p>
            <a:r>
              <a:rPr lang="de-DE" sz="2000" dirty="0">
                <a:latin typeface="+mn-lt"/>
              </a:rPr>
              <a:t>&gt; Axiome geben keine Anhaltspunkte darüber, wie konkrete Wahrscheinlich-</a:t>
            </a:r>
          </a:p>
          <a:p>
            <a:r>
              <a:rPr lang="de-DE" sz="2000" dirty="0">
                <a:latin typeface="+mn-lt"/>
              </a:rPr>
              <a:t>   </a:t>
            </a:r>
            <a:r>
              <a:rPr lang="de-DE" sz="2000" dirty="0" err="1">
                <a:latin typeface="+mn-lt"/>
              </a:rPr>
              <a:t>keiten</a:t>
            </a:r>
            <a:r>
              <a:rPr lang="de-DE" sz="2000" dirty="0">
                <a:latin typeface="+mn-lt"/>
              </a:rPr>
              <a:t> berechnet werden sollen</a:t>
            </a:r>
          </a:p>
        </p:txBody>
      </p:sp>
      <p:pic>
        <p:nvPicPr>
          <p:cNvPr id="2" name="Grafik 1"/>
          <p:cNvPicPr>
            <a:picLocks noChangeAspect="1"/>
          </p:cNvPicPr>
          <p:nvPr/>
        </p:nvPicPr>
        <p:blipFill>
          <a:blip r:embed="rId3"/>
          <a:stretch>
            <a:fillRect/>
          </a:stretch>
        </p:blipFill>
        <p:spPr>
          <a:xfrm>
            <a:off x="714587" y="4230162"/>
            <a:ext cx="7600950" cy="1533525"/>
          </a:xfrm>
          <a:prstGeom prst="rect">
            <a:avLst/>
          </a:prstGeom>
        </p:spPr>
      </p:pic>
    </p:spTree>
    <p:extLst>
      <p:ext uri="{BB962C8B-B14F-4D97-AF65-F5344CB8AC3E}">
        <p14:creationId xmlns:p14="http://schemas.microsoft.com/office/powerpoint/2010/main" val="4194957791"/>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290</a:t>
            </a:r>
            <a:endParaRPr lang="de-DE" sz="8000" b="1" dirty="0">
              <a:solidFill>
                <a:schemeClr val="tx1"/>
              </a:solidFill>
              <a:latin typeface="+mj-lt"/>
            </a:endParaRPr>
          </a:p>
        </p:txBody>
      </p: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9"/>
          <p:cNvSpPr txBox="1">
            <a:spLocks noChangeArrowheads="1"/>
          </p:cNvSpPr>
          <p:nvPr/>
        </p:nvSpPr>
        <p:spPr bwMode="auto">
          <a:xfrm>
            <a:off x="468313" y="4003597"/>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Die Bedeutung der Axiome im Einzelnen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5" name="Textfeld 14"/>
              <p:cNvSpPr txBox="1"/>
              <p:nvPr/>
            </p:nvSpPr>
            <p:spPr>
              <a:xfrm>
                <a:off x="468312" y="1052736"/>
                <a:ext cx="8496176" cy="2900474"/>
              </a:xfrm>
              <a:prstGeom prst="rect">
                <a:avLst/>
              </a:prstGeom>
              <a:noFill/>
            </p:spPr>
            <p:txBody>
              <a:bodyPr wrap="square" rtlCol="0">
                <a:spAutoFit/>
              </a:bodyPr>
              <a:lstStyle/>
              <a:p>
                <a:r>
                  <a:rPr lang="de-DE" sz="2000" dirty="0">
                    <a:latin typeface="+mn-lt"/>
                  </a:rPr>
                  <a:t>Beispiel:</a:t>
                </a:r>
              </a:p>
              <a:p>
                <a:r>
                  <a:rPr lang="de-DE" sz="2000" dirty="0">
                    <a:latin typeface="+mn-lt"/>
                  </a:rPr>
                  <a:t>In einer Urne liegen 3 Kugeln, die mit den Zahlen 2, 4 und 6 beschriftet sind.</a:t>
                </a:r>
              </a:p>
              <a:p>
                <a:r>
                  <a:rPr lang="de-DE" sz="2000" dirty="0">
                    <a:latin typeface="+mn-lt"/>
                  </a:rPr>
                  <a:t>Es wird zufällig eine Kugel gezogen. Dann gilt:</a:t>
                </a:r>
              </a:p>
              <a:p>
                <a:r>
                  <a:rPr lang="de-DE" sz="2000" dirty="0">
                    <a:latin typeface="+mn-lt"/>
                  </a:rPr>
                  <a:t>          Ergebnisraum: </a:t>
                </a:r>
                <a14:m>
                  <m:oMath xmlns:m="http://schemas.openxmlformats.org/officeDocument/2006/math">
                    <m:r>
                      <m:rPr>
                        <m:sty m:val="p"/>
                      </m:rPr>
                      <a:rPr lang="el-GR" sz="2000" i="1" smtClean="0">
                        <a:latin typeface="Cambria Math"/>
                        <a:ea typeface="Cambria Math"/>
                      </a:rPr>
                      <m:t>Ω</m:t>
                    </m:r>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2, 4, 6</m:t>
                        </m:r>
                      </m:e>
                    </m:d>
                  </m:oMath>
                </a14:m>
                <a:r>
                  <a:rPr lang="de-DE" sz="2000" dirty="0">
                    <a:latin typeface="+mn-lt"/>
                  </a:rPr>
                  <a:t>  </a:t>
                </a:r>
              </a:p>
              <a:p>
                <a:r>
                  <a:rPr lang="de-DE" sz="2000" dirty="0">
                    <a:latin typeface="+mn-lt"/>
                  </a:rPr>
                  <a:t>          Definitionsbereich von </a:t>
                </a:r>
                <a:r>
                  <a:rPr lang="de-DE" sz="2000" i="1" dirty="0">
                    <a:latin typeface="+mn-lt"/>
                  </a:rPr>
                  <a:t>P</a:t>
                </a:r>
                <a:r>
                  <a:rPr lang="de-DE" sz="2000" dirty="0">
                    <a:latin typeface="+mn-lt"/>
                  </a:rPr>
                  <a:t>:          </a:t>
                </a:r>
              </a:p>
              <a:p>
                <a:r>
                  <a:rPr lang="de-DE" sz="2000" dirty="0">
                    <a:latin typeface="+mn-lt"/>
                  </a:rPr>
                  <a:t>                                   </a:t>
                </a:r>
                <a14:m>
                  <m:oMath xmlns:m="http://schemas.openxmlformats.org/officeDocument/2006/math">
                    <m:r>
                      <a:rPr lang="de-DE" sz="2000" i="1" smtClean="0">
                        <a:solidFill>
                          <a:schemeClr val="tx1"/>
                        </a:solidFill>
                        <a:latin typeface="Cambria Math"/>
                        <a:ea typeface="Cambria Math"/>
                      </a:rPr>
                      <m:t>𝔓</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𝑍</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d>
                          <m:dPr>
                            <m:begChr m:val="{"/>
                            <m:endChr m:val="}"/>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2</m:t>
                            </m:r>
                          </m:e>
                        </m:d>
                        <m:r>
                          <a:rPr lang="de-DE" sz="2000" i="1">
                            <a:solidFill>
                              <a:schemeClr val="tx1"/>
                            </a:solidFill>
                            <a:latin typeface="Cambria Math"/>
                            <a:ea typeface="Cambria Math"/>
                          </a:rPr>
                          <m:t>, </m:t>
                        </m:r>
                        <m:d>
                          <m:dPr>
                            <m:begChr m:val="{"/>
                            <m:endChr m:val="}"/>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4</m:t>
                            </m:r>
                          </m:e>
                        </m:d>
                        <m:r>
                          <a:rPr lang="de-DE" sz="2000" i="1">
                            <a:solidFill>
                              <a:schemeClr val="tx1"/>
                            </a:solidFill>
                            <a:latin typeface="Cambria Math"/>
                            <a:ea typeface="Cambria Math"/>
                          </a:rPr>
                          <m:t>, </m:t>
                        </m:r>
                        <m:d>
                          <m:dPr>
                            <m:begChr m:val="{"/>
                            <m:endChr m:val="}"/>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6</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2,4</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2,6</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4,6</m:t>
                            </m:r>
                          </m:e>
                        </m:d>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2,4,6</m:t>
                            </m:r>
                          </m:e>
                        </m:d>
                        <m:r>
                          <a:rPr lang="de-DE" sz="2000" i="1">
                            <a:solidFill>
                              <a:schemeClr val="tx1"/>
                            </a:solidFill>
                            <a:latin typeface="Cambria Math"/>
                            <a:ea typeface="Cambria Math"/>
                          </a:rPr>
                          <m:t>,∅</m:t>
                        </m:r>
                      </m:e>
                    </m:d>
                  </m:oMath>
                </a14:m>
                <a:endParaRPr lang="de-DE" sz="2000" dirty="0">
                  <a:solidFill>
                    <a:schemeClr val="tx1"/>
                  </a:solidFill>
                </a:endParaRPr>
              </a:p>
              <a:p>
                <a:r>
                  <a:rPr lang="de-DE" sz="2000" dirty="0">
                    <a:latin typeface="+mn-lt"/>
                  </a:rPr>
                  <a:t>          Wertebereich von </a:t>
                </a:r>
                <a:r>
                  <a:rPr lang="de-DE" sz="2000" i="1" dirty="0">
                    <a:latin typeface="+mn-lt"/>
                  </a:rPr>
                  <a:t>P</a:t>
                </a:r>
                <a:r>
                  <a:rPr lang="de-DE" sz="2000" dirty="0">
                    <a:latin typeface="+mn-lt"/>
                  </a:rPr>
                  <a:t>:</a:t>
                </a:r>
              </a:p>
              <a:p>
                <a:r>
                  <a:rPr lang="de-DE" sz="2000" dirty="0">
                    <a:latin typeface="+mn-lt"/>
                  </a:rPr>
                  <a:t>                                   [0, 1] oder genauer eine Teilmenge davon wie etwa</a:t>
                </a:r>
              </a:p>
              <a:p>
                <a:r>
                  <a:rPr lang="de-DE" sz="2000" dirty="0">
                    <a:latin typeface="+mn-lt"/>
                  </a:rPr>
                  <a:t>                                   {0, 1/3, 2/3, 1}</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2" y="1052736"/>
                <a:ext cx="8496176" cy="2900474"/>
              </a:xfrm>
              <a:prstGeom prst="rect">
                <a:avLst/>
              </a:prstGeom>
              <a:blipFill rotWithShape="1">
                <a:blip r:embed="rId3"/>
                <a:stretch>
                  <a:fillRect l="-789" t="-1053" b="-2947"/>
                </a:stretch>
              </a:blipFill>
            </p:spPr>
            <p:txBody>
              <a:bodyPr/>
              <a:lstStyle/>
              <a:p>
                <a:r>
                  <a:rPr lang="de-DE">
                    <a:noFill/>
                  </a:rPr>
                  <a:t> </a:t>
                </a:r>
              </a:p>
            </p:txBody>
          </p:sp>
        </mc:Fallback>
      </mc:AlternateContent>
      <p:sp>
        <p:nvSpPr>
          <p:cNvPr id="16" name="Textfeld 15"/>
          <p:cNvSpPr txBox="1"/>
          <p:nvPr/>
        </p:nvSpPr>
        <p:spPr>
          <a:xfrm>
            <a:off x="468313" y="4509120"/>
            <a:ext cx="8568183" cy="400110"/>
          </a:xfrm>
          <a:prstGeom prst="rect">
            <a:avLst/>
          </a:prstGeom>
          <a:noFill/>
        </p:spPr>
        <p:txBody>
          <a:bodyPr wrap="square" rtlCol="0">
            <a:spAutoFit/>
          </a:bodyPr>
          <a:lstStyle/>
          <a:p>
            <a:r>
              <a:rPr lang="de-DE" sz="2000" dirty="0">
                <a:latin typeface="+mn-lt"/>
              </a:rPr>
              <a:t>&gt; (K1): Wahrscheinlichkeiten sind nicht negativ</a:t>
            </a:r>
            <a:endParaRPr lang="de-DE" sz="2000" b="1" dirty="0">
              <a:solidFill>
                <a:srgbClr val="0070C0"/>
              </a:solidFill>
              <a:latin typeface="+mn-lt"/>
            </a:endParaRPr>
          </a:p>
        </p:txBody>
      </p:sp>
      <p:sp>
        <p:nvSpPr>
          <p:cNvPr id="18" name="Textfeld 17"/>
          <p:cNvSpPr txBox="1"/>
          <p:nvPr/>
        </p:nvSpPr>
        <p:spPr>
          <a:xfrm>
            <a:off x="468313" y="4913690"/>
            <a:ext cx="8568183" cy="400110"/>
          </a:xfrm>
          <a:prstGeom prst="rect">
            <a:avLst/>
          </a:prstGeom>
          <a:noFill/>
        </p:spPr>
        <p:txBody>
          <a:bodyPr wrap="square" rtlCol="0">
            <a:spAutoFit/>
          </a:bodyPr>
          <a:lstStyle/>
          <a:p>
            <a:r>
              <a:rPr lang="de-DE" sz="2000" dirty="0">
                <a:latin typeface="+mn-lt"/>
              </a:rPr>
              <a:t>&gt; (K2): Normierungsaxiom (Beschränkung auf Wertebereich [0, 1])</a:t>
            </a:r>
          </a:p>
        </p:txBody>
      </p:sp>
      <p:sp>
        <p:nvSpPr>
          <p:cNvPr id="19" name="Textfeld 18"/>
          <p:cNvSpPr txBox="1"/>
          <p:nvPr/>
        </p:nvSpPr>
        <p:spPr>
          <a:xfrm>
            <a:off x="468313" y="5313800"/>
            <a:ext cx="8568183" cy="400110"/>
          </a:xfrm>
          <a:prstGeom prst="rect">
            <a:avLst/>
          </a:prstGeom>
          <a:noFill/>
        </p:spPr>
        <p:txBody>
          <a:bodyPr wrap="square" rtlCol="0">
            <a:spAutoFit/>
          </a:bodyPr>
          <a:lstStyle/>
          <a:p>
            <a:r>
              <a:rPr lang="de-DE" sz="2000" dirty="0">
                <a:latin typeface="+mn-lt"/>
              </a:rPr>
              <a:t>&gt; (K3): Einzige Rechenregel (Additionssatz für disjunkte Ereignisse)</a:t>
            </a:r>
            <a:endParaRPr lang="de-DE" sz="2000" b="1" dirty="0">
              <a:solidFill>
                <a:srgbClr val="0070C0"/>
              </a:solidFill>
              <a:latin typeface="+mn-lt"/>
            </a:endParaRPr>
          </a:p>
        </p:txBody>
      </p:sp>
    </p:spTree>
    <p:extLst>
      <p:ext uri="{BB962C8B-B14F-4D97-AF65-F5344CB8AC3E}">
        <p14:creationId xmlns:p14="http://schemas.microsoft.com/office/powerpoint/2010/main" val="3868789925"/>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8312" y="1052736"/>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Schlussfolgerungen aus den Axiomen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7200" y="1668969"/>
            <a:ext cx="7610475" cy="4752975"/>
          </a:xfrm>
          <a:prstGeom prst="rect">
            <a:avLst/>
          </a:prstGeom>
        </p:spPr>
      </p:pic>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291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506363612"/>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292</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92751" y="1254176"/>
            <a:ext cx="5619750" cy="2324100"/>
          </a:xfrm>
          <a:prstGeom prst="rect">
            <a:avLst/>
          </a:prstGeom>
        </p:spPr>
      </p:pic>
      <p:pic>
        <p:nvPicPr>
          <p:cNvPr id="3" name="Grafik 2"/>
          <p:cNvPicPr>
            <a:picLocks noChangeAspect="1"/>
          </p:cNvPicPr>
          <p:nvPr/>
        </p:nvPicPr>
        <p:blipFill>
          <a:blip r:embed="rId4"/>
          <a:stretch>
            <a:fillRect/>
          </a:stretch>
        </p:blipFill>
        <p:spPr>
          <a:xfrm>
            <a:off x="457200" y="3892447"/>
            <a:ext cx="6105525" cy="2390775"/>
          </a:xfrm>
          <a:prstGeom prst="rect">
            <a:avLst/>
          </a:prstGeom>
        </p:spPr>
      </p:pic>
    </p:spTree>
    <p:extLst>
      <p:ext uri="{BB962C8B-B14F-4D97-AF65-F5344CB8AC3E}">
        <p14:creationId xmlns:p14="http://schemas.microsoft.com/office/powerpoint/2010/main" val="1009532947"/>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9"/>
          <p:cNvSpPr txBox="1">
            <a:spLocks noChangeArrowheads="1"/>
          </p:cNvSpPr>
          <p:nvPr/>
        </p:nvSpPr>
        <p:spPr bwMode="auto">
          <a:xfrm>
            <a:off x="468312" y="1052736"/>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6.1.1: Würfelwurf </a:t>
            </a:r>
            <a:r>
              <a:rPr lang="de-DE" sz="2000" dirty="0">
                <a:solidFill>
                  <a:srgbClr val="0070C0"/>
                </a:solidFill>
                <a:latin typeface="+mn-lt"/>
              </a:rPr>
              <a:t>●</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293</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8" name="Textfeld 7"/>
              <p:cNvSpPr txBox="1"/>
              <p:nvPr/>
            </p:nvSpPr>
            <p:spPr>
              <a:xfrm>
                <a:off x="468312" y="1556792"/>
                <a:ext cx="410368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m:rPr>
                          <m:sty m:val="p"/>
                        </m:rPr>
                        <a:rPr lang="el-GR" sz="2000" i="1">
                          <a:latin typeface="Cambria Math"/>
                          <a:ea typeface="Cambria Math"/>
                        </a:rPr>
                        <m:t>Ω</m:t>
                      </m:r>
                      <m:r>
                        <a:rPr lang="de-DE" sz="2000" i="1">
                          <a:latin typeface="Cambria Math"/>
                          <a:ea typeface="Cambria Math"/>
                        </a:rPr>
                        <m:t>=</m:t>
                      </m:r>
                      <m:d>
                        <m:dPr>
                          <m:begChr m:val="{"/>
                          <m:endChr m:val="}"/>
                          <m:ctrlPr>
                            <a:rPr lang="de-DE" sz="2000" i="1">
                              <a:latin typeface="Cambria Math" panose="02040503050406030204" pitchFamily="18" charset="0"/>
                              <a:ea typeface="Cambria Math"/>
                            </a:rPr>
                          </m:ctrlPr>
                        </m:dPr>
                        <m:e>
                          <m:r>
                            <a:rPr lang="de-DE" sz="2000" i="1">
                              <a:latin typeface="Cambria Math"/>
                              <a:ea typeface="Cambria Math"/>
                            </a:rPr>
                            <m:t>1, 2, 3, 4, 5, 6</m:t>
                          </m:r>
                        </m:e>
                      </m:d>
                    </m:oMath>
                  </m:oMathPara>
                </a14:m>
                <a:endParaRPr lang="de-DE" sz="2000" dirty="0">
                  <a:latin typeface="+mn-lt"/>
                </a:endParaRPr>
              </a:p>
            </p:txBody>
          </p:sp>
        </mc:Choice>
        <mc:Fallback xmlns="">
          <p:sp>
            <p:nvSpPr>
              <p:cNvPr id="8" name="Textfeld 7"/>
              <p:cNvSpPr txBox="1">
                <a:spLocks noRot="1" noChangeAspect="1" noMove="1" noResize="1" noEditPoints="1" noAdjustHandles="1" noChangeArrowheads="1" noChangeShapeType="1" noTextEdit="1"/>
              </p:cNvSpPr>
              <p:nvPr/>
            </p:nvSpPr>
            <p:spPr>
              <a:xfrm>
                <a:off x="468312" y="1556792"/>
                <a:ext cx="4103688"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468312" y="2060848"/>
                <a:ext cx="6984008" cy="400110"/>
              </a:xfrm>
              <a:prstGeom prst="rect">
                <a:avLst/>
              </a:prstGeom>
              <a:noFill/>
            </p:spPr>
            <p:txBody>
              <a:bodyPr wrap="square" rtlCol="0">
                <a:spAutoFit/>
              </a:bodyPr>
              <a:lstStyle/>
              <a:p>
                <a:r>
                  <a:rPr lang="de-DE" sz="2000" dirty="0">
                    <a:latin typeface="+mn-lt"/>
                  </a:rPr>
                  <a:t>Betrachte Ereignisse  </a:t>
                </a:r>
                <a14:m>
                  <m:oMath xmlns:m="http://schemas.openxmlformats.org/officeDocument/2006/math">
                    <m:r>
                      <a:rPr lang="de-DE" sz="2000" b="0" i="1" smtClean="0">
                        <a:latin typeface="Cambria Math"/>
                      </a:rPr>
                      <m:t>𝐴</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2, 4, 6</m:t>
                        </m:r>
                      </m:e>
                    </m:d>
                  </m:oMath>
                </a14:m>
                <a:r>
                  <a:rPr lang="de-DE" sz="2000" dirty="0">
                    <a:latin typeface="+mn-lt"/>
                  </a:rPr>
                  <a:t>  und  </a:t>
                </a:r>
                <a14:m>
                  <m:oMath xmlns:m="http://schemas.openxmlformats.org/officeDocument/2006/math">
                    <m:r>
                      <a:rPr lang="de-DE" sz="2000" b="0" i="1" smtClean="0">
                        <a:latin typeface="Cambria Math"/>
                      </a:rPr>
                      <m:t>𝐷</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6</m:t>
                        </m:r>
                      </m:e>
                    </m:d>
                  </m:oMath>
                </a14:m>
                <a:endParaRPr lang="de-DE" sz="2000" dirty="0">
                  <a:latin typeface="+mn-lt"/>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468312" y="2060848"/>
                <a:ext cx="6984008" cy="400110"/>
              </a:xfrm>
              <a:prstGeom prst="rect">
                <a:avLst/>
              </a:prstGeom>
              <a:blipFill rotWithShape="1">
                <a:blip r:embed="rId4"/>
                <a:stretch>
                  <a:fillRect l="-961"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468311" y="2481647"/>
                <a:ext cx="9000231" cy="400110"/>
              </a:xfrm>
              <a:prstGeom prst="rect">
                <a:avLst/>
              </a:prstGeom>
              <a:noFill/>
            </p:spPr>
            <p:txBody>
              <a:bodyPr wrap="square" rtlCol="0">
                <a:spAutoFit/>
              </a:bodyPr>
              <a:lstStyle/>
              <a:p>
                <a:r>
                  <a:rPr lang="de-DE" sz="2000" dirty="0">
                    <a:latin typeface="+mn-lt"/>
                  </a:rPr>
                  <a:t>Gemäß Regel Nr. 3 (</a:t>
                </a:r>
                <a:r>
                  <a:rPr lang="de-DE" sz="2000">
                    <a:latin typeface="+mn-lt"/>
                  </a:rPr>
                  <a:t>Folie 291) </a:t>
                </a:r>
                <a:r>
                  <a:rPr lang="de-DE" sz="2000" dirty="0">
                    <a:latin typeface="+mn-lt"/>
                  </a:rPr>
                  <a:t>muss dann gelten: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𝐷</m:t>
                        </m:r>
                      </m:e>
                    </m:d>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𝐴</m:t>
                        </m:r>
                      </m:e>
                    </m:d>
                  </m:oMath>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68311" y="2481647"/>
                <a:ext cx="9000231" cy="400110"/>
              </a:xfrm>
              <a:prstGeom prst="rect">
                <a:avLst/>
              </a:prstGeom>
              <a:blipFill>
                <a:blip r:embed="rId5"/>
                <a:stretch>
                  <a:fillRect l="-745"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68313" y="2889562"/>
                <a:ext cx="9000231" cy="400815"/>
              </a:xfrm>
              <a:prstGeom prst="rect">
                <a:avLst/>
              </a:prstGeom>
              <a:noFill/>
            </p:spPr>
            <p:txBody>
              <a:bodyPr wrap="square" rtlCol="0">
                <a:spAutoFit/>
              </a:bodyPr>
              <a:lstStyle/>
              <a:p>
                <a:r>
                  <a:rPr lang="de-DE" sz="2000" dirty="0">
                    <a:latin typeface="+mn-lt"/>
                  </a:rPr>
                  <a:t>Gemäß Regel Nr. 4 muss gelten: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acc>
                          <m:accPr>
                            <m:chr m:val="̅"/>
                            <m:ctrlPr>
                              <a:rPr lang="de-DE" sz="2000" i="1">
                                <a:latin typeface="Cambria Math" panose="02040503050406030204" pitchFamily="18" charset="0"/>
                              </a:rPr>
                            </m:ctrlPr>
                          </m:accPr>
                          <m:e>
                            <m:r>
                              <a:rPr lang="de-DE" sz="2000" b="0" i="1" smtClean="0">
                                <a:latin typeface="Cambria Math"/>
                              </a:rPr>
                              <m:t>𝐴</m:t>
                            </m:r>
                          </m:e>
                        </m:acc>
                      </m:e>
                    </m:d>
                    <m:r>
                      <a:rPr lang="de-DE" sz="2000" b="0" i="1" smtClean="0">
                        <a:latin typeface="Cambria Math"/>
                      </a:rPr>
                      <m:t>=1−</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𝐴</m:t>
                        </m:r>
                      </m:e>
                    </m:d>
                  </m:oMath>
                </a14:m>
                <a:r>
                  <a:rPr lang="de-DE" sz="2000" dirty="0">
                    <a:latin typeface="+mn-lt"/>
                  </a:rPr>
                  <a:t>  </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3" y="2889562"/>
                <a:ext cx="9000231" cy="400815"/>
              </a:xfrm>
              <a:prstGeom prst="rect">
                <a:avLst/>
              </a:prstGeom>
              <a:blipFill rotWithShape="1">
                <a:blip r:embed="rId6"/>
                <a:stretch>
                  <a:fillRect l="-745" t="-7576" b="-25758"/>
                </a:stretch>
              </a:blipFill>
            </p:spPr>
            <p:txBody>
              <a:bodyPr/>
              <a:lstStyle/>
              <a:p>
                <a:r>
                  <a:rPr lang="de-DE">
                    <a:noFill/>
                  </a:rPr>
                  <a:t> </a:t>
                </a:r>
              </a:p>
            </p:txBody>
          </p:sp>
        </mc:Fallback>
      </mc:AlternateContent>
      <p:sp>
        <p:nvSpPr>
          <p:cNvPr id="13" name="Textfeld 12"/>
          <p:cNvSpPr txBox="1"/>
          <p:nvPr/>
        </p:nvSpPr>
        <p:spPr>
          <a:xfrm>
            <a:off x="468311" y="3323325"/>
            <a:ext cx="7632082" cy="2246769"/>
          </a:xfrm>
          <a:prstGeom prst="rect">
            <a:avLst/>
          </a:prstGeom>
          <a:noFill/>
        </p:spPr>
        <p:txBody>
          <a:bodyPr wrap="square" rtlCol="0">
            <a:spAutoFit/>
          </a:bodyPr>
          <a:lstStyle/>
          <a:p>
            <a:r>
              <a:rPr lang="de-DE" sz="2000" dirty="0">
                <a:latin typeface="+mn-lt"/>
              </a:rPr>
              <a:t>Man beachte, dass aus den bisherigen Rechenregeln nicht hervorgeht</a:t>
            </a:r>
          </a:p>
          <a:p>
            <a:r>
              <a:rPr lang="de-DE" sz="2000" dirty="0">
                <a:latin typeface="+mn-lt"/>
              </a:rPr>
              <a:t>welche konkreten Wahrscheinlichkeiten hier gelten sollten.</a:t>
            </a:r>
          </a:p>
          <a:p>
            <a:r>
              <a:rPr lang="de-DE" sz="2000" dirty="0">
                <a:latin typeface="+mn-lt"/>
              </a:rPr>
              <a:t>Beispielsweise könnte im vorliegenden Fall gelten:</a:t>
            </a:r>
          </a:p>
          <a:p>
            <a:endParaRPr lang="de-DE" sz="2000" dirty="0">
              <a:latin typeface="+mn-lt"/>
            </a:endParaRPr>
          </a:p>
          <a:p>
            <a:endParaRPr lang="de-DE" sz="2000" dirty="0">
              <a:latin typeface="+mn-lt"/>
            </a:endParaRPr>
          </a:p>
          <a:p>
            <a:r>
              <a:rPr lang="de-DE" sz="2000" dirty="0">
                <a:latin typeface="+mn-lt"/>
              </a:rPr>
              <a:t>sofern man jedem Elementarereignis die Wahrscheinlichkeit 1/6</a:t>
            </a:r>
          </a:p>
          <a:p>
            <a:r>
              <a:rPr lang="de-DE" sz="2000" dirty="0">
                <a:latin typeface="+mn-lt"/>
              </a:rPr>
              <a:t>zuordnet.</a:t>
            </a:r>
          </a:p>
        </p:txBody>
      </p:sp>
      <mc:AlternateContent xmlns:mc="http://schemas.openxmlformats.org/markup-compatibility/2006" xmlns:a14="http://schemas.microsoft.com/office/drawing/2010/main">
        <mc:Choice Requires="a14">
          <p:sp>
            <p:nvSpPr>
              <p:cNvPr id="14" name="Textfeld 13"/>
              <p:cNvSpPr txBox="1"/>
              <p:nvPr/>
            </p:nvSpPr>
            <p:spPr>
              <a:xfrm>
                <a:off x="750888" y="4221088"/>
                <a:ext cx="3528392"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𝐷</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6</m:t>
                          </m:r>
                        </m:den>
                      </m:f>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𝐴</m:t>
                          </m:r>
                        </m:e>
                      </m:d>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2</m:t>
                          </m:r>
                        </m:den>
                      </m:f>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𝐴</m:t>
                              </m:r>
                            </m:e>
                          </m:acc>
                        </m:e>
                      </m:d>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750888" y="4221088"/>
                <a:ext cx="3528392" cy="670568"/>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4309462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294</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 name="Textfeld 1"/>
              <p:cNvSpPr txBox="1"/>
              <p:nvPr/>
            </p:nvSpPr>
            <p:spPr>
              <a:xfrm>
                <a:off x="488850" y="1748904"/>
                <a:ext cx="1977273"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𝐴</m:t>
                          </m:r>
                          <m:r>
                            <a:rPr lang="de-DE" sz="2000" b="0" i="1" smtClean="0">
                              <a:latin typeface="Cambria Math"/>
                              <a:ea typeface="Cambria Math"/>
                            </a:rPr>
                            <m:t>∪</m:t>
                          </m:r>
                          <m:r>
                            <a:rPr lang="de-DE" sz="2000" b="0" i="1" smtClean="0">
                              <a:latin typeface="Cambria Math"/>
                              <a:ea typeface="Cambria Math"/>
                            </a:rPr>
                            <m:t>𝐵</m:t>
                          </m:r>
                          <m:r>
                            <a:rPr lang="de-DE" sz="2000" b="0" i="1" smtClean="0">
                              <a:latin typeface="Cambria Math"/>
                              <a:ea typeface="Cambria Math"/>
                            </a:rPr>
                            <m:t>∪</m:t>
                          </m:r>
                          <m:r>
                            <a:rPr lang="de-DE" sz="2000" b="0" i="1" smtClean="0">
                              <a:latin typeface="Cambria Math"/>
                              <a:ea typeface="Cambria Math"/>
                            </a:rPr>
                            <m:t>𝐶</m:t>
                          </m:r>
                        </m:e>
                      </m:d>
                      <m:r>
                        <a:rPr lang="de-DE" sz="2000" b="0" i="1" smtClean="0">
                          <a:latin typeface="Cambria Math"/>
                        </a:rPr>
                        <m:t>=</m:t>
                      </m:r>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488850" y="1748904"/>
                <a:ext cx="1977273"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2555776" y="1748904"/>
                <a:ext cx="250466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𝐵</m:t>
                          </m:r>
                        </m:e>
                      </m:d>
                      <m:r>
                        <a:rPr lang="de-DE" sz="2000" i="1">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𝐶</m:t>
                          </m:r>
                        </m:e>
                      </m:d>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2555776" y="1748904"/>
                <a:ext cx="2504660"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466123" y="2301414"/>
                <a:ext cx="406637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i="1">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𝐵</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𝐶</m:t>
                          </m:r>
                        </m:e>
                      </m:d>
                      <m:r>
                        <a:rPr lang="de-DE" sz="2000" i="1">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𝐴</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𝐶</m:t>
                          </m:r>
                        </m:e>
                      </m:d>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466123" y="2301414"/>
                <a:ext cx="4066370"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2466122" y="2829024"/>
                <a:ext cx="1906035"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e>
                      </m:d>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466122" y="2829024"/>
                <a:ext cx="1906035" cy="400110"/>
              </a:xfrm>
              <a:prstGeom prst="rect">
                <a:avLst/>
              </a:prstGeom>
              <a:blipFill rotWithShape="1">
                <a:blip r:embed="rId7"/>
                <a:stretch>
                  <a:fillRect/>
                </a:stretch>
              </a:blipFill>
            </p:spPr>
            <p:txBody>
              <a:bodyPr/>
              <a:lstStyle/>
              <a:p>
                <a:r>
                  <a:rPr lang="de-DE">
                    <a:noFill/>
                  </a:rPr>
                  <a:t> </a:t>
                </a:r>
              </a:p>
            </p:txBody>
          </p:sp>
        </mc:Fallback>
      </mc:AlternateContent>
      <p:sp>
        <p:nvSpPr>
          <p:cNvPr id="16" name="Textfeld 9"/>
          <p:cNvSpPr txBox="1">
            <a:spLocks noChangeArrowheads="1"/>
          </p:cNvSpPr>
          <p:nvPr/>
        </p:nvSpPr>
        <p:spPr bwMode="auto">
          <a:xfrm>
            <a:off x="468312" y="1052736"/>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6.1.2: Additionssatz für 3 Ereignisse </a:t>
            </a:r>
            <a:r>
              <a:rPr lang="de-DE" sz="2000" dirty="0">
                <a:solidFill>
                  <a:srgbClr val="0070C0"/>
                </a:solidFill>
                <a:latin typeface="+mn-lt"/>
              </a:rPr>
              <a:t>●</a:t>
            </a:r>
            <a:endParaRPr lang="de-DE" sz="2000" b="1" dirty="0">
              <a:solidFill>
                <a:srgbClr val="0070C0"/>
              </a:solidFill>
              <a:latin typeface="+mn-lt"/>
            </a:endParaRPr>
          </a:p>
        </p:txBody>
      </p:sp>
      <p:pic>
        <p:nvPicPr>
          <p:cNvPr id="3" name="Grafik 2"/>
          <p:cNvPicPr>
            <a:picLocks noChangeAspect="1"/>
          </p:cNvPicPr>
          <p:nvPr/>
        </p:nvPicPr>
        <p:blipFill>
          <a:blip r:embed="rId8"/>
          <a:stretch>
            <a:fillRect/>
          </a:stretch>
        </p:blipFill>
        <p:spPr>
          <a:xfrm>
            <a:off x="531743" y="3508069"/>
            <a:ext cx="6000750" cy="2362200"/>
          </a:xfrm>
          <a:prstGeom prst="rect">
            <a:avLst/>
          </a:prstGeom>
        </p:spPr>
      </p:pic>
    </p:spTree>
    <p:extLst>
      <p:ext uri="{BB962C8B-B14F-4D97-AF65-F5344CB8AC3E}">
        <p14:creationId xmlns:p14="http://schemas.microsoft.com/office/powerpoint/2010/main" val="1230123074"/>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295</a:t>
            </a:r>
            <a:endParaRPr lang="de-DE" sz="8000" b="1" dirty="0">
              <a:solidFill>
                <a:schemeClr val="tx1"/>
              </a:solidFill>
              <a:latin typeface="+mj-lt"/>
            </a:endParaRPr>
          </a:p>
        </p:txBody>
      </p:sp>
      <p:sp>
        <p:nvSpPr>
          <p:cNvPr id="6" name="Textfeld 9"/>
          <p:cNvSpPr txBox="1">
            <a:spLocks noChangeArrowheads="1"/>
          </p:cNvSpPr>
          <p:nvPr/>
        </p:nvSpPr>
        <p:spPr bwMode="auto">
          <a:xfrm>
            <a:off x="468312" y="1052736"/>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Additionskalkül für diskrete Ergebnisräume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8312" y="4457254"/>
            <a:ext cx="7776096" cy="1015663"/>
          </a:xfrm>
          <a:prstGeom prst="rect">
            <a:avLst/>
          </a:prstGeom>
          <a:noFill/>
        </p:spPr>
        <p:txBody>
          <a:bodyPr wrap="square" rtlCol="0">
            <a:spAutoFit/>
          </a:bodyPr>
          <a:lstStyle/>
          <a:p>
            <a:r>
              <a:rPr lang="de-DE" sz="2000" dirty="0">
                <a:latin typeface="+mn-lt"/>
              </a:rPr>
              <a:t>&gt; Unter Kenntnis der Wahrscheinlichkeiten der Elementarereignisse</a:t>
            </a:r>
          </a:p>
          <a:p>
            <a:r>
              <a:rPr lang="de-DE" sz="2000" dirty="0">
                <a:latin typeface="+mn-lt"/>
              </a:rPr>
              <a:t>   lässt sich im Falle eines diskreten Ergebnisraumes die Wahrschein-</a:t>
            </a:r>
          </a:p>
          <a:p>
            <a:r>
              <a:rPr lang="de-DE" sz="2000" dirty="0">
                <a:latin typeface="+mn-lt"/>
              </a:rPr>
              <a:t>   </a:t>
            </a:r>
            <a:r>
              <a:rPr lang="de-DE" sz="2000" dirty="0" err="1">
                <a:latin typeface="+mn-lt"/>
              </a:rPr>
              <a:t>lichkeit</a:t>
            </a:r>
            <a:r>
              <a:rPr lang="de-DE" sz="2000" dirty="0">
                <a:latin typeface="+mn-lt"/>
              </a:rPr>
              <a:t> für jedes beliebige Ereignis über Addition bestimmen.</a:t>
            </a:r>
          </a:p>
        </p:txBody>
      </p:sp>
      <p:sp>
        <p:nvSpPr>
          <p:cNvPr id="11" name="Textfeld 10"/>
          <p:cNvSpPr txBox="1"/>
          <p:nvPr/>
        </p:nvSpPr>
        <p:spPr>
          <a:xfrm>
            <a:off x="462156" y="5472917"/>
            <a:ext cx="7776096" cy="400110"/>
          </a:xfrm>
          <a:prstGeom prst="rect">
            <a:avLst/>
          </a:prstGeom>
          <a:noFill/>
        </p:spPr>
        <p:txBody>
          <a:bodyPr wrap="square" rtlCol="0">
            <a:spAutoFit/>
          </a:bodyPr>
          <a:lstStyle/>
          <a:p>
            <a:r>
              <a:rPr lang="de-DE" sz="2000" dirty="0">
                <a:latin typeface="+mn-lt"/>
              </a:rPr>
              <a:t>&gt; Beispiel: </a:t>
            </a:r>
            <a:r>
              <a:rPr lang="de-DE" sz="2000" b="1" dirty="0">
                <a:solidFill>
                  <a:srgbClr val="0070C0"/>
                </a:solidFill>
                <a:latin typeface="+mn-lt"/>
              </a:rPr>
              <a:t>Laplace Modell </a:t>
            </a:r>
            <a:r>
              <a:rPr lang="de-DE" sz="2000" dirty="0">
                <a:latin typeface="+mn-lt"/>
              </a:rPr>
              <a:t>(</a:t>
            </a:r>
            <a:r>
              <a:rPr lang="de-DE" sz="2000" b="1" dirty="0">
                <a:solidFill>
                  <a:srgbClr val="0070C0"/>
                </a:solidFill>
                <a:latin typeface="+mn-lt"/>
              </a:rPr>
              <a:t>klassische Wahrscheinlichkeiten</a:t>
            </a:r>
            <a:r>
              <a:rPr lang="de-DE" sz="2000" dirty="0">
                <a:latin typeface="+mn-lt"/>
              </a:rPr>
              <a:t>) </a:t>
            </a:r>
          </a:p>
        </p:txBody>
      </p:sp>
      <mc:AlternateContent xmlns:mc="http://schemas.openxmlformats.org/markup-compatibility/2006" xmlns:a14="http://schemas.microsoft.com/office/drawing/2010/main">
        <mc:Choice Requires="a14">
          <p:sp>
            <p:nvSpPr>
              <p:cNvPr id="13" name="Textfeld 12"/>
              <p:cNvSpPr txBox="1"/>
              <p:nvPr/>
            </p:nvSpPr>
            <p:spPr>
              <a:xfrm>
                <a:off x="1065099" y="5852005"/>
                <a:ext cx="3074853" cy="7286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e>
                      </m:d>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𝐴</m:t>
                              </m:r>
                            </m:e>
                          </m:d>
                        </m:num>
                        <m:den>
                          <m:d>
                            <m:dPr>
                              <m:begChr m:val="|"/>
                              <m:endChr m:val="|"/>
                              <m:ctrlPr>
                                <a:rPr lang="de-DE" sz="2000" i="1">
                                  <a:solidFill>
                                    <a:schemeClr val="tx1"/>
                                  </a:solidFill>
                                  <a:latin typeface="Cambria Math" panose="02040503050406030204" pitchFamily="18" charset="0"/>
                                </a:rPr>
                              </m:ctrlPr>
                            </m:dPr>
                            <m:e>
                              <m:r>
                                <m:rPr>
                                  <m:sty m:val="p"/>
                                </m:rPr>
                                <a:rPr lang="el-GR" sz="2000" i="1">
                                  <a:solidFill>
                                    <a:schemeClr val="tx1"/>
                                  </a:solidFill>
                                  <a:latin typeface="Cambria Math"/>
                                  <a:ea typeface="Cambria Math"/>
                                </a:rPr>
                                <m:t>Ω</m:t>
                              </m:r>
                            </m:e>
                          </m:d>
                        </m:den>
                      </m:f>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065099" y="5852005"/>
                <a:ext cx="3074853" cy="728661"/>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483769" y="6016280"/>
                <a:ext cx="1833050" cy="400110"/>
              </a:xfrm>
              <a:prstGeom prst="rect">
                <a:avLst/>
              </a:prstGeom>
              <a:noFill/>
            </p:spPr>
            <p:txBody>
              <a:bodyPr wrap="square" rtlCol="0">
                <a:spAutoFit/>
              </a:bodyPr>
              <a:lstStyle/>
              <a:p>
                <a:r>
                  <a:rPr lang="de-DE" sz="2000" dirty="0">
                    <a:solidFill>
                      <a:schemeClr val="tx1"/>
                    </a:solidFill>
                    <a:latin typeface="+mn-lt"/>
                  </a:rPr>
                  <a:t>für</a:t>
                </a:r>
                <a:r>
                  <a:rPr lang="de-DE" sz="2000" dirty="0">
                    <a:solidFill>
                      <a:schemeClr val="tx1"/>
                    </a:solidFill>
                  </a:rPr>
                  <a:t>    </a:t>
                </a:r>
                <a14:m>
                  <m:oMath xmlns:m="http://schemas.openxmlformats.org/officeDocument/2006/math">
                    <m:d>
                      <m:dPr>
                        <m:begChr m:val="|"/>
                        <m:endChr m:val="|"/>
                        <m:ctrlPr>
                          <a:rPr lang="de-DE" sz="2000" i="1" smtClean="0">
                            <a:solidFill>
                              <a:schemeClr val="tx1"/>
                            </a:solidFill>
                            <a:latin typeface="Cambria Math" panose="02040503050406030204" pitchFamily="18" charset="0"/>
                          </a:rPr>
                        </m:ctrlPr>
                      </m:dPr>
                      <m:e>
                        <m:r>
                          <m:rPr>
                            <m:sty m:val="p"/>
                          </m:rPr>
                          <a:rPr lang="el-GR" sz="2000" i="1" smtClean="0">
                            <a:solidFill>
                              <a:schemeClr val="tx1"/>
                            </a:solidFill>
                            <a:latin typeface="Cambria Math"/>
                            <a:ea typeface="Cambria Math"/>
                          </a:rPr>
                          <m:t>Ω</m:t>
                        </m:r>
                      </m:e>
                    </m:d>
                    <m:r>
                      <a:rPr lang="de-DE" sz="2000" b="0" i="1" smtClean="0">
                        <a:solidFill>
                          <a:schemeClr val="tx1"/>
                        </a:solidFill>
                        <a:latin typeface="Cambria Math"/>
                      </a:rPr>
                      <m:t>&lt;</m:t>
                    </m:r>
                    <m:r>
                      <a:rPr lang="de-DE" sz="2000" b="0" i="1" smtClean="0">
                        <a:solidFill>
                          <a:schemeClr val="tx1"/>
                        </a:solidFill>
                        <a:latin typeface="Cambria Math"/>
                        <a:ea typeface="Cambria Math"/>
                      </a:rPr>
                      <m:t>∞</m:t>
                    </m:r>
                  </m:oMath>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483769" y="6016280"/>
                <a:ext cx="1833050" cy="400110"/>
              </a:xfrm>
              <a:prstGeom prst="rect">
                <a:avLst/>
              </a:prstGeom>
              <a:blipFill rotWithShape="1">
                <a:blip r:embed="rId5"/>
                <a:stretch>
                  <a:fillRect l="-3322" t="-7576" b="-25758"/>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705941" y="1563248"/>
            <a:ext cx="7610475" cy="2838450"/>
          </a:xfrm>
          <a:prstGeom prst="rect">
            <a:avLst/>
          </a:prstGeom>
        </p:spPr>
      </p:pic>
    </p:spTree>
    <p:extLst>
      <p:ext uri="{BB962C8B-B14F-4D97-AF65-F5344CB8AC3E}">
        <p14:creationId xmlns:p14="http://schemas.microsoft.com/office/powerpoint/2010/main" val="86062655"/>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296</a:t>
            </a:r>
            <a:endParaRPr lang="de-DE" sz="8000" b="1" dirty="0">
              <a:solidFill>
                <a:schemeClr val="tx1"/>
              </a:solidFill>
              <a:latin typeface="+mj-lt"/>
            </a:endParaRPr>
          </a:p>
        </p:txBody>
      </p:sp>
      <p:sp>
        <p:nvSpPr>
          <p:cNvPr id="12" name="Textfeld 9"/>
          <p:cNvSpPr txBox="1">
            <a:spLocks noChangeArrowheads="1"/>
          </p:cNvSpPr>
          <p:nvPr/>
        </p:nvSpPr>
        <p:spPr bwMode="auto">
          <a:xfrm>
            <a:off x="468313" y="1124744"/>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6.1.1 fortgesetzt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4" name="Textfeld 13"/>
              <p:cNvSpPr txBox="1"/>
              <p:nvPr/>
            </p:nvSpPr>
            <p:spPr>
              <a:xfrm>
                <a:off x="468312" y="1572523"/>
                <a:ext cx="7776096" cy="400110"/>
              </a:xfrm>
              <a:prstGeom prst="rect">
                <a:avLst/>
              </a:prstGeom>
              <a:noFill/>
            </p:spPr>
            <p:txBody>
              <a:bodyPr wrap="square" rtlCol="0">
                <a:spAutoFit/>
              </a:bodyPr>
              <a:lstStyle/>
              <a:p>
                <a:r>
                  <a:rPr lang="de-DE" sz="2000" dirty="0">
                    <a:latin typeface="+mn-lt"/>
                  </a:rPr>
                  <a:t>Einmaliger Würfelwurf mit </a:t>
                </a:r>
                <a14:m>
                  <m:oMath xmlns:m="http://schemas.openxmlformats.org/officeDocument/2006/math">
                    <m:r>
                      <m:rPr>
                        <m:sty m:val="p"/>
                      </m:rPr>
                      <a:rPr lang="el-GR" sz="2000" i="1" smtClean="0">
                        <a:latin typeface="Cambria Math"/>
                        <a:ea typeface="Cambria Math"/>
                      </a:rPr>
                      <m:t>Ω</m:t>
                    </m:r>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1, 2, 3, 4, 5, 6</m:t>
                        </m:r>
                      </m:e>
                    </m:d>
                  </m:oMath>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68312" y="1572523"/>
                <a:ext cx="7776096" cy="400110"/>
              </a:xfrm>
              <a:prstGeom prst="rect">
                <a:avLst/>
              </a:prstGeom>
              <a:blipFill rotWithShape="1">
                <a:blip r:embed="rId3"/>
                <a:stretch>
                  <a:fillRect l="-863" t="-7576" b="-25758"/>
                </a:stretch>
              </a:blipFill>
            </p:spPr>
            <p:txBody>
              <a:bodyPr/>
              <a:lstStyle/>
              <a:p>
                <a:r>
                  <a:rPr lang="de-DE">
                    <a:noFill/>
                  </a:rPr>
                  <a:t> </a:t>
                </a:r>
              </a:p>
            </p:txBody>
          </p:sp>
        </mc:Fallback>
      </mc:AlternateContent>
      <p:sp>
        <p:nvSpPr>
          <p:cNvPr id="15" name="Textfeld 14"/>
          <p:cNvSpPr txBox="1"/>
          <p:nvPr/>
        </p:nvSpPr>
        <p:spPr>
          <a:xfrm>
            <a:off x="468312" y="1938162"/>
            <a:ext cx="7776096" cy="400110"/>
          </a:xfrm>
          <a:prstGeom prst="rect">
            <a:avLst/>
          </a:prstGeom>
          <a:noFill/>
        </p:spPr>
        <p:txBody>
          <a:bodyPr wrap="square" rtlCol="0">
            <a:spAutoFit/>
          </a:bodyPr>
          <a:lstStyle/>
          <a:p>
            <a:r>
              <a:rPr lang="de-DE" sz="2000" dirty="0">
                <a:latin typeface="+mn-lt"/>
              </a:rPr>
              <a:t>Betrachte folgende Ereignisse: </a:t>
            </a:r>
          </a:p>
        </p:txBody>
      </p:sp>
      <mc:AlternateContent xmlns:mc="http://schemas.openxmlformats.org/markup-compatibility/2006" xmlns:a14="http://schemas.microsoft.com/office/drawing/2010/main">
        <mc:Choice Requires="a14">
          <p:sp>
            <p:nvSpPr>
              <p:cNvPr id="2" name="Textfeld 1"/>
              <p:cNvSpPr txBox="1"/>
              <p:nvPr/>
            </p:nvSpPr>
            <p:spPr>
              <a:xfrm>
                <a:off x="1009410" y="2338272"/>
                <a:ext cx="723499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𝐴</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2, 4, 6</m:t>
                          </m:r>
                        </m:e>
                      </m:d>
                      <m:r>
                        <a:rPr lang="de-DE" sz="2000" b="0" i="1" smtClean="0">
                          <a:latin typeface="Cambria Math"/>
                        </a:rPr>
                        <m:t>,  </m:t>
                      </m:r>
                      <m:r>
                        <a:rPr lang="de-DE" sz="2000" b="0" i="1" smtClean="0">
                          <a:latin typeface="Cambria Math"/>
                        </a:rPr>
                        <m:t>𝐵</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2, 3, 6</m:t>
                          </m:r>
                        </m:e>
                      </m:d>
                      <m:r>
                        <a:rPr lang="de-DE" sz="2000" b="0" i="1" smtClean="0">
                          <a:latin typeface="Cambria Math"/>
                        </a:rPr>
                        <m:t>,    </m:t>
                      </m:r>
                      <m:r>
                        <a:rPr lang="de-DE" sz="2000" b="0" i="1" smtClean="0">
                          <a:latin typeface="Cambria Math"/>
                        </a:rPr>
                        <m:t>𝐶</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1, 2, 3, 4</m:t>
                          </m:r>
                        </m:e>
                      </m:d>
                      <m:r>
                        <a:rPr lang="de-DE" sz="2000" b="0" i="1" smtClean="0">
                          <a:latin typeface="Cambria Math"/>
                        </a:rPr>
                        <m:t>,   </m:t>
                      </m:r>
                      <m:r>
                        <a:rPr lang="de-DE" sz="2000" b="0" i="1" smtClean="0">
                          <a:latin typeface="Cambria Math"/>
                        </a:rPr>
                        <m:t>𝐷</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6</m:t>
                          </m:r>
                        </m:e>
                      </m:d>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1009410" y="2338272"/>
                <a:ext cx="7234998" cy="400110"/>
              </a:xfrm>
              <a:prstGeom prst="rect">
                <a:avLst/>
              </a:prstGeom>
              <a:blipFill rotWithShape="1">
                <a:blip r:embed="rId4"/>
                <a:stretch>
                  <a:fillRect/>
                </a:stretch>
              </a:blipFill>
            </p:spPr>
            <p:txBody>
              <a:bodyPr/>
              <a:lstStyle/>
              <a:p>
                <a:r>
                  <a:rPr lang="de-DE">
                    <a:noFill/>
                  </a:rPr>
                  <a:t> </a:t>
                </a:r>
              </a:p>
            </p:txBody>
          </p:sp>
        </mc:Fallback>
      </mc:AlternateContent>
      <p:sp>
        <p:nvSpPr>
          <p:cNvPr id="18" name="Textfeld 17"/>
          <p:cNvSpPr txBox="1"/>
          <p:nvPr/>
        </p:nvSpPr>
        <p:spPr>
          <a:xfrm>
            <a:off x="468312" y="2744197"/>
            <a:ext cx="7776096" cy="400110"/>
          </a:xfrm>
          <a:prstGeom prst="rect">
            <a:avLst/>
          </a:prstGeom>
          <a:noFill/>
        </p:spPr>
        <p:txBody>
          <a:bodyPr wrap="square" rtlCol="0">
            <a:spAutoFit/>
          </a:bodyPr>
          <a:lstStyle/>
          <a:p>
            <a:r>
              <a:rPr lang="de-DE" sz="2000" dirty="0">
                <a:latin typeface="+mn-lt"/>
              </a:rPr>
              <a:t>Dann gilt z. B. (gemäß Additionskalkül und Rechenregeln):</a:t>
            </a:r>
          </a:p>
        </p:txBody>
      </p:sp>
      <mc:AlternateContent xmlns:mc="http://schemas.openxmlformats.org/markup-compatibility/2006" xmlns:a14="http://schemas.microsoft.com/office/drawing/2010/main">
        <mc:Choice Requires="a14">
          <p:sp>
            <p:nvSpPr>
              <p:cNvPr id="20" name="Textfeld 19"/>
              <p:cNvSpPr txBox="1"/>
              <p:nvPr/>
            </p:nvSpPr>
            <p:spPr>
              <a:xfrm>
                <a:off x="468313" y="3284984"/>
                <a:ext cx="3023567" cy="73924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e>
                          </m:d>
                        </m:num>
                        <m:den>
                          <m:d>
                            <m:dPr>
                              <m:begChr m:val="|"/>
                              <m:endChr m:val="|"/>
                              <m:ctrlPr>
                                <a:rPr lang="de-DE" sz="2000" b="0" i="1" smtClean="0">
                                  <a:solidFill>
                                    <a:schemeClr val="tx1"/>
                                  </a:solidFill>
                                  <a:latin typeface="Cambria Math" panose="02040503050406030204" pitchFamily="18" charset="0"/>
                                </a:rPr>
                              </m:ctrlPr>
                            </m:dPr>
                            <m:e>
                              <m:r>
                                <m:rPr>
                                  <m:sty m:val="p"/>
                                </m:rPr>
                                <a:rPr lang="el-GR" sz="2000" b="0" i="1" smtClean="0">
                                  <a:solidFill>
                                    <a:schemeClr val="tx1"/>
                                  </a:solidFill>
                                  <a:latin typeface="Cambria Math"/>
                                  <a:ea typeface="Cambria Math"/>
                                </a:rPr>
                                <m:t>Ω</m:t>
                              </m:r>
                            </m:e>
                          </m:d>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3</m:t>
                          </m:r>
                        </m:num>
                        <m:den>
                          <m:r>
                            <a:rPr lang="de-DE" sz="2000" b="0" i="1" smtClean="0">
                              <a:solidFill>
                                <a:schemeClr val="tx1"/>
                              </a:solidFill>
                              <a:latin typeface="Cambria Math"/>
                            </a:rPr>
                            <m:t>6</m:t>
                          </m:r>
                        </m:den>
                      </m:f>
                      <m:r>
                        <a:rPr lang="de-DE" sz="2000" b="0" i="1" smtClean="0">
                          <a:solidFill>
                            <a:schemeClr val="tx1"/>
                          </a:solidFill>
                          <a:latin typeface="Cambria Math"/>
                        </a:rPr>
                        <m:t>=1/2</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8313" y="3284984"/>
                <a:ext cx="3023567" cy="73924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3780666" y="3284983"/>
                <a:ext cx="3023567" cy="73924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𝐵</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𝐵</m:t>
                              </m:r>
                            </m:e>
                          </m:d>
                        </m:num>
                        <m:den>
                          <m:d>
                            <m:dPr>
                              <m:begChr m:val="|"/>
                              <m:endChr m:val="|"/>
                              <m:ctrlPr>
                                <a:rPr lang="de-DE" sz="2000" b="0" i="1" smtClean="0">
                                  <a:solidFill>
                                    <a:schemeClr val="tx1"/>
                                  </a:solidFill>
                                  <a:latin typeface="Cambria Math" panose="02040503050406030204" pitchFamily="18" charset="0"/>
                                </a:rPr>
                              </m:ctrlPr>
                            </m:dPr>
                            <m:e>
                              <m:r>
                                <m:rPr>
                                  <m:sty m:val="p"/>
                                </m:rPr>
                                <a:rPr lang="el-GR" sz="2000" b="0" i="1" smtClean="0">
                                  <a:solidFill>
                                    <a:schemeClr val="tx1"/>
                                  </a:solidFill>
                                  <a:latin typeface="Cambria Math"/>
                                  <a:ea typeface="Cambria Math"/>
                                </a:rPr>
                                <m:t>Ω</m:t>
                              </m:r>
                            </m:e>
                          </m:d>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3</m:t>
                          </m:r>
                        </m:num>
                        <m:den>
                          <m:r>
                            <a:rPr lang="de-DE" sz="2000" b="0" i="1" smtClean="0">
                              <a:solidFill>
                                <a:schemeClr val="tx1"/>
                              </a:solidFill>
                              <a:latin typeface="Cambria Math"/>
                            </a:rPr>
                            <m:t>6</m:t>
                          </m:r>
                        </m:den>
                      </m:f>
                      <m:r>
                        <a:rPr lang="de-DE" sz="2000" b="0" i="1" smtClean="0">
                          <a:solidFill>
                            <a:schemeClr val="tx1"/>
                          </a:solidFill>
                          <a:latin typeface="Cambria Math"/>
                        </a:rPr>
                        <m:t>=1/2</m:t>
                      </m:r>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3780666" y="3284983"/>
                <a:ext cx="3023567" cy="739241"/>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468313" y="4064659"/>
                <a:ext cx="3023567" cy="73924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𝐶</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𝐶</m:t>
                              </m:r>
                            </m:e>
                          </m:d>
                        </m:num>
                        <m:den>
                          <m:d>
                            <m:dPr>
                              <m:begChr m:val="|"/>
                              <m:endChr m:val="|"/>
                              <m:ctrlPr>
                                <a:rPr lang="de-DE" sz="2000" b="0" i="1" smtClean="0">
                                  <a:solidFill>
                                    <a:schemeClr val="tx1"/>
                                  </a:solidFill>
                                  <a:latin typeface="Cambria Math" panose="02040503050406030204" pitchFamily="18" charset="0"/>
                                </a:rPr>
                              </m:ctrlPr>
                            </m:dPr>
                            <m:e>
                              <m:r>
                                <m:rPr>
                                  <m:sty m:val="p"/>
                                </m:rPr>
                                <a:rPr lang="el-GR" sz="2000" b="0" i="1" smtClean="0">
                                  <a:solidFill>
                                    <a:schemeClr val="tx1"/>
                                  </a:solidFill>
                                  <a:latin typeface="Cambria Math"/>
                                  <a:ea typeface="Cambria Math"/>
                                </a:rPr>
                                <m:t>Ω</m:t>
                              </m:r>
                            </m:e>
                          </m:d>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4</m:t>
                          </m:r>
                        </m:num>
                        <m:den>
                          <m:r>
                            <a:rPr lang="de-DE" sz="2000" b="0" i="1" smtClean="0">
                              <a:solidFill>
                                <a:schemeClr val="tx1"/>
                              </a:solidFill>
                              <a:latin typeface="Cambria Math"/>
                            </a:rPr>
                            <m:t>6</m:t>
                          </m:r>
                        </m:den>
                      </m:f>
                      <m:r>
                        <a:rPr lang="de-DE" sz="2000" b="0" i="1" smtClean="0">
                          <a:solidFill>
                            <a:schemeClr val="tx1"/>
                          </a:solidFill>
                          <a:latin typeface="Cambria Math"/>
                        </a:rPr>
                        <m:t>=2/3</m:t>
                      </m:r>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468313" y="4064659"/>
                <a:ext cx="3023567" cy="739241"/>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3780666" y="4064658"/>
                <a:ext cx="3023567" cy="73924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𝐷</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𝐷</m:t>
                              </m:r>
                            </m:e>
                          </m:d>
                        </m:num>
                        <m:den>
                          <m:d>
                            <m:dPr>
                              <m:begChr m:val="|"/>
                              <m:endChr m:val="|"/>
                              <m:ctrlPr>
                                <a:rPr lang="de-DE" sz="2000" b="0" i="1" smtClean="0">
                                  <a:solidFill>
                                    <a:schemeClr val="tx1"/>
                                  </a:solidFill>
                                  <a:latin typeface="Cambria Math" panose="02040503050406030204" pitchFamily="18" charset="0"/>
                                </a:rPr>
                              </m:ctrlPr>
                            </m:dPr>
                            <m:e>
                              <m:r>
                                <m:rPr>
                                  <m:sty m:val="p"/>
                                </m:rPr>
                                <a:rPr lang="el-GR" sz="2000" b="0" i="1" smtClean="0">
                                  <a:solidFill>
                                    <a:schemeClr val="tx1"/>
                                  </a:solidFill>
                                  <a:latin typeface="Cambria Math"/>
                                  <a:ea typeface="Cambria Math"/>
                                </a:rPr>
                                <m:t>Ω</m:t>
                              </m:r>
                            </m:e>
                          </m:d>
                        </m:den>
                      </m:f>
                      <m:r>
                        <a:rPr lang="de-DE" sz="2000" b="0" i="1" smtClean="0">
                          <a:solidFill>
                            <a:schemeClr val="tx1"/>
                          </a:solidFill>
                          <a:latin typeface="Cambria Math"/>
                        </a:rPr>
                        <m:t>=1/6</m:t>
                      </m:r>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3780666" y="4064658"/>
                <a:ext cx="3023567" cy="739241"/>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518251" y="4941168"/>
                <a:ext cx="275277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1, 2, 3, 4, 6</m:t>
                          </m:r>
                        </m:e>
                      </m:d>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518251" y="4941168"/>
                <a:ext cx="2752775" cy="400110"/>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3816299" y="4941168"/>
                <a:ext cx="275277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2, 4</m:t>
                          </m:r>
                        </m:e>
                      </m:d>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3816299" y="4941168"/>
                <a:ext cx="2752775" cy="400110"/>
              </a:xfrm>
              <a:prstGeom prst="rect">
                <a:avLst/>
              </a:prstGeom>
              <a:blipFill rotWithShape="1">
                <a:blip r:embed="rId10"/>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93101" y="5341278"/>
                <a:ext cx="2655252" cy="400110"/>
              </a:xfrm>
              <a:prstGeom prst="rect">
                <a:avLst/>
              </a:prstGeom>
              <a:noFill/>
            </p:spPr>
            <p:txBody>
              <a:bodyPr wrap="square" rtlCol="0">
                <a:spAutoFit/>
              </a:bodyPr>
              <a:lstStyle/>
              <a:p>
                <a:r>
                  <a:rPr lang="de-DE" sz="2000" b="0" dirty="0">
                    <a:solidFill>
                      <a:schemeClr val="tx1"/>
                    </a:solidFill>
                    <a:ea typeface="Cambria Math"/>
                  </a:rPr>
                  <a:t>  </a:t>
                </a:r>
                <a14:m>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e>
                    </m:d>
                    <m:r>
                      <a:rPr lang="de-DE" sz="2000" b="0" i="1" smtClean="0">
                        <a:solidFill>
                          <a:schemeClr val="tx1"/>
                        </a:solidFill>
                        <a:latin typeface="Cambria Math"/>
                      </a:rPr>
                      <m:t>=5/6</m:t>
                    </m:r>
                  </m:oMath>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93101" y="5341278"/>
                <a:ext cx="2655252" cy="400110"/>
              </a:xfrm>
              <a:prstGeom prst="rect">
                <a:avLst/>
              </a:prstGeom>
              <a:blipFill rotWithShape="1">
                <a:blip r:embed="rId11"/>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3910524" y="5341278"/>
                <a:ext cx="3168305" cy="400110"/>
              </a:xfrm>
              <a:prstGeom prst="rect">
                <a:avLst/>
              </a:prstGeom>
              <a:noFill/>
            </p:spPr>
            <p:txBody>
              <a:bodyPr wrap="square" rtlCol="0">
                <a:spAutoFit/>
              </a:bodyPr>
              <a:lstStyle/>
              <a:p>
                <a:r>
                  <a:rPr lang="de-DE" sz="2000" b="0" dirty="0">
                    <a:solidFill>
                      <a:schemeClr val="tx1"/>
                    </a:solidFill>
                    <a:ea typeface="Cambria Math"/>
                  </a:rPr>
                  <a:t> </a:t>
                </a:r>
                <a14:m>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𝐶</m:t>
                        </m:r>
                      </m:e>
                    </m:d>
                    <m:r>
                      <a:rPr lang="de-DE" sz="2000" b="0" i="1" smtClean="0">
                        <a:solidFill>
                          <a:schemeClr val="tx1"/>
                        </a:solidFill>
                        <a:latin typeface="Cambria Math"/>
                      </a:rPr>
                      <m:t>=2/6=1/3</m:t>
                    </m:r>
                  </m:oMath>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3910524" y="5341278"/>
                <a:ext cx="3168305" cy="400110"/>
              </a:xfrm>
              <a:prstGeom prst="rect">
                <a:avLst/>
              </a:prstGeom>
              <a:blipFill rotWithShape="1">
                <a:blip r:embed="rId12"/>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493101" y="5798753"/>
                <a:ext cx="7781738" cy="66851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𝐴</m:t>
                          </m:r>
                        </m:e>
                      </m:d>
                      <m:r>
                        <a:rPr lang="de-DE" sz="2000" b="0" i="1" smtClean="0">
                          <a:solidFill>
                            <a:schemeClr val="tx1"/>
                          </a:solidFill>
                          <a:latin typeface="Cambria Math"/>
                          <a:ea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𝐶</m:t>
                          </m:r>
                        </m:e>
                      </m:d>
                      <m:r>
                        <a:rPr lang="de-DE" sz="2000" i="1">
                          <a:solidFill>
                            <a:schemeClr val="tx1"/>
                          </a:solidFill>
                          <a:latin typeface="Cambria Math"/>
                          <a:ea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𝐴</m:t>
                          </m:r>
                          <m:r>
                            <a:rPr lang="de-DE" sz="2000" i="1">
                              <a:solidFill>
                                <a:schemeClr val="tx1"/>
                              </a:solidFill>
                              <a:latin typeface="Cambria Math"/>
                              <a:ea typeface="Cambria Math"/>
                            </a:rPr>
                            <m:t>∩</m:t>
                          </m:r>
                          <m:r>
                            <a:rPr lang="de-DE" sz="2000" i="1">
                              <a:solidFill>
                                <a:schemeClr val="tx1"/>
                              </a:solidFill>
                              <a:latin typeface="Cambria Math"/>
                              <a:ea typeface="Cambria Math"/>
                            </a:rPr>
                            <m:t>𝐶</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2</m:t>
                          </m:r>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2</m:t>
                          </m:r>
                        </m:num>
                        <m:den>
                          <m:r>
                            <a:rPr lang="de-DE" sz="2000" b="0" i="1" smtClean="0">
                              <a:solidFill>
                                <a:schemeClr val="tx1"/>
                              </a:solidFill>
                              <a:latin typeface="Cambria Math"/>
                              <a:ea typeface="Cambria Math"/>
                            </a:rPr>
                            <m:t>3</m:t>
                          </m:r>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3</m:t>
                          </m:r>
                        </m:den>
                      </m:f>
                      <m:r>
                        <a:rPr lang="de-DE" sz="2000" b="0" i="1" smtClean="0">
                          <a:solidFill>
                            <a:schemeClr val="tx1"/>
                          </a:solidFill>
                          <a:latin typeface="Cambria Math"/>
                          <a:ea typeface="Cambria Math"/>
                        </a:rPr>
                        <m:t>=5/6</m:t>
                      </m:r>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493101" y="5798753"/>
                <a:ext cx="7781738" cy="668516"/>
              </a:xfrm>
              <a:prstGeom prst="rect">
                <a:avLst/>
              </a:prstGeom>
              <a:blipFill rotWithShape="1">
                <a:blip r:embed="rId13"/>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86063811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feld 16"/>
          <p:cNvSpPr txBox="1">
            <a:spLocks noChangeArrowheads="1"/>
          </p:cNvSpPr>
          <p:nvPr/>
        </p:nvSpPr>
        <p:spPr bwMode="auto">
          <a:xfrm>
            <a:off x="468313" y="1484536"/>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9  Einführung in die induktive Statistik</a:t>
            </a:r>
          </a:p>
        </p:txBody>
      </p:sp>
      <p:sp>
        <p:nvSpPr>
          <p:cNvPr id="10" name="Textfeld 9"/>
          <p:cNvSpPr txBox="1">
            <a:spLocks noChangeArrowheads="1"/>
          </p:cNvSpPr>
          <p:nvPr/>
        </p:nvSpPr>
        <p:spPr bwMode="auto">
          <a:xfrm>
            <a:off x="468313" y="1916336"/>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10  Statistisches Schätzen</a:t>
            </a:r>
          </a:p>
        </p:txBody>
      </p:sp>
      <p:sp>
        <p:nvSpPr>
          <p:cNvPr id="22" name="Textfeld 21"/>
          <p:cNvSpPr txBox="1">
            <a:spLocks noChangeArrowheads="1"/>
          </p:cNvSpPr>
          <p:nvPr/>
        </p:nvSpPr>
        <p:spPr bwMode="auto">
          <a:xfrm>
            <a:off x="468313" y="1052736"/>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Teil 3: Induktive Statistik </a:t>
            </a:r>
            <a:r>
              <a:rPr lang="de-DE" sz="2000" b="1" dirty="0">
                <a:solidFill>
                  <a:srgbClr val="0070C0"/>
                </a:solidFill>
                <a:latin typeface="Times New Roman"/>
                <a:cs typeface="Times New Roman"/>
              </a:rPr>
              <a:t>− Verbindung von Empirie und Theorie</a:t>
            </a:r>
            <a:endParaRPr lang="de-DE" sz="2000" b="1" dirty="0">
              <a:solidFill>
                <a:srgbClr val="0070C0"/>
              </a:solidFill>
              <a:latin typeface="+mn-lt"/>
            </a:endParaRPr>
          </a:p>
        </p:txBody>
      </p:sp>
      <p:sp>
        <p:nvSpPr>
          <p:cNvPr id="27662" name="Textfeld 28"/>
          <p:cNvSpPr txBox="1">
            <a:spLocks noChangeArrowheads="1"/>
          </p:cNvSpPr>
          <p:nvPr/>
        </p:nvSpPr>
        <p:spPr bwMode="auto">
          <a:xfrm>
            <a:off x="7885113" y="1052736"/>
            <a:ext cx="790575" cy="369887"/>
          </a:xfrm>
          <a:prstGeom prst="rect">
            <a:avLst/>
          </a:prstGeom>
          <a:noFill/>
          <a:ln w="9525">
            <a:noFill/>
            <a:miter lim="800000"/>
            <a:headEnd/>
            <a:tailEnd/>
          </a:ln>
        </p:spPr>
        <p:txBody>
          <a:bodyPr>
            <a:spAutoFit/>
          </a:bodyPr>
          <a:lstStyle/>
          <a:p>
            <a:pPr algn="r"/>
            <a:r>
              <a:rPr lang="de-DE"/>
              <a:t>612</a:t>
            </a:r>
            <a:endParaRPr lang="en-US" dirty="0"/>
          </a:p>
        </p:txBody>
      </p:sp>
      <p:sp>
        <p:nvSpPr>
          <p:cNvPr id="27663" name="Textfeld 28"/>
          <p:cNvSpPr txBox="1">
            <a:spLocks noChangeArrowheads="1"/>
          </p:cNvSpPr>
          <p:nvPr/>
        </p:nvSpPr>
        <p:spPr bwMode="auto">
          <a:xfrm>
            <a:off x="7883525" y="1484536"/>
            <a:ext cx="790575" cy="369887"/>
          </a:xfrm>
          <a:prstGeom prst="rect">
            <a:avLst/>
          </a:prstGeom>
          <a:noFill/>
          <a:ln w="9525">
            <a:noFill/>
            <a:miter lim="800000"/>
            <a:headEnd/>
            <a:tailEnd/>
          </a:ln>
        </p:spPr>
        <p:txBody>
          <a:bodyPr>
            <a:spAutoFit/>
          </a:bodyPr>
          <a:lstStyle/>
          <a:p>
            <a:pPr algn="r"/>
            <a:r>
              <a:rPr lang="de-DE"/>
              <a:t>613</a:t>
            </a:r>
            <a:endParaRPr lang="en-US" dirty="0"/>
          </a:p>
        </p:txBody>
      </p:sp>
      <p:sp>
        <p:nvSpPr>
          <p:cNvPr id="27664" name="Textfeld 28"/>
          <p:cNvSpPr txBox="1">
            <a:spLocks noChangeArrowheads="1"/>
          </p:cNvSpPr>
          <p:nvPr/>
        </p:nvSpPr>
        <p:spPr bwMode="auto">
          <a:xfrm>
            <a:off x="7885113" y="1917923"/>
            <a:ext cx="790575" cy="369888"/>
          </a:xfrm>
          <a:prstGeom prst="rect">
            <a:avLst/>
          </a:prstGeom>
          <a:noFill/>
          <a:ln w="9525">
            <a:noFill/>
            <a:miter lim="800000"/>
            <a:headEnd/>
            <a:tailEnd/>
          </a:ln>
        </p:spPr>
        <p:txBody>
          <a:bodyPr>
            <a:spAutoFit/>
          </a:bodyPr>
          <a:lstStyle/>
          <a:p>
            <a:pPr algn="r"/>
            <a:r>
              <a:rPr lang="de-DE"/>
              <a:t>633</a:t>
            </a:r>
            <a:endParaRPr lang="en-US" dirty="0"/>
          </a:p>
        </p:txBody>
      </p:sp>
      <p:sp>
        <p:nvSpPr>
          <p:cNvPr id="29" name="Textfeld 28"/>
          <p:cNvSpPr txBox="1">
            <a:spLocks noChangeArrowheads="1"/>
          </p:cNvSpPr>
          <p:nvPr/>
        </p:nvSpPr>
        <p:spPr bwMode="auto">
          <a:xfrm>
            <a:off x="477838" y="2371151"/>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11  Statistisches Testen</a:t>
            </a:r>
          </a:p>
        </p:txBody>
      </p:sp>
      <p:sp>
        <p:nvSpPr>
          <p:cNvPr id="32" name="Textfeld 31"/>
          <p:cNvSpPr txBox="1">
            <a:spLocks noChangeArrowheads="1"/>
          </p:cNvSpPr>
          <p:nvPr/>
        </p:nvSpPr>
        <p:spPr bwMode="auto">
          <a:xfrm>
            <a:off x="477838" y="2802951"/>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12  Das lineare Regressionsmodell</a:t>
            </a:r>
          </a:p>
        </p:txBody>
      </p:sp>
      <p:sp>
        <p:nvSpPr>
          <p:cNvPr id="33" name="Textfeld 28"/>
          <p:cNvSpPr txBox="1">
            <a:spLocks noChangeArrowheads="1"/>
          </p:cNvSpPr>
          <p:nvPr/>
        </p:nvSpPr>
        <p:spPr bwMode="auto">
          <a:xfrm>
            <a:off x="7885112" y="2371151"/>
            <a:ext cx="790575" cy="369887"/>
          </a:xfrm>
          <a:prstGeom prst="rect">
            <a:avLst/>
          </a:prstGeom>
          <a:noFill/>
          <a:ln w="9525">
            <a:noFill/>
            <a:miter lim="800000"/>
            <a:headEnd/>
            <a:tailEnd/>
          </a:ln>
        </p:spPr>
        <p:txBody>
          <a:bodyPr>
            <a:spAutoFit/>
          </a:bodyPr>
          <a:lstStyle/>
          <a:p>
            <a:pPr algn="r"/>
            <a:r>
              <a:rPr lang="de-DE"/>
              <a:t>731</a:t>
            </a:r>
            <a:endParaRPr lang="en-US" dirty="0"/>
          </a:p>
        </p:txBody>
      </p:sp>
      <p:sp>
        <p:nvSpPr>
          <p:cNvPr id="34" name="Textfeld 28"/>
          <p:cNvSpPr txBox="1">
            <a:spLocks noChangeArrowheads="1"/>
          </p:cNvSpPr>
          <p:nvPr/>
        </p:nvSpPr>
        <p:spPr bwMode="auto">
          <a:xfrm>
            <a:off x="7886700" y="2804538"/>
            <a:ext cx="790575" cy="369888"/>
          </a:xfrm>
          <a:prstGeom prst="rect">
            <a:avLst/>
          </a:prstGeom>
          <a:noFill/>
          <a:ln w="9525">
            <a:noFill/>
            <a:miter lim="800000"/>
            <a:headEnd/>
            <a:tailEnd/>
          </a:ln>
        </p:spPr>
        <p:txBody>
          <a:bodyPr>
            <a:spAutoFit/>
          </a:bodyPr>
          <a:lstStyle/>
          <a:p>
            <a:pPr algn="r"/>
            <a:r>
              <a:rPr lang="de-DE"/>
              <a:t>845</a:t>
            </a:r>
            <a:endParaRPr lang="en-US" dirty="0"/>
          </a:p>
        </p:txBody>
      </p:sp>
      <p:sp>
        <p:nvSpPr>
          <p:cNvPr id="26" name="Rechteck 25"/>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a:solidFill>
                  <a:srgbClr val="0070C0"/>
                </a:solidFill>
                <a:latin typeface="+mj-lt"/>
                <a:ea typeface="+mj-ea"/>
                <a:cs typeface="+mj-cs"/>
              </a:rPr>
              <a:t>Inhaltsverzeichnis</a:t>
            </a:r>
            <a:endParaRPr lang="de-DE" sz="2400" b="1" dirty="0">
              <a:solidFill>
                <a:srgbClr val="0070C0"/>
              </a:solidFill>
              <a:latin typeface="+mj-lt"/>
              <a:ea typeface="+mj-ea"/>
              <a:cs typeface="+mj-cs"/>
            </a:endParaRPr>
          </a:p>
        </p:txBody>
      </p:sp>
      <p:cxnSp>
        <p:nvCxnSpPr>
          <p:cNvPr id="20" name="Gerade Verbindung 3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02364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8" name="Textfeld 9"/>
          <p:cNvSpPr txBox="1">
            <a:spLocks noChangeArrowheads="1"/>
          </p:cNvSpPr>
          <p:nvPr/>
        </p:nvSpPr>
        <p:spPr bwMode="auto">
          <a:xfrm>
            <a:off x="468313" y="1196752"/>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Grundgesamtheit </a:t>
            </a:r>
            <a:r>
              <a:rPr lang="de-DE" sz="2000" dirty="0">
                <a:solidFill>
                  <a:srgbClr val="0070C0"/>
                </a:solidFill>
                <a:latin typeface="+mn-lt"/>
              </a:rPr>
              <a:t>●</a:t>
            </a:r>
            <a:endParaRPr lang="de-DE" sz="2000" b="1" dirty="0">
              <a:solidFill>
                <a:srgbClr val="0070C0"/>
              </a:solidFill>
              <a:latin typeface="+mn-lt"/>
            </a:endParaRPr>
          </a:p>
        </p:txBody>
      </p:sp>
      <p:sp>
        <p:nvSpPr>
          <p:cNvPr id="19" name="Textfeld 18"/>
          <p:cNvSpPr txBox="1"/>
          <p:nvPr/>
        </p:nvSpPr>
        <p:spPr>
          <a:xfrm>
            <a:off x="468313" y="1607642"/>
            <a:ext cx="8424167" cy="1323439"/>
          </a:xfrm>
          <a:prstGeom prst="rect">
            <a:avLst/>
          </a:prstGeom>
          <a:noFill/>
        </p:spPr>
        <p:txBody>
          <a:bodyPr wrap="square">
            <a:spAutoFit/>
          </a:bodyPr>
          <a:lstStyle/>
          <a:p>
            <a:pPr>
              <a:defRPr/>
            </a:pPr>
            <a:r>
              <a:rPr lang="de-DE" sz="2000" dirty="0">
                <a:latin typeface="+mn-lt"/>
              </a:rPr>
              <a:t>&gt; Zielmenge von Objekten, Personen oder Vorgängen bei einer statistischen,</a:t>
            </a:r>
          </a:p>
          <a:p>
            <a:pPr>
              <a:defRPr/>
            </a:pPr>
            <a:r>
              <a:rPr lang="de-DE" sz="2000" dirty="0">
                <a:latin typeface="+mn-lt"/>
              </a:rPr>
              <a:t>   die durch eindeutige Identifikationskriterien (sachlich, zeitlich, räumlich)</a:t>
            </a:r>
          </a:p>
          <a:p>
            <a:pPr>
              <a:defRPr/>
            </a:pPr>
            <a:r>
              <a:rPr lang="de-DE" sz="2000" dirty="0">
                <a:latin typeface="+mn-lt"/>
              </a:rPr>
              <a:t>   abgegrenzt wird. Elemente der Menge heißen </a:t>
            </a:r>
            <a:r>
              <a:rPr lang="de-DE" sz="2000" b="1" dirty="0">
                <a:solidFill>
                  <a:srgbClr val="0070C0"/>
                </a:solidFill>
                <a:latin typeface="+mn-lt"/>
              </a:rPr>
              <a:t>Untersuchungseinheiten</a:t>
            </a:r>
            <a:r>
              <a:rPr lang="de-DE" sz="2000" dirty="0">
                <a:latin typeface="+mn-lt"/>
              </a:rPr>
              <a:t> </a:t>
            </a:r>
          </a:p>
          <a:p>
            <a:pPr>
              <a:defRPr/>
            </a:pPr>
            <a:r>
              <a:rPr lang="de-DE" sz="2000" dirty="0">
                <a:latin typeface="+mn-lt"/>
              </a:rPr>
              <a:t>   oder </a:t>
            </a:r>
            <a:r>
              <a:rPr lang="de-DE" sz="2000" b="1" dirty="0">
                <a:solidFill>
                  <a:srgbClr val="0070C0"/>
                </a:solidFill>
                <a:latin typeface="+mn-lt"/>
              </a:rPr>
              <a:t>Merkmalsträger</a:t>
            </a:r>
            <a:r>
              <a:rPr lang="de-DE" sz="2000" dirty="0">
                <a:latin typeface="+mn-lt"/>
              </a:rPr>
              <a:t>.</a:t>
            </a:r>
          </a:p>
        </p:txBody>
      </p:sp>
      <p:sp>
        <p:nvSpPr>
          <p:cNvPr id="20" name="Textfeld 9"/>
          <p:cNvSpPr txBox="1">
            <a:spLocks noChangeArrowheads="1"/>
          </p:cNvSpPr>
          <p:nvPr/>
        </p:nvSpPr>
        <p:spPr bwMode="auto">
          <a:xfrm>
            <a:off x="460285" y="3861048"/>
            <a:ext cx="267155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Merkmalstypen </a:t>
            </a:r>
            <a:r>
              <a:rPr lang="de-DE" sz="2000" dirty="0">
                <a:solidFill>
                  <a:srgbClr val="0070C0"/>
                </a:solidFill>
                <a:latin typeface="+mn-lt"/>
              </a:rPr>
              <a:t>●</a:t>
            </a:r>
            <a:endParaRPr lang="de-DE" sz="2000" b="1" dirty="0">
              <a:solidFill>
                <a:srgbClr val="0070C0"/>
              </a:solidFill>
              <a:latin typeface="+mn-lt"/>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27</a:t>
            </a:r>
            <a:endParaRPr lang="de-DE" sz="8000" b="1" dirty="0">
              <a:solidFill>
                <a:schemeClr val="tx1"/>
              </a:solidFill>
              <a:latin typeface="+mj-lt"/>
            </a:endParaRPr>
          </a:p>
        </p:txBody>
      </p:sp>
      <p:sp>
        <p:nvSpPr>
          <p:cNvPr id="17" name="Titel 5"/>
          <p:cNvSpPr txBox="1">
            <a:spLocks/>
          </p:cNvSpPr>
          <p:nvPr/>
        </p:nvSpPr>
        <p:spPr bwMode="auto">
          <a:xfrm>
            <a:off x="457200" y="274638"/>
            <a:ext cx="8229600" cy="561975"/>
          </a:xfrm>
          <a:prstGeom prst="rect">
            <a:avLst/>
          </a:prstGeom>
          <a:solidFill>
            <a:schemeClr val="bg1">
              <a:lumMod val="95000"/>
            </a:schemeClr>
          </a:solidFill>
          <a:ln w="9525">
            <a:noFill/>
            <a:miter lim="800000"/>
            <a:headEnd/>
            <a:tailEnd/>
          </a:ln>
          <a:effectLst>
            <a:outerShdw blurRad="127000" dist="50800" dir="5400000" algn="ctr" rotWithShape="0">
              <a:schemeClr val="tx1"/>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Arial" charset="0"/>
              </a:defRPr>
            </a:lvl2pPr>
            <a:lvl3pPr algn="ctr" rtl="0" eaLnBrk="0" fontAlgn="base" hangingPunct="0">
              <a:spcBef>
                <a:spcPct val="0"/>
              </a:spcBef>
              <a:spcAft>
                <a:spcPct val="0"/>
              </a:spcAft>
              <a:defRPr sz="4400">
                <a:solidFill>
                  <a:schemeClr val="tx1"/>
                </a:solidFill>
                <a:latin typeface="Arial" charset="0"/>
              </a:defRPr>
            </a:lvl3pPr>
            <a:lvl4pPr algn="ctr" rtl="0" eaLnBrk="0" fontAlgn="base" hangingPunct="0">
              <a:spcBef>
                <a:spcPct val="0"/>
              </a:spcBef>
              <a:spcAft>
                <a:spcPct val="0"/>
              </a:spcAft>
              <a:defRPr sz="4400">
                <a:solidFill>
                  <a:schemeClr val="tx1"/>
                </a:solidFill>
                <a:latin typeface="Arial" charset="0"/>
              </a:defRPr>
            </a:lvl4pPr>
            <a:lvl5pPr algn="ctr" rtl="0" eaLnBrk="0" fontAlgn="base" hangingPunct="0">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a:lstStyle>
          <a:p>
            <a:pPr eaLnBrk="1" hangingPunct="1">
              <a:defRPr/>
            </a:pPr>
            <a:r>
              <a:rPr lang="de-DE" sz="1800" b="1">
                <a:solidFill>
                  <a:srgbClr val="0070C0"/>
                </a:solidFill>
              </a:rPr>
              <a:t>2.2 Grundgesamtheit, Merkmalstypen und Skalierungsarten</a:t>
            </a:r>
            <a:endParaRPr lang="de-DE" sz="1800" b="1" dirty="0">
              <a:solidFill>
                <a:srgbClr val="0070C0"/>
              </a:solidFill>
            </a:endParaRP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2"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3"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 name="Textfeld 23"/>
          <p:cNvSpPr txBox="1"/>
          <p:nvPr/>
        </p:nvSpPr>
        <p:spPr>
          <a:xfrm>
            <a:off x="468313" y="2991600"/>
            <a:ext cx="8424167" cy="707886"/>
          </a:xfrm>
          <a:prstGeom prst="rect">
            <a:avLst/>
          </a:prstGeom>
          <a:noFill/>
        </p:spPr>
        <p:txBody>
          <a:bodyPr wrap="square">
            <a:spAutoFit/>
          </a:bodyPr>
          <a:lstStyle/>
          <a:p>
            <a:pPr>
              <a:defRPr/>
            </a:pPr>
            <a:r>
              <a:rPr lang="de-DE" sz="2000" dirty="0">
                <a:latin typeface="+mn-lt"/>
              </a:rPr>
              <a:t>&gt; Später noch Unterscheidung zwischen </a:t>
            </a:r>
            <a:r>
              <a:rPr lang="de-DE" sz="2000" b="1" dirty="0">
                <a:solidFill>
                  <a:srgbClr val="0070C0"/>
                </a:solidFill>
                <a:latin typeface="+mn-lt"/>
              </a:rPr>
              <a:t>realer</a:t>
            </a:r>
            <a:r>
              <a:rPr lang="de-DE" sz="2000" dirty="0">
                <a:latin typeface="+mn-lt"/>
              </a:rPr>
              <a:t> und </a:t>
            </a:r>
            <a:r>
              <a:rPr lang="de-DE" sz="2000" b="1" dirty="0">
                <a:solidFill>
                  <a:srgbClr val="0070C0"/>
                </a:solidFill>
                <a:latin typeface="+mn-lt"/>
              </a:rPr>
              <a:t>hypothetischer Grund-</a:t>
            </a:r>
          </a:p>
          <a:p>
            <a:pPr>
              <a:defRPr/>
            </a:pPr>
            <a:r>
              <a:rPr lang="de-DE" sz="2000" b="1" dirty="0">
                <a:solidFill>
                  <a:srgbClr val="0070C0"/>
                </a:solidFill>
                <a:latin typeface="+mn-lt"/>
              </a:rPr>
              <a:t>   </a:t>
            </a:r>
            <a:r>
              <a:rPr lang="de-DE" sz="2000" b="1" dirty="0" err="1">
                <a:solidFill>
                  <a:srgbClr val="0070C0"/>
                </a:solidFill>
                <a:latin typeface="+mn-lt"/>
              </a:rPr>
              <a:t>gesamtheit</a:t>
            </a:r>
            <a:r>
              <a:rPr lang="de-DE" sz="2000" b="1" dirty="0">
                <a:solidFill>
                  <a:srgbClr val="0070C0"/>
                </a:solidFill>
                <a:latin typeface="+mn-lt"/>
              </a:rPr>
              <a:t> </a:t>
            </a:r>
          </a:p>
        </p:txBody>
      </p:sp>
      <p:sp>
        <p:nvSpPr>
          <p:cNvPr id="25" name="Textfeld 9"/>
          <p:cNvSpPr txBox="1">
            <a:spLocks noChangeArrowheads="1"/>
          </p:cNvSpPr>
          <p:nvPr/>
        </p:nvSpPr>
        <p:spPr bwMode="auto">
          <a:xfrm>
            <a:off x="457200" y="4261158"/>
            <a:ext cx="267155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Skalierungsarten </a:t>
            </a:r>
            <a:r>
              <a:rPr lang="de-DE" sz="2000" dirty="0">
                <a:solidFill>
                  <a:srgbClr val="0070C0"/>
                </a:solidFill>
                <a:latin typeface="+mn-lt"/>
              </a:rPr>
              <a:t>●</a:t>
            </a:r>
            <a:endParaRPr lang="de-DE" sz="2000" b="1" dirty="0">
              <a:solidFill>
                <a:srgbClr val="0070C0"/>
              </a:solidFill>
              <a:latin typeface="+mn-lt"/>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647107" y="4756694"/>
            <a:ext cx="7093246" cy="1832176"/>
          </a:xfrm>
          <a:prstGeom prst="rect">
            <a:avLst/>
          </a:prstGeom>
        </p:spPr>
      </p:pic>
    </p:spTree>
    <p:extLst>
      <p:ext uri="{BB962C8B-B14F-4D97-AF65-F5344CB8AC3E}">
        <p14:creationId xmlns:p14="http://schemas.microsoft.com/office/powerpoint/2010/main" val="2857917258"/>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297</a:t>
            </a:r>
            <a:endParaRPr lang="de-DE" sz="8000" b="1" dirty="0">
              <a:solidFill>
                <a:schemeClr val="tx1"/>
              </a:solidFill>
              <a:latin typeface="+mj-lt"/>
            </a:endParaRPr>
          </a:p>
        </p:txBody>
      </p:sp>
      <p:sp>
        <p:nvSpPr>
          <p:cNvPr id="10" name="Textfeld 9"/>
          <p:cNvSpPr txBox="1">
            <a:spLocks noChangeArrowheads="1"/>
          </p:cNvSpPr>
          <p:nvPr/>
        </p:nvSpPr>
        <p:spPr bwMode="auto">
          <a:xfrm>
            <a:off x="457317" y="1052736"/>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Das Problem überabzählbarer Ergebnisräume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70369" y="1452846"/>
            <a:ext cx="8568183" cy="1015663"/>
          </a:xfrm>
          <a:prstGeom prst="rect">
            <a:avLst/>
          </a:prstGeom>
          <a:noFill/>
        </p:spPr>
        <p:txBody>
          <a:bodyPr wrap="square" rtlCol="0">
            <a:spAutoFit/>
          </a:bodyPr>
          <a:lstStyle/>
          <a:p>
            <a:r>
              <a:rPr lang="de-DE" sz="2000" dirty="0">
                <a:latin typeface="+mn-lt"/>
              </a:rPr>
              <a:t>&gt; Additionskalkül funktioniert nicht: Es ist mathematisch nicht möglich, jedem</a:t>
            </a:r>
            <a:endParaRPr lang="de-DE" sz="2000" b="1" dirty="0">
              <a:solidFill>
                <a:srgbClr val="0070C0"/>
              </a:solidFill>
              <a:latin typeface="+mn-lt"/>
            </a:endParaRPr>
          </a:p>
          <a:p>
            <a:r>
              <a:rPr lang="de-DE" sz="2000" b="1" dirty="0">
                <a:solidFill>
                  <a:srgbClr val="0070C0"/>
                </a:solidFill>
                <a:latin typeface="+mn-lt"/>
              </a:rPr>
              <a:t>   </a:t>
            </a:r>
            <a:r>
              <a:rPr lang="de-DE" sz="2000" dirty="0">
                <a:latin typeface="+mn-lt"/>
              </a:rPr>
              <a:t>Elementarereignis eines überabzählbaren Ergebnisraumes eine positive Wahr-</a:t>
            </a:r>
          </a:p>
          <a:p>
            <a:r>
              <a:rPr lang="de-DE" sz="2000" dirty="0">
                <a:latin typeface="+mn-lt"/>
              </a:rPr>
              <a:t>   </a:t>
            </a:r>
            <a:r>
              <a:rPr lang="de-DE" sz="2000" dirty="0" err="1">
                <a:latin typeface="+mn-lt"/>
              </a:rPr>
              <a:t>scheinlichkeit</a:t>
            </a:r>
            <a:r>
              <a:rPr lang="de-DE" sz="2000" dirty="0">
                <a:latin typeface="+mn-lt"/>
              </a:rPr>
              <a:t> zuzuordnen, ohne die Axiomatik zu verletzen.</a:t>
            </a:r>
          </a:p>
        </p:txBody>
      </p:sp>
      <p:sp>
        <p:nvSpPr>
          <p:cNvPr id="13" name="Textfeld 12"/>
          <p:cNvSpPr txBox="1"/>
          <p:nvPr/>
        </p:nvSpPr>
        <p:spPr>
          <a:xfrm>
            <a:off x="457317" y="2495074"/>
            <a:ext cx="8568183" cy="1015663"/>
          </a:xfrm>
          <a:prstGeom prst="rect">
            <a:avLst/>
          </a:prstGeom>
          <a:noFill/>
        </p:spPr>
        <p:txBody>
          <a:bodyPr wrap="square" rtlCol="0">
            <a:spAutoFit/>
          </a:bodyPr>
          <a:lstStyle/>
          <a:p>
            <a:r>
              <a:rPr lang="de-DE" sz="2000" dirty="0">
                <a:latin typeface="+mn-lt"/>
              </a:rPr>
              <a:t>&gt; Eine (nichttriviale) Konsequenz davon ist, dass als Definitionsbereich </a:t>
            </a:r>
          </a:p>
          <a:p>
            <a:r>
              <a:rPr lang="de-DE" sz="2000" dirty="0">
                <a:latin typeface="+mn-lt"/>
              </a:rPr>
              <a:t>   eines Wahrscheinlichkeitsmaße eine „deutlich kleinere“ Menge als die </a:t>
            </a:r>
          </a:p>
          <a:p>
            <a:r>
              <a:rPr lang="de-DE" sz="2000" dirty="0">
                <a:latin typeface="+mn-lt"/>
              </a:rPr>
              <a:t>   Potenzmenge gewählt werden muss (sog. „Sigma-</a:t>
            </a:r>
            <a:r>
              <a:rPr lang="de-DE" sz="2000" dirty="0" err="1">
                <a:latin typeface="+mn-lt"/>
              </a:rPr>
              <a:t>Algebren</a:t>
            </a:r>
            <a:r>
              <a:rPr lang="de-DE" sz="2000" dirty="0">
                <a:latin typeface="+mn-lt"/>
              </a:rPr>
              <a:t>)</a:t>
            </a:r>
          </a:p>
        </p:txBody>
      </p:sp>
      <p:sp>
        <p:nvSpPr>
          <p:cNvPr id="14" name="Textfeld 13"/>
          <p:cNvSpPr txBox="1">
            <a:spLocks noChangeArrowheads="1"/>
          </p:cNvSpPr>
          <p:nvPr/>
        </p:nvSpPr>
        <p:spPr bwMode="auto">
          <a:xfrm>
            <a:off x="457317" y="3645024"/>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Integrationskalkül für überabzählbare Ergebnisräume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p:nvPr/>
        </p:nvSpPr>
        <p:spPr>
          <a:xfrm>
            <a:off x="457316" y="4066324"/>
            <a:ext cx="8218371" cy="1015663"/>
          </a:xfrm>
          <a:prstGeom prst="rect">
            <a:avLst/>
          </a:prstGeom>
          <a:noFill/>
        </p:spPr>
        <p:txBody>
          <a:bodyPr wrap="square" rtlCol="0">
            <a:spAutoFit/>
          </a:bodyPr>
          <a:lstStyle/>
          <a:p>
            <a:r>
              <a:rPr lang="de-DE" sz="2000" dirty="0">
                <a:latin typeface="+mn-lt"/>
              </a:rPr>
              <a:t>&gt; Additionskalkül wird durch </a:t>
            </a:r>
            <a:r>
              <a:rPr lang="de-DE" sz="2000" b="1" dirty="0">
                <a:solidFill>
                  <a:srgbClr val="0070C0"/>
                </a:solidFill>
                <a:latin typeface="+mn-lt"/>
              </a:rPr>
              <a:t>Integrationskalkül</a:t>
            </a:r>
            <a:r>
              <a:rPr lang="de-DE" sz="2000" dirty="0">
                <a:latin typeface="+mn-lt"/>
              </a:rPr>
              <a:t> ersetzt:</a:t>
            </a:r>
          </a:p>
          <a:p>
            <a:r>
              <a:rPr lang="de-DE" sz="2000" dirty="0">
                <a:latin typeface="+mn-lt"/>
              </a:rPr>
              <a:t>   Wahrscheinlichkeiten werden nicht über Addition sondern über Integration</a:t>
            </a:r>
          </a:p>
          <a:p>
            <a:r>
              <a:rPr lang="de-DE" sz="2000" dirty="0">
                <a:latin typeface="+mn-lt"/>
              </a:rPr>
              <a:t>   bestimmt</a:t>
            </a:r>
          </a:p>
        </p:txBody>
      </p:sp>
      <mc:AlternateContent xmlns:mc="http://schemas.openxmlformats.org/markup-compatibility/2006" xmlns:a14="http://schemas.microsoft.com/office/drawing/2010/main">
        <mc:Choice Requires="a14">
          <p:sp>
            <p:nvSpPr>
              <p:cNvPr id="16" name="Textfeld 15"/>
              <p:cNvSpPr txBox="1"/>
              <p:nvPr/>
            </p:nvSpPr>
            <p:spPr>
              <a:xfrm>
                <a:off x="470369" y="5096088"/>
                <a:ext cx="8218371" cy="1015663"/>
              </a:xfrm>
              <a:prstGeom prst="rect">
                <a:avLst/>
              </a:prstGeom>
              <a:noFill/>
            </p:spPr>
            <p:txBody>
              <a:bodyPr wrap="square" rtlCol="0">
                <a:spAutoFit/>
              </a:bodyPr>
              <a:lstStyle/>
              <a:p>
                <a:r>
                  <a:rPr lang="de-DE" sz="2000" dirty="0">
                    <a:latin typeface="+mn-lt"/>
                  </a:rPr>
                  <a:t>&gt; Integrationskalkül erzeugt jedoch </a:t>
                </a:r>
                <a:r>
                  <a:rPr lang="de-DE" sz="2000" b="1" dirty="0">
                    <a:solidFill>
                      <a:srgbClr val="0070C0"/>
                    </a:solidFill>
                    <a:latin typeface="+mn-lt"/>
                  </a:rPr>
                  <a:t>Messbarkeitsproblem</a:t>
                </a:r>
                <a:r>
                  <a:rPr lang="de-DE" sz="2000" dirty="0">
                    <a:latin typeface="+mn-lt"/>
                  </a:rPr>
                  <a:t>:</a:t>
                </a:r>
              </a:p>
              <a:p>
                <a:r>
                  <a:rPr lang="de-DE" sz="2000" dirty="0">
                    <a:latin typeface="+mn-lt"/>
                  </a:rPr>
                  <a:t>   Nicht mehr jeder Teilmenge von </a:t>
                </a:r>
                <a14:m>
                  <m:oMath xmlns:m="http://schemas.openxmlformats.org/officeDocument/2006/math">
                    <m:r>
                      <m:rPr>
                        <m:sty m:val="p"/>
                      </m:rPr>
                      <a:rPr lang="el-GR" sz="2000" i="1" smtClean="0">
                        <a:latin typeface="Cambria Math"/>
                        <a:ea typeface="Cambria Math"/>
                      </a:rPr>
                      <m:t>Ω</m:t>
                    </m:r>
                  </m:oMath>
                </a14:m>
                <a:r>
                  <a:rPr lang="de-DE" sz="2000" dirty="0">
                    <a:latin typeface="+mn-lt"/>
                  </a:rPr>
                  <a:t>  kann eine Wahrscheinlich-</a:t>
                </a:r>
              </a:p>
              <a:p>
                <a:r>
                  <a:rPr lang="de-DE" sz="2000" dirty="0">
                    <a:latin typeface="+mn-lt"/>
                  </a:rPr>
                  <a:t>   </a:t>
                </a:r>
                <a:r>
                  <a:rPr lang="de-DE" sz="2000" dirty="0" err="1">
                    <a:latin typeface="+mn-lt"/>
                  </a:rPr>
                  <a:t>keit</a:t>
                </a:r>
                <a:r>
                  <a:rPr lang="de-DE" sz="2000" dirty="0">
                    <a:latin typeface="+mn-lt"/>
                  </a:rPr>
                  <a:t> zugeordnet werden (Verkleinerung der Potenzmenge) </a:t>
                </a:r>
              </a:p>
            </p:txBody>
          </p:sp>
        </mc:Choice>
        <mc:Fallback xmlns="">
          <p:sp>
            <p:nvSpPr>
              <p:cNvPr id="16" name="Textfeld 15"/>
              <p:cNvSpPr txBox="1">
                <a:spLocks noRot="1" noChangeAspect="1" noMove="1" noResize="1" noEditPoints="1" noAdjustHandles="1" noChangeArrowheads="1" noChangeShapeType="1" noTextEdit="1"/>
              </p:cNvSpPr>
              <p:nvPr/>
            </p:nvSpPr>
            <p:spPr>
              <a:xfrm>
                <a:off x="470369" y="5096088"/>
                <a:ext cx="8218371" cy="1015663"/>
              </a:xfrm>
              <a:prstGeom prst="rect">
                <a:avLst/>
              </a:prstGeom>
              <a:blipFill rotWithShape="1">
                <a:blip r:embed="rId3"/>
                <a:stretch>
                  <a:fillRect l="-742" t="-2994" b="-9581"/>
                </a:stretch>
              </a:blipFill>
            </p:spPr>
            <p:txBody>
              <a:bodyPr/>
              <a:lstStyle/>
              <a:p>
                <a:r>
                  <a:rPr lang="de-DE">
                    <a:noFill/>
                  </a:rPr>
                  <a:t> </a:t>
                </a:r>
              </a:p>
            </p:txBody>
          </p:sp>
        </mc:Fallback>
      </mc:AlternateContent>
      <p:sp>
        <p:nvSpPr>
          <p:cNvPr id="18" name="Textfeld 17"/>
          <p:cNvSpPr txBox="1"/>
          <p:nvPr/>
        </p:nvSpPr>
        <p:spPr>
          <a:xfrm>
            <a:off x="470369" y="6111751"/>
            <a:ext cx="8218371" cy="400110"/>
          </a:xfrm>
          <a:prstGeom prst="rect">
            <a:avLst/>
          </a:prstGeom>
          <a:noFill/>
        </p:spPr>
        <p:txBody>
          <a:bodyPr wrap="square" rtlCol="0">
            <a:spAutoFit/>
          </a:bodyPr>
          <a:lstStyle/>
          <a:p>
            <a:r>
              <a:rPr lang="de-DE" sz="2000" dirty="0">
                <a:latin typeface="+mn-lt"/>
              </a:rPr>
              <a:t>&gt; Weiteres hierzu später bei </a:t>
            </a:r>
            <a:r>
              <a:rPr lang="de-DE" sz="2000" b="1" dirty="0">
                <a:solidFill>
                  <a:srgbClr val="0070C0"/>
                </a:solidFill>
                <a:latin typeface="+mn-lt"/>
              </a:rPr>
              <a:t>stetigen Zufallsvariablen</a:t>
            </a:r>
            <a:endParaRPr lang="de-DE" sz="2000" dirty="0">
              <a:latin typeface="+mn-lt"/>
            </a:endParaRPr>
          </a:p>
        </p:txBody>
      </p:sp>
    </p:spTree>
    <p:extLst>
      <p:ext uri="{BB962C8B-B14F-4D97-AF65-F5344CB8AC3E}">
        <p14:creationId xmlns:p14="http://schemas.microsoft.com/office/powerpoint/2010/main" val="4187777989"/>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6.1 Wichtige Grundbegriffe und Regeln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298</a:t>
            </a:r>
            <a:endParaRPr lang="de-DE" sz="8000" b="1" dirty="0">
              <a:solidFill>
                <a:schemeClr val="tx1"/>
              </a:solidFill>
              <a:latin typeface="+mj-lt"/>
            </a:endParaRPr>
          </a:p>
        </p:txBody>
      </p:sp>
      <p:sp>
        <p:nvSpPr>
          <p:cNvPr id="9" name="Textfeld 8"/>
          <p:cNvSpPr txBox="1">
            <a:spLocks noChangeArrowheads="1"/>
          </p:cNvSpPr>
          <p:nvPr/>
        </p:nvSpPr>
        <p:spPr bwMode="auto">
          <a:xfrm>
            <a:off x="468313" y="4077072"/>
            <a:ext cx="78481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Maßtheoretische Verallgemeinerungen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68312" y="4484000"/>
            <a:ext cx="8568183" cy="400110"/>
          </a:xfrm>
          <a:prstGeom prst="rect">
            <a:avLst/>
          </a:prstGeom>
          <a:noFill/>
        </p:spPr>
        <p:txBody>
          <a:bodyPr wrap="square" rtlCol="0">
            <a:spAutoFit/>
          </a:bodyPr>
          <a:lstStyle/>
          <a:p>
            <a:r>
              <a:rPr lang="de-DE" sz="2000" dirty="0">
                <a:latin typeface="+mn-lt"/>
              </a:rPr>
              <a:t>&gt; Axiome und Rechenregeln auf überabzählbare Ergebnisräume erweiterbar </a:t>
            </a:r>
          </a:p>
        </p:txBody>
      </p:sp>
      <p:sp>
        <p:nvSpPr>
          <p:cNvPr id="13" name="Textfeld 12"/>
          <p:cNvSpPr txBox="1"/>
          <p:nvPr/>
        </p:nvSpPr>
        <p:spPr>
          <a:xfrm>
            <a:off x="468311" y="4887308"/>
            <a:ext cx="8207378" cy="1323439"/>
          </a:xfrm>
          <a:prstGeom prst="rect">
            <a:avLst/>
          </a:prstGeom>
          <a:noFill/>
        </p:spPr>
        <p:txBody>
          <a:bodyPr wrap="square" rtlCol="0">
            <a:spAutoFit/>
          </a:bodyPr>
          <a:lstStyle/>
          <a:p>
            <a:r>
              <a:rPr lang="de-DE" sz="2000" dirty="0">
                <a:latin typeface="+mn-lt"/>
              </a:rPr>
              <a:t>&gt; Im Grunde bleibt alles erhalten, lediglich für Definitionsmenge des</a:t>
            </a:r>
          </a:p>
          <a:p>
            <a:r>
              <a:rPr lang="de-DE" sz="2000" dirty="0">
                <a:latin typeface="+mn-lt"/>
              </a:rPr>
              <a:t>   </a:t>
            </a:r>
            <a:r>
              <a:rPr lang="de-DE" sz="2000" dirty="0" err="1">
                <a:latin typeface="+mn-lt"/>
              </a:rPr>
              <a:t>W‘maßes</a:t>
            </a:r>
            <a:r>
              <a:rPr lang="de-DE" sz="2000" dirty="0">
                <a:latin typeface="+mn-lt"/>
              </a:rPr>
              <a:t> (auch </a:t>
            </a:r>
            <a:r>
              <a:rPr lang="de-DE" sz="2000" b="1" dirty="0">
                <a:solidFill>
                  <a:srgbClr val="0070C0"/>
                </a:solidFill>
                <a:latin typeface="+mn-lt"/>
              </a:rPr>
              <a:t>Ereignisraum</a:t>
            </a:r>
            <a:r>
              <a:rPr lang="de-DE" sz="2000" dirty="0">
                <a:latin typeface="+mn-lt"/>
              </a:rPr>
              <a:t> genannt), wird i. d. R. nicht mehr</a:t>
            </a:r>
          </a:p>
          <a:p>
            <a:r>
              <a:rPr lang="de-DE" sz="2000" dirty="0">
                <a:latin typeface="+mn-lt"/>
              </a:rPr>
              <a:t>   die Potenzmenge, sondern eine sog. </a:t>
            </a:r>
            <a:r>
              <a:rPr lang="de-DE" sz="2000" b="1" dirty="0">
                <a:solidFill>
                  <a:srgbClr val="0070C0"/>
                </a:solidFill>
                <a:latin typeface="+mn-lt"/>
              </a:rPr>
              <a:t>Sigma-Algebra</a:t>
            </a:r>
            <a:r>
              <a:rPr lang="de-DE" sz="2000" dirty="0">
                <a:latin typeface="+mn-lt"/>
              </a:rPr>
              <a:t> gewählt</a:t>
            </a:r>
          </a:p>
          <a:p>
            <a:r>
              <a:rPr lang="de-DE" sz="2000" dirty="0">
                <a:latin typeface="+mn-lt"/>
              </a:rPr>
              <a:t>   („kleineres“ Teilmengensystem)</a:t>
            </a:r>
          </a:p>
        </p:txBody>
      </p:sp>
      <p:sp>
        <p:nvSpPr>
          <p:cNvPr id="14" name="Textfeld 13"/>
          <p:cNvSpPr txBox="1"/>
          <p:nvPr/>
        </p:nvSpPr>
        <p:spPr>
          <a:xfrm>
            <a:off x="468309" y="6210747"/>
            <a:ext cx="8568183" cy="400110"/>
          </a:xfrm>
          <a:prstGeom prst="rect">
            <a:avLst/>
          </a:prstGeom>
          <a:noFill/>
        </p:spPr>
        <p:txBody>
          <a:bodyPr wrap="square" rtlCol="0">
            <a:spAutoFit/>
          </a:bodyPr>
          <a:lstStyle/>
          <a:p>
            <a:r>
              <a:rPr lang="de-DE" sz="2000" dirty="0">
                <a:latin typeface="+mn-lt"/>
              </a:rPr>
              <a:t>&gt; Primär rein theoretisches Problem; keine praktische Relevanz</a:t>
            </a:r>
          </a:p>
        </p:txBody>
      </p:sp>
      <p:pic>
        <p:nvPicPr>
          <p:cNvPr id="2" name="Grafik 1"/>
          <p:cNvPicPr>
            <a:picLocks noChangeAspect="1"/>
          </p:cNvPicPr>
          <p:nvPr/>
        </p:nvPicPr>
        <p:blipFill>
          <a:blip r:embed="rId3"/>
          <a:stretch>
            <a:fillRect/>
          </a:stretch>
        </p:blipFill>
        <p:spPr>
          <a:xfrm>
            <a:off x="468309" y="923789"/>
            <a:ext cx="7581900" cy="3143250"/>
          </a:xfrm>
          <a:prstGeom prst="rect">
            <a:avLst/>
          </a:prstGeom>
        </p:spPr>
      </p:pic>
    </p:spTree>
    <p:extLst>
      <p:ext uri="{BB962C8B-B14F-4D97-AF65-F5344CB8AC3E}">
        <p14:creationId xmlns:p14="http://schemas.microsoft.com/office/powerpoint/2010/main" val="1311053434"/>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1800" b="1" dirty="0">
                <a:solidFill>
                  <a:srgbClr val="0070C0"/>
                </a:solidFill>
              </a:rPr>
              <a:t>6.2 Rechnen mit abhängigen und unabhängigen Ereignissen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0" name="Textfeld 9"/>
          <p:cNvSpPr txBox="1">
            <a:spLocks noChangeArrowheads="1"/>
          </p:cNvSpPr>
          <p:nvPr/>
        </p:nvSpPr>
        <p:spPr bwMode="auto">
          <a:xfrm>
            <a:off x="453505" y="1556792"/>
            <a:ext cx="19434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a:t>
            </a:r>
            <a:r>
              <a:rPr lang="de-DE" sz="2000" dirty="0">
                <a:solidFill>
                  <a:srgbClr val="0070C0"/>
                </a:solidFill>
                <a:latin typeface="+mn-lt"/>
              </a:rPr>
              <a:t>●</a:t>
            </a:r>
            <a:endParaRPr lang="de-DE" sz="2000" b="1" dirty="0">
              <a:solidFill>
                <a:srgbClr val="0070C0"/>
              </a:solidFill>
              <a:latin typeface="+mn-lt"/>
            </a:endParaRPr>
          </a:p>
        </p:txBody>
      </p:sp>
      <p:sp>
        <p:nvSpPr>
          <p:cNvPr id="25" name="Textfeld 24"/>
          <p:cNvSpPr txBox="1">
            <a:spLocks noChangeArrowheads="1"/>
          </p:cNvSpPr>
          <p:nvPr/>
        </p:nvSpPr>
        <p:spPr bwMode="auto">
          <a:xfrm>
            <a:off x="468312" y="981075"/>
            <a:ext cx="626392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6.2.1 Bedingte Wahrscheinlichkeiten und Rechenregeln</a:t>
            </a: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cxnSp>
        <p:nvCxnSpPr>
          <p:cNvPr id="17"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299</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567556" y="2004793"/>
            <a:ext cx="7581900" cy="2114550"/>
          </a:xfrm>
          <a:prstGeom prst="rect">
            <a:avLst/>
          </a:prstGeom>
        </p:spPr>
      </p:pic>
      <p:pic>
        <p:nvPicPr>
          <p:cNvPr id="3" name="Grafik 2"/>
          <p:cNvPicPr>
            <a:picLocks noChangeAspect="1"/>
          </p:cNvPicPr>
          <p:nvPr/>
        </p:nvPicPr>
        <p:blipFill>
          <a:blip r:embed="rId4"/>
          <a:stretch>
            <a:fillRect/>
          </a:stretch>
        </p:blipFill>
        <p:spPr>
          <a:xfrm>
            <a:off x="744724" y="4202691"/>
            <a:ext cx="5295900" cy="2390775"/>
          </a:xfrm>
          <a:prstGeom prst="rect">
            <a:avLst/>
          </a:prstGeom>
        </p:spPr>
      </p:pic>
    </p:spTree>
    <p:extLst>
      <p:ext uri="{BB962C8B-B14F-4D97-AF65-F5344CB8AC3E}">
        <p14:creationId xmlns:p14="http://schemas.microsoft.com/office/powerpoint/2010/main" val="873936495"/>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300</a:t>
            </a:r>
            <a:endParaRPr lang="de-DE" sz="8000" b="1" dirty="0">
              <a:solidFill>
                <a:schemeClr val="tx1"/>
              </a:solidFill>
              <a:latin typeface="+mj-lt"/>
            </a:endParaRPr>
          </a:p>
        </p:txBody>
      </p:sp>
      <p:sp>
        <p:nvSpPr>
          <p:cNvPr id="6" name="Textfeld 9"/>
          <p:cNvSpPr txBox="1">
            <a:spLocks noChangeArrowheads="1"/>
          </p:cNvSpPr>
          <p:nvPr/>
        </p:nvSpPr>
        <p:spPr bwMode="auto">
          <a:xfrm>
            <a:off x="468313" y="1052736"/>
            <a:ext cx="453573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6.2.1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p:nvPr/>
        </p:nvSpPr>
        <p:spPr>
          <a:xfrm>
            <a:off x="468310" y="3372961"/>
            <a:ext cx="4535738" cy="400110"/>
          </a:xfrm>
          <a:prstGeom prst="rect">
            <a:avLst/>
          </a:prstGeom>
          <a:noFill/>
        </p:spPr>
        <p:txBody>
          <a:bodyPr wrap="square" rtlCol="0">
            <a:spAutoFit/>
          </a:bodyPr>
          <a:lstStyle/>
          <a:p>
            <a:r>
              <a:rPr lang="de-DE" sz="2000" dirty="0">
                <a:latin typeface="+mn-lt"/>
              </a:rPr>
              <a:t>&gt; Empirischer Kalkül (bisher):</a:t>
            </a:r>
          </a:p>
        </p:txBody>
      </p:sp>
      <mc:AlternateContent xmlns:mc="http://schemas.openxmlformats.org/markup-compatibility/2006" xmlns:a14="http://schemas.microsoft.com/office/drawing/2010/main">
        <mc:Choice Requires="a14">
          <p:sp>
            <p:nvSpPr>
              <p:cNvPr id="11" name="Textfeld 10"/>
              <p:cNvSpPr txBox="1"/>
              <p:nvPr/>
            </p:nvSpPr>
            <p:spPr>
              <a:xfrm>
                <a:off x="4020958" y="3974188"/>
                <a:ext cx="3023567" cy="41165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sym typeface="Symbol"/>
                            </a:rPr>
                            <m:t>1</m:t>
                          </m:r>
                        </m:sub>
                      </m:sSub>
                      <m:r>
                        <a:rPr lang="de-DE" sz="2000" b="0" i="1" smtClean="0">
                          <a:solidFill>
                            <a:schemeClr val="tx1"/>
                          </a:solidFill>
                          <a:latin typeface="Cambria Math"/>
                        </a:rPr>
                        <m:t>=0.16</m:t>
                      </m:r>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4020958" y="3974188"/>
                <a:ext cx="3023567" cy="411651"/>
              </a:xfrm>
              <a:prstGeom prst="rect">
                <a:avLst/>
              </a:prstGeom>
              <a:blipFill rotWithShape="1">
                <a:blip r:embed="rId4"/>
                <a:stretch>
                  <a:fillRect l="-1008" b="-14925"/>
                </a:stretch>
              </a:blipFill>
            </p:spPr>
            <p:txBody>
              <a:bodyPr/>
              <a:lstStyle/>
              <a:p>
                <a:r>
                  <a:rPr lang="de-DE">
                    <a:noFill/>
                  </a:rPr>
                  <a:t> </a:t>
                </a:r>
              </a:p>
            </p:txBody>
          </p:sp>
        </mc:Fallback>
      </mc:AlternateContent>
      <p:sp>
        <p:nvSpPr>
          <p:cNvPr id="13" name="Textfeld 12"/>
          <p:cNvSpPr txBox="1"/>
          <p:nvPr/>
        </p:nvSpPr>
        <p:spPr>
          <a:xfrm>
            <a:off x="785710" y="3974188"/>
            <a:ext cx="3347219" cy="400110"/>
          </a:xfrm>
          <a:prstGeom prst="rect">
            <a:avLst/>
          </a:prstGeom>
          <a:noFill/>
        </p:spPr>
        <p:txBody>
          <a:bodyPr wrap="square" rtlCol="0">
            <a:spAutoFit/>
          </a:bodyPr>
          <a:lstStyle/>
          <a:p>
            <a:r>
              <a:rPr lang="de-DE" sz="2000" dirty="0">
                <a:latin typeface="+mn-lt"/>
              </a:rPr>
              <a:t>Raucheranteil insgesamt:</a:t>
            </a:r>
          </a:p>
        </p:txBody>
      </p:sp>
      <p:sp>
        <p:nvSpPr>
          <p:cNvPr id="14" name="Textfeld 13"/>
          <p:cNvSpPr txBox="1"/>
          <p:nvPr/>
        </p:nvSpPr>
        <p:spPr>
          <a:xfrm>
            <a:off x="767901" y="4567117"/>
            <a:ext cx="3347219" cy="400110"/>
          </a:xfrm>
          <a:prstGeom prst="rect">
            <a:avLst/>
          </a:prstGeom>
          <a:noFill/>
        </p:spPr>
        <p:txBody>
          <a:bodyPr wrap="square" rtlCol="0">
            <a:spAutoFit/>
          </a:bodyPr>
          <a:lstStyle/>
          <a:p>
            <a:r>
              <a:rPr lang="de-DE" sz="2000" dirty="0">
                <a:latin typeface="+mn-lt"/>
              </a:rPr>
              <a:t>Raucheranteil bei Frauen:</a:t>
            </a:r>
          </a:p>
        </p:txBody>
      </p:sp>
      <mc:AlternateContent xmlns:mc="http://schemas.openxmlformats.org/markup-compatibility/2006" xmlns:a14="http://schemas.microsoft.com/office/drawing/2010/main">
        <mc:Choice Requires="a14">
          <p:sp>
            <p:nvSpPr>
              <p:cNvPr id="16" name="Textfeld 15"/>
              <p:cNvSpPr txBox="1"/>
              <p:nvPr/>
            </p:nvSpPr>
            <p:spPr>
              <a:xfrm>
                <a:off x="3996319" y="4391621"/>
                <a:ext cx="3023567" cy="75110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𝑓</m:t>
                          </m:r>
                        </m:e>
                        <m:sub>
                          <m:r>
                            <a:rPr lang="de-DE" sz="2000" b="0" i="1" smtClean="0">
                              <a:solidFill>
                                <a:schemeClr val="tx1"/>
                              </a:solidFill>
                              <a:latin typeface="Cambria Math"/>
                            </a:rPr>
                            <m:t>11</m:t>
                          </m:r>
                        </m:sub>
                        <m:sup>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11</m:t>
                              </m:r>
                            </m:sub>
                          </m:sSub>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1</m:t>
                              </m:r>
                              <m:r>
                                <a:rPr lang="de-DE" sz="2000" b="0" i="1" smtClean="0">
                                  <a:solidFill>
                                    <a:schemeClr val="tx1"/>
                                  </a:solidFill>
                                  <a:latin typeface="Cambria Math"/>
                                  <a:sym typeface="Symbol"/>
                                </a:rPr>
                                <m:t></m:t>
                              </m:r>
                            </m:sub>
                          </m:sSub>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0.04</m:t>
                          </m:r>
                        </m:num>
                        <m:den>
                          <m:r>
                            <a:rPr lang="de-DE" sz="2000" b="0" i="1" smtClean="0">
                              <a:solidFill>
                                <a:schemeClr val="tx1"/>
                              </a:solidFill>
                              <a:latin typeface="Cambria Math"/>
                            </a:rPr>
                            <m:t>0.40</m:t>
                          </m:r>
                        </m:den>
                      </m:f>
                      <m:r>
                        <a:rPr lang="de-DE" sz="2000" b="0" i="1" smtClean="0">
                          <a:solidFill>
                            <a:schemeClr val="tx1"/>
                          </a:solidFill>
                          <a:latin typeface="Cambria Math"/>
                        </a:rPr>
                        <m:t>=0.10</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3996319" y="4391621"/>
                <a:ext cx="3023567" cy="751103"/>
              </a:xfrm>
              <a:prstGeom prst="rect">
                <a:avLst/>
              </a:prstGeom>
              <a:blipFill rotWithShape="1">
                <a:blip r:embed="rId5"/>
                <a:stretch>
                  <a:fillRect/>
                </a:stretch>
              </a:blipFill>
            </p:spPr>
            <p:txBody>
              <a:bodyPr/>
              <a:lstStyle/>
              <a:p>
                <a:r>
                  <a:rPr lang="de-DE">
                    <a:noFill/>
                  </a:rPr>
                  <a:t> </a:t>
                </a:r>
              </a:p>
            </p:txBody>
          </p:sp>
        </mc:Fallback>
      </mc:AlternateContent>
      <p:sp>
        <p:nvSpPr>
          <p:cNvPr id="19" name="Textfeld 18"/>
          <p:cNvSpPr txBox="1"/>
          <p:nvPr/>
        </p:nvSpPr>
        <p:spPr>
          <a:xfrm>
            <a:off x="443478" y="5286355"/>
            <a:ext cx="4031682" cy="400110"/>
          </a:xfrm>
          <a:prstGeom prst="rect">
            <a:avLst/>
          </a:prstGeom>
          <a:noFill/>
        </p:spPr>
        <p:txBody>
          <a:bodyPr wrap="square" rtlCol="0">
            <a:spAutoFit/>
          </a:bodyPr>
          <a:lstStyle/>
          <a:p>
            <a:r>
              <a:rPr lang="de-DE" sz="2000" dirty="0">
                <a:latin typeface="+mn-lt"/>
              </a:rPr>
              <a:t>&gt; Theoretischer Kalkül (jetzt):</a:t>
            </a:r>
          </a:p>
        </p:txBody>
      </p:sp>
      <mc:AlternateContent xmlns:mc="http://schemas.openxmlformats.org/markup-compatibility/2006" xmlns:a14="http://schemas.microsoft.com/office/drawing/2010/main">
        <mc:Choice Requires="a14">
          <p:sp>
            <p:nvSpPr>
              <p:cNvPr id="20" name="Textfeld 19"/>
              <p:cNvSpPr txBox="1"/>
              <p:nvPr/>
            </p:nvSpPr>
            <p:spPr>
              <a:xfrm>
                <a:off x="662259" y="6143140"/>
                <a:ext cx="648072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m:rPr>
                          <m:sty m:val="p"/>
                        </m:rPr>
                        <a:rPr lang="el-GR" sz="2000" b="0" i="1" smtClean="0">
                          <a:solidFill>
                            <a:schemeClr val="tx1"/>
                          </a:solidFill>
                          <a:latin typeface="Cambria Math"/>
                          <a:ea typeface="Cambria Math"/>
                        </a:rPr>
                        <m:t>Ω</m:t>
                      </m:r>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𝑤</m:t>
                              </m:r>
                              <m:r>
                                <a:rPr lang="de-DE" sz="2000" b="0" i="1" smtClean="0">
                                  <a:solidFill>
                                    <a:schemeClr val="tx1"/>
                                  </a:solidFill>
                                  <a:latin typeface="Cambria Math"/>
                                </a:rPr>
                                <m:t>,</m:t>
                              </m:r>
                              <m:r>
                                <a:rPr lang="de-DE" sz="2000" b="0" i="1" smtClean="0">
                                  <a:solidFill>
                                    <a:schemeClr val="tx1"/>
                                  </a:solidFill>
                                  <a:latin typeface="Cambria Math"/>
                                </a:rPr>
                                <m:t>𝑅</m:t>
                              </m:r>
                            </m:e>
                          </m:d>
                          <m:r>
                            <a:rPr lang="de-DE" sz="2000" b="0" i="1" smtClean="0">
                              <a:solidFill>
                                <a:schemeClr val="tx1"/>
                              </a:solidFill>
                              <a:latin typeface="Cambria Math"/>
                            </a:rPr>
                            <m:t>,</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𝑤</m:t>
                              </m:r>
                              <m:r>
                                <a:rPr lang="de-DE" sz="2000" i="1">
                                  <a:solidFill>
                                    <a:schemeClr val="tx1"/>
                                  </a:solidFill>
                                  <a:latin typeface="Cambria Math"/>
                                </a:rPr>
                                <m:t>,</m:t>
                              </m:r>
                              <m:r>
                                <a:rPr lang="de-DE" sz="2000" b="0" i="1" smtClean="0">
                                  <a:solidFill>
                                    <a:schemeClr val="tx1"/>
                                  </a:solidFill>
                                  <a:latin typeface="Cambria Math"/>
                                </a:rPr>
                                <m:t>𝐺</m:t>
                              </m:r>
                              <m:r>
                                <a:rPr lang="de-DE" sz="2000" i="1">
                                  <a:solidFill>
                                    <a:schemeClr val="tx1"/>
                                  </a:solidFill>
                                  <a:latin typeface="Cambria Math"/>
                                </a:rPr>
                                <m:t>𝑅</m:t>
                              </m:r>
                            </m:e>
                          </m:d>
                          <m:r>
                            <a:rPr lang="de-DE" sz="2000" i="1">
                              <a:solidFill>
                                <a:schemeClr val="tx1"/>
                              </a:solidFill>
                              <a:latin typeface="Cambria Math"/>
                            </a:rPr>
                            <m:t>,</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𝑤</m:t>
                              </m:r>
                              <m:r>
                                <a:rPr lang="de-DE" sz="2000" i="1">
                                  <a:solidFill>
                                    <a:schemeClr val="tx1"/>
                                  </a:solidFill>
                                  <a:latin typeface="Cambria Math"/>
                                </a:rPr>
                                <m:t>,</m:t>
                              </m:r>
                              <m:r>
                                <a:rPr lang="de-DE" sz="2000" b="0" i="1" smtClean="0">
                                  <a:solidFill>
                                    <a:schemeClr val="tx1"/>
                                  </a:solidFill>
                                  <a:latin typeface="Cambria Math"/>
                                </a:rPr>
                                <m:t>𝑁</m:t>
                              </m:r>
                              <m:r>
                                <a:rPr lang="de-DE" sz="2000" i="1">
                                  <a:solidFill>
                                    <a:schemeClr val="tx1"/>
                                  </a:solidFill>
                                  <a:latin typeface="Cambria Math"/>
                                </a:rPr>
                                <m:t>𝑅</m:t>
                              </m:r>
                            </m:e>
                          </m:d>
                          <m:r>
                            <a:rPr lang="de-DE" sz="2000" i="1">
                              <a:solidFill>
                                <a:schemeClr val="tx1"/>
                              </a:solidFill>
                              <a:latin typeface="Cambria Math"/>
                            </a:rPr>
                            <m:t>,</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𝑚</m:t>
                              </m:r>
                              <m:r>
                                <a:rPr lang="de-DE" sz="2000" i="1">
                                  <a:solidFill>
                                    <a:schemeClr val="tx1"/>
                                  </a:solidFill>
                                  <a:latin typeface="Cambria Math"/>
                                </a:rPr>
                                <m:t>,</m:t>
                              </m:r>
                              <m:r>
                                <a:rPr lang="de-DE" sz="2000" i="1">
                                  <a:solidFill>
                                    <a:schemeClr val="tx1"/>
                                  </a:solidFill>
                                  <a:latin typeface="Cambria Math"/>
                                </a:rPr>
                                <m:t>𝑅</m:t>
                              </m:r>
                            </m:e>
                          </m:d>
                          <m:r>
                            <a:rPr lang="de-DE" sz="2000" i="1">
                              <a:solidFill>
                                <a:schemeClr val="tx1"/>
                              </a:solidFill>
                              <a:latin typeface="Cambria Math"/>
                            </a:rPr>
                            <m:t>,</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𝑚</m:t>
                              </m:r>
                              <m:r>
                                <a:rPr lang="de-DE" sz="2000" i="1">
                                  <a:solidFill>
                                    <a:schemeClr val="tx1"/>
                                  </a:solidFill>
                                  <a:latin typeface="Cambria Math"/>
                                </a:rPr>
                                <m:t>,</m:t>
                              </m:r>
                              <m:r>
                                <a:rPr lang="de-DE" sz="2000" b="0" i="1" smtClean="0">
                                  <a:solidFill>
                                    <a:schemeClr val="tx1"/>
                                  </a:solidFill>
                                  <a:latin typeface="Cambria Math"/>
                                </a:rPr>
                                <m:t>𝐺</m:t>
                              </m:r>
                              <m:r>
                                <a:rPr lang="de-DE" sz="2000" i="1">
                                  <a:solidFill>
                                    <a:schemeClr val="tx1"/>
                                  </a:solidFill>
                                  <a:latin typeface="Cambria Math"/>
                                </a:rPr>
                                <m:t>𝑅</m:t>
                              </m:r>
                            </m:e>
                          </m:d>
                          <m:r>
                            <a:rPr lang="de-DE" sz="2000" i="1">
                              <a:solidFill>
                                <a:schemeClr val="tx1"/>
                              </a:solidFill>
                              <a:latin typeface="Cambria Math"/>
                            </a:rPr>
                            <m:t>,</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𝑚</m:t>
                              </m:r>
                              <m:r>
                                <a:rPr lang="de-DE" sz="2000" i="1">
                                  <a:solidFill>
                                    <a:schemeClr val="tx1"/>
                                  </a:solidFill>
                                  <a:latin typeface="Cambria Math"/>
                                </a:rPr>
                                <m:t>,</m:t>
                              </m:r>
                              <m:r>
                                <a:rPr lang="de-DE" sz="2000" b="0" i="1" smtClean="0">
                                  <a:solidFill>
                                    <a:schemeClr val="tx1"/>
                                  </a:solidFill>
                                  <a:latin typeface="Cambria Math"/>
                                </a:rPr>
                                <m:t>𝑁</m:t>
                              </m:r>
                              <m:r>
                                <a:rPr lang="de-DE" sz="2000" i="1">
                                  <a:solidFill>
                                    <a:schemeClr val="tx1"/>
                                  </a:solidFill>
                                  <a:latin typeface="Cambria Math"/>
                                </a:rPr>
                                <m:t>𝑅</m:t>
                              </m:r>
                            </m:e>
                          </m:d>
                        </m:e>
                      </m:d>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662259" y="6143140"/>
                <a:ext cx="6480720" cy="400110"/>
              </a:xfrm>
              <a:prstGeom prst="rect">
                <a:avLst/>
              </a:prstGeom>
              <a:blipFill rotWithShape="1">
                <a:blip r:embed="rId6"/>
                <a:stretch>
                  <a:fillRect/>
                </a:stretch>
              </a:blipFill>
            </p:spPr>
            <p:txBody>
              <a:bodyPr/>
              <a:lstStyle/>
              <a:p>
                <a:r>
                  <a:rPr lang="de-DE">
                    <a:noFill/>
                  </a:rPr>
                  <a:t> </a:t>
                </a:r>
              </a:p>
            </p:txBody>
          </p:sp>
        </mc:Fallback>
      </mc:AlternateContent>
      <p:sp>
        <p:nvSpPr>
          <p:cNvPr id="22" name="Textfeld 21"/>
          <p:cNvSpPr txBox="1"/>
          <p:nvPr/>
        </p:nvSpPr>
        <p:spPr>
          <a:xfrm>
            <a:off x="658736" y="5740618"/>
            <a:ext cx="6912768" cy="400110"/>
          </a:xfrm>
          <a:prstGeom prst="rect">
            <a:avLst/>
          </a:prstGeom>
          <a:noFill/>
        </p:spPr>
        <p:txBody>
          <a:bodyPr wrap="square" rtlCol="0">
            <a:spAutoFit/>
          </a:bodyPr>
          <a:lstStyle/>
          <a:p>
            <a:r>
              <a:rPr lang="de-DE" sz="2000" dirty="0">
                <a:latin typeface="+mn-lt"/>
              </a:rPr>
              <a:t>Zufallsvorgang: Eine Person werde zufällig gezogen</a:t>
            </a:r>
          </a:p>
        </p:txBody>
      </p:sp>
      <p:pic>
        <p:nvPicPr>
          <p:cNvPr id="2" name="Grafik 1"/>
          <p:cNvPicPr>
            <a:picLocks noChangeAspect="1"/>
          </p:cNvPicPr>
          <p:nvPr/>
        </p:nvPicPr>
        <p:blipFill>
          <a:blip r:embed="rId7"/>
          <a:stretch>
            <a:fillRect/>
          </a:stretch>
        </p:blipFill>
        <p:spPr>
          <a:xfrm>
            <a:off x="767901" y="1552172"/>
            <a:ext cx="7029450" cy="1571625"/>
          </a:xfrm>
          <a:prstGeom prst="rect">
            <a:avLst/>
          </a:prstGeom>
        </p:spPr>
      </p:pic>
    </p:spTree>
    <p:extLst>
      <p:ext uri="{BB962C8B-B14F-4D97-AF65-F5344CB8AC3E}">
        <p14:creationId xmlns:p14="http://schemas.microsoft.com/office/powerpoint/2010/main" val="1066154179"/>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301</a:t>
            </a:r>
            <a:endParaRPr lang="de-DE" sz="8000" b="1" dirty="0">
              <a:solidFill>
                <a:schemeClr val="tx1"/>
              </a:solidFill>
              <a:latin typeface="+mj-lt"/>
            </a:endParaRPr>
          </a:p>
        </p:txBody>
      </p:sp>
      <p:sp>
        <p:nvSpPr>
          <p:cNvPr id="14" name="Textfeld 13"/>
          <p:cNvSpPr txBox="1"/>
          <p:nvPr/>
        </p:nvSpPr>
        <p:spPr>
          <a:xfrm>
            <a:off x="690400" y="2062136"/>
            <a:ext cx="6912768" cy="400110"/>
          </a:xfrm>
          <a:prstGeom prst="rect">
            <a:avLst/>
          </a:prstGeom>
          <a:noFill/>
        </p:spPr>
        <p:txBody>
          <a:bodyPr wrap="square" rtlCol="0">
            <a:spAutoFit/>
          </a:bodyPr>
          <a:lstStyle/>
          <a:p>
            <a:r>
              <a:rPr lang="de-DE" sz="2000" dirty="0">
                <a:latin typeface="+mn-lt"/>
              </a:rPr>
              <a:t>Betrachte Ereignisse:</a:t>
            </a:r>
          </a:p>
        </p:txBody>
      </p:sp>
      <mc:AlternateContent xmlns:mc="http://schemas.openxmlformats.org/markup-compatibility/2006" xmlns:a14="http://schemas.microsoft.com/office/drawing/2010/main">
        <mc:Choice Requires="a14">
          <p:sp>
            <p:nvSpPr>
              <p:cNvPr id="15" name="Textfeld 14"/>
              <p:cNvSpPr txBox="1"/>
              <p:nvPr/>
            </p:nvSpPr>
            <p:spPr>
              <a:xfrm>
                <a:off x="696932" y="2494184"/>
                <a:ext cx="6480720" cy="400110"/>
              </a:xfrm>
              <a:prstGeom prst="rect">
                <a:avLst/>
              </a:prstGeom>
              <a:noFill/>
            </p:spPr>
            <p:txBody>
              <a:bodyPr wrap="square" rtlCol="0">
                <a:spAutoFit/>
              </a:bodyPr>
              <a:lstStyle/>
              <a:p>
                <a14:m>
                  <m:oMath xmlns:m="http://schemas.openxmlformats.org/officeDocument/2006/math">
                    <m:r>
                      <a:rPr lang="de-DE" sz="2000" b="0" i="1" smtClean="0">
                        <a:latin typeface="Cambria Math"/>
                        <a:ea typeface="Cambria Math"/>
                      </a:rPr>
                      <m:t>  </m:t>
                    </m:r>
                    <m:r>
                      <a:rPr lang="de-DE" sz="2000" b="0" i="1" smtClean="0">
                        <a:latin typeface="Cambria Math"/>
                        <a:ea typeface="Cambria Math"/>
                      </a:rPr>
                      <m:t>𝑅</m:t>
                    </m:r>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𝑤</m:t>
                            </m:r>
                            <m:r>
                              <a:rPr lang="de-DE" sz="2000" b="0" i="1" smtClean="0">
                                <a:solidFill>
                                  <a:schemeClr val="tx1"/>
                                </a:solidFill>
                                <a:latin typeface="Cambria Math"/>
                              </a:rPr>
                              <m:t>,</m:t>
                            </m:r>
                            <m:r>
                              <a:rPr lang="de-DE" sz="2000" b="0" i="1" smtClean="0">
                                <a:solidFill>
                                  <a:schemeClr val="tx1"/>
                                </a:solidFill>
                                <a:latin typeface="Cambria Math"/>
                              </a:rPr>
                              <m:t>𝑅</m:t>
                            </m:r>
                          </m:e>
                        </m:d>
                        <m:r>
                          <a:rPr lang="de-DE" sz="2000" b="0" i="1" smtClean="0">
                            <a:solidFill>
                              <a:schemeClr val="tx1"/>
                            </a:solidFill>
                            <a:latin typeface="Cambria Math"/>
                          </a:rPr>
                          <m:t>,</m:t>
                        </m:r>
                        <m:r>
                          <a:rPr lang="de-DE" sz="2000" i="1" smtClean="0">
                            <a:solidFill>
                              <a:schemeClr val="tx1"/>
                            </a:solidFill>
                            <a:latin typeface="Cambria Math"/>
                          </a:rPr>
                          <m:t> </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𝑚</m:t>
                            </m:r>
                            <m:r>
                              <a:rPr lang="de-DE" sz="2000" i="1">
                                <a:solidFill>
                                  <a:schemeClr val="tx1"/>
                                </a:solidFill>
                                <a:latin typeface="Cambria Math"/>
                              </a:rPr>
                              <m:t>,</m:t>
                            </m:r>
                            <m:r>
                              <a:rPr lang="de-DE" sz="2000" i="1">
                                <a:solidFill>
                                  <a:schemeClr val="tx1"/>
                                </a:solidFill>
                                <a:latin typeface="Cambria Math"/>
                              </a:rPr>
                              <m:t>𝑅</m:t>
                            </m:r>
                          </m:e>
                        </m:d>
                      </m:e>
                    </m:d>
                  </m:oMath>
                </a14:m>
                <a:r>
                  <a:rPr lang="de-DE" sz="2000" dirty="0">
                    <a:solidFill>
                      <a:schemeClr val="tx1"/>
                    </a:solidFill>
                  </a:rPr>
                  <a:t>   </a:t>
                </a:r>
                <a:r>
                  <a:rPr lang="de-DE" sz="2000" dirty="0">
                    <a:latin typeface="+mn-lt"/>
                  </a:rPr>
                  <a:t>... ein Raucher wird gezogen</a:t>
                </a:r>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696932" y="2494184"/>
                <a:ext cx="6480720"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697082" y="2908393"/>
                <a:ext cx="7050102" cy="400110"/>
              </a:xfrm>
              <a:prstGeom prst="rect">
                <a:avLst/>
              </a:prstGeom>
              <a:noFill/>
            </p:spPr>
            <p:txBody>
              <a:bodyPr wrap="square" rtlCol="0">
                <a:spAutoFit/>
              </a:bodyPr>
              <a:lstStyle/>
              <a:p>
                <a14:m>
                  <m:oMath xmlns:m="http://schemas.openxmlformats.org/officeDocument/2006/math">
                    <m:r>
                      <a:rPr lang="de-DE" sz="2000" b="0" i="1" smtClean="0">
                        <a:latin typeface="Cambria Math"/>
                        <a:ea typeface="Cambria Math"/>
                      </a:rPr>
                      <m:t>  </m:t>
                    </m:r>
                    <m:r>
                      <a:rPr lang="de-DE" sz="2000" b="0" i="1" smtClean="0">
                        <a:latin typeface="Cambria Math"/>
                        <a:ea typeface="Cambria Math"/>
                      </a:rPr>
                      <m:t>𝐹</m:t>
                    </m:r>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d>
                          <m:dPr>
                            <m:ctrlPr>
                              <a:rPr lang="de-DE" sz="2000" i="1">
                                <a:latin typeface="Cambria Math" panose="02040503050406030204" pitchFamily="18" charset="0"/>
                              </a:rPr>
                            </m:ctrlPr>
                          </m:dPr>
                          <m:e>
                            <m:r>
                              <a:rPr lang="de-DE" sz="2000" i="1">
                                <a:latin typeface="Cambria Math"/>
                              </a:rPr>
                              <m:t>𝑤</m:t>
                            </m:r>
                            <m:r>
                              <a:rPr lang="de-DE" sz="2000" i="1">
                                <a:latin typeface="Cambria Math"/>
                              </a:rPr>
                              <m:t>,</m:t>
                            </m:r>
                            <m:r>
                              <a:rPr lang="de-DE" sz="2000" i="1">
                                <a:latin typeface="Cambria Math"/>
                              </a:rPr>
                              <m:t>𝑅</m:t>
                            </m:r>
                          </m:e>
                        </m:d>
                        <m:r>
                          <a:rPr lang="de-DE" sz="2000" i="1">
                            <a:latin typeface="Cambria Math"/>
                          </a:rPr>
                          <m:t>,</m:t>
                        </m:r>
                        <m:d>
                          <m:dPr>
                            <m:ctrlPr>
                              <a:rPr lang="de-DE" sz="2000" i="1">
                                <a:latin typeface="Cambria Math" panose="02040503050406030204" pitchFamily="18" charset="0"/>
                              </a:rPr>
                            </m:ctrlPr>
                          </m:dPr>
                          <m:e>
                            <m:r>
                              <a:rPr lang="de-DE" sz="2000" i="1">
                                <a:latin typeface="Cambria Math"/>
                              </a:rPr>
                              <m:t>𝑤</m:t>
                            </m:r>
                            <m:r>
                              <a:rPr lang="de-DE" sz="2000" i="1">
                                <a:latin typeface="Cambria Math"/>
                              </a:rPr>
                              <m:t>,</m:t>
                            </m:r>
                            <m:r>
                              <a:rPr lang="de-DE" sz="2000" i="1">
                                <a:latin typeface="Cambria Math"/>
                              </a:rPr>
                              <m:t>𝐺𝑅</m:t>
                            </m:r>
                          </m:e>
                        </m:d>
                        <m:r>
                          <a:rPr lang="de-DE" sz="2000" i="1">
                            <a:latin typeface="Cambria Math"/>
                          </a:rPr>
                          <m:t>,</m:t>
                        </m:r>
                        <m:d>
                          <m:dPr>
                            <m:ctrlPr>
                              <a:rPr lang="de-DE" sz="2000" i="1">
                                <a:latin typeface="Cambria Math" panose="02040503050406030204" pitchFamily="18" charset="0"/>
                              </a:rPr>
                            </m:ctrlPr>
                          </m:dPr>
                          <m:e>
                            <m:r>
                              <a:rPr lang="de-DE" sz="2000" i="1">
                                <a:latin typeface="Cambria Math"/>
                              </a:rPr>
                              <m:t>𝑤</m:t>
                            </m:r>
                            <m:r>
                              <a:rPr lang="de-DE" sz="2000" i="1">
                                <a:latin typeface="Cambria Math"/>
                              </a:rPr>
                              <m:t>,</m:t>
                            </m:r>
                            <m:r>
                              <a:rPr lang="de-DE" sz="2000" i="1">
                                <a:latin typeface="Cambria Math"/>
                              </a:rPr>
                              <m:t>𝑁𝑅</m:t>
                            </m:r>
                          </m:e>
                        </m:d>
                      </m:e>
                    </m:d>
                  </m:oMath>
                </a14:m>
                <a:r>
                  <a:rPr lang="de-DE" sz="2000" dirty="0">
                    <a:solidFill>
                      <a:schemeClr val="tx1"/>
                    </a:solidFill>
                  </a:rPr>
                  <a:t>   </a:t>
                </a:r>
                <a:r>
                  <a:rPr lang="de-DE" sz="2000" dirty="0">
                    <a:latin typeface="+mn-lt"/>
                  </a:rPr>
                  <a:t>... eine Frau wird gezogen</a:t>
                </a:r>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697082" y="2908393"/>
                <a:ext cx="7050102"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18" name="Textfeld 17"/>
          <p:cNvSpPr txBox="1"/>
          <p:nvPr/>
        </p:nvSpPr>
        <p:spPr>
          <a:xfrm>
            <a:off x="690250" y="3429000"/>
            <a:ext cx="2729622" cy="400110"/>
          </a:xfrm>
          <a:prstGeom prst="rect">
            <a:avLst/>
          </a:prstGeom>
          <a:noFill/>
        </p:spPr>
        <p:txBody>
          <a:bodyPr wrap="square" rtlCol="0">
            <a:spAutoFit/>
          </a:bodyPr>
          <a:lstStyle/>
          <a:p>
            <a:r>
              <a:rPr lang="de-DE" sz="2000" dirty="0">
                <a:latin typeface="+mn-lt"/>
              </a:rPr>
              <a:t>Dann gilt jetzt z. B.:</a:t>
            </a:r>
          </a:p>
        </p:txBody>
      </p:sp>
      <mc:AlternateContent xmlns:mc="http://schemas.openxmlformats.org/markup-compatibility/2006" xmlns:a14="http://schemas.microsoft.com/office/drawing/2010/main">
        <mc:Choice Requires="a14">
          <p:sp>
            <p:nvSpPr>
              <p:cNvPr id="19" name="Textfeld 18"/>
              <p:cNvSpPr txBox="1"/>
              <p:nvPr/>
            </p:nvSpPr>
            <p:spPr>
              <a:xfrm>
                <a:off x="1122298" y="4432194"/>
                <a:ext cx="4025766" cy="74058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𝑅</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𝐹</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𝑅</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𝐹</m:t>
                              </m:r>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𝐹</m:t>
                              </m:r>
                            </m:e>
                          </m:d>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0.04</m:t>
                          </m:r>
                        </m:num>
                        <m:den>
                          <m:r>
                            <a:rPr lang="de-DE" sz="2000" b="0" i="1" smtClean="0">
                              <a:solidFill>
                                <a:schemeClr val="tx1"/>
                              </a:solidFill>
                              <a:latin typeface="Cambria Math"/>
                              <a:ea typeface="Cambria Math"/>
                            </a:rPr>
                            <m:t>0.40</m:t>
                          </m:r>
                        </m:den>
                      </m:f>
                      <m:r>
                        <a:rPr lang="de-DE" sz="2000" b="0" i="1" smtClean="0">
                          <a:solidFill>
                            <a:schemeClr val="tx1"/>
                          </a:solidFill>
                          <a:latin typeface="Cambria Math"/>
                          <a:ea typeface="Cambria Math"/>
                        </a:rPr>
                        <m:t>=0.10</m:t>
                      </m:r>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122298" y="4432194"/>
                <a:ext cx="4025766" cy="740587"/>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690250" y="1196752"/>
                <a:ext cx="6480720" cy="7078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𝑤</m:t>
                      </m:r>
                      <m:r>
                        <a:rPr lang="de-DE" sz="2000" b="0" i="1" smtClean="0">
                          <a:solidFill>
                            <a:schemeClr val="tx1"/>
                          </a:solidFill>
                          <a:latin typeface="Cambria Math"/>
                        </a:rPr>
                        <m:t>…</m:t>
                      </m:r>
                      <m:r>
                        <a:rPr lang="de-DE" sz="2000" b="0" i="1" smtClean="0">
                          <a:solidFill>
                            <a:schemeClr val="tx1"/>
                          </a:solidFill>
                          <a:latin typeface="Cambria Math"/>
                        </a:rPr>
                        <m:t>𝑤𝑒𝑖𝑏𝑙𝑖𝑐h</m:t>
                      </m:r>
                      <m:r>
                        <a:rPr lang="de-DE" sz="2000" b="0" i="1" smtClean="0">
                          <a:solidFill>
                            <a:schemeClr val="tx1"/>
                          </a:solidFill>
                          <a:latin typeface="Cambria Math"/>
                        </a:rPr>
                        <m:t>, </m:t>
                      </m:r>
                      <m:r>
                        <a:rPr lang="de-DE" sz="2000" b="0" i="1" smtClean="0">
                          <a:solidFill>
                            <a:schemeClr val="tx1"/>
                          </a:solidFill>
                          <a:latin typeface="Cambria Math"/>
                        </a:rPr>
                        <m:t>𝑚</m:t>
                      </m:r>
                      <m:r>
                        <a:rPr lang="de-DE" sz="2000" b="0" i="1" smtClean="0">
                          <a:solidFill>
                            <a:schemeClr val="tx1"/>
                          </a:solidFill>
                          <a:latin typeface="Cambria Math"/>
                        </a:rPr>
                        <m:t>…</m:t>
                      </m:r>
                      <m:r>
                        <a:rPr lang="de-DE" sz="2000" b="0" i="1" smtClean="0">
                          <a:solidFill>
                            <a:schemeClr val="tx1"/>
                          </a:solidFill>
                          <a:latin typeface="Cambria Math"/>
                        </a:rPr>
                        <m:t>𝑚</m:t>
                      </m:r>
                      <m:r>
                        <a:rPr lang="de-DE" sz="2000" b="0" i="1" smtClean="0">
                          <a:solidFill>
                            <a:schemeClr val="tx1"/>
                          </a:solidFill>
                          <a:latin typeface="Cambria Math"/>
                        </a:rPr>
                        <m:t>ä</m:t>
                      </m:r>
                      <m:r>
                        <a:rPr lang="de-DE" sz="2000" b="0" i="1" smtClean="0">
                          <a:solidFill>
                            <a:schemeClr val="tx1"/>
                          </a:solidFill>
                          <a:latin typeface="Cambria Math"/>
                        </a:rPr>
                        <m:t>𝑛𝑛𝑙𝑖𝑐h</m:t>
                      </m:r>
                    </m:oMath>
                  </m:oMathPara>
                </a14:m>
                <a:endParaRPr lang="de-DE" sz="2000" b="0" dirty="0">
                  <a:solidFill>
                    <a:schemeClr val="tx1"/>
                  </a:solidFill>
                </a:endParaRPr>
              </a:p>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𝑅</m:t>
                      </m:r>
                      <m:r>
                        <a:rPr lang="de-DE" sz="2000" b="0" i="1" smtClean="0">
                          <a:solidFill>
                            <a:schemeClr val="tx1"/>
                          </a:solidFill>
                          <a:latin typeface="Cambria Math"/>
                        </a:rPr>
                        <m:t> …</m:t>
                      </m:r>
                      <m:r>
                        <a:rPr lang="de-DE" sz="2000" b="0" i="1" smtClean="0">
                          <a:solidFill>
                            <a:schemeClr val="tx1"/>
                          </a:solidFill>
                          <a:latin typeface="Cambria Math"/>
                        </a:rPr>
                        <m:t>𝑅𝑎𝑢𝑐h𝑒𝑟</m:t>
                      </m:r>
                      <m:r>
                        <a:rPr lang="de-DE" sz="2000" b="0" i="1" smtClean="0">
                          <a:solidFill>
                            <a:schemeClr val="tx1"/>
                          </a:solidFill>
                          <a:latin typeface="Cambria Math"/>
                        </a:rPr>
                        <m:t>, </m:t>
                      </m:r>
                      <m:r>
                        <a:rPr lang="de-DE" sz="2000" b="0" i="1" smtClean="0">
                          <a:solidFill>
                            <a:schemeClr val="tx1"/>
                          </a:solidFill>
                          <a:latin typeface="Cambria Math"/>
                        </a:rPr>
                        <m:t>𝐺𝑅</m:t>
                      </m:r>
                      <m:r>
                        <a:rPr lang="de-DE" sz="2000" b="0" i="1" smtClean="0">
                          <a:solidFill>
                            <a:schemeClr val="tx1"/>
                          </a:solidFill>
                          <a:latin typeface="Cambria Math"/>
                        </a:rPr>
                        <m:t>…</m:t>
                      </m:r>
                      <m:r>
                        <a:rPr lang="de-DE" sz="2000" b="0" i="1" smtClean="0">
                          <a:solidFill>
                            <a:schemeClr val="tx1"/>
                          </a:solidFill>
                          <a:latin typeface="Cambria Math"/>
                        </a:rPr>
                        <m:t>𝐺𝑒𝑙𝑒𝑔𝑒𝑛h𝑒𝑖𝑡𝑠𝑟𝑎𝑢𝑐h𝑒𝑟</m:t>
                      </m:r>
                      <m:r>
                        <a:rPr lang="de-DE" sz="2000" b="0" i="1" smtClean="0">
                          <a:solidFill>
                            <a:schemeClr val="tx1"/>
                          </a:solidFill>
                          <a:latin typeface="Cambria Math"/>
                        </a:rPr>
                        <m:t>, </m:t>
                      </m:r>
                      <m:r>
                        <a:rPr lang="de-DE" sz="2000" b="0" i="1" smtClean="0">
                          <a:solidFill>
                            <a:schemeClr val="tx1"/>
                          </a:solidFill>
                          <a:latin typeface="Cambria Math"/>
                        </a:rPr>
                        <m:t>𝑁𝑅</m:t>
                      </m:r>
                      <m:r>
                        <a:rPr lang="de-DE" sz="2000" b="0" i="1" smtClean="0">
                          <a:solidFill>
                            <a:schemeClr val="tx1"/>
                          </a:solidFill>
                          <a:latin typeface="Cambria Math"/>
                        </a:rPr>
                        <m:t>…</m:t>
                      </m:r>
                      <m:r>
                        <a:rPr lang="de-DE" sz="2000" b="0" i="1" smtClean="0">
                          <a:solidFill>
                            <a:schemeClr val="tx1"/>
                          </a:solidFill>
                          <a:latin typeface="Cambria Math"/>
                        </a:rPr>
                        <m:t>𝑁𝑖𝑐h𝑡𝑟𝑎𝑢𝑐h𝑒𝑟</m:t>
                      </m:r>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690250" y="1196752"/>
                <a:ext cx="6480720" cy="707886"/>
              </a:xfrm>
              <a:prstGeom prst="rect">
                <a:avLst/>
              </a:prstGeom>
              <a:blipFill rotWithShape="1">
                <a:blip r:embed="rId6"/>
                <a:stretch>
                  <a:fillRect r="-8278" b="-9483"/>
                </a:stretch>
              </a:blipFill>
            </p:spPr>
            <p:txBody>
              <a:bodyPr/>
              <a:lstStyle/>
              <a:p>
                <a:r>
                  <a:rPr lang="de-DE">
                    <a:noFill/>
                  </a:rPr>
                  <a:t> </a:t>
                </a:r>
              </a:p>
            </p:txBody>
          </p:sp>
        </mc:Fallback>
      </mc:AlternateContent>
      <p:sp>
        <p:nvSpPr>
          <p:cNvPr id="23" name="Textfeld 9"/>
          <p:cNvSpPr txBox="1">
            <a:spLocks noChangeArrowheads="1"/>
          </p:cNvSpPr>
          <p:nvPr/>
        </p:nvSpPr>
        <p:spPr bwMode="auto">
          <a:xfrm>
            <a:off x="468313" y="5445224"/>
            <a:ext cx="56878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Arithmetik bedingter Wahrscheinlichkeiten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4" name="Textfeld 23"/>
              <p:cNvSpPr txBox="1"/>
              <p:nvPr/>
            </p:nvSpPr>
            <p:spPr>
              <a:xfrm>
                <a:off x="1122298" y="4005064"/>
                <a:ext cx="402576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𝑅</m:t>
                          </m:r>
                        </m:e>
                      </m:d>
                      <m:r>
                        <a:rPr lang="de-DE" sz="2000" b="0" i="1" smtClean="0">
                          <a:solidFill>
                            <a:schemeClr val="tx1"/>
                          </a:solidFill>
                          <a:latin typeface="Cambria Math"/>
                          <a:ea typeface="Cambria Math"/>
                        </a:rPr>
                        <m:t>=0.16</m:t>
                      </m:r>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122298" y="4005064"/>
                <a:ext cx="4025766" cy="400110"/>
              </a:xfrm>
              <a:prstGeom prst="rect">
                <a:avLst/>
              </a:prstGeom>
              <a:blipFill rotWithShape="1">
                <a:blip r:embed="rId7"/>
                <a:stretch>
                  <a:fillRect/>
                </a:stretch>
              </a:blipFill>
            </p:spPr>
            <p:txBody>
              <a:bodyPr/>
              <a:lstStyle/>
              <a:p>
                <a:r>
                  <a:rPr lang="de-DE">
                    <a:noFill/>
                  </a:rPr>
                  <a:t> </a:t>
                </a:r>
              </a:p>
            </p:txBody>
          </p:sp>
        </mc:Fallback>
      </mc:AlternateContent>
      <p:sp>
        <p:nvSpPr>
          <p:cNvPr id="25" name="Textfeld 24"/>
          <p:cNvSpPr txBox="1"/>
          <p:nvPr/>
        </p:nvSpPr>
        <p:spPr>
          <a:xfrm>
            <a:off x="468313" y="5851014"/>
            <a:ext cx="6263927" cy="707886"/>
          </a:xfrm>
          <a:prstGeom prst="rect">
            <a:avLst/>
          </a:prstGeom>
          <a:noFill/>
        </p:spPr>
        <p:txBody>
          <a:bodyPr wrap="square" rtlCol="0">
            <a:spAutoFit/>
          </a:bodyPr>
          <a:lstStyle/>
          <a:p>
            <a:r>
              <a:rPr lang="de-DE" sz="2000" dirty="0">
                <a:latin typeface="+mn-lt"/>
              </a:rPr>
              <a:t>Für bedingte Wahrscheinlichkeiten gelten die gleichen Rechenregeln wie für „gewöhnliche“ (unbedingte)</a:t>
            </a:r>
          </a:p>
        </p:txBody>
      </p:sp>
    </p:spTree>
    <p:extLst>
      <p:ext uri="{BB962C8B-B14F-4D97-AF65-F5344CB8AC3E}">
        <p14:creationId xmlns:p14="http://schemas.microsoft.com/office/powerpoint/2010/main" val="550034825"/>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302</a:t>
            </a:r>
            <a:endParaRPr lang="de-DE" sz="8000" b="1" dirty="0">
              <a:solidFill>
                <a:schemeClr val="tx1"/>
              </a:solidFill>
              <a:latin typeface="+mj-lt"/>
            </a:endParaRPr>
          </a:p>
        </p:txBody>
      </p:sp>
      <p:sp>
        <p:nvSpPr>
          <p:cNvPr id="18" name="Textfeld 9"/>
          <p:cNvSpPr txBox="1">
            <a:spLocks noChangeArrowheads="1"/>
          </p:cNvSpPr>
          <p:nvPr/>
        </p:nvSpPr>
        <p:spPr bwMode="auto">
          <a:xfrm>
            <a:off x="468313" y="1052736"/>
            <a:ext cx="453573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6.1.1 fortgesetzt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9" name="Textfeld 18"/>
              <p:cNvSpPr txBox="1"/>
              <p:nvPr/>
            </p:nvSpPr>
            <p:spPr>
              <a:xfrm>
                <a:off x="468312" y="1572523"/>
                <a:ext cx="7776096" cy="400110"/>
              </a:xfrm>
              <a:prstGeom prst="rect">
                <a:avLst/>
              </a:prstGeom>
              <a:noFill/>
            </p:spPr>
            <p:txBody>
              <a:bodyPr wrap="square" rtlCol="0">
                <a:spAutoFit/>
              </a:bodyPr>
              <a:lstStyle/>
              <a:p>
                <a:r>
                  <a:rPr lang="de-DE" sz="2000" dirty="0">
                    <a:latin typeface="+mn-lt"/>
                  </a:rPr>
                  <a:t>Einmaliger Würfelwurf mit </a:t>
                </a:r>
                <a14:m>
                  <m:oMath xmlns:m="http://schemas.openxmlformats.org/officeDocument/2006/math">
                    <m:r>
                      <m:rPr>
                        <m:sty m:val="p"/>
                      </m:rPr>
                      <a:rPr lang="el-GR" sz="2000" i="1" smtClean="0">
                        <a:latin typeface="Cambria Math"/>
                        <a:ea typeface="Cambria Math"/>
                      </a:rPr>
                      <m:t>Ω</m:t>
                    </m:r>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1, 2, 3, 4, 5, 6</m:t>
                        </m:r>
                      </m:e>
                    </m:d>
                  </m:oMath>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68312" y="1572523"/>
                <a:ext cx="7776096" cy="400110"/>
              </a:xfrm>
              <a:prstGeom prst="rect">
                <a:avLst/>
              </a:prstGeom>
              <a:blipFill rotWithShape="1">
                <a:blip r:embed="rId3"/>
                <a:stretch>
                  <a:fillRect l="-863" t="-7576" b="-25758"/>
                </a:stretch>
              </a:blipFill>
            </p:spPr>
            <p:txBody>
              <a:bodyPr/>
              <a:lstStyle/>
              <a:p>
                <a:r>
                  <a:rPr lang="de-DE">
                    <a:noFill/>
                  </a:rPr>
                  <a:t> </a:t>
                </a:r>
              </a:p>
            </p:txBody>
          </p:sp>
        </mc:Fallback>
      </mc:AlternateContent>
      <p:sp>
        <p:nvSpPr>
          <p:cNvPr id="20" name="Textfeld 19"/>
          <p:cNvSpPr txBox="1"/>
          <p:nvPr/>
        </p:nvSpPr>
        <p:spPr>
          <a:xfrm>
            <a:off x="468312" y="1938162"/>
            <a:ext cx="7776096" cy="400110"/>
          </a:xfrm>
          <a:prstGeom prst="rect">
            <a:avLst/>
          </a:prstGeom>
          <a:noFill/>
        </p:spPr>
        <p:txBody>
          <a:bodyPr wrap="square" rtlCol="0">
            <a:spAutoFit/>
          </a:bodyPr>
          <a:lstStyle/>
          <a:p>
            <a:r>
              <a:rPr lang="de-DE" sz="2000" dirty="0">
                <a:latin typeface="+mn-lt"/>
              </a:rPr>
              <a:t>Betrachte folgende Ereignisse: </a:t>
            </a:r>
          </a:p>
        </p:txBody>
      </p:sp>
      <mc:AlternateContent xmlns:mc="http://schemas.openxmlformats.org/markup-compatibility/2006" xmlns:a14="http://schemas.microsoft.com/office/drawing/2010/main">
        <mc:Choice Requires="a14">
          <p:sp>
            <p:nvSpPr>
              <p:cNvPr id="22" name="Textfeld 21"/>
              <p:cNvSpPr txBox="1"/>
              <p:nvPr/>
            </p:nvSpPr>
            <p:spPr>
              <a:xfrm>
                <a:off x="1009410" y="2338272"/>
                <a:ext cx="723499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𝐴</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2, 4, 6</m:t>
                          </m:r>
                        </m:e>
                      </m:d>
                      <m:r>
                        <a:rPr lang="de-DE" sz="2000" b="0" i="1" smtClean="0">
                          <a:latin typeface="Cambria Math"/>
                        </a:rPr>
                        <m:t>,  </m:t>
                      </m:r>
                      <m:r>
                        <a:rPr lang="de-DE" sz="2000" b="0" i="1" smtClean="0">
                          <a:latin typeface="Cambria Math"/>
                        </a:rPr>
                        <m:t>𝐵</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2, 3, 6</m:t>
                          </m:r>
                        </m:e>
                      </m:d>
                      <m:r>
                        <a:rPr lang="de-DE" sz="2000" b="0" i="1" smtClean="0">
                          <a:latin typeface="Cambria Math"/>
                        </a:rPr>
                        <m:t>,    </m:t>
                      </m:r>
                      <m:r>
                        <a:rPr lang="de-DE" sz="2000" b="0" i="1" smtClean="0">
                          <a:latin typeface="Cambria Math"/>
                        </a:rPr>
                        <m:t>𝐶</m:t>
                      </m:r>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1, 2, 3, 4</m:t>
                          </m:r>
                        </m:e>
                      </m:d>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1009410" y="2338272"/>
                <a:ext cx="7234998" cy="400110"/>
              </a:xfrm>
              <a:prstGeom prst="rect">
                <a:avLst/>
              </a:prstGeom>
              <a:blipFill rotWithShape="1">
                <a:blip r:embed="rId4"/>
                <a:stretch>
                  <a:fillRect/>
                </a:stretch>
              </a:blipFill>
            </p:spPr>
            <p:txBody>
              <a:bodyPr/>
              <a:lstStyle/>
              <a:p>
                <a:r>
                  <a:rPr lang="de-DE">
                    <a:noFill/>
                  </a:rPr>
                  <a:t> </a:t>
                </a:r>
              </a:p>
            </p:txBody>
          </p:sp>
        </mc:Fallback>
      </mc:AlternateContent>
      <p:sp>
        <p:nvSpPr>
          <p:cNvPr id="23" name="Textfeld 22"/>
          <p:cNvSpPr txBox="1"/>
          <p:nvPr/>
        </p:nvSpPr>
        <p:spPr>
          <a:xfrm>
            <a:off x="468312" y="2744197"/>
            <a:ext cx="1943448" cy="400110"/>
          </a:xfrm>
          <a:prstGeom prst="rect">
            <a:avLst/>
          </a:prstGeom>
          <a:noFill/>
        </p:spPr>
        <p:txBody>
          <a:bodyPr wrap="square" rtlCol="0">
            <a:spAutoFit/>
          </a:bodyPr>
          <a:lstStyle/>
          <a:p>
            <a:r>
              <a:rPr lang="de-DE" sz="2000" dirty="0">
                <a:latin typeface="+mn-lt"/>
              </a:rPr>
              <a:t>Dann gilt z. B. :</a:t>
            </a:r>
          </a:p>
        </p:txBody>
      </p:sp>
      <mc:AlternateContent xmlns:mc="http://schemas.openxmlformats.org/markup-compatibility/2006" xmlns:a14="http://schemas.microsoft.com/office/drawing/2010/main">
        <mc:Choice Requires="a14">
          <p:sp>
            <p:nvSpPr>
              <p:cNvPr id="25" name="Textfeld 24"/>
              <p:cNvSpPr txBox="1"/>
              <p:nvPr/>
            </p:nvSpPr>
            <p:spPr>
              <a:xfrm>
                <a:off x="755576" y="3206595"/>
                <a:ext cx="5770582" cy="74892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𝐴</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𝐵</m:t>
                              </m:r>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𝐵</m:t>
                              </m:r>
                            </m:e>
                          </m:d>
                        </m:den>
                      </m:f>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d>
                                <m:dPr>
                                  <m:begChr m:val="{"/>
                                  <m:endChr m:val="}"/>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2, 6</m:t>
                                  </m:r>
                                </m:e>
                              </m:d>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𝐵</m:t>
                              </m:r>
                            </m:e>
                          </m:d>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2/6</m:t>
                          </m:r>
                        </m:num>
                        <m:den>
                          <m:r>
                            <a:rPr lang="de-DE" sz="2000" b="0" i="1" smtClean="0">
                              <a:solidFill>
                                <a:schemeClr val="tx1"/>
                              </a:solidFill>
                              <a:latin typeface="Cambria Math"/>
                              <a:ea typeface="Cambria Math"/>
                            </a:rPr>
                            <m:t>3/6</m:t>
                          </m:r>
                        </m:den>
                      </m:f>
                      <m:r>
                        <a:rPr lang="de-DE" sz="2000" b="0" i="1" smtClean="0">
                          <a:solidFill>
                            <a:schemeClr val="tx1"/>
                          </a:solidFill>
                          <a:latin typeface="Cambria Math"/>
                          <a:ea typeface="Cambria Math"/>
                        </a:rPr>
                        <m:t>=2/3</m:t>
                      </m:r>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755576" y="3206595"/>
                <a:ext cx="5770582" cy="748923"/>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755576" y="4096392"/>
                <a:ext cx="5770582" cy="74892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𝐶</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𝐵</m:t>
                              </m:r>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𝐵</m:t>
                              </m:r>
                            </m:e>
                          </m:d>
                        </m:den>
                      </m:f>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d>
                                <m:dPr>
                                  <m:begChr m:val="{"/>
                                  <m:endChr m:val="}"/>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2, 3</m:t>
                                  </m:r>
                                </m:e>
                              </m:d>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𝐵</m:t>
                              </m:r>
                            </m:e>
                          </m:d>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2/6</m:t>
                          </m:r>
                        </m:num>
                        <m:den>
                          <m:r>
                            <a:rPr lang="de-DE" sz="2000" b="0" i="1" smtClean="0">
                              <a:solidFill>
                                <a:schemeClr val="tx1"/>
                              </a:solidFill>
                              <a:latin typeface="Cambria Math"/>
                              <a:ea typeface="Cambria Math"/>
                            </a:rPr>
                            <m:t>3/6</m:t>
                          </m:r>
                        </m:den>
                      </m:f>
                      <m:r>
                        <a:rPr lang="de-DE" sz="2000" b="0" i="1" smtClean="0">
                          <a:solidFill>
                            <a:schemeClr val="tx1"/>
                          </a:solidFill>
                          <a:latin typeface="Cambria Math"/>
                          <a:ea typeface="Cambria Math"/>
                        </a:rPr>
                        <m:t>=2/3</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755576" y="4096392"/>
                <a:ext cx="5770582" cy="748923"/>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714983" y="4931913"/>
                <a:ext cx="6202629" cy="77938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d>
                                <m:dPr>
                                  <m:ctrlPr>
                                    <a:rPr lang="de-DE" sz="2000" i="1" smtClean="0">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𝐴</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𝐶</m:t>
                                  </m:r>
                                </m:e>
                              </m:d>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𝐵</m:t>
                              </m:r>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𝐵</m:t>
                              </m:r>
                            </m:e>
                          </m:d>
                        </m:den>
                      </m:f>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d>
                                <m:dPr>
                                  <m:begChr m:val="{"/>
                                  <m:endChr m:val="}"/>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2</m:t>
                                  </m:r>
                                </m:e>
                              </m:d>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𝐵</m:t>
                              </m:r>
                            </m:e>
                          </m:d>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1/6</m:t>
                          </m:r>
                        </m:num>
                        <m:den>
                          <m:r>
                            <a:rPr lang="de-DE" sz="2000" b="0" i="1" smtClean="0">
                              <a:solidFill>
                                <a:schemeClr val="tx1"/>
                              </a:solidFill>
                              <a:latin typeface="Cambria Math"/>
                              <a:ea typeface="Cambria Math"/>
                            </a:rPr>
                            <m:t>3/6</m:t>
                          </m:r>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3</m:t>
                          </m:r>
                        </m:den>
                      </m:f>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714983" y="4931913"/>
                <a:ext cx="6202629" cy="779381"/>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582869005"/>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303</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7" name="Textfeld 26"/>
              <p:cNvSpPr txBox="1"/>
              <p:nvPr/>
            </p:nvSpPr>
            <p:spPr>
              <a:xfrm>
                <a:off x="642593" y="2912839"/>
                <a:ext cx="7169767"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𝐶</m:t>
                          </m:r>
                          <m:r>
                            <a:rPr lang="de-DE" sz="2000" i="1">
                              <a:solidFill>
                                <a:schemeClr val="tx1"/>
                              </a:solidFill>
                              <a:latin typeface="Cambria Math"/>
                              <a:ea typeface="Cambria Math"/>
                            </a:rPr>
                            <m:t>|</m:t>
                          </m:r>
                          <m:r>
                            <a:rPr lang="de-DE" sz="2000" i="1">
                              <a:solidFill>
                                <a:schemeClr val="tx1"/>
                              </a:solidFill>
                              <a:latin typeface="Cambria Math"/>
                              <a:ea typeface="Cambria Math"/>
                            </a:rPr>
                            <m:t>𝐵</m:t>
                          </m:r>
                        </m:e>
                      </m:d>
                      <m:r>
                        <a:rPr lang="de-DE" sz="2000" b="0" i="1" smtClean="0">
                          <a:solidFill>
                            <a:schemeClr val="tx1"/>
                          </a:solidFill>
                          <a:latin typeface="Cambria Math"/>
                          <a:ea typeface="Cambria Math"/>
                        </a:rPr>
                        <m:t>−</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𝐴</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𝐶</m:t>
                          </m:r>
                          <m:r>
                            <a:rPr lang="de-DE" sz="2000" i="1">
                              <a:solidFill>
                                <a:schemeClr val="tx1"/>
                              </a:solidFill>
                              <a:latin typeface="Cambria Math"/>
                              <a:ea typeface="Cambria Math"/>
                            </a:rPr>
                            <m:t>|</m:t>
                          </m:r>
                          <m:r>
                            <a:rPr lang="de-DE" sz="2000" i="1">
                              <a:solidFill>
                                <a:schemeClr val="tx1"/>
                              </a:solidFill>
                              <a:latin typeface="Cambria Math"/>
                              <a:ea typeface="Cambria Math"/>
                            </a:rPr>
                            <m:t>𝐵</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2</m:t>
                          </m:r>
                        </m:num>
                        <m:den>
                          <m:r>
                            <a:rPr lang="de-DE" sz="2000" b="0" i="1" smtClean="0">
                              <a:solidFill>
                                <a:schemeClr val="tx1"/>
                              </a:solidFill>
                              <a:latin typeface="Cambria Math"/>
                              <a:ea typeface="Cambria Math"/>
                            </a:rPr>
                            <m:t>3</m:t>
                          </m:r>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2</m:t>
                          </m:r>
                        </m:num>
                        <m:den>
                          <m:r>
                            <a:rPr lang="de-DE" sz="2000" b="0" i="1" smtClean="0">
                              <a:solidFill>
                                <a:schemeClr val="tx1"/>
                              </a:solidFill>
                              <a:latin typeface="Cambria Math"/>
                              <a:ea typeface="Cambria Math"/>
                            </a:rPr>
                            <m:t>3</m:t>
                          </m:r>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3</m:t>
                          </m:r>
                        </m:den>
                      </m:f>
                      <m:r>
                        <a:rPr lang="de-DE" sz="2000" b="0" i="1" smtClean="0">
                          <a:solidFill>
                            <a:schemeClr val="tx1"/>
                          </a:solidFill>
                          <a:latin typeface="Cambria Math"/>
                          <a:ea typeface="Cambria Math"/>
                        </a:rPr>
                        <m:t>=1</m:t>
                      </m:r>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642593" y="2912839"/>
                <a:ext cx="7169767" cy="67056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660314" y="4278739"/>
                <a:ext cx="4755383" cy="76335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𝐶</m:t>
                              </m:r>
                            </m:e>
                          </m:acc>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𝐶</m:t>
                                  </m:r>
                                </m:e>
                              </m:acc>
                              <m:r>
                                <a:rPr lang="de-DE" sz="2000" i="1" smtClean="0">
                                  <a:solidFill>
                                    <a:schemeClr val="tx1"/>
                                  </a:solidFill>
                                  <a:latin typeface="Cambria Math"/>
                                  <a:ea typeface="Cambria Math"/>
                                </a:rPr>
                                <m:t>∩</m:t>
                              </m:r>
                              <m:r>
                                <a:rPr lang="de-DE" sz="2000" i="1">
                                  <a:solidFill>
                                    <a:schemeClr val="tx1"/>
                                  </a:solidFill>
                                  <a:latin typeface="Cambria Math"/>
                                  <a:ea typeface="Cambria Math"/>
                                </a:rPr>
                                <m:t>𝐵</m:t>
                              </m:r>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𝐵</m:t>
                              </m:r>
                            </m:e>
                          </m:d>
                        </m:den>
                      </m:f>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d>
                                <m:dPr>
                                  <m:begChr m:val="{"/>
                                  <m:endChr m:val="}"/>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6</m:t>
                                  </m:r>
                                </m:e>
                              </m:d>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𝐵</m:t>
                              </m:r>
                            </m:e>
                          </m:d>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1/6</m:t>
                          </m:r>
                        </m:num>
                        <m:den>
                          <m:r>
                            <a:rPr lang="de-DE" sz="2000" b="0" i="1" smtClean="0">
                              <a:solidFill>
                                <a:schemeClr val="tx1"/>
                              </a:solidFill>
                              <a:latin typeface="Cambria Math"/>
                              <a:ea typeface="Cambria Math"/>
                            </a:rPr>
                            <m:t>3/6</m:t>
                          </m:r>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3</m:t>
                          </m:r>
                        </m:den>
                      </m:f>
                    </m:oMath>
                  </m:oMathPara>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660314" y="4278739"/>
                <a:ext cx="4755383" cy="763351"/>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660314" y="5549871"/>
                <a:ext cx="5384396"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smtClean="0">
                              <a:solidFill>
                                <a:schemeClr val="tx1"/>
                              </a:solidFill>
                              <a:latin typeface="Cambria Math" panose="02040503050406030204" pitchFamily="18" charset="0"/>
                              <a:ea typeface="Cambria Math"/>
                            </a:rPr>
                          </m:ctrlPr>
                        </m:dPr>
                        <m:e>
                          <m:acc>
                            <m:accPr>
                              <m:chr m:val="̅"/>
                              <m:ctrlPr>
                                <a:rPr lang="de-DE" sz="2000" i="1">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𝐶</m:t>
                              </m:r>
                            </m:e>
                          </m:acc>
                          <m:r>
                            <a:rPr lang="de-DE" sz="2000" i="1">
                              <a:solidFill>
                                <a:schemeClr val="tx1"/>
                              </a:solidFill>
                              <a:latin typeface="Cambria Math"/>
                              <a:ea typeface="Cambria Math"/>
                            </a:rPr>
                            <m:t>|</m:t>
                          </m:r>
                          <m:r>
                            <a:rPr lang="de-DE" sz="2000" i="1">
                              <a:solidFill>
                                <a:schemeClr val="tx1"/>
                              </a:solidFill>
                              <a:latin typeface="Cambria Math"/>
                              <a:ea typeface="Cambria Math"/>
                            </a:rPr>
                            <m:t>𝐵</m:t>
                          </m:r>
                        </m:e>
                      </m:d>
                      <m:r>
                        <a:rPr lang="de-DE" sz="2000" b="0" i="1" smtClean="0">
                          <a:solidFill>
                            <a:schemeClr val="tx1"/>
                          </a:solidFill>
                          <a:latin typeface="Cambria Math"/>
                          <a:ea typeface="Cambria Math"/>
                        </a:rPr>
                        <m:t>=1−</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𝐶</m:t>
                          </m:r>
                          <m:r>
                            <a:rPr lang="de-DE" sz="2000" i="1">
                              <a:solidFill>
                                <a:schemeClr val="tx1"/>
                              </a:solidFill>
                              <a:latin typeface="Cambria Math"/>
                              <a:ea typeface="Cambria Math"/>
                            </a:rPr>
                            <m:t>|</m:t>
                          </m:r>
                          <m:r>
                            <a:rPr lang="de-DE" sz="2000" i="1">
                              <a:solidFill>
                                <a:schemeClr val="tx1"/>
                              </a:solidFill>
                              <a:latin typeface="Cambria Math"/>
                              <a:ea typeface="Cambria Math"/>
                            </a:rPr>
                            <m:t>𝐵</m:t>
                          </m:r>
                        </m:e>
                      </m:d>
                      <m:r>
                        <a:rPr lang="de-DE" sz="2000" b="0" i="1" smtClean="0">
                          <a:solidFill>
                            <a:schemeClr val="tx1"/>
                          </a:solidFill>
                          <a:latin typeface="Cambria Math"/>
                          <a:ea typeface="Cambria Math"/>
                        </a:rPr>
                        <m:t>=1−</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2</m:t>
                          </m:r>
                        </m:num>
                        <m:den>
                          <m:r>
                            <a:rPr lang="de-DE" sz="2000" b="0" i="1" smtClean="0">
                              <a:solidFill>
                                <a:schemeClr val="tx1"/>
                              </a:solidFill>
                              <a:latin typeface="Cambria Math"/>
                              <a:ea typeface="Cambria Math"/>
                            </a:rPr>
                            <m:t>3</m:t>
                          </m:r>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3</m:t>
                          </m:r>
                        </m:den>
                      </m:f>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660314" y="5549871"/>
                <a:ext cx="5384396" cy="67056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699772" y="1551883"/>
                <a:ext cx="6202629" cy="77938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d>
                                <m:dPr>
                                  <m:ctrlPr>
                                    <a:rPr lang="de-DE" sz="2000" i="1" smtClean="0">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𝐴</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𝐶</m:t>
                                  </m:r>
                                </m:e>
                              </m:d>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𝐵</m:t>
                              </m:r>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𝐵</m:t>
                              </m:r>
                            </m:e>
                          </m:d>
                        </m:den>
                      </m:f>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d>
                                <m:dPr>
                                  <m:begChr m:val="{"/>
                                  <m:endChr m:val="}"/>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2, 3, 6</m:t>
                                  </m:r>
                                </m:e>
                              </m:d>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𝐵</m:t>
                              </m:r>
                            </m:e>
                          </m:d>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3/6</m:t>
                          </m:r>
                        </m:num>
                        <m:den>
                          <m:r>
                            <a:rPr lang="de-DE" sz="2000" b="0" i="1" smtClean="0">
                              <a:solidFill>
                                <a:schemeClr val="tx1"/>
                              </a:solidFill>
                              <a:latin typeface="Cambria Math"/>
                              <a:ea typeface="Cambria Math"/>
                            </a:rPr>
                            <m:t>3/6</m:t>
                          </m:r>
                        </m:den>
                      </m:f>
                      <m:r>
                        <a:rPr lang="de-DE" sz="2000" b="0" i="1" smtClean="0">
                          <a:solidFill>
                            <a:schemeClr val="tx1"/>
                          </a:solidFill>
                          <a:latin typeface="Cambria Math"/>
                          <a:ea typeface="Cambria Math"/>
                        </a:rPr>
                        <m:t>=1</m:t>
                      </m:r>
                    </m:oMath>
                  </m:oMathPara>
                </a14:m>
                <a:endParaRPr lang="de-DE" sz="2000" dirty="0">
                  <a:solidFill>
                    <a:schemeClr val="tx1"/>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699772" y="1551883"/>
                <a:ext cx="6202629" cy="779381"/>
              </a:xfrm>
              <a:prstGeom prst="rect">
                <a:avLst/>
              </a:prstGeom>
              <a:blipFill rotWithShape="1">
                <a:blip r:embed="rId6"/>
                <a:stretch>
                  <a:fillRect/>
                </a:stretch>
              </a:blipFill>
            </p:spPr>
            <p:txBody>
              <a:bodyPr/>
              <a:lstStyle/>
              <a:p>
                <a:r>
                  <a:rPr lang="de-DE">
                    <a:noFill/>
                  </a:rPr>
                  <a:t> </a:t>
                </a:r>
              </a:p>
            </p:txBody>
          </p:sp>
        </mc:Fallback>
      </mc:AlternateContent>
      <p:sp>
        <p:nvSpPr>
          <p:cNvPr id="31" name="Textfeld 30"/>
          <p:cNvSpPr txBox="1"/>
          <p:nvPr/>
        </p:nvSpPr>
        <p:spPr>
          <a:xfrm>
            <a:off x="468312" y="1144915"/>
            <a:ext cx="7776096" cy="400110"/>
          </a:xfrm>
          <a:prstGeom prst="rect">
            <a:avLst/>
          </a:prstGeom>
          <a:noFill/>
        </p:spPr>
        <p:txBody>
          <a:bodyPr wrap="square" rtlCol="0">
            <a:spAutoFit/>
          </a:bodyPr>
          <a:lstStyle/>
          <a:p>
            <a:r>
              <a:rPr lang="de-DE" sz="2000" dirty="0">
                <a:latin typeface="+mn-lt"/>
              </a:rPr>
              <a:t>Einerseits gilt:</a:t>
            </a:r>
          </a:p>
        </p:txBody>
      </p:sp>
      <p:sp>
        <p:nvSpPr>
          <p:cNvPr id="32" name="Textfeld 31"/>
          <p:cNvSpPr txBox="1"/>
          <p:nvPr/>
        </p:nvSpPr>
        <p:spPr>
          <a:xfrm>
            <a:off x="448717" y="2488129"/>
            <a:ext cx="7776096" cy="400110"/>
          </a:xfrm>
          <a:prstGeom prst="rect">
            <a:avLst/>
          </a:prstGeom>
          <a:noFill/>
        </p:spPr>
        <p:txBody>
          <a:bodyPr wrap="square" rtlCol="0">
            <a:spAutoFit/>
          </a:bodyPr>
          <a:lstStyle/>
          <a:p>
            <a:r>
              <a:rPr lang="de-DE" sz="2000" dirty="0">
                <a:latin typeface="+mn-lt"/>
              </a:rPr>
              <a:t>Andererseits gilt mit Rechenregel Nr. 6: </a:t>
            </a:r>
          </a:p>
        </p:txBody>
      </p:sp>
      <p:sp>
        <p:nvSpPr>
          <p:cNvPr id="34" name="Textfeld 33"/>
          <p:cNvSpPr txBox="1"/>
          <p:nvPr/>
        </p:nvSpPr>
        <p:spPr>
          <a:xfrm>
            <a:off x="447914" y="3808777"/>
            <a:ext cx="7776096" cy="400110"/>
          </a:xfrm>
          <a:prstGeom prst="rect">
            <a:avLst/>
          </a:prstGeom>
          <a:noFill/>
        </p:spPr>
        <p:txBody>
          <a:bodyPr wrap="square" rtlCol="0">
            <a:spAutoFit/>
          </a:bodyPr>
          <a:lstStyle/>
          <a:p>
            <a:r>
              <a:rPr lang="de-DE" sz="2000" dirty="0">
                <a:latin typeface="+mn-lt"/>
              </a:rPr>
              <a:t>Einerseits:</a:t>
            </a:r>
          </a:p>
        </p:txBody>
      </p:sp>
      <p:sp>
        <p:nvSpPr>
          <p:cNvPr id="36" name="Textfeld 35"/>
          <p:cNvSpPr txBox="1"/>
          <p:nvPr/>
        </p:nvSpPr>
        <p:spPr>
          <a:xfrm>
            <a:off x="450282" y="5149761"/>
            <a:ext cx="4553766" cy="400110"/>
          </a:xfrm>
          <a:prstGeom prst="rect">
            <a:avLst/>
          </a:prstGeom>
          <a:noFill/>
        </p:spPr>
        <p:txBody>
          <a:bodyPr wrap="square" rtlCol="0">
            <a:spAutoFit/>
          </a:bodyPr>
          <a:lstStyle/>
          <a:p>
            <a:r>
              <a:rPr lang="de-DE" sz="2000" dirty="0">
                <a:latin typeface="+mn-lt"/>
              </a:rPr>
              <a:t>Andererseits gilt mit Rechenregel Nr. 4: </a:t>
            </a:r>
          </a:p>
        </p:txBody>
      </p:sp>
    </p:spTree>
    <p:extLst>
      <p:ext uri="{BB962C8B-B14F-4D97-AF65-F5344CB8AC3E}">
        <p14:creationId xmlns:p14="http://schemas.microsoft.com/office/powerpoint/2010/main" val="1132751732"/>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304</a:t>
            </a:r>
            <a:endParaRPr lang="de-DE" sz="8000" b="1" dirty="0">
              <a:solidFill>
                <a:schemeClr val="tx1"/>
              </a:solidFill>
              <a:latin typeface="+mj-lt"/>
            </a:endParaRPr>
          </a:p>
        </p:txBody>
      </p:sp>
      <p:sp>
        <p:nvSpPr>
          <p:cNvPr id="9" name="Textfeld 9"/>
          <p:cNvSpPr txBox="1">
            <a:spLocks noChangeArrowheads="1"/>
          </p:cNvSpPr>
          <p:nvPr/>
        </p:nvSpPr>
        <p:spPr bwMode="auto">
          <a:xfrm>
            <a:off x="428700" y="3068960"/>
            <a:ext cx="56878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Multiplikationsregel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175355"/>
            <a:ext cx="7610475" cy="1743075"/>
          </a:xfrm>
          <a:prstGeom prst="rect">
            <a:avLst/>
          </a:prstGeom>
        </p:spPr>
      </p:pic>
      <p:pic>
        <p:nvPicPr>
          <p:cNvPr id="3" name="Grafik 2"/>
          <p:cNvPicPr>
            <a:picLocks noChangeAspect="1"/>
          </p:cNvPicPr>
          <p:nvPr/>
        </p:nvPicPr>
        <p:blipFill>
          <a:blip r:embed="rId4"/>
          <a:stretch>
            <a:fillRect/>
          </a:stretch>
        </p:blipFill>
        <p:spPr>
          <a:xfrm>
            <a:off x="457200" y="3589214"/>
            <a:ext cx="7600950" cy="2085975"/>
          </a:xfrm>
          <a:prstGeom prst="rect">
            <a:avLst/>
          </a:prstGeom>
        </p:spPr>
      </p:pic>
    </p:spTree>
    <p:extLst>
      <p:ext uri="{BB962C8B-B14F-4D97-AF65-F5344CB8AC3E}">
        <p14:creationId xmlns:p14="http://schemas.microsoft.com/office/powerpoint/2010/main" val="489011090"/>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305</a:t>
            </a:r>
            <a:endParaRPr lang="de-DE" sz="8000" b="1" dirty="0">
              <a:solidFill>
                <a:schemeClr val="tx1"/>
              </a:solidFill>
              <a:latin typeface="+mj-lt"/>
            </a:endParaRPr>
          </a:p>
        </p:txBody>
      </p:sp>
      <p:sp>
        <p:nvSpPr>
          <p:cNvPr id="11" name="Textfeld 10"/>
          <p:cNvSpPr txBox="1"/>
          <p:nvPr/>
        </p:nvSpPr>
        <p:spPr>
          <a:xfrm>
            <a:off x="468313" y="1326097"/>
            <a:ext cx="2231479" cy="400110"/>
          </a:xfrm>
          <a:prstGeom prst="rect">
            <a:avLst/>
          </a:prstGeom>
          <a:noFill/>
        </p:spPr>
        <p:txBody>
          <a:bodyPr wrap="square" rtlCol="0">
            <a:spAutoFit/>
          </a:bodyPr>
          <a:lstStyle/>
          <a:p>
            <a:r>
              <a:rPr lang="de-DE" sz="2000" dirty="0">
                <a:latin typeface="+mn-lt"/>
              </a:rPr>
              <a:t>2 Ereignisse:</a:t>
            </a:r>
          </a:p>
        </p:txBody>
      </p:sp>
      <mc:AlternateContent xmlns:mc="http://schemas.openxmlformats.org/markup-compatibility/2006" xmlns:a14="http://schemas.microsoft.com/office/drawing/2010/main">
        <mc:Choice Requires="a14">
          <p:sp>
            <p:nvSpPr>
              <p:cNvPr id="12" name="Textfeld 11"/>
              <p:cNvSpPr txBox="1"/>
              <p:nvPr/>
            </p:nvSpPr>
            <p:spPr>
              <a:xfrm>
                <a:off x="2771800" y="1126595"/>
                <a:ext cx="2885291" cy="74892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e>
                          </m:d>
                        </m:den>
                      </m:f>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2771800" y="1126595"/>
                <a:ext cx="2885291" cy="748923"/>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081066" y="1918235"/>
                <a:ext cx="598163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e>
                      </m:d>
                      <m:r>
                        <a:rPr lang="de-DE" sz="2000" b="0" i="1" smtClean="0">
                          <a:solidFill>
                            <a:schemeClr val="tx1"/>
                          </a:solidFill>
                          <a:latin typeface="Cambria Math"/>
                          <a:ea typeface="Cambria Math"/>
                        </a:rPr>
                        <m:t>=</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e>
                      </m:d>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081066" y="1918235"/>
                <a:ext cx="5981635" cy="400110"/>
              </a:xfrm>
              <a:prstGeom prst="rect">
                <a:avLst/>
              </a:prstGeom>
              <a:blipFill rotWithShape="1">
                <a:blip r:embed="rId4"/>
                <a:stretch>
                  <a:fillRect b="-18462"/>
                </a:stretch>
              </a:blipFill>
            </p:spPr>
            <p:txBody>
              <a:bodyPr/>
              <a:lstStyle/>
              <a:p>
                <a:r>
                  <a:rPr lang="de-DE">
                    <a:noFill/>
                  </a:rPr>
                  <a:t> </a:t>
                </a:r>
              </a:p>
            </p:txBody>
          </p:sp>
        </mc:Fallback>
      </mc:AlternateContent>
      <p:sp>
        <p:nvSpPr>
          <p:cNvPr id="15" name="Textfeld 14"/>
          <p:cNvSpPr txBox="1"/>
          <p:nvPr/>
        </p:nvSpPr>
        <p:spPr>
          <a:xfrm>
            <a:off x="468313" y="2663147"/>
            <a:ext cx="1943447" cy="400110"/>
          </a:xfrm>
          <a:prstGeom prst="rect">
            <a:avLst/>
          </a:prstGeom>
          <a:noFill/>
        </p:spPr>
        <p:txBody>
          <a:bodyPr wrap="square" rtlCol="0">
            <a:spAutoFit/>
          </a:bodyPr>
          <a:lstStyle/>
          <a:p>
            <a:r>
              <a:rPr lang="de-DE" sz="2000" dirty="0">
                <a:latin typeface="+mn-lt"/>
              </a:rPr>
              <a:t>3 Ereignisse:</a:t>
            </a:r>
          </a:p>
        </p:txBody>
      </p:sp>
      <mc:AlternateContent xmlns:mc="http://schemas.openxmlformats.org/markup-compatibility/2006" xmlns:a14="http://schemas.microsoft.com/office/drawing/2010/main">
        <mc:Choice Requires="a14">
          <p:sp>
            <p:nvSpPr>
              <p:cNvPr id="16" name="Textfeld 15"/>
              <p:cNvSpPr txBox="1"/>
              <p:nvPr/>
            </p:nvSpPr>
            <p:spPr>
              <a:xfrm>
                <a:off x="2233865" y="2484913"/>
                <a:ext cx="6302059" cy="73994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3</m:t>
                              </m:r>
                            </m:sub>
                          </m:sSub>
                          <m:r>
                            <a:rPr lang="de-DE" sz="2000" b="0" i="1" smtClean="0">
                              <a:solidFill>
                                <a:schemeClr val="tx1"/>
                              </a:solidFill>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𝐴</m:t>
                              </m:r>
                            </m:e>
                            <m:sub>
                              <m:r>
                                <a:rPr lang="de-DE" sz="2000" i="1">
                                  <a:latin typeface="Cambria Math"/>
                                  <a:ea typeface="Cambria Math"/>
                                </a:rPr>
                                <m:t>1</m:t>
                              </m:r>
                            </m:sub>
                          </m:sSub>
                          <m:r>
                            <a:rPr lang="de-DE" sz="2000" i="1" smtClean="0">
                              <a:solidFill>
                                <a:schemeClr val="tx1"/>
                              </a:solidFill>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𝐴</m:t>
                              </m:r>
                            </m:e>
                            <m:sub>
                              <m:r>
                                <a:rPr lang="de-DE" sz="2000" b="0" i="1" smtClean="0">
                                  <a:latin typeface="Cambria Math"/>
                                  <a:ea typeface="Cambria Math"/>
                                </a:rPr>
                                <m:t>2</m:t>
                              </m:r>
                            </m:sub>
                          </m:sSub>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𝐴</m:t>
                                  </m:r>
                                </m:e>
                                <m:sub>
                                  <m:r>
                                    <a:rPr lang="de-DE" sz="2000" b="0" i="1" smtClean="0">
                                      <a:latin typeface="Cambria Math"/>
                                      <a:ea typeface="Cambria Math"/>
                                    </a:rPr>
                                    <m:t>3</m:t>
                                  </m:r>
                                </m:sub>
                              </m:sSub>
                            </m:e>
                          </m:d>
                        </m:num>
                        <m:den>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𝐴</m:t>
                                  </m:r>
                                </m:e>
                                <m:sub>
                                  <m:r>
                                    <a:rPr lang="de-DE" sz="2000" i="1">
                                      <a:latin typeface="Cambria Math"/>
                                      <a:ea typeface="Cambria Math"/>
                                    </a:rPr>
                                    <m:t>2</m:t>
                                  </m:r>
                                </m:sub>
                              </m:sSub>
                            </m:e>
                          </m:d>
                        </m:den>
                      </m:f>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2233865" y="2484913"/>
                <a:ext cx="6302059" cy="739946"/>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518927" y="3271207"/>
                <a:ext cx="598163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e>
                      </m:d>
                      <m:r>
                        <a:rPr lang="de-DE" sz="2000" b="0" i="1" smtClean="0">
                          <a:solidFill>
                            <a:schemeClr val="tx1"/>
                          </a:solidFill>
                          <a:latin typeface="Cambria Math"/>
                          <a:ea typeface="Cambria Math"/>
                        </a:rPr>
                        <m:t>=</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e>
                      </m:d>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518927" y="3271207"/>
                <a:ext cx="5981635" cy="400110"/>
              </a:xfrm>
              <a:prstGeom prst="rect">
                <a:avLst/>
              </a:prstGeom>
              <a:blipFill rotWithShape="1">
                <a:blip r:embed="rId6"/>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518926" y="3933056"/>
                <a:ext cx="598163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e>
                      </m:d>
                      <m:r>
                        <a:rPr lang="de-DE" sz="2000" b="0" i="1" smtClean="0">
                          <a:solidFill>
                            <a:schemeClr val="tx1"/>
                          </a:solidFill>
                          <a:latin typeface="Cambria Math"/>
                          <a:ea typeface="Cambria Math"/>
                        </a:rPr>
                        <m:t>=</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e>
                      </m:d>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518926" y="3933056"/>
                <a:ext cx="5981635" cy="400110"/>
              </a:xfrm>
              <a:prstGeom prst="rect">
                <a:avLst/>
              </a:prstGeom>
              <a:blipFill rotWithShape="1">
                <a:blip r:embed="rId7"/>
                <a:stretch>
                  <a:fillRect b="-16667"/>
                </a:stretch>
              </a:blipFill>
            </p:spPr>
            <p:txBody>
              <a:bodyPr/>
              <a:lstStyle/>
              <a:p>
                <a:r>
                  <a:rPr lang="de-DE">
                    <a:noFill/>
                  </a:rPr>
                  <a:t> </a:t>
                </a:r>
              </a:p>
            </p:txBody>
          </p:sp>
        </mc:Fallback>
      </mc:AlternateContent>
      <p:sp>
        <p:nvSpPr>
          <p:cNvPr id="26" name="Textfeld 25"/>
          <p:cNvSpPr txBox="1"/>
          <p:nvPr/>
        </p:nvSpPr>
        <p:spPr>
          <a:xfrm>
            <a:off x="468310" y="4957137"/>
            <a:ext cx="7416058" cy="400110"/>
          </a:xfrm>
          <a:prstGeom prst="rect">
            <a:avLst/>
          </a:prstGeom>
          <a:noFill/>
        </p:spPr>
        <p:txBody>
          <a:bodyPr wrap="square" rtlCol="0">
            <a:spAutoFit/>
          </a:bodyPr>
          <a:lstStyle/>
          <a:p>
            <a:r>
              <a:rPr lang="de-DE" sz="2000" dirty="0">
                <a:latin typeface="+mn-lt"/>
              </a:rPr>
              <a:t>... analog geht es immer weiter. Für 4 Ereignisse erhält man dann</a:t>
            </a:r>
          </a:p>
        </p:txBody>
      </p:sp>
      <mc:AlternateContent xmlns:mc="http://schemas.openxmlformats.org/markup-compatibility/2006" xmlns:a14="http://schemas.microsoft.com/office/drawing/2010/main">
        <mc:Choice Requires="a14">
          <p:sp>
            <p:nvSpPr>
              <p:cNvPr id="28" name="Textfeld 27"/>
              <p:cNvSpPr txBox="1"/>
              <p:nvPr/>
            </p:nvSpPr>
            <p:spPr>
              <a:xfrm>
                <a:off x="646489" y="5572662"/>
                <a:ext cx="7094891" cy="7078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4</m:t>
                              </m:r>
                            </m:sub>
                          </m:sSub>
                        </m:e>
                      </m:d>
                    </m:oMath>
                  </m:oMathPara>
                </a14:m>
                <a:endParaRPr lang="de-DE" sz="2000" i="1" dirty="0">
                  <a:solidFill>
                    <a:schemeClr val="tx1"/>
                  </a:solidFill>
                  <a:latin typeface="Cambria Math"/>
                  <a:ea typeface="Cambria Math"/>
                </a:endParaRPr>
              </a:p>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4</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3</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e>
                      </m:d>
                    </m:oMath>
                  </m:oMathPara>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646489" y="5572662"/>
                <a:ext cx="7094891" cy="707886"/>
              </a:xfrm>
              <a:prstGeom prst="rect">
                <a:avLst/>
              </a:prstGeom>
              <a:blipFill rotWithShape="1">
                <a:blip r:embed="rId8"/>
                <a:stretch>
                  <a:fillRect b="-9483"/>
                </a:stretch>
              </a:blipFill>
            </p:spPr>
            <p:txBody>
              <a:bodyPr/>
              <a:lstStyle/>
              <a:p>
                <a:r>
                  <a:rPr lang="de-DE">
                    <a:noFill/>
                  </a:rPr>
                  <a:t> </a:t>
                </a:r>
              </a:p>
            </p:txBody>
          </p:sp>
        </mc:Fallback>
      </mc:AlternateContent>
    </p:spTree>
    <p:extLst>
      <p:ext uri="{BB962C8B-B14F-4D97-AF65-F5344CB8AC3E}">
        <p14:creationId xmlns:p14="http://schemas.microsoft.com/office/powerpoint/2010/main" val="1911312206"/>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Textfeld 10"/>
          <p:cNvSpPr txBox="1"/>
          <p:nvPr/>
        </p:nvSpPr>
        <p:spPr>
          <a:xfrm>
            <a:off x="2843808" y="1068125"/>
            <a:ext cx="3672408" cy="369332"/>
          </a:xfrm>
          <a:prstGeom prst="rect">
            <a:avLst/>
          </a:prstGeom>
          <a:noFill/>
        </p:spPr>
        <p:txBody>
          <a:bodyPr wrap="square" rtlCol="0">
            <a:spAutoFit/>
          </a:bodyPr>
          <a:lstStyle/>
          <a:p>
            <a:r>
              <a:rPr lang="de-DE" dirty="0"/>
              <a:t>aus Hartung und Heine [2004]</a:t>
            </a:r>
          </a:p>
        </p:txBody>
      </p:sp>
      <p:sp>
        <p:nvSpPr>
          <p:cNvPr id="12" name="Textfeld 9"/>
          <p:cNvSpPr txBox="1">
            <a:spLocks noChangeArrowheads="1"/>
          </p:cNvSpPr>
          <p:nvPr/>
        </p:nvSpPr>
        <p:spPr bwMode="auto">
          <a:xfrm>
            <a:off x="468313" y="1052736"/>
            <a:ext cx="453573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6.2.2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p:nvPr/>
        </p:nvSpPr>
        <p:spPr>
          <a:xfrm>
            <a:off x="468312" y="1526152"/>
            <a:ext cx="7920112" cy="2862322"/>
          </a:xfrm>
          <a:prstGeom prst="rect">
            <a:avLst/>
          </a:prstGeom>
          <a:noFill/>
        </p:spPr>
        <p:txBody>
          <a:bodyPr wrap="square" rtlCol="0">
            <a:spAutoFit/>
          </a:bodyPr>
          <a:lstStyle/>
          <a:p>
            <a:pPr algn="just"/>
            <a:r>
              <a:rPr lang="de-DE" sz="2000" dirty="0">
                <a:latin typeface="+mn-lt"/>
              </a:rPr>
              <a:t>Die Entwicklungsabteilung eines Produzenten von Haushaltsgeräten ist in </a:t>
            </a:r>
            <a:r>
              <a:rPr lang="de-DE" sz="2000" b="1" dirty="0">
                <a:solidFill>
                  <a:srgbClr val="0070C0"/>
                </a:solidFill>
                <a:latin typeface="+mn-lt"/>
              </a:rPr>
              <a:t>90%</a:t>
            </a:r>
            <a:r>
              <a:rPr lang="de-DE" sz="2000" dirty="0">
                <a:latin typeface="+mn-lt"/>
              </a:rPr>
              <a:t> der Fälle für die Markteinführung der von ihr entwickelten Geräte. Ein positives Votum der Entwicklungsabteilung führt mit einer Wahrschein-</a:t>
            </a:r>
            <a:r>
              <a:rPr lang="de-DE" sz="2000" dirty="0" err="1">
                <a:latin typeface="+mn-lt"/>
              </a:rPr>
              <a:t>lichkeit</a:t>
            </a:r>
            <a:r>
              <a:rPr lang="de-DE" sz="2000" dirty="0">
                <a:latin typeface="+mn-lt"/>
              </a:rPr>
              <a:t> von </a:t>
            </a:r>
            <a:r>
              <a:rPr lang="de-DE" sz="2000" b="1" dirty="0">
                <a:solidFill>
                  <a:srgbClr val="0070C0"/>
                </a:solidFill>
                <a:latin typeface="+mn-lt"/>
              </a:rPr>
              <a:t>0.7</a:t>
            </a:r>
            <a:r>
              <a:rPr lang="de-DE" sz="2000" dirty="0">
                <a:latin typeface="+mn-lt"/>
              </a:rPr>
              <a:t> bei der Marketingabteilung ebenfalls zu einem positiven Votum. Sind beide Abteilungen für die Markteinführung des neuen Gerätes, so entscheidet die Geschäftsleitung dennoch mit einer Wahrscheinlichkeit von </a:t>
            </a:r>
            <a:r>
              <a:rPr lang="de-DE" sz="2000" b="1" dirty="0">
                <a:solidFill>
                  <a:srgbClr val="0070C0"/>
                </a:solidFill>
                <a:latin typeface="+mn-lt"/>
              </a:rPr>
              <a:t>0.2</a:t>
            </a:r>
            <a:r>
              <a:rPr lang="de-DE" sz="2000" dirty="0">
                <a:latin typeface="+mn-lt"/>
              </a:rPr>
              <a:t> dagegen. Ist die Marketingabteilung gegen die Markteinführung, die Entwicklungsabteilung aber dafür, so stimmt die Geschäftsleitung nur mit einer Wahrscheinlichkeit von </a:t>
            </a:r>
            <a:r>
              <a:rPr lang="de-DE" sz="2000" b="1" dirty="0">
                <a:solidFill>
                  <a:srgbClr val="0070C0"/>
                </a:solidFill>
                <a:latin typeface="+mn-lt"/>
              </a:rPr>
              <a:t>0.4</a:t>
            </a:r>
            <a:r>
              <a:rPr lang="de-DE" sz="2000" dirty="0">
                <a:latin typeface="+mn-lt"/>
              </a:rPr>
              <a:t> zu.</a:t>
            </a:r>
          </a:p>
        </p:txBody>
      </p:sp>
      <p:sp>
        <p:nvSpPr>
          <p:cNvPr id="2" name="Textfeld 1"/>
          <p:cNvSpPr txBox="1"/>
          <p:nvPr/>
        </p:nvSpPr>
        <p:spPr>
          <a:xfrm>
            <a:off x="468312" y="4421287"/>
            <a:ext cx="7488832" cy="1015663"/>
          </a:xfrm>
          <a:prstGeom prst="rect">
            <a:avLst/>
          </a:prstGeom>
          <a:noFill/>
        </p:spPr>
        <p:txBody>
          <a:bodyPr wrap="square" rtlCol="0">
            <a:spAutoFit/>
          </a:bodyPr>
          <a:lstStyle/>
          <a:p>
            <a:r>
              <a:rPr lang="de-DE" sz="2000" dirty="0">
                <a:latin typeface="+mn-lt"/>
              </a:rPr>
              <a:t>a) Wie groß ist die Wahrscheinlichkeit, dass die Markteinführung eines</a:t>
            </a:r>
          </a:p>
          <a:p>
            <a:r>
              <a:rPr lang="de-DE" sz="2000" dirty="0">
                <a:latin typeface="+mn-lt"/>
              </a:rPr>
              <a:t>    neuen Produktes sowohl von der Geschäftsleitung als auch von der</a:t>
            </a:r>
          </a:p>
          <a:p>
            <a:r>
              <a:rPr lang="de-DE" sz="2000" dirty="0">
                <a:latin typeface="+mn-lt"/>
              </a:rPr>
              <a:t>    Entwicklungs- und der Marketingabteilung getragen wird?</a:t>
            </a:r>
          </a:p>
        </p:txBody>
      </p:sp>
      <p:sp>
        <p:nvSpPr>
          <p:cNvPr id="3" name="Textfeld 2"/>
          <p:cNvSpPr txBox="1"/>
          <p:nvPr/>
        </p:nvSpPr>
        <p:spPr>
          <a:xfrm>
            <a:off x="468313" y="5436950"/>
            <a:ext cx="7776095" cy="1015663"/>
          </a:xfrm>
          <a:prstGeom prst="rect">
            <a:avLst/>
          </a:prstGeom>
          <a:noFill/>
        </p:spPr>
        <p:txBody>
          <a:bodyPr wrap="square" rtlCol="0">
            <a:spAutoFit/>
          </a:bodyPr>
          <a:lstStyle/>
          <a:p>
            <a:r>
              <a:rPr lang="de-DE" sz="2000" dirty="0">
                <a:latin typeface="+mn-lt"/>
              </a:rPr>
              <a:t>b) Mit welcher Wahrscheinlichkeit entscheiden sich Geschäftsleitung </a:t>
            </a:r>
          </a:p>
          <a:p>
            <a:r>
              <a:rPr lang="de-DE" sz="2000" dirty="0">
                <a:latin typeface="+mn-lt"/>
              </a:rPr>
              <a:t>    und Entwicklungsabteilung für die Markteinführung eines neuen</a:t>
            </a:r>
          </a:p>
          <a:p>
            <a:r>
              <a:rPr lang="de-DE" sz="2000" dirty="0">
                <a:latin typeface="+mn-lt"/>
              </a:rPr>
              <a:t>    Produktes?</a:t>
            </a:r>
          </a:p>
        </p:txBody>
      </p:sp>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306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10631854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28</a:t>
            </a:r>
            <a:endParaRPr lang="de-DE" sz="8000" b="1" dirty="0">
              <a:solidFill>
                <a:schemeClr val="tx1"/>
              </a:solidFill>
              <a:latin typeface="+mj-lt"/>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000" b="1" dirty="0">
                <a:solidFill>
                  <a:srgbClr val="0070C0"/>
                </a:solidFill>
              </a:rPr>
              <a:t>2.3 Empirische Verteilungen und Zusammenhänge</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4"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5"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Textfeld 9"/>
          <p:cNvSpPr txBox="1">
            <a:spLocks noChangeArrowheads="1"/>
          </p:cNvSpPr>
          <p:nvPr/>
        </p:nvSpPr>
        <p:spPr bwMode="auto">
          <a:xfrm>
            <a:off x="479838" y="1082823"/>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Ein- und mehrdimensionale Verteilungen </a:t>
            </a:r>
            <a:r>
              <a:rPr lang="de-DE" sz="2000" dirty="0">
                <a:solidFill>
                  <a:srgbClr val="0070C0"/>
                </a:solidFill>
                <a:latin typeface="+mn-lt"/>
              </a:rPr>
              <a:t>●</a:t>
            </a:r>
            <a:endParaRPr lang="de-DE" sz="2000" b="1" dirty="0">
              <a:solidFill>
                <a:srgbClr val="0070C0"/>
              </a:solidFill>
              <a:latin typeface="+mn-lt"/>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3"/>
          <a:stretch>
            <a:fillRect/>
          </a:stretch>
        </p:blipFill>
        <p:spPr>
          <a:xfrm>
            <a:off x="683568" y="1690238"/>
            <a:ext cx="6419563" cy="4850051"/>
          </a:xfrm>
          <a:prstGeom prst="rect">
            <a:avLst/>
          </a:prstGeom>
        </p:spPr>
      </p:pic>
    </p:spTree>
    <p:extLst>
      <p:ext uri="{BB962C8B-B14F-4D97-AF65-F5344CB8AC3E}">
        <p14:creationId xmlns:p14="http://schemas.microsoft.com/office/powerpoint/2010/main" val="3445917881"/>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307</a:t>
            </a:r>
            <a:endParaRPr lang="de-DE" sz="8000" b="1" dirty="0">
              <a:solidFill>
                <a:schemeClr val="tx1"/>
              </a:solidFill>
              <a:latin typeface="+mj-lt"/>
            </a:endParaRPr>
          </a:p>
        </p:txBody>
      </p:sp>
      <p:sp>
        <p:nvSpPr>
          <p:cNvPr id="6" name="Textfeld 5"/>
          <p:cNvSpPr txBox="1"/>
          <p:nvPr/>
        </p:nvSpPr>
        <p:spPr>
          <a:xfrm>
            <a:off x="458214" y="980728"/>
            <a:ext cx="8207375" cy="1323439"/>
          </a:xfrm>
          <a:prstGeom prst="rect">
            <a:avLst/>
          </a:prstGeom>
          <a:noFill/>
        </p:spPr>
        <p:txBody>
          <a:bodyPr wrap="square" rtlCol="0">
            <a:spAutoFit/>
          </a:bodyPr>
          <a:lstStyle/>
          <a:p>
            <a:r>
              <a:rPr lang="de-DE" sz="2000" dirty="0">
                <a:latin typeface="+mn-lt"/>
              </a:rPr>
              <a:t>Definiere Ereignisse</a:t>
            </a:r>
          </a:p>
          <a:p>
            <a:r>
              <a:rPr lang="de-DE" sz="2000" i="1" dirty="0">
                <a:latin typeface="+mn-lt"/>
              </a:rPr>
              <a:t>  A</a:t>
            </a:r>
            <a:r>
              <a:rPr lang="de-DE" sz="2000" baseline="-25000" dirty="0">
                <a:latin typeface="+mn-lt"/>
              </a:rPr>
              <a:t>1</a:t>
            </a:r>
            <a:r>
              <a:rPr lang="de-DE" sz="2000" dirty="0">
                <a:latin typeface="+mn-lt"/>
              </a:rPr>
              <a:t> = Entwicklungsabteilung ist für die Markteinführung</a:t>
            </a:r>
          </a:p>
          <a:p>
            <a:r>
              <a:rPr lang="de-DE" sz="2000" i="1" dirty="0">
                <a:latin typeface="+mn-lt"/>
              </a:rPr>
              <a:t>  A</a:t>
            </a:r>
            <a:r>
              <a:rPr lang="de-DE" sz="2000" baseline="-25000" dirty="0">
                <a:latin typeface="+mn-lt"/>
              </a:rPr>
              <a:t>2</a:t>
            </a:r>
            <a:r>
              <a:rPr lang="de-DE" sz="2000" dirty="0">
                <a:latin typeface="+mn-lt"/>
              </a:rPr>
              <a:t> = Marketingabteilung ist für die Markteinführung</a:t>
            </a:r>
          </a:p>
          <a:p>
            <a:r>
              <a:rPr lang="de-DE" sz="2000" i="1" dirty="0">
                <a:latin typeface="+mn-lt"/>
              </a:rPr>
              <a:t>  A</a:t>
            </a:r>
            <a:r>
              <a:rPr lang="de-DE" sz="2000" baseline="-25000" dirty="0">
                <a:latin typeface="+mn-lt"/>
              </a:rPr>
              <a:t>3</a:t>
            </a:r>
            <a:r>
              <a:rPr lang="de-DE" sz="2000" dirty="0">
                <a:latin typeface="+mn-lt"/>
              </a:rPr>
              <a:t> = Geschäftsleitung ist für die Markteinführung</a:t>
            </a:r>
          </a:p>
        </p:txBody>
      </p:sp>
      <mc:AlternateContent xmlns:mc="http://schemas.openxmlformats.org/markup-compatibility/2006" xmlns:a14="http://schemas.microsoft.com/office/drawing/2010/main">
        <mc:Choice Requires="a14">
          <p:sp>
            <p:nvSpPr>
              <p:cNvPr id="10" name="Textfeld 9"/>
              <p:cNvSpPr txBox="1"/>
              <p:nvPr/>
            </p:nvSpPr>
            <p:spPr>
              <a:xfrm>
                <a:off x="468312" y="2765428"/>
                <a:ext cx="187143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e>
                      </m:d>
                      <m:r>
                        <a:rPr lang="de-DE" sz="2000" b="0" i="1" smtClean="0">
                          <a:solidFill>
                            <a:schemeClr val="tx1"/>
                          </a:solidFill>
                          <a:latin typeface="Cambria Math"/>
                          <a:ea typeface="Cambria Math"/>
                        </a:rPr>
                        <m:t>=0.9</m:t>
                      </m:r>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68312" y="2765428"/>
                <a:ext cx="1871439" cy="400110"/>
              </a:xfrm>
              <a:prstGeom prst="rect">
                <a:avLst/>
              </a:prstGeom>
              <a:blipFill rotWithShape="1">
                <a:blip r:embed="rId3"/>
                <a:stretch>
                  <a:fillRect b="-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3507016" y="2754503"/>
                <a:ext cx="187143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e>
                      </m:d>
                      <m:r>
                        <a:rPr lang="de-DE" sz="2000" b="0" i="1" smtClean="0">
                          <a:solidFill>
                            <a:schemeClr val="tx1"/>
                          </a:solidFill>
                          <a:latin typeface="Cambria Math"/>
                          <a:ea typeface="Cambria Math"/>
                        </a:rPr>
                        <m:t>=0.7</m:t>
                      </m:r>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3507016" y="2754503"/>
                <a:ext cx="1871439" cy="400110"/>
              </a:xfrm>
              <a:prstGeom prst="rect">
                <a:avLst/>
              </a:prstGeom>
              <a:blipFill rotWithShape="1">
                <a:blip r:embed="rId4"/>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68312" y="3208282"/>
                <a:ext cx="2447503" cy="4008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smtClean="0">
                              <a:solidFill>
                                <a:schemeClr val="tx1"/>
                              </a:solidFill>
                              <a:latin typeface="Cambria Math" panose="02040503050406030204" pitchFamily="18" charset="0"/>
                              <a:ea typeface="Cambria Math"/>
                            </a:rPr>
                          </m:ctrlPr>
                        </m:dPr>
                        <m:e>
                          <m:acc>
                            <m:accPr>
                              <m:chr m:val="̅"/>
                              <m:ctrlPr>
                                <a:rPr lang="de-DE" sz="2000" i="1">
                                  <a:solidFill>
                                    <a:schemeClr val="tx1"/>
                                  </a:solidFill>
                                  <a:latin typeface="Cambria Math" panose="02040503050406030204" pitchFamily="18" charset="0"/>
                                  <a:ea typeface="Cambria Math"/>
                                </a:rPr>
                              </m:ctrlPr>
                            </m:accPr>
                            <m:e>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3</m:t>
                                  </m:r>
                                </m:sub>
                              </m:sSub>
                            </m:e>
                          </m:acc>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e>
                      </m:d>
                      <m:r>
                        <a:rPr lang="de-DE" sz="2000" b="0" i="1" smtClean="0">
                          <a:solidFill>
                            <a:schemeClr val="tx1"/>
                          </a:solidFill>
                          <a:latin typeface="Cambria Math"/>
                          <a:ea typeface="Cambria Math"/>
                        </a:rPr>
                        <m:t>=0.2</m:t>
                      </m:r>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3208282"/>
                <a:ext cx="2447503" cy="400815"/>
              </a:xfrm>
              <a:prstGeom prst="rect">
                <a:avLst/>
              </a:prstGeom>
              <a:blipFill rotWithShape="1">
                <a:blip r:embed="rId5"/>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3532168" y="3208282"/>
                <a:ext cx="3013553" cy="4008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r>
                            <a:rPr lang="de-DE" sz="2000" i="1" smtClean="0">
                              <a:solidFill>
                                <a:schemeClr val="tx1"/>
                              </a:solidFill>
                              <a:latin typeface="Cambria Math"/>
                              <a:ea typeface="Cambria Math"/>
                            </a:rPr>
                            <m:t>∩</m:t>
                          </m:r>
                          <m:acc>
                            <m:accPr>
                              <m:chr m:val="̅"/>
                              <m:ctrlPr>
                                <a:rPr lang="de-DE" sz="2000" i="1" smtClean="0">
                                  <a:solidFill>
                                    <a:schemeClr val="tx1"/>
                                  </a:solidFill>
                                  <a:latin typeface="Cambria Math" panose="02040503050406030204" pitchFamily="18" charset="0"/>
                                  <a:ea typeface="Cambria Math"/>
                                </a:rPr>
                              </m:ctrlPr>
                            </m:accPr>
                            <m:e>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2</m:t>
                                  </m:r>
                                </m:sub>
                              </m:sSub>
                            </m:e>
                          </m:acc>
                        </m:e>
                      </m:d>
                      <m:r>
                        <a:rPr lang="de-DE" sz="2000" b="0" i="1" smtClean="0">
                          <a:solidFill>
                            <a:schemeClr val="tx1"/>
                          </a:solidFill>
                          <a:latin typeface="Cambria Math"/>
                          <a:ea typeface="Cambria Math"/>
                        </a:rPr>
                        <m:t>=0.4</m:t>
                      </m:r>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3532168" y="3208282"/>
                <a:ext cx="3013553" cy="400815"/>
              </a:xfrm>
              <a:prstGeom prst="rect">
                <a:avLst/>
              </a:prstGeom>
              <a:blipFill rotWithShape="1">
                <a:blip r:embed="rId6"/>
                <a:stretch>
                  <a:fillRect b="-16667"/>
                </a:stretch>
              </a:blipFill>
            </p:spPr>
            <p:txBody>
              <a:bodyPr/>
              <a:lstStyle/>
              <a:p>
                <a:r>
                  <a:rPr lang="de-DE">
                    <a:noFill/>
                  </a:rPr>
                  <a:t> </a:t>
                </a:r>
              </a:p>
            </p:txBody>
          </p:sp>
        </mc:Fallback>
      </mc:AlternateContent>
      <p:sp>
        <p:nvSpPr>
          <p:cNvPr id="14" name="Textfeld 13"/>
          <p:cNvSpPr txBox="1"/>
          <p:nvPr/>
        </p:nvSpPr>
        <p:spPr>
          <a:xfrm>
            <a:off x="468313" y="2364849"/>
            <a:ext cx="2663528" cy="400110"/>
          </a:xfrm>
          <a:prstGeom prst="rect">
            <a:avLst/>
          </a:prstGeom>
          <a:noFill/>
        </p:spPr>
        <p:txBody>
          <a:bodyPr wrap="square" rtlCol="0">
            <a:spAutoFit/>
          </a:bodyPr>
          <a:lstStyle/>
          <a:p>
            <a:r>
              <a:rPr lang="de-DE" sz="2000" dirty="0">
                <a:latin typeface="+mn-lt"/>
              </a:rPr>
              <a:t>Aus Text geht hervor: </a:t>
            </a:r>
          </a:p>
        </p:txBody>
      </p:sp>
      <mc:AlternateContent xmlns:mc="http://schemas.openxmlformats.org/markup-compatibility/2006" xmlns:a14="http://schemas.microsoft.com/office/drawing/2010/main">
        <mc:Choice Requires="a14">
          <p:sp>
            <p:nvSpPr>
              <p:cNvPr id="16" name="Textfeld 15"/>
              <p:cNvSpPr txBox="1"/>
              <p:nvPr/>
            </p:nvSpPr>
            <p:spPr>
              <a:xfrm>
                <a:off x="974389" y="4064650"/>
                <a:ext cx="215947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e>
                      </m:d>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974389" y="4064650"/>
                <a:ext cx="2159473" cy="400110"/>
              </a:xfrm>
              <a:prstGeom prst="rect">
                <a:avLst/>
              </a:prstGeom>
              <a:blipFill rotWithShape="1">
                <a:blip r:embed="rId7"/>
                <a:stretch>
                  <a:fillRect b="-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449208" y="4064650"/>
                <a:ext cx="187143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e>
                      </m:d>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449208" y="4064650"/>
                <a:ext cx="1871439" cy="400110"/>
              </a:xfrm>
              <a:prstGeom prst="rect">
                <a:avLst/>
              </a:prstGeom>
              <a:blipFill rotWithShape="1">
                <a:blip r:embed="rId8"/>
                <a:stretch>
                  <a:fillRect b="-4615"/>
                </a:stretch>
              </a:blipFill>
            </p:spPr>
            <p:txBody>
              <a:bodyPr/>
              <a:lstStyle/>
              <a:p>
                <a:r>
                  <a:rPr lang="de-DE">
                    <a:noFill/>
                  </a:rPr>
                  <a:t> </a:t>
                </a:r>
              </a:p>
            </p:txBody>
          </p:sp>
        </mc:Fallback>
      </mc:AlternateContent>
      <p:sp>
        <p:nvSpPr>
          <p:cNvPr id="22" name="Textfeld 21"/>
          <p:cNvSpPr txBox="1"/>
          <p:nvPr/>
        </p:nvSpPr>
        <p:spPr>
          <a:xfrm>
            <a:off x="458214" y="3675539"/>
            <a:ext cx="7920112" cy="400110"/>
          </a:xfrm>
          <a:prstGeom prst="rect">
            <a:avLst/>
          </a:prstGeom>
          <a:noFill/>
        </p:spPr>
        <p:txBody>
          <a:bodyPr wrap="square" rtlCol="0">
            <a:spAutoFit/>
          </a:bodyPr>
          <a:lstStyle/>
          <a:p>
            <a:r>
              <a:rPr lang="de-DE" sz="2000" dirty="0">
                <a:latin typeface="+mn-lt"/>
              </a:rPr>
              <a:t>Die gefragten Wahrscheinlichkeiten sind:</a:t>
            </a:r>
          </a:p>
        </p:txBody>
      </p:sp>
      <p:sp>
        <p:nvSpPr>
          <p:cNvPr id="23" name="Textfeld 22"/>
          <p:cNvSpPr txBox="1"/>
          <p:nvPr/>
        </p:nvSpPr>
        <p:spPr>
          <a:xfrm>
            <a:off x="458213" y="4064650"/>
            <a:ext cx="647305" cy="400110"/>
          </a:xfrm>
          <a:prstGeom prst="rect">
            <a:avLst/>
          </a:prstGeom>
          <a:noFill/>
        </p:spPr>
        <p:txBody>
          <a:bodyPr wrap="square" rtlCol="0">
            <a:spAutoFit/>
          </a:bodyPr>
          <a:lstStyle/>
          <a:p>
            <a:r>
              <a:rPr lang="de-DE" sz="2000" dirty="0">
                <a:latin typeface="+mn-lt"/>
              </a:rPr>
              <a:t>a)   </a:t>
            </a:r>
          </a:p>
        </p:txBody>
      </p:sp>
      <p:sp>
        <p:nvSpPr>
          <p:cNvPr id="24" name="Textfeld 23"/>
          <p:cNvSpPr txBox="1"/>
          <p:nvPr/>
        </p:nvSpPr>
        <p:spPr>
          <a:xfrm>
            <a:off x="3877714" y="4064650"/>
            <a:ext cx="647305" cy="400110"/>
          </a:xfrm>
          <a:prstGeom prst="rect">
            <a:avLst/>
          </a:prstGeom>
          <a:noFill/>
        </p:spPr>
        <p:txBody>
          <a:bodyPr wrap="square" rtlCol="0">
            <a:spAutoFit/>
          </a:bodyPr>
          <a:lstStyle/>
          <a:p>
            <a:r>
              <a:rPr lang="de-DE" sz="2000" dirty="0">
                <a:latin typeface="+mn-lt"/>
              </a:rPr>
              <a:t>b)   </a:t>
            </a:r>
          </a:p>
        </p:txBody>
      </p:sp>
      <p:sp>
        <p:nvSpPr>
          <p:cNvPr id="25" name="Textfeld 24"/>
          <p:cNvSpPr txBox="1"/>
          <p:nvPr/>
        </p:nvSpPr>
        <p:spPr>
          <a:xfrm>
            <a:off x="458214" y="4593687"/>
            <a:ext cx="1089450" cy="400110"/>
          </a:xfrm>
          <a:prstGeom prst="rect">
            <a:avLst/>
          </a:prstGeom>
          <a:noFill/>
        </p:spPr>
        <p:txBody>
          <a:bodyPr wrap="square" rtlCol="0">
            <a:spAutoFit/>
          </a:bodyPr>
          <a:lstStyle/>
          <a:p>
            <a:r>
              <a:rPr lang="de-DE" sz="2000" dirty="0">
                <a:latin typeface="+mn-lt"/>
              </a:rPr>
              <a:t>Zu a):</a:t>
            </a:r>
          </a:p>
        </p:txBody>
      </p:sp>
      <mc:AlternateContent xmlns:mc="http://schemas.openxmlformats.org/markup-compatibility/2006" xmlns:a14="http://schemas.microsoft.com/office/drawing/2010/main">
        <mc:Choice Requires="a14">
          <p:sp>
            <p:nvSpPr>
              <p:cNvPr id="26" name="Textfeld 25"/>
              <p:cNvSpPr txBox="1"/>
              <p:nvPr/>
            </p:nvSpPr>
            <p:spPr>
              <a:xfrm>
                <a:off x="458213" y="4997531"/>
                <a:ext cx="6077407"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e>
                      </m:d>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458213" y="4997531"/>
                <a:ext cx="6077407" cy="400110"/>
              </a:xfrm>
              <a:prstGeom prst="rect">
                <a:avLst/>
              </a:prstGeom>
              <a:blipFill rotWithShape="1">
                <a:blip r:embed="rId9"/>
                <a:stretch>
                  <a:fillRect b="-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2395287" y="4993797"/>
                <a:ext cx="368600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3</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e>
                      </m:d>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2395287" y="4993797"/>
                <a:ext cx="3686009" cy="400110"/>
              </a:xfrm>
              <a:prstGeom prst="rect">
                <a:avLst/>
              </a:prstGeom>
              <a:blipFill rotWithShape="1">
                <a:blip r:embed="rId10"/>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2383263" y="5533494"/>
                <a:ext cx="498645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e>
                      </m:d>
                      <m:d>
                        <m:dPr>
                          <m:begChr m:val="["/>
                          <m:endChr m:val="]"/>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acc>
                                <m:accPr>
                                  <m:chr m:val="̅"/>
                                  <m:ctrlPr>
                                    <a:rPr lang="de-DE" sz="2000" i="1">
                                      <a:solidFill>
                                        <a:schemeClr val="tx1"/>
                                      </a:solidFill>
                                      <a:latin typeface="Cambria Math" panose="02040503050406030204" pitchFamily="18" charset="0"/>
                                      <a:ea typeface="Cambria Math"/>
                                    </a:rPr>
                                  </m:ctrlPr>
                                </m:acc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3</m:t>
                                      </m:r>
                                    </m:sub>
                                  </m:sSub>
                                </m:e>
                              </m:acc>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e>
                          </m:d>
                        </m:e>
                      </m:d>
                    </m:oMath>
                  </m:oMathPara>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2383263" y="5533494"/>
                <a:ext cx="4986458" cy="400110"/>
              </a:xfrm>
              <a:prstGeom prst="rect">
                <a:avLst/>
              </a:prstGeom>
              <a:blipFill rotWithShape="1">
                <a:blip r:embed="rId11"/>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2383263" y="6093296"/>
                <a:ext cx="498645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=0.9×0.7×</m:t>
                      </m:r>
                      <m:d>
                        <m:dPr>
                          <m:begChr m:val="["/>
                          <m:endChr m:val="]"/>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1−0.2</m:t>
                          </m:r>
                        </m:e>
                      </m:d>
                      <m:r>
                        <a:rPr lang="de-DE" sz="2000" b="0" i="1" smtClean="0">
                          <a:solidFill>
                            <a:schemeClr val="tx1"/>
                          </a:solidFill>
                          <a:latin typeface="Cambria Math"/>
                          <a:ea typeface="Cambria Math"/>
                        </a:rPr>
                        <m:t>=0.504</m:t>
                      </m:r>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2383263" y="6093296"/>
                <a:ext cx="4986458" cy="400110"/>
              </a:xfrm>
              <a:prstGeom prst="rect">
                <a:avLst/>
              </a:prstGeom>
              <a:blipFill rotWithShape="1">
                <a:blip r:embed="rId12"/>
                <a:stretch>
                  <a:fillRect/>
                </a:stretch>
              </a:blipFill>
            </p:spPr>
            <p:txBody>
              <a:bodyPr/>
              <a:lstStyle/>
              <a:p>
                <a:r>
                  <a:rPr lang="de-DE">
                    <a:noFill/>
                  </a:rPr>
                  <a:t> </a:t>
                </a:r>
              </a:p>
            </p:txBody>
          </p:sp>
        </mc:Fallback>
      </mc:AlternateContent>
      <p:sp>
        <p:nvSpPr>
          <p:cNvPr id="31" name="Textfeld 30"/>
          <p:cNvSpPr txBox="1"/>
          <p:nvPr/>
        </p:nvSpPr>
        <p:spPr>
          <a:xfrm>
            <a:off x="3133862" y="4068866"/>
            <a:ext cx="647305" cy="400110"/>
          </a:xfrm>
          <a:prstGeom prst="rect">
            <a:avLst/>
          </a:prstGeom>
          <a:noFill/>
        </p:spPr>
        <p:txBody>
          <a:bodyPr wrap="square" rtlCol="0">
            <a:spAutoFit/>
          </a:bodyPr>
          <a:lstStyle/>
          <a:p>
            <a:r>
              <a:rPr lang="de-DE" sz="2000" dirty="0">
                <a:latin typeface="+mn-lt"/>
              </a:rPr>
              <a:t> und   </a:t>
            </a:r>
          </a:p>
        </p:txBody>
      </p:sp>
    </p:spTree>
    <p:extLst>
      <p:ext uri="{BB962C8B-B14F-4D97-AF65-F5344CB8AC3E}">
        <p14:creationId xmlns:p14="http://schemas.microsoft.com/office/powerpoint/2010/main" val="526486472"/>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308</a:t>
            </a:r>
            <a:endParaRPr lang="de-DE" sz="8000" b="1" dirty="0">
              <a:solidFill>
                <a:schemeClr val="tx1"/>
              </a:solidFill>
              <a:latin typeface="+mj-lt"/>
            </a:endParaRPr>
          </a:p>
        </p:txBody>
      </p:sp>
      <p:sp>
        <p:nvSpPr>
          <p:cNvPr id="9" name="Textfeld 8"/>
          <p:cNvSpPr txBox="1"/>
          <p:nvPr/>
        </p:nvSpPr>
        <p:spPr>
          <a:xfrm>
            <a:off x="468313" y="1052736"/>
            <a:ext cx="1089450" cy="400110"/>
          </a:xfrm>
          <a:prstGeom prst="rect">
            <a:avLst/>
          </a:prstGeom>
          <a:noFill/>
        </p:spPr>
        <p:txBody>
          <a:bodyPr wrap="square" rtlCol="0">
            <a:spAutoFit/>
          </a:bodyPr>
          <a:lstStyle/>
          <a:p>
            <a:r>
              <a:rPr lang="de-DE" sz="2000" dirty="0">
                <a:latin typeface="+mn-lt"/>
              </a:rPr>
              <a:t>Zu b):</a:t>
            </a:r>
          </a:p>
        </p:txBody>
      </p:sp>
      <mc:AlternateContent xmlns:mc="http://schemas.openxmlformats.org/markup-compatibility/2006" xmlns:a14="http://schemas.microsoft.com/office/drawing/2010/main">
        <mc:Choice Requires="a14">
          <p:sp>
            <p:nvSpPr>
              <p:cNvPr id="10" name="Textfeld 9"/>
              <p:cNvSpPr txBox="1"/>
              <p:nvPr/>
            </p:nvSpPr>
            <p:spPr>
              <a:xfrm>
                <a:off x="468313" y="1641582"/>
                <a:ext cx="7128023" cy="4008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3</m:t>
                          </m:r>
                        </m:sub>
                      </m:sSub>
                      <m:r>
                        <a:rPr lang="de-DE" sz="2000" b="0" i="1" smtClean="0">
                          <a:solidFill>
                            <a:schemeClr val="tx1"/>
                          </a:solidFill>
                          <a:latin typeface="Cambria Math"/>
                          <a:ea typeface="Cambria Math"/>
                        </a:rPr>
                        <m:t>=</m:t>
                      </m:r>
                      <m:d>
                        <m:dPr>
                          <m:ctrlPr>
                            <a:rPr lang="de-DE" sz="2000" b="0" i="1" smtClean="0">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3</m:t>
                              </m:r>
                            </m:sub>
                          </m:sSub>
                        </m:e>
                      </m:d>
                      <m:r>
                        <a:rPr lang="de-DE" sz="2000" b="0" i="1" smtClean="0">
                          <a:solidFill>
                            <a:schemeClr val="tx1"/>
                          </a:solidFill>
                          <a:latin typeface="Cambria Math"/>
                          <a:ea typeface="Cambria Math"/>
                        </a:rPr>
                        <m:t>∪</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acc>
                            <m:accPr>
                              <m:chr m:val="̅"/>
                              <m:ctrlPr>
                                <a:rPr lang="de-DE" sz="2000" i="1" smtClean="0">
                                  <a:solidFill>
                                    <a:schemeClr val="tx1"/>
                                  </a:solidFill>
                                  <a:latin typeface="Cambria Math" panose="02040503050406030204" pitchFamily="18" charset="0"/>
                                  <a:ea typeface="Cambria Math"/>
                                </a:rPr>
                              </m:ctrlPr>
                            </m:accPr>
                            <m:e>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2</m:t>
                                  </m:r>
                                </m:sub>
                              </m:sSub>
                            </m:e>
                          </m:acc>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3</m:t>
                              </m:r>
                            </m:sub>
                          </m:sSub>
                        </m:e>
                      </m:d>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68313" y="1641582"/>
                <a:ext cx="7128023" cy="400815"/>
              </a:xfrm>
              <a:prstGeom prst="rect">
                <a:avLst/>
              </a:prstGeom>
              <a:blipFill rotWithShape="1">
                <a:blip r:embed="rId4"/>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468312" y="2194797"/>
                <a:ext cx="7128023" cy="4008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3</m:t>
                              </m:r>
                            </m:sub>
                          </m:sSub>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1</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3</m:t>
                              </m:r>
                            </m:sub>
                          </m:sSub>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acc>
                            <m:accPr>
                              <m:chr m:val="̅"/>
                              <m:ctrlPr>
                                <a:rPr lang="de-DE" sz="2000" i="1" smtClean="0">
                                  <a:solidFill>
                                    <a:schemeClr val="tx1"/>
                                  </a:solidFill>
                                  <a:latin typeface="Cambria Math" panose="02040503050406030204" pitchFamily="18" charset="0"/>
                                  <a:ea typeface="Cambria Math"/>
                                </a:rPr>
                              </m:ctrlPr>
                            </m:accPr>
                            <m:e>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2</m:t>
                                  </m:r>
                                </m:sub>
                              </m:sSub>
                            </m:e>
                          </m:acc>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3</m:t>
                              </m:r>
                            </m:sub>
                          </m:sSub>
                        </m:e>
                      </m:d>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468312" y="2194797"/>
                <a:ext cx="7128023" cy="400815"/>
              </a:xfrm>
              <a:prstGeom prst="rect">
                <a:avLst/>
              </a:prstGeom>
              <a:blipFill rotWithShape="1">
                <a:blip r:embed="rId5"/>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2195736" y="2773767"/>
                <a:ext cx="5190673" cy="4008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=0.504+</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acc>
                            <m:accPr>
                              <m:chr m:val="̅"/>
                              <m:ctrlPr>
                                <a:rPr lang="de-DE" sz="2000" b="0" i="1" smtClean="0">
                                  <a:solidFill>
                                    <a:schemeClr val="tx1"/>
                                  </a:solidFill>
                                  <a:latin typeface="Cambria Math" panose="02040503050406030204" pitchFamily="18" charset="0"/>
                                  <a:ea typeface="Cambria Math"/>
                                </a:rPr>
                              </m:ctrlPr>
                            </m:acc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e>
                          </m:acc>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3</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acc>
                            <m:accPr>
                              <m:chr m:val="̅"/>
                              <m:ctrlPr>
                                <a:rPr lang="de-DE" sz="2000" i="1">
                                  <a:solidFill>
                                    <a:schemeClr val="tx1"/>
                                  </a:solidFill>
                                  <a:latin typeface="Cambria Math" panose="02040503050406030204" pitchFamily="18" charset="0"/>
                                  <a:ea typeface="Cambria Math"/>
                                </a:rPr>
                              </m:ctrlPr>
                            </m:acc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e>
                          </m:acc>
                        </m:e>
                      </m:d>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195736" y="2773767"/>
                <a:ext cx="5190673" cy="400815"/>
              </a:xfrm>
              <a:prstGeom prst="rect">
                <a:avLst/>
              </a:prstGeom>
              <a:blipFill rotWithShape="1">
                <a:blip r:embed="rId6"/>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195736" y="3325651"/>
                <a:ext cx="519067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=0.504+0.9×</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1−0.7</m:t>
                          </m:r>
                        </m:e>
                      </m:d>
                      <m:r>
                        <a:rPr lang="de-DE" sz="2000" b="0" i="1" smtClean="0">
                          <a:solidFill>
                            <a:schemeClr val="tx1"/>
                          </a:solidFill>
                          <a:latin typeface="Cambria Math"/>
                          <a:ea typeface="Cambria Math"/>
                        </a:rPr>
                        <m:t>×0.4=0.612</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195736" y="3325651"/>
                <a:ext cx="5190673" cy="400110"/>
              </a:xfrm>
              <a:prstGeom prst="rect">
                <a:avLst/>
              </a:prstGeom>
              <a:blipFill rotWithShape="1">
                <a:blip r:embed="rId7"/>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8"/>
          <a:stretch>
            <a:fillRect/>
          </a:stretch>
        </p:blipFill>
        <p:spPr>
          <a:xfrm>
            <a:off x="452002" y="4015425"/>
            <a:ext cx="4705350" cy="2371725"/>
          </a:xfrm>
          <a:prstGeom prst="rect">
            <a:avLst/>
          </a:prstGeom>
        </p:spPr>
      </p:pic>
    </p:spTree>
    <p:extLst>
      <p:ext uri="{BB962C8B-B14F-4D97-AF65-F5344CB8AC3E}">
        <p14:creationId xmlns:p14="http://schemas.microsoft.com/office/powerpoint/2010/main" val="1674352033"/>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309</a:t>
            </a:r>
            <a:endParaRPr lang="de-DE" sz="8000" b="1" dirty="0">
              <a:solidFill>
                <a:schemeClr val="tx1"/>
              </a:solidFill>
              <a:latin typeface="+mj-lt"/>
            </a:endParaRPr>
          </a:p>
        </p:txBody>
      </p:sp>
      <p:sp>
        <p:nvSpPr>
          <p:cNvPr id="6" name="Textfeld 9"/>
          <p:cNvSpPr txBox="1">
            <a:spLocks noChangeArrowheads="1"/>
          </p:cNvSpPr>
          <p:nvPr/>
        </p:nvSpPr>
        <p:spPr bwMode="auto">
          <a:xfrm>
            <a:off x="468313" y="1052736"/>
            <a:ext cx="56878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Wahrscheinlichkeitsbäume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530031"/>
            <a:ext cx="6523533" cy="5004827"/>
          </a:xfrm>
          <a:prstGeom prst="rect">
            <a:avLst/>
          </a:prstGeom>
        </p:spPr>
      </p:pic>
    </p:spTree>
    <p:extLst>
      <p:ext uri="{BB962C8B-B14F-4D97-AF65-F5344CB8AC3E}">
        <p14:creationId xmlns:p14="http://schemas.microsoft.com/office/powerpoint/2010/main" val="2304817226"/>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310</a:t>
            </a:r>
            <a:endParaRPr lang="de-DE" sz="8000" b="1" dirty="0">
              <a:solidFill>
                <a:schemeClr val="tx1"/>
              </a:solidFill>
              <a:latin typeface="+mj-lt"/>
            </a:endParaRPr>
          </a:p>
        </p:txBody>
      </p:sp>
      <p:sp>
        <p:nvSpPr>
          <p:cNvPr id="8" name="Textfeld 7"/>
          <p:cNvSpPr txBox="1"/>
          <p:nvPr/>
        </p:nvSpPr>
        <p:spPr>
          <a:xfrm>
            <a:off x="468312" y="6082015"/>
            <a:ext cx="3167584" cy="400110"/>
          </a:xfrm>
          <a:prstGeom prst="rect">
            <a:avLst/>
          </a:prstGeom>
          <a:noFill/>
        </p:spPr>
        <p:txBody>
          <a:bodyPr wrap="square" rtlCol="0">
            <a:spAutoFit/>
          </a:bodyPr>
          <a:lstStyle/>
          <a:p>
            <a:r>
              <a:rPr lang="de-DE" sz="2000" dirty="0">
                <a:latin typeface="+mn-lt"/>
              </a:rPr>
              <a:t>Entscheidend für a) und b):</a:t>
            </a:r>
          </a:p>
        </p:txBody>
      </p:sp>
      <p:sp>
        <p:nvSpPr>
          <p:cNvPr id="11" name="Textfeld 10"/>
          <p:cNvSpPr txBox="1"/>
          <p:nvPr/>
        </p:nvSpPr>
        <p:spPr>
          <a:xfrm>
            <a:off x="3635896" y="6076603"/>
            <a:ext cx="2448272" cy="400110"/>
          </a:xfrm>
          <a:prstGeom prst="rect">
            <a:avLst/>
          </a:prstGeom>
          <a:noFill/>
        </p:spPr>
        <p:txBody>
          <a:bodyPr wrap="square" rtlCol="0">
            <a:spAutoFit/>
          </a:bodyPr>
          <a:lstStyle/>
          <a:p>
            <a:r>
              <a:rPr lang="de-DE" sz="2000" dirty="0">
                <a:latin typeface="+mn-lt"/>
              </a:rPr>
              <a:t>Pfade Nr. 1 und Nr. 3</a:t>
            </a:r>
          </a:p>
        </p:txBody>
      </p:sp>
      <p:pic>
        <p:nvPicPr>
          <p:cNvPr id="2" name="Grafik 1"/>
          <p:cNvPicPr>
            <a:picLocks noChangeAspect="1"/>
          </p:cNvPicPr>
          <p:nvPr/>
        </p:nvPicPr>
        <p:blipFill>
          <a:blip r:embed="rId3"/>
          <a:stretch>
            <a:fillRect/>
          </a:stretch>
        </p:blipFill>
        <p:spPr>
          <a:xfrm>
            <a:off x="457200" y="873676"/>
            <a:ext cx="7105650" cy="4886325"/>
          </a:xfrm>
          <a:prstGeom prst="rect">
            <a:avLst/>
          </a:prstGeom>
        </p:spPr>
      </p:pic>
    </p:spTree>
    <p:extLst>
      <p:ext uri="{BB962C8B-B14F-4D97-AF65-F5344CB8AC3E}">
        <p14:creationId xmlns:p14="http://schemas.microsoft.com/office/powerpoint/2010/main" val="196780819"/>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311</a:t>
            </a:r>
            <a:endParaRPr lang="de-DE" sz="8000" b="1" dirty="0">
              <a:solidFill>
                <a:schemeClr val="tx1"/>
              </a:solidFill>
              <a:latin typeface="+mj-lt"/>
            </a:endParaRPr>
          </a:p>
        </p:txBody>
      </p:sp>
      <p:sp>
        <p:nvSpPr>
          <p:cNvPr id="6" name="Textfeld 9"/>
          <p:cNvSpPr txBox="1">
            <a:spLocks noChangeArrowheads="1"/>
          </p:cNvSpPr>
          <p:nvPr/>
        </p:nvSpPr>
        <p:spPr bwMode="auto">
          <a:xfrm>
            <a:off x="468313" y="1052736"/>
            <a:ext cx="56878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6.2.3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2" y="1499636"/>
            <a:ext cx="8207375" cy="1631216"/>
          </a:xfrm>
          <a:prstGeom prst="rect">
            <a:avLst/>
          </a:prstGeom>
          <a:noFill/>
        </p:spPr>
        <p:txBody>
          <a:bodyPr wrap="square" rtlCol="0">
            <a:spAutoFit/>
          </a:bodyPr>
          <a:lstStyle/>
          <a:p>
            <a:pPr algn="just"/>
            <a:r>
              <a:rPr lang="de-DE" sz="2000" dirty="0">
                <a:latin typeface="+mn-lt"/>
              </a:rPr>
              <a:t>Angenommen, in einem Raum befinden sich 30 Personen. Mit welcher Wahr-</a:t>
            </a:r>
            <a:r>
              <a:rPr lang="de-DE" sz="2000" dirty="0" err="1">
                <a:latin typeface="+mn-lt"/>
              </a:rPr>
              <a:t>scheinlichkeit</a:t>
            </a:r>
            <a:r>
              <a:rPr lang="de-DE" sz="2000" dirty="0">
                <a:latin typeface="+mn-lt"/>
              </a:rPr>
              <a:t> haben dann wenigstens zwei von diesen Personen am gleichen Tag Geburtstag? Zur Beantwortung dieser Frage wird die vereinfachende An-</a:t>
            </a:r>
            <a:r>
              <a:rPr lang="de-DE" sz="2000" dirty="0" err="1">
                <a:latin typeface="+mn-lt"/>
              </a:rPr>
              <a:t>nahme</a:t>
            </a:r>
            <a:r>
              <a:rPr lang="de-DE" sz="2000" dirty="0">
                <a:latin typeface="+mn-lt"/>
              </a:rPr>
              <a:t> getroffen, dass Geburtstage allgemein über die 365 Tage des Jahres gleichmäßig verteilt sind.</a:t>
            </a:r>
          </a:p>
        </p:txBody>
      </p:sp>
      <p:sp>
        <p:nvSpPr>
          <p:cNvPr id="9" name="Textfeld 8"/>
          <p:cNvSpPr txBox="1"/>
          <p:nvPr/>
        </p:nvSpPr>
        <p:spPr>
          <a:xfrm>
            <a:off x="468311" y="3284984"/>
            <a:ext cx="8207375" cy="2246769"/>
          </a:xfrm>
          <a:prstGeom prst="rect">
            <a:avLst/>
          </a:prstGeom>
          <a:noFill/>
        </p:spPr>
        <p:txBody>
          <a:bodyPr wrap="square" rtlCol="0">
            <a:spAutoFit/>
          </a:bodyPr>
          <a:lstStyle/>
          <a:p>
            <a:r>
              <a:rPr lang="de-DE" sz="2000" dirty="0">
                <a:latin typeface="+mn-lt"/>
              </a:rPr>
              <a:t>Definiere Ereignisse</a:t>
            </a:r>
          </a:p>
          <a:p>
            <a:r>
              <a:rPr lang="de-DE" sz="2000" i="1" dirty="0">
                <a:latin typeface="+mn-lt"/>
              </a:rPr>
              <a:t>  B</a:t>
            </a:r>
            <a:r>
              <a:rPr lang="de-DE" sz="2000" dirty="0">
                <a:latin typeface="+mn-lt"/>
              </a:rPr>
              <a:t> = Alle 30 Personen haben unterschiedlichen Tagen Geburtstag</a:t>
            </a:r>
          </a:p>
          <a:p>
            <a:r>
              <a:rPr lang="de-DE" sz="2000" i="1" dirty="0">
                <a:latin typeface="+mn-lt"/>
              </a:rPr>
              <a:t>  A</a:t>
            </a:r>
            <a:r>
              <a:rPr lang="de-DE" sz="2000" baseline="-25000" dirty="0">
                <a:latin typeface="+mn-lt"/>
              </a:rPr>
              <a:t>2</a:t>
            </a:r>
            <a:r>
              <a:rPr lang="de-DE" sz="2000" dirty="0">
                <a:latin typeface="+mn-lt"/>
              </a:rPr>
              <a:t> = die 2. Person hat an einem anderen Tag Geburtstag als die 1. Person</a:t>
            </a:r>
          </a:p>
          <a:p>
            <a:r>
              <a:rPr lang="de-DE" sz="2000" i="1" dirty="0">
                <a:latin typeface="+mn-lt"/>
              </a:rPr>
              <a:t>  A</a:t>
            </a:r>
            <a:r>
              <a:rPr lang="de-DE" sz="2000" baseline="-25000" dirty="0">
                <a:latin typeface="+mn-lt"/>
              </a:rPr>
              <a:t>3</a:t>
            </a:r>
            <a:r>
              <a:rPr lang="de-DE" sz="2000" dirty="0">
                <a:latin typeface="+mn-lt"/>
              </a:rPr>
              <a:t> = die 3. Person hat an einem anderen Tag Geburtstag als die ersten beiden</a:t>
            </a:r>
          </a:p>
          <a:p>
            <a:r>
              <a:rPr lang="de-DE" sz="2000" dirty="0">
                <a:latin typeface="+mn-lt"/>
              </a:rPr>
              <a:t>  </a:t>
            </a:r>
          </a:p>
          <a:p>
            <a:r>
              <a:rPr lang="de-DE" sz="2000" i="1" dirty="0">
                <a:latin typeface="+mn-lt"/>
              </a:rPr>
              <a:t>  A</a:t>
            </a:r>
            <a:r>
              <a:rPr lang="de-DE" sz="2000" i="1" baseline="-25000" dirty="0">
                <a:latin typeface="+mn-lt"/>
              </a:rPr>
              <a:t>n</a:t>
            </a:r>
            <a:r>
              <a:rPr lang="de-DE" sz="2000" dirty="0">
                <a:latin typeface="+mn-lt"/>
              </a:rPr>
              <a:t> = die </a:t>
            </a:r>
            <a:r>
              <a:rPr lang="de-DE" sz="2000" i="1" dirty="0">
                <a:latin typeface="+mn-lt"/>
              </a:rPr>
              <a:t>n</a:t>
            </a:r>
            <a:r>
              <a:rPr lang="de-DE" sz="2000" dirty="0">
                <a:latin typeface="+mn-lt"/>
              </a:rPr>
              <a:t>-</a:t>
            </a:r>
            <a:r>
              <a:rPr lang="de-DE" sz="2000" dirty="0" err="1">
                <a:latin typeface="+mn-lt"/>
              </a:rPr>
              <a:t>te</a:t>
            </a:r>
            <a:r>
              <a:rPr lang="de-DE" sz="2000" dirty="0">
                <a:latin typeface="+mn-lt"/>
              </a:rPr>
              <a:t> Person hat an einem anderen Tag Geburtstag als die ersten</a:t>
            </a:r>
          </a:p>
          <a:p>
            <a:r>
              <a:rPr lang="de-DE" sz="2000" dirty="0">
                <a:latin typeface="+mn-lt"/>
              </a:rPr>
              <a:t>          </a:t>
            </a:r>
            <a:r>
              <a:rPr lang="de-DE" sz="2000" i="1" dirty="0">
                <a:latin typeface="+mn-lt"/>
              </a:rPr>
              <a:t>n </a:t>
            </a:r>
            <a:r>
              <a:rPr lang="de-DE" sz="2000" dirty="0">
                <a:latin typeface="+mn-lt"/>
              </a:rPr>
              <a:t>Personen</a:t>
            </a:r>
          </a:p>
        </p:txBody>
      </p:sp>
      <p:sp>
        <p:nvSpPr>
          <p:cNvPr id="11" name="Textfeld 10"/>
          <p:cNvSpPr txBox="1"/>
          <p:nvPr/>
        </p:nvSpPr>
        <p:spPr>
          <a:xfrm>
            <a:off x="468313" y="5589240"/>
            <a:ext cx="6551959" cy="400110"/>
          </a:xfrm>
          <a:prstGeom prst="rect">
            <a:avLst/>
          </a:prstGeom>
          <a:noFill/>
        </p:spPr>
        <p:txBody>
          <a:bodyPr wrap="square" rtlCol="0">
            <a:spAutoFit/>
          </a:bodyPr>
          <a:lstStyle/>
          <a:p>
            <a:r>
              <a:rPr lang="de-DE" sz="2000" dirty="0">
                <a:latin typeface="+mn-lt"/>
              </a:rPr>
              <a:t>Die gefragte Wahrscheinlichkeit ist:</a:t>
            </a:r>
          </a:p>
        </p:txBody>
      </p:sp>
      <mc:AlternateContent xmlns:mc="http://schemas.openxmlformats.org/markup-compatibility/2006" xmlns:a14="http://schemas.microsoft.com/office/drawing/2010/main">
        <mc:Choice Requires="a14">
          <p:sp>
            <p:nvSpPr>
              <p:cNvPr id="13" name="Textfeld 12"/>
              <p:cNvSpPr txBox="1"/>
              <p:nvPr/>
            </p:nvSpPr>
            <p:spPr>
              <a:xfrm>
                <a:off x="4427985" y="5574647"/>
                <a:ext cx="86409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acc>
                            <m:accPr>
                              <m:chr m:val="̅"/>
                              <m:ctrlPr>
                                <a:rPr lang="de-DE"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𝐵</m:t>
                              </m:r>
                            </m:e>
                          </m:acc>
                        </m:e>
                      </m:d>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427985" y="5574647"/>
                <a:ext cx="864096" cy="400110"/>
              </a:xfrm>
              <a:prstGeom prst="rect">
                <a:avLst/>
              </a:prstGeom>
              <a:blipFill rotWithShape="1">
                <a:blip r:embed="rId3"/>
                <a:stretch>
                  <a:fillRect r="-70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635985" y="4509120"/>
                <a:ext cx="33534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latin typeface="Cambria Math"/>
                        </a:rPr>
                        <m:t>⋮</m:t>
                      </m:r>
                    </m:oMath>
                  </m:oMathPara>
                </a14:m>
                <a:endParaRPr lang="de-DE" sz="2000" dirty="0"/>
              </a:p>
            </p:txBody>
          </p:sp>
        </mc:Choice>
        <mc:Fallback xmlns="">
          <p:sp>
            <p:nvSpPr>
              <p:cNvPr id="3" name="Textfeld 2"/>
              <p:cNvSpPr txBox="1">
                <a:spLocks noRot="1" noChangeAspect="1" noMove="1" noResize="1" noEditPoints="1" noAdjustHandles="1" noChangeArrowheads="1" noChangeShapeType="1" noTextEdit="1"/>
              </p:cNvSpPr>
              <p:nvPr/>
            </p:nvSpPr>
            <p:spPr>
              <a:xfrm>
                <a:off x="635985" y="4509120"/>
                <a:ext cx="335348" cy="400110"/>
              </a:xfrm>
              <a:prstGeom prst="rect">
                <a:avLst/>
              </a:prstGeom>
              <a:blipFill rotWithShape="1">
                <a:blip r:embed="rId4"/>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347108103"/>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312</a:t>
            </a:r>
            <a:endParaRPr lang="de-DE" sz="8000" b="1" dirty="0">
              <a:solidFill>
                <a:schemeClr val="tx1"/>
              </a:solidFill>
              <a:latin typeface="+mj-lt"/>
            </a:endParaRPr>
          </a:p>
        </p:txBody>
      </p:sp>
      <p:sp>
        <p:nvSpPr>
          <p:cNvPr id="14" name="Textfeld 13"/>
          <p:cNvSpPr txBox="1"/>
          <p:nvPr/>
        </p:nvSpPr>
        <p:spPr>
          <a:xfrm>
            <a:off x="468312" y="1052736"/>
            <a:ext cx="2159471" cy="400110"/>
          </a:xfrm>
          <a:prstGeom prst="rect">
            <a:avLst/>
          </a:prstGeom>
          <a:noFill/>
        </p:spPr>
        <p:txBody>
          <a:bodyPr wrap="square" rtlCol="0">
            <a:spAutoFit/>
          </a:bodyPr>
          <a:lstStyle/>
          <a:p>
            <a:r>
              <a:rPr lang="de-DE" sz="2000" dirty="0">
                <a:latin typeface="+mn-lt"/>
              </a:rPr>
              <a:t>Es gilt dann:</a:t>
            </a:r>
          </a:p>
        </p:txBody>
      </p:sp>
      <mc:AlternateContent xmlns:mc="http://schemas.openxmlformats.org/markup-compatibility/2006" xmlns:a14="http://schemas.microsoft.com/office/drawing/2010/main">
        <mc:Choice Requires="a14">
          <p:sp>
            <p:nvSpPr>
              <p:cNvPr id="15" name="Textfeld 14"/>
              <p:cNvSpPr txBox="1"/>
              <p:nvPr/>
            </p:nvSpPr>
            <p:spPr>
              <a:xfrm>
                <a:off x="468313" y="2016581"/>
                <a:ext cx="813896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2</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4</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e>
                      </m:d>
                      <m:r>
                        <a:rPr lang="de-DE" sz="2000" i="1" smtClean="0">
                          <a:solidFill>
                            <a:schemeClr val="tx1"/>
                          </a:solidFill>
                          <a:latin typeface="Cambria Math"/>
                          <a:ea typeface="Cambria Math"/>
                        </a:rPr>
                        <m:t>…</m:t>
                      </m:r>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30</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3</m:t>
                              </m:r>
                            </m:sub>
                          </m:sSub>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29</m:t>
                              </m:r>
                            </m:sub>
                          </m:sSub>
                        </m:e>
                      </m:d>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2016581"/>
                <a:ext cx="8138962" cy="400110"/>
              </a:xfrm>
              <a:prstGeom prst="rect">
                <a:avLst/>
              </a:prstGeom>
              <a:blipFill rotWithShape="1">
                <a:blip r:embed="rId3"/>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68313" y="1490578"/>
                <a:ext cx="309557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r>
                        <a:rPr lang="de-DE" sz="2000" i="1">
                          <a:solidFill>
                            <a:schemeClr val="tx1"/>
                          </a:solidFill>
                          <a:latin typeface="Cambria Math"/>
                          <a:ea typeface="Cambria Math"/>
                        </a:rPr>
                        <m:t>∩</m:t>
                      </m:r>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30</m:t>
                          </m:r>
                        </m:sub>
                      </m:sSub>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68313" y="1490578"/>
                <a:ext cx="3095575" cy="400110"/>
              </a:xfrm>
              <a:prstGeom prst="rect">
                <a:avLst/>
              </a:prstGeom>
              <a:blipFill rotWithShape="1">
                <a:blip r:embed="rId4"/>
                <a:stretch>
                  <a:fillRect b="-4615"/>
                </a:stretch>
              </a:blipFill>
            </p:spPr>
            <p:txBody>
              <a:bodyPr/>
              <a:lstStyle/>
              <a:p>
                <a:r>
                  <a:rPr lang="de-DE">
                    <a:noFill/>
                  </a:rPr>
                  <a:t> </a:t>
                </a:r>
              </a:p>
            </p:txBody>
          </p:sp>
        </mc:Fallback>
      </mc:AlternateContent>
      <p:sp>
        <p:nvSpPr>
          <p:cNvPr id="18" name="Textfeld 17"/>
          <p:cNvSpPr txBox="1"/>
          <p:nvPr/>
        </p:nvSpPr>
        <p:spPr>
          <a:xfrm>
            <a:off x="468311" y="2636912"/>
            <a:ext cx="7632081" cy="400110"/>
          </a:xfrm>
          <a:prstGeom prst="rect">
            <a:avLst/>
          </a:prstGeom>
          <a:noFill/>
        </p:spPr>
        <p:txBody>
          <a:bodyPr wrap="square" rtlCol="0">
            <a:spAutoFit/>
          </a:bodyPr>
          <a:lstStyle/>
          <a:p>
            <a:r>
              <a:rPr lang="de-DE" sz="2000" dirty="0">
                <a:latin typeface="+mn-lt"/>
              </a:rPr>
              <a:t>Gemäß der Annahme gleichwahrscheinlicher Geburtstage ergibt dies:</a:t>
            </a:r>
          </a:p>
        </p:txBody>
      </p:sp>
      <mc:AlternateContent xmlns:mc="http://schemas.openxmlformats.org/markup-compatibility/2006" xmlns:a14="http://schemas.microsoft.com/office/drawing/2010/main">
        <mc:Choice Requires="a14">
          <p:sp>
            <p:nvSpPr>
              <p:cNvPr id="19" name="Textfeld 18"/>
              <p:cNvSpPr txBox="1"/>
              <p:nvPr/>
            </p:nvSpPr>
            <p:spPr>
              <a:xfrm>
                <a:off x="468311" y="3037022"/>
                <a:ext cx="8138962" cy="69506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364</m:t>
                          </m:r>
                        </m:num>
                        <m:den>
                          <m:r>
                            <a:rPr lang="de-DE" sz="2000" b="0" i="1" smtClean="0">
                              <a:solidFill>
                                <a:schemeClr val="tx1"/>
                              </a:solidFill>
                              <a:latin typeface="Cambria Math"/>
                              <a:ea typeface="Cambria Math"/>
                            </a:rPr>
                            <m:t>365</m:t>
                          </m:r>
                        </m:den>
                      </m:f>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36</m:t>
                          </m:r>
                          <m:r>
                            <a:rPr lang="de-DE" sz="2000" b="0" i="1" smtClean="0">
                              <a:solidFill>
                                <a:schemeClr val="tx1"/>
                              </a:solidFill>
                              <a:latin typeface="Cambria Math"/>
                              <a:ea typeface="Cambria Math"/>
                            </a:rPr>
                            <m:t>3</m:t>
                          </m:r>
                        </m:num>
                        <m:den>
                          <m:r>
                            <a:rPr lang="de-DE" sz="2000" i="1">
                              <a:solidFill>
                                <a:schemeClr val="tx1"/>
                              </a:solidFill>
                              <a:latin typeface="Cambria Math"/>
                              <a:ea typeface="Cambria Math"/>
                            </a:rPr>
                            <m:t>365</m:t>
                          </m:r>
                        </m:den>
                      </m:f>
                      <m:r>
                        <a:rPr lang="de-DE" sz="200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36</m:t>
                          </m:r>
                          <m:r>
                            <a:rPr lang="de-DE" sz="2000" b="0" i="1" smtClean="0">
                              <a:solidFill>
                                <a:schemeClr val="tx1"/>
                              </a:solidFill>
                              <a:latin typeface="Cambria Math"/>
                              <a:ea typeface="Cambria Math"/>
                            </a:rPr>
                            <m:t>2</m:t>
                          </m:r>
                        </m:num>
                        <m:den>
                          <m:r>
                            <a:rPr lang="de-DE" sz="2000" i="1">
                              <a:solidFill>
                                <a:schemeClr val="tx1"/>
                              </a:solidFill>
                              <a:latin typeface="Cambria Math"/>
                              <a:ea typeface="Cambria Math"/>
                            </a:rPr>
                            <m:t>365</m:t>
                          </m:r>
                        </m:den>
                      </m:f>
                      <m:r>
                        <a:rPr lang="de-DE" sz="200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3</m:t>
                          </m:r>
                          <m:r>
                            <a:rPr lang="de-DE" sz="2000" b="0" i="1" smtClean="0">
                              <a:solidFill>
                                <a:schemeClr val="tx1"/>
                              </a:solidFill>
                              <a:latin typeface="Cambria Math"/>
                              <a:ea typeface="Cambria Math"/>
                            </a:rPr>
                            <m:t>36</m:t>
                          </m:r>
                        </m:num>
                        <m:den>
                          <m:r>
                            <a:rPr lang="de-DE" sz="2000" i="1">
                              <a:solidFill>
                                <a:schemeClr val="tx1"/>
                              </a:solidFill>
                              <a:latin typeface="Cambria Math"/>
                              <a:ea typeface="Cambria Math"/>
                            </a:rPr>
                            <m:t>365</m:t>
                          </m:r>
                        </m:den>
                      </m:f>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0.294</m:t>
                      </m:r>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68311" y="3037022"/>
                <a:ext cx="8138962" cy="695062"/>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8313" y="3894771"/>
                <a:ext cx="5183807"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acc>
                            <m:accPr>
                              <m:chr m:val="̅"/>
                              <m:ctrlPr>
                                <a:rPr lang="de-DE"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𝐵</m:t>
                              </m:r>
                            </m:e>
                          </m:acc>
                        </m:e>
                      </m:d>
                      <m:r>
                        <a:rPr lang="de-DE" sz="2000" b="0" i="1" smtClean="0">
                          <a:solidFill>
                            <a:schemeClr val="tx1"/>
                          </a:solidFill>
                          <a:latin typeface="Cambria Math"/>
                          <a:ea typeface="Cambria Math"/>
                        </a:rPr>
                        <m:t>=1−</m:t>
                      </m:r>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=1−0.294=0.706</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8313" y="3894771"/>
                <a:ext cx="5183807" cy="400110"/>
              </a:xfrm>
              <a:prstGeom prst="rect">
                <a:avLst/>
              </a:prstGeom>
              <a:blipFill rotWithShape="1">
                <a:blip r:embed="rId6"/>
                <a:stretch>
                  <a:fillRect/>
                </a:stretch>
              </a:blipFill>
            </p:spPr>
            <p:txBody>
              <a:bodyPr/>
              <a:lstStyle/>
              <a:p>
                <a:r>
                  <a:rPr lang="de-DE">
                    <a:noFill/>
                  </a:rPr>
                  <a:t> </a:t>
                </a:r>
              </a:p>
            </p:txBody>
          </p:sp>
        </mc:Fallback>
      </mc:AlternateContent>
      <p:sp>
        <p:nvSpPr>
          <p:cNvPr id="27" name="Textfeld 26"/>
          <p:cNvSpPr txBox="1"/>
          <p:nvPr/>
        </p:nvSpPr>
        <p:spPr>
          <a:xfrm>
            <a:off x="468313" y="5373216"/>
            <a:ext cx="7632081" cy="400110"/>
          </a:xfrm>
          <a:prstGeom prst="rect">
            <a:avLst/>
          </a:prstGeom>
          <a:noFill/>
        </p:spPr>
        <p:txBody>
          <a:bodyPr wrap="square" rtlCol="0">
            <a:spAutoFit/>
          </a:bodyPr>
          <a:lstStyle/>
          <a:p>
            <a:r>
              <a:rPr lang="de-DE" sz="2000" dirty="0">
                <a:latin typeface="+mn-lt"/>
              </a:rPr>
              <a:t>Bei </a:t>
            </a:r>
            <a:r>
              <a:rPr lang="de-DE" sz="2000" i="1" dirty="0">
                <a:latin typeface="+mn-lt"/>
              </a:rPr>
              <a:t>n</a:t>
            </a:r>
            <a:r>
              <a:rPr lang="de-DE" sz="2000" dirty="0">
                <a:latin typeface="+mn-lt"/>
              </a:rPr>
              <a:t> = 70 Personen beträgt die Wahrscheinlichkeit dafür bereits 99%.</a:t>
            </a:r>
          </a:p>
        </p:txBody>
      </p:sp>
      <p:sp>
        <p:nvSpPr>
          <p:cNvPr id="23" name="Textfeld 22"/>
          <p:cNvSpPr txBox="1"/>
          <p:nvPr/>
        </p:nvSpPr>
        <p:spPr>
          <a:xfrm>
            <a:off x="468310" y="4582215"/>
            <a:ext cx="7632081" cy="707886"/>
          </a:xfrm>
          <a:prstGeom prst="rect">
            <a:avLst/>
          </a:prstGeom>
          <a:noFill/>
        </p:spPr>
        <p:txBody>
          <a:bodyPr wrap="square" rtlCol="0">
            <a:spAutoFit/>
          </a:bodyPr>
          <a:lstStyle/>
          <a:p>
            <a:r>
              <a:rPr lang="de-DE" sz="2000" dirty="0">
                <a:latin typeface="+mn-lt"/>
              </a:rPr>
              <a:t>Die Wahrscheinlichkeit, </a:t>
            </a:r>
            <a:r>
              <a:rPr lang="de-DE" sz="2000">
                <a:latin typeface="+mn-lt"/>
              </a:rPr>
              <a:t>dass unter 30 Personen mindestens 2 Personen </a:t>
            </a:r>
          </a:p>
          <a:p>
            <a:r>
              <a:rPr lang="de-DE" sz="2000">
                <a:latin typeface="+mn-lt"/>
              </a:rPr>
              <a:t>am gleichen Tag </a:t>
            </a:r>
            <a:r>
              <a:rPr lang="de-DE" sz="2000" dirty="0">
                <a:latin typeface="+mn-lt"/>
              </a:rPr>
              <a:t>Geburtstag haben, beträgt also 70.6%.</a:t>
            </a:r>
          </a:p>
        </p:txBody>
      </p:sp>
    </p:spTree>
    <p:extLst>
      <p:ext uri="{BB962C8B-B14F-4D97-AF65-F5344CB8AC3E}">
        <p14:creationId xmlns:p14="http://schemas.microsoft.com/office/powerpoint/2010/main" val="995365869"/>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1195108"/>
            <a:ext cx="7086600" cy="4933950"/>
          </a:xfrm>
          <a:prstGeom prst="rect">
            <a:avLst/>
          </a:prstGeom>
        </p:spPr>
      </p:pic>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313</a:t>
            </a:r>
            <a:endParaRPr lang="de-DE" sz="8000" b="1" dirty="0">
              <a:solidFill>
                <a:schemeClr val="tx1"/>
              </a:solidFill>
              <a:latin typeface="+mj-lt"/>
            </a:endParaRPr>
          </a:p>
        </p:txBody>
      </p:sp>
    </p:spTree>
    <p:extLst>
      <p:ext uri="{BB962C8B-B14F-4D97-AF65-F5344CB8AC3E}">
        <p14:creationId xmlns:p14="http://schemas.microsoft.com/office/powerpoint/2010/main" val="1759766022"/>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314</a:t>
            </a:r>
            <a:endParaRPr lang="de-DE" sz="8000" b="1" dirty="0">
              <a:solidFill>
                <a:schemeClr val="tx1"/>
              </a:solidFill>
              <a:latin typeface="+mj-lt"/>
            </a:endParaRPr>
          </a:p>
        </p:txBody>
      </p:sp>
      <p:sp>
        <p:nvSpPr>
          <p:cNvPr id="6" name="Textfeld 9"/>
          <p:cNvSpPr txBox="1">
            <a:spLocks noChangeArrowheads="1"/>
          </p:cNvSpPr>
          <p:nvPr/>
        </p:nvSpPr>
        <p:spPr bwMode="auto">
          <a:xfrm>
            <a:off x="453505" y="1556792"/>
            <a:ext cx="19434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2" y="981075"/>
            <a:ext cx="590388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6.2.2 Stochastische Unabhängigkeit von Ereignissen</a:t>
            </a:r>
          </a:p>
        </p:txBody>
      </p:sp>
      <mc:AlternateContent xmlns:mc="http://schemas.openxmlformats.org/markup-compatibility/2006" xmlns:a14="http://schemas.microsoft.com/office/drawing/2010/main">
        <mc:Choice Requires="a14">
          <p:sp>
            <p:nvSpPr>
              <p:cNvPr id="2" name="Textfeld 1"/>
              <p:cNvSpPr txBox="1"/>
              <p:nvPr/>
            </p:nvSpPr>
            <p:spPr>
              <a:xfrm>
                <a:off x="468313" y="5517232"/>
                <a:ext cx="7200031" cy="732573"/>
              </a:xfrm>
              <a:prstGeom prst="rect">
                <a:avLst/>
              </a:prstGeom>
              <a:noFill/>
            </p:spPr>
            <p:txBody>
              <a:bodyPr wrap="square" rtlCol="0">
                <a:spAutoFit/>
              </a:bodyPr>
              <a:lstStyle/>
              <a:p>
                <a:r>
                  <a:rPr lang="de-DE" sz="2000" dirty="0">
                    <a:latin typeface="+mn-lt"/>
                  </a:rPr>
                  <a:t>Kriterium (iii) ist die stochastische Variante des (empirischen)</a:t>
                </a:r>
              </a:p>
              <a:p>
                <a:r>
                  <a:rPr lang="de-DE" sz="2000" dirty="0">
                    <a:latin typeface="+mn-lt"/>
                  </a:rPr>
                  <a:t>Multiplikationskriteriums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𝑖𝑗</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𝑖</m:t>
                        </m:r>
                        <m:r>
                          <a:rPr lang="de-DE" sz="2000" b="0" i="1" smtClean="0">
                            <a:latin typeface="Cambria Math"/>
                            <a:sym typeface="Symbol"/>
                          </a:rPr>
                          <m:t></m:t>
                        </m:r>
                      </m:sub>
                    </m:sSub>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sym typeface="Symbol"/>
                          </a:rPr>
                          <m:t></m:t>
                        </m:r>
                        <m:r>
                          <a:rPr lang="de-DE" sz="2000" b="0" i="1" smtClean="0">
                            <a:latin typeface="Cambria Math"/>
                            <a:sym typeface="Symbol"/>
                          </a:rPr>
                          <m:t>𝑗</m:t>
                        </m:r>
                      </m:sub>
                    </m:sSub>
                  </m:oMath>
                </a14:m>
                <a:r>
                  <a:rPr lang="de-DE" sz="2000" dirty="0">
                    <a:latin typeface="+mn-lt"/>
                  </a:rPr>
                  <a:t> </a:t>
                </a:r>
              </a:p>
            </p:txBody>
          </p:sp>
        </mc:Choice>
        <mc:Fallback xmlns="">
          <p:sp>
            <p:nvSpPr>
              <p:cNvPr id="2" name="Textfeld 1"/>
              <p:cNvSpPr txBox="1">
                <a:spLocks noRot="1" noChangeAspect="1" noMove="1" noResize="1" noEditPoints="1" noAdjustHandles="1" noChangeArrowheads="1" noChangeShapeType="1" noTextEdit="1"/>
              </p:cNvSpPr>
              <p:nvPr/>
            </p:nvSpPr>
            <p:spPr>
              <a:xfrm>
                <a:off x="468313" y="5517232"/>
                <a:ext cx="7200031" cy="732573"/>
              </a:xfrm>
              <a:prstGeom prst="rect">
                <a:avLst/>
              </a:prstGeom>
              <a:blipFill rotWithShape="1">
                <a:blip r:embed="rId4"/>
                <a:stretch>
                  <a:fillRect l="-931" t="-4167" b="-10833"/>
                </a:stretch>
              </a:blipFill>
            </p:spPr>
            <p:txBody>
              <a:bodyPr/>
              <a:lstStyle/>
              <a:p>
                <a:r>
                  <a:rPr lang="de-DE">
                    <a:noFill/>
                  </a:rPr>
                  <a:t> </a:t>
                </a:r>
              </a:p>
            </p:txBody>
          </p:sp>
        </mc:Fallback>
      </mc:AlternateContent>
      <p:pic>
        <p:nvPicPr>
          <p:cNvPr id="3" name="Grafik 2"/>
          <p:cNvPicPr>
            <a:picLocks noChangeAspect="1"/>
          </p:cNvPicPr>
          <p:nvPr/>
        </p:nvPicPr>
        <p:blipFill>
          <a:blip r:embed="rId5"/>
          <a:stretch>
            <a:fillRect/>
          </a:stretch>
        </p:blipFill>
        <p:spPr>
          <a:xfrm>
            <a:off x="468312" y="2052435"/>
            <a:ext cx="7610475" cy="3238500"/>
          </a:xfrm>
          <a:prstGeom prst="rect">
            <a:avLst/>
          </a:prstGeom>
        </p:spPr>
      </p:pic>
    </p:spTree>
    <p:extLst>
      <p:ext uri="{BB962C8B-B14F-4D97-AF65-F5344CB8AC3E}">
        <p14:creationId xmlns:p14="http://schemas.microsoft.com/office/powerpoint/2010/main" val="483251838"/>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8313" y="105273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Implizierte Unabhängigkeit von Gegenereignissen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2" y="1550598"/>
            <a:ext cx="7416056" cy="707886"/>
          </a:xfrm>
          <a:prstGeom prst="rect">
            <a:avLst/>
          </a:prstGeom>
          <a:noFill/>
        </p:spPr>
        <p:txBody>
          <a:bodyPr wrap="square" rtlCol="0">
            <a:spAutoFit/>
          </a:bodyPr>
          <a:lstStyle/>
          <a:p>
            <a:r>
              <a:rPr lang="de-DE" sz="2000" dirty="0">
                <a:latin typeface="+mn-lt"/>
              </a:rPr>
              <a:t>Die Unabhängigkeit von </a:t>
            </a:r>
            <a:r>
              <a:rPr lang="de-DE" sz="2000" i="1" dirty="0">
                <a:latin typeface="+mn-lt"/>
              </a:rPr>
              <a:t>A</a:t>
            </a:r>
            <a:r>
              <a:rPr lang="de-DE" sz="2000" dirty="0">
                <a:latin typeface="+mn-lt"/>
              </a:rPr>
              <a:t> und </a:t>
            </a:r>
            <a:r>
              <a:rPr lang="de-DE" sz="2000" i="1" dirty="0">
                <a:latin typeface="+mn-lt"/>
              </a:rPr>
              <a:t>B</a:t>
            </a:r>
            <a:r>
              <a:rPr lang="de-DE" sz="2000" dirty="0">
                <a:latin typeface="+mn-lt"/>
              </a:rPr>
              <a:t> impliziert weitere paarweise </a:t>
            </a:r>
            <a:r>
              <a:rPr lang="de-DE" sz="2000" dirty="0" err="1">
                <a:latin typeface="+mn-lt"/>
              </a:rPr>
              <a:t>Unab</a:t>
            </a:r>
            <a:r>
              <a:rPr lang="de-DE" sz="2000" dirty="0">
                <a:latin typeface="+mn-lt"/>
              </a:rPr>
              <a:t>-</a:t>
            </a:r>
          </a:p>
          <a:p>
            <a:r>
              <a:rPr lang="de-DE" sz="2000" dirty="0" err="1">
                <a:latin typeface="+mn-lt"/>
              </a:rPr>
              <a:t>hängigkeiten</a:t>
            </a:r>
            <a:r>
              <a:rPr lang="de-DE" sz="2000" dirty="0">
                <a:latin typeface="+mn-lt"/>
              </a:rPr>
              <a:t> in Bezug auf die Gegenereignisse. Beispielweise gilt:</a:t>
            </a:r>
          </a:p>
        </p:txBody>
      </p:sp>
      <mc:AlternateContent xmlns:mc="http://schemas.openxmlformats.org/markup-compatibility/2006" xmlns:a14="http://schemas.microsoft.com/office/drawing/2010/main">
        <mc:Choice Requires="a14">
          <p:sp>
            <p:nvSpPr>
              <p:cNvPr id="3" name="Textfeld 2"/>
              <p:cNvSpPr txBox="1"/>
              <p:nvPr/>
            </p:nvSpPr>
            <p:spPr>
              <a:xfrm>
                <a:off x="900311" y="2347978"/>
                <a:ext cx="1931491"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r>
                            <a:rPr lang="de-DE" sz="2000" b="0" i="1" smtClean="0">
                              <a:solidFill>
                                <a:schemeClr val="tx1"/>
                              </a:solidFill>
                              <a:latin typeface="Cambria Math"/>
                            </a:rPr>
                            <m:t>|</m:t>
                          </m:r>
                          <m:r>
                            <a:rPr lang="de-DE" sz="2000" b="0" i="1" smtClean="0">
                              <a:solidFill>
                                <a:schemeClr val="tx1"/>
                              </a:solidFill>
                              <a:latin typeface="Cambria Math"/>
                            </a:rPr>
                            <m:t>𝐵</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𝐴</m:t>
                          </m:r>
                        </m:e>
                      </m:d>
                    </m:oMath>
                  </m:oMathPara>
                </a14:m>
                <a:endParaRPr lang="de-DE" sz="2000" dirty="0">
                  <a:solidFill>
                    <a:schemeClr val="tx1"/>
                  </a:solidFill>
                </a:endParaRPr>
              </a:p>
            </p:txBody>
          </p:sp>
        </mc:Choice>
        <mc:Fallback xmlns="">
          <p:sp>
            <p:nvSpPr>
              <p:cNvPr id="3" name="Textfeld 2"/>
              <p:cNvSpPr txBox="1">
                <a:spLocks noRot="1" noChangeAspect="1" noMove="1" noResize="1" noEditPoints="1" noAdjustHandles="1" noChangeArrowheads="1" noChangeShapeType="1" noTextEdit="1"/>
              </p:cNvSpPr>
              <p:nvPr/>
            </p:nvSpPr>
            <p:spPr>
              <a:xfrm>
                <a:off x="900311" y="2347978"/>
                <a:ext cx="1931491" cy="400110"/>
              </a:xfrm>
              <a:prstGeom prst="rect">
                <a:avLst/>
              </a:prstGeom>
              <a:blipFill rotWithShape="1">
                <a:blip r:embed="rId4"/>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900310" y="2782615"/>
                <a:ext cx="6984054" cy="4008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𝐴</m:t>
                              </m:r>
                            </m:e>
                          </m:acc>
                          <m:r>
                            <a:rPr lang="de-DE" sz="2000" b="0" i="1" smtClean="0">
                              <a:solidFill>
                                <a:schemeClr val="tx1"/>
                              </a:solidFill>
                              <a:latin typeface="Cambria Math"/>
                            </a:rPr>
                            <m:t>|</m:t>
                          </m:r>
                          <m:r>
                            <a:rPr lang="de-DE" sz="2000" b="0" i="1" smtClean="0">
                              <a:solidFill>
                                <a:schemeClr val="tx1"/>
                              </a:solidFill>
                              <a:latin typeface="Cambria Math"/>
                            </a:rPr>
                            <m:t>𝐵</m:t>
                          </m:r>
                        </m:e>
                      </m:d>
                      <m:r>
                        <a:rPr lang="de-DE" sz="2000" b="0" i="1" smtClean="0">
                          <a:solidFill>
                            <a:schemeClr val="tx1"/>
                          </a:solidFill>
                          <a:latin typeface="Cambria Math"/>
                        </a:rPr>
                        <m:t>=1−</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𝐴</m:t>
                          </m:r>
                          <m:r>
                            <a:rPr lang="de-DE" sz="2000" b="0" i="1" smtClean="0">
                              <a:solidFill>
                                <a:schemeClr val="tx1"/>
                              </a:solidFill>
                              <a:latin typeface="Cambria Math"/>
                            </a:rPr>
                            <m:t>|</m:t>
                          </m:r>
                          <m:r>
                            <a:rPr lang="de-DE" sz="2000" b="0" i="1" smtClean="0">
                              <a:solidFill>
                                <a:schemeClr val="tx1"/>
                              </a:solidFill>
                              <a:latin typeface="Cambria Math"/>
                            </a:rPr>
                            <m:t>𝐵</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𝐴</m:t>
                              </m:r>
                            </m:e>
                          </m:acc>
                        </m:e>
                      </m:d>
                      <m:r>
                        <a:rPr lang="de-DE" sz="2000" b="0" i="1" smtClean="0">
                          <a:solidFill>
                            <a:schemeClr val="tx1"/>
                          </a:solidFill>
                          <a:latin typeface="Cambria Math"/>
                        </a:rPr>
                        <m:t>   </m:t>
                      </m:r>
                      <m:r>
                        <a:rPr lang="de-DE" sz="2000" b="0" i="1" smtClean="0">
                          <a:solidFill>
                            <a:schemeClr val="tx1"/>
                          </a:solidFill>
                          <a:latin typeface="Cambria Math"/>
                          <a:ea typeface="Cambria Math"/>
                        </a:rPr>
                        <m:t>⇒  </m:t>
                      </m:r>
                      <m:acc>
                        <m:accPr>
                          <m:chr m:val="̅"/>
                          <m:ctrlPr>
                            <a:rPr lang="de-DE" sz="2000" i="1">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𝐴</m:t>
                          </m:r>
                        </m:e>
                      </m:acc>
                      <m:r>
                        <a:rPr lang="de-DE" sz="2000" b="0" i="1" smtClean="0">
                          <a:solidFill>
                            <a:schemeClr val="tx1"/>
                          </a:solidFill>
                          <a:latin typeface="Cambria Math"/>
                          <a:ea typeface="Cambria Math"/>
                        </a:rPr>
                        <m:t>  </m:t>
                      </m:r>
                      <m:r>
                        <m:rPr>
                          <m:sty m:val="p"/>
                        </m:rPr>
                        <a:rPr lang="de-DE" sz="2000" b="0" i="0" smtClean="0">
                          <a:solidFill>
                            <a:schemeClr val="tx1"/>
                          </a:solidFill>
                          <a:latin typeface="Cambria Math"/>
                          <a:ea typeface="Cambria Math"/>
                        </a:rPr>
                        <m:t>und</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 </m:t>
                      </m:r>
                      <m:r>
                        <m:rPr>
                          <m:sty m:val="p"/>
                        </m:rPr>
                        <a:rPr lang="de-DE" sz="2000" b="0" i="0" smtClean="0">
                          <a:solidFill>
                            <a:schemeClr val="tx1"/>
                          </a:solidFill>
                          <a:latin typeface="Cambria Math"/>
                          <a:ea typeface="Cambria Math"/>
                        </a:rPr>
                        <m:t>unabh</m:t>
                      </m:r>
                      <m:r>
                        <a:rPr lang="de-DE" sz="2000" b="0" i="0" smtClean="0">
                          <a:solidFill>
                            <a:schemeClr val="tx1"/>
                          </a:solidFill>
                          <a:latin typeface="Cambria Math"/>
                          <a:ea typeface="Cambria Math"/>
                        </a:rPr>
                        <m:t>ä</m:t>
                      </m:r>
                      <m:r>
                        <m:rPr>
                          <m:sty m:val="p"/>
                        </m:rPr>
                        <a:rPr lang="de-DE" sz="2000" b="0" i="0" smtClean="0">
                          <a:solidFill>
                            <a:schemeClr val="tx1"/>
                          </a:solidFill>
                          <a:latin typeface="Cambria Math"/>
                          <a:ea typeface="Cambria Math"/>
                        </a:rPr>
                        <m:t>ngig</m:t>
                      </m:r>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900310" y="2782615"/>
                <a:ext cx="6984054" cy="400815"/>
              </a:xfrm>
              <a:prstGeom prst="rect">
                <a:avLst/>
              </a:prstGeom>
              <a:blipFill rotWithShape="1">
                <a:blip r:embed="rId5"/>
                <a:stretch>
                  <a:fillRect b="-15152"/>
                </a:stretch>
              </a:blipFill>
            </p:spPr>
            <p:txBody>
              <a:bodyPr/>
              <a:lstStyle/>
              <a:p>
                <a:r>
                  <a:rPr lang="de-DE">
                    <a:noFill/>
                  </a:rPr>
                  <a:t> </a:t>
                </a:r>
              </a:p>
            </p:txBody>
          </p:sp>
        </mc:Fallback>
      </mc:AlternateContent>
      <p:sp>
        <p:nvSpPr>
          <p:cNvPr id="15" name="Textfeld 14"/>
          <p:cNvSpPr txBox="1"/>
          <p:nvPr/>
        </p:nvSpPr>
        <p:spPr>
          <a:xfrm>
            <a:off x="468313" y="3404693"/>
            <a:ext cx="4607743" cy="400815"/>
          </a:xfrm>
          <a:prstGeom prst="rect">
            <a:avLst/>
          </a:prstGeom>
          <a:noFill/>
        </p:spPr>
        <p:txBody>
          <a:bodyPr wrap="square" rtlCol="0">
            <a:spAutoFit/>
          </a:bodyPr>
          <a:lstStyle/>
          <a:p>
            <a:r>
              <a:rPr lang="de-DE" sz="2000" dirty="0">
                <a:latin typeface="+mn-lt"/>
              </a:rPr>
              <a:t>Analog folgt auch die Unabhängigkeit von</a:t>
            </a:r>
          </a:p>
        </p:txBody>
      </p:sp>
      <mc:AlternateContent xmlns:mc="http://schemas.openxmlformats.org/markup-compatibility/2006" xmlns:a14="http://schemas.microsoft.com/office/drawing/2010/main">
        <mc:Choice Requires="a14">
          <p:sp>
            <p:nvSpPr>
              <p:cNvPr id="16" name="Textfeld 15"/>
              <p:cNvSpPr txBox="1"/>
              <p:nvPr/>
            </p:nvSpPr>
            <p:spPr>
              <a:xfrm>
                <a:off x="5076055" y="3404692"/>
                <a:ext cx="3240361" cy="400815"/>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𝐴</m:t>
                    </m:r>
                  </m:oMath>
                </a14:m>
                <a:r>
                  <a:rPr lang="de-DE" sz="2000" dirty="0">
                    <a:solidFill>
                      <a:schemeClr val="tx1"/>
                    </a:solidFill>
                    <a:latin typeface="+mn-lt"/>
                  </a:rPr>
                  <a:t> und </a:t>
                </a:r>
                <a14:m>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𝐵</m:t>
                        </m:r>
                      </m:e>
                    </m:acc>
                  </m:oMath>
                </a14:m>
                <a:r>
                  <a:rPr lang="de-DE" sz="2000" dirty="0">
                    <a:solidFill>
                      <a:schemeClr val="tx1"/>
                    </a:solidFill>
                    <a:latin typeface="+mn-lt"/>
                  </a:rPr>
                  <a:t>    und     </a:t>
                </a:r>
                <a14:m>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𝐴</m:t>
                        </m:r>
                      </m:e>
                    </m:acc>
                  </m:oMath>
                </a14:m>
                <a:r>
                  <a:rPr lang="de-DE" sz="2000" dirty="0">
                    <a:solidFill>
                      <a:schemeClr val="tx1"/>
                    </a:solidFill>
                    <a:latin typeface="+mn-lt"/>
                  </a:rPr>
                  <a:t> und </a:t>
                </a:r>
                <a14:m>
                  <m:oMath xmlns:m="http://schemas.openxmlformats.org/officeDocument/2006/math">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𝐵</m:t>
                        </m:r>
                      </m:e>
                    </m:acc>
                  </m:oMath>
                </a14:m>
                <a:r>
                  <a:rPr lang="de-DE" sz="2000" dirty="0">
                    <a:solidFill>
                      <a:schemeClr val="tx1"/>
                    </a:solidFill>
                    <a:latin typeface="+mn-lt"/>
                  </a:rPr>
                  <a:t> </a:t>
                </a:r>
              </a:p>
            </p:txBody>
          </p:sp>
        </mc:Choice>
        <mc:Fallback xmlns="">
          <p:sp>
            <p:nvSpPr>
              <p:cNvPr id="16" name="Textfeld 15"/>
              <p:cNvSpPr txBox="1">
                <a:spLocks noRot="1" noChangeAspect="1" noMove="1" noResize="1" noEditPoints="1" noAdjustHandles="1" noChangeArrowheads="1" noChangeShapeType="1" noTextEdit="1"/>
              </p:cNvSpPr>
              <p:nvPr/>
            </p:nvSpPr>
            <p:spPr>
              <a:xfrm>
                <a:off x="5076055" y="3404692"/>
                <a:ext cx="3240361" cy="400815"/>
              </a:xfrm>
              <a:prstGeom prst="rect">
                <a:avLst/>
              </a:prstGeom>
              <a:blipFill rotWithShape="1">
                <a:blip r:embed="rId6"/>
                <a:stretch>
                  <a:fillRect t="-7692" b="-27692"/>
                </a:stretch>
              </a:blipFill>
            </p:spPr>
            <p:txBody>
              <a:bodyPr/>
              <a:lstStyle/>
              <a:p>
                <a:r>
                  <a:rPr lang="de-DE">
                    <a:noFill/>
                  </a:rPr>
                  <a:t> </a:t>
                </a:r>
              </a:p>
            </p:txBody>
          </p:sp>
        </mc:Fallback>
      </mc:AlternateContent>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315</a:t>
            </a:r>
            <a:endParaRPr lang="de-DE" sz="8000" b="1" dirty="0">
              <a:solidFill>
                <a:schemeClr val="tx1"/>
              </a:solidFill>
              <a:latin typeface="+mj-lt"/>
            </a:endParaRPr>
          </a:p>
        </p:txBody>
      </p:sp>
      <p:pic>
        <p:nvPicPr>
          <p:cNvPr id="4" name="Grafik 3"/>
          <p:cNvPicPr>
            <a:picLocks noChangeAspect="1"/>
          </p:cNvPicPr>
          <p:nvPr/>
        </p:nvPicPr>
        <p:blipFill>
          <a:blip r:embed="rId7"/>
          <a:stretch>
            <a:fillRect/>
          </a:stretch>
        </p:blipFill>
        <p:spPr>
          <a:xfrm>
            <a:off x="627063" y="4182986"/>
            <a:ext cx="6248400" cy="1638300"/>
          </a:xfrm>
          <a:prstGeom prst="rect">
            <a:avLst/>
          </a:prstGeom>
        </p:spPr>
      </p:pic>
    </p:spTree>
    <p:extLst>
      <p:ext uri="{BB962C8B-B14F-4D97-AF65-F5344CB8AC3E}">
        <p14:creationId xmlns:p14="http://schemas.microsoft.com/office/powerpoint/2010/main" val="2299776019"/>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316</a:t>
            </a:r>
            <a:endParaRPr lang="de-DE" sz="8000" b="1" dirty="0">
              <a:solidFill>
                <a:schemeClr val="tx1"/>
              </a:solidFill>
              <a:latin typeface="+mj-lt"/>
            </a:endParaRPr>
          </a:p>
        </p:txBody>
      </p:sp>
      <p:sp>
        <p:nvSpPr>
          <p:cNvPr id="6" name="Textfeld 9"/>
          <p:cNvSpPr txBox="1">
            <a:spLocks noChangeArrowheads="1"/>
          </p:cNvSpPr>
          <p:nvPr/>
        </p:nvSpPr>
        <p:spPr bwMode="auto">
          <a:xfrm>
            <a:off x="468313" y="105273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624013"/>
            <a:ext cx="7591425" cy="3105150"/>
          </a:xfrm>
          <a:prstGeom prst="rect">
            <a:avLst/>
          </a:prstGeom>
        </p:spPr>
      </p:pic>
    </p:spTree>
    <p:extLst>
      <p:ext uri="{BB962C8B-B14F-4D97-AF65-F5344CB8AC3E}">
        <p14:creationId xmlns:p14="http://schemas.microsoft.com/office/powerpoint/2010/main" val="173706522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29</a:t>
            </a:r>
            <a:endParaRPr lang="de-DE" sz="8000" b="1" dirty="0">
              <a:solidFill>
                <a:schemeClr val="tx1"/>
              </a:solidFill>
              <a:latin typeface="+mj-lt"/>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2.3 Empirische Verteilungen und Zusammenhänge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9"/>
          <p:cNvSpPr txBox="1">
            <a:spLocks noChangeArrowheads="1"/>
          </p:cNvSpPr>
          <p:nvPr/>
        </p:nvSpPr>
        <p:spPr bwMode="auto">
          <a:xfrm>
            <a:off x="468313" y="1111059"/>
            <a:ext cx="41036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Empirische Zusammenhänge </a:t>
            </a:r>
            <a:r>
              <a:rPr lang="de-DE" sz="2000" dirty="0">
                <a:solidFill>
                  <a:srgbClr val="0070C0"/>
                </a:solidFill>
                <a:latin typeface="+mn-lt"/>
              </a:rPr>
              <a:t>●</a:t>
            </a:r>
            <a:endParaRPr lang="de-DE" sz="2000" b="1" dirty="0">
              <a:solidFill>
                <a:srgbClr val="0070C0"/>
              </a:solidFill>
              <a:latin typeface="+mn-lt"/>
            </a:endParaRPr>
          </a:p>
        </p:txBody>
      </p:sp>
      <p:sp>
        <p:nvSpPr>
          <p:cNvPr id="20" name="Textfeld 9"/>
          <p:cNvSpPr txBox="1">
            <a:spLocks noChangeArrowheads="1"/>
          </p:cNvSpPr>
          <p:nvPr/>
        </p:nvSpPr>
        <p:spPr bwMode="auto">
          <a:xfrm>
            <a:off x="468313" y="4764107"/>
            <a:ext cx="676798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Wahrscheinlichkeitstheoretische Gegenstücke </a:t>
            </a:r>
            <a:r>
              <a:rPr lang="de-DE" sz="2000" dirty="0">
                <a:solidFill>
                  <a:srgbClr val="0070C0"/>
                </a:solidFill>
                <a:latin typeface="+mn-lt"/>
              </a:rPr>
              <a:t>●</a:t>
            </a:r>
            <a:endParaRPr lang="de-DE" sz="2000" b="1" dirty="0">
              <a:solidFill>
                <a:srgbClr val="0070C0"/>
              </a:solidFill>
              <a:latin typeface="+mn-lt"/>
            </a:endParaRPr>
          </a:p>
        </p:txBody>
      </p:sp>
      <p:sp>
        <p:nvSpPr>
          <p:cNvPr id="22" name="Textfeld 12"/>
          <p:cNvSpPr txBox="1"/>
          <p:nvPr/>
        </p:nvSpPr>
        <p:spPr>
          <a:xfrm>
            <a:off x="468313" y="5170755"/>
            <a:ext cx="7128023" cy="707886"/>
          </a:xfrm>
          <a:prstGeom prst="rect">
            <a:avLst/>
          </a:prstGeom>
          <a:noFill/>
        </p:spPr>
        <p:txBody>
          <a:bodyPr wrap="square">
            <a:spAutoFit/>
          </a:bodyPr>
          <a:lstStyle/>
          <a:p>
            <a:pPr>
              <a:defRPr/>
            </a:pPr>
            <a:r>
              <a:rPr lang="de-DE" sz="2000" b="1" dirty="0">
                <a:solidFill>
                  <a:srgbClr val="0070C0"/>
                </a:solidFill>
                <a:latin typeface="+mn-lt"/>
              </a:rPr>
              <a:t>Theoretische Verteilungen </a:t>
            </a:r>
            <a:r>
              <a:rPr lang="de-DE" sz="2000" dirty="0">
                <a:latin typeface="+mn-lt"/>
              </a:rPr>
              <a:t>und </a:t>
            </a:r>
            <a:r>
              <a:rPr lang="de-DE" sz="2000" b="1" dirty="0">
                <a:solidFill>
                  <a:srgbClr val="0070C0"/>
                </a:solidFill>
                <a:latin typeface="+mn-lt"/>
              </a:rPr>
              <a:t>stochastische Zusammenhänge</a:t>
            </a:r>
          </a:p>
          <a:p>
            <a:pPr>
              <a:defRPr/>
            </a:pPr>
            <a:r>
              <a:rPr lang="de-DE" sz="2000" dirty="0">
                <a:latin typeface="+mn-lt"/>
              </a:rPr>
              <a:t> (für </a:t>
            </a:r>
            <a:r>
              <a:rPr lang="de-DE" sz="2000" b="1" dirty="0">
                <a:solidFill>
                  <a:srgbClr val="0070C0"/>
                </a:solidFill>
                <a:latin typeface="+mn-lt"/>
              </a:rPr>
              <a:t>Zufallsvariablen</a:t>
            </a:r>
            <a:r>
              <a:rPr lang="de-DE" sz="2000" dirty="0">
                <a:latin typeface="+mn-lt"/>
              </a:rPr>
              <a:t>) folgen später in </a:t>
            </a:r>
            <a:r>
              <a:rPr lang="de-DE" sz="2000" dirty="0" err="1">
                <a:latin typeface="+mn-lt"/>
              </a:rPr>
              <a:t>W‘rechnung</a:t>
            </a:r>
            <a:r>
              <a:rPr lang="de-DE" sz="2000" dirty="0">
                <a:latin typeface="+mn-lt"/>
              </a:rPr>
              <a:t> (Kap. 7)</a:t>
            </a: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827584" y="1776031"/>
            <a:ext cx="5334000" cy="2638425"/>
          </a:xfrm>
          <a:prstGeom prst="rect">
            <a:avLst/>
          </a:prstGeom>
        </p:spPr>
      </p:pic>
    </p:spTree>
    <p:extLst>
      <p:ext uri="{BB962C8B-B14F-4D97-AF65-F5344CB8AC3E}">
        <p14:creationId xmlns:p14="http://schemas.microsoft.com/office/powerpoint/2010/main" val="385873425"/>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317</a:t>
            </a:r>
            <a:endParaRPr lang="de-DE" sz="8000" b="1" dirty="0">
              <a:solidFill>
                <a:schemeClr val="tx1"/>
              </a:solidFill>
              <a:latin typeface="+mj-lt"/>
            </a:endParaRPr>
          </a:p>
        </p:txBody>
      </p:sp>
      <p:sp>
        <p:nvSpPr>
          <p:cNvPr id="6" name="Textfeld 9"/>
          <p:cNvSpPr txBox="1">
            <a:spLocks noChangeArrowheads="1"/>
          </p:cNvSpPr>
          <p:nvPr/>
        </p:nvSpPr>
        <p:spPr bwMode="auto">
          <a:xfrm>
            <a:off x="468313" y="105273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6.2.4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8311" y="3861048"/>
            <a:ext cx="8207375" cy="1938992"/>
          </a:xfrm>
          <a:prstGeom prst="rect">
            <a:avLst/>
          </a:prstGeom>
          <a:noFill/>
        </p:spPr>
        <p:txBody>
          <a:bodyPr wrap="square" rtlCol="0">
            <a:spAutoFit/>
          </a:bodyPr>
          <a:lstStyle/>
          <a:p>
            <a:r>
              <a:rPr lang="de-DE" sz="2000" dirty="0">
                <a:latin typeface="+mn-lt"/>
              </a:rPr>
              <a:t>Definiere Ereignisse</a:t>
            </a:r>
          </a:p>
          <a:p>
            <a:r>
              <a:rPr lang="de-DE" sz="2000" i="1" dirty="0">
                <a:latin typeface="+mn-lt"/>
              </a:rPr>
              <a:t>  R</a:t>
            </a:r>
            <a:r>
              <a:rPr lang="de-DE" sz="2000" dirty="0">
                <a:latin typeface="+mn-lt"/>
              </a:rPr>
              <a:t> = Ein Raucher wird gezogen</a:t>
            </a:r>
          </a:p>
          <a:p>
            <a:r>
              <a:rPr lang="de-DE" sz="2000" i="1" dirty="0">
                <a:latin typeface="+mn-lt"/>
              </a:rPr>
              <a:t>  GR</a:t>
            </a:r>
            <a:r>
              <a:rPr lang="de-DE" sz="2000" dirty="0">
                <a:latin typeface="+mn-lt"/>
              </a:rPr>
              <a:t> = Ein Gelegenheitsraucher wird gezogen</a:t>
            </a:r>
          </a:p>
          <a:p>
            <a:r>
              <a:rPr lang="de-DE" sz="2000" i="1" dirty="0">
                <a:latin typeface="+mn-lt"/>
              </a:rPr>
              <a:t>  NR</a:t>
            </a:r>
            <a:r>
              <a:rPr lang="de-DE" sz="2000" dirty="0">
                <a:latin typeface="+mn-lt"/>
              </a:rPr>
              <a:t> = Ein Nichtraucher wird gezogen</a:t>
            </a:r>
          </a:p>
          <a:p>
            <a:r>
              <a:rPr lang="de-DE" sz="2000" i="1" dirty="0">
                <a:latin typeface="+mn-lt"/>
              </a:rPr>
              <a:t>  F</a:t>
            </a:r>
            <a:r>
              <a:rPr lang="de-DE" sz="2000" dirty="0">
                <a:latin typeface="+mn-lt"/>
              </a:rPr>
              <a:t> = Eine Frau wird gezogen</a:t>
            </a:r>
          </a:p>
          <a:p>
            <a:r>
              <a:rPr lang="de-DE" sz="2000" i="1" dirty="0">
                <a:latin typeface="+mn-lt"/>
              </a:rPr>
              <a:t>  M</a:t>
            </a:r>
            <a:r>
              <a:rPr lang="de-DE" sz="2000" dirty="0">
                <a:latin typeface="+mn-lt"/>
              </a:rPr>
              <a:t> = Ein Mann wird gezogen </a:t>
            </a:r>
          </a:p>
        </p:txBody>
      </p:sp>
      <p:sp>
        <p:nvSpPr>
          <p:cNvPr id="11" name="Textfeld 10"/>
          <p:cNvSpPr txBox="1"/>
          <p:nvPr/>
        </p:nvSpPr>
        <p:spPr>
          <a:xfrm>
            <a:off x="468311" y="3398599"/>
            <a:ext cx="6912768" cy="400110"/>
          </a:xfrm>
          <a:prstGeom prst="rect">
            <a:avLst/>
          </a:prstGeom>
          <a:noFill/>
        </p:spPr>
        <p:txBody>
          <a:bodyPr wrap="square" rtlCol="0">
            <a:spAutoFit/>
          </a:bodyPr>
          <a:lstStyle/>
          <a:p>
            <a:r>
              <a:rPr lang="de-DE" sz="2000" dirty="0">
                <a:latin typeface="+mn-lt"/>
              </a:rPr>
              <a:t>Zufallsvorgang: Eine Person werde zufällig gezogen</a:t>
            </a:r>
          </a:p>
        </p:txBody>
      </p:sp>
      <p:pic>
        <p:nvPicPr>
          <p:cNvPr id="12" name="Grafik 11"/>
          <p:cNvPicPr>
            <a:picLocks noChangeAspect="1"/>
          </p:cNvPicPr>
          <p:nvPr/>
        </p:nvPicPr>
        <p:blipFill>
          <a:blip r:embed="rId3"/>
          <a:stretch>
            <a:fillRect/>
          </a:stretch>
        </p:blipFill>
        <p:spPr>
          <a:xfrm>
            <a:off x="767901" y="1552172"/>
            <a:ext cx="7029450" cy="1571625"/>
          </a:xfrm>
          <a:prstGeom prst="rect">
            <a:avLst/>
          </a:prstGeom>
        </p:spPr>
      </p:pic>
    </p:spTree>
    <p:extLst>
      <p:ext uri="{BB962C8B-B14F-4D97-AF65-F5344CB8AC3E}">
        <p14:creationId xmlns:p14="http://schemas.microsoft.com/office/powerpoint/2010/main" val="2543793724"/>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318</a:t>
            </a:r>
            <a:endParaRPr lang="de-DE" sz="8000" b="1" dirty="0">
              <a:solidFill>
                <a:schemeClr val="tx1"/>
              </a:solidFill>
              <a:latin typeface="+mj-lt"/>
            </a:endParaRPr>
          </a:p>
        </p:txBody>
      </p:sp>
      <p:sp>
        <p:nvSpPr>
          <p:cNvPr id="9" name="Textfeld 8"/>
          <p:cNvSpPr txBox="1"/>
          <p:nvPr/>
        </p:nvSpPr>
        <p:spPr>
          <a:xfrm>
            <a:off x="468312" y="1052736"/>
            <a:ext cx="5183808" cy="400110"/>
          </a:xfrm>
          <a:prstGeom prst="rect">
            <a:avLst/>
          </a:prstGeom>
          <a:noFill/>
        </p:spPr>
        <p:txBody>
          <a:bodyPr wrap="square" rtlCol="0">
            <a:spAutoFit/>
          </a:bodyPr>
          <a:lstStyle/>
          <a:p>
            <a:r>
              <a:rPr lang="de-DE" sz="2000" dirty="0">
                <a:latin typeface="+mn-lt"/>
              </a:rPr>
              <a:t>Dann sind </a:t>
            </a:r>
            <a:r>
              <a:rPr lang="de-DE" sz="2000" i="1" dirty="0">
                <a:latin typeface="+mn-lt"/>
              </a:rPr>
              <a:t>R</a:t>
            </a:r>
            <a:r>
              <a:rPr lang="de-DE" sz="2000" dirty="0">
                <a:latin typeface="+mn-lt"/>
              </a:rPr>
              <a:t> und </a:t>
            </a:r>
            <a:r>
              <a:rPr lang="de-DE" sz="2000" i="1" dirty="0">
                <a:latin typeface="+mn-lt"/>
              </a:rPr>
              <a:t>F</a:t>
            </a:r>
            <a:r>
              <a:rPr lang="de-DE" sz="2000" dirty="0">
                <a:latin typeface="+mn-lt"/>
              </a:rPr>
              <a:t> abhängig. Denn es gilt:</a:t>
            </a:r>
            <a:endParaRPr lang="de-DE" sz="2000" i="1" dirty="0">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468312" y="1443863"/>
                <a:ext cx="3887664" cy="74058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𝑅</m:t>
                          </m:r>
                          <m:r>
                            <a:rPr lang="de-DE" sz="2000" b="0" i="1" smtClean="0">
                              <a:solidFill>
                                <a:schemeClr val="tx1"/>
                              </a:solidFill>
                              <a:latin typeface="Cambria Math"/>
                            </a:rPr>
                            <m:t>|</m:t>
                          </m:r>
                          <m:r>
                            <a:rPr lang="de-DE" sz="2000" b="0" i="1" smtClean="0">
                              <a:solidFill>
                                <a:schemeClr val="tx1"/>
                              </a:solidFill>
                              <a:latin typeface="Cambria Math"/>
                            </a:rPr>
                            <m:t>𝐹</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𝑅</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𝐹</m:t>
                              </m:r>
                            </m:e>
                          </m:d>
                        </m:num>
                        <m:den>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ea typeface="Cambria Math"/>
                                </a:rPr>
                                <m:t>𝐹</m:t>
                              </m:r>
                            </m:e>
                          </m:d>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0.04</m:t>
                          </m:r>
                        </m:num>
                        <m:den>
                          <m:r>
                            <a:rPr lang="de-DE" sz="2000" b="0" i="1" smtClean="0">
                              <a:solidFill>
                                <a:schemeClr val="tx1"/>
                              </a:solidFill>
                              <a:latin typeface="Cambria Math"/>
                            </a:rPr>
                            <m:t>0.40</m:t>
                          </m:r>
                        </m:den>
                      </m:f>
                      <m:r>
                        <a:rPr lang="de-DE" sz="2000" b="0" i="1" smtClean="0">
                          <a:solidFill>
                            <a:schemeClr val="tx1"/>
                          </a:solidFill>
                          <a:latin typeface="Cambria Math"/>
                        </a:rPr>
                        <m:t>=0.1</m:t>
                      </m:r>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468312" y="1443863"/>
                <a:ext cx="3887664" cy="740587"/>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716016" y="1439647"/>
                <a:ext cx="3959672" cy="73314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𝐹</m:t>
                          </m:r>
                          <m:r>
                            <a:rPr lang="de-DE" sz="2000" b="0" i="1" smtClean="0">
                              <a:solidFill>
                                <a:schemeClr val="tx1"/>
                              </a:solidFill>
                              <a:latin typeface="Cambria Math"/>
                            </a:rPr>
                            <m:t>|</m:t>
                          </m:r>
                          <m:r>
                            <a:rPr lang="de-DE" sz="2000" b="0" i="1" smtClean="0">
                              <a:solidFill>
                                <a:schemeClr val="tx1"/>
                              </a:solidFill>
                              <a:latin typeface="Cambria Math"/>
                            </a:rPr>
                            <m:t>𝑅</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𝑅</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𝐹</m:t>
                              </m:r>
                            </m:e>
                          </m:d>
                        </m:num>
                        <m:den>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𝑅</m:t>
                              </m:r>
                            </m:e>
                          </m:d>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0.04</m:t>
                          </m:r>
                        </m:num>
                        <m:den>
                          <m:r>
                            <a:rPr lang="de-DE" sz="2000" b="0" i="1" smtClean="0">
                              <a:solidFill>
                                <a:schemeClr val="tx1"/>
                              </a:solidFill>
                              <a:latin typeface="Cambria Math"/>
                            </a:rPr>
                            <m:t>0.16</m:t>
                          </m:r>
                        </m:den>
                      </m:f>
                      <m:r>
                        <a:rPr lang="de-DE" sz="2000" b="0" i="1" smtClean="0">
                          <a:solidFill>
                            <a:schemeClr val="tx1"/>
                          </a:solidFill>
                          <a:latin typeface="Cambria Math"/>
                        </a:rPr>
                        <m:t>=0.25</m:t>
                      </m:r>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716016" y="1439647"/>
                <a:ext cx="3959672" cy="73314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68311" y="2203283"/>
                <a:ext cx="388766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0" smtClean="0">
                          <a:solidFill>
                            <a:schemeClr val="tx1"/>
                          </a:solidFill>
                          <a:latin typeface="Cambria Math"/>
                          <a:ea typeface="Cambria Math"/>
                        </a:rPr>
                        <m:t>(</m:t>
                      </m:r>
                      <m:r>
                        <m:rPr>
                          <m:sty m:val="p"/>
                        </m:rPr>
                        <a:rPr lang="de-DE" sz="2000" b="0" i="0" smtClean="0">
                          <a:solidFill>
                            <a:schemeClr val="tx1"/>
                          </a:solidFill>
                          <a:latin typeface="Cambria Math"/>
                          <a:ea typeface="Cambria Math"/>
                        </a:rPr>
                        <m:t>i</m:t>
                      </m:r>
                      <m:r>
                        <a:rPr lang="de-DE" sz="2000" b="0" i="0"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i="1">
                          <a:solidFill>
                            <a:schemeClr val="tx1"/>
                          </a:solidFill>
                          <a:latin typeface="Cambria Math"/>
                        </a:rPr>
                        <m:t>0.1</m:t>
                      </m:r>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𝑅</m:t>
                          </m:r>
                          <m:r>
                            <a:rPr lang="de-DE" sz="2000" b="0" i="1" smtClean="0">
                              <a:solidFill>
                                <a:schemeClr val="tx1"/>
                              </a:solidFill>
                              <a:latin typeface="Cambria Math"/>
                            </a:rPr>
                            <m:t>|</m:t>
                          </m:r>
                          <m:r>
                            <a:rPr lang="de-DE" sz="2000" b="0" i="1" smtClean="0">
                              <a:solidFill>
                                <a:schemeClr val="tx1"/>
                              </a:solidFill>
                              <a:latin typeface="Cambria Math"/>
                            </a:rPr>
                            <m:t>𝐹</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𝑅</m:t>
                          </m:r>
                        </m:e>
                      </m:d>
                      <m:r>
                        <a:rPr lang="de-DE" sz="2000" b="0" i="1" smtClean="0">
                          <a:solidFill>
                            <a:schemeClr val="tx1"/>
                          </a:solidFill>
                          <a:latin typeface="Cambria Math"/>
                          <a:ea typeface="Cambria Math"/>
                        </a:rPr>
                        <m:t>=0.16</m:t>
                      </m:r>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68311" y="2203283"/>
                <a:ext cx="3887664" cy="400110"/>
              </a:xfrm>
              <a:prstGeom prst="rect">
                <a:avLst/>
              </a:prstGeom>
              <a:blipFill rotWithShape="1">
                <a:blip r:embed="rId6"/>
                <a:stretch>
                  <a:fillRect l="-784"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571999" y="2203283"/>
                <a:ext cx="410368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0" smtClean="0">
                          <a:solidFill>
                            <a:schemeClr val="tx1"/>
                          </a:solidFill>
                          <a:latin typeface="Cambria Math"/>
                          <a:ea typeface="Cambria Math"/>
                        </a:rPr>
                        <m:t>(</m:t>
                      </m:r>
                      <m:r>
                        <m:rPr>
                          <m:sty m:val="p"/>
                        </m:rPr>
                        <a:rPr lang="de-DE" sz="2000" b="0" i="0" smtClean="0">
                          <a:solidFill>
                            <a:schemeClr val="tx1"/>
                          </a:solidFill>
                          <a:latin typeface="Cambria Math"/>
                          <a:ea typeface="Cambria Math"/>
                        </a:rPr>
                        <m:t>ii</m:t>
                      </m:r>
                      <m:r>
                        <a:rPr lang="de-DE" sz="2000" b="0" i="0"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i="1">
                          <a:solidFill>
                            <a:schemeClr val="tx1"/>
                          </a:solidFill>
                          <a:latin typeface="Cambria Math"/>
                        </a:rPr>
                        <m:t>0.</m:t>
                      </m:r>
                      <m:r>
                        <a:rPr lang="de-DE" sz="2000" b="0" i="1" smtClean="0">
                          <a:solidFill>
                            <a:schemeClr val="tx1"/>
                          </a:solidFill>
                          <a:latin typeface="Cambria Math"/>
                        </a:rPr>
                        <m:t>25=</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𝐹</m:t>
                          </m:r>
                          <m:r>
                            <a:rPr lang="de-DE" sz="2000" b="0" i="1" smtClean="0">
                              <a:solidFill>
                                <a:schemeClr val="tx1"/>
                              </a:solidFill>
                              <a:latin typeface="Cambria Math"/>
                            </a:rPr>
                            <m:t>|</m:t>
                          </m:r>
                          <m:r>
                            <a:rPr lang="de-DE" sz="2000" b="0" i="1" smtClean="0">
                              <a:solidFill>
                                <a:schemeClr val="tx1"/>
                              </a:solidFill>
                              <a:latin typeface="Cambria Math"/>
                            </a:rPr>
                            <m:t>𝑅</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𝐹</m:t>
                          </m:r>
                        </m:e>
                      </m:d>
                      <m:r>
                        <a:rPr lang="de-DE" sz="2000" b="0" i="1" smtClean="0">
                          <a:solidFill>
                            <a:schemeClr val="tx1"/>
                          </a:solidFill>
                          <a:latin typeface="Cambria Math"/>
                          <a:ea typeface="Cambria Math"/>
                        </a:rPr>
                        <m:t>=0.40</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571999" y="2203283"/>
                <a:ext cx="4103689" cy="400110"/>
              </a:xfrm>
              <a:prstGeom prst="rect">
                <a:avLst/>
              </a:prstGeom>
              <a:blipFill rotWithShape="1">
                <a:blip r:embed="rId7"/>
                <a:stretch>
                  <a:fillRect l="-594"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2005510" y="2698781"/>
                <a:ext cx="542101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0" smtClean="0">
                          <a:solidFill>
                            <a:schemeClr val="tx1"/>
                          </a:solidFill>
                          <a:latin typeface="Cambria Math"/>
                          <a:ea typeface="Cambria Math"/>
                        </a:rPr>
                        <m:t>(</m:t>
                      </m:r>
                      <m:r>
                        <m:rPr>
                          <m:sty m:val="p"/>
                        </m:rPr>
                        <a:rPr lang="de-DE" sz="2000" b="0" i="0" smtClean="0">
                          <a:solidFill>
                            <a:schemeClr val="tx1"/>
                          </a:solidFill>
                          <a:latin typeface="Cambria Math"/>
                          <a:ea typeface="Cambria Math"/>
                        </a:rPr>
                        <m:t>iii</m:t>
                      </m:r>
                      <m:r>
                        <a:rPr lang="de-DE" sz="2000" b="0" i="0" smtClean="0">
                          <a:solidFill>
                            <a:schemeClr val="tx1"/>
                          </a:solidFill>
                          <a:latin typeface="Cambria Math"/>
                          <a:ea typeface="Cambria Math"/>
                        </a:rPr>
                        <m:t>)</m:t>
                      </m:r>
                      <m:r>
                        <a:rPr lang="de-DE" sz="2000" b="0" i="1" smtClean="0">
                          <a:solidFill>
                            <a:schemeClr val="tx1"/>
                          </a:solidFill>
                          <a:latin typeface="Cambria Math"/>
                          <a:ea typeface="Cambria Math"/>
                        </a:rPr>
                        <m:t>   0.04=</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𝑅</m:t>
                          </m:r>
                          <m:r>
                            <a:rPr lang="de-DE" sz="2000" b="0" i="1" smtClean="0">
                              <a:solidFill>
                                <a:schemeClr val="tx1"/>
                              </a:solidFill>
                              <a:latin typeface="Cambria Math"/>
                              <a:ea typeface="Cambria Math"/>
                            </a:rPr>
                            <m:t>∩</m:t>
                          </m:r>
                          <m:r>
                            <a:rPr lang="de-DE" sz="2000" b="0" i="1" smtClean="0">
                              <a:solidFill>
                                <a:schemeClr val="tx1"/>
                              </a:solidFill>
                              <a:latin typeface="Cambria Math"/>
                            </a:rPr>
                            <m:t>𝐹</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𝑅</m:t>
                          </m:r>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𝐹</m:t>
                          </m:r>
                        </m:e>
                      </m:d>
                      <m:r>
                        <a:rPr lang="de-DE" sz="2000" b="0" i="1" smtClean="0">
                          <a:solidFill>
                            <a:schemeClr val="tx1"/>
                          </a:solidFill>
                          <a:latin typeface="Cambria Math"/>
                          <a:ea typeface="Cambria Math"/>
                        </a:rPr>
                        <m:t>=0.064</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005510" y="2698781"/>
                <a:ext cx="5421011" cy="400110"/>
              </a:xfrm>
              <a:prstGeom prst="rect">
                <a:avLst/>
              </a:prstGeom>
              <a:blipFill rotWithShape="1">
                <a:blip r:embed="rId8"/>
                <a:stretch>
                  <a:fillRect l="-562"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68312" y="3135629"/>
                <a:ext cx="8207376" cy="707886"/>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Die Wahrscheinlichkeit, ob jemand Raucher ist oder nicht, hängt also vom  </a:t>
                </a:r>
              </a:p>
              <a:p>
                <a:r>
                  <a:rPr lang="de-DE" sz="2000" dirty="0">
                    <a:latin typeface="+mn-lt"/>
                  </a:rPr>
                  <a:t>      Geschlecht ab.</a:t>
                </a:r>
              </a:p>
            </p:txBody>
          </p:sp>
        </mc:Choice>
        <mc:Fallback xmlns="">
          <p:sp>
            <p:nvSpPr>
              <p:cNvPr id="16" name="Textfeld 15"/>
              <p:cNvSpPr txBox="1">
                <a:spLocks noRot="1" noChangeAspect="1" noMove="1" noResize="1" noEditPoints="1" noAdjustHandles="1" noChangeArrowheads="1" noChangeShapeType="1" noTextEdit="1"/>
              </p:cNvSpPr>
              <p:nvPr/>
            </p:nvSpPr>
            <p:spPr>
              <a:xfrm>
                <a:off x="468312" y="3135629"/>
                <a:ext cx="8207376" cy="707886"/>
              </a:xfrm>
              <a:prstGeom prst="rect">
                <a:avLst/>
              </a:prstGeom>
              <a:blipFill rotWithShape="1">
                <a:blip r:embed="rId9"/>
                <a:stretch>
                  <a:fillRect t="-4310" r="-1114" b="-14655"/>
                </a:stretch>
              </a:blipFill>
            </p:spPr>
            <p:txBody>
              <a:bodyPr/>
              <a:lstStyle/>
              <a:p>
                <a:r>
                  <a:rPr lang="de-DE">
                    <a:noFill/>
                  </a:rPr>
                  <a:t> </a:t>
                </a:r>
              </a:p>
            </p:txBody>
          </p:sp>
        </mc:Fallback>
      </mc:AlternateContent>
      <p:sp>
        <p:nvSpPr>
          <p:cNvPr id="18" name="Textfeld 17"/>
          <p:cNvSpPr txBox="1"/>
          <p:nvPr/>
        </p:nvSpPr>
        <p:spPr>
          <a:xfrm>
            <a:off x="468310" y="3857138"/>
            <a:ext cx="8207378" cy="707886"/>
          </a:xfrm>
          <a:prstGeom prst="rect">
            <a:avLst/>
          </a:prstGeom>
          <a:noFill/>
        </p:spPr>
        <p:txBody>
          <a:bodyPr wrap="square" rtlCol="0">
            <a:spAutoFit/>
          </a:bodyPr>
          <a:lstStyle/>
          <a:p>
            <a:r>
              <a:rPr lang="de-DE" sz="2000" dirty="0">
                <a:latin typeface="+mn-lt"/>
              </a:rPr>
              <a:t>Für </a:t>
            </a:r>
            <a:r>
              <a:rPr lang="de-DE" sz="2000" i="1" dirty="0">
                <a:latin typeface="+mn-lt"/>
              </a:rPr>
              <a:t>GR</a:t>
            </a:r>
            <a:r>
              <a:rPr lang="de-DE" sz="2000" dirty="0">
                <a:latin typeface="+mn-lt"/>
              </a:rPr>
              <a:t> und </a:t>
            </a:r>
            <a:r>
              <a:rPr lang="de-DE" sz="2000" i="1" dirty="0">
                <a:latin typeface="+mn-lt"/>
              </a:rPr>
              <a:t>F</a:t>
            </a:r>
            <a:r>
              <a:rPr lang="de-DE" sz="2000" dirty="0">
                <a:latin typeface="+mn-lt"/>
              </a:rPr>
              <a:t> erhalten wir hingegen Unabhängigkeit. Die Wahrscheinlichkeit</a:t>
            </a:r>
          </a:p>
          <a:p>
            <a:r>
              <a:rPr lang="de-DE" sz="2000" dirty="0">
                <a:latin typeface="+mn-lt"/>
              </a:rPr>
              <a:t>ob jemand Gelegenheitsraucher ist oder nicht, ist von Geschlecht unabhängig.</a:t>
            </a:r>
          </a:p>
        </p:txBody>
      </p:sp>
      <p:sp>
        <p:nvSpPr>
          <p:cNvPr id="22" name="Textfeld 21"/>
          <p:cNvSpPr txBox="1"/>
          <p:nvPr/>
        </p:nvSpPr>
        <p:spPr>
          <a:xfrm>
            <a:off x="1116818" y="6146600"/>
            <a:ext cx="3965204" cy="400110"/>
          </a:xfrm>
          <a:prstGeom prst="rect">
            <a:avLst/>
          </a:prstGeom>
          <a:noFill/>
        </p:spPr>
        <p:txBody>
          <a:bodyPr wrap="square" rtlCol="0">
            <a:spAutoFit/>
          </a:bodyPr>
          <a:lstStyle/>
          <a:p>
            <a:pPr algn="ctr"/>
            <a:r>
              <a:rPr lang="de-DE" sz="2000" dirty="0">
                <a:latin typeface="+mn-lt"/>
              </a:rPr>
              <a:t>Multiplikationskriterium (iii) erfüllt</a:t>
            </a:r>
          </a:p>
        </p:txBody>
      </p:sp>
      <p:pic>
        <p:nvPicPr>
          <p:cNvPr id="2" name="Grafik 1"/>
          <p:cNvPicPr>
            <a:picLocks noChangeAspect="1"/>
          </p:cNvPicPr>
          <p:nvPr/>
        </p:nvPicPr>
        <p:blipFill>
          <a:blip r:embed="rId10"/>
          <a:stretch>
            <a:fillRect/>
          </a:stretch>
        </p:blipFill>
        <p:spPr>
          <a:xfrm>
            <a:off x="546720" y="4669931"/>
            <a:ext cx="5105400" cy="1390650"/>
          </a:xfrm>
          <a:prstGeom prst="rect">
            <a:avLst/>
          </a:prstGeom>
        </p:spPr>
      </p:pic>
    </p:spTree>
    <p:extLst>
      <p:ext uri="{BB962C8B-B14F-4D97-AF65-F5344CB8AC3E}">
        <p14:creationId xmlns:p14="http://schemas.microsoft.com/office/powerpoint/2010/main" val="3473170757"/>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319</a:t>
            </a:r>
            <a:endParaRPr lang="de-DE" sz="8000" b="1" dirty="0">
              <a:solidFill>
                <a:schemeClr val="tx1"/>
              </a:solidFill>
              <a:latin typeface="+mj-lt"/>
            </a:endParaRPr>
          </a:p>
        </p:txBody>
      </p:sp>
      <p:sp>
        <p:nvSpPr>
          <p:cNvPr id="14" name="Textfeld 9"/>
          <p:cNvSpPr txBox="1">
            <a:spLocks noChangeArrowheads="1"/>
          </p:cNvSpPr>
          <p:nvPr/>
        </p:nvSpPr>
        <p:spPr bwMode="auto">
          <a:xfrm>
            <a:off x="468313" y="105273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Disjunkte Ereignisse sind abhängig </a:t>
            </a:r>
            <a:r>
              <a:rPr lang="de-DE" sz="2000" dirty="0">
                <a:solidFill>
                  <a:srgbClr val="0070C0"/>
                </a:solidFill>
                <a:latin typeface="+mn-lt"/>
              </a:rPr>
              <a:t>●</a:t>
            </a:r>
            <a:endParaRPr lang="de-DE" sz="2000" b="1" dirty="0">
              <a:solidFill>
                <a:srgbClr val="0070C0"/>
              </a:solidFill>
              <a:latin typeface="+mn-lt"/>
            </a:endParaRPr>
          </a:p>
        </p:txBody>
      </p:sp>
      <p:sp>
        <p:nvSpPr>
          <p:cNvPr id="16" name="Textfeld 9"/>
          <p:cNvSpPr txBox="1">
            <a:spLocks noChangeArrowheads="1"/>
          </p:cNvSpPr>
          <p:nvPr/>
        </p:nvSpPr>
        <p:spPr bwMode="auto">
          <a:xfrm>
            <a:off x="468311" y="4005064"/>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Unabhängigkeit ist nicht transitiv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788024" y="4536713"/>
            <a:ext cx="3671640" cy="400110"/>
          </a:xfrm>
          <a:prstGeom prst="rect">
            <a:avLst/>
          </a:prstGeom>
          <a:noFill/>
        </p:spPr>
        <p:txBody>
          <a:bodyPr wrap="square" rtlCol="0">
            <a:spAutoFit/>
          </a:bodyPr>
          <a:lstStyle/>
          <a:p>
            <a:r>
              <a:rPr lang="de-DE" sz="2000" dirty="0">
                <a:latin typeface="+mn-lt"/>
              </a:rPr>
              <a:t>Betrachte als Beispiel</a:t>
            </a:r>
          </a:p>
        </p:txBody>
      </p:sp>
      <mc:AlternateContent xmlns:mc="http://schemas.openxmlformats.org/markup-compatibility/2006" xmlns:a14="http://schemas.microsoft.com/office/drawing/2010/main">
        <mc:Choice Requires="a14">
          <p:sp>
            <p:nvSpPr>
              <p:cNvPr id="11" name="Textfeld 10"/>
              <p:cNvSpPr txBox="1"/>
              <p:nvPr/>
            </p:nvSpPr>
            <p:spPr>
              <a:xfrm>
                <a:off x="5292080" y="4862735"/>
                <a:ext cx="2088232" cy="400815"/>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𝐴</m:t>
                    </m:r>
                    <m:r>
                      <a:rPr lang="de-DE" sz="2000" b="0" i="1" smtClean="0">
                        <a:solidFill>
                          <a:schemeClr val="tx1"/>
                        </a:solidFill>
                        <a:latin typeface="Cambria Math"/>
                      </a:rPr>
                      <m:t>, </m:t>
                    </m:r>
                    <m:r>
                      <a:rPr lang="de-DE" sz="2000" b="0" i="1" smtClean="0">
                        <a:solidFill>
                          <a:schemeClr val="tx1"/>
                        </a:solidFill>
                        <a:latin typeface="Cambria Math"/>
                      </a:rPr>
                      <m:t>𝐵</m:t>
                    </m:r>
                    <m:r>
                      <a:rPr lang="de-DE" sz="2000" b="0" i="1" smtClean="0">
                        <a:solidFill>
                          <a:schemeClr val="tx1"/>
                        </a:solidFill>
                        <a:latin typeface="Cambria Math"/>
                      </a:rPr>
                      <m:t> </m:t>
                    </m:r>
                    <m:r>
                      <m:rPr>
                        <m:sty m:val="p"/>
                      </m:rPr>
                      <a:rPr lang="de-DE" sz="2000" b="0" i="0" smtClean="0">
                        <a:solidFill>
                          <a:schemeClr val="tx1"/>
                        </a:solidFill>
                        <a:latin typeface="Cambria Math"/>
                      </a:rPr>
                      <m:t>und</m:t>
                    </m:r>
                    <m:r>
                      <a:rPr lang="de-DE" sz="2000" b="0" i="1" smtClean="0">
                        <a:solidFill>
                          <a:schemeClr val="tx1"/>
                        </a:solidFill>
                        <a:latin typeface="Cambria Math"/>
                      </a:rPr>
                      <m:t> </m:t>
                    </m:r>
                    <m:r>
                      <a:rPr lang="de-DE" sz="2000" b="0" i="1" smtClean="0">
                        <a:solidFill>
                          <a:schemeClr val="tx1"/>
                        </a:solidFill>
                        <a:latin typeface="Cambria Math"/>
                      </a:rPr>
                      <m:t>𝐶</m:t>
                    </m:r>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𝐴</m:t>
                        </m:r>
                      </m:e>
                    </m:acc>
                  </m:oMath>
                </a14:m>
                <a:r>
                  <a:rPr lang="de-DE" sz="2000" dirty="0">
                    <a:solidFill>
                      <a:schemeClr val="tx1"/>
                    </a:solidFill>
                    <a:latin typeface="+mn-lt"/>
                  </a:rPr>
                  <a:t>,</a:t>
                </a:r>
              </a:p>
            </p:txBody>
          </p:sp>
        </mc:Choice>
        <mc:Fallback xmlns="">
          <p:sp>
            <p:nvSpPr>
              <p:cNvPr id="11" name="Textfeld 10"/>
              <p:cNvSpPr txBox="1">
                <a:spLocks noRot="1" noChangeAspect="1" noMove="1" noResize="1" noEditPoints="1" noAdjustHandles="1" noChangeArrowheads="1" noChangeShapeType="1" noTextEdit="1"/>
              </p:cNvSpPr>
              <p:nvPr/>
            </p:nvSpPr>
            <p:spPr>
              <a:xfrm>
                <a:off x="5292080" y="4862735"/>
                <a:ext cx="2088232" cy="400815"/>
              </a:xfrm>
              <a:prstGeom prst="rect">
                <a:avLst/>
              </a:prstGeom>
              <a:blipFill>
                <a:blip r:embed="rId3"/>
                <a:stretch>
                  <a:fillRect t="-9231" r="-583" b="-27692"/>
                </a:stretch>
              </a:blipFill>
            </p:spPr>
            <p:txBody>
              <a:bodyPr/>
              <a:lstStyle/>
              <a:p>
                <a:r>
                  <a:rPr lang="en-US">
                    <a:noFill/>
                  </a:rPr>
                  <a:t> </a:t>
                </a:r>
              </a:p>
            </p:txBody>
          </p:sp>
        </mc:Fallback>
      </mc:AlternateContent>
      <p:sp>
        <p:nvSpPr>
          <p:cNvPr id="12" name="Textfeld 11"/>
          <p:cNvSpPr txBox="1"/>
          <p:nvPr/>
        </p:nvSpPr>
        <p:spPr>
          <a:xfrm>
            <a:off x="4788024" y="5160225"/>
            <a:ext cx="3744416" cy="400110"/>
          </a:xfrm>
          <a:prstGeom prst="rect">
            <a:avLst/>
          </a:prstGeom>
          <a:noFill/>
        </p:spPr>
        <p:txBody>
          <a:bodyPr wrap="square" rtlCol="0">
            <a:spAutoFit/>
          </a:bodyPr>
          <a:lstStyle/>
          <a:p>
            <a:r>
              <a:rPr lang="de-DE" sz="2000" dirty="0">
                <a:latin typeface="+mn-lt"/>
              </a:rPr>
              <a:t>wobei </a:t>
            </a:r>
            <a:r>
              <a:rPr lang="de-DE" sz="2000" i="1" dirty="0">
                <a:latin typeface="+mn-lt"/>
              </a:rPr>
              <a:t>A</a:t>
            </a:r>
            <a:r>
              <a:rPr lang="de-DE" sz="2000" dirty="0">
                <a:latin typeface="+mn-lt"/>
              </a:rPr>
              <a:t> und </a:t>
            </a:r>
            <a:r>
              <a:rPr lang="de-DE" sz="2000" i="1" dirty="0">
                <a:latin typeface="+mn-lt"/>
              </a:rPr>
              <a:t>B</a:t>
            </a:r>
            <a:r>
              <a:rPr lang="de-DE" sz="2000" dirty="0">
                <a:latin typeface="+mn-lt"/>
              </a:rPr>
              <a:t> unabhängig sind</a:t>
            </a:r>
          </a:p>
        </p:txBody>
      </p:sp>
      <p:pic>
        <p:nvPicPr>
          <p:cNvPr id="3" name="Grafik 2"/>
          <p:cNvPicPr>
            <a:picLocks noChangeAspect="1"/>
          </p:cNvPicPr>
          <p:nvPr/>
        </p:nvPicPr>
        <p:blipFill>
          <a:blip r:embed="rId4"/>
          <a:stretch>
            <a:fillRect/>
          </a:stretch>
        </p:blipFill>
        <p:spPr>
          <a:xfrm>
            <a:off x="564629" y="1494329"/>
            <a:ext cx="4943475" cy="2419350"/>
          </a:xfrm>
          <a:prstGeom prst="rect">
            <a:avLst/>
          </a:prstGeom>
        </p:spPr>
      </p:pic>
      <p:pic>
        <p:nvPicPr>
          <p:cNvPr id="4" name="Grafik 3"/>
          <p:cNvPicPr>
            <a:picLocks noChangeAspect="1"/>
          </p:cNvPicPr>
          <p:nvPr/>
        </p:nvPicPr>
        <p:blipFill>
          <a:blip r:embed="rId5"/>
          <a:stretch>
            <a:fillRect/>
          </a:stretch>
        </p:blipFill>
        <p:spPr>
          <a:xfrm>
            <a:off x="564629" y="4594644"/>
            <a:ext cx="3829050" cy="1590675"/>
          </a:xfrm>
          <a:prstGeom prst="rect">
            <a:avLst/>
          </a:prstGeom>
        </p:spPr>
      </p:pic>
    </p:spTree>
    <p:extLst>
      <p:ext uri="{BB962C8B-B14F-4D97-AF65-F5344CB8AC3E}">
        <p14:creationId xmlns:p14="http://schemas.microsoft.com/office/powerpoint/2010/main" val="746820749"/>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8313" y="105273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Unabhängigkeit von mehreren Ereignissen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p:nvPr/>
        </p:nvSpPr>
        <p:spPr>
          <a:xfrm>
            <a:off x="468312" y="1556792"/>
            <a:ext cx="7920112" cy="707886"/>
          </a:xfrm>
          <a:prstGeom prst="rect">
            <a:avLst/>
          </a:prstGeom>
          <a:noFill/>
        </p:spPr>
        <p:txBody>
          <a:bodyPr wrap="square" rtlCol="0">
            <a:spAutoFit/>
          </a:bodyPr>
          <a:lstStyle/>
          <a:p>
            <a:r>
              <a:rPr lang="de-DE" sz="2000" dirty="0">
                <a:latin typeface="+mn-lt"/>
              </a:rPr>
              <a:t>&gt; Wären in Abb. 6.2.7 auch </a:t>
            </a:r>
            <a:r>
              <a:rPr lang="de-DE" sz="2000" i="1" dirty="0">
                <a:latin typeface="+mn-lt"/>
              </a:rPr>
              <a:t>A</a:t>
            </a:r>
            <a:r>
              <a:rPr lang="de-DE" sz="2000" dirty="0">
                <a:latin typeface="+mn-lt"/>
              </a:rPr>
              <a:t> und </a:t>
            </a:r>
            <a:r>
              <a:rPr lang="de-DE" sz="2000" i="1" dirty="0">
                <a:latin typeface="+mn-lt"/>
              </a:rPr>
              <a:t>C</a:t>
            </a:r>
            <a:r>
              <a:rPr lang="de-DE" sz="2000" dirty="0">
                <a:latin typeface="+mn-lt"/>
              </a:rPr>
              <a:t> unabhängig, so läge eine Situation</a:t>
            </a:r>
          </a:p>
          <a:p>
            <a:r>
              <a:rPr lang="de-DE" sz="2000" b="1" dirty="0">
                <a:solidFill>
                  <a:srgbClr val="0070C0"/>
                </a:solidFill>
                <a:latin typeface="+mn-lt"/>
              </a:rPr>
              <a:t>   paarweise Unabhängigkeit </a:t>
            </a:r>
            <a:r>
              <a:rPr lang="de-DE" sz="2000" dirty="0">
                <a:latin typeface="+mn-lt"/>
              </a:rPr>
              <a:t>vor. </a:t>
            </a:r>
          </a:p>
        </p:txBody>
      </p:sp>
      <p:sp>
        <p:nvSpPr>
          <p:cNvPr id="10" name="Textfeld 9"/>
          <p:cNvSpPr txBox="1"/>
          <p:nvPr/>
        </p:nvSpPr>
        <p:spPr>
          <a:xfrm>
            <a:off x="468313" y="2348880"/>
            <a:ext cx="7920112" cy="707886"/>
          </a:xfrm>
          <a:prstGeom prst="rect">
            <a:avLst/>
          </a:prstGeom>
          <a:noFill/>
        </p:spPr>
        <p:txBody>
          <a:bodyPr wrap="square" rtlCol="0">
            <a:spAutoFit/>
          </a:bodyPr>
          <a:lstStyle/>
          <a:p>
            <a:r>
              <a:rPr lang="de-DE" sz="2000" dirty="0">
                <a:latin typeface="+mn-lt"/>
              </a:rPr>
              <a:t>&gt; Paarweise Unabhängigkeit impliziert jedoch keine „vollständige </a:t>
            </a:r>
            <a:r>
              <a:rPr lang="de-DE" sz="2000" dirty="0" err="1">
                <a:latin typeface="+mn-lt"/>
              </a:rPr>
              <a:t>Unab</a:t>
            </a:r>
            <a:r>
              <a:rPr lang="de-DE" sz="2000" dirty="0">
                <a:latin typeface="+mn-lt"/>
              </a:rPr>
              <a:t>-</a:t>
            </a:r>
          </a:p>
          <a:p>
            <a:r>
              <a:rPr lang="de-DE" sz="2000" dirty="0">
                <a:latin typeface="+mn-lt"/>
              </a:rPr>
              <a:t>   </a:t>
            </a:r>
            <a:r>
              <a:rPr lang="de-DE" sz="2000" dirty="0" err="1">
                <a:latin typeface="+mn-lt"/>
              </a:rPr>
              <a:t>hängigkeit</a:t>
            </a:r>
            <a:r>
              <a:rPr lang="de-DE" sz="2000" dirty="0">
                <a:latin typeface="+mn-lt"/>
              </a:rPr>
              <a:t>.</a:t>
            </a:r>
          </a:p>
        </p:txBody>
      </p:sp>
      <p:sp>
        <p:nvSpPr>
          <p:cNvPr id="11" name="Textfeld 10"/>
          <p:cNvSpPr txBox="1"/>
          <p:nvPr/>
        </p:nvSpPr>
        <p:spPr>
          <a:xfrm>
            <a:off x="468313" y="3070027"/>
            <a:ext cx="7920112" cy="400110"/>
          </a:xfrm>
          <a:prstGeom prst="rect">
            <a:avLst/>
          </a:prstGeom>
          <a:noFill/>
        </p:spPr>
        <p:txBody>
          <a:bodyPr wrap="square" rtlCol="0">
            <a:spAutoFit/>
          </a:bodyPr>
          <a:lstStyle/>
          <a:p>
            <a:r>
              <a:rPr lang="de-DE" sz="2000" dirty="0">
                <a:latin typeface="+mn-lt"/>
              </a:rPr>
              <a:t>&gt; Bei paarweiser Unabhängigkeit von </a:t>
            </a:r>
            <a:r>
              <a:rPr lang="de-DE" sz="2000" i="1" dirty="0">
                <a:latin typeface="+mn-lt"/>
              </a:rPr>
              <a:t>A</a:t>
            </a:r>
            <a:r>
              <a:rPr lang="de-DE" sz="2000" dirty="0">
                <a:latin typeface="+mn-lt"/>
              </a:rPr>
              <a:t>, </a:t>
            </a:r>
            <a:r>
              <a:rPr lang="de-DE" sz="2000" i="1" dirty="0">
                <a:latin typeface="+mn-lt"/>
              </a:rPr>
              <a:t>B</a:t>
            </a:r>
            <a:r>
              <a:rPr lang="de-DE" sz="2000" dirty="0">
                <a:latin typeface="+mn-lt"/>
              </a:rPr>
              <a:t> und </a:t>
            </a:r>
            <a:r>
              <a:rPr lang="de-DE" sz="2000" i="1" dirty="0">
                <a:latin typeface="+mn-lt"/>
              </a:rPr>
              <a:t>C</a:t>
            </a:r>
            <a:r>
              <a:rPr lang="de-DE" sz="2000" dirty="0">
                <a:latin typeface="+mn-lt"/>
              </a:rPr>
              <a:t> gilt lediglich: </a:t>
            </a:r>
          </a:p>
        </p:txBody>
      </p:sp>
      <mc:AlternateContent xmlns:mc="http://schemas.openxmlformats.org/markup-compatibility/2006" xmlns:a14="http://schemas.microsoft.com/office/drawing/2010/main">
        <mc:Choice Requires="a14">
          <p:sp>
            <p:nvSpPr>
              <p:cNvPr id="12" name="Textfeld 11"/>
              <p:cNvSpPr txBox="1"/>
              <p:nvPr/>
            </p:nvSpPr>
            <p:spPr>
              <a:xfrm>
                <a:off x="1403648" y="3478605"/>
                <a:ext cx="3887664" cy="73314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𝐶</m:t>
                          </m:r>
                          <m:r>
                            <a:rPr lang="de-DE" sz="2000" b="0" i="1" smtClean="0">
                              <a:solidFill>
                                <a:schemeClr val="tx1"/>
                              </a:solidFill>
                              <a:latin typeface="Cambria Math"/>
                            </a:rPr>
                            <m:t>|</m:t>
                          </m:r>
                          <m:r>
                            <a:rPr lang="de-DE" sz="2000" b="0" i="1" smtClean="0">
                              <a:solidFill>
                                <a:schemeClr val="tx1"/>
                              </a:solidFill>
                              <a:latin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e>
                          </m:d>
                        </m:num>
                        <m:den>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den>
                      </m:f>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403648" y="3478605"/>
                <a:ext cx="3887664" cy="73314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2731930" y="4211754"/>
                <a:ext cx="2327262" cy="73314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𝐴</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𝐶</m:t>
                              </m:r>
                            </m:e>
                          </m:d>
                        </m:num>
                        <m:den>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𝐴</m:t>
                              </m:r>
                            </m:e>
                          </m:d>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𝐵</m:t>
                              </m:r>
                            </m:e>
                          </m:d>
                        </m:den>
                      </m:f>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731930" y="4211754"/>
                <a:ext cx="2327262" cy="733149"/>
              </a:xfrm>
              <a:prstGeom prst="rect">
                <a:avLst/>
              </a:prstGeom>
              <a:blipFill rotWithShape="1">
                <a:blip r:embed="rId4"/>
                <a:stretch>
                  <a:fillRect/>
                </a:stretch>
              </a:blipFill>
            </p:spPr>
            <p:txBody>
              <a:bodyPr/>
              <a:lstStyle/>
              <a:p>
                <a:r>
                  <a:rPr lang="de-DE">
                    <a:noFill/>
                  </a:rPr>
                  <a:t> </a:t>
                </a:r>
              </a:p>
            </p:txBody>
          </p:sp>
        </mc:Fallback>
      </mc:AlternateContent>
      <p:sp>
        <p:nvSpPr>
          <p:cNvPr id="14" name="Textfeld 13"/>
          <p:cNvSpPr txBox="1"/>
          <p:nvPr/>
        </p:nvSpPr>
        <p:spPr>
          <a:xfrm>
            <a:off x="468312" y="4944903"/>
            <a:ext cx="8136136" cy="400110"/>
          </a:xfrm>
          <a:prstGeom prst="rect">
            <a:avLst/>
          </a:prstGeom>
          <a:noFill/>
        </p:spPr>
        <p:txBody>
          <a:bodyPr wrap="square" rtlCol="0">
            <a:spAutoFit/>
          </a:bodyPr>
          <a:lstStyle/>
          <a:p>
            <a:r>
              <a:rPr lang="de-DE" sz="2000" dirty="0">
                <a:latin typeface="+mn-lt"/>
              </a:rPr>
              <a:t>&gt; Bei </a:t>
            </a:r>
            <a:r>
              <a:rPr lang="de-DE" sz="2000" b="1" dirty="0">
                <a:solidFill>
                  <a:srgbClr val="0070C0"/>
                </a:solidFill>
                <a:latin typeface="+mn-lt"/>
              </a:rPr>
              <a:t>(vollständiger) Unabhängigkeit </a:t>
            </a:r>
            <a:r>
              <a:rPr lang="de-DE" sz="2000" dirty="0">
                <a:latin typeface="+mn-lt"/>
              </a:rPr>
              <a:t> von </a:t>
            </a:r>
            <a:r>
              <a:rPr lang="de-DE" sz="2000" i="1" dirty="0">
                <a:latin typeface="+mn-lt"/>
              </a:rPr>
              <a:t>A</a:t>
            </a:r>
            <a:r>
              <a:rPr lang="de-DE" sz="2000" dirty="0">
                <a:latin typeface="+mn-lt"/>
              </a:rPr>
              <a:t>, </a:t>
            </a:r>
            <a:r>
              <a:rPr lang="de-DE" sz="2000" i="1" dirty="0">
                <a:latin typeface="+mn-lt"/>
              </a:rPr>
              <a:t>B</a:t>
            </a:r>
            <a:r>
              <a:rPr lang="de-DE" sz="2000" dirty="0">
                <a:latin typeface="+mn-lt"/>
              </a:rPr>
              <a:t> und </a:t>
            </a:r>
            <a:r>
              <a:rPr lang="de-DE" sz="2000" i="1" dirty="0">
                <a:latin typeface="+mn-lt"/>
              </a:rPr>
              <a:t>C</a:t>
            </a:r>
            <a:r>
              <a:rPr lang="de-DE" sz="2000" dirty="0">
                <a:latin typeface="+mn-lt"/>
              </a:rPr>
              <a:t> gilt auch: </a:t>
            </a:r>
          </a:p>
        </p:txBody>
      </p:sp>
      <mc:AlternateContent xmlns:mc="http://schemas.openxmlformats.org/markup-compatibility/2006" xmlns:a14="http://schemas.microsoft.com/office/drawing/2010/main">
        <mc:Choice Requires="a14">
          <p:sp>
            <p:nvSpPr>
              <p:cNvPr id="15" name="Textfeld 14"/>
              <p:cNvSpPr txBox="1"/>
              <p:nvPr/>
            </p:nvSpPr>
            <p:spPr>
              <a:xfrm>
                <a:off x="1556048" y="5350316"/>
                <a:ext cx="388766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𝐴</m:t>
                          </m:r>
                          <m:r>
                            <a:rPr lang="de-DE" sz="2000" i="1">
                              <a:solidFill>
                                <a:schemeClr val="tx1"/>
                              </a:solidFill>
                              <a:latin typeface="Cambria Math"/>
                              <a:ea typeface="Cambria Math"/>
                            </a:rPr>
                            <m:t>∩</m:t>
                          </m:r>
                          <m:r>
                            <a:rPr lang="de-DE" sz="2000" i="1">
                              <a:solidFill>
                                <a:schemeClr val="tx1"/>
                              </a:solidFill>
                              <a:latin typeface="Cambria Math"/>
                              <a:ea typeface="Cambria Math"/>
                            </a:rPr>
                            <m:t>𝐵</m:t>
                          </m:r>
                          <m:r>
                            <a:rPr lang="de-DE" sz="2000" i="1">
                              <a:solidFill>
                                <a:schemeClr val="tx1"/>
                              </a:solidFill>
                              <a:latin typeface="Cambria Math"/>
                              <a:ea typeface="Cambria Math"/>
                            </a:rPr>
                            <m:t>∩</m:t>
                          </m:r>
                          <m:r>
                            <a:rPr lang="de-DE" sz="2000" i="1">
                              <a:solidFill>
                                <a:schemeClr val="tx1"/>
                              </a:solidFill>
                              <a:latin typeface="Cambria Math"/>
                              <a:ea typeface="Cambria Math"/>
                            </a:rPr>
                            <m:t>𝐶</m:t>
                          </m:r>
                        </m:e>
                      </m:d>
                      <m:r>
                        <a:rPr lang="de-DE" sz="2000" b="0" i="1" smtClean="0">
                          <a:solidFill>
                            <a:schemeClr val="tx1"/>
                          </a:solidFill>
                          <a:latin typeface="Cambria Math"/>
                          <a:ea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𝐴</m:t>
                          </m:r>
                        </m:e>
                      </m:d>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𝐵</m:t>
                          </m:r>
                        </m:e>
                      </m:d>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𝐶</m:t>
                          </m:r>
                        </m:e>
                      </m:d>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556048" y="5350316"/>
                <a:ext cx="3887664"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566317" y="5824493"/>
                <a:ext cx="289824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i="1" smtClean="0">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𝐶</m:t>
                          </m:r>
                          <m:r>
                            <a:rPr lang="de-DE" sz="2000" b="0" i="1" smtClean="0">
                              <a:solidFill>
                                <a:schemeClr val="tx1"/>
                              </a:solidFill>
                              <a:latin typeface="Cambria Math"/>
                            </a:rPr>
                            <m:t>|</m:t>
                          </m:r>
                          <m:r>
                            <a:rPr lang="de-DE" sz="2000" i="1">
                              <a:solidFill>
                                <a:schemeClr val="tx1"/>
                              </a:solidFill>
                              <a:latin typeface="Cambria Math"/>
                            </a:rPr>
                            <m:t>𝐴</m:t>
                          </m:r>
                          <m:r>
                            <a:rPr lang="de-DE" sz="2000" i="1">
                              <a:solidFill>
                                <a:schemeClr val="tx1"/>
                              </a:solidFill>
                              <a:latin typeface="Cambria Math"/>
                              <a:ea typeface="Cambria Math"/>
                            </a:rPr>
                            <m:t>∩</m:t>
                          </m:r>
                          <m:r>
                            <a:rPr lang="de-DE" sz="2000" i="1">
                              <a:solidFill>
                                <a:schemeClr val="tx1"/>
                              </a:solidFill>
                              <a:latin typeface="Cambria Math"/>
                              <a:ea typeface="Cambria Math"/>
                            </a:rPr>
                            <m:t>𝐵</m:t>
                          </m:r>
                        </m:e>
                      </m:d>
                      <m:r>
                        <a:rPr lang="de-DE" sz="2000" b="0" i="1" smtClean="0">
                          <a:solidFill>
                            <a:schemeClr val="tx1"/>
                          </a:solidFill>
                          <a:latin typeface="Cambria Math"/>
                          <a:ea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𝐶</m:t>
                          </m:r>
                        </m:e>
                      </m:d>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566317" y="5824493"/>
                <a:ext cx="2898248" cy="400110"/>
              </a:xfrm>
              <a:prstGeom prst="rect">
                <a:avLst/>
              </a:prstGeom>
              <a:blipFill rotWithShape="1">
                <a:blip r:embed="rId6"/>
                <a:stretch>
                  <a:fillRect b="-16667"/>
                </a:stretch>
              </a:blipFill>
            </p:spPr>
            <p:txBody>
              <a:bodyPr/>
              <a:lstStyle/>
              <a:p>
                <a:r>
                  <a:rPr lang="de-DE">
                    <a:noFill/>
                  </a:rPr>
                  <a:t> </a:t>
                </a:r>
              </a:p>
            </p:txBody>
          </p:sp>
        </mc:Fallback>
      </mc:AlternateContent>
      <p:sp>
        <p:nvSpPr>
          <p:cNvPr id="19" name="Textfeld 18"/>
          <p:cNvSpPr txBox="1"/>
          <p:nvPr/>
        </p:nvSpPr>
        <p:spPr>
          <a:xfrm>
            <a:off x="4931272" y="4238278"/>
            <a:ext cx="720080" cy="707886"/>
          </a:xfrm>
          <a:prstGeom prst="rect">
            <a:avLst/>
          </a:prstGeom>
          <a:noFill/>
        </p:spPr>
        <p:txBody>
          <a:bodyPr wrap="square" rtlCol="0">
            <a:spAutoFit/>
          </a:bodyPr>
          <a:lstStyle/>
          <a:p>
            <a:r>
              <a:rPr lang="de-DE" sz="4000" dirty="0">
                <a:solidFill>
                  <a:srgbClr val="0070C0"/>
                </a:solidFill>
                <a:latin typeface="+mn-lt"/>
              </a:rPr>
              <a:t>?</a:t>
            </a: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320</a:t>
            </a:r>
            <a:endParaRPr lang="de-DE" sz="8000" b="1" dirty="0">
              <a:solidFill>
                <a:schemeClr val="tx1"/>
              </a:solidFill>
              <a:latin typeface="+mj-lt"/>
            </a:endParaRPr>
          </a:p>
        </p:txBody>
      </p:sp>
    </p:spTree>
    <p:extLst>
      <p:ext uri="{BB962C8B-B14F-4D97-AF65-F5344CB8AC3E}">
        <p14:creationId xmlns:p14="http://schemas.microsoft.com/office/powerpoint/2010/main" val="1438305598"/>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8313" y="105273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Unabhängigkeit von mehreren Ereignissen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p:nvPr/>
        </p:nvSpPr>
        <p:spPr>
          <a:xfrm>
            <a:off x="468312" y="5373216"/>
            <a:ext cx="7920112" cy="1015663"/>
          </a:xfrm>
          <a:prstGeom prst="rect">
            <a:avLst/>
          </a:prstGeom>
          <a:noFill/>
        </p:spPr>
        <p:txBody>
          <a:bodyPr wrap="square" rtlCol="0">
            <a:spAutoFit/>
          </a:bodyPr>
          <a:lstStyle/>
          <a:p>
            <a:r>
              <a:rPr lang="de-DE" sz="2000" dirty="0">
                <a:latin typeface="+mn-lt"/>
              </a:rPr>
              <a:t>Die Wahrscheinlichkeit des „Schnittereignisses“ muss für jede Teil-</a:t>
            </a:r>
          </a:p>
          <a:p>
            <a:r>
              <a:rPr lang="de-DE" sz="2000" dirty="0">
                <a:latin typeface="+mn-lt"/>
              </a:rPr>
              <a:t>menge bestehend aus bis zu </a:t>
            </a:r>
            <a:r>
              <a:rPr lang="de-DE" sz="2000" i="1" dirty="0">
                <a:latin typeface="+mn-lt"/>
              </a:rPr>
              <a:t>n</a:t>
            </a:r>
            <a:r>
              <a:rPr lang="de-DE" sz="2000" dirty="0">
                <a:latin typeface="+mn-lt"/>
              </a:rPr>
              <a:t> Ereignissen dem Produkt der Wahr- </a:t>
            </a:r>
            <a:r>
              <a:rPr lang="de-DE" sz="2000" dirty="0" err="1">
                <a:latin typeface="+mn-lt"/>
              </a:rPr>
              <a:t>scheinlichkeiten</a:t>
            </a:r>
            <a:r>
              <a:rPr lang="de-DE" sz="2000" dirty="0">
                <a:latin typeface="+mn-lt"/>
              </a:rPr>
              <a:t> der jeweiligen einzelnen Ereignisse entsprechen.</a:t>
            </a: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321</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2" y="1539498"/>
            <a:ext cx="7591425" cy="838200"/>
          </a:xfrm>
          <a:prstGeom prst="rect">
            <a:avLst/>
          </a:prstGeom>
        </p:spPr>
      </p:pic>
      <p:pic>
        <p:nvPicPr>
          <p:cNvPr id="3" name="Grafik 2"/>
          <p:cNvPicPr>
            <a:picLocks noChangeAspect="1"/>
          </p:cNvPicPr>
          <p:nvPr/>
        </p:nvPicPr>
        <p:blipFill>
          <a:blip r:embed="rId4"/>
          <a:stretch>
            <a:fillRect/>
          </a:stretch>
        </p:blipFill>
        <p:spPr>
          <a:xfrm>
            <a:off x="468312" y="2377698"/>
            <a:ext cx="7591425" cy="2924175"/>
          </a:xfrm>
          <a:prstGeom prst="rect">
            <a:avLst/>
          </a:prstGeom>
        </p:spPr>
      </p:pic>
    </p:spTree>
    <p:extLst>
      <p:ext uri="{BB962C8B-B14F-4D97-AF65-F5344CB8AC3E}">
        <p14:creationId xmlns:p14="http://schemas.microsoft.com/office/powerpoint/2010/main" val="3260557590"/>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9"/>
          <p:cNvSpPr txBox="1">
            <a:spLocks noChangeArrowheads="1"/>
          </p:cNvSpPr>
          <p:nvPr/>
        </p:nvSpPr>
        <p:spPr bwMode="auto">
          <a:xfrm>
            <a:off x="468313" y="105273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6.2.5 </a:t>
            </a:r>
            <a:r>
              <a:rPr lang="de-DE" sz="2000" dirty="0">
                <a:solidFill>
                  <a:srgbClr val="0070C0"/>
                </a:solidFill>
                <a:latin typeface="+mn-lt"/>
              </a:rPr>
              <a:t>●</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322</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451224"/>
            <a:ext cx="6438900" cy="4829175"/>
          </a:xfrm>
          <a:prstGeom prst="rect">
            <a:avLst/>
          </a:prstGeom>
        </p:spPr>
      </p:pic>
    </p:spTree>
    <p:extLst>
      <p:ext uri="{BB962C8B-B14F-4D97-AF65-F5344CB8AC3E}">
        <p14:creationId xmlns:p14="http://schemas.microsoft.com/office/powerpoint/2010/main" val="1901753515"/>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323</a:t>
            </a:r>
            <a:endParaRPr lang="de-DE" sz="8000" b="1" dirty="0">
              <a:solidFill>
                <a:schemeClr val="tx1"/>
              </a:solidFill>
              <a:latin typeface="+mj-lt"/>
            </a:endParaRPr>
          </a:p>
        </p:txBody>
      </p:sp>
      <p:sp>
        <p:nvSpPr>
          <p:cNvPr id="6" name="Textfeld 9"/>
          <p:cNvSpPr txBox="1">
            <a:spLocks noChangeArrowheads="1"/>
          </p:cNvSpPr>
          <p:nvPr/>
        </p:nvSpPr>
        <p:spPr bwMode="auto">
          <a:xfrm>
            <a:off x="468313" y="105273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Implizierte Unabhängigkeit weiterer Ereignisse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656631"/>
            <a:ext cx="7600950" cy="3743325"/>
          </a:xfrm>
          <a:prstGeom prst="rect">
            <a:avLst/>
          </a:prstGeom>
        </p:spPr>
      </p:pic>
    </p:spTree>
    <p:extLst>
      <p:ext uri="{BB962C8B-B14F-4D97-AF65-F5344CB8AC3E}">
        <p14:creationId xmlns:p14="http://schemas.microsoft.com/office/powerpoint/2010/main" val="3673875189"/>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324</a:t>
            </a:r>
            <a:endParaRPr lang="de-DE" sz="8000" b="1" dirty="0">
              <a:solidFill>
                <a:schemeClr val="tx1"/>
              </a:solidFill>
              <a:latin typeface="+mj-lt"/>
            </a:endParaRPr>
          </a:p>
        </p:txBody>
      </p:sp>
      <p:sp>
        <p:nvSpPr>
          <p:cNvPr id="6" name="Textfeld 9"/>
          <p:cNvSpPr txBox="1">
            <a:spLocks noChangeArrowheads="1"/>
          </p:cNvSpPr>
          <p:nvPr/>
        </p:nvSpPr>
        <p:spPr bwMode="auto">
          <a:xfrm>
            <a:off x="453505" y="1556792"/>
            <a:ext cx="606271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Satz von der totalen Wahrscheinlichkeit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2" y="981075"/>
            <a:ext cx="453573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6.2.3 Kalkül nach der Formel von </a:t>
            </a:r>
            <a:r>
              <a:rPr lang="de-DE" sz="2000" b="1" dirty="0" err="1">
                <a:solidFill>
                  <a:srgbClr val="0070C0"/>
                </a:solidFill>
                <a:latin typeface="+mn-lt"/>
              </a:rPr>
              <a:t>Bayes</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2" y="1948167"/>
            <a:ext cx="7591425" cy="2295525"/>
          </a:xfrm>
          <a:prstGeom prst="rect">
            <a:avLst/>
          </a:prstGeom>
        </p:spPr>
      </p:pic>
      <p:pic>
        <p:nvPicPr>
          <p:cNvPr id="3" name="Grafik 2"/>
          <p:cNvPicPr>
            <a:picLocks noChangeAspect="1"/>
          </p:cNvPicPr>
          <p:nvPr/>
        </p:nvPicPr>
        <p:blipFill>
          <a:blip r:embed="rId4"/>
          <a:stretch>
            <a:fillRect/>
          </a:stretch>
        </p:blipFill>
        <p:spPr>
          <a:xfrm>
            <a:off x="683568" y="4274390"/>
            <a:ext cx="5248275" cy="2371725"/>
          </a:xfrm>
          <a:prstGeom prst="rect">
            <a:avLst/>
          </a:prstGeom>
        </p:spPr>
      </p:pic>
    </p:spTree>
    <p:extLst>
      <p:ext uri="{BB962C8B-B14F-4D97-AF65-F5344CB8AC3E}">
        <p14:creationId xmlns:p14="http://schemas.microsoft.com/office/powerpoint/2010/main" val="1842230746"/>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325</a:t>
            </a:r>
            <a:endParaRPr lang="de-DE" sz="8000" b="1" dirty="0">
              <a:solidFill>
                <a:schemeClr val="tx1"/>
              </a:solidFill>
              <a:latin typeface="+mj-lt"/>
            </a:endParaRPr>
          </a:p>
        </p:txBody>
      </p:sp>
      <p:sp>
        <p:nvSpPr>
          <p:cNvPr id="9" name="Textfeld 8"/>
          <p:cNvSpPr txBox="1"/>
          <p:nvPr/>
        </p:nvSpPr>
        <p:spPr>
          <a:xfrm>
            <a:off x="468463" y="1268760"/>
            <a:ext cx="7862911" cy="707886"/>
          </a:xfrm>
          <a:prstGeom prst="rect">
            <a:avLst/>
          </a:prstGeom>
          <a:noFill/>
        </p:spPr>
        <p:txBody>
          <a:bodyPr wrap="square" rtlCol="0">
            <a:spAutoFit/>
          </a:bodyPr>
          <a:lstStyle/>
          <a:p>
            <a:r>
              <a:rPr lang="de-DE" sz="2000" dirty="0">
                <a:latin typeface="+mn-lt"/>
              </a:rPr>
              <a:t>&gt; Eine derart beschriebene Menge von Ereignissen heißt auch  </a:t>
            </a:r>
          </a:p>
          <a:p>
            <a:r>
              <a:rPr lang="de-DE" sz="2000" dirty="0">
                <a:latin typeface="+mn-lt"/>
              </a:rPr>
              <a:t>   </a:t>
            </a:r>
            <a:r>
              <a:rPr lang="de-DE" sz="2000" b="1" dirty="0">
                <a:solidFill>
                  <a:srgbClr val="0070C0"/>
                </a:solidFill>
                <a:latin typeface="+mn-lt"/>
              </a:rPr>
              <a:t>disjunkte Zerlegung </a:t>
            </a:r>
            <a:r>
              <a:rPr lang="de-DE" sz="2000" dirty="0">
                <a:latin typeface="+mn-lt"/>
              </a:rPr>
              <a:t>oder </a:t>
            </a:r>
            <a:r>
              <a:rPr lang="de-DE" sz="2000" b="1" dirty="0">
                <a:solidFill>
                  <a:srgbClr val="0070C0"/>
                </a:solidFill>
                <a:latin typeface="+mn-lt"/>
              </a:rPr>
              <a:t>Partition</a:t>
            </a:r>
            <a:r>
              <a:rPr lang="de-DE" sz="2000" dirty="0">
                <a:latin typeface="+mn-lt"/>
              </a:rPr>
              <a:t> des Ergebnisraumes.</a:t>
            </a:r>
          </a:p>
        </p:txBody>
      </p:sp>
      <p:sp>
        <p:nvSpPr>
          <p:cNvPr id="10" name="Textfeld 9"/>
          <p:cNvSpPr txBox="1"/>
          <p:nvPr/>
        </p:nvSpPr>
        <p:spPr>
          <a:xfrm>
            <a:off x="468313" y="2032780"/>
            <a:ext cx="7862911" cy="400110"/>
          </a:xfrm>
          <a:prstGeom prst="rect">
            <a:avLst/>
          </a:prstGeom>
          <a:noFill/>
        </p:spPr>
        <p:txBody>
          <a:bodyPr wrap="square" rtlCol="0">
            <a:spAutoFit/>
          </a:bodyPr>
          <a:lstStyle/>
          <a:p>
            <a:r>
              <a:rPr lang="de-DE" sz="2000" dirty="0">
                <a:latin typeface="+mn-lt"/>
              </a:rPr>
              <a:t>&gt; Es gilt:</a:t>
            </a:r>
          </a:p>
        </p:txBody>
      </p:sp>
      <mc:AlternateContent xmlns:mc="http://schemas.openxmlformats.org/markup-compatibility/2006" xmlns:a14="http://schemas.microsoft.com/office/drawing/2010/main">
        <mc:Choice Requires="a14">
          <p:sp>
            <p:nvSpPr>
              <p:cNvPr id="2" name="Textfeld 1"/>
              <p:cNvSpPr txBox="1"/>
              <p:nvPr/>
            </p:nvSpPr>
            <p:spPr>
              <a:xfrm>
                <a:off x="1484689" y="2329576"/>
                <a:ext cx="6508320" cy="93750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𝐵</m:t>
                      </m:r>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𝐴</m:t>
                              </m:r>
                            </m:e>
                            <m:sub>
                              <m:r>
                                <a:rPr lang="de-DE" sz="2000" b="0" i="1" smtClean="0">
                                  <a:solidFill>
                                    <a:schemeClr val="tx1"/>
                                  </a:solidFill>
                                  <a:latin typeface="Cambria Math"/>
                                </a:rPr>
                                <m:t>1</m:t>
                              </m:r>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𝐴</m:t>
                              </m:r>
                            </m:e>
                            <m:sub>
                              <m:r>
                                <a:rPr lang="de-DE" sz="2000" b="0" i="1" smtClean="0">
                                  <a:solidFill>
                                    <a:schemeClr val="tx1"/>
                                  </a:solidFill>
                                  <a:latin typeface="Cambria Math"/>
                                </a:rPr>
                                <m:t>2</m:t>
                              </m:r>
                            </m:sub>
                          </m:sSub>
                          <m:r>
                            <a:rPr lang="de-DE" sz="2000" i="1">
                              <a:solidFill>
                                <a:schemeClr val="tx1"/>
                              </a:solidFill>
                              <a:latin typeface="Cambria Math"/>
                              <a:ea typeface="Cambria Math"/>
                            </a:rPr>
                            <m:t>∩</m:t>
                          </m:r>
                          <m:r>
                            <a:rPr lang="de-DE" sz="2000" i="1">
                              <a:solidFill>
                                <a:schemeClr val="tx1"/>
                              </a:solidFill>
                              <a:latin typeface="Cambria Math"/>
                              <a:ea typeface="Cambria Math"/>
                            </a:rPr>
                            <m:t>𝐵</m:t>
                          </m:r>
                        </m:e>
                      </m:d>
                      <m:r>
                        <a:rPr lang="de-DE" sz="2000" i="1" smtClean="0">
                          <a:solidFill>
                            <a:schemeClr val="tx1"/>
                          </a:solidFill>
                          <a:latin typeface="Cambria Math"/>
                          <a:ea typeface="Cambria Math"/>
                        </a:rPr>
                        <m:t>∪⋯∪</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𝐴</m:t>
                              </m:r>
                            </m:e>
                            <m:sub>
                              <m:r>
                                <a:rPr lang="de-DE" sz="2000" b="0" i="1" smtClean="0">
                                  <a:solidFill>
                                    <a:schemeClr val="tx1"/>
                                  </a:solidFill>
                                  <a:latin typeface="Cambria Math"/>
                                </a:rPr>
                                <m:t>𝑛</m:t>
                              </m:r>
                            </m:sub>
                          </m:sSub>
                          <m:r>
                            <a:rPr lang="de-DE" sz="2000" i="1">
                              <a:solidFill>
                                <a:schemeClr val="tx1"/>
                              </a:solidFill>
                              <a:latin typeface="Cambria Math"/>
                              <a:ea typeface="Cambria Math"/>
                            </a:rPr>
                            <m:t>∩</m:t>
                          </m:r>
                          <m:r>
                            <a:rPr lang="de-DE" sz="2000" i="1">
                              <a:solidFill>
                                <a:schemeClr val="tx1"/>
                              </a:solidFill>
                              <a:latin typeface="Cambria Math"/>
                              <a:ea typeface="Cambria Math"/>
                            </a:rPr>
                            <m:t>𝐵</m:t>
                          </m:r>
                        </m:e>
                      </m:d>
                      <m:r>
                        <a:rPr lang="de-DE" sz="2000" b="0" i="1" smtClean="0">
                          <a:solidFill>
                            <a:schemeClr val="tx1"/>
                          </a:solidFill>
                          <a:latin typeface="Cambria Math"/>
                          <a:ea typeface="Cambria Math"/>
                        </a:rPr>
                        <m:t>=</m:t>
                      </m:r>
                      <m:nary>
                        <m:naryPr>
                          <m:chr m:val="⋃"/>
                          <m:ctrlPr>
                            <a:rPr lang="de-DE" sz="2000" b="0" i="1" smtClean="0">
                              <a:solidFill>
                                <a:schemeClr val="tx1"/>
                              </a:solidFill>
                              <a:latin typeface="Cambria Math" panose="02040503050406030204" pitchFamily="18" charset="0"/>
                              <a:ea typeface="Cambria Math"/>
                            </a:rPr>
                          </m:ctrlPr>
                        </m:naryPr>
                        <m:sub>
                          <m:r>
                            <m:rPr>
                              <m:brk m:alnAt="23"/>
                            </m:rPr>
                            <a:rPr lang="de-DE" sz="2000" b="0" i="1" smtClean="0">
                              <a:solidFill>
                                <a:schemeClr val="tx1"/>
                              </a:solidFill>
                              <a:latin typeface="Cambria Math"/>
                              <a:ea typeface="Cambria Math"/>
                            </a:rPr>
                            <m:t>𝑖</m:t>
                          </m:r>
                          <m:r>
                            <a:rPr lang="de-DE" sz="2000" b="0" i="1" smtClean="0">
                              <a:solidFill>
                                <a:schemeClr val="tx1"/>
                              </a:solidFill>
                              <a:latin typeface="Cambria Math"/>
                              <a:ea typeface="Cambria Math"/>
                            </a:rPr>
                            <m:t>=1</m:t>
                          </m:r>
                        </m:sub>
                        <m:sup>
                          <m:r>
                            <a:rPr lang="de-DE" sz="2000" b="0" i="1" smtClean="0">
                              <a:solidFill>
                                <a:schemeClr val="tx1"/>
                              </a:solidFill>
                              <a:latin typeface="Cambria Math"/>
                              <a:ea typeface="Cambria Math"/>
                            </a:rPr>
                            <m:t>𝑛</m:t>
                          </m:r>
                        </m:sup>
                        <m:e>
                          <m:d>
                            <m:dPr>
                              <m:ctrlPr>
                                <a:rPr lang="de-DE" sz="2000" b="0" i="1" smtClean="0">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𝑖</m:t>
                                  </m:r>
                                </m:sub>
                              </m:sSub>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𝐵</m:t>
                              </m:r>
                            </m:e>
                          </m:d>
                        </m:e>
                      </m:nary>
                    </m:oMath>
                  </m:oMathPara>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1484689" y="2329576"/>
                <a:ext cx="6508320" cy="937501"/>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468310" y="4293096"/>
                <a:ext cx="7862911" cy="707886"/>
              </a:xfrm>
              <a:prstGeom prst="rect">
                <a:avLst/>
              </a:prstGeom>
              <a:noFill/>
            </p:spPr>
            <p:txBody>
              <a:bodyPr wrap="square" rtlCol="0">
                <a:spAutoFit/>
              </a:bodyPr>
              <a:lstStyle/>
              <a:p>
                <a:r>
                  <a:rPr lang="de-DE" sz="2000" dirty="0">
                    <a:latin typeface="+mn-lt"/>
                  </a:rPr>
                  <a:t>&gt; Man beachte, dass die Ereignisse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𝐴</m:t>
                        </m:r>
                      </m:e>
                      <m:sub>
                        <m:r>
                          <a:rPr lang="de-DE" sz="2000" b="0" i="1" smtClean="0">
                            <a:latin typeface="Cambria Math"/>
                          </a:rPr>
                          <m:t>1</m:t>
                        </m:r>
                      </m:sub>
                    </m:sSub>
                    <m:r>
                      <a:rPr lang="de-DE" sz="2000" i="1" smtClean="0">
                        <a:latin typeface="Cambria Math"/>
                        <a:ea typeface="Cambria Math"/>
                      </a:rPr>
                      <m:t>∩</m:t>
                    </m:r>
                    <m:r>
                      <a:rPr lang="de-DE" sz="2000" b="0" i="1" smtClean="0">
                        <a:latin typeface="Cambria Math"/>
                        <a:ea typeface="Cambria Math"/>
                      </a:rPr>
                      <m:t>𝐵</m:t>
                    </m:r>
                  </m:oMath>
                </a14:m>
                <a:r>
                  <a:rPr lang="de-DE" sz="2000" dirty="0">
                    <a:latin typeface="+mn-lt"/>
                  </a:rPr>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𝐴</m:t>
                        </m:r>
                      </m:e>
                      <m:sub>
                        <m:r>
                          <a:rPr lang="de-DE" sz="2000" b="0" i="1" smtClean="0">
                            <a:latin typeface="Cambria Math"/>
                          </a:rPr>
                          <m:t>2</m:t>
                        </m:r>
                      </m:sub>
                    </m:sSub>
                    <m:r>
                      <a:rPr lang="de-DE" sz="2000" i="1">
                        <a:latin typeface="Cambria Math"/>
                        <a:ea typeface="Cambria Math"/>
                      </a:rPr>
                      <m:t>∩</m:t>
                    </m:r>
                    <m:r>
                      <a:rPr lang="de-DE" sz="2000" i="1">
                        <a:latin typeface="Cambria Math"/>
                        <a:ea typeface="Cambria Math"/>
                      </a:rPr>
                      <m:t>𝐵</m:t>
                    </m:r>
                  </m:oMath>
                </a14:m>
                <a:r>
                  <a:rPr lang="de-DE" sz="2000" dirty="0">
                    <a:latin typeface="+mn-lt"/>
                  </a:rPr>
                  <a:t>, ...,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𝐴</m:t>
                        </m:r>
                      </m:e>
                      <m:sub>
                        <m:r>
                          <a:rPr lang="de-DE" sz="2000" b="0" i="1" smtClean="0">
                            <a:latin typeface="Cambria Math"/>
                          </a:rPr>
                          <m:t>𝑛</m:t>
                        </m:r>
                      </m:sub>
                    </m:sSub>
                    <m:r>
                      <a:rPr lang="de-DE" sz="2000" i="1">
                        <a:latin typeface="Cambria Math"/>
                        <a:ea typeface="Cambria Math"/>
                      </a:rPr>
                      <m:t>∩</m:t>
                    </m:r>
                    <m:r>
                      <a:rPr lang="de-DE" sz="2000" i="1">
                        <a:latin typeface="Cambria Math"/>
                        <a:ea typeface="Cambria Math"/>
                      </a:rPr>
                      <m:t>𝐵</m:t>
                    </m:r>
                  </m:oMath>
                </a14:m>
                <a:r>
                  <a:rPr lang="de-DE" sz="2000" dirty="0">
                    <a:latin typeface="+mn-lt"/>
                  </a:rPr>
                  <a:t>, disjunkt</a:t>
                </a:r>
              </a:p>
              <a:p>
                <a:r>
                  <a:rPr lang="de-DE" sz="2000" dirty="0">
                    <a:latin typeface="+mn-lt"/>
                  </a:rPr>
                  <a:t>   sind </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0" y="4293096"/>
                <a:ext cx="7862911" cy="707886"/>
              </a:xfrm>
              <a:prstGeom prst="rect">
                <a:avLst/>
              </a:prstGeom>
              <a:blipFill rotWithShape="1">
                <a:blip r:embed="rId4"/>
                <a:stretch>
                  <a:fillRect l="-853"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683567" y="3267077"/>
                <a:ext cx="5633017" cy="93750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ea typeface="Cambria Math"/>
                        </a:rPr>
                        <m:t>⇒  </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𝐵</m:t>
                          </m:r>
                        </m:e>
                      </m:d>
                      <m:r>
                        <a:rPr lang="de-DE" sz="2000" b="0" i="1" smtClean="0">
                          <a:latin typeface="Cambria Math"/>
                        </a:rPr>
                        <m:t>=</m:t>
                      </m:r>
                      <m:r>
                        <a:rPr lang="de-DE" sz="2000" b="0" i="1" smtClean="0">
                          <a:latin typeface="Cambria Math"/>
                        </a:rPr>
                        <m:t>𝑃</m:t>
                      </m:r>
                      <m:d>
                        <m:dPr>
                          <m:begChr m:val="["/>
                          <m:endChr m:val="]"/>
                          <m:ctrlPr>
                            <a:rPr lang="de-DE" sz="2000" b="0" i="1" smtClean="0">
                              <a:latin typeface="Cambria Math" panose="02040503050406030204" pitchFamily="18" charset="0"/>
                            </a:rPr>
                          </m:ctrlPr>
                        </m:dPr>
                        <m:e>
                          <m:nary>
                            <m:naryPr>
                              <m:chr m:val="⋃"/>
                              <m:ctrlPr>
                                <a:rPr lang="de-DE" sz="2000" i="1">
                                  <a:latin typeface="Cambria Math" panose="02040503050406030204" pitchFamily="18" charset="0"/>
                                  <a:ea typeface="Cambria Math"/>
                                </a:rPr>
                              </m:ctrlPr>
                            </m:naryPr>
                            <m:sub>
                              <m:r>
                                <m:rPr>
                                  <m:brk m:alnAt="23"/>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𝐴</m:t>
                                      </m:r>
                                    </m:e>
                                    <m:sub>
                                      <m:r>
                                        <a:rPr lang="de-DE" sz="2000" i="1">
                                          <a:latin typeface="Cambria Math"/>
                                          <a:ea typeface="Cambria Math"/>
                                        </a:rPr>
                                        <m:t>𝑖</m:t>
                                      </m:r>
                                    </m:sub>
                                  </m:sSub>
                                  <m:r>
                                    <a:rPr lang="de-DE" sz="2000" i="1">
                                      <a:latin typeface="Cambria Math"/>
                                      <a:ea typeface="Cambria Math"/>
                                    </a:rPr>
                                    <m:t>∩</m:t>
                                  </m:r>
                                  <m:r>
                                    <a:rPr lang="de-DE" sz="2000" i="1">
                                      <a:latin typeface="Cambria Math"/>
                                      <a:ea typeface="Cambria Math"/>
                                    </a:rPr>
                                    <m:t>𝐵</m:t>
                                  </m:r>
                                </m:e>
                              </m:d>
                            </m:e>
                          </m:nary>
                        </m:e>
                      </m:d>
                      <m:r>
                        <a:rPr lang="de-DE" sz="2000" b="0" i="1" smtClean="0">
                          <a:latin typeface="Cambria Math"/>
                          <a:ea typeface="Cambria Math"/>
                        </a:rPr>
                        <m:t>=</m:t>
                      </m:r>
                      <m:nary>
                        <m:naryPr>
                          <m:chr m:val="∑"/>
                          <m:ctrlPr>
                            <a:rPr lang="de-DE" sz="2000" b="0" i="1" smtClean="0">
                              <a:latin typeface="Cambria Math" panose="02040503050406030204" pitchFamily="18" charset="0"/>
                              <a:ea typeface="Cambria Math"/>
                            </a:rPr>
                          </m:ctrlPr>
                        </m:naryPr>
                        <m:sub>
                          <m:r>
                            <m:rPr>
                              <m:brk m:alnAt="23"/>
                            </m:rPr>
                            <a:rPr lang="de-DE" sz="2000" b="0" i="1" smtClean="0">
                              <a:latin typeface="Cambria Math"/>
                              <a:ea typeface="Cambria Math"/>
                            </a:rPr>
                            <m:t>𝑖</m:t>
                          </m:r>
                          <m:r>
                            <a:rPr lang="de-DE" sz="2000" b="0" i="1" smtClean="0">
                              <a:latin typeface="Cambria Math"/>
                              <a:ea typeface="Cambria Math"/>
                            </a:rPr>
                            <m:t>=1</m:t>
                          </m:r>
                        </m:sub>
                        <m:sup>
                          <m:r>
                            <a:rPr lang="de-DE" sz="2000" b="0" i="1" smtClean="0">
                              <a:latin typeface="Cambria Math"/>
                              <a:ea typeface="Cambria Math"/>
                            </a:rPr>
                            <m:t>𝑛</m:t>
                          </m:r>
                        </m:sup>
                        <m:e>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𝐵</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𝐴</m:t>
                                  </m:r>
                                </m:e>
                                <m:sub>
                                  <m:r>
                                    <a:rPr lang="de-DE" sz="2000" b="0" i="1" smtClean="0">
                                      <a:latin typeface="Cambria Math"/>
                                      <a:ea typeface="Cambria Math"/>
                                    </a:rPr>
                                    <m:t>𝑖</m:t>
                                  </m:r>
                                </m:sub>
                              </m:sSub>
                            </m:e>
                          </m:d>
                          <m:r>
                            <a:rPr lang="de-DE" sz="2000" i="1">
                              <a:latin typeface="Cambria Math"/>
                              <a:ea typeface="Cambria Math"/>
                            </a:rPr>
                            <m:t>𝑃</m:t>
                          </m:r>
                          <m:d>
                            <m:dPr>
                              <m:ctrlPr>
                                <a:rPr lang="de-DE" sz="2000" i="1">
                                  <a:latin typeface="Cambria Math" panose="02040503050406030204" pitchFamily="18" charset="0"/>
                                  <a:ea typeface="Cambria Math"/>
                                </a:rPr>
                              </m:ctrlPr>
                            </m:dPr>
                            <m:e>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𝐴</m:t>
                                  </m:r>
                                </m:e>
                                <m:sub>
                                  <m:r>
                                    <a:rPr lang="de-DE" sz="2000" b="0" i="1" smtClean="0">
                                      <a:latin typeface="Cambria Math"/>
                                      <a:ea typeface="Cambria Math"/>
                                    </a:rPr>
                                    <m:t>𝑖</m:t>
                                  </m:r>
                                </m:sub>
                              </m:sSub>
                            </m:e>
                          </m:d>
                        </m:e>
                      </m:nary>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683567" y="3267077"/>
                <a:ext cx="5633017" cy="937501"/>
              </a:xfrm>
              <a:prstGeom prst="rect">
                <a:avLst/>
              </a:prstGeom>
              <a:blipFill rotWithShape="1">
                <a:blip r:embed="rId5"/>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008785793"/>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Textfeld 9"/>
          <p:cNvSpPr txBox="1">
            <a:spLocks noChangeArrowheads="1"/>
          </p:cNvSpPr>
          <p:nvPr/>
        </p:nvSpPr>
        <p:spPr bwMode="auto">
          <a:xfrm>
            <a:off x="468313" y="105273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Bayes</a:t>
            </a:r>
            <a:r>
              <a:rPr lang="de-DE" sz="2000" b="1" dirty="0">
                <a:solidFill>
                  <a:srgbClr val="0070C0"/>
                </a:solidFill>
                <a:latin typeface="+mn-lt"/>
              </a:rPr>
              <a:t>-Formel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p:nvPr/>
        </p:nvSpPr>
        <p:spPr>
          <a:xfrm>
            <a:off x="468463" y="1470033"/>
            <a:ext cx="7862911" cy="400110"/>
          </a:xfrm>
          <a:prstGeom prst="rect">
            <a:avLst/>
          </a:prstGeom>
          <a:noFill/>
        </p:spPr>
        <p:txBody>
          <a:bodyPr wrap="square" rtlCol="0">
            <a:spAutoFit/>
          </a:bodyPr>
          <a:lstStyle/>
          <a:p>
            <a:r>
              <a:rPr lang="de-DE" sz="2000" dirty="0">
                <a:latin typeface="+mn-lt"/>
              </a:rPr>
              <a:t>&gt; Allgemein gilt nun für die </a:t>
            </a:r>
            <a:r>
              <a:rPr lang="de-DE" sz="2000" i="1" dirty="0">
                <a:latin typeface="+mn-lt"/>
              </a:rPr>
              <a:t>j</a:t>
            </a:r>
            <a:r>
              <a:rPr lang="de-DE" sz="2000" dirty="0">
                <a:latin typeface="+mn-lt"/>
              </a:rPr>
              <a:t>-</a:t>
            </a:r>
            <a:r>
              <a:rPr lang="de-DE" sz="2000" dirty="0" err="1">
                <a:latin typeface="+mn-lt"/>
              </a:rPr>
              <a:t>te</a:t>
            </a:r>
            <a:r>
              <a:rPr lang="de-DE" sz="2000" dirty="0">
                <a:latin typeface="+mn-lt"/>
              </a:rPr>
              <a:t> Zelle der Partition </a:t>
            </a:r>
          </a:p>
        </p:txBody>
      </p:sp>
      <mc:AlternateContent xmlns:mc="http://schemas.openxmlformats.org/markup-compatibility/2006" xmlns:a14="http://schemas.microsoft.com/office/drawing/2010/main">
        <mc:Choice Requires="a14">
          <p:sp>
            <p:nvSpPr>
              <p:cNvPr id="9" name="Textfeld 8"/>
              <p:cNvSpPr txBox="1"/>
              <p:nvPr/>
            </p:nvSpPr>
            <p:spPr>
              <a:xfrm>
                <a:off x="1461876" y="1883403"/>
                <a:ext cx="2590324" cy="77822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𝐴</m:t>
                              </m:r>
                            </m:e>
                            <m:sub>
                              <m:r>
                                <a:rPr lang="de-DE" sz="2000" b="0" i="1" smtClean="0">
                                  <a:solidFill>
                                    <a:schemeClr val="tx1"/>
                                  </a:solidFill>
                                  <a:latin typeface="Cambria Math"/>
                                </a:rPr>
                                <m:t>𝑗</m:t>
                              </m:r>
                            </m:sub>
                          </m:sSub>
                          <m:r>
                            <a:rPr lang="de-DE" sz="2000" b="0" i="1" smtClean="0">
                              <a:solidFill>
                                <a:schemeClr val="tx1"/>
                              </a:solidFill>
                              <a:latin typeface="Cambria Math"/>
                            </a:rPr>
                            <m:t>|</m:t>
                          </m:r>
                          <m:r>
                            <a:rPr lang="de-DE" sz="2000" b="0" i="1" smtClean="0">
                              <a:solidFill>
                                <a:schemeClr val="tx1"/>
                              </a:solidFill>
                              <a:latin typeface="Cambria Math"/>
                            </a:rPr>
                            <m:t>𝐵</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𝐴</m:t>
                                  </m:r>
                                </m:e>
                                <m:sub>
                                  <m:r>
                                    <a:rPr lang="de-DE" sz="2000" b="0" i="1" smtClean="0">
                                      <a:solidFill>
                                        <a:schemeClr val="tx1"/>
                                      </a:solidFill>
                                      <a:latin typeface="Cambria Math"/>
                                    </a:rPr>
                                    <m:t>𝑗</m:t>
                                  </m:r>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num>
                        <m:den>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𝐵</m:t>
                              </m:r>
                            </m:e>
                          </m:d>
                        </m:den>
                      </m:f>
                    </m:oMath>
                  </m:oMathPara>
                </a14:m>
                <a:endParaRPr lang="de-DE" sz="2000" dirty="0">
                  <a:solidFill>
                    <a:schemeClr val="tx1"/>
                  </a:solidFill>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1461876" y="1883403"/>
                <a:ext cx="2590324" cy="778226"/>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1504392" y="2661629"/>
                <a:ext cx="6575324" cy="8457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𝐵</m:t>
                          </m:r>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𝐴</m:t>
                              </m:r>
                            </m:e>
                            <m:sub>
                              <m:r>
                                <a:rPr lang="de-DE" sz="2000" i="1">
                                  <a:solidFill>
                                    <a:schemeClr val="tx1"/>
                                  </a:solidFill>
                                  <a:latin typeface="Cambria Math"/>
                                </a:rPr>
                                <m:t>𝑗</m:t>
                              </m:r>
                            </m:sub>
                          </m:sSub>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𝐴</m:t>
                                  </m:r>
                                </m:e>
                                <m:sub>
                                  <m:r>
                                    <a:rPr lang="de-DE" sz="2000" b="0" i="1" smtClean="0">
                                      <a:solidFill>
                                        <a:schemeClr val="tx1"/>
                                      </a:solidFill>
                                      <a:latin typeface="Cambria Math"/>
                                    </a:rPr>
                                    <m:t>𝑗</m:t>
                                  </m:r>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num>
                        <m:den>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𝐴</m:t>
                                  </m:r>
                                </m:e>
                                <m:sub>
                                  <m:r>
                                    <a:rPr lang="de-DE" sz="2000" i="1">
                                      <a:solidFill>
                                        <a:schemeClr val="tx1"/>
                                      </a:solidFill>
                                      <a:latin typeface="Cambria Math"/>
                                    </a:rPr>
                                    <m:t>𝑗</m:t>
                                  </m:r>
                                </m:sub>
                              </m:sSub>
                            </m:e>
                          </m:d>
                        </m:den>
                      </m:f>
                      <m:r>
                        <a:rPr lang="de-DE" sz="2000" b="0" i="1" smtClean="0">
                          <a:solidFill>
                            <a:schemeClr val="tx1"/>
                          </a:solidFill>
                          <a:latin typeface="Cambria Math"/>
                        </a:rPr>
                        <m:t>    </m:t>
                      </m:r>
                      <m:r>
                        <a:rPr lang="de-DE" sz="2000" b="0" i="1" smtClean="0">
                          <a:solidFill>
                            <a:schemeClr val="tx1"/>
                          </a:solidFill>
                          <a:latin typeface="Cambria Math"/>
                          <a:ea typeface="Cambria Math"/>
                        </a:rPr>
                        <m:t>⇔    </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𝐴</m:t>
                              </m:r>
                            </m:e>
                            <m:sub>
                              <m:r>
                                <a:rPr lang="de-DE" sz="2000" i="1">
                                  <a:solidFill>
                                    <a:schemeClr val="tx1"/>
                                  </a:solidFill>
                                  <a:latin typeface="Cambria Math"/>
                                </a:rPr>
                                <m:t>𝑗</m:t>
                              </m:r>
                            </m:sub>
                          </m:sSub>
                          <m:r>
                            <a:rPr lang="de-DE" sz="2000" i="1">
                              <a:solidFill>
                                <a:schemeClr val="tx1"/>
                              </a:solidFill>
                              <a:latin typeface="Cambria Math"/>
                              <a:ea typeface="Cambria Math"/>
                            </a:rPr>
                            <m:t>∩</m:t>
                          </m:r>
                          <m:r>
                            <a:rPr lang="de-DE" sz="2000" i="1">
                              <a:solidFill>
                                <a:schemeClr val="tx1"/>
                              </a:solidFill>
                              <a:latin typeface="Cambria Math"/>
                              <a:ea typeface="Cambria Math"/>
                            </a:rPr>
                            <m:t>𝐵</m:t>
                          </m:r>
                        </m:e>
                      </m:d>
                      <m:r>
                        <a:rPr lang="de-DE" sz="2000" b="0" i="1" smtClean="0">
                          <a:solidFill>
                            <a:schemeClr val="tx1"/>
                          </a:solidFill>
                          <a:latin typeface="Cambria Math"/>
                          <a:ea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𝐵</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𝐴</m:t>
                              </m:r>
                            </m:e>
                            <m:sub>
                              <m:r>
                                <a:rPr lang="de-DE" sz="2000" i="1">
                                  <a:solidFill>
                                    <a:schemeClr val="tx1"/>
                                  </a:solidFill>
                                  <a:latin typeface="Cambria Math"/>
                                </a:rPr>
                                <m:t>𝑗</m:t>
                              </m:r>
                            </m:sub>
                          </m:sSub>
                        </m:e>
                      </m:d>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𝐴</m:t>
                              </m:r>
                            </m:e>
                            <m:sub>
                              <m:r>
                                <a:rPr lang="de-DE" sz="2000" i="1">
                                  <a:solidFill>
                                    <a:schemeClr val="tx1"/>
                                  </a:solidFill>
                                  <a:latin typeface="Cambria Math"/>
                                </a:rPr>
                                <m:t>𝑗</m:t>
                              </m:r>
                            </m:sub>
                          </m:sSub>
                        </m:e>
                      </m:d>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504392" y="2661629"/>
                <a:ext cx="6575324" cy="845744"/>
              </a:xfrm>
              <a:prstGeom prst="rect">
                <a:avLst/>
              </a:prstGeom>
              <a:blipFill rotWithShape="1">
                <a:blip r:embed="rId5"/>
                <a:stretch>
                  <a:fillRect/>
                </a:stretch>
              </a:blipFill>
            </p:spPr>
            <p:txBody>
              <a:bodyPr/>
              <a:lstStyle/>
              <a:p>
                <a:r>
                  <a:rPr lang="de-DE">
                    <a:noFill/>
                  </a:rPr>
                  <a:t> </a:t>
                </a:r>
              </a:p>
            </p:txBody>
          </p:sp>
        </mc:Fallback>
      </mc:AlternateContent>
      <p:sp>
        <p:nvSpPr>
          <p:cNvPr id="12" name="Textfeld 11"/>
          <p:cNvSpPr txBox="1"/>
          <p:nvPr/>
        </p:nvSpPr>
        <p:spPr>
          <a:xfrm>
            <a:off x="1022932" y="2072461"/>
            <a:ext cx="1008112" cy="400110"/>
          </a:xfrm>
          <a:prstGeom prst="rect">
            <a:avLst/>
          </a:prstGeom>
          <a:noFill/>
        </p:spPr>
        <p:txBody>
          <a:bodyPr wrap="square" rtlCol="0">
            <a:spAutoFit/>
          </a:bodyPr>
          <a:lstStyle/>
          <a:p>
            <a:r>
              <a:rPr lang="de-DE" sz="2000" dirty="0">
                <a:latin typeface="+mn-lt"/>
              </a:rPr>
              <a:t>(i)</a:t>
            </a:r>
          </a:p>
        </p:txBody>
      </p:sp>
      <p:sp>
        <p:nvSpPr>
          <p:cNvPr id="13" name="Textfeld 12"/>
          <p:cNvSpPr txBox="1"/>
          <p:nvPr/>
        </p:nvSpPr>
        <p:spPr>
          <a:xfrm>
            <a:off x="1016111" y="2884446"/>
            <a:ext cx="688529" cy="400110"/>
          </a:xfrm>
          <a:prstGeom prst="rect">
            <a:avLst/>
          </a:prstGeom>
          <a:noFill/>
        </p:spPr>
        <p:txBody>
          <a:bodyPr wrap="square" rtlCol="0">
            <a:spAutoFit/>
          </a:bodyPr>
          <a:lstStyle/>
          <a:p>
            <a:r>
              <a:rPr lang="de-DE" sz="2000" dirty="0">
                <a:latin typeface="+mn-lt"/>
              </a:rPr>
              <a:t>(ii)</a:t>
            </a:r>
          </a:p>
        </p:txBody>
      </p:sp>
      <p:sp>
        <p:nvSpPr>
          <p:cNvPr id="15" name="Textfeld 14"/>
          <p:cNvSpPr txBox="1"/>
          <p:nvPr/>
        </p:nvSpPr>
        <p:spPr>
          <a:xfrm>
            <a:off x="468312" y="3544511"/>
            <a:ext cx="8207376" cy="707886"/>
          </a:xfrm>
          <a:prstGeom prst="rect">
            <a:avLst/>
          </a:prstGeom>
          <a:noFill/>
        </p:spPr>
        <p:txBody>
          <a:bodyPr wrap="square" rtlCol="0">
            <a:spAutoFit/>
          </a:bodyPr>
          <a:lstStyle/>
          <a:p>
            <a:r>
              <a:rPr lang="de-DE" sz="2000" dirty="0">
                <a:latin typeface="+mn-lt"/>
              </a:rPr>
              <a:t>&gt; Einsetzen von (ii) im Zähler von (i) und Einsetzen des </a:t>
            </a:r>
            <a:r>
              <a:rPr lang="de-DE" sz="2000" b="1" dirty="0">
                <a:solidFill>
                  <a:srgbClr val="0070C0"/>
                </a:solidFill>
                <a:latin typeface="+mn-lt"/>
              </a:rPr>
              <a:t>Satzes von der </a:t>
            </a:r>
          </a:p>
          <a:p>
            <a:r>
              <a:rPr lang="de-DE" sz="2000" b="1" dirty="0">
                <a:solidFill>
                  <a:srgbClr val="0070C0"/>
                </a:solidFill>
                <a:latin typeface="+mn-lt"/>
              </a:rPr>
              <a:t>   totalen </a:t>
            </a:r>
            <a:r>
              <a:rPr lang="de-DE" sz="2000" b="1" dirty="0" err="1">
                <a:solidFill>
                  <a:srgbClr val="0070C0"/>
                </a:solidFill>
                <a:latin typeface="+mn-lt"/>
              </a:rPr>
              <a:t>Wahrscheinlichkeitscheinlichkeit</a:t>
            </a:r>
            <a:r>
              <a:rPr lang="de-DE" sz="2000" dirty="0">
                <a:latin typeface="+mn-lt"/>
              </a:rPr>
              <a:t> im Nenner von (i) ergibt... </a:t>
            </a:r>
          </a:p>
        </p:txBody>
      </p:sp>
      <p:pic>
        <p:nvPicPr>
          <p:cNvPr id="2" name="Grafik 1"/>
          <p:cNvPicPr>
            <a:picLocks noChangeAspect="1"/>
          </p:cNvPicPr>
          <p:nvPr/>
        </p:nvPicPr>
        <p:blipFill>
          <a:blip r:embed="rId6"/>
          <a:stretch>
            <a:fillRect/>
          </a:stretch>
        </p:blipFill>
        <p:spPr>
          <a:xfrm>
            <a:off x="451091" y="4340293"/>
            <a:ext cx="7591425" cy="2209800"/>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326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14863610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1675826" y="2814006"/>
            <a:ext cx="6840090" cy="1323439"/>
          </a:xfrm>
          <a:prstGeom prst="rect">
            <a:avLst/>
          </a:prstGeom>
          <a:noFill/>
          <a:ln w="9525">
            <a:noFill/>
            <a:miter lim="800000"/>
            <a:headEnd/>
            <a:tailEnd/>
          </a:ln>
        </p:spPr>
        <p:txBody>
          <a:bodyPr wrap="square">
            <a:spAutoFit/>
          </a:bodyPr>
          <a:lstStyle/>
          <a:p>
            <a:pPr fontAlgn="auto">
              <a:spcBef>
                <a:spcPts val="0"/>
              </a:spcBef>
              <a:spcAft>
                <a:spcPts val="0"/>
              </a:spcAft>
              <a:defRPr/>
            </a:pPr>
            <a:r>
              <a:rPr lang="de-DE" sz="4000" b="1" dirty="0">
                <a:solidFill>
                  <a:srgbClr val="0070C0"/>
                </a:solidFill>
                <a:latin typeface="+mn-lt"/>
              </a:rPr>
              <a:t>3  Gesamtbeschreibung </a:t>
            </a:r>
          </a:p>
          <a:p>
            <a:pPr fontAlgn="auto">
              <a:spcBef>
                <a:spcPts val="0"/>
              </a:spcBef>
              <a:spcAft>
                <a:spcPts val="0"/>
              </a:spcAft>
              <a:defRPr/>
            </a:pPr>
            <a:r>
              <a:rPr lang="de-DE" sz="4000" b="1" dirty="0">
                <a:solidFill>
                  <a:srgbClr val="0070C0"/>
                </a:solidFill>
                <a:latin typeface="+mn-lt"/>
              </a:rPr>
              <a:t>    empirischer Verteilungen</a:t>
            </a: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7" name="Rechteck 6"/>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30</a:t>
            </a:r>
            <a:endParaRPr lang="de-DE" sz="8000" b="1" dirty="0">
              <a:solidFill>
                <a:schemeClr val="tx1"/>
              </a:solidFill>
              <a:latin typeface="+mj-lt"/>
            </a:endParaRPr>
          </a:p>
        </p:txBody>
      </p:sp>
    </p:spTree>
    <p:extLst>
      <p:ext uri="{BB962C8B-B14F-4D97-AF65-F5344CB8AC3E}">
        <p14:creationId xmlns:p14="http://schemas.microsoft.com/office/powerpoint/2010/main" val="2965140752"/>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327</a:t>
            </a:r>
            <a:endParaRPr lang="de-DE" sz="8000" b="1" dirty="0">
              <a:solidFill>
                <a:schemeClr val="tx1"/>
              </a:solidFill>
              <a:latin typeface="+mj-lt"/>
            </a:endParaRPr>
          </a:p>
        </p:txBody>
      </p:sp>
      <p:sp>
        <p:nvSpPr>
          <p:cNvPr id="9" name="Textfeld 9"/>
          <p:cNvSpPr txBox="1">
            <a:spLocks noChangeArrowheads="1"/>
          </p:cNvSpPr>
          <p:nvPr/>
        </p:nvSpPr>
        <p:spPr bwMode="auto">
          <a:xfrm>
            <a:off x="468313" y="105273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6.2.6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3" y="1556792"/>
            <a:ext cx="8207375" cy="3477875"/>
          </a:xfrm>
          <a:prstGeom prst="rect">
            <a:avLst/>
          </a:prstGeom>
          <a:noFill/>
        </p:spPr>
        <p:txBody>
          <a:bodyPr wrap="square" rtlCol="0">
            <a:spAutoFit/>
          </a:bodyPr>
          <a:lstStyle/>
          <a:p>
            <a:pPr algn="just"/>
            <a:r>
              <a:rPr lang="de-DE" sz="2000" dirty="0">
                <a:latin typeface="+mn-lt"/>
              </a:rPr>
              <a:t>In Australien wird ein Patient, der von einer unbekannten Giftschlange </a:t>
            </a:r>
            <a:r>
              <a:rPr lang="de-DE" sz="2000" dirty="0" err="1">
                <a:latin typeface="+mn-lt"/>
              </a:rPr>
              <a:t>gebis-sen</a:t>
            </a:r>
            <a:r>
              <a:rPr lang="de-DE" sz="2000" dirty="0">
                <a:latin typeface="+mn-lt"/>
              </a:rPr>
              <a:t> wurde, in die Notaufnahme einer Klinik gebracht. Es muss nun möglichst schnell das richtige Antiserum gespritzt werden. Angenommen, es kommen im vorliegenden Fall nur drei verschiedene Schlangenarten in Frage, die wir hier mit A1, A2 und A3 bezeichnen. Nach hauseigenen Statistiken des betroffenen Krankenhauses seien in der Vergangenheit </a:t>
            </a:r>
            <a:r>
              <a:rPr lang="de-DE" sz="2000" b="1" dirty="0">
                <a:solidFill>
                  <a:srgbClr val="0070C0"/>
                </a:solidFill>
                <a:latin typeface="+mn-lt"/>
              </a:rPr>
              <a:t>70%</a:t>
            </a:r>
            <a:r>
              <a:rPr lang="de-DE" sz="2000" dirty="0">
                <a:latin typeface="+mn-lt"/>
              </a:rPr>
              <a:t> aller Bisse auf Schlange A1, </a:t>
            </a:r>
            <a:r>
              <a:rPr lang="de-DE" sz="2000" b="1" dirty="0">
                <a:solidFill>
                  <a:srgbClr val="0070C0"/>
                </a:solidFill>
                <a:latin typeface="+mn-lt"/>
              </a:rPr>
              <a:t>20%</a:t>
            </a:r>
            <a:r>
              <a:rPr lang="de-DE" sz="2000" dirty="0">
                <a:latin typeface="+mn-lt"/>
              </a:rPr>
              <a:t> auf Schlange A2 und </a:t>
            </a:r>
            <a:r>
              <a:rPr lang="de-DE" sz="2000" b="1" dirty="0">
                <a:solidFill>
                  <a:srgbClr val="0070C0"/>
                </a:solidFill>
                <a:latin typeface="+mn-lt"/>
              </a:rPr>
              <a:t>10%</a:t>
            </a:r>
            <a:r>
              <a:rPr lang="de-DE" sz="2000" dirty="0">
                <a:latin typeface="+mn-lt"/>
              </a:rPr>
              <a:t> auf Schlange A3 zurückzuführen gewesen. Der Patient weist nun aber ein ganz bestimmtes Vergiftungssymptom auf, das einer landesweiten Studie zu Folge mit einer Wahrscheinlichkeit von </a:t>
            </a:r>
            <a:r>
              <a:rPr lang="de-DE" sz="2000" b="1" dirty="0">
                <a:solidFill>
                  <a:srgbClr val="0070C0"/>
                </a:solidFill>
                <a:latin typeface="+mn-lt"/>
              </a:rPr>
              <a:t>5%</a:t>
            </a:r>
            <a:r>
              <a:rPr lang="de-DE" sz="2000" dirty="0">
                <a:latin typeface="+mn-lt"/>
              </a:rPr>
              <a:t> bei A1, mit </a:t>
            </a:r>
            <a:r>
              <a:rPr lang="de-DE" sz="2000" b="1" dirty="0">
                <a:solidFill>
                  <a:srgbClr val="0070C0"/>
                </a:solidFill>
                <a:latin typeface="+mn-lt"/>
              </a:rPr>
              <a:t>20%</a:t>
            </a:r>
            <a:r>
              <a:rPr lang="de-DE" sz="2000" dirty="0">
                <a:latin typeface="+mn-lt"/>
              </a:rPr>
              <a:t> bei A2 und mit </a:t>
            </a:r>
            <a:r>
              <a:rPr lang="de-DE" sz="2000" b="1" dirty="0">
                <a:solidFill>
                  <a:srgbClr val="0070C0"/>
                </a:solidFill>
                <a:latin typeface="+mn-lt"/>
              </a:rPr>
              <a:t>30%</a:t>
            </a:r>
            <a:r>
              <a:rPr lang="de-DE" sz="2000" dirty="0">
                <a:latin typeface="+mn-lt"/>
              </a:rPr>
              <a:t> bei A3 auftritt. Wie sollte nun entschieden werden?</a:t>
            </a:r>
          </a:p>
        </p:txBody>
      </p:sp>
      <mc:AlternateContent xmlns:mc="http://schemas.openxmlformats.org/markup-compatibility/2006" xmlns:a14="http://schemas.microsoft.com/office/drawing/2010/main">
        <mc:Choice Requires="a14">
          <p:sp>
            <p:nvSpPr>
              <p:cNvPr id="10" name="Textfeld 9"/>
              <p:cNvSpPr txBox="1"/>
              <p:nvPr/>
            </p:nvSpPr>
            <p:spPr>
              <a:xfrm>
                <a:off x="468313" y="5157192"/>
                <a:ext cx="8207375" cy="1015663"/>
              </a:xfrm>
              <a:prstGeom prst="rect">
                <a:avLst/>
              </a:prstGeom>
              <a:noFill/>
            </p:spPr>
            <p:txBody>
              <a:bodyPr wrap="square" rtlCol="0">
                <a:spAutoFit/>
              </a:bodyPr>
              <a:lstStyle/>
              <a:p>
                <a:r>
                  <a:rPr lang="de-DE" sz="2000" dirty="0">
                    <a:latin typeface="+mn-lt"/>
                  </a:rPr>
                  <a:t>Definiere Ereignisse</a:t>
                </a:r>
              </a:p>
              <a:p>
                <a:r>
                  <a:rPr lang="de-DE" sz="2000" i="1"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𝐴</m:t>
                        </m:r>
                      </m:e>
                      <m:sub>
                        <m:r>
                          <a:rPr lang="de-DE" sz="2000" b="0" i="1" smtClean="0">
                            <a:latin typeface="Cambria Math"/>
                          </a:rPr>
                          <m:t>𝑖</m:t>
                        </m:r>
                      </m:sub>
                    </m:sSub>
                    <m:r>
                      <a:rPr lang="de-DE" sz="2000" b="0" i="1" smtClean="0">
                        <a:latin typeface="Cambria Math"/>
                      </a:rPr>
                      <m:t>=</m:t>
                    </m:r>
                  </m:oMath>
                </a14:m>
                <a:r>
                  <a:rPr lang="de-DE" sz="2000" dirty="0">
                    <a:latin typeface="+mn-lt"/>
                  </a:rPr>
                  <a:t> Patient wurde von Schlange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𝐴</m:t>
                        </m:r>
                      </m:e>
                      <m:sub>
                        <m:r>
                          <a:rPr lang="de-DE" sz="2000" b="0" i="1" smtClean="0">
                            <a:latin typeface="Cambria Math"/>
                          </a:rPr>
                          <m:t>𝑖</m:t>
                        </m:r>
                      </m:sub>
                    </m:sSub>
                  </m:oMath>
                </a14:m>
                <a:r>
                  <a:rPr lang="de-DE" sz="2000" dirty="0">
                    <a:latin typeface="+mn-lt"/>
                  </a:rPr>
                  <a:t> gebissen (</a:t>
                </a:r>
                <a:r>
                  <a:rPr lang="de-DE" sz="2000" i="1" dirty="0">
                    <a:latin typeface="+mn-lt"/>
                  </a:rPr>
                  <a:t>i</a:t>
                </a:r>
                <a:r>
                  <a:rPr lang="de-DE" sz="2000" dirty="0">
                    <a:latin typeface="+mn-lt"/>
                  </a:rPr>
                  <a:t> = 1, 2, 3)</a:t>
                </a:r>
              </a:p>
              <a:p>
                <a:r>
                  <a:rPr lang="de-DE" sz="2000" dirty="0">
                    <a:latin typeface="+mn-lt"/>
                  </a:rPr>
                  <a:t>   </a:t>
                </a:r>
                <a14:m>
                  <m:oMath xmlns:m="http://schemas.openxmlformats.org/officeDocument/2006/math">
                    <m:r>
                      <a:rPr lang="de-DE" sz="2000" b="0" i="1" smtClean="0">
                        <a:latin typeface="Cambria Math"/>
                      </a:rPr>
                      <m:t>𝐵</m:t>
                    </m:r>
                    <m:r>
                      <a:rPr lang="de-DE" sz="2000" b="0" i="1" smtClean="0">
                        <a:latin typeface="Cambria Math"/>
                      </a:rPr>
                      <m:t>=</m:t>
                    </m:r>
                  </m:oMath>
                </a14:m>
                <a:r>
                  <a:rPr lang="de-DE" sz="2000" dirty="0">
                    <a:latin typeface="+mn-lt"/>
                  </a:rPr>
                  <a:t> Das betreffende Symptom tritt beim Patienten auf</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3" y="5157192"/>
                <a:ext cx="8207375" cy="1015663"/>
              </a:xfrm>
              <a:prstGeom prst="rect">
                <a:avLst/>
              </a:prstGeom>
              <a:blipFill rotWithShape="1">
                <a:blip r:embed="rId3"/>
                <a:stretch>
                  <a:fillRect l="-817" t="-2994" b="-9581"/>
                </a:stretch>
              </a:blipFill>
            </p:spPr>
            <p:txBody>
              <a:bodyPr/>
              <a:lstStyle/>
              <a:p>
                <a:r>
                  <a:rPr lang="de-DE">
                    <a:noFill/>
                  </a:rPr>
                  <a:t> </a:t>
                </a:r>
              </a:p>
            </p:txBody>
          </p:sp>
        </mc:Fallback>
      </mc:AlternateContent>
    </p:spTree>
    <p:extLst>
      <p:ext uri="{BB962C8B-B14F-4D97-AF65-F5344CB8AC3E}">
        <p14:creationId xmlns:p14="http://schemas.microsoft.com/office/powerpoint/2010/main" val="2269713747"/>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0" name="Textfeld 9"/>
              <p:cNvSpPr txBox="1"/>
              <p:nvPr/>
            </p:nvSpPr>
            <p:spPr>
              <a:xfrm>
                <a:off x="611560" y="1484338"/>
                <a:ext cx="187143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e>
                      </m:d>
                      <m:r>
                        <a:rPr lang="de-DE" sz="2000" b="0" i="1" smtClean="0">
                          <a:solidFill>
                            <a:schemeClr val="tx1"/>
                          </a:solidFill>
                          <a:latin typeface="Cambria Math"/>
                          <a:ea typeface="Cambria Math"/>
                        </a:rPr>
                        <m:t>=0.7</m:t>
                      </m:r>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611560" y="1484338"/>
                <a:ext cx="1871439" cy="400110"/>
              </a:xfrm>
              <a:prstGeom prst="rect">
                <a:avLst/>
              </a:prstGeom>
              <a:blipFill rotWithShape="1">
                <a:blip r:embed="rId3"/>
                <a:stretch>
                  <a:fillRect b="-1515"/>
                </a:stretch>
              </a:blipFill>
            </p:spPr>
            <p:txBody>
              <a:bodyPr/>
              <a:lstStyle/>
              <a:p>
                <a:r>
                  <a:rPr lang="de-DE">
                    <a:noFill/>
                  </a:rPr>
                  <a:t> </a:t>
                </a:r>
              </a:p>
            </p:txBody>
          </p:sp>
        </mc:Fallback>
      </mc:AlternateContent>
      <p:sp>
        <p:nvSpPr>
          <p:cNvPr id="14" name="Textfeld 13"/>
          <p:cNvSpPr txBox="1"/>
          <p:nvPr/>
        </p:nvSpPr>
        <p:spPr>
          <a:xfrm>
            <a:off x="468312" y="1083759"/>
            <a:ext cx="2663528" cy="400110"/>
          </a:xfrm>
          <a:prstGeom prst="rect">
            <a:avLst/>
          </a:prstGeom>
          <a:noFill/>
        </p:spPr>
        <p:txBody>
          <a:bodyPr wrap="square" rtlCol="0">
            <a:spAutoFit/>
          </a:bodyPr>
          <a:lstStyle/>
          <a:p>
            <a:r>
              <a:rPr lang="de-DE" sz="2000" dirty="0">
                <a:latin typeface="+mn-lt"/>
              </a:rPr>
              <a:t>Aus Text geht hervor: </a:t>
            </a:r>
          </a:p>
        </p:txBody>
      </p:sp>
      <mc:AlternateContent xmlns:mc="http://schemas.openxmlformats.org/markup-compatibility/2006" xmlns:a14="http://schemas.microsoft.com/office/drawing/2010/main">
        <mc:Choice Requires="a14">
          <p:sp>
            <p:nvSpPr>
              <p:cNvPr id="15" name="Textfeld 14"/>
              <p:cNvSpPr txBox="1"/>
              <p:nvPr/>
            </p:nvSpPr>
            <p:spPr>
              <a:xfrm>
                <a:off x="611558" y="1912543"/>
                <a:ext cx="187143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e>
                      </m:d>
                      <m:r>
                        <a:rPr lang="de-DE" sz="2000" b="0" i="1" smtClean="0">
                          <a:solidFill>
                            <a:schemeClr val="tx1"/>
                          </a:solidFill>
                          <a:latin typeface="Cambria Math"/>
                          <a:ea typeface="Cambria Math"/>
                        </a:rPr>
                        <m:t>=0.2</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611558" y="1912543"/>
                <a:ext cx="1871439" cy="400110"/>
              </a:xfrm>
              <a:prstGeom prst="rect">
                <a:avLst/>
              </a:prstGeom>
              <a:blipFill rotWithShape="1">
                <a:blip r:embed="rId4"/>
                <a:stretch>
                  <a:fillRect b="-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591914" y="2312653"/>
                <a:ext cx="187143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e>
                      </m:d>
                      <m:r>
                        <a:rPr lang="de-DE" sz="2000" b="0" i="1" smtClean="0">
                          <a:solidFill>
                            <a:schemeClr val="tx1"/>
                          </a:solidFill>
                          <a:latin typeface="Cambria Math"/>
                          <a:ea typeface="Cambria Math"/>
                        </a:rPr>
                        <m:t>=0.1</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591914" y="2312653"/>
                <a:ext cx="1871439" cy="400110"/>
              </a:xfrm>
              <a:prstGeom prst="rect">
                <a:avLst/>
              </a:prstGeom>
              <a:blipFill rotWithShape="1">
                <a:blip r:embed="rId5"/>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3094943" y="1483869"/>
                <a:ext cx="237626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e>
                      </m:d>
                      <m:r>
                        <a:rPr lang="de-DE" sz="2000" b="0" i="1" smtClean="0">
                          <a:solidFill>
                            <a:schemeClr val="tx1"/>
                          </a:solidFill>
                          <a:latin typeface="Cambria Math"/>
                          <a:ea typeface="Cambria Math"/>
                        </a:rPr>
                        <m:t>=0.05</m:t>
                      </m:r>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094943" y="1483869"/>
                <a:ext cx="2376264" cy="400110"/>
              </a:xfrm>
              <a:prstGeom prst="rect">
                <a:avLst/>
              </a:prstGeom>
              <a:blipFill rotWithShape="1">
                <a:blip r:embed="rId6"/>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3094941" y="1912074"/>
                <a:ext cx="225189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e>
                      </m:d>
                      <m:r>
                        <a:rPr lang="de-DE" sz="2000" b="0" i="1" smtClean="0">
                          <a:solidFill>
                            <a:schemeClr val="tx1"/>
                          </a:solidFill>
                          <a:latin typeface="Cambria Math"/>
                          <a:ea typeface="Cambria Math"/>
                        </a:rPr>
                        <m:t>=0.20</m:t>
                      </m:r>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3094941" y="1912074"/>
                <a:ext cx="2251894" cy="400110"/>
              </a:xfrm>
              <a:prstGeom prst="rect">
                <a:avLst/>
              </a:prstGeom>
              <a:blipFill rotWithShape="1">
                <a:blip r:embed="rId7"/>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3075297" y="2312184"/>
                <a:ext cx="225189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e>
                      </m:d>
                      <m:r>
                        <a:rPr lang="de-DE" sz="2000" b="0" i="1" smtClean="0">
                          <a:solidFill>
                            <a:schemeClr val="tx1"/>
                          </a:solidFill>
                          <a:latin typeface="Cambria Math"/>
                          <a:ea typeface="Cambria Math"/>
                        </a:rPr>
                        <m:t>=0.30</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3075297" y="2312184"/>
                <a:ext cx="2251894" cy="400110"/>
              </a:xfrm>
              <a:prstGeom prst="rect">
                <a:avLst/>
              </a:prstGeom>
              <a:blipFill rotWithShape="1">
                <a:blip r:embed="rId8"/>
                <a:stretch>
                  <a:fillRect b="-16667"/>
                </a:stretch>
              </a:blipFill>
            </p:spPr>
            <p:txBody>
              <a:bodyPr/>
              <a:lstStyle/>
              <a:p>
                <a:r>
                  <a:rPr lang="de-DE">
                    <a:noFill/>
                  </a:rPr>
                  <a:t> </a:t>
                </a:r>
              </a:p>
            </p:txBody>
          </p:sp>
        </mc:Fallback>
      </mc:AlternateContent>
      <p:sp>
        <p:nvSpPr>
          <p:cNvPr id="26" name="Textfeld 25"/>
          <p:cNvSpPr txBox="1"/>
          <p:nvPr/>
        </p:nvSpPr>
        <p:spPr>
          <a:xfrm>
            <a:off x="5471207" y="1097643"/>
            <a:ext cx="2663528" cy="400110"/>
          </a:xfrm>
          <a:prstGeom prst="rect">
            <a:avLst/>
          </a:prstGeom>
          <a:noFill/>
        </p:spPr>
        <p:txBody>
          <a:bodyPr wrap="square" rtlCol="0">
            <a:spAutoFit/>
          </a:bodyPr>
          <a:lstStyle/>
          <a:p>
            <a:r>
              <a:rPr lang="de-DE" sz="2000" dirty="0">
                <a:latin typeface="+mn-lt"/>
              </a:rPr>
              <a:t>Mit </a:t>
            </a:r>
            <a:r>
              <a:rPr lang="de-DE" sz="2000" dirty="0" err="1">
                <a:latin typeface="+mn-lt"/>
              </a:rPr>
              <a:t>Bayes</a:t>
            </a:r>
            <a:r>
              <a:rPr lang="de-DE" sz="2000" dirty="0">
                <a:latin typeface="+mn-lt"/>
              </a:rPr>
              <a:t>-Formel folgt:</a:t>
            </a:r>
          </a:p>
        </p:txBody>
      </p:sp>
      <mc:AlternateContent xmlns:mc="http://schemas.openxmlformats.org/markup-compatibility/2006" xmlns:a14="http://schemas.microsoft.com/office/drawing/2010/main">
        <mc:Choice Requires="a14">
          <p:sp>
            <p:nvSpPr>
              <p:cNvPr id="28" name="Textfeld 27"/>
              <p:cNvSpPr txBox="1"/>
              <p:nvPr/>
            </p:nvSpPr>
            <p:spPr>
              <a:xfrm>
                <a:off x="5760816" y="1484338"/>
                <a:ext cx="237626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=0.33</m:t>
                      </m:r>
                    </m:oMath>
                  </m:oMathPara>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5760816" y="1484338"/>
                <a:ext cx="2376264" cy="400110"/>
              </a:xfrm>
              <a:prstGeom prst="rect">
                <a:avLst/>
              </a:prstGeom>
              <a:blipFill rotWithShape="1">
                <a:blip r:embed="rId9"/>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5760816" y="1892533"/>
                <a:ext cx="237626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2</m:t>
                              </m:r>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=0.38</m:t>
                      </m:r>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5760816" y="1892533"/>
                <a:ext cx="2376264" cy="400110"/>
              </a:xfrm>
              <a:prstGeom prst="rect">
                <a:avLst/>
              </a:prstGeom>
              <a:blipFill rotWithShape="1">
                <a:blip r:embed="rId10"/>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5760816" y="2312184"/>
                <a:ext cx="237626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3</m:t>
                              </m:r>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=0.29</m:t>
                      </m:r>
                    </m:oMath>
                  </m:oMathPara>
                </a14:m>
                <a:endParaRPr lang="de-DE" sz="2000" dirty="0">
                  <a:solidFill>
                    <a:schemeClr val="tx1"/>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5760816" y="2312184"/>
                <a:ext cx="2376264" cy="400110"/>
              </a:xfrm>
              <a:prstGeom prst="rect">
                <a:avLst/>
              </a:prstGeom>
              <a:blipFill rotWithShape="1">
                <a:blip r:embed="rId11"/>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468313" y="2987804"/>
                <a:ext cx="3527623" cy="400110"/>
              </a:xfrm>
              <a:prstGeom prst="rect">
                <a:avLst/>
              </a:prstGeom>
              <a:noFill/>
            </p:spPr>
            <p:txBody>
              <a:bodyPr wrap="square" rtlCol="0">
                <a:spAutoFit/>
              </a:bodyPr>
              <a:lstStyle/>
              <a:p>
                <a:r>
                  <a:rPr lang="de-DE" sz="2000" dirty="0">
                    <a:latin typeface="+mn-lt"/>
                  </a:rPr>
                  <a:t>Beispielrechnung für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𝐴</m:t>
                            </m:r>
                          </m:e>
                          <m:sub>
                            <m:r>
                              <a:rPr lang="de-DE" sz="2000" b="0" i="1" smtClean="0">
                                <a:latin typeface="Cambria Math"/>
                              </a:rPr>
                              <m:t>1</m:t>
                            </m:r>
                          </m:sub>
                        </m:sSub>
                        <m:r>
                          <a:rPr lang="de-DE" sz="2000" b="0" i="1" smtClean="0">
                            <a:latin typeface="Cambria Math"/>
                          </a:rPr>
                          <m:t>|</m:t>
                        </m:r>
                        <m:r>
                          <a:rPr lang="de-DE" sz="2000" b="0" i="1" smtClean="0">
                            <a:latin typeface="Cambria Math"/>
                          </a:rPr>
                          <m:t>𝐵</m:t>
                        </m:r>
                      </m:e>
                    </m:d>
                  </m:oMath>
                </a14:m>
                <a:r>
                  <a:rPr lang="de-DE" sz="2000" dirty="0">
                    <a:latin typeface="+mn-lt"/>
                  </a:rPr>
                  <a:t>:</a:t>
                </a:r>
              </a:p>
            </p:txBody>
          </p:sp>
        </mc:Choice>
        <mc:Fallback xmlns="">
          <p:sp>
            <p:nvSpPr>
              <p:cNvPr id="31" name="Textfeld 30"/>
              <p:cNvSpPr txBox="1">
                <a:spLocks noRot="1" noChangeAspect="1" noMove="1" noResize="1" noEditPoints="1" noAdjustHandles="1" noChangeArrowheads="1" noChangeShapeType="1" noTextEdit="1"/>
              </p:cNvSpPr>
              <p:nvPr/>
            </p:nvSpPr>
            <p:spPr>
              <a:xfrm>
                <a:off x="468313" y="2987804"/>
                <a:ext cx="3527623" cy="400110"/>
              </a:xfrm>
              <a:prstGeom prst="rect">
                <a:avLst/>
              </a:prstGeom>
              <a:blipFill rotWithShape="1">
                <a:blip r:embed="rId12"/>
                <a:stretch>
                  <a:fillRect l="-190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1096906" y="3501008"/>
                <a:ext cx="4123167" cy="7729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i="1">
                                  <a:solidFill>
                                    <a:schemeClr val="tx1"/>
                                  </a:solidFill>
                                  <a:latin typeface="Cambria Math"/>
                                  <a:ea typeface="Cambria Math"/>
                                </a:rPr>
                                <m:t>1</m:t>
                              </m:r>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𝐵</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𝐵</m:t>
                              </m:r>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1</m:t>
                                  </m:r>
                                </m:sub>
                              </m:sSub>
                            </m:e>
                          </m:d>
                          <m:r>
                            <a:rPr lang="de-DE" sz="2000" i="1">
                              <a:solidFill>
                                <a:schemeClr val="tx1"/>
                              </a:solidFill>
                              <a:latin typeface="Cambria Math"/>
                              <a:ea typeface="Cambria Math"/>
                            </a:rPr>
                            <m:t>𝑃</m:t>
                          </m:r>
                          <m:d>
                            <m:dPr>
                              <m:ctrlPr>
                                <a:rPr lang="de-DE" sz="2000" i="1" smtClean="0">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1</m:t>
                                  </m:r>
                                </m:sub>
                              </m:sSub>
                            </m:e>
                          </m:d>
                        </m:num>
                        <m:den>
                          <m:nary>
                            <m:naryPr>
                              <m:chr m:val="∑"/>
                              <m:ctrlPr>
                                <a:rPr lang="de-DE" sz="2000" b="0" i="1" smtClean="0">
                                  <a:solidFill>
                                    <a:schemeClr val="tx1"/>
                                  </a:solidFill>
                                  <a:latin typeface="Cambria Math" panose="02040503050406030204" pitchFamily="18" charset="0"/>
                                  <a:ea typeface="Cambria Math"/>
                                </a:rPr>
                              </m:ctrlPr>
                            </m:naryPr>
                            <m:sub>
                              <m:r>
                                <m:rPr>
                                  <m:brk m:alnAt="23"/>
                                </m:rPr>
                                <a:rPr lang="de-DE" sz="2000" b="0" i="1" smtClean="0">
                                  <a:solidFill>
                                    <a:schemeClr val="tx1"/>
                                  </a:solidFill>
                                  <a:latin typeface="Cambria Math"/>
                                  <a:ea typeface="Cambria Math"/>
                                </a:rPr>
                                <m:t>𝑖</m:t>
                              </m:r>
                              <m:r>
                                <a:rPr lang="de-DE" sz="2000" b="0" i="1" smtClean="0">
                                  <a:solidFill>
                                    <a:schemeClr val="tx1"/>
                                  </a:solidFill>
                                  <a:latin typeface="Cambria Math"/>
                                  <a:ea typeface="Cambria Math"/>
                                </a:rPr>
                                <m:t>=1</m:t>
                              </m:r>
                            </m:sub>
                            <m:sup>
                              <m:r>
                                <a:rPr lang="de-DE" sz="2000" b="0" i="1" smtClean="0">
                                  <a:solidFill>
                                    <a:schemeClr val="tx1"/>
                                  </a:solidFill>
                                  <a:latin typeface="Cambria Math"/>
                                  <a:ea typeface="Cambria Math"/>
                                </a:rPr>
                                <m:t>3</m:t>
                              </m:r>
                            </m:sup>
                            <m:e>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𝐵</m:t>
                                  </m:r>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𝑖</m:t>
                                      </m:r>
                                    </m:sub>
                                  </m:sSub>
                                </m:e>
                              </m:d>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𝐴</m:t>
                                      </m:r>
                                    </m:e>
                                    <m:sub>
                                      <m:r>
                                        <a:rPr lang="de-DE" sz="2000" b="0" i="1" smtClean="0">
                                          <a:solidFill>
                                            <a:schemeClr val="tx1"/>
                                          </a:solidFill>
                                          <a:latin typeface="Cambria Math"/>
                                          <a:ea typeface="Cambria Math"/>
                                        </a:rPr>
                                        <m:t>𝑖</m:t>
                                      </m:r>
                                    </m:sub>
                                  </m:sSub>
                                </m:e>
                              </m:d>
                            </m:e>
                          </m:nary>
                        </m:den>
                      </m:f>
                    </m:oMath>
                  </m:oMathPara>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1096906" y="3501008"/>
                <a:ext cx="4123167" cy="772969"/>
              </a:xfrm>
              <a:prstGeom prst="rect">
                <a:avLst/>
              </a:prstGeom>
              <a:blipFill rotWithShape="1">
                <a:blip r:embed="rId1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2114927" y="4324910"/>
                <a:ext cx="4914143" cy="6819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0.05×0.7</m:t>
                          </m:r>
                        </m:num>
                        <m:den>
                          <m:r>
                            <a:rPr lang="de-DE" sz="2000" b="0" i="1" smtClean="0">
                              <a:solidFill>
                                <a:schemeClr val="tx1"/>
                              </a:solidFill>
                              <a:latin typeface="Cambria Math"/>
                              <a:ea typeface="Cambria Math"/>
                            </a:rPr>
                            <m:t>0.05×0.7+0.2×0.2+0.3×0.1</m:t>
                          </m:r>
                        </m:den>
                      </m:f>
                      <m:r>
                        <a:rPr lang="de-DE" sz="2000" b="0" i="1" smtClean="0">
                          <a:solidFill>
                            <a:schemeClr val="tx1"/>
                          </a:solidFill>
                          <a:latin typeface="Cambria Math"/>
                          <a:ea typeface="Cambria Math"/>
                        </a:rPr>
                        <m:t>=0.33</m:t>
                      </m:r>
                    </m:oMath>
                  </m:oMathPara>
                </a14:m>
                <a:endParaRPr lang="de-DE" sz="2000" dirty="0">
                  <a:solidFill>
                    <a:schemeClr val="tx1"/>
                  </a:solidFill>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2114927" y="4324910"/>
                <a:ext cx="4914143" cy="681982"/>
              </a:xfrm>
              <a:prstGeom prst="rect">
                <a:avLst/>
              </a:prstGeom>
              <a:blipFill rotWithShape="1">
                <a:blip r:embed="rId14"/>
                <a:stretch>
                  <a:fillRect/>
                </a:stretch>
              </a:blipFill>
            </p:spPr>
            <p:txBody>
              <a:bodyPr/>
              <a:lstStyle/>
              <a:p>
                <a:r>
                  <a:rPr lang="de-DE">
                    <a:noFill/>
                  </a:rPr>
                  <a:t> </a:t>
                </a:r>
              </a:p>
            </p:txBody>
          </p:sp>
        </mc:Fallback>
      </mc:AlternateContent>
      <p:sp>
        <p:nvSpPr>
          <p:cNvPr id="35" name="Textfeld 34"/>
          <p:cNvSpPr txBox="1"/>
          <p:nvPr/>
        </p:nvSpPr>
        <p:spPr>
          <a:xfrm>
            <a:off x="468311" y="5301208"/>
            <a:ext cx="3527623" cy="400110"/>
          </a:xfrm>
          <a:prstGeom prst="rect">
            <a:avLst/>
          </a:prstGeom>
          <a:noFill/>
        </p:spPr>
        <p:txBody>
          <a:bodyPr wrap="square" rtlCol="0">
            <a:spAutoFit/>
          </a:bodyPr>
          <a:lstStyle/>
          <a:p>
            <a:r>
              <a:rPr lang="de-DE" sz="2000" dirty="0">
                <a:latin typeface="+mn-lt"/>
              </a:rPr>
              <a:t>Entscheidung für ...</a:t>
            </a:r>
          </a:p>
        </p:txBody>
      </p:sp>
      <mc:AlternateContent xmlns:mc="http://schemas.openxmlformats.org/markup-compatibility/2006" xmlns:a14="http://schemas.microsoft.com/office/drawing/2010/main">
        <mc:Choice Requires="a14">
          <p:sp>
            <p:nvSpPr>
              <p:cNvPr id="4" name="Textfeld 3"/>
              <p:cNvSpPr txBox="1"/>
              <p:nvPr/>
            </p:nvSpPr>
            <p:spPr>
              <a:xfrm>
                <a:off x="611560" y="5831949"/>
                <a:ext cx="53078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𝐴</m:t>
                          </m:r>
                        </m:e>
                        <m:sub>
                          <m:r>
                            <a:rPr lang="de-DE" sz="2000" b="0" i="1" smtClean="0">
                              <a:solidFill>
                                <a:schemeClr val="tx1"/>
                              </a:solidFill>
                              <a:latin typeface="Cambria Math"/>
                            </a:rPr>
                            <m:t>1</m:t>
                          </m:r>
                        </m:sub>
                      </m:sSub>
                    </m:oMath>
                  </m:oMathPara>
                </a14:m>
                <a:endParaRPr lang="de-DE" sz="2000" dirty="0">
                  <a:solidFill>
                    <a:schemeClr val="tx1"/>
                  </a:solidFill>
                </a:endParaRPr>
              </a:p>
            </p:txBody>
          </p:sp>
        </mc:Choice>
        <mc:Fallback xmlns="">
          <p:sp>
            <p:nvSpPr>
              <p:cNvPr id="4" name="Textfeld 3"/>
              <p:cNvSpPr txBox="1">
                <a:spLocks noRot="1" noChangeAspect="1" noMove="1" noResize="1" noEditPoints="1" noAdjustHandles="1" noChangeArrowheads="1" noChangeShapeType="1" noTextEdit="1"/>
              </p:cNvSpPr>
              <p:nvPr/>
            </p:nvSpPr>
            <p:spPr>
              <a:xfrm>
                <a:off x="611560" y="5831949"/>
                <a:ext cx="530786" cy="400110"/>
              </a:xfrm>
              <a:prstGeom prst="rect">
                <a:avLst/>
              </a:prstGeom>
              <a:blipFill rotWithShape="1">
                <a:blip r:embed="rId15"/>
                <a:stretch>
                  <a:fillRect b="-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7" name="Textfeld 36"/>
              <p:cNvSpPr txBox="1"/>
              <p:nvPr/>
            </p:nvSpPr>
            <p:spPr>
              <a:xfrm>
                <a:off x="3752289" y="5831949"/>
                <a:ext cx="53674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𝐴</m:t>
                          </m:r>
                        </m:e>
                        <m:sub>
                          <m:r>
                            <a:rPr lang="de-DE" sz="2000" b="0" i="1" smtClean="0">
                              <a:solidFill>
                                <a:schemeClr val="tx1"/>
                              </a:solidFill>
                              <a:latin typeface="Cambria Math"/>
                            </a:rPr>
                            <m:t>3</m:t>
                          </m:r>
                        </m:sub>
                      </m:sSub>
                    </m:oMath>
                  </m:oMathPara>
                </a14:m>
                <a:endParaRPr lang="de-DE" sz="2000" dirty="0">
                  <a:solidFill>
                    <a:schemeClr val="tx1"/>
                  </a:solidFill>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3752289" y="5831949"/>
                <a:ext cx="536749" cy="400110"/>
              </a:xfrm>
              <a:prstGeom prst="rect">
                <a:avLst/>
              </a:prstGeom>
              <a:blipFill rotWithShape="1">
                <a:blip r:embed="rId16"/>
                <a:stretch>
                  <a:fillRect b="-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6950504" y="5831949"/>
                <a:ext cx="53674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𝐴</m:t>
                          </m:r>
                        </m:e>
                        <m:sub>
                          <m:r>
                            <a:rPr lang="de-DE" sz="2000" b="0" i="1" smtClean="0">
                              <a:solidFill>
                                <a:schemeClr val="tx1"/>
                              </a:solidFill>
                              <a:latin typeface="Cambria Math"/>
                            </a:rPr>
                            <m:t>2</m:t>
                          </m:r>
                        </m:sub>
                      </m:sSub>
                    </m:oMath>
                  </m:oMathPara>
                </a14:m>
                <a:endParaRPr lang="de-DE" sz="2000" dirty="0">
                  <a:solidFill>
                    <a:schemeClr val="tx1"/>
                  </a:solidFill>
                </a:endParaRPr>
              </a:p>
            </p:txBody>
          </p:sp>
        </mc:Choice>
        <mc:Fallback xmlns="">
          <p:sp>
            <p:nvSpPr>
              <p:cNvPr id="38" name="Textfeld 37"/>
              <p:cNvSpPr txBox="1">
                <a:spLocks noRot="1" noChangeAspect="1" noMove="1" noResize="1" noEditPoints="1" noAdjustHandles="1" noChangeArrowheads="1" noChangeShapeType="1" noTextEdit="1"/>
              </p:cNvSpPr>
              <p:nvPr/>
            </p:nvSpPr>
            <p:spPr>
              <a:xfrm>
                <a:off x="6950504" y="5831949"/>
                <a:ext cx="536749" cy="400110"/>
              </a:xfrm>
              <a:prstGeom prst="rect">
                <a:avLst/>
              </a:prstGeom>
              <a:blipFill rotWithShape="1">
                <a:blip r:embed="rId17"/>
                <a:stretch>
                  <a:fillRect b="-4615"/>
                </a:stretch>
              </a:blipFill>
            </p:spPr>
            <p:txBody>
              <a:bodyPr/>
              <a:lstStyle/>
              <a:p>
                <a:r>
                  <a:rPr lang="de-DE">
                    <a:noFill/>
                  </a:rPr>
                  <a:t> </a:t>
                </a:r>
              </a:p>
            </p:txBody>
          </p:sp>
        </mc:Fallback>
      </mc:AlternateContent>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328</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423053080"/>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6.2 Rechnen mit abhängigen und unabhängigen Ereignissen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9"/>
          <p:cNvSpPr txBox="1">
            <a:spLocks noChangeArrowheads="1"/>
          </p:cNvSpPr>
          <p:nvPr/>
        </p:nvSpPr>
        <p:spPr bwMode="auto">
          <a:xfrm>
            <a:off x="468313" y="3717032"/>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Bayes</a:t>
            </a:r>
            <a:r>
              <a:rPr lang="de-DE" sz="2000" b="1" dirty="0">
                <a:solidFill>
                  <a:srgbClr val="0070C0"/>
                </a:solidFill>
                <a:latin typeface="+mn-lt"/>
              </a:rPr>
              <a:t>-Kalkül vs. Maximum-</a:t>
            </a:r>
            <a:r>
              <a:rPr lang="de-DE" sz="2000" b="1" dirty="0" err="1">
                <a:solidFill>
                  <a:srgbClr val="0070C0"/>
                </a:solidFill>
                <a:latin typeface="+mn-lt"/>
              </a:rPr>
              <a:t>Likelihood</a:t>
            </a:r>
            <a:r>
              <a:rPr lang="de-DE" sz="2000" b="1" dirty="0">
                <a:solidFill>
                  <a:srgbClr val="0070C0"/>
                </a:solidFill>
                <a:latin typeface="+mn-lt"/>
              </a:rPr>
              <a:t>-Kalkül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7200" y="1134951"/>
            <a:ext cx="7581900" cy="2438400"/>
          </a:xfrm>
          <a:prstGeom prst="rect">
            <a:avLst/>
          </a:prstGeom>
        </p:spPr>
      </p:pic>
      <p:pic>
        <p:nvPicPr>
          <p:cNvPr id="3" name="Grafik 2"/>
          <p:cNvPicPr>
            <a:picLocks noChangeAspect="1"/>
          </p:cNvPicPr>
          <p:nvPr/>
        </p:nvPicPr>
        <p:blipFill>
          <a:blip r:embed="rId4"/>
          <a:stretch>
            <a:fillRect/>
          </a:stretch>
        </p:blipFill>
        <p:spPr>
          <a:xfrm>
            <a:off x="468313" y="4227513"/>
            <a:ext cx="7591425" cy="2305050"/>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329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881547139"/>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1331640" y="2814006"/>
            <a:ext cx="7144646" cy="1323439"/>
          </a:xfrm>
          <a:prstGeom prst="rect">
            <a:avLst/>
          </a:prstGeom>
          <a:noFill/>
          <a:ln w="9525">
            <a:noFill/>
            <a:miter lim="800000"/>
            <a:headEnd/>
            <a:tailEnd/>
          </a:ln>
        </p:spPr>
        <p:txBody>
          <a:bodyPr wrap="square">
            <a:spAutoFit/>
          </a:bodyPr>
          <a:lstStyle/>
          <a:p>
            <a:pPr fontAlgn="auto">
              <a:spcBef>
                <a:spcPts val="0"/>
              </a:spcBef>
              <a:spcAft>
                <a:spcPts val="0"/>
              </a:spcAft>
              <a:defRPr/>
            </a:pPr>
            <a:r>
              <a:rPr lang="de-DE" sz="4000" b="1" dirty="0">
                <a:solidFill>
                  <a:srgbClr val="0070C0"/>
                </a:solidFill>
                <a:latin typeface="+mn-lt"/>
              </a:rPr>
              <a:t>7  Theoretische Verteilungen </a:t>
            </a:r>
          </a:p>
          <a:p>
            <a:pPr fontAlgn="auto">
              <a:spcBef>
                <a:spcPts val="0"/>
              </a:spcBef>
              <a:spcAft>
                <a:spcPts val="0"/>
              </a:spcAft>
              <a:defRPr/>
            </a:pPr>
            <a:r>
              <a:rPr lang="de-DE" sz="4000" b="1" dirty="0">
                <a:solidFill>
                  <a:srgbClr val="0070C0"/>
                </a:solidFill>
                <a:latin typeface="+mn-lt"/>
              </a:rPr>
              <a:t>    und Abhängigkeiten</a:t>
            </a: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8" name="Rechteck 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330</a:t>
            </a:r>
            <a:endParaRPr lang="de-DE" sz="8000" b="1" dirty="0">
              <a:solidFill>
                <a:schemeClr val="tx1"/>
              </a:solidFill>
              <a:latin typeface="+mj-lt"/>
            </a:endParaRPr>
          </a:p>
        </p:txBody>
      </p:sp>
    </p:spTree>
    <p:extLst>
      <p:ext uri="{BB962C8B-B14F-4D97-AF65-F5344CB8AC3E}">
        <p14:creationId xmlns:p14="http://schemas.microsoft.com/office/powerpoint/2010/main" val="2072893622"/>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7 Theoretische Verteilungen und Abhängigkeiten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7.1 Zufallsvariablen und deren Wahrscheinlichkeitsverteilungen</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7.1.1 Eindimensionale Zufallsvariablen</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Stetige Zufallsvariablen und Integrationskalkül</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7.1.2 Mehrdimensionale Zufallsvariablen</a:t>
            </a: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Konzept und Ausblick</a:t>
            </a: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Diskrete Zufallsvariablen und Additionskalkül</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Theoretische Verteilungsfunktion</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Wahrscheinlichkeitsverteilung</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Konzept und Ausblick</a:t>
            </a:r>
          </a:p>
        </p:txBody>
      </p:sp>
      <p:sp>
        <p:nvSpPr>
          <p:cNvPr id="24" name="Textfeld 23"/>
          <p:cNvSpPr txBox="1">
            <a:spLocks noChangeArrowheads="1"/>
          </p:cNvSpPr>
          <p:nvPr/>
        </p:nvSpPr>
        <p:spPr bwMode="auto">
          <a:xfrm>
            <a:off x="468313" y="487045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Zweidimensionale diskrete Zufallsvariablen</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335</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335</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335</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337</a:t>
            </a:r>
            <a:endParaRPr lang="en-US" dirty="0"/>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en-US"/>
              <a:t>341</a:t>
            </a:r>
            <a:endParaRPr lang="en-US" dirty="0"/>
          </a:p>
        </p:txBody>
      </p:sp>
      <p:sp>
        <p:nvSpPr>
          <p:cNvPr id="31" name="Textfeld 28"/>
          <p:cNvSpPr txBox="1">
            <a:spLocks noChangeArrowheads="1"/>
          </p:cNvSpPr>
          <p:nvPr/>
        </p:nvSpPr>
        <p:spPr bwMode="auto">
          <a:xfrm>
            <a:off x="7883525" y="3140075"/>
            <a:ext cx="790575" cy="369332"/>
          </a:xfrm>
          <a:prstGeom prst="rect">
            <a:avLst/>
          </a:prstGeom>
          <a:noFill/>
          <a:ln w="9525">
            <a:noFill/>
            <a:miter lim="800000"/>
            <a:headEnd/>
            <a:tailEnd/>
          </a:ln>
        </p:spPr>
        <p:txBody>
          <a:bodyPr>
            <a:spAutoFit/>
          </a:bodyPr>
          <a:lstStyle/>
          <a:p>
            <a:pPr algn="r"/>
            <a:r>
              <a:rPr lang="en-US"/>
              <a:t>349</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356</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359</a:t>
            </a:r>
            <a:endParaRPr lang="en-US" dirty="0"/>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a:t>359</a:t>
            </a:r>
            <a:endParaRPr lang="en-US" dirty="0"/>
          </a:p>
        </p:txBody>
      </p:sp>
      <p:sp>
        <p:nvSpPr>
          <p:cNvPr id="37" name="Textfeld 28"/>
          <p:cNvSpPr txBox="1">
            <a:spLocks noChangeArrowheads="1"/>
          </p:cNvSpPr>
          <p:nvPr/>
        </p:nvSpPr>
        <p:spPr bwMode="auto">
          <a:xfrm>
            <a:off x="7883525" y="4868863"/>
            <a:ext cx="790575" cy="369887"/>
          </a:xfrm>
          <a:prstGeom prst="rect">
            <a:avLst/>
          </a:prstGeom>
          <a:noFill/>
          <a:ln w="9525">
            <a:noFill/>
            <a:miter lim="800000"/>
            <a:headEnd/>
            <a:tailEnd/>
          </a:ln>
        </p:spPr>
        <p:txBody>
          <a:bodyPr>
            <a:spAutoFit/>
          </a:bodyPr>
          <a:lstStyle/>
          <a:p>
            <a:pPr algn="r"/>
            <a:r>
              <a:rPr lang="en-US"/>
              <a:t>360</a:t>
            </a:r>
            <a:endParaRPr lang="en-US" dirty="0"/>
          </a:p>
        </p:txBody>
      </p:sp>
      <p:sp>
        <p:nvSpPr>
          <p:cNvPr id="45" name="Textfeld 44"/>
          <p:cNvSpPr txBox="1">
            <a:spLocks noChangeArrowheads="1"/>
          </p:cNvSpPr>
          <p:nvPr/>
        </p:nvSpPr>
        <p:spPr bwMode="auto">
          <a:xfrm>
            <a:off x="469106" y="53098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Zweidimensionale stetige Zufallsvariablen</a:t>
            </a:r>
          </a:p>
        </p:txBody>
      </p:sp>
      <p:sp>
        <p:nvSpPr>
          <p:cNvPr id="46" name="Textfeld 45"/>
          <p:cNvSpPr txBox="1">
            <a:spLocks noChangeArrowheads="1"/>
          </p:cNvSpPr>
          <p:nvPr/>
        </p:nvSpPr>
        <p:spPr bwMode="auto">
          <a:xfrm>
            <a:off x="469106" y="57416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Stochastische Abhängigkeit und Unabhängigkeit</a:t>
            </a:r>
          </a:p>
        </p:txBody>
      </p:sp>
      <p:sp>
        <p:nvSpPr>
          <p:cNvPr id="49" name="Textfeld 28"/>
          <p:cNvSpPr txBox="1">
            <a:spLocks noChangeArrowheads="1"/>
          </p:cNvSpPr>
          <p:nvPr/>
        </p:nvSpPr>
        <p:spPr bwMode="auto">
          <a:xfrm>
            <a:off x="7884318" y="5308268"/>
            <a:ext cx="790575" cy="369888"/>
          </a:xfrm>
          <a:prstGeom prst="rect">
            <a:avLst/>
          </a:prstGeom>
          <a:noFill/>
          <a:ln w="9525">
            <a:noFill/>
            <a:miter lim="800000"/>
            <a:headEnd/>
            <a:tailEnd/>
          </a:ln>
        </p:spPr>
        <p:txBody>
          <a:bodyPr>
            <a:spAutoFit/>
          </a:bodyPr>
          <a:lstStyle/>
          <a:p>
            <a:pPr algn="r"/>
            <a:r>
              <a:rPr lang="en-US"/>
              <a:t>369</a:t>
            </a:r>
            <a:endParaRPr lang="en-US" dirty="0"/>
          </a:p>
        </p:txBody>
      </p:sp>
      <p:sp>
        <p:nvSpPr>
          <p:cNvPr id="50" name="Textfeld 28"/>
          <p:cNvSpPr txBox="1">
            <a:spLocks noChangeArrowheads="1"/>
          </p:cNvSpPr>
          <p:nvPr/>
        </p:nvSpPr>
        <p:spPr bwMode="auto">
          <a:xfrm>
            <a:off x="7885906" y="5741656"/>
            <a:ext cx="790575" cy="369887"/>
          </a:xfrm>
          <a:prstGeom prst="rect">
            <a:avLst/>
          </a:prstGeom>
          <a:noFill/>
          <a:ln w="9525">
            <a:noFill/>
            <a:miter lim="800000"/>
            <a:headEnd/>
            <a:tailEnd/>
          </a:ln>
        </p:spPr>
        <p:txBody>
          <a:bodyPr>
            <a:spAutoFit/>
          </a:bodyPr>
          <a:lstStyle/>
          <a:p>
            <a:pPr algn="r"/>
            <a:r>
              <a:rPr lang="en-US"/>
              <a:t>385</a:t>
            </a:r>
            <a:endParaRPr lang="en-US" dirty="0"/>
          </a:p>
        </p:txBody>
      </p:sp>
      <p:sp>
        <p:nvSpPr>
          <p:cNvPr id="34" name="Textfeld 33"/>
          <p:cNvSpPr txBox="1">
            <a:spLocks noChangeArrowheads="1"/>
          </p:cNvSpPr>
          <p:nvPr/>
        </p:nvSpPr>
        <p:spPr bwMode="auto">
          <a:xfrm>
            <a:off x="457199" y="616261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Höherdimensionale Wahrscheinlichkeitsverteilungen</a:t>
            </a:r>
          </a:p>
        </p:txBody>
      </p:sp>
      <p:sp>
        <p:nvSpPr>
          <p:cNvPr id="36" name="Textfeld 28"/>
          <p:cNvSpPr txBox="1">
            <a:spLocks noChangeArrowheads="1"/>
          </p:cNvSpPr>
          <p:nvPr/>
        </p:nvSpPr>
        <p:spPr bwMode="auto">
          <a:xfrm>
            <a:off x="7896225" y="6166232"/>
            <a:ext cx="790575" cy="369887"/>
          </a:xfrm>
          <a:prstGeom prst="rect">
            <a:avLst/>
          </a:prstGeom>
          <a:noFill/>
          <a:ln w="9525">
            <a:noFill/>
            <a:miter lim="800000"/>
            <a:headEnd/>
            <a:tailEnd/>
          </a:ln>
        </p:spPr>
        <p:txBody>
          <a:bodyPr>
            <a:spAutoFit/>
          </a:bodyPr>
          <a:lstStyle/>
          <a:p>
            <a:pPr algn="r"/>
            <a:r>
              <a:rPr lang="en-US"/>
              <a:t>389</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331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099771836"/>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7 Theoretische Verteilungen und Abhängigkeiten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7.1.3 Verteilung von Funktionen von Zufallsvariablen</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Funktionen einer Zufallsvariablen</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7.2.1 Kennwerte in Bezug auf Lage und Streuung</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Theoretische </a:t>
            </a:r>
            <a:r>
              <a:rPr lang="de-DE" sz="2000" b="1" dirty="0" err="1">
                <a:solidFill>
                  <a:srgbClr val="0070C0"/>
                </a:solidFill>
                <a:latin typeface="+mn-lt"/>
              </a:rPr>
              <a:t>Quantile</a:t>
            </a:r>
            <a:r>
              <a:rPr lang="de-DE" sz="2000" b="1" dirty="0">
                <a:solidFill>
                  <a:srgbClr val="0070C0"/>
                </a:solidFill>
                <a:latin typeface="+mn-lt"/>
              </a:rPr>
              <a:t> und theoretischer Median</a:t>
            </a: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Funktionen aus mehreren Zufallsvariablen</a:t>
            </a: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7.2 Theoretische Kennwerte</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Erwartungswert</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Theoretische Varianz und Standardabweichung</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7.2.2 Kennwerte in Bezug auf Abhängigkeiten</a:t>
            </a:r>
          </a:p>
        </p:txBody>
      </p:sp>
      <p:sp>
        <p:nvSpPr>
          <p:cNvPr id="24" name="Textfeld 23"/>
          <p:cNvSpPr txBox="1">
            <a:spLocks noChangeArrowheads="1"/>
          </p:cNvSpPr>
          <p:nvPr/>
        </p:nvSpPr>
        <p:spPr bwMode="auto">
          <a:xfrm>
            <a:off x="468313" y="487045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Bedingte Erwartungswerte und Varianzen</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403</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403</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413</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421</a:t>
            </a:r>
            <a:endParaRPr lang="en-US" dirty="0"/>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en-US"/>
              <a:t>421</a:t>
            </a:r>
            <a:endParaRPr lang="en-US" dirty="0"/>
          </a:p>
        </p:txBody>
      </p:sp>
      <p:sp>
        <p:nvSpPr>
          <p:cNvPr id="31" name="Textfeld 28"/>
          <p:cNvSpPr txBox="1">
            <a:spLocks noChangeArrowheads="1"/>
          </p:cNvSpPr>
          <p:nvPr/>
        </p:nvSpPr>
        <p:spPr bwMode="auto">
          <a:xfrm>
            <a:off x="7883525" y="3140075"/>
            <a:ext cx="790575" cy="369332"/>
          </a:xfrm>
          <a:prstGeom prst="rect">
            <a:avLst/>
          </a:prstGeom>
          <a:noFill/>
          <a:ln w="9525">
            <a:noFill/>
            <a:miter lim="800000"/>
            <a:headEnd/>
            <a:tailEnd/>
          </a:ln>
        </p:spPr>
        <p:txBody>
          <a:bodyPr>
            <a:spAutoFit/>
          </a:bodyPr>
          <a:lstStyle/>
          <a:p>
            <a:pPr algn="r"/>
            <a:r>
              <a:rPr lang="en-US"/>
              <a:t>421</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445</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454</a:t>
            </a:r>
            <a:endParaRPr lang="en-US" dirty="0"/>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a:t>459</a:t>
            </a:r>
            <a:endParaRPr lang="en-US" dirty="0"/>
          </a:p>
        </p:txBody>
      </p:sp>
      <p:sp>
        <p:nvSpPr>
          <p:cNvPr id="37" name="Textfeld 28"/>
          <p:cNvSpPr txBox="1">
            <a:spLocks noChangeArrowheads="1"/>
          </p:cNvSpPr>
          <p:nvPr/>
        </p:nvSpPr>
        <p:spPr bwMode="auto">
          <a:xfrm>
            <a:off x="7883525" y="4868863"/>
            <a:ext cx="790575" cy="369887"/>
          </a:xfrm>
          <a:prstGeom prst="rect">
            <a:avLst/>
          </a:prstGeom>
          <a:noFill/>
          <a:ln w="9525">
            <a:noFill/>
            <a:miter lim="800000"/>
            <a:headEnd/>
            <a:tailEnd/>
          </a:ln>
        </p:spPr>
        <p:txBody>
          <a:bodyPr>
            <a:spAutoFit/>
          </a:bodyPr>
          <a:lstStyle/>
          <a:p>
            <a:pPr algn="r"/>
            <a:r>
              <a:rPr lang="en-US"/>
              <a:t>459</a:t>
            </a:r>
            <a:endParaRPr lang="en-US" dirty="0"/>
          </a:p>
        </p:txBody>
      </p:sp>
      <p:sp>
        <p:nvSpPr>
          <p:cNvPr id="45" name="Textfeld 44"/>
          <p:cNvSpPr txBox="1">
            <a:spLocks noChangeArrowheads="1"/>
          </p:cNvSpPr>
          <p:nvPr/>
        </p:nvSpPr>
        <p:spPr bwMode="auto">
          <a:xfrm>
            <a:off x="469106" y="53098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Theoretische Kovarianz und Korrelation</a:t>
            </a:r>
          </a:p>
        </p:txBody>
      </p:sp>
      <p:sp>
        <p:nvSpPr>
          <p:cNvPr id="46" name="Textfeld 45"/>
          <p:cNvSpPr txBox="1">
            <a:spLocks noChangeArrowheads="1"/>
          </p:cNvSpPr>
          <p:nvPr/>
        </p:nvSpPr>
        <p:spPr bwMode="auto">
          <a:xfrm>
            <a:off x="469106" y="57416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Theoretische Regressionskoeffizienten</a:t>
            </a:r>
          </a:p>
        </p:txBody>
      </p:sp>
      <p:sp>
        <p:nvSpPr>
          <p:cNvPr id="49" name="Textfeld 28"/>
          <p:cNvSpPr txBox="1">
            <a:spLocks noChangeArrowheads="1"/>
          </p:cNvSpPr>
          <p:nvPr/>
        </p:nvSpPr>
        <p:spPr bwMode="auto">
          <a:xfrm>
            <a:off x="7884318" y="5308268"/>
            <a:ext cx="790575" cy="369888"/>
          </a:xfrm>
          <a:prstGeom prst="rect">
            <a:avLst/>
          </a:prstGeom>
          <a:noFill/>
          <a:ln w="9525">
            <a:noFill/>
            <a:miter lim="800000"/>
            <a:headEnd/>
            <a:tailEnd/>
          </a:ln>
        </p:spPr>
        <p:txBody>
          <a:bodyPr>
            <a:spAutoFit/>
          </a:bodyPr>
          <a:lstStyle/>
          <a:p>
            <a:pPr algn="r"/>
            <a:r>
              <a:rPr lang="en-US"/>
              <a:t>472</a:t>
            </a:r>
            <a:endParaRPr lang="en-US" dirty="0"/>
          </a:p>
        </p:txBody>
      </p:sp>
      <p:sp>
        <p:nvSpPr>
          <p:cNvPr id="50" name="Textfeld 28"/>
          <p:cNvSpPr txBox="1">
            <a:spLocks noChangeArrowheads="1"/>
          </p:cNvSpPr>
          <p:nvPr/>
        </p:nvSpPr>
        <p:spPr bwMode="auto">
          <a:xfrm>
            <a:off x="7885906" y="5741656"/>
            <a:ext cx="790575" cy="369887"/>
          </a:xfrm>
          <a:prstGeom prst="rect">
            <a:avLst/>
          </a:prstGeom>
          <a:noFill/>
          <a:ln w="9525">
            <a:noFill/>
            <a:miter lim="800000"/>
            <a:headEnd/>
            <a:tailEnd/>
          </a:ln>
        </p:spPr>
        <p:txBody>
          <a:bodyPr>
            <a:spAutoFit/>
          </a:bodyPr>
          <a:lstStyle/>
          <a:p>
            <a:pPr algn="r"/>
            <a:r>
              <a:rPr lang="en-US"/>
              <a:t>482</a:t>
            </a:r>
            <a:endParaRPr lang="en-US" dirty="0"/>
          </a:p>
        </p:txBody>
      </p:sp>
      <p:sp>
        <p:nvSpPr>
          <p:cNvPr id="43" name="Rechteck 42"/>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332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055418114"/>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7.2.3 Spezifische Eigenschaften theoretischer Kennwerte</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Minimumeigenschaften von Lagekennwerten</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7.3 Spezielle eindimensionale Verteilungen</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a:t>
            </a:r>
            <a:r>
              <a:rPr lang="de-DE" sz="2000" b="1" dirty="0" err="1">
                <a:solidFill>
                  <a:srgbClr val="0070C0"/>
                </a:solidFill>
                <a:latin typeface="+mn-lt"/>
              </a:rPr>
              <a:t>Einpunktverteilung</a:t>
            </a:r>
            <a:endParaRPr lang="de-DE" sz="2000" b="1" dirty="0">
              <a:solidFill>
                <a:srgbClr val="0070C0"/>
              </a:solidFill>
              <a:latin typeface="+mn-lt"/>
            </a:endParaRP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Wichtige Transformationseigenschaften</a:t>
            </a: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Endliche und nicht endliche theoretische Momente</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7.3.1 Spezielle diskrete Verteilungen</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Elementare Kombinatorik</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Bernoulli-Verteilung</a:t>
            </a:r>
          </a:p>
        </p:txBody>
      </p:sp>
      <p:sp>
        <p:nvSpPr>
          <p:cNvPr id="24" name="Textfeld 23"/>
          <p:cNvSpPr txBox="1">
            <a:spLocks noChangeArrowheads="1"/>
          </p:cNvSpPr>
          <p:nvPr/>
        </p:nvSpPr>
        <p:spPr bwMode="auto">
          <a:xfrm>
            <a:off x="468313" y="487045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Binomialverteilung</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485</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485</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487</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490</a:t>
            </a:r>
            <a:endParaRPr lang="en-US" dirty="0"/>
          </a:p>
        </p:txBody>
      </p:sp>
      <p:sp>
        <p:nvSpPr>
          <p:cNvPr id="30" name="Textfeld 28"/>
          <p:cNvSpPr txBox="1">
            <a:spLocks noChangeArrowheads="1"/>
          </p:cNvSpPr>
          <p:nvPr/>
        </p:nvSpPr>
        <p:spPr bwMode="auto">
          <a:xfrm>
            <a:off x="7885113" y="2708275"/>
            <a:ext cx="790575" cy="369332"/>
          </a:xfrm>
          <a:prstGeom prst="rect">
            <a:avLst/>
          </a:prstGeom>
          <a:noFill/>
          <a:ln w="9525">
            <a:noFill/>
            <a:miter lim="800000"/>
            <a:headEnd/>
            <a:tailEnd/>
          </a:ln>
        </p:spPr>
        <p:txBody>
          <a:bodyPr>
            <a:spAutoFit/>
          </a:bodyPr>
          <a:lstStyle/>
          <a:p>
            <a:pPr algn="r"/>
            <a:r>
              <a:rPr lang="en-US"/>
              <a:t>492</a:t>
            </a:r>
            <a:endParaRPr lang="en-US" dirty="0"/>
          </a:p>
        </p:txBody>
      </p:sp>
      <p:sp>
        <p:nvSpPr>
          <p:cNvPr id="31" name="Textfeld 28"/>
          <p:cNvSpPr txBox="1">
            <a:spLocks noChangeArrowheads="1"/>
          </p:cNvSpPr>
          <p:nvPr/>
        </p:nvSpPr>
        <p:spPr bwMode="auto">
          <a:xfrm>
            <a:off x="7883525" y="3140075"/>
            <a:ext cx="790575" cy="369332"/>
          </a:xfrm>
          <a:prstGeom prst="rect">
            <a:avLst/>
          </a:prstGeom>
          <a:noFill/>
          <a:ln w="9525">
            <a:noFill/>
            <a:miter lim="800000"/>
            <a:headEnd/>
            <a:tailEnd/>
          </a:ln>
        </p:spPr>
        <p:txBody>
          <a:bodyPr>
            <a:spAutoFit/>
          </a:bodyPr>
          <a:lstStyle/>
          <a:p>
            <a:pPr algn="r"/>
            <a:r>
              <a:rPr lang="en-US"/>
              <a:t>492</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492</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496</a:t>
            </a:r>
            <a:endParaRPr lang="en-US" dirty="0"/>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a:t>497</a:t>
            </a:r>
            <a:endParaRPr lang="en-US" dirty="0"/>
          </a:p>
        </p:txBody>
      </p:sp>
      <p:sp>
        <p:nvSpPr>
          <p:cNvPr id="37" name="Textfeld 28"/>
          <p:cNvSpPr txBox="1">
            <a:spLocks noChangeArrowheads="1"/>
          </p:cNvSpPr>
          <p:nvPr/>
        </p:nvSpPr>
        <p:spPr bwMode="auto">
          <a:xfrm>
            <a:off x="7883525" y="4868863"/>
            <a:ext cx="790575" cy="369887"/>
          </a:xfrm>
          <a:prstGeom prst="rect">
            <a:avLst/>
          </a:prstGeom>
          <a:noFill/>
          <a:ln w="9525">
            <a:noFill/>
            <a:miter lim="800000"/>
            <a:headEnd/>
            <a:tailEnd/>
          </a:ln>
        </p:spPr>
        <p:txBody>
          <a:bodyPr>
            <a:spAutoFit/>
          </a:bodyPr>
          <a:lstStyle/>
          <a:p>
            <a:pPr algn="r"/>
            <a:r>
              <a:rPr lang="de-DE"/>
              <a:t>499</a:t>
            </a:r>
            <a:endParaRPr lang="en-US" dirty="0"/>
          </a:p>
        </p:txBody>
      </p:sp>
      <p:sp>
        <p:nvSpPr>
          <p:cNvPr id="45" name="Textfeld 44"/>
          <p:cNvSpPr txBox="1">
            <a:spLocks noChangeArrowheads="1"/>
          </p:cNvSpPr>
          <p:nvPr/>
        </p:nvSpPr>
        <p:spPr bwMode="auto">
          <a:xfrm>
            <a:off x="469106" y="53098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a:t>
            </a:r>
            <a:r>
              <a:rPr lang="de-DE" sz="2000" b="1" dirty="0" err="1">
                <a:solidFill>
                  <a:srgbClr val="0070C0"/>
                </a:solidFill>
                <a:latin typeface="+mn-lt"/>
              </a:rPr>
              <a:t>Poisson</a:t>
            </a:r>
            <a:r>
              <a:rPr lang="de-DE" sz="2000" b="1" dirty="0">
                <a:solidFill>
                  <a:srgbClr val="0070C0"/>
                </a:solidFill>
                <a:latin typeface="+mn-lt"/>
              </a:rPr>
              <a:t>-Verteilung</a:t>
            </a:r>
          </a:p>
        </p:txBody>
      </p:sp>
      <p:sp>
        <p:nvSpPr>
          <p:cNvPr id="49" name="Textfeld 28"/>
          <p:cNvSpPr txBox="1">
            <a:spLocks noChangeArrowheads="1"/>
          </p:cNvSpPr>
          <p:nvPr/>
        </p:nvSpPr>
        <p:spPr bwMode="auto">
          <a:xfrm>
            <a:off x="7884318" y="5308268"/>
            <a:ext cx="790575" cy="369888"/>
          </a:xfrm>
          <a:prstGeom prst="rect">
            <a:avLst/>
          </a:prstGeom>
          <a:noFill/>
          <a:ln w="9525">
            <a:noFill/>
            <a:miter lim="800000"/>
            <a:headEnd/>
            <a:tailEnd/>
          </a:ln>
        </p:spPr>
        <p:txBody>
          <a:bodyPr>
            <a:spAutoFit/>
          </a:bodyPr>
          <a:lstStyle/>
          <a:p>
            <a:pPr algn="r"/>
            <a:r>
              <a:rPr lang="en-US"/>
              <a:t>505</a:t>
            </a:r>
            <a:endParaRPr lang="en-US" dirty="0"/>
          </a:p>
        </p:txBody>
      </p:sp>
      <p:sp>
        <p:nvSpPr>
          <p:cNvPr id="38"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7 Theoretische Verteilungen und Abhängigkeiten</a:t>
            </a:r>
          </a:p>
        </p:txBody>
      </p:sp>
      <p:cxnSp>
        <p:nvCxnSpPr>
          <p:cNvPr id="39" name="Gerade Verbindung 3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333</a:t>
            </a:r>
            <a:endParaRPr lang="de-DE" sz="8000" b="1" dirty="0">
              <a:solidFill>
                <a:schemeClr val="tx1"/>
              </a:solidFill>
              <a:latin typeface="+mj-lt"/>
            </a:endParaRPr>
          </a:p>
        </p:txBody>
      </p:sp>
      <p:sp>
        <p:nvSpPr>
          <p:cNvPr id="41" name="Rechteck 40"/>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3965983662"/>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feld 11"/>
          <p:cNvSpPr txBox="1">
            <a:spLocks noChangeArrowheads="1"/>
          </p:cNvSpPr>
          <p:nvPr/>
        </p:nvSpPr>
        <p:spPr bwMode="auto">
          <a:xfrm>
            <a:off x="468312" y="1839027"/>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Exponentialverteilung</a:t>
            </a:r>
          </a:p>
        </p:txBody>
      </p:sp>
      <p:sp>
        <p:nvSpPr>
          <p:cNvPr id="13" name="Textfeld 12"/>
          <p:cNvSpPr txBox="1">
            <a:spLocks noChangeArrowheads="1"/>
          </p:cNvSpPr>
          <p:nvPr/>
        </p:nvSpPr>
        <p:spPr bwMode="auto">
          <a:xfrm>
            <a:off x="468312" y="2270827"/>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Normalverteilung</a:t>
            </a:r>
          </a:p>
        </p:txBody>
      </p:sp>
      <p:sp>
        <p:nvSpPr>
          <p:cNvPr id="14" name="Textfeld 13"/>
          <p:cNvSpPr txBox="1">
            <a:spLocks noChangeArrowheads="1"/>
          </p:cNvSpPr>
          <p:nvPr/>
        </p:nvSpPr>
        <p:spPr bwMode="auto">
          <a:xfrm>
            <a:off x="468312" y="356781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Erwartungswerte und Varianzen</a:t>
            </a:r>
          </a:p>
        </p:txBody>
      </p:sp>
      <p:sp>
        <p:nvSpPr>
          <p:cNvPr id="15" name="Textfeld 14"/>
          <p:cNvSpPr txBox="1">
            <a:spLocks noChangeArrowheads="1"/>
          </p:cNvSpPr>
          <p:nvPr/>
        </p:nvSpPr>
        <p:spPr bwMode="auto">
          <a:xfrm>
            <a:off x="468312" y="486321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Gesetz der großen Zahlen (GGZ)</a:t>
            </a:r>
          </a:p>
        </p:txBody>
      </p:sp>
      <p:sp>
        <p:nvSpPr>
          <p:cNvPr id="16" name="Textfeld 15"/>
          <p:cNvSpPr txBox="1">
            <a:spLocks noChangeArrowheads="1"/>
          </p:cNvSpPr>
          <p:nvPr/>
        </p:nvSpPr>
        <p:spPr bwMode="auto">
          <a:xfrm>
            <a:off x="468312" y="2702627"/>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7.4 Verteilung stochastischer Summen und Mittelwerte</a:t>
            </a:r>
          </a:p>
        </p:txBody>
      </p:sp>
      <p:sp>
        <p:nvSpPr>
          <p:cNvPr id="17" name="Textfeld 16"/>
          <p:cNvSpPr txBox="1">
            <a:spLocks noChangeArrowheads="1"/>
          </p:cNvSpPr>
          <p:nvPr/>
        </p:nvSpPr>
        <p:spPr bwMode="auto">
          <a:xfrm>
            <a:off x="468312" y="313601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7.4.1 Exakte Aussagen</a:t>
            </a:r>
          </a:p>
        </p:txBody>
      </p:sp>
      <p:sp>
        <p:nvSpPr>
          <p:cNvPr id="18" name="Textfeld 17"/>
          <p:cNvSpPr txBox="1">
            <a:spLocks noChangeArrowheads="1"/>
          </p:cNvSpPr>
          <p:nvPr/>
        </p:nvSpPr>
        <p:spPr bwMode="auto">
          <a:xfrm>
            <a:off x="468312" y="399961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Verteilungen unter bestimmten Ausgangsverteilungen</a:t>
            </a:r>
          </a:p>
        </p:txBody>
      </p:sp>
      <p:sp>
        <p:nvSpPr>
          <p:cNvPr id="19" name="Textfeld 18"/>
          <p:cNvSpPr txBox="1">
            <a:spLocks noChangeArrowheads="1"/>
          </p:cNvSpPr>
          <p:nvPr/>
        </p:nvSpPr>
        <p:spPr bwMode="auto">
          <a:xfrm>
            <a:off x="468312" y="443141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7.4.2 Asymptotische und approximative Aussagen</a:t>
            </a:r>
          </a:p>
        </p:txBody>
      </p:sp>
      <p:sp>
        <p:nvSpPr>
          <p:cNvPr id="23" name="Textfeld 22"/>
          <p:cNvSpPr txBox="1">
            <a:spLocks noChangeArrowheads="1"/>
          </p:cNvSpPr>
          <p:nvPr/>
        </p:nvSpPr>
        <p:spPr bwMode="auto">
          <a:xfrm>
            <a:off x="468312" y="529501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Zentraler Grenzwertsatz (ZGWS)</a:t>
            </a:r>
          </a:p>
        </p:txBody>
      </p:sp>
      <p:sp>
        <p:nvSpPr>
          <p:cNvPr id="26" name="Textfeld 28"/>
          <p:cNvSpPr txBox="1">
            <a:spLocks noChangeArrowheads="1"/>
          </p:cNvSpPr>
          <p:nvPr/>
        </p:nvSpPr>
        <p:spPr bwMode="auto">
          <a:xfrm>
            <a:off x="7885112" y="1839027"/>
            <a:ext cx="790575" cy="369888"/>
          </a:xfrm>
          <a:prstGeom prst="rect">
            <a:avLst/>
          </a:prstGeom>
          <a:noFill/>
          <a:ln w="9525">
            <a:noFill/>
            <a:miter lim="800000"/>
            <a:headEnd/>
            <a:tailEnd/>
          </a:ln>
        </p:spPr>
        <p:txBody>
          <a:bodyPr>
            <a:spAutoFit/>
          </a:bodyPr>
          <a:lstStyle/>
          <a:p>
            <a:pPr algn="r"/>
            <a:r>
              <a:rPr lang="en-US"/>
              <a:t>513</a:t>
            </a:r>
            <a:endParaRPr lang="en-US" dirty="0"/>
          </a:p>
        </p:txBody>
      </p:sp>
      <p:sp>
        <p:nvSpPr>
          <p:cNvPr id="27" name="Textfeld 28"/>
          <p:cNvSpPr txBox="1">
            <a:spLocks noChangeArrowheads="1"/>
          </p:cNvSpPr>
          <p:nvPr/>
        </p:nvSpPr>
        <p:spPr bwMode="auto">
          <a:xfrm>
            <a:off x="7885112" y="2270827"/>
            <a:ext cx="790575" cy="369888"/>
          </a:xfrm>
          <a:prstGeom prst="rect">
            <a:avLst/>
          </a:prstGeom>
          <a:noFill/>
          <a:ln w="9525">
            <a:noFill/>
            <a:miter lim="800000"/>
            <a:headEnd/>
            <a:tailEnd/>
          </a:ln>
        </p:spPr>
        <p:txBody>
          <a:bodyPr>
            <a:spAutoFit/>
          </a:bodyPr>
          <a:lstStyle/>
          <a:p>
            <a:pPr algn="r"/>
            <a:r>
              <a:rPr lang="en-US"/>
              <a:t>519</a:t>
            </a:r>
            <a:endParaRPr lang="en-US" dirty="0"/>
          </a:p>
        </p:txBody>
      </p:sp>
      <p:sp>
        <p:nvSpPr>
          <p:cNvPr id="28" name="Textfeld 28"/>
          <p:cNvSpPr txBox="1">
            <a:spLocks noChangeArrowheads="1"/>
          </p:cNvSpPr>
          <p:nvPr/>
        </p:nvSpPr>
        <p:spPr bwMode="auto">
          <a:xfrm>
            <a:off x="7885112" y="2702627"/>
            <a:ext cx="790575" cy="369888"/>
          </a:xfrm>
          <a:prstGeom prst="rect">
            <a:avLst/>
          </a:prstGeom>
          <a:noFill/>
          <a:ln w="9525">
            <a:noFill/>
            <a:miter lim="800000"/>
            <a:headEnd/>
            <a:tailEnd/>
          </a:ln>
        </p:spPr>
        <p:txBody>
          <a:bodyPr>
            <a:spAutoFit/>
          </a:bodyPr>
          <a:lstStyle/>
          <a:p>
            <a:pPr algn="r"/>
            <a:r>
              <a:rPr lang="en-US"/>
              <a:t>530</a:t>
            </a:r>
            <a:endParaRPr lang="en-US" dirty="0"/>
          </a:p>
        </p:txBody>
      </p:sp>
      <p:sp>
        <p:nvSpPr>
          <p:cNvPr id="29" name="Textfeld 28"/>
          <p:cNvSpPr txBox="1">
            <a:spLocks noChangeArrowheads="1"/>
          </p:cNvSpPr>
          <p:nvPr/>
        </p:nvSpPr>
        <p:spPr bwMode="auto">
          <a:xfrm>
            <a:off x="7883524" y="3134427"/>
            <a:ext cx="790575" cy="369888"/>
          </a:xfrm>
          <a:prstGeom prst="rect">
            <a:avLst/>
          </a:prstGeom>
          <a:noFill/>
          <a:ln w="9525">
            <a:noFill/>
            <a:miter lim="800000"/>
            <a:headEnd/>
            <a:tailEnd/>
          </a:ln>
        </p:spPr>
        <p:txBody>
          <a:bodyPr>
            <a:spAutoFit/>
          </a:bodyPr>
          <a:lstStyle/>
          <a:p>
            <a:pPr algn="r"/>
            <a:r>
              <a:rPr lang="en-US"/>
              <a:t>530</a:t>
            </a:r>
            <a:endParaRPr lang="en-US" dirty="0"/>
          </a:p>
        </p:txBody>
      </p:sp>
      <p:sp>
        <p:nvSpPr>
          <p:cNvPr id="30" name="Textfeld 28"/>
          <p:cNvSpPr txBox="1">
            <a:spLocks noChangeArrowheads="1"/>
          </p:cNvSpPr>
          <p:nvPr/>
        </p:nvSpPr>
        <p:spPr bwMode="auto">
          <a:xfrm>
            <a:off x="7885112" y="3566227"/>
            <a:ext cx="790575" cy="369888"/>
          </a:xfrm>
          <a:prstGeom prst="rect">
            <a:avLst/>
          </a:prstGeom>
          <a:noFill/>
          <a:ln w="9525">
            <a:noFill/>
            <a:miter lim="800000"/>
            <a:headEnd/>
            <a:tailEnd/>
          </a:ln>
        </p:spPr>
        <p:txBody>
          <a:bodyPr>
            <a:spAutoFit/>
          </a:bodyPr>
          <a:lstStyle/>
          <a:p>
            <a:pPr algn="r"/>
            <a:r>
              <a:rPr lang="en-US"/>
              <a:t>530</a:t>
            </a:r>
            <a:endParaRPr lang="en-US" dirty="0"/>
          </a:p>
        </p:txBody>
      </p:sp>
      <p:sp>
        <p:nvSpPr>
          <p:cNvPr id="31" name="Textfeld 28"/>
          <p:cNvSpPr txBox="1">
            <a:spLocks noChangeArrowheads="1"/>
          </p:cNvSpPr>
          <p:nvPr/>
        </p:nvSpPr>
        <p:spPr bwMode="auto">
          <a:xfrm>
            <a:off x="7883524" y="3998027"/>
            <a:ext cx="790575" cy="369332"/>
          </a:xfrm>
          <a:prstGeom prst="rect">
            <a:avLst/>
          </a:prstGeom>
          <a:noFill/>
          <a:ln w="9525">
            <a:noFill/>
            <a:miter lim="800000"/>
            <a:headEnd/>
            <a:tailEnd/>
          </a:ln>
        </p:spPr>
        <p:txBody>
          <a:bodyPr>
            <a:spAutoFit/>
          </a:bodyPr>
          <a:lstStyle/>
          <a:p>
            <a:pPr algn="r"/>
            <a:r>
              <a:rPr lang="en-US"/>
              <a:t>535</a:t>
            </a:r>
            <a:endParaRPr lang="en-US" dirty="0"/>
          </a:p>
        </p:txBody>
      </p:sp>
      <p:sp>
        <p:nvSpPr>
          <p:cNvPr id="32" name="Textfeld 28"/>
          <p:cNvSpPr txBox="1">
            <a:spLocks noChangeArrowheads="1"/>
          </p:cNvSpPr>
          <p:nvPr/>
        </p:nvSpPr>
        <p:spPr bwMode="auto">
          <a:xfrm>
            <a:off x="7883524" y="4431415"/>
            <a:ext cx="790575" cy="369887"/>
          </a:xfrm>
          <a:prstGeom prst="rect">
            <a:avLst/>
          </a:prstGeom>
          <a:noFill/>
          <a:ln w="9525">
            <a:noFill/>
            <a:miter lim="800000"/>
            <a:headEnd/>
            <a:tailEnd/>
          </a:ln>
        </p:spPr>
        <p:txBody>
          <a:bodyPr>
            <a:spAutoFit/>
          </a:bodyPr>
          <a:lstStyle/>
          <a:p>
            <a:pPr algn="r"/>
            <a:r>
              <a:rPr lang="en-US"/>
              <a:t>543</a:t>
            </a:r>
            <a:endParaRPr lang="en-US" dirty="0"/>
          </a:p>
        </p:txBody>
      </p:sp>
      <p:sp>
        <p:nvSpPr>
          <p:cNvPr id="33" name="Textfeld 28"/>
          <p:cNvSpPr txBox="1">
            <a:spLocks noChangeArrowheads="1"/>
          </p:cNvSpPr>
          <p:nvPr/>
        </p:nvSpPr>
        <p:spPr bwMode="auto">
          <a:xfrm>
            <a:off x="7883524" y="4861627"/>
            <a:ext cx="790575" cy="369888"/>
          </a:xfrm>
          <a:prstGeom prst="rect">
            <a:avLst/>
          </a:prstGeom>
          <a:noFill/>
          <a:ln w="9525">
            <a:noFill/>
            <a:miter lim="800000"/>
            <a:headEnd/>
            <a:tailEnd/>
          </a:ln>
        </p:spPr>
        <p:txBody>
          <a:bodyPr>
            <a:spAutoFit/>
          </a:bodyPr>
          <a:lstStyle/>
          <a:p>
            <a:pPr algn="r"/>
            <a:r>
              <a:rPr lang="en-US"/>
              <a:t>543</a:t>
            </a:r>
            <a:endParaRPr lang="en-US" dirty="0"/>
          </a:p>
        </p:txBody>
      </p:sp>
      <p:sp>
        <p:nvSpPr>
          <p:cNvPr id="35" name="Textfeld 28"/>
          <p:cNvSpPr txBox="1">
            <a:spLocks noChangeArrowheads="1"/>
          </p:cNvSpPr>
          <p:nvPr/>
        </p:nvSpPr>
        <p:spPr bwMode="auto">
          <a:xfrm>
            <a:off x="7885112" y="5295015"/>
            <a:ext cx="790575" cy="369887"/>
          </a:xfrm>
          <a:prstGeom prst="rect">
            <a:avLst/>
          </a:prstGeom>
          <a:noFill/>
          <a:ln w="9525">
            <a:noFill/>
            <a:miter lim="800000"/>
            <a:headEnd/>
            <a:tailEnd/>
          </a:ln>
        </p:spPr>
        <p:txBody>
          <a:bodyPr>
            <a:spAutoFit/>
          </a:bodyPr>
          <a:lstStyle/>
          <a:p>
            <a:pPr algn="r"/>
            <a:r>
              <a:rPr lang="en-US"/>
              <a:t>548</a:t>
            </a:r>
            <a:endParaRPr lang="en-US" dirty="0"/>
          </a:p>
        </p:txBody>
      </p:sp>
      <p:sp>
        <p:nvSpPr>
          <p:cNvPr id="38" name="Textfeld 37"/>
          <p:cNvSpPr txBox="1">
            <a:spLocks noChangeArrowheads="1"/>
          </p:cNvSpPr>
          <p:nvPr/>
        </p:nvSpPr>
        <p:spPr bwMode="auto">
          <a:xfrm>
            <a:off x="479425" y="980728"/>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7.3.2 Spezielle stetige Verteilungen</a:t>
            </a:r>
          </a:p>
        </p:txBody>
      </p:sp>
      <p:sp>
        <p:nvSpPr>
          <p:cNvPr id="39" name="Textfeld 28"/>
          <p:cNvSpPr txBox="1">
            <a:spLocks noChangeArrowheads="1"/>
          </p:cNvSpPr>
          <p:nvPr/>
        </p:nvSpPr>
        <p:spPr bwMode="auto">
          <a:xfrm>
            <a:off x="7896225" y="980728"/>
            <a:ext cx="790575" cy="369887"/>
          </a:xfrm>
          <a:prstGeom prst="rect">
            <a:avLst/>
          </a:prstGeom>
          <a:noFill/>
          <a:ln w="9525">
            <a:noFill/>
            <a:miter lim="800000"/>
            <a:headEnd/>
            <a:tailEnd/>
          </a:ln>
        </p:spPr>
        <p:txBody>
          <a:bodyPr>
            <a:spAutoFit/>
          </a:bodyPr>
          <a:lstStyle/>
          <a:p>
            <a:pPr algn="r"/>
            <a:r>
              <a:rPr lang="en-US"/>
              <a:t>509</a:t>
            </a:r>
            <a:endParaRPr lang="en-US" dirty="0"/>
          </a:p>
        </p:txBody>
      </p:sp>
      <p:sp>
        <p:nvSpPr>
          <p:cNvPr id="40" name="Textfeld 39"/>
          <p:cNvSpPr txBox="1">
            <a:spLocks noChangeArrowheads="1"/>
          </p:cNvSpPr>
          <p:nvPr/>
        </p:nvSpPr>
        <p:spPr bwMode="auto">
          <a:xfrm>
            <a:off x="467518" y="140168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Stetige Gleichverteilung</a:t>
            </a:r>
          </a:p>
        </p:txBody>
      </p:sp>
      <p:sp>
        <p:nvSpPr>
          <p:cNvPr id="41" name="Textfeld 28"/>
          <p:cNvSpPr txBox="1">
            <a:spLocks noChangeArrowheads="1"/>
          </p:cNvSpPr>
          <p:nvPr/>
        </p:nvSpPr>
        <p:spPr bwMode="auto">
          <a:xfrm>
            <a:off x="7906544" y="1405304"/>
            <a:ext cx="790575" cy="369887"/>
          </a:xfrm>
          <a:prstGeom prst="rect">
            <a:avLst/>
          </a:prstGeom>
          <a:noFill/>
          <a:ln w="9525">
            <a:noFill/>
            <a:miter lim="800000"/>
            <a:headEnd/>
            <a:tailEnd/>
          </a:ln>
        </p:spPr>
        <p:txBody>
          <a:bodyPr>
            <a:spAutoFit/>
          </a:bodyPr>
          <a:lstStyle/>
          <a:p>
            <a:pPr algn="r"/>
            <a:r>
              <a:rPr lang="en-US"/>
              <a:t>509</a:t>
            </a:r>
            <a:endParaRPr lang="en-US" dirty="0"/>
          </a:p>
        </p:txBody>
      </p:sp>
      <p:sp>
        <p:nvSpPr>
          <p:cNvPr id="42"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7 Theoretische Verteilungen und Abhängigkeiten</a:t>
            </a:r>
          </a:p>
        </p:txBody>
      </p:sp>
      <p:cxnSp>
        <p:nvCxnSpPr>
          <p:cNvPr id="43" name="Gerade Verbindung 4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4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334</a:t>
            </a:r>
            <a:endParaRPr lang="de-DE" sz="8000" b="1" dirty="0">
              <a:solidFill>
                <a:schemeClr val="tx1"/>
              </a:solidFill>
              <a:latin typeface="+mj-lt"/>
            </a:endParaRPr>
          </a:p>
        </p:txBody>
      </p:sp>
      <p:sp>
        <p:nvSpPr>
          <p:cNvPr id="47" name="Rechteck 46"/>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2065693653"/>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335</a:t>
            </a:r>
            <a:endParaRPr lang="de-DE" sz="8000" b="1" dirty="0">
              <a:solidFill>
                <a:schemeClr val="tx1"/>
              </a:solidFill>
              <a:latin typeface="+mj-lt"/>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1800" b="1" dirty="0">
                <a:solidFill>
                  <a:srgbClr val="0070C0"/>
                </a:solidFill>
              </a:rPr>
              <a:t>7.1 Zufallsvariablen und deren Wahrscheinlichkeitsverteilungen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5" name="Textfeld 24"/>
          <p:cNvSpPr txBox="1">
            <a:spLocks noChangeArrowheads="1"/>
          </p:cNvSpPr>
          <p:nvPr/>
        </p:nvSpPr>
        <p:spPr bwMode="auto">
          <a:xfrm>
            <a:off x="468312" y="981075"/>
            <a:ext cx="446372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7.1.1 Eindimensionale Zufallsvariablen</a:t>
            </a:r>
          </a:p>
        </p:txBody>
      </p:sp>
      <p:sp>
        <p:nvSpPr>
          <p:cNvPr id="30" name="Textfeld 9"/>
          <p:cNvSpPr txBox="1">
            <a:spLocks noChangeArrowheads="1"/>
          </p:cNvSpPr>
          <p:nvPr/>
        </p:nvSpPr>
        <p:spPr bwMode="auto">
          <a:xfrm>
            <a:off x="467545" y="2204864"/>
            <a:ext cx="468052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Zufallsvariablen und Realisationen </a:t>
            </a:r>
            <a:r>
              <a:rPr lang="de-DE" sz="2000" dirty="0">
                <a:solidFill>
                  <a:srgbClr val="0070C0"/>
                </a:solidFill>
                <a:latin typeface="+mn-lt"/>
              </a:rPr>
              <a:t>●</a:t>
            </a:r>
            <a:endParaRPr lang="de-DE" sz="2000" b="1" dirty="0">
              <a:solidFill>
                <a:srgbClr val="0070C0"/>
              </a:solidFill>
              <a:latin typeface="+mn-lt"/>
            </a:endParaRPr>
          </a:p>
        </p:txBody>
      </p:sp>
      <p:sp>
        <p:nvSpPr>
          <p:cNvPr id="16" name="Textfeld 9"/>
          <p:cNvSpPr txBox="1">
            <a:spLocks noChangeArrowheads="1"/>
          </p:cNvSpPr>
          <p:nvPr/>
        </p:nvSpPr>
        <p:spPr bwMode="auto">
          <a:xfrm>
            <a:off x="471836" y="1628800"/>
            <a:ext cx="266000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Konzept und Ausblick</a:t>
            </a:r>
          </a:p>
        </p:txBody>
      </p:sp>
      <p:cxnSp>
        <p:nvCxnSpPr>
          <p:cNvPr id="17"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feld 1"/>
          <p:cNvSpPr txBox="1"/>
          <p:nvPr/>
        </p:nvSpPr>
        <p:spPr>
          <a:xfrm>
            <a:off x="467544" y="2760696"/>
            <a:ext cx="7776864" cy="707886"/>
          </a:xfrm>
          <a:prstGeom prst="rect">
            <a:avLst/>
          </a:prstGeom>
          <a:noFill/>
        </p:spPr>
        <p:txBody>
          <a:bodyPr wrap="square" rtlCol="0">
            <a:spAutoFit/>
          </a:bodyPr>
          <a:lstStyle/>
          <a:p>
            <a:r>
              <a:rPr lang="de-DE" sz="2000" dirty="0">
                <a:latin typeface="+mn-lt"/>
              </a:rPr>
              <a:t>&gt; Zufallsvariablen sind Funktionen, welche die Ergebnisse eines Zufalls-   </a:t>
            </a:r>
          </a:p>
          <a:p>
            <a:r>
              <a:rPr lang="de-DE" sz="2000" dirty="0">
                <a:latin typeface="+mn-lt"/>
              </a:rPr>
              <a:t>   vorgangdurch Zahlen ausdrücken.</a:t>
            </a: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0" name="Textfeld 19"/>
          <p:cNvSpPr txBox="1"/>
          <p:nvPr/>
        </p:nvSpPr>
        <p:spPr>
          <a:xfrm>
            <a:off x="467544" y="3482753"/>
            <a:ext cx="7012573" cy="400110"/>
          </a:xfrm>
          <a:prstGeom prst="rect">
            <a:avLst/>
          </a:prstGeom>
          <a:noFill/>
        </p:spPr>
        <p:txBody>
          <a:bodyPr wrap="square" rtlCol="0">
            <a:spAutoFit/>
          </a:bodyPr>
          <a:lstStyle/>
          <a:p>
            <a:r>
              <a:rPr lang="de-DE" sz="2000" dirty="0">
                <a:latin typeface="+mn-lt"/>
              </a:rPr>
              <a:t>&gt; Beispiel: Raucherstatus einer zufällig ausgewählten Person</a:t>
            </a:r>
          </a:p>
        </p:txBody>
      </p:sp>
      <p:sp>
        <p:nvSpPr>
          <p:cNvPr id="21" name="Textfeld 20"/>
          <p:cNvSpPr txBox="1"/>
          <p:nvPr/>
        </p:nvSpPr>
        <p:spPr>
          <a:xfrm>
            <a:off x="707335" y="3904981"/>
            <a:ext cx="3648641" cy="400110"/>
          </a:xfrm>
          <a:prstGeom prst="rect">
            <a:avLst/>
          </a:prstGeom>
          <a:noFill/>
        </p:spPr>
        <p:txBody>
          <a:bodyPr wrap="square" rtlCol="0">
            <a:spAutoFit/>
          </a:bodyPr>
          <a:lstStyle/>
          <a:p>
            <a:r>
              <a:rPr lang="de-DE" sz="2000" dirty="0">
                <a:latin typeface="+mn-lt"/>
              </a:rPr>
              <a:t>Ursprünglicher Ergebnisraum:</a:t>
            </a:r>
          </a:p>
        </p:txBody>
      </p:sp>
      <mc:AlternateContent xmlns:mc="http://schemas.openxmlformats.org/markup-compatibility/2006" xmlns:a14="http://schemas.microsoft.com/office/drawing/2010/main">
        <mc:Choice Requires="a14">
          <p:sp>
            <p:nvSpPr>
              <p:cNvPr id="22" name="Textfeld 21"/>
              <p:cNvSpPr txBox="1"/>
              <p:nvPr/>
            </p:nvSpPr>
            <p:spPr>
              <a:xfrm>
                <a:off x="1324564" y="4288333"/>
                <a:ext cx="712879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l-GR" sz="2000" i="1" smtClean="0">
                              <a:latin typeface="Cambria Math" panose="02040503050406030204" pitchFamily="18" charset="0"/>
                              <a:ea typeface="Cambria Math"/>
                            </a:rPr>
                          </m:ctrlPr>
                        </m:sSubPr>
                        <m:e>
                          <m:r>
                            <m:rPr>
                              <m:sty m:val="p"/>
                            </m:rPr>
                            <a:rPr lang="el-GR" sz="2000" i="1">
                              <a:latin typeface="Cambria Math"/>
                              <a:ea typeface="Cambria Math"/>
                            </a:rPr>
                            <m:t>Ω</m:t>
                          </m:r>
                        </m:e>
                        <m:sub>
                          <m:r>
                            <a:rPr lang="de-DE" sz="2000" b="0" i="1" smtClean="0">
                              <a:latin typeface="Cambria Math"/>
                              <a:ea typeface="Cambria Math"/>
                            </a:rPr>
                            <m:t>𝑅𝑎𝑢𝑐h𝑒𝑛</m:t>
                          </m:r>
                        </m:sub>
                      </m:sSub>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𝑁𝑖𝑐h𝑡𝑟𝑎𝑢𝑐h𝑒𝑟</m:t>
                          </m:r>
                          <m:r>
                            <a:rPr lang="de-DE" sz="2000" b="0" i="1" smtClean="0">
                              <a:latin typeface="Cambria Math"/>
                              <a:ea typeface="Cambria Math"/>
                            </a:rPr>
                            <m:t>,</m:t>
                          </m:r>
                          <m:r>
                            <a:rPr lang="de-DE" sz="2000" b="0" i="1" smtClean="0">
                              <a:latin typeface="Cambria Math"/>
                              <a:ea typeface="Cambria Math"/>
                            </a:rPr>
                            <m:t>𝐺𝑒𝑙𝑒𝑔𝑒𝑛h𝑒𝑖𝑡𝑠𝑟𝑎𝑢𝑐h𝑒𝑟</m:t>
                          </m:r>
                          <m:r>
                            <a:rPr lang="de-DE" sz="2000" b="0" i="1" smtClean="0">
                              <a:latin typeface="Cambria Math"/>
                              <a:ea typeface="Cambria Math"/>
                            </a:rPr>
                            <m:t>,</m:t>
                          </m:r>
                          <m:r>
                            <a:rPr lang="de-DE" sz="2000" b="0" i="1" smtClean="0">
                              <a:latin typeface="Cambria Math"/>
                              <a:ea typeface="Cambria Math"/>
                            </a:rPr>
                            <m:t>𝑅𝑎𝑢𝑐h𝑒𝑟</m:t>
                          </m:r>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324564" y="4288333"/>
                <a:ext cx="7128792" cy="400110"/>
              </a:xfrm>
              <a:prstGeom prst="rect">
                <a:avLst/>
              </a:prstGeom>
              <a:blipFill rotWithShape="1">
                <a:blip r:embed="rId3"/>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707335" y="4688443"/>
                <a:ext cx="6772782" cy="400110"/>
              </a:xfrm>
              <a:prstGeom prst="rect">
                <a:avLst/>
              </a:prstGeom>
              <a:noFill/>
            </p:spPr>
            <p:txBody>
              <a:bodyPr wrap="square" rtlCol="0">
                <a:spAutoFit/>
              </a:bodyPr>
              <a:lstStyle/>
              <a:p>
                <a:r>
                  <a:rPr lang="de-DE" sz="2000" dirty="0">
                    <a:latin typeface="+mn-lt"/>
                  </a:rPr>
                  <a:t>Definierte nun Zufallsvariable   </a:t>
                </a:r>
                <a14:m>
                  <m:oMath xmlns:m="http://schemas.openxmlformats.org/officeDocument/2006/math">
                    <m:r>
                      <a:rPr lang="de-DE" sz="2000" b="0" i="1" smtClean="0">
                        <a:latin typeface="Cambria Math"/>
                      </a:rPr>
                      <m:t>𝑋</m:t>
                    </m:r>
                    <m:r>
                      <a:rPr lang="de-DE" sz="2000" b="0" i="1" smtClean="0">
                        <a:latin typeface="Cambria Math"/>
                      </a:rPr>
                      <m:t>:  </m:t>
                    </m:r>
                    <m:sSub>
                      <m:sSubPr>
                        <m:ctrlPr>
                          <a:rPr lang="de-DE" sz="2000" b="0" i="1" smtClean="0">
                            <a:latin typeface="Cambria Math" panose="02040503050406030204" pitchFamily="18" charset="0"/>
                          </a:rPr>
                        </m:ctrlPr>
                      </m:sSubPr>
                      <m:e>
                        <m:r>
                          <m:rPr>
                            <m:sty m:val="p"/>
                          </m:rPr>
                          <a:rPr lang="el-GR" sz="2000" b="0" i="1" smtClean="0">
                            <a:latin typeface="Cambria Math"/>
                            <a:ea typeface="Cambria Math"/>
                          </a:rPr>
                          <m:t>Ω</m:t>
                        </m:r>
                      </m:e>
                      <m:sub>
                        <m:r>
                          <a:rPr lang="de-DE" sz="2000" b="0" i="1" smtClean="0">
                            <a:latin typeface="Cambria Math"/>
                          </a:rPr>
                          <m:t>𝑅𝑎𝑢𝑐h𝑒𝑛</m:t>
                        </m:r>
                      </m:sub>
                    </m:sSub>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0, 1, 2</m:t>
                        </m:r>
                      </m:e>
                    </m:d>
                  </m:oMath>
                </a14:m>
                <a:r>
                  <a:rPr lang="de-DE" sz="2000" dirty="0">
                    <a:latin typeface="+mn-lt"/>
                  </a:rPr>
                  <a:t>  mit</a:t>
                </a:r>
              </a:p>
            </p:txBody>
          </p:sp>
        </mc:Choice>
        <mc:Fallback xmlns="">
          <p:sp>
            <p:nvSpPr>
              <p:cNvPr id="23" name="Textfeld 22"/>
              <p:cNvSpPr txBox="1">
                <a:spLocks noRot="1" noChangeAspect="1" noMove="1" noResize="1" noEditPoints="1" noAdjustHandles="1" noChangeArrowheads="1" noChangeShapeType="1" noTextEdit="1"/>
              </p:cNvSpPr>
              <p:nvPr/>
            </p:nvSpPr>
            <p:spPr>
              <a:xfrm>
                <a:off x="707335" y="4688443"/>
                <a:ext cx="6772782" cy="400110"/>
              </a:xfrm>
              <a:prstGeom prst="rect">
                <a:avLst/>
              </a:prstGeom>
              <a:blipFill rotWithShape="1">
                <a:blip r:embed="rId4"/>
                <a:stretch>
                  <a:fillRect l="-90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 name="Textfeld 3"/>
              <p:cNvSpPr txBox="1"/>
              <p:nvPr/>
            </p:nvSpPr>
            <p:spPr>
              <a:xfrm>
                <a:off x="1348838" y="5088553"/>
                <a:ext cx="3682202" cy="1015663"/>
              </a:xfrm>
              <a:prstGeom prst="rect">
                <a:avLst/>
              </a:prstGeom>
              <a:noFill/>
            </p:spPr>
            <p:txBody>
              <a:bodyPr wrap="square" rtlCol="0">
                <a:spAutoFit/>
              </a:bodyPr>
              <a:lstStyle/>
              <a:p>
                <a14:m>
                  <m:oMath xmlns:m="http://schemas.openxmlformats.org/officeDocument/2006/math">
                    <m:r>
                      <a:rPr lang="de-DE" sz="2000" b="0" i="1" smtClean="0">
                        <a:latin typeface="Cambria Math"/>
                      </a:rPr>
                      <m:t>𝑋</m:t>
                    </m:r>
                    <m:d>
                      <m:dPr>
                        <m:ctrlPr>
                          <a:rPr lang="de-DE" sz="2000" b="0" i="1" smtClean="0">
                            <a:latin typeface="Cambria Math" panose="02040503050406030204" pitchFamily="18" charset="0"/>
                          </a:rPr>
                        </m:ctrlPr>
                      </m:dPr>
                      <m:e>
                        <m:r>
                          <a:rPr lang="de-DE" sz="2000" b="0" i="1" smtClean="0">
                            <a:latin typeface="Cambria Math"/>
                          </a:rPr>
                          <m:t>𝑁𝑖𝑐h𝑡𝑟𝑎𝑢𝑐h𝑒𝑟</m:t>
                        </m:r>
                      </m:e>
                    </m:d>
                    <m:r>
                      <a:rPr lang="de-DE" sz="2000" b="0" i="1" smtClean="0">
                        <a:latin typeface="Cambria Math"/>
                      </a:rPr>
                      <m:t>=0</m:t>
                    </m:r>
                  </m:oMath>
                </a14:m>
                <a:r>
                  <a:rPr lang="de-DE" sz="2000" dirty="0">
                    <a:latin typeface="+mn-lt"/>
                  </a:rPr>
                  <a:t>, </a:t>
                </a:r>
              </a:p>
              <a:p>
                <a14:m>
                  <m:oMath xmlns:m="http://schemas.openxmlformats.org/officeDocument/2006/math">
                    <m:r>
                      <a:rPr lang="de-DE" sz="2000" b="0" i="1" smtClean="0">
                        <a:latin typeface="Cambria Math"/>
                      </a:rPr>
                      <m:t>𝑋</m:t>
                    </m:r>
                    <m:d>
                      <m:dPr>
                        <m:ctrlPr>
                          <a:rPr lang="de-DE" sz="2000" b="0" i="1" smtClean="0">
                            <a:latin typeface="Cambria Math" panose="02040503050406030204" pitchFamily="18" charset="0"/>
                          </a:rPr>
                        </m:ctrlPr>
                      </m:dPr>
                      <m:e>
                        <m:r>
                          <a:rPr lang="de-DE" sz="2000" b="0" i="1" smtClean="0">
                            <a:latin typeface="Cambria Math"/>
                          </a:rPr>
                          <m:t>𝐺𝑒𝑙𝑒𝑔𝑒𝑛h𝑒𝑖𝑡𝑠𝑟𝑎𝑢𝑐h𝑒𝑟</m:t>
                        </m:r>
                      </m:e>
                    </m:d>
                    <m:r>
                      <a:rPr lang="de-DE" sz="2000" b="0" i="1" smtClean="0">
                        <a:latin typeface="Cambria Math"/>
                      </a:rPr>
                      <m:t>=1</m:t>
                    </m:r>
                  </m:oMath>
                </a14:m>
                <a:r>
                  <a:rPr lang="de-DE" sz="2000" dirty="0">
                    <a:latin typeface="+mn-lt"/>
                  </a:rPr>
                  <a:t>, </a:t>
                </a:r>
              </a:p>
              <a:p>
                <a14:m>
                  <m:oMath xmlns:m="http://schemas.openxmlformats.org/officeDocument/2006/math">
                    <m:r>
                      <a:rPr lang="de-DE" sz="2000" b="0" i="1" smtClean="0">
                        <a:latin typeface="Cambria Math"/>
                      </a:rPr>
                      <m:t>𝑋</m:t>
                    </m:r>
                    <m:d>
                      <m:dPr>
                        <m:ctrlPr>
                          <a:rPr lang="de-DE" sz="2000" b="0" i="1" smtClean="0">
                            <a:latin typeface="Cambria Math" panose="02040503050406030204" pitchFamily="18" charset="0"/>
                          </a:rPr>
                        </m:ctrlPr>
                      </m:dPr>
                      <m:e>
                        <m:r>
                          <a:rPr lang="de-DE" sz="2000" b="0" i="1" smtClean="0">
                            <a:latin typeface="Cambria Math"/>
                          </a:rPr>
                          <m:t>𝑅𝑎𝑢𝑐h𝑒𝑟</m:t>
                        </m:r>
                      </m:e>
                    </m:d>
                    <m:r>
                      <a:rPr lang="de-DE" sz="2000" b="0" i="1" smtClean="0">
                        <a:latin typeface="Cambria Math"/>
                      </a:rPr>
                      <m:t>=2</m:t>
                    </m:r>
                  </m:oMath>
                </a14:m>
                <a:r>
                  <a:rPr lang="de-DE" sz="2000" dirty="0">
                    <a:latin typeface="+mn-lt"/>
                  </a:rPr>
                  <a:t> </a:t>
                </a:r>
              </a:p>
            </p:txBody>
          </p:sp>
        </mc:Choice>
        <mc:Fallback xmlns="">
          <p:sp>
            <p:nvSpPr>
              <p:cNvPr id="4" name="Textfeld 3"/>
              <p:cNvSpPr txBox="1">
                <a:spLocks noRot="1" noChangeAspect="1" noMove="1" noResize="1" noEditPoints="1" noAdjustHandles="1" noChangeArrowheads="1" noChangeShapeType="1" noTextEdit="1"/>
              </p:cNvSpPr>
              <p:nvPr/>
            </p:nvSpPr>
            <p:spPr>
              <a:xfrm>
                <a:off x="1348838" y="5088553"/>
                <a:ext cx="3682202" cy="1015663"/>
              </a:xfrm>
              <a:prstGeom prst="rect">
                <a:avLst/>
              </a:prstGeom>
              <a:blipFill rotWithShape="1">
                <a:blip r:embed="rId5"/>
                <a:stretch>
                  <a:fillRect t="-3012"/>
                </a:stretch>
              </a:blipFill>
            </p:spPr>
            <p:txBody>
              <a:bodyPr/>
              <a:lstStyle/>
              <a:p>
                <a:r>
                  <a:rPr lang="de-DE">
                    <a:noFill/>
                  </a:rPr>
                  <a:t> </a:t>
                </a:r>
              </a:p>
            </p:txBody>
          </p:sp>
        </mc:Fallback>
      </mc:AlternateContent>
      <p:sp>
        <p:nvSpPr>
          <p:cNvPr id="24" name="Textfeld 23"/>
          <p:cNvSpPr txBox="1"/>
          <p:nvPr/>
        </p:nvSpPr>
        <p:spPr>
          <a:xfrm>
            <a:off x="707335" y="6104216"/>
            <a:ext cx="6772782" cy="400110"/>
          </a:xfrm>
          <a:prstGeom prst="rect">
            <a:avLst/>
          </a:prstGeom>
          <a:noFill/>
        </p:spPr>
        <p:txBody>
          <a:bodyPr wrap="square" rtlCol="0">
            <a:spAutoFit/>
          </a:bodyPr>
          <a:lstStyle/>
          <a:p>
            <a:r>
              <a:rPr lang="de-DE" sz="2000" dirty="0">
                <a:latin typeface="+mn-lt"/>
              </a:rPr>
              <a:t>Neuer Ergebnisraum:  </a:t>
            </a:r>
          </a:p>
        </p:txBody>
      </p:sp>
      <mc:AlternateContent xmlns:mc="http://schemas.openxmlformats.org/markup-compatibility/2006" xmlns:a14="http://schemas.microsoft.com/office/drawing/2010/main">
        <mc:Choice Requires="a14">
          <p:sp>
            <p:nvSpPr>
              <p:cNvPr id="26" name="Textfeld 25"/>
              <p:cNvSpPr txBox="1"/>
              <p:nvPr/>
            </p:nvSpPr>
            <p:spPr>
              <a:xfrm>
                <a:off x="3189939" y="6104216"/>
                <a:ext cx="231387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l-GR" sz="2000" i="1" smtClean="0">
                              <a:latin typeface="Cambria Math" panose="02040503050406030204" pitchFamily="18" charset="0"/>
                              <a:ea typeface="Cambria Math"/>
                            </a:rPr>
                          </m:ctrlPr>
                        </m:sSubPr>
                        <m:e>
                          <m:r>
                            <m:rPr>
                              <m:sty m:val="p"/>
                            </m:rPr>
                            <a:rPr lang="el-GR" sz="2000" i="1">
                              <a:latin typeface="Cambria Math"/>
                              <a:ea typeface="Cambria Math"/>
                            </a:rPr>
                            <m:t>Ω</m:t>
                          </m:r>
                        </m:e>
                        <m:sub>
                          <m:r>
                            <a:rPr lang="de-DE" sz="2000" b="0" i="1" smtClean="0">
                              <a:latin typeface="Cambria Math"/>
                              <a:ea typeface="Cambria Math"/>
                            </a:rPr>
                            <m:t>012</m:t>
                          </m:r>
                        </m:sub>
                      </m:sSub>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0, 1, 2</m:t>
                          </m:r>
                        </m:e>
                      </m:d>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3189939" y="6104216"/>
                <a:ext cx="2313873" cy="400110"/>
              </a:xfrm>
              <a:prstGeom prst="rect">
                <a:avLst/>
              </a:prstGeom>
              <a:blipFill rotWithShape="1">
                <a:blip r:embed="rId6"/>
                <a:stretch>
                  <a:fillRect b="-1515"/>
                </a:stretch>
              </a:blipFill>
            </p:spPr>
            <p:txBody>
              <a:bodyPr/>
              <a:lstStyle/>
              <a:p>
                <a:r>
                  <a:rPr lang="de-DE">
                    <a:noFill/>
                  </a:rPr>
                  <a:t> </a:t>
                </a:r>
              </a:p>
            </p:txBody>
          </p:sp>
        </mc:Fallback>
      </mc:AlternateContent>
    </p:spTree>
    <p:extLst>
      <p:ext uri="{BB962C8B-B14F-4D97-AF65-F5344CB8AC3E}">
        <p14:creationId xmlns:p14="http://schemas.microsoft.com/office/powerpoint/2010/main" val="1129970533"/>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336</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5" name="Textfeld 14"/>
              <p:cNvSpPr txBox="1"/>
              <p:nvPr/>
            </p:nvSpPr>
            <p:spPr>
              <a:xfrm>
                <a:off x="468312" y="1124744"/>
                <a:ext cx="7848103" cy="1015663"/>
              </a:xfrm>
              <a:prstGeom prst="rect">
                <a:avLst/>
              </a:prstGeom>
              <a:noFill/>
            </p:spPr>
            <p:txBody>
              <a:bodyPr wrap="square" rtlCol="0">
                <a:spAutoFit/>
              </a:bodyPr>
              <a:lstStyle/>
              <a:p>
                <a:r>
                  <a:rPr lang="de-DE" sz="2000" dirty="0">
                    <a:latin typeface="+mn-lt"/>
                  </a:rPr>
                  <a:t>&gt; Elementarereignisse des neuen Ergebnisraumes, welcher eine Teilmenge</a:t>
                </a:r>
              </a:p>
              <a:p>
                <a:r>
                  <a:rPr lang="de-DE" sz="2000" dirty="0">
                    <a:latin typeface="+mn-lt"/>
                  </a:rPr>
                  <a:t>   von </a:t>
                </a:r>
                <a14:m>
                  <m:oMath xmlns:m="http://schemas.openxmlformats.org/officeDocument/2006/math">
                    <m:r>
                      <a:rPr lang="de-DE" sz="2000" i="1" smtClean="0">
                        <a:latin typeface="Cambria Math"/>
                        <a:ea typeface="Cambria Math"/>
                      </a:rPr>
                      <m:t>ℝ</m:t>
                    </m:r>
                  </m:oMath>
                </a14:m>
                <a:r>
                  <a:rPr lang="de-DE" sz="2000" dirty="0">
                    <a:latin typeface="+mn-lt"/>
                  </a:rPr>
                  <a:t> ist, heißen </a:t>
                </a:r>
                <a:r>
                  <a:rPr lang="de-DE" sz="2000" b="1" dirty="0">
                    <a:solidFill>
                      <a:srgbClr val="0070C0"/>
                    </a:solidFill>
                    <a:latin typeface="+mn-lt"/>
                  </a:rPr>
                  <a:t>Realisationen</a:t>
                </a:r>
                <a:r>
                  <a:rPr lang="de-DE" sz="2000" dirty="0">
                    <a:latin typeface="+mn-lt"/>
                  </a:rPr>
                  <a:t> (einschränkend: </a:t>
                </a:r>
                <a:r>
                  <a:rPr lang="de-DE" sz="2000" b="1" dirty="0">
                    <a:solidFill>
                      <a:srgbClr val="0070C0"/>
                    </a:solidFill>
                    <a:latin typeface="+mn-lt"/>
                  </a:rPr>
                  <a:t>Realisationsmöglich-</a:t>
                </a:r>
              </a:p>
              <a:p>
                <a:r>
                  <a:rPr lang="de-DE" sz="2000" b="1" dirty="0">
                    <a:solidFill>
                      <a:srgbClr val="0070C0"/>
                    </a:solidFill>
                    <a:latin typeface="+mn-lt"/>
                  </a:rPr>
                  <a:t>   </a:t>
                </a:r>
                <a:r>
                  <a:rPr lang="de-DE" sz="2000" b="1" dirty="0" err="1">
                    <a:solidFill>
                      <a:srgbClr val="0070C0"/>
                    </a:solidFill>
                    <a:latin typeface="+mn-lt"/>
                  </a:rPr>
                  <a:t>keiten</a:t>
                </a:r>
                <a:endParaRPr lang="de-DE" sz="2000" b="1" dirty="0">
                  <a:solidFill>
                    <a:srgbClr val="0070C0"/>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2" y="1124744"/>
                <a:ext cx="7848103" cy="1015663"/>
              </a:xfrm>
              <a:prstGeom prst="rect">
                <a:avLst/>
              </a:prstGeom>
              <a:blipFill rotWithShape="1">
                <a:blip r:embed="rId3"/>
                <a:stretch>
                  <a:fillRect l="-855" t="-3012" b="-10241"/>
                </a:stretch>
              </a:blipFill>
            </p:spPr>
            <p:txBody>
              <a:bodyPr/>
              <a:lstStyle/>
              <a:p>
                <a:r>
                  <a:rPr lang="de-DE">
                    <a:noFill/>
                  </a:rPr>
                  <a:t> </a:t>
                </a:r>
              </a:p>
            </p:txBody>
          </p:sp>
        </mc:Fallback>
      </mc:AlternateContent>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0" name="Textfeld 19"/>
          <p:cNvSpPr txBox="1">
            <a:spLocks noChangeArrowheads="1"/>
          </p:cNvSpPr>
          <p:nvPr/>
        </p:nvSpPr>
        <p:spPr bwMode="auto">
          <a:xfrm>
            <a:off x="468313" y="2276872"/>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Vorteil kurzer und operabler Schreibweisen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2" name="Textfeld 21"/>
              <p:cNvSpPr txBox="1"/>
              <p:nvPr/>
            </p:nvSpPr>
            <p:spPr>
              <a:xfrm>
                <a:off x="468311" y="2734797"/>
                <a:ext cx="7848103" cy="400110"/>
              </a:xfrm>
              <a:prstGeom prst="rect">
                <a:avLst/>
              </a:prstGeom>
              <a:noFill/>
            </p:spPr>
            <p:txBody>
              <a:bodyPr wrap="square" rtlCol="0">
                <a:spAutoFit/>
              </a:bodyPr>
              <a:lstStyle/>
              <a:p>
                <a:r>
                  <a:rPr lang="de-DE" sz="2000" dirty="0">
                    <a:latin typeface="+mn-lt"/>
                  </a:rPr>
                  <a:t>&gt; </a:t>
                </a:r>
                <a14:m>
                  <m:oMath xmlns:m="http://schemas.openxmlformats.org/officeDocument/2006/math">
                    <m:r>
                      <a:rPr lang="de-DE" sz="2000" i="1">
                        <a:latin typeface="Cambria Math"/>
                      </a:rPr>
                      <m:t>𝑋</m:t>
                    </m:r>
                    <m:r>
                      <a:rPr lang="de-DE" sz="2000" i="1">
                        <a:latin typeface="Cambria Math"/>
                      </a:rPr>
                      <m:t>=0 </m:t>
                    </m:r>
                  </m:oMath>
                </a14:m>
                <a:r>
                  <a:rPr lang="de-DE" sz="2000" dirty="0">
                    <a:latin typeface="+mn-lt"/>
                  </a:rPr>
                  <a:t>für Ereignis „Nichtraucher“ oder </a:t>
                </a:r>
                <a14:m>
                  <m:oMath xmlns:m="http://schemas.openxmlformats.org/officeDocument/2006/math">
                    <m:r>
                      <a:rPr lang="de-DE" sz="2000" i="1">
                        <a:latin typeface="Cambria Math"/>
                      </a:rPr>
                      <m:t>𝑋</m:t>
                    </m:r>
                    <m:r>
                      <a:rPr lang="de-DE" sz="2000" i="1">
                        <a:latin typeface="Cambria Math"/>
                      </a:rPr>
                      <m:t>=2</m:t>
                    </m:r>
                  </m:oMath>
                </a14:m>
                <a:r>
                  <a:rPr lang="de-DE" sz="2000" dirty="0">
                    <a:latin typeface="+mn-lt"/>
                  </a:rPr>
                  <a:t> für Ereignis  „Raucher“</a:t>
                </a:r>
              </a:p>
            </p:txBody>
          </p:sp>
        </mc:Choice>
        <mc:Fallback xmlns="">
          <p:sp>
            <p:nvSpPr>
              <p:cNvPr id="22" name="Textfeld 21"/>
              <p:cNvSpPr txBox="1">
                <a:spLocks noRot="1" noChangeAspect="1" noMove="1" noResize="1" noEditPoints="1" noAdjustHandles="1" noChangeArrowheads="1" noChangeShapeType="1" noTextEdit="1"/>
              </p:cNvSpPr>
              <p:nvPr/>
            </p:nvSpPr>
            <p:spPr>
              <a:xfrm>
                <a:off x="468311" y="2734797"/>
                <a:ext cx="7848103" cy="400110"/>
              </a:xfrm>
              <a:prstGeom prst="rect">
                <a:avLst/>
              </a:prstGeom>
              <a:blipFill rotWithShape="1">
                <a:blip r:embed="rId4"/>
                <a:stretch>
                  <a:fillRect l="-855" t="-7692" b="-27692"/>
                </a:stretch>
              </a:blipFill>
            </p:spPr>
            <p:txBody>
              <a:bodyPr/>
              <a:lstStyle/>
              <a:p>
                <a:r>
                  <a:rPr lang="de-DE">
                    <a:noFill/>
                  </a:rPr>
                  <a:t> </a:t>
                </a:r>
              </a:p>
            </p:txBody>
          </p:sp>
        </mc:Fallback>
      </mc:AlternateContent>
      <p:sp>
        <p:nvSpPr>
          <p:cNvPr id="24" name="Textfeld 23"/>
          <p:cNvSpPr txBox="1">
            <a:spLocks noChangeArrowheads="1"/>
          </p:cNvSpPr>
          <p:nvPr/>
        </p:nvSpPr>
        <p:spPr bwMode="auto">
          <a:xfrm>
            <a:off x="468313" y="5077373"/>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Bemerkung zur mathematischen Definition </a:t>
            </a:r>
            <a:r>
              <a:rPr lang="de-DE" sz="2000" dirty="0">
                <a:solidFill>
                  <a:srgbClr val="0070C0"/>
                </a:solidFill>
                <a:latin typeface="+mn-lt"/>
              </a:rPr>
              <a:t>●</a:t>
            </a:r>
            <a:endParaRPr lang="de-DE" sz="2000" b="1" dirty="0">
              <a:solidFill>
                <a:srgbClr val="0070C0"/>
              </a:solidFill>
              <a:latin typeface="+mn-lt"/>
            </a:endParaRPr>
          </a:p>
        </p:txBody>
      </p:sp>
      <p:sp>
        <p:nvSpPr>
          <p:cNvPr id="25" name="Textfeld 24"/>
          <p:cNvSpPr txBox="1">
            <a:spLocks noChangeArrowheads="1"/>
          </p:cNvSpPr>
          <p:nvPr/>
        </p:nvSpPr>
        <p:spPr bwMode="auto">
          <a:xfrm>
            <a:off x="468313" y="5533201"/>
            <a:ext cx="676798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Wahrscheinlichkeitsverteilung einer Zufallsvariable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8" name="Textfeld 27"/>
              <p:cNvSpPr txBox="1"/>
              <p:nvPr/>
            </p:nvSpPr>
            <p:spPr>
              <a:xfrm>
                <a:off x="468310" y="3134907"/>
                <a:ext cx="6119912" cy="400110"/>
              </a:xfrm>
              <a:prstGeom prst="rect">
                <a:avLst/>
              </a:prstGeom>
              <a:noFill/>
            </p:spPr>
            <p:txBody>
              <a:bodyPr wrap="square" rtlCol="0">
                <a:spAutoFit/>
              </a:bodyPr>
              <a:lstStyle/>
              <a:p>
                <a:r>
                  <a:rPr lang="de-DE" sz="2000" dirty="0">
                    <a:latin typeface="+mn-lt"/>
                  </a:rPr>
                  <a:t>&gt; </a:t>
                </a:r>
                <a14:m>
                  <m:oMath xmlns:m="http://schemas.openxmlformats.org/officeDocument/2006/math">
                    <m:r>
                      <a:rPr lang="de-DE" sz="2000" i="1">
                        <a:latin typeface="Cambria Math"/>
                      </a:rPr>
                      <m:t>𝑋</m:t>
                    </m:r>
                    <m:r>
                      <a:rPr lang="de-DE" sz="2000" b="0" i="1" smtClean="0">
                        <a:latin typeface="Cambria Math"/>
                      </a:rPr>
                      <m:t>&gt;</m:t>
                    </m:r>
                    <m:r>
                      <a:rPr lang="de-DE" sz="2000" i="1">
                        <a:latin typeface="Cambria Math"/>
                      </a:rPr>
                      <m:t>0 </m:t>
                    </m:r>
                  </m:oMath>
                </a14:m>
                <a:r>
                  <a:rPr lang="de-DE" sz="2000" dirty="0">
                    <a:latin typeface="+mn-lt"/>
                  </a:rPr>
                  <a:t>für Ereignis „kein Nichtraucher“</a:t>
                </a:r>
              </a:p>
            </p:txBody>
          </p:sp>
        </mc:Choice>
        <mc:Fallback xmlns="">
          <p:sp>
            <p:nvSpPr>
              <p:cNvPr id="28" name="Textfeld 27"/>
              <p:cNvSpPr txBox="1">
                <a:spLocks noRot="1" noChangeAspect="1" noMove="1" noResize="1" noEditPoints="1" noAdjustHandles="1" noChangeArrowheads="1" noChangeShapeType="1" noTextEdit="1"/>
              </p:cNvSpPr>
              <p:nvPr/>
            </p:nvSpPr>
            <p:spPr>
              <a:xfrm>
                <a:off x="468310" y="3134907"/>
                <a:ext cx="6119912" cy="400110"/>
              </a:xfrm>
              <a:prstGeom prst="rect">
                <a:avLst/>
              </a:prstGeom>
              <a:blipFill rotWithShape="1">
                <a:blip r:embed="rId5"/>
                <a:stretch>
                  <a:fillRect l="-109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468313" y="3544622"/>
                <a:ext cx="7344050" cy="707886"/>
              </a:xfrm>
              <a:prstGeom prst="rect">
                <a:avLst/>
              </a:prstGeom>
              <a:noFill/>
            </p:spPr>
            <p:txBody>
              <a:bodyPr wrap="square" rtlCol="0">
                <a:spAutoFit/>
              </a:bodyPr>
              <a:lstStyle/>
              <a:p>
                <a:r>
                  <a:rPr lang="de-DE" sz="2000" dirty="0">
                    <a:latin typeface="+mn-lt"/>
                  </a:rPr>
                  <a:t>&gt; Wahrscheinlichkeiten für Ereignisse werden dann kurz notiert</a:t>
                </a:r>
              </a:p>
              <a:p>
                <a:r>
                  <a:rPr lang="de-DE" sz="2000" dirty="0">
                    <a:latin typeface="+mn-lt"/>
                  </a:rPr>
                  <a:t>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=0</m:t>
                        </m:r>
                      </m:e>
                    </m:d>
                  </m:oMath>
                </a14:m>
                <a:r>
                  <a:rPr lang="de-DE" sz="2000" dirty="0">
                    <a:latin typeface="+mn-lt"/>
                  </a:rPr>
                  <a:t>, </a:t>
                </a:r>
                <a14:m>
                  <m:oMath xmlns:m="http://schemas.openxmlformats.org/officeDocument/2006/math">
                    <m:r>
                      <a:rPr lang="de-DE" sz="2000" b="0" i="1" dirty="0" smtClean="0">
                        <a:latin typeface="Cambria Math"/>
                      </a:rPr>
                      <m:t>𝑃</m:t>
                    </m:r>
                    <m:d>
                      <m:dPr>
                        <m:ctrlPr>
                          <a:rPr lang="de-DE" sz="2000" b="0" i="1" dirty="0" smtClean="0">
                            <a:latin typeface="Cambria Math" panose="02040503050406030204" pitchFamily="18" charset="0"/>
                          </a:rPr>
                        </m:ctrlPr>
                      </m:dPr>
                      <m:e>
                        <m:r>
                          <a:rPr lang="de-DE" sz="2000" b="0" i="1" dirty="0" smtClean="0">
                            <a:latin typeface="Cambria Math"/>
                          </a:rPr>
                          <m:t>𝑋</m:t>
                        </m:r>
                        <m:r>
                          <a:rPr lang="de-DE" sz="2000" b="0" i="1" dirty="0" smtClean="0">
                            <a:latin typeface="Cambria Math"/>
                          </a:rPr>
                          <m:t>=2</m:t>
                        </m:r>
                      </m:e>
                    </m:d>
                  </m:oMath>
                </a14:m>
                <a:r>
                  <a:rPr lang="de-DE" sz="2000" dirty="0">
                    <a:latin typeface="+mn-lt"/>
                  </a:rPr>
                  <a:t>  oder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&gt;0</m:t>
                        </m:r>
                      </m:e>
                    </m:d>
                  </m:oMath>
                </a14:m>
                <a:r>
                  <a:rPr lang="de-DE" sz="2000" dirty="0">
                    <a:latin typeface="+mn-lt"/>
                  </a:rPr>
                  <a:t> </a:t>
                </a:r>
              </a:p>
            </p:txBody>
          </p:sp>
        </mc:Choice>
        <mc:Fallback xmlns="">
          <p:sp>
            <p:nvSpPr>
              <p:cNvPr id="29" name="Textfeld 28"/>
              <p:cNvSpPr txBox="1">
                <a:spLocks noRot="1" noChangeAspect="1" noMove="1" noResize="1" noEditPoints="1" noAdjustHandles="1" noChangeArrowheads="1" noChangeShapeType="1" noTextEdit="1"/>
              </p:cNvSpPr>
              <p:nvPr/>
            </p:nvSpPr>
            <p:spPr>
              <a:xfrm>
                <a:off x="468313" y="3544622"/>
                <a:ext cx="7344050" cy="707886"/>
              </a:xfrm>
              <a:prstGeom prst="rect">
                <a:avLst/>
              </a:prstGeom>
              <a:blipFill rotWithShape="1">
                <a:blip r:embed="rId6"/>
                <a:stretch>
                  <a:fillRect l="-913" t="-4274" b="-1367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466993" y="4252508"/>
                <a:ext cx="7920111" cy="707886"/>
              </a:xfrm>
              <a:prstGeom prst="rect">
                <a:avLst/>
              </a:prstGeom>
              <a:noFill/>
            </p:spPr>
            <p:txBody>
              <a:bodyPr wrap="square" rtlCol="0">
                <a:spAutoFit/>
              </a:bodyPr>
              <a:lstStyle/>
              <a:p>
                <a:r>
                  <a:rPr lang="de-DE" sz="2000" dirty="0">
                    <a:latin typeface="+mn-lt"/>
                  </a:rPr>
                  <a:t>&gt; Man beachte: Bei mehreren Zufallsvariablen notiert man gewöhnlich</a:t>
                </a:r>
              </a:p>
              <a:p>
                <a:r>
                  <a:rPr lang="de-DE" sz="2000" dirty="0">
                    <a:latin typeface="+mn-lt"/>
                  </a:rPr>
                  <a:t>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=0,</m:t>
                        </m:r>
                        <m:r>
                          <a:rPr lang="de-DE" sz="2000" b="0" i="1" smtClean="0">
                            <a:latin typeface="Cambria Math"/>
                          </a:rPr>
                          <m:t>𝑌</m:t>
                        </m:r>
                        <m:r>
                          <a:rPr lang="de-DE" sz="2000" b="0" i="1" smtClean="0">
                            <a:latin typeface="Cambria Math"/>
                          </a:rPr>
                          <m:t>=1</m:t>
                        </m:r>
                      </m:e>
                    </m:d>
                  </m:oMath>
                </a14:m>
                <a:r>
                  <a:rPr lang="de-DE" sz="2000" dirty="0">
                    <a:latin typeface="+mn-lt"/>
                  </a:rPr>
                  <a:t> statt  </a:t>
                </a:r>
                <a14:m>
                  <m:oMath xmlns:m="http://schemas.openxmlformats.org/officeDocument/2006/math">
                    <m:r>
                      <a:rPr lang="de-DE" sz="2000" b="0" i="1" dirty="0" smtClean="0">
                        <a:latin typeface="Cambria Math"/>
                      </a:rPr>
                      <m:t>𝑃</m:t>
                    </m:r>
                    <m:d>
                      <m:dPr>
                        <m:ctrlPr>
                          <a:rPr lang="de-DE" sz="2000" b="0" i="1" dirty="0" smtClean="0">
                            <a:latin typeface="Cambria Math" panose="02040503050406030204" pitchFamily="18" charset="0"/>
                          </a:rPr>
                        </m:ctrlPr>
                      </m:dPr>
                      <m:e>
                        <m:r>
                          <a:rPr lang="de-DE" sz="2000" b="0" i="1" dirty="0" smtClean="0">
                            <a:latin typeface="Cambria Math"/>
                          </a:rPr>
                          <m:t>𝑋</m:t>
                        </m:r>
                        <m:r>
                          <a:rPr lang="de-DE" sz="2000" b="0" i="1" dirty="0" smtClean="0">
                            <a:latin typeface="Cambria Math"/>
                          </a:rPr>
                          <m:t>=0∩</m:t>
                        </m:r>
                        <m:r>
                          <a:rPr lang="de-DE" sz="2000" b="0" i="1" dirty="0" smtClean="0">
                            <a:latin typeface="Cambria Math"/>
                            <a:ea typeface="Cambria Math"/>
                          </a:rPr>
                          <m:t>𝑌</m:t>
                        </m:r>
                        <m:r>
                          <a:rPr lang="de-DE" sz="2000" b="0" i="1" dirty="0" smtClean="0">
                            <a:latin typeface="Cambria Math"/>
                            <a:ea typeface="Cambria Math"/>
                          </a:rPr>
                          <m:t>=1</m:t>
                        </m:r>
                      </m:e>
                    </m:d>
                  </m:oMath>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466993" y="4252508"/>
                <a:ext cx="7920111" cy="707886"/>
              </a:xfrm>
              <a:prstGeom prst="rect">
                <a:avLst/>
              </a:prstGeom>
              <a:blipFill rotWithShape="1">
                <a:blip r:embed="rId7"/>
                <a:stretch>
                  <a:fillRect l="-847" t="-4310" b="-14655"/>
                </a:stretch>
              </a:blipFill>
            </p:spPr>
            <p:txBody>
              <a:bodyPr/>
              <a:lstStyle/>
              <a:p>
                <a:r>
                  <a:rPr lang="de-DE">
                    <a:noFill/>
                  </a:rPr>
                  <a:t> </a:t>
                </a:r>
              </a:p>
            </p:txBody>
          </p:sp>
        </mc:Fallback>
      </mc:AlternateContent>
      <p:sp>
        <p:nvSpPr>
          <p:cNvPr id="31" name="Textfeld 30"/>
          <p:cNvSpPr txBox="1"/>
          <p:nvPr/>
        </p:nvSpPr>
        <p:spPr>
          <a:xfrm>
            <a:off x="468313" y="5933311"/>
            <a:ext cx="6767983" cy="707886"/>
          </a:xfrm>
          <a:prstGeom prst="rect">
            <a:avLst/>
          </a:prstGeom>
          <a:noFill/>
        </p:spPr>
        <p:txBody>
          <a:bodyPr wrap="square" rtlCol="0">
            <a:spAutoFit/>
          </a:bodyPr>
          <a:lstStyle/>
          <a:p>
            <a:r>
              <a:rPr lang="de-DE" sz="2000" dirty="0">
                <a:latin typeface="+mn-lt"/>
              </a:rPr>
              <a:t>   Art und Weise wie einzelne Realisationen wahrscheinlichkeits-</a:t>
            </a:r>
          </a:p>
          <a:p>
            <a:r>
              <a:rPr lang="de-DE" sz="2000" dirty="0">
                <a:latin typeface="+mn-lt"/>
              </a:rPr>
              <a:t>   mäßig (theoretisch) verteilt sind</a:t>
            </a:r>
          </a:p>
        </p:txBody>
      </p:sp>
    </p:spTree>
    <p:extLst>
      <p:ext uri="{BB962C8B-B14F-4D97-AF65-F5344CB8AC3E}">
        <p14:creationId xmlns:p14="http://schemas.microsoft.com/office/powerpoint/2010/main" val="257631264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3 Gesamtbeschreibung empirischer Verteilungen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3.1 Tabellarische Darstellungsmöglichkeiten</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3.1.1 Elementare Begriffe und Notation</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3.2 Grafische Darstellungsmöglichkeiten</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3.2.3 Histogramme (Häufigkeitsdichten)</a:t>
            </a: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3.1.2 Häufigkeitstabellen bei </a:t>
            </a:r>
            <a:r>
              <a:rPr lang="de-DE" sz="2000" b="1" dirty="0" err="1">
                <a:solidFill>
                  <a:srgbClr val="0070C0"/>
                </a:solidFill>
                <a:latin typeface="+mn-lt"/>
              </a:rPr>
              <a:t>Urlisten</a:t>
            </a:r>
            <a:endParaRPr lang="de-DE" sz="2000" b="1" dirty="0">
              <a:solidFill>
                <a:srgbClr val="0070C0"/>
              </a:solidFill>
              <a:latin typeface="+mn-lt"/>
            </a:endParaRP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3.1.3 Häufigkeitstabellen bei klassierten Daten</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3.2.1 Kreis-, Säulen- und Balkendiagramme</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3.2.2 Stamm-Blatt-Diagramme</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3.2.4 </a:t>
            </a:r>
            <a:r>
              <a:rPr lang="de-DE" sz="2000" b="1" dirty="0" err="1">
                <a:solidFill>
                  <a:srgbClr val="0070C0"/>
                </a:solidFill>
                <a:latin typeface="+mn-lt"/>
              </a:rPr>
              <a:t>Boxplots</a:t>
            </a:r>
            <a:endParaRPr lang="de-DE" sz="2000" b="1" dirty="0">
              <a:solidFill>
                <a:srgbClr val="0070C0"/>
              </a:solidFill>
              <a:latin typeface="+mn-lt"/>
            </a:endParaRPr>
          </a:p>
        </p:txBody>
      </p:sp>
      <p:sp>
        <p:nvSpPr>
          <p:cNvPr id="24" name="Textfeld 23"/>
          <p:cNvSpPr txBox="1">
            <a:spLocks noChangeArrowheads="1"/>
          </p:cNvSpPr>
          <p:nvPr/>
        </p:nvSpPr>
        <p:spPr bwMode="auto">
          <a:xfrm>
            <a:off x="468313" y="487045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3.3 Empirische Verteilungsfunktion (EVF)</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32</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32</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34</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36</a:t>
            </a:r>
            <a:endParaRPr lang="en-US" dirty="0"/>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en-US"/>
              <a:t>38</a:t>
            </a:r>
            <a:endParaRPr lang="en-US" dirty="0"/>
          </a:p>
        </p:txBody>
      </p:sp>
      <p:sp>
        <p:nvSpPr>
          <p:cNvPr id="31" name="Textfeld 28"/>
          <p:cNvSpPr txBox="1">
            <a:spLocks noChangeArrowheads="1"/>
          </p:cNvSpPr>
          <p:nvPr/>
        </p:nvSpPr>
        <p:spPr bwMode="auto">
          <a:xfrm>
            <a:off x="7883525" y="3140075"/>
            <a:ext cx="790575" cy="369888"/>
          </a:xfrm>
          <a:prstGeom prst="rect">
            <a:avLst/>
          </a:prstGeom>
          <a:noFill/>
          <a:ln w="9525">
            <a:noFill/>
            <a:miter lim="800000"/>
            <a:headEnd/>
            <a:tailEnd/>
          </a:ln>
        </p:spPr>
        <p:txBody>
          <a:bodyPr>
            <a:spAutoFit/>
          </a:bodyPr>
          <a:lstStyle/>
          <a:p>
            <a:pPr algn="r"/>
            <a:r>
              <a:rPr lang="en-US"/>
              <a:t>38</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41</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43</a:t>
            </a:r>
            <a:endParaRPr lang="en-US" dirty="0"/>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a:t>47</a:t>
            </a:r>
            <a:endParaRPr lang="en-US" dirty="0"/>
          </a:p>
        </p:txBody>
      </p:sp>
      <p:sp>
        <p:nvSpPr>
          <p:cNvPr id="37" name="Textfeld 28"/>
          <p:cNvSpPr txBox="1">
            <a:spLocks noChangeArrowheads="1"/>
          </p:cNvSpPr>
          <p:nvPr/>
        </p:nvSpPr>
        <p:spPr bwMode="auto">
          <a:xfrm>
            <a:off x="7883525" y="4868863"/>
            <a:ext cx="790575" cy="369887"/>
          </a:xfrm>
          <a:prstGeom prst="rect">
            <a:avLst/>
          </a:prstGeom>
          <a:noFill/>
          <a:ln w="9525">
            <a:noFill/>
            <a:miter lim="800000"/>
            <a:headEnd/>
            <a:tailEnd/>
          </a:ln>
        </p:spPr>
        <p:txBody>
          <a:bodyPr>
            <a:spAutoFit/>
          </a:bodyPr>
          <a:lstStyle/>
          <a:p>
            <a:pPr algn="r"/>
            <a:r>
              <a:rPr lang="en-US"/>
              <a:t>52</a:t>
            </a:r>
            <a:endParaRPr lang="en-US" dirty="0"/>
          </a:p>
        </p:txBody>
      </p:sp>
      <p:sp>
        <p:nvSpPr>
          <p:cNvPr id="45" name="Textfeld 44"/>
          <p:cNvSpPr txBox="1">
            <a:spLocks noChangeArrowheads="1"/>
          </p:cNvSpPr>
          <p:nvPr/>
        </p:nvSpPr>
        <p:spPr bwMode="auto">
          <a:xfrm>
            <a:off x="469106" y="53098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3.3.1 Häufigkeitsfunktion und EVF bei </a:t>
            </a:r>
            <a:r>
              <a:rPr lang="de-DE" sz="2000" b="1" dirty="0" err="1">
                <a:solidFill>
                  <a:srgbClr val="0070C0"/>
                </a:solidFill>
                <a:latin typeface="+mn-lt"/>
              </a:rPr>
              <a:t>Urlisten</a:t>
            </a:r>
            <a:endParaRPr lang="de-DE" sz="2000" b="1" dirty="0">
              <a:solidFill>
                <a:srgbClr val="0070C0"/>
              </a:solidFill>
              <a:latin typeface="+mn-lt"/>
            </a:endParaRPr>
          </a:p>
        </p:txBody>
      </p:sp>
      <p:sp>
        <p:nvSpPr>
          <p:cNvPr id="46" name="Textfeld 45"/>
          <p:cNvSpPr txBox="1">
            <a:spLocks noChangeArrowheads="1"/>
          </p:cNvSpPr>
          <p:nvPr/>
        </p:nvSpPr>
        <p:spPr bwMode="auto">
          <a:xfrm>
            <a:off x="469106" y="57416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3.3.2 Häufigkeitsdichtefunktion und EVF bei klassierten Daten</a:t>
            </a:r>
          </a:p>
        </p:txBody>
      </p:sp>
      <p:sp>
        <p:nvSpPr>
          <p:cNvPr id="49" name="Textfeld 28"/>
          <p:cNvSpPr txBox="1">
            <a:spLocks noChangeArrowheads="1"/>
          </p:cNvSpPr>
          <p:nvPr/>
        </p:nvSpPr>
        <p:spPr bwMode="auto">
          <a:xfrm>
            <a:off x="7884318" y="5308268"/>
            <a:ext cx="790575" cy="369888"/>
          </a:xfrm>
          <a:prstGeom prst="rect">
            <a:avLst/>
          </a:prstGeom>
          <a:noFill/>
          <a:ln w="9525">
            <a:noFill/>
            <a:miter lim="800000"/>
            <a:headEnd/>
            <a:tailEnd/>
          </a:ln>
        </p:spPr>
        <p:txBody>
          <a:bodyPr>
            <a:spAutoFit/>
          </a:bodyPr>
          <a:lstStyle/>
          <a:p>
            <a:pPr algn="r"/>
            <a:r>
              <a:rPr lang="en-US"/>
              <a:t>52</a:t>
            </a:r>
            <a:endParaRPr lang="en-US" dirty="0"/>
          </a:p>
        </p:txBody>
      </p:sp>
      <p:sp>
        <p:nvSpPr>
          <p:cNvPr id="50" name="Textfeld 28"/>
          <p:cNvSpPr txBox="1">
            <a:spLocks noChangeArrowheads="1"/>
          </p:cNvSpPr>
          <p:nvPr/>
        </p:nvSpPr>
        <p:spPr bwMode="auto">
          <a:xfrm>
            <a:off x="7885906" y="5741656"/>
            <a:ext cx="790575" cy="369887"/>
          </a:xfrm>
          <a:prstGeom prst="rect">
            <a:avLst/>
          </a:prstGeom>
          <a:noFill/>
          <a:ln w="9525">
            <a:noFill/>
            <a:miter lim="800000"/>
            <a:headEnd/>
            <a:tailEnd/>
          </a:ln>
        </p:spPr>
        <p:txBody>
          <a:bodyPr>
            <a:spAutoFit/>
          </a:bodyPr>
          <a:lstStyle/>
          <a:p>
            <a:pPr algn="r"/>
            <a:r>
              <a:rPr lang="en-US"/>
              <a:t>56</a:t>
            </a:r>
            <a:endParaRPr lang="en-US" dirty="0"/>
          </a:p>
        </p:txBody>
      </p:sp>
      <p:sp>
        <p:nvSpPr>
          <p:cNvPr id="34" name="Rechteck 33"/>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687696265"/>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Textfeld 9"/>
          <p:cNvSpPr txBox="1">
            <a:spLocks noChangeArrowheads="1"/>
          </p:cNvSpPr>
          <p:nvPr/>
        </p:nvSpPr>
        <p:spPr bwMode="auto">
          <a:xfrm>
            <a:off x="466666" y="1036268"/>
            <a:ext cx="525746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Diskrete Zufallsvariablen und Additionskalkül</a:t>
            </a:r>
          </a:p>
        </p:txBody>
      </p:sp>
      <p:sp>
        <p:nvSpPr>
          <p:cNvPr id="16" name="Textfeld 15"/>
          <p:cNvSpPr txBox="1">
            <a:spLocks noChangeArrowheads="1"/>
          </p:cNvSpPr>
          <p:nvPr/>
        </p:nvSpPr>
        <p:spPr bwMode="auto">
          <a:xfrm>
            <a:off x="468313" y="1623493"/>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Wahrscheinlichkeitsfunktion für diskrete Zufallsvariablen </a:t>
            </a:r>
            <a:r>
              <a:rPr lang="de-DE" sz="2000" dirty="0">
                <a:solidFill>
                  <a:srgbClr val="0070C0"/>
                </a:solidFill>
                <a:latin typeface="+mn-lt"/>
              </a:rPr>
              <a:t>●</a:t>
            </a:r>
            <a:endParaRPr lang="de-DE" sz="2000" b="1" dirty="0">
              <a:solidFill>
                <a:srgbClr val="0070C0"/>
              </a:solidFill>
              <a:latin typeface="+mn-lt"/>
            </a:endParaRPr>
          </a:p>
        </p:txBody>
      </p:sp>
      <p:sp>
        <p:nvSpPr>
          <p:cNvPr id="9" name="Rechteck 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6666" y="2204251"/>
            <a:ext cx="7600950" cy="4067175"/>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337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531202059"/>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Additionskalkül für diskrete Zufallsvariablen </a:t>
            </a:r>
            <a:r>
              <a:rPr lang="de-DE" sz="2000" dirty="0">
                <a:solidFill>
                  <a:srgbClr val="0070C0"/>
                </a:solidFill>
                <a:latin typeface="+mn-lt"/>
              </a:rPr>
              <a:t>●</a:t>
            </a:r>
            <a:endParaRPr lang="de-DE" sz="2000" b="1" dirty="0">
              <a:solidFill>
                <a:srgbClr val="0070C0"/>
              </a:solidFill>
              <a:latin typeface="+mn-lt"/>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338</a:t>
            </a:r>
            <a:endParaRPr lang="de-DE" sz="8000" b="1" dirty="0">
              <a:solidFill>
                <a:schemeClr val="tx1"/>
              </a:solidFill>
              <a:latin typeface="+mj-lt"/>
            </a:endParaRPr>
          </a:p>
        </p:txBody>
      </p:sp>
      <p:sp>
        <p:nvSpPr>
          <p:cNvPr id="9" name="Rechteck 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3" y="1558770"/>
            <a:ext cx="7610475" cy="2228850"/>
          </a:xfrm>
          <a:prstGeom prst="rect">
            <a:avLst/>
          </a:prstGeom>
        </p:spPr>
      </p:pic>
      <p:pic>
        <p:nvPicPr>
          <p:cNvPr id="3" name="Grafik 2"/>
          <p:cNvPicPr>
            <a:picLocks noChangeAspect="1"/>
          </p:cNvPicPr>
          <p:nvPr/>
        </p:nvPicPr>
        <p:blipFill>
          <a:blip r:embed="rId4"/>
          <a:stretch>
            <a:fillRect/>
          </a:stretch>
        </p:blipFill>
        <p:spPr>
          <a:xfrm>
            <a:off x="457200" y="3981404"/>
            <a:ext cx="6272213" cy="2673991"/>
          </a:xfrm>
          <a:prstGeom prst="rect">
            <a:avLst/>
          </a:prstGeom>
        </p:spPr>
      </p:pic>
    </p:spTree>
    <p:extLst>
      <p:ext uri="{BB962C8B-B14F-4D97-AF65-F5344CB8AC3E}">
        <p14:creationId xmlns:p14="http://schemas.microsoft.com/office/powerpoint/2010/main" val="3575840463"/>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D1-a </a:t>
            </a:r>
            <a:r>
              <a:rPr lang="de-DE" sz="2000" dirty="0">
                <a:solidFill>
                  <a:srgbClr val="0070C0"/>
                </a:solidFill>
                <a:latin typeface="+mn-lt"/>
              </a:rPr>
              <a:t>●</a:t>
            </a:r>
            <a:endParaRPr lang="de-DE" sz="2000" b="1" dirty="0">
              <a:solidFill>
                <a:srgbClr val="0070C0"/>
              </a:solidFill>
              <a:latin typeface="+mn-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339</a:t>
            </a:r>
            <a:endParaRPr lang="de-DE" sz="8000" b="1" dirty="0">
              <a:solidFill>
                <a:schemeClr val="tx1"/>
              </a:solidFill>
              <a:latin typeface="+mj-lt"/>
            </a:endParaRPr>
          </a:p>
        </p:txBody>
      </p:sp>
      <p:sp>
        <p:nvSpPr>
          <p:cNvPr id="2" name="Textfeld 1"/>
          <p:cNvSpPr txBox="1"/>
          <p:nvPr/>
        </p:nvSpPr>
        <p:spPr>
          <a:xfrm>
            <a:off x="468312" y="1558770"/>
            <a:ext cx="8136135" cy="707886"/>
          </a:xfrm>
          <a:prstGeom prst="rect">
            <a:avLst/>
          </a:prstGeom>
          <a:noFill/>
        </p:spPr>
        <p:txBody>
          <a:bodyPr wrap="square" rtlCol="0">
            <a:spAutoFit/>
          </a:bodyPr>
          <a:lstStyle/>
          <a:p>
            <a:r>
              <a:rPr lang="de-DE" sz="2000" dirty="0">
                <a:latin typeface="+mn-lt"/>
              </a:rPr>
              <a:t>Sei </a:t>
            </a:r>
            <a:r>
              <a:rPr lang="de-DE" sz="2000" i="1" dirty="0">
                <a:latin typeface="+mn-lt"/>
              </a:rPr>
              <a:t>X</a:t>
            </a:r>
            <a:r>
              <a:rPr lang="de-DE" sz="2000" dirty="0">
                <a:latin typeface="+mn-lt"/>
              </a:rPr>
              <a:t> die Anzahl mitreisender Kinder bei gebuchten Pauschalreisen</a:t>
            </a:r>
          </a:p>
          <a:p>
            <a:r>
              <a:rPr lang="de-DE" sz="2000" dirty="0">
                <a:latin typeface="+mn-lt"/>
              </a:rPr>
              <a:t>eines Reiseveranstalters. Beispielsweise könnte dann gelten:</a:t>
            </a:r>
          </a:p>
        </p:txBody>
      </p:sp>
      <mc:AlternateContent xmlns:mc="http://schemas.openxmlformats.org/markup-compatibility/2006" xmlns:a14="http://schemas.microsoft.com/office/drawing/2010/main">
        <mc:Choice Requires="a14">
          <p:sp>
            <p:nvSpPr>
              <p:cNvPr id="3" name="Textfeld 2"/>
              <p:cNvSpPr txBox="1"/>
              <p:nvPr/>
            </p:nvSpPr>
            <p:spPr>
              <a:xfrm>
                <a:off x="586642" y="2266656"/>
                <a:ext cx="2135617"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=0</m:t>
                        </m:r>
                      </m:e>
                    </m:d>
                    <m:r>
                      <a:rPr lang="de-DE" sz="2000" b="0" i="1" smtClean="0">
                        <a:latin typeface="Cambria Math"/>
                      </a:rPr>
                      <m:t>=0.4</m:t>
                    </m:r>
                  </m:oMath>
                </a14:m>
                <a:r>
                  <a:rPr lang="de-DE" sz="2000" dirty="0">
                    <a:latin typeface="+mn-lt"/>
                  </a:rPr>
                  <a:t>,</a:t>
                </a:r>
              </a:p>
            </p:txBody>
          </p:sp>
        </mc:Choice>
        <mc:Fallback xmlns="">
          <p:sp>
            <p:nvSpPr>
              <p:cNvPr id="3" name="Textfeld 2"/>
              <p:cNvSpPr txBox="1">
                <a:spLocks noRot="1" noChangeAspect="1" noMove="1" noResize="1" noEditPoints="1" noAdjustHandles="1" noChangeArrowheads="1" noChangeShapeType="1" noTextEdit="1"/>
              </p:cNvSpPr>
              <p:nvPr/>
            </p:nvSpPr>
            <p:spPr>
              <a:xfrm>
                <a:off x="586642" y="2266656"/>
                <a:ext cx="2135617" cy="400110"/>
              </a:xfrm>
              <a:prstGeom prst="rect">
                <a:avLst/>
              </a:prstGeom>
              <a:blipFill rotWithShape="1">
                <a:blip r:embed="rId3"/>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2479258" y="2266656"/>
                <a:ext cx="2128362"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=1</m:t>
                        </m:r>
                      </m:e>
                    </m:d>
                    <m:r>
                      <a:rPr lang="de-DE" sz="2000" b="0" i="1" smtClean="0">
                        <a:latin typeface="Cambria Math"/>
                      </a:rPr>
                      <m:t>=0.2</m:t>
                    </m:r>
                  </m:oMath>
                </a14:m>
                <a:r>
                  <a:rPr lang="de-DE" sz="2000" dirty="0">
                    <a:latin typeface="+mn-lt"/>
                  </a:rPr>
                  <a:t>,</a:t>
                </a:r>
              </a:p>
            </p:txBody>
          </p:sp>
        </mc:Choice>
        <mc:Fallback xmlns="">
          <p:sp>
            <p:nvSpPr>
              <p:cNvPr id="15" name="Textfeld 14"/>
              <p:cNvSpPr txBox="1">
                <a:spLocks noRot="1" noChangeAspect="1" noMove="1" noResize="1" noEditPoints="1" noAdjustHandles="1" noChangeArrowheads="1" noChangeShapeType="1" noTextEdit="1"/>
              </p:cNvSpPr>
              <p:nvPr/>
            </p:nvSpPr>
            <p:spPr>
              <a:xfrm>
                <a:off x="2479258" y="2266656"/>
                <a:ext cx="2128362" cy="400110"/>
              </a:xfrm>
              <a:prstGeom prst="rect">
                <a:avLst/>
              </a:prstGeom>
              <a:blipFill rotWithShape="1">
                <a:blip r:embed="rId4"/>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355976" y="2266656"/>
                <a:ext cx="2135617"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=2</m:t>
                        </m:r>
                      </m:e>
                    </m:d>
                    <m:r>
                      <a:rPr lang="de-DE" sz="2000" b="0" i="1" smtClean="0">
                        <a:latin typeface="Cambria Math"/>
                      </a:rPr>
                      <m:t>=0.3</m:t>
                    </m:r>
                  </m:oMath>
                </a14:m>
                <a:r>
                  <a:rPr lang="de-DE" sz="2000" dirty="0">
                    <a:latin typeface="+mn-lt"/>
                  </a:rPr>
                  <a:t>,</a:t>
                </a:r>
              </a:p>
            </p:txBody>
          </p:sp>
        </mc:Choice>
        <mc:Fallback xmlns="">
          <p:sp>
            <p:nvSpPr>
              <p:cNvPr id="16" name="Textfeld 15"/>
              <p:cNvSpPr txBox="1">
                <a:spLocks noRot="1" noChangeAspect="1" noMove="1" noResize="1" noEditPoints="1" noAdjustHandles="1" noChangeArrowheads="1" noChangeShapeType="1" noTextEdit="1"/>
              </p:cNvSpPr>
              <p:nvPr/>
            </p:nvSpPr>
            <p:spPr>
              <a:xfrm>
                <a:off x="4355976" y="2266656"/>
                <a:ext cx="2135617" cy="400110"/>
              </a:xfrm>
              <a:prstGeom prst="rect">
                <a:avLst/>
              </a:prstGeom>
              <a:blipFill rotWithShape="1">
                <a:blip r:embed="rId5"/>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6228183" y="2266656"/>
                <a:ext cx="2100167"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=3</m:t>
                          </m:r>
                        </m:e>
                      </m:d>
                      <m:r>
                        <a:rPr lang="de-DE" sz="2000" b="0" i="1" smtClean="0">
                          <a:latin typeface="Cambria Math"/>
                        </a:rPr>
                        <m:t>=0.1</m:t>
                      </m:r>
                      <m:r>
                        <m:rPr>
                          <m:nor/>
                        </m:rPr>
                        <a:rPr lang="de-DE" sz="2000" b="0" i="0" smtClean="0">
                          <a:latin typeface="Cambria Math"/>
                        </a:rPr>
                        <m:t>.</m:t>
                      </m:r>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6228183" y="2266656"/>
                <a:ext cx="2100167"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68309" y="2666766"/>
                <a:ext cx="5471843" cy="400110"/>
              </a:xfrm>
              <a:prstGeom prst="rect">
                <a:avLst/>
              </a:prstGeom>
              <a:noFill/>
            </p:spPr>
            <p:txBody>
              <a:bodyPr wrap="square" rtlCol="0">
                <a:spAutoFit/>
              </a:bodyPr>
              <a:lstStyle/>
              <a:p>
                <a:r>
                  <a:rPr lang="de-DE" sz="2000" dirty="0">
                    <a:latin typeface="+mn-lt"/>
                  </a:rPr>
                  <a:t>Damit lautet die Trägermenge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𝑇</m:t>
                        </m:r>
                      </m:e>
                      <m:sub>
                        <m:r>
                          <a:rPr lang="de-DE" sz="2000" b="0" i="1" smtClean="0">
                            <a:latin typeface="Cambria Math"/>
                          </a:rPr>
                          <m:t>𝑋</m:t>
                        </m:r>
                      </m:sub>
                    </m:sSub>
                    <m:r>
                      <a:rPr lang="de-DE" sz="2000" b="0" i="1" smtClean="0">
                        <a:latin typeface="Cambria Math"/>
                      </a:rPr>
                      <m:t>=</m:t>
                    </m:r>
                    <m:d>
                      <m:dPr>
                        <m:begChr m:val="{"/>
                        <m:endChr m:val="}"/>
                        <m:ctrlPr>
                          <a:rPr lang="de-DE" sz="2000" b="0" i="1" smtClean="0">
                            <a:latin typeface="Cambria Math" panose="02040503050406030204" pitchFamily="18" charset="0"/>
                          </a:rPr>
                        </m:ctrlPr>
                      </m:dPr>
                      <m:e>
                        <m:r>
                          <a:rPr lang="de-DE" sz="2000" b="0" i="1" smtClean="0">
                            <a:latin typeface="Cambria Math"/>
                          </a:rPr>
                          <m:t>0, 1, 2, 3</m:t>
                        </m:r>
                      </m:e>
                    </m:d>
                  </m:oMath>
                </a14:m>
                <a:r>
                  <a:rPr lang="de-DE" sz="2000" dirty="0">
                    <a:latin typeface="+mn-lt"/>
                  </a:rPr>
                  <a:t>.</a:t>
                </a:r>
              </a:p>
            </p:txBody>
          </p:sp>
        </mc:Choice>
        <mc:Fallback xmlns="">
          <p:sp>
            <p:nvSpPr>
              <p:cNvPr id="19" name="Textfeld 18"/>
              <p:cNvSpPr txBox="1">
                <a:spLocks noRot="1" noChangeAspect="1" noMove="1" noResize="1" noEditPoints="1" noAdjustHandles="1" noChangeArrowheads="1" noChangeShapeType="1" noTextEdit="1"/>
              </p:cNvSpPr>
              <p:nvPr/>
            </p:nvSpPr>
            <p:spPr>
              <a:xfrm>
                <a:off x="468309" y="2666766"/>
                <a:ext cx="5471843" cy="400110"/>
              </a:xfrm>
              <a:prstGeom prst="rect">
                <a:avLst/>
              </a:prstGeom>
              <a:blipFill rotWithShape="1">
                <a:blip r:embed="rId7"/>
                <a:stretch>
                  <a:fillRect l="-1226" t="-7576" b="-25758"/>
                </a:stretch>
              </a:blipFill>
            </p:spPr>
            <p:txBody>
              <a:bodyPr/>
              <a:lstStyle/>
              <a:p>
                <a:r>
                  <a:rPr lang="de-DE">
                    <a:noFill/>
                  </a:rPr>
                  <a:t> </a:t>
                </a:r>
              </a:p>
            </p:txBody>
          </p:sp>
        </mc:Fallback>
      </mc:AlternateContent>
      <p:sp>
        <p:nvSpPr>
          <p:cNvPr id="22" name="Textfeld 21"/>
          <p:cNvSpPr txBox="1"/>
          <p:nvPr/>
        </p:nvSpPr>
        <p:spPr>
          <a:xfrm>
            <a:off x="468311" y="3066876"/>
            <a:ext cx="8136135" cy="400110"/>
          </a:xfrm>
          <a:prstGeom prst="rect">
            <a:avLst/>
          </a:prstGeom>
          <a:noFill/>
        </p:spPr>
        <p:txBody>
          <a:bodyPr wrap="square" rtlCol="0">
            <a:spAutoFit/>
          </a:bodyPr>
          <a:lstStyle/>
          <a:p>
            <a:r>
              <a:rPr lang="de-DE" sz="2000" dirty="0">
                <a:latin typeface="+mn-lt"/>
              </a:rPr>
              <a:t>Gemäß Notation gilt dann weiter</a:t>
            </a:r>
          </a:p>
        </p:txBody>
      </p:sp>
      <mc:AlternateContent xmlns:mc="http://schemas.openxmlformats.org/markup-compatibility/2006" xmlns:a14="http://schemas.microsoft.com/office/drawing/2010/main">
        <mc:Choice Requires="a14">
          <p:sp>
            <p:nvSpPr>
              <p:cNvPr id="23" name="Textfeld 22"/>
              <p:cNvSpPr txBox="1"/>
              <p:nvPr/>
            </p:nvSpPr>
            <p:spPr>
              <a:xfrm>
                <a:off x="911796" y="3468025"/>
                <a:ext cx="8136135" cy="400110"/>
              </a:xfrm>
              <a:prstGeom prst="rect">
                <a:avLst/>
              </a:prstGeom>
              <a:noFill/>
            </p:spPr>
            <p:txBody>
              <a:bodyPr wrap="square" rtlCol="0">
                <a:spAutoFit/>
              </a:bodyPr>
              <a:lstStyle/>
              <a:p>
                <a:r>
                  <a:rPr lang="de-DE" sz="2000" dirty="0">
                    <a:solidFill>
                      <a:schemeClr val="tx1"/>
                    </a:solidFill>
                  </a:rPr>
                  <a:t>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𝑝</m:t>
                        </m:r>
                      </m:e>
                      <m:sub>
                        <m:r>
                          <a:rPr lang="de-DE" sz="2000" b="0" i="1" smtClean="0">
                            <a:solidFill>
                              <a:schemeClr val="tx1"/>
                            </a:solidFill>
                            <a:latin typeface="Cambria Math"/>
                          </a:rPr>
                          <m:t>1</m:t>
                        </m:r>
                      </m:sub>
                    </m:sSub>
                    <m:r>
                      <a:rPr lang="de-DE" sz="2000" b="0" i="1" smtClean="0">
                        <a:solidFill>
                          <a:schemeClr val="tx1"/>
                        </a:solidFill>
                        <a:latin typeface="Cambria Math"/>
                      </a:rPr>
                      <m:t>=0.4</m:t>
                    </m:r>
                  </m:oMath>
                </a14:m>
                <a:r>
                  <a:rPr lang="de-DE" sz="2000" dirty="0">
                    <a:solidFill>
                      <a:schemeClr val="tx1"/>
                    </a:solidFill>
                    <a:latin typeface="+mn-lt"/>
                  </a:rPr>
                  <a:t>,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𝑝</m:t>
                        </m:r>
                      </m:e>
                      <m:sub>
                        <m:r>
                          <a:rPr lang="de-DE" sz="2000" b="0" i="1" smtClean="0">
                            <a:solidFill>
                              <a:schemeClr val="tx1"/>
                            </a:solidFill>
                            <a:latin typeface="Cambria Math"/>
                          </a:rPr>
                          <m:t>2</m:t>
                        </m:r>
                      </m:sub>
                    </m:sSub>
                    <m:r>
                      <a:rPr lang="de-DE" sz="2000" b="0" i="1" smtClean="0">
                        <a:solidFill>
                          <a:schemeClr val="tx1"/>
                        </a:solidFill>
                        <a:latin typeface="Cambria Math"/>
                      </a:rPr>
                      <m:t>=0.2</m:t>
                    </m:r>
                  </m:oMath>
                </a14:m>
                <a:r>
                  <a:rPr lang="de-DE" sz="2000" dirty="0">
                    <a:solidFill>
                      <a:schemeClr val="tx1"/>
                    </a:solidFill>
                    <a:latin typeface="+mn-lt"/>
                  </a:rPr>
                  <a:t>,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𝑝</m:t>
                        </m:r>
                      </m:e>
                      <m:sub>
                        <m:r>
                          <a:rPr lang="de-DE" sz="2000" b="0" i="1" smtClean="0">
                            <a:solidFill>
                              <a:schemeClr val="tx1"/>
                            </a:solidFill>
                            <a:latin typeface="Cambria Math"/>
                          </a:rPr>
                          <m:t>3</m:t>
                        </m:r>
                      </m:sub>
                    </m:sSub>
                    <m:r>
                      <a:rPr lang="de-DE" sz="2000" b="0" i="1" smtClean="0">
                        <a:solidFill>
                          <a:schemeClr val="tx1"/>
                        </a:solidFill>
                        <a:latin typeface="Cambria Math"/>
                      </a:rPr>
                      <m:t>=0.3</m:t>
                    </m:r>
                  </m:oMath>
                </a14:m>
                <a:r>
                  <a:rPr lang="de-DE" sz="2000" dirty="0">
                    <a:solidFill>
                      <a:schemeClr val="tx1"/>
                    </a:solidFill>
                    <a:latin typeface="+mn-lt"/>
                  </a:rPr>
                  <a:t>,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𝑝</m:t>
                        </m:r>
                      </m:e>
                      <m:sub>
                        <m:r>
                          <a:rPr lang="de-DE" sz="2000" b="0" i="1" smtClean="0">
                            <a:solidFill>
                              <a:schemeClr val="tx1"/>
                            </a:solidFill>
                            <a:latin typeface="Cambria Math"/>
                          </a:rPr>
                          <m:t>4</m:t>
                        </m:r>
                      </m:sub>
                    </m:sSub>
                    <m:r>
                      <a:rPr lang="de-DE" sz="2000" b="0" i="1" smtClean="0">
                        <a:solidFill>
                          <a:schemeClr val="tx1"/>
                        </a:solidFill>
                        <a:latin typeface="Cambria Math"/>
                      </a:rPr>
                      <m:t>=0.1</m:t>
                    </m:r>
                  </m:oMath>
                </a14:m>
                <a:r>
                  <a:rPr lang="de-DE" sz="2000" dirty="0">
                    <a:solidFill>
                      <a:schemeClr val="tx1"/>
                    </a:solidFill>
                    <a:latin typeface="+mn-lt"/>
                  </a:rPr>
                  <a:t>  </a:t>
                </a:r>
              </a:p>
            </p:txBody>
          </p:sp>
        </mc:Choice>
        <mc:Fallback xmlns="">
          <p:sp>
            <p:nvSpPr>
              <p:cNvPr id="23" name="Textfeld 22"/>
              <p:cNvSpPr txBox="1">
                <a:spLocks noRot="1" noChangeAspect="1" noMove="1" noResize="1" noEditPoints="1" noAdjustHandles="1" noChangeArrowheads="1" noChangeShapeType="1" noTextEdit="1"/>
              </p:cNvSpPr>
              <p:nvPr/>
            </p:nvSpPr>
            <p:spPr>
              <a:xfrm>
                <a:off x="911796" y="3468025"/>
                <a:ext cx="8136135" cy="400110"/>
              </a:xfrm>
              <a:prstGeom prst="rect">
                <a:avLst/>
              </a:prstGeom>
              <a:blipFill rotWithShape="1">
                <a:blip r:embed="rId8"/>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539552" y="3897984"/>
                <a:ext cx="8136135" cy="400110"/>
              </a:xfrm>
              <a:prstGeom prst="rect">
                <a:avLst/>
              </a:prstGeom>
              <a:noFill/>
            </p:spPr>
            <p:txBody>
              <a:bodyPr wrap="square" rtlCol="0">
                <a:spAutoFit/>
              </a:bodyPr>
              <a:lstStyle/>
              <a:p>
                <a:r>
                  <a:rPr lang="de-DE" sz="2000" dirty="0">
                    <a:solidFill>
                      <a:schemeClr val="tx1"/>
                    </a:solidFill>
                    <a:latin typeface="+mn-lt"/>
                  </a:rPr>
                  <a:t>bzw.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e>
                    </m:d>
                    <m:r>
                      <a:rPr lang="de-DE" sz="2000" b="0" i="1" smtClean="0">
                        <a:solidFill>
                          <a:schemeClr val="tx1"/>
                        </a:solidFill>
                        <a:latin typeface="Cambria Math"/>
                      </a:rPr>
                      <m:t>=0.4</m:t>
                    </m:r>
                  </m:oMath>
                </a14:m>
                <a:r>
                  <a:rPr lang="de-DE" sz="2000" dirty="0">
                    <a:solidFill>
                      <a:schemeClr val="tx1"/>
                    </a:solidFill>
                    <a:latin typeface="+mn-lt"/>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r>
                      <a:rPr lang="de-DE" sz="2000" i="1">
                        <a:solidFill>
                          <a:schemeClr val="tx1"/>
                        </a:solidFill>
                        <a:latin typeface="Cambria Math"/>
                      </a:rPr>
                      <m:t>=0.</m:t>
                    </m:r>
                    <m:r>
                      <a:rPr lang="de-DE" sz="2000" b="0" i="1" smtClean="0">
                        <a:solidFill>
                          <a:schemeClr val="tx1"/>
                        </a:solidFill>
                        <a:latin typeface="Cambria Math"/>
                      </a:rPr>
                      <m:t>2</m:t>
                    </m:r>
                  </m:oMath>
                </a14:m>
                <a:r>
                  <a:rPr lang="de-DE" sz="2000" dirty="0">
                    <a:solidFill>
                      <a:schemeClr val="tx1"/>
                    </a:solidFill>
                    <a:latin typeface="+mn-lt"/>
                  </a:rPr>
                  <a:t>,</a:t>
                </a:r>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r>
                      <a:rPr lang="de-DE" sz="2000" i="1">
                        <a:solidFill>
                          <a:schemeClr val="tx1"/>
                        </a:solidFill>
                        <a:latin typeface="Cambria Math"/>
                      </a:rPr>
                      <m:t>=0.</m:t>
                    </m:r>
                    <m:r>
                      <a:rPr lang="de-DE" sz="2000" b="0" i="1" smtClean="0">
                        <a:solidFill>
                          <a:schemeClr val="tx1"/>
                        </a:solidFill>
                        <a:latin typeface="Cambria Math"/>
                      </a:rPr>
                      <m:t>3</m:t>
                    </m:r>
                  </m:oMath>
                </a14:m>
                <a:r>
                  <a:rPr lang="de-DE" sz="2000" dirty="0">
                    <a:solidFill>
                      <a:schemeClr val="tx1"/>
                    </a:solidFill>
                    <a:latin typeface="+mn-lt"/>
                  </a:rPr>
                  <a:t>,</a:t>
                </a:r>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3</m:t>
                        </m:r>
                      </m:e>
                    </m:d>
                    <m:r>
                      <a:rPr lang="de-DE" sz="2000" i="1">
                        <a:solidFill>
                          <a:schemeClr val="tx1"/>
                        </a:solidFill>
                        <a:latin typeface="Cambria Math"/>
                      </a:rPr>
                      <m:t>=0.</m:t>
                    </m:r>
                    <m:r>
                      <a:rPr lang="de-DE" sz="2000" b="0" i="1" smtClean="0">
                        <a:solidFill>
                          <a:schemeClr val="tx1"/>
                        </a:solidFill>
                        <a:latin typeface="Cambria Math"/>
                      </a:rPr>
                      <m:t>1</m:t>
                    </m:r>
                  </m:oMath>
                </a14:m>
                <a:r>
                  <a:rPr lang="de-DE" sz="2000" dirty="0">
                    <a:solidFill>
                      <a:schemeClr val="tx1"/>
                    </a:solidFill>
                    <a:latin typeface="+mn-lt"/>
                  </a:rPr>
                  <a:t>.</a:t>
                </a:r>
              </a:p>
            </p:txBody>
          </p:sp>
        </mc:Choice>
        <mc:Fallback xmlns="">
          <p:sp>
            <p:nvSpPr>
              <p:cNvPr id="24" name="Textfeld 23"/>
              <p:cNvSpPr txBox="1">
                <a:spLocks noRot="1" noChangeAspect="1" noMove="1" noResize="1" noEditPoints="1" noAdjustHandles="1" noChangeArrowheads="1" noChangeShapeType="1" noTextEdit="1"/>
              </p:cNvSpPr>
              <p:nvPr/>
            </p:nvSpPr>
            <p:spPr>
              <a:xfrm>
                <a:off x="539552" y="3897984"/>
                <a:ext cx="8136135" cy="400110"/>
              </a:xfrm>
              <a:prstGeom prst="rect">
                <a:avLst/>
              </a:prstGeom>
              <a:blipFill rotWithShape="1">
                <a:blip r:embed="rId9"/>
                <a:stretch>
                  <a:fillRect l="-825" t="-7576" b="-25758"/>
                </a:stretch>
              </a:blipFill>
            </p:spPr>
            <p:txBody>
              <a:bodyPr/>
              <a:lstStyle/>
              <a:p>
                <a:r>
                  <a:rPr lang="de-DE">
                    <a:noFill/>
                  </a:rPr>
                  <a:t> </a:t>
                </a:r>
              </a:p>
            </p:txBody>
          </p:sp>
        </mc:Fallback>
      </mc:AlternateContent>
      <p:sp>
        <p:nvSpPr>
          <p:cNvPr id="25" name="Textfeld 24"/>
          <p:cNvSpPr txBox="1"/>
          <p:nvPr/>
        </p:nvSpPr>
        <p:spPr>
          <a:xfrm>
            <a:off x="539553" y="4381073"/>
            <a:ext cx="8136135" cy="400110"/>
          </a:xfrm>
          <a:prstGeom prst="rect">
            <a:avLst/>
          </a:prstGeom>
          <a:noFill/>
        </p:spPr>
        <p:txBody>
          <a:bodyPr wrap="square" rtlCol="0">
            <a:spAutoFit/>
          </a:bodyPr>
          <a:lstStyle/>
          <a:p>
            <a:r>
              <a:rPr lang="de-DE" sz="2000" dirty="0">
                <a:latin typeface="+mn-lt"/>
              </a:rPr>
              <a:t>Das Ereignis „Es reisen höchstens 2 Kinder mit“ wird dann berechnet als</a:t>
            </a:r>
          </a:p>
        </p:txBody>
      </p:sp>
      <mc:AlternateContent xmlns:mc="http://schemas.openxmlformats.org/markup-compatibility/2006" xmlns:a14="http://schemas.microsoft.com/office/drawing/2010/main">
        <mc:Choice Requires="a14">
          <p:sp>
            <p:nvSpPr>
              <p:cNvPr id="26" name="Textfeld 25"/>
              <p:cNvSpPr txBox="1"/>
              <p:nvPr/>
            </p:nvSpPr>
            <p:spPr>
              <a:xfrm>
                <a:off x="911795" y="4781183"/>
                <a:ext cx="8136135" cy="7078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≤2</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=0</m:t>
                          </m:r>
                        </m:e>
                      </m:d>
                      <m:r>
                        <a:rPr lang="de-DE" sz="2000" b="0" i="1" smtClean="0">
                          <a:solidFill>
                            <a:schemeClr val="tx1"/>
                          </a:solidFill>
                          <a:latin typeface="Cambria Math"/>
                          <a:ea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b="0" i="1" smtClean="0">
                              <a:solidFill>
                                <a:schemeClr val="tx1"/>
                              </a:solidFill>
                              <a:latin typeface="Cambria Math"/>
                            </a:rPr>
                            <m:t>=1</m:t>
                          </m:r>
                        </m:e>
                      </m:d>
                      <m:r>
                        <a:rPr lang="de-DE" sz="2000" b="0" i="1" smtClean="0">
                          <a:solidFill>
                            <a:schemeClr val="tx1"/>
                          </a:solidFill>
                          <a:latin typeface="Cambria Math"/>
                          <a:ea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=2</m:t>
                          </m:r>
                        </m:e>
                      </m:d>
                    </m:oMath>
                  </m:oMathPara>
                </a14:m>
                <a:endParaRPr lang="de-DE" sz="2000" dirty="0">
                  <a:solidFill>
                    <a:schemeClr val="tx1"/>
                  </a:solidFill>
                  <a:latin typeface="+mn-lt"/>
                </a:endParaRPr>
              </a:p>
              <a:p>
                <a:r>
                  <a:rPr lang="de-DE" sz="2000" dirty="0">
                    <a:solidFill>
                      <a:schemeClr val="tx1"/>
                    </a:solidFill>
                    <a:latin typeface="+mn-lt"/>
                  </a:rPr>
                  <a:t>                 </a:t>
                </a:r>
                <a14:m>
                  <m:oMath xmlns:m="http://schemas.openxmlformats.org/officeDocument/2006/math">
                    <m:r>
                      <a:rPr lang="de-DE" sz="2000" b="0" i="1" smtClean="0">
                        <a:solidFill>
                          <a:schemeClr val="tx1"/>
                        </a:solidFill>
                        <a:latin typeface="Cambria Math"/>
                      </a:rPr>
                      <m:t>=         0.4   +         0.2   +         0.3        =0.9</m:t>
                    </m:r>
                  </m:oMath>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911795" y="4781183"/>
                <a:ext cx="8136135" cy="707886"/>
              </a:xfrm>
              <a:prstGeom prst="rect">
                <a:avLst/>
              </a:prstGeom>
              <a:blipFill rotWithShape="1">
                <a:blip r:embed="rId10"/>
                <a:stretch>
                  <a:fillRect/>
                </a:stretch>
              </a:blipFill>
            </p:spPr>
            <p:txBody>
              <a:bodyPr/>
              <a:lstStyle/>
              <a:p>
                <a:r>
                  <a:rPr lang="de-DE">
                    <a:noFill/>
                  </a:rPr>
                  <a:t> </a:t>
                </a:r>
              </a:p>
            </p:txBody>
          </p:sp>
        </mc:Fallback>
      </mc:AlternateContent>
      <p:sp>
        <p:nvSpPr>
          <p:cNvPr id="27" name="Textfeld 26"/>
          <p:cNvSpPr txBox="1"/>
          <p:nvPr/>
        </p:nvSpPr>
        <p:spPr>
          <a:xfrm>
            <a:off x="539553" y="5489069"/>
            <a:ext cx="8136135" cy="400110"/>
          </a:xfrm>
          <a:prstGeom prst="rect">
            <a:avLst/>
          </a:prstGeom>
          <a:noFill/>
        </p:spPr>
        <p:txBody>
          <a:bodyPr wrap="square" rtlCol="0">
            <a:spAutoFit/>
          </a:bodyPr>
          <a:lstStyle/>
          <a:p>
            <a:r>
              <a:rPr lang="de-DE" sz="2000" dirty="0">
                <a:latin typeface="+mn-lt"/>
              </a:rPr>
              <a:t>oder alternativ über</a:t>
            </a:r>
          </a:p>
        </p:txBody>
      </p:sp>
      <mc:AlternateContent xmlns:mc="http://schemas.openxmlformats.org/markup-compatibility/2006" xmlns:a14="http://schemas.microsoft.com/office/drawing/2010/main">
        <mc:Choice Requires="a14">
          <p:sp>
            <p:nvSpPr>
              <p:cNvPr id="28" name="Textfeld 27"/>
              <p:cNvSpPr txBox="1"/>
              <p:nvPr/>
            </p:nvSpPr>
            <p:spPr>
              <a:xfrm>
                <a:off x="911794" y="5894859"/>
                <a:ext cx="5676430" cy="7078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≤2</m:t>
                          </m:r>
                        </m:e>
                      </m:d>
                      <m:r>
                        <a:rPr lang="de-DE" sz="2000" b="0" i="1" smtClean="0">
                          <a:solidFill>
                            <a:schemeClr val="tx1"/>
                          </a:solidFill>
                          <a:latin typeface="Cambria Math"/>
                        </a:rPr>
                        <m:t>=1−</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&gt;2</m:t>
                          </m:r>
                        </m:e>
                      </m:d>
                      <m:r>
                        <a:rPr lang="de-DE" sz="2000" b="0" i="1" smtClean="0">
                          <a:solidFill>
                            <a:schemeClr val="tx1"/>
                          </a:solidFill>
                          <a:latin typeface="Cambria Math"/>
                        </a:rPr>
                        <m:t>=1−</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=3</m:t>
                          </m:r>
                        </m:e>
                      </m:d>
                    </m:oMath>
                  </m:oMathPara>
                </a14:m>
                <a:endParaRPr lang="de-DE" sz="2000" b="0" i="1" dirty="0">
                  <a:solidFill>
                    <a:schemeClr val="tx1"/>
                  </a:solidFill>
                  <a:latin typeface="Cambria Math"/>
                </a:endParaRPr>
              </a:p>
              <a:p>
                <a:r>
                  <a:rPr lang="de-DE" sz="2000" b="0" dirty="0">
                    <a:solidFill>
                      <a:schemeClr val="tx1"/>
                    </a:solidFill>
                  </a:rPr>
                  <a:t>                                         </a:t>
                </a:r>
                <a14:m>
                  <m:oMath xmlns:m="http://schemas.openxmlformats.org/officeDocument/2006/math">
                    <m:r>
                      <a:rPr lang="de-DE" sz="2000" b="0" i="1" smtClean="0">
                        <a:solidFill>
                          <a:schemeClr val="tx1"/>
                        </a:solidFill>
                        <a:latin typeface="Cambria Math"/>
                      </a:rPr>
                      <m:t>=1−0.1=0.9</m:t>
                    </m:r>
                  </m:oMath>
                </a14:m>
                <a:endParaRPr lang="de-DE" sz="2000" dirty="0">
                  <a:solidFill>
                    <a:schemeClr val="tx1"/>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911794" y="5894859"/>
                <a:ext cx="5676430" cy="707886"/>
              </a:xfrm>
              <a:prstGeom prst="rect">
                <a:avLst/>
              </a:prstGeom>
              <a:blipFill rotWithShape="1">
                <a:blip r:embed="rId11"/>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4189905895"/>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D1-b </a:t>
            </a:r>
            <a:r>
              <a:rPr lang="de-DE" sz="2000" dirty="0">
                <a:solidFill>
                  <a:srgbClr val="0070C0"/>
                </a:solidFill>
                <a:latin typeface="+mn-lt"/>
              </a:rPr>
              <a:t>●</a:t>
            </a:r>
            <a:endParaRPr lang="de-DE" sz="2000" b="1" dirty="0">
              <a:solidFill>
                <a:srgbClr val="0070C0"/>
              </a:solidFill>
              <a:latin typeface="+mn-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340</a:t>
            </a:r>
            <a:endParaRPr lang="de-DE" sz="8000" b="1" dirty="0">
              <a:solidFill>
                <a:schemeClr val="tx1"/>
              </a:solidFill>
              <a:latin typeface="+mj-lt"/>
            </a:endParaRPr>
          </a:p>
        </p:txBody>
      </p:sp>
      <p:sp>
        <p:nvSpPr>
          <p:cNvPr id="11" name="Textfeld 10"/>
          <p:cNvSpPr txBox="1"/>
          <p:nvPr/>
        </p:nvSpPr>
        <p:spPr>
          <a:xfrm>
            <a:off x="468312" y="1558770"/>
            <a:ext cx="8136135" cy="707886"/>
          </a:xfrm>
          <a:prstGeom prst="rect">
            <a:avLst/>
          </a:prstGeom>
          <a:noFill/>
        </p:spPr>
        <p:txBody>
          <a:bodyPr wrap="square" rtlCol="0">
            <a:spAutoFit/>
          </a:bodyPr>
          <a:lstStyle/>
          <a:p>
            <a:r>
              <a:rPr lang="de-DE" sz="2000" dirty="0">
                <a:latin typeface="+mn-lt"/>
              </a:rPr>
              <a:t>Sei </a:t>
            </a:r>
            <a:r>
              <a:rPr lang="de-DE" sz="2000" i="1" dirty="0">
                <a:latin typeface="+mn-lt"/>
              </a:rPr>
              <a:t>Y</a:t>
            </a:r>
            <a:r>
              <a:rPr lang="de-DE" sz="2000" dirty="0">
                <a:latin typeface="+mn-lt"/>
              </a:rPr>
              <a:t> die Anzahl eingehender Notrufe an einem Rettungswagenstützpunkt</a:t>
            </a:r>
          </a:p>
          <a:p>
            <a:r>
              <a:rPr lang="de-DE" sz="2000" dirty="0">
                <a:latin typeface="+mn-lt"/>
              </a:rPr>
              <a:t>während einer Stunde. Beispielsweise könnte dann gelten:</a:t>
            </a:r>
          </a:p>
        </p:txBody>
      </p:sp>
      <mc:AlternateContent xmlns:mc="http://schemas.openxmlformats.org/markup-compatibility/2006" xmlns:a14="http://schemas.microsoft.com/office/drawing/2010/main">
        <mc:Choice Requires="a14">
          <p:sp>
            <p:nvSpPr>
              <p:cNvPr id="12" name="Textfeld 11"/>
              <p:cNvSpPr txBox="1"/>
              <p:nvPr/>
            </p:nvSpPr>
            <p:spPr>
              <a:xfrm>
                <a:off x="971600" y="2277246"/>
                <a:ext cx="4243555" cy="10749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𝑌</m:t>
                          </m:r>
                        </m:sub>
                      </m:sSub>
                      <m:d>
                        <m:dPr>
                          <m:ctrlPr>
                            <a:rPr lang="de-DE" sz="2000" b="0" i="1" smtClean="0">
                              <a:latin typeface="Cambria Math" panose="02040503050406030204" pitchFamily="18" charset="0"/>
                            </a:rPr>
                          </m:ctrlPr>
                        </m:dPr>
                        <m:e>
                          <m:r>
                            <a:rPr lang="de-DE" sz="2000" b="0" i="1" smtClean="0">
                              <a:latin typeface="Cambria Math"/>
                            </a:rPr>
                            <m:t>𝑦</m:t>
                          </m:r>
                        </m:e>
                      </m:d>
                      <m:r>
                        <a:rPr lang="de-DE" sz="2000" b="0" i="1" smtClean="0">
                          <a:latin typeface="Cambria Math"/>
                        </a:rPr>
                        <m:t>=</m:t>
                      </m:r>
                      <m:d>
                        <m:dPr>
                          <m:begChr m:val="{"/>
                          <m:endChr m:val=""/>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rPr>
                                          <m:t>3</m:t>
                                        </m:r>
                                      </m:e>
                                      <m:sup>
                                        <m:r>
                                          <a:rPr lang="de-DE" sz="2000" b="0" i="1" smtClean="0">
                                            <a:latin typeface="Cambria Math"/>
                                          </a:rPr>
                                          <m:t>𝑦</m:t>
                                        </m:r>
                                      </m:sup>
                                    </m:sSup>
                                  </m:num>
                                  <m:den>
                                    <m:r>
                                      <a:rPr lang="de-DE" sz="2000" b="0" i="1" smtClean="0">
                                        <a:latin typeface="Cambria Math"/>
                                      </a:rPr>
                                      <m:t>𝑦</m:t>
                                    </m:r>
                                    <m:r>
                                      <a:rPr lang="de-DE" sz="2000" b="0" i="1" smtClean="0">
                                        <a:latin typeface="Cambria Math"/>
                                      </a:rPr>
                                      <m:t>!</m:t>
                                    </m:r>
                                  </m:den>
                                </m:f>
                                <m:sSup>
                                  <m:sSupPr>
                                    <m:ctrlPr>
                                      <a:rPr lang="de-DE" sz="2000" b="0" i="1" smtClean="0">
                                        <a:latin typeface="Cambria Math" panose="02040503050406030204" pitchFamily="18" charset="0"/>
                                      </a:rPr>
                                    </m:ctrlPr>
                                  </m:sSupPr>
                                  <m:e>
                                    <m:r>
                                      <m:rPr>
                                        <m:brk m:alnAt="7"/>
                                      </m:rPr>
                                      <a:rPr lang="de-DE" sz="2000" b="0" i="1" smtClean="0">
                                        <a:latin typeface="Cambria Math"/>
                                      </a:rPr>
                                      <m:t>𝑒</m:t>
                                    </m:r>
                                  </m:e>
                                  <m:sup>
                                    <m:r>
                                      <m:rPr>
                                        <m:brk m:alnAt="7"/>
                                      </m:rPr>
                                      <a:rPr lang="de-DE" sz="2000" b="0" i="1" smtClean="0">
                                        <a:latin typeface="Cambria Math"/>
                                      </a:rPr>
                                      <m:t>−</m:t>
                                    </m:r>
                                    <m:r>
                                      <a:rPr lang="de-DE" sz="2000" b="0" i="1" smtClean="0">
                                        <a:latin typeface="Cambria Math"/>
                                      </a:rPr>
                                      <m:t>3</m:t>
                                    </m:r>
                                  </m:sup>
                                </m:sSup>
                                <m:r>
                                  <m:rPr>
                                    <m:brk m:alnAt="7"/>
                                  </m:rPr>
                                  <a:rPr lang="de-DE" sz="2000" b="0" i="1" smtClean="0">
                                    <a:latin typeface="Cambria Math"/>
                                  </a:rPr>
                                  <m:t>,</m:t>
                                </m:r>
                                <m:r>
                                  <a:rPr lang="de-DE" sz="2000" b="0" i="1" smtClean="0">
                                    <a:latin typeface="Cambria Math"/>
                                  </a:rPr>
                                  <m:t>    </m:t>
                                </m:r>
                                <m:r>
                                  <a:rPr lang="de-DE" sz="2000" b="0" i="1" smtClean="0">
                                    <a:latin typeface="Cambria Math"/>
                                  </a:rPr>
                                  <m:t>𝑦</m:t>
                                </m:r>
                                <m:r>
                                  <a:rPr lang="de-DE" sz="2000" b="0" i="1" smtClean="0">
                                    <a:latin typeface="Cambria Math"/>
                                  </a:rPr>
                                  <m:t>=0, 1, 2, …,</m:t>
                                </m:r>
                              </m:e>
                            </m:mr>
                            <m:mr>
                              <m:e>
                                <m:r>
                                  <a:rPr lang="de-DE" sz="2000" b="0" i="1" smtClean="0">
                                    <a:latin typeface="Cambria Math"/>
                                  </a:rPr>
                                  <m:t>0,                            </m:t>
                                </m:r>
                                <m:r>
                                  <a:rPr lang="de-DE" sz="2000" b="0" i="1" smtClean="0">
                                    <a:latin typeface="Cambria Math"/>
                                  </a:rPr>
                                  <m:t>𝑠𝑜𝑛𝑠𝑡</m:t>
                                </m:r>
                                <m:r>
                                  <a:rPr lang="de-DE" sz="2000" b="0" i="1" smtClean="0">
                                    <a:latin typeface="Cambria Math"/>
                                  </a:rPr>
                                  <m:t>.</m:t>
                                </m:r>
                              </m:e>
                            </m:mr>
                          </m:m>
                        </m:e>
                      </m:d>
                    </m:oMath>
                  </m:oMathPara>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971600" y="2277246"/>
                <a:ext cx="4243555" cy="1074910"/>
              </a:xfrm>
              <a:prstGeom prst="rect">
                <a:avLst/>
              </a:prstGeom>
              <a:blipFill rotWithShape="1">
                <a:blip r:embed="rId3"/>
                <a:stretch>
                  <a:fillRect/>
                </a:stretch>
              </a:blipFill>
            </p:spPr>
            <p:txBody>
              <a:bodyPr/>
              <a:lstStyle/>
              <a:p>
                <a:r>
                  <a:rPr lang="de-DE">
                    <a:noFill/>
                  </a:rPr>
                  <a:t> </a:t>
                </a:r>
              </a:p>
            </p:txBody>
          </p:sp>
        </mc:Fallback>
      </mc:AlternateContent>
      <p:sp>
        <p:nvSpPr>
          <p:cNvPr id="3" name="Textfeld 2"/>
          <p:cNvSpPr txBox="1"/>
          <p:nvPr/>
        </p:nvSpPr>
        <p:spPr>
          <a:xfrm>
            <a:off x="5451493" y="2399202"/>
            <a:ext cx="3239592" cy="830997"/>
          </a:xfrm>
          <a:prstGeom prst="rect">
            <a:avLst/>
          </a:prstGeom>
          <a:noFill/>
        </p:spPr>
        <p:txBody>
          <a:bodyPr wrap="square" rtlCol="0">
            <a:spAutoFit/>
          </a:bodyPr>
          <a:lstStyle/>
          <a:p>
            <a:r>
              <a:rPr lang="de-DE" sz="1600" dirty="0">
                <a:latin typeface="+mn-lt"/>
              </a:rPr>
              <a:t>Bemerkung:</a:t>
            </a:r>
          </a:p>
          <a:p>
            <a:r>
              <a:rPr lang="de-DE" sz="1600" dirty="0" err="1">
                <a:latin typeface="+mn-lt"/>
              </a:rPr>
              <a:t>W‘funktion</a:t>
            </a:r>
            <a:r>
              <a:rPr lang="de-DE" sz="1600" dirty="0">
                <a:latin typeface="+mn-lt"/>
              </a:rPr>
              <a:t> einer </a:t>
            </a:r>
            <a:r>
              <a:rPr lang="de-DE" sz="1600" i="1" dirty="0">
                <a:latin typeface="+mn-lt"/>
              </a:rPr>
              <a:t>Po</a:t>
            </a:r>
            <a:r>
              <a:rPr lang="de-DE" sz="1600" dirty="0">
                <a:latin typeface="+mn-lt"/>
              </a:rPr>
              <a:t>(3)-Verteilung</a:t>
            </a:r>
          </a:p>
          <a:p>
            <a:r>
              <a:rPr lang="de-DE" sz="1600" dirty="0">
                <a:latin typeface="+mn-lt"/>
              </a:rPr>
              <a:t>(nähere Hintergründe später)</a:t>
            </a:r>
          </a:p>
        </p:txBody>
      </p:sp>
      <mc:AlternateContent xmlns:mc="http://schemas.openxmlformats.org/markup-compatibility/2006" xmlns:a14="http://schemas.microsoft.com/office/drawing/2010/main">
        <mc:Choice Requires="a14">
          <p:sp>
            <p:nvSpPr>
              <p:cNvPr id="15" name="Textfeld 14"/>
              <p:cNvSpPr txBox="1"/>
              <p:nvPr/>
            </p:nvSpPr>
            <p:spPr>
              <a:xfrm>
                <a:off x="468313" y="4570230"/>
                <a:ext cx="4463731" cy="400110"/>
              </a:xfrm>
              <a:prstGeom prst="rect">
                <a:avLst/>
              </a:prstGeom>
              <a:noFill/>
            </p:spPr>
            <p:txBody>
              <a:bodyPr wrap="square" rtlCol="0">
                <a:spAutoFit/>
              </a:bodyPr>
              <a:lstStyle/>
              <a:p>
                <a:r>
                  <a:rPr lang="de-DE" sz="2000" dirty="0">
                    <a:latin typeface="+mn-lt"/>
                  </a:rPr>
                  <a:t>Damit lautet die Trägermenge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𝑇</m:t>
                        </m:r>
                      </m:e>
                      <m:sub>
                        <m:r>
                          <a:rPr lang="de-DE" sz="2000" b="0" i="1" smtClean="0">
                            <a:latin typeface="Cambria Math"/>
                          </a:rPr>
                          <m:t>𝑌</m:t>
                        </m:r>
                      </m:sub>
                    </m:sSub>
                    <m:r>
                      <a:rPr lang="de-DE" sz="2000" b="0" i="1" smtClean="0">
                        <a:latin typeface="Cambria Math"/>
                      </a:rPr>
                      <m:t>=</m:t>
                    </m:r>
                    <m:sSub>
                      <m:sSubPr>
                        <m:ctrlPr>
                          <a:rPr lang="de-DE" sz="2000" b="0" i="1" smtClean="0">
                            <a:latin typeface="Cambria Math" panose="02040503050406030204" pitchFamily="18" charset="0"/>
                            <a:ea typeface="Cambria Math"/>
                          </a:rPr>
                        </m:ctrlPr>
                      </m:sSubPr>
                      <m:e>
                        <m:r>
                          <a:rPr lang="de-DE" sz="2000" i="1">
                            <a:latin typeface="Cambria Math"/>
                            <a:ea typeface="Cambria Math"/>
                          </a:rPr>
                          <m:t>ℕ</m:t>
                        </m:r>
                      </m:e>
                      <m:sub>
                        <m:r>
                          <a:rPr lang="de-DE" sz="2000" b="0" i="1" smtClean="0">
                            <a:latin typeface="Cambria Math"/>
                            <a:ea typeface="Cambria Math"/>
                          </a:rPr>
                          <m:t>0</m:t>
                        </m:r>
                      </m:sub>
                    </m:sSub>
                  </m:oMath>
                </a14:m>
                <a:r>
                  <a:rPr lang="de-DE" sz="2000" dirty="0">
                    <a:latin typeface="+mn-lt"/>
                  </a:rPr>
                  <a:t>.</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4570230"/>
                <a:ext cx="4463731" cy="400110"/>
              </a:xfrm>
              <a:prstGeom prst="rect">
                <a:avLst/>
              </a:prstGeom>
              <a:blipFill rotWithShape="1">
                <a:blip r:embed="rId4"/>
                <a:stretch>
                  <a:fillRect l="-1503" t="-7692" b="-27692"/>
                </a:stretch>
              </a:blipFill>
            </p:spPr>
            <p:txBody>
              <a:bodyPr/>
              <a:lstStyle/>
              <a:p>
                <a:r>
                  <a:rPr lang="de-DE">
                    <a:noFill/>
                  </a:rPr>
                  <a:t> </a:t>
                </a:r>
              </a:p>
            </p:txBody>
          </p:sp>
        </mc:Fallback>
      </mc:AlternateContent>
      <p:sp>
        <p:nvSpPr>
          <p:cNvPr id="16" name="Textfeld 15"/>
          <p:cNvSpPr txBox="1"/>
          <p:nvPr/>
        </p:nvSpPr>
        <p:spPr>
          <a:xfrm>
            <a:off x="468312" y="3373555"/>
            <a:ext cx="4463731" cy="400110"/>
          </a:xfrm>
          <a:prstGeom prst="rect">
            <a:avLst/>
          </a:prstGeom>
          <a:noFill/>
        </p:spPr>
        <p:txBody>
          <a:bodyPr wrap="square" rtlCol="0">
            <a:spAutoFit/>
          </a:bodyPr>
          <a:lstStyle/>
          <a:p>
            <a:r>
              <a:rPr lang="de-DE" sz="2000" dirty="0">
                <a:latin typeface="+mn-lt"/>
              </a:rPr>
              <a:t>Beispielsweise gilt dann:</a:t>
            </a:r>
          </a:p>
        </p:txBody>
      </p:sp>
      <mc:AlternateContent xmlns:mc="http://schemas.openxmlformats.org/markup-compatibility/2006" xmlns:a14="http://schemas.microsoft.com/office/drawing/2010/main">
        <mc:Choice Requires="a14">
          <p:sp>
            <p:nvSpPr>
              <p:cNvPr id="18" name="Textfeld 17"/>
              <p:cNvSpPr txBox="1"/>
              <p:nvPr/>
            </p:nvSpPr>
            <p:spPr>
              <a:xfrm>
                <a:off x="971601" y="3801599"/>
                <a:ext cx="3816424" cy="709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𝑌</m:t>
                          </m:r>
                          <m:r>
                            <a:rPr lang="de-DE" sz="2000" b="0" i="1" dirty="0" smtClean="0">
                              <a:solidFill>
                                <a:schemeClr val="tx1"/>
                              </a:solidFill>
                              <a:latin typeface="Cambria Math"/>
                            </a:rPr>
                            <m:t>=0</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3</m:t>
                              </m:r>
                            </m:e>
                            <m:sup>
                              <m:r>
                                <a:rPr lang="de-DE" sz="2000" b="0" i="1" smtClean="0">
                                  <a:solidFill>
                                    <a:schemeClr val="tx1"/>
                                  </a:solidFill>
                                  <a:latin typeface="Cambria Math"/>
                                </a:rPr>
                                <m:t>0</m:t>
                              </m:r>
                            </m:sup>
                          </m:sSup>
                        </m:num>
                        <m:den>
                          <m:r>
                            <a:rPr lang="de-DE" sz="2000" b="0" i="1" smtClean="0">
                              <a:solidFill>
                                <a:schemeClr val="tx1"/>
                              </a:solidFill>
                              <a:latin typeface="Cambria Math"/>
                            </a:rPr>
                            <m:t>0!</m:t>
                          </m:r>
                        </m:den>
                      </m:f>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−3</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r>
                            <a:rPr lang="de-DE" sz="2000" i="1">
                              <a:solidFill>
                                <a:schemeClr val="tx1"/>
                              </a:solidFill>
                              <a:latin typeface="Cambria Math"/>
                            </a:rPr>
                            <m:t>𝑒</m:t>
                          </m:r>
                        </m:e>
                        <m:sup>
                          <m:r>
                            <a:rPr lang="de-DE" sz="2000" i="1">
                              <a:solidFill>
                                <a:schemeClr val="tx1"/>
                              </a:solidFill>
                              <a:latin typeface="Cambria Math"/>
                            </a:rPr>
                            <m:t>−3</m:t>
                          </m:r>
                        </m:sup>
                      </m:sSup>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971601" y="3801599"/>
                <a:ext cx="3816424" cy="709938"/>
              </a:xfrm>
              <a:prstGeom prst="rect">
                <a:avLst/>
              </a:prstGeom>
              <a:blipFill rotWithShape="1">
                <a:blip r:embed="rId5"/>
                <a:stretch>
                  <a:fillRect/>
                </a:stretch>
              </a:blipFill>
            </p:spPr>
            <p:txBody>
              <a:bodyPr/>
              <a:lstStyle/>
              <a:p>
                <a:r>
                  <a:rPr lang="de-DE">
                    <a:noFill/>
                  </a:rPr>
                  <a:t> </a:t>
                </a:r>
              </a:p>
            </p:txBody>
          </p:sp>
        </mc:Fallback>
      </mc:AlternateContent>
      <p:sp>
        <p:nvSpPr>
          <p:cNvPr id="19" name="Textfeld 18"/>
          <p:cNvSpPr txBox="1"/>
          <p:nvPr/>
        </p:nvSpPr>
        <p:spPr>
          <a:xfrm>
            <a:off x="4756463" y="3970138"/>
            <a:ext cx="693567" cy="400110"/>
          </a:xfrm>
          <a:prstGeom prst="rect">
            <a:avLst/>
          </a:prstGeom>
          <a:noFill/>
        </p:spPr>
        <p:txBody>
          <a:bodyPr wrap="square" rtlCol="0">
            <a:spAutoFit/>
          </a:bodyPr>
          <a:lstStyle/>
          <a:p>
            <a:r>
              <a:rPr lang="de-DE" sz="2000" dirty="0">
                <a:latin typeface="+mn-lt"/>
              </a:rPr>
              <a:t>oder</a:t>
            </a:r>
          </a:p>
        </p:txBody>
      </p:sp>
      <mc:AlternateContent xmlns:mc="http://schemas.openxmlformats.org/markup-compatibility/2006" xmlns:a14="http://schemas.microsoft.com/office/drawing/2010/main">
        <mc:Choice Requires="a14">
          <p:sp>
            <p:nvSpPr>
              <p:cNvPr id="22" name="Textfeld 21"/>
              <p:cNvSpPr txBox="1"/>
              <p:nvPr/>
            </p:nvSpPr>
            <p:spPr>
              <a:xfrm>
                <a:off x="5433751" y="3801599"/>
                <a:ext cx="3170696" cy="7078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𝑌</m:t>
                          </m:r>
                          <m:r>
                            <a:rPr lang="de-DE" sz="2000" b="0" i="1" dirty="0" smtClean="0">
                              <a:solidFill>
                                <a:schemeClr val="tx1"/>
                              </a:solidFill>
                              <a:latin typeface="Cambria Math"/>
                            </a:rPr>
                            <m:t>=2</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3</m:t>
                              </m:r>
                            </m:e>
                            <m:sup>
                              <m:r>
                                <a:rPr lang="de-DE" sz="2000" b="0" i="1" smtClean="0">
                                  <a:solidFill>
                                    <a:schemeClr val="tx1"/>
                                  </a:solidFill>
                                  <a:latin typeface="Cambria Math"/>
                                </a:rPr>
                                <m:t>2</m:t>
                              </m:r>
                            </m:sup>
                          </m:sSup>
                        </m:num>
                        <m:den>
                          <m:r>
                            <a:rPr lang="de-DE" sz="2000" b="0" i="1" smtClean="0">
                              <a:solidFill>
                                <a:schemeClr val="tx1"/>
                              </a:solidFill>
                              <a:latin typeface="Cambria Math"/>
                            </a:rPr>
                            <m:t>2!</m:t>
                          </m:r>
                        </m:den>
                      </m:f>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−3</m:t>
                          </m:r>
                        </m:sup>
                      </m:sSup>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0.22</m:t>
                      </m:r>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5433751" y="3801599"/>
                <a:ext cx="3170696" cy="707886"/>
              </a:xfrm>
              <a:prstGeom prst="rect">
                <a:avLst/>
              </a:prstGeom>
              <a:blipFill rotWithShape="1">
                <a:blip r:embed="rId6"/>
                <a:stretch>
                  <a:fillRect/>
                </a:stretch>
              </a:blipFill>
            </p:spPr>
            <p:txBody>
              <a:bodyPr/>
              <a:lstStyle/>
              <a:p>
                <a:r>
                  <a:rPr lang="de-DE">
                    <a:noFill/>
                  </a:rPr>
                  <a:t> </a:t>
                </a:r>
              </a:p>
            </p:txBody>
          </p:sp>
        </mc:Fallback>
      </mc:AlternateContent>
      <p:sp>
        <p:nvSpPr>
          <p:cNvPr id="23" name="Textfeld 22"/>
          <p:cNvSpPr txBox="1"/>
          <p:nvPr/>
        </p:nvSpPr>
        <p:spPr>
          <a:xfrm>
            <a:off x="468311" y="4991872"/>
            <a:ext cx="8136135" cy="400110"/>
          </a:xfrm>
          <a:prstGeom prst="rect">
            <a:avLst/>
          </a:prstGeom>
          <a:noFill/>
        </p:spPr>
        <p:txBody>
          <a:bodyPr wrap="square" rtlCol="0">
            <a:spAutoFit/>
          </a:bodyPr>
          <a:lstStyle/>
          <a:p>
            <a:r>
              <a:rPr lang="de-DE" sz="2000" dirty="0">
                <a:latin typeface="+mn-lt"/>
              </a:rPr>
              <a:t>Das Ereignis „Es gehen mehr als 8 Notrufe ein“ wird dann berechnet als</a:t>
            </a:r>
          </a:p>
        </p:txBody>
      </p:sp>
      <mc:AlternateContent xmlns:mc="http://schemas.openxmlformats.org/markup-compatibility/2006" xmlns:a14="http://schemas.microsoft.com/office/drawing/2010/main">
        <mc:Choice Requires="a14">
          <p:sp>
            <p:nvSpPr>
              <p:cNvPr id="24" name="Textfeld 23"/>
              <p:cNvSpPr txBox="1"/>
              <p:nvPr/>
            </p:nvSpPr>
            <p:spPr>
              <a:xfrm>
                <a:off x="971601" y="5391982"/>
                <a:ext cx="5935526" cy="99245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&gt;8</m:t>
                          </m:r>
                        </m:e>
                      </m:d>
                      <m:r>
                        <a:rPr lang="de-DE" sz="2000" b="0" i="1" smtClean="0">
                          <a:solidFill>
                            <a:schemeClr val="tx1"/>
                          </a:solidFill>
                          <a:latin typeface="Cambria Math"/>
                        </a:rPr>
                        <m:t>=1−</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ea typeface="Cambria Math"/>
                            </a:rPr>
                            <m:t>≤8</m:t>
                          </m:r>
                        </m:e>
                      </m:d>
                      <m:r>
                        <a:rPr lang="de-DE" sz="2000" b="0" i="1" smtClean="0">
                          <a:solidFill>
                            <a:schemeClr val="tx1"/>
                          </a:solidFill>
                          <a:latin typeface="Cambria Math"/>
                        </a:rPr>
                        <m:t>=1−</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=0</m:t>
                          </m:r>
                        </m:sub>
                        <m:sup>
                          <m:r>
                            <a:rPr lang="de-DE" sz="2000" b="0" i="1" smtClean="0">
                              <a:solidFill>
                                <a:schemeClr val="tx1"/>
                              </a:solidFill>
                              <a:latin typeface="Cambria Math"/>
                            </a:rPr>
                            <m:t>8</m:t>
                          </m:r>
                        </m:sup>
                        <m:e>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3</m:t>
                                  </m:r>
                                </m:e>
                                <m:sup>
                                  <m:r>
                                    <a:rPr lang="de-DE" sz="2000" b="0" i="1" smtClean="0">
                                      <a:solidFill>
                                        <a:schemeClr val="tx1"/>
                                      </a:solidFill>
                                      <a:latin typeface="Cambria Math"/>
                                    </a:rPr>
                                    <m:t>𝑗</m:t>
                                  </m:r>
                                </m:sup>
                              </m:sSup>
                            </m:num>
                            <m:den>
                              <m:r>
                                <a:rPr lang="de-DE" sz="2000" b="0" i="1" smtClean="0">
                                  <a:solidFill>
                                    <a:schemeClr val="tx1"/>
                                  </a:solidFill>
                                  <a:latin typeface="Cambria Math"/>
                                </a:rPr>
                                <m:t>𝑗</m:t>
                              </m:r>
                              <m:r>
                                <a:rPr lang="de-DE" sz="2000" b="0" i="1" smtClean="0">
                                  <a:solidFill>
                                    <a:schemeClr val="tx1"/>
                                  </a:solidFill>
                                  <a:latin typeface="Cambria Math"/>
                                </a:rPr>
                                <m:t>!</m:t>
                              </m:r>
                            </m:den>
                          </m:f>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−3</m:t>
                              </m:r>
                            </m:sup>
                          </m:sSup>
                        </m:e>
                      </m:nary>
                      <m:r>
                        <a:rPr lang="de-DE" sz="2000" i="1">
                          <a:solidFill>
                            <a:schemeClr val="tx1"/>
                          </a:solidFill>
                          <a:latin typeface="Cambria Math"/>
                          <a:ea typeface="Cambria Math"/>
                        </a:rPr>
                        <m:t>≈</m:t>
                      </m:r>
                      <m:r>
                        <a:rPr lang="de-DE" sz="2000" b="0" i="1" smtClean="0">
                          <a:solidFill>
                            <a:schemeClr val="tx1"/>
                          </a:solidFill>
                          <a:latin typeface="Cambria Math"/>
                          <a:ea typeface="Cambria Math"/>
                        </a:rPr>
                        <m:t>0.004</m:t>
                      </m:r>
                    </m:oMath>
                  </m:oMathPara>
                </a14:m>
                <a:endParaRPr lang="de-DE" sz="2000"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971601" y="5391982"/>
                <a:ext cx="5935526" cy="992451"/>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721525999"/>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extfeld 9"/>
          <p:cNvSpPr txBox="1">
            <a:spLocks noChangeArrowheads="1"/>
          </p:cNvSpPr>
          <p:nvPr/>
        </p:nvSpPr>
        <p:spPr bwMode="auto">
          <a:xfrm>
            <a:off x="466666" y="1036268"/>
            <a:ext cx="540147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Stetige Zufallsvariablen und Integrationskalkül</a:t>
            </a:r>
          </a:p>
        </p:txBody>
      </p:sp>
      <p:sp>
        <p:nvSpPr>
          <p:cNvPr id="16" name="Textfeld 15"/>
          <p:cNvSpPr txBox="1">
            <a:spLocks noChangeArrowheads="1"/>
          </p:cNvSpPr>
          <p:nvPr/>
        </p:nvSpPr>
        <p:spPr bwMode="auto">
          <a:xfrm>
            <a:off x="468313" y="1623493"/>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Wahrscheinlichkeitsdichtefunktion für stetige Zufallsvariablen </a:t>
            </a:r>
            <a:r>
              <a:rPr lang="de-DE" sz="2000" dirty="0">
                <a:solidFill>
                  <a:srgbClr val="0070C0"/>
                </a:solidFill>
                <a:latin typeface="+mn-lt"/>
              </a:rPr>
              <a:t>●</a:t>
            </a:r>
            <a:endParaRPr lang="de-DE" sz="2000" b="1" dirty="0">
              <a:solidFill>
                <a:srgbClr val="0070C0"/>
              </a:solidFill>
              <a:latin typeface="+mn-lt"/>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341</a:t>
            </a:r>
            <a:endParaRPr lang="de-DE" sz="8000" b="1" dirty="0">
              <a:solidFill>
                <a:schemeClr val="tx1"/>
              </a:solidFill>
              <a:latin typeface="+mj-lt"/>
            </a:endParaRPr>
          </a:p>
        </p:txBody>
      </p:sp>
      <p:sp>
        <p:nvSpPr>
          <p:cNvPr id="13" name="Textfeld 12"/>
          <p:cNvSpPr txBox="1"/>
          <p:nvPr/>
        </p:nvSpPr>
        <p:spPr>
          <a:xfrm>
            <a:off x="466666" y="2023603"/>
            <a:ext cx="8207375" cy="707886"/>
          </a:xfrm>
          <a:prstGeom prst="rect">
            <a:avLst/>
          </a:prstGeom>
          <a:noFill/>
        </p:spPr>
        <p:txBody>
          <a:bodyPr wrap="square" rtlCol="0">
            <a:spAutoFit/>
          </a:bodyPr>
          <a:lstStyle/>
          <a:p>
            <a:r>
              <a:rPr lang="de-DE" sz="2000" dirty="0">
                <a:latin typeface="+mn-lt"/>
              </a:rPr>
              <a:t>&gt; Stetige Zufallsvariablen besitzen überabzählbar viele Realisationsmöglich-</a:t>
            </a:r>
          </a:p>
          <a:p>
            <a:r>
              <a:rPr lang="de-DE" sz="2000" b="1" dirty="0">
                <a:solidFill>
                  <a:srgbClr val="0070C0"/>
                </a:solidFill>
                <a:latin typeface="+mn-lt"/>
              </a:rPr>
              <a:t>   </a:t>
            </a:r>
            <a:r>
              <a:rPr lang="de-DE" sz="2000" dirty="0" err="1">
                <a:latin typeface="+mn-lt"/>
              </a:rPr>
              <a:t>keiten</a:t>
            </a:r>
            <a:r>
              <a:rPr lang="de-DE" sz="2000" dirty="0">
                <a:latin typeface="+mn-lt"/>
              </a:rPr>
              <a:t>. </a:t>
            </a:r>
          </a:p>
        </p:txBody>
      </p:sp>
      <p:sp>
        <p:nvSpPr>
          <p:cNvPr id="18" name="Textfeld 17"/>
          <p:cNvSpPr txBox="1"/>
          <p:nvPr/>
        </p:nvSpPr>
        <p:spPr>
          <a:xfrm>
            <a:off x="465019" y="2734385"/>
            <a:ext cx="8209022" cy="400110"/>
          </a:xfrm>
          <a:prstGeom prst="rect">
            <a:avLst/>
          </a:prstGeom>
          <a:noFill/>
        </p:spPr>
        <p:txBody>
          <a:bodyPr wrap="square" rtlCol="0">
            <a:spAutoFit/>
          </a:bodyPr>
          <a:lstStyle/>
          <a:p>
            <a:r>
              <a:rPr lang="de-DE" sz="2000" dirty="0">
                <a:latin typeface="+mn-lt"/>
              </a:rPr>
              <a:t>&gt; Typischerweise bilden sie die Ausprägungen stetig skalierter Merkmale ab.</a:t>
            </a:r>
          </a:p>
        </p:txBody>
      </p:sp>
      <p:sp>
        <p:nvSpPr>
          <p:cNvPr id="19" name="Textfeld 18"/>
          <p:cNvSpPr txBox="1"/>
          <p:nvPr/>
        </p:nvSpPr>
        <p:spPr>
          <a:xfrm>
            <a:off x="466666" y="3155689"/>
            <a:ext cx="8209022" cy="1015663"/>
          </a:xfrm>
          <a:prstGeom prst="rect">
            <a:avLst/>
          </a:prstGeom>
          <a:noFill/>
        </p:spPr>
        <p:txBody>
          <a:bodyPr wrap="square" rtlCol="0">
            <a:spAutoFit/>
          </a:bodyPr>
          <a:lstStyle/>
          <a:p>
            <a:r>
              <a:rPr lang="de-DE" sz="2000" dirty="0">
                <a:latin typeface="+mn-lt"/>
              </a:rPr>
              <a:t>&gt; Wie bereits ausgeführt ist es nicht möglich, jedem einzelnen Elementarer-</a:t>
            </a:r>
          </a:p>
          <a:p>
            <a:r>
              <a:rPr lang="de-DE" sz="2000" dirty="0">
                <a:latin typeface="+mn-lt"/>
              </a:rPr>
              <a:t>   </a:t>
            </a:r>
            <a:r>
              <a:rPr lang="de-DE" sz="2000" dirty="0" err="1">
                <a:latin typeface="+mn-lt"/>
              </a:rPr>
              <a:t>eignis</a:t>
            </a:r>
            <a:r>
              <a:rPr lang="de-DE" sz="2000" dirty="0">
                <a:latin typeface="+mn-lt"/>
              </a:rPr>
              <a:t> eines </a:t>
            </a:r>
            <a:r>
              <a:rPr lang="de-DE" sz="2000" dirty="0" err="1">
                <a:latin typeface="+mn-lt"/>
              </a:rPr>
              <a:t>überzahlbären</a:t>
            </a:r>
            <a:r>
              <a:rPr lang="de-DE" sz="2000" dirty="0">
                <a:latin typeface="+mn-lt"/>
              </a:rPr>
              <a:t> Ergebnisraumes eine positive Wahrscheinlichkeit</a:t>
            </a:r>
          </a:p>
          <a:p>
            <a:r>
              <a:rPr lang="de-DE" sz="2000" dirty="0">
                <a:latin typeface="+mn-lt"/>
              </a:rPr>
              <a:t>   zuzuordnen ohne die </a:t>
            </a:r>
            <a:r>
              <a:rPr lang="de-DE" sz="2000" dirty="0" err="1">
                <a:latin typeface="+mn-lt"/>
              </a:rPr>
              <a:t>Kolmogoroff‘sche</a:t>
            </a:r>
            <a:r>
              <a:rPr lang="de-DE" sz="2000" dirty="0">
                <a:latin typeface="+mn-lt"/>
              </a:rPr>
              <a:t> Axiomatik zu verletzen</a:t>
            </a:r>
          </a:p>
        </p:txBody>
      </p:sp>
      <mc:AlternateContent xmlns:mc="http://schemas.openxmlformats.org/markup-compatibility/2006" xmlns:a14="http://schemas.microsoft.com/office/drawing/2010/main">
        <mc:Choice Requires="a14">
          <p:sp>
            <p:nvSpPr>
              <p:cNvPr id="20" name="Textfeld 19"/>
              <p:cNvSpPr txBox="1"/>
              <p:nvPr/>
            </p:nvSpPr>
            <p:spPr>
              <a:xfrm>
                <a:off x="466666" y="4144882"/>
                <a:ext cx="8209022" cy="1015663"/>
              </a:xfrm>
              <a:prstGeom prst="rect">
                <a:avLst/>
              </a:prstGeom>
              <a:noFill/>
            </p:spPr>
            <p:txBody>
              <a:bodyPr wrap="square" rtlCol="0">
                <a:spAutoFit/>
              </a:bodyPr>
              <a:lstStyle/>
              <a:p>
                <a:r>
                  <a:rPr lang="de-DE" sz="2000" dirty="0">
                    <a:latin typeface="+mn-lt"/>
                  </a:rPr>
                  <a:t>&gt; Lösung: Es werden in erster Linie nur noch Intervallereignissen wie</a:t>
                </a:r>
              </a:p>
              <a:p>
                <a:r>
                  <a:rPr lang="de-DE" sz="2000" dirty="0">
                    <a:latin typeface="+mn-lt"/>
                  </a:rPr>
                  <a:t>                           </a:t>
                </a:r>
                <a14:m>
                  <m:oMath xmlns:m="http://schemas.openxmlformats.org/officeDocument/2006/math">
                    <m:d>
                      <m:dPr>
                        <m:begChr m:val="{"/>
                        <m:endChr m:val="}"/>
                        <m:ctrlPr>
                          <a:rPr lang="de-DE" sz="2000" i="1" smtClean="0">
                            <a:latin typeface="Cambria Math" panose="02040503050406030204" pitchFamily="18" charset="0"/>
                          </a:rPr>
                        </m:ctrlPr>
                      </m:dPr>
                      <m:e>
                        <m:r>
                          <a:rPr lang="de-DE" sz="2000" b="0" i="1" smtClean="0">
                            <a:latin typeface="Cambria Math"/>
                          </a:rPr>
                          <m:t>𝑋</m:t>
                        </m:r>
                        <m:r>
                          <a:rPr lang="de-DE" sz="2000" b="0" i="1" smtClean="0">
                            <a:latin typeface="Cambria Math"/>
                            <a:ea typeface="Cambria Math"/>
                          </a:rPr>
                          <m:t>≤</m:t>
                        </m:r>
                        <m:r>
                          <a:rPr lang="de-DE" sz="2000" b="0" i="1" smtClean="0">
                            <a:latin typeface="Cambria Math"/>
                            <a:ea typeface="Cambria Math"/>
                          </a:rPr>
                          <m:t>𝑏</m:t>
                        </m:r>
                      </m:e>
                    </m:d>
                  </m:oMath>
                </a14:m>
                <a:r>
                  <a:rPr lang="de-DE" sz="2000" dirty="0">
                    <a:latin typeface="+mn-lt"/>
                  </a:rPr>
                  <a:t>, </a:t>
                </a:r>
                <a14:m>
                  <m:oMath xmlns:m="http://schemas.openxmlformats.org/officeDocument/2006/math">
                    <m:d>
                      <m:dPr>
                        <m:begChr m:val="{"/>
                        <m:endChr m:val="}"/>
                        <m:ctrlPr>
                          <a:rPr lang="de-DE" sz="2000" i="1">
                            <a:latin typeface="Cambria Math" panose="02040503050406030204" pitchFamily="18" charset="0"/>
                          </a:rPr>
                        </m:ctrlPr>
                      </m:dPr>
                      <m:e>
                        <m:r>
                          <a:rPr lang="de-DE" sz="2000" i="1">
                            <a:latin typeface="Cambria Math"/>
                          </a:rPr>
                          <m:t>𝑋</m:t>
                        </m:r>
                        <m:r>
                          <a:rPr lang="de-DE" sz="2000" b="0" i="1" smtClean="0">
                            <a:latin typeface="Cambria Math"/>
                          </a:rPr>
                          <m:t>&gt;</m:t>
                        </m:r>
                        <m:r>
                          <a:rPr lang="de-DE" sz="2000" b="0" i="1" smtClean="0">
                            <a:latin typeface="Cambria Math"/>
                          </a:rPr>
                          <m:t>𝑎</m:t>
                        </m:r>
                      </m:e>
                    </m:d>
                  </m:oMath>
                </a14:m>
                <a:r>
                  <a:rPr lang="de-DE" sz="2000" dirty="0">
                    <a:latin typeface="+mn-lt"/>
                  </a:rPr>
                  <a:t>,</a:t>
                </a:r>
                <a:r>
                  <a:rPr lang="de-DE" sz="2000" dirty="0"/>
                  <a:t> </a:t>
                </a:r>
                <a14:m>
                  <m:oMath xmlns:m="http://schemas.openxmlformats.org/officeDocument/2006/math">
                    <m:d>
                      <m:dPr>
                        <m:begChr m:val="{"/>
                        <m:endChr m:val="}"/>
                        <m:ctrlPr>
                          <a:rPr lang="de-DE" sz="2000" i="1">
                            <a:latin typeface="Cambria Math" panose="02040503050406030204" pitchFamily="18" charset="0"/>
                          </a:rPr>
                        </m:ctrlPr>
                      </m:dPr>
                      <m:e>
                        <m:r>
                          <a:rPr lang="de-DE" sz="2000" b="0" i="1" smtClean="0">
                            <a:latin typeface="Cambria Math"/>
                          </a:rPr>
                          <m:t>𝑎</m:t>
                        </m:r>
                        <m:r>
                          <a:rPr lang="de-DE" sz="2000" b="0" i="1" smtClean="0">
                            <a:latin typeface="Cambria Math"/>
                            <a:ea typeface="Cambria Math"/>
                          </a:rPr>
                          <m:t>≤</m:t>
                        </m:r>
                        <m:r>
                          <a:rPr lang="de-DE" sz="2000" i="1">
                            <a:latin typeface="Cambria Math"/>
                          </a:rPr>
                          <m:t>𝑋</m:t>
                        </m:r>
                        <m:r>
                          <a:rPr lang="de-DE" sz="2000" i="1">
                            <a:latin typeface="Cambria Math"/>
                            <a:ea typeface="Cambria Math"/>
                          </a:rPr>
                          <m:t>≤</m:t>
                        </m:r>
                        <m:r>
                          <a:rPr lang="de-DE" sz="2000" i="1">
                            <a:latin typeface="Cambria Math"/>
                            <a:ea typeface="Cambria Math"/>
                          </a:rPr>
                          <m:t>𝑏</m:t>
                        </m:r>
                      </m:e>
                    </m:d>
                  </m:oMath>
                </a14:m>
                <a:r>
                  <a:rPr lang="de-DE" sz="2000" dirty="0">
                    <a:latin typeface="+mn-lt"/>
                  </a:rPr>
                  <a:t> oder </a:t>
                </a:r>
                <a14:m>
                  <m:oMath xmlns:m="http://schemas.openxmlformats.org/officeDocument/2006/math">
                    <m:d>
                      <m:dPr>
                        <m:begChr m:val="{"/>
                        <m:endChr m:val="}"/>
                        <m:ctrlPr>
                          <a:rPr lang="de-DE" sz="2000" i="1">
                            <a:latin typeface="Cambria Math" panose="02040503050406030204" pitchFamily="18" charset="0"/>
                          </a:rPr>
                        </m:ctrlPr>
                      </m:dPr>
                      <m:e>
                        <m:r>
                          <a:rPr lang="de-DE" sz="2000" b="0" i="1" smtClean="0">
                            <a:latin typeface="Cambria Math"/>
                          </a:rPr>
                          <m:t>𝑎</m:t>
                        </m:r>
                        <m:r>
                          <a:rPr lang="de-DE" sz="2000" b="0" i="1" smtClean="0">
                            <a:latin typeface="Cambria Math"/>
                          </a:rPr>
                          <m:t>&lt;</m:t>
                        </m:r>
                        <m:r>
                          <a:rPr lang="de-DE" sz="2000" i="1">
                            <a:latin typeface="Cambria Math"/>
                          </a:rPr>
                          <m:t>𝑋</m:t>
                        </m:r>
                        <m:r>
                          <a:rPr lang="de-DE" sz="2000" b="0" i="1" smtClean="0">
                            <a:latin typeface="Cambria Math"/>
                          </a:rPr>
                          <m:t>&lt;</m:t>
                        </m:r>
                        <m:r>
                          <a:rPr lang="de-DE" sz="2000" i="1">
                            <a:latin typeface="Cambria Math"/>
                            <a:ea typeface="Cambria Math"/>
                          </a:rPr>
                          <m:t>𝑏</m:t>
                        </m:r>
                      </m:e>
                    </m:d>
                  </m:oMath>
                </a14:m>
                <a:endParaRPr lang="de-DE" sz="2000" dirty="0">
                  <a:latin typeface="+mn-lt"/>
                  <a:ea typeface="Cambria Math"/>
                </a:endParaRPr>
              </a:p>
              <a:p>
                <a:r>
                  <a:rPr lang="de-DE" sz="2000" dirty="0">
                    <a:latin typeface="+mn-lt"/>
                  </a:rPr>
                  <a:t>                 positive Wahrscheinlichkeiten zugeordnet</a:t>
                </a:r>
              </a:p>
            </p:txBody>
          </p:sp>
        </mc:Choice>
        <mc:Fallback xmlns="">
          <p:sp>
            <p:nvSpPr>
              <p:cNvPr id="20" name="Textfeld 19"/>
              <p:cNvSpPr txBox="1">
                <a:spLocks noRot="1" noChangeAspect="1" noMove="1" noResize="1" noEditPoints="1" noAdjustHandles="1" noChangeArrowheads="1" noChangeShapeType="1" noTextEdit="1"/>
              </p:cNvSpPr>
              <p:nvPr/>
            </p:nvSpPr>
            <p:spPr>
              <a:xfrm>
                <a:off x="466666" y="4144882"/>
                <a:ext cx="8209022" cy="1015663"/>
              </a:xfrm>
              <a:prstGeom prst="rect">
                <a:avLst/>
              </a:prstGeom>
              <a:blipFill rotWithShape="1">
                <a:blip r:embed="rId3"/>
                <a:stretch>
                  <a:fillRect l="-817" t="-2994" b="-9581"/>
                </a:stretch>
              </a:blipFill>
            </p:spPr>
            <p:txBody>
              <a:bodyPr/>
              <a:lstStyle/>
              <a:p>
                <a:r>
                  <a:rPr lang="de-DE">
                    <a:noFill/>
                  </a:rPr>
                  <a:t> </a:t>
                </a:r>
              </a:p>
            </p:txBody>
          </p:sp>
        </mc:Fallback>
      </mc:AlternateContent>
      <p:sp>
        <p:nvSpPr>
          <p:cNvPr id="22" name="Textfeld 21"/>
          <p:cNvSpPr txBox="1"/>
          <p:nvPr/>
        </p:nvSpPr>
        <p:spPr>
          <a:xfrm>
            <a:off x="465019" y="5166560"/>
            <a:ext cx="8209022" cy="1015663"/>
          </a:xfrm>
          <a:prstGeom prst="rect">
            <a:avLst/>
          </a:prstGeom>
          <a:noFill/>
        </p:spPr>
        <p:txBody>
          <a:bodyPr wrap="square" rtlCol="0">
            <a:spAutoFit/>
          </a:bodyPr>
          <a:lstStyle/>
          <a:p>
            <a:r>
              <a:rPr lang="de-DE" sz="2000" dirty="0">
                <a:latin typeface="+mn-lt"/>
              </a:rPr>
              <a:t>&gt; Die konkreten Wahrscheinlichkeiten für diese Ereignisse ergeben sich</a:t>
            </a:r>
          </a:p>
          <a:p>
            <a:r>
              <a:rPr lang="de-DE" sz="2000" dirty="0">
                <a:latin typeface="+mn-lt"/>
              </a:rPr>
              <a:t>   durch ein </a:t>
            </a:r>
            <a:r>
              <a:rPr lang="de-DE" sz="2000" b="1" dirty="0">
                <a:solidFill>
                  <a:srgbClr val="0070C0"/>
                </a:solidFill>
                <a:latin typeface="+mn-lt"/>
              </a:rPr>
              <a:t>Integrationskalkül</a:t>
            </a:r>
            <a:r>
              <a:rPr lang="de-DE" sz="2000" dirty="0">
                <a:latin typeface="+mn-lt"/>
              </a:rPr>
              <a:t>  (anstelle eines Additionskalküls). </a:t>
            </a:r>
          </a:p>
          <a:p>
            <a:r>
              <a:rPr lang="de-DE" sz="2000" dirty="0">
                <a:latin typeface="+mn-lt"/>
              </a:rPr>
              <a:t>   Hierfür verwendet man </a:t>
            </a:r>
            <a:r>
              <a:rPr lang="de-DE" sz="2000" b="1" dirty="0">
                <a:solidFill>
                  <a:srgbClr val="0070C0"/>
                </a:solidFill>
                <a:latin typeface="+mn-lt"/>
              </a:rPr>
              <a:t>Wahrscheinlichkeitsdichtefunktionen</a:t>
            </a:r>
            <a:r>
              <a:rPr lang="de-DE" sz="2000" dirty="0">
                <a:latin typeface="+mn-lt"/>
              </a:rPr>
              <a:t>.</a:t>
            </a:r>
          </a:p>
        </p:txBody>
      </p:sp>
    </p:spTree>
    <p:extLst>
      <p:ext uri="{BB962C8B-B14F-4D97-AF65-F5344CB8AC3E}">
        <p14:creationId xmlns:p14="http://schemas.microsoft.com/office/powerpoint/2010/main" val="2832051264"/>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853306"/>
            <a:ext cx="6819900" cy="2943225"/>
          </a:xfrm>
          <a:prstGeom prst="rect">
            <a:avLst/>
          </a:prstGeom>
        </p:spPr>
      </p:pic>
      <p:pic>
        <p:nvPicPr>
          <p:cNvPr id="3" name="Grafik 2"/>
          <p:cNvPicPr>
            <a:picLocks noChangeAspect="1"/>
          </p:cNvPicPr>
          <p:nvPr/>
        </p:nvPicPr>
        <p:blipFill>
          <a:blip r:embed="rId4"/>
          <a:stretch>
            <a:fillRect/>
          </a:stretch>
        </p:blipFill>
        <p:spPr>
          <a:xfrm>
            <a:off x="468313" y="3937434"/>
            <a:ext cx="7591425" cy="2705100"/>
          </a:xfrm>
          <a:prstGeom prst="rect">
            <a:avLst/>
          </a:prstGeom>
        </p:spPr>
      </p:pic>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342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840976771"/>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343</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8" name="Textfeld 17"/>
              <p:cNvSpPr txBox="1"/>
              <p:nvPr/>
            </p:nvSpPr>
            <p:spPr>
              <a:xfrm>
                <a:off x="1115616" y="3685094"/>
                <a:ext cx="5832648" cy="994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=1</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𝑎</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𝑎</m:t>
                              </m:r>
                            </m:e>
                          </m:d>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𝑎</m:t>
                          </m:r>
                        </m:sub>
                        <m:sup>
                          <m:r>
                            <a:rPr lang="de-DE" sz="2000" b="0" i="1" smtClean="0">
                              <a:solidFill>
                                <a:schemeClr val="tx1"/>
                              </a:solidFill>
                              <a:latin typeface="Cambria Math"/>
                            </a:rPr>
                            <m:t>𝑎</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𝑑𝑥</m:t>
                          </m:r>
                        </m:e>
                      </m:nary>
                      <m:r>
                        <a:rPr lang="de-DE" sz="2000" b="0" i="1" smtClean="0">
                          <a:solidFill>
                            <a:schemeClr val="tx1"/>
                          </a:solidFill>
                          <a:latin typeface="Cambria Math"/>
                        </a:rPr>
                        <m:t>=0</m:t>
                      </m:r>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115616" y="3685094"/>
                <a:ext cx="5832648" cy="994568"/>
              </a:xfrm>
              <a:prstGeom prst="rect">
                <a:avLst/>
              </a:prstGeom>
              <a:blipFill rotWithShape="1">
                <a:blip r:embed="rId5"/>
                <a:stretch>
                  <a:fillRect/>
                </a:stretch>
              </a:blipFill>
            </p:spPr>
            <p:txBody>
              <a:bodyPr/>
              <a:lstStyle/>
              <a:p>
                <a:r>
                  <a:rPr lang="de-DE">
                    <a:noFill/>
                  </a:rPr>
                  <a:t> </a:t>
                </a:r>
              </a:p>
            </p:txBody>
          </p:sp>
        </mc:Fallback>
      </mc:AlternateContent>
      <p:sp>
        <p:nvSpPr>
          <p:cNvPr id="19" name="Textfeld 18"/>
          <p:cNvSpPr txBox="1"/>
          <p:nvPr/>
        </p:nvSpPr>
        <p:spPr>
          <a:xfrm>
            <a:off x="468312" y="3284984"/>
            <a:ext cx="8568183" cy="400110"/>
          </a:xfrm>
          <a:prstGeom prst="rect">
            <a:avLst/>
          </a:prstGeom>
          <a:noFill/>
        </p:spPr>
        <p:txBody>
          <a:bodyPr wrap="square" rtlCol="0">
            <a:spAutoFit/>
          </a:bodyPr>
          <a:lstStyle/>
          <a:p>
            <a:r>
              <a:rPr lang="de-DE" sz="2000" dirty="0">
                <a:latin typeface="+mn-lt"/>
              </a:rPr>
              <a:t>&gt; Die Wahrscheinlichkeit für jede reelle Zahl ist gleich 0. Dies ergibt sich aus</a:t>
            </a:r>
          </a:p>
        </p:txBody>
      </p:sp>
      <p:sp>
        <p:nvSpPr>
          <p:cNvPr id="20" name="Textfeld 19"/>
          <p:cNvSpPr txBox="1"/>
          <p:nvPr/>
        </p:nvSpPr>
        <p:spPr>
          <a:xfrm>
            <a:off x="468313" y="4679662"/>
            <a:ext cx="3905659" cy="400110"/>
          </a:xfrm>
          <a:prstGeom prst="rect">
            <a:avLst/>
          </a:prstGeom>
          <a:noFill/>
        </p:spPr>
        <p:txBody>
          <a:bodyPr wrap="square" rtlCol="0">
            <a:spAutoFit/>
          </a:bodyPr>
          <a:lstStyle/>
          <a:p>
            <a:r>
              <a:rPr lang="de-DE" sz="2000" dirty="0">
                <a:latin typeface="+mn-lt"/>
              </a:rPr>
              <a:t>&gt; Es gilt außerdem stets:</a:t>
            </a:r>
          </a:p>
        </p:txBody>
      </p:sp>
      <mc:AlternateContent xmlns:mc="http://schemas.openxmlformats.org/markup-compatibility/2006" xmlns:a14="http://schemas.microsoft.com/office/drawing/2010/main">
        <mc:Choice Requires="a14">
          <p:sp>
            <p:nvSpPr>
              <p:cNvPr id="22" name="Textfeld 21"/>
              <p:cNvSpPr txBox="1"/>
              <p:nvPr/>
            </p:nvSpPr>
            <p:spPr>
              <a:xfrm>
                <a:off x="3275856" y="4679662"/>
                <a:ext cx="4320480"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𝑇</m:t>
                            </m:r>
                          </m:e>
                          <m:sub>
                            <m:r>
                              <a:rPr lang="de-DE" sz="2000" b="0" i="1" smtClean="0">
                                <a:latin typeface="Cambria Math"/>
                                <a:ea typeface="Cambria Math"/>
                              </a:rPr>
                              <m:t>𝑥</m:t>
                            </m:r>
                          </m:sub>
                        </m:sSub>
                      </m:e>
                    </m:d>
                    <m:r>
                      <a:rPr lang="de-DE" sz="2000" b="0" i="1" smtClean="0">
                        <a:latin typeface="Cambria Math"/>
                      </a:rPr>
                      <m:t>=1</m:t>
                    </m:r>
                  </m:oMath>
                </a14:m>
                <a:r>
                  <a:rPr lang="de-DE" sz="2000" dirty="0">
                    <a:latin typeface="+mn-lt"/>
                  </a:rPr>
                  <a:t>  und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smtClean="0">
                            <a:latin typeface="Cambria Math"/>
                            <a:ea typeface="Cambria Math"/>
                          </a:rPr>
                          <m:t>∈</m:t>
                        </m:r>
                        <m:acc>
                          <m:accPr>
                            <m:chr m:val="̅"/>
                            <m:ctrlPr>
                              <a:rPr lang="de-DE" sz="2000" i="1" smtClean="0">
                                <a:latin typeface="Cambria Math" panose="02040503050406030204" pitchFamily="18" charset="0"/>
                                <a:ea typeface="Cambria Math"/>
                              </a:rPr>
                            </m:ctrlPr>
                          </m:accPr>
                          <m:e>
                            <m:sSub>
                              <m:sSubPr>
                                <m:ctrlPr>
                                  <a:rPr lang="de-DE" sz="2000" i="1">
                                    <a:latin typeface="Cambria Math" panose="02040503050406030204" pitchFamily="18" charset="0"/>
                                    <a:ea typeface="Cambria Math"/>
                                  </a:rPr>
                                </m:ctrlPr>
                              </m:sSubPr>
                              <m:e>
                                <m:r>
                                  <a:rPr lang="de-DE" sz="2000" i="1">
                                    <a:latin typeface="Cambria Math"/>
                                    <a:ea typeface="Cambria Math"/>
                                  </a:rPr>
                                  <m:t>𝑇</m:t>
                                </m:r>
                              </m:e>
                              <m:sub>
                                <m:r>
                                  <a:rPr lang="de-DE" sz="2000" i="1">
                                    <a:latin typeface="Cambria Math"/>
                                    <a:ea typeface="Cambria Math"/>
                                  </a:rPr>
                                  <m:t>𝑥</m:t>
                                </m:r>
                              </m:sub>
                            </m:sSub>
                          </m:e>
                        </m:acc>
                      </m:e>
                    </m:d>
                    <m:r>
                      <a:rPr lang="de-DE" sz="2000" i="1">
                        <a:latin typeface="Cambria Math"/>
                      </a:rPr>
                      <m:t>=</m:t>
                    </m:r>
                    <m:r>
                      <a:rPr lang="de-DE" sz="2000" b="0" i="1" smtClean="0">
                        <a:latin typeface="Cambria Math"/>
                      </a:rPr>
                      <m:t>0</m:t>
                    </m:r>
                  </m:oMath>
                </a14:m>
                <a:r>
                  <a:rPr lang="de-DE" sz="2000" dirty="0">
                    <a:latin typeface="+mn-lt"/>
                  </a:rPr>
                  <a:t> </a:t>
                </a:r>
              </a:p>
            </p:txBody>
          </p:sp>
        </mc:Choice>
        <mc:Fallback xmlns="">
          <p:sp>
            <p:nvSpPr>
              <p:cNvPr id="22" name="Textfeld 21"/>
              <p:cNvSpPr txBox="1">
                <a:spLocks noRot="1" noChangeAspect="1" noMove="1" noResize="1" noEditPoints="1" noAdjustHandles="1" noChangeArrowheads="1" noChangeShapeType="1" noTextEdit="1"/>
              </p:cNvSpPr>
              <p:nvPr/>
            </p:nvSpPr>
            <p:spPr>
              <a:xfrm>
                <a:off x="3275856" y="4679662"/>
                <a:ext cx="4320480" cy="400110"/>
              </a:xfrm>
              <a:prstGeom prst="rect">
                <a:avLst/>
              </a:prstGeom>
              <a:blipFill rotWithShape="1">
                <a:blip r:embed="rId6"/>
                <a:stretch>
                  <a:fillRect t="-7692" b="-27692"/>
                </a:stretch>
              </a:blipFill>
            </p:spPr>
            <p:txBody>
              <a:bodyPr/>
              <a:lstStyle/>
              <a:p>
                <a:r>
                  <a:rPr lang="de-DE">
                    <a:noFill/>
                  </a:rPr>
                  <a:t> </a:t>
                </a:r>
              </a:p>
            </p:txBody>
          </p:sp>
        </mc:Fallback>
      </mc:AlternateContent>
      <p:sp>
        <p:nvSpPr>
          <p:cNvPr id="23" name="Textfeld 22"/>
          <p:cNvSpPr txBox="1"/>
          <p:nvPr/>
        </p:nvSpPr>
        <p:spPr>
          <a:xfrm>
            <a:off x="468312" y="5164031"/>
            <a:ext cx="7128024" cy="400110"/>
          </a:xfrm>
          <a:prstGeom prst="rect">
            <a:avLst/>
          </a:prstGeom>
          <a:noFill/>
        </p:spPr>
        <p:txBody>
          <a:bodyPr wrap="square" rtlCol="0">
            <a:spAutoFit/>
          </a:bodyPr>
          <a:lstStyle/>
          <a:p>
            <a:r>
              <a:rPr lang="de-DE" sz="2000" dirty="0">
                <a:latin typeface="+mn-lt"/>
              </a:rPr>
              <a:t>&gt; Weiter sind Gleich- und Ungleichzeichen unerheblich, da z. B.  </a:t>
            </a:r>
          </a:p>
        </p:txBody>
      </p:sp>
      <mc:AlternateContent xmlns:mc="http://schemas.openxmlformats.org/markup-compatibility/2006" xmlns:a14="http://schemas.microsoft.com/office/drawing/2010/main">
        <mc:Choice Requires="a14">
          <p:sp>
            <p:nvSpPr>
              <p:cNvPr id="24" name="Textfeld 23"/>
              <p:cNvSpPr txBox="1"/>
              <p:nvPr/>
            </p:nvSpPr>
            <p:spPr>
              <a:xfrm>
                <a:off x="1132116" y="5581366"/>
                <a:ext cx="504056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𝑎</m:t>
                          </m:r>
                          <m:r>
                            <a:rPr lang="de-DE" sz="2000" b="0" i="1" smtClean="0">
                              <a:solidFill>
                                <a:schemeClr val="tx1"/>
                              </a:solidFill>
                              <a:latin typeface="Cambria Math"/>
                            </a:rPr>
                            <m:t>&lt;</m:t>
                          </m:r>
                          <m:r>
                            <a:rPr lang="de-DE" sz="2000" b="0" i="1" smtClean="0">
                              <a:solidFill>
                                <a:schemeClr val="tx1"/>
                              </a:solidFill>
                              <a:latin typeface="Cambria Math"/>
                            </a:rPr>
                            <m:t>𝑋</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𝑏</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𝑎</m:t>
                          </m:r>
                          <m:r>
                            <a:rPr lang="de-DE" sz="2000" i="1" smtClean="0">
                              <a:solidFill>
                                <a:schemeClr val="tx1"/>
                              </a:solidFill>
                              <a:latin typeface="Cambria Math"/>
                              <a:ea typeface="Cambria Math"/>
                            </a:rPr>
                            <m:t>≤</m:t>
                          </m:r>
                          <m:r>
                            <a:rPr lang="de-DE" sz="2000" i="1">
                              <a:solidFill>
                                <a:schemeClr val="tx1"/>
                              </a:solidFill>
                              <a:latin typeface="Cambria Math"/>
                            </a:rPr>
                            <m:t>𝑋</m:t>
                          </m:r>
                          <m:r>
                            <a:rPr lang="de-DE" sz="2000" i="1">
                              <a:solidFill>
                                <a:schemeClr val="tx1"/>
                              </a:solidFill>
                              <a:latin typeface="Cambria Math"/>
                              <a:ea typeface="Cambria Math"/>
                            </a:rPr>
                            <m:t>≤</m:t>
                          </m:r>
                          <m:r>
                            <a:rPr lang="de-DE" sz="2000" i="1">
                              <a:solidFill>
                                <a:schemeClr val="tx1"/>
                              </a:solidFill>
                              <a:latin typeface="Cambria Math"/>
                              <a:ea typeface="Cambria Math"/>
                            </a:rPr>
                            <m:t>𝑏</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𝑎</m:t>
                          </m:r>
                        </m:e>
                      </m:d>
                    </m:oMath>
                  </m:oMathPara>
                </a14:m>
                <a:endParaRPr lang="de-DE" sz="2000"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132116" y="5581366"/>
                <a:ext cx="5040560" cy="400110"/>
              </a:xfrm>
              <a:prstGeom prst="rect">
                <a:avLst/>
              </a:prstGeom>
              <a:blipFill rotWithShape="1">
                <a:blip r:embed="rId7"/>
                <a:stretch>
                  <a:fillRect/>
                </a:stretch>
              </a:blipFill>
            </p:spPr>
            <p:txBody>
              <a:bodyPr/>
              <a:lstStyle/>
              <a:p>
                <a:r>
                  <a:rPr lang="de-DE">
                    <a:noFill/>
                  </a:rPr>
                  <a:t> </a:t>
                </a:r>
              </a:p>
            </p:txBody>
          </p:sp>
        </mc:Fallback>
      </mc:AlternateContent>
      <p:sp>
        <p:nvSpPr>
          <p:cNvPr id="25" name="Textfeld 24"/>
          <p:cNvSpPr txBox="1">
            <a:spLocks noChangeArrowheads="1"/>
          </p:cNvSpPr>
          <p:nvPr/>
        </p:nvSpPr>
        <p:spPr bwMode="auto">
          <a:xfrm>
            <a:off x="468312" y="2780928"/>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Integrationskalkül für stetige Zufallsvariablen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6" name="Textfeld 25"/>
              <p:cNvSpPr txBox="1"/>
              <p:nvPr/>
            </p:nvSpPr>
            <p:spPr>
              <a:xfrm>
                <a:off x="2716292" y="6124576"/>
                <a:ext cx="211476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𝑎</m:t>
                          </m:r>
                          <m:r>
                            <a:rPr lang="de-DE" sz="2000" i="1" smtClean="0">
                              <a:solidFill>
                                <a:schemeClr val="tx1"/>
                              </a:solidFill>
                              <a:latin typeface="Cambria Math"/>
                              <a:ea typeface="Cambria Math"/>
                            </a:rPr>
                            <m:t>≤</m:t>
                          </m:r>
                          <m:r>
                            <a:rPr lang="de-DE" sz="2000" i="1">
                              <a:solidFill>
                                <a:schemeClr val="tx1"/>
                              </a:solidFill>
                              <a:latin typeface="Cambria Math"/>
                            </a:rPr>
                            <m:t>𝑋</m:t>
                          </m:r>
                          <m:r>
                            <a:rPr lang="de-DE" sz="2000" i="1">
                              <a:solidFill>
                                <a:schemeClr val="tx1"/>
                              </a:solidFill>
                              <a:latin typeface="Cambria Math"/>
                              <a:ea typeface="Cambria Math"/>
                            </a:rPr>
                            <m:t>≤</m:t>
                          </m:r>
                          <m:r>
                            <a:rPr lang="de-DE" sz="2000" i="1">
                              <a:solidFill>
                                <a:schemeClr val="tx1"/>
                              </a:solidFill>
                              <a:latin typeface="Cambria Math"/>
                              <a:ea typeface="Cambria Math"/>
                            </a:rPr>
                            <m:t>𝑏</m:t>
                          </m:r>
                        </m:e>
                      </m:d>
                    </m:oMath>
                  </m:oMathPara>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2716292" y="6124576"/>
                <a:ext cx="2114761" cy="400110"/>
              </a:xfrm>
              <a:prstGeom prst="rect">
                <a:avLst/>
              </a:prstGeom>
              <a:blipFill rotWithShape="1">
                <a:blip r:embed="rId8"/>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9"/>
          <a:stretch>
            <a:fillRect/>
          </a:stretch>
        </p:blipFill>
        <p:spPr>
          <a:xfrm>
            <a:off x="468312" y="1066394"/>
            <a:ext cx="7581900" cy="990600"/>
          </a:xfrm>
          <a:prstGeom prst="rect">
            <a:avLst/>
          </a:prstGeom>
        </p:spPr>
      </p:pic>
      <p:pic>
        <p:nvPicPr>
          <p:cNvPr id="3" name="Grafik 2"/>
          <p:cNvPicPr>
            <a:picLocks noChangeAspect="1"/>
          </p:cNvPicPr>
          <p:nvPr/>
        </p:nvPicPr>
        <p:blipFill>
          <a:blip r:embed="rId10"/>
          <a:stretch>
            <a:fillRect/>
          </a:stretch>
        </p:blipFill>
        <p:spPr>
          <a:xfrm>
            <a:off x="1582737" y="2242748"/>
            <a:ext cx="5353050" cy="352425"/>
          </a:xfrm>
          <a:prstGeom prst="rect">
            <a:avLst/>
          </a:prstGeom>
        </p:spPr>
      </p:pic>
    </p:spTree>
    <p:extLst>
      <p:ext uri="{BB962C8B-B14F-4D97-AF65-F5344CB8AC3E}">
        <p14:creationId xmlns:p14="http://schemas.microsoft.com/office/powerpoint/2010/main" val="1245027965"/>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Textfeld 11"/>
          <p:cNvSpPr txBox="1">
            <a:spLocks noChangeArrowheads="1"/>
          </p:cNvSpPr>
          <p:nvPr/>
        </p:nvSpPr>
        <p:spPr bwMode="auto">
          <a:xfrm>
            <a:off x="468313" y="4650716"/>
            <a:ext cx="331160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Messbarkeitsproblem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9" name="Textfeld 8"/>
              <p:cNvSpPr txBox="1"/>
              <p:nvPr/>
            </p:nvSpPr>
            <p:spPr>
              <a:xfrm>
                <a:off x="468313" y="5113481"/>
                <a:ext cx="7992120" cy="707886"/>
              </a:xfrm>
              <a:prstGeom prst="rect">
                <a:avLst/>
              </a:prstGeom>
              <a:noFill/>
            </p:spPr>
            <p:txBody>
              <a:bodyPr wrap="square" rtlCol="0">
                <a:spAutoFit/>
              </a:bodyPr>
              <a:lstStyle/>
              <a:p>
                <a:r>
                  <a:rPr lang="de-DE" sz="2000" dirty="0">
                    <a:latin typeface="+mn-lt"/>
                  </a:rPr>
                  <a:t>&gt; Über den Integrationskalkül kann nicht jeder Teilmenge (jedem </a:t>
                </a:r>
              </a:p>
              <a:p>
                <a:r>
                  <a:rPr lang="de-DE" sz="2000" dirty="0">
                    <a:latin typeface="+mn-lt"/>
                  </a:rPr>
                  <a:t>   Ereignis) </a:t>
                </a:r>
                <a14:m>
                  <m:oMath xmlns:m="http://schemas.openxmlformats.org/officeDocument/2006/math">
                    <m:r>
                      <a:rPr lang="de-DE" sz="2000" b="0" i="1" smtClean="0">
                        <a:latin typeface="Cambria Math"/>
                      </a:rPr>
                      <m:t>𝐴</m:t>
                    </m:r>
                    <m:r>
                      <a:rPr lang="de-DE" sz="2000" b="0" i="1" smtClean="0">
                        <a:latin typeface="Cambria Math"/>
                        <a:ea typeface="Cambria Math"/>
                      </a:rPr>
                      <m:t>⊂</m:t>
                    </m:r>
                    <m:r>
                      <a:rPr lang="de-DE" sz="2000" b="0" i="1" smtClean="0">
                        <a:latin typeface="Cambria Math"/>
                        <a:ea typeface="Cambria Math"/>
                      </a:rPr>
                      <m:t>ℝ</m:t>
                    </m:r>
                  </m:oMath>
                </a14:m>
                <a:r>
                  <a:rPr lang="de-DE" sz="2000" dirty="0">
                    <a:latin typeface="+mn-lt"/>
                  </a:rPr>
                  <a:t> eine Wahrscheinlichkeit zugeordnet werden</a:t>
                </a:r>
              </a:p>
            </p:txBody>
          </p:sp>
        </mc:Choice>
        <mc:Fallback xmlns="">
          <p:sp>
            <p:nvSpPr>
              <p:cNvPr id="9" name="Textfeld 8"/>
              <p:cNvSpPr txBox="1">
                <a:spLocks noRot="1" noChangeAspect="1" noMove="1" noResize="1" noEditPoints="1" noAdjustHandles="1" noChangeArrowheads="1" noChangeShapeType="1" noTextEdit="1"/>
              </p:cNvSpPr>
              <p:nvPr/>
            </p:nvSpPr>
            <p:spPr>
              <a:xfrm>
                <a:off x="468313" y="5113481"/>
                <a:ext cx="7992120" cy="707886"/>
              </a:xfrm>
              <a:prstGeom prst="rect">
                <a:avLst/>
              </a:prstGeom>
              <a:blipFill rotWithShape="1">
                <a:blip r:embed="rId4"/>
                <a:stretch>
                  <a:fillRect l="-839" t="-4310" b="-14655"/>
                </a:stretch>
              </a:blipFill>
            </p:spPr>
            <p:txBody>
              <a:bodyPr/>
              <a:lstStyle/>
              <a:p>
                <a:r>
                  <a:rPr lang="de-DE">
                    <a:noFill/>
                  </a:rPr>
                  <a:t> </a:t>
                </a:r>
              </a:p>
            </p:txBody>
          </p:sp>
        </mc:Fallback>
      </mc:AlternateContent>
      <p:sp>
        <p:nvSpPr>
          <p:cNvPr id="10" name="Textfeld 9"/>
          <p:cNvSpPr txBox="1"/>
          <p:nvPr/>
        </p:nvSpPr>
        <p:spPr>
          <a:xfrm>
            <a:off x="468313" y="5794942"/>
            <a:ext cx="7992120" cy="707886"/>
          </a:xfrm>
          <a:prstGeom prst="rect">
            <a:avLst/>
          </a:prstGeom>
          <a:noFill/>
        </p:spPr>
        <p:txBody>
          <a:bodyPr wrap="square" rtlCol="0">
            <a:spAutoFit/>
          </a:bodyPr>
          <a:lstStyle/>
          <a:p>
            <a:r>
              <a:rPr lang="de-DE" sz="2000" dirty="0">
                <a:latin typeface="+mn-lt"/>
              </a:rPr>
              <a:t>&gt; Streng genommen werden dann auch nur die messbaren Mengen</a:t>
            </a:r>
          </a:p>
          <a:p>
            <a:r>
              <a:rPr lang="de-DE" sz="2000" dirty="0">
                <a:latin typeface="+mn-lt"/>
              </a:rPr>
              <a:t>   als Ereignisse bezeichnet.</a:t>
            </a:r>
          </a:p>
        </p:txBody>
      </p:sp>
      <p:pic>
        <p:nvPicPr>
          <p:cNvPr id="2" name="Grafik 1"/>
          <p:cNvPicPr>
            <a:picLocks noChangeAspect="1"/>
          </p:cNvPicPr>
          <p:nvPr/>
        </p:nvPicPr>
        <p:blipFill>
          <a:blip r:embed="rId5"/>
          <a:stretch>
            <a:fillRect/>
          </a:stretch>
        </p:blipFill>
        <p:spPr>
          <a:xfrm>
            <a:off x="468313" y="1010339"/>
            <a:ext cx="7581900" cy="3390900"/>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344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358383810"/>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345</a:t>
            </a:r>
            <a:endParaRPr lang="de-DE" sz="8000" b="1" dirty="0">
              <a:solidFill>
                <a:schemeClr val="tx1"/>
              </a:solidFill>
              <a:latin typeface="+mj-lt"/>
            </a:endParaRPr>
          </a:p>
        </p:txBody>
      </p:sp>
      <p:sp>
        <p:nvSpPr>
          <p:cNvPr id="7" name="Textfeld 6"/>
          <p:cNvSpPr txBox="1">
            <a:spLocks noChangeArrowheads="1"/>
          </p:cNvSpPr>
          <p:nvPr/>
        </p:nvSpPr>
        <p:spPr bwMode="auto">
          <a:xfrm>
            <a:off x="468313" y="4059456"/>
            <a:ext cx="331160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S1-a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8313" y="4481097"/>
            <a:ext cx="8136135" cy="707886"/>
          </a:xfrm>
          <a:prstGeom prst="rect">
            <a:avLst/>
          </a:prstGeom>
          <a:noFill/>
        </p:spPr>
        <p:txBody>
          <a:bodyPr wrap="square" rtlCol="0">
            <a:spAutoFit/>
          </a:bodyPr>
          <a:lstStyle/>
          <a:p>
            <a:r>
              <a:rPr lang="de-DE" sz="2000" dirty="0">
                <a:latin typeface="+mn-lt"/>
              </a:rPr>
              <a:t>Sei </a:t>
            </a:r>
            <a:r>
              <a:rPr lang="de-DE" sz="2000" i="1" dirty="0">
                <a:latin typeface="+mn-lt"/>
              </a:rPr>
              <a:t>X</a:t>
            </a:r>
            <a:r>
              <a:rPr lang="de-DE" sz="2000" dirty="0">
                <a:latin typeface="+mn-lt"/>
              </a:rPr>
              <a:t> die Höhe des Trinkgeldes, welches Servicekräfte eines Restaurant pro Abrechnung erhalten. Beispielsweise könnte dann gelten:</a:t>
            </a:r>
          </a:p>
        </p:txBody>
      </p:sp>
      <mc:AlternateContent xmlns:mc="http://schemas.openxmlformats.org/markup-compatibility/2006" xmlns:a14="http://schemas.microsoft.com/office/drawing/2010/main">
        <mc:Choice Requires="a14">
          <p:sp>
            <p:nvSpPr>
              <p:cNvPr id="11" name="Textfeld 10"/>
              <p:cNvSpPr txBox="1"/>
              <p:nvPr/>
            </p:nvSpPr>
            <p:spPr>
              <a:xfrm>
                <a:off x="827584" y="5188983"/>
                <a:ext cx="4243555" cy="129920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d>
                        <m:dPr>
                          <m:begChr m:val="{"/>
                          <m:endChr m:val=""/>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r>
                                  <m:rPr>
                                    <m:brk m:alnAt="7"/>
                                  </m:rPr>
                                  <a:rPr lang="de-DE" sz="2000" b="0" i="1" smtClean="0">
                                    <a:latin typeface="Cambria Math"/>
                                  </a:rPr>
                                  <m:t>1</m:t>
                                </m:r>
                                <m:r>
                                  <a:rPr lang="de-DE" sz="2000" b="0" i="1" smtClean="0">
                                    <a:latin typeface="Cambria Math"/>
                                  </a:rPr>
                                  <m:t>.2                 </m:t>
                                </m:r>
                                <m:r>
                                  <a:rPr lang="de-DE" sz="2000" b="0" i="1" smtClean="0">
                                    <a:latin typeface="Cambria Math"/>
                                  </a:rPr>
                                  <m:t>𝑥</m:t>
                                </m:r>
                                <m:r>
                                  <a:rPr lang="de-DE" sz="2000" b="0" i="1" smtClean="0">
                                    <a:latin typeface="Cambria Math"/>
                                    <a:ea typeface="Cambria Math"/>
                                  </a:rPr>
                                  <m:t>∈</m:t>
                                </m:r>
                                <m:d>
                                  <m:dPr>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0, </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0.5</m:t>
                                        </m:r>
                                      </m:e>
                                    </m:d>
                                    <m:r>
                                      <a:rPr lang="de-DE" sz="2000" b="0" i="1" smtClean="0">
                                        <a:latin typeface="Cambria Math"/>
                                        <a:ea typeface="Cambria Math"/>
                                      </a:rPr>
                                      <m:t>,</m:t>
                                    </m:r>
                                  </m:e>
                                </m:d>
                              </m:e>
                            </m:mr>
                            <m:mr>
                              <m:e>
                                <m:r>
                                  <a:rPr lang="de-DE" sz="2000" b="0" i="1" smtClean="0">
                                    <a:latin typeface="Cambria Math"/>
                                  </a:rPr>
                                  <m:t>0</m:t>
                                </m:r>
                                <m:r>
                                  <a:rPr lang="de-DE" sz="2000" i="1">
                                    <a:latin typeface="Cambria Math"/>
                                  </a:rPr>
                                  <m:t>.</m:t>
                                </m:r>
                                <m:r>
                                  <a:rPr lang="de-DE" sz="2000" b="0" i="1" smtClean="0">
                                    <a:latin typeface="Cambria Math"/>
                                  </a:rPr>
                                  <m:t>5</m:t>
                                </m:r>
                                <m:r>
                                  <a:rPr lang="de-DE" sz="2000" i="1">
                                    <a:latin typeface="Cambria Math"/>
                                  </a:rPr>
                                  <m:t>,     </m:t>
                                </m:r>
                                <m:r>
                                  <a:rPr lang="de-DE" sz="2000" i="1">
                                    <a:latin typeface="Cambria Math"/>
                                  </a:rPr>
                                  <m:t>𝑥</m:t>
                                </m:r>
                                <m:r>
                                  <a:rPr lang="de-DE" sz="2000" i="1">
                                    <a:latin typeface="Cambria Math"/>
                                    <a:ea typeface="Cambria Math"/>
                                  </a:rPr>
                                  <m:t>∈</m:t>
                                </m:r>
                                <m:d>
                                  <m:dPr>
                                    <m:endChr m:val=""/>
                                    <m:ctrlPr>
                                      <a:rPr lang="de-DE" sz="2000" i="1">
                                        <a:latin typeface="Cambria Math" panose="02040503050406030204" pitchFamily="18" charset="0"/>
                                        <a:ea typeface="Cambria Math"/>
                                      </a:rPr>
                                    </m:ctrlPr>
                                  </m:dPr>
                                  <m:e>
                                    <m:r>
                                      <a:rPr lang="de-DE" sz="2000" i="1">
                                        <a:latin typeface="Cambria Math"/>
                                        <a:ea typeface="Cambria Math"/>
                                      </a:rPr>
                                      <m:t>0</m:t>
                                    </m:r>
                                    <m:r>
                                      <a:rPr lang="de-DE" sz="2000" b="0" i="1" smtClean="0">
                                        <a:latin typeface="Cambria Math"/>
                                        <a:ea typeface="Cambria Math"/>
                                      </a:rPr>
                                      <m:t>.5</m:t>
                                    </m:r>
                                    <m:r>
                                      <a:rPr lang="de-DE" sz="2000" i="1">
                                        <a:latin typeface="Cambria Math"/>
                                        <a:ea typeface="Cambria Math"/>
                                      </a:rPr>
                                      <m:t>, </m:t>
                                    </m:r>
                                    <m:d>
                                      <m:dPr>
                                        <m:begChr m:val=""/>
                                        <m:endChr m:val="]"/>
                                        <m:ctrlPr>
                                          <a:rPr lang="de-DE" sz="2000" i="1">
                                            <a:latin typeface="Cambria Math" panose="02040503050406030204" pitchFamily="18" charset="0"/>
                                            <a:ea typeface="Cambria Math"/>
                                          </a:rPr>
                                        </m:ctrlPr>
                                      </m:dPr>
                                      <m:e>
                                        <m:r>
                                          <a:rPr lang="de-DE" sz="2000" b="0" i="1" smtClean="0">
                                            <a:latin typeface="Cambria Math"/>
                                            <a:ea typeface="Cambria Math"/>
                                          </a:rPr>
                                          <m:t>1</m:t>
                                        </m:r>
                                        <m:r>
                                          <a:rPr lang="de-DE" sz="2000" i="1">
                                            <a:latin typeface="Cambria Math"/>
                                            <a:ea typeface="Cambria Math"/>
                                          </a:rPr>
                                          <m:t>.</m:t>
                                        </m:r>
                                        <m:r>
                                          <a:rPr lang="de-DE" sz="2000" b="0" i="1" smtClean="0">
                                            <a:latin typeface="Cambria Math"/>
                                            <a:ea typeface="Cambria Math"/>
                                          </a:rPr>
                                          <m:t>0</m:t>
                                        </m:r>
                                      </m:e>
                                    </m:d>
                                    <m:r>
                                      <a:rPr lang="de-DE" sz="2000" i="1">
                                        <a:latin typeface="Cambria Math"/>
                                        <a:ea typeface="Cambria Math"/>
                                      </a:rPr>
                                      <m:t>,</m:t>
                                    </m:r>
                                  </m:e>
                                </m:d>
                              </m:e>
                            </m:mr>
                            <m:mr>
                              <m:e>
                                <m:eqArr>
                                  <m:eqArrPr>
                                    <m:ctrlPr>
                                      <a:rPr lang="de-DE" sz="2000" b="0" i="1" smtClean="0">
                                        <a:latin typeface="Cambria Math" panose="02040503050406030204" pitchFamily="18" charset="0"/>
                                      </a:rPr>
                                    </m:ctrlPr>
                                  </m:eqArrPr>
                                  <m:e>
                                    <m:r>
                                      <a:rPr lang="de-DE" sz="2000" b="0" i="1" smtClean="0">
                                        <a:latin typeface="Cambria Math"/>
                                      </a:rPr>
                                      <m:t>0.15</m:t>
                                    </m:r>
                                    <m:r>
                                      <a:rPr lang="de-DE" sz="2000" i="1">
                                        <a:latin typeface="Cambria Math"/>
                                      </a:rPr>
                                      <m:t>    </m:t>
                                    </m:r>
                                    <m:r>
                                      <a:rPr lang="de-DE" sz="2000" b="0" i="1" smtClean="0">
                                        <a:latin typeface="Cambria Math"/>
                                      </a:rPr>
                                      <m:t>          </m:t>
                                    </m:r>
                                    <m:r>
                                      <a:rPr lang="de-DE" sz="2000" i="1">
                                        <a:latin typeface="Cambria Math"/>
                                      </a:rPr>
                                      <m:t>𝑥</m:t>
                                    </m:r>
                                    <m:r>
                                      <a:rPr lang="de-DE" sz="2000" i="1">
                                        <a:latin typeface="Cambria Math"/>
                                        <a:ea typeface="Cambria Math"/>
                                      </a:rPr>
                                      <m:t>∈</m:t>
                                    </m:r>
                                    <m:d>
                                      <m:dPr>
                                        <m:endChr m:val=""/>
                                        <m:ctrlPr>
                                          <a:rPr lang="de-DE" sz="2000" i="1">
                                            <a:latin typeface="Cambria Math" panose="02040503050406030204" pitchFamily="18" charset="0"/>
                                            <a:ea typeface="Cambria Math"/>
                                          </a:rPr>
                                        </m:ctrlPr>
                                      </m:dPr>
                                      <m:e>
                                        <m:r>
                                          <a:rPr lang="de-DE" sz="2000" b="0" i="1" smtClean="0">
                                            <a:latin typeface="Cambria Math"/>
                                            <a:ea typeface="Cambria Math"/>
                                          </a:rPr>
                                          <m:t>1</m:t>
                                        </m:r>
                                        <m:r>
                                          <a:rPr lang="de-DE" sz="2000" i="1">
                                            <a:latin typeface="Cambria Math"/>
                                            <a:ea typeface="Cambria Math"/>
                                          </a:rPr>
                                          <m:t>, </m:t>
                                        </m:r>
                                        <m:d>
                                          <m:dPr>
                                            <m:begChr m:val=""/>
                                            <m:endChr m:val="]"/>
                                            <m:ctrlPr>
                                              <a:rPr lang="de-DE" sz="2000" i="1">
                                                <a:latin typeface="Cambria Math" panose="02040503050406030204" pitchFamily="18" charset="0"/>
                                                <a:ea typeface="Cambria Math"/>
                                              </a:rPr>
                                            </m:ctrlPr>
                                          </m:dPr>
                                          <m:e>
                                            <m:r>
                                              <a:rPr lang="de-DE" sz="2000" b="0" i="1" smtClean="0">
                                                <a:latin typeface="Cambria Math"/>
                                                <a:ea typeface="Cambria Math"/>
                                              </a:rPr>
                                              <m:t>2</m:t>
                                            </m:r>
                                            <m:r>
                                              <a:rPr lang="de-DE" sz="2000" i="1">
                                                <a:latin typeface="Cambria Math"/>
                                                <a:ea typeface="Cambria Math"/>
                                              </a:rPr>
                                              <m:t>.</m:t>
                                            </m:r>
                                            <m:r>
                                              <a:rPr lang="de-DE" sz="2000" b="0" i="1" smtClean="0">
                                                <a:latin typeface="Cambria Math"/>
                                                <a:ea typeface="Cambria Math"/>
                                              </a:rPr>
                                              <m:t>0</m:t>
                                            </m:r>
                                          </m:e>
                                        </m:d>
                                        <m:r>
                                          <a:rPr lang="de-DE" sz="2000" i="1">
                                            <a:latin typeface="Cambria Math"/>
                                            <a:ea typeface="Cambria Math"/>
                                          </a:rPr>
                                          <m:t>,</m:t>
                                        </m:r>
                                      </m:e>
                                    </m:d>
                                  </m:e>
                                  <m:e>
                                    <m:r>
                                      <a:rPr lang="de-DE" sz="2000" b="0" i="1" smtClean="0">
                                        <a:latin typeface="Cambria Math"/>
                                      </a:rPr>
                                      <m:t>0,                      </m:t>
                                    </m:r>
                                    <m:r>
                                      <a:rPr lang="de-DE" sz="2000" b="0" i="1" smtClean="0">
                                        <a:latin typeface="Cambria Math"/>
                                      </a:rPr>
                                      <m:t>𝑠𝑜𝑛𝑠𝑡</m:t>
                                    </m:r>
                                    <m:r>
                                      <a:rPr lang="de-DE" sz="2000" b="0" i="1" smtClean="0">
                                        <a:latin typeface="Cambria Math"/>
                                      </a:rPr>
                                      <m:t>.</m:t>
                                    </m:r>
                                  </m:e>
                                </m:eqArr>
                              </m:e>
                            </m:mr>
                          </m:m>
                        </m:e>
                      </m:d>
                    </m:oMath>
                  </m:oMathPara>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827584" y="5188983"/>
                <a:ext cx="4243555" cy="1299202"/>
              </a:xfrm>
              <a:prstGeom prst="rect">
                <a:avLst/>
              </a:prstGeom>
              <a:blipFill rotWithShape="1">
                <a:blip r:embed="rId4"/>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5"/>
          <a:stretch>
            <a:fillRect/>
          </a:stretch>
        </p:blipFill>
        <p:spPr>
          <a:xfrm>
            <a:off x="457200" y="1022814"/>
            <a:ext cx="7353300" cy="3009900"/>
          </a:xfrm>
          <a:prstGeom prst="rect">
            <a:avLst/>
          </a:prstGeom>
        </p:spPr>
      </p:pic>
    </p:spTree>
    <p:extLst>
      <p:ext uri="{BB962C8B-B14F-4D97-AF65-F5344CB8AC3E}">
        <p14:creationId xmlns:p14="http://schemas.microsoft.com/office/powerpoint/2010/main" val="1489503093"/>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346</a:t>
            </a:r>
            <a:endParaRPr lang="de-DE" sz="8000" b="1" dirty="0">
              <a:solidFill>
                <a:schemeClr val="tx1"/>
              </a:solidFill>
              <a:latin typeface="+mj-lt"/>
            </a:endParaRPr>
          </a:p>
        </p:txBody>
      </p:sp>
      <p:sp>
        <p:nvSpPr>
          <p:cNvPr id="7" name="Textfeld 6"/>
          <p:cNvSpPr txBox="1"/>
          <p:nvPr/>
        </p:nvSpPr>
        <p:spPr>
          <a:xfrm>
            <a:off x="468313" y="3524852"/>
            <a:ext cx="8021598" cy="707886"/>
          </a:xfrm>
          <a:prstGeom prst="rect">
            <a:avLst/>
          </a:prstGeom>
          <a:noFill/>
        </p:spPr>
        <p:txBody>
          <a:bodyPr wrap="square" rtlCol="0">
            <a:spAutoFit/>
          </a:bodyPr>
          <a:lstStyle/>
          <a:p>
            <a:r>
              <a:rPr lang="de-DE" sz="2000" dirty="0">
                <a:latin typeface="+mn-lt"/>
              </a:rPr>
              <a:t>&gt; Der </a:t>
            </a:r>
            <a:r>
              <a:rPr lang="de-DE" sz="2000" b="1" dirty="0" err="1">
                <a:solidFill>
                  <a:srgbClr val="0070C0"/>
                </a:solidFill>
                <a:latin typeface="+mn-lt"/>
              </a:rPr>
              <a:t>Intergrationskalkül</a:t>
            </a:r>
            <a:r>
              <a:rPr lang="de-DE" sz="2000" dirty="0">
                <a:latin typeface="+mn-lt"/>
              </a:rPr>
              <a:t> kann hier leicht „im Kopf“ berechnet werden. </a:t>
            </a:r>
          </a:p>
          <a:p>
            <a:r>
              <a:rPr lang="de-DE" sz="2000" dirty="0">
                <a:latin typeface="+mn-lt"/>
              </a:rPr>
              <a:t>   Beispielsweise gilt dann:</a:t>
            </a:r>
          </a:p>
        </p:txBody>
      </p:sp>
      <mc:AlternateContent xmlns:mc="http://schemas.openxmlformats.org/markup-compatibility/2006" xmlns:a14="http://schemas.microsoft.com/office/drawing/2010/main">
        <mc:Choice Requires="a14">
          <p:sp>
            <p:nvSpPr>
              <p:cNvPr id="12" name="Textfeld 11"/>
              <p:cNvSpPr txBox="1"/>
              <p:nvPr/>
            </p:nvSpPr>
            <p:spPr>
              <a:xfrm>
                <a:off x="899592" y="4235991"/>
                <a:ext cx="6642992" cy="101925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≤1</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0</m:t>
                          </m:r>
                        </m:sub>
                        <m:sup>
                          <m:r>
                            <a:rPr lang="de-DE" sz="2000" b="0" i="1" smtClean="0">
                              <a:solidFill>
                                <a:schemeClr val="tx1"/>
                              </a:solidFill>
                              <a:latin typeface="Cambria Math"/>
                            </a:rPr>
                            <m:t>1</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𝑑𝑥</m:t>
                          </m:r>
                        </m:e>
                      </m:nary>
                      <m:r>
                        <a:rPr lang="de-DE" sz="2000" b="0" i="1" smtClean="0">
                          <a:solidFill>
                            <a:schemeClr val="tx1"/>
                          </a:solidFill>
                          <a:latin typeface="Cambria Math"/>
                        </a:rPr>
                        <m:t>=0.5</m:t>
                      </m:r>
                      <m:r>
                        <a:rPr lang="de-DE" sz="2000" b="0" i="1" smtClean="0">
                          <a:solidFill>
                            <a:schemeClr val="tx1"/>
                          </a:solidFill>
                          <a:latin typeface="Cambria Math"/>
                          <a:ea typeface="Cambria Math"/>
                        </a:rPr>
                        <m:t>×1.2+0.5×0.5=0.85</m:t>
                      </m:r>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899592" y="4235991"/>
                <a:ext cx="6642992" cy="1019253"/>
              </a:xfrm>
              <a:prstGeom prst="rect">
                <a:avLst/>
              </a:prstGeom>
              <a:blipFill rotWithShape="1">
                <a:blip r:embed="rId3"/>
                <a:stretch>
                  <a:fillRect/>
                </a:stretch>
              </a:blipFill>
            </p:spPr>
            <p:txBody>
              <a:bodyPr/>
              <a:lstStyle/>
              <a:p>
                <a:r>
                  <a:rPr lang="de-DE">
                    <a:noFill/>
                  </a:rPr>
                  <a:t> </a:t>
                </a:r>
              </a:p>
            </p:txBody>
          </p:sp>
        </mc:Fallback>
      </mc:AlternateContent>
      <p:sp>
        <p:nvSpPr>
          <p:cNvPr id="15" name="Textfeld 14"/>
          <p:cNvSpPr txBox="1"/>
          <p:nvPr/>
        </p:nvSpPr>
        <p:spPr>
          <a:xfrm>
            <a:off x="468313" y="1052736"/>
            <a:ext cx="8021598" cy="1015663"/>
          </a:xfrm>
          <a:prstGeom prst="rect">
            <a:avLst/>
          </a:prstGeom>
          <a:noFill/>
        </p:spPr>
        <p:txBody>
          <a:bodyPr wrap="square" rtlCol="0">
            <a:spAutoFit/>
          </a:bodyPr>
          <a:lstStyle/>
          <a:p>
            <a:r>
              <a:rPr lang="de-DE" sz="2000" dirty="0">
                <a:latin typeface="+mn-lt"/>
              </a:rPr>
              <a:t>&gt; Konzeptionell kaum Unterschied zur </a:t>
            </a:r>
            <a:r>
              <a:rPr lang="de-DE" sz="2000" b="1" dirty="0">
                <a:solidFill>
                  <a:srgbClr val="0070C0"/>
                </a:solidFill>
                <a:latin typeface="+mn-lt"/>
              </a:rPr>
              <a:t>Häufigkeitsdichtefunktion</a:t>
            </a:r>
          </a:p>
          <a:p>
            <a:r>
              <a:rPr lang="de-DE" sz="2000" dirty="0">
                <a:latin typeface="+mn-lt"/>
              </a:rPr>
              <a:t>   (</a:t>
            </a:r>
            <a:r>
              <a:rPr lang="de-DE" sz="2000" b="1" dirty="0">
                <a:solidFill>
                  <a:srgbClr val="0070C0"/>
                </a:solidFill>
                <a:latin typeface="+mn-lt"/>
              </a:rPr>
              <a:t>Histogramm</a:t>
            </a:r>
            <a:r>
              <a:rPr lang="de-DE" sz="2000" dirty="0">
                <a:latin typeface="+mn-lt"/>
              </a:rPr>
              <a:t>). Jetzt: Dichtefunktion für Wahrscheinlichkeiten</a:t>
            </a:r>
          </a:p>
          <a:p>
            <a:r>
              <a:rPr lang="de-DE" sz="2000" dirty="0">
                <a:latin typeface="+mn-lt"/>
              </a:rPr>
              <a:t>   (Wahrscheinlichkeitsdichte statt Häufigkeitsdichte)</a:t>
            </a:r>
          </a:p>
        </p:txBody>
      </p:sp>
      <p:sp>
        <p:nvSpPr>
          <p:cNvPr id="16" name="Textfeld 15"/>
          <p:cNvSpPr txBox="1"/>
          <p:nvPr/>
        </p:nvSpPr>
        <p:spPr>
          <a:xfrm>
            <a:off x="468313" y="2181159"/>
            <a:ext cx="8021598" cy="1323439"/>
          </a:xfrm>
          <a:prstGeom prst="rect">
            <a:avLst/>
          </a:prstGeom>
          <a:noFill/>
        </p:spPr>
        <p:txBody>
          <a:bodyPr wrap="square" rtlCol="0">
            <a:spAutoFit/>
          </a:bodyPr>
          <a:lstStyle/>
          <a:p>
            <a:r>
              <a:rPr lang="de-DE" sz="2000" dirty="0">
                <a:latin typeface="+mn-lt"/>
              </a:rPr>
              <a:t>&gt; Beispielsweise beträgt der Dichtewert in (0, 0.5] konstant 1.2.</a:t>
            </a:r>
          </a:p>
          <a:p>
            <a:r>
              <a:rPr lang="de-DE" sz="2000" dirty="0">
                <a:latin typeface="+mn-lt"/>
              </a:rPr>
              <a:t>   Dies bedeutet im vorliegenden Fall, dass 120% Wahrscheinlichkeitsmasse</a:t>
            </a:r>
          </a:p>
          <a:p>
            <a:r>
              <a:rPr lang="de-DE" sz="2000" dirty="0">
                <a:latin typeface="+mn-lt"/>
              </a:rPr>
              <a:t>   auf einer Einheit (1 Euro) verteilt sind oder 60% Wahrscheinlichkeitsmasse</a:t>
            </a:r>
          </a:p>
          <a:p>
            <a:r>
              <a:rPr lang="de-DE" sz="2000" dirty="0">
                <a:latin typeface="+mn-lt"/>
              </a:rPr>
              <a:t>   auf einer halben Einheit (50 Cent)</a:t>
            </a:r>
          </a:p>
        </p:txBody>
      </p:sp>
      <mc:AlternateContent xmlns:mc="http://schemas.openxmlformats.org/markup-compatibility/2006" xmlns:a14="http://schemas.microsoft.com/office/drawing/2010/main">
        <mc:Choice Requires="a14">
          <p:sp>
            <p:nvSpPr>
              <p:cNvPr id="18" name="Textfeld 17"/>
              <p:cNvSpPr txBox="1"/>
              <p:nvPr/>
            </p:nvSpPr>
            <p:spPr>
              <a:xfrm>
                <a:off x="899592" y="5255244"/>
                <a:ext cx="6642992" cy="104714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≤0.8</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0</m:t>
                          </m:r>
                        </m:sub>
                        <m:sup>
                          <m:r>
                            <a:rPr lang="de-DE" sz="2000" b="0" i="1" smtClean="0">
                              <a:solidFill>
                                <a:schemeClr val="tx1"/>
                              </a:solidFill>
                              <a:latin typeface="Cambria Math"/>
                            </a:rPr>
                            <m:t>0.8</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𝑑𝑥</m:t>
                          </m:r>
                        </m:e>
                      </m:nary>
                      <m:r>
                        <a:rPr lang="de-DE" sz="2000" b="0" i="1" smtClean="0">
                          <a:solidFill>
                            <a:schemeClr val="tx1"/>
                          </a:solidFill>
                          <a:latin typeface="Cambria Math"/>
                        </a:rPr>
                        <m:t>=0.5</m:t>
                      </m:r>
                      <m:r>
                        <a:rPr lang="de-DE" sz="2000" b="0" i="1" smtClean="0">
                          <a:solidFill>
                            <a:schemeClr val="tx1"/>
                          </a:solidFill>
                          <a:latin typeface="Cambria Math"/>
                          <a:ea typeface="Cambria Math"/>
                        </a:rPr>
                        <m:t>×1.2+0.3×0.5=0.75</m:t>
                      </m:r>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899592" y="5255244"/>
                <a:ext cx="6642992" cy="1047146"/>
              </a:xfrm>
              <a:prstGeom prst="rect">
                <a:avLst/>
              </a:prstGeom>
              <a:blipFill rotWithShape="1">
                <a:blip r:embed="rId4"/>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1542521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3.1 Tabellarische Darstellungsmöglichkeiten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Textfeld 15"/>
          <p:cNvSpPr txBox="1">
            <a:spLocks noChangeArrowheads="1"/>
          </p:cNvSpPr>
          <p:nvPr/>
        </p:nvSpPr>
        <p:spPr bwMode="auto">
          <a:xfrm>
            <a:off x="468312" y="981075"/>
            <a:ext cx="4517948"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3.1.1 Elementare Begriffe und Notation</a:t>
            </a:r>
          </a:p>
        </p:txBody>
      </p:sp>
      <p:cxnSp>
        <p:nvCxnSpPr>
          <p:cNvPr id="2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5"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Textfeld 9"/>
          <p:cNvSpPr txBox="1">
            <a:spLocks noChangeArrowheads="1"/>
          </p:cNvSpPr>
          <p:nvPr/>
        </p:nvSpPr>
        <p:spPr bwMode="auto">
          <a:xfrm>
            <a:off x="456334" y="1668870"/>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Urliste</a:t>
            </a:r>
            <a:r>
              <a:rPr lang="de-DE" sz="2000" b="1" dirty="0">
                <a:solidFill>
                  <a:srgbClr val="0070C0"/>
                </a:solidFill>
                <a:latin typeface="+mn-lt"/>
              </a:rPr>
              <a:t> und Stichprobenumfang </a:t>
            </a:r>
            <a:r>
              <a:rPr lang="de-DE" sz="2000" dirty="0">
                <a:solidFill>
                  <a:srgbClr val="0070C0"/>
                </a:solidFill>
                <a:latin typeface="+mn-lt"/>
              </a:rPr>
              <a:t>●</a:t>
            </a:r>
            <a:endParaRPr lang="de-DE" sz="2000" b="1" dirty="0">
              <a:solidFill>
                <a:srgbClr val="0070C0"/>
              </a:solidFill>
              <a:latin typeface="+mn-lt"/>
            </a:endParaRPr>
          </a:p>
        </p:txBody>
      </p:sp>
      <p:sp>
        <p:nvSpPr>
          <p:cNvPr id="12" name="Textfeld 9"/>
          <p:cNvSpPr txBox="1">
            <a:spLocks noChangeArrowheads="1"/>
          </p:cNvSpPr>
          <p:nvPr/>
        </p:nvSpPr>
        <p:spPr bwMode="auto">
          <a:xfrm>
            <a:off x="467544" y="3073748"/>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Merkmale und Ausprägungsmöglichkeiten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p:nvPr/>
        </p:nvSpPr>
        <p:spPr>
          <a:xfrm>
            <a:off x="449213" y="3494503"/>
            <a:ext cx="8219354" cy="1015663"/>
          </a:xfrm>
          <a:prstGeom prst="rect">
            <a:avLst/>
          </a:prstGeom>
          <a:noFill/>
        </p:spPr>
        <p:txBody>
          <a:bodyPr wrap="square">
            <a:spAutoFit/>
          </a:bodyPr>
          <a:lstStyle/>
          <a:p>
            <a:pPr>
              <a:defRPr/>
            </a:pPr>
            <a:r>
              <a:rPr lang="de-DE" sz="2000" dirty="0">
                <a:latin typeface="+mn-lt"/>
                <a:cs typeface="Times New Roman"/>
              </a:rPr>
              <a:t>&gt; </a:t>
            </a:r>
            <a:r>
              <a:rPr lang="de-DE" sz="2000" b="1" dirty="0">
                <a:solidFill>
                  <a:srgbClr val="0070C0"/>
                </a:solidFill>
                <a:latin typeface="+mn-lt"/>
                <a:cs typeface="Times New Roman"/>
              </a:rPr>
              <a:t>Merkmal (Variable): </a:t>
            </a:r>
            <a:r>
              <a:rPr lang="de-DE" sz="2000" dirty="0">
                <a:latin typeface="+mn-lt"/>
                <a:cs typeface="Times New Roman"/>
              </a:rPr>
              <a:t>Interessierende Eigenschaft von Person, Objekt</a:t>
            </a:r>
          </a:p>
          <a:p>
            <a:pPr>
              <a:defRPr/>
            </a:pPr>
            <a:r>
              <a:rPr lang="de-DE" sz="2000" dirty="0">
                <a:latin typeface="+mn-lt"/>
                <a:cs typeface="Times New Roman"/>
              </a:rPr>
              <a:t>   oder Vorgang. Variable betont die Variabilität hinsichtlich verschiedener</a:t>
            </a:r>
          </a:p>
          <a:p>
            <a:pPr>
              <a:defRPr/>
            </a:pPr>
            <a:r>
              <a:rPr lang="de-DE" sz="2000" dirty="0">
                <a:latin typeface="+mn-lt"/>
                <a:cs typeface="Times New Roman"/>
              </a:rPr>
              <a:t>   </a:t>
            </a:r>
            <a:r>
              <a:rPr lang="de-DE" sz="2000" b="1" dirty="0">
                <a:solidFill>
                  <a:srgbClr val="0070C0"/>
                </a:solidFill>
                <a:latin typeface="+mn-lt"/>
                <a:cs typeface="Times New Roman"/>
              </a:rPr>
              <a:t>Ausprägungsmöglichkeiten</a:t>
            </a:r>
            <a:r>
              <a:rPr lang="de-DE" sz="2000" dirty="0">
                <a:latin typeface="+mn-lt"/>
                <a:cs typeface="Times New Roman"/>
              </a:rPr>
              <a:t>, meist notiert mit Großbuchstaben </a:t>
            </a:r>
            <a:r>
              <a:rPr lang="de-DE" sz="2000" i="1" dirty="0">
                <a:latin typeface="+mn-lt"/>
                <a:cs typeface="Times New Roman"/>
              </a:rPr>
              <a:t>X</a:t>
            </a:r>
            <a:r>
              <a:rPr lang="de-DE" sz="2000" dirty="0">
                <a:latin typeface="+mn-lt"/>
                <a:cs typeface="Times New Roman"/>
              </a:rPr>
              <a:t>, </a:t>
            </a:r>
            <a:r>
              <a:rPr lang="de-DE" sz="2000" i="1" dirty="0">
                <a:latin typeface="+mn-lt"/>
                <a:cs typeface="Times New Roman"/>
              </a:rPr>
              <a:t>Y</a:t>
            </a:r>
            <a:r>
              <a:rPr lang="de-DE" sz="2000" dirty="0">
                <a:latin typeface="+mn-lt"/>
                <a:cs typeface="Times New Roman"/>
              </a:rPr>
              <a:t>, </a:t>
            </a:r>
            <a:r>
              <a:rPr lang="de-DE" sz="2000" i="1" dirty="0">
                <a:latin typeface="+mn-lt"/>
                <a:cs typeface="Times New Roman"/>
              </a:rPr>
              <a:t>Z</a:t>
            </a:r>
            <a:r>
              <a:rPr lang="de-DE" sz="2000" dirty="0">
                <a:latin typeface="+mn-lt"/>
                <a:cs typeface="Times New Roman"/>
              </a:rPr>
              <a:t>, ... </a:t>
            </a:r>
            <a:endParaRPr lang="de-DE" sz="2000" b="1" dirty="0">
              <a:solidFill>
                <a:srgbClr val="0070C0"/>
              </a:solidFill>
              <a:latin typeface="+mn-lt"/>
              <a:cs typeface="Times New Roman"/>
            </a:endParaRPr>
          </a:p>
        </p:txBody>
      </p:sp>
      <mc:AlternateContent xmlns:mc="http://schemas.openxmlformats.org/markup-compatibility/2006" xmlns:a14="http://schemas.microsoft.com/office/drawing/2010/main">
        <mc:Choice Requires="a14">
          <p:sp>
            <p:nvSpPr>
              <p:cNvPr id="15" name="Textfeld 14"/>
              <p:cNvSpPr txBox="1"/>
              <p:nvPr/>
            </p:nvSpPr>
            <p:spPr>
              <a:xfrm>
                <a:off x="445622" y="5237813"/>
                <a:ext cx="8136140" cy="1323439"/>
              </a:xfrm>
              <a:prstGeom prst="rect">
                <a:avLst/>
              </a:prstGeom>
              <a:noFill/>
            </p:spPr>
            <p:txBody>
              <a:bodyPr wrap="square">
                <a:spAutoFit/>
              </a:bodyPr>
              <a:lstStyle/>
              <a:p>
                <a:pPr>
                  <a:defRPr/>
                </a:pPr>
                <a:r>
                  <a:rPr lang="de-DE" sz="2000" dirty="0">
                    <a:latin typeface="+mn-lt"/>
                    <a:cs typeface="Times New Roman"/>
                  </a:rPr>
                  <a:t>&gt; </a:t>
                </a:r>
                <a:r>
                  <a:rPr lang="de-DE" sz="2000" b="1" dirty="0">
                    <a:solidFill>
                      <a:srgbClr val="0070C0"/>
                    </a:solidFill>
                    <a:latin typeface="+mn-lt"/>
                    <a:cs typeface="Times New Roman"/>
                  </a:rPr>
                  <a:t>Ausprägungsmöglichkeiten: </a:t>
                </a:r>
                <a:r>
                  <a:rPr lang="de-DE" sz="2000" dirty="0">
                    <a:latin typeface="+mn-lt"/>
                    <a:cs typeface="Times New Roman"/>
                  </a:rPr>
                  <a:t>Menge aller Werte oder Kategorien, welche</a:t>
                </a:r>
              </a:p>
              <a:p>
                <a:pPr>
                  <a:defRPr/>
                </a:pPr>
                <a:r>
                  <a:rPr lang="de-DE" sz="2000" b="1" dirty="0">
                    <a:solidFill>
                      <a:srgbClr val="0070C0"/>
                    </a:solidFill>
                    <a:latin typeface="+mn-lt"/>
                    <a:cs typeface="Times New Roman"/>
                  </a:rPr>
                  <a:t>   </a:t>
                </a:r>
                <a:r>
                  <a:rPr lang="de-DE" sz="2000" dirty="0">
                    <a:latin typeface="+mn-lt"/>
                    <a:cs typeface="Times New Roman"/>
                  </a:rPr>
                  <a:t>ein Merkmal (eine Variable) potenziell annehmen kann</a:t>
                </a:r>
              </a:p>
              <a:p>
                <a:pPr>
                  <a:defRPr/>
                </a:pPr>
                <a:r>
                  <a:rPr lang="de-DE" sz="2000" dirty="0">
                    <a:latin typeface="+mn-lt"/>
                    <a:cs typeface="Times New Roman"/>
                  </a:rPr>
                  <a:t>   Im Falle von Klausuren könnte z. B. gelten </a:t>
                </a:r>
                <a14:m>
                  <m:oMath xmlns:m="http://schemas.openxmlformats.org/officeDocument/2006/math">
                    <m:sSub>
                      <m:sSubPr>
                        <m:ctrlPr>
                          <a:rPr lang="de-DE" sz="2000" i="1">
                            <a:latin typeface="Cambria Math" panose="02040503050406030204" pitchFamily="18" charset="0"/>
                            <a:cs typeface="Times New Roman"/>
                          </a:rPr>
                        </m:ctrlPr>
                      </m:sSubPr>
                      <m:e>
                        <m:r>
                          <a:rPr lang="de-DE" sz="2000" i="1">
                            <a:latin typeface="Cambria Math"/>
                            <a:cs typeface="Times New Roman"/>
                          </a:rPr>
                          <m:t>𝑎</m:t>
                        </m:r>
                      </m:e>
                      <m:sub>
                        <m:r>
                          <a:rPr lang="de-DE" sz="2000" i="1">
                            <a:latin typeface="Cambria Math"/>
                            <a:cs typeface="Times New Roman"/>
                          </a:rPr>
                          <m:t>1</m:t>
                        </m:r>
                      </m:sub>
                    </m:sSub>
                  </m:oMath>
                </a14:m>
                <a:r>
                  <a:rPr lang="de-DE" sz="2000">
                    <a:latin typeface="+mn-lt"/>
                    <a:cs typeface="Times New Roman"/>
                  </a:rPr>
                  <a:t>= 1.0, </a:t>
                </a:r>
                <a14:m>
                  <m:oMath xmlns:m="http://schemas.openxmlformats.org/officeDocument/2006/math">
                    <m:sSub>
                      <m:sSubPr>
                        <m:ctrlPr>
                          <a:rPr lang="de-DE" sz="2000" i="1">
                            <a:latin typeface="Cambria Math" panose="02040503050406030204" pitchFamily="18" charset="0"/>
                            <a:cs typeface="Times New Roman"/>
                          </a:rPr>
                        </m:ctrlPr>
                      </m:sSubPr>
                      <m:e>
                        <m:r>
                          <a:rPr lang="de-DE" sz="2000" i="1">
                            <a:latin typeface="Cambria Math"/>
                            <a:cs typeface="Times New Roman"/>
                          </a:rPr>
                          <m:t>𝑎</m:t>
                        </m:r>
                      </m:e>
                      <m:sub>
                        <m:r>
                          <a:rPr lang="de-DE" sz="2000" i="1">
                            <a:latin typeface="Cambria Math"/>
                            <a:cs typeface="Times New Roman"/>
                          </a:rPr>
                          <m:t>2</m:t>
                        </m:r>
                      </m:sub>
                    </m:sSub>
                  </m:oMath>
                </a14:m>
                <a:r>
                  <a:rPr lang="de-DE" sz="2000" dirty="0">
                    <a:latin typeface="+mn-lt"/>
                    <a:cs typeface="Times New Roman"/>
                  </a:rPr>
                  <a:t>= 1.3, </a:t>
                </a:r>
                <a14:m>
                  <m:oMath xmlns:m="http://schemas.openxmlformats.org/officeDocument/2006/math">
                    <m:sSub>
                      <m:sSubPr>
                        <m:ctrlPr>
                          <a:rPr lang="de-DE" sz="2000" i="1">
                            <a:latin typeface="Cambria Math" panose="02040503050406030204" pitchFamily="18" charset="0"/>
                            <a:cs typeface="Times New Roman"/>
                          </a:rPr>
                        </m:ctrlPr>
                      </m:sSubPr>
                      <m:e>
                        <m:r>
                          <a:rPr lang="de-DE" sz="2000" i="1">
                            <a:latin typeface="Cambria Math"/>
                            <a:cs typeface="Times New Roman"/>
                          </a:rPr>
                          <m:t>𝑎</m:t>
                        </m:r>
                      </m:e>
                      <m:sub>
                        <m:r>
                          <a:rPr lang="de-DE" sz="2000" i="1">
                            <a:latin typeface="Cambria Math"/>
                            <a:cs typeface="Times New Roman"/>
                          </a:rPr>
                          <m:t>3</m:t>
                        </m:r>
                      </m:sub>
                    </m:sSub>
                  </m:oMath>
                </a14:m>
                <a:r>
                  <a:rPr lang="de-DE" sz="2000" dirty="0">
                    <a:latin typeface="+mn-lt"/>
                    <a:cs typeface="Times New Roman"/>
                  </a:rPr>
                  <a:t>= 1.7,...</a:t>
                </a:r>
              </a:p>
              <a:p>
                <a:pPr>
                  <a:defRPr/>
                </a:pPr>
                <a:r>
                  <a:rPr lang="de-DE" sz="2000" dirty="0">
                    <a:latin typeface="+mn-lt"/>
                    <a:cs typeface="Times New Roman"/>
                  </a:rPr>
                  <a:t>   im Falle des Merkmal „Raucherstatus: </a:t>
                </a:r>
                <a14:m>
                  <m:oMath xmlns:m="http://schemas.openxmlformats.org/officeDocument/2006/math">
                    <m:sSub>
                      <m:sSubPr>
                        <m:ctrlPr>
                          <a:rPr lang="de-DE" sz="2000" i="1">
                            <a:latin typeface="Cambria Math" panose="02040503050406030204" pitchFamily="18" charset="0"/>
                            <a:cs typeface="Times New Roman"/>
                          </a:rPr>
                        </m:ctrlPr>
                      </m:sSubPr>
                      <m:e>
                        <m:r>
                          <a:rPr lang="de-DE" sz="2000" i="1">
                            <a:latin typeface="Cambria Math"/>
                            <a:cs typeface="Times New Roman"/>
                          </a:rPr>
                          <m:t>𝑎</m:t>
                        </m:r>
                      </m:e>
                      <m:sub>
                        <m:r>
                          <a:rPr lang="de-DE" sz="2000" i="1">
                            <a:latin typeface="Cambria Math"/>
                            <a:cs typeface="Times New Roman"/>
                          </a:rPr>
                          <m:t>1</m:t>
                        </m:r>
                      </m:sub>
                    </m:sSub>
                  </m:oMath>
                </a14:m>
                <a:r>
                  <a:rPr lang="de-DE" sz="2000" dirty="0">
                    <a:latin typeface="+mn-lt"/>
                    <a:cs typeface="Times New Roman"/>
                  </a:rPr>
                  <a:t>= Raucher, </a:t>
                </a:r>
                <a14:m>
                  <m:oMath xmlns:m="http://schemas.openxmlformats.org/officeDocument/2006/math">
                    <m:sSub>
                      <m:sSubPr>
                        <m:ctrlPr>
                          <a:rPr lang="de-DE" sz="2000" i="1">
                            <a:latin typeface="Cambria Math" panose="02040503050406030204" pitchFamily="18" charset="0"/>
                            <a:cs typeface="Times New Roman"/>
                          </a:rPr>
                        </m:ctrlPr>
                      </m:sSubPr>
                      <m:e>
                        <m:r>
                          <a:rPr lang="de-DE" sz="2000" i="1">
                            <a:latin typeface="Cambria Math"/>
                            <a:cs typeface="Times New Roman"/>
                          </a:rPr>
                          <m:t>𝑎</m:t>
                        </m:r>
                      </m:e>
                      <m:sub>
                        <m:r>
                          <a:rPr lang="de-DE" sz="2000" i="1">
                            <a:latin typeface="Cambria Math"/>
                            <a:cs typeface="Times New Roman"/>
                          </a:rPr>
                          <m:t>2</m:t>
                        </m:r>
                      </m:sub>
                    </m:sSub>
                  </m:oMath>
                </a14:m>
                <a:r>
                  <a:rPr lang="de-DE" sz="2000" dirty="0">
                    <a:latin typeface="+mn-lt"/>
                    <a:cs typeface="Times New Roman"/>
                  </a:rPr>
                  <a:t>= Nichtraucher, ...</a:t>
                </a:r>
              </a:p>
            </p:txBody>
          </p:sp>
        </mc:Choice>
        <mc:Fallback xmlns="">
          <p:sp>
            <p:nvSpPr>
              <p:cNvPr id="15" name="Textfeld 14"/>
              <p:cNvSpPr txBox="1">
                <a:spLocks noRot="1" noChangeAspect="1" noMove="1" noResize="1" noEditPoints="1" noAdjustHandles="1" noChangeArrowheads="1" noChangeShapeType="1" noTextEdit="1"/>
              </p:cNvSpPr>
              <p:nvPr/>
            </p:nvSpPr>
            <p:spPr>
              <a:xfrm>
                <a:off x="445622" y="5237813"/>
                <a:ext cx="8136140" cy="1323439"/>
              </a:xfrm>
              <a:prstGeom prst="rect">
                <a:avLst/>
              </a:prstGeom>
              <a:blipFill>
                <a:blip r:embed="rId3"/>
                <a:stretch>
                  <a:fillRect l="-749" t="-2304" b="-737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49213" y="4510166"/>
                <a:ext cx="8219354" cy="707886"/>
              </a:xfrm>
              <a:prstGeom prst="rect">
                <a:avLst/>
              </a:prstGeom>
              <a:noFill/>
            </p:spPr>
            <p:txBody>
              <a:bodyPr wrap="square">
                <a:spAutoFit/>
              </a:bodyPr>
              <a:lstStyle/>
              <a:p>
                <a:pPr>
                  <a:defRPr/>
                </a:pPr>
                <a:r>
                  <a:rPr lang="de-DE" sz="2000" dirty="0">
                    <a:latin typeface="+mn-lt"/>
                    <a:cs typeface="Times New Roman"/>
                  </a:rPr>
                  <a:t>&gt; Beobachtungswerte eines Merkmals werden mit Kleinbuchstaben notiert:</a:t>
                </a:r>
              </a:p>
              <a:p>
                <a:pPr>
                  <a:defRPr/>
                </a:pPr>
                <a:r>
                  <a:rPr lang="de-DE" sz="2000" dirty="0">
                    <a:latin typeface="+mn-lt"/>
                    <a:cs typeface="Times New Roman"/>
                  </a:rPr>
                  <a:t>          </a:t>
                </a:r>
                <a14:m>
                  <m:oMath xmlns:m="http://schemas.openxmlformats.org/officeDocument/2006/math">
                    <m:sSub>
                      <m:sSubPr>
                        <m:ctrlPr>
                          <a:rPr lang="de-DE" sz="2000" i="1" smtClean="0">
                            <a:latin typeface="Cambria Math" panose="02040503050406030204" pitchFamily="18" charset="0"/>
                            <a:cs typeface="Times New Roman"/>
                          </a:rPr>
                        </m:ctrlPr>
                      </m:sSubPr>
                      <m:e>
                        <m:r>
                          <a:rPr lang="de-DE" sz="2000" b="0" i="1" smtClean="0">
                            <a:latin typeface="Cambria Math"/>
                            <a:cs typeface="Times New Roman"/>
                          </a:rPr>
                          <m:t>𝑥</m:t>
                        </m:r>
                      </m:e>
                      <m:sub>
                        <m:r>
                          <a:rPr lang="de-DE" sz="2000" b="0" i="1" smtClean="0">
                            <a:latin typeface="Cambria Math"/>
                            <a:cs typeface="Times New Roman"/>
                          </a:rPr>
                          <m:t>1</m:t>
                        </m:r>
                      </m:sub>
                    </m:sSub>
                    <m:r>
                      <a:rPr lang="de-DE" sz="2000" b="0" i="1" smtClean="0">
                        <a:latin typeface="Cambria Math"/>
                        <a:cs typeface="Times New Roman"/>
                      </a:rPr>
                      <m:t>,</m:t>
                    </m:r>
                    <m:sSub>
                      <m:sSubPr>
                        <m:ctrlPr>
                          <a:rPr lang="de-DE" sz="2000" b="0" i="1" smtClean="0">
                            <a:latin typeface="Cambria Math" panose="02040503050406030204" pitchFamily="18" charset="0"/>
                            <a:cs typeface="Times New Roman"/>
                          </a:rPr>
                        </m:ctrlPr>
                      </m:sSubPr>
                      <m:e>
                        <m:r>
                          <a:rPr lang="de-DE" sz="2000" b="0" i="1" smtClean="0">
                            <a:latin typeface="Cambria Math"/>
                            <a:cs typeface="Times New Roman"/>
                          </a:rPr>
                          <m:t>𝑥</m:t>
                        </m:r>
                      </m:e>
                      <m:sub>
                        <m:r>
                          <a:rPr lang="de-DE" sz="2000" b="0" i="1" smtClean="0">
                            <a:latin typeface="Cambria Math"/>
                            <a:cs typeface="Times New Roman"/>
                          </a:rPr>
                          <m:t>2</m:t>
                        </m:r>
                      </m:sub>
                    </m:sSub>
                    <m:r>
                      <a:rPr lang="de-DE" sz="2000" b="0" i="1" smtClean="0">
                        <a:latin typeface="Cambria Math"/>
                        <a:cs typeface="Times New Roman"/>
                      </a:rPr>
                      <m:t>,…,</m:t>
                    </m:r>
                    <m:sSub>
                      <m:sSubPr>
                        <m:ctrlPr>
                          <a:rPr lang="de-DE" sz="2000" b="0" i="1" smtClean="0">
                            <a:latin typeface="Cambria Math" panose="02040503050406030204" pitchFamily="18" charset="0"/>
                            <a:cs typeface="Times New Roman"/>
                          </a:rPr>
                        </m:ctrlPr>
                      </m:sSubPr>
                      <m:e>
                        <m:r>
                          <a:rPr lang="de-DE" sz="2000" b="0" i="1" smtClean="0">
                            <a:latin typeface="Cambria Math"/>
                            <a:cs typeface="Times New Roman"/>
                          </a:rPr>
                          <m:t>𝑥</m:t>
                        </m:r>
                      </m:e>
                      <m:sub>
                        <m:r>
                          <a:rPr lang="de-DE" sz="2000" b="0" i="1" smtClean="0">
                            <a:latin typeface="Cambria Math"/>
                            <a:cs typeface="Times New Roman"/>
                          </a:rPr>
                          <m:t>𝑛</m:t>
                        </m:r>
                      </m:sub>
                    </m:sSub>
                  </m:oMath>
                </a14:m>
                <a:r>
                  <a:rPr lang="de-DE" sz="2000" dirty="0">
                    <a:latin typeface="+mn-lt"/>
                    <a:cs typeface="Times New Roman"/>
                  </a:rPr>
                  <a:t> bzw.</a:t>
                </a:r>
                <a:r>
                  <a:rPr lang="de-DE" sz="2000" dirty="0">
                    <a:cs typeface="Times New Roman"/>
                  </a:rPr>
                  <a:t> </a:t>
                </a:r>
                <a14:m>
                  <m:oMath xmlns:m="http://schemas.openxmlformats.org/officeDocument/2006/math">
                    <m:sSub>
                      <m:sSubPr>
                        <m:ctrlPr>
                          <a:rPr lang="de-DE" sz="2000" i="1">
                            <a:latin typeface="Cambria Math" panose="02040503050406030204" pitchFamily="18" charset="0"/>
                            <a:cs typeface="Times New Roman"/>
                          </a:rPr>
                        </m:ctrlPr>
                      </m:sSubPr>
                      <m:e>
                        <m:r>
                          <a:rPr lang="de-DE" sz="2000" b="0" i="1" smtClean="0">
                            <a:latin typeface="Cambria Math"/>
                            <a:cs typeface="Times New Roman"/>
                          </a:rPr>
                          <m:t>𝑦</m:t>
                        </m:r>
                      </m:e>
                      <m:sub>
                        <m:r>
                          <a:rPr lang="de-DE" sz="2000" i="1">
                            <a:latin typeface="Cambria Math"/>
                            <a:cs typeface="Times New Roman"/>
                          </a:rPr>
                          <m:t>1</m:t>
                        </m:r>
                      </m:sub>
                    </m:sSub>
                    <m:r>
                      <a:rPr lang="de-DE" sz="2000" i="1">
                        <a:latin typeface="Cambria Math"/>
                        <a:cs typeface="Times New Roman"/>
                      </a:rPr>
                      <m:t>,</m:t>
                    </m:r>
                    <m:sSub>
                      <m:sSubPr>
                        <m:ctrlPr>
                          <a:rPr lang="de-DE" sz="2000" i="1">
                            <a:latin typeface="Cambria Math" panose="02040503050406030204" pitchFamily="18" charset="0"/>
                            <a:cs typeface="Times New Roman"/>
                          </a:rPr>
                        </m:ctrlPr>
                      </m:sSubPr>
                      <m:e>
                        <m:r>
                          <a:rPr lang="de-DE" sz="2000" b="0" i="1" smtClean="0">
                            <a:latin typeface="Cambria Math"/>
                            <a:cs typeface="Times New Roman"/>
                          </a:rPr>
                          <m:t>𝑦</m:t>
                        </m:r>
                      </m:e>
                      <m:sub>
                        <m:r>
                          <a:rPr lang="de-DE" sz="2000" i="1">
                            <a:latin typeface="Cambria Math"/>
                            <a:cs typeface="Times New Roman"/>
                          </a:rPr>
                          <m:t>2</m:t>
                        </m:r>
                      </m:sub>
                    </m:sSub>
                    <m:r>
                      <a:rPr lang="de-DE" sz="2000" i="1">
                        <a:latin typeface="Cambria Math"/>
                        <a:cs typeface="Times New Roman"/>
                      </a:rPr>
                      <m:t>,…,</m:t>
                    </m:r>
                    <m:sSub>
                      <m:sSubPr>
                        <m:ctrlPr>
                          <a:rPr lang="de-DE" sz="2000" i="1" smtClean="0">
                            <a:latin typeface="Cambria Math" panose="02040503050406030204" pitchFamily="18" charset="0"/>
                            <a:cs typeface="Times New Roman"/>
                          </a:rPr>
                        </m:ctrlPr>
                      </m:sSubPr>
                      <m:e>
                        <m:r>
                          <a:rPr lang="de-DE" sz="2000" b="0" i="1" smtClean="0">
                            <a:latin typeface="Cambria Math"/>
                            <a:cs typeface="Times New Roman"/>
                          </a:rPr>
                          <m:t>𝑦</m:t>
                        </m:r>
                      </m:e>
                      <m:sub>
                        <m:r>
                          <a:rPr lang="de-DE" sz="2000" i="1">
                            <a:latin typeface="Cambria Math"/>
                            <a:cs typeface="Times New Roman"/>
                          </a:rPr>
                          <m:t>𝑛</m:t>
                        </m:r>
                      </m:sub>
                    </m:sSub>
                  </m:oMath>
                </a14:m>
                <a:r>
                  <a:rPr lang="de-DE" sz="2000" dirty="0">
                    <a:latin typeface="+mn-lt"/>
                    <a:cs typeface="Times New Roman"/>
                  </a:rPr>
                  <a:t> usw.</a:t>
                </a:r>
              </a:p>
            </p:txBody>
          </p:sp>
        </mc:Choice>
        <mc:Fallback xmlns="">
          <p:sp>
            <p:nvSpPr>
              <p:cNvPr id="18" name="Textfeld 17"/>
              <p:cNvSpPr txBox="1">
                <a:spLocks noRot="1" noChangeAspect="1" noMove="1" noResize="1" noEditPoints="1" noAdjustHandles="1" noChangeArrowheads="1" noChangeShapeType="1" noTextEdit="1"/>
              </p:cNvSpPr>
              <p:nvPr/>
            </p:nvSpPr>
            <p:spPr>
              <a:xfrm>
                <a:off x="449213" y="4510166"/>
                <a:ext cx="8219354" cy="707886"/>
              </a:xfrm>
              <a:prstGeom prst="rect">
                <a:avLst/>
              </a:prstGeom>
              <a:blipFill rotWithShape="1">
                <a:blip r:embed="rId4"/>
                <a:stretch>
                  <a:fillRect l="-816" t="-4310" b="-14655"/>
                </a:stretch>
              </a:blipFill>
            </p:spPr>
            <p:txBody>
              <a:bodyPr/>
              <a:lstStyle/>
              <a:p>
                <a:r>
                  <a:rPr lang="de-DE">
                    <a:noFill/>
                  </a:rPr>
                  <a:t> </a:t>
                </a:r>
              </a:p>
            </p:txBody>
          </p:sp>
        </mc:Fallback>
      </mc:AlternateContent>
      <p:sp>
        <p:nvSpPr>
          <p:cNvPr id="19" name="Textfeld 18"/>
          <p:cNvSpPr txBox="1"/>
          <p:nvPr/>
        </p:nvSpPr>
        <p:spPr>
          <a:xfrm>
            <a:off x="469023" y="2094166"/>
            <a:ext cx="8219354" cy="400110"/>
          </a:xfrm>
          <a:prstGeom prst="rect">
            <a:avLst/>
          </a:prstGeom>
          <a:noFill/>
        </p:spPr>
        <p:txBody>
          <a:bodyPr wrap="square">
            <a:spAutoFit/>
          </a:bodyPr>
          <a:lstStyle/>
          <a:p>
            <a:pPr>
              <a:defRPr/>
            </a:pPr>
            <a:r>
              <a:rPr lang="de-DE" sz="2000" dirty="0">
                <a:latin typeface="+mn-lt"/>
                <a:cs typeface="Times New Roman"/>
              </a:rPr>
              <a:t>&gt; </a:t>
            </a:r>
            <a:r>
              <a:rPr lang="de-DE" sz="2000" b="1" dirty="0" err="1">
                <a:solidFill>
                  <a:srgbClr val="0070C0"/>
                </a:solidFill>
                <a:latin typeface="+mn-lt"/>
                <a:cs typeface="Times New Roman"/>
              </a:rPr>
              <a:t>Urliste</a:t>
            </a:r>
            <a:r>
              <a:rPr lang="de-DE" sz="2000" dirty="0">
                <a:latin typeface="+mn-lt"/>
                <a:cs typeface="Times New Roman"/>
              </a:rPr>
              <a:t>: Nichtmanipulierte ursprünglich Beobachtungswerte </a:t>
            </a:r>
          </a:p>
        </p:txBody>
      </p:sp>
      <p:sp>
        <p:nvSpPr>
          <p:cNvPr id="20" name="Textfeld 19"/>
          <p:cNvSpPr txBox="1"/>
          <p:nvPr/>
        </p:nvSpPr>
        <p:spPr>
          <a:xfrm>
            <a:off x="469023" y="2505503"/>
            <a:ext cx="8219354" cy="400110"/>
          </a:xfrm>
          <a:prstGeom prst="rect">
            <a:avLst/>
          </a:prstGeom>
          <a:noFill/>
        </p:spPr>
        <p:txBody>
          <a:bodyPr wrap="square">
            <a:spAutoFit/>
          </a:bodyPr>
          <a:lstStyle/>
          <a:p>
            <a:pPr>
              <a:defRPr/>
            </a:pPr>
            <a:r>
              <a:rPr lang="de-DE" sz="2000" dirty="0">
                <a:latin typeface="+mn-lt"/>
                <a:cs typeface="Times New Roman"/>
              </a:rPr>
              <a:t>&gt; </a:t>
            </a:r>
            <a:r>
              <a:rPr lang="de-DE" sz="2000" b="1" dirty="0">
                <a:solidFill>
                  <a:srgbClr val="0070C0"/>
                </a:solidFill>
                <a:latin typeface="+mn-lt"/>
                <a:cs typeface="Times New Roman"/>
              </a:rPr>
              <a:t>Stichprobenumfang</a:t>
            </a:r>
            <a:r>
              <a:rPr lang="de-DE" sz="2000" dirty="0">
                <a:latin typeface="+mn-lt"/>
                <a:cs typeface="Times New Roman"/>
              </a:rPr>
              <a:t>: Anzahl an Beobachtungswerten; notiert mit </a:t>
            </a:r>
            <a:r>
              <a:rPr lang="de-DE" sz="2000" i="1" dirty="0">
                <a:latin typeface="+mn-lt"/>
                <a:cs typeface="Times New Roman"/>
              </a:rPr>
              <a:t>n</a:t>
            </a:r>
          </a:p>
        </p:txBody>
      </p: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727144511"/>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347</a:t>
            </a:r>
            <a:endParaRPr lang="de-DE" sz="8000" b="1" dirty="0">
              <a:solidFill>
                <a:schemeClr val="tx1"/>
              </a:solidFill>
              <a:latin typeface="+mj-lt"/>
            </a:endParaRPr>
          </a:p>
        </p:txBody>
      </p:sp>
      <p:sp>
        <p:nvSpPr>
          <p:cNvPr id="6" name="Textfeld 5"/>
          <p:cNvSpPr txBox="1">
            <a:spLocks noChangeArrowheads="1"/>
          </p:cNvSpPr>
          <p:nvPr/>
        </p:nvSpPr>
        <p:spPr bwMode="auto">
          <a:xfrm>
            <a:off x="468312" y="1052736"/>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S1-b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468313" y="1452846"/>
            <a:ext cx="8136135" cy="707886"/>
          </a:xfrm>
          <a:prstGeom prst="rect">
            <a:avLst/>
          </a:prstGeom>
          <a:noFill/>
        </p:spPr>
        <p:txBody>
          <a:bodyPr wrap="square" rtlCol="0">
            <a:spAutoFit/>
          </a:bodyPr>
          <a:lstStyle/>
          <a:p>
            <a:r>
              <a:rPr lang="de-DE" sz="2000" dirty="0">
                <a:latin typeface="+mn-lt"/>
              </a:rPr>
              <a:t>Sei </a:t>
            </a:r>
            <a:r>
              <a:rPr lang="de-DE" sz="2000" i="1" dirty="0">
                <a:latin typeface="+mn-lt"/>
              </a:rPr>
              <a:t>Y</a:t>
            </a:r>
            <a:r>
              <a:rPr lang="de-DE" sz="2000" dirty="0">
                <a:latin typeface="+mn-lt"/>
              </a:rPr>
              <a:t> die Wartezeit (in Minuten) bis zum nächsten eingehenden Notruf</a:t>
            </a:r>
          </a:p>
          <a:p>
            <a:r>
              <a:rPr lang="de-DE" sz="2000" dirty="0">
                <a:latin typeface="+mn-lt"/>
              </a:rPr>
              <a:t>an einem Rettungswagenstützpunkt. Beispielsweise könnte dann gelten: </a:t>
            </a:r>
          </a:p>
        </p:txBody>
      </p:sp>
      <mc:AlternateContent xmlns:mc="http://schemas.openxmlformats.org/markup-compatibility/2006" xmlns:a14="http://schemas.microsoft.com/office/drawing/2010/main">
        <mc:Choice Requires="a14">
          <p:sp>
            <p:nvSpPr>
              <p:cNvPr id="12" name="Textfeld 11"/>
              <p:cNvSpPr txBox="1"/>
              <p:nvPr/>
            </p:nvSpPr>
            <p:spPr>
              <a:xfrm>
                <a:off x="971601" y="2195048"/>
                <a:ext cx="5220841" cy="71057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𝑌</m:t>
                          </m:r>
                        </m:sub>
                      </m:sSub>
                      <m:d>
                        <m:dPr>
                          <m:ctrlPr>
                            <a:rPr lang="de-DE" sz="2000" b="0" i="1" smtClean="0">
                              <a:latin typeface="Cambria Math" panose="02040503050406030204" pitchFamily="18" charset="0"/>
                            </a:rPr>
                          </m:ctrlPr>
                        </m:dPr>
                        <m:e>
                          <m:r>
                            <a:rPr lang="de-DE" sz="2000" b="0" i="1" smtClean="0">
                              <a:latin typeface="Cambria Math"/>
                            </a:rPr>
                            <m:t>𝑦</m:t>
                          </m:r>
                        </m:e>
                      </m:d>
                      <m:r>
                        <a:rPr lang="de-DE" sz="2000" b="0" i="1" smtClean="0">
                          <a:latin typeface="Cambria Math"/>
                        </a:rPr>
                        <m:t>=</m:t>
                      </m:r>
                      <m:d>
                        <m:dPr>
                          <m:begChr m:val="{"/>
                          <m:endChr m:val=""/>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r>
                                  <m:rPr>
                                    <m:brk m:alnAt="7"/>
                                  </m:rPr>
                                  <a:rPr lang="de-DE" sz="2000" b="0" i="1" smtClean="0">
                                    <a:latin typeface="Cambria Math"/>
                                  </a:rPr>
                                  <m:t>0</m:t>
                                </m:r>
                                <m:r>
                                  <a:rPr lang="de-DE" sz="2000" b="0" i="1" smtClean="0">
                                    <a:latin typeface="Cambria Math"/>
                                  </a:rPr>
                                  <m:t>.05</m:t>
                                </m:r>
                                <m:sSup>
                                  <m:sSupPr>
                                    <m:ctrlPr>
                                      <a:rPr lang="de-DE" sz="2000" b="0" i="1" smtClean="0">
                                        <a:latin typeface="Cambria Math" panose="02040503050406030204" pitchFamily="18" charset="0"/>
                                      </a:rPr>
                                    </m:ctrlPr>
                                  </m:sSupPr>
                                  <m:e>
                                    <m:r>
                                      <m:rPr>
                                        <m:brk m:alnAt="7"/>
                                      </m:rPr>
                                      <a:rPr lang="de-DE" sz="2000" b="0" i="1" smtClean="0">
                                        <a:latin typeface="Cambria Math"/>
                                      </a:rPr>
                                      <m:t>𝑒</m:t>
                                    </m:r>
                                  </m:e>
                                  <m:sup>
                                    <m:r>
                                      <m:rPr>
                                        <m:brk m:alnAt="7"/>
                                      </m:rPr>
                                      <a:rPr lang="de-DE" sz="2000" b="0" i="1" smtClean="0">
                                        <a:latin typeface="Cambria Math"/>
                                      </a:rPr>
                                      <m:t>−</m:t>
                                    </m:r>
                                    <m:r>
                                      <a:rPr lang="de-DE" sz="2000" b="0" i="1" smtClean="0">
                                        <a:latin typeface="Cambria Math"/>
                                      </a:rPr>
                                      <m:t>0.05</m:t>
                                    </m:r>
                                    <m:r>
                                      <a:rPr lang="de-DE" sz="2000" b="0" i="1" smtClean="0">
                                        <a:latin typeface="Cambria Math"/>
                                      </a:rPr>
                                      <m:t>𝑦</m:t>
                                    </m:r>
                                  </m:sup>
                                </m:sSup>
                                <m:r>
                                  <m:rPr>
                                    <m:brk m:alnAt="7"/>
                                  </m:rPr>
                                  <a:rPr lang="de-DE" sz="2000" b="0" i="1" smtClean="0">
                                    <a:latin typeface="Cambria Math"/>
                                  </a:rPr>
                                  <m:t>,</m:t>
                                </m:r>
                                <m:r>
                                  <a:rPr lang="de-DE" sz="2000" b="0" i="1" smtClean="0">
                                    <a:latin typeface="Cambria Math"/>
                                  </a:rPr>
                                  <m:t>      </m:t>
                                </m:r>
                                <m:r>
                                  <a:rPr lang="de-DE" sz="2000" b="0" i="1" smtClean="0">
                                    <a:latin typeface="Cambria Math"/>
                                  </a:rPr>
                                  <m:t>𝑦</m:t>
                                </m:r>
                                <m:r>
                                  <a:rPr lang="de-DE" sz="2000" b="0" i="1" smtClean="0">
                                    <a:latin typeface="Cambria Math"/>
                                    <a:ea typeface="Cambria Math"/>
                                  </a:rPr>
                                  <m:t>≥0,</m:t>
                                </m:r>
                              </m:e>
                            </m:mr>
                            <m:mr>
                              <m:e>
                                <m:r>
                                  <a:rPr lang="de-DE" sz="2000" b="0" i="1" smtClean="0">
                                    <a:latin typeface="Cambria Math"/>
                                  </a:rPr>
                                  <m:t>0,                          </m:t>
                                </m:r>
                                <m:r>
                                  <a:rPr lang="de-DE" sz="2000" i="1">
                                    <a:latin typeface="Cambria Math"/>
                                  </a:rPr>
                                  <m:t>𝑦</m:t>
                                </m:r>
                                <m:r>
                                  <a:rPr lang="de-DE" sz="2000" b="0" i="1" smtClean="0">
                                    <a:latin typeface="Cambria Math"/>
                                  </a:rPr>
                                  <m:t>&lt;</m:t>
                                </m:r>
                                <m:r>
                                  <a:rPr lang="de-DE" sz="2000" i="1">
                                    <a:latin typeface="Cambria Math"/>
                                    <a:ea typeface="Cambria Math"/>
                                  </a:rPr>
                                  <m:t>0</m:t>
                                </m:r>
                                <m:r>
                                  <a:rPr lang="de-DE" sz="2000" b="0" i="1" smtClean="0">
                                    <a:latin typeface="Cambria Math"/>
                                  </a:rPr>
                                  <m:t>.</m:t>
                                </m:r>
                              </m:e>
                            </m:mr>
                          </m:m>
                        </m:e>
                      </m:d>
                    </m:oMath>
                  </m:oMathPara>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971601" y="2195048"/>
                <a:ext cx="5220841" cy="710579"/>
              </a:xfrm>
              <a:prstGeom prst="rect">
                <a:avLst/>
              </a:prstGeom>
              <a:blipFill rotWithShape="1">
                <a:blip r:embed="rId3"/>
                <a:stretch>
                  <a:fillRect/>
                </a:stretch>
              </a:blipFill>
            </p:spPr>
            <p:txBody>
              <a:bodyPr/>
              <a:lstStyle/>
              <a:p>
                <a:r>
                  <a:rPr lang="de-DE">
                    <a:noFill/>
                  </a:rPr>
                  <a:t> </a:t>
                </a:r>
              </a:p>
            </p:txBody>
          </p:sp>
        </mc:Fallback>
      </mc:AlternateContent>
      <p:sp>
        <p:nvSpPr>
          <p:cNvPr id="15" name="Textfeld 14"/>
          <p:cNvSpPr txBox="1"/>
          <p:nvPr/>
        </p:nvSpPr>
        <p:spPr>
          <a:xfrm>
            <a:off x="5076057" y="2149107"/>
            <a:ext cx="3096344" cy="830997"/>
          </a:xfrm>
          <a:prstGeom prst="rect">
            <a:avLst/>
          </a:prstGeom>
          <a:noFill/>
        </p:spPr>
        <p:txBody>
          <a:bodyPr wrap="square" rtlCol="0">
            <a:spAutoFit/>
          </a:bodyPr>
          <a:lstStyle/>
          <a:p>
            <a:r>
              <a:rPr lang="de-DE" sz="1600" dirty="0">
                <a:latin typeface="+mn-lt"/>
              </a:rPr>
              <a:t>Bemerkung:</a:t>
            </a:r>
          </a:p>
          <a:p>
            <a:r>
              <a:rPr lang="de-DE" sz="1600" dirty="0">
                <a:latin typeface="+mn-lt"/>
              </a:rPr>
              <a:t>Dichte einer </a:t>
            </a:r>
            <a:r>
              <a:rPr lang="de-DE" sz="1600" i="1" dirty="0" err="1">
                <a:latin typeface="+mn-lt"/>
              </a:rPr>
              <a:t>Exp</a:t>
            </a:r>
            <a:r>
              <a:rPr lang="de-DE" sz="1600" dirty="0">
                <a:latin typeface="+mn-lt"/>
              </a:rPr>
              <a:t>(0.05)-Verteilung</a:t>
            </a:r>
          </a:p>
          <a:p>
            <a:r>
              <a:rPr lang="de-DE" sz="1600" dirty="0">
                <a:latin typeface="+mn-lt"/>
              </a:rPr>
              <a:t>(nähere Hintergründe später)</a:t>
            </a:r>
          </a:p>
        </p:txBody>
      </p:sp>
      <mc:AlternateContent xmlns:mc="http://schemas.openxmlformats.org/markup-compatibility/2006" xmlns:a14="http://schemas.microsoft.com/office/drawing/2010/main">
        <mc:Choice Requires="a14">
          <p:sp>
            <p:nvSpPr>
              <p:cNvPr id="16" name="Textfeld 15"/>
              <p:cNvSpPr txBox="1"/>
              <p:nvPr/>
            </p:nvSpPr>
            <p:spPr>
              <a:xfrm>
                <a:off x="1061364" y="3299576"/>
                <a:ext cx="6228308" cy="101989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10</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≤30</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1</m:t>
                          </m:r>
                          <m:r>
                            <a:rPr lang="de-DE" sz="2000" b="0" i="1" smtClean="0">
                              <a:solidFill>
                                <a:schemeClr val="tx1"/>
                              </a:solidFill>
                              <a:latin typeface="Cambria Math"/>
                            </a:rPr>
                            <m:t>0</m:t>
                          </m:r>
                        </m:sub>
                        <m:sup>
                          <m:r>
                            <a:rPr lang="de-DE" sz="2000" b="0" i="1" smtClean="0">
                              <a:solidFill>
                                <a:schemeClr val="tx1"/>
                              </a:solidFill>
                              <a:latin typeface="Cambria Math"/>
                            </a:rPr>
                            <m:t>30</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𝑑𝑦</m:t>
                          </m:r>
                        </m:e>
                      </m:nary>
                      <m:r>
                        <a:rPr lang="de-DE" sz="2000" b="0" i="1" smtClean="0">
                          <a:solidFill>
                            <a:schemeClr val="tx1"/>
                          </a:solidFill>
                          <a:latin typeface="Cambria Math"/>
                        </a:rPr>
                        <m:t>=</m:t>
                      </m:r>
                      <m:nary>
                        <m:naryPr>
                          <m:limLoc m:val="undOvr"/>
                          <m:ctrlPr>
                            <a:rPr lang="de-DE" sz="2000" i="1">
                              <a:solidFill>
                                <a:schemeClr val="tx1"/>
                              </a:solidFill>
                              <a:latin typeface="Cambria Math" panose="02040503050406030204" pitchFamily="18" charset="0"/>
                            </a:rPr>
                          </m:ctrlPr>
                        </m:naryPr>
                        <m:sub>
                          <m:r>
                            <m:rPr>
                              <m:brk m:alnAt="24"/>
                            </m:rPr>
                            <a:rPr lang="de-DE" sz="2000" i="1">
                              <a:solidFill>
                                <a:schemeClr val="tx1"/>
                              </a:solidFill>
                              <a:latin typeface="Cambria Math"/>
                            </a:rPr>
                            <m:t>1</m:t>
                          </m:r>
                          <m:r>
                            <a:rPr lang="de-DE" sz="2000" i="1">
                              <a:solidFill>
                                <a:schemeClr val="tx1"/>
                              </a:solidFill>
                              <a:latin typeface="Cambria Math"/>
                            </a:rPr>
                            <m:t>0</m:t>
                          </m:r>
                        </m:sub>
                        <m:sup>
                          <m:r>
                            <a:rPr lang="de-DE" sz="2000" i="1">
                              <a:solidFill>
                                <a:schemeClr val="tx1"/>
                              </a:solidFill>
                              <a:latin typeface="Cambria Math"/>
                            </a:rPr>
                            <m:t>30</m:t>
                          </m:r>
                        </m:sup>
                        <m:e>
                          <m:r>
                            <m:rPr>
                              <m:brk m:alnAt="7"/>
                            </m:rPr>
                            <a:rPr lang="de-DE" sz="2000" i="1">
                              <a:solidFill>
                                <a:schemeClr val="tx1"/>
                              </a:solidFill>
                              <a:latin typeface="Cambria Math"/>
                            </a:rPr>
                            <m:t>0</m:t>
                          </m:r>
                          <m:r>
                            <a:rPr lang="de-DE" sz="2000" i="1">
                              <a:solidFill>
                                <a:schemeClr val="tx1"/>
                              </a:solidFill>
                              <a:latin typeface="Cambria Math"/>
                            </a:rPr>
                            <m:t>.05</m:t>
                          </m:r>
                          <m:sSup>
                            <m:sSupPr>
                              <m:ctrlPr>
                                <a:rPr lang="de-DE" sz="2000" i="1">
                                  <a:solidFill>
                                    <a:schemeClr val="tx1"/>
                                  </a:solidFill>
                                  <a:latin typeface="Cambria Math" panose="02040503050406030204" pitchFamily="18" charset="0"/>
                                </a:rPr>
                              </m:ctrlPr>
                            </m:sSupPr>
                            <m:e>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a:solidFill>
                                    <a:schemeClr val="tx1"/>
                                  </a:solidFill>
                                  <a:latin typeface="Cambria Math"/>
                                </a:rPr>
                                <m:t>𝑦</m:t>
                              </m:r>
                            </m:sup>
                          </m:sSup>
                          <m:r>
                            <a:rPr lang="de-DE" sz="2000" i="1">
                              <a:solidFill>
                                <a:schemeClr val="tx1"/>
                              </a:solidFill>
                              <a:latin typeface="Cambria Math"/>
                            </a:rPr>
                            <m:t>𝑑𝑦</m:t>
                          </m:r>
                        </m:e>
                      </m:nary>
                    </m:oMath>
                  </m:oMathPara>
                </a14:m>
                <a:endParaRPr lang="de-DE" sz="2000" i="1" dirty="0">
                  <a:solidFill>
                    <a:schemeClr val="tx1"/>
                  </a:solidFill>
                  <a:latin typeface="Cambria Math"/>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061364" y="3299576"/>
                <a:ext cx="6228308" cy="1019895"/>
              </a:xfrm>
              <a:prstGeom prst="rect">
                <a:avLst/>
              </a:prstGeom>
              <a:blipFill rotWithShape="1">
                <a:blip r:embed="rId4"/>
                <a:stretch>
                  <a:fillRect/>
                </a:stretch>
              </a:blipFill>
            </p:spPr>
            <p:txBody>
              <a:bodyPr/>
              <a:lstStyle/>
              <a:p>
                <a:r>
                  <a:rPr lang="de-DE">
                    <a:noFill/>
                  </a:rPr>
                  <a:t> </a:t>
                </a:r>
              </a:p>
            </p:txBody>
          </p:sp>
        </mc:Fallback>
      </mc:AlternateContent>
      <p:sp>
        <p:nvSpPr>
          <p:cNvPr id="18" name="Textfeld 17"/>
          <p:cNvSpPr txBox="1"/>
          <p:nvPr/>
        </p:nvSpPr>
        <p:spPr>
          <a:xfrm>
            <a:off x="468312" y="2899467"/>
            <a:ext cx="3113708" cy="400110"/>
          </a:xfrm>
          <a:prstGeom prst="rect">
            <a:avLst/>
          </a:prstGeom>
          <a:noFill/>
        </p:spPr>
        <p:txBody>
          <a:bodyPr wrap="square" rtlCol="0">
            <a:spAutoFit/>
          </a:bodyPr>
          <a:lstStyle/>
          <a:p>
            <a:r>
              <a:rPr lang="de-DE" sz="2000" dirty="0">
                <a:latin typeface="+mn-lt"/>
              </a:rPr>
              <a:t>Beispielsweise gilt dann:</a:t>
            </a:r>
          </a:p>
        </p:txBody>
      </p:sp>
      <mc:AlternateContent xmlns:mc="http://schemas.openxmlformats.org/markup-compatibility/2006" xmlns:a14="http://schemas.microsoft.com/office/drawing/2010/main">
        <mc:Choice Requires="a14">
          <p:sp>
            <p:nvSpPr>
              <p:cNvPr id="19" name="Textfeld 18"/>
              <p:cNvSpPr txBox="1"/>
              <p:nvPr/>
            </p:nvSpPr>
            <p:spPr>
              <a:xfrm>
                <a:off x="1385016" y="4319471"/>
                <a:ext cx="6228308" cy="40806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Sup>
                        <m:sSubSupPr>
                          <m:ctrlPr>
                            <a:rPr lang="de-DE" sz="2000" b="0" i="1" smtClean="0">
                              <a:solidFill>
                                <a:schemeClr val="tx1"/>
                              </a:solidFill>
                              <a:latin typeface="Cambria Math" panose="02040503050406030204" pitchFamily="18" charset="0"/>
                            </a:rPr>
                          </m:ctrlPr>
                        </m:sSubSupPr>
                        <m:e>
                          <m:d>
                            <m:dPr>
                              <m:begChr m:val="["/>
                              <m:endChr m:val="]"/>
                              <m:ctrlPr>
                                <a:rPr lang="de-DE" sz="2000" i="1" dirty="0">
                                  <a:solidFill>
                                    <a:schemeClr val="tx1"/>
                                  </a:solidFill>
                                  <a:latin typeface="Cambria Math" panose="02040503050406030204" pitchFamily="18" charset="0"/>
                                </a:rPr>
                              </m:ctrlPr>
                            </m:dPr>
                            <m:e>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m:t>
                                  </m:r>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a:solidFill>
                                        <a:schemeClr val="tx1"/>
                                      </a:solidFill>
                                      <a:latin typeface="Cambria Math"/>
                                    </a:rPr>
                                    <m:t>𝑦</m:t>
                                  </m:r>
                                </m:sup>
                              </m:sSup>
                            </m:e>
                          </m:d>
                        </m:e>
                        <m:sub>
                          <m:r>
                            <a:rPr lang="de-DE" sz="2000" b="0" i="1" smtClean="0">
                              <a:solidFill>
                                <a:schemeClr val="tx1"/>
                              </a:solidFill>
                              <a:latin typeface="Cambria Math"/>
                            </a:rPr>
                            <m:t>10</m:t>
                          </m:r>
                        </m:sub>
                        <m:sup>
                          <m:r>
                            <a:rPr lang="de-DE" sz="2000" b="0" i="1" smtClean="0">
                              <a:solidFill>
                                <a:schemeClr val="tx1"/>
                              </a:solidFill>
                              <a:latin typeface="Cambria Math"/>
                            </a:rPr>
                            <m:t>30</m:t>
                          </m:r>
                        </m:sup>
                      </m:sSub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r>
                            <a:rPr lang="de-DE" sz="2000" i="1">
                              <a:solidFill>
                                <a:schemeClr val="tx1"/>
                              </a:solidFill>
                              <a:latin typeface="Cambria Math"/>
                            </a:rPr>
                            <m:t>−</m:t>
                          </m:r>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30</m:t>
                          </m:r>
                        </m:sup>
                      </m:sSup>
                      <m:r>
                        <a:rPr lang="de-DE" sz="2000" b="0" i="1" smtClean="0">
                          <a:solidFill>
                            <a:schemeClr val="tx1"/>
                          </a:solidFill>
                          <a:latin typeface="Cambria Math"/>
                        </a:rPr>
                        <m:t>+</m:t>
                      </m:r>
                      <m:sSup>
                        <m:sSupPr>
                          <m:ctrlPr>
                            <a:rPr lang="de-DE" sz="2000" i="1">
                              <a:solidFill>
                                <a:schemeClr val="tx1"/>
                              </a:solidFill>
                              <a:latin typeface="Cambria Math" panose="02040503050406030204" pitchFamily="18" charset="0"/>
                            </a:rPr>
                          </m:ctrlPr>
                        </m:sSupPr>
                        <m:e>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a:solidFill>
                                <a:schemeClr val="tx1"/>
                              </a:solidFill>
                              <a:latin typeface="Cambria Math"/>
                              <a:ea typeface="Cambria Math"/>
                            </a:rPr>
                            <m:t>×</m:t>
                          </m:r>
                          <m:r>
                            <a:rPr lang="de-DE" sz="2000" b="0" i="1" smtClean="0">
                              <a:solidFill>
                                <a:schemeClr val="tx1"/>
                              </a:solidFill>
                              <a:latin typeface="Cambria Math"/>
                              <a:ea typeface="Cambria Math"/>
                            </a:rPr>
                            <m:t>10</m:t>
                          </m:r>
                        </m:sup>
                      </m:sSup>
                      <m:r>
                        <a:rPr lang="de-DE" sz="2000" i="1">
                          <a:solidFill>
                            <a:schemeClr val="tx1"/>
                          </a:solidFill>
                          <a:latin typeface="Cambria Math"/>
                          <a:ea typeface="Cambria Math"/>
                        </a:rPr>
                        <m:t>≈</m:t>
                      </m:r>
                      <m:r>
                        <a:rPr lang="de-DE" sz="2000" b="0" i="1" smtClean="0">
                          <a:solidFill>
                            <a:schemeClr val="tx1"/>
                          </a:solidFill>
                          <a:latin typeface="Cambria Math"/>
                          <a:ea typeface="Cambria Math"/>
                        </a:rPr>
                        <m:t>0.38</m:t>
                      </m:r>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385016" y="4319471"/>
                <a:ext cx="6228308" cy="408060"/>
              </a:xfrm>
              <a:prstGeom prst="rect">
                <a:avLst/>
              </a:prstGeom>
              <a:blipFill rotWithShape="1">
                <a:blip r:embed="rId5"/>
                <a:stretch>
                  <a:fillRect b="-447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096107" y="4903295"/>
                <a:ext cx="6409590" cy="101989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&gt;80</m:t>
                          </m:r>
                        </m:e>
                      </m:d>
                      <m:r>
                        <a:rPr lang="de-DE" sz="2000" i="1">
                          <a:solidFill>
                            <a:schemeClr val="tx1"/>
                          </a:solidFill>
                          <a:latin typeface="Cambria Math"/>
                        </a:rPr>
                        <m:t>=1−</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ea typeface="Cambria Math"/>
                            </a:rPr>
                            <m:t>𝑌</m:t>
                          </m:r>
                          <m:r>
                            <a:rPr lang="de-DE" sz="2000" i="1" smtClean="0">
                              <a:solidFill>
                                <a:schemeClr val="tx1"/>
                              </a:solidFill>
                              <a:latin typeface="Cambria Math"/>
                              <a:ea typeface="Cambria Math"/>
                            </a:rPr>
                            <m:t>≤</m:t>
                          </m:r>
                          <m:r>
                            <a:rPr lang="de-DE" sz="2000" i="1">
                              <a:solidFill>
                                <a:schemeClr val="tx1"/>
                              </a:solidFill>
                              <a:latin typeface="Cambria Math"/>
                              <a:ea typeface="Cambria Math"/>
                            </a:rPr>
                            <m:t>80</m:t>
                          </m:r>
                        </m:e>
                      </m:d>
                      <m:r>
                        <a:rPr lang="de-DE" sz="2000" b="0" i="1" smtClean="0">
                          <a:solidFill>
                            <a:schemeClr val="tx1"/>
                          </a:solidFill>
                          <a:latin typeface="Cambria Math"/>
                        </a:rPr>
                        <m:t>=1−</m:t>
                      </m:r>
                      <m:nary>
                        <m:naryPr>
                          <m:limLoc m:val="undOvr"/>
                          <m:ctrlPr>
                            <a:rPr lang="de-DE" sz="2000" i="1">
                              <a:solidFill>
                                <a:schemeClr val="tx1"/>
                              </a:solidFill>
                              <a:latin typeface="Cambria Math" panose="02040503050406030204" pitchFamily="18" charset="0"/>
                            </a:rPr>
                          </m:ctrlPr>
                        </m:naryPr>
                        <m:sub>
                          <m:r>
                            <a:rPr lang="de-DE" sz="2000" i="1">
                              <a:solidFill>
                                <a:schemeClr val="tx1"/>
                              </a:solidFill>
                              <a:latin typeface="Cambria Math"/>
                            </a:rPr>
                            <m:t>0</m:t>
                          </m:r>
                        </m:sub>
                        <m:sup>
                          <m:r>
                            <a:rPr lang="de-DE" sz="2000" b="0" i="1" smtClean="0">
                              <a:solidFill>
                                <a:schemeClr val="tx1"/>
                              </a:solidFill>
                              <a:latin typeface="Cambria Math"/>
                            </a:rPr>
                            <m:t>8</m:t>
                          </m:r>
                          <m:r>
                            <a:rPr lang="de-DE" sz="2000" i="1">
                              <a:solidFill>
                                <a:schemeClr val="tx1"/>
                              </a:solidFill>
                              <a:latin typeface="Cambria Math"/>
                            </a:rPr>
                            <m:t>0</m:t>
                          </m:r>
                        </m:sup>
                        <m:e>
                          <m:r>
                            <m:rPr>
                              <m:brk m:alnAt="7"/>
                            </m:rPr>
                            <a:rPr lang="de-DE" sz="2000" i="1">
                              <a:solidFill>
                                <a:schemeClr val="tx1"/>
                              </a:solidFill>
                              <a:latin typeface="Cambria Math"/>
                            </a:rPr>
                            <m:t>0</m:t>
                          </m:r>
                          <m:r>
                            <a:rPr lang="de-DE" sz="2000" i="1">
                              <a:solidFill>
                                <a:schemeClr val="tx1"/>
                              </a:solidFill>
                              <a:latin typeface="Cambria Math"/>
                            </a:rPr>
                            <m:t>.05</m:t>
                          </m:r>
                          <m:sSup>
                            <m:sSupPr>
                              <m:ctrlPr>
                                <a:rPr lang="de-DE" sz="2000" i="1">
                                  <a:solidFill>
                                    <a:schemeClr val="tx1"/>
                                  </a:solidFill>
                                  <a:latin typeface="Cambria Math" panose="02040503050406030204" pitchFamily="18" charset="0"/>
                                </a:rPr>
                              </m:ctrlPr>
                            </m:sSupPr>
                            <m:e>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a:solidFill>
                                    <a:schemeClr val="tx1"/>
                                  </a:solidFill>
                                  <a:latin typeface="Cambria Math"/>
                                </a:rPr>
                                <m:t>𝑦</m:t>
                              </m:r>
                            </m:sup>
                          </m:sSup>
                          <m:r>
                            <a:rPr lang="de-DE" sz="2000" i="1">
                              <a:solidFill>
                                <a:schemeClr val="tx1"/>
                              </a:solidFill>
                              <a:latin typeface="Cambria Math"/>
                            </a:rPr>
                            <m:t>𝑑𝑦</m:t>
                          </m:r>
                        </m:e>
                      </m:nary>
                    </m:oMath>
                  </m:oMathPara>
                </a14:m>
                <a:endParaRPr lang="de-DE" sz="2000" i="1" dirty="0">
                  <a:solidFill>
                    <a:schemeClr val="tx1"/>
                  </a:solidFill>
                  <a:latin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096107" y="4903295"/>
                <a:ext cx="6409590" cy="1019895"/>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419759" y="5923190"/>
                <a:ext cx="5960554" cy="40825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1−</m:t>
                          </m:r>
                          <m:d>
                            <m:dPr>
                              <m:begChr m:val="["/>
                              <m:endChr m:val="]"/>
                              <m:ctrlPr>
                                <a:rPr lang="de-DE" sz="2000" i="1" dirty="0">
                                  <a:solidFill>
                                    <a:schemeClr val="tx1"/>
                                  </a:solidFill>
                                  <a:latin typeface="Cambria Math" panose="02040503050406030204" pitchFamily="18" charset="0"/>
                                </a:rPr>
                              </m:ctrlPr>
                            </m:dPr>
                            <m:e>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m:t>
                                  </m:r>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a:solidFill>
                                        <a:schemeClr val="tx1"/>
                                      </a:solidFill>
                                      <a:latin typeface="Cambria Math"/>
                                    </a:rPr>
                                    <m:t>𝑦</m:t>
                                  </m:r>
                                </m:sup>
                              </m:sSup>
                            </m:e>
                          </m:d>
                        </m:e>
                        <m:sub>
                          <m:r>
                            <a:rPr lang="de-DE" sz="2000" b="0" i="1" smtClean="0">
                              <a:solidFill>
                                <a:schemeClr val="tx1"/>
                              </a:solidFill>
                              <a:latin typeface="Cambria Math"/>
                            </a:rPr>
                            <m:t>0</m:t>
                          </m:r>
                        </m:sub>
                        <m:sup>
                          <m:r>
                            <a:rPr lang="de-DE" sz="2000" b="0" i="1" smtClean="0">
                              <a:solidFill>
                                <a:schemeClr val="tx1"/>
                              </a:solidFill>
                              <a:latin typeface="Cambria Math"/>
                            </a:rPr>
                            <m:t>80</m:t>
                          </m:r>
                        </m:sup>
                      </m:sSubSup>
                      <m:r>
                        <a:rPr lang="de-DE" sz="2000" b="0" i="1" smtClean="0">
                          <a:solidFill>
                            <a:schemeClr val="tx1"/>
                          </a:solidFill>
                          <a:latin typeface="Cambria Math"/>
                        </a:rPr>
                        <m:t>=1−</m:t>
                      </m:r>
                      <m:d>
                        <m:dPr>
                          <m:begChr m:val="["/>
                          <m:endChr m:val="]"/>
                          <m:ctrlPr>
                            <a:rPr lang="de-DE" sz="2000" i="1" dirty="0">
                              <a:solidFill>
                                <a:schemeClr val="tx1"/>
                              </a:solidFill>
                              <a:latin typeface="Cambria Math" panose="02040503050406030204" pitchFamily="18" charset="0"/>
                            </a:rPr>
                          </m:ctrlPr>
                        </m:dPr>
                        <m:e>
                          <m:sSup>
                            <m:sSupPr>
                              <m:ctrlPr>
                                <a:rPr lang="de-DE" sz="2000" i="1">
                                  <a:solidFill>
                                    <a:schemeClr val="tx1"/>
                                  </a:solidFill>
                                  <a:latin typeface="Cambria Math" panose="02040503050406030204" pitchFamily="18" charset="0"/>
                                </a:rPr>
                              </m:ctrlPr>
                            </m:sSupPr>
                            <m:e>
                              <m:r>
                                <a:rPr lang="de-DE" sz="2000" i="1">
                                  <a:solidFill>
                                    <a:schemeClr val="tx1"/>
                                  </a:solidFill>
                                  <a:latin typeface="Cambria Math"/>
                                </a:rPr>
                                <m:t>−</m:t>
                              </m:r>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80</m:t>
                              </m:r>
                            </m:sup>
                          </m:sSup>
                          <m:r>
                            <a:rPr lang="de-DE" sz="2000" b="0" i="1" smtClean="0">
                              <a:solidFill>
                                <a:schemeClr val="tx1"/>
                              </a:solidFill>
                              <a:latin typeface="Cambria Math"/>
                            </a:rPr>
                            <m:t>+1</m:t>
                          </m:r>
                        </m:e>
                      </m:d>
                      <m:r>
                        <a:rPr lang="de-DE" sz="2000" i="1">
                          <a:solidFill>
                            <a:schemeClr val="tx1"/>
                          </a:solidFill>
                          <a:latin typeface="Cambria Math"/>
                          <a:ea typeface="Cambria Math"/>
                        </a:rPr>
                        <m:t>≈</m:t>
                      </m:r>
                      <m:r>
                        <a:rPr lang="de-DE" sz="2000" b="0" i="1" smtClean="0">
                          <a:solidFill>
                            <a:schemeClr val="tx1"/>
                          </a:solidFill>
                          <a:latin typeface="Cambria Math"/>
                          <a:ea typeface="Cambria Math"/>
                        </a:rPr>
                        <m:t>0.02</m:t>
                      </m:r>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419759" y="5923190"/>
                <a:ext cx="5960554" cy="408253"/>
              </a:xfrm>
              <a:prstGeom prst="rect">
                <a:avLst/>
              </a:prstGeom>
              <a:blipFill rotWithShape="1">
                <a:blip r:embed="rId7"/>
                <a:stretch>
                  <a:fillRect b="-4478"/>
                </a:stretch>
              </a:blipFill>
            </p:spPr>
            <p:txBody>
              <a:bodyPr/>
              <a:lstStyle/>
              <a:p>
                <a:r>
                  <a:rPr lang="de-DE">
                    <a:noFill/>
                  </a:rPr>
                  <a:t> </a:t>
                </a:r>
              </a:p>
            </p:txBody>
          </p:sp>
        </mc:Fallback>
      </mc:AlternateContent>
      <p:sp>
        <p:nvSpPr>
          <p:cNvPr id="23" name="Textfeld 22"/>
          <p:cNvSpPr txBox="1"/>
          <p:nvPr/>
        </p:nvSpPr>
        <p:spPr>
          <a:xfrm>
            <a:off x="468313" y="4727855"/>
            <a:ext cx="826061" cy="400110"/>
          </a:xfrm>
          <a:prstGeom prst="rect">
            <a:avLst/>
          </a:prstGeom>
          <a:noFill/>
        </p:spPr>
        <p:txBody>
          <a:bodyPr wrap="square" rtlCol="0">
            <a:spAutoFit/>
          </a:bodyPr>
          <a:lstStyle/>
          <a:p>
            <a:r>
              <a:rPr lang="de-DE" sz="2000" dirty="0">
                <a:latin typeface="+mn-lt"/>
              </a:rPr>
              <a:t>oder</a:t>
            </a:r>
          </a:p>
        </p:txBody>
      </p:sp>
    </p:spTree>
    <p:extLst>
      <p:ext uri="{BB962C8B-B14F-4D97-AF65-F5344CB8AC3E}">
        <p14:creationId xmlns:p14="http://schemas.microsoft.com/office/powerpoint/2010/main" val="272453256"/>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348</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Verwendung von Indikatorfunktionen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478432" y="1524854"/>
                <a:ext cx="8021598" cy="707886"/>
              </a:xfrm>
              <a:prstGeom prst="rect">
                <a:avLst/>
              </a:prstGeom>
              <a:noFill/>
            </p:spPr>
            <p:txBody>
              <a:bodyPr wrap="square" rtlCol="0">
                <a:spAutoFit/>
              </a:bodyPr>
              <a:lstStyle/>
              <a:p>
                <a:r>
                  <a:rPr lang="de-DE" sz="2000" dirty="0">
                    <a:latin typeface="+mn-lt"/>
                  </a:rPr>
                  <a:t>&gt; Für eine vorgegebene Menge </a:t>
                </a:r>
                <a:r>
                  <a:rPr lang="de-DE" sz="2000" i="1" dirty="0">
                    <a:latin typeface="+mn-lt"/>
                  </a:rPr>
                  <a:t>A</a:t>
                </a:r>
                <a:r>
                  <a:rPr lang="de-DE" sz="2000" dirty="0">
                    <a:latin typeface="+mn-lt"/>
                  </a:rPr>
                  <a:t> nimmt die </a:t>
                </a:r>
                <a:r>
                  <a:rPr lang="de-DE" sz="2000" b="1" dirty="0">
                    <a:solidFill>
                      <a:srgbClr val="0070C0"/>
                    </a:solidFill>
                    <a:latin typeface="+mn-lt"/>
                  </a:rPr>
                  <a:t>Indikatorfunktion </a:t>
                </a:r>
                <a14:m>
                  <m:oMath xmlns:m="http://schemas.openxmlformats.org/officeDocument/2006/math">
                    <m:r>
                      <a:rPr lang="de-DE" sz="2000" b="1" i="0" smtClean="0">
                        <a:solidFill>
                          <a:schemeClr val="tx1"/>
                        </a:solidFill>
                        <a:latin typeface="Cambria Math"/>
                      </a:rPr>
                      <m:t> </m:t>
                    </m:r>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𝐼</m:t>
                        </m:r>
                      </m:e>
                      <m:sub>
                        <m:r>
                          <a:rPr lang="de-DE" sz="2000" b="0" i="1" smtClean="0">
                            <a:solidFill>
                              <a:schemeClr val="tx1"/>
                            </a:solidFill>
                            <a:latin typeface="Cambria Math"/>
                          </a:rPr>
                          <m:t>𝐴</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oMath>
                </a14:m>
                <a:r>
                  <a:rPr lang="de-DE" sz="2000" b="1" dirty="0">
                    <a:solidFill>
                      <a:srgbClr val="0070C0"/>
                    </a:solidFill>
                    <a:latin typeface="+mn-lt"/>
                  </a:rPr>
                  <a:t>  </a:t>
                </a:r>
              </a:p>
              <a:p>
                <a:r>
                  <a:rPr lang="de-DE" sz="2000" b="1" dirty="0">
                    <a:solidFill>
                      <a:srgbClr val="0070C0"/>
                    </a:solidFill>
                    <a:latin typeface="+mn-lt"/>
                  </a:rPr>
                  <a:t>   </a:t>
                </a:r>
                <a:r>
                  <a:rPr lang="de-DE" sz="2000" dirty="0">
                    <a:latin typeface="+mn-lt"/>
                  </a:rPr>
                  <a:t>für </a:t>
                </a:r>
                <a14:m>
                  <m:oMath xmlns:m="http://schemas.openxmlformats.org/officeDocument/2006/math">
                    <m:r>
                      <a:rPr lang="de-DE" sz="2000" b="0" i="1" smtClean="0">
                        <a:latin typeface="Cambria Math"/>
                      </a:rPr>
                      <m:t>𝑥</m:t>
                    </m:r>
                    <m:r>
                      <a:rPr lang="de-DE" sz="2000" b="0" i="1" smtClean="0">
                        <a:latin typeface="Cambria Math"/>
                        <a:ea typeface="Cambria Math"/>
                      </a:rPr>
                      <m:t>∈</m:t>
                    </m:r>
                    <m:r>
                      <a:rPr lang="de-DE" sz="2000" b="0" i="1" smtClean="0">
                        <a:latin typeface="Cambria Math"/>
                        <a:ea typeface="Cambria Math"/>
                      </a:rPr>
                      <m:t>𝐴</m:t>
                    </m:r>
                  </m:oMath>
                </a14:m>
                <a:r>
                  <a:rPr lang="de-DE" sz="2000" dirty="0">
                    <a:latin typeface="+mn-lt"/>
                  </a:rPr>
                  <a:t> den Wert 1 an, und sonst den Wert 0, d. h.</a:t>
                </a:r>
              </a:p>
            </p:txBody>
          </p:sp>
        </mc:Choice>
        <mc:Fallback xmlns="">
          <p:sp>
            <p:nvSpPr>
              <p:cNvPr id="12" name="Textfeld 11"/>
              <p:cNvSpPr txBox="1">
                <a:spLocks noRot="1" noChangeAspect="1" noMove="1" noResize="1" noEditPoints="1" noAdjustHandles="1" noChangeArrowheads="1" noChangeShapeType="1" noTextEdit="1"/>
              </p:cNvSpPr>
              <p:nvPr/>
            </p:nvSpPr>
            <p:spPr>
              <a:xfrm>
                <a:off x="478432" y="1524854"/>
                <a:ext cx="8021598" cy="707886"/>
              </a:xfrm>
              <a:prstGeom prst="rect">
                <a:avLst/>
              </a:prstGeom>
              <a:blipFill rotWithShape="1">
                <a:blip r:embed="rId3"/>
                <a:stretch>
                  <a:fillRect l="-760"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971601" y="2232740"/>
                <a:ext cx="5220841" cy="6411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𝐼</m:t>
                          </m:r>
                        </m:e>
                        <m:sub>
                          <m:r>
                            <a:rPr lang="de-DE" sz="2000" b="0" i="1" smtClean="0">
                              <a:latin typeface="Cambria Math"/>
                            </a:rPr>
                            <m:t>𝐴</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d>
                        <m:dPr>
                          <m:begChr m:val="{"/>
                          <m:endChr m:val=""/>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r>
                                  <m:rPr>
                                    <m:brk m:alnAt="7"/>
                                  </m:rPr>
                                  <a:rPr lang="de-DE" sz="2000" b="0" i="1" smtClean="0">
                                    <a:latin typeface="Cambria Math"/>
                                  </a:rPr>
                                  <m:t>1</m:t>
                                </m:r>
                                <m:r>
                                  <a:rPr lang="de-DE" sz="2000" b="0" i="1" smtClean="0">
                                    <a:latin typeface="Cambria Math"/>
                                  </a:rPr>
                                  <m:t>,  </m:t>
                                </m:r>
                                <m:r>
                                  <a:rPr lang="de-DE" sz="2000" b="0" i="1" smtClean="0">
                                    <a:latin typeface="Cambria Math"/>
                                  </a:rPr>
                                  <m:t>𝑥</m:t>
                                </m:r>
                                <m:r>
                                  <a:rPr lang="de-DE" sz="2000" i="1">
                                    <a:latin typeface="Cambria Math"/>
                                    <a:ea typeface="Cambria Math"/>
                                  </a:rPr>
                                  <m:t>∈</m:t>
                                </m:r>
                                <m:r>
                                  <a:rPr lang="de-DE" sz="2000" b="0" i="1" smtClean="0">
                                    <a:latin typeface="Cambria Math"/>
                                    <a:ea typeface="Cambria Math"/>
                                  </a:rPr>
                                  <m:t>𝐴</m:t>
                                </m:r>
                                <m:r>
                                  <a:rPr lang="de-DE" sz="2000" b="0" i="1" smtClean="0">
                                    <a:latin typeface="Cambria Math"/>
                                    <a:ea typeface="Cambria Math"/>
                                  </a:rPr>
                                  <m:t>,</m:t>
                                </m:r>
                              </m:e>
                            </m:mr>
                            <m:mr>
                              <m:e>
                                <m:r>
                                  <a:rPr lang="de-DE" sz="2000" b="0" i="1" smtClean="0">
                                    <a:latin typeface="Cambria Math"/>
                                  </a:rPr>
                                  <m:t>0,  </m:t>
                                </m:r>
                                <m:r>
                                  <a:rPr lang="de-DE" sz="2000" b="0" i="1" smtClean="0">
                                    <a:latin typeface="Cambria Math"/>
                                  </a:rPr>
                                  <m:t>𝑥</m:t>
                                </m:r>
                                <m:r>
                                  <a:rPr lang="de-DE" sz="2000" i="1">
                                    <a:latin typeface="Cambria Math"/>
                                    <a:ea typeface="Cambria Math"/>
                                  </a:rPr>
                                  <m:t>∉</m:t>
                                </m:r>
                                <m:r>
                                  <a:rPr lang="de-DE" sz="2000" b="0" i="1" smtClean="0">
                                    <a:latin typeface="Cambria Math"/>
                                    <a:ea typeface="Cambria Math"/>
                                  </a:rPr>
                                  <m:t>𝐴</m:t>
                                </m:r>
                                <m:r>
                                  <a:rPr lang="de-DE" sz="2000" b="0" i="1" smtClean="0">
                                    <a:latin typeface="Cambria Math"/>
                                  </a:rPr>
                                  <m:t>.</m:t>
                                </m:r>
                              </m:e>
                            </m:mr>
                          </m:m>
                        </m:e>
                      </m:d>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971601" y="2232740"/>
                <a:ext cx="5220841" cy="641138"/>
              </a:xfrm>
              <a:prstGeom prst="rect">
                <a:avLst/>
              </a:prstGeom>
              <a:blipFill rotWithShape="1">
                <a:blip r:embed="rId4"/>
                <a:stretch>
                  <a:fillRect/>
                </a:stretch>
              </a:blipFill>
            </p:spPr>
            <p:txBody>
              <a:bodyPr/>
              <a:lstStyle/>
              <a:p>
                <a:r>
                  <a:rPr lang="de-DE">
                    <a:noFill/>
                  </a:rPr>
                  <a:t> </a:t>
                </a:r>
              </a:p>
            </p:txBody>
          </p:sp>
        </mc:Fallback>
      </mc:AlternateContent>
      <p:sp>
        <p:nvSpPr>
          <p:cNvPr id="16" name="Textfeld 15"/>
          <p:cNvSpPr txBox="1"/>
          <p:nvPr/>
        </p:nvSpPr>
        <p:spPr>
          <a:xfrm>
            <a:off x="468313" y="2873878"/>
            <a:ext cx="8021598" cy="707886"/>
          </a:xfrm>
          <a:prstGeom prst="rect">
            <a:avLst/>
          </a:prstGeom>
          <a:noFill/>
        </p:spPr>
        <p:txBody>
          <a:bodyPr wrap="square" rtlCol="0">
            <a:spAutoFit/>
          </a:bodyPr>
          <a:lstStyle/>
          <a:p>
            <a:r>
              <a:rPr lang="de-DE" sz="2000" dirty="0">
                <a:latin typeface="+mn-lt"/>
              </a:rPr>
              <a:t>&gt; In der Praxis ist A häufig ein Intervall. Damit lassen sich abschnittsweise</a:t>
            </a:r>
          </a:p>
          <a:p>
            <a:r>
              <a:rPr lang="de-DE" sz="2000" dirty="0">
                <a:latin typeface="+mn-lt"/>
              </a:rPr>
              <a:t>   definierte Funktionen in geschlossener Form notieren.</a:t>
            </a:r>
          </a:p>
        </p:txBody>
      </p:sp>
      <p:sp>
        <p:nvSpPr>
          <p:cNvPr id="18" name="Textfeld 17"/>
          <p:cNvSpPr txBox="1"/>
          <p:nvPr/>
        </p:nvSpPr>
        <p:spPr>
          <a:xfrm>
            <a:off x="468313" y="3635831"/>
            <a:ext cx="6335935" cy="400110"/>
          </a:xfrm>
          <a:prstGeom prst="rect">
            <a:avLst/>
          </a:prstGeom>
          <a:noFill/>
        </p:spPr>
        <p:txBody>
          <a:bodyPr wrap="square" rtlCol="0">
            <a:spAutoFit/>
          </a:bodyPr>
          <a:lstStyle/>
          <a:p>
            <a:r>
              <a:rPr lang="de-DE" sz="2000" dirty="0">
                <a:latin typeface="+mn-lt"/>
              </a:rPr>
              <a:t>&gt; Beispiel 1: Dichtefunktion von Beispiel S-1a</a:t>
            </a:r>
          </a:p>
        </p:txBody>
      </p:sp>
      <mc:AlternateContent xmlns:mc="http://schemas.openxmlformats.org/markup-compatibility/2006" xmlns:a14="http://schemas.microsoft.com/office/drawing/2010/main">
        <mc:Choice Requires="a14">
          <p:sp>
            <p:nvSpPr>
              <p:cNvPr id="19" name="Textfeld 18"/>
              <p:cNvSpPr txBox="1"/>
              <p:nvPr/>
            </p:nvSpPr>
            <p:spPr>
              <a:xfrm>
                <a:off x="714149" y="4035941"/>
                <a:ext cx="6282122"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=1.2</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.5</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+0.15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i="1" dirty="0">
                  <a:solidFill>
                    <a:schemeClr val="tx1"/>
                  </a:solidFill>
                  <a:latin typeface="Cambria Math"/>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714149" y="4035941"/>
                <a:ext cx="6282122" cy="422039"/>
              </a:xfrm>
              <a:prstGeom prst="rect">
                <a:avLst/>
              </a:prstGeom>
              <a:blipFill rotWithShape="1">
                <a:blip r:embed="rId5"/>
                <a:stretch>
                  <a:fillRect l="-388" t="-56522" b="-1391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714149" y="6021288"/>
                <a:ext cx="3888432" cy="44082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r>
                        <m:rPr>
                          <m:brk m:alnAt="7"/>
                        </m:rPr>
                        <a:rPr lang="de-DE" sz="2000" i="1">
                          <a:solidFill>
                            <a:schemeClr val="tx1"/>
                          </a:solidFill>
                          <a:latin typeface="Cambria Math"/>
                        </a:rPr>
                        <m:t>0</m:t>
                      </m:r>
                      <m:r>
                        <a:rPr lang="de-DE" sz="2000" i="1">
                          <a:solidFill>
                            <a:schemeClr val="tx1"/>
                          </a:solidFill>
                          <a:latin typeface="Cambria Math"/>
                        </a:rPr>
                        <m:t>.05</m:t>
                      </m:r>
                      <m:sSup>
                        <m:sSupPr>
                          <m:ctrlPr>
                            <a:rPr lang="de-DE" sz="2000" i="1">
                              <a:solidFill>
                                <a:schemeClr val="tx1"/>
                              </a:solidFill>
                              <a:latin typeface="Cambria Math" panose="02040503050406030204" pitchFamily="18" charset="0"/>
                            </a:rPr>
                          </m:ctrlPr>
                        </m:sSupPr>
                        <m:e>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a:solidFill>
                                <a:schemeClr val="tx1"/>
                              </a:solidFill>
                              <a:latin typeface="Cambria Math"/>
                            </a:rPr>
                            <m:t>𝑦</m:t>
                          </m:r>
                        </m:sup>
                      </m:sSup>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m:t>
                                  </m:r>
                                </m:e>
                              </m:d>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oMath>
                  </m:oMathPara>
                </a14:m>
                <a:endParaRPr lang="de-DE" sz="2000" i="1" dirty="0">
                  <a:solidFill>
                    <a:schemeClr val="tx1"/>
                  </a:solidFill>
                  <a:latin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714149" y="6021288"/>
                <a:ext cx="3888432" cy="440826"/>
              </a:xfrm>
              <a:prstGeom prst="rect">
                <a:avLst/>
              </a:prstGeom>
              <a:blipFill rotWithShape="1">
                <a:blip r:embed="rId6"/>
                <a:stretch>
                  <a:fillRect l="-627" t="-52778" b="-130556"/>
                </a:stretch>
              </a:blipFill>
            </p:spPr>
            <p:txBody>
              <a:bodyPr/>
              <a:lstStyle/>
              <a:p>
                <a:r>
                  <a:rPr lang="de-DE">
                    <a:noFill/>
                  </a:rPr>
                  <a:t> </a:t>
                </a:r>
              </a:p>
            </p:txBody>
          </p:sp>
        </mc:Fallback>
      </mc:AlternateContent>
      <p:sp>
        <p:nvSpPr>
          <p:cNvPr id="22" name="Textfeld 21"/>
          <p:cNvSpPr txBox="1"/>
          <p:nvPr/>
        </p:nvSpPr>
        <p:spPr>
          <a:xfrm>
            <a:off x="714149" y="4457980"/>
            <a:ext cx="7386243" cy="400110"/>
          </a:xfrm>
          <a:prstGeom prst="rect">
            <a:avLst/>
          </a:prstGeom>
          <a:noFill/>
        </p:spPr>
        <p:txBody>
          <a:bodyPr wrap="square" rtlCol="0">
            <a:spAutoFit/>
          </a:bodyPr>
          <a:lstStyle/>
          <a:p>
            <a:r>
              <a:rPr lang="de-DE" sz="2000" dirty="0">
                <a:latin typeface="+mn-lt"/>
              </a:rPr>
              <a:t>Man beachte, dass dann z. B. für </a:t>
            </a:r>
            <a:r>
              <a:rPr lang="de-DE" sz="2000" i="1" dirty="0">
                <a:latin typeface="+mn-lt"/>
              </a:rPr>
              <a:t>x</a:t>
            </a:r>
            <a:r>
              <a:rPr lang="de-DE" sz="2000" dirty="0">
                <a:latin typeface="+mn-lt"/>
              </a:rPr>
              <a:t> = 0.8 gilt (wie es auch sein soll):</a:t>
            </a:r>
          </a:p>
        </p:txBody>
      </p:sp>
      <mc:AlternateContent xmlns:mc="http://schemas.openxmlformats.org/markup-compatibility/2006" xmlns:a14="http://schemas.microsoft.com/office/drawing/2010/main">
        <mc:Choice Requires="a14">
          <p:sp>
            <p:nvSpPr>
              <p:cNvPr id="23" name="Textfeld 22"/>
              <p:cNvSpPr txBox="1"/>
              <p:nvPr/>
            </p:nvSpPr>
            <p:spPr>
              <a:xfrm>
                <a:off x="714149" y="4840521"/>
                <a:ext cx="7026203" cy="7298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0.8</m:t>
                          </m:r>
                        </m:e>
                      </m:d>
                      <m:r>
                        <a:rPr lang="de-DE" sz="2000" b="0" i="1" smtClean="0">
                          <a:solidFill>
                            <a:schemeClr val="tx1"/>
                          </a:solidFill>
                          <a:latin typeface="Cambria Math"/>
                        </a:rPr>
                        <m:t>=1.2</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0.8</m:t>
                          </m:r>
                        </m:e>
                      </m:d>
                      <m:r>
                        <a:rPr lang="de-DE" sz="2000" b="0" i="1" smtClean="0">
                          <a:solidFill>
                            <a:schemeClr val="tx1"/>
                          </a:solidFill>
                          <a:latin typeface="Cambria Math"/>
                        </a:rPr>
                        <m:t>+0.5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.5</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0.8</m:t>
                          </m:r>
                        </m:e>
                      </m:d>
                      <m:r>
                        <a:rPr lang="de-DE" sz="2000" b="0" i="1" smtClean="0">
                          <a:solidFill>
                            <a:schemeClr val="tx1"/>
                          </a:solidFill>
                          <a:latin typeface="Cambria Math"/>
                        </a:rPr>
                        <m:t>+0.15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0.8</m:t>
                          </m:r>
                        </m:e>
                      </m:d>
                    </m:oMath>
                  </m:oMathPara>
                </a14:m>
                <a:endParaRPr lang="de-DE" sz="2000" i="1" dirty="0">
                  <a:solidFill>
                    <a:schemeClr val="tx1"/>
                  </a:solidFill>
                  <a:latin typeface="Cambria Math"/>
                </a:endParaRPr>
              </a:p>
              <a:p>
                <a:r>
                  <a:rPr lang="de-DE" sz="2000" b="0" dirty="0">
                    <a:solidFill>
                      <a:schemeClr val="tx1"/>
                    </a:solidFill>
                  </a:rPr>
                  <a:t>            </a:t>
                </a:r>
                <a14:m>
                  <m:oMath xmlns:m="http://schemas.openxmlformats.org/officeDocument/2006/math">
                    <m:r>
                      <a:rPr lang="de-DE" sz="2000" b="0" i="1" smtClean="0">
                        <a:solidFill>
                          <a:schemeClr val="tx1"/>
                        </a:solidFill>
                        <a:latin typeface="Cambria Math"/>
                      </a:rPr>
                      <m:t>=1.2</m:t>
                    </m:r>
                    <m:r>
                      <a:rPr lang="de-DE" sz="2000" b="0" i="1" smtClean="0">
                        <a:solidFill>
                          <a:schemeClr val="tx1"/>
                        </a:solidFill>
                        <a:latin typeface="Cambria Math"/>
                        <a:ea typeface="Cambria Math"/>
                      </a:rPr>
                      <m:t>×0+0.5×1+0.15×0=0.5</m:t>
                    </m:r>
                  </m:oMath>
                </a14:m>
                <a:endParaRPr lang="de-DE" sz="2000" i="1" dirty="0">
                  <a:solidFill>
                    <a:schemeClr val="tx1"/>
                  </a:solidFill>
                  <a:latin typeface="Cambria Math"/>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714149" y="4840521"/>
                <a:ext cx="7026203" cy="729815"/>
              </a:xfrm>
              <a:prstGeom prst="rect">
                <a:avLst/>
              </a:prstGeom>
              <a:blipFill rotWithShape="1">
                <a:blip r:embed="rId7"/>
                <a:stretch>
                  <a:fillRect l="-347" t="-32500" b="-37500"/>
                </a:stretch>
              </a:blipFill>
            </p:spPr>
            <p:txBody>
              <a:bodyPr/>
              <a:lstStyle/>
              <a:p>
                <a:r>
                  <a:rPr lang="de-DE">
                    <a:noFill/>
                  </a:rPr>
                  <a:t> </a:t>
                </a:r>
              </a:p>
            </p:txBody>
          </p:sp>
        </mc:Fallback>
      </mc:AlternateContent>
      <p:sp>
        <p:nvSpPr>
          <p:cNvPr id="24" name="Textfeld 23"/>
          <p:cNvSpPr txBox="1"/>
          <p:nvPr/>
        </p:nvSpPr>
        <p:spPr>
          <a:xfrm>
            <a:off x="468312" y="5605274"/>
            <a:ext cx="6335935" cy="400110"/>
          </a:xfrm>
          <a:prstGeom prst="rect">
            <a:avLst/>
          </a:prstGeom>
          <a:noFill/>
        </p:spPr>
        <p:txBody>
          <a:bodyPr wrap="square" rtlCol="0">
            <a:spAutoFit/>
          </a:bodyPr>
          <a:lstStyle/>
          <a:p>
            <a:r>
              <a:rPr lang="de-DE" sz="2000" dirty="0">
                <a:latin typeface="+mn-lt"/>
              </a:rPr>
              <a:t>&gt; Beispiel 2: Dichtefunktion von Beispiel S-1b</a:t>
            </a:r>
          </a:p>
        </p:txBody>
      </p:sp>
    </p:spTree>
    <p:extLst>
      <p:ext uri="{BB962C8B-B14F-4D97-AF65-F5344CB8AC3E}">
        <p14:creationId xmlns:p14="http://schemas.microsoft.com/office/powerpoint/2010/main" val="4029172977"/>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349</a:t>
            </a:r>
            <a:endParaRPr lang="de-DE" sz="8000" b="1" dirty="0">
              <a:solidFill>
                <a:schemeClr val="tx1"/>
              </a:solidFill>
              <a:latin typeface="+mj-lt"/>
            </a:endParaRPr>
          </a:p>
        </p:txBody>
      </p:sp>
      <p:sp>
        <p:nvSpPr>
          <p:cNvPr id="6" name="Textfeld 9"/>
          <p:cNvSpPr txBox="1">
            <a:spLocks noChangeArrowheads="1"/>
          </p:cNvSpPr>
          <p:nvPr/>
        </p:nvSpPr>
        <p:spPr bwMode="auto">
          <a:xfrm>
            <a:off x="466666" y="1036268"/>
            <a:ext cx="381730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Theoretische Verteilungsfunktion</a:t>
            </a:r>
          </a:p>
        </p:txBody>
      </p:sp>
      <p:sp>
        <p:nvSpPr>
          <p:cNvPr id="9" name="Textfeld 8"/>
          <p:cNvSpPr txBox="1">
            <a:spLocks noChangeArrowheads="1"/>
          </p:cNvSpPr>
          <p:nvPr/>
        </p:nvSpPr>
        <p:spPr bwMode="auto">
          <a:xfrm>
            <a:off x="468313" y="1623493"/>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Verteilungsfunktion diskreter und stetiger Zufallsvariablen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468313" y="4622154"/>
                <a:ext cx="8021598" cy="400110"/>
              </a:xfrm>
              <a:prstGeom prst="rect">
                <a:avLst/>
              </a:prstGeom>
              <a:noFill/>
            </p:spPr>
            <p:txBody>
              <a:bodyPr wrap="square" rtlCol="0">
                <a:spAutoFit/>
              </a:bodyPr>
              <a:lstStyle/>
              <a:p>
                <a:r>
                  <a:rPr lang="de-DE" sz="2000" dirty="0">
                    <a:latin typeface="+mn-lt"/>
                  </a:rPr>
                  <a:t>Theoretisches Pendant zur </a:t>
                </a:r>
                <a:r>
                  <a:rPr lang="de-DE" sz="2000" b="1" dirty="0">
                    <a:solidFill>
                      <a:srgbClr val="0070C0"/>
                    </a:solidFill>
                    <a:latin typeface="+mn-lt"/>
                  </a:rPr>
                  <a:t>empirischen Verteilungsfunktion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𝑛</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oMath>
                </a14:m>
                <a:endParaRPr lang="de-DE" sz="2000" dirty="0">
                  <a:solidFill>
                    <a:srgbClr val="0070C0"/>
                  </a:solidFill>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68313" y="4622154"/>
                <a:ext cx="8021598" cy="400110"/>
              </a:xfrm>
              <a:prstGeom prst="rect">
                <a:avLst/>
              </a:prstGeom>
              <a:blipFill rotWithShape="1">
                <a:blip r:embed="rId4"/>
                <a:stretch>
                  <a:fillRect l="-836" t="-7576" b="-25758"/>
                </a:stretch>
              </a:blipFill>
            </p:spPr>
            <p:txBody>
              <a:bodyPr/>
              <a:lstStyle/>
              <a:p>
                <a:r>
                  <a:rPr lang="de-DE">
                    <a:noFill/>
                  </a:rPr>
                  <a:t> </a:t>
                </a:r>
              </a:p>
            </p:txBody>
          </p:sp>
        </mc:Fallback>
      </mc:AlternateContent>
      <p:pic>
        <p:nvPicPr>
          <p:cNvPr id="2" name="Grafik 1"/>
          <p:cNvPicPr>
            <a:picLocks noChangeAspect="1"/>
          </p:cNvPicPr>
          <p:nvPr/>
        </p:nvPicPr>
        <p:blipFill>
          <a:blip r:embed="rId5"/>
          <a:stretch>
            <a:fillRect/>
          </a:stretch>
        </p:blipFill>
        <p:spPr>
          <a:xfrm>
            <a:off x="470311" y="2260841"/>
            <a:ext cx="7600950" cy="2124075"/>
          </a:xfrm>
          <a:prstGeom prst="rect">
            <a:avLst/>
          </a:prstGeom>
        </p:spPr>
      </p:pic>
    </p:spTree>
    <p:extLst>
      <p:ext uri="{BB962C8B-B14F-4D97-AF65-F5344CB8AC3E}">
        <p14:creationId xmlns:p14="http://schemas.microsoft.com/office/powerpoint/2010/main" val="3872491032"/>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350</a:t>
            </a:r>
            <a:endParaRPr lang="de-DE" sz="8000" b="1" dirty="0">
              <a:solidFill>
                <a:schemeClr val="tx1"/>
              </a:solidFill>
              <a:latin typeface="+mj-lt"/>
            </a:endParaRPr>
          </a:p>
        </p:txBody>
      </p:sp>
      <p:sp>
        <p:nvSpPr>
          <p:cNvPr id="9" name="Textfeld 8"/>
          <p:cNvSpPr txBox="1"/>
          <p:nvPr/>
        </p:nvSpPr>
        <p:spPr>
          <a:xfrm>
            <a:off x="453824" y="4364375"/>
            <a:ext cx="8021598" cy="1015663"/>
          </a:xfrm>
          <a:prstGeom prst="rect">
            <a:avLst/>
          </a:prstGeom>
          <a:noFill/>
        </p:spPr>
        <p:txBody>
          <a:bodyPr wrap="square" rtlCol="0">
            <a:spAutoFit/>
          </a:bodyPr>
          <a:lstStyle/>
          <a:p>
            <a:r>
              <a:rPr lang="de-DE" sz="2000" dirty="0">
                <a:latin typeface="+mn-lt"/>
              </a:rPr>
              <a:t>&gt; Bei diskreten Zufallsvariablen ergibt sich die </a:t>
            </a:r>
            <a:r>
              <a:rPr lang="de-DE" sz="2000" i="1" dirty="0" err="1">
                <a:latin typeface="+mn-lt"/>
              </a:rPr>
              <a:t>Vf</a:t>
            </a:r>
            <a:r>
              <a:rPr lang="de-DE" sz="2000" dirty="0">
                <a:latin typeface="+mn-lt"/>
              </a:rPr>
              <a:t> durch Kumulieren</a:t>
            </a:r>
          </a:p>
          <a:p>
            <a:r>
              <a:rPr lang="de-DE" sz="2000" dirty="0">
                <a:latin typeface="+mn-lt"/>
              </a:rPr>
              <a:t>   der Einzelwahrscheinlichkeiten der Wahrscheinlichkeitsfunktion bis</a:t>
            </a:r>
          </a:p>
          <a:p>
            <a:r>
              <a:rPr lang="de-DE" sz="2000" dirty="0">
                <a:latin typeface="+mn-lt"/>
              </a:rPr>
              <a:t>   zu einem bestimmten Wert </a:t>
            </a:r>
            <a:r>
              <a:rPr lang="de-DE" sz="2000" i="1" dirty="0">
                <a:latin typeface="+mn-lt"/>
              </a:rPr>
              <a:t>x</a:t>
            </a:r>
            <a:r>
              <a:rPr lang="de-DE" sz="2000" dirty="0">
                <a:latin typeface="+mn-lt"/>
              </a:rPr>
              <a:t>. </a:t>
            </a:r>
          </a:p>
        </p:txBody>
      </p:sp>
      <p:sp>
        <p:nvSpPr>
          <p:cNvPr id="10" name="Textfeld 9"/>
          <p:cNvSpPr txBox="1"/>
          <p:nvPr/>
        </p:nvSpPr>
        <p:spPr>
          <a:xfrm>
            <a:off x="453824" y="5388516"/>
            <a:ext cx="8021598" cy="707886"/>
          </a:xfrm>
          <a:prstGeom prst="rect">
            <a:avLst/>
          </a:prstGeom>
          <a:noFill/>
        </p:spPr>
        <p:txBody>
          <a:bodyPr wrap="square" rtlCol="0">
            <a:spAutoFit/>
          </a:bodyPr>
          <a:lstStyle/>
          <a:p>
            <a:r>
              <a:rPr lang="de-DE" sz="2000" dirty="0">
                <a:latin typeface="+mn-lt"/>
              </a:rPr>
              <a:t>&gt; Daraus ergibt sich eine monoton steigende (rechtsstetige) Treppen-</a:t>
            </a:r>
          </a:p>
          <a:p>
            <a:r>
              <a:rPr lang="de-DE" sz="2000" dirty="0">
                <a:latin typeface="+mn-lt"/>
              </a:rPr>
              <a:t>   </a:t>
            </a:r>
            <a:r>
              <a:rPr lang="de-DE" sz="2000" dirty="0" err="1">
                <a:latin typeface="+mn-lt"/>
              </a:rPr>
              <a:t>funktion</a:t>
            </a:r>
            <a:endParaRPr lang="de-DE" sz="2000" dirty="0">
              <a:latin typeface="+mn-lt"/>
            </a:endParaRPr>
          </a:p>
        </p:txBody>
      </p:sp>
      <p:pic>
        <p:nvPicPr>
          <p:cNvPr id="2" name="Grafik 1"/>
          <p:cNvPicPr>
            <a:picLocks noChangeAspect="1"/>
          </p:cNvPicPr>
          <p:nvPr/>
        </p:nvPicPr>
        <p:blipFill>
          <a:blip r:embed="rId3"/>
          <a:stretch>
            <a:fillRect/>
          </a:stretch>
        </p:blipFill>
        <p:spPr>
          <a:xfrm>
            <a:off x="457200" y="1038537"/>
            <a:ext cx="7267575" cy="3067050"/>
          </a:xfrm>
          <a:prstGeom prst="rect">
            <a:avLst/>
          </a:prstGeom>
        </p:spPr>
      </p:pic>
    </p:spTree>
    <p:extLst>
      <p:ext uri="{BB962C8B-B14F-4D97-AF65-F5344CB8AC3E}">
        <p14:creationId xmlns:p14="http://schemas.microsoft.com/office/powerpoint/2010/main" val="1712031040"/>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351</a:t>
            </a:r>
            <a:endParaRPr lang="de-DE" sz="8000" b="1" dirty="0">
              <a:solidFill>
                <a:schemeClr val="tx1"/>
              </a:solidFill>
              <a:latin typeface="+mj-lt"/>
            </a:endParaRPr>
          </a:p>
        </p:txBody>
      </p:sp>
      <p:sp>
        <p:nvSpPr>
          <p:cNvPr id="7" name="Textfeld 6"/>
          <p:cNvSpPr txBox="1"/>
          <p:nvPr/>
        </p:nvSpPr>
        <p:spPr>
          <a:xfrm>
            <a:off x="469192" y="4249152"/>
            <a:ext cx="8021598" cy="707886"/>
          </a:xfrm>
          <a:prstGeom prst="rect">
            <a:avLst/>
          </a:prstGeom>
          <a:noFill/>
        </p:spPr>
        <p:txBody>
          <a:bodyPr wrap="square" rtlCol="0">
            <a:spAutoFit/>
          </a:bodyPr>
          <a:lstStyle/>
          <a:p>
            <a:r>
              <a:rPr lang="de-DE" sz="2000" dirty="0">
                <a:latin typeface="+mn-lt"/>
              </a:rPr>
              <a:t>&gt; Bei stetigen Zufallsvariablen ergibt sich die </a:t>
            </a:r>
            <a:r>
              <a:rPr lang="de-DE" sz="2000" i="1" dirty="0" err="1">
                <a:latin typeface="+mn-lt"/>
              </a:rPr>
              <a:t>Vf</a:t>
            </a:r>
            <a:r>
              <a:rPr lang="de-DE" sz="2000" dirty="0">
                <a:latin typeface="+mn-lt"/>
              </a:rPr>
              <a:t> durch Integration der</a:t>
            </a:r>
          </a:p>
          <a:p>
            <a:r>
              <a:rPr lang="de-DE" sz="2000" dirty="0">
                <a:latin typeface="+mn-lt"/>
              </a:rPr>
              <a:t>   Wahrscheinlichkeitsdichtefunktion bis zu einem bestimmten Wert </a:t>
            </a:r>
            <a:r>
              <a:rPr lang="de-DE" sz="2000" i="1" dirty="0">
                <a:latin typeface="+mn-lt"/>
              </a:rPr>
              <a:t>x</a:t>
            </a:r>
            <a:r>
              <a:rPr lang="de-DE" sz="2000" dirty="0">
                <a:latin typeface="+mn-lt"/>
              </a:rPr>
              <a:t>. </a:t>
            </a:r>
          </a:p>
        </p:txBody>
      </p:sp>
      <p:sp>
        <p:nvSpPr>
          <p:cNvPr id="8" name="Textfeld 7"/>
          <p:cNvSpPr txBox="1"/>
          <p:nvPr/>
        </p:nvSpPr>
        <p:spPr>
          <a:xfrm>
            <a:off x="469192" y="4974421"/>
            <a:ext cx="6623967" cy="400110"/>
          </a:xfrm>
          <a:prstGeom prst="rect">
            <a:avLst/>
          </a:prstGeom>
          <a:noFill/>
        </p:spPr>
        <p:txBody>
          <a:bodyPr wrap="square" rtlCol="0">
            <a:spAutoFit/>
          </a:bodyPr>
          <a:lstStyle/>
          <a:p>
            <a:r>
              <a:rPr lang="de-DE" sz="2000" dirty="0">
                <a:latin typeface="+mn-lt"/>
              </a:rPr>
              <a:t>&gt; Daraus ergibt sich eine monoton steigende stetige Funktion</a:t>
            </a:r>
          </a:p>
        </p:txBody>
      </p:sp>
      <mc:AlternateContent xmlns:mc="http://schemas.openxmlformats.org/markup-compatibility/2006" xmlns:a14="http://schemas.microsoft.com/office/drawing/2010/main">
        <mc:Choice Requires="a14">
          <p:sp>
            <p:nvSpPr>
              <p:cNvPr id="9" name="Textfeld 8"/>
              <p:cNvSpPr txBox="1"/>
              <p:nvPr/>
            </p:nvSpPr>
            <p:spPr>
              <a:xfrm>
                <a:off x="468313" y="5480810"/>
                <a:ext cx="6623967" cy="400110"/>
              </a:xfrm>
              <a:prstGeom prst="rect">
                <a:avLst/>
              </a:prstGeom>
              <a:noFill/>
            </p:spPr>
            <p:txBody>
              <a:bodyPr wrap="square" rtlCol="0">
                <a:spAutoFit/>
              </a:bodyPr>
              <a:lstStyle/>
              <a:p>
                <a:r>
                  <a:rPr lang="de-DE" sz="2000" dirty="0">
                    <a:latin typeface="+mn-lt"/>
                  </a:rPr>
                  <a:t>&gt; Ist die Dichtefunktion </a:t>
                </a:r>
                <a14:m>
                  <m:oMath xmlns:m="http://schemas.openxmlformats.org/officeDocument/2006/math">
                    <m:r>
                      <a:rPr lang="de-DE" sz="2000" b="0" i="1" smtClean="0">
                        <a:latin typeface="Cambria Math"/>
                      </a:rPr>
                      <m:t>𝑓</m:t>
                    </m:r>
                    <m:d>
                      <m:dPr>
                        <m:ctrlPr>
                          <a:rPr lang="de-DE" sz="2000" b="0" i="1" smtClean="0">
                            <a:latin typeface="Cambria Math" panose="02040503050406030204" pitchFamily="18" charset="0"/>
                          </a:rPr>
                        </m:ctrlPr>
                      </m:dPr>
                      <m:e>
                        <m:r>
                          <a:rPr lang="de-DE" sz="2000" b="0" i="1" smtClean="0">
                            <a:latin typeface="Cambria Math"/>
                          </a:rPr>
                          <m:t>𝑥</m:t>
                        </m:r>
                      </m:e>
                    </m:d>
                  </m:oMath>
                </a14:m>
                <a:r>
                  <a:rPr lang="de-DE" sz="2000" dirty="0">
                    <a:latin typeface="+mn-lt"/>
                  </a:rPr>
                  <a:t> an der Stelle </a:t>
                </a:r>
                <a:r>
                  <a:rPr lang="de-DE" sz="2000" i="1" dirty="0">
                    <a:latin typeface="+mn-lt"/>
                  </a:rPr>
                  <a:t>x</a:t>
                </a:r>
                <a:r>
                  <a:rPr lang="de-DE" sz="2000" dirty="0">
                    <a:latin typeface="+mn-lt"/>
                  </a:rPr>
                  <a:t> stetig, so gilt:</a:t>
                </a:r>
              </a:p>
            </p:txBody>
          </p:sp>
        </mc:Choice>
        <mc:Fallback xmlns="">
          <p:sp>
            <p:nvSpPr>
              <p:cNvPr id="9" name="Textfeld 8"/>
              <p:cNvSpPr txBox="1">
                <a:spLocks noRot="1" noChangeAspect="1" noMove="1" noResize="1" noEditPoints="1" noAdjustHandles="1" noChangeArrowheads="1" noChangeShapeType="1" noTextEdit="1"/>
              </p:cNvSpPr>
              <p:nvPr/>
            </p:nvSpPr>
            <p:spPr>
              <a:xfrm>
                <a:off x="468313" y="5480810"/>
                <a:ext cx="6623967" cy="400110"/>
              </a:xfrm>
              <a:prstGeom prst="rect">
                <a:avLst/>
              </a:prstGeom>
              <a:blipFill>
                <a:blip r:embed="rId3"/>
                <a:stretch>
                  <a:fillRect l="-1013"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2151230" y="5901233"/>
                <a:ext cx="2796984" cy="68967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𝐹</m:t>
                          </m:r>
                        </m:e>
                        <m:sup>
                          <m:r>
                            <a:rPr lang="de-DE" sz="2000" b="0" i="1" smtClean="0">
                              <a:solidFill>
                                <a:schemeClr val="tx1"/>
                              </a:solidFill>
                              <a:latin typeface="Cambria Math"/>
                            </a:rPr>
                            <m:t>′</m:t>
                          </m:r>
                        </m:sup>
                      </m:sSup>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𝑑𝐹</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num>
                        <m:den>
                          <m:r>
                            <a:rPr lang="de-DE" sz="2000" b="0" i="1" smtClean="0">
                              <a:solidFill>
                                <a:schemeClr val="tx1"/>
                              </a:solidFill>
                              <a:latin typeface="Cambria Math"/>
                            </a:rPr>
                            <m:t>𝑑𝑥</m:t>
                          </m:r>
                        </m:den>
                      </m:f>
                      <m:r>
                        <a:rPr lang="de-DE" sz="2000" b="0" i="1" smtClean="0">
                          <a:solidFill>
                            <a:schemeClr val="tx1"/>
                          </a:solidFill>
                          <a:latin typeface="Cambria Math"/>
                        </a:rPr>
                        <m:t>=</m:t>
                      </m:r>
                      <m:r>
                        <a:rPr lang="de-DE" sz="2000" b="0" i="1" smtClean="0">
                          <a:solidFill>
                            <a:schemeClr val="tx1"/>
                          </a:solidFill>
                          <a:latin typeface="Cambria Math"/>
                        </a:rPr>
                        <m:t>𝑓</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oMath>
                  </m:oMathPara>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2151230" y="5901233"/>
                <a:ext cx="2796984" cy="689676"/>
              </a:xfrm>
              <a:prstGeom prst="rect">
                <a:avLst/>
              </a:prstGeom>
              <a:blipFill>
                <a:blip r:embed="rId4"/>
                <a:stretch>
                  <a:fillRect/>
                </a:stretch>
              </a:blipFill>
            </p:spPr>
            <p:txBody>
              <a:bodyPr/>
              <a:lstStyle/>
              <a:p>
                <a:r>
                  <a:rPr lang="en-US">
                    <a:noFill/>
                  </a:rPr>
                  <a:t> </a:t>
                </a:r>
              </a:p>
            </p:txBody>
          </p:sp>
        </mc:Fallback>
      </mc:AlternateContent>
      <p:pic>
        <p:nvPicPr>
          <p:cNvPr id="3" name="Grafik 2"/>
          <p:cNvPicPr>
            <a:picLocks noChangeAspect="1"/>
          </p:cNvPicPr>
          <p:nvPr/>
        </p:nvPicPr>
        <p:blipFill>
          <a:blip r:embed="rId5"/>
          <a:stretch>
            <a:fillRect/>
          </a:stretch>
        </p:blipFill>
        <p:spPr>
          <a:xfrm>
            <a:off x="457200" y="1009357"/>
            <a:ext cx="7324725" cy="3067050"/>
          </a:xfrm>
          <a:prstGeom prst="rect">
            <a:avLst/>
          </a:prstGeom>
        </p:spPr>
      </p:pic>
    </p:spTree>
    <p:extLst>
      <p:ext uri="{BB962C8B-B14F-4D97-AF65-F5344CB8AC3E}">
        <p14:creationId xmlns:p14="http://schemas.microsoft.com/office/powerpoint/2010/main" val="3637602164"/>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352</a:t>
            </a:r>
            <a:endParaRPr lang="de-DE" sz="8000" b="1" dirty="0">
              <a:solidFill>
                <a:schemeClr val="tx1"/>
              </a:solidFill>
              <a:latin typeface="+mj-lt"/>
            </a:endParaRPr>
          </a:p>
        </p:txBody>
      </p:sp>
      <p:sp>
        <p:nvSpPr>
          <p:cNvPr id="9" name="Textfeld 8"/>
          <p:cNvSpPr txBox="1">
            <a:spLocks noChangeArrowheads="1"/>
          </p:cNvSpPr>
          <p:nvPr/>
        </p:nvSpPr>
        <p:spPr bwMode="auto">
          <a:xfrm>
            <a:off x="468313" y="5896634"/>
            <a:ext cx="50397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Berechnung einer Verteilungsfunktion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976577"/>
            <a:ext cx="7581900" cy="3390900"/>
          </a:xfrm>
          <a:prstGeom prst="rect">
            <a:avLst/>
          </a:prstGeom>
        </p:spPr>
      </p:pic>
      <p:pic>
        <p:nvPicPr>
          <p:cNvPr id="3" name="Grafik 2"/>
          <p:cNvPicPr>
            <a:picLocks noChangeAspect="1"/>
          </p:cNvPicPr>
          <p:nvPr/>
        </p:nvPicPr>
        <p:blipFill>
          <a:blip r:embed="rId4"/>
          <a:stretch>
            <a:fillRect/>
          </a:stretch>
        </p:blipFill>
        <p:spPr>
          <a:xfrm>
            <a:off x="457200" y="4367477"/>
            <a:ext cx="7591425" cy="1190625"/>
          </a:xfrm>
          <a:prstGeom prst="rect">
            <a:avLst/>
          </a:prstGeom>
        </p:spPr>
      </p:pic>
    </p:spTree>
    <p:extLst>
      <p:ext uri="{BB962C8B-B14F-4D97-AF65-F5344CB8AC3E}">
        <p14:creationId xmlns:p14="http://schemas.microsoft.com/office/powerpoint/2010/main" val="1993252685"/>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353</a:t>
            </a:r>
            <a:endParaRPr lang="de-DE" sz="8000" b="1" dirty="0">
              <a:solidFill>
                <a:schemeClr val="tx1"/>
              </a:solidFill>
              <a:latin typeface="+mj-lt"/>
            </a:endParaRPr>
          </a:p>
        </p:txBody>
      </p:sp>
      <p:sp>
        <p:nvSpPr>
          <p:cNvPr id="9" name="Textfeld 8"/>
          <p:cNvSpPr txBox="1">
            <a:spLocks noChangeArrowheads="1"/>
          </p:cNvSpPr>
          <p:nvPr/>
        </p:nvSpPr>
        <p:spPr bwMode="auto">
          <a:xfrm>
            <a:off x="468312" y="1058641"/>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S1-a fortgesetzt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1270507" y="1522445"/>
                <a:ext cx="6282122"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=1.2</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.5</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+0.15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i="1" dirty="0">
                  <a:solidFill>
                    <a:schemeClr val="tx1"/>
                  </a:solidFill>
                  <a:latin typeface="Cambria Math"/>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270507" y="1522445"/>
                <a:ext cx="6282122" cy="422039"/>
              </a:xfrm>
              <a:prstGeom prst="rect">
                <a:avLst/>
              </a:prstGeom>
              <a:blipFill rotWithShape="1">
                <a:blip r:embed="rId3"/>
                <a:stretch>
                  <a:fillRect l="-388" t="-56522" b="-139130"/>
                </a:stretch>
              </a:blipFill>
            </p:spPr>
            <p:txBody>
              <a:bodyPr/>
              <a:lstStyle/>
              <a:p>
                <a:r>
                  <a:rPr lang="de-DE">
                    <a:noFill/>
                  </a:rPr>
                  <a:t> </a:t>
                </a:r>
              </a:p>
            </p:txBody>
          </p:sp>
        </mc:Fallback>
      </mc:AlternateContent>
      <p:sp>
        <p:nvSpPr>
          <p:cNvPr id="18" name="Textfeld 17"/>
          <p:cNvSpPr txBox="1"/>
          <p:nvPr/>
        </p:nvSpPr>
        <p:spPr>
          <a:xfrm>
            <a:off x="468313" y="1511647"/>
            <a:ext cx="1017909" cy="400110"/>
          </a:xfrm>
          <a:prstGeom prst="rect">
            <a:avLst/>
          </a:prstGeom>
          <a:noFill/>
        </p:spPr>
        <p:txBody>
          <a:bodyPr wrap="square" rtlCol="0">
            <a:spAutoFit/>
          </a:bodyPr>
          <a:lstStyle/>
          <a:p>
            <a:r>
              <a:rPr lang="de-DE" sz="2000" dirty="0">
                <a:latin typeface="+mn-lt"/>
              </a:rPr>
              <a:t>   Aus</a:t>
            </a:r>
          </a:p>
        </p:txBody>
      </p:sp>
      <p:sp>
        <p:nvSpPr>
          <p:cNvPr id="19" name="Textfeld 18"/>
          <p:cNvSpPr txBox="1"/>
          <p:nvPr/>
        </p:nvSpPr>
        <p:spPr>
          <a:xfrm>
            <a:off x="672324" y="1944484"/>
            <a:ext cx="1519746" cy="400110"/>
          </a:xfrm>
          <a:prstGeom prst="rect">
            <a:avLst/>
          </a:prstGeom>
          <a:noFill/>
        </p:spPr>
        <p:txBody>
          <a:bodyPr wrap="square" rtlCol="0">
            <a:spAutoFit/>
          </a:bodyPr>
          <a:lstStyle/>
          <a:p>
            <a:r>
              <a:rPr lang="de-DE" sz="2000" dirty="0">
                <a:latin typeface="+mn-lt"/>
              </a:rPr>
              <a:t>erhalten wir</a:t>
            </a:r>
          </a:p>
        </p:txBody>
      </p:sp>
      <mc:AlternateContent xmlns:mc="http://schemas.openxmlformats.org/markup-compatibility/2006" xmlns:a14="http://schemas.microsoft.com/office/drawing/2010/main">
        <mc:Choice Requires="a14">
          <p:sp>
            <p:nvSpPr>
              <p:cNvPr id="20" name="Textfeld 19"/>
              <p:cNvSpPr txBox="1"/>
              <p:nvPr/>
            </p:nvSpPr>
            <p:spPr>
              <a:xfrm>
                <a:off x="1302480" y="2344594"/>
                <a:ext cx="5688632"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   1.2</m:t>
                      </m:r>
                      <m:r>
                        <a:rPr lang="de-DE" sz="2000" b="0" i="1" smtClean="0">
                          <a:solidFill>
                            <a:schemeClr val="tx1"/>
                          </a:solidFill>
                          <a:latin typeface="Cambria Math"/>
                        </a:rPr>
                        <m:t>𝑥</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0.5</m:t>
                          </m:r>
                          <m:r>
                            <a:rPr lang="de-DE" sz="2000" b="0" i="1" dirty="0" smtClean="0">
                              <a:solidFill>
                                <a:schemeClr val="tx1"/>
                              </a:solidFill>
                              <a:latin typeface="Cambria Math"/>
                            </a:rPr>
                            <m:t>𝑥</m:t>
                          </m:r>
                          <m:r>
                            <a:rPr lang="de-DE" sz="2000" b="0" i="1" dirty="0" smtClean="0">
                              <a:solidFill>
                                <a:schemeClr val="tx1"/>
                              </a:solidFill>
                              <a:latin typeface="Cambria Math"/>
                            </a:rPr>
                            <m:t>+0.35</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.5</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i="1" dirty="0">
                  <a:solidFill>
                    <a:schemeClr val="tx1"/>
                  </a:solidFill>
                  <a:latin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302480" y="2344594"/>
                <a:ext cx="5688632" cy="422039"/>
              </a:xfrm>
              <a:prstGeom prst="rect">
                <a:avLst/>
              </a:prstGeom>
              <a:blipFill rotWithShape="1">
                <a:blip r:embed="rId4"/>
                <a:stretch>
                  <a:fillRect t="-56522" b="-1391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2310592" y="2853633"/>
                <a:ext cx="4143633"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0.15</m:t>
                          </m:r>
                          <m:r>
                            <a:rPr lang="de-DE" sz="2000" b="0" i="1" dirty="0" smtClean="0">
                              <a:solidFill>
                                <a:schemeClr val="tx1"/>
                              </a:solidFill>
                              <a:latin typeface="Cambria Math"/>
                            </a:rPr>
                            <m:t>𝑥</m:t>
                          </m:r>
                          <m:r>
                            <a:rPr lang="de-DE" sz="2000" b="0" i="1" dirty="0" smtClean="0">
                              <a:solidFill>
                                <a:schemeClr val="tx1"/>
                              </a:solidFill>
                              <a:latin typeface="Cambria Math"/>
                            </a:rPr>
                            <m:t>+0.7</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rPr>
                            <m:t>𝐼</m:t>
                          </m:r>
                        </m:e>
                        <m:sub>
                          <m:d>
                            <m:dPr>
                              <m:endChr m:val=""/>
                              <m:ctrlPr>
                                <a:rPr lang="de-DE" sz="2000" i="1" smtClean="0">
                                  <a:latin typeface="Cambria Math" panose="02040503050406030204" pitchFamily="18" charset="0"/>
                                </a:rPr>
                              </m:ctrlPr>
                            </m:dPr>
                            <m:e>
                              <m:r>
                                <a:rPr lang="de-DE" sz="2000" b="0" i="1" smtClean="0">
                                  <a:latin typeface="Cambria Math" panose="02040503050406030204" pitchFamily="18" charset="0"/>
                                </a:rPr>
                                <m:t>2</m:t>
                              </m:r>
                              <m:r>
                                <a:rPr lang="de-DE" sz="2000" b="0" i="1" smtClean="0">
                                  <a:latin typeface="Cambria Math"/>
                                </a:rPr>
                                <m:t>,</m:t>
                              </m:r>
                              <m:d>
                                <m:dPr>
                                  <m:begChr m:val=""/>
                                  <m:ctrlPr>
                                    <a:rPr lang="de-DE" sz="2000" b="0" i="1" smtClean="0">
                                      <a:latin typeface="Cambria Math" panose="02040503050406030204" pitchFamily="18" charset="0"/>
                                    </a:rPr>
                                  </m:ctrlPr>
                                </m:dPr>
                                <m:e>
                                  <m:r>
                                    <a:rPr lang="de-DE" sz="2000" b="0" i="1" smtClean="0">
                                      <a:latin typeface="Cambria Math"/>
                                      <a:ea typeface="Cambria Math"/>
                                    </a:rPr>
                                    <m:t>∞</m:t>
                                  </m:r>
                                </m:e>
                              </m:d>
                            </m:e>
                          </m:d>
                        </m:sub>
                      </m:sSub>
                      <m:d>
                        <m:dPr>
                          <m:ctrlPr>
                            <a:rPr lang="de-DE" sz="2000" i="1">
                              <a:latin typeface="Cambria Math" panose="02040503050406030204" pitchFamily="18" charset="0"/>
                            </a:rPr>
                          </m:ctrlPr>
                        </m:dPr>
                        <m:e>
                          <m:r>
                            <a:rPr lang="de-DE" sz="2000" i="1">
                              <a:latin typeface="Cambria Math"/>
                            </a:rPr>
                            <m:t>𝑥</m:t>
                          </m:r>
                        </m:e>
                      </m:d>
                    </m:oMath>
                  </m:oMathPara>
                </a14:m>
                <a:endParaRPr lang="de-DE" sz="2000" i="1" dirty="0">
                  <a:solidFill>
                    <a:schemeClr val="tx1"/>
                  </a:solidFill>
                  <a:latin typeface="Cambria Math"/>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310592" y="2853633"/>
                <a:ext cx="4143633" cy="422039"/>
              </a:xfrm>
              <a:prstGeom prst="rect">
                <a:avLst/>
              </a:prstGeom>
              <a:blipFill>
                <a:blip r:embed="rId5"/>
                <a:stretch>
                  <a:fillRect t="-56522" b="-139130"/>
                </a:stretch>
              </a:blipFill>
            </p:spPr>
            <p:txBody>
              <a:bodyPr/>
              <a:lstStyle/>
              <a:p>
                <a:r>
                  <a:rPr lang="en-US">
                    <a:noFill/>
                  </a:rPr>
                  <a:t> </a:t>
                </a:r>
              </a:p>
            </p:txBody>
          </p:sp>
        </mc:Fallback>
      </mc:AlternateContent>
      <p:sp>
        <p:nvSpPr>
          <p:cNvPr id="23" name="Textfeld 22"/>
          <p:cNvSpPr txBox="1"/>
          <p:nvPr/>
        </p:nvSpPr>
        <p:spPr>
          <a:xfrm>
            <a:off x="468311" y="3311419"/>
            <a:ext cx="7848104" cy="1323439"/>
          </a:xfrm>
          <a:prstGeom prst="rect">
            <a:avLst/>
          </a:prstGeom>
          <a:noFill/>
        </p:spPr>
        <p:txBody>
          <a:bodyPr wrap="square" rtlCol="0">
            <a:spAutoFit/>
          </a:bodyPr>
          <a:lstStyle/>
          <a:p>
            <a:r>
              <a:rPr lang="de-DE" sz="2000" dirty="0">
                <a:latin typeface="+mn-lt"/>
              </a:rPr>
              <a:t>   Man beachte, dass jeweils die kumulierte Wahrscheinlichkeitsmasse</a:t>
            </a:r>
          </a:p>
          <a:p>
            <a:r>
              <a:rPr lang="de-DE" sz="2000" dirty="0">
                <a:latin typeface="+mn-lt"/>
              </a:rPr>
              <a:t>   des vorhergehenden Abschnitts „mitgenommen“ werden muss. </a:t>
            </a:r>
          </a:p>
          <a:p>
            <a:r>
              <a:rPr lang="de-DE" sz="2000" dirty="0">
                <a:latin typeface="+mn-lt"/>
              </a:rPr>
              <a:t>   Deshalb wählt man z. B. als Stammfunktion des 2. Abschnitts (0.5, 1]</a:t>
            </a:r>
          </a:p>
          <a:p>
            <a:r>
              <a:rPr lang="de-DE" sz="2000" dirty="0">
                <a:latin typeface="+mn-lt"/>
              </a:rPr>
              <a:t>   nicht einfach 0.5</a:t>
            </a:r>
            <a:r>
              <a:rPr lang="de-DE" sz="2000" i="1" dirty="0">
                <a:latin typeface="+mn-lt"/>
              </a:rPr>
              <a:t>x</a:t>
            </a:r>
            <a:r>
              <a:rPr lang="de-DE" sz="2000" dirty="0">
                <a:latin typeface="+mn-lt"/>
              </a:rPr>
              <a:t>, sondern 0.5</a:t>
            </a:r>
            <a:r>
              <a:rPr lang="de-DE" sz="2000" i="1" dirty="0">
                <a:latin typeface="+mn-lt"/>
              </a:rPr>
              <a:t>x</a:t>
            </a:r>
            <a:r>
              <a:rPr lang="de-DE" sz="2000" dirty="0">
                <a:latin typeface="+mn-lt"/>
              </a:rPr>
              <a:t> + 0.35</a:t>
            </a:r>
          </a:p>
        </p:txBody>
      </p:sp>
      <mc:AlternateContent xmlns:mc="http://schemas.openxmlformats.org/markup-compatibility/2006" xmlns:a14="http://schemas.microsoft.com/office/drawing/2010/main">
        <mc:Choice Requires="a14">
          <p:sp>
            <p:nvSpPr>
              <p:cNvPr id="27" name="Textfeld 26"/>
              <p:cNvSpPr txBox="1"/>
              <p:nvPr/>
            </p:nvSpPr>
            <p:spPr>
              <a:xfrm>
                <a:off x="468311" y="4634858"/>
                <a:ext cx="7832783" cy="707886"/>
              </a:xfrm>
              <a:prstGeom prst="rect">
                <a:avLst/>
              </a:prstGeom>
              <a:noFill/>
            </p:spPr>
            <p:txBody>
              <a:bodyPr wrap="square" rtlCol="0">
                <a:spAutoFit/>
              </a:bodyPr>
              <a:lstStyle/>
              <a:p>
                <a:r>
                  <a:rPr lang="de-DE" sz="2000" dirty="0">
                    <a:latin typeface="+mn-lt"/>
                  </a:rPr>
                  <a:t>   VF ist außerhalb der „Knickstellen 0.5, 1 und 2 überall differenzierbar.</a:t>
                </a:r>
              </a:p>
              <a:p>
                <a:r>
                  <a:rPr lang="de-DE" sz="2000" dirty="0">
                    <a:latin typeface="+mn-lt"/>
                  </a:rPr>
                  <a:t>   Beispielsweise gilt für </a:t>
                </a:r>
                <a14:m>
                  <m:oMath xmlns:m="http://schemas.openxmlformats.org/officeDocument/2006/math">
                    <m:r>
                      <a:rPr lang="de-DE" sz="2000" b="0" i="1" smtClean="0">
                        <a:latin typeface="Cambria Math"/>
                      </a:rPr>
                      <m:t>𝑥</m:t>
                    </m:r>
                    <m:r>
                      <a:rPr lang="de-DE" sz="2000" b="0" i="1" smtClean="0">
                        <a:latin typeface="Cambria Math"/>
                        <a:ea typeface="Cambria Math"/>
                      </a:rPr>
                      <m:t>∈</m:t>
                    </m:r>
                    <m:d>
                      <m:dPr>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0.5, 1</m:t>
                        </m:r>
                      </m:e>
                    </m:d>
                  </m:oMath>
                </a14:m>
                <a:r>
                  <a:rPr lang="de-DE" sz="2000" dirty="0">
                    <a:latin typeface="+mn-lt"/>
                  </a:rPr>
                  <a:t>:</a:t>
                </a:r>
              </a:p>
            </p:txBody>
          </p:sp>
        </mc:Choice>
        <mc:Fallback xmlns="">
          <p:sp>
            <p:nvSpPr>
              <p:cNvPr id="27" name="Textfeld 26"/>
              <p:cNvSpPr txBox="1">
                <a:spLocks noRot="1" noChangeAspect="1" noMove="1" noResize="1" noEditPoints="1" noAdjustHandles="1" noChangeArrowheads="1" noChangeShapeType="1" noTextEdit="1"/>
              </p:cNvSpPr>
              <p:nvPr/>
            </p:nvSpPr>
            <p:spPr>
              <a:xfrm>
                <a:off x="468311" y="4634858"/>
                <a:ext cx="7832783" cy="707886"/>
              </a:xfrm>
              <a:prstGeom prst="rect">
                <a:avLst/>
              </a:prstGeom>
              <a:blipFill rotWithShape="1">
                <a:blip r:embed="rId6"/>
                <a:stretch>
                  <a:fillRect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331640" y="5342744"/>
                <a:ext cx="248382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i="1">
                              <a:solidFill>
                                <a:schemeClr val="tx1"/>
                              </a:solidFill>
                              <a:latin typeface="Cambria Math"/>
                            </a:rPr>
                            <m:t>𝐹</m:t>
                          </m:r>
                        </m:e>
                        <m:sub>
                          <m:r>
                            <a:rPr lang="de-DE" sz="2000" i="1">
                              <a:solidFill>
                                <a:schemeClr val="tx1"/>
                              </a:solidFill>
                              <a:latin typeface="Cambria Math"/>
                            </a:rPr>
                            <m:t>𝑋</m:t>
                          </m:r>
                        </m:sub>
                        <m:sup>
                          <m:r>
                            <a:rPr lang="de-DE" sz="2000" i="1">
                              <a:solidFill>
                                <a:schemeClr val="tx1"/>
                              </a:solidFill>
                              <a:latin typeface="Cambria Math"/>
                            </a:rPr>
                            <m:t>′</m:t>
                          </m:r>
                        </m:sup>
                      </m:sSubSup>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=0.5</m:t>
                      </m:r>
                    </m:oMath>
                  </m:oMathPara>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331640" y="5342744"/>
                <a:ext cx="2483820" cy="400110"/>
              </a:xfrm>
              <a:prstGeom prst="rect">
                <a:avLst/>
              </a:prstGeom>
              <a:blipFill rotWithShape="1">
                <a:blip r:embed="rId7"/>
                <a:stretch>
                  <a:fillRect b="-16667"/>
                </a:stretch>
              </a:blipFill>
            </p:spPr>
            <p:txBody>
              <a:bodyPr/>
              <a:lstStyle/>
              <a:p>
                <a:r>
                  <a:rPr lang="de-DE">
                    <a:noFill/>
                  </a:rPr>
                  <a:t> </a:t>
                </a:r>
              </a:p>
            </p:txBody>
          </p:sp>
        </mc:Fallback>
      </mc:AlternateContent>
    </p:spTree>
    <p:extLst>
      <p:ext uri="{BB962C8B-B14F-4D97-AF65-F5344CB8AC3E}">
        <p14:creationId xmlns:p14="http://schemas.microsoft.com/office/powerpoint/2010/main" val="4207857820"/>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354</a:t>
            </a:r>
            <a:endParaRPr lang="de-DE" sz="8000" b="1" dirty="0">
              <a:solidFill>
                <a:schemeClr val="tx1"/>
              </a:solidFill>
              <a:latin typeface="+mj-lt"/>
            </a:endParaRPr>
          </a:p>
        </p:txBody>
      </p:sp>
      <p:sp>
        <p:nvSpPr>
          <p:cNvPr id="15" name="Textfeld 14"/>
          <p:cNvSpPr txBox="1">
            <a:spLocks noChangeArrowheads="1"/>
          </p:cNvSpPr>
          <p:nvPr/>
        </p:nvSpPr>
        <p:spPr bwMode="auto">
          <a:xfrm>
            <a:off x="468311" y="105968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S1-b fortgesetzt </a:t>
            </a:r>
            <a:r>
              <a:rPr lang="de-DE" sz="2000" dirty="0">
                <a:solidFill>
                  <a:srgbClr val="0070C0"/>
                </a:solidFill>
                <a:latin typeface="+mn-lt"/>
              </a:rPr>
              <a:t>●</a:t>
            </a:r>
            <a:endParaRPr lang="de-DE" sz="2000" b="1" dirty="0">
              <a:solidFill>
                <a:srgbClr val="0070C0"/>
              </a:solidFill>
              <a:latin typeface="+mn-lt"/>
            </a:endParaRPr>
          </a:p>
        </p:txBody>
      </p:sp>
      <p:sp>
        <p:nvSpPr>
          <p:cNvPr id="18" name="Textfeld 17"/>
          <p:cNvSpPr txBox="1"/>
          <p:nvPr/>
        </p:nvSpPr>
        <p:spPr>
          <a:xfrm>
            <a:off x="468313" y="1511647"/>
            <a:ext cx="1017909" cy="400110"/>
          </a:xfrm>
          <a:prstGeom prst="rect">
            <a:avLst/>
          </a:prstGeom>
          <a:noFill/>
        </p:spPr>
        <p:txBody>
          <a:bodyPr wrap="square" rtlCol="0">
            <a:spAutoFit/>
          </a:bodyPr>
          <a:lstStyle/>
          <a:p>
            <a:r>
              <a:rPr lang="de-DE" sz="2000" dirty="0">
                <a:latin typeface="+mn-lt"/>
              </a:rPr>
              <a:t>   Aus</a:t>
            </a:r>
          </a:p>
        </p:txBody>
      </p:sp>
      <p:sp>
        <p:nvSpPr>
          <p:cNvPr id="19" name="Textfeld 18"/>
          <p:cNvSpPr txBox="1"/>
          <p:nvPr/>
        </p:nvSpPr>
        <p:spPr>
          <a:xfrm>
            <a:off x="656877" y="1919646"/>
            <a:ext cx="3352161" cy="400110"/>
          </a:xfrm>
          <a:prstGeom prst="rect">
            <a:avLst/>
          </a:prstGeom>
          <a:noFill/>
        </p:spPr>
        <p:txBody>
          <a:bodyPr wrap="square" rtlCol="0">
            <a:spAutoFit/>
          </a:bodyPr>
          <a:lstStyle/>
          <a:p>
            <a:r>
              <a:rPr lang="de-DE" sz="2000" dirty="0">
                <a:latin typeface="+mn-lt"/>
              </a:rPr>
              <a:t>erhalten wir für</a:t>
            </a:r>
          </a:p>
        </p:txBody>
      </p:sp>
      <mc:AlternateContent xmlns:mc="http://schemas.openxmlformats.org/markup-compatibility/2006" xmlns:a14="http://schemas.microsoft.com/office/drawing/2010/main">
        <mc:Choice Requires="a14">
          <p:sp>
            <p:nvSpPr>
              <p:cNvPr id="20" name="Textfeld 19"/>
              <p:cNvSpPr txBox="1"/>
              <p:nvPr/>
            </p:nvSpPr>
            <p:spPr>
              <a:xfrm>
                <a:off x="1979712" y="2319756"/>
                <a:ext cx="396044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𝑌</m:t>
                          </m:r>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𝑦</m:t>
                          </m:r>
                        </m:e>
                      </m:d>
                      <m:r>
                        <a:rPr lang="de-DE" sz="2000" b="0" i="1" smtClean="0">
                          <a:solidFill>
                            <a:schemeClr val="tx1"/>
                          </a:solidFill>
                          <a:latin typeface="Cambria Math"/>
                        </a:rPr>
                        <m:t>=0</m:t>
                      </m:r>
                    </m:oMath>
                  </m:oMathPara>
                </a14:m>
                <a:endParaRPr lang="de-DE" sz="2000" i="1" dirty="0">
                  <a:solidFill>
                    <a:schemeClr val="tx1"/>
                  </a:solidFill>
                  <a:latin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979712" y="2319756"/>
                <a:ext cx="3960440" cy="400110"/>
              </a:xfrm>
              <a:prstGeom prst="rect">
                <a:avLst/>
              </a:prstGeom>
              <a:blipFill rotWithShape="1">
                <a:blip r:embed="rId3"/>
                <a:stretch>
                  <a:fillRect b="-1076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331640" y="1491289"/>
                <a:ext cx="3888432" cy="44082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r>
                        <m:rPr>
                          <m:brk m:alnAt="7"/>
                        </m:rPr>
                        <a:rPr lang="de-DE" sz="2000" i="1">
                          <a:solidFill>
                            <a:schemeClr val="tx1"/>
                          </a:solidFill>
                          <a:latin typeface="Cambria Math"/>
                        </a:rPr>
                        <m:t>0</m:t>
                      </m:r>
                      <m:r>
                        <a:rPr lang="de-DE" sz="2000" i="1">
                          <a:solidFill>
                            <a:schemeClr val="tx1"/>
                          </a:solidFill>
                          <a:latin typeface="Cambria Math"/>
                        </a:rPr>
                        <m:t>.05</m:t>
                      </m:r>
                      <m:sSup>
                        <m:sSupPr>
                          <m:ctrlPr>
                            <a:rPr lang="de-DE" sz="2000" i="1">
                              <a:solidFill>
                                <a:schemeClr val="tx1"/>
                              </a:solidFill>
                              <a:latin typeface="Cambria Math" panose="02040503050406030204" pitchFamily="18" charset="0"/>
                            </a:rPr>
                          </m:ctrlPr>
                        </m:sSupPr>
                        <m:e>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a:solidFill>
                                <a:schemeClr val="tx1"/>
                              </a:solidFill>
                              <a:latin typeface="Cambria Math"/>
                            </a:rPr>
                            <m:t>𝑦</m:t>
                          </m:r>
                        </m:sup>
                      </m:sSup>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m:t>
                                  </m:r>
                                </m:e>
                              </m:d>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oMath>
                  </m:oMathPara>
                </a14:m>
                <a:endParaRPr lang="de-DE" sz="2000" i="1" dirty="0">
                  <a:solidFill>
                    <a:schemeClr val="tx1"/>
                  </a:solidFill>
                  <a:latin typeface="Cambria Math"/>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331640" y="1491289"/>
                <a:ext cx="3888432" cy="440826"/>
              </a:xfrm>
              <a:prstGeom prst="rect">
                <a:avLst/>
              </a:prstGeom>
              <a:blipFill rotWithShape="1">
                <a:blip r:embed="rId4"/>
                <a:stretch>
                  <a:fillRect l="-627" t="-52778" b="-13055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075823" y="3050948"/>
                <a:ext cx="903890" cy="400110"/>
              </a:xfrm>
              <a:prstGeom prst="rect">
                <a:avLst/>
              </a:prstGeom>
              <a:noFill/>
            </p:spPr>
            <p:txBody>
              <a:bodyPr wrap="square" rtlCol="0">
                <a:spAutoFit/>
              </a:bodyPr>
              <a:lstStyle/>
              <a:p>
                <a:r>
                  <a:rPr lang="de-DE" sz="2000" i="1">
                    <a:latin typeface="+mn-lt"/>
                  </a:rPr>
                  <a:t>y</a:t>
                </a:r>
                <a:r>
                  <a:rPr lang="de-DE" sz="2000">
                    <a:latin typeface="+mn-lt"/>
                  </a:rPr>
                  <a:t> </a:t>
                </a:r>
                <a14:m>
                  <m:oMath xmlns:m="http://schemas.openxmlformats.org/officeDocument/2006/math">
                    <m:r>
                      <a:rPr lang="de-DE" sz="2000" i="1" smtClean="0">
                        <a:latin typeface="Cambria Math" panose="02040503050406030204" pitchFamily="18" charset="0"/>
                        <a:ea typeface="Cambria Math" panose="02040503050406030204" pitchFamily="18" charset="0"/>
                      </a:rPr>
                      <m:t>≥</m:t>
                    </m:r>
                  </m:oMath>
                </a14:m>
                <a:r>
                  <a:rPr lang="de-DE" sz="2000">
                    <a:latin typeface="+mn-lt"/>
                  </a:rPr>
                  <a:t> </a:t>
                </a:r>
                <a:r>
                  <a:rPr lang="de-DE" sz="2000" dirty="0">
                    <a:latin typeface="+mn-lt"/>
                  </a:rPr>
                  <a:t>0: </a:t>
                </a:r>
              </a:p>
            </p:txBody>
          </p:sp>
        </mc:Choice>
        <mc:Fallback xmlns="">
          <p:sp>
            <p:nvSpPr>
              <p:cNvPr id="23" name="Textfeld 22"/>
              <p:cNvSpPr txBox="1">
                <a:spLocks noRot="1" noChangeAspect="1" noMove="1" noResize="1" noEditPoints="1" noAdjustHandles="1" noChangeArrowheads="1" noChangeShapeType="1" noTextEdit="1"/>
              </p:cNvSpPr>
              <p:nvPr/>
            </p:nvSpPr>
            <p:spPr>
              <a:xfrm>
                <a:off x="1075823" y="3050948"/>
                <a:ext cx="903890" cy="400110"/>
              </a:xfrm>
              <a:prstGeom prst="rect">
                <a:avLst/>
              </a:prstGeom>
              <a:blipFill>
                <a:blip r:embed="rId5"/>
                <a:stretch>
                  <a:fillRect l="-6711" t="-7576" r="-335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979712" y="5156874"/>
                <a:ext cx="3856218" cy="43268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1−</m:t>
                          </m:r>
                          <m:sSup>
                            <m:sSupPr>
                              <m:ctrlPr>
                                <a:rPr lang="de-DE" sz="2000" i="1" smtClean="0">
                                  <a:solidFill>
                                    <a:schemeClr val="tx1"/>
                                  </a:solidFill>
                                  <a:latin typeface="Cambria Math" panose="02040503050406030204" pitchFamily="18" charset="0"/>
                                </a:rPr>
                              </m:ctrlPr>
                            </m:sSupPr>
                            <m:e>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a:solidFill>
                                    <a:schemeClr val="tx1"/>
                                  </a:solidFill>
                                  <a:latin typeface="Cambria Math"/>
                                </a:rPr>
                                <m:t>𝑦</m:t>
                              </m:r>
                            </m:sup>
                          </m:sSup>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d>
                                <m:dPr>
                                  <m:begChr m:val=""/>
                                  <m:ctrlPr>
                                    <a:rPr lang="de-DE" sz="2000" i="1">
                                      <a:solidFill>
                                        <a:schemeClr val="tx1"/>
                                      </a:solidFill>
                                      <a:latin typeface="Cambria Math" panose="02040503050406030204" pitchFamily="18" charset="0"/>
                                    </a:rPr>
                                  </m:ctrlPr>
                                </m:dPr>
                                <m:e>
                                  <m:r>
                                    <a:rPr lang="de-DE" sz="2000" i="1">
                                      <a:solidFill>
                                        <a:schemeClr val="tx1"/>
                                      </a:solidFill>
                                      <a:latin typeface="Cambria Math"/>
                                      <a:ea typeface="Cambria Math"/>
                                    </a:rPr>
                                    <m:t>∞</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𝑦</m:t>
                          </m:r>
                        </m:e>
                      </m:d>
                    </m:oMath>
                  </m:oMathPara>
                </a14:m>
                <a:endParaRPr lang="de-DE" sz="2000" i="1" dirty="0">
                  <a:solidFill>
                    <a:schemeClr val="tx1"/>
                  </a:solidFill>
                  <a:latin typeface="Cambria Math"/>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979712" y="5156874"/>
                <a:ext cx="3856218" cy="432683"/>
              </a:xfrm>
              <a:prstGeom prst="rect">
                <a:avLst/>
              </a:prstGeom>
              <a:blipFill rotWithShape="1">
                <a:blip r:embed="rId6"/>
                <a:stretch>
                  <a:fillRect t="-53521" b="-13380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979712" y="2741055"/>
                <a:ext cx="5688632" cy="101989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nary>
                        <m:naryPr>
                          <m:limLoc m:val="undOvr"/>
                          <m:ctrlPr>
                            <a:rPr lang="de-DE" sz="2000" i="1">
                              <a:solidFill>
                                <a:schemeClr val="tx1"/>
                              </a:solidFill>
                              <a:latin typeface="Cambria Math" panose="02040503050406030204" pitchFamily="18" charset="0"/>
                            </a:rPr>
                          </m:ctrlPr>
                        </m:naryPr>
                        <m:sub>
                          <m:r>
                            <a:rPr lang="de-DE" sz="2000" i="1">
                              <a:solidFill>
                                <a:schemeClr val="tx1"/>
                              </a:solidFill>
                              <a:latin typeface="Cambria Math"/>
                            </a:rPr>
                            <m:t>0</m:t>
                          </m:r>
                        </m:sub>
                        <m:sup>
                          <m:r>
                            <a:rPr lang="de-DE" sz="2000" b="0" i="1" smtClean="0">
                              <a:solidFill>
                                <a:schemeClr val="tx1"/>
                              </a:solidFill>
                              <a:latin typeface="Cambria Math"/>
                            </a:rPr>
                            <m:t>𝑦</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𝑌</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𝑡</m:t>
                              </m:r>
                            </m:e>
                          </m:d>
                          <m:r>
                            <a:rPr lang="de-DE" sz="2000" i="1">
                              <a:solidFill>
                                <a:schemeClr val="tx1"/>
                              </a:solidFill>
                              <a:latin typeface="Cambria Math"/>
                            </a:rPr>
                            <m:t>𝑑</m:t>
                          </m:r>
                          <m:r>
                            <a:rPr lang="de-DE" sz="2000" b="0" i="1" smtClean="0">
                              <a:solidFill>
                                <a:schemeClr val="tx1"/>
                              </a:solidFill>
                              <a:latin typeface="Cambria Math"/>
                            </a:rPr>
                            <m:t>𝑡</m:t>
                          </m:r>
                        </m:e>
                      </m:nary>
                      <m:r>
                        <a:rPr lang="de-DE" sz="2000" b="0" i="1" smtClean="0">
                          <a:solidFill>
                            <a:schemeClr val="tx1"/>
                          </a:solidFill>
                          <a:latin typeface="Cambria Math"/>
                        </a:rPr>
                        <m:t>=</m:t>
                      </m:r>
                      <m:nary>
                        <m:naryPr>
                          <m:limLoc m:val="undOvr"/>
                          <m:ctrlPr>
                            <a:rPr lang="de-DE" sz="2000" i="1">
                              <a:solidFill>
                                <a:schemeClr val="tx1"/>
                              </a:solidFill>
                              <a:latin typeface="Cambria Math" panose="02040503050406030204" pitchFamily="18" charset="0"/>
                            </a:rPr>
                          </m:ctrlPr>
                        </m:naryPr>
                        <m:sub>
                          <m:r>
                            <a:rPr lang="de-DE" sz="2000" i="1">
                              <a:solidFill>
                                <a:schemeClr val="tx1"/>
                              </a:solidFill>
                              <a:latin typeface="Cambria Math"/>
                            </a:rPr>
                            <m:t>0</m:t>
                          </m:r>
                        </m:sub>
                        <m:sup>
                          <m:r>
                            <a:rPr lang="de-DE" sz="2000" i="1">
                              <a:solidFill>
                                <a:schemeClr val="tx1"/>
                              </a:solidFill>
                              <a:latin typeface="Cambria Math"/>
                            </a:rPr>
                            <m:t>𝑦</m:t>
                          </m:r>
                        </m:sup>
                        <m:e>
                          <m:r>
                            <m:rPr>
                              <m:brk m:alnAt="7"/>
                            </m:rPr>
                            <a:rPr lang="de-DE" sz="2000" i="1">
                              <a:solidFill>
                                <a:schemeClr val="tx1"/>
                              </a:solidFill>
                              <a:latin typeface="Cambria Math"/>
                            </a:rPr>
                            <m:t>0</m:t>
                          </m:r>
                          <m:r>
                            <a:rPr lang="de-DE" sz="2000" i="1">
                              <a:solidFill>
                                <a:schemeClr val="tx1"/>
                              </a:solidFill>
                              <a:latin typeface="Cambria Math"/>
                            </a:rPr>
                            <m:t>.05</m:t>
                          </m:r>
                          <m:sSup>
                            <m:sSupPr>
                              <m:ctrlPr>
                                <a:rPr lang="de-DE" sz="2000" i="1">
                                  <a:solidFill>
                                    <a:schemeClr val="tx1"/>
                                  </a:solidFill>
                                  <a:latin typeface="Cambria Math" panose="02040503050406030204" pitchFamily="18" charset="0"/>
                                </a:rPr>
                              </m:ctrlPr>
                            </m:sSupPr>
                            <m:e>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b="0" i="1" smtClean="0">
                                  <a:solidFill>
                                    <a:schemeClr val="tx1"/>
                                  </a:solidFill>
                                  <a:latin typeface="Cambria Math"/>
                                </a:rPr>
                                <m:t>𝑡</m:t>
                              </m:r>
                            </m:sup>
                          </m:sSup>
                          <m:r>
                            <a:rPr lang="de-DE" sz="2000" i="1">
                              <a:solidFill>
                                <a:schemeClr val="tx1"/>
                              </a:solidFill>
                              <a:latin typeface="Cambria Math"/>
                            </a:rPr>
                            <m:t>𝑑𝑡</m:t>
                          </m:r>
                        </m:e>
                      </m:nary>
                    </m:oMath>
                  </m:oMathPara>
                </a14:m>
                <a:endParaRPr lang="de-DE" sz="2000" i="1" dirty="0">
                  <a:solidFill>
                    <a:schemeClr val="tx1"/>
                  </a:solidFill>
                  <a:latin typeface="Cambria Math"/>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979712" y="2741055"/>
                <a:ext cx="5688632" cy="1019895"/>
              </a:xfrm>
              <a:prstGeom prst="rect">
                <a:avLst/>
              </a:prstGeom>
              <a:blipFill rotWithShape="1">
                <a:blip r:embed="rId7"/>
                <a:stretch>
                  <a:fillRect/>
                </a:stretch>
              </a:blipFill>
            </p:spPr>
            <p:txBody>
              <a:bodyPr/>
              <a:lstStyle/>
              <a:p>
                <a:r>
                  <a:rPr lang="de-DE">
                    <a:noFill/>
                  </a:rPr>
                  <a:t> </a:t>
                </a:r>
              </a:p>
            </p:txBody>
          </p:sp>
        </mc:Fallback>
      </mc:AlternateContent>
      <p:sp>
        <p:nvSpPr>
          <p:cNvPr id="26" name="Textfeld 25"/>
          <p:cNvSpPr txBox="1"/>
          <p:nvPr/>
        </p:nvSpPr>
        <p:spPr>
          <a:xfrm>
            <a:off x="1075821" y="2324568"/>
            <a:ext cx="1047907" cy="400110"/>
          </a:xfrm>
          <a:prstGeom prst="rect">
            <a:avLst/>
          </a:prstGeom>
          <a:noFill/>
        </p:spPr>
        <p:txBody>
          <a:bodyPr wrap="square" rtlCol="0">
            <a:spAutoFit/>
          </a:bodyPr>
          <a:lstStyle/>
          <a:p>
            <a:r>
              <a:rPr lang="de-DE" sz="2000" i="1" dirty="0">
                <a:latin typeface="+mn-lt"/>
              </a:rPr>
              <a:t>y</a:t>
            </a:r>
            <a:r>
              <a:rPr lang="de-DE" sz="2000" dirty="0">
                <a:latin typeface="+mn-lt"/>
              </a:rPr>
              <a:t> &lt; 0:</a:t>
            </a:r>
          </a:p>
        </p:txBody>
      </p:sp>
      <mc:AlternateContent xmlns:mc="http://schemas.openxmlformats.org/markup-compatibility/2006" xmlns:a14="http://schemas.microsoft.com/office/drawing/2010/main">
        <mc:Choice Requires="a14">
          <p:sp>
            <p:nvSpPr>
              <p:cNvPr id="27" name="Textfeld 26"/>
              <p:cNvSpPr txBox="1"/>
              <p:nvPr/>
            </p:nvSpPr>
            <p:spPr>
              <a:xfrm>
                <a:off x="2689449" y="3804526"/>
                <a:ext cx="5688632" cy="4321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Sup>
                        <m:sSubSupPr>
                          <m:ctrlPr>
                            <a:rPr lang="de-DE" sz="2000" b="0" i="1" smtClean="0">
                              <a:solidFill>
                                <a:schemeClr val="tx1"/>
                              </a:solidFill>
                              <a:latin typeface="Cambria Math" panose="02040503050406030204" pitchFamily="18" charset="0"/>
                            </a:rPr>
                          </m:ctrlPr>
                        </m:sSubSupPr>
                        <m:e>
                          <m:d>
                            <m:dPr>
                              <m:begChr m:val="["/>
                              <m:endChr m:val="]"/>
                              <m:ctrlPr>
                                <a:rPr lang="de-DE" sz="2000" i="1" dirty="0">
                                  <a:latin typeface="Cambria Math" panose="02040503050406030204" pitchFamily="18" charset="0"/>
                                </a:rPr>
                              </m:ctrlPr>
                            </m:dPr>
                            <m:e>
                              <m:r>
                                <a:rPr lang="de-DE" sz="2000" i="1" dirty="0">
                                  <a:latin typeface="Cambria Math"/>
                                </a:rPr>
                                <m:t>−</m:t>
                              </m:r>
                              <m:sSup>
                                <m:sSupPr>
                                  <m:ctrlPr>
                                    <a:rPr lang="de-DE" sz="2000" i="1">
                                      <a:latin typeface="Cambria Math" panose="02040503050406030204" pitchFamily="18" charset="0"/>
                                    </a:rPr>
                                  </m:ctrlPr>
                                </m:sSupPr>
                                <m:e>
                                  <m:r>
                                    <m:rPr>
                                      <m:brk m:alnAt="7"/>
                                    </m:rPr>
                                    <a:rPr lang="de-DE" sz="2000" i="1">
                                      <a:latin typeface="Cambria Math"/>
                                    </a:rPr>
                                    <m:t>𝑒</m:t>
                                  </m:r>
                                </m:e>
                                <m:sup>
                                  <m:r>
                                    <m:rPr>
                                      <m:brk m:alnAt="7"/>
                                    </m:rPr>
                                    <a:rPr lang="de-DE" sz="2000" i="1">
                                      <a:latin typeface="Cambria Math"/>
                                    </a:rPr>
                                    <m:t>−</m:t>
                                  </m:r>
                                  <m:r>
                                    <a:rPr lang="de-DE" sz="2000" i="1">
                                      <a:latin typeface="Cambria Math"/>
                                    </a:rPr>
                                    <m:t>0.05</m:t>
                                  </m:r>
                                  <m:r>
                                    <a:rPr lang="de-DE" sz="2000" i="1">
                                      <a:latin typeface="Cambria Math"/>
                                    </a:rPr>
                                    <m:t>𝑡</m:t>
                                  </m:r>
                                </m:sup>
                              </m:sSup>
                            </m:e>
                          </m:d>
                        </m:e>
                        <m:sub>
                          <m:r>
                            <a:rPr lang="de-DE" sz="2000" b="0" i="1" smtClean="0">
                              <a:solidFill>
                                <a:schemeClr val="tx1"/>
                              </a:solidFill>
                              <a:latin typeface="Cambria Math"/>
                            </a:rPr>
                            <m:t>0</m:t>
                          </m:r>
                        </m:sub>
                        <m:sup>
                          <m:r>
                            <a:rPr lang="de-DE" sz="2000" b="0" i="1" smtClean="0">
                              <a:solidFill>
                                <a:schemeClr val="tx1"/>
                              </a:solidFill>
                              <a:latin typeface="Cambria Math"/>
                            </a:rPr>
                            <m:t>𝑦</m:t>
                          </m:r>
                        </m:sup>
                      </m:sSubSup>
                      <m:r>
                        <a:rPr lang="de-DE" sz="2000" b="0" i="1" smtClean="0">
                          <a:solidFill>
                            <a:schemeClr val="tx1"/>
                          </a:solidFill>
                          <a:latin typeface="Cambria Math"/>
                        </a:rPr>
                        <m:t>=</m:t>
                      </m:r>
                      <m:r>
                        <a:rPr lang="de-DE" sz="2000" i="1" dirty="0">
                          <a:latin typeface="Cambria Math"/>
                        </a:rPr>
                        <m:t>−</m:t>
                      </m:r>
                      <m:sSup>
                        <m:sSupPr>
                          <m:ctrlPr>
                            <a:rPr lang="de-DE" sz="2000" i="1">
                              <a:latin typeface="Cambria Math" panose="02040503050406030204" pitchFamily="18" charset="0"/>
                            </a:rPr>
                          </m:ctrlPr>
                        </m:sSupPr>
                        <m:e>
                          <m:r>
                            <m:rPr>
                              <m:brk m:alnAt="7"/>
                            </m:rPr>
                            <a:rPr lang="de-DE" sz="2000" i="1">
                              <a:latin typeface="Cambria Math"/>
                            </a:rPr>
                            <m:t>𝑒</m:t>
                          </m:r>
                        </m:e>
                        <m:sup>
                          <m:r>
                            <m:rPr>
                              <m:brk m:alnAt="7"/>
                            </m:rPr>
                            <a:rPr lang="de-DE" sz="2000" i="1">
                              <a:latin typeface="Cambria Math"/>
                            </a:rPr>
                            <m:t>−</m:t>
                          </m:r>
                          <m:r>
                            <a:rPr lang="de-DE" sz="2000" i="1">
                              <a:latin typeface="Cambria Math"/>
                            </a:rPr>
                            <m:t>0.05</m:t>
                          </m:r>
                          <m:r>
                            <a:rPr lang="de-DE" sz="2000" b="0" i="1" smtClean="0">
                              <a:latin typeface="Cambria Math"/>
                            </a:rPr>
                            <m:t>𝑦</m:t>
                          </m:r>
                        </m:sup>
                      </m:sSup>
                      <m:r>
                        <a:rPr lang="de-DE" sz="2000" b="0" i="1" smtClean="0">
                          <a:latin typeface="Cambria Math"/>
                        </a:rPr>
                        <m:t>−</m:t>
                      </m:r>
                      <m:d>
                        <m:dPr>
                          <m:ctrlPr>
                            <a:rPr lang="de-DE" sz="2000" b="0" i="1" smtClean="0">
                              <a:latin typeface="Cambria Math" panose="02040503050406030204" pitchFamily="18" charset="0"/>
                            </a:rPr>
                          </m:ctrlPr>
                        </m:dPr>
                        <m:e>
                          <m:r>
                            <a:rPr lang="de-DE" sz="2000" i="1" dirty="0">
                              <a:latin typeface="Cambria Math"/>
                            </a:rPr>
                            <m:t>−</m:t>
                          </m:r>
                          <m:sSup>
                            <m:sSupPr>
                              <m:ctrlPr>
                                <a:rPr lang="de-DE" sz="2000" i="1">
                                  <a:latin typeface="Cambria Math" panose="02040503050406030204" pitchFamily="18" charset="0"/>
                                </a:rPr>
                              </m:ctrlPr>
                            </m:sSupPr>
                            <m:e>
                              <m:r>
                                <m:rPr>
                                  <m:brk m:alnAt="7"/>
                                </m:rPr>
                                <a:rPr lang="de-DE" sz="2000" i="1">
                                  <a:latin typeface="Cambria Math"/>
                                </a:rPr>
                                <m:t>𝑒</m:t>
                              </m:r>
                            </m:e>
                            <m:sup>
                              <m:r>
                                <m:rPr>
                                  <m:brk m:alnAt="7"/>
                                </m:rPr>
                                <a:rPr lang="de-DE" sz="2000" i="1">
                                  <a:latin typeface="Cambria Math"/>
                                </a:rPr>
                                <m:t>−</m:t>
                              </m:r>
                              <m:r>
                                <a:rPr lang="de-DE" sz="2000" i="1">
                                  <a:latin typeface="Cambria Math"/>
                                </a:rPr>
                                <m:t>0.05</m:t>
                              </m:r>
                              <m:r>
                                <a:rPr lang="de-DE" sz="2000" i="1" smtClean="0">
                                  <a:latin typeface="Cambria Math"/>
                                  <a:ea typeface="Cambria Math"/>
                                </a:rPr>
                                <m:t>×</m:t>
                              </m:r>
                              <m:r>
                                <a:rPr lang="de-DE" sz="2000" b="0" i="1" smtClean="0">
                                  <a:latin typeface="Cambria Math"/>
                                  <a:ea typeface="Cambria Math"/>
                                </a:rPr>
                                <m:t>0</m:t>
                              </m:r>
                            </m:sup>
                          </m:sSup>
                        </m:e>
                      </m:d>
                    </m:oMath>
                  </m:oMathPara>
                </a14:m>
                <a:endParaRPr lang="de-DE" sz="2000" i="1" dirty="0">
                  <a:solidFill>
                    <a:schemeClr val="tx1"/>
                  </a:solidFill>
                  <a:latin typeface="Cambria Math"/>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2689449" y="3804526"/>
                <a:ext cx="5688632" cy="432106"/>
              </a:xfrm>
              <a:prstGeom prst="rect">
                <a:avLst/>
              </a:prstGeom>
              <a:blipFill rotWithShape="1">
                <a:blip r:embed="rId8"/>
                <a:stretch>
                  <a:fillRect b="-422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2689449" y="4289919"/>
                <a:ext cx="2134579" cy="40363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rPr>
                        <m:t>=1</m:t>
                      </m:r>
                      <m:r>
                        <a:rPr lang="de-DE" sz="2000" i="1" dirty="0">
                          <a:latin typeface="Cambria Math"/>
                        </a:rPr>
                        <m:t>−</m:t>
                      </m:r>
                      <m:sSup>
                        <m:sSupPr>
                          <m:ctrlPr>
                            <a:rPr lang="de-DE" sz="2000" i="1">
                              <a:latin typeface="Cambria Math" panose="02040503050406030204" pitchFamily="18" charset="0"/>
                            </a:rPr>
                          </m:ctrlPr>
                        </m:sSupPr>
                        <m:e>
                          <m:r>
                            <m:rPr>
                              <m:brk m:alnAt="7"/>
                            </m:rPr>
                            <a:rPr lang="de-DE" sz="2000" i="1">
                              <a:latin typeface="Cambria Math"/>
                            </a:rPr>
                            <m:t>𝑒</m:t>
                          </m:r>
                        </m:e>
                        <m:sup>
                          <m:r>
                            <m:rPr>
                              <m:brk m:alnAt="7"/>
                            </m:rPr>
                            <a:rPr lang="de-DE" sz="2000" i="1">
                              <a:latin typeface="Cambria Math"/>
                            </a:rPr>
                            <m:t>−</m:t>
                          </m:r>
                          <m:r>
                            <a:rPr lang="de-DE" sz="2000" i="1">
                              <a:latin typeface="Cambria Math"/>
                            </a:rPr>
                            <m:t>0.05</m:t>
                          </m:r>
                          <m:r>
                            <a:rPr lang="de-DE" sz="2000" b="0" i="1" smtClean="0">
                              <a:latin typeface="Cambria Math"/>
                            </a:rPr>
                            <m:t>𝑦</m:t>
                          </m:r>
                        </m:sup>
                      </m:sSup>
                    </m:oMath>
                  </m:oMathPara>
                </a14:m>
                <a:endParaRPr lang="de-DE" sz="2000" i="1" dirty="0">
                  <a:solidFill>
                    <a:schemeClr val="tx1"/>
                  </a:solidFill>
                  <a:latin typeface="Cambria Math"/>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2689449" y="4289919"/>
                <a:ext cx="2134579" cy="403637"/>
              </a:xfrm>
              <a:prstGeom prst="rect">
                <a:avLst/>
              </a:prstGeom>
              <a:blipFill rotWithShape="1">
                <a:blip r:embed="rId9"/>
                <a:stretch>
                  <a:fillRect/>
                </a:stretch>
              </a:blipFill>
            </p:spPr>
            <p:txBody>
              <a:bodyPr/>
              <a:lstStyle/>
              <a:p>
                <a:r>
                  <a:rPr lang="de-DE">
                    <a:noFill/>
                  </a:rPr>
                  <a:t> </a:t>
                </a:r>
              </a:p>
            </p:txBody>
          </p:sp>
        </mc:Fallback>
      </mc:AlternateContent>
      <p:sp>
        <p:nvSpPr>
          <p:cNvPr id="29" name="Textfeld 28"/>
          <p:cNvSpPr txBox="1"/>
          <p:nvPr/>
        </p:nvSpPr>
        <p:spPr>
          <a:xfrm>
            <a:off x="729425" y="4719652"/>
            <a:ext cx="3458506" cy="400110"/>
          </a:xfrm>
          <a:prstGeom prst="rect">
            <a:avLst/>
          </a:prstGeom>
          <a:noFill/>
        </p:spPr>
        <p:txBody>
          <a:bodyPr wrap="square" rtlCol="0">
            <a:spAutoFit/>
          </a:bodyPr>
          <a:lstStyle/>
          <a:p>
            <a:r>
              <a:rPr lang="de-DE" sz="2000" dirty="0">
                <a:latin typeface="+mn-lt"/>
              </a:rPr>
              <a:t>Insgesamt ergibt dies dann:</a:t>
            </a:r>
          </a:p>
        </p:txBody>
      </p:sp>
      <p:sp>
        <p:nvSpPr>
          <p:cNvPr id="30" name="Textfeld 29"/>
          <p:cNvSpPr txBox="1"/>
          <p:nvPr/>
        </p:nvSpPr>
        <p:spPr>
          <a:xfrm>
            <a:off x="729425" y="5579447"/>
            <a:ext cx="7582077" cy="400110"/>
          </a:xfrm>
          <a:prstGeom prst="rect">
            <a:avLst/>
          </a:prstGeom>
          <a:noFill/>
        </p:spPr>
        <p:txBody>
          <a:bodyPr wrap="square" rtlCol="0">
            <a:spAutoFit/>
          </a:bodyPr>
          <a:lstStyle/>
          <a:p>
            <a:r>
              <a:rPr lang="de-DE" sz="2000" dirty="0">
                <a:latin typeface="+mn-lt"/>
              </a:rPr>
              <a:t>Beispielsweise gilt:</a:t>
            </a:r>
          </a:p>
        </p:txBody>
      </p:sp>
      <mc:AlternateContent xmlns:mc="http://schemas.openxmlformats.org/markup-compatibility/2006" xmlns:a14="http://schemas.microsoft.com/office/drawing/2010/main">
        <mc:Choice Requires="a14">
          <p:sp>
            <p:nvSpPr>
              <p:cNvPr id="31" name="Textfeld 30"/>
              <p:cNvSpPr txBox="1"/>
              <p:nvPr/>
            </p:nvSpPr>
            <p:spPr>
              <a:xfrm>
                <a:off x="1979713" y="6014949"/>
                <a:ext cx="5112567" cy="40389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i="1">
                              <a:solidFill>
                                <a:schemeClr val="tx1"/>
                              </a:solidFill>
                              <a:latin typeface="Cambria Math"/>
                            </a:rPr>
                            <m:t>𝐹</m:t>
                          </m:r>
                        </m:e>
                        <m:sub>
                          <m:r>
                            <a:rPr lang="de-DE" sz="2000" b="0" i="1" smtClean="0">
                              <a:solidFill>
                                <a:schemeClr val="tx1"/>
                              </a:solidFill>
                              <a:latin typeface="Cambria Math"/>
                            </a:rPr>
                            <m:t>𝑌</m:t>
                          </m:r>
                        </m:sub>
                        <m:sup>
                          <m:r>
                            <a:rPr lang="de-DE" sz="2000" i="1">
                              <a:solidFill>
                                <a:schemeClr val="tx1"/>
                              </a:solidFill>
                              <a:latin typeface="Cambria Math"/>
                            </a:rPr>
                            <m:t>′</m:t>
                          </m:r>
                        </m:sup>
                      </m:sSubSup>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20</m:t>
                          </m:r>
                        </m:e>
                      </m:d>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20</m:t>
                          </m:r>
                        </m:e>
                      </m:d>
                      <m:r>
                        <a:rPr lang="de-DE" sz="2000" b="0" i="1" smtClean="0">
                          <a:solidFill>
                            <a:schemeClr val="tx1"/>
                          </a:solidFill>
                          <a:latin typeface="Cambria Math"/>
                        </a:rPr>
                        <m:t>=0.05</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−0.05</m:t>
                          </m:r>
                          <m:r>
                            <a:rPr lang="de-DE" sz="2000" b="0" i="1" smtClean="0">
                              <a:solidFill>
                                <a:schemeClr val="tx1"/>
                              </a:solidFill>
                              <a:latin typeface="Cambria Math"/>
                              <a:ea typeface="Cambria Math"/>
                            </a:rPr>
                            <m:t>×20</m:t>
                          </m:r>
                        </m:sup>
                      </m:sSup>
                      <m:r>
                        <a:rPr lang="de-DE" sz="2000" b="0" i="1" smtClean="0">
                          <a:solidFill>
                            <a:schemeClr val="tx1"/>
                          </a:solidFill>
                          <a:latin typeface="Cambria Math"/>
                          <a:ea typeface="Cambria Math"/>
                        </a:rPr>
                        <m:t>≈0.018</m:t>
                      </m:r>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1979713" y="6014949"/>
                <a:ext cx="5112567" cy="403893"/>
              </a:xfrm>
              <a:prstGeom prst="rect">
                <a:avLst/>
              </a:prstGeom>
              <a:blipFill rotWithShape="1">
                <a:blip r:embed="rId10"/>
                <a:stretch>
                  <a:fillRect b="-16667"/>
                </a:stretch>
              </a:blipFill>
            </p:spPr>
            <p:txBody>
              <a:bodyPr/>
              <a:lstStyle/>
              <a:p>
                <a:r>
                  <a:rPr lang="de-DE">
                    <a:noFill/>
                  </a:rPr>
                  <a:t> </a:t>
                </a:r>
              </a:p>
            </p:txBody>
          </p:sp>
        </mc:Fallback>
      </mc:AlternateContent>
    </p:spTree>
    <p:extLst>
      <p:ext uri="{BB962C8B-B14F-4D97-AF65-F5344CB8AC3E}">
        <p14:creationId xmlns:p14="http://schemas.microsoft.com/office/powerpoint/2010/main" val="705502139"/>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8"/>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Äquivalenz und Eindeutigkeit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8313" y="1537505"/>
            <a:ext cx="8021598" cy="1015663"/>
          </a:xfrm>
          <a:prstGeom prst="rect">
            <a:avLst/>
          </a:prstGeom>
          <a:noFill/>
        </p:spPr>
        <p:txBody>
          <a:bodyPr wrap="square" rtlCol="0">
            <a:spAutoFit/>
          </a:bodyPr>
          <a:lstStyle/>
          <a:p>
            <a:r>
              <a:rPr lang="de-DE" sz="2000" dirty="0">
                <a:latin typeface="+mn-lt"/>
              </a:rPr>
              <a:t>&gt; Diskrete Zufallsvariablen: Informationsgehalt von Wahrscheinlichkeits-</a:t>
            </a:r>
          </a:p>
          <a:p>
            <a:r>
              <a:rPr lang="de-DE" sz="2000" dirty="0">
                <a:latin typeface="+mn-lt"/>
              </a:rPr>
              <a:t>   </a:t>
            </a:r>
            <a:r>
              <a:rPr lang="de-DE" sz="2000" dirty="0" err="1">
                <a:latin typeface="+mn-lt"/>
              </a:rPr>
              <a:t>funktion</a:t>
            </a:r>
            <a:r>
              <a:rPr lang="de-DE" sz="2000" dirty="0">
                <a:latin typeface="+mn-lt"/>
              </a:rPr>
              <a:t> und Verteilungsfunktion äquivalent, d. h. von dem einen kann </a:t>
            </a:r>
          </a:p>
          <a:p>
            <a:r>
              <a:rPr lang="de-DE" sz="2000" dirty="0">
                <a:latin typeface="+mn-lt"/>
              </a:rPr>
              <a:t>   jeweils auf das andere eindeutig geschlossen werden.</a:t>
            </a:r>
          </a:p>
        </p:txBody>
      </p:sp>
      <p:sp>
        <p:nvSpPr>
          <p:cNvPr id="11" name="Textfeld 10"/>
          <p:cNvSpPr txBox="1"/>
          <p:nvPr/>
        </p:nvSpPr>
        <p:spPr>
          <a:xfrm>
            <a:off x="468313" y="2560757"/>
            <a:ext cx="8021598" cy="1631216"/>
          </a:xfrm>
          <a:prstGeom prst="rect">
            <a:avLst/>
          </a:prstGeom>
          <a:noFill/>
        </p:spPr>
        <p:txBody>
          <a:bodyPr wrap="square" rtlCol="0">
            <a:spAutoFit/>
          </a:bodyPr>
          <a:lstStyle/>
          <a:p>
            <a:r>
              <a:rPr lang="de-DE" sz="2000" dirty="0">
                <a:latin typeface="+mn-lt"/>
              </a:rPr>
              <a:t>&gt; Stetige Zufallsvariablen: Dichtefunktion und </a:t>
            </a:r>
            <a:r>
              <a:rPr lang="de-DE" sz="2000" i="1" dirty="0" err="1">
                <a:latin typeface="+mn-lt"/>
              </a:rPr>
              <a:t>Vf</a:t>
            </a:r>
            <a:r>
              <a:rPr lang="de-DE" sz="2000" dirty="0">
                <a:latin typeface="+mn-lt"/>
              </a:rPr>
              <a:t> „fast äquivalent“:</a:t>
            </a:r>
          </a:p>
          <a:p>
            <a:r>
              <a:rPr lang="de-DE" sz="2000" dirty="0">
                <a:latin typeface="+mn-lt"/>
              </a:rPr>
              <a:t>   Von Dichte kann eindeutig auf </a:t>
            </a:r>
            <a:r>
              <a:rPr lang="de-DE" sz="2000" i="1" dirty="0" err="1">
                <a:latin typeface="+mn-lt"/>
              </a:rPr>
              <a:t>Vf</a:t>
            </a:r>
            <a:r>
              <a:rPr lang="de-DE" sz="2000" dirty="0">
                <a:latin typeface="+mn-lt"/>
              </a:rPr>
              <a:t> geschlossen werden. Die </a:t>
            </a:r>
            <a:r>
              <a:rPr lang="de-DE" sz="2000" dirty="0" err="1">
                <a:latin typeface="+mn-lt"/>
              </a:rPr>
              <a:t>Umkeh</a:t>
            </a:r>
            <a:r>
              <a:rPr lang="de-DE" sz="2000" dirty="0">
                <a:latin typeface="+mn-lt"/>
              </a:rPr>
              <a:t>-</a:t>
            </a:r>
          </a:p>
          <a:p>
            <a:r>
              <a:rPr lang="de-DE" sz="2000" dirty="0">
                <a:latin typeface="+mn-lt"/>
              </a:rPr>
              <a:t>   </a:t>
            </a:r>
            <a:r>
              <a:rPr lang="de-DE" sz="2000" dirty="0" err="1">
                <a:latin typeface="+mn-lt"/>
              </a:rPr>
              <a:t>rung</a:t>
            </a:r>
            <a:r>
              <a:rPr lang="de-DE" sz="2000" dirty="0">
                <a:latin typeface="+mn-lt"/>
              </a:rPr>
              <a:t>  gilt „nicht ganz“. Dichtefunktionen können sich an abzählbar </a:t>
            </a:r>
          </a:p>
          <a:p>
            <a:r>
              <a:rPr lang="de-DE" sz="2000" dirty="0">
                <a:latin typeface="+mn-lt"/>
              </a:rPr>
              <a:t>   vielen Stellen unterscheiden.</a:t>
            </a:r>
          </a:p>
          <a:p>
            <a:endParaRPr lang="de-DE" sz="2000" dirty="0">
              <a:latin typeface="+mn-lt"/>
            </a:endParaRPr>
          </a:p>
        </p:txBody>
      </p:sp>
      <p:sp>
        <p:nvSpPr>
          <p:cNvPr id="13" name="Textfeld 12"/>
          <p:cNvSpPr txBox="1"/>
          <p:nvPr/>
        </p:nvSpPr>
        <p:spPr>
          <a:xfrm>
            <a:off x="468313" y="3838030"/>
            <a:ext cx="8021598" cy="707886"/>
          </a:xfrm>
          <a:prstGeom prst="rect">
            <a:avLst/>
          </a:prstGeom>
          <a:noFill/>
        </p:spPr>
        <p:txBody>
          <a:bodyPr wrap="square" rtlCol="0">
            <a:spAutoFit/>
          </a:bodyPr>
          <a:lstStyle/>
          <a:p>
            <a:r>
              <a:rPr lang="de-DE" sz="2000" dirty="0">
                <a:latin typeface="+mn-lt"/>
              </a:rPr>
              <a:t>&gt; Beispiel: Zwei „fast gleiche“ Dichtefunktionen für Beispiel S-1a, welche </a:t>
            </a:r>
          </a:p>
          <a:p>
            <a:r>
              <a:rPr lang="de-DE" sz="2000" dirty="0">
                <a:latin typeface="+mn-lt"/>
              </a:rPr>
              <a:t>                   genau die gleiche </a:t>
            </a:r>
            <a:r>
              <a:rPr lang="de-DE" sz="2000" i="1" dirty="0" err="1">
                <a:latin typeface="+mn-lt"/>
              </a:rPr>
              <a:t>Vf</a:t>
            </a:r>
            <a:r>
              <a:rPr lang="de-DE" sz="2000" dirty="0">
                <a:latin typeface="+mn-lt"/>
              </a:rPr>
              <a:t> implizieren:</a:t>
            </a:r>
          </a:p>
        </p:txBody>
      </p:sp>
      <mc:AlternateContent xmlns:mc="http://schemas.openxmlformats.org/markup-compatibility/2006" xmlns:a14="http://schemas.microsoft.com/office/drawing/2010/main">
        <mc:Choice Requires="a14">
          <p:sp>
            <p:nvSpPr>
              <p:cNvPr id="15" name="Textfeld 14"/>
              <p:cNvSpPr txBox="1"/>
              <p:nvPr/>
            </p:nvSpPr>
            <p:spPr>
              <a:xfrm>
                <a:off x="2051720" y="4545916"/>
                <a:ext cx="5904656"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=1.2</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.5</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+0.15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i="1" dirty="0">
                  <a:solidFill>
                    <a:schemeClr val="tx1"/>
                  </a:solidFill>
                  <a:latin typeface="Cambria Math"/>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051720" y="4545916"/>
                <a:ext cx="5904656" cy="422039"/>
              </a:xfrm>
              <a:prstGeom prst="rect">
                <a:avLst/>
              </a:prstGeom>
              <a:blipFill rotWithShape="1">
                <a:blip r:embed="rId3"/>
                <a:stretch>
                  <a:fillRect l="-517" t="-56522" b="-1391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2051720" y="4967955"/>
                <a:ext cx="5904656" cy="4301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𝑓</m:t>
                          </m:r>
                        </m:e>
                        <m:sub>
                          <m:r>
                            <a:rPr lang="de-DE" sz="2000" b="0" i="1" smtClean="0">
                              <a:solidFill>
                                <a:schemeClr val="tx1"/>
                              </a:solidFill>
                              <a:latin typeface="Cambria Math"/>
                            </a:rPr>
                            <m:t>𝑋</m:t>
                          </m:r>
                        </m:sub>
                        <m:sup>
                          <m:r>
                            <a:rPr lang="de-DE" sz="2000" b="0" i="1" smtClean="0">
                              <a:solidFill>
                                <a:schemeClr val="tx1"/>
                              </a:solidFill>
                              <a:latin typeface="Cambria Math"/>
                            </a:rPr>
                            <m:t>∗</m:t>
                          </m:r>
                        </m:sup>
                      </m:sSubSup>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=1.2</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.5</m:t>
                              </m:r>
                              <m:r>
                                <a:rPr lang="de-DE" sz="2000" i="1">
                                  <a:latin typeface="Cambria Math"/>
                                </a:rPr>
                                <m:t>,</m:t>
                              </m:r>
                              <m:d>
                                <m:dPr>
                                  <m:begChr m:val=""/>
                                  <m:ctrlPr>
                                    <a:rPr lang="de-DE" sz="2000" i="1">
                                      <a:latin typeface="Cambria Math" panose="02040503050406030204" pitchFamily="18" charset="0"/>
                                    </a:rPr>
                                  </m:ctrlPr>
                                </m:dPr>
                                <m:e>
                                  <m:r>
                                    <a:rPr lang="de-DE" sz="2000" b="0" i="1" smtClean="0">
                                      <a:latin typeface="Cambria Math"/>
                                    </a:rPr>
                                    <m:t>1</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+0.15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latin typeface="Cambria Math" panose="02040503050406030204" pitchFamily="18" charset="0"/>
                                </a:rPr>
                              </m:ctrlPr>
                            </m:dPr>
                            <m:e>
                              <m:r>
                                <a:rPr lang="de-DE" sz="2000" b="0" i="1" smtClean="0">
                                  <a:latin typeface="Cambria Math"/>
                                </a:rPr>
                                <m:t>1</m:t>
                              </m:r>
                              <m:r>
                                <a:rPr lang="de-DE" sz="2000" i="1">
                                  <a:latin typeface="Cambria Math"/>
                                </a:rPr>
                                <m:t>,</m:t>
                              </m:r>
                              <m:d>
                                <m:dPr>
                                  <m:begChr m:val=""/>
                                  <m:ctrlPr>
                                    <a:rPr lang="de-DE" sz="2000" i="1">
                                      <a:latin typeface="Cambria Math" panose="02040503050406030204" pitchFamily="18" charset="0"/>
                                    </a:rPr>
                                  </m:ctrlPr>
                                </m:dPr>
                                <m:e>
                                  <m:r>
                                    <a:rPr lang="de-DE" sz="2000" b="0" i="1" smtClean="0">
                                      <a:latin typeface="Cambria Math"/>
                                    </a:rPr>
                                    <m:t>2</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i="1" dirty="0">
                  <a:solidFill>
                    <a:schemeClr val="tx1"/>
                  </a:solidFill>
                  <a:latin typeface="Cambria Math"/>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2051720" y="4967955"/>
                <a:ext cx="5904656" cy="430182"/>
              </a:xfrm>
              <a:prstGeom prst="rect">
                <a:avLst/>
              </a:prstGeom>
              <a:blipFill rotWithShape="1">
                <a:blip r:embed="rId4"/>
                <a:stretch>
                  <a:fillRect l="-517" t="-54930" b="-132394"/>
                </a:stretch>
              </a:blipFill>
            </p:spPr>
            <p:txBody>
              <a:bodyPr/>
              <a:lstStyle/>
              <a:p>
                <a:r>
                  <a:rPr lang="de-DE">
                    <a:noFill/>
                  </a:rPr>
                  <a:t> </a:t>
                </a:r>
              </a:p>
            </p:txBody>
          </p:sp>
        </mc:Fallback>
      </mc:AlternateContent>
      <p:sp>
        <p:nvSpPr>
          <p:cNvPr id="18" name="Textfeld 17"/>
          <p:cNvSpPr txBox="1"/>
          <p:nvPr/>
        </p:nvSpPr>
        <p:spPr>
          <a:xfrm>
            <a:off x="468313" y="5877272"/>
            <a:ext cx="8021598" cy="707886"/>
          </a:xfrm>
          <a:prstGeom prst="rect">
            <a:avLst/>
          </a:prstGeom>
          <a:noFill/>
        </p:spPr>
        <p:txBody>
          <a:bodyPr wrap="square" rtlCol="0">
            <a:spAutoFit/>
          </a:bodyPr>
          <a:lstStyle/>
          <a:p>
            <a:r>
              <a:rPr lang="de-DE" sz="2000" dirty="0">
                <a:latin typeface="+mn-lt"/>
              </a:rPr>
              <a:t>&gt; Dichtefunktion einer stetigen Zufallsvariable muss nicht zwingend</a:t>
            </a:r>
          </a:p>
          <a:p>
            <a:r>
              <a:rPr lang="de-DE" sz="2000" dirty="0">
                <a:latin typeface="+mn-lt"/>
              </a:rPr>
              <a:t>   stetig sein (vgl. Beispiel S-1a), die zugehörige </a:t>
            </a:r>
            <a:r>
              <a:rPr lang="de-DE" sz="2000" i="1" dirty="0" err="1">
                <a:latin typeface="+mn-lt"/>
              </a:rPr>
              <a:t>Vf</a:t>
            </a:r>
            <a:r>
              <a:rPr lang="de-DE" sz="2000" dirty="0">
                <a:latin typeface="+mn-lt"/>
              </a:rPr>
              <a:t>  jedoch schon.</a:t>
            </a:r>
          </a:p>
        </p:txBody>
      </p:sp>
      <p:sp>
        <p:nvSpPr>
          <p:cNvPr id="19" name="Textfeld 18"/>
          <p:cNvSpPr txBox="1"/>
          <p:nvPr/>
        </p:nvSpPr>
        <p:spPr>
          <a:xfrm>
            <a:off x="654090" y="5477162"/>
            <a:ext cx="2045702" cy="400110"/>
          </a:xfrm>
          <a:prstGeom prst="rect">
            <a:avLst/>
          </a:prstGeom>
          <a:noFill/>
        </p:spPr>
        <p:txBody>
          <a:bodyPr wrap="square" rtlCol="0">
            <a:spAutoFit/>
          </a:bodyPr>
          <a:lstStyle/>
          <a:p>
            <a:r>
              <a:rPr lang="de-DE" sz="2000" dirty="0">
                <a:latin typeface="+mn-lt"/>
              </a:rPr>
              <a:t>Hier gilt z. B. : </a:t>
            </a:r>
          </a:p>
        </p:txBody>
      </p:sp>
      <mc:AlternateContent xmlns:mc="http://schemas.openxmlformats.org/markup-compatibility/2006" xmlns:a14="http://schemas.microsoft.com/office/drawing/2010/main">
        <mc:Choice Requires="a14">
          <p:sp>
            <p:nvSpPr>
              <p:cNvPr id="20" name="Textfeld 19"/>
              <p:cNvSpPr txBox="1"/>
              <p:nvPr/>
            </p:nvSpPr>
            <p:spPr>
              <a:xfrm>
                <a:off x="2811996" y="5477162"/>
                <a:ext cx="147197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m:t>
                          </m:r>
                        </m:e>
                      </m:d>
                      <m:r>
                        <a:rPr lang="de-DE" sz="2000" b="0" i="1" smtClean="0">
                          <a:solidFill>
                            <a:schemeClr val="tx1"/>
                          </a:solidFill>
                          <a:latin typeface="Cambria Math"/>
                        </a:rPr>
                        <m:t>=0.5</m:t>
                      </m:r>
                    </m:oMath>
                  </m:oMathPara>
                </a14:m>
                <a:endParaRPr lang="de-DE" sz="2000" i="1" dirty="0">
                  <a:solidFill>
                    <a:schemeClr val="tx1"/>
                  </a:solidFill>
                  <a:latin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811996" y="5477162"/>
                <a:ext cx="1471972" cy="400110"/>
              </a:xfrm>
              <a:prstGeom prst="rect">
                <a:avLst/>
              </a:prstGeom>
              <a:blipFill rotWithShape="1">
                <a:blip r:embed="rId5"/>
                <a:stretch>
                  <a:fillRect l="-1653"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5004048" y="5477162"/>
                <a:ext cx="176000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i="1">
                              <a:solidFill>
                                <a:schemeClr val="tx1"/>
                              </a:solidFill>
                              <a:latin typeface="Cambria Math"/>
                            </a:rPr>
                            <m:t>𝑓</m:t>
                          </m:r>
                        </m:e>
                        <m:sub>
                          <m:r>
                            <a:rPr lang="de-DE" sz="2000" i="1">
                              <a:solidFill>
                                <a:schemeClr val="tx1"/>
                              </a:solidFill>
                              <a:latin typeface="Cambria Math"/>
                            </a:rPr>
                            <m:t>𝑋</m:t>
                          </m:r>
                        </m:sub>
                        <m:sup>
                          <m:r>
                            <a:rPr lang="de-DE" sz="2000" i="1">
                              <a:solidFill>
                                <a:schemeClr val="tx1"/>
                              </a:solidFill>
                              <a:latin typeface="Cambria Math"/>
                            </a:rPr>
                            <m:t>∗</m:t>
                          </m:r>
                        </m:sup>
                      </m:sSubSup>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r>
                        <a:rPr lang="de-DE" sz="2000" b="0" i="1" smtClean="0">
                          <a:solidFill>
                            <a:schemeClr val="tx1"/>
                          </a:solidFill>
                          <a:latin typeface="Cambria Math"/>
                        </a:rPr>
                        <m:t>=0.15</m:t>
                      </m:r>
                    </m:oMath>
                  </m:oMathPara>
                </a14:m>
                <a:endParaRPr lang="de-DE" sz="2000" i="1" dirty="0">
                  <a:solidFill>
                    <a:schemeClr val="tx1"/>
                  </a:solidFill>
                  <a:latin typeface="Cambria Math"/>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5004048" y="5477162"/>
                <a:ext cx="1760004" cy="400110"/>
              </a:xfrm>
              <a:prstGeom prst="rect">
                <a:avLst/>
              </a:prstGeom>
              <a:blipFill rotWithShape="1">
                <a:blip r:embed="rId6"/>
                <a:stretch>
                  <a:fillRect l="-1730" b="-16667"/>
                </a:stretch>
              </a:blipFill>
            </p:spPr>
            <p:txBody>
              <a:bodyPr/>
              <a:lstStyle/>
              <a:p>
                <a:r>
                  <a:rPr lang="de-DE">
                    <a:noFill/>
                  </a:rPr>
                  <a:t> </a:t>
                </a:r>
              </a:p>
            </p:txBody>
          </p:sp>
        </mc:Fallback>
      </mc:AlternateContent>
      <p:sp>
        <p:nvSpPr>
          <p:cNvPr id="23" name="Textfeld 22"/>
          <p:cNvSpPr txBox="1"/>
          <p:nvPr/>
        </p:nvSpPr>
        <p:spPr>
          <a:xfrm>
            <a:off x="4283968" y="5477162"/>
            <a:ext cx="792088" cy="400110"/>
          </a:xfrm>
          <a:prstGeom prst="rect">
            <a:avLst/>
          </a:prstGeom>
          <a:noFill/>
        </p:spPr>
        <p:txBody>
          <a:bodyPr wrap="square" rtlCol="0">
            <a:spAutoFit/>
          </a:bodyPr>
          <a:lstStyle/>
          <a:p>
            <a:r>
              <a:rPr lang="de-DE" sz="2000" dirty="0">
                <a:latin typeface="+mn-lt"/>
              </a:rPr>
              <a:t> aber</a:t>
            </a:r>
          </a:p>
        </p:txBody>
      </p:sp>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355</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435653024"/>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356</a:t>
            </a:r>
            <a:endParaRPr lang="de-DE" sz="8000" b="1" dirty="0">
              <a:solidFill>
                <a:schemeClr val="tx1"/>
              </a:solidFill>
              <a:latin typeface="+mj-lt"/>
            </a:endParaRPr>
          </a:p>
        </p:txBody>
      </p:sp>
      <p:sp>
        <p:nvSpPr>
          <p:cNvPr id="6" name="Textfeld 9"/>
          <p:cNvSpPr txBox="1">
            <a:spLocks noChangeArrowheads="1"/>
          </p:cNvSpPr>
          <p:nvPr/>
        </p:nvSpPr>
        <p:spPr bwMode="auto">
          <a:xfrm>
            <a:off x="466666" y="1036268"/>
            <a:ext cx="352927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Wahrscheinlichkeitsverteilung</a:t>
            </a:r>
          </a:p>
        </p:txBody>
      </p:sp>
      <p:sp>
        <p:nvSpPr>
          <p:cNvPr id="9" name="Textfeld 8"/>
          <p:cNvSpPr txBox="1">
            <a:spLocks noChangeArrowheads="1"/>
          </p:cNvSpPr>
          <p:nvPr/>
        </p:nvSpPr>
        <p:spPr bwMode="auto">
          <a:xfrm>
            <a:off x="468313" y="1623493"/>
            <a:ext cx="7776095"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Impliziertes Wahrscheinlichkeitsmaß und </a:t>
            </a:r>
          </a:p>
          <a:p>
            <a:r>
              <a:rPr lang="de-DE" sz="2000" b="1" dirty="0">
                <a:solidFill>
                  <a:srgbClr val="0070C0"/>
                </a:solidFill>
                <a:latin typeface="+mn-lt"/>
              </a:rPr>
              <a:t>   Wahrscheinlichkeitsverteilung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6665" y="4061103"/>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Diskretes und stetiges Wahrscheinlichkeitsmaß auf </a:t>
            </a:r>
            <a:r>
              <a:rPr lang="de-DE" sz="2000" b="1" dirty="0">
                <a:solidFill>
                  <a:srgbClr val="0070C0"/>
                </a:solidFill>
                <a:latin typeface="+mn-lt"/>
                <a:cs typeface="Lucida Sans Unicode"/>
              </a:rPr>
              <a:t>ℝ</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 name="Textfeld 1"/>
              <p:cNvSpPr txBox="1"/>
              <p:nvPr/>
            </p:nvSpPr>
            <p:spPr>
              <a:xfrm>
                <a:off x="468312" y="4488582"/>
                <a:ext cx="8064128" cy="1015663"/>
              </a:xfrm>
              <a:prstGeom prst="rect">
                <a:avLst/>
              </a:prstGeom>
              <a:noFill/>
            </p:spPr>
            <p:txBody>
              <a:bodyPr wrap="square" rtlCol="0">
                <a:spAutoFit/>
              </a:bodyPr>
              <a:lstStyle/>
              <a:p>
                <a:r>
                  <a:rPr lang="de-DE" sz="2000" dirty="0">
                    <a:latin typeface="+mn-lt"/>
                  </a:rPr>
                  <a:t>&gt; Unabhängig von der Existenz einer Zufallsvariable definiert jede Funktion</a:t>
                </a:r>
              </a:p>
              <a:p>
                <a:r>
                  <a:rPr lang="de-DE" sz="2000" dirty="0">
                    <a:latin typeface="+mn-lt"/>
                  </a:rPr>
                  <a:t>    </a:t>
                </a:r>
                <a:r>
                  <a:rPr lang="de-DE" sz="2000" i="1" dirty="0">
                    <a:latin typeface="+mn-lt"/>
                  </a:rPr>
                  <a:t>f</a:t>
                </a:r>
                <a:r>
                  <a:rPr lang="de-DE" sz="2000" dirty="0">
                    <a:latin typeface="+mn-lt"/>
                  </a:rPr>
                  <a:t>: </a:t>
                </a:r>
                <a14:m>
                  <m:oMath xmlns:m="http://schemas.openxmlformats.org/officeDocument/2006/math">
                    <m:r>
                      <a:rPr lang="de-DE" sz="2000" i="1" smtClean="0">
                        <a:latin typeface="Cambria Math"/>
                      </a:rPr>
                      <m:t>ℝ</m:t>
                    </m:r>
                    <m:r>
                      <a:rPr lang="de-DE" sz="2000" b="0" i="1" smtClean="0">
                        <a:latin typeface="Cambria Math"/>
                      </a:rPr>
                      <m:t> →</m:t>
                    </m:r>
                    <m:d>
                      <m:dPr>
                        <m:begChr m:val="["/>
                        <m:endChr m:val="]"/>
                        <m:ctrlPr>
                          <a:rPr lang="de-DE" sz="2000" b="0" i="1" smtClean="0">
                            <a:latin typeface="Cambria Math" panose="02040503050406030204" pitchFamily="18" charset="0"/>
                          </a:rPr>
                        </m:ctrlPr>
                      </m:dPr>
                      <m:e>
                        <m:r>
                          <a:rPr lang="de-DE" sz="2000" b="0" i="1" smtClean="0">
                            <a:latin typeface="Cambria Math"/>
                          </a:rPr>
                          <m:t>0, 1</m:t>
                        </m:r>
                      </m:e>
                    </m:d>
                    <m:r>
                      <a:rPr lang="de-DE" sz="2000" b="0" i="1" smtClean="0">
                        <a:latin typeface="Cambria Math"/>
                      </a:rPr>
                      <m:t> </m:t>
                    </m:r>
                  </m:oMath>
                </a14:m>
                <a:r>
                  <a:rPr lang="de-DE" sz="2000" dirty="0">
                    <a:latin typeface="+mn-lt"/>
                  </a:rPr>
                  <a:t>  eindeutig ein </a:t>
                </a:r>
                <a:r>
                  <a:rPr lang="de-DE" sz="2000" b="1" dirty="0">
                    <a:solidFill>
                      <a:srgbClr val="0070C0"/>
                    </a:solidFill>
                    <a:latin typeface="+mn-lt"/>
                  </a:rPr>
                  <a:t>diskretes </a:t>
                </a:r>
                <a:r>
                  <a:rPr lang="de-DE" sz="2000" b="1" dirty="0" err="1">
                    <a:solidFill>
                      <a:srgbClr val="0070C0"/>
                    </a:solidFill>
                    <a:latin typeface="+mn-lt"/>
                  </a:rPr>
                  <a:t>W‘maß</a:t>
                </a:r>
                <a:r>
                  <a:rPr lang="de-DE" sz="2000" dirty="0">
                    <a:latin typeface="+mn-lt"/>
                  </a:rPr>
                  <a:t> auf </a:t>
                </a:r>
                <a:r>
                  <a:rPr lang="de-DE" sz="2000" dirty="0">
                    <a:latin typeface="+mn-lt"/>
                    <a:cs typeface="Lucida Sans Unicode"/>
                  </a:rPr>
                  <a:t>ℝ, falls für abzählbare  </a:t>
                </a:r>
              </a:p>
              <a:p>
                <a:r>
                  <a:rPr lang="de-DE" sz="2000" dirty="0">
                    <a:latin typeface="+mn-lt"/>
                    <a:cs typeface="Lucida Sans Unicode"/>
                  </a:rPr>
                  <a:t>   Werte </a:t>
                </a:r>
                <a:r>
                  <a:rPr lang="de-DE" sz="2000" i="1" dirty="0">
                    <a:latin typeface="+mn-lt"/>
                    <a:cs typeface="Lucida Sans Unicode"/>
                  </a:rPr>
                  <a:t>a</a:t>
                </a:r>
                <a:r>
                  <a:rPr lang="de-DE" sz="2000" baseline="-25000" dirty="0">
                    <a:latin typeface="+mn-lt"/>
                    <a:cs typeface="Lucida Sans Unicode"/>
                  </a:rPr>
                  <a:t>1</a:t>
                </a:r>
                <a:r>
                  <a:rPr lang="de-DE" sz="2000" dirty="0">
                    <a:latin typeface="+mn-lt"/>
                    <a:cs typeface="Lucida Sans Unicode"/>
                  </a:rPr>
                  <a:t>, </a:t>
                </a:r>
                <a:r>
                  <a:rPr lang="de-DE" sz="2000" i="1" dirty="0">
                    <a:latin typeface="+mn-lt"/>
                    <a:cs typeface="Lucida Sans Unicode"/>
                  </a:rPr>
                  <a:t>a</a:t>
                </a:r>
                <a:r>
                  <a:rPr lang="de-DE" sz="2000" baseline="-25000" dirty="0">
                    <a:latin typeface="+mn-lt"/>
                    <a:cs typeface="Lucida Sans Unicode"/>
                  </a:rPr>
                  <a:t>2</a:t>
                </a:r>
                <a:r>
                  <a:rPr lang="de-DE" sz="2000" dirty="0">
                    <a:latin typeface="+mn-lt"/>
                    <a:cs typeface="Lucida Sans Unicode"/>
                  </a:rPr>
                  <a:t>, ..., </a:t>
                </a:r>
                <a:r>
                  <a:rPr lang="de-DE" sz="2000" i="1" dirty="0" err="1">
                    <a:latin typeface="+mn-lt"/>
                    <a:cs typeface="Lucida Sans Unicode"/>
                  </a:rPr>
                  <a:t>a</a:t>
                </a:r>
                <a:r>
                  <a:rPr lang="de-DE" sz="2000" i="1" baseline="-25000" dirty="0" err="1">
                    <a:latin typeface="+mn-lt"/>
                    <a:cs typeface="Lucida Sans Unicode"/>
                  </a:rPr>
                  <a:t>N</a:t>
                </a:r>
                <a:r>
                  <a:rPr lang="de-DE" sz="2000" dirty="0">
                    <a:latin typeface="+mn-lt"/>
                    <a:cs typeface="Lucida Sans Unicode"/>
                  </a:rPr>
                  <a:t>, ... gilt:</a:t>
                </a:r>
              </a:p>
            </p:txBody>
          </p:sp>
        </mc:Choice>
        <mc:Fallback xmlns="">
          <p:sp>
            <p:nvSpPr>
              <p:cNvPr id="2" name="Textfeld 1"/>
              <p:cNvSpPr txBox="1">
                <a:spLocks noRot="1" noChangeAspect="1" noMove="1" noResize="1" noEditPoints="1" noAdjustHandles="1" noChangeArrowheads="1" noChangeShapeType="1" noTextEdit="1"/>
              </p:cNvSpPr>
              <p:nvPr/>
            </p:nvSpPr>
            <p:spPr>
              <a:xfrm>
                <a:off x="468312" y="4488582"/>
                <a:ext cx="8064128" cy="1015663"/>
              </a:xfrm>
              <a:prstGeom prst="rect">
                <a:avLst/>
              </a:prstGeom>
              <a:blipFill rotWithShape="1">
                <a:blip r:embed="rId4"/>
                <a:stretch>
                  <a:fillRect l="-831" t="-2994" r="-605" b="-9581"/>
                </a:stretch>
              </a:blipFill>
            </p:spPr>
            <p:txBody>
              <a:bodyPr/>
              <a:lstStyle/>
              <a:p>
                <a:r>
                  <a:rPr lang="de-DE">
                    <a:noFill/>
                  </a:rPr>
                  <a:t> </a:t>
                </a:r>
              </a:p>
            </p:txBody>
          </p:sp>
        </mc:Fallback>
      </mc:AlternateContent>
      <mc:AlternateContent xmlns:mc="http://schemas.openxmlformats.org/markup-compatibility/2006">
        <mc:Choice xmlns:a14="http://schemas.microsoft.com/office/drawing/2010/main" Requires="a14">
          <p:sp>
            <p:nvSpPr>
              <p:cNvPr id="15" name="Textfeld 14"/>
              <p:cNvSpPr txBox="1"/>
              <p:nvPr/>
            </p:nvSpPr>
            <p:spPr>
              <a:xfrm>
                <a:off x="971601" y="5549074"/>
                <a:ext cx="2952328" cy="400110"/>
              </a:xfrm>
              <a:prstGeom prst="rect">
                <a:avLst/>
              </a:prstGeom>
              <a:noFill/>
            </p:spPr>
            <p:txBody>
              <a:bodyPr wrap="square" rtlCol="0">
                <a:spAutoFit/>
              </a:bodyPr>
              <a:lstStyle/>
              <a:p>
                <a:r>
                  <a:rPr lang="de-DE" sz="2000" dirty="0">
                    <a:latin typeface="+mn-lt"/>
                    <a:cs typeface="Lucida Sans Unicode"/>
                  </a:rPr>
                  <a:t>(i)   </a:t>
                </a:r>
                <a14:m>
                  <m:oMath xmlns:m="http://schemas.openxmlformats.org/officeDocument/2006/math">
                    <m:r>
                      <a:rPr lang="de-DE" sz="2000" b="0" i="1" smtClean="0">
                        <a:latin typeface="Cambria Math"/>
                        <a:cs typeface="Lucida Sans Unicode"/>
                      </a:rPr>
                      <m:t>𝑓</m:t>
                    </m:r>
                    <m:d>
                      <m:dPr>
                        <m:ctrlPr>
                          <a:rPr lang="de-DE" sz="2000" b="0" i="1" smtClean="0">
                            <a:latin typeface="Cambria Math" panose="02040503050406030204" pitchFamily="18" charset="0"/>
                            <a:cs typeface="Lucida Sans Unicode"/>
                          </a:rPr>
                        </m:ctrlPr>
                      </m:dPr>
                      <m:e>
                        <m:sSub>
                          <m:sSubPr>
                            <m:ctrlPr>
                              <a:rPr lang="de-DE" sz="2000" b="0" i="1" smtClean="0">
                                <a:latin typeface="Cambria Math" panose="02040503050406030204" pitchFamily="18" charset="0"/>
                                <a:cs typeface="Lucida Sans Unicode"/>
                              </a:rPr>
                            </m:ctrlPr>
                          </m:sSubPr>
                          <m:e>
                            <m:r>
                              <a:rPr lang="de-DE" sz="2000" b="0" i="1" smtClean="0">
                                <a:latin typeface="Cambria Math"/>
                                <a:cs typeface="Lucida Sans Unicode"/>
                              </a:rPr>
                              <m:t>𝑎</m:t>
                            </m:r>
                          </m:e>
                          <m:sub>
                            <m:r>
                              <a:rPr lang="de-DE" sz="2000" b="0" i="1" smtClean="0">
                                <a:latin typeface="Cambria Math"/>
                                <a:cs typeface="Lucida Sans Unicode"/>
                              </a:rPr>
                              <m:t>𝑖</m:t>
                            </m:r>
                          </m:sub>
                        </m:sSub>
                      </m:e>
                    </m:d>
                    <m:r>
                      <a:rPr lang="de-DE" sz="2000" b="1" i="1" smtClean="0">
                        <a:solidFill>
                          <a:schemeClr val="tx1"/>
                        </a:solidFill>
                        <a:latin typeface="Cambria Math" panose="02040503050406030204" pitchFamily="18" charset="0"/>
                        <a:ea typeface="Cambria Math" panose="02040503050406030204" pitchFamily="18" charset="0"/>
                      </a:rPr>
                      <m:t>≥</m:t>
                    </m:r>
                    <m:r>
                      <a:rPr lang="de-DE" sz="2000" b="0" i="1" smtClean="0">
                        <a:latin typeface="Cambria Math"/>
                        <a:cs typeface="Lucida Sans Unicode"/>
                      </a:rPr>
                      <m:t>0</m:t>
                    </m:r>
                  </m:oMath>
                </a14:m>
                <a:r>
                  <a:rPr lang="de-DE" sz="2000" dirty="0">
                    <a:latin typeface="+mn-lt"/>
                    <a:cs typeface="Lucida Sans Unicode"/>
                  </a:rPr>
                  <a:t>  für alle </a:t>
                </a:r>
                <a:r>
                  <a:rPr lang="de-DE" sz="2000" i="1" dirty="0">
                    <a:latin typeface="+mn-lt"/>
                    <a:cs typeface="Lucida Sans Unicode"/>
                  </a:rPr>
                  <a:t>i</a:t>
                </a:r>
                <a:r>
                  <a:rPr lang="de-DE" sz="2000" dirty="0">
                    <a:latin typeface="+mn-lt"/>
                    <a:cs typeface="Lucida Sans Unicode"/>
                  </a:rPr>
                  <a:t>,</a:t>
                </a:r>
              </a:p>
            </p:txBody>
          </p:sp>
        </mc:Choice>
        <mc:Fallback>
          <p:sp>
            <p:nvSpPr>
              <p:cNvPr id="15" name="Textfeld 14"/>
              <p:cNvSpPr txBox="1">
                <a:spLocks noRot="1" noChangeAspect="1" noMove="1" noResize="1" noEditPoints="1" noAdjustHandles="1" noChangeArrowheads="1" noChangeShapeType="1" noTextEdit="1"/>
              </p:cNvSpPr>
              <p:nvPr/>
            </p:nvSpPr>
            <p:spPr>
              <a:xfrm>
                <a:off x="971601" y="5549074"/>
                <a:ext cx="2952328" cy="400110"/>
              </a:xfrm>
              <a:prstGeom prst="rect">
                <a:avLst/>
              </a:prstGeom>
              <a:blipFill>
                <a:blip r:embed="rId5"/>
                <a:stretch>
                  <a:fillRect l="-2062"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971601" y="5949376"/>
                <a:ext cx="2664296" cy="400302"/>
              </a:xfrm>
              <a:prstGeom prst="rect">
                <a:avLst/>
              </a:prstGeom>
              <a:noFill/>
            </p:spPr>
            <p:txBody>
              <a:bodyPr wrap="square" rtlCol="0">
                <a:spAutoFit/>
              </a:bodyPr>
              <a:lstStyle/>
              <a:p>
                <a:r>
                  <a:rPr lang="de-DE" sz="2000" dirty="0">
                    <a:latin typeface="+mn-lt"/>
                    <a:cs typeface="Lucida Sans Unicode"/>
                  </a:rPr>
                  <a:t>(ii)   </a:t>
                </a:r>
                <a14:m>
                  <m:oMath xmlns:m="http://schemas.openxmlformats.org/officeDocument/2006/math">
                    <m:nary>
                      <m:naryPr>
                        <m:chr m:val="∑"/>
                        <m:ctrlPr>
                          <a:rPr lang="de-DE" sz="2000" b="0" i="1" smtClean="0">
                            <a:latin typeface="Cambria Math" panose="02040503050406030204" pitchFamily="18" charset="0"/>
                            <a:cs typeface="Lucida Sans Unicode"/>
                          </a:rPr>
                        </m:ctrlPr>
                      </m:naryPr>
                      <m:sub>
                        <m:r>
                          <m:rPr>
                            <m:brk m:alnAt="23"/>
                          </m:rPr>
                          <a:rPr lang="de-DE" sz="2000" b="0" i="1" smtClean="0">
                            <a:latin typeface="Cambria Math"/>
                            <a:cs typeface="Lucida Sans Unicode"/>
                          </a:rPr>
                          <m:t>𝑖</m:t>
                        </m:r>
                        <m:r>
                          <a:rPr lang="de-DE" sz="2000" b="0" i="1" smtClean="0">
                            <a:latin typeface="Cambria Math"/>
                            <a:cs typeface="Lucida Sans Unicode"/>
                          </a:rPr>
                          <m:t>=1</m:t>
                        </m:r>
                      </m:sub>
                      <m:sup>
                        <m:r>
                          <a:rPr lang="de-DE" sz="2000" b="0" i="1" smtClean="0">
                            <a:latin typeface="Cambria Math"/>
                            <a:ea typeface="Cambria Math"/>
                            <a:cs typeface="Lucida Sans Unicode"/>
                          </a:rPr>
                          <m:t>∞</m:t>
                        </m:r>
                      </m:sup>
                      <m:e>
                        <m:r>
                          <a:rPr lang="de-DE" sz="2000" b="0" i="1" smtClean="0">
                            <a:latin typeface="Cambria Math"/>
                            <a:cs typeface="Lucida Sans Unicode"/>
                          </a:rPr>
                          <m:t>𝑓</m:t>
                        </m:r>
                      </m:e>
                    </m:nary>
                    <m:d>
                      <m:dPr>
                        <m:ctrlPr>
                          <a:rPr lang="de-DE" sz="2000" b="0" i="1" smtClean="0">
                            <a:latin typeface="Cambria Math" panose="02040503050406030204" pitchFamily="18" charset="0"/>
                            <a:cs typeface="Lucida Sans Unicode"/>
                          </a:rPr>
                        </m:ctrlPr>
                      </m:dPr>
                      <m:e>
                        <m:sSub>
                          <m:sSubPr>
                            <m:ctrlPr>
                              <a:rPr lang="de-DE" sz="2000" b="0" i="1" smtClean="0">
                                <a:latin typeface="Cambria Math" panose="02040503050406030204" pitchFamily="18" charset="0"/>
                                <a:cs typeface="Lucida Sans Unicode"/>
                              </a:rPr>
                            </m:ctrlPr>
                          </m:sSubPr>
                          <m:e>
                            <m:r>
                              <a:rPr lang="de-DE" sz="2000" b="0" i="1" smtClean="0">
                                <a:latin typeface="Cambria Math"/>
                                <a:cs typeface="Lucida Sans Unicode"/>
                              </a:rPr>
                              <m:t>𝑎</m:t>
                            </m:r>
                          </m:e>
                          <m:sub>
                            <m:r>
                              <a:rPr lang="de-DE" sz="2000" b="0" i="1" smtClean="0">
                                <a:latin typeface="Cambria Math"/>
                                <a:cs typeface="Lucida Sans Unicode"/>
                              </a:rPr>
                              <m:t>𝑖</m:t>
                            </m:r>
                          </m:sub>
                        </m:sSub>
                      </m:e>
                    </m:d>
                    <m:r>
                      <a:rPr lang="de-DE" sz="2000" b="0" i="1" smtClean="0">
                        <a:latin typeface="Cambria Math"/>
                        <a:cs typeface="Lucida Sans Unicode"/>
                      </a:rPr>
                      <m:t>=1</m:t>
                    </m:r>
                  </m:oMath>
                </a14:m>
                <a:endParaRPr lang="de-DE" sz="2000" i="1" dirty="0">
                  <a:latin typeface="+mn-lt"/>
                  <a:cs typeface="Lucida Sans Unicode"/>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971601" y="5949376"/>
                <a:ext cx="2664296" cy="400302"/>
              </a:xfrm>
              <a:prstGeom prst="rect">
                <a:avLst/>
              </a:prstGeom>
              <a:blipFill rotWithShape="1">
                <a:blip r:embed="rId6"/>
                <a:stretch>
                  <a:fillRect l="-2288" t="-121212" b="-183333"/>
                </a:stretch>
              </a:blipFill>
            </p:spPr>
            <p:txBody>
              <a:bodyPr/>
              <a:lstStyle/>
              <a:p>
                <a:r>
                  <a:rPr lang="de-DE">
                    <a:noFill/>
                  </a:rPr>
                  <a:t> </a:t>
                </a:r>
              </a:p>
            </p:txBody>
          </p:sp>
        </mc:Fallback>
      </mc:AlternateContent>
      <p:pic>
        <p:nvPicPr>
          <p:cNvPr id="3" name="Grafik 2"/>
          <p:cNvPicPr>
            <a:picLocks noChangeAspect="1"/>
          </p:cNvPicPr>
          <p:nvPr/>
        </p:nvPicPr>
        <p:blipFill>
          <a:blip r:embed="rId7"/>
          <a:stretch>
            <a:fillRect/>
          </a:stretch>
        </p:blipFill>
        <p:spPr>
          <a:xfrm>
            <a:off x="466665" y="2417554"/>
            <a:ext cx="7581900" cy="1447800"/>
          </a:xfrm>
          <a:prstGeom prst="rect">
            <a:avLst/>
          </a:prstGeom>
        </p:spPr>
      </p:pic>
    </p:spTree>
    <p:extLst>
      <p:ext uri="{BB962C8B-B14F-4D97-AF65-F5344CB8AC3E}">
        <p14:creationId xmlns:p14="http://schemas.microsoft.com/office/powerpoint/2010/main" val="353012606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3.1 Tabellarische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3"/>
          <a:stretch>
            <a:fillRect/>
          </a:stretch>
        </p:blipFill>
        <p:spPr>
          <a:xfrm>
            <a:off x="468313" y="1233631"/>
            <a:ext cx="6562725" cy="2638425"/>
          </a:xfrm>
          <a:prstGeom prst="rect">
            <a:avLst/>
          </a:prstGeom>
        </p:spPr>
      </p:pic>
      <p:pic>
        <p:nvPicPr>
          <p:cNvPr id="4" name="Grafik 3"/>
          <p:cNvPicPr>
            <a:picLocks noChangeAspect="1"/>
          </p:cNvPicPr>
          <p:nvPr/>
        </p:nvPicPr>
        <p:blipFill>
          <a:blip r:embed="rId4"/>
          <a:stretch>
            <a:fillRect/>
          </a:stretch>
        </p:blipFill>
        <p:spPr>
          <a:xfrm>
            <a:off x="457200" y="3974272"/>
            <a:ext cx="7629525" cy="2600325"/>
          </a:xfrm>
          <a:prstGeom prst="rect">
            <a:avLst/>
          </a:prstGeom>
        </p:spPr>
      </p:pic>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163863725"/>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5" name="Textfeld 14"/>
              <p:cNvSpPr txBox="1"/>
              <p:nvPr/>
            </p:nvSpPr>
            <p:spPr>
              <a:xfrm>
                <a:off x="467433" y="980728"/>
                <a:ext cx="8136136" cy="707886"/>
              </a:xfrm>
              <a:prstGeom prst="rect">
                <a:avLst/>
              </a:prstGeom>
              <a:noFill/>
            </p:spPr>
            <p:txBody>
              <a:bodyPr wrap="square" rtlCol="0">
                <a:spAutoFit/>
              </a:bodyPr>
              <a:lstStyle/>
              <a:p>
                <a:r>
                  <a:rPr lang="de-DE" sz="2000" dirty="0">
                    <a:latin typeface="+mn-lt"/>
                  </a:rPr>
                  <a:t>&gt; Unabhängig von der Existenz einer Zufallsvariable definiert jede Funktion </a:t>
                </a:r>
              </a:p>
              <a:p>
                <a:r>
                  <a:rPr lang="de-DE" sz="2000" dirty="0">
                    <a:latin typeface="+mn-lt"/>
                  </a:rPr>
                  <a:t>    </a:t>
                </a:r>
                <a:r>
                  <a:rPr lang="de-DE" sz="2000" i="1" dirty="0">
                    <a:latin typeface="+mn-lt"/>
                  </a:rPr>
                  <a:t>f</a:t>
                </a:r>
                <a:r>
                  <a:rPr lang="de-DE" sz="2000" dirty="0">
                    <a:latin typeface="+mn-lt"/>
                  </a:rPr>
                  <a:t>: </a:t>
                </a:r>
                <a14:m>
                  <m:oMath xmlns:m="http://schemas.openxmlformats.org/officeDocument/2006/math">
                    <m:r>
                      <a:rPr lang="de-DE" sz="2000" i="1" smtClean="0">
                        <a:latin typeface="Cambria Math"/>
                      </a:rPr>
                      <m:t>ℝ</m:t>
                    </m:r>
                    <m:r>
                      <a:rPr lang="de-DE" sz="2000" b="0" i="1" smtClean="0">
                        <a:latin typeface="Cambria Math"/>
                      </a:rPr>
                      <m:t> →</m:t>
                    </m:r>
                    <m:d>
                      <m:dPr>
                        <m:begChr m:val="["/>
                        <m:endChr m:val=""/>
                        <m:ctrlPr>
                          <a:rPr lang="de-DE" sz="2000" b="0" i="1" dirty="0" smtClean="0">
                            <a:latin typeface="Cambria Math" panose="02040503050406030204" pitchFamily="18" charset="0"/>
                          </a:rPr>
                        </m:ctrlPr>
                      </m:dPr>
                      <m:e>
                        <m:r>
                          <a:rPr lang="de-DE" sz="2000" b="0" i="1" dirty="0" smtClean="0">
                            <a:latin typeface="Cambria Math"/>
                          </a:rPr>
                          <m:t>0,</m:t>
                        </m:r>
                        <m:d>
                          <m:dPr>
                            <m:begChr m:val=""/>
                            <m:ctrlPr>
                              <a:rPr lang="de-DE" sz="2000" b="0" i="1" dirty="0" smtClean="0">
                                <a:latin typeface="Cambria Math" panose="02040503050406030204" pitchFamily="18" charset="0"/>
                              </a:rPr>
                            </m:ctrlPr>
                          </m:dPr>
                          <m:e>
                            <m:r>
                              <a:rPr lang="de-DE" sz="2000" b="0" i="1" dirty="0" smtClean="0">
                                <a:latin typeface="Cambria Math"/>
                                <a:ea typeface="Cambria Math"/>
                              </a:rPr>
                              <m:t>∞</m:t>
                            </m:r>
                          </m:e>
                        </m:d>
                      </m:e>
                    </m:d>
                    <m:r>
                      <a:rPr lang="de-DE" sz="2000" b="0" i="1" smtClean="0">
                        <a:latin typeface="Cambria Math"/>
                      </a:rPr>
                      <m:t> </m:t>
                    </m:r>
                  </m:oMath>
                </a14:m>
                <a:r>
                  <a:rPr lang="de-DE" sz="2000" dirty="0">
                    <a:latin typeface="+mn-lt"/>
                  </a:rPr>
                  <a:t>  eindeutig ein </a:t>
                </a:r>
                <a:r>
                  <a:rPr lang="de-DE" sz="2000" b="1" dirty="0">
                    <a:solidFill>
                      <a:srgbClr val="0070C0"/>
                    </a:solidFill>
                    <a:latin typeface="+mn-lt"/>
                  </a:rPr>
                  <a:t>stetiges </a:t>
                </a:r>
                <a:r>
                  <a:rPr lang="de-DE" sz="2000" b="1" dirty="0" err="1">
                    <a:solidFill>
                      <a:srgbClr val="0070C0"/>
                    </a:solidFill>
                    <a:latin typeface="+mn-lt"/>
                  </a:rPr>
                  <a:t>W‘maß</a:t>
                </a:r>
                <a:r>
                  <a:rPr lang="de-DE" sz="2000" dirty="0">
                    <a:latin typeface="+mn-lt"/>
                  </a:rPr>
                  <a:t> auf </a:t>
                </a:r>
                <a:r>
                  <a:rPr lang="de-DE" sz="2000" dirty="0">
                    <a:latin typeface="+mn-lt"/>
                    <a:cs typeface="Lucida Sans Unicode"/>
                  </a:rPr>
                  <a:t>ℝ, falls gilt:</a:t>
                </a:r>
              </a:p>
            </p:txBody>
          </p:sp>
        </mc:Choice>
        <mc:Fallback xmlns="">
          <p:sp>
            <p:nvSpPr>
              <p:cNvPr id="15" name="Textfeld 14"/>
              <p:cNvSpPr txBox="1">
                <a:spLocks noRot="1" noChangeAspect="1" noMove="1" noResize="1" noEditPoints="1" noAdjustHandles="1" noChangeArrowheads="1" noChangeShapeType="1" noTextEdit="1"/>
              </p:cNvSpPr>
              <p:nvPr/>
            </p:nvSpPr>
            <p:spPr>
              <a:xfrm>
                <a:off x="467433" y="980728"/>
                <a:ext cx="8136136" cy="707886"/>
              </a:xfrm>
              <a:prstGeom prst="rect">
                <a:avLst/>
              </a:prstGeom>
              <a:blipFill rotWithShape="1">
                <a:blip r:embed="rId3"/>
                <a:stretch>
                  <a:fillRect l="-825" t="-27586" b="-10862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115614" y="1734154"/>
                <a:ext cx="2952328" cy="400110"/>
              </a:xfrm>
              <a:prstGeom prst="rect">
                <a:avLst/>
              </a:prstGeom>
              <a:noFill/>
            </p:spPr>
            <p:txBody>
              <a:bodyPr wrap="square" rtlCol="0">
                <a:spAutoFit/>
              </a:bodyPr>
              <a:lstStyle/>
              <a:p>
                <a:r>
                  <a:rPr lang="de-DE" sz="2000" dirty="0">
                    <a:latin typeface="+mn-lt"/>
                    <a:cs typeface="Lucida Sans Unicode"/>
                  </a:rPr>
                  <a:t>(i) </a:t>
                </a:r>
                <a14:m>
                  <m:oMath xmlns:m="http://schemas.openxmlformats.org/officeDocument/2006/math">
                    <m:r>
                      <a:rPr lang="de-DE" sz="2000" b="0" i="1" smtClean="0">
                        <a:latin typeface="Cambria Math"/>
                        <a:cs typeface="Lucida Sans Unicode"/>
                      </a:rPr>
                      <m:t>𝑓</m:t>
                    </m:r>
                    <m:d>
                      <m:dPr>
                        <m:ctrlPr>
                          <a:rPr lang="de-DE" sz="2000" b="0" i="1" smtClean="0">
                            <a:latin typeface="Cambria Math" panose="02040503050406030204" pitchFamily="18" charset="0"/>
                            <a:cs typeface="Lucida Sans Unicode"/>
                          </a:rPr>
                        </m:ctrlPr>
                      </m:dPr>
                      <m:e>
                        <m:r>
                          <a:rPr lang="de-DE" sz="2000" b="0" i="1" smtClean="0">
                            <a:latin typeface="Cambria Math"/>
                            <a:cs typeface="Lucida Sans Unicode"/>
                          </a:rPr>
                          <m:t>𝑥</m:t>
                        </m:r>
                      </m:e>
                    </m:d>
                    <m:r>
                      <a:rPr lang="de-DE" sz="2000" b="0" i="1" smtClean="0">
                        <a:latin typeface="Cambria Math"/>
                        <a:ea typeface="Cambria Math"/>
                        <a:cs typeface="Lucida Sans Unicode"/>
                      </a:rPr>
                      <m:t>≥</m:t>
                    </m:r>
                    <m:r>
                      <a:rPr lang="de-DE" sz="2000" b="0" i="1" smtClean="0">
                        <a:latin typeface="Cambria Math"/>
                        <a:cs typeface="Lucida Sans Unicode"/>
                      </a:rPr>
                      <m:t>0</m:t>
                    </m:r>
                  </m:oMath>
                </a14:m>
                <a:r>
                  <a:rPr lang="de-DE" sz="2000" dirty="0">
                    <a:latin typeface="+mn-lt"/>
                    <a:cs typeface="Lucida Sans Unicode"/>
                  </a:rPr>
                  <a:t>,</a:t>
                </a:r>
              </a:p>
            </p:txBody>
          </p:sp>
        </mc:Choice>
        <mc:Fallback xmlns="">
          <p:sp>
            <p:nvSpPr>
              <p:cNvPr id="19" name="Textfeld 18"/>
              <p:cNvSpPr txBox="1">
                <a:spLocks noRot="1" noChangeAspect="1" noMove="1" noResize="1" noEditPoints="1" noAdjustHandles="1" noChangeArrowheads="1" noChangeShapeType="1" noTextEdit="1"/>
              </p:cNvSpPr>
              <p:nvPr/>
            </p:nvSpPr>
            <p:spPr>
              <a:xfrm>
                <a:off x="1115614" y="1734154"/>
                <a:ext cx="2952328" cy="400110"/>
              </a:xfrm>
              <a:prstGeom prst="rect">
                <a:avLst/>
              </a:prstGeom>
              <a:blipFill rotWithShape="1">
                <a:blip r:embed="rId4"/>
                <a:stretch>
                  <a:fillRect l="-206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106085" y="2178299"/>
                <a:ext cx="2664296" cy="482376"/>
              </a:xfrm>
              <a:prstGeom prst="rect">
                <a:avLst/>
              </a:prstGeom>
              <a:noFill/>
            </p:spPr>
            <p:txBody>
              <a:bodyPr wrap="square" rtlCol="0">
                <a:spAutoFit/>
              </a:bodyPr>
              <a:lstStyle/>
              <a:p>
                <a:r>
                  <a:rPr lang="de-DE" sz="2000" dirty="0">
                    <a:latin typeface="+mn-lt"/>
                    <a:cs typeface="Lucida Sans Unicode"/>
                  </a:rPr>
                  <a:t>(ii) </a:t>
                </a:r>
                <a14:m>
                  <m:oMath xmlns:m="http://schemas.openxmlformats.org/officeDocument/2006/math">
                    <m:nary>
                      <m:naryPr>
                        <m:ctrlPr>
                          <a:rPr lang="de-DE" sz="2000" b="0" i="1" smtClean="0">
                            <a:latin typeface="Cambria Math" panose="02040503050406030204" pitchFamily="18" charset="0"/>
                            <a:cs typeface="Lucida Sans Unicode"/>
                          </a:rPr>
                        </m:ctrlPr>
                      </m:naryPr>
                      <m:sub>
                        <m:r>
                          <m:rPr>
                            <m:brk m:alnAt="23"/>
                          </m:rPr>
                          <a:rPr lang="de-DE" sz="2000" b="0" i="1" smtClean="0">
                            <a:latin typeface="Cambria Math"/>
                            <a:cs typeface="Lucida Sans Unicode"/>
                          </a:rPr>
                          <m:t>−</m:t>
                        </m:r>
                        <m:r>
                          <a:rPr lang="de-DE" sz="2000" b="0" i="1" smtClean="0">
                            <a:latin typeface="Cambria Math"/>
                            <a:ea typeface="Cambria Math"/>
                            <a:cs typeface="Lucida Sans Unicode"/>
                          </a:rPr>
                          <m:t>∞</m:t>
                        </m:r>
                      </m:sub>
                      <m:sup>
                        <m:r>
                          <a:rPr lang="de-DE" sz="2000" b="0" i="1" smtClean="0">
                            <a:latin typeface="Cambria Math"/>
                            <a:ea typeface="Cambria Math"/>
                            <a:cs typeface="Lucida Sans Unicode"/>
                          </a:rPr>
                          <m:t>∞</m:t>
                        </m:r>
                      </m:sup>
                      <m:e>
                        <m:r>
                          <a:rPr lang="de-DE" sz="2000" b="0" i="1" smtClean="0">
                            <a:latin typeface="Cambria Math"/>
                            <a:ea typeface="Cambria Math"/>
                            <a:cs typeface="Lucida Sans Unicode"/>
                          </a:rPr>
                          <m:t>𝑓</m:t>
                        </m:r>
                        <m:d>
                          <m:dPr>
                            <m:ctrlPr>
                              <a:rPr lang="de-DE" sz="2000" b="0" i="1" smtClean="0">
                                <a:latin typeface="Cambria Math" panose="02040503050406030204" pitchFamily="18" charset="0"/>
                                <a:cs typeface="Lucida Sans Unicode"/>
                              </a:rPr>
                            </m:ctrlPr>
                          </m:dPr>
                          <m:e>
                            <m:r>
                              <a:rPr lang="de-DE" sz="2000" b="0" i="1" smtClean="0">
                                <a:latin typeface="Cambria Math"/>
                                <a:cs typeface="Lucida Sans Unicode"/>
                              </a:rPr>
                              <m:t>𝑥</m:t>
                            </m:r>
                          </m:e>
                        </m:d>
                        <m:r>
                          <a:rPr lang="de-DE" sz="2000" b="0" i="1" smtClean="0">
                            <a:latin typeface="Cambria Math"/>
                            <a:cs typeface="Lucida Sans Unicode"/>
                          </a:rPr>
                          <m:t>𝑑𝑥</m:t>
                        </m:r>
                      </m:e>
                    </m:nary>
                    <m:r>
                      <a:rPr lang="de-DE" sz="2000" b="0" i="1" smtClean="0">
                        <a:latin typeface="Cambria Math"/>
                        <a:cs typeface="Lucida Sans Unicode"/>
                      </a:rPr>
                      <m:t>=1</m:t>
                    </m:r>
                  </m:oMath>
                </a14:m>
                <a:endParaRPr lang="de-DE" sz="2000" i="1" dirty="0">
                  <a:latin typeface="+mn-lt"/>
                  <a:cs typeface="Lucida Sans Unicode"/>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106085" y="2178299"/>
                <a:ext cx="2664296" cy="482376"/>
              </a:xfrm>
              <a:prstGeom prst="rect">
                <a:avLst/>
              </a:prstGeom>
              <a:blipFill rotWithShape="1">
                <a:blip r:embed="rId5"/>
                <a:stretch>
                  <a:fillRect l="-3653" t="-124051" b="-184810"/>
                </a:stretch>
              </a:blipFill>
            </p:spPr>
            <p:txBody>
              <a:bodyPr/>
              <a:lstStyle/>
              <a:p>
                <a:r>
                  <a:rPr lang="de-DE">
                    <a:noFill/>
                  </a:rPr>
                  <a:t> </a:t>
                </a:r>
              </a:p>
            </p:txBody>
          </p:sp>
        </mc:Fallback>
      </mc:AlternateContent>
      <p:sp>
        <p:nvSpPr>
          <p:cNvPr id="23" name="Textfeld 22"/>
          <p:cNvSpPr txBox="1">
            <a:spLocks noChangeArrowheads="1"/>
          </p:cNvSpPr>
          <p:nvPr/>
        </p:nvSpPr>
        <p:spPr bwMode="auto">
          <a:xfrm>
            <a:off x="467433" y="2708920"/>
            <a:ext cx="597677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Was man unter „identisch verteilt“ versteht </a:t>
            </a:r>
            <a:r>
              <a:rPr lang="de-DE" sz="2000" dirty="0">
                <a:solidFill>
                  <a:srgbClr val="0070C0"/>
                </a:solidFill>
                <a:latin typeface="+mn-lt"/>
              </a:rPr>
              <a:t>●</a:t>
            </a:r>
            <a:endParaRPr lang="de-DE" sz="2000" b="1" dirty="0">
              <a:solidFill>
                <a:srgbClr val="0070C0"/>
              </a:solidFill>
              <a:latin typeface="+mn-lt"/>
            </a:endParaRPr>
          </a:p>
        </p:txBody>
      </p:sp>
      <p:sp>
        <p:nvSpPr>
          <p:cNvPr id="24" name="Textfeld 23"/>
          <p:cNvSpPr txBox="1"/>
          <p:nvPr/>
        </p:nvSpPr>
        <p:spPr>
          <a:xfrm>
            <a:off x="468313" y="3212976"/>
            <a:ext cx="7704856" cy="400110"/>
          </a:xfrm>
          <a:prstGeom prst="rect">
            <a:avLst/>
          </a:prstGeom>
          <a:noFill/>
        </p:spPr>
        <p:txBody>
          <a:bodyPr wrap="square" rtlCol="0">
            <a:spAutoFit/>
          </a:bodyPr>
          <a:lstStyle/>
          <a:p>
            <a:r>
              <a:rPr lang="de-DE" sz="2000" dirty="0">
                <a:latin typeface="+mn-lt"/>
              </a:rPr>
              <a:t>&gt; Zwei diskrete Zufallsvariablen sind genau dann </a:t>
            </a:r>
            <a:r>
              <a:rPr lang="de-DE" sz="2000" b="1" dirty="0">
                <a:solidFill>
                  <a:srgbClr val="0070C0"/>
                </a:solidFill>
                <a:latin typeface="+mn-lt"/>
              </a:rPr>
              <a:t>identisch verteilt</a:t>
            </a:r>
            <a:r>
              <a:rPr lang="de-DE" sz="2000" dirty="0">
                <a:latin typeface="+mn-lt"/>
              </a:rPr>
              <a:t>, falls</a:t>
            </a:r>
          </a:p>
        </p:txBody>
      </p:sp>
      <p:sp>
        <p:nvSpPr>
          <p:cNvPr id="25" name="Textfeld 24"/>
          <p:cNvSpPr txBox="1"/>
          <p:nvPr/>
        </p:nvSpPr>
        <p:spPr>
          <a:xfrm>
            <a:off x="672572" y="4034424"/>
            <a:ext cx="7920001" cy="707886"/>
          </a:xfrm>
          <a:prstGeom prst="rect">
            <a:avLst/>
          </a:prstGeom>
          <a:noFill/>
        </p:spPr>
        <p:txBody>
          <a:bodyPr wrap="square" rtlCol="0">
            <a:spAutoFit/>
          </a:bodyPr>
          <a:lstStyle/>
          <a:p>
            <a:r>
              <a:rPr lang="de-DE" sz="2000" dirty="0">
                <a:latin typeface="+mn-lt"/>
              </a:rPr>
              <a:t>die Wahrscheinlichkeitsfunktionen oder äquivalent die Verteilungsfunk-</a:t>
            </a:r>
            <a:r>
              <a:rPr lang="de-DE" sz="2000" dirty="0" err="1">
                <a:latin typeface="+mn-lt"/>
              </a:rPr>
              <a:t>tionen</a:t>
            </a:r>
            <a:r>
              <a:rPr lang="de-DE" sz="2000" dirty="0">
                <a:latin typeface="+mn-lt"/>
              </a:rPr>
              <a:t> also übereinstimmen.  </a:t>
            </a:r>
          </a:p>
        </p:txBody>
      </p:sp>
      <mc:AlternateContent xmlns:mc="http://schemas.openxmlformats.org/markup-compatibility/2006" xmlns:a14="http://schemas.microsoft.com/office/drawing/2010/main">
        <mc:Choice Requires="a14">
          <p:sp>
            <p:nvSpPr>
              <p:cNvPr id="26" name="Textfeld 25"/>
              <p:cNvSpPr txBox="1"/>
              <p:nvPr/>
            </p:nvSpPr>
            <p:spPr>
              <a:xfrm>
                <a:off x="1691680" y="3613086"/>
                <a:ext cx="2736304" cy="40011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r>
                      <a:rPr lang="de-DE" sz="2000" b="0" i="1" smtClean="0">
                        <a:solidFill>
                          <a:schemeClr val="tx1"/>
                        </a:solidFill>
                        <a:latin typeface="Cambria Math"/>
                      </a:rPr>
                      <m:t>   </m:t>
                    </m:r>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𝐹</m:t>
                        </m:r>
                      </m:e>
                      <m:sub>
                        <m:r>
                          <a:rPr lang="de-DE" sz="2000" b="0" i="1" smtClean="0">
                            <a:solidFill>
                              <a:schemeClr val="tx1"/>
                            </a:solidFill>
                            <a:latin typeface="Cambria Math"/>
                            <a:ea typeface="Cambria Math"/>
                          </a:rPr>
                          <m:t>𝑋</m:t>
                        </m:r>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𝐹</m:t>
                        </m:r>
                      </m:e>
                      <m:sub>
                        <m:r>
                          <a:rPr lang="de-DE" sz="2000" b="0" i="1" smtClean="0">
                            <a:solidFill>
                              <a:schemeClr val="tx1"/>
                            </a:solidFill>
                            <a:latin typeface="Cambria Math"/>
                            <a:ea typeface="Cambria Math"/>
                          </a:rPr>
                          <m:t>𝑌</m:t>
                        </m:r>
                      </m:sub>
                    </m:sSub>
                  </m:oMath>
                </a14:m>
                <a:r>
                  <a:rPr lang="de-DE" sz="2000" dirty="0">
                    <a:solidFill>
                      <a:schemeClr val="tx1"/>
                    </a:solidFill>
                    <a:latin typeface="+mn-lt"/>
                  </a:rPr>
                  <a:t> </a:t>
                </a:r>
              </a:p>
            </p:txBody>
          </p:sp>
        </mc:Choice>
        <mc:Fallback xmlns="">
          <p:sp>
            <p:nvSpPr>
              <p:cNvPr id="26" name="Textfeld 25"/>
              <p:cNvSpPr txBox="1">
                <a:spLocks noRot="1" noChangeAspect="1" noMove="1" noResize="1" noEditPoints="1" noAdjustHandles="1" noChangeArrowheads="1" noChangeShapeType="1" noTextEdit="1"/>
              </p:cNvSpPr>
              <p:nvPr/>
            </p:nvSpPr>
            <p:spPr>
              <a:xfrm>
                <a:off x="1691680" y="3613086"/>
                <a:ext cx="2736304" cy="400110"/>
              </a:xfrm>
              <a:prstGeom prst="rect">
                <a:avLst/>
              </a:prstGeom>
              <a:blipFill rotWithShape="1">
                <a:blip r:embed="rId8"/>
                <a:stretch>
                  <a:fillRect l="-1116" b="-16923"/>
                </a:stretch>
              </a:blipFill>
            </p:spPr>
            <p:txBody>
              <a:bodyPr/>
              <a:lstStyle/>
              <a:p>
                <a:r>
                  <a:rPr lang="de-DE">
                    <a:noFill/>
                  </a:rPr>
                  <a:t> </a:t>
                </a:r>
              </a:p>
            </p:txBody>
          </p:sp>
        </mc:Fallback>
      </mc:AlternateContent>
      <p:sp>
        <p:nvSpPr>
          <p:cNvPr id="28" name="Textfeld 27"/>
          <p:cNvSpPr txBox="1"/>
          <p:nvPr/>
        </p:nvSpPr>
        <p:spPr>
          <a:xfrm>
            <a:off x="468313" y="4797153"/>
            <a:ext cx="7670022" cy="400110"/>
          </a:xfrm>
          <a:prstGeom prst="rect">
            <a:avLst/>
          </a:prstGeom>
          <a:noFill/>
        </p:spPr>
        <p:txBody>
          <a:bodyPr wrap="square" rtlCol="0">
            <a:spAutoFit/>
          </a:bodyPr>
          <a:lstStyle/>
          <a:p>
            <a:r>
              <a:rPr lang="de-DE" sz="2000" dirty="0">
                <a:latin typeface="+mn-lt"/>
              </a:rPr>
              <a:t>&gt; Zwei stetige Zufallsvariablen sind genau dann </a:t>
            </a:r>
            <a:r>
              <a:rPr lang="de-DE" sz="2000" b="1" dirty="0">
                <a:solidFill>
                  <a:srgbClr val="0070C0"/>
                </a:solidFill>
                <a:latin typeface="+mn-lt"/>
              </a:rPr>
              <a:t>identisch verteilt</a:t>
            </a:r>
            <a:r>
              <a:rPr lang="de-DE" sz="2000" dirty="0">
                <a:latin typeface="+mn-lt"/>
              </a:rPr>
              <a:t>, falls</a:t>
            </a:r>
          </a:p>
        </p:txBody>
      </p:sp>
      <mc:AlternateContent xmlns:mc="http://schemas.openxmlformats.org/markup-compatibility/2006" xmlns:a14="http://schemas.microsoft.com/office/drawing/2010/main">
        <mc:Choice Requires="a14">
          <p:sp>
            <p:nvSpPr>
              <p:cNvPr id="29" name="Textfeld 28"/>
              <p:cNvSpPr txBox="1"/>
              <p:nvPr/>
            </p:nvSpPr>
            <p:spPr>
              <a:xfrm>
                <a:off x="1671160" y="5201037"/>
                <a:ext cx="110064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𝐹</m:t>
                          </m:r>
                        </m:e>
                        <m:sub>
                          <m:r>
                            <a:rPr lang="de-DE" sz="2000" b="0" i="1" smtClean="0">
                              <a:solidFill>
                                <a:schemeClr val="tx1"/>
                              </a:solidFill>
                              <a:latin typeface="Cambria Math"/>
                              <a:ea typeface="Cambria Math"/>
                            </a:rPr>
                            <m:t>𝑋</m:t>
                          </m:r>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𝐹</m:t>
                          </m:r>
                        </m:e>
                        <m:sub>
                          <m:r>
                            <a:rPr lang="de-DE" sz="2000" b="0" i="1" smtClean="0">
                              <a:solidFill>
                                <a:schemeClr val="tx1"/>
                              </a:solidFill>
                              <a:latin typeface="Cambria Math"/>
                              <a:ea typeface="Cambria Math"/>
                            </a:rPr>
                            <m:t>𝑌</m:t>
                          </m:r>
                        </m:sub>
                      </m:sSub>
                    </m:oMath>
                  </m:oMathPara>
                </a14:m>
                <a:endParaRPr lang="de-DE" sz="2000" dirty="0">
                  <a:solidFill>
                    <a:schemeClr val="tx1"/>
                  </a:solidFill>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671160" y="5201037"/>
                <a:ext cx="1100640" cy="400110"/>
              </a:xfrm>
              <a:prstGeom prst="rect">
                <a:avLst/>
              </a:prstGeom>
              <a:blipFill rotWithShape="1">
                <a:blip r:embed="rId9"/>
                <a:stretch>
                  <a:fillRect b="-1515"/>
                </a:stretch>
              </a:blipFill>
            </p:spPr>
            <p:txBody>
              <a:bodyPr/>
              <a:lstStyle/>
              <a:p>
                <a:r>
                  <a:rPr lang="de-DE">
                    <a:noFill/>
                  </a:rPr>
                  <a:t> </a:t>
                </a:r>
              </a:p>
            </p:txBody>
          </p:sp>
        </mc:Fallback>
      </mc:AlternateContent>
      <p:sp>
        <p:nvSpPr>
          <p:cNvPr id="30" name="Textfeld 29"/>
          <p:cNvSpPr txBox="1"/>
          <p:nvPr/>
        </p:nvSpPr>
        <p:spPr>
          <a:xfrm>
            <a:off x="672571" y="5601148"/>
            <a:ext cx="7643845" cy="707886"/>
          </a:xfrm>
          <a:prstGeom prst="rect">
            <a:avLst/>
          </a:prstGeom>
          <a:noFill/>
        </p:spPr>
        <p:txBody>
          <a:bodyPr wrap="square" rtlCol="0">
            <a:spAutoFit/>
          </a:bodyPr>
          <a:lstStyle/>
          <a:p>
            <a:r>
              <a:rPr lang="de-DE" sz="2000" dirty="0">
                <a:latin typeface="+mn-lt"/>
              </a:rPr>
              <a:t>Die Übereinstimmung der Dichten ist dazu </a:t>
            </a:r>
            <a:r>
              <a:rPr lang="de-DE" sz="2000" b="1" u="sng" dirty="0">
                <a:latin typeface="+mn-lt"/>
              </a:rPr>
              <a:t>nicht</a:t>
            </a:r>
            <a:r>
              <a:rPr lang="de-DE" sz="2000" dirty="0">
                <a:latin typeface="+mn-lt"/>
              </a:rPr>
              <a:t> äquivalent (vgl. hierzu</a:t>
            </a:r>
          </a:p>
          <a:p>
            <a:r>
              <a:rPr lang="de-DE" sz="2000" dirty="0">
                <a:latin typeface="+mn-lt"/>
              </a:rPr>
              <a:t>Folie 356). Eine „Fast-Übereinstimmung“ der Dichten genügt bereits.</a:t>
            </a:r>
          </a:p>
        </p:txBody>
      </p: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357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43421754"/>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6" name="Textfeld 15"/>
          <p:cNvSpPr txBox="1"/>
          <p:nvPr/>
        </p:nvSpPr>
        <p:spPr>
          <a:xfrm>
            <a:off x="470885" y="2276872"/>
            <a:ext cx="8673115" cy="1015663"/>
          </a:xfrm>
          <a:prstGeom prst="rect">
            <a:avLst/>
          </a:prstGeom>
          <a:noFill/>
        </p:spPr>
        <p:txBody>
          <a:bodyPr wrap="square" rtlCol="0">
            <a:spAutoFit/>
          </a:bodyPr>
          <a:lstStyle/>
          <a:p>
            <a:r>
              <a:rPr lang="de-DE" sz="2000" dirty="0">
                <a:latin typeface="+mn-lt"/>
              </a:rPr>
              <a:t>&gt; „Identisch verteilt“ heißt </a:t>
            </a:r>
            <a:r>
              <a:rPr lang="de-DE" sz="2000" b="1" u="sng" dirty="0">
                <a:latin typeface="+mn-lt"/>
              </a:rPr>
              <a:t>nicht</a:t>
            </a:r>
            <a:r>
              <a:rPr lang="de-DE" sz="2000" dirty="0">
                <a:latin typeface="+mn-lt"/>
              </a:rPr>
              <a:t>, dass </a:t>
            </a:r>
            <a:r>
              <a:rPr lang="de-DE" sz="2000" i="1" dirty="0">
                <a:latin typeface="+mn-lt"/>
              </a:rPr>
              <a:t>X</a:t>
            </a:r>
            <a:r>
              <a:rPr lang="de-DE" sz="2000" dirty="0">
                <a:latin typeface="+mn-lt"/>
              </a:rPr>
              <a:t> und </a:t>
            </a:r>
            <a:r>
              <a:rPr lang="de-DE" sz="2000" i="1" dirty="0">
                <a:latin typeface="+mn-lt"/>
              </a:rPr>
              <a:t>Y</a:t>
            </a:r>
            <a:r>
              <a:rPr lang="de-DE" sz="2000" dirty="0">
                <a:latin typeface="+mn-lt"/>
              </a:rPr>
              <a:t> identisch sind (stets </a:t>
            </a:r>
            <a:r>
              <a:rPr lang="de-DE" sz="2000" dirty="0" err="1">
                <a:latin typeface="+mn-lt"/>
              </a:rPr>
              <a:t>identi</a:t>
            </a:r>
            <a:r>
              <a:rPr lang="de-DE" sz="2000" dirty="0">
                <a:latin typeface="+mn-lt"/>
              </a:rPr>
              <a:t>-</a:t>
            </a:r>
          </a:p>
          <a:p>
            <a:r>
              <a:rPr lang="de-DE" sz="2000" dirty="0">
                <a:latin typeface="+mn-lt"/>
              </a:rPr>
              <a:t>   </a:t>
            </a:r>
            <a:r>
              <a:rPr lang="de-DE" sz="2000" dirty="0" err="1">
                <a:latin typeface="+mn-lt"/>
              </a:rPr>
              <a:t>sche</a:t>
            </a:r>
            <a:r>
              <a:rPr lang="de-DE" sz="2000" dirty="0">
                <a:latin typeface="+mn-lt"/>
              </a:rPr>
              <a:t> Zufallsergebnisse liefern). Es bedeutet lediglich, dass </a:t>
            </a:r>
            <a:r>
              <a:rPr lang="de-DE" sz="2000" i="1" dirty="0">
                <a:latin typeface="+mn-lt"/>
              </a:rPr>
              <a:t>X</a:t>
            </a:r>
            <a:r>
              <a:rPr lang="de-DE" sz="2000" dirty="0">
                <a:latin typeface="+mn-lt"/>
              </a:rPr>
              <a:t> und </a:t>
            </a:r>
            <a:r>
              <a:rPr lang="de-DE" sz="2000" i="1" dirty="0">
                <a:latin typeface="+mn-lt"/>
              </a:rPr>
              <a:t>Y</a:t>
            </a:r>
            <a:r>
              <a:rPr lang="de-DE" sz="2000" dirty="0">
                <a:latin typeface="+mn-lt"/>
              </a:rPr>
              <a:t> </a:t>
            </a:r>
            <a:r>
              <a:rPr lang="de-DE" sz="2000" dirty="0" err="1">
                <a:latin typeface="+mn-lt"/>
              </a:rPr>
              <a:t>iden</a:t>
            </a:r>
            <a:r>
              <a:rPr lang="de-DE" sz="2000" dirty="0">
                <a:latin typeface="+mn-lt"/>
              </a:rPr>
              <a:t>-</a:t>
            </a:r>
          </a:p>
          <a:p>
            <a:r>
              <a:rPr lang="de-DE" sz="2000" dirty="0">
                <a:latin typeface="+mn-lt"/>
              </a:rPr>
              <a:t>   tische Wahrscheinlichkeitsverteilungen besitzen.</a:t>
            </a:r>
          </a:p>
        </p:txBody>
      </p:sp>
      <p:sp>
        <p:nvSpPr>
          <p:cNvPr id="18" name="Textfeld 17"/>
          <p:cNvSpPr txBox="1"/>
          <p:nvPr/>
        </p:nvSpPr>
        <p:spPr>
          <a:xfrm>
            <a:off x="470884" y="3366767"/>
            <a:ext cx="7845531" cy="707886"/>
          </a:xfrm>
          <a:prstGeom prst="rect">
            <a:avLst/>
          </a:prstGeom>
          <a:noFill/>
        </p:spPr>
        <p:txBody>
          <a:bodyPr wrap="square" rtlCol="0">
            <a:spAutoFit/>
          </a:bodyPr>
          <a:lstStyle/>
          <a:p>
            <a:r>
              <a:rPr lang="de-DE" sz="2000" dirty="0">
                <a:latin typeface="+mn-lt"/>
              </a:rPr>
              <a:t>&gt; Beispiel: Einmaliger Münzwurf</a:t>
            </a:r>
          </a:p>
          <a:p>
            <a:r>
              <a:rPr lang="de-DE" sz="2000" dirty="0">
                <a:latin typeface="+mn-lt"/>
              </a:rPr>
              <a:t>   Definiere (binäre) Zufallsvariablen </a:t>
            </a:r>
            <a:r>
              <a:rPr lang="de-DE" sz="2000" i="1" dirty="0">
                <a:latin typeface="+mn-lt"/>
              </a:rPr>
              <a:t>X</a:t>
            </a:r>
            <a:r>
              <a:rPr lang="de-DE" sz="2000" dirty="0">
                <a:latin typeface="+mn-lt"/>
              </a:rPr>
              <a:t> und </a:t>
            </a:r>
            <a:r>
              <a:rPr lang="de-DE" sz="2000" i="1" dirty="0">
                <a:latin typeface="+mn-lt"/>
              </a:rPr>
              <a:t>Y</a:t>
            </a:r>
            <a:r>
              <a:rPr lang="de-DE" sz="2000" dirty="0">
                <a:latin typeface="+mn-lt"/>
              </a:rPr>
              <a:t> mit </a:t>
            </a:r>
          </a:p>
        </p:txBody>
      </p:sp>
      <p:sp>
        <p:nvSpPr>
          <p:cNvPr id="23" name="Textfeld 22"/>
          <p:cNvSpPr txBox="1"/>
          <p:nvPr/>
        </p:nvSpPr>
        <p:spPr>
          <a:xfrm>
            <a:off x="468315" y="1052736"/>
            <a:ext cx="8207373" cy="707886"/>
          </a:xfrm>
          <a:prstGeom prst="rect">
            <a:avLst/>
          </a:prstGeom>
          <a:noFill/>
        </p:spPr>
        <p:txBody>
          <a:bodyPr wrap="square" rtlCol="0">
            <a:spAutoFit/>
          </a:bodyPr>
          <a:lstStyle/>
          <a:p>
            <a:r>
              <a:rPr lang="de-DE" sz="2000" dirty="0">
                <a:latin typeface="+mn-lt"/>
              </a:rPr>
              <a:t>&gt; Zusammengefasst (diskret und stetig) erhalten wir die Übereinstimmung </a:t>
            </a:r>
          </a:p>
          <a:p>
            <a:r>
              <a:rPr lang="de-DE" sz="2000" dirty="0">
                <a:latin typeface="+mn-lt"/>
              </a:rPr>
              <a:t>   der Verteilungsfunktionen als allgemein gültiges Kriterium:</a:t>
            </a:r>
          </a:p>
        </p:txBody>
      </p:sp>
      <mc:AlternateContent xmlns:mc="http://schemas.openxmlformats.org/markup-compatibility/2006" xmlns:a14="http://schemas.microsoft.com/office/drawing/2010/main">
        <mc:Choice Requires="a14">
          <p:sp>
            <p:nvSpPr>
              <p:cNvPr id="24" name="Textfeld 23"/>
              <p:cNvSpPr txBox="1"/>
              <p:nvPr/>
            </p:nvSpPr>
            <p:spPr>
              <a:xfrm>
                <a:off x="1439652" y="1774491"/>
                <a:ext cx="5256585"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𝑋</m:t>
                    </m:r>
                  </m:oMath>
                </a14:m>
                <a:r>
                  <a:rPr lang="de-DE" sz="2000" b="0" dirty="0">
                    <a:solidFill>
                      <a:schemeClr val="tx1"/>
                    </a:solidFill>
                    <a:ea typeface="Cambria Math"/>
                  </a:rPr>
                  <a:t> </a:t>
                </a:r>
                <a:r>
                  <a:rPr lang="de-DE" sz="2000" b="0" dirty="0">
                    <a:solidFill>
                      <a:schemeClr val="tx1"/>
                    </a:solidFill>
                    <a:latin typeface="+mn-lt"/>
                    <a:ea typeface="Cambria Math"/>
                  </a:rPr>
                  <a:t>und </a:t>
                </a:r>
                <a14:m>
                  <m:oMath xmlns:m="http://schemas.openxmlformats.org/officeDocument/2006/math">
                    <m:r>
                      <a:rPr lang="de-DE" sz="2000" b="0" i="1" smtClean="0">
                        <a:solidFill>
                          <a:schemeClr val="tx1"/>
                        </a:solidFill>
                        <a:latin typeface="Cambria Math"/>
                        <a:ea typeface="Cambria Math"/>
                      </a:rPr>
                      <m:t>𝑌</m:t>
                    </m:r>
                  </m:oMath>
                </a14:m>
                <a:r>
                  <a:rPr lang="de-DE" sz="2000" b="0" dirty="0">
                    <a:solidFill>
                      <a:schemeClr val="tx1"/>
                    </a:solidFill>
                    <a:latin typeface="+mn-lt"/>
                    <a:ea typeface="Cambria Math"/>
                  </a:rPr>
                  <a:t> sind identisch verteilt    </a:t>
                </a:r>
                <a14:m>
                  <m:oMath xmlns:m="http://schemas.openxmlformats.org/officeDocument/2006/math">
                    <m:r>
                      <a:rPr lang="de-DE" sz="2000" b="0" i="1" smtClean="0">
                        <a:solidFill>
                          <a:schemeClr val="tx1"/>
                        </a:solidFill>
                        <a:latin typeface="Cambria Math"/>
                        <a:ea typeface="Cambria Math"/>
                      </a:rPr>
                      <m:t>⇔</m:t>
                    </m:r>
                  </m:oMath>
                </a14:m>
                <a:r>
                  <a:rPr lang="de-DE" sz="2000" b="0" dirty="0">
                    <a:solidFill>
                      <a:schemeClr val="tx1"/>
                    </a:solidFill>
                    <a:latin typeface="+mn-lt"/>
                    <a:ea typeface="Cambria Math"/>
                  </a:rPr>
                  <a:t>    </a:t>
                </a:r>
                <a14:m>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𝐹</m:t>
                        </m:r>
                      </m:e>
                      <m:sub>
                        <m:r>
                          <a:rPr lang="de-DE" sz="2000" b="0" i="1" smtClean="0">
                            <a:solidFill>
                              <a:schemeClr val="tx1"/>
                            </a:solidFill>
                            <a:latin typeface="Cambria Math"/>
                            <a:ea typeface="Cambria Math"/>
                          </a:rPr>
                          <m:t>𝑋</m:t>
                        </m:r>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𝐹</m:t>
                        </m:r>
                      </m:e>
                      <m:sub>
                        <m:r>
                          <a:rPr lang="de-DE" sz="2000" b="0" i="1" smtClean="0">
                            <a:solidFill>
                              <a:schemeClr val="tx1"/>
                            </a:solidFill>
                            <a:latin typeface="Cambria Math"/>
                            <a:ea typeface="Cambria Math"/>
                          </a:rPr>
                          <m:t>𝑌</m:t>
                        </m:r>
                      </m:sub>
                    </m:sSub>
                  </m:oMath>
                </a14:m>
                <a:endParaRPr lang="de-DE" sz="2000"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439652" y="1774491"/>
                <a:ext cx="5256585"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854202" y="5766373"/>
                <a:ext cx="7462213" cy="400110"/>
              </a:xfrm>
              <a:prstGeom prst="rect">
                <a:avLst/>
              </a:prstGeom>
              <a:noFill/>
            </p:spPr>
            <p:txBody>
              <a:bodyPr wrap="square" rtlCol="0">
                <a:spAutoFit/>
              </a:bodyPr>
              <a:lstStyle/>
              <a:p>
                <a14:m>
                  <m:oMath xmlns:m="http://schemas.openxmlformats.org/officeDocument/2006/math">
                    <m:r>
                      <a:rPr lang="de-DE" sz="2000" b="0" i="1" smtClean="0">
                        <a:latin typeface="Cambria Math"/>
                        <a:sym typeface="Symbol"/>
                      </a:rPr>
                      <m:t>𝑃</m:t>
                    </m:r>
                    <m:d>
                      <m:dPr>
                        <m:ctrlPr>
                          <a:rPr lang="de-DE" sz="2000" b="0" i="1" smtClean="0">
                            <a:latin typeface="Cambria Math" panose="02040503050406030204" pitchFamily="18" charset="0"/>
                            <a:sym typeface="Symbol"/>
                          </a:rPr>
                        </m:ctrlPr>
                      </m:dPr>
                      <m:e>
                        <m:r>
                          <a:rPr lang="de-DE" sz="2000" b="0" i="1" smtClean="0">
                            <a:latin typeface="Cambria Math"/>
                            <a:sym typeface="Symbol"/>
                          </a:rPr>
                          <m:t>𝑋</m:t>
                        </m:r>
                        <m:r>
                          <a:rPr lang="de-DE" sz="2000" b="0" i="1" smtClean="0">
                            <a:latin typeface="Cambria Math"/>
                            <a:sym typeface="Symbol"/>
                          </a:rPr>
                          <m:t>=0</m:t>
                        </m:r>
                      </m:e>
                    </m:d>
                    <m:r>
                      <a:rPr lang="de-DE" sz="2000" b="0" i="1" smtClean="0">
                        <a:latin typeface="Cambria Math"/>
                        <a:sym typeface="Symbol"/>
                      </a:rPr>
                      <m:t>=</m:t>
                    </m:r>
                    <m:r>
                      <a:rPr lang="de-DE" sz="2000" i="1">
                        <a:latin typeface="Cambria Math"/>
                        <a:sym typeface="Symbol"/>
                      </a:rPr>
                      <m:t>𝑃</m:t>
                    </m:r>
                    <m:d>
                      <m:dPr>
                        <m:ctrlPr>
                          <a:rPr lang="de-DE" sz="2000" i="1">
                            <a:latin typeface="Cambria Math" panose="02040503050406030204" pitchFamily="18" charset="0"/>
                            <a:sym typeface="Symbol"/>
                          </a:rPr>
                        </m:ctrlPr>
                      </m:dPr>
                      <m:e>
                        <m:r>
                          <a:rPr lang="de-DE" sz="2000" b="0" i="1" smtClean="0">
                            <a:latin typeface="Cambria Math"/>
                            <a:sym typeface="Symbol"/>
                          </a:rPr>
                          <m:t>𝑌</m:t>
                        </m:r>
                        <m:r>
                          <a:rPr lang="de-DE" sz="2000" i="1">
                            <a:latin typeface="Cambria Math"/>
                            <a:sym typeface="Symbol"/>
                          </a:rPr>
                          <m:t>=0</m:t>
                        </m:r>
                      </m:e>
                    </m:d>
                    <m:d>
                      <m:dPr>
                        <m:ctrlPr>
                          <a:rPr lang="de-DE" sz="2000" i="1" dirty="0" smtClean="0">
                            <a:latin typeface="Cambria Math" panose="02040503050406030204" pitchFamily="18" charset="0"/>
                            <a:sym typeface="Symbol"/>
                          </a:rPr>
                        </m:ctrlPr>
                      </m:dPr>
                      <m:e>
                        <m:r>
                          <a:rPr lang="de-DE" sz="2000" i="1">
                            <a:latin typeface="Cambria Math"/>
                            <a:sym typeface="Symbol"/>
                          </a:rPr>
                          <m:t>=0.5</m:t>
                        </m:r>
                      </m:e>
                    </m:d>
                  </m:oMath>
                </a14:m>
                <a:r>
                  <a:rPr lang="de-DE" sz="2000" i="1" dirty="0">
                    <a:latin typeface="+mn-lt"/>
                  </a:rPr>
                  <a:t> </a:t>
                </a:r>
                <a:r>
                  <a:rPr lang="de-DE" sz="2000" dirty="0">
                    <a:latin typeface="+mn-lt"/>
                  </a:rPr>
                  <a:t>bzw.</a:t>
                </a:r>
                <a:r>
                  <a:rPr lang="de-DE" sz="2000" i="1" dirty="0">
                    <a:latin typeface="+mn-lt"/>
                  </a:rPr>
                  <a:t>  </a:t>
                </a:r>
                <a14:m>
                  <m:oMath xmlns:m="http://schemas.openxmlformats.org/officeDocument/2006/math">
                    <m:r>
                      <a:rPr lang="de-DE" sz="2000" i="1">
                        <a:latin typeface="Cambria Math"/>
                        <a:sym typeface="Symbol"/>
                      </a:rPr>
                      <m:t>𝑃</m:t>
                    </m:r>
                    <m:d>
                      <m:dPr>
                        <m:ctrlPr>
                          <a:rPr lang="de-DE" sz="2000" i="1">
                            <a:latin typeface="Cambria Math" panose="02040503050406030204" pitchFamily="18" charset="0"/>
                            <a:sym typeface="Symbol"/>
                          </a:rPr>
                        </m:ctrlPr>
                      </m:dPr>
                      <m:e>
                        <m:r>
                          <a:rPr lang="de-DE" sz="2000" i="1">
                            <a:latin typeface="Cambria Math"/>
                            <a:sym typeface="Symbol"/>
                          </a:rPr>
                          <m:t>𝑋</m:t>
                        </m:r>
                        <m:r>
                          <a:rPr lang="de-DE" sz="2000" i="1">
                            <a:latin typeface="Cambria Math"/>
                            <a:sym typeface="Symbol"/>
                          </a:rPr>
                          <m:t>=1</m:t>
                        </m:r>
                      </m:e>
                    </m:d>
                    <m:r>
                      <a:rPr lang="de-DE" sz="2000" i="1">
                        <a:latin typeface="Cambria Math"/>
                        <a:sym typeface="Symbol"/>
                      </a:rPr>
                      <m:t>=</m:t>
                    </m:r>
                    <m:r>
                      <a:rPr lang="de-DE" sz="2000" i="1">
                        <a:latin typeface="Cambria Math"/>
                        <a:sym typeface="Symbol"/>
                      </a:rPr>
                      <m:t>𝑃</m:t>
                    </m:r>
                    <m:d>
                      <m:dPr>
                        <m:ctrlPr>
                          <a:rPr lang="de-DE" sz="2000" i="1">
                            <a:latin typeface="Cambria Math" panose="02040503050406030204" pitchFamily="18" charset="0"/>
                            <a:sym typeface="Symbol"/>
                          </a:rPr>
                        </m:ctrlPr>
                      </m:dPr>
                      <m:e>
                        <m:r>
                          <a:rPr lang="de-DE" sz="2000" i="1">
                            <a:latin typeface="Cambria Math"/>
                            <a:sym typeface="Symbol"/>
                          </a:rPr>
                          <m:t>𝑌</m:t>
                        </m:r>
                        <m:r>
                          <a:rPr lang="de-DE" sz="2000" i="1">
                            <a:latin typeface="Cambria Math"/>
                            <a:sym typeface="Symbol"/>
                          </a:rPr>
                          <m:t>=1</m:t>
                        </m:r>
                      </m:e>
                    </m:d>
                    <m:d>
                      <m:dPr>
                        <m:ctrlPr>
                          <a:rPr lang="de-DE" sz="2000" i="1" dirty="0">
                            <a:latin typeface="Cambria Math" panose="02040503050406030204" pitchFamily="18" charset="0"/>
                            <a:sym typeface="Symbol"/>
                          </a:rPr>
                        </m:ctrlPr>
                      </m:dPr>
                      <m:e>
                        <m:r>
                          <a:rPr lang="de-DE" sz="2000" i="1">
                            <a:latin typeface="Cambria Math"/>
                            <a:sym typeface="Symbol"/>
                          </a:rPr>
                          <m:t>=0.5</m:t>
                        </m:r>
                      </m:e>
                    </m:d>
                  </m:oMath>
                </a14:m>
                <a:r>
                  <a:rPr lang="de-DE" sz="2000" dirty="0">
                    <a:latin typeface="+mn-lt"/>
                  </a:rPr>
                  <a:t>.</a:t>
                </a:r>
              </a:p>
            </p:txBody>
          </p:sp>
        </mc:Choice>
        <mc:Fallback xmlns="">
          <p:sp>
            <p:nvSpPr>
              <p:cNvPr id="26" name="Textfeld 25"/>
              <p:cNvSpPr txBox="1">
                <a:spLocks noRot="1" noChangeAspect="1" noMove="1" noResize="1" noEditPoints="1" noAdjustHandles="1" noChangeArrowheads="1" noChangeShapeType="1" noTextEdit="1"/>
              </p:cNvSpPr>
              <p:nvPr/>
            </p:nvSpPr>
            <p:spPr>
              <a:xfrm>
                <a:off x="854202" y="5766373"/>
                <a:ext cx="7462213" cy="400110"/>
              </a:xfrm>
              <a:prstGeom prst="rect">
                <a:avLst/>
              </a:prstGeom>
              <a:blipFill rotWithShape="1">
                <a:blip r:embed="rId4"/>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1043608" y="4074653"/>
                <a:ext cx="3228961" cy="68332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𝑋</m:t>
                      </m:r>
                      <m:r>
                        <a:rPr lang="de-DE" sz="2000" b="0" i="1" smtClean="0">
                          <a:latin typeface="Cambria Math"/>
                        </a:rPr>
                        <m:t>=</m:t>
                      </m:r>
                      <m:d>
                        <m:dPr>
                          <m:begChr m:val="{"/>
                          <m:endChr m:val=""/>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r>
                                  <m:rPr>
                                    <m:brk m:alnAt="7"/>
                                  </m:rPr>
                                  <a:rPr lang="de-DE" sz="2000" b="0" i="1" smtClean="0">
                                    <a:latin typeface="Cambria Math"/>
                                  </a:rPr>
                                  <m:t>1</m:t>
                                </m:r>
                                <m:r>
                                  <a:rPr lang="de-DE" sz="2000" b="0" i="1" smtClean="0">
                                    <a:latin typeface="Cambria Math"/>
                                  </a:rPr>
                                  <m:t>,          </m:t>
                                </m:r>
                                <m:r>
                                  <a:rPr lang="de-DE" sz="2000" b="0" i="1" smtClean="0">
                                    <a:latin typeface="Cambria Math"/>
                                  </a:rPr>
                                  <m:t>𝑓𝑎𝑙𝑙𝑠</m:t>
                                </m:r>
                                <m:r>
                                  <a:rPr lang="de-DE" sz="2000" b="0" i="1" smtClean="0">
                                    <a:latin typeface="Cambria Math"/>
                                  </a:rPr>
                                  <m:t> </m:t>
                                </m:r>
                                <m:r>
                                  <a:rPr lang="de-DE" sz="2000" b="0" i="1" smtClean="0">
                                    <a:latin typeface="Cambria Math"/>
                                  </a:rPr>
                                  <m:t>𝑍𝑎h𝑙</m:t>
                                </m:r>
                              </m:e>
                            </m:mr>
                            <m:mr>
                              <m:e>
                                <m:r>
                                  <a:rPr lang="de-DE" sz="2000" b="0" i="1" smtClean="0">
                                    <a:latin typeface="Cambria Math"/>
                                  </a:rPr>
                                  <m:t>0,  </m:t>
                                </m:r>
                                <m:r>
                                  <a:rPr lang="de-DE" sz="2000" b="0" i="1" smtClean="0">
                                    <a:latin typeface="Cambria Math"/>
                                  </a:rPr>
                                  <m:t>𝑓𝑎𝑙𝑙𝑠</m:t>
                                </m:r>
                                <m:r>
                                  <a:rPr lang="de-DE" sz="2000" b="0" i="1" smtClean="0">
                                    <a:latin typeface="Cambria Math"/>
                                  </a:rPr>
                                  <m:t> </m:t>
                                </m:r>
                                <m:r>
                                  <a:rPr lang="de-DE" sz="2000" b="0" i="1" smtClean="0">
                                    <a:latin typeface="Cambria Math"/>
                                  </a:rPr>
                                  <m:t>𝑊𝑎𝑝𝑝𝑒𝑛</m:t>
                                </m:r>
                              </m:e>
                            </m:mr>
                          </m:m>
                        </m:e>
                      </m:d>
                    </m:oMath>
                  </m:oMathPara>
                </a14:m>
                <a:endParaRPr lang="de-DE" sz="2000" dirty="0"/>
              </a:p>
            </p:txBody>
          </p:sp>
        </mc:Choice>
        <mc:Fallback xmlns="">
          <p:sp>
            <p:nvSpPr>
              <p:cNvPr id="3" name="Textfeld 2"/>
              <p:cNvSpPr txBox="1">
                <a:spLocks noRot="1" noChangeAspect="1" noMove="1" noResize="1" noEditPoints="1" noAdjustHandles="1" noChangeArrowheads="1" noChangeShapeType="1" noTextEdit="1"/>
              </p:cNvSpPr>
              <p:nvPr/>
            </p:nvSpPr>
            <p:spPr>
              <a:xfrm>
                <a:off x="1043608" y="4074653"/>
                <a:ext cx="3228961" cy="68332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591435" y="4069948"/>
                <a:ext cx="3161635" cy="68332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𝑌</m:t>
                      </m:r>
                      <m:r>
                        <a:rPr lang="de-DE" sz="2000" b="0" i="1" smtClean="0">
                          <a:latin typeface="Cambria Math"/>
                        </a:rPr>
                        <m:t>=</m:t>
                      </m:r>
                      <m:d>
                        <m:dPr>
                          <m:begChr m:val="{"/>
                          <m:endChr m:val=""/>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r>
                                  <m:rPr>
                                    <m:brk m:alnAt="7"/>
                                  </m:rPr>
                                  <a:rPr lang="de-DE" sz="2000" b="0" i="1" smtClean="0">
                                    <a:latin typeface="Cambria Math"/>
                                  </a:rPr>
                                  <m:t>0</m:t>
                                </m:r>
                                <m:r>
                                  <a:rPr lang="de-DE" sz="2000" b="0" i="1" smtClean="0">
                                    <a:latin typeface="Cambria Math"/>
                                  </a:rPr>
                                  <m:t>,          </m:t>
                                </m:r>
                                <m:r>
                                  <a:rPr lang="de-DE" sz="2000" b="0" i="1" smtClean="0">
                                    <a:latin typeface="Cambria Math"/>
                                  </a:rPr>
                                  <m:t>𝑓𝑎𝑙𝑙𝑠</m:t>
                                </m:r>
                                <m:r>
                                  <a:rPr lang="de-DE" sz="2000" b="0" i="1" smtClean="0">
                                    <a:latin typeface="Cambria Math"/>
                                  </a:rPr>
                                  <m:t> </m:t>
                                </m:r>
                                <m:r>
                                  <a:rPr lang="de-DE" sz="2000" b="0" i="1" smtClean="0">
                                    <a:latin typeface="Cambria Math"/>
                                  </a:rPr>
                                  <m:t>𝑍𝑎h𝑙</m:t>
                                </m:r>
                              </m:e>
                            </m:mr>
                            <m:mr>
                              <m:e>
                                <m:r>
                                  <a:rPr lang="de-DE" sz="2000" b="0" i="1" smtClean="0">
                                    <a:latin typeface="Cambria Math"/>
                                  </a:rPr>
                                  <m:t>1,  </m:t>
                                </m:r>
                                <m:r>
                                  <a:rPr lang="de-DE" sz="2000" b="0" i="1" smtClean="0">
                                    <a:latin typeface="Cambria Math"/>
                                  </a:rPr>
                                  <m:t>𝑓𝑎𝑙𝑙𝑠</m:t>
                                </m:r>
                                <m:r>
                                  <a:rPr lang="de-DE" sz="2000" b="0" i="1" smtClean="0">
                                    <a:latin typeface="Cambria Math"/>
                                  </a:rPr>
                                  <m:t> </m:t>
                                </m:r>
                                <m:r>
                                  <a:rPr lang="de-DE" sz="2000" b="0" i="1" smtClean="0">
                                    <a:latin typeface="Cambria Math"/>
                                  </a:rPr>
                                  <m:t>𝑊𝑎𝑝𝑝𝑒𝑛</m:t>
                                </m:r>
                              </m:e>
                            </m:mr>
                          </m:m>
                        </m:e>
                      </m:d>
                    </m:oMath>
                  </m:oMathPara>
                </a14:m>
                <a:endParaRPr lang="de-DE" sz="2000" dirty="0"/>
              </a:p>
            </p:txBody>
          </p:sp>
        </mc:Choice>
        <mc:Fallback xmlns="">
          <p:sp>
            <p:nvSpPr>
              <p:cNvPr id="27" name="Textfeld 26"/>
              <p:cNvSpPr txBox="1">
                <a:spLocks noRot="1" noChangeAspect="1" noMove="1" noResize="1" noEditPoints="1" noAdjustHandles="1" noChangeArrowheads="1" noChangeShapeType="1" noTextEdit="1"/>
              </p:cNvSpPr>
              <p:nvPr/>
            </p:nvSpPr>
            <p:spPr>
              <a:xfrm>
                <a:off x="4591435" y="4069948"/>
                <a:ext cx="3161635" cy="683329"/>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668669" y="4753277"/>
                <a:ext cx="7845531" cy="1015663"/>
              </a:xfrm>
              <a:prstGeom prst="rect">
                <a:avLst/>
              </a:prstGeom>
              <a:noFill/>
            </p:spPr>
            <p:txBody>
              <a:bodyPr wrap="square" rtlCol="0">
                <a:spAutoFit/>
              </a:bodyPr>
              <a:lstStyle/>
              <a:p>
                <a:r>
                  <a:rPr lang="de-DE" sz="2000" dirty="0">
                    <a:latin typeface="+mn-lt"/>
                  </a:rPr>
                  <a:t>Dann gilt: </a:t>
                </a:r>
                <a14:m>
                  <m:oMath xmlns:m="http://schemas.openxmlformats.org/officeDocument/2006/math">
                    <m:r>
                      <a:rPr lang="de-DE" sz="2000" i="1">
                        <a:latin typeface="Cambria Math"/>
                        <a:ea typeface="Cambria Math"/>
                        <a:sym typeface="Symbol"/>
                      </a:rPr>
                      <m:t>𝑌</m:t>
                    </m:r>
                    <m:r>
                      <a:rPr lang="de-DE" sz="2000" i="1">
                        <a:latin typeface="Cambria Math"/>
                        <a:ea typeface="Cambria Math"/>
                        <a:sym typeface="Symbol"/>
                      </a:rPr>
                      <m:t>=1−</m:t>
                    </m:r>
                    <m:r>
                      <a:rPr lang="de-DE" sz="2000" i="1">
                        <a:latin typeface="Cambria Math"/>
                        <a:ea typeface="Cambria Math"/>
                        <a:sym typeface="Symbol"/>
                      </a:rPr>
                      <m:t>𝑋</m:t>
                    </m:r>
                  </m:oMath>
                </a14:m>
                <a:r>
                  <a:rPr lang="de-DE" sz="2000" dirty="0">
                    <a:latin typeface="+mn-lt"/>
                  </a:rPr>
                  <a:t>. Damit können </a:t>
                </a:r>
                <a:r>
                  <a:rPr lang="de-DE" sz="2000" i="1" dirty="0">
                    <a:latin typeface="+mn-lt"/>
                  </a:rPr>
                  <a:t>X</a:t>
                </a:r>
                <a:r>
                  <a:rPr lang="de-DE" sz="2000" dirty="0">
                    <a:latin typeface="+mn-lt"/>
                  </a:rPr>
                  <a:t> und </a:t>
                </a:r>
                <a:r>
                  <a:rPr lang="de-DE" sz="2000" i="1" dirty="0">
                    <a:latin typeface="+mn-lt"/>
                  </a:rPr>
                  <a:t>Y</a:t>
                </a:r>
                <a:r>
                  <a:rPr lang="de-DE" sz="2000" dirty="0">
                    <a:latin typeface="+mn-lt"/>
                  </a:rPr>
                  <a:t> (im gleichen Wurf) nicht identische Ergebnisse liefern. Es gilt: </a:t>
                </a:r>
                <a14:m>
                  <m:oMath xmlns:m="http://schemas.openxmlformats.org/officeDocument/2006/math">
                    <m:r>
                      <a:rPr lang="de-DE" sz="2000" i="1">
                        <a:latin typeface="Cambria Math"/>
                        <a:sym typeface="Symbol"/>
                      </a:rPr>
                      <m:t>𝑋</m:t>
                    </m:r>
                    <m:r>
                      <a:rPr lang="de-DE" sz="2000" i="1">
                        <a:latin typeface="Cambria Math"/>
                        <a:ea typeface="Cambria Math"/>
                        <a:sym typeface="Symbol"/>
                      </a:rPr>
                      <m:t>≠</m:t>
                    </m:r>
                    <m:r>
                      <a:rPr lang="de-DE" sz="2000" i="1">
                        <a:latin typeface="Cambria Math"/>
                        <a:ea typeface="Cambria Math"/>
                        <a:sym typeface="Symbol"/>
                      </a:rPr>
                      <m:t>𝑌</m:t>
                    </m:r>
                  </m:oMath>
                </a14:m>
                <a:r>
                  <a:rPr lang="de-DE" sz="2000" dirty="0">
                    <a:latin typeface="+mn-lt"/>
                  </a:rPr>
                  <a:t>. Gleichwohl sind </a:t>
                </a:r>
                <a:r>
                  <a:rPr lang="de-DE" sz="2000" i="1" dirty="0">
                    <a:latin typeface="+mn-lt"/>
                  </a:rPr>
                  <a:t>X</a:t>
                </a:r>
                <a:r>
                  <a:rPr lang="de-DE" sz="2000" dirty="0">
                    <a:latin typeface="+mn-lt"/>
                  </a:rPr>
                  <a:t> und </a:t>
                </a:r>
                <a:r>
                  <a:rPr lang="de-DE" sz="2000" i="1" dirty="0">
                    <a:latin typeface="+mn-lt"/>
                  </a:rPr>
                  <a:t>Y</a:t>
                </a:r>
              </a:p>
              <a:p>
                <a:r>
                  <a:rPr lang="de-DE" sz="2000" dirty="0">
                    <a:latin typeface="+mn-lt"/>
                  </a:rPr>
                  <a:t>identisch verteilt, da</a:t>
                </a:r>
              </a:p>
            </p:txBody>
          </p:sp>
        </mc:Choice>
        <mc:Fallback xmlns="">
          <p:sp>
            <p:nvSpPr>
              <p:cNvPr id="28" name="Textfeld 27"/>
              <p:cNvSpPr txBox="1">
                <a:spLocks noRot="1" noChangeAspect="1" noMove="1" noResize="1" noEditPoints="1" noAdjustHandles="1" noChangeArrowheads="1" noChangeShapeType="1" noTextEdit="1"/>
              </p:cNvSpPr>
              <p:nvPr/>
            </p:nvSpPr>
            <p:spPr>
              <a:xfrm>
                <a:off x="668669" y="4753277"/>
                <a:ext cx="7845531" cy="1015663"/>
              </a:xfrm>
              <a:prstGeom prst="rect">
                <a:avLst/>
              </a:prstGeom>
              <a:blipFill rotWithShape="1">
                <a:blip r:embed="rId7"/>
                <a:stretch>
                  <a:fillRect l="-855" t="-3012" b="-10241"/>
                </a:stretch>
              </a:blipFill>
            </p:spPr>
            <p:txBody>
              <a:bodyPr/>
              <a:lstStyle/>
              <a:p>
                <a:r>
                  <a:rPr lang="de-DE">
                    <a:noFill/>
                  </a:rPr>
                  <a:t> </a:t>
                </a:r>
              </a:p>
            </p:txBody>
          </p:sp>
        </mc:Fallback>
      </mc:AlternateContent>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358</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725510535"/>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359</a:t>
            </a:r>
            <a:endParaRPr lang="de-DE" sz="8000" b="1" dirty="0">
              <a:solidFill>
                <a:schemeClr val="tx1"/>
              </a:solidFill>
              <a:latin typeface="+mj-lt"/>
            </a:endParaRPr>
          </a:p>
        </p:txBody>
      </p:sp>
      <p:sp>
        <p:nvSpPr>
          <p:cNvPr id="15" name="Textfeld 14"/>
          <p:cNvSpPr txBox="1">
            <a:spLocks noChangeArrowheads="1"/>
          </p:cNvSpPr>
          <p:nvPr/>
        </p:nvSpPr>
        <p:spPr bwMode="auto">
          <a:xfrm>
            <a:off x="468312" y="981075"/>
            <a:ext cx="4679753"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7.1.2 Mehrdimensionale Zufallsvariablen</a:t>
            </a: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2" name="Textfeld 9"/>
          <p:cNvSpPr txBox="1">
            <a:spLocks noChangeArrowheads="1"/>
          </p:cNvSpPr>
          <p:nvPr/>
        </p:nvSpPr>
        <p:spPr bwMode="auto">
          <a:xfrm>
            <a:off x="467545" y="2204864"/>
            <a:ext cx="234064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23" name="Textfeld 9"/>
          <p:cNvSpPr txBox="1">
            <a:spLocks noChangeArrowheads="1"/>
          </p:cNvSpPr>
          <p:nvPr/>
        </p:nvSpPr>
        <p:spPr bwMode="auto">
          <a:xfrm>
            <a:off x="471836" y="1628800"/>
            <a:ext cx="266000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Konzept und Ausblick</a:t>
            </a:r>
          </a:p>
        </p:txBody>
      </p:sp>
      <p:sp>
        <p:nvSpPr>
          <p:cNvPr id="26" name="Textfeld 9"/>
          <p:cNvSpPr txBox="1">
            <a:spLocks noChangeArrowheads="1"/>
          </p:cNvSpPr>
          <p:nvPr/>
        </p:nvSpPr>
        <p:spPr bwMode="auto">
          <a:xfrm>
            <a:off x="467544" y="3413051"/>
            <a:ext cx="26600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Zufallsvektoren </a:t>
            </a:r>
            <a:r>
              <a:rPr lang="de-DE" sz="2000" dirty="0">
                <a:solidFill>
                  <a:srgbClr val="0070C0"/>
                </a:solidFill>
                <a:latin typeface="+mn-lt"/>
              </a:rPr>
              <a:t>●</a:t>
            </a:r>
            <a:endParaRPr lang="de-DE" sz="2000" b="1" dirty="0">
              <a:solidFill>
                <a:srgbClr val="0070C0"/>
              </a:solidFill>
              <a:latin typeface="+mn-lt"/>
            </a:endParaRPr>
          </a:p>
        </p:txBody>
      </p:sp>
      <p:sp>
        <p:nvSpPr>
          <p:cNvPr id="27" name="Textfeld 9"/>
          <p:cNvSpPr txBox="1">
            <a:spLocks noChangeArrowheads="1"/>
          </p:cNvSpPr>
          <p:nvPr/>
        </p:nvSpPr>
        <p:spPr bwMode="auto">
          <a:xfrm>
            <a:off x="471836" y="4378514"/>
            <a:ext cx="741762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Mehrdimensionale Wahrscheinlichkeitsverteilungen </a:t>
            </a:r>
            <a:r>
              <a:rPr lang="de-DE" sz="2000" dirty="0">
                <a:solidFill>
                  <a:srgbClr val="0070C0"/>
                </a:solidFill>
                <a:latin typeface="+mn-lt"/>
              </a:rPr>
              <a:t>●</a:t>
            </a:r>
            <a:endParaRPr lang="de-DE" sz="2000" b="1" dirty="0">
              <a:solidFill>
                <a:srgbClr val="0070C0"/>
              </a:solidFill>
              <a:latin typeface="+mn-lt"/>
            </a:endParaRPr>
          </a:p>
        </p:txBody>
      </p:sp>
      <p:sp>
        <p:nvSpPr>
          <p:cNvPr id="4" name="Textfeld 3"/>
          <p:cNvSpPr txBox="1"/>
          <p:nvPr/>
        </p:nvSpPr>
        <p:spPr>
          <a:xfrm>
            <a:off x="534340" y="4869160"/>
            <a:ext cx="8147325" cy="400110"/>
          </a:xfrm>
          <a:prstGeom prst="rect">
            <a:avLst/>
          </a:prstGeom>
          <a:noFill/>
        </p:spPr>
        <p:txBody>
          <a:bodyPr wrap="square" rtlCol="0">
            <a:spAutoFit/>
          </a:bodyPr>
          <a:lstStyle/>
          <a:p>
            <a:r>
              <a:rPr lang="de-DE" sz="2000" dirty="0">
                <a:latin typeface="+mn-lt"/>
              </a:rPr>
              <a:t>Zu berechnende Ereigniswahrscheinlichkeiten lauten jetzt beispielsweise</a:t>
            </a: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extfeld 12"/>
          <p:cNvSpPr txBox="1"/>
          <p:nvPr/>
        </p:nvSpPr>
        <p:spPr>
          <a:xfrm>
            <a:off x="467544" y="2604974"/>
            <a:ext cx="7704855" cy="707886"/>
          </a:xfrm>
          <a:prstGeom prst="rect">
            <a:avLst/>
          </a:prstGeom>
          <a:noFill/>
        </p:spPr>
        <p:txBody>
          <a:bodyPr wrap="square" rtlCol="0">
            <a:spAutoFit/>
          </a:bodyPr>
          <a:lstStyle/>
          <a:p>
            <a:r>
              <a:rPr lang="de-DE" sz="2000" dirty="0">
                <a:latin typeface="+mn-lt"/>
              </a:rPr>
              <a:t>Anstelle der Analyse </a:t>
            </a:r>
            <a:r>
              <a:rPr lang="de-DE" sz="2000" b="1" dirty="0">
                <a:solidFill>
                  <a:srgbClr val="0070C0"/>
                </a:solidFill>
                <a:latin typeface="+mn-lt"/>
              </a:rPr>
              <a:t>empirischer Abhängigkeiten </a:t>
            </a:r>
            <a:r>
              <a:rPr lang="de-DE" sz="2000" dirty="0">
                <a:latin typeface="+mn-lt"/>
              </a:rPr>
              <a:t>(Unabhängigkeiten) jetzt Analyse </a:t>
            </a:r>
            <a:r>
              <a:rPr lang="de-DE" sz="2000" b="1" dirty="0">
                <a:solidFill>
                  <a:srgbClr val="0070C0"/>
                </a:solidFill>
                <a:latin typeface="+mn-lt"/>
              </a:rPr>
              <a:t>stochastischer Abhängigkeiten </a:t>
            </a:r>
            <a:r>
              <a:rPr lang="de-DE" sz="2000" dirty="0">
                <a:latin typeface="+mn-lt"/>
              </a:rPr>
              <a:t>(</a:t>
            </a:r>
            <a:r>
              <a:rPr lang="de-DE" sz="2000" dirty="0" err="1">
                <a:latin typeface="+mn-lt"/>
              </a:rPr>
              <a:t>Unabhängigkeite</a:t>
            </a:r>
            <a:r>
              <a:rPr lang="de-DE" sz="2000" dirty="0">
                <a:latin typeface="+mn-lt"/>
              </a:rPr>
              <a:t>)</a:t>
            </a:r>
          </a:p>
        </p:txBody>
      </p:sp>
      <mc:AlternateContent xmlns:mc="http://schemas.openxmlformats.org/markup-compatibility/2006" xmlns:a14="http://schemas.microsoft.com/office/drawing/2010/main">
        <mc:Choice Requires="a14">
          <p:sp>
            <p:nvSpPr>
              <p:cNvPr id="16" name="Textfeld 15"/>
              <p:cNvSpPr txBox="1"/>
              <p:nvPr/>
            </p:nvSpPr>
            <p:spPr>
              <a:xfrm>
                <a:off x="467543" y="3824584"/>
                <a:ext cx="8280921" cy="400110"/>
              </a:xfrm>
              <a:prstGeom prst="rect">
                <a:avLst/>
              </a:prstGeom>
              <a:noFill/>
            </p:spPr>
            <p:txBody>
              <a:bodyPr wrap="square" rtlCol="0">
                <a:spAutoFit/>
              </a:bodyPr>
              <a:lstStyle/>
              <a:p>
                <a:r>
                  <a:rPr lang="de-DE" sz="2000" dirty="0">
                    <a:latin typeface="+mn-lt"/>
                  </a:rPr>
                  <a:t>Betrachtung von Zufallsvektoren </a:t>
                </a:r>
                <a14:m>
                  <m:oMath xmlns:m="http://schemas.openxmlformats.org/officeDocument/2006/math">
                    <m:sSup>
                      <m:sSupPr>
                        <m:ctrlPr>
                          <a:rPr lang="de-DE" sz="2000" b="0" i="1" smtClean="0">
                            <a:latin typeface="Cambria Math" panose="02040503050406030204" pitchFamily="18" charset="0"/>
                          </a:rPr>
                        </m:ctrlPr>
                      </m:sSupPr>
                      <m:e>
                        <m:r>
                          <a:rPr lang="de-DE" sz="2000" b="1" i="0">
                            <a:latin typeface="Cambria Math"/>
                          </a:rPr>
                          <m:t>𝐗</m:t>
                        </m:r>
                      </m:e>
                      <m:sup>
                        <m:r>
                          <a:rPr lang="de-DE" sz="2000" b="0" i="1" smtClean="0">
                            <a:latin typeface="Cambria Math"/>
                          </a:rPr>
                          <m:t>𝑇</m:t>
                        </m:r>
                      </m:sup>
                    </m:sSup>
                    <m:r>
                      <a:rPr lang="de-DE" sz="2000" b="0" i="1" smtClean="0">
                        <a:latin typeface="Cambria Math"/>
                      </a:rPr>
                      <m:t>=</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e>
                    </m:d>
                  </m:oMath>
                </a14:m>
                <a:r>
                  <a:rPr lang="de-DE" sz="2000" dirty="0">
                    <a:latin typeface="+mn-lt"/>
                  </a:rPr>
                  <a:t>, </a:t>
                </a:r>
                <a14:m>
                  <m:oMath xmlns:m="http://schemas.openxmlformats.org/officeDocument/2006/math">
                    <m:d>
                      <m:dPr>
                        <m:ctrlPr>
                          <a:rPr lang="de-DE" sz="2000" i="1" dirty="0" smtClean="0">
                            <a:latin typeface="Cambria Math" panose="02040503050406030204" pitchFamily="18" charset="0"/>
                          </a:rPr>
                        </m:ctrlPr>
                      </m:dPr>
                      <m:e>
                        <m:r>
                          <a:rPr lang="de-DE" sz="2000" b="0" i="1" dirty="0" smtClean="0">
                            <a:latin typeface="Cambria Math"/>
                          </a:rPr>
                          <m:t>𝑋</m:t>
                        </m:r>
                        <m:r>
                          <a:rPr lang="de-DE" sz="2000" b="0" i="1" dirty="0" smtClean="0">
                            <a:latin typeface="Cambria Math"/>
                          </a:rPr>
                          <m:t>,</m:t>
                        </m:r>
                        <m:r>
                          <a:rPr lang="de-DE" sz="2000" b="0" i="1" dirty="0" smtClean="0">
                            <a:latin typeface="Cambria Math"/>
                          </a:rPr>
                          <m:t>𝑌</m:t>
                        </m:r>
                      </m:e>
                    </m:d>
                  </m:oMath>
                </a14:m>
                <a:r>
                  <a:rPr lang="de-DE" sz="2000" dirty="0">
                    <a:latin typeface="+mn-lt"/>
                  </a:rPr>
                  <a:t>, </a:t>
                </a:r>
                <a14:m>
                  <m:oMath xmlns:m="http://schemas.openxmlformats.org/officeDocument/2006/math">
                    <m:sSup>
                      <m:sSupPr>
                        <m:ctrlPr>
                          <a:rPr lang="de-DE" sz="2000" i="1" dirty="0" smtClean="0">
                            <a:latin typeface="Cambria Math" panose="02040503050406030204" pitchFamily="18" charset="0"/>
                          </a:rPr>
                        </m:ctrlPr>
                      </m:sSupPr>
                      <m:e>
                        <m:d>
                          <m:dPr>
                            <m:ctrlPr>
                              <a:rPr lang="de-DE" sz="2000" i="1" dirty="0">
                                <a:latin typeface="Cambria Math" panose="02040503050406030204" pitchFamily="18" charset="0"/>
                              </a:rPr>
                            </m:ctrlPr>
                          </m:dPr>
                          <m:e>
                            <m:r>
                              <a:rPr lang="de-DE" sz="2000" b="0" i="1" dirty="0" smtClean="0">
                                <a:latin typeface="Cambria Math"/>
                              </a:rPr>
                              <m:t>𝑋</m:t>
                            </m:r>
                            <m:r>
                              <a:rPr lang="de-DE" sz="2000" b="0" i="1" dirty="0" smtClean="0">
                                <a:latin typeface="Cambria Math"/>
                              </a:rPr>
                              <m:t>,</m:t>
                            </m:r>
                            <m:r>
                              <a:rPr lang="de-DE" sz="2000" b="0" i="1" dirty="0" smtClean="0">
                                <a:latin typeface="Cambria Math"/>
                              </a:rPr>
                              <m:t>𝑌</m:t>
                            </m:r>
                          </m:e>
                        </m:d>
                      </m:e>
                      <m:sup>
                        <m:r>
                          <a:rPr lang="de-DE" sz="2000" b="0" i="1" dirty="0" smtClean="0">
                            <a:latin typeface="Cambria Math"/>
                          </a:rPr>
                          <m:t>𝑇</m:t>
                        </m:r>
                      </m:sup>
                    </m:sSup>
                  </m:oMath>
                </a14:m>
                <a:r>
                  <a:rPr lang="de-DE" sz="2000" dirty="0">
                    <a:latin typeface="+mn-lt"/>
                  </a:rPr>
                  <a:t> etc.</a:t>
                </a:r>
              </a:p>
            </p:txBody>
          </p:sp>
        </mc:Choice>
        <mc:Fallback xmlns="">
          <p:sp>
            <p:nvSpPr>
              <p:cNvPr id="16" name="Textfeld 15"/>
              <p:cNvSpPr txBox="1">
                <a:spLocks noRot="1" noChangeAspect="1" noMove="1" noResize="1" noEditPoints="1" noAdjustHandles="1" noChangeArrowheads="1" noChangeShapeType="1" noTextEdit="1"/>
              </p:cNvSpPr>
              <p:nvPr/>
            </p:nvSpPr>
            <p:spPr>
              <a:xfrm>
                <a:off x="467543" y="3824584"/>
                <a:ext cx="8280921" cy="400110"/>
              </a:xfrm>
              <a:prstGeom prst="rect">
                <a:avLst/>
              </a:prstGeom>
              <a:blipFill rotWithShape="1">
                <a:blip r:embed="rId3"/>
                <a:stretch>
                  <a:fillRect l="-81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725550" y="5269270"/>
                <a:ext cx="7704855"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𝐴</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𝐴</m:t>
                            </m:r>
                          </m:e>
                          <m:sub>
                            <m:r>
                              <a:rPr lang="de-DE" sz="2000" b="0" i="1" smtClean="0">
                                <a:latin typeface="Cambria Math"/>
                                <a:ea typeface="Cambria Math"/>
                              </a:rPr>
                              <m:t>2</m:t>
                            </m:r>
                          </m:sub>
                        </m:sSub>
                      </m:e>
                    </m:d>
                  </m:oMath>
                </a14:m>
                <a:r>
                  <a:rPr lang="de-DE" sz="2000" dirty="0">
                    <a:latin typeface="+mn-lt"/>
                  </a:rPr>
                  <a:t>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𝐴</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𝐴</m:t>
                        </m:r>
                      </m:e>
                      <m:sub>
                        <m:r>
                          <a:rPr lang="de-DE" sz="2000" b="0" i="1" smtClean="0">
                            <a:latin typeface="Cambria Math"/>
                          </a:rPr>
                          <m:t>2</m:t>
                        </m:r>
                      </m:sub>
                    </m:sSub>
                    <m:r>
                      <a:rPr lang="de-DE" sz="2000" b="0" i="1" smtClean="0">
                        <a:latin typeface="Cambria Math"/>
                        <a:ea typeface="Cambria Math"/>
                      </a:rPr>
                      <m:t>⊂</m:t>
                    </m:r>
                    <m:r>
                      <a:rPr lang="de-DE" sz="2000" b="0" i="1" smtClean="0">
                        <a:latin typeface="Cambria Math"/>
                        <a:ea typeface="Cambria Math"/>
                      </a:rPr>
                      <m:t>ℝ</m:t>
                    </m:r>
                  </m:oMath>
                </a14:m>
                <a:r>
                  <a:rPr lang="de-DE" sz="2000" dirty="0">
                    <a:latin typeface="+mn-lt"/>
                  </a:rPr>
                  <a:t>,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e>
                    </m:d>
                  </m:oMath>
                </a14:m>
                <a:endParaRPr lang="de-DE" sz="20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725550" y="5269270"/>
                <a:ext cx="7704855"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18" name="Textfeld 17"/>
          <p:cNvSpPr txBox="1"/>
          <p:nvPr/>
        </p:nvSpPr>
        <p:spPr>
          <a:xfrm>
            <a:off x="3281834" y="5680647"/>
            <a:ext cx="1512169" cy="400110"/>
          </a:xfrm>
          <a:prstGeom prst="rect">
            <a:avLst/>
          </a:prstGeom>
          <a:noFill/>
        </p:spPr>
        <p:txBody>
          <a:bodyPr wrap="square" rtlCol="0">
            <a:spAutoFit/>
          </a:bodyPr>
          <a:lstStyle/>
          <a:p>
            <a:r>
              <a:rPr lang="de-DE" sz="2000" dirty="0">
                <a:latin typeface="+mn-lt"/>
              </a:rPr>
              <a:t>oder auch</a:t>
            </a:r>
          </a:p>
        </p:txBody>
      </p:sp>
      <mc:AlternateContent xmlns:mc="http://schemas.openxmlformats.org/markup-compatibility/2006" xmlns:a14="http://schemas.microsoft.com/office/drawing/2010/main">
        <mc:Choice Requires="a14">
          <p:sp>
            <p:nvSpPr>
              <p:cNvPr id="21" name="Textfeld 20"/>
              <p:cNvSpPr txBox="1"/>
              <p:nvPr/>
            </p:nvSpPr>
            <p:spPr>
              <a:xfrm>
                <a:off x="725551" y="6080757"/>
                <a:ext cx="6372708"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𝐴</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𝐴</m:t>
                            </m:r>
                          </m:e>
                          <m:sub>
                            <m:r>
                              <a:rPr lang="de-DE" sz="2000" b="0" i="1" smtClean="0">
                                <a:latin typeface="Cambria Math"/>
                                <a:ea typeface="Cambria Math"/>
                              </a:rPr>
                              <m:t>2</m:t>
                            </m:r>
                          </m:sub>
                        </m:sSub>
                      </m:e>
                    </m:d>
                  </m:oMath>
                </a14:m>
                <a:r>
                  <a:rPr lang="de-DE" sz="2000" dirty="0">
                    <a:latin typeface="+mn-lt"/>
                  </a:rPr>
                  <a:t>  und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e>
                    </m:d>
                  </m:oMath>
                </a14:m>
                <a:endParaRPr lang="de-DE" sz="2000" dirty="0">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725551" y="6080757"/>
                <a:ext cx="6372708" cy="400110"/>
              </a:xfrm>
              <a:prstGeom prst="rect">
                <a:avLst/>
              </a:prstGeom>
              <a:blipFill rotWithShape="1">
                <a:blip r:embed="rId5"/>
                <a:stretch>
                  <a:fillRect t="-6061" b="-25758"/>
                </a:stretch>
              </a:blipFill>
            </p:spPr>
            <p:txBody>
              <a:bodyPr/>
              <a:lstStyle/>
              <a:p>
                <a:r>
                  <a:rPr lang="de-DE">
                    <a:noFill/>
                  </a:rPr>
                  <a:t> </a:t>
                </a:r>
              </a:p>
            </p:txBody>
          </p:sp>
        </mc:Fallback>
      </mc:AlternateContent>
    </p:spTree>
    <p:extLst>
      <p:ext uri="{BB962C8B-B14F-4D97-AF65-F5344CB8AC3E}">
        <p14:creationId xmlns:p14="http://schemas.microsoft.com/office/powerpoint/2010/main" val="2062334650"/>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9"/>
          <p:cNvSpPr txBox="1">
            <a:spLocks noChangeArrowheads="1"/>
          </p:cNvSpPr>
          <p:nvPr/>
        </p:nvSpPr>
        <p:spPr bwMode="auto">
          <a:xfrm>
            <a:off x="466666" y="1036268"/>
            <a:ext cx="4955939"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Zweidimensionale diskrete Zufallsvariablen</a:t>
            </a:r>
          </a:p>
        </p:txBody>
      </p:sp>
      <p:sp>
        <p:nvSpPr>
          <p:cNvPr id="10" name="Textfeld 9"/>
          <p:cNvSpPr txBox="1">
            <a:spLocks noChangeArrowheads="1"/>
          </p:cNvSpPr>
          <p:nvPr/>
        </p:nvSpPr>
        <p:spPr bwMode="auto">
          <a:xfrm>
            <a:off x="468313" y="1623493"/>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Gemeinsame diskrete Verteilung und Randverteilungen </a:t>
            </a:r>
            <a:r>
              <a:rPr lang="de-DE" sz="2000" dirty="0">
                <a:solidFill>
                  <a:srgbClr val="0070C0"/>
                </a:solidFill>
                <a:latin typeface="+mn-lt"/>
              </a:rPr>
              <a:t>●</a:t>
            </a:r>
            <a:endParaRPr lang="de-DE" sz="2000" b="1" dirty="0">
              <a:solidFill>
                <a:srgbClr val="0070C0"/>
              </a:solidFill>
              <a:latin typeface="+mn-lt"/>
            </a:endParaRPr>
          </a:p>
        </p:txBody>
      </p:sp>
      <p:pic>
        <p:nvPicPr>
          <p:cNvPr id="3" name="Grafik 2"/>
          <p:cNvPicPr>
            <a:picLocks noChangeAspect="1"/>
          </p:cNvPicPr>
          <p:nvPr/>
        </p:nvPicPr>
        <p:blipFill>
          <a:blip r:embed="rId3"/>
          <a:stretch>
            <a:fillRect/>
          </a:stretch>
        </p:blipFill>
        <p:spPr>
          <a:xfrm>
            <a:off x="457200" y="2023603"/>
            <a:ext cx="7581900" cy="4524375"/>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360</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956324143"/>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361</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138223"/>
            <a:ext cx="7600950" cy="923925"/>
          </a:xfrm>
          <a:prstGeom prst="rect">
            <a:avLst/>
          </a:prstGeom>
        </p:spPr>
      </p:pic>
      <p:pic>
        <p:nvPicPr>
          <p:cNvPr id="3" name="Grafik 2"/>
          <p:cNvPicPr>
            <a:picLocks noChangeAspect="1"/>
          </p:cNvPicPr>
          <p:nvPr/>
        </p:nvPicPr>
        <p:blipFill>
          <a:blip r:embed="rId4"/>
          <a:stretch>
            <a:fillRect/>
          </a:stretch>
        </p:blipFill>
        <p:spPr>
          <a:xfrm>
            <a:off x="588229" y="2780928"/>
            <a:ext cx="6124575" cy="2971800"/>
          </a:xfrm>
          <a:prstGeom prst="rect">
            <a:avLst/>
          </a:prstGeom>
        </p:spPr>
      </p:pic>
    </p:spTree>
    <p:extLst>
      <p:ext uri="{BB962C8B-B14F-4D97-AF65-F5344CB8AC3E}">
        <p14:creationId xmlns:p14="http://schemas.microsoft.com/office/powerpoint/2010/main" val="4261058138"/>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362</a:t>
            </a:r>
            <a:endParaRPr lang="de-DE" sz="8000" b="1" dirty="0">
              <a:solidFill>
                <a:schemeClr val="tx1"/>
              </a:solidFill>
              <a:latin typeface="+mj-lt"/>
            </a:endParaRPr>
          </a:p>
        </p:txBody>
      </p:sp>
      <p:pic>
        <p:nvPicPr>
          <p:cNvPr id="4" name="Grafik 3"/>
          <p:cNvPicPr>
            <a:picLocks noChangeAspect="1"/>
          </p:cNvPicPr>
          <p:nvPr/>
        </p:nvPicPr>
        <p:blipFill>
          <a:blip r:embed="rId3"/>
          <a:stretch>
            <a:fillRect/>
          </a:stretch>
        </p:blipFill>
        <p:spPr>
          <a:xfrm>
            <a:off x="457200" y="1124744"/>
            <a:ext cx="7610475" cy="3238500"/>
          </a:xfrm>
          <a:prstGeom prst="rect">
            <a:avLst/>
          </a:prstGeom>
        </p:spPr>
      </p:pic>
    </p:spTree>
    <p:extLst>
      <p:ext uri="{BB962C8B-B14F-4D97-AF65-F5344CB8AC3E}">
        <p14:creationId xmlns:p14="http://schemas.microsoft.com/office/powerpoint/2010/main" val="2419517336"/>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Bedingte diskrete Verteilungen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57200" y="6139993"/>
            <a:ext cx="6623967" cy="400110"/>
          </a:xfrm>
          <a:prstGeom prst="rect">
            <a:avLst/>
          </a:prstGeom>
          <a:noFill/>
        </p:spPr>
        <p:txBody>
          <a:bodyPr wrap="square" rtlCol="0">
            <a:spAutoFit/>
          </a:bodyPr>
          <a:lstStyle/>
          <a:p>
            <a:r>
              <a:rPr lang="de-DE" sz="2000" dirty="0">
                <a:latin typeface="+mn-lt"/>
              </a:rPr>
              <a:t>Bei Kontingenztabelle auch </a:t>
            </a:r>
            <a:r>
              <a:rPr lang="de-DE" sz="2000" b="1" dirty="0">
                <a:solidFill>
                  <a:srgbClr val="0070C0"/>
                </a:solidFill>
                <a:latin typeface="+mn-lt"/>
              </a:rPr>
              <a:t>Zeilen</a:t>
            </a:r>
            <a:r>
              <a:rPr lang="de-DE" sz="2000" dirty="0">
                <a:latin typeface="+mn-lt"/>
              </a:rPr>
              <a:t>- bzw. </a:t>
            </a:r>
            <a:r>
              <a:rPr lang="de-DE" sz="2000" b="1" dirty="0">
                <a:solidFill>
                  <a:srgbClr val="0070C0"/>
                </a:solidFill>
                <a:latin typeface="+mn-lt"/>
              </a:rPr>
              <a:t>Spaltenverteilungen</a:t>
            </a:r>
          </a:p>
        </p:txBody>
      </p:sp>
      <p:pic>
        <p:nvPicPr>
          <p:cNvPr id="3" name="Grafik 2"/>
          <p:cNvPicPr>
            <a:picLocks noChangeAspect="1"/>
          </p:cNvPicPr>
          <p:nvPr/>
        </p:nvPicPr>
        <p:blipFill>
          <a:blip r:embed="rId3"/>
          <a:stretch>
            <a:fillRect/>
          </a:stretch>
        </p:blipFill>
        <p:spPr>
          <a:xfrm>
            <a:off x="457200" y="1564633"/>
            <a:ext cx="7610475" cy="4438650"/>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363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744124215"/>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D2-a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8312" y="3356992"/>
            <a:ext cx="259151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D2-b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827584" y="1699045"/>
            <a:ext cx="5505450" cy="1485900"/>
          </a:xfrm>
          <a:prstGeom prst="rect">
            <a:avLst/>
          </a:prstGeom>
        </p:spPr>
      </p:pic>
      <p:pic>
        <p:nvPicPr>
          <p:cNvPr id="3" name="Grafik 2"/>
          <p:cNvPicPr>
            <a:picLocks noChangeAspect="1"/>
          </p:cNvPicPr>
          <p:nvPr/>
        </p:nvPicPr>
        <p:blipFill>
          <a:blip r:embed="rId4"/>
          <a:stretch>
            <a:fillRect/>
          </a:stretch>
        </p:blipFill>
        <p:spPr>
          <a:xfrm>
            <a:off x="827584" y="3997758"/>
            <a:ext cx="6791325" cy="2438400"/>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364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789155342"/>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68313" y="980728"/>
            <a:ext cx="7210425" cy="2933700"/>
          </a:xfrm>
          <a:prstGeom prst="rect">
            <a:avLst/>
          </a:prstGeom>
        </p:spPr>
      </p:pic>
      <p:pic>
        <p:nvPicPr>
          <p:cNvPr id="3" name="Grafik 2"/>
          <p:cNvPicPr>
            <a:picLocks noChangeAspect="1"/>
          </p:cNvPicPr>
          <p:nvPr/>
        </p:nvPicPr>
        <p:blipFill>
          <a:blip r:embed="rId4"/>
          <a:stretch>
            <a:fillRect/>
          </a:stretch>
        </p:blipFill>
        <p:spPr>
          <a:xfrm>
            <a:off x="468313" y="4142899"/>
            <a:ext cx="7391400" cy="2438400"/>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365</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3086492"/>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366</a:t>
            </a:r>
            <a:endParaRPr lang="de-DE" sz="8000" b="1" dirty="0">
              <a:solidFill>
                <a:schemeClr val="tx1"/>
              </a:solidFill>
              <a:latin typeface="+mj-lt"/>
            </a:endParaRPr>
          </a:p>
        </p:txBody>
      </p:sp>
      <p:sp>
        <p:nvSpPr>
          <p:cNvPr id="9" name="Textfeld 8"/>
          <p:cNvSpPr txBox="1"/>
          <p:nvPr/>
        </p:nvSpPr>
        <p:spPr>
          <a:xfrm>
            <a:off x="468313" y="2924944"/>
            <a:ext cx="2879551" cy="400110"/>
          </a:xfrm>
          <a:prstGeom prst="rect">
            <a:avLst/>
          </a:prstGeom>
          <a:noFill/>
        </p:spPr>
        <p:txBody>
          <a:bodyPr wrap="square" rtlCol="0">
            <a:spAutoFit/>
          </a:bodyPr>
          <a:lstStyle/>
          <a:p>
            <a:r>
              <a:rPr lang="de-DE" sz="2000" dirty="0">
                <a:latin typeface="+mn-lt"/>
              </a:rPr>
              <a:t>Beispielsweise gilt hier:</a:t>
            </a:r>
          </a:p>
        </p:txBody>
      </p:sp>
      <mc:AlternateContent xmlns:mc="http://schemas.openxmlformats.org/markup-compatibility/2006" xmlns:a14="http://schemas.microsoft.com/office/drawing/2010/main">
        <mc:Choice Requires="a14">
          <p:sp>
            <p:nvSpPr>
              <p:cNvPr id="10" name="Textfeld 9"/>
              <p:cNvSpPr txBox="1"/>
              <p:nvPr/>
            </p:nvSpPr>
            <p:spPr>
              <a:xfrm>
                <a:off x="1344692" y="3388705"/>
                <a:ext cx="5904656" cy="74424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=0|</m:t>
                          </m:r>
                          <m:r>
                            <a:rPr lang="de-DE" sz="2000" b="0" i="1" smtClean="0">
                              <a:solidFill>
                                <a:schemeClr val="tx1"/>
                              </a:solidFill>
                              <a:latin typeface="Cambria Math"/>
                            </a:rPr>
                            <m:t>𝑌</m:t>
                          </m:r>
                          <m:r>
                            <a:rPr lang="de-DE" sz="2000" b="0" i="1" smtClean="0">
                              <a:solidFill>
                                <a:schemeClr val="tx1"/>
                              </a:solidFill>
                              <a:latin typeface="Cambria Math"/>
                            </a:rPr>
                            <m:t>=0</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=0,</m:t>
                              </m:r>
                              <m:r>
                                <a:rPr lang="de-DE" sz="2000" b="0" i="1" smtClean="0">
                                  <a:solidFill>
                                    <a:schemeClr val="tx1"/>
                                  </a:solidFill>
                                  <a:latin typeface="Cambria Math"/>
                                </a:rPr>
                                <m:t>𝑌</m:t>
                              </m:r>
                              <m:r>
                                <a:rPr lang="de-DE" sz="2000" b="0" i="1" smtClean="0">
                                  <a:solidFill>
                                    <a:schemeClr val="tx1"/>
                                  </a:solidFill>
                                  <a:latin typeface="Cambria Math"/>
                                </a:rPr>
                                <m:t>=0</m:t>
                              </m:r>
                            </m:e>
                          </m:d>
                        </m:num>
                        <m:den>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=0</m:t>
                              </m:r>
                            </m:e>
                          </m:d>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0.04</m:t>
                          </m:r>
                        </m:num>
                        <m:den>
                          <m:r>
                            <a:rPr lang="de-DE" sz="2000" b="0" i="1" smtClean="0">
                              <a:solidFill>
                                <a:schemeClr val="tx1"/>
                              </a:solidFill>
                              <a:latin typeface="Cambria Math"/>
                            </a:rPr>
                            <m:t>0.16</m:t>
                          </m:r>
                        </m:den>
                      </m:f>
                      <m:r>
                        <a:rPr lang="de-DE" sz="2000" b="0" i="1" smtClean="0">
                          <a:solidFill>
                            <a:schemeClr val="tx1"/>
                          </a:solidFill>
                          <a:latin typeface="Cambria Math"/>
                        </a:rPr>
                        <m:t>=0.25</m:t>
                      </m:r>
                    </m:oMath>
                  </m:oMathPara>
                </a14:m>
                <a:endParaRPr lang="de-DE" sz="2000" dirty="0">
                  <a:solidFill>
                    <a:schemeClr val="tx1"/>
                  </a:solidFill>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344692" y="3388705"/>
                <a:ext cx="5904656" cy="744243"/>
              </a:xfrm>
              <a:prstGeom prst="rect">
                <a:avLst/>
              </a:prstGeom>
              <a:blipFill rotWithShape="1">
                <a:blip r:embed="rId5"/>
                <a:stretch>
                  <a:fillRect/>
                </a:stretch>
              </a:blipFill>
            </p:spPr>
            <p:txBody>
              <a:bodyPr/>
              <a:lstStyle/>
              <a:p>
                <a:r>
                  <a:rPr lang="de-DE">
                    <a:noFill/>
                  </a:rPr>
                  <a:t> </a:t>
                </a:r>
              </a:p>
            </p:txBody>
          </p:sp>
        </mc:Fallback>
      </mc:AlternateContent>
      <p:sp>
        <p:nvSpPr>
          <p:cNvPr id="11" name="Textfeld 10"/>
          <p:cNvSpPr txBox="1"/>
          <p:nvPr/>
        </p:nvSpPr>
        <p:spPr>
          <a:xfrm>
            <a:off x="785580" y="4323458"/>
            <a:ext cx="863327" cy="400110"/>
          </a:xfrm>
          <a:prstGeom prst="rect">
            <a:avLst/>
          </a:prstGeom>
          <a:noFill/>
        </p:spPr>
        <p:txBody>
          <a:bodyPr wrap="square" rtlCol="0">
            <a:spAutoFit/>
          </a:bodyPr>
          <a:lstStyle/>
          <a:p>
            <a:r>
              <a:rPr lang="de-DE" sz="2000" dirty="0">
                <a:latin typeface="+mn-lt"/>
              </a:rPr>
              <a:t>bzw.</a:t>
            </a:r>
          </a:p>
        </p:txBody>
      </p:sp>
      <mc:AlternateContent xmlns:mc="http://schemas.openxmlformats.org/markup-compatibility/2006" xmlns:a14="http://schemas.microsoft.com/office/drawing/2010/main">
        <mc:Choice Requires="a14">
          <p:sp>
            <p:nvSpPr>
              <p:cNvPr id="15" name="Textfeld 14"/>
              <p:cNvSpPr txBox="1"/>
              <p:nvPr/>
            </p:nvSpPr>
            <p:spPr>
              <a:xfrm>
                <a:off x="2064772" y="4149080"/>
                <a:ext cx="4225479" cy="751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0|0</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0,0</m:t>
                              </m:r>
                            </m:e>
                          </m:d>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𝑌</m:t>
                              </m:r>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e>
                          </m:d>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0.04</m:t>
                          </m:r>
                        </m:num>
                        <m:den>
                          <m:r>
                            <a:rPr lang="de-DE" sz="2000" b="0" i="1" smtClean="0">
                              <a:solidFill>
                                <a:schemeClr val="tx1"/>
                              </a:solidFill>
                              <a:latin typeface="Cambria Math"/>
                            </a:rPr>
                            <m:t>0.16</m:t>
                          </m:r>
                        </m:den>
                      </m:f>
                      <m:r>
                        <a:rPr lang="de-DE" sz="2000" b="0" i="1" smtClean="0">
                          <a:solidFill>
                            <a:schemeClr val="tx1"/>
                          </a:solidFill>
                          <a:latin typeface="Cambria Math"/>
                        </a:rPr>
                        <m:t>=0.25</m:t>
                      </m:r>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064772" y="4149080"/>
                <a:ext cx="4225479" cy="751039"/>
              </a:xfrm>
              <a:prstGeom prst="rect">
                <a:avLst/>
              </a:prstGeom>
              <a:blipFill rotWithShape="1">
                <a:blip r:embed="rId6"/>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457200" y="1137882"/>
            <a:ext cx="5029200" cy="1476375"/>
          </a:xfrm>
          <a:prstGeom prst="rect">
            <a:avLst/>
          </a:prstGeom>
        </p:spPr>
      </p:pic>
      <p:pic>
        <p:nvPicPr>
          <p:cNvPr id="3" name="Grafik 2"/>
          <p:cNvPicPr>
            <a:picLocks noChangeAspect="1"/>
          </p:cNvPicPr>
          <p:nvPr/>
        </p:nvPicPr>
        <p:blipFill>
          <a:blip r:embed="rId8"/>
          <a:stretch>
            <a:fillRect/>
          </a:stretch>
        </p:blipFill>
        <p:spPr>
          <a:xfrm>
            <a:off x="468313" y="5112884"/>
            <a:ext cx="5257800" cy="1228725"/>
          </a:xfrm>
          <a:prstGeom prst="rect">
            <a:avLst/>
          </a:prstGeom>
        </p:spPr>
      </p:pic>
    </p:spTree>
    <p:extLst>
      <p:ext uri="{BB962C8B-B14F-4D97-AF65-F5344CB8AC3E}">
        <p14:creationId xmlns:p14="http://schemas.microsoft.com/office/powerpoint/2010/main" val="358157055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3.1 Tabellarische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2" y="981075"/>
            <a:ext cx="4319712"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3.1.2 Häufigkeitstabellen bei </a:t>
            </a:r>
            <a:r>
              <a:rPr lang="de-DE" sz="2000" b="1" dirty="0" err="1">
                <a:solidFill>
                  <a:srgbClr val="0070C0"/>
                </a:solidFill>
                <a:latin typeface="+mn-lt"/>
              </a:rPr>
              <a:t>Urlisten</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34</a:t>
            </a:r>
            <a:endParaRPr lang="de-DE" sz="8000" b="1" dirty="0">
              <a:solidFill>
                <a:schemeClr val="tx1"/>
              </a:solidFill>
              <a:latin typeface="+mj-lt"/>
            </a:endParaRPr>
          </a:p>
        </p:txBody>
      </p:sp>
      <p:sp>
        <p:nvSpPr>
          <p:cNvPr id="9" name="Textfeld 9"/>
          <p:cNvSpPr txBox="1">
            <a:spLocks noChangeArrowheads="1"/>
          </p:cNvSpPr>
          <p:nvPr/>
        </p:nvSpPr>
        <p:spPr bwMode="auto">
          <a:xfrm>
            <a:off x="456334" y="1668870"/>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Absolute und relative Häufigkeiten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827584" y="2528517"/>
                <a:ext cx="5472608" cy="400110"/>
              </a:xfrm>
              <a:prstGeom prst="rect">
                <a:avLst/>
              </a:prstGeom>
              <a:noFill/>
            </p:spPr>
            <p:txBody>
              <a:bodyPr wrap="square">
                <a:spAutoFit/>
              </a:bodyPr>
              <a:lstStyle/>
              <a:p>
                <a:pPr>
                  <a:defRPr/>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𝑛</m:t>
                          </m:r>
                        </m:e>
                        <m:sub>
                          <m:r>
                            <a:rPr lang="de-DE" sz="2000" b="0" i="1" smtClean="0">
                              <a:solidFill>
                                <a:schemeClr val="tx1"/>
                              </a:solidFill>
                              <a:latin typeface="Cambria Math"/>
                              <a:cs typeface="Times New Roman"/>
                            </a:rPr>
                            <m:t>1</m:t>
                          </m:r>
                        </m:sub>
                      </m:sSub>
                      <m:r>
                        <a:rPr lang="de-DE" sz="2000" b="0" i="1" smtClean="0">
                          <a:solidFill>
                            <a:schemeClr val="tx1"/>
                          </a:solidFill>
                          <a:latin typeface="Cambria Math"/>
                          <a:cs typeface="Times New Roman"/>
                        </a:rPr>
                        <m:t>=3,</m:t>
                      </m:r>
                      <m:sSub>
                        <m:sSubPr>
                          <m:ctrlPr>
                            <a:rPr lang="de-DE" sz="2000" b="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        </m:t>
                          </m:r>
                          <m:r>
                            <a:rPr lang="de-DE" sz="2000" b="0" i="1" smtClean="0">
                              <a:solidFill>
                                <a:schemeClr val="tx1"/>
                              </a:solidFill>
                              <a:latin typeface="Cambria Math"/>
                              <a:cs typeface="Times New Roman"/>
                            </a:rPr>
                            <m:t>𝑛</m:t>
                          </m:r>
                        </m:e>
                        <m:sub>
                          <m:r>
                            <a:rPr lang="de-DE" sz="2000" b="0" i="1" smtClean="0">
                              <a:solidFill>
                                <a:schemeClr val="tx1"/>
                              </a:solidFill>
                              <a:latin typeface="Cambria Math"/>
                              <a:cs typeface="Times New Roman"/>
                            </a:rPr>
                            <m:t>2</m:t>
                          </m:r>
                        </m:sub>
                      </m:sSub>
                      <m:r>
                        <a:rPr lang="de-DE" sz="2000" b="0" i="1" smtClean="0">
                          <a:solidFill>
                            <a:schemeClr val="tx1"/>
                          </a:solidFill>
                          <a:latin typeface="Cambria Math"/>
                          <a:cs typeface="Times New Roman"/>
                        </a:rPr>
                        <m:t>=2,</m:t>
                      </m:r>
                      <m:sSub>
                        <m:sSubPr>
                          <m:ctrlPr>
                            <a:rPr lang="de-DE" sz="2000" b="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       </m:t>
                          </m:r>
                          <m:r>
                            <a:rPr lang="de-DE" sz="2000" b="0" i="1" smtClean="0">
                              <a:solidFill>
                                <a:schemeClr val="tx1"/>
                              </a:solidFill>
                              <a:latin typeface="Cambria Math"/>
                              <a:cs typeface="Times New Roman"/>
                            </a:rPr>
                            <m:t>𝑛</m:t>
                          </m:r>
                        </m:e>
                        <m:sub>
                          <m:r>
                            <a:rPr lang="de-DE" sz="2000" b="0" i="1" smtClean="0">
                              <a:solidFill>
                                <a:schemeClr val="tx1"/>
                              </a:solidFill>
                              <a:latin typeface="Cambria Math"/>
                              <a:cs typeface="Times New Roman"/>
                            </a:rPr>
                            <m:t>3</m:t>
                          </m:r>
                        </m:sub>
                      </m:sSub>
                      <m:r>
                        <a:rPr lang="de-DE" sz="2000" b="0" i="1" smtClean="0">
                          <a:solidFill>
                            <a:schemeClr val="tx1"/>
                          </a:solidFill>
                          <a:latin typeface="Cambria Math"/>
                          <a:cs typeface="Times New Roman"/>
                        </a:rPr>
                        <m:t>=2, </m:t>
                      </m:r>
                      <m:sSub>
                        <m:sSubPr>
                          <m:ctrlPr>
                            <a:rPr lang="de-DE" sz="2000" b="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      </m:t>
                          </m:r>
                          <m:r>
                            <a:rPr lang="de-DE" sz="2000" b="0" i="1" smtClean="0">
                              <a:solidFill>
                                <a:schemeClr val="tx1"/>
                              </a:solidFill>
                              <a:latin typeface="Cambria Math"/>
                              <a:cs typeface="Times New Roman"/>
                            </a:rPr>
                            <m:t>𝑛</m:t>
                          </m:r>
                        </m:e>
                        <m:sub>
                          <m:r>
                            <a:rPr lang="de-DE" sz="2000" b="0" i="1" smtClean="0">
                              <a:solidFill>
                                <a:schemeClr val="tx1"/>
                              </a:solidFill>
                              <a:latin typeface="Cambria Math"/>
                              <a:cs typeface="Times New Roman"/>
                            </a:rPr>
                            <m:t>4</m:t>
                          </m:r>
                        </m:sub>
                      </m:sSub>
                      <m:r>
                        <a:rPr lang="de-DE" sz="2000" b="0" i="1" smtClean="0">
                          <a:solidFill>
                            <a:schemeClr val="tx1"/>
                          </a:solidFill>
                          <a:latin typeface="Cambria Math"/>
                          <a:cs typeface="Times New Roman"/>
                        </a:rPr>
                        <m:t>=1</m:t>
                      </m:r>
                    </m:oMath>
                  </m:oMathPara>
                </a14:m>
                <a:endParaRPr lang="de-DE" sz="2000" b="0" i="1" dirty="0">
                  <a:solidFill>
                    <a:schemeClr val="tx1"/>
                  </a:solidFill>
                  <a:latin typeface="Cambria Math"/>
                  <a:cs typeface="Times New Roman"/>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827584" y="2528517"/>
                <a:ext cx="5472608" cy="400110"/>
              </a:xfrm>
              <a:prstGeom prst="rect">
                <a:avLst/>
              </a:prstGeom>
              <a:blipFill rotWithShape="1">
                <a:blip r:embed="rId4"/>
                <a:stretch>
                  <a:fillRect b="-4615"/>
                </a:stretch>
              </a:blipFill>
            </p:spPr>
            <p:txBody>
              <a:bodyPr/>
              <a:lstStyle/>
              <a:p>
                <a:r>
                  <a:rPr lang="de-DE">
                    <a:noFill/>
                  </a:rPr>
                  <a:t> </a:t>
                </a:r>
              </a:p>
            </p:txBody>
          </p:sp>
        </mc:Fallback>
      </mc:AlternateContent>
      <p:sp>
        <p:nvSpPr>
          <p:cNvPr id="12" name="Textfeld 9"/>
          <p:cNvSpPr txBox="1">
            <a:spLocks noChangeArrowheads="1"/>
          </p:cNvSpPr>
          <p:nvPr/>
        </p:nvSpPr>
        <p:spPr bwMode="auto">
          <a:xfrm>
            <a:off x="468313" y="4077072"/>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Tabellarische Darstellung der Häufigkeitsverteilung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p:nvPr/>
        </p:nvSpPr>
        <p:spPr>
          <a:xfrm>
            <a:off x="468313" y="3567071"/>
            <a:ext cx="2159855" cy="400110"/>
          </a:xfrm>
          <a:prstGeom prst="rect">
            <a:avLst/>
          </a:prstGeom>
          <a:noFill/>
        </p:spPr>
        <p:txBody>
          <a:bodyPr wrap="square">
            <a:spAutoFit/>
          </a:bodyPr>
          <a:lstStyle/>
          <a:p>
            <a:pPr>
              <a:defRPr/>
            </a:pPr>
            <a:r>
              <a:rPr lang="de-DE" sz="2000" dirty="0">
                <a:solidFill>
                  <a:schemeClr val="tx1"/>
                </a:solidFill>
                <a:latin typeface="+mn-lt"/>
                <a:cs typeface="Times New Roman"/>
              </a:rPr>
              <a:t>&gt; Allgemein gilt:</a:t>
            </a:r>
          </a:p>
        </p:txBody>
      </p:sp>
      <p:sp>
        <p:nvSpPr>
          <p:cNvPr id="16" name="Textfeld 15"/>
          <p:cNvSpPr txBox="1"/>
          <p:nvPr/>
        </p:nvSpPr>
        <p:spPr>
          <a:xfrm>
            <a:off x="468313" y="2132856"/>
            <a:ext cx="3671639" cy="400110"/>
          </a:xfrm>
          <a:prstGeom prst="rect">
            <a:avLst/>
          </a:prstGeom>
          <a:noFill/>
        </p:spPr>
        <p:txBody>
          <a:bodyPr wrap="square">
            <a:spAutoFit/>
          </a:bodyPr>
          <a:lstStyle/>
          <a:p>
            <a:pPr>
              <a:defRPr/>
            </a:pPr>
            <a:r>
              <a:rPr lang="de-DE" sz="2000" dirty="0">
                <a:solidFill>
                  <a:schemeClr val="tx1"/>
                </a:solidFill>
                <a:latin typeface="+mn-lt"/>
                <a:cs typeface="Times New Roman"/>
              </a:rPr>
              <a:t>&gt; Beispiel:</a:t>
            </a:r>
          </a:p>
        </p:txBody>
      </p:sp>
      <mc:AlternateContent xmlns:mc="http://schemas.openxmlformats.org/markup-compatibility/2006" xmlns:a14="http://schemas.microsoft.com/office/drawing/2010/main">
        <mc:Choice Requires="a14">
          <p:sp>
            <p:nvSpPr>
              <p:cNvPr id="17" name="Textfeld 16"/>
              <p:cNvSpPr txBox="1"/>
              <p:nvPr/>
            </p:nvSpPr>
            <p:spPr>
              <a:xfrm>
                <a:off x="846580" y="2954563"/>
                <a:ext cx="6245700" cy="400110"/>
              </a:xfrm>
              <a:prstGeom prst="rect">
                <a:avLst/>
              </a:prstGeom>
              <a:noFill/>
            </p:spPr>
            <p:txBody>
              <a:bodyPr wrap="square">
                <a:spAutoFit/>
              </a:bodyPr>
              <a:lstStyle/>
              <a:p>
                <a:pPr>
                  <a:defRPr/>
                </a:pPr>
                <a14:m>
                  <m:oMath xmlns:m="http://schemas.openxmlformats.org/officeDocument/2006/math">
                    <m:sSub>
                      <m:sSubPr>
                        <m:ctrlPr>
                          <a:rPr lang="de-DE" sz="200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𝑓</m:t>
                        </m:r>
                      </m:e>
                      <m:sub>
                        <m:r>
                          <a:rPr lang="de-DE" sz="2000" b="0" i="1" smtClean="0">
                            <a:solidFill>
                              <a:schemeClr val="tx1"/>
                            </a:solidFill>
                            <a:latin typeface="Cambria Math"/>
                            <a:cs typeface="Times New Roman"/>
                          </a:rPr>
                          <m:t>1</m:t>
                        </m:r>
                      </m:sub>
                    </m:sSub>
                    <m:r>
                      <a:rPr lang="de-DE" sz="2000" b="0" i="1" smtClean="0">
                        <a:solidFill>
                          <a:schemeClr val="tx1"/>
                        </a:solidFill>
                        <a:latin typeface="Cambria Math"/>
                        <a:cs typeface="Times New Roman"/>
                      </a:rPr>
                      <m:t>=</m:t>
                    </m:r>
                    <m:f>
                      <m:fPr>
                        <m:type m:val="lin"/>
                        <m:ctrlPr>
                          <a:rPr lang="de-DE" sz="2000" b="0" i="1" smtClean="0">
                            <a:solidFill>
                              <a:schemeClr val="tx1"/>
                            </a:solidFill>
                            <a:latin typeface="Cambria Math" panose="02040503050406030204" pitchFamily="18" charset="0"/>
                            <a:cs typeface="Times New Roman"/>
                          </a:rPr>
                        </m:ctrlPr>
                      </m:fPr>
                      <m:num>
                        <m:sSub>
                          <m:sSubPr>
                            <m:ctrlPr>
                              <a:rPr lang="de-DE" sz="2000" b="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𝑛</m:t>
                            </m:r>
                          </m:e>
                          <m:sub>
                            <m:r>
                              <a:rPr lang="de-DE" sz="2000" b="0" i="1" smtClean="0">
                                <a:solidFill>
                                  <a:schemeClr val="tx1"/>
                                </a:solidFill>
                                <a:latin typeface="Cambria Math"/>
                                <a:cs typeface="Times New Roman"/>
                              </a:rPr>
                              <m:t>1</m:t>
                            </m:r>
                          </m:sub>
                        </m:sSub>
                      </m:num>
                      <m:den>
                        <m:r>
                          <a:rPr lang="de-DE" sz="2000" b="0" i="1" smtClean="0">
                            <a:solidFill>
                              <a:schemeClr val="tx1"/>
                            </a:solidFill>
                            <a:latin typeface="Cambria Math"/>
                            <a:cs typeface="Times New Roman"/>
                          </a:rPr>
                          <m:t>𝑛</m:t>
                        </m:r>
                      </m:den>
                    </m:f>
                    <m:r>
                      <a:rPr lang="de-DE" sz="2000" b="0" i="1" smtClean="0">
                        <a:solidFill>
                          <a:schemeClr val="tx1"/>
                        </a:solidFill>
                        <a:latin typeface="Cambria Math"/>
                        <a:cs typeface="Times New Roman"/>
                      </a:rPr>
                      <m:t>=</m:t>
                    </m:r>
                    <m:f>
                      <m:fPr>
                        <m:type m:val="lin"/>
                        <m:ctrlPr>
                          <a:rPr lang="de-DE" sz="2000" b="0" i="1" smtClean="0">
                            <a:solidFill>
                              <a:schemeClr val="tx1"/>
                            </a:solidFill>
                            <a:latin typeface="Cambria Math" panose="02040503050406030204" pitchFamily="18" charset="0"/>
                            <a:cs typeface="Times New Roman"/>
                          </a:rPr>
                        </m:ctrlPr>
                      </m:fPr>
                      <m:num>
                        <m:r>
                          <a:rPr lang="de-DE" sz="2000" b="0" i="1" smtClean="0">
                            <a:solidFill>
                              <a:schemeClr val="tx1"/>
                            </a:solidFill>
                            <a:latin typeface="Cambria Math"/>
                            <a:cs typeface="Times New Roman"/>
                          </a:rPr>
                          <m:t>3</m:t>
                        </m:r>
                      </m:num>
                      <m:den>
                        <m:r>
                          <a:rPr lang="de-DE" sz="2000" b="0" i="1" smtClean="0">
                            <a:solidFill>
                              <a:schemeClr val="tx1"/>
                            </a:solidFill>
                            <a:latin typeface="Cambria Math"/>
                            <a:cs typeface="Times New Roman"/>
                          </a:rPr>
                          <m:t>8</m:t>
                        </m:r>
                      </m:den>
                    </m:f>
                    <m:r>
                      <a:rPr lang="de-DE" sz="2000" b="0" i="1" smtClean="0">
                        <a:solidFill>
                          <a:schemeClr val="tx1"/>
                        </a:solidFill>
                        <a:latin typeface="Cambria Math"/>
                        <a:cs typeface="Times New Roman"/>
                      </a:rPr>
                      <m:t>=0.375, </m:t>
                    </m:r>
                    <m:sSub>
                      <m:sSubPr>
                        <m:ctrlPr>
                          <a:rPr lang="de-DE" sz="2000" b="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𝑓</m:t>
                        </m:r>
                      </m:e>
                      <m:sub>
                        <m:r>
                          <a:rPr lang="de-DE" sz="2000" b="0" i="1" smtClean="0">
                            <a:solidFill>
                              <a:schemeClr val="tx1"/>
                            </a:solidFill>
                            <a:latin typeface="Cambria Math"/>
                            <a:cs typeface="Times New Roman"/>
                          </a:rPr>
                          <m:t>2</m:t>
                        </m:r>
                      </m:sub>
                    </m:sSub>
                    <m:r>
                      <a:rPr lang="de-DE" sz="2000" b="0" i="1" smtClean="0">
                        <a:solidFill>
                          <a:schemeClr val="tx1"/>
                        </a:solidFill>
                        <a:latin typeface="Cambria Math"/>
                        <a:cs typeface="Times New Roman"/>
                      </a:rPr>
                      <m:t>=</m:t>
                    </m:r>
                    <m:f>
                      <m:fPr>
                        <m:type m:val="lin"/>
                        <m:ctrlPr>
                          <a:rPr lang="de-DE" sz="2000" b="0" i="1" smtClean="0">
                            <a:solidFill>
                              <a:schemeClr val="tx1"/>
                            </a:solidFill>
                            <a:latin typeface="Cambria Math" panose="02040503050406030204" pitchFamily="18" charset="0"/>
                            <a:cs typeface="Times New Roman"/>
                          </a:rPr>
                        </m:ctrlPr>
                      </m:fPr>
                      <m:num>
                        <m:sSub>
                          <m:sSubPr>
                            <m:ctrlPr>
                              <a:rPr lang="de-DE" sz="2000" b="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𝑛</m:t>
                            </m:r>
                          </m:e>
                          <m:sub>
                            <m:r>
                              <a:rPr lang="de-DE" sz="2000" b="0" i="1" smtClean="0">
                                <a:solidFill>
                                  <a:schemeClr val="tx1"/>
                                </a:solidFill>
                                <a:latin typeface="Cambria Math"/>
                                <a:cs typeface="Times New Roman"/>
                              </a:rPr>
                              <m:t>2</m:t>
                            </m:r>
                          </m:sub>
                        </m:sSub>
                      </m:num>
                      <m:den>
                        <m:r>
                          <a:rPr lang="de-DE" sz="2000" b="0" i="1" smtClean="0">
                            <a:solidFill>
                              <a:schemeClr val="tx1"/>
                            </a:solidFill>
                            <a:latin typeface="Cambria Math"/>
                            <a:cs typeface="Times New Roman"/>
                          </a:rPr>
                          <m:t>𝑛</m:t>
                        </m:r>
                      </m:den>
                    </m:f>
                    <m:r>
                      <a:rPr lang="de-DE" sz="2000" b="0" i="1" smtClean="0">
                        <a:solidFill>
                          <a:schemeClr val="tx1"/>
                        </a:solidFill>
                        <a:latin typeface="Cambria Math"/>
                        <a:cs typeface="Times New Roman"/>
                      </a:rPr>
                      <m:t>=</m:t>
                    </m:r>
                    <m:f>
                      <m:fPr>
                        <m:type m:val="lin"/>
                        <m:ctrlPr>
                          <a:rPr lang="de-DE" sz="2000" b="0" i="1" smtClean="0">
                            <a:solidFill>
                              <a:schemeClr val="tx1"/>
                            </a:solidFill>
                            <a:latin typeface="Cambria Math" panose="02040503050406030204" pitchFamily="18" charset="0"/>
                            <a:cs typeface="Times New Roman"/>
                          </a:rPr>
                        </m:ctrlPr>
                      </m:fPr>
                      <m:num>
                        <m:r>
                          <a:rPr lang="de-DE" sz="2000" b="0" i="1" smtClean="0">
                            <a:solidFill>
                              <a:schemeClr val="tx1"/>
                            </a:solidFill>
                            <a:latin typeface="Cambria Math"/>
                            <a:cs typeface="Times New Roman"/>
                          </a:rPr>
                          <m:t>2</m:t>
                        </m:r>
                      </m:num>
                      <m:den>
                        <m:r>
                          <a:rPr lang="de-DE" sz="2000" b="0" i="1" smtClean="0">
                            <a:solidFill>
                              <a:schemeClr val="tx1"/>
                            </a:solidFill>
                            <a:latin typeface="Cambria Math"/>
                            <a:cs typeface="Times New Roman"/>
                          </a:rPr>
                          <m:t>8</m:t>
                        </m:r>
                      </m:den>
                    </m:f>
                    <m:r>
                      <a:rPr lang="de-DE" sz="2000" b="0" i="1" smtClean="0">
                        <a:solidFill>
                          <a:schemeClr val="tx1"/>
                        </a:solidFill>
                        <a:latin typeface="Cambria Math"/>
                        <a:cs typeface="Times New Roman"/>
                      </a:rPr>
                      <m:t>=0.25</m:t>
                    </m:r>
                  </m:oMath>
                </a14:m>
                <a:r>
                  <a:rPr lang="de-DE" sz="2000" dirty="0">
                    <a:solidFill>
                      <a:schemeClr val="tx1"/>
                    </a:solidFill>
                    <a:latin typeface="+mn-lt"/>
                    <a:cs typeface="Times New Roman"/>
                  </a:rPr>
                  <a:t>, ...</a:t>
                </a:r>
              </a:p>
            </p:txBody>
          </p:sp>
        </mc:Choice>
        <mc:Fallback xmlns="">
          <p:sp>
            <p:nvSpPr>
              <p:cNvPr id="17" name="Textfeld 16"/>
              <p:cNvSpPr txBox="1">
                <a:spLocks noRot="1" noChangeAspect="1" noMove="1" noResize="1" noEditPoints="1" noAdjustHandles="1" noChangeArrowheads="1" noChangeShapeType="1" noTextEdit="1"/>
              </p:cNvSpPr>
              <p:nvPr/>
            </p:nvSpPr>
            <p:spPr>
              <a:xfrm>
                <a:off x="846580" y="2954563"/>
                <a:ext cx="6245700" cy="400110"/>
              </a:xfrm>
              <a:prstGeom prst="rect">
                <a:avLst/>
              </a:prstGeom>
              <a:blipFill rotWithShape="1">
                <a:blip r:embed="rId5"/>
                <a:stretch>
                  <a:fillRect l="-488" t="-116923" b="-18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2462458" y="3561602"/>
                <a:ext cx="1440160" cy="424796"/>
              </a:xfrm>
              <a:prstGeom prst="rect">
                <a:avLst/>
              </a:prstGeom>
              <a:noFill/>
            </p:spPr>
            <p:txBody>
              <a:bodyPr wrap="square">
                <a:spAutoFit/>
              </a:bodyPr>
              <a:lstStyle/>
              <a:p>
                <a:pPr>
                  <a:defRPr/>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𝑓</m:t>
                          </m:r>
                        </m:e>
                        <m:sub>
                          <m:r>
                            <a:rPr lang="de-DE" sz="2000" b="0" i="1" smtClean="0">
                              <a:solidFill>
                                <a:schemeClr val="tx1"/>
                              </a:solidFill>
                              <a:latin typeface="Cambria Math"/>
                              <a:cs typeface="Times New Roman"/>
                            </a:rPr>
                            <m:t>𝑗</m:t>
                          </m:r>
                        </m:sub>
                      </m:sSub>
                      <m:r>
                        <a:rPr lang="de-DE" sz="2000" b="0" i="1" smtClean="0">
                          <a:solidFill>
                            <a:schemeClr val="tx1"/>
                          </a:solidFill>
                          <a:latin typeface="Cambria Math"/>
                          <a:cs typeface="Times New Roman"/>
                        </a:rPr>
                        <m:t>=</m:t>
                      </m:r>
                      <m:f>
                        <m:fPr>
                          <m:type m:val="lin"/>
                          <m:ctrlPr>
                            <a:rPr lang="de-DE" sz="2000" b="0" i="1" smtClean="0">
                              <a:solidFill>
                                <a:schemeClr val="tx1"/>
                              </a:solidFill>
                              <a:latin typeface="Cambria Math" panose="02040503050406030204" pitchFamily="18" charset="0"/>
                              <a:cs typeface="Times New Roman"/>
                            </a:rPr>
                          </m:ctrlPr>
                        </m:fPr>
                        <m:num>
                          <m:sSub>
                            <m:sSubPr>
                              <m:ctrlPr>
                                <a:rPr lang="de-DE" sz="2000" b="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𝑛</m:t>
                              </m:r>
                            </m:e>
                            <m:sub>
                              <m:r>
                                <a:rPr lang="de-DE" sz="2000" b="0" i="1" smtClean="0">
                                  <a:solidFill>
                                    <a:schemeClr val="tx1"/>
                                  </a:solidFill>
                                  <a:latin typeface="Cambria Math"/>
                                  <a:cs typeface="Times New Roman"/>
                                </a:rPr>
                                <m:t>𝑗</m:t>
                              </m:r>
                            </m:sub>
                          </m:sSub>
                        </m:num>
                        <m:den>
                          <m:r>
                            <a:rPr lang="de-DE" sz="2000" b="0" i="1" smtClean="0">
                              <a:solidFill>
                                <a:schemeClr val="tx1"/>
                              </a:solidFill>
                              <a:latin typeface="Cambria Math"/>
                              <a:cs typeface="Times New Roman"/>
                            </a:rPr>
                            <m:t>𝑛</m:t>
                          </m:r>
                        </m:den>
                      </m:f>
                    </m:oMath>
                  </m:oMathPara>
                </a14:m>
                <a:endParaRPr lang="de-DE" sz="2000" dirty="0">
                  <a:solidFill>
                    <a:schemeClr val="tx1"/>
                  </a:solidFill>
                  <a:latin typeface="+mn-lt"/>
                  <a:cs typeface="Times New Roman"/>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2462458" y="3561602"/>
                <a:ext cx="1440160" cy="424796"/>
              </a:xfrm>
              <a:prstGeom prst="rect">
                <a:avLst/>
              </a:prstGeom>
              <a:blipFill rotWithShape="1">
                <a:blip r:embed="rId6"/>
                <a:stretch>
                  <a:fillRect l="-2119" t="-108571" r="-23729" b="-162857"/>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755576" y="4624842"/>
            <a:ext cx="4495800" cy="1857375"/>
          </a:xfrm>
          <a:prstGeom prst="rect">
            <a:avLst/>
          </a:prstGeom>
        </p:spPr>
      </p:pic>
    </p:spTree>
    <p:extLst>
      <p:ext uri="{BB962C8B-B14F-4D97-AF65-F5344CB8AC3E}">
        <p14:creationId xmlns:p14="http://schemas.microsoft.com/office/powerpoint/2010/main" val="187447280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367</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980728"/>
            <a:ext cx="6635080" cy="5549031"/>
          </a:xfrm>
          <a:prstGeom prst="rect">
            <a:avLst/>
          </a:prstGeom>
        </p:spPr>
      </p:pic>
    </p:spTree>
    <p:extLst>
      <p:ext uri="{BB962C8B-B14F-4D97-AF65-F5344CB8AC3E}">
        <p14:creationId xmlns:p14="http://schemas.microsoft.com/office/powerpoint/2010/main" val="2868019845"/>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3" y="1052736"/>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Zweidimensionale diskrete Verteilungsfunktion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2" y="4021033"/>
            <a:ext cx="388766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D2-a fortgesetzt </a:t>
            </a:r>
            <a:r>
              <a:rPr lang="de-DE" sz="2000" dirty="0">
                <a:solidFill>
                  <a:srgbClr val="0070C0"/>
                </a:solidFill>
                <a:latin typeface="+mn-lt"/>
              </a:rPr>
              <a:t>●</a:t>
            </a:r>
            <a:endParaRPr lang="de-DE" sz="2000" b="1" dirty="0">
              <a:solidFill>
                <a:srgbClr val="0070C0"/>
              </a:solidFill>
              <a:latin typeface="+mn-lt"/>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368</a:t>
            </a:r>
            <a:endParaRPr lang="de-DE" sz="8000" b="1" dirty="0">
              <a:solidFill>
                <a:schemeClr val="tx1"/>
              </a:solidFill>
              <a:latin typeface="+mj-lt"/>
            </a:endParaRPr>
          </a:p>
        </p:txBody>
      </p:sp>
      <p:sp>
        <p:nvSpPr>
          <p:cNvPr id="11" name="Textfeld 10"/>
          <p:cNvSpPr txBox="1"/>
          <p:nvPr/>
        </p:nvSpPr>
        <p:spPr>
          <a:xfrm>
            <a:off x="468313" y="4509120"/>
            <a:ext cx="3167584" cy="400110"/>
          </a:xfrm>
          <a:prstGeom prst="rect">
            <a:avLst/>
          </a:prstGeom>
          <a:noFill/>
        </p:spPr>
        <p:txBody>
          <a:bodyPr wrap="square" rtlCol="0">
            <a:spAutoFit/>
          </a:bodyPr>
          <a:lstStyle/>
          <a:p>
            <a:r>
              <a:rPr lang="de-DE" sz="2000" dirty="0">
                <a:latin typeface="+mn-lt"/>
              </a:rPr>
              <a:t>Beispielsweise gilt dann:</a:t>
            </a:r>
          </a:p>
        </p:txBody>
      </p:sp>
      <mc:AlternateContent xmlns:mc="http://schemas.openxmlformats.org/markup-compatibility/2006" xmlns:a14="http://schemas.microsoft.com/office/drawing/2010/main">
        <mc:Choice Requires="a14">
          <p:sp>
            <p:nvSpPr>
              <p:cNvPr id="12" name="Textfeld 11"/>
              <p:cNvSpPr txBox="1"/>
              <p:nvPr/>
            </p:nvSpPr>
            <p:spPr>
              <a:xfrm>
                <a:off x="719573" y="4909230"/>
                <a:ext cx="6444716" cy="707886"/>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𝑋𝑌</m:t>
                        </m:r>
                      </m:sub>
                    </m:sSub>
                    <m:d>
                      <m:dPr>
                        <m:ctrlPr>
                          <a:rPr lang="de-DE" sz="2000" b="0" i="1" smtClean="0">
                            <a:latin typeface="Cambria Math" panose="02040503050406030204" pitchFamily="18" charset="0"/>
                          </a:rPr>
                        </m:ctrlPr>
                      </m:dPr>
                      <m:e>
                        <m:r>
                          <a:rPr lang="de-DE" sz="2000" b="0" i="1" smtClean="0">
                            <a:latin typeface="Cambria Math"/>
                          </a:rPr>
                          <m:t>0, 0</m:t>
                        </m:r>
                      </m:e>
                    </m:d>
                    <m:r>
                      <a:rPr lang="de-DE" sz="2000" b="0" i="1" smtClean="0">
                        <a:latin typeface="Cambria Math"/>
                      </a:rPr>
                      <m:t>=0.04,    </m:t>
                    </m:r>
                    <m:sSub>
                      <m:sSubPr>
                        <m:ctrlPr>
                          <a:rPr lang="de-DE" sz="2000" i="1">
                            <a:latin typeface="Cambria Math" panose="02040503050406030204" pitchFamily="18" charset="0"/>
                          </a:rPr>
                        </m:ctrlPr>
                      </m:sSubPr>
                      <m:e>
                        <m:r>
                          <a:rPr lang="de-DE" sz="2000" i="1">
                            <a:latin typeface="Cambria Math"/>
                          </a:rPr>
                          <m:t>𝐹</m:t>
                        </m:r>
                      </m:e>
                      <m:sub>
                        <m:r>
                          <a:rPr lang="de-DE" sz="2000" i="1">
                            <a:latin typeface="Cambria Math"/>
                          </a:rPr>
                          <m:t>𝑋𝑌</m:t>
                        </m:r>
                      </m:sub>
                    </m:sSub>
                    <m:d>
                      <m:dPr>
                        <m:ctrlPr>
                          <a:rPr lang="de-DE" sz="2000" i="1">
                            <a:latin typeface="Cambria Math" panose="02040503050406030204" pitchFamily="18" charset="0"/>
                          </a:rPr>
                        </m:ctrlPr>
                      </m:dPr>
                      <m:e>
                        <m:r>
                          <a:rPr lang="de-DE" sz="2000" i="1">
                            <a:latin typeface="Cambria Math"/>
                          </a:rPr>
                          <m:t>0, </m:t>
                        </m:r>
                        <m:r>
                          <a:rPr lang="de-DE" sz="2000" b="0" i="1" smtClean="0">
                            <a:latin typeface="Cambria Math"/>
                          </a:rPr>
                          <m:t>1</m:t>
                        </m:r>
                      </m:e>
                    </m:d>
                    <m:r>
                      <a:rPr lang="de-DE" sz="2000" i="1">
                        <a:latin typeface="Cambria Math"/>
                      </a:rPr>
                      <m:t>=0.</m:t>
                    </m:r>
                    <m:r>
                      <a:rPr lang="de-DE" sz="2000" b="0" i="1" smtClean="0">
                        <a:latin typeface="Cambria Math"/>
                      </a:rPr>
                      <m:t>12</m:t>
                    </m:r>
                    <m:r>
                      <a:rPr lang="de-DE" sz="2000" i="1">
                        <a:latin typeface="Cambria Math"/>
                      </a:rPr>
                      <m:t>,</m:t>
                    </m:r>
                  </m:oMath>
                </a14:m>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𝐹</m:t>
                        </m:r>
                      </m:e>
                      <m:sub>
                        <m:r>
                          <a:rPr lang="de-DE" sz="2000" i="1">
                            <a:latin typeface="Cambria Math"/>
                          </a:rPr>
                          <m:t>𝑋𝑌</m:t>
                        </m:r>
                      </m:sub>
                    </m:sSub>
                    <m:d>
                      <m:dPr>
                        <m:ctrlPr>
                          <a:rPr lang="de-DE" sz="2000" i="1">
                            <a:latin typeface="Cambria Math" panose="02040503050406030204" pitchFamily="18" charset="0"/>
                          </a:rPr>
                        </m:ctrlPr>
                      </m:dPr>
                      <m:e>
                        <m:r>
                          <a:rPr lang="de-DE" sz="2000" i="1">
                            <a:latin typeface="Cambria Math"/>
                          </a:rPr>
                          <m:t>0, </m:t>
                        </m:r>
                        <m:r>
                          <a:rPr lang="de-DE" sz="2000" b="0" i="1" smtClean="0">
                            <a:latin typeface="Cambria Math"/>
                          </a:rPr>
                          <m:t>2</m:t>
                        </m:r>
                      </m:e>
                    </m:d>
                    <m:r>
                      <a:rPr lang="de-DE" sz="2000" i="1">
                        <a:latin typeface="Cambria Math"/>
                      </a:rPr>
                      <m:t>=0.</m:t>
                    </m:r>
                    <m:r>
                      <a:rPr lang="de-DE" sz="2000" b="0" i="1" smtClean="0">
                        <a:latin typeface="Cambria Math"/>
                      </a:rPr>
                      <m:t>4</m:t>
                    </m:r>
                    <m:r>
                      <a:rPr lang="de-DE" sz="2000" i="1">
                        <a:latin typeface="Cambria Math"/>
                      </a:rPr>
                      <m:t>,</m:t>
                    </m:r>
                  </m:oMath>
                </a14:m>
                <a:endParaRPr lang="de-DE" sz="2000" dirty="0"/>
              </a:p>
              <a:p>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𝐹</m:t>
                        </m:r>
                      </m:e>
                      <m:sub>
                        <m:r>
                          <a:rPr lang="de-DE" sz="2000" i="1">
                            <a:latin typeface="Cambria Math"/>
                          </a:rPr>
                          <m:t>𝑋𝑌</m:t>
                        </m:r>
                      </m:sub>
                    </m:sSub>
                    <m:d>
                      <m:dPr>
                        <m:ctrlPr>
                          <a:rPr lang="de-DE" sz="2000" i="1">
                            <a:latin typeface="Cambria Math" panose="02040503050406030204" pitchFamily="18" charset="0"/>
                          </a:rPr>
                        </m:ctrlPr>
                      </m:dPr>
                      <m:e>
                        <m:r>
                          <a:rPr lang="de-DE" sz="2000" b="0" i="1" smtClean="0">
                            <a:latin typeface="Cambria Math"/>
                          </a:rPr>
                          <m:t>1</m:t>
                        </m:r>
                        <m:r>
                          <a:rPr lang="de-DE" sz="2000" i="1">
                            <a:latin typeface="Cambria Math"/>
                          </a:rPr>
                          <m:t>, 0</m:t>
                        </m:r>
                      </m:e>
                    </m:d>
                    <m:r>
                      <a:rPr lang="de-DE" sz="2000" i="1">
                        <a:latin typeface="Cambria Math"/>
                      </a:rPr>
                      <m:t>=0.</m:t>
                    </m:r>
                    <m:r>
                      <a:rPr lang="de-DE" sz="2000" b="0" i="1" smtClean="0">
                        <a:latin typeface="Cambria Math"/>
                      </a:rPr>
                      <m:t>16</m:t>
                    </m:r>
                    <m:r>
                      <a:rPr lang="de-DE" sz="2000" i="1">
                        <a:latin typeface="Cambria Math"/>
                      </a:rPr>
                      <m:t>,    </m:t>
                    </m:r>
                    <m:sSub>
                      <m:sSubPr>
                        <m:ctrlPr>
                          <a:rPr lang="de-DE" sz="2000" i="1">
                            <a:latin typeface="Cambria Math" panose="02040503050406030204" pitchFamily="18" charset="0"/>
                          </a:rPr>
                        </m:ctrlPr>
                      </m:sSubPr>
                      <m:e>
                        <m:r>
                          <a:rPr lang="de-DE" sz="2000" i="1">
                            <a:latin typeface="Cambria Math"/>
                          </a:rPr>
                          <m:t>𝐹</m:t>
                        </m:r>
                      </m:e>
                      <m:sub>
                        <m:r>
                          <a:rPr lang="de-DE" sz="2000" i="1">
                            <a:latin typeface="Cambria Math"/>
                          </a:rPr>
                          <m:t>𝑋𝑌</m:t>
                        </m:r>
                      </m:sub>
                    </m:sSub>
                    <m:d>
                      <m:dPr>
                        <m:ctrlPr>
                          <a:rPr lang="de-DE" sz="2000" i="1">
                            <a:latin typeface="Cambria Math" panose="02040503050406030204" pitchFamily="18" charset="0"/>
                          </a:rPr>
                        </m:ctrlPr>
                      </m:dPr>
                      <m:e>
                        <m:r>
                          <a:rPr lang="de-DE" sz="2000" b="0" i="1" smtClean="0">
                            <a:latin typeface="Cambria Math"/>
                          </a:rPr>
                          <m:t>1</m:t>
                        </m:r>
                        <m:r>
                          <a:rPr lang="de-DE" sz="2000" i="1">
                            <a:latin typeface="Cambria Math"/>
                          </a:rPr>
                          <m:t>, </m:t>
                        </m:r>
                        <m:r>
                          <a:rPr lang="de-DE" sz="2000" b="0" i="1" smtClean="0">
                            <a:latin typeface="Cambria Math"/>
                          </a:rPr>
                          <m:t>1</m:t>
                        </m:r>
                      </m:e>
                    </m:d>
                    <m:r>
                      <a:rPr lang="de-DE" sz="2000" i="1">
                        <a:latin typeface="Cambria Math"/>
                      </a:rPr>
                      <m:t>=0.</m:t>
                    </m:r>
                    <m:r>
                      <a:rPr lang="de-DE" sz="2000" b="0" i="1" smtClean="0">
                        <a:latin typeface="Cambria Math"/>
                      </a:rPr>
                      <m:t>36</m:t>
                    </m:r>
                    <m:r>
                      <a:rPr lang="de-DE" sz="2000" i="1">
                        <a:latin typeface="Cambria Math"/>
                      </a:rPr>
                      <m:t>,</m:t>
                    </m:r>
                  </m:oMath>
                </a14:m>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𝐹</m:t>
                        </m:r>
                      </m:e>
                      <m:sub>
                        <m:r>
                          <a:rPr lang="de-DE" sz="2000" i="1">
                            <a:latin typeface="Cambria Math"/>
                          </a:rPr>
                          <m:t>𝑋𝑌</m:t>
                        </m:r>
                      </m:sub>
                    </m:sSub>
                    <m:d>
                      <m:dPr>
                        <m:ctrlPr>
                          <a:rPr lang="de-DE" sz="2000" i="1">
                            <a:latin typeface="Cambria Math" panose="02040503050406030204" pitchFamily="18" charset="0"/>
                          </a:rPr>
                        </m:ctrlPr>
                      </m:dPr>
                      <m:e>
                        <m:r>
                          <a:rPr lang="de-DE" sz="2000" b="0" i="1" smtClean="0">
                            <a:latin typeface="Cambria Math"/>
                          </a:rPr>
                          <m:t>1</m:t>
                        </m:r>
                        <m:r>
                          <a:rPr lang="de-DE" sz="2000" i="1">
                            <a:latin typeface="Cambria Math"/>
                          </a:rPr>
                          <m:t>, </m:t>
                        </m:r>
                        <m:r>
                          <a:rPr lang="de-DE" sz="2000" b="0" i="1" smtClean="0">
                            <a:latin typeface="Cambria Math"/>
                          </a:rPr>
                          <m:t>2</m:t>
                        </m:r>
                      </m:e>
                    </m:d>
                    <m:r>
                      <a:rPr lang="de-DE" sz="2000" i="1">
                        <a:latin typeface="Cambria Math"/>
                      </a:rPr>
                      <m:t>=</m:t>
                    </m:r>
                    <m:r>
                      <a:rPr lang="de-DE" sz="2000" b="0" i="1" smtClean="0">
                        <a:latin typeface="Cambria Math"/>
                      </a:rPr>
                      <m:t>1</m:t>
                    </m:r>
                    <m:r>
                      <a:rPr lang="de-DE" sz="2000" i="1">
                        <a:latin typeface="Cambria Math"/>
                      </a:rPr>
                      <m:t>,</m:t>
                    </m:r>
                  </m:oMath>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719573" y="4909230"/>
                <a:ext cx="6444716" cy="707886"/>
              </a:xfrm>
              <a:prstGeom prst="rect">
                <a:avLst/>
              </a:prstGeom>
              <a:blipFill rotWithShape="1">
                <a:blip r:embed="rId4"/>
                <a:stretch>
                  <a:fillRect b="-172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719572" y="5733256"/>
                <a:ext cx="7812867" cy="707886"/>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𝑋𝑌</m:t>
                        </m:r>
                      </m:sub>
                    </m:sSub>
                    <m:d>
                      <m:dPr>
                        <m:ctrlPr>
                          <a:rPr lang="de-DE" sz="2000" b="0" i="1" smtClean="0">
                            <a:latin typeface="Cambria Math" panose="02040503050406030204" pitchFamily="18" charset="0"/>
                          </a:rPr>
                        </m:ctrlPr>
                      </m:dPr>
                      <m:e>
                        <m:r>
                          <a:rPr lang="de-DE" sz="2000" b="0" i="1" smtClean="0">
                            <a:latin typeface="Cambria Math"/>
                          </a:rPr>
                          <m:t>0, −0.1</m:t>
                        </m:r>
                      </m:e>
                    </m:d>
                    <m:r>
                      <a:rPr lang="de-DE" sz="2000" b="0" i="1" smtClean="0">
                        <a:latin typeface="Cambria Math"/>
                      </a:rPr>
                      <m:t>=0,    </m:t>
                    </m:r>
                    <m:sSub>
                      <m:sSubPr>
                        <m:ctrlPr>
                          <a:rPr lang="de-DE" sz="2000" i="1">
                            <a:latin typeface="Cambria Math" panose="02040503050406030204" pitchFamily="18" charset="0"/>
                          </a:rPr>
                        </m:ctrlPr>
                      </m:sSubPr>
                      <m:e>
                        <m:r>
                          <a:rPr lang="de-DE" sz="2000" i="1">
                            <a:latin typeface="Cambria Math"/>
                          </a:rPr>
                          <m:t>𝐹</m:t>
                        </m:r>
                      </m:e>
                      <m:sub>
                        <m:r>
                          <a:rPr lang="de-DE" sz="2000" i="1">
                            <a:latin typeface="Cambria Math"/>
                          </a:rPr>
                          <m:t>𝑋𝑌</m:t>
                        </m:r>
                      </m:sub>
                    </m:sSub>
                    <m:d>
                      <m:dPr>
                        <m:ctrlPr>
                          <a:rPr lang="de-DE" sz="2000" i="1">
                            <a:latin typeface="Cambria Math" panose="02040503050406030204" pitchFamily="18" charset="0"/>
                          </a:rPr>
                        </m:ctrlPr>
                      </m:dPr>
                      <m:e>
                        <m:r>
                          <a:rPr lang="de-DE" sz="2000" i="1">
                            <a:latin typeface="Cambria Math"/>
                          </a:rPr>
                          <m:t>0, </m:t>
                        </m:r>
                        <m:r>
                          <a:rPr lang="de-DE" sz="2000" b="0" i="1" smtClean="0">
                            <a:latin typeface="Cambria Math"/>
                          </a:rPr>
                          <m:t>0.1</m:t>
                        </m:r>
                      </m:e>
                    </m:d>
                    <m:r>
                      <a:rPr lang="de-DE" sz="2000" i="1">
                        <a:latin typeface="Cambria Math"/>
                      </a:rPr>
                      <m:t>=0.</m:t>
                    </m:r>
                    <m:r>
                      <a:rPr lang="de-DE" sz="2000" b="0" i="1" smtClean="0">
                        <a:latin typeface="Cambria Math"/>
                      </a:rPr>
                      <m:t>04</m:t>
                    </m:r>
                    <m:r>
                      <a:rPr lang="de-DE" sz="2000" i="1">
                        <a:latin typeface="Cambria Math"/>
                      </a:rPr>
                      <m:t>,</m:t>
                    </m:r>
                  </m:oMath>
                </a14:m>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𝐹</m:t>
                        </m:r>
                      </m:e>
                      <m:sub>
                        <m:r>
                          <a:rPr lang="de-DE" sz="2000" i="1">
                            <a:latin typeface="Cambria Math"/>
                          </a:rPr>
                          <m:t>𝑋𝑌</m:t>
                        </m:r>
                      </m:sub>
                    </m:sSub>
                    <m:d>
                      <m:dPr>
                        <m:ctrlPr>
                          <a:rPr lang="de-DE" sz="2000" i="1">
                            <a:latin typeface="Cambria Math" panose="02040503050406030204" pitchFamily="18" charset="0"/>
                          </a:rPr>
                        </m:ctrlPr>
                      </m:dPr>
                      <m:e>
                        <m:r>
                          <a:rPr lang="de-DE" sz="2000" b="0" i="1" smtClean="0">
                            <a:latin typeface="Cambria Math"/>
                          </a:rPr>
                          <m:t>1.2</m:t>
                        </m:r>
                        <m:r>
                          <a:rPr lang="de-DE" sz="2000" i="1">
                            <a:latin typeface="Cambria Math"/>
                          </a:rPr>
                          <m:t>, </m:t>
                        </m:r>
                        <m:r>
                          <a:rPr lang="de-DE" sz="2000" b="0" i="1" smtClean="0">
                            <a:latin typeface="Cambria Math"/>
                          </a:rPr>
                          <m:t>2.4</m:t>
                        </m:r>
                      </m:e>
                    </m:d>
                    <m:r>
                      <a:rPr lang="de-DE" sz="2000" i="1">
                        <a:latin typeface="Cambria Math"/>
                      </a:rPr>
                      <m:t>=</m:t>
                    </m:r>
                    <m:r>
                      <a:rPr lang="de-DE" sz="2000" b="0" i="1" smtClean="0">
                        <a:latin typeface="Cambria Math"/>
                      </a:rPr>
                      <m:t>1</m:t>
                    </m:r>
                    <m:r>
                      <a:rPr lang="de-DE" sz="2000" i="1">
                        <a:latin typeface="Cambria Math"/>
                      </a:rPr>
                      <m:t>,</m:t>
                    </m:r>
                  </m:oMath>
                </a14:m>
                <a:endParaRPr lang="de-DE" sz="2000" dirty="0"/>
              </a:p>
              <a:p>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𝐹</m:t>
                        </m:r>
                      </m:e>
                      <m:sub>
                        <m:r>
                          <a:rPr lang="de-DE" sz="2000" i="1">
                            <a:latin typeface="Cambria Math"/>
                          </a:rPr>
                          <m:t>𝑋𝑌</m:t>
                        </m:r>
                      </m:sub>
                    </m:sSub>
                    <m:d>
                      <m:dPr>
                        <m:ctrlPr>
                          <a:rPr lang="de-DE" sz="2000" i="1">
                            <a:latin typeface="Cambria Math" panose="02040503050406030204" pitchFamily="18" charset="0"/>
                          </a:rPr>
                        </m:ctrlPr>
                      </m:dPr>
                      <m:e>
                        <m:r>
                          <a:rPr lang="de-DE" sz="2000" b="0" i="1" smtClean="0">
                            <a:latin typeface="Cambria Math"/>
                          </a:rPr>
                          <m:t>0.8</m:t>
                        </m:r>
                        <m:r>
                          <a:rPr lang="de-DE" sz="2000" i="1">
                            <a:latin typeface="Cambria Math"/>
                          </a:rPr>
                          <m:t>, </m:t>
                        </m:r>
                        <m:r>
                          <a:rPr lang="de-DE" sz="2000" b="0" i="1" smtClean="0">
                            <a:latin typeface="Cambria Math"/>
                          </a:rPr>
                          <m:t>1.5</m:t>
                        </m:r>
                      </m:e>
                    </m:d>
                    <m:r>
                      <a:rPr lang="de-DE" sz="2000" i="1">
                        <a:latin typeface="Cambria Math"/>
                      </a:rPr>
                      <m:t>=0.</m:t>
                    </m:r>
                    <m:r>
                      <a:rPr lang="de-DE" sz="2000" b="0" i="1" smtClean="0">
                        <a:latin typeface="Cambria Math"/>
                      </a:rPr>
                      <m:t>12</m:t>
                    </m:r>
                    <m:r>
                      <a:rPr lang="de-DE" sz="2000" i="1">
                        <a:latin typeface="Cambria Math"/>
                      </a:rPr>
                      <m:t>,  </m:t>
                    </m:r>
                    <m:sSub>
                      <m:sSubPr>
                        <m:ctrlPr>
                          <a:rPr lang="de-DE" sz="2000" i="1">
                            <a:latin typeface="Cambria Math" panose="02040503050406030204" pitchFamily="18" charset="0"/>
                          </a:rPr>
                        </m:ctrlPr>
                      </m:sSubPr>
                      <m:e>
                        <m:r>
                          <a:rPr lang="de-DE" sz="2000" i="1">
                            <a:latin typeface="Cambria Math"/>
                          </a:rPr>
                          <m:t>𝐹</m:t>
                        </m:r>
                      </m:e>
                      <m:sub>
                        <m:r>
                          <a:rPr lang="de-DE" sz="2000" i="1">
                            <a:latin typeface="Cambria Math"/>
                          </a:rPr>
                          <m:t>𝑋𝑌</m:t>
                        </m:r>
                      </m:sub>
                    </m:sSub>
                    <m:d>
                      <m:dPr>
                        <m:ctrlPr>
                          <a:rPr lang="de-DE" sz="2000" i="1">
                            <a:latin typeface="Cambria Math" panose="02040503050406030204" pitchFamily="18" charset="0"/>
                          </a:rPr>
                        </m:ctrlPr>
                      </m:dPr>
                      <m:e>
                        <m:r>
                          <a:rPr lang="de-DE" sz="2000" b="0" i="1" smtClean="0">
                            <a:latin typeface="Cambria Math"/>
                          </a:rPr>
                          <m:t>5</m:t>
                        </m:r>
                        <m:r>
                          <a:rPr lang="de-DE" sz="2000" i="1">
                            <a:latin typeface="Cambria Math"/>
                          </a:rPr>
                          <m:t>, </m:t>
                        </m:r>
                        <m:r>
                          <a:rPr lang="de-DE" sz="2000" b="0" i="1" smtClean="0">
                            <a:latin typeface="Cambria Math"/>
                          </a:rPr>
                          <m:t>0</m:t>
                        </m:r>
                      </m:e>
                    </m:d>
                    <m:r>
                      <a:rPr lang="de-DE" sz="2000" i="1">
                        <a:latin typeface="Cambria Math"/>
                      </a:rPr>
                      <m:t>=0.</m:t>
                    </m:r>
                    <m:r>
                      <a:rPr lang="de-DE" sz="2000" b="0" i="1" smtClean="0">
                        <a:latin typeface="Cambria Math"/>
                      </a:rPr>
                      <m:t>16</m:t>
                    </m:r>
                    <m:r>
                      <a:rPr lang="de-DE" sz="2000" i="1">
                        <a:latin typeface="Cambria Math"/>
                      </a:rPr>
                      <m:t>,</m:t>
                    </m:r>
                  </m:oMath>
                </a14:m>
                <a:r>
                  <a:rPr lang="de-DE" sz="2000" dirty="0"/>
                  <a:t>   </a:t>
                </a:r>
                <a:r>
                  <a:rPr lang="de-DE" sz="2000" dirty="0">
                    <a:latin typeface="+mn-lt"/>
                  </a:rPr>
                  <a:t>usw.</a:t>
                </a:r>
                <a:r>
                  <a:rPr lang="de-DE" sz="2000" dirty="0"/>
                  <a:t> </a:t>
                </a:r>
              </a:p>
            </p:txBody>
          </p:sp>
        </mc:Choice>
        <mc:Fallback xmlns="">
          <p:sp>
            <p:nvSpPr>
              <p:cNvPr id="16" name="Textfeld 15"/>
              <p:cNvSpPr txBox="1">
                <a:spLocks noRot="1" noChangeAspect="1" noMove="1" noResize="1" noEditPoints="1" noAdjustHandles="1" noChangeArrowheads="1" noChangeShapeType="1" noTextEdit="1"/>
              </p:cNvSpPr>
              <p:nvPr/>
            </p:nvSpPr>
            <p:spPr>
              <a:xfrm>
                <a:off x="719572" y="5733256"/>
                <a:ext cx="7812867" cy="707886"/>
              </a:xfrm>
              <a:prstGeom prst="rect">
                <a:avLst/>
              </a:prstGeom>
              <a:blipFill rotWithShape="1">
                <a:blip r:embed="rId5"/>
                <a:stretch>
                  <a:fillRect b="-13675"/>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468312" y="1433884"/>
            <a:ext cx="7600950" cy="2466975"/>
          </a:xfrm>
          <a:prstGeom prst="rect">
            <a:avLst/>
          </a:prstGeom>
        </p:spPr>
      </p:pic>
    </p:spTree>
    <p:extLst>
      <p:ext uri="{BB962C8B-B14F-4D97-AF65-F5344CB8AC3E}">
        <p14:creationId xmlns:p14="http://schemas.microsoft.com/office/powerpoint/2010/main" val="2596897252"/>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9"/>
          <p:cNvSpPr txBox="1">
            <a:spLocks noChangeArrowheads="1"/>
          </p:cNvSpPr>
          <p:nvPr/>
        </p:nvSpPr>
        <p:spPr bwMode="auto">
          <a:xfrm>
            <a:off x="466666" y="1036268"/>
            <a:ext cx="4955939"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Zweidimensionale stetige Zufallsvariablen</a:t>
            </a:r>
          </a:p>
        </p:txBody>
      </p:sp>
      <p:sp>
        <p:nvSpPr>
          <p:cNvPr id="10" name="Textfeld 9"/>
          <p:cNvSpPr txBox="1">
            <a:spLocks noChangeArrowheads="1"/>
          </p:cNvSpPr>
          <p:nvPr/>
        </p:nvSpPr>
        <p:spPr bwMode="auto">
          <a:xfrm>
            <a:off x="468313" y="1623493"/>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Gemeinsame stetige Verteilung und Randverteilungen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49268" y="2043314"/>
            <a:ext cx="7282371" cy="1788653"/>
          </a:xfrm>
          <a:prstGeom prst="rect">
            <a:avLst/>
          </a:prstGeom>
        </p:spPr>
      </p:pic>
      <p:pic>
        <p:nvPicPr>
          <p:cNvPr id="3" name="Grafik 2"/>
          <p:cNvPicPr>
            <a:picLocks noChangeAspect="1"/>
          </p:cNvPicPr>
          <p:nvPr/>
        </p:nvPicPr>
        <p:blipFill>
          <a:blip r:embed="rId4"/>
          <a:stretch>
            <a:fillRect/>
          </a:stretch>
        </p:blipFill>
        <p:spPr>
          <a:xfrm>
            <a:off x="449268" y="3830875"/>
            <a:ext cx="7282371" cy="2805129"/>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369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274829293"/>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370</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495513"/>
            <a:ext cx="7600950" cy="3419475"/>
          </a:xfrm>
          <a:prstGeom prst="rect">
            <a:avLst/>
          </a:prstGeom>
        </p:spPr>
      </p:pic>
    </p:spTree>
    <p:extLst>
      <p:ext uri="{BB962C8B-B14F-4D97-AF65-F5344CB8AC3E}">
        <p14:creationId xmlns:p14="http://schemas.microsoft.com/office/powerpoint/2010/main" val="916447239"/>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Bedingte stetige Verteilungen </a:t>
            </a:r>
            <a:r>
              <a:rPr lang="de-DE" sz="2000" dirty="0">
                <a:solidFill>
                  <a:srgbClr val="0070C0"/>
                </a:solidFill>
                <a:latin typeface="+mn-lt"/>
              </a:rPr>
              <a:t>●</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371</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533464"/>
            <a:ext cx="7600950" cy="4210050"/>
          </a:xfrm>
          <a:prstGeom prst="rect">
            <a:avLst/>
          </a:prstGeom>
        </p:spPr>
      </p:pic>
    </p:spTree>
    <p:extLst>
      <p:ext uri="{BB962C8B-B14F-4D97-AF65-F5344CB8AC3E}">
        <p14:creationId xmlns:p14="http://schemas.microsoft.com/office/powerpoint/2010/main" val="307955528"/>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S2-a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3" y="1628800"/>
            <a:ext cx="7298838" cy="400110"/>
          </a:xfrm>
          <a:prstGeom prst="rect">
            <a:avLst/>
          </a:prstGeom>
          <a:noFill/>
        </p:spPr>
        <p:txBody>
          <a:bodyPr wrap="square" rtlCol="0">
            <a:spAutoFit/>
          </a:bodyPr>
          <a:lstStyle/>
          <a:p>
            <a:r>
              <a:rPr lang="de-DE" sz="2000" dirty="0">
                <a:latin typeface="+mn-lt"/>
              </a:rPr>
              <a:t>&gt; Seien </a:t>
            </a:r>
            <a:r>
              <a:rPr lang="de-DE" sz="2000" i="1" dirty="0">
                <a:latin typeface="+mn-lt"/>
              </a:rPr>
              <a:t>X</a:t>
            </a:r>
            <a:r>
              <a:rPr lang="de-DE" sz="2000" dirty="0">
                <a:latin typeface="+mn-lt"/>
              </a:rPr>
              <a:t> und </a:t>
            </a:r>
            <a:r>
              <a:rPr lang="de-DE" sz="2000" i="1" dirty="0">
                <a:latin typeface="+mn-lt"/>
              </a:rPr>
              <a:t>Y</a:t>
            </a:r>
            <a:r>
              <a:rPr lang="de-DE" sz="2000" dirty="0">
                <a:latin typeface="+mn-lt"/>
              </a:rPr>
              <a:t> gemeinsam stetig verteilt gemäß der Dichtefunktion</a:t>
            </a: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372</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3" name="Textfeld 2"/>
              <p:cNvSpPr txBox="1"/>
              <p:nvPr/>
            </p:nvSpPr>
            <p:spPr>
              <a:xfrm>
                <a:off x="824843" y="2065852"/>
                <a:ext cx="4976042" cy="42203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𝑋𝑌</m:t>
                          </m:r>
                        </m:sub>
                      </m:sSub>
                      <m:d>
                        <m:dPr>
                          <m:ctrlPr>
                            <a:rPr lang="de-DE" sz="2000" b="0" i="1" smtClean="0">
                              <a:latin typeface="Cambria Math" panose="02040503050406030204" pitchFamily="18" charset="0"/>
                            </a:rPr>
                          </m:ctrlPr>
                        </m:dPr>
                        <m:e>
                          <m:r>
                            <a:rPr lang="de-DE" sz="2000" b="0" i="1" smtClean="0">
                              <a:latin typeface="Cambria Math"/>
                            </a:rPr>
                            <m:t>𝑥</m:t>
                          </m:r>
                          <m:r>
                            <a:rPr lang="de-DE" sz="2000" b="0" i="1" smtClean="0">
                              <a:latin typeface="Cambria Math"/>
                            </a:rPr>
                            <m:t>,</m:t>
                          </m:r>
                          <m:r>
                            <a:rPr lang="de-DE" sz="2000" b="0" i="1" smtClean="0">
                              <a:latin typeface="Cambria Math"/>
                            </a:rPr>
                            <m:t>𝑦</m:t>
                          </m:r>
                        </m:e>
                      </m:d>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0.5</m:t>
                          </m:r>
                          <m:r>
                            <a:rPr lang="de-DE" sz="2000" b="0" i="1" smtClean="0">
                              <a:latin typeface="Cambria Math"/>
                            </a:rPr>
                            <m:t>𝑥</m:t>
                          </m:r>
                          <m:r>
                            <a:rPr lang="de-DE" sz="2000" b="0" i="1" smtClean="0">
                              <a:latin typeface="Cambria Math"/>
                            </a:rPr>
                            <m:t>+0.25</m:t>
                          </m:r>
                          <m:r>
                            <a:rPr lang="de-DE" sz="2000" b="0" i="1" smtClean="0">
                              <a:latin typeface="Cambria Math"/>
                            </a:rPr>
                            <m:t>𝑦</m:t>
                          </m:r>
                        </m:e>
                      </m:d>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𝑥</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p>
            </p:txBody>
          </p:sp>
        </mc:Choice>
        <mc:Fallback xmlns="">
          <p:sp>
            <p:nvSpPr>
              <p:cNvPr id="3" name="Textfeld 2"/>
              <p:cNvSpPr txBox="1">
                <a:spLocks noRot="1" noChangeAspect="1" noMove="1" noResize="1" noEditPoints="1" noAdjustHandles="1" noChangeArrowheads="1" noChangeShapeType="1" noTextEdit="1"/>
              </p:cNvSpPr>
              <p:nvPr/>
            </p:nvSpPr>
            <p:spPr>
              <a:xfrm>
                <a:off x="824843" y="2065852"/>
                <a:ext cx="4976042" cy="422039"/>
              </a:xfrm>
              <a:prstGeom prst="rect">
                <a:avLst/>
              </a:prstGeom>
              <a:blipFill rotWithShape="1">
                <a:blip r:embed="rId3"/>
                <a:stretch>
                  <a:fillRect b="-10145"/>
                </a:stretch>
              </a:blipFill>
            </p:spPr>
            <p:txBody>
              <a:bodyPr/>
              <a:lstStyle/>
              <a:p>
                <a:r>
                  <a:rPr lang="de-DE">
                    <a:noFill/>
                  </a:rPr>
                  <a:t> </a:t>
                </a:r>
              </a:p>
            </p:txBody>
          </p:sp>
        </mc:Fallback>
      </mc:AlternateContent>
      <p:sp>
        <p:nvSpPr>
          <p:cNvPr id="12" name="Textfeld 11"/>
          <p:cNvSpPr txBox="1"/>
          <p:nvPr/>
        </p:nvSpPr>
        <p:spPr>
          <a:xfrm>
            <a:off x="468313" y="2564904"/>
            <a:ext cx="7344047" cy="400110"/>
          </a:xfrm>
          <a:prstGeom prst="rect">
            <a:avLst/>
          </a:prstGeom>
          <a:noFill/>
        </p:spPr>
        <p:txBody>
          <a:bodyPr wrap="square" rtlCol="0">
            <a:spAutoFit/>
          </a:bodyPr>
          <a:lstStyle/>
          <a:p>
            <a:r>
              <a:rPr lang="de-DE" sz="2000" dirty="0">
                <a:latin typeface="+mn-lt"/>
              </a:rPr>
              <a:t>&gt; Beispielrechnung für eine Ereigniswahrscheinlichkeit:</a:t>
            </a:r>
          </a:p>
        </p:txBody>
      </p:sp>
      <mc:AlternateContent xmlns:mc="http://schemas.openxmlformats.org/markup-compatibility/2006" xmlns:a14="http://schemas.microsoft.com/office/drawing/2010/main">
        <mc:Choice Requires="a14">
          <p:sp>
            <p:nvSpPr>
              <p:cNvPr id="13" name="Textfeld 12"/>
              <p:cNvSpPr txBox="1"/>
              <p:nvPr/>
            </p:nvSpPr>
            <p:spPr>
              <a:xfrm>
                <a:off x="824842" y="2965014"/>
                <a:ext cx="6458691" cy="10243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≤0.5, 0.4≤</m:t>
                          </m:r>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≤0.9</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0</m:t>
                          </m:r>
                          <m:r>
                            <a:rPr lang="de-DE" sz="2000" b="0" i="1" smtClean="0">
                              <a:solidFill>
                                <a:schemeClr val="tx1"/>
                              </a:solidFill>
                              <a:latin typeface="Cambria Math"/>
                            </a:rPr>
                            <m:t>.1</m:t>
                          </m:r>
                        </m:sub>
                        <m:sup>
                          <m:r>
                            <a:rPr lang="de-DE" sz="2000" b="0" i="1" smtClean="0">
                              <a:solidFill>
                                <a:schemeClr val="tx1"/>
                              </a:solidFill>
                              <a:latin typeface="Cambria Math"/>
                            </a:rPr>
                            <m:t>0.5</m:t>
                          </m:r>
                        </m:sup>
                        <m:e>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0</m:t>
                              </m:r>
                              <m:r>
                                <a:rPr lang="de-DE" sz="2000" b="0" i="1" smtClean="0">
                                  <a:solidFill>
                                    <a:schemeClr val="tx1"/>
                                  </a:solidFill>
                                  <a:latin typeface="Cambria Math"/>
                                </a:rPr>
                                <m:t>.4</m:t>
                              </m:r>
                            </m:sub>
                            <m:sup>
                              <m:r>
                                <a:rPr lang="de-DE" sz="2000" b="0" i="1" smtClean="0">
                                  <a:solidFill>
                                    <a:schemeClr val="tx1"/>
                                  </a:solidFill>
                                  <a:latin typeface="Cambria Math"/>
                                </a:rPr>
                                <m:t>0.9</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e>
                          </m:nary>
                          <m:r>
                            <a:rPr lang="de-DE" sz="2000" b="0" i="1" smtClean="0">
                              <a:solidFill>
                                <a:schemeClr val="tx1"/>
                              </a:solidFill>
                              <a:latin typeface="Cambria Math"/>
                            </a:rPr>
                            <m:t>𝑑𝑦𝑑𝑥</m:t>
                          </m:r>
                        </m:e>
                      </m:nary>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824842" y="2965014"/>
                <a:ext cx="6458691" cy="102431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187624" y="3989333"/>
                <a:ext cx="5231047" cy="10243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.1</m:t>
                          </m:r>
                        </m:sub>
                        <m:sup>
                          <m:r>
                            <a:rPr lang="de-DE" sz="2000" b="0" i="1" smtClean="0">
                              <a:latin typeface="Cambria Math"/>
                            </a:rPr>
                            <m:t>0.5</m:t>
                          </m:r>
                        </m:sup>
                        <m:e>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.4</m:t>
                              </m:r>
                            </m:sub>
                            <m:sup>
                              <m:r>
                                <a:rPr lang="de-DE" sz="2000" b="0" i="1" smtClean="0">
                                  <a:latin typeface="Cambria Math"/>
                                </a:rPr>
                                <m:t>0.9</m:t>
                              </m:r>
                            </m:sup>
                            <m:e>
                              <m:d>
                                <m:dPr>
                                  <m:ctrlPr>
                                    <a:rPr lang="de-DE" sz="2000" i="1">
                                      <a:latin typeface="Cambria Math" panose="02040503050406030204" pitchFamily="18" charset="0"/>
                                    </a:rPr>
                                  </m:ctrlPr>
                                </m:dPr>
                                <m:e>
                                  <m:r>
                                    <a:rPr lang="de-DE" sz="2000" i="1">
                                      <a:latin typeface="Cambria Math"/>
                                    </a:rPr>
                                    <m:t>0.5</m:t>
                                  </m:r>
                                  <m:r>
                                    <a:rPr lang="de-DE" sz="2000" i="1">
                                      <a:latin typeface="Cambria Math"/>
                                    </a:rPr>
                                    <m:t>𝑥</m:t>
                                  </m:r>
                                  <m:r>
                                    <a:rPr lang="de-DE" sz="2000" i="1">
                                      <a:latin typeface="Cambria Math"/>
                                    </a:rPr>
                                    <m:t>+0.25</m:t>
                                  </m:r>
                                  <m:r>
                                    <a:rPr lang="de-DE" sz="2000" i="1">
                                      <a:latin typeface="Cambria Math"/>
                                    </a:rPr>
                                    <m:t>𝑦</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i="1">
                                      <a:latin typeface="Cambria Math"/>
                                    </a:rPr>
                                    <m:t>𝑥</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0,2</m:t>
                                      </m:r>
                                    </m:e>
                                  </m:d>
                                </m:sub>
                              </m:sSub>
                              <m:d>
                                <m:dPr>
                                  <m:ctrlPr>
                                    <a:rPr lang="de-DE" sz="2000" i="1">
                                      <a:latin typeface="Cambria Math" panose="02040503050406030204" pitchFamily="18" charset="0"/>
                                    </a:rPr>
                                  </m:ctrlPr>
                                </m:dPr>
                                <m:e>
                                  <m:r>
                                    <a:rPr lang="de-DE" sz="2000" i="1">
                                      <a:latin typeface="Cambria Math"/>
                                    </a:rPr>
                                    <m:t>𝑦</m:t>
                                  </m:r>
                                </m:e>
                              </m:d>
                            </m:e>
                          </m:nary>
                          <m:r>
                            <a:rPr lang="de-DE" sz="2000" b="0" i="1" smtClean="0">
                              <a:latin typeface="Cambria Math"/>
                            </a:rPr>
                            <m:t>𝑑𝑦𝑑𝑥</m:t>
                          </m:r>
                        </m:e>
                      </m:nary>
                    </m:oMath>
                  </m:oMathPara>
                </a14:m>
                <a:endParaRPr lang="de-DE" sz="2000" dirty="0"/>
              </a:p>
            </p:txBody>
          </p:sp>
        </mc:Choice>
        <mc:Fallback xmlns="">
          <p:sp>
            <p:nvSpPr>
              <p:cNvPr id="16" name="Textfeld 15"/>
              <p:cNvSpPr txBox="1">
                <a:spLocks noRot="1" noChangeAspect="1" noMove="1" noResize="1" noEditPoints="1" noAdjustHandles="1" noChangeArrowheads="1" noChangeShapeType="1" noTextEdit="1"/>
              </p:cNvSpPr>
              <p:nvPr/>
            </p:nvSpPr>
            <p:spPr>
              <a:xfrm>
                <a:off x="1187624" y="3989333"/>
                <a:ext cx="5231047" cy="102431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1187624" y="5157192"/>
                <a:ext cx="5670655" cy="10831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.1</m:t>
                          </m:r>
                        </m:sub>
                        <m:sup>
                          <m:r>
                            <a:rPr lang="de-DE" sz="2000" b="0" i="1" smtClean="0">
                              <a:latin typeface="Cambria Math"/>
                            </a:rPr>
                            <m:t>0.5</m:t>
                          </m:r>
                        </m:sup>
                        <m:e>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1</m:t>
                                  </m:r>
                                </m:e>
                              </m:d>
                            </m:sub>
                          </m:sSub>
                          <m:d>
                            <m:dPr>
                              <m:ctrlPr>
                                <a:rPr lang="de-DE" sz="2000" i="1">
                                  <a:latin typeface="Cambria Math" panose="02040503050406030204" pitchFamily="18" charset="0"/>
                                </a:rPr>
                              </m:ctrlPr>
                            </m:dPr>
                            <m:e>
                              <m:r>
                                <a:rPr lang="de-DE" sz="2000" b="0" i="1" smtClean="0">
                                  <a:latin typeface="Cambria Math"/>
                                </a:rPr>
                                <m:t>𝑥</m:t>
                              </m:r>
                            </m:e>
                          </m:d>
                          <m:d>
                            <m:dPr>
                              <m:ctrlPr>
                                <a:rPr lang="de-DE" sz="2000" i="1" smtClean="0">
                                  <a:latin typeface="Cambria Math" panose="02040503050406030204" pitchFamily="18" charset="0"/>
                                </a:rPr>
                              </m:ctrlPr>
                            </m:dPr>
                            <m:e>
                              <m:nary>
                                <m:naryPr>
                                  <m:limLoc m:val="undOvr"/>
                                  <m:ctrlPr>
                                    <a:rPr lang="de-DE" sz="2000" i="1">
                                      <a:latin typeface="Cambria Math" panose="02040503050406030204" pitchFamily="18" charset="0"/>
                                    </a:rPr>
                                  </m:ctrlPr>
                                </m:naryPr>
                                <m:sub>
                                  <m:r>
                                    <m:rPr>
                                      <m:brk m:alnAt="24"/>
                                    </m:rPr>
                                    <a:rPr lang="de-DE" sz="2000" i="1">
                                      <a:latin typeface="Cambria Math"/>
                                    </a:rPr>
                                    <m:t>0</m:t>
                                  </m:r>
                                  <m:r>
                                    <a:rPr lang="de-DE" sz="2000" i="1">
                                      <a:latin typeface="Cambria Math"/>
                                    </a:rPr>
                                    <m:t>.4</m:t>
                                  </m:r>
                                </m:sub>
                                <m:sup>
                                  <m:r>
                                    <a:rPr lang="de-DE" sz="2000" i="1">
                                      <a:latin typeface="Cambria Math"/>
                                    </a:rPr>
                                    <m:t>0.9</m:t>
                                  </m:r>
                                </m:sup>
                                <m:e>
                                  <m:d>
                                    <m:dPr>
                                      <m:ctrlPr>
                                        <a:rPr lang="de-DE" sz="2000" i="1">
                                          <a:latin typeface="Cambria Math" panose="02040503050406030204" pitchFamily="18" charset="0"/>
                                        </a:rPr>
                                      </m:ctrlPr>
                                    </m:dPr>
                                    <m:e>
                                      <m:r>
                                        <a:rPr lang="de-DE" sz="2000" i="1">
                                          <a:latin typeface="Cambria Math"/>
                                        </a:rPr>
                                        <m:t>0.5</m:t>
                                      </m:r>
                                      <m:r>
                                        <a:rPr lang="de-DE" sz="2000" i="1">
                                          <a:latin typeface="Cambria Math"/>
                                        </a:rPr>
                                        <m:t>𝑥</m:t>
                                      </m:r>
                                      <m:r>
                                        <a:rPr lang="de-DE" sz="2000" i="1">
                                          <a:latin typeface="Cambria Math"/>
                                        </a:rPr>
                                        <m:t>+0.25</m:t>
                                      </m:r>
                                      <m:r>
                                        <a:rPr lang="de-DE" sz="2000" i="1">
                                          <a:latin typeface="Cambria Math"/>
                                        </a:rPr>
                                        <m:t>𝑦</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e>
                              </m:nary>
                              <m:r>
                                <a:rPr lang="de-DE" sz="2000" b="0" i="1" smtClean="0">
                                  <a:latin typeface="Cambria Math"/>
                                </a:rPr>
                                <m:t>𝑑𝑦</m:t>
                              </m:r>
                            </m:e>
                          </m:d>
                          <m:r>
                            <a:rPr lang="de-DE" sz="2000" b="0" i="1" smtClean="0">
                              <a:latin typeface="Cambria Math"/>
                            </a:rPr>
                            <m:t>𝑑𝑥</m:t>
                          </m:r>
                        </m:e>
                      </m:nary>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1187624" y="5157192"/>
                <a:ext cx="5670655" cy="1083182"/>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637097415"/>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373</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8" name="Textfeld 17"/>
              <p:cNvSpPr txBox="1"/>
              <p:nvPr/>
            </p:nvSpPr>
            <p:spPr>
              <a:xfrm>
                <a:off x="1218794" y="1124744"/>
                <a:ext cx="4594143" cy="10243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.1</m:t>
                          </m:r>
                        </m:sub>
                        <m:sup>
                          <m:r>
                            <a:rPr lang="de-DE" sz="2000" b="0" i="1" smtClean="0">
                              <a:latin typeface="Cambria Math"/>
                            </a:rPr>
                            <m:t>0.5</m:t>
                          </m:r>
                        </m:sup>
                        <m:e>
                          <m:sSubSup>
                            <m:sSubSupPr>
                              <m:ctrlPr>
                                <a:rPr lang="de-DE" sz="2000" b="0" i="1" smtClean="0">
                                  <a:latin typeface="Cambria Math" panose="02040503050406030204" pitchFamily="18" charset="0"/>
                                </a:rPr>
                              </m:ctrlPr>
                            </m:sSubSupPr>
                            <m:e>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i="1">
                                      <a:latin typeface="Cambria Math"/>
                                    </a:rPr>
                                    <m:t>𝑥</m:t>
                                  </m:r>
                                </m:e>
                              </m:d>
                              <m:d>
                                <m:dPr>
                                  <m:begChr m:val="["/>
                                  <m:endChr m:val="]"/>
                                  <m:ctrlPr>
                                    <a:rPr lang="de-DE" sz="2000" i="1">
                                      <a:latin typeface="Cambria Math" panose="02040503050406030204" pitchFamily="18" charset="0"/>
                                    </a:rPr>
                                  </m:ctrlPr>
                                </m:dPr>
                                <m:e>
                                  <m:r>
                                    <a:rPr lang="de-DE" sz="2000" b="0" i="1" smtClean="0">
                                      <a:latin typeface="Cambria Math"/>
                                    </a:rPr>
                                    <m:t>0.5</m:t>
                                  </m:r>
                                  <m:r>
                                    <a:rPr lang="de-DE" sz="2000" b="0" i="1" smtClean="0">
                                      <a:latin typeface="Cambria Math"/>
                                    </a:rPr>
                                    <m:t>𝑥𝑦</m:t>
                                  </m:r>
                                  <m:r>
                                    <a:rPr lang="de-DE" sz="2000" b="0" i="1" smtClean="0">
                                      <a:latin typeface="Cambria Math"/>
                                    </a:rPr>
                                    <m:t>+0.125</m:t>
                                  </m:r>
                                  <m:sSup>
                                    <m:sSupPr>
                                      <m:ctrlPr>
                                        <a:rPr lang="de-DE" sz="2000" b="0" i="1" smtClean="0">
                                          <a:latin typeface="Cambria Math" panose="02040503050406030204" pitchFamily="18" charset="0"/>
                                        </a:rPr>
                                      </m:ctrlPr>
                                    </m:sSupPr>
                                    <m:e>
                                      <m:r>
                                        <a:rPr lang="de-DE" sz="2000" b="0" i="1" smtClean="0">
                                          <a:latin typeface="Cambria Math"/>
                                        </a:rPr>
                                        <m:t>𝑦</m:t>
                                      </m:r>
                                    </m:e>
                                    <m:sup>
                                      <m:r>
                                        <a:rPr lang="de-DE" sz="2000" b="0" i="1" smtClean="0">
                                          <a:latin typeface="Cambria Math"/>
                                        </a:rPr>
                                        <m:t>2</m:t>
                                      </m:r>
                                    </m:sup>
                                  </m:sSup>
                                </m:e>
                              </m:d>
                            </m:e>
                            <m:sub>
                              <m:r>
                                <a:rPr lang="de-DE" sz="2000" b="0" i="1" smtClean="0">
                                  <a:latin typeface="Cambria Math"/>
                                </a:rPr>
                                <m:t>𝑦</m:t>
                              </m:r>
                              <m:r>
                                <a:rPr lang="de-DE" sz="2000" b="0" i="1" smtClean="0">
                                  <a:latin typeface="Cambria Math"/>
                                </a:rPr>
                                <m:t>=0.4</m:t>
                              </m:r>
                            </m:sub>
                            <m:sup>
                              <m:r>
                                <a:rPr lang="de-DE" sz="2000" b="0" i="1" smtClean="0">
                                  <a:latin typeface="Cambria Math"/>
                                </a:rPr>
                                <m:t>𝑦</m:t>
                              </m:r>
                              <m:r>
                                <a:rPr lang="de-DE" sz="2000" b="0" i="1" smtClean="0">
                                  <a:latin typeface="Cambria Math"/>
                                </a:rPr>
                                <m:t>=0.9</m:t>
                              </m:r>
                            </m:sup>
                          </m:sSubSup>
                          <m:r>
                            <a:rPr lang="de-DE" sz="2000" b="0" i="1" smtClean="0">
                              <a:latin typeface="Cambria Math"/>
                            </a:rPr>
                            <m:t>𝑑𝑥</m:t>
                          </m:r>
                        </m:e>
                      </m:nary>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1218794" y="1124744"/>
                <a:ext cx="4594143" cy="102431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187624" y="2276872"/>
                <a:ext cx="6242543" cy="10243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.1</m:t>
                          </m:r>
                        </m:sub>
                        <m:sup>
                          <m:r>
                            <a:rPr lang="de-DE" sz="2000" b="0" i="1" smtClean="0">
                              <a:latin typeface="Cambria Math"/>
                            </a:rPr>
                            <m:t>0.5</m:t>
                          </m:r>
                        </m:sup>
                        <m:e>
                          <m:d>
                            <m:dPr>
                              <m:ctrlPr>
                                <a:rPr lang="de-DE" sz="2000" b="0" i="1" smtClean="0">
                                  <a:latin typeface="Cambria Math" panose="02040503050406030204" pitchFamily="18" charset="0"/>
                                </a:rPr>
                              </m:ctrlPr>
                            </m:dPr>
                            <m:e>
                              <m:r>
                                <a:rPr lang="de-DE" sz="2000" b="0" i="1" smtClean="0">
                                  <a:latin typeface="Cambria Math"/>
                                </a:rPr>
                                <m:t>0.45</m:t>
                              </m:r>
                              <m:r>
                                <a:rPr lang="de-DE" sz="2000" b="0" i="1" smtClean="0">
                                  <a:latin typeface="Cambria Math"/>
                                </a:rPr>
                                <m:t>𝑥</m:t>
                              </m:r>
                              <m:r>
                                <a:rPr lang="de-DE" sz="2000" b="0" i="1" smtClean="0">
                                  <a:latin typeface="Cambria Math"/>
                                </a:rPr>
                                <m:t>+0.125×</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0.9</m:t>
                                  </m:r>
                                </m:e>
                                <m:sup>
                                  <m:r>
                                    <a:rPr lang="de-DE" sz="2000" b="0" i="1" smtClean="0">
                                      <a:latin typeface="Cambria Math"/>
                                      <a:ea typeface="Cambria Math"/>
                                    </a:rPr>
                                    <m:t>2</m:t>
                                  </m:r>
                                </m:sup>
                              </m:sSup>
                              <m:r>
                                <a:rPr lang="de-DE" sz="2000" b="0" i="1" smtClean="0">
                                  <a:latin typeface="Cambria Math"/>
                                  <a:ea typeface="Cambria Math"/>
                                </a:rPr>
                                <m:t>−0.2</m:t>
                              </m:r>
                              <m:r>
                                <a:rPr lang="de-DE" sz="2000" b="0" i="1" smtClean="0">
                                  <a:latin typeface="Cambria Math"/>
                                  <a:ea typeface="Cambria Math"/>
                                </a:rPr>
                                <m:t>𝑥</m:t>
                              </m:r>
                              <m:r>
                                <a:rPr lang="de-DE" sz="2000" b="0" i="1" smtClean="0">
                                  <a:latin typeface="Cambria Math"/>
                                  <a:ea typeface="Cambria Math"/>
                                </a:rPr>
                                <m:t>−0.125×</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0.4</m:t>
                                  </m:r>
                                </m:e>
                                <m:sup>
                                  <m:r>
                                    <a:rPr lang="de-DE" sz="2000" b="0" i="1" smtClean="0">
                                      <a:latin typeface="Cambria Math"/>
                                      <a:ea typeface="Cambria Math"/>
                                    </a:rPr>
                                    <m:t>2</m:t>
                                  </m:r>
                                </m:sup>
                              </m:sSup>
                            </m:e>
                          </m:d>
                          <m:r>
                            <a:rPr lang="de-DE" sz="2000" b="0" i="1" smtClean="0">
                              <a:latin typeface="Cambria Math"/>
                            </a:rPr>
                            <m:t>𝑑𝑥</m:t>
                          </m:r>
                        </m:e>
                      </m:nary>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1187624" y="2276872"/>
                <a:ext cx="6242543" cy="102431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207058" y="3453591"/>
                <a:ext cx="6250301" cy="10243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.1</m:t>
                          </m:r>
                        </m:sub>
                        <m:sup>
                          <m:r>
                            <a:rPr lang="de-DE" sz="2000" b="0" i="1" smtClean="0">
                              <a:latin typeface="Cambria Math"/>
                            </a:rPr>
                            <m:t>0.5</m:t>
                          </m:r>
                        </m:sup>
                        <m:e>
                          <m:d>
                            <m:dPr>
                              <m:ctrlPr>
                                <a:rPr lang="de-DE" sz="2000" b="0" i="1" smtClean="0">
                                  <a:latin typeface="Cambria Math" panose="02040503050406030204" pitchFamily="18" charset="0"/>
                                </a:rPr>
                              </m:ctrlPr>
                            </m:dPr>
                            <m:e>
                              <m:r>
                                <a:rPr lang="de-DE" sz="2000" b="0" i="1" smtClean="0">
                                  <a:latin typeface="Cambria Math"/>
                                </a:rPr>
                                <m:t>0.25</m:t>
                              </m:r>
                              <m:r>
                                <a:rPr lang="de-DE" sz="2000" b="0" i="1" smtClean="0">
                                  <a:latin typeface="Cambria Math"/>
                                </a:rPr>
                                <m:t>𝑥</m:t>
                              </m:r>
                              <m:r>
                                <a:rPr lang="de-DE" sz="2000" b="0" i="1" smtClean="0">
                                  <a:latin typeface="Cambria Math"/>
                                </a:rPr>
                                <m:t>+0.08125</m:t>
                              </m:r>
                            </m:e>
                          </m:d>
                          <m:r>
                            <a:rPr lang="de-DE" sz="2000" b="0" i="1" smtClean="0">
                              <a:latin typeface="Cambria Math"/>
                            </a:rPr>
                            <m:t>𝑑𝑥</m:t>
                          </m:r>
                        </m:e>
                      </m:nary>
                      <m:r>
                        <a:rPr lang="de-DE" sz="2000" b="0" i="1" smtClean="0">
                          <a:latin typeface="Cambria Math"/>
                        </a:rPr>
                        <m:t>=</m:t>
                      </m:r>
                      <m:sSubSup>
                        <m:sSubSupPr>
                          <m:ctrlPr>
                            <a:rPr lang="de-DE" sz="2000" b="0" i="1" smtClean="0">
                              <a:latin typeface="Cambria Math" panose="02040503050406030204" pitchFamily="18" charset="0"/>
                            </a:rPr>
                          </m:ctrlPr>
                        </m:sSubSupPr>
                        <m:e>
                          <m:d>
                            <m:dPr>
                              <m:begChr m:val="["/>
                              <m:endChr m:val="]"/>
                              <m:ctrlPr>
                                <a:rPr lang="de-DE" sz="2000" i="1">
                                  <a:latin typeface="Cambria Math" panose="02040503050406030204" pitchFamily="18" charset="0"/>
                                </a:rPr>
                              </m:ctrlPr>
                            </m:dPr>
                            <m:e>
                              <m:r>
                                <a:rPr lang="de-DE" sz="2000" b="0" i="1" smtClean="0">
                                  <a:latin typeface="Cambria Math"/>
                                </a:rPr>
                                <m:t>0.125</m:t>
                              </m:r>
                              <m:sSup>
                                <m:sSupPr>
                                  <m:ctrlPr>
                                    <a:rPr lang="de-DE" sz="2000" b="0" i="1" smtClean="0">
                                      <a:latin typeface="Cambria Math" panose="02040503050406030204" pitchFamily="18" charset="0"/>
                                    </a:rPr>
                                  </m:ctrlPr>
                                </m:sSupPr>
                                <m:e>
                                  <m:r>
                                    <a:rPr lang="de-DE" sz="2000" b="0" i="1" smtClean="0">
                                      <a:latin typeface="Cambria Math"/>
                                    </a:rPr>
                                    <m:t>𝑥</m:t>
                                  </m:r>
                                </m:e>
                                <m:sup>
                                  <m:r>
                                    <a:rPr lang="de-DE" sz="2000" b="0" i="1" smtClean="0">
                                      <a:latin typeface="Cambria Math"/>
                                    </a:rPr>
                                    <m:t>2</m:t>
                                  </m:r>
                                </m:sup>
                              </m:sSup>
                              <m:r>
                                <a:rPr lang="de-DE" sz="2000" b="0" i="1" smtClean="0">
                                  <a:latin typeface="Cambria Math"/>
                                </a:rPr>
                                <m:t>+0.08125</m:t>
                              </m:r>
                              <m:r>
                                <a:rPr lang="de-DE" sz="2000" b="0" i="1" smtClean="0">
                                  <a:latin typeface="Cambria Math"/>
                                </a:rPr>
                                <m:t>𝑥</m:t>
                              </m:r>
                            </m:e>
                          </m:d>
                        </m:e>
                        <m:sub>
                          <m:r>
                            <a:rPr lang="de-DE" sz="2000" b="0" i="1" smtClean="0">
                              <a:latin typeface="Cambria Math"/>
                            </a:rPr>
                            <m:t>0.1</m:t>
                          </m:r>
                        </m:sub>
                        <m:sup>
                          <m:r>
                            <a:rPr lang="de-DE" sz="2000" b="0" i="1" smtClean="0">
                              <a:latin typeface="Cambria Math"/>
                            </a:rPr>
                            <m:t>0.5</m:t>
                          </m:r>
                        </m:sup>
                      </m:sSubSup>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1207058" y="3453591"/>
                <a:ext cx="6250301" cy="102431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207058" y="4647116"/>
                <a:ext cx="557171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0.03125+0.040625−0.00125−0.008125</m:t>
                          </m:r>
                        </m:e>
                      </m:d>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1207058" y="4647116"/>
                <a:ext cx="5571718"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218794" y="5403913"/>
                <a:ext cx="1285031"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=0.0625</m:t>
                      </m:r>
                    </m:oMath>
                  </m:oMathPara>
                </a14:m>
                <a:endParaRPr lang="de-DE" sz="2000" dirty="0"/>
              </a:p>
            </p:txBody>
          </p:sp>
        </mc:Choice>
        <mc:Fallback xmlns="">
          <p:sp>
            <p:nvSpPr>
              <p:cNvPr id="24" name="Textfeld 23"/>
              <p:cNvSpPr txBox="1">
                <a:spLocks noRot="1" noChangeAspect="1" noMove="1" noResize="1" noEditPoints="1" noAdjustHandles="1" noChangeArrowheads="1" noChangeShapeType="1" noTextEdit="1"/>
              </p:cNvSpPr>
              <p:nvPr/>
            </p:nvSpPr>
            <p:spPr>
              <a:xfrm>
                <a:off x="1218794" y="5403913"/>
                <a:ext cx="1285031" cy="400110"/>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853748850"/>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374</a:t>
            </a:r>
            <a:endParaRPr lang="de-DE" sz="8000" b="1" dirty="0">
              <a:solidFill>
                <a:schemeClr val="tx1"/>
              </a:solidFill>
              <a:latin typeface="+mj-lt"/>
            </a:endParaRPr>
          </a:p>
        </p:txBody>
      </p:sp>
      <p:sp>
        <p:nvSpPr>
          <p:cNvPr id="11" name="Textfeld 10"/>
          <p:cNvSpPr txBox="1"/>
          <p:nvPr/>
        </p:nvSpPr>
        <p:spPr>
          <a:xfrm>
            <a:off x="468313" y="1124744"/>
            <a:ext cx="7298838" cy="400110"/>
          </a:xfrm>
          <a:prstGeom prst="rect">
            <a:avLst/>
          </a:prstGeom>
          <a:noFill/>
        </p:spPr>
        <p:txBody>
          <a:bodyPr wrap="square" rtlCol="0">
            <a:spAutoFit/>
          </a:bodyPr>
          <a:lstStyle/>
          <a:p>
            <a:r>
              <a:rPr lang="de-DE" sz="2000" dirty="0">
                <a:latin typeface="+mn-lt"/>
              </a:rPr>
              <a:t>&gt; Die Randdichte von </a:t>
            </a:r>
            <a:r>
              <a:rPr lang="de-DE" sz="2000" i="1" dirty="0">
                <a:latin typeface="+mn-lt"/>
              </a:rPr>
              <a:t>X</a:t>
            </a:r>
            <a:r>
              <a:rPr lang="de-DE" sz="2000" dirty="0">
                <a:latin typeface="+mn-lt"/>
              </a:rPr>
              <a:t> errechnet sich als</a:t>
            </a:r>
          </a:p>
        </p:txBody>
      </p:sp>
      <mc:AlternateContent xmlns:mc="http://schemas.openxmlformats.org/markup-compatibility/2006" xmlns:a14="http://schemas.microsoft.com/office/drawing/2010/main">
        <mc:Choice Requires="a14">
          <p:sp>
            <p:nvSpPr>
              <p:cNvPr id="12" name="Textfeld 11"/>
              <p:cNvSpPr txBox="1"/>
              <p:nvPr/>
            </p:nvSpPr>
            <p:spPr>
              <a:xfrm>
                <a:off x="824843" y="1543389"/>
                <a:ext cx="2863028" cy="99193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𝑋𝑌</m:t>
                              </m:r>
                            </m:sub>
                          </m:sSub>
                        </m:e>
                      </m:nary>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r>
                        <a:rPr lang="de-DE" sz="2000" b="0" i="1" smtClean="0">
                          <a:solidFill>
                            <a:schemeClr val="tx1"/>
                          </a:solidFill>
                          <a:latin typeface="Cambria Math"/>
                        </a:rPr>
                        <m:t>𝑑𝑦</m:t>
                      </m:r>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824843" y="1543389"/>
                <a:ext cx="2863028" cy="99193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475656" y="2615684"/>
                <a:ext cx="4536434" cy="99193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nary>
                        <m:naryPr>
                          <m:limLoc m:val="undOvr"/>
                          <m:ctrlPr>
                            <a:rPr lang="de-DE" sz="2000" i="1">
                              <a:solidFill>
                                <a:schemeClr val="tx1"/>
                              </a:solidFill>
                              <a:latin typeface="Cambria Math" panose="02040503050406030204" pitchFamily="18" charset="0"/>
                            </a:rPr>
                          </m:ctrlPr>
                        </m:naryPr>
                        <m:sub>
                          <m:r>
                            <m:rPr>
                              <m:brk m:alnAt="24"/>
                            </m:rPr>
                            <a:rPr lang="de-DE" sz="2000" i="1">
                              <a:solidFill>
                                <a:schemeClr val="tx1"/>
                              </a:solidFill>
                              <a:latin typeface="Cambria Math"/>
                            </a:rPr>
                            <m:t>−</m:t>
                          </m:r>
                          <m:r>
                            <a:rPr lang="de-DE" sz="2000" i="1">
                              <a:solidFill>
                                <a:schemeClr val="tx1"/>
                              </a:solidFill>
                              <a:latin typeface="Cambria Math"/>
                              <a:ea typeface="Cambria Math"/>
                            </a:rPr>
                            <m:t>∞</m:t>
                          </m:r>
                        </m:sub>
                        <m:sup>
                          <m:r>
                            <a:rPr lang="de-DE" sz="2000" i="1">
                              <a:solidFill>
                                <a:schemeClr val="tx1"/>
                              </a:solidFill>
                              <a:latin typeface="Cambria Math"/>
                              <a:ea typeface="Cambria Math"/>
                            </a:rPr>
                            <m:t>∞</m:t>
                          </m:r>
                        </m:sup>
                        <m:e>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0.5</m:t>
                              </m:r>
                              <m:r>
                                <a:rPr lang="de-DE" sz="2000" i="1">
                                  <a:solidFill>
                                    <a:schemeClr val="tx1"/>
                                  </a:solidFill>
                                  <a:latin typeface="Cambria Math"/>
                                </a:rPr>
                                <m:t>𝑥</m:t>
                              </m:r>
                              <m:r>
                                <a:rPr lang="de-DE" sz="2000" i="1">
                                  <a:solidFill>
                                    <a:schemeClr val="tx1"/>
                                  </a:solidFill>
                                  <a:latin typeface="Cambria Math"/>
                                </a:rPr>
                                <m:t>+0.25</m:t>
                              </m:r>
                              <m:r>
                                <a:rPr lang="de-DE" sz="2000" i="1">
                                  <a:solidFill>
                                    <a:schemeClr val="tx1"/>
                                  </a:solidFill>
                                  <a:latin typeface="Cambria Math"/>
                                </a:rPr>
                                <m:t>𝑦</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0,2</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𝑦</m:t>
                              </m:r>
                            </m:e>
                          </m:d>
                        </m:e>
                      </m:nary>
                      <m:r>
                        <a:rPr lang="de-DE" sz="2000" i="1">
                          <a:solidFill>
                            <a:schemeClr val="tx1"/>
                          </a:solidFill>
                          <a:latin typeface="Cambria Math"/>
                        </a:rPr>
                        <m:t>𝑑</m:t>
                      </m:r>
                      <m:r>
                        <a:rPr lang="de-DE" sz="2000" b="0" i="1" smtClean="0">
                          <a:solidFill>
                            <a:schemeClr val="tx1"/>
                          </a:solidFill>
                          <a:latin typeface="Cambria Math"/>
                        </a:rPr>
                        <m:t>𝑦</m:t>
                      </m:r>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475656" y="2615684"/>
                <a:ext cx="4536434" cy="99193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460773" y="4797152"/>
                <a:ext cx="3759747" cy="49116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sSubSup>
                        <m:sSubSupPr>
                          <m:ctrlPr>
                            <a:rPr lang="de-DE" sz="2000" i="1" smtClean="0">
                              <a:solidFill>
                                <a:schemeClr val="tx1"/>
                              </a:solidFill>
                              <a:latin typeface="Cambria Math" panose="02040503050406030204" pitchFamily="18" charset="0"/>
                            </a:rPr>
                          </m:ctrlPr>
                        </m:sSubSupPr>
                        <m:e>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0.5</m:t>
                              </m:r>
                              <m:r>
                                <a:rPr lang="de-DE" sz="2000" i="1">
                                  <a:solidFill>
                                    <a:schemeClr val="tx1"/>
                                  </a:solidFill>
                                  <a:latin typeface="Cambria Math"/>
                                </a:rPr>
                                <m:t>𝑥𝑦</m:t>
                              </m:r>
                              <m:r>
                                <a:rPr lang="de-DE" sz="2000" i="1">
                                  <a:solidFill>
                                    <a:schemeClr val="tx1"/>
                                  </a:solidFill>
                                  <a:latin typeface="Cambria Math"/>
                                </a:rPr>
                                <m:t>+0.125</m:t>
                              </m:r>
                              <m:sSup>
                                <m:sSupPr>
                                  <m:ctrlPr>
                                    <a:rPr lang="de-DE" sz="2000" i="1" smtClean="0">
                                      <a:solidFill>
                                        <a:schemeClr val="tx1"/>
                                      </a:solidFill>
                                      <a:latin typeface="Cambria Math" panose="02040503050406030204" pitchFamily="18" charset="0"/>
                                    </a:rPr>
                                  </m:ctrlPr>
                                </m:sSupPr>
                                <m:e>
                                  <m:r>
                                    <a:rPr lang="de-DE" sz="2000" b="0" i="1" smtClean="0">
                                      <a:solidFill>
                                        <a:schemeClr val="tx1"/>
                                      </a:solidFill>
                                      <a:latin typeface="Cambria Math"/>
                                    </a:rPr>
                                    <m:t>𝑦</m:t>
                                  </m:r>
                                </m:e>
                                <m:sup>
                                  <m:r>
                                    <a:rPr lang="de-DE" sz="2000" b="0" i="1" smtClean="0">
                                      <a:solidFill>
                                        <a:schemeClr val="tx1"/>
                                      </a:solidFill>
                                      <a:latin typeface="Cambria Math"/>
                                    </a:rPr>
                                    <m:t>2</m:t>
                                  </m:r>
                                </m:sup>
                              </m:sSup>
                            </m:e>
                          </m:d>
                        </m:e>
                        <m:sub>
                          <m:r>
                            <a:rPr lang="de-DE" sz="2000" b="0" i="1" smtClean="0">
                              <a:solidFill>
                                <a:schemeClr val="tx1"/>
                              </a:solidFill>
                              <a:latin typeface="Cambria Math"/>
                            </a:rPr>
                            <m:t>𝑦</m:t>
                          </m:r>
                          <m:r>
                            <a:rPr lang="de-DE" sz="2000" b="0" i="1" smtClean="0">
                              <a:solidFill>
                                <a:schemeClr val="tx1"/>
                              </a:solidFill>
                              <a:latin typeface="Cambria Math"/>
                            </a:rPr>
                            <m:t>=0</m:t>
                          </m:r>
                        </m:sub>
                        <m:sup>
                          <m:r>
                            <a:rPr lang="de-DE" sz="2000" b="0" i="1" smtClean="0">
                              <a:solidFill>
                                <a:schemeClr val="tx1"/>
                              </a:solidFill>
                              <a:latin typeface="Cambria Math"/>
                            </a:rPr>
                            <m:t>𝑦</m:t>
                          </m:r>
                          <m:r>
                            <a:rPr lang="de-DE" sz="2000" b="0" i="1" smtClean="0">
                              <a:solidFill>
                                <a:schemeClr val="tx1"/>
                              </a:solidFill>
                              <a:latin typeface="Cambria Math"/>
                            </a:rPr>
                            <m:t>=2</m:t>
                          </m:r>
                        </m:sup>
                      </m:sSubSup>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460773" y="4797152"/>
                <a:ext cx="3759747" cy="491160"/>
              </a:xfrm>
              <a:prstGeom prst="rect">
                <a:avLst/>
              </a:prstGeom>
              <a:blipFill rotWithShape="1">
                <a:blip r:embed="rId5"/>
                <a:stretch>
                  <a:fillRect b="-370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1468321" y="3680771"/>
                <a:ext cx="3592843" cy="101989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nary>
                        <m:naryPr>
                          <m:limLoc m:val="undOvr"/>
                          <m:ctrlPr>
                            <a:rPr lang="de-DE" sz="2000" i="1">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0</m:t>
                          </m:r>
                        </m:sub>
                        <m:sup>
                          <m:r>
                            <a:rPr lang="de-DE" sz="2000" b="0" i="1" smtClean="0">
                              <a:solidFill>
                                <a:schemeClr val="tx1"/>
                              </a:solidFill>
                              <a:latin typeface="Cambria Math"/>
                              <a:ea typeface="Cambria Math"/>
                            </a:rPr>
                            <m:t>2</m:t>
                          </m:r>
                        </m:sup>
                        <m:e>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0.5</m:t>
                              </m:r>
                              <m:r>
                                <a:rPr lang="de-DE" sz="2000" i="1">
                                  <a:solidFill>
                                    <a:schemeClr val="tx1"/>
                                  </a:solidFill>
                                  <a:latin typeface="Cambria Math"/>
                                </a:rPr>
                                <m:t>𝑥</m:t>
                              </m:r>
                              <m:r>
                                <a:rPr lang="de-DE" sz="2000" i="1">
                                  <a:solidFill>
                                    <a:schemeClr val="tx1"/>
                                  </a:solidFill>
                                  <a:latin typeface="Cambria Math"/>
                                </a:rPr>
                                <m:t>+0.25</m:t>
                              </m:r>
                              <m:r>
                                <a:rPr lang="de-DE" sz="2000" i="1">
                                  <a:solidFill>
                                    <a:schemeClr val="tx1"/>
                                  </a:solidFill>
                                  <a:latin typeface="Cambria Math"/>
                                </a:rPr>
                                <m:t>𝑦</m:t>
                              </m:r>
                            </m:e>
                          </m:d>
                        </m:e>
                      </m:nary>
                      <m:r>
                        <a:rPr lang="de-DE" sz="2000" i="1">
                          <a:solidFill>
                            <a:schemeClr val="tx1"/>
                          </a:solidFill>
                          <a:latin typeface="Cambria Math"/>
                        </a:rPr>
                        <m:t>𝑑</m:t>
                      </m:r>
                      <m:r>
                        <a:rPr lang="de-DE" sz="2000" b="0" i="1" smtClean="0">
                          <a:solidFill>
                            <a:schemeClr val="tx1"/>
                          </a:solidFill>
                          <a:latin typeface="Cambria Math"/>
                        </a:rPr>
                        <m:t>𝑦</m:t>
                      </m:r>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468321" y="3680771"/>
                <a:ext cx="3592843" cy="1019895"/>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460772" y="5467390"/>
                <a:ext cx="2822183" cy="42203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d>
                        <m:dPr>
                          <m:ctrlPr>
                            <a:rPr lang="de-DE" sz="2000" i="1" smtClean="0">
                              <a:solidFill>
                                <a:schemeClr val="tx1"/>
                              </a:solidFill>
                              <a:latin typeface="Cambria Math" panose="02040503050406030204" pitchFamily="18" charset="0"/>
                            </a:rPr>
                          </m:ctrlPr>
                        </m:dPr>
                        <m:e>
                          <m:r>
                            <a:rPr lang="de-DE" sz="2000" i="1">
                              <a:solidFill>
                                <a:schemeClr val="tx1"/>
                              </a:solidFill>
                              <a:latin typeface="Cambria Math"/>
                            </a:rPr>
                            <m:t>𝑥</m:t>
                          </m:r>
                          <m:r>
                            <a:rPr lang="de-DE" sz="2000" i="1">
                              <a:solidFill>
                                <a:schemeClr val="tx1"/>
                              </a:solidFill>
                              <a:latin typeface="Cambria Math"/>
                            </a:rPr>
                            <m:t>+0.5−0</m:t>
                          </m:r>
                        </m:e>
                      </m:d>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460772" y="5467390"/>
                <a:ext cx="2822183" cy="422039"/>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475656" y="6021288"/>
                <a:ext cx="2373150" cy="42203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d>
                        <m:dPr>
                          <m:ctrlPr>
                            <a:rPr lang="de-DE" sz="2000" i="1" smtClean="0">
                              <a:solidFill>
                                <a:schemeClr val="tx1"/>
                              </a:solidFill>
                              <a:latin typeface="Cambria Math" panose="02040503050406030204" pitchFamily="18" charset="0"/>
                            </a:rPr>
                          </m:ctrlPr>
                        </m:dPr>
                        <m:e>
                          <m:r>
                            <a:rPr lang="de-DE" sz="2000" i="1">
                              <a:solidFill>
                                <a:schemeClr val="tx1"/>
                              </a:solidFill>
                              <a:latin typeface="Cambria Math"/>
                            </a:rPr>
                            <m:t>𝑥</m:t>
                          </m:r>
                          <m:r>
                            <a:rPr lang="de-DE" sz="2000" i="1">
                              <a:solidFill>
                                <a:schemeClr val="tx1"/>
                              </a:solidFill>
                              <a:latin typeface="Cambria Math"/>
                            </a:rPr>
                            <m:t>+0.5</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475656" y="6021288"/>
                <a:ext cx="2373150" cy="422039"/>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730152498"/>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375</a:t>
            </a:r>
            <a:endParaRPr lang="de-DE" sz="8000" b="1" dirty="0">
              <a:solidFill>
                <a:schemeClr val="tx1"/>
              </a:solidFill>
              <a:latin typeface="+mj-lt"/>
            </a:endParaRPr>
          </a:p>
        </p:txBody>
      </p:sp>
      <p:sp>
        <p:nvSpPr>
          <p:cNvPr id="6" name="Textfeld 5"/>
          <p:cNvSpPr txBox="1"/>
          <p:nvPr/>
        </p:nvSpPr>
        <p:spPr>
          <a:xfrm>
            <a:off x="468313" y="1124744"/>
            <a:ext cx="7298838" cy="400110"/>
          </a:xfrm>
          <a:prstGeom prst="rect">
            <a:avLst/>
          </a:prstGeom>
          <a:noFill/>
        </p:spPr>
        <p:txBody>
          <a:bodyPr wrap="square" rtlCol="0">
            <a:spAutoFit/>
          </a:bodyPr>
          <a:lstStyle/>
          <a:p>
            <a:r>
              <a:rPr lang="de-DE" sz="2000" dirty="0">
                <a:latin typeface="+mn-lt"/>
              </a:rPr>
              <a:t>&gt; Für die Randdichte von </a:t>
            </a:r>
            <a:r>
              <a:rPr lang="de-DE" sz="2000" i="1" dirty="0">
                <a:latin typeface="+mn-lt"/>
              </a:rPr>
              <a:t>Y</a:t>
            </a:r>
            <a:r>
              <a:rPr lang="de-DE" sz="2000" dirty="0">
                <a:latin typeface="+mn-lt"/>
              </a:rPr>
              <a:t> erhält man analog</a:t>
            </a:r>
          </a:p>
        </p:txBody>
      </p:sp>
      <mc:AlternateContent xmlns:mc="http://schemas.openxmlformats.org/markup-compatibility/2006" xmlns:a14="http://schemas.microsoft.com/office/drawing/2010/main">
        <mc:Choice Requires="a14">
          <p:sp>
            <p:nvSpPr>
              <p:cNvPr id="7" name="Textfeld 6"/>
              <p:cNvSpPr txBox="1"/>
              <p:nvPr/>
            </p:nvSpPr>
            <p:spPr>
              <a:xfrm>
                <a:off x="824843" y="1543389"/>
                <a:ext cx="6319807" cy="99193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𝑋𝑌</m:t>
                              </m:r>
                            </m:sub>
                          </m:sSub>
                        </m:e>
                      </m:nary>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r>
                        <a:rPr lang="de-DE" sz="2000" b="0" i="1" smtClean="0">
                          <a:solidFill>
                            <a:schemeClr val="tx1"/>
                          </a:solidFill>
                          <a:latin typeface="Cambria Math"/>
                        </a:rPr>
                        <m:t>𝑑𝑥</m:t>
                      </m:r>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0.25</m:t>
                          </m:r>
                          <m:r>
                            <a:rPr lang="de-DE" sz="2000" b="0" i="1" smtClean="0">
                              <a:solidFill>
                                <a:schemeClr val="tx1"/>
                              </a:solidFill>
                              <a:latin typeface="Cambria Math"/>
                            </a:rPr>
                            <m:t>𝑦</m:t>
                          </m:r>
                          <m:r>
                            <a:rPr lang="de-DE" sz="2000" b="0" i="1" smtClean="0">
                              <a:solidFill>
                                <a:schemeClr val="tx1"/>
                              </a:solidFill>
                              <a:latin typeface="Cambria Math"/>
                            </a:rPr>
                            <m:t>+0.25</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2</m:t>
                              </m:r>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oMath>
                  </m:oMathPara>
                </a14:m>
                <a:endParaRPr lang="de-DE" sz="2000" dirty="0">
                  <a:solidFill>
                    <a:schemeClr val="tx1"/>
                  </a:solidFill>
                </a:endParaRPr>
              </a:p>
            </p:txBody>
          </p:sp>
        </mc:Choice>
        <mc:Fallback xmlns="">
          <p:sp>
            <p:nvSpPr>
              <p:cNvPr id="7" name="Textfeld 6"/>
              <p:cNvSpPr txBox="1">
                <a:spLocks noRot="1" noChangeAspect="1" noMove="1" noResize="1" noEditPoints="1" noAdjustHandles="1" noChangeArrowheads="1" noChangeShapeType="1" noTextEdit="1"/>
              </p:cNvSpPr>
              <p:nvPr/>
            </p:nvSpPr>
            <p:spPr>
              <a:xfrm>
                <a:off x="824843" y="1543389"/>
                <a:ext cx="6319807" cy="991938"/>
              </a:xfrm>
              <a:prstGeom prst="rect">
                <a:avLst/>
              </a:prstGeom>
              <a:blipFill rotWithShape="1">
                <a:blip r:embed="rId3"/>
                <a:stretch>
                  <a:fillRect/>
                </a:stretch>
              </a:blipFill>
            </p:spPr>
            <p:txBody>
              <a:bodyPr/>
              <a:lstStyle/>
              <a:p>
                <a:r>
                  <a:rPr lang="de-DE">
                    <a:noFill/>
                  </a:rPr>
                  <a:t> </a:t>
                </a:r>
              </a:p>
            </p:txBody>
          </p:sp>
        </mc:Fallback>
      </mc:AlternateContent>
      <p:sp>
        <p:nvSpPr>
          <p:cNvPr id="8" name="Textfeld 7"/>
          <p:cNvSpPr txBox="1"/>
          <p:nvPr/>
        </p:nvSpPr>
        <p:spPr>
          <a:xfrm>
            <a:off x="468313" y="2636912"/>
            <a:ext cx="7298838" cy="400110"/>
          </a:xfrm>
          <a:prstGeom prst="rect">
            <a:avLst/>
          </a:prstGeom>
          <a:noFill/>
        </p:spPr>
        <p:txBody>
          <a:bodyPr wrap="square" rtlCol="0">
            <a:spAutoFit/>
          </a:bodyPr>
          <a:lstStyle/>
          <a:p>
            <a:r>
              <a:rPr lang="de-DE" sz="2000" dirty="0">
                <a:latin typeface="+mn-lt"/>
              </a:rPr>
              <a:t>&gt; Die bedingte Dichte von </a:t>
            </a:r>
            <a:r>
              <a:rPr lang="de-DE" sz="2000" i="1" dirty="0">
                <a:latin typeface="+mn-lt"/>
              </a:rPr>
              <a:t>X</a:t>
            </a:r>
            <a:r>
              <a:rPr lang="de-DE" sz="2000" dirty="0">
                <a:latin typeface="+mn-lt"/>
              </a:rPr>
              <a:t> gegeben </a:t>
            </a:r>
            <a:r>
              <a:rPr lang="de-DE" sz="2000" i="1" dirty="0">
                <a:latin typeface="+mn-lt"/>
              </a:rPr>
              <a:t>Y</a:t>
            </a:r>
            <a:r>
              <a:rPr lang="de-DE" sz="2000" dirty="0">
                <a:latin typeface="+mn-lt"/>
              </a:rPr>
              <a:t> = </a:t>
            </a:r>
            <a:r>
              <a:rPr lang="de-DE" sz="2000" i="1" dirty="0">
                <a:latin typeface="+mn-lt"/>
              </a:rPr>
              <a:t>y</a:t>
            </a:r>
            <a:r>
              <a:rPr lang="de-DE" sz="2000" dirty="0">
                <a:latin typeface="+mn-lt"/>
              </a:rPr>
              <a:t> lautet</a:t>
            </a:r>
          </a:p>
        </p:txBody>
      </p:sp>
      <mc:AlternateContent xmlns:mc="http://schemas.openxmlformats.org/markup-compatibility/2006" xmlns:a14="http://schemas.microsoft.com/office/drawing/2010/main">
        <mc:Choice Requires="a14">
          <p:sp>
            <p:nvSpPr>
              <p:cNvPr id="9" name="Textfeld 8"/>
              <p:cNvSpPr txBox="1"/>
              <p:nvPr/>
            </p:nvSpPr>
            <p:spPr>
              <a:xfrm>
                <a:off x="824843" y="3037022"/>
                <a:ext cx="2554802" cy="74360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𝑋𝑌</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b="0" i="1" smtClean="0">
                                  <a:solidFill>
                                    <a:schemeClr val="tx1"/>
                                  </a:solidFill>
                                  <a:latin typeface="Cambria Math"/>
                                </a:rPr>
                                <m:t>𝑌</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den>
                      </m:f>
                    </m:oMath>
                  </m:oMathPara>
                </a14:m>
                <a:endParaRPr lang="de-DE" sz="2000" dirty="0">
                  <a:solidFill>
                    <a:schemeClr val="tx1"/>
                  </a:solidFill>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824843" y="3037022"/>
                <a:ext cx="2554802" cy="743602"/>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1899641" y="4598057"/>
                <a:ext cx="2156103" cy="72314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2</m:t>
                          </m:r>
                          <m:r>
                            <a:rPr lang="de-DE" sz="2000" b="0" i="1" smtClean="0">
                              <a:latin typeface="Cambria Math"/>
                            </a:rPr>
                            <m:t>𝑥</m:t>
                          </m:r>
                          <m:r>
                            <a:rPr lang="de-DE" sz="2000" b="0" i="1" smtClean="0">
                              <a:latin typeface="Cambria Math"/>
                            </a:rPr>
                            <m:t>+</m:t>
                          </m:r>
                          <m:r>
                            <a:rPr lang="de-DE" sz="2000" b="0" i="1" smtClean="0">
                              <a:latin typeface="Cambria Math"/>
                            </a:rPr>
                            <m:t>𝑦</m:t>
                          </m:r>
                        </m:num>
                        <m:den>
                          <m:r>
                            <a:rPr lang="de-DE" sz="2000" b="0" i="1" smtClean="0">
                              <a:latin typeface="Cambria Math"/>
                            </a:rPr>
                            <m:t>𝑦</m:t>
                          </m:r>
                          <m:r>
                            <a:rPr lang="de-DE" sz="2000" b="0" i="1" smtClean="0">
                              <a:latin typeface="Cambria Math"/>
                            </a:rPr>
                            <m:t>+1</m:t>
                          </m:r>
                        </m:den>
                      </m:f>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i="1">
                              <a:latin typeface="Cambria Math"/>
                            </a:rPr>
                            <m:t>𝑥</m:t>
                          </m:r>
                        </m:e>
                      </m:d>
                    </m:oMath>
                  </m:oMathPara>
                </a14:m>
                <a:endParaRPr lang="de-DE" sz="2000" dirty="0"/>
              </a:p>
            </p:txBody>
          </p:sp>
        </mc:Choice>
        <mc:Fallback xmlns="">
          <p:sp>
            <p:nvSpPr>
              <p:cNvPr id="10" name="Textfeld 9"/>
              <p:cNvSpPr txBox="1">
                <a:spLocks noRot="1" noChangeAspect="1" noMove="1" noResize="1" noEditPoints="1" noAdjustHandles="1" noChangeArrowheads="1" noChangeShapeType="1" noTextEdit="1"/>
              </p:cNvSpPr>
              <p:nvPr/>
            </p:nvSpPr>
            <p:spPr>
              <a:xfrm>
                <a:off x="1899641" y="4598057"/>
                <a:ext cx="2156103" cy="723147"/>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1901986" y="3815713"/>
                <a:ext cx="3860159" cy="77982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d>
                            <m:dPr>
                              <m:ctrlPr>
                                <a:rPr lang="de-DE" sz="2000" b="0" i="1" smtClean="0">
                                  <a:latin typeface="Cambria Math" panose="02040503050406030204" pitchFamily="18" charset="0"/>
                                </a:rPr>
                              </m:ctrlPr>
                            </m:dPr>
                            <m:e>
                              <m:r>
                                <a:rPr lang="de-DE" sz="2000" b="0" i="1" smtClean="0">
                                  <a:latin typeface="Cambria Math"/>
                                </a:rPr>
                                <m:t>0.5</m:t>
                              </m:r>
                              <m:r>
                                <a:rPr lang="de-DE" sz="2000" b="0" i="1" smtClean="0">
                                  <a:latin typeface="Cambria Math"/>
                                </a:rPr>
                                <m:t>𝑥</m:t>
                              </m:r>
                              <m:r>
                                <a:rPr lang="de-DE" sz="2000" b="0" i="1" smtClean="0">
                                  <a:latin typeface="Cambria Math"/>
                                </a:rPr>
                                <m:t>+0.25</m:t>
                              </m:r>
                              <m:r>
                                <a:rPr lang="de-DE" sz="2000" b="0" i="1" smtClean="0">
                                  <a:latin typeface="Cambria Math"/>
                                </a:rPr>
                                <m:t>𝑦</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1</m:t>
                                  </m:r>
                                </m:e>
                              </m:d>
                            </m:sub>
                          </m:sSub>
                          <m:d>
                            <m:dPr>
                              <m:ctrlPr>
                                <a:rPr lang="de-DE" sz="2000" i="1">
                                  <a:latin typeface="Cambria Math" panose="02040503050406030204" pitchFamily="18" charset="0"/>
                                </a:rPr>
                              </m:ctrlPr>
                            </m:dPr>
                            <m:e>
                              <m:r>
                                <a:rPr lang="de-DE" sz="2000" b="0" i="1" smtClean="0">
                                  <a:latin typeface="Cambria Math"/>
                                </a:rPr>
                                <m:t>𝑥</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0,2</m:t>
                                  </m:r>
                                </m:e>
                              </m:d>
                            </m:sub>
                          </m:sSub>
                          <m:d>
                            <m:dPr>
                              <m:ctrlPr>
                                <a:rPr lang="de-DE" sz="2000" i="1">
                                  <a:latin typeface="Cambria Math" panose="02040503050406030204" pitchFamily="18" charset="0"/>
                                </a:rPr>
                              </m:ctrlPr>
                            </m:dPr>
                            <m:e>
                              <m:r>
                                <a:rPr lang="de-DE" sz="2000" i="1">
                                  <a:latin typeface="Cambria Math"/>
                                </a:rPr>
                                <m:t>𝑦</m:t>
                              </m:r>
                            </m:e>
                          </m:d>
                        </m:num>
                        <m:den>
                          <m:d>
                            <m:dPr>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r>
                                <a:rPr lang="de-DE" sz="2000" i="1">
                                  <a:latin typeface="Cambria Math"/>
                                </a:rPr>
                                <m:t>5</m:t>
                              </m:r>
                              <m:r>
                                <a:rPr lang="de-DE" sz="2000" b="0" i="1" smtClean="0">
                                  <a:latin typeface="Cambria Math"/>
                                </a:rPr>
                                <m:t>𝑦</m:t>
                              </m:r>
                              <m:r>
                                <a:rPr lang="de-DE" sz="2000" i="1">
                                  <a:latin typeface="Cambria Math"/>
                                </a:rPr>
                                <m:t>+0.25</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0,2</m:t>
                                  </m:r>
                                </m:e>
                              </m:d>
                            </m:sub>
                          </m:sSub>
                          <m:d>
                            <m:dPr>
                              <m:ctrlPr>
                                <a:rPr lang="de-DE" sz="2000" i="1">
                                  <a:latin typeface="Cambria Math" panose="02040503050406030204" pitchFamily="18" charset="0"/>
                                </a:rPr>
                              </m:ctrlPr>
                            </m:dPr>
                            <m:e>
                              <m:r>
                                <a:rPr lang="de-DE" sz="2000" i="1">
                                  <a:latin typeface="Cambria Math"/>
                                </a:rPr>
                                <m:t>𝑦</m:t>
                              </m:r>
                            </m:e>
                          </m:d>
                        </m:den>
                      </m:f>
                    </m:oMath>
                  </m:oMathPara>
                </a14:m>
                <a:endParaRPr lang="de-DE" sz="2000" dirty="0"/>
              </a:p>
            </p:txBody>
          </p:sp>
        </mc:Choice>
        <mc:Fallback xmlns="">
          <p:sp>
            <p:nvSpPr>
              <p:cNvPr id="11" name="Textfeld 10"/>
              <p:cNvSpPr txBox="1">
                <a:spLocks noRot="1" noChangeAspect="1" noMove="1" noResize="1" noEditPoints="1" noAdjustHandles="1" noChangeArrowheads="1" noChangeShapeType="1" noTextEdit="1"/>
              </p:cNvSpPr>
              <p:nvPr/>
            </p:nvSpPr>
            <p:spPr>
              <a:xfrm>
                <a:off x="1901986" y="3815713"/>
                <a:ext cx="3860159" cy="779829"/>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055744" y="4759575"/>
                <a:ext cx="1812400" cy="400110"/>
              </a:xfrm>
              <a:prstGeom prst="rect">
                <a:avLst/>
              </a:prstGeom>
              <a:noFill/>
            </p:spPr>
            <p:txBody>
              <a:bodyPr wrap="square" rtlCol="0">
                <a:spAutoFit/>
              </a:bodyPr>
              <a:lstStyle/>
              <a:p>
                <a:r>
                  <a:rPr lang="de-DE" sz="2000" dirty="0">
                    <a:latin typeface="+mn-lt"/>
                  </a:rPr>
                  <a:t>für  </a:t>
                </a:r>
                <a14:m>
                  <m:oMath xmlns:m="http://schemas.openxmlformats.org/officeDocument/2006/math">
                    <m:r>
                      <a:rPr lang="de-DE" sz="2000" b="0" i="1" smtClean="0">
                        <a:latin typeface="Cambria Math"/>
                      </a:rPr>
                      <m:t>𝑦</m:t>
                    </m:r>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0, 2</m:t>
                        </m:r>
                      </m:e>
                    </m:d>
                  </m:oMath>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055744" y="4759575"/>
                <a:ext cx="1812400" cy="400110"/>
              </a:xfrm>
              <a:prstGeom prst="rect">
                <a:avLst/>
              </a:prstGeom>
              <a:blipFill rotWithShape="1">
                <a:blip r:embed="rId7"/>
                <a:stretch>
                  <a:fillRect l="-3356" t="-7692" b="-27692"/>
                </a:stretch>
              </a:blipFill>
            </p:spPr>
            <p:txBody>
              <a:bodyPr/>
              <a:lstStyle/>
              <a:p>
                <a:r>
                  <a:rPr lang="de-DE">
                    <a:noFill/>
                  </a:rPr>
                  <a:t> </a:t>
                </a:r>
              </a:p>
            </p:txBody>
          </p:sp>
        </mc:Fallback>
      </mc:AlternateContent>
    </p:spTree>
    <p:extLst>
      <p:ext uri="{BB962C8B-B14F-4D97-AF65-F5344CB8AC3E}">
        <p14:creationId xmlns:p14="http://schemas.microsoft.com/office/powerpoint/2010/main" val="509519817"/>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376</a:t>
            </a:r>
            <a:endParaRPr lang="de-DE" sz="8000" b="1" dirty="0">
              <a:solidFill>
                <a:schemeClr val="tx1"/>
              </a:solidFill>
              <a:latin typeface="+mj-lt"/>
            </a:endParaRPr>
          </a:p>
        </p:txBody>
      </p:sp>
      <p:sp>
        <p:nvSpPr>
          <p:cNvPr id="6" name="Textfeld 5"/>
          <p:cNvSpPr txBox="1"/>
          <p:nvPr/>
        </p:nvSpPr>
        <p:spPr>
          <a:xfrm>
            <a:off x="755576" y="1124744"/>
            <a:ext cx="5112568" cy="400110"/>
          </a:xfrm>
          <a:prstGeom prst="rect">
            <a:avLst/>
          </a:prstGeom>
          <a:noFill/>
        </p:spPr>
        <p:txBody>
          <a:bodyPr wrap="square" rtlCol="0">
            <a:spAutoFit/>
          </a:bodyPr>
          <a:lstStyle/>
          <a:p>
            <a:r>
              <a:rPr lang="de-DE" sz="2000" dirty="0">
                <a:latin typeface="+mn-lt"/>
              </a:rPr>
              <a:t>Speziell ergibt sich daraus dann z. B. als  </a:t>
            </a:r>
          </a:p>
        </p:txBody>
      </p:sp>
      <p:sp>
        <p:nvSpPr>
          <p:cNvPr id="7" name="Textfeld 6"/>
          <p:cNvSpPr txBox="1"/>
          <p:nvPr/>
        </p:nvSpPr>
        <p:spPr>
          <a:xfrm>
            <a:off x="1115616" y="1524854"/>
            <a:ext cx="7298838" cy="400110"/>
          </a:xfrm>
          <a:prstGeom prst="rect">
            <a:avLst/>
          </a:prstGeom>
          <a:noFill/>
        </p:spPr>
        <p:txBody>
          <a:bodyPr wrap="square" rtlCol="0">
            <a:spAutoFit/>
          </a:bodyPr>
          <a:lstStyle/>
          <a:p>
            <a:r>
              <a:rPr lang="de-DE" sz="2000" dirty="0">
                <a:latin typeface="+mn-lt"/>
                <a:sym typeface="Symbol"/>
              </a:rPr>
              <a:t>  </a:t>
            </a:r>
            <a:r>
              <a:rPr lang="de-DE" sz="2000" dirty="0">
                <a:latin typeface="+mn-lt"/>
              </a:rPr>
              <a:t>bedingte Dichte von </a:t>
            </a:r>
            <a:r>
              <a:rPr lang="de-DE" sz="2000" i="1" dirty="0">
                <a:latin typeface="+mn-lt"/>
              </a:rPr>
              <a:t>X</a:t>
            </a:r>
            <a:r>
              <a:rPr lang="de-DE" sz="2000" dirty="0">
                <a:latin typeface="+mn-lt"/>
              </a:rPr>
              <a:t> gegeben </a:t>
            </a:r>
            <a:r>
              <a:rPr lang="de-DE" sz="2000" i="1" dirty="0">
                <a:latin typeface="+mn-lt"/>
              </a:rPr>
              <a:t>Y</a:t>
            </a:r>
            <a:r>
              <a:rPr lang="de-DE" sz="2000" dirty="0">
                <a:latin typeface="+mn-lt"/>
              </a:rPr>
              <a:t> = 0 </a:t>
            </a:r>
          </a:p>
        </p:txBody>
      </p:sp>
      <mc:AlternateContent xmlns:mc="http://schemas.openxmlformats.org/markup-compatibility/2006" xmlns:a14="http://schemas.microsoft.com/office/drawing/2010/main">
        <mc:Choice Requires="a14">
          <p:sp>
            <p:nvSpPr>
              <p:cNvPr id="8" name="Textfeld 7"/>
              <p:cNvSpPr txBox="1"/>
              <p:nvPr/>
            </p:nvSpPr>
            <p:spPr>
              <a:xfrm>
                <a:off x="1897810" y="1951021"/>
                <a:ext cx="4696927" cy="67569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m:t>
                          </m:r>
                          <m:r>
                            <a:rPr lang="de-DE" sz="2000" i="1">
                              <a:solidFill>
                                <a:schemeClr val="tx1"/>
                              </a:solidFill>
                              <a:latin typeface="Cambria Math"/>
                            </a:rPr>
                            <m:t>|</m:t>
                          </m:r>
                          <m:r>
                            <a:rPr lang="de-DE" sz="2000" i="1">
                              <a:solidFill>
                                <a:schemeClr val="tx1"/>
                              </a:solidFill>
                              <a:latin typeface="Cambria Math"/>
                            </a:rPr>
                            <m:t>𝑌</m:t>
                          </m:r>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r>
                            <a:rPr lang="de-DE" sz="2000" i="1">
                              <a:solidFill>
                                <a:schemeClr val="tx1"/>
                              </a:solidFill>
                              <a:latin typeface="Cambria Math"/>
                            </a:rPr>
                            <m:t>|0</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r>
                            <a:rPr lang="de-DE" sz="2000" b="0" i="1" smtClean="0">
                              <a:solidFill>
                                <a:schemeClr val="tx1"/>
                              </a:solidFill>
                              <a:latin typeface="Cambria Math"/>
                            </a:rPr>
                            <m:t>𝑥</m:t>
                          </m:r>
                          <m:r>
                            <a:rPr lang="de-DE" sz="2000" b="0" i="1" smtClean="0">
                              <a:solidFill>
                                <a:schemeClr val="tx1"/>
                              </a:solidFill>
                              <a:latin typeface="Cambria Math"/>
                            </a:rPr>
                            <m:t>+0</m:t>
                          </m:r>
                        </m:num>
                        <m:den>
                          <m:r>
                            <a:rPr lang="de-DE" sz="2000" b="0" i="1" smtClean="0">
                              <a:solidFill>
                                <a:schemeClr val="tx1"/>
                              </a:solidFill>
                              <a:latin typeface="Cambria Math"/>
                            </a:rPr>
                            <m:t>0+1</m:t>
                          </m:r>
                        </m:den>
                      </m:f>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=2</m:t>
                      </m:r>
                      <m:r>
                        <a:rPr lang="de-DE" sz="2000" b="0" i="1" smtClean="0">
                          <a:solidFill>
                            <a:schemeClr val="tx1"/>
                          </a:solidFill>
                          <a:latin typeface="Cambria Math"/>
                        </a:rPr>
                        <m:t>𝑥</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dirty="0">
                  <a:solidFill>
                    <a:schemeClr val="tx1"/>
                  </a:solidFill>
                </a:endParaRPr>
              </a:p>
            </p:txBody>
          </p:sp>
        </mc:Choice>
        <mc:Fallback xmlns="">
          <p:sp>
            <p:nvSpPr>
              <p:cNvPr id="8" name="Textfeld 7"/>
              <p:cNvSpPr txBox="1">
                <a:spLocks noRot="1" noChangeAspect="1" noMove="1" noResize="1" noEditPoints="1" noAdjustHandles="1" noChangeArrowheads="1" noChangeShapeType="1" noTextEdit="1"/>
              </p:cNvSpPr>
              <p:nvPr/>
            </p:nvSpPr>
            <p:spPr>
              <a:xfrm>
                <a:off x="1897810" y="1951021"/>
                <a:ext cx="4696927" cy="675698"/>
              </a:xfrm>
              <a:prstGeom prst="rect">
                <a:avLst/>
              </a:prstGeom>
              <a:blipFill rotWithShape="1">
                <a:blip r:embed="rId3"/>
                <a:stretch>
                  <a:fillRect/>
                </a:stretch>
              </a:blipFill>
            </p:spPr>
            <p:txBody>
              <a:bodyPr/>
              <a:lstStyle/>
              <a:p>
                <a:r>
                  <a:rPr lang="de-DE">
                    <a:noFill/>
                  </a:rPr>
                  <a:t> </a:t>
                </a:r>
              </a:p>
            </p:txBody>
          </p:sp>
        </mc:Fallback>
      </mc:AlternateContent>
      <p:sp>
        <p:nvSpPr>
          <p:cNvPr id="9" name="Textfeld 8"/>
          <p:cNvSpPr txBox="1"/>
          <p:nvPr/>
        </p:nvSpPr>
        <p:spPr>
          <a:xfrm>
            <a:off x="1115616" y="2708920"/>
            <a:ext cx="7298838" cy="400110"/>
          </a:xfrm>
          <a:prstGeom prst="rect">
            <a:avLst/>
          </a:prstGeom>
          <a:noFill/>
        </p:spPr>
        <p:txBody>
          <a:bodyPr wrap="square" rtlCol="0">
            <a:spAutoFit/>
          </a:bodyPr>
          <a:lstStyle/>
          <a:p>
            <a:r>
              <a:rPr lang="de-DE" sz="2000" dirty="0">
                <a:latin typeface="+mn-lt"/>
                <a:sym typeface="Symbol"/>
              </a:rPr>
              <a:t>  </a:t>
            </a:r>
            <a:r>
              <a:rPr lang="de-DE" sz="2000" dirty="0">
                <a:latin typeface="+mn-lt"/>
              </a:rPr>
              <a:t>bedingte Dichte von </a:t>
            </a:r>
            <a:r>
              <a:rPr lang="de-DE" sz="2000" i="1" dirty="0">
                <a:latin typeface="+mn-lt"/>
              </a:rPr>
              <a:t>X</a:t>
            </a:r>
            <a:r>
              <a:rPr lang="de-DE" sz="2000" dirty="0">
                <a:latin typeface="+mn-lt"/>
              </a:rPr>
              <a:t> gegeben </a:t>
            </a:r>
            <a:r>
              <a:rPr lang="de-DE" sz="2000" i="1" dirty="0">
                <a:latin typeface="+mn-lt"/>
              </a:rPr>
              <a:t>Y</a:t>
            </a:r>
            <a:r>
              <a:rPr lang="de-DE" sz="2000" dirty="0">
                <a:latin typeface="+mn-lt"/>
              </a:rPr>
              <a:t> = 1 </a:t>
            </a:r>
          </a:p>
        </p:txBody>
      </p:sp>
      <mc:AlternateContent xmlns:mc="http://schemas.openxmlformats.org/markup-compatibility/2006" xmlns:a14="http://schemas.microsoft.com/office/drawing/2010/main">
        <mc:Choice Requires="a14">
          <p:sp>
            <p:nvSpPr>
              <p:cNvPr id="10" name="Textfeld 9"/>
              <p:cNvSpPr txBox="1"/>
              <p:nvPr/>
            </p:nvSpPr>
            <p:spPr>
              <a:xfrm>
                <a:off x="1897810" y="3135087"/>
                <a:ext cx="5411738" cy="67569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m:t>
                          </m:r>
                          <m:r>
                            <a:rPr lang="de-DE" sz="2000" i="1">
                              <a:solidFill>
                                <a:schemeClr val="tx1"/>
                              </a:solidFill>
                              <a:latin typeface="Cambria Math"/>
                            </a:rPr>
                            <m:t>|</m:t>
                          </m:r>
                          <m:r>
                            <a:rPr lang="de-DE" sz="2000" i="1">
                              <a:solidFill>
                                <a:schemeClr val="tx1"/>
                              </a:solidFill>
                              <a:latin typeface="Cambria Math"/>
                            </a:rPr>
                            <m:t>𝑌</m:t>
                          </m:r>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r>
                            <a:rPr lang="de-DE" sz="2000" i="1">
                              <a:solidFill>
                                <a:schemeClr val="tx1"/>
                              </a:solidFill>
                              <a:latin typeface="Cambria Math"/>
                            </a:rPr>
                            <m:t>|1</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r>
                            <a:rPr lang="de-DE" sz="2000" b="0" i="1" smtClean="0">
                              <a:solidFill>
                                <a:schemeClr val="tx1"/>
                              </a:solidFill>
                              <a:latin typeface="Cambria Math"/>
                            </a:rPr>
                            <m:t>𝑥</m:t>
                          </m:r>
                          <m:r>
                            <a:rPr lang="de-DE" sz="2000" b="0" i="1" smtClean="0">
                              <a:solidFill>
                                <a:schemeClr val="tx1"/>
                              </a:solidFill>
                              <a:latin typeface="Cambria Math"/>
                            </a:rPr>
                            <m:t>+1</m:t>
                          </m:r>
                        </m:num>
                        <m:den>
                          <m:r>
                            <a:rPr lang="de-DE" sz="2000" b="0" i="1" smtClean="0">
                              <a:solidFill>
                                <a:schemeClr val="tx1"/>
                              </a:solidFill>
                              <a:latin typeface="Cambria Math"/>
                            </a:rPr>
                            <m:t>1+1</m:t>
                          </m:r>
                        </m:den>
                      </m:f>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+0.5</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897810" y="3135087"/>
                <a:ext cx="5411738" cy="675698"/>
              </a:xfrm>
              <a:prstGeom prst="rect">
                <a:avLst/>
              </a:prstGeom>
              <a:blipFill>
                <a:blip r:embed="rId4"/>
                <a:stretch>
                  <a:fillRect/>
                </a:stretch>
              </a:blipFill>
            </p:spPr>
            <p:txBody>
              <a:bodyPr/>
              <a:lstStyle/>
              <a:p>
                <a:r>
                  <a:rPr lang="en-US">
                    <a:noFill/>
                  </a:rPr>
                  <a:t> </a:t>
                </a:r>
              </a:p>
            </p:txBody>
          </p:sp>
        </mc:Fallback>
      </mc:AlternateContent>
      <p:sp>
        <p:nvSpPr>
          <p:cNvPr id="11" name="Textfeld 10"/>
          <p:cNvSpPr txBox="1"/>
          <p:nvPr/>
        </p:nvSpPr>
        <p:spPr>
          <a:xfrm>
            <a:off x="1115616" y="3877017"/>
            <a:ext cx="7298838" cy="400110"/>
          </a:xfrm>
          <a:prstGeom prst="rect">
            <a:avLst/>
          </a:prstGeom>
          <a:noFill/>
        </p:spPr>
        <p:txBody>
          <a:bodyPr wrap="square" rtlCol="0">
            <a:spAutoFit/>
          </a:bodyPr>
          <a:lstStyle/>
          <a:p>
            <a:r>
              <a:rPr lang="de-DE" sz="2000" dirty="0">
                <a:latin typeface="+mn-lt"/>
                <a:sym typeface="Symbol"/>
              </a:rPr>
              <a:t>  </a:t>
            </a:r>
            <a:r>
              <a:rPr lang="de-DE" sz="2000" dirty="0">
                <a:latin typeface="+mn-lt"/>
              </a:rPr>
              <a:t>bedingte Dichte von </a:t>
            </a:r>
            <a:r>
              <a:rPr lang="de-DE" sz="2000" i="1" dirty="0">
                <a:latin typeface="+mn-lt"/>
              </a:rPr>
              <a:t>X</a:t>
            </a:r>
            <a:r>
              <a:rPr lang="de-DE" sz="2000" dirty="0">
                <a:latin typeface="+mn-lt"/>
              </a:rPr>
              <a:t> gegeben </a:t>
            </a:r>
            <a:r>
              <a:rPr lang="de-DE" sz="2000" i="1" dirty="0">
                <a:latin typeface="+mn-lt"/>
              </a:rPr>
              <a:t>Y</a:t>
            </a:r>
            <a:r>
              <a:rPr lang="de-DE" sz="2000" dirty="0">
                <a:latin typeface="+mn-lt"/>
              </a:rPr>
              <a:t> = 2 </a:t>
            </a:r>
          </a:p>
        </p:txBody>
      </p:sp>
      <mc:AlternateContent xmlns:mc="http://schemas.openxmlformats.org/markup-compatibility/2006" xmlns:a14="http://schemas.microsoft.com/office/drawing/2010/main">
        <mc:Choice Requires="a14">
          <p:sp>
            <p:nvSpPr>
              <p:cNvPr id="12" name="Textfeld 11"/>
              <p:cNvSpPr txBox="1"/>
              <p:nvPr/>
            </p:nvSpPr>
            <p:spPr>
              <a:xfrm>
                <a:off x="1897810" y="4303184"/>
                <a:ext cx="5525808" cy="78386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m:t>
                          </m:r>
                          <m:r>
                            <a:rPr lang="de-DE" sz="2000" i="1">
                              <a:solidFill>
                                <a:schemeClr val="tx1"/>
                              </a:solidFill>
                              <a:latin typeface="Cambria Math"/>
                            </a:rPr>
                            <m:t>|</m:t>
                          </m:r>
                          <m:r>
                            <a:rPr lang="de-DE" sz="2000" i="1">
                              <a:solidFill>
                                <a:schemeClr val="tx1"/>
                              </a:solidFill>
                              <a:latin typeface="Cambria Math"/>
                            </a:rPr>
                            <m:t>𝑌</m:t>
                          </m:r>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r>
                            <a:rPr lang="de-DE" sz="2000" i="1">
                              <a:solidFill>
                                <a:schemeClr val="tx1"/>
                              </a:solidFill>
                              <a:latin typeface="Cambria Math"/>
                            </a:rPr>
                            <m:t>|2</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r>
                            <a:rPr lang="de-DE" sz="2000" b="0" i="1" smtClean="0">
                              <a:solidFill>
                                <a:schemeClr val="tx1"/>
                              </a:solidFill>
                              <a:latin typeface="Cambria Math"/>
                            </a:rPr>
                            <m:t>𝑥</m:t>
                          </m:r>
                          <m:r>
                            <a:rPr lang="de-DE" sz="2000" b="0" i="1" smtClean="0">
                              <a:solidFill>
                                <a:schemeClr val="tx1"/>
                              </a:solidFill>
                              <a:latin typeface="Cambria Math"/>
                            </a:rPr>
                            <m:t>+2</m:t>
                          </m:r>
                        </m:num>
                        <m:den>
                          <m:r>
                            <a:rPr lang="de-DE" sz="2000" b="0" i="1" smtClean="0">
                              <a:solidFill>
                                <a:schemeClr val="tx1"/>
                              </a:solidFill>
                              <a:latin typeface="Cambria Math"/>
                            </a:rPr>
                            <m:t>2+1</m:t>
                          </m:r>
                        </m:den>
                      </m:f>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num>
                            <m:den>
                              <m:r>
                                <a:rPr lang="de-DE" sz="2000" b="0" i="1" smtClean="0">
                                  <a:solidFill>
                                    <a:schemeClr val="tx1"/>
                                  </a:solidFill>
                                  <a:latin typeface="Cambria Math"/>
                                </a:rPr>
                                <m:t>3</m:t>
                              </m:r>
                            </m:den>
                          </m:f>
                          <m:r>
                            <a:rPr lang="de-DE" sz="2000" b="0" i="1" smtClean="0">
                              <a:solidFill>
                                <a:schemeClr val="tx1"/>
                              </a:solidFill>
                              <a:latin typeface="Cambria Math"/>
                            </a:rPr>
                            <m:t>𝑥</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num>
                            <m:den>
                              <m:r>
                                <a:rPr lang="de-DE" sz="2000" b="0" i="1" smtClean="0">
                                  <a:solidFill>
                                    <a:schemeClr val="tx1"/>
                                  </a:solidFill>
                                  <a:latin typeface="Cambria Math"/>
                                </a:rPr>
                                <m:t>3</m:t>
                              </m:r>
                            </m:den>
                          </m:f>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897810" y="4303184"/>
                <a:ext cx="5525808" cy="783869"/>
              </a:xfrm>
              <a:prstGeom prst="rect">
                <a:avLst/>
              </a:prstGeom>
              <a:blipFill>
                <a:blip r:embed="rId5"/>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272960122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35</a:t>
            </a:r>
            <a:endParaRPr lang="de-DE" sz="8000" b="1" dirty="0">
              <a:solidFill>
                <a:schemeClr val="tx1"/>
              </a:solidFill>
              <a:latin typeface="+mj-lt"/>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3.1 Tabellarische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68313" y="1331234"/>
            <a:ext cx="5838825" cy="2057400"/>
          </a:xfrm>
          <a:prstGeom prst="rect">
            <a:avLst/>
          </a:prstGeom>
        </p:spPr>
      </p:pic>
      <p:pic>
        <p:nvPicPr>
          <p:cNvPr id="4" name="Grafik 3"/>
          <p:cNvPicPr>
            <a:picLocks noChangeAspect="1"/>
          </p:cNvPicPr>
          <p:nvPr/>
        </p:nvPicPr>
        <p:blipFill>
          <a:blip r:embed="rId4"/>
          <a:stretch>
            <a:fillRect/>
          </a:stretch>
        </p:blipFill>
        <p:spPr>
          <a:xfrm>
            <a:off x="468313" y="3817489"/>
            <a:ext cx="7610475" cy="1933575"/>
          </a:xfrm>
          <a:prstGeom prst="rect">
            <a:avLst/>
          </a:prstGeom>
        </p:spPr>
      </p:pic>
    </p:spTree>
    <p:extLst>
      <p:ext uri="{BB962C8B-B14F-4D97-AF65-F5344CB8AC3E}">
        <p14:creationId xmlns:p14="http://schemas.microsoft.com/office/powerpoint/2010/main" val="2009885820"/>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377</a:t>
            </a:r>
            <a:endParaRPr lang="de-DE" sz="8000" b="1" dirty="0">
              <a:solidFill>
                <a:schemeClr val="tx1"/>
              </a:solidFill>
              <a:latin typeface="+mj-lt"/>
            </a:endParaRPr>
          </a:p>
        </p:txBody>
      </p:sp>
      <p:sp>
        <p:nvSpPr>
          <p:cNvPr id="13" name="Textfeld 12"/>
          <p:cNvSpPr txBox="1"/>
          <p:nvPr/>
        </p:nvSpPr>
        <p:spPr>
          <a:xfrm>
            <a:off x="468313" y="1124744"/>
            <a:ext cx="7298838" cy="400110"/>
          </a:xfrm>
          <a:prstGeom prst="rect">
            <a:avLst/>
          </a:prstGeom>
          <a:noFill/>
        </p:spPr>
        <p:txBody>
          <a:bodyPr wrap="square" rtlCol="0">
            <a:spAutoFit/>
          </a:bodyPr>
          <a:lstStyle/>
          <a:p>
            <a:r>
              <a:rPr lang="de-DE" sz="2000" dirty="0">
                <a:latin typeface="+mn-lt"/>
              </a:rPr>
              <a:t>&gt; Für die bedingte Dichte von </a:t>
            </a:r>
            <a:r>
              <a:rPr lang="de-DE" sz="2000" i="1" dirty="0">
                <a:latin typeface="+mn-lt"/>
              </a:rPr>
              <a:t>Y</a:t>
            </a:r>
            <a:r>
              <a:rPr lang="de-DE" sz="2000" dirty="0">
                <a:latin typeface="+mn-lt"/>
              </a:rPr>
              <a:t> gegeben </a:t>
            </a:r>
            <a:r>
              <a:rPr lang="de-DE" sz="2000" i="1" dirty="0">
                <a:latin typeface="+mn-lt"/>
              </a:rPr>
              <a:t>X</a:t>
            </a:r>
            <a:r>
              <a:rPr lang="de-DE" sz="2000" dirty="0">
                <a:latin typeface="+mn-lt"/>
              </a:rPr>
              <a:t> = </a:t>
            </a:r>
            <a:r>
              <a:rPr lang="de-DE" sz="2000" i="1" dirty="0">
                <a:latin typeface="+mn-lt"/>
              </a:rPr>
              <a:t>x</a:t>
            </a:r>
            <a:r>
              <a:rPr lang="de-DE" sz="2000" dirty="0">
                <a:latin typeface="+mn-lt"/>
              </a:rPr>
              <a:t> erhält man analog</a:t>
            </a:r>
          </a:p>
        </p:txBody>
      </p:sp>
      <mc:AlternateContent xmlns:mc="http://schemas.openxmlformats.org/markup-compatibility/2006" xmlns:a14="http://schemas.microsoft.com/office/drawing/2010/main">
        <mc:Choice Requires="a14">
          <p:sp>
            <p:nvSpPr>
              <p:cNvPr id="16" name="Textfeld 15"/>
              <p:cNvSpPr txBox="1"/>
              <p:nvPr/>
            </p:nvSpPr>
            <p:spPr>
              <a:xfrm>
                <a:off x="823526" y="1524854"/>
                <a:ext cx="2559355" cy="74360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r>
                            <a:rPr lang="de-DE" sz="2000" b="0" i="1" smtClean="0">
                              <a:solidFill>
                                <a:schemeClr val="tx1"/>
                              </a:solidFill>
                              <a:latin typeface="Cambria Math"/>
                            </a:rPr>
                            <m:t>|</m:t>
                          </m:r>
                          <m:r>
                            <a:rPr lang="de-DE" sz="2000" b="0" i="1" smtClean="0">
                              <a:solidFill>
                                <a:schemeClr val="tx1"/>
                              </a:solidFill>
                              <a:latin typeface="Cambria Math"/>
                            </a:rPr>
                            <m:t>𝑥</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𝑋𝑌</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b="0" i="1" smtClean="0">
                                  <a:solidFill>
                                    <a:schemeClr val="tx1"/>
                                  </a:solidFill>
                                  <a:latin typeface="Cambria Math"/>
                                </a:rPr>
                                <m:t>𝑋</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𝑥</m:t>
                              </m:r>
                            </m:e>
                          </m:d>
                        </m:den>
                      </m:f>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823526" y="1524854"/>
                <a:ext cx="2559355" cy="743602"/>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1898324" y="3085889"/>
                <a:ext cx="2924198" cy="6819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0.5</m:t>
                          </m:r>
                          <m:r>
                            <a:rPr lang="de-DE" sz="2000" b="0" i="1" smtClean="0">
                              <a:latin typeface="Cambria Math"/>
                            </a:rPr>
                            <m:t>𝑥</m:t>
                          </m:r>
                          <m:r>
                            <a:rPr lang="de-DE" sz="2000" b="0" i="1" smtClean="0">
                              <a:latin typeface="Cambria Math"/>
                            </a:rPr>
                            <m:t>+0.25</m:t>
                          </m:r>
                          <m:r>
                            <a:rPr lang="de-DE" sz="2000" b="0" i="1" smtClean="0">
                              <a:latin typeface="Cambria Math"/>
                            </a:rPr>
                            <m:t>𝑦</m:t>
                          </m:r>
                        </m:num>
                        <m:den>
                          <m:r>
                            <a:rPr lang="de-DE" sz="2000" b="0" i="1" smtClean="0">
                              <a:latin typeface="Cambria Math"/>
                            </a:rPr>
                            <m:t>𝑥</m:t>
                          </m:r>
                          <m:r>
                            <a:rPr lang="de-DE" sz="2000" b="0" i="1" smtClean="0">
                              <a:latin typeface="Cambria Math"/>
                            </a:rPr>
                            <m:t>+0.5</m:t>
                          </m:r>
                        </m:den>
                      </m:f>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1898324" y="3085889"/>
                <a:ext cx="2924198" cy="681982"/>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900669" y="2303545"/>
                <a:ext cx="3860159" cy="77982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d>
                            <m:dPr>
                              <m:ctrlPr>
                                <a:rPr lang="de-DE" sz="2000" b="0" i="1" smtClean="0">
                                  <a:latin typeface="Cambria Math" panose="02040503050406030204" pitchFamily="18" charset="0"/>
                                </a:rPr>
                              </m:ctrlPr>
                            </m:dPr>
                            <m:e>
                              <m:r>
                                <a:rPr lang="de-DE" sz="2000" b="0" i="1" smtClean="0">
                                  <a:latin typeface="Cambria Math"/>
                                </a:rPr>
                                <m:t>0.5</m:t>
                              </m:r>
                              <m:r>
                                <a:rPr lang="de-DE" sz="2000" b="0" i="1" smtClean="0">
                                  <a:latin typeface="Cambria Math"/>
                                </a:rPr>
                                <m:t>𝑥</m:t>
                              </m:r>
                              <m:r>
                                <a:rPr lang="de-DE" sz="2000" b="0" i="1" smtClean="0">
                                  <a:latin typeface="Cambria Math"/>
                                </a:rPr>
                                <m:t>+0.25</m:t>
                              </m:r>
                              <m:r>
                                <a:rPr lang="de-DE" sz="2000" b="0" i="1" smtClean="0">
                                  <a:latin typeface="Cambria Math"/>
                                </a:rPr>
                                <m:t>𝑦</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1</m:t>
                                  </m:r>
                                </m:e>
                              </m:d>
                            </m:sub>
                          </m:sSub>
                          <m:d>
                            <m:dPr>
                              <m:ctrlPr>
                                <a:rPr lang="de-DE" sz="2000" i="1">
                                  <a:latin typeface="Cambria Math" panose="02040503050406030204" pitchFamily="18" charset="0"/>
                                </a:rPr>
                              </m:ctrlPr>
                            </m:dPr>
                            <m:e>
                              <m:r>
                                <a:rPr lang="de-DE" sz="2000" b="0" i="1" smtClean="0">
                                  <a:latin typeface="Cambria Math"/>
                                </a:rPr>
                                <m:t>𝑥</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0,2</m:t>
                                  </m:r>
                                </m:e>
                              </m:d>
                            </m:sub>
                          </m:sSub>
                          <m:d>
                            <m:dPr>
                              <m:ctrlPr>
                                <a:rPr lang="de-DE" sz="2000" i="1">
                                  <a:latin typeface="Cambria Math" panose="02040503050406030204" pitchFamily="18" charset="0"/>
                                </a:rPr>
                              </m:ctrlPr>
                            </m:dPr>
                            <m:e>
                              <m:r>
                                <a:rPr lang="de-DE" sz="2000" i="1">
                                  <a:latin typeface="Cambria Math"/>
                                </a:rPr>
                                <m:t>𝑦</m:t>
                              </m:r>
                            </m:e>
                          </m:d>
                        </m:num>
                        <m:den>
                          <m:d>
                            <m:dPr>
                              <m:ctrlPr>
                                <a:rPr lang="de-DE" sz="2000" i="1">
                                  <a:latin typeface="Cambria Math" panose="02040503050406030204" pitchFamily="18" charset="0"/>
                                </a:rPr>
                              </m:ctrlPr>
                            </m:dPr>
                            <m:e>
                              <m:r>
                                <a:rPr lang="de-DE" sz="2000" b="0" i="1" smtClean="0">
                                  <a:latin typeface="Cambria Math"/>
                                </a:rPr>
                                <m:t>𝑥</m:t>
                              </m:r>
                              <m:r>
                                <a:rPr lang="de-DE" sz="2000" i="1">
                                  <a:latin typeface="Cambria Math"/>
                                </a:rPr>
                                <m:t>+0.5</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1</m:t>
                                  </m:r>
                                </m:e>
                              </m:d>
                            </m:sub>
                          </m:sSub>
                          <m:d>
                            <m:dPr>
                              <m:ctrlPr>
                                <a:rPr lang="de-DE" sz="2000" i="1">
                                  <a:latin typeface="Cambria Math" panose="02040503050406030204" pitchFamily="18" charset="0"/>
                                </a:rPr>
                              </m:ctrlPr>
                            </m:dPr>
                            <m:e>
                              <m:r>
                                <a:rPr lang="de-DE" sz="2000" b="0" i="1" smtClean="0">
                                  <a:latin typeface="Cambria Math"/>
                                </a:rPr>
                                <m:t>𝑥</m:t>
                              </m:r>
                            </m:e>
                          </m:d>
                        </m:den>
                      </m:f>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1900669" y="2303545"/>
                <a:ext cx="3860159" cy="77982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4747400" y="3231985"/>
                <a:ext cx="1812400" cy="400110"/>
              </a:xfrm>
              <a:prstGeom prst="rect">
                <a:avLst/>
              </a:prstGeom>
              <a:noFill/>
            </p:spPr>
            <p:txBody>
              <a:bodyPr wrap="square" rtlCol="0">
                <a:spAutoFit/>
              </a:bodyPr>
              <a:lstStyle/>
              <a:p>
                <a:r>
                  <a:rPr lang="de-DE" sz="2000" dirty="0">
                    <a:latin typeface="+mn-lt"/>
                  </a:rPr>
                  <a:t>für  </a:t>
                </a:r>
                <a14:m>
                  <m:oMath xmlns:m="http://schemas.openxmlformats.org/officeDocument/2006/math">
                    <m:r>
                      <a:rPr lang="de-DE" sz="2000" b="0" i="1" smtClean="0">
                        <a:latin typeface="Cambria Math"/>
                        <a:ea typeface="Cambria Math"/>
                      </a:rPr>
                      <m:t>𝑥</m:t>
                    </m:r>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0, 1</m:t>
                        </m:r>
                      </m:e>
                    </m:d>
                  </m:oMath>
                </a14:m>
                <a:endParaRPr lang="de-DE" sz="2000" dirty="0">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4747400" y="3231985"/>
                <a:ext cx="1812400" cy="400110"/>
              </a:xfrm>
              <a:prstGeom prst="rect">
                <a:avLst/>
              </a:prstGeom>
              <a:blipFill rotWithShape="1">
                <a:blip r:embed="rId6"/>
                <a:stretch>
                  <a:fillRect l="-3704" t="-7576" b="-25758"/>
                </a:stretch>
              </a:blipFill>
            </p:spPr>
            <p:txBody>
              <a:bodyPr/>
              <a:lstStyle/>
              <a:p>
                <a:r>
                  <a:rPr lang="de-DE">
                    <a:noFill/>
                  </a:rPr>
                  <a:t> </a:t>
                </a:r>
              </a:p>
            </p:txBody>
          </p:sp>
        </mc:Fallback>
      </mc:AlternateContent>
      <p:sp>
        <p:nvSpPr>
          <p:cNvPr id="22" name="Textfeld 21"/>
          <p:cNvSpPr txBox="1"/>
          <p:nvPr/>
        </p:nvSpPr>
        <p:spPr>
          <a:xfrm>
            <a:off x="804139" y="3921337"/>
            <a:ext cx="5112568" cy="400110"/>
          </a:xfrm>
          <a:prstGeom prst="rect">
            <a:avLst/>
          </a:prstGeom>
          <a:noFill/>
        </p:spPr>
        <p:txBody>
          <a:bodyPr wrap="square" rtlCol="0">
            <a:spAutoFit/>
          </a:bodyPr>
          <a:lstStyle/>
          <a:p>
            <a:r>
              <a:rPr lang="de-DE" sz="2000" dirty="0">
                <a:latin typeface="+mn-lt"/>
              </a:rPr>
              <a:t>Speziell ergibt sich daraus dann z. B. als  </a:t>
            </a:r>
          </a:p>
        </p:txBody>
      </p:sp>
      <mc:AlternateContent xmlns:mc="http://schemas.openxmlformats.org/markup-compatibility/2006" xmlns:a14="http://schemas.microsoft.com/office/drawing/2010/main">
        <mc:Choice Requires="a14">
          <p:sp>
            <p:nvSpPr>
              <p:cNvPr id="23" name="Textfeld 22"/>
              <p:cNvSpPr txBox="1"/>
              <p:nvPr/>
            </p:nvSpPr>
            <p:spPr>
              <a:xfrm>
                <a:off x="1158061" y="4347280"/>
                <a:ext cx="5345373" cy="6819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𝑓</m:t>
                          </m:r>
                        </m:e>
                        <m:sub>
                          <m:r>
                            <a:rPr lang="de-DE" sz="2000" b="0" i="1" smtClean="0">
                              <a:latin typeface="Cambria Math"/>
                            </a:rPr>
                            <m:t>𝑌</m:t>
                          </m:r>
                          <m:r>
                            <a:rPr lang="de-DE" sz="2000" i="1">
                              <a:latin typeface="Cambria Math"/>
                            </a:rPr>
                            <m:t>|</m:t>
                          </m:r>
                          <m:r>
                            <a:rPr lang="de-DE" sz="2000" b="0" i="1" smtClean="0">
                              <a:latin typeface="Cambria Math"/>
                            </a:rPr>
                            <m:t>𝑋</m:t>
                          </m:r>
                        </m:sub>
                      </m:sSub>
                      <m:d>
                        <m:dPr>
                          <m:ctrlPr>
                            <a:rPr lang="de-DE" sz="2000" i="1">
                              <a:latin typeface="Cambria Math" panose="02040503050406030204" pitchFamily="18" charset="0"/>
                            </a:rPr>
                          </m:ctrlPr>
                        </m:dPr>
                        <m:e>
                          <m:r>
                            <a:rPr lang="de-DE" sz="2000" b="0" i="1" smtClean="0">
                              <a:latin typeface="Cambria Math"/>
                            </a:rPr>
                            <m:t>𝑦</m:t>
                          </m:r>
                          <m:r>
                            <a:rPr lang="de-DE" sz="2000" i="1">
                              <a:latin typeface="Cambria Math"/>
                            </a:rPr>
                            <m:t>|</m:t>
                          </m:r>
                          <m:r>
                            <a:rPr lang="de-DE" sz="2000" b="0" i="1" smtClean="0">
                              <a:latin typeface="Cambria Math"/>
                            </a:rPr>
                            <m:t>0</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0+0.25</m:t>
                          </m:r>
                          <m:r>
                            <a:rPr lang="de-DE" sz="2000" b="0" i="1" smtClean="0">
                              <a:latin typeface="Cambria Math"/>
                            </a:rPr>
                            <m:t>𝑦</m:t>
                          </m:r>
                        </m:num>
                        <m:den>
                          <m:r>
                            <a:rPr lang="de-DE" sz="2000" b="0" i="1" smtClean="0">
                              <a:latin typeface="Cambria Math"/>
                            </a:rPr>
                            <m:t>0+0.5</m:t>
                          </m:r>
                        </m:den>
                      </m:f>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r>
                        <a:rPr lang="de-DE" sz="2000" b="0" i="1" smtClean="0">
                          <a:latin typeface="Cambria Math"/>
                        </a:rPr>
                        <m:t>=0.5</m:t>
                      </m:r>
                      <m:r>
                        <a:rPr lang="de-DE" sz="2000" b="0" i="1" smtClean="0">
                          <a:latin typeface="Cambria Math"/>
                        </a:rPr>
                        <m:t>𝑦</m:t>
                      </m:r>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1158061" y="4347280"/>
                <a:ext cx="5345373" cy="681982"/>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181455" y="5090626"/>
                <a:ext cx="6934975" cy="6819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𝑓</m:t>
                          </m:r>
                        </m:e>
                        <m:sub>
                          <m:r>
                            <a:rPr lang="de-DE" sz="2000" b="0" i="1" smtClean="0">
                              <a:latin typeface="Cambria Math"/>
                            </a:rPr>
                            <m:t>𝑌</m:t>
                          </m:r>
                          <m:r>
                            <a:rPr lang="de-DE" sz="2000" i="1">
                              <a:latin typeface="Cambria Math"/>
                            </a:rPr>
                            <m:t>|</m:t>
                          </m:r>
                          <m:r>
                            <a:rPr lang="de-DE" sz="2000" b="0" i="1" smtClean="0">
                              <a:latin typeface="Cambria Math"/>
                            </a:rPr>
                            <m:t>𝑋</m:t>
                          </m:r>
                        </m:sub>
                      </m:sSub>
                      <m:d>
                        <m:dPr>
                          <m:ctrlPr>
                            <a:rPr lang="de-DE" sz="2000" i="1">
                              <a:latin typeface="Cambria Math" panose="02040503050406030204" pitchFamily="18" charset="0"/>
                            </a:rPr>
                          </m:ctrlPr>
                        </m:dPr>
                        <m:e>
                          <m:r>
                            <a:rPr lang="de-DE" sz="2000" b="0" i="1" smtClean="0">
                              <a:latin typeface="Cambria Math"/>
                            </a:rPr>
                            <m:t>𝑦</m:t>
                          </m:r>
                          <m:r>
                            <a:rPr lang="de-DE" sz="2000" i="1">
                              <a:latin typeface="Cambria Math"/>
                            </a:rPr>
                            <m:t>|</m:t>
                          </m:r>
                          <m:r>
                            <a:rPr lang="de-DE" sz="2000" b="0" i="1" smtClean="0">
                              <a:latin typeface="Cambria Math"/>
                            </a:rPr>
                            <m:t>0.5</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0.25+0.25</m:t>
                          </m:r>
                          <m:r>
                            <a:rPr lang="de-DE" sz="2000" b="0" i="1" smtClean="0">
                              <a:latin typeface="Cambria Math"/>
                            </a:rPr>
                            <m:t>𝑦</m:t>
                          </m:r>
                        </m:num>
                        <m:den>
                          <m:r>
                            <a:rPr lang="de-DE" sz="2000" b="0" i="1" smtClean="0">
                              <a:latin typeface="Cambria Math"/>
                            </a:rPr>
                            <m:t>0.5+0.5</m:t>
                          </m:r>
                        </m:den>
                      </m:f>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0.25</m:t>
                          </m:r>
                          <m:r>
                            <a:rPr lang="de-DE" sz="2000" b="0" i="1" smtClean="0">
                              <a:latin typeface="Cambria Math"/>
                            </a:rPr>
                            <m:t>𝑦</m:t>
                          </m:r>
                          <m:r>
                            <a:rPr lang="de-DE" sz="2000" b="0" i="1" smtClean="0">
                              <a:latin typeface="Cambria Math"/>
                            </a:rPr>
                            <m:t>+0.25</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p>
            </p:txBody>
          </p:sp>
        </mc:Choice>
        <mc:Fallback xmlns="">
          <p:sp>
            <p:nvSpPr>
              <p:cNvPr id="26" name="Textfeld 25"/>
              <p:cNvSpPr txBox="1">
                <a:spLocks noRot="1" noChangeAspect="1" noMove="1" noResize="1" noEditPoints="1" noAdjustHandles="1" noChangeArrowheads="1" noChangeShapeType="1" noTextEdit="1"/>
              </p:cNvSpPr>
              <p:nvPr/>
            </p:nvSpPr>
            <p:spPr>
              <a:xfrm>
                <a:off x="1181455" y="5090626"/>
                <a:ext cx="6934975" cy="681982"/>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158061" y="5783322"/>
                <a:ext cx="6087244" cy="78386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𝑓</m:t>
                          </m:r>
                        </m:e>
                        <m:sub>
                          <m:r>
                            <a:rPr lang="de-DE" sz="2000" b="0" i="1" smtClean="0">
                              <a:latin typeface="Cambria Math"/>
                            </a:rPr>
                            <m:t>𝑌</m:t>
                          </m:r>
                          <m:r>
                            <a:rPr lang="de-DE" sz="2000" i="1">
                              <a:latin typeface="Cambria Math"/>
                            </a:rPr>
                            <m:t>|</m:t>
                          </m:r>
                          <m:r>
                            <a:rPr lang="de-DE" sz="2000" b="0" i="1" smtClean="0">
                              <a:latin typeface="Cambria Math"/>
                            </a:rPr>
                            <m:t>𝑋</m:t>
                          </m:r>
                        </m:sub>
                      </m:sSub>
                      <m:d>
                        <m:dPr>
                          <m:ctrlPr>
                            <a:rPr lang="de-DE" sz="2000" i="1">
                              <a:latin typeface="Cambria Math" panose="02040503050406030204" pitchFamily="18" charset="0"/>
                            </a:rPr>
                          </m:ctrlPr>
                        </m:dPr>
                        <m:e>
                          <m:r>
                            <a:rPr lang="de-DE" sz="2000" b="0" i="1" smtClean="0">
                              <a:latin typeface="Cambria Math"/>
                            </a:rPr>
                            <m:t>𝑦</m:t>
                          </m:r>
                          <m:r>
                            <a:rPr lang="de-DE" sz="2000" i="1">
                              <a:latin typeface="Cambria Math"/>
                            </a:rPr>
                            <m:t>|</m:t>
                          </m:r>
                          <m:r>
                            <a:rPr lang="de-DE" sz="2000" b="0" i="1" smtClean="0">
                              <a:latin typeface="Cambria Math"/>
                            </a:rPr>
                            <m:t>1</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0.5+0.25</m:t>
                          </m:r>
                          <m:r>
                            <a:rPr lang="de-DE" sz="2000" b="0" i="1" smtClean="0">
                              <a:latin typeface="Cambria Math"/>
                            </a:rPr>
                            <m:t>𝑦</m:t>
                          </m:r>
                        </m:num>
                        <m:den>
                          <m:r>
                            <a:rPr lang="de-DE" sz="2000" b="0" i="1" smtClean="0">
                              <a:latin typeface="Cambria Math"/>
                            </a:rPr>
                            <m:t>1+0.5</m:t>
                          </m:r>
                        </m:den>
                      </m:f>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r>
                        <a:rPr lang="de-DE" sz="2000" b="0" i="1" smtClean="0">
                          <a:latin typeface="Cambria Math"/>
                        </a:rPr>
                        <m:t>=</m:t>
                      </m:r>
                      <m:d>
                        <m:dPr>
                          <m:ctrlPr>
                            <a:rPr lang="de-DE" sz="2000" i="1">
                              <a:latin typeface="Cambria Math" panose="02040503050406030204" pitchFamily="18" charset="0"/>
                            </a:rPr>
                          </m:ctrlPr>
                        </m:dPr>
                        <m:e>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6</m:t>
                              </m:r>
                            </m:den>
                          </m:f>
                          <m:r>
                            <a:rPr lang="de-DE" sz="2000" i="1">
                              <a:latin typeface="Cambria Math"/>
                            </a:rPr>
                            <m:t>𝑦</m:t>
                          </m:r>
                          <m:r>
                            <a:rPr lang="de-DE" sz="2000" i="1">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b="0" i="1" smtClean="0">
                                  <a:latin typeface="Cambria Math"/>
                                </a:rPr>
                                <m:t>3</m:t>
                              </m:r>
                            </m:den>
                          </m:f>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0,2</m:t>
                              </m:r>
                            </m:e>
                          </m:d>
                        </m:sub>
                      </m:sSub>
                      <m:d>
                        <m:dPr>
                          <m:ctrlPr>
                            <a:rPr lang="de-DE" sz="2000" i="1">
                              <a:latin typeface="Cambria Math" panose="02040503050406030204" pitchFamily="18" charset="0"/>
                            </a:rPr>
                          </m:ctrlPr>
                        </m:dPr>
                        <m:e>
                          <m:r>
                            <a:rPr lang="de-DE" sz="2000" i="1">
                              <a:latin typeface="Cambria Math"/>
                            </a:rPr>
                            <m:t>𝑦</m:t>
                          </m:r>
                        </m:e>
                      </m:d>
                    </m:oMath>
                  </m:oMathPara>
                </a14:m>
                <a:endParaRPr lang="de-DE" sz="2000" dirty="0"/>
              </a:p>
            </p:txBody>
          </p:sp>
        </mc:Choice>
        <mc:Fallback xmlns="">
          <p:sp>
            <p:nvSpPr>
              <p:cNvPr id="27" name="Textfeld 26"/>
              <p:cNvSpPr txBox="1">
                <a:spLocks noRot="1" noChangeAspect="1" noMove="1" noResize="1" noEditPoints="1" noAdjustHandles="1" noChangeArrowheads="1" noChangeShapeType="1" noTextEdit="1"/>
              </p:cNvSpPr>
              <p:nvPr/>
            </p:nvSpPr>
            <p:spPr>
              <a:xfrm>
                <a:off x="1158061" y="5783322"/>
                <a:ext cx="6087244" cy="783869"/>
              </a:xfrm>
              <a:prstGeom prst="rect">
                <a:avLst/>
              </a:prstGeom>
              <a:blipFill rotWithShape="1">
                <a:blip r:embed="rId9"/>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299866942"/>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378</a:t>
            </a:r>
            <a:endParaRPr lang="de-DE" sz="8000" b="1" dirty="0">
              <a:solidFill>
                <a:schemeClr val="tx1"/>
              </a:solidFill>
              <a:latin typeface="+mj-lt"/>
            </a:endParaRPr>
          </a:p>
        </p:txBody>
      </p:sp>
      <p:sp>
        <p:nvSpPr>
          <p:cNvPr id="9" name="Textfeld 8"/>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S2-b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8313" y="1628800"/>
            <a:ext cx="7298838" cy="400110"/>
          </a:xfrm>
          <a:prstGeom prst="rect">
            <a:avLst/>
          </a:prstGeom>
          <a:noFill/>
        </p:spPr>
        <p:txBody>
          <a:bodyPr wrap="square" rtlCol="0">
            <a:spAutoFit/>
          </a:bodyPr>
          <a:lstStyle/>
          <a:p>
            <a:r>
              <a:rPr lang="de-DE" sz="2000" dirty="0">
                <a:latin typeface="+mn-lt"/>
              </a:rPr>
              <a:t>&gt; Seien </a:t>
            </a:r>
            <a:r>
              <a:rPr lang="de-DE" sz="2000" i="1" dirty="0">
                <a:latin typeface="+mn-lt"/>
              </a:rPr>
              <a:t>X</a:t>
            </a:r>
            <a:r>
              <a:rPr lang="de-DE" sz="2000" dirty="0">
                <a:latin typeface="+mn-lt"/>
              </a:rPr>
              <a:t> und </a:t>
            </a:r>
            <a:r>
              <a:rPr lang="de-DE" sz="2000" i="1" dirty="0">
                <a:latin typeface="+mn-lt"/>
              </a:rPr>
              <a:t>Y</a:t>
            </a:r>
            <a:r>
              <a:rPr lang="de-DE" sz="2000" dirty="0">
                <a:latin typeface="+mn-lt"/>
              </a:rPr>
              <a:t> gemeinsam stetig verteilt gemäß der Dichtefunktion</a:t>
            </a:r>
          </a:p>
        </p:txBody>
      </p:sp>
      <mc:AlternateContent xmlns:mc="http://schemas.openxmlformats.org/markup-compatibility/2006" xmlns:a14="http://schemas.microsoft.com/office/drawing/2010/main">
        <mc:Choice Requires="a14">
          <p:sp>
            <p:nvSpPr>
              <p:cNvPr id="12" name="Textfeld 11"/>
              <p:cNvSpPr txBox="1"/>
              <p:nvPr/>
            </p:nvSpPr>
            <p:spPr>
              <a:xfrm>
                <a:off x="824843" y="2065852"/>
                <a:ext cx="3258008" cy="42203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𝑋𝑌</m:t>
                          </m:r>
                        </m:sub>
                      </m:sSub>
                      <m:d>
                        <m:dPr>
                          <m:ctrlPr>
                            <a:rPr lang="de-DE" sz="2000" b="0" i="1" smtClean="0">
                              <a:latin typeface="Cambria Math" panose="02040503050406030204" pitchFamily="18" charset="0"/>
                            </a:rPr>
                          </m:ctrlPr>
                        </m:dPr>
                        <m:e>
                          <m:r>
                            <a:rPr lang="de-DE" sz="2000" b="0" i="1" smtClean="0">
                              <a:latin typeface="Cambria Math"/>
                            </a:rPr>
                            <m:t>𝑥</m:t>
                          </m:r>
                          <m:r>
                            <a:rPr lang="de-DE" sz="2000" b="0" i="1" smtClean="0">
                              <a:latin typeface="Cambria Math"/>
                            </a:rPr>
                            <m:t>,</m:t>
                          </m:r>
                          <m:r>
                            <a:rPr lang="de-DE" sz="2000" b="0" i="1" smtClean="0">
                              <a:latin typeface="Cambria Math"/>
                            </a:rPr>
                            <m:t>𝑦</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𝑥</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1</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824843" y="2065852"/>
                <a:ext cx="3258008" cy="422039"/>
              </a:xfrm>
              <a:prstGeom prst="rect">
                <a:avLst/>
              </a:prstGeom>
              <a:blipFill rotWithShape="1">
                <a:blip r:embed="rId3"/>
                <a:stretch>
                  <a:fillRect b="-10145"/>
                </a:stretch>
              </a:blipFill>
            </p:spPr>
            <p:txBody>
              <a:bodyPr/>
              <a:lstStyle/>
              <a:p>
                <a:r>
                  <a:rPr lang="de-DE">
                    <a:noFill/>
                  </a:rPr>
                  <a:t> </a:t>
                </a:r>
              </a:p>
            </p:txBody>
          </p:sp>
        </mc:Fallback>
      </mc:AlternateContent>
      <p:sp>
        <p:nvSpPr>
          <p:cNvPr id="15" name="Textfeld 14"/>
          <p:cNvSpPr txBox="1"/>
          <p:nvPr/>
        </p:nvSpPr>
        <p:spPr>
          <a:xfrm>
            <a:off x="468313" y="2564904"/>
            <a:ext cx="7344047" cy="400110"/>
          </a:xfrm>
          <a:prstGeom prst="rect">
            <a:avLst/>
          </a:prstGeom>
          <a:noFill/>
        </p:spPr>
        <p:txBody>
          <a:bodyPr wrap="square" rtlCol="0">
            <a:spAutoFit/>
          </a:bodyPr>
          <a:lstStyle/>
          <a:p>
            <a:r>
              <a:rPr lang="de-DE" sz="2000" dirty="0">
                <a:latin typeface="+mn-lt"/>
              </a:rPr>
              <a:t>&gt; Beispielrechnung für eine Ereigniswahrscheinlichkeit:</a:t>
            </a:r>
          </a:p>
        </p:txBody>
      </p:sp>
      <mc:AlternateContent xmlns:mc="http://schemas.openxmlformats.org/markup-compatibility/2006" xmlns:a14="http://schemas.microsoft.com/office/drawing/2010/main">
        <mc:Choice Requires="a14">
          <p:sp>
            <p:nvSpPr>
              <p:cNvPr id="16" name="Textfeld 15"/>
              <p:cNvSpPr txBox="1"/>
              <p:nvPr/>
            </p:nvSpPr>
            <p:spPr>
              <a:xfrm>
                <a:off x="824842" y="2965014"/>
                <a:ext cx="715189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≤0.5, 0.4≤</m:t>
                          </m:r>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≤0.9</m:t>
                          </m:r>
                        </m:e>
                      </m:d>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0.5−0.1</m:t>
                          </m:r>
                        </m:e>
                      </m:d>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9</m:t>
                          </m:r>
                          <m:r>
                            <a:rPr lang="de-DE" sz="2000" i="1">
                              <a:solidFill>
                                <a:schemeClr val="tx1"/>
                              </a:solidFill>
                              <a:latin typeface="Cambria Math"/>
                            </a:rPr>
                            <m:t>−0.</m:t>
                          </m:r>
                          <m:r>
                            <a:rPr lang="de-DE" sz="2000" b="0" i="1" smtClean="0">
                              <a:solidFill>
                                <a:schemeClr val="tx1"/>
                              </a:solidFill>
                              <a:latin typeface="Cambria Math"/>
                            </a:rPr>
                            <m:t>4</m:t>
                          </m:r>
                        </m:e>
                      </m:d>
                      <m:r>
                        <a:rPr lang="de-DE" sz="2000" b="0" i="1" smtClean="0">
                          <a:solidFill>
                            <a:schemeClr val="tx1"/>
                          </a:solidFill>
                          <a:latin typeface="Cambria Math"/>
                        </a:rPr>
                        <m:t>=0.2</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824842" y="2965014"/>
                <a:ext cx="7151894"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403647" y="3372434"/>
                <a:ext cx="358328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0.5−0.1</m:t>
                          </m:r>
                        </m:e>
                      </m:d>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9</m:t>
                          </m:r>
                          <m:r>
                            <a:rPr lang="de-DE" sz="2000" i="1">
                              <a:solidFill>
                                <a:schemeClr val="tx1"/>
                              </a:solidFill>
                              <a:latin typeface="Cambria Math"/>
                            </a:rPr>
                            <m:t>−0.</m:t>
                          </m:r>
                          <m:r>
                            <a:rPr lang="de-DE" sz="2000" b="0" i="1" smtClean="0">
                              <a:solidFill>
                                <a:schemeClr val="tx1"/>
                              </a:solidFill>
                              <a:latin typeface="Cambria Math"/>
                            </a:rPr>
                            <m:t>4</m:t>
                          </m:r>
                        </m:e>
                      </m:d>
                      <m:r>
                        <a:rPr lang="de-DE" sz="2000" b="0" i="1" smtClean="0">
                          <a:solidFill>
                            <a:schemeClr val="tx1"/>
                          </a:solidFill>
                          <a:latin typeface="Cambria Math"/>
                        </a:rPr>
                        <m:t>=0.2</m:t>
                      </m:r>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403647" y="3372434"/>
                <a:ext cx="3583289" cy="400110"/>
              </a:xfrm>
              <a:prstGeom prst="rect">
                <a:avLst/>
              </a:prstGeom>
              <a:blipFill rotWithShape="1">
                <a:blip r:embed="rId5"/>
                <a:stretch>
                  <a:fillRect/>
                </a:stretch>
              </a:blipFill>
            </p:spPr>
            <p:txBody>
              <a:bodyPr/>
              <a:lstStyle/>
              <a:p>
                <a:r>
                  <a:rPr lang="de-DE">
                    <a:noFill/>
                  </a:rPr>
                  <a:t> </a:t>
                </a:r>
              </a:p>
            </p:txBody>
          </p:sp>
        </mc:Fallback>
      </mc:AlternateContent>
      <p:sp>
        <p:nvSpPr>
          <p:cNvPr id="22" name="Textfeld 21"/>
          <p:cNvSpPr txBox="1"/>
          <p:nvPr/>
        </p:nvSpPr>
        <p:spPr>
          <a:xfrm>
            <a:off x="716055" y="3851845"/>
            <a:ext cx="4251214" cy="400110"/>
          </a:xfrm>
          <a:prstGeom prst="rect">
            <a:avLst/>
          </a:prstGeom>
          <a:noFill/>
        </p:spPr>
        <p:txBody>
          <a:bodyPr wrap="square" rtlCol="0">
            <a:spAutoFit/>
          </a:bodyPr>
          <a:lstStyle/>
          <a:p>
            <a:r>
              <a:rPr lang="de-DE" sz="2000" dirty="0">
                <a:latin typeface="+mn-lt"/>
              </a:rPr>
              <a:t>Berechenbar „im Kopf“! Warum?</a:t>
            </a:r>
          </a:p>
        </p:txBody>
      </p:sp>
      <p:sp>
        <p:nvSpPr>
          <p:cNvPr id="23" name="Textfeld 22"/>
          <p:cNvSpPr txBox="1"/>
          <p:nvPr/>
        </p:nvSpPr>
        <p:spPr>
          <a:xfrm>
            <a:off x="716055" y="4284574"/>
            <a:ext cx="2487793" cy="400110"/>
          </a:xfrm>
          <a:prstGeom prst="rect">
            <a:avLst/>
          </a:prstGeom>
          <a:noFill/>
        </p:spPr>
        <p:txBody>
          <a:bodyPr wrap="square" rtlCol="0">
            <a:spAutoFit/>
          </a:bodyPr>
          <a:lstStyle/>
          <a:p>
            <a:r>
              <a:rPr lang="de-DE" sz="2000" dirty="0">
                <a:latin typeface="+mn-lt"/>
              </a:rPr>
              <a:t>Formale Rechnung:</a:t>
            </a:r>
          </a:p>
        </p:txBody>
      </p:sp>
      <mc:AlternateContent xmlns:mc="http://schemas.openxmlformats.org/markup-compatibility/2006" xmlns:a14="http://schemas.microsoft.com/office/drawing/2010/main">
        <mc:Choice Requires="a14">
          <p:sp>
            <p:nvSpPr>
              <p:cNvPr id="24" name="Textfeld 23"/>
              <p:cNvSpPr txBox="1"/>
              <p:nvPr/>
            </p:nvSpPr>
            <p:spPr>
              <a:xfrm>
                <a:off x="910990" y="4684684"/>
                <a:ext cx="6458691" cy="10243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≤0.5, 0.4≤</m:t>
                          </m:r>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≤0.9</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0</m:t>
                          </m:r>
                          <m:r>
                            <a:rPr lang="de-DE" sz="2000" b="0" i="1" smtClean="0">
                              <a:solidFill>
                                <a:schemeClr val="tx1"/>
                              </a:solidFill>
                              <a:latin typeface="Cambria Math"/>
                            </a:rPr>
                            <m:t>.1</m:t>
                          </m:r>
                        </m:sub>
                        <m:sup>
                          <m:r>
                            <a:rPr lang="de-DE" sz="2000" b="0" i="1" smtClean="0">
                              <a:solidFill>
                                <a:schemeClr val="tx1"/>
                              </a:solidFill>
                              <a:latin typeface="Cambria Math"/>
                            </a:rPr>
                            <m:t>0.5</m:t>
                          </m:r>
                        </m:sup>
                        <m:e>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0</m:t>
                              </m:r>
                              <m:r>
                                <a:rPr lang="de-DE" sz="2000" b="0" i="1" smtClean="0">
                                  <a:solidFill>
                                    <a:schemeClr val="tx1"/>
                                  </a:solidFill>
                                  <a:latin typeface="Cambria Math"/>
                                </a:rPr>
                                <m:t>.4</m:t>
                              </m:r>
                            </m:sub>
                            <m:sup>
                              <m:r>
                                <a:rPr lang="de-DE" sz="2000" b="0" i="1" smtClean="0">
                                  <a:solidFill>
                                    <a:schemeClr val="tx1"/>
                                  </a:solidFill>
                                  <a:latin typeface="Cambria Math"/>
                                </a:rPr>
                                <m:t>0.9</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e>
                          </m:nary>
                          <m:r>
                            <a:rPr lang="de-DE" sz="2000" b="0" i="1" smtClean="0">
                              <a:solidFill>
                                <a:schemeClr val="tx1"/>
                              </a:solidFill>
                              <a:latin typeface="Cambria Math"/>
                            </a:rPr>
                            <m:t>𝑑𝑦𝑑𝑥</m:t>
                          </m:r>
                        </m:e>
                      </m:nary>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910990" y="4684684"/>
                <a:ext cx="6458691" cy="1024319"/>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4189735596"/>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379</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7" name="Textfeld 16"/>
              <p:cNvSpPr txBox="1"/>
              <p:nvPr/>
            </p:nvSpPr>
            <p:spPr>
              <a:xfrm>
                <a:off x="1187623" y="1268284"/>
                <a:ext cx="3695691" cy="10243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.1</m:t>
                          </m:r>
                        </m:sub>
                        <m:sup>
                          <m:r>
                            <a:rPr lang="de-DE" sz="2000" b="0" i="1" smtClean="0">
                              <a:latin typeface="Cambria Math"/>
                            </a:rPr>
                            <m:t>0.5</m:t>
                          </m:r>
                        </m:sup>
                        <m:e>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.4</m:t>
                              </m:r>
                            </m:sub>
                            <m:sup>
                              <m:r>
                                <a:rPr lang="de-DE" sz="2000" b="0" i="1" smtClean="0">
                                  <a:latin typeface="Cambria Math"/>
                                </a:rPr>
                                <m:t>0.9</m:t>
                              </m:r>
                            </m:sup>
                            <m:e>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i="1">
                                      <a:latin typeface="Cambria Math"/>
                                    </a:rPr>
                                    <m:t>𝑥</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 1</m:t>
                                      </m:r>
                                    </m:e>
                                  </m:d>
                                </m:sub>
                              </m:sSub>
                              <m:d>
                                <m:dPr>
                                  <m:ctrlPr>
                                    <a:rPr lang="de-DE" sz="2000" i="1">
                                      <a:latin typeface="Cambria Math" panose="02040503050406030204" pitchFamily="18" charset="0"/>
                                    </a:rPr>
                                  </m:ctrlPr>
                                </m:dPr>
                                <m:e>
                                  <m:r>
                                    <a:rPr lang="de-DE" sz="2000" i="1">
                                      <a:latin typeface="Cambria Math"/>
                                    </a:rPr>
                                    <m:t>𝑦</m:t>
                                  </m:r>
                                </m:e>
                              </m:d>
                            </m:e>
                          </m:nary>
                          <m:r>
                            <a:rPr lang="de-DE" sz="2000" b="0" i="1" smtClean="0">
                              <a:latin typeface="Cambria Math"/>
                            </a:rPr>
                            <m:t>𝑑𝑦𝑑𝑥</m:t>
                          </m:r>
                        </m:e>
                      </m:nary>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1187623" y="1268284"/>
                <a:ext cx="3695691" cy="102431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187623" y="2436143"/>
                <a:ext cx="3460563" cy="10831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.1</m:t>
                          </m:r>
                        </m:sub>
                        <m:sup>
                          <m:r>
                            <a:rPr lang="de-DE" sz="2000" b="0" i="1" smtClean="0">
                              <a:latin typeface="Cambria Math"/>
                            </a:rPr>
                            <m:t>0.5</m:t>
                          </m:r>
                        </m:sup>
                        <m:e>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1</m:t>
                                  </m:r>
                                </m:e>
                              </m:d>
                            </m:sub>
                          </m:sSub>
                          <m:d>
                            <m:dPr>
                              <m:ctrlPr>
                                <a:rPr lang="de-DE" sz="2000" i="1">
                                  <a:latin typeface="Cambria Math" panose="02040503050406030204" pitchFamily="18" charset="0"/>
                                </a:rPr>
                              </m:ctrlPr>
                            </m:dPr>
                            <m:e>
                              <m:r>
                                <a:rPr lang="de-DE" sz="2000" b="0" i="1" smtClean="0">
                                  <a:latin typeface="Cambria Math"/>
                                </a:rPr>
                                <m:t>𝑥</m:t>
                              </m:r>
                            </m:e>
                          </m:d>
                          <m:d>
                            <m:dPr>
                              <m:ctrlPr>
                                <a:rPr lang="de-DE" sz="2000" i="1" smtClean="0">
                                  <a:latin typeface="Cambria Math" panose="02040503050406030204" pitchFamily="18" charset="0"/>
                                </a:rPr>
                              </m:ctrlPr>
                            </m:dPr>
                            <m:e>
                              <m:nary>
                                <m:naryPr>
                                  <m:limLoc m:val="undOvr"/>
                                  <m:ctrlPr>
                                    <a:rPr lang="de-DE" sz="2000" i="1">
                                      <a:latin typeface="Cambria Math" panose="02040503050406030204" pitchFamily="18" charset="0"/>
                                    </a:rPr>
                                  </m:ctrlPr>
                                </m:naryPr>
                                <m:sub>
                                  <m:r>
                                    <m:rPr>
                                      <m:brk m:alnAt="24"/>
                                    </m:rPr>
                                    <a:rPr lang="de-DE" sz="2000" i="1">
                                      <a:latin typeface="Cambria Math"/>
                                    </a:rPr>
                                    <m:t>0</m:t>
                                  </m:r>
                                  <m:r>
                                    <a:rPr lang="de-DE" sz="2000" i="1">
                                      <a:latin typeface="Cambria Math"/>
                                    </a:rPr>
                                    <m:t>.4</m:t>
                                  </m:r>
                                </m:sub>
                                <m:sup>
                                  <m:r>
                                    <a:rPr lang="de-DE" sz="2000" i="1">
                                      <a:latin typeface="Cambria Math"/>
                                    </a:rPr>
                                    <m:t>0.9</m:t>
                                  </m:r>
                                </m:sup>
                                <m:e>
                                  <m:r>
                                    <a:rPr lang="de-DE" sz="2000" b="0" i="1" smtClean="0">
                                      <a:latin typeface="Cambria Math"/>
                                    </a:rPr>
                                    <m:t>1</m:t>
                                  </m:r>
                                </m:e>
                              </m:nary>
                              <m:r>
                                <a:rPr lang="de-DE" sz="2000" b="0" i="1" smtClean="0">
                                  <a:latin typeface="Cambria Math"/>
                                </a:rPr>
                                <m:t>𝑑𝑦</m:t>
                              </m:r>
                            </m:e>
                          </m:d>
                          <m:r>
                            <a:rPr lang="de-DE" sz="2000" b="0" i="1" smtClean="0">
                              <a:latin typeface="Cambria Math"/>
                            </a:rPr>
                            <m:t>𝑑𝑥</m:t>
                          </m:r>
                        </m:e>
                      </m:nary>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1187623" y="2436143"/>
                <a:ext cx="3460563" cy="1083182"/>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4654710" y="2465574"/>
                <a:ext cx="3000309" cy="10243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.1</m:t>
                          </m:r>
                        </m:sub>
                        <m:sup>
                          <m:r>
                            <a:rPr lang="de-DE" sz="2000" b="0" i="1" smtClean="0">
                              <a:latin typeface="Cambria Math"/>
                            </a:rPr>
                            <m:t>0.5</m:t>
                          </m:r>
                        </m:sup>
                        <m:e>
                          <m:sSubSup>
                            <m:sSubSupPr>
                              <m:ctrlPr>
                                <a:rPr lang="de-DE" sz="2000" b="0" i="1" smtClean="0">
                                  <a:latin typeface="Cambria Math" panose="02040503050406030204" pitchFamily="18" charset="0"/>
                                </a:rPr>
                              </m:ctrlPr>
                            </m:sSubSupPr>
                            <m:e>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i="1">
                                      <a:latin typeface="Cambria Math"/>
                                    </a:rPr>
                                    <m:t>𝑥</m:t>
                                  </m:r>
                                </m:e>
                              </m:d>
                              <m:d>
                                <m:dPr>
                                  <m:begChr m:val="["/>
                                  <m:endChr m:val="]"/>
                                  <m:ctrlPr>
                                    <a:rPr lang="de-DE" sz="2000" i="1">
                                      <a:latin typeface="Cambria Math" panose="02040503050406030204" pitchFamily="18" charset="0"/>
                                    </a:rPr>
                                  </m:ctrlPr>
                                </m:dPr>
                                <m:e>
                                  <m:r>
                                    <a:rPr lang="de-DE" sz="2000" b="0" i="1" smtClean="0">
                                      <a:latin typeface="Cambria Math"/>
                                    </a:rPr>
                                    <m:t>𝑦</m:t>
                                  </m:r>
                                </m:e>
                              </m:d>
                            </m:e>
                            <m:sub>
                              <m:r>
                                <a:rPr lang="de-DE" sz="2000" b="0" i="1" smtClean="0">
                                  <a:latin typeface="Cambria Math"/>
                                </a:rPr>
                                <m:t>𝑦</m:t>
                              </m:r>
                              <m:r>
                                <a:rPr lang="de-DE" sz="2000" b="0" i="1" smtClean="0">
                                  <a:latin typeface="Cambria Math"/>
                                </a:rPr>
                                <m:t>=0.4</m:t>
                              </m:r>
                            </m:sub>
                            <m:sup>
                              <m:r>
                                <a:rPr lang="de-DE" sz="2000" b="0" i="1" smtClean="0">
                                  <a:latin typeface="Cambria Math"/>
                                </a:rPr>
                                <m:t>𝑦</m:t>
                              </m:r>
                              <m:r>
                                <a:rPr lang="de-DE" sz="2000" b="0" i="1" smtClean="0">
                                  <a:latin typeface="Cambria Math"/>
                                </a:rPr>
                                <m:t>=0.9</m:t>
                              </m:r>
                            </m:sup>
                          </m:sSubSup>
                          <m:r>
                            <a:rPr lang="de-DE" sz="2000" b="0" i="1" smtClean="0">
                              <a:latin typeface="Cambria Math"/>
                            </a:rPr>
                            <m:t>𝑑𝑥</m:t>
                          </m:r>
                        </m:e>
                      </m:nary>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4654710" y="2465574"/>
                <a:ext cx="3000309" cy="102431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187623" y="3555511"/>
                <a:ext cx="2358659" cy="10243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.1</m:t>
                          </m:r>
                        </m:sub>
                        <m:sup>
                          <m:r>
                            <a:rPr lang="de-DE" sz="2000" b="0" i="1" smtClean="0">
                              <a:latin typeface="Cambria Math"/>
                            </a:rPr>
                            <m:t>0.5</m:t>
                          </m:r>
                        </m:sup>
                        <m:e>
                          <m:d>
                            <m:dPr>
                              <m:ctrlPr>
                                <a:rPr lang="de-DE" sz="2000" i="1">
                                  <a:latin typeface="Cambria Math" panose="02040503050406030204" pitchFamily="18" charset="0"/>
                                </a:rPr>
                              </m:ctrlPr>
                            </m:dPr>
                            <m:e>
                              <m:r>
                                <a:rPr lang="de-DE" sz="2000" i="1">
                                  <a:latin typeface="Cambria Math"/>
                                </a:rPr>
                                <m:t>0.9−0.4</m:t>
                              </m:r>
                            </m:e>
                          </m:d>
                          <m:r>
                            <a:rPr lang="de-DE" sz="2000" b="0" i="1" smtClean="0">
                              <a:latin typeface="Cambria Math"/>
                            </a:rPr>
                            <m:t>𝑑𝑥</m:t>
                          </m:r>
                        </m:e>
                      </m:nary>
                    </m:oMath>
                  </m:oMathPara>
                </a14:m>
                <a:endParaRPr lang="de-DE" sz="2000" dirty="0"/>
              </a:p>
            </p:txBody>
          </p:sp>
        </mc:Choice>
        <mc:Fallback xmlns="">
          <p:sp>
            <p:nvSpPr>
              <p:cNvPr id="24" name="Textfeld 23"/>
              <p:cNvSpPr txBox="1">
                <a:spLocks noRot="1" noChangeAspect="1" noMove="1" noResize="1" noEditPoints="1" noAdjustHandles="1" noChangeArrowheads="1" noChangeShapeType="1" noTextEdit="1"/>
              </p:cNvSpPr>
              <p:nvPr/>
            </p:nvSpPr>
            <p:spPr>
              <a:xfrm>
                <a:off x="1187623" y="3555511"/>
                <a:ext cx="2358659" cy="1024319"/>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3563221" y="3861427"/>
                <a:ext cx="2305182" cy="41248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d>
                        <m:dPr>
                          <m:ctrlPr>
                            <a:rPr lang="de-DE" sz="2000" b="0" i="1" dirty="0" smtClean="0">
                              <a:latin typeface="Cambria Math" panose="02040503050406030204" pitchFamily="18" charset="0"/>
                            </a:rPr>
                          </m:ctrlPr>
                        </m:dPr>
                        <m:e>
                          <m:r>
                            <a:rPr lang="de-DE" sz="2000" b="0" i="1" dirty="0" smtClean="0">
                              <a:latin typeface="Cambria Math"/>
                            </a:rPr>
                            <m:t>0.9−0.4</m:t>
                          </m:r>
                        </m:e>
                      </m:d>
                      <m:sSubSup>
                        <m:sSubSupPr>
                          <m:ctrlPr>
                            <a:rPr lang="de-DE" sz="2000" b="0" i="1" smtClean="0">
                              <a:latin typeface="Cambria Math" panose="02040503050406030204" pitchFamily="18" charset="0"/>
                            </a:rPr>
                          </m:ctrlPr>
                        </m:sSubSupPr>
                        <m:e>
                          <m:d>
                            <m:dPr>
                              <m:begChr m:val="["/>
                              <m:endChr m:val="]"/>
                              <m:ctrlPr>
                                <a:rPr lang="de-DE" sz="2000" b="0" i="1" smtClean="0">
                                  <a:latin typeface="Cambria Math" panose="02040503050406030204" pitchFamily="18" charset="0"/>
                                </a:rPr>
                              </m:ctrlPr>
                            </m:dPr>
                            <m:e>
                              <m:r>
                                <a:rPr lang="de-DE" sz="2000" b="0" i="1" smtClean="0">
                                  <a:latin typeface="Cambria Math"/>
                                </a:rPr>
                                <m:t>𝑥</m:t>
                              </m:r>
                            </m:e>
                          </m:d>
                        </m:e>
                        <m:sub>
                          <m:r>
                            <a:rPr lang="de-DE" sz="2000" b="0" i="1" smtClean="0">
                              <a:latin typeface="Cambria Math"/>
                            </a:rPr>
                            <m:t>0.1</m:t>
                          </m:r>
                        </m:sub>
                        <m:sup>
                          <m:r>
                            <a:rPr lang="de-DE" sz="2000" b="0" i="1" smtClean="0">
                              <a:latin typeface="Cambria Math"/>
                            </a:rPr>
                            <m:t>0.5</m:t>
                          </m:r>
                        </m:sup>
                      </m:sSubSup>
                    </m:oMath>
                  </m:oMathPara>
                </a14:m>
                <a:endParaRPr lang="de-DE" sz="2000" dirty="0"/>
              </a:p>
            </p:txBody>
          </p:sp>
        </mc:Choice>
        <mc:Fallback xmlns="">
          <p:sp>
            <p:nvSpPr>
              <p:cNvPr id="25" name="Textfeld 24"/>
              <p:cNvSpPr txBox="1">
                <a:spLocks noRot="1" noChangeAspect="1" noMove="1" noResize="1" noEditPoints="1" noAdjustHandles="1" noChangeArrowheads="1" noChangeShapeType="1" noTextEdit="1"/>
              </p:cNvSpPr>
              <p:nvPr/>
            </p:nvSpPr>
            <p:spPr>
              <a:xfrm>
                <a:off x="3563221" y="3861427"/>
                <a:ext cx="2305182" cy="412485"/>
              </a:xfrm>
              <a:prstGeom prst="rect">
                <a:avLst/>
              </a:prstGeom>
              <a:blipFill rotWithShape="1">
                <a:blip r:embed="rId7"/>
                <a:stretch>
                  <a:fillRect b="-294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187623" y="4797152"/>
                <a:ext cx="291022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0.5−0.1</m:t>
                          </m:r>
                        </m:e>
                      </m:d>
                      <m:d>
                        <m:dPr>
                          <m:ctrlPr>
                            <a:rPr lang="de-DE" sz="2000" i="1">
                              <a:latin typeface="Cambria Math" panose="02040503050406030204" pitchFamily="18" charset="0"/>
                            </a:rPr>
                          </m:ctrlPr>
                        </m:dPr>
                        <m:e>
                          <m:r>
                            <a:rPr lang="de-DE" sz="2000" i="1">
                              <a:latin typeface="Cambria Math"/>
                            </a:rPr>
                            <m:t>0.</m:t>
                          </m:r>
                          <m:r>
                            <a:rPr lang="de-DE" sz="2000" b="0" i="1" smtClean="0">
                              <a:latin typeface="Cambria Math"/>
                            </a:rPr>
                            <m:t>9</m:t>
                          </m:r>
                          <m:r>
                            <a:rPr lang="de-DE" sz="2000" i="1">
                              <a:latin typeface="Cambria Math"/>
                            </a:rPr>
                            <m:t>−0.</m:t>
                          </m:r>
                          <m:r>
                            <a:rPr lang="de-DE" sz="2000" b="0" i="1" smtClean="0">
                              <a:latin typeface="Cambria Math"/>
                            </a:rPr>
                            <m:t>4</m:t>
                          </m:r>
                        </m:e>
                      </m:d>
                    </m:oMath>
                  </m:oMathPara>
                </a14:m>
                <a:endParaRPr lang="de-DE" sz="2000" dirty="0"/>
              </a:p>
            </p:txBody>
          </p:sp>
        </mc:Choice>
        <mc:Fallback xmlns="">
          <p:sp>
            <p:nvSpPr>
              <p:cNvPr id="26" name="Textfeld 25"/>
              <p:cNvSpPr txBox="1">
                <a:spLocks noRot="1" noChangeAspect="1" noMove="1" noResize="1" noEditPoints="1" noAdjustHandles="1" noChangeArrowheads="1" noChangeShapeType="1" noTextEdit="1"/>
              </p:cNvSpPr>
              <p:nvPr/>
            </p:nvSpPr>
            <p:spPr>
              <a:xfrm>
                <a:off x="1187623" y="4797152"/>
                <a:ext cx="2910220" cy="400110"/>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187623" y="5349662"/>
                <a:ext cx="85702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=0.2</m:t>
                      </m:r>
                    </m:oMath>
                  </m:oMathPara>
                </a14:m>
                <a:endParaRPr lang="de-DE" sz="2000" dirty="0"/>
              </a:p>
            </p:txBody>
          </p:sp>
        </mc:Choice>
        <mc:Fallback xmlns="">
          <p:sp>
            <p:nvSpPr>
              <p:cNvPr id="27" name="Textfeld 26"/>
              <p:cNvSpPr txBox="1">
                <a:spLocks noRot="1" noChangeAspect="1" noMove="1" noResize="1" noEditPoints="1" noAdjustHandles="1" noChangeArrowheads="1" noChangeShapeType="1" noTextEdit="1"/>
              </p:cNvSpPr>
              <p:nvPr/>
            </p:nvSpPr>
            <p:spPr>
              <a:xfrm>
                <a:off x="1187623" y="5349662"/>
                <a:ext cx="857029" cy="400110"/>
              </a:xfrm>
              <a:prstGeom prst="rect">
                <a:avLst/>
              </a:prstGeom>
              <a:blipFill rotWithShape="1">
                <a:blip r:embed="rId9"/>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893792674"/>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380</a:t>
            </a:r>
            <a:endParaRPr lang="de-DE" sz="8000" b="1" dirty="0">
              <a:solidFill>
                <a:schemeClr val="tx1"/>
              </a:solidFill>
              <a:latin typeface="+mj-lt"/>
            </a:endParaRPr>
          </a:p>
        </p:txBody>
      </p:sp>
      <p:sp>
        <p:nvSpPr>
          <p:cNvPr id="10" name="Textfeld 9"/>
          <p:cNvSpPr txBox="1"/>
          <p:nvPr/>
        </p:nvSpPr>
        <p:spPr>
          <a:xfrm>
            <a:off x="468313" y="1124744"/>
            <a:ext cx="7298838" cy="400110"/>
          </a:xfrm>
          <a:prstGeom prst="rect">
            <a:avLst/>
          </a:prstGeom>
          <a:noFill/>
        </p:spPr>
        <p:txBody>
          <a:bodyPr wrap="square" rtlCol="0">
            <a:spAutoFit/>
          </a:bodyPr>
          <a:lstStyle/>
          <a:p>
            <a:r>
              <a:rPr lang="de-DE" sz="2000" dirty="0">
                <a:latin typeface="+mn-lt"/>
              </a:rPr>
              <a:t>&gt; Die Randdichte von </a:t>
            </a:r>
            <a:r>
              <a:rPr lang="de-DE" sz="2000" i="1" dirty="0">
                <a:latin typeface="+mn-lt"/>
              </a:rPr>
              <a:t>X</a:t>
            </a:r>
            <a:r>
              <a:rPr lang="de-DE" sz="2000" dirty="0">
                <a:latin typeface="+mn-lt"/>
              </a:rPr>
              <a:t> errechnet sich als</a:t>
            </a:r>
          </a:p>
        </p:txBody>
      </p:sp>
      <mc:AlternateContent xmlns:mc="http://schemas.openxmlformats.org/markup-compatibility/2006" xmlns:a14="http://schemas.microsoft.com/office/drawing/2010/main">
        <mc:Choice Requires="a14">
          <p:sp>
            <p:nvSpPr>
              <p:cNvPr id="15" name="Textfeld 14"/>
              <p:cNvSpPr txBox="1"/>
              <p:nvPr/>
            </p:nvSpPr>
            <p:spPr>
              <a:xfrm>
                <a:off x="824843" y="1543389"/>
                <a:ext cx="2863028" cy="99193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𝑋𝑌</m:t>
                              </m:r>
                            </m:sub>
                          </m:sSub>
                        </m:e>
                      </m:nary>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r>
                        <a:rPr lang="de-DE" sz="2000" b="0" i="1" smtClean="0">
                          <a:solidFill>
                            <a:schemeClr val="tx1"/>
                          </a:solidFill>
                          <a:latin typeface="Cambria Math"/>
                        </a:rPr>
                        <m:t>𝑑𝑦</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824843" y="1543389"/>
                <a:ext cx="2863028" cy="99193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3668410" y="1543389"/>
                <a:ext cx="2948178" cy="99193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nary>
                        <m:naryPr>
                          <m:limLoc m:val="undOvr"/>
                          <m:ctrlPr>
                            <a:rPr lang="de-DE" sz="2000" i="1">
                              <a:solidFill>
                                <a:schemeClr val="tx1"/>
                              </a:solidFill>
                              <a:latin typeface="Cambria Math" panose="02040503050406030204" pitchFamily="18" charset="0"/>
                            </a:rPr>
                          </m:ctrlPr>
                        </m:naryPr>
                        <m:sub>
                          <m:r>
                            <m:rPr>
                              <m:brk m:alnAt="24"/>
                            </m:rPr>
                            <a:rPr lang="de-DE" sz="2000" i="1">
                              <a:solidFill>
                                <a:schemeClr val="tx1"/>
                              </a:solidFill>
                              <a:latin typeface="Cambria Math"/>
                            </a:rPr>
                            <m:t>−</m:t>
                          </m:r>
                          <m:r>
                            <a:rPr lang="de-DE" sz="2000" i="1">
                              <a:solidFill>
                                <a:schemeClr val="tx1"/>
                              </a:solidFill>
                              <a:latin typeface="Cambria Math"/>
                              <a:ea typeface="Cambria Math"/>
                            </a:rPr>
                            <m:t>∞</m:t>
                          </m:r>
                        </m:sub>
                        <m:sup>
                          <m:r>
                            <a:rPr lang="de-DE" sz="2000" i="1">
                              <a:solidFill>
                                <a:schemeClr val="tx1"/>
                              </a:solidFill>
                              <a:latin typeface="Cambria Math"/>
                              <a:ea typeface="Cambria Math"/>
                            </a:rPr>
                            <m:t>∞</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𝑦</m:t>
                              </m:r>
                            </m:e>
                          </m:d>
                        </m:e>
                      </m:nary>
                      <m:r>
                        <a:rPr lang="de-DE" sz="2000" i="1">
                          <a:solidFill>
                            <a:schemeClr val="tx1"/>
                          </a:solidFill>
                          <a:latin typeface="Cambria Math"/>
                        </a:rPr>
                        <m:t>𝑑</m:t>
                      </m:r>
                      <m:r>
                        <a:rPr lang="de-DE" sz="2000" b="0" i="1" smtClean="0">
                          <a:solidFill>
                            <a:schemeClr val="tx1"/>
                          </a:solidFill>
                          <a:latin typeface="Cambria Math"/>
                        </a:rPr>
                        <m:t>𝑦</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3668410" y="1543389"/>
                <a:ext cx="2948178" cy="99193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3687871" y="2852232"/>
                <a:ext cx="1819472" cy="43242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sSubSup>
                        <m:sSubSupPr>
                          <m:ctrlPr>
                            <a:rPr lang="de-DE" sz="2000" i="1" smtClean="0">
                              <a:solidFill>
                                <a:schemeClr val="tx1"/>
                              </a:solidFill>
                              <a:latin typeface="Cambria Math" panose="02040503050406030204" pitchFamily="18" charset="0"/>
                            </a:rPr>
                          </m:ctrlPr>
                        </m:sSubSupPr>
                        <m:e>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e>
                        <m:sub>
                          <m:r>
                            <a:rPr lang="de-DE" sz="2000" b="0" i="1" smtClean="0">
                              <a:solidFill>
                                <a:schemeClr val="tx1"/>
                              </a:solidFill>
                              <a:latin typeface="Cambria Math"/>
                            </a:rPr>
                            <m:t>0</m:t>
                          </m:r>
                        </m:sub>
                        <m:sup>
                          <m:r>
                            <a:rPr lang="de-DE" sz="2000" b="0" i="1" smtClean="0">
                              <a:solidFill>
                                <a:schemeClr val="tx1"/>
                              </a:solidFill>
                              <a:latin typeface="Cambria Math"/>
                            </a:rPr>
                            <m:t>1</m:t>
                          </m:r>
                        </m:sup>
                      </m:sSubSup>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3687871" y="2852232"/>
                <a:ext cx="1819472" cy="432426"/>
              </a:xfrm>
              <a:prstGeom prst="rect">
                <a:avLst/>
              </a:prstGeom>
              <a:blipFill rotWithShape="1">
                <a:blip r:embed="rId5"/>
                <a:stretch>
                  <a:fillRect b="-140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487782" y="2558498"/>
                <a:ext cx="2200089" cy="101989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nary>
                        <m:naryPr>
                          <m:limLoc m:val="undOvr"/>
                          <m:ctrlPr>
                            <a:rPr lang="de-DE" sz="2000" i="1">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0</m:t>
                          </m:r>
                        </m:sub>
                        <m:sup>
                          <m:r>
                            <a:rPr lang="de-DE" sz="2000" b="0" i="1" smtClean="0">
                              <a:solidFill>
                                <a:schemeClr val="tx1"/>
                              </a:solidFill>
                              <a:latin typeface="Cambria Math"/>
                              <a:ea typeface="Cambria Math"/>
                            </a:rPr>
                            <m:t>1</m:t>
                          </m:r>
                        </m:sup>
                        <m:e>
                          <m:r>
                            <a:rPr lang="de-DE" sz="2000" b="0" i="1" smtClean="0">
                              <a:solidFill>
                                <a:schemeClr val="tx1"/>
                              </a:solidFill>
                              <a:latin typeface="Cambria Math"/>
                              <a:ea typeface="Cambria Math"/>
                            </a:rPr>
                            <m:t>1</m:t>
                          </m:r>
                        </m:e>
                      </m:nary>
                      <m:r>
                        <a:rPr lang="de-DE" sz="2000" i="1">
                          <a:solidFill>
                            <a:schemeClr val="tx1"/>
                          </a:solidFill>
                          <a:latin typeface="Cambria Math"/>
                        </a:rPr>
                        <m:t>𝑑</m:t>
                      </m:r>
                      <m:r>
                        <a:rPr lang="de-DE" sz="2000" b="0" i="1" smtClean="0">
                          <a:solidFill>
                            <a:schemeClr val="tx1"/>
                          </a:solidFill>
                          <a:latin typeface="Cambria Math"/>
                        </a:rPr>
                        <m:t>𝑦</m:t>
                      </m:r>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487782" y="2558498"/>
                <a:ext cx="2200089" cy="1019895"/>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511634" y="3789040"/>
                <a:ext cx="2176237" cy="42203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−0</m:t>
                          </m:r>
                        </m:e>
                      </m:d>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511634" y="3789040"/>
                <a:ext cx="2176237" cy="422039"/>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3770841" y="3789039"/>
                <a:ext cx="1371658" cy="42203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3770841" y="3789039"/>
                <a:ext cx="1371658" cy="422039"/>
              </a:xfrm>
              <a:prstGeom prst="rect">
                <a:avLst/>
              </a:prstGeom>
              <a:blipFill rotWithShape="1">
                <a:blip r:embed="rId8"/>
                <a:stretch>
                  <a:fillRect/>
                </a:stretch>
              </a:blipFill>
            </p:spPr>
            <p:txBody>
              <a:bodyPr/>
              <a:lstStyle/>
              <a:p>
                <a:r>
                  <a:rPr lang="de-DE">
                    <a:noFill/>
                  </a:rPr>
                  <a:t> </a:t>
                </a:r>
              </a:p>
            </p:txBody>
          </p:sp>
        </mc:Fallback>
      </mc:AlternateContent>
      <p:sp>
        <p:nvSpPr>
          <p:cNvPr id="23" name="Textfeld 22"/>
          <p:cNvSpPr txBox="1"/>
          <p:nvPr/>
        </p:nvSpPr>
        <p:spPr>
          <a:xfrm>
            <a:off x="468313" y="4381073"/>
            <a:ext cx="7298838" cy="400110"/>
          </a:xfrm>
          <a:prstGeom prst="rect">
            <a:avLst/>
          </a:prstGeom>
          <a:noFill/>
        </p:spPr>
        <p:txBody>
          <a:bodyPr wrap="square" rtlCol="0">
            <a:spAutoFit/>
          </a:bodyPr>
          <a:lstStyle/>
          <a:p>
            <a:r>
              <a:rPr lang="de-DE" sz="2000" dirty="0">
                <a:latin typeface="+mn-lt"/>
              </a:rPr>
              <a:t>&gt; Für die Randdichte von </a:t>
            </a:r>
            <a:r>
              <a:rPr lang="de-DE" sz="2000" i="1" dirty="0">
                <a:latin typeface="+mn-lt"/>
              </a:rPr>
              <a:t>Y</a:t>
            </a:r>
            <a:r>
              <a:rPr lang="de-DE" sz="2000" dirty="0">
                <a:latin typeface="+mn-lt"/>
              </a:rPr>
              <a:t> erhält man analog</a:t>
            </a:r>
          </a:p>
        </p:txBody>
      </p:sp>
      <mc:AlternateContent xmlns:mc="http://schemas.openxmlformats.org/markup-compatibility/2006" xmlns:a14="http://schemas.microsoft.com/office/drawing/2010/main">
        <mc:Choice Requires="a14">
          <p:sp>
            <p:nvSpPr>
              <p:cNvPr id="24" name="Textfeld 23"/>
              <p:cNvSpPr txBox="1"/>
              <p:nvPr/>
            </p:nvSpPr>
            <p:spPr>
              <a:xfrm>
                <a:off x="824843" y="4799718"/>
                <a:ext cx="4603120" cy="99193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𝑋𝑌</m:t>
                              </m:r>
                            </m:sub>
                          </m:sSub>
                        </m:e>
                      </m:nary>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r>
                        <a:rPr lang="de-DE" sz="2000" b="0" i="1" smtClean="0">
                          <a:solidFill>
                            <a:schemeClr val="tx1"/>
                          </a:solidFill>
                          <a:latin typeface="Cambria Math"/>
                        </a:rPr>
                        <m:t>𝑑𝑥</m:t>
                      </m:r>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1</m:t>
                              </m:r>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824843" y="4799718"/>
                <a:ext cx="4603120" cy="991938"/>
              </a:xfrm>
              <a:prstGeom prst="rect">
                <a:avLst/>
              </a:prstGeom>
              <a:blipFill rotWithShape="1">
                <a:blip r:embed="rId9"/>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238965279"/>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381</a:t>
            </a:r>
            <a:endParaRPr lang="de-DE" sz="8000" b="1" dirty="0">
              <a:solidFill>
                <a:schemeClr val="tx1"/>
              </a:solidFill>
              <a:latin typeface="+mj-lt"/>
            </a:endParaRPr>
          </a:p>
        </p:txBody>
      </p:sp>
      <p:sp>
        <p:nvSpPr>
          <p:cNvPr id="9" name="Textfeld 8"/>
          <p:cNvSpPr txBox="1"/>
          <p:nvPr/>
        </p:nvSpPr>
        <p:spPr>
          <a:xfrm>
            <a:off x="468313" y="1128267"/>
            <a:ext cx="7298838" cy="400110"/>
          </a:xfrm>
          <a:prstGeom prst="rect">
            <a:avLst/>
          </a:prstGeom>
          <a:noFill/>
        </p:spPr>
        <p:txBody>
          <a:bodyPr wrap="square" rtlCol="0">
            <a:spAutoFit/>
          </a:bodyPr>
          <a:lstStyle/>
          <a:p>
            <a:r>
              <a:rPr lang="de-DE" sz="2000" dirty="0">
                <a:latin typeface="+mn-lt"/>
              </a:rPr>
              <a:t>&gt; Die bedingte Dichte von </a:t>
            </a:r>
            <a:r>
              <a:rPr lang="de-DE" sz="2000" i="1" dirty="0">
                <a:latin typeface="+mn-lt"/>
              </a:rPr>
              <a:t>X</a:t>
            </a:r>
            <a:r>
              <a:rPr lang="de-DE" sz="2000" dirty="0">
                <a:latin typeface="+mn-lt"/>
              </a:rPr>
              <a:t> gegeben </a:t>
            </a:r>
            <a:r>
              <a:rPr lang="de-DE" sz="2000" i="1" dirty="0">
                <a:latin typeface="+mn-lt"/>
              </a:rPr>
              <a:t>Y</a:t>
            </a:r>
            <a:r>
              <a:rPr lang="de-DE" sz="2000" dirty="0">
                <a:latin typeface="+mn-lt"/>
              </a:rPr>
              <a:t> = </a:t>
            </a:r>
            <a:r>
              <a:rPr lang="de-DE" sz="2000" i="1" dirty="0">
                <a:latin typeface="+mn-lt"/>
              </a:rPr>
              <a:t>y</a:t>
            </a:r>
            <a:r>
              <a:rPr lang="de-DE" sz="2000" dirty="0">
                <a:latin typeface="+mn-lt"/>
              </a:rPr>
              <a:t> lautet</a:t>
            </a:r>
          </a:p>
        </p:txBody>
      </p:sp>
      <mc:AlternateContent xmlns:mc="http://schemas.openxmlformats.org/markup-compatibility/2006" xmlns:a14="http://schemas.microsoft.com/office/drawing/2010/main">
        <mc:Choice Requires="a14">
          <p:sp>
            <p:nvSpPr>
              <p:cNvPr id="15" name="Textfeld 14"/>
              <p:cNvSpPr txBox="1"/>
              <p:nvPr/>
            </p:nvSpPr>
            <p:spPr>
              <a:xfrm>
                <a:off x="824843" y="1642980"/>
                <a:ext cx="2554802" cy="74360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𝑋𝑌</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b="0" i="1" smtClean="0">
                                  <a:solidFill>
                                    <a:schemeClr val="tx1"/>
                                  </a:solidFill>
                                  <a:latin typeface="Cambria Math"/>
                                </a:rPr>
                                <m:t>𝑌</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den>
                      </m:f>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824843" y="1642980"/>
                <a:ext cx="2554802" cy="743602"/>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904198" y="2564904"/>
                <a:ext cx="1371658" cy="42203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904198" y="2564904"/>
                <a:ext cx="1371658" cy="42203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3275856" y="1643420"/>
                <a:ext cx="2229136" cy="77982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i="1" smtClean="0">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1</m:t>
                                  </m:r>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𝑥</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𝑦</m:t>
                              </m:r>
                            </m:e>
                          </m:d>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𝑦</m:t>
                              </m:r>
                            </m:e>
                          </m:d>
                        </m:den>
                      </m:f>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3275856" y="1643420"/>
                <a:ext cx="2229136" cy="77982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3211532" y="2575868"/>
                <a:ext cx="1812400" cy="400110"/>
              </a:xfrm>
              <a:prstGeom prst="rect">
                <a:avLst/>
              </a:prstGeom>
              <a:noFill/>
            </p:spPr>
            <p:txBody>
              <a:bodyPr wrap="square" rtlCol="0">
                <a:spAutoFit/>
              </a:bodyPr>
              <a:lstStyle/>
              <a:p>
                <a:r>
                  <a:rPr lang="de-DE" sz="2000" dirty="0">
                    <a:solidFill>
                      <a:schemeClr val="tx1"/>
                    </a:solidFill>
                    <a:latin typeface="+mn-lt"/>
                  </a:rPr>
                  <a:t>für  </a:t>
                </a:r>
                <a14:m>
                  <m:oMath xmlns:m="http://schemas.openxmlformats.org/officeDocument/2006/math">
                    <m:r>
                      <a:rPr lang="de-DE" sz="2000" b="0" i="1" smtClean="0">
                        <a:solidFill>
                          <a:schemeClr val="tx1"/>
                        </a:solidFill>
                        <a:latin typeface="Cambria Math"/>
                      </a:rPr>
                      <m:t>𝑦</m:t>
                    </m:r>
                    <m:r>
                      <a:rPr lang="de-DE" sz="2000" b="0" i="1" smtClean="0">
                        <a:solidFill>
                          <a:schemeClr val="tx1"/>
                        </a:solidFill>
                        <a:latin typeface="Cambria Math"/>
                        <a:ea typeface="Cambria Math"/>
                      </a:rPr>
                      <m:t>∈</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0, 1</m:t>
                        </m:r>
                      </m:e>
                    </m:d>
                  </m:oMath>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211532" y="2575868"/>
                <a:ext cx="1812400" cy="400110"/>
              </a:xfrm>
              <a:prstGeom prst="rect">
                <a:avLst/>
              </a:prstGeom>
              <a:blipFill rotWithShape="1">
                <a:blip r:embed="rId6"/>
                <a:stretch>
                  <a:fillRect l="-3704" t="-7692" b="-27692"/>
                </a:stretch>
              </a:blipFill>
            </p:spPr>
            <p:txBody>
              <a:bodyPr/>
              <a:lstStyle/>
              <a:p>
                <a:r>
                  <a:rPr lang="de-DE">
                    <a:noFill/>
                  </a:rPr>
                  <a:t> </a:t>
                </a:r>
              </a:p>
            </p:txBody>
          </p:sp>
        </mc:Fallback>
      </mc:AlternateContent>
      <p:sp>
        <p:nvSpPr>
          <p:cNvPr id="21" name="Textfeld 20"/>
          <p:cNvSpPr txBox="1"/>
          <p:nvPr/>
        </p:nvSpPr>
        <p:spPr>
          <a:xfrm>
            <a:off x="468313" y="3140968"/>
            <a:ext cx="7298838" cy="400110"/>
          </a:xfrm>
          <a:prstGeom prst="rect">
            <a:avLst/>
          </a:prstGeom>
          <a:noFill/>
        </p:spPr>
        <p:txBody>
          <a:bodyPr wrap="square" rtlCol="0">
            <a:spAutoFit/>
          </a:bodyPr>
          <a:lstStyle/>
          <a:p>
            <a:r>
              <a:rPr lang="de-DE" sz="2000" dirty="0">
                <a:latin typeface="+mn-lt"/>
              </a:rPr>
              <a:t>&gt; Für die bedingte Dichte von </a:t>
            </a:r>
            <a:r>
              <a:rPr lang="de-DE" sz="2000" i="1" dirty="0">
                <a:latin typeface="+mn-lt"/>
              </a:rPr>
              <a:t>Y</a:t>
            </a:r>
            <a:r>
              <a:rPr lang="de-DE" sz="2000" dirty="0">
                <a:latin typeface="+mn-lt"/>
              </a:rPr>
              <a:t> gegeben </a:t>
            </a:r>
            <a:r>
              <a:rPr lang="de-DE" sz="2000" i="1" dirty="0">
                <a:latin typeface="+mn-lt"/>
              </a:rPr>
              <a:t>X</a:t>
            </a:r>
            <a:r>
              <a:rPr lang="de-DE" sz="2000" dirty="0">
                <a:latin typeface="+mn-lt"/>
              </a:rPr>
              <a:t> = </a:t>
            </a:r>
            <a:r>
              <a:rPr lang="de-DE" sz="2000" i="1" dirty="0">
                <a:latin typeface="+mn-lt"/>
              </a:rPr>
              <a:t>x</a:t>
            </a:r>
            <a:r>
              <a:rPr lang="de-DE" sz="2000" dirty="0">
                <a:latin typeface="+mn-lt"/>
              </a:rPr>
              <a:t> erhält man analog</a:t>
            </a:r>
          </a:p>
        </p:txBody>
      </p:sp>
      <mc:AlternateContent xmlns:mc="http://schemas.openxmlformats.org/markup-compatibility/2006" xmlns:a14="http://schemas.microsoft.com/office/drawing/2010/main">
        <mc:Choice Requires="a14">
          <p:sp>
            <p:nvSpPr>
              <p:cNvPr id="22" name="Textfeld 21"/>
              <p:cNvSpPr txBox="1"/>
              <p:nvPr/>
            </p:nvSpPr>
            <p:spPr>
              <a:xfrm>
                <a:off x="823526" y="3541078"/>
                <a:ext cx="2559355" cy="74360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r>
                            <a:rPr lang="de-DE" sz="2000" b="0" i="1" smtClean="0">
                              <a:solidFill>
                                <a:schemeClr val="tx1"/>
                              </a:solidFill>
                              <a:latin typeface="Cambria Math"/>
                            </a:rPr>
                            <m:t>|</m:t>
                          </m:r>
                          <m:r>
                            <a:rPr lang="de-DE" sz="2000" b="0" i="1" smtClean="0">
                              <a:solidFill>
                                <a:schemeClr val="tx1"/>
                              </a:solidFill>
                              <a:latin typeface="Cambria Math"/>
                            </a:rPr>
                            <m:t>𝑥</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𝑋𝑌</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b="0" i="1" smtClean="0">
                                  <a:solidFill>
                                    <a:schemeClr val="tx1"/>
                                  </a:solidFill>
                                  <a:latin typeface="Cambria Math"/>
                                </a:rPr>
                                <m:t>𝑋</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𝑥</m:t>
                              </m:r>
                            </m:e>
                          </m:d>
                        </m:den>
                      </m:f>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823526" y="3541078"/>
                <a:ext cx="2559355" cy="743602"/>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904198" y="4520020"/>
                <a:ext cx="1376274" cy="42203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1</m:t>
                              </m:r>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904198" y="4520020"/>
                <a:ext cx="1376274" cy="422039"/>
              </a:xfrm>
              <a:prstGeom prst="rect">
                <a:avLst/>
              </a:prstGeom>
              <a:blipFill rotWithShape="1">
                <a:blip r:embed="rId8"/>
                <a:stretch>
                  <a:fillRect b="-142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3347960" y="3522763"/>
                <a:ext cx="2229136" cy="77982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1</m:t>
                                  </m:r>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𝑥</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1</m:t>
                                  </m:r>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𝑦</m:t>
                              </m:r>
                            </m:e>
                          </m:d>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1</m:t>
                                  </m:r>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𝑥</m:t>
                              </m:r>
                            </m:e>
                          </m:d>
                        </m:den>
                      </m:f>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3347960" y="3522763"/>
                <a:ext cx="2229136" cy="779829"/>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3280472" y="4530984"/>
                <a:ext cx="1812400" cy="400110"/>
              </a:xfrm>
              <a:prstGeom prst="rect">
                <a:avLst/>
              </a:prstGeom>
              <a:noFill/>
            </p:spPr>
            <p:txBody>
              <a:bodyPr wrap="square" rtlCol="0">
                <a:spAutoFit/>
              </a:bodyPr>
              <a:lstStyle/>
              <a:p>
                <a:r>
                  <a:rPr lang="de-DE" sz="2000" dirty="0">
                    <a:solidFill>
                      <a:schemeClr val="tx1"/>
                    </a:solidFill>
                    <a:latin typeface="+mn-lt"/>
                  </a:rPr>
                  <a:t>für  </a:t>
                </a:r>
                <a14:m>
                  <m:oMath xmlns:m="http://schemas.openxmlformats.org/officeDocument/2006/math">
                    <m:r>
                      <a:rPr lang="de-DE" sz="2000" b="0" i="1" smtClean="0">
                        <a:solidFill>
                          <a:schemeClr val="tx1"/>
                        </a:solidFill>
                        <a:latin typeface="Cambria Math"/>
                        <a:ea typeface="Cambria Math"/>
                      </a:rPr>
                      <m:t>𝑥</m:t>
                    </m:r>
                    <m:r>
                      <a:rPr lang="de-DE" sz="2000" b="0" i="1" smtClean="0">
                        <a:solidFill>
                          <a:schemeClr val="tx1"/>
                        </a:solidFill>
                        <a:latin typeface="Cambria Math"/>
                        <a:ea typeface="Cambria Math"/>
                      </a:rPr>
                      <m:t>∈</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0, 1</m:t>
                        </m:r>
                      </m:e>
                    </m:d>
                  </m:oMath>
                </a14:m>
                <a:endParaRPr lang="de-DE" sz="2000" dirty="0">
                  <a:solidFill>
                    <a:schemeClr val="tx1"/>
                  </a:solidFill>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3280472" y="4530984"/>
                <a:ext cx="1812400" cy="400110"/>
              </a:xfrm>
              <a:prstGeom prst="rect">
                <a:avLst/>
              </a:prstGeom>
              <a:blipFill rotWithShape="1">
                <a:blip r:embed="rId10"/>
                <a:stretch>
                  <a:fillRect l="-3367" t="-7576" b="-25758"/>
                </a:stretch>
              </a:blipFill>
            </p:spPr>
            <p:txBody>
              <a:bodyPr/>
              <a:lstStyle/>
              <a:p>
                <a:r>
                  <a:rPr lang="de-DE">
                    <a:noFill/>
                  </a:rPr>
                  <a:t> </a:t>
                </a:r>
              </a:p>
            </p:txBody>
          </p:sp>
        </mc:Fallback>
      </mc:AlternateContent>
    </p:spTree>
    <p:extLst>
      <p:ext uri="{BB962C8B-B14F-4D97-AF65-F5344CB8AC3E}">
        <p14:creationId xmlns:p14="http://schemas.microsoft.com/office/powerpoint/2010/main" val="588363840"/>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57200" y="865102"/>
            <a:ext cx="7191375" cy="2895600"/>
          </a:xfrm>
          <a:prstGeom prst="rect">
            <a:avLst/>
          </a:prstGeom>
        </p:spPr>
      </p:pic>
      <p:pic>
        <p:nvPicPr>
          <p:cNvPr id="3" name="Grafik 2"/>
          <p:cNvPicPr>
            <a:picLocks noChangeAspect="1"/>
          </p:cNvPicPr>
          <p:nvPr/>
        </p:nvPicPr>
        <p:blipFill>
          <a:blip r:embed="rId4"/>
          <a:stretch>
            <a:fillRect/>
          </a:stretch>
        </p:blipFill>
        <p:spPr>
          <a:xfrm>
            <a:off x="468313" y="4073314"/>
            <a:ext cx="7439025" cy="2466975"/>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382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179210967"/>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383</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124744"/>
            <a:ext cx="6418263" cy="5400533"/>
          </a:xfrm>
          <a:prstGeom prst="rect">
            <a:avLst/>
          </a:prstGeom>
        </p:spPr>
      </p:pic>
    </p:spTree>
    <p:extLst>
      <p:ext uri="{BB962C8B-B14F-4D97-AF65-F5344CB8AC3E}">
        <p14:creationId xmlns:p14="http://schemas.microsoft.com/office/powerpoint/2010/main" val="1025356172"/>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384</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Zweidimensionale stetige Verteilungsfunktion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2" y="5013176"/>
            <a:ext cx="388766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S2-a fortgesetzt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8312" y="5497818"/>
            <a:ext cx="2879552" cy="400110"/>
          </a:xfrm>
          <a:prstGeom prst="rect">
            <a:avLst/>
          </a:prstGeom>
          <a:noFill/>
        </p:spPr>
        <p:txBody>
          <a:bodyPr wrap="square" rtlCol="0">
            <a:spAutoFit/>
          </a:bodyPr>
          <a:lstStyle/>
          <a:p>
            <a:r>
              <a:rPr lang="de-DE" sz="2000" dirty="0">
                <a:latin typeface="+mn-lt"/>
              </a:rPr>
              <a:t>Siehe Lehrbuch S</a:t>
            </a:r>
            <a:r>
              <a:rPr lang="de-DE" sz="2000">
                <a:latin typeface="+mn-lt"/>
              </a:rPr>
              <a:t>. 304</a:t>
            </a:r>
            <a:endParaRPr lang="de-DE" sz="2000" dirty="0">
              <a:latin typeface="+mn-lt"/>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1554515"/>
            <a:ext cx="7581900" cy="3429000"/>
          </a:xfrm>
          <a:prstGeom prst="rect">
            <a:avLst/>
          </a:prstGeom>
        </p:spPr>
      </p:pic>
    </p:spTree>
    <p:extLst>
      <p:ext uri="{BB962C8B-B14F-4D97-AF65-F5344CB8AC3E}">
        <p14:creationId xmlns:p14="http://schemas.microsoft.com/office/powerpoint/2010/main" val="394181852"/>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036268"/>
            <a:ext cx="554549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Stochastische Abhängigkeit und Unabhängigkeit</a:t>
            </a:r>
          </a:p>
        </p:txBody>
      </p:sp>
      <p:sp>
        <p:nvSpPr>
          <p:cNvPr id="7" name="Textfeld 6"/>
          <p:cNvSpPr txBox="1">
            <a:spLocks noChangeArrowheads="1"/>
          </p:cNvSpPr>
          <p:nvPr/>
        </p:nvSpPr>
        <p:spPr bwMode="auto">
          <a:xfrm>
            <a:off x="468313" y="1623493"/>
            <a:ext cx="44637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Formale Unabhängigkeitskriterien </a:t>
            </a:r>
            <a:r>
              <a:rPr lang="de-DE" sz="2000" dirty="0">
                <a:solidFill>
                  <a:srgbClr val="0070C0"/>
                </a:solidFill>
                <a:latin typeface="+mn-lt"/>
              </a:rPr>
              <a:t>●</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385</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2051059"/>
            <a:ext cx="7600950" cy="3581400"/>
          </a:xfrm>
          <a:prstGeom prst="rect">
            <a:avLst/>
          </a:prstGeom>
        </p:spPr>
      </p:pic>
    </p:spTree>
    <p:extLst>
      <p:ext uri="{BB962C8B-B14F-4D97-AF65-F5344CB8AC3E}">
        <p14:creationId xmlns:p14="http://schemas.microsoft.com/office/powerpoint/2010/main" val="2439106412"/>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386</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D2-a fortgesetzt </a:t>
            </a:r>
            <a:r>
              <a:rPr lang="de-DE" sz="2000" dirty="0">
                <a:solidFill>
                  <a:srgbClr val="0070C0"/>
                </a:solidFill>
                <a:latin typeface="+mn-lt"/>
              </a:rPr>
              <a:t>●</a:t>
            </a:r>
            <a:endParaRPr lang="de-DE" sz="2000" b="1" dirty="0">
              <a:solidFill>
                <a:srgbClr val="0070C0"/>
              </a:solidFill>
              <a:latin typeface="+mn-lt"/>
            </a:endParaRPr>
          </a:p>
        </p:txBody>
      </p:sp>
      <p:sp>
        <p:nvSpPr>
          <p:cNvPr id="7" name="Textfeld 6"/>
          <p:cNvSpPr txBox="1">
            <a:spLocks noChangeArrowheads="1"/>
          </p:cNvSpPr>
          <p:nvPr/>
        </p:nvSpPr>
        <p:spPr bwMode="auto">
          <a:xfrm>
            <a:off x="478802" y="1628800"/>
            <a:ext cx="73335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D2-b fortgesetzt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a:spLocks noChangeArrowheads="1"/>
          </p:cNvSpPr>
          <p:nvPr/>
        </p:nvSpPr>
        <p:spPr bwMode="auto">
          <a:xfrm>
            <a:off x="468307" y="2152996"/>
            <a:ext cx="352763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S2-a fortgesetzt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07" y="2710349"/>
            <a:ext cx="441725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S2-b fortgesetzt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93842" y="3400455"/>
            <a:ext cx="763208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Die Beziehung zwischen „unabhängig“ und „identisch verteilt“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3" name="Textfeld 2"/>
              <p:cNvSpPr txBox="1"/>
              <p:nvPr/>
            </p:nvSpPr>
            <p:spPr>
              <a:xfrm>
                <a:off x="3995936" y="1124744"/>
                <a:ext cx="1656184" cy="400110"/>
              </a:xfrm>
              <a:prstGeom prst="rect">
                <a:avLst/>
              </a:prstGeom>
              <a:noFill/>
            </p:spPr>
            <p:txBody>
              <a:bodyPr wrap="square" rtlCol="0">
                <a:spAutoFit/>
              </a:bodyPr>
              <a:lstStyle/>
              <a:p>
                <a14:m>
                  <m:oMath xmlns:m="http://schemas.openxmlformats.org/officeDocument/2006/math">
                    <m:r>
                      <a:rPr lang="de-DE" sz="2000" i="1" smtClean="0">
                        <a:solidFill>
                          <a:schemeClr val="tx1"/>
                        </a:solidFill>
                        <a:latin typeface="Cambria Math"/>
                        <a:ea typeface="Cambria Math"/>
                      </a:rPr>
                      <m:t>⇒</m:t>
                    </m:r>
                  </m:oMath>
                </a14:m>
                <a:r>
                  <a:rPr lang="de-DE" sz="2000" dirty="0">
                    <a:solidFill>
                      <a:schemeClr val="tx1"/>
                    </a:solidFill>
                    <a:latin typeface="+mn-lt"/>
                  </a:rPr>
                  <a:t>  abhängig</a:t>
                </a:r>
              </a:p>
            </p:txBody>
          </p:sp>
        </mc:Choice>
        <mc:Fallback xmlns="">
          <p:sp>
            <p:nvSpPr>
              <p:cNvPr id="3" name="Textfeld 2"/>
              <p:cNvSpPr txBox="1">
                <a:spLocks noRot="1" noChangeAspect="1" noMove="1" noResize="1" noEditPoints="1" noAdjustHandles="1" noChangeArrowheads="1" noChangeShapeType="1" noTextEdit="1"/>
              </p:cNvSpPr>
              <p:nvPr/>
            </p:nvSpPr>
            <p:spPr>
              <a:xfrm>
                <a:off x="3995936" y="1124744"/>
                <a:ext cx="1656184" cy="400110"/>
              </a:xfrm>
              <a:prstGeom prst="rect">
                <a:avLst/>
              </a:prstGeom>
              <a:blipFill rotWithShape="1">
                <a:blip r:embed="rId4"/>
                <a:stretch>
                  <a:fillRect t="-7692" b="-27692"/>
                </a:stretch>
              </a:blipFill>
            </p:spPr>
            <p:txBody>
              <a:bodyPr/>
              <a:lstStyle/>
              <a:p>
                <a:r>
                  <a:rPr lang="de-DE">
                    <a:noFill/>
                  </a:rPr>
                  <a:t> </a:t>
                </a:r>
              </a:p>
            </p:txBody>
          </p:sp>
        </mc:Fallback>
      </mc:AlternateContent>
      <p:sp>
        <p:nvSpPr>
          <p:cNvPr id="18" name="Textfeld 17"/>
          <p:cNvSpPr txBox="1"/>
          <p:nvPr/>
        </p:nvSpPr>
        <p:spPr>
          <a:xfrm>
            <a:off x="468307" y="5637023"/>
            <a:ext cx="6191926" cy="707886"/>
          </a:xfrm>
          <a:prstGeom prst="rect">
            <a:avLst/>
          </a:prstGeom>
          <a:noFill/>
        </p:spPr>
        <p:txBody>
          <a:bodyPr wrap="square" rtlCol="0">
            <a:spAutoFit/>
          </a:bodyPr>
          <a:lstStyle/>
          <a:p>
            <a:r>
              <a:rPr lang="de-DE" sz="2000" dirty="0">
                <a:latin typeface="+mn-lt"/>
              </a:rPr>
              <a:t>vgl. hierzu das Beispiel von </a:t>
            </a:r>
            <a:r>
              <a:rPr lang="de-DE" sz="2000">
                <a:latin typeface="+mn-lt"/>
              </a:rPr>
              <a:t>Folie 358:</a:t>
            </a:r>
            <a:endParaRPr lang="de-DE" sz="2000" dirty="0">
              <a:latin typeface="+mn-lt"/>
            </a:endParaRPr>
          </a:p>
          <a:p>
            <a:r>
              <a:rPr lang="de-DE" sz="2000" i="1" dirty="0">
                <a:latin typeface="+mn-lt"/>
              </a:rPr>
              <a:t>X</a:t>
            </a:r>
            <a:r>
              <a:rPr lang="de-DE" sz="2000" dirty="0">
                <a:latin typeface="+mn-lt"/>
              </a:rPr>
              <a:t> und </a:t>
            </a:r>
            <a:r>
              <a:rPr lang="de-DE" sz="2000" i="1" dirty="0">
                <a:latin typeface="+mn-lt"/>
              </a:rPr>
              <a:t>Y</a:t>
            </a:r>
            <a:r>
              <a:rPr lang="de-DE" sz="2000" dirty="0">
                <a:latin typeface="+mn-lt"/>
              </a:rPr>
              <a:t> sind („stark“) abhängig, jedoch identisch verteilt </a:t>
            </a:r>
          </a:p>
        </p:txBody>
      </p:sp>
      <mc:AlternateContent xmlns:mc="http://schemas.openxmlformats.org/markup-compatibility/2006" xmlns:a14="http://schemas.microsoft.com/office/drawing/2010/main">
        <mc:Choice Requires="a14">
          <p:sp>
            <p:nvSpPr>
              <p:cNvPr id="21" name="Textfeld 20"/>
              <p:cNvSpPr txBox="1"/>
              <p:nvPr/>
            </p:nvSpPr>
            <p:spPr>
              <a:xfrm>
                <a:off x="4006570" y="2152996"/>
                <a:ext cx="1656184" cy="400110"/>
              </a:xfrm>
              <a:prstGeom prst="rect">
                <a:avLst/>
              </a:prstGeom>
              <a:noFill/>
            </p:spPr>
            <p:txBody>
              <a:bodyPr wrap="square" rtlCol="0">
                <a:spAutoFit/>
              </a:bodyPr>
              <a:lstStyle/>
              <a:p>
                <a14:m>
                  <m:oMath xmlns:m="http://schemas.openxmlformats.org/officeDocument/2006/math">
                    <m:r>
                      <a:rPr lang="de-DE" sz="2000" i="1" smtClean="0">
                        <a:solidFill>
                          <a:schemeClr val="tx1"/>
                        </a:solidFill>
                        <a:latin typeface="Cambria Math"/>
                        <a:ea typeface="Cambria Math"/>
                      </a:rPr>
                      <m:t>⇒</m:t>
                    </m:r>
                  </m:oMath>
                </a14:m>
                <a:r>
                  <a:rPr lang="de-DE" sz="2000" dirty="0">
                    <a:solidFill>
                      <a:schemeClr val="tx1"/>
                    </a:solidFill>
                    <a:latin typeface="+mn-lt"/>
                  </a:rPr>
                  <a:t>  abhängig</a:t>
                </a:r>
              </a:p>
            </p:txBody>
          </p:sp>
        </mc:Choice>
        <mc:Fallback xmlns="">
          <p:sp>
            <p:nvSpPr>
              <p:cNvPr id="21" name="Textfeld 20"/>
              <p:cNvSpPr txBox="1">
                <a:spLocks noRot="1" noChangeAspect="1" noMove="1" noResize="1" noEditPoints="1" noAdjustHandles="1" noChangeArrowheads="1" noChangeShapeType="1" noTextEdit="1"/>
              </p:cNvSpPr>
              <p:nvPr/>
            </p:nvSpPr>
            <p:spPr>
              <a:xfrm>
                <a:off x="4006570" y="2152996"/>
                <a:ext cx="1656184" cy="400110"/>
              </a:xfrm>
              <a:prstGeom prst="rect">
                <a:avLst/>
              </a:prstGeom>
              <a:blipFill rotWithShape="1">
                <a:blip r:embed="rId5"/>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006570" y="1642689"/>
                <a:ext cx="2509646" cy="400110"/>
              </a:xfrm>
              <a:prstGeom prst="rect">
                <a:avLst/>
              </a:prstGeom>
              <a:noFill/>
            </p:spPr>
            <p:txBody>
              <a:bodyPr wrap="square" rtlCol="0">
                <a:spAutoFit/>
              </a:bodyPr>
              <a:lstStyle/>
              <a:p>
                <a14:m>
                  <m:oMath xmlns:m="http://schemas.openxmlformats.org/officeDocument/2006/math">
                    <m:r>
                      <a:rPr lang="de-DE" sz="2000" i="1" smtClean="0">
                        <a:solidFill>
                          <a:schemeClr val="tx1"/>
                        </a:solidFill>
                        <a:latin typeface="Cambria Math"/>
                        <a:ea typeface="Cambria Math"/>
                      </a:rPr>
                      <m:t>⇒</m:t>
                    </m:r>
                  </m:oMath>
                </a14:m>
                <a:r>
                  <a:rPr lang="de-DE" sz="2000" dirty="0">
                    <a:solidFill>
                      <a:schemeClr val="tx1"/>
                    </a:solidFill>
                    <a:latin typeface="+mn-lt"/>
                  </a:rPr>
                  <a:t>  unabhängig</a:t>
                </a:r>
              </a:p>
            </p:txBody>
          </p:sp>
        </mc:Choice>
        <mc:Fallback xmlns="">
          <p:sp>
            <p:nvSpPr>
              <p:cNvPr id="22" name="Textfeld 21"/>
              <p:cNvSpPr txBox="1">
                <a:spLocks noRot="1" noChangeAspect="1" noMove="1" noResize="1" noEditPoints="1" noAdjustHandles="1" noChangeArrowheads="1" noChangeShapeType="1" noTextEdit="1"/>
              </p:cNvSpPr>
              <p:nvPr/>
            </p:nvSpPr>
            <p:spPr>
              <a:xfrm>
                <a:off x="4006570" y="1642689"/>
                <a:ext cx="2509646" cy="400110"/>
              </a:xfrm>
              <a:prstGeom prst="rect">
                <a:avLst/>
              </a:prstGeom>
              <a:blipFill rotWithShape="1">
                <a:blip r:embed="rId6"/>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4006570" y="2710349"/>
                <a:ext cx="2077598" cy="400110"/>
              </a:xfrm>
              <a:prstGeom prst="rect">
                <a:avLst/>
              </a:prstGeom>
              <a:noFill/>
            </p:spPr>
            <p:txBody>
              <a:bodyPr wrap="square" rtlCol="0">
                <a:spAutoFit/>
              </a:bodyPr>
              <a:lstStyle/>
              <a:p>
                <a14:m>
                  <m:oMath xmlns:m="http://schemas.openxmlformats.org/officeDocument/2006/math">
                    <m:r>
                      <a:rPr lang="de-DE" sz="2000" i="1" smtClean="0">
                        <a:solidFill>
                          <a:schemeClr val="tx1"/>
                        </a:solidFill>
                        <a:latin typeface="Cambria Math"/>
                        <a:ea typeface="Cambria Math"/>
                      </a:rPr>
                      <m:t>⇒</m:t>
                    </m:r>
                  </m:oMath>
                </a14:m>
                <a:r>
                  <a:rPr lang="de-DE" sz="2000" dirty="0">
                    <a:solidFill>
                      <a:schemeClr val="tx1"/>
                    </a:solidFill>
                    <a:latin typeface="+mn-lt"/>
                  </a:rPr>
                  <a:t>  unabhängig</a:t>
                </a:r>
              </a:p>
            </p:txBody>
          </p:sp>
        </mc:Choice>
        <mc:Fallback xmlns="">
          <p:sp>
            <p:nvSpPr>
              <p:cNvPr id="23" name="Textfeld 22"/>
              <p:cNvSpPr txBox="1">
                <a:spLocks noRot="1" noChangeAspect="1" noMove="1" noResize="1" noEditPoints="1" noAdjustHandles="1" noChangeArrowheads="1" noChangeShapeType="1" noTextEdit="1"/>
              </p:cNvSpPr>
              <p:nvPr/>
            </p:nvSpPr>
            <p:spPr>
              <a:xfrm>
                <a:off x="4006570" y="2710349"/>
                <a:ext cx="2077598" cy="400110"/>
              </a:xfrm>
              <a:prstGeom prst="rect">
                <a:avLst/>
              </a:prstGeom>
              <a:blipFill rotWithShape="1">
                <a:blip r:embed="rId7"/>
                <a:stretch>
                  <a:fillRect t="-7692" b="-27692"/>
                </a:stretch>
              </a:blipFill>
            </p:spPr>
            <p:txBody>
              <a:bodyPr/>
              <a:lstStyle/>
              <a:p>
                <a:r>
                  <a:rPr lang="de-DE">
                    <a:noFill/>
                  </a:rPr>
                  <a:t> </a:t>
                </a:r>
              </a:p>
            </p:txBody>
          </p:sp>
        </mc:Fallback>
      </mc:AlternateContent>
      <p:pic>
        <p:nvPicPr>
          <p:cNvPr id="2" name="Grafik 1"/>
          <p:cNvPicPr>
            <a:picLocks noChangeAspect="1"/>
          </p:cNvPicPr>
          <p:nvPr/>
        </p:nvPicPr>
        <p:blipFill>
          <a:blip r:embed="rId8"/>
          <a:stretch>
            <a:fillRect/>
          </a:stretch>
        </p:blipFill>
        <p:spPr>
          <a:xfrm>
            <a:off x="457200" y="3826706"/>
            <a:ext cx="7610475" cy="1695450"/>
          </a:xfrm>
          <a:prstGeom prst="rect">
            <a:avLst/>
          </a:prstGeom>
        </p:spPr>
      </p:pic>
    </p:spTree>
    <p:extLst>
      <p:ext uri="{BB962C8B-B14F-4D97-AF65-F5344CB8AC3E}">
        <p14:creationId xmlns:p14="http://schemas.microsoft.com/office/powerpoint/2010/main" val="319485056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3.1 Tabellarische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2" y="981075"/>
            <a:ext cx="5399832"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3.1.2 Häufigkeitstabellen bei klassierten Daten</a:t>
            </a: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36</a:t>
            </a:r>
            <a:endParaRPr lang="de-DE" sz="8000" b="1" dirty="0">
              <a:solidFill>
                <a:schemeClr val="tx1"/>
              </a:solidFill>
              <a:latin typeface="+mj-lt"/>
            </a:endParaRPr>
          </a:p>
        </p:txBody>
      </p:sp>
      <p:sp>
        <p:nvSpPr>
          <p:cNvPr id="9" name="Textfeld 8"/>
          <p:cNvSpPr txBox="1"/>
          <p:nvPr/>
        </p:nvSpPr>
        <p:spPr>
          <a:xfrm>
            <a:off x="468313" y="2160465"/>
            <a:ext cx="8352159" cy="707886"/>
          </a:xfrm>
          <a:prstGeom prst="rect">
            <a:avLst/>
          </a:prstGeom>
          <a:noFill/>
        </p:spPr>
        <p:txBody>
          <a:bodyPr wrap="square">
            <a:spAutoFit/>
          </a:bodyPr>
          <a:lstStyle/>
          <a:p>
            <a:pPr>
              <a:defRPr/>
            </a:pPr>
            <a:r>
              <a:rPr lang="de-DE" sz="2000" dirty="0">
                <a:solidFill>
                  <a:schemeClr val="tx1"/>
                </a:solidFill>
                <a:latin typeface="+mn-lt"/>
                <a:cs typeface="Times New Roman"/>
              </a:rPr>
              <a:t>&gt; Angenommen, bei einer Erhebung wurde die monatliche Absatzmenge einer </a:t>
            </a:r>
          </a:p>
          <a:p>
            <a:pPr>
              <a:defRPr/>
            </a:pPr>
            <a:r>
              <a:rPr lang="de-DE" sz="2000" dirty="0">
                <a:latin typeface="+mn-lt"/>
                <a:cs typeface="Times New Roman"/>
              </a:rPr>
              <a:t>   bestimmten Brötchensorte in 30 Filialen eines Bäckereibetriebs erhoben:</a:t>
            </a:r>
            <a:endParaRPr lang="de-DE" sz="2000" dirty="0">
              <a:solidFill>
                <a:schemeClr val="tx1"/>
              </a:solidFill>
              <a:latin typeface="+mn-lt"/>
              <a:cs typeface="Times New Roman"/>
            </a:endParaRPr>
          </a:p>
        </p:txBody>
      </p:sp>
      <p:sp>
        <p:nvSpPr>
          <p:cNvPr id="10" name="Textfeld 9"/>
          <p:cNvSpPr txBox="1">
            <a:spLocks noChangeArrowheads="1"/>
          </p:cNvSpPr>
          <p:nvPr/>
        </p:nvSpPr>
        <p:spPr bwMode="auto">
          <a:xfrm>
            <a:off x="456335" y="1668870"/>
            <a:ext cx="289153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Größenklassierung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456334" y="3949025"/>
            <a:ext cx="8352159" cy="400110"/>
          </a:xfrm>
          <a:prstGeom prst="rect">
            <a:avLst/>
          </a:prstGeom>
          <a:noFill/>
        </p:spPr>
        <p:txBody>
          <a:bodyPr wrap="square">
            <a:spAutoFit/>
          </a:bodyPr>
          <a:lstStyle/>
          <a:p>
            <a:pPr>
              <a:defRPr/>
            </a:pPr>
            <a:r>
              <a:rPr lang="de-DE" sz="2000" dirty="0">
                <a:solidFill>
                  <a:schemeClr val="tx1"/>
                </a:solidFill>
                <a:latin typeface="+mn-lt"/>
                <a:cs typeface="Times New Roman"/>
              </a:rPr>
              <a:t>&gt; Einteilung in Größenklassen mit jeweils „ähnlich großen“ Werten</a:t>
            </a:r>
          </a:p>
        </p:txBody>
      </p:sp>
      <mc:AlternateContent xmlns:mc="http://schemas.openxmlformats.org/markup-compatibility/2006" xmlns:a14="http://schemas.microsoft.com/office/drawing/2010/main">
        <mc:Choice Requires="a14">
          <p:sp>
            <p:nvSpPr>
              <p:cNvPr id="15" name="Textfeld 14"/>
              <p:cNvSpPr txBox="1"/>
              <p:nvPr/>
            </p:nvSpPr>
            <p:spPr>
              <a:xfrm>
                <a:off x="468312" y="4367694"/>
                <a:ext cx="8568183" cy="429220"/>
              </a:xfrm>
              <a:prstGeom prst="rect">
                <a:avLst/>
              </a:prstGeom>
              <a:noFill/>
            </p:spPr>
            <p:txBody>
              <a:bodyPr wrap="square">
                <a:spAutoFit/>
              </a:bodyPr>
              <a:lstStyle/>
              <a:p>
                <a:pPr>
                  <a:defRPr/>
                </a:pPr>
                <a:r>
                  <a:rPr lang="de-DE" sz="2000" dirty="0">
                    <a:solidFill>
                      <a:schemeClr val="tx1"/>
                    </a:solidFill>
                    <a:latin typeface="+mn-lt"/>
                    <a:cs typeface="Times New Roman"/>
                  </a:rPr>
                  <a:t>&gt; </a:t>
                </a:r>
                <a:r>
                  <a:rPr lang="de-DE" sz="2000" b="1" dirty="0">
                    <a:solidFill>
                      <a:srgbClr val="0070C0"/>
                    </a:solidFill>
                    <a:latin typeface="+mn-lt"/>
                    <a:cs typeface="Times New Roman"/>
                  </a:rPr>
                  <a:t>Klassengrenzen: </a:t>
                </a:r>
                <a14:m>
                  <m:oMath xmlns:m="http://schemas.openxmlformats.org/officeDocument/2006/math">
                    <m:sSub>
                      <m:sSubPr>
                        <m:ctrlPr>
                          <a:rPr lang="de-DE" sz="200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𝑐</m:t>
                        </m:r>
                      </m:e>
                      <m:sub>
                        <m:r>
                          <a:rPr lang="de-DE" sz="2000" b="0" i="1" smtClean="0">
                            <a:solidFill>
                              <a:schemeClr val="tx1"/>
                            </a:solidFill>
                            <a:latin typeface="Cambria Math"/>
                            <a:cs typeface="Times New Roman"/>
                          </a:rPr>
                          <m:t>𝑗</m:t>
                        </m:r>
                        <m:r>
                          <a:rPr lang="de-DE" sz="2000" b="0" i="1" smtClean="0">
                            <a:solidFill>
                              <a:schemeClr val="tx1"/>
                            </a:solidFill>
                            <a:latin typeface="Cambria Math"/>
                            <a:cs typeface="Times New Roman"/>
                          </a:rPr>
                          <m:t>−1</m:t>
                        </m:r>
                      </m:sub>
                    </m:sSub>
                    <m:r>
                      <a:rPr lang="de-DE" sz="2000" b="1" i="1" smtClean="0">
                        <a:solidFill>
                          <a:srgbClr val="0070C0"/>
                        </a:solidFill>
                        <a:latin typeface="Cambria Math"/>
                        <a:cs typeface="Times New Roman"/>
                      </a:rPr>
                      <m:t> </m:t>
                    </m:r>
                  </m:oMath>
                </a14:m>
                <a:r>
                  <a:rPr lang="de-DE" sz="2000" dirty="0">
                    <a:solidFill>
                      <a:schemeClr val="tx1"/>
                    </a:solidFill>
                    <a:latin typeface="+mn-lt"/>
                    <a:cs typeface="Times New Roman"/>
                  </a:rPr>
                  <a:t>und </a:t>
                </a:r>
                <a14:m>
                  <m:oMath xmlns:m="http://schemas.openxmlformats.org/officeDocument/2006/math">
                    <m:sSub>
                      <m:sSubPr>
                        <m:ctrlPr>
                          <a:rPr lang="de-DE" sz="200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𝑐</m:t>
                        </m:r>
                      </m:e>
                      <m:sub>
                        <m:r>
                          <a:rPr lang="de-DE" sz="2000" b="0" i="1" smtClean="0">
                            <a:solidFill>
                              <a:schemeClr val="tx1"/>
                            </a:solidFill>
                            <a:latin typeface="Cambria Math"/>
                            <a:cs typeface="Times New Roman"/>
                          </a:rPr>
                          <m:t>𝑗</m:t>
                        </m:r>
                      </m:sub>
                    </m:sSub>
                  </m:oMath>
                </a14:m>
                <a:r>
                  <a:rPr lang="de-DE" sz="2000" dirty="0">
                    <a:solidFill>
                      <a:schemeClr val="tx1"/>
                    </a:solidFill>
                    <a:latin typeface="+mn-lt"/>
                    <a:cs typeface="Times New Roman"/>
                  </a:rPr>
                  <a:t> für linke bzw. rechte Grenze der </a:t>
                </a:r>
                <a:r>
                  <a:rPr lang="de-DE" sz="2000" i="1" dirty="0" err="1">
                    <a:solidFill>
                      <a:schemeClr val="tx1"/>
                    </a:solidFill>
                    <a:latin typeface="+mn-lt"/>
                    <a:cs typeface="Times New Roman"/>
                  </a:rPr>
                  <a:t>j</a:t>
                </a:r>
                <a:r>
                  <a:rPr lang="de-DE" sz="2000" dirty="0" err="1">
                    <a:solidFill>
                      <a:schemeClr val="tx1"/>
                    </a:solidFill>
                    <a:latin typeface="+mn-lt"/>
                    <a:cs typeface="Times New Roman"/>
                    <a:sym typeface="Symbol"/>
                  </a:rPr>
                  <a:t>ten</a:t>
                </a:r>
                <a:r>
                  <a:rPr lang="de-DE" sz="2000" dirty="0">
                    <a:solidFill>
                      <a:schemeClr val="tx1"/>
                    </a:solidFill>
                    <a:latin typeface="+mn-lt"/>
                    <a:cs typeface="Times New Roman"/>
                    <a:sym typeface="Symbol"/>
                  </a:rPr>
                  <a:t> Klasse</a:t>
                </a:r>
                <a:r>
                  <a:rPr lang="de-DE" sz="2000" dirty="0">
                    <a:solidFill>
                      <a:schemeClr val="tx1"/>
                    </a:solidFill>
                    <a:latin typeface="+mn-lt"/>
                    <a:cs typeface="Times New Roman"/>
                  </a:rPr>
                  <a:t> </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2" y="4367694"/>
                <a:ext cx="8568183" cy="429220"/>
              </a:xfrm>
              <a:prstGeom prst="rect">
                <a:avLst/>
              </a:prstGeom>
              <a:blipFill rotWithShape="1">
                <a:blip r:embed="rId4"/>
                <a:stretch>
                  <a:fillRect l="-783" t="-8451" b="-16901"/>
                </a:stretch>
              </a:blipFill>
            </p:spPr>
            <p:txBody>
              <a:bodyPr/>
              <a:lstStyle/>
              <a:p>
                <a:r>
                  <a:rPr lang="de-DE">
                    <a:noFill/>
                  </a:rPr>
                  <a:t> </a:t>
                </a:r>
              </a:p>
            </p:txBody>
          </p:sp>
        </mc:Fallback>
      </mc:AlternateContent>
      <p:sp>
        <p:nvSpPr>
          <p:cNvPr id="17" name="Textfeld 16"/>
          <p:cNvSpPr txBox="1">
            <a:spLocks noChangeArrowheads="1"/>
          </p:cNvSpPr>
          <p:nvPr/>
        </p:nvSpPr>
        <p:spPr bwMode="auto">
          <a:xfrm>
            <a:off x="456335" y="5417557"/>
            <a:ext cx="69119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Absolute und relative Klassenhäufigkeiten </a:t>
            </a:r>
            <a:r>
              <a:rPr lang="de-DE" sz="2000" dirty="0">
                <a:solidFill>
                  <a:srgbClr val="0070C0"/>
                </a:solidFill>
                <a:latin typeface="+mn-lt"/>
              </a:rPr>
              <a:t>●</a:t>
            </a:r>
            <a:endParaRPr lang="de-DE" sz="2000" b="1" dirty="0">
              <a:solidFill>
                <a:srgbClr val="0070C0"/>
              </a:solidFill>
              <a:latin typeface="+mn-lt"/>
            </a:endParaRPr>
          </a:p>
        </p:txBody>
      </p:sp>
      <p:sp>
        <p:nvSpPr>
          <p:cNvPr id="18" name="Textfeld 17"/>
          <p:cNvSpPr txBox="1"/>
          <p:nvPr/>
        </p:nvSpPr>
        <p:spPr>
          <a:xfrm>
            <a:off x="475647" y="4817472"/>
            <a:ext cx="2872217" cy="400110"/>
          </a:xfrm>
          <a:prstGeom prst="rect">
            <a:avLst/>
          </a:prstGeom>
          <a:noFill/>
        </p:spPr>
        <p:txBody>
          <a:bodyPr wrap="square">
            <a:spAutoFit/>
          </a:bodyPr>
          <a:lstStyle/>
          <a:p>
            <a:pPr>
              <a:defRPr/>
            </a:pPr>
            <a:r>
              <a:rPr lang="de-DE" sz="2000" dirty="0">
                <a:solidFill>
                  <a:schemeClr val="tx1"/>
                </a:solidFill>
                <a:latin typeface="+mn-lt"/>
                <a:cs typeface="Times New Roman"/>
              </a:rPr>
              <a:t>&gt; Beispiel: </a:t>
            </a:r>
          </a:p>
        </p:txBody>
      </p:sp>
      <p:sp>
        <p:nvSpPr>
          <p:cNvPr id="19" name="Textfeld 18"/>
          <p:cNvSpPr txBox="1"/>
          <p:nvPr/>
        </p:nvSpPr>
        <p:spPr>
          <a:xfrm>
            <a:off x="666755" y="5944327"/>
            <a:ext cx="1235345" cy="400110"/>
          </a:xfrm>
          <a:prstGeom prst="rect">
            <a:avLst/>
          </a:prstGeom>
          <a:noFill/>
        </p:spPr>
        <p:txBody>
          <a:bodyPr wrap="square">
            <a:spAutoFit/>
          </a:bodyPr>
          <a:lstStyle/>
          <a:p>
            <a:pPr>
              <a:defRPr/>
            </a:pPr>
            <a:r>
              <a:rPr lang="de-DE" sz="2000" dirty="0">
                <a:solidFill>
                  <a:schemeClr val="tx1"/>
                </a:solidFill>
                <a:latin typeface="+mn-lt"/>
                <a:cs typeface="Times New Roman"/>
              </a:rPr>
              <a:t>Beispiel: </a:t>
            </a:r>
          </a:p>
        </p:txBody>
      </p:sp>
      <mc:AlternateContent xmlns:mc="http://schemas.openxmlformats.org/markup-compatibility/2006" xmlns:a14="http://schemas.microsoft.com/office/drawing/2010/main">
        <mc:Choice Requires="a14">
          <p:sp>
            <p:nvSpPr>
              <p:cNvPr id="22" name="Textfeld 21"/>
              <p:cNvSpPr txBox="1"/>
              <p:nvPr/>
            </p:nvSpPr>
            <p:spPr>
              <a:xfrm>
                <a:off x="1835696" y="4817472"/>
                <a:ext cx="6264696" cy="400110"/>
              </a:xfrm>
              <a:prstGeom prst="rect">
                <a:avLst/>
              </a:prstGeom>
              <a:noFill/>
            </p:spPr>
            <p:txBody>
              <a:bodyPr wrap="square">
                <a:spAutoFit/>
              </a:bodyPr>
              <a:lstStyle/>
              <a:p>
                <a:pPr>
                  <a:defRPr/>
                </a:pPr>
                <a14:m>
                  <m:oMath xmlns:m="http://schemas.openxmlformats.org/officeDocument/2006/math">
                    <m:sSub>
                      <m:sSubPr>
                        <m:ctrlPr>
                          <a:rPr lang="de-DE" sz="200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𝑐</m:t>
                        </m:r>
                      </m:e>
                      <m:sub>
                        <m:r>
                          <a:rPr lang="de-DE" sz="2000" b="0" i="1" smtClean="0">
                            <a:solidFill>
                              <a:schemeClr val="tx1"/>
                            </a:solidFill>
                            <a:latin typeface="Cambria Math"/>
                            <a:cs typeface="Times New Roman"/>
                          </a:rPr>
                          <m:t>0</m:t>
                        </m:r>
                      </m:sub>
                    </m:sSub>
                    <m:r>
                      <a:rPr lang="de-DE" sz="2000" b="0" i="1" smtClean="0">
                        <a:solidFill>
                          <a:schemeClr val="tx1"/>
                        </a:solidFill>
                        <a:latin typeface="Cambria Math"/>
                        <a:cs typeface="Times New Roman"/>
                      </a:rPr>
                      <m:t>=0,</m:t>
                    </m:r>
                    <m:sSub>
                      <m:sSubPr>
                        <m:ctrlPr>
                          <a:rPr lang="de-DE" sz="2000" b="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   </m:t>
                        </m:r>
                        <m:r>
                          <a:rPr lang="de-DE" sz="2000" b="0" i="1" smtClean="0">
                            <a:solidFill>
                              <a:schemeClr val="tx1"/>
                            </a:solidFill>
                            <a:latin typeface="Cambria Math"/>
                            <a:cs typeface="Times New Roman"/>
                          </a:rPr>
                          <m:t>𝑐</m:t>
                        </m:r>
                      </m:e>
                      <m:sub>
                        <m:r>
                          <a:rPr lang="de-DE" sz="2000" b="0" i="1" smtClean="0">
                            <a:solidFill>
                              <a:schemeClr val="tx1"/>
                            </a:solidFill>
                            <a:latin typeface="Cambria Math"/>
                            <a:cs typeface="Times New Roman"/>
                          </a:rPr>
                          <m:t>1</m:t>
                        </m:r>
                      </m:sub>
                    </m:sSub>
                    <m:r>
                      <a:rPr lang="de-DE" sz="2000" b="0" i="1" smtClean="0">
                        <a:solidFill>
                          <a:schemeClr val="tx1"/>
                        </a:solidFill>
                        <a:latin typeface="Cambria Math"/>
                        <a:cs typeface="Times New Roman"/>
                      </a:rPr>
                      <m:t>=10000</m:t>
                    </m:r>
                  </m:oMath>
                </a14:m>
                <a:r>
                  <a:rPr lang="de-DE" sz="2000" b="0" i="1" dirty="0">
                    <a:solidFill>
                      <a:schemeClr val="tx1"/>
                    </a:solidFill>
                    <a:latin typeface="Cambria Math"/>
                    <a:cs typeface="Times New Roman"/>
                  </a:rPr>
                  <a:t>    </a:t>
                </a:r>
                <a:r>
                  <a:rPr lang="de-DE" sz="2000" b="0" dirty="0">
                    <a:solidFill>
                      <a:schemeClr val="tx1"/>
                    </a:solidFill>
                    <a:latin typeface="+mn-lt"/>
                    <a:cs typeface="Times New Roman"/>
                  </a:rPr>
                  <a:t>Klassengrenzen der 1. Klasse</a:t>
                </a:r>
              </a:p>
            </p:txBody>
          </p:sp>
        </mc:Choice>
        <mc:Fallback xmlns="">
          <p:sp>
            <p:nvSpPr>
              <p:cNvPr id="22" name="Textfeld 21"/>
              <p:cNvSpPr txBox="1">
                <a:spLocks noRot="1" noChangeAspect="1" noMove="1" noResize="1" noEditPoints="1" noAdjustHandles="1" noChangeArrowheads="1" noChangeShapeType="1" noTextEdit="1"/>
              </p:cNvSpPr>
              <p:nvPr/>
            </p:nvSpPr>
            <p:spPr>
              <a:xfrm>
                <a:off x="1835696" y="4817472"/>
                <a:ext cx="6264696" cy="400110"/>
              </a:xfrm>
              <a:prstGeom prst="rect">
                <a:avLst/>
              </a:prstGeom>
              <a:blipFill rotWithShape="1">
                <a:blip r:embed="rId5"/>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988096" y="5944327"/>
                <a:ext cx="4392488" cy="413383"/>
              </a:xfrm>
              <a:prstGeom prst="rect">
                <a:avLst/>
              </a:prstGeom>
              <a:noFill/>
            </p:spPr>
            <p:txBody>
              <a:bodyPr wrap="square">
                <a:spAutoFit/>
              </a:bodyPr>
              <a:lstStyle/>
              <a:p>
                <a:pPr>
                  <a:defRPr/>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cs typeface="Times New Roman"/>
                            </a:rPr>
                          </m:ctrlPr>
                        </m:sSubPr>
                        <m:e>
                          <m:acc>
                            <m:accPr>
                              <m:chr m:val="̃"/>
                              <m:ctrlPr>
                                <a:rPr lang="de-DE" sz="2000" b="0" i="1" smtClean="0">
                                  <a:solidFill>
                                    <a:schemeClr val="tx1"/>
                                  </a:solidFill>
                                  <a:latin typeface="Cambria Math" panose="02040503050406030204" pitchFamily="18" charset="0"/>
                                  <a:cs typeface="Times New Roman"/>
                                </a:rPr>
                              </m:ctrlPr>
                            </m:accPr>
                            <m:e>
                              <m:r>
                                <a:rPr lang="de-DE" sz="2000" b="0" i="1" smtClean="0">
                                  <a:solidFill>
                                    <a:schemeClr val="tx1"/>
                                  </a:solidFill>
                                  <a:latin typeface="Cambria Math"/>
                                  <a:cs typeface="Times New Roman"/>
                                </a:rPr>
                                <m:t>𝑛</m:t>
                              </m:r>
                            </m:e>
                          </m:acc>
                        </m:e>
                        <m:sub>
                          <m:r>
                            <a:rPr lang="de-DE" sz="2000" b="0" i="1" smtClean="0">
                              <a:solidFill>
                                <a:schemeClr val="tx1"/>
                              </a:solidFill>
                              <a:latin typeface="Cambria Math"/>
                              <a:cs typeface="Times New Roman"/>
                            </a:rPr>
                            <m:t>1</m:t>
                          </m:r>
                        </m:sub>
                      </m:sSub>
                      <m:r>
                        <a:rPr lang="de-DE" sz="2000" b="0" i="1" smtClean="0">
                          <a:solidFill>
                            <a:schemeClr val="tx1"/>
                          </a:solidFill>
                          <a:latin typeface="Cambria Math"/>
                          <a:cs typeface="Times New Roman"/>
                        </a:rPr>
                        <m:t>=2,  </m:t>
                      </m:r>
                      <m:sSub>
                        <m:sSubPr>
                          <m:ctrlPr>
                            <a:rPr lang="de-DE" sz="2000" b="0" i="1" smtClean="0">
                              <a:solidFill>
                                <a:schemeClr val="tx1"/>
                              </a:solidFill>
                              <a:latin typeface="Cambria Math" panose="02040503050406030204" pitchFamily="18" charset="0"/>
                              <a:cs typeface="Times New Roman"/>
                            </a:rPr>
                          </m:ctrlPr>
                        </m:sSubPr>
                        <m:e>
                          <m:acc>
                            <m:accPr>
                              <m:chr m:val="̃"/>
                              <m:ctrlPr>
                                <a:rPr lang="de-DE" sz="2000" b="0" i="1" smtClean="0">
                                  <a:solidFill>
                                    <a:schemeClr val="tx1"/>
                                  </a:solidFill>
                                  <a:latin typeface="Cambria Math" panose="02040503050406030204" pitchFamily="18" charset="0"/>
                                  <a:cs typeface="Times New Roman"/>
                                </a:rPr>
                              </m:ctrlPr>
                            </m:accPr>
                            <m:e>
                              <m:r>
                                <a:rPr lang="de-DE" sz="2000" b="0" i="1" smtClean="0">
                                  <a:solidFill>
                                    <a:schemeClr val="tx1"/>
                                  </a:solidFill>
                                  <a:latin typeface="Cambria Math"/>
                                  <a:cs typeface="Times New Roman"/>
                                </a:rPr>
                                <m:t>𝑓</m:t>
                              </m:r>
                            </m:e>
                          </m:acc>
                        </m:e>
                        <m:sub>
                          <m:r>
                            <a:rPr lang="de-DE" sz="2000" b="0" i="1" smtClean="0">
                              <a:solidFill>
                                <a:schemeClr val="tx1"/>
                              </a:solidFill>
                              <a:latin typeface="Cambria Math"/>
                              <a:cs typeface="Times New Roman"/>
                            </a:rPr>
                            <m:t>1</m:t>
                          </m:r>
                        </m:sub>
                      </m:sSub>
                      <m:r>
                        <a:rPr lang="de-DE" sz="2000" b="0" i="1" smtClean="0">
                          <a:solidFill>
                            <a:schemeClr val="tx1"/>
                          </a:solidFill>
                          <a:latin typeface="Cambria Math"/>
                          <a:cs typeface="Times New Roman"/>
                        </a:rPr>
                        <m:t>=</m:t>
                      </m:r>
                      <m:f>
                        <m:fPr>
                          <m:type m:val="lin"/>
                          <m:ctrlPr>
                            <a:rPr lang="de-DE" sz="2000" b="0" i="1" smtClean="0">
                              <a:solidFill>
                                <a:schemeClr val="tx1"/>
                              </a:solidFill>
                              <a:latin typeface="Cambria Math" panose="02040503050406030204" pitchFamily="18" charset="0"/>
                              <a:cs typeface="Times New Roman"/>
                            </a:rPr>
                          </m:ctrlPr>
                        </m:fPr>
                        <m:num>
                          <m:sSub>
                            <m:sSubPr>
                              <m:ctrlPr>
                                <a:rPr lang="de-DE" sz="2000" b="0" i="1" smtClean="0">
                                  <a:solidFill>
                                    <a:schemeClr val="tx1"/>
                                  </a:solidFill>
                                  <a:latin typeface="Cambria Math" panose="02040503050406030204" pitchFamily="18" charset="0"/>
                                  <a:cs typeface="Times New Roman"/>
                                </a:rPr>
                              </m:ctrlPr>
                            </m:sSubPr>
                            <m:e>
                              <m:acc>
                                <m:accPr>
                                  <m:chr m:val="̃"/>
                                  <m:ctrlPr>
                                    <a:rPr lang="de-DE" sz="2000" b="0" i="1" smtClean="0">
                                      <a:solidFill>
                                        <a:schemeClr val="tx1"/>
                                      </a:solidFill>
                                      <a:latin typeface="Cambria Math" panose="02040503050406030204" pitchFamily="18" charset="0"/>
                                      <a:cs typeface="Times New Roman"/>
                                    </a:rPr>
                                  </m:ctrlPr>
                                </m:accPr>
                                <m:e>
                                  <m:r>
                                    <a:rPr lang="de-DE" sz="2000" b="0" i="1" smtClean="0">
                                      <a:solidFill>
                                        <a:schemeClr val="tx1"/>
                                      </a:solidFill>
                                      <a:latin typeface="Cambria Math"/>
                                      <a:cs typeface="Times New Roman"/>
                                    </a:rPr>
                                    <m:t>𝑛</m:t>
                                  </m:r>
                                </m:e>
                              </m:acc>
                            </m:e>
                            <m:sub>
                              <m:r>
                                <a:rPr lang="de-DE" sz="2000" b="0" i="1" smtClean="0">
                                  <a:solidFill>
                                    <a:schemeClr val="tx1"/>
                                  </a:solidFill>
                                  <a:latin typeface="Cambria Math"/>
                                  <a:cs typeface="Times New Roman"/>
                                </a:rPr>
                                <m:t>1</m:t>
                              </m:r>
                            </m:sub>
                          </m:sSub>
                        </m:num>
                        <m:den>
                          <m:r>
                            <a:rPr lang="de-DE" sz="2000" b="0" i="1" smtClean="0">
                              <a:solidFill>
                                <a:schemeClr val="tx1"/>
                              </a:solidFill>
                              <a:latin typeface="Cambria Math"/>
                              <a:cs typeface="Times New Roman"/>
                            </a:rPr>
                            <m:t>𝑛</m:t>
                          </m:r>
                        </m:den>
                      </m:f>
                      <m:r>
                        <a:rPr lang="de-DE" sz="2000" b="0" i="1" smtClean="0">
                          <a:solidFill>
                            <a:schemeClr val="tx1"/>
                          </a:solidFill>
                          <a:latin typeface="Cambria Math"/>
                          <a:cs typeface="Times New Roman"/>
                        </a:rPr>
                        <m:t>=</m:t>
                      </m:r>
                      <m:f>
                        <m:fPr>
                          <m:type m:val="lin"/>
                          <m:ctrlPr>
                            <a:rPr lang="de-DE" sz="2000" b="0" i="1" smtClean="0">
                              <a:solidFill>
                                <a:schemeClr val="tx1"/>
                              </a:solidFill>
                              <a:latin typeface="Cambria Math" panose="02040503050406030204" pitchFamily="18" charset="0"/>
                              <a:cs typeface="Times New Roman"/>
                            </a:rPr>
                          </m:ctrlPr>
                        </m:fPr>
                        <m:num>
                          <m:r>
                            <a:rPr lang="de-DE" sz="2000" b="0" i="1" smtClean="0">
                              <a:solidFill>
                                <a:schemeClr val="tx1"/>
                              </a:solidFill>
                              <a:latin typeface="Cambria Math"/>
                              <a:cs typeface="Times New Roman"/>
                            </a:rPr>
                            <m:t>2</m:t>
                          </m:r>
                        </m:num>
                        <m:den>
                          <m:r>
                            <a:rPr lang="de-DE" sz="2000" b="0" i="1" smtClean="0">
                              <a:solidFill>
                                <a:schemeClr val="tx1"/>
                              </a:solidFill>
                              <a:latin typeface="Cambria Math"/>
                              <a:cs typeface="Times New Roman"/>
                            </a:rPr>
                            <m:t>30</m:t>
                          </m:r>
                          <m:r>
                            <a:rPr lang="de-DE" sz="2000" b="0" i="1" smtClean="0">
                              <a:solidFill>
                                <a:schemeClr val="tx1"/>
                              </a:solidFill>
                              <a:latin typeface="Cambria Math"/>
                              <a:ea typeface="Cambria Math"/>
                              <a:cs typeface="Times New Roman"/>
                            </a:rPr>
                            <m:t>≈</m:t>
                          </m:r>
                        </m:den>
                      </m:f>
                      <m:r>
                        <a:rPr lang="de-DE" sz="2000" b="0" i="1" smtClean="0">
                          <a:solidFill>
                            <a:schemeClr val="tx1"/>
                          </a:solidFill>
                          <a:latin typeface="Cambria Math"/>
                          <a:cs typeface="Times New Roman"/>
                        </a:rPr>
                        <m:t>0.067</m:t>
                      </m:r>
                    </m:oMath>
                  </m:oMathPara>
                </a14:m>
                <a:endParaRPr lang="de-DE" sz="2000" b="0" i="1" dirty="0">
                  <a:solidFill>
                    <a:schemeClr val="tx1"/>
                  </a:solidFill>
                  <a:latin typeface="Cambria Math"/>
                  <a:cs typeface="Times New Roman"/>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988096" y="5944327"/>
                <a:ext cx="4392488" cy="413383"/>
              </a:xfrm>
              <a:prstGeom prst="rect">
                <a:avLst/>
              </a:prstGeom>
              <a:blipFill rotWithShape="1">
                <a:blip r:embed="rId6"/>
                <a:stretch>
                  <a:fillRect t="-107353" b="-175000"/>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804862" y="3008950"/>
            <a:ext cx="7534275" cy="895350"/>
          </a:xfrm>
          <a:prstGeom prst="rect">
            <a:avLst/>
          </a:prstGeom>
        </p:spPr>
      </p:pic>
    </p:spTree>
    <p:extLst>
      <p:ext uri="{BB962C8B-B14F-4D97-AF65-F5344CB8AC3E}">
        <p14:creationId xmlns:p14="http://schemas.microsoft.com/office/powerpoint/2010/main" val="672991406"/>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387</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Implizierte Unabhängigkeit von Ereignissen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3" y="4540509"/>
            <a:ext cx="8064128" cy="1015663"/>
          </a:xfrm>
          <a:prstGeom prst="rect">
            <a:avLst/>
          </a:prstGeom>
          <a:noFill/>
        </p:spPr>
        <p:txBody>
          <a:bodyPr wrap="square" rtlCol="0">
            <a:spAutoFit/>
          </a:bodyPr>
          <a:lstStyle/>
          <a:p>
            <a:r>
              <a:rPr lang="de-DE" sz="2000" dirty="0">
                <a:latin typeface="+mn-lt"/>
              </a:rPr>
              <a:t>Beispiel: </a:t>
            </a:r>
          </a:p>
          <a:p>
            <a:r>
              <a:rPr lang="de-DE" sz="2000" dirty="0">
                <a:latin typeface="+mn-lt"/>
              </a:rPr>
              <a:t>Betrachte zwei Ereignisse </a:t>
            </a:r>
            <a:r>
              <a:rPr lang="de-DE" sz="2000" i="1" dirty="0">
                <a:latin typeface="+mn-lt"/>
              </a:rPr>
              <a:t>A = </a:t>
            </a:r>
            <a:r>
              <a:rPr lang="de-DE" sz="2000" dirty="0">
                <a:latin typeface="+mn-lt"/>
              </a:rPr>
              <a:t>(</a:t>
            </a:r>
            <a:r>
              <a:rPr lang="de-DE" sz="2000" dirty="0">
                <a:latin typeface="+mn-lt"/>
                <a:sym typeface="Symbol"/>
              </a:rPr>
              <a:t>. 2] und </a:t>
            </a:r>
            <a:r>
              <a:rPr lang="de-DE" sz="2000" i="1" dirty="0">
                <a:latin typeface="+mn-lt"/>
                <a:sym typeface="Symbol"/>
              </a:rPr>
              <a:t>B</a:t>
            </a:r>
            <a:r>
              <a:rPr lang="de-DE" sz="2000" dirty="0">
                <a:latin typeface="+mn-lt"/>
                <a:sym typeface="Symbol"/>
              </a:rPr>
              <a:t> =[1.2, 2.8]</a:t>
            </a:r>
            <a:r>
              <a:rPr lang="de-DE" sz="2000" dirty="0">
                <a:latin typeface="+mn-lt"/>
              </a:rPr>
              <a:t> und zwei Zufalls-variablen </a:t>
            </a:r>
            <a:r>
              <a:rPr lang="de-DE" sz="2000" i="1" dirty="0">
                <a:latin typeface="+mn-lt"/>
              </a:rPr>
              <a:t>X</a:t>
            </a:r>
            <a:r>
              <a:rPr lang="de-DE" sz="2000" dirty="0">
                <a:latin typeface="+mn-lt"/>
              </a:rPr>
              <a:t> und </a:t>
            </a:r>
            <a:r>
              <a:rPr lang="de-DE" sz="2000" i="1" dirty="0">
                <a:latin typeface="+mn-lt"/>
              </a:rPr>
              <a:t>Y</a:t>
            </a:r>
            <a:r>
              <a:rPr lang="de-DE" sz="2000" dirty="0">
                <a:latin typeface="+mn-lt"/>
              </a:rPr>
              <a:t>, die gemeinsam stetig verteilt sind. Dann gilt: </a:t>
            </a:r>
          </a:p>
        </p:txBody>
      </p:sp>
      <p:pic>
        <p:nvPicPr>
          <p:cNvPr id="3" name="Grafik 2"/>
          <p:cNvPicPr>
            <a:picLocks noChangeAspect="1"/>
          </p:cNvPicPr>
          <p:nvPr/>
        </p:nvPicPr>
        <p:blipFill>
          <a:blip r:embed="rId3"/>
          <a:stretch>
            <a:fillRect/>
          </a:stretch>
        </p:blipFill>
        <p:spPr>
          <a:xfrm>
            <a:off x="490605" y="1930170"/>
            <a:ext cx="7610475" cy="2381250"/>
          </a:xfrm>
          <a:prstGeom prst="rect">
            <a:avLst/>
          </a:prstGeom>
        </p:spPr>
      </p:pic>
    </p:spTree>
    <p:extLst>
      <p:ext uri="{BB962C8B-B14F-4D97-AF65-F5344CB8AC3E}">
        <p14:creationId xmlns:p14="http://schemas.microsoft.com/office/powerpoint/2010/main" val="2879191227"/>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388</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7" name="Textfeld 6"/>
              <p:cNvSpPr txBox="1"/>
              <p:nvPr/>
            </p:nvSpPr>
            <p:spPr>
              <a:xfrm>
                <a:off x="611560" y="1196752"/>
                <a:ext cx="4630563" cy="104522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ea typeface="Cambria Math"/>
                            </a:rPr>
                            <m:t>∈</m:t>
                          </m:r>
                          <m:r>
                            <a:rPr lang="de-DE" sz="2000" b="0" i="1" smtClean="0">
                              <a:latin typeface="Cambria Math"/>
                              <a:ea typeface="Cambria Math"/>
                            </a:rPr>
                            <m:t>𝐴</m:t>
                          </m:r>
                          <m:r>
                            <a:rPr lang="de-DE" sz="2000" b="0" i="1" smtClean="0">
                              <a:latin typeface="Cambria Math"/>
                            </a:rPr>
                            <m:t>, </m:t>
                          </m:r>
                          <m:r>
                            <a:rPr lang="de-DE" sz="2000" b="0" i="1" smtClean="0">
                              <a:latin typeface="Cambria Math"/>
                            </a:rPr>
                            <m:t>𝑌</m:t>
                          </m:r>
                          <m:r>
                            <a:rPr lang="de-DE" sz="2000" b="0" i="1" smtClean="0">
                              <a:latin typeface="Cambria Math"/>
                              <a:ea typeface="Cambria Math"/>
                            </a:rPr>
                            <m:t>∈</m:t>
                          </m:r>
                          <m:r>
                            <a:rPr lang="de-DE" sz="2000" b="0" i="1" smtClean="0">
                              <a:latin typeface="Cambria Math"/>
                              <a:ea typeface="Cambria Math"/>
                            </a:rPr>
                            <m:t>𝐵</m:t>
                          </m:r>
                        </m:e>
                      </m:d>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m:t>
                          </m:r>
                          <m:r>
                            <a:rPr lang="de-DE" sz="2000" b="0" i="1" smtClean="0">
                              <a:latin typeface="Cambria Math"/>
                              <a:ea typeface="Cambria Math"/>
                            </a:rPr>
                            <m:t>∞</m:t>
                          </m:r>
                        </m:sub>
                        <m:sup>
                          <m:r>
                            <a:rPr lang="de-DE" sz="2000" b="0" i="1" smtClean="0">
                              <a:latin typeface="Cambria Math"/>
                            </a:rPr>
                            <m:t>2</m:t>
                          </m:r>
                        </m:sup>
                        <m:e>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1</m:t>
                              </m:r>
                              <m:r>
                                <a:rPr lang="de-DE" sz="2000" b="0" i="1" smtClean="0">
                                  <a:latin typeface="Cambria Math"/>
                                </a:rPr>
                                <m:t>.2</m:t>
                              </m:r>
                            </m:sub>
                            <m:sup>
                              <m:r>
                                <a:rPr lang="de-DE" sz="2000" b="0" i="1" smtClean="0">
                                  <a:latin typeface="Cambria Math"/>
                                </a:rPr>
                                <m:t>2.8</m:t>
                              </m:r>
                            </m:sup>
                            <m:e>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𝑋𝑌</m:t>
                                  </m:r>
                                </m:sub>
                              </m:sSub>
                              <m:d>
                                <m:dPr>
                                  <m:ctrlPr>
                                    <a:rPr lang="de-DE" sz="2000" b="0" i="1" smtClean="0">
                                      <a:latin typeface="Cambria Math" panose="02040503050406030204" pitchFamily="18" charset="0"/>
                                    </a:rPr>
                                  </m:ctrlPr>
                                </m:dPr>
                                <m:e>
                                  <m:r>
                                    <a:rPr lang="de-DE" sz="2000" b="0" i="1" smtClean="0">
                                      <a:latin typeface="Cambria Math"/>
                                    </a:rPr>
                                    <m:t>𝑥</m:t>
                                  </m:r>
                                  <m:r>
                                    <a:rPr lang="de-DE" sz="2000" b="0" i="1" smtClean="0">
                                      <a:latin typeface="Cambria Math"/>
                                    </a:rPr>
                                    <m:t>,</m:t>
                                  </m:r>
                                  <m:r>
                                    <a:rPr lang="de-DE" sz="2000" b="0" i="1" smtClean="0">
                                      <a:latin typeface="Cambria Math"/>
                                    </a:rPr>
                                    <m:t>𝑦</m:t>
                                  </m:r>
                                </m:e>
                              </m:d>
                            </m:e>
                          </m:nary>
                          <m:r>
                            <a:rPr lang="de-DE" sz="2000" b="0" i="1" smtClean="0">
                              <a:latin typeface="Cambria Math"/>
                            </a:rPr>
                            <m:t>𝑑𝑦𝑑𝑥</m:t>
                          </m:r>
                        </m:e>
                      </m:nary>
                    </m:oMath>
                  </m:oMathPara>
                </a14:m>
                <a:endParaRPr lang="de-DE" sz="2000" dirty="0"/>
              </a:p>
            </p:txBody>
          </p:sp>
        </mc:Choice>
        <mc:Fallback xmlns="">
          <p:sp>
            <p:nvSpPr>
              <p:cNvPr id="7" name="Textfeld 6"/>
              <p:cNvSpPr txBox="1">
                <a:spLocks noRot="1" noChangeAspect="1" noMove="1" noResize="1" noEditPoints="1" noAdjustHandles="1" noChangeArrowheads="1" noChangeShapeType="1" noTextEdit="1"/>
              </p:cNvSpPr>
              <p:nvPr/>
            </p:nvSpPr>
            <p:spPr>
              <a:xfrm>
                <a:off x="611560" y="1196752"/>
                <a:ext cx="4630563" cy="1045223"/>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8" name="Textfeld 7"/>
              <p:cNvSpPr txBox="1"/>
              <p:nvPr/>
            </p:nvSpPr>
            <p:spPr>
              <a:xfrm>
                <a:off x="5148064" y="1210377"/>
                <a:ext cx="3170420" cy="101797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m:t>
                          </m:r>
                          <m:r>
                            <a:rPr lang="de-DE" sz="2000" b="0" i="1" smtClean="0">
                              <a:latin typeface="Cambria Math"/>
                              <a:ea typeface="Cambria Math"/>
                            </a:rPr>
                            <m:t>∞</m:t>
                          </m:r>
                        </m:sub>
                        <m:sup>
                          <m:r>
                            <a:rPr lang="de-DE" sz="2000" b="0" i="1" smtClean="0">
                              <a:latin typeface="Cambria Math"/>
                            </a:rPr>
                            <m:t>2</m:t>
                          </m:r>
                        </m:sup>
                        <m:e>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1</m:t>
                              </m:r>
                              <m:r>
                                <a:rPr lang="de-DE" sz="2000" b="0" i="1" smtClean="0">
                                  <a:latin typeface="Cambria Math"/>
                                </a:rPr>
                                <m:t>.2</m:t>
                              </m:r>
                            </m:sub>
                            <m:sup>
                              <m:r>
                                <a:rPr lang="de-DE" sz="2000" b="0" i="1" smtClean="0">
                                  <a:latin typeface="Cambria Math"/>
                                </a:rPr>
                                <m:t>2.8</m:t>
                              </m:r>
                            </m:sup>
                            <m:e>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𝑌</m:t>
                                  </m:r>
                                </m:sub>
                              </m:sSub>
                              <m:d>
                                <m:dPr>
                                  <m:ctrlPr>
                                    <a:rPr lang="de-DE" sz="2000" i="1">
                                      <a:latin typeface="Cambria Math" panose="02040503050406030204" pitchFamily="18" charset="0"/>
                                    </a:rPr>
                                  </m:ctrlPr>
                                </m:dPr>
                                <m:e>
                                  <m:r>
                                    <a:rPr lang="de-DE" sz="2000" b="0" i="1" smtClean="0">
                                      <a:latin typeface="Cambria Math"/>
                                    </a:rPr>
                                    <m:t>𝑦</m:t>
                                  </m:r>
                                </m:e>
                              </m:d>
                            </m:e>
                          </m:nary>
                          <m:r>
                            <a:rPr lang="de-DE" sz="2000" b="0" i="1" smtClean="0">
                              <a:latin typeface="Cambria Math"/>
                            </a:rPr>
                            <m:t>𝑑𝑦𝑑𝑥</m:t>
                          </m:r>
                        </m:e>
                      </m:nary>
                    </m:oMath>
                  </m:oMathPara>
                </a14:m>
                <a:endParaRPr lang="de-DE" sz="2000" dirty="0"/>
              </a:p>
            </p:txBody>
          </p:sp>
        </mc:Choice>
        <mc:Fallback xmlns="">
          <p:sp>
            <p:nvSpPr>
              <p:cNvPr id="8" name="Textfeld 7"/>
              <p:cNvSpPr txBox="1">
                <a:spLocks noRot="1" noChangeAspect="1" noMove="1" noResize="1" noEditPoints="1" noAdjustHandles="1" noChangeArrowheads="1" noChangeShapeType="1" noTextEdit="1"/>
              </p:cNvSpPr>
              <p:nvPr/>
            </p:nvSpPr>
            <p:spPr>
              <a:xfrm>
                <a:off x="5148064" y="1210377"/>
                <a:ext cx="3170420" cy="1017971"/>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9" name="Textfeld 8"/>
              <p:cNvSpPr txBox="1"/>
              <p:nvPr/>
            </p:nvSpPr>
            <p:spPr>
              <a:xfrm>
                <a:off x="2393065" y="2348880"/>
                <a:ext cx="3524170" cy="10831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m:t>
                          </m:r>
                          <m:r>
                            <a:rPr lang="de-DE" sz="2000" b="0" i="1" smtClean="0">
                              <a:latin typeface="Cambria Math"/>
                              <a:ea typeface="Cambria Math"/>
                            </a:rPr>
                            <m:t>∞</m:t>
                          </m:r>
                        </m:sub>
                        <m:sup>
                          <m:r>
                            <a:rPr lang="de-DE" sz="2000" b="0" i="1" smtClean="0">
                              <a:latin typeface="Cambria Math"/>
                            </a:rPr>
                            <m:t>2</m:t>
                          </m:r>
                        </m:sup>
                        <m:e>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m:t>
                              </m:r>
                            </m:sub>
                          </m:sSub>
                          <m:d>
                            <m:dPr>
                              <m:ctrlPr>
                                <a:rPr lang="de-DE" sz="2000" i="1">
                                  <a:latin typeface="Cambria Math" panose="02040503050406030204" pitchFamily="18" charset="0"/>
                                </a:rPr>
                              </m:ctrlPr>
                            </m:dPr>
                            <m:e>
                              <m:r>
                                <a:rPr lang="de-DE" sz="2000" i="1">
                                  <a:latin typeface="Cambria Math"/>
                                </a:rPr>
                                <m:t>𝑥</m:t>
                              </m:r>
                            </m:e>
                          </m:d>
                          <m:d>
                            <m:dPr>
                              <m:ctrlPr>
                                <a:rPr lang="de-DE" sz="2000" i="1" smtClean="0">
                                  <a:latin typeface="Cambria Math" panose="02040503050406030204" pitchFamily="18" charset="0"/>
                                </a:rPr>
                              </m:ctrlPr>
                            </m:dPr>
                            <m:e>
                              <m:nary>
                                <m:naryPr>
                                  <m:limLoc m:val="undOvr"/>
                                  <m:ctrlPr>
                                    <a:rPr lang="de-DE" sz="2000" i="1">
                                      <a:latin typeface="Cambria Math" panose="02040503050406030204" pitchFamily="18" charset="0"/>
                                    </a:rPr>
                                  </m:ctrlPr>
                                </m:naryPr>
                                <m:sub>
                                  <m:r>
                                    <m:rPr>
                                      <m:brk m:alnAt="24"/>
                                    </m:rPr>
                                    <a:rPr lang="de-DE" sz="2000" i="1">
                                      <a:latin typeface="Cambria Math"/>
                                    </a:rPr>
                                    <m:t>1</m:t>
                                  </m:r>
                                  <m:r>
                                    <a:rPr lang="de-DE" sz="2000" i="1">
                                      <a:latin typeface="Cambria Math"/>
                                    </a:rPr>
                                    <m:t>.2</m:t>
                                  </m:r>
                                </m:sub>
                                <m:sup>
                                  <m:r>
                                    <a:rPr lang="de-DE" sz="2000" i="1">
                                      <a:latin typeface="Cambria Math"/>
                                    </a:rPr>
                                    <m:t>2.8</m:t>
                                  </m:r>
                                </m:sup>
                                <m:e>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𝑌</m:t>
                                      </m:r>
                                    </m:sub>
                                  </m:sSub>
                                  <m:d>
                                    <m:dPr>
                                      <m:ctrlPr>
                                        <a:rPr lang="de-DE" sz="2000" i="1">
                                          <a:latin typeface="Cambria Math" panose="02040503050406030204" pitchFamily="18" charset="0"/>
                                        </a:rPr>
                                      </m:ctrlPr>
                                    </m:dPr>
                                    <m:e>
                                      <m:r>
                                        <a:rPr lang="de-DE" sz="2000" i="1">
                                          <a:latin typeface="Cambria Math"/>
                                        </a:rPr>
                                        <m:t>𝑦</m:t>
                                      </m:r>
                                    </m:e>
                                  </m:d>
                                </m:e>
                              </m:nary>
                              <m:r>
                                <a:rPr lang="de-DE" sz="2000" i="1">
                                  <a:latin typeface="Cambria Math"/>
                                </a:rPr>
                                <m:t>𝑑𝑦</m:t>
                              </m:r>
                            </m:e>
                          </m:d>
                          <m:r>
                            <a:rPr lang="de-DE" sz="2000" b="0" i="1" smtClean="0">
                              <a:latin typeface="Cambria Math"/>
                            </a:rPr>
                            <m:t>𝑑𝑥</m:t>
                          </m:r>
                        </m:e>
                      </m:nary>
                    </m:oMath>
                  </m:oMathPara>
                </a14:m>
                <a:endParaRPr lang="de-DE" sz="2000" dirty="0"/>
              </a:p>
            </p:txBody>
          </p:sp>
        </mc:Choice>
        <mc:Fallback xmlns="">
          <p:sp>
            <p:nvSpPr>
              <p:cNvPr id="9" name="Textfeld 8"/>
              <p:cNvSpPr txBox="1">
                <a:spLocks noRot="1" noChangeAspect="1" noMove="1" noResize="1" noEditPoints="1" noAdjustHandles="1" noChangeArrowheads="1" noChangeShapeType="1" noTextEdit="1"/>
              </p:cNvSpPr>
              <p:nvPr/>
            </p:nvSpPr>
            <p:spPr>
              <a:xfrm>
                <a:off x="2393065" y="2348880"/>
                <a:ext cx="3524170" cy="1083182"/>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2393065" y="3573016"/>
                <a:ext cx="2776337" cy="101797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m:t>
                          </m:r>
                          <m:r>
                            <a:rPr lang="de-DE" sz="2000" b="0" i="1" smtClean="0">
                              <a:latin typeface="Cambria Math"/>
                              <a:ea typeface="Cambria Math"/>
                            </a:rPr>
                            <m:t>∞</m:t>
                          </m:r>
                        </m:sub>
                        <m:sup>
                          <m:r>
                            <a:rPr lang="de-DE" sz="2000" b="0" i="1" smtClean="0">
                              <a:latin typeface="Cambria Math"/>
                            </a:rPr>
                            <m:t>2</m:t>
                          </m:r>
                        </m:sup>
                        <m:e>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m:t>
                              </m:r>
                            </m:sub>
                          </m:sSub>
                          <m:d>
                            <m:dPr>
                              <m:ctrlPr>
                                <a:rPr lang="de-DE" sz="2000" i="1">
                                  <a:latin typeface="Cambria Math" panose="02040503050406030204" pitchFamily="18" charset="0"/>
                                </a:rPr>
                              </m:ctrlPr>
                            </m:dPr>
                            <m:e>
                              <m:r>
                                <a:rPr lang="de-DE" sz="2000" i="1">
                                  <a:latin typeface="Cambria Math"/>
                                </a:rPr>
                                <m:t>𝑥</m:t>
                              </m:r>
                            </m:e>
                          </m:d>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ea typeface="Cambria Math"/>
                                </a:rPr>
                                <m:t>∈</m:t>
                              </m:r>
                              <m:r>
                                <a:rPr lang="de-DE" sz="2000" b="0" i="1" smtClean="0">
                                  <a:latin typeface="Cambria Math"/>
                                  <a:ea typeface="Cambria Math"/>
                                </a:rPr>
                                <m:t>𝐵</m:t>
                              </m:r>
                            </m:e>
                          </m:d>
                          <m:r>
                            <a:rPr lang="de-DE" sz="2000" b="0" i="1" smtClean="0">
                              <a:latin typeface="Cambria Math"/>
                            </a:rPr>
                            <m:t>𝑑𝑥</m:t>
                          </m:r>
                        </m:e>
                      </m:nary>
                    </m:oMath>
                  </m:oMathPara>
                </a14:m>
                <a:endParaRPr lang="de-DE" sz="2000" dirty="0"/>
              </a:p>
            </p:txBody>
          </p:sp>
        </mc:Choice>
        <mc:Fallback xmlns="">
          <p:sp>
            <p:nvSpPr>
              <p:cNvPr id="10" name="Textfeld 9"/>
              <p:cNvSpPr txBox="1">
                <a:spLocks noRot="1" noChangeAspect="1" noMove="1" noResize="1" noEditPoints="1" noAdjustHandles="1" noChangeArrowheads="1" noChangeShapeType="1" noTextEdit="1"/>
              </p:cNvSpPr>
              <p:nvPr/>
            </p:nvSpPr>
            <p:spPr>
              <a:xfrm>
                <a:off x="2393065" y="3573016"/>
                <a:ext cx="2776337" cy="1017971"/>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5148064" y="3573015"/>
                <a:ext cx="3168816" cy="10831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d>
                        <m:dPr>
                          <m:ctrlPr>
                            <a:rPr lang="de-DE" sz="2000" b="0" i="1" smtClean="0">
                              <a:latin typeface="Cambria Math" panose="02040503050406030204" pitchFamily="18" charset="0"/>
                            </a:rPr>
                          </m:ctrlPr>
                        </m:dPr>
                        <m:e>
                          <m:nary>
                            <m:naryPr>
                              <m:limLoc m:val="undOvr"/>
                              <m:ctrlPr>
                                <a:rPr lang="de-DE" sz="2000" i="1">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rPr>
                                <m:t>2</m:t>
                              </m:r>
                            </m:sup>
                            <m:e>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m:t>
                                  </m:r>
                                </m:sub>
                              </m:sSub>
                              <m:d>
                                <m:dPr>
                                  <m:ctrlPr>
                                    <a:rPr lang="de-DE" sz="2000" i="1">
                                      <a:latin typeface="Cambria Math" panose="02040503050406030204" pitchFamily="18" charset="0"/>
                                    </a:rPr>
                                  </m:ctrlPr>
                                </m:dPr>
                                <m:e>
                                  <m:r>
                                    <a:rPr lang="de-DE" sz="2000" i="1">
                                      <a:latin typeface="Cambria Math"/>
                                    </a:rPr>
                                    <m:t>𝑥</m:t>
                                  </m:r>
                                </m:e>
                              </m:d>
                              <m:r>
                                <a:rPr lang="de-DE" sz="2000" i="1">
                                  <a:latin typeface="Cambria Math"/>
                                </a:rPr>
                                <m:t>𝑑𝑥</m:t>
                              </m:r>
                            </m:e>
                          </m:nary>
                        </m:e>
                      </m:d>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ea typeface="Cambria Math"/>
                            </a:rPr>
                            <m:t>∈</m:t>
                          </m:r>
                          <m:r>
                            <a:rPr lang="de-DE" sz="2000" i="1">
                              <a:latin typeface="Cambria Math"/>
                              <a:ea typeface="Cambria Math"/>
                            </a:rPr>
                            <m:t>𝐵</m:t>
                          </m:r>
                        </m:e>
                      </m:d>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5148064" y="3573015"/>
                <a:ext cx="3168816" cy="1083182"/>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2393065" y="4869160"/>
                <a:ext cx="2551211"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ea typeface="Cambria Math"/>
                            </a:rPr>
                            <m:t>∈</m:t>
                          </m:r>
                          <m:r>
                            <a:rPr lang="de-DE" sz="2000" b="0" i="1" smtClean="0">
                              <a:latin typeface="Cambria Math"/>
                              <a:ea typeface="Cambria Math"/>
                            </a:rPr>
                            <m:t>𝐴</m:t>
                          </m:r>
                        </m:e>
                      </m:d>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ea typeface="Cambria Math"/>
                            </a:rPr>
                            <m:t>∈</m:t>
                          </m:r>
                          <m:r>
                            <a:rPr lang="de-DE" sz="2000" i="1">
                              <a:latin typeface="Cambria Math"/>
                              <a:ea typeface="Cambria Math"/>
                            </a:rPr>
                            <m:t>𝐵</m:t>
                          </m:r>
                        </m:e>
                      </m:d>
                    </m:oMath>
                  </m:oMathPara>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2393065" y="4869160"/>
                <a:ext cx="2551211" cy="400110"/>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906186255"/>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389</a:t>
            </a:r>
            <a:endParaRPr lang="de-DE" sz="8000" b="1" dirty="0">
              <a:solidFill>
                <a:schemeClr val="tx1"/>
              </a:solidFill>
              <a:latin typeface="+mj-lt"/>
            </a:endParaRPr>
          </a:p>
        </p:txBody>
      </p:sp>
      <p:sp>
        <p:nvSpPr>
          <p:cNvPr id="7" name="Textfeld 9"/>
          <p:cNvSpPr txBox="1">
            <a:spLocks noChangeArrowheads="1"/>
          </p:cNvSpPr>
          <p:nvPr/>
        </p:nvSpPr>
        <p:spPr bwMode="auto">
          <a:xfrm>
            <a:off x="466666" y="1036268"/>
            <a:ext cx="597754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Höherdimensionale Wahrscheinlichkeitsverteilungen</a:t>
            </a:r>
          </a:p>
        </p:txBody>
      </p:sp>
      <p:sp>
        <p:nvSpPr>
          <p:cNvPr id="8" name="Textfeld 7"/>
          <p:cNvSpPr txBox="1">
            <a:spLocks noChangeArrowheads="1"/>
          </p:cNvSpPr>
          <p:nvPr/>
        </p:nvSpPr>
        <p:spPr bwMode="auto">
          <a:xfrm>
            <a:off x="468313" y="1623493"/>
            <a:ext cx="20874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Allgemeines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3" y="2837850"/>
            <a:ext cx="617788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i="1" dirty="0">
                <a:solidFill>
                  <a:srgbClr val="0070C0"/>
                </a:solidFill>
                <a:latin typeface="+mn-lt"/>
              </a:rPr>
              <a:t>n</a:t>
            </a:r>
            <a:r>
              <a:rPr lang="de-DE" sz="2000" b="1" dirty="0">
                <a:solidFill>
                  <a:srgbClr val="0070C0"/>
                </a:solidFill>
                <a:latin typeface="+mn-lt"/>
              </a:rPr>
              <a:t>-dimensionale gemeinsame Verteilungen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639568" y="4112969"/>
            <a:ext cx="1956999" cy="400110"/>
          </a:xfrm>
          <a:prstGeom prst="rect">
            <a:avLst/>
          </a:prstGeom>
          <a:noFill/>
        </p:spPr>
        <p:txBody>
          <a:bodyPr wrap="square" rtlCol="0">
            <a:spAutoFit/>
          </a:bodyPr>
          <a:lstStyle/>
          <a:p>
            <a:r>
              <a:rPr lang="de-DE" sz="2000" dirty="0">
                <a:latin typeface="+mn-lt"/>
              </a:rPr>
              <a:t>Diskreter Fall:</a:t>
            </a:r>
          </a:p>
        </p:txBody>
      </p:sp>
      <p:sp>
        <p:nvSpPr>
          <p:cNvPr id="13" name="Textfeld 12"/>
          <p:cNvSpPr txBox="1"/>
          <p:nvPr/>
        </p:nvSpPr>
        <p:spPr>
          <a:xfrm>
            <a:off x="683567" y="4973106"/>
            <a:ext cx="1913000" cy="400110"/>
          </a:xfrm>
          <a:prstGeom prst="rect">
            <a:avLst/>
          </a:prstGeom>
          <a:noFill/>
        </p:spPr>
        <p:txBody>
          <a:bodyPr wrap="square" rtlCol="0">
            <a:spAutoFit/>
          </a:bodyPr>
          <a:lstStyle/>
          <a:p>
            <a:r>
              <a:rPr lang="de-DE" sz="2000" dirty="0">
                <a:latin typeface="+mn-lt"/>
              </a:rPr>
              <a:t>Stetiger Fall:</a:t>
            </a:r>
          </a:p>
        </p:txBody>
      </p:sp>
      <p:sp>
        <p:nvSpPr>
          <p:cNvPr id="3" name="Textfeld 2"/>
          <p:cNvSpPr txBox="1"/>
          <p:nvPr/>
        </p:nvSpPr>
        <p:spPr>
          <a:xfrm>
            <a:off x="466666" y="2023603"/>
            <a:ext cx="8209022" cy="707886"/>
          </a:xfrm>
          <a:prstGeom prst="rect">
            <a:avLst/>
          </a:prstGeom>
          <a:noFill/>
        </p:spPr>
        <p:txBody>
          <a:bodyPr wrap="square" rtlCol="0">
            <a:spAutoFit/>
          </a:bodyPr>
          <a:lstStyle/>
          <a:p>
            <a:r>
              <a:rPr lang="de-DE" sz="2000" dirty="0">
                <a:latin typeface="+mn-lt"/>
              </a:rPr>
              <a:t>   Alle bisherigen Konzepte „in naheliegender Weise“ auf den </a:t>
            </a:r>
            <a:r>
              <a:rPr lang="de-DE" sz="2000" i="1" dirty="0">
                <a:latin typeface="+mn-lt"/>
              </a:rPr>
              <a:t>n</a:t>
            </a:r>
            <a:r>
              <a:rPr lang="de-DE" sz="2000" dirty="0">
                <a:latin typeface="+mn-lt"/>
              </a:rPr>
              <a:t>-dimensionalen  </a:t>
            </a:r>
          </a:p>
          <a:p>
            <a:r>
              <a:rPr lang="de-DE" sz="2000" dirty="0">
                <a:latin typeface="+mn-lt"/>
              </a:rPr>
              <a:t>   Fall erweiterbar. Nur wenige neue Aspekte kommen hinzu. </a:t>
            </a:r>
          </a:p>
        </p:txBody>
      </p:sp>
      <p:sp>
        <p:nvSpPr>
          <p:cNvPr id="18" name="Textfeld 17"/>
          <p:cNvSpPr txBox="1"/>
          <p:nvPr/>
        </p:nvSpPr>
        <p:spPr>
          <a:xfrm>
            <a:off x="683567" y="3247502"/>
            <a:ext cx="6264697" cy="400110"/>
          </a:xfrm>
          <a:prstGeom prst="rect">
            <a:avLst/>
          </a:prstGeom>
          <a:noFill/>
        </p:spPr>
        <p:txBody>
          <a:bodyPr wrap="square" rtlCol="0">
            <a:spAutoFit/>
          </a:bodyPr>
          <a:lstStyle/>
          <a:p>
            <a:r>
              <a:rPr lang="de-DE" sz="2000" i="1" dirty="0">
                <a:latin typeface="+mn-lt"/>
              </a:rPr>
              <a:t>n</a:t>
            </a:r>
            <a:r>
              <a:rPr lang="de-DE" sz="2000" dirty="0">
                <a:latin typeface="+mn-lt"/>
              </a:rPr>
              <a:t>-dimensionale Wahrscheinlichkeits- oder Dichtefunktion</a:t>
            </a:r>
          </a:p>
        </p:txBody>
      </p:sp>
      <mc:AlternateContent xmlns:mc="http://schemas.openxmlformats.org/markup-compatibility/2006" xmlns:a14="http://schemas.microsoft.com/office/drawing/2010/main">
        <mc:Choice Requires="a14">
          <p:sp>
            <p:nvSpPr>
              <p:cNvPr id="21" name="Textfeld 20"/>
              <p:cNvSpPr txBox="1"/>
              <p:nvPr/>
            </p:nvSpPr>
            <p:spPr>
              <a:xfrm>
                <a:off x="1618068" y="3647612"/>
                <a:ext cx="2752420" cy="42806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sub>
                      </m:sSub>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𝑛</m:t>
                              </m:r>
                            </m:sub>
                          </m:sSub>
                        </m:e>
                      </m:d>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1618068" y="3647612"/>
                <a:ext cx="2752420" cy="428066"/>
              </a:xfrm>
              <a:prstGeom prst="rect">
                <a:avLst/>
              </a:prstGeom>
              <a:blipFill rotWithShape="1">
                <a:blip r:embed="rId3"/>
                <a:stretch>
                  <a:fillRect b="-7042"/>
                </a:stretch>
              </a:blipFill>
            </p:spPr>
            <p:txBody>
              <a:bodyPr/>
              <a:lstStyle/>
              <a:p>
                <a:r>
                  <a:rPr lang="de-DE">
                    <a:noFill/>
                  </a:rPr>
                  <a:t> </a:t>
                </a:r>
              </a:p>
            </p:txBody>
          </p:sp>
        </mc:Fallback>
      </mc:AlternateContent>
      <p:sp>
        <p:nvSpPr>
          <p:cNvPr id="22" name="Textfeld 21"/>
          <p:cNvSpPr txBox="1"/>
          <p:nvPr/>
        </p:nvSpPr>
        <p:spPr>
          <a:xfrm>
            <a:off x="4659151" y="3661590"/>
            <a:ext cx="2289113" cy="400110"/>
          </a:xfrm>
          <a:prstGeom prst="rect">
            <a:avLst/>
          </a:prstGeom>
          <a:noFill/>
        </p:spPr>
        <p:txBody>
          <a:bodyPr wrap="square" rtlCol="0">
            <a:spAutoFit/>
          </a:bodyPr>
          <a:lstStyle/>
          <a:p>
            <a:r>
              <a:rPr lang="de-DE" sz="2000" dirty="0">
                <a:latin typeface="+mn-lt"/>
              </a:rPr>
              <a:t>(einheitlich notiert)</a:t>
            </a:r>
          </a:p>
        </p:txBody>
      </p:sp>
      <mc:AlternateContent xmlns:mc="http://schemas.openxmlformats.org/markup-compatibility/2006" xmlns:a14="http://schemas.microsoft.com/office/drawing/2010/main">
        <mc:Choice Requires="a14">
          <p:sp>
            <p:nvSpPr>
              <p:cNvPr id="23" name="Textfeld 22"/>
              <p:cNvSpPr txBox="1"/>
              <p:nvPr/>
            </p:nvSpPr>
            <p:spPr>
              <a:xfrm>
                <a:off x="1607015" y="4513079"/>
                <a:ext cx="6672724" cy="42806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sub>
                      </m:sSub>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𝑛</m:t>
                              </m:r>
                            </m:sub>
                          </m:sSub>
                        </m:e>
                      </m:d>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𝑛</m:t>
                              </m:r>
                            </m:sub>
                          </m:sSub>
                        </m:e>
                      </m:d>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1607015" y="4513079"/>
                <a:ext cx="6672724" cy="428066"/>
              </a:xfrm>
              <a:prstGeom prst="rect">
                <a:avLst/>
              </a:prstGeom>
              <a:blipFill rotWithShape="1">
                <a:blip r:embed="rId4"/>
                <a:stretch>
                  <a:fillRect b="-704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981808" y="5573271"/>
                <a:ext cx="570226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𝑎</m:t>
                              </m:r>
                            </m:e>
                            <m:sub>
                              <m:r>
                                <a:rPr lang="de-DE" sz="2000" b="0" i="1" smtClean="0">
                                  <a:latin typeface="Cambria Math"/>
                                </a:rPr>
                                <m:t>1</m:t>
                              </m:r>
                            </m:sub>
                          </m:sSub>
                          <m:r>
                            <a:rPr lang="de-DE" sz="2000" i="1">
                              <a:latin typeface="Cambria Math"/>
                              <a:ea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i="1">
                              <a:latin typeface="Cambria Math"/>
                              <a:ea typeface="Cambria Math"/>
                            </a:rPr>
                            <m:t>≤</m:t>
                          </m:r>
                          <m:sSub>
                            <m:sSubPr>
                              <m:ctrlPr>
                                <a:rPr lang="de-DE" sz="2000" i="1">
                                  <a:latin typeface="Cambria Math" panose="02040503050406030204" pitchFamily="18" charset="0"/>
                                </a:rPr>
                              </m:ctrlPr>
                            </m:sSubPr>
                            <m:e>
                              <m:r>
                                <a:rPr lang="de-DE" sz="2000" b="0" i="1" smtClean="0">
                                  <a:latin typeface="Cambria Math"/>
                                </a:rPr>
                                <m:t>𝑏</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𝑎</m:t>
                              </m:r>
                            </m:e>
                            <m:sub>
                              <m:r>
                                <a:rPr lang="de-DE" sz="2000" b="0" i="1" smtClean="0">
                                  <a:latin typeface="Cambria Math"/>
                                </a:rPr>
                                <m:t>2</m:t>
                              </m:r>
                            </m:sub>
                          </m:sSub>
                          <m:r>
                            <a:rPr lang="de-DE" sz="2000" i="1">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r>
                            <a:rPr lang="de-DE" sz="2000" i="1">
                              <a:latin typeface="Cambria Math"/>
                              <a:ea typeface="Cambria Math"/>
                            </a:rPr>
                            <m:t>≤</m:t>
                          </m:r>
                          <m:sSub>
                            <m:sSubPr>
                              <m:ctrlPr>
                                <a:rPr lang="de-DE" sz="2000" i="1">
                                  <a:latin typeface="Cambria Math" panose="02040503050406030204" pitchFamily="18" charset="0"/>
                                </a:rPr>
                              </m:ctrlPr>
                            </m:sSubPr>
                            <m:e>
                              <m:r>
                                <a:rPr lang="de-DE" sz="2000" b="0" i="1" smtClean="0">
                                  <a:latin typeface="Cambria Math"/>
                                </a:rPr>
                                <m:t>𝑏</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𝑎</m:t>
                              </m:r>
                            </m:e>
                            <m:sub>
                              <m:r>
                                <a:rPr lang="de-DE" sz="2000" b="0" i="1" smtClean="0">
                                  <a:latin typeface="Cambria Math"/>
                                </a:rPr>
                                <m:t>𝑛</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𝑛</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𝑏</m:t>
                              </m:r>
                            </m:e>
                            <m:sub>
                              <m:r>
                                <a:rPr lang="de-DE" sz="2000" b="0" i="1" smtClean="0">
                                  <a:latin typeface="Cambria Math"/>
                                  <a:ea typeface="Cambria Math"/>
                                </a:rPr>
                                <m:t>𝑛</m:t>
                              </m:r>
                            </m:sub>
                          </m:sSub>
                        </m:e>
                      </m:d>
                    </m:oMath>
                  </m:oMathPara>
                </a14:m>
                <a:endParaRPr lang="de-DE" sz="2000" dirty="0"/>
              </a:p>
            </p:txBody>
          </p:sp>
        </mc:Choice>
        <mc:Fallback xmlns="">
          <p:sp>
            <p:nvSpPr>
              <p:cNvPr id="25" name="Textfeld 24"/>
              <p:cNvSpPr txBox="1">
                <a:spLocks noRot="1" noChangeAspect="1" noMove="1" noResize="1" noEditPoints="1" noAdjustHandles="1" noChangeArrowheads="1" noChangeShapeType="1" noTextEdit="1"/>
              </p:cNvSpPr>
              <p:nvPr/>
            </p:nvSpPr>
            <p:spPr>
              <a:xfrm>
                <a:off x="981808" y="5573271"/>
                <a:ext cx="5702267" cy="400110"/>
              </a:xfrm>
              <a:prstGeom prst="rect">
                <a:avLst/>
              </a:prstGeom>
              <a:blipFill rotWithShape="1">
                <a:blip r:embed="rId5"/>
                <a:stretch>
                  <a:fillRect b="-3030"/>
                </a:stretch>
              </a:blipFill>
            </p:spPr>
            <p:txBody>
              <a:bodyPr/>
              <a:lstStyle/>
              <a:p>
                <a:r>
                  <a:rPr lang="de-DE">
                    <a:noFill/>
                  </a:rPr>
                  <a:t> </a:t>
                </a:r>
              </a:p>
            </p:txBody>
          </p:sp>
        </mc:Fallback>
      </mc:AlternateContent>
    </p:spTree>
    <p:extLst>
      <p:ext uri="{BB962C8B-B14F-4D97-AF65-F5344CB8AC3E}">
        <p14:creationId xmlns:p14="http://schemas.microsoft.com/office/powerpoint/2010/main" val="2830846617"/>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390</a:t>
            </a:r>
            <a:endParaRPr lang="de-DE" sz="8000" b="1" dirty="0">
              <a:solidFill>
                <a:schemeClr val="tx1"/>
              </a:solidFill>
              <a:latin typeface="+mj-lt"/>
            </a:endParaRPr>
          </a:p>
        </p:txBody>
      </p:sp>
      <p:sp>
        <p:nvSpPr>
          <p:cNvPr id="13" name="Textfeld 12"/>
          <p:cNvSpPr txBox="1"/>
          <p:nvPr/>
        </p:nvSpPr>
        <p:spPr>
          <a:xfrm>
            <a:off x="683568" y="3068960"/>
            <a:ext cx="6904994" cy="400110"/>
          </a:xfrm>
          <a:prstGeom prst="rect">
            <a:avLst/>
          </a:prstGeom>
          <a:noFill/>
        </p:spPr>
        <p:txBody>
          <a:bodyPr wrap="square" rtlCol="0">
            <a:spAutoFit/>
          </a:bodyPr>
          <a:lstStyle/>
          <a:p>
            <a:r>
              <a:rPr lang="de-DE" sz="2000" dirty="0">
                <a:latin typeface="+mn-lt"/>
              </a:rPr>
              <a:t>Jetzt nicht mehr nur eindimensionale Randverteilungen wie</a:t>
            </a:r>
          </a:p>
        </p:txBody>
      </p:sp>
      <mc:AlternateContent xmlns:mc="http://schemas.openxmlformats.org/markup-compatibility/2006" xmlns:a14="http://schemas.microsoft.com/office/drawing/2010/main">
        <mc:Choice Requires="a14">
          <p:sp>
            <p:nvSpPr>
              <p:cNvPr id="18" name="Textfeld 17"/>
              <p:cNvSpPr txBox="1"/>
              <p:nvPr/>
            </p:nvSpPr>
            <p:spPr>
              <a:xfrm>
                <a:off x="899592" y="1210377"/>
                <a:ext cx="5834546" cy="106413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sSub>
                            <m:sSubPr>
                              <m:ctrlPr>
                                <a:rPr lang="de-DE" sz="2000" b="0" i="1" smtClean="0">
                                  <a:latin typeface="Cambria Math" panose="02040503050406030204" pitchFamily="18" charset="0"/>
                                </a:rPr>
                              </m:ctrlPr>
                            </m:sSubPr>
                            <m:e>
                              <m:r>
                                <a:rPr lang="de-DE" sz="2000" b="0" i="1" smtClean="0">
                                  <a:latin typeface="Cambria Math"/>
                                </a:rPr>
                                <m:t>𝑎</m:t>
                              </m:r>
                            </m:e>
                            <m:sub>
                              <m:r>
                                <a:rPr lang="de-DE" sz="2000" b="0" i="1" smtClean="0">
                                  <a:latin typeface="Cambria Math"/>
                                </a:rPr>
                                <m:t>1</m:t>
                              </m:r>
                            </m:sub>
                          </m:sSub>
                        </m:sub>
                        <m:sup>
                          <m:sSub>
                            <m:sSubPr>
                              <m:ctrlPr>
                                <a:rPr lang="de-DE" sz="2000" i="1">
                                  <a:latin typeface="Cambria Math" panose="02040503050406030204" pitchFamily="18" charset="0"/>
                                </a:rPr>
                              </m:ctrlPr>
                            </m:sSubPr>
                            <m:e>
                              <m:r>
                                <a:rPr lang="de-DE" sz="2000" b="0" i="1" smtClean="0">
                                  <a:latin typeface="Cambria Math"/>
                                </a:rPr>
                                <m:t>𝑏</m:t>
                              </m:r>
                            </m:e>
                            <m:sub>
                              <m:r>
                                <a:rPr lang="de-DE" sz="2000" i="1">
                                  <a:latin typeface="Cambria Math"/>
                                </a:rPr>
                                <m:t>1</m:t>
                              </m:r>
                            </m:sub>
                          </m:sSub>
                        </m:sup>
                        <m:e>
                          <m:nary>
                            <m:naryPr>
                              <m:limLoc m:val="undOvr"/>
                              <m:ctrlPr>
                                <a:rPr lang="de-DE" sz="2000" i="1">
                                  <a:latin typeface="Cambria Math" panose="02040503050406030204" pitchFamily="18" charset="0"/>
                                </a:rPr>
                              </m:ctrlPr>
                            </m:naryPr>
                            <m:sub>
                              <m:sSub>
                                <m:sSubPr>
                                  <m:ctrlPr>
                                    <a:rPr lang="de-DE" sz="2000" i="1">
                                      <a:latin typeface="Cambria Math" panose="02040503050406030204" pitchFamily="18" charset="0"/>
                                    </a:rPr>
                                  </m:ctrlPr>
                                </m:sSubPr>
                                <m:e>
                                  <m:r>
                                    <a:rPr lang="de-DE" sz="2000" i="1">
                                      <a:latin typeface="Cambria Math"/>
                                    </a:rPr>
                                    <m:t>𝑎</m:t>
                                  </m:r>
                                </m:e>
                                <m:sub>
                                  <m:r>
                                    <a:rPr lang="de-DE" sz="2000" b="0" i="1" smtClean="0">
                                      <a:latin typeface="Cambria Math"/>
                                    </a:rPr>
                                    <m:t>2</m:t>
                                  </m:r>
                                </m:sub>
                              </m:sSub>
                            </m:sub>
                            <m:sup>
                              <m:sSub>
                                <m:sSubPr>
                                  <m:ctrlPr>
                                    <a:rPr lang="de-DE" sz="2000" i="1">
                                      <a:latin typeface="Cambria Math" panose="02040503050406030204" pitchFamily="18" charset="0"/>
                                    </a:rPr>
                                  </m:ctrlPr>
                                </m:sSubPr>
                                <m:e>
                                  <m:r>
                                    <a:rPr lang="de-DE" sz="2000" i="1">
                                      <a:latin typeface="Cambria Math"/>
                                    </a:rPr>
                                    <m:t>𝑏</m:t>
                                  </m:r>
                                </m:e>
                                <m:sub>
                                  <m:r>
                                    <a:rPr lang="de-DE" sz="2000" b="0" i="1" smtClean="0">
                                      <a:latin typeface="Cambria Math"/>
                                    </a:rPr>
                                    <m:t>2</m:t>
                                  </m:r>
                                </m:sub>
                              </m:sSub>
                            </m:sup>
                            <m:e>
                              <m:r>
                                <a:rPr lang="de-DE" sz="2000" i="1" smtClean="0">
                                  <a:latin typeface="Cambria Math"/>
                                </a:rPr>
                                <m:t>…</m:t>
                              </m:r>
                              <m:nary>
                                <m:naryPr>
                                  <m:limLoc m:val="undOvr"/>
                                  <m:ctrlPr>
                                    <a:rPr lang="de-DE" sz="2000" i="1">
                                      <a:latin typeface="Cambria Math" panose="02040503050406030204" pitchFamily="18" charset="0"/>
                                    </a:rPr>
                                  </m:ctrlPr>
                                </m:naryPr>
                                <m:sub>
                                  <m:sSub>
                                    <m:sSubPr>
                                      <m:ctrlPr>
                                        <a:rPr lang="de-DE" sz="2000" i="1">
                                          <a:latin typeface="Cambria Math" panose="02040503050406030204" pitchFamily="18" charset="0"/>
                                        </a:rPr>
                                      </m:ctrlPr>
                                    </m:sSubPr>
                                    <m:e>
                                      <m:r>
                                        <a:rPr lang="de-DE" sz="2000" i="1">
                                          <a:latin typeface="Cambria Math"/>
                                        </a:rPr>
                                        <m:t>𝑎</m:t>
                                      </m:r>
                                    </m:e>
                                    <m:sub>
                                      <m:r>
                                        <a:rPr lang="de-DE" sz="2000" b="0" i="1" smtClean="0">
                                          <a:latin typeface="Cambria Math"/>
                                        </a:rPr>
                                        <m:t>𝑛</m:t>
                                      </m:r>
                                    </m:sub>
                                  </m:sSub>
                                </m:sub>
                                <m:sup>
                                  <m:sSub>
                                    <m:sSubPr>
                                      <m:ctrlPr>
                                        <a:rPr lang="de-DE" sz="2000" i="1">
                                          <a:latin typeface="Cambria Math" panose="02040503050406030204" pitchFamily="18" charset="0"/>
                                        </a:rPr>
                                      </m:ctrlPr>
                                    </m:sSubPr>
                                    <m:e>
                                      <m:r>
                                        <a:rPr lang="de-DE" sz="2000" i="1">
                                          <a:latin typeface="Cambria Math"/>
                                        </a:rPr>
                                        <m:t>𝑏</m:t>
                                      </m:r>
                                    </m:e>
                                    <m:sub>
                                      <m:r>
                                        <a:rPr lang="de-DE" sz="2000" b="0" i="1" smtClean="0">
                                          <a:latin typeface="Cambria Math"/>
                                        </a:rPr>
                                        <m:t>𝑛</m:t>
                                      </m:r>
                                    </m:sub>
                                  </m:sSub>
                                </m:sup>
                                <m:e>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𝑛</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𝑛</m:t>
                                          </m:r>
                                        </m:sub>
                                      </m:sSub>
                                    </m:e>
                                  </m:d>
                                </m:e>
                              </m:nary>
                            </m:e>
                          </m:nary>
                          <m:r>
                            <a:rPr lang="de-DE" sz="2000" b="0" i="1" smtClean="0">
                              <a:latin typeface="Cambria Math"/>
                            </a:rPr>
                            <m:t>𝑑</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𝑛</m:t>
                              </m:r>
                            </m:sub>
                          </m:sSub>
                          <m:r>
                            <a:rPr lang="de-DE" sz="2000" b="0" i="1" smtClean="0">
                              <a:latin typeface="Cambria Math"/>
                            </a:rPr>
                            <m:t>…</m:t>
                          </m:r>
                          <m:r>
                            <a:rPr lang="de-DE" sz="2000" b="0" i="1" smtClean="0">
                              <a:latin typeface="Cambria Math"/>
                            </a:rPr>
                            <m:t>𝑑</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2</m:t>
                              </m:r>
                            </m:sub>
                          </m:sSub>
                          <m:r>
                            <a:rPr lang="de-DE" sz="2000" b="0" i="1" smtClean="0">
                              <a:latin typeface="Cambria Math"/>
                            </a:rPr>
                            <m:t>𝑑</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e>
                      </m:nary>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899592" y="1210377"/>
                <a:ext cx="5834546" cy="1064137"/>
              </a:xfrm>
              <a:prstGeom prst="rect">
                <a:avLst/>
              </a:prstGeom>
              <a:blipFill rotWithShape="1">
                <a:blip r:embed="rId3"/>
                <a:stretch>
                  <a:fillRect/>
                </a:stretch>
              </a:blipFill>
            </p:spPr>
            <p:txBody>
              <a:bodyPr/>
              <a:lstStyle/>
              <a:p>
                <a:r>
                  <a:rPr lang="de-DE">
                    <a:noFill/>
                  </a:rPr>
                  <a:t> </a:t>
                </a:r>
              </a:p>
            </p:txBody>
          </p:sp>
        </mc:Fallback>
      </mc:AlternateContent>
      <p:sp>
        <p:nvSpPr>
          <p:cNvPr id="21" name="Textfeld 20"/>
          <p:cNvSpPr txBox="1">
            <a:spLocks noChangeArrowheads="1"/>
          </p:cNvSpPr>
          <p:nvPr/>
        </p:nvSpPr>
        <p:spPr bwMode="auto">
          <a:xfrm>
            <a:off x="468313" y="2564904"/>
            <a:ext cx="309760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Randverteilungen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2" name="Textfeld 21"/>
              <p:cNvSpPr txBox="1"/>
              <p:nvPr/>
            </p:nvSpPr>
            <p:spPr>
              <a:xfrm>
                <a:off x="1235638" y="3469070"/>
                <a:ext cx="3223318" cy="42806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sub>
                      </m:sSub>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1</m:t>
                              </m:r>
                            </m:sub>
                          </m:sSub>
                        </m:e>
                      </m:d>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e>
                      </m:d>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𝑛</m:t>
                              </m:r>
                            </m:sub>
                          </m:sSub>
                        </m:e>
                      </m:d>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1235638" y="3469070"/>
                <a:ext cx="3223318" cy="428066"/>
              </a:xfrm>
              <a:prstGeom prst="rect">
                <a:avLst/>
              </a:prstGeom>
              <a:blipFill rotWithShape="1">
                <a:blip r:embed="rId4"/>
                <a:stretch>
                  <a:fillRect b="-8571"/>
                </a:stretch>
              </a:blipFill>
            </p:spPr>
            <p:txBody>
              <a:bodyPr/>
              <a:lstStyle/>
              <a:p>
                <a:r>
                  <a:rPr lang="de-DE">
                    <a:noFill/>
                  </a:rPr>
                  <a:t> </a:t>
                </a:r>
              </a:p>
            </p:txBody>
          </p:sp>
        </mc:Fallback>
      </mc:AlternateContent>
      <p:sp>
        <p:nvSpPr>
          <p:cNvPr id="23" name="Textfeld 22"/>
          <p:cNvSpPr txBox="1"/>
          <p:nvPr/>
        </p:nvSpPr>
        <p:spPr>
          <a:xfrm>
            <a:off x="683568" y="3964994"/>
            <a:ext cx="6904994" cy="400110"/>
          </a:xfrm>
          <a:prstGeom prst="rect">
            <a:avLst/>
          </a:prstGeom>
          <a:noFill/>
        </p:spPr>
        <p:txBody>
          <a:bodyPr wrap="square" rtlCol="0">
            <a:spAutoFit/>
          </a:bodyPr>
          <a:lstStyle/>
          <a:p>
            <a:r>
              <a:rPr lang="de-DE" sz="2000" dirty="0">
                <a:latin typeface="+mn-lt"/>
              </a:rPr>
              <a:t>sondern auch mehrdimensionale Randverteilungen wie z. B. </a:t>
            </a:r>
          </a:p>
        </p:txBody>
      </p:sp>
      <mc:AlternateContent xmlns:mc="http://schemas.openxmlformats.org/markup-compatibility/2006" xmlns:a14="http://schemas.microsoft.com/office/drawing/2010/main">
        <mc:Choice Requires="a14">
          <p:sp>
            <p:nvSpPr>
              <p:cNvPr id="2" name="Rechteck 1"/>
              <p:cNvSpPr/>
              <p:nvPr/>
            </p:nvSpPr>
            <p:spPr>
              <a:xfrm>
                <a:off x="1253833" y="4373239"/>
                <a:ext cx="6334729" cy="438518"/>
              </a:xfrm>
              <a:prstGeom prst="rect">
                <a:avLst/>
              </a:prstGeom>
            </p:spPr>
            <p:txBody>
              <a:bodyPr wrap="square">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2</m:t>
                            </m:r>
                          </m:sub>
                        </m:sSub>
                      </m:e>
                    </m:d>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i="1">
                            <a:latin typeface="Cambria Math"/>
                          </a:rPr>
                          <m:t>,</m:t>
                        </m:r>
                        <m:sSub>
                          <m:sSubPr>
                            <m:ctrlPr>
                              <a:rPr lang="de-DE" sz="2000" i="1" smtClean="0">
                                <a:latin typeface="Cambria Math" panose="02040503050406030204" pitchFamily="18" charset="0"/>
                              </a:rPr>
                            </m:ctrlPr>
                          </m:sSubPr>
                          <m:e>
                            <m:r>
                              <a:rPr lang="de-DE" sz="2000" i="1">
                                <a:latin typeface="Cambria Math"/>
                              </a:rPr>
                              <m:t>𝑥</m:t>
                            </m:r>
                          </m:e>
                          <m:sub>
                            <m:r>
                              <a:rPr lang="de-DE" sz="2000" b="0" i="1" smtClean="0">
                                <a:latin typeface="Cambria Math"/>
                              </a:rPr>
                              <m:t>3</m:t>
                            </m:r>
                          </m:sub>
                        </m:sSub>
                      </m:e>
                    </m:d>
                  </m:oMath>
                </a14:m>
                <a:r>
                  <a:rPr lang="de-DE" sz="2000" dirty="0"/>
                  <a:t> </a:t>
                </a:r>
                <a:r>
                  <a:rPr lang="de-DE" sz="2000" dirty="0">
                    <a:latin typeface="+mn-lt"/>
                  </a:rPr>
                  <a:t>und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3</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3</m:t>
                            </m:r>
                          </m:sub>
                        </m:sSub>
                      </m:e>
                    </m:d>
                  </m:oMath>
                </a14:m>
                <a:endParaRPr lang="de-DE" sz="2000" dirty="0">
                  <a:latin typeface="+mn-lt"/>
                </a:endParaRPr>
              </a:p>
            </p:txBody>
          </p:sp>
        </mc:Choice>
        <mc:Fallback xmlns="">
          <p:sp>
            <p:nvSpPr>
              <p:cNvPr id="2" name="Rechteck 1"/>
              <p:cNvSpPr>
                <a:spLocks noRot="1" noChangeAspect="1" noMove="1" noResize="1" noEditPoints="1" noAdjustHandles="1" noChangeArrowheads="1" noChangeShapeType="1" noTextEdit="1"/>
              </p:cNvSpPr>
              <p:nvPr/>
            </p:nvSpPr>
            <p:spPr>
              <a:xfrm>
                <a:off x="1253833" y="4373239"/>
                <a:ext cx="6334729" cy="438518"/>
              </a:xfrm>
              <a:prstGeom prst="rect">
                <a:avLst/>
              </a:prstGeom>
              <a:blipFill rotWithShape="1">
                <a:blip r:embed="rId5"/>
                <a:stretch>
                  <a:fillRect l="-481" t="-6944" b="-1527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683568" y="4819702"/>
                <a:ext cx="7128792" cy="438518"/>
              </a:xfrm>
              <a:prstGeom prst="rect">
                <a:avLst/>
              </a:prstGeom>
              <a:noFill/>
            </p:spPr>
            <p:txBody>
              <a:bodyPr wrap="square" rtlCol="0">
                <a:spAutoFit/>
              </a:bodyPr>
              <a:lstStyle/>
              <a:p>
                <a:r>
                  <a:rPr lang="de-DE" sz="2000" dirty="0">
                    <a:latin typeface="+mn-lt"/>
                  </a:rPr>
                  <a:t>als zweidimensionale Randverteilungen von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e>
                    </m:d>
                  </m:oMath>
                </a14:m>
                <a:r>
                  <a:rPr lang="de-DE" sz="2000" dirty="0">
                    <a:latin typeface="+mn-lt"/>
                  </a:rPr>
                  <a:t> </a:t>
                </a:r>
              </a:p>
            </p:txBody>
          </p:sp>
        </mc:Choice>
        <mc:Fallback xmlns="">
          <p:sp>
            <p:nvSpPr>
              <p:cNvPr id="25" name="Textfeld 24"/>
              <p:cNvSpPr txBox="1">
                <a:spLocks noRot="1" noChangeAspect="1" noMove="1" noResize="1" noEditPoints="1" noAdjustHandles="1" noChangeArrowheads="1" noChangeShapeType="1" noTextEdit="1"/>
              </p:cNvSpPr>
              <p:nvPr/>
            </p:nvSpPr>
            <p:spPr>
              <a:xfrm>
                <a:off x="683568" y="4819702"/>
                <a:ext cx="7128792" cy="438518"/>
              </a:xfrm>
              <a:prstGeom prst="rect">
                <a:avLst/>
              </a:prstGeom>
              <a:blipFill rotWithShape="1">
                <a:blip r:embed="rId6"/>
                <a:stretch>
                  <a:fillRect l="-855" t="-6944" b="-15278"/>
                </a:stretch>
              </a:blipFill>
            </p:spPr>
            <p:txBody>
              <a:bodyPr/>
              <a:lstStyle/>
              <a:p>
                <a:r>
                  <a:rPr lang="de-DE">
                    <a:noFill/>
                  </a:rPr>
                  <a:t> </a:t>
                </a:r>
              </a:p>
            </p:txBody>
          </p:sp>
        </mc:Fallback>
      </mc:AlternateContent>
    </p:spTree>
    <p:extLst>
      <p:ext uri="{BB962C8B-B14F-4D97-AF65-F5344CB8AC3E}">
        <p14:creationId xmlns:p14="http://schemas.microsoft.com/office/powerpoint/2010/main" val="3144122831"/>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391</a:t>
            </a:r>
            <a:endParaRPr lang="de-DE" sz="8000" b="1" dirty="0">
              <a:solidFill>
                <a:schemeClr val="tx1"/>
              </a:solidFill>
              <a:latin typeface="+mj-lt"/>
            </a:endParaRPr>
          </a:p>
        </p:txBody>
      </p:sp>
      <p:sp>
        <p:nvSpPr>
          <p:cNvPr id="6" name="Textfeld 5"/>
          <p:cNvSpPr txBox="1">
            <a:spLocks noChangeArrowheads="1"/>
          </p:cNvSpPr>
          <p:nvPr/>
        </p:nvSpPr>
        <p:spPr bwMode="auto">
          <a:xfrm>
            <a:off x="468313" y="1109659"/>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Bedingte Verteilungen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8" name="Textfeld 7"/>
              <p:cNvSpPr txBox="1"/>
              <p:nvPr/>
            </p:nvSpPr>
            <p:spPr>
              <a:xfrm>
                <a:off x="468313" y="2462948"/>
                <a:ext cx="7758366" cy="400110"/>
              </a:xfrm>
              <a:prstGeom prst="rect">
                <a:avLst/>
              </a:prstGeom>
              <a:noFill/>
            </p:spPr>
            <p:txBody>
              <a:bodyPr wrap="square" rtlCol="0">
                <a:spAutoFit/>
              </a:bodyPr>
              <a:lstStyle/>
              <a:p>
                <a:r>
                  <a:rPr lang="de-DE" sz="2000" dirty="0">
                    <a:latin typeface="+mn-lt"/>
                  </a:rPr>
                  <a:t>&gt; Bedingte Verteilung von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1</m:t>
                        </m:r>
                      </m:sub>
                    </m:sSub>
                  </m:oMath>
                </a14:m>
                <a:r>
                  <a:rPr lang="de-DE" sz="2000" dirty="0">
                    <a:latin typeface="+mn-lt"/>
                  </a:rPr>
                  <a:t> gegeben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r>
                      <a:rPr lang="de-DE" sz="2000" i="1">
                        <a:latin typeface="Cambria Math"/>
                      </a:rPr>
                      <m:t>,</m:t>
                    </m:r>
                    <m:r>
                      <a:rPr lang="de-DE" sz="2000" i="1" smtClean="0">
                        <a:latin typeface="Cambria Math"/>
                      </a:rPr>
                      <m:t>…</m:t>
                    </m:r>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𝑛</m:t>
                        </m:r>
                      </m:sub>
                    </m:sSub>
                  </m:oMath>
                </a14:m>
                <a:r>
                  <a:rPr lang="de-DE" sz="2000" dirty="0">
                    <a:latin typeface="+mn-lt"/>
                  </a:rPr>
                  <a:t>:</a:t>
                </a:r>
              </a:p>
            </p:txBody>
          </p:sp>
        </mc:Choice>
        <mc:Fallback xmlns="">
          <p:sp>
            <p:nvSpPr>
              <p:cNvPr id="8" name="Textfeld 7"/>
              <p:cNvSpPr txBox="1">
                <a:spLocks noRot="1" noChangeAspect="1" noMove="1" noResize="1" noEditPoints="1" noAdjustHandles="1" noChangeArrowheads="1" noChangeShapeType="1" noTextEdit="1"/>
              </p:cNvSpPr>
              <p:nvPr/>
            </p:nvSpPr>
            <p:spPr>
              <a:xfrm>
                <a:off x="468313" y="2462948"/>
                <a:ext cx="7758366" cy="400110"/>
              </a:xfrm>
              <a:prstGeom prst="rect">
                <a:avLst/>
              </a:prstGeom>
              <a:blipFill rotWithShape="1">
                <a:blip r:embed="rId3"/>
                <a:stretch>
                  <a:fillRect l="-864"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468313" y="3861758"/>
                <a:ext cx="7806622" cy="400110"/>
              </a:xfrm>
              <a:prstGeom prst="rect">
                <a:avLst/>
              </a:prstGeom>
              <a:noFill/>
            </p:spPr>
            <p:txBody>
              <a:bodyPr wrap="square" rtlCol="0">
                <a:spAutoFit/>
              </a:bodyPr>
              <a:lstStyle/>
              <a:p>
                <a:r>
                  <a:rPr lang="de-DE" sz="2000" dirty="0">
                    <a:latin typeface="+mn-lt"/>
                  </a:rPr>
                  <a:t>&gt; Bedingte Verteilung von </a:t>
                </a:r>
                <a14:m>
                  <m:oMath xmlns:m="http://schemas.openxmlformats.org/officeDocument/2006/math">
                    <m:sSup>
                      <m:sSupPr>
                        <m:ctrlPr>
                          <a:rPr lang="de-DE" sz="200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e>
                        </m:d>
                      </m:e>
                      <m:sup>
                        <m:r>
                          <a:rPr lang="de-DE" sz="2000" b="0" i="1" smtClean="0">
                            <a:latin typeface="Cambria Math"/>
                          </a:rPr>
                          <m:t>𝑇</m:t>
                        </m:r>
                      </m:sup>
                    </m:sSup>
                  </m:oMath>
                </a14:m>
                <a:r>
                  <a:rPr lang="de-DE" sz="2000" dirty="0">
                    <a:latin typeface="+mn-lt"/>
                  </a:rPr>
                  <a:t> gegeben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3</m:t>
                        </m:r>
                      </m:sub>
                    </m:sSub>
                  </m:oMath>
                </a14:m>
                <a:r>
                  <a:rPr lang="de-DE" sz="2000" dirty="0">
                    <a:latin typeface="+mn-lt"/>
                  </a:rPr>
                  <a:t>:</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3" y="3861758"/>
                <a:ext cx="7806622" cy="400110"/>
              </a:xfrm>
              <a:prstGeom prst="rect">
                <a:avLst/>
              </a:prstGeom>
              <a:blipFill rotWithShape="1">
                <a:blip r:embed="rId4"/>
                <a:stretch>
                  <a:fillRect l="-859" t="-7576" b="-25758"/>
                </a:stretch>
              </a:blipFill>
            </p:spPr>
            <p:txBody>
              <a:bodyPr/>
              <a:lstStyle/>
              <a:p>
                <a:r>
                  <a:rPr lang="de-DE">
                    <a:noFill/>
                  </a:rPr>
                  <a:t> </a:t>
                </a:r>
              </a:p>
            </p:txBody>
          </p:sp>
        </mc:Fallback>
      </mc:AlternateContent>
      <p:sp>
        <p:nvSpPr>
          <p:cNvPr id="12" name="Textfeld 11"/>
          <p:cNvSpPr txBox="1"/>
          <p:nvPr/>
        </p:nvSpPr>
        <p:spPr>
          <a:xfrm>
            <a:off x="468313" y="5212408"/>
            <a:ext cx="7806622" cy="400110"/>
          </a:xfrm>
          <a:prstGeom prst="rect">
            <a:avLst/>
          </a:prstGeom>
          <a:noFill/>
        </p:spPr>
        <p:txBody>
          <a:bodyPr wrap="square" rtlCol="0">
            <a:spAutoFit/>
          </a:bodyPr>
          <a:lstStyle/>
          <a:p>
            <a:r>
              <a:rPr lang="de-DE" sz="2000" dirty="0">
                <a:latin typeface="+mn-lt"/>
              </a:rPr>
              <a:t>&gt; Bedingte Verteilung von (</a:t>
            </a:r>
            <a:r>
              <a:rPr lang="de-DE" sz="2000" i="1" dirty="0">
                <a:latin typeface="+mn-lt"/>
              </a:rPr>
              <a:t>X</a:t>
            </a:r>
            <a:r>
              <a:rPr lang="de-DE" sz="2000" baseline="-25000" dirty="0">
                <a:latin typeface="+mn-lt"/>
              </a:rPr>
              <a:t>1</a:t>
            </a:r>
            <a:r>
              <a:rPr lang="de-DE" sz="2000" dirty="0">
                <a:latin typeface="+mn-lt"/>
              </a:rPr>
              <a:t>, </a:t>
            </a:r>
            <a:r>
              <a:rPr lang="de-DE" sz="2000" i="1" dirty="0">
                <a:latin typeface="+mn-lt"/>
              </a:rPr>
              <a:t>X</a:t>
            </a:r>
            <a:r>
              <a:rPr lang="de-DE" sz="2000" baseline="-25000" dirty="0">
                <a:latin typeface="+mn-lt"/>
              </a:rPr>
              <a:t>2</a:t>
            </a:r>
            <a:r>
              <a:rPr lang="de-DE" sz="2000" dirty="0">
                <a:latin typeface="+mn-lt"/>
              </a:rPr>
              <a:t> )</a:t>
            </a:r>
            <a:r>
              <a:rPr lang="de-DE" sz="2000" i="1" baseline="30000" dirty="0">
                <a:latin typeface="+mn-lt"/>
              </a:rPr>
              <a:t>T</a:t>
            </a:r>
            <a:r>
              <a:rPr lang="de-DE" sz="2000" dirty="0">
                <a:latin typeface="+mn-lt"/>
              </a:rPr>
              <a:t> gegeben </a:t>
            </a:r>
            <a:r>
              <a:rPr lang="de-DE" sz="2000" i="1" dirty="0">
                <a:latin typeface="+mn-lt"/>
              </a:rPr>
              <a:t>X</a:t>
            </a:r>
            <a:r>
              <a:rPr lang="de-DE" sz="2000" baseline="-25000" dirty="0">
                <a:latin typeface="+mn-lt"/>
              </a:rPr>
              <a:t>3</a:t>
            </a:r>
            <a:r>
              <a:rPr lang="de-DE" sz="2000" dirty="0">
                <a:latin typeface="+mn-lt"/>
              </a:rPr>
              <a:t> = </a:t>
            </a:r>
            <a:r>
              <a:rPr lang="de-DE" sz="2000" i="1" dirty="0">
                <a:latin typeface="+mn-lt"/>
              </a:rPr>
              <a:t>x</a:t>
            </a:r>
            <a:r>
              <a:rPr lang="de-DE" sz="2000" baseline="-25000" dirty="0">
                <a:latin typeface="+mn-lt"/>
              </a:rPr>
              <a:t>3</a:t>
            </a:r>
            <a:r>
              <a:rPr lang="de-DE" sz="2000" dirty="0">
                <a:latin typeface="+mn-lt"/>
              </a:rPr>
              <a:t> und </a:t>
            </a:r>
            <a:r>
              <a:rPr lang="de-DE" sz="2000" i="1" dirty="0">
                <a:latin typeface="+mn-lt"/>
              </a:rPr>
              <a:t>X</a:t>
            </a:r>
            <a:r>
              <a:rPr lang="de-DE" sz="2000" baseline="-25000" dirty="0">
                <a:latin typeface="+mn-lt"/>
              </a:rPr>
              <a:t>4</a:t>
            </a:r>
            <a:r>
              <a:rPr lang="de-DE" sz="2000" dirty="0">
                <a:latin typeface="+mn-lt"/>
              </a:rPr>
              <a:t> = </a:t>
            </a:r>
            <a:r>
              <a:rPr lang="de-DE" sz="2000" i="1" dirty="0">
                <a:latin typeface="+mn-lt"/>
              </a:rPr>
              <a:t>x</a:t>
            </a:r>
            <a:r>
              <a:rPr lang="de-DE" sz="2000" baseline="-25000" dirty="0">
                <a:latin typeface="+mn-lt"/>
              </a:rPr>
              <a:t>4</a:t>
            </a:r>
            <a:r>
              <a:rPr lang="de-DE" sz="2000" dirty="0">
                <a:latin typeface="+mn-lt"/>
              </a:rPr>
              <a:t> </a:t>
            </a:r>
          </a:p>
        </p:txBody>
      </p:sp>
      <p:sp>
        <p:nvSpPr>
          <p:cNvPr id="18" name="Textfeld 17"/>
          <p:cNvSpPr txBox="1"/>
          <p:nvPr/>
        </p:nvSpPr>
        <p:spPr>
          <a:xfrm>
            <a:off x="468313" y="1628800"/>
            <a:ext cx="7758366" cy="707886"/>
          </a:xfrm>
          <a:prstGeom prst="rect">
            <a:avLst/>
          </a:prstGeom>
          <a:noFill/>
        </p:spPr>
        <p:txBody>
          <a:bodyPr wrap="square" rtlCol="0">
            <a:spAutoFit/>
          </a:bodyPr>
          <a:lstStyle/>
          <a:p>
            <a:r>
              <a:rPr lang="de-DE" sz="2000" dirty="0">
                <a:latin typeface="+mn-lt"/>
              </a:rPr>
              <a:t>&gt; Allgemein: Division einer gemeinsamen Verteilung durch eine ein-</a:t>
            </a:r>
          </a:p>
          <a:p>
            <a:r>
              <a:rPr lang="de-DE" sz="2000" dirty="0">
                <a:latin typeface="+mn-lt"/>
              </a:rPr>
              <a:t>                      oder mehrdimensionale (bedingende) Randverteilung</a:t>
            </a:r>
          </a:p>
        </p:txBody>
      </p:sp>
      <mc:AlternateContent xmlns:mc="http://schemas.openxmlformats.org/markup-compatibility/2006" xmlns:a14="http://schemas.microsoft.com/office/drawing/2010/main">
        <mc:Choice Requires="a14">
          <p:sp>
            <p:nvSpPr>
              <p:cNvPr id="21" name="Textfeld 20"/>
              <p:cNvSpPr txBox="1"/>
              <p:nvPr/>
            </p:nvSpPr>
            <p:spPr>
              <a:xfrm>
                <a:off x="1229276" y="2967004"/>
                <a:ext cx="6085897" cy="79188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r>
                            <a:rPr lang="de-DE" sz="200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sub>
                      </m:sSub>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𝑛</m:t>
                              </m:r>
                            </m:sub>
                          </m:sSub>
                        </m:e>
                      </m:d>
                      <m:r>
                        <a:rPr lang="de-DE" sz="2000" b="0" i="1" smtClean="0">
                          <a:latin typeface="Cambria Math"/>
                        </a:rPr>
                        <m:t>=</m:t>
                      </m:r>
                      <m:f>
                        <m:fPr>
                          <m:ctrlPr>
                            <a:rPr lang="de-DE" sz="2000" b="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smtClean="0">
                                      <a:latin typeface="Cambria Math"/>
                                    </a:rPr>
                                    <m:t>𝑋</m:t>
                                  </m:r>
                                </m:e>
                                <m:sub>
                                  <m:r>
                                    <a:rPr lang="de-DE" sz="2000" i="1">
                                      <a:latin typeface="Cambria Math"/>
                                    </a:rPr>
                                    <m:t>𝑛</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𝑛</m:t>
                                  </m:r>
                                </m:sub>
                              </m:sSub>
                            </m:e>
                          </m:d>
                        </m:num>
                        <m:den>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𝑛</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𝑛</m:t>
                                  </m:r>
                                </m:sub>
                              </m:sSub>
                            </m:e>
                          </m:d>
                        </m:den>
                      </m:f>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1229276" y="2967004"/>
                <a:ext cx="6085897" cy="791883"/>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312690" y="4298145"/>
                <a:ext cx="6518620" cy="79162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sSub>
                            <m:sSubPr>
                              <m:ctrlPr>
                                <a:rPr lang="de-DE" sz="2000" i="1">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sub>
                      </m:sSub>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e>
                      </m:d>
                      <m:r>
                        <a:rPr lang="de-DE" sz="2000" b="0" i="1" smtClean="0">
                          <a:latin typeface="Cambria Math"/>
                        </a:rPr>
                        <m:t>=</m:t>
                      </m:r>
                      <m:f>
                        <m:fPr>
                          <m:ctrlPr>
                            <a:rPr lang="de-DE" sz="2000" b="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e>
                          </m:d>
                        </m:num>
                        <m:den>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3</m:t>
                                  </m:r>
                                </m:sub>
                              </m:sSub>
                            </m:sub>
                          </m:sSub>
                          <m:d>
                            <m:dPr>
                              <m:ctrlPr>
                                <a:rPr lang="de-DE" sz="2000" i="1">
                                  <a:latin typeface="Cambria Math" panose="02040503050406030204" pitchFamily="18" charset="0"/>
                                </a:rPr>
                              </m:ctrlPr>
                            </m:dPr>
                            <m:e>
                              <m:r>
                                <a:rPr lang="de-DE" sz="2000" i="1" smtClean="0">
                                  <a:latin typeface="Cambria Math"/>
                                </a:rPr>
                                <m:t> </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3</m:t>
                                  </m:r>
                                </m:sub>
                              </m:sSub>
                            </m:e>
                          </m:d>
                        </m:den>
                      </m:f>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1312690" y="4298145"/>
                <a:ext cx="6518620" cy="791627"/>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293740" y="5608021"/>
                <a:ext cx="6518620" cy="80220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sSub>
                            <m:sSubPr>
                              <m:ctrlPr>
                                <a:rPr lang="de-DE" sz="2000" i="1">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4</m:t>
                              </m:r>
                            </m:sub>
                          </m:sSub>
                        </m:sub>
                      </m:sSub>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4</m:t>
                              </m:r>
                            </m:sub>
                          </m:sSub>
                        </m:e>
                      </m:d>
                      <m:r>
                        <a:rPr lang="de-DE" sz="2000" b="0" i="1" smtClean="0">
                          <a:latin typeface="Cambria Math"/>
                        </a:rPr>
                        <m:t>=</m:t>
                      </m:r>
                      <m:f>
                        <m:fPr>
                          <m:ctrlPr>
                            <a:rPr lang="de-DE" sz="2000" b="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4</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3</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𝑥</m:t>
                                  </m:r>
                                </m:e>
                                <m:sub>
                                  <m:r>
                                    <a:rPr lang="de-DE" sz="2000" b="0" i="1" smtClean="0">
                                      <a:latin typeface="Cambria Math"/>
                                    </a:rPr>
                                    <m:t>4</m:t>
                                  </m:r>
                                </m:sub>
                              </m:sSub>
                            </m:e>
                          </m:d>
                        </m:num>
                        <m:den>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3</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4</m:t>
                                  </m:r>
                                </m:sub>
                              </m:sSub>
                            </m:sub>
                          </m:sSub>
                          <m:d>
                            <m:dPr>
                              <m:ctrlPr>
                                <a:rPr lang="de-DE" sz="2000" i="1">
                                  <a:latin typeface="Cambria Math" panose="02040503050406030204" pitchFamily="18" charset="0"/>
                                </a:rPr>
                              </m:ctrlPr>
                            </m:dPr>
                            <m:e>
                              <m:r>
                                <a:rPr lang="de-DE" sz="2000" i="1" smtClean="0">
                                  <a:latin typeface="Cambria Math"/>
                                </a:rPr>
                                <m:t> </m:t>
                              </m:r>
                              <m:sSub>
                                <m:sSubPr>
                                  <m:ctrlPr>
                                    <a:rPr lang="de-DE" sz="2000" i="1" smtClean="0">
                                      <a:latin typeface="Cambria Math" panose="02040503050406030204" pitchFamily="18" charset="0"/>
                                    </a:rPr>
                                  </m:ctrlPr>
                                </m:sSubPr>
                                <m:e>
                                  <m:r>
                                    <a:rPr lang="de-DE" sz="2000" i="1">
                                      <a:latin typeface="Cambria Math"/>
                                    </a:rPr>
                                    <m:t>𝑥</m:t>
                                  </m:r>
                                </m:e>
                                <m:sub>
                                  <m:r>
                                    <a:rPr lang="de-DE" sz="2000" i="1">
                                      <a:latin typeface="Cambria Math"/>
                                    </a:rPr>
                                    <m:t>3</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4</m:t>
                                  </m:r>
                                </m:sub>
                              </m:sSub>
                            </m:e>
                          </m:d>
                        </m:den>
                      </m:f>
                    </m:oMath>
                  </m:oMathPara>
                </a14:m>
                <a:endParaRPr lang="de-DE" sz="2000" dirty="0"/>
              </a:p>
            </p:txBody>
          </p:sp>
        </mc:Choice>
        <mc:Fallback xmlns="">
          <p:sp>
            <p:nvSpPr>
              <p:cNvPr id="24" name="Textfeld 23"/>
              <p:cNvSpPr txBox="1">
                <a:spLocks noRot="1" noChangeAspect="1" noMove="1" noResize="1" noEditPoints="1" noAdjustHandles="1" noChangeArrowheads="1" noChangeShapeType="1" noTextEdit="1"/>
              </p:cNvSpPr>
              <p:nvPr/>
            </p:nvSpPr>
            <p:spPr>
              <a:xfrm>
                <a:off x="1293740" y="5608021"/>
                <a:ext cx="6518620" cy="802207"/>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124761801"/>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392</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Stochastische Unabhängigkeit mehrerer Zufallsvariablen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p:nvPr/>
        </p:nvSpPr>
        <p:spPr>
          <a:xfrm>
            <a:off x="457200" y="3970139"/>
            <a:ext cx="7806622" cy="400110"/>
          </a:xfrm>
          <a:prstGeom prst="rect">
            <a:avLst/>
          </a:prstGeom>
          <a:noFill/>
        </p:spPr>
        <p:txBody>
          <a:bodyPr wrap="square" rtlCol="0">
            <a:spAutoFit/>
          </a:bodyPr>
          <a:lstStyle/>
          <a:p>
            <a:r>
              <a:rPr lang="de-DE" sz="2000" dirty="0">
                <a:latin typeface="+mn-lt"/>
              </a:rPr>
              <a:t>&gt; Lediglich paarweise Unabhängigkeitsbetrachtungen nicht ausreichend</a:t>
            </a:r>
          </a:p>
        </p:txBody>
      </p:sp>
      <p:sp>
        <p:nvSpPr>
          <p:cNvPr id="9" name="Textfeld 8"/>
          <p:cNvSpPr txBox="1"/>
          <p:nvPr/>
        </p:nvSpPr>
        <p:spPr>
          <a:xfrm>
            <a:off x="457200" y="4391690"/>
            <a:ext cx="7806622" cy="400110"/>
          </a:xfrm>
          <a:prstGeom prst="rect">
            <a:avLst/>
          </a:prstGeom>
          <a:noFill/>
        </p:spPr>
        <p:txBody>
          <a:bodyPr wrap="square" rtlCol="0">
            <a:spAutoFit/>
          </a:bodyPr>
          <a:lstStyle/>
          <a:p>
            <a:r>
              <a:rPr lang="de-DE" sz="2000" dirty="0">
                <a:latin typeface="+mn-lt"/>
              </a:rPr>
              <a:t>&gt; Man betrachte hierzu Beispiel 6.2.5 (</a:t>
            </a:r>
            <a:r>
              <a:rPr lang="de-DE" sz="2000">
                <a:latin typeface="+mn-lt"/>
              </a:rPr>
              <a:t>Folie 322)</a:t>
            </a:r>
            <a:endParaRPr lang="de-DE" sz="2000" dirty="0">
              <a:latin typeface="+mn-lt"/>
            </a:endParaRPr>
          </a:p>
        </p:txBody>
      </p:sp>
      <p:sp>
        <p:nvSpPr>
          <p:cNvPr id="10" name="Textfeld 9"/>
          <p:cNvSpPr txBox="1"/>
          <p:nvPr/>
        </p:nvSpPr>
        <p:spPr>
          <a:xfrm>
            <a:off x="657576" y="4804365"/>
            <a:ext cx="6711623" cy="400110"/>
          </a:xfrm>
          <a:prstGeom prst="rect">
            <a:avLst/>
          </a:prstGeom>
          <a:noFill/>
        </p:spPr>
        <p:txBody>
          <a:bodyPr wrap="square" rtlCol="0">
            <a:spAutoFit/>
          </a:bodyPr>
          <a:lstStyle/>
          <a:p>
            <a:r>
              <a:rPr lang="de-DE" sz="2000" dirty="0">
                <a:latin typeface="+mn-lt"/>
              </a:rPr>
              <a:t>Formulierung nun unter Verwendung von 3 Zufallsvariablen:</a:t>
            </a:r>
          </a:p>
        </p:txBody>
      </p:sp>
      <mc:AlternateContent xmlns:mc="http://schemas.openxmlformats.org/markup-compatibility/2006" xmlns:a14="http://schemas.microsoft.com/office/drawing/2010/main">
        <mc:Choice Requires="a14">
          <p:sp>
            <p:nvSpPr>
              <p:cNvPr id="12" name="Textfeld 11"/>
              <p:cNvSpPr txBox="1"/>
              <p:nvPr/>
            </p:nvSpPr>
            <p:spPr>
              <a:xfrm>
                <a:off x="667406" y="5204475"/>
                <a:ext cx="6989825" cy="707886"/>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𝑋</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𝑋</m:t>
                        </m:r>
                      </m:e>
                      <m:sub>
                        <m:r>
                          <a:rPr lang="de-DE" sz="2000" b="0" i="1" smtClean="0">
                            <a:latin typeface="Cambria Math"/>
                          </a:rPr>
                          <m:t>3</m:t>
                        </m:r>
                      </m:sub>
                    </m:sSub>
                  </m:oMath>
                </a14:m>
                <a:r>
                  <a:rPr lang="de-DE" sz="2000" dirty="0">
                    <a:latin typeface="+mn-lt"/>
                  </a:rPr>
                  <a:t> sind paarweise unabhängig, jedoch nicht vollständig</a:t>
                </a:r>
              </a:p>
              <a:p>
                <a:r>
                  <a:rPr lang="de-DE" sz="2000" dirty="0">
                    <a:latin typeface="+mn-lt"/>
                  </a:rPr>
                  <a:t>unabhängig, da beispielsweise gilt (vgl. </a:t>
                </a:r>
                <a:r>
                  <a:rPr lang="de-DE" sz="2000">
                    <a:latin typeface="+mn-lt"/>
                  </a:rPr>
                  <a:t>Folie 393):</a:t>
                </a:r>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667406" y="5204475"/>
                <a:ext cx="6989825" cy="707886"/>
              </a:xfrm>
              <a:prstGeom prst="rect">
                <a:avLst/>
              </a:prstGeom>
              <a:blipFill>
                <a:blip r:embed="rId3"/>
                <a:stretch>
                  <a:fillRect l="-872" t="-5172" r="-610" b="-1465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1008429" y="5918041"/>
                <a:ext cx="6009915"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3</m:t>
                              </m:r>
                            </m:sub>
                          </m:sSub>
                          <m:r>
                            <a:rPr lang="de-DE" sz="2000" b="0" i="1" smtClean="0">
                              <a:latin typeface="Cambria Math"/>
                            </a:rPr>
                            <m:t>=1|</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b="0" i="1" smtClean="0">
                              <a:latin typeface="Cambria Math"/>
                            </a:rPr>
                            <m:t>=1,</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r>
                            <a:rPr lang="de-DE" sz="2000" b="0" i="1" smtClean="0">
                              <a:latin typeface="Cambria Math"/>
                            </a:rPr>
                            <m:t>=1</m:t>
                          </m:r>
                        </m:e>
                      </m:d>
                      <m:r>
                        <a:rPr lang="de-DE" sz="2000" b="0" i="1" smtClean="0">
                          <a:latin typeface="Cambria Math"/>
                        </a:rPr>
                        <m:t>=0.75</m:t>
                      </m:r>
                      <m:r>
                        <a:rPr lang="de-DE" sz="2000" b="0" i="1" smtClean="0">
                          <a:latin typeface="Cambria Math"/>
                          <a:ea typeface="Cambria Math"/>
                        </a:rPr>
                        <m:t>≠</m:t>
                      </m:r>
                      <m:r>
                        <a:rPr lang="de-DE" sz="2000" i="1">
                          <a:latin typeface="Cambria Math"/>
                        </a:rPr>
                        <m:t>𝑃</m:t>
                      </m:r>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3</m:t>
                              </m:r>
                            </m:sub>
                          </m:sSub>
                          <m:r>
                            <a:rPr lang="de-DE" sz="2000" b="0" i="1" smtClean="0">
                              <a:latin typeface="Cambria Math"/>
                            </a:rPr>
                            <m:t>=1</m:t>
                          </m:r>
                        </m:e>
                      </m:d>
                      <m:r>
                        <a:rPr lang="de-DE" sz="2000" b="0" i="1" smtClean="0">
                          <a:latin typeface="Cambria Math"/>
                        </a:rPr>
                        <m:t>=0.5</m:t>
                      </m:r>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1008429" y="5918041"/>
                <a:ext cx="6009915" cy="400110"/>
              </a:xfrm>
              <a:prstGeom prst="rect">
                <a:avLst/>
              </a:prstGeom>
              <a:blipFill>
                <a:blip r:embed="rId4"/>
                <a:stretch>
                  <a:fillRect b="-18462"/>
                </a:stretch>
              </a:blipFill>
            </p:spPr>
            <p:txBody>
              <a:bodyPr/>
              <a:lstStyle/>
              <a:p>
                <a:r>
                  <a:rPr lang="en-US">
                    <a:noFill/>
                  </a:rPr>
                  <a:t> </a:t>
                </a:r>
              </a:p>
            </p:txBody>
          </p:sp>
        </mc:Fallback>
      </mc:AlternateContent>
      <p:pic>
        <p:nvPicPr>
          <p:cNvPr id="3" name="Grafik 2"/>
          <p:cNvPicPr>
            <a:picLocks noChangeAspect="1"/>
          </p:cNvPicPr>
          <p:nvPr/>
        </p:nvPicPr>
        <p:blipFill>
          <a:blip r:embed="rId5"/>
          <a:stretch>
            <a:fillRect/>
          </a:stretch>
        </p:blipFill>
        <p:spPr>
          <a:xfrm>
            <a:off x="457200" y="1583519"/>
            <a:ext cx="7591425" cy="2247900"/>
          </a:xfrm>
          <a:prstGeom prst="rect">
            <a:avLst/>
          </a:prstGeom>
        </p:spPr>
      </p:pic>
    </p:spTree>
    <p:extLst>
      <p:ext uri="{BB962C8B-B14F-4D97-AF65-F5344CB8AC3E}">
        <p14:creationId xmlns:p14="http://schemas.microsoft.com/office/powerpoint/2010/main" val="3577907066"/>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393</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392038"/>
            <a:ext cx="6048375" cy="4476750"/>
          </a:xfrm>
          <a:prstGeom prst="rect">
            <a:avLst/>
          </a:prstGeom>
        </p:spPr>
      </p:pic>
    </p:spTree>
    <p:extLst>
      <p:ext uri="{BB962C8B-B14F-4D97-AF65-F5344CB8AC3E}">
        <p14:creationId xmlns:p14="http://schemas.microsoft.com/office/powerpoint/2010/main" val="3684297728"/>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394</a:t>
            </a:r>
            <a:endParaRPr lang="de-DE" sz="8000" b="1" dirty="0">
              <a:solidFill>
                <a:schemeClr val="tx1"/>
              </a:solidFill>
              <a:latin typeface="+mj-lt"/>
            </a:endParaRPr>
          </a:p>
        </p:txBody>
      </p:sp>
      <p:sp>
        <p:nvSpPr>
          <p:cNvPr id="7" name="Textfeld 6"/>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Implizierte Unabhängigkeiten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p:nvPr/>
        </p:nvSpPr>
        <p:spPr>
          <a:xfrm>
            <a:off x="477838" y="4260908"/>
            <a:ext cx="4247703" cy="400110"/>
          </a:xfrm>
          <a:prstGeom prst="rect">
            <a:avLst/>
          </a:prstGeom>
          <a:noFill/>
        </p:spPr>
        <p:txBody>
          <a:bodyPr wrap="square" rtlCol="0">
            <a:spAutoFit/>
          </a:bodyPr>
          <a:lstStyle/>
          <a:p>
            <a:r>
              <a:rPr lang="de-DE" sz="2000" dirty="0">
                <a:latin typeface="+mn-lt"/>
              </a:rPr>
              <a:t>Im stetigen Fall ergibt sich dies aus</a:t>
            </a:r>
          </a:p>
        </p:txBody>
      </p:sp>
      <mc:AlternateContent xmlns:mc="http://schemas.openxmlformats.org/markup-compatibility/2006" xmlns:a14="http://schemas.microsoft.com/office/drawing/2010/main">
        <mc:Choice Requires="a14">
          <p:sp>
            <p:nvSpPr>
              <p:cNvPr id="9" name="Textfeld 8"/>
              <p:cNvSpPr txBox="1"/>
              <p:nvPr/>
            </p:nvSpPr>
            <p:spPr>
              <a:xfrm>
                <a:off x="468313" y="4661018"/>
                <a:ext cx="4716997" cy="99193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2</m:t>
                              </m:r>
                            </m:sub>
                          </m:sSub>
                          <m:r>
                            <a:rPr lang="de-DE" sz="2000" i="1" smtClean="0">
                              <a:latin typeface="Cambria Math"/>
                            </a:rPr>
                            <m:t> </m:t>
                          </m:r>
                        </m:e>
                      </m:d>
                      <m:r>
                        <a:rPr lang="de-DE" sz="2000" b="0" i="1" smtClean="0">
                          <a:latin typeface="Cambria Math"/>
                        </a:rPr>
                        <m:t>=</m:t>
                      </m:r>
                      <m:nary>
                        <m:naryPr>
                          <m:limLoc m:val="undOvr"/>
                          <m:ctrlPr>
                            <a:rPr lang="de-DE" sz="2000" b="0" i="1" smtClean="0">
                              <a:latin typeface="Cambria Math" panose="02040503050406030204" pitchFamily="18" charset="0"/>
                            </a:rPr>
                          </m:ctrlPr>
                        </m:naryPr>
                        <m:sub>
                          <m:r>
                            <a:rPr lang="de-DE" sz="2000" i="1">
                              <a:latin typeface="Cambria Math"/>
                            </a:rPr>
                            <m:t>−</m:t>
                          </m:r>
                          <m:r>
                            <a:rPr lang="de-DE" sz="2000" i="1">
                              <a:latin typeface="Cambria Math"/>
                              <a:ea typeface="Cambria Math"/>
                            </a:rPr>
                            <m:t>∞</m:t>
                          </m:r>
                        </m:sub>
                        <m:sup>
                          <m:r>
                            <a:rPr lang="de-DE" sz="2000" b="0" i="1" smtClean="0">
                              <a:latin typeface="Cambria Math"/>
                              <a:ea typeface="Cambria Math"/>
                            </a:rPr>
                            <m:t>∞</m:t>
                          </m:r>
                        </m:sup>
                        <m:e>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3</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3</m:t>
                                  </m:r>
                                </m:sub>
                              </m:sSub>
                            </m:e>
                          </m:d>
                          <m:r>
                            <a:rPr lang="de-DE" sz="2000" b="0" i="1" smtClean="0">
                              <a:latin typeface="Cambria Math"/>
                            </a:rPr>
                            <m:t>𝑑</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3</m:t>
                              </m:r>
                            </m:sub>
                          </m:sSub>
                        </m:e>
                      </m:nary>
                    </m:oMath>
                  </m:oMathPara>
                </a14:m>
                <a:endParaRPr lang="de-DE" sz="2000" dirty="0"/>
              </a:p>
            </p:txBody>
          </p:sp>
        </mc:Choice>
        <mc:Fallback xmlns="">
          <p:sp>
            <p:nvSpPr>
              <p:cNvPr id="9" name="Textfeld 8"/>
              <p:cNvSpPr txBox="1">
                <a:spLocks noRot="1" noChangeAspect="1" noMove="1" noResize="1" noEditPoints="1" noAdjustHandles="1" noChangeArrowheads="1" noChangeShapeType="1" noTextEdit="1"/>
              </p:cNvSpPr>
              <p:nvPr/>
            </p:nvSpPr>
            <p:spPr>
              <a:xfrm>
                <a:off x="468313" y="4661018"/>
                <a:ext cx="4716997" cy="991938"/>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5004048" y="4661018"/>
                <a:ext cx="3839641" cy="99193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a:rPr lang="de-DE" sz="2000" i="1">
                              <a:latin typeface="Cambria Math"/>
                            </a:rPr>
                            <m:t>−</m:t>
                          </m:r>
                          <m:r>
                            <a:rPr lang="de-DE" sz="2000" i="1">
                              <a:latin typeface="Cambria Math"/>
                              <a:ea typeface="Cambria Math"/>
                            </a:rPr>
                            <m:t>∞</m:t>
                          </m:r>
                        </m:sub>
                        <m:sup>
                          <m:r>
                            <a:rPr lang="de-DE" sz="2000" b="0" i="1" smtClean="0">
                              <a:latin typeface="Cambria Math"/>
                              <a:ea typeface="Cambria Math"/>
                            </a:rPr>
                            <m:t>∞</m:t>
                          </m:r>
                        </m:sup>
                        <m:e>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i="1" smtClean="0">
                                  <a:latin typeface="Cambria Math"/>
                                </a:rPr>
                                <m:t> </m:t>
                              </m:r>
                            </m:e>
                          </m:d>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2</m:t>
                                  </m:r>
                                </m:sub>
                              </m:sSub>
                              <m:r>
                                <a:rPr lang="de-DE" sz="2000" i="1" smtClean="0">
                                  <a:latin typeface="Cambria Math"/>
                                </a:rPr>
                                <m:t> </m:t>
                              </m:r>
                            </m:e>
                          </m:d>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3</m:t>
                                  </m:r>
                                </m:sub>
                              </m:sSub>
                            </m:sub>
                          </m:sSub>
                          <m:d>
                            <m:dPr>
                              <m:ctrlPr>
                                <a:rPr lang="de-DE" sz="2000" i="1">
                                  <a:latin typeface="Cambria Math" panose="02040503050406030204" pitchFamily="18" charset="0"/>
                                </a:rPr>
                              </m:ctrlPr>
                            </m:dPr>
                            <m:e>
                              <m:r>
                                <a:rPr lang="de-DE" sz="2000" i="1" smtClean="0">
                                  <a:latin typeface="Cambria Math"/>
                                </a:rPr>
                                <m:t> </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3</m:t>
                                  </m:r>
                                </m:sub>
                              </m:sSub>
                            </m:e>
                          </m:d>
                          <m:r>
                            <a:rPr lang="de-DE" sz="2000" b="0" i="1" smtClean="0">
                              <a:latin typeface="Cambria Math"/>
                            </a:rPr>
                            <m:t>𝑑</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3</m:t>
                              </m:r>
                            </m:sub>
                          </m:sSub>
                        </m:e>
                      </m:nary>
                    </m:oMath>
                  </m:oMathPara>
                </a14:m>
                <a:endParaRPr lang="de-DE" sz="2000" dirty="0"/>
              </a:p>
            </p:txBody>
          </p:sp>
        </mc:Choice>
        <mc:Fallback xmlns="">
          <p:sp>
            <p:nvSpPr>
              <p:cNvPr id="10" name="Textfeld 9"/>
              <p:cNvSpPr txBox="1">
                <a:spLocks noRot="1" noChangeAspect="1" noMove="1" noResize="1" noEditPoints="1" noAdjustHandles="1" noChangeArrowheads="1" noChangeShapeType="1" noTextEdit="1"/>
              </p:cNvSpPr>
              <p:nvPr/>
            </p:nvSpPr>
            <p:spPr>
              <a:xfrm>
                <a:off x="5004048" y="4661018"/>
                <a:ext cx="3839641" cy="991938"/>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899592" y="5652956"/>
                <a:ext cx="5903026" cy="99193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i="1">
                              <a:latin typeface="Cambria Math"/>
                            </a:rPr>
                            <m:t> </m:t>
                          </m:r>
                        </m:e>
                      </m:d>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2</m:t>
                              </m:r>
                            </m:sub>
                          </m:sSub>
                          <m:r>
                            <a:rPr lang="de-DE" sz="2000" i="1">
                              <a:latin typeface="Cambria Math"/>
                            </a:rPr>
                            <m:t> </m:t>
                          </m:r>
                        </m:e>
                      </m:d>
                      <m:nary>
                        <m:naryPr>
                          <m:limLoc m:val="undOvr"/>
                          <m:ctrlPr>
                            <a:rPr lang="de-DE" sz="2000" b="0" i="1" smtClean="0">
                              <a:latin typeface="Cambria Math" panose="02040503050406030204" pitchFamily="18" charset="0"/>
                            </a:rPr>
                          </m:ctrlPr>
                        </m:naryPr>
                        <m:sub>
                          <m:r>
                            <a:rPr lang="de-DE" sz="2000" i="1">
                              <a:latin typeface="Cambria Math"/>
                            </a:rPr>
                            <m:t>−</m:t>
                          </m:r>
                          <m:r>
                            <a:rPr lang="de-DE" sz="2000" i="1">
                              <a:latin typeface="Cambria Math"/>
                              <a:ea typeface="Cambria Math"/>
                            </a:rPr>
                            <m:t>∞</m:t>
                          </m:r>
                        </m:sub>
                        <m:sup>
                          <m:r>
                            <a:rPr lang="de-DE" sz="2000" b="0" i="1" smtClean="0">
                              <a:latin typeface="Cambria Math"/>
                              <a:ea typeface="Cambria Math"/>
                            </a:rPr>
                            <m:t>∞</m:t>
                          </m:r>
                        </m:sup>
                        <m:e>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3</m:t>
                                  </m:r>
                                </m:sub>
                              </m:sSub>
                            </m:sub>
                          </m:sSub>
                          <m:d>
                            <m:dPr>
                              <m:ctrlPr>
                                <a:rPr lang="de-DE" sz="2000" i="1">
                                  <a:latin typeface="Cambria Math" panose="02040503050406030204" pitchFamily="18" charset="0"/>
                                </a:rPr>
                              </m:ctrlPr>
                            </m:dPr>
                            <m:e>
                              <m:r>
                                <a:rPr lang="de-DE" sz="2000" i="1" smtClean="0">
                                  <a:latin typeface="Cambria Math"/>
                                </a:rPr>
                                <m:t> </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3</m:t>
                                  </m:r>
                                </m:sub>
                              </m:sSub>
                            </m:e>
                          </m:d>
                          <m:r>
                            <a:rPr lang="de-DE" sz="2000" b="0" i="1" smtClean="0">
                              <a:latin typeface="Cambria Math"/>
                            </a:rPr>
                            <m:t>𝑑</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3</m:t>
                              </m:r>
                            </m:sub>
                          </m:sSub>
                        </m:e>
                      </m:nary>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r>
                            <a:rPr lang="de-DE" sz="2000" i="1">
                              <a:latin typeface="Cambria Math"/>
                            </a:rPr>
                            <m:t> </m:t>
                          </m:r>
                        </m:e>
                      </m:d>
                      <m:sSub>
                        <m:sSubPr>
                          <m:ctrlPr>
                            <a:rPr lang="de-DE" sz="2000" i="1">
                              <a:latin typeface="Cambria Math" panose="02040503050406030204" pitchFamily="18" charset="0"/>
                            </a:rPr>
                          </m:ctrlPr>
                        </m:sSubPr>
                        <m:e>
                          <m:r>
                            <a:rPr lang="de-DE" sz="2000" i="1">
                              <a:latin typeface="Cambria Math"/>
                            </a:rPr>
                            <m:t>𝑓</m:t>
                          </m:r>
                        </m:e>
                        <m: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sub>
                      </m:sSub>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2</m:t>
                              </m:r>
                            </m:sub>
                          </m:sSub>
                          <m:r>
                            <a:rPr lang="de-DE" sz="2000" i="1">
                              <a:latin typeface="Cambria Math"/>
                            </a:rPr>
                            <m:t> </m:t>
                          </m:r>
                        </m:e>
                      </m:d>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899592" y="5652956"/>
                <a:ext cx="5903026" cy="991938"/>
              </a:xfrm>
              <a:prstGeom prst="rect">
                <a:avLst/>
              </a:prstGeom>
              <a:blipFill>
                <a:blip r:embed="rId5"/>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6"/>
          <a:stretch>
            <a:fillRect/>
          </a:stretch>
        </p:blipFill>
        <p:spPr>
          <a:xfrm>
            <a:off x="468313" y="1607061"/>
            <a:ext cx="7600950" cy="1352550"/>
          </a:xfrm>
          <a:prstGeom prst="rect">
            <a:avLst/>
          </a:prstGeom>
        </p:spPr>
      </p:pic>
      <p:pic>
        <p:nvPicPr>
          <p:cNvPr id="3" name="Grafik 2"/>
          <p:cNvPicPr>
            <a:picLocks noChangeAspect="1"/>
          </p:cNvPicPr>
          <p:nvPr/>
        </p:nvPicPr>
        <p:blipFill>
          <a:blip r:embed="rId7"/>
          <a:stretch>
            <a:fillRect/>
          </a:stretch>
        </p:blipFill>
        <p:spPr>
          <a:xfrm>
            <a:off x="477838" y="2959611"/>
            <a:ext cx="7591425" cy="1181100"/>
          </a:xfrm>
          <a:prstGeom prst="rect">
            <a:avLst/>
          </a:prstGeom>
        </p:spPr>
      </p:pic>
    </p:spTree>
    <p:extLst>
      <p:ext uri="{BB962C8B-B14F-4D97-AF65-F5344CB8AC3E}">
        <p14:creationId xmlns:p14="http://schemas.microsoft.com/office/powerpoint/2010/main" val="3715933582"/>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395</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244750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D3-a </a:t>
            </a:r>
            <a:r>
              <a:rPr lang="de-DE" sz="2000" dirty="0">
                <a:solidFill>
                  <a:srgbClr val="0070C0"/>
                </a:solidFill>
                <a:latin typeface="+mn-lt"/>
              </a:rPr>
              <a:t>●</a:t>
            </a:r>
            <a:endParaRPr lang="de-DE" sz="2000" b="1" dirty="0">
              <a:solidFill>
                <a:srgbClr val="0070C0"/>
              </a:solidFill>
              <a:latin typeface="+mn-lt"/>
            </a:endParaRPr>
          </a:p>
        </p:txBody>
      </p:sp>
      <p:sp>
        <p:nvSpPr>
          <p:cNvPr id="18" name="Textfeld 17"/>
          <p:cNvSpPr txBox="1"/>
          <p:nvPr/>
        </p:nvSpPr>
        <p:spPr>
          <a:xfrm>
            <a:off x="468312" y="1628800"/>
            <a:ext cx="2413776" cy="400110"/>
          </a:xfrm>
          <a:prstGeom prst="rect">
            <a:avLst/>
          </a:prstGeom>
          <a:noFill/>
        </p:spPr>
        <p:txBody>
          <a:bodyPr wrap="square" rtlCol="0">
            <a:spAutoFit/>
          </a:bodyPr>
          <a:lstStyle/>
          <a:p>
            <a:r>
              <a:rPr lang="de-DE" sz="2000" i="1" dirty="0">
                <a:latin typeface="+mn-lt"/>
              </a:rPr>
              <a:t>X</a:t>
            </a:r>
            <a:r>
              <a:rPr lang="de-DE" sz="2000" dirty="0">
                <a:latin typeface="+mn-lt"/>
              </a:rPr>
              <a:t> = 0 für weiblich</a:t>
            </a:r>
          </a:p>
        </p:txBody>
      </p:sp>
      <p:sp>
        <p:nvSpPr>
          <p:cNvPr id="23" name="Textfeld 22"/>
          <p:cNvSpPr txBox="1"/>
          <p:nvPr/>
        </p:nvSpPr>
        <p:spPr>
          <a:xfrm>
            <a:off x="2617927" y="1628800"/>
            <a:ext cx="2123851" cy="400110"/>
          </a:xfrm>
          <a:prstGeom prst="rect">
            <a:avLst/>
          </a:prstGeom>
          <a:noFill/>
        </p:spPr>
        <p:txBody>
          <a:bodyPr wrap="square" rtlCol="0">
            <a:spAutoFit/>
          </a:bodyPr>
          <a:lstStyle/>
          <a:p>
            <a:r>
              <a:rPr lang="de-DE" sz="2000" i="1" dirty="0">
                <a:latin typeface="+mn-lt"/>
              </a:rPr>
              <a:t>Y</a:t>
            </a:r>
            <a:r>
              <a:rPr lang="de-DE" sz="2000" dirty="0">
                <a:latin typeface="+mn-lt"/>
              </a:rPr>
              <a:t> = 0 für Raucher</a:t>
            </a:r>
          </a:p>
        </p:txBody>
      </p:sp>
      <p:sp>
        <p:nvSpPr>
          <p:cNvPr id="24" name="Textfeld 23"/>
          <p:cNvSpPr txBox="1"/>
          <p:nvPr/>
        </p:nvSpPr>
        <p:spPr>
          <a:xfrm>
            <a:off x="491194" y="2028910"/>
            <a:ext cx="2329238" cy="400110"/>
          </a:xfrm>
          <a:prstGeom prst="rect">
            <a:avLst/>
          </a:prstGeom>
          <a:noFill/>
        </p:spPr>
        <p:txBody>
          <a:bodyPr wrap="square" rtlCol="0">
            <a:spAutoFit/>
          </a:bodyPr>
          <a:lstStyle/>
          <a:p>
            <a:r>
              <a:rPr lang="de-DE" sz="2000" i="1" dirty="0">
                <a:latin typeface="+mn-lt"/>
              </a:rPr>
              <a:t>X</a:t>
            </a:r>
            <a:r>
              <a:rPr lang="de-DE" sz="2000" dirty="0">
                <a:latin typeface="+mn-lt"/>
              </a:rPr>
              <a:t> = 1 für männlich</a:t>
            </a:r>
          </a:p>
        </p:txBody>
      </p:sp>
      <p:sp>
        <p:nvSpPr>
          <p:cNvPr id="25" name="Textfeld 24"/>
          <p:cNvSpPr txBox="1"/>
          <p:nvPr/>
        </p:nvSpPr>
        <p:spPr>
          <a:xfrm>
            <a:off x="2617927" y="2028910"/>
            <a:ext cx="3366182" cy="400110"/>
          </a:xfrm>
          <a:prstGeom prst="rect">
            <a:avLst/>
          </a:prstGeom>
          <a:noFill/>
        </p:spPr>
        <p:txBody>
          <a:bodyPr wrap="square" rtlCol="0">
            <a:spAutoFit/>
          </a:bodyPr>
          <a:lstStyle/>
          <a:p>
            <a:r>
              <a:rPr lang="de-DE" sz="2000" i="1" dirty="0">
                <a:latin typeface="+mn-lt"/>
              </a:rPr>
              <a:t>Y</a:t>
            </a:r>
            <a:r>
              <a:rPr lang="de-DE" sz="2000" dirty="0">
                <a:latin typeface="+mn-lt"/>
              </a:rPr>
              <a:t> = 1 für Gelegenheitsraucher</a:t>
            </a:r>
          </a:p>
        </p:txBody>
      </p:sp>
      <p:sp>
        <p:nvSpPr>
          <p:cNvPr id="26" name="Textfeld 25"/>
          <p:cNvSpPr txBox="1"/>
          <p:nvPr/>
        </p:nvSpPr>
        <p:spPr>
          <a:xfrm>
            <a:off x="5834074" y="1628800"/>
            <a:ext cx="2986398" cy="400110"/>
          </a:xfrm>
          <a:prstGeom prst="rect">
            <a:avLst/>
          </a:prstGeom>
          <a:noFill/>
        </p:spPr>
        <p:txBody>
          <a:bodyPr wrap="square" rtlCol="0">
            <a:spAutoFit/>
          </a:bodyPr>
          <a:lstStyle/>
          <a:p>
            <a:r>
              <a:rPr lang="de-DE" sz="2000" i="1" dirty="0">
                <a:latin typeface="+mn-lt"/>
              </a:rPr>
              <a:t>Z</a:t>
            </a:r>
            <a:r>
              <a:rPr lang="de-DE" sz="2000" dirty="0">
                <a:latin typeface="+mn-lt"/>
              </a:rPr>
              <a:t> = 0 für nichtvegetarisch</a:t>
            </a:r>
          </a:p>
        </p:txBody>
      </p:sp>
      <p:sp>
        <p:nvSpPr>
          <p:cNvPr id="27" name="Textfeld 26"/>
          <p:cNvSpPr txBox="1"/>
          <p:nvPr/>
        </p:nvSpPr>
        <p:spPr>
          <a:xfrm>
            <a:off x="5834074" y="2028910"/>
            <a:ext cx="2698366" cy="400110"/>
          </a:xfrm>
          <a:prstGeom prst="rect">
            <a:avLst/>
          </a:prstGeom>
          <a:noFill/>
        </p:spPr>
        <p:txBody>
          <a:bodyPr wrap="square" rtlCol="0">
            <a:spAutoFit/>
          </a:bodyPr>
          <a:lstStyle/>
          <a:p>
            <a:r>
              <a:rPr lang="de-DE" sz="2000" i="1" dirty="0">
                <a:latin typeface="+mn-lt"/>
              </a:rPr>
              <a:t>Z</a:t>
            </a:r>
            <a:r>
              <a:rPr lang="de-DE" sz="2000" dirty="0">
                <a:latin typeface="+mn-lt"/>
              </a:rPr>
              <a:t> = 1 für vegetarisch</a:t>
            </a:r>
          </a:p>
        </p:txBody>
      </p:sp>
      <p:sp>
        <p:nvSpPr>
          <p:cNvPr id="28" name="Textfeld 27"/>
          <p:cNvSpPr txBox="1"/>
          <p:nvPr/>
        </p:nvSpPr>
        <p:spPr>
          <a:xfrm>
            <a:off x="2600877" y="2430656"/>
            <a:ext cx="3366182" cy="400110"/>
          </a:xfrm>
          <a:prstGeom prst="rect">
            <a:avLst/>
          </a:prstGeom>
          <a:noFill/>
        </p:spPr>
        <p:txBody>
          <a:bodyPr wrap="square" rtlCol="0">
            <a:spAutoFit/>
          </a:bodyPr>
          <a:lstStyle/>
          <a:p>
            <a:r>
              <a:rPr lang="de-DE" sz="2000" i="1" dirty="0">
                <a:latin typeface="+mn-lt"/>
              </a:rPr>
              <a:t>Y</a:t>
            </a:r>
            <a:r>
              <a:rPr lang="de-DE" sz="2000" dirty="0">
                <a:latin typeface="+mn-lt"/>
              </a:rPr>
              <a:t> = 2 für Nichtraucher</a:t>
            </a:r>
          </a:p>
        </p:txBody>
      </p:sp>
      <p:pic>
        <p:nvPicPr>
          <p:cNvPr id="4" name="Grafik 3"/>
          <p:cNvPicPr>
            <a:picLocks noChangeAspect="1"/>
          </p:cNvPicPr>
          <p:nvPr/>
        </p:nvPicPr>
        <p:blipFill>
          <a:blip r:embed="rId3"/>
          <a:stretch>
            <a:fillRect/>
          </a:stretch>
        </p:blipFill>
        <p:spPr>
          <a:xfrm>
            <a:off x="611560" y="3221207"/>
            <a:ext cx="5010150" cy="3086100"/>
          </a:xfrm>
          <a:prstGeom prst="rect">
            <a:avLst/>
          </a:prstGeom>
        </p:spPr>
      </p:pic>
    </p:spTree>
    <p:extLst>
      <p:ext uri="{BB962C8B-B14F-4D97-AF65-F5344CB8AC3E}">
        <p14:creationId xmlns:p14="http://schemas.microsoft.com/office/powerpoint/2010/main" val="1015959582"/>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396</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556408" y="1202391"/>
            <a:ext cx="5924550" cy="2095500"/>
          </a:xfrm>
          <a:prstGeom prst="rect">
            <a:avLst/>
          </a:prstGeom>
        </p:spPr>
      </p:pic>
      <p:pic>
        <p:nvPicPr>
          <p:cNvPr id="3" name="Grafik 2"/>
          <p:cNvPicPr>
            <a:picLocks noChangeAspect="1"/>
          </p:cNvPicPr>
          <p:nvPr/>
        </p:nvPicPr>
        <p:blipFill>
          <a:blip r:embed="rId4"/>
          <a:stretch>
            <a:fillRect/>
          </a:stretch>
        </p:blipFill>
        <p:spPr>
          <a:xfrm>
            <a:off x="567198" y="3853551"/>
            <a:ext cx="6572250" cy="1495425"/>
          </a:xfrm>
          <a:prstGeom prst="rect">
            <a:avLst/>
          </a:prstGeom>
        </p:spPr>
      </p:pic>
    </p:spTree>
    <p:extLst>
      <p:ext uri="{BB962C8B-B14F-4D97-AF65-F5344CB8AC3E}">
        <p14:creationId xmlns:p14="http://schemas.microsoft.com/office/powerpoint/2010/main" val="29319855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1683011" y="3068638"/>
            <a:ext cx="6840090" cy="707886"/>
          </a:xfrm>
          <a:prstGeom prst="rect">
            <a:avLst/>
          </a:prstGeom>
          <a:noFill/>
          <a:ln w="9525">
            <a:noFill/>
            <a:miter lim="800000"/>
            <a:headEnd/>
            <a:tailEnd/>
          </a:ln>
        </p:spPr>
        <p:txBody>
          <a:bodyPr wrap="square">
            <a:spAutoFit/>
          </a:bodyPr>
          <a:lstStyle/>
          <a:p>
            <a:pPr fontAlgn="auto">
              <a:spcBef>
                <a:spcPts val="0"/>
              </a:spcBef>
              <a:spcAft>
                <a:spcPts val="0"/>
              </a:spcAft>
              <a:defRPr/>
            </a:pPr>
            <a:r>
              <a:rPr lang="de-DE" sz="4000" b="1" dirty="0">
                <a:solidFill>
                  <a:srgbClr val="0070C0"/>
                </a:solidFill>
                <a:latin typeface="+mn-lt"/>
              </a:rPr>
              <a:t>1  Einführung in die Statistik</a:t>
            </a: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9" name="Rechteck 8"/>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Foliennummernplatzhalter 7"/>
          <p:cNvSpPr>
            <a:spLocks noGrp="1"/>
          </p:cNvSpPr>
          <p:nvPr>
            <p:ph type="sldNum" sz="quarter" idx="12"/>
          </p:nvPr>
        </p:nvSpPr>
        <p:spPr>
          <a:xfrm>
            <a:off x="6875463" y="5516563"/>
            <a:ext cx="2133600" cy="1204912"/>
          </a:xfrm>
        </p:spPr>
        <p:txBody>
          <a:bodyPr/>
          <a:lstStyle/>
          <a:p>
            <a:pPr>
              <a:defRPr/>
            </a:pPr>
            <a:r>
              <a:rPr lang="de-DE" sz="8000" b="1" dirty="0">
                <a:solidFill>
                  <a:schemeClr val="tx1"/>
                </a:solidFill>
                <a:latin typeface="+mj-lt"/>
              </a:rPr>
              <a:t>1</a:t>
            </a:r>
          </a:p>
        </p:txBody>
      </p:sp>
    </p:spTree>
    <p:extLst>
      <p:ext uri="{BB962C8B-B14F-4D97-AF65-F5344CB8AC3E}">
        <p14:creationId xmlns:p14="http://schemas.microsoft.com/office/powerpoint/2010/main" val="244054142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3.1 Tabellarische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37</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961008"/>
            <a:ext cx="5791200" cy="2409825"/>
          </a:xfrm>
          <a:prstGeom prst="rect">
            <a:avLst/>
          </a:prstGeom>
        </p:spPr>
      </p:pic>
      <p:pic>
        <p:nvPicPr>
          <p:cNvPr id="3" name="Grafik 2"/>
          <p:cNvPicPr>
            <a:picLocks noChangeAspect="1"/>
          </p:cNvPicPr>
          <p:nvPr/>
        </p:nvPicPr>
        <p:blipFill>
          <a:blip r:embed="rId4"/>
          <a:stretch>
            <a:fillRect/>
          </a:stretch>
        </p:blipFill>
        <p:spPr>
          <a:xfrm>
            <a:off x="457200" y="3505348"/>
            <a:ext cx="7283152" cy="3117444"/>
          </a:xfrm>
          <a:prstGeom prst="rect">
            <a:avLst/>
          </a:prstGeom>
        </p:spPr>
      </p:pic>
    </p:spTree>
    <p:extLst>
      <p:ext uri="{BB962C8B-B14F-4D97-AF65-F5344CB8AC3E}">
        <p14:creationId xmlns:p14="http://schemas.microsoft.com/office/powerpoint/2010/main" val="1762698097"/>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397</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8" name="Textfeld 7"/>
              <p:cNvSpPr txBox="1"/>
              <p:nvPr/>
            </p:nvSpPr>
            <p:spPr>
              <a:xfrm>
                <a:off x="1331640" y="2864844"/>
                <a:ext cx="3763366" cy="74360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𝑍</m:t>
                          </m:r>
                          <m:r>
                            <a:rPr lang="de-DE" sz="2000" b="0" i="1" smtClean="0">
                              <a:solidFill>
                                <a:schemeClr val="tx1"/>
                              </a:solidFill>
                              <a:latin typeface="Cambria Math"/>
                            </a:rPr>
                            <m:t>|</m:t>
                          </m:r>
                          <m:r>
                            <a:rPr lang="de-DE" sz="2000" b="0" i="1" smtClean="0">
                              <a:solidFill>
                                <a:schemeClr val="tx1"/>
                              </a:solidFill>
                              <a:latin typeface="Cambria Math"/>
                            </a:rPr>
                            <m:t>𝑋𝑌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𝑧</m:t>
                          </m:r>
                          <m:r>
                            <a:rPr lang="de-DE" sz="2000" i="1" smtClean="0">
                              <a:solidFill>
                                <a:schemeClr val="tx1"/>
                              </a:solidFill>
                              <a:latin typeface="Cambria Math"/>
                            </a:rPr>
                            <m:t> </m:t>
                          </m:r>
                          <m:r>
                            <a:rPr lang="de-DE" sz="2000" b="0" i="1" smtClean="0">
                              <a:solidFill>
                                <a:schemeClr val="tx1"/>
                              </a:solidFill>
                              <a:latin typeface="Cambria Math"/>
                            </a:rPr>
                            <m:t>|</m:t>
                          </m:r>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b="0" i="1" smtClean="0">
                                  <a:solidFill>
                                    <a:schemeClr val="tx1"/>
                                  </a:solidFill>
                                  <a:latin typeface="Cambria Math"/>
                                </a:rPr>
                                <m:t>𝑋𝑌𝑍</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r>
                                <a:rPr lang="de-DE" sz="2000" b="0" i="1" smtClean="0">
                                  <a:solidFill>
                                    <a:schemeClr val="tx1"/>
                                  </a:solidFill>
                                  <a:latin typeface="Cambria Math"/>
                                </a:rPr>
                                <m:t>,</m:t>
                              </m:r>
                              <m:r>
                                <a:rPr lang="de-DE" sz="2000" b="0" i="1" smtClean="0">
                                  <a:solidFill>
                                    <a:schemeClr val="tx1"/>
                                  </a:solidFill>
                                  <a:latin typeface="Cambria Math"/>
                                </a:rPr>
                                <m:t>𝑧</m:t>
                              </m:r>
                              <m:r>
                                <a:rPr lang="de-DE" sz="2000" i="1" smtClean="0">
                                  <a:solidFill>
                                    <a:schemeClr val="tx1"/>
                                  </a:solidFill>
                                  <a:latin typeface="Cambria Math"/>
                                </a:rPr>
                                <m:t> </m:t>
                              </m:r>
                            </m:e>
                          </m:d>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b="0" i="1" smtClean="0">
                                  <a:solidFill>
                                    <a:schemeClr val="tx1"/>
                                  </a:solidFill>
                                  <a:latin typeface="Cambria Math"/>
                                </a:rPr>
                                <m:t>𝑋𝑌</m:t>
                              </m:r>
                            </m:sub>
                          </m:sSub>
                          <m:d>
                            <m:dPr>
                              <m:ctrlPr>
                                <a:rPr lang="de-DE" sz="2000" i="1">
                                  <a:solidFill>
                                    <a:schemeClr val="tx1"/>
                                  </a:solidFill>
                                  <a:latin typeface="Cambria Math" panose="02040503050406030204" pitchFamily="18" charset="0"/>
                                </a:rPr>
                              </m:ctrlPr>
                            </m:dPr>
                            <m:e>
                              <m:r>
                                <a:rPr lang="de-DE" sz="2000" i="1" smtClean="0">
                                  <a:solidFill>
                                    <a:schemeClr val="tx1"/>
                                  </a:solidFill>
                                  <a:latin typeface="Cambria Math"/>
                                </a:rPr>
                                <m:t> </m:t>
                              </m:r>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e>
                          </m:d>
                        </m:den>
                      </m:f>
                    </m:oMath>
                  </m:oMathPara>
                </a14:m>
                <a:endParaRPr lang="de-DE" sz="2000" dirty="0">
                  <a:solidFill>
                    <a:schemeClr val="tx1"/>
                  </a:solidFill>
                </a:endParaRPr>
              </a:p>
            </p:txBody>
          </p:sp>
        </mc:Choice>
        <mc:Fallback xmlns="">
          <p:sp>
            <p:nvSpPr>
              <p:cNvPr id="8" name="Textfeld 7"/>
              <p:cNvSpPr txBox="1">
                <a:spLocks noRot="1" noChangeAspect="1" noMove="1" noResize="1" noEditPoints="1" noAdjustHandles="1" noChangeArrowheads="1" noChangeShapeType="1" noTextEdit="1"/>
              </p:cNvSpPr>
              <p:nvPr/>
            </p:nvSpPr>
            <p:spPr>
              <a:xfrm>
                <a:off x="1331640" y="2864844"/>
                <a:ext cx="3763366" cy="743602"/>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1331640" y="5611070"/>
                <a:ext cx="3658766" cy="74360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𝑋𝑌</m:t>
                          </m:r>
                          <m:r>
                            <a:rPr lang="de-DE" sz="2000" b="0" i="1" smtClean="0">
                              <a:solidFill>
                                <a:schemeClr val="tx1"/>
                              </a:solidFill>
                              <a:latin typeface="Cambria Math"/>
                            </a:rPr>
                            <m:t>|</m:t>
                          </m:r>
                          <m:r>
                            <a:rPr lang="de-DE" sz="2000" b="0" i="1" smtClean="0">
                              <a:solidFill>
                                <a:schemeClr val="tx1"/>
                              </a:solidFill>
                              <a:latin typeface="Cambria Math"/>
                            </a:rPr>
                            <m:t>𝑍</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r>
                            <a:rPr lang="de-DE" sz="2000" i="1" smtClean="0">
                              <a:solidFill>
                                <a:schemeClr val="tx1"/>
                              </a:solidFill>
                              <a:latin typeface="Cambria Math"/>
                            </a:rPr>
                            <m:t> </m:t>
                          </m:r>
                          <m:r>
                            <a:rPr lang="de-DE" sz="2000" b="0" i="1" smtClean="0">
                              <a:solidFill>
                                <a:schemeClr val="tx1"/>
                              </a:solidFill>
                              <a:latin typeface="Cambria Math"/>
                            </a:rPr>
                            <m:t>|</m:t>
                          </m:r>
                          <m:r>
                            <a:rPr lang="de-DE" sz="2000" b="0" i="1" smtClean="0">
                              <a:solidFill>
                                <a:schemeClr val="tx1"/>
                              </a:solidFill>
                              <a:latin typeface="Cambria Math"/>
                            </a:rPr>
                            <m:t>𝑧</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b="0" i="1" smtClean="0">
                                  <a:solidFill>
                                    <a:schemeClr val="tx1"/>
                                  </a:solidFill>
                                  <a:latin typeface="Cambria Math"/>
                                </a:rPr>
                                <m:t>𝑋𝑌𝑍</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r>
                                <a:rPr lang="de-DE" sz="2000" b="0" i="1" smtClean="0">
                                  <a:solidFill>
                                    <a:schemeClr val="tx1"/>
                                  </a:solidFill>
                                  <a:latin typeface="Cambria Math"/>
                                </a:rPr>
                                <m:t>,</m:t>
                              </m:r>
                              <m:r>
                                <a:rPr lang="de-DE" sz="2000" b="0" i="1" smtClean="0">
                                  <a:solidFill>
                                    <a:schemeClr val="tx1"/>
                                  </a:solidFill>
                                  <a:latin typeface="Cambria Math"/>
                                </a:rPr>
                                <m:t>𝑧</m:t>
                              </m:r>
                              <m:r>
                                <a:rPr lang="de-DE" sz="2000" i="1" smtClean="0">
                                  <a:solidFill>
                                    <a:schemeClr val="tx1"/>
                                  </a:solidFill>
                                  <a:latin typeface="Cambria Math"/>
                                </a:rPr>
                                <m:t> </m:t>
                              </m:r>
                            </m:e>
                          </m:d>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b="0" i="1" smtClean="0">
                                  <a:solidFill>
                                    <a:schemeClr val="tx1"/>
                                  </a:solidFill>
                                  <a:latin typeface="Cambria Math"/>
                                </a:rPr>
                                <m:t>𝑍</m:t>
                              </m:r>
                            </m:sub>
                          </m:sSub>
                          <m:d>
                            <m:dPr>
                              <m:ctrlPr>
                                <a:rPr lang="de-DE" sz="2000" i="1">
                                  <a:solidFill>
                                    <a:schemeClr val="tx1"/>
                                  </a:solidFill>
                                  <a:latin typeface="Cambria Math" panose="02040503050406030204" pitchFamily="18" charset="0"/>
                                </a:rPr>
                              </m:ctrlPr>
                            </m:dPr>
                            <m:e>
                              <m:r>
                                <a:rPr lang="de-DE" sz="2000" i="1" smtClean="0">
                                  <a:solidFill>
                                    <a:schemeClr val="tx1"/>
                                  </a:solidFill>
                                  <a:latin typeface="Cambria Math"/>
                                </a:rPr>
                                <m:t> </m:t>
                              </m:r>
                              <m:r>
                                <a:rPr lang="de-DE" sz="2000" b="0" i="1" smtClean="0">
                                  <a:solidFill>
                                    <a:schemeClr val="tx1"/>
                                  </a:solidFill>
                                  <a:latin typeface="Cambria Math"/>
                                </a:rPr>
                                <m:t>𝑧</m:t>
                              </m:r>
                            </m:e>
                          </m:d>
                        </m:den>
                      </m:f>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331640" y="5611070"/>
                <a:ext cx="3658766" cy="743602"/>
              </a:xfrm>
              <a:prstGeom prst="rect">
                <a:avLst/>
              </a:prstGeom>
              <a:blipFill>
                <a:blip r:embed="rId4"/>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5"/>
          <a:stretch>
            <a:fillRect/>
          </a:stretch>
        </p:blipFill>
        <p:spPr>
          <a:xfrm>
            <a:off x="468313" y="1160012"/>
            <a:ext cx="4772025" cy="1476375"/>
          </a:xfrm>
          <a:prstGeom prst="rect">
            <a:avLst/>
          </a:prstGeom>
        </p:spPr>
      </p:pic>
      <p:pic>
        <p:nvPicPr>
          <p:cNvPr id="3" name="Grafik 2"/>
          <p:cNvPicPr>
            <a:picLocks noChangeAspect="1"/>
          </p:cNvPicPr>
          <p:nvPr/>
        </p:nvPicPr>
        <p:blipFill>
          <a:blip r:embed="rId6"/>
          <a:stretch>
            <a:fillRect/>
          </a:stretch>
        </p:blipFill>
        <p:spPr>
          <a:xfrm>
            <a:off x="471564" y="3796638"/>
            <a:ext cx="6638925" cy="1609725"/>
          </a:xfrm>
          <a:prstGeom prst="rect">
            <a:avLst/>
          </a:prstGeom>
        </p:spPr>
      </p:pic>
    </p:spTree>
    <p:extLst>
      <p:ext uri="{BB962C8B-B14F-4D97-AF65-F5344CB8AC3E}">
        <p14:creationId xmlns:p14="http://schemas.microsoft.com/office/powerpoint/2010/main" val="4056865537"/>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398</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899592" y="980728"/>
            <a:ext cx="5383287" cy="5544616"/>
          </a:xfrm>
          <a:prstGeom prst="rect">
            <a:avLst/>
          </a:prstGeom>
        </p:spPr>
      </p:pic>
    </p:spTree>
    <p:extLst>
      <p:ext uri="{BB962C8B-B14F-4D97-AF65-F5344CB8AC3E}">
        <p14:creationId xmlns:p14="http://schemas.microsoft.com/office/powerpoint/2010/main" val="4208408985"/>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244750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S3-a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3" y="1620186"/>
            <a:ext cx="7488832" cy="400110"/>
          </a:xfrm>
          <a:prstGeom prst="rect">
            <a:avLst/>
          </a:prstGeom>
          <a:noFill/>
        </p:spPr>
        <p:txBody>
          <a:bodyPr wrap="square" rtlCol="0">
            <a:spAutoFit/>
          </a:bodyPr>
          <a:lstStyle/>
          <a:p>
            <a:r>
              <a:rPr lang="de-DE" sz="2000" dirty="0">
                <a:latin typeface="+mn-lt"/>
              </a:rPr>
              <a:t>&gt; Seien </a:t>
            </a:r>
            <a:r>
              <a:rPr lang="de-DE" sz="2000" i="1" dirty="0">
                <a:latin typeface="+mn-lt"/>
              </a:rPr>
              <a:t>X</a:t>
            </a:r>
            <a:r>
              <a:rPr lang="de-DE" sz="2000" dirty="0">
                <a:latin typeface="+mn-lt"/>
              </a:rPr>
              <a:t>, </a:t>
            </a:r>
            <a:r>
              <a:rPr lang="de-DE" sz="2000" i="1" dirty="0">
                <a:latin typeface="+mn-lt"/>
              </a:rPr>
              <a:t>Y</a:t>
            </a:r>
            <a:r>
              <a:rPr lang="de-DE" sz="2000" dirty="0">
                <a:latin typeface="+mn-lt"/>
              </a:rPr>
              <a:t> und </a:t>
            </a:r>
            <a:r>
              <a:rPr lang="de-DE" sz="2000" i="1" dirty="0">
                <a:latin typeface="+mn-lt"/>
              </a:rPr>
              <a:t>Z</a:t>
            </a:r>
            <a:r>
              <a:rPr lang="de-DE" sz="2000" dirty="0">
                <a:latin typeface="+mn-lt"/>
              </a:rPr>
              <a:t> gemeinsam stetig verteilt gemäß Dichte</a:t>
            </a: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399</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5" name="Textfeld 14"/>
              <p:cNvSpPr txBox="1"/>
              <p:nvPr/>
            </p:nvSpPr>
            <p:spPr>
              <a:xfrm>
                <a:off x="899592" y="2079971"/>
                <a:ext cx="6209264" cy="42203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𝑓</m:t>
                          </m:r>
                        </m:e>
                        <m:sub>
                          <m:r>
                            <a:rPr lang="de-DE" sz="2000" b="0" i="1" smtClean="0">
                              <a:latin typeface="Cambria Math"/>
                            </a:rPr>
                            <m:t>𝑋𝑌𝑍</m:t>
                          </m:r>
                        </m:sub>
                      </m:sSub>
                      <m:d>
                        <m:dPr>
                          <m:ctrlPr>
                            <a:rPr lang="de-DE" sz="2000" i="1">
                              <a:latin typeface="Cambria Math" panose="02040503050406030204" pitchFamily="18" charset="0"/>
                            </a:rPr>
                          </m:ctrlPr>
                        </m:dPr>
                        <m:e>
                          <m:r>
                            <a:rPr lang="de-DE" sz="2000" b="0" i="1" smtClean="0">
                              <a:latin typeface="Cambria Math"/>
                            </a:rPr>
                            <m:t>𝑥</m:t>
                          </m:r>
                          <m:r>
                            <a:rPr lang="de-DE" sz="2000" b="0" i="1" smtClean="0">
                              <a:latin typeface="Cambria Math"/>
                            </a:rPr>
                            <m:t>,</m:t>
                          </m:r>
                          <m:r>
                            <a:rPr lang="de-DE" sz="2000" b="0" i="1" smtClean="0">
                              <a:latin typeface="Cambria Math"/>
                            </a:rPr>
                            <m:t>𝑦</m:t>
                          </m:r>
                          <m:r>
                            <a:rPr lang="de-DE" sz="2000" b="0" i="1" smtClean="0">
                              <a:latin typeface="Cambria Math"/>
                            </a:rPr>
                            <m:t>,</m:t>
                          </m:r>
                          <m:r>
                            <a:rPr lang="de-DE" sz="2000" b="0" i="1" smtClean="0">
                              <a:latin typeface="Cambria Math"/>
                            </a:rPr>
                            <m:t>𝑧</m:t>
                          </m:r>
                          <m:r>
                            <a:rPr lang="de-DE" sz="2000" i="1" smtClean="0">
                              <a:latin typeface="Cambria Math"/>
                            </a:rPr>
                            <m:t> </m:t>
                          </m:r>
                        </m:e>
                      </m:d>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0.5</m:t>
                          </m:r>
                          <m:r>
                            <a:rPr lang="de-DE" sz="2000" b="0" i="1" smtClean="0">
                              <a:latin typeface="Cambria Math"/>
                            </a:rPr>
                            <m:t>𝑥</m:t>
                          </m:r>
                          <m:r>
                            <a:rPr lang="de-DE" sz="2000" b="0" i="1" smtClean="0">
                              <a:latin typeface="Cambria Math"/>
                            </a:rPr>
                            <m:t>+0.5</m:t>
                          </m:r>
                          <m:r>
                            <a:rPr lang="de-DE" sz="2000" b="0" i="1" smtClean="0">
                              <a:latin typeface="Cambria Math"/>
                            </a:rPr>
                            <m:t>𝑦𝑧</m:t>
                          </m:r>
                        </m:e>
                      </m:d>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𝑥</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1</m:t>
                              </m:r>
                            </m:e>
                          </m:d>
                        </m:sub>
                      </m:sSub>
                      <m:d>
                        <m:dPr>
                          <m:ctrlPr>
                            <a:rPr lang="de-DE" sz="2000" i="1">
                              <a:latin typeface="Cambria Math" panose="02040503050406030204" pitchFamily="18" charset="0"/>
                            </a:rPr>
                          </m:ctrlPr>
                        </m:dPr>
                        <m:e>
                          <m:r>
                            <a:rPr lang="de-DE" sz="2000" b="0" i="1" smtClean="0">
                              <a:latin typeface="Cambria Math"/>
                            </a:rPr>
                            <m:t>𝑧</m:t>
                          </m:r>
                        </m:e>
                      </m:d>
                    </m:oMath>
                  </m:oMathPara>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899592" y="2079971"/>
                <a:ext cx="6209264" cy="422039"/>
              </a:xfrm>
              <a:prstGeom prst="rect">
                <a:avLst/>
              </a:prstGeom>
              <a:blipFill rotWithShape="1">
                <a:blip r:embed="rId3"/>
                <a:stretch>
                  <a:fillRect b="-10145"/>
                </a:stretch>
              </a:blipFill>
            </p:spPr>
            <p:txBody>
              <a:bodyPr/>
              <a:lstStyle/>
              <a:p>
                <a:r>
                  <a:rPr lang="de-DE">
                    <a:noFill/>
                  </a:rPr>
                  <a:t> </a:t>
                </a:r>
              </a:p>
            </p:txBody>
          </p:sp>
        </mc:Fallback>
      </mc:AlternateContent>
      <p:sp>
        <p:nvSpPr>
          <p:cNvPr id="16" name="Textfeld 15"/>
          <p:cNvSpPr txBox="1"/>
          <p:nvPr/>
        </p:nvSpPr>
        <p:spPr>
          <a:xfrm>
            <a:off x="468313" y="2564904"/>
            <a:ext cx="7344047" cy="400110"/>
          </a:xfrm>
          <a:prstGeom prst="rect">
            <a:avLst/>
          </a:prstGeom>
          <a:noFill/>
        </p:spPr>
        <p:txBody>
          <a:bodyPr wrap="square" rtlCol="0">
            <a:spAutoFit/>
          </a:bodyPr>
          <a:lstStyle/>
          <a:p>
            <a:r>
              <a:rPr lang="de-DE" sz="2000" dirty="0">
                <a:latin typeface="+mn-lt"/>
              </a:rPr>
              <a:t>&gt; Beispielrechnung für eine Ereigniswahrscheinlichkeit:</a:t>
            </a:r>
          </a:p>
        </p:txBody>
      </p:sp>
      <mc:AlternateContent xmlns:mc="http://schemas.openxmlformats.org/markup-compatibility/2006" xmlns:a14="http://schemas.microsoft.com/office/drawing/2010/main">
        <mc:Choice Requires="a14">
          <p:sp>
            <p:nvSpPr>
              <p:cNvPr id="17" name="Textfeld 16"/>
              <p:cNvSpPr txBox="1"/>
              <p:nvPr/>
            </p:nvSpPr>
            <p:spPr>
              <a:xfrm>
                <a:off x="983383" y="3068960"/>
                <a:ext cx="457067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0</m:t>
                          </m:r>
                          <m:r>
                            <a:rPr lang="de-DE" sz="2000" b="0" i="1" smtClean="0">
                              <a:latin typeface="Cambria Math"/>
                              <a:ea typeface="Cambria Math"/>
                            </a:rPr>
                            <m:t>≤</m:t>
                          </m:r>
                          <m:r>
                            <a:rPr lang="de-DE" sz="2000" b="0" i="1" smtClean="0">
                              <a:latin typeface="Cambria Math"/>
                              <a:ea typeface="Cambria Math"/>
                            </a:rPr>
                            <m:t>𝑋</m:t>
                          </m:r>
                          <m:r>
                            <a:rPr lang="de-DE" sz="2000" b="0" i="1" smtClean="0">
                              <a:latin typeface="Cambria Math"/>
                              <a:ea typeface="Cambria Math"/>
                            </a:rPr>
                            <m:t>≤0.5, 0≤</m:t>
                          </m:r>
                          <m:r>
                            <a:rPr lang="de-DE" sz="2000" b="0" i="1" smtClean="0">
                              <a:latin typeface="Cambria Math"/>
                              <a:ea typeface="Cambria Math"/>
                            </a:rPr>
                            <m:t>𝑌</m:t>
                          </m:r>
                          <m:r>
                            <a:rPr lang="de-DE" sz="2000" b="0" i="1" smtClean="0">
                              <a:latin typeface="Cambria Math"/>
                              <a:ea typeface="Cambria Math"/>
                            </a:rPr>
                            <m:t>≤1, 0≤</m:t>
                          </m:r>
                          <m:r>
                            <a:rPr lang="de-DE" sz="2000" b="0" i="1" smtClean="0">
                              <a:latin typeface="Cambria Math"/>
                              <a:ea typeface="Cambria Math"/>
                            </a:rPr>
                            <m:t>𝑍</m:t>
                          </m:r>
                          <m:r>
                            <a:rPr lang="de-DE" sz="2000" b="0" i="1" smtClean="0">
                              <a:latin typeface="Cambria Math"/>
                              <a:ea typeface="Cambria Math"/>
                            </a:rPr>
                            <m:t>≤0.5</m:t>
                          </m:r>
                        </m:e>
                      </m:d>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983383" y="3068960"/>
                <a:ext cx="4570674"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723829" y="3525216"/>
                <a:ext cx="5607176" cy="10243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sub>
                        <m:sup>
                          <m:r>
                            <a:rPr lang="de-DE" sz="2000" b="0" i="1" smtClean="0">
                              <a:latin typeface="Cambria Math"/>
                            </a:rPr>
                            <m:t>0.5</m:t>
                          </m:r>
                        </m:sup>
                        <m:e>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sub>
                            <m:sup>
                              <m:r>
                                <a:rPr lang="de-DE" sz="2000" b="0" i="1" smtClean="0">
                                  <a:latin typeface="Cambria Math"/>
                                </a:rPr>
                                <m:t>1</m:t>
                              </m:r>
                            </m:sup>
                            <m:e>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sub>
                                <m:sup>
                                  <m:r>
                                    <a:rPr lang="de-DE" sz="2000" b="0" i="1" smtClean="0">
                                      <a:latin typeface="Cambria Math"/>
                                    </a:rPr>
                                    <m:t>0.5</m:t>
                                  </m:r>
                                </m:sup>
                                <m:e>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𝑋𝑌𝑍</m:t>
                                      </m:r>
                                    </m:sub>
                                  </m:sSub>
                                  <m:d>
                                    <m:dPr>
                                      <m:ctrlPr>
                                        <a:rPr lang="de-DE" sz="2000" i="1">
                                          <a:latin typeface="Cambria Math" panose="02040503050406030204" pitchFamily="18" charset="0"/>
                                        </a:rPr>
                                      </m:ctrlPr>
                                    </m:dPr>
                                    <m:e>
                                      <m:r>
                                        <a:rPr lang="de-DE" sz="2000" i="1">
                                          <a:latin typeface="Cambria Math"/>
                                        </a:rPr>
                                        <m:t>𝑥</m:t>
                                      </m:r>
                                      <m:r>
                                        <a:rPr lang="de-DE" sz="2000" i="1">
                                          <a:latin typeface="Cambria Math"/>
                                        </a:rPr>
                                        <m:t>,</m:t>
                                      </m:r>
                                      <m:r>
                                        <a:rPr lang="de-DE" sz="2000" i="1">
                                          <a:latin typeface="Cambria Math"/>
                                        </a:rPr>
                                        <m:t>𝑦</m:t>
                                      </m:r>
                                      <m:r>
                                        <a:rPr lang="de-DE" sz="2000" i="1">
                                          <a:latin typeface="Cambria Math"/>
                                        </a:rPr>
                                        <m:t>,</m:t>
                                      </m:r>
                                      <m:r>
                                        <a:rPr lang="de-DE" sz="2000" i="1">
                                          <a:latin typeface="Cambria Math"/>
                                        </a:rPr>
                                        <m:t>𝑧</m:t>
                                      </m:r>
                                      <m:r>
                                        <a:rPr lang="de-DE" sz="2000" i="1">
                                          <a:latin typeface="Cambria Math"/>
                                        </a:rPr>
                                        <m:t> </m:t>
                                      </m:r>
                                    </m:e>
                                  </m:d>
                                </m:e>
                              </m:nary>
                            </m:e>
                          </m:nary>
                        </m:e>
                      </m:nary>
                      <m:r>
                        <a:rPr lang="de-DE" sz="2000" b="0" i="1" smtClean="0">
                          <a:latin typeface="Cambria Math"/>
                        </a:rPr>
                        <m:t>𝑑𝑧𝑑𝑦𝑑𝑥</m:t>
                      </m:r>
                      <m:r>
                        <a:rPr lang="de-DE" sz="2000" b="0" i="1" smtClean="0">
                          <a:latin typeface="Cambria Math"/>
                        </a:rPr>
                        <m:t>=…=0.046875</m:t>
                      </m:r>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723829" y="3525216"/>
                <a:ext cx="5607176" cy="1024319"/>
              </a:xfrm>
              <a:prstGeom prst="rect">
                <a:avLst/>
              </a:prstGeom>
              <a:blipFill rotWithShape="1">
                <a:blip r:embed="rId5"/>
                <a:stretch>
                  <a:fillRect/>
                </a:stretch>
              </a:blipFill>
            </p:spPr>
            <p:txBody>
              <a:bodyPr/>
              <a:lstStyle/>
              <a:p>
                <a:r>
                  <a:rPr lang="de-DE">
                    <a:noFill/>
                  </a:rPr>
                  <a:t> </a:t>
                </a:r>
              </a:p>
            </p:txBody>
          </p:sp>
        </mc:Fallback>
      </mc:AlternateContent>
      <p:sp>
        <p:nvSpPr>
          <p:cNvPr id="21" name="Textfeld 20"/>
          <p:cNvSpPr txBox="1"/>
          <p:nvPr/>
        </p:nvSpPr>
        <p:spPr>
          <a:xfrm>
            <a:off x="468313" y="4725144"/>
            <a:ext cx="4679751" cy="400110"/>
          </a:xfrm>
          <a:prstGeom prst="rect">
            <a:avLst/>
          </a:prstGeom>
          <a:noFill/>
        </p:spPr>
        <p:txBody>
          <a:bodyPr wrap="square" rtlCol="0">
            <a:spAutoFit/>
          </a:bodyPr>
          <a:lstStyle/>
          <a:p>
            <a:r>
              <a:rPr lang="de-DE" sz="2000" dirty="0">
                <a:latin typeface="+mn-lt"/>
              </a:rPr>
              <a:t>&gt; Die Randdichte von </a:t>
            </a:r>
            <a:r>
              <a:rPr lang="de-DE" sz="2000" i="1" dirty="0">
                <a:latin typeface="+mn-lt"/>
              </a:rPr>
              <a:t>Z</a:t>
            </a:r>
            <a:r>
              <a:rPr lang="de-DE" sz="2000" dirty="0">
                <a:latin typeface="+mn-lt"/>
              </a:rPr>
              <a:t> errechnet sich als</a:t>
            </a:r>
          </a:p>
        </p:txBody>
      </p:sp>
      <mc:AlternateContent xmlns:mc="http://schemas.openxmlformats.org/markup-compatibility/2006" xmlns:a14="http://schemas.microsoft.com/office/drawing/2010/main">
        <mc:Choice Requires="a14">
          <p:sp>
            <p:nvSpPr>
              <p:cNvPr id="22" name="Textfeld 21"/>
              <p:cNvSpPr txBox="1"/>
              <p:nvPr/>
            </p:nvSpPr>
            <p:spPr>
              <a:xfrm>
                <a:off x="725885" y="5155903"/>
                <a:ext cx="6582419" cy="101989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𝑓</m:t>
                          </m:r>
                        </m:e>
                        <m:sub>
                          <m:r>
                            <a:rPr lang="de-DE" sz="2000" i="1">
                              <a:latin typeface="Cambria Math"/>
                            </a:rPr>
                            <m:t>𝑍</m:t>
                          </m:r>
                        </m:sub>
                      </m:sSub>
                      <m:d>
                        <m:dPr>
                          <m:ctrlPr>
                            <a:rPr lang="de-DE" sz="2000" i="1">
                              <a:latin typeface="Cambria Math" panose="02040503050406030204" pitchFamily="18" charset="0"/>
                            </a:rPr>
                          </m:ctrlPr>
                        </m:dPr>
                        <m:e>
                          <m:r>
                            <a:rPr lang="de-DE" sz="2000" i="1">
                              <a:latin typeface="Cambria Math"/>
                            </a:rPr>
                            <m:t>𝑧</m:t>
                          </m:r>
                        </m:e>
                      </m:d>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sub>
                        <m:sup>
                          <m:r>
                            <a:rPr lang="de-DE" sz="2000" b="0" i="1" smtClean="0">
                              <a:latin typeface="Cambria Math"/>
                            </a:rPr>
                            <m:t>1</m:t>
                          </m:r>
                        </m:sup>
                        <m:e>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sub>
                            <m:sup>
                              <m:r>
                                <a:rPr lang="de-DE" sz="2000" b="0" i="1" smtClean="0">
                                  <a:latin typeface="Cambria Math"/>
                                </a:rPr>
                                <m:t>2</m:t>
                              </m:r>
                            </m:sup>
                            <m:e>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𝑋𝑌𝑍</m:t>
                                  </m:r>
                                </m:sub>
                              </m:sSub>
                              <m:d>
                                <m:dPr>
                                  <m:ctrlPr>
                                    <a:rPr lang="de-DE" sz="2000" i="1">
                                      <a:latin typeface="Cambria Math" panose="02040503050406030204" pitchFamily="18" charset="0"/>
                                    </a:rPr>
                                  </m:ctrlPr>
                                </m:dPr>
                                <m:e>
                                  <m:r>
                                    <a:rPr lang="de-DE" sz="2000" i="1">
                                      <a:latin typeface="Cambria Math"/>
                                    </a:rPr>
                                    <m:t>𝑥</m:t>
                                  </m:r>
                                  <m:r>
                                    <a:rPr lang="de-DE" sz="2000" i="1">
                                      <a:latin typeface="Cambria Math"/>
                                    </a:rPr>
                                    <m:t>,</m:t>
                                  </m:r>
                                  <m:r>
                                    <a:rPr lang="de-DE" sz="2000" i="1">
                                      <a:latin typeface="Cambria Math"/>
                                    </a:rPr>
                                    <m:t>𝑦</m:t>
                                  </m:r>
                                  <m:r>
                                    <a:rPr lang="de-DE" sz="2000" i="1">
                                      <a:latin typeface="Cambria Math"/>
                                    </a:rPr>
                                    <m:t>,</m:t>
                                  </m:r>
                                  <m:r>
                                    <a:rPr lang="de-DE" sz="2000" i="1">
                                      <a:latin typeface="Cambria Math"/>
                                    </a:rPr>
                                    <m:t>𝑧</m:t>
                                  </m:r>
                                  <m:r>
                                    <a:rPr lang="de-DE" sz="2000" i="1">
                                      <a:latin typeface="Cambria Math"/>
                                    </a:rPr>
                                    <m:t> </m:t>
                                  </m:r>
                                </m:e>
                              </m:d>
                            </m:e>
                          </m:nary>
                        </m:e>
                      </m:nary>
                      <m:r>
                        <a:rPr lang="de-DE" sz="2000" b="0" i="1" smtClean="0">
                          <a:latin typeface="Cambria Math"/>
                        </a:rPr>
                        <m:t>𝑑𝑦𝑑𝑥</m:t>
                      </m:r>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𝑧</m:t>
                          </m:r>
                          <m:r>
                            <a:rPr lang="de-DE" sz="2000" b="0" i="1" smtClean="0">
                              <a:latin typeface="Cambria Math"/>
                            </a:rPr>
                            <m:t>+0.5</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b="0" i="1" smtClean="0">
                              <a:latin typeface="Cambria Math"/>
                            </a:rPr>
                            <m:t>𝑧</m:t>
                          </m:r>
                        </m:e>
                      </m:d>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725885" y="5155903"/>
                <a:ext cx="6582419" cy="1019895"/>
              </a:xfrm>
              <a:prstGeom prst="rect">
                <a:avLst/>
              </a:prstGeom>
              <a:blipFill rotWithShape="1">
                <a:blip r:embed="rId6"/>
                <a:stretch>
                  <a:fillRect/>
                </a:stretch>
              </a:blipFill>
            </p:spPr>
            <p:txBody>
              <a:bodyPr/>
              <a:lstStyle/>
              <a:p>
                <a:r>
                  <a:rPr lang="de-DE">
                    <a:noFill/>
                  </a:rPr>
                  <a:t> </a:t>
                </a:r>
              </a:p>
            </p:txBody>
          </p:sp>
        </mc:Fallback>
      </mc:AlternateContent>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1487721798"/>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400</a:t>
            </a:r>
            <a:endParaRPr lang="de-DE" sz="8000" b="1" dirty="0">
              <a:solidFill>
                <a:schemeClr val="tx1"/>
              </a:solidFill>
              <a:latin typeface="+mj-lt"/>
            </a:endParaRPr>
          </a:p>
        </p:txBody>
      </p:sp>
      <p:sp>
        <p:nvSpPr>
          <p:cNvPr id="15" name="Textfeld 14"/>
          <p:cNvSpPr txBox="1"/>
          <p:nvPr/>
        </p:nvSpPr>
        <p:spPr>
          <a:xfrm>
            <a:off x="468312" y="1124744"/>
            <a:ext cx="7056016" cy="400110"/>
          </a:xfrm>
          <a:prstGeom prst="rect">
            <a:avLst/>
          </a:prstGeom>
          <a:noFill/>
        </p:spPr>
        <p:txBody>
          <a:bodyPr wrap="square" rtlCol="0">
            <a:spAutoFit/>
          </a:bodyPr>
          <a:lstStyle/>
          <a:p>
            <a:r>
              <a:rPr lang="de-DE" sz="2000" dirty="0">
                <a:latin typeface="+mn-lt"/>
              </a:rPr>
              <a:t>&gt; Die zweidimensionale Dichte von </a:t>
            </a:r>
            <a:r>
              <a:rPr lang="de-DE" sz="2000" i="1" dirty="0">
                <a:latin typeface="+mn-lt"/>
              </a:rPr>
              <a:t>X</a:t>
            </a:r>
            <a:r>
              <a:rPr lang="de-DE" sz="2000" dirty="0">
                <a:latin typeface="+mn-lt"/>
              </a:rPr>
              <a:t> und </a:t>
            </a:r>
            <a:r>
              <a:rPr lang="de-DE" sz="2000" i="1" dirty="0">
                <a:latin typeface="+mn-lt"/>
              </a:rPr>
              <a:t>Y</a:t>
            </a:r>
            <a:r>
              <a:rPr lang="de-DE" sz="2000" dirty="0">
                <a:latin typeface="+mn-lt"/>
              </a:rPr>
              <a:t> errechnet sich als</a:t>
            </a:r>
          </a:p>
        </p:txBody>
      </p:sp>
      <mc:AlternateContent xmlns:mc="http://schemas.openxmlformats.org/markup-compatibility/2006" xmlns:a14="http://schemas.microsoft.com/office/drawing/2010/main">
        <mc:Choice Requires="a14">
          <p:sp>
            <p:nvSpPr>
              <p:cNvPr id="16" name="Textfeld 15"/>
              <p:cNvSpPr txBox="1"/>
              <p:nvPr/>
            </p:nvSpPr>
            <p:spPr>
              <a:xfrm>
                <a:off x="725885" y="1524854"/>
                <a:ext cx="7590531" cy="101925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𝑓</m:t>
                          </m:r>
                        </m:e>
                        <m:sub>
                          <m:r>
                            <a:rPr lang="de-DE" sz="2000" b="0" i="1" smtClean="0">
                              <a:latin typeface="Cambria Math"/>
                            </a:rPr>
                            <m:t>𝑋𝑌</m:t>
                          </m:r>
                        </m:sub>
                      </m:sSub>
                      <m:d>
                        <m:dPr>
                          <m:ctrlPr>
                            <a:rPr lang="de-DE" sz="2000" i="1">
                              <a:latin typeface="Cambria Math" panose="02040503050406030204" pitchFamily="18" charset="0"/>
                            </a:rPr>
                          </m:ctrlPr>
                        </m:dPr>
                        <m:e>
                          <m:r>
                            <a:rPr lang="de-DE" sz="2000" b="0" i="1" smtClean="0">
                              <a:latin typeface="Cambria Math"/>
                            </a:rPr>
                            <m:t>𝑥</m:t>
                          </m:r>
                          <m:r>
                            <a:rPr lang="de-DE" sz="2000" b="0" i="1" smtClean="0">
                              <a:latin typeface="Cambria Math"/>
                            </a:rPr>
                            <m:t>, </m:t>
                          </m:r>
                          <m:r>
                            <a:rPr lang="de-DE" sz="2000" b="0" i="1" smtClean="0">
                              <a:latin typeface="Cambria Math"/>
                            </a:rPr>
                            <m:t>𝑦</m:t>
                          </m:r>
                        </m:e>
                      </m:d>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0</m:t>
                          </m:r>
                        </m:sub>
                        <m:sup>
                          <m:r>
                            <a:rPr lang="de-DE" sz="2000" b="0" i="1" smtClean="0">
                              <a:latin typeface="Cambria Math"/>
                            </a:rPr>
                            <m:t>1</m:t>
                          </m:r>
                        </m:sup>
                        <m:e>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𝑋𝑌𝑍</m:t>
                              </m:r>
                            </m:sub>
                          </m:sSub>
                          <m:d>
                            <m:dPr>
                              <m:ctrlPr>
                                <a:rPr lang="de-DE" sz="2000" i="1">
                                  <a:latin typeface="Cambria Math" panose="02040503050406030204" pitchFamily="18" charset="0"/>
                                </a:rPr>
                              </m:ctrlPr>
                            </m:dPr>
                            <m:e>
                              <m:r>
                                <a:rPr lang="de-DE" sz="2000" i="1">
                                  <a:latin typeface="Cambria Math"/>
                                </a:rPr>
                                <m:t>𝑥</m:t>
                              </m:r>
                              <m:r>
                                <a:rPr lang="de-DE" sz="2000" i="1">
                                  <a:latin typeface="Cambria Math"/>
                                </a:rPr>
                                <m:t>,</m:t>
                              </m:r>
                              <m:r>
                                <a:rPr lang="de-DE" sz="2000" i="1">
                                  <a:latin typeface="Cambria Math"/>
                                </a:rPr>
                                <m:t>𝑦</m:t>
                              </m:r>
                              <m:r>
                                <a:rPr lang="de-DE" sz="2000" i="1">
                                  <a:latin typeface="Cambria Math"/>
                                </a:rPr>
                                <m:t>,</m:t>
                              </m:r>
                              <m:r>
                                <a:rPr lang="de-DE" sz="2000" i="1">
                                  <a:latin typeface="Cambria Math"/>
                                </a:rPr>
                                <m:t>𝑧</m:t>
                              </m:r>
                              <m:r>
                                <a:rPr lang="de-DE" sz="2000" i="1">
                                  <a:latin typeface="Cambria Math"/>
                                </a:rPr>
                                <m:t> </m:t>
                              </m:r>
                            </m:e>
                          </m:d>
                        </m:e>
                      </m:nary>
                      <m:r>
                        <a:rPr lang="de-DE" sz="2000" b="0" i="1" smtClean="0">
                          <a:latin typeface="Cambria Math"/>
                        </a:rPr>
                        <m:t>𝑑𝑧</m:t>
                      </m:r>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0.5</m:t>
                          </m:r>
                          <m:r>
                            <a:rPr lang="de-DE" sz="2000" b="0" i="1" smtClean="0">
                              <a:latin typeface="Cambria Math"/>
                            </a:rPr>
                            <m:t>𝑥</m:t>
                          </m:r>
                          <m:r>
                            <a:rPr lang="de-DE" sz="2000" b="0" i="1" smtClean="0">
                              <a:latin typeface="Cambria Math"/>
                            </a:rPr>
                            <m:t>+0.25</m:t>
                          </m:r>
                          <m:r>
                            <a:rPr lang="de-DE" sz="2000" b="0" i="1" smtClean="0">
                              <a:latin typeface="Cambria Math"/>
                            </a:rPr>
                            <m:t>𝑦</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b="0" i="1" smtClean="0">
                              <a:latin typeface="Cambria Math"/>
                            </a:rPr>
                            <m:t>𝑥</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p>
            </p:txBody>
          </p:sp>
        </mc:Choice>
        <mc:Fallback xmlns="">
          <p:sp>
            <p:nvSpPr>
              <p:cNvPr id="16" name="Textfeld 15"/>
              <p:cNvSpPr txBox="1">
                <a:spLocks noRot="1" noChangeAspect="1" noMove="1" noResize="1" noEditPoints="1" noAdjustHandles="1" noChangeArrowheads="1" noChangeShapeType="1" noTextEdit="1"/>
              </p:cNvSpPr>
              <p:nvPr/>
            </p:nvSpPr>
            <p:spPr>
              <a:xfrm>
                <a:off x="725885" y="1524854"/>
                <a:ext cx="7590531" cy="1019253"/>
              </a:xfrm>
              <a:prstGeom prst="rect">
                <a:avLst/>
              </a:prstGeom>
              <a:blipFill rotWithShape="1">
                <a:blip r:embed="rId3"/>
                <a:stretch>
                  <a:fillRect/>
                </a:stretch>
              </a:blipFill>
            </p:spPr>
            <p:txBody>
              <a:bodyPr/>
              <a:lstStyle/>
              <a:p>
                <a:r>
                  <a:rPr lang="de-DE">
                    <a:noFill/>
                  </a:rPr>
                  <a:t> </a:t>
                </a:r>
              </a:p>
            </p:txBody>
          </p:sp>
        </mc:Fallback>
      </mc:AlternateContent>
      <p:sp>
        <p:nvSpPr>
          <p:cNvPr id="17" name="Textfeld 16"/>
          <p:cNvSpPr txBox="1"/>
          <p:nvPr/>
        </p:nvSpPr>
        <p:spPr>
          <a:xfrm>
            <a:off x="468312" y="2636912"/>
            <a:ext cx="8064128" cy="400110"/>
          </a:xfrm>
          <a:prstGeom prst="rect">
            <a:avLst/>
          </a:prstGeom>
          <a:noFill/>
        </p:spPr>
        <p:txBody>
          <a:bodyPr wrap="square" rtlCol="0">
            <a:spAutoFit/>
          </a:bodyPr>
          <a:lstStyle/>
          <a:p>
            <a:r>
              <a:rPr lang="de-DE" sz="2000" dirty="0">
                <a:latin typeface="+mn-lt"/>
              </a:rPr>
              <a:t>&gt; Die bedingte Dichte von </a:t>
            </a:r>
            <a:r>
              <a:rPr lang="de-DE" sz="2000" i="1" dirty="0">
                <a:latin typeface="+mn-lt"/>
              </a:rPr>
              <a:t>Z</a:t>
            </a:r>
            <a:r>
              <a:rPr lang="de-DE" sz="2000" dirty="0">
                <a:latin typeface="+mn-lt"/>
              </a:rPr>
              <a:t> gegeben </a:t>
            </a:r>
            <a:r>
              <a:rPr lang="de-DE" sz="2000" i="1" dirty="0">
                <a:latin typeface="+mn-lt"/>
              </a:rPr>
              <a:t>X</a:t>
            </a:r>
            <a:r>
              <a:rPr lang="de-DE" sz="2000" dirty="0">
                <a:latin typeface="+mn-lt"/>
              </a:rPr>
              <a:t> = </a:t>
            </a:r>
            <a:r>
              <a:rPr lang="de-DE" sz="2000" i="1" dirty="0">
                <a:latin typeface="+mn-lt"/>
              </a:rPr>
              <a:t>x</a:t>
            </a:r>
            <a:r>
              <a:rPr lang="de-DE" sz="2000" dirty="0">
                <a:latin typeface="+mn-lt"/>
              </a:rPr>
              <a:t> und </a:t>
            </a:r>
            <a:r>
              <a:rPr lang="de-DE" sz="2000" i="1" dirty="0">
                <a:latin typeface="+mn-lt"/>
              </a:rPr>
              <a:t>Y</a:t>
            </a:r>
            <a:r>
              <a:rPr lang="de-DE" sz="2000" dirty="0">
                <a:latin typeface="+mn-lt"/>
              </a:rPr>
              <a:t> = </a:t>
            </a:r>
            <a:r>
              <a:rPr lang="de-DE" sz="2000" i="1" dirty="0">
                <a:latin typeface="+mn-lt"/>
              </a:rPr>
              <a:t>y</a:t>
            </a:r>
            <a:r>
              <a:rPr lang="de-DE" sz="2000" dirty="0">
                <a:latin typeface="+mn-lt"/>
              </a:rPr>
              <a:t> errechnet sich als</a:t>
            </a:r>
            <a:endParaRPr lang="de-DE" sz="2000" i="1" dirty="0">
              <a:latin typeface="+mn-lt"/>
            </a:endParaRPr>
          </a:p>
        </p:txBody>
      </p:sp>
      <mc:AlternateContent xmlns:mc="http://schemas.openxmlformats.org/markup-compatibility/2006" xmlns:a14="http://schemas.microsoft.com/office/drawing/2010/main">
        <mc:Choice Requires="a14">
          <p:sp>
            <p:nvSpPr>
              <p:cNvPr id="18" name="Textfeld 17"/>
              <p:cNvSpPr txBox="1"/>
              <p:nvPr/>
            </p:nvSpPr>
            <p:spPr>
              <a:xfrm>
                <a:off x="725885" y="3071992"/>
                <a:ext cx="6222380" cy="751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𝑍</m:t>
                          </m:r>
                          <m:r>
                            <a:rPr lang="de-DE" sz="2000" b="0" i="1" smtClean="0">
                              <a:latin typeface="Cambria Math"/>
                            </a:rPr>
                            <m:t>|</m:t>
                          </m:r>
                          <m:r>
                            <a:rPr lang="de-DE" sz="2000" b="0" i="1" smtClean="0">
                              <a:latin typeface="Cambria Math"/>
                            </a:rPr>
                            <m:t>𝑋𝑌</m:t>
                          </m:r>
                        </m:sub>
                      </m:sSub>
                      <m:d>
                        <m:dPr>
                          <m:ctrlPr>
                            <a:rPr lang="de-DE" sz="2000" b="0" i="1" smtClean="0">
                              <a:latin typeface="Cambria Math" panose="02040503050406030204" pitchFamily="18" charset="0"/>
                            </a:rPr>
                          </m:ctrlPr>
                        </m:dPr>
                        <m:e>
                          <m:r>
                            <a:rPr lang="de-DE" sz="2000" b="0" i="1" smtClean="0">
                              <a:latin typeface="Cambria Math"/>
                            </a:rPr>
                            <m:t>𝑧</m:t>
                          </m:r>
                          <m:r>
                            <a:rPr lang="de-DE" sz="2000" i="1" smtClean="0">
                              <a:latin typeface="Cambria Math"/>
                            </a:rPr>
                            <m:t> </m:t>
                          </m:r>
                          <m:r>
                            <a:rPr lang="de-DE" sz="2000" b="0" i="1" smtClean="0">
                              <a:latin typeface="Cambria Math"/>
                            </a:rPr>
                            <m:t>|</m:t>
                          </m:r>
                          <m:r>
                            <a:rPr lang="de-DE" sz="2000" b="0" i="1" smtClean="0">
                              <a:latin typeface="Cambria Math"/>
                            </a:rPr>
                            <m:t>𝑥</m:t>
                          </m:r>
                          <m:r>
                            <a:rPr lang="de-DE" sz="2000" b="0" i="1" smtClean="0">
                              <a:latin typeface="Cambria Math"/>
                            </a:rPr>
                            <m:t>,</m:t>
                          </m:r>
                          <m:r>
                            <a:rPr lang="de-DE" sz="2000" b="0" i="1" smtClean="0">
                              <a:latin typeface="Cambria Math"/>
                            </a:rPr>
                            <m:t>𝑦</m:t>
                          </m:r>
                        </m:e>
                      </m:d>
                      <m:r>
                        <a:rPr lang="de-DE" sz="2000" b="0" i="1" smtClean="0">
                          <a:latin typeface="Cambria Math"/>
                        </a:rPr>
                        <m:t>=</m:t>
                      </m:r>
                      <m:f>
                        <m:fPr>
                          <m:ctrlPr>
                            <a:rPr lang="de-DE" sz="2000" b="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𝑋𝑌𝑍</m:t>
                              </m:r>
                            </m:sub>
                          </m:sSub>
                          <m:d>
                            <m:dPr>
                              <m:ctrlPr>
                                <a:rPr lang="de-DE" sz="2000" i="1">
                                  <a:latin typeface="Cambria Math" panose="02040503050406030204" pitchFamily="18" charset="0"/>
                                </a:rPr>
                              </m:ctrlPr>
                            </m:dPr>
                            <m:e>
                              <m:r>
                                <a:rPr lang="de-DE" sz="2000" b="0" i="1" smtClean="0">
                                  <a:latin typeface="Cambria Math"/>
                                </a:rPr>
                                <m:t>𝑥</m:t>
                              </m:r>
                              <m:r>
                                <a:rPr lang="de-DE" sz="2000" b="0" i="1" smtClean="0">
                                  <a:latin typeface="Cambria Math"/>
                                </a:rPr>
                                <m:t>,</m:t>
                              </m:r>
                              <m:r>
                                <a:rPr lang="de-DE" sz="2000" b="0" i="1" smtClean="0">
                                  <a:latin typeface="Cambria Math"/>
                                </a:rPr>
                                <m:t>𝑦</m:t>
                              </m:r>
                              <m:r>
                                <a:rPr lang="de-DE" sz="2000" b="0" i="1" smtClean="0">
                                  <a:latin typeface="Cambria Math"/>
                                </a:rPr>
                                <m:t>,</m:t>
                              </m:r>
                              <m:r>
                                <a:rPr lang="de-DE" sz="2000" b="0" i="1" smtClean="0">
                                  <a:latin typeface="Cambria Math"/>
                                </a:rPr>
                                <m:t>𝑧</m:t>
                              </m:r>
                              <m:r>
                                <a:rPr lang="de-DE" sz="2000" i="1" smtClean="0">
                                  <a:latin typeface="Cambria Math"/>
                                </a:rPr>
                                <m:t> </m:t>
                              </m:r>
                            </m:e>
                          </m:d>
                        </m:num>
                        <m:den>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𝑋𝑌</m:t>
                              </m:r>
                            </m:sub>
                          </m:sSub>
                          <m:d>
                            <m:dPr>
                              <m:ctrlPr>
                                <a:rPr lang="de-DE" sz="2000" i="1">
                                  <a:latin typeface="Cambria Math" panose="02040503050406030204" pitchFamily="18" charset="0"/>
                                </a:rPr>
                              </m:ctrlPr>
                            </m:dPr>
                            <m:e>
                              <m:r>
                                <a:rPr lang="de-DE" sz="2000" i="1" smtClean="0">
                                  <a:latin typeface="Cambria Math"/>
                                </a:rPr>
                                <m:t> </m:t>
                              </m:r>
                              <m:r>
                                <a:rPr lang="de-DE" sz="2000" b="0" i="1" smtClean="0">
                                  <a:latin typeface="Cambria Math"/>
                                </a:rPr>
                                <m:t>𝑥</m:t>
                              </m:r>
                              <m:r>
                                <a:rPr lang="de-DE" sz="2000" b="0" i="1" smtClean="0">
                                  <a:latin typeface="Cambria Math"/>
                                </a:rPr>
                                <m:t>,</m:t>
                              </m:r>
                              <m:r>
                                <a:rPr lang="de-DE" sz="2000" b="0" i="1" smtClean="0">
                                  <a:latin typeface="Cambria Math"/>
                                </a:rPr>
                                <m:t>𝑦</m:t>
                              </m:r>
                            </m:e>
                          </m:d>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𝑥</m:t>
                          </m:r>
                          <m:r>
                            <a:rPr lang="de-DE" sz="2000" b="0" i="1" smtClean="0">
                              <a:latin typeface="Cambria Math"/>
                            </a:rPr>
                            <m:t>+</m:t>
                          </m:r>
                          <m:r>
                            <a:rPr lang="de-DE" sz="2000" b="0" i="1" smtClean="0">
                              <a:latin typeface="Cambria Math"/>
                            </a:rPr>
                            <m:t>𝑦𝑧</m:t>
                          </m:r>
                        </m:num>
                        <m:den>
                          <m:r>
                            <a:rPr lang="de-DE" sz="2000" b="0" i="1" smtClean="0">
                              <a:latin typeface="Cambria Math"/>
                            </a:rPr>
                            <m:t>𝑥</m:t>
                          </m:r>
                          <m:r>
                            <a:rPr lang="de-DE" sz="2000" b="0" i="1" smtClean="0">
                              <a:latin typeface="Cambria Math"/>
                            </a:rPr>
                            <m:t>+0.5</m:t>
                          </m:r>
                          <m:r>
                            <a:rPr lang="de-DE" sz="2000" b="0" i="1" smtClean="0">
                              <a:latin typeface="Cambria Math"/>
                            </a:rPr>
                            <m:t>𝑦</m:t>
                          </m:r>
                        </m:den>
                      </m:f>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b="0" i="1" smtClean="0">
                              <a:latin typeface="Cambria Math"/>
                            </a:rPr>
                            <m:t>𝑧</m:t>
                          </m:r>
                        </m:e>
                      </m:d>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725885" y="3071992"/>
                <a:ext cx="6222380" cy="75103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711366" y="3933056"/>
                <a:ext cx="3384376" cy="400110"/>
              </a:xfrm>
              <a:prstGeom prst="rect">
                <a:avLst/>
              </a:prstGeom>
              <a:noFill/>
            </p:spPr>
            <p:txBody>
              <a:bodyPr wrap="square" rtlCol="0">
                <a:spAutoFit/>
              </a:bodyPr>
              <a:lstStyle/>
              <a:p>
                <a:r>
                  <a:rPr lang="de-DE" sz="2000" dirty="0">
                    <a:latin typeface="+mn-lt"/>
                  </a:rPr>
                  <a:t>für </a:t>
                </a:r>
                <a14:m>
                  <m:oMath xmlns:m="http://schemas.openxmlformats.org/officeDocument/2006/math">
                    <m:r>
                      <a:rPr lang="de-DE" sz="2000" i="1">
                        <a:latin typeface="Cambria Math"/>
                        <a:ea typeface="Cambria Math"/>
                      </a:rPr>
                      <m:t>𝑥</m:t>
                    </m:r>
                    <m:r>
                      <a:rPr lang="de-DE" sz="2000" i="1">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0, 1</m:t>
                        </m:r>
                      </m:e>
                    </m:d>
                  </m:oMath>
                </a14:m>
                <a:r>
                  <a:rPr lang="de-DE" sz="2000" dirty="0">
                    <a:latin typeface="+mn-lt"/>
                  </a:rPr>
                  <a:t> und </a:t>
                </a:r>
                <a14:m>
                  <m:oMath xmlns:m="http://schemas.openxmlformats.org/officeDocument/2006/math">
                    <m:r>
                      <a:rPr lang="de-DE" sz="2000" b="0" i="1" smtClean="0">
                        <a:latin typeface="Cambria Math"/>
                        <a:ea typeface="Cambria Math"/>
                      </a:rPr>
                      <m:t>𝑦</m:t>
                    </m:r>
                    <m:r>
                      <a:rPr lang="de-DE" sz="2000" i="1">
                        <a:latin typeface="Cambria Math"/>
                        <a:ea typeface="Cambria Math"/>
                      </a:rPr>
                      <m:t>∈</m:t>
                    </m:r>
                    <m:d>
                      <m:dPr>
                        <m:begChr m:val="["/>
                        <m:endChr m:val="]"/>
                        <m:ctrlPr>
                          <a:rPr lang="de-DE" sz="2000" i="1">
                            <a:latin typeface="Cambria Math" panose="02040503050406030204" pitchFamily="18" charset="0"/>
                            <a:ea typeface="Cambria Math"/>
                          </a:rPr>
                        </m:ctrlPr>
                      </m:dPr>
                      <m:e>
                        <m:r>
                          <a:rPr lang="de-DE" sz="2000" i="1">
                            <a:latin typeface="Cambria Math"/>
                            <a:ea typeface="Cambria Math"/>
                          </a:rPr>
                          <m:t>0, </m:t>
                        </m:r>
                        <m:r>
                          <a:rPr lang="de-DE" sz="2000" b="0" i="1" smtClean="0">
                            <a:latin typeface="Cambria Math"/>
                            <a:ea typeface="Cambria Math"/>
                          </a:rPr>
                          <m:t>2</m:t>
                        </m:r>
                      </m:e>
                    </m:d>
                  </m:oMath>
                </a14:m>
                <a:endParaRPr lang="de-DE" sz="2000" dirty="0">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711366" y="3933056"/>
                <a:ext cx="3384376" cy="400110"/>
              </a:xfrm>
              <a:prstGeom prst="rect">
                <a:avLst/>
              </a:prstGeom>
              <a:blipFill rotWithShape="1">
                <a:blip r:embed="rId5"/>
                <a:stretch>
                  <a:fillRect l="-1982" t="-7576" b="-25758"/>
                </a:stretch>
              </a:blipFill>
            </p:spPr>
            <p:txBody>
              <a:bodyPr/>
              <a:lstStyle/>
              <a:p>
                <a:r>
                  <a:rPr lang="de-DE">
                    <a:noFill/>
                  </a:rPr>
                  <a:t> </a:t>
                </a:r>
              </a:p>
            </p:txBody>
          </p:sp>
        </mc:Fallback>
      </mc:AlternateContent>
      <p:sp>
        <p:nvSpPr>
          <p:cNvPr id="22" name="Textfeld 21"/>
          <p:cNvSpPr txBox="1"/>
          <p:nvPr/>
        </p:nvSpPr>
        <p:spPr>
          <a:xfrm>
            <a:off x="711366" y="4509120"/>
            <a:ext cx="2924530" cy="400110"/>
          </a:xfrm>
          <a:prstGeom prst="rect">
            <a:avLst/>
          </a:prstGeom>
          <a:noFill/>
        </p:spPr>
        <p:txBody>
          <a:bodyPr wrap="square" rtlCol="0">
            <a:spAutoFit/>
          </a:bodyPr>
          <a:lstStyle/>
          <a:p>
            <a:r>
              <a:rPr lang="de-DE" sz="2000" dirty="0">
                <a:latin typeface="+mn-lt"/>
              </a:rPr>
              <a:t>Beispielsweise gilt dann:</a:t>
            </a:r>
          </a:p>
        </p:txBody>
      </p:sp>
      <mc:AlternateContent xmlns:mc="http://schemas.openxmlformats.org/markup-compatibility/2006" xmlns:a14="http://schemas.microsoft.com/office/drawing/2010/main">
        <mc:Choice Requires="a14">
          <p:sp>
            <p:nvSpPr>
              <p:cNvPr id="23" name="Textfeld 22"/>
              <p:cNvSpPr txBox="1"/>
              <p:nvPr/>
            </p:nvSpPr>
            <p:spPr>
              <a:xfrm>
                <a:off x="1797086" y="5009837"/>
                <a:ext cx="3245722" cy="42761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𝑍</m:t>
                          </m:r>
                          <m:r>
                            <a:rPr lang="de-DE" sz="2000" b="0" i="1" smtClean="0">
                              <a:latin typeface="Cambria Math"/>
                            </a:rPr>
                            <m:t>|</m:t>
                          </m:r>
                          <m:r>
                            <a:rPr lang="de-DE" sz="2000" b="0" i="1" smtClean="0">
                              <a:latin typeface="Cambria Math"/>
                            </a:rPr>
                            <m:t>𝑋𝑌</m:t>
                          </m:r>
                        </m:sub>
                      </m:sSub>
                      <m:d>
                        <m:dPr>
                          <m:ctrlPr>
                            <a:rPr lang="de-DE" sz="2000" b="0" i="1" smtClean="0">
                              <a:latin typeface="Cambria Math" panose="02040503050406030204" pitchFamily="18" charset="0"/>
                            </a:rPr>
                          </m:ctrlPr>
                        </m:dPr>
                        <m:e>
                          <m:r>
                            <a:rPr lang="de-DE" sz="2000" b="0" i="1" smtClean="0">
                              <a:latin typeface="Cambria Math"/>
                            </a:rPr>
                            <m:t>𝑧</m:t>
                          </m:r>
                          <m:r>
                            <a:rPr lang="de-DE" sz="2000" i="1" smtClean="0">
                              <a:latin typeface="Cambria Math"/>
                            </a:rPr>
                            <m:t> </m:t>
                          </m:r>
                          <m:r>
                            <a:rPr lang="de-DE" sz="2000" b="0" i="1" smtClean="0">
                              <a:latin typeface="Cambria Math"/>
                            </a:rPr>
                            <m:t>|0,2</m:t>
                          </m:r>
                        </m:e>
                      </m:d>
                      <m:r>
                        <a:rPr lang="de-DE" sz="2000" b="0" i="1" smtClean="0">
                          <a:latin typeface="Cambria Math"/>
                        </a:rPr>
                        <m:t>=2</m:t>
                      </m:r>
                      <m:r>
                        <a:rPr lang="de-DE" sz="2000" b="0" i="1" smtClean="0">
                          <a:latin typeface="Cambria Math"/>
                        </a:rPr>
                        <m:t>𝑧</m:t>
                      </m:r>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b="0" i="1" smtClean="0">
                              <a:latin typeface="Cambria Math"/>
                            </a:rPr>
                            <m:t>𝑧</m:t>
                          </m:r>
                        </m:e>
                      </m:d>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1797086" y="5009837"/>
                <a:ext cx="3245722" cy="427618"/>
              </a:xfrm>
              <a:prstGeom prst="rect">
                <a:avLst/>
              </a:prstGeom>
              <a:blipFill rotWithShape="1">
                <a:blip r:embed="rId6"/>
                <a:stretch>
                  <a:fillRect l="-940" b="-11429"/>
                </a:stretch>
              </a:blipFill>
            </p:spPr>
            <p:txBody>
              <a:bodyPr/>
              <a:lstStyle/>
              <a:p>
                <a:r>
                  <a:rPr lang="de-DE">
                    <a:noFill/>
                  </a:rPr>
                  <a:t> </a:t>
                </a:r>
              </a:p>
            </p:txBody>
          </p:sp>
        </mc:Fallback>
      </mc:AlternateContent>
      <p:sp>
        <p:nvSpPr>
          <p:cNvPr id="24" name="Textfeld 23"/>
          <p:cNvSpPr txBox="1"/>
          <p:nvPr/>
        </p:nvSpPr>
        <p:spPr>
          <a:xfrm>
            <a:off x="1053772" y="5792508"/>
            <a:ext cx="1038423" cy="400110"/>
          </a:xfrm>
          <a:prstGeom prst="rect">
            <a:avLst/>
          </a:prstGeom>
          <a:noFill/>
        </p:spPr>
        <p:txBody>
          <a:bodyPr wrap="square" rtlCol="0">
            <a:spAutoFit/>
          </a:bodyPr>
          <a:lstStyle/>
          <a:p>
            <a:r>
              <a:rPr lang="de-DE" sz="2000" dirty="0">
                <a:latin typeface="+mn-lt"/>
              </a:rPr>
              <a:t>oder</a:t>
            </a:r>
          </a:p>
        </p:txBody>
      </p:sp>
      <mc:AlternateContent xmlns:mc="http://schemas.openxmlformats.org/markup-compatibility/2006" xmlns:a14="http://schemas.microsoft.com/office/drawing/2010/main">
        <mc:Choice Requires="a14">
          <p:sp>
            <p:nvSpPr>
              <p:cNvPr id="25" name="Textfeld 24"/>
              <p:cNvSpPr txBox="1"/>
              <p:nvPr/>
            </p:nvSpPr>
            <p:spPr>
              <a:xfrm>
                <a:off x="1797161" y="5592453"/>
                <a:ext cx="3888432" cy="7838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𝑍</m:t>
                          </m:r>
                          <m:r>
                            <a:rPr lang="de-DE" sz="2000" b="0" i="1" smtClean="0">
                              <a:latin typeface="Cambria Math"/>
                            </a:rPr>
                            <m:t>|</m:t>
                          </m:r>
                          <m:r>
                            <a:rPr lang="de-DE" sz="2000" b="0" i="1" smtClean="0">
                              <a:latin typeface="Cambria Math"/>
                            </a:rPr>
                            <m:t>𝑋𝑌</m:t>
                          </m:r>
                        </m:sub>
                      </m:sSub>
                      <m:d>
                        <m:dPr>
                          <m:ctrlPr>
                            <a:rPr lang="de-DE" sz="2000" b="0" i="1" smtClean="0">
                              <a:latin typeface="Cambria Math" panose="02040503050406030204" pitchFamily="18" charset="0"/>
                            </a:rPr>
                          </m:ctrlPr>
                        </m:dPr>
                        <m:e>
                          <m:r>
                            <a:rPr lang="de-DE" sz="2000" b="0" i="1" smtClean="0">
                              <a:latin typeface="Cambria Math"/>
                            </a:rPr>
                            <m:t>𝑧</m:t>
                          </m:r>
                          <m:r>
                            <a:rPr lang="de-DE" sz="2000" i="1" smtClean="0">
                              <a:latin typeface="Cambria Math"/>
                            </a:rPr>
                            <m:t> </m:t>
                          </m:r>
                          <m:r>
                            <a:rPr lang="de-DE" sz="2000" b="0" i="1" smtClean="0">
                              <a:latin typeface="Cambria Math"/>
                            </a:rPr>
                            <m:t>|1,1</m:t>
                          </m:r>
                        </m:e>
                      </m:d>
                      <m:r>
                        <a:rPr lang="de-DE" sz="2000" b="0" i="1" smtClean="0">
                          <a:latin typeface="Cambria Math"/>
                        </a:rPr>
                        <m:t>=</m:t>
                      </m:r>
                      <m:d>
                        <m:dPr>
                          <m:ctrlPr>
                            <a:rPr lang="de-DE" sz="2000" b="0" i="1" smtClean="0">
                              <a:latin typeface="Cambria Math" panose="02040503050406030204" pitchFamily="18" charset="0"/>
                            </a:rPr>
                          </m:ctrlPr>
                        </m:dPr>
                        <m:e>
                          <m:f>
                            <m:fPr>
                              <m:ctrlPr>
                                <a:rPr lang="de-DE" sz="2000" b="0" i="1" smtClean="0">
                                  <a:latin typeface="Cambria Math" panose="02040503050406030204" pitchFamily="18" charset="0"/>
                                </a:rPr>
                              </m:ctrlPr>
                            </m:fPr>
                            <m:num>
                              <m:r>
                                <a:rPr lang="de-DE" sz="2000" b="0" i="1" smtClean="0">
                                  <a:latin typeface="Cambria Math"/>
                                </a:rPr>
                                <m:t>2</m:t>
                              </m:r>
                            </m:num>
                            <m:den>
                              <m:r>
                                <a:rPr lang="de-DE" sz="2000" b="0" i="1" smtClean="0">
                                  <a:latin typeface="Cambria Math"/>
                                </a:rPr>
                                <m:t>3</m:t>
                              </m:r>
                            </m:den>
                          </m:f>
                          <m:r>
                            <a:rPr lang="de-DE" sz="2000" b="0" i="1" smtClean="0">
                              <a:latin typeface="Cambria Math"/>
                            </a:rPr>
                            <m:t>𝑧</m:t>
                          </m:r>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2</m:t>
                              </m:r>
                            </m:num>
                            <m:den>
                              <m:r>
                                <a:rPr lang="de-DE" sz="2000" b="0" i="1" smtClean="0">
                                  <a:latin typeface="Cambria Math"/>
                                </a:rPr>
                                <m:t>3</m:t>
                              </m:r>
                            </m:den>
                          </m:f>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b="0" i="1" smtClean="0">
                              <a:latin typeface="Cambria Math"/>
                            </a:rPr>
                            <m:t>𝑧</m:t>
                          </m:r>
                        </m:e>
                      </m:d>
                    </m:oMath>
                  </m:oMathPara>
                </a14:m>
                <a:endParaRPr lang="de-DE" sz="2000" dirty="0"/>
              </a:p>
            </p:txBody>
          </p:sp>
        </mc:Choice>
        <mc:Fallback xmlns="">
          <p:sp>
            <p:nvSpPr>
              <p:cNvPr id="25" name="Textfeld 24"/>
              <p:cNvSpPr txBox="1">
                <a:spLocks noRot="1" noChangeAspect="1" noMove="1" noResize="1" noEditPoints="1" noAdjustHandles="1" noChangeArrowheads="1" noChangeShapeType="1" noTextEdit="1"/>
              </p:cNvSpPr>
              <p:nvPr/>
            </p:nvSpPr>
            <p:spPr>
              <a:xfrm>
                <a:off x="1797161" y="5592453"/>
                <a:ext cx="3888432" cy="783869"/>
              </a:xfrm>
              <a:prstGeom prst="rect">
                <a:avLst/>
              </a:prstGeom>
              <a:blipFill rotWithShape="1">
                <a:blip r:embed="rId7"/>
                <a:stretch>
                  <a:fillRect/>
                </a:stretch>
              </a:blipFill>
            </p:spPr>
            <p:txBody>
              <a:bodyPr/>
              <a:lstStyle/>
              <a:p>
                <a:r>
                  <a:rPr lang="de-DE">
                    <a:noFill/>
                  </a:rPr>
                  <a:t> </a:t>
                </a:r>
              </a:p>
            </p:txBody>
          </p:sp>
        </mc:Fallback>
      </mc:AlternateContent>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3881565829"/>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401</a:t>
            </a:r>
            <a:endParaRPr lang="de-DE" sz="8000" b="1" dirty="0">
              <a:solidFill>
                <a:schemeClr val="tx1"/>
              </a:solidFill>
              <a:latin typeface="+mj-lt"/>
            </a:endParaRPr>
          </a:p>
        </p:txBody>
      </p:sp>
      <p:sp>
        <p:nvSpPr>
          <p:cNvPr id="13" name="Textfeld 12"/>
          <p:cNvSpPr txBox="1"/>
          <p:nvPr/>
        </p:nvSpPr>
        <p:spPr>
          <a:xfrm>
            <a:off x="468313" y="1124744"/>
            <a:ext cx="7272039" cy="400110"/>
          </a:xfrm>
          <a:prstGeom prst="rect">
            <a:avLst/>
          </a:prstGeom>
          <a:noFill/>
        </p:spPr>
        <p:txBody>
          <a:bodyPr wrap="square" rtlCol="0">
            <a:spAutoFit/>
          </a:bodyPr>
          <a:lstStyle/>
          <a:p>
            <a:r>
              <a:rPr lang="de-DE" sz="2000" dirty="0">
                <a:latin typeface="+mn-lt"/>
              </a:rPr>
              <a:t>&gt; Die bedingte Dichte von (</a:t>
            </a:r>
            <a:r>
              <a:rPr lang="de-DE" sz="2000" i="1" dirty="0">
                <a:latin typeface="+mn-lt"/>
              </a:rPr>
              <a:t>X</a:t>
            </a:r>
            <a:r>
              <a:rPr lang="de-DE" sz="2000" dirty="0">
                <a:latin typeface="+mn-lt"/>
              </a:rPr>
              <a:t>, </a:t>
            </a:r>
            <a:r>
              <a:rPr lang="de-DE" sz="2000" i="1" dirty="0">
                <a:latin typeface="+mn-lt"/>
              </a:rPr>
              <a:t>Y</a:t>
            </a:r>
            <a:r>
              <a:rPr lang="de-DE" sz="2000" dirty="0">
                <a:latin typeface="+mn-lt"/>
              </a:rPr>
              <a:t>)</a:t>
            </a:r>
            <a:r>
              <a:rPr lang="de-DE" sz="2000" i="1" baseline="30000" dirty="0">
                <a:latin typeface="+mn-lt"/>
              </a:rPr>
              <a:t>T</a:t>
            </a:r>
            <a:r>
              <a:rPr lang="de-DE" sz="2000" dirty="0">
                <a:latin typeface="+mn-lt"/>
              </a:rPr>
              <a:t> gegeben </a:t>
            </a:r>
            <a:r>
              <a:rPr lang="de-DE" sz="2000" i="1" dirty="0">
                <a:latin typeface="+mn-lt"/>
              </a:rPr>
              <a:t>Z</a:t>
            </a:r>
            <a:r>
              <a:rPr lang="de-DE" sz="2000" dirty="0">
                <a:latin typeface="+mn-lt"/>
              </a:rPr>
              <a:t> = </a:t>
            </a:r>
            <a:r>
              <a:rPr lang="de-DE" sz="2000" i="1" dirty="0">
                <a:latin typeface="+mn-lt"/>
              </a:rPr>
              <a:t>z</a:t>
            </a:r>
            <a:r>
              <a:rPr lang="de-DE" sz="2000" dirty="0">
                <a:latin typeface="+mn-lt"/>
              </a:rPr>
              <a:t> errechnet sich als</a:t>
            </a:r>
            <a:endParaRPr lang="de-DE" sz="2000" i="1" dirty="0">
              <a:latin typeface="+mn-lt"/>
            </a:endParaRPr>
          </a:p>
        </p:txBody>
      </p:sp>
      <mc:AlternateContent xmlns:mc="http://schemas.openxmlformats.org/markup-compatibility/2006" xmlns:a14="http://schemas.microsoft.com/office/drawing/2010/main">
        <mc:Choice Requires="a14">
          <p:sp>
            <p:nvSpPr>
              <p:cNvPr id="15" name="Textfeld 14"/>
              <p:cNvSpPr txBox="1"/>
              <p:nvPr/>
            </p:nvSpPr>
            <p:spPr>
              <a:xfrm>
                <a:off x="725886" y="1559824"/>
                <a:ext cx="6942458" cy="74360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𝑋𝑌</m:t>
                          </m:r>
                          <m:r>
                            <a:rPr lang="de-DE" sz="2000" b="0" i="1" smtClean="0">
                              <a:latin typeface="Cambria Math"/>
                            </a:rPr>
                            <m:t>|</m:t>
                          </m:r>
                          <m:r>
                            <a:rPr lang="de-DE" sz="2000" b="0" i="1" smtClean="0">
                              <a:latin typeface="Cambria Math"/>
                            </a:rPr>
                            <m:t>𝑍</m:t>
                          </m:r>
                        </m:sub>
                      </m:sSub>
                      <m:d>
                        <m:dPr>
                          <m:ctrlPr>
                            <a:rPr lang="de-DE" sz="2000" b="0" i="1" smtClean="0">
                              <a:latin typeface="Cambria Math" panose="02040503050406030204" pitchFamily="18" charset="0"/>
                            </a:rPr>
                          </m:ctrlPr>
                        </m:dPr>
                        <m:e>
                          <m:r>
                            <a:rPr lang="de-DE" sz="2000" b="0" i="1" smtClean="0">
                              <a:latin typeface="Cambria Math"/>
                            </a:rPr>
                            <m:t>𝑥</m:t>
                          </m:r>
                          <m:r>
                            <a:rPr lang="de-DE" sz="2000" b="0" i="1" smtClean="0">
                              <a:latin typeface="Cambria Math"/>
                            </a:rPr>
                            <m:t>, </m:t>
                          </m:r>
                          <m:r>
                            <a:rPr lang="de-DE" sz="2000" b="0" i="1" smtClean="0">
                              <a:latin typeface="Cambria Math"/>
                            </a:rPr>
                            <m:t>𝑦</m:t>
                          </m:r>
                          <m:r>
                            <a:rPr lang="de-DE" sz="2000" i="1" smtClean="0">
                              <a:latin typeface="Cambria Math"/>
                            </a:rPr>
                            <m:t> </m:t>
                          </m:r>
                          <m:r>
                            <a:rPr lang="de-DE" sz="2000" b="0" i="1" smtClean="0">
                              <a:latin typeface="Cambria Math"/>
                            </a:rPr>
                            <m:t>|</m:t>
                          </m:r>
                          <m:r>
                            <a:rPr lang="de-DE" sz="2000" b="0" i="1" smtClean="0">
                              <a:latin typeface="Cambria Math"/>
                            </a:rPr>
                            <m:t>𝑧</m:t>
                          </m:r>
                        </m:e>
                      </m:d>
                      <m:r>
                        <a:rPr lang="de-DE" sz="2000" b="0" i="1" smtClean="0">
                          <a:latin typeface="Cambria Math"/>
                        </a:rPr>
                        <m:t>=</m:t>
                      </m:r>
                      <m:f>
                        <m:fPr>
                          <m:ctrlPr>
                            <a:rPr lang="de-DE" sz="2000" b="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𝑋𝑌𝑍</m:t>
                              </m:r>
                            </m:sub>
                          </m:sSub>
                          <m:d>
                            <m:dPr>
                              <m:ctrlPr>
                                <a:rPr lang="de-DE" sz="2000" i="1">
                                  <a:latin typeface="Cambria Math" panose="02040503050406030204" pitchFamily="18" charset="0"/>
                                </a:rPr>
                              </m:ctrlPr>
                            </m:dPr>
                            <m:e>
                              <m:r>
                                <a:rPr lang="de-DE" sz="2000" b="0" i="1" smtClean="0">
                                  <a:latin typeface="Cambria Math"/>
                                </a:rPr>
                                <m:t>𝑥</m:t>
                              </m:r>
                              <m:r>
                                <a:rPr lang="de-DE" sz="2000" b="0" i="1" smtClean="0">
                                  <a:latin typeface="Cambria Math"/>
                                </a:rPr>
                                <m:t>,</m:t>
                              </m:r>
                              <m:r>
                                <a:rPr lang="de-DE" sz="2000" b="0" i="1" smtClean="0">
                                  <a:latin typeface="Cambria Math"/>
                                </a:rPr>
                                <m:t>𝑦</m:t>
                              </m:r>
                              <m:r>
                                <a:rPr lang="de-DE" sz="2000" b="0" i="1" smtClean="0">
                                  <a:latin typeface="Cambria Math"/>
                                </a:rPr>
                                <m:t>,</m:t>
                              </m:r>
                              <m:r>
                                <a:rPr lang="de-DE" sz="2000" b="0" i="1" smtClean="0">
                                  <a:latin typeface="Cambria Math"/>
                                </a:rPr>
                                <m:t>𝑧</m:t>
                              </m:r>
                              <m:r>
                                <a:rPr lang="de-DE" sz="2000" i="1" smtClean="0">
                                  <a:latin typeface="Cambria Math"/>
                                </a:rPr>
                                <m:t> </m:t>
                              </m:r>
                            </m:e>
                          </m:d>
                        </m:num>
                        <m:den>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𝑍</m:t>
                              </m:r>
                            </m:sub>
                          </m:sSub>
                          <m:d>
                            <m:dPr>
                              <m:ctrlPr>
                                <a:rPr lang="de-DE" sz="2000" i="1">
                                  <a:latin typeface="Cambria Math" panose="02040503050406030204" pitchFamily="18" charset="0"/>
                                </a:rPr>
                              </m:ctrlPr>
                            </m:dPr>
                            <m:e>
                              <m:r>
                                <a:rPr lang="de-DE" sz="2000" b="0" i="1" smtClean="0">
                                  <a:latin typeface="Cambria Math"/>
                                </a:rPr>
                                <m:t>𝑧</m:t>
                              </m:r>
                            </m:e>
                          </m:d>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𝑥</m:t>
                          </m:r>
                          <m:r>
                            <a:rPr lang="de-DE" sz="2000" b="0" i="1" smtClean="0">
                              <a:latin typeface="Cambria Math"/>
                            </a:rPr>
                            <m:t>+</m:t>
                          </m:r>
                          <m:r>
                            <a:rPr lang="de-DE" sz="2000" b="0" i="1" smtClean="0">
                              <a:latin typeface="Cambria Math"/>
                            </a:rPr>
                            <m:t>𝑦𝑧</m:t>
                          </m:r>
                        </m:num>
                        <m:den>
                          <m:r>
                            <a:rPr lang="de-DE" sz="2000" b="0" i="1" smtClean="0">
                              <a:latin typeface="Cambria Math"/>
                            </a:rPr>
                            <m:t>2</m:t>
                          </m:r>
                          <m:r>
                            <a:rPr lang="de-DE" sz="2000" b="0" i="1" smtClean="0">
                              <a:latin typeface="Cambria Math"/>
                            </a:rPr>
                            <m:t>𝑧</m:t>
                          </m:r>
                          <m:r>
                            <a:rPr lang="de-DE" sz="2000" b="0" i="1" smtClean="0">
                              <a:latin typeface="Cambria Math"/>
                            </a:rPr>
                            <m:t>+1</m:t>
                          </m:r>
                        </m:den>
                      </m:f>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b="0" i="1" smtClean="0">
                              <a:latin typeface="Cambria Math"/>
                            </a:rPr>
                            <m:t>𝑥</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725886" y="1559824"/>
                <a:ext cx="6942458" cy="743602"/>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711367" y="2420888"/>
                <a:ext cx="3384376" cy="400110"/>
              </a:xfrm>
              <a:prstGeom prst="rect">
                <a:avLst/>
              </a:prstGeom>
              <a:noFill/>
            </p:spPr>
            <p:txBody>
              <a:bodyPr wrap="square" rtlCol="0">
                <a:spAutoFit/>
              </a:bodyPr>
              <a:lstStyle/>
              <a:p>
                <a:r>
                  <a:rPr lang="de-DE" sz="2000" dirty="0">
                    <a:latin typeface="+mn-lt"/>
                  </a:rPr>
                  <a:t>für </a:t>
                </a:r>
                <a14:m>
                  <m:oMath xmlns:m="http://schemas.openxmlformats.org/officeDocument/2006/math">
                    <m:r>
                      <a:rPr lang="de-DE" sz="2000" b="0" i="1" smtClean="0">
                        <a:latin typeface="Cambria Math"/>
                        <a:ea typeface="Cambria Math"/>
                      </a:rPr>
                      <m:t>𝑧</m:t>
                    </m:r>
                    <m:r>
                      <a:rPr lang="de-DE" sz="2000" i="1">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0, 1</m:t>
                        </m:r>
                      </m:e>
                    </m:d>
                  </m:oMath>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711367" y="2420888"/>
                <a:ext cx="3384376" cy="400110"/>
              </a:xfrm>
              <a:prstGeom prst="rect">
                <a:avLst/>
              </a:prstGeom>
              <a:blipFill>
                <a:blip r:embed="rId4"/>
                <a:stretch>
                  <a:fillRect l="-1982" t="-7576" b="-25758"/>
                </a:stretch>
              </a:blipFill>
            </p:spPr>
            <p:txBody>
              <a:bodyPr/>
              <a:lstStyle/>
              <a:p>
                <a:r>
                  <a:rPr lang="en-US">
                    <a:noFill/>
                  </a:rPr>
                  <a:t> </a:t>
                </a:r>
              </a:p>
            </p:txBody>
          </p:sp>
        </mc:Fallback>
      </mc:AlternateContent>
      <p:sp>
        <p:nvSpPr>
          <p:cNvPr id="17" name="Textfeld 16"/>
          <p:cNvSpPr txBox="1"/>
          <p:nvPr/>
        </p:nvSpPr>
        <p:spPr>
          <a:xfrm>
            <a:off x="711367" y="2996952"/>
            <a:ext cx="2924530" cy="400110"/>
          </a:xfrm>
          <a:prstGeom prst="rect">
            <a:avLst/>
          </a:prstGeom>
          <a:noFill/>
        </p:spPr>
        <p:txBody>
          <a:bodyPr wrap="square" rtlCol="0">
            <a:spAutoFit/>
          </a:bodyPr>
          <a:lstStyle/>
          <a:p>
            <a:r>
              <a:rPr lang="de-DE" sz="2000" dirty="0">
                <a:latin typeface="+mn-lt"/>
              </a:rPr>
              <a:t>Beispielsweise gilt dann:</a:t>
            </a:r>
          </a:p>
        </p:txBody>
      </p:sp>
      <mc:AlternateContent xmlns:mc="http://schemas.openxmlformats.org/markup-compatibility/2006" xmlns:a14="http://schemas.microsoft.com/office/drawing/2010/main">
        <mc:Choice Requires="a14">
          <p:sp>
            <p:nvSpPr>
              <p:cNvPr id="18" name="Textfeld 17"/>
              <p:cNvSpPr txBox="1"/>
              <p:nvPr/>
            </p:nvSpPr>
            <p:spPr>
              <a:xfrm>
                <a:off x="1797086" y="3497669"/>
                <a:ext cx="4431097" cy="42761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𝑋𝑌</m:t>
                          </m:r>
                          <m:r>
                            <a:rPr lang="de-DE" sz="2000" b="0" i="1" smtClean="0">
                              <a:latin typeface="Cambria Math"/>
                            </a:rPr>
                            <m:t>|</m:t>
                          </m:r>
                          <m:r>
                            <a:rPr lang="de-DE" sz="2000" b="0" i="1" smtClean="0">
                              <a:latin typeface="Cambria Math"/>
                            </a:rPr>
                            <m:t>𝑍</m:t>
                          </m:r>
                        </m:sub>
                      </m:sSub>
                      <m:d>
                        <m:dPr>
                          <m:ctrlPr>
                            <a:rPr lang="de-DE" sz="2000" b="0" i="1" smtClean="0">
                              <a:latin typeface="Cambria Math" panose="02040503050406030204" pitchFamily="18" charset="0"/>
                            </a:rPr>
                          </m:ctrlPr>
                        </m:dPr>
                        <m:e>
                          <m:r>
                            <a:rPr lang="de-DE" sz="2000" b="0" i="1" smtClean="0">
                              <a:latin typeface="Cambria Math"/>
                            </a:rPr>
                            <m:t>𝑥</m:t>
                          </m:r>
                          <m:r>
                            <a:rPr lang="de-DE" sz="2000" b="0" i="1" smtClean="0">
                              <a:latin typeface="Cambria Math"/>
                            </a:rPr>
                            <m:t>,</m:t>
                          </m:r>
                          <m:r>
                            <a:rPr lang="de-DE" sz="2000" b="0" i="1" smtClean="0">
                              <a:latin typeface="Cambria Math"/>
                            </a:rPr>
                            <m:t>𝑦</m:t>
                          </m:r>
                          <m:r>
                            <a:rPr lang="de-DE" sz="2000" i="1" smtClean="0">
                              <a:latin typeface="Cambria Math"/>
                            </a:rPr>
                            <m:t> </m:t>
                          </m:r>
                          <m:r>
                            <a:rPr lang="de-DE" sz="2000" b="0" i="1" smtClean="0">
                              <a:latin typeface="Cambria Math"/>
                            </a:rPr>
                            <m:t>|0</m:t>
                          </m:r>
                        </m:e>
                      </m:d>
                      <m:r>
                        <a:rPr lang="de-DE" sz="2000" b="0" i="1" smtClean="0">
                          <a:latin typeface="Cambria Math"/>
                        </a:rPr>
                        <m:t>=</m:t>
                      </m:r>
                      <m:r>
                        <a:rPr lang="de-DE" sz="2000" b="0" i="1" smtClean="0">
                          <a:latin typeface="Cambria Math"/>
                        </a:rPr>
                        <m:t>𝑥</m:t>
                      </m:r>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b="0" i="1" smtClean="0">
                              <a:latin typeface="Cambria Math"/>
                            </a:rPr>
                            <m:t>𝑧</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1797086" y="3497669"/>
                <a:ext cx="4431097" cy="427618"/>
              </a:xfrm>
              <a:prstGeom prst="rect">
                <a:avLst/>
              </a:prstGeom>
              <a:blipFill rotWithShape="1">
                <a:blip r:embed="rId5"/>
                <a:stretch>
                  <a:fillRect l="-688" b="-11429"/>
                </a:stretch>
              </a:blipFill>
            </p:spPr>
            <p:txBody>
              <a:bodyPr/>
              <a:lstStyle/>
              <a:p>
                <a:r>
                  <a:rPr lang="de-DE">
                    <a:noFill/>
                  </a:rPr>
                  <a:t> </a:t>
                </a:r>
              </a:p>
            </p:txBody>
          </p:sp>
        </mc:Fallback>
      </mc:AlternateContent>
      <p:sp>
        <p:nvSpPr>
          <p:cNvPr id="21" name="Textfeld 20"/>
          <p:cNvSpPr txBox="1"/>
          <p:nvPr/>
        </p:nvSpPr>
        <p:spPr>
          <a:xfrm>
            <a:off x="1053773" y="4205928"/>
            <a:ext cx="1038423" cy="400110"/>
          </a:xfrm>
          <a:prstGeom prst="rect">
            <a:avLst/>
          </a:prstGeom>
          <a:noFill/>
        </p:spPr>
        <p:txBody>
          <a:bodyPr wrap="square" rtlCol="0">
            <a:spAutoFit/>
          </a:bodyPr>
          <a:lstStyle/>
          <a:p>
            <a:r>
              <a:rPr lang="de-DE" sz="2000" dirty="0">
                <a:latin typeface="+mn-lt"/>
              </a:rPr>
              <a:t>oder</a:t>
            </a:r>
          </a:p>
        </p:txBody>
      </p:sp>
      <mc:AlternateContent xmlns:mc="http://schemas.openxmlformats.org/markup-compatibility/2006" xmlns:a14="http://schemas.microsoft.com/office/drawing/2010/main">
        <mc:Choice Requires="a14">
          <p:sp>
            <p:nvSpPr>
              <p:cNvPr id="22" name="Textfeld 21"/>
              <p:cNvSpPr txBox="1"/>
              <p:nvPr/>
            </p:nvSpPr>
            <p:spPr>
              <a:xfrm>
                <a:off x="1797162" y="4080285"/>
                <a:ext cx="4287006" cy="65139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𝑋𝑌</m:t>
                          </m:r>
                          <m:r>
                            <a:rPr lang="de-DE" sz="2000" b="0" i="1" smtClean="0">
                              <a:latin typeface="Cambria Math"/>
                            </a:rPr>
                            <m:t>|</m:t>
                          </m:r>
                          <m:r>
                            <a:rPr lang="de-DE" sz="2000" b="0" i="1" smtClean="0">
                              <a:latin typeface="Cambria Math"/>
                            </a:rPr>
                            <m:t>𝑍</m:t>
                          </m:r>
                        </m:sub>
                      </m:sSub>
                      <m:d>
                        <m:dPr>
                          <m:ctrlPr>
                            <a:rPr lang="de-DE" sz="2000" b="0" i="1" smtClean="0">
                              <a:latin typeface="Cambria Math" panose="02040503050406030204" pitchFamily="18" charset="0"/>
                            </a:rPr>
                          </m:ctrlPr>
                        </m:dPr>
                        <m:e>
                          <m:r>
                            <a:rPr lang="de-DE" sz="2000" b="0" i="1" smtClean="0">
                              <a:latin typeface="Cambria Math"/>
                            </a:rPr>
                            <m:t>𝑥</m:t>
                          </m:r>
                          <m:r>
                            <a:rPr lang="de-DE" sz="2000" b="0" i="1" smtClean="0">
                              <a:latin typeface="Cambria Math"/>
                            </a:rPr>
                            <m:t>, </m:t>
                          </m:r>
                          <m:r>
                            <a:rPr lang="de-DE" sz="2000" b="0" i="1" smtClean="0">
                              <a:latin typeface="Cambria Math"/>
                            </a:rPr>
                            <m:t>𝑦</m:t>
                          </m:r>
                          <m:r>
                            <a:rPr lang="de-DE" sz="2000" i="1" smtClean="0">
                              <a:latin typeface="Cambria Math"/>
                            </a:rPr>
                            <m:t> </m:t>
                          </m:r>
                          <m:r>
                            <a:rPr lang="de-DE" sz="2000" b="0" i="1" smtClean="0">
                              <a:latin typeface="Cambria Math"/>
                            </a:rPr>
                            <m:t>|1</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𝑥</m:t>
                          </m:r>
                          <m:r>
                            <a:rPr lang="de-DE" sz="2000" b="0" i="1" smtClean="0">
                              <a:latin typeface="Cambria Math"/>
                            </a:rPr>
                            <m:t>+</m:t>
                          </m:r>
                          <m:r>
                            <a:rPr lang="de-DE" sz="2000" b="0" i="1" smtClean="0">
                              <a:latin typeface="Cambria Math"/>
                            </a:rPr>
                            <m:t>𝑦</m:t>
                          </m:r>
                        </m:num>
                        <m:den>
                          <m:r>
                            <a:rPr lang="de-DE" sz="2000" b="0" i="1" smtClean="0">
                              <a:latin typeface="Cambria Math"/>
                            </a:rPr>
                            <m:t>3</m:t>
                          </m:r>
                        </m:den>
                      </m:f>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b="0" i="1" smtClean="0">
                              <a:latin typeface="Cambria Math"/>
                            </a:rPr>
                            <m:t>𝑥</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1797162" y="4080285"/>
                <a:ext cx="4287006" cy="651397"/>
              </a:xfrm>
              <a:prstGeom prst="rect">
                <a:avLst/>
              </a:prstGeom>
              <a:blipFill rotWithShape="1">
                <a:blip r:embed="rId6"/>
                <a:stretch>
                  <a:fillRect/>
                </a:stretch>
              </a:blipFill>
            </p:spPr>
            <p:txBody>
              <a:bodyPr/>
              <a:lstStyle/>
              <a:p>
                <a:r>
                  <a:rPr lang="de-DE">
                    <a:noFill/>
                  </a:rPr>
                  <a:t> </a:t>
                </a:r>
              </a:p>
            </p:txBody>
          </p:sp>
        </mc:Fallback>
      </mc:AlternateContent>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3852340144"/>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402</a:t>
            </a:r>
            <a:endParaRPr lang="de-DE" sz="8000" b="1" dirty="0">
              <a:solidFill>
                <a:schemeClr val="tx1"/>
              </a:solidFill>
              <a:latin typeface="+mj-lt"/>
            </a:endParaRPr>
          </a:p>
        </p:txBody>
      </p:sp>
      <p:sp>
        <p:nvSpPr>
          <p:cNvPr id="8" name="Textfeld 7"/>
          <p:cNvSpPr txBox="1"/>
          <p:nvPr/>
        </p:nvSpPr>
        <p:spPr>
          <a:xfrm>
            <a:off x="468311" y="4365104"/>
            <a:ext cx="6388777" cy="400110"/>
          </a:xfrm>
          <a:prstGeom prst="rect">
            <a:avLst/>
          </a:prstGeom>
          <a:noFill/>
        </p:spPr>
        <p:txBody>
          <a:bodyPr wrap="square" rtlCol="0">
            <a:spAutoFit/>
          </a:bodyPr>
          <a:lstStyle/>
          <a:p>
            <a:r>
              <a:rPr lang="de-DE" sz="2000" dirty="0">
                <a:latin typeface="+mn-lt"/>
              </a:rPr>
              <a:t>Zwischen </a:t>
            </a:r>
            <a:r>
              <a:rPr lang="de-DE" sz="2000" i="1" dirty="0">
                <a:latin typeface="+mn-lt"/>
              </a:rPr>
              <a:t>X</a:t>
            </a:r>
            <a:r>
              <a:rPr lang="de-DE" sz="2000" dirty="0">
                <a:latin typeface="+mn-lt"/>
              </a:rPr>
              <a:t>, </a:t>
            </a:r>
            <a:r>
              <a:rPr lang="de-DE" sz="2000" i="1" dirty="0">
                <a:latin typeface="+mn-lt"/>
              </a:rPr>
              <a:t>Y</a:t>
            </a:r>
            <a:r>
              <a:rPr lang="de-DE" sz="2000" dirty="0">
                <a:latin typeface="+mn-lt"/>
              </a:rPr>
              <a:t> und </a:t>
            </a:r>
            <a:r>
              <a:rPr lang="de-DE" sz="2000" i="1" dirty="0">
                <a:latin typeface="+mn-lt"/>
              </a:rPr>
              <a:t>Z</a:t>
            </a:r>
            <a:r>
              <a:rPr lang="de-DE" sz="2000" dirty="0">
                <a:latin typeface="+mn-lt"/>
              </a:rPr>
              <a:t> bestehen keinerlei Unabhängigkeiten:</a:t>
            </a:r>
          </a:p>
        </p:txBody>
      </p:sp>
      <mc:AlternateContent xmlns:mc="http://schemas.openxmlformats.org/markup-compatibility/2006" xmlns:a14="http://schemas.microsoft.com/office/drawing/2010/main">
        <mc:Choice Requires="a14">
          <p:sp>
            <p:nvSpPr>
              <p:cNvPr id="9" name="Textfeld 8"/>
              <p:cNvSpPr txBox="1"/>
              <p:nvPr/>
            </p:nvSpPr>
            <p:spPr>
              <a:xfrm>
                <a:off x="669105" y="4872935"/>
                <a:ext cx="5199039"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𝑓</m:t>
                        </m:r>
                      </m:e>
                      <m:sub>
                        <m:r>
                          <a:rPr lang="de-DE" sz="2000" b="0" i="1" smtClean="0">
                            <a:latin typeface="Cambria Math"/>
                          </a:rPr>
                          <m:t>𝑋𝑌</m:t>
                        </m:r>
                      </m:sub>
                    </m:sSub>
                    <m:r>
                      <a:rPr lang="de-DE" sz="2000" i="1">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m:t>
                        </m:r>
                      </m:sub>
                    </m:sSub>
                  </m:oMath>
                </a14:m>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𝑌</m:t>
                        </m:r>
                      </m:sub>
                    </m:sSub>
                  </m:oMath>
                </a14:m>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m:t>
                        </m:r>
                        <m:r>
                          <a:rPr lang="de-DE" sz="2000" b="0" i="1" smtClean="0">
                            <a:latin typeface="Cambria Math"/>
                          </a:rPr>
                          <m:t>𝑍</m:t>
                        </m:r>
                      </m:sub>
                    </m:sSub>
                    <m:r>
                      <a:rPr lang="de-DE" sz="2000" i="1">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m:t>
                        </m:r>
                      </m:sub>
                    </m:sSub>
                  </m:oMath>
                </a14:m>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𝑍</m:t>
                        </m:r>
                      </m:sub>
                    </m:sSub>
                  </m:oMath>
                </a14:m>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𝑌𝑍</m:t>
                        </m:r>
                      </m:sub>
                    </m:sSub>
                    <m:r>
                      <a:rPr lang="de-DE" sz="2000" i="1">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𝑌</m:t>
                        </m:r>
                      </m:sub>
                    </m:sSub>
                  </m:oMath>
                </a14:m>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𝑍</m:t>
                        </m:r>
                      </m:sub>
                    </m:sSub>
                  </m:oMath>
                </a14:m>
                <a:r>
                  <a:rPr lang="de-DE" sz="2000" dirty="0"/>
                  <a:t>  </a:t>
                </a:r>
                <a:r>
                  <a:rPr lang="de-DE" sz="2000" dirty="0">
                    <a:latin typeface="+mn-lt"/>
                  </a:rPr>
                  <a:t>und</a:t>
                </a:r>
                <a:r>
                  <a:rPr lang="de-DE" sz="2000" dirty="0"/>
                  <a:t>  </a:t>
                </a:r>
              </a:p>
            </p:txBody>
          </p:sp>
        </mc:Choice>
        <mc:Fallback xmlns="">
          <p:sp>
            <p:nvSpPr>
              <p:cNvPr id="9" name="Textfeld 8"/>
              <p:cNvSpPr txBox="1">
                <a:spLocks noRot="1" noChangeAspect="1" noMove="1" noResize="1" noEditPoints="1" noAdjustHandles="1" noChangeArrowheads="1" noChangeShapeType="1" noTextEdit="1"/>
              </p:cNvSpPr>
              <p:nvPr/>
            </p:nvSpPr>
            <p:spPr>
              <a:xfrm>
                <a:off x="669105" y="4872935"/>
                <a:ext cx="5199039" cy="400110"/>
              </a:xfrm>
              <a:prstGeom prst="rect">
                <a:avLst/>
              </a:prstGeom>
              <a:blipFill rotWithShape="1">
                <a:blip r:embed="rId4"/>
                <a:stretch>
                  <a:fillRect l="-58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5508104" y="4872935"/>
                <a:ext cx="2697968"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𝑓</m:t>
                        </m:r>
                      </m:e>
                      <m:sub>
                        <m:r>
                          <a:rPr lang="de-DE" sz="2000" b="0" i="1" smtClean="0">
                            <a:latin typeface="Cambria Math"/>
                          </a:rPr>
                          <m:t>𝑋𝑌𝑍</m:t>
                        </m:r>
                      </m:sub>
                    </m:sSub>
                    <m:r>
                      <a:rPr lang="de-DE" sz="2000" i="1">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m:t>
                        </m:r>
                      </m:sub>
                    </m:sSub>
                  </m:oMath>
                </a14:m>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𝑌</m:t>
                        </m:r>
                      </m:sub>
                    </m:sSub>
                  </m:oMath>
                </a14:m>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𝑍</m:t>
                        </m:r>
                      </m:sub>
                    </m:sSub>
                  </m:oMath>
                </a14:m>
                <a:endParaRPr lang="de-DE" sz="2000" dirty="0"/>
              </a:p>
            </p:txBody>
          </p:sp>
        </mc:Choice>
        <mc:Fallback xmlns="">
          <p:sp>
            <p:nvSpPr>
              <p:cNvPr id="10" name="Textfeld 9"/>
              <p:cNvSpPr txBox="1">
                <a:spLocks noRot="1" noChangeAspect="1" noMove="1" noResize="1" noEditPoints="1" noAdjustHandles="1" noChangeArrowheads="1" noChangeShapeType="1" noTextEdit="1"/>
              </p:cNvSpPr>
              <p:nvPr/>
            </p:nvSpPr>
            <p:spPr>
              <a:xfrm>
                <a:off x="5508104" y="4872935"/>
                <a:ext cx="2697968" cy="400110"/>
              </a:xfrm>
              <a:prstGeom prst="rect">
                <a:avLst/>
              </a:prstGeom>
              <a:blipFill rotWithShape="1">
                <a:blip r:embed="rId5"/>
                <a:stretch>
                  <a:fillRect l="-1131" b="-16667"/>
                </a:stretch>
              </a:blipFill>
            </p:spPr>
            <p:txBody>
              <a:bodyPr/>
              <a:lstStyle/>
              <a:p>
                <a:r>
                  <a:rPr lang="de-DE">
                    <a:noFill/>
                  </a:rPr>
                  <a:t> </a:t>
                </a:r>
              </a:p>
            </p:txBody>
          </p:sp>
        </mc:Fallback>
      </mc:AlternateContent>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6"/>
          <a:stretch>
            <a:fillRect/>
          </a:stretch>
        </p:blipFill>
        <p:spPr>
          <a:xfrm>
            <a:off x="468311" y="1185126"/>
            <a:ext cx="7191375" cy="2876550"/>
          </a:xfrm>
          <a:prstGeom prst="rect">
            <a:avLst/>
          </a:prstGeom>
        </p:spPr>
      </p:pic>
    </p:spTree>
    <p:extLst>
      <p:ext uri="{BB962C8B-B14F-4D97-AF65-F5344CB8AC3E}">
        <p14:creationId xmlns:p14="http://schemas.microsoft.com/office/powerpoint/2010/main" val="2811656459"/>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403</a:t>
            </a:r>
            <a:endParaRPr lang="de-DE" sz="8000" b="1" dirty="0">
              <a:solidFill>
                <a:schemeClr val="tx1"/>
              </a:solidFill>
              <a:latin typeface="+mj-lt"/>
            </a:endParaRPr>
          </a:p>
        </p:txBody>
      </p:sp>
      <p:sp>
        <p:nvSpPr>
          <p:cNvPr id="7" name="Textfeld 6"/>
          <p:cNvSpPr txBox="1">
            <a:spLocks noChangeArrowheads="1"/>
          </p:cNvSpPr>
          <p:nvPr/>
        </p:nvSpPr>
        <p:spPr bwMode="auto">
          <a:xfrm>
            <a:off x="468312" y="981075"/>
            <a:ext cx="597589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7.1.3 Verteilung von Funktionen von Zufallsvariablen</a:t>
            </a:r>
          </a:p>
        </p:txBody>
      </p:sp>
      <p:sp>
        <p:nvSpPr>
          <p:cNvPr id="8" name="Textfeld 9"/>
          <p:cNvSpPr txBox="1">
            <a:spLocks noChangeArrowheads="1"/>
          </p:cNvSpPr>
          <p:nvPr/>
        </p:nvSpPr>
        <p:spPr bwMode="auto">
          <a:xfrm>
            <a:off x="471836" y="1628800"/>
            <a:ext cx="381213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Funktionen einer Zufallsvariable</a:t>
            </a:r>
          </a:p>
        </p:txBody>
      </p:sp>
      <p:sp>
        <p:nvSpPr>
          <p:cNvPr id="9" name="Textfeld 8"/>
          <p:cNvSpPr txBox="1">
            <a:spLocks noChangeArrowheads="1"/>
          </p:cNvSpPr>
          <p:nvPr/>
        </p:nvSpPr>
        <p:spPr bwMode="auto">
          <a:xfrm>
            <a:off x="468312" y="2236802"/>
            <a:ext cx="44517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68311" y="3388930"/>
            <a:ext cx="59639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Beispiele: Funktionen einer Zufallsvariable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8" name="Textfeld 17"/>
              <p:cNvSpPr txBox="1"/>
              <p:nvPr/>
            </p:nvSpPr>
            <p:spPr>
              <a:xfrm>
                <a:off x="471836" y="3964994"/>
                <a:ext cx="4820244" cy="407099"/>
              </a:xfrm>
              <a:prstGeom prst="rect">
                <a:avLst/>
              </a:prstGeom>
              <a:noFill/>
            </p:spPr>
            <p:txBody>
              <a:bodyPr wrap="square" rtlCol="0">
                <a:spAutoFit/>
              </a:bodyPr>
              <a:lstStyle/>
              <a:p>
                <a:r>
                  <a:rPr lang="de-DE" sz="2000" dirty="0">
                    <a:latin typeface="+mn-lt"/>
                  </a:rPr>
                  <a:t>&gt; </a:t>
                </a:r>
                <a:r>
                  <a:rPr lang="de-DE" sz="2000" b="1" i="1" dirty="0">
                    <a:solidFill>
                      <a:srgbClr val="0070C0"/>
                    </a:solidFill>
                    <a:latin typeface="+mn-lt"/>
                  </a:rPr>
                  <a:t>0-1-Variable und </a:t>
                </a:r>
                <a14:m>
                  <m:oMath xmlns:m="http://schemas.openxmlformats.org/officeDocument/2006/math">
                    <m:r>
                      <a:rPr lang="de-DE" sz="2000" b="1" i="1">
                        <a:solidFill>
                          <a:srgbClr val="0070C0"/>
                        </a:solidFill>
                        <a:latin typeface="Cambria Math"/>
                      </a:rPr>
                      <m:t>𝑼</m:t>
                    </m:r>
                    <m:r>
                      <a:rPr lang="de-DE" sz="2000" b="1" i="1">
                        <a:solidFill>
                          <a:srgbClr val="0070C0"/>
                        </a:solidFill>
                        <a:latin typeface="Cambria Math"/>
                      </a:rPr>
                      <m:t>=</m:t>
                    </m:r>
                    <m:sSup>
                      <m:sSupPr>
                        <m:ctrlPr>
                          <a:rPr lang="de-DE" sz="2000" b="1" i="1">
                            <a:solidFill>
                              <a:srgbClr val="0070C0"/>
                            </a:solidFill>
                            <a:latin typeface="Cambria Math" panose="02040503050406030204" pitchFamily="18" charset="0"/>
                          </a:rPr>
                        </m:ctrlPr>
                      </m:sSupPr>
                      <m:e>
                        <m:r>
                          <a:rPr lang="de-DE" sz="2000" b="1" i="1">
                            <a:solidFill>
                              <a:srgbClr val="0070C0"/>
                            </a:solidFill>
                            <a:latin typeface="Cambria Math"/>
                          </a:rPr>
                          <m:t>𝑿</m:t>
                        </m:r>
                      </m:e>
                      <m:sup>
                        <m:r>
                          <a:rPr lang="de-DE" sz="2000" b="1" i="1">
                            <a:solidFill>
                              <a:srgbClr val="0070C0"/>
                            </a:solidFill>
                            <a:latin typeface="Cambria Math"/>
                          </a:rPr>
                          <m:t>𝟐</m:t>
                        </m:r>
                      </m:sup>
                    </m:sSup>
                  </m:oMath>
                </a14:m>
                <a:r>
                  <a:rPr lang="de-DE" sz="2000" b="1" i="1" dirty="0">
                    <a:solidFill>
                      <a:srgbClr val="0070C0"/>
                    </a:solidFill>
                    <a:latin typeface="+mn-lt"/>
                  </a:rPr>
                  <a:t>:</a:t>
                </a:r>
              </a:p>
            </p:txBody>
          </p:sp>
        </mc:Choice>
        <mc:Fallback xmlns="">
          <p:sp>
            <p:nvSpPr>
              <p:cNvPr id="18" name="Textfeld 17"/>
              <p:cNvSpPr txBox="1">
                <a:spLocks noRot="1" noChangeAspect="1" noMove="1" noResize="1" noEditPoints="1" noAdjustHandles="1" noChangeArrowheads="1" noChangeShapeType="1" noTextEdit="1"/>
              </p:cNvSpPr>
              <p:nvPr/>
            </p:nvSpPr>
            <p:spPr>
              <a:xfrm>
                <a:off x="471836" y="3964994"/>
                <a:ext cx="4820244" cy="407099"/>
              </a:xfrm>
              <a:prstGeom prst="rect">
                <a:avLst/>
              </a:prstGeom>
              <a:blipFill rotWithShape="1">
                <a:blip r:embed="rId4"/>
                <a:stretch>
                  <a:fillRect l="-1264" t="-5970" b="-25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424869" y="4365104"/>
                <a:ext cx="4659300"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=0</m:t>
                        </m:r>
                      </m:e>
                    </m:d>
                    <m:r>
                      <a:rPr lang="de-DE" sz="2000" b="0" i="1" smtClean="0">
                        <a:latin typeface="Cambria Math"/>
                      </a:rPr>
                      <m:t>=0.9</m:t>
                    </m:r>
                  </m:oMath>
                </a14:m>
                <a:r>
                  <a:rPr lang="de-DE" sz="2000" dirty="0"/>
                  <a:t>   </a:t>
                </a:r>
                <a:r>
                  <a:rPr lang="de-DE" sz="2000" dirty="0">
                    <a:latin typeface="+mn-lt"/>
                  </a:rPr>
                  <a:t>und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=1</m:t>
                        </m:r>
                      </m:e>
                    </m:d>
                    <m:r>
                      <a:rPr lang="de-DE" sz="2000" i="1">
                        <a:latin typeface="Cambria Math"/>
                      </a:rPr>
                      <m:t>=0.</m:t>
                    </m:r>
                    <m:r>
                      <a:rPr lang="de-DE" sz="2000" b="0" i="1" smtClean="0">
                        <a:latin typeface="Cambria Math"/>
                      </a:rPr>
                      <m:t>1</m:t>
                    </m:r>
                  </m:oMath>
                </a14:m>
                <a:r>
                  <a:rPr lang="de-DE" sz="2000" dirty="0">
                    <a:latin typeface="+mn-lt"/>
                  </a:rPr>
                  <a:t> </a:t>
                </a:r>
              </a:p>
            </p:txBody>
          </p:sp>
        </mc:Choice>
        <mc:Fallback xmlns="">
          <p:sp>
            <p:nvSpPr>
              <p:cNvPr id="21" name="Textfeld 20"/>
              <p:cNvSpPr txBox="1">
                <a:spLocks noRot="1" noChangeAspect="1" noMove="1" noResize="1" noEditPoints="1" noAdjustHandles="1" noChangeArrowheads="1" noChangeShapeType="1" noTextEdit="1"/>
              </p:cNvSpPr>
              <p:nvPr/>
            </p:nvSpPr>
            <p:spPr>
              <a:xfrm>
                <a:off x="1424869" y="4365104"/>
                <a:ext cx="4659300" cy="400110"/>
              </a:xfrm>
              <a:prstGeom prst="rect">
                <a:avLst/>
              </a:prstGeom>
              <a:blipFill rotWithShape="1">
                <a:blip r:embed="rId5"/>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746999" y="4775295"/>
                <a:ext cx="5409177" cy="400110"/>
              </a:xfrm>
              <a:prstGeom prst="rect">
                <a:avLst/>
              </a:prstGeom>
              <a:noFill/>
            </p:spPr>
            <p:txBody>
              <a:bodyPr wrap="square" rtlCol="0">
                <a:spAutoFit/>
              </a:bodyPr>
              <a:lstStyle/>
              <a:p>
                <a:r>
                  <a:rPr lang="de-DE" sz="2000" dirty="0">
                    <a:solidFill>
                      <a:schemeClr val="tx1"/>
                    </a:solidFill>
                    <a:latin typeface="+mn-lt"/>
                  </a:rPr>
                  <a:t>Betrachte Funktion </a:t>
                </a:r>
                <a14:m>
                  <m:oMath xmlns:m="http://schemas.openxmlformats.org/officeDocument/2006/math">
                    <m:r>
                      <a:rPr lang="de-DE" sz="2000" b="0" i="1" smtClean="0">
                        <a:solidFill>
                          <a:schemeClr val="tx1"/>
                        </a:solidFill>
                        <a:latin typeface="Cambria Math"/>
                      </a:rPr>
                      <m:t>𝑈</m:t>
                    </m:r>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oMath>
                </a14:m>
                <a:r>
                  <a:rPr lang="de-DE" sz="2000" dirty="0">
                    <a:solidFill>
                      <a:schemeClr val="tx1"/>
                    </a:solidFill>
                    <a:latin typeface="+mn-lt"/>
                  </a:rPr>
                  <a:t>. Dann gilt:</a:t>
                </a:r>
              </a:p>
            </p:txBody>
          </p:sp>
        </mc:Choice>
        <mc:Fallback xmlns="">
          <p:sp>
            <p:nvSpPr>
              <p:cNvPr id="3" name="Textfeld 2"/>
              <p:cNvSpPr txBox="1">
                <a:spLocks noRot="1" noChangeAspect="1" noMove="1" noResize="1" noEditPoints="1" noAdjustHandles="1" noChangeArrowheads="1" noChangeShapeType="1" noTextEdit="1"/>
              </p:cNvSpPr>
              <p:nvPr/>
            </p:nvSpPr>
            <p:spPr>
              <a:xfrm>
                <a:off x="746999" y="4775295"/>
                <a:ext cx="5409177" cy="400110"/>
              </a:xfrm>
              <a:prstGeom prst="rect">
                <a:avLst/>
              </a:prstGeom>
              <a:blipFill rotWithShape="1">
                <a:blip r:embed="rId6"/>
                <a:stretch>
                  <a:fillRect l="-124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407566" y="5175405"/>
                <a:ext cx="4659300"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𝑈</m:t>
                        </m:r>
                        <m:r>
                          <a:rPr lang="de-DE" sz="2000" b="0" i="1" smtClean="0">
                            <a:solidFill>
                              <a:schemeClr val="tx1"/>
                            </a:solidFill>
                            <a:latin typeface="Cambria Math"/>
                          </a:rPr>
                          <m:t>=0</m:t>
                        </m:r>
                      </m:e>
                    </m:d>
                    <m:r>
                      <a:rPr lang="de-DE" sz="2000" b="0" i="1" smtClean="0">
                        <a:solidFill>
                          <a:schemeClr val="tx1"/>
                        </a:solidFill>
                        <a:latin typeface="Cambria Math"/>
                      </a:rPr>
                      <m:t>=0.9</m:t>
                    </m:r>
                  </m:oMath>
                </a14:m>
                <a:r>
                  <a:rPr lang="de-DE" sz="2000" dirty="0">
                    <a:solidFill>
                      <a:schemeClr val="tx1"/>
                    </a:solidFill>
                  </a:rPr>
                  <a:t>   </a:t>
                </a:r>
                <a:r>
                  <a:rPr lang="de-DE" sz="2000" dirty="0">
                    <a:solidFill>
                      <a:schemeClr val="tx1"/>
                    </a:solidFill>
                    <a:latin typeface="+mn-lt"/>
                  </a:rPr>
                  <a:t>und    </a:t>
                </a:r>
                <a14:m>
                  <m:oMath xmlns:m="http://schemas.openxmlformats.org/officeDocument/2006/math">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𝑈</m:t>
                        </m:r>
                        <m:r>
                          <a:rPr lang="de-DE" sz="2000" i="1">
                            <a:solidFill>
                              <a:schemeClr val="tx1"/>
                            </a:solidFill>
                            <a:latin typeface="Cambria Math"/>
                          </a:rPr>
                          <m:t>=</m:t>
                        </m:r>
                        <m:r>
                          <a:rPr lang="de-DE" sz="2000" b="0" i="1" smtClean="0">
                            <a:solidFill>
                              <a:schemeClr val="tx1"/>
                            </a:solidFill>
                            <a:latin typeface="Cambria Math"/>
                          </a:rPr>
                          <m:t>1</m:t>
                        </m:r>
                      </m:e>
                    </m:d>
                    <m:r>
                      <a:rPr lang="de-DE" sz="2000" i="1">
                        <a:solidFill>
                          <a:schemeClr val="tx1"/>
                        </a:solidFill>
                        <a:latin typeface="Cambria Math"/>
                      </a:rPr>
                      <m:t>=0.</m:t>
                    </m:r>
                    <m:r>
                      <a:rPr lang="de-DE" sz="2000" b="0" i="1" smtClean="0">
                        <a:solidFill>
                          <a:schemeClr val="tx1"/>
                        </a:solidFill>
                        <a:latin typeface="Cambria Math"/>
                      </a:rPr>
                      <m:t>1</m:t>
                    </m:r>
                  </m:oMath>
                </a14:m>
                <a:r>
                  <a:rPr lang="de-DE" sz="2000" dirty="0">
                    <a:solidFill>
                      <a:schemeClr val="tx1"/>
                    </a:solidFill>
                    <a:latin typeface="+mn-lt"/>
                  </a:rPr>
                  <a:t> </a:t>
                </a:r>
              </a:p>
            </p:txBody>
          </p:sp>
        </mc:Choice>
        <mc:Fallback xmlns="">
          <p:sp>
            <p:nvSpPr>
              <p:cNvPr id="22" name="Textfeld 21"/>
              <p:cNvSpPr txBox="1">
                <a:spLocks noRot="1" noChangeAspect="1" noMove="1" noResize="1" noEditPoints="1" noAdjustHandles="1" noChangeArrowheads="1" noChangeShapeType="1" noTextEdit="1"/>
              </p:cNvSpPr>
              <p:nvPr/>
            </p:nvSpPr>
            <p:spPr>
              <a:xfrm>
                <a:off x="1407566" y="5175405"/>
                <a:ext cx="4659300" cy="400110"/>
              </a:xfrm>
              <a:prstGeom prst="rect">
                <a:avLst/>
              </a:prstGeom>
              <a:blipFill rotWithShape="1">
                <a:blip r:embed="rId7"/>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773694" y="5655343"/>
                <a:ext cx="4518386" cy="400110"/>
              </a:xfrm>
              <a:prstGeom prst="rect">
                <a:avLst/>
              </a:prstGeom>
              <a:noFill/>
            </p:spPr>
            <p:txBody>
              <a:bodyPr wrap="square" rtlCol="0">
                <a:spAutoFit/>
              </a:bodyPr>
              <a:lstStyle/>
              <a:p>
                <a14:m>
                  <m:oMath xmlns:m="http://schemas.openxmlformats.org/officeDocument/2006/math">
                    <m:r>
                      <a:rPr lang="de-DE" sz="2000" i="1" smtClean="0">
                        <a:solidFill>
                          <a:schemeClr val="tx1"/>
                        </a:solidFill>
                        <a:latin typeface="Cambria Math"/>
                        <a:ea typeface="Cambria Math"/>
                      </a:rPr>
                      <m:t>⇒</m:t>
                    </m:r>
                  </m:oMath>
                </a14:m>
                <a:r>
                  <a:rPr lang="de-DE" sz="2000" dirty="0">
                    <a:solidFill>
                      <a:schemeClr val="tx1"/>
                    </a:solidFill>
                    <a:latin typeface="+mn-lt"/>
                  </a:rPr>
                  <a:t>  </a:t>
                </a:r>
                <a:r>
                  <a:rPr lang="de-DE" sz="2000" i="1" dirty="0">
                    <a:solidFill>
                      <a:schemeClr val="tx1"/>
                    </a:solidFill>
                    <a:latin typeface="+mn-lt"/>
                  </a:rPr>
                  <a:t>X</a:t>
                </a:r>
                <a:r>
                  <a:rPr lang="de-DE" sz="2000" dirty="0">
                    <a:solidFill>
                      <a:schemeClr val="tx1"/>
                    </a:solidFill>
                    <a:latin typeface="+mn-lt"/>
                  </a:rPr>
                  <a:t> und </a:t>
                </a:r>
                <a:r>
                  <a:rPr lang="de-DE" sz="2000" i="1" dirty="0">
                    <a:solidFill>
                      <a:schemeClr val="tx1"/>
                    </a:solidFill>
                    <a:latin typeface="+mn-lt"/>
                  </a:rPr>
                  <a:t>U</a:t>
                </a:r>
                <a:r>
                  <a:rPr lang="de-DE" sz="2000" dirty="0">
                    <a:solidFill>
                      <a:schemeClr val="tx1"/>
                    </a:solidFill>
                    <a:latin typeface="+mn-lt"/>
                  </a:rPr>
                  <a:t> identisch verteilt</a:t>
                </a:r>
              </a:p>
            </p:txBody>
          </p:sp>
        </mc:Choice>
        <mc:Fallback xmlns="">
          <p:sp>
            <p:nvSpPr>
              <p:cNvPr id="23" name="Textfeld 22"/>
              <p:cNvSpPr txBox="1">
                <a:spLocks noRot="1" noChangeAspect="1" noMove="1" noResize="1" noEditPoints="1" noAdjustHandles="1" noChangeArrowheads="1" noChangeShapeType="1" noTextEdit="1"/>
              </p:cNvSpPr>
              <p:nvPr/>
            </p:nvSpPr>
            <p:spPr>
              <a:xfrm>
                <a:off x="773694" y="5655343"/>
                <a:ext cx="4518386" cy="400110"/>
              </a:xfrm>
              <a:prstGeom prst="rect">
                <a:avLst/>
              </a:prstGeom>
              <a:blipFill rotWithShape="1">
                <a:blip r:embed="rId8"/>
                <a:stretch>
                  <a:fillRect t="-7692" b="-27692"/>
                </a:stretch>
              </a:blipFill>
            </p:spPr>
            <p:txBody>
              <a:bodyPr/>
              <a:lstStyle/>
              <a:p>
                <a:r>
                  <a:rPr lang="de-DE">
                    <a:noFill/>
                  </a:rPr>
                  <a:t> </a:t>
                </a:r>
              </a:p>
            </p:txBody>
          </p:sp>
        </mc:Fallback>
      </mc:AlternateContent>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9"/>
          <a:stretch>
            <a:fillRect/>
          </a:stretch>
        </p:blipFill>
        <p:spPr>
          <a:xfrm>
            <a:off x="1103313" y="2807700"/>
            <a:ext cx="6838950" cy="342900"/>
          </a:xfrm>
          <a:prstGeom prst="rect">
            <a:avLst/>
          </a:prstGeom>
        </p:spPr>
      </p:pic>
    </p:spTree>
    <p:extLst>
      <p:ext uri="{BB962C8B-B14F-4D97-AF65-F5344CB8AC3E}">
        <p14:creationId xmlns:p14="http://schemas.microsoft.com/office/powerpoint/2010/main" val="2302442301"/>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404</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2" name="Textfeld 21"/>
              <p:cNvSpPr txBox="1"/>
              <p:nvPr/>
            </p:nvSpPr>
            <p:spPr>
              <a:xfrm>
                <a:off x="468312" y="1052736"/>
                <a:ext cx="3527624" cy="407099"/>
              </a:xfrm>
              <a:prstGeom prst="rect">
                <a:avLst/>
              </a:prstGeom>
              <a:noFill/>
            </p:spPr>
            <p:txBody>
              <a:bodyPr wrap="square" rtlCol="0">
                <a:spAutoFit/>
              </a:bodyPr>
              <a:lstStyle/>
              <a:p>
                <a:r>
                  <a:rPr lang="de-DE" sz="2000" dirty="0">
                    <a:latin typeface="+mn-lt"/>
                  </a:rPr>
                  <a:t>&gt; </a:t>
                </a:r>
                <a:r>
                  <a:rPr lang="de-DE" sz="2000" b="1" i="1" dirty="0">
                    <a:solidFill>
                      <a:srgbClr val="0070C0"/>
                    </a:solidFill>
                    <a:latin typeface="+mn-lt"/>
                  </a:rPr>
                  <a:t>0-2-Variable und </a:t>
                </a:r>
                <a14:m>
                  <m:oMath xmlns:m="http://schemas.openxmlformats.org/officeDocument/2006/math">
                    <m:r>
                      <a:rPr lang="de-DE" sz="2000" b="1" i="1">
                        <a:solidFill>
                          <a:srgbClr val="0070C0"/>
                        </a:solidFill>
                        <a:latin typeface="Cambria Math"/>
                      </a:rPr>
                      <m:t>𝑼</m:t>
                    </m:r>
                    <m:r>
                      <a:rPr lang="de-DE" sz="2000" b="1" i="1">
                        <a:solidFill>
                          <a:srgbClr val="0070C0"/>
                        </a:solidFill>
                        <a:latin typeface="Cambria Math"/>
                      </a:rPr>
                      <m:t>=</m:t>
                    </m:r>
                    <m:sSup>
                      <m:sSupPr>
                        <m:ctrlPr>
                          <a:rPr lang="de-DE" sz="2000" b="1" i="1">
                            <a:solidFill>
                              <a:srgbClr val="0070C0"/>
                            </a:solidFill>
                            <a:latin typeface="Cambria Math" panose="02040503050406030204" pitchFamily="18" charset="0"/>
                          </a:rPr>
                        </m:ctrlPr>
                      </m:sSupPr>
                      <m:e>
                        <m:r>
                          <a:rPr lang="de-DE" sz="2000" b="1" i="1">
                            <a:solidFill>
                              <a:srgbClr val="0070C0"/>
                            </a:solidFill>
                            <a:latin typeface="Cambria Math"/>
                          </a:rPr>
                          <m:t>𝑿</m:t>
                        </m:r>
                      </m:e>
                      <m:sup>
                        <m:r>
                          <a:rPr lang="de-DE" sz="2000" b="1" i="1">
                            <a:solidFill>
                              <a:srgbClr val="0070C0"/>
                            </a:solidFill>
                            <a:latin typeface="Cambria Math"/>
                          </a:rPr>
                          <m:t>𝟐</m:t>
                        </m:r>
                      </m:sup>
                    </m:sSup>
                  </m:oMath>
                </a14:m>
                <a:r>
                  <a:rPr lang="de-DE" sz="2000" b="1" i="1" dirty="0">
                    <a:solidFill>
                      <a:srgbClr val="0070C0"/>
                    </a:solidFill>
                    <a:latin typeface="+mn-lt"/>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468312" y="1052736"/>
                <a:ext cx="3527624" cy="407099"/>
              </a:xfrm>
              <a:prstGeom prst="rect">
                <a:avLst/>
              </a:prstGeom>
              <a:blipFill rotWithShape="1">
                <a:blip r:embed="rId3"/>
                <a:stretch>
                  <a:fillRect l="-1900" t="-6061"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393486" y="1452846"/>
                <a:ext cx="4659300"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=0</m:t>
                        </m:r>
                      </m:e>
                    </m:d>
                    <m:r>
                      <a:rPr lang="de-DE" sz="2000" b="0" i="1" smtClean="0">
                        <a:latin typeface="Cambria Math"/>
                      </a:rPr>
                      <m:t>=0.9</m:t>
                    </m:r>
                  </m:oMath>
                </a14:m>
                <a:r>
                  <a:rPr lang="de-DE" sz="2000" dirty="0"/>
                  <a:t>   </a:t>
                </a:r>
                <a:r>
                  <a:rPr lang="de-DE" sz="2000" dirty="0">
                    <a:latin typeface="+mn-lt"/>
                  </a:rPr>
                  <a:t>und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=2</m:t>
                        </m:r>
                      </m:e>
                    </m:d>
                    <m:r>
                      <a:rPr lang="de-DE" sz="2000" i="1">
                        <a:latin typeface="Cambria Math"/>
                      </a:rPr>
                      <m:t>=0.</m:t>
                    </m:r>
                    <m:r>
                      <a:rPr lang="de-DE" sz="2000" b="0" i="1" smtClean="0">
                        <a:latin typeface="Cambria Math"/>
                      </a:rPr>
                      <m:t>1</m:t>
                    </m:r>
                  </m:oMath>
                </a14:m>
                <a:r>
                  <a:rPr lang="de-DE" sz="2000" dirty="0">
                    <a:latin typeface="+mn-lt"/>
                  </a:rPr>
                  <a:t> </a:t>
                </a:r>
              </a:p>
            </p:txBody>
          </p:sp>
        </mc:Choice>
        <mc:Fallback xmlns="">
          <p:sp>
            <p:nvSpPr>
              <p:cNvPr id="23" name="Textfeld 22"/>
              <p:cNvSpPr txBox="1">
                <a:spLocks noRot="1" noChangeAspect="1" noMove="1" noResize="1" noEditPoints="1" noAdjustHandles="1" noChangeArrowheads="1" noChangeShapeType="1" noTextEdit="1"/>
              </p:cNvSpPr>
              <p:nvPr/>
            </p:nvSpPr>
            <p:spPr>
              <a:xfrm>
                <a:off x="1393486" y="1452846"/>
                <a:ext cx="4659300" cy="400110"/>
              </a:xfrm>
              <a:prstGeom prst="rect">
                <a:avLst/>
              </a:prstGeom>
              <a:blipFill rotWithShape="1">
                <a:blip r:embed="rId4"/>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715616" y="1863037"/>
                <a:ext cx="5409177" cy="400110"/>
              </a:xfrm>
              <a:prstGeom prst="rect">
                <a:avLst/>
              </a:prstGeom>
              <a:noFill/>
            </p:spPr>
            <p:txBody>
              <a:bodyPr wrap="square" rtlCol="0">
                <a:spAutoFit/>
              </a:bodyPr>
              <a:lstStyle/>
              <a:p>
                <a:r>
                  <a:rPr lang="de-DE" sz="2000" dirty="0">
                    <a:latin typeface="+mn-lt"/>
                  </a:rPr>
                  <a:t>Betrachte Funktion </a:t>
                </a:r>
                <a14:m>
                  <m:oMath xmlns:m="http://schemas.openxmlformats.org/officeDocument/2006/math">
                    <m:r>
                      <a:rPr lang="de-DE" sz="2000" b="0" i="1" smtClean="0">
                        <a:latin typeface="Cambria Math"/>
                      </a:rPr>
                      <m:t>𝑈</m:t>
                    </m:r>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𝑋</m:t>
                        </m:r>
                      </m:e>
                      <m:sup>
                        <m:r>
                          <a:rPr lang="de-DE" sz="2000" b="0" i="1" smtClean="0">
                            <a:latin typeface="Cambria Math"/>
                          </a:rPr>
                          <m:t>2</m:t>
                        </m:r>
                      </m:sup>
                    </m:sSup>
                  </m:oMath>
                </a14:m>
                <a:r>
                  <a:rPr lang="de-DE" sz="2000" dirty="0">
                    <a:latin typeface="+mn-lt"/>
                  </a:rPr>
                  <a:t>. Dann gilt:</a:t>
                </a:r>
              </a:p>
            </p:txBody>
          </p:sp>
        </mc:Choice>
        <mc:Fallback xmlns="">
          <p:sp>
            <p:nvSpPr>
              <p:cNvPr id="24" name="Textfeld 23"/>
              <p:cNvSpPr txBox="1">
                <a:spLocks noRot="1" noChangeAspect="1" noMove="1" noResize="1" noEditPoints="1" noAdjustHandles="1" noChangeArrowheads="1" noChangeShapeType="1" noTextEdit="1"/>
              </p:cNvSpPr>
              <p:nvPr/>
            </p:nvSpPr>
            <p:spPr>
              <a:xfrm>
                <a:off x="715616" y="1863037"/>
                <a:ext cx="5409177" cy="400110"/>
              </a:xfrm>
              <a:prstGeom prst="rect">
                <a:avLst/>
              </a:prstGeom>
              <a:blipFill rotWithShape="1">
                <a:blip r:embed="rId5"/>
                <a:stretch>
                  <a:fillRect l="-1126"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376183" y="2263147"/>
                <a:ext cx="4659300"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𝑈</m:t>
                        </m:r>
                        <m:r>
                          <a:rPr lang="de-DE" sz="2000" b="0" i="1" smtClean="0">
                            <a:solidFill>
                              <a:schemeClr val="tx1"/>
                            </a:solidFill>
                            <a:latin typeface="Cambria Math"/>
                          </a:rPr>
                          <m:t>=0</m:t>
                        </m:r>
                      </m:e>
                    </m:d>
                    <m:r>
                      <a:rPr lang="de-DE" sz="2000" b="0" i="1" smtClean="0">
                        <a:solidFill>
                          <a:schemeClr val="tx1"/>
                        </a:solidFill>
                        <a:latin typeface="Cambria Math"/>
                      </a:rPr>
                      <m:t>=0.9</m:t>
                    </m:r>
                  </m:oMath>
                </a14:m>
                <a:r>
                  <a:rPr lang="de-DE" sz="2000" dirty="0">
                    <a:solidFill>
                      <a:schemeClr val="tx1"/>
                    </a:solidFill>
                  </a:rPr>
                  <a:t>   </a:t>
                </a:r>
                <a:r>
                  <a:rPr lang="de-DE" sz="2000" dirty="0">
                    <a:solidFill>
                      <a:schemeClr val="tx1"/>
                    </a:solidFill>
                    <a:latin typeface="+mn-lt"/>
                  </a:rPr>
                  <a:t>und    </a:t>
                </a:r>
                <a14:m>
                  <m:oMath xmlns:m="http://schemas.openxmlformats.org/officeDocument/2006/math">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𝑈</m:t>
                        </m:r>
                        <m:r>
                          <a:rPr lang="de-DE" sz="2000" i="1">
                            <a:solidFill>
                              <a:schemeClr val="tx1"/>
                            </a:solidFill>
                            <a:latin typeface="Cambria Math"/>
                          </a:rPr>
                          <m:t>=</m:t>
                        </m:r>
                        <m:r>
                          <a:rPr lang="de-DE" sz="2000" b="0" i="1" smtClean="0">
                            <a:solidFill>
                              <a:schemeClr val="tx1"/>
                            </a:solidFill>
                            <a:latin typeface="Cambria Math"/>
                          </a:rPr>
                          <m:t>4</m:t>
                        </m:r>
                      </m:e>
                    </m:d>
                    <m:r>
                      <a:rPr lang="de-DE" sz="2000" i="1">
                        <a:solidFill>
                          <a:schemeClr val="tx1"/>
                        </a:solidFill>
                        <a:latin typeface="Cambria Math"/>
                      </a:rPr>
                      <m:t>=0.</m:t>
                    </m:r>
                    <m:r>
                      <a:rPr lang="de-DE" sz="2000" b="0" i="1" smtClean="0">
                        <a:solidFill>
                          <a:schemeClr val="tx1"/>
                        </a:solidFill>
                        <a:latin typeface="Cambria Math"/>
                      </a:rPr>
                      <m:t>1</m:t>
                    </m:r>
                  </m:oMath>
                </a14:m>
                <a:r>
                  <a:rPr lang="de-DE" sz="2000" dirty="0">
                    <a:solidFill>
                      <a:schemeClr val="tx1"/>
                    </a:solidFill>
                    <a:latin typeface="+mn-lt"/>
                  </a:rPr>
                  <a:t> </a:t>
                </a:r>
              </a:p>
            </p:txBody>
          </p:sp>
        </mc:Choice>
        <mc:Fallback xmlns="">
          <p:sp>
            <p:nvSpPr>
              <p:cNvPr id="26" name="Textfeld 25"/>
              <p:cNvSpPr txBox="1">
                <a:spLocks noRot="1" noChangeAspect="1" noMove="1" noResize="1" noEditPoints="1" noAdjustHandles="1" noChangeArrowheads="1" noChangeShapeType="1" noTextEdit="1"/>
              </p:cNvSpPr>
              <p:nvPr/>
            </p:nvSpPr>
            <p:spPr>
              <a:xfrm>
                <a:off x="1376183" y="2263147"/>
                <a:ext cx="4659300" cy="400110"/>
              </a:xfrm>
              <a:prstGeom prst="rect">
                <a:avLst/>
              </a:prstGeom>
              <a:blipFill rotWithShape="1">
                <a:blip r:embed="rId6"/>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746786" y="2673775"/>
                <a:ext cx="7502098" cy="400110"/>
              </a:xfrm>
              <a:prstGeom prst="rect">
                <a:avLst/>
              </a:prstGeom>
              <a:noFill/>
            </p:spPr>
            <p:txBody>
              <a:bodyPr wrap="square" rtlCol="0">
                <a:spAutoFit/>
              </a:bodyPr>
              <a:lstStyle/>
              <a:p>
                <a14:m>
                  <m:oMath xmlns:m="http://schemas.openxmlformats.org/officeDocument/2006/math">
                    <m:r>
                      <a:rPr lang="de-DE" sz="2000" i="1" smtClean="0">
                        <a:solidFill>
                          <a:schemeClr val="tx1"/>
                        </a:solidFill>
                        <a:latin typeface="Cambria Math"/>
                        <a:ea typeface="Cambria Math"/>
                      </a:rPr>
                      <m:t>⇒</m:t>
                    </m:r>
                  </m:oMath>
                </a14:m>
                <a:r>
                  <a:rPr lang="de-DE" sz="2000" dirty="0">
                    <a:solidFill>
                      <a:schemeClr val="tx1"/>
                    </a:solidFill>
                    <a:latin typeface="+mn-lt"/>
                  </a:rPr>
                  <a:t>  </a:t>
                </a:r>
                <a:r>
                  <a:rPr lang="de-DE" sz="2000" i="1" dirty="0">
                    <a:solidFill>
                      <a:schemeClr val="tx1"/>
                    </a:solidFill>
                    <a:latin typeface="+mn-lt"/>
                  </a:rPr>
                  <a:t>X</a:t>
                </a:r>
                <a:r>
                  <a:rPr lang="de-DE" sz="2000" dirty="0">
                    <a:solidFill>
                      <a:schemeClr val="tx1"/>
                    </a:solidFill>
                    <a:latin typeface="+mn-lt"/>
                  </a:rPr>
                  <a:t> und </a:t>
                </a:r>
                <a:r>
                  <a:rPr lang="de-DE" sz="2000" i="1" dirty="0">
                    <a:solidFill>
                      <a:schemeClr val="tx1"/>
                    </a:solidFill>
                    <a:latin typeface="+mn-lt"/>
                  </a:rPr>
                  <a:t>U</a:t>
                </a:r>
                <a:r>
                  <a:rPr lang="de-DE" sz="2000" dirty="0">
                    <a:solidFill>
                      <a:schemeClr val="tx1"/>
                    </a:solidFill>
                    <a:latin typeface="+mn-lt"/>
                  </a:rPr>
                  <a:t> nicht identisch verteilt, da unterschiedliche Trägerpunkte</a:t>
                </a:r>
              </a:p>
            </p:txBody>
          </p:sp>
        </mc:Choice>
        <mc:Fallback xmlns="">
          <p:sp>
            <p:nvSpPr>
              <p:cNvPr id="28" name="Textfeld 27"/>
              <p:cNvSpPr txBox="1">
                <a:spLocks noRot="1" noChangeAspect="1" noMove="1" noResize="1" noEditPoints="1" noAdjustHandles="1" noChangeArrowheads="1" noChangeShapeType="1" noTextEdit="1"/>
              </p:cNvSpPr>
              <p:nvPr/>
            </p:nvSpPr>
            <p:spPr>
              <a:xfrm>
                <a:off x="746786" y="2673775"/>
                <a:ext cx="7502098" cy="400110"/>
              </a:xfrm>
              <a:prstGeom prst="rect">
                <a:avLst/>
              </a:prstGeom>
              <a:blipFill rotWithShape="1">
                <a:blip r:embed="rId7"/>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468312" y="3114484"/>
                <a:ext cx="7704088" cy="407099"/>
              </a:xfrm>
              <a:prstGeom prst="rect">
                <a:avLst/>
              </a:prstGeom>
              <a:noFill/>
            </p:spPr>
            <p:txBody>
              <a:bodyPr wrap="square" rtlCol="0">
                <a:spAutoFit/>
              </a:bodyPr>
              <a:lstStyle/>
              <a:p>
                <a:r>
                  <a:rPr lang="de-DE" sz="2000" dirty="0">
                    <a:latin typeface="+mn-lt"/>
                  </a:rPr>
                  <a:t>&gt; </a:t>
                </a:r>
                <a:r>
                  <a:rPr lang="de-DE" sz="2000" b="1" i="1" dirty="0">
                    <a:solidFill>
                      <a:srgbClr val="0070C0"/>
                    </a:solidFill>
                    <a:latin typeface="+mn-lt"/>
                  </a:rPr>
                  <a:t>Diskrete Gleichverteilung mit negativen Trägerpunkten und </a:t>
                </a:r>
                <a14:m>
                  <m:oMath xmlns:m="http://schemas.openxmlformats.org/officeDocument/2006/math">
                    <m:r>
                      <a:rPr lang="de-DE" sz="2000" b="1" i="1">
                        <a:solidFill>
                          <a:srgbClr val="0070C0"/>
                        </a:solidFill>
                        <a:latin typeface="Cambria Math"/>
                      </a:rPr>
                      <m:t>𝑼</m:t>
                    </m:r>
                    <m:r>
                      <a:rPr lang="de-DE" sz="2000" b="1" i="1">
                        <a:solidFill>
                          <a:srgbClr val="0070C0"/>
                        </a:solidFill>
                        <a:latin typeface="Cambria Math"/>
                      </a:rPr>
                      <m:t>=</m:t>
                    </m:r>
                    <m:sSup>
                      <m:sSupPr>
                        <m:ctrlPr>
                          <a:rPr lang="de-DE" sz="2000" b="1" i="1">
                            <a:solidFill>
                              <a:srgbClr val="0070C0"/>
                            </a:solidFill>
                            <a:latin typeface="Cambria Math" panose="02040503050406030204" pitchFamily="18" charset="0"/>
                          </a:rPr>
                        </m:ctrlPr>
                      </m:sSupPr>
                      <m:e>
                        <m:r>
                          <a:rPr lang="de-DE" sz="2000" b="1" i="1">
                            <a:solidFill>
                              <a:srgbClr val="0070C0"/>
                            </a:solidFill>
                            <a:latin typeface="Cambria Math"/>
                          </a:rPr>
                          <m:t>𝑿</m:t>
                        </m:r>
                      </m:e>
                      <m:sup>
                        <m:r>
                          <a:rPr lang="de-DE" sz="2000" b="1" i="1">
                            <a:solidFill>
                              <a:srgbClr val="0070C0"/>
                            </a:solidFill>
                            <a:latin typeface="Cambria Math"/>
                          </a:rPr>
                          <m:t>𝟐</m:t>
                        </m:r>
                      </m:sup>
                    </m:sSup>
                  </m:oMath>
                </a14:m>
                <a:r>
                  <a:rPr lang="de-DE" sz="2000" b="1" i="1" dirty="0">
                    <a:solidFill>
                      <a:srgbClr val="0070C0"/>
                    </a:solidFill>
                    <a:latin typeface="+mn-lt"/>
                  </a:rPr>
                  <a:t>:</a:t>
                </a:r>
              </a:p>
            </p:txBody>
          </p:sp>
        </mc:Choice>
        <mc:Fallback xmlns="">
          <p:sp>
            <p:nvSpPr>
              <p:cNvPr id="29" name="Textfeld 28"/>
              <p:cNvSpPr txBox="1">
                <a:spLocks noRot="1" noChangeAspect="1" noMove="1" noResize="1" noEditPoints="1" noAdjustHandles="1" noChangeArrowheads="1" noChangeShapeType="1" noTextEdit="1"/>
              </p:cNvSpPr>
              <p:nvPr/>
            </p:nvSpPr>
            <p:spPr>
              <a:xfrm>
                <a:off x="468312" y="3114484"/>
                <a:ext cx="7704088" cy="407099"/>
              </a:xfrm>
              <a:prstGeom prst="rect">
                <a:avLst/>
              </a:prstGeom>
              <a:blipFill rotWithShape="1">
                <a:blip r:embed="rId8"/>
                <a:stretch>
                  <a:fillRect l="-870" t="-5970" b="-25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899592" y="3525185"/>
                <a:ext cx="7989120"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=−2</m:t>
                        </m:r>
                      </m:e>
                    </m:d>
                    <m:r>
                      <a:rPr lang="de-DE" sz="2000" b="0" i="1" smtClean="0">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=−1</m:t>
                        </m:r>
                      </m:e>
                    </m:d>
                    <m:r>
                      <a:rPr lang="de-DE" sz="2000" i="1">
                        <a:latin typeface="Cambria Math"/>
                      </a:rPr>
                      <m:t>=</m:t>
                    </m:r>
                  </m:oMath>
                </a14:m>
                <a:r>
                  <a:rPr lang="de-DE" sz="2000" dirty="0"/>
                  <a:t>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=0</m:t>
                        </m:r>
                      </m:e>
                    </m:d>
                    <m:r>
                      <a:rPr lang="de-DE" sz="2000" i="1">
                        <a:latin typeface="Cambria Math"/>
                      </a:rPr>
                      <m:t>=</m:t>
                    </m:r>
                  </m:oMath>
                </a14:m>
                <a:r>
                  <a:rPr lang="de-DE" sz="2000" dirty="0"/>
                  <a:t>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=1</m:t>
                        </m:r>
                      </m:e>
                    </m:d>
                    <m:r>
                      <a:rPr lang="de-DE" sz="2000" i="1">
                        <a:latin typeface="Cambria Math"/>
                      </a:rPr>
                      <m:t>=</m:t>
                    </m:r>
                  </m:oMath>
                </a14:m>
                <a:r>
                  <a:rPr lang="de-DE" sz="2000" dirty="0"/>
                  <a:t>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=2</m:t>
                        </m:r>
                      </m:e>
                    </m:d>
                    <m:r>
                      <a:rPr lang="de-DE" sz="2000" i="1">
                        <a:latin typeface="Cambria Math"/>
                      </a:rPr>
                      <m:t>=0.</m:t>
                    </m:r>
                    <m:r>
                      <a:rPr lang="de-DE" sz="2000" b="0" i="1" smtClean="0">
                        <a:latin typeface="Cambria Math"/>
                      </a:rPr>
                      <m:t>2</m:t>
                    </m:r>
                  </m:oMath>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899592" y="3525185"/>
                <a:ext cx="7989120" cy="400110"/>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710412" y="3964163"/>
                <a:ext cx="5409177" cy="400110"/>
              </a:xfrm>
              <a:prstGeom prst="rect">
                <a:avLst/>
              </a:prstGeom>
              <a:noFill/>
            </p:spPr>
            <p:txBody>
              <a:bodyPr wrap="square" rtlCol="0">
                <a:spAutoFit/>
              </a:bodyPr>
              <a:lstStyle/>
              <a:p>
                <a:r>
                  <a:rPr lang="de-DE" sz="2000" dirty="0">
                    <a:latin typeface="+mn-lt"/>
                  </a:rPr>
                  <a:t>Betrachte Funktion </a:t>
                </a:r>
                <a14:m>
                  <m:oMath xmlns:m="http://schemas.openxmlformats.org/officeDocument/2006/math">
                    <m:r>
                      <a:rPr lang="de-DE" sz="2000" b="0" i="1" smtClean="0">
                        <a:latin typeface="Cambria Math"/>
                      </a:rPr>
                      <m:t>𝑈</m:t>
                    </m:r>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𝑋</m:t>
                        </m:r>
                      </m:e>
                      <m:sup>
                        <m:r>
                          <a:rPr lang="de-DE" sz="2000" b="0" i="1" smtClean="0">
                            <a:latin typeface="Cambria Math"/>
                          </a:rPr>
                          <m:t>2</m:t>
                        </m:r>
                      </m:sup>
                    </m:sSup>
                  </m:oMath>
                </a14:m>
                <a:r>
                  <a:rPr lang="de-DE" sz="2000" dirty="0">
                    <a:latin typeface="+mn-lt"/>
                  </a:rPr>
                  <a:t>. Dann gilt:</a:t>
                </a:r>
              </a:p>
            </p:txBody>
          </p:sp>
        </mc:Choice>
        <mc:Fallback xmlns="">
          <p:sp>
            <p:nvSpPr>
              <p:cNvPr id="31" name="Textfeld 30"/>
              <p:cNvSpPr txBox="1">
                <a:spLocks noRot="1" noChangeAspect="1" noMove="1" noResize="1" noEditPoints="1" noAdjustHandles="1" noChangeArrowheads="1" noChangeShapeType="1" noTextEdit="1"/>
              </p:cNvSpPr>
              <p:nvPr/>
            </p:nvSpPr>
            <p:spPr>
              <a:xfrm>
                <a:off x="710412" y="3964163"/>
                <a:ext cx="5409177" cy="400110"/>
              </a:xfrm>
              <a:prstGeom prst="rect">
                <a:avLst/>
              </a:prstGeom>
              <a:blipFill rotWithShape="1">
                <a:blip r:embed="rId10"/>
                <a:stretch>
                  <a:fillRect l="-124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1370978" y="4364273"/>
                <a:ext cx="7377485"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𝑈</m:t>
                        </m:r>
                        <m:r>
                          <a:rPr lang="de-DE" sz="2000" b="0" i="1" smtClean="0">
                            <a:latin typeface="Cambria Math"/>
                          </a:rPr>
                          <m:t>=0</m:t>
                        </m:r>
                      </m:e>
                    </m:d>
                    <m:r>
                      <a:rPr lang="de-DE" sz="2000" b="0" i="1" smtClean="0">
                        <a:latin typeface="Cambria Math"/>
                      </a:rPr>
                      <m:t>=0.2,</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𝑈</m:t>
                        </m:r>
                        <m:r>
                          <a:rPr lang="de-DE" sz="2000" i="1">
                            <a:latin typeface="Cambria Math"/>
                          </a:rPr>
                          <m:t>=1</m:t>
                        </m:r>
                      </m:e>
                    </m:d>
                    <m:r>
                      <a:rPr lang="de-DE" sz="2000" i="1">
                        <a:latin typeface="Cambria Math"/>
                      </a:rPr>
                      <m:t>=0.</m:t>
                    </m:r>
                    <m:r>
                      <a:rPr lang="de-DE" sz="2000" b="0" i="1" smtClean="0">
                        <a:latin typeface="Cambria Math"/>
                      </a:rPr>
                      <m:t>4</m:t>
                    </m:r>
                  </m:oMath>
                </a14:m>
                <a:r>
                  <a:rPr lang="de-DE" sz="2000" dirty="0">
                    <a:latin typeface="+mn-lt"/>
                  </a:rPr>
                  <a:t>  und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r>
                          <a:rPr lang="de-DE" sz="2000" b="0" i="1" smtClean="0">
                            <a:latin typeface="Cambria Math"/>
                          </a:rPr>
                          <m:t>𝑈</m:t>
                        </m:r>
                        <m:r>
                          <a:rPr lang="de-DE" sz="2000" i="1">
                            <a:latin typeface="Cambria Math"/>
                          </a:rPr>
                          <m:t>=</m:t>
                        </m:r>
                        <m:r>
                          <a:rPr lang="de-DE" sz="2000" b="0" i="1" smtClean="0">
                            <a:latin typeface="Cambria Math"/>
                          </a:rPr>
                          <m:t>4</m:t>
                        </m:r>
                      </m:e>
                    </m:d>
                    <m:r>
                      <a:rPr lang="de-DE" sz="2000" i="1">
                        <a:latin typeface="Cambria Math"/>
                      </a:rPr>
                      <m:t>=0.</m:t>
                    </m:r>
                    <m:r>
                      <a:rPr lang="de-DE" sz="2000" b="0" i="1" smtClean="0">
                        <a:latin typeface="Cambria Math"/>
                      </a:rPr>
                      <m:t>4</m:t>
                    </m:r>
                  </m:oMath>
                </a14:m>
                <a:r>
                  <a:rPr lang="de-DE" sz="2000" dirty="0">
                    <a:latin typeface="+mn-lt"/>
                  </a:rPr>
                  <a:t> </a:t>
                </a:r>
              </a:p>
            </p:txBody>
          </p:sp>
        </mc:Choice>
        <mc:Fallback xmlns="">
          <p:sp>
            <p:nvSpPr>
              <p:cNvPr id="32" name="Textfeld 31"/>
              <p:cNvSpPr txBox="1">
                <a:spLocks noRot="1" noChangeAspect="1" noMove="1" noResize="1" noEditPoints="1" noAdjustHandles="1" noChangeArrowheads="1" noChangeShapeType="1" noTextEdit="1"/>
              </p:cNvSpPr>
              <p:nvPr/>
            </p:nvSpPr>
            <p:spPr>
              <a:xfrm>
                <a:off x="1370978" y="4364273"/>
                <a:ext cx="7377485" cy="400110"/>
              </a:xfrm>
              <a:prstGeom prst="rect">
                <a:avLst/>
              </a:prstGeom>
              <a:blipFill rotWithShape="1">
                <a:blip r:embed="rId11"/>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468313" y="4869160"/>
                <a:ext cx="6695976" cy="407099"/>
              </a:xfrm>
              <a:prstGeom prst="rect">
                <a:avLst/>
              </a:prstGeom>
              <a:noFill/>
            </p:spPr>
            <p:txBody>
              <a:bodyPr wrap="square" rtlCol="0">
                <a:spAutoFit/>
              </a:bodyPr>
              <a:lstStyle/>
              <a:p>
                <a:r>
                  <a:rPr lang="de-DE" sz="2000" dirty="0">
                    <a:latin typeface="+mn-lt"/>
                  </a:rPr>
                  <a:t>&gt; </a:t>
                </a:r>
                <a:r>
                  <a:rPr lang="de-DE" sz="2000" b="1" i="1" dirty="0">
                    <a:solidFill>
                      <a:srgbClr val="0070C0"/>
                    </a:solidFill>
                    <a:latin typeface="+mn-lt"/>
                  </a:rPr>
                  <a:t>Diskrete Gleichverteilung des Würfelwurfs und </a:t>
                </a:r>
                <a14:m>
                  <m:oMath xmlns:m="http://schemas.openxmlformats.org/officeDocument/2006/math">
                    <m:r>
                      <a:rPr lang="de-DE" sz="2000" b="1" i="1">
                        <a:solidFill>
                          <a:srgbClr val="0070C0"/>
                        </a:solidFill>
                        <a:latin typeface="Cambria Math"/>
                      </a:rPr>
                      <m:t>𝑼</m:t>
                    </m:r>
                    <m:r>
                      <a:rPr lang="de-DE" sz="2000" b="1" i="1">
                        <a:solidFill>
                          <a:srgbClr val="0070C0"/>
                        </a:solidFill>
                        <a:latin typeface="Cambria Math"/>
                      </a:rPr>
                      <m:t>=</m:t>
                    </m:r>
                    <m:sSup>
                      <m:sSupPr>
                        <m:ctrlPr>
                          <a:rPr lang="de-DE" sz="2000" b="1" i="1">
                            <a:solidFill>
                              <a:srgbClr val="0070C0"/>
                            </a:solidFill>
                            <a:latin typeface="Cambria Math" panose="02040503050406030204" pitchFamily="18" charset="0"/>
                          </a:rPr>
                        </m:ctrlPr>
                      </m:sSupPr>
                      <m:e>
                        <m:r>
                          <a:rPr lang="de-DE" sz="2000" b="1" i="1">
                            <a:solidFill>
                              <a:srgbClr val="0070C0"/>
                            </a:solidFill>
                            <a:latin typeface="Cambria Math"/>
                          </a:rPr>
                          <m:t>𝑿</m:t>
                        </m:r>
                      </m:e>
                      <m:sup>
                        <m:r>
                          <a:rPr lang="de-DE" sz="2000" b="1" i="1">
                            <a:solidFill>
                              <a:srgbClr val="0070C0"/>
                            </a:solidFill>
                            <a:latin typeface="Cambria Math"/>
                          </a:rPr>
                          <m:t>𝟐</m:t>
                        </m:r>
                      </m:sup>
                    </m:sSup>
                  </m:oMath>
                </a14:m>
                <a:r>
                  <a:rPr lang="de-DE" sz="2000" b="1" i="1" dirty="0">
                    <a:solidFill>
                      <a:srgbClr val="0070C0"/>
                    </a:solidFill>
                    <a:latin typeface="+mn-lt"/>
                  </a:rPr>
                  <a:t>:</a:t>
                </a:r>
              </a:p>
            </p:txBody>
          </p:sp>
        </mc:Choice>
        <mc:Fallback xmlns="">
          <p:sp>
            <p:nvSpPr>
              <p:cNvPr id="34" name="Textfeld 33"/>
              <p:cNvSpPr txBox="1">
                <a:spLocks noRot="1" noChangeAspect="1" noMove="1" noResize="1" noEditPoints="1" noAdjustHandles="1" noChangeArrowheads="1" noChangeShapeType="1" noTextEdit="1"/>
              </p:cNvSpPr>
              <p:nvPr/>
            </p:nvSpPr>
            <p:spPr>
              <a:xfrm>
                <a:off x="468313" y="4869160"/>
                <a:ext cx="6695976" cy="407099"/>
              </a:xfrm>
              <a:prstGeom prst="rect">
                <a:avLst/>
              </a:prstGeom>
              <a:blipFill rotWithShape="1">
                <a:blip r:embed="rId12"/>
                <a:stretch>
                  <a:fillRect l="-1002" t="-5970" b="-25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899593" y="5279861"/>
                <a:ext cx="7989120"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=1</m:t>
                        </m:r>
                      </m:e>
                    </m:d>
                    <m:r>
                      <a:rPr lang="de-DE" sz="2000" b="0" i="1" smtClean="0">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=2</m:t>
                        </m:r>
                      </m:e>
                    </m:d>
                    <m:r>
                      <a:rPr lang="de-DE" sz="2000" i="1">
                        <a:latin typeface="Cambria Math"/>
                      </a:rPr>
                      <m:t>=</m:t>
                    </m:r>
                    <m:r>
                      <a:rPr lang="de-DE" sz="2000" i="1" smtClean="0">
                        <a:latin typeface="Cambria Math"/>
                      </a:rPr>
                      <m:t>…</m:t>
                    </m:r>
                    <m:r>
                      <a:rPr lang="de-DE" sz="2000" b="0" i="1" smtClean="0">
                        <a:latin typeface="Cambria Math"/>
                      </a:rPr>
                      <m:t>=</m:t>
                    </m:r>
                  </m:oMath>
                </a14:m>
                <a:r>
                  <a:rPr lang="de-DE" sz="2000" dirty="0"/>
                  <a:t>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=6</m:t>
                        </m:r>
                      </m:e>
                    </m:d>
                    <m:r>
                      <a:rPr lang="de-DE" sz="2000" i="1">
                        <a:latin typeface="Cambria Math"/>
                      </a:rPr>
                      <m:t>=</m:t>
                    </m:r>
                    <m:r>
                      <a:rPr lang="de-DE" sz="2000" b="0" i="1" smtClean="0">
                        <a:latin typeface="Cambria Math"/>
                      </a:rPr>
                      <m:t>1/6</m:t>
                    </m:r>
                  </m:oMath>
                </a14:m>
                <a:endParaRPr lang="de-DE" sz="2000" dirty="0">
                  <a:latin typeface="+mn-lt"/>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899593" y="5279861"/>
                <a:ext cx="7989120" cy="400110"/>
              </a:xfrm>
              <a:prstGeom prst="rect">
                <a:avLst/>
              </a:prstGeom>
              <a:blipFill rotWithShape="1">
                <a:blip r:embed="rId13"/>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6" name="Textfeld 35"/>
              <p:cNvSpPr txBox="1"/>
              <p:nvPr/>
            </p:nvSpPr>
            <p:spPr>
              <a:xfrm>
                <a:off x="710413" y="5718839"/>
                <a:ext cx="5409177" cy="400110"/>
              </a:xfrm>
              <a:prstGeom prst="rect">
                <a:avLst/>
              </a:prstGeom>
              <a:noFill/>
            </p:spPr>
            <p:txBody>
              <a:bodyPr wrap="square" rtlCol="0">
                <a:spAutoFit/>
              </a:bodyPr>
              <a:lstStyle/>
              <a:p>
                <a:r>
                  <a:rPr lang="de-DE" sz="2000" dirty="0">
                    <a:latin typeface="+mn-lt"/>
                  </a:rPr>
                  <a:t>Betrachte Funktion </a:t>
                </a:r>
                <a14:m>
                  <m:oMath xmlns:m="http://schemas.openxmlformats.org/officeDocument/2006/math">
                    <m:r>
                      <a:rPr lang="de-DE" sz="2000" b="0" i="1" smtClean="0">
                        <a:latin typeface="Cambria Math"/>
                      </a:rPr>
                      <m:t>𝑈</m:t>
                    </m:r>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𝑋</m:t>
                        </m:r>
                      </m:e>
                      <m:sup>
                        <m:r>
                          <a:rPr lang="de-DE" sz="2000" b="0" i="1" smtClean="0">
                            <a:latin typeface="Cambria Math"/>
                          </a:rPr>
                          <m:t>2</m:t>
                        </m:r>
                      </m:sup>
                    </m:sSup>
                  </m:oMath>
                </a14:m>
                <a:r>
                  <a:rPr lang="de-DE" sz="2000" dirty="0">
                    <a:latin typeface="+mn-lt"/>
                  </a:rPr>
                  <a:t>. Dann gilt:</a:t>
                </a:r>
              </a:p>
            </p:txBody>
          </p:sp>
        </mc:Choice>
        <mc:Fallback xmlns="">
          <p:sp>
            <p:nvSpPr>
              <p:cNvPr id="36" name="Textfeld 35"/>
              <p:cNvSpPr txBox="1">
                <a:spLocks noRot="1" noChangeAspect="1" noMove="1" noResize="1" noEditPoints="1" noAdjustHandles="1" noChangeArrowheads="1" noChangeShapeType="1" noTextEdit="1"/>
              </p:cNvSpPr>
              <p:nvPr/>
            </p:nvSpPr>
            <p:spPr>
              <a:xfrm>
                <a:off x="710413" y="5718839"/>
                <a:ext cx="5409177" cy="400110"/>
              </a:xfrm>
              <a:prstGeom prst="rect">
                <a:avLst/>
              </a:prstGeom>
              <a:blipFill rotWithShape="1">
                <a:blip r:embed="rId14"/>
                <a:stretch>
                  <a:fillRect l="-124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7" name="Textfeld 36"/>
              <p:cNvSpPr txBox="1"/>
              <p:nvPr/>
            </p:nvSpPr>
            <p:spPr>
              <a:xfrm>
                <a:off x="899593" y="6134810"/>
                <a:ext cx="737748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𝑈</m:t>
                          </m:r>
                          <m:r>
                            <a:rPr lang="de-DE" sz="2000" b="0" i="1" smtClean="0">
                              <a:latin typeface="Cambria Math"/>
                            </a:rPr>
                            <m:t>=1</m:t>
                          </m:r>
                        </m:e>
                      </m:d>
                      <m:r>
                        <a:rPr lang="de-DE" sz="2000" b="0" i="1" smtClean="0">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𝑈</m:t>
                          </m:r>
                          <m:r>
                            <a:rPr lang="de-DE" sz="2000" i="1">
                              <a:latin typeface="Cambria Math"/>
                            </a:rPr>
                            <m:t>=4</m:t>
                          </m:r>
                        </m:e>
                      </m:d>
                      <m:r>
                        <a:rPr lang="de-DE" sz="2000" i="1">
                          <a:latin typeface="Cambria Math"/>
                        </a:rPr>
                        <m:t>=</m:t>
                      </m:r>
                      <m:r>
                        <a:rPr lang="de-DE" sz="2000" i="1" smtClean="0">
                          <a:latin typeface="Cambria Math"/>
                        </a:rPr>
                        <m:t>…</m:t>
                      </m:r>
                      <m:r>
                        <a:rPr lang="de-DE" sz="2000" b="0" i="1" smtClean="0">
                          <a:latin typeface="Cambria Math"/>
                        </a:rPr>
                        <m:t>=</m:t>
                      </m:r>
                      <m:r>
                        <a:rPr lang="de-DE" sz="2000" i="1">
                          <a:latin typeface="Cambria Math"/>
                        </a:rPr>
                        <m:t>𝑃</m:t>
                      </m:r>
                      <m:d>
                        <m:dPr>
                          <m:ctrlPr>
                            <a:rPr lang="de-DE" sz="2000" i="1">
                              <a:latin typeface="Cambria Math" panose="02040503050406030204" pitchFamily="18" charset="0"/>
                            </a:rPr>
                          </m:ctrlPr>
                        </m:dPr>
                        <m:e>
                          <m:r>
                            <a:rPr lang="de-DE" sz="2000" b="0" i="1" smtClean="0">
                              <a:latin typeface="Cambria Math"/>
                            </a:rPr>
                            <m:t>𝑈</m:t>
                          </m:r>
                          <m:r>
                            <a:rPr lang="de-DE" sz="2000" i="1">
                              <a:latin typeface="Cambria Math"/>
                            </a:rPr>
                            <m:t>=</m:t>
                          </m:r>
                          <m:r>
                            <a:rPr lang="de-DE" sz="2000" b="0" i="1" smtClean="0">
                              <a:latin typeface="Cambria Math"/>
                            </a:rPr>
                            <m:t>36</m:t>
                          </m:r>
                        </m:e>
                      </m:d>
                      <m:r>
                        <a:rPr lang="de-DE" sz="2000" i="1">
                          <a:latin typeface="Cambria Math"/>
                        </a:rPr>
                        <m:t>=</m:t>
                      </m:r>
                      <m:r>
                        <a:rPr lang="de-DE" sz="2000" b="0" i="1" smtClean="0">
                          <a:latin typeface="Cambria Math"/>
                        </a:rPr>
                        <m:t>1/6</m:t>
                      </m:r>
                    </m:oMath>
                  </m:oMathPara>
                </a14:m>
                <a:endParaRPr lang="de-DE" sz="2000" dirty="0">
                  <a:latin typeface="+mn-lt"/>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899593" y="6134810"/>
                <a:ext cx="7377485" cy="400110"/>
              </a:xfrm>
              <a:prstGeom prst="rect">
                <a:avLst/>
              </a:prstGeom>
              <a:blipFill rotWithShape="1">
                <a:blip r:embed="rId15"/>
                <a:stretch>
                  <a:fillRect b="-15152"/>
                </a:stretch>
              </a:blipFill>
            </p:spPr>
            <p:txBody>
              <a:bodyPr/>
              <a:lstStyle/>
              <a:p>
                <a:r>
                  <a:rPr lang="de-DE">
                    <a:noFill/>
                  </a:rPr>
                  <a:t> </a:t>
                </a:r>
              </a:p>
            </p:txBody>
          </p:sp>
        </mc:Fallback>
      </mc:AlternateContent>
      <p:sp>
        <p:nvSpPr>
          <p:cNvPr id="25" name="Rechteck 2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609246072"/>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405</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6" name="Textfeld 5"/>
              <p:cNvSpPr txBox="1"/>
              <p:nvPr/>
            </p:nvSpPr>
            <p:spPr>
              <a:xfrm>
                <a:off x="468312" y="1052736"/>
                <a:ext cx="6119911" cy="407099"/>
              </a:xfrm>
              <a:prstGeom prst="rect">
                <a:avLst/>
              </a:prstGeom>
              <a:noFill/>
            </p:spPr>
            <p:txBody>
              <a:bodyPr wrap="square" rtlCol="0">
                <a:spAutoFit/>
              </a:bodyPr>
              <a:lstStyle/>
              <a:p>
                <a:r>
                  <a:rPr lang="de-DE" sz="2000" dirty="0">
                    <a:latin typeface="+mn-lt"/>
                  </a:rPr>
                  <a:t>&gt; </a:t>
                </a:r>
                <a:r>
                  <a:rPr lang="de-DE" sz="2000" b="1" i="1" dirty="0">
                    <a:solidFill>
                      <a:srgbClr val="0070C0"/>
                    </a:solidFill>
                    <a:latin typeface="+mn-lt"/>
                  </a:rPr>
                  <a:t>Stetige Gleichverteilung auf [0, 1] und </a:t>
                </a:r>
                <a14:m>
                  <m:oMath xmlns:m="http://schemas.openxmlformats.org/officeDocument/2006/math">
                    <m:r>
                      <a:rPr lang="de-DE" sz="2000" b="1" i="1" smtClean="0">
                        <a:solidFill>
                          <a:srgbClr val="0070C0"/>
                        </a:solidFill>
                        <a:latin typeface="Cambria Math"/>
                      </a:rPr>
                      <m:t>𝑼</m:t>
                    </m:r>
                    <m:r>
                      <a:rPr lang="de-DE" sz="2000" b="1" i="1" smtClean="0">
                        <a:solidFill>
                          <a:srgbClr val="0070C0"/>
                        </a:solidFill>
                        <a:latin typeface="Cambria Math"/>
                      </a:rPr>
                      <m:t>=</m:t>
                    </m:r>
                    <m:sSup>
                      <m:sSupPr>
                        <m:ctrlPr>
                          <a:rPr lang="de-DE" sz="2000" b="1" i="1" smtClean="0">
                            <a:solidFill>
                              <a:srgbClr val="0070C0"/>
                            </a:solidFill>
                            <a:latin typeface="Cambria Math" panose="02040503050406030204" pitchFamily="18" charset="0"/>
                          </a:rPr>
                        </m:ctrlPr>
                      </m:sSupPr>
                      <m:e>
                        <m:r>
                          <a:rPr lang="de-DE" sz="2000" b="1" i="1" smtClean="0">
                            <a:solidFill>
                              <a:srgbClr val="0070C0"/>
                            </a:solidFill>
                            <a:latin typeface="Cambria Math"/>
                          </a:rPr>
                          <m:t>𝑿</m:t>
                        </m:r>
                      </m:e>
                      <m:sup>
                        <m:r>
                          <a:rPr lang="de-DE" sz="2000" b="1" i="1" smtClean="0">
                            <a:solidFill>
                              <a:srgbClr val="0070C0"/>
                            </a:solidFill>
                            <a:latin typeface="Cambria Math"/>
                          </a:rPr>
                          <m:t>𝟐</m:t>
                        </m:r>
                      </m:sup>
                    </m:sSup>
                  </m:oMath>
                </a14:m>
                <a:r>
                  <a:rPr lang="de-DE" sz="2000" b="1" i="1" dirty="0">
                    <a:solidFill>
                      <a:srgbClr val="0070C0"/>
                    </a:solidFill>
                    <a:latin typeface="+mn-lt"/>
                  </a:rPr>
                  <a:t>:</a:t>
                </a:r>
              </a:p>
            </p:txBody>
          </p:sp>
        </mc:Choice>
        <mc:Fallback xmlns="">
          <p:sp>
            <p:nvSpPr>
              <p:cNvPr id="6" name="Textfeld 5"/>
              <p:cNvSpPr txBox="1">
                <a:spLocks noRot="1" noChangeAspect="1" noMove="1" noResize="1" noEditPoints="1" noAdjustHandles="1" noChangeArrowheads="1" noChangeShapeType="1" noTextEdit="1"/>
              </p:cNvSpPr>
              <p:nvPr/>
            </p:nvSpPr>
            <p:spPr>
              <a:xfrm>
                <a:off x="468312" y="1052736"/>
                <a:ext cx="6119911" cy="407099"/>
              </a:xfrm>
              <a:prstGeom prst="rect">
                <a:avLst/>
              </a:prstGeom>
              <a:blipFill rotWithShape="1">
                <a:blip r:embed="rId3"/>
                <a:stretch>
                  <a:fillRect l="-1096" t="-6061"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7" name="Textfeld 6"/>
              <p:cNvSpPr txBox="1"/>
              <p:nvPr/>
            </p:nvSpPr>
            <p:spPr>
              <a:xfrm>
                <a:off x="1393486" y="1452846"/>
                <a:ext cx="6490882" cy="4301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𝑥</m:t>
                          </m:r>
                        </m:e>
                      </m:d>
                    </m:oMath>
                  </m:oMathPara>
                </a14:m>
                <a:endParaRPr lang="de-DE" sz="2000" dirty="0">
                  <a:latin typeface="+mn-lt"/>
                </a:endParaRPr>
              </a:p>
            </p:txBody>
          </p:sp>
        </mc:Choice>
        <mc:Fallback xmlns="">
          <p:sp>
            <p:nvSpPr>
              <p:cNvPr id="7" name="Textfeld 6"/>
              <p:cNvSpPr txBox="1">
                <a:spLocks noRot="1" noChangeAspect="1" noMove="1" noResize="1" noEditPoints="1" noAdjustHandles="1" noChangeArrowheads="1" noChangeShapeType="1" noTextEdit="1"/>
              </p:cNvSpPr>
              <p:nvPr/>
            </p:nvSpPr>
            <p:spPr>
              <a:xfrm>
                <a:off x="1393486" y="1452846"/>
                <a:ext cx="6490882" cy="430182"/>
              </a:xfrm>
              <a:prstGeom prst="rect">
                <a:avLst/>
              </a:prstGeom>
              <a:blipFill rotWithShape="1">
                <a:blip r:embed="rId4"/>
                <a:stretch>
                  <a:fillRect l="-470" b="-704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8" name="Textfeld 7"/>
              <p:cNvSpPr txBox="1"/>
              <p:nvPr/>
            </p:nvSpPr>
            <p:spPr>
              <a:xfrm>
                <a:off x="715616" y="1863037"/>
                <a:ext cx="5656584" cy="400110"/>
              </a:xfrm>
              <a:prstGeom prst="rect">
                <a:avLst/>
              </a:prstGeom>
              <a:noFill/>
            </p:spPr>
            <p:txBody>
              <a:bodyPr wrap="square" rtlCol="0">
                <a:spAutoFit/>
              </a:bodyPr>
              <a:lstStyle/>
              <a:p>
                <a:r>
                  <a:rPr lang="de-DE" sz="2000" dirty="0">
                    <a:latin typeface="+mn-lt"/>
                  </a:rPr>
                  <a:t>Betrachte Funktion </a:t>
                </a:r>
                <a14:m>
                  <m:oMath xmlns:m="http://schemas.openxmlformats.org/officeDocument/2006/math">
                    <m:r>
                      <a:rPr lang="de-DE" sz="2000" b="0" i="1" smtClean="0">
                        <a:latin typeface="Cambria Math"/>
                      </a:rPr>
                      <m:t>𝑈</m:t>
                    </m:r>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𝑋</m:t>
                        </m:r>
                      </m:e>
                      <m:sup>
                        <m:r>
                          <a:rPr lang="de-DE" sz="2000" b="0" i="1" smtClean="0">
                            <a:latin typeface="Cambria Math"/>
                          </a:rPr>
                          <m:t>2</m:t>
                        </m:r>
                      </m:sup>
                    </m:sSup>
                  </m:oMath>
                </a14:m>
                <a:r>
                  <a:rPr lang="de-DE" sz="2000" dirty="0">
                    <a:latin typeface="+mn-lt"/>
                  </a:rPr>
                  <a:t>. Dann gilt </a:t>
                </a:r>
                <a:r>
                  <a:rPr lang="de-DE" sz="2000" b="1" u="sng" dirty="0">
                    <a:latin typeface="+mn-lt"/>
                  </a:rPr>
                  <a:t>nicht!</a:t>
                </a:r>
                <a:r>
                  <a:rPr lang="de-DE" sz="2000" dirty="0">
                    <a:latin typeface="+mn-lt"/>
                  </a:rPr>
                  <a:t> etwa</a:t>
                </a:r>
              </a:p>
            </p:txBody>
          </p:sp>
        </mc:Choice>
        <mc:Fallback xmlns="">
          <p:sp>
            <p:nvSpPr>
              <p:cNvPr id="8" name="Textfeld 7"/>
              <p:cNvSpPr txBox="1">
                <a:spLocks noRot="1" noChangeAspect="1" noMove="1" noResize="1" noEditPoints="1" noAdjustHandles="1" noChangeArrowheads="1" noChangeShapeType="1" noTextEdit="1"/>
              </p:cNvSpPr>
              <p:nvPr/>
            </p:nvSpPr>
            <p:spPr>
              <a:xfrm>
                <a:off x="715616" y="1863037"/>
                <a:ext cx="5656584" cy="400110"/>
              </a:xfrm>
              <a:prstGeom prst="rect">
                <a:avLst/>
              </a:prstGeom>
              <a:blipFill>
                <a:blip r:embed="rId5"/>
                <a:stretch>
                  <a:fillRect l="-1078" t="-9231" b="-2769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393486" y="2293615"/>
                <a:ext cx="3466546" cy="428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𝑈</m:t>
                          </m:r>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m:t>
                      </m:r>
                      <m:sSup>
                        <m:sSupPr>
                          <m:ctrlPr>
                            <a:rPr lang="de-DE" sz="2000" i="1" smtClean="0">
                              <a:latin typeface="Cambria Math" panose="02040503050406030204" pitchFamily="18" charset="0"/>
                            </a:rPr>
                          </m:ctrlPr>
                        </m:sSupPr>
                        <m:e>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m:t>
                              </m:r>
                            </m:sub>
                          </m:sSub>
                          <m:d>
                            <m:dPr>
                              <m:ctrlPr>
                                <a:rPr lang="de-DE" sz="2000" i="1">
                                  <a:latin typeface="Cambria Math" panose="02040503050406030204" pitchFamily="18" charset="0"/>
                                </a:rPr>
                              </m:ctrlPr>
                            </m:dPr>
                            <m:e>
                              <m:r>
                                <a:rPr lang="de-DE" sz="2000" b="0" i="1" smtClean="0">
                                  <a:latin typeface="Cambria Math"/>
                                </a:rPr>
                                <m:t>𝑢</m:t>
                              </m:r>
                            </m:e>
                          </m:d>
                        </m:e>
                        <m:sup>
                          <m:r>
                            <a:rPr lang="de-DE" sz="2000" b="0" i="1" smtClean="0">
                              <a:latin typeface="Cambria Math"/>
                            </a:rPr>
                            <m:t>2</m:t>
                          </m:r>
                        </m:sup>
                      </m:sSup>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𝑢</m:t>
                          </m:r>
                        </m:e>
                      </m:d>
                    </m:oMath>
                  </m:oMathPara>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393486" y="2293615"/>
                <a:ext cx="3466546" cy="428259"/>
              </a:xfrm>
              <a:prstGeom prst="rect">
                <a:avLst/>
              </a:prstGeom>
              <a:blipFill rotWithShape="1">
                <a:blip r:embed="rId6"/>
                <a:stretch>
                  <a:fillRect l="-880" b="-8451"/>
                </a:stretch>
              </a:blipFill>
            </p:spPr>
            <p:txBody>
              <a:bodyPr/>
              <a:lstStyle/>
              <a:p>
                <a:r>
                  <a:rPr lang="de-DE">
                    <a:noFill/>
                  </a:rPr>
                  <a:t> </a:t>
                </a:r>
              </a:p>
            </p:txBody>
          </p:sp>
        </mc:Fallback>
      </mc:AlternateContent>
      <p:sp>
        <p:nvSpPr>
          <p:cNvPr id="13" name="Textfeld 12"/>
          <p:cNvSpPr txBox="1"/>
          <p:nvPr/>
        </p:nvSpPr>
        <p:spPr>
          <a:xfrm>
            <a:off x="715616" y="2735917"/>
            <a:ext cx="7816824" cy="400110"/>
          </a:xfrm>
          <a:prstGeom prst="rect">
            <a:avLst/>
          </a:prstGeom>
          <a:noFill/>
        </p:spPr>
        <p:txBody>
          <a:bodyPr wrap="square" rtlCol="0">
            <a:spAutoFit/>
          </a:bodyPr>
          <a:lstStyle/>
          <a:p>
            <a:r>
              <a:rPr lang="de-DE" sz="2000" dirty="0">
                <a:latin typeface="+mn-lt"/>
              </a:rPr>
              <a:t>Stattdessen ist hier eine Herleitung über die Verteilungsfunktion möglich.</a:t>
            </a:r>
          </a:p>
        </p:txBody>
      </p:sp>
      <mc:AlternateContent xmlns:mc="http://schemas.openxmlformats.org/markup-compatibility/2006" xmlns:a14="http://schemas.microsoft.com/office/drawing/2010/main">
        <mc:Choice Requires="a14">
          <p:sp>
            <p:nvSpPr>
              <p:cNvPr id="15" name="Textfeld 14"/>
              <p:cNvSpPr txBox="1"/>
              <p:nvPr/>
            </p:nvSpPr>
            <p:spPr>
              <a:xfrm>
                <a:off x="1393486" y="3645024"/>
                <a:ext cx="4042610" cy="4301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r>
                        <a:rPr lang="de-DE" sz="2000" b="0" i="1" smtClean="0">
                          <a:latin typeface="Cambria Math"/>
                        </a:rPr>
                        <m:t>𝑥</m:t>
                      </m:r>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𝐼</m:t>
                          </m:r>
                        </m:e>
                        <m:sub>
                          <m:d>
                            <m:dPr>
                              <m:ctrlPr>
                                <a:rPr lang="de-DE" sz="200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m:t>
                              </m:r>
                            </m:e>
                          </m:d>
                        </m:sub>
                      </m:sSub>
                      <m:d>
                        <m:dPr>
                          <m:ctrlPr>
                            <a:rPr lang="de-DE" sz="2000" i="1">
                              <a:latin typeface="Cambria Math" panose="02040503050406030204" pitchFamily="18" charset="0"/>
                            </a:rPr>
                          </m:ctrlPr>
                        </m:dPr>
                        <m:e>
                          <m:r>
                            <a:rPr lang="de-DE" sz="2000" i="1">
                              <a:latin typeface="Cambria Math"/>
                            </a:rPr>
                            <m:t>𝑥</m:t>
                          </m:r>
                        </m:e>
                      </m:d>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393486" y="3645024"/>
                <a:ext cx="4042610" cy="430182"/>
              </a:xfrm>
              <a:prstGeom prst="rect">
                <a:avLst/>
              </a:prstGeom>
              <a:blipFill rotWithShape="1">
                <a:blip r:embed="rId7"/>
                <a:stretch>
                  <a:fillRect/>
                </a:stretch>
              </a:blipFill>
            </p:spPr>
            <p:txBody>
              <a:bodyPr/>
              <a:lstStyle/>
              <a:p>
                <a:r>
                  <a:rPr lang="de-DE">
                    <a:noFill/>
                  </a:rPr>
                  <a:t> </a:t>
                </a:r>
              </a:p>
            </p:txBody>
          </p:sp>
        </mc:Fallback>
      </mc:AlternateContent>
      <p:sp>
        <p:nvSpPr>
          <p:cNvPr id="17" name="Textfeld 16"/>
          <p:cNvSpPr txBox="1"/>
          <p:nvPr/>
        </p:nvSpPr>
        <p:spPr>
          <a:xfrm>
            <a:off x="715616" y="3190673"/>
            <a:ext cx="3136304" cy="400110"/>
          </a:xfrm>
          <a:prstGeom prst="rect">
            <a:avLst/>
          </a:prstGeom>
          <a:noFill/>
        </p:spPr>
        <p:txBody>
          <a:bodyPr wrap="square" rtlCol="0">
            <a:spAutoFit/>
          </a:bodyPr>
          <a:lstStyle/>
          <a:p>
            <a:r>
              <a:rPr lang="de-DE" sz="2000" dirty="0">
                <a:latin typeface="+mn-lt"/>
              </a:rPr>
              <a:t>Dabei gilt zunächst einmal:</a:t>
            </a:r>
          </a:p>
        </p:txBody>
      </p:sp>
      <p:sp>
        <p:nvSpPr>
          <p:cNvPr id="18" name="Textfeld 17"/>
          <p:cNvSpPr txBox="1"/>
          <p:nvPr/>
        </p:nvSpPr>
        <p:spPr>
          <a:xfrm>
            <a:off x="715616" y="4085801"/>
            <a:ext cx="7672808" cy="400110"/>
          </a:xfrm>
          <a:prstGeom prst="rect">
            <a:avLst/>
          </a:prstGeom>
          <a:noFill/>
        </p:spPr>
        <p:txBody>
          <a:bodyPr wrap="square" rtlCol="0">
            <a:spAutoFit/>
          </a:bodyPr>
          <a:lstStyle/>
          <a:p>
            <a:r>
              <a:rPr lang="de-DE" sz="2000" i="1" dirty="0">
                <a:latin typeface="+mn-lt"/>
              </a:rPr>
              <a:t>U</a:t>
            </a:r>
            <a:r>
              <a:rPr lang="de-DE" sz="2000" dirty="0">
                <a:latin typeface="+mn-lt"/>
              </a:rPr>
              <a:t> besitzt offensichtlich die gleiche Trägermenge wie </a:t>
            </a:r>
            <a:r>
              <a:rPr lang="de-DE" sz="2000" i="1" dirty="0">
                <a:latin typeface="+mn-lt"/>
              </a:rPr>
              <a:t>X</a:t>
            </a:r>
            <a:r>
              <a:rPr lang="de-DE" sz="2000" dirty="0">
                <a:latin typeface="+mn-lt"/>
              </a:rPr>
              <a:t>. Dabei gilt:</a:t>
            </a:r>
          </a:p>
        </p:txBody>
      </p:sp>
      <mc:AlternateContent xmlns:mc="http://schemas.openxmlformats.org/markup-compatibility/2006" xmlns:a14="http://schemas.microsoft.com/office/drawing/2010/main">
        <mc:Choice Requires="a14">
          <p:sp>
            <p:nvSpPr>
              <p:cNvPr id="21" name="Textfeld 20"/>
              <p:cNvSpPr txBox="1"/>
              <p:nvPr/>
            </p:nvSpPr>
            <p:spPr>
              <a:xfrm>
                <a:off x="1384396" y="4983459"/>
                <a:ext cx="397969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𝑈</m:t>
                          </m:r>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𝑈</m:t>
                          </m:r>
                          <m:r>
                            <a:rPr lang="de-DE" sz="2000" b="0" i="1" smtClean="0">
                              <a:latin typeface="Cambria Math"/>
                              <a:ea typeface="Cambria Math"/>
                            </a:rPr>
                            <m:t>≤</m:t>
                          </m:r>
                          <m:r>
                            <a:rPr lang="de-DE" sz="2000" b="0" i="1" smtClean="0">
                              <a:latin typeface="Cambria Math"/>
                              <a:ea typeface="Cambria Math"/>
                            </a:rPr>
                            <m:t>𝑢</m:t>
                          </m:r>
                        </m:e>
                      </m:d>
                      <m:r>
                        <a:rPr lang="de-DE" sz="2000" b="0" i="1" smtClean="0">
                          <a:latin typeface="Cambria Math"/>
                        </a:rPr>
                        <m:t>=</m:t>
                      </m:r>
                      <m:r>
                        <a:rPr lang="de-DE" sz="2000" i="1">
                          <a:latin typeface="Cambria Math"/>
                        </a:rPr>
                        <m:t>𝑃</m:t>
                      </m:r>
                      <m:d>
                        <m:dPr>
                          <m:ctrlPr>
                            <a:rPr lang="de-DE" sz="2000" i="1">
                              <a:latin typeface="Cambria Math" panose="02040503050406030204" pitchFamily="18" charset="0"/>
                            </a:rPr>
                          </m:ctrlPr>
                        </m:dPr>
                        <m:e>
                          <m:sSup>
                            <m:sSupPr>
                              <m:ctrlPr>
                                <a:rPr lang="de-DE" sz="2000" i="1" smtClean="0">
                                  <a:latin typeface="Cambria Math" panose="02040503050406030204" pitchFamily="18" charset="0"/>
                                </a:rPr>
                              </m:ctrlPr>
                            </m:sSupPr>
                            <m:e>
                              <m:r>
                                <a:rPr lang="de-DE" sz="2000" b="0" i="1" smtClean="0">
                                  <a:latin typeface="Cambria Math"/>
                                </a:rPr>
                                <m:t>𝑋</m:t>
                              </m:r>
                            </m:e>
                            <m:sup>
                              <m:r>
                                <a:rPr lang="de-DE" sz="2000" b="0" i="1" smtClean="0">
                                  <a:latin typeface="Cambria Math"/>
                                </a:rPr>
                                <m:t>2</m:t>
                              </m:r>
                            </m:sup>
                          </m:sSup>
                          <m:r>
                            <a:rPr lang="de-DE" sz="2000" i="1">
                              <a:latin typeface="Cambria Math"/>
                              <a:ea typeface="Cambria Math"/>
                            </a:rPr>
                            <m:t>≤</m:t>
                          </m:r>
                          <m:r>
                            <a:rPr lang="de-DE" sz="2000" b="0" i="1" smtClean="0">
                              <a:latin typeface="Cambria Math"/>
                              <a:ea typeface="Cambria Math"/>
                            </a:rPr>
                            <m:t>𝑢</m:t>
                          </m:r>
                        </m:e>
                      </m:d>
                    </m:oMath>
                  </m:oMathPara>
                </a14:m>
                <a:endParaRPr lang="de-DE" sz="2000" dirty="0">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384396" y="4983459"/>
                <a:ext cx="3979692" cy="400110"/>
              </a:xfrm>
              <a:prstGeom prst="rect">
                <a:avLst/>
              </a:prstGeom>
              <a:blipFill rotWithShape="1">
                <a:blip r:embed="rId8"/>
                <a:stretch>
                  <a:fillRect b="-15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2119917" y="5529445"/>
                <a:ext cx="3034498" cy="40357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ea typeface="Cambria Math"/>
                            </a:rPr>
                            <m:t>≤</m:t>
                          </m:r>
                          <m:rad>
                            <m:radPr>
                              <m:degHide m:val="on"/>
                              <m:ctrlPr>
                                <a:rPr lang="de-DE" sz="2000" b="0" i="1" smtClean="0">
                                  <a:latin typeface="Cambria Math" panose="02040503050406030204" pitchFamily="18" charset="0"/>
                                  <a:ea typeface="Cambria Math"/>
                                </a:rPr>
                              </m:ctrlPr>
                            </m:radPr>
                            <m:deg/>
                            <m:e>
                              <m:r>
                                <a:rPr lang="de-DE" sz="2000" b="0" i="1" smtClean="0">
                                  <a:latin typeface="Cambria Math"/>
                                  <a:ea typeface="Cambria Math"/>
                                </a:rPr>
                                <m:t>𝑢</m:t>
                              </m:r>
                            </m:e>
                          </m:rad>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𝑋</m:t>
                          </m:r>
                        </m:sub>
                      </m:sSub>
                      <m:d>
                        <m:dPr>
                          <m:ctrlPr>
                            <a:rPr lang="de-DE" sz="2000" b="0" i="1" smtClean="0">
                              <a:latin typeface="Cambria Math" panose="02040503050406030204" pitchFamily="18" charset="0"/>
                            </a:rPr>
                          </m:ctrlPr>
                        </m:dPr>
                        <m:e>
                          <m:rad>
                            <m:radPr>
                              <m:degHide m:val="on"/>
                              <m:ctrlPr>
                                <a:rPr lang="de-DE" sz="2000" b="0" i="1" smtClean="0">
                                  <a:latin typeface="Cambria Math" panose="02040503050406030204" pitchFamily="18" charset="0"/>
                                </a:rPr>
                              </m:ctrlPr>
                            </m:radPr>
                            <m:deg/>
                            <m:e>
                              <m:r>
                                <a:rPr lang="de-DE" sz="2000" b="0" i="1" smtClean="0">
                                  <a:latin typeface="Cambria Math"/>
                                </a:rPr>
                                <m:t>𝑢</m:t>
                              </m:r>
                            </m:e>
                          </m:rad>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119917" y="5529445"/>
                <a:ext cx="3034498" cy="403572"/>
              </a:xfrm>
              <a:prstGeom prst="rect">
                <a:avLst/>
              </a:prstGeom>
              <a:blipFill rotWithShape="1">
                <a:blip r:embed="rId9"/>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715616" y="4485911"/>
                <a:ext cx="2921550" cy="400110"/>
              </a:xfrm>
              <a:prstGeom prst="rect">
                <a:avLst/>
              </a:prstGeom>
              <a:noFill/>
            </p:spPr>
            <p:txBody>
              <a:bodyPr wrap="square" rtlCol="0">
                <a:spAutoFit/>
              </a:bodyPr>
              <a:lstStyle/>
              <a:p>
                <a:r>
                  <a:rPr lang="de-DE" sz="2000" dirty="0">
                    <a:latin typeface="+mn-lt"/>
                  </a:rPr>
                  <a:t>Dabei gilt für</a:t>
                </a:r>
                <a:r>
                  <a:rPr lang="de-DE" sz="2000" dirty="0"/>
                  <a:t> </a:t>
                </a:r>
                <a14:m>
                  <m:oMath xmlns:m="http://schemas.openxmlformats.org/officeDocument/2006/math">
                    <m:r>
                      <a:rPr lang="de-DE" sz="2000" i="1">
                        <a:latin typeface="Cambria Math"/>
                        <a:ea typeface="Cambria Math"/>
                      </a:rPr>
                      <m:t>𝑢</m:t>
                    </m:r>
                    <m:r>
                      <a:rPr lang="de-DE" sz="2000" i="1">
                        <a:latin typeface="Cambria Math"/>
                        <a:ea typeface="Cambria Math"/>
                      </a:rPr>
                      <m:t>∈</m:t>
                    </m:r>
                    <m:d>
                      <m:dPr>
                        <m:begChr m:val="["/>
                        <m:endChr m:val="]"/>
                        <m:ctrlPr>
                          <a:rPr lang="de-DE" sz="2000" i="1">
                            <a:latin typeface="Cambria Math" panose="02040503050406030204" pitchFamily="18" charset="0"/>
                            <a:ea typeface="Cambria Math"/>
                          </a:rPr>
                        </m:ctrlPr>
                      </m:dPr>
                      <m:e>
                        <m:r>
                          <a:rPr lang="de-DE" sz="2000" i="1">
                            <a:latin typeface="Cambria Math"/>
                            <a:ea typeface="Cambria Math"/>
                          </a:rPr>
                          <m:t>0, 1</m:t>
                        </m:r>
                      </m:e>
                    </m:d>
                  </m:oMath>
                </a14:m>
                <a:r>
                  <a:rPr lang="de-DE" sz="2000" dirty="0"/>
                  <a:t>:</a:t>
                </a:r>
              </a:p>
            </p:txBody>
          </p:sp>
        </mc:Choice>
        <mc:Fallback xmlns="">
          <p:sp>
            <p:nvSpPr>
              <p:cNvPr id="24" name="Textfeld 23"/>
              <p:cNvSpPr txBox="1">
                <a:spLocks noRot="1" noChangeAspect="1" noMove="1" noResize="1" noEditPoints="1" noAdjustHandles="1" noChangeArrowheads="1" noChangeShapeType="1" noTextEdit="1"/>
              </p:cNvSpPr>
              <p:nvPr/>
            </p:nvSpPr>
            <p:spPr>
              <a:xfrm>
                <a:off x="715616" y="4485911"/>
                <a:ext cx="2921550" cy="400110"/>
              </a:xfrm>
              <a:prstGeom prst="rect">
                <a:avLst/>
              </a:prstGeom>
              <a:blipFill rotWithShape="1">
                <a:blip r:embed="rId10"/>
                <a:stretch>
                  <a:fillRect l="-2083"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2119917" y="6024548"/>
                <a:ext cx="3979692" cy="43261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ad>
                        <m:radPr>
                          <m:degHide m:val="on"/>
                          <m:ctrlPr>
                            <a:rPr lang="de-DE" sz="2000" b="0" i="1" smtClean="0">
                              <a:latin typeface="Cambria Math" panose="02040503050406030204" pitchFamily="18" charset="0"/>
                            </a:rPr>
                          </m:ctrlPr>
                        </m:radPr>
                        <m:deg/>
                        <m:e>
                          <m:r>
                            <a:rPr lang="de-DE" sz="2000" b="0" i="1" smtClean="0">
                              <a:latin typeface="Cambria Math"/>
                            </a:rPr>
                            <m:t>𝑢</m:t>
                          </m:r>
                        </m:e>
                      </m:rad>
                      <m:r>
                        <a:rPr lang="de-DE" sz="2000" b="0" i="1" smtClean="0">
                          <a:latin typeface="Cambria Math"/>
                        </a:rPr>
                        <m:t> </m:t>
                      </m:r>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ad>
                            <m:radPr>
                              <m:degHide m:val="on"/>
                              <m:ctrlPr>
                                <a:rPr lang="de-DE" sz="2000" i="1" smtClean="0">
                                  <a:latin typeface="Cambria Math" panose="02040503050406030204" pitchFamily="18" charset="0"/>
                                </a:rPr>
                              </m:ctrlPr>
                            </m:radPr>
                            <m:deg/>
                            <m:e>
                              <m:r>
                                <a:rPr lang="de-DE" sz="2000" b="0" i="1" smtClean="0">
                                  <a:latin typeface="Cambria Math"/>
                                </a:rPr>
                                <m:t>𝑢</m:t>
                              </m:r>
                            </m:e>
                          </m:rad>
                        </m:e>
                      </m:d>
                      <m:r>
                        <a:rPr lang="de-DE" sz="2000" b="0" i="1" smtClean="0">
                          <a:latin typeface="Cambria Math"/>
                        </a:rPr>
                        <m:t>=</m:t>
                      </m:r>
                      <m:rad>
                        <m:radPr>
                          <m:degHide m:val="on"/>
                          <m:ctrlPr>
                            <a:rPr lang="de-DE" sz="2000" i="1">
                              <a:latin typeface="Cambria Math" panose="02040503050406030204" pitchFamily="18" charset="0"/>
                            </a:rPr>
                          </m:ctrlPr>
                        </m:radPr>
                        <m:deg/>
                        <m:e>
                          <m:r>
                            <a:rPr lang="de-DE" sz="2000" i="1">
                              <a:latin typeface="Cambria Math"/>
                            </a:rPr>
                            <m:t>𝑢</m:t>
                          </m:r>
                        </m:e>
                      </m:ra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0,1</m:t>
                              </m:r>
                            </m:e>
                          </m:d>
                        </m:sub>
                      </m:sSub>
                      <m:d>
                        <m:dPr>
                          <m:ctrlPr>
                            <a:rPr lang="de-DE" sz="2000" i="1">
                              <a:latin typeface="Cambria Math" panose="02040503050406030204" pitchFamily="18" charset="0"/>
                            </a:rPr>
                          </m:ctrlPr>
                        </m:dPr>
                        <m:e>
                          <m:r>
                            <a:rPr lang="de-DE" sz="2000" b="0" i="1" smtClean="0">
                              <a:latin typeface="Cambria Math"/>
                            </a:rPr>
                            <m:t>𝑢</m:t>
                          </m:r>
                        </m:e>
                      </m:d>
                    </m:oMath>
                  </m:oMathPara>
                </a14:m>
                <a:endParaRPr lang="de-DE" sz="2000" dirty="0">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2119917" y="6024548"/>
                <a:ext cx="3979692" cy="432619"/>
              </a:xfrm>
              <a:prstGeom prst="rect">
                <a:avLst/>
              </a:prstGeom>
              <a:blipFill rotWithShape="1">
                <a:blip r:embed="rId11"/>
                <a:stretch>
                  <a:fillRect/>
                </a:stretch>
              </a:blipFill>
            </p:spPr>
            <p:txBody>
              <a:bodyPr/>
              <a:lstStyle/>
              <a:p>
                <a:r>
                  <a:rPr lang="de-DE">
                    <a:noFill/>
                  </a:rPr>
                  <a:t> </a:t>
                </a:r>
              </a:p>
            </p:txBody>
          </p:sp>
        </mc:Fallback>
      </mc:AlternateContent>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3591293509"/>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406</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8" name="Textfeld 7"/>
              <p:cNvSpPr txBox="1"/>
              <p:nvPr/>
            </p:nvSpPr>
            <p:spPr>
              <a:xfrm>
                <a:off x="686363" y="1058620"/>
                <a:ext cx="7414030" cy="400110"/>
              </a:xfrm>
              <a:prstGeom prst="rect">
                <a:avLst/>
              </a:prstGeom>
              <a:noFill/>
            </p:spPr>
            <p:txBody>
              <a:bodyPr wrap="square" rtlCol="0">
                <a:spAutoFit/>
              </a:bodyPr>
              <a:lstStyle/>
              <a:p>
                <a:r>
                  <a:rPr lang="de-DE" sz="2000" dirty="0">
                    <a:latin typeface="+mn-lt"/>
                  </a:rPr>
                  <a:t>Mit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𝑈</m:t>
                        </m:r>
                      </m:sub>
                    </m:sSub>
                    <m:d>
                      <m:dPr>
                        <m:ctrlPr>
                          <a:rPr lang="de-DE" sz="200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=0</m:t>
                    </m:r>
                  </m:oMath>
                </a14:m>
                <a:r>
                  <a:rPr lang="de-DE" sz="2000" dirty="0">
                    <a:latin typeface="+mn-lt"/>
                  </a:rPr>
                  <a:t>  für </a:t>
                </a:r>
                <a14:m>
                  <m:oMath xmlns:m="http://schemas.openxmlformats.org/officeDocument/2006/math">
                    <m:r>
                      <a:rPr lang="de-DE" sz="2000" b="0" i="1" smtClean="0">
                        <a:latin typeface="Cambria Math"/>
                      </a:rPr>
                      <m:t>𝑢</m:t>
                    </m:r>
                    <m:r>
                      <a:rPr lang="de-DE" sz="2000" b="0" i="1" smtClean="0">
                        <a:latin typeface="Cambria Math"/>
                      </a:rPr>
                      <m:t>&lt;0</m:t>
                    </m:r>
                  </m:oMath>
                </a14:m>
                <a:r>
                  <a:rPr lang="de-DE" sz="2000" dirty="0">
                    <a:latin typeface="+mn-lt"/>
                  </a:rPr>
                  <a:t> und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𝐹</m:t>
                        </m:r>
                      </m:e>
                      <m:sub>
                        <m:r>
                          <a:rPr lang="de-DE" sz="2000" i="1">
                            <a:latin typeface="Cambria Math"/>
                          </a:rPr>
                          <m:t>𝑈</m:t>
                        </m:r>
                      </m:sub>
                    </m:sSub>
                    <m:d>
                      <m:dPr>
                        <m:ctrlPr>
                          <a:rPr lang="de-DE" sz="2000" i="1">
                            <a:latin typeface="Cambria Math" panose="02040503050406030204" pitchFamily="18" charset="0"/>
                          </a:rPr>
                        </m:ctrlPr>
                      </m:dPr>
                      <m:e>
                        <m:r>
                          <a:rPr lang="de-DE" sz="2000" i="1">
                            <a:latin typeface="Cambria Math"/>
                          </a:rPr>
                          <m:t>𝑢</m:t>
                        </m:r>
                      </m:e>
                    </m:d>
                    <m:r>
                      <a:rPr lang="de-DE" sz="2000" i="1">
                        <a:latin typeface="Cambria Math"/>
                      </a:rPr>
                      <m:t>=</m:t>
                    </m:r>
                    <m:r>
                      <a:rPr lang="de-DE" sz="2000" b="0" i="1" smtClean="0">
                        <a:latin typeface="Cambria Math"/>
                      </a:rPr>
                      <m:t>1</m:t>
                    </m:r>
                  </m:oMath>
                </a14:m>
                <a:r>
                  <a:rPr lang="de-DE" sz="2000" dirty="0"/>
                  <a:t>  </a:t>
                </a:r>
                <a:r>
                  <a:rPr lang="de-DE" sz="2000" dirty="0">
                    <a:latin typeface="+mn-lt"/>
                  </a:rPr>
                  <a:t>für</a:t>
                </a:r>
                <a:r>
                  <a:rPr lang="de-DE" sz="2000" dirty="0"/>
                  <a:t> </a:t>
                </a:r>
                <a14:m>
                  <m:oMath xmlns:m="http://schemas.openxmlformats.org/officeDocument/2006/math">
                    <m:r>
                      <a:rPr lang="de-DE" sz="2000" i="1">
                        <a:latin typeface="Cambria Math"/>
                      </a:rPr>
                      <m:t>𝑢</m:t>
                    </m:r>
                    <m:r>
                      <a:rPr lang="de-DE" sz="2000" b="0" i="1" smtClean="0">
                        <a:latin typeface="Cambria Math"/>
                      </a:rPr>
                      <m:t>&gt;1</m:t>
                    </m:r>
                  </m:oMath>
                </a14:m>
                <a:r>
                  <a:rPr lang="de-DE" sz="2000" dirty="0">
                    <a:latin typeface="+mn-lt"/>
                  </a:rPr>
                  <a:t> gilt insgesamt:</a:t>
                </a:r>
              </a:p>
            </p:txBody>
          </p:sp>
        </mc:Choice>
        <mc:Fallback xmlns="">
          <p:sp>
            <p:nvSpPr>
              <p:cNvPr id="8" name="Textfeld 7"/>
              <p:cNvSpPr txBox="1">
                <a:spLocks noRot="1" noChangeAspect="1" noMove="1" noResize="1" noEditPoints="1" noAdjustHandles="1" noChangeArrowheads="1" noChangeShapeType="1" noTextEdit="1"/>
              </p:cNvSpPr>
              <p:nvPr/>
            </p:nvSpPr>
            <p:spPr>
              <a:xfrm>
                <a:off x="686363" y="1058620"/>
                <a:ext cx="7414030" cy="400110"/>
              </a:xfrm>
              <a:prstGeom prst="rect">
                <a:avLst/>
              </a:prstGeom>
              <a:blipFill rotWithShape="1">
                <a:blip r:embed="rId3"/>
                <a:stretch>
                  <a:fillRect l="-905"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9" name="Textfeld 8"/>
              <p:cNvSpPr txBox="1"/>
              <p:nvPr/>
            </p:nvSpPr>
            <p:spPr>
              <a:xfrm>
                <a:off x="1331640" y="1495066"/>
                <a:ext cx="4042610" cy="43261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𝑈</m:t>
                          </m:r>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m:t>
                      </m:r>
                      <m:rad>
                        <m:radPr>
                          <m:degHide m:val="on"/>
                          <m:ctrlPr>
                            <a:rPr lang="de-DE" sz="2000" b="0" i="1" smtClean="0">
                              <a:latin typeface="Cambria Math" panose="02040503050406030204" pitchFamily="18" charset="0"/>
                            </a:rPr>
                          </m:ctrlPr>
                        </m:radPr>
                        <m:deg/>
                        <m:e>
                          <m:r>
                            <a:rPr lang="de-DE" sz="2000" b="0" i="1" smtClean="0">
                              <a:latin typeface="Cambria Math"/>
                            </a:rPr>
                            <m:t>𝑢</m:t>
                          </m:r>
                        </m:e>
                      </m:rad>
                      <m:sSub>
                        <m:sSubPr>
                          <m:ctrlPr>
                            <a:rPr lang="de-DE" sz="2000" b="0" i="1" smtClean="0">
                              <a:latin typeface="Cambria Math" panose="02040503050406030204" pitchFamily="18" charset="0"/>
                            </a:rPr>
                          </m:ctrlPr>
                        </m:sSubPr>
                        <m:e>
                          <m:r>
                            <a:rPr lang="de-DE" sz="2000" b="0" i="1" smtClean="0">
                              <a:latin typeface="Cambria Math"/>
                            </a:rPr>
                            <m:t> </m:t>
                          </m:r>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𝐼</m:t>
                          </m:r>
                        </m:e>
                        <m:sub>
                          <m:d>
                            <m:dPr>
                              <m:ctrlPr>
                                <a:rPr lang="de-DE" sz="200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m:t>
                              </m:r>
                            </m:e>
                          </m:d>
                        </m:sub>
                      </m:sSub>
                      <m:d>
                        <m:dPr>
                          <m:ctrlPr>
                            <a:rPr lang="de-DE" sz="2000" i="1">
                              <a:latin typeface="Cambria Math" panose="02040503050406030204" pitchFamily="18" charset="0"/>
                            </a:rPr>
                          </m:ctrlPr>
                        </m:dPr>
                        <m:e>
                          <m:r>
                            <a:rPr lang="de-DE" sz="2000" b="0" i="1" smtClean="0">
                              <a:latin typeface="Cambria Math"/>
                            </a:rPr>
                            <m:t>𝑢</m:t>
                          </m:r>
                        </m:e>
                      </m:d>
                    </m:oMath>
                  </m:oMathPara>
                </a14:m>
                <a:endParaRPr lang="de-DE" sz="2000" dirty="0">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1331640" y="1495066"/>
                <a:ext cx="4042610" cy="432619"/>
              </a:xfrm>
              <a:prstGeom prst="rect">
                <a:avLst/>
              </a:prstGeom>
              <a:blipFill rotWithShape="1">
                <a:blip r:embed="rId4"/>
                <a:stretch>
                  <a:fillRect/>
                </a:stretch>
              </a:blipFill>
            </p:spPr>
            <p:txBody>
              <a:bodyPr/>
              <a:lstStyle/>
              <a:p>
                <a:r>
                  <a:rPr lang="de-DE">
                    <a:noFill/>
                  </a:rPr>
                  <a:t> </a:t>
                </a:r>
              </a:p>
            </p:txBody>
          </p:sp>
        </mc:Fallback>
      </mc:AlternateContent>
      <p:sp>
        <p:nvSpPr>
          <p:cNvPr id="10" name="Textfeld 9"/>
          <p:cNvSpPr txBox="1"/>
          <p:nvPr/>
        </p:nvSpPr>
        <p:spPr>
          <a:xfrm>
            <a:off x="686363" y="1927685"/>
            <a:ext cx="7671705" cy="400110"/>
          </a:xfrm>
          <a:prstGeom prst="rect">
            <a:avLst/>
          </a:prstGeom>
          <a:noFill/>
        </p:spPr>
        <p:txBody>
          <a:bodyPr wrap="square" rtlCol="0">
            <a:spAutoFit/>
          </a:bodyPr>
          <a:lstStyle/>
          <a:p>
            <a:r>
              <a:rPr lang="de-DE" sz="2000" dirty="0">
                <a:latin typeface="+mn-lt"/>
              </a:rPr>
              <a:t>Mit dem Zusammenhang zwischen Verteilungsfunktion und Dichte folgt</a:t>
            </a:r>
          </a:p>
        </p:txBody>
      </p:sp>
      <mc:AlternateContent xmlns:mc="http://schemas.openxmlformats.org/markup-compatibility/2006" xmlns:a14="http://schemas.microsoft.com/office/drawing/2010/main">
        <mc:Choice Requires="a14">
          <p:sp>
            <p:nvSpPr>
              <p:cNvPr id="12" name="Textfeld 11"/>
              <p:cNvSpPr txBox="1"/>
              <p:nvPr/>
            </p:nvSpPr>
            <p:spPr>
              <a:xfrm>
                <a:off x="1330762" y="2685071"/>
                <a:ext cx="4042610" cy="72808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latin typeface="Cambria Math" panose="02040503050406030204" pitchFamily="18" charset="0"/>
                            </a:rPr>
                          </m:ctrlPr>
                        </m:sSubSupPr>
                        <m:e>
                          <m:r>
                            <a:rPr lang="de-DE" sz="2000" b="0" i="1" smtClean="0">
                              <a:latin typeface="Cambria Math"/>
                            </a:rPr>
                            <m:t>𝐹</m:t>
                          </m:r>
                        </m:e>
                        <m:sub>
                          <m:r>
                            <a:rPr lang="de-DE" sz="2000" b="0" i="1" smtClean="0">
                              <a:latin typeface="Cambria Math"/>
                            </a:rPr>
                            <m:t>𝑈</m:t>
                          </m:r>
                        </m:sub>
                        <m:sup>
                          <m:r>
                            <a:rPr lang="de-DE" sz="2000" b="0" i="1" smtClean="0">
                              <a:latin typeface="Cambria Math"/>
                            </a:rPr>
                            <m:t>′</m:t>
                          </m:r>
                        </m:sup>
                      </m:sSub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2</m:t>
                          </m:r>
                          <m:rad>
                            <m:radPr>
                              <m:degHide m:val="on"/>
                              <m:ctrlPr>
                                <a:rPr lang="de-DE" sz="2000" b="0" i="1" smtClean="0">
                                  <a:latin typeface="Cambria Math" panose="02040503050406030204" pitchFamily="18" charset="0"/>
                                </a:rPr>
                              </m:ctrlPr>
                            </m:radPr>
                            <m:deg/>
                            <m:e>
                              <m:r>
                                <a:rPr lang="de-DE" sz="2000" b="0" i="1" smtClean="0">
                                  <a:latin typeface="Cambria Math"/>
                                </a:rPr>
                                <m:t>𝑢</m:t>
                              </m:r>
                            </m:e>
                          </m:rad>
                        </m:den>
                      </m:f>
                    </m:oMath>
                  </m:oMathPara>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330762" y="2685071"/>
                <a:ext cx="4042610" cy="728084"/>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685046" y="2327795"/>
                <a:ext cx="2921550" cy="400110"/>
              </a:xfrm>
              <a:prstGeom prst="rect">
                <a:avLst/>
              </a:prstGeom>
              <a:noFill/>
            </p:spPr>
            <p:txBody>
              <a:bodyPr wrap="square" rtlCol="0">
                <a:spAutoFit/>
              </a:bodyPr>
              <a:lstStyle/>
              <a:p>
                <a:r>
                  <a:rPr lang="de-DE" sz="2000" dirty="0">
                    <a:latin typeface="+mn-lt"/>
                  </a:rPr>
                  <a:t>für</a:t>
                </a:r>
                <a:r>
                  <a:rPr lang="de-DE" sz="2000" dirty="0"/>
                  <a:t> </a:t>
                </a:r>
                <a14:m>
                  <m:oMath xmlns:m="http://schemas.openxmlformats.org/officeDocument/2006/math">
                    <m:r>
                      <a:rPr lang="de-DE" sz="2000" i="1">
                        <a:latin typeface="Cambria Math"/>
                        <a:ea typeface="Cambria Math"/>
                      </a:rPr>
                      <m:t>𝑢</m:t>
                    </m:r>
                    <m:r>
                      <a:rPr lang="de-DE" sz="2000" i="1">
                        <a:latin typeface="Cambria Math"/>
                        <a:ea typeface="Cambria Math"/>
                      </a:rPr>
                      <m:t>∈</m:t>
                    </m:r>
                    <m:d>
                      <m:dPr>
                        <m:ctrlPr>
                          <a:rPr lang="de-DE" sz="2000" i="1" smtClean="0">
                            <a:latin typeface="Cambria Math" panose="02040503050406030204" pitchFamily="18" charset="0"/>
                            <a:ea typeface="Cambria Math"/>
                          </a:rPr>
                        </m:ctrlPr>
                      </m:dPr>
                      <m:e>
                        <m:r>
                          <a:rPr lang="de-DE" sz="2000" b="0" i="1" smtClean="0">
                            <a:latin typeface="Cambria Math"/>
                            <a:ea typeface="Cambria Math"/>
                          </a:rPr>
                          <m:t>0,1</m:t>
                        </m:r>
                      </m:e>
                    </m:d>
                  </m:oMath>
                </a14:m>
                <a:r>
                  <a:rPr lang="de-DE" sz="2000" dirty="0"/>
                  <a:t>:</a:t>
                </a:r>
              </a:p>
            </p:txBody>
          </p:sp>
        </mc:Choice>
        <mc:Fallback xmlns="">
          <p:sp>
            <p:nvSpPr>
              <p:cNvPr id="13" name="Textfeld 12"/>
              <p:cNvSpPr txBox="1">
                <a:spLocks noRot="1" noChangeAspect="1" noMove="1" noResize="1" noEditPoints="1" noAdjustHandles="1" noChangeArrowheads="1" noChangeShapeType="1" noTextEdit="1"/>
              </p:cNvSpPr>
              <p:nvPr/>
            </p:nvSpPr>
            <p:spPr>
              <a:xfrm>
                <a:off x="685046" y="2327795"/>
                <a:ext cx="2921550" cy="400110"/>
              </a:xfrm>
              <a:prstGeom prst="rect">
                <a:avLst/>
              </a:prstGeom>
              <a:blipFill rotWithShape="1">
                <a:blip r:embed="rId6"/>
                <a:stretch>
                  <a:fillRect l="-2083"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297912" y="3826834"/>
                <a:ext cx="4042610" cy="72808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𝑈</m:t>
                          </m:r>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2</m:t>
                          </m:r>
                          <m:rad>
                            <m:radPr>
                              <m:degHide m:val="on"/>
                              <m:ctrlPr>
                                <a:rPr lang="de-DE" sz="2000" b="0" i="1" smtClean="0">
                                  <a:latin typeface="Cambria Math" panose="02040503050406030204" pitchFamily="18" charset="0"/>
                                </a:rPr>
                              </m:ctrlPr>
                            </m:radPr>
                            <m:deg/>
                            <m:e>
                              <m:r>
                                <a:rPr lang="de-DE" sz="2000" b="0" i="1" smtClean="0">
                                  <a:latin typeface="Cambria Math"/>
                                </a:rPr>
                                <m:t>𝑢</m:t>
                              </m:r>
                            </m:e>
                          </m:rad>
                        </m:den>
                      </m:f>
                      <m:sSub>
                        <m:sSubPr>
                          <m:ctrlPr>
                            <a:rPr lang="de-DE" sz="2000" b="0" i="1" smtClean="0">
                              <a:latin typeface="Cambria Math" panose="02040503050406030204" pitchFamily="18" charset="0"/>
                            </a:rPr>
                          </m:ctrlPr>
                        </m:sSubPr>
                        <m:e>
                          <m:r>
                            <a:rPr lang="de-DE" sz="2000" b="0" i="1" smtClean="0">
                              <a:latin typeface="Cambria Math"/>
                            </a:rPr>
                            <m:t> </m:t>
                          </m:r>
                          <m:r>
                            <a:rPr lang="de-DE" sz="2000" b="0" i="1" smtClean="0">
                              <a:latin typeface="Cambria Math"/>
                            </a:rPr>
                            <m:t>𝐼</m:t>
                          </m:r>
                        </m:e>
                        <m:sub>
                          <m:d>
                            <m:dPr>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𝑢</m:t>
                          </m:r>
                        </m:e>
                      </m:d>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297912" y="3826834"/>
                <a:ext cx="4042610" cy="728084"/>
              </a:xfrm>
              <a:prstGeom prst="rect">
                <a:avLst/>
              </a:prstGeom>
              <a:blipFill rotWithShape="1">
                <a:blip r:embed="rId7"/>
                <a:stretch>
                  <a:fillRect/>
                </a:stretch>
              </a:blipFill>
            </p:spPr>
            <p:txBody>
              <a:bodyPr/>
              <a:lstStyle/>
              <a:p>
                <a:r>
                  <a:rPr lang="de-DE">
                    <a:noFill/>
                  </a:rPr>
                  <a:t> </a:t>
                </a:r>
              </a:p>
            </p:txBody>
          </p:sp>
        </mc:Fallback>
      </mc:AlternateContent>
      <p:sp>
        <p:nvSpPr>
          <p:cNvPr id="16" name="Textfeld 15"/>
          <p:cNvSpPr txBox="1"/>
          <p:nvPr/>
        </p:nvSpPr>
        <p:spPr>
          <a:xfrm>
            <a:off x="685046" y="3426724"/>
            <a:ext cx="3835852" cy="400110"/>
          </a:xfrm>
          <a:prstGeom prst="rect">
            <a:avLst/>
          </a:prstGeom>
          <a:noFill/>
        </p:spPr>
        <p:txBody>
          <a:bodyPr wrap="square" rtlCol="0">
            <a:spAutoFit/>
          </a:bodyPr>
          <a:lstStyle/>
          <a:p>
            <a:r>
              <a:rPr lang="de-DE" sz="2000" dirty="0">
                <a:latin typeface="+mn-lt"/>
              </a:rPr>
              <a:t>Eine zulässige Dichte wäre dann</a:t>
            </a: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347500652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3.2 Grafische Darstellungsmöglichkeiten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Textfeld 15"/>
          <p:cNvSpPr txBox="1">
            <a:spLocks noChangeArrowheads="1"/>
          </p:cNvSpPr>
          <p:nvPr/>
        </p:nvSpPr>
        <p:spPr bwMode="auto">
          <a:xfrm>
            <a:off x="468312" y="981075"/>
            <a:ext cx="503979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3.2.1 Kreis-, Säulen- und Balkendiagramme</a:t>
            </a:r>
          </a:p>
        </p:txBody>
      </p:sp>
      <p:cxnSp>
        <p:nvCxnSpPr>
          <p:cNvPr id="2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5"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38</a:t>
            </a:r>
            <a:endParaRPr lang="de-DE" sz="8000" b="1" dirty="0">
              <a:solidFill>
                <a:schemeClr val="tx1"/>
              </a:solidFill>
              <a:latin typeface="+mj-lt"/>
            </a:endParaRPr>
          </a:p>
        </p:txBody>
      </p:sp>
      <p:sp>
        <p:nvSpPr>
          <p:cNvPr id="12" name="Textfeld 11"/>
          <p:cNvSpPr txBox="1">
            <a:spLocks noChangeArrowheads="1"/>
          </p:cNvSpPr>
          <p:nvPr/>
        </p:nvSpPr>
        <p:spPr bwMode="auto">
          <a:xfrm>
            <a:off x="456334" y="1668870"/>
            <a:ext cx="389964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Kreis- und Ringdiagramme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a:spLocks noChangeArrowheads="1"/>
          </p:cNvSpPr>
          <p:nvPr/>
        </p:nvSpPr>
        <p:spPr bwMode="auto">
          <a:xfrm>
            <a:off x="456333" y="2068980"/>
            <a:ext cx="389964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Säulendiagramme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611560" y="2790554"/>
            <a:ext cx="7124700" cy="3486150"/>
          </a:xfrm>
          <a:prstGeom prst="rect">
            <a:avLst/>
          </a:prstGeom>
        </p:spPr>
      </p:pic>
    </p:spTree>
    <p:extLst>
      <p:ext uri="{BB962C8B-B14F-4D97-AF65-F5344CB8AC3E}">
        <p14:creationId xmlns:p14="http://schemas.microsoft.com/office/powerpoint/2010/main" val="417076402"/>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57201" y="884859"/>
            <a:ext cx="6923111" cy="2776409"/>
          </a:xfrm>
          <a:prstGeom prst="rect">
            <a:avLst/>
          </a:prstGeom>
        </p:spPr>
      </p:pic>
      <p:pic>
        <p:nvPicPr>
          <p:cNvPr id="3" name="Grafik 2"/>
          <p:cNvPicPr>
            <a:picLocks noChangeAspect="1"/>
          </p:cNvPicPr>
          <p:nvPr/>
        </p:nvPicPr>
        <p:blipFill>
          <a:blip r:embed="rId4"/>
          <a:stretch>
            <a:fillRect/>
          </a:stretch>
        </p:blipFill>
        <p:spPr>
          <a:xfrm>
            <a:off x="468313" y="3782463"/>
            <a:ext cx="6911999" cy="2757637"/>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407</a:t>
            </a:r>
            <a:endParaRPr lang="de-DE" sz="8000" b="1" dirty="0">
              <a:solidFill>
                <a:schemeClr val="tx1"/>
              </a:solidFill>
              <a:latin typeface="+mj-lt"/>
            </a:endParaRPr>
          </a:p>
        </p:txBody>
      </p:sp>
    </p:spTree>
    <p:extLst>
      <p:ext uri="{BB962C8B-B14F-4D97-AF65-F5344CB8AC3E}">
        <p14:creationId xmlns:p14="http://schemas.microsoft.com/office/powerpoint/2010/main" val="3214494487"/>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408</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7" name="Textfeld 16"/>
              <p:cNvSpPr txBox="1"/>
              <p:nvPr/>
            </p:nvSpPr>
            <p:spPr>
              <a:xfrm>
                <a:off x="468312" y="1052736"/>
                <a:ext cx="6119911" cy="400110"/>
              </a:xfrm>
              <a:prstGeom prst="rect">
                <a:avLst/>
              </a:prstGeom>
              <a:noFill/>
            </p:spPr>
            <p:txBody>
              <a:bodyPr wrap="square" rtlCol="0">
                <a:spAutoFit/>
              </a:bodyPr>
              <a:lstStyle/>
              <a:p>
                <a:r>
                  <a:rPr lang="de-DE" sz="2000" dirty="0">
                    <a:latin typeface="+mn-lt"/>
                  </a:rPr>
                  <a:t>&gt; </a:t>
                </a:r>
                <a:r>
                  <a:rPr lang="de-DE" sz="2000" b="1" i="1" dirty="0">
                    <a:solidFill>
                      <a:srgbClr val="0070C0"/>
                    </a:solidFill>
                    <a:latin typeface="+mn-lt"/>
                  </a:rPr>
                  <a:t>Stetige Gleichverteilung auf [0, 1] und  </a:t>
                </a:r>
                <a14:m>
                  <m:oMath xmlns:m="http://schemas.openxmlformats.org/officeDocument/2006/math">
                    <m:r>
                      <a:rPr lang="de-DE" sz="2000" b="1" i="1" smtClean="0">
                        <a:solidFill>
                          <a:srgbClr val="0070C0"/>
                        </a:solidFill>
                        <a:latin typeface="Cambria Math"/>
                      </a:rPr>
                      <m:t>𝒀</m:t>
                    </m:r>
                    <m:r>
                      <a:rPr lang="de-DE" sz="2000" b="1" i="1">
                        <a:solidFill>
                          <a:srgbClr val="0070C0"/>
                        </a:solidFill>
                        <a:latin typeface="Cambria Math"/>
                      </a:rPr>
                      <m:t>=</m:t>
                    </m:r>
                    <m:r>
                      <a:rPr lang="de-DE" sz="2000" b="1" i="1" smtClean="0">
                        <a:solidFill>
                          <a:srgbClr val="0070C0"/>
                        </a:solidFill>
                        <a:latin typeface="Cambria Math"/>
                      </a:rPr>
                      <m:t>𝟐</m:t>
                    </m:r>
                    <m:r>
                      <a:rPr lang="de-DE" sz="2000" b="1" i="1" smtClean="0">
                        <a:solidFill>
                          <a:srgbClr val="0070C0"/>
                        </a:solidFill>
                        <a:latin typeface="Cambria Math"/>
                      </a:rPr>
                      <m:t>𝑿</m:t>
                    </m:r>
                  </m:oMath>
                </a14:m>
                <a:r>
                  <a:rPr lang="de-DE" sz="2000" b="1" i="1" dirty="0">
                    <a:solidFill>
                      <a:srgbClr val="0070C0"/>
                    </a:solidFill>
                    <a:latin typeface="+mn-lt"/>
                  </a:rPr>
                  <a:t>:</a:t>
                </a:r>
              </a:p>
            </p:txBody>
          </p:sp>
        </mc:Choice>
        <mc:Fallback xmlns="">
          <p:sp>
            <p:nvSpPr>
              <p:cNvPr id="17" name="Textfeld 16"/>
              <p:cNvSpPr txBox="1">
                <a:spLocks noRot="1" noChangeAspect="1" noMove="1" noResize="1" noEditPoints="1" noAdjustHandles="1" noChangeArrowheads="1" noChangeShapeType="1" noTextEdit="1"/>
              </p:cNvSpPr>
              <p:nvPr/>
            </p:nvSpPr>
            <p:spPr>
              <a:xfrm>
                <a:off x="468312" y="1052736"/>
                <a:ext cx="6119911" cy="400110"/>
              </a:xfrm>
              <a:prstGeom prst="rect">
                <a:avLst/>
              </a:prstGeom>
              <a:blipFill rotWithShape="1">
                <a:blip r:embed="rId3"/>
                <a:stretch>
                  <a:fillRect l="-1096"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393485" y="1452846"/>
                <a:ext cx="2716277" cy="422039"/>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𝑥</m:t>
                        </m:r>
                      </m:e>
                    </m:d>
                  </m:oMath>
                </a14:m>
                <a:r>
                  <a:rPr lang="de-DE" sz="2000" dirty="0">
                    <a:latin typeface="+mn-lt"/>
                  </a:rPr>
                  <a:t>    mit</a:t>
                </a:r>
              </a:p>
            </p:txBody>
          </p:sp>
        </mc:Choice>
        <mc:Fallback xmlns="">
          <p:sp>
            <p:nvSpPr>
              <p:cNvPr id="18" name="Textfeld 17"/>
              <p:cNvSpPr txBox="1">
                <a:spLocks noRot="1" noChangeAspect="1" noMove="1" noResize="1" noEditPoints="1" noAdjustHandles="1" noChangeArrowheads="1" noChangeShapeType="1" noTextEdit="1"/>
              </p:cNvSpPr>
              <p:nvPr/>
            </p:nvSpPr>
            <p:spPr>
              <a:xfrm>
                <a:off x="1393485" y="1452846"/>
                <a:ext cx="2716277" cy="422039"/>
              </a:xfrm>
              <a:prstGeom prst="rect">
                <a:avLst/>
              </a:prstGeom>
              <a:blipFill rotWithShape="1">
                <a:blip r:embed="rId4"/>
                <a:stretch>
                  <a:fillRect l="-1124" t="-7143" b="-18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715616" y="1863037"/>
                <a:ext cx="5656584" cy="400110"/>
              </a:xfrm>
              <a:prstGeom prst="rect">
                <a:avLst/>
              </a:prstGeom>
              <a:noFill/>
            </p:spPr>
            <p:txBody>
              <a:bodyPr wrap="square" rtlCol="0">
                <a:spAutoFit/>
              </a:bodyPr>
              <a:lstStyle/>
              <a:p>
                <a:r>
                  <a:rPr lang="de-DE" sz="2000" dirty="0">
                    <a:latin typeface="+mn-lt"/>
                  </a:rPr>
                  <a:t>Betrachte Funktion </a:t>
                </a:r>
                <a:r>
                  <a:rPr lang="de-DE" sz="2000" i="1" dirty="0">
                    <a:latin typeface="+mn-lt"/>
                  </a:rPr>
                  <a:t> </a:t>
                </a:r>
                <a14:m>
                  <m:oMath xmlns:m="http://schemas.openxmlformats.org/officeDocument/2006/math">
                    <m:r>
                      <a:rPr lang="de-DE" sz="2000" b="0" i="1" smtClean="0">
                        <a:latin typeface="Cambria Math"/>
                      </a:rPr>
                      <m:t>𝑌</m:t>
                    </m:r>
                    <m:r>
                      <a:rPr lang="de-DE" sz="2000" b="0" i="1" smtClean="0">
                        <a:latin typeface="Cambria Math"/>
                      </a:rPr>
                      <m:t>=2</m:t>
                    </m:r>
                    <m:r>
                      <a:rPr lang="de-DE" sz="2000" b="0" i="1" smtClean="0">
                        <a:latin typeface="Cambria Math"/>
                      </a:rPr>
                      <m:t>𝑋</m:t>
                    </m:r>
                  </m:oMath>
                </a14:m>
                <a:r>
                  <a:rPr lang="de-DE" sz="2000" dirty="0">
                    <a:latin typeface="+mn-lt"/>
                  </a:rPr>
                  <a:t>.</a:t>
                </a:r>
              </a:p>
            </p:txBody>
          </p:sp>
        </mc:Choice>
        <mc:Fallback xmlns="">
          <p:sp>
            <p:nvSpPr>
              <p:cNvPr id="21" name="Textfeld 20"/>
              <p:cNvSpPr txBox="1">
                <a:spLocks noRot="1" noChangeAspect="1" noMove="1" noResize="1" noEditPoints="1" noAdjustHandles="1" noChangeArrowheads="1" noChangeShapeType="1" noTextEdit="1"/>
              </p:cNvSpPr>
              <p:nvPr/>
            </p:nvSpPr>
            <p:spPr>
              <a:xfrm>
                <a:off x="715616" y="1863037"/>
                <a:ext cx="5656584" cy="400110"/>
              </a:xfrm>
              <a:prstGeom prst="rect">
                <a:avLst/>
              </a:prstGeom>
              <a:blipFill rotWithShape="1">
                <a:blip r:embed="rId5"/>
                <a:stretch>
                  <a:fillRect l="-1078"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9" name="Textfeld 8"/>
              <p:cNvSpPr txBox="1"/>
              <p:nvPr/>
            </p:nvSpPr>
            <p:spPr>
              <a:xfrm>
                <a:off x="1384396" y="2780932"/>
                <a:ext cx="397969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𝑦</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r>
                            <a:rPr lang="de-DE" sz="2000" b="0" i="1" smtClean="0">
                              <a:solidFill>
                                <a:schemeClr val="tx1"/>
                              </a:solidFill>
                              <a:latin typeface="Cambria Math"/>
                            </a:rPr>
                            <m:t>𝑋</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𝑦</m:t>
                          </m:r>
                        </m:e>
                      </m:d>
                    </m:oMath>
                  </m:oMathPara>
                </a14:m>
                <a:endParaRPr lang="de-DE" sz="2000" dirty="0">
                  <a:solidFill>
                    <a:schemeClr val="tx1"/>
                  </a:solidFill>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1384396" y="2780932"/>
                <a:ext cx="3979692" cy="400110"/>
              </a:xfrm>
              <a:prstGeom prst="rect">
                <a:avLst/>
              </a:prstGeom>
              <a:blipFill rotWithShape="1">
                <a:blip r:embed="rId6"/>
                <a:stretch>
                  <a:fillRect b="-757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2119916" y="3326918"/>
                <a:ext cx="324417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≤0.5</m:t>
                          </m:r>
                          <m:r>
                            <a:rPr lang="de-DE" sz="2000" b="0" i="1" smtClean="0">
                              <a:solidFill>
                                <a:schemeClr val="tx1"/>
                              </a:solidFill>
                              <a:latin typeface="Cambria Math"/>
                              <a:ea typeface="Cambria Math"/>
                            </a:rPr>
                            <m:t>𝑦</m:t>
                          </m:r>
                        </m:e>
                      </m:d>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r>
                            <a:rPr lang="de-DE" sz="2000" b="0" i="1" smtClean="0">
                              <a:solidFill>
                                <a:schemeClr val="tx1"/>
                              </a:solidFill>
                              <a:latin typeface="Cambria Math"/>
                            </a:rPr>
                            <m:t>𝑦</m:t>
                          </m:r>
                        </m:e>
                      </m:d>
                    </m:oMath>
                  </m:oMathPara>
                </a14:m>
                <a:endParaRPr lang="de-DE" sz="2000" dirty="0">
                  <a:solidFill>
                    <a:schemeClr val="tx1"/>
                  </a:solidFill>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2119916" y="3326918"/>
                <a:ext cx="3244171" cy="400110"/>
              </a:xfrm>
              <a:prstGeom prst="rect">
                <a:avLst/>
              </a:prstGeom>
              <a:blipFill rotWithShape="1">
                <a:blip r:embed="rId7"/>
                <a:stretch>
                  <a:fillRect b="-1692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715616" y="2283384"/>
                <a:ext cx="2921550" cy="400110"/>
              </a:xfrm>
              <a:prstGeom prst="rect">
                <a:avLst/>
              </a:prstGeom>
              <a:noFill/>
            </p:spPr>
            <p:txBody>
              <a:bodyPr wrap="square" rtlCol="0">
                <a:spAutoFit/>
              </a:bodyPr>
              <a:lstStyle/>
              <a:p>
                <a:r>
                  <a:rPr lang="de-DE" sz="2000" dirty="0">
                    <a:solidFill>
                      <a:schemeClr val="tx1"/>
                    </a:solidFill>
                    <a:latin typeface="+mn-lt"/>
                  </a:rPr>
                  <a:t>Dann gilt für</a:t>
                </a:r>
                <a:r>
                  <a:rPr lang="de-DE" sz="2000" dirty="0">
                    <a:solidFill>
                      <a:schemeClr val="tx1"/>
                    </a:solidFill>
                  </a:rPr>
                  <a:t> </a:t>
                </a:r>
                <a14:m>
                  <m:oMath xmlns:m="http://schemas.openxmlformats.org/officeDocument/2006/math">
                    <m:r>
                      <a:rPr lang="de-DE" sz="2000" b="0" i="1" smtClean="0">
                        <a:solidFill>
                          <a:schemeClr val="tx1"/>
                        </a:solidFill>
                        <a:latin typeface="Cambria Math"/>
                        <a:ea typeface="Cambria Math"/>
                      </a:rPr>
                      <m:t>𝑦</m:t>
                    </m:r>
                    <m:r>
                      <a:rPr lang="de-DE" sz="2000" i="1">
                        <a:solidFill>
                          <a:schemeClr val="tx1"/>
                        </a:solidFill>
                        <a:latin typeface="Cambria Math"/>
                        <a:ea typeface="Cambria Math"/>
                      </a:rPr>
                      <m:t>∈</m:t>
                    </m:r>
                    <m:d>
                      <m:dPr>
                        <m:begChr m:val="["/>
                        <m:endChr m:val="]"/>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0, </m:t>
                        </m:r>
                        <m:r>
                          <a:rPr lang="de-DE" sz="2000" b="0" i="1" smtClean="0">
                            <a:solidFill>
                              <a:schemeClr val="tx1"/>
                            </a:solidFill>
                            <a:latin typeface="Cambria Math"/>
                            <a:ea typeface="Cambria Math"/>
                          </a:rPr>
                          <m:t>2</m:t>
                        </m:r>
                      </m:e>
                    </m:d>
                  </m:oMath>
                </a14:m>
                <a:r>
                  <a:rPr lang="de-DE" sz="2000" dirty="0">
                    <a:solidFill>
                      <a:schemeClr val="tx1"/>
                    </a:solidFill>
                  </a:rPr>
                  <a:t>:</a:t>
                </a:r>
              </a:p>
            </p:txBody>
          </p:sp>
        </mc:Choice>
        <mc:Fallback xmlns="">
          <p:sp>
            <p:nvSpPr>
              <p:cNvPr id="12" name="Textfeld 11"/>
              <p:cNvSpPr txBox="1">
                <a:spLocks noRot="1" noChangeAspect="1" noMove="1" noResize="1" noEditPoints="1" noAdjustHandles="1" noChangeArrowheads="1" noChangeShapeType="1" noTextEdit="1"/>
              </p:cNvSpPr>
              <p:nvPr/>
            </p:nvSpPr>
            <p:spPr>
              <a:xfrm>
                <a:off x="715616" y="2283384"/>
                <a:ext cx="2921550" cy="400110"/>
              </a:xfrm>
              <a:prstGeom prst="rect">
                <a:avLst/>
              </a:prstGeom>
              <a:blipFill rotWithShape="1">
                <a:blip r:embed="rId8"/>
                <a:stretch>
                  <a:fillRect l="-2083"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2119917" y="3822021"/>
                <a:ext cx="3979692"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=0.5</m:t>
                      </m:r>
                      <m:r>
                        <a:rPr lang="de-DE" sz="2000" b="0" i="1" smtClean="0">
                          <a:solidFill>
                            <a:schemeClr val="tx1"/>
                          </a:solidFill>
                          <a:latin typeface="Cambria Math"/>
                        </a:rPr>
                        <m:t>𝑦</m:t>
                      </m:r>
                      <m:r>
                        <a:rPr lang="de-DE" sz="2000" b="0" i="1" smtClean="0">
                          <a:solidFill>
                            <a:schemeClr val="tx1"/>
                          </a:solidFill>
                          <a:latin typeface="Cambria Math"/>
                        </a:rPr>
                        <m:t> </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0,1</m:t>
                              </m:r>
                            </m:e>
                          </m:d>
                        </m:sub>
                      </m:sSub>
                      <m:d>
                        <m:dPr>
                          <m:ctrlPr>
                            <a:rPr lang="de-DE" sz="2000" i="1">
                              <a:solidFill>
                                <a:schemeClr val="tx1"/>
                              </a:solidFill>
                              <a:latin typeface="Cambria Math" panose="02040503050406030204" pitchFamily="18" charset="0"/>
                            </a:rPr>
                          </m:ctrlPr>
                        </m:dPr>
                        <m:e>
                          <m:r>
                            <a:rPr lang="de-DE" sz="2000" i="1" smtClean="0">
                              <a:solidFill>
                                <a:schemeClr val="tx1"/>
                              </a:solidFill>
                              <a:latin typeface="Cambria Math"/>
                            </a:rPr>
                            <m:t>0</m:t>
                          </m:r>
                          <m:r>
                            <a:rPr lang="de-DE" sz="2000" b="0" i="1" smtClean="0">
                              <a:solidFill>
                                <a:schemeClr val="tx1"/>
                              </a:solidFill>
                              <a:latin typeface="Cambria Math"/>
                            </a:rPr>
                            <m:t>.5</m:t>
                          </m:r>
                          <m:r>
                            <a:rPr lang="de-DE" sz="2000" b="0" i="1" smtClean="0">
                              <a:solidFill>
                                <a:schemeClr val="tx1"/>
                              </a:solidFill>
                              <a:latin typeface="Cambria Math"/>
                            </a:rPr>
                            <m:t>𝑦</m:t>
                          </m:r>
                        </m:e>
                      </m:d>
                      <m:r>
                        <a:rPr lang="de-DE" sz="2000" b="0" i="1" smtClean="0">
                          <a:solidFill>
                            <a:schemeClr val="tx1"/>
                          </a:solidFill>
                          <a:latin typeface="Cambria Math"/>
                        </a:rPr>
                        <m:t>=0.5</m:t>
                      </m:r>
                      <m:r>
                        <a:rPr lang="de-DE" sz="2000" b="0" i="1" smtClean="0">
                          <a:solidFill>
                            <a:schemeClr val="tx1"/>
                          </a:solidFill>
                          <a:latin typeface="Cambria Math"/>
                        </a:rPr>
                        <m:t>𝑦</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2</m:t>
                              </m:r>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119917" y="3822021"/>
                <a:ext cx="3979692" cy="422039"/>
              </a:xfrm>
              <a:prstGeom prst="rect">
                <a:avLst/>
              </a:prstGeom>
              <a:blipFill rotWithShape="1">
                <a:blip r:embed="rId9"/>
                <a:stretch>
                  <a:fillRect b="-10145"/>
                </a:stretch>
              </a:blipFill>
            </p:spPr>
            <p:txBody>
              <a:bodyPr/>
              <a:lstStyle/>
              <a:p>
                <a:r>
                  <a:rPr lang="de-DE">
                    <a:noFill/>
                  </a:rPr>
                  <a:t> </a:t>
                </a:r>
              </a:p>
            </p:txBody>
          </p:sp>
        </mc:Fallback>
      </mc:AlternateContent>
      <p:sp>
        <p:nvSpPr>
          <p:cNvPr id="22" name="Textfeld 21"/>
          <p:cNvSpPr txBox="1"/>
          <p:nvPr/>
        </p:nvSpPr>
        <p:spPr>
          <a:xfrm>
            <a:off x="715616" y="4244060"/>
            <a:ext cx="5512568" cy="400110"/>
          </a:xfrm>
          <a:prstGeom prst="rect">
            <a:avLst/>
          </a:prstGeom>
          <a:noFill/>
        </p:spPr>
        <p:txBody>
          <a:bodyPr wrap="square" rtlCol="0">
            <a:spAutoFit/>
          </a:bodyPr>
          <a:lstStyle/>
          <a:p>
            <a:r>
              <a:rPr lang="de-DE" sz="2000" dirty="0">
                <a:latin typeface="+mn-lt"/>
              </a:rPr>
              <a:t>Insgesamt erhält man daraus dann</a:t>
            </a:r>
          </a:p>
        </p:txBody>
      </p:sp>
      <mc:AlternateContent xmlns:mc="http://schemas.openxmlformats.org/markup-compatibility/2006" xmlns:a14="http://schemas.microsoft.com/office/drawing/2010/main">
        <mc:Choice Requires="a14">
          <p:sp>
            <p:nvSpPr>
              <p:cNvPr id="23" name="Textfeld 22"/>
              <p:cNvSpPr txBox="1"/>
              <p:nvPr/>
            </p:nvSpPr>
            <p:spPr>
              <a:xfrm>
                <a:off x="1360893" y="4680506"/>
                <a:ext cx="4042610"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=0.5</m:t>
                      </m:r>
                      <m:r>
                        <a:rPr lang="de-DE" sz="2000" b="0" i="1" smtClean="0">
                          <a:solidFill>
                            <a:schemeClr val="tx1"/>
                          </a:solidFill>
                          <a:latin typeface="Cambria Math"/>
                        </a:rPr>
                        <m:t>𝑦</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 </m:t>
                          </m:r>
                          <m:r>
                            <a:rPr lang="de-DE" sz="2000" b="0" i="1" smtClean="0">
                              <a:solidFill>
                                <a:schemeClr val="tx1"/>
                              </a:solidFill>
                              <a:latin typeface="Cambria Math"/>
                            </a:rPr>
                            <m:t>𝐼</m:t>
                          </m:r>
                        </m:e>
                        <m:sub>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0,2</m:t>
                              </m:r>
                            </m:e>
                          </m:d>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2,</m:t>
                              </m:r>
                              <m:r>
                                <a:rPr lang="de-DE" sz="2000" b="0" i="1" smtClean="0">
                                  <a:solidFill>
                                    <a:schemeClr val="tx1"/>
                                  </a:solidFill>
                                  <a:latin typeface="Cambria Math"/>
                                  <a:ea typeface="Cambria Math"/>
                                </a:rPr>
                                <m:t>∞</m:t>
                              </m:r>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oMath>
                  </m:oMathPara>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360893" y="4680506"/>
                <a:ext cx="4042610" cy="422039"/>
              </a:xfrm>
              <a:prstGeom prst="rect">
                <a:avLst/>
              </a:prstGeom>
              <a:blipFill rotWithShape="1">
                <a:blip r:embed="rId10"/>
                <a:stretch>
                  <a:fillRect b="-1014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384396" y="5508380"/>
                <a:ext cx="4042610"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=0.5 </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0, 2</m:t>
                              </m:r>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oMath>
                  </m:oMathPara>
                </a14:m>
                <a:endParaRPr lang="de-DE" sz="2000" dirty="0">
                  <a:solidFill>
                    <a:schemeClr val="tx1"/>
                  </a:solidFill>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384396" y="5508380"/>
                <a:ext cx="4042610" cy="422039"/>
              </a:xfrm>
              <a:prstGeom prst="rect">
                <a:avLst/>
              </a:prstGeom>
              <a:blipFill rotWithShape="1">
                <a:blip r:embed="rId11"/>
                <a:stretch>
                  <a:fillRect l="-603" b="-1014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3995936" y="1452846"/>
                <a:ext cx="4042610" cy="4301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r>
                        <a:rPr lang="de-DE" sz="2000" b="0" i="1" smtClean="0">
                          <a:latin typeface="Cambria Math"/>
                        </a:rPr>
                        <m:t>𝑥</m:t>
                      </m:r>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𝐼</m:t>
                          </m:r>
                        </m:e>
                        <m:sub>
                          <m:d>
                            <m:dPr>
                              <m:ctrlPr>
                                <a:rPr lang="de-DE" sz="200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m:t>
                              </m:r>
                            </m:e>
                          </m:d>
                        </m:sub>
                      </m:sSub>
                      <m:d>
                        <m:dPr>
                          <m:ctrlPr>
                            <a:rPr lang="de-DE" sz="2000" i="1">
                              <a:latin typeface="Cambria Math" panose="02040503050406030204" pitchFamily="18" charset="0"/>
                            </a:rPr>
                          </m:ctrlPr>
                        </m:dPr>
                        <m:e>
                          <m:r>
                            <a:rPr lang="de-DE" sz="2000" i="1">
                              <a:latin typeface="Cambria Math"/>
                            </a:rPr>
                            <m:t>𝑥</m:t>
                          </m:r>
                        </m:e>
                      </m:d>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3995936" y="1452846"/>
                <a:ext cx="4042610" cy="430182"/>
              </a:xfrm>
              <a:prstGeom prst="rect">
                <a:avLst/>
              </a:prstGeom>
              <a:blipFill rotWithShape="1">
                <a:blip r:embed="rId12"/>
                <a:stretch>
                  <a:fillRect/>
                </a:stretch>
              </a:blipFill>
            </p:spPr>
            <p:txBody>
              <a:bodyPr/>
              <a:lstStyle/>
              <a:p>
                <a:r>
                  <a:rPr lang="de-DE">
                    <a:noFill/>
                  </a:rPr>
                  <a:t> </a:t>
                </a:r>
              </a:p>
            </p:txBody>
          </p:sp>
        </mc:Fallback>
      </mc:AlternateContent>
      <p:sp>
        <p:nvSpPr>
          <p:cNvPr id="27" name="Textfeld 26"/>
          <p:cNvSpPr txBox="1"/>
          <p:nvPr/>
        </p:nvSpPr>
        <p:spPr>
          <a:xfrm>
            <a:off x="715616" y="5143940"/>
            <a:ext cx="4432448" cy="400110"/>
          </a:xfrm>
          <a:prstGeom prst="rect">
            <a:avLst/>
          </a:prstGeom>
          <a:noFill/>
        </p:spPr>
        <p:txBody>
          <a:bodyPr wrap="square" rtlCol="0">
            <a:spAutoFit/>
          </a:bodyPr>
          <a:lstStyle/>
          <a:p>
            <a:r>
              <a:rPr lang="de-DE" sz="2000" dirty="0">
                <a:latin typeface="+mn-lt"/>
              </a:rPr>
              <a:t>und über die 1. Ableitung die Dichte </a:t>
            </a:r>
          </a:p>
        </p:txBody>
      </p:sp>
    </p:spTree>
    <p:extLst>
      <p:ext uri="{BB962C8B-B14F-4D97-AF65-F5344CB8AC3E}">
        <p14:creationId xmlns:p14="http://schemas.microsoft.com/office/powerpoint/2010/main" val="643616041"/>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409</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7" name="Textfeld 16"/>
              <p:cNvSpPr txBox="1"/>
              <p:nvPr/>
            </p:nvSpPr>
            <p:spPr>
              <a:xfrm>
                <a:off x="468312" y="1052736"/>
                <a:ext cx="6119911" cy="407099"/>
              </a:xfrm>
              <a:prstGeom prst="rect">
                <a:avLst/>
              </a:prstGeom>
              <a:noFill/>
            </p:spPr>
            <p:txBody>
              <a:bodyPr wrap="square" rtlCol="0">
                <a:spAutoFit/>
              </a:bodyPr>
              <a:lstStyle/>
              <a:p>
                <a:r>
                  <a:rPr lang="de-DE" sz="2000" dirty="0">
                    <a:latin typeface="+mn-lt"/>
                  </a:rPr>
                  <a:t>&gt; </a:t>
                </a:r>
                <a:r>
                  <a:rPr lang="de-DE" sz="2000" b="1" i="1" dirty="0">
                    <a:solidFill>
                      <a:srgbClr val="0070C0"/>
                    </a:solidFill>
                    <a:latin typeface="+mn-lt"/>
                  </a:rPr>
                  <a:t>Stetige Gleichverteilung auf [0, 2] und </a:t>
                </a:r>
                <a14:m>
                  <m:oMath xmlns:m="http://schemas.openxmlformats.org/officeDocument/2006/math">
                    <m:r>
                      <a:rPr lang="de-DE" sz="2000" b="1" i="1">
                        <a:solidFill>
                          <a:srgbClr val="0070C0"/>
                        </a:solidFill>
                        <a:latin typeface="Cambria Math"/>
                      </a:rPr>
                      <m:t>𝑼</m:t>
                    </m:r>
                    <m:r>
                      <a:rPr lang="de-DE" sz="2000" b="1" i="1">
                        <a:solidFill>
                          <a:srgbClr val="0070C0"/>
                        </a:solidFill>
                        <a:latin typeface="Cambria Math"/>
                      </a:rPr>
                      <m:t>=</m:t>
                    </m:r>
                    <m:sSup>
                      <m:sSupPr>
                        <m:ctrlPr>
                          <a:rPr lang="de-DE" sz="2000" b="1" i="1">
                            <a:solidFill>
                              <a:srgbClr val="0070C0"/>
                            </a:solidFill>
                            <a:latin typeface="Cambria Math" panose="02040503050406030204" pitchFamily="18" charset="0"/>
                          </a:rPr>
                        </m:ctrlPr>
                      </m:sSupPr>
                      <m:e>
                        <m:r>
                          <a:rPr lang="de-DE" sz="2000" b="1" i="1">
                            <a:solidFill>
                              <a:srgbClr val="0070C0"/>
                            </a:solidFill>
                            <a:latin typeface="Cambria Math"/>
                          </a:rPr>
                          <m:t>𝑿</m:t>
                        </m:r>
                      </m:e>
                      <m:sup>
                        <m:r>
                          <a:rPr lang="de-DE" sz="2000" b="1" i="1">
                            <a:solidFill>
                              <a:srgbClr val="0070C0"/>
                            </a:solidFill>
                            <a:latin typeface="Cambria Math"/>
                          </a:rPr>
                          <m:t>𝟐</m:t>
                        </m:r>
                      </m:sup>
                    </m:sSup>
                  </m:oMath>
                </a14:m>
                <a:r>
                  <a:rPr lang="de-DE" sz="2000" b="1" i="1" dirty="0">
                    <a:solidFill>
                      <a:srgbClr val="0070C0"/>
                    </a:solidFill>
                  </a:rPr>
                  <a:t>:</a:t>
                </a:r>
                <a:endParaRPr lang="de-DE" sz="2000" b="1" i="1" dirty="0">
                  <a:solidFill>
                    <a:srgbClr val="0070C0"/>
                  </a:solidFill>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468312" y="1052736"/>
                <a:ext cx="6119911" cy="407099"/>
              </a:xfrm>
              <a:prstGeom prst="rect">
                <a:avLst/>
              </a:prstGeom>
              <a:blipFill rotWithShape="1">
                <a:blip r:embed="rId3"/>
                <a:stretch>
                  <a:fillRect l="-1096" t="-6061"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9" name="Textfeld 8"/>
              <p:cNvSpPr txBox="1"/>
              <p:nvPr/>
            </p:nvSpPr>
            <p:spPr>
              <a:xfrm>
                <a:off x="715616" y="1863037"/>
                <a:ext cx="5656584" cy="400110"/>
              </a:xfrm>
              <a:prstGeom prst="rect">
                <a:avLst/>
              </a:prstGeom>
              <a:noFill/>
            </p:spPr>
            <p:txBody>
              <a:bodyPr wrap="square" rtlCol="0">
                <a:spAutoFit/>
              </a:bodyPr>
              <a:lstStyle/>
              <a:p>
                <a:r>
                  <a:rPr lang="de-DE" sz="2000" dirty="0">
                    <a:latin typeface="+mn-lt"/>
                  </a:rPr>
                  <a:t>Betrachte Funktion </a:t>
                </a:r>
                <a:r>
                  <a:rPr lang="de-DE" sz="2000" i="1" dirty="0">
                    <a:latin typeface="+mn-lt"/>
                  </a:rPr>
                  <a:t> </a:t>
                </a:r>
                <a14:m>
                  <m:oMath xmlns:m="http://schemas.openxmlformats.org/officeDocument/2006/math">
                    <m:r>
                      <a:rPr lang="de-DE" sz="2000" b="0" i="1" smtClean="0">
                        <a:latin typeface="Cambria Math"/>
                      </a:rPr>
                      <m:t>𝑈</m:t>
                    </m:r>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𝑋</m:t>
                        </m:r>
                      </m:e>
                      <m:sup>
                        <m:r>
                          <a:rPr lang="de-DE" sz="2000" b="0" i="1" smtClean="0">
                            <a:latin typeface="Cambria Math"/>
                          </a:rPr>
                          <m:t>2</m:t>
                        </m:r>
                      </m:sup>
                    </m:sSup>
                  </m:oMath>
                </a14:m>
                <a:r>
                  <a:rPr lang="de-DE" sz="2000" dirty="0">
                    <a:latin typeface="+mn-lt"/>
                  </a:rPr>
                  <a:t>.</a:t>
                </a:r>
              </a:p>
            </p:txBody>
          </p:sp>
        </mc:Choice>
        <mc:Fallback xmlns="">
          <p:sp>
            <p:nvSpPr>
              <p:cNvPr id="9" name="Textfeld 8"/>
              <p:cNvSpPr txBox="1">
                <a:spLocks noRot="1" noChangeAspect="1" noMove="1" noResize="1" noEditPoints="1" noAdjustHandles="1" noChangeArrowheads="1" noChangeShapeType="1" noTextEdit="1"/>
              </p:cNvSpPr>
              <p:nvPr/>
            </p:nvSpPr>
            <p:spPr>
              <a:xfrm>
                <a:off x="715616" y="1863037"/>
                <a:ext cx="5656584" cy="400110"/>
              </a:xfrm>
              <a:prstGeom prst="rect">
                <a:avLst/>
              </a:prstGeom>
              <a:blipFill rotWithShape="1">
                <a:blip r:embed="rId4"/>
                <a:stretch>
                  <a:fillRect l="-1078"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1384396" y="2780932"/>
                <a:ext cx="397969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𝑈</m:t>
                          </m:r>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𝑈</m:t>
                          </m:r>
                          <m:r>
                            <a:rPr lang="de-DE" sz="2000" b="0" i="1" smtClean="0">
                              <a:latin typeface="Cambria Math"/>
                              <a:ea typeface="Cambria Math"/>
                            </a:rPr>
                            <m:t>≤</m:t>
                          </m:r>
                          <m:r>
                            <a:rPr lang="de-DE" sz="2000" b="0" i="1" smtClean="0">
                              <a:latin typeface="Cambria Math"/>
                              <a:ea typeface="Cambria Math"/>
                            </a:rPr>
                            <m:t>𝑢</m:t>
                          </m:r>
                        </m:e>
                      </m:d>
                      <m:r>
                        <a:rPr lang="de-DE" sz="2000" b="0" i="1" smtClean="0">
                          <a:latin typeface="Cambria Math"/>
                        </a:rPr>
                        <m:t>=</m:t>
                      </m:r>
                      <m:r>
                        <a:rPr lang="de-DE" sz="2000" i="1">
                          <a:latin typeface="Cambria Math"/>
                        </a:rPr>
                        <m:t>𝑃</m:t>
                      </m:r>
                      <m:d>
                        <m:dPr>
                          <m:ctrlPr>
                            <a:rPr lang="de-DE" sz="2000" i="1">
                              <a:latin typeface="Cambria Math" panose="02040503050406030204" pitchFamily="18" charset="0"/>
                            </a:rPr>
                          </m:ctrlPr>
                        </m:dPr>
                        <m:e>
                          <m:sSup>
                            <m:sSupPr>
                              <m:ctrlPr>
                                <a:rPr lang="de-DE" sz="2000" i="1" smtClean="0">
                                  <a:latin typeface="Cambria Math" panose="02040503050406030204" pitchFamily="18" charset="0"/>
                                </a:rPr>
                              </m:ctrlPr>
                            </m:sSupPr>
                            <m:e>
                              <m:r>
                                <a:rPr lang="de-DE" sz="2000" b="0" i="1" smtClean="0">
                                  <a:latin typeface="Cambria Math"/>
                                </a:rPr>
                                <m:t>𝑋</m:t>
                              </m:r>
                            </m:e>
                            <m:sup>
                              <m:r>
                                <a:rPr lang="de-DE" sz="2000" b="0" i="1" smtClean="0">
                                  <a:latin typeface="Cambria Math"/>
                                </a:rPr>
                                <m:t>2</m:t>
                              </m:r>
                            </m:sup>
                          </m:sSup>
                          <m:r>
                            <a:rPr lang="de-DE" sz="2000" i="1">
                              <a:latin typeface="Cambria Math"/>
                              <a:ea typeface="Cambria Math"/>
                            </a:rPr>
                            <m:t>≤</m:t>
                          </m:r>
                          <m:r>
                            <a:rPr lang="de-DE" sz="2000" b="0" i="1" smtClean="0">
                              <a:latin typeface="Cambria Math"/>
                              <a:ea typeface="Cambria Math"/>
                            </a:rPr>
                            <m:t>𝑢</m:t>
                          </m:r>
                        </m:e>
                      </m:d>
                    </m:oMath>
                  </m:oMathPara>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384396" y="2780932"/>
                <a:ext cx="3979692" cy="400110"/>
              </a:xfrm>
              <a:prstGeom prst="rect">
                <a:avLst/>
              </a:prstGeom>
              <a:blipFill rotWithShape="1">
                <a:blip r:embed="rId5"/>
                <a:stretch>
                  <a:fillRect b="-15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2119916" y="3326918"/>
                <a:ext cx="3244171" cy="40357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ea typeface="Cambria Math"/>
                            </a:rPr>
                            <m:t>≤</m:t>
                          </m:r>
                          <m:rad>
                            <m:radPr>
                              <m:degHide m:val="on"/>
                              <m:ctrlPr>
                                <a:rPr lang="de-DE" sz="2000" b="0" i="1" smtClean="0">
                                  <a:latin typeface="Cambria Math" panose="02040503050406030204" pitchFamily="18" charset="0"/>
                                  <a:ea typeface="Cambria Math"/>
                                </a:rPr>
                              </m:ctrlPr>
                            </m:radPr>
                            <m:deg/>
                            <m:e>
                              <m:r>
                                <a:rPr lang="de-DE" sz="2000" b="0" i="1" smtClean="0">
                                  <a:latin typeface="Cambria Math"/>
                                  <a:ea typeface="Cambria Math"/>
                                </a:rPr>
                                <m:t>𝑢</m:t>
                              </m:r>
                            </m:e>
                          </m:rad>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𝑋</m:t>
                          </m:r>
                        </m:sub>
                      </m:sSub>
                      <m:d>
                        <m:dPr>
                          <m:ctrlPr>
                            <a:rPr lang="de-DE" sz="2000" b="0" i="1" smtClean="0">
                              <a:latin typeface="Cambria Math" panose="02040503050406030204" pitchFamily="18" charset="0"/>
                            </a:rPr>
                          </m:ctrlPr>
                        </m:dPr>
                        <m:e>
                          <m:rad>
                            <m:radPr>
                              <m:degHide m:val="on"/>
                              <m:ctrlPr>
                                <a:rPr lang="de-DE" sz="2000" b="0" i="1" smtClean="0">
                                  <a:latin typeface="Cambria Math" panose="02040503050406030204" pitchFamily="18" charset="0"/>
                                </a:rPr>
                              </m:ctrlPr>
                            </m:radPr>
                            <m:deg/>
                            <m:e>
                              <m:r>
                                <a:rPr lang="de-DE" sz="2000" b="0" i="1" smtClean="0">
                                  <a:latin typeface="Cambria Math"/>
                                </a:rPr>
                                <m:t>𝑢</m:t>
                              </m:r>
                            </m:e>
                          </m:rad>
                        </m:e>
                      </m:d>
                    </m:oMath>
                  </m:oMathPara>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2119916" y="3326918"/>
                <a:ext cx="3244171" cy="403572"/>
              </a:xfrm>
              <a:prstGeom prst="rect">
                <a:avLst/>
              </a:prstGeom>
              <a:blipFill rotWithShape="1">
                <a:blip r:embed="rId6"/>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715616" y="2283384"/>
                <a:ext cx="2921550" cy="400110"/>
              </a:xfrm>
              <a:prstGeom prst="rect">
                <a:avLst/>
              </a:prstGeom>
              <a:noFill/>
            </p:spPr>
            <p:txBody>
              <a:bodyPr wrap="square" rtlCol="0">
                <a:spAutoFit/>
              </a:bodyPr>
              <a:lstStyle/>
              <a:p>
                <a:r>
                  <a:rPr lang="de-DE" sz="2000" dirty="0">
                    <a:latin typeface="+mn-lt"/>
                  </a:rPr>
                  <a:t>Dann gilt für</a:t>
                </a:r>
                <a:r>
                  <a:rPr lang="de-DE" sz="2000" dirty="0"/>
                  <a:t> </a:t>
                </a:r>
                <a14:m>
                  <m:oMath xmlns:m="http://schemas.openxmlformats.org/officeDocument/2006/math">
                    <m:r>
                      <a:rPr lang="de-DE" sz="2000" b="0" i="1" smtClean="0">
                        <a:latin typeface="Cambria Math"/>
                        <a:ea typeface="Cambria Math"/>
                      </a:rPr>
                      <m:t>𝑢</m:t>
                    </m:r>
                    <m:r>
                      <a:rPr lang="de-DE" sz="2000" i="1">
                        <a:latin typeface="Cambria Math"/>
                        <a:ea typeface="Cambria Math"/>
                      </a:rPr>
                      <m:t>∈</m:t>
                    </m:r>
                    <m:d>
                      <m:dPr>
                        <m:begChr m:val="["/>
                        <m:endChr m:val="]"/>
                        <m:ctrlPr>
                          <a:rPr lang="de-DE" sz="2000" i="1" smtClean="0">
                            <a:latin typeface="Cambria Math" panose="02040503050406030204" pitchFamily="18" charset="0"/>
                            <a:ea typeface="Cambria Math"/>
                          </a:rPr>
                        </m:ctrlPr>
                      </m:dPr>
                      <m:e>
                        <m:r>
                          <a:rPr lang="de-DE" sz="2000" i="1">
                            <a:latin typeface="Cambria Math"/>
                            <a:ea typeface="Cambria Math"/>
                          </a:rPr>
                          <m:t>0,</m:t>
                        </m:r>
                        <m:r>
                          <a:rPr lang="de-DE" sz="2000" i="1" smtClean="0">
                            <a:latin typeface="Cambria Math" panose="02040503050406030204" pitchFamily="18" charset="0"/>
                            <a:ea typeface="Cambria Math"/>
                          </a:rPr>
                          <m:t>4</m:t>
                        </m:r>
                      </m:e>
                    </m:d>
                  </m:oMath>
                </a14:m>
                <a:r>
                  <a:rPr lang="de-DE" sz="2000" dirty="0"/>
                  <a:t>:</a:t>
                </a:r>
              </a:p>
            </p:txBody>
          </p:sp>
        </mc:Choice>
        <mc:Fallback xmlns="">
          <p:sp>
            <p:nvSpPr>
              <p:cNvPr id="13" name="Textfeld 12"/>
              <p:cNvSpPr txBox="1">
                <a:spLocks noRot="1" noChangeAspect="1" noMove="1" noResize="1" noEditPoints="1" noAdjustHandles="1" noChangeArrowheads="1" noChangeShapeType="1" noTextEdit="1"/>
              </p:cNvSpPr>
              <p:nvPr/>
            </p:nvSpPr>
            <p:spPr>
              <a:xfrm>
                <a:off x="715616" y="2283384"/>
                <a:ext cx="2921550" cy="400110"/>
              </a:xfrm>
              <a:prstGeom prst="rect">
                <a:avLst/>
              </a:prstGeom>
              <a:blipFill>
                <a:blip r:embed="rId7"/>
                <a:stretch>
                  <a:fillRect l="-2083" t="-9231" b="-2769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2119917" y="3822021"/>
                <a:ext cx="3979692" cy="43261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=0.5</m:t>
                      </m:r>
                      <m:rad>
                        <m:radPr>
                          <m:degHide m:val="on"/>
                          <m:ctrlPr>
                            <a:rPr lang="de-DE" sz="2000" i="1">
                              <a:latin typeface="Cambria Math" panose="02040503050406030204" pitchFamily="18" charset="0"/>
                            </a:rPr>
                          </m:ctrlPr>
                        </m:radPr>
                        <m:deg/>
                        <m:e>
                          <m:r>
                            <a:rPr lang="de-DE" sz="2000" i="1">
                              <a:latin typeface="Cambria Math"/>
                            </a:rPr>
                            <m:t>𝑢</m:t>
                          </m:r>
                        </m:e>
                      </m:ra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ad>
                            <m:radPr>
                              <m:degHide m:val="on"/>
                              <m:ctrlPr>
                                <a:rPr lang="de-DE" sz="2000" i="1">
                                  <a:latin typeface="Cambria Math" panose="02040503050406030204" pitchFamily="18" charset="0"/>
                                </a:rPr>
                              </m:ctrlPr>
                            </m:radPr>
                            <m:deg/>
                            <m:e>
                              <m:r>
                                <a:rPr lang="de-DE" sz="2000" i="1">
                                  <a:latin typeface="Cambria Math"/>
                                </a:rPr>
                                <m:t>𝑢</m:t>
                              </m:r>
                            </m:e>
                          </m:rad>
                        </m:e>
                      </m:d>
                      <m:r>
                        <a:rPr lang="de-DE" sz="2000" b="0" i="1" smtClean="0">
                          <a:latin typeface="Cambria Math"/>
                        </a:rPr>
                        <m:t>=0.5</m:t>
                      </m:r>
                      <m:rad>
                        <m:radPr>
                          <m:degHide m:val="on"/>
                          <m:ctrlPr>
                            <a:rPr lang="de-DE" sz="2000" i="1">
                              <a:latin typeface="Cambria Math" panose="02040503050406030204" pitchFamily="18" charset="0"/>
                            </a:rPr>
                          </m:ctrlPr>
                        </m:radPr>
                        <m:deg/>
                        <m:e>
                          <m:r>
                            <a:rPr lang="de-DE" sz="2000" i="1">
                              <a:latin typeface="Cambria Math"/>
                            </a:rPr>
                            <m:t>𝑢</m:t>
                          </m:r>
                        </m:e>
                      </m:ra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4</m:t>
                              </m:r>
                            </m:e>
                          </m:d>
                        </m:sub>
                      </m:sSub>
                      <m:d>
                        <m:dPr>
                          <m:ctrlPr>
                            <a:rPr lang="de-DE" sz="2000" i="1">
                              <a:latin typeface="Cambria Math" panose="02040503050406030204" pitchFamily="18" charset="0"/>
                            </a:rPr>
                          </m:ctrlPr>
                        </m:dPr>
                        <m:e>
                          <m:r>
                            <a:rPr lang="de-DE" sz="2000" b="0" i="1" smtClean="0">
                              <a:latin typeface="Cambria Math"/>
                            </a:rPr>
                            <m:t>𝑢</m:t>
                          </m:r>
                        </m:e>
                      </m:d>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119917" y="3822021"/>
                <a:ext cx="3979692" cy="432619"/>
              </a:xfrm>
              <a:prstGeom prst="rect">
                <a:avLst/>
              </a:prstGeom>
              <a:blipFill rotWithShape="1">
                <a:blip r:embed="rId8"/>
                <a:stretch>
                  <a:fillRect/>
                </a:stretch>
              </a:blipFill>
            </p:spPr>
            <p:txBody>
              <a:bodyPr/>
              <a:lstStyle/>
              <a:p>
                <a:r>
                  <a:rPr lang="de-DE">
                    <a:noFill/>
                  </a:rPr>
                  <a:t> </a:t>
                </a:r>
              </a:p>
            </p:txBody>
          </p:sp>
        </mc:Fallback>
      </mc:AlternateContent>
      <p:sp>
        <p:nvSpPr>
          <p:cNvPr id="16" name="Textfeld 15"/>
          <p:cNvSpPr txBox="1"/>
          <p:nvPr/>
        </p:nvSpPr>
        <p:spPr>
          <a:xfrm>
            <a:off x="715615" y="4244060"/>
            <a:ext cx="5872607" cy="400110"/>
          </a:xfrm>
          <a:prstGeom prst="rect">
            <a:avLst/>
          </a:prstGeom>
          <a:noFill/>
        </p:spPr>
        <p:txBody>
          <a:bodyPr wrap="square" rtlCol="0">
            <a:spAutoFit/>
          </a:bodyPr>
          <a:lstStyle/>
          <a:p>
            <a:r>
              <a:rPr lang="de-DE" sz="2000" dirty="0">
                <a:latin typeface="+mn-lt"/>
              </a:rPr>
              <a:t>Insgesamt erhält man daraus dann</a:t>
            </a:r>
          </a:p>
        </p:txBody>
      </p:sp>
      <mc:AlternateContent xmlns:mc="http://schemas.openxmlformats.org/markup-compatibility/2006" xmlns:a14="http://schemas.microsoft.com/office/drawing/2010/main">
        <mc:Choice Requires="a14">
          <p:sp>
            <p:nvSpPr>
              <p:cNvPr id="22" name="Textfeld 21"/>
              <p:cNvSpPr txBox="1"/>
              <p:nvPr/>
            </p:nvSpPr>
            <p:spPr>
              <a:xfrm>
                <a:off x="1360893" y="4680506"/>
                <a:ext cx="4042610" cy="43261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𝑈</m:t>
                          </m:r>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=0.5</m:t>
                      </m:r>
                      <m:rad>
                        <m:radPr>
                          <m:degHide m:val="on"/>
                          <m:ctrlPr>
                            <a:rPr lang="de-DE" sz="2000" i="1">
                              <a:latin typeface="Cambria Math" panose="02040503050406030204" pitchFamily="18" charset="0"/>
                            </a:rPr>
                          </m:ctrlPr>
                        </m:radPr>
                        <m:deg/>
                        <m:e>
                          <m:r>
                            <a:rPr lang="de-DE" sz="2000" i="1">
                              <a:latin typeface="Cambria Math"/>
                            </a:rPr>
                            <m:t>𝑢</m:t>
                          </m:r>
                        </m:e>
                      </m:rad>
                      <m:sSub>
                        <m:sSubPr>
                          <m:ctrlPr>
                            <a:rPr lang="de-DE" sz="2000" b="0" i="1" smtClean="0">
                              <a:latin typeface="Cambria Math" panose="02040503050406030204" pitchFamily="18" charset="0"/>
                            </a:rPr>
                          </m:ctrlPr>
                        </m:sSubPr>
                        <m:e>
                          <m:r>
                            <a:rPr lang="de-DE" sz="2000" b="0" i="1" smtClean="0">
                              <a:latin typeface="Cambria Math"/>
                            </a:rPr>
                            <m:t> </m:t>
                          </m:r>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0,4</m:t>
                              </m:r>
                            </m:e>
                          </m:d>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𝐼</m:t>
                          </m:r>
                        </m:e>
                        <m:sub>
                          <m:d>
                            <m:dPr>
                              <m:ctrlPr>
                                <a:rPr lang="de-DE" sz="2000" i="1" smtClean="0">
                                  <a:latin typeface="Cambria Math" panose="02040503050406030204" pitchFamily="18" charset="0"/>
                                </a:rPr>
                              </m:ctrlPr>
                            </m:dPr>
                            <m:e>
                              <m:r>
                                <a:rPr lang="de-DE" sz="2000" b="0" i="1" smtClean="0">
                                  <a:latin typeface="Cambria Math"/>
                                </a:rPr>
                                <m:t>4,</m:t>
                              </m:r>
                              <m:r>
                                <a:rPr lang="de-DE" sz="2000" b="0" i="1" smtClean="0">
                                  <a:latin typeface="Cambria Math"/>
                                  <a:ea typeface="Cambria Math"/>
                                </a:rPr>
                                <m:t>∞</m:t>
                              </m:r>
                            </m:e>
                          </m:d>
                        </m:sub>
                      </m:sSub>
                      <m:d>
                        <m:dPr>
                          <m:ctrlPr>
                            <a:rPr lang="de-DE" sz="2000" i="1">
                              <a:latin typeface="Cambria Math" panose="02040503050406030204" pitchFamily="18" charset="0"/>
                            </a:rPr>
                          </m:ctrlPr>
                        </m:dPr>
                        <m:e>
                          <m:r>
                            <a:rPr lang="de-DE" sz="2000" b="0" i="1" smtClean="0">
                              <a:latin typeface="Cambria Math"/>
                            </a:rPr>
                            <m:t>𝑢</m:t>
                          </m:r>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360893" y="4680506"/>
                <a:ext cx="4042610" cy="432619"/>
              </a:xfrm>
              <a:prstGeom prst="rect">
                <a:avLst/>
              </a:prstGeom>
              <a:blipFill rotWithShape="1">
                <a:blip r:embed="rId9"/>
                <a:stretch>
                  <a:fillRect/>
                </a:stretch>
              </a:blipFill>
            </p:spPr>
            <p:txBody>
              <a:bodyPr/>
              <a:lstStyle/>
              <a:p>
                <a:r>
                  <a:rPr lang="de-DE">
                    <a:noFill/>
                  </a:rPr>
                  <a:t> </a:t>
                </a:r>
              </a:p>
            </p:txBody>
          </p:sp>
        </mc:Fallback>
      </mc:AlternateContent>
      <p:sp>
        <p:nvSpPr>
          <p:cNvPr id="23" name="Textfeld 22"/>
          <p:cNvSpPr txBox="1"/>
          <p:nvPr/>
        </p:nvSpPr>
        <p:spPr>
          <a:xfrm>
            <a:off x="715616" y="5143940"/>
            <a:ext cx="4432448" cy="400110"/>
          </a:xfrm>
          <a:prstGeom prst="rect">
            <a:avLst/>
          </a:prstGeom>
          <a:noFill/>
        </p:spPr>
        <p:txBody>
          <a:bodyPr wrap="square" rtlCol="0">
            <a:spAutoFit/>
          </a:bodyPr>
          <a:lstStyle/>
          <a:p>
            <a:r>
              <a:rPr lang="de-DE" sz="2000" dirty="0">
                <a:latin typeface="+mn-lt"/>
              </a:rPr>
              <a:t>und über die 1. Ableitung die Dichte </a:t>
            </a:r>
          </a:p>
        </p:txBody>
      </p:sp>
      <mc:AlternateContent xmlns:mc="http://schemas.openxmlformats.org/markup-compatibility/2006" xmlns:a14="http://schemas.microsoft.com/office/drawing/2010/main">
        <mc:Choice Requires="a14">
          <p:sp>
            <p:nvSpPr>
              <p:cNvPr id="24" name="Textfeld 23"/>
              <p:cNvSpPr txBox="1"/>
              <p:nvPr/>
            </p:nvSpPr>
            <p:spPr>
              <a:xfrm>
                <a:off x="1384396" y="5508380"/>
                <a:ext cx="4042610" cy="72808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𝑈</m:t>
                          </m:r>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4</m:t>
                          </m:r>
                          <m:rad>
                            <m:radPr>
                              <m:degHide m:val="on"/>
                              <m:ctrlPr>
                                <a:rPr lang="de-DE" sz="2000" b="0" i="1" smtClean="0">
                                  <a:latin typeface="Cambria Math" panose="02040503050406030204" pitchFamily="18" charset="0"/>
                                </a:rPr>
                              </m:ctrlPr>
                            </m:radPr>
                            <m:deg/>
                            <m:e>
                              <m:r>
                                <a:rPr lang="de-DE" sz="2000" b="0" i="1" smtClean="0">
                                  <a:latin typeface="Cambria Math"/>
                                </a:rPr>
                                <m:t>𝑢</m:t>
                              </m:r>
                            </m:e>
                          </m:rad>
                        </m:den>
                      </m:f>
                      <m:r>
                        <a:rPr lang="de-DE" sz="2000" b="0" i="1" smtClean="0">
                          <a:latin typeface="Cambria Math"/>
                        </a:rPr>
                        <m:t> </m:t>
                      </m:r>
                      <m:sSub>
                        <m:sSubPr>
                          <m:ctrlPr>
                            <a:rPr lang="de-DE" sz="2000" i="1">
                              <a:latin typeface="Cambria Math" panose="02040503050406030204" pitchFamily="18" charset="0"/>
                            </a:rPr>
                          </m:ctrlPr>
                        </m:sSubPr>
                        <m:e>
                          <m:r>
                            <a:rPr lang="de-DE" sz="2000" i="1">
                              <a:latin typeface="Cambria Math"/>
                            </a:rPr>
                            <m:t>𝐼</m:t>
                          </m:r>
                        </m:e>
                        <m:sub>
                          <m:d>
                            <m:dPr>
                              <m:ctrlPr>
                                <a:rPr lang="de-DE" sz="2000" i="1" smtClean="0">
                                  <a:latin typeface="Cambria Math" panose="02040503050406030204" pitchFamily="18" charset="0"/>
                                </a:rPr>
                              </m:ctrlPr>
                            </m:dPr>
                            <m:e>
                              <m:r>
                                <a:rPr lang="de-DE" sz="2000" b="0" i="1" smtClean="0">
                                  <a:latin typeface="Cambria Math"/>
                                </a:rPr>
                                <m:t>0, 4</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384396" y="5508380"/>
                <a:ext cx="4042610" cy="728084"/>
              </a:xfrm>
              <a:prstGeom prst="rect">
                <a:avLst/>
              </a:prstGeom>
              <a:blipFill rotWithShape="1">
                <a:blip r:embed="rId10"/>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393485" y="1452846"/>
                <a:ext cx="3466547" cy="422039"/>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0.5 </m:t>
                        </m:r>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0,2</m:t>
                            </m:r>
                          </m:e>
                        </m:d>
                      </m:sub>
                    </m:sSub>
                    <m:d>
                      <m:dPr>
                        <m:ctrlPr>
                          <a:rPr lang="de-DE" sz="2000" b="0" i="1" smtClean="0">
                            <a:latin typeface="Cambria Math" panose="02040503050406030204" pitchFamily="18" charset="0"/>
                          </a:rPr>
                        </m:ctrlPr>
                      </m:dPr>
                      <m:e>
                        <m:r>
                          <a:rPr lang="de-DE" sz="2000" b="0" i="1" smtClean="0">
                            <a:latin typeface="Cambria Math"/>
                          </a:rPr>
                          <m:t>𝑥</m:t>
                        </m:r>
                      </m:e>
                    </m:d>
                  </m:oMath>
                </a14:m>
                <a:r>
                  <a:rPr lang="de-DE" sz="2000" dirty="0">
                    <a:latin typeface="+mn-lt"/>
                  </a:rPr>
                  <a:t>  mit</a:t>
                </a:r>
              </a:p>
            </p:txBody>
          </p:sp>
        </mc:Choice>
        <mc:Fallback xmlns="">
          <p:sp>
            <p:nvSpPr>
              <p:cNvPr id="27" name="Textfeld 26"/>
              <p:cNvSpPr txBox="1">
                <a:spLocks noRot="1" noChangeAspect="1" noMove="1" noResize="1" noEditPoints="1" noAdjustHandles="1" noChangeArrowheads="1" noChangeShapeType="1" noTextEdit="1"/>
              </p:cNvSpPr>
              <p:nvPr/>
            </p:nvSpPr>
            <p:spPr>
              <a:xfrm>
                <a:off x="1393485" y="1452846"/>
                <a:ext cx="3466547" cy="422039"/>
              </a:xfrm>
              <a:prstGeom prst="rect">
                <a:avLst/>
              </a:prstGeom>
              <a:blipFill rotWithShape="1">
                <a:blip r:embed="rId11"/>
                <a:stretch>
                  <a:fillRect l="-880" t="-7143" b="-18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4142614" y="1452845"/>
                <a:ext cx="4176464"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=0.5</m:t>
                      </m:r>
                      <m:r>
                        <a:rPr lang="de-DE" sz="2000" b="0" i="1" smtClean="0">
                          <a:latin typeface="Cambria Math"/>
                        </a:rPr>
                        <m:t>𝑥</m:t>
                      </m:r>
                      <m:sSub>
                        <m:sSubPr>
                          <m:ctrlPr>
                            <a:rPr lang="de-DE" sz="2000" b="0" i="1" smtClean="0">
                              <a:latin typeface="Cambria Math" panose="02040503050406030204" pitchFamily="18" charset="0"/>
                            </a:rPr>
                          </m:ctrlPr>
                        </m:sSubPr>
                        <m:e>
                          <m:r>
                            <a:rPr lang="de-DE" sz="2000" b="0" i="1" smtClean="0">
                              <a:latin typeface="Cambria Math"/>
                            </a:rPr>
                            <m:t> </m:t>
                          </m:r>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0,2</m:t>
                              </m:r>
                            </m:e>
                          </m:d>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𝐼</m:t>
                          </m:r>
                        </m:e>
                        <m:sub>
                          <m:d>
                            <m:dPr>
                              <m:ctrlPr>
                                <a:rPr lang="de-DE" sz="2000" i="1" smtClean="0">
                                  <a:latin typeface="Cambria Math" panose="02040503050406030204" pitchFamily="18" charset="0"/>
                                </a:rPr>
                              </m:ctrlPr>
                            </m:dPr>
                            <m:e>
                              <m:r>
                                <a:rPr lang="de-DE" sz="2000" b="0" i="1" smtClean="0">
                                  <a:latin typeface="Cambria Math"/>
                                </a:rPr>
                                <m:t>2,</m:t>
                              </m:r>
                              <m:r>
                                <a:rPr lang="de-DE" sz="2000" b="0" i="1" smtClean="0">
                                  <a:latin typeface="Cambria Math"/>
                                  <a:ea typeface="Cambria Math"/>
                                </a:rPr>
                                <m:t>∞</m:t>
                              </m:r>
                            </m:e>
                          </m:d>
                        </m:sub>
                      </m:sSub>
                      <m:d>
                        <m:dPr>
                          <m:ctrlPr>
                            <a:rPr lang="de-DE" sz="2000" i="1">
                              <a:latin typeface="Cambria Math" panose="02040503050406030204" pitchFamily="18" charset="0"/>
                            </a:rPr>
                          </m:ctrlPr>
                        </m:dPr>
                        <m:e>
                          <m:r>
                            <a:rPr lang="de-DE" sz="2000" i="1">
                              <a:latin typeface="Cambria Math"/>
                            </a:rPr>
                            <m:t>𝑥</m:t>
                          </m:r>
                        </m:e>
                      </m:d>
                    </m:oMath>
                  </m:oMathPara>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4142614" y="1452845"/>
                <a:ext cx="4176464" cy="422039"/>
              </a:xfrm>
              <a:prstGeom prst="rect">
                <a:avLst/>
              </a:prstGeom>
              <a:blipFill rotWithShape="1">
                <a:blip r:embed="rId12"/>
                <a:stretch>
                  <a:fillRect/>
                </a:stretch>
              </a:blipFill>
            </p:spPr>
            <p:txBody>
              <a:bodyPr/>
              <a:lstStyle/>
              <a:p>
                <a:r>
                  <a:rPr lang="de-DE">
                    <a:noFill/>
                  </a:rPr>
                  <a:t> </a:t>
                </a:r>
              </a:p>
            </p:txBody>
          </p:sp>
        </mc:Fallback>
      </mc:AlternateContent>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619847026"/>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410</a:t>
            </a:r>
            <a:endParaRPr lang="de-DE" sz="8000" b="1" dirty="0">
              <a:solidFill>
                <a:schemeClr val="tx1"/>
              </a:solidFill>
              <a:latin typeface="+mj-lt"/>
            </a:endParaRPr>
          </a:p>
        </p:txBody>
      </p:sp>
      <p:sp>
        <p:nvSpPr>
          <p:cNvPr id="17" name="Textfeld 16"/>
          <p:cNvSpPr txBox="1"/>
          <p:nvPr/>
        </p:nvSpPr>
        <p:spPr>
          <a:xfrm>
            <a:off x="468312" y="1052736"/>
            <a:ext cx="6119911" cy="400110"/>
          </a:xfrm>
          <a:prstGeom prst="rect">
            <a:avLst/>
          </a:prstGeom>
          <a:noFill/>
        </p:spPr>
        <p:txBody>
          <a:bodyPr wrap="square" rtlCol="0">
            <a:spAutoFit/>
          </a:bodyPr>
          <a:lstStyle/>
          <a:p>
            <a:r>
              <a:rPr lang="de-DE" sz="2000" dirty="0">
                <a:latin typeface="+mn-lt"/>
              </a:rPr>
              <a:t>&gt; </a:t>
            </a:r>
            <a:r>
              <a:rPr lang="de-DE" sz="2000" b="1" i="1" dirty="0">
                <a:solidFill>
                  <a:srgbClr val="0070C0"/>
                </a:solidFill>
                <a:latin typeface="+mn-lt"/>
              </a:rPr>
              <a:t>Exponentialverteilung und Lineartransformation</a:t>
            </a:r>
            <a:r>
              <a:rPr lang="de-DE" sz="2000" b="1" i="1" dirty="0">
                <a:solidFill>
                  <a:srgbClr val="0070C0"/>
                </a:solidFill>
              </a:rPr>
              <a:t>:</a:t>
            </a:r>
            <a:endParaRPr lang="de-DE" sz="2000" b="1" i="1" dirty="0">
              <a:solidFill>
                <a:srgbClr val="0070C0"/>
              </a:solidFill>
              <a:latin typeface="+mn-lt"/>
            </a:endParaRPr>
          </a:p>
        </p:txBody>
      </p:sp>
      <p:sp>
        <p:nvSpPr>
          <p:cNvPr id="9" name="Textfeld 8"/>
          <p:cNvSpPr txBox="1"/>
          <p:nvPr/>
        </p:nvSpPr>
        <p:spPr>
          <a:xfrm>
            <a:off x="745682" y="2492896"/>
            <a:ext cx="7066678" cy="400110"/>
          </a:xfrm>
          <a:prstGeom prst="rect">
            <a:avLst/>
          </a:prstGeom>
          <a:noFill/>
        </p:spPr>
        <p:txBody>
          <a:bodyPr wrap="square" rtlCol="0">
            <a:spAutoFit/>
          </a:bodyPr>
          <a:lstStyle/>
          <a:p>
            <a:r>
              <a:rPr lang="de-DE" sz="2000" dirty="0">
                <a:latin typeface="+mn-lt"/>
              </a:rPr>
              <a:t>Betrachte die lineare transformierte (standardisierte) Größe</a:t>
            </a:r>
          </a:p>
        </p:txBody>
      </p:sp>
      <mc:AlternateContent xmlns:mc="http://schemas.openxmlformats.org/markup-compatibility/2006" xmlns:a14="http://schemas.microsoft.com/office/drawing/2010/main">
        <mc:Choice Requires="a14">
          <p:sp>
            <p:nvSpPr>
              <p:cNvPr id="10" name="Textfeld 9"/>
              <p:cNvSpPr txBox="1"/>
              <p:nvPr/>
            </p:nvSpPr>
            <p:spPr>
              <a:xfrm>
                <a:off x="1393485" y="1452846"/>
                <a:ext cx="3970603" cy="432683"/>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=0.05</m:t>
                    </m:r>
                    <m:sSup>
                      <m:sSupPr>
                        <m:ctrlPr>
                          <a:rPr lang="de-DE" sz="2000" b="0" i="1" smtClean="0">
                            <a:latin typeface="Cambria Math" panose="02040503050406030204" pitchFamily="18" charset="0"/>
                          </a:rPr>
                        </m:ctrlPr>
                      </m:sSupPr>
                      <m:e>
                        <m:r>
                          <a:rPr lang="de-DE" sz="2000" b="0" i="1" smtClean="0">
                            <a:latin typeface="Cambria Math"/>
                          </a:rPr>
                          <m:t>𝑒</m:t>
                        </m:r>
                      </m:e>
                      <m:sup>
                        <m:r>
                          <a:rPr lang="de-DE" sz="2000" b="0" i="1" smtClean="0">
                            <a:latin typeface="Cambria Math"/>
                          </a:rPr>
                          <m:t>−0.05</m:t>
                        </m:r>
                        <m:r>
                          <a:rPr lang="de-DE" sz="2000" b="0" i="1" smtClean="0">
                            <a:latin typeface="Cambria Math"/>
                          </a:rPr>
                          <m:t>𝑥</m:t>
                        </m:r>
                      </m:sup>
                    </m:sSup>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m:t>
                            </m:r>
                            <m:d>
                              <m:dPr>
                                <m:begChr m:val=""/>
                                <m:ctrlPr>
                                  <a:rPr lang="de-DE" sz="2000" b="0" i="1" smtClean="0">
                                    <a:latin typeface="Cambria Math" panose="02040503050406030204" pitchFamily="18" charset="0"/>
                                  </a:rPr>
                                </m:ctrlPr>
                              </m:dPr>
                              <m:e>
                                <m:r>
                                  <a:rPr lang="de-DE" sz="2000" b="0" i="1" smtClean="0">
                                    <a:latin typeface="Cambria Math"/>
                                    <a:ea typeface="Cambria Math"/>
                                  </a:rPr>
                                  <m:t>∞</m:t>
                                </m:r>
                              </m:e>
                            </m:d>
                          </m:e>
                        </m:d>
                      </m:sub>
                    </m:sSub>
                    <m:d>
                      <m:dPr>
                        <m:ctrlPr>
                          <a:rPr lang="de-DE" sz="2000" b="0" i="1" smtClean="0">
                            <a:latin typeface="Cambria Math" panose="02040503050406030204" pitchFamily="18" charset="0"/>
                          </a:rPr>
                        </m:ctrlPr>
                      </m:dPr>
                      <m:e>
                        <m:r>
                          <a:rPr lang="de-DE" sz="2000" b="0" i="1" smtClean="0">
                            <a:latin typeface="Cambria Math"/>
                          </a:rPr>
                          <m:t>𝑥</m:t>
                        </m:r>
                      </m:e>
                    </m:d>
                  </m:oMath>
                </a14:m>
                <a:r>
                  <a:rPr lang="de-DE" sz="2000" dirty="0">
                    <a:latin typeface="+mn-lt"/>
                  </a:rPr>
                  <a:t>  mit</a:t>
                </a:r>
              </a:p>
            </p:txBody>
          </p:sp>
        </mc:Choice>
        <mc:Fallback xmlns="">
          <p:sp>
            <p:nvSpPr>
              <p:cNvPr id="10" name="Textfeld 9"/>
              <p:cNvSpPr txBox="1">
                <a:spLocks noRot="1" noChangeAspect="1" noMove="1" noResize="1" noEditPoints="1" noAdjustHandles="1" noChangeArrowheads="1" noChangeShapeType="1" noTextEdit="1"/>
              </p:cNvSpPr>
              <p:nvPr/>
            </p:nvSpPr>
            <p:spPr>
              <a:xfrm>
                <a:off x="1393485" y="1452846"/>
                <a:ext cx="3970603" cy="432683"/>
              </a:xfrm>
              <a:prstGeom prst="rect">
                <a:avLst/>
              </a:prstGeom>
              <a:blipFill rotWithShape="1">
                <a:blip r:embed="rId3"/>
                <a:stretch>
                  <a:fillRect l="-768" t="-53521" b="-13380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414386" y="1988840"/>
                <a:ext cx="5389862" cy="43268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1−</m:t>
                          </m:r>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−0.05</m:t>
                              </m:r>
                              <m:r>
                                <a:rPr lang="de-DE" sz="2000" i="1">
                                  <a:latin typeface="Cambria Math"/>
                                </a:rPr>
                                <m:t>𝑥</m:t>
                              </m:r>
                            </m:sup>
                          </m:sSup>
                        </m:e>
                      </m:d>
                      <m:r>
                        <a:rPr lang="de-DE" sz="2000" b="0" i="1" smtClean="0">
                          <a:latin typeface="Cambria Math"/>
                        </a:rPr>
                        <m:t> </m:t>
                      </m:r>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d>
                                <m:dPr>
                                  <m:begChr m:val=""/>
                                  <m:ctrlPr>
                                    <a:rPr lang="de-DE" sz="2000" i="1">
                                      <a:latin typeface="Cambria Math" panose="02040503050406030204" pitchFamily="18" charset="0"/>
                                    </a:rPr>
                                  </m:ctrlPr>
                                </m:dPr>
                                <m:e>
                                  <m:r>
                                    <a:rPr lang="de-DE" sz="2000" i="1">
                                      <a:latin typeface="Cambria Math"/>
                                      <a:ea typeface="Cambria Math"/>
                                    </a:rPr>
                                    <m:t>∞</m:t>
                                  </m:r>
                                </m:e>
                              </m:d>
                            </m:e>
                          </m:d>
                        </m:sub>
                      </m:sSub>
                      <m:d>
                        <m:dPr>
                          <m:ctrlPr>
                            <a:rPr lang="de-DE" sz="2000" i="1">
                              <a:latin typeface="Cambria Math" panose="02040503050406030204" pitchFamily="18" charset="0"/>
                            </a:rPr>
                          </m:ctrlPr>
                        </m:dPr>
                        <m:e>
                          <m:r>
                            <a:rPr lang="de-DE" sz="2000" i="1">
                              <a:latin typeface="Cambria Math"/>
                            </a:rPr>
                            <m:t>𝑥</m:t>
                          </m:r>
                        </m:e>
                      </m:d>
                    </m:oMath>
                  </m:oMathPara>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414386" y="1988840"/>
                <a:ext cx="5389862" cy="432683"/>
              </a:xfrm>
              <a:prstGeom prst="rect">
                <a:avLst/>
              </a:prstGeom>
              <a:blipFill rotWithShape="1">
                <a:blip r:embed="rId4"/>
                <a:stretch>
                  <a:fillRect t="-53521" b="-13380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450246" y="2872691"/>
                <a:ext cx="3157614" cy="6665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𝑍</m:t>
                      </m:r>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panose="02040503050406030204" pitchFamily="18" charset="0"/>
                            </a:rPr>
                            <m:t>𝑋</m:t>
                          </m:r>
                          <m:r>
                            <a:rPr lang="de-DE" sz="2000" b="0" i="1" smtClean="0">
                              <a:latin typeface="Cambria Math"/>
                            </a:rPr>
                            <m:t>−20</m:t>
                          </m:r>
                        </m:num>
                        <m:den>
                          <m:r>
                            <a:rPr lang="de-DE" sz="2000" b="0" i="1" smtClean="0">
                              <a:latin typeface="Cambria Math"/>
                            </a:rPr>
                            <m:t>20</m:t>
                          </m:r>
                        </m:den>
                      </m:f>
                      <m:r>
                        <a:rPr lang="de-DE" sz="2000" b="0" i="1" smtClean="0">
                          <a:latin typeface="Cambria Math"/>
                        </a:rPr>
                        <m:t>=0.05</m:t>
                      </m:r>
                      <m:r>
                        <a:rPr lang="de-DE" sz="2000" b="0" i="1" smtClean="0">
                          <a:latin typeface="Cambria Math"/>
                        </a:rPr>
                        <m:t>𝑋</m:t>
                      </m:r>
                      <m:r>
                        <a:rPr lang="de-DE" sz="2000" b="0" i="1" smtClean="0">
                          <a:latin typeface="Cambria Math"/>
                        </a:rPr>
                        <m:t>−1</m:t>
                      </m:r>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450246" y="2872691"/>
                <a:ext cx="3157614" cy="666529"/>
              </a:xfrm>
              <a:prstGeom prst="rect">
                <a:avLst/>
              </a:prstGeom>
              <a:blipFill>
                <a:blip r:embed="rId5"/>
                <a:stretch>
                  <a:fillRect/>
                </a:stretch>
              </a:blipFill>
            </p:spPr>
            <p:txBody>
              <a:bodyPr/>
              <a:lstStyle/>
              <a:p>
                <a:r>
                  <a:rPr lang="en-US">
                    <a:noFill/>
                  </a:rPr>
                  <a:t> </a:t>
                </a:r>
              </a:p>
            </p:txBody>
          </p:sp>
        </mc:Fallback>
      </mc:AlternateContent>
      <p:sp>
        <p:nvSpPr>
          <p:cNvPr id="15" name="Textfeld 14"/>
          <p:cNvSpPr txBox="1"/>
          <p:nvPr/>
        </p:nvSpPr>
        <p:spPr>
          <a:xfrm>
            <a:off x="758082" y="3645024"/>
            <a:ext cx="1797694" cy="400110"/>
          </a:xfrm>
          <a:prstGeom prst="rect">
            <a:avLst/>
          </a:prstGeom>
          <a:noFill/>
        </p:spPr>
        <p:txBody>
          <a:bodyPr wrap="square" rtlCol="0">
            <a:spAutoFit/>
          </a:bodyPr>
          <a:lstStyle/>
          <a:p>
            <a:r>
              <a:rPr lang="de-DE" sz="2000" dirty="0">
                <a:latin typeface="+mn-lt"/>
              </a:rPr>
              <a:t>Dann gilt: </a:t>
            </a:r>
          </a:p>
        </p:txBody>
      </p:sp>
      <mc:AlternateContent xmlns:mc="http://schemas.openxmlformats.org/markup-compatibility/2006" xmlns:a14="http://schemas.microsoft.com/office/drawing/2010/main">
        <mc:Choice Requires="a14">
          <p:sp>
            <p:nvSpPr>
              <p:cNvPr id="16" name="Textfeld 15"/>
              <p:cNvSpPr txBox="1"/>
              <p:nvPr/>
            </p:nvSpPr>
            <p:spPr>
              <a:xfrm>
                <a:off x="1414386" y="4149080"/>
                <a:ext cx="452576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𝑍</m:t>
                          </m:r>
                        </m:sub>
                      </m:sSub>
                      <m:d>
                        <m:dPr>
                          <m:ctrlPr>
                            <a:rPr lang="de-DE" sz="2000" b="0" i="1" smtClean="0">
                              <a:latin typeface="Cambria Math" panose="02040503050406030204" pitchFamily="18" charset="0"/>
                            </a:rPr>
                          </m:ctrlPr>
                        </m:dPr>
                        <m:e>
                          <m:r>
                            <a:rPr lang="de-DE" sz="2000" b="0" i="1" smtClean="0">
                              <a:latin typeface="Cambria Math"/>
                            </a:rPr>
                            <m:t>𝑧</m:t>
                          </m:r>
                        </m:e>
                      </m:d>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𝑍</m:t>
                          </m:r>
                          <m:r>
                            <a:rPr lang="de-DE" sz="2000" b="0" i="1" smtClean="0">
                              <a:latin typeface="Cambria Math"/>
                              <a:ea typeface="Cambria Math"/>
                            </a:rPr>
                            <m:t>≤</m:t>
                          </m:r>
                          <m:r>
                            <a:rPr lang="de-DE" sz="2000" b="0" i="1" smtClean="0">
                              <a:latin typeface="Cambria Math"/>
                              <a:ea typeface="Cambria Math"/>
                            </a:rPr>
                            <m:t>𝑧</m:t>
                          </m:r>
                        </m:e>
                      </m:d>
                      <m:r>
                        <a:rPr lang="de-DE" sz="2000" b="0" i="1" smtClean="0">
                          <a:latin typeface="Cambria Math"/>
                        </a:rPr>
                        <m:t>=</m:t>
                      </m:r>
                      <m:r>
                        <a:rPr lang="de-DE" sz="2000" i="1">
                          <a:latin typeface="Cambria Math"/>
                        </a:rPr>
                        <m:t>𝑃</m:t>
                      </m:r>
                      <m:d>
                        <m:dPr>
                          <m:ctrlPr>
                            <a:rPr lang="de-DE" sz="2000" i="1">
                              <a:latin typeface="Cambria Math" panose="02040503050406030204" pitchFamily="18" charset="0"/>
                            </a:rPr>
                          </m:ctrlPr>
                        </m:dPr>
                        <m:e>
                          <m:r>
                            <a:rPr lang="de-DE" sz="2000" b="0" i="1" smtClean="0">
                              <a:latin typeface="Cambria Math"/>
                            </a:rPr>
                            <m:t>0.05</m:t>
                          </m:r>
                          <m:r>
                            <a:rPr lang="de-DE" sz="2000" b="0" i="1" smtClean="0">
                              <a:latin typeface="Cambria Math"/>
                            </a:rPr>
                            <m:t>𝑋</m:t>
                          </m:r>
                          <m:r>
                            <a:rPr lang="de-DE" sz="2000" b="0" i="1" smtClean="0">
                              <a:latin typeface="Cambria Math"/>
                            </a:rPr>
                            <m:t>−1≤</m:t>
                          </m:r>
                          <m:r>
                            <a:rPr lang="de-DE" sz="2000" b="0" i="1" smtClean="0">
                              <a:latin typeface="Cambria Math"/>
                              <a:ea typeface="Cambria Math"/>
                            </a:rPr>
                            <m:t>𝑧</m:t>
                          </m:r>
                        </m:e>
                      </m:d>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414386" y="4149080"/>
                <a:ext cx="4525766" cy="400110"/>
              </a:xfrm>
              <a:prstGeom prst="rect">
                <a:avLst/>
              </a:prstGeom>
              <a:blipFill rotWithShape="1">
                <a:blip r:embed="rId6"/>
                <a:stretch>
                  <a:fillRect b="-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2149906" y="4695066"/>
                <a:ext cx="472635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ea typeface="Cambria Math"/>
                            </a:rPr>
                            <m:t>≤20</m:t>
                          </m:r>
                          <m:r>
                            <a:rPr lang="de-DE" sz="2000" b="0" i="1" smtClean="0">
                              <a:latin typeface="Cambria Math"/>
                              <a:ea typeface="Cambria Math"/>
                            </a:rPr>
                            <m:t>𝑧</m:t>
                          </m:r>
                          <m:r>
                            <a:rPr lang="de-DE" sz="2000" b="0" i="1" smtClean="0">
                              <a:latin typeface="Cambria Math"/>
                              <a:ea typeface="Cambria Math"/>
                            </a:rPr>
                            <m:t>+20</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𝐹</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20</m:t>
                          </m:r>
                          <m:r>
                            <a:rPr lang="de-DE" sz="2000" b="0" i="1" smtClean="0">
                              <a:latin typeface="Cambria Math"/>
                            </a:rPr>
                            <m:t>𝑧</m:t>
                          </m:r>
                          <m:r>
                            <a:rPr lang="de-DE" sz="2000" b="0" i="1" smtClean="0">
                              <a:latin typeface="Cambria Math"/>
                            </a:rPr>
                            <m:t>+20</m:t>
                          </m:r>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149906" y="4695066"/>
                <a:ext cx="4726350" cy="400110"/>
              </a:xfrm>
              <a:prstGeom prst="rect">
                <a:avLst/>
              </a:prstGeom>
              <a:blipFill rotWithShape="1">
                <a:blip r:embed="rId7"/>
                <a:stretch>
                  <a:fillRect b="-15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2149906" y="5229200"/>
                <a:ext cx="5389862" cy="45550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1−</m:t>
                          </m:r>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−0.05</m:t>
                              </m:r>
                              <m:d>
                                <m:dPr>
                                  <m:ctrlPr>
                                    <a:rPr lang="de-DE" sz="2000" i="1" smtClean="0">
                                      <a:latin typeface="Cambria Math" panose="02040503050406030204" pitchFamily="18" charset="0"/>
                                    </a:rPr>
                                  </m:ctrlPr>
                                </m:dPr>
                                <m:e>
                                  <m:r>
                                    <a:rPr lang="de-DE" sz="2000" b="0" i="1" smtClean="0">
                                      <a:latin typeface="Cambria Math"/>
                                    </a:rPr>
                                    <m:t>20</m:t>
                                  </m:r>
                                  <m:r>
                                    <a:rPr lang="de-DE" sz="2000" b="0" i="1" smtClean="0">
                                      <a:latin typeface="Cambria Math"/>
                                    </a:rPr>
                                    <m:t>𝑧</m:t>
                                  </m:r>
                                  <m:r>
                                    <a:rPr lang="de-DE" sz="2000" b="0" i="1" smtClean="0">
                                      <a:latin typeface="Cambria Math"/>
                                    </a:rPr>
                                    <m:t>+20</m:t>
                                  </m:r>
                                </m:e>
                              </m:d>
                            </m:sup>
                          </m:sSup>
                        </m:e>
                      </m:d>
                      <m:r>
                        <a:rPr lang="de-DE" sz="2000" b="0" i="1" smtClean="0">
                          <a:latin typeface="Cambria Math"/>
                        </a:rPr>
                        <m:t> </m:t>
                      </m:r>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d>
                                <m:dPr>
                                  <m:begChr m:val=""/>
                                  <m:ctrlPr>
                                    <a:rPr lang="de-DE" sz="2000" i="1">
                                      <a:latin typeface="Cambria Math" panose="02040503050406030204" pitchFamily="18" charset="0"/>
                                    </a:rPr>
                                  </m:ctrlPr>
                                </m:dPr>
                                <m:e>
                                  <m:r>
                                    <a:rPr lang="de-DE" sz="2000" i="1">
                                      <a:latin typeface="Cambria Math"/>
                                      <a:ea typeface="Cambria Math"/>
                                    </a:rPr>
                                    <m:t>∞</m:t>
                                  </m:r>
                                </m:e>
                              </m:d>
                            </m:e>
                          </m:d>
                        </m:sub>
                      </m:sSub>
                      <m:d>
                        <m:dPr>
                          <m:ctrlPr>
                            <a:rPr lang="de-DE" sz="2000" i="1">
                              <a:latin typeface="Cambria Math" panose="02040503050406030204" pitchFamily="18" charset="0"/>
                            </a:rPr>
                          </m:ctrlPr>
                        </m:dPr>
                        <m:e>
                          <m:r>
                            <a:rPr lang="de-DE" sz="2000" b="0" i="1" smtClean="0">
                              <a:latin typeface="Cambria Math"/>
                            </a:rPr>
                            <m:t>20</m:t>
                          </m:r>
                          <m:r>
                            <a:rPr lang="de-DE" sz="2000" b="0" i="1" smtClean="0">
                              <a:latin typeface="Cambria Math"/>
                            </a:rPr>
                            <m:t>𝑧</m:t>
                          </m:r>
                          <m:r>
                            <a:rPr lang="de-DE" sz="2000" b="0" i="1" smtClean="0">
                              <a:latin typeface="Cambria Math"/>
                            </a:rPr>
                            <m:t>+20</m:t>
                          </m:r>
                        </m:e>
                      </m:d>
                    </m:oMath>
                  </m:oMathPara>
                </a14:m>
                <a:endParaRPr lang="de-DE" sz="2000" dirty="0">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2149906" y="5229200"/>
                <a:ext cx="5389862" cy="455509"/>
              </a:xfrm>
              <a:prstGeom prst="rect">
                <a:avLst/>
              </a:prstGeom>
              <a:blipFill rotWithShape="1">
                <a:blip r:embed="rId8"/>
                <a:stretch>
                  <a:fillRect t="-46667" b="-12533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2165415" y="5849267"/>
                <a:ext cx="5389862" cy="43268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1−</m:t>
                          </m:r>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b="0" i="1" smtClean="0">
                                  <a:latin typeface="Cambria Math"/>
                                </a:rPr>
                                <m:t>𝑧</m:t>
                              </m:r>
                              <m:r>
                                <a:rPr lang="de-DE" sz="2000" b="0" i="1" smtClean="0">
                                  <a:latin typeface="Cambria Math"/>
                                </a:rPr>
                                <m:t>−1</m:t>
                              </m:r>
                            </m:sup>
                          </m:sSup>
                        </m:e>
                      </m:d>
                      <m:r>
                        <a:rPr lang="de-DE" sz="2000" b="0" i="1" smtClean="0">
                          <a:latin typeface="Cambria Math"/>
                        </a:rPr>
                        <m:t> </m:t>
                      </m:r>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d>
                                <m:dPr>
                                  <m:begChr m:val=""/>
                                  <m:ctrlPr>
                                    <a:rPr lang="de-DE" sz="2000" i="1">
                                      <a:latin typeface="Cambria Math" panose="02040503050406030204" pitchFamily="18" charset="0"/>
                                    </a:rPr>
                                  </m:ctrlPr>
                                </m:dPr>
                                <m:e>
                                  <m:r>
                                    <a:rPr lang="de-DE" sz="2000" i="1">
                                      <a:latin typeface="Cambria Math"/>
                                      <a:ea typeface="Cambria Math"/>
                                    </a:rPr>
                                    <m:t>∞</m:t>
                                  </m:r>
                                </m:e>
                              </m:d>
                            </m:e>
                          </m:d>
                        </m:sub>
                      </m:sSub>
                      <m:d>
                        <m:dPr>
                          <m:ctrlPr>
                            <a:rPr lang="de-DE" sz="2000" i="1">
                              <a:latin typeface="Cambria Math" panose="02040503050406030204" pitchFamily="18" charset="0"/>
                            </a:rPr>
                          </m:ctrlPr>
                        </m:dPr>
                        <m:e>
                          <m:r>
                            <a:rPr lang="de-DE" sz="2000" b="0" i="1" smtClean="0">
                              <a:latin typeface="Cambria Math"/>
                            </a:rPr>
                            <m:t>20</m:t>
                          </m:r>
                          <m:r>
                            <a:rPr lang="de-DE" sz="2000" b="0" i="1" smtClean="0">
                              <a:latin typeface="Cambria Math"/>
                            </a:rPr>
                            <m:t>𝑧</m:t>
                          </m:r>
                          <m:r>
                            <a:rPr lang="de-DE" sz="2000" b="0" i="1" smtClean="0">
                              <a:latin typeface="Cambria Math"/>
                            </a:rPr>
                            <m:t>+20</m:t>
                          </m:r>
                        </m:e>
                      </m:d>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2165415" y="5849267"/>
                <a:ext cx="5389862" cy="432683"/>
              </a:xfrm>
              <a:prstGeom prst="rect">
                <a:avLst/>
              </a:prstGeom>
              <a:blipFill rotWithShape="1">
                <a:blip r:embed="rId9"/>
                <a:stretch>
                  <a:fillRect t="-54930" b="-132394"/>
                </a:stretch>
              </a:blipFill>
            </p:spPr>
            <p:txBody>
              <a:bodyPr/>
              <a:lstStyle/>
              <a:p>
                <a:r>
                  <a:rPr lang="de-DE">
                    <a:noFill/>
                  </a:rPr>
                  <a:t> </a:t>
                </a:r>
              </a:p>
            </p:txBody>
          </p:sp>
        </mc:Fallback>
      </mc:AlternateContent>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1416399680"/>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7" name="Textfeld 6"/>
              <p:cNvSpPr txBox="1"/>
              <p:nvPr/>
            </p:nvSpPr>
            <p:spPr>
              <a:xfrm>
                <a:off x="1979712" y="1268760"/>
                <a:ext cx="5389862" cy="43268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1−</m:t>
                          </m:r>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b="0" i="1" smtClean="0">
                                  <a:latin typeface="Cambria Math"/>
                                </a:rPr>
                                <m:t>𝑧</m:t>
                              </m:r>
                              <m:r>
                                <a:rPr lang="de-DE" sz="2000" b="0" i="1" smtClean="0">
                                  <a:latin typeface="Cambria Math"/>
                                </a:rPr>
                                <m:t>−1</m:t>
                              </m:r>
                            </m:sup>
                          </m:sSup>
                        </m:e>
                      </m:d>
                      <m:r>
                        <a:rPr lang="de-DE" sz="2000" b="0" i="1" smtClean="0">
                          <a:latin typeface="Cambria Math"/>
                        </a:rPr>
                        <m:t> </m:t>
                      </m:r>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b="0" i="1" smtClean="0">
                                  <a:latin typeface="Cambria Math"/>
                                </a:rPr>
                                <m:t>−1</m:t>
                              </m:r>
                              <m:r>
                                <a:rPr lang="de-DE" sz="2000" i="1">
                                  <a:latin typeface="Cambria Math"/>
                                </a:rPr>
                                <m:t>,</m:t>
                              </m:r>
                              <m:d>
                                <m:dPr>
                                  <m:begChr m:val=""/>
                                  <m:ctrlPr>
                                    <a:rPr lang="de-DE" sz="2000" i="1">
                                      <a:latin typeface="Cambria Math" panose="02040503050406030204" pitchFamily="18" charset="0"/>
                                    </a:rPr>
                                  </m:ctrlPr>
                                </m:dPr>
                                <m:e>
                                  <m:r>
                                    <a:rPr lang="de-DE" sz="2000" i="1">
                                      <a:latin typeface="Cambria Math"/>
                                      <a:ea typeface="Cambria Math"/>
                                    </a:rPr>
                                    <m:t>∞</m:t>
                                  </m:r>
                                </m:e>
                              </m:d>
                            </m:e>
                          </m:d>
                        </m:sub>
                      </m:sSub>
                      <m:d>
                        <m:dPr>
                          <m:ctrlPr>
                            <a:rPr lang="de-DE" sz="2000" i="1">
                              <a:latin typeface="Cambria Math" panose="02040503050406030204" pitchFamily="18" charset="0"/>
                            </a:rPr>
                          </m:ctrlPr>
                        </m:dPr>
                        <m:e>
                          <m:r>
                            <a:rPr lang="de-DE" sz="2000" b="0" i="1" smtClean="0">
                              <a:latin typeface="Cambria Math"/>
                            </a:rPr>
                            <m:t>𝑧</m:t>
                          </m:r>
                        </m:e>
                      </m:d>
                    </m:oMath>
                  </m:oMathPara>
                </a14:m>
                <a:endParaRPr lang="de-DE" sz="2000" dirty="0">
                  <a:latin typeface="+mn-lt"/>
                </a:endParaRPr>
              </a:p>
            </p:txBody>
          </p:sp>
        </mc:Choice>
        <mc:Fallback xmlns="">
          <p:sp>
            <p:nvSpPr>
              <p:cNvPr id="7" name="Textfeld 6"/>
              <p:cNvSpPr txBox="1">
                <a:spLocks noRot="1" noChangeAspect="1" noMove="1" noResize="1" noEditPoints="1" noAdjustHandles="1" noChangeArrowheads="1" noChangeShapeType="1" noTextEdit="1"/>
              </p:cNvSpPr>
              <p:nvPr/>
            </p:nvSpPr>
            <p:spPr>
              <a:xfrm>
                <a:off x="1979712" y="1268760"/>
                <a:ext cx="5389862" cy="432683"/>
              </a:xfrm>
              <a:prstGeom prst="rect">
                <a:avLst/>
              </a:prstGeom>
              <a:blipFill rotWithShape="1">
                <a:blip r:embed="rId4"/>
                <a:stretch>
                  <a:fillRect t="-54930" b="-132394"/>
                </a:stretch>
              </a:blipFill>
            </p:spPr>
            <p:txBody>
              <a:bodyPr/>
              <a:lstStyle/>
              <a:p>
                <a:r>
                  <a:rPr lang="de-DE">
                    <a:noFill/>
                  </a:rPr>
                  <a:t> </a:t>
                </a:r>
              </a:p>
            </p:txBody>
          </p:sp>
        </mc:Fallback>
      </mc:AlternateContent>
      <p:sp>
        <p:nvSpPr>
          <p:cNvPr id="8" name="Textfeld 7"/>
          <p:cNvSpPr txBox="1"/>
          <p:nvPr/>
        </p:nvSpPr>
        <p:spPr>
          <a:xfrm>
            <a:off x="770257" y="1772816"/>
            <a:ext cx="7233460" cy="400110"/>
          </a:xfrm>
          <a:prstGeom prst="rect">
            <a:avLst/>
          </a:prstGeom>
          <a:noFill/>
        </p:spPr>
        <p:txBody>
          <a:bodyPr wrap="square" rtlCol="0">
            <a:spAutoFit/>
          </a:bodyPr>
          <a:lstStyle/>
          <a:p>
            <a:r>
              <a:rPr lang="de-DE" sz="2000" dirty="0">
                <a:latin typeface="+mn-lt"/>
              </a:rPr>
              <a:t>Über die 1. Ableitung erhält man daraus dann die Dichte</a:t>
            </a:r>
          </a:p>
        </p:txBody>
      </p:sp>
      <mc:AlternateContent xmlns:mc="http://schemas.openxmlformats.org/markup-compatibility/2006" xmlns:a14="http://schemas.microsoft.com/office/drawing/2010/main">
        <mc:Choice Requires="a14">
          <p:sp>
            <p:nvSpPr>
              <p:cNvPr id="9" name="Textfeld 8"/>
              <p:cNvSpPr txBox="1"/>
              <p:nvPr/>
            </p:nvSpPr>
            <p:spPr>
              <a:xfrm>
                <a:off x="1393484" y="2284682"/>
                <a:ext cx="3970603" cy="432683"/>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𝑍</m:t>
                        </m:r>
                      </m:sub>
                    </m:sSub>
                    <m:d>
                      <m:dPr>
                        <m:ctrlPr>
                          <a:rPr lang="de-DE" sz="2000" b="0" i="1" smtClean="0">
                            <a:latin typeface="Cambria Math" panose="02040503050406030204" pitchFamily="18" charset="0"/>
                          </a:rPr>
                        </m:ctrlPr>
                      </m:dPr>
                      <m:e>
                        <m:r>
                          <a:rPr lang="de-DE" sz="2000" b="0" i="1" smtClean="0">
                            <a:latin typeface="Cambria Math"/>
                          </a:rPr>
                          <m:t>𝑧</m:t>
                        </m:r>
                      </m:e>
                    </m:d>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𝑒</m:t>
                        </m:r>
                      </m:e>
                      <m:sup>
                        <m:r>
                          <a:rPr lang="de-DE" sz="2000" b="0" i="1" smtClean="0">
                            <a:latin typeface="Cambria Math"/>
                          </a:rPr>
                          <m:t>−</m:t>
                        </m:r>
                        <m:r>
                          <a:rPr lang="de-DE" sz="2000" b="0" i="1" smtClean="0">
                            <a:latin typeface="Cambria Math"/>
                          </a:rPr>
                          <m:t>𝑧</m:t>
                        </m:r>
                        <m:r>
                          <a:rPr lang="de-DE" sz="2000" b="0" i="1" smtClean="0">
                            <a:latin typeface="Cambria Math"/>
                          </a:rPr>
                          <m:t>−1</m:t>
                        </m:r>
                      </m:sup>
                    </m:sSup>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−1,</m:t>
                            </m:r>
                            <m:d>
                              <m:dPr>
                                <m:begChr m:val=""/>
                                <m:ctrlPr>
                                  <a:rPr lang="de-DE" sz="2000" b="0" i="1" smtClean="0">
                                    <a:latin typeface="Cambria Math" panose="02040503050406030204" pitchFamily="18" charset="0"/>
                                  </a:rPr>
                                </m:ctrlPr>
                              </m:dPr>
                              <m:e>
                                <m:r>
                                  <a:rPr lang="de-DE" sz="2000" b="0" i="1" smtClean="0">
                                    <a:latin typeface="Cambria Math"/>
                                    <a:ea typeface="Cambria Math"/>
                                  </a:rPr>
                                  <m:t>∞</m:t>
                                </m:r>
                              </m:e>
                            </m:d>
                          </m:e>
                        </m:d>
                      </m:sub>
                    </m:sSub>
                    <m:d>
                      <m:dPr>
                        <m:ctrlPr>
                          <a:rPr lang="de-DE" sz="2000" b="0" i="1" smtClean="0">
                            <a:latin typeface="Cambria Math" panose="02040503050406030204" pitchFamily="18" charset="0"/>
                          </a:rPr>
                        </m:ctrlPr>
                      </m:dPr>
                      <m:e>
                        <m:r>
                          <a:rPr lang="de-DE" sz="2000" b="0" i="1" smtClean="0">
                            <a:latin typeface="Cambria Math"/>
                          </a:rPr>
                          <m:t>𝑧</m:t>
                        </m:r>
                      </m:e>
                    </m:d>
                  </m:oMath>
                </a14:m>
                <a:r>
                  <a:rPr lang="de-DE" sz="2000" dirty="0">
                    <a:latin typeface="+mn-lt"/>
                  </a:rPr>
                  <a:t>.</a:t>
                </a:r>
              </a:p>
            </p:txBody>
          </p:sp>
        </mc:Choice>
        <mc:Fallback xmlns="">
          <p:sp>
            <p:nvSpPr>
              <p:cNvPr id="9" name="Textfeld 8"/>
              <p:cNvSpPr txBox="1">
                <a:spLocks noRot="1" noChangeAspect="1" noMove="1" noResize="1" noEditPoints="1" noAdjustHandles="1" noChangeArrowheads="1" noChangeShapeType="1" noTextEdit="1"/>
              </p:cNvSpPr>
              <p:nvPr/>
            </p:nvSpPr>
            <p:spPr>
              <a:xfrm>
                <a:off x="1393484" y="2284682"/>
                <a:ext cx="3970603" cy="432683"/>
              </a:xfrm>
              <a:prstGeom prst="rect">
                <a:avLst/>
              </a:prstGeom>
              <a:blipFill rotWithShape="1">
                <a:blip r:embed="rId5"/>
                <a:stretch>
                  <a:fillRect l="-768" t="-54930" b="-132394"/>
                </a:stretch>
              </a:blipFill>
            </p:spPr>
            <p:txBody>
              <a:bodyPr/>
              <a:lstStyle/>
              <a:p>
                <a:r>
                  <a:rPr lang="de-DE">
                    <a:noFill/>
                  </a:rPr>
                  <a:t> </a:t>
                </a:r>
              </a:p>
            </p:txBody>
          </p:sp>
        </mc:Fallback>
      </mc:AlternateContent>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6"/>
          <a:stretch>
            <a:fillRect/>
          </a:stretch>
        </p:blipFill>
        <p:spPr>
          <a:xfrm>
            <a:off x="454665" y="3254526"/>
            <a:ext cx="7353300" cy="3019425"/>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411</a:t>
            </a:r>
            <a:endParaRPr lang="de-DE" sz="8000" b="1" dirty="0">
              <a:solidFill>
                <a:schemeClr val="tx1"/>
              </a:solidFill>
              <a:latin typeface="+mj-lt"/>
            </a:endParaRPr>
          </a:p>
        </p:txBody>
      </p:sp>
    </p:spTree>
    <p:extLst>
      <p:ext uri="{BB962C8B-B14F-4D97-AF65-F5344CB8AC3E}">
        <p14:creationId xmlns:p14="http://schemas.microsoft.com/office/powerpoint/2010/main" val="3640135432"/>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412</a:t>
            </a:r>
            <a:endParaRPr lang="de-DE" sz="8000" b="1" dirty="0">
              <a:solidFill>
                <a:schemeClr val="tx1"/>
              </a:solidFill>
              <a:latin typeface="+mj-lt"/>
            </a:endParaRPr>
          </a:p>
        </p:txBody>
      </p:sp>
      <p:sp>
        <p:nvSpPr>
          <p:cNvPr id="9" name="Textfeld 8"/>
          <p:cNvSpPr txBox="1">
            <a:spLocks noChangeArrowheads="1"/>
          </p:cNvSpPr>
          <p:nvPr/>
        </p:nvSpPr>
        <p:spPr bwMode="auto">
          <a:xfrm>
            <a:off x="468313" y="1124744"/>
            <a:ext cx="792011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Funktionen unabhängiger und identisch verteilter Zufallsvariablen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7200" y="1876425"/>
            <a:ext cx="7600950" cy="2600325"/>
          </a:xfrm>
          <a:prstGeom prst="rect">
            <a:avLst/>
          </a:prstGeom>
        </p:spPr>
      </p:pic>
    </p:spTree>
    <p:extLst>
      <p:ext uri="{BB962C8B-B14F-4D97-AF65-F5344CB8AC3E}">
        <p14:creationId xmlns:p14="http://schemas.microsoft.com/office/powerpoint/2010/main" val="754732695"/>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9"/>
          <p:cNvSpPr txBox="1">
            <a:spLocks noChangeArrowheads="1"/>
          </p:cNvSpPr>
          <p:nvPr/>
        </p:nvSpPr>
        <p:spPr bwMode="auto">
          <a:xfrm>
            <a:off x="466666" y="1036268"/>
            <a:ext cx="489742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Funktionen aus mehreren Zufallsvariablen</a:t>
            </a:r>
          </a:p>
        </p:txBody>
      </p:sp>
      <p:sp>
        <p:nvSpPr>
          <p:cNvPr id="10" name="Textfeld 9"/>
          <p:cNvSpPr txBox="1">
            <a:spLocks noChangeArrowheads="1"/>
          </p:cNvSpPr>
          <p:nvPr/>
        </p:nvSpPr>
        <p:spPr bwMode="auto">
          <a:xfrm>
            <a:off x="468313" y="1556792"/>
            <a:ext cx="44637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66666" y="2708920"/>
            <a:ext cx="71296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Beispiele: Funktionen aus mehreren Zufallsvariablen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p:nvPr/>
        </p:nvSpPr>
        <p:spPr>
          <a:xfrm>
            <a:off x="468312" y="3147295"/>
            <a:ext cx="7316145" cy="400110"/>
          </a:xfrm>
          <a:prstGeom prst="rect">
            <a:avLst/>
          </a:prstGeom>
          <a:noFill/>
        </p:spPr>
        <p:txBody>
          <a:bodyPr wrap="square" rtlCol="0">
            <a:spAutoFit/>
          </a:bodyPr>
          <a:lstStyle/>
          <a:p>
            <a:r>
              <a:rPr lang="de-DE" sz="2000" dirty="0">
                <a:latin typeface="+mn-lt"/>
              </a:rPr>
              <a:t>&gt; </a:t>
            </a:r>
            <a:r>
              <a:rPr lang="de-DE" sz="2000" b="1" i="1" dirty="0">
                <a:solidFill>
                  <a:srgbClr val="0070C0"/>
                </a:solidFill>
                <a:latin typeface="+mn-lt"/>
              </a:rPr>
              <a:t>Summen unabhängiger 0-1-Variablen:</a:t>
            </a: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413</a:t>
            </a:r>
            <a:endParaRPr lang="de-DE" sz="8000" b="1" dirty="0">
              <a:solidFill>
                <a:schemeClr val="tx1"/>
              </a:solidFill>
              <a:latin typeface="+mj-lt"/>
            </a:endParaRPr>
          </a:p>
        </p:txBody>
      </p:sp>
      <p:sp>
        <p:nvSpPr>
          <p:cNvPr id="2" name="Textfeld 1"/>
          <p:cNvSpPr txBox="1"/>
          <p:nvPr/>
        </p:nvSpPr>
        <p:spPr>
          <a:xfrm>
            <a:off x="468313" y="3553674"/>
            <a:ext cx="8207375" cy="2554545"/>
          </a:xfrm>
          <a:prstGeom prst="rect">
            <a:avLst/>
          </a:prstGeom>
          <a:noFill/>
        </p:spPr>
        <p:txBody>
          <a:bodyPr wrap="square" rtlCol="0">
            <a:spAutoFit/>
          </a:bodyPr>
          <a:lstStyle/>
          <a:p>
            <a:pPr algn="just"/>
            <a:r>
              <a:rPr lang="de-DE" sz="2000" dirty="0">
                <a:latin typeface="+mn-lt"/>
              </a:rPr>
              <a:t>Die Betrachtung des stochastischen Verhaltens einer Summe kann unterschied-</a:t>
            </a:r>
            <a:r>
              <a:rPr lang="de-DE" sz="2000" dirty="0" err="1">
                <a:latin typeface="+mn-lt"/>
              </a:rPr>
              <a:t>lich</a:t>
            </a:r>
            <a:r>
              <a:rPr lang="de-DE" sz="2000" dirty="0">
                <a:latin typeface="+mn-lt"/>
              </a:rPr>
              <a:t> motiviert sein. Angenommen die Erfolgsquote bei Telefonbefragungen eines Meinungsforschungsinstituts liege bei 40%. d.h. bei 60% aller </a:t>
            </a:r>
            <a:r>
              <a:rPr lang="de-DE" sz="2000" dirty="0" err="1">
                <a:latin typeface="+mn-lt"/>
              </a:rPr>
              <a:t>Anrufver</a:t>
            </a:r>
            <a:r>
              <a:rPr lang="de-DE" sz="2000" dirty="0">
                <a:latin typeface="+mn-lt"/>
              </a:rPr>
              <a:t>-suche legt eine angerufene Person entweder wieder auf oder ist im Weiteren nicht zu einer Befragung bereit. Hieraus könnte sich nun die Frage ergeben, wie viele Anrufe theoretisch getätigt werden müssen, um mit einer bestimmten Wahrscheinlichkeit z.B. eine bestimmte Anzahl erfolgreiche Befragungen zu erhalten.</a:t>
            </a:r>
          </a:p>
        </p:txBody>
      </p:sp>
      <p:pic>
        <p:nvPicPr>
          <p:cNvPr id="3" name="Grafik 2"/>
          <p:cNvPicPr>
            <a:picLocks noChangeAspect="1"/>
          </p:cNvPicPr>
          <p:nvPr/>
        </p:nvPicPr>
        <p:blipFill>
          <a:blip r:embed="rId3"/>
          <a:stretch>
            <a:fillRect/>
          </a:stretch>
        </p:blipFill>
        <p:spPr>
          <a:xfrm>
            <a:off x="1331640" y="2035689"/>
            <a:ext cx="6115050" cy="628650"/>
          </a:xfrm>
          <a:prstGeom prst="rect">
            <a:avLst/>
          </a:prstGeom>
        </p:spPr>
      </p:pic>
    </p:spTree>
    <p:extLst>
      <p:ext uri="{BB962C8B-B14F-4D97-AF65-F5344CB8AC3E}">
        <p14:creationId xmlns:p14="http://schemas.microsoft.com/office/powerpoint/2010/main" val="1919284506"/>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414</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7" name="Textfeld 16"/>
              <p:cNvSpPr txBox="1"/>
              <p:nvPr/>
            </p:nvSpPr>
            <p:spPr>
              <a:xfrm>
                <a:off x="913104" y="1816156"/>
                <a:ext cx="6179176"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=0</m:t>
                        </m:r>
                      </m:e>
                    </m:d>
                    <m:r>
                      <a:rPr lang="de-DE" sz="2000" b="0" i="1" smtClean="0">
                        <a:latin typeface="Cambria Math"/>
                      </a:rPr>
                      <m:t>=0.6</m:t>
                    </m:r>
                  </m:oMath>
                </a14:m>
                <a:r>
                  <a:rPr lang="de-DE" sz="2000" dirty="0">
                    <a:latin typeface="+mn-lt"/>
                  </a:rPr>
                  <a:t>  und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r>
                          <a:rPr lang="de-DE" sz="2000" b="0" i="1" smtClean="0">
                            <a:latin typeface="Cambria Math"/>
                          </a:rPr>
                          <m:t>1</m:t>
                        </m:r>
                      </m:e>
                    </m:d>
                    <m:r>
                      <a:rPr lang="de-DE" sz="2000" i="1">
                        <a:latin typeface="Cambria Math"/>
                      </a:rPr>
                      <m:t>=0.</m:t>
                    </m:r>
                    <m:r>
                      <a:rPr lang="de-DE" sz="2000" b="0" i="1" smtClean="0">
                        <a:latin typeface="Cambria Math"/>
                      </a:rPr>
                      <m:t>4</m:t>
                    </m:r>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m:t>
                    </m:r>
                    <m:r>
                      <a:rPr lang="de-DE" sz="2000" b="0" i="1" smtClean="0">
                        <a:latin typeface="Cambria Math"/>
                      </a:rPr>
                      <m:t>𝑛</m:t>
                    </m:r>
                  </m:oMath>
                </a14:m>
                <a:endParaRPr lang="de-DE" sz="20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913104" y="1816156"/>
                <a:ext cx="6179176"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Rechteck 1"/>
              <p:cNvSpPr/>
              <p:nvPr/>
            </p:nvSpPr>
            <p:spPr>
              <a:xfrm>
                <a:off x="468312" y="1107830"/>
                <a:ext cx="8207375" cy="707886"/>
              </a:xfrm>
              <a:prstGeom prst="rect">
                <a:avLst/>
              </a:prstGeom>
            </p:spPr>
            <p:txBody>
              <a:bodyPr wrap="square">
                <a:spAutoFit/>
              </a:bodyPr>
              <a:lstStyle/>
              <a:p>
                <a:pPr algn="just"/>
                <a:r>
                  <a:rPr lang="de-DE" sz="2000" dirty="0">
                    <a:latin typeface="+mn-lt"/>
                  </a:rPr>
                  <a:t>Sofern nun </a:t>
                </a:r>
                <a:r>
                  <a:rPr lang="de-DE" sz="2000" i="1" dirty="0">
                    <a:latin typeface="+mn-lt"/>
                  </a:rPr>
                  <a:t>n</a:t>
                </a:r>
                <a:r>
                  <a:rPr lang="de-DE" sz="2000" dirty="0">
                    <a:latin typeface="+mn-lt"/>
                  </a:rPr>
                  <a:t> Anrufe getätigt werden, lassen sich diese mittels </a:t>
                </a:r>
                <a:r>
                  <a:rPr lang="de-DE" sz="2000" i="1" dirty="0">
                    <a:latin typeface="+mn-lt"/>
                  </a:rPr>
                  <a:t>n</a:t>
                </a:r>
                <a:r>
                  <a:rPr lang="de-DE" sz="2000" dirty="0">
                    <a:latin typeface="+mn-lt"/>
                  </a:rPr>
                  <a:t> identisch </a:t>
                </a:r>
                <a:r>
                  <a:rPr lang="de-DE" sz="2000" dirty="0" err="1">
                    <a:latin typeface="+mn-lt"/>
                  </a:rPr>
                  <a:t>ver-teilter</a:t>
                </a:r>
                <a:r>
                  <a:rPr lang="de-DE" sz="2000" dirty="0">
                    <a:latin typeface="+mn-lt"/>
                  </a:rPr>
                  <a:t> Zufallsvariablen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beschreiben. Dabei gilt dann:</a:t>
                </a:r>
              </a:p>
            </p:txBody>
          </p:sp>
        </mc:Choice>
        <mc:Fallback xmlns="">
          <p:sp>
            <p:nvSpPr>
              <p:cNvPr id="2" name="Rechteck 1"/>
              <p:cNvSpPr>
                <a:spLocks noRot="1" noChangeAspect="1" noMove="1" noResize="1" noEditPoints="1" noAdjustHandles="1" noChangeArrowheads="1" noChangeShapeType="1" noTextEdit="1"/>
              </p:cNvSpPr>
              <p:nvPr/>
            </p:nvSpPr>
            <p:spPr>
              <a:xfrm>
                <a:off x="468312" y="1107830"/>
                <a:ext cx="8207375" cy="707886"/>
              </a:xfrm>
              <a:prstGeom prst="rect">
                <a:avLst/>
              </a:prstGeom>
              <a:blipFill rotWithShape="1">
                <a:blip r:embed="rId4"/>
                <a:stretch>
                  <a:fillRect l="-817" t="-4310" r="-743" b="-14655"/>
                </a:stretch>
              </a:blipFill>
            </p:spPr>
            <p:txBody>
              <a:bodyPr/>
              <a:lstStyle/>
              <a:p>
                <a:r>
                  <a:rPr lang="de-DE">
                    <a:noFill/>
                  </a:rPr>
                  <a:t> </a:t>
                </a:r>
              </a:p>
            </p:txBody>
          </p:sp>
        </mc:Fallback>
      </mc:AlternateContent>
      <p:sp>
        <p:nvSpPr>
          <p:cNvPr id="11" name="Textfeld 10"/>
          <p:cNvSpPr txBox="1"/>
          <p:nvPr/>
        </p:nvSpPr>
        <p:spPr>
          <a:xfrm>
            <a:off x="469855" y="2216266"/>
            <a:ext cx="3743648" cy="400110"/>
          </a:xfrm>
          <a:prstGeom prst="rect">
            <a:avLst/>
          </a:prstGeom>
          <a:noFill/>
        </p:spPr>
        <p:txBody>
          <a:bodyPr wrap="square" rtlCol="0">
            <a:spAutoFit/>
          </a:bodyPr>
          <a:lstStyle/>
          <a:p>
            <a:r>
              <a:rPr lang="de-DE" sz="2000" dirty="0">
                <a:latin typeface="+mn-lt"/>
              </a:rPr>
              <a:t>Betrachte zunächst den Fall </a:t>
            </a:r>
            <a:r>
              <a:rPr lang="de-DE" sz="2000" i="1" dirty="0">
                <a:latin typeface="+mn-lt"/>
              </a:rPr>
              <a:t>n</a:t>
            </a:r>
            <a:r>
              <a:rPr lang="de-DE" sz="2000" dirty="0">
                <a:latin typeface="+mn-lt"/>
              </a:rPr>
              <a:t> = 2:</a:t>
            </a:r>
          </a:p>
        </p:txBody>
      </p:sp>
      <mc:AlternateContent xmlns:mc="http://schemas.openxmlformats.org/markup-compatibility/2006" xmlns:a14="http://schemas.microsoft.com/office/drawing/2010/main">
        <mc:Choice Requires="a14">
          <p:sp>
            <p:nvSpPr>
              <p:cNvPr id="12" name="Textfeld 11"/>
              <p:cNvSpPr txBox="1"/>
              <p:nvPr/>
            </p:nvSpPr>
            <p:spPr>
              <a:xfrm>
                <a:off x="457200" y="4514199"/>
                <a:ext cx="6551960" cy="400110"/>
              </a:xfrm>
              <a:prstGeom prst="rect">
                <a:avLst/>
              </a:prstGeom>
              <a:noFill/>
            </p:spPr>
            <p:txBody>
              <a:bodyPr wrap="square" rtlCol="0">
                <a:spAutoFit/>
              </a:bodyPr>
              <a:lstStyle/>
              <a:p>
                <a:r>
                  <a:rPr lang="de-DE" sz="2000" dirty="0">
                    <a:latin typeface="+mn-lt"/>
                  </a:rPr>
                  <a:t>Dies impliziert für die Verteilung der Summe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oMath>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57200" y="4514199"/>
                <a:ext cx="6551960" cy="400110"/>
              </a:xfrm>
              <a:prstGeom prst="rect">
                <a:avLst/>
              </a:prstGeom>
              <a:blipFill>
                <a:blip r:embed="rId5"/>
                <a:stretch>
                  <a:fillRect l="-930" t="-9231" b="-27692"/>
                </a:stretch>
              </a:blipFill>
            </p:spPr>
            <p:txBody>
              <a:bodyPr/>
              <a:lstStyle/>
              <a:p>
                <a:r>
                  <a:rPr lang="en-US">
                    <a:noFill/>
                  </a:rPr>
                  <a:t> </a:t>
                </a:r>
              </a:p>
            </p:txBody>
          </p:sp>
        </mc:Fallback>
      </mc:AlternateContent>
      <p:pic>
        <p:nvPicPr>
          <p:cNvPr id="3" name="Grafik 2"/>
          <p:cNvPicPr>
            <a:picLocks noChangeAspect="1"/>
          </p:cNvPicPr>
          <p:nvPr/>
        </p:nvPicPr>
        <p:blipFill>
          <a:blip r:embed="rId6"/>
          <a:stretch>
            <a:fillRect/>
          </a:stretch>
        </p:blipFill>
        <p:spPr>
          <a:xfrm>
            <a:off x="1952624" y="2751769"/>
            <a:ext cx="2619375" cy="1581150"/>
          </a:xfrm>
          <a:prstGeom prst="rect">
            <a:avLst/>
          </a:prstGeom>
        </p:spPr>
      </p:pic>
      <p:pic>
        <p:nvPicPr>
          <p:cNvPr id="4" name="Grafik 3"/>
          <p:cNvPicPr>
            <a:picLocks noChangeAspect="1"/>
          </p:cNvPicPr>
          <p:nvPr/>
        </p:nvPicPr>
        <p:blipFill>
          <a:blip r:embed="rId7"/>
          <a:stretch>
            <a:fillRect/>
          </a:stretch>
        </p:blipFill>
        <p:spPr>
          <a:xfrm>
            <a:off x="1952624" y="5095589"/>
            <a:ext cx="2609850" cy="571500"/>
          </a:xfrm>
          <a:prstGeom prst="rect">
            <a:avLst/>
          </a:prstGeom>
        </p:spPr>
      </p:pic>
    </p:spTree>
    <p:extLst>
      <p:ext uri="{BB962C8B-B14F-4D97-AF65-F5344CB8AC3E}">
        <p14:creationId xmlns:p14="http://schemas.microsoft.com/office/powerpoint/2010/main" val="88576694"/>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415</a:t>
            </a:r>
            <a:endParaRPr lang="de-DE" sz="8000" b="1" dirty="0">
              <a:solidFill>
                <a:schemeClr val="tx1"/>
              </a:solidFill>
              <a:latin typeface="+mj-lt"/>
            </a:endParaRPr>
          </a:p>
        </p:txBody>
      </p:sp>
      <p:sp>
        <p:nvSpPr>
          <p:cNvPr id="11" name="Textfeld 10"/>
          <p:cNvSpPr txBox="1"/>
          <p:nvPr/>
        </p:nvSpPr>
        <p:spPr>
          <a:xfrm>
            <a:off x="468313" y="1124744"/>
            <a:ext cx="7317792" cy="400110"/>
          </a:xfrm>
          <a:prstGeom prst="rect">
            <a:avLst/>
          </a:prstGeom>
          <a:noFill/>
        </p:spPr>
        <p:txBody>
          <a:bodyPr wrap="square" rtlCol="0">
            <a:spAutoFit/>
          </a:bodyPr>
          <a:lstStyle/>
          <a:p>
            <a:r>
              <a:rPr lang="de-DE" sz="2000" dirty="0">
                <a:latin typeface="+mn-lt"/>
              </a:rPr>
              <a:t>Analog gilt weiter für </a:t>
            </a:r>
            <a:r>
              <a:rPr lang="de-DE" sz="2000" i="1" dirty="0">
                <a:latin typeface="+mn-lt"/>
              </a:rPr>
              <a:t>n</a:t>
            </a:r>
            <a:r>
              <a:rPr lang="de-DE" sz="2000" dirty="0">
                <a:latin typeface="+mn-lt"/>
              </a:rPr>
              <a:t> = 3:</a:t>
            </a:r>
          </a:p>
        </p:txBody>
      </p:sp>
      <p:sp>
        <p:nvSpPr>
          <p:cNvPr id="18" name="Textfeld 17"/>
          <p:cNvSpPr txBox="1"/>
          <p:nvPr/>
        </p:nvSpPr>
        <p:spPr>
          <a:xfrm>
            <a:off x="468313" y="4325034"/>
            <a:ext cx="7317792" cy="400110"/>
          </a:xfrm>
          <a:prstGeom prst="rect">
            <a:avLst/>
          </a:prstGeom>
          <a:noFill/>
        </p:spPr>
        <p:txBody>
          <a:bodyPr wrap="square" rtlCol="0">
            <a:spAutoFit/>
          </a:bodyPr>
          <a:lstStyle/>
          <a:p>
            <a:r>
              <a:rPr lang="de-DE" sz="2000" dirty="0">
                <a:latin typeface="+mn-lt"/>
              </a:rPr>
              <a:t>und</a:t>
            </a:r>
            <a:r>
              <a:rPr lang="de-DE" sz="2000" i="1" dirty="0">
                <a:latin typeface="+mn-lt"/>
              </a:rPr>
              <a:t> n</a:t>
            </a:r>
            <a:r>
              <a:rPr lang="de-DE" sz="2000" dirty="0">
                <a:latin typeface="+mn-lt"/>
              </a:rPr>
              <a:t> = 10:</a:t>
            </a:r>
          </a:p>
        </p:txBody>
      </p:sp>
      <p:pic>
        <p:nvPicPr>
          <p:cNvPr id="2" name="Grafik 1"/>
          <p:cNvPicPr>
            <a:picLocks noChangeAspect="1"/>
          </p:cNvPicPr>
          <p:nvPr/>
        </p:nvPicPr>
        <p:blipFill>
          <a:blip r:embed="rId3"/>
          <a:stretch>
            <a:fillRect/>
          </a:stretch>
        </p:blipFill>
        <p:spPr>
          <a:xfrm>
            <a:off x="1403648" y="1634015"/>
            <a:ext cx="5114925" cy="1638300"/>
          </a:xfrm>
          <a:prstGeom prst="rect">
            <a:avLst/>
          </a:prstGeom>
        </p:spPr>
      </p:pic>
      <p:pic>
        <p:nvPicPr>
          <p:cNvPr id="3" name="Grafik 2"/>
          <p:cNvPicPr>
            <a:picLocks noChangeAspect="1"/>
          </p:cNvPicPr>
          <p:nvPr/>
        </p:nvPicPr>
        <p:blipFill>
          <a:blip r:embed="rId4"/>
          <a:stretch>
            <a:fillRect/>
          </a:stretch>
        </p:blipFill>
        <p:spPr>
          <a:xfrm>
            <a:off x="1402219" y="3607575"/>
            <a:ext cx="3609975" cy="571500"/>
          </a:xfrm>
          <a:prstGeom prst="rect">
            <a:avLst/>
          </a:prstGeom>
        </p:spPr>
      </p:pic>
      <p:pic>
        <p:nvPicPr>
          <p:cNvPr id="4" name="Grafik 3"/>
          <p:cNvPicPr>
            <a:picLocks noChangeAspect="1"/>
          </p:cNvPicPr>
          <p:nvPr/>
        </p:nvPicPr>
        <p:blipFill>
          <a:blip r:embed="rId5"/>
          <a:stretch>
            <a:fillRect/>
          </a:stretch>
        </p:blipFill>
        <p:spPr>
          <a:xfrm>
            <a:off x="1402219" y="5034229"/>
            <a:ext cx="4648200" cy="1333500"/>
          </a:xfrm>
          <a:prstGeom prst="rect">
            <a:avLst/>
          </a:prstGeom>
        </p:spPr>
      </p:pic>
    </p:spTree>
    <p:extLst>
      <p:ext uri="{BB962C8B-B14F-4D97-AF65-F5344CB8AC3E}">
        <p14:creationId xmlns:p14="http://schemas.microsoft.com/office/powerpoint/2010/main" val="194304420"/>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416</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207400"/>
            <a:ext cx="7496175" cy="2486025"/>
          </a:xfrm>
          <a:prstGeom prst="rect">
            <a:avLst/>
          </a:prstGeom>
        </p:spPr>
      </p:pic>
    </p:spTree>
    <p:extLst>
      <p:ext uri="{BB962C8B-B14F-4D97-AF65-F5344CB8AC3E}">
        <p14:creationId xmlns:p14="http://schemas.microsoft.com/office/powerpoint/2010/main" val="142872013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39</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556792"/>
            <a:ext cx="6829425" cy="4191000"/>
          </a:xfrm>
          <a:prstGeom prst="rect">
            <a:avLst/>
          </a:prstGeom>
        </p:spPr>
      </p:pic>
    </p:spTree>
    <p:extLst>
      <p:ext uri="{BB962C8B-B14F-4D97-AF65-F5344CB8AC3E}">
        <p14:creationId xmlns:p14="http://schemas.microsoft.com/office/powerpoint/2010/main" val="2728714020"/>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p:nvPr/>
        </p:nvSpPr>
        <p:spPr>
          <a:xfrm>
            <a:off x="468312" y="1124744"/>
            <a:ext cx="7317793" cy="400110"/>
          </a:xfrm>
          <a:prstGeom prst="rect">
            <a:avLst/>
          </a:prstGeom>
          <a:noFill/>
        </p:spPr>
        <p:txBody>
          <a:bodyPr wrap="square" rtlCol="0">
            <a:spAutoFit/>
          </a:bodyPr>
          <a:lstStyle/>
          <a:p>
            <a:r>
              <a:rPr lang="de-DE" sz="2000" dirty="0">
                <a:latin typeface="+mn-lt"/>
              </a:rPr>
              <a:t>&gt;</a:t>
            </a:r>
            <a:r>
              <a:rPr lang="de-DE" sz="2000" b="1" i="1" dirty="0">
                <a:solidFill>
                  <a:srgbClr val="0070C0"/>
                </a:solidFill>
                <a:latin typeface="+mn-lt"/>
              </a:rPr>
              <a:t> Summe und Produkt bei diskreter Gleichverteilung</a:t>
            </a:r>
          </a:p>
        </p:txBody>
      </p: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417</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71563" y="1826400"/>
            <a:ext cx="5610225" cy="3810000"/>
          </a:xfrm>
          <a:prstGeom prst="rect">
            <a:avLst/>
          </a:prstGeom>
        </p:spPr>
      </p:pic>
    </p:spTree>
    <p:extLst>
      <p:ext uri="{BB962C8B-B14F-4D97-AF65-F5344CB8AC3E}">
        <p14:creationId xmlns:p14="http://schemas.microsoft.com/office/powerpoint/2010/main" val="2540404096"/>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418</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2" y="1388338"/>
            <a:ext cx="5391150" cy="1352550"/>
          </a:xfrm>
          <a:prstGeom prst="rect">
            <a:avLst/>
          </a:prstGeom>
        </p:spPr>
      </p:pic>
      <p:pic>
        <p:nvPicPr>
          <p:cNvPr id="3" name="Grafik 2"/>
          <p:cNvPicPr>
            <a:picLocks noChangeAspect="1"/>
          </p:cNvPicPr>
          <p:nvPr/>
        </p:nvPicPr>
        <p:blipFill>
          <a:blip r:embed="rId4"/>
          <a:stretch>
            <a:fillRect/>
          </a:stretch>
        </p:blipFill>
        <p:spPr>
          <a:xfrm>
            <a:off x="468312" y="3574362"/>
            <a:ext cx="6457950" cy="1362075"/>
          </a:xfrm>
          <a:prstGeom prst="rect">
            <a:avLst/>
          </a:prstGeom>
        </p:spPr>
      </p:pic>
    </p:spTree>
    <p:extLst>
      <p:ext uri="{BB962C8B-B14F-4D97-AF65-F5344CB8AC3E}">
        <p14:creationId xmlns:p14="http://schemas.microsoft.com/office/powerpoint/2010/main" val="3058965189"/>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419</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268760"/>
            <a:ext cx="7391400" cy="2857500"/>
          </a:xfrm>
          <a:prstGeom prst="rect">
            <a:avLst/>
          </a:prstGeom>
        </p:spPr>
      </p:pic>
    </p:spTree>
    <p:extLst>
      <p:ext uri="{BB962C8B-B14F-4D97-AF65-F5344CB8AC3E}">
        <p14:creationId xmlns:p14="http://schemas.microsoft.com/office/powerpoint/2010/main" val="1720955347"/>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7.1 Zufallsvariablen und deren Wahrscheinlichkeitsverteilungen</a:t>
            </a:r>
          </a:p>
        </p:txBody>
      </p:sp>
      <p:cxnSp>
        <p:nvCxnSpPr>
          <p:cNvPr id="20" name="Gerade Verbindung 1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420</a:t>
            </a:r>
            <a:endParaRPr lang="de-DE" sz="8000" b="1" dirty="0">
              <a:solidFill>
                <a:schemeClr val="tx1"/>
              </a:solidFill>
              <a:latin typeface="+mj-lt"/>
            </a:endParaRPr>
          </a:p>
        </p:txBody>
      </p:sp>
      <p:sp>
        <p:nvSpPr>
          <p:cNvPr id="11" name="Textfeld 10"/>
          <p:cNvSpPr txBox="1"/>
          <p:nvPr/>
        </p:nvSpPr>
        <p:spPr>
          <a:xfrm>
            <a:off x="468313" y="1124744"/>
            <a:ext cx="7317792" cy="400110"/>
          </a:xfrm>
          <a:prstGeom prst="rect">
            <a:avLst/>
          </a:prstGeom>
          <a:noFill/>
        </p:spPr>
        <p:txBody>
          <a:bodyPr wrap="square" rtlCol="0">
            <a:spAutoFit/>
          </a:bodyPr>
          <a:lstStyle/>
          <a:p>
            <a:r>
              <a:rPr lang="de-DE" sz="2000" dirty="0">
                <a:latin typeface="+mn-lt"/>
              </a:rPr>
              <a:t>&gt;</a:t>
            </a:r>
            <a:r>
              <a:rPr lang="de-DE" sz="2000" b="1" i="1" dirty="0">
                <a:solidFill>
                  <a:srgbClr val="0070C0"/>
                </a:solidFill>
                <a:latin typeface="+mn-lt"/>
              </a:rPr>
              <a:t> Summe und Produkt bei stetiger Gleichverteilung</a:t>
            </a:r>
          </a:p>
        </p:txBody>
      </p:sp>
      <p:sp>
        <p:nvSpPr>
          <p:cNvPr id="2" name="Textfeld 1"/>
          <p:cNvSpPr txBox="1"/>
          <p:nvPr/>
        </p:nvSpPr>
        <p:spPr>
          <a:xfrm>
            <a:off x="468312" y="4791553"/>
            <a:ext cx="8207376" cy="400110"/>
          </a:xfrm>
          <a:prstGeom prst="rect">
            <a:avLst/>
          </a:prstGeom>
          <a:noFill/>
        </p:spPr>
        <p:txBody>
          <a:bodyPr wrap="square" rtlCol="0">
            <a:spAutoFit/>
          </a:bodyPr>
          <a:lstStyle/>
          <a:p>
            <a:r>
              <a:rPr lang="de-DE" sz="2000" dirty="0">
                <a:latin typeface="+mn-lt"/>
              </a:rPr>
              <a:t>Herleitung „anspruchsvoll“ über sog. </a:t>
            </a:r>
            <a:r>
              <a:rPr lang="de-DE" sz="2000" b="1" dirty="0">
                <a:solidFill>
                  <a:srgbClr val="0070C0"/>
                </a:solidFill>
                <a:latin typeface="+mn-lt"/>
              </a:rPr>
              <a:t>Transformations- </a:t>
            </a:r>
            <a:r>
              <a:rPr lang="de-DE" sz="2000" dirty="0">
                <a:latin typeface="+mn-lt"/>
              </a:rPr>
              <a:t>und</a:t>
            </a:r>
            <a:r>
              <a:rPr lang="de-DE" sz="2000" b="1" dirty="0">
                <a:solidFill>
                  <a:srgbClr val="0070C0"/>
                </a:solidFill>
                <a:latin typeface="+mn-lt"/>
              </a:rPr>
              <a:t> Faltungssätze</a:t>
            </a:r>
          </a:p>
        </p:txBody>
      </p:sp>
      <mc:AlternateContent xmlns:mc="http://schemas.openxmlformats.org/markup-compatibility/2006" xmlns:a14="http://schemas.microsoft.com/office/drawing/2010/main">
        <mc:Choice Requires="a14">
          <p:sp>
            <p:nvSpPr>
              <p:cNvPr id="15" name="Textfeld 14"/>
              <p:cNvSpPr txBox="1"/>
              <p:nvPr/>
            </p:nvSpPr>
            <p:spPr>
              <a:xfrm>
                <a:off x="786259" y="5301208"/>
                <a:ext cx="4320479" cy="42652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2</m:t>
                              </m:r>
                            </m:sub>
                          </m:sSub>
                        </m:sub>
                      </m:sSub>
                      <m:d>
                        <m:dPr>
                          <m:ctrlPr>
                            <a:rPr lang="de-DE" sz="2000" b="0" i="1" smtClean="0">
                              <a:latin typeface="Cambria Math" panose="02040503050406030204" pitchFamily="18" charset="0"/>
                            </a:rPr>
                          </m:ctrlPr>
                        </m:dPr>
                        <m:e>
                          <m:r>
                            <a:rPr lang="de-DE" sz="2000" b="0" i="1" smtClean="0">
                              <a:latin typeface="Cambria Math"/>
                            </a:rPr>
                            <m:t>𝑠</m:t>
                          </m:r>
                        </m:e>
                      </m:d>
                      <m:r>
                        <a:rPr lang="de-DE" sz="2000" b="0" i="1" smtClean="0">
                          <a:latin typeface="Cambria Math"/>
                        </a:rPr>
                        <m:t>=</m:t>
                      </m:r>
                      <m:r>
                        <a:rPr lang="de-DE" sz="2000" b="0" i="1" smtClean="0">
                          <a:latin typeface="Cambria Math"/>
                        </a:rPr>
                        <m:t>𝑠</m:t>
                      </m:r>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𝑠</m:t>
                          </m:r>
                        </m:e>
                      </m:d>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2−</m:t>
                          </m:r>
                          <m:r>
                            <a:rPr lang="de-DE" sz="2000" b="0" i="1" smtClean="0">
                              <a:latin typeface="Cambria Math"/>
                            </a:rPr>
                            <m:t>𝑠</m:t>
                          </m:r>
                        </m:e>
                      </m:d>
                      <m:sSub>
                        <m:sSubPr>
                          <m:ctrlPr>
                            <a:rPr lang="de-DE" sz="2000" i="1">
                              <a:latin typeface="Cambria Math" panose="02040503050406030204" pitchFamily="18" charset="0"/>
                            </a:rPr>
                          </m:ctrlPr>
                        </m:sSubPr>
                        <m:e>
                          <m:r>
                            <a:rPr lang="de-DE" sz="2000" i="1">
                              <a:latin typeface="Cambria Math"/>
                            </a:rPr>
                            <m:t>𝐼</m:t>
                          </m:r>
                        </m:e>
                        <m:sub>
                          <m:d>
                            <m:dPr>
                              <m:endChr m:val=""/>
                              <m:ctrlPr>
                                <a:rPr lang="de-DE" sz="2000" i="1" smtClean="0">
                                  <a:latin typeface="Cambria Math" panose="02040503050406030204" pitchFamily="18" charset="0"/>
                                </a:rPr>
                              </m:ctrlPr>
                            </m:dPr>
                            <m:e>
                              <m:r>
                                <a:rPr lang="de-DE" sz="2000" b="0" i="1" smtClean="0">
                                  <a:latin typeface="Cambria Math"/>
                                </a:rPr>
                                <m:t>1,</m:t>
                              </m:r>
                              <m:d>
                                <m:dPr>
                                  <m:begChr m:val=""/>
                                  <m:endChr m:val="]"/>
                                  <m:ctrlPr>
                                    <a:rPr lang="de-DE" sz="2000" b="0" i="1" smtClean="0">
                                      <a:latin typeface="Cambria Math" panose="02040503050406030204" pitchFamily="18" charset="0"/>
                                    </a:rPr>
                                  </m:ctrlPr>
                                </m:dPr>
                                <m:e>
                                  <m:r>
                                    <a:rPr lang="de-DE" sz="2000" b="0" i="1" smtClean="0">
                                      <a:latin typeface="Cambria Math"/>
                                    </a:rPr>
                                    <m:t>2</m:t>
                                  </m:r>
                                </m:e>
                              </m:d>
                            </m:e>
                          </m:d>
                        </m:sub>
                      </m:sSub>
                      <m:d>
                        <m:dPr>
                          <m:ctrlPr>
                            <a:rPr lang="de-DE" sz="2000" i="1">
                              <a:latin typeface="Cambria Math" panose="02040503050406030204" pitchFamily="18" charset="0"/>
                            </a:rPr>
                          </m:ctrlPr>
                        </m:dPr>
                        <m:e>
                          <m:r>
                            <a:rPr lang="de-DE" sz="2000" i="1">
                              <a:latin typeface="Cambria Math"/>
                            </a:rPr>
                            <m:t>𝑠</m:t>
                          </m:r>
                        </m:e>
                      </m:d>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786259" y="5301208"/>
                <a:ext cx="4320479" cy="426527"/>
              </a:xfrm>
              <a:prstGeom prst="rect">
                <a:avLst/>
              </a:prstGeom>
              <a:blipFill rotWithShape="1">
                <a:blip r:embed="rId4"/>
                <a:stretch>
                  <a:fillRect l="-705" t="-55714" b="-1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5447626" y="5301208"/>
                <a:ext cx="2887174"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𝑈</m:t>
                          </m:r>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m:t>
                      </m:r>
                      <m:r>
                        <a:rPr lang="de-DE" sz="2000" b="0" i="1" smtClean="0">
                          <a:latin typeface="Cambria Math"/>
                        </a:rPr>
                        <m:t>𝑙𝑛</m:t>
                      </m:r>
                      <m:d>
                        <m:dPr>
                          <m:ctrlPr>
                            <a:rPr lang="de-DE" sz="2000" b="0" i="1" smtClean="0">
                              <a:latin typeface="Cambria Math" panose="02040503050406030204" pitchFamily="18" charset="0"/>
                            </a:rPr>
                          </m:ctrlPr>
                        </m:dPr>
                        <m:e>
                          <m:r>
                            <a:rPr lang="de-DE" sz="2000" b="0" i="1" smtClean="0">
                              <a:latin typeface="Cambria Math"/>
                            </a:rPr>
                            <m:t>𝑢</m:t>
                          </m:r>
                        </m:e>
                      </m:d>
                      <m:sSub>
                        <m:sSubPr>
                          <m:ctrlPr>
                            <a:rPr lang="de-DE" sz="2000" i="1">
                              <a:latin typeface="Cambria Math" panose="02040503050406030204" pitchFamily="18" charset="0"/>
                            </a:rPr>
                          </m:ctrlPr>
                        </m:sSubPr>
                        <m:e>
                          <m:r>
                            <a:rPr lang="de-DE" sz="2000" i="1">
                              <a:latin typeface="Cambria Math"/>
                            </a:rPr>
                            <m:t>𝐼</m:t>
                          </m:r>
                        </m:e>
                        <m:sub>
                          <m:d>
                            <m:dPr>
                              <m:endChr m:val=""/>
                              <m:ctrlPr>
                                <a:rPr lang="de-DE" sz="2000" i="1" smtClean="0">
                                  <a:latin typeface="Cambria Math" panose="02040503050406030204" pitchFamily="18" charset="0"/>
                                </a:rPr>
                              </m:ctrlPr>
                            </m:dPr>
                            <m:e>
                              <m:r>
                                <a:rPr lang="de-DE" sz="2000" b="0" i="1" smtClean="0">
                                  <a:latin typeface="Cambria Math"/>
                                </a:rPr>
                                <m:t>0,</m:t>
                              </m:r>
                              <m:d>
                                <m:dPr>
                                  <m:begChr m:val=""/>
                                  <m:endChr m:val="]"/>
                                  <m:ctrlPr>
                                    <a:rPr lang="de-DE" sz="2000" b="0" i="1" smtClean="0">
                                      <a:latin typeface="Cambria Math" panose="02040503050406030204" pitchFamily="18" charset="0"/>
                                    </a:rPr>
                                  </m:ctrlPr>
                                </m:dPr>
                                <m:e>
                                  <m:r>
                                    <a:rPr lang="de-DE" sz="2000" b="0" i="1" smtClean="0">
                                      <a:latin typeface="Cambria Math"/>
                                    </a:rPr>
                                    <m:t>1</m:t>
                                  </m:r>
                                </m:e>
                              </m:d>
                            </m:e>
                          </m:d>
                        </m:sub>
                      </m:sSub>
                      <m:d>
                        <m:dPr>
                          <m:ctrlPr>
                            <a:rPr lang="de-DE" sz="2000" i="1">
                              <a:latin typeface="Cambria Math" panose="02040503050406030204" pitchFamily="18" charset="0"/>
                            </a:rPr>
                          </m:ctrlPr>
                        </m:dPr>
                        <m:e>
                          <m:r>
                            <a:rPr lang="de-DE" sz="2000" b="0" i="1" smtClean="0">
                              <a:latin typeface="Cambria Math"/>
                            </a:rPr>
                            <m:t>𝑢</m:t>
                          </m:r>
                        </m:e>
                      </m:d>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5447626" y="5301208"/>
                <a:ext cx="2887174" cy="422039"/>
              </a:xfrm>
              <a:prstGeom prst="rect">
                <a:avLst/>
              </a:prstGeom>
              <a:blipFill rotWithShape="1">
                <a:blip r:embed="rId5"/>
                <a:stretch>
                  <a:fillRect l="-1057" t="-56522" b="-139130"/>
                </a:stretch>
              </a:blipFill>
            </p:spPr>
            <p:txBody>
              <a:bodyPr/>
              <a:lstStyle/>
              <a:p>
                <a:r>
                  <a:rPr lang="de-DE">
                    <a:noFill/>
                  </a:rPr>
                  <a:t> </a:t>
                </a:r>
              </a:p>
            </p:txBody>
          </p:sp>
        </mc:Fallback>
      </mc:AlternateContent>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6"/>
          <a:stretch>
            <a:fillRect/>
          </a:stretch>
        </p:blipFill>
        <p:spPr>
          <a:xfrm>
            <a:off x="468312" y="1667846"/>
            <a:ext cx="7381875" cy="2943225"/>
          </a:xfrm>
          <a:prstGeom prst="rect">
            <a:avLst/>
          </a:prstGeom>
        </p:spPr>
      </p:pic>
    </p:spTree>
    <p:extLst>
      <p:ext uri="{BB962C8B-B14F-4D97-AF65-F5344CB8AC3E}">
        <p14:creationId xmlns:p14="http://schemas.microsoft.com/office/powerpoint/2010/main" val="207623100"/>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421</a:t>
            </a:r>
            <a:endParaRPr lang="de-DE" sz="8000" b="1" dirty="0">
              <a:solidFill>
                <a:schemeClr val="tx1"/>
              </a:solidFill>
              <a:latin typeface="+mj-lt"/>
            </a:endParaRPr>
          </a:p>
        </p:txBody>
      </p:sp>
      <p:sp>
        <p:nvSpPr>
          <p:cNvPr id="25" name="Textfeld 24"/>
          <p:cNvSpPr txBox="1">
            <a:spLocks noChangeArrowheads="1"/>
          </p:cNvSpPr>
          <p:nvPr/>
        </p:nvSpPr>
        <p:spPr bwMode="auto">
          <a:xfrm>
            <a:off x="468312" y="981075"/>
            <a:ext cx="561585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7.2.1 Kennwerte in Bezug auf Lage und Streuung</a:t>
            </a:r>
          </a:p>
        </p:txBody>
      </p:sp>
      <p:sp>
        <p:nvSpPr>
          <p:cNvPr id="30" name="Textfeld 9"/>
          <p:cNvSpPr txBox="1">
            <a:spLocks noChangeArrowheads="1"/>
          </p:cNvSpPr>
          <p:nvPr/>
        </p:nvSpPr>
        <p:spPr bwMode="auto">
          <a:xfrm>
            <a:off x="467545" y="2204864"/>
            <a:ext cx="468052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und Notation </a:t>
            </a:r>
            <a:r>
              <a:rPr lang="de-DE" sz="2000" dirty="0">
                <a:solidFill>
                  <a:srgbClr val="0070C0"/>
                </a:solidFill>
                <a:latin typeface="+mn-lt"/>
              </a:rPr>
              <a:t>●</a:t>
            </a:r>
            <a:endParaRPr lang="de-DE" sz="2000" b="1" dirty="0">
              <a:solidFill>
                <a:srgbClr val="0070C0"/>
              </a:solidFill>
              <a:latin typeface="+mn-lt"/>
            </a:endParaRPr>
          </a:p>
        </p:txBody>
      </p:sp>
      <p:sp>
        <p:nvSpPr>
          <p:cNvPr id="16" name="Textfeld 9"/>
          <p:cNvSpPr txBox="1">
            <a:spLocks noChangeArrowheads="1"/>
          </p:cNvSpPr>
          <p:nvPr/>
        </p:nvSpPr>
        <p:spPr bwMode="auto">
          <a:xfrm>
            <a:off x="471836" y="1628800"/>
            <a:ext cx="201193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Erwartungswert</a:t>
            </a: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4" name="Titel 5"/>
          <p:cNvSpPr txBox="1">
            <a:spLocks/>
          </p:cNvSpPr>
          <p:nvPr/>
        </p:nvSpPr>
        <p:spPr bwMode="auto">
          <a:xfrm>
            <a:off x="457200" y="274638"/>
            <a:ext cx="8229600" cy="561975"/>
          </a:xfrm>
          <a:prstGeom prst="rect">
            <a:avLst/>
          </a:prstGeom>
          <a:solidFill>
            <a:schemeClr val="bg1">
              <a:lumMod val="95000"/>
            </a:schemeClr>
          </a:solidFill>
          <a:ln w="9525">
            <a:noFill/>
            <a:miter lim="800000"/>
            <a:headEnd/>
            <a:tailEnd/>
          </a:ln>
          <a:effectLst>
            <a:outerShdw blurRad="127000" dist="50800" dir="5400000" algn="ctr" rotWithShape="0">
              <a:schemeClr val="tx1"/>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Arial" charset="0"/>
              </a:defRPr>
            </a:lvl2pPr>
            <a:lvl3pPr algn="ctr" rtl="0" eaLnBrk="0" fontAlgn="base" hangingPunct="0">
              <a:spcBef>
                <a:spcPct val="0"/>
              </a:spcBef>
              <a:spcAft>
                <a:spcPct val="0"/>
              </a:spcAft>
              <a:defRPr sz="4400">
                <a:solidFill>
                  <a:schemeClr val="tx1"/>
                </a:solidFill>
                <a:latin typeface="Arial" charset="0"/>
              </a:defRPr>
            </a:lvl3pPr>
            <a:lvl4pPr algn="ctr" rtl="0" eaLnBrk="0" fontAlgn="base" hangingPunct="0">
              <a:spcBef>
                <a:spcPct val="0"/>
              </a:spcBef>
              <a:spcAft>
                <a:spcPct val="0"/>
              </a:spcAft>
              <a:defRPr sz="4400">
                <a:solidFill>
                  <a:schemeClr val="tx1"/>
                </a:solidFill>
                <a:latin typeface="Arial" charset="0"/>
              </a:defRPr>
            </a:lvl4pPr>
            <a:lvl5pPr algn="ctr" rtl="0" eaLnBrk="0" fontAlgn="base" hangingPunct="0">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a:lstStyle>
          <a:p>
            <a:pPr eaLnBrk="1" hangingPunct="1">
              <a:defRPr/>
            </a:pPr>
            <a:r>
              <a:rPr lang="de-DE" sz="2400" b="1">
                <a:solidFill>
                  <a:srgbClr val="0070C0"/>
                </a:solidFill>
              </a:rPr>
              <a:t>7.2 Theoretische Kennwerte</a:t>
            </a:r>
            <a:endParaRPr lang="de-DE" sz="2400" b="1" dirty="0">
              <a:solidFill>
                <a:srgbClr val="0070C0"/>
              </a:solidFill>
            </a:endParaRPr>
          </a:p>
        </p:txBody>
      </p:sp>
      <p:cxnSp>
        <p:nvCxnSpPr>
          <p:cNvPr id="15" name="Gerade Verbindung 1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0"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1"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Textfeld 21"/>
          <p:cNvSpPr txBox="1"/>
          <p:nvPr/>
        </p:nvSpPr>
        <p:spPr>
          <a:xfrm>
            <a:off x="647948" y="5805264"/>
            <a:ext cx="2628292" cy="400110"/>
          </a:xfrm>
          <a:prstGeom prst="rect">
            <a:avLst/>
          </a:prstGeom>
          <a:noFill/>
        </p:spPr>
        <p:txBody>
          <a:bodyPr wrap="square" rtlCol="0">
            <a:spAutoFit/>
          </a:bodyPr>
          <a:lstStyle/>
          <a:p>
            <a:r>
              <a:rPr lang="de-DE" sz="2000" dirty="0">
                <a:latin typeface="+mn-lt"/>
              </a:rPr>
              <a:t>Empirisches Pendant: </a:t>
            </a:r>
          </a:p>
        </p:txBody>
      </p:sp>
      <mc:AlternateContent xmlns:mc="http://schemas.openxmlformats.org/markup-compatibility/2006" xmlns:a14="http://schemas.microsoft.com/office/drawing/2010/main">
        <mc:Choice Requires="a14">
          <p:sp>
            <p:nvSpPr>
              <p:cNvPr id="3" name="Textfeld 2"/>
              <p:cNvSpPr txBox="1"/>
              <p:nvPr/>
            </p:nvSpPr>
            <p:spPr>
              <a:xfrm>
                <a:off x="3276240" y="5794631"/>
                <a:ext cx="3383992" cy="400110"/>
              </a:xfrm>
              <a:prstGeom prst="rect">
                <a:avLst/>
              </a:prstGeom>
              <a:noFill/>
            </p:spPr>
            <p:txBody>
              <a:bodyPr wrap="square" rtlCol="0">
                <a:spAutoFit/>
              </a:bodyPr>
              <a:lstStyle/>
              <a:p>
                <a14:m>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oMath>
                </a14:m>
                <a:r>
                  <a:rPr lang="de-DE" sz="2000" dirty="0">
                    <a:solidFill>
                      <a:schemeClr val="tx1"/>
                    </a:solidFill>
                  </a:rPr>
                  <a:t>    </a:t>
                </a:r>
                <a:r>
                  <a:rPr lang="de-DE" sz="2000" dirty="0">
                    <a:solidFill>
                      <a:schemeClr val="tx1"/>
                    </a:solidFill>
                    <a:latin typeface="+mn-lt"/>
                  </a:rPr>
                  <a:t>Arithmetisches Mittel </a:t>
                </a:r>
              </a:p>
            </p:txBody>
          </p:sp>
        </mc:Choice>
        <mc:Fallback xmlns="">
          <p:sp>
            <p:nvSpPr>
              <p:cNvPr id="3" name="Textfeld 2"/>
              <p:cNvSpPr txBox="1">
                <a:spLocks noRot="1" noChangeAspect="1" noMove="1" noResize="1" noEditPoints="1" noAdjustHandles="1" noChangeArrowheads="1" noChangeShapeType="1" noTextEdit="1"/>
              </p:cNvSpPr>
              <p:nvPr/>
            </p:nvSpPr>
            <p:spPr>
              <a:xfrm>
                <a:off x="3276240" y="5794631"/>
                <a:ext cx="3383992" cy="400110"/>
              </a:xfrm>
              <a:prstGeom prst="rect">
                <a:avLst/>
              </a:prstGeom>
              <a:blipFill rotWithShape="1">
                <a:blip r:embed="rId4"/>
                <a:stretch>
                  <a:fillRect t="-7692" b="-27692"/>
                </a:stretch>
              </a:blipFill>
            </p:spPr>
            <p:txBody>
              <a:bodyPr/>
              <a:lstStyle/>
              <a:p>
                <a:r>
                  <a:rPr lang="de-DE">
                    <a:noFill/>
                  </a:rPr>
                  <a:t> </a:t>
                </a:r>
              </a:p>
            </p:txBody>
          </p:sp>
        </mc:Fallback>
      </mc:AlternateContent>
      <p:pic>
        <p:nvPicPr>
          <p:cNvPr id="2" name="Grafik 1"/>
          <p:cNvPicPr>
            <a:picLocks noChangeAspect="1"/>
          </p:cNvPicPr>
          <p:nvPr/>
        </p:nvPicPr>
        <p:blipFill>
          <a:blip r:embed="rId5"/>
          <a:stretch>
            <a:fillRect/>
          </a:stretch>
        </p:blipFill>
        <p:spPr>
          <a:xfrm>
            <a:off x="647948" y="2705356"/>
            <a:ext cx="7591425" cy="2952750"/>
          </a:xfrm>
          <a:prstGeom prst="rect">
            <a:avLst/>
          </a:prstGeom>
        </p:spPr>
      </p:pic>
    </p:spTree>
    <p:extLst>
      <p:ext uri="{BB962C8B-B14F-4D97-AF65-F5344CB8AC3E}">
        <p14:creationId xmlns:p14="http://schemas.microsoft.com/office/powerpoint/2010/main" val="637497362"/>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des Erwartungswertes </a:t>
            </a:r>
            <a:r>
              <a:rPr lang="de-DE" sz="2000" dirty="0">
                <a:solidFill>
                  <a:srgbClr val="0070C0"/>
                </a:solidFill>
                <a:latin typeface="+mn-lt"/>
              </a:rPr>
              <a:t>●</a:t>
            </a:r>
            <a:endParaRPr lang="de-DE" sz="2000" b="1" dirty="0">
              <a:solidFill>
                <a:srgbClr val="0070C0"/>
              </a:solidFill>
              <a:latin typeface="+mn-lt"/>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422</a:t>
            </a:r>
            <a:endParaRPr lang="de-DE" sz="8000" b="1" dirty="0">
              <a:solidFill>
                <a:schemeClr val="tx1"/>
              </a:solidFill>
              <a:latin typeface="+mj-lt"/>
            </a:endParaRPr>
          </a:p>
        </p:txBody>
      </p: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8" name="Textfeld 7"/>
          <p:cNvSpPr txBox="1"/>
          <p:nvPr/>
        </p:nvSpPr>
        <p:spPr>
          <a:xfrm>
            <a:off x="457200" y="4548643"/>
            <a:ext cx="6551960" cy="400110"/>
          </a:xfrm>
          <a:prstGeom prst="rect">
            <a:avLst/>
          </a:prstGeom>
          <a:noFill/>
        </p:spPr>
        <p:txBody>
          <a:bodyPr wrap="square" rtlCol="0">
            <a:spAutoFit/>
          </a:bodyPr>
          <a:lstStyle/>
          <a:p>
            <a:r>
              <a:rPr lang="de-DE" sz="2000" dirty="0">
                <a:latin typeface="+mn-lt"/>
              </a:rPr>
              <a:t>Beispiel:  </a:t>
            </a:r>
            <a:r>
              <a:rPr lang="de-DE" sz="2000" i="1" dirty="0">
                <a:latin typeface="+mn-lt"/>
              </a:rPr>
              <a:t>X</a:t>
            </a:r>
            <a:r>
              <a:rPr lang="de-DE" sz="2000" dirty="0">
                <a:latin typeface="+mn-lt"/>
              </a:rPr>
              <a:t> sei das Ergebnis beim Würfelwurf. Dann gilt: </a:t>
            </a:r>
          </a:p>
        </p:txBody>
      </p:sp>
      <mc:AlternateContent xmlns:mc="http://schemas.openxmlformats.org/markup-compatibility/2006" xmlns:a14="http://schemas.microsoft.com/office/drawing/2010/main">
        <mc:Choice Requires="a14">
          <p:sp>
            <p:nvSpPr>
              <p:cNvPr id="9" name="Textfeld 8"/>
              <p:cNvSpPr txBox="1"/>
              <p:nvPr/>
            </p:nvSpPr>
            <p:spPr>
              <a:xfrm>
                <a:off x="468313" y="4987316"/>
                <a:ext cx="6732364" cy="142898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6</m:t>
                          </m:r>
                        </m:sup>
                        <m:e>
                          <m:r>
                            <a:rPr lang="de-DE" sz="2000" b="0" i="1" smtClean="0">
                              <a:solidFill>
                                <a:schemeClr val="tx1"/>
                              </a:solidFill>
                              <a:latin typeface="Cambria Math"/>
                            </a:rPr>
                            <m:t>𝑗</m:t>
                          </m:r>
                          <m:r>
                            <a:rPr lang="de-DE" sz="2000" b="0" i="1" smtClean="0">
                              <a:solidFill>
                                <a:schemeClr val="tx1"/>
                              </a:solidFill>
                              <a:latin typeface="Cambria Math"/>
                            </a:rPr>
                            <m:t> </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𝑗</m:t>
                              </m:r>
                            </m:e>
                          </m:d>
                        </m:e>
                      </m:nary>
                    </m:oMath>
                  </m:oMathPara>
                </a14:m>
                <a:endParaRPr lang="de-DE" sz="2000" b="0" i="1" dirty="0">
                  <a:solidFill>
                    <a:schemeClr val="tx1"/>
                  </a:solidFill>
                  <a:latin typeface="Cambria Math"/>
                </a:endParaRPr>
              </a:p>
              <a:p>
                <a14:m>
                  <m:oMath xmlns:m="http://schemas.openxmlformats.org/officeDocument/2006/math">
                    <m:r>
                      <a:rPr lang="de-DE" sz="2000" b="0" i="1" smtClean="0">
                        <a:solidFill>
                          <a:schemeClr val="tx1"/>
                        </a:solidFill>
                        <a:latin typeface="Cambria Math"/>
                      </a:rPr>
                      <m:t>           =1</m:t>
                    </m:r>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6</m:t>
                        </m:r>
                      </m:den>
                    </m:f>
                    <m:r>
                      <a:rPr lang="de-DE" sz="2000" b="0" i="1" smtClean="0">
                        <a:solidFill>
                          <a:schemeClr val="tx1"/>
                        </a:solidFill>
                        <a:latin typeface="Cambria Math"/>
                        <a:ea typeface="Cambria Math"/>
                      </a:rPr>
                      <m:t>+2</m:t>
                    </m:r>
                    <m:r>
                      <a:rPr lang="de-DE" sz="2000" i="1">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1</m:t>
                        </m:r>
                      </m:num>
                      <m:den>
                        <m:r>
                          <a:rPr lang="de-DE" sz="2000" i="1">
                            <a:solidFill>
                              <a:schemeClr val="tx1"/>
                            </a:solidFill>
                            <a:latin typeface="Cambria Math"/>
                            <a:ea typeface="Cambria Math"/>
                          </a:rPr>
                          <m:t>6</m:t>
                        </m:r>
                      </m:den>
                    </m:f>
                    <m:r>
                      <a:rPr lang="de-DE" sz="2000" i="1">
                        <a:solidFill>
                          <a:schemeClr val="tx1"/>
                        </a:solidFill>
                        <a:latin typeface="Cambria Math"/>
                        <a:ea typeface="Cambria Math"/>
                      </a:rPr>
                      <m:t>+</m:t>
                    </m:r>
                    <m:r>
                      <a:rPr lang="de-DE" sz="2000" b="0" i="1" smtClean="0">
                        <a:solidFill>
                          <a:schemeClr val="tx1"/>
                        </a:solidFill>
                        <a:latin typeface="Cambria Math"/>
                        <a:ea typeface="Cambria Math"/>
                      </a:rPr>
                      <m:t>3</m:t>
                    </m:r>
                    <m:r>
                      <a:rPr lang="de-DE" sz="2000" i="1">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1</m:t>
                        </m:r>
                      </m:num>
                      <m:den>
                        <m:r>
                          <a:rPr lang="de-DE" sz="2000" i="1">
                            <a:solidFill>
                              <a:schemeClr val="tx1"/>
                            </a:solidFill>
                            <a:latin typeface="Cambria Math"/>
                            <a:ea typeface="Cambria Math"/>
                          </a:rPr>
                          <m:t>6</m:t>
                        </m:r>
                      </m:den>
                    </m:f>
                    <m:r>
                      <a:rPr lang="de-DE" sz="2000" i="1">
                        <a:solidFill>
                          <a:schemeClr val="tx1"/>
                        </a:solidFill>
                        <a:latin typeface="Cambria Math"/>
                        <a:ea typeface="Cambria Math"/>
                      </a:rPr>
                      <m:t>+</m:t>
                    </m:r>
                    <m:r>
                      <a:rPr lang="de-DE" sz="2000" b="0" i="1" smtClean="0">
                        <a:solidFill>
                          <a:schemeClr val="tx1"/>
                        </a:solidFill>
                        <a:latin typeface="Cambria Math"/>
                        <a:ea typeface="Cambria Math"/>
                      </a:rPr>
                      <m:t>4</m:t>
                    </m:r>
                    <m:r>
                      <a:rPr lang="de-DE" sz="2000" i="1">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1</m:t>
                        </m:r>
                      </m:num>
                      <m:den>
                        <m:r>
                          <a:rPr lang="de-DE" sz="2000" i="1">
                            <a:solidFill>
                              <a:schemeClr val="tx1"/>
                            </a:solidFill>
                            <a:latin typeface="Cambria Math"/>
                            <a:ea typeface="Cambria Math"/>
                          </a:rPr>
                          <m:t>6</m:t>
                        </m:r>
                      </m:den>
                    </m:f>
                    <m:r>
                      <a:rPr lang="de-DE" sz="2000" i="1">
                        <a:solidFill>
                          <a:schemeClr val="tx1"/>
                        </a:solidFill>
                        <a:latin typeface="Cambria Math"/>
                        <a:ea typeface="Cambria Math"/>
                      </a:rPr>
                      <m:t>+</m:t>
                    </m:r>
                  </m:oMath>
                </a14:m>
                <a:r>
                  <a:rPr lang="de-DE" sz="2000" dirty="0">
                    <a:solidFill>
                      <a:schemeClr val="tx1"/>
                    </a:solidFill>
                  </a:rPr>
                  <a:t> </a:t>
                </a:r>
                <a14:m>
                  <m:oMath xmlns:m="http://schemas.openxmlformats.org/officeDocument/2006/math">
                    <m:r>
                      <a:rPr lang="de-DE" sz="2000" i="1" dirty="0" smtClean="0">
                        <a:solidFill>
                          <a:schemeClr val="tx1"/>
                        </a:solidFill>
                        <a:latin typeface="Cambria Math"/>
                      </a:rPr>
                      <m:t>5</m:t>
                    </m:r>
                    <m:r>
                      <a:rPr lang="de-DE" sz="2000" i="1">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1</m:t>
                        </m:r>
                      </m:num>
                      <m:den>
                        <m:r>
                          <a:rPr lang="de-DE" sz="2000" i="1">
                            <a:solidFill>
                              <a:schemeClr val="tx1"/>
                            </a:solidFill>
                            <a:latin typeface="Cambria Math"/>
                            <a:ea typeface="Cambria Math"/>
                          </a:rPr>
                          <m:t>6</m:t>
                        </m:r>
                      </m:den>
                    </m:f>
                    <m:r>
                      <a:rPr lang="de-DE" sz="2000" i="1">
                        <a:solidFill>
                          <a:schemeClr val="tx1"/>
                        </a:solidFill>
                        <a:latin typeface="Cambria Math"/>
                        <a:ea typeface="Cambria Math"/>
                      </a:rPr>
                      <m:t>+</m:t>
                    </m:r>
                  </m:oMath>
                </a14:m>
                <a:r>
                  <a:rPr lang="de-DE" sz="2000" dirty="0">
                    <a:solidFill>
                      <a:schemeClr val="tx1"/>
                    </a:solidFill>
                  </a:rPr>
                  <a:t> </a:t>
                </a:r>
                <a14:m>
                  <m:oMath xmlns:m="http://schemas.openxmlformats.org/officeDocument/2006/math">
                    <m:r>
                      <a:rPr lang="de-DE" sz="2000" i="1" dirty="0" smtClean="0">
                        <a:solidFill>
                          <a:schemeClr val="tx1"/>
                        </a:solidFill>
                        <a:latin typeface="Cambria Math"/>
                      </a:rPr>
                      <m:t>6</m:t>
                    </m:r>
                    <m:r>
                      <a:rPr lang="de-DE" sz="2000" i="1">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1</m:t>
                        </m:r>
                      </m:num>
                      <m:den>
                        <m:r>
                          <a:rPr lang="de-DE" sz="2000" i="1">
                            <a:solidFill>
                              <a:schemeClr val="tx1"/>
                            </a:solidFill>
                            <a:latin typeface="Cambria Math"/>
                            <a:ea typeface="Cambria Math"/>
                          </a:rPr>
                          <m:t>6</m:t>
                        </m:r>
                      </m:den>
                    </m:f>
                    <m:r>
                      <a:rPr lang="de-DE" sz="2000" b="0" i="1" smtClean="0">
                        <a:solidFill>
                          <a:schemeClr val="tx1"/>
                        </a:solidFill>
                        <a:latin typeface="Cambria Math"/>
                        <a:ea typeface="Cambria Math"/>
                      </a:rPr>
                      <m:t>=3.5</m:t>
                    </m:r>
                  </m:oMath>
                </a14:m>
                <a:endParaRPr lang="de-DE" sz="2000" dirty="0">
                  <a:solidFill>
                    <a:schemeClr val="tx1"/>
                  </a:solidFill>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468313" y="4987316"/>
                <a:ext cx="6732364" cy="1428981"/>
              </a:xfrm>
              <a:prstGeom prst="rect">
                <a:avLst/>
              </a:prstGeom>
              <a:blipFill>
                <a:blip r:embed="rId3"/>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4"/>
          <a:stretch>
            <a:fillRect/>
          </a:stretch>
        </p:blipFill>
        <p:spPr>
          <a:xfrm>
            <a:off x="457200" y="1593329"/>
            <a:ext cx="7620000" cy="2771775"/>
          </a:xfrm>
          <a:prstGeom prst="rect">
            <a:avLst/>
          </a:prstGeom>
        </p:spPr>
      </p:pic>
    </p:spTree>
    <p:extLst>
      <p:ext uri="{BB962C8B-B14F-4D97-AF65-F5344CB8AC3E}">
        <p14:creationId xmlns:p14="http://schemas.microsoft.com/office/powerpoint/2010/main" val="2083504946"/>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423</a:t>
            </a:r>
            <a:endParaRPr lang="de-DE" sz="8000" b="1" dirty="0">
              <a:solidFill>
                <a:schemeClr val="tx1"/>
              </a:solidFill>
              <a:latin typeface="+mj-lt"/>
            </a:endParaRPr>
          </a:p>
        </p:txBody>
      </p:sp>
      <p:sp>
        <p:nvSpPr>
          <p:cNvPr id="9" name="Textfeld 8"/>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Begründung des Rechenkalküls für stetige Verteilungen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p:nvPr/>
        </p:nvSpPr>
        <p:spPr>
          <a:xfrm>
            <a:off x="468312" y="4941168"/>
            <a:ext cx="8207375" cy="1323439"/>
          </a:xfrm>
          <a:prstGeom prst="rect">
            <a:avLst/>
          </a:prstGeom>
          <a:noFill/>
        </p:spPr>
        <p:txBody>
          <a:bodyPr wrap="square" rtlCol="0">
            <a:spAutoFit/>
          </a:bodyPr>
          <a:lstStyle/>
          <a:p>
            <a:r>
              <a:rPr lang="de-DE" sz="2000" dirty="0">
                <a:latin typeface="+mn-lt"/>
              </a:rPr>
              <a:t>Skizzenhafte Begründungen für die beiden Fälle</a:t>
            </a:r>
          </a:p>
          <a:p>
            <a:r>
              <a:rPr lang="de-DE" sz="2000" dirty="0">
                <a:latin typeface="+mn-lt"/>
              </a:rPr>
              <a:t>          (i) Dichte besitzt Form eines Wahrscheinlichkeitshistogramms</a:t>
            </a:r>
          </a:p>
          <a:p>
            <a:r>
              <a:rPr lang="de-DE" sz="2000" dirty="0">
                <a:latin typeface="+mn-lt"/>
              </a:rPr>
              <a:t>          (ii) Dichte besitzt anderweitige Form </a:t>
            </a:r>
          </a:p>
          <a:p>
            <a:r>
              <a:rPr lang="de-DE" sz="2000" dirty="0">
                <a:latin typeface="+mn-lt"/>
              </a:rPr>
              <a:t>nachlesbar im Lehrbuch (S</a:t>
            </a:r>
            <a:r>
              <a:rPr lang="de-DE" sz="2000">
                <a:latin typeface="+mn-lt"/>
              </a:rPr>
              <a:t>. 333-335)</a:t>
            </a:r>
            <a:endParaRPr lang="de-DE" sz="2000" dirty="0">
              <a:latin typeface="+mn-lt"/>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3"/>
          <a:stretch>
            <a:fillRect/>
          </a:stretch>
        </p:blipFill>
        <p:spPr>
          <a:xfrm>
            <a:off x="468312" y="1685198"/>
            <a:ext cx="7305675" cy="3095625"/>
          </a:xfrm>
          <a:prstGeom prst="rect">
            <a:avLst/>
          </a:prstGeom>
        </p:spPr>
      </p:pic>
    </p:spTree>
    <p:extLst>
      <p:ext uri="{BB962C8B-B14F-4D97-AF65-F5344CB8AC3E}">
        <p14:creationId xmlns:p14="http://schemas.microsoft.com/office/powerpoint/2010/main" val="600724186"/>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9" name="Textfeld 8"/>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D1-a fortgesetzt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87309" y="1628800"/>
            <a:ext cx="7848104" cy="400110"/>
          </a:xfrm>
          <a:prstGeom prst="rect">
            <a:avLst/>
          </a:prstGeom>
          <a:noFill/>
        </p:spPr>
        <p:txBody>
          <a:bodyPr wrap="square" rtlCol="0">
            <a:spAutoFit/>
          </a:bodyPr>
          <a:lstStyle/>
          <a:p>
            <a:r>
              <a:rPr lang="de-DE" sz="2000" i="1" dirty="0">
                <a:latin typeface="+mn-lt"/>
              </a:rPr>
              <a:t>X</a:t>
            </a:r>
            <a:r>
              <a:rPr lang="de-DE" sz="2000" dirty="0">
                <a:latin typeface="+mn-lt"/>
              </a:rPr>
              <a:t> ... Anzahl mitreisender Kinder bei Pauschalreisen</a:t>
            </a:r>
          </a:p>
        </p:txBody>
      </p:sp>
      <p:sp>
        <p:nvSpPr>
          <p:cNvPr id="11" name="Textfeld 10"/>
          <p:cNvSpPr txBox="1">
            <a:spLocks noChangeArrowheads="1"/>
          </p:cNvSpPr>
          <p:nvPr/>
        </p:nvSpPr>
        <p:spPr bwMode="auto">
          <a:xfrm>
            <a:off x="468312" y="3228945"/>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D1-b fortgesetzt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68313" y="3649330"/>
            <a:ext cx="7848104" cy="400110"/>
          </a:xfrm>
          <a:prstGeom prst="rect">
            <a:avLst/>
          </a:prstGeom>
          <a:noFill/>
        </p:spPr>
        <p:txBody>
          <a:bodyPr wrap="square" rtlCol="0">
            <a:spAutoFit/>
          </a:bodyPr>
          <a:lstStyle/>
          <a:p>
            <a:r>
              <a:rPr lang="de-DE" sz="2000" i="1" dirty="0">
                <a:latin typeface="+mn-lt"/>
              </a:rPr>
              <a:t>Y</a:t>
            </a:r>
            <a:r>
              <a:rPr lang="de-DE" sz="2000" dirty="0">
                <a:latin typeface="+mn-lt"/>
              </a:rPr>
              <a:t> ... Stündliche Anzahl von Notrufen an einem Rettungswagen-Stützpunkt</a:t>
            </a:r>
          </a:p>
        </p:txBody>
      </p:sp>
      <mc:AlternateContent xmlns:mc="http://schemas.openxmlformats.org/markup-compatibility/2006" xmlns:a14="http://schemas.microsoft.com/office/drawing/2010/main">
        <mc:Choice Requires="a14">
          <p:sp>
            <p:nvSpPr>
              <p:cNvPr id="15" name="Textfeld 14"/>
              <p:cNvSpPr txBox="1"/>
              <p:nvPr/>
            </p:nvSpPr>
            <p:spPr>
              <a:xfrm>
                <a:off x="468311" y="2099050"/>
                <a:ext cx="7867102"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=0</m:t>
                        </m:r>
                      </m:e>
                    </m:d>
                    <m:r>
                      <a:rPr lang="de-DE" sz="2000" b="0" i="1" smtClean="0">
                        <a:solidFill>
                          <a:schemeClr val="tx1"/>
                        </a:solidFill>
                        <a:latin typeface="Cambria Math"/>
                      </a:rPr>
                      <m:t>=0.4,</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=1</m:t>
                        </m:r>
                      </m:e>
                    </m:d>
                    <m:r>
                      <a:rPr lang="de-DE" sz="2000" i="1">
                        <a:solidFill>
                          <a:schemeClr val="tx1"/>
                        </a:solidFill>
                        <a:latin typeface="Cambria Math"/>
                      </a:rPr>
                      <m:t>=0.</m:t>
                    </m:r>
                    <m:r>
                      <a:rPr lang="de-DE" sz="2000" b="0" i="1" smtClean="0">
                        <a:solidFill>
                          <a:schemeClr val="tx1"/>
                        </a:solidFill>
                        <a:latin typeface="Cambria Math"/>
                      </a:rPr>
                      <m:t>2</m:t>
                    </m:r>
                    <m:r>
                      <a:rPr lang="de-DE" sz="2000" i="1">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=2</m:t>
                        </m:r>
                      </m:e>
                    </m:d>
                    <m:r>
                      <a:rPr lang="de-DE" sz="2000" i="1">
                        <a:solidFill>
                          <a:schemeClr val="tx1"/>
                        </a:solidFill>
                        <a:latin typeface="Cambria Math"/>
                      </a:rPr>
                      <m:t>=0.</m:t>
                    </m:r>
                    <m:r>
                      <a:rPr lang="de-DE" sz="2000" b="0" i="1" smtClean="0">
                        <a:solidFill>
                          <a:schemeClr val="tx1"/>
                        </a:solidFill>
                        <a:latin typeface="Cambria Math"/>
                      </a:rPr>
                      <m:t>3</m:t>
                    </m:r>
                  </m:oMath>
                </a14:m>
                <a:r>
                  <a:rPr lang="de-DE" sz="2000" dirty="0">
                    <a:solidFill>
                      <a:schemeClr val="tx1"/>
                    </a:solidFill>
                    <a:latin typeface="+mn-lt"/>
                  </a:rPr>
                  <a:t> und </a:t>
                </a:r>
                <a14:m>
                  <m:oMath xmlns:m="http://schemas.openxmlformats.org/officeDocument/2006/math">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=3</m:t>
                        </m:r>
                      </m:e>
                    </m:d>
                    <m:r>
                      <a:rPr lang="de-DE" sz="2000" i="1">
                        <a:solidFill>
                          <a:schemeClr val="tx1"/>
                        </a:solidFill>
                        <a:latin typeface="Cambria Math"/>
                      </a:rPr>
                      <m:t>=0.</m:t>
                    </m:r>
                    <m:r>
                      <a:rPr lang="de-DE" sz="2000" b="0" i="1" smtClean="0">
                        <a:solidFill>
                          <a:schemeClr val="tx1"/>
                        </a:solidFill>
                        <a:latin typeface="Cambria Math"/>
                      </a:rPr>
                      <m:t>1</m:t>
                    </m:r>
                  </m:oMath>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1" y="2099050"/>
                <a:ext cx="7867102"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684335" y="2629622"/>
                <a:ext cx="60916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=0</m:t>
                      </m:r>
                      <m:r>
                        <a:rPr lang="de-DE" sz="2000" b="0" i="1" smtClean="0">
                          <a:solidFill>
                            <a:schemeClr val="tx1"/>
                          </a:solidFill>
                          <a:latin typeface="Cambria Math"/>
                          <a:ea typeface="Cambria Math"/>
                        </a:rPr>
                        <m:t>×0.4+1×0.2+2×0.3+3×0.1=1.1</m:t>
                      </m:r>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684335" y="2629622"/>
                <a:ext cx="6091608"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690053" y="4062614"/>
                <a:ext cx="4243555" cy="10749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𝑌</m:t>
                          </m:r>
                        </m:sub>
                      </m:sSub>
                      <m:d>
                        <m:dPr>
                          <m:ctrlPr>
                            <a:rPr lang="de-DE" sz="2000" b="0" i="1" smtClean="0">
                              <a:latin typeface="Cambria Math" panose="02040503050406030204" pitchFamily="18" charset="0"/>
                            </a:rPr>
                          </m:ctrlPr>
                        </m:dPr>
                        <m:e>
                          <m:r>
                            <a:rPr lang="de-DE" sz="2000" b="0" i="1" smtClean="0">
                              <a:latin typeface="Cambria Math"/>
                            </a:rPr>
                            <m:t>𝑦</m:t>
                          </m:r>
                        </m:e>
                      </m:d>
                      <m:r>
                        <a:rPr lang="de-DE" sz="2000" b="0" i="1" smtClean="0">
                          <a:latin typeface="Cambria Math"/>
                        </a:rPr>
                        <m:t>=</m:t>
                      </m:r>
                      <m:d>
                        <m:dPr>
                          <m:begChr m:val="{"/>
                          <m:endChr m:val=""/>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rPr>
                                          <m:t>3</m:t>
                                        </m:r>
                                      </m:e>
                                      <m:sup>
                                        <m:r>
                                          <a:rPr lang="de-DE" sz="2000" b="0" i="1" smtClean="0">
                                            <a:latin typeface="Cambria Math"/>
                                          </a:rPr>
                                          <m:t>𝑦</m:t>
                                        </m:r>
                                      </m:sup>
                                    </m:sSup>
                                  </m:num>
                                  <m:den>
                                    <m:r>
                                      <a:rPr lang="de-DE" sz="2000" b="0" i="1" smtClean="0">
                                        <a:latin typeface="Cambria Math"/>
                                      </a:rPr>
                                      <m:t>𝑦</m:t>
                                    </m:r>
                                    <m:r>
                                      <a:rPr lang="de-DE" sz="2000" b="0" i="1" smtClean="0">
                                        <a:latin typeface="Cambria Math"/>
                                      </a:rPr>
                                      <m:t>!</m:t>
                                    </m:r>
                                  </m:den>
                                </m:f>
                                <m:sSup>
                                  <m:sSupPr>
                                    <m:ctrlPr>
                                      <a:rPr lang="de-DE" sz="2000" b="0" i="1" smtClean="0">
                                        <a:latin typeface="Cambria Math" panose="02040503050406030204" pitchFamily="18" charset="0"/>
                                      </a:rPr>
                                    </m:ctrlPr>
                                  </m:sSupPr>
                                  <m:e>
                                    <m:r>
                                      <m:rPr>
                                        <m:brk m:alnAt="7"/>
                                      </m:rPr>
                                      <a:rPr lang="de-DE" sz="2000" b="0" i="1" smtClean="0">
                                        <a:latin typeface="Cambria Math"/>
                                      </a:rPr>
                                      <m:t>𝑒</m:t>
                                    </m:r>
                                  </m:e>
                                  <m:sup>
                                    <m:r>
                                      <m:rPr>
                                        <m:brk m:alnAt="7"/>
                                      </m:rPr>
                                      <a:rPr lang="de-DE" sz="2000" b="0" i="1" smtClean="0">
                                        <a:latin typeface="Cambria Math"/>
                                      </a:rPr>
                                      <m:t>−</m:t>
                                    </m:r>
                                    <m:r>
                                      <a:rPr lang="de-DE" sz="2000" b="0" i="1" smtClean="0">
                                        <a:latin typeface="Cambria Math"/>
                                      </a:rPr>
                                      <m:t>3</m:t>
                                    </m:r>
                                  </m:sup>
                                </m:sSup>
                                <m:r>
                                  <m:rPr>
                                    <m:brk m:alnAt="7"/>
                                  </m:rPr>
                                  <a:rPr lang="de-DE" sz="2000" b="0" i="1" smtClean="0">
                                    <a:latin typeface="Cambria Math"/>
                                  </a:rPr>
                                  <m:t>,</m:t>
                                </m:r>
                                <m:r>
                                  <a:rPr lang="de-DE" sz="2000" b="0" i="1" smtClean="0">
                                    <a:latin typeface="Cambria Math"/>
                                  </a:rPr>
                                  <m:t>    </m:t>
                                </m:r>
                                <m:r>
                                  <a:rPr lang="de-DE" sz="2000" b="0" i="1" smtClean="0">
                                    <a:latin typeface="Cambria Math"/>
                                  </a:rPr>
                                  <m:t>𝑦</m:t>
                                </m:r>
                                <m:r>
                                  <a:rPr lang="de-DE" sz="2000" b="0" i="1" smtClean="0">
                                    <a:latin typeface="Cambria Math"/>
                                  </a:rPr>
                                  <m:t>=0, 1, 2, …,</m:t>
                                </m:r>
                              </m:e>
                            </m:mr>
                            <m:mr>
                              <m:e>
                                <m:r>
                                  <a:rPr lang="de-DE" sz="2000" b="0" i="1" smtClean="0">
                                    <a:latin typeface="Cambria Math"/>
                                  </a:rPr>
                                  <m:t>0,                            </m:t>
                                </m:r>
                                <m:r>
                                  <a:rPr lang="de-DE" sz="2000" b="0" i="1" smtClean="0">
                                    <a:latin typeface="Cambria Math"/>
                                  </a:rPr>
                                  <m:t>𝑠𝑜𝑛𝑠𝑡</m:t>
                                </m:r>
                                <m:r>
                                  <a:rPr lang="de-DE" sz="2000" b="0" i="1" smtClean="0">
                                    <a:latin typeface="Cambria Math"/>
                                  </a:rPr>
                                  <m:t>.</m:t>
                                </m:r>
                              </m:e>
                            </m:mr>
                          </m:m>
                        </m:e>
                      </m:d>
                    </m:oMath>
                  </m:oMathPara>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690053" y="4062614"/>
                <a:ext cx="4243555" cy="1074910"/>
              </a:xfrm>
              <a:prstGeom prst="rect">
                <a:avLst/>
              </a:prstGeom>
              <a:blipFill rotWithShape="1">
                <a:blip r:embed="rId5"/>
                <a:stretch>
                  <a:fillRect/>
                </a:stretch>
              </a:blipFill>
            </p:spPr>
            <p:txBody>
              <a:bodyPr/>
              <a:lstStyle/>
              <a:p>
                <a:r>
                  <a:rPr lang="de-DE">
                    <a:noFill/>
                  </a:rPr>
                  <a:t> </a:t>
                </a:r>
              </a:p>
            </p:txBody>
          </p:sp>
        </mc:Fallback>
      </mc:AlternateContent>
      <p:sp>
        <p:nvSpPr>
          <p:cNvPr id="24" name="Textfeld 23"/>
          <p:cNvSpPr txBox="1"/>
          <p:nvPr/>
        </p:nvSpPr>
        <p:spPr>
          <a:xfrm>
            <a:off x="5169946" y="4184570"/>
            <a:ext cx="3239592" cy="830997"/>
          </a:xfrm>
          <a:prstGeom prst="rect">
            <a:avLst/>
          </a:prstGeom>
          <a:noFill/>
        </p:spPr>
        <p:txBody>
          <a:bodyPr wrap="square" rtlCol="0">
            <a:spAutoFit/>
          </a:bodyPr>
          <a:lstStyle/>
          <a:p>
            <a:r>
              <a:rPr lang="de-DE" sz="1600" dirty="0">
                <a:latin typeface="+mn-lt"/>
              </a:rPr>
              <a:t>Bemerkung:</a:t>
            </a:r>
          </a:p>
          <a:p>
            <a:r>
              <a:rPr lang="de-DE" sz="1600" dirty="0" err="1">
                <a:latin typeface="+mn-lt"/>
              </a:rPr>
              <a:t>W‘funktion</a:t>
            </a:r>
            <a:r>
              <a:rPr lang="de-DE" sz="1600" dirty="0">
                <a:latin typeface="+mn-lt"/>
              </a:rPr>
              <a:t> einer </a:t>
            </a:r>
            <a:r>
              <a:rPr lang="de-DE" sz="1600" i="1" dirty="0">
                <a:latin typeface="+mn-lt"/>
              </a:rPr>
              <a:t>Po</a:t>
            </a:r>
            <a:r>
              <a:rPr lang="de-DE" sz="1600" dirty="0">
                <a:latin typeface="+mn-lt"/>
              </a:rPr>
              <a:t>(3)-Verteilung</a:t>
            </a:r>
          </a:p>
          <a:p>
            <a:r>
              <a:rPr lang="de-DE" sz="1600" dirty="0">
                <a:latin typeface="+mn-lt"/>
              </a:rPr>
              <a:t>(nähere Hintergründe später)</a:t>
            </a:r>
          </a:p>
        </p:txBody>
      </p:sp>
      <mc:AlternateContent xmlns:mc="http://schemas.openxmlformats.org/markup-compatibility/2006" xmlns:a14="http://schemas.microsoft.com/office/drawing/2010/main">
        <mc:Choice Requires="a14">
          <p:sp>
            <p:nvSpPr>
              <p:cNvPr id="25" name="Textfeld 24"/>
              <p:cNvSpPr txBox="1"/>
              <p:nvPr/>
            </p:nvSpPr>
            <p:spPr>
              <a:xfrm>
                <a:off x="690053" y="5229200"/>
                <a:ext cx="8136136" cy="96641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e>
                      </m:d>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m:t>
                          </m:r>
                          <m:r>
                            <a:rPr lang="de-DE" sz="2000" b="0" i="1" smtClean="0">
                              <a:solidFill>
                                <a:schemeClr val="tx1"/>
                              </a:solidFill>
                              <a:latin typeface="Cambria Math" panose="02040503050406030204" pitchFamily="18" charset="0"/>
                            </a:rPr>
                            <m:t>0</m:t>
                          </m:r>
                        </m:sub>
                        <m:sup>
                          <m:r>
                            <a:rPr lang="de-DE" sz="2000" b="0" i="1" smtClean="0">
                              <a:solidFill>
                                <a:schemeClr val="tx1"/>
                              </a:solidFill>
                              <a:latin typeface="Cambria Math"/>
                              <a:ea typeface="Cambria Math"/>
                            </a:rPr>
                            <m:t>∞</m:t>
                          </m:r>
                        </m:sup>
                        <m:e>
                          <m:r>
                            <a:rPr lang="de-DE" sz="2000" b="0" i="1" smtClean="0">
                              <a:solidFill>
                                <a:schemeClr val="tx1"/>
                              </a:solidFill>
                              <a:latin typeface="Cambria Math"/>
                            </a:rPr>
                            <m:t>𝑗</m:t>
                          </m:r>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3</m:t>
                                  </m:r>
                                </m:e>
                                <m:sup>
                                  <m:r>
                                    <a:rPr lang="de-DE" sz="2000" b="0" i="1" smtClean="0">
                                      <a:solidFill>
                                        <a:schemeClr val="tx1"/>
                                      </a:solidFill>
                                      <a:latin typeface="Cambria Math"/>
                                      <a:ea typeface="Cambria Math"/>
                                    </a:rPr>
                                    <m:t>𝑗</m:t>
                                  </m:r>
                                </m:sup>
                              </m:sSup>
                            </m:num>
                            <m:den>
                              <m:r>
                                <a:rPr lang="de-DE" sz="2000" b="0" i="1" smtClean="0">
                                  <a:solidFill>
                                    <a:schemeClr val="tx1"/>
                                  </a:solidFill>
                                  <a:latin typeface="Cambria Math"/>
                                  <a:ea typeface="Cambria Math"/>
                                </a:rPr>
                                <m:t>𝑗</m:t>
                              </m:r>
                              <m:r>
                                <a:rPr lang="de-DE" sz="2000" b="0" i="1" smtClean="0">
                                  <a:solidFill>
                                    <a:schemeClr val="tx1"/>
                                  </a:solidFill>
                                  <a:latin typeface="Cambria Math"/>
                                  <a:ea typeface="Cambria Math"/>
                                </a:rPr>
                                <m:t>!</m:t>
                              </m:r>
                            </m:den>
                          </m:f>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𝑒</m:t>
                              </m:r>
                            </m:e>
                            <m:sup>
                              <m:r>
                                <a:rPr lang="de-DE" sz="2000" b="0" i="1" smtClean="0">
                                  <a:solidFill>
                                    <a:schemeClr val="tx1"/>
                                  </a:solidFill>
                                  <a:latin typeface="Cambria Math"/>
                                  <a:ea typeface="Cambria Math"/>
                                </a:rPr>
                                <m:t>−3</m:t>
                              </m:r>
                            </m:sup>
                          </m:sSup>
                        </m:e>
                      </m:nary>
                      <m:r>
                        <a:rPr lang="de-DE" sz="2000" b="0" i="1" smtClean="0">
                          <a:solidFill>
                            <a:schemeClr val="tx1"/>
                          </a:solidFill>
                          <a:latin typeface="Cambria Math"/>
                        </a:rPr>
                        <m:t>=0+</m:t>
                      </m:r>
                      <m:f>
                        <m:fPr>
                          <m:ctrlPr>
                            <a:rPr lang="de-DE" sz="2000" i="1">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3</m:t>
                          </m:r>
                        </m:num>
                        <m:den>
                          <m:r>
                            <a:rPr lang="de-DE" sz="2000" b="0" i="1" smtClean="0">
                              <a:solidFill>
                                <a:schemeClr val="tx1"/>
                              </a:solidFill>
                              <a:latin typeface="Cambria Math"/>
                              <a:ea typeface="Cambria Math"/>
                            </a:rPr>
                            <m:t>1</m:t>
                          </m:r>
                        </m:den>
                      </m:f>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𝑒</m:t>
                          </m:r>
                        </m:e>
                        <m:sup>
                          <m:r>
                            <a:rPr lang="de-DE" sz="2000" i="1">
                              <a:solidFill>
                                <a:schemeClr val="tx1"/>
                              </a:solidFill>
                              <a:latin typeface="Cambria Math"/>
                              <a:ea typeface="Cambria Math"/>
                            </a:rPr>
                            <m:t>−3</m:t>
                          </m:r>
                        </m:sup>
                      </m:sSup>
                      <m:r>
                        <a:rPr lang="de-DE" sz="2000" b="0" i="1" smtClean="0">
                          <a:solidFill>
                            <a:schemeClr val="tx1"/>
                          </a:solidFill>
                          <a:latin typeface="Cambria Math"/>
                          <a:ea typeface="Cambria Math"/>
                        </a:rPr>
                        <m:t>+2×</m:t>
                      </m:r>
                      <m:f>
                        <m:fPr>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3</m:t>
                              </m:r>
                            </m:e>
                            <m:sup>
                              <m:r>
                                <a:rPr lang="de-DE" sz="2000" b="0" i="1" smtClean="0">
                                  <a:solidFill>
                                    <a:schemeClr val="tx1"/>
                                  </a:solidFill>
                                  <a:latin typeface="Cambria Math"/>
                                  <a:ea typeface="Cambria Math"/>
                                </a:rPr>
                                <m:t>2</m:t>
                              </m:r>
                            </m:sup>
                          </m:sSup>
                        </m:num>
                        <m:den>
                          <m:r>
                            <a:rPr lang="de-DE" sz="2000" b="0" i="1" smtClean="0">
                              <a:solidFill>
                                <a:schemeClr val="tx1"/>
                              </a:solidFill>
                              <a:latin typeface="Cambria Math"/>
                              <a:ea typeface="Cambria Math"/>
                            </a:rPr>
                            <m:t>2</m:t>
                          </m:r>
                          <m:r>
                            <a:rPr lang="de-DE" sz="2000" i="1">
                              <a:solidFill>
                                <a:schemeClr val="tx1"/>
                              </a:solidFill>
                              <a:latin typeface="Cambria Math"/>
                              <a:ea typeface="Cambria Math"/>
                            </a:rPr>
                            <m:t>!</m:t>
                          </m:r>
                        </m:den>
                      </m:f>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𝑒</m:t>
                          </m:r>
                        </m:e>
                        <m:sup>
                          <m:r>
                            <a:rPr lang="de-DE" sz="2000" i="1">
                              <a:solidFill>
                                <a:schemeClr val="tx1"/>
                              </a:solidFill>
                              <a:latin typeface="Cambria Math"/>
                              <a:ea typeface="Cambria Math"/>
                            </a:rPr>
                            <m:t>−3</m:t>
                          </m:r>
                        </m:sup>
                      </m:sSup>
                      <m:r>
                        <a:rPr lang="de-DE" sz="2000" b="0" i="1" smtClean="0">
                          <a:solidFill>
                            <a:schemeClr val="tx1"/>
                          </a:solidFill>
                          <a:latin typeface="Cambria Math"/>
                          <a:ea typeface="Cambria Math"/>
                        </a:rPr>
                        <m:t>+3</m:t>
                      </m:r>
                      <m:r>
                        <a:rPr lang="de-DE" sz="2000" i="1">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3</m:t>
                              </m:r>
                            </m:e>
                            <m:sup>
                              <m:r>
                                <a:rPr lang="de-DE" sz="2000" b="0" i="1" smtClean="0">
                                  <a:solidFill>
                                    <a:schemeClr val="tx1"/>
                                  </a:solidFill>
                                  <a:latin typeface="Cambria Math"/>
                                  <a:ea typeface="Cambria Math"/>
                                </a:rPr>
                                <m:t>3</m:t>
                              </m:r>
                            </m:sup>
                          </m:sSup>
                        </m:num>
                        <m:den>
                          <m:r>
                            <a:rPr lang="de-DE" sz="2000" b="0" i="1" smtClean="0">
                              <a:solidFill>
                                <a:schemeClr val="tx1"/>
                              </a:solidFill>
                              <a:latin typeface="Cambria Math"/>
                              <a:ea typeface="Cambria Math"/>
                            </a:rPr>
                            <m:t>3</m:t>
                          </m:r>
                          <m:r>
                            <a:rPr lang="de-DE" sz="2000" i="1">
                              <a:solidFill>
                                <a:schemeClr val="tx1"/>
                              </a:solidFill>
                              <a:latin typeface="Cambria Math"/>
                              <a:ea typeface="Cambria Math"/>
                            </a:rPr>
                            <m:t>!</m:t>
                          </m:r>
                        </m:den>
                      </m:f>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𝑒</m:t>
                          </m:r>
                        </m:e>
                        <m:sup>
                          <m:r>
                            <a:rPr lang="de-DE" sz="2000" i="1">
                              <a:solidFill>
                                <a:schemeClr val="tx1"/>
                              </a:solidFill>
                              <a:latin typeface="Cambria Math"/>
                              <a:ea typeface="Cambria Math"/>
                            </a:rPr>
                            <m:t>−3</m:t>
                          </m:r>
                        </m:sup>
                      </m:sSup>
                      <m:r>
                        <a:rPr lang="de-DE" sz="2000" b="0" i="1" smtClean="0">
                          <a:solidFill>
                            <a:schemeClr val="tx1"/>
                          </a:solidFill>
                          <a:latin typeface="Cambria Math"/>
                          <a:ea typeface="Cambria Math"/>
                        </a:rPr>
                        <m:t>+…=3</m:t>
                      </m:r>
                    </m:oMath>
                  </m:oMathPara>
                </a14:m>
                <a:endParaRPr lang="de-DE" sz="2000" dirty="0">
                  <a:solidFill>
                    <a:schemeClr val="tx1"/>
                  </a:solidFill>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690053" y="5229200"/>
                <a:ext cx="8136136" cy="966418"/>
              </a:xfrm>
              <a:prstGeom prst="rect">
                <a:avLst/>
              </a:prstGeom>
              <a:blipFill>
                <a:blip r:embed="rId6"/>
                <a:stretch>
                  <a:fillRect/>
                </a:stretch>
              </a:blipFill>
            </p:spPr>
            <p:txBody>
              <a:bodyPr/>
              <a:lstStyle/>
              <a:p>
                <a:r>
                  <a:rPr lang="en-US">
                    <a:noFill/>
                  </a:rPr>
                  <a:t> </a:t>
                </a:r>
              </a:p>
            </p:txBody>
          </p:sp>
        </mc:Fallback>
      </mc:AlternateContent>
      <p:sp>
        <p:nvSpPr>
          <p:cNvPr id="29" name="Textfeld 28"/>
          <p:cNvSpPr txBox="1"/>
          <p:nvPr/>
        </p:nvSpPr>
        <p:spPr>
          <a:xfrm>
            <a:off x="2663421" y="6109264"/>
            <a:ext cx="5013049" cy="400110"/>
          </a:xfrm>
          <a:prstGeom prst="rect">
            <a:avLst/>
          </a:prstGeom>
          <a:noFill/>
        </p:spPr>
        <p:txBody>
          <a:bodyPr wrap="square" rtlCol="0">
            <a:spAutoFit/>
          </a:bodyPr>
          <a:lstStyle/>
          <a:p>
            <a:r>
              <a:rPr lang="de-DE" sz="2000" dirty="0">
                <a:latin typeface="+mn-lt"/>
              </a:rPr>
              <a:t>kann mit einigem Aufwand gezeigt werden</a:t>
            </a:r>
          </a:p>
        </p:txBody>
      </p:sp>
      <p:sp>
        <p:nvSpPr>
          <p:cNvPr id="30" name="Ellipse 29"/>
          <p:cNvSpPr/>
          <p:nvPr/>
        </p:nvSpPr>
        <p:spPr>
          <a:xfrm>
            <a:off x="7812360" y="5496385"/>
            <a:ext cx="368166" cy="432048"/>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424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972083692"/>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0" name="Textfeld 9"/>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S1-a fortgesetzt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487309" y="1628800"/>
            <a:ext cx="4084691" cy="400110"/>
          </a:xfrm>
          <a:prstGeom prst="rect">
            <a:avLst/>
          </a:prstGeom>
          <a:noFill/>
        </p:spPr>
        <p:txBody>
          <a:bodyPr wrap="square" rtlCol="0">
            <a:spAutoFit/>
          </a:bodyPr>
          <a:lstStyle/>
          <a:p>
            <a:r>
              <a:rPr lang="de-DE" sz="2000" i="1" dirty="0">
                <a:latin typeface="+mn-lt"/>
              </a:rPr>
              <a:t>X</a:t>
            </a:r>
            <a:r>
              <a:rPr lang="de-DE" sz="2000" dirty="0">
                <a:latin typeface="+mn-lt"/>
              </a:rPr>
              <a:t> ... Höhe eines Trinkgelds</a:t>
            </a:r>
          </a:p>
        </p:txBody>
      </p:sp>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425</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2" name="Textfeld 11"/>
              <p:cNvSpPr txBox="1"/>
              <p:nvPr/>
            </p:nvSpPr>
            <p:spPr>
              <a:xfrm>
                <a:off x="771583" y="2132856"/>
                <a:ext cx="6282122"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=1.2</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.5</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+0.15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i="1" dirty="0">
                  <a:solidFill>
                    <a:schemeClr val="tx1"/>
                  </a:solidFill>
                  <a:latin typeface="Cambria Math"/>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771583" y="2132856"/>
                <a:ext cx="6282122" cy="422039"/>
              </a:xfrm>
              <a:prstGeom prst="rect">
                <a:avLst/>
              </a:prstGeom>
              <a:blipFill rotWithShape="1">
                <a:blip r:embed="rId3"/>
                <a:stretch>
                  <a:fillRect l="-485" t="-56522" b="-1391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776573" y="2781837"/>
                <a:ext cx="3383607"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r>
                            <a:rPr lang="de-DE" sz="2000" b="0" i="1" smtClean="0">
                              <a:solidFill>
                                <a:schemeClr val="tx1"/>
                              </a:solidFill>
                              <a:latin typeface="Cambria Math"/>
                            </a:rPr>
                            <m:t>𝑥</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𝑑𝑥</m:t>
                          </m:r>
                        </m:e>
                      </m:nary>
                    </m:oMath>
                  </m:oMathPara>
                </a14:m>
                <a:endParaRPr lang="de-DE" sz="2000" b="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776573" y="2781837"/>
                <a:ext cx="3383607" cy="99193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362859" y="3836389"/>
                <a:ext cx="5173585" cy="104759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0</m:t>
                          </m:r>
                        </m:sub>
                        <m:sup>
                          <m:r>
                            <a:rPr lang="de-DE" sz="2000" b="0" i="1" smtClean="0">
                              <a:solidFill>
                                <a:schemeClr val="tx1"/>
                              </a:solidFill>
                              <a:latin typeface="Cambria Math"/>
                            </a:rPr>
                            <m:t>0.5</m:t>
                          </m:r>
                        </m:sup>
                        <m:e>
                          <m:r>
                            <a:rPr lang="de-DE" sz="2000" b="0" i="1" smtClean="0">
                              <a:solidFill>
                                <a:schemeClr val="tx1"/>
                              </a:solidFill>
                              <a:latin typeface="Cambria Math"/>
                            </a:rPr>
                            <m:t>1.2</m:t>
                          </m:r>
                          <m:r>
                            <a:rPr lang="de-DE" sz="2000" b="0" i="1" smtClean="0">
                              <a:solidFill>
                                <a:schemeClr val="tx1"/>
                              </a:solidFill>
                              <a:latin typeface="Cambria Math"/>
                            </a:rPr>
                            <m:t>𝑥</m:t>
                          </m:r>
                          <m:r>
                            <a:rPr lang="de-DE" sz="2000" b="0" i="1" smtClean="0">
                              <a:solidFill>
                                <a:schemeClr val="tx1"/>
                              </a:solidFill>
                              <a:latin typeface="Cambria Math"/>
                            </a:rPr>
                            <m:t> </m:t>
                          </m:r>
                          <m:r>
                            <a:rPr lang="de-DE" sz="2000" b="0" i="1" smtClean="0">
                              <a:solidFill>
                                <a:schemeClr val="tx1"/>
                              </a:solidFill>
                              <a:latin typeface="Cambria Math"/>
                            </a:rPr>
                            <m:t>𝑑𝑥</m:t>
                          </m:r>
                        </m:e>
                      </m:nary>
                      <m:r>
                        <a:rPr lang="de-DE" sz="2000" b="0" i="1" smtClean="0">
                          <a:solidFill>
                            <a:schemeClr val="tx1"/>
                          </a:solidFill>
                          <a:latin typeface="Cambria Math"/>
                        </a:rPr>
                        <m:t>+</m:t>
                      </m:r>
                      <m:nary>
                        <m:naryPr>
                          <m:limLoc m:val="undOvr"/>
                          <m:ctrlPr>
                            <a:rPr lang="de-DE" sz="2000" i="1">
                              <a:solidFill>
                                <a:schemeClr val="tx1"/>
                              </a:solidFill>
                              <a:latin typeface="Cambria Math" panose="02040503050406030204" pitchFamily="18" charset="0"/>
                            </a:rPr>
                          </m:ctrlPr>
                        </m:naryPr>
                        <m:sub>
                          <m:r>
                            <m:rPr>
                              <m:brk m:alnAt="24"/>
                            </m:rPr>
                            <a:rPr lang="de-DE" sz="2000" i="1">
                              <a:solidFill>
                                <a:schemeClr val="tx1"/>
                              </a:solidFill>
                              <a:latin typeface="Cambria Math"/>
                            </a:rPr>
                            <m:t>0</m:t>
                          </m:r>
                          <m:r>
                            <a:rPr lang="de-DE" sz="2000" b="0" i="1" smtClean="0">
                              <a:solidFill>
                                <a:schemeClr val="tx1"/>
                              </a:solidFill>
                              <a:latin typeface="Cambria Math"/>
                            </a:rPr>
                            <m:t>.5</m:t>
                          </m:r>
                        </m:sub>
                        <m:sup>
                          <m:r>
                            <a:rPr lang="de-DE" sz="2000" b="0" i="1" smtClean="0">
                              <a:solidFill>
                                <a:schemeClr val="tx1"/>
                              </a:solidFill>
                              <a:latin typeface="Cambria Math"/>
                            </a:rPr>
                            <m:t>1</m:t>
                          </m:r>
                        </m:sup>
                        <m:e>
                          <m:r>
                            <a:rPr lang="de-DE" sz="2000" b="0" i="1" smtClean="0">
                              <a:solidFill>
                                <a:schemeClr val="tx1"/>
                              </a:solidFill>
                              <a:latin typeface="Cambria Math"/>
                            </a:rPr>
                            <m:t>0.5</m:t>
                          </m:r>
                          <m:r>
                            <a:rPr lang="de-DE" sz="2000" i="1">
                              <a:solidFill>
                                <a:schemeClr val="tx1"/>
                              </a:solidFill>
                              <a:latin typeface="Cambria Math"/>
                            </a:rPr>
                            <m:t>𝑥</m:t>
                          </m:r>
                          <m:r>
                            <a:rPr lang="de-DE" sz="2000" b="0" i="1" smtClean="0">
                              <a:solidFill>
                                <a:schemeClr val="tx1"/>
                              </a:solidFill>
                              <a:latin typeface="Cambria Math"/>
                            </a:rPr>
                            <m:t> </m:t>
                          </m:r>
                          <m:r>
                            <a:rPr lang="de-DE" sz="2000" i="1">
                              <a:solidFill>
                                <a:schemeClr val="tx1"/>
                              </a:solidFill>
                              <a:latin typeface="Cambria Math"/>
                            </a:rPr>
                            <m:t>𝑑𝑥</m:t>
                          </m:r>
                        </m:e>
                      </m:nary>
                      <m:r>
                        <a:rPr lang="de-DE" sz="2000" b="0" i="1" smtClean="0">
                          <a:solidFill>
                            <a:schemeClr val="tx1"/>
                          </a:solidFill>
                          <a:latin typeface="Cambria Math"/>
                        </a:rPr>
                        <m:t>+</m:t>
                      </m:r>
                      <m:nary>
                        <m:naryPr>
                          <m:limLoc m:val="undOvr"/>
                          <m:ctrlPr>
                            <a:rPr lang="de-DE" sz="2000" i="1">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1</m:t>
                          </m:r>
                        </m:sub>
                        <m:sup>
                          <m:r>
                            <a:rPr lang="de-DE" sz="2000" b="0" i="1" smtClean="0">
                              <a:solidFill>
                                <a:schemeClr val="tx1"/>
                              </a:solidFill>
                              <a:latin typeface="Cambria Math"/>
                            </a:rPr>
                            <m:t>2</m:t>
                          </m:r>
                        </m:sup>
                        <m:e>
                          <m:r>
                            <a:rPr lang="de-DE" sz="2000" b="0" i="1" smtClean="0">
                              <a:solidFill>
                                <a:schemeClr val="tx1"/>
                              </a:solidFill>
                              <a:latin typeface="Cambria Math"/>
                            </a:rPr>
                            <m:t>0.15</m:t>
                          </m:r>
                          <m:r>
                            <a:rPr lang="de-DE" sz="2000" i="1">
                              <a:solidFill>
                                <a:schemeClr val="tx1"/>
                              </a:solidFill>
                              <a:latin typeface="Cambria Math"/>
                            </a:rPr>
                            <m:t>𝑥</m:t>
                          </m:r>
                          <m:r>
                            <a:rPr lang="de-DE" sz="2000" b="0" i="1" smtClean="0">
                              <a:solidFill>
                                <a:schemeClr val="tx1"/>
                              </a:solidFill>
                              <a:latin typeface="Cambria Math"/>
                            </a:rPr>
                            <m:t> </m:t>
                          </m:r>
                          <m:r>
                            <a:rPr lang="de-DE" sz="2000" i="1">
                              <a:solidFill>
                                <a:schemeClr val="tx1"/>
                              </a:solidFill>
                              <a:latin typeface="Cambria Math"/>
                            </a:rPr>
                            <m:t>𝑑𝑥</m:t>
                          </m:r>
                        </m:e>
                      </m:nary>
                    </m:oMath>
                  </m:oMathPara>
                </a14:m>
                <a:endParaRPr lang="de-DE" sz="2000" b="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362859" y="3836389"/>
                <a:ext cx="5173585" cy="1047594"/>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362859" y="4874101"/>
                <a:ext cx="6243950" cy="413703"/>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m:t>
                    </m:r>
                    <m:sSubSup>
                      <m:sSubSupPr>
                        <m:ctrlPr>
                          <a:rPr lang="de-DE" sz="2000" b="0" i="1" smtClean="0">
                            <a:solidFill>
                              <a:schemeClr val="tx1"/>
                            </a:solidFill>
                            <a:latin typeface="Cambria Math" panose="02040503050406030204" pitchFamily="18" charset="0"/>
                          </a:rPr>
                        </m:ctrlPr>
                      </m:sSubSupPr>
                      <m:e>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0.6</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𝑥</m:t>
                                </m:r>
                              </m:e>
                              <m:sup>
                                <m:r>
                                  <a:rPr lang="de-DE" sz="2000" b="0" i="1" smtClean="0">
                                    <a:solidFill>
                                      <a:schemeClr val="tx1"/>
                                    </a:solidFill>
                                    <a:latin typeface="Cambria Math"/>
                                  </a:rPr>
                                  <m:t>2</m:t>
                                </m:r>
                              </m:sup>
                            </m:sSup>
                            <m:r>
                              <a:rPr lang="de-DE" sz="2000" b="0" i="1" smtClean="0">
                                <a:solidFill>
                                  <a:schemeClr val="tx1"/>
                                </a:solidFill>
                                <a:latin typeface="Cambria Math"/>
                              </a:rPr>
                              <m:t> </m:t>
                            </m:r>
                          </m:e>
                        </m:d>
                      </m:e>
                      <m:sub>
                        <m:r>
                          <a:rPr lang="de-DE" sz="2000" b="0" i="1" smtClean="0">
                            <a:solidFill>
                              <a:schemeClr val="tx1"/>
                            </a:solidFill>
                            <a:latin typeface="Cambria Math"/>
                          </a:rPr>
                          <m:t>0</m:t>
                        </m:r>
                      </m:sub>
                      <m:sup>
                        <m:r>
                          <a:rPr lang="de-DE" sz="2000" b="0" i="1" smtClean="0">
                            <a:solidFill>
                              <a:schemeClr val="tx1"/>
                            </a:solidFill>
                            <a:latin typeface="Cambria Math"/>
                          </a:rPr>
                          <m:t>0.5</m:t>
                        </m:r>
                      </m:sup>
                    </m:sSubSup>
                    <m:r>
                      <a:rPr lang="de-DE" sz="2000" b="0" i="1" smtClean="0">
                        <a:solidFill>
                          <a:schemeClr val="tx1"/>
                        </a:solidFill>
                        <a:latin typeface="Cambria Math"/>
                      </a:rPr>
                      <m:t>+</m:t>
                    </m:r>
                    <m:sSubSup>
                      <m:sSubSupPr>
                        <m:ctrlPr>
                          <a:rPr lang="de-DE" sz="2000" i="1">
                            <a:solidFill>
                              <a:schemeClr val="tx1"/>
                            </a:solidFill>
                            <a:latin typeface="Cambria Math" panose="02040503050406030204" pitchFamily="18" charset="0"/>
                          </a:rPr>
                        </m:ctrlPr>
                      </m:sSubSupPr>
                      <m:e>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0.25</m:t>
                            </m:r>
                            <m:sSup>
                              <m:sSupPr>
                                <m:ctrlPr>
                                  <a:rPr lang="de-DE" sz="2000" i="1">
                                    <a:solidFill>
                                      <a:schemeClr val="tx1"/>
                                    </a:solidFill>
                                    <a:latin typeface="Cambria Math" panose="02040503050406030204" pitchFamily="18" charset="0"/>
                                  </a:rPr>
                                </m:ctrlPr>
                              </m:sSupPr>
                              <m:e>
                                <m:r>
                                  <a:rPr lang="de-DE" sz="2000" i="1">
                                    <a:solidFill>
                                      <a:schemeClr val="tx1"/>
                                    </a:solidFill>
                                    <a:latin typeface="Cambria Math"/>
                                  </a:rPr>
                                  <m:t>𝑥</m:t>
                                </m:r>
                              </m:e>
                              <m:sup>
                                <m:r>
                                  <a:rPr lang="de-DE" sz="2000" i="1">
                                    <a:solidFill>
                                      <a:schemeClr val="tx1"/>
                                    </a:solidFill>
                                    <a:latin typeface="Cambria Math"/>
                                  </a:rPr>
                                  <m:t>2</m:t>
                                </m:r>
                              </m:sup>
                            </m:sSup>
                          </m:e>
                        </m:d>
                      </m:e>
                      <m:sub>
                        <m:r>
                          <a:rPr lang="de-DE" sz="2000" i="1">
                            <a:solidFill>
                              <a:schemeClr val="tx1"/>
                            </a:solidFill>
                            <a:latin typeface="Cambria Math"/>
                          </a:rPr>
                          <m:t>0</m:t>
                        </m:r>
                        <m:r>
                          <a:rPr lang="de-DE" sz="2000" b="0" i="1" smtClean="0">
                            <a:solidFill>
                              <a:schemeClr val="tx1"/>
                            </a:solidFill>
                            <a:latin typeface="Cambria Math"/>
                          </a:rPr>
                          <m:t>.5</m:t>
                        </m:r>
                      </m:sub>
                      <m:sup>
                        <m:r>
                          <a:rPr lang="de-DE" sz="2000" b="0" i="1" smtClean="0">
                            <a:solidFill>
                              <a:schemeClr val="tx1"/>
                            </a:solidFill>
                            <a:latin typeface="Cambria Math"/>
                          </a:rPr>
                          <m:t>1</m:t>
                        </m:r>
                      </m:sup>
                    </m:sSubSup>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Sup>
                      <m:sSubSupPr>
                        <m:ctrlPr>
                          <a:rPr lang="de-DE" sz="2000" i="1">
                            <a:solidFill>
                              <a:schemeClr val="tx1"/>
                            </a:solidFill>
                            <a:latin typeface="Cambria Math" panose="02040503050406030204" pitchFamily="18" charset="0"/>
                          </a:rPr>
                        </m:ctrlPr>
                      </m:sSubSupPr>
                      <m:e>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0.075</m:t>
                            </m:r>
                            <m:sSup>
                              <m:sSupPr>
                                <m:ctrlPr>
                                  <a:rPr lang="de-DE" sz="2000" i="1">
                                    <a:solidFill>
                                      <a:schemeClr val="tx1"/>
                                    </a:solidFill>
                                    <a:latin typeface="Cambria Math" panose="02040503050406030204" pitchFamily="18" charset="0"/>
                                  </a:rPr>
                                </m:ctrlPr>
                              </m:sSupPr>
                              <m:e>
                                <m:r>
                                  <a:rPr lang="de-DE" sz="2000" i="1">
                                    <a:solidFill>
                                      <a:schemeClr val="tx1"/>
                                    </a:solidFill>
                                    <a:latin typeface="Cambria Math"/>
                                  </a:rPr>
                                  <m:t>𝑥</m:t>
                                </m:r>
                              </m:e>
                              <m:sup>
                                <m:r>
                                  <a:rPr lang="de-DE" sz="2000" i="1">
                                    <a:solidFill>
                                      <a:schemeClr val="tx1"/>
                                    </a:solidFill>
                                    <a:latin typeface="Cambria Math"/>
                                  </a:rPr>
                                  <m:t>2</m:t>
                                </m:r>
                              </m:sup>
                            </m:sSup>
                          </m:e>
                        </m:d>
                      </m:e>
                      <m:sub>
                        <m:r>
                          <a:rPr lang="de-DE" sz="2000" b="0" i="1" smtClean="0">
                            <a:solidFill>
                              <a:schemeClr val="tx1"/>
                            </a:solidFill>
                            <a:latin typeface="Cambria Math"/>
                          </a:rPr>
                          <m:t>1</m:t>
                        </m:r>
                      </m:sub>
                      <m:sup>
                        <m:r>
                          <a:rPr lang="de-DE" sz="2000" b="0" i="1" smtClean="0">
                            <a:solidFill>
                              <a:schemeClr val="tx1"/>
                            </a:solidFill>
                            <a:latin typeface="Cambria Math"/>
                          </a:rPr>
                          <m:t>2</m:t>
                        </m:r>
                      </m:sup>
                    </m:sSubSup>
                  </m:oMath>
                </a14:m>
                <a:endParaRPr lang="de-DE" sz="2000" b="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362859" y="4874101"/>
                <a:ext cx="6243950" cy="413703"/>
              </a:xfrm>
              <a:prstGeom prst="rect">
                <a:avLst/>
              </a:prstGeom>
              <a:blipFill rotWithShape="1">
                <a:blip r:embed="rId6"/>
                <a:stretch>
                  <a:fillRect b="-447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362859" y="5440204"/>
                <a:ext cx="6243950" cy="41370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=0.15+0.1875+0.225</m:t>
                      </m:r>
                    </m:oMath>
                  </m:oMathPara>
                </a14:m>
                <a:endParaRPr lang="de-DE" sz="2000" b="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362859" y="5440204"/>
                <a:ext cx="6243950" cy="413703"/>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383836" y="6016189"/>
                <a:ext cx="1480200" cy="41370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=0.5625</m:t>
                      </m:r>
                    </m:oMath>
                  </m:oMathPara>
                </a14:m>
                <a:endParaRPr lang="de-DE" sz="2000" b="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383836" y="6016189"/>
                <a:ext cx="1480200" cy="413703"/>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935485274"/>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426</a:t>
            </a:r>
            <a:endParaRPr lang="de-DE" sz="8000" b="1" dirty="0">
              <a:solidFill>
                <a:schemeClr val="tx1"/>
              </a:solidFill>
              <a:latin typeface="+mj-lt"/>
            </a:endParaRPr>
          </a:p>
        </p:txBody>
      </p:sp>
      <p:sp>
        <p:nvSpPr>
          <p:cNvPr id="7" name="Textfeld 6"/>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S1-b fortgesetzt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87309" y="1628800"/>
            <a:ext cx="8045132" cy="400110"/>
          </a:xfrm>
          <a:prstGeom prst="rect">
            <a:avLst/>
          </a:prstGeom>
          <a:noFill/>
        </p:spPr>
        <p:txBody>
          <a:bodyPr wrap="square" rtlCol="0">
            <a:spAutoFit/>
          </a:bodyPr>
          <a:lstStyle/>
          <a:p>
            <a:r>
              <a:rPr lang="de-DE" sz="2000" i="1" dirty="0">
                <a:latin typeface="+mn-lt"/>
              </a:rPr>
              <a:t>Y</a:t>
            </a:r>
            <a:r>
              <a:rPr lang="de-DE" sz="2000" dirty="0">
                <a:latin typeface="+mn-lt"/>
              </a:rPr>
              <a:t> ... Wartezeit bis zum nächsten Notruf an einem Rettungswagen-Stützpunkt</a:t>
            </a:r>
          </a:p>
        </p:txBody>
      </p:sp>
      <mc:AlternateContent xmlns:mc="http://schemas.openxmlformats.org/markup-compatibility/2006" xmlns:a14="http://schemas.microsoft.com/office/drawing/2010/main">
        <mc:Choice Requires="a14">
          <p:sp>
            <p:nvSpPr>
              <p:cNvPr id="12" name="Textfeld 11"/>
              <p:cNvSpPr txBox="1"/>
              <p:nvPr/>
            </p:nvSpPr>
            <p:spPr>
              <a:xfrm>
                <a:off x="794958" y="2132856"/>
                <a:ext cx="3888432" cy="44082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r>
                        <m:rPr>
                          <m:brk m:alnAt="7"/>
                        </m:rPr>
                        <a:rPr lang="de-DE" sz="2000" i="1">
                          <a:solidFill>
                            <a:schemeClr val="tx1"/>
                          </a:solidFill>
                          <a:latin typeface="Cambria Math"/>
                        </a:rPr>
                        <m:t>0</m:t>
                      </m:r>
                      <m:r>
                        <a:rPr lang="de-DE" sz="2000" i="1">
                          <a:solidFill>
                            <a:schemeClr val="tx1"/>
                          </a:solidFill>
                          <a:latin typeface="Cambria Math"/>
                        </a:rPr>
                        <m:t>.05</m:t>
                      </m:r>
                      <m:sSup>
                        <m:sSupPr>
                          <m:ctrlPr>
                            <a:rPr lang="de-DE" sz="2000" i="1">
                              <a:solidFill>
                                <a:schemeClr val="tx1"/>
                              </a:solidFill>
                              <a:latin typeface="Cambria Math" panose="02040503050406030204" pitchFamily="18" charset="0"/>
                            </a:rPr>
                          </m:ctrlPr>
                        </m:sSupPr>
                        <m:e>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a:solidFill>
                                <a:schemeClr val="tx1"/>
                              </a:solidFill>
                              <a:latin typeface="Cambria Math"/>
                            </a:rPr>
                            <m:t>𝑦</m:t>
                          </m:r>
                        </m:sup>
                      </m:sSup>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m:t>
                                  </m:r>
                                </m:e>
                              </m:d>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oMath>
                  </m:oMathPara>
                </a14:m>
                <a:endParaRPr lang="de-DE" sz="2000" i="1" dirty="0">
                  <a:solidFill>
                    <a:schemeClr val="tx1"/>
                  </a:solidFill>
                  <a:latin typeface="Cambria Math"/>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794958" y="2132856"/>
                <a:ext cx="3888432" cy="440826"/>
              </a:xfrm>
              <a:prstGeom prst="rect">
                <a:avLst/>
              </a:prstGeom>
              <a:blipFill rotWithShape="1">
                <a:blip r:embed="rId3"/>
                <a:stretch>
                  <a:fillRect l="-627" t="-52778" b="-13055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776573" y="2781837"/>
                <a:ext cx="3383607"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r>
                            <a:rPr lang="de-DE" sz="2000" b="0" i="1" smtClean="0">
                              <a:solidFill>
                                <a:schemeClr val="tx1"/>
                              </a:solidFill>
                              <a:latin typeface="Cambria Math"/>
                            </a:rPr>
                            <m:t>𝑦</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𝑑𝑦</m:t>
                          </m:r>
                        </m:e>
                      </m:nary>
                    </m:oMath>
                  </m:oMathPara>
                </a14:m>
                <a:endParaRPr lang="de-DE" sz="2000" b="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776573" y="2781837"/>
                <a:ext cx="3383607" cy="99193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3255461" y="2781837"/>
                <a:ext cx="5173585"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i="1">
                              <a:solidFill>
                                <a:schemeClr val="tx1"/>
                              </a:solidFill>
                              <a:latin typeface="Cambria Math"/>
                              <a:ea typeface="Cambria Math"/>
                            </a:rPr>
                            <m:t>∞</m:t>
                          </m:r>
                        </m:sup>
                        <m:e>
                          <m:r>
                            <a:rPr lang="de-DE" sz="2000" b="0" i="1" smtClean="0">
                              <a:solidFill>
                                <a:schemeClr val="tx1"/>
                              </a:solidFill>
                              <a:latin typeface="Cambria Math"/>
                            </a:rPr>
                            <m:t>0.05</m:t>
                          </m:r>
                          <m:r>
                            <a:rPr lang="de-DE" sz="2000" b="0" i="1" smtClean="0">
                              <a:solidFill>
                                <a:schemeClr val="tx1"/>
                              </a:solidFill>
                              <a:latin typeface="Cambria Math"/>
                            </a:rPr>
                            <m:t>𝑦</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−0.05</m:t>
                              </m:r>
                              <m:r>
                                <a:rPr lang="de-DE" sz="2000" b="0" i="1" smtClean="0">
                                  <a:solidFill>
                                    <a:schemeClr val="tx1"/>
                                  </a:solidFill>
                                  <a:latin typeface="Cambria Math"/>
                                </a:rPr>
                                <m:t>𝑦</m:t>
                              </m:r>
                            </m:sup>
                          </m:sSup>
                          <m:r>
                            <a:rPr lang="de-DE" sz="2000" b="0" i="1" smtClean="0">
                              <a:solidFill>
                                <a:schemeClr val="tx1"/>
                              </a:solidFill>
                              <a:latin typeface="Cambria Math"/>
                            </a:rPr>
                            <m:t> </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𝐼</m:t>
                              </m:r>
                            </m:e>
                            <m:sub>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m:t>
                                      </m:r>
                                    </m:e>
                                  </m:d>
                                </m:e>
                              </m:d>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 </m:t>
                          </m:r>
                          <m:r>
                            <a:rPr lang="de-DE" sz="2000" b="0" i="1" smtClean="0">
                              <a:solidFill>
                                <a:schemeClr val="tx1"/>
                              </a:solidFill>
                              <a:latin typeface="Cambria Math"/>
                            </a:rPr>
                            <m:t>𝑑𝑦</m:t>
                          </m:r>
                        </m:e>
                      </m:nary>
                    </m:oMath>
                  </m:oMathPara>
                </a14:m>
                <a:endParaRPr lang="de-DE" sz="2000" b="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3255461" y="2781837"/>
                <a:ext cx="5173585" cy="99193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335073" y="3888603"/>
                <a:ext cx="3785205" cy="86786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=0.05</m:t>
                      </m:r>
                      <m:sSubSup>
                        <m:sSubSupPr>
                          <m:ctrlPr>
                            <a:rPr lang="de-DE" sz="2000" b="0" i="1" smtClean="0">
                              <a:solidFill>
                                <a:schemeClr val="tx1"/>
                              </a:solidFill>
                              <a:latin typeface="Cambria Math" panose="02040503050406030204" pitchFamily="18" charset="0"/>
                            </a:rPr>
                          </m:ctrlPr>
                        </m:sSubSupPr>
                        <m:e>
                          <m:d>
                            <m:dPr>
                              <m:begChr m:val="["/>
                              <m:endChr m:val="]"/>
                              <m:ctrlPr>
                                <a:rPr lang="de-DE" sz="2000" i="1">
                                  <a:solidFill>
                                    <a:schemeClr val="tx1"/>
                                  </a:solidFill>
                                  <a:latin typeface="Cambria Math" panose="02040503050406030204" pitchFamily="18" charset="0"/>
                                </a:rPr>
                              </m:ctrlPr>
                            </m:dPr>
                            <m:e>
                              <m:f>
                                <m:fPr>
                                  <m:ctrlPr>
                                    <a:rPr lang="de-DE" sz="2000" i="1" smtClean="0">
                                      <a:solidFill>
                                        <a:schemeClr val="tx1"/>
                                      </a:solidFill>
                                      <a:latin typeface="Cambria Math" panose="02040503050406030204" pitchFamily="18" charset="0"/>
                                    </a:rPr>
                                  </m:ctrlPr>
                                </m:fPr>
                                <m:num>
                                  <m:sSup>
                                    <m:sSupPr>
                                      <m:ctrlPr>
                                        <a:rPr lang="de-DE" sz="200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−0.05</m:t>
                                      </m:r>
                                      <m:r>
                                        <a:rPr lang="de-DE" sz="2000" b="0" i="1" smtClean="0">
                                          <a:solidFill>
                                            <a:schemeClr val="tx1"/>
                                          </a:solidFill>
                                          <a:latin typeface="Cambria Math"/>
                                        </a:rPr>
                                        <m:t>𝑦</m:t>
                                      </m:r>
                                    </m:sup>
                                  </m:sSup>
                                </m:num>
                                <m:den>
                                  <m:sSup>
                                    <m:sSupPr>
                                      <m:ctrlPr>
                                        <a:rPr lang="de-DE" sz="2000" i="1" smtClean="0">
                                          <a:solidFill>
                                            <a:schemeClr val="tx1"/>
                                          </a:solidFill>
                                          <a:latin typeface="Cambria Math" panose="02040503050406030204" pitchFamily="18" charset="0"/>
                                        </a:rPr>
                                      </m:ctrlPr>
                                    </m:sSupPr>
                                    <m:e>
                                      <m:r>
                                        <a:rPr lang="de-DE" sz="2000" b="0" i="1" smtClean="0">
                                          <a:solidFill>
                                            <a:schemeClr val="tx1"/>
                                          </a:solidFill>
                                          <a:latin typeface="Cambria Math"/>
                                        </a:rPr>
                                        <m:t>0.05</m:t>
                                      </m:r>
                                    </m:e>
                                    <m:sup>
                                      <m:r>
                                        <a:rPr lang="de-DE" sz="2000" b="0" i="1" smtClean="0">
                                          <a:solidFill>
                                            <a:schemeClr val="tx1"/>
                                          </a:solidFill>
                                          <a:latin typeface="Cambria Math"/>
                                        </a:rPr>
                                        <m:t>2</m:t>
                                      </m:r>
                                    </m:sup>
                                  </m:sSup>
                                </m:den>
                              </m:f>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−0.05</m:t>
                                  </m:r>
                                  <m:r>
                                    <a:rPr lang="de-DE" sz="2000" b="0" i="1" smtClean="0">
                                      <a:solidFill>
                                        <a:schemeClr val="tx1"/>
                                      </a:solidFill>
                                      <a:latin typeface="Cambria Math"/>
                                    </a:rPr>
                                    <m:t>𝑦</m:t>
                                  </m:r>
                                  <m:r>
                                    <a:rPr lang="de-DE" sz="2000" b="0" i="1" smtClean="0">
                                      <a:solidFill>
                                        <a:schemeClr val="tx1"/>
                                      </a:solidFill>
                                      <a:latin typeface="Cambria Math"/>
                                    </a:rPr>
                                    <m:t>−1</m:t>
                                  </m:r>
                                </m:e>
                              </m:d>
                            </m:e>
                          </m:d>
                        </m:e>
                        <m:sub>
                          <m:r>
                            <a:rPr lang="de-DE" sz="2000" b="0" i="1" smtClean="0">
                              <a:solidFill>
                                <a:schemeClr val="tx1"/>
                              </a:solidFill>
                              <a:latin typeface="Cambria Math"/>
                            </a:rPr>
                            <m:t>0</m:t>
                          </m:r>
                        </m:sub>
                        <m:sup>
                          <m:r>
                            <a:rPr lang="de-DE" sz="2000" b="0" i="1" smtClean="0">
                              <a:solidFill>
                                <a:schemeClr val="tx1"/>
                              </a:solidFill>
                              <a:latin typeface="Cambria Math"/>
                              <a:ea typeface="Cambria Math"/>
                            </a:rPr>
                            <m:t>∞</m:t>
                          </m:r>
                        </m:sup>
                      </m:sSubSup>
                    </m:oMath>
                  </m:oMathPara>
                </a14:m>
                <a:endParaRPr lang="de-DE" sz="2000" b="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335073" y="3888603"/>
                <a:ext cx="3785205" cy="867866"/>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334709" y="4756469"/>
                <a:ext cx="3785205" cy="7838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=0−0.05</m:t>
                      </m:r>
                      <m:d>
                        <m:dPr>
                          <m:ctrlPr>
                            <a:rPr lang="de-DE" sz="2000" b="0" i="1" smtClean="0">
                              <a:solidFill>
                                <a:schemeClr val="tx1"/>
                              </a:solidFill>
                              <a:latin typeface="Cambria Math" panose="02040503050406030204" pitchFamily="18" charset="0"/>
                            </a:rPr>
                          </m:ctrlPr>
                        </m:dPr>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0.05</m:t>
                                  </m:r>
                                </m:e>
                                <m:sup>
                                  <m:r>
                                    <a:rPr lang="de-DE" sz="2000" b="0" i="1" smtClean="0">
                                      <a:solidFill>
                                        <a:schemeClr val="tx1"/>
                                      </a:solidFill>
                                      <a:latin typeface="Cambria Math"/>
                                    </a:rPr>
                                    <m:t>2</m:t>
                                  </m:r>
                                </m:sup>
                              </m:sSup>
                            </m:den>
                          </m:f>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e>
                          </m:d>
                        </m:e>
                      </m:d>
                    </m:oMath>
                  </m:oMathPara>
                </a14:m>
                <a:endParaRPr lang="de-DE" sz="2000" b="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334709" y="4756469"/>
                <a:ext cx="3785205" cy="783869"/>
              </a:xfrm>
              <a:prstGeom prst="rect">
                <a:avLst/>
              </a:prstGeom>
              <a:blipFill rotWithShape="1">
                <a:blip r:embed="rId7"/>
                <a:stretch>
                  <a:fillRect/>
                </a:stretch>
              </a:blipFill>
            </p:spPr>
            <p:txBody>
              <a:bodyPr/>
              <a:lstStyle/>
              <a:p>
                <a:r>
                  <a:rPr lang="de-DE">
                    <a:noFill/>
                  </a:rPr>
                  <a:t> </a:t>
                </a:r>
              </a:p>
            </p:txBody>
          </p:sp>
        </mc:Fallback>
      </mc:AlternateContent>
      <p:sp>
        <p:nvSpPr>
          <p:cNvPr id="25" name="Rechteck 2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6" name="Textfeld 25"/>
          <p:cNvSpPr txBox="1"/>
          <p:nvPr/>
        </p:nvSpPr>
        <p:spPr>
          <a:xfrm>
            <a:off x="4391607" y="2060881"/>
            <a:ext cx="4134966" cy="584775"/>
          </a:xfrm>
          <a:prstGeom prst="rect">
            <a:avLst/>
          </a:prstGeom>
          <a:noFill/>
        </p:spPr>
        <p:txBody>
          <a:bodyPr wrap="square" rtlCol="0">
            <a:spAutoFit/>
          </a:bodyPr>
          <a:lstStyle/>
          <a:p>
            <a:r>
              <a:rPr lang="de-DE" sz="1600" dirty="0">
                <a:latin typeface="+mn-lt"/>
              </a:rPr>
              <a:t>Bemerkung: Dichte einer </a:t>
            </a:r>
            <a:r>
              <a:rPr lang="de-DE" sz="1600" i="1" dirty="0" err="1">
                <a:latin typeface="+mn-lt"/>
              </a:rPr>
              <a:t>Exp</a:t>
            </a:r>
            <a:r>
              <a:rPr lang="de-DE" sz="1600" dirty="0">
                <a:latin typeface="+mn-lt"/>
              </a:rPr>
              <a:t>(0.05)-Verteilung</a:t>
            </a:r>
          </a:p>
          <a:p>
            <a:r>
              <a:rPr lang="de-DE" sz="1600" dirty="0">
                <a:latin typeface="+mn-lt"/>
              </a:rPr>
              <a:t>                     (nähere Hintergründe später)</a:t>
            </a:r>
          </a:p>
        </p:txBody>
      </p:sp>
      <mc:AlternateContent xmlns:mc="http://schemas.openxmlformats.org/markup-compatibility/2006" xmlns:a14="http://schemas.microsoft.com/office/drawing/2010/main">
        <mc:Choice Requires="a14">
          <p:sp>
            <p:nvSpPr>
              <p:cNvPr id="27" name="Textfeld 26"/>
              <p:cNvSpPr txBox="1"/>
              <p:nvPr/>
            </p:nvSpPr>
            <p:spPr>
              <a:xfrm>
                <a:off x="1323713" y="5692738"/>
                <a:ext cx="114466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=20</m:t>
                      </m:r>
                    </m:oMath>
                  </m:oMathPara>
                </a14:m>
                <a:endParaRPr lang="de-DE" sz="2000" b="0"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323713" y="5692738"/>
                <a:ext cx="1144663" cy="400110"/>
              </a:xfrm>
              <a:prstGeom prst="rect">
                <a:avLst/>
              </a:prstGeom>
              <a:blipFill rotWithShape="1">
                <a:blip r:embed="rId8"/>
                <a:stretch>
                  <a:fillRect/>
                </a:stretch>
              </a:blipFill>
            </p:spPr>
            <p:txBody>
              <a:bodyPr/>
              <a:lstStyle/>
              <a:p>
                <a:r>
                  <a:rPr lang="de-DE">
                    <a:noFill/>
                  </a:rPr>
                  <a:t> </a:t>
                </a:r>
              </a:p>
            </p:txBody>
          </p:sp>
        </mc:Fallback>
      </mc:AlternateContent>
      <p:sp>
        <p:nvSpPr>
          <p:cNvPr id="2" name="Ellipse 1"/>
          <p:cNvSpPr/>
          <p:nvPr/>
        </p:nvSpPr>
        <p:spPr>
          <a:xfrm>
            <a:off x="1310951" y="4106512"/>
            <a:ext cx="367967" cy="432048"/>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8" name="Textfeld 27"/>
          <p:cNvSpPr txBox="1"/>
          <p:nvPr/>
        </p:nvSpPr>
        <p:spPr>
          <a:xfrm>
            <a:off x="5125632" y="3939153"/>
            <a:ext cx="3254955" cy="707886"/>
          </a:xfrm>
          <a:prstGeom prst="rect">
            <a:avLst/>
          </a:prstGeom>
          <a:noFill/>
        </p:spPr>
        <p:txBody>
          <a:bodyPr wrap="square" rtlCol="0">
            <a:spAutoFit/>
          </a:bodyPr>
          <a:lstStyle/>
          <a:p>
            <a:r>
              <a:rPr lang="de-DE" sz="2000" dirty="0">
                <a:latin typeface="+mn-lt"/>
              </a:rPr>
              <a:t>kann mit einigem Aufwand </a:t>
            </a:r>
          </a:p>
          <a:p>
            <a:r>
              <a:rPr lang="de-DE" sz="2000" dirty="0">
                <a:latin typeface="+mn-lt"/>
              </a:rPr>
              <a:t>gezeigt werden</a:t>
            </a:r>
          </a:p>
        </p:txBody>
      </p:sp>
    </p:spTree>
    <p:extLst>
      <p:ext uri="{BB962C8B-B14F-4D97-AF65-F5344CB8AC3E}">
        <p14:creationId xmlns:p14="http://schemas.microsoft.com/office/powerpoint/2010/main" val="381050288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40</a:t>
            </a:r>
            <a:endParaRPr lang="de-DE" sz="8000" b="1" dirty="0">
              <a:solidFill>
                <a:schemeClr val="tx1"/>
              </a:solidFill>
              <a:latin typeface="+mj-lt"/>
            </a:endParaRPr>
          </a:p>
        </p:txBody>
      </p:sp>
      <p:sp>
        <p:nvSpPr>
          <p:cNvPr id="7" name="Textfeld 6"/>
          <p:cNvSpPr txBox="1">
            <a:spLocks noChangeArrowheads="1"/>
          </p:cNvSpPr>
          <p:nvPr/>
        </p:nvSpPr>
        <p:spPr bwMode="auto">
          <a:xfrm>
            <a:off x="468313" y="1052736"/>
            <a:ext cx="289153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Balkendiagramme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996864"/>
            <a:ext cx="7105650" cy="4019550"/>
          </a:xfrm>
          <a:prstGeom prst="rect">
            <a:avLst/>
          </a:prstGeom>
        </p:spPr>
      </p:pic>
    </p:spTree>
    <p:extLst>
      <p:ext uri="{BB962C8B-B14F-4D97-AF65-F5344CB8AC3E}">
        <p14:creationId xmlns:p14="http://schemas.microsoft.com/office/powerpoint/2010/main" val="3863650313"/>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9" name="Textfeld 8"/>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 einer Funktion einer Zufallsvariable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689954"/>
            <a:ext cx="7600950" cy="4514850"/>
          </a:xfrm>
          <a:prstGeom prst="rect">
            <a:avLst/>
          </a:prstGeom>
        </p:spPr>
      </p:pic>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427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196560758"/>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428</a:t>
            </a:r>
            <a:endParaRPr lang="de-DE" sz="8000" b="1" dirty="0">
              <a:solidFill>
                <a:schemeClr val="tx1"/>
              </a:solidFill>
              <a:latin typeface="+mj-lt"/>
            </a:endParaRPr>
          </a:p>
        </p:txBody>
      </p:sp>
      <p:sp>
        <p:nvSpPr>
          <p:cNvPr id="9" name="Textfeld 8"/>
          <p:cNvSpPr txBox="1">
            <a:spLocks noChangeArrowheads="1"/>
          </p:cNvSpPr>
          <p:nvPr/>
        </p:nvSpPr>
        <p:spPr bwMode="auto">
          <a:xfrm>
            <a:off x="468313" y="1124744"/>
            <a:ext cx="8928223" cy="707886"/>
          </a:xfrm>
          <a:prstGeom prst="rect">
            <a:avLst/>
          </a:prstGeom>
          <a:noFill/>
          <a:ln w="9525">
            <a:noFill/>
            <a:miter lim="800000"/>
            <a:headEnd/>
            <a:tailEnd/>
          </a:ln>
        </p:spPr>
        <p:txBody>
          <a:bodyPr wrap="square">
            <a:spAutoFit/>
          </a:bodyPr>
          <a:lstStyle/>
          <a:p>
            <a:r>
              <a:rPr lang="de-DE" sz="2000" dirty="0">
                <a:latin typeface="+mn-lt"/>
              </a:rPr>
              <a:t>Beispiel: Nachweis der Verschiebungs- und </a:t>
            </a:r>
            <a:r>
              <a:rPr lang="de-DE" sz="2000" dirty="0" err="1">
                <a:latin typeface="+mn-lt"/>
              </a:rPr>
              <a:t>Skalenäquivarianz</a:t>
            </a:r>
            <a:r>
              <a:rPr lang="de-DE" sz="2000" dirty="0">
                <a:latin typeface="+mn-lt"/>
              </a:rPr>
              <a:t> des </a:t>
            </a:r>
          </a:p>
          <a:p>
            <a:r>
              <a:rPr lang="de-DE" sz="2000" dirty="0">
                <a:latin typeface="+mn-lt"/>
              </a:rPr>
              <a:t>               Erwartungswertes</a:t>
            </a:r>
          </a:p>
        </p:txBody>
      </p:sp>
      <p:sp>
        <p:nvSpPr>
          <p:cNvPr id="10" name="Textfeld 9"/>
          <p:cNvSpPr txBox="1">
            <a:spLocks noChangeArrowheads="1"/>
          </p:cNvSpPr>
          <p:nvPr/>
        </p:nvSpPr>
        <p:spPr bwMode="auto">
          <a:xfrm>
            <a:off x="468313" y="1996900"/>
            <a:ext cx="1943447" cy="400110"/>
          </a:xfrm>
          <a:prstGeom prst="rect">
            <a:avLst/>
          </a:prstGeom>
          <a:noFill/>
          <a:ln w="9525">
            <a:noFill/>
            <a:miter lim="800000"/>
            <a:headEnd/>
            <a:tailEnd/>
          </a:ln>
        </p:spPr>
        <p:txBody>
          <a:bodyPr wrap="square">
            <a:spAutoFit/>
          </a:bodyPr>
          <a:lstStyle/>
          <a:p>
            <a:r>
              <a:rPr lang="de-DE" sz="2000" dirty="0">
                <a:latin typeface="+mn-lt"/>
              </a:rPr>
              <a:t>Diskreter Fall:</a:t>
            </a:r>
          </a:p>
        </p:txBody>
      </p:sp>
      <mc:AlternateContent xmlns:mc="http://schemas.openxmlformats.org/markup-compatibility/2006" xmlns:a14="http://schemas.microsoft.com/office/drawing/2010/main">
        <mc:Choice Requires="a14">
          <p:sp>
            <p:nvSpPr>
              <p:cNvPr id="11" name="Textfeld 10"/>
              <p:cNvSpPr txBox="1"/>
              <p:nvPr/>
            </p:nvSpPr>
            <p:spPr>
              <a:xfrm>
                <a:off x="683568" y="2429567"/>
                <a:ext cx="6091608" cy="87408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𝑎</m:t>
                          </m:r>
                          <m:r>
                            <a:rPr lang="de-DE" sz="2000" b="0" i="1" smtClean="0">
                              <a:solidFill>
                                <a:schemeClr val="tx1"/>
                              </a:solidFill>
                              <a:latin typeface="Cambria Math"/>
                            </a:rPr>
                            <m:t>+</m:t>
                          </m:r>
                          <m:r>
                            <a:rPr lang="de-DE" sz="2000" b="0" i="1" smtClean="0">
                              <a:solidFill>
                                <a:schemeClr val="tx1"/>
                              </a:solidFill>
                              <a:latin typeface="Cambria Math"/>
                            </a:rPr>
                            <m:t>𝑏𝑋</m:t>
                          </m:r>
                        </m:e>
                      </m:d>
                      <m:r>
                        <a:rPr lang="de-DE" sz="2000" b="0" i="1" smtClean="0">
                          <a:solidFill>
                            <a:schemeClr val="tx1"/>
                          </a:solidFill>
                          <a:latin typeface="Cambria Math"/>
                        </a:rPr>
                        <m:t>=</m:t>
                      </m:r>
                      <m:nary>
                        <m:naryPr>
                          <m:chr m:val="∑"/>
                          <m:supHide m:val="on"/>
                          <m:ctrlPr>
                            <a:rPr lang="de-DE" sz="2000" b="0" i="1" smtClean="0">
                              <a:solidFill>
                                <a:schemeClr val="tx1"/>
                              </a:solidFill>
                              <a:latin typeface="Cambria Math" panose="02040503050406030204" pitchFamily="18" charset="0"/>
                            </a:rPr>
                          </m:ctrlPr>
                        </m:naryPr>
                        <m:sub>
                          <m:r>
                            <m:rPr>
                              <m:brk m:alnAt="7"/>
                            </m:rPr>
                            <a:rPr lang="de-DE" sz="2000" b="0" i="1" smtClean="0">
                              <a:solidFill>
                                <a:schemeClr val="tx1"/>
                              </a:solidFill>
                              <a:latin typeface="Cambria Math"/>
                            </a:rPr>
                            <m:t>𝑗</m:t>
                          </m:r>
                        </m:sub>
                        <m:sup/>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𝑎</m:t>
                              </m:r>
                              <m:r>
                                <a:rPr lang="de-DE" sz="2000" b="0" i="1" smtClean="0">
                                  <a:solidFill>
                                    <a:schemeClr val="tx1"/>
                                  </a:solidFill>
                                  <a:latin typeface="Cambria Math"/>
                                </a:rPr>
                                <m:t>+</m:t>
                              </m:r>
                              <m:r>
                                <a:rPr lang="de-DE" sz="2000" b="0" i="1" smtClean="0">
                                  <a:solidFill>
                                    <a:schemeClr val="tx1"/>
                                  </a:solidFill>
                                  <a:latin typeface="Cambria Math"/>
                                </a:rPr>
                                <m:t>𝑏</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𝑎</m:t>
                                  </m:r>
                                </m:e>
                                <m:sub>
                                  <m:r>
                                    <a:rPr lang="de-DE" sz="2000" b="0" i="1" smtClean="0">
                                      <a:solidFill>
                                        <a:schemeClr val="tx1"/>
                                      </a:solidFill>
                                      <a:latin typeface="Cambria Math"/>
                                    </a:rPr>
                                    <m:t>𝑗</m:t>
                                  </m:r>
                                </m:sub>
                              </m:sSub>
                            </m:e>
                          </m:d>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𝑎</m:t>
                                  </m:r>
                                </m:e>
                                <m:sub>
                                  <m:r>
                                    <a:rPr lang="de-DE" sz="2000" b="0" i="1" smtClean="0">
                                      <a:solidFill>
                                        <a:schemeClr val="tx1"/>
                                      </a:solidFill>
                                      <a:latin typeface="Cambria Math"/>
                                    </a:rPr>
                                    <m:t>𝑗</m:t>
                                  </m:r>
                                </m:sub>
                              </m:sSub>
                            </m:e>
                          </m:d>
                        </m:e>
                      </m:nary>
                    </m:oMath>
                  </m:oMathPara>
                </a14:m>
                <a:endParaRPr lang="de-DE" sz="200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683568" y="2429567"/>
                <a:ext cx="6091608" cy="874085"/>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114847" y="3356992"/>
                <a:ext cx="6091608" cy="87408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nary>
                        <m:naryPr>
                          <m:chr m:val="∑"/>
                          <m:supHide m:val="on"/>
                          <m:ctrlPr>
                            <a:rPr lang="de-DE" sz="2000" b="0" i="1" smtClean="0">
                              <a:solidFill>
                                <a:schemeClr val="tx1"/>
                              </a:solidFill>
                              <a:latin typeface="Cambria Math" panose="02040503050406030204" pitchFamily="18" charset="0"/>
                            </a:rPr>
                          </m:ctrlPr>
                        </m:naryPr>
                        <m:sub>
                          <m:r>
                            <m:rPr>
                              <m:brk m:alnAt="7"/>
                            </m:rPr>
                            <a:rPr lang="de-DE" sz="2000" b="0" i="1" smtClean="0">
                              <a:solidFill>
                                <a:schemeClr val="tx1"/>
                              </a:solidFill>
                              <a:latin typeface="Cambria Math"/>
                            </a:rPr>
                            <m:t>𝑗</m:t>
                          </m:r>
                        </m:sub>
                        <m:sup/>
                        <m:e>
                          <m:r>
                            <a:rPr lang="de-DE" sz="2000" b="0" i="1" smtClean="0">
                              <a:solidFill>
                                <a:schemeClr val="tx1"/>
                              </a:solidFill>
                              <a:latin typeface="Cambria Math"/>
                            </a:rPr>
                            <m:t>𝑎</m:t>
                          </m:r>
                          <m:r>
                            <a:rPr lang="de-DE" sz="2000" b="0" i="1" smtClean="0">
                              <a:solidFill>
                                <a:schemeClr val="tx1"/>
                              </a:solidFill>
                              <a:latin typeface="Cambria Math"/>
                            </a:rPr>
                            <m:t> </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𝑎</m:t>
                                  </m:r>
                                </m:e>
                                <m:sub>
                                  <m:r>
                                    <a:rPr lang="de-DE" sz="2000" b="0" i="1" smtClean="0">
                                      <a:solidFill>
                                        <a:schemeClr val="tx1"/>
                                      </a:solidFill>
                                      <a:latin typeface="Cambria Math"/>
                                    </a:rPr>
                                    <m:t>𝑗</m:t>
                                  </m:r>
                                </m:sub>
                              </m:sSub>
                            </m:e>
                          </m:d>
                        </m:e>
                      </m:nary>
                      <m:r>
                        <a:rPr lang="de-DE" sz="2000" b="0" i="1" smtClean="0">
                          <a:solidFill>
                            <a:schemeClr val="tx1"/>
                          </a:solidFill>
                          <a:latin typeface="Cambria Math"/>
                        </a:rPr>
                        <m:t>+</m:t>
                      </m:r>
                      <m:r>
                        <a:rPr lang="de-DE" sz="2000" b="0" i="1" smtClean="0">
                          <a:solidFill>
                            <a:schemeClr val="tx1"/>
                          </a:solidFill>
                          <a:latin typeface="Cambria Math"/>
                        </a:rPr>
                        <m:t>𝑏</m:t>
                      </m:r>
                      <m:nary>
                        <m:naryPr>
                          <m:chr m:val="∑"/>
                          <m:supHide m:val="on"/>
                          <m:ctrlPr>
                            <a:rPr lang="de-DE" sz="2000" i="1">
                              <a:solidFill>
                                <a:schemeClr val="tx1"/>
                              </a:solidFill>
                              <a:latin typeface="Cambria Math" panose="02040503050406030204" pitchFamily="18" charset="0"/>
                            </a:rPr>
                          </m:ctrlPr>
                        </m:naryPr>
                        <m:sub>
                          <m:r>
                            <m:rPr>
                              <m:brk m:alnAt="7"/>
                            </m:rPr>
                            <a:rPr lang="de-DE" sz="2000" i="1">
                              <a:solidFill>
                                <a:schemeClr val="tx1"/>
                              </a:solidFill>
                              <a:latin typeface="Cambria Math"/>
                            </a:rPr>
                            <m:t>𝑗</m:t>
                          </m:r>
                        </m:sub>
                        <m:sup/>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𝑎</m:t>
                              </m:r>
                            </m:e>
                            <m:sub>
                              <m:r>
                                <a:rPr lang="de-DE" sz="2000" b="0" i="1" smtClean="0">
                                  <a:solidFill>
                                    <a:schemeClr val="tx1"/>
                                  </a:solidFill>
                                  <a:latin typeface="Cambria Math"/>
                                </a:rPr>
                                <m:t>𝑗</m:t>
                              </m:r>
                            </m:sub>
                          </m:sSub>
                          <m:r>
                            <a:rPr lang="de-DE" sz="2000" b="0" i="1" smtClean="0">
                              <a:solidFill>
                                <a:schemeClr val="tx1"/>
                              </a:solidFill>
                              <a:latin typeface="Cambria Math"/>
                            </a:rPr>
                            <m:t> </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𝑎</m:t>
                                  </m:r>
                                </m:e>
                                <m:sub>
                                  <m:r>
                                    <a:rPr lang="de-DE" sz="2000" i="1">
                                      <a:solidFill>
                                        <a:schemeClr val="tx1"/>
                                      </a:solidFill>
                                      <a:latin typeface="Cambria Math"/>
                                    </a:rPr>
                                    <m:t>𝑗</m:t>
                                  </m:r>
                                </m:sub>
                              </m:sSub>
                            </m:e>
                          </m:d>
                        </m:e>
                      </m:nary>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114847" y="3356992"/>
                <a:ext cx="6091608" cy="874085"/>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114847" y="4252956"/>
                <a:ext cx="6091608" cy="87408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𝑎</m:t>
                      </m:r>
                      <m:nary>
                        <m:naryPr>
                          <m:chr m:val="∑"/>
                          <m:supHide m:val="on"/>
                          <m:ctrlPr>
                            <a:rPr lang="de-DE" sz="2000" b="0" i="1" smtClean="0">
                              <a:solidFill>
                                <a:schemeClr val="tx1"/>
                              </a:solidFill>
                              <a:latin typeface="Cambria Math" panose="02040503050406030204" pitchFamily="18" charset="0"/>
                            </a:rPr>
                          </m:ctrlPr>
                        </m:naryPr>
                        <m:sub>
                          <m:r>
                            <m:rPr>
                              <m:brk m:alnAt="7"/>
                            </m:rPr>
                            <a:rPr lang="de-DE" sz="2000" b="0" i="1" smtClean="0">
                              <a:solidFill>
                                <a:schemeClr val="tx1"/>
                              </a:solidFill>
                              <a:latin typeface="Cambria Math"/>
                            </a:rPr>
                            <m:t>𝑗</m:t>
                          </m:r>
                        </m:sub>
                        <m:sup/>
                        <m:e>
                          <m:r>
                            <a:rPr lang="de-DE" sz="2000" b="0" i="1" smtClean="0">
                              <a:solidFill>
                                <a:schemeClr val="tx1"/>
                              </a:solidFill>
                              <a:latin typeface="Cambria Math"/>
                            </a:rPr>
                            <m:t> </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𝑎</m:t>
                                  </m:r>
                                </m:e>
                                <m:sub>
                                  <m:r>
                                    <a:rPr lang="de-DE" sz="2000" b="0" i="1" smtClean="0">
                                      <a:solidFill>
                                        <a:schemeClr val="tx1"/>
                                      </a:solidFill>
                                      <a:latin typeface="Cambria Math"/>
                                    </a:rPr>
                                    <m:t>𝑗</m:t>
                                  </m:r>
                                </m:sub>
                              </m:sSub>
                            </m:e>
                          </m:d>
                        </m:e>
                      </m:nary>
                      <m:r>
                        <a:rPr lang="de-DE" sz="2000" b="0" i="1" smtClean="0">
                          <a:solidFill>
                            <a:schemeClr val="tx1"/>
                          </a:solidFill>
                          <a:latin typeface="Cambria Math"/>
                        </a:rPr>
                        <m:t>+</m:t>
                      </m:r>
                      <m:r>
                        <a:rPr lang="de-DE" sz="2000" b="0" i="1" smtClean="0">
                          <a:solidFill>
                            <a:schemeClr val="tx1"/>
                          </a:solidFill>
                          <a:latin typeface="Cambria Math"/>
                        </a:rPr>
                        <m:t>𝑏𝐸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114847" y="4252956"/>
                <a:ext cx="6091608" cy="874085"/>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114847" y="5725427"/>
                <a:ext cx="18722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𝑎</m:t>
                      </m:r>
                      <m:r>
                        <a:rPr lang="de-DE" sz="2000" b="0" i="1" smtClean="0">
                          <a:solidFill>
                            <a:schemeClr val="tx1"/>
                          </a:solidFill>
                          <a:latin typeface="Cambria Math"/>
                        </a:rPr>
                        <m:t>+</m:t>
                      </m:r>
                      <m:r>
                        <a:rPr lang="de-DE" sz="2000" b="0" i="1" smtClean="0">
                          <a:solidFill>
                            <a:schemeClr val="tx1"/>
                          </a:solidFill>
                          <a:latin typeface="Cambria Math"/>
                        </a:rPr>
                        <m:t>𝑏𝐸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114847" y="5725427"/>
                <a:ext cx="1872208" cy="400110"/>
              </a:xfrm>
              <a:prstGeom prst="rect">
                <a:avLst/>
              </a:prstGeom>
              <a:blipFill rotWithShape="1">
                <a:blip r:embed="rId6"/>
                <a:stretch>
                  <a:fillRect/>
                </a:stretch>
              </a:blipFill>
            </p:spPr>
            <p:txBody>
              <a:bodyPr/>
              <a:lstStyle/>
              <a:p>
                <a:r>
                  <a:rPr lang="de-DE">
                    <a:noFill/>
                  </a:rPr>
                  <a:t> </a:t>
                </a:r>
              </a:p>
            </p:txBody>
          </p:sp>
        </mc:Fallback>
      </mc:AlternateContent>
      <p:sp>
        <p:nvSpPr>
          <p:cNvPr id="3" name="Geschweifte Klammer rechts 2"/>
          <p:cNvSpPr/>
          <p:nvPr/>
        </p:nvSpPr>
        <p:spPr>
          <a:xfrm rot="5400000">
            <a:off x="2311732" y="4429051"/>
            <a:ext cx="200056" cy="1584176"/>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9" name="Textfeld 18"/>
          <p:cNvSpPr txBox="1">
            <a:spLocks noChangeArrowheads="1"/>
          </p:cNvSpPr>
          <p:nvPr/>
        </p:nvSpPr>
        <p:spPr bwMode="auto">
          <a:xfrm>
            <a:off x="2190297" y="5322690"/>
            <a:ext cx="653512" cy="400110"/>
          </a:xfrm>
          <a:prstGeom prst="rect">
            <a:avLst/>
          </a:prstGeom>
          <a:noFill/>
          <a:ln w="9525">
            <a:noFill/>
            <a:miter lim="800000"/>
            <a:headEnd/>
            <a:tailEnd/>
          </a:ln>
        </p:spPr>
        <p:txBody>
          <a:bodyPr wrap="square">
            <a:spAutoFit/>
          </a:bodyPr>
          <a:lstStyle/>
          <a:p>
            <a:r>
              <a:rPr lang="de-DE" sz="2000" dirty="0">
                <a:latin typeface="+mn-lt"/>
              </a:rPr>
              <a:t>= 1</a:t>
            </a:r>
          </a:p>
        </p:txBody>
      </p:sp>
    </p:spTree>
    <p:extLst>
      <p:ext uri="{BB962C8B-B14F-4D97-AF65-F5344CB8AC3E}">
        <p14:creationId xmlns:p14="http://schemas.microsoft.com/office/powerpoint/2010/main" val="2366781018"/>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429</a:t>
            </a:r>
            <a:endParaRPr lang="de-DE" sz="8000" b="1" dirty="0">
              <a:solidFill>
                <a:schemeClr val="tx1"/>
              </a:solidFill>
              <a:latin typeface="+mj-lt"/>
            </a:endParaRPr>
          </a:p>
        </p:txBody>
      </p:sp>
      <p:sp>
        <p:nvSpPr>
          <p:cNvPr id="10" name="Textfeld 9"/>
          <p:cNvSpPr txBox="1">
            <a:spLocks noChangeArrowheads="1"/>
          </p:cNvSpPr>
          <p:nvPr/>
        </p:nvSpPr>
        <p:spPr bwMode="auto">
          <a:xfrm>
            <a:off x="453941" y="1117850"/>
            <a:ext cx="5615855" cy="400110"/>
          </a:xfrm>
          <a:prstGeom prst="rect">
            <a:avLst/>
          </a:prstGeom>
          <a:noFill/>
          <a:ln w="9525">
            <a:noFill/>
            <a:miter lim="800000"/>
            <a:headEnd/>
            <a:tailEnd/>
          </a:ln>
        </p:spPr>
        <p:txBody>
          <a:bodyPr wrap="square">
            <a:spAutoFit/>
          </a:bodyPr>
          <a:lstStyle/>
          <a:p>
            <a:r>
              <a:rPr lang="de-DE" sz="2000" dirty="0">
                <a:latin typeface="+mn-lt"/>
              </a:rPr>
              <a:t>Stetiger Fall:</a:t>
            </a:r>
          </a:p>
        </p:txBody>
      </p:sp>
      <mc:AlternateContent xmlns:mc="http://schemas.openxmlformats.org/markup-compatibility/2006" xmlns:a14="http://schemas.microsoft.com/office/drawing/2010/main">
        <mc:Choice Requires="a14">
          <p:sp>
            <p:nvSpPr>
              <p:cNvPr id="16" name="Textfeld 15"/>
              <p:cNvSpPr txBox="1"/>
              <p:nvPr/>
            </p:nvSpPr>
            <p:spPr>
              <a:xfrm>
                <a:off x="683569" y="1651808"/>
                <a:ext cx="6091608"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𝑎</m:t>
                          </m:r>
                          <m:r>
                            <a:rPr lang="de-DE" sz="2000" b="0" i="1" smtClean="0">
                              <a:solidFill>
                                <a:schemeClr val="tx1"/>
                              </a:solidFill>
                              <a:latin typeface="Cambria Math"/>
                            </a:rPr>
                            <m:t>+</m:t>
                          </m:r>
                          <m:r>
                            <a:rPr lang="de-DE" sz="2000" b="0" i="1" smtClean="0">
                              <a:solidFill>
                                <a:schemeClr val="tx1"/>
                              </a:solidFill>
                              <a:latin typeface="Cambria Math"/>
                            </a:rPr>
                            <m:t>𝑏𝑋</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𝑎</m:t>
                              </m:r>
                              <m:r>
                                <a:rPr lang="de-DE" sz="2000" b="0" i="1" smtClean="0">
                                  <a:solidFill>
                                    <a:schemeClr val="tx1"/>
                                  </a:solidFill>
                                  <a:latin typeface="Cambria Math"/>
                                </a:rPr>
                                <m:t>+</m:t>
                              </m:r>
                              <m:r>
                                <a:rPr lang="de-DE" sz="2000" b="0" i="1" smtClean="0">
                                  <a:solidFill>
                                    <a:schemeClr val="tx1"/>
                                  </a:solidFill>
                                  <a:latin typeface="Cambria Math"/>
                                </a:rPr>
                                <m:t>𝑏𝑥</m:t>
                              </m:r>
                            </m:e>
                          </m:d>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 </m:t>
                          </m:r>
                          <m:r>
                            <a:rPr lang="de-DE" sz="2000" b="0" i="1" smtClean="0">
                              <a:solidFill>
                                <a:schemeClr val="tx1"/>
                              </a:solidFill>
                              <a:latin typeface="Cambria Math"/>
                            </a:rPr>
                            <m:t>𝑑𝑥</m:t>
                          </m:r>
                        </m:e>
                      </m:nary>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683569" y="1651808"/>
                <a:ext cx="6091608" cy="99193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114848" y="2579233"/>
                <a:ext cx="6091608" cy="99745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𝑎</m:t>
                      </m:r>
                      <m:nary>
                        <m:naryPr>
                          <m:limLoc m:val="undOvr"/>
                          <m:ctrlPr>
                            <a:rPr lang="de-DE" sz="2000" i="1">
                              <a:solidFill>
                                <a:schemeClr val="tx1"/>
                              </a:solidFill>
                              <a:latin typeface="Cambria Math" panose="02040503050406030204" pitchFamily="18" charset="0"/>
                            </a:rPr>
                          </m:ctrlPr>
                        </m:naryPr>
                        <m:sub>
                          <m:r>
                            <m:rPr>
                              <m:brk m:alnAt="24"/>
                            </m:rPr>
                            <a:rPr lang="de-DE" sz="2000" i="1">
                              <a:solidFill>
                                <a:schemeClr val="tx1"/>
                              </a:solidFill>
                              <a:latin typeface="Cambria Math"/>
                            </a:rPr>
                            <m:t>−</m:t>
                          </m:r>
                          <m:r>
                            <a:rPr lang="de-DE" sz="2000" i="1">
                              <a:solidFill>
                                <a:schemeClr val="tx1"/>
                              </a:solidFill>
                              <a:latin typeface="Cambria Math"/>
                              <a:ea typeface="Cambria Math"/>
                            </a:rPr>
                            <m:t>∞</m:t>
                          </m:r>
                        </m:sub>
                        <m:sup>
                          <m:r>
                            <a:rPr lang="de-DE" sz="2000" i="1">
                              <a:solidFill>
                                <a:schemeClr val="tx1"/>
                              </a:solidFill>
                              <a:latin typeface="Cambria Math"/>
                              <a:ea typeface="Cambria Math"/>
                            </a:rPr>
                            <m:t>∞</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m:t>
                              </m:r>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i="1">
                              <a:solidFill>
                                <a:schemeClr val="tx1"/>
                              </a:solidFill>
                              <a:latin typeface="Cambria Math"/>
                            </a:rPr>
                            <m:t> </m:t>
                          </m:r>
                          <m:r>
                            <a:rPr lang="de-DE" sz="2000" i="1">
                              <a:solidFill>
                                <a:schemeClr val="tx1"/>
                              </a:solidFill>
                              <a:latin typeface="Cambria Math"/>
                            </a:rPr>
                            <m:t>𝑑𝑥</m:t>
                          </m:r>
                        </m:e>
                      </m:nary>
                      <m:r>
                        <a:rPr lang="de-DE" sz="2000" b="0" i="1" smtClean="0">
                          <a:solidFill>
                            <a:schemeClr val="tx1"/>
                          </a:solidFill>
                          <a:latin typeface="Cambria Math"/>
                        </a:rPr>
                        <m:t>+</m:t>
                      </m:r>
                      <m:r>
                        <a:rPr lang="de-DE" sz="2000" b="0" i="1" smtClean="0">
                          <a:solidFill>
                            <a:schemeClr val="tx1"/>
                          </a:solidFill>
                          <a:latin typeface="Cambria Math"/>
                        </a:rPr>
                        <m:t>𝑏</m:t>
                      </m:r>
                      <m:nary>
                        <m:naryPr>
                          <m:limLoc m:val="undOvr"/>
                          <m:ctrlPr>
                            <a:rPr lang="de-DE" sz="2000" i="1">
                              <a:solidFill>
                                <a:schemeClr val="tx1"/>
                              </a:solidFill>
                              <a:latin typeface="Cambria Math" panose="02040503050406030204" pitchFamily="18" charset="0"/>
                            </a:rPr>
                          </m:ctrlPr>
                        </m:naryPr>
                        <m:sub>
                          <m:r>
                            <m:rPr>
                              <m:brk m:alnAt="24"/>
                            </m:rPr>
                            <a:rPr lang="de-DE" sz="2000" i="1">
                              <a:solidFill>
                                <a:schemeClr val="tx1"/>
                              </a:solidFill>
                              <a:latin typeface="Cambria Math"/>
                            </a:rPr>
                            <m:t>−</m:t>
                          </m:r>
                          <m:r>
                            <a:rPr lang="de-DE" sz="2000" i="1">
                              <a:solidFill>
                                <a:schemeClr val="tx1"/>
                              </a:solidFill>
                              <a:latin typeface="Cambria Math"/>
                              <a:ea typeface="Cambria Math"/>
                            </a:rPr>
                            <m:t>∞</m:t>
                          </m:r>
                        </m:sub>
                        <m:sup>
                          <m:r>
                            <a:rPr lang="de-DE" sz="2000" i="1">
                              <a:solidFill>
                                <a:schemeClr val="tx1"/>
                              </a:solidFill>
                              <a:latin typeface="Cambria Math"/>
                              <a:ea typeface="Cambria Math"/>
                            </a:rPr>
                            <m:t>∞</m:t>
                          </m:r>
                        </m:sup>
                        <m:e>
                          <m:r>
                            <a:rPr lang="de-DE" sz="2000" b="0" i="1" smtClean="0">
                              <a:solidFill>
                                <a:schemeClr val="tx1"/>
                              </a:solidFill>
                              <a:latin typeface="Cambria Math"/>
                              <a:ea typeface="Cambria Math"/>
                            </a:rPr>
                            <m:t>𝑥</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m:t>
                              </m:r>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i="1">
                              <a:solidFill>
                                <a:schemeClr val="tx1"/>
                              </a:solidFill>
                              <a:latin typeface="Cambria Math"/>
                            </a:rPr>
                            <m:t> </m:t>
                          </m:r>
                          <m:r>
                            <a:rPr lang="de-DE" sz="2000" i="1">
                              <a:solidFill>
                                <a:schemeClr val="tx1"/>
                              </a:solidFill>
                              <a:latin typeface="Cambria Math"/>
                            </a:rPr>
                            <m:t>𝑑𝑥</m:t>
                          </m:r>
                        </m:e>
                      </m:nary>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114848" y="2579233"/>
                <a:ext cx="6091608" cy="997453"/>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5076056" y="2585784"/>
                <a:ext cx="3241128"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i="1">
                          <a:solidFill>
                            <a:schemeClr val="tx1"/>
                          </a:solidFill>
                          <a:latin typeface="Cambria Math"/>
                        </a:rPr>
                        <m:t>𝑎</m:t>
                      </m:r>
                      <m:nary>
                        <m:naryPr>
                          <m:limLoc m:val="undOvr"/>
                          <m:ctrlPr>
                            <a:rPr lang="de-DE" sz="2000" i="1">
                              <a:solidFill>
                                <a:schemeClr val="tx1"/>
                              </a:solidFill>
                              <a:latin typeface="Cambria Math" panose="02040503050406030204" pitchFamily="18" charset="0"/>
                            </a:rPr>
                          </m:ctrlPr>
                        </m:naryPr>
                        <m:sub>
                          <m:r>
                            <m:rPr>
                              <m:brk m:alnAt="24"/>
                            </m:rPr>
                            <a:rPr lang="de-DE" sz="2000" i="1">
                              <a:solidFill>
                                <a:schemeClr val="tx1"/>
                              </a:solidFill>
                              <a:latin typeface="Cambria Math"/>
                            </a:rPr>
                            <m:t>−</m:t>
                          </m:r>
                          <m:r>
                            <a:rPr lang="de-DE" sz="2000" i="1">
                              <a:solidFill>
                                <a:schemeClr val="tx1"/>
                              </a:solidFill>
                              <a:latin typeface="Cambria Math"/>
                              <a:ea typeface="Cambria Math"/>
                            </a:rPr>
                            <m:t>∞</m:t>
                          </m:r>
                        </m:sub>
                        <m:sup>
                          <m:r>
                            <a:rPr lang="de-DE" sz="2000" i="1">
                              <a:solidFill>
                                <a:schemeClr val="tx1"/>
                              </a:solidFill>
                              <a:latin typeface="Cambria Math"/>
                              <a:ea typeface="Cambria Math"/>
                            </a:rPr>
                            <m:t>∞</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𝑋</m:t>
                              </m:r>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i="1">
                              <a:solidFill>
                                <a:schemeClr val="tx1"/>
                              </a:solidFill>
                              <a:latin typeface="Cambria Math"/>
                            </a:rPr>
                            <m:t> </m:t>
                          </m:r>
                          <m:r>
                            <a:rPr lang="de-DE" sz="2000" i="1">
                              <a:solidFill>
                                <a:schemeClr val="tx1"/>
                              </a:solidFill>
                              <a:latin typeface="Cambria Math"/>
                            </a:rPr>
                            <m:t>𝑑𝑥</m:t>
                          </m:r>
                        </m:e>
                      </m:nary>
                      <m:r>
                        <a:rPr lang="de-DE" sz="2000" i="1">
                          <a:solidFill>
                            <a:schemeClr val="tx1"/>
                          </a:solidFill>
                          <a:latin typeface="Cambria Math"/>
                        </a:rPr>
                        <m:t>+</m:t>
                      </m:r>
                      <m:r>
                        <a:rPr lang="de-DE" sz="2000" i="1">
                          <a:solidFill>
                            <a:schemeClr val="tx1"/>
                          </a:solidFill>
                          <a:latin typeface="Cambria Math"/>
                        </a:rPr>
                        <m:t>𝑏𝐸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oMath>
                  </m:oMathPara>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5076056" y="2585784"/>
                <a:ext cx="3241128" cy="99193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114848" y="3839963"/>
                <a:ext cx="18722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𝑎</m:t>
                      </m:r>
                      <m:r>
                        <a:rPr lang="de-DE" sz="2000" b="0" i="1" smtClean="0">
                          <a:solidFill>
                            <a:schemeClr val="tx1"/>
                          </a:solidFill>
                          <a:latin typeface="Cambria Math"/>
                        </a:rPr>
                        <m:t>+</m:t>
                      </m:r>
                      <m:r>
                        <a:rPr lang="de-DE" sz="2000" b="0" i="1" smtClean="0">
                          <a:solidFill>
                            <a:schemeClr val="tx1"/>
                          </a:solidFill>
                          <a:latin typeface="Cambria Math"/>
                        </a:rPr>
                        <m:t>𝑏𝐸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114848" y="3839963"/>
                <a:ext cx="1872208" cy="400110"/>
              </a:xfrm>
              <a:prstGeom prst="rect">
                <a:avLst/>
              </a:prstGeom>
              <a:blipFill rotWithShape="1">
                <a:blip r:embed="rId6"/>
                <a:stretch>
                  <a:fillRect/>
                </a:stretch>
              </a:blipFill>
            </p:spPr>
            <p:txBody>
              <a:bodyPr/>
              <a:lstStyle/>
              <a:p>
                <a:r>
                  <a:rPr lang="de-DE">
                    <a:noFill/>
                  </a:rPr>
                  <a:t> </a:t>
                </a:r>
              </a:p>
            </p:txBody>
          </p:sp>
        </mc:Fallback>
      </mc:AlternateContent>
      <p:sp>
        <p:nvSpPr>
          <p:cNvPr id="24" name="Geschweifte Klammer rechts 23"/>
          <p:cNvSpPr/>
          <p:nvPr/>
        </p:nvSpPr>
        <p:spPr>
          <a:xfrm rot="5400000">
            <a:off x="6172284" y="3060746"/>
            <a:ext cx="200056" cy="1351904"/>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5" name="Textfeld 24"/>
          <p:cNvSpPr txBox="1">
            <a:spLocks noChangeArrowheads="1"/>
          </p:cNvSpPr>
          <p:nvPr/>
        </p:nvSpPr>
        <p:spPr bwMode="auto">
          <a:xfrm>
            <a:off x="6117661" y="3877848"/>
            <a:ext cx="653512" cy="400110"/>
          </a:xfrm>
          <a:prstGeom prst="rect">
            <a:avLst/>
          </a:prstGeom>
          <a:noFill/>
          <a:ln w="9525">
            <a:noFill/>
            <a:miter lim="800000"/>
            <a:headEnd/>
            <a:tailEnd/>
          </a:ln>
        </p:spPr>
        <p:txBody>
          <a:bodyPr wrap="square">
            <a:spAutoFit/>
          </a:bodyPr>
          <a:lstStyle/>
          <a:p>
            <a:r>
              <a:rPr lang="de-DE" sz="2000" dirty="0">
                <a:latin typeface="+mn-lt"/>
              </a:rPr>
              <a:t>= 1</a:t>
            </a:r>
          </a:p>
        </p:txBody>
      </p:sp>
      <p:sp>
        <p:nvSpPr>
          <p:cNvPr id="26" name="Textfeld 25"/>
          <p:cNvSpPr txBox="1">
            <a:spLocks noChangeArrowheads="1"/>
          </p:cNvSpPr>
          <p:nvPr/>
        </p:nvSpPr>
        <p:spPr bwMode="auto">
          <a:xfrm>
            <a:off x="468313" y="4653136"/>
            <a:ext cx="2879551" cy="400110"/>
          </a:xfrm>
          <a:prstGeom prst="rect">
            <a:avLst/>
          </a:prstGeom>
          <a:noFill/>
          <a:ln w="9525">
            <a:noFill/>
            <a:miter lim="800000"/>
            <a:headEnd/>
            <a:tailEnd/>
          </a:ln>
        </p:spPr>
        <p:txBody>
          <a:bodyPr wrap="square">
            <a:spAutoFit/>
          </a:bodyPr>
          <a:lstStyle/>
          <a:p>
            <a:r>
              <a:rPr lang="de-DE" sz="2000" dirty="0">
                <a:latin typeface="+mn-lt"/>
              </a:rPr>
              <a:t>Empirisches Pendant:</a:t>
            </a:r>
          </a:p>
        </p:txBody>
      </p:sp>
      <mc:AlternateContent xmlns:mc="http://schemas.openxmlformats.org/markup-compatibility/2006" xmlns:a14="http://schemas.microsoft.com/office/drawing/2010/main">
        <mc:Choice Requires="a14">
          <p:sp>
            <p:nvSpPr>
              <p:cNvPr id="27" name="Textfeld 26"/>
              <p:cNvSpPr txBox="1">
                <a:spLocks noChangeArrowheads="1"/>
              </p:cNvSpPr>
              <p:nvPr/>
            </p:nvSpPr>
            <p:spPr bwMode="auto">
              <a:xfrm>
                <a:off x="468313" y="5053246"/>
                <a:ext cx="7848871" cy="400110"/>
              </a:xfrm>
              <a:prstGeom prst="rect">
                <a:avLst/>
              </a:prstGeom>
              <a:noFill/>
              <a:ln w="9525">
                <a:noFill/>
                <a:miter lim="800000"/>
                <a:headEnd/>
                <a:tailEnd/>
              </a:ln>
            </p:spPr>
            <p:txBody>
              <a:bodyPr wrap="square">
                <a:spAutoFit/>
              </a:bodyPr>
              <a:lstStyle/>
              <a:p>
                <a:r>
                  <a:rPr lang="de-DE" sz="2000" dirty="0">
                    <a:solidFill>
                      <a:schemeClr val="tx1"/>
                    </a:solidFill>
                    <a:latin typeface="+mn-lt"/>
                  </a:rPr>
                  <a:t>Metrische Werte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𝑛</m:t>
                        </m:r>
                      </m:sub>
                    </m:sSub>
                  </m:oMath>
                </a14:m>
                <a:r>
                  <a:rPr lang="de-DE" sz="2000" dirty="0">
                    <a:solidFill>
                      <a:schemeClr val="tx1"/>
                    </a:solidFill>
                    <a:latin typeface="+mn-lt"/>
                  </a:rPr>
                  <a:t> werden linear transformiert gemäß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𝑧</m:t>
                        </m:r>
                      </m:e>
                      <m:sub>
                        <m:r>
                          <a:rPr lang="de-DE" sz="2000" b="0" i="1" smtClean="0">
                            <a:solidFill>
                              <a:schemeClr val="tx1"/>
                            </a:solidFill>
                            <a:latin typeface="Cambria Math"/>
                          </a:rPr>
                          <m:t>𝑖</m:t>
                        </m:r>
                      </m:sub>
                    </m:sSub>
                    <m:r>
                      <a:rPr lang="de-DE" sz="2000" b="0" i="1" smtClean="0">
                        <a:solidFill>
                          <a:schemeClr val="tx1"/>
                        </a:solidFill>
                        <a:latin typeface="Cambria Math"/>
                      </a:rPr>
                      <m:t>=</m:t>
                    </m:r>
                    <m:r>
                      <a:rPr lang="de-DE" sz="2000" b="0" i="1" smtClean="0">
                        <a:solidFill>
                          <a:schemeClr val="tx1"/>
                        </a:solidFill>
                        <a:latin typeface="Cambria Math"/>
                      </a:rPr>
                      <m:t>𝑎</m:t>
                    </m:r>
                    <m:r>
                      <a:rPr lang="de-DE" sz="2000" b="0" i="1" smtClean="0">
                        <a:solidFill>
                          <a:schemeClr val="tx1"/>
                        </a:solidFill>
                        <a:latin typeface="Cambria Math"/>
                      </a:rPr>
                      <m:t>+</m:t>
                    </m:r>
                    <m:r>
                      <a:rPr lang="de-DE" sz="2000" b="0" i="1" smtClean="0">
                        <a:solidFill>
                          <a:schemeClr val="tx1"/>
                        </a:solidFill>
                        <a:latin typeface="Cambria Math"/>
                      </a:rPr>
                      <m:t>𝑏</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oMath>
                </a14:m>
                <a:endParaRPr lang="de-DE" sz="2000"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bwMode="auto">
              <a:xfrm>
                <a:off x="468313" y="5053246"/>
                <a:ext cx="7848871" cy="400110"/>
              </a:xfrm>
              <a:prstGeom prst="rect">
                <a:avLst/>
              </a:prstGeom>
              <a:blipFill rotWithShape="1">
                <a:blip r:embed="rId7"/>
                <a:stretch>
                  <a:fillRect l="-855" t="-7576" b="-25758"/>
                </a:stretch>
              </a:blipFill>
              <a:ln w="9525">
                <a:noFill/>
                <a:miter lim="800000"/>
                <a:headEnd/>
                <a:tailEnd/>
              </a:ln>
            </p:spPr>
            <p:txBody>
              <a:bodyPr/>
              <a:lstStyle/>
              <a:p>
                <a:r>
                  <a:rPr lang="de-DE">
                    <a:noFill/>
                  </a:rPr>
                  <a:t> </a:t>
                </a:r>
              </a:p>
            </p:txBody>
          </p:sp>
        </mc:Fallback>
      </mc:AlternateContent>
      <p:sp>
        <p:nvSpPr>
          <p:cNvPr id="28" name="Textfeld 27"/>
          <p:cNvSpPr txBox="1">
            <a:spLocks noChangeArrowheads="1"/>
          </p:cNvSpPr>
          <p:nvPr/>
        </p:nvSpPr>
        <p:spPr bwMode="auto">
          <a:xfrm>
            <a:off x="468313" y="5453356"/>
            <a:ext cx="7171435" cy="400110"/>
          </a:xfrm>
          <a:prstGeom prst="rect">
            <a:avLst/>
          </a:prstGeom>
          <a:noFill/>
          <a:ln w="9525">
            <a:noFill/>
            <a:miter lim="800000"/>
            <a:headEnd/>
            <a:tailEnd/>
          </a:ln>
        </p:spPr>
        <p:txBody>
          <a:bodyPr wrap="square">
            <a:spAutoFit/>
          </a:bodyPr>
          <a:lstStyle/>
          <a:p>
            <a:r>
              <a:rPr lang="de-DE" sz="2000" dirty="0">
                <a:latin typeface="+mn-lt"/>
              </a:rPr>
              <a:t>Dann gilt: </a:t>
            </a:r>
          </a:p>
        </p:txBody>
      </p:sp>
      <mc:AlternateContent xmlns:mc="http://schemas.openxmlformats.org/markup-compatibility/2006" xmlns:a14="http://schemas.microsoft.com/office/drawing/2010/main">
        <mc:Choice Requires="a14">
          <p:sp>
            <p:nvSpPr>
              <p:cNvPr id="29" name="Textfeld 28"/>
              <p:cNvSpPr txBox="1"/>
              <p:nvPr/>
            </p:nvSpPr>
            <p:spPr>
              <a:xfrm>
                <a:off x="2050952" y="5853466"/>
                <a:ext cx="146065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𝑧</m:t>
                          </m:r>
                        </m:e>
                      </m:acc>
                      <m:r>
                        <a:rPr lang="de-DE" sz="2000" b="0" i="1" smtClean="0">
                          <a:solidFill>
                            <a:schemeClr val="tx1"/>
                          </a:solidFill>
                          <a:latin typeface="Cambria Math"/>
                        </a:rPr>
                        <m:t>=</m:t>
                      </m:r>
                      <m:r>
                        <a:rPr lang="de-DE" sz="2000" b="0" i="1" smtClean="0">
                          <a:solidFill>
                            <a:schemeClr val="tx1"/>
                          </a:solidFill>
                          <a:latin typeface="Cambria Math"/>
                        </a:rPr>
                        <m:t>𝑎</m:t>
                      </m:r>
                      <m:r>
                        <a:rPr lang="de-DE" sz="2000" b="0" i="1" smtClean="0">
                          <a:solidFill>
                            <a:schemeClr val="tx1"/>
                          </a:solidFill>
                          <a:latin typeface="Cambria Math"/>
                        </a:rPr>
                        <m:t>+</m:t>
                      </m:r>
                      <m:r>
                        <a:rPr lang="de-DE" sz="2000" b="0" i="1" smtClean="0">
                          <a:solidFill>
                            <a:schemeClr val="tx1"/>
                          </a:solidFill>
                          <a:latin typeface="Cambria Math"/>
                        </a:rPr>
                        <m:t>𝑏</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2050952" y="5853466"/>
                <a:ext cx="1460656" cy="400110"/>
              </a:xfrm>
              <a:prstGeom prst="rect">
                <a:avLst/>
              </a:prstGeom>
              <a:blipFill rotWithShape="1">
                <a:blip r:embed="rId8"/>
                <a:stretch>
                  <a:fillRect r="-16667"/>
                </a:stretch>
              </a:blipFill>
            </p:spPr>
            <p:txBody>
              <a:bodyPr/>
              <a:lstStyle/>
              <a:p>
                <a:r>
                  <a:rPr lang="de-DE">
                    <a:noFill/>
                  </a:rPr>
                  <a:t> </a:t>
                </a:r>
              </a:p>
            </p:txBody>
          </p:sp>
        </mc:Fallback>
      </mc:AlternateContent>
    </p:spTree>
    <p:extLst>
      <p:ext uri="{BB962C8B-B14F-4D97-AF65-F5344CB8AC3E}">
        <p14:creationId xmlns:p14="http://schemas.microsoft.com/office/powerpoint/2010/main" val="114397939"/>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430</a:t>
            </a:r>
            <a:endParaRPr lang="de-DE" sz="8000" b="1" dirty="0">
              <a:solidFill>
                <a:schemeClr val="tx1"/>
              </a:solidFill>
              <a:latin typeface="+mj-lt"/>
            </a:endParaRPr>
          </a:p>
        </p:txBody>
      </p:sp>
      <p:sp>
        <p:nvSpPr>
          <p:cNvPr id="9" name="Textfeld 8"/>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D1-c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8" name="Textfeld 7"/>
              <p:cNvSpPr txBox="1">
                <a:spLocks noChangeArrowheads="1"/>
              </p:cNvSpPr>
              <p:nvPr/>
            </p:nvSpPr>
            <p:spPr bwMode="auto">
              <a:xfrm>
                <a:off x="468313" y="1677254"/>
                <a:ext cx="6479952" cy="400110"/>
              </a:xfrm>
              <a:prstGeom prst="rect">
                <a:avLst/>
              </a:prstGeom>
              <a:noFill/>
              <a:ln w="9525">
                <a:noFill/>
                <a:miter lim="800000"/>
                <a:headEnd/>
                <a:tailEnd/>
              </a:ln>
            </p:spPr>
            <p:txBody>
              <a:bodyPr wrap="square">
                <a:spAutoFit/>
              </a:bodyPr>
              <a:lstStyle/>
              <a:p>
                <a:r>
                  <a:rPr lang="de-DE" sz="2000" dirty="0">
                    <a:latin typeface="+mn-lt"/>
                  </a:rPr>
                  <a:t>Sei </a:t>
                </a:r>
                <a:r>
                  <a:rPr lang="de-DE" sz="2000" i="1" dirty="0">
                    <a:latin typeface="+mn-lt"/>
                  </a:rPr>
                  <a:t>X</a:t>
                </a:r>
                <a:r>
                  <a:rPr lang="de-DE" sz="2000" dirty="0">
                    <a:latin typeface="+mn-lt"/>
                  </a:rPr>
                  <a:t> Würfelergebnis. Betrachte </a:t>
                </a:r>
                <a14:m>
                  <m:oMath xmlns:m="http://schemas.openxmlformats.org/officeDocument/2006/math">
                    <m:r>
                      <a:rPr lang="de-DE" sz="2000" b="0" i="1" smtClean="0">
                        <a:latin typeface="Cambria Math"/>
                      </a:rPr>
                      <m:t>𝑈</m:t>
                    </m:r>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𝑋</m:t>
                        </m:r>
                      </m:e>
                      <m:sup>
                        <m:r>
                          <a:rPr lang="de-DE" sz="2000" b="0" i="1" smtClean="0">
                            <a:latin typeface="Cambria Math"/>
                          </a:rPr>
                          <m:t>2</m:t>
                        </m:r>
                      </m:sup>
                    </m:sSup>
                  </m:oMath>
                </a14:m>
                <a:r>
                  <a:rPr lang="de-DE" sz="2000" i="1" dirty="0">
                    <a:latin typeface="+mn-lt"/>
                  </a:rPr>
                  <a:t> </a:t>
                </a:r>
                <a:r>
                  <a:rPr lang="de-DE" sz="2000" dirty="0">
                    <a:latin typeface="+mn-lt"/>
                  </a:rPr>
                  <a:t>und </a:t>
                </a:r>
                <a14:m>
                  <m:oMath xmlns:m="http://schemas.openxmlformats.org/officeDocument/2006/math">
                    <m:r>
                      <a:rPr lang="de-DE" sz="2000" b="0" i="1" smtClean="0">
                        <a:latin typeface="Cambria Math"/>
                      </a:rPr>
                      <m:t>𝑍</m:t>
                    </m:r>
                    <m:r>
                      <a:rPr lang="de-DE" sz="2000" b="0" i="1" smtClean="0">
                        <a:latin typeface="Cambria Math"/>
                      </a:rPr>
                      <m:t>=1+2</m:t>
                    </m:r>
                    <m:r>
                      <a:rPr lang="de-DE" sz="2000" b="0" i="1" smtClean="0">
                        <a:latin typeface="Cambria Math"/>
                      </a:rPr>
                      <m:t>𝑋</m:t>
                    </m:r>
                  </m:oMath>
                </a14:m>
                <a:r>
                  <a:rPr lang="de-DE" sz="2000" i="1" dirty="0">
                    <a:latin typeface="+mn-lt"/>
                  </a:rPr>
                  <a:t>.</a:t>
                </a:r>
              </a:p>
            </p:txBody>
          </p:sp>
        </mc:Choice>
        <mc:Fallback xmlns="">
          <p:sp>
            <p:nvSpPr>
              <p:cNvPr id="8" name="Textfeld 7"/>
              <p:cNvSpPr txBox="1">
                <a:spLocks noRot="1" noChangeAspect="1" noMove="1" noResize="1" noEditPoints="1" noAdjustHandles="1" noChangeArrowheads="1" noChangeShapeType="1" noTextEdit="1"/>
              </p:cNvSpPr>
              <p:nvPr/>
            </p:nvSpPr>
            <p:spPr bwMode="auto">
              <a:xfrm>
                <a:off x="468313" y="1677254"/>
                <a:ext cx="6479952" cy="400110"/>
              </a:xfrm>
              <a:prstGeom prst="rect">
                <a:avLst/>
              </a:prstGeom>
              <a:blipFill rotWithShape="1">
                <a:blip r:embed="rId4"/>
                <a:stretch>
                  <a:fillRect l="-1035" t="-7576" b="-25758"/>
                </a:stretch>
              </a:blipFill>
              <a:ln w="9525">
                <a:noFill/>
                <a:miter lim="800000"/>
                <a:headEnd/>
                <a:tailEnd/>
              </a:ln>
            </p:spPr>
            <p:txBody>
              <a:bodyPr/>
              <a:lstStyle/>
              <a:p>
                <a:r>
                  <a:rPr lang="de-DE">
                    <a:noFill/>
                  </a:rPr>
                  <a:t> </a:t>
                </a:r>
              </a:p>
            </p:txBody>
          </p:sp>
        </mc:Fallback>
      </mc:AlternateContent>
      <p:sp>
        <p:nvSpPr>
          <p:cNvPr id="10" name="Textfeld 9"/>
          <p:cNvSpPr txBox="1">
            <a:spLocks noChangeArrowheads="1"/>
          </p:cNvSpPr>
          <p:nvPr/>
        </p:nvSpPr>
        <p:spPr bwMode="auto">
          <a:xfrm>
            <a:off x="468309" y="4202702"/>
            <a:ext cx="7344047" cy="400110"/>
          </a:xfrm>
          <a:prstGeom prst="rect">
            <a:avLst/>
          </a:prstGeom>
          <a:noFill/>
          <a:ln w="9525">
            <a:noFill/>
            <a:miter lim="800000"/>
            <a:headEnd/>
            <a:tailEnd/>
          </a:ln>
        </p:spPr>
        <p:txBody>
          <a:bodyPr wrap="square">
            <a:spAutoFit/>
          </a:bodyPr>
          <a:lstStyle/>
          <a:p>
            <a:r>
              <a:rPr lang="de-DE" sz="2000" dirty="0">
                <a:latin typeface="+mn-lt"/>
              </a:rPr>
              <a:t>Berechnungsvariante (i) von Satz 7.2.1 über die Verteilung von </a:t>
            </a:r>
            <a:r>
              <a:rPr lang="de-DE" sz="2000" i="1" dirty="0">
                <a:latin typeface="+mn-lt"/>
              </a:rPr>
              <a:t>X</a:t>
            </a:r>
            <a:r>
              <a:rPr lang="de-DE" sz="2000" dirty="0">
                <a:latin typeface="+mn-lt"/>
              </a:rPr>
              <a:t>:</a:t>
            </a:r>
          </a:p>
        </p:txBody>
      </p:sp>
      <mc:AlternateContent xmlns:mc="http://schemas.openxmlformats.org/markup-compatibility/2006" xmlns:a14="http://schemas.microsoft.com/office/drawing/2010/main">
        <mc:Choice Requires="a14">
          <p:sp>
            <p:nvSpPr>
              <p:cNvPr id="11" name="Textfeld 10"/>
              <p:cNvSpPr txBox="1"/>
              <p:nvPr/>
            </p:nvSpPr>
            <p:spPr>
              <a:xfrm>
                <a:off x="468313" y="4602812"/>
                <a:ext cx="7704087" cy="99245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𝑈</m:t>
                          </m:r>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6</m:t>
                          </m:r>
                        </m:sup>
                        <m:e>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𝑎</m:t>
                              </m:r>
                            </m:e>
                            <m:sub>
                              <m:r>
                                <a:rPr lang="de-DE" sz="2000" b="0" i="1" smtClean="0">
                                  <a:solidFill>
                                    <a:schemeClr val="tx1"/>
                                  </a:solidFill>
                                  <a:latin typeface="Cambria Math"/>
                                </a:rPr>
                                <m:t>𝑗</m:t>
                              </m:r>
                            </m:sub>
                            <m:sup>
                              <m:r>
                                <a:rPr lang="de-DE" sz="2000" b="0" i="1" smtClean="0">
                                  <a:solidFill>
                                    <a:schemeClr val="tx1"/>
                                  </a:solidFill>
                                  <a:latin typeface="Cambria Math"/>
                                </a:rPr>
                                <m:t>2</m:t>
                              </m:r>
                            </m:sup>
                          </m:sSubSup>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𝑎</m:t>
                                  </m:r>
                                </m:e>
                                <m:sub>
                                  <m:r>
                                    <a:rPr lang="de-DE" sz="2000" b="0" i="1" smtClean="0">
                                      <a:solidFill>
                                        <a:schemeClr val="tx1"/>
                                      </a:solidFill>
                                      <a:latin typeface="Cambria Math"/>
                                    </a:rPr>
                                    <m:t>𝑗</m:t>
                                  </m:r>
                                </m:sub>
                              </m:sSub>
                            </m:e>
                          </m:d>
                        </m:e>
                      </m:nary>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1</m:t>
                          </m:r>
                        </m:e>
                        <m:sup>
                          <m:r>
                            <a:rPr lang="de-DE" sz="2000" b="0" i="1" smtClean="0">
                              <a:solidFill>
                                <a:schemeClr val="tx1"/>
                              </a:solidFill>
                              <a:latin typeface="Cambria Math"/>
                            </a:rPr>
                            <m:t>2</m:t>
                          </m:r>
                        </m:sup>
                      </m:sSup>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6</m:t>
                          </m:r>
                        </m:den>
                      </m:f>
                      <m:r>
                        <a:rPr lang="de-DE" sz="2000" b="0" i="1" smtClean="0">
                          <a:solidFill>
                            <a:schemeClr val="tx1"/>
                          </a:solidFill>
                          <a:latin typeface="Cambria Math"/>
                          <a:ea typeface="Cambria Math"/>
                        </a:rPr>
                        <m:t>+</m:t>
                      </m:r>
                      <m:sSup>
                        <m:sSupPr>
                          <m:ctrlPr>
                            <a:rPr lang="de-DE" sz="2000" i="1">
                              <a:latin typeface="Cambria Math" panose="02040503050406030204" pitchFamily="18" charset="0"/>
                            </a:rPr>
                          </m:ctrlPr>
                        </m:sSupPr>
                        <m:e>
                          <m:r>
                            <a:rPr lang="de-DE" sz="2000" b="0" i="1" smtClean="0">
                              <a:latin typeface="Cambria Math"/>
                            </a:rPr>
                            <m:t>2</m:t>
                          </m:r>
                        </m:e>
                        <m:sup>
                          <m:r>
                            <a:rPr lang="de-DE" sz="2000" i="1">
                              <a:latin typeface="Cambria Math"/>
                            </a:rPr>
                            <m:t>2</m:t>
                          </m:r>
                        </m:sup>
                      </m:sSup>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i="1">
                          <a:latin typeface="Cambria Math"/>
                          <a:ea typeface="Cambria Math"/>
                        </a:rPr>
                        <m:t>+</m:t>
                      </m:r>
                      <m:r>
                        <a:rPr lang="de-DE" sz="2000" i="1" smtClean="0">
                          <a:latin typeface="Cambria Math"/>
                          <a:ea typeface="Cambria Math"/>
                        </a:rPr>
                        <m:t>…</m:t>
                      </m:r>
                      <m:r>
                        <a:rPr lang="de-DE" sz="2000" b="0" i="1" smtClean="0">
                          <a:latin typeface="Cambria Math"/>
                          <a:ea typeface="Cambria Math"/>
                        </a:rPr>
                        <m:t>+</m:t>
                      </m:r>
                      <m:sSup>
                        <m:sSupPr>
                          <m:ctrlPr>
                            <a:rPr lang="de-DE" sz="2000" i="1">
                              <a:latin typeface="Cambria Math" panose="02040503050406030204" pitchFamily="18" charset="0"/>
                            </a:rPr>
                          </m:ctrlPr>
                        </m:sSupPr>
                        <m:e>
                          <m:r>
                            <a:rPr lang="de-DE" sz="2000" b="0" i="1" smtClean="0">
                              <a:latin typeface="Cambria Math"/>
                            </a:rPr>
                            <m:t>6</m:t>
                          </m:r>
                        </m:e>
                        <m:sup>
                          <m:r>
                            <a:rPr lang="de-DE" sz="2000" i="1">
                              <a:latin typeface="Cambria Math"/>
                            </a:rPr>
                            <m:t>2</m:t>
                          </m:r>
                        </m:sup>
                      </m:sSup>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oMath>
                  </m:oMathPara>
                </a14:m>
                <a:endParaRPr lang="de-DE" sz="2000" b="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468313" y="4602812"/>
                <a:ext cx="7704087" cy="99245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115616" y="5597875"/>
                <a:ext cx="2664681"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i="1">
                              <a:latin typeface="Cambria Math" panose="02040503050406030204" pitchFamily="18" charset="0"/>
                              <a:ea typeface="Cambria Math"/>
                            </a:rPr>
                          </m:ctrlPr>
                        </m:fPr>
                        <m:num>
                          <m:r>
                            <a:rPr lang="de-DE" sz="2000" b="0" i="1" smtClean="0">
                              <a:latin typeface="Cambria Math"/>
                              <a:ea typeface="Cambria Math"/>
                            </a:rPr>
                            <m:t>91</m:t>
                          </m:r>
                        </m:num>
                        <m:den>
                          <m:r>
                            <a:rPr lang="de-DE" sz="2000" i="1">
                              <a:latin typeface="Cambria Math"/>
                              <a:ea typeface="Cambria Math"/>
                            </a:rPr>
                            <m:t>6</m:t>
                          </m:r>
                        </m:den>
                      </m:f>
                      <m:r>
                        <a:rPr lang="de-DE" sz="2000" i="1" smtClean="0">
                          <a:latin typeface="Cambria Math"/>
                          <a:ea typeface="Cambria Math"/>
                        </a:rPr>
                        <m:t>≈</m:t>
                      </m:r>
                      <m:r>
                        <a:rPr lang="de-DE" sz="2000" b="0" i="1" smtClean="0">
                          <a:latin typeface="Cambria Math"/>
                          <a:ea typeface="Cambria Math"/>
                        </a:rPr>
                        <m:t>15.17</m:t>
                      </m:r>
                    </m:oMath>
                  </m:oMathPara>
                </a14:m>
                <a:endParaRPr lang="de-DE" sz="2000" b="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115616" y="5597875"/>
                <a:ext cx="2664681" cy="697114"/>
              </a:xfrm>
              <a:prstGeom prst="rect">
                <a:avLst/>
              </a:prstGeom>
              <a:blipFill rotWithShape="1">
                <a:blip r:embed="rId6"/>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1331640" y="2188825"/>
            <a:ext cx="4057650" cy="1885950"/>
          </a:xfrm>
          <a:prstGeom prst="rect">
            <a:avLst/>
          </a:prstGeom>
        </p:spPr>
      </p:pic>
    </p:spTree>
    <p:extLst>
      <p:ext uri="{BB962C8B-B14F-4D97-AF65-F5344CB8AC3E}">
        <p14:creationId xmlns:p14="http://schemas.microsoft.com/office/powerpoint/2010/main" val="3616860935"/>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431</a:t>
            </a:r>
            <a:endParaRPr lang="de-DE" sz="8000" b="1" dirty="0">
              <a:solidFill>
                <a:schemeClr val="tx1"/>
              </a:solidFill>
              <a:latin typeface="+mj-lt"/>
            </a:endParaRPr>
          </a:p>
        </p:txBody>
      </p:sp>
      <p:sp>
        <p:nvSpPr>
          <p:cNvPr id="8" name="Textfeld 7"/>
          <p:cNvSpPr txBox="1">
            <a:spLocks noChangeArrowheads="1"/>
          </p:cNvSpPr>
          <p:nvPr/>
        </p:nvSpPr>
        <p:spPr bwMode="auto">
          <a:xfrm>
            <a:off x="468313" y="2949050"/>
            <a:ext cx="8352159" cy="400110"/>
          </a:xfrm>
          <a:prstGeom prst="rect">
            <a:avLst/>
          </a:prstGeom>
          <a:noFill/>
          <a:ln w="9525">
            <a:noFill/>
            <a:miter lim="800000"/>
            <a:headEnd/>
            <a:tailEnd/>
          </a:ln>
        </p:spPr>
        <p:txBody>
          <a:bodyPr wrap="square">
            <a:spAutoFit/>
          </a:bodyPr>
          <a:lstStyle/>
          <a:p>
            <a:r>
              <a:rPr lang="de-DE" sz="2000" dirty="0">
                <a:latin typeface="+mn-lt"/>
              </a:rPr>
              <a:t>Berechnungsvariante (i)* von Satz 7.2.1 über die Verteilung von </a:t>
            </a:r>
            <a:r>
              <a:rPr lang="de-DE" sz="2000" i="1" dirty="0">
                <a:latin typeface="+mn-lt"/>
              </a:rPr>
              <a:t>U</a:t>
            </a:r>
            <a:r>
              <a:rPr lang="de-DE" sz="2000" dirty="0">
                <a:latin typeface="+mn-lt"/>
              </a:rPr>
              <a:t> bzw. </a:t>
            </a:r>
            <a:r>
              <a:rPr lang="de-DE" sz="2000" i="1" dirty="0">
                <a:latin typeface="+mn-lt"/>
              </a:rPr>
              <a:t>Z</a:t>
            </a:r>
            <a:r>
              <a:rPr lang="de-DE" sz="2000" dirty="0">
                <a:latin typeface="+mn-lt"/>
              </a:rPr>
              <a:t>:</a:t>
            </a:r>
          </a:p>
        </p:txBody>
      </p:sp>
      <mc:AlternateContent xmlns:mc="http://schemas.openxmlformats.org/markup-compatibility/2006" xmlns:a14="http://schemas.microsoft.com/office/drawing/2010/main">
        <mc:Choice Requires="a14">
          <p:sp>
            <p:nvSpPr>
              <p:cNvPr id="10" name="Textfeld 9"/>
              <p:cNvSpPr txBox="1"/>
              <p:nvPr/>
            </p:nvSpPr>
            <p:spPr>
              <a:xfrm>
                <a:off x="468313" y="1052736"/>
                <a:ext cx="5255815" cy="99245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1+2</m:t>
                          </m:r>
                          <m:r>
                            <a:rPr lang="de-DE" sz="2000" b="0" i="1" smtClean="0">
                              <a:solidFill>
                                <a:schemeClr val="tx1"/>
                              </a:solidFill>
                              <a:latin typeface="Cambria Math"/>
                            </a:rPr>
                            <m:t>𝑋</m:t>
                          </m:r>
                        </m:e>
                      </m:d>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6</m:t>
                          </m:r>
                        </m:sup>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1+2</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𝑎</m:t>
                                  </m:r>
                                </m:e>
                                <m:sub>
                                  <m:r>
                                    <a:rPr lang="de-DE" sz="2000" b="0" i="1" smtClean="0">
                                      <a:solidFill>
                                        <a:schemeClr val="tx1"/>
                                      </a:solidFill>
                                      <a:latin typeface="Cambria Math"/>
                                    </a:rPr>
                                    <m:t>𝑗</m:t>
                                  </m:r>
                                </m:sub>
                              </m:sSub>
                            </m:e>
                          </m:d>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𝑎</m:t>
                                  </m:r>
                                </m:e>
                                <m:sub>
                                  <m:r>
                                    <a:rPr lang="de-DE" sz="2000" b="0" i="1" smtClean="0">
                                      <a:solidFill>
                                        <a:schemeClr val="tx1"/>
                                      </a:solidFill>
                                      <a:latin typeface="Cambria Math"/>
                                    </a:rPr>
                                    <m:t>𝑗</m:t>
                                  </m:r>
                                </m:sub>
                              </m:sSub>
                            </m:e>
                          </m:d>
                        </m:e>
                      </m:nary>
                    </m:oMath>
                  </m:oMathPara>
                </a14:m>
                <a:endParaRPr lang="de-DE" sz="2000" b="0" dirty="0">
                  <a:solidFill>
                    <a:schemeClr val="tx1"/>
                  </a:solidFill>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68313" y="1052736"/>
                <a:ext cx="5255815" cy="992451"/>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1116430" y="2062167"/>
                <a:ext cx="6479906"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d>
                        <m:dPr>
                          <m:ctrlPr>
                            <a:rPr lang="de-DE" sz="2000" b="0" i="1" dirty="0" smtClean="0">
                              <a:latin typeface="Cambria Math" panose="02040503050406030204" pitchFamily="18" charset="0"/>
                            </a:rPr>
                          </m:ctrlPr>
                        </m:dPr>
                        <m:e>
                          <m:r>
                            <a:rPr lang="de-DE" sz="2000" b="0" i="1" dirty="0" smtClean="0">
                              <a:latin typeface="Cambria Math"/>
                            </a:rPr>
                            <m:t>1+2</m:t>
                          </m:r>
                        </m:e>
                      </m:d>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i="1">
                          <a:latin typeface="Cambria Math"/>
                          <a:ea typeface="Cambria Math"/>
                        </a:rPr>
                        <m:t>+</m:t>
                      </m:r>
                      <m:d>
                        <m:dPr>
                          <m:ctrlPr>
                            <a:rPr lang="de-DE" sz="2000" i="1" smtClean="0">
                              <a:latin typeface="Cambria Math" panose="02040503050406030204" pitchFamily="18" charset="0"/>
                              <a:ea typeface="Cambria Math"/>
                            </a:rPr>
                          </m:ctrlPr>
                        </m:dPr>
                        <m:e>
                          <m:r>
                            <a:rPr lang="de-DE" sz="2000" b="0" i="1" smtClean="0">
                              <a:latin typeface="Cambria Math"/>
                              <a:ea typeface="Cambria Math"/>
                            </a:rPr>
                            <m:t>1+4</m:t>
                          </m:r>
                        </m:e>
                      </m:d>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i="1">
                          <a:latin typeface="Cambria Math"/>
                          <a:ea typeface="Cambria Math"/>
                        </a:rPr>
                        <m:t>+…+</m:t>
                      </m:r>
                      <m:d>
                        <m:dPr>
                          <m:ctrlPr>
                            <a:rPr lang="de-DE" sz="2000" i="1" smtClean="0">
                              <a:latin typeface="Cambria Math" panose="02040503050406030204" pitchFamily="18" charset="0"/>
                              <a:ea typeface="Cambria Math"/>
                            </a:rPr>
                          </m:ctrlPr>
                        </m:dPr>
                        <m:e>
                          <m:r>
                            <a:rPr lang="de-DE" sz="2000" b="0" i="1" smtClean="0">
                              <a:latin typeface="Cambria Math"/>
                              <a:ea typeface="Cambria Math"/>
                            </a:rPr>
                            <m:t>1+12</m:t>
                          </m:r>
                        </m:e>
                      </m:d>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b="0" i="1" smtClean="0">
                          <a:solidFill>
                            <a:schemeClr val="tx1"/>
                          </a:solidFill>
                          <a:latin typeface="Cambria Math"/>
                        </a:rPr>
                        <m:t>=8</m:t>
                      </m:r>
                    </m:oMath>
                  </m:oMathPara>
                </a14:m>
                <a:endParaRPr lang="de-DE" sz="2000" b="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116430" y="2062167"/>
                <a:ext cx="6479906" cy="67056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68312" y="3429000"/>
                <a:ext cx="8207376" cy="99245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𝑈</m:t>
                          </m:r>
                        </m:e>
                      </m:d>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6</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𝑗</m:t>
                              </m:r>
                            </m:sub>
                          </m:sSub>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𝑈</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𝑗</m:t>
                                  </m:r>
                                </m:sub>
                              </m:sSub>
                            </m:e>
                          </m:d>
                        </m:e>
                      </m:nary>
                      <m:r>
                        <a:rPr lang="de-DE" sz="2000" b="0" i="1" smtClean="0">
                          <a:solidFill>
                            <a:schemeClr val="tx1"/>
                          </a:solidFill>
                          <a:latin typeface="Cambria Math"/>
                        </a:rPr>
                        <m:t>=1</m:t>
                      </m:r>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i="1">
                          <a:latin typeface="Cambria Math"/>
                          <a:ea typeface="Cambria Math"/>
                        </a:rPr>
                        <m:t>+</m:t>
                      </m:r>
                      <m:r>
                        <a:rPr lang="de-DE" sz="2000" b="0" i="1" smtClean="0">
                          <a:latin typeface="Cambria Math"/>
                          <a:ea typeface="Cambria Math"/>
                        </a:rPr>
                        <m:t>4</m:t>
                      </m:r>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i="1">
                          <a:latin typeface="Cambria Math"/>
                          <a:ea typeface="Cambria Math"/>
                        </a:rPr>
                        <m:t>+…+</m:t>
                      </m:r>
                      <m:r>
                        <a:rPr lang="de-DE" sz="2000" b="0" i="1" smtClean="0">
                          <a:latin typeface="Cambria Math"/>
                          <a:ea typeface="Cambria Math"/>
                        </a:rPr>
                        <m:t>36</m:t>
                      </m:r>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91</m:t>
                          </m:r>
                        </m:num>
                        <m:den>
                          <m:r>
                            <a:rPr lang="de-DE" sz="2000" b="0" i="1" smtClean="0">
                              <a:latin typeface="Cambria Math"/>
                              <a:ea typeface="Cambria Math"/>
                            </a:rPr>
                            <m:t>6</m:t>
                          </m:r>
                        </m:den>
                      </m:f>
                    </m:oMath>
                  </m:oMathPara>
                </a14:m>
                <a:endParaRPr lang="de-DE" sz="2000" b="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3429000"/>
                <a:ext cx="8207376" cy="99245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68313" y="4581128"/>
                <a:ext cx="8207375" cy="99245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e>
                      </m:d>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6</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𝑗</m:t>
                              </m:r>
                            </m:sub>
                          </m:sSub>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𝑗</m:t>
                                  </m:r>
                                </m:sub>
                              </m:sSub>
                            </m:e>
                          </m:d>
                        </m:e>
                      </m:nary>
                      <m:r>
                        <a:rPr lang="de-DE" sz="2000" b="0" i="1" smtClean="0">
                          <a:solidFill>
                            <a:schemeClr val="tx1"/>
                          </a:solidFill>
                          <a:latin typeface="Cambria Math"/>
                        </a:rPr>
                        <m:t>=3</m:t>
                      </m:r>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i="1">
                          <a:latin typeface="Cambria Math"/>
                          <a:ea typeface="Cambria Math"/>
                        </a:rPr>
                        <m:t>+</m:t>
                      </m:r>
                      <m:r>
                        <a:rPr lang="de-DE" sz="2000" b="0" i="1" smtClean="0">
                          <a:latin typeface="Cambria Math"/>
                          <a:ea typeface="Cambria Math"/>
                        </a:rPr>
                        <m:t>5</m:t>
                      </m:r>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i="1">
                          <a:latin typeface="Cambria Math"/>
                          <a:ea typeface="Cambria Math"/>
                        </a:rPr>
                        <m:t>+…+</m:t>
                      </m:r>
                      <m:r>
                        <a:rPr lang="de-DE" sz="2000" b="0" i="1" smtClean="0">
                          <a:latin typeface="Cambria Math"/>
                          <a:ea typeface="Cambria Math"/>
                        </a:rPr>
                        <m:t>13</m:t>
                      </m:r>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i="1">
                          <a:latin typeface="Cambria Math"/>
                        </a:rPr>
                        <m:t>=8</m:t>
                      </m:r>
                    </m:oMath>
                  </m:oMathPara>
                </a14:m>
                <a:endParaRPr lang="de-DE" sz="2000" b="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68313" y="4581128"/>
                <a:ext cx="8207375" cy="992451"/>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650217013"/>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432</a:t>
            </a:r>
            <a:endParaRPr lang="de-DE" sz="8000" b="1" dirty="0">
              <a:solidFill>
                <a:schemeClr val="tx1"/>
              </a:solidFill>
              <a:latin typeface="+mj-lt"/>
            </a:endParaRPr>
          </a:p>
        </p:txBody>
      </p:sp>
      <p:sp>
        <p:nvSpPr>
          <p:cNvPr id="10" name="Textfeld 9"/>
          <p:cNvSpPr txBox="1">
            <a:spLocks noChangeArrowheads="1"/>
          </p:cNvSpPr>
          <p:nvPr/>
        </p:nvSpPr>
        <p:spPr bwMode="auto">
          <a:xfrm>
            <a:off x="468309" y="1268760"/>
            <a:ext cx="7704091" cy="400110"/>
          </a:xfrm>
          <a:prstGeom prst="rect">
            <a:avLst/>
          </a:prstGeom>
          <a:noFill/>
          <a:ln w="9525">
            <a:noFill/>
            <a:miter lim="800000"/>
            <a:headEnd/>
            <a:tailEnd/>
          </a:ln>
        </p:spPr>
        <p:txBody>
          <a:bodyPr wrap="square">
            <a:spAutoFit/>
          </a:bodyPr>
          <a:lstStyle/>
          <a:p>
            <a:r>
              <a:rPr lang="de-DE" sz="2000" dirty="0">
                <a:latin typeface="+mn-lt"/>
              </a:rPr>
              <a:t>Außerdem ist der </a:t>
            </a:r>
            <a:r>
              <a:rPr lang="de-DE" sz="2000" i="1" dirty="0">
                <a:latin typeface="+mn-lt"/>
              </a:rPr>
              <a:t>E</a:t>
            </a:r>
            <a:r>
              <a:rPr lang="de-DE" sz="2000" dirty="0">
                <a:latin typeface="+mn-lt"/>
              </a:rPr>
              <a:t>-Wert linear (vgl. </a:t>
            </a:r>
            <a:r>
              <a:rPr lang="de-DE" sz="2000">
                <a:latin typeface="+mn-lt"/>
              </a:rPr>
              <a:t>Folie 428), </a:t>
            </a:r>
            <a:r>
              <a:rPr lang="de-DE" sz="2000" dirty="0">
                <a:latin typeface="+mn-lt"/>
              </a:rPr>
              <a:t>d. h.  </a:t>
            </a:r>
          </a:p>
        </p:txBody>
      </p:sp>
      <p:sp>
        <p:nvSpPr>
          <p:cNvPr id="15" name="Textfeld 14"/>
          <p:cNvSpPr txBox="1">
            <a:spLocks noChangeArrowheads="1"/>
          </p:cNvSpPr>
          <p:nvPr/>
        </p:nvSpPr>
        <p:spPr bwMode="auto">
          <a:xfrm>
            <a:off x="468313" y="4309065"/>
            <a:ext cx="2591523" cy="400110"/>
          </a:xfrm>
          <a:prstGeom prst="rect">
            <a:avLst/>
          </a:prstGeom>
          <a:noFill/>
          <a:ln w="9525">
            <a:noFill/>
            <a:miter lim="800000"/>
            <a:headEnd/>
            <a:tailEnd/>
          </a:ln>
        </p:spPr>
        <p:txBody>
          <a:bodyPr wrap="square">
            <a:spAutoFit/>
          </a:bodyPr>
          <a:lstStyle/>
          <a:p>
            <a:r>
              <a:rPr lang="de-DE" sz="2000" dirty="0">
                <a:latin typeface="+mn-lt"/>
              </a:rPr>
              <a:t>Man beachte:</a:t>
            </a:r>
          </a:p>
        </p:txBody>
      </p:sp>
      <mc:AlternateContent xmlns:mc="http://schemas.openxmlformats.org/markup-compatibility/2006" xmlns:a14="http://schemas.microsoft.com/office/drawing/2010/main">
        <mc:Choice Requires="a14">
          <p:sp>
            <p:nvSpPr>
              <p:cNvPr id="13" name="Textfeld 12"/>
              <p:cNvSpPr txBox="1"/>
              <p:nvPr/>
            </p:nvSpPr>
            <p:spPr>
              <a:xfrm>
                <a:off x="1043608" y="1668870"/>
                <a:ext cx="304580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1+2</m:t>
                          </m:r>
                          <m:r>
                            <a:rPr lang="de-DE" sz="2000" b="0" i="1" smtClean="0">
                              <a:solidFill>
                                <a:schemeClr val="tx1"/>
                              </a:solidFill>
                              <a:latin typeface="Cambria Math"/>
                            </a:rPr>
                            <m:t>𝑋</m:t>
                          </m:r>
                        </m:e>
                      </m:d>
                      <m:r>
                        <a:rPr lang="de-DE" sz="2000" b="0" i="1" smtClean="0">
                          <a:solidFill>
                            <a:schemeClr val="tx1"/>
                          </a:solidFill>
                          <a:latin typeface="Cambria Math"/>
                        </a:rPr>
                        <m:t>=1+2 </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043608" y="1668870"/>
                <a:ext cx="3045804" cy="400110"/>
              </a:xfrm>
              <a:prstGeom prst="rect">
                <a:avLst/>
              </a:prstGeom>
              <a:blipFill rotWithShape="1">
                <a:blip r:embed="rId3"/>
                <a:stretch>
                  <a:fillRect/>
                </a:stretch>
              </a:blipFill>
            </p:spPr>
            <p:txBody>
              <a:bodyPr/>
              <a:lstStyle/>
              <a:p>
                <a:r>
                  <a:rPr lang="de-DE">
                    <a:noFill/>
                  </a:rPr>
                  <a:t> </a:t>
                </a:r>
              </a:p>
            </p:txBody>
          </p:sp>
        </mc:Fallback>
      </mc:AlternateContent>
      <p:sp>
        <p:nvSpPr>
          <p:cNvPr id="16" name="Textfeld 15"/>
          <p:cNvSpPr txBox="1">
            <a:spLocks noChangeArrowheads="1"/>
          </p:cNvSpPr>
          <p:nvPr/>
        </p:nvSpPr>
        <p:spPr bwMode="auto">
          <a:xfrm>
            <a:off x="468313" y="2068980"/>
            <a:ext cx="7704091" cy="400110"/>
          </a:xfrm>
          <a:prstGeom prst="rect">
            <a:avLst/>
          </a:prstGeom>
          <a:noFill/>
          <a:ln w="9525">
            <a:noFill/>
            <a:miter lim="800000"/>
            <a:headEnd/>
            <a:tailEnd/>
          </a:ln>
        </p:spPr>
        <p:txBody>
          <a:bodyPr wrap="square">
            <a:spAutoFit/>
          </a:bodyPr>
          <a:lstStyle/>
          <a:p>
            <a:r>
              <a:rPr lang="de-DE" sz="2000" dirty="0">
                <a:latin typeface="+mn-lt"/>
              </a:rPr>
              <a:t>Mit dem Erwartungswert beim Würfelwurf</a:t>
            </a:r>
          </a:p>
        </p:txBody>
      </p:sp>
      <mc:AlternateContent xmlns:mc="http://schemas.openxmlformats.org/markup-compatibility/2006" xmlns:a14="http://schemas.microsoft.com/office/drawing/2010/main">
        <mc:Choice Requires="a14">
          <p:sp>
            <p:nvSpPr>
              <p:cNvPr id="20" name="Textfeld 19"/>
              <p:cNvSpPr txBox="1"/>
              <p:nvPr/>
            </p:nvSpPr>
            <p:spPr>
              <a:xfrm>
                <a:off x="1076095" y="2478637"/>
                <a:ext cx="7704087" cy="99245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6</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𝑎</m:t>
                              </m:r>
                            </m:e>
                            <m:sub>
                              <m:r>
                                <a:rPr lang="de-DE" sz="2000" b="0" i="1" smtClean="0">
                                  <a:solidFill>
                                    <a:schemeClr val="tx1"/>
                                  </a:solidFill>
                                  <a:latin typeface="Cambria Math"/>
                                </a:rPr>
                                <m:t>𝑗</m:t>
                              </m:r>
                            </m:sub>
                          </m:sSub>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𝑎</m:t>
                                  </m:r>
                                </m:e>
                                <m:sub>
                                  <m:r>
                                    <a:rPr lang="de-DE" sz="2000" b="0" i="1" smtClean="0">
                                      <a:solidFill>
                                        <a:schemeClr val="tx1"/>
                                      </a:solidFill>
                                      <a:latin typeface="Cambria Math"/>
                                    </a:rPr>
                                    <m:t>𝑗</m:t>
                                  </m:r>
                                </m:sub>
                              </m:sSub>
                            </m:e>
                          </m:d>
                        </m:e>
                      </m:nary>
                      <m:r>
                        <a:rPr lang="de-DE" sz="2000" b="0" i="1" smtClean="0">
                          <a:solidFill>
                            <a:schemeClr val="tx1"/>
                          </a:solidFill>
                          <a:latin typeface="Cambria Math"/>
                        </a:rPr>
                        <m:t>=1</m:t>
                      </m:r>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6</m:t>
                          </m:r>
                        </m:den>
                      </m:f>
                      <m:r>
                        <a:rPr lang="de-DE" sz="2000" b="0" i="1" smtClean="0">
                          <a:solidFill>
                            <a:schemeClr val="tx1"/>
                          </a:solidFill>
                          <a:latin typeface="Cambria Math"/>
                          <a:ea typeface="Cambria Math"/>
                        </a:rPr>
                        <m:t>+2</m:t>
                      </m:r>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i="1">
                          <a:latin typeface="Cambria Math"/>
                          <a:ea typeface="Cambria Math"/>
                        </a:rPr>
                        <m:t>+</m:t>
                      </m:r>
                      <m:r>
                        <a:rPr lang="de-DE" sz="2000" i="1" smtClean="0">
                          <a:latin typeface="Cambria Math"/>
                          <a:ea typeface="Cambria Math"/>
                        </a:rPr>
                        <m:t>…</m:t>
                      </m:r>
                      <m:r>
                        <a:rPr lang="de-DE" sz="2000" b="0" i="1" smtClean="0">
                          <a:latin typeface="Cambria Math"/>
                          <a:ea typeface="Cambria Math"/>
                        </a:rPr>
                        <m:t>+6</m:t>
                      </m:r>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6</m:t>
                          </m:r>
                        </m:den>
                      </m:f>
                      <m:r>
                        <a:rPr lang="de-DE" sz="2000" b="0" i="1" smtClean="0">
                          <a:latin typeface="Cambria Math"/>
                          <a:ea typeface="Cambria Math"/>
                        </a:rPr>
                        <m:t>=3.5</m:t>
                      </m:r>
                    </m:oMath>
                  </m:oMathPara>
                </a14:m>
                <a:endParaRPr lang="de-DE" sz="2000" b="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076095" y="2478637"/>
                <a:ext cx="7704087" cy="992451"/>
              </a:xfrm>
              <a:prstGeom prst="rect">
                <a:avLst/>
              </a:prstGeom>
              <a:blipFill rotWithShape="1">
                <a:blip r:embed="rId4"/>
                <a:stretch>
                  <a:fillRect/>
                </a:stretch>
              </a:blipFill>
            </p:spPr>
            <p:txBody>
              <a:bodyPr/>
              <a:lstStyle/>
              <a:p>
                <a:r>
                  <a:rPr lang="de-DE">
                    <a:noFill/>
                  </a:rPr>
                  <a:t> </a:t>
                </a:r>
              </a:p>
            </p:txBody>
          </p:sp>
        </mc:Fallback>
      </mc:AlternateContent>
      <p:sp>
        <p:nvSpPr>
          <p:cNvPr id="22" name="Textfeld 21"/>
          <p:cNvSpPr txBox="1">
            <a:spLocks noChangeArrowheads="1"/>
          </p:cNvSpPr>
          <p:nvPr/>
        </p:nvSpPr>
        <p:spPr bwMode="auto">
          <a:xfrm>
            <a:off x="468313" y="3471088"/>
            <a:ext cx="7704091" cy="400110"/>
          </a:xfrm>
          <a:prstGeom prst="rect">
            <a:avLst/>
          </a:prstGeom>
          <a:noFill/>
          <a:ln w="9525">
            <a:noFill/>
            <a:miter lim="800000"/>
            <a:headEnd/>
            <a:tailEnd/>
          </a:ln>
        </p:spPr>
        <p:txBody>
          <a:bodyPr wrap="square">
            <a:spAutoFit/>
          </a:bodyPr>
          <a:lstStyle/>
          <a:p>
            <a:r>
              <a:rPr lang="de-DE" sz="2000" dirty="0">
                <a:latin typeface="+mn-lt"/>
              </a:rPr>
              <a:t>folgt daraus unmittelbar schon</a:t>
            </a:r>
          </a:p>
        </p:txBody>
      </p:sp>
      <mc:AlternateContent xmlns:mc="http://schemas.openxmlformats.org/markup-compatibility/2006" xmlns:a14="http://schemas.microsoft.com/office/drawing/2010/main">
        <mc:Choice Requires="a14">
          <p:sp>
            <p:nvSpPr>
              <p:cNvPr id="23" name="Textfeld 22"/>
              <p:cNvSpPr txBox="1"/>
              <p:nvPr/>
            </p:nvSpPr>
            <p:spPr>
              <a:xfrm>
                <a:off x="1054980" y="3878420"/>
                <a:ext cx="304580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e>
                      </m:d>
                      <m:r>
                        <a:rPr lang="de-DE" sz="2000" b="0" i="1" smtClean="0">
                          <a:solidFill>
                            <a:schemeClr val="tx1"/>
                          </a:solidFill>
                          <a:latin typeface="Cambria Math"/>
                        </a:rPr>
                        <m:t>=1+2 </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=8</m:t>
                      </m:r>
                    </m:oMath>
                  </m:oMathPara>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054980" y="3878420"/>
                <a:ext cx="3045804"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043608" y="4786424"/>
                <a:ext cx="4680520"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91</m:t>
                          </m:r>
                        </m:num>
                        <m:den>
                          <m:r>
                            <a:rPr lang="de-DE" sz="2000" b="0" i="1" smtClean="0">
                              <a:solidFill>
                                <a:schemeClr val="tx1"/>
                              </a:solidFill>
                              <a:latin typeface="Cambria Math"/>
                            </a:rPr>
                            <m:t>6</m:t>
                          </m:r>
                        </m:den>
                      </m:f>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i="1">
                          <a:solidFill>
                            <a:schemeClr val="tx1"/>
                          </a:solidFill>
                          <a:latin typeface="Cambria Math"/>
                          <a:ea typeface="Cambria Math"/>
                        </a:rPr>
                        <m:t>≠</m:t>
                      </m:r>
                      <m:sSup>
                        <m:sSupPr>
                          <m:ctrlPr>
                            <a:rPr lang="de-DE" sz="2000" i="1" smtClean="0">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𝐸</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𝑋</m:t>
                              </m:r>
                            </m:e>
                          </m:d>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3.5</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49</m:t>
                          </m:r>
                        </m:num>
                        <m:den>
                          <m:r>
                            <a:rPr lang="de-DE" sz="2000" b="0" i="1" smtClean="0">
                              <a:solidFill>
                                <a:schemeClr val="tx1"/>
                              </a:solidFill>
                              <a:latin typeface="Cambria Math"/>
                              <a:ea typeface="Cambria Math"/>
                            </a:rPr>
                            <m:t>4</m:t>
                          </m:r>
                        </m:den>
                      </m:f>
                    </m:oMath>
                  </m:oMathPara>
                </a14:m>
                <a:endParaRPr lang="de-DE" sz="2000"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043608" y="4786424"/>
                <a:ext cx="4680520" cy="697114"/>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489042294"/>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433</a:t>
            </a:r>
            <a:endParaRPr lang="de-DE" sz="8000" b="1" dirty="0">
              <a:solidFill>
                <a:schemeClr val="tx1"/>
              </a:solidFill>
              <a:latin typeface="+mj-lt"/>
            </a:endParaRPr>
          </a:p>
        </p:txBody>
      </p:sp>
      <p:sp>
        <p:nvSpPr>
          <p:cNvPr id="11" name="Textfeld 10"/>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S1-c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a:spLocks noChangeArrowheads="1"/>
              </p:cNvSpPr>
              <p:nvPr/>
            </p:nvSpPr>
            <p:spPr bwMode="auto">
              <a:xfrm>
                <a:off x="468312" y="1677254"/>
                <a:ext cx="8496176" cy="400110"/>
              </a:xfrm>
              <a:prstGeom prst="rect">
                <a:avLst/>
              </a:prstGeom>
              <a:noFill/>
              <a:ln w="9525">
                <a:noFill/>
                <a:miter lim="800000"/>
                <a:headEnd/>
                <a:tailEnd/>
              </a:ln>
            </p:spPr>
            <p:txBody>
              <a:bodyPr wrap="square">
                <a:spAutoFit/>
              </a:bodyPr>
              <a:lstStyle/>
              <a:p>
                <a:r>
                  <a:rPr lang="de-DE" sz="2000" dirty="0">
                    <a:latin typeface="+mn-lt"/>
                  </a:rPr>
                  <a:t>Sei </a:t>
                </a:r>
                <a:r>
                  <a:rPr lang="de-DE" sz="2000" i="1" dirty="0">
                    <a:latin typeface="+mn-lt"/>
                  </a:rPr>
                  <a:t>X</a:t>
                </a:r>
                <a:r>
                  <a:rPr lang="de-DE" sz="2000" dirty="0">
                    <a:latin typeface="+mn-lt"/>
                  </a:rPr>
                  <a:t> stetig gleichverteilt auf [0, 1]. Betrachte</a:t>
                </a:r>
                <a:r>
                  <a:rPr lang="de-DE" sz="2000" dirty="0"/>
                  <a:t> </a:t>
                </a:r>
                <a14:m>
                  <m:oMath xmlns:m="http://schemas.openxmlformats.org/officeDocument/2006/math">
                    <m:r>
                      <a:rPr lang="de-DE" sz="2000" i="1">
                        <a:latin typeface="Cambria Math"/>
                      </a:rPr>
                      <m:t>𝑈</m:t>
                    </m:r>
                    <m:r>
                      <a:rPr lang="de-DE" sz="2000" i="1">
                        <a:latin typeface="Cambria Math"/>
                      </a:rPr>
                      <m:t>=</m:t>
                    </m:r>
                    <m:sSup>
                      <m:sSupPr>
                        <m:ctrlPr>
                          <a:rPr lang="de-DE" sz="2000" i="1">
                            <a:latin typeface="Cambria Math" panose="02040503050406030204" pitchFamily="18" charset="0"/>
                          </a:rPr>
                        </m:ctrlPr>
                      </m:sSupPr>
                      <m:e>
                        <m:r>
                          <a:rPr lang="de-DE" sz="2000" i="1">
                            <a:latin typeface="Cambria Math"/>
                          </a:rPr>
                          <m:t>𝑋</m:t>
                        </m:r>
                      </m:e>
                      <m:sup>
                        <m:r>
                          <a:rPr lang="de-DE" sz="2000" i="1">
                            <a:latin typeface="Cambria Math"/>
                          </a:rPr>
                          <m:t>2</m:t>
                        </m:r>
                      </m:sup>
                    </m:sSup>
                  </m:oMath>
                </a14:m>
                <a:r>
                  <a:rPr lang="de-DE" sz="2000" i="1" dirty="0"/>
                  <a:t> </a:t>
                </a:r>
                <a:r>
                  <a:rPr lang="de-DE" sz="2000" dirty="0">
                    <a:latin typeface="+mn-lt"/>
                  </a:rPr>
                  <a:t>und</a:t>
                </a:r>
                <a:r>
                  <a:rPr lang="de-DE" sz="2000" dirty="0"/>
                  <a:t> </a:t>
                </a:r>
                <a14:m>
                  <m:oMath xmlns:m="http://schemas.openxmlformats.org/officeDocument/2006/math">
                    <m:r>
                      <a:rPr lang="de-DE" sz="2000" i="1">
                        <a:latin typeface="Cambria Math"/>
                      </a:rPr>
                      <m:t>𝑍</m:t>
                    </m:r>
                    <m:r>
                      <a:rPr lang="de-DE" sz="2000" i="1">
                        <a:latin typeface="Cambria Math"/>
                      </a:rPr>
                      <m:t>=1+2</m:t>
                    </m:r>
                    <m:r>
                      <a:rPr lang="de-DE" sz="2000" i="1">
                        <a:latin typeface="Cambria Math"/>
                      </a:rPr>
                      <m:t>𝑋</m:t>
                    </m:r>
                  </m:oMath>
                </a14:m>
                <a:r>
                  <a:rPr lang="de-DE" sz="2000" i="1" dirty="0"/>
                  <a:t>.</a:t>
                </a:r>
              </a:p>
            </p:txBody>
          </p:sp>
        </mc:Choice>
        <mc:Fallback xmlns="">
          <p:sp>
            <p:nvSpPr>
              <p:cNvPr id="12" name="Textfeld 11"/>
              <p:cNvSpPr txBox="1">
                <a:spLocks noRot="1" noChangeAspect="1" noMove="1" noResize="1" noEditPoints="1" noAdjustHandles="1" noChangeArrowheads="1" noChangeShapeType="1" noTextEdit="1"/>
              </p:cNvSpPr>
              <p:nvPr/>
            </p:nvSpPr>
            <p:spPr bwMode="auto">
              <a:xfrm>
                <a:off x="468312" y="1677254"/>
                <a:ext cx="8496176" cy="400110"/>
              </a:xfrm>
              <a:prstGeom prst="rect">
                <a:avLst/>
              </a:prstGeom>
              <a:blipFill rotWithShape="1">
                <a:blip r:embed="rId3"/>
                <a:stretch>
                  <a:fillRect l="-789" t="-7576" b="-25758"/>
                </a:stretch>
              </a:blipFill>
              <a:ln w="9525">
                <a:noFill/>
                <a:miter lim="800000"/>
                <a:headEnd/>
                <a:tailEnd/>
              </a:ln>
            </p:spPr>
            <p:txBody>
              <a:bodyPr/>
              <a:lstStyle/>
              <a:p>
                <a:r>
                  <a:rPr lang="de-DE">
                    <a:noFill/>
                  </a:rPr>
                  <a:t> </a:t>
                </a:r>
              </a:p>
            </p:txBody>
          </p:sp>
        </mc:Fallback>
      </mc:AlternateContent>
      <p:sp>
        <p:nvSpPr>
          <p:cNvPr id="16" name="Textfeld 15"/>
          <p:cNvSpPr txBox="1">
            <a:spLocks noChangeArrowheads="1"/>
          </p:cNvSpPr>
          <p:nvPr/>
        </p:nvSpPr>
        <p:spPr bwMode="auto">
          <a:xfrm>
            <a:off x="468314" y="2559194"/>
            <a:ext cx="8207374" cy="707886"/>
          </a:xfrm>
          <a:prstGeom prst="rect">
            <a:avLst/>
          </a:prstGeom>
          <a:noFill/>
          <a:ln w="9525">
            <a:noFill/>
            <a:miter lim="800000"/>
            <a:headEnd/>
            <a:tailEnd/>
          </a:ln>
        </p:spPr>
        <p:txBody>
          <a:bodyPr wrap="square">
            <a:spAutoFit/>
          </a:bodyPr>
          <a:lstStyle/>
          <a:p>
            <a:r>
              <a:rPr lang="de-DE" sz="2000" dirty="0">
                <a:latin typeface="+mn-lt"/>
              </a:rPr>
              <a:t>Gemäß Vorarbeiten in Abschnitt 7.1.3 können folgende Dichten von </a:t>
            </a:r>
            <a:r>
              <a:rPr lang="de-DE" sz="2000" i="1" dirty="0">
                <a:latin typeface="+mn-lt"/>
              </a:rPr>
              <a:t>U</a:t>
            </a:r>
            <a:r>
              <a:rPr lang="de-DE" sz="2000" dirty="0">
                <a:latin typeface="+mn-lt"/>
              </a:rPr>
              <a:t> </a:t>
            </a:r>
          </a:p>
          <a:p>
            <a:r>
              <a:rPr lang="de-DE" sz="2000" dirty="0">
                <a:latin typeface="+mn-lt"/>
              </a:rPr>
              <a:t>bzw. </a:t>
            </a:r>
            <a:r>
              <a:rPr lang="de-DE" sz="2000" i="1" dirty="0">
                <a:latin typeface="+mn-lt"/>
              </a:rPr>
              <a:t>Z</a:t>
            </a:r>
            <a:r>
              <a:rPr lang="de-DE" sz="2000" dirty="0">
                <a:latin typeface="+mn-lt"/>
              </a:rPr>
              <a:t> hergeleitet werden:</a:t>
            </a:r>
          </a:p>
        </p:txBody>
      </p:sp>
      <p:sp>
        <p:nvSpPr>
          <p:cNvPr id="20" name="Textfeld 19"/>
          <p:cNvSpPr txBox="1">
            <a:spLocks noChangeArrowheads="1"/>
          </p:cNvSpPr>
          <p:nvPr/>
        </p:nvSpPr>
        <p:spPr bwMode="auto">
          <a:xfrm>
            <a:off x="468312" y="4170804"/>
            <a:ext cx="7344047" cy="400110"/>
          </a:xfrm>
          <a:prstGeom prst="rect">
            <a:avLst/>
          </a:prstGeom>
          <a:noFill/>
          <a:ln w="9525">
            <a:noFill/>
            <a:miter lim="800000"/>
            <a:headEnd/>
            <a:tailEnd/>
          </a:ln>
        </p:spPr>
        <p:txBody>
          <a:bodyPr wrap="square">
            <a:spAutoFit/>
          </a:bodyPr>
          <a:lstStyle/>
          <a:p>
            <a:r>
              <a:rPr lang="de-DE" sz="2000" dirty="0">
                <a:latin typeface="+mn-lt"/>
              </a:rPr>
              <a:t>Berechnungsvariante (ii) von Satz 7.2.1 über die Verteilung von </a:t>
            </a:r>
            <a:r>
              <a:rPr lang="de-DE" sz="2000" i="1" dirty="0">
                <a:latin typeface="+mn-lt"/>
              </a:rPr>
              <a:t>X</a:t>
            </a:r>
            <a:r>
              <a:rPr lang="de-DE" sz="2000" dirty="0">
                <a:latin typeface="+mn-lt"/>
              </a:rPr>
              <a:t>:</a:t>
            </a:r>
          </a:p>
        </p:txBody>
      </p:sp>
      <mc:AlternateContent xmlns:mc="http://schemas.openxmlformats.org/markup-compatibility/2006" xmlns:a14="http://schemas.microsoft.com/office/drawing/2010/main">
        <mc:Choice Requires="a14">
          <p:sp>
            <p:nvSpPr>
              <p:cNvPr id="23" name="Textfeld 22"/>
              <p:cNvSpPr txBox="1"/>
              <p:nvPr/>
            </p:nvSpPr>
            <p:spPr>
              <a:xfrm>
                <a:off x="878239" y="2103317"/>
                <a:ext cx="2325609" cy="4301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𝐼</m:t>
                          </m:r>
                        </m:e>
                        <m:sub>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e>
                          </m:d>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oMath>
                  </m:oMathPara>
                </a14:m>
                <a:endParaRPr lang="de-DE" sz="2000" b="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878239" y="2103317"/>
                <a:ext cx="2325609" cy="430182"/>
              </a:xfrm>
              <a:prstGeom prst="rect">
                <a:avLst/>
              </a:prstGeom>
              <a:blipFill rotWithShape="1">
                <a:blip r:embed="rId4"/>
                <a:stretch>
                  <a:fillRect l="-1047" b="-704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936049" y="3269965"/>
                <a:ext cx="2627839" cy="72808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𝑈</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𝑢</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2</m:t>
                          </m:r>
                          <m:rad>
                            <m:radPr>
                              <m:degHide m:val="on"/>
                              <m:ctrlPr>
                                <a:rPr lang="de-DE" sz="2000" b="0" i="1" smtClean="0">
                                  <a:solidFill>
                                    <a:schemeClr val="tx1"/>
                                  </a:solidFill>
                                  <a:latin typeface="Cambria Math" panose="02040503050406030204" pitchFamily="18" charset="0"/>
                                </a:rPr>
                              </m:ctrlPr>
                            </m:radPr>
                            <m:deg/>
                            <m:e>
                              <m:r>
                                <a:rPr lang="de-DE" sz="2000" b="0" i="1" smtClean="0">
                                  <a:solidFill>
                                    <a:schemeClr val="tx1"/>
                                  </a:solidFill>
                                  <a:latin typeface="Cambria Math"/>
                                </a:rPr>
                                <m:t>𝑢</m:t>
                              </m:r>
                            </m:e>
                          </m:rad>
                        </m:den>
                      </m:f>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𝐼</m:t>
                          </m:r>
                        </m:e>
                        <m: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e>
                          </m:d>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𝑢</m:t>
                          </m:r>
                        </m:e>
                      </m:d>
                    </m:oMath>
                  </m:oMathPara>
                </a14:m>
                <a:endParaRPr lang="de-DE" sz="2000" b="0"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936049" y="3269965"/>
                <a:ext cx="2627839" cy="728084"/>
              </a:xfrm>
              <a:prstGeom prst="rect">
                <a:avLst/>
              </a:prstGeom>
              <a:blipFill rotWithShape="1">
                <a:blip r:embed="rId5"/>
                <a:stretch>
                  <a:fillRect/>
                </a:stretch>
              </a:blipFill>
            </p:spPr>
            <p:txBody>
              <a:bodyPr/>
              <a:lstStyle/>
              <a:p>
                <a:r>
                  <a:rPr lang="de-DE">
                    <a:noFill/>
                  </a:rPr>
                  <a:t> </a:t>
                </a:r>
              </a:p>
            </p:txBody>
          </p:sp>
        </mc:Fallback>
      </mc:AlternateContent>
      <p:sp>
        <p:nvSpPr>
          <p:cNvPr id="25" name="Textfeld 24"/>
          <p:cNvSpPr txBox="1">
            <a:spLocks noChangeArrowheads="1"/>
          </p:cNvSpPr>
          <p:nvPr/>
        </p:nvSpPr>
        <p:spPr bwMode="auto">
          <a:xfrm>
            <a:off x="3563888" y="3433952"/>
            <a:ext cx="792088" cy="400110"/>
          </a:xfrm>
          <a:prstGeom prst="rect">
            <a:avLst/>
          </a:prstGeom>
          <a:noFill/>
          <a:ln w="9525">
            <a:noFill/>
            <a:miter lim="800000"/>
            <a:headEnd/>
            <a:tailEnd/>
          </a:ln>
        </p:spPr>
        <p:txBody>
          <a:bodyPr wrap="square">
            <a:spAutoFit/>
          </a:bodyPr>
          <a:lstStyle/>
          <a:p>
            <a:r>
              <a:rPr lang="de-DE" sz="2000" dirty="0">
                <a:latin typeface="+mn-lt"/>
              </a:rPr>
              <a:t>bzw.</a:t>
            </a:r>
          </a:p>
        </p:txBody>
      </p:sp>
      <mc:AlternateContent xmlns:mc="http://schemas.openxmlformats.org/markup-compatibility/2006" xmlns:a14="http://schemas.microsoft.com/office/drawing/2010/main">
        <mc:Choice Requires="a14">
          <p:sp>
            <p:nvSpPr>
              <p:cNvPr id="26" name="Textfeld 25"/>
              <p:cNvSpPr txBox="1"/>
              <p:nvPr/>
            </p:nvSpPr>
            <p:spPr>
              <a:xfrm>
                <a:off x="4412193" y="3269965"/>
                <a:ext cx="2627839" cy="66851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𝑍</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𝑧</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2</m:t>
                          </m:r>
                        </m:den>
                      </m:f>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𝐼</m:t>
                          </m:r>
                        </m:e>
                        <m:sub>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1,3</m:t>
                              </m:r>
                            </m:e>
                          </m:d>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𝑧</m:t>
                          </m:r>
                        </m:e>
                      </m:d>
                    </m:oMath>
                  </m:oMathPara>
                </a14:m>
                <a:endParaRPr lang="de-DE" sz="2000" b="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4412193" y="3269965"/>
                <a:ext cx="2627839" cy="668516"/>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889975" y="4653136"/>
                <a:ext cx="4618129"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𝑈</m:t>
                          </m:r>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nary>
                        <m:naryPr>
                          <m:limLoc m:val="undOvr"/>
                          <m:ctrlPr>
                            <a:rPr lang="de-DE" sz="2000" i="1">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sSup>
                            <m:sSupPr>
                              <m:ctrlPr>
                                <a:rPr lang="de-DE" sz="2000" i="1">
                                  <a:latin typeface="Cambria Math" panose="02040503050406030204" pitchFamily="18" charset="0"/>
                                </a:rPr>
                              </m:ctrlPr>
                            </m:sSupPr>
                            <m:e>
                              <m:r>
                                <a:rPr lang="de-DE" sz="2000" i="1">
                                  <a:latin typeface="Cambria Math"/>
                                </a:rPr>
                                <m:t>𝑥</m:t>
                              </m:r>
                            </m:e>
                            <m:sup>
                              <m:r>
                                <a:rPr lang="de-DE" sz="2000" i="1">
                                  <a:latin typeface="Cambria Math"/>
                                </a:rPr>
                                <m:t>2</m:t>
                              </m:r>
                            </m:sup>
                          </m:sSup>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m:t>
                              </m:r>
                            </m:sub>
                          </m:sSub>
                          <m:d>
                            <m:dPr>
                              <m:ctrlPr>
                                <a:rPr lang="de-DE" sz="2000" i="1">
                                  <a:latin typeface="Cambria Math" panose="02040503050406030204" pitchFamily="18" charset="0"/>
                                </a:rPr>
                              </m:ctrlPr>
                            </m:dPr>
                            <m:e>
                              <m:r>
                                <a:rPr lang="de-DE" sz="2000" i="1">
                                  <a:latin typeface="Cambria Math"/>
                                </a:rPr>
                                <m:t>𝑥</m:t>
                              </m:r>
                            </m:e>
                          </m:d>
                        </m:e>
                      </m:nary>
                      <m:r>
                        <a:rPr lang="de-DE" sz="2000" i="1">
                          <a:latin typeface="Cambria Math"/>
                        </a:rPr>
                        <m:t>𝑑𝑥</m:t>
                      </m:r>
                    </m:oMath>
                  </m:oMathPara>
                </a14:m>
                <a:endParaRPr lang="de-DE" sz="2000" b="0"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889975" y="4653136"/>
                <a:ext cx="4618129" cy="991938"/>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547664" y="5548064"/>
                <a:ext cx="4618129" cy="101925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nary>
                        <m:naryPr>
                          <m:limLoc m:val="undOvr"/>
                          <m:ctrlPr>
                            <a:rPr lang="de-DE" sz="2000" i="1">
                              <a:latin typeface="Cambria Math" panose="02040503050406030204" pitchFamily="18" charset="0"/>
                            </a:rPr>
                          </m:ctrlPr>
                        </m:naryPr>
                        <m:sub>
                          <m:r>
                            <a:rPr lang="de-DE" sz="2000" b="0" i="1" smtClean="0">
                              <a:latin typeface="Cambria Math"/>
                              <a:ea typeface="Cambria Math"/>
                            </a:rPr>
                            <m:t>0</m:t>
                          </m:r>
                        </m:sub>
                        <m:sup>
                          <m:r>
                            <a:rPr lang="de-DE" sz="2000" b="0" i="1" smtClean="0">
                              <a:latin typeface="Cambria Math"/>
                              <a:ea typeface="Cambria Math"/>
                            </a:rPr>
                            <m:t>1</m:t>
                          </m:r>
                        </m:sup>
                        <m:e>
                          <m:sSup>
                            <m:sSupPr>
                              <m:ctrlPr>
                                <a:rPr lang="de-DE" sz="2000" i="1">
                                  <a:latin typeface="Cambria Math" panose="02040503050406030204" pitchFamily="18" charset="0"/>
                                </a:rPr>
                              </m:ctrlPr>
                            </m:sSupPr>
                            <m:e>
                              <m:r>
                                <a:rPr lang="de-DE" sz="2000" i="1">
                                  <a:latin typeface="Cambria Math"/>
                                </a:rPr>
                                <m:t>𝑥</m:t>
                              </m:r>
                            </m:e>
                            <m:sup>
                              <m:r>
                                <a:rPr lang="de-DE" sz="2000" i="1">
                                  <a:latin typeface="Cambria Math"/>
                                </a:rPr>
                                <m:t>2</m:t>
                              </m:r>
                            </m:sup>
                          </m:sSup>
                        </m:e>
                      </m:nary>
                      <m:r>
                        <a:rPr lang="de-DE" sz="2000" i="1">
                          <a:latin typeface="Cambria Math"/>
                        </a:rPr>
                        <m:t>𝑑𝑥</m:t>
                      </m:r>
                      <m:r>
                        <a:rPr lang="de-DE" sz="2000" b="0" i="1" smtClean="0">
                          <a:latin typeface="Cambria Math"/>
                        </a:rPr>
                        <m:t>=</m:t>
                      </m:r>
                      <m:sSubSup>
                        <m:sSubSupPr>
                          <m:ctrlPr>
                            <a:rPr lang="de-DE" sz="2000" b="0" i="1" smtClean="0">
                              <a:latin typeface="Cambria Math" panose="02040503050406030204" pitchFamily="18" charset="0"/>
                            </a:rPr>
                          </m:ctrlPr>
                        </m:sSubSupPr>
                        <m:e>
                          <m:d>
                            <m:dPr>
                              <m:begChr m:val="["/>
                              <m:endChr m:val="]"/>
                              <m:ctrlPr>
                                <a:rPr lang="de-DE" sz="2000" b="0" i="1" smtClean="0">
                                  <a:latin typeface="Cambria Math" panose="02040503050406030204" pitchFamily="18" charset="0"/>
                                </a:rPr>
                              </m:ctrlPr>
                            </m:dPr>
                            <m:e>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3</m:t>
                                  </m:r>
                                </m:den>
                              </m:f>
                              <m:sSup>
                                <m:sSupPr>
                                  <m:ctrlPr>
                                    <a:rPr lang="de-DE" sz="2000" b="0" i="1" smtClean="0">
                                      <a:latin typeface="Cambria Math" panose="02040503050406030204" pitchFamily="18" charset="0"/>
                                    </a:rPr>
                                  </m:ctrlPr>
                                </m:sSupPr>
                                <m:e>
                                  <m:r>
                                    <a:rPr lang="de-DE" sz="2000" b="0" i="1" smtClean="0">
                                      <a:latin typeface="Cambria Math"/>
                                    </a:rPr>
                                    <m:t>𝑥</m:t>
                                  </m:r>
                                </m:e>
                                <m:sup>
                                  <m:r>
                                    <a:rPr lang="de-DE" sz="2000" b="0" i="1" smtClean="0">
                                      <a:latin typeface="Cambria Math"/>
                                    </a:rPr>
                                    <m:t>3</m:t>
                                  </m:r>
                                </m:sup>
                              </m:sSup>
                            </m:e>
                          </m:d>
                        </m:e>
                        <m:sub>
                          <m:r>
                            <a:rPr lang="de-DE" sz="2000" b="0" i="1" smtClean="0">
                              <a:latin typeface="Cambria Math"/>
                            </a:rPr>
                            <m:t>0</m:t>
                          </m:r>
                        </m:sub>
                        <m:sup>
                          <m:r>
                            <a:rPr lang="de-DE" sz="2000" b="0" i="1" smtClean="0">
                              <a:latin typeface="Cambria Math"/>
                            </a:rPr>
                            <m:t>1</m:t>
                          </m:r>
                        </m:sup>
                      </m:sSub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3</m:t>
                          </m:r>
                        </m:den>
                      </m:f>
                    </m:oMath>
                  </m:oMathPara>
                </a14:m>
                <a:endParaRPr lang="de-DE" sz="2000" b="0" dirty="0">
                  <a:solidFill>
                    <a:schemeClr val="tx1"/>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547664" y="5548064"/>
                <a:ext cx="4618129" cy="1019253"/>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286127442"/>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434</a:t>
            </a:r>
            <a:endParaRPr lang="de-DE" sz="8000" b="1" dirty="0">
              <a:solidFill>
                <a:schemeClr val="tx1"/>
              </a:solidFill>
              <a:latin typeface="+mj-lt"/>
            </a:endParaRPr>
          </a:p>
        </p:txBody>
      </p:sp>
      <p:sp>
        <p:nvSpPr>
          <p:cNvPr id="6" name="Textfeld 5"/>
          <p:cNvSpPr txBox="1">
            <a:spLocks noChangeArrowheads="1"/>
          </p:cNvSpPr>
          <p:nvPr/>
        </p:nvSpPr>
        <p:spPr bwMode="auto">
          <a:xfrm>
            <a:off x="468313" y="2852936"/>
            <a:ext cx="8207375" cy="400110"/>
          </a:xfrm>
          <a:prstGeom prst="rect">
            <a:avLst/>
          </a:prstGeom>
          <a:noFill/>
          <a:ln w="9525">
            <a:noFill/>
            <a:miter lim="800000"/>
            <a:headEnd/>
            <a:tailEnd/>
          </a:ln>
        </p:spPr>
        <p:txBody>
          <a:bodyPr wrap="square">
            <a:spAutoFit/>
          </a:bodyPr>
          <a:lstStyle/>
          <a:p>
            <a:r>
              <a:rPr lang="de-DE" sz="2000" dirty="0">
                <a:latin typeface="+mn-lt"/>
              </a:rPr>
              <a:t>Berechnungsvariante (ii)* von Satz 7.2.1 über die Verteilung von </a:t>
            </a:r>
            <a:r>
              <a:rPr lang="de-DE" sz="2000" i="1" dirty="0">
                <a:latin typeface="+mn-lt"/>
              </a:rPr>
              <a:t>U</a:t>
            </a:r>
            <a:r>
              <a:rPr lang="de-DE" sz="2000" dirty="0">
                <a:latin typeface="+mn-lt"/>
              </a:rPr>
              <a:t> bzw. </a:t>
            </a:r>
            <a:r>
              <a:rPr lang="de-DE" sz="2000" i="1" dirty="0">
                <a:latin typeface="+mn-lt"/>
              </a:rPr>
              <a:t>Z</a:t>
            </a:r>
            <a:r>
              <a:rPr lang="de-DE" sz="2000" dirty="0">
                <a:latin typeface="+mn-lt"/>
              </a:rPr>
              <a:t>:</a:t>
            </a:r>
            <a:endParaRPr lang="de-DE" sz="2000" i="1" dirty="0">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468313" y="1052736"/>
                <a:ext cx="5543847"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1+2</m:t>
                          </m:r>
                          <m:r>
                            <a:rPr lang="de-DE" sz="2000" b="0" i="1" smtClean="0">
                              <a:solidFill>
                                <a:schemeClr val="tx1"/>
                              </a:solidFill>
                              <a:latin typeface="Cambria Math"/>
                            </a:rPr>
                            <m:t>𝑋</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1+2</m:t>
                              </m:r>
                              <m:r>
                                <a:rPr lang="de-DE" sz="2000" b="0" i="1" smtClean="0">
                                  <a:solidFill>
                                    <a:schemeClr val="tx1"/>
                                  </a:solidFill>
                                  <a:latin typeface="Cambria Math"/>
                                </a:rPr>
                                <m:t>𝑥</m:t>
                              </m:r>
                            </m:e>
                          </m:d>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 </m:t>
                          </m:r>
                          <m:r>
                            <a:rPr lang="de-DE" sz="2000" b="0" i="1" smtClean="0">
                              <a:solidFill>
                                <a:schemeClr val="tx1"/>
                              </a:solidFill>
                              <a:latin typeface="Cambria Math"/>
                            </a:rPr>
                            <m:t>𝑑𝑥</m:t>
                          </m:r>
                        </m:e>
                      </m:nary>
                    </m:oMath>
                  </m:oMathPara>
                </a14:m>
                <a:endParaRPr lang="de-DE" sz="2000" b="0" dirty="0">
                  <a:solidFill>
                    <a:schemeClr val="tx1"/>
                  </a:solidFill>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68313" y="1052736"/>
                <a:ext cx="5543847" cy="99193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5220073" y="1039078"/>
                <a:ext cx="2448272" cy="101925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ea typeface="Cambria Math"/>
                            </a:rPr>
                            <m:t>0</m:t>
                          </m:r>
                        </m:sub>
                        <m:sup>
                          <m:r>
                            <a:rPr lang="de-DE" sz="2000" b="0" i="1" smtClean="0">
                              <a:solidFill>
                                <a:schemeClr val="tx1"/>
                              </a:solidFill>
                              <a:latin typeface="Cambria Math"/>
                              <a:ea typeface="Cambria Math"/>
                            </a:rPr>
                            <m:t>1</m:t>
                          </m:r>
                        </m:sup>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1+2</m:t>
                              </m:r>
                              <m:r>
                                <a:rPr lang="de-DE" sz="2000" b="0" i="1" smtClean="0">
                                  <a:solidFill>
                                    <a:schemeClr val="tx1"/>
                                  </a:solidFill>
                                  <a:latin typeface="Cambria Math"/>
                                </a:rPr>
                                <m:t>𝑥</m:t>
                              </m:r>
                            </m:e>
                          </m:d>
                          <m:r>
                            <a:rPr lang="de-DE" sz="2000" b="0" i="1" smtClean="0">
                              <a:solidFill>
                                <a:schemeClr val="tx1"/>
                              </a:solidFill>
                              <a:latin typeface="Cambria Math"/>
                            </a:rPr>
                            <m:t> </m:t>
                          </m:r>
                          <m:r>
                            <a:rPr lang="de-DE" sz="2000" b="0" i="1" smtClean="0">
                              <a:solidFill>
                                <a:schemeClr val="tx1"/>
                              </a:solidFill>
                              <a:latin typeface="Cambria Math"/>
                            </a:rPr>
                            <m:t>𝑑𝑥</m:t>
                          </m:r>
                        </m:e>
                      </m:nary>
                    </m:oMath>
                  </m:oMathPara>
                </a14:m>
                <a:endParaRPr lang="de-DE" sz="2000" b="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5220073" y="1039078"/>
                <a:ext cx="2448272" cy="1019253"/>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043609" y="2204864"/>
                <a:ext cx="2592288" cy="40549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Sup>
                        <m:sSubSupPr>
                          <m:ctrlPr>
                            <a:rPr lang="de-DE" sz="2000" b="0" i="1" smtClean="0">
                              <a:solidFill>
                                <a:schemeClr val="tx1"/>
                              </a:solidFill>
                              <a:latin typeface="Cambria Math" panose="02040503050406030204" pitchFamily="18" charset="0"/>
                            </a:rPr>
                          </m:ctrlPr>
                        </m:sSubSupPr>
                        <m:e>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𝑥</m:t>
                                  </m:r>
                                </m:e>
                                <m:sup>
                                  <m:r>
                                    <a:rPr lang="de-DE" sz="2000" b="0" i="1" smtClean="0">
                                      <a:solidFill>
                                        <a:schemeClr val="tx1"/>
                                      </a:solidFill>
                                      <a:latin typeface="Cambria Math"/>
                                    </a:rPr>
                                    <m:t>2</m:t>
                                  </m:r>
                                </m:sup>
                              </m:sSup>
                            </m:e>
                          </m:d>
                        </m:e>
                        <m:sub>
                          <m:r>
                            <a:rPr lang="de-DE" sz="2000" b="0" i="1" smtClean="0">
                              <a:solidFill>
                                <a:schemeClr val="tx1"/>
                              </a:solidFill>
                              <a:latin typeface="Cambria Math"/>
                            </a:rPr>
                            <m:t>0</m:t>
                          </m:r>
                        </m:sub>
                        <m:sup>
                          <m:r>
                            <a:rPr lang="de-DE" sz="2000" b="0" i="1" smtClean="0">
                              <a:solidFill>
                                <a:schemeClr val="tx1"/>
                              </a:solidFill>
                              <a:latin typeface="Cambria Math"/>
                            </a:rPr>
                            <m:t>1</m:t>
                          </m:r>
                        </m:sup>
                      </m:sSubSup>
                      <m:r>
                        <a:rPr lang="de-DE" sz="2000" b="0" i="1" smtClean="0">
                          <a:solidFill>
                            <a:schemeClr val="tx1"/>
                          </a:solidFill>
                          <a:latin typeface="Cambria Math"/>
                        </a:rPr>
                        <m:t>=2</m:t>
                      </m:r>
                    </m:oMath>
                  </m:oMathPara>
                </a14:m>
                <a:endParaRPr lang="de-DE" sz="2000" b="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043609" y="2204864"/>
                <a:ext cx="2592288" cy="405496"/>
              </a:xfrm>
              <a:prstGeom prst="rect">
                <a:avLst/>
              </a:prstGeom>
              <a:blipFill rotWithShape="1">
                <a:blip r:embed="rId5"/>
                <a:stretch>
                  <a:fillRect b="-454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68312" y="3429000"/>
                <a:ext cx="8207376" cy="101925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𝑈</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r>
                            <a:rPr lang="de-DE" sz="2000" b="0" i="1" smtClean="0">
                              <a:solidFill>
                                <a:schemeClr val="tx1"/>
                              </a:solidFill>
                              <a:latin typeface="Cambria Math"/>
                            </a:rPr>
                            <m:t>𝑢</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𝑈</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𝑢</m:t>
                              </m:r>
                            </m:e>
                          </m:d>
                          <m:r>
                            <a:rPr lang="de-DE" sz="2000" b="0" i="1" smtClean="0">
                              <a:solidFill>
                                <a:schemeClr val="tx1"/>
                              </a:solidFill>
                              <a:latin typeface="Cambria Math"/>
                            </a:rPr>
                            <m:t> </m:t>
                          </m:r>
                          <m:r>
                            <a:rPr lang="de-DE" sz="2000" b="0" i="1" smtClean="0">
                              <a:solidFill>
                                <a:schemeClr val="tx1"/>
                              </a:solidFill>
                              <a:latin typeface="Cambria Math"/>
                            </a:rPr>
                            <m:t>𝑑𝑢</m:t>
                          </m:r>
                        </m:e>
                      </m:nary>
                      <m:r>
                        <a:rPr lang="de-DE" sz="2000" b="0" i="1" smtClean="0">
                          <a:solidFill>
                            <a:schemeClr val="tx1"/>
                          </a:solidFill>
                          <a:latin typeface="Cambria Math"/>
                        </a:rPr>
                        <m:t>=</m:t>
                      </m:r>
                      <m:nary>
                        <m:naryPr>
                          <m:limLoc m:val="undOvr"/>
                          <m:ctrlPr>
                            <a:rPr lang="de-DE" sz="2000" i="1">
                              <a:latin typeface="Cambria Math" panose="02040503050406030204" pitchFamily="18" charset="0"/>
                            </a:rPr>
                          </m:ctrlPr>
                        </m:naryPr>
                        <m:sub>
                          <m:r>
                            <a:rPr lang="de-DE" sz="2000" b="0" i="1" smtClean="0">
                              <a:latin typeface="Cambria Math"/>
                              <a:ea typeface="Cambria Math"/>
                            </a:rPr>
                            <m:t>0</m:t>
                          </m:r>
                        </m:sub>
                        <m:sup>
                          <m:r>
                            <a:rPr lang="de-DE" sz="2000" b="0" i="1" smtClean="0">
                              <a:latin typeface="Cambria Math"/>
                              <a:ea typeface="Cambria Math"/>
                            </a:rPr>
                            <m:t>1</m:t>
                          </m:r>
                        </m:sup>
                        <m:e>
                          <m:f>
                            <m:fPr>
                              <m:ctrlPr>
                                <a:rPr lang="de-DE" sz="2000" i="1" smtClean="0">
                                  <a:latin typeface="Cambria Math" panose="02040503050406030204" pitchFamily="18" charset="0"/>
                                  <a:ea typeface="Cambria Math"/>
                                </a:rPr>
                              </m:ctrlPr>
                            </m:fPr>
                            <m:num>
                              <m:r>
                                <a:rPr lang="de-DE" sz="2000" b="0" i="1" smtClean="0">
                                  <a:latin typeface="Cambria Math"/>
                                  <a:ea typeface="Cambria Math"/>
                                </a:rPr>
                                <m:t>𝑢</m:t>
                              </m:r>
                            </m:num>
                            <m:den>
                              <m:r>
                                <a:rPr lang="de-DE" sz="2000" b="0" i="1" smtClean="0">
                                  <a:latin typeface="Cambria Math"/>
                                  <a:ea typeface="Cambria Math"/>
                                </a:rPr>
                                <m:t>2</m:t>
                              </m:r>
                              <m:rad>
                                <m:radPr>
                                  <m:degHide m:val="on"/>
                                  <m:ctrlPr>
                                    <a:rPr lang="de-DE" sz="2000" b="0" i="1" smtClean="0">
                                      <a:latin typeface="Cambria Math" panose="02040503050406030204" pitchFamily="18" charset="0"/>
                                      <a:ea typeface="Cambria Math"/>
                                    </a:rPr>
                                  </m:ctrlPr>
                                </m:radPr>
                                <m:deg/>
                                <m:e>
                                  <m:r>
                                    <a:rPr lang="de-DE" sz="2000" b="0" i="1" smtClean="0">
                                      <a:latin typeface="Cambria Math"/>
                                      <a:ea typeface="Cambria Math"/>
                                    </a:rPr>
                                    <m:t>𝑢</m:t>
                                  </m:r>
                                </m:e>
                              </m:rad>
                            </m:den>
                          </m:f>
                          <m:r>
                            <a:rPr lang="de-DE" sz="2000" i="1">
                              <a:latin typeface="Cambria Math"/>
                            </a:rPr>
                            <m:t> </m:t>
                          </m:r>
                          <m:r>
                            <a:rPr lang="de-DE" sz="2000" i="1">
                              <a:latin typeface="Cambria Math"/>
                            </a:rPr>
                            <m:t>𝑑𝑢</m:t>
                          </m:r>
                        </m:e>
                      </m:nary>
                      <m:r>
                        <a:rPr lang="de-DE" sz="2000" b="0" i="1" smtClean="0">
                          <a:latin typeface="Cambria Math"/>
                        </a:rPr>
                        <m:t>=</m:t>
                      </m:r>
                      <m:sSubSup>
                        <m:sSubSupPr>
                          <m:ctrlPr>
                            <a:rPr lang="de-DE" sz="2000" b="0" i="1" smtClean="0">
                              <a:latin typeface="Cambria Math" panose="02040503050406030204" pitchFamily="18" charset="0"/>
                            </a:rPr>
                          </m:ctrlPr>
                        </m:sSubSupPr>
                        <m:e>
                          <m:d>
                            <m:dPr>
                              <m:begChr m:val="["/>
                              <m:endChr m:val="]"/>
                              <m:ctrlPr>
                                <a:rPr lang="de-DE" sz="2000" b="0" i="1" smtClean="0">
                                  <a:latin typeface="Cambria Math" panose="02040503050406030204" pitchFamily="18" charset="0"/>
                                </a:rPr>
                              </m:ctrlPr>
                            </m:dPr>
                            <m:e>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3</m:t>
                                  </m:r>
                                </m:den>
                              </m:f>
                              <m:sSup>
                                <m:sSupPr>
                                  <m:ctrlPr>
                                    <a:rPr lang="de-DE" sz="2000" b="0" i="1" smtClean="0">
                                      <a:latin typeface="Cambria Math" panose="02040503050406030204" pitchFamily="18" charset="0"/>
                                    </a:rPr>
                                  </m:ctrlPr>
                                </m:sSupPr>
                                <m:e>
                                  <m:r>
                                    <a:rPr lang="de-DE" sz="2000" b="0" i="1" smtClean="0">
                                      <a:latin typeface="Cambria Math"/>
                                    </a:rPr>
                                    <m:t>𝑢</m:t>
                                  </m:r>
                                </m:e>
                                <m:sup>
                                  <m:r>
                                    <a:rPr lang="de-DE" sz="2000" b="0" i="1" smtClean="0">
                                      <a:latin typeface="Cambria Math"/>
                                    </a:rPr>
                                    <m:t>3/2</m:t>
                                  </m:r>
                                </m:sup>
                              </m:sSup>
                            </m:e>
                          </m:d>
                        </m:e>
                        <m:sub>
                          <m:r>
                            <a:rPr lang="de-DE" sz="2000" b="0" i="1" smtClean="0">
                              <a:latin typeface="Cambria Math"/>
                            </a:rPr>
                            <m:t>0</m:t>
                          </m:r>
                        </m:sub>
                        <m:sup>
                          <m:r>
                            <a:rPr lang="de-DE" sz="2000" b="0" i="1" smtClean="0">
                              <a:latin typeface="Cambria Math"/>
                            </a:rPr>
                            <m:t>1</m:t>
                          </m:r>
                        </m:sup>
                      </m:sSub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3</m:t>
                          </m:r>
                        </m:den>
                      </m:f>
                    </m:oMath>
                  </m:oMathPara>
                </a14:m>
                <a:endParaRPr lang="de-DE" sz="2000" b="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68312" y="3429000"/>
                <a:ext cx="8207376" cy="1019253"/>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3" y="4581128"/>
                <a:ext cx="8207375" cy="101925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e>
                      </m:d>
                      <m:r>
                        <a:rPr lang="de-DE" sz="2000" b="0" i="1" smtClean="0">
                          <a:solidFill>
                            <a:schemeClr val="tx1"/>
                          </a:solidFill>
                          <a:latin typeface="Cambria Math"/>
                        </a:rPr>
                        <m:t>=</m:t>
                      </m:r>
                      <m:nary>
                        <m:naryPr>
                          <m:limLoc m:val="undOvr"/>
                          <m:ctrlPr>
                            <a:rPr lang="de-DE" sz="2000" i="1">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r>
                            <a:rPr lang="de-DE" sz="2000" b="0" i="1" smtClean="0">
                              <a:latin typeface="Cambria Math"/>
                              <a:ea typeface="Cambria Math"/>
                            </a:rPr>
                            <m:t>𝑧</m:t>
                          </m:r>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𝑍</m:t>
                              </m:r>
                            </m:sub>
                          </m:sSub>
                          <m:d>
                            <m:dPr>
                              <m:ctrlPr>
                                <a:rPr lang="de-DE" sz="2000" i="1">
                                  <a:latin typeface="Cambria Math" panose="02040503050406030204" pitchFamily="18" charset="0"/>
                                </a:rPr>
                              </m:ctrlPr>
                            </m:dPr>
                            <m:e>
                              <m:r>
                                <a:rPr lang="de-DE" sz="2000" b="0" i="1" smtClean="0">
                                  <a:latin typeface="Cambria Math"/>
                                </a:rPr>
                                <m:t>𝑧</m:t>
                              </m:r>
                            </m:e>
                          </m:d>
                          <m:r>
                            <a:rPr lang="de-DE" sz="2000" i="1">
                              <a:latin typeface="Cambria Math"/>
                            </a:rPr>
                            <m:t> </m:t>
                          </m:r>
                          <m:r>
                            <a:rPr lang="de-DE" sz="2000" i="1">
                              <a:latin typeface="Cambria Math"/>
                            </a:rPr>
                            <m:t>𝑑𝑧</m:t>
                          </m:r>
                        </m:e>
                      </m:nary>
                      <m:r>
                        <a:rPr lang="de-DE" sz="2000" i="1">
                          <a:latin typeface="Cambria Math"/>
                        </a:rPr>
                        <m:t>=</m:t>
                      </m:r>
                      <m:r>
                        <a:rPr lang="de-DE" sz="2000" b="0" i="1" smtClean="0">
                          <a:latin typeface="Cambria Math"/>
                        </a:rPr>
                        <m:t>0.5</m:t>
                      </m:r>
                      <m:nary>
                        <m:naryPr>
                          <m:limLoc m:val="undOvr"/>
                          <m:ctrlPr>
                            <a:rPr lang="de-DE" sz="2000" i="1">
                              <a:latin typeface="Cambria Math" panose="02040503050406030204" pitchFamily="18" charset="0"/>
                            </a:rPr>
                          </m:ctrlPr>
                        </m:naryPr>
                        <m:sub>
                          <m:r>
                            <a:rPr lang="de-DE" sz="2000" b="0" i="1" smtClean="0">
                              <a:latin typeface="Cambria Math"/>
                              <a:ea typeface="Cambria Math"/>
                            </a:rPr>
                            <m:t>1</m:t>
                          </m:r>
                        </m:sub>
                        <m:sup>
                          <m:r>
                            <a:rPr lang="de-DE" sz="2000" b="0" i="1" smtClean="0">
                              <a:latin typeface="Cambria Math"/>
                              <a:ea typeface="Cambria Math"/>
                            </a:rPr>
                            <m:t>3</m:t>
                          </m:r>
                        </m:sup>
                        <m:e>
                          <m:r>
                            <a:rPr lang="de-DE" sz="2000" b="0" i="1" smtClean="0">
                              <a:latin typeface="Cambria Math"/>
                              <a:ea typeface="Cambria Math"/>
                            </a:rPr>
                            <m:t>𝑧</m:t>
                          </m:r>
                          <m:r>
                            <a:rPr lang="de-DE" sz="2000" i="1">
                              <a:latin typeface="Cambria Math"/>
                            </a:rPr>
                            <m:t> </m:t>
                          </m:r>
                          <m:r>
                            <a:rPr lang="de-DE" sz="2000" i="1">
                              <a:latin typeface="Cambria Math"/>
                            </a:rPr>
                            <m:t>𝑑𝑧</m:t>
                          </m:r>
                        </m:e>
                      </m:nary>
                      <m:r>
                        <a:rPr lang="de-DE" sz="2000" i="1">
                          <a:latin typeface="Cambria Math"/>
                        </a:rPr>
                        <m:t>=</m:t>
                      </m:r>
                      <m:sSubSup>
                        <m:sSubSupPr>
                          <m:ctrlPr>
                            <a:rPr lang="de-DE" sz="2000" i="1">
                              <a:latin typeface="Cambria Math" panose="02040503050406030204" pitchFamily="18" charset="0"/>
                            </a:rPr>
                          </m:ctrlPr>
                        </m:sSubSupPr>
                        <m:e>
                          <m:r>
                            <a:rPr lang="de-DE" sz="2000" b="0" i="1" smtClean="0">
                              <a:latin typeface="Cambria Math"/>
                            </a:rPr>
                            <m:t>0.5</m:t>
                          </m:r>
                          <m:d>
                            <m:dPr>
                              <m:begChr m:val="["/>
                              <m:endChr m:val="]"/>
                              <m:ctrlPr>
                                <a:rPr lang="de-DE" sz="2000" i="1">
                                  <a:latin typeface="Cambria Math" panose="02040503050406030204" pitchFamily="18" charset="0"/>
                                </a:rPr>
                              </m:ctrlPr>
                            </m:dPr>
                            <m:e>
                              <m:f>
                                <m:fPr>
                                  <m:ctrlPr>
                                    <a:rPr lang="de-DE" sz="2000" i="1">
                                      <a:latin typeface="Cambria Math" panose="02040503050406030204" pitchFamily="18" charset="0"/>
                                    </a:rPr>
                                  </m:ctrlPr>
                                </m:fPr>
                                <m:num>
                                  <m:r>
                                    <a:rPr lang="de-DE" sz="2000" i="1">
                                      <a:latin typeface="Cambria Math"/>
                                    </a:rPr>
                                    <m:t>1</m:t>
                                  </m:r>
                                </m:num>
                                <m:den>
                                  <m:r>
                                    <a:rPr lang="de-DE" sz="2000" b="0" i="1" smtClean="0">
                                      <a:latin typeface="Cambria Math"/>
                                    </a:rPr>
                                    <m:t>2</m:t>
                                  </m:r>
                                </m:den>
                              </m:f>
                              <m:sSup>
                                <m:sSupPr>
                                  <m:ctrlPr>
                                    <a:rPr lang="de-DE" sz="2000" i="1">
                                      <a:latin typeface="Cambria Math" panose="02040503050406030204" pitchFamily="18" charset="0"/>
                                    </a:rPr>
                                  </m:ctrlPr>
                                </m:sSupPr>
                                <m:e>
                                  <m:r>
                                    <a:rPr lang="de-DE" sz="2000" b="0" i="1" smtClean="0">
                                      <a:latin typeface="Cambria Math"/>
                                    </a:rPr>
                                    <m:t>𝑧</m:t>
                                  </m:r>
                                </m:e>
                                <m:sup>
                                  <m:r>
                                    <a:rPr lang="de-DE" sz="2000" i="1">
                                      <a:latin typeface="Cambria Math"/>
                                    </a:rPr>
                                    <m:t>2</m:t>
                                  </m:r>
                                </m:sup>
                              </m:sSup>
                            </m:e>
                          </m:d>
                        </m:e>
                        <m:sub>
                          <m:r>
                            <a:rPr lang="de-DE" sz="2000" b="0" i="1" smtClean="0">
                              <a:latin typeface="Cambria Math"/>
                            </a:rPr>
                            <m:t>1</m:t>
                          </m:r>
                        </m:sub>
                        <m:sup>
                          <m:r>
                            <a:rPr lang="de-DE" sz="2000" b="0" i="1" smtClean="0">
                              <a:latin typeface="Cambria Math"/>
                            </a:rPr>
                            <m:t>3</m:t>
                          </m:r>
                        </m:sup>
                      </m:sSubSup>
                      <m:r>
                        <a:rPr lang="de-DE" sz="2000" i="1">
                          <a:latin typeface="Cambria Math"/>
                        </a:rPr>
                        <m:t>=</m:t>
                      </m:r>
                      <m:r>
                        <a:rPr lang="de-DE" sz="2000" b="0" i="1" smtClean="0">
                          <a:latin typeface="Cambria Math"/>
                        </a:rPr>
                        <m:t>2</m:t>
                      </m:r>
                    </m:oMath>
                  </m:oMathPara>
                </a14:m>
                <a:endParaRPr lang="de-DE" sz="2000" b="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4581128"/>
                <a:ext cx="8207375" cy="1019253"/>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405711156"/>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435</a:t>
            </a:r>
            <a:endParaRPr lang="de-DE" sz="8000" b="1" dirty="0">
              <a:solidFill>
                <a:schemeClr val="tx1"/>
              </a:solidFill>
              <a:latin typeface="+mj-lt"/>
            </a:endParaRPr>
          </a:p>
        </p:txBody>
      </p:sp>
      <p:sp>
        <p:nvSpPr>
          <p:cNvPr id="13" name="Textfeld 12"/>
          <p:cNvSpPr txBox="1">
            <a:spLocks noChangeArrowheads="1"/>
          </p:cNvSpPr>
          <p:nvPr/>
        </p:nvSpPr>
        <p:spPr bwMode="auto">
          <a:xfrm>
            <a:off x="468309" y="1268760"/>
            <a:ext cx="7704091" cy="400110"/>
          </a:xfrm>
          <a:prstGeom prst="rect">
            <a:avLst/>
          </a:prstGeom>
          <a:noFill/>
          <a:ln w="9525">
            <a:noFill/>
            <a:miter lim="800000"/>
            <a:headEnd/>
            <a:tailEnd/>
          </a:ln>
        </p:spPr>
        <p:txBody>
          <a:bodyPr wrap="square">
            <a:spAutoFit/>
          </a:bodyPr>
          <a:lstStyle/>
          <a:p>
            <a:r>
              <a:rPr lang="de-DE" sz="2000" dirty="0">
                <a:latin typeface="+mn-lt"/>
              </a:rPr>
              <a:t>Außerdem ist der </a:t>
            </a:r>
            <a:r>
              <a:rPr lang="de-DE" sz="2000" i="1" dirty="0">
                <a:latin typeface="+mn-lt"/>
              </a:rPr>
              <a:t>E</a:t>
            </a:r>
            <a:r>
              <a:rPr lang="de-DE" sz="2000" dirty="0">
                <a:latin typeface="+mn-lt"/>
              </a:rPr>
              <a:t>-Wert linear (vgl. </a:t>
            </a:r>
            <a:r>
              <a:rPr lang="de-DE" sz="2000">
                <a:latin typeface="+mn-lt"/>
              </a:rPr>
              <a:t>Folie 428), </a:t>
            </a:r>
            <a:r>
              <a:rPr lang="de-DE" sz="2000" dirty="0">
                <a:latin typeface="+mn-lt"/>
              </a:rPr>
              <a:t>d. h.  </a:t>
            </a:r>
          </a:p>
        </p:txBody>
      </p:sp>
      <mc:AlternateContent xmlns:mc="http://schemas.openxmlformats.org/markup-compatibility/2006" xmlns:a14="http://schemas.microsoft.com/office/drawing/2010/main">
        <mc:Choice Requires="a14">
          <p:sp>
            <p:nvSpPr>
              <p:cNvPr id="15" name="Textfeld 14"/>
              <p:cNvSpPr txBox="1"/>
              <p:nvPr/>
            </p:nvSpPr>
            <p:spPr>
              <a:xfrm>
                <a:off x="1043608" y="1668870"/>
                <a:ext cx="304580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1+2</m:t>
                          </m:r>
                          <m:r>
                            <a:rPr lang="de-DE" sz="2000" b="0" i="1" smtClean="0">
                              <a:solidFill>
                                <a:schemeClr val="tx1"/>
                              </a:solidFill>
                              <a:latin typeface="Cambria Math"/>
                            </a:rPr>
                            <m:t>𝑋</m:t>
                          </m:r>
                        </m:e>
                      </m:d>
                      <m:r>
                        <a:rPr lang="de-DE" sz="2000" b="0" i="1" smtClean="0">
                          <a:solidFill>
                            <a:schemeClr val="tx1"/>
                          </a:solidFill>
                          <a:latin typeface="Cambria Math"/>
                        </a:rPr>
                        <m:t>=1+2 </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043608" y="1668870"/>
                <a:ext cx="3045804" cy="400110"/>
              </a:xfrm>
              <a:prstGeom prst="rect">
                <a:avLst/>
              </a:prstGeom>
              <a:blipFill rotWithShape="1">
                <a:blip r:embed="rId3"/>
                <a:stretch>
                  <a:fillRect/>
                </a:stretch>
              </a:blipFill>
            </p:spPr>
            <p:txBody>
              <a:bodyPr/>
              <a:lstStyle/>
              <a:p>
                <a:r>
                  <a:rPr lang="de-DE">
                    <a:noFill/>
                  </a:rPr>
                  <a:t> </a:t>
                </a:r>
              </a:p>
            </p:txBody>
          </p:sp>
        </mc:Fallback>
      </mc:AlternateContent>
      <p:sp>
        <p:nvSpPr>
          <p:cNvPr id="16" name="Textfeld 15"/>
          <p:cNvSpPr txBox="1">
            <a:spLocks noChangeArrowheads="1"/>
          </p:cNvSpPr>
          <p:nvPr/>
        </p:nvSpPr>
        <p:spPr bwMode="auto">
          <a:xfrm>
            <a:off x="468313" y="2068980"/>
            <a:ext cx="7704091" cy="400110"/>
          </a:xfrm>
          <a:prstGeom prst="rect">
            <a:avLst/>
          </a:prstGeom>
          <a:noFill/>
          <a:ln w="9525">
            <a:noFill/>
            <a:miter lim="800000"/>
            <a:headEnd/>
            <a:tailEnd/>
          </a:ln>
        </p:spPr>
        <p:txBody>
          <a:bodyPr wrap="square">
            <a:spAutoFit/>
          </a:bodyPr>
          <a:lstStyle/>
          <a:p>
            <a:r>
              <a:rPr lang="de-DE" sz="2000" dirty="0">
                <a:latin typeface="+mn-lt"/>
              </a:rPr>
              <a:t>Mit dem Erwartungswert von </a:t>
            </a:r>
            <a:r>
              <a:rPr lang="de-DE" sz="2000" i="1" dirty="0">
                <a:latin typeface="+mn-lt"/>
              </a:rPr>
              <a:t>X</a:t>
            </a:r>
            <a:endParaRPr lang="de-DE" sz="2000" dirty="0">
              <a:latin typeface="+mn-lt"/>
            </a:endParaRPr>
          </a:p>
        </p:txBody>
      </p:sp>
      <mc:AlternateContent xmlns:mc="http://schemas.openxmlformats.org/markup-compatibility/2006" xmlns:a14="http://schemas.microsoft.com/office/drawing/2010/main">
        <mc:Choice Requires="a14">
          <p:sp>
            <p:nvSpPr>
              <p:cNvPr id="19" name="Textfeld 18"/>
              <p:cNvSpPr txBox="1"/>
              <p:nvPr/>
            </p:nvSpPr>
            <p:spPr>
              <a:xfrm>
                <a:off x="1076095" y="2478637"/>
                <a:ext cx="7704087" cy="101925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nary>
                        <m:naryPr>
                          <m:limLoc m:val="undOvr"/>
                          <m:ctrlPr>
                            <a:rPr lang="de-DE" sz="2000" i="1">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r>
                            <a:rPr lang="de-DE" sz="2000" b="0" i="1" smtClean="0">
                              <a:latin typeface="Cambria Math"/>
                              <a:ea typeface="Cambria Math"/>
                            </a:rPr>
                            <m:t>𝑥</m:t>
                          </m:r>
                          <m:sSub>
                            <m:sSubPr>
                              <m:ctrlPr>
                                <a:rPr lang="de-DE" sz="2000" i="1" smtClean="0">
                                  <a:latin typeface="Cambria Math" panose="02040503050406030204" pitchFamily="18" charset="0"/>
                                </a:rPr>
                              </m:ctrlPr>
                            </m:sSubPr>
                            <m:e>
                              <m:r>
                                <a:rPr lang="de-DE" sz="2000" i="1">
                                  <a:latin typeface="Cambria Math"/>
                                </a:rPr>
                                <m:t>𝑓</m:t>
                              </m:r>
                            </m:e>
                            <m:sub>
                              <m:r>
                                <a:rPr lang="de-DE" sz="2000" b="0" i="1" smtClean="0">
                                  <a:latin typeface="Cambria Math"/>
                                </a:rPr>
                                <m:t>𝑋</m:t>
                              </m:r>
                            </m:sub>
                          </m:sSub>
                          <m:d>
                            <m:dPr>
                              <m:ctrlPr>
                                <a:rPr lang="de-DE" sz="2000" i="1">
                                  <a:latin typeface="Cambria Math" panose="02040503050406030204" pitchFamily="18" charset="0"/>
                                </a:rPr>
                              </m:ctrlPr>
                            </m:dPr>
                            <m:e>
                              <m:r>
                                <a:rPr lang="de-DE" sz="2000" b="0" i="1" smtClean="0">
                                  <a:latin typeface="Cambria Math"/>
                                </a:rPr>
                                <m:t>𝑥</m:t>
                              </m:r>
                            </m:e>
                          </m:d>
                          <m:r>
                            <a:rPr lang="de-DE" sz="2000" i="1">
                              <a:latin typeface="Cambria Math"/>
                            </a:rPr>
                            <m:t> </m:t>
                          </m:r>
                          <m:r>
                            <a:rPr lang="de-DE" sz="2000" i="1">
                              <a:latin typeface="Cambria Math"/>
                            </a:rPr>
                            <m:t>𝑑𝑥</m:t>
                          </m:r>
                        </m:e>
                      </m:nary>
                      <m:r>
                        <a:rPr lang="de-DE" sz="2000" b="0" i="1" smtClean="0">
                          <a:solidFill>
                            <a:schemeClr val="tx1"/>
                          </a:solidFill>
                          <a:latin typeface="Cambria Math"/>
                        </a:rPr>
                        <m:t>=</m:t>
                      </m:r>
                      <m:nary>
                        <m:naryPr>
                          <m:limLoc m:val="undOvr"/>
                          <m:ctrlPr>
                            <a:rPr lang="de-DE" sz="2000" i="1">
                              <a:latin typeface="Cambria Math" panose="02040503050406030204" pitchFamily="18" charset="0"/>
                            </a:rPr>
                          </m:ctrlPr>
                        </m:naryPr>
                        <m:sub>
                          <m:r>
                            <a:rPr lang="de-DE" sz="2000" b="0" i="1" smtClean="0">
                              <a:latin typeface="Cambria Math"/>
                              <a:ea typeface="Cambria Math"/>
                            </a:rPr>
                            <m:t>0</m:t>
                          </m:r>
                        </m:sub>
                        <m:sup>
                          <m:r>
                            <a:rPr lang="de-DE" sz="2000" b="0" i="1" smtClean="0">
                              <a:latin typeface="Cambria Math"/>
                              <a:ea typeface="Cambria Math"/>
                            </a:rPr>
                            <m:t>1</m:t>
                          </m:r>
                        </m:sup>
                        <m:e>
                          <m:r>
                            <a:rPr lang="de-DE" sz="2000" i="1">
                              <a:latin typeface="Cambria Math"/>
                              <a:ea typeface="Cambria Math"/>
                            </a:rPr>
                            <m:t>𝑥</m:t>
                          </m:r>
                          <m:r>
                            <a:rPr lang="de-DE" sz="2000" i="1">
                              <a:latin typeface="Cambria Math"/>
                            </a:rPr>
                            <m:t> </m:t>
                          </m:r>
                          <m:r>
                            <a:rPr lang="de-DE" sz="2000" i="1">
                              <a:latin typeface="Cambria Math"/>
                            </a:rPr>
                            <m:t>𝑑𝑥</m:t>
                          </m:r>
                        </m:e>
                      </m:nary>
                      <m:r>
                        <a:rPr lang="de-DE" sz="2000" i="1">
                          <a:latin typeface="Cambria Math"/>
                        </a:rPr>
                        <m:t>=</m:t>
                      </m:r>
                      <m:sSubSup>
                        <m:sSubSupPr>
                          <m:ctrlPr>
                            <a:rPr lang="de-DE" sz="2000" i="1" smtClean="0">
                              <a:latin typeface="Cambria Math" panose="02040503050406030204" pitchFamily="18" charset="0"/>
                            </a:rPr>
                          </m:ctrlPr>
                        </m:sSubSupPr>
                        <m:e>
                          <m:d>
                            <m:dPr>
                              <m:begChr m:val="["/>
                              <m:endChr m:val="]"/>
                              <m:ctrlPr>
                                <a:rPr lang="de-DE" sz="2000" i="1" smtClean="0">
                                  <a:latin typeface="Cambria Math" panose="02040503050406030204" pitchFamily="18" charset="0"/>
                                </a:rPr>
                              </m:ctrlPr>
                            </m:dPr>
                            <m:e>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2</m:t>
                                  </m:r>
                                </m:den>
                              </m:f>
                              <m:sSup>
                                <m:sSupPr>
                                  <m:ctrlPr>
                                    <a:rPr lang="de-DE" sz="2000" i="1" smtClean="0">
                                      <a:latin typeface="Cambria Math" panose="02040503050406030204" pitchFamily="18" charset="0"/>
                                    </a:rPr>
                                  </m:ctrlPr>
                                </m:sSupPr>
                                <m:e>
                                  <m:r>
                                    <a:rPr lang="de-DE" sz="2000" b="0" i="1" smtClean="0">
                                      <a:latin typeface="Cambria Math"/>
                                    </a:rPr>
                                    <m:t>𝑥</m:t>
                                  </m:r>
                                </m:e>
                                <m:sup>
                                  <m:r>
                                    <a:rPr lang="de-DE" sz="2000" b="0" i="1" smtClean="0">
                                      <a:latin typeface="Cambria Math"/>
                                    </a:rPr>
                                    <m:t>2</m:t>
                                  </m:r>
                                </m:sup>
                              </m:sSup>
                            </m:e>
                          </m:d>
                        </m:e>
                        <m:sub>
                          <m:r>
                            <a:rPr lang="de-DE" sz="2000" b="0" i="1" smtClean="0">
                              <a:latin typeface="Cambria Math"/>
                            </a:rPr>
                            <m:t>0</m:t>
                          </m:r>
                        </m:sub>
                        <m:sup>
                          <m:r>
                            <a:rPr lang="de-DE" sz="2000" b="0" i="1" smtClean="0">
                              <a:latin typeface="Cambria Math"/>
                            </a:rPr>
                            <m:t>1</m:t>
                          </m:r>
                        </m:sup>
                      </m:sSubSup>
                      <m:r>
                        <a:rPr lang="de-DE" sz="2000" b="0" i="1" smtClean="0">
                          <a:latin typeface="Cambria Math"/>
                        </a:rPr>
                        <m:t>=0.5</m:t>
                      </m:r>
                    </m:oMath>
                  </m:oMathPara>
                </a14:m>
                <a:endParaRPr lang="de-DE" sz="2000" b="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076095" y="2478637"/>
                <a:ext cx="7704087" cy="1019253"/>
              </a:xfrm>
              <a:prstGeom prst="rect">
                <a:avLst/>
              </a:prstGeom>
              <a:blipFill rotWithShape="1">
                <a:blip r:embed="rId4"/>
                <a:stretch>
                  <a:fillRect/>
                </a:stretch>
              </a:blipFill>
            </p:spPr>
            <p:txBody>
              <a:bodyPr/>
              <a:lstStyle/>
              <a:p>
                <a:r>
                  <a:rPr lang="de-DE">
                    <a:noFill/>
                  </a:rPr>
                  <a:t> </a:t>
                </a:r>
              </a:p>
            </p:txBody>
          </p:sp>
        </mc:Fallback>
      </mc:AlternateContent>
      <p:sp>
        <p:nvSpPr>
          <p:cNvPr id="20" name="Textfeld 19"/>
          <p:cNvSpPr txBox="1">
            <a:spLocks noChangeArrowheads="1"/>
          </p:cNvSpPr>
          <p:nvPr/>
        </p:nvSpPr>
        <p:spPr bwMode="auto">
          <a:xfrm>
            <a:off x="468313" y="3471088"/>
            <a:ext cx="2879551" cy="400110"/>
          </a:xfrm>
          <a:prstGeom prst="rect">
            <a:avLst/>
          </a:prstGeom>
          <a:noFill/>
          <a:ln w="9525">
            <a:noFill/>
            <a:miter lim="800000"/>
            <a:headEnd/>
            <a:tailEnd/>
          </a:ln>
        </p:spPr>
        <p:txBody>
          <a:bodyPr wrap="square">
            <a:spAutoFit/>
          </a:bodyPr>
          <a:lstStyle/>
          <a:p>
            <a:r>
              <a:rPr lang="de-DE" sz="2000" dirty="0">
                <a:latin typeface="+mn-lt"/>
              </a:rPr>
              <a:t>folgt daraus unmittelbar</a:t>
            </a:r>
          </a:p>
        </p:txBody>
      </p:sp>
      <mc:AlternateContent xmlns:mc="http://schemas.openxmlformats.org/markup-compatibility/2006" xmlns:a14="http://schemas.microsoft.com/office/drawing/2010/main">
        <mc:Choice Requires="a14">
          <p:sp>
            <p:nvSpPr>
              <p:cNvPr id="22" name="Textfeld 21"/>
              <p:cNvSpPr txBox="1"/>
              <p:nvPr/>
            </p:nvSpPr>
            <p:spPr>
              <a:xfrm>
                <a:off x="1054980" y="3878420"/>
                <a:ext cx="304580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e>
                      </m:d>
                      <m:r>
                        <a:rPr lang="de-DE" sz="2000" b="0" i="1" smtClean="0">
                          <a:solidFill>
                            <a:schemeClr val="tx1"/>
                          </a:solidFill>
                          <a:latin typeface="Cambria Math"/>
                        </a:rPr>
                        <m:t>=1+2 </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=2</m:t>
                      </m:r>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054980" y="3878420"/>
                <a:ext cx="3045804" cy="400110"/>
              </a:xfrm>
              <a:prstGeom prst="rect">
                <a:avLst/>
              </a:prstGeom>
              <a:blipFill rotWithShape="1">
                <a:blip r:embed="rId5"/>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338247907"/>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5"/>
          <p:cNvSpPr txBox="1">
            <a:spLocks noChangeArrowheads="1"/>
          </p:cNvSpPr>
          <p:nvPr/>
        </p:nvSpPr>
        <p:spPr bwMode="auto">
          <a:xfrm>
            <a:off x="468313" y="1124744"/>
            <a:ext cx="784810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 einer Funktion aus mehreren Zufallsvariablen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552896"/>
            <a:ext cx="7591425" cy="5095875"/>
          </a:xfrm>
          <a:prstGeom prst="rect">
            <a:avLst/>
          </a:prstGeom>
        </p:spPr>
      </p:pic>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436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57094719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359963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3.2.2 Stamm-Blatt-Diagramme</a:t>
            </a: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41</a:t>
            </a:r>
            <a:endParaRPr lang="de-DE" sz="8000" b="1" dirty="0">
              <a:solidFill>
                <a:schemeClr val="tx1"/>
              </a:solidFill>
              <a:latin typeface="+mj-lt"/>
            </a:endParaRPr>
          </a:p>
        </p:txBody>
      </p:sp>
      <p:sp>
        <p:nvSpPr>
          <p:cNvPr id="2" name="Textfeld 1"/>
          <p:cNvSpPr txBox="1"/>
          <p:nvPr/>
        </p:nvSpPr>
        <p:spPr>
          <a:xfrm>
            <a:off x="468313" y="1628800"/>
            <a:ext cx="5687863" cy="400110"/>
          </a:xfrm>
          <a:prstGeom prst="rect">
            <a:avLst/>
          </a:prstGeom>
          <a:noFill/>
        </p:spPr>
        <p:txBody>
          <a:bodyPr wrap="square" rtlCol="0">
            <a:spAutoFit/>
          </a:bodyPr>
          <a:lstStyle/>
          <a:p>
            <a:r>
              <a:rPr lang="de-DE" sz="2000" dirty="0">
                <a:latin typeface="+mn-lt"/>
              </a:rPr>
              <a:t>Hier nochmals die </a:t>
            </a:r>
            <a:r>
              <a:rPr lang="de-DE" sz="2000" dirty="0" err="1">
                <a:latin typeface="+mn-lt"/>
              </a:rPr>
              <a:t>Urliste</a:t>
            </a:r>
            <a:endParaRPr lang="de-DE" sz="2000" dirty="0">
              <a:latin typeface="+mn-lt"/>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15" name="Grafik 14"/>
          <p:cNvPicPr>
            <a:picLocks noChangeAspect="1"/>
          </p:cNvPicPr>
          <p:nvPr/>
        </p:nvPicPr>
        <p:blipFill>
          <a:blip r:embed="rId3"/>
          <a:stretch>
            <a:fillRect/>
          </a:stretch>
        </p:blipFill>
        <p:spPr>
          <a:xfrm>
            <a:off x="611560" y="2196720"/>
            <a:ext cx="7534275" cy="895350"/>
          </a:xfrm>
          <a:prstGeom prst="rect">
            <a:avLst/>
          </a:prstGeom>
        </p:spPr>
      </p:pic>
      <p:pic>
        <p:nvPicPr>
          <p:cNvPr id="3" name="Grafik 2"/>
          <p:cNvPicPr>
            <a:picLocks noChangeAspect="1"/>
          </p:cNvPicPr>
          <p:nvPr/>
        </p:nvPicPr>
        <p:blipFill>
          <a:blip r:embed="rId4"/>
          <a:stretch>
            <a:fillRect/>
          </a:stretch>
        </p:blipFill>
        <p:spPr>
          <a:xfrm>
            <a:off x="456407" y="3389017"/>
            <a:ext cx="5962650" cy="3038475"/>
          </a:xfrm>
          <a:prstGeom prst="rect">
            <a:avLst/>
          </a:prstGeom>
        </p:spPr>
      </p:pic>
    </p:spTree>
    <p:extLst>
      <p:ext uri="{BB962C8B-B14F-4D97-AF65-F5344CB8AC3E}">
        <p14:creationId xmlns:p14="http://schemas.microsoft.com/office/powerpoint/2010/main" val="2786414679"/>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5"/>
          <p:cNvSpPr txBox="1">
            <a:spLocks noChangeArrowheads="1"/>
          </p:cNvSpPr>
          <p:nvPr/>
        </p:nvSpPr>
        <p:spPr bwMode="auto">
          <a:xfrm>
            <a:off x="468313" y="1124744"/>
            <a:ext cx="784810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Spezialfall: Erwartungswert von Summen </a:t>
            </a:r>
            <a:r>
              <a:rPr lang="de-DE" sz="2000" dirty="0">
                <a:solidFill>
                  <a:srgbClr val="0070C0"/>
                </a:solidFill>
                <a:latin typeface="+mn-lt"/>
              </a:rPr>
              <a:t>●</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437</a:t>
            </a:r>
            <a:endParaRPr lang="de-DE" sz="8000" b="1" dirty="0">
              <a:solidFill>
                <a:schemeClr val="tx1"/>
              </a:solidFill>
              <a:latin typeface="+mj-lt"/>
            </a:endParaRPr>
          </a:p>
        </p:txBody>
      </p:sp>
      <p:sp>
        <p:nvSpPr>
          <p:cNvPr id="10" name="Textfeld 9"/>
          <p:cNvSpPr txBox="1">
            <a:spLocks noChangeArrowheads="1"/>
          </p:cNvSpPr>
          <p:nvPr/>
        </p:nvSpPr>
        <p:spPr bwMode="auto">
          <a:xfrm>
            <a:off x="457200" y="4166975"/>
            <a:ext cx="5039792" cy="400110"/>
          </a:xfrm>
          <a:prstGeom prst="rect">
            <a:avLst/>
          </a:prstGeom>
          <a:noFill/>
          <a:ln w="9525">
            <a:noFill/>
            <a:miter lim="800000"/>
            <a:headEnd/>
            <a:tailEnd/>
          </a:ln>
        </p:spPr>
        <p:txBody>
          <a:bodyPr wrap="square">
            <a:spAutoFit/>
          </a:bodyPr>
          <a:lstStyle/>
          <a:p>
            <a:r>
              <a:rPr lang="de-DE" sz="2000" dirty="0">
                <a:latin typeface="+mn-lt"/>
              </a:rPr>
              <a:t>Man beachte hierzu den stetigen Fall mit </a:t>
            </a:r>
            <a:r>
              <a:rPr lang="de-DE" sz="2000" i="1" dirty="0">
                <a:latin typeface="+mn-lt"/>
              </a:rPr>
              <a:t>n</a:t>
            </a:r>
            <a:r>
              <a:rPr lang="de-DE" sz="2000" dirty="0">
                <a:latin typeface="+mn-lt"/>
              </a:rPr>
              <a:t> = 2:</a:t>
            </a:r>
          </a:p>
        </p:txBody>
      </p:sp>
      <mc:AlternateContent xmlns:mc="http://schemas.openxmlformats.org/markup-compatibility/2006" xmlns:a14="http://schemas.microsoft.com/office/drawing/2010/main">
        <mc:Choice Requires="a14">
          <p:sp>
            <p:nvSpPr>
              <p:cNvPr id="11" name="Textfeld 10"/>
              <p:cNvSpPr txBox="1"/>
              <p:nvPr/>
            </p:nvSpPr>
            <p:spPr>
              <a:xfrm>
                <a:off x="457200" y="4609544"/>
                <a:ext cx="5183807"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e>
                      </m:d>
                      <m:r>
                        <a:rPr lang="de-DE" sz="2000" b="0" i="1" smtClean="0">
                          <a:solidFill>
                            <a:schemeClr val="tx1"/>
                          </a:solidFill>
                          <a:latin typeface="Cambria Math"/>
                        </a:rPr>
                        <m:t>=</m:t>
                      </m:r>
                      <m:nary>
                        <m:naryPr>
                          <m:limLoc m:val="undOvr"/>
                          <m:ctrlPr>
                            <a:rPr lang="de-DE" sz="2000" i="1" smtClean="0">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nary>
                            <m:naryPr>
                              <m:limLoc m:val="undOvr"/>
                              <m:ctrlPr>
                                <a:rPr lang="de-DE" sz="2000" i="1" smtClean="0">
                                  <a:latin typeface="Cambria Math" panose="02040503050406030204" pitchFamily="18" charset="0"/>
                                  <a:ea typeface="Cambria Math"/>
                                </a:rPr>
                              </m:ctrlPr>
                            </m:naryPr>
                            <m:sub>
                              <m:r>
                                <m:rPr>
                                  <m:brk m:alnAt="24"/>
                                </m:rPr>
                                <a:rPr lang="de-DE" sz="2000" b="0" i="1" smtClean="0">
                                  <a:latin typeface="Cambria Math"/>
                                  <a:ea typeface="Cambria Math"/>
                                </a:rPr>
                                <m:t>−</m:t>
                              </m:r>
                              <m:r>
                                <a:rPr lang="de-DE" sz="2000" b="0" i="1" smtClean="0">
                                  <a:latin typeface="Cambria Math"/>
                                  <a:ea typeface="Cambria Math"/>
                                </a:rPr>
                                <m:t>∞</m:t>
                              </m:r>
                            </m:sub>
                            <m:sup>
                              <m:r>
                                <a:rPr lang="de-DE" sz="2000" i="1" smtClean="0">
                                  <a:latin typeface="Cambria Math"/>
                                  <a:ea typeface="Cambria Math"/>
                                </a:rPr>
                                <m:t>∞</m:t>
                              </m:r>
                            </m:sup>
                            <m:e>
                              <m:d>
                                <m:dPr>
                                  <m:ctrlPr>
                                    <a:rPr lang="de-DE" sz="2000" i="1" smtClean="0">
                                      <a:latin typeface="Cambria Math" panose="02040503050406030204" pitchFamily="18" charset="0"/>
                                      <a:ea typeface="Cambria Math"/>
                                    </a:rPr>
                                  </m:ctrlPr>
                                </m:dPr>
                                <m:e>
                                  <m:r>
                                    <a:rPr lang="de-DE" sz="2000" b="0" i="1" smtClean="0">
                                      <a:latin typeface="Cambria Math"/>
                                      <a:ea typeface="Cambria Math"/>
                                    </a:rPr>
                                    <m:t>𝑥</m:t>
                                  </m:r>
                                  <m:r>
                                    <a:rPr lang="de-DE" sz="2000" b="0" i="1" smtClean="0">
                                      <a:latin typeface="Cambria Math"/>
                                      <a:ea typeface="Cambria Math"/>
                                    </a:rPr>
                                    <m:t>+</m:t>
                                  </m:r>
                                  <m:r>
                                    <a:rPr lang="de-DE" sz="2000" b="0" i="1" smtClean="0">
                                      <a:latin typeface="Cambria Math"/>
                                      <a:ea typeface="Cambria Math"/>
                                    </a:rPr>
                                    <m:t>𝑦</m:t>
                                  </m:r>
                                </m:e>
                              </m:d>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𝑓</m:t>
                                  </m:r>
                                </m:e>
                                <m:sub>
                                  <m:r>
                                    <a:rPr lang="de-DE" sz="2000" b="0" i="1" smtClean="0">
                                      <a:latin typeface="Cambria Math"/>
                                      <a:ea typeface="Cambria Math"/>
                                    </a:rPr>
                                    <m:t>𝑋𝑌</m:t>
                                  </m:r>
                                </m:sub>
                              </m:sSub>
                              <m:d>
                                <m:dPr>
                                  <m:ctrlPr>
                                    <a:rPr lang="de-DE" sz="2000" i="1" smtClean="0">
                                      <a:latin typeface="Cambria Math" panose="02040503050406030204" pitchFamily="18" charset="0"/>
                                      <a:ea typeface="Cambria Math"/>
                                    </a:rPr>
                                  </m:ctrlPr>
                                </m:dPr>
                                <m:e>
                                  <m:r>
                                    <a:rPr lang="de-DE" sz="2000" b="0" i="1" smtClean="0">
                                      <a:latin typeface="Cambria Math"/>
                                      <a:ea typeface="Cambria Math"/>
                                    </a:rPr>
                                    <m:t>𝑥</m:t>
                                  </m:r>
                                  <m:r>
                                    <a:rPr lang="de-DE" sz="2000" b="0" i="1" smtClean="0">
                                      <a:latin typeface="Cambria Math"/>
                                      <a:ea typeface="Cambria Math"/>
                                    </a:rPr>
                                    <m:t>,</m:t>
                                  </m:r>
                                  <m:r>
                                    <a:rPr lang="de-DE" sz="2000" b="0" i="1" smtClean="0">
                                      <a:latin typeface="Cambria Math"/>
                                      <a:ea typeface="Cambria Math"/>
                                    </a:rPr>
                                    <m:t>𝑦</m:t>
                                  </m:r>
                                </m:e>
                              </m:d>
                              <m:r>
                                <a:rPr lang="de-DE" sz="2000" b="0" i="1" smtClean="0">
                                  <a:latin typeface="Cambria Math"/>
                                  <a:ea typeface="Cambria Math"/>
                                </a:rPr>
                                <m:t> </m:t>
                              </m:r>
                              <m:r>
                                <a:rPr lang="de-DE" sz="2000" b="0" i="1" smtClean="0">
                                  <a:latin typeface="Cambria Math"/>
                                  <a:ea typeface="Cambria Math"/>
                                </a:rPr>
                                <m:t>𝑑𝑦𝑑𝑥</m:t>
                              </m:r>
                            </m:e>
                          </m:nary>
                        </m:e>
                      </m:nary>
                    </m:oMath>
                  </m:oMathPara>
                </a14:m>
                <a:endParaRPr lang="de-DE" sz="2000" b="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457200" y="4609544"/>
                <a:ext cx="5183807" cy="991938"/>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577131" y="5601482"/>
                <a:ext cx="5967511"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nary>
                        <m:naryPr>
                          <m:limLoc m:val="undOvr"/>
                          <m:ctrlPr>
                            <a:rPr lang="de-DE" sz="2000" i="1" smtClean="0">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nary>
                            <m:naryPr>
                              <m:limLoc m:val="undOvr"/>
                              <m:ctrlPr>
                                <a:rPr lang="de-DE" sz="2000" i="1" smtClean="0">
                                  <a:latin typeface="Cambria Math" panose="02040503050406030204" pitchFamily="18" charset="0"/>
                                  <a:ea typeface="Cambria Math"/>
                                </a:rPr>
                              </m:ctrlPr>
                            </m:naryPr>
                            <m:sub>
                              <m:r>
                                <m:rPr>
                                  <m:brk m:alnAt="24"/>
                                </m:rPr>
                                <a:rPr lang="de-DE" sz="2000" b="0" i="1" smtClean="0">
                                  <a:latin typeface="Cambria Math"/>
                                  <a:ea typeface="Cambria Math"/>
                                </a:rPr>
                                <m:t>−</m:t>
                              </m:r>
                              <m:r>
                                <a:rPr lang="de-DE" sz="2000" b="0" i="1" smtClean="0">
                                  <a:latin typeface="Cambria Math"/>
                                  <a:ea typeface="Cambria Math"/>
                                </a:rPr>
                                <m:t>∞</m:t>
                              </m:r>
                            </m:sub>
                            <m:sup>
                              <m:r>
                                <a:rPr lang="de-DE" sz="2000" i="1" smtClean="0">
                                  <a:latin typeface="Cambria Math"/>
                                  <a:ea typeface="Cambria Math"/>
                                </a:rPr>
                                <m:t>∞</m:t>
                              </m:r>
                            </m:sup>
                            <m:e>
                              <m:r>
                                <a:rPr lang="de-DE" sz="2000" b="0" i="1" smtClean="0">
                                  <a:latin typeface="Cambria Math"/>
                                  <a:ea typeface="Cambria Math"/>
                                </a:rPr>
                                <m:t>𝑥</m:t>
                              </m:r>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𝑓</m:t>
                                  </m:r>
                                </m:e>
                                <m:sub>
                                  <m:r>
                                    <a:rPr lang="de-DE" sz="2000" b="0" i="1" smtClean="0">
                                      <a:latin typeface="Cambria Math"/>
                                      <a:ea typeface="Cambria Math"/>
                                    </a:rPr>
                                    <m:t>𝑋𝑌</m:t>
                                  </m:r>
                                </m:sub>
                              </m:sSub>
                              <m:d>
                                <m:dPr>
                                  <m:ctrlPr>
                                    <a:rPr lang="de-DE" sz="2000" i="1" smtClean="0">
                                      <a:latin typeface="Cambria Math" panose="02040503050406030204" pitchFamily="18" charset="0"/>
                                      <a:ea typeface="Cambria Math"/>
                                    </a:rPr>
                                  </m:ctrlPr>
                                </m:dPr>
                                <m:e>
                                  <m:r>
                                    <a:rPr lang="de-DE" sz="2000" b="0" i="1" smtClean="0">
                                      <a:latin typeface="Cambria Math"/>
                                      <a:ea typeface="Cambria Math"/>
                                    </a:rPr>
                                    <m:t>𝑥</m:t>
                                  </m:r>
                                  <m:r>
                                    <a:rPr lang="de-DE" sz="2000" b="0" i="1" smtClean="0">
                                      <a:latin typeface="Cambria Math"/>
                                      <a:ea typeface="Cambria Math"/>
                                    </a:rPr>
                                    <m:t>,</m:t>
                                  </m:r>
                                  <m:r>
                                    <a:rPr lang="de-DE" sz="2000" b="0" i="1" smtClean="0">
                                      <a:latin typeface="Cambria Math"/>
                                      <a:ea typeface="Cambria Math"/>
                                    </a:rPr>
                                    <m:t>𝑦</m:t>
                                  </m:r>
                                </m:e>
                              </m:d>
                              <m:r>
                                <a:rPr lang="de-DE" sz="2000" b="0" i="1" smtClean="0">
                                  <a:latin typeface="Cambria Math"/>
                                  <a:ea typeface="Cambria Math"/>
                                </a:rPr>
                                <m:t> </m:t>
                              </m:r>
                              <m:r>
                                <a:rPr lang="de-DE" sz="2000" b="0" i="1" smtClean="0">
                                  <a:latin typeface="Cambria Math"/>
                                  <a:ea typeface="Cambria Math"/>
                                </a:rPr>
                                <m:t>𝑑𝑦𝑑𝑥</m:t>
                              </m:r>
                            </m:e>
                          </m:nary>
                        </m:e>
                      </m:nary>
                      <m:r>
                        <a:rPr lang="de-DE" sz="2000" b="0" i="1" smtClean="0">
                          <a:latin typeface="Cambria Math"/>
                        </a:rPr>
                        <m:t>+</m:t>
                      </m:r>
                      <m:nary>
                        <m:naryPr>
                          <m:limLoc m:val="undOvr"/>
                          <m:ctrlPr>
                            <a:rPr lang="de-DE" sz="2000" i="1">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nary>
                            <m:naryPr>
                              <m:limLoc m:val="undOvr"/>
                              <m:ctrlPr>
                                <a:rPr lang="de-DE" sz="2000" i="1">
                                  <a:latin typeface="Cambria Math" panose="02040503050406030204" pitchFamily="18" charset="0"/>
                                  <a:ea typeface="Cambria Math"/>
                                </a:rPr>
                              </m:ctrlPr>
                            </m:naryPr>
                            <m:sub>
                              <m:r>
                                <m:rPr>
                                  <m:brk m:alnAt="24"/>
                                </m:rPr>
                                <a:rPr lang="de-DE" sz="2000" i="1">
                                  <a:latin typeface="Cambria Math"/>
                                  <a:ea typeface="Cambria Math"/>
                                </a:rPr>
                                <m:t>−</m:t>
                              </m:r>
                              <m:r>
                                <a:rPr lang="de-DE" sz="2000" i="1">
                                  <a:latin typeface="Cambria Math"/>
                                  <a:ea typeface="Cambria Math"/>
                                </a:rPr>
                                <m:t>∞</m:t>
                              </m:r>
                            </m:sub>
                            <m:sup>
                              <m:r>
                                <a:rPr lang="de-DE" sz="2000" i="1">
                                  <a:latin typeface="Cambria Math"/>
                                  <a:ea typeface="Cambria Math"/>
                                </a:rPr>
                                <m:t>∞</m:t>
                              </m:r>
                            </m:sup>
                            <m:e>
                              <m:r>
                                <a:rPr lang="de-DE" sz="2000" b="0" i="1" smtClean="0">
                                  <a:latin typeface="Cambria Math"/>
                                  <a:ea typeface="Cambria Math"/>
                                </a:rPr>
                                <m:t>𝑦</m:t>
                              </m:r>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𝑋𝑌</m:t>
                                  </m:r>
                                </m:sub>
                              </m:sSub>
                              <m:d>
                                <m:dPr>
                                  <m:ctrlPr>
                                    <a:rPr lang="de-DE" sz="2000" i="1">
                                      <a:latin typeface="Cambria Math" panose="02040503050406030204" pitchFamily="18" charset="0"/>
                                      <a:ea typeface="Cambria Math"/>
                                    </a:rPr>
                                  </m:ctrlPr>
                                </m:dPr>
                                <m:e>
                                  <m:r>
                                    <a:rPr lang="de-DE" sz="2000" i="1">
                                      <a:latin typeface="Cambria Math"/>
                                      <a:ea typeface="Cambria Math"/>
                                    </a:rPr>
                                    <m:t>𝑥</m:t>
                                  </m:r>
                                  <m:r>
                                    <a:rPr lang="de-DE" sz="2000" i="1">
                                      <a:latin typeface="Cambria Math"/>
                                      <a:ea typeface="Cambria Math"/>
                                    </a:rPr>
                                    <m:t>,</m:t>
                                  </m:r>
                                  <m:r>
                                    <a:rPr lang="de-DE" sz="2000" i="1">
                                      <a:latin typeface="Cambria Math"/>
                                      <a:ea typeface="Cambria Math"/>
                                    </a:rPr>
                                    <m:t>𝑦</m:t>
                                  </m:r>
                                </m:e>
                              </m:d>
                              <m:r>
                                <a:rPr lang="de-DE" sz="2000" i="1">
                                  <a:latin typeface="Cambria Math"/>
                                  <a:ea typeface="Cambria Math"/>
                                </a:rPr>
                                <m:t> </m:t>
                              </m:r>
                              <m:r>
                                <a:rPr lang="de-DE" sz="2000" i="1">
                                  <a:latin typeface="Cambria Math"/>
                                  <a:ea typeface="Cambria Math"/>
                                </a:rPr>
                                <m:t>𝑑𝑥𝑑𝑦</m:t>
                              </m:r>
                            </m:e>
                          </m:nary>
                        </m:e>
                      </m:nary>
                    </m:oMath>
                  </m:oMathPara>
                </a14:m>
                <a:endParaRPr lang="de-DE" sz="2000" b="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577131" y="5601482"/>
                <a:ext cx="5967511" cy="991938"/>
              </a:xfrm>
              <a:prstGeom prst="rect">
                <a:avLst/>
              </a:prstGeom>
              <a:blipFill>
                <a:blip r:embed="rId4"/>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5"/>
          <a:stretch>
            <a:fillRect/>
          </a:stretch>
        </p:blipFill>
        <p:spPr>
          <a:xfrm>
            <a:off x="468313" y="1597068"/>
            <a:ext cx="7600950" cy="2543175"/>
          </a:xfrm>
          <a:prstGeom prst="rect">
            <a:avLst/>
          </a:prstGeom>
        </p:spPr>
      </p:pic>
    </p:spTree>
    <p:extLst>
      <p:ext uri="{BB962C8B-B14F-4D97-AF65-F5344CB8AC3E}">
        <p14:creationId xmlns:p14="http://schemas.microsoft.com/office/powerpoint/2010/main" val="1301664665"/>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438</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2" name="Textfeld 11"/>
              <p:cNvSpPr txBox="1"/>
              <p:nvPr/>
            </p:nvSpPr>
            <p:spPr>
              <a:xfrm>
                <a:off x="899592" y="1196752"/>
                <a:ext cx="7200800" cy="10831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nary>
                        <m:naryPr>
                          <m:limLoc m:val="undOvr"/>
                          <m:ctrlPr>
                            <a:rPr lang="de-DE" sz="2000" i="1" smtClean="0">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r>
                            <a:rPr lang="de-DE" sz="2000" b="0" i="1" smtClean="0">
                              <a:latin typeface="Cambria Math"/>
                              <a:ea typeface="Cambria Math"/>
                            </a:rPr>
                            <m:t>𝑥</m:t>
                          </m:r>
                          <m:d>
                            <m:dPr>
                              <m:ctrlPr>
                                <a:rPr lang="de-DE" sz="2000" i="1" smtClean="0">
                                  <a:latin typeface="Cambria Math" panose="02040503050406030204" pitchFamily="18" charset="0"/>
                                  <a:ea typeface="Cambria Math"/>
                                </a:rPr>
                              </m:ctrlPr>
                            </m:dPr>
                            <m:e>
                              <m:nary>
                                <m:naryPr>
                                  <m:limLoc m:val="undOvr"/>
                                  <m:ctrlPr>
                                    <a:rPr lang="de-DE" sz="2000" i="1" smtClean="0">
                                      <a:latin typeface="Cambria Math" panose="02040503050406030204" pitchFamily="18" charset="0"/>
                                      <a:ea typeface="Cambria Math"/>
                                    </a:rPr>
                                  </m:ctrlPr>
                                </m:naryPr>
                                <m:sub>
                                  <m:r>
                                    <m:rPr>
                                      <m:brk m:alnAt="24"/>
                                    </m:rPr>
                                    <a:rPr lang="de-DE" sz="2000" i="1">
                                      <a:latin typeface="Cambria Math"/>
                                      <a:ea typeface="Cambria Math"/>
                                    </a:rPr>
                                    <m:t>−</m:t>
                                  </m:r>
                                  <m:r>
                                    <a:rPr lang="de-DE" sz="2000" i="1">
                                      <a:latin typeface="Cambria Math"/>
                                      <a:ea typeface="Cambria Math"/>
                                    </a:rPr>
                                    <m:t>∞</m:t>
                                  </m:r>
                                </m:sub>
                                <m:sup>
                                  <m:r>
                                    <a:rPr lang="de-DE" sz="2000" i="1">
                                      <a:latin typeface="Cambria Math"/>
                                      <a:ea typeface="Cambria Math"/>
                                    </a:rPr>
                                    <m:t>∞</m:t>
                                  </m:r>
                                </m:sup>
                                <m:e>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𝑋𝑌</m:t>
                                      </m:r>
                                    </m:sub>
                                  </m:sSub>
                                  <m:d>
                                    <m:dPr>
                                      <m:ctrlPr>
                                        <a:rPr lang="de-DE" sz="2000" i="1">
                                          <a:latin typeface="Cambria Math" panose="02040503050406030204" pitchFamily="18" charset="0"/>
                                          <a:ea typeface="Cambria Math"/>
                                        </a:rPr>
                                      </m:ctrlPr>
                                    </m:dPr>
                                    <m:e>
                                      <m:r>
                                        <a:rPr lang="de-DE" sz="2000" i="1">
                                          <a:latin typeface="Cambria Math"/>
                                          <a:ea typeface="Cambria Math"/>
                                        </a:rPr>
                                        <m:t>𝑥</m:t>
                                      </m:r>
                                      <m:r>
                                        <a:rPr lang="de-DE" sz="2000" i="1">
                                          <a:latin typeface="Cambria Math"/>
                                          <a:ea typeface="Cambria Math"/>
                                        </a:rPr>
                                        <m:t>,</m:t>
                                      </m:r>
                                      <m:r>
                                        <a:rPr lang="de-DE" sz="2000" i="1">
                                          <a:latin typeface="Cambria Math"/>
                                          <a:ea typeface="Cambria Math"/>
                                        </a:rPr>
                                        <m:t>𝑦</m:t>
                                      </m:r>
                                    </m:e>
                                  </m:d>
                                  <m:r>
                                    <a:rPr lang="de-DE" sz="2000" i="1">
                                      <a:latin typeface="Cambria Math"/>
                                      <a:ea typeface="Cambria Math"/>
                                    </a:rPr>
                                    <m:t> </m:t>
                                  </m:r>
                                  <m:r>
                                    <a:rPr lang="de-DE" sz="2000" i="1">
                                      <a:latin typeface="Cambria Math"/>
                                      <a:ea typeface="Cambria Math"/>
                                    </a:rPr>
                                    <m:t>𝑑𝑦</m:t>
                                  </m:r>
                                </m:e>
                              </m:nary>
                            </m:e>
                          </m:d>
                          <m:r>
                            <a:rPr lang="de-DE" sz="2000" b="0" i="1" smtClean="0">
                              <a:latin typeface="Cambria Math"/>
                              <a:ea typeface="Cambria Math"/>
                            </a:rPr>
                            <m:t>𝑑𝑥</m:t>
                          </m:r>
                        </m:e>
                      </m:nary>
                      <m:r>
                        <a:rPr lang="de-DE" sz="2000" b="0" i="1" smtClean="0">
                          <a:latin typeface="Cambria Math"/>
                        </a:rPr>
                        <m:t>+</m:t>
                      </m:r>
                      <m:nary>
                        <m:naryPr>
                          <m:limLoc m:val="undOvr"/>
                          <m:ctrlPr>
                            <a:rPr lang="de-DE" sz="2000" i="1">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r>
                            <a:rPr lang="de-DE" sz="2000" b="0" i="1" smtClean="0">
                              <a:latin typeface="Cambria Math"/>
                              <a:ea typeface="Cambria Math"/>
                            </a:rPr>
                            <m:t>𝑦</m:t>
                          </m:r>
                          <m:d>
                            <m:dPr>
                              <m:ctrlPr>
                                <a:rPr lang="de-DE" sz="2000" i="1">
                                  <a:latin typeface="Cambria Math" panose="02040503050406030204" pitchFamily="18" charset="0"/>
                                  <a:ea typeface="Cambria Math"/>
                                </a:rPr>
                              </m:ctrlPr>
                            </m:dPr>
                            <m:e>
                              <m:nary>
                                <m:naryPr>
                                  <m:limLoc m:val="undOvr"/>
                                  <m:ctrlPr>
                                    <a:rPr lang="de-DE" sz="2000" i="1">
                                      <a:latin typeface="Cambria Math" panose="02040503050406030204" pitchFamily="18" charset="0"/>
                                      <a:ea typeface="Cambria Math"/>
                                    </a:rPr>
                                  </m:ctrlPr>
                                </m:naryPr>
                                <m:sub>
                                  <m:r>
                                    <m:rPr>
                                      <m:brk m:alnAt="24"/>
                                    </m:rPr>
                                    <a:rPr lang="de-DE" sz="2000" i="1">
                                      <a:latin typeface="Cambria Math"/>
                                      <a:ea typeface="Cambria Math"/>
                                    </a:rPr>
                                    <m:t>−</m:t>
                                  </m:r>
                                  <m:r>
                                    <a:rPr lang="de-DE" sz="2000" i="1">
                                      <a:latin typeface="Cambria Math"/>
                                      <a:ea typeface="Cambria Math"/>
                                    </a:rPr>
                                    <m:t>∞</m:t>
                                  </m:r>
                                </m:sub>
                                <m:sup>
                                  <m:r>
                                    <a:rPr lang="de-DE" sz="2000" i="1">
                                      <a:latin typeface="Cambria Math"/>
                                      <a:ea typeface="Cambria Math"/>
                                    </a:rPr>
                                    <m:t>∞</m:t>
                                  </m:r>
                                </m:sup>
                                <m:e>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𝑋𝑌</m:t>
                                      </m:r>
                                    </m:sub>
                                  </m:sSub>
                                  <m:d>
                                    <m:dPr>
                                      <m:ctrlPr>
                                        <a:rPr lang="de-DE" sz="2000" i="1">
                                          <a:latin typeface="Cambria Math" panose="02040503050406030204" pitchFamily="18" charset="0"/>
                                          <a:ea typeface="Cambria Math"/>
                                        </a:rPr>
                                      </m:ctrlPr>
                                    </m:dPr>
                                    <m:e>
                                      <m:r>
                                        <a:rPr lang="de-DE" sz="2000" i="1">
                                          <a:latin typeface="Cambria Math"/>
                                          <a:ea typeface="Cambria Math"/>
                                        </a:rPr>
                                        <m:t>𝑥</m:t>
                                      </m:r>
                                      <m:r>
                                        <a:rPr lang="de-DE" sz="2000" i="1">
                                          <a:latin typeface="Cambria Math"/>
                                          <a:ea typeface="Cambria Math"/>
                                        </a:rPr>
                                        <m:t>,</m:t>
                                      </m:r>
                                      <m:r>
                                        <a:rPr lang="de-DE" sz="2000" i="1">
                                          <a:latin typeface="Cambria Math"/>
                                          <a:ea typeface="Cambria Math"/>
                                        </a:rPr>
                                        <m:t>𝑦</m:t>
                                      </m:r>
                                    </m:e>
                                  </m:d>
                                  <m:r>
                                    <a:rPr lang="de-DE" sz="2000" i="1">
                                      <a:latin typeface="Cambria Math"/>
                                      <a:ea typeface="Cambria Math"/>
                                    </a:rPr>
                                    <m:t> </m:t>
                                  </m:r>
                                  <m:r>
                                    <a:rPr lang="de-DE" sz="2000" i="1">
                                      <a:latin typeface="Cambria Math"/>
                                      <a:ea typeface="Cambria Math"/>
                                    </a:rPr>
                                    <m:t>𝑑𝑥</m:t>
                                  </m:r>
                                </m:e>
                              </m:nary>
                            </m:e>
                          </m:d>
                          <m:r>
                            <a:rPr lang="de-DE" sz="2000" i="1">
                              <a:latin typeface="Cambria Math"/>
                              <a:ea typeface="Cambria Math"/>
                            </a:rPr>
                            <m:t>𝑑</m:t>
                          </m:r>
                          <m:r>
                            <a:rPr lang="de-DE" sz="2000" b="0" i="1" smtClean="0">
                              <a:latin typeface="Cambria Math"/>
                              <a:ea typeface="Cambria Math"/>
                            </a:rPr>
                            <m:t>𝑦</m:t>
                          </m:r>
                        </m:e>
                      </m:nary>
                    </m:oMath>
                  </m:oMathPara>
                </a14:m>
                <a:endParaRPr lang="de-DE" sz="2000" b="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899592" y="1196752"/>
                <a:ext cx="7200800" cy="1083182"/>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868797" y="3140968"/>
                <a:ext cx="4320480"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nary>
                        <m:naryPr>
                          <m:limLoc m:val="undOvr"/>
                          <m:ctrlPr>
                            <a:rPr lang="de-DE" sz="2000" i="1" smtClean="0">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r>
                            <a:rPr lang="de-DE" sz="2000" b="0" i="1" smtClean="0">
                              <a:latin typeface="Cambria Math"/>
                              <a:ea typeface="Cambria Math"/>
                            </a:rPr>
                            <m:t>𝑥</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𝑓</m:t>
                              </m:r>
                            </m:e>
                            <m:sub>
                              <m:r>
                                <a:rPr lang="de-DE" sz="2000" b="0" i="1" smtClean="0">
                                  <a:latin typeface="Cambria Math"/>
                                  <a:ea typeface="Cambria Math"/>
                                </a:rPr>
                                <m:t>𝑋</m:t>
                              </m:r>
                            </m:sub>
                          </m:sSub>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𝑥</m:t>
                              </m:r>
                            </m:e>
                          </m:d>
                          <m:r>
                            <a:rPr lang="de-DE" sz="2000" b="0" i="1" smtClean="0">
                              <a:latin typeface="Cambria Math"/>
                              <a:ea typeface="Cambria Math"/>
                            </a:rPr>
                            <m:t> </m:t>
                          </m:r>
                          <m:r>
                            <a:rPr lang="de-DE" sz="2000" b="0" i="1" smtClean="0">
                              <a:latin typeface="Cambria Math"/>
                              <a:ea typeface="Cambria Math"/>
                            </a:rPr>
                            <m:t>𝑑𝑥</m:t>
                          </m:r>
                        </m:e>
                      </m:nary>
                      <m:r>
                        <a:rPr lang="de-DE" sz="2000" b="0" i="1" smtClean="0">
                          <a:latin typeface="Cambria Math"/>
                        </a:rPr>
                        <m:t>+</m:t>
                      </m:r>
                      <m:nary>
                        <m:naryPr>
                          <m:limLoc m:val="undOvr"/>
                          <m:ctrlPr>
                            <a:rPr lang="de-DE" sz="2000" i="1">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r>
                            <a:rPr lang="de-DE" sz="2000" b="0" i="1" smtClean="0">
                              <a:latin typeface="Cambria Math"/>
                              <a:ea typeface="Cambria Math"/>
                            </a:rPr>
                            <m:t>𝑦</m:t>
                          </m:r>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b="0" i="1" smtClean="0">
                                  <a:latin typeface="Cambria Math"/>
                                  <a:ea typeface="Cambria Math"/>
                                </a:rPr>
                                <m:t>𝑌</m:t>
                              </m:r>
                            </m:sub>
                          </m:sSub>
                          <m:d>
                            <m:dPr>
                              <m:ctrlPr>
                                <a:rPr lang="de-DE" sz="2000" i="1">
                                  <a:latin typeface="Cambria Math" panose="02040503050406030204" pitchFamily="18" charset="0"/>
                                  <a:ea typeface="Cambria Math"/>
                                </a:rPr>
                              </m:ctrlPr>
                            </m:dPr>
                            <m:e>
                              <m:r>
                                <a:rPr lang="de-DE" sz="2000" b="0" i="1" smtClean="0">
                                  <a:latin typeface="Cambria Math"/>
                                  <a:ea typeface="Cambria Math"/>
                                </a:rPr>
                                <m:t>𝑦</m:t>
                              </m:r>
                            </m:e>
                          </m:d>
                          <m:r>
                            <a:rPr lang="de-DE" sz="2000" i="1">
                              <a:latin typeface="Cambria Math"/>
                              <a:ea typeface="Cambria Math"/>
                            </a:rPr>
                            <m:t> </m:t>
                          </m:r>
                          <m:r>
                            <a:rPr lang="de-DE" sz="2000" i="1">
                              <a:latin typeface="Cambria Math"/>
                              <a:ea typeface="Cambria Math"/>
                            </a:rPr>
                            <m:t>𝑑𝑦</m:t>
                          </m:r>
                        </m:e>
                      </m:nary>
                    </m:oMath>
                  </m:oMathPara>
                </a14:m>
                <a:endParaRPr lang="de-DE" sz="2000" b="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868797" y="3140968"/>
                <a:ext cx="4320480" cy="99193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572000" y="3436882"/>
                <a:ext cx="217754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r>
                            <a:rPr lang="de-DE" sz="2000" b="0" i="1" smtClean="0">
                              <a:latin typeface="Cambria Math"/>
                            </a:rPr>
                            <m:t>𝑌</m:t>
                          </m:r>
                        </m:e>
                      </m:d>
                    </m:oMath>
                  </m:oMathPara>
                </a14:m>
                <a:endParaRPr lang="de-DE" sz="2000" b="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572000" y="3436882"/>
                <a:ext cx="2177543" cy="400110"/>
              </a:xfrm>
              <a:prstGeom prst="rect">
                <a:avLst/>
              </a:prstGeom>
              <a:blipFill rotWithShape="1">
                <a:blip r:embed="rId5"/>
                <a:stretch>
                  <a:fillRect/>
                </a:stretch>
              </a:blipFill>
            </p:spPr>
            <p:txBody>
              <a:bodyPr/>
              <a:lstStyle/>
              <a:p>
                <a:r>
                  <a:rPr lang="de-DE">
                    <a:noFill/>
                  </a:rPr>
                  <a:t> </a:t>
                </a:r>
              </a:p>
            </p:txBody>
          </p:sp>
        </mc:Fallback>
      </mc:AlternateContent>
      <p:sp>
        <p:nvSpPr>
          <p:cNvPr id="16" name="Geschweifte Klammer rechts 15"/>
          <p:cNvSpPr/>
          <p:nvPr/>
        </p:nvSpPr>
        <p:spPr>
          <a:xfrm rot="5400000">
            <a:off x="2707776" y="1476800"/>
            <a:ext cx="200056" cy="1944216"/>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18" name="Textfeld 17"/>
              <p:cNvSpPr txBox="1">
                <a:spLocks noChangeArrowheads="1"/>
              </p:cNvSpPr>
              <p:nvPr/>
            </p:nvSpPr>
            <p:spPr bwMode="auto">
              <a:xfrm>
                <a:off x="2512068" y="2636912"/>
                <a:ext cx="653512" cy="400110"/>
              </a:xfrm>
              <a:prstGeom prst="rect">
                <a:avLst/>
              </a:prstGeom>
              <a:noFill/>
              <a:ln w="9525">
                <a:noFill/>
                <a:miter lim="800000"/>
                <a:headEnd/>
                <a:tailEnd/>
              </a:ln>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bwMode="auto">
              <a:xfrm>
                <a:off x="2512068" y="2636912"/>
                <a:ext cx="653512" cy="400110"/>
              </a:xfrm>
              <a:prstGeom prst="rect">
                <a:avLst/>
              </a:prstGeom>
              <a:blipFill rotWithShape="1">
                <a:blip r:embed="rId6"/>
                <a:stretch>
                  <a:fillRect l="-3738" r="-935" b="-16923"/>
                </a:stretch>
              </a:blipFill>
              <a:ln w="9525">
                <a:noFill/>
                <a:miter lim="800000"/>
                <a:headEnd/>
                <a:tailEnd/>
              </a:ln>
            </p:spPr>
            <p:txBody>
              <a:bodyPr/>
              <a:lstStyle/>
              <a:p>
                <a:r>
                  <a:rPr lang="de-DE">
                    <a:noFill/>
                  </a:rPr>
                  <a:t> </a:t>
                </a:r>
              </a:p>
            </p:txBody>
          </p:sp>
        </mc:Fallback>
      </mc:AlternateContent>
      <p:sp>
        <p:nvSpPr>
          <p:cNvPr id="19" name="Geschweifte Klammer rechts 18"/>
          <p:cNvSpPr/>
          <p:nvPr/>
        </p:nvSpPr>
        <p:spPr>
          <a:xfrm rot="5400000">
            <a:off x="5919836" y="1483764"/>
            <a:ext cx="200056" cy="1944216"/>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0" name="Textfeld 19"/>
              <p:cNvSpPr txBox="1">
                <a:spLocks noChangeArrowheads="1"/>
              </p:cNvSpPr>
              <p:nvPr/>
            </p:nvSpPr>
            <p:spPr bwMode="auto">
              <a:xfrm>
                <a:off x="5724128" y="2643876"/>
                <a:ext cx="653512" cy="400110"/>
              </a:xfrm>
              <a:prstGeom prst="rect">
                <a:avLst/>
              </a:prstGeom>
              <a:noFill/>
              <a:ln w="9525">
                <a:noFill/>
                <a:miter lim="800000"/>
                <a:headEnd/>
                <a:tailEnd/>
              </a:ln>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oMath>
                  </m:oMathPara>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bwMode="auto">
              <a:xfrm>
                <a:off x="5724128" y="2643876"/>
                <a:ext cx="653512" cy="400110"/>
              </a:xfrm>
              <a:prstGeom prst="rect">
                <a:avLst/>
              </a:prstGeom>
              <a:blipFill rotWithShape="1">
                <a:blip r:embed="rId7"/>
                <a:stretch>
                  <a:fillRect l="-4673" r="-1869" b="-16923"/>
                </a:stretch>
              </a:blipFill>
              <a:ln w="9525">
                <a:noFill/>
                <a:miter lim="800000"/>
                <a:headEnd/>
                <a:tailEnd/>
              </a:ln>
            </p:spPr>
            <p:txBody>
              <a:bodyPr/>
              <a:lstStyle/>
              <a:p>
                <a:r>
                  <a:rPr lang="de-DE">
                    <a:noFill/>
                  </a:rPr>
                  <a:t> </a:t>
                </a:r>
              </a:p>
            </p:txBody>
          </p:sp>
        </mc:Fallback>
      </mc:AlternateContent>
      <p:sp>
        <p:nvSpPr>
          <p:cNvPr id="22" name="Textfeld 21"/>
          <p:cNvSpPr txBox="1">
            <a:spLocks noChangeArrowheads="1"/>
          </p:cNvSpPr>
          <p:nvPr/>
        </p:nvSpPr>
        <p:spPr bwMode="auto">
          <a:xfrm>
            <a:off x="468312" y="4240084"/>
            <a:ext cx="2879551" cy="400110"/>
          </a:xfrm>
          <a:prstGeom prst="rect">
            <a:avLst/>
          </a:prstGeom>
          <a:noFill/>
          <a:ln w="9525">
            <a:noFill/>
            <a:miter lim="800000"/>
            <a:headEnd/>
            <a:tailEnd/>
          </a:ln>
        </p:spPr>
        <p:txBody>
          <a:bodyPr wrap="square">
            <a:spAutoFit/>
          </a:bodyPr>
          <a:lstStyle/>
          <a:p>
            <a:r>
              <a:rPr lang="de-DE" sz="2000" dirty="0">
                <a:latin typeface="+mn-lt"/>
              </a:rPr>
              <a:t>Empirisches Pendant:</a:t>
            </a:r>
          </a:p>
        </p:txBody>
      </p:sp>
      <mc:AlternateContent xmlns:mc="http://schemas.openxmlformats.org/markup-compatibility/2006" xmlns:a14="http://schemas.microsoft.com/office/drawing/2010/main">
        <mc:Choice Requires="a14">
          <p:sp>
            <p:nvSpPr>
              <p:cNvPr id="23" name="Textfeld 22"/>
              <p:cNvSpPr txBox="1">
                <a:spLocks noChangeArrowheads="1"/>
              </p:cNvSpPr>
              <p:nvPr/>
            </p:nvSpPr>
            <p:spPr bwMode="auto">
              <a:xfrm>
                <a:off x="468313" y="4640194"/>
                <a:ext cx="5255816" cy="400110"/>
              </a:xfrm>
              <a:prstGeom prst="rect">
                <a:avLst/>
              </a:prstGeom>
              <a:noFill/>
              <a:ln w="9525">
                <a:noFill/>
                <a:miter lim="800000"/>
                <a:headEnd/>
                <a:tailEnd/>
              </a:ln>
            </p:spPr>
            <p:txBody>
              <a:bodyPr wrap="square">
                <a:spAutoFit/>
              </a:bodyPr>
              <a:lstStyle/>
              <a:p>
                <a:r>
                  <a:rPr lang="de-DE" sz="2000" dirty="0">
                    <a:latin typeface="+mn-lt"/>
                  </a:rPr>
                  <a:t>Metrische Werte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𝑛</m:t>
                        </m:r>
                      </m:sub>
                    </m:sSub>
                  </m:oMath>
                </a14:m>
                <a:r>
                  <a:rPr lang="de-DE" sz="2000" dirty="0">
                    <a:latin typeface="+mn-lt"/>
                  </a:rPr>
                  <a:t>  und   </a:t>
                </a:r>
                <a14:m>
                  <m:oMath xmlns:m="http://schemas.openxmlformats.org/officeDocument/2006/math">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𝑛</m:t>
                        </m:r>
                      </m:sub>
                    </m:sSub>
                  </m:oMath>
                </a14:m>
                <a:r>
                  <a:rPr lang="de-DE" sz="2000" dirty="0">
                    <a:latin typeface="+mn-lt"/>
                  </a:rPr>
                  <a:t>.</a:t>
                </a:r>
              </a:p>
            </p:txBody>
          </p:sp>
        </mc:Choice>
        <mc:Fallback xmlns="">
          <p:sp>
            <p:nvSpPr>
              <p:cNvPr id="23" name="Textfeld 22"/>
              <p:cNvSpPr txBox="1">
                <a:spLocks noRot="1" noChangeAspect="1" noMove="1" noResize="1" noEditPoints="1" noAdjustHandles="1" noChangeArrowheads="1" noChangeShapeType="1" noTextEdit="1"/>
              </p:cNvSpPr>
              <p:nvPr/>
            </p:nvSpPr>
            <p:spPr bwMode="auto">
              <a:xfrm>
                <a:off x="468313" y="4640194"/>
                <a:ext cx="5255816" cy="400110"/>
              </a:xfrm>
              <a:prstGeom prst="rect">
                <a:avLst/>
              </a:prstGeom>
              <a:blipFill rotWithShape="1">
                <a:blip r:embed="rId8"/>
                <a:stretch>
                  <a:fillRect l="-1276" t="-7576" b="-25758"/>
                </a:stretch>
              </a:blipFill>
              <a:ln w="9525">
                <a:noFill/>
                <a:miter lim="800000"/>
                <a:headEnd/>
                <a:tailEnd/>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a:spLocks noChangeArrowheads="1"/>
              </p:cNvSpPr>
              <p:nvPr/>
            </p:nvSpPr>
            <p:spPr bwMode="auto">
              <a:xfrm>
                <a:off x="5066891" y="4640194"/>
                <a:ext cx="3033502" cy="400110"/>
              </a:xfrm>
              <a:prstGeom prst="rect">
                <a:avLst/>
              </a:prstGeom>
              <a:noFill/>
              <a:ln w="9525">
                <a:noFill/>
                <a:miter lim="800000"/>
                <a:headEnd/>
                <a:tailEnd/>
              </a:ln>
            </p:spPr>
            <p:txBody>
              <a:bodyPr wrap="square">
                <a:spAutoFit/>
              </a:bodyPr>
              <a:lstStyle/>
              <a:p>
                <a:r>
                  <a:rPr lang="de-DE" sz="2000" dirty="0">
                    <a:latin typeface="+mn-lt"/>
                  </a:rPr>
                  <a:t>Dann gilt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oMath>
                </a14:m>
                <a:endParaRPr lang="de-DE" sz="2000" dirty="0">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bwMode="auto">
              <a:xfrm>
                <a:off x="5066891" y="4640194"/>
                <a:ext cx="3033502" cy="400110"/>
              </a:xfrm>
              <a:prstGeom prst="rect">
                <a:avLst/>
              </a:prstGeom>
              <a:blipFill rotWithShape="1">
                <a:blip r:embed="rId9"/>
                <a:stretch>
                  <a:fillRect l="-2008" t="-7576" b="-25758"/>
                </a:stretch>
              </a:blipFill>
              <a:ln w="9525">
                <a:noFill/>
                <a:miter lim="800000"/>
                <a:headEnd/>
                <a:tailEnd/>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123092" y="5165243"/>
                <a:ext cx="5344732"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𝑧</m:t>
                          </m:r>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e>
                          </m:d>
                        </m:e>
                      </m:nary>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e>
                      </m:nary>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r>
                            <a:rPr lang="de-DE" sz="2000" b="0" i="1" smtClean="0">
                              <a:solidFill>
                                <a:schemeClr val="tx1"/>
                              </a:solidFill>
                              <a:latin typeface="Cambria Math"/>
                            </a:rPr>
                            <m:t>=</m:t>
                          </m:r>
                        </m:e>
                      </m:nary>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𝑦</m:t>
                          </m:r>
                        </m:e>
                      </m:acc>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123092" y="5165243"/>
                <a:ext cx="5344732" cy="932628"/>
              </a:xfrm>
              <a:prstGeom prst="rect">
                <a:avLst/>
              </a:prstGeom>
              <a:blipFill rotWithShape="1">
                <a:blip r:embed="rId10"/>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2085658087"/>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5"/>
          <p:cNvSpPr txBox="1">
            <a:spLocks noChangeArrowheads="1"/>
          </p:cNvSpPr>
          <p:nvPr/>
        </p:nvSpPr>
        <p:spPr bwMode="auto">
          <a:xfrm>
            <a:off x="468313" y="1124744"/>
            <a:ext cx="784810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Spezialfall: Erwartungswert von Produkten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17513" y="4439437"/>
            <a:ext cx="8217858" cy="400110"/>
          </a:xfrm>
          <a:prstGeom prst="rect">
            <a:avLst/>
          </a:prstGeom>
          <a:noFill/>
          <a:ln w="9525">
            <a:noFill/>
            <a:miter lim="800000"/>
            <a:headEnd/>
            <a:tailEnd/>
          </a:ln>
        </p:spPr>
        <p:txBody>
          <a:bodyPr wrap="square">
            <a:spAutoFit/>
          </a:bodyPr>
          <a:lstStyle/>
          <a:p>
            <a:r>
              <a:rPr lang="de-DE" sz="2000" dirty="0">
                <a:latin typeface="+mn-lt"/>
              </a:rPr>
              <a:t>Man beachte hierzu den stetigen Fall mit </a:t>
            </a:r>
            <a:r>
              <a:rPr lang="de-DE" sz="2000" i="1" dirty="0">
                <a:latin typeface="+mn-lt"/>
              </a:rPr>
              <a:t>n</a:t>
            </a:r>
            <a:r>
              <a:rPr lang="de-DE" sz="2000" dirty="0">
                <a:latin typeface="+mn-lt"/>
              </a:rPr>
              <a:t> = 2 unabhängigen Zufallsvariablen:</a:t>
            </a:r>
          </a:p>
        </p:txBody>
      </p:sp>
      <mc:AlternateContent xmlns:mc="http://schemas.openxmlformats.org/markup-compatibility/2006" xmlns:a14="http://schemas.microsoft.com/office/drawing/2010/main">
        <mc:Choice Requires="a14">
          <p:sp>
            <p:nvSpPr>
              <p:cNvPr id="11" name="Textfeld 10"/>
              <p:cNvSpPr txBox="1"/>
              <p:nvPr/>
            </p:nvSpPr>
            <p:spPr>
              <a:xfrm>
                <a:off x="940748" y="4911017"/>
                <a:ext cx="288032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𝑋𝑌</m:t>
                          </m:r>
                        </m:sub>
                      </m:sSub>
                      <m:d>
                        <m:dPr>
                          <m:ctrlPr>
                            <a:rPr lang="de-DE" sz="2000" i="1">
                              <a:latin typeface="Cambria Math" panose="02040503050406030204" pitchFamily="18" charset="0"/>
                              <a:ea typeface="Cambria Math"/>
                            </a:rPr>
                          </m:ctrlPr>
                        </m:dPr>
                        <m:e>
                          <m:r>
                            <a:rPr lang="de-DE" sz="2000" i="1">
                              <a:latin typeface="Cambria Math"/>
                              <a:ea typeface="Cambria Math"/>
                            </a:rPr>
                            <m:t>𝑥</m:t>
                          </m:r>
                          <m:r>
                            <a:rPr lang="de-DE" sz="2000" i="1">
                              <a:latin typeface="Cambria Math"/>
                              <a:ea typeface="Cambria Math"/>
                            </a:rPr>
                            <m:t>,</m:t>
                          </m:r>
                          <m:r>
                            <a:rPr lang="de-DE" sz="2000" i="1">
                              <a:latin typeface="Cambria Math"/>
                              <a:ea typeface="Cambria Math"/>
                            </a:rPr>
                            <m:t>𝑦</m:t>
                          </m:r>
                        </m:e>
                      </m:d>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m:t>
                          </m:r>
                        </m:sub>
                      </m:sSub>
                      <m:d>
                        <m:dPr>
                          <m:ctrlPr>
                            <a:rPr lang="de-DE" sz="2000" i="1">
                              <a:latin typeface="Cambria Math" panose="02040503050406030204" pitchFamily="18" charset="0"/>
                              <a:ea typeface="Cambria Math"/>
                            </a:rPr>
                          </m:ctrlPr>
                        </m:dPr>
                        <m:e>
                          <m:r>
                            <a:rPr lang="de-DE" sz="2000" i="1">
                              <a:latin typeface="Cambria Math"/>
                              <a:ea typeface="Cambria Math"/>
                            </a:rPr>
                            <m:t>𝑥</m:t>
                          </m:r>
                        </m:e>
                      </m:d>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𝑌</m:t>
                          </m:r>
                        </m:sub>
                      </m:sSub>
                      <m:d>
                        <m:dPr>
                          <m:ctrlPr>
                            <a:rPr lang="de-DE" sz="2000" i="1">
                              <a:latin typeface="Cambria Math" panose="02040503050406030204" pitchFamily="18" charset="0"/>
                              <a:ea typeface="Cambria Math"/>
                            </a:rPr>
                          </m:ctrlPr>
                        </m:dPr>
                        <m:e>
                          <m:r>
                            <a:rPr lang="de-DE" sz="2000" i="1">
                              <a:latin typeface="Cambria Math"/>
                              <a:ea typeface="Cambria Math"/>
                            </a:rPr>
                            <m:t>𝑦</m:t>
                          </m:r>
                        </m:e>
                      </m:d>
                    </m:oMath>
                  </m:oMathPara>
                </a14:m>
                <a:endParaRPr lang="de-DE" sz="2000" b="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940748" y="4911017"/>
                <a:ext cx="2880320" cy="400110"/>
              </a:xfrm>
              <a:prstGeom prst="rect">
                <a:avLst/>
              </a:prstGeom>
              <a:blipFill>
                <a:blip r:embed="rId3"/>
                <a:stretch>
                  <a:fillRect l="-846" b="-16923"/>
                </a:stretch>
              </a:blipFill>
            </p:spPr>
            <p:txBody>
              <a:bodyPr/>
              <a:lstStyle/>
              <a:p>
                <a:r>
                  <a:rPr lang="en-US">
                    <a:noFill/>
                  </a:rPr>
                  <a:t> </a:t>
                </a:r>
              </a:p>
            </p:txBody>
          </p:sp>
        </mc:Fallback>
      </mc:AlternateContent>
      <p:sp>
        <p:nvSpPr>
          <p:cNvPr id="12" name="Textfeld 11"/>
          <p:cNvSpPr txBox="1">
            <a:spLocks noChangeArrowheads="1"/>
          </p:cNvSpPr>
          <p:nvPr/>
        </p:nvSpPr>
        <p:spPr bwMode="auto">
          <a:xfrm>
            <a:off x="417513" y="5318599"/>
            <a:ext cx="1583408" cy="400110"/>
          </a:xfrm>
          <a:prstGeom prst="rect">
            <a:avLst/>
          </a:prstGeom>
          <a:noFill/>
          <a:ln w="9525">
            <a:noFill/>
            <a:miter lim="800000"/>
            <a:headEnd/>
            <a:tailEnd/>
          </a:ln>
        </p:spPr>
        <p:txBody>
          <a:bodyPr wrap="square">
            <a:spAutoFit/>
          </a:bodyPr>
          <a:lstStyle/>
          <a:p>
            <a:r>
              <a:rPr lang="de-DE" sz="2000" dirty="0">
                <a:latin typeface="+mn-lt"/>
              </a:rPr>
              <a:t>Dann gilt:</a:t>
            </a:r>
          </a:p>
        </p:txBody>
      </p:sp>
      <mc:AlternateContent xmlns:mc="http://schemas.openxmlformats.org/markup-compatibility/2006" xmlns:a14="http://schemas.microsoft.com/office/drawing/2010/main">
        <mc:Choice Requires="a14">
          <p:sp>
            <p:nvSpPr>
              <p:cNvPr id="13" name="Textfeld 12"/>
              <p:cNvSpPr txBox="1"/>
              <p:nvPr/>
            </p:nvSpPr>
            <p:spPr>
              <a:xfrm>
                <a:off x="920800" y="5718709"/>
                <a:ext cx="7754888"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𝑋𝑌</m:t>
                          </m:r>
                        </m:e>
                      </m:d>
                      <m:r>
                        <a:rPr lang="de-DE" sz="2000" b="0" i="1" smtClean="0">
                          <a:solidFill>
                            <a:schemeClr val="tx1"/>
                          </a:solidFill>
                          <a:latin typeface="Cambria Math"/>
                        </a:rPr>
                        <m:t>=</m:t>
                      </m:r>
                      <m:nary>
                        <m:naryPr>
                          <m:limLoc m:val="undOvr"/>
                          <m:ctrlPr>
                            <a:rPr lang="de-DE" sz="2000" i="1" smtClean="0">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nary>
                            <m:naryPr>
                              <m:limLoc m:val="undOvr"/>
                              <m:ctrlPr>
                                <a:rPr lang="de-DE" sz="2000" i="1" smtClean="0">
                                  <a:latin typeface="Cambria Math" panose="02040503050406030204" pitchFamily="18" charset="0"/>
                                  <a:ea typeface="Cambria Math"/>
                                </a:rPr>
                              </m:ctrlPr>
                            </m:naryPr>
                            <m:sub>
                              <m:r>
                                <m:rPr>
                                  <m:brk m:alnAt="24"/>
                                </m:rPr>
                                <a:rPr lang="de-DE" sz="2000" b="0" i="1" smtClean="0">
                                  <a:latin typeface="Cambria Math"/>
                                  <a:ea typeface="Cambria Math"/>
                                </a:rPr>
                                <m:t>−</m:t>
                              </m:r>
                              <m:r>
                                <a:rPr lang="de-DE" sz="2000" b="0" i="1" smtClean="0">
                                  <a:latin typeface="Cambria Math"/>
                                  <a:ea typeface="Cambria Math"/>
                                </a:rPr>
                                <m:t>∞</m:t>
                              </m:r>
                            </m:sub>
                            <m:sup>
                              <m:r>
                                <a:rPr lang="de-DE" sz="2000" i="1" smtClean="0">
                                  <a:latin typeface="Cambria Math"/>
                                  <a:ea typeface="Cambria Math"/>
                                </a:rPr>
                                <m:t>∞</m:t>
                              </m:r>
                            </m:sup>
                            <m:e>
                              <m:r>
                                <a:rPr lang="de-DE" sz="2000" b="0" i="1" smtClean="0">
                                  <a:latin typeface="Cambria Math"/>
                                  <a:ea typeface="Cambria Math"/>
                                </a:rPr>
                                <m:t>𝑥𝑦</m:t>
                              </m:r>
                              <m:r>
                                <a:rPr lang="de-DE" sz="2000" b="0" i="1" smtClean="0">
                                  <a:latin typeface="Cambria Math"/>
                                  <a:ea typeface="Cambria Math"/>
                                </a:rPr>
                                <m:t> </m:t>
                              </m:r>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𝑓</m:t>
                                  </m:r>
                                </m:e>
                                <m:sub>
                                  <m:r>
                                    <a:rPr lang="de-DE" sz="2000" b="0" i="1" smtClean="0">
                                      <a:latin typeface="Cambria Math"/>
                                      <a:ea typeface="Cambria Math"/>
                                    </a:rPr>
                                    <m:t>𝑋𝑌</m:t>
                                  </m:r>
                                </m:sub>
                              </m:sSub>
                              <m:d>
                                <m:dPr>
                                  <m:ctrlPr>
                                    <a:rPr lang="de-DE" sz="2000" i="1" smtClean="0">
                                      <a:latin typeface="Cambria Math" panose="02040503050406030204" pitchFamily="18" charset="0"/>
                                      <a:ea typeface="Cambria Math"/>
                                    </a:rPr>
                                  </m:ctrlPr>
                                </m:dPr>
                                <m:e>
                                  <m:r>
                                    <a:rPr lang="de-DE" sz="2000" b="0" i="1" smtClean="0">
                                      <a:latin typeface="Cambria Math"/>
                                      <a:ea typeface="Cambria Math"/>
                                    </a:rPr>
                                    <m:t>𝑥</m:t>
                                  </m:r>
                                  <m:r>
                                    <a:rPr lang="de-DE" sz="2000" b="0" i="1" smtClean="0">
                                      <a:latin typeface="Cambria Math"/>
                                      <a:ea typeface="Cambria Math"/>
                                    </a:rPr>
                                    <m:t>,</m:t>
                                  </m:r>
                                  <m:r>
                                    <a:rPr lang="de-DE" sz="2000" b="0" i="1" smtClean="0">
                                      <a:latin typeface="Cambria Math"/>
                                      <a:ea typeface="Cambria Math"/>
                                    </a:rPr>
                                    <m:t>𝑦</m:t>
                                  </m:r>
                                </m:e>
                              </m:d>
                              <m:r>
                                <a:rPr lang="de-DE" sz="2000" b="0" i="1" smtClean="0">
                                  <a:latin typeface="Cambria Math"/>
                                  <a:ea typeface="Cambria Math"/>
                                </a:rPr>
                                <m:t> </m:t>
                              </m:r>
                              <m:r>
                                <a:rPr lang="de-DE" sz="2000" b="0" i="1" smtClean="0">
                                  <a:latin typeface="Cambria Math"/>
                                  <a:ea typeface="Cambria Math"/>
                                </a:rPr>
                                <m:t>𝑑𝑦𝑑𝑥</m:t>
                              </m:r>
                            </m:e>
                          </m:nary>
                        </m:e>
                      </m:nary>
                      <m:r>
                        <a:rPr lang="de-DE" sz="2000" b="0" i="1" smtClean="0">
                          <a:latin typeface="Cambria Math"/>
                        </a:rPr>
                        <m:t>=</m:t>
                      </m:r>
                      <m:nary>
                        <m:naryPr>
                          <m:limLoc m:val="undOvr"/>
                          <m:ctrlPr>
                            <a:rPr lang="de-DE" sz="2000" i="1">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nary>
                            <m:naryPr>
                              <m:limLoc m:val="undOvr"/>
                              <m:ctrlPr>
                                <a:rPr lang="de-DE" sz="2000" i="1">
                                  <a:latin typeface="Cambria Math" panose="02040503050406030204" pitchFamily="18" charset="0"/>
                                  <a:ea typeface="Cambria Math"/>
                                </a:rPr>
                              </m:ctrlPr>
                            </m:naryPr>
                            <m:sub>
                              <m:r>
                                <m:rPr>
                                  <m:brk m:alnAt="24"/>
                                </m:rPr>
                                <a:rPr lang="de-DE" sz="2000" i="1">
                                  <a:latin typeface="Cambria Math"/>
                                  <a:ea typeface="Cambria Math"/>
                                </a:rPr>
                                <m:t>−</m:t>
                              </m:r>
                              <m:r>
                                <a:rPr lang="de-DE" sz="2000" i="1">
                                  <a:latin typeface="Cambria Math"/>
                                  <a:ea typeface="Cambria Math"/>
                                </a:rPr>
                                <m:t>∞</m:t>
                              </m:r>
                            </m:sub>
                            <m:sup>
                              <m:r>
                                <a:rPr lang="de-DE" sz="2000" i="1">
                                  <a:latin typeface="Cambria Math"/>
                                  <a:ea typeface="Cambria Math"/>
                                </a:rPr>
                                <m:t>∞</m:t>
                              </m:r>
                            </m:sup>
                            <m:e>
                              <m:r>
                                <a:rPr lang="de-DE" sz="2000" i="1">
                                  <a:latin typeface="Cambria Math"/>
                                  <a:ea typeface="Cambria Math"/>
                                </a:rPr>
                                <m:t>𝑥𝑦</m:t>
                              </m:r>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m:t>
                                  </m:r>
                                </m:sub>
                              </m:sSub>
                              <m:d>
                                <m:dPr>
                                  <m:ctrlPr>
                                    <a:rPr lang="de-DE" sz="2000" i="1">
                                      <a:latin typeface="Cambria Math" panose="02040503050406030204" pitchFamily="18" charset="0"/>
                                      <a:ea typeface="Cambria Math"/>
                                    </a:rPr>
                                  </m:ctrlPr>
                                </m:dPr>
                                <m:e>
                                  <m:r>
                                    <a:rPr lang="de-DE" sz="2000" i="1">
                                      <a:latin typeface="Cambria Math"/>
                                      <a:ea typeface="Cambria Math"/>
                                    </a:rPr>
                                    <m:t>𝑥</m:t>
                                  </m:r>
                                </m:e>
                              </m:d>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𝑌</m:t>
                                  </m:r>
                                </m:sub>
                              </m:sSub>
                              <m:d>
                                <m:dPr>
                                  <m:ctrlPr>
                                    <a:rPr lang="de-DE" sz="2000" i="1">
                                      <a:latin typeface="Cambria Math" panose="02040503050406030204" pitchFamily="18" charset="0"/>
                                      <a:ea typeface="Cambria Math"/>
                                    </a:rPr>
                                  </m:ctrlPr>
                                </m:dPr>
                                <m:e>
                                  <m:r>
                                    <a:rPr lang="de-DE" sz="2000" i="1">
                                      <a:latin typeface="Cambria Math"/>
                                      <a:ea typeface="Cambria Math"/>
                                    </a:rPr>
                                    <m:t>𝑦</m:t>
                                  </m:r>
                                </m:e>
                              </m:d>
                              <m:r>
                                <a:rPr lang="de-DE" sz="2000" i="1">
                                  <a:latin typeface="Cambria Math"/>
                                  <a:ea typeface="Cambria Math"/>
                                </a:rPr>
                                <m:t>𝑑𝑦𝑑𝑥</m:t>
                              </m:r>
                            </m:e>
                          </m:nary>
                        </m:e>
                      </m:nary>
                    </m:oMath>
                  </m:oMathPara>
                </a14:m>
                <a:endParaRPr lang="de-DE" sz="2000" b="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920800" y="5718709"/>
                <a:ext cx="7754888" cy="991938"/>
              </a:xfrm>
              <a:prstGeom prst="rect">
                <a:avLst/>
              </a:prstGeom>
              <a:blipFill>
                <a:blip r:embed="rId4"/>
                <a:stretch>
                  <a:fillRect/>
                </a:stretch>
              </a:blipFill>
            </p:spPr>
            <p:txBody>
              <a:bodyPr/>
              <a:lstStyle/>
              <a:p>
                <a:r>
                  <a:rPr lang="en-US">
                    <a:noFill/>
                  </a:rPr>
                  <a:t> </a:t>
                </a:r>
              </a:p>
            </p:txBody>
          </p:sp>
        </mc:Fallback>
      </mc:AlternateContent>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439</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5"/>
          <a:stretch>
            <a:fillRect/>
          </a:stretch>
        </p:blipFill>
        <p:spPr>
          <a:xfrm>
            <a:off x="468313" y="1573587"/>
            <a:ext cx="7581900" cy="2781300"/>
          </a:xfrm>
          <a:prstGeom prst="rect">
            <a:avLst/>
          </a:prstGeom>
        </p:spPr>
      </p:pic>
    </p:spTree>
    <p:extLst>
      <p:ext uri="{BB962C8B-B14F-4D97-AF65-F5344CB8AC3E}">
        <p14:creationId xmlns:p14="http://schemas.microsoft.com/office/powerpoint/2010/main" val="1252701317"/>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440</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0" name="Textfeld 19"/>
              <p:cNvSpPr txBox="1"/>
              <p:nvPr/>
            </p:nvSpPr>
            <p:spPr>
              <a:xfrm>
                <a:off x="899592" y="1196752"/>
                <a:ext cx="4248472" cy="10831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nary>
                        <m:naryPr>
                          <m:limLoc m:val="undOvr"/>
                          <m:ctrlPr>
                            <a:rPr lang="de-DE" sz="2000" i="1" smtClean="0">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r>
                            <a:rPr lang="de-DE" sz="2000" b="0" i="1" smtClean="0">
                              <a:latin typeface="Cambria Math"/>
                              <a:ea typeface="Cambria Math"/>
                            </a:rPr>
                            <m:t>𝑥</m:t>
                          </m:r>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m:t>
                              </m:r>
                            </m:sub>
                          </m:sSub>
                          <m:d>
                            <m:dPr>
                              <m:ctrlPr>
                                <a:rPr lang="de-DE" sz="2000" i="1">
                                  <a:latin typeface="Cambria Math" panose="02040503050406030204" pitchFamily="18" charset="0"/>
                                  <a:ea typeface="Cambria Math"/>
                                </a:rPr>
                              </m:ctrlPr>
                            </m:dPr>
                            <m:e>
                              <m:r>
                                <a:rPr lang="de-DE" sz="2000" i="1">
                                  <a:latin typeface="Cambria Math"/>
                                  <a:ea typeface="Cambria Math"/>
                                </a:rPr>
                                <m:t>𝑥</m:t>
                              </m:r>
                            </m:e>
                          </m:d>
                          <m:d>
                            <m:dPr>
                              <m:ctrlPr>
                                <a:rPr lang="de-DE" sz="2000" i="1" smtClean="0">
                                  <a:latin typeface="Cambria Math" panose="02040503050406030204" pitchFamily="18" charset="0"/>
                                  <a:ea typeface="Cambria Math"/>
                                </a:rPr>
                              </m:ctrlPr>
                            </m:dPr>
                            <m:e>
                              <m:nary>
                                <m:naryPr>
                                  <m:limLoc m:val="undOvr"/>
                                  <m:ctrlPr>
                                    <a:rPr lang="de-DE" sz="2000" i="1" smtClean="0">
                                      <a:latin typeface="Cambria Math" panose="02040503050406030204" pitchFamily="18" charset="0"/>
                                      <a:ea typeface="Cambria Math"/>
                                    </a:rPr>
                                  </m:ctrlPr>
                                </m:naryPr>
                                <m:sub>
                                  <m:r>
                                    <m:rPr>
                                      <m:brk m:alnAt="24"/>
                                    </m:rPr>
                                    <a:rPr lang="de-DE" sz="2000" i="1">
                                      <a:latin typeface="Cambria Math"/>
                                      <a:ea typeface="Cambria Math"/>
                                    </a:rPr>
                                    <m:t>−</m:t>
                                  </m:r>
                                  <m:r>
                                    <a:rPr lang="de-DE" sz="2000" i="1">
                                      <a:latin typeface="Cambria Math"/>
                                      <a:ea typeface="Cambria Math"/>
                                    </a:rPr>
                                    <m:t>∞</m:t>
                                  </m:r>
                                </m:sub>
                                <m:sup>
                                  <m:r>
                                    <a:rPr lang="de-DE" sz="2000" i="1">
                                      <a:latin typeface="Cambria Math"/>
                                      <a:ea typeface="Cambria Math"/>
                                    </a:rPr>
                                    <m:t>∞</m:t>
                                  </m:r>
                                </m:sup>
                                <m:e>
                                  <m:r>
                                    <a:rPr lang="de-DE" sz="2000" b="0" i="1" smtClean="0">
                                      <a:latin typeface="Cambria Math"/>
                                      <a:ea typeface="Cambria Math"/>
                                    </a:rPr>
                                    <m:t>𝑦</m:t>
                                  </m:r>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𝑌</m:t>
                                      </m:r>
                                    </m:sub>
                                  </m:sSub>
                                  <m:d>
                                    <m:dPr>
                                      <m:ctrlPr>
                                        <a:rPr lang="de-DE" sz="2000" i="1">
                                          <a:latin typeface="Cambria Math" panose="02040503050406030204" pitchFamily="18" charset="0"/>
                                          <a:ea typeface="Cambria Math"/>
                                        </a:rPr>
                                      </m:ctrlPr>
                                    </m:dPr>
                                    <m:e>
                                      <m:r>
                                        <a:rPr lang="de-DE" sz="2000" i="1">
                                          <a:latin typeface="Cambria Math"/>
                                          <a:ea typeface="Cambria Math"/>
                                        </a:rPr>
                                        <m:t>𝑦</m:t>
                                      </m:r>
                                    </m:e>
                                  </m:d>
                                  <m:r>
                                    <a:rPr lang="de-DE" sz="2000" i="1">
                                      <a:latin typeface="Cambria Math"/>
                                      <a:ea typeface="Cambria Math"/>
                                    </a:rPr>
                                    <m:t> </m:t>
                                  </m:r>
                                  <m:r>
                                    <a:rPr lang="de-DE" sz="2000" i="1">
                                      <a:latin typeface="Cambria Math"/>
                                      <a:ea typeface="Cambria Math"/>
                                    </a:rPr>
                                    <m:t>𝑑𝑦</m:t>
                                  </m:r>
                                </m:e>
                              </m:nary>
                            </m:e>
                          </m:d>
                          <m:r>
                            <a:rPr lang="de-DE" sz="2000" b="0" i="1" smtClean="0">
                              <a:latin typeface="Cambria Math"/>
                              <a:ea typeface="Cambria Math"/>
                            </a:rPr>
                            <m:t>𝑑𝑥</m:t>
                          </m:r>
                        </m:e>
                      </m:nary>
                    </m:oMath>
                  </m:oMathPara>
                </a14:m>
                <a:endParaRPr lang="de-DE" sz="2000" b="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899592" y="1196752"/>
                <a:ext cx="4248472" cy="1083182"/>
              </a:xfrm>
              <a:prstGeom prst="rect">
                <a:avLst/>
              </a:prstGeom>
              <a:blipFill rotWithShape="1">
                <a:blip r:embed="rId3"/>
                <a:stretch>
                  <a:fillRect/>
                </a:stretch>
              </a:blipFill>
            </p:spPr>
            <p:txBody>
              <a:bodyPr/>
              <a:lstStyle/>
              <a:p>
                <a:r>
                  <a:rPr lang="de-DE">
                    <a:noFill/>
                  </a:rPr>
                  <a:t> </a:t>
                </a:r>
              </a:p>
            </p:txBody>
          </p:sp>
        </mc:Fallback>
      </mc:AlternateContent>
      <p:sp>
        <p:nvSpPr>
          <p:cNvPr id="22" name="Geschweifte Klammer rechts 21"/>
          <p:cNvSpPr/>
          <p:nvPr/>
        </p:nvSpPr>
        <p:spPr>
          <a:xfrm rot="5400000">
            <a:off x="3175828" y="1583897"/>
            <a:ext cx="200056" cy="1728192"/>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3" name="Textfeld 22"/>
              <p:cNvSpPr txBox="1">
                <a:spLocks noChangeArrowheads="1"/>
              </p:cNvSpPr>
              <p:nvPr/>
            </p:nvSpPr>
            <p:spPr bwMode="auto">
              <a:xfrm>
                <a:off x="2961061" y="2635997"/>
                <a:ext cx="653512" cy="400110"/>
              </a:xfrm>
              <a:prstGeom prst="rect">
                <a:avLst/>
              </a:prstGeom>
              <a:noFill/>
              <a:ln w="9525">
                <a:noFill/>
                <a:miter lim="800000"/>
                <a:headEnd/>
                <a:tailEnd/>
              </a:ln>
            </p:spPr>
            <p:txBody>
              <a:bodyPr wrap="square">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e>
                      </m:d>
                    </m:oMath>
                  </m:oMathPara>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bwMode="auto">
              <a:xfrm>
                <a:off x="2961061" y="2635997"/>
                <a:ext cx="653512" cy="400110"/>
              </a:xfrm>
              <a:prstGeom prst="rect">
                <a:avLst/>
              </a:prstGeom>
              <a:blipFill rotWithShape="1">
                <a:blip r:embed="rId4"/>
                <a:stretch>
                  <a:fillRect/>
                </a:stretch>
              </a:blipFill>
              <a:ln w="9525">
                <a:noFill/>
                <a:miter lim="800000"/>
                <a:headEnd/>
                <a:tailEnd/>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781203" y="1242374"/>
                <a:ext cx="2815133"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e>
                      </m:d>
                      <m:nary>
                        <m:naryPr>
                          <m:limLoc m:val="undOvr"/>
                          <m:ctrlPr>
                            <a:rPr lang="de-DE" sz="2000" i="1" smtClean="0">
                              <a:latin typeface="Cambria Math" panose="02040503050406030204" pitchFamily="18" charset="0"/>
                            </a:rPr>
                          </m:ctrlPr>
                        </m:naryPr>
                        <m:sub>
                          <m:r>
                            <m:rPr>
                              <m:brk m:alnAt="24"/>
                            </m:rPr>
                            <a:rPr lang="de-DE" sz="2000" i="1">
                              <a:latin typeface="Cambria Math"/>
                            </a:rPr>
                            <m:t>−</m:t>
                          </m:r>
                          <m:r>
                            <a:rPr lang="de-DE" sz="2000" i="1">
                              <a:latin typeface="Cambria Math"/>
                              <a:ea typeface="Cambria Math"/>
                            </a:rPr>
                            <m:t>∞</m:t>
                          </m:r>
                        </m:sub>
                        <m:sup>
                          <m:r>
                            <a:rPr lang="de-DE" sz="2000" i="1">
                              <a:latin typeface="Cambria Math"/>
                              <a:ea typeface="Cambria Math"/>
                            </a:rPr>
                            <m:t>∞</m:t>
                          </m:r>
                        </m:sup>
                        <m:e>
                          <m:r>
                            <a:rPr lang="de-DE" sz="2000" b="0" i="1" smtClean="0">
                              <a:latin typeface="Cambria Math"/>
                              <a:ea typeface="Cambria Math"/>
                            </a:rPr>
                            <m:t>𝑥</m:t>
                          </m:r>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m:t>
                              </m:r>
                            </m:sub>
                          </m:sSub>
                          <m:d>
                            <m:dPr>
                              <m:ctrlPr>
                                <a:rPr lang="de-DE" sz="2000" i="1">
                                  <a:latin typeface="Cambria Math" panose="02040503050406030204" pitchFamily="18" charset="0"/>
                                  <a:ea typeface="Cambria Math"/>
                                </a:rPr>
                              </m:ctrlPr>
                            </m:dPr>
                            <m:e>
                              <m:r>
                                <a:rPr lang="de-DE" sz="2000" i="1">
                                  <a:latin typeface="Cambria Math"/>
                                  <a:ea typeface="Cambria Math"/>
                                </a:rPr>
                                <m:t>𝑥</m:t>
                              </m:r>
                            </m:e>
                          </m:d>
                          <m:r>
                            <a:rPr lang="de-DE" sz="2000" b="0" i="1" smtClean="0">
                              <a:latin typeface="Cambria Math"/>
                              <a:ea typeface="Cambria Math"/>
                            </a:rPr>
                            <m:t>𝑑𝑥</m:t>
                          </m:r>
                        </m:e>
                      </m:nary>
                    </m:oMath>
                  </m:oMathPara>
                </a14:m>
                <a:endParaRPr lang="de-DE" sz="2000" b="0"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4781203" y="1242374"/>
                <a:ext cx="2815133" cy="991938"/>
              </a:xfrm>
              <a:prstGeom prst="rect">
                <a:avLst/>
              </a:prstGeom>
              <a:blipFill rotWithShape="1">
                <a:blip r:embed="rId5"/>
                <a:stretch>
                  <a:fillRect/>
                </a:stretch>
              </a:blipFill>
            </p:spPr>
            <p:txBody>
              <a:bodyPr/>
              <a:lstStyle/>
              <a:p>
                <a:r>
                  <a:rPr lang="de-DE">
                    <a:noFill/>
                  </a:rPr>
                  <a:t> </a:t>
                </a:r>
              </a:p>
            </p:txBody>
          </p:sp>
        </mc:Fallback>
      </mc:AlternateContent>
      <p:sp>
        <p:nvSpPr>
          <p:cNvPr id="25" name="Geschweifte Klammer rechts 24"/>
          <p:cNvSpPr/>
          <p:nvPr/>
        </p:nvSpPr>
        <p:spPr>
          <a:xfrm rot="5400000">
            <a:off x="6388465" y="1682751"/>
            <a:ext cx="200056" cy="1528731"/>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6" name="Textfeld 25"/>
              <p:cNvSpPr txBox="1">
                <a:spLocks noChangeArrowheads="1"/>
              </p:cNvSpPr>
              <p:nvPr/>
            </p:nvSpPr>
            <p:spPr bwMode="auto">
              <a:xfrm>
                <a:off x="6188769" y="2635997"/>
                <a:ext cx="653512" cy="400110"/>
              </a:xfrm>
              <a:prstGeom prst="rect">
                <a:avLst/>
              </a:prstGeom>
              <a:noFill/>
              <a:ln w="9525">
                <a:noFill/>
                <a:miter lim="800000"/>
                <a:headEnd/>
                <a:tailEnd/>
              </a:ln>
            </p:spPr>
            <p:txBody>
              <a:bodyPr wrap="square">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oMath>
                  </m:oMathPara>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bwMode="auto">
              <a:xfrm>
                <a:off x="6188769" y="2635997"/>
                <a:ext cx="653512" cy="400110"/>
              </a:xfrm>
              <a:prstGeom prst="rect">
                <a:avLst/>
              </a:prstGeom>
              <a:blipFill rotWithShape="1">
                <a:blip r:embed="rId6"/>
                <a:stretch>
                  <a:fillRect/>
                </a:stretch>
              </a:blipFill>
              <a:ln w="9525">
                <a:noFill/>
                <a:miter lim="800000"/>
                <a:headEnd/>
                <a:tailEnd/>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755576" y="3208589"/>
                <a:ext cx="18722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i="1">
                          <a:latin typeface="Cambria Math"/>
                        </a:rPr>
                        <m:t>𝐸</m:t>
                      </m:r>
                      <m:d>
                        <m:dPr>
                          <m:ctrlPr>
                            <a:rPr lang="de-DE" sz="2000" i="1">
                              <a:latin typeface="Cambria Math" panose="02040503050406030204" pitchFamily="18" charset="0"/>
                            </a:rPr>
                          </m:ctrlPr>
                        </m:dPr>
                        <m:e>
                          <m:r>
                            <a:rPr lang="de-DE" sz="2000" b="0" i="1" smtClean="0">
                              <a:latin typeface="Cambria Math"/>
                            </a:rPr>
                            <m:t>𝑌</m:t>
                          </m:r>
                        </m:e>
                      </m:d>
                    </m:oMath>
                  </m:oMathPara>
                </a14:m>
                <a:endParaRPr lang="de-DE" sz="2000" b="0"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755576" y="3208589"/>
                <a:ext cx="1872208" cy="400110"/>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411633837"/>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441</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D2-b fortgesetzt </a:t>
            </a:r>
            <a:r>
              <a:rPr lang="de-DE" sz="2000" dirty="0">
                <a:solidFill>
                  <a:srgbClr val="0070C0"/>
                </a:solidFill>
                <a:latin typeface="+mn-lt"/>
              </a:rPr>
              <a:t>●</a:t>
            </a:r>
            <a:endParaRPr lang="de-DE" sz="2000" b="1" dirty="0">
              <a:solidFill>
                <a:srgbClr val="0070C0"/>
              </a:solidFill>
              <a:latin typeface="+mn-lt"/>
            </a:endParaRPr>
          </a:p>
        </p:txBody>
      </p:sp>
      <p:sp>
        <p:nvSpPr>
          <p:cNvPr id="7" name="Textfeld 6"/>
          <p:cNvSpPr txBox="1"/>
          <p:nvPr/>
        </p:nvSpPr>
        <p:spPr>
          <a:xfrm>
            <a:off x="468311" y="1628800"/>
            <a:ext cx="7867102" cy="400110"/>
          </a:xfrm>
          <a:prstGeom prst="rect">
            <a:avLst/>
          </a:prstGeom>
          <a:noFill/>
        </p:spPr>
        <p:txBody>
          <a:bodyPr wrap="square" rtlCol="0">
            <a:spAutoFit/>
          </a:bodyPr>
          <a:lstStyle/>
          <a:p>
            <a:r>
              <a:rPr lang="de-DE" sz="2000" dirty="0">
                <a:latin typeface="+mn-lt"/>
              </a:rPr>
              <a:t>Ein Würfel wird zwei Mal unabhängig voneinander geworfen...</a:t>
            </a:r>
          </a:p>
        </p:txBody>
      </p:sp>
      <mc:AlternateContent xmlns:mc="http://schemas.openxmlformats.org/markup-compatibility/2006" xmlns:a14="http://schemas.microsoft.com/office/drawing/2010/main">
        <mc:Choice Requires="a14">
          <p:sp>
            <p:nvSpPr>
              <p:cNvPr id="10" name="Textfeld 9"/>
              <p:cNvSpPr txBox="1"/>
              <p:nvPr/>
            </p:nvSpPr>
            <p:spPr>
              <a:xfrm>
                <a:off x="468314" y="5052368"/>
                <a:ext cx="6695974" cy="400110"/>
              </a:xfrm>
              <a:prstGeom prst="rect">
                <a:avLst/>
              </a:prstGeom>
              <a:noFill/>
            </p:spPr>
            <p:txBody>
              <a:bodyPr wrap="square" rtlCol="0">
                <a:spAutoFit/>
              </a:bodyPr>
              <a:lstStyle/>
              <a:p>
                <a:r>
                  <a:rPr lang="de-DE" sz="2000" dirty="0">
                    <a:latin typeface="+mn-lt"/>
                  </a:rPr>
                  <a:t>Definiere jetzt: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r>
                      <a:rPr lang="de-DE" sz="2000" b="0" i="1" smtClean="0">
                        <a:latin typeface="Cambria Math"/>
                      </a:rPr>
                      <m:t>𝑋</m:t>
                    </m:r>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m:t>
                    </m:r>
                    <m:r>
                      <a:rPr lang="de-DE" sz="2000" b="0" i="1" smtClean="0">
                        <a:latin typeface="Cambria Math"/>
                      </a:rPr>
                      <m:t>𝑌</m:t>
                    </m:r>
                  </m:oMath>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68314" y="5052368"/>
                <a:ext cx="6695974" cy="400110"/>
              </a:xfrm>
              <a:prstGeom prst="rect">
                <a:avLst/>
              </a:prstGeom>
              <a:blipFill rotWithShape="1">
                <a:blip r:embed="rId4"/>
                <a:stretch>
                  <a:fillRect l="-1002"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468314" y="5464630"/>
                <a:ext cx="7416054" cy="400110"/>
              </a:xfrm>
              <a:prstGeom prst="rect">
                <a:avLst/>
              </a:prstGeom>
              <a:noFill/>
            </p:spPr>
            <p:txBody>
              <a:bodyPr wrap="square" rtlCol="0">
                <a:spAutoFit/>
              </a:bodyPr>
              <a:lstStyle/>
              <a:p>
                <a:r>
                  <a:rPr lang="de-DE" sz="2000" dirty="0">
                    <a:latin typeface="+mn-lt"/>
                  </a:rPr>
                  <a:t>Einerseits gilt: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e>
                    </m:d>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e>
                    </m:d>
                    <m:r>
                      <a:rPr lang="de-DE" sz="2000" b="0" i="1" smtClean="0">
                        <a:latin typeface="Cambria Math"/>
                      </a:rPr>
                      <m:t>+</m:t>
                    </m:r>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e>
                    </m:d>
                    <m:r>
                      <a:rPr lang="de-DE" sz="2000" b="0" i="1" smtClean="0">
                        <a:latin typeface="Cambria Math"/>
                      </a:rPr>
                      <m:t>=3.5+3.5=7</m:t>
                    </m:r>
                  </m:oMath>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468314" y="5464630"/>
                <a:ext cx="7416054" cy="400110"/>
              </a:xfrm>
              <a:prstGeom prst="rect">
                <a:avLst/>
              </a:prstGeom>
              <a:blipFill rotWithShape="1">
                <a:blip r:embed="rId5"/>
                <a:stretch>
                  <a:fillRect l="-905"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366986" y="5889859"/>
                <a:ext cx="6336704" cy="400110"/>
              </a:xfrm>
              <a:prstGeom prst="rect">
                <a:avLst/>
              </a:prstGeom>
              <a:noFill/>
            </p:spPr>
            <p:txBody>
              <a:bodyPr wrap="square" rtlCol="0">
                <a:spAutoFit/>
              </a:bodyPr>
              <a:lstStyle/>
              <a:p>
                <a:r>
                  <a:rPr lang="de-DE" sz="2000" dirty="0">
                    <a:latin typeface="+mn-lt"/>
                  </a:rPr>
                  <a:t>bzw.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e>
                    </m:d>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e>
                    </m:d>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e>
                    </m:d>
                    <m:r>
                      <a:rPr lang="de-DE" sz="2000" i="1">
                        <a:latin typeface="Cambria Math"/>
                      </a:rPr>
                      <m:t>=3.5</m:t>
                    </m:r>
                    <m:r>
                      <a:rPr lang="de-DE" sz="2000" i="1" smtClean="0">
                        <a:latin typeface="Cambria Math"/>
                        <a:ea typeface="Cambria Math"/>
                      </a:rPr>
                      <m:t>×</m:t>
                    </m:r>
                    <m:r>
                      <a:rPr lang="de-DE" sz="2000" i="1">
                        <a:latin typeface="Cambria Math"/>
                      </a:rPr>
                      <m:t>3.5=</m:t>
                    </m:r>
                    <m:r>
                      <a:rPr lang="de-DE" sz="2000" b="0" i="1" smtClean="0">
                        <a:latin typeface="Cambria Math"/>
                      </a:rPr>
                      <m:t>12.25</m:t>
                    </m:r>
                  </m:oMath>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1366986" y="5889859"/>
                <a:ext cx="6336704" cy="400110"/>
              </a:xfrm>
              <a:prstGeom prst="rect">
                <a:avLst/>
              </a:prstGeom>
              <a:blipFill rotWithShape="1">
                <a:blip r:embed="rId6"/>
                <a:stretch>
                  <a:fillRect l="-962" t="-7576" b="-25758"/>
                </a:stretch>
              </a:blipFill>
            </p:spPr>
            <p:txBody>
              <a:bodyPr/>
              <a:lstStyle/>
              <a:p>
                <a:r>
                  <a:rPr lang="de-DE">
                    <a:noFill/>
                  </a:rPr>
                  <a:t> </a:t>
                </a:r>
              </a:p>
            </p:txBody>
          </p:sp>
        </mc:Fallback>
      </mc:AlternateContent>
      <p:pic>
        <p:nvPicPr>
          <p:cNvPr id="12" name="Grafik 11"/>
          <p:cNvPicPr>
            <a:picLocks noChangeAspect="1"/>
          </p:cNvPicPr>
          <p:nvPr/>
        </p:nvPicPr>
        <p:blipFill>
          <a:blip r:embed="rId7"/>
          <a:stretch>
            <a:fillRect/>
          </a:stretch>
        </p:blipFill>
        <p:spPr>
          <a:xfrm>
            <a:off x="744673" y="2360222"/>
            <a:ext cx="6791325" cy="2438400"/>
          </a:xfrm>
          <a:prstGeom prst="rect">
            <a:avLst/>
          </a:prstGeom>
        </p:spPr>
      </p:pic>
    </p:spTree>
    <p:extLst>
      <p:ext uri="{BB962C8B-B14F-4D97-AF65-F5344CB8AC3E}">
        <p14:creationId xmlns:p14="http://schemas.microsoft.com/office/powerpoint/2010/main" val="3003290999"/>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Textfeld 5"/>
          <p:cNvSpPr txBox="1"/>
          <p:nvPr/>
        </p:nvSpPr>
        <p:spPr>
          <a:xfrm>
            <a:off x="468311" y="4509120"/>
            <a:ext cx="5111799" cy="400110"/>
          </a:xfrm>
          <a:prstGeom prst="rect">
            <a:avLst/>
          </a:prstGeom>
          <a:noFill/>
        </p:spPr>
        <p:txBody>
          <a:bodyPr wrap="square" rtlCol="0">
            <a:spAutoFit/>
          </a:bodyPr>
          <a:lstStyle/>
          <a:p>
            <a:r>
              <a:rPr lang="de-DE" sz="2000" dirty="0">
                <a:latin typeface="+mn-lt"/>
              </a:rPr>
              <a:t>Andererseits folgt aus obigen Resultaten:</a:t>
            </a:r>
          </a:p>
        </p:txBody>
      </p:sp>
      <p:sp>
        <p:nvSpPr>
          <p:cNvPr id="10" name="Textfeld 9"/>
          <p:cNvSpPr txBox="1"/>
          <p:nvPr/>
        </p:nvSpPr>
        <p:spPr>
          <a:xfrm>
            <a:off x="468311" y="5810640"/>
            <a:ext cx="886026" cy="400110"/>
          </a:xfrm>
          <a:prstGeom prst="rect">
            <a:avLst/>
          </a:prstGeom>
          <a:noFill/>
        </p:spPr>
        <p:txBody>
          <a:bodyPr wrap="square" rtlCol="0">
            <a:spAutoFit/>
          </a:bodyPr>
          <a:lstStyle/>
          <a:p>
            <a:r>
              <a:rPr lang="de-DE" sz="2000" dirty="0">
                <a:latin typeface="+mn-lt"/>
              </a:rPr>
              <a:t>bzw.</a:t>
            </a:r>
          </a:p>
        </p:txBody>
      </p:sp>
      <mc:AlternateContent xmlns:mc="http://schemas.openxmlformats.org/markup-compatibility/2006" xmlns:a14="http://schemas.microsoft.com/office/drawing/2010/main">
        <mc:Choice Requires="a14">
          <p:sp>
            <p:nvSpPr>
              <p:cNvPr id="15" name="Textfeld 14"/>
              <p:cNvSpPr txBox="1"/>
              <p:nvPr/>
            </p:nvSpPr>
            <p:spPr>
              <a:xfrm>
                <a:off x="1252163" y="4946369"/>
                <a:ext cx="6776219"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𝑆</m:t>
                              </m:r>
                            </m:e>
                            <m:sub>
                              <m:r>
                                <a:rPr lang="de-DE" sz="2000" b="0" i="1" smtClean="0">
                                  <a:latin typeface="Cambria Math"/>
                                </a:rPr>
                                <m:t>2</m:t>
                              </m:r>
                            </m:sub>
                          </m:sSub>
                        </m:e>
                      </m:d>
                      <m:r>
                        <a:rPr lang="de-DE" sz="2000" i="1">
                          <a:latin typeface="Cambria Math"/>
                        </a:rPr>
                        <m:t>=</m:t>
                      </m:r>
                      <m:r>
                        <a:rPr lang="de-DE" sz="2000" b="0" i="1" smtClean="0">
                          <a:latin typeface="Cambria Math"/>
                        </a:rPr>
                        <m:t>2</m:t>
                      </m:r>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36</m:t>
                          </m:r>
                        </m:den>
                      </m:f>
                      <m:r>
                        <a:rPr lang="de-DE" sz="2000" b="0" i="1" smtClean="0">
                          <a:latin typeface="Cambria Math"/>
                          <a:ea typeface="Cambria Math"/>
                        </a:rPr>
                        <m:t>+3×</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2</m:t>
                          </m:r>
                        </m:num>
                        <m:den>
                          <m:r>
                            <a:rPr lang="de-DE" sz="2000" b="0" i="1" smtClean="0">
                              <a:latin typeface="Cambria Math"/>
                              <a:ea typeface="Cambria Math"/>
                            </a:rPr>
                            <m:t>36</m:t>
                          </m:r>
                        </m:den>
                      </m:f>
                      <m:r>
                        <a:rPr lang="de-DE" sz="2000" b="0" i="1" smtClean="0">
                          <a:latin typeface="Cambria Math"/>
                          <a:ea typeface="Cambria Math"/>
                        </a:rPr>
                        <m:t>+4×</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3</m:t>
                          </m:r>
                        </m:num>
                        <m:den>
                          <m:r>
                            <a:rPr lang="de-DE" sz="2000" b="0" i="1" smtClean="0">
                              <a:latin typeface="Cambria Math"/>
                              <a:ea typeface="Cambria Math"/>
                            </a:rPr>
                            <m:t>36</m:t>
                          </m:r>
                        </m:den>
                      </m:f>
                      <m:r>
                        <a:rPr lang="de-DE" sz="2000" b="0" i="1" smtClean="0">
                          <a:latin typeface="Cambria Math"/>
                          <a:ea typeface="Cambria Math"/>
                        </a:rPr>
                        <m:t>+…+12×</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36</m:t>
                          </m:r>
                        </m:den>
                      </m:f>
                      <m:r>
                        <a:rPr lang="de-DE" sz="2000" b="0" i="1" smtClean="0">
                          <a:latin typeface="Cambria Math"/>
                          <a:ea typeface="Cambria Math"/>
                        </a:rPr>
                        <m:t>=7</m:t>
                      </m:r>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252163" y="4946369"/>
                <a:ext cx="6776219" cy="67056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233907" y="5675411"/>
                <a:ext cx="6776219"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𝑈</m:t>
                          </m:r>
                        </m:e>
                      </m:d>
                      <m:r>
                        <a:rPr lang="de-DE" sz="2000" i="1">
                          <a:latin typeface="Cambria Math"/>
                        </a:rPr>
                        <m:t>=</m:t>
                      </m:r>
                      <m:r>
                        <a:rPr lang="de-DE" sz="2000" b="0" i="1" smtClean="0">
                          <a:latin typeface="Cambria Math"/>
                        </a:rPr>
                        <m:t>1</m:t>
                      </m:r>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36</m:t>
                          </m:r>
                        </m:den>
                      </m:f>
                      <m:r>
                        <a:rPr lang="de-DE" sz="2000" b="0" i="1" smtClean="0">
                          <a:latin typeface="Cambria Math"/>
                          <a:ea typeface="Cambria Math"/>
                        </a:rPr>
                        <m:t>+2×</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2</m:t>
                          </m:r>
                        </m:num>
                        <m:den>
                          <m:r>
                            <a:rPr lang="de-DE" sz="2000" b="0" i="1" smtClean="0">
                              <a:latin typeface="Cambria Math"/>
                              <a:ea typeface="Cambria Math"/>
                            </a:rPr>
                            <m:t>36</m:t>
                          </m:r>
                        </m:den>
                      </m:f>
                      <m:r>
                        <a:rPr lang="de-DE" sz="2000" b="0" i="1" smtClean="0">
                          <a:latin typeface="Cambria Math"/>
                          <a:ea typeface="Cambria Math"/>
                        </a:rPr>
                        <m:t>+3×</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2</m:t>
                          </m:r>
                        </m:num>
                        <m:den>
                          <m:r>
                            <a:rPr lang="de-DE" sz="2000" b="0" i="1" smtClean="0">
                              <a:latin typeface="Cambria Math"/>
                              <a:ea typeface="Cambria Math"/>
                            </a:rPr>
                            <m:t>36</m:t>
                          </m:r>
                        </m:den>
                      </m:f>
                      <m:r>
                        <a:rPr lang="de-DE" sz="2000" b="0" i="1" smtClean="0">
                          <a:latin typeface="Cambria Math"/>
                          <a:ea typeface="Cambria Math"/>
                        </a:rPr>
                        <m:t>+…+36×</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36</m:t>
                          </m:r>
                        </m:den>
                      </m:f>
                      <m:r>
                        <a:rPr lang="de-DE" sz="2000" b="0" i="1" smtClean="0">
                          <a:latin typeface="Cambria Math"/>
                          <a:ea typeface="Cambria Math"/>
                        </a:rPr>
                        <m:t>=12.25</m:t>
                      </m:r>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233907" y="5675411"/>
                <a:ext cx="6776219" cy="697114"/>
              </a:xfrm>
              <a:prstGeom prst="rect">
                <a:avLst/>
              </a:prstGeom>
              <a:blipFill rotWithShape="1">
                <a:blip r:embed="rId6"/>
                <a:stretch>
                  <a:fillRect/>
                </a:stretch>
              </a:blipFill>
            </p:spPr>
            <p:txBody>
              <a:bodyPr/>
              <a:lstStyle/>
              <a:p>
                <a:r>
                  <a:rPr lang="de-DE">
                    <a:noFill/>
                  </a:rPr>
                  <a:t> </a:t>
                </a:r>
              </a:p>
            </p:txBody>
          </p:sp>
        </mc:Fallback>
      </mc:AlternateContent>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442</a:t>
            </a:r>
            <a:endParaRPr lang="de-DE" sz="8000" b="1" dirty="0">
              <a:solidFill>
                <a:schemeClr val="tx1">
                  <a:alpha val="30000"/>
                </a:schemeClr>
              </a:solidFill>
              <a:latin typeface="+mj-lt"/>
            </a:endParaRPr>
          </a:p>
        </p:txBody>
      </p:sp>
      <p:pic>
        <p:nvPicPr>
          <p:cNvPr id="18" name="Grafik 17"/>
          <p:cNvPicPr>
            <a:picLocks noChangeAspect="1"/>
          </p:cNvPicPr>
          <p:nvPr/>
        </p:nvPicPr>
        <p:blipFill>
          <a:blip r:embed="rId7"/>
          <a:stretch>
            <a:fillRect/>
          </a:stretch>
        </p:blipFill>
        <p:spPr>
          <a:xfrm>
            <a:off x="468311" y="1161761"/>
            <a:ext cx="5391150" cy="1352550"/>
          </a:xfrm>
          <a:prstGeom prst="rect">
            <a:avLst/>
          </a:prstGeom>
        </p:spPr>
      </p:pic>
      <p:pic>
        <p:nvPicPr>
          <p:cNvPr id="20" name="Grafik 19"/>
          <p:cNvPicPr>
            <a:picLocks noChangeAspect="1"/>
          </p:cNvPicPr>
          <p:nvPr/>
        </p:nvPicPr>
        <p:blipFill>
          <a:blip r:embed="rId8"/>
          <a:stretch>
            <a:fillRect/>
          </a:stretch>
        </p:blipFill>
        <p:spPr>
          <a:xfrm>
            <a:off x="468311" y="2882594"/>
            <a:ext cx="6457950" cy="1362075"/>
          </a:xfrm>
          <a:prstGeom prst="rect">
            <a:avLst/>
          </a:prstGeom>
        </p:spPr>
      </p:pic>
    </p:spTree>
    <p:extLst>
      <p:ext uri="{BB962C8B-B14F-4D97-AF65-F5344CB8AC3E}">
        <p14:creationId xmlns:p14="http://schemas.microsoft.com/office/powerpoint/2010/main" val="4059157598"/>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443</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S2-b fortgesetzt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p:nvPr/>
        </p:nvSpPr>
        <p:spPr>
          <a:xfrm>
            <a:off x="468313" y="1641451"/>
            <a:ext cx="7298838" cy="400110"/>
          </a:xfrm>
          <a:prstGeom prst="rect">
            <a:avLst/>
          </a:prstGeom>
          <a:noFill/>
        </p:spPr>
        <p:txBody>
          <a:bodyPr wrap="square" rtlCol="0">
            <a:spAutoFit/>
          </a:bodyPr>
          <a:lstStyle/>
          <a:p>
            <a:r>
              <a:rPr lang="de-DE" sz="2000" dirty="0">
                <a:latin typeface="+mn-lt"/>
              </a:rPr>
              <a:t>Seien </a:t>
            </a:r>
            <a:r>
              <a:rPr lang="de-DE" sz="2000" i="1" dirty="0">
                <a:latin typeface="+mn-lt"/>
              </a:rPr>
              <a:t>X</a:t>
            </a:r>
            <a:r>
              <a:rPr lang="de-DE" sz="2000" dirty="0">
                <a:latin typeface="+mn-lt"/>
              </a:rPr>
              <a:t> und </a:t>
            </a:r>
            <a:r>
              <a:rPr lang="de-DE" sz="2000" i="1" dirty="0">
                <a:latin typeface="+mn-lt"/>
              </a:rPr>
              <a:t>Y</a:t>
            </a:r>
            <a:r>
              <a:rPr lang="de-DE" sz="2000" dirty="0">
                <a:latin typeface="+mn-lt"/>
              </a:rPr>
              <a:t> gemeinsam stetig verteilt gemäß der Dichtefunktion</a:t>
            </a:r>
          </a:p>
        </p:txBody>
      </p:sp>
      <mc:AlternateContent xmlns:mc="http://schemas.openxmlformats.org/markup-compatibility/2006" xmlns:a14="http://schemas.microsoft.com/office/drawing/2010/main">
        <mc:Choice Requires="a14">
          <p:sp>
            <p:nvSpPr>
              <p:cNvPr id="15" name="Textfeld 14"/>
              <p:cNvSpPr txBox="1"/>
              <p:nvPr/>
            </p:nvSpPr>
            <p:spPr>
              <a:xfrm>
                <a:off x="468314" y="4397042"/>
                <a:ext cx="8207374" cy="400110"/>
              </a:xfrm>
              <a:prstGeom prst="rect">
                <a:avLst/>
              </a:prstGeom>
              <a:noFill/>
            </p:spPr>
            <p:txBody>
              <a:bodyPr wrap="square" rtlCol="0">
                <a:spAutoFit/>
              </a:bodyPr>
              <a:lstStyle/>
              <a:p>
                <a:r>
                  <a:rPr lang="de-DE" sz="2000" dirty="0">
                    <a:latin typeface="+mn-lt"/>
                  </a:rPr>
                  <a:t>Mit den Dichten für </a:t>
                </a:r>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oMath>
                </a14:m>
                <a:r>
                  <a:rPr lang="de-DE" sz="2000" dirty="0">
                    <a:latin typeface="+mn-lt"/>
                  </a:rPr>
                  <a:t> und </a:t>
                </a:r>
                <a14:m>
                  <m:oMath xmlns:m="http://schemas.openxmlformats.org/officeDocument/2006/math">
                    <m:r>
                      <a:rPr lang="de-DE" sz="2000" b="0" i="1" smtClean="0">
                        <a:latin typeface="Cambria Math"/>
                      </a:rPr>
                      <m:t>𝑈</m:t>
                    </m:r>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oMath>
                </a14:m>
                <a:r>
                  <a:rPr lang="de-DE" sz="2000" dirty="0">
                    <a:latin typeface="+mn-lt"/>
                  </a:rPr>
                  <a:t> (vgl. </a:t>
                </a:r>
                <a:r>
                  <a:rPr lang="de-DE" sz="2000">
                    <a:latin typeface="+mn-lt"/>
                  </a:rPr>
                  <a:t>Folie 420) </a:t>
                </a:r>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4" y="4397042"/>
                <a:ext cx="8207374" cy="400110"/>
              </a:xfrm>
              <a:prstGeom prst="rect">
                <a:avLst/>
              </a:prstGeom>
              <a:blipFill>
                <a:blip r:embed="rId3"/>
                <a:stretch>
                  <a:fillRect l="-817"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061438" y="2124057"/>
                <a:ext cx="4158633"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𝑋𝑌</m:t>
                          </m:r>
                        </m:sub>
                      </m:sSub>
                      <m:d>
                        <m:dPr>
                          <m:ctrlPr>
                            <a:rPr lang="de-DE" sz="2000" i="1">
                              <a:latin typeface="Cambria Math" panose="02040503050406030204" pitchFamily="18" charset="0"/>
                              <a:ea typeface="Cambria Math"/>
                            </a:rPr>
                          </m:ctrlPr>
                        </m:dPr>
                        <m:e>
                          <m:r>
                            <a:rPr lang="de-DE" sz="2000" i="1">
                              <a:latin typeface="Cambria Math"/>
                              <a:ea typeface="Cambria Math"/>
                            </a:rPr>
                            <m:t>𝑥</m:t>
                          </m:r>
                          <m:r>
                            <a:rPr lang="de-DE" sz="2000" i="1">
                              <a:latin typeface="Cambria Math"/>
                              <a:ea typeface="Cambria Math"/>
                            </a:rPr>
                            <m:t>,</m:t>
                          </m:r>
                          <m:r>
                            <a:rPr lang="de-DE" sz="2000" i="1">
                              <a:latin typeface="Cambria Math"/>
                              <a:ea typeface="Cambria Math"/>
                            </a:rPr>
                            <m:t>𝑦</m:t>
                          </m:r>
                        </m:e>
                      </m:d>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b="0" i="1" smtClean="0">
                              <a:latin typeface="Cambria Math"/>
                              <a:ea typeface="Cambria Math"/>
                            </a:rPr>
                            <m:t>𝐼</m:t>
                          </m:r>
                        </m:e>
                        <m:sub>
                          <m:d>
                            <m:dPr>
                              <m:begChr m:val="["/>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0,1</m:t>
                              </m:r>
                            </m:e>
                          </m:d>
                        </m:sub>
                      </m:sSub>
                      <m:d>
                        <m:dPr>
                          <m:ctrlPr>
                            <a:rPr lang="de-DE" sz="2000" i="1">
                              <a:latin typeface="Cambria Math" panose="02040503050406030204" pitchFamily="18" charset="0"/>
                              <a:ea typeface="Cambria Math"/>
                            </a:rPr>
                          </m:ctrlPr>
                        </m:dPr>
                        <m:e>
                          <m:r>
                            <a:rPr lang="de-DE" sz="2000" i="1">
                              <a:latin typeface="Cambria Math"/>
                              <a:ea typeface="Cambria Math"/>
                            </a:rPr>
                            <m:t>𝑥</m:t>
                          </m:r>
                        </m:e>
                      </m:d>
                      <m:sSub>
                        <m:sSubPr>
                          <m:ctrlPr>
                            <a:rPr lang="de-DE" sz="2000" i="1">
                              <a:latin typeface="Cambria Math" panose="02040503050406030204" pitchFamily="18" charset="0"/>
                              <a:ea typeface="Cambria Math"/>
                            </a:rPr>
                          </m:ctrlPr>
                        </m:sSubPr>
                        <m:e>
                          <m:r>
                            <a:rPr lang="de-DE" sz="2000" i="1">
                              <a:latin typeface="Cambria Math"/>
                              <a:ea typeface="Cambria Math"/>
                            </a:rPr>
                            <m:t>𝐼</m:t>
                          </m:r>
                        </m:e>
                        <m:sub>
                          <m:d>
                            <m:dPr>
                              <m:begChr m:val="["/>
                              <m:endChr m:val="]"/>
                              <m:ctrlPr>
                                <a:rPr lang="de-DE" sz="2000" i="1">
                                  <a:latin typeface="Cambria Math" panose="02040503050406030204" pitchFamily="18" charset="0"/>
                                  <a:ea typeface="Cambria Math"/>
                                </a:rPr>
                              </m:ctrlPr>
                            </m:dPr>
                            <m:e>
                              <m:r>
                                <a:rPr lang="de-DE" sz="2000" i="1">
                                  <a:latin typeface="Cambria Math"/>
                                  <a:ea typeface="Cambria Math"/>
                                </a:rPr>
                                <m:t>0,1</m:t>
                              </m:r>
                            </m:e>
                          </m:d>
                        </m:sub>
                      </m:sSub>
                      <m:d>
                        <m:dPr>
                          <m:ctrlPr>
                            <a:rPr lang="de-DE" sz="2000" i="1">
                              <a:latin typeface="Cambria Math" panose="02040503050406030204" pitchFamily="18" charset="0"/>
                              <a:ea typeface="Cambria Math"/>
                            </a:rPr>
                          </m:ctrlPr>
                        </m:dPr>
                        <m:e>
                          <m:r>
                            <a:rPr lang="de-DE" sz="2000" b="0" i="1" smtClean="0">
                              <a:latin typeface="Cambria Math"/>
                              <a:ea typeface="Cambria Math"/>
                            </a:rPr>
                            <m:t>𝑦</m:t>
                          </m:r>
                        </m:e>
                      </m:d>
                    </m:oMath>
                  </m:oMathPara>
                </a14:m>
                <a:endParaRPr lang="de-DE" sz="2000" b="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061438" y="2124057"/>
                <a:ext cx="4158633" cy="422039"/>
              </a:xfrm>
              <a:prstGeom prst="rect">
                <a:avLst/>
              </a:prstGeom>
              <a:blipFill rotWithShape="1">
                <a:blip r:embed="rId4"/>
                <a:stretch>
                  <a:fillRect l="-587" b="-8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8314" y="2628592"/>
                <a:ext cx="6695974" cy="400110"/>
              </a:xfrm>
              <a:prstGeom prst="rect">
                <a:avLst/>
              </a:prstGeom>
              <a:noFill/>
            </p:spPr>
            <p:txBody>
              <a:bodyPr wrap="square" rtlCol="0">
                <a:spAutoFit/>
              </a:bodyPr>
              <a:lstStyle/>
              <a:p>
                <a:r>
                  <a:rPr lang="de-DE" sz="2000" dirty="0">
                    <a:latin typeface="+mn-lt"/>
                  </a:rPr>
                  <a:t>Definiere jetzt: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r>
                      <a:rPr lang="de-DE" sz="2000" b="0" i="1" smtClean="0">
                        <a:latin typeface="Cambria Math"/>
                      </a:rPr>
                      <m:t>𝑋</m:t>
                    </m:r>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m:t>
                    </m:r>
                    <m:r>
                      <a:rPr lang="de-DE" sz="2000" b="0" i="1" smtClean="0">
                        <a:latin typeface="Cambria Math"/>
                      </a:rPr>
                      <m:t>𝑌</m:t>
                    </m:r>
                  </m:oMath>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8314" y="2628592"/>
                <a:ext cx="6695974" cy="400110"/>
              </a:xfrm>
              <a:prstGeom prst="rect">
                <a:avLst/>
              </a:prstGeom>
              <a:blipFill rotWithShape="1">
                <a:blip r:embed="rId5"/>
                <a:stretch>
                  <a:fillRect l="-1002"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307152" y="3527304"/>
                <a:ext cx="547183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e>
                      </m:d>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e>
                      </m:d>
                      <m:r>
                        <a:rPr lang="de-DE" sz="2000" b="0" i="1" smtClean="0">
                          <a:latin typeface="Cambria Math"/>
                        </a:rPr>
                        <m:t>+</m:t>
                      </m:r>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e>
                      </m:d>
                      <m:r>
                        <a:rPr lang="de-DE" sz="2000" b="0" i="1" smtClean="0">
                          <a:latin typeface="Cambria Math"/>
                        </a:rPr>
                        <m:t>=0.5+0.5=1</m:t>
                      </m:r>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307152" y="3527304"/>
                <a:ext cx="5471838" cy="400110"/>
              </a:xfrm>
              <a:prstGeom prst="rect">
                <a:avLst/>
              </a:prstGeom>
              <a:blipFill rotWithShape="1">
                <a:blip r:embed="rId6"/>
                <a:stretch>
                  <a:fillRect b="-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468314" y="3942575"/>
                <a:ext cx="6336704" cy="400110"/>
              </a:xfrm>
              <a:prstGeom prst="rect">
                <a:avLst/>
              </a:prstGeom>
              <a:noFill/>
            </p:spPr>
            <p:txBody>
              <a:bodyPr wrap="square" rtlCol="0">
                <a:spAutoFit/>
              </a:bodyPr>
              <a:lstStyle/>
              <a:p>
                <a:r>
                  <a:rPr lang="de-DE" sz="2000" dirty="0">
                    <a:latin typeface="+mn-lt"/>
                  </a:rPr>
                  <a:t>bzw.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e>
                    </m:d>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e>
                    </m:d>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2</m:t>
                            </m:r>
                          </m:sub>
                        </m:sSub>
                      </m:e>
                    </m:d>
                    <m:r>
                      <a:rPr lang="de-DE" sz="2000" i="1">
                        <a:latin typeface="Cambria Math"/>
                      </a:rPr>
                      <m:t>=</m:t>
                    </m:r>
                    <m:r>
                      <a:rPr lang="de-DE" sz="2000" b="0" i="1" smtClean="0">
                        <a:latin typeface="Cambria Math"/>
                      </a:rPr>
                      <m:t>0</m:t>
                    </m:r>
                    <m:r>
                      <a:rPr lang="de-DE" sz="2000" i="1">
                        <a:latin typeface="Cambria Math"/>
                      </a:rPr>
                      <m:t>.5</m:t>
                    </m:r>
                    <m:r>
                      <a:rPr lang="de-DE" sz="2000" i="1" smtClean="0">
                        <a:latin typeface="Cambria Math"/>
                        <a:ea typeface="Cambria Math"/>
                      </a:rPr>
                      <m:t>×</m:t>
                    </m:r>
                    <m:r>
                      <a:rPr lang="de-DE" sz="2000" b="0" i="1" smtClean="0">
                        <a:latin typeface="Cambria Math"/>
                        <a:ea typeface="Cambria Math"/>
                      </a:rPr>
                      <m:t>0</m:t>
                    </m:r>
                    <m:r>
                      <a:rPr lang="de-DE" sz="2000" i="1">
                        <a:latin typeface="Cambria Math"/>
                      </a:rPr>
                      <m:t>.5=</m:t>
                    </m:r>
                    <m:r>
                      <a:rPr lang="de-DE" sz="2000" b="0" i="1" smtClean="0">
                        <a:latin typeface="Cambria Math"/>
                      </a:rPr>
                      <m:t>0.25</m:t>
                    </m:r>
                  </m:oMath>
                </a14:m>
                <a:r>
                  <a:rPr lang="de-DE" sz="2000" dirty="0"/>
                  <a:t>.</a:t>
                </a:r>
              </a:p>
            </p:txBody>
          </p:sp>
        </mc:Choice>
        <mc:Fallback xmlns="">
          <p:sp>
            <p:nvSpPr>
              <p:cNvPr id="23" name="Textfeld 22"/>
              <p:cNvSpPr txBox="1">
                <a:spLocks noRot="1" noChangeAspect="1" noMove="1" noResize="1" noEditPoints="1" noAdjustHandles="1" noChangeArrowheads="1" noChangeShapeType="1" noTextEdit="1"/>
              </p:cNvSpPr>
              <p:nvPr/>
            </p:nvSpPr>
            <p:spPr>
              <a:xfrm>
                <a:off x="468314" y="3942575"/>
                <a:ext cx="6336704" cy="400110"/>
              </a:xfrm>
              <a:prstGeom prst="rect">
                <a:avLst/>
              </a:prstGeom>
              <a:blipFill rotWithShape="1">
                <a:blip r:embed="rId7"/>
                <a:stretch>
                  <a:fillRect l="-1059"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68313" y="3098077"/>
                <a:ext cx="7344047" cy="400110"/>
              </a:xfrm>
              <a:prstGeom prst="rect">
                <a:avLst/>
              </a:prstGeom>
              <a:noFill/>
            </p:spPr>
            <p:txBody>
              <a:bodyPr wrap="square" rtlCol="0">
                <a:spAutoFit/>
              </a:bodyPr>
              <a:lstStyle/>
              <a:p>
                <a:r>
                  <a:rPr lang="de-DE" sz="2000" dirty="0">
                    <a:latin typeface="+mn-lt"/>
                  </a:rPr>
                  <a:t>Da der Erwartungswert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oMath>
                </a14:m>
                <a:r>
                  <a:rPr lang="de-DE" sz="2000" dirty="0">
                    <a:latin typeface="+mn-lt"/>
                  </a:rPr>
                  <a:t> bzw.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oMath>
                </a14:m>
                <a:r>
                  <a:rPr lang="de-DE" sz="2000" dirty="0">
                    <a:latin typeface="+mn-lt"/>
                  </a:rPr>
                  <a:t> gleich 0.5 ist, gilt einerseits:</a:t>
                </a:r>
              </a:p>
            </p:txBody>
          </p:sp>
        </mc:Choice>
        <mc:Fallback xmlns="">
          <p:sp>
            <p:nvSpPr>
              <p:cNvPr id="24" name="Textfeld 23"/>
              <p:cNvSpPr txBox="1">
                <a:spLocks noRot="1" noChangeAspect="1" noMove="1" noResize="1" noEditPoints="1" noAdjustHandles="1" noChangeArrowheads="1" noChangeShapeType="1" noTextEdit="1"/>
              </p:cNvSpPr>
              <p:nvPr/>
            </p:nvSpPr>
            <p:spPr>
              <a:xfrm>
                <a:off x="468313" y="3098077"/>
                <a:ext cx="7344047" cy="400110"/>
              </a:xfrm>
              <a:prstGeom prst="rect">
                <a:avLst/>
              </a:prstGeom>
              <a:blipFill rotWithShape="1">
                <a:blip r:embed="rId8"/>
                <a:stretch>
                  <a:fillRect l="-913"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320483" y="4824611"/>
                <a:ext cx="4320479" cy="42652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2</m:t>
                              </m:r>
                            </m:sub>
                          </m:sSub>
                        </m:sub>
                      </m:sSub>
                      <m:d>
                        <m:dPr>
                          <m:ctrlPr>
                            <a:rPr lang="de-DE" sz="2000" b="0" i="1" smtClean="0">
                              <a:latin typeface="Cambria Math" panose="02040503050406030204" pitchFamily="18" charset="0"/>
                            </a:rPr>
                          </m:ctrlPr>
                        </m:dPr>
                        <m:e>
                          <m:r>
                            <a:rPr lang="de-DE" sz="2000" b="0" i="1" smtClean="0">
                              <a:latin typeface="Cambria Math"/>
                            </a:rPr>
                            <m:t>𝑠</m:t>
                          </m:r>
                        </m:e>
                      </m:d>
                      <m:r>
                        <a:rPr lang="de-DE" sz="2000" b="0" i="1" smtClean="0">
                          <a:latin typeface="Cambria Math"/>
                        </a:rPr>
                        <m:t>=</m:t>
                      </m:r>
                      <m:r>
                        <a:rPr lang="de-DE" sz="2000" b="0" i="1" smtClean="0">
                          <a:latin typeface="Cambria Math"/>
                        </a:rPr>
                        <m:t>𝑠</m:t>
                      </m:r>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𝑠</m:t>
                          </m:r>
                        </m:e>
                      </m:d>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2−</m:t>
                          </m:r>
                          <m:r>
                            <a:rPr lang="de-DE" sz="2000" b="0" i="1" smtClean="0">
                              <a:latin typeface="Cambria Math"/>
                            </a:rPr>
                            <m:t>𝑠</m:t>
                          </m:r>
                        </m:e>
                      </m:d>
                      <m:sSub>
                        <m:sSubPr>
                          <m:ctrlPr>
                            <a:rPr lang="de-DE" sz="2000" i="1">
                              <a:latin typeface="Cambria Math" panose="02040503050406030204" pitchFamily="18" charset="0"/>
                            </a:rPr>
                          </m:ctrlPr>
                        </m:sSubPr>
                        <m:e>
                          <m:r>
                            <a:rPr lang="de-DE" sz="2000" i="1">
                              <a:latin typeface="Cambria Math"/>
                            </a:rPr>
                            <m:t>𝐼</m:t>
                          </m:r>
                        </m:e>
                        <m:sub>
                          <m:d>
                            <m:dPr>
                              <m:endChr m:val=""/>
                              <m:ctrlPr>
                                <a:rPr lang="de-DE" sz="2000" i="1" smtClean="0">
                                  <a:latin typeface="Cambria Math" panose="02040503050406030204" pitchFamily="18" charset="0"/>
                                </a:rPr>
                              </m:ctrlPr>
                            </m:dPr>
                            <m:e>
                              <m:r>
                                <a:rPr lang="de-DE" sz="2000" b="0" i="1" smtClean="0">
                                  <a:latin typeface="Cambria Math"/>
                                </a:rPr>
                                <m:t>1,</m:t>
                              </m:r>
                              <m:d>
                                <m:dPr>
                                  <m:begChr m:val=""/>
                                  <m:endChr m:val="]"/>
                                  <m:ctrlPr>
                                    <a:rPr lang="de-DE" sz="2000" b="0" i="1" smtClean="0">
                                      <a:latin typeface="Cambria Math" panose="02040503050406030204" pitchFamily="18" charset="0"/>
                                    </a:rPr>
                                  </m:ctrlPr>
                                </m:dPr>
                                <m:e>
                                  <m:r>
                                    <a:rPr lang="de-DE" sz="2000" b="0" i="1" smtClean="0">
                                      <a:latin typeface="Cambria Math"/>
                                    </a:rPr>
                                    <m:t>2</m:t>
                                  </m:r>
                                </m:e>
                              </m:d>
                            </m:e>
                          </m:d>
                        </m:sub>
                      </m:sSub>
                      <m:d>
                        <m:dPr>
                          <m:ctrlPr>
                            <a:rPr lang="de-DE" sz="2000" i="1">
                              <a:latin typeface="Cambria Math" panose="02040503050406030204" pitchFamily="18" charset="0"/>
                            </a:rPr>
                          </m:ctrlPr>
                        </m:dPr>
                        <m:e>
                          <m:r>
                            <a:rPr lang="de-DE" sz="2000" i="1">
                              <a:latin typeface="Cambria Math"/>
                            </a:rPr>
                            <m:t>𝑠</m:t>
                          </m:r>
                        </m:e>
                      </m:d>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320483" y="4824611"/>
                <a:ext cx="4320479" cy="426527"/>
              </a:xfrm>
              <a:prstGeom prst="rect">
                <a:avLst/>
              </a:prstGeom>
              <a:blipFill rotWithShape="1">
                <a:blip r:embed="rId9"/>
                <a:stretch>
                  <a:fillRect l="-706" t="-55714" b="-1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320483" y="5373216"/>
                <a:ext cx="2887174"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𝑈</m:t>
                          </m:r>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m:t>
                      </m:r>
                      <m:r>
                        <a:rPr lang="de-DE" sz="2000" b="0" i="1" smtClean="0">
                          <a:latin typeface="Cambria Math"/>
                        </a:rPr>
                        <m:t>𝑙𝑛</m:t>
                      </m:r>
                      <m:d>
                        <m:dPr>
                          <m:ctrlPr>
                            <a:rPr lang="de-DE" sz="2000" b="0" i="1" smtClean="0">
                              <a:latin typeface="Cambria Math" panose="02040503050406030204" pitchFamily="18" charset="0"/>
                            </a:rPr>
                          </m:ctrlPr>
                        </m:dPr>
                        <m:e>
                          <m:r>
                            <a:rPr lang="de-DE" sz="2000" b="0" i="1" smtClean="0">
                              <a:latin typeface="Cambria Math"/>
                            </a:rPr>
                            <m:t>𝑢</m:t>
                          </m:r>
                        </m:e>
                      </m:d>
                      <m:sSub>
                        <m:sSubPr>
                          <m:ctrlPr>
                            <a:rPr lang="de-DE" sz="2000" i="1">
                              <a:latin typeface="Cambria Math" panose="02040503050406030204" pitchFamily="18" charset="0"/>
                            </a:rPr>
                          </m:ctrlPr>
                        </m:sSubPr>
                        <m:e>
                          <m:r>
                            <a:rPr lang="de-DE" sz="2000" i="1">
                              <a:latin typeface="Cambria Math"/>
                            </a:rPr>
                            <m:t>𝐼</m:t>
                          </m:r>
                        </m:e>
                        <m:sub>
                          <m:d>
                            <m:dPr>
                              <m:endChr m:val=""/>
                              <m:ctrlPr>
                                <a:rPr lang="de-DE" sz="2000" i="1" smtClean="0">
                                  <a:latin typeface="Cambria Math" panose="02040503050406030204" pitchFamily="18" charset="0"/>
                                </a:rPr>
                              </m:ctrlPr>
                            </m:dPr>
                            <m:e>
                              <m:r>
                                <a:rPr lang="de-DE" sz="2000" b="0" i="1" smtClean="0">
                                  <a:latin typeface="Cambria Math"/>
                                </a:rPr>
                                <m:t>0,</m:t>
                              </m:r>
                              <m:d>
                                <m:dPr>
                                  <m:begChr m:val=""/>
                                  <m:endChr m:val="]"/>
                                  <m:ctrlPr>
                                    <a:rPr lang="de-DE" sz="2000" b="0" i="1" smtClean="0">
                                      <a:latin typeface="Cambria Math" panose="02040503050406030204" pitchFamily="18" charset="0"/>
                                    </a:rPr>
                                  </m:ctrlPr>
                                </m:dPr>
                                <m:e>
                                  <m:r>
                                    <a:rPr lang="de-DE" sz="2000" b="0" i="1" smtClean="0">
                                      <a:latin typeface="Cambria Math"/>
                                    </a:rPr>
                                    <m:t>1</m:t>
                                  </m:r>
                                </m:e>
                              </m:d>
                            </m:e>
                          </m:d>
                        </m:sub>
                      </m:sSub>
                      <m:d>
                        <m:dPr>
                          <m:ctrlPr>
                            <a:rPr lang="de-DE" sz="2000" i="1">
                              <a:latin typeface="Cambria Math" panose="02040503050406030204" pitchFamily="18" charset="0"/>
                            </a:rPr>
                          </m:ctrlPr>
                        </m:dPr>
                        <m:e>
                          <m:r>
                            <a:rPr lang="de-DE" sz="2000" b="0" i="1" smtClean="0">
                              <a:latin typeface="Cambria Math"/>
                            </a:rPr>
                            <m:t>𝑢</m:t>
                          </m:r>
                        </m:e>
                      </m:d>
                    </m:oMath>
                  </m:oMathPara>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320483" y="5373216"/>
                <a:ext cx="2887174" cy="422039"/>
              </a:xfrm>
              <a:prstGeom prst="rect">
                <a:avLst/>
              </a:prstGeom>
              <a:blipFill rotWithShape="1">
                <a:blip r:embed="rId10"/>
                <a:stretch>
                  <a:fillRect l="-1057" t="-55714" b="-135714"/>
                </a:stretch>
              </a:blipFill>
            </p:spPr>
            <p:txBody>
              <a:bodyPr/>
              <a:lstStyle/>
              <a:p>
                <a:r>
                  <a:rPr lang="de-DE">
                    <a:noFill/>
                  </a:rPr>
                  <a:t> </a:t>
                </a:r>
              </a:p>
            </p:txBody>
          </p:sp>
        </mc:Fallback>
      </mc:AlternateContent>
      <p:sp>
        <p:nvSpPr>
          <p:cNvPr id="29" name="Textfeld 28"/>
          <p:cNvSpPr txBox="1"/>
          <p:nvPr/>
        </p:nvSpPr>
        <p:spPr>
          <a:xfrm>
            <a:off x="468314" y="5384180"/>
            <a:ext cx="719310" cy="400110"/>
          </a:xfrm>
          <a:prstGeom prst="rect">
            <a:avLst/>
          </a:prstGeom>
          <a:noFill/>
        </p:spPr>
        <p:txBody>
          <a:bodyPr wrap="square" rtlCol="0">
            <a:spAutoFit/>
          </a:bodyPr>
          <a:lstStyle/>
          <a:p>
            <a:r>
              <a:rPr lang="de-DE" sz="2000" dirty="0">
                <a:latin typeface="+mn-lt"/>
              </a:rPr>
              <a:t>bzw. </a:t>
            </a:r>
            <a:endParaRPr lang="de-DE" sz="2000" dirty="0"/>
          </a:p>
        </p:txBody>
      </p:sp>
      <p:sp>
        <p:nvSpPr>
          <p:cNvPr id="30" name="Textfeld 29"/>
          <p:cNvSpPr txBox="1"/>
          <p:nvPr/>
        </p:nvSpPr>
        <p:spPr>
          <a:xfrm>
            <a:off x="461830" y="5795255"/>
            <a:ext cx="2381978" cy="400110"/>
          </a:xfrm>
          <a:prstGeom prst="rect">
            <a:avLst/>
          </a:prstGeom>
          <a:noFill/>
        </p:spPr>
        <p:txBody>
          <a:bodyPr wrap="square" rtlCol="0">
            <a:spAutoFit/>
          </a:bodyPr>
          <a:lstStyle/>
          <a:p>
            <a:r>
              <a:rPr lang="de-DE" sz="2000" dirty="0">
                <a:latin typeface="+mn-lt"/>
              </a:rPr>
              <a:t>folgt andererseits:</a:t>
            </a:r>
          </a:p>
        </p:txBody>
      </p:sp>
    </p:spTree>
    <p:extLst>
      <p:ext uri="{BB962C8B-B14F-4D97-AF65-F5344CB8AC3E}">
        <p14:creationId xmlns:p14="http://schemas.microsoft.com/office/powerpoint/2010/main" val="3927348362"/>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444</a:t>
            </a:r>
            <a:endParaRPr lang="de-DE" sz="8000" b="1" dirty="0">
              <a:solidFill>
                <a:schemeClr val="tx1"/>
              </a:solidFill>
              <a:latin typeface="+mj-lt"/>
            </a:endParaRPr>
          </a:p>
        </p:txBody>
      </p:sp>
      <p:sp>
        <p:nvSpPr>
          <p:cNvPr id="8" name="Textfeld 7"/>
          <p:cNvSpPr txBox="1"/>
          <p:nvPr/>
        </p:nvSpPr>
        <p:spPr>
          <a:xfrm>
            <a:off x="482394" y="3495438"/>
            <a:ext cx="1007343" cy="400110"/>
          </a:xfrm>
          <a:prstGeom prst="rect">
            <a:avLst/>
          </a:prstGeom>
          <a:noFill/>
        </p:spPr>
        <p:txBody>
          <a:bodyPr wrap="square" rtlCol="0">
            <a:spAutoFit/>
          </a:bodyPr>
          <a:lstStyle/>
          <a:p>
            <a:r>
              <a:rPr lang="de-DE" sz="2000" dirty="0">
                <a:latin typeface="+mn-lt"/>
              </a:rPr>
              <a:t>bzw.</a:t>
            </a:r>
          </a:p>
        </p:txBody>
      </p:sp>
      <mc:AlternateContent xmlns:mc="http://schemas.openxmlformats.org/markup-compatibility/2006" xmlns:a14="http://schemas.microsoft.com/office/drawing/2010/main">
        <mc:Choice Requires="a14">
          <p:sp>
            <p:nvSpPr>
              <p:cNvPr id="9" name="Textfeld 8"/>
              <p:cNvSpPr txBox="1"/>
              <p:nvPr/>
            </p:nvSpPr>
            <p:spPr>
              <a:xfrm>
                <a:off x="1201705" y="1268760"/>
                <a:ext cx="6480720" cy="101925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2</m:t>
                              </m:r>
                            </m:sub>
                          </m:sSub>
                        </m:e>
                      </m:d>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m:t>
                          </m:r>
                          <m:r>
                            <a:rPr lang="de-DE" sz="2000" b="0" i="1" smtClean="0">
                              <a:latin typeface="Cambria Math"/>
                              <a:ea typeface="Cambria Math"/>
                            </a:rPr>
                            <m:t>∞</m:t>
                          </m:r>
                        </m:sub>
                        <m:sup>
                          <m:r>
                            <a:rPr lang="de-DE" sz="2000" b="0" i="1" smtClean="0">
                              <a:latin typeface="Cambria Math"/>
                              <a:ea typeface="Cambria Math"/>
                            </a:rPr>
                            <m:t>∞</m:t>
                          </m:r>
                        </m:sup>
                        <m:e>
                          <m:r>
                            <a:rPr lang="de-DE" sz="2000" b="0" i="1" smtClean="0">
                              <a:latin typeface="Cambria Math"/>
                            </a:rPr>
                            <m:t>𝑠</m:t>
                          </m:r>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2</m:t>
                                  </m:r>
                                </m:sub>
                              </m:sSub>
                            </m:sub>
                          </m:sSub>
                          <m:d>
                            <m:dPr>
                              <m:ctrlPr>
                                <a:rPr lang="de-DE" sz="2000" b="0" i="1" smtClean="0">
                                  <a:latin typeface="Cambria Math" panose="02040503050406030204" pitchFamily="18" charset="0"/>
                                </a:rPr>
                              </m:ctrlPr>
                            </m:dPr>
                            <m:e>
                              <m:r>
                                <a:rPr lang="de-DE" sz="2000" b="0" i="1" smtClean="0">
                                  <a:latin typeface="Cambria Math"/>
                                </a:rPr>
                                <m:t>𝑠</m:t>
                              </m:r>
                            </m:e>
                          </m:d>
                          <m:r>
                            <a:rPr lang="de-DE" sz="2000" b="0" i="1" smtClean="0">
                              <a:latin typeface="Cambria Math"/>
                            </a:rPr>
                            <m:t> </m:t>
                          </m:r>
                          <m:r>
                            <a:rPr lang="de-DE" sz="2000" b="0" i="1" smtClean="0">
                              <a:latin typeface="Cambria Math"/>
                            </a:rPr>
                            <m:t>𝑑𝑠</m:t>
                          </m:r>
                        </m:e>
                      </m:nary>
                      <m:r>
                        <a:rPr lang="de-DE" sz="2000" b="0" i="1" smtClean="0">
                          <a:latin typeface="Cambria Math"/>
                        </a:rPr>
                        <m:t>=</m:t>
                      </m:r>
                      <m:nary>
                        <m:naryPr>
                          <m:limLoc m:val="undOvr"/>
                          <m:ctrlPr>
                            <a:rPr lang="de-DE" sz="2000" i="1">
                              <a:latin typeface="Cambria Math" panose="02040503050406030204" pitchFamily="18" charset="0"/>
                            </a:rPr>
                          </m:ctrlPr>
                        </m:naryPr>
                        <m:sub>
                          <m:r>
                            <a:rPr lang="de-DE" sz="2000" b="0" i="1" smtClean="0">
                              <a:latin typeface="Cambria Math"/>
                              <a:ea typeface="Cambria Math"/>
                            </a:rPr>
                            <m:t>0</m:t>
                          </m:r>
                        </m:sub>
                        <m:sup>
                          <m:r>
                            <a:rPr lang="de-DE" sz="2000" b="0" i="1" smtClean="0">
                              <a:latin typeface="Cambria Math"/>
                              <a:ea typeface="Cambria Math"/>
                            </a:rPr>
                            <m:t>1</m:t>
                          </m:r>
                        </m:sup>
                        <m:e>
                          <m:sSup>
                            <m:sSupPr>
                              <m:ctrlPr>
                                <a:rPr lang="de-DE" sz="2000" i="1" smtClean="0">
                                  <a:latin typeface="Cambria Math" panose="02040503050406030204" pitchFamily="18" charset="0"/>
                                  <a:ea typeface="Cambria Math"/>
                                </a:rPr>
                              </m:ctrlPr>
                            </m:sSupPr>
                            <m:e>
                              <m:r>
                                <a:rPr lang="de-DE" sz="2000" b="0" i="1" smtClean="0">
                                  <a:latin typeface="Cambria Math"/>
                                  <a:ea typeface="Cambria Math"/>
                                </a:rPr>
                                <m:t>𝑠</m:t>
                              </m:r>
                            </m:e>
                            <m:sup>
                              <m:r>
                                <a:rPr lang="de-DE" sz="2000" b="0" i="1" smtClean="0">
                                  <a:latin typeface="Cambria Math"/>
                                  <a:ea typeface="Cambria Math"/>
                                </a:rPr>
                                <m:t>2</m:t>
                              </m:r>
                            </m:sup>
                          </m:sSup>
                          <m:r>
                            <a:rPr lang="de-DE" sz="2000" i="1">
                              <a:latin typeface="Cambria Math"/>
                            </a:rPr>
                            <m:t> </m:t>
                          </m:r>
                          <m:r>
                            <a:rPr lang="de-DE" sz="2000" i="1">
                              <a:latin typeface="Cambria Math"/>
                            </a:rPr>
                            <m:t>𝑑𝑠</m:t>
                          </m:r>
                        </m:e>
                      </m:nary>
                      <m:r>
                        <a:rPr lang="de-DE" sz="2000" b="0" i="1" smtClean="0">
                          <a:latin typeface="Cambria Math"/>
                        </a:rPr>
                        <m:t>+</m:t>
                      </m:r>
                      <m:nary>
                        <m:naryPr>
                          <m:limLoc m:val="undOvr"/>
                          <m:ctrlPr>
                            <a:rPr lang="de-DE" sz="2000" i="1">
                              <a:latin typeface="Cambria Math" panose="02040503050406030204" pitchFamily="18" charset="0"/>
                            </a:rPr>
                          </m:ctrlPr>
                        </m:naryPr>
                        <m:sub>
                          <m:r>
                            <a:rPr lang="de-DE" sz="2000" b="0" i="1" smtClean="0">
                              <a:latin typeface="Cambria Math"/>
                              <a:ea typeface="Cambria Math"/>
                            </a:rPr>
                            <m:t>1</m:t>
                          </m:r>
                        </m:sub>
                        <m:sup>
                          <m:r>
                            <a:rPr lang="de-DE" sz="2000" b="0" i="1" smtClean="0">
                              <a:latin typeface="Cambria Math"/>
                              <a:ea typeface="Cambria Math"/>
                            </a:rPr>
                            <m:t>2</m:t>
                          </m:r>
                        </m:sup>
                        <m:e>
                          <m:d>
                            <m:dPr>
                              <m:ctrlPr>
                                <a:rPr lang="de-DE" sz="2000" i="1" smtClean="0">
                                  <a:latin typeface="Cambria Math" panose="02040503050406030204" pitchFamily="18" charset="0"/>
                                  <a:ea typeface="Cambria Math"/>
                                </a:rPr>
                              </m:ctrlPr>
                            </m:dPr>
                            <m:e>
                              <m:r>
                                <a:rPr lang="de-DE" sz="2000" b="0" i="1" smtClean="0">
                                  <a:latin typeface="Cambria Math"/>
                                  <a:ea typeface="Cambria Math"/>
                                </a:rPr>
                                <m:t>2</m:t>
                              </m:r>
                              <m:r>
                                <a:rPr lang="de-DE" sz="2000" b="0" i="1" smtClean="0">
                                  <a:latin typeface="Cambria Math"/>
                                  <a:ea typeface="Cambria Math"/>
                                </a:rPr>
                                <m:t>𝑠</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𝑠</m:t>
                                  </m:r>
                                </m:e>
                                <m:sup>
                                  <m:r>
                                    <a:rPr lang="de-DE" sz="2000" b="0" i="1" smtClean="0">
                                      <a:latin typeface="Cambria Math"/>
                                      <a:ea typeface="Cambria Math"/>
                                    </a:rPr>
                                    <m:t>2</m:t>
                                  </m:r>
                                </m:sup>
                              </m:sSup>
                            </m:e>
                          </m:d>
                          <m:r>
                            <a:rPr lang="de-DE" sz="2000" i="1">
                              <a:latin typeface="Cambria Math"/>
                            </a:rPr>
                            <m:t> </m:t>
                          </m:r>
                          <m:r>
                            <a:rPr lang="de-DE" sz="2000" i="1">
                              <a:latin typeface="Cambria Math"/>
                            </a:rPr>
                            <m:t>𝑑𝑠</m:t>
                          </m:r>
                        </m:e>
                      </m:nary>
                    </m:oMath>
                  </m:oMathPara>
                </a14:m>
                <a:endParaRPr lang="de-DE" sz="2000" dirty="0">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1201705" y="1268760"/>
                <a:ext cx="6480720" cy="1019253"/>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1875957" y="2316576"/>
                <a:ext cx="4438316" cy="78091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Sup>
                        <m:sSubSupPr>
                          <m:ctrlPr>
                            <a:rPr lang="de-DE" sz="2000" b="0" i="1" smtClean="0">
                              <a:latin typeface="Cambria Math" panose="02040503050406030204" pitchFamily="18" charset="0"/>
                            </a:rPr>
                          </m:ctrlPr>
                        </m:sSubSupPr>
                        <m:e>
                          <m:d>
                            <m:dPr>
                              <m:begChr m:val="["/>
                              <m:endChr m:val="]"/>
                              <m:ctrlPr>
                                <a:rPr lang="de-DE" sz="2000" i="1">
                                  <a:latin typeface="Cambria Math" panose="02040503050406030204" pitchFamily="18" charset="0"/>
                                </a:rPr>
                              </m:ctrlPr>
                            </m:dPr>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3</m:t>
                                  </m:r>
                                </m:den>
                              </m:f>
                              <m:sSup>
                                <m:sSupPr>
                                  <m:ctrlPr>
                                    <a:rPr lang="de-DE" sz="2000" i="1">
                                      <a:latin typeface="Cambria Math" panose="02040503050406030204" pitchFamily="18" charset="0"/>
                                    </a:rPr>
                                  </m:ctrlPr>
                                </m:sSupPr>
                                <m:e>
                                  <m:r>
                                    <a:rPr lang="de-DE" sz="2000" i="1">
                                      <a:latin typeface="Cambria Math"/>
                                    </a:rPr>
                                    <m:t>𝑠</m:t>
                                  </m:r>
                                </m:e>
                                <m:sup>
                                  <m:r>
                                    <a:rPr lang="de-DE" sz="2000" i="1">
                                      <a:latin typeface="Cambria Math"/>
                                    </a:rPr>
                                    <m:t>3</m:t>
                                  </m:r>
                                </m:sup>
                              </m:sSup>
                            </m:e>
                          </m:d>
                        </m:e>
                        <m:sub>
                          <m:r>
                            <a:rPr lang="de-DE" sz="2000" b="0" i="1" smtClean="0">
                              <a:latin typeface="Cambria Math"/>
                            </a:rPr>
                            <m:t>0</m:t>
                          </m:r>
                        </m:sub>
                        <m:sup>
                          <m:r>
                            <a:rPr lang="de-DE" sz="2000" b="0" i="1" smtClean="0">
                              <a:latin typeface="Cambria Math"/>
                            </a:rPr>
                            <m:t>1</m:t>
                          </m:r>
                        </m:sup>
                      </m:sSubSup>
                      <m:r>
                        <a:rPr lang="de-DE" sz="2000" b="0" i="1" smtClean="0">
                          <a:latin typeface="Cambria Math"/>
                        </a:rPr>
                        <m:t>+</m:t>
                      </m:r>
                      <m:sSubSup>
                        <m:sSubSupPr>
                          <m:ctrlPr>
                            <a:rPr lang="de-DE" sz="2000" i="1">
                              <a:latin typeface="Cambria Math" panose="02040503050406030204" pitchFamily="18" charset="0"/>
                            </a:rPr>
                          </m:ctrlPr>
                        </m:sSubSupPr>
                        <m:e>
                          <m:d>
                            <m:dPr>
                              <m:begChr m:val="["/>
                              <m:endChr m:val="]"/>
                              <m:ctrlPr>
                                <a:rPr lang="de-DE" sz="2000" i="1">
                                  <a:latin typeface="Cambria Math" panose="02040503050406030204" pitchFamily="18" charset="0"/>
                                </a:rPr>
                              </m:ctrlPr>
                            </m:dPr>
                            <m:e>
                              <m:sSup>
                                <m:sSupPr>
                                  <m:ctrlPr>
                                    <a:rPr lang="de-DE" sz="2000" i="1">
                                      <a:latin typeface="Cambria Math" panose="02040503050406030204" pitchFamily="18" charset="0"/>
                                    </a:rPr>
                                  </m:ctrlPr>
                                </m:sSupPr>
                                <m:e>
                                  <m:r>
                                    <a:rPr lang="de-DE" sz="2000" i="1">
                                      <a:latin typeface="Cambria Math"/>
                                    </a:rPr>
                                    <m:t>𝑠</m:t>
                                  </m:r>
                                </m:e>
                                <m:sup>
                                  <m:r>
                                    <a:rPr lang="de-DE" sz="2000" b="0" i="1" smtClean="0">
                                      <a:latin typeface="Cambria Math"/>
                                    </a:rPr>
                                    <m:t>2</m:t>
                                  </m:r>
                                </m:sup>
                              </m:sSup>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3</m:t>
                                  </m:r>
                                </m:den>
                              </m:f>
                              <m:sSup>
                                <m:sSupPr>
                                  <m:ctrlPr>
                                    <a:rPr lang="de-DE" sz="2000" i="1">
                                      <a:latin typeface="Cambria Math" panose="02040503050406030204" pitchFamily="18" charset="0"/>
                                    </a:rPr>
                                  </m:ctrlPr>
                                </m:sSupPr>
                                <m:e>
                                  <m:r>
                                    <a:rPr lang="de-DE" sz="2000" i="1">
                                      <a:latin typeface="Cambria Math"/>
                                    </a:rPr>
                                    <m:t>𝑠</m:t>
                                  </m:r>
                                </m:e>
                                <m:sup>
                                  <m:r>
                                    <a:rPr lang="de-DE" sz="2000" i="1">
                                      <a:latin typeface="Cambria Math"/>
                                    </a:rPr>
                                    <m:t>3</m:t>
                                  </m:r>
                                </m:sup>
                              </m:sSup>
                            </m:e>
                          </m:d>
                        </m:e>
                        <m:sub>
                          <m:r>
                            <a:rPr lang="de-DE" sz="2000" b="0" i="1" smtClean="0">
                              <a:latin typeface="Cambria Math"/>
                            </a:rPr>
                            <m:t>1</m:t>
                          </m:r>
                        </m:sub>
                        <m:sup>
                          <m:r>
                            <a:rPr lang="de-DE" sz="2000" b="0" i="1" smtClean="0">
                              <a:latin typeface="Cambria Math"/>
                            </a:rPr>
                            <m:t>2</m:t>
                          </m:r>
                        </m:sup>
                      </m:sSubSup>
                      <m:r>
                        <a:rPr lang="de-DE" sz="2000" b="0" i="1" smtClean="0">
                          <a:latin typeface="Cambria Math"/>
                        </a:rPr>
                        <m:t>=1</m:t>
                      </m:r>
                    </m:oMath>
                  </m:oMathPara>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875957" y="2316576"/>
                <a:ext cx="4438316" cy="78091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1201705" y="3185866"/>
                <a:ext cx="6480720" cy="101925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𝑈</m:t>
                          </m:r>
                        </m:e>
                      </m:d>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m:t>
                          </m:r>
                          <m:r>
                            <a:rPr lang="de-DE" sz="2000" b="0" i="1" smtClean="0">
                              <a:latin typeface="Cambria Math"/>
                              <a:ea typeface="Cambria Math"/>
                            </a:rPr>
                            <m:t>∞</m:t>
                          </m:r>
                        </m:sub>
                        <m:sup>
                          <m:r>
                            <a:rPr lang="de-DE" sz="2000" b="0" i="1" smtClean="0">
                              <a:latin typeface="Cambria Math"/>
                              <a:ea typeface="Cambria Math"/>
                            </a:rPr>
                            <m:t>∞</m:t>
                          </m:r>
                        </m:sup>
                        <m:e>
                          <m:r>
                            <a:rPr lang="de-DE" sz="2000" b="0" i="1" smtClean="0">
                              <a:latin typeface="Cambria Math"/>
                            </a:rPr>
                            <m:t>𝑢</m:t>
                          </m:r>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𝑈</m:t>
                              </m:r>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 </m:t>
                          </m:r>
                          <m:r>
                            <a:rPr lang="de-DE" sz="2000" b="0" i="1" smtClean="0">
                              <a:latin typeface="Cambria Math"/>
                            </a:rPr>
                            <m:t>𝑑𝑢</m:t>
                          </m:r>
                        </m:e>
                      </m:nary>
                      <m:r>
                        <a:rPr lang="de-DE" sz="2000" b="0" i="1" smtClean="0">
                          <a:latin typeface="Cambria Math"/>
                        </a:rPr>
                        <m:t>=</m:t>
                      </m:r>
                      <m:nary>
                        <m:naryPr>
                          <m:limLoc m:val="undOvr"/>
                          <m:ctrlPr>
                            <a:rPr lang="de-DE" sz="2000" i="1">
                              <a:latin typeface="Cambria Math" panose="02040503050406030204" pitchFamily="18" charset="0"/>
                            </a:rPr>
                          </m:ctrlPr>
                        </m:naryPr>
                        <m:sub>
                          <m:r>
                            <m:rPr>
                              <m:brk m:alnAt="24"/>
                            </m:rPr>
                            <a:rPr lang="de-DE" sz="2000" b="0" i="1" smtClean="0">
                              <a:latin typeface="Cambria Math"/>
                            </a:rPr>
                            <m:t>0</m:t>
                          </m:r>
                        </m:sub>
                        <m:sup>
                          <m:r>
                            <a:rPr lang="de-DE" sz="2000" b="0" i="1" smtClean="0">
                              <a:latin typeface="Cambria Math"/>
                              <a:ea typeface="Cambria Math"/>
                            </a:rPr>
                            <m:t>1</m:t>
                          </m:r>
                        </m:sup>
                        <m:e>
                          <m:r>
                            <a:rPr lang="de-DE" sz="2000" b="0" i="1" smtClean="0">
                              <a:latin typeface="Cambria Math"/>
                              <a:ea typeface="Cambria Math"/>
                            </a:rPr>
                            <m:t>−</m:t>
                          </m:r>
                          <m:r>
                            <a:rPr lang="de-DE" sz="2000" i="1">
                              <a:latin typeface="Cambria Math"/>
                            </a:rPr>
                            <m:t>𝑢</m:t>
                          </m:r>
                          <m:r>
                            <a:rPr lang="de-DE" sz="2000" b="0" i="1" smtClean="0">
                              <a:latin typeface="Cambria Math"/>
                            </a:rPr>
                            <m:t> </m:t>
                          </m:r>
                          <m:r>
                            <a:rPr lang="de-DE" sz="2000" b="0" i="1" smtClean="0">
                              <a:latin typeface="Cambria Math"/>
                            </a:rPr>
                            <m:t>𝑙𝑛</m:t>
                          </m:r>
                          <m:d>
                            <m:dPr>
                              <m:ctrlPr>
                                <a:rPr lang="de-DE" sz="2000" b="0" i="1" smtClean="0">
                                  <a:latin typeface="Cambria Math" panose="02040503050406030204" pitchFamily="18" charset="0"/>
                                </a:rPr>
                              </m:ctrlPr>
                            </m:dPr>
                            <m:e>
                              <m:r>
                                <a:rPr lang="de-DE" sz="2000" b="0" i="1" smtClean="0">
                                  <a:latin typeface="Cambria Math"/>
                                </a:rPr>
                                <m:t>𝑢</m:t>
                              </m:r>
                            </m:e>
                          </m:d>
                          <m:r>
                            <a:rPr lang="de-DE" sz="2000" i="1">
                              <a:latin typeface="Cambria Math"/>
                            </a:rPr>
                            <m:t> </m:t>
                          </m:r>
                          <m:r>
                            <a:rPr lang="de-DE" sz="2000" i="1">
                              <a:latin typeface="Cambria Math"/>
                            </a:rPr>
                            <m:t>𝑑𝑢</m:t>
                          </m:r>
                        </m:e>
                      </m:nary>
                      <m:r>
                        <a:rPr lang="de-DE" sz="2000" b="0" i="1" smtClean="0">
                          <a:latin typeface="Cambria Math"/>
                        </a:rPr>
                        <m:t>=…=0.25</m:t>
                      </m:r>
                    </m:oMath>
                  </m:oMathPara>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201705" y="3185866"/>
                <a:ext cx="6480720" cy="1019253"/>
              </a:xfrm>
              <a:prstGeom prst="rect">
                <a:avLst/>
              </a:prstGeom>
              <a:blipFill rotWithShape="1">
                <a:blip r:embed="rId5"/>
                <a:stretch>
                  <a:fillRect/>
                </a:stretch>
              </a:blipFill>
            </p:spPr>
            <p:txBody>
              <a:bodyPr/>
              <a:lstStyle/>
              <a:p>
                <a:r>
                  <a:rPr lang="de-DE">
                    <a:noFill/>
                  </a:rPr>
                  <a:t> </a:t>
                </a:r>
              </a:p>
            </p:txBody>
          </p:sp>
        </mc:Fallback>
      </mc:AlternateContent>
      <p:sp>
        <p:nvSpPr>
          <p:cNvPr id="12" name="Geschweifte Klammer rechts 11"/>
          <p:cNvSpPr/>
          <p:nvPr/>
        </p:nvSpPr>
        <p:spPr>
          <a:xfrm rot="5400000">
            <a:off x="6272170" y="3457018"/>
            <a:ext cx="200058" cy="1296145"/>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3" name="Textfeld 12"/>
          <p:cNvSpPr txBox="1"/>
          <p:nvPr/>
        </p:nvSpPr>
        <p:spPr>
          <a:xfrm>
            <a:off x="5292080" y="4307275"/>
            <a:ext cx="2520280" cy="400110"/>
          </a:xfrm>
          <a:prstGeom prst="rect">
            <a:avLst/>
          </a:prstGeom>
          <a:noFill/>
        </p:spPr>
        <p:txBody>
          <a:bodyPr wrap="square" rtlCol="0">
            <a:spAutoFit/>
          </a:bodyPr>
          <a:lstStyle/>
          <a:p>
            <a:r>
              <a:rPr lang="de-DE" sz="2000" dirty="0">
                <a:latin typeface="+mn-lt"/>
              </a:rPr>
              <a:t>Partielles Integrieren</a:t>
            </a:r>
          </a:p>
        </p:txBody>
      </p:sp>
      <p:sp>
        <p:nvSpPr>
          <p:cNvPr id="15" name="Textfeld 14"/>
          <p:cNvSpPr txBox="1">
            <a:spLocks noChangeArrowheads="1"/>
          </p:cNvSpPr>
          <p:nvPr/>
        </p:nvSpPr>
        <p:spPr bwMode="auto">
          <a:xfrm>
            <a:off x="468313" y="4941168"/>
            <a:ext cx="302356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Weitere Beispiele </a:t>
            </a:r>
            <a:r>
              <a:rPr lang="de-DE" sz="2000" dirty="0">
                <a:solidFill>
                  <a:srgbClr val="0070C0"/>
                </a:solidFill>
                <a:latin typeface="+mn-lt"/>
              </a:rPr>
              <a:t>●</a:t>
            </a:r>
            <a:endParaRPr lang="de-DE" sz="2000" b="1" dirty="0">
              <a:solidFill>
                <a:srgbClr val="0070C0"/>
              </a:solidFill>
              <a:latin typeface="+mn-lt"/>
            </a:endParaRPr>
          </a:p>
        </p:txBody>
      </p:sp>
      <p:sp>
        <p:nvSpPr>
          <p:cNvPr id="16" name="Textfeld 15"/>
          <p:cNvSpPr txBox="1"/>
          <p:nvPr/>
        </p:nvSpPr>
        <p:spPr>
          <a:xfrm>
            <a:off x="468312" y="5367176"/>
            <a:ext cx="7344047" cy="1015663"/>
          </a:xfrm>
          <a:prstGeom prst="rect">
            <a:avLst/>
          </a:prstGeom>
          <a:noFill/>
        </p:spPr>
        <p:txBody>
          <a:bodyPr wrap="square" rtlCol="0">
            <a:spAutoFit/>
          </a:bodyPr>
          <a:lstStyle/>
          <a:p>
            <a:r>
              <a:rPr lang="de-DE" sz="2000" dirty="0">
                <a:latin typeface="+mn-lt"/>
              </a:rPr>
              <a:t>Die Rechenregeln (i) und (ii) von Satz 7.2.1 gelten nicht nur für</a:t>
            </a:r>
          </a:p>
          <a:p>
            <a:r>
              <a:rPr lang="de-DE" sz="2000" dirty="0">
                <a:latin typeface="+mn-lt"/>
              </a:rPr>
              <a:t>Summen und Produkte, sondern für nahezu beliebige Funktionen.</a:t>
            </a:r>
          </a:p>
          <a:p>
            <a:r>
              <a:rPr lang="de-DE" sz="2000" dirty="0">
                <a:latin typeface="+mn-lt"/>
              </a:rPr>
              <a:t>Beispielhafte Ausführungen hierzu im LB S</a:t>
            </a:r>
            <a:r>
              <a:rPr lang="de-DE" sz="2000">
                <a:latin typeface="+mn-lt"/>
              </a:rPr>
              <a:t>. 346-347. </a:t>
            </a:r>
            <a:endParaRPr lang="de-DE" sz="2000" dirty="0">
              <a:latin typeface="+mn-lt"/>
            </a:endParaRPr>
          </a:p>
        </p:txBody>
      </p:sp>
    </p:spTree>
    <p:extLst>
      <p:ext uri="{BB962C8B-B14F-4D97-AF65-F5344CB8AC3E}">
        <p14:creationId xmlns:p14="http://schemas.microsoft.com/office/powerpoint/2010/main" val="780923763"/>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445</a:t>
            </a:r>
            <a:endParaRPr lang="de-DE" sz="8000" b="1" dirty="0">
              <a:solidFill>
                <a:schemeClr val="tx1"/>
              </a:solidFill>
              <a:latin typeface="+mj-lt"/>
            </a:endParaRPr>
          </a:p>
        </p:txBody>
      </p:sp>
      <p:sp>
        <p:nvSpPr>
          <p:cNvPr id="6" name="Textfeld 9"/>
          <p:cNvSpPr txBox="1">
            <a:spLocks noChangeArrowheads="1"/>
          </p:cNvSpPr>
          <p:nvPr/>
        </p:nvSpPr>
        <p:spPr bwMode="auto">
          <a:xfrm>
            <a:off x="466666" y="1036268"/>
            <a:ext cx="540147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Theoretische Varianz und Standardabweichung</a:t>
            </a:r>
          </a:p>
        </p:txBody>
      </p:sp>
      <p:sp>
        <p:nvSpPr>
          <p:cNvPr id="7" name="Textfeld 6"/>
          <p:cNvSpPr txBox="1">
            <a:spLocks noChangeArrowheads="1"/>
          </p:cNvSpPr>
          <p:nvPr/>
        </p:nvSpPr>
        <p:spPr bwMode="auto">
          <a:xfrm>
            <a:off x="468313" y="1623493"/>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und Notation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74099" y="5316508"/>
            <a:ext cx="2628292" cy="400110"/>
          </a:xfrm>
          <a:prstGeom prst="rect">
            <a:avLst/>
          </a:prstGeom>
          <a:noFill/>
        </p:spPr>
        <p:txBody>
          <a:bodyPr wrap="square" rtlCol="0">
            <a:spAutoFit/>
          </a:bodyPr>
          <a:lstStyle/>
          <a:p>
            <a:r>
              <a:rPr lang="de-DE" sz="2000" dirty="0">
                <a:latin typeface="+mn-lt"/>
              </a:rPr>
              <a:t>Empirisches Pendant: </a:t>
            </a:r>
          </a:p>
        </p:txBody>
      </p:sp>
      <mc:AlternateContent xmlns:mc="http://schemas.openxmlformats.org/markup-compatibility/2006" xmlns:a14="http://schemas.microsoft.com/office/drawing/2010/main">
        <mc:Choice Requires="a14">
          <p:sp>
            <p:nvSpPr>
              <p:cNvPr id="11" name="Textfeld 10"/>
              <p:cNvSpPr txBox="1"/>
              <p:nvPr/>
            </p:nvSpPr>
            <p:spPr>
              <a:xfrm>
                <a:off x="3028552" y="5050249"/>
                <a:ext cx="2559796"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e>
                            <m:sup>
                              <m:r>
                                <a:rPr lang="de-DE" sz="2000" b="0" i="1" smtClean="0">
                                  <a:solidFill>
                                    <a:schemeClr val="tx1"/>
                                  </a:solidFill>
                                  <a:latin typeface="Cambria Math"/>
                                </a:rPr>
                                <m:t>2</m:t>
                              </m:r>
                            </m:sup>
                          </m:sSup>
                        </m:e>
                      </m:nary>
                    </m:oMath>
                  </m:oMathPara>
                </a14:m>
                <a:endParaRPr lang="de-DE" sz="200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3028552" y="5050249"/>
                <a:ext cx="2559796" cy="932628"/>
              </a:xfrm>
              <a:prstGeom prst="rect">
                <a:avLst/>
              </a:prstGeom>
              <a:blipFill>
                <a:blip r:embed="rId3"/>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4"/>
          <a:stretch>
            <a:fillRect/>
          </a:stretch>
        </p:blipFill>
        <p:spPr>
          <a:xfrm>
            <a:off x="457200" y="2244087"/>
            <a:ext cx="7610475" cy="2600325"/>
          </a:xfrm>
          <a:prstGeom prst="rect">
            <a:avLst/>
          </a:prstGeom>
        </p:spPr>
      </p:pic>
    </p:spTree>
    <p:extLst>
      <p:ext uri="{BB962C8B-B14F-4D97-AF65-F5344CB8AC3E}">
        <p14:creationId xmlns:p14="http://schemas.microsoft.com/office/powerpoint/2010/main" val="2836869259"/>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446</a:t>
            </a:r>
            <a:endParaRPr lang="de-DE" sz="8000" b="1" dirty="0">
              <a:solidFill>
                <a:schemeClr val="tx1"/>
              </a:solidFill>
              <a:latin typeface="+mj-lt"/>
            </a:endParaRPr>
          </a:p>
        </p:txBody>
      </p:sp>
      <p:sp>
        <p:nvSpPr>
          <p:cNvPr id="10" name="Textfeld 9"/>
          <p:cNvSpPr txBox="1">
            <a:spLocks noChangeArrowheads="1"/>
          </p:cNvSpPr>
          <p:nvPr/>
        </p:nvSpPr>
        <p:spPr bwMode="auto">
          <a:xfrm>
            <a:off x="468313" y="1124744"/>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Verschiebungsformel für die theoretische Varianz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468313" y="1694846"/>
            <a:ext cx="1223368" cy="400110"/>
          </a:xfrm>
          <a:prstGeom prst="rect">
            <a:avLst/>
          </a:prstGeom>
          <a:noFill/>
        </p:spPr>
        <p:txBody>
          <a:bodyPr wrap="square" rtlCol="0">
            <a:spAutoFit/>
          </a:bodyPr>
          <a:lstStyle/>
          <a:p>
            <a:r>
              <a:rPr lang="de-DE" sz="2000" dirty="0">
                <a:latin typeface="+mn-lt"/>
              </a:rPr>
              <a:t>Es gilt: </a:t>
            </a:r>
          </a:p>
        </p:txBody>
      </p:sp>
      <mc:AlternateContent xmlns:mc="http://schemas.openxmlformats.org/markup-compatibility/2006" xmlns:a14="http://schemas.microsoft.com/office/drawing/2010/main">
        <mc:Choice Requires="a14">
          <p:sp>
            <p:nvSpPr>
              <p:cNvPr id="12" name="Textfeld 11"/>
              <p:cNvSpPr txBox="1"/>
              <p:nvPr/>
            </p:nvSpPr>
            <p:spPr>
              <a:xfrm>
                <a:off x="1547664" y="1629771"/>
                <a:ext cx="5688631" cy="55605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r>
                        <a:rPr lang="de-DE" sz="2000" b="0" i="1" smtClean="0">
                          <a:solidFill>
                            <a:schemeClr val="tx1"/>
                          </a:solidFill>
                          <a:latin typeface="Cambria Math"/>
                        </a:rPr>
                        <m:t>𝐸</m:t>
                      </m:r>
                      <m:d>
                        <m:dPr>
                          <m:begChr m:val="["/>
                          <m:endChr m:val="]"/>
                          <m:ctrlPr>
                            <a:rPr lang="de-DE" sz="2000" i="1">
                              <a:solidFill>
                                <a:schemeClr val="tx1"/>
                              </a:solidFill>
                              <a:latin typeface="Cambria Math" panose="02040503050406030204" pitchFamily="18" charset="0"/>
                            </a:rPr>
                          </m:ctrlPr>
                        </m:dPr>
                        <m:e>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m:t>
                                  </m:r>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e>
                                  </m:d>
                                </m:e>
                              </m:d>
                            </m:e>
                            <m:sup>
                              <m:r>
                                <a:rPr lang="de-DE" sz="2000" i="1">
                                  <a:solidFill>
                                    <a:schemeClr val="tx1"/>
                                  </a:solidFill>
                                  <a:latin typeface="Cambria Math"/>
                                </a:rPr>
                                <m:t>2</m:t>
                              </m:r>
                            </m:sup>
                          </m:sSup>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i="1">
                          <a:solidFill>
                            <a:schemeClr val="tx1"/>
                          </a:solidFill>
                          <a:latin typeface="Cambria Math"/>
                        </a:rPr>
                        <m:t>−</m:t>
                      </m:r>
                      <m:sSup>
                        <m:sSupPr>
                          <m:ctrlPr>
                            <a:rPr lang="de-DE" sz="2000" i="1" smtClean="0">
                              <a:solidFill>
                                <a:schemeClr val="tx1"/>
                              </a:solidFill>
                              <a:latin typeface="Cambria Math" panose="02040503050406030204" pitchFamily="18" charset="0"/>
                            </a:rPr>
                          </m:ctrlPr>
                        </m:sSupPr>
                        <m:e>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e>
                          </m:d>
                        </m:e>
                        <m:sup>
                          <m:r>
                            <a:rPr lang="de-DE" sz="2000" b="0" i="1" smtClean="0">
                              <a:solidFill>
                                <a:schemeClr val="tx1"/>
                              </a:solidFill>
                              <a:latin typeface="Cambria Math"/>
                            </a:rPr>
                            <m:t>2</m:t>
                          </m:r>
                        </m:sup>
                      </m:sSup>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547664" y="1629771"/>
                <a:ext cx="5688631" cy="556050"/>
              </a:xfrm>
              <a:prstGeom prst="rect">
                <a:avLst/>
              </a:prstGeom>
              <a:blipFill rotWithShape="1">
                <a:blip r:embed="rId3"/>
                <a:stretch>
                  <a:fillRect/>
                </a:stretch>
              </a:blipFill>
            </p:spPr>
            <p:txBody>
              <a:bodyPr/>
              <a:lstStyle/>
              <a:p>
                <a:r>
                  <a:rPr lang="de-DE">
                    <a:noFill/>
                  </a:rPr>
                  <a:t> </a:t>
                </a:r>
              </a:p>
            </p:txBody>
          </p:sp>
        </mc:Fallback>
      </mc:AlternateContent>
      <p:sp>
        <p:nvSpPr>
          <p:cNvPr id="13" name="Textfeld 12"/>
          <p:cNvSpPr txBox="1"/>
          <p:nvPr/>
        </p:nvSpPr>
        <p:spPr>
          <a:xfrm>
            <a:off x="468311" y="3020168"/>
            <a:ext cx="1224472" cy="400110"/>
          </a:xfrm>
          <a:prstGeom prst="rect">
            <a:avLst/>
          </a:prstGeom>
          <a:noFill/>
        </p:spPr>
        <p:txBody>
          <a:bodyPr wrap="square" rtlCol="0">
            <a:spAutoFit/>
          </a:bodyPr>
          <a:lstStyle/>
          <a:p>
            <a:r>
              <a:rPr lang="de-DE" sz="2000" dirty="0">
                <a:latin typeface="+mn-lt"/>
              </a:rPr>
              <a:t>Beweis:</a:t>
            </a:r>
          </a:p>
        </p:txBody>
      </p:sp>
      <mc:AlternateContent xmlns:mc="http://schemas.openxmlformats.org/markup-compatibility/2006" xmlns:a14="http://schemas.microsoft.com/office/drawing/2010/main">
        <mc:Choice Requires="a14">
          <p:sp>
            <p:nvSpPr>
              <p:cNvPr id="15" name="Textfeld 14"/>
              <p:cNvSpPr txBox="1"/>
              <p:nvPr/>
            </p:nvSpPr>
            <p:spPr>
              <a:xfrm>
                <a:off x="1547662" y="2942198"/>
                <a:ext cx="4896160" cy="55605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begChr m:val="["/>
                          <m:endChr m:val="]"/>
                          <m:ctrlPr>
                            <a:rPr lang="de-DE" sz="2000" b="0" i="1" smtClean="0">
                              <a:solidFill>
                                <a:schemeClr val="tx1"/>
                              </a:solidFill>
                              <a:latin typeface="Cambria Math" panose="02040503050406030204" pitchFamily="18" charset="0"/>
                            </a:rPr>
                          </m:ctrlPr>
                        </m:dPr>
                        <m:e>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m:t>
                                  </m:r>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e>
                                  </m:d>
                                </m:e>
                              </m:d>
                            </m:e>
                            <m:sup>
                              <m:r>
                                <a:rPr lang="de-DE" sz="2000" i="1">
                                  <a:solidFill>
                                    <a:schemeClr val="tx1"/>
                                  </a:solidFill>
                                  <a:latin typeface="Cambria Math"/>
                                </a:rPr>
                                <m:t>2</m:t>
                              </m:r>
                            </m:sup>
                          </m:sSup>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r>
                            <a:rPr lang="de-DE" sz="2000" b="0" i="1" smtClean="0">
                              <a:solidFill>
                                <a:schemeClr val="tx1"/>
                              </a:solidFill>
                              <a:latin typeface="Cambria Math"/>
                            </a:rPr>
                            <m:t>−2</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𝜇</m:t>
                              </m:r>
                            </m:e>
                            <m:sub>
                              <m:r>
                                <a:rPr lang="de-DE" sz="2000" b="0" i="1" smtClean="0">
                                  <a:solidFill>
                                    <a:schemeClr val="tx1"/>
                                  </a:solidFill>
                                  <a:latin typeface="Cambria Math"/>
                                </a:rPr>
                                <m:t>𝑋</m:t>
                              </m:r>
                            </m:sub>
                          </m:sSub>
                          <m:r>
                            <a:rPr lang="de-DE" sz="2000" b="0" i="1" smtClean="0">
                              <a:solidFill>
                                <a:schemeClr val="tx1"/>
                              </a:solidFill>
                              <a:latin typeface="Cambria Math"/>
                            </a:rPr>
                            <m:t>𝑋</m:t>
                          </m:r>
                          <m:r>
                            <a:rPr lang="de-DE" sz="2000" b="0" i="1" smtClean="0">
                              <a:solidFill>
                                <a:schemeClr val="tx1"/>
                              </a:solidFill>
                              <a:latin typeface="Cambria Math"/>
                            </a:rPr>
                            <m:t>+</m:t>
                          </m:r>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ea typeface="Cambria Math"/>
                                </a:rPr>
                                <m:t>𝜇</m:t>
                              </m:r>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e>
                      </m:d>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547662" y="2942198"/>
                <a:ext cx="4896160" cy="556050"/>
              </a:xfrm>
              <a:prstGeom prst="rect">
                <a:avLst/>
              </a:prstGeom>
              <a:blipFill rotWithShape="1">
                <a:blip r:embed="rId4"/>
                <a:stretch>
                  <a:fillRect/>
                </a:stretch>
              </a:blipFill>
            </p:spPr>
            <p:txBody>
              <a:bodyPr/>
              <a:lstStyle/>
              <a:p>
                <a:r>
                  <a:rPr lang="de-DE">
                    <a:noFill/>
                  </a:rPr>
                  <a:t> </a:t>
                </a:r>
              </a:p>
            </p:txBody>
          </p:sp>
        </mc:Fallback>
      </mc:AlternateContent>
      <p:sp>
        <p:nvSpPr>
          <p:cNvPr id="19" name="Geschweifte Klammer rechts 18"/>
          <p:cNvSpPr/>
          <p:nvPr/>
        </p:nvSpPr>
        <p:spPr>
          <a:xfrm rot="5400000">
            <a:off x="3892318" y="1989952"/>
            <a:ext cx="206847" cy="468436"/>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0" name="Textfeld 19"/>
              <p:cNvSpPr txBox="1"/>
              <p:nvPr/>
            </p:nvSpPr>
            <p:spPr>
              <a:xfrm>
                <a:off x="3743908" y="2303480"/>
                <a:ext cx="468436"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i="1" smtClean="0">
                              <a:solidFill>
                                <a:schemeClr val="tx1"/>
                              </a:solidFill>
                              <a:latin typeface="Cambria Math"/>
                              <a:ea typeface="Cambria Math"/>
                            </a:rPr>
                            <m:t>𝜇</m:t>
                          </m:r>
                        </m:e>
                        <m:sub>
                          <m:r>
                            <a:rPr lang="de-DE" sz="2000" b="0" i="1" smtClean="0">
                              <a:solidFill>
                                <a:schemeClr val="tx1"/>
                              </a:solidFill>
                              <a:latin typeface="Cambria Math"/>
                            </a:rPr>
                            <m:t>𝑋</m:t>
                          </m:r>
                        </m:sub>
                      </m:sSub>
                    </m:oMath>
                  </m:oMathPara>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3743908" y="2303480"/>
                <a:ext cx="468436" cy="400110"/>
              </a:xfrm>
              <a:prstGeom prst="rect">
                <a:avLst/>
              </a:prstGeom>
              <a:blipFill rotWithShape="1">
                <a:blip r:embed="rId5"/>
                <a:stretch>
                  <a:fillRect b="-606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3392317" y="3579251"/>
                <a:ext cx="4896160" cy="404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r>
                        <a:rPr lang="de-DE" sz="2000" i="1">
                          <a:solidFill>
                            <a:schemeClr val="tx1"/>
                          </a:solidFill>
                          <a:latin typeface="Cambria Math"/>
                        </a:rPr>
                        <m:t>2</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rPr>
                            <m:t>𝑋</m:t>
                          </m:r>
                        </m:sub>
                      </m:sSub>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e>
                      </m:d>
                      <m:r>
                        <a:rPr lang="de-DE" sz="2000" b="0" i="1" smtClean="0">
                          <a:solidFill>
                            <a:schemeClr val="tx1"/>
                          </a:solidFill>
                          <a:latin typeface="Cambria Math"/>
                        </a:rPr>
                        <m:t>+</m:t>
                      </m:r>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sSubSup>
                            <m:sSubSupPr>
                              <m:ctrlPr>
                                <a:rPr lang="de-DE" sz="2000" i="1">
                                  <a:solidFill>
                                    <a:schemeClr val="tx1"/>
                                  </a:solidFill>
                                  <a:latin typeface="Cambria Math" panose="02040503050406030204" pitchFamily="18" charset="0"/>
                                </a:rPr>
                              </m:ctrlPr>
                            </m:sSubSupPr>
                            <m:e>
                              <m:r>
                                <a:rPr lang="de-DE" sz="2000" i="1">
                                  <a:solidFill>
                                    <a:schemeClr val="tx1"/>
                                  </a:solidFill>
                                  <a:latin typeface="Cambria Math"/>
                                  <a:ea typeface="Cambria Math"/>
                                </a:rPr>
                                <m:t>𝜇</m:t>
                              </m:r>
                            </m:e>
                            <m:sub>
                              <m:r>
                                <a:rPr lang="de-DE" sz="2000" i="1">
                                  <a:solidFill>
                                    <a:schemeClr val="tx1"/>
                                  </a:solidFill>
                                  <a:latin typeface="Cambria Math"/>
                                </a:rPr>
                                <m:t>𝑋</m:t>
                              </m:r>
                            </m:sub>
                            <m:sup>
                              <m:r>
                                <a:rPr lang="de-DE" sz="2000" i="1">
                                  <a:solidFill>
                                    <a:schemeClr val="tx1"/>
                                  </a:solidFill>
                                  <a:latin typeface="Cambria Math"/>
                                </a:rPr>
                                <m:t>2</m:t>
                              </m:r>
                            </m:sup>
                          </m:sSubSup>
                        </m:e>
                      </m:d>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3392317" y="3579251"/>
                <a:ext cx="4896160" cy="404406"/>
              </a:xfrm>
              <a:prstGeom prst="rect">
                <a:avLst/>
              </a:prstGeom>
              <a:blipFill rotWithShape="1">
                <a:blip r:embed="rId6"/>
                <a:stretch>
                  <a:fillRect b="-757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3392317" y="4136057"/>
                <a:ext cx="4896160" cy="404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r>
                        <a:rPr lang="de-DE" sz="2000" i="1">
                          <a:solidFill>
                            <a:schemeClr val="tx1"/>
                          </a:solidFill>
                          <a:latin typeface="Cambria Math"/>
                        </a:rPr>
                        <m:t>2</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rPr>
                            <m:t>𝑋</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rPr>
                            <m:t>𝑋</m:t>
                          </m:r>
                        </m:sub>
                      </m:sSub>
                      <m:r>
                        <a:rPr lang="de-DE" sz="2000" b="0" i="1" smtClean="0">
                          <a:solidFill>
                            <a:schemeClr val="tx1"/>
                          </a:solidFill>
                          <a:latin typeface="Cambria Math"/>
                        </a:rPr>
                        <m:t>+</m:t>
                      </m:r>
                      <m:sSubSup>
                        <m:sSubSupPr>
                          <m:ctrlPr>
                            <a:rPr lang="de-DE" sz="2000" i="1">
                              <a:solidFill>
                                <a:schemeClr val="tx1"/>
                              </a:solidFill>
                              <a:latin typeface="Cambria Math" panose="02040503050406030204" pitchFamily="18" charset="0"/>
                            </a:rPr>
                          </m:ctrlPr>
                        </m:sSubSupPr>
                        <m:e>
                          <m:r>
                            <a:rPr lang="de-DE" sz="2000" i="1">
                              <a:solidFill>
                                <a:schemeClr val="tx1"/>
                              </a:solidFill>
                              <a:latin typeface="Cambria Math"/>
                              <a:ea typeface="Cambria Math"/>
                            </a:rPr>
                            <m:t>𝜇</m:t>
                          </m:r>
                        </m:e>
                        <m:sub>
                          <m:r>
                            <a:rPr lang="de-DE" sz="2000" i="1">
                              <a:solidFill>
                                <a:schemeClr val="tx1"/>
                              </a:solidFill>
                              <a:latin typeface="Cambria Math"/>
                            </a:rPr>
                            <m:t>𝑋</m:t>
                          </m:r>
                        </m:sub>
                        <m:sup>
                          <m:r>
                            <a:rPr lang="de-DE" sz="2000" i="1">
                              <a:solidFill>
                                <a:schemeClr val="tx1"/>
                              </a:solidFill>
                              <a:latin typeface="Cambria Math"/>
                            </a:rPr>
                            <m:t>2</m:t>
                          </m:r>
                        </m:sup>
                      </m:sSubSup>
                    </m:oMath>
                  </m:oMathPara>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3392317" y="4136057"/>
                <a:ext cx="4896160" cy="404406"/>
              </a:xfrm>
              <a:prstGeom prst="rect">
                <a:avLst/>
              </a:prstGeom>
              <a:blipFill rotWithShape="1">
                <a:blip r:embed="rId7"/>
                <a:stretch>
                  <a:fillRect b="-597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3392317" y="4692863"/>
                <a:ext cx="4896160" cy="404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sSubSup>
                        <m:sSubSupPr>
                          <m:ctrlPr>
                            <a:rPr lang="de-DE" sz="2000" i="1">
                              <a:solidFill>
                                <a:schemeClr val="tx1"/>
                              </a:solidFill>
                              <a:latin typeface="Cambria Math" panose="02040503050406030204" pitchFamily="18" charset="0"/>
                            </a:rPr>
                          </m:ctrlPr>
                        </m:sSubSupPr>
                        <m:e>
                          <m:r>
                            <a:rPr lang="de-DE" sz="2000" i="1">
                              <a:solidFill>
                                <a:schemeClr val="tx1"/>
                              </a:solidFill>
                              <a:latin typeface="Cambria Math"/>
                              <a:ea typeface="Cambria Math"/>
                            </a:rPr>
                            <m:t>𝜇</m:t>
                          </m:r>
                        </m:e>
                        <m:sub>
                          <m:r>
                            <a:rPr lang="de-DE" sz="2000" i="1">
                              <a:solidFill>
                                <a:schemeClr val="tx1"/>
                              </a:solidFill>
                              <a:latin typeface="Cambria Math"/>
                            </a:rPr>
                            <m:t>𝑋</m:t>
                          </m:r>
                        </m:sub>
                        <m:sup>
                          <m:r>
                            <a:rPr lang="de-DE" sz="2000" i="1">
                              <a:solidFill>
                                <a:schemeClr val="tx1"/>
                              </a:solidFill>
                              <a:latin typeface="Cambria Math"/>
                            </a:rPr>
                            <m:t>2</m:t>
                          </m:r>
                        </m:sup>
                      </m:sSubSup>
                    </m:oMath>
                  </m:oMathPara>
                </a14:m>
                <a:endParaRPr lang="de-DE" sz="2000"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3392317" y="4692863"/>
                <a:ext cx="4896160" cy="404406"/>
              </a:xfrm>
              <a:prstGeom prst="rect">
                <a:avLst/>
              </a:prstGeom>
              <a:blipFill rotWithShape="1">
                <a:blip r:embed="rId8"/>
                <a:stretch>
                  <a:fillRect b="-7576"/>
                </a:stretch>
              </a:blipFill>
            </p:spPr>
            <p:txBody>
              <a:bodyPr/>
              <a:lstStyle/>
              <a:p>
                <a:r>
                  <a:rPr lang="de-DE">
                    <a:noFill/>
                  </a:rPr>
                  <a:t> </a:t>
                </a:r>
              </a:p>
            </p:txBody>
          </p:sp>
        </mc:Fallback>
      </mc:AlternateContent>
      <p:sp>
        <p:nvSpPr>
          <p:cNvPr id="25" name="Geschweifte Klammer rechts 24"/>
          <p:cNvSpPr/>
          <p:nvPr/>
        </p:nvSpPr>
        <p:spPr>
          <a:xfrm rot="5400000">
            <a:off x="6033415" y="1917188"/>
            <a:ext cx="217388" cy="603424"/>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6" name="Textfeld 25"/>
              <p:cNvSpPr txBox="1"/>
              <p:nvPr/>
            </p:nvSpPr>
            <p:spPr>
              <a:xfrm>
                <a:off x="5907891" y="2327594"/>
                <a:ext cx="468436" cy="411651"/>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i="1" smtClean="0">
                              <a:solidFill>
                                <a:schemeClr val="tx1"/>
                              </a:solidFill>
                              <a:latin typeface="Cambria Math"/>
                              <a:ea typeface="Cambria Math"/>
                            </a:rPr>
                            <m:t>𝜇</m:t>
                          </m:r>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oMath>
                  </m:oMathPara>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5907891" y="2327594"/>
                <a:ext cx="468436" cy="411651"/>
              </a:xfrm>
              <a:prstGeom prst="rect">
                <a:avLst/>
              </a:prstGeom>
              <a:blipFill rotWithShape="1">
                <a:blip r:embed="rId9"/>
                <a:stretch>
                  <a:fillRect b="-5970"/>
                </a:stretch>
              </a:blipFill>
            </p:spPr>
            <p:txBody>
              <a:bodyPr/>
              <a:lstStyle/>
              <a:p>
                <a:r>
                  <a:rPr lang="de-DE">
                    <a:noFill/>
                  </a:rPr>
                  <a:t> </a:t>
                </a:r>
              </a:p>
            </p:txBody>
          </p:sp>
        </mc:Fallback>
      </mc:AlternateContent>
      <p:sp>
        <p:nvSpPr>
          <p:cNvPr id="28" name="Textfeld 27"/>
          <p:cNvSpPr txBox="1"/>
          <p:nvPr/>
        </p:nvSpPr>
        <p:spPr>
          <a:xfrm>
            <a:off x="448560" y="5758827"/>
            <a:ext cx="2628292" cy="400110"/>
          </a:xfrm>
          <a:prstGeom prst="rect">
            <a:avLst/>
          </a:prstGeom>
          <a:noFill/>
        </p:spPr>
        <p:txBody>
          <a:bodyPr wrap="square" rtlCol="0">
            <a:spAutoFit/>
          </a:bodyPr>
          <a:lstStyle/>
          <a:p>
            <a:r>
              <a:rPr lang="de-DE" sz="2000" dirty="0">
                <a:latin typeface="+mn-lt"/>
              </a:rPr>
              <a:t>Empirisches Pendant: </a:t>
            </a:r>
          </a:p>
        </p:txBody>
      </p:sp>
      <mc:AlternateContent xmlns:mc="http://schemas.openxmlformats.org/markup-compatibility/2006" xmlns:a14="http://schemas.microsoft.com/office/drawing/2010/main">
        <mc:Choice Requires="a14">
          <p:sp>
            <p:nvSpPr>
              <p:cNvPr id="29" name="Textfeld 28"/>
              <p:cNvSpPr txBox="1"/>
              <p:nvPr/>
            </p:nvSpPr>
            <p:spPr>
              <a:xfrm>
                <a:off x="3003013" y="5492568"/>
                <a:ext cx="3585212"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e>
                            <m:sup>
                              <m:r>
                                <a:rPr lang="de-DE" sz="2000" b="0" i="1" smtClean="0">
                                  <a:solidFill>
                                    <a:schemeClr val="tx1"/>
                                  </a:solidFill>
                                  <a:latin typeface="Cambria Math"/>
                                </a:rPr>
                                <m:t>2</m:t>
                              </m:r>
                            </m:sup>
                          </m:sSup>
                        </m:e>
                      </m:nary>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𝑥</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p>
                          <m:r>
                            <a:rPr lang="de-DE" sz="2000" b="0" i="1" smtClean="0">
                              <a:solidFill>
                                <a:schemeClr val="tx1"/>
                              </a:solidFill>
                              <a:latin typeface="Cambria Math"/>
                            </a:rPr>
                            <m:t>2</m:t>
                          </m:r>
                        </m:sup>
                      </m:sSup>
                    </m:oMath>
                  </m:oMathPara>
                </a14:m>
                <a:endParaRPr lang="de-DE" sz="2000" dirty="0">
                  <a:solidFill>
                    <a:schemeClr val="tx1"/>
                  </a:solidFill>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3003013" y="5492568"/>
                <a:ext cx="3585212" cy="932628"/>
              </a:xfrm>
              <a:prstGeom prst="rect">
                <a:avLst/>
              </a:prstGeom>
              <a:blipFill rotWithShape="1">
                <a:blip r:embed="rId10"/>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216968428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42</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595227"/>
            <a:ext cx="7143750" cy="4505325"/>
          </a:xfrm>
          <a:prstGeom prst="rect">
            <a:avLst/>
          </a:prstGeom>
        </p:spPr>
      </p:pic>
    </p:spTree>
    <p:extLst>
      <p:ext uri="{BB962C8B-B14F-4D97-AF65-F5344CB8AC3E}">
        <p14:creationId xmlns:p14="http://schemas.microsoft.com/office/powerpoint/2010/main" val="4204072693"/>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447</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der theoretischen Varianz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a:spLocks noChangeArrowheads="1"/>
          </p:cNvSpPr>
          <p:nvPr/>
        </p:nvSpPr>
        <p:spPr bwMode="auto">
          <a:xfrm>
            <a:off x="468312" y="4255325"/>
            <a:ext cx="23754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Berechnung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 name="Textfeld 1"/>
              <p:cNvSpPr txBox="1"/>
              <p:nvPr/>
            </p:nvSpPr>
            <p:spPr>
              <a:xfrm>
                <a:off x="468313" y="4652229"/>
                <a:ext cx="8352159" cy="1015663"/>
              </a:xfrm>
              <a:prstGeom prst="rect">
                <a:avLst/>
              </a:prstGeom>
              <a:noFill/>
            </p:spPr>
            <p:txBody>
              <a:bodyPr wrap="square" rtlCol="0">
                <a:spAutoFit/>
              </a:bodyPr>
              <a:lstStyle/>
              <a:p>
                <a:r>
                  <a:rPr lang="de-DE" sz="2000" dirty="0">
                    <a:latin typeface="+mn-lt"/>
                  </a:rPr>
                  <a:t>&gt; Die Berechnung der Varianz einer Zufallsvariable </a:t>
                </a:r>
                <a:r>
                  <a:rPr lang="de-DE" sz="2000" i="1" dirty="0">
                    <a:latin typeface="+mn-lt"/>
                  </a:rPr>
                  <a:t>X</a:t>
                </a:r>
                <a:r>
                  <a:rPr lang="de-DE" sz="2000" dirty="0">
                    <a:latin typeface="+mn-lt"/>
                  </a:rPr>
                  <a:t> entspricht der </a:t>
                </a:r>
                <a:r>
                  <a:rPr lang="de-DE" sz="2000" dirty="0" err="1">
                    <a:latin typeface="+mn-lt"/>
                  </a:rPr>
                  <a:t>Berech</a:t>
                </a:r>
                <a:r>
                  <a:rPr lang="de-DE" sz="2000" dirty="0">
                    <a:latin typeface="+mn-lt"/>
                  </a:rPr>
                  <a:t>-</a:t>
                </a:r>
              </a:p>
              <a:p>
                <a:r>
                  <a:rPr lang="de-DE" sz="2000" dirty="0">
                    <a:latin typeface="+mn-lt"/>
                  </a:rPr>
                  <a:t>   </a:t>
                </a:r>
                <a:r>
                  <a:rPr lang="de-DE" sz="2000" dirty="0" err="1">
                    <a:latin typeface="+mn-lt"/>
                  </a:rPr>
                  <a:t>nung</a:t>
                </a:r>
                <a:r>
                  <a:rPr lang="de-DE" sz="2000" dirty="0">
                    <a:latin typeface="+mn-lt"/>
                  </a:rPr>
                  <a:t> des Erwartungswertes der Funktion </a:t>
                </a:r>
                <a:r>
                  <a:rPr lang="de-DE" sz="2000" i="1" dirty="0">
                    <a:latin typeface="+mn-lt"/>
                  </a:rPr>
                  <a:t>g</a:t>
                </a:r>
                <a:r>
                  <a:rPr lang="de-DE" sz="2000" dirty="0">
                    <a:latin typeface="+mn-lt"/>
                  </a:rPr>
                  <a:t>(</a:t>
                </a:r>
                <a:r>
                  <a:rPr lang="de-DE" sz="2000" i="1" dirty="0">
                    <a:latin typeface="+mn-lt"/>
                  </a:rPr>
                  <a:t>X</a:t>
                </a:r>
                <a:r>
                  <a:rPr lang="de-DE" sz="2000" dirty="0">
                    <a:latin typeface="+mn-lt"/>
                  </a:rPr>
                  <a:t>) mit </a:t>
                </a:r>
                <a14:m>
                  <m:oMath xmlns:m="http://schemas.openxmlformats.org/officeDocument/2006/math">
                    <m:r>
                      <a:rPr lang="de-DE" sz="2000" i="1">
                        <a:latin typeface="Cambria Math"/>
                      </a:rPr>
                      <m:t>𝑔</m:t>
                    </m:r>
                    <m:d>
                      <m:dPr>
                        <m:ctrlPr>
                          <a:rPr lang="de-DE" sz="2000" i="1">
                            <a:latin typeface="Cambria Math" panose="02040503050406030204" pitchFamily="18" charset="0"/>
                          </a:rPr>
                        </m:ctrlPr>
                      </m:dPr>
                      <m:e>
                        <m:r>
                          <a:rPr lang="de-DE" sz="2000" i="1">
                            <a:latin typeface="Cambria Math"/>
                          </a:rPr>
                          <m:t>𝑥</m:t>
                        </m:r>
                      </m:e>
                    </m:d>
                    <m:r>
                      <a:rPr lang="de-DE" sz="2000" i="1">
                        <a:latin typeface="Cambria Math"/>
                      </a:rPr>
                      <m:t>=</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𝑥</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e>
                      <m:sup>
                        <m:r>
                          <a:rPr lang="de-DE" sz="2000" i="1">
                            <a:latin typeface="Cambria Math"/>
                          </a:rPr>
                          <m:t>2</m:t>
                        </m:r>
                      </m:sup>
                    </m:sSup>
                  </m:oMath>
                </a14:m>
                <a:r>
                  <a:rPr lang="de-DE" sz="2000" dirty="0"/>
                  <a:t>.</a:t>
                </a:r>
              </a:p>
              <a:p>
                <a:r>
                  <a:rPr lang="de-DE" sz="2000" dirty="0">
                    <a:latin typeface="+mn-lt"/>
                  </a:rPr>
                  <a:t>   Im stetigen Fall etwa lautet die Rechnung über die originäre Formel dann:</a:t>
                </a:r>
              </a:p>
            </p:txBody>
          </p:sp>
        </mc:Choice>
        <mc:Fallback xmlns="">
          <p:sp>
            <p:nvSpPr>
              <p:cNvPr id="2" name="Textfeld 1"/>
              <p:cNvSpPr txBox="1">
                <a:spLocks noRot="1" noChangeAspect="1" noMove="1" noResize="1" noEditPoints="1" noAdjustHandles="1" noChangeArrowheads="1" noChangeShapeType="1" noTextEdit="1"/>
              </p:cNvSpPr>
              <p:nvPr/>
            </p:nvSpPr>
            <p:spPr>
              <a:xfrm>
                <a:off x="468313" y="4652229"/>
                <a:ext cx="8352159" cy="1015663"/>
              </a:xfrm>
              <a:prstGeom prst="rect">
                <a:avLst/>
              </a:prstGeom>
              <a:blipFill>
                <a:blip r:embed="rId3"/>
                <a:stretch>
                  <a:fillRect l="-803" t="-2994" b="-958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Rechteck 2"/>
              <p:cNvSpPr/>
              <p:nvPr/>
            </p:nvSpPr>
            <p:spPr>
              <a:xfrm>
                <a:off x="827584" y="5677466"/>
                <a:ext cx="5515292" cy="991938"/>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𝑋</m:t>
                          </m:r>
                        </m:e>
                      </m:d>
                      <m:r>
                        <a:rPr lang="de-DE" sz="2000" b="0" i="1" smtClean="0">
                          <a:latin typeface="Cambria Math"/>
                        </a:rPr>
                        <m:t>=</m:t>
                      </m:r>
                      <m:r>
                        <a:rPr lang="de-DE" sz="2000" b="0" i="1" smtClean="0">
                          <a:latin typeface="Cambria Math"/>
                        </a:rPr>
                        <m:t>𝐸</m:t>
                      </m:r>
                      <m:d>
                        <m:dPr>
                          <m:begChr m:val="["/>
                          <m:endChr m:val="]"/>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𝑥</m:t>
                                      </m:r>
                                    </m:sub>
                                  </m:sSub>
                                </m:e>
                              </m:d>
                            </m:e>
                            <m:sup>
                              <m:r>
                                <a:rPr lang="de-DE" sz="2000" b="0" i="1" smtClean="0">
                                  <a:latin typeface="Cambria Math"/>
                                </a:rPr>
                                <m:t>2</m:t>
                              </m:r>
                            </m:sup>
                          </m:sSup>
                        </m:e>
                      </m:d>
                      <m:r>
                        <a:rPr lang="de-DE" sz="2000" b="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m:t>
                          </m:r>
                          <m:r>
                            <a:rPr lang="de-DE" sz="2000" b="0" i="1" smtClean="0">
                              <a:latin typeface="Cambria Math"/>
                              <a:ea typeface="Cambria Math"/>
                            </a:rPr>
                            <m:t>∞</m:t>
                          </m:r>
                        </m:sub>
                        <m:sup>
                          <m:r>
                            <a:rPr lang="de-DE" sz="2000" b="0" i="1" smtClean="0">
                              <a:latin typeface="Cambria Math"/>
                              <a:ea typeface="Cambria Math"/>
                            </a:rPr>
                            <m:t>∞</m:t>
                          </m:r>
                        </m:sup>
                        <m:e>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r>
                                    <a:rPr lang="de-DE" sz="2000" b="0" i="1" smtClean="0">
                                      <a:latin typeface="Cambria Math"/>
                                    </a:rPr>
                                    <m:t>𝑥</m:t>
                                  </m:r>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e>
                              </m:d>
                            </m:e>
                            <m:sup>
                              <m:r>
                                <a:rPr lang="de-DE" sz="2000" b="0" i="1" smtClean="0">
                                  <a:latin typeface="Cambria Math"/>
                                </a:rPr>
                                <m:t>2</m:t>
                              </m:r>
                            </m:sup>
                          </m:sSup>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 </m:t>
                          </m:r>
                          <m:r>
                            <a:rPr lang="de-DE" sz="2000" b="0" i="1" smtClean="0">
                              <a:latin typeface="Cambria Math"/>
                            </a:rPr>
                            <m:t>𝑑𝑥</m:t>
                          </m:r>
                        </m:e>
                      </m:nary>
                    </m:oMath>
                  </m:oMathPara>
                </a14:m>
                <a:endParaRPr lang="de-DE" dirty="0"/>
              </a:p>
            </p:txBody>
          </p:sp>
        </mc:Choice>
        <mc:Fallback xmlns="">
          <p:sp>
            <p:nvSpPr>
              <p:cNvPr id="3" name="Rechteck 2"/>
              <p:cNvSpPr>
                <a:spLocks noRot="1" noChangeAspect="1" noMove="1" noResize="1" noEditPoints="1" noAdjustHandles="1" noChangeArrowheads="1" noChangeShapeType="1" noTextEdit="1"/>
              </p:cNvSpPr>
              <p:nvPr/>
            </p:nvSpPr>
            <p:spPr>
              <a:xfrm>
                <a:off x="827584" y="5677466"/>
                <a:ext cx="5515292" cy="991938"/>
              </a:xfrm>
              <a:prstGeom prst="rect">
                <a:avLst/>
              </a:prstGeom>
              <a:blipFill>
                <a:blip r:embed="rId4"/>
                <a:stretch>
                  <a:fillRect/>
                </a:stretch>
              </a:blipFill>
            </p:spPr>
            <p:txBody>
              <a:bodyPr/>
              <a:lstStyle/>
              <a:p>
                <a:r>
                  <a:rPr lang="en-US">
                    <a:noFill/>
                  </a:rPr>
                  <a:t> </a:t>
                </a:r>
              </a:p>
            </p:txBody>
          </p:sp>
        </mc:Fallback>
      </mc:AlternateContent>
      <p:pic>
        <p:nvPicPr>
          <p:cNvPr id="4" name="Grafik 3"/>
          <p:cNvPicPr>
            <a:picLocks noChangeAspect="1"/>
          </p:cNvPicPr>
          <p:nvPr/>
        </p:nvPicPr>
        <p:blipFill>
          <a:blip r:embed="rId5"/>
          <a:stretch>
            <a:fillRect/>
          </a:stretch>
        </p:blipFill>
        <p:spPr>
          <a:xfrm>
            <a:off x="468312" y="1548911"/>
            <a:ext cx="6551960" cy="2676615"/>
          </a:xfrm>
          <a:prstGeom prst="rect">
            <a:avLst/>
          </a:prstGeom>
        </p:spPr>
      </p:pic>
    </p:spTree>
    <p:extLst>
      <p:ext uri="{BB962C8B-B14F-4D97-AF65-F5344CB8AC3E}">
        <p14:creationId xmlns:p14="http://schemas.microsoft.com/office/powerpoint/2010/main" val="1910586394"/>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2" name="Rechteck 11"/>
              <p:cNvSpPr/>
              <p:nvPr/>
            </p:nvSpPr>
            <p:spPr>
              <a:xfrm>
                <a:off x="1030187" y="2105349"/>
                <a:ext cx="2675412" cy="404406"/>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𝑋</m:t>
                          </m:r>
                        </m:e>
                      </m:d>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r>
                                <a:rPr lang="de-DE" sz="2000" b="0" i="1" smtClean="0">
                                  <a:latin typeface="Cambria Math"/>
                                </a:rPr>
                                <m:t>𝑋</m:t>
                              </m:r>
                            </m:e>
                            <m:sup>
                              <m:r>
                                <a:rPr lang="de-DE" sz="2000" b="0" i="1" smtClean="0">
                                  <a:latin typeface="Cambria Math"/>
                                </a:rPr>
                                <m:t>2</m:t>
                              </m:r>
                            </m:sup>
                          </m:sSup>
                        </m:e>
                      </m:d>
                      <m:r>
                        <a:rPr lang="de-DE" sz="2000" b="0" i="1" smtClean="0">
                          <a:latin typeface="Cambria Math"/>
                        </a:rPr>
                        <m:t>−</m:t>
                      </m:r>
                      <m:sSubSup>
                        <m:sSubSupPr>
                          <m:ctrlPr>
                            <a:rPr lang="de-DE" sz="2000" b="0" i="1" smtClean="0">
                              <a:latin typeface="Cambria Math" panose="02040503050406030204" pitchFamily="18" charset="0"/>
                            </a:rPr>
                          </m:ctrlPr>
                        </m:sSubSupPr>
                        <m:e>
                          <m:r>
                            <a:rPr lang="de-DE" sz="2000" b="0" i="1" smtClean="0">
                              <a:latin typeface="Cambria Math"/>
                              <a:ea typeface="Cambria Math"/>
                            </a:rPr>
                            <m:t>𝜇</m:t>
                          </m:r>
                        </m:e>
                        <m:sub>
                          <m:r>
                            <a:rPr lang="de-DE" sz="2000" b="0" i="1" smtClean="0">
                              <a:latin typeface="Cambria Math"/>
                            </a:rPr>
                            <m:t>𝑋</m:t>
                          </m:r>
                        </m:sub>
                        <m:sup>
                          <m:r>
                            <a:rPr lang="de-DE" sz="2000" b="0" i="1" smtClean="0">
                              <a:latin typeface="Cambria Math"/>
                            </a:rPr>
                            <m:t>2</m:t>
                          </m:r>
                        </m:sup>
                      </m:sSubSup>
                    </m:oMath>
                  </m:oMathPara>
                </a14:m>
                <a:endParaRPr lang="de-DE" dirty="0"/>
              </a:p>
            </p:txBody>
          </p:sp>
        </mc:Choice>
        <mc:Fallback xmlns="">
          <p:sp>
            <p:nvSpPr>
              <p:cNvPr id="12" name="Rechteck 11"/>
              <p:cNvSpPr>
                <a:spLocks noRot="1" noChangeAspect="1" noMove="1" noResize="1" noEditPoints="1" noAdjustHandles="1" noChangeArrowheads="1" noChangeShapeType="1" noTextEdit="1"/>
              </p:cNvSpPr>
              <p:nvPr/>
            </p:nvSpPr>
            <p:spPr>
              <a:xfrm>
                <a:off x="1030187" y="2105349"/>
                <a:ext cx="2675412" cy="404406"/>
              </a:xfrm>
              <a:prstGeom prst="rect">
                <a:avLst/>
              </a:prstGeom>
              <a:blipFill>
                <a:blip r:embed="rId3"/>
                <a:stretch>
                  <a:fillRect b="-597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68308" y="1032230"/>
                <a:ext cx="8352159" cy="400110"/>
              </a:xfrm>
              <a:prstGeom prst="rect">
                <a:avLst/>
              </a:prstGeom>
              <a:noFill/>
            </p:spPr>
            <p:txBody>
              <a:bodyPr wrap="square" rtlCol="0">
                <a:spAutoFit/>
              </a:bodyPr>
              <a:lstStyle/>
              <a:p>
                <a:r>
                  <a:rPr lang="de-DE" sz="2000" dirty="0">
                    <a:latin typeface="+mn-lt"/>
                  </a:rPr>
                  <a:t>   Dazu muss jedoch bereits der Erwartungswert von </a:t>
                </a:r>
                <a:r>
                  <a:rPr lang="de-DE" sz="2000" i="1" dirty="0">
                    <a:latin typeface="+mn-lt"/>
                  </a:rPr>
                  <a:t>X</a:t>
                </a:r>
                <a:r>
                  <a:rPr lang="de-DE" sz="2000" dirty="0">
                    <a:latin typeface="+mn-lt"/>
                  </a:rPr>
                  <a:t>, sprich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𝑋</m:t>
                        </m:r>
                      </m:sub>
                    </m:sSub>
                  </m:oMath>
                </a14:m>
                <a:r>
                  <a:rPr lang="de-DE" sz="2000" dirty="0">
                    <a:latin typeface="+mn-lt"/>
                  </a:rPr>
                  <a:t> vorliegen.</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08" y="1032230"/>
                <a:ext cx="8352159" cy="400110"/>
              </a:xfrm>
              <a:prstGeom prst="rect">
                <a:avLst/>
              </a:prstGeom>
              <a:blipFill>
                <a:blip r:embed="rId4"/>
                <a:stretch>
                  <a:fillRect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Rechteck 14"/>
              <p:cNvSpPr/>
              <p:nvPr/>
            </p:nvSpPr>
            <p:spPr>
              <a:xfrm>
                <a:off x="3696795" y="1811583"/>
                <a:ext cx="2703241" cy="991938"/>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000" i="1" smtClean="0">
                          <a:latin typeface="Cambria Math"/>
                        </a:rPr>
                        <m:t>=</m:t>
                      </m:r>
                      <m:nary>
                        <m:naryPr>
                          <m:limLoc m:val="undOvr"/>
                          <m:ctrlPr>
                            <a:rPr lang="de-DE" sz="2000" b="0" i="1" smtClean="0">
                              <a:latin typeface="Cambria Math" panose="02040503050406030204" pitchFamily="18" charset="0"/>
                            </a:rPr>
                          </m:ctrlPr>
                        </m:naryPr>
                        <m:sub>
                          <m:r>
                            <m:rPr>
                              <m:brk m:alnAt="24"/>
                            </m:rPr>
                            <a:rPr lang="de-DE" sz="2000" b="0" i="1" smtClean="0">
                              <a:latin typeface="Cambria Math"/>
                            </a:rPr>
                            <m:t>−</m:t>
                          </m:r>
                          <m:r>
                            <a:rPr lang="de-DE" sz="2000" b="0" i="1" smtClean="0">
                              <a:latin typeface="Cambria Math"/>
                              <a:ea typeface="Cambria Math"/>
                            </a:rPr>
                            <m:t>∞</m:t>
                          </m:r>
                        </m:sub>
                        <m:sup>
                          <m:r>
                            <a:rPr lang="de-DE" sz="2000" b="0" i="1" smtClean="0">
                              <a:latin typeface="Cambria Math"/>
                              <a:ea typeface="Cambria Math"/>
                            </a:rPr>
                            <m:t>∞</m:t>
                          </m:r>
                        </m:sup>
                        <m:e>
                          <m:sSup>
                            <m:sSupPr>
                              <m:ctrlPr>
                                <a:rPr lang="de-DE" sz="2000" b="0" i="1" smtClean="0">
                                  <a:latin typeface="Cambria Math" panose="02040503050406030204" pitchFamily="18" charset="0"/>
                                </a:rPr>
                              </m:ctrlPr>
                            </m:sSupPr>
                            <m:e>
                              <m:r>
                                <a:rPr lang="de-DE" sz="2000" b="0" i="1" smtClean="0">
                                  <a:latin typeface="Cambria Math"/>
                                </a:rPr>
                                <m:t>𝑥</m:t>
                              </m:r>
                            </m:e>
                            <m:sup>
                              <m:r>
                                <a:rPr lang="de-DE" sz="2000" b="0" i="1" smtClean="0">
                                  <a:latin typeface="Cambria Math"/>
                                </a:rPr>
                                <m:t>2</m:t>
                              </m:r>
                            </m:sup>
                          </m:sSup>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 </m:t>
                          </m:r>
                          <m:r>
                            <a:rPr lang="de-DE" sz="2000" b="0" i="1" smtClean="0">
                              <a:latin typeface="Cambria Math"/>
                            </a:rPr>
                            <m:t>𝑑𝑥</m:t>
                          </m:r>
                        </m:e>
                      </m:nary>
                      <m:r>
                        <a:rPr lang="de-DE" sz="2000" b="0" i="1" smtClean="0">
                          <a:latin typeface="Cambria Math"/>
                        </a:rPr>
                        <m:t>−</m:t>
                      </m:r>
                      <m:sSubSup>
                        <m:sSubSupPr>
                          <m:ctrlPr>
                            <a:rPr lang="de-DE" sz="2000" b="0" i="1" smtClean="0">
                              <a:latin typeface="Cambria Math" panose="02040503050406030204" pitchFamily="18" charset="0"/>
                            </a:rPr>
                          </m:ctrlPr>
                        </m:sSubSupPr>
                        <m:e>
                          <m:r>
                            <a:rPr lang="de-DE" sz="2000" b="0" i="1" smtClean="0">
                              <a:latin typeface="Cambria Math"/>
                              <a:ea typeface="Cambria Math"/>
                            </a:rPr>
                            <m:t>𝜇</m:t>
                          </m:r>
                        </m:e>
                        <m:sub>
                          <m:r>
                            <a:rPr lang="de-DE" sz="2000" b="0" i="1" smtClean="0">
                              <a:latin typeface="Cambria Math"/>
                            </a:rPr>
                            <m:t>𝑋</m:t>
                          </m:r>
                        </m:sub>
                        <m:sup>
                          <m:r>
                            <a:rPr lang="de-DE" sz="2000" b="0" i="1" smtClean="0">
                              <a:latin typeface="Cambria Math"/>
                            </a:rPr>
                            <m:t>2</m:t>
                          </m:r>
                        </m:sup>
                      </m:sSubSup>
                    </m:oMath>
                  </m:oMathPara>
                </a14:m>
                <a:endParaRPr lang="de-DE" dirty="0"/>
              </a:p>
            </p:txBody>
          </p:sp>
        </mc:Choice>
        <mc:Fallback xmlns="">
          <p:sp>
            <p:nvSpPr>
              <p:cNvPr id="15" name="Rechteck 14"/>
              <p:cNvSpPr>
                <a:spLocks noRot="1" noChangeAspect="1" noMove="1" noResize="1" noEditPoints="1" noAdjustHandles="1" noChangeArrowheads="1" noChangeShapeType="1" noTextEdit="1"/>
              </p:cNvSpPr>
              <p:nvPr/>
            </p:nvSpPr>
            <p:spPr>
              <a:xfrm>
                <a:off x="3696795" y="1811583"/>
                <a:ext cx="2703241" cy="991938"/>
              </a:xfrm>
              <a:prstGeom prst="rect">
                <a:avLst/>
              </a:prstGeom>
              <a:blipFill>
                <a:blip r:embed="rId5"/>
                <a:stretch>
                  <a:fillRect/>
                </a:stretch>
              </a:blipFill>
            </p:spPr>
            <p:txBody>
              <a:bodyPr/>
              <a:lstStyle/>
              <a:p>
                <a:r>
                  <a:rPr lang="en-US">
                    <a:noFill/>
                  </a:rPr>
                  <a:t> </a:t>
                </a:r>
              </a:p>
            </p:txBody>
          </p:sp>
        </mc:Fallback>
      </mc:AlternateContent>
      <p:sp>
        <p:nvSpPr>
          <p:cNvPr id="16" name="Textfeld 15"/>
          <p:cNvSpPr txBox="1"/>
          <p:nvPr/>
        </p:nvSpPr>
        <p:spPr>
          <a:xfrm>
            <a:off x="468308" y="2803521"/>
            <a:ext cx="8352159" cy="400110"/>
          </a:xfrm>
          <a:prstGeom prst="rect">
            <a:avLst/>
          </a:prstGeom>
          <a:noFill/>
        </p:spPr>
        <p:txBody>
          <a:bodyPr wrap="square" rtlCol="0">
            <a:spAutoFit/>
          </a:bodyPr>
          <a:lstStyle/>
          <a:p>
            <a:r>
              <a:rPr lang="de-DE" sz="2000" dirty="0">
                <a:latin typeface="+mn-lt"/>
              </a:rPr>
              <a:t>&gt; In analoger Weise ist im diskreten Fall ein Additionskalkül zu verwenden.</a:t>
            </a:r>
          </a:p>
        </p:txBody>
      </p:sp>
      <p:sp>
        <p:nvSpPr>
          <p:cNvPr id="19" name="Textfeld 18"/>
          <p:cNvSpPr txBox="1">
            <a:spLocks noChangeArrowheads="1"/>
          </p:cNvSpPr>
          <p:nvPr/>
        </p:nvSpPr>
        <p:spPr bwMode="auto">
          <a:xfrm>
            <a:off x="457200" y="3263932"/>
            <a:ext cx="732443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Spezialfall: Varianzen von Summen </a:t>
            </a:r>
            <a:r>
              <a:rPr lang="de-DE" sz="2000" dirty="0">
                <a:solidFill>
                  <a:srgbClr val="0070C0"/>
                </a:solidFill>
                <a:latin typeface="+mn-lt"/>
              </a:rPr>
              <a:t>●</a:t>
            </a:r>
            <a:endParaRPr lang="de-DE" sz="2000" b="1" dirty="0">
              <a:solidFill>
                <a:srgbClr val="0070C0"/>
              </a:solidFill>
              <a:latin typeface="+mn-lt"/>
            </a:endParaRPr>
          </a:p>
        </p:txBody>
      </p:sp>
      <p:sp>
        <p:nvSpPr>
          <p:cNvPr id="23" name="Textfeld 22"/>
          <p:cNvSpPr txBox="1"/>
          <p:nvPr/>
        </p:nvSpPr>
        <p:spPr>
          <a:xfrm>
            <a:off x="457200" y="1460007"/>
            <a:ext cx="8352159" cy="400110"/>
          </a:xfrm>
          <a:prstGeom prst="rect">
            <a:avLst/>
          </a:prstGeom>
          <a:noFill/>
        </p:spPr>
        <p:txBody>
          <a:bodyPr wrap="square" rtlCol="0">
            <a:spAutoFit/>
          </a:bodyPr>
          <a:lstStyle/>
          <a:p>
            <a:r>
              <a:rPr lang="de-DE" sz="2000" dirty="0">
                <a:latin typeface="+mn-lt"/>
              </a:rPr>
              <a:t>&gt; Die Berechnung der Varianz via </a:t>
            </a:r>
            <a:r>
              <a:rPr lang="de-DE" sz="2000" b="1" dirty="0">
                <a:solidFill>
                  <a:srgbClr val="0070C0"/>
                </a:solidFill>
                <a:latin typeface="+mn-lt"/>
              </a:rPr>
              <a:t>Verschiebungsformel</a:t>
            </a:r>
            <a:r>
              <a:rPr lang="de-DE" sz="2000" dirty="0">
                <a:latin typeface="+mn-lt"/>
              </a:rPr>
              <a:t> lautet:</a:t>
            </a:r>
          </a:p>
        </p:txBody>
      </p:sp>
      <p:pic>
        <p:nvPicPr>
          <p:cNvPr id="2" name="Grafik 1"/>
          <p:cNvPicPr>
            <a:picLocks noChangeAspect="1"/>
          </p:cNvPicPr>
          <p:nvPr/>
        </p:nvPicPr>
        <p:blipFill>
          <a:blip r:embed="rId6"/>
          <a:stretch>
            <a:fillRect/>
          </a:stretch>
        </p:blipFill>
        <p:spPr>
          <a:xfrm>
            <a:off x="458783" y="3765591"/>
            <a:ext cx="7591425" cy="838200"/>
          </a:xfrm>
          <a:prstGeom prst="rect">
            <a:avLst/>
          </a:prstGeom>
        </p:spPr>
      </p:pic>
      <p:pic>
        <p:nvPicPr>
          <p:cNvPr id="3" name="Grafik 2"/>
          <p:cNvPicPr>
            <a:picLocks noChangeAspect="1"/>
          </p:cNvPicPr>
          <p:nvPr/>
        </p:nvPicPr>
        <p:blipFill>
          <a:blip r:embed="rId7"/>
          <a:stretch>
            <a:fillRect/>
          </a:stretch>
        </p:blipFill>
        <p:spPr>
          <a:xfrm>
            <a:off x="468308" y="4599884"/>
            <a:ext cx="7581900" cy="1952625"/>
          </a:xfrm>
          <a:prstGeom prst="rect">
            <a:avLst/>
          </a:prstGeom>
        </p:spPr>
      </p:pic>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448</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745992808"/>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449</a:t>
            </a:r>
            <a:endParaRPr lang="de-DE" sz="8000" b="1" dirty="0">
              <a:solidFill>
                <a:schemeClr val="tx1"/>
              </a:solidFill>
              <a:latin typeface="+mj-lt"/>
            </a:endParaRPr>
          </a:p>
        </p:txBody>
      </p:sp>
      <p:sp>
        <p:nvSpPr>
          <p:cNvPr id="19" name="Textfeld 18"/>
          <p:cNvSpPr txBox="1">
            <a:spLocks noChangeArrowheads="1"/>
          </p:cNvSpPr>
          <p:nvPr/>
        </p:nvSpPr>
        <p:spPr bwMode="auto">
          <a:xfrm>
            <a:off x="468313" y="1124744"/>
            <a:ext cx="8217858" cy="400110"/>
          </a:xfrm>
          <a:prstGeom prst="rect">
            <a:avLst/>
          </a:prstGeom>
          <a:noFill/>
          <a:ln w="9525">
            <a:noFill/>
            <a:miter lim="800000"/>
            <a:headEnd/>
            <a:tailEnd/>
          </a:ln>
        </p:spPr>
        <p:txBody>
          <a:bodyPr wrap="square">
            <a:spAutoFit/>
          </a:bodyPr>
          <a:lstStyle/>
          <a:p>
            <a:r>
              <a:rPr lang="de-DE" sz="2000" dirty="0">
                <a:latin typeface="+mn-lt"/>
              </a:rPr>
              <a:t>Man beachte hierzu den Fall mit 2 unabhängigen Zufallsvariablen </a:t>
            </a:r>
            <a:r>
              <a:rPr lang="de-DE" sz="2000" i="1" dirty="0">
                <a:latin typeface="+mn-lt"/>
              </a:rPr>
              <a:t>X</a:t>
            </a:r>
            <a:r>
              <a:rPr lang="de-DE" sz="2000" dirty="0">
                <a:latin typeface="+mn-lt"/>
              </a:rPr>
              <a:t> und </a:t>
            </a:r>
            <a:r>
              <a:rPr lang="de-DE" sz="2000" i="1" dirty="0">
                <a:latin typeface="+mn-lt"/>
              </a:rPr>
              <a:t>Y</a:t>
            </a:r>
            <a:r>
              <a:rPr lang="de-DE" sz="2000" dirty="0">
                <a:latin typeface="+mn-lt"/>
              </a:rPr>
              <a:t>.</a:t>
            </a:r>
          </a:p>
        </p:txBody>
      </p:sp>
      <p:sp>
        <p:nvSpPr>
          <p:cNvPr id="23" name="Textfeld 22"/>
          <p:cNvSpPr txBox="1">
            <a:spLocks noChangeArrowheads="1"/>
          </p:cNvSpPr>
          <p:nvPr/>
        </p:nvSpPr>
        <p:spPr bwMode="auto">
          <a:xfrm>
            <a:off x="468313" y="1524854"/>
            <a:ext cx="3815655" cy="400110"/>
          </a:xfrm>
          <a:prstGeom prst="rect">
            <a:avLst/>
          </a:prstGeom>
          <a:noFill/>
          <a:ln w="9525">
            <a:noFill/>
            <a:miter lim="800000"/>
            <a:headEnd/>
            <a:tailEnd/>
          </a:ln>
        </p:spPr>
        <p:txBody>
          <a:bodyPr wrap="square">
            <a:spAutoFit/>
          </a:bodyPr>
          <a:lstStyle/>
          <a:p>
            <a:r>
              <a:rPr lang="de-DE" sz="2000" dirty="0">
                <a:latin typeface="+mn-lt"/>
              </a:rPr>
              <a:t>Definiere </a:t>
            </a:r>
            <a:r>
              <a:rPr lang="de-DE" sz="2000" i="1" dirty="0">
                <a:latin typeface="+mn-lt"/>
              </a:rPr>
              <a:t>Z</a:t>
            </a:r>
            <a:r>
              <a:rPr lang="de-DE" sz="2000" dirty="0">
                <a:latin typeface="+mn-lt"/>
              </a:rPr>
              <a:t> = </a:t>
            </a:r>
            <a:r>
              <a:rPr lang="de-DE" sz="2000" i="1" dirty="0">
                <a:latin typeface="+mn-lt"/>
              </a:rPr>
              <a:t>X</a:t>
            </a:r>
            <a:r>
              <a:rPr lang="de-DE" sz="2000" dirty="0">
                <a:latin typeface="+mn-lt"/>
              </a:rPr>
              <a:t> + </a:t>
            </a:r>
            <a:r>
              <a:rPr lang="de-DE" sz="2000" i="1" dirty="0">
                <a:latin typeface="+mn-lt"/>
              </a:rPr>
              <a:t>Y</a:t>
            </a:r>
            <a:r>
              <a:rPr lang="de-DE" sz="2000" dirty="0">
                <a:latin typeface="+mn-lt"/>
              </a:rPr>
              <a:t>. Dann gilt:</a:t>
            </a:r>
          </a:p>
        </p:txBody>
      </p:sp>
      <mc:AlternateContent xmlns:mc="http://schemas.openxmlformats.org/markup-compatibility/2006" xmlns:a14="http://schemas.microsoft.com/office/drawing/2010/main">
        <mc:Choice Requires="a14">
          <p:sp>
            <p:nvSpPr>
              <p:cNvPr id="24" name="Rechteck 23"/>
              <p:cNvSpPr/>
              <p:nvPr/>
            </p:nvSpPr>
            <p:spPr>
              <a:xfrm>
                <a:off x="763602" y="1924964"/>
                <a:ext cx="6840760" cy="55605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𝑌</m:t>
                          </m:r>
                        </m:e>
                      </m:d>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𝑍</m:t>
                          </m:r>
                        </m:e>
                      </m:d>
                      <m:r>
                        <a:rPr lang="de-DE" sz="2000" b="0" i="1" smtClean="0">
                          <a:latin typeface="Cambria Math"/>
                        </a:rPr>
                        <m:t>=</m:t>
                      </m:r>
                      <m:r>
                        <a:rPr lang="de-DE" sz="2000" b="0" i="1" smtClean="0">
                          <a:latin typeface="Cambria Math"/>
                        </a:rPr>
                        <m:t>𝐸</m:t>
                      </m:r>
                      <m:d>
                        <m:dPr>
                          <m:begChr m:val="["/>
                          <m:endChr m:val="]"/>
                          <m:ctrlPr>
                            <a:rPr lang="de-DE" sz="2000" b="0" i="1" smtClean="0">
                              <a:latin typeface="Cambria Math" panose="02040503050406030204" pitchFamily="18" charset="0"/>
                            </a:rPr>
                          </m:ctrlPr>
                        </m:dPr>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𝑍</m:t>
                                  </m:r>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r>
                                        <a:rPr lang="de-DE" sz="2000" i="1">
                                          <a:latin typeface="Cambria Math"/>
                                        </a:rPr>
                                        <m:t>𝑍</m:t>
                                      </m:r>
                                    </m:e>
                                  </m:d>
                                </m:e>
                              </m:d>
                            </m:e>
                            <m:sup>
                              <m:r>
                                <a:rPr lang="de-DE" sz="2000" i="1">
                                  <a:latin typeface="Cambria Math"/>
                                </a:rPr>
                                <m:t>2</m:t>
                              </m:r>
                            </m:sup>
                          </m:sSup>
                        </m:e>
                      </m:d>
                    </m:oMath>
                  </m:oMathPara>
                </a14:m>
                <a:endParaRPr lang="de-DE" dirty="0"/>
              </a:p>
            </p:txBody>
          </p:sp>
        </mc:Choice>
        <mc:Fallback xmlns="">
          <p:sp>
            <p:nvSpPr>
              <p:cNvPr id="24" name="Rechteck 23"/>
              <p:cNvSpPr>
                <a:spLocks noRot="1" noChangeAspect="1" noMove="1" noResize="1" noEditPoints="1" noAdjustHandles="1" noChangeArrowheads="1" noChangeShapeType="1" noTextEdit="1"/>
              </p:cNvSpPr>
              <p:nvPr/>
            </p:nvSpPr>
            <p:spPr>
              <a:xfrm>
                <a:off x="763602" y="1924964"/>
                <a:ext cx="6840760" cy="55605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Rechteck 24"/>
              <p:cNvSpPr/>
              <p:nvPr/>
            </p:nvSpPr>
            <p:spPr>
              <a:xfrm>
                <a:off x="1339666" y="2574064"/>
                <a:ext cx="3777116" cy="55605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𝐸</m:t>
                      </m:r>
                      <m:d>
                        <m:dPr>
                          <m:begChr m:val="["/>
                          <m:endChr m:val="]"/>
                          <m:ctrlPr>
                            <a:rPr lang="de-DE" sz="2000" b="0" i="1" smtClean="0">
                              <a:latin typeface="Cambria Math" panose="02040503050406030204" pitchFamily="18" charset="0"/>
                            </a:rPr>
                          </m:ctrlPr>
                        </m:dPr>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r>
                                    <a:rPr lang="de-DE" sz="2000" i="1">
                                      <a:latin typeface="Cambria Math"/>
                                    </a:rPr>
                                    <m:t>𝑌</m:t>
                                  </m:r>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r>
                                        <a:rPr lang="de-DE" sz="2000" i="1">
                                          <a:latin typeface="Cambria Math"/>
                                        </a:rPr>
                                        <m:t>𝑌</m:t>
                                      </m:r>
                                    </m:e>
                                  </m:d>
                                </m:e>
                              </m:d>
                            </m:e>
                            <m:sup>
                              <m:r>
                                <a:rPr lang="de-DE" sz="2000" i="1">
                                  <a:latin typeface="Cambria Math"/>
                                </a:rPr>
                                <m:t>2</m:t>
                              </m:r>
                            </m:sup>
                          </m:sSup>
                        </m:e>
                      </m:d>
                    </m:oMath>
                  </m:oMathPara>
                </a14:m>
                <a:endParaRPr lang="de-DE" dirty="0"/>
              </a:p>
            </p:txBody>
          </p:sp>
        </mc:Choice>
        <mc:Fallback xmlns="">
          <p:sp>
            <p:nvSpPr>
              <p:cNvPr id="25" name="Rechteck 24"/>
              <p:cNvSpPr>
                <a:spLocks noRot="1" noChangeAspect="1" noMove="1" noResize="1" noEditPoints="1" noAdjustHandles="1" noChangeArrowheads="1" noChangeShapeType="1" noTextEdit="1"/>
              </p:cNvSpPr>
              <p:nvPr/>
            </p:nvSpPr>
            <p:spPr>
              <a:xfrm>
                <a:off x="1339666" y="2574064"/>
                <a:ext cx="3777116" cy="55605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Rechteck 25"/>
              <p:cNvSpPr/>
              <p:nvPr/>
            </p:nvSpPr>
            <p:spPr>
              <a:xfrm>
                <a:off x="1352794" y="3290220"/>
                <a:ext cx="3777116" cy="40011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𝐸</m:t>
                      </m:r>
                      <m:d>
                        <m:dPr>
                          <m:begChr m:val="["/>
                          <m:endChr m:val="]"/>
                          <m:ctrlPr>
                            <a:rPr lang="de-DE" sz="2000" b="0" i="1" smtClean="0">
                              <a:latin typeface="Cambria Math" panose="02040503050406030204" pitchFamily="18" charset="0"/>
                            </a:rPr>
                          </m:ctrlPr>
                        </m:dPr>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r>
                                    <a:rPr lang="de-DE" sz="2000" i="1">
                                      <a:latin typeface="Cambria Math"/>
                                    </a:rPr>
                                    <m:t>𝑌</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𝑌</m:t>
                                      </m:r>
                                    </m:sub>
                                  </m:sSub>
                                </m:e>
                              </m:d>
                            </m:e>
                            <m:sup>
                              <m:r>
                                <a:rPr lang="de-DE" sz="2000" i="1">
                                  <a:latin typeface="Cambria Math"/>
                                </a:rPr>
                                <m:t>2</m:t>
                              </m:r>
                            </m:sup>
                          </m:sSup>
                        </m:e>
                      </m:d>
                    </m:oMath>
                  </m:oMathPara>
                </a14:m>
                <a:endParaRPr lang="de-DE" dirty="0"/>
              </a:p>
            </p:txBody>
          </p:sp>
        </mc:Choice>
        <mc:Fallback xmlns="">
          <p:sp>
            <p:nvSpPr>
              <p:cNvPr id="26" name="Rechteck 25"/>
              <p:cNvSpPr>
                <a:spLocks noRot="1" noChangeAspect="1" noMove="1" noResize="1" noEditPoints="1" noAdjustHandles="1" noChangeArrowheads="1" noChangeShapeType="1" noTextEdit="1"/>
              </p:cNvSpPr>
              <p:nvPr/>
            </p:nvSpPr>
            <p:spPr>
              <a:xfrm>
                <a:off x="1352794" y="3290220"/>
                <a:ext cx="3777116" cy="400110"/>
              </a:xfrm>
              <a:prstGeom prst="rect">
                <a:avLst/>
              </a:prstGeom>
              <a:blipFill rotWithShape="1">
                <a:blip r:embed="rId5"/>
                <a:stretch>
                  <a:fillRect b="-923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Rechteck 26"/>
              <p:cNvSpPr/>
              <p:nvPr/>
            </p:nvSpPr>
            <p:spPr>
              <a:xfrm>
                <a:off x="4252686" y="3290220"/>
                <a:ext cx="3777116" cy="40011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𝐸</m:t>
                      </m:r>
                      <m:d>
                        <m:dPr>
                          <m:begChr m:val="["/>
                          <m:endChr m:val="]"/>
                          <m:ctrlPr>
                            <a:rPr lang="de-DE" sz="2000" b="0" i="1" smtClean="0">
                              <a:latin typeface="Cambria Math" panose="02040503050406030204" pitchFamily="18" charset="0"/>
                            </a:rPr>
                          </m:ctrlPr>
                        </m:dPr>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r>
                                    <a:rPr lang="de-DE" sz="2000" i="1">
                                      <a:latin typeface="Cambria Math"/>
                                    </a:rPr>
                                    <m:t>+</m:t>
                                  </m:r>
                                  <m:r>
                                    <a:rPr lang="de-DE" sz="2000" i="1">
                                      <a:latin typeface="Cambria Math"/>
                                    </a:rPr>
                                    <m:t>𝑌</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𝑌</m:t>
                                      </m:r>
                                    </m:sub>
                                  </m:sSub>
                                </m:e>
                              </m:d>
                            </m:e>
                            <m:sup>
                              <m:r>
                                <a:rPr lang="de-DE" sz="2000" i="1">
                                  <a:latin typeface="Cambria Math"/>
                                </a:rPr>
                                <m:t>2</m:t>
                              </m:r>
                            </m:sup>
                          </m:sSup>
                        </m:e>
                      </m:d>
                    </m:oMath>
                  </m:oMathPara>
                </a14:m>
                <a:endParaRPr lang="de-DE" dirty="0"/>
              </a:p>
            </p:txBody>
          </p:sp>
        </mc:Choice>
        <mc:Fallback xmlns="">
          <p:sp>
            <p:nvSpPr>
              <p:cNvPr id="27" name="Rechteck 26"/>
              <p:cNvSpPr>
                <a:spLocks noRot="1" noChangeAspect="1" noMove="1" noResize="1" noEditPoints="1" noAdjustHandles="1" noChangeArrowheads="1" noChangeShapeType="1" noTextEdit="1"/>
              </p:cNvSpPr>
              <p:nvPr/>
            </p:nvSpPr>
            <p:spPr>
              <a:xfrm>
                <a:off x="4252686" y="3290220"/>
                <a:ext cx="3777116" cy="400110"/>
              </a:xfrm>
              <a:prstGeom prst="rect">
                <a:avLst/>
              </a:prstGeom>
              <a:blipFill rotWithShape="1">
                <a:blip r:embed="rId6"/>
                <a:stretch>
                  <a:fillRect b="-923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Rechteck 27"/>
              <p:cNvSpPr/>
              <p:nvPr/>
            </p:nvSpPr>
            <p:spPr>
              <a:xfrm>
                <a:off x="1376040" y="3863956"/>
                <a:ext cx="5756966" cy="40011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𝐸</m:t>
                      </m:r>
                      <m:d>
                        <m:dPr>
                          <m:begChr m:val="["/>
                          <m:endChr m:val="]"/>
                          <m:ctrlPr>
                            <a:rPr lang="de-DE" sz="2000" b="0" i="1" smtClean="0">
                              <a:latin typeface="Cambria Math" panose="02040503050406030204" pitchFamily="18" charset="0"/>
                            </a:rPr>
                          </m:ctrlPr>
                        </m:dPr>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e>
                            <m:sup>
                              <m:r>
                                <a:rPr lang="de-DE" sz="2000" i="1">
                                  <a:latin typeface="Cambria Math"/>
                                </a:rPr>
                                <m:t>2</m:t>
                              </m:r>
                            </m:sup>
                          </m:sSup>
                          <m:r>
                            <a:rPr lang="de-DE" sz="2000" b="0" i="1" smtClean="0">
                              <a:latin typeface="Cambria Math"/>
                            </a:rPr>
                            <m:t>+</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b="0" i="1" smtClean="0">
                                      <a:latin typeface="Cambria Math"/>
                                    </a:rPr>
                                    <m:t>𝑌</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𝑌</m:t>
                                      </m:r>
                                    </m:sub>
                                  </m:sSub>
                                </m:e>
                              </m:d>
                            </m:e>
                            <m:sup>
                              <m:r>
                                <a:rPr lang="de-DE" sz="2000" i="1">
                                  <a:latin typeface="Cambria Math"/>
                                </a:rPr>
                                <m:t>2</m:t>
                              </m:r>
                            </m:sup>
                          </m:sSup>
                          <m:r>
                            <a:rPr lang="de-DE" sz="2000" b="0" i="1" smtClean="0">
                              <a:latin typeface="Cambria Math"/>
                            </a:rPr>
                            <m:t>+2</m:t>
                          </m:r>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d>
                            <m:dPr>
                              <m:ctrlPr>
                                <a:rPr lang="de-DE" sz="2000" i="1">
                                  <a:latin typeface="Cambria Math" panose="02040503050406030204" pitchFamily="18" charset="0"/>
                                </a:rPr>
                              </m:ctrlPr>
                            </m:dPr>
                            <m:e>
                              <m:r>
                                <a:rPr lang="de-DE" sz="2000" b="0" i="1" smtClean="0">
                                  <a:latin typeface="Cambria Math"/>
                                </a:rPr>
                                <m:t>𝑌</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𝑌</m:t>
                                  </m:r>
                                </m:sub>
                              </m:sSub>
                            </m:e>
                          </m:d>
                        </m:e>
                      </m:d>
                    </m:oMath>
                  </m:oMathPara>
                </a14:m>
                <a:endParaRPr lang="de-DE" dirty="0"/>
              </a:p>
            </p:txBody>
          </p:sp>
        </mc:Choice>
        <mc:Fallback xmlns="">
          <p:sp>
            <p:nvSpPr>
              <p:cNvPr id="28" name="Rechteck 27"/>
              <p:cNvSpPr>
                <a:spLocks noRot="1" noChangeAspect="1" noMove="1" noResize="1" noEditPoints="1" noAdjustHandles="1" noChangeArrowheads="1" noChangeShapeType="1" noTextEdit="1"/>
              </p:cNvSpPr>
              <p:nvPr/>
            </p:nvSpPr>
            <p:spPr>
              <a:xfrm>
                <a:off x="1376040" y="3863956"/>
                <a:ext cx="5756966" cy="400110"/>
              </a:xfrm>
              <a:prstGeom prst="rect">
                <a:avLst/>
              </a:prstGeom>
              <a:blipFill rotWithShape="1">
                <a:blip r:embed="rId7"/>
                <a:stretch>
                  <a:fillRect b="-923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Rechteck 28"/>
              <p:cNvSpPr/>
              <p:nvPr/>
            </p:nvSpPr>
            <p:spPr>
              <a:xfrm>
                <a:off x="1383814" y="4517252"/>
                <a:ext cx="6724604" cy="40011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𝐸</m:t>
                      </m:r>
                      <m:d>
                        <m:dPr>
                          <m:begChr m:val="["/>
                          <m:endChr m:val="]"/>
                          <m:ctrlPr>
                            <a:rPr lang="de-DE" sz="2000" b="0" i="1" smtClean="0">
                              <a:latin typeface="Cambria Math" panose="02040503050406030204" pitchFamily="18" charset="0"/>
                            </a:rPr>
                          </m:ctrlPr>
                        </m:dPr>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e>
                            <m:sup>
                              <m:r>
                                <a:rPr lang="de-DE" sz="2000" i="1">
                                  <a:latin typeface="Cambria Math"/>
                                </a:rPr>
                                <m:t>2</m:t>
                              </m:r>
                            </m:sup>
                          </m:sSup>
                        </m:e>
                      </m:d>
                      <m:r>
                        <a:rPr lang="de-DE" sz="2000" b="0" i="1" smtClean="0">
                          <a:latin typeface="Cambria Math"/>
                        </a:rPr>
                        <m:t>+</m:t>
                      </m:r>
                      <m:r>
                        <a:rPr lang="de-DE" sz="2000" i="1">
                          <a:latin typeface="Cambria Math"/>
                        </a:rPr>
                        <m:t>𝐸</m:t>
                      </m:r>
                      <m:d>
                        <m:dPr>
                          <m:begChr m:val="["/>
                          <m:endChr m:val="]"/>
                          <m:ctrlPr>
                            <a:rPr lang="de-DE" sz="2000" i="1">
                              <a:latin typeface="Cambria Math" panose="02040503050406030204" pitchFamily="18" charset="0"/>
                            </a:rPr>
                          </m:ctrlPr>
                        </m:dPr>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ea typeface="Cambria Math"/>
                                        </a:rPr>
                                        <m:t>𝑌</m:t>
                                      </m:r>
                                    </m:sub>
                                  </m:sSub>
                                </m:e>
                              </m:d>
                            </m:e>
                            <m:sup>
                              <m:r>
                                <a:rPr lang="de-DE" sz="2000" i="1">
                                  <a:latin typeface="Cambria Math"/>
                                </a:rPr>
                                <m:t>2</m:t>
                              </m:r>
                            </m:sup>
                          </m:sSup>
                        </m:e>
                      </m:d>
                      <m:r>
                        <a:rPr lang="de-DE" sz="2000" b="0" i="1" smtClean="0">
                          <a:latin typeface="Cambria Math"/>
                          <a:ea typeface="Cambria Math"/>
                        </a:rPr>
                        <m:t>+2</m:t>
                      </m:r>
                      <m:r>
                        <a:rPr lang="de-DE" sz="2000" i="1">
                          <a:latin typeface="Cambria Math"/>
                        </a:rPr>
                        <m:t>𝐸</m:t>
                      </m:r>
                      <m:d>
                        <m:dPr>
                          <m:begChr m:val="["/>
                          <m:endChr m:val="]"/>
                          <m:ctrlPr>
                            <a:rPr lang="de-DE" sz="2000" i="1">
                              <a:latin typeface="Cambria Math" panose="02040503050406030204" pitchFamily="18" charset="0"/>
                            </a:rPr>
                          </m:ctrlPr>
                        </m:dPr>
                        <m:e>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ea typeface="Cambria Math"/>
                                    </a:rPr>
                                    <m:t>𝑌</m:t>
                                  </m:r>
                                </m:sub>
                              </m:sSub>
                            </m:e>
                          </m:d>
                        </m:e>
                      </m:d>
                    </m:oMath>
                  </m:oMathPara>
                </a14:m>
                <a:endParaRPr lang="de-DE" sz="2000" dirty="0"/>
              </a:p>
            </p:txBody>
          </p:sp>
        </mc:Choice>
        <mc:Fallback xmlns="">
          <p:sp>
            <p:nvSpPr>
              <p:cNvPr id="29" name="Rechteck 28"/>
              <p:cNvSpPr>
                <a:spLocks noRot="1" noChangeAspect="1" noMove="1" noResize="1" noEditPoints="1" noAdjustHandles="1" noChangeArrowheads="1" noChangeShapeType="1" noTextEdit="1"/>
              </p:cNvSpPr>
              <p:nvPr/>
            </p:nvSpPr>
            <p:spPr>
              <a:xfrm>
                <a:off x="1383814" y="4517252"/>
                <a:ext cx="6724604" cy="400110"/>
              </a:xfrm>
              <a:prstGeom prst="rect">
                <a:avLst/>
              </a:prstGeom>
              <a:blipFill rotWithShape="1">
                <a:blip r:embed="rId8"/>
                <a:stretch>
                  <a:fillRect b="-7576"/>
                </a:stretch>
              </a:blipFill>
            </p:spPr>
            <p:txBody>
              <a:bodyPr/>
              <a:lstStyle/>
              <a:p>
                <a:r>
                  <a:rPr lang="de-DE">
                    <a:noFill/>
                  </a:rPr>
                  <a:t> </a:t>
                </a:r>
              </a:p>
            </p:txBody>
          </p:sp>
        </mc:Fallback>
      </mc:AlternateContent>
      <p:sp>
        <p:nvSpPr>
          <p:cNvPr id="30" name="Geschweifte Klammer rechts 29"/>
          <p:cNvSpPr/>
          <p:nvPr/>
        </p:nvSpPr>
        <p:spPr>
          <a:xfrm rot="5400000">
            <a:off x="2382316" y="4306760"/>
            <a:ext cx="146947" cy="1368152"/>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31" name="Textfeld 30"/>
              <p:cNvSpPr txBox="1"/>
              <p:nvPr/>
            </p:nvSpPr>
            <p:spPr>
              <a:xfrm>
                <a:off x="2005547" y="5075955"/>
                <a:ext cx="1134319"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𝑋</m:t>
                          </m:r>
                        </m:e>
                      </m:d>
                    </m:oMath>
                  </m:oMathPara>
                </a14:m>
                <a:endParaRPr lang="de-DE" sz="2000" dirty="0">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2005547" y="5075955"/>
                <a:ext cx="1134319" cy="400110"/>
              </a:xfrm>
              <a:prstGeom prst="rect">
                <a:avLst/>
              </a:prstGeom>
              <a:blipFill rotWithShape="1">
                <a:blip r:embed="rId9"/>
                <a:stretch>
                  <a:fillRect/>
                </a:stretch>
              </a:blipFill>
            </p:spPr>
            <p:txBody>
              <a:bodyPr/>
              <a:lstStyle/>
              <a:p>
                <a:r>
                  <a:rPr lang="de-DE">
                    <a:noFill/>
                  </a:rPr>
                  <a:t> </a:t>
                </a:r>
              </a:p>
            </p:txBody>
          </p:sp>
        </mc:Fallback>
      </mc:AlternateContent>
      <p:sp>
        <p:nvSpPr>
          <p:cNvPr id="33" name="Geschweifte Klammer rechts 32"/>
          <p:cNvSpPr/>
          <p:nvPr/>
        </p:nvSpPr>
        <p:spPr>
          <a:xfrm rot="5400000">
            <a:off x="4110509" y="4306760"/>
            <a:ext cx="146947" cy="1368152"/>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34" name="Textfeld 33"/>
              <p:cNvSpPr txBox="1"/>
              <p:nvPr/>
            </p:nvSpPr>
            <p:spPr>
              <a:xfrm>
                <a:off x="3733740" y="5075955"/>
                <a:ext cx="1134319"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𝑌</m:t>
                          </m:r>
                        </m:e>
                      </m:d>
                    </m:oMath>
                  </m:oMathPara>
                </a14:m>
                <a:endParaRPr lang="de-DE" sz="2000" dirty="0">
                  <a:latin typeface="+mn-lt"/>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3733740" y="5075955"/>
                <a:ext cx="1134319" cy="400110"/>
              </a:xfrm>
              <a:prstGeom prst="rect">
                <a:avLst/>
              </a:prstGeom>
              <a:blipFill rotWithShape="1">
                <a:blip r:embed="rId10"/>
                <a:stretch>
                  <a:fillRect/>
                </a:stretch>
              </a:blipFill>
            </p:spPr>
            <p:txBody>
              <a:bodyPr/>
              <a:lstStyle/>
              <a:p>
                <a:r>
                  <a:rPr lang="de-DE">
                    <a:noFill/>
                  </a:rPr>
                  <a:t> </a:t>
                </a:r>
              </a:p>
            </p:txBody>
          </p:sp>
        </mc:Fallback>
      </mc:AlternateContent>
      <p:sp>
        <p:nvSpPr>
          <p:cNvPr id="35" name="Geschweifte Klammer rechts 34"/>
          <p:cNvSpPr/>
          <p:nvPr/>
        </p:nvSpPr>
        <p:spPr>
          <a:xfrm rot="5400000">
            <a:off x="6328028" y="3799623"/>
            <a:ext cx="158594" cy="2394073"/>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36" name="Textfeld 35"/>
              <p:cNvSpPr txBox="1"/>
              <p:nvPr/>
            </p:nvSpPr>
            <p:spPr>
              <a:xfrm>
                <a:off x="5840165" y="5095122"/>
                <a:ext cx="1134319"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=0</m:t>
                      </m:r>
                    </m:oMath>
                  </m:oMathPara>
                </a14:m>
                <a:endParaRPr lang="de-DE" sz="2000" dirty="0">
                  <a:latin typeface="+mn-lt"/>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5840165" y="5095122"/>
                <a:ext cx="1134319" cy="400110"/>
              </a:xfrm>
              <a:prstGeom prst="rect">
                <a:avLst/>
              </a:prstGeom>
              <a:blipFill rotWithShape="1">
                <a:blip r:embed="rId11"/>
                <a:stretch>
                  <a:fillRect/>
                </a:stretch>
              </a:blipFill>
            </p:spPr>
            <p:txBody>
              <a:bodyPr/>
              <a:lstStyle/>
              <a:p>
                <a:r>
                  <a:rPr lang="de-DE">
                    <a:noFill/>
                  </a:rPr>
                  <a:t> </a:t>
                </a:r>
              </a:p>
            </p:txBody>
          </p:sp>
        </mc:Fallback>
      </mc:AlternateContent>
      <p:sp>
        <p:nvSpPr>
          <p:cNvPr id="37" name="Textfeld 36"/>
          <p:cNvSpPr txBox="1">
            <a:spLocks noChangeArrowheads="1"/>
          </p:cNvSpPr>
          <p:nvPr/>
        </p:nvSpPr>
        <p:spPr bwMode="auto">
          <a:xfrm>
            <a:off x="468313" y="5589240"/>
            <a:ext cx="5615855" cy="400110"/>
          </a:xfrm>
          <a:prstGeom prst="rect">
            <a:avLst/>
          </a:prstGeom>
          <a:noFill/>
          <a:ln w="9525">
            <a:noFill/>
            <a:miter lim="800000"/>
            <a:headEnd/>
            <a:tailEnd/>
          </a:ln>
        </p:spPr>
        <p:txBody>
          <a:bodyPr wrap="square">
            <a:spAutoFit/>
          </a:bodyPr>
          <a:lstStyle/>
          <a:p>
            <a:r>
              <a:rPr lang="de-DE" sz="2000" dirty="0">
                <a:latin typeface="+mn-lt"/>
              </a:rPr>
              <a:t>Aufgrund der Unabhängigkeit gilt nämlich:</a:t>
            </a:r>
          </a:p>
        </p:txBody>
      </p:sp>
      <mc:AlternateContent xmlns:mc="http://schemas.openxmlformats.org/markup-compatibility/2006" xmlns:a14="http://schemas.microsoft.com/office/drawing/2010/main">
        <mc:Choice Requires="a14">
          <p:sp>
            <p:nvSpPr>
              <p:cNvPr id="38" name="Rechteck 37"/>
              <p:cNvSpPr/>
              <p:nvPr/>
            </p:nvSpPr>
            <p:spPr>
              <a:xfrm>
                <a:off x="743758" y="6062239"/>
                <a:ext cx="6724604" cy="40011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rPr>
                        <m:t>𝐸</m:t>
                      </m:r>
                      <m:d>
                        <m:dPr>
                          <m:begChr m:val="["/>
                          <m:endChr m:val="]"/>
                          <m:ctrlPr>
                            <a:rPr lang="de-DE" sz="2000" i="1">
                              <a:latin typeface="Cambria Math" panose="02040503050406030204" pitchFamily="18" charset="0"/>
                            </a:rPr>
                          </m:ctrlPr>
                        </m:dPr>
                        <m:e>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ea typeface="Cambria Math"/>
                                    </a:rPr>
                                    <m:t>𝑌</m:t>
                                  </m:r>
                                </m:sub>
                              </m:sSub>
                            </m:e>
                          </m:d>
                        </m:e>
                      </m:d>
                      <m:r>
                        <a:rPr lang="de-DE" sz="2000" b="0" i="1" smtClean="0">
                          <a:latin typeface="Cambria Math"/>
                          <a:ea typeface="Cambria Math"/>
                        </a:rPr>
                        <m:t>=</m:t>
                      </m:r>
                      <m:r>
                        <a:rPr lang="de-DE" sz="2000" i="1">
                          <a:latin typeface="Cambria Math"/>
                        </a:rPr>
                        <m:t>𝐸</m:t>
                      </m:r>
                      <m:d>
                        <m:dPr>
                          <m:begChr m:val="["/>
                          <m:endChr m:val="]"/>
                          <m:ctrlPr>
                            <a:rPr lang="de-DE" sz="2000" i="1">
                              <a:latin typeface="Cambria Math" panose="02040503050406030204" pitchFamily="18" charset="0"/>
                            </a:rPr>
                          </m:ctrlPr>
                        </m:dPr>
                        <m:e>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e>
                      </m:d>
                      <m:r>
                        <a:rPr lang="de-DE" sz="2000" i="1">
                          <a:latin typeface="Cambria Math"/>
                        </a:rPr>
                        <m:t>𝐸</m:t>
                      </m:r>
                      <m:d>
                        <m:dPr>
                          <m:begChr m:val="["/>
                          <m:endChr m:val="]"/>
                          <m:ctrlPr>
                            <a:rPr lang="de-DE" sz="2000" i="1">
                              <a:latin typeface="Cambria Math" panose="02040503050406030204" pitchFamily="18" charset="0"/>
                            </a:rPr>
                          </m:ctrlPr>
                        </m:dPr>
                        <m:e>
                          <m:d>
                            <m:dPr>
                              <m:ctrlPr>
                                <a:rPr lang="de-DE" sz="2000" i="1">
                                  <a:latin typeface="Cambria Math" panose="02040503050406030204" pitchFamily="18" charset="0"/>
                                </a:rPr>
                              </m:ctrlPr>
                            </m:dPr>
                            <m:e>
                              <m:r>
                                <a:rPr lang="de-DE" sz="2000" b="0" i="1" smtClean="0">
                                  <a:latin typeface="Cambria Math"/>
                                </a:rPr>
                                <m:t>𝑌</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𝑌</m:t>
                                  </m:r>
                                </m:sub>
                              </m:sSub>
                            </m:e>
                          </m:d>
                        </m:e>
                      </m:d>
                      <m:r>
                        <a:rPr lang="de-DE" sz="2000" b="0" i="1" smtClean="0">
                          <a:latin typeface="Cambria Math"/>
                        </a:rPr>
                        <m:t>=0</m:t>
                      </m:r>
                      <m:r>
                        <a:rPr lang="de-DE" sz="2000" b="0" i="1" smtClean="0">
                          <a:latin typeface="Cambria Math"/>
                          <a:ea typeface="Cambria Math"/>
                        </a:rPr>
                        <m:t>×0</m:t>
                      </m:r>
                    </m:oMath>
                  </m:oMathPara>
                </a14:m>
                <a:endParaRPr lang="de-DE" sz="2000" dirty="0"/>
              </a:p>
            </p:txBody>
          </p:sp>
        </mc:Choice>
        <mc:Fallback xmlns="">
          <p:sp>
            <p:nvSpPr>
              <p:cNvPr id="38" name="Rechteck 37"/>
              <p:cNvSpPr>
                <a:spLocks noRot="1" noChangeAspect="1" noMove="1" noResize="1" noEditPoints="1" noAdjustHandles="1" noChangeArrowheads="1" noChangeShapeType="1" noTextEdit="1"/>
              </p:cNvSpPr>
              <p:nvPr/>
            </p:nvSpPr>
            <p:spPr>
              <a:xfrm>
                <a:off x="743758" y="6062239"/>
                <a:ext cx="6724604" cy="400110"/>
              </a:xfrm>
              <a:prstGeom prst="rect">
                <a:avLst/>
              </a:prstGeom>
              <a:blipFill rotWithShape="1">
                <a:blip r:embed="rId12"/>
                <a:stretch>
                  <a:fillRect b="-7576"/>
                </a:stretch>
              </a:blipFill>
            </p:spPr>
            <p:txBody>
              <a:bodyPr/>
              <a:lstStyle/>
              <a:p>
                <a:r>
                  <a:rPr lang="de-DE">
                    <a:noFill/>
                  </a:rPr>
                  <a:t> </a:t>
                </a:r>
              </a:p>
            </p:txBody>
          </p:sp>
        </mc:Fallback>
      </mc:AlternateContent>
    </p:spTree>
    <p:extLst>
      <p:ext uri="{BB962C8B-B14F-4D97-AF65-F5344CB8AC3E}">
        <p14:creationId xmlns:p14="http://schemas.microsoft.com/office/powerpoint/2010/main" val="4105930304"/>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450</a:t>
            </a:r>
            <a:endParaRPr lang="de-DE" sz="8000" b="1" dirty="0">
              <a:solidFill>
                <a:schemeClr val="tx1"/>
              </a:solidFill>
              <a:latin typeface="+mj-lt"/>
            </a:endParaRPr>
          </a:p>
        </p:txBody>
      </p:sp>
      <p:sp>
        <p:nvSpPr>
          <p:cNvPr id="22" name="Textfeld 21"/>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D1-a fortgesetzt </a:t>
            </a:r>
            <a:r>
              <a:rPr lang="de-DE" sz="2000" dirty="0">
                <a:solidFill>
                  <a:srgbClr val="0070C0"/>
                </a:solidFill>
                <a:latin typeface="+mn-lt"/>
              </a:rPr>
              <a:t>●</a:t>
            </a:r>
            <a:endParaRPr lang="de-DE" sz="2000" b="1" dirty="0">
              <a:solidFill>
                <a:srgbClr val="0070C0"/>
              </a:solidFill>
              <a:latin typeface="+mn-lt"/>
            </a:endParaRPr>
          </a:p>
        </p:txBody>
      </p:sp>
      <p:sp>
        <p:nvSpPr>
          <p:cNvPr id="18" name="Textfeld 17"/>
          <p:cNvSpPr txBox="1"/>
          <p:nvPr/>
        </p:nvSpPr>
        <p:spPr>
          <a:xfrm>
            <a:off x="487309" y="1628800"/>
            <a:ext cx="7848104" cy="400110"/>
          </a:xfrm>
          <a:prstGeom prst="rect">
            <a:avLst/>
          </a:prstGeom>
          <a:noFill/>
        </p:spPr>
        <p:txBody>
          <a:bodyPr wrap="square" rtlCol="0">
            <a:spAutoFit/>
          </a:bodyPr>
          <a:lstStyle/>
          <a:p>
            <a:r>
              <a:rPr lang="de-DE" sz="2000" i="1" dirty="0">
                <a:latin typeface="+mn-lt"/>
              </a:rPr>
              <a:t>X</a:t>
            </a:r>
            <a:r>
              <a:rPr lang="de-DE" sz="2000" dirty="0">
                <a:latin typeface="+mn-lt"/>
              </a:rPr>
              <a:t> ... Anzahl mitreisender Kinder bei Pauschalreisen</a:t>
            </a:r>
          </a:p>
        </p:txBody>
      </p:sp>
      <mc:AlternateContent xmlns:mc="http://schemas.openxmlformats.org/markup-compatibility/2006" xmlns:a14="http://schemas.microsoft.com/office/drawing/2010/main">
        <mc:Choice Requires="a14">
          <p:sp>
            <p:nvSpPr>
              <p:cNvPr id="25" name="Textfeld 24"/>
              <p:cNvSpPr txBox="1"/>
              <p:nvPr/>
            </p:nvSpPr>
            <p:spPr>
              <a:xfrm>
                <a:off x="468311" y="2099050"/>
                <a:ext cx="7867102"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=0</m:t>
                        </m:r>
                      </m:e>
                    </m:d>
                    <m:r>
                      <a:rPr lang="de-DE" sz="2000" b="0" i="1" smtClean="0">
                        <a:solidFill>
                          <a:schemeClr val="tx1"/>
                        </a:solidFill>
                        <a:latin typeface="Cambria Math"/>
                      </a:rPr>
                      <m:t>=0.4,</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=1</m:t>
                        </m:r>
                      </m:e>
                    </m:d>
                    <m:r>
                      <a:rPr lang="de-DE" sz="2000" i="1">
                        <a:solidFill>
                          <a:schemeClr val="tx1"/>
                        </a:solidFill>
                        <a:latin typeface="Cambria Math"/>
                      </a:rPr>
                      <m:t>=0.</m:t>
                    </m:r>
                    <m:r>
                      <a:rPr lang="de-DE" sz="2000" b="0" i="1" smtClean="0">
                        <a:solidFill>
                          <a:schemeClr val="tx1"/>
                        </a:solidFill>
                        <a:latin typeface="Cambria Math"/>
                      </a:rPr>
                      <m:t>2</m:t>
                    </m:r>
                    <m:r>
                      <a:rPr lang="de-DE" sz="2000" i="1">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=2</m:t>
                        </m:r>
                      </m:e>
                    </m:d>
                    <m:r>
                      <a:rPr lang="de-DE" sz="2000" i="1">
                        <a:solidFill>
                          <a:schemeClr val="tx1"/>
                        </a:solidFill>
                        <a:latin typeface="Cambria Math"/>
                      </a:rPr>
                      <m:t>=0.</m:t>
                    </m:r>
                    <m:r>
                      <a:rPr lang="de-DE" sz="2000" b="0" i="1" smtClean="0">
                        <a:solidFill>
                          <a:schemeClr val="tx1"/>
                        </a:solidFill>
                        <a:latin typeface="Cambria Math"/>
                      </a:rPr>
                      <m:t>3</m:t>
                    </m:r>
                  </m:oMath>
                </a14:m>
                <a:r>
                  <a:rPr lang="de-DE" sz="2000" dirty="0">
                    <a:solidFill>
                      <a:schemeClr val="tx1"/>
                    </a:solidFill>
                    <a:latin typeface="+mn-lt"/>
                  </a:rPr>
                  <a:t> und </a:t>
                </a:r>
                <a14:m>
                  <m:oMath xmlns:m="http://schemas.openxmlformats.org/officeDocument/2006/math">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=3</m:t>
                        </m:r>
                      </m:e>
                    </m:d>
                    <m:r>
                      <a:rPr lang="de-DE" sz="2000" i="1">
                        <a:solidFill>
                          <a:schemeClr val="tx1"/>
                        </a:solidFill>
                        <a:latin typeface="Cambria Math"/>
                      </a:rPr>
                      <m:t>=0.</m:t>
                    </m:r>
                    <m:r>
                      <a:rPr lang="de-DE" sz="2000" b="0" i="1" smtClean="0">
                        <a:solidFill>
                          <a:schemeClr val="tx1"/>
                        </a:solidFill>
                        <a:latin typeface="Cambria Math"/>
                      </a:rPr>
                      <m:t>1</m:t>
                    </m:r>
                  </m:oMath>
                </a14:m>
                <a:endParaRPr lang="de-DE" sz="2000" dirty="0">
                  <a:solidFill>
                    <a:schemeClr val="tx1"/>
                  </a:solidFill>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468311" y="2099050"/>
                <a:ext cx="7867102" cy="400110"/>
              </a:xfrm>
              <a:prstGeom prst="rect">
                <a:avLst/>
              </a:prstGeom>
              <a:blipFill rotWithShape="1">
                <a:blip r:embed="rId3"/>
                <a:stretch>
                  <a:fillRect t="-7576" b="-25758"/>
                </a:stretch>
              </a:blipFill>
            </p:spPr>
            <p:txBody>
              <a:bodyPr/>
              <a:lstStyle/>
              <a:p>
                <a:r>
                  <a:rPr lang="de-DE">
                    <a:noFill/>
                  </a:rPr>
                  <a:t> </a:t>
                </a:r>
              </a:p>
            </p:txBody>
          </p:sp>
        </mc:Fallback>
      </mc:AlternateContent>
      <p:sp>
        <p:nvSpPr>
          <p:cNvPr id="26" name="Textfeld 25"/>
          <p:cNvSpPr txBox="1"/>
          <p:nvPr/>
        </p:nvSpPr>
        <p:spPr>
          <a:xfrm>
            <a:off x="468313" y="2564904"/>
            <a:ext cx="8207526" cy="400110"/>
          </a:xfrm>
          <a:prstGeom prst="rect">
            <a:avLst/>
          </a:prstGeom>
          <a:noFill/>
        </p:spPr>
        <p:txBody>
          <a:bodyPr wrap="square" rtlCol="0">
            <a:spAutoFit/>
          </a:bodyPr>
          <a:lstStyle/>
          <a:p>
            <a:r>
              <a:rPr lang="de-DE" sz="2000" dirty="0">
                <a:latin typeface="+mn-lt"/>
              </a:rPr>
              <a:t>Berechnung von Varianz und Standardabweichung via Verschiebungsformel:</a:t>
            </a:r>
          </a:p>
        </p:txBody>
      </p:sp>
      <mc:AlternateContent xmlns:mc="http://schemas.openxmlformats.org/markup-compatibility/2006" xmlns:a14="http://schemas.microsoft.com/office/drawing/2010/main">
        <mc:Choice Requires="a14">
          <p:sp>
            <p:nvSpPr>
              <p:cNvPr id="27" name="Textfeld 26"/>
              <p:cNvSpPr txBox="1"/>
              <p:nvPr/>
            </p:nvSpPr>
            <p:spPr>
              <a:xfrm>
                <a:off x="808586" y="3068960"/>
                <a:ext cx="786710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=0</m:t>
                      </m:r>
                      <m:r>
                        <a:rPr lang="de-DE" sz="2000" b="0" i="1" smtClean="0">
                          <a:solidFill>
                            <a:schemeClr val="tx1"/>
                          </a:solidFill>
                          <a:latin typeface="Cambria Math"/>
                          <a:ea typeface="Cambria Math"/>
                        </a:rPr>
                        <m:t>×0.4+1×0.2+2×0.3+3×0.1=1.1</m:t>
                      </m:r>
                    </m:oMath>
                  </m:oMathPara>
                </a14:m>
                <a:endParaRPr lang="de-DE" sz="2000"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808586" y="3068960"/>
                <a:ext cx="7867102"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808736" y="3621165"/>
                <a:ext cx="786710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0</m:t>
                          </m:r>
                        </m:e>
                        <m:sup>
                          <m:r>
                            <a:rPr lang="de-DE" sz="2000" b="0" i="1" smtClean="0">
                              <a:solidFill>
                                <a:schemeClr val="tx1"/>
                              </a:solidFill>
                              <a:latin typeface="Cambria Math"/>
                            </a:rPr>
                            <m:t>2</m:t>
                          </m:r>
                        </m:sup>
                      </m:sSup>
                      <m:r>
                        <a:rPr lang="de-DE" sz="2000" b="0" i="1" smtClean="0">
                          <a:solidFill>
                            <a:schemeClr val="tx1"/>
                          </a:solidFill>
                          <a:latin typeface="Cambria Math"/>
                          <a:ea typeface="Cambria Math"/>
                        </a:rPr>
                        <m:t>×0.4+</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1</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×0.2+</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2</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×0.3+</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3</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×0.1=2.3</m:t>
                      </m:r>
                    </m:oMath>
                  </m:oMathPara>
                </a14:m>
                <a:endParaRPr lang="de-DE" sz="2000" dirty="0">
                  <a:solidFill>
                    <a:schemeClr val="tx1"/>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808736" y="3621165"/>
                <a:ext cx="7867102"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808586" y="4173675"/>
                <a:ext cx="786710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r>
                        <a:rPr lang="de-DE" sz="2000" b="0" i="1" smtClean="0">
                          <a:solidFill>
                            <a:schemeClr val="tx1"/>
                          </a:solidFill>
                          <a:latin typeface="Cambria Math"/>
                        </a:rPr>
                        <m:t>=</m:t>
                      </m:r>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e>
                        <m:sup>
                          <m:r>
                            <a:rPr lang="de-DE" sz="2000" b="0" i="1" smtClean="0">
                              <a:solidFill>
                                <a:schemeClr val="tx1"/>
                              </a:solidFill>
                              <a:latin typeface="Cambria Math"/>
                            </a:rPr>
                            <m:t>2</m:t>
                          </m:r>
                        </m:sup>
                      </m:sSup>
                      <m:r>
                        <a:rPr lang="de-DE" sz="2000" b="0" i="1" smtClean="0">
                          <a:solidFill>
                            <a:schemeClr val="tx1"/>
                          </a:solidFill>
                          <a:latin typeface="Cambria Math"/>
                        </a:rPr>
                        <m:t>=2.3−</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1.1</m:t>
                          </m:r>
                        </m:e>
                        <m:sup>
                          <m:r>
                            <a:rPr lang="de-DE" sz="2000" b="0" i="1" smtClean="0">
                              <a:solidFill>
                                <a:schemeClr val="tx1"/>
                              </a:solidFill>
                              <a:latin typeface="Cambria Math"/>
                            </a:rPr>
                            <m:t>2</m:t>
                          </m:r>
                        </m:sup>
                      </m:sSup>
                      <m:r>
                        <a:rPr lang="de-DE" sz="2000" b="0" i="1" smtClean="0">
                          <a:solidFill>
                            <a:schemeClr val="tx1"/>
                          </a:solidFill>
                          <a:latin typeface="Cambria Math"/>
                        </a:rPr>
                        <m:t>=1.09</m:t>
                      </m:r>
                    </m:oMath>
                  </m:oMathPara>
                </a14:m>
                <a:endParaRPr lang="de-DE" sz="2000" dirty="0">
                  <a:solidFill>
                    <a:schemeClr val="tx1"/>
                  </a:solidFill>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808586" y="4173675"/>
                <a:ext cx="7867102"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808586" y="4741113"/>
                <a:ext cx="4051446" cy="4898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𝜎</m:t>
                      </m:r>
                      <m:r>
                        <a:rPr lang="de-DE" sz="2000" b="0" i="1" smtClean="0">
                          <a:solidFill>
                            <a:schemeClr val="tx1"/>
                          </a:solidFill>
                          <a:latin typeface="Cambria Math"/>
                        </a:rPr>
                        <m:t>=</m:t>
                      </m:r>
                      <m:rad>
                        <m:radPr>
                          <m:degHide m:val="on"/>
                          <m:ctrlPr>
                            <a:rPr lang="de-DE" sz="2000" b="0" i="1" smtClean="0">
                              <a:solidFill>
                                <a:schemeClr val="tx1"/>
                              </a:solidFill>
                              <a:latin typeface="Cambria Math" panose="02040503050406030204" pitchFamily="18" charset="0"/>
                            </a:rPr>
                          </m:ctrlPr>
                        </m:radPr>
                        <m:deg/>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e>
                      </m:rad>
                      <m:r>
                        <a:rPr lang="de-DE" sz="2000" b="0" i="1" smtClean="0">
                          <a:solidFill>
                            <a:schemeClr val="tx1"/>
                          </a:solidFill>
                          <a:latin typeface="Cambria Math"/>
                        </a:rPr>
                        <m:t>=</m:t>
                      </m:r>
                      <m:rad>
                        <m:radPr>
                          <m:degHide m:val="on"/>
                          <m:ctrlPr>
                            <a:rPr lang="de-DE" sz="2000" i="1">
                              <a:solidFill>
                                <a:schemeClr val="tx1"/>
                              </a:solidFill>
                              <a:latin typeface="Cambria Math" panose="02040503050406030204" pitchFamily="18" charset="0"/>
                            </a:rPr>
                          </m:ctrlPr>
                        </m:radPr>
                        <m:deg/>
                        <m:e>
                          <m:r>
                            <a:rPr lang="de-DE" sz="2000" b="0" i="1" smtClean="0">
                              <a:solidFill>
                                <a:schemeClr val="tx1"/>
                              </a:solidFill>
                              <a:latin typeface="Cambria Math"/>
                            </a:rPr>
                            <m:t>1.09</m:t>
                          </m:r>
                        </m:e>
                      </m:rad>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1.04</m:t>
                      </m:r>
                    </m:oMath>
                  </m:oMathPara>
                </a14:m>
                <a:endParaRPr lang="de-DE" sz="2000" dirty="0">
                  <a:solidFill>
                    <a:schemeClr val="tx1"/>
                  </a:solidFill>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808586" y="4741113"/>
                <a:ext cx="4051446" cy="489814"/>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956569263"/>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451</a:t>
            </a:r>
            <a:endParaRPr lang="de-DE" sz="8000" b="1" dirty="0">
              <a:solidFill>
                <a:schemeClr val="tx1"/>
              </a:solidFill>
              <a:latin typeface="+mj-lt"/>
            </a:endParaRPr>
          </a:p>
        </p:txBody>
      </p:sp>
      <p:sp>
        <p:nvSpPr>
          <p:cNvPr id="7" name="Textfeld 6"/>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S1-a fortgesetzt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p:nvPr/>
        </p:nvSpPr>
        <p:spPr>
          <a:xfrm>
            <a:off x="487309" y="1628800"/>
            <a:ext cx="7848104" cy="400110"/>
          </a:xfrm>
          <a:prstGeom prst="rect">
            <a:avLst/>
          </a:prstGeom>
          <a:noFill/>
        </p:spPr>
        <p:txBody>
          <a:bodyPr wrap="square" rtlCol="0">
            <a:spAutoFit/>
          </a:bodyPr>
          <a:lstStyle/>
          <a:p>
            <a:r>
              <a:rPr lang="de-DE" sz="2000" i="1" dirty="0">
                <a:latin typeface="+mn-lt"/>
              </a:rPr>
              <a:t>X</a:t>
            </a:r>
            <a:r>
              <a:rPr lang="de-DE" sz="2000" dirty="0">
                <a:latin typeface="+mn-lt"/>
              </a:rPr>
              <a:t> ... Höhe eines Trinkgelds</a:t>
            </a:r>
          </a:p>
        </p:txBody>
      </p:sp>
      <mc:AlternateContent xmlns:mc="http://schemas.openxmlformats.org/markup-compatibility/2006" xmlns:a14="http://schemas.microsoft.com/office/drawing/2010/main">
        <mc:Choice Requires="a14">
          <p:sp>
            <p:nvSpPr>
              <p:cNvPr id="11" name="Textfeld 10"/>
              <p:cNvSpPr txBox="1"/>
              <p:nvPr/>
            </p:nvSpPr>
            <p:spPr>
              <a:xfrm>
                <a:off x="771583" y="2132856"/>
                <a:ext cx="6282122"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=1.2</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.5</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+0.15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i="1" dirty="0">
                  <a:solidFill>
                    <a:schemeClr val="tx1"/>
                  </a:solidFill>
                  <a:latin typeface="Cambria Math"/>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771583" y="2132856"/>
                <a:ext cx="6282122" cy="422039"/>
              </a:xfrm>
              <a:prstGeom prst="rect">
                <a:avLst/>
              </a:prstGeom>
              <a:blipFill rotWithShape="1">
                <a:blip r:embed="rId3"/>
                <a:stretch>
                  <a:fillRect l="-485" t="-56522" b="-1391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802314" y="2701038"/>
                <a:ext cx="4345750"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r>
                            <a:rPr lang="de-DE" sz="2000" b="0" i="1" smtClean="0">
                              <a:solidFill>
                                <a:schemeClr val="tx1"/>
                              </a:solidFill>
                              <a:latin typeface="Cambria Math"/>
                            </a:rPr>
                            <m:t>𝑥</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𝑑𝑥</m:t>
                          </m:r>
                        </m:e>
                      </m:nary>
                      <m:r>
                        <a:rPr lang="de-DE" sz="2000" b="0" i="1" smtClean="0">
                          <a:solidFill>
                            <a:schemeClr val="tx1"/>
                          </a:solidFill>
                          <a:latin typeface="Cambria Math"/>
                        </a:rPr>
                        <m:t>=…=0.5625</m:t>
                      </m:r>
                    </m:oMath>
                  </m:oMathPara>
                </a14:m>
                <a:endParaRPr lang="de-DE" sz="2000" b="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802314" y="2701038"/>
                <a:ext cx="4345750" cy="991938"/>
              </a:xfrm>
              <a:prstGeom prst="rect">
                <a:avLst/>
              </a:prstGeom>
              <a:blipFill rotWithShape="1">
                <a:blip r:embed="rId4"/>
                <a:stretch>
                  <a:fillRect/>
                </a:stretch>
              </a:blipFill>
            </p:spPr>
            <p:txBody>
              <a:bodyPr/>
              <a:lstStyle/>
              <a:p>
                <a:r>
                  <a:rPr lang="de-DE">
                    <a:noFill/>
                  </a:rPr>
                  <a:t> </a:t>
                </a:r>
              </a:p>
            </p:txBody>
          </p:sp>
        </mc:Fallback>
      </mc:AlternateContent>
      <p:sp>
        <p:nvSpPr>
          <p:cNvPr id="13" name="Textfeld 12"/>
          <p:cNvSpPr txBox="1"/>
          <p:nvPr/>
        </p:nvSpPr>
        <p:spPr>
          <a:xfrm>
            <a:off x="5031429" y="2996952"/>
            <a:ext cx="2420891" cy="400110"/>
          </a:xfrm>
          <a:prstGeom prst="rect">
            <a:avLst/>
          </a:prstGeom>
          <a:noFill/>
        </p:spPr>
        <p:txBody>
          <a:bodyPr wrap="square" rtlCol="0">
            <a:spAutoFit/>
          </a:bodyPr>
          <a:lstStyle/>
          <a:p>
            <a:r>
              <a:rPr lang="de-DE" sz="2000" dirty="0">
                <a:latin typeface="+mn-lt"/>
              </a:rPr>
              <a:t>(vgl. </a:t>
            </a:r>
            <a:r>
              <a:rPr lang="de-DE" sz="2000">
                <a:latin typeface="+mn-lt"/>
              </a:rPr>
              <a:t>Folie 425)</a:t>
            </a:r>
            <a:endParaRPr lang="de-DE" sz="2000" dirty="0">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802315" y="3707389"/>
                <a:ext cx="3193622" cy="991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i="1">
                                  <a:latin typeface="Cambria Math" panose="02040503050406030204" pitchFamily="18" charset="0"/>
                                </a:rPr>
                              </m:ctrlPr>
                            </m:sSupPr>
                            <m:e>
                              <m:r>
                                <a:rPr lang="de-DE" sz="2000" b="0" i="1" smtClean="0">
                                  <a:latin typeface="Cambria Math"/>
                                </a:rPr>
                                <m:t>𝑋</m:t>
                              </m:r>
                            </m:e>
                            <m:sup>
                              <m:r>
                                <a:rPr lang="de-DE" sz="2000" b="0" i="1" smtClean="0">
                                  <a:latin typeface="Cambria Math"/>
                                </a:rPr>
                                <m:t>2</m:t>
                              </m:r>
                            </m:sup>
                          </m:sSup>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𝑥</m:t>
                              </m:r>
                            </m:e>
                            <m:sup>
                              <m:r>
                                <a:rPr lang="de-DE" sz="2000" b="0" i="1" smtClean="0">
                                  <a:solidFill>
                                    <a:schemeClr val="tx1"/>
                                  </a:solidFill>
                                  <a:latin typeface="Cambria Math"/>
                                  <a:ea typeface="Cambria Math"/>
                                </a:rPr>
                                <m:t>2</m:t>
                              </m:r>
                            </m:sup>
                          </m:sSup>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𝑑𝑥</m:t>
                          </m:r>
                        </m:e>
                      </m:nary>
                    </m:oMath>
                  </m:oMathPara>
                </a14:m>
                <a:endParaRPr lang="de-DE" sz="2000" b="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802315" y="3707389"/>
                <a:ext cx="3193622" cy="99193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3490234" y="3693410"/>
                <a:ext cx="5184576" cy="101989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=1.2</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0</m:t>
                          </m:r>
                        </m:sub>
                        <m:sup>
                          <m:r>
                            <a:rPr lang="de-DE" sz="2000" b="0" i="1" smtClean="0">
                              <a:solidFill>
                                <a:schemeClr val="tx1"/>
                              </a:solidFill>
                              <a:latin typeface="Cambria Math"/>
                              <a:ea typeface="Cambria Math"/>
                            </a:rPr>
                            <m:t>0.5</m:t>
                          </m:r>
                        </m:sup>
                        <m:e>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𝑥</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rPr>
                            <m:t>𝑑𝑥</m:t>
                          </m:r>
                        </m:e>
                      </m:nary>
                      <m:r>
                        <a:rPr lang="de-DE" sz="2000" i="1">
                          <a:latin typeface="Cambria Math"/>
                        </a:rPr>
                        <m:t>+</m:t>
                      </m:r>
                      <m:r>
                        <a:rPr lang="de-DE" sz="2000" b="0" i="1" smtClean="0">
                          <a:latin typeface="Cambria Math"/>
                        </a:rPr>
                        <m:t>0.5</m:t>
                      </m:r>
                      <m:nary>
                        <m:naryPr>
                          <m:limLoc m:val="undOvr"/>
                          <m:ctrlPr>
                            <a:rPr lang="de-DE" sz="2000" i="1">
                              <a:latin typeface="Cambria Math" panose="02040503050406030204" pitchFamily="18" charset="0"/>
                            </a:rPr>
                          </m:ctrlPr>
                        </m:naryPr>
                        <m:sub>
                          <m:r>
                            <m:rPr>
                              <m:brk m:alnAt="24"/>
                            </m:rPr>
                            <a:rPr lang="de-DE" sz="2000" b="0" i="1" smtClean="0">
                              <a:latin typeface="Cambria Math"/>
                            </a:rPr>
                            <m:t>0</m:t>
                          </m:r>
                          <m:r>
                            <a:rPr lang="de-DE" sz="2000" b="0" i="1" smtClean="0">
                              <a:latin typeface="Cambria Math"/>
                            </a:rPr>
                            <m:t>.5</m:t>
                          </m:r>
                        </m:sub>
                        <m:sup>
                          <m:r>
                            <a:rPr lang="de-DE" sz="2000" b="0" i="1" smtClean="0">
                              <a:latin typeface="Cambria Math"/>
                            </a:rPr>
                            <m:t>1</m:t>
                          </m:r>
                        </m:sup>
                        <m:e>
                          <m:sSup>
                            <m:sSupPr>
                              <m:ctrlPr>
                                <a:rPr lang="de-DE" sz="2000" i="1">
                                  <a:latin typeface="Cambria Math" panose="02040503050406030204" pitchFamily="18" charset="0"/>
                                  <a:ea typeface="Cambria Math"/>
                                </a:rPr>
                              </m:ctrlPr>
                            </m:sSupPr>
                            <m:e>
                              <m:r>
                                <a:rPr lang="de-DE" sz="2000" i="1">
                                  <a:latin typeface="Cambria Math"/>
                                  <a:ea typeface="Cambria Math"/>
                                </a:rPr>
                                <m:t>𝑥</m:t>
                              </m:r>
                            </m:e>
                            <m:sup>
                              <m:r>
                                <a:rPr lang="de-DE" sz="2000" i="1">
                                  <a:latin typeface="Cambria Math"/>
                                  <a:ea typeface="Cambria Math"/>
                                </a:rPr>
                                <m:t>2</m:t>
                              </m:r>
                            </m:sup>
                          </m:sSup>
                          <m:r>
                            <a:rPr lang="de-DE" sz="2000" i="1">
                              <a:latin typeface="Cambria Math"/>
                            </a:rPr>
                            <m:t>𝑑𝑥</m:t>
                          </m:r>
                        </m:e>
                      </m:nary>
                      <m:r>
                        <a:rPr lang="de-DE" sz="2000" b="0" i="1" smtClean="0">
                          <a:latin typeface="Cambria Math"/>
                        </a:rPr>
                        <m:t>+0.15</m:t>
                      </m:r>
                      <m:nary>
                        <m:naryPr>
                          <m:limLoc m:val="undOvr"/>
                          <m:ctrlPr>
                            <a:rPr lang="de-DE" sz="2000" i="1">
                              <a:latin typeface="Cambria Math" panose="02040503050406030204" pitchFamily="18" charset="0"/>
                            </a:rPr>
                          </m:ctrlPr>
                        </m:naryPr>
                        <m:sub>
                          <m:r>
                            <m:rPr>
                              <m:brk m:alnAt="24"/>
                            </m:rPr>
                            <a:rPr lang="de-DE" sz="2000" b="0" i="1" smtClean="0">
                              <a:latin typeface="Cambria Math"/>
                            </a:rPr>
                            <m:t>1</m:t>
                          </m:r>
                        </m:sub>
                        <m:sup>
                          <m:r>
                            <a:rPr lang="de-DE" sz="2000" b="0" i="1" smtClean="0">
                              <a:latin typeface="Cambria Math"/>
                              <a:ea typeface="Cambria Math"/>
                            </a:rPr>
                            <m:t>2</m:t>
                          </m:r>
                        </m:sup>
                        <m:e>
                          <m:sSup>
                            <m:sSupPr>
                              <m:ctrlPr>
                                <a:rPr lang="de-DE" sz="2000" i="1">
                                  <a:latin typeface="Cambria Math" panose="02040503050406030204" pitchFamily="18" charset="0"/>
                                  <a:ea typeface="Cambria Math"/>
                                </a:rPr>
                              </m:ctrlPr>
                            </m:sSupPr>
                            <m:e>
                              <m:r>
                                <a:rPr lang="de-DE" sz="2000" i="1">
                                  <a:latin typeface="Cambria Math"/>
                                  <a:ea typeface="Cambria Math"/>
                                </a:rPr>
                                <m:t>𝑥</m:t>
                              </m:r>
                            </m:e>
                            <m:sup>
                              <m:r>
                                <a:rPr lang="de-DE" sz="2000" i="1">
                                  <a:latin typeface="Cambria Math"/>
                                  <a:ea typeface="Cambria Math"/>
                                </a:rPr>
                                <m:t>2</m:t>
                              </m:r>
                            </m:sup>
                          </m:sSup>
                          <m:r>
                            <a:rPr lang="de-DE" sz="2000" i="1">
                              <a:latin typeface="Cambria Math"/>
                            </a:rPr>
                            <m:t>𝑑𝑥</m:t>
                          </m:r>
                        </m:e>
                      </m:nary>
                    </m:oMath>
                  </m:oMathPara>
                </a14:m>
                <a:endParaRPr lang="de-DE" sz="2000" b="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490234" y="3693410"/>
                <a:ext cx="5184576" cy="1019895"/>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548048" y="4742027"/>
                <a:ext cx="5184576" cy="78598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=1.2</m:t>
                      </m:r>
                      <m:sSubSup>
                        <m:sSubSupPr>
                          <m:ctrlPr>
                            <a:rPr lang="de-DE" sz="2000" b="0" i="1" smtClean="0">
                              <a:solidFill>
                                <a:schemeClr val="tx1"/>
                              </a:solidFill>
                              <a:latin typeface="Cambria Math" panose="02040503050406030204" pitchFamily="18" charset="0"/>
                            </a:rPr>
                          </m:ctrlPr>
                        </m:sSubSupPr>
                        <m:e>
                          <m:d>
                            <m:dPr>
                              <m:begChr m:val="["/>
                              <m:endChr m:val="]"/>
                              <m:ctrlPr>
                                <a:rPr lang="de-DE" sz="2000" b="0" i="1" smtClean="0">
                                  <a:solidFill>
                                    <a:schemeClr val="tx1"/>
                                  </a:solidFill>
                                  <a:latin typeface="Cambria Math" panose="02040503050406030204" pitchFamily="18" charset="0"/>
                                </a:rPr>
                              </m:ctrlPr>
                            </m:dPr>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3</m:t>
                                  </m:r>
                                </m:den>
                              </m:f>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𝑥</m:t>
                                  </m:r>
                                </m:e>
                                <m:sup>
                                  <m:r>
                                    <a:rPr lang="de-DE" sz="2000" b="0" i="1" smtClean="0">
                                      <a:solidFill>
                                        <a:schemeClr val="tx1"/>
                                      </a:solidFill>
                                      <a:latin typeface="Cambria Math"/>
                                    </a:rPr>
                                    <m:t>3</m:t>
                                  </m:r>
                                </m:sup>
                              </m:sSup>
                            </m:e>
                          </m:d>
                        </m:e>
                        <m:sub>
                          <m:r>
                            <a:rPr lang="de-DE" sz="2000" b="0" i="1" smtClean="0">
                              <a:solidFill>
                                <a:schemeClr val="tx1"/>
                              </a:solidFill>
                              <a:latin typeface="Cambria Math"/>
                            </a:rPr>
                            <m:t>0</m:t>
                          </m:r>
                        </m:sub>
                        <m:sup>
                          <m:r>
                            <a:rPr lang="de-DE" sz="2000" b="0" i="1" smtClean="0">
                              <a:solidFill>
                                <a:schemeClr val="tx1"/>
                              </a:solidFill>
                              <a:latin typeface="Cambria Math"/>
                            </a:rPr>
                            <m:t>0.5</m:t>
                          </m:r>
                        </m:sup>
                      </m:sSubSup>
                      <m:r>
                        <a:rPr lang="de-DE" sz="2000" i="1">
                          <a:latin typeface="Cambria Math"/>
                        </a:rPr>
                        <m:t>+</m:t>
                      </m:r>
                      <m:r>
                        <a:rPr lang="de-DE" sz="2000" b="0" i="1" smtClean="0">
                          <a:latin typeface="Cambria Math"/>
                        </a:rPr>
                        <m:t>0.5</m:t>
                      </m:r>
                      <m:sSubSup>
                        <m:sSubSupPr>
                          <m:ctrlPr>
                            <a:rPr lang="de-DE" sz="2000" i="1">
                              <a:latin typeface="Cambria Math" panose="02040503050406030204" pitchFamily="18" charset="0"/>
                            </a:rPr>
                          </m:ctrlPr>
                        </m:sSubSupPr>
                        <m:e>
                          <m:d>
                            <m:dPr>
                              <m:begChr m:val="["/>
                              <m:endChr m:val="]"/>
                              <m:ctrlPr>
                                <a:rPr lang="de-DE" sz="2000" i="1">
                                  <a:latin typeface="Cambria Math" panose="02040503050406030204" pitchFamily="18" charset="0"/>
                                </a:rPr>
                              </m:ctrlPr>
                            </m:dPr>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3</m:t>
                                  </m:r>
                                </m:den>
                              </m:f>
                              <m:sSup>
                                <m:sSupPr>
                                  <m:ctrlPr>
                                    <a:rPr lang="de-DE" sz="2000" i="1">
                                      <a:latin typeface="Cambria Math" panose="02040503050406030204" pitchFamily="18" charset="0"/>
                                    </a:rPr>
                                  </m:ctrlPr>
                                </m:sSupPr>
                                <m:e>
                                  <m:r>
                                    <a:rPr lang="de-DE" sz="2000" i="1">
                                      <a:latin typeface="Cambria Math"/>
                                    </a:rPr>
                                    <m:t>𝑥</m:t>
                                  </m:r>
                                </m:e>
                                <m:sup>
                                  <m:r>
                                    <a:rPr lang="de-DE" sz="2000" i="1">
                                      <a:latin typeface="Cambria Math"/>
                                    </a:rPr>
                                    <m:t>3</m:t>
                                  </m:r>
                                </m:sup>
                              </m:sSup>
                            </m:e>
                          </m:d>
                        </m:e>
                        <m:sub>
                          <m:r>
                            <a:rPr lang="de-DE" sz="2000" i="1">
                              <a:latin typeface="Cambria Math"/>
                            </a:rPr>
                            <m:t>0</m:t>
                          </m:r>
                          <m:r>
                            <a:rPr lang="de-DE" sz="2000" b="0" i="1" smtClean="0">
                              <a:latin typeface="Cambria Math"/>
                            </a:rPr>
                            <m:t>.5</m:t>
                          </m:r>
                        </m:sub>
                        <m:sup>
                          <m:r>
                            <a:rPr lang="de-DE" sz="2000" b="0" i="1" smtClean="0">
                              <a:latin typeface="Cambria Math"/>
                            </a:rPr>
                            <m:t>1</m:t>
                          </m:r>
                        </m:sup>
                      </m:sSubSup>
                      <m:r>
                        <a:rPr lang="de-DE" sz="2000" b="0" i="1" smtClean="0">
                          <a:latin typeface="Cambria Math"/>
                        </a:rPr>
                        <m:t>+0.15</m:t>
                      </m:r>
                      <m:sSubSup>
                        <m:sSubSupPr>
                          <m:ctrlPr>
                            <a:rPr lang="de-DE" sz="2000" i="1">
                              <a:latin typeface="Cambria Math" panose="02040503050406030204" pitchFamily="18" charset="0"/>
                            </a:rPr>
                          </m:ctrlPr>
                        </m:sSubSupPr>
                        <m:e>
                          <m:d>
                            <m:dPr>
                              <m:begChr m:val="["/>
                              <m:endChr m:val="]"/>
                              <m:ctrlPr>
                                <a:rPr lang="de-DE" sz="2000" i="1">
                                  <a:latin typeface="Cambria Math" panose="02040503050406030204" pitchFamily="18" charset="0"/>
                                </a:rPr>
                              </m:ctrlPr>
                            </m:dPr>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3</m:t>
                                  </m:r>
                                </m:den>
                              </m:f>
                              <m:sSup>
                                <m:sSupPr>
                                  <m:ctrlPr>
                                    <a:rPr lang="de-DE" sz="2000" i="1">
                                      <a:latin typeface="Cambria Math" panose="02040503050406030204" pitchFamily="18" charset="0"/>
                                    </a:rPr>
                                  </m:ctrlPr>
                                </m:sSupPr>
                                <m:e>
                                  <m:r>
                                    <a:rPr lang="de-DE" sz="2000" i="1">
                                      <a:latin typeface="Cambria Math"/>
                                    </a:rPr>
                                    <m:t>𝑥</m:t>
                                  </m:r>
                                </m:e>
                                <m:sup>
                                  <m:r>
                                    <a:rPr lang="de-DE" sz="2000" i="1">
                                      <a:latin typeface="Cambria Math"/>
                                    </a:rPr>
                                    <m:t>3</m:t>
                                  </m:r>
                                </m:sup>
                              </m:sSup>
                            </m:e>
                          </m:d>
                        </m:e>
                        <m:sub>
                          <m:r>
                            <a:rPr lang="de-DE" sz="2000" b="0" i="1" smtClean="0">
                              <a:latin typeface="Cambria Math"/>
                            </a:rPr>
                            <m:t>1</m:t>
                          </m:r>
                        </m:sub>
                        <m:sup>
                          <m:r>
                            <a:rPr lang="de-DE" sz="2000" b="0" i="1" smtClean="0">
                              <a:latin typeface="Cambria Math"/>
                            </a:rPr>
                            <m:t>2</m:t>
                          </m:r>
                        </m:sup>
                      </m:sSubSup>
                    </m:oMath>
                  </m:oMathPara>
                </a14:m>
                <a:endParaRPr lang="de-DE" sz="2000" b="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548048" y="4742027"/>
                <a:ext cx="5184576" cy="785984"/>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548048" y="5673229"/>
                <a:ext cx="158379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≈0.5458</m:t>
                      </m:r>
                    </m:oMath>
                  </m:oMathPara>
                </a14:m>
                <a:endParaRPr lang="de-DE" sz="2000" b="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548048" y="5673229"/>
                <a:ext cx="1583792" cy="400110"/>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846643238"/>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452</a:t>
            </a:r>
            <a:endParaRPr lang="de-DE" sz="8000" b="1" dirty="0">
              <a:solidFill>
                <a:schemeClr val="tx1"/>
              </a:solidFill>
              <a:latin typeface="+mj-lt"/>
            </a:endParaRPr>
          </a:p>
        </p:txBody>
      </p:sp>
      <p:sp>
        <p:nvSpPr>
          <p:cNvPr id="12" name="Textfeld 11"/>
          <p:cNvSpPr txBox="1">
            <a:spLocks noChangeArrowheads="1"/>
          </p:cNvSpPr>
          <p:nvPr/>
        </p:nvSpPr>
        <p:spPr bwMode="auto">
          <a:xfrm>
            <a:off x="468312" y="2239913"/>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D2-b fortgesetzt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487308" y="2743969"/>
                <a:ext cx="8188380" cy="400110"/>
              </a:xfrm>
              <a:prstGeom prst="rect">
                <a:avLst/>
              </a:prstGeom>
              <a:noFill/>
            </p:spPr>
            <p:txBody>
              <a:bodyPr wrap="square" rtlCol="0">
                <a:spAutoFit/>
              </a:bodyPr>
              <a:lstStyle/>
              <a:p>
                <a:r>
                  <a:rPr lang="de-DE" sz="2000" dirty="0">
                    <a:latin typeface="+mn-lt"/>
                  </a:rPr>
                  <a:t>Ein Würfel wird zwei Mal geworfen </a:t>
                </a:r>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2</m:t>
                        </m:r>
                      </m:sub>
                    </m:sSub>
                  </m:oMath>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87308" y="2743969"/>
                <a:ext cx="8188380" cy="400110"/>
              </a:xfrm>
              <a:prstGeom prst="rect">
                <a:avLst/>
              </a:prstGeom>
              <a:blipFill rotWithShape="1">
                <a:blip r:embed="rId3"/>
                <a:stretch>
                  <a:fillRect l="-819" t="-7576" b="-25758"/>
                </a:stretch>
              </a:blipFill>
            </p:spPr>
            <p:txBody>
              <a:bodyPr/>
              <a:lstStyle/>
              <a:p>
                <a:r>
                  <a:rPr lang="de-DE">
                    <a:noFill/>
                  </a:rPr>
                  <a:t> </a:t>
                </a:r>
              </a:p>
            </p:txBody>
          </p:sp>
        </mc:Fallback>
      </mc:AlternateContent>
      <p:sp>
        <p:nvSpPr>
          <p:cNvPr id="16" name="Textfeld 15"/>
          <p:cNvSpPr txBox="1"/>
          <p:nvPr/>
        </p:nvSpPr>
        <p:spPr>
          <a:xfrm>
            <a:off x="468313" y="3584197"/>
            <a:ext cx="7848104" cy="400110"/>
          </a:xfrm>
          <a:prstGeom prst="rect">
            <a:avLst/>
          </a:prstGeom>
          <a:noFill/>
        </p:spPr>
        <p:txBody>
          <a:bodyPr wrap="square" rtlCol="0">
            <a:spAutoFit/>
          </a:bodyPr>
          <a:lstStyle/>
          <a:p>
            <a:r>
              <a:rPr lang="de-DE" sz="2000" dirty="0">
                <a:latin typeface="+mn-lt"/>
              </a:rPr>
              <a:t>Für den einmaligen Würfelwurf gilt (vgl. Beispiel D1-c, </a:t>
            </a:r>
            <a:r>
              <a:rPr lang="de-DE" sz="2000">
                <a:latin typeface="+mn-lt"/>
              </a:rPr>
              <a:t>Folien 430-432): </a:t>
            </a:r>
            <a:endParaRPr lang="de-DE" sz="2000" dirty="0">
              <a:latin typeface="+mn-lt"/>
            </a:endParaRPr>
          </a:p>
        </p:txBody>
      </p:sp>
      <p:sp>
        <p:nvSpPr>
          <p:cNvPr id="23" name="Textfeld 22"/>
          <p:cNvSpPr txBox="1"/>
          <p:nvPr/>
        </p:nvSpPr>
        <p:spPr>
          <a:xfrm>
            <a:off x="468312" y="4893691"/>
            <a:ext cx="4535736" cy="400110"/>
          </a:xfrm>
          <a:prstGeom prst="rect">
            <a:avLst/>
          </a:prstGeom>
          <a:noFill/>
        </p:spPr>
        <p:txBody>
          <a:bodyPr wrap="square" rtlCol="0">
            <a:spAutoFit/>
          </a:bodyPr>
          <a:lstStyle/>
          <a:p>
            <a:r>
              <a:rPr lang="de-DE" sz="2000" dirty="0">
                <a:latin typeface="+mn-lt"/>
              </a:rPr>
              <a:t>Daraus folgt für die Augensumme:</a:t>
            </a:r>
          </a:p>
        </p:txBody>
      </p:sp>
      <mc:AlternateContent xmlns:mc="http://schemas.openxmlformats.org/markup-compatibility/2006" xmlns:a14="http://schemas.microsoft.com/office/drawing/2010/main">
        <mc:Choice Requires="a14">
          <p:sp>
            <p:nvSpPr>
              <p:cNvPr id="25" name="Textfeld 24"/>
              <p:cNvSpPr txBox="1"/>
              <p:nvPr/>
            </p:nvSpPr>
            <p:spPr>
              <a:xfrm>
                <a:off x="480048" y="3144079"/>
                <a:ext cx="4956048" cy="400110"/>
              </a:xfrm>
              <a:prstGeom prst="rect">
                <a:avLst/>
              </a:prstGeom>
              <a:noFill/>
            </p:spPr>
            <p:txBody>
              <a:bodyPr wrap="square" rtlCol="0">
                <a:spAutoFit/>
              </a:bodyPr>
              <a:lstStyle/>
              <a:p>
                <a:r>
                  <a:rPr lang="de-DE" sz="2000" dirty="0">
                    <a:latin typeface="+mn-lt"/>
                  </a:rPr>
                  <a:t>Betrachte die Augensumme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1</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2</m:t>
                        </m:r>
                      </m:sub>
                    </m:sSub>
                  </m:oMath>
                </a14:m>
                <a:endParaRPr lang="de-DE" sz="2000" dirty="0">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480048" y="3144079"/>
                <a:ext cx="4956048" cy="400110"/>
              </a:xfrm>
              <a:prstGeom prst="rect">
                <a:avLst/>
              </a:prstGeom>
              <a:blipFill rotWithShape="1">
                <a:blip r:embed="rId6"/>
                <a:stretch>
                  <a:fillRect l="-1353"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68313" y="1177741"/>
                <a:ext cx="786710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r>
                        <a:rPr lang="de-DE" sz="2000" b="0" i="1" smtClean="0">
                          <a:solidFill>
                            <a:schemeClr val="tx1"/>
                          </a:solidFill>
                          <a:latin typeface="Cambria Math"/>
                        </a:rPr>
                        <m:t>=</m:t>
                      </m:r>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e>
                        <m:sup>
                          <m:r>
                            <a:rPr lang="de-DE" sz="2000" b="0" i="1" smtClean="0">
                              <a:solidFill>
                                <a:schemeClr val="tx1"/>
                              </a:solidFill>
                              <a:latin typeface="Cambria Math"/>
                            </a:rPr>
                            <m:t>2</m:t>
                          </m:r>
                        </m:sup>
                      </m:sSup>
                      <m:r>
                        <a:rPr lang="de-DE" sz="2000" b="0" i="1" smtClean="0">
                          <a:solidFill>
                            <a:schemeClr val="tx1"/>
                          </a:solidFill>
                          <a:latin typeface="Cambria Math"/>
                        </a:rPr>
                        <m:t>=0.5458−</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0.5625</m:t>
                          </m:r>
                        </m:e>
                        <m:sup>
                          <m:r>
                            <a:rPr lang="de-DE" sz="2000" b="0" i="1" smtClean="0">
                              <a:solidFill>
                                <a:schemeClr val="tx1"/>
                              </a:solidFill>
                              <a:latin typeface="Cambria Math"/>
                            </a:rPr>
                            <m:t>2</m:t>
                          </m:r>
                        </m:sup>
                      </m:sSup>
                      <m:r>
                        <a:rPr lang="de-DE" sz="2000" i="1">
                          <a:latin typeface="Cambria Math"/>
                          <a:ea typeface="Cambria Math"/>
                        </a:rPr>
                        <m:t>≈</m:t>
                      </m:r>
                      <m:r>
                        <a:rPr lang="de-DE" sz="2000" b="0" i="1" smtClean="0">
                          <a:latin typeface="Cambria Math"/>
                          <a:ea typeface="Cambria Math"/>
                        </a:rPr>
                        <m:t>0.2294</m:t>
                      </m:r>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68313" y="1177741"/>
                <a:ext cx="7867102" cy="400110"/>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8313" y="1611188"/>
                <a:ext cx="4051446" cy="4898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𝜎</m:t>
                      </m:r>
                      <m:r>
                        <a:rPr lang="de-DE" sz="2000" b="0" i="1" smtClean="0">
                          <a:solidFill>
                            <a:schemeClr val="tx1"/>
                          </a:solidFill>
                          <a:latin typeface="Cambria Math"/>
                        </a:rPr>
                        <m:t>=</m:t>
                      </m:r>
                      <m:rad>
                        <m:radPr>
                          <m:degHide m:val="on"/>
                          <m:ctrlPr>
                            <a:rPr lang="de-DE" sz="2000" b="0" i="1" smtClean="0">
                              <a:solidFill>
                                <a:schemeClr val="tx1"/>
                              </a:solidFill>
                              <a:latin typeface="Cambria Math" panose="02040503050406030204" pitchFamily="18" charset="0"/>
                            </a:rPr>
                          </m:ctrlPr>
                        </m:radPr>
                        <m:deg/>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e>
                      </m:rad>
                      <m:r>
                        <a:rPr lang="de-DE" sz="2000" b="0" i="1" smtClean="0">
                          <a:solidFill>
                            <a:schemeClr val="tx1"/>
                          </a:solidFill>
                          <a:latin typeface="Cambria Math"/>
                        </a:rPr>
                        <m:t>=</m:t>
                      </m:r>
                      <m:rad>
                        <m:radPr>
                          <m:degHide m:val="on"/>
                          <m:ctrlPr>
                            <a:rPr lang="de-DE" sz="2000" i="1">
                              <a:latin typeface="Cambria Math" panose="02040503050406030204" pitchFamily="18" charset="0"/>
                            </a:rPr>
                          </m:ctrlPr>
                        </m:radPr>
                        <m:deg/>
                        <m:e>
                          <m:r>
                            <a:rPr lang="de-DE" sz="2000" b="0" i="1" smtClean="0">
                              <a:latin typeface="Cambria Math"/>
                            </a:rPr>
                            <m:t>0.2294</m:t>
                          </m:r>
                        </m:e>
                      </m:rad>
                      <m:r>
                        <a:rPr lang="de-DE" sz="2000" i="1" smtClean="0">
                          <a:latin typeface="Cambria Math"/>
                          <a:ea typeface="Cambria Math"/>
                        </a:rPr>
                        <m:t>≈</m:t>
                      </m:r>
                      <m:r>
                        <a:rPr lang="de-DE" sz="2000" b="0" i="1" smtClean="0">
                          <a:latin typeface="Cambria Math"/>
                          <a:ea typeface="Cambria Math"/>
                        </a:rPr>
                        <m:t>0.48</m:t>
                      </m:r>
                    </m:oMath>
                  </m:oMathPara>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8313" y="1611188"/>
                <a:ext cx="4051446" cy="489814"/>
              </a:xfrm>
              <a:prstGeom prst="rect">
                <a:avLst/>
              </a:prstGeom>
              <a:blipFill rotWithShape="1">
                <a:blip r:embed="rId10"/>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090346" y="3984307"/>
                <a:ext cx="4345750"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=3.5</m:t>
                    </m:r>
                  </m:oMath>
                </a14:m>
                <a:r>
                  <a:rPr lang="de-DE" sz="2000" b="0" dirty="0">
                    <a:solidFill>
                      <a:schemeClr val="tx1"/>
                    </a:solidFill>
                    <a:latin typeface="+mn-lt"/>
                  </a:rPr>
                  <a:t>  und  </a:t>
                </a:r>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i="1">
                        <a:latin typeface="Cambria Math"/>
                        <a:ea typeface="Cambria Math"/>
                      </a:rPr>
                      <m:t>≈</m:t>
                    </m:r>
                    <m:r>
                      <a:rPr lang="de-DE" sz="2000" b="0" i="1" smtClean="0">
                        <a:solidFill>
                          <a:schemeClr val="tx1"/>
                        </a:solidFill>
                        <a:latin typeface="Cambria Math"/>
                      </a:rPr>
                      <m:t>15.17</m:t>
                    </m:r>
                  </m:oMath>
                </a14:m>
                <a:endParaRPr lang="de-DE" sz="2000" b="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090346" y="3984307"/>
                <a:ext cx="4345750" cy="400110"/>
              </a:xfrm>
              <a:prstGeom prst="rect">
                <a:avLst/>
              </a:prstGeom>
              <a:blipFill rotWithShape="1">
                <a:blip r:embed="rId11"/>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647947" y="4384417"/>
                <a:ext cx="514818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r>
                        <a:rPr lang="de-DE" sz="2000" b="0" i="1" smtClean="0">
                          <a:solidFill>
                            <a:schemeClr val="tx1"/>
                          </a:solidFill>
                          <a:latin typeface="Cambria Math"/>
                        </a:rPr>
                        <m:t>=</m:t>
                      </m:r>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e>
                        <m:sup>
                          <m:r>
                            <a:rPr lang="de-DE" sz="2000" b="0" i="1" smtClean="0">
                              <a:solidFill>
                                <a:schemeClr val="tx1"/>
                              </a:solidFill>
                              <a:latin typeface="Cambria Math"/>
                            </a:rPr>
                            <m:t>2</m:t>
                          </m:r>
                        </m:sup>
                      </m:sSup>
                      <m:r>
                        <a:rPr lang="de-DE" sz="2000" b="0" i="1" dirty="0" smtClean="0">
                          <a:latin typeface="Cambria Math"/>
                          <a:ea typeface="Cambria Math"/>
                        </a:rPr>
                        <m:t>≈2.92</m:t>
                      </m:r>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647947" y="4384417"/>
                <a:ext cx="5148189" cy="400110"/>
              </a:xfrm>
              <a:prstGeom prst="rect">
                <a:avLst/>
              </a:prstGeom>
              <a:blipFill rotWithShape="1">
                <a:blip r:embed="rId1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090346" y="5326341"/>
                <a:ext cx="6289966" cy="7078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2</m:t>
                              </m:r>
                            </m:sub>
                          </m:sSub>
                        </m:e>
                      </m:d>
                      <m:r>
                        <a:rPr lang="de-DE" sz="2000" i="1">
                          <a:latin typeface="Cambria Math"/>
                        </a:rPr>
                        <m:t>=</m:t>
                      </m:r>
                      <m:r>
                        <a:rPr lang="de-DE" sz="2000" i="1">
                          <a:latin typeface="Cambria Math"/>
                        </a:rPr>
                        <m:t>𝑉𝑎𝑟</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e>
                      </m:d>
                      <m:r>
                        <a:rPr lang="de-DE" sz="2000" b="0" i="1" smtClean="0">
                          <a:latin typeface="Cambria Math"/>
                        </a:rPr>
                        <m:t>=</m:t>
                      </m:r>
                      <m:r>
                        <a:rPr lang="de-DE" sz="2000" i="1">
                          <a:latin typeface="Cambria Math"/>
                        </a:rPr>
                        <m:t>𝑉𝑎𝑟</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e>
                      </m:d>
                      <m:r>
                        <a:rPr lang="de-DE" sz="2000" b="0" i="1" smtClean="0">
                          <a:latin typeface="Cambria Math"/>
                        </a:rPr>
                        <m:t>+</m:t>
                      </m:r>
                      <m:r>
                        <a:rPr lang="de-DE" sz="2000" i="1">
                          <a:latin typeface="Cambria Math"/>
                        </a:rPr>
                        <m:t>𝑉𝑎𝑟</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e>
                      </m:d>
                    </m:oMath>
                  </m:oMathPara>
                </a14:m>
                <a:endParaRPr lang="de-DE" sz="2000" i="1" dirty="0">
                  <a:latin typeface="Cambria Math"/>
                </a:endParaRPr>
              </a:p>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r>
                        <a:rPr lang="de-DE" sz="2000" b="0" i="0" smtClean="0">
                          <a:latin typeface="Cambria Math"/>
                          <a:ea typeface="Cambria Math"/>
                        </a:rPr>
                        <m:t>2</m:t>
                      </m:r>
                      <m:r>
                        <a:rPr lang="de-DE" sz="2000" b="0" i="1" smtClean="0">
                          <a:latin typeface="Cambria Math"/>
                          <a:ea typeface="Cambria Math"/>
                        </a:rPr>
                        <m:t>×2.92</m:t>
                      </m:r>
                      <m:r>
                        <a:rPr lang="de-DE" sz="2000" b="0" i="0" smtClean="0">
                          <a:latin typeface="Cambria Math"/>
                          <a:ea typeface="Cambria Math"/>
                        </a:rPr>
                        <m:t>=5.84</m:t>
                      </m:r>
                    </m:oMath>
                  </m:oMathPara>
                </a14:m>
                <a:endParaRPr lang="de-DE" sz="2000" dirty="0">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090346" y="5326341"/>
                <a:ext cx="6289966" cy="707886"/>
              </a:xfrm>
              <a:prstGeom prst="rect">
                <a:avLst/>
              </a:prstGeom>
              <a:blipFill rotWithShape="1">
                <a:blip r:embed="rId13"/>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565332141"/>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453</a:t>
            </a:r>
            <a:endParaRPr lang="de-DE" sz="8000" b="1" dirty="0">
              <a:solidFill>
                <a:schemeClr val="tx1"/>
              </a:solidFill>
              <a:latin typeface="+mj-lt"/>
            </a:endParaRPr>
          </a:p>
        </p:txBody>
      </p:sp>
      <p:sp>
        <p:nvSpPr>
          <p:cNvPr id="20" name="Textfeld 19"/>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S2-b fortgesetzt </a:t>
            </a:r>
            <a:r>
              <a:rPr lang="de-DE" sz="2000" dirty="0">
                <a:solidFill>
                  <a:srgbClr val="0070C0"/>
                </a:solidFill>
                <a:latin typeface="+mn-lt"/>
              </a:rPr>
              <a:t>●</a:t>
            </a:r>
            <a:endParaRPr lang="de-DE" sz="2000" b="1" dirty="0">
              <a:solidFill>
                <a:srgbClr val="0070C0"/>
              </a:solidFill>
              <a:latin typeface="+mn-lt"/>
            </a:endParaRPr>
          </a:p>
        </p:txBody>
      </p:sp>
      <p:sp>
        <p:nvSpPr>
          <p:cNvPr id="23" name="Textfeld 22"/>
          <p:cNvSpPr txBox="1"/>
          <p:nvPr/>
        </p:nvSpPr>
        <p:spPr>
          <a:xfrm>
            <a:off x="468313" y="1628800"/>
            <a:ext cx="7560071" cy="400110"/>
          </a:xfrm>
          <a:prstGeom prst="rect">
            <a:avLst/>
          </a:prstGeom>
          <a:noFill/>
        </p:spPr>
        <p:txBody>
          <a:bodyPr wrap="square" rtlCol="0">
            <a:spAutoFit/>
          </a:bodyPr>
          <a:lstStyle/>
          <a:p>
            <a:r>
              <a:rPr lang="de-DE" sz="2000" dirty="0">
                <a:latin typeface="+mn-lt"/>
              </a:rPr>
              <a:t>Seien </a:t>
            </a:r>
            <a:r>
              <a:rPr lang="de-DE" sz="2000" i="1" dirty="0">
                <a:latin typeface="+mn-lt"/>
              </a:rPr>
              <a:t>X</a:t>
            </a:r>
            <a:r>
              <a:rPr lang="de-DE" sz="2000" dirty="0">
                <a:latin typeface="+mn-lt"/>
              </a:rPr>
              <a:t> und </a:t>
            </a:r>
            <a:r>
              <a:rPr lang="de-DE" sz="2000" i="1" dirty="0">
                <a:latin typeface="+mn-lt"/>
              </a:rPr>
              <a:t>Y</a:t>
            </a:r>
            <a:r>
              <a:rPr lang="de-DE" sz="2000" dirty="0">
                <a:latin typeface="+mn-lt"/>
              </a:rPr>
              <a:t> gemeinsam stetig verteilt gemäß der Dichtefunktion</a:t>
            </a:r>
          </a:p>
        </p:txBody>
      </p:sp>
      <p:sp>
        <p:nvSpPr>
          <p:cNvPr id="25" name="Textfeld 24"/>
          <p:cNvSpPr txBox="1"/>
          <p:nvPr/>
        </p:nvSpPr>
        <p:spPr>
          <a:xfrm>
            <a:off x="468313" y="2965014"/>
            <a:ext cx="7848104" cy="400110"/>
          </a:xfrm>
          <a:prstGeom prst="rect">
            <a:avLst/>
          </a:prstGeom>
          <a:noFill/>
        </p:spPr>
        <p:txBody>
          <a:bodyPr wrap="square" rtlCol="0">
            <a:spAutoFit/>
          </a:bodyPr>
          <a:lstStyle/>
          <a:p>
            <a:r>
              <a:rPr lang="de-DE" sz="2000" dirty="0">
                <a:latin typeface="+mn-lt"/>
              </a:rPr>
              <a:t>Laut Beispiel S1-c (</a:t>
            </a:r>
            <a:r>
              <a:rPr lang="de-DE" sz="2000">
                <a:latin typeface="+mn-lt"/>
              </a:rPr>
              <a:t>Folien 433-435) </a:t>
            </a:r>
            <a:r>
              <a:rPr lang="de-DE" sz="2000" dirty="0">
                <a:latin typeface="+mn-lt"/>
              </a:rPr>
              <a:t>gilt:</a:t>
            </a:r>
          </a:p>
        </p:txBody>
      </p:sp>
      <mc:AlternateContent xmlns:mc="http://schemas.openxmlformats.org/markup-compatibility/2006" xmlns:a14="http://schemas.microsoft.com/office/drawing/2010/main">
        <mc:Choice Requires="a14">
          <p:sp>
            <p:nvSpPr>
              <p:cNvPr id="18" name="Textfeld 17"/>
              <p:cNvSpPr txBox="1"/>
              <p:nvPr/>
            </p:nvSpPr>
            <p:spPr>
              <a:xfrm>
                <a:off x="468313" y="2564904"/>
                <a:ext cx="4956048" cy="400110"/>
              </a:xfrm>
              <a:prstGeom prst="rect">
                <a:avLst/>
              </a:prstGeom>
              <a:noFill/>
            </p:spPr>
            <p:txBody>
              <a:bodyPr wrap="square" rtlCol="0">
                <a:spAutoFit/>
              </a:bodyPr>
              <a:lstStyle/>
              <a:p>
                <a:r>
                  <a:rPr lang="de-DE" sz="2000" dirty="0">
                    <a:latin typeface="+mn-lt"/>
                  </a:rPr>
                  <a:t>Betrachte </a:t>
                </a:r>
                <a:r>
                  <a:rPr lang="de-DE" sz="2000">
                    <a:latin typeface="+mn-lt"/>
                  </a:rPr>
                  <a:t>die Summe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1</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2</m:t>
                        </m:r>
                      </m:sub>
                    </m:sSub>
                  </m:oMath>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2564904"/>
                <a:ext cx="4956048" cy="400110"/>
              </a:xfrm>
              <a:prstGeom prst="rect">
                <a:avLst/>
              </a:prstGeom>
              <a:blipFill>
                <a:blip r:embed="rId3"/>
                <a:stretch>
                  <a:fillRect l="-1353" t="-9231" b="-2769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403646" y="3381240"/>
                <a:ext cx="4345750"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=0.5</m:t>
                    </m:r>
                  </m:oMath>
                </a14:m>
                <a:r>
                  <a:rPr lang="de-DE" sz="2000" b="0" dirty="0">
                    <a:solidFill>
                      <a:schemeClr val="tx1"/>
                    </a:solidFill>
                    <a:latin typeface="+mn-lt"/>
                  </a:rPr>
                  <a:t>  und  </a:t>
                </a:r>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=1/3</m:t>
                    </m:r>
                  </m:oMath>
                </a14:m>
                <a:endParaRPr lang="de-DE" sz="2000" b="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403646" y="3381240"/>
                <a:ext cx="4345750" cy="400110"/>
              </a:xfrm>
              <a:prstGeom prst="rect">
                <a:avLst/>
              </a:prstGeom>
              <a:blipFill rotWithShape="1">
                <a:blip r:embed="rId4"/>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961247" y="3781350"/>
                <a:ext cx="786710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r>
                        <a:rPr lang="de-DE" sz="2000" b="0" i="1" smtClean="0">
                          <a:solidFill>
                            <a:schemeClr val="tx1"/>
                          </a:solidFill>
                          <a:latin typeface="Cambria Math"/>
                        </a:rPr>
                        <m:t>=</m:t>
                      </m:r>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e>
                        <m:sup>
                          <m:r>
                            <a:rPr lang="de-DE" sz="2000" b="0" i="1" smtClean="0">
                              <a:solidFill>
                                <a:schemeClr val="tx1"/>
                              </a:solidFill>
                              <a:latin typeface="Cambria Math"/>
                            </a:rPr>
                            <m:t>2</m:t>
                          </m:r>
                        </m:sup>
                      </m:sSup>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12</m:t>
                          </m:r>
                        </m:den>
                      </m:f>
                      <m:r>
                        <a:rPr lang="de-DE" sz="2000" b="0" i="1" dirty="0" smtClean="0">
                          <a:latin typeface="Cambria Math"/>
                          <a:ea typeface="Cambria Math"/>
                        </a:rPr>
                        <m:t>≈0.08</m:t>
                      </m:r>
                    </m:oMath>
                  </m:oMathPara>
                </a14:m>
                <a:endParaRPr lang="de-DE" sz="2000"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961247" y="3781350"/>
                <a:ext cx="7867102" cy="400110"/>
              </a:xfrm>
              <a:prstGeom prst="rect">
                <a:avLst/>
              </a:prstGeom>
              <a:blipFill rotWithShape="1">
                <a:blip r:embed="rId5"/>
                <a:stretch>
                  <a:fillRect t="-115152" b="-178788"/>
                </a:stretch>
              </a:blipFill>
            </p:spPr>
            <p:txBody>
              <a:bodyPr/>
              <a:lstStyle/>
              <a:p>
                <a:r>
                  <a:rPr lang="de-DE">
                    <a:noFill/>
                  </a:rPr>
                  <a:t> </a:t>
                </a:r>
              </a:p>
            </p:txBody>
          </p:sp>
        </mc:Fallback>
      </mc:AlternateContent>
      <p:sp>
        <p:nvSpPr>
          <p:cNvPr id="26" name="Textfeld 25"/>
          <p:cNvSpPr txBox="1"/>
          <p:nvPr/>
        </p:nvSpPr>
        <p:spPr>
          <a:xfrm>
            <a:off x="468312" y="4293096"/>
            <a:ext cx="4535736" cy="400110"/>
          </a:xfrm>
          <a:prstGeom prst="rect">
            <a:avLst/>
          </a:prstGeom>
          <a:noFill/>
        </p:spPr>
        <p:txBody>
          <a:bodyPr wrap="square" rtlCol="0">
            <a:spAutoFit/>
          </a:bodyPr>
          <a:lstStyle/>
          <a:p>
            <a:r>
              <a:rPr lang="de-DE" sz="2000" dirty="0">
                <a:latin typeface="+mn-lt"/>
              </a:rPr>
              <a:t>Daraus folgt für </a:t>
            </a:r>
            <a:r>
              <a:rPr lang="de-DE" sz="2000">
                <a:latin typeface="+mn-lt"/>
              </a:rPr>
              <a:t>die Summe</a:t>
            </a:r>
            <a:r>
              <a:rPr lang="de-DE" sz="2000" dirty="0">
                <a:latin typeface="+mn-lt"/>
              </a:rPr>
              <a:t>:</a:t>
            </a:r>
          </a:p>
        </p:txBody>
      </p:sp>
      <mc:AlternateContent xmlns:mc="http://schemas.openxmlformats.org/markup-compatibility/2006" xmlns:a14="http://schemas.microsoft.com/office/drawing/2010/main">
        <mc:Choice Requires="a14">
          <p:sp>
            <p:nvSpPr>
              <p:cNvPr id="30" name="Textfeld 29"/>
              <p:cNvSpPr txBox="1"/>
              <p:nvPr/>
            </p:nvSpPr>
            <p:spPr>
              <a:xfrm>
                <a:off x="1090346" y="4725746"/>
                <a:ext cx="6289966" cy="7078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2</m:t>
                              </m:r>
                            </m:sub>
                          </m:sSub>
                        </m:e>
                      </m:d>
                      <m:r>
                        <a:rPr lang="de-DE" sz="2000" i="1">
                          <a:latin typeface="Cambria Math"/>
                        </a:rPr>
                        <m:t>=</m:t>
                      </m:r>
                      <m:r>
                        <a:rPr lang="de-DE" sz="2000" i="1">
                          <a:latin typeface="Cambria Math"/>
                        </a:rPr>
                        <m:t>𝑉𝑎𝑟</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e>
                      </m:d>
                      <m:r>
                        <a:rPr lang="de-DE" sz="2000" b="0" i="1" smtClean="0">
                          <a:latin typeface="Cambria Math"/>
                        </a:rPr>
                        <m:t>=</m:t>
                      </m:r>
                      <m:r>
                        <a:rPr lang="de-DE" sz="2000" i="1">
                          <a:latin typeface="Cambria Math"/>
                        </a:rPr>
                        <m:t>𝑉𝑎𝑟</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e>
                      </m:d>
                      <m:r>
                        <a:rPr lang="de-DE" sz="2000" b="0" i="1" smtClean="0">
                          <a:latin typeface="Cambria Math"/>
                        </a:rPr>
                        <m:t>+</m:t>
                      </m:r>
                      <m:r>
                        <a:rPr lang="de-DE" sz="2000" i="1">
                          <a:latin typeface="Cambria Math"/>
                        </a:rPr>
                        <m:t>𝑉𝑎𝑟</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e>
                      </m:d>
                    </m:oMath>
                  </m:oMathPara>
                </a14:m>
                <a:endParaRPr lang="de-DE" sz="2000" i="1" dirty="0">
                  <a:latin typeface="Cambria Math"/>
                </a:endParaRPr>
              </a:p>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r>
                        <a:rPr lang="de-DE" sz="2000" b="0" i="0" smtClean="0">
                          <a:latin typeface="Cambria Math"/>
                          <a:ea typeface="Cambria Math"/>
                        </a:rPr>
                        <m:t>=2</m:t>
                      </m:r>
                      <m:r>
                        <a:rPr lang="de-DE" sz="2000" b="0" i="1" smtClean="0">
                          <a:latin typeface="Cambria Math"/>
                          <a:ea typeface="Cambria Math"/>
                        </a:rPr>
                        <m:t>×</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12</m:t>
                          </m:r>
                        </m:den>
                      </m:f>
                      <m:r>
                        <a:rPr lang="de-DE" sz="2000" b="0" i="0" smtClean="0">
                          <a:latin typeface="Cambria Math"/>
                          <a:ea typeface="Cambria Math"/>
                        </a:rPr>
                        <m:t>=</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6</m:t>
                          </m:r>
                        </m:den>
                      </m:f>
                    </m:oMath>
                  </m:oMathPara>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090346" y="4725746"/>
                <a:ext cx="6289966" cy="707886"/>
              </a:xfrm>
              <a:prstGeom prst="rect">
                <a:avLst/>
              </a:prstGeom>
              <a:blipFill rotWithShape="1">
                <a:blip r:embed="rId6"/>
                <a:stretch>
                  <a:fillRect t="-22414" b="-10172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1061438" y="2037088"/>
                <a:ext cx="4158633"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𝑋𝑌</m:t>
                          </m:r>
                        </m:sub>
                      </m:sSub>
                      <m:d>
                        <m:dPr>
                          <m:ctrlPr>
                            <a:rPr lang="de-DE" sz="2000" i="1">
                              <a:latin typeface="Cambria Math" panose="02040503050406030204" pitchFamily="18" charset="0"/>
                              <a:ea typeface="Cambria Math"/>
                            </a:rPr>
                          </m:ctrlPr>
                        </m:dPr>
                        <m:e>
                          <m:r>
                            <a:rPr lang="de-DE" sz="2000" i="1">
                              <a:latin typeface="Cambria Math"/>
                              <a:ea typeface="Cambria Math"/>
                            </a:rPr>
                            <m:t>𝑥</m:t>
                          </m:r>
                          <m:r>
                            <a:rPr lang="de-DE" sz="2000" i="1">
                              <a:latin typeface="Cambria Math"/>
                              <a:ea typeface="Cambria Math"/>
                            </a:rPr>
                            <m:t>,</m:t>
                          </m:r>
                          <m:r>
                            <a:rPr lang="de-DE" sz="2000" i="1">
                              <a:latin typeface="Cambria Math"/>
                              <a:ea typeface="Cambria Math"/>
                            </a:rPr>
                            <m:t>𝑦</m:t>
                          </m:r>
                        </m:e>
                      </m:d>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b="0" i="1" smtClean="0">
                              <a:latin typeface="Cambria Math"/>
                              <a:ea typeface="Cambria Math"/>
                            </a:rPr>
                            <m:t>𝐼</m:t>
                          </m:r>
                        </m:e>
                        <m:sub>
                          <m:d>
                            <m:dPr>
                              <m:begChr m:val="["/>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0,1</m:t>
                              </m:r>
                            </m:e>
                          </m:d>
                        </m:sub>
                      </m:sSub>
                      <m:d>
                        <m:dPr>
                          <m:ctrlPr>
                            <a:rPr lang="de-DE" sz="2000" i="1">
                              <a:latin typeface="Cambria Math" panose="02040503050406030204" pitchFamily="18" charset="0"/>
                              <a:ea typeface="Cambria Math"/>
                            </a:rPr>
                          </m:ctrlPr>
                        </m:dPr>
                        <m:e>
                          <m:r>
                            <a:rPr lang="de-DE" sz="2000" i="1">
                              <a:latin typeface="Cambria Math"/>
                              <a:ea typeface="Cambria Math"/>
                            </a:rPr>
                            <m:t>𝑥</m:t>
                          </m:r>
                        </m:e>
                      </m:d>
                      <m:sSub>
                        <m:sSubPr>
                          <m:ctrlPr>
                            <a:rPr lang="de-DE" sz="2000" i="1">
                              <a:latin typeface="Cambria Math" panose="02040503050406030204" pitchFamily="18" charset="0"/>
                              <a:ea typeface="Cambria Math"/>
                            </a:rPr>
                          </m:ctrlPr>
                        </m:sSubPr>
                        <m:e>
                          <m:r>
                            <a:rPr lang="de-DE" sz="2000" i="1">
                              <a:latin typeface="Cambria Math"/>
                              <a:ea typeface="Cambria Math"/>
                            </a:rPr>
                            <m:t>𝐼</m:t>
                          </m:r>
                        </m:e>
                        <m:sub>
                          <m:d>
                            <m:dPr>
                              <m:begChr m:val="["/>
                              <m:endChr m:val="]"/>
                              <m:ctrlPr>
                                <a:rPr lang="de-DE" sz="2000" i="1">
                                  <a:latin typeface="Cambria Math" panose="02040503050406030204" pitchFamily="18" charset="0"/>
                                  <a:ea typeface="Cambria Math"/>
                                </a:rPr>
                              </m:ctrlPr>
                            </m:dPr>
                            <m:e>
                              <m:r>
                                <a:rPr lang="de-DE" sz="2000" i="1">
                                  <a:latin typeface="Cambria Math"/>
                                  <a:ea typeface="Cambria Math"/>
                                </a:rPr>
                                <m:t>0,1</m:t>
                              </m:r>
                            </m:e>
                          </m:d>
                        </m:sub>
                      </m:sSub>
                      <m:d>
                        <m:dPr>
                          <m:ctrlPr>
                            <a:rPr lang="de-DE" sz="2000" i="1">
                              <a:latin typeface="Cambria Math" panose="02040503050406030204" pitchFamily="18" charset="0"/>
                              <a:ea typeface="Cambria Math"/>
                            </a:rPr>
                          </m:ctrlPr>
                        </m:dPr>
                        <m:e>
                          <m:r>
                            <a:rPr lang="de-DE" sz="2000" b="0" i="1" smtClean="0">
                              <a:latin typeface="Cambria Math"/>
                              <a:ea typeface="Cambria Math"/>
                            </a:rPr>
                            <m:t>𝑦</m:t>
                          </m:r>
                        </m:e>
                      </m:d>
                    </m:oMath>
                  </m:oMathPara>
                </a14:m>
                <a:endParaRPr lang="de-DE" sz="2000" b="0" dirty="0">
                  <a:solidFill>
                    <a:schemeClr val="tx1"/>
                  </a:solidFill>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1061438" y="2037088"/>
                <a:ext cx="4158633" cy="422039"/>
              </a:xfrm>
              <a:prstGeom prst="rect">
                <a:avLst/>
              </a:prstGeom>
              <a:blipFill rotWithShape="1">
                <a:blip r:embed="rId7"/>
                <a:stretch>
                  <a:fillRect l="-587" b="-10145"/>
                </a:stretch>
              </a:blipFill>
            </p:spPr>
            <p:txBody>
              <a:bodyPr/>
              <a:lstStyle/>
              <a:p>
                <a:r>
                  <a:rPr lang="de-DE">
                    <a:noFill/>
                  </a:rPr>
                  <a:t> </a:t>
                </a:r>
              </a:p>
            </p:txBody>
          </p:sp>
        </mc:Fallback>
      </mc:AlternateContent>
    </p:spTree>
    <p:extLst>
      <p:ext uri="{BB962C8B-B14F-4D97-AF65-F5344CB8AC3E}">
        <p14:creationId xmlns:p14="http://schemas.microsoft.com/office/powerpoint/2010/main" val="2183991142"/>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454</a:t>
            </a:r>
            <a:endParaRPr lang="de-DE" sz="8000" b="1" dirty="0">
              <a:solidFill>
                <a:schemeClr val="tx1"/>
              </a:solidFill>
              <a:latin typeface="+mj-lt"/>
            </a:endParaRPr>
          </a:p>
        </p:txBody>
      </p:sp>
      <p:sp>
        <p:nvSpPr>
          <p:cNvPr id="6" name="Textfeld 9"/>
          <p:cNvSpPr txBox="1">
            <a:spLocks noChangeArrowheads="1"/>
          </p:cNvSpPr>
          <p:nvPr/>
        </p:nvSpPr>
        <p:spPr bwMode="auto">
          <a:xfrm>
            <a:off x="466666" y="1036268"/>
            <a:ext cx="554549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Theoretische </a:t>
            </a:r>
            <a:r>
              <a:rPr lang="de-DE" sz="2000" b="1" dirty="0" err="1">
                <a:solidFill>
                  <a:srgbClr val="0070C0"/>
                </a:solidFill>
                <a:latin typeface="Times New Roman" pitchFamily="18" charset="0"/>
              </a:rPr>
              <a:t>Quantile</a:t>
            </a:r>
            <a:r>
              <a:rPr lang="de-DE" sz="2000" b="1" dirty="0">
                <a:solidFill>
                  <a:srgbClr val="0070C0"/>
                </a:solidFill>
                <a:latin typeface="Times New Roman" pitchFamily="18" charset="0"/>
              </a:rPr>
              <a:t> und theoretischer Median</a:t>
            </a:r>
          </a:p>
        </p:txBody>
      </p:sp>
      <p:sp>
        <p:nvSpPr>
          <p:cNvPr id="7" name="Textfeld 6"/>
          <p:cNvSpPr txBox="1">
            <a:spLocks noChangeArrowheads="1"/>
          </p:cNvSpPr>
          <p:nvPr/>
        </p:nvSpPr>
        <p:spPr bwMode="auto">
          <a:xfrm>
            <a:off x="468313" y="1623493"/>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p:nvPr/>
        </p:nvSpPr>
        <p:spPr>
          <a:xfrm>
            <a:off x="485407" y="4808677"/>
            <a:ext cx="2628292" cy="400110"/>
          </a:xfrm>
          <a:prstGeom prst="rect">
            <a:avLst/>
          </a:prstGeom>
          <a:noFill/>
        </p:spPr>
        <p:txBody>
          <a:bodyPr wrap="square" rtlCol="0">
            <a:spAutoFit/>
          </a:bodyPr>
          <a:lstStyle/>
          <a:p>
            <a:r>
              <a:rPr lang="de-DE" sz="2000" dirty="0">
                <a:latin typeface="+mn-lt"/>
              </a:rPr>
              <a:t>Empirisches Pendant: </a:t>
            </a:r>
          </a:p>
        </p:txBody>
      </p:sp>
      <mc:AlternateContent xmlns:mc="http://schemas.openxmlformats.org/markup-compatibility/2006" xmlns:a14="http://schemas.microsoft.com/office/drawing/2010/main">
        <mc:Choice Requires="a14">
          <p:sp>
            <p:nvSpPr>
              <p:cNvPr id="10" name="Textfeld 9"/>
              <p:cNvSpPr txBox="1"/>
              <p:nvPr/>
            </p:nvSpPr>
            <p:spPr>
              <a:xfrm>
                <a:off x="3020575" y="4808677"/>
                <a:ext cx="4523298" cy="707886"/>
              </a:xfrm>
              <a:prstGeom prst="rect">
                <a:avLst/>
              </a:prstGeom>
              <a:noFill/>
            </p:spPr>
            <p:txBody>
              <a:bodyPr wrap="squar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ea typeface="Cambria Math"/>
                          </a:rPr>
                          <m:t>𝛼</m:t>
                        </m:r>
                      </m:sub>
                    </m:sSub>
                  </m:oMath>
                </a14:m>
                <a:r>
                  <a:rPr lang="de-DE" sz="2000" dirty="0">
                    <a:solidFill>
                      <a:schemeClr val="tx1"/>
                    </a:solidFill>
                    <a:latin typeface="+mn-lt"/>
                  </a:rPr>
                  <a:t> ... empirisches </a:t>
                </a:r>
                <a:r>
                  <a:rPr lang="el-GR" sz="2000" i="1" dirty="0">
                    <a:solidFill>
                      <a:schemeClr val="tx1"/>
                    </a:solidFill>
                    <a:latin typeface="+mn-lt"/>
                    <a:cs typeface="Lucida Sans Unicode"/>
                  </a:rPr>
                  <a:t>α</a:t>
                </a:r>
                <a:r>
                  <a:rPr lang="de-DE" sz="2000" dirty="0">
                    <a:solidFill>
                      <a:schemeClr val="tx1"/>
                    </a:solidFill>
                    <a:latin typeface="+mn-lt"/>
                    <a:cs typeface="Lucida Sans Unicode"/>
                  </a:rPr>
                  <a:t>-</a:t>
                </a:r>
                <a:r>
                  <a:rPr lang="de-DE" sz="2000" dirty="0">
                    <a:solidFill>
                      <a:schemeClr val="tx1"/>
                    </a:solidFill>
                    <a:latin typeface="+mn-lt"/>
                  </a:rPr>
                  <a:t>Quantil </a:t>
                </a:r>
              </a:p>
              <a:p>
                <a:r>
                  <a:rPr lang="de-DE" sz="2000" dirty="0">
                    <a:solidFill>
                      <a:schemeClr val="tx1"/>
                    </a:solidFill>
                    <a:latin typeface="+mn-lt"/>
                  </a:rPr>
                  <a:t>speziell: </a:t>
                </a:r>
                <a14:m>
                  <m:oMath xmlns:m="http://schemas.openxmlformats.org/officeDocument/2006/math">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sub>
                        <m:r>
                          <a:rPr lang="de-DE" sz="2000" b="0" i="1" smtClean="0">
                            <a:solidFill>
                              <a:schemeClr val="tx1"/>
                            </a:solidFill>
                            <a:latin typeface="Cambria Math"/>
                          </a:rPr>
                          <m:t>0.5</m:t>
                        </m:r>
                      </m:sub>
                    </m:sSub>
                  </m:oMath>
                </a14:m>
                <a:r>
                  <a:rPr lang="de-DE" sz="2000" dirty="0">
                    <a:solidFill>
                      <a:schemeClr val="tx1"/>
                    </a:solidFill>
                    <a:latin typeface="+mn-lt"/>
                  </a:rPr>
                  <a:t> ... empirischer Median</a:t>
                </a:r>
              </a:p>
            </p:txBody>
          </p:sp>
        </mc:Choice>
        <mc:Fallback xmlns="">
          <p:sp>
            <p:nvSpPr>
              <p:cNvPr id="10" name="Textfeld 9"/>
              <p:cNvSpPr txBox="1">
                <a:spLocks noRot="1" noChangeAspect="1" noMove="1" noResize="1" noEditPoints="1" noAdjustHandles="1" noChangeArrowheads="1" noChangeShapeType="1" noTextEdit="1"/>
              </p:cNvSpPr>
              <p:nvPr/>
            </p:nvSpPr>
            <p:spPr>
              <a:xfrm>
                <a:off x="3020575" y="4808677"/>
                <a:ext cx="4523298" cy="707886"/>
              </a:xfrm>
              <a:prstGeom prst="rect">
                <a:avLst/>
              </a:prstGeom>
              <a:blipFill>
                <a:blip r:embed="rId3"/>
                <a:stretch>
                  <a:fillRect l="-1482" t="-5172" b="-14655"/>
                </a:stretch>
              </a:blipFill>
            </p:spPr>
            <p:txBody>
              <a:bodyPr/>
              <a:lstStyle/>
              <a:p>
                <a:r>
                  <a:rPr lang="en-US">
                    <a:noFill/>
                  </a:rPr>
                  <a:t> </a:t>
                </a:r>
              </a:p>
            </p:txBody>
          </p:sp>
        </mc:Fallback>
      </mc:AlternateContent>
      <p:pic>
        <p:nvPicPr>
          <p:cNvPr id="2" name="Grafik 1"/>
          <p:cNvPicPr>
            <a:picLocks noChangeAspect="1"/>
          </p:cNvPicPr>
          <p:nvPr/>
        </p:nvPicPr>
        <p:blipFill>
          <a:blip r:embed="rId4"/>
          <a:stretch>
            <a:fillRect/>
          </a:stretch>
        </p:blipFill>
        <p:spPr>
          <a:xfrm>
            <a:off x="455253" y="2124497"/>
            <a:ext cx="7591425" cy="2533650"/>
          </a:xfrm>
          <a:prstGeom prst="rect">
            <a:avLst/>
          </a:prstGeom>
        </p:spPr>
      </p:pic>
    </p:spTree>
    <p:extLst>
      <p:ext uri="{BB962C8B-B14F-4D97-AF65-F5344CB8AC3E}">
        <p14:creationId xmlns:p14="http://schemas.microsoft.com/office/powerpoint/2010/main" val="1693953112"/>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455</a:t>
            </a:r>
            <a:endParaRPr lang="de-DE" sz="8000" b="1" dirty="0">
              <a:solidFill>
                <a:schemeClr val="tx1"/>
              </a:solidFill>
              <a:latin typeface="+mj-lt"/>
            </a:endParaRPr>
          </a:p>
        </p:txBody>
      </p:sp>
      <p:sp>
        <p:nvSpPr>
          <p:cNvPr id="7" name="Textfeld 6"/>
          <p:cNvSpPr txBox="1">
            <a:spLocks noChangeArrowheads="1"/>
          </p:cNvSpPr>
          <p:nvPr/>
        </p:nvSpPr>
        <p:spPr bwMode="auto">
          <a:xfrm>
            <a:off x="468313" y="5083418"/>
            <a:ext cx="525581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der theoretischen </a:t>
            </a:r>
            <a:r>
              <a:rPr lang="de-DE" sz="2000" b="1" dirty="0" err="1">
                <a:solidFill>
                  <a:srgbClr val="0070C0"/>
                </a:solidFill>
                <a:latin typeface="+mn-lt"/>
              </a:rPr>
              <a:t>Quantile</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p:nvPr/>
        </p:nvSpPr>
        <p:spPr>
          <a:xfrm>
            <a:off x="468312" y="4345653"/>
            <a:ext cx="8207376" cy="707886"/>
          </a:xfrm>
          <a:prstGeom prst="rect">
            <a:avLst/>
          </a:prstGeom>
          <a:noFill/>
        </p:spPr>
        <p:txBody>
          <a:bodyPr wrap="square" rtlCol="0">
            <a:spAutoFit/>
          </a:bodyPr>
          <a:lstStyle/>
          <a:p>
            <a:r>
              <a:rPr lang="de-DE" sz="2000" dirty="0">
                <a:latin typeface="+mn-lt"/>
              </a:rPr>
              <a:t>Eindeutigkeitsprobleme möglich (wie auch im empirischen Fall) bei diskreten</a:t>
            </a:r>
          </a:p>
          <a:p>
            <a:r>
              <a:rPr lang="de-DE" sz="2000" dirty="0">
                <a:latin typeface="+mn-lt"/>
              </a:rPr>
              <a:t>Verteilungen oder bei stetigen Verteilungen mit „Intervalllücken“ </a:t>
            </a:r>
          </a:p>
        </p:txBody>
      </p:sp>
      <p:sp>
        <p:nvSpPr>
          <p:cNvPr id="9" name="Textfeld 8"/>
          <p:cNvSpPr txBox="1"/>
          <p:nvPr/>
        </p:nvSpPr>
        <p:spPr>
          <a:xfrm>
            <a:off x="468312" y="5483528"/>
            <a:ext cx="6531497" cy="1015663"/>
          </a:xfrm>
          <a:prstGeom prst="rect">
            <a:avLst/>
          </a:prstGeom>
          <a:noFill/>
        </p:spPr>
        <p:txBody>
          <a:bodyPr wrap="square" rtlCol="0">
            <a:spAutoFit/>
          </a:bodyPr>
          <a:lstStyle/>
          <a:p>
            <a:r>
              <a:rPr lang="de-DE" sz="2000" dirty="0">
                <a:latin typeface="+mn-lt"/>
              </a:rPr>
              <a:t>Bei unabhängiger identischer Wiederholung des gleichen Zufallsvorgangs streben die empirischen </a:t>
            </a:r>
            <a:r>
              <a:rPr lang="de-DE" sz="2000" dirty="0" err="1">
                <a:latin typeface="+mn-lt"/>
              </a:rPr>
              <a:t>Quantile</a:t>
            </a:r>
            <a:r>
              <a:rPr lang="de-DE" sz="2000" dirty="0">
                <a:latin typeface="+mn-lt"/>
              </a:rPr>
              <a:t> gegen </a:t>
            </a:r>
          </a:p>
          <a:p>
            <a:r>
              <a:rPr lang="de-DE" sz="2000" dirty="0">
                <a:latin typeface="+mn-lt"/>
              </a:rPr>
              <a:t>die theoretischen </a:t>
            </a:r>
            <a:r>
              <a:rPr lang="de-DE" sz="2000" dirty="0" err="1">
                <a:latin typeface="+mn-lt"/>
              </a:rPr>
              <a:t>Quantile</a:t>
            </a:r>
            <a:endParaRPr lang="de-DE" sz="2000" dirty="0">
              <a:latin typeface="+mn-lt"/>
            </a:endParaRPr>
          </a:p>
        </p:txBody>
      </p:sp>
      <p:pic>
        <p:nvPicPr>
          <p:cNvPr id="2" name="Grafik 1"/>
          <p:cNvPicPr>
            <a:picLocks noChangeAspect="1"/>
          </p:cNvPicPr>
          <p:nvPr/>
        </p:nvPicPr>
        <p:blipFill>
          <a:blip r:embed="rId3"/>
          <a:stretch>
            <a:fillRect/>
          </a:stretch>
        </p:blipFill>
        <p:spPr>
          <a:xfrm>
            <a:off x="457200" y="1211898"/>
            <a:ext cx="7391400" cy="2933700"/>
          </a:xfrm>
          <a:prstGeom prst="rect">
            <a:avLst/>
          </a:prstGeom>
        </p:spPr>
      </p:pic>
    </p:spTree>
    <p:extLst>
      <p:ext uri="{BB962C8B-B14F-4D97-AF65-F5344CB8AC3E}">
        <p14:creationId xmlns:p14="http://schemas.microsoft.com/office/powerpoint/2010/main" val="2895823142"/>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Berechnung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3" y="4869160"/>
            <a:ext cx="2087463" cy="400110"/>
          </a:xfrm>
          <a:prstGeom prst="rect">
            <a:avLst/>
          </a:prstGeom>
          <a:noFill/>
        </p:spPr>
        <p:txBody>
          <a:bodyPr wrap="square" rtlCol="0">
            <a:spAutoFit/>
          </a:bodyPr>
          <a:lstStyle/>
          <a:p>
            <a:r>
              <a:rPr lang="de-DE" sz="2000" dirty="0">
                <a:latin typeface="+mn-lt"/>
              </a:rPr>
              <a:t>Allgemein gilt:   </a:t>
            </a: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456</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3" name="Textfeld 2"/>
              <p:cNvSpPr txBox="1"/>
              <p:nvPr/>
            </p:nvSpPr>
            <p:spPr>
              <a:xfrm>
                <a:off x="2400350" y="4869160"/>
                <a:ext cx="150624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𝑋</m:t>
                          </m:r>
                        </m:sub>
                      </m:sSub>
                      <m:d>
                        <m:dPr>
                          <m:ctrlPr>
                            <a:rPr lang="de-DE" sz="2000" i="1" smtClean="0">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𝑞</m:t>
                              </m:r>
                            </m:e>
                            <m:sub>
                              <m:r>
                                <a:rPr lang="de-DE" sz="2000" i="1" smtClean="0">
                                  <a:solidFill>
                                    <a:schemeClr val="tx1"/>
                                  </a:solidFill>
                                  <a:latin typeface="Cambria Math"/>
                                  <a:ea typeface="Cambria Math"/>
                                </a:rPr>
                                <m:t>𝛼</m:t>
                              </m:r>
                            </m:sub>
                          </m:sSub>
                        </m:e>
                      </m:d>
                      <m:r>
                        <a:rPr lang="de-DE" sz="2000" b="0" i="1" smtClean="0">
                          <a:solidFill>
                            <a:schemeClr val="tx1"/>
                          </a:solidFill>
                          <a:latin typeface="Cambria Math"/>
                        </a:rPr>
                        <m:t>=</m:t>
                      </m:r>
                      <m:r>
                        <a:rPr lang="de-DE" sz="2000" b="0" i="1" smtClean="0">
                          <a:solidFill>
                            <a:schemeClr val="tx1"/>
                          </a:solidFill>
                          <a:latin typeface="Cambria Math"/>
                          <a:ea typeface="Cambria Math"/>
                        </a:rPr>
                        <m:t>𝛼</m:t>
                      </m:r>
                    </m:oMath>
                  </m:oMathPara>
                </a14:m>
                <a:endParaRPr lang="de-DE" sz="2000" dirty="0">
                  <a:solidFill>
                    <a:schemeClr val="tx1"/>
                  </a:solidFill>
                </a:endParaRPr>
              </a:p>
            </p:txBody>
          </p:sp>
        </mc:Choice>
        <mc:Fallback xmlns="">
          <p:sp>
            <p:nvSpPr>
              <p:cNvPr id="3" name="Textfeld 2"/>
              <p:cNvSpPr txBox="1">
                <a:spLocks noRot="1" noChangeAspect="1" noMove="1" noResize="1" noEditPoints="1" noAdjustHandles="1" noChangeArrowheads="1" noChangeShapeType="1" noTextEdit="1"/>
              </p:cNvSpPr>
              <p:nvPr/>
            </p:nvSpPr>
            <p:spPr>
              <a:xfrm>
                <a:off x="2400350" y="4869160"/>
                <a:ext cx="1506246" cy="400110"/>
              </a:xfrm>
              <a:prstGeom prst="rect">
                <a:avLst/>
              </a:prstGeom>
              <a:blipFill rotWithShape="1">
                <a:blip r:embed="rId4"/>
                <a:stretch>
                  <a:fillRect b="-10769"/>
                </a:stretch>
              </a:blipFill>
            </p:spPr>
            <p:txBody>
              <a:bodyPr/>
              <a:lstStyle/>
              <a:p>
                <a:r>
                  <a:rPr lang="de-DE">
                    <a:noFill/>
                  </a:rPr>
                  <a:t> </a:t>
                </a:r>
              </a:p>
            </p:txBody>
          </p:sp>
        </mc:Fallback>
      </mc:AlternateContent>
      <p:sp>
        <p:nvSpPr>
          <p:cNvPr id="11" name="Textfeld 10"/>
          <p:cNvSpPr txBox="1"/>
          <p:nvPr/>
        </p:nvSpPr>
        <p:spPr>
          <a:xfrm>
            <a:off x="468310" y="5373216"/>
            <a:ext cx="7632081" cy="400110"/>
          </a:xfrm>
          <a:prstGeom prst="rect">
            <a:avLst/>
          </a:prstGeom>
          <a:noFill/>
        </p:spPr>
        <p:txBody>
          <a:bodyPr wrap="square" rtlCol="0">
            <a:spAutoFit/>
          </a:bodyPr>
          <a:lstStyle/>
          <a:p>
            <a:r>
              <a:rPr lang="de-DE" sz="2000" dirty="0">
                <a:latin typeface="+mn-lt"/>
              </a:rPr>
              <a:t>Folglich gilt bei streng monotoner Verteilungsfunktion:</a:t>
            </a:r>
          </a:p>
        </p:txBody>
      </p:sp>
      <mc:AlternateContent xmlns:mc="http://schemas.openxmlformats.org/markup-compatibility/2006" xmlns:a14="http://schemas.microsoft.com/office/drawing/2010/main">
        <mc:Choice Requires="a14">
          <p:sp>
            <p:nvSpPr>
              <p:cNvPr id="12" name="Textfeld 11"/>
              <p:cNvSpPr txBox="1"/>
              <p:nvPr/>
            </p:nvSpPr>
            <p:spPr>
              <a:xfrm>
                <a:off x="2457409" y="5877271"/>
                <a:ext cx="1661737" cy="40376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𝑞</m:t>
                          </m:r>
                        </m:e>
                        <m:sub>
                          <m:r>
                            <a:rPr lang="de-DE" sz="2000" i="1" smtClean="0">
                              <a:solidFill>
                                <a:schemeClr val="tx1"/>
                              </a:solidFill>
                              <a:latin typeface="Cambria Math"/>
                              <a:ea typeface="Cambria Math"/>
                            </a:rPr>
                            <m:t>𝛼</m:t>
                          </m:r>
                        </m:sub>
                      </m:sSub>
                      <m:r>
                        <a:rPr lang="de-DE" sz="2000" b="0" i="1" smtClean="0">
                          <a:solidFill>
                            <a:schemeClr val="tx1"/>
                          </a:solidFill>
                          <a:latin typeface="Cambria Math"/>
                        </a:rPr>
                        <m:t>=</m:t>
                      </m:r>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𝐹</m:t>
                          </m:r>
                        </m:e>
                        <m:sub>
                          <m:r>
                            <a:rPr lang="de-DE" sz="2000" b="0" i="1" smtClean="0">
                              <a:solidFill>
                                <a:schemeClr val="tx1"/>
                              </a:solidFill>
                              <a:latin typeface="Cambria Math"/>
                            </a:rPr>
                            <m:t>𝑋</m:t>
                          </m:r>
                        </m:sub>
                        <m:sup>
                          <m:r>
                            <a:rPr lang="de-DE" sz="2000" b="0" i="1" smtClean="0">
                              <a:solidFill>
                                <a:schemeClr val="tx1"/>
                              </a:solidFill>
                              <a:latin typeface="Cambria Math"/>
                            </a:rPr>
                            <m:t>−1</m:t>
                          </m:r>
                        </m:sup>
                      </m:sSubSup>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𝛼</m:t>
                          </m:r>
                        </m:e>
                      </m:d>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2457409" y="5877271"/>
                <a:ext cx="1661737" cy="403765"/>
              </a:xfrm>
              <a:prstGeom prst="rect">
                <a:avLst/>
              </a:prstGeom>
              <a:blipFill rotWithShape="1">
                <a:blip r:embed="rId5"/>
                <a:stretch>
                  <a:fillRect b="-9091"/>
                </a:stretch>
              </a:blipFill>
            </p:spPr>
            <p:txBody>
              <a:bodyPr/>
              <a:lstStyle/>
              <a:p>
                <a:r>
                  <a:rPr lang="de-DE">
                    <a:noFill/>
                  </a:rPr>
                  <a:t> </a:t>
                </a:r>
              </a:p>
            </p:txBody>
          </p:sp>
        </mc:Fallback>
      </mc:AlternateContent>
      <p:pic>
        <p:nvPicPr>
          <p:cNvPr id="4" name="Grafik 3"/>
          <p:cNvPicPr>
            <a:picLocks noChangeAspect="1"/>
          </p:cNvPicPr>
          <p:nvPr/>
        </p:nvPicPr>
        <p:blipFill>
          <a:blip r:embed="rId6"/>
          <a:stretch>
            <a:fillRect/>
          </a:stretch>
        </p:blipFill>
        <p:spPr>
          <a:xfrm>
            <a:off x="452002" y="1554390"/>
            <a:ext cx="7258050" cy="3171825"/>
          </a:xfrm>
          <a:prstGeom prst="rect">
            <a:avLst/>
          </a:prstGeom>
        </p:spPr>
      </p:pic>
    </p:spTree>
    <p:extLst>
      <p:ext uri="{BB962C8B-B14F-4D97-AF65-F5344CB8AC3E}">
        <p14:creationId xmlns:p14="http://schemas.microsoft.com/office/powerpoint/2010/main" val="355333390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230348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3.2.3 Histogramme</a:t>
            </a: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43</a:t>
            </a:r>
            <a:endParaRPr lang="de-DE" sz="8000" b="1" dirty="0">
              <a:solidFill>
                <a:schemeClr val="tx1"/>
              </a:solidFill>
              <a:latin typeface="+mj-lt"/>
            </a:endParaRPr>
          </a:p>
        </p:txBody>
      </p:sp>
      <p:sp>
        <p:nvSpPr>
          <p:cNvPr id="12" name="Textfeld 9"/>
          <p:cNvSpPr txBox="1">
            <a:spLocks noChangeArrowheads="1"/>
          </p:cNvSpPr>
          <p:nvPr/>
        </p:nvSpPr>
        <p:spPr bwMode="auto">
          <a:xfrm>
            <a:off x="468313" y="1628800"/>
            <a:ext cx="31319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Konzept und Beispiel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p:nvPr/>
        </p:nvSpPr>
        <p:spPr>
          <a:xfrm>
            <a:off x="468313" y="2120841"/>
            <a:ext cx="7416055" cy="707886"/>
          </a:xfrm>
          <a:prstGeom prst="rect">
            <a:avLst/>
          </a:prstGeom>
          <a:noFill/>
        </p:spPr>
        <p:txBody>
          <a:bodyPr wrap="square">
            <a:spAutoFit/>
          </a:bodyPr>
          <a:lstStyle/>
          <a:p>
            <a:pPr>
              <a:defRPr/>
            </a:pPr>
            <a:r>
              <a:rPr lang="de-DE" sz="2000" dirty="0">
                <a:solidFill>
                  <a:schemeClr val="tx1"/>
                </a:solidFill>
                <a:latin typeface="+mn-lt"/>
                <a:cs typeface="Times New Roman"/>
              </a:rPr>
              <a:t>&gt; Säulendiagramm über Größenklassen, dessen </a:t>
            </a:r>
            <a:r>
              <a:rPr lang="de-DE" sz="2000" b="1" u="sng" dirty="0">
                <a:latin typeface="+mn-lt"/>
                <a:cs typeface="Times New Roman"/>
              </a:rPr>
              <a:t>Flächen</a:t>
            </a:r>
            <a:r>
              <a:rPr lang="de-DE" sz="2000" dirty="0">
                <a:solidFill>
                  <a:schemeClr val="tx1"/>
                </a:solidFill>
                <a:latin typeface="+mn-lt"/>
                <a:cs typeface="Times New Roman"/>
              </a:rPr>
              <a:t> den relativen</a:t>
            </a:r>
          </a:p>
          <a:p>
            <a:pPr>
              <a:defRPr/>
            </a:pPr>
            <a:r>
              <a:rPr lang="de-DE" sz="2000" dirty="0">
                <a:latin typeface="+mn-lt"/>
                <a:cs typeface="Times New Roman"/>
              </a:rPr>
              <a:t>  </a:t>
            </a:r>
            <a:r>
              <a:rPr lang="de-DE" sz="2000" dirty="0">
                <a:solidFill>
                  <a:schemeClr val="tx1"/>
                </a:solidFill>
                <a:latin typeface="+mn-lt"/>
                <a:cs typeface="Times New Roman"/>
              </a:rPr>
              <a:t> Klassenhäufigkeiten entsprechen</a:t>
            </a:r>
          </a:p>
        </p:txBody>
      </p:sp>
      <p:sp>
        <p:nvSpPr>
          <p:cNvPr id="16" name="Textfeld 15"/>
          <p:cNvSpPr txBox="1"/>
          <p:nvPr/>
        </p:nvSpPr>
        <p:spPr>
          <a:xfrm>
            <a:off x="468313" y="2907124"/>
            <a:ext cx="1295375" cy="400110"/>
          </a:xfrm>
          <a:prstGeom prst="rect">
            <a:avLst/>
          </a:prstGeom>
          <a:noFill/>
        </p:spPr>
        <p:txBody>
          <a:bodyPr wrap="square">
            <a:spAutoFit/>
          </a:bodyPr>
          <a:lstStyle/>
          <a:p>
            <a:pPr>
              <a:defRPr/>
            </a:pPr>
            <a:r>
              <a:rPr lang="de-DE" sz="2000" dirty="0">
                <a:solidFill>
                  <a:schemeClr val="tx1"/>
                </a:solidFill>
                <a:latin typeface="+mn-lt"/>
                <a:cs typeface="Times New Roman"/>
              </a:rPr>
              <a:t>&gt; Es gilt:   </a:t>
            </a:r>
          </a:p>
        </p:txBody>
      </p:sp>
      <p:sp>
        <p:nvSpPr>
          <p:cNvPr id="17" name="Textfeld 16"/>
          <p:cNvSpPr txBox="1"/>
          <p:nvPr/>
        </p:nvSpPr>
        <p:spPr>
          <a:xfrm>
            <a:off x="1586403" y="2907124"/>
            <a:ext cx="6513989" cy="400110"/>
          </a:xfrm>
          <a:prstGeom prst="rect">
            <a:avLst/>
          </a:prstGeom>
          <a:noFill/>
        </p:spPr>
        <p:txBody>
          <a:bodyPr wrap="square">
            <a:spAutoFit/>
          </a:bodyPr>
          <a:lstStyle/>
          <a:p>
            <a:pPr>
              <a:defRPr/>
            </a:pPr>
            <a:r>
              <a:rPr lang="de-DE" sz="2000" i="1" dirty="0">
                <a:latin typeface="+mn-lt"/>
                <a:cs typeface="Times New Roman"/>
              </a:rPr>
              <a:t>Säulenhöhe = Relative Klassenhäufigkeit / Klassenbreite   </a:t>
            </a:r>
          </a:p>
        </p:txBody>
      </p:sp>
      <mc:AlternateContent xmlns:mc="http://schemas.openxmlformats.org/markup-compatibility/2006" xmlns:a14="http://schemas.microsoft.com/office/drawing/2010/main">
        <mc:Choice Requires="a14">
          <p:sp>
            <p:nvSpPr>
              <p:cNvPr id="19" name="Textfeld 18"/>
              <p:cNvSpPr txBox="1"/>
              <p:nvPr/>
            </p:nvSpPr>
            <p:spPr>
              <a:xfrm>
                <a:off x="468312" y="3307234"/>
                <a:ext cx="7344048" cy="494494"/>
              </a:xfrm>
              <a:prstGeom prst="rect">
                <a:avLst/>
              </a:prstGeom>
              <a:noFill/>
            </p:spPr>
            <p:txBody>
              <a:bodyPr wrap="square">
                <a:spAutoFit/>
              </a:bodyPr>
              <a:lstStyle/>
              <a:p>
                <a:pPr>
                  <a:defRPr/>
                </a:pPr>
                <a:r>
                  <a:rPr lang="de-DE" sz="2000" dirty="0">
                    <a:solidFill>
                      <a:schemeClr val="tx1"/>
                    </a:solidFill>
                    <a:latin typeface="+mn-lt"/>
                    <a:cs typeface="Times New Roman"/>
                  </a:rPr>
                  <a:t>&gt; Der Wert </a:t>
                </a:r>
                <a14:m>
                  <m:oMath xmlns:m="http://schemas.openxmlformats.org/officeDocument/2006/math">
                    <m:f>
                      <m:fPr>
                        <m:type m:val="lin"/>
                        <m:ctrlPr>
                          <a:rPr lang="de-DE" sz="2000" i="1" smtClean="0">
                            <a:solidFill>
                              <a:schemeClr val="tx1"/>
                            </a:solidFill>
                            <a:latin typeface="Cambria Math" panose="02040503050406030204" pitchFamily="18" charset="0"/>
                            <a:cs typeface="Times New Roman"/>
                          </a:rPr>
                        </m:ctrlPr>
                      </m:fPr>
                      <m:num>
                        <m:sSub>
                          <m:sSubPr>
                            <m:ctrlPr>
                              <a:rPr lang="de-DE" sz="2000" i="1" smtClean="0">
                                <a:solidFill>
                                  <a:schemeClr val="tx1"/>
                                </a:solidFill>
                                <a:latin typeface="Cambria Math" panose="02040503050406030204" pitchFamily="18" charset="0"/>
                                <a:cs typeface="Times New Roman"/>
                              </a:rPr>
                            </m:ctrlPr>
                          </m:sSubPr>
                          <m:e>
                            <m:acc>
                              <m:accPr>
                                <m:chr m:val="̃"/>
                                <m:ctrlPr>
                                  <a:rPr lang="de-DE" sz="2000" i="1" smtClean="0">
                                    <a:solidFill>
                                      <a:schemeClr val="tx1"/>
                                    </a:solidFill>
                                    <a:latin typeface="Cambria Math" panose="02040503050406030204" pitchFamily="18" charset="0"/>
                                    <a:cs typeface="Times New Roman"/>
                                  </a:rPr>
                                </m:ctrlPr>
                              </m:accPr>
                              <m:e>
                                <m:r>
                                  <a:rPr lang="de-DE" sz="2000" b="0" i="1" smtClean="0">
                                    <a:solidFill>
                                      <a:schemeClr val="tx1"/>
                                    </a:solidFill>
                                    <a:latin typeface="Cambria Math"/>
                                    <a:cs typeface="Times New Roman"/>
                                  </a:rPr>
                                  <m:t>𝑓</m:t>
                                </m:r>
                              </m:e>
                            </m:acc>
                          </m:e>
                          <m:sub>
                            <m:r>
                              <a:rPr lang="de-DE" sz="2000" b="0" i="1" smtClean="0">
                                <a:solidFill>
                                  <a:schemeClr val="tx1"/>
                                </a:solidFill>
                                <a:latin typeface="Cambria Math"/>
                                <a:cs typeface="Times New Roman"/>
                              </a:rPr>
                              <m:t>𝑗</m:t>
                            </m:r>
                          </m:sub>
                        </m:sSub>
                      </m:num>
                      <m:den>
                        <m:sSub>
                          <m:sSubPr>
                            <m:ctrlPr>
                              <a:rPr lang="de-DE" sz="2000" i="1" smtClean="0">
                                <a:solidFill>
                                  <a:schemeClr val="tx1"/>
                                </a:solidFill>
                                <a:latin typeface="Cambria Math" panose="02040503050406030204" pitchFamily="18" charset="0"/>
                                <a:cs typeface="Times New Roman"/>
                              </a:rPr>
                            </m:ctrlPr>
                          </m:sSubPr>
                          <m:e>
                            <m:r>
                              <a:rPr lang="de-DE" sz="2000" b="0" i="1" smtClean="0">
                                <a:solidFill>
                                  <a:schemeClr val="tx1"/>
                                </a:solidFill>
                                <a:latin typeface="Cambria Math"/>
                                <a:cs typeface="Times New Roman"/>
                              </a:rPr>
                              <m:t>𝑑</m:t>
                            </m:r>
                          </m:e>
                          <m:sub>
                            <m:r>
                              <a:rPr lang="de-DE" sz="2000" b="0" i="1" smtClean="0">
                                <a:solidFill>
                                  <a:schemeClr val="tx1"/>
                                </a:solidFill>
                                <a:latin typeface="Cambria Math"/>
                                <a:cs typeface="Times New Roman"/>
                              </a:rPr>
                              <m:t>𝑗</m:t>
                            </m:r>
                          </m:sub>
                        </m:sSub>
                      </m:den>
                    </m:f>
                  </m:oMath>
                </a14:m>
                <a:r>
                  <a:rPr lang="de-DE" sz="2000" dirty="0">
                    <a:solidFill>
                      <a:schemeClr val="tx1"/>
                    </a:solidFill>
                    <a:latin typeface="+mn-lt"/>
                    <a:cs typeface="Times New Roman"/>
                  </a:rPr>
                  <a:t> heißt auch </a:t>
                </a:r>
                <a:r>
                  <a:rPr lang="de-DE" sz="2000" b="1" dirty="0">
                    <a:solidFill>
                      <a:srgbClr val="0070C0"/>
                    </a:solidFill>
                    <a:latin typeface="+mn-lt"/>
                    <a:cs typeface="Times New Roman"/>
                  </a:rPr>
                  <a:t>Häufigkeitsdichte</a:t>
                </a:r>
                <a:r>
                  <a:rPr lang="de-DE" sz="2000" dirty="0">
                    <a:solidFill>
                      <a:schemeClr val="tx1"/>
                    </a:solidFill>
                    <a:latin typeface="+mn-lt"/>
                    <a:cs typeface="Times New Roman"/>
                  </a:rPr>
                  <a:t>   </a:t>
                </a:r>
              </a:p>
            </p:txBody>
          </p:sp>
        </mc:Choice>
        <mc:Fallback xmlns="">
          <p:sp>
            <p:nvSpPr>
              <p:cNvPr id="19" name="Textfeld 18"/>
              <p:cNvSpPr txBox="1">
                <a:spLocks noRot="1" noChangeAspect="1" noMove="1" noResize="1" noEditPoints="1" noAdjustHandles="1" noChangeArrowheads="1" noChangeShapeType="1" noTextEdit="1"/>
              </p:cNvSpPr>
              <p:nvPr/>
            </p:nvSpPr>
            <p:spPr>
              <a:xfrm>
                <a:off x="468312" y="3307234"/>
                <a:ext cx="7344048" cy="494494"/>
              </a:xfrm>
              <a:prstGeom prst="rect">
                <a:avLst/>
              </a:prstGeom>
              <a:blipFill rotWithShape="1">
                <a:blip r:embed="rId4"/>
                <a:stretch>
                  <a:fillRect l="-913" t="-132099" b="-183951"/>
                </a:stretch>
              </a:blipFill>
            </p:spPr>
            <p:txBody>
              <a:bodyPr/>
              <a:lstStyle/>
              <a:p>
                <a:r>
                  <a:rPr lang="de-DE">
                    <a:noFill/>
                  </a:rPr>
                  <a:t> </a:t>
                </a:r>
              </a:p>
            </p:txBody>
          </p:sp>
        </mc:Fallback>
      </mc:AlternateContent>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5"/>
          <a:stretch>
            <a:fillRect/>
          </a:stretch>
        </p:blipFill>
        <p:spPr>
          <a:xfrm>
            <a:off x="899592" y="3986733"/>
            <a:ext cx="4543425" cy="2505075"/>
          </a:xfrm>
          <a:prstGeom prst="rect">
            <a:avLst/>
          </a:prstGeom>
        </p:spPr>
      </p:pic>
    </p:spTree>
    <p:extLst>
      <p:ext uri="{BB962C8B-B14F-4D97-AF65-F5344CB8AC3E}">
        <p14:creationId xmlns:p14="http://schemas.microsoft.com/office/powerpoint/2010/main" val="891970998"/>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457</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S1-a fortgesetzt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2" y="3805009"/>
            <a:ext cx="5934247" cy="400110"/>
          </a:xfrm>
          <a:prstGeom prst="rect">
            <a:avLst/>
          </a:prstGeom>
          <a:noFill/>
        </p:spPr>
        <p:txBody>
          <a:bodyPr wrap="square" rtlCol="0">
            <a:spAutoFit/>
          </a:bodyPr>
          <a:lstStyle/>
          <a:p>
            <a:r>
              <a:rPr lang="de-DE" sz="2000" dirty="0">
                <a:latin typeface="+mn-lt"/>
              </a:rPr>
              <a:t>Beispiel: Berechnung von Median und 0.8-Quantil</a:t>
            </a:r>
          </a:p>
        </p:txBody>
      </p:sp>
      <p:sp>
        <p:nvSpPr>
          <p:cNvPr id="16" name="Textfeld 15"/>
          <p:cNvSpPr txBox="1"/>
          <p:nvPr/>
        </p:nvSpPr>
        <p:spPr>
          <a:xfrm>
            <a:off x="487309" y="1628800"/>
            <a:ext cx="3924052" cy="400110"/>
          </a:xfrm>
          <a:prstGeom prst="rect">
            <a:avLst/>
          </a:prstGeom>
          <a:noFill/>
        </p:spPr>
        <p:txBody>
          <a:bodyPr wrap="square" rtlCol="0">
            <a:spAutoFit/>
          </a:bodyPr>
          <a:lstStyle/>
          <a:p>
            <a:r>
              <a:rPr lang="de-DE" sz="2000" i="1" dirty="0">
                <a:latin typeface="+mn-lt"/>
              </a:rPr>
              <a:t>X</a:t>
            </a:r>
            <a:r>
              <a:rPr lang="de-DE" sz="2000" dirty="0">
                <a:latin typeface="+mn-lt"/>
              </a:rPr>
              <a:t> ... Höhe eines Trinkgelds</a:t>
            </a:r>
          </a:p>
        </p:txBody>
      </p:sp>
      <mc:AlternateContent xmlns:mc="http://schemas.openxmlformats.org/markup-compatibility/2006" xmlns:a14="http://schemas.microsoft.com/office/drawing/2010/main">
        <mc:Choice Requires="a14">
          <p:sp>
            <p:nvSpPr>
              <p:cNvPr id="18" name="Textfeld 17"/>
              <p:cNvSpPr txBox="1"/>
              <p:nvPr/>
            </p:nvSpPr>
            <p:spPr>
              <a:xfrm>
                <a:off x="771583" y="2132856"/>
                <a:ext cx="6282122"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=1.2</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.5</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+0.15</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i="1" dirty="0">
                  <a:solidFill>
                    <a:schemeClr val="tx1"/>
                  </a:solidFill>
                  <a:latin typeface="Cambria Math"/>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771583" y="2132856"/>
                <a:ext cx="6282122" cy="422039"/>
              </a:xfrm>
              <a:prstGeom prst="rect">
                <a:avLst/>
              </a:prstGeom>
              <a:blipFill rotWithShape="1">
                <a:blip r:embed="rId3"/>
                <a:stretch>
                  <a:fillRect l="-485" t="-56522" b="-1391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744600" y="2648352"/>
                <a:ext cx="5688632"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   1.2</m:t>
                      </m:r>
                      <m:r>
                        <a:rPr lang="de-DE" sz="2000" b="0" i="1" smtClean="0">
                          <a:solidFill>
                            <a:schemeClr val="tx1"/>
                          </a:solidFill>
                          <a:latin typeface="Cambria Math"/>
                        </a:rPr>
                        <m:t>𝑥</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0.5</m:t>
                          </m:r>
                          <m:r>
                            <a:rPr lang="de-DE" sz="2000" b="0" i="1" dirty="0" smtClean="0">
                              <a:solidFill>
                                <a:schemeClr val="tx1"/>
                              </a:solidFill>
                              <a:latin typeface="Cambria Math"/>
                            </a:rPr>
                            <m:t>𝑥</m:t>
                          </m:r>
                          <m:r>
                            <a:rPr lang="de-DE" sz="2000" b="0" i="1" dirty="0" smtClean="0">
                              <a:solidFill>
                                <a:schemeClr val="tx1"/>
                              </a:solidFill>
                              <a:latin typeface="Cambria Math"/>
                            </a:rPr>
                            <m:t>+0.35</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r>
                                <a:rPr lang="de-DE" sz="2000" b="0" i="1" smtClean="0">
                                  <a:solidFill>
                                    <a:schemeClr val="tx1"/>
                                  </a:solidFill>
                                  <a:latin typeface="Cambria Math"/>
                                </a:rPr>
                                <m:t>.5</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oMath>
                  </m:oMathPara>
                </a14:m>
                <a:endParaRPr lang="de-DE" sz="2000" i="1" dirty="0">
                  <a:solidFill>
                    <a:schemeClr val="tx1"/>
                  </a:solidFill>
                  <a:latin typeface="Cambria Math"/>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744600" y="2648352"/>
                <a:ext cx="5688632" cy="422039"/>
              </a:xfrm>
              <a:prstGeom prst="rect">
                <a:avLst/>
              </a:prstGeom>
              <a:blipFill rotWithShape="1">
                <a:blip r:embed="rId4"/>
                <a:stretch>
                  <a:fillRect t="-55714" b="-1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806314" y="3151652"/>
                <a:ext cx="4143633"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0.15</m:t>
                          </m:r>
                          <m:r>
                            <a:rPr lang="de-DE" sz="2000" b="0" i="1" dirty="0" smtClean="0">
                              <a:solidFill>
                                <a:schemeClr val="tx1"/>
                              </a:solidFill>
                              <a:latin typeface="Cambria Math"/>
                            </a:rPr>
                            <m:t>𝑥</m:t>
                          </m:r>
                          <m:r>
                            <a:rPr lang="de-DE" sz="2000" b="0" i="1" dirty="0" smtClean="0">
                              <a:solidFill>
                                <a:schemeClr val="tx1"/>
                              </a:solidFill>
                              <a:latin typeface="Cambria Math"/>
                            </a:rPr>
                            <m:t>+0.7</m:t>
                          </m:r>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rPr>
                            <m:t>𝐼</m:t>
                          </m:r>
                        </m:e>
                        <m:sub>
                          <m:d>
                            <m:dPr>
                              <m:endChr m:val=""/>
                              <m:ctrlPr>
                                <a:rPr lang="de-DE" sz="2000" i="1" smtClean="0">
                                  <a:latin typeface="Cambria Math" panose="02040503050406030204" pitchFamily="18" charset="0"/>
                                </a:rPr>
                              </m:ctrlPr>
                            </m:dPr>
                            <m:e>
                              <m:r>
                                <a:rPr lang="de-DE" sz="2000" b="0" i="1" smtClean="0">
                                  <a:latin typeface="Cambria Math"/>
                                </a:rPr>
                                <m:t>2,</m:t>
                              </m:r>
                              <m:d>
                                <m:dPr>
                                  <m:begChr m:val=""/>
                                  <m:ctrlPr>
                                    <a:rPr lang="de-DE" sz="2000" b="0" i="1" smtClean="0">
                                      <a:latin typeface="Cambria Math" panose="02040503050406030204" pitchFamily="18" charset="0"/>
                                    </a:rPr>
                                  </m:ctrlPr>
                                </m:dPr>
                                <m:e>
                                  <m:r>
                                    <a:rPr lang="de-DE" sz="2000" b="0" i="1" smtClean="0">
                                      <a:latin typeface="Cambria Math"/>
                                      <a:ea typeface="Cambria Math"/>
                                    </a:rPr>
                                    <m:t>∞</m:t>
                                  </m:r>
                                </m:e>
                              </m:d>
                            </m:e>
                          </m:d>
                        </m:sub>
                      </m:sSub>
                      <m:d>
                        <m:dPr>
                          <m:ctrlPr>
                            <a:rPr lang="de-DE" sz="2000" i="1">
                              <a:latin typeface="Cambria Math" panose="02040503050406030204" pitchFamily="18" charset="0"/>
                            </a:rPr>
                          </m:ctrlPr>
                        </m:dPr>
                        <m:e>
                          <m:r>
                            <a:rPr lang="de-DE" sz="2000" i="1">
                              <a:latin typeface="Cambria Math"/>
                            </a:rPr>
                            <m:t>𝑥</m:t>
                          </m:r>
                        </m:e>
                      </m:d>
                    </m:oMath>
                  </m:oMathPara>
                </a14:m>
                <a:endParaRPr lang="de-DE" sz="2000" i="1" dirty="0">
                  <a:solidFill>
                    <a:schemeClr val="tx1"/>
                  </a:solidFill>
                  <a:latin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806314" y="3151652"/>
                <a:ext cx="4143633" cy="422039"/>
              </a:xfrm>
              <a:prstGeom prst="rect">
                <a:avLst/>
              </a:prstGeom>
              <a:blipFill rotWithShape="1">
                <a:blip r:embed="rId5"/>
                <a:stretch>
                  <a:fillRect t="-56522" b="-139130"/>
                </a:stretch>
              </a:blipFill>
            </p:spPr>
            <p:txBody>
              <a:bodyPr/>
              <a:lstStyle/>
              <a:p>
                <a:r>
                  <a:rPr lang="de-DE">
                    <a:noFill/>
                  </a:rPr>
                  <a:t> </a:t>
                </a:r>
              </a:p>
            </p:txBody>
          </p:sp>
        </mc:Fallback>
      </mc:AlternateContent>
      <p:sp>
        <p:nvSpPr>
          <p:cNvPr id="22" name="Textfeld 21"/>
          <p:cNvSpPr txBox="1"/>
          <p:nvPr/>
        </p:nvSpPr>
        <p:spPr>
          <a:xfrm>
            <a:off x="6364548" y="2946859"/>
            <a:ext cx="1962026" cy="338554"/>
          </a:xfrm>
          <a:prstGeom prst="rect">
            <a:avLst/>
          </a:prstGeom>
          <a:noFill/>
        </p:spPr>
        <p:txBody>
          <a:bodyPr wrap="square" rtlCol="0">
            <a:spAutoFit/>
          </a:bodyPr>
          <a:lstStyle/>
          <a:p>
            <a:r>
              <a:rPr lang="de-DE" sz="1600" dirty="0">
                <a:latin typeface="+mn-lt"/>
              </a:rPr>
              <a:t>(vgl. </a:t>
            </a:r>
            <a:r>
              <a:rPr lang="de-DE" sz="1600">
                <a:latin typeface="+mn-lt"/>
              </a:rPr>
              <a:t>Folie 353)</a:t>
            </a:r>
            <a:endParaRPr lang="de-DE" sz="1600" dirty="0">
              <a:latin typeface="+mn-lt"/>
            </a:endParaRPr>
          </a:p>
        </p:txBody>
      </p:sp>
      <mc:AlternateContent xmlns:mc="http://schemas.openxmlformats.org/markup-compatibility/2006" xmlns:a14="http://schemas.microsoft.com/office/drawing/2010/main">
        <mc:Choice Requires="a14">
          <p:sp>
            <p:nvSpPr>
              <p:cNvPr id="24" name="Textfeld 23"/>
              <p:cNvSpPr txBox="1"/>
              <p:nvPr/>
            </p:nvSpPr>
            <p:spPr>
              <a:xfrm>
                <a:off x="836025" y="4437112"/>
                <a:ext cx="275289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         </m:t>
                      </m:r>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1.2</m:t>
                          </m:r>
                          <m:r>
                            <a:rPr lang="de-DE" sz="2000" b="0" i="1" smtClean="0">
                              <a:solidFill>
                                <a:schemeClr val="tx1"/>
                              </a:solidFill>
                              <a:latin typeface="Cambria Math"/>
                            </a:rPr>
                            <m:t>𝑞</m:t>
                          </m:r>
                        </m:e>
                        <m:sub>
                          <m:r>
                            <a:rPr lang="de-DE" sz="2000" b="0" i="1" smtClean="0">
                              <a:solidFill>
                                <a:schemeClr val="tx1"/>
                              </a:solidFill>
                              <a:latin typeface="Cambria Math"/>
                            </a:rPr>
                            <m:t>0.5</m:t>
                          </m:r>
                        </m:sub>
                      </m:sSub>
                      <m:r>
                        <a:rPr lang="de-DE" sz="2000" b="0" i="1" smtClean="0">
                          <a:solidFill>
                            <a:schemeClr val="tx1"/>
                          </a:solidFill>
                          <a:latin typeface="Cambria Math"/>
                        </a:rPr>
                        <m:t>=0.5   </m:t>
                      </m:r>
                    </m:oMath>
                  </m:oMathPara>
                </a14:m>
                <a:endParaRPr lang="de-DE" sz="2000" b="0" i="1" dirty="0">
                  <a:solidFill>
                    <a:schemeClr val="tx1"/>
                  </a:solidFill>
                  <a:latin typeface="Cambria Math"/>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836025" y="4437112"/>
                <a:ext cx="2752891" cy="400110"/>
              </a:xfrm>
              <a:prstGeom prst="rect">
                <a:avLst/>
              </a:prstGeom>
              <a:blipFill rotWithShape="1">
                <a:blip r:embed="rId6"/>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838081" y="4899814"/>
                <a:ext cx="275289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           </m:t>
                          </m:r>
                          <m:r>
                            <a:rPr lang="de-DE" sz="2000" i="1">
                              <a:solidFill>
                                <a:schemeClr val="tx1"/>
                              </a:solidFill>
                              <a:latin typeface="Cambria Math"/>
                            </a:rPr>
                            <m:t>𝑞</m:t>
                          </m:r>
                        </m:e>
                        <m:sub>
                          <m:r>
                            <a:rPr lang="de-DE" sz="2000" i="1">
                              <a:solidFill>
                                <a:schemeClr val="tx1"/>
                              </a:solidFill>
                              <a:latin typeface="Cambria Math"/>
                            </a:rPr>
                            <m:t>0.5</m:t>
                          </m:r>
                        </m:sub>
                      </m:sSub>
                      <m:r>
                        <a:rPr lang="de-DE" sz="2000" i="1">
                          <a:solidFill>
                            <a:schemeClr val="tx1"/>
                          </a:solidFill>
                          <a:latin typeface="Cambria Math"/>
                          <a:ea typeface="Cambria Math"/>
                        </a:rPr>
                        <m:t>≈</m:t>
                      </m:r>
                      <m:r>
                        <a:rPr lang="de-DE" sz="2000" b="0" i="1" smtClean="0">
                          <a:solidFill>
                            <a:schemeClr val="tx1"/>
                          </a:solidFill>
                          <a:latin typeface="Cambria Math"/>
                          <a:ea typeface="Cambria Math"/>
                        </a:rPr>
                        <m:t>0.42</m:t>
                      </m:r>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838081" y="4899814"/>
                <a:ext cx="2752891" cy="400110"/>
              </a:xfrm>
              <a:prstGeom prst="rect">
                <a:avLst/>
              </a:prstGeom>
              <a:blipFill rotWithShape="1">
                <a:blip r:embed="rId7"/>
                <a:stretch>
                  <a:fillRect b="-1076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3878130" y="4437112"/>
                <a:ext cx="346743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         </m:t>
                      </m:r>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0.5</m:t>
                          </m:r>
                          <m:r>
                            <a:rPr lang="de-DE" sz="2000" b="0" i="1" smtClean="0">
                              <a:solidFill>
                                <a:schemeClr val="tx1"/>
                              </a:solidFill>
                              <a:latin typeface="Cambria Math"/>
                            </a:rPr>
                            <m:t>𝑞</m:t>
                          </m:r>
                        </m:e>
                        <m:sub>
                          <m:r>
                            <a:rPr lang="de-DE" sz="2000" b="0" i="1" smtClean="0">
                              <a:solidFill>
                                <a:schemeClr val="tx1"/>
                              </a:solidFill>
                              <a:latin typeface="Cambria Math"/>
                            </a:rPr>
                            <m:t>0.8</m:t>
                          </m:r>
                        </m:sub>
                      </m:sSub>
                      <m:r>
                        <a:rPr lang="de-DE" sz="2000" b="0" i="1" smtClean="0">
                          <a:solidFill>
                            <a:schemeClr val="tx1"/>
                          </a:solidFill>
                          <a:latin typeface="Cambria Math"/>
                        </a:rPr>
                        <m:t>+0.35=0.8   </m:t>
                      </m:r>
                    </m:oMath>
                  </m:oMathPara>
                </a14:m>
                <a:endParaRPr lang="de-DE" sz="2000" b="0" i="1" dirty="0">
                  <a:solidFill>
                    <a:schemeClr val="tx1"/>
                  </a:solidFill>
                  <a:latin typeface="Cambria Math"/>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3878130" y="4437112"/>
                <a:ext cx="3467431" cy="400110"/>
              </a:xfrm>
              <a:prstGeom prst="rect">
                <a:avLst/>
              </a:prstGeom>
              <a:blipFill rotWithShape="1">
                <a:blip r:embed="rId8"/>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3970572" y="4898019"/>
                <a:ext cx="310821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                        </m:t>
                          </m:r>
                          <m:r>
                            <a:rPr lang="de-DE" sz="2000" i="1">
                              <a:solidFill>
                                <a:schemeClr val="tx1"/>
                              </a:solidFill>
                              <a:latin typeface="Cambria Math"/>
                            </a:rPr>
                            <m:t>𝑞</m:t>
                          </m:r>
                        </m:e>
                        <m:sub>
                          <m:r>
                            <a:rPr lang="de-DE" sz="2000" i="1">
                              <a:solidFill>
                                <a:schemeClr val="tx1"/>
                              </a:solidFill>
                              <a:latin typeface="Cambria Math"/>
                            </a:rPr>
                            <m:t>0.</m:t>
                          </m:r>
                          <m:r>
                            <a:rPr lang="de-DE" sz="2000" b="0" i="1" smtClean="0">
                              <a:solidFill>
                                <a:schemeClr val="tx1"/>
                              </a:solidFill>
                              <a:latin typeface="Cambria Math"/>
                            </a:rPr>
                            <m:t>8</m:t>
                          </m:r>
                        </m:sub>
                      </m:sSub>
                      <m:r>
                        <a:rPr lang="de-DE" sz="2000" b="0" i="1" smtClean="0">
                          <a:solidFill>
                            <a:schemeClr val="tx1"/>
                          </a:solidFill>
                          <a:latin typeface="Cambria Math"/>
                        </a:rPr>
                        <m:t>=</m:t>
                      </m:r>
                      <m:r>
                        <a:rPr lang="de-DE" sz="2000" b="0" i="1" smtClean="0">
                          <a:solidFill>
                            <a:schemeClr val="tx1"/>
                          </a:solidFill>
                          <a:latin typeface="Cambria Math"/>
                          <a:ea typeface="Cambria Math"/>
                        </a:rPr>
                        <m:t>0.9</m:t>
                      </m:r>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3970572" y="4898019"/>
                <a:ext cx="3108210" cy="400110"/>
              </a:xfrm>
              <a:prstGeom prst="rect">
                <a:avLst/>
              </a:prstGeom>
              <a:blipFill rotWithShape="1">
                <a:blip r:embed="rId9"/>
                <a:stretch>
                  <a:fillRect b="-9091"/>
                </a:stretch>
              </a:blipFill>
            </p:spPr>
            <p:txBody>
              <a:bodyPr/>
              <a:lstStyle/>
              <a:p>
                <a:r>
                  <a:rPr lang="de-DE">
                    <a:noFill/>
                  </a:rPr>
                  <a:t> </a:t>
                </a:r>
              </a:p>
            </p:txBody>
          </p:sp>
        </mc:Fallback>
      </mc:AlternateContent>
    </p:spTree>
    <p:extLst>
      <p:ext uri="{BB962C8B-B14F-4D97-AF65-F5344CB8AC3E}">
        <p14:creationId xmlns:p14="http://schemas.microsoft.com/office/powerpoint/2010/main" val="2799204884"/>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458</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S1-b fortgesetzt </a:t>
            </a:r>
            <a:r>
              <a:rPr lang="de-DE" sz="2000" dirty="0">
                <a:solidFill>
                  <a:srgbClr val="0070C0"/>
                </a:solidFill>
                <a:latin typeface="+mn-lt"/>
              </a:rPr>
              <a:t>●</a:t>
            </a:r>
            <a:endParaRPr lang="de-DE" sz="2000" b="1" dirty="0">
              <a:solidFill>
                <a:srgbClr val="0070C0"/>
              </a:solidFill>
              <a:latin typeface="+mn-lt"/>
            </a:endParaRPr>
          </a:p>
        </p:txBody>
      </p:sp>
      <p:sp>
        <p:nvSpPr>
          <p:cNvPr id="19" name="Textfeld 18"/>
          <p:cNvSpPr txBox="1"/>
          <p:nvPr/>
        </p:nvSpPr>
        <p:spPr>
          <a:xfrm>
            <a:off x="487308" y="5314327"/>
            <a:ext cx="7901115" cy="400110"/>
          </a:xfrm>
          <a:prstGeom prst="rect">
            <a:avLst/>
          </a:prstGeom>
          <a:noFill/>
        </p:spPr>
        <p:txBody>
          <a:bodyPr wrap="square" rtlCol="0">
            <a:spAutoFit/>
          </a:bodyPr>
          <a:lstStyle/>
          <a:p>
            <a:r>
              <a:rPr lang="de-DE" sz="2000" dirty="0">
                <a:latin typeface="+mn-lt"/>
              </a:rPr>
              <a:t>Beispiel: Berechnung von Median und 0.8-Quantil:</a:t>
            </a:r>
          </a:p>
        </p:txBody>
      </p:sp>
      <p:sp>
        <p:nvSpPr>
          <p:cNvPr id="20" name="Textfeld 19"/>
          <p:cNvSpPr txBox="1"/>
          <p:nvPr/>
        </p:nvSpPr>
        <p:spPr>
          <a:xfrm>
            <a:off x="487309" y="3163844"/>
            <a:ext cx="5904656" cy="400110"/>
          </a:xfrm>
          <a:prstGeom prst="rect">
            <a:avLst/>
          </a:prstGeom>
          <a:noFill/>
        </p:spPr>
        <p:txBody>
          <a:bodyPr wrap="square" rtlCol="0">
            <a:spAutoFit/>
          </a:bodyPr>
          <a:lstStyle/>
          <a:p>
            <a:r>
              <a:rPr lang="de-DE" sz="2000" dirty="0">
                <a:latin typeface="+mn-lt"/>
              </a:rPr>
              <a:t>Allgemeine Berechnungsformel für ein Quantil:</a:t>
            </a:r>
          </a:p>
        </p:txBody>
      </p:sp>
      <p:sp>
        <p:nvSpPr>
          <p:cNvPr id="18" name="Textfeld 17"/>
          <p:cNvSpPr txBox="1"/>
          <p:nvPr/>
        </p:nvSpPr>
        <p:spPr>
          <a:xfrm>
            <a:off x="487309" y="1628800"/>
            <a:ext cx="8045132" cy="400110"/>
          </a:xfrm>
          <a:prstGeom prst="rect">
            <a:avLst/>
          </a:prstGeom>
          <a:noFill/>
        </p:spPr>
        <p:txBody>
          <a:bodyPr wrap="square" rtlCol="0">
            <a:spAutoFit/>
          </a:bodyPr>
          <a:lstStyle/>
          <a:p>
            <a:r>
              <a:rPr lang="de-DE" sz="2000" i="1" dirty="0">
                <a:latin typeface="+mn-lt"/>
              </a:rPr>
              <a:t>Y</a:t>
            </a:r>
            <a:r>
              <a:rPr lang="de-DE" sz="2000" dirty="0">
                <a:latin typeface="+mn-lt"/>
              </a:rPr>
              <a:t> ... Wartezeit bis zum nächsten Notruf an einem Rettungswagen-Stützpunkt</a:t>
            </a:r>
          </a:p>
        </p:txBody>
      </p:sp>
      <mc:AlternateContent xmlns:mc="http://schemas.openxmlformats.org/markup-compatibility/2006" xmlns:a14="http://schemas.microsoft.com/office/drawing/2010/main">
        <mc:Choice Requires="a14">
          <p:sp>
            <p:nvSpPr>
              <p:cNvPr id="22" name="Textfeld 21"/>
              <p:cNvSpPr txBox="1"/>
              <p:nvPr/>
            </p:nvSpPr>
            <p:spPr>
              <a:xfrm>
                <a:off x="794958" y="2132856"/>
                <a:ext cx="3888432" cy="44082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r>
                        <m:rPr>
                          <m:brk m:alnAt="7"/>
                        </m:rPr>
                        <a:rPr lang="de-DE" sz="2000" i="1">
                          <a:solidFill>
                            <a:schemeClr val="tx1"/>
                          </a:solidFill>
                          <a:latin typeface="Cambria Math"/>
                        </a:rPr>
                        <m:t>0</m:t>
                      </m:r>
                      <m:r>
                        <a:rPr lang="de-DE" sz="2000" i="1">
                          <a:solidFill>
                            <a:schemeClr val="tx1"/>
                          </a:solidFill>
                          <a:latin typeface="Cambria Math"/>
                        </a:rPr>
                        <m:t>.05</m:t>
                      </m:r>
                      <m:sSup>
                        <m:sSupPr>
                          <m:ctrlPr>
                            <a:rPr lang="de-DE" sz="2000" i="1">
                              <a:solidFill>
                                <a:schemeClr val="tx1"/>
                              </a:solidFill>
                              <a:latin typeface="Cambria Math" panose="02040503050406030204" pitchFamily="18" charset="0"/>
                            </a:rPr>
                          </m:ctrlPr>
                        </m:sSupPr>
                        <m:e>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a:solidFill>
                                <a:schemeClr val="tx1"/>
                              </a:solidFill>
                              <a:latin typeface="Cambria Math"/>
                            </a:rPr>
                            <m:t>𝑦</m:t>
                          </m:r>
                        </m:sup>
                      </m:sSup>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d>
                                <m:dPr>
                                  <m:beg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m:t>
                                  </m:r>
                                </m:e>
                              </m:d>
                            </m:e>
                          </m:d>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𝑦</m:t>
                          </m:r>
                        </m:e>
                      </m:d>
                    </m:oMath>
                  </m:oMathPara>
                </a14:m>
                <a:endParaRPr lang="de-DE" sz="2000" i="1" dirty="0">
                  <a:solidFill>
                    <a:schemeClr val="tx1"/>
                  </a:solidFill>
                  <a:latin typeface="Cambria Math"/>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794958" y="2132856"/>
                <a:ext cx="3888432" cy="440826"/>
              </a:xfrm>
              <a:prstGeom prst="rect">
                <a:avLst/>
              </a:prstGeom>
              <a:blipFill rotWithShape="1">
                <a:blip r:embed="rId3"/>
                <a:stretch>
                  <a:fillRect l="-627" t="-52778" b="-13055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745135" y="2652329"/>
                <a:ext cx="3856218" cy="43268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𝑌</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1−</m:t>
                          </m:r>
                          <m:sSup>
                            <m:sSupPr>
                              <m:ctrlPr>
                                <a:rPr lang="de-DE" sz="2000" i="1" smtClean="0">
                                  <a:solidFill>
                                    <a:schemeClr val="tx1"/>
                                  </a:solidFill>
                                  <a:latin typeface="Cambria Math" panose="02040503050406030204" pitchFamily="18" charset="0"/>
                                </a:rPr>
                              </m:ctrlPr>
                            </m:sSupPr>
                            <m:e>
                              <m:r>
                                <m:rPr>
                                  <m:brk m:alnAt="7"/>
                                </m:rPr>
                                <a:rPr lang="de-DE" sz="2000" i="1">
                                  <a:solidFill>
                                    <a:schemeClr val="tx1"/>
                                  </a:solidFill>
                                  <a:latin typeface="Cambria Math"/>
                                </a:rPr>
                                <m:t>𝑒</m:t>
                              </m:r>
                            </m:e>
                            <m:sup>
                              <m:r>
                                <m:rPr>
                                  <m:brk m:alnAt="7"/>
                                </m:rPr>
                                <a:rPr lang="de-DE" sz="2000" i="1">
                                  <a:solidFill>
                                    <a:schemeClr val="tx1"/>
                                  </a:solidFill>
                                  <a:latin typeface="Cambria Math"/>
                                </a:rPr>
                                <m:t>−</m:t>
                              </m:r>
                              <m:r>
                                <a:rPr lang="de-DE" sz="2000" i="1">
                                  <a:solidFill>
                                    <a:schemeClr val="tx1"/>
                                  </a:solidFill>
                                  <a:latin typeface="Cambria Math"/>
                                </a:rPr>
                                <m:t>0.05</m:t>
                              </m:r>
                              <m:r>
                                <a:rPr lang="de-DE" sz="2000" i="1">
                                  <a:solidFill>
                                    <a:schemeClr val="tx1"/>
                                  </a:solidFill>
                                  <a:latin typeface="Cambria Math"/>
                                </a:rPr>
                                <m:t>𝑦</m:t>
                              </m:r>
                            </m:sup>
                          </m:sSup>
                        </m:e>
                      </m:d>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𝐼</m:t>
                          </m:r>
                        </m:e>
                        <m:sub>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d>
                                <m:dPr>
                                  <m:begChr m:val=""/>
                                  <m:ctrlPr>
                                    <a:rPr lang="de-DE" sz="2000" i="1">
                                      <a:solidFill>
                                        <a:schemeClr val="tx1"/>
                                      </a:solidFill>
                                      <a:latin typeface="Cambria Math" panose="02040503050406030204" pitchFamily="18" charset="0"/>
                                    </a:rPr>
                                  </m:ctrlPr>
                                </m:dPr>
                                <m:e>
                                  <m:r>
                                    <a:rPr lang="de-DE" sz="2000" i="1">
                                      <a:solidFill>
                                        <a:schemeClr val="tx1"/>
                                      </a:solidFill>
                                      <a:latin typeface="Cambria Math"/>
                                      <a:ea typeface="Cambria Math"/>
                                    </a:rPr>
                                    <m:t>∞</m:t>
                                  </m:r>
                                </m:e>
                              </m:d>
                            </m:e>
                          </m:d>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𝑦</m:t>
                          </m:r>
                        </m:e>
                      </m:d>
                    </m:oMath>
                  </m:oMathPara>
                </a14:m>
                <a:endParaRPr lang="de-DE" sz="2000" i="1" dirty="0">
                  <a:solidFill>
                    <a:schemeClr val="tx1"/>
                  </a:solidFill>
                  <a:latin typeface="Cambria Math"/>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745135" y="2652329"/>
                <a:ext cx="3856218" cy="432683"/>
              </a:xfrm>
              <a:prstGeom prst="rect">
                <a:avLst/>
              </a:prstGeom>
              <a:blipFill rotWithShape="1">
                <a:blip r:embed="rId4"/>
                <a:stretch>
                  <a:fillRect t="-53521" b="-133803"/>
                </a:stretch>
              </a:blipFill>
            </p:spPr>
            <p:txBody>
              <a:bodyPr/>
              <a:lstStyle/>
              <a:p>
                <a:r>
                  <a:rPr lang="de-DE">
                    <a:noFill/>
                  </a:rPr>
                  <a:t> </a:t>
                </a:r>
              </a:p>
            </p:txBody>
          </p:sp>
        </mc:Fallback>
      </mc:AlternateContent>
      <p:sp>
        <p:nvSpPr>
          <p:cNvPr id="24" name="Textfeld 23"/>
          <p:cNvSpPr txBox="1"/>
          <p:nvPr/>
        </p:nvSpPr>
        <p:spPr>
          <a:xfrm>
            <a:off x="4509875" y="2699393"/>
            <a:ext cx="1962026" cy="338554"/>
          </a:xfrm>
          <a:prstGeom prst="rect">
            <a:avLst/>
          </a:prstGeom>
          <a:noFill/>
        </p:spPr>
        <p:txBody>
          <a:bodyPr wrap="square" rtlCol="0">
            <a:spAutoFit/>
          </a:bodyPr>
          <a:lstStyle/>
          <a:p>
            <a:r>
              <a:rPr lang="de-DE" sz="1600" dirty="0">
                <a:latin typeface="+mn-lt"/>
              </a:rPr>
              <a:t>(vgl. </a:t>
            </a:r>
            <a:r>
              <a:rPr lang="de-DE" sz="1600">
                <a:latin typeface="+mn-lt"/>
              </a:rPr>
              <a:t>Folie 354)</a:t>
            </a:r>
            <a:endParaRPr lang="de-DE" sz="1600" dirty="0">
              <a:latin typeface="+mn-lt"/>
            </a:endParaRPr>
          </a:p>
        </p:txBody>
      </p:sp>
      <mc:AlternateContent xmlns:mc="http://schemas.openxmlformats.org/markup-compatibility/2006" xmlns:a14="http://schemas.microsoft.com/office/drawing/2010/main">
        <mc:Choice Requires="a14">
          <p:sp>
            <p:nvSpPr>
              <p:cNvPr id="25" name="Textfeld 24"/>
              <p:cNvSpPr txBox="1"/>
              <p:nvPr/>
            </p:nvSpPr>
            <p:spPr>
              <a:xfrm>
                <a:off x="1341617" y="3573016"/>
                <a:ext cx="2188739" cy="40363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−0.05</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𝑞</m:t>
                              </m:r>
                            </m:e>
                            <m:sub>
                              <m:r>
                                <a:rPr lang="de-DE" sz="2000" b="0" i="1" smtClean="0">
                                  <a:solidFill>
                                    <a:schemeClr val="tx1"/>
                                  </a:solidFill>
                                  <a:latin typeface="Cambria Math"/>
                                  <a:ea typeface="Cambria Math"/>
                                </a:rPr>
                                <m:t>𝛼</m:t>
                              </m:r>
                            </m:sub>
                          </m:sSub>
                        </m:sup>
                      </m:sSup>
                      <m:r>
                        <a:rPr lang="de-DE" sz="2000" b="0" i="1" smtClean="0">
                          <a:solidFill>
                            <a:schemeClr val="tx1"/>
                          </a:solidFill>
                          <a:latin typeface="Cambria Math"/>
                        </a:rPr>
                        <m:t>=</m:t>
                      </m:r>
                      <m:r>
                        <a:rPr lang="de-DE" sz="2000" b="0" i="1" smtClean="0">
                          <a:solidFill>
                            <a:schemeClr val="tx1"/>
                          </a:solidFill>
                          <a:latin typeface="Cambria Math"/>
                          <a:ea typeface="Cambria Math"/>
                        </a:rPr>
                        <m:t>𝛼</m:t>
                      </m:r>
                      <m:r>
                        <a:rPr lang="de-DE" sz="2000" b="0" i="1" smtClean="0">
                          <a:solidFill>
                            <a:schemeClr val="tx1"/>
                          </a:solidFill>
                          <a:latin typeface="Cambria Math"/>
                        </a:rPr>
                        <m:t>   </m:t>
                      </m:r>
                    </m:oMath>
                  </m:oMathPara>
                </a14:m>
                <a:endParaRPr lang="de-DE" sz="2000" b="0" i="1" dirty="0">
                  <a:solidFill>
                    <a:schemeClr val="tx1"/>
                  </a:solidFill>
                  <a:latin typeface="Cambria Math"/>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341617" y="3573016"/>
                <a:ext cx="2188739" cy="403637"/>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919922" y="4392201"/>
                <a:ext cx="411754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        </m:t>
                      </m:r>
                      <m:r>
                        <a:rPr lang="de-DE" sz="2000" i="1">
                          <a:latin typeface="Cambria Math"/>
                        </a:rPr>
                        <m:t>−0.05</m:t>
                      </m:r>
                      <m:sSub>
                        <m:sSubPr>
                          <m:ctrlPr>
                            <a:rPr lang="de-DE" sz="2000" i="1">
                              <a:latin typeface="Cambria Math" panose="02040503050406030204" pitchFamily="18" charset="0"/>
                            </a:rPr>
                          </m:ctrlPr>
                        </m:sSubPr>
                        <m:e>
                          <m:r>
                            <a:rPr lang="de-DE" sz="2000" i="1">
                              <a:latin typeface="Cambria Math"/>
                            </a:rPr>
                            <m:t>𝑞</m:t>
                          </m:r>
                        </m:e>
                        <m:sub>
                          <m:r>
                            <a:rPr lang="de-DE" sz="2000" i="1">
                              <a:latin typeface="Cambria Math"/>
                              <a:ea typeface="Cambria Math"/>
                            </a:rPr>
                            <m:t>𝛼</m:t>
                          </m:r>
                        </m:sub>
                      </m:sSub>
                      <m:r>
                        <a:rPr lang="de-DE" sz="2000" b="0" i="1" smtClean="0">
                          <a:solidFill>
                            <a:schemeClr val="tx1"/>
                          </a:solidFill>
                          <a:latin typeface="Cambria Math"/>
                        </a:rPr>
                        <m:t>=</m:t>
                      </m:r>
                      <m:r>
                        <a:rPr lang="de-DE" sz="2000" b="0" i="1" smtClean="0">
                          <a:solidFill>
                            <a:schemeClr val="tx1"/>
                          </a:solidFill>
                          <a:latin typeface="Cambria Math"/>
                        </a:rPr>
                        <m:t>𝑙𝑛</m:t>
                      </m:r>
                      <m:d>
                        <m:dPr>
                          <m:ctrlPr>
                            <a:rPr lang="de-DE" sz="2000" b="0" i="1" smtClean="0">
                              <a:solidFill>
                                <a:schemeClr val="tx1"/>
                              </a:solidFill>
                              <a:latin typeface="Cambria Math" panose="02040503050406030204" pitchFamily="18" charset="0"/>
                            </a:rPr>
                          </m:ctrlPr>
                        </m:dPr>
                        <m:e>
                          <m:r>
                            <a:rPr lang="de-DE" sz="2000" i="1">
                              <a:latin typeface="Cambria Math"/>
                            </a:rPr>
                            <m:t>1−</m:t>
                          </m:r>
                          <m:r>
                            <a:rPr lang="de-DE" sz="2000" i="1">
                              <a:latin typeface="Cambria Math"/>
                              <a:ea typeface="Cambria Math"/>
                            </a:rPr>
                            <m:t>𝛼</m:t>
                          </m:r>
                        </m:e>
                      </m:d>
                    </m:oMath>
                  </m:oMathPara>
                </a14:m>
                <a:endParaRPr lang="de-DE" sz="2000" b="0" i="1" dirty="0">
                  <a:solidFill>
                    <a:schemeClr val="tx1"/>
                  </a:solidFill>
                  <a:latin typeface="Cambria Math"/>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919922" y="4392201"/>
                <a:ext cx="4117545" cy="400110"/>
              </a:xfrm>
              <a:prstGeom prst="rect">
                <a:avLst/>
              </a:prstGeom>
              <a:blipFill rotWithShape="1">
                <a:blip r:embed="rId6"/>
                <a:stretch>
                  <a:fillRect b="-1076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958510" y="3988564"/>
                <a:ext cx="3037425" cy="40363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−0.05</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𝑞</m:t>
                              </m:r>
                            </m:e>
                            <m:sub>
                              <m:r>
                                <a:rPr lang="de-DE" sz="2000" b="0" i="1" smtClean="0">
                                  <a:solidFill>
                                    <a:schemeClr val="tx1"/>
                                  </a:solidFill>
                                  <a:latin typeface="Cambria Math"/>
                                  <a:ea typeface="Cambria Math"/>
                                </a:rPr>
                                <m:t>𝛼</m:t>
                              </m:r>
                            </m:sub>
                          </m:sSub>
                        </m:sup>
                      </m:sSup>
                      <m:r>
                        <a:rPr lang="de-DE" sz="2000" b="0" i="1" smtClean="0">
                          <a:solidFill>
                            <a:schemeClr val="tx1"/>
                          </a:solidFill>
                          <a:latin typeface="Cambria Math"/>
                        </a:rPr>
                        <m:t>=1−</m:t>
                      </m:r>
                      <m:r>
                        <a:rPr lang="de-DE" sz="2000" b="0" i="1" smtClean="0">
                          <a:solidFill>
                            <a:schemeClr val="tx1"/>
                          </a:solidFill>
                          <a:latin typeface="Cambria Math"/>
                          <a:ea typeface="Cambria Math"/>
                        </a:rPr>
                        <m:t>𝛼</m:t>
                      </m:r>
                      <m:r>
                        <a:rPr lang="de-DE" sz="2000" b="0" i="1" smtClean="0">
                          <a:solidFill>
                            <a:schemeClr val="tx1"/>
                          </a:solidFill>
                          <a:latin typeface="Cambria Math"/>
                        </a:rPr>
                        <m:t>   </m:t>
                      </m:r>
                    </m:oMath>
                  </m:oMathPara>
                </a14:m>
                <a:endParaRPr lang="de-DE" sz="2000" b="0" i="1" dirty="0">
                  <a:solidFill>
                    <a:schemeClr val="tx1"/>
                  </a:solidFill>
                  <a:latin typeface="Cambria Math"/>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958510" y="3988564"/>
                <a:ext cx="3037425" cy="403637"/>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919923" y="4792311"/>
                <a:ext cx="411754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                    </m:t>
                      </m:r>
                      <m:sSub>
                        <m:sSubPr>
                          <m:ctrlPr>
                            <a:rPr lang="de-DE" sz="2000" i="1" smtClean="0">
                              <a:latin typeface="Cambria Math" panose="02040503050406030204" pitchFamily="18" charset="0"/>
                            </a:rPr>
                          </m:ctrlPr>
                        </m:sSubPr>
                        <m:e>
                          <m:r>
                            <a:rPr lang="de-DE" sz="2000" i="1">
                              <a:latin typeface="Cambria Math"/>
                            </a:rPr>
                            <m:t>𝑞</m:t>
                          </m:r>
                        </m:e>
                        <m:sub>
                          <m:r>
                            <a:rPr lang="de-DE" sz="2000" i="1">
                              <a:latin typeface="Cambria Math"/>
                              <a:ea typeface="Cambria Math"/>
                            </a:rPr>
                            <m:t>𝛼</m:t>
                          </m:r>
                        </m:sub>
                      </m:sSub>
                      <m:r>
                        <a:rPr lang="de-DE" sz="2000" b="0" i="1" smtClean="0">
                          <a:solidFill>
                            <a:schemeClr val="tx1"/>
                          </a:solidFill>
                          <a:latin typeface="Cambria Math"/>
                        </a:rPr>
                        <m:t>=−20 </m:t>
                      </m:r>
                      <m:r>
                        <a:rPr lang="de-DE" sz="2000" b="0" i="1" smtClean="0">
                          <a:solidFill>
                            <a:schemeClr val="tx1"/>
                          </a:solidFill>
                          <a:latin typeface="Cambria Math"/>
                        </a:rPr>
                        <m:t>𝑙𝑛</m:t>
                      </m:r>
                      <m:d>
                        <m:dPr>
                          <m:ctrlPr>
                            <a:rPr lang="de-DE" sz="2000" b="0" i="1" smtClean="0">
                              <a:solidFill>
                                <a:schemeClr val="tx1"/>
                              </a:solidFill>
                              <a:latin typeface="Cambria Math" panose="02040503050406030204" pitchFamily="18" charset="0"/>
                            </a:rPr>
                          </m:ctrlPr>
                        </m:dPr>
                        <m:e>
                          <m:r>
                            <a:rPr lang="de-DE" sz="2000" i="1">
                              <a:latin typeface="Cambria Math"/>
                            </a:rPr>
                            <m:t>1−</m:t>
                          </m:r>
                          <m:r>
                            <a:rPr lang="de-DE" sz="2000" i="1">
                              <a:latin typeface="Cambria Math"/>
                              <a:ea typeface="Cambria Math"/>
                            </a:rPr>
                            <m:t>𝛼</m:t>
                          </m:r>
                        </m:e>
                      </m:d>
                    </m:oMath>
                  </m:oMathPara>
                </a14:m>
                <a:endParaRPr lang="de-DE" sz="2000" b="0" i="1" dirty="0">
                  <a:solidFill>
                    <a:schemeClr val="tx1"/>
                  </a:solidFill>
                  <a:latin typeface="Cambria Math"/>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919923" y="4792311"/>
                <a:ext cx="4117545" cy="400110"/>
              </a:xfrm>
              <a:prstGeom prst="rect">
                <a:avLst/>
              </a:prstGeom>
              <a:blipFill rotWithShape="1">
                <a:blip r:embed="rId8"/>
                <a:stretch>
                  <a:fillRect b="-909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5220073" y="4779848"/>
                <a:ext cx="3455616" cy="40376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  </m:t>
                      </m:r>
                      <m:sSubSup>
                        <m:sSubSupPr>
                          <m:ctrlPr>
                            <a:rPr lang="de-DE" sz="2000" b="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𝐹</m:t>
                          </m:r>
                        </m:e>
                        <m:sub>
                          <m:r>
                            <a:rPr lang="de-DE" sz="2000" b="0" i="1" smtClean="0">
                              <a:solidFill>
                                <a:schemeClr val="tx1"/>
                              </a:solidFill>
                              <a:latin typeface="Cambria Math"/>
                              <a:ea typeface="Cambria Math"/>
                            </a:rPr>
                            <m:t>𝑌</m:t>
                          </m:r>
                        </m:sub>
                        <m:sup>
                          <m:r>
                            <a:rPr lang="de-DE" sz="2000" b="0" i="1" smtClean="0">
                              <a:solidFill>
                                <a:schemeClr val="tx1"/>
                              </a:solidFill>
                              <a:latin typeface="Cambria Math"/>
                              <a:ea typeface="Cambria Math"/>
                            </a:rPr>
                            <m:t>−1</m:t>
                          </m:r>
                        </m:sup>
                      </m:sSubSup>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𝛼</m:t>
                          </m:r>
                        </m:e>
                      </m:d>
                      <m:r>
                        <a:rPr lang="de-DE" sz="2000" b="0" i="1" smtClean="0">
                          <a:solidFill>
                            <a:schemeClr val="tx1"/>
                          </a:solidFill>
                          <a:latin typeface="Cambria Math"/>
                        </a:rPr>
                        <m:t>=−20 </m:t>
                      </m:r>
                      <m:r>
                        <a:rPr lang="de-DE" sz="2000" b="0" i="1" smtClean="0">
                          <a:solidFill>
                            <a:schemeClr val="tx1"/>
                          </a:solidFill>
                          <a:latin typeface="Cambria Math"/>
                        </a:rPr>
                        <m:t>𝑙𝑛</m:t>
                      </m:r>
                      <m:d>
                        <m:dPr>
                          <m:ctrlPr>
                            <a:rPr lang="de-DE" sz="2000" b="0" i="1" smtClean="0">
                              <a:solidFill>
                                <a:schemeClr val="tx1"/>
                              </a:solidFill>
                              <a:latin typeface="Cambria Math" panose="02040503050406030204" pitchFamily="18" charset="0"/>
                            </a:rPr>
                          </m:ctrlPr>
                        </m:dPr>
                        <m:e>
                          <m:r>
                            <a:rPr lang="de-DE" sz="2000" i="1">
                              <a:latin typeface="Cambria Math"/>
                            </a:rPr>
                            <m:t>1−</m:t>
                          </m:r>
                          <m:r>
                            <a:rPr lang="de-DE" sz="2000" i="1">
                              <a:latin typeface="Cambria Math"/>
                              <a:ea typeface="Cambria Math"/>
                            </a:rPr>
                            <m:t>𝛼</m:t>
                          </m:r>
                        </m:e>
                      </m:d>
                    </m:oMath>
                  </m:oMathPara>
                </a14:m>
                <a:endParaRPr lang="de-DE" sz="2000" b="0" i="1" dirty="0">
                  <a:solidFill>
                    <a:schemeClr val="tx1"/>
                  </a:solidFill>
                  <a:latin typeface="Cambria Math"/>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5220073" y="4779848"/>
                <a:ext cx="3455616" cy="403765"/>
              </a:xfrm>
              <a:prstGeom prst="rect">
                <a:avLst/>
              </a:prstGeom>
              <a:blipFill rotWithShape="1">
                <a:blip r:embed="rId9"/>
                <a:stretch>
                  <a:fillRect b="-454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1547664" y="5714437"/>
                <a:ext cx="411754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𝑞</m:t>
                          </m:r>
                        </m:e>
                        <m:sub>
                          <m:r>
                            <a:rPr lang="de-DE" sz="2000" b="0" i="1" smtClean="0">
                              <a:latin typeface="Cambria Math"/>
                            </a:rPr>
                            <m:t>0.5</m:t>
                          </m:r>
                        </m:sub>
                      </m:sSub>
                      <m:r>
                        <a:rPr lang="de-DE" sz="2000" b="0" i="1" smtClean="0">
                          <a:solidFill>
                            <a:schemeClr val="tx1"/>
                          </a:solidFill>
                          <a:latin typeface="Cambria Math"/>
                        </a:rPr>
                        <m:t>=−20 </m:t>
                      </m:r>
                      <m:r>
                        <a:rPr lang="de-DE" sz="2000" b="0" i="1" smtClean="0">
                          <a:solidFill>
                            <a:schemeClr val="tx1"/>
                          </a:solidFill>
                          <a:latin typeface="Cambria Math"/>
                        </a:rPr>
                        <m:t>𝑙𝑛</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r>
                        <a:rPr lang="de-DE" sz="2000" b="0" i="1" smtClean="0">
                          <a:solidFill>
                            <a:schemeClr val="tx1"/>
                          </a:solidFill>
                          <a:latin typeface="Cambria Math"/>
                          <a:ea typeface="Cambria Math"/>
                        </a:rPr>
                        <m:t>≈13.86</m:t>
                      </m:r>
                    </m:oMath>
                  </m:oMathPara>
                </a14:m>
                <a:endParaRPr lang="de-DE" sz="2000" b="0" i="1" dirty="0">
                  <a:solidFill>
                    <a:schemeClr val="tx1"/>
                  </a:solidFill>
                  <a:latin typeface="Cambria Math"/>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547664" y="5714437"/>
                <a:ext cx="4117545" cy="400110"/>
              </a:xfrm>
              <a:prstGeom prst="rect">
                <a:avLst/>
              </a:prstGeom>
              <a:blipFill rotWithShape="1">
                <a:blip r:embed="rId10"/>
                <a:stretch>
                  <a:fillRect b="-909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1547664" y="6114547"/>
                <a:ext cx="411754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𝑞</m:t>
                          </m:r>
                        </m:e>
                        <m:sub>
                          <m:r>
                            <a:rPr lang="de-DE" sz="2000" b="0" i="1" smtClean="0">
                              <a:latin typeface="Cambria Math"/>
                            </a:rPr>
                            <m:t>0.8</m:t>
                          </m:r>
                        </m:sub>
                      </m:sSub>
                      <m:r>
                        <a:rPr lang="de-DE" sz="2000" b="0" i="1" smtClean="0">
                          <a:solidFill>
                            <a:schemeClr val="tx1"/>
                          </a:solidFill>
                          <a:latin typeface="Cambria Math"/>
                        </a:rPr>
                        <m:t>=−20 </m:t>
                      </m:r>
                      <m:r>
                        <a:rPr lang="de-DE" sz="2000" b="0" i="1" smtClean="0">
                          <a:solidFill>
                            <a:schemeClr val="tx1"/>
                          </a:solidFill>
                          <a:latin typeface="Cambria Math"/>
                        </a:rPr>
                        <m:t>𝑙𝑛</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0.2</m:t>
                          </m:r>
                        </m:e>
                      </m:d>
                      <m:r>
                        <a:rPr lang="de-DE" sz="2000" b="0" i="1" smtClean="0">
                          <a:solidFill>
                            <a:schemeClr val="tx1"/>
                          </a:solidFill>
                          <a:latin typeface="Cambria Math"/>
                          <a:ea typeface="Cambria Math"/>
                        </a:rPr>
                        <m:t>≈32.19</m:t>
                      </m:r>
                    </m:oMath>
                  </m:oMathPara>
                </a14:m>
                <a:endParaRPr lang="de-DE" sz="2000" b="0" i="1" dirty="0">
                  <a:solidFill>
                    <a:schemeClr val="tx1"/>
                  </a:solidFill>
                  <a:latin typeface="Cambria Math"/>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1547664" y="6114547"/>
                <a:ext cx="4117545" cy="400110"/>
              </a:xfrm>
              <a:prstGeom prst="rect">
                <a:avLst/>
              </a:prstGeom>
              <a:blipFill rotWithShape="1">
                <a:blip r:embed="rId11"/>
                <a:stretch>
                  <a:fillRect b="-9091"/>
                </a:stretch>
              </a:blipFill>
            </p:spPr>
            <p:txBody>
              <a:bodyPr/>
              <a:lstStyle/>
              <a:p>
                <a:r>
                  <a:rPr lang="de-DE">
                    <a:noFill/>
                  </a:rPr>
                  <a:t> </a:t>
                </a:r>
              </a:p>
            </p:txBody>
          </p:sp>
        </mc:Fallback>
      </mc:AlternateContent>
    </p:spTree>
    <p:extLst>
      <p:ext uri="{BB962C8B-B14F-4D97-AF65-F5344CB8AC3E}">
        <p14:creationId xmlns:p14="http://schemas.microsoft.com/office/powerpoint/2010/main" val="2718177088"/>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459</a:t>
            </a:r>
            <a:endParaRPr lang="de-DE" sz="8000" b="1" dirty="0">
              <a:solidFill>
                <a:schemeClr val="tx1"/>
              </a:solidFill>
              <a:latin typeface="+mj-lt"/>
            </a:endParaRPr>
          </a:p>
        </p:txBody>
      </p:sp>
      <p:sp>
        <p:nvSpPr>
          <p:cNvPr id="25" name="Textfeld 24"/>
          <p:cNvSpPr txBox="1">
            <a:spLocks noChangeArrowheads="1"/>
          </p:cNvSpPr>
          <p:nvPr/>
        </p:nvSpPr>
        <p:spPr bwMode="auto">
          <a:xfrm>
            <a:off x="468312" y="981075"/>
            <a:ext cx="525581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7.2.2 Kennwerte in Bezug auf Abhängigkeiten</a:t>
            </a:r>
          </a:p>
        </p:txBody>
      </p:sp>
      <p:sp>
        <p:nvSpPr>
          <p:cNvPr id="30" name="Textfeld 9"/>
          <p:cNvSpPr txBox="1">
            <a:spLocks noChangeArrowheads="1"/>
          </p:cNvSpPr>
          <p:nvPr/>
        </p:nvSpPr>
        <p:spPr bwMode="auto">
          <a:xfrm>
            <a:off x="467545" y="2204864"/>
            <a:ext cx="22322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a:t>
            </a:r>
            <a:r>
              <a:rPr lang="de-DE" sz="2000" dirty="0">
                <a:solidFill>
                  <a:srgbClr val="0070C0"/>
                </a:solidFill>
                <a:latin typeface="+mn-lt"/>
              </a:rPr>
              <a:t>●</a:t>
            </a:r>
            <a:endParaRPr lang="de-DE" sz="2000" b="1" dirty="0">
              <a:solidFill>
                <a:srgbClr val="0070C0"/>
              </a:solidFill>
              <a:latin typeface="+mn-lt"/>
            </a:endParaRPr>
          </a:p>
        </p:txBody>
      </p:sp>
      <p:sp>
        <p:nvSpPr>
          <p:cNvPr id="16" name="Textfeld 9"/>
          <p:cNvSpPr txBox="1">
            <a:spLocks noChangeArrowheads="1"/>
          </p:cNvSpPr>
          <p:nvPr/>
        </p:nvSpPr>
        <p:spPr bwMode="auto">
          <a:xfrm>
            <a:off x="471836" y="1628800"/>
            <a:ext cx="489225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Bedingte Erwartungswerte und Varianzen</a:t>
            </a: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3" name="Grafik 2"/>
          <p:cNvPicPr>
            <a:picLocks noChangeAspect="1"/>
          </p:cNvPicPr>
          <p:nvPr/>
        </p:nvPicPr>
        <p:blipFill>
          <a:blip r:embed="rId3"/>
          <a:stretch>
            <a:fillRect/>
          </a:stretch>
        </p:blipFill>
        <p:spPr>
          <a:xfrm>
            <a:off x="469367" y="2794219"/>
            <a:ext cx="7600950" cy="2305050"/>
          </a:xfrm>
          <a:prstGeom prst="rect">
            <a:avLst/>
          </a:prstGeom>
        </p:spPr>
      </p:pic>
    </p:spTree>
    <p:extLst>
      <p:ext uri="{BB962C8B-B14F-4D97-AF65-F5344CB8AC3E}">
        <p14:creationId xmlns:p14="http://schemas.microsoft.com/office/powerpoint/2010/main" val="2205645482"/>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bedingter Erwartungswerte und Varianzen </a:t>
            </a:r>
            <a:r>
              <a:rPr lang="de-DE" sz="2000" dirty="0">
                <a:solidFill>
                  <a:srgbClr val="0070C0"/>
                </a:solidFill>
                <a:latin typeface="+mn-lt"/>
              </a:rPr>
              <a:t>●</a:t>
            </a:r>
            <a:endParaRPr lang="de-DE" sz="2000" b="1" dirty="0">
              <a:solidFill>
                <a:srgbClr val="0070C0"/>
              </a:solidFill>
              <a:latin typeface="+mn-lt"/>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460</a:t>
            </a:r>
            <a:endParaRPr lang="de-DE" sz="8000" b="1" dirty="0">
              <a:solidFill>
                <a:schemeClr val="tx1"/>
              </a:solidFill>
              <a:latin typeface="+mj-lt"/>
            </a:endParaRPr>
          </a:p>
        </p:txBody>
      </p: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8" name="Textfeld 7"/>
          <p:cNvSpPr txBox="1">
            <a:spLocks noChangeArrowheads="1"/>
          </p:cNvSpPr>
          <p:nvPr/>
        </p:nvSpPr>
        <p:spPr bwMode="auto">
          <a:xfrm>
            <a:off x="468312" y="2420888"/>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Berechnung und Rechenregeln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3" y="1558770"/>
            <a:ext cx="7632848" cy="400110"/>
          </a:xfrm>
          <a:prstGeom prst="rect">
            <a:avLst/>
          </a:prstGeom>
          <a:noFill/>
        </p:spPr>
        <p:txBody>
          <a:bodyPr wrap="square" rtlCol="0">
            <a:spAutoFit/>
          </a:bodyPr>
          <a:lstStyle/>
          <a:p>
            <a:r>
              <a:rPr lang="de-DE" sz="2000" dirty="0">
                <a:latin typeface="+mn-lt"/>
              </a:rPr>
              <a:t>Empirisches Pendant:</a:t>
            </a:r>
          </a:p>
        </p:txBody>
      </p:sp>
      <p:sp>
        <p:nvSpPr>
          <p:cNvPr id="11" name="Textfeld 10"/>
          <p:cNvSpPr txBox="1"/>
          <p:nvPr/>
        </p:nvSpPr>
        <p:spPr>
          <a:xfrm>
            <a:off x="468312" y="2820998"/>
            <a:ext cx="8207375" cy="707886"/>
          </a:xfrm>
          <a:prstGeom prst="rect">
            <a:avLst/>
          </a:prstGeom>
          <a:noFill/>
        </p:spPr>
        <p:txBody>
          <a:bodyPr wrap="square" rtlCol="0">
            <a:spAutoFit/>
          </a:bodyPr>
          <a:lstStyle/>
          <a:p>
            <a:r>
              <a:rPr lang="de-DE" sz="2000" dirty="0">
                <a:latin typeface="+mn-lt"/>
              </a:rPr>
              <a:t>Gleiche Rechenregeln wie für „gewöhnliche“ (unbedingte) Erwartungswerte und Varianzen; nur etwas mehr „Schreibaufwand“...</a:t>
            </a:r>
          </a:p>
        </p:txBody>
      </p:sp>
      <p:sp>
        <p:nvSpPr>
          <p:cNvPr id="14" name="Textfeld 13"/>
          <p:cNvSpPr txBox="1"/>
          <p:nvPr/>
        </p:nvSpPr>
        <p:spPr>
          <a:xfrm>
            <a:off x="468311" y="3528884"/>
            <a:ext cx="8207375" cy="400110"/>
          </a:xfrm>
          <a:prstGeom prst="rect">
            <a:avLst/>
          </a:prstGeom>
          <a:noFill/>
        </p:spPr>
        <p:txBody>
          <a:bodyPr wrap="square" rtlCol="0">
            <a:spAutoFit/>
          </a:bodyPr>
          <a:lstStyle/>
          <a:p>
            <a:r>
              <a:rPr lang="de-DE" sz="2000" dirty="0">
                <a:latin typeface="+mn-lt"/>
              </a:rPr>
              <a:t>Beispiele:</a:t>
            </a:r>
          </a:p>
        </p:txBody>
      </p:sp>
      <mc:AlternateContent xmlns:mc="http://schemas.openxmlformats.org/markup-compatibility/2006" xmlns:a14="http://schemas.microsoft.com/office/drawing/2010/main">
        <mc:Choice Requires="a14">
          <p:sp>
            <p:nvSpPr>
              <p:cNvPr id="15" name="Textfeld 14"/>
              <p:cNvSpPr txBox="1"/>
              <p:nvPr/>
            </p:nvSpPr>
            <p:spPr>
              <a:xfrm>
                <a:off x="899591" y="4825855"/>
                <a:ext cx="5616624" cy="55605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𝑥</m:t>
                          </m:r>
                        </m:e>
                      </m:d>
                      <m:r>
                        <a:rPr lang="de-DE" sz="2000" b="0" i="1" smtClean="0">
                          <a:solidFill>
                            <a:schemeClr val="tx1"/>
                          </a:solidFill>
                          <a:latin typeface="Cambria Math"/>
                        </a:rPr>
                        <m:t>=</m:t>
                      </m:r>
                      <m:r>
                        <a:rPr lang="de-DE" sz="2000" b="0" i="1" smtClean="0">
                          <a:solidFill>
                            <a:schemeClr val="tx1"/>
                          </a:solidFill>
                          <a:latin typeface="Cambria Math"/>
                        </a:rPr>
                        <m:t>𝐸</m:t>
                      </m:r>
                      <m:d>
                        <m:dPr>
                          <m:begChr m:val="["/>
                          <m:endChr m:val="]"/>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𝑋</m:t>
                                      </m:r>
                                      <m:r>
                                        <a:rPr lang="de-DE" sz="2000" i="1">
                                          <a:latin typeface="Cambria Math"/>
                                        </a:rPr>
                                        <m:t>=</m:t>
                                      </m:r>
                                      <m:r>
                                        <a:rPr lang="de-DE" sz="2000" i="1">
                                          <a:latin typeface="Cambria Math"/>
                                        </a:rPr>
                                        <m:t>𝑥</m:t>
                                      </m:r>
                                    </m:e>
                                  </m:d>
                                </m:e>
                              </m:d>
                            </m:e>
                            <m:sup>
                              <m:r>
                                <a:rPr lang="de-DE" sz="2000" b="0" i="1" smtClean="0">
                                  <a:solidFill>
                                    <a:schemeClr val="tx1"/>
                                  </a:solidFill>
                                  <a:latin typeface="Cambria Math"/>
                                </a:rPr>
                                <m:t>2</m:t>
                              </m:r>
                            </m:sup>
                          </m:sSup>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𝑥</m:t>
                          </m:r>
                        </m:e>
                      </m:d>
                    </m:oMath>
                  </m:oMathPara>
                </a14:m>
                <a:endParaRPr lang="de-DE" sz="2000" i="1" dirty="0">
                  <a:solidFill>
                    <a:schemeClr val="tx1"/>
                  </a:solidFill>
                  <a:latin typeface="Cambria Math"/>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899591" y="4825855"/>
                <a:ext cx="5616624" cy="55605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2483767" y="5423260"/>
                <a:ext cx="4032448" cy="50052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𝐸</m:t>
                      </m:r>
                      <m:d>
                        <m:dPr>
                          <m:begChr m:val="["/>
                          <m:endChr m:val="]"/>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𝑌</m:t>
                              </m:r>
                            </m:e>
                            <m:sup>
                              <m:r>
                                <a:rPr lang="de-DE" sz="2000" b="0" i="1" smtClean="0">
                                  <a:solidFill>
                                    <a:schemeClr val="tx1"/>
                                  </a:solidFill>
                                  <a:latin typeface="Cambria Math"/>
                                </a:rPr>
                                <m:t>2</m:t>
                              </m:r>
                            </m:sup>
                          </m:sSup>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𝑥</m:t>
                          </m:r>
                        </m:e>
                      </m:d>
                      <m:r>
                        <a:rPr lang="de-DE" sz="2000" i="1">
                          <a:latin typeface="Cambria Math"/>
                        </a:rPr>
                        <m:t>−</m:t>
                      </m:r>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m:t>
                                  </m:r>
                                  <m:r>
                                    <a:rPr lang="de-DE" sz="2000" b="0" i="1" smtClean="0">
                                      <a:latin typeface="Cambria Math"/>
                                    </a:rPr>
                                    <m:t>𝑥</m:t>
                                  </m:r>
                                </m:e>
                              </m:d>
                            </m:e>
                          </m:d>
                        </m:e>
                        <m:sup>
                          <m:r>
                            <a:rPr lang="de-DE" sz="2000" b="0" i="1" smtClean="0">
                              <a:latin typeface="Cambria Math"/>
                            </a:rPr>
                            <m:t>2</m:t>
                          </m:r>
                        </m:sup>
                      </m:sSup>
                    </m:oMath>
                  </m:oMathPara>
                </a14:m>
                <a:endParaRPr lang="de-DE" sz="2000" i="1" dirty="0">
                  <a:solidFill>
                    <a:schemeClr val="tx1"/>
                  </a:solidFill>
                  <a:latin typeface="Cambria Math"/>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2483767" y="5423260"/>
                <a:ext cx="4032448" cy="500522"/>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899591" y="3928994"/>
                <a:ext cx="3744416" cy="87408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𝑥</m:t>
                          </m:r>
                        </m:e>
                      </m:d>
                      <m:r>
                        <a:rPr lang="de-DE" sz="2000" b="0" i="1" smtClean="0">
                          <a:solidFill>
                            <a:schemeClr val="tx1"/>
                          </a:solidFill>
                          <a:latin typeface="Cambria Math"/>
                        </a:rPr>
                        <m:t>=</m:t>
                      </m:r>
                      <m:nary>
                        <m:naryPr>
                          <m:chr m:val="∑"/>
                          <m:supHide m:val="on"/>
                          <m:ctrlPr>
                            <a:rPr lang="de-DE" sz="2000" b="0" i="1" smtClean="0">
                              <a:solidFill>
                                <a:schemeClr val="tx1"/>
                              </a:solidFill>
                              <a:latin typeface="Cambria Math" panose="02040503050406030204" pitchFamily="18" charset="0"/>
                            </a:rPr>
                          </m:ctrlPr>
                        </m:naryPr>
                        <m:sub>
                          <m:r>
                            <m:rPr>
                              <m:brk m:alnAt="7"/>
                            </m:rPr>
                            <a:rPr lang="de-DE" sz="2000" b="0" i="1" smtClean="0">
                              <a:solidFill>
                                <a:schemeClr val="tx1"/>
                              </a:solidFill>
                              <a:latin typeface="Cambria Math"/>
                            </a:rPr>
                            <m:t>𝑗</m:t>
                          </m:r>
                        </m:sub>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𝑏</m:t>
                              </m:r>
                            </m:e>
                            <m:sub>
                              <m:r>
                                <a:rPr lang="de-DE" sz="2000" b="0" i="1" smtClean="0">
                                  <a:solidFill>
                                    <a:schemeClr val="tx1"/>
                                  </a:solidFill>
                                  <a:latin typeface="Cambria Math"/>
                                </a:rPr>
                                <m:t>𝑗</m:t>
                              </m:r>
                            </m:sub>
                          </m:sSub>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r>
                                <a:rPr lang="de-DE" sz="2000" b="0" i="1" smtClean="0">
                                  <a:solidFill>
                                    <a:schemeClr val="tx1"/>
                                  </a:solidFill>
                                  <a:latin typeface="Cambria Math"/>
                                </a:rPr>
                                <m:t>|</m:t>
                              </m:r>
                              <m:r>
                                <a:rPr lang="de-DE" sz="2000" b="0" i="1" smtClean="0">
                                  <a:solidFill>
                                    <a:schemeClr val="tx1"/>
                                  </a:solidFill>
                                  <a:latin typeface="Cambria Math"/>
                                </a:rPr>
                                <m:t>𝑥</m:t>
                              </m:r>
                            </m:e>
                          </m:d>
                        </m:e>
                      </m:nary>
                      <m:r>
                        <a:rPr lang="de-DE" sz="2000" b="0" i="1" smtClean="0">
                          <a:solidFill>
                            <a:schemeClr val="tx1"/>
                          </a:solidFill>
                          <a:latin typeface="Cambria Math"/>
                        </a:rPr>
                        <m:t>,</m:t>
                      </m:r>
                    </m:oMath>
                  </m:oMathPara>
                </a14:m>
                <a:endParaRPr lang="de-DE" sz="2000" i="1" dirty="0">
                  <a:solidFill>
                    <a:schemeClr val="tx1"/>
                  </a:solidFill>
                  <a:latin typeface="Cambria Math"/>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899591" y="3928994"/>
                <a:ext cx="3744416" cy="874085"/>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516855" y="3928993"/>
                <a:ext cx="4031679" cy="75642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𝑥</m:t>
                          </m:r>
                        </m:e>
                      </m:d>
                      <m:r>
                        <a:rPr lang="de-DE" sz="2000" b="0" i="1" smtClean="0">
                          <a:solidFill>
                            <a:schemeClr val="tx1"/>
                          </a:solidFill>
                          <a:latin typeface="Cambria Math"/>
                        </a:rPr>
                        <m:t>=</m:t>
                      </m:r>
                      <m:nary>
                        <m:naryPr>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r>
                            <a:rPr lang="de-DE" sz="2000" b="0" i="1" smtClean="0">
                              <a:solidFill>
                                <a:schemeClr val="tx1"/>
                              </a:solidFill>
                              <a:latin typeface="Cambria Math"/>
                            </a:rPr>
                            <m:t>𝑦</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r>
                                <a:rPr lang="de-DE" sz="2000" b="0" i="1" smtClean="0">
                                  <a:solidFill>
                                    <a:schemeClr val="tx1"/>
                                  </a:solidFill>
                                  <a:latin typeface="Cambria Math"/>
                                </a:rPr>
                                <m:t>|</m:t>
                              </m:r>
                              <m:r>
                                <a:rPr lang="de-DE" sz="2000" b="0" i="1" smtClean="0">
                                  <a:solidFill>
                                    <a:schemeClr val="tx1"/>
                                  </a:solidFill>
                                  <a:latin typeface="Cambria Math"/>
                                </a:rPr>
                                <m:t>𝑥</m:t>
                              </m:r>
                            </m:e>
                          </m:d>
                          <m:r>
                            <a:rPr lang="de-DE" sz="2000" b="0" i="1" smtClean="0">
                              <a:solidFill>
                                <a:schemeClr val="tx1"/>
                              </a:solidFill>
                              <a:latin typeface="Cambria Math"/>
                            </a:rPr>
                            <m:t> </m:t>
                          </m:r>
                          <m:r>
                            <a:rPr lang="de-DE" sz="2000" b="0" i="1" smtClean="0">
                              <a:solidFill>
                                <a:schemeClr val="tx1"/>
                              </a:solidFill>
                              <a:latin typeface="Cambria Math"/>
                            </a:rPr>
                            <m:t>𝑑𝑦</m:t>
                          </m:r>
                        </m:e>
                      </m:nary>
                      <m:r>
                        <a:rPr lang="de-DE" sz="2000" b="0" i="1" smtClean="0">
                          <a:solidFill>
                            <a:schemeClr val="tx1"/>
                          </a:solidFill>
                          <a:latin typeface="Cambria Math"/>
                        </a:rPr>
                        <m:t>,</m:t>
                      </m:r>
                    </m:oMath>
                  </m:oMathPara>
                </a14:m>
                <a:endParaRPr lang="de-DE" sz="2000" i="1" dirty="0">
                  <a:solidFill>
                    <a:schemeClr val="tx1"/>
                  </a:solidFill>
                  <a:latin typeface="Cambria Math"/>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516855" y="3928993"/>
                <a:ext cx="4031679" cy="756426"/>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899591" y="6053970"/>
                <a:ext cx="540060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𝑍</m:t>
                          </m:r>
                          <m:r>
                            <a:rPr lang="de-DE" sz="2000" b="0" i="1" smtClean="0">
                              <a:solidFill>
                                <a:schemeClr val="tx1"/>
                              </a:solidFill>
                              <a:latin typeface="Cambria Math"/>
                            </a:rPr>
                            <m:t>=</m:t>
                          </m:r>
                          <m:r>
                            <a:rPr lang="de-DE" sz="2000" b="0" i="1" smtClean="0">
                              <a:solidFill>
                                <a:schemeClr val="tx1"/>
                              </a:solidFill>
                              <a:latin typeface="Cambria Math"/>
                            </a:rPr>
                            <m:t>𝑧</m:t>
                          </m:r>
                        </m:e>
                      </m:d>
                      <m:r>
                        <a:rPr lang="de-DE" sz="2000" b="0" i="1" smtClean="0">
                          <a:solidFill>
                            <a:schemeClr val="tx1"/>
                          </a:solidFill>
                          <a:latin typeface="Cambria Math"/>
                        </a:rPr>
                        <m:t>=</m:t>
                      </m:r>
                      <m:r>
                        <a:rPr lang="de-DE" sz="2000" i="1">
                          <a:latin typeface="Cambria Math"/>
                        </a:rPr>
                        <m:t>𝐸</m:t>
                      </m:r>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r>
                            <a:rPr lang="de-DE" sz="2000" i="1">
                              <a:latin typeface="Cambria Math"/>
                            </a:rPr>
                            <m:t>𝑍</m:t>
                          </m:r>
                          <m:r>
                            <a:rPr lang="de-DE" sz="2000" i="1">
                              <a:latin typeface="Cambria Math"/>
                            </a:rPr>
                            <m:t>=</m:t>
                          </m:r>
                          <m:r>
                            <a:rPr lang="de-DE" sz="2000" i="1">
                              <a:latin typeface="Cambria Math"/>
                            </a:rPr>
                            <m:t>𝑧</m:t>
                          </m:r>
                        </m:e>
                      </m:d>
                      <m:r>
                        <a:rPr lang="de-DE" sz="2000" b="0" i="1" smtClean="0">
                          <a:latin typeface="Cambria Math"/>
                        </a:rPr>
                        <m:t>+</m:t>
                      </m:r>
                      <m:r>
                        <a:rPr lang="de-DE" sz="2000" i="1">
                          <a:latin typeface="Cambria Math"/>
                        </a:rPr>
                        <m:t>𝐸</m:t>
                      </m:r>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𝑍</m:t>
                          </m:r>
                          <m:r>
                            <a:rPr lang="de-DE" sz="2000" i="1">
                              <a:latin typeface="Cambria Math"/>
                            </a:rPr>
                            <m:t>=</m:t>
                          </m:r>
                          <m:r>
                            <a:rPr lang="de-DE" sz="2000" i="1">
                              <a:latin typeface="Cambria Math"/>
                            </a:rPr>
                            <m:t>𝑧</m:t>
                          </m:r>
                        </m:e>
                      </m:d>
                    </m:oMath>
                  </m:oMathPara>
                </a14:m>
                <a:endParaRPr lang="de-DE" sz="2000" i="1" dirty="0">
                  <a:solidFill>
                    <a:schemeClr val="tx1"/>
                  </a:solidFill>
                  <a:latin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899591" y="6053970"/>
                <a:ext cx="5400600" cy="400110"/>
              </a:xfrm>
              <a:prstGeom prst="rect">
                <a:avLst/>
              </a:prstGeom>
              <a:blipFill rotWithShape="1">
                <a:blip r:embed="rId7"/>
                <a:stretch>
                  <a:fillRect b="-16667"/>
                </a:stretch>
              </a:blipFill>
            </p:spPr>
            <p:txBody>
              <a:bodyPr/>
              <a:lstStyle/>
              <a:p>
                <a:r>
                  <a:rPr lang="de-DE">
                    <a:noFill/>
                  </a:rPr>
                  <a:t> </a:t>
                </a:r>
              </a:p>
            </p:txBody>
          </p:sp>
        </mc:Fallback>
      </mc:AlternateContent>
      <p:sp>
        <p:nvSpPr>
          <p:cNvPr id="22" name="Textfeld 21"/>
          <p:cNvSpPr txBox="1"/>
          <p:nvPr/>
        </p:nvSpPr>
        <p:spPr>
          <a:xfrm>
            <a:off x="683567" y="1960790"/>
            <a:ext cx="7632848" cy="400110"/>
          </a:xfrm>
          <a:prstGeom prst="rect">
            <a:avLst/>
          </a:prstGeom>
          <a:noFill/>
        </p:spPr>
        <p:txBody>
          <a:bodyPr wrap="square" rtlCol="0">
            <a:spAutoFit/>
          </a:bodyPr>
          <a:lstStyle/>
          <a:p>
            <a:r>
              <a:rPr lang="de-DE" sz="2000" dirty="0">
                <a:latin typeface="+mn-lt"/>
              </a:rPr>
              <a:t>Gruppenmittelwerte und Gruppenvarianzen für gruppierte Daten</a:t>
            </a:r>
          </a:p>
        </p:txBody>
      </p:sp>
    </p:spTree>
    <p:extLst>
      <p:ext uri="{BB962C8B-B14F-4D97-AF65-F5344CB8AC3E}">
        <p14:creationId xmlns:p14="http://schemas.microsoft.com/office/powerpoint/2010/main" val="689494528"/>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5" name="Textfeld 14"/>
          <p:cNvSpPr txBox="1">
            <a:spLocks noChangeArrowheads="1"/>
          </p:cNvSpPr>
          <p:nvPr/>
        </p:nvSpPr>
        <p:spPr bwMode="auto">
          <a:xfrm>
            <a:off x="466561" y="3607111"/>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Bedingte Kennwerte bei Unabhängigkeit </a:t>
            </a:r>
            <a:r>
              <a:rPr lang="de-DE" sz="2000" dirty="0">
                <a:solidFill>
                  <a:srgbClr val="0070C0"/>
                </a:solidFill>
                <a:latin typeface="+mn-lt"/>
              </a:rPr>
              <a:t>●</a:t>
            </a:r>
            <a:endParaRPr lang="de-DE" sz="2000" b="1" dirty="0">
              <a:solidFill>
                <a:srgbClr val="0070C0"/>
              </a:solidFill>
              <a:latin typeface="+mn-lt"/>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461</a:t>
            </a:r>
            <a:endParaRPr lang="de-DE" sz="8000" b="1" dirty="0">
              <a:solidFill>
                <a:schemeClr val="tx1"/>
              </a:solidFill>
              <a:latin typeface="+mj-lt"/>
            </a:endParaRPr>
          </a:p>
        </p:txBody>
      </p:sp>
      <p:sp>
        <p:nvSpPr>
          <p:cNvPr id="11" name="Textfeld 10"/>
          <p:cNvSpPr txBox="1"/>
          <p:nvPr/>
        </p:nvSpPr>
        <p:spPr>
          <a:xfrm>
            <a:off x="466559" y="4037770"/>
            <a:ext cx="8207375" cy="707886"/>
          </a:xfrm>
          <a:prstGeom prst="rect">
            <a:avLst/>
          </a:prstGeom>
          <a:noFill/>
        </p:spPr>
        <p:txBody>
          <a:bodyPr wrap="square" rtlCol="0">
            <a:spAutoFit/>
          </a:bodyPr>
          <a:lstStyle/>
          <a:p>
            <a:r>
              <a:rPr lang="de-DE" sz="2000" dirty="0">
                <a:latin typeface="+mn-lt"/>
              </a:rPr>
              <a:t>Bei Unabhängigkeit stimmen bedingte Kennwerte mit unbedingten </a:t>
            </a:r>
            <a:r>
              <a:rPr lang="de-DE" sz="2000" dirty="0" err="1">
                <a:latin typeface="+mn-lt"/>
              </a:rPr>
              <a:t>Kennwer-ten</a:t>
            </a:r>
            <a:r>
              <a:rPr lang="de-DE" sz="2000" dirty="0">
                <a:latin typeface="+mn-lt"/>
              </a:rPr>
              <a:t> werten überein. Sind beispielsweise </a:t>
            </a:r>
            <a:r>
              <a:rPr lang="de-DE" sz="2000" i="1" dirty="0">
                <a:latin typeface="+mn-lt"/>
              </a:rPr>
              <a:t>X</a:t>
            </a:r>
            <a:r>
              <a:rPr lang="de-DE" sz="2000" dirty="0">
                <a:latin typeface="+mn-lt"/>
              </a:rPr>
              <a:t> und </a:t>
            </a:r>
            <a:r>
              <a:rPr lang="de-DE" sz="2000" i="1" dirty="0">
                <a:latin typeface="+mn-lt"/>
              </a:rPr>
              <a:t>Y</a:t>
            </a:r>
            <a:r>
              <a:rPr lang="de-DE" sz="2000" dirty="0">
                <a:latin typeface="+mn-lt"/>
              </a:rPr>
              <a:t> unabhängig, so gilt:  </a:t>
            </a:r>
          </a:p>
        </p:txBody>
      </p:sp>
      <mc:AlternateContent xmlns:mc="http://schemas.openxmlformats.org/markup-compatibility/2006" xmlns:a14="http://schemas.microsoft.com/office/drawing/2010/main">
        <mc:Choice Requires="a14">
          <p:sp>
            <p:nvSpPr>
              <p:cNvPr id="12" name="Textfeld 11"/>
              <p:cNvSpPr txBox="1"/>
              <p:nvPr/>
            </p:nvSpPr>
            <p:spPr>
              <a:xfrm>
                <a:off x="897838" y="4754784"/>
                <a:ext cx="252028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𝑥</m:t>
                          </m:r>
                        </m:e>
                      </m:d>
                      <m:r>
                        <a:rPr lang="de-DE" sz="2000" b="0" i="1" smtClean="0">
                          <a:solidFill>
                            <a:schemeClr val="tx1"/>
                          </a:solidFill>
                          <a:latin typeface="Cambria Math"/>
                        </a:rPr>
                        <m:t>=</m:t>
                      </m:r>
                      <m:r>
                        <a:rPr lang="de-DE" sz="2000" i="1">
                          <a:latin typeface="Cambria Math"/>
                        </a:rPr>
                        <m:t>𝐸</m:t>
                      </m:r>
                      <m:d>
                        <m:dPr>
                          <m:ctrlPr>
                            <a:rPr lang="de-DE" sz="2000" i="1">
                              <a:latin typeface="Cambria Math" panose="02040503050406030204" pitchFamily="18" charset="0"/>
                            </a:rPr>
                          </m:ctrlPr>
                        </m:dPr>
                        <m:e>
                          <m:r>
                            <a:rPr lang="de-DE" sz="2000" i="1">
                              <a:latin typeface="Cambria Math"/>
                            </a:rPr>
                            <m:t>𝑌</m:t>
                          </m:r>
                        </m:e>
                      </m:d>
                      <m:r>
                        <a:rPr lang="de-DE" sz="2000" b="0" i="1" smtClean="0">
                          <a:latin typeface="Cambria Math"/>
                        </a:rPr>
                        <m:t>,</m:t>
                      </m:r>
                    </m:oMath>
                  </m:oMathPara>
                </a14:m>
                <a:endParaRPr lang="de-DE" sz="2000" i="1" dirty="0">
                  <a:solidFill>
                    <a:schemeClr val="tx1"/>
                  </a:solidFill>
                  <a:latin typeface="Cambria Math"/>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897838" y="4754784"/>
                <a:ext cx="2520281" cy="400110"/>
              </a:xfrm>
              <a:prstGeom prst="rect">
                <a:avLst/>
              </a:prstGeom>
              <a:blipFill>
                <a:blip r:embed="rId3"/>
                <a:stretch>
                  <a:fillRect b="-1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067268" y="4754784"/>
                <a:ext cx="252028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𝑦</m:t>
                          </m:r>
                        </m:e>
                      </m:d>
                      <m:r>
                        <a:rPr lang="de-DE" sz="2000" b="0" i="1" smtClean="0">
                          <a:solidFill>
                            <a:schemeClr val="tx1"/>
                          </a:solidFill>
                          <a:latin typeface="Cambria Math"/>
                        </a:rPr>
                        <m:t>=</m:t>
                      </m:r>
                      <m:r>
                        <a:rPr lang="de-DE" sz="2000" i="1">
                          <a:latin typeface="Cambria Math"/>
                        </a:rPr>
                        <m:t>𝐸</m:t>
                      </m:r>
                      <m:d>
                        <m:dPr>
                          <m:ctrlPr>
                            <a:rPr lang="de-DE" sz="2000" i="1">
                              <a:latin typeface="Cambria Math" panose="02040503050406030204" pitchFamily="18" charset="0"/>
                            </a:rPr>
                          </m:ctrlPr>
                        </m:dPr>
                        <m:e>
                          <m:r>
                            <a:rPr lang="de-DE" sz="2000" b="0" i="1" smtClean="0">
                              <a:latin typeface="Cambria Math"/>
                            </a:rPr>
                            <m:t>𝑋</m:t>
                          </m:r>
                        </m:e>
                      </m:d>
                      <m:r>
                        <a:rPr lang="de-DE" sz="2000" b="0" i="1" smtClean="0">
                          <a:latin typeface="Cambria Math"/>
                        </a:rPr>
                        <m:t>,</m:t>
                      </m:r>
                    </m:oMath>
                  </m:oMathPara>
                </a14:m>
                <a:endParaRPr lang="de-DE" sz="2000" i="1" dirty="0">
                  <a:solidFill>
                    <a:schemeClr val="tx1"/>
                  </a:solidFill>
                  <a:latin typeface="Cambria Math"/>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067268" y="4754784"/>
                <a:ext cx="2520281" cy="400110"/>
              </a:xfrm>
              <a:prstGeom prst="rect">
                <a:avLst/>
              </a:prstGeom>
              <a:blipFill>
                <a:blip r:embed="rId4"/>
                <a:stretch>
                  <a:fillRect b="-1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928269" y="5154894"/>
                <a:ext cx="316619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𝑥</m:t>
                          </m:r>
                        </m:e>
                      </m:d>
                      <m:r>
                        <a:rPr lang="de-DE" sz="2000" b="0" i="1" smtClean="0">
                          <a:solidFill>
                            <a:schemeClr val="tx1"/>
                          </a:solidFill>
                          <a:latin typeface="Cambria Math"/>
                        </a:rPr>
                        <m:t>=</m:t>
                      </m:r>
                      <m:r>
                        <a:rPr lang="de-DE" sz="2000" b="0" i="1" smtClean="0">
                          <a:solidFill>
                            <a:schemeClr val="tx1"/>
                          </a:solidFill>
                          <a:latin typeface="Cambria Math"/>
                        </a:rPr>
                        <m:t>𝑉𝑎𝑟</m:t>
                      </m:r>
                      <m:d>
                        <m:dPr>
                          <m:ctrlPr>
                            <a:rPr lang="de-DE" sz="2000" i="1">
                              <a:latin typeface="Cambria Math" panose="02040503050406030204" pitchFamily="18" charset="0"/>
                            </a:rPr>
                          </m:ctrlPr>
                        </m:dPr>
                        <m:e>
                          <m:r>
                            <a:rPr lang="de-DE" sz="2000" i="1">
                              <a:latin typeface="Cambria Math"/>
                            </a:rPr>
                            <m:t>𝑌</m:t>
                          </m:r>
                        </m:e>
                      </m:d>
                      <m:r>
                        <a:rPr lang="de-DE" sz="2000" b="0" i="1" smtClean="0">
                          <a:latin typeface="Cambria Math"/>
                        </a:rPr>
                        <m:t>,</m:t>
                      </m:r>
                    </m:oMath>
                  </m:oMathPara>
                </a14:m>
                <a:endParaRPr lang="de-DE" sz="2000" i="1" dirty="0">
                  <a:solidFill>
                    <a:schemeClr val="tx1"/>
                  </a:solidFill>
                  <a:latin typeface="Cambria Math"/>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928269" y="5154894"/>
                <a:ext cx="3166195" cy="400110"/>
              </a:xfrm>
              <a:prstGeom prst="rect">
                <a:avLst/>
              </a:prstGeom>
              <a:blipFill>
                <a:blip r:embed="rId5"/>
                <a:stretch>
                  <a:fillRect b="-1846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023149" y="5154894"/>
                <a:ext cx="316619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𝑦</m:t>
                          </m:r>
                        </m:e>
                      </m:d>
                      <m:r>
                        <a:rPr lang="de-DE" sz="2000" b="0" i="1" smtClean="0">
                          <a:solidFill>
                            <a:schemeClr val="tx1"/>
                          </a:solidFill>
                          <a:latin typeface="Cambria Math"/>
                        </a:rPr>
                        <m:t>=</m:t>
                      </m:r>
                      <m:r>
                        <a:rPr lang="de-DE" sz="2000" b="0" i="1" smtClean="0">
                          <a:solidFill>
                            <a:schemeClr val="tx1"/>
                          </a:solidFill>
                          <a:latin typeface="Cambria Math"/>
                        </a:rPr>
                        <m:t>𝑉𝑎𝑟</m:t>
                      </m:r>
                      <m:d>
                        <m:dPr>
                          <m:ctrlPr>
                            <a:rPr lang="de-DE" sz="2000" i="1">
                              <a:latin typeface="Cambria Math" panose="02040503050406030204" pitchFamily="18" charset="0"/>
                            </a:rPr>
                          </m:ctrlPr>
                        </m:dPr>
                        <m:e>
                          <m:r>
                            <a:rPr lang="de-DE" sz="2000" b="0" i="1" smtClean="0">
                              <a:latin typeface="Cambria Math"/>
                            </a:rPr>
                            <m:t>𝑋</m:t>
                          </m:r>
                        </m:e>
                      </m:d>
                    </m:oMath>
                  </m:oMathPara>
                </a14:m>
                <a:endParaRPr lang="de-DE" sz="2000" i="1" dirty="0">
                  <a:solidFill>
                    <a:schemeClr val="tx1"/>
                  </a:solidFill>
                  <a:latin typeface="Cambria Math"/>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4023149" y="5154894"/>
                <a:ext cx="3166195" cy="400110"/>
              </a:xfrm>
              <a:prstGeom prst="rect">
                <a:avLst/>
              </a:prstGeom>
              <a:blipFill>
                <a:blip r:embed="rId6"/>
                <a:stretch>
                  <a:fillRect b="-18462"/>
                </a:stretch>
              </a:blipFill>
            </p:spPr>
            <p:txBody>
              <a:bodyPr/>
              <a:lstStyle/>
              <a:p>
                <a:r>
                  <a:rPr lang="en-US">
                    <a:noFill/>
                  </a:rPr>
                  <a:t> </a:t>
                </a:r>
              </a:p>
            </p:txBody>
          </p:sp>
        </mc:Fallback>
      </mc:AlternateContent>
      <p:pic>
        <p:nvPicPr>
          <p:cNvPr id="2" name="Grafik 1"/>
          <p:cNvPicPr>
            <a:picLocks noChangeAspect="1"/>
          </p:cNvPicPr>
          <p:nvPr/>
        </p:nvPicPr>
        <p:blipFill>
          <a:blip r:embed="rId7"/>
          <a:stretch>
            <a:fillRect/>
          </a:stretch>
        </p:blipFill>
        <p:spPr>
          <a:xfrm>
            <a:off x="466561" y="1028922"/>
            <a:ext cx="7581900" cy="2314575"/>
          </a:xfrm>
          <a:prstGeom prst="rect">
            <a:avLst/>
          </a:prstGeom>
        </p:spPr>
      </p:pic>
    </p:spTree>
    <p:extLst>
      <p:ext uri="{BB962C8B-B14F-4D97-AF65-F5344CB8AC3E}">
        <p14:creationId xmlns:p14="http://schemas.microsoft.com/office/powerpoint/2010/main" val="3653674909"/>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3" name="Textfeld 12"/>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D2-a fortgesetzt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683568" y="5205916"/>
                <a:ext cx="583264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=0</m:t>
                          </m:r>
                        </m:e>
                      </m:d>
                      <m:r>
                        <a:rPr lang="de-DE" sz="2000" b="0" i="1" smtClean="0">
                          <a:solidFill>
                            <a:schemeClr val="tx1"/>
                          </a:solidFill>
                          <a:latin typeface="Cambria Math"/>
                        </a:rPr>
                        <m:t>=0</m:t>
                      </m:r>
                      <m:r>
                        <a:rPr lang="de-DE" sz="2000" b="0" i="1" smtClean="0">
                          <a:solidFill>
                            <a:schemeClr val="tx1"/>
                          </a:solidFill>
                          <a:latin typeface="Cambria Math"/>
                          <a:ea typeface="Cambria Math"/>
                        </a:rPr>
                        <m:t>×0.1+1×0.2+2×0.7=1.6,</m:t>
                      </m:r>
                    </m:oMath>
                  </m:oMathPara>
                </a14:m>
                <a:endParaRPr lang="de-DE" sz="2000" i="1" dirty="0">
                  <a:solidFill>
                    <a:schemeClr val="tx1"/>
                  </a:solidFill>
                  <a:latin typeface="Cambria Math"/>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683568" y="5205916"/>
                <a:ext cx="5832648" cy="400110"/>
              </a:xfrm>
              <a:prstGeom prst="rect">
                <a:avLst/>
              </a:prstGeom>
              <a:blipFill rotWithShape="1">
                <a:blip r:embed="rId5"/>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683568" y="5629310"/>
                <a:ext cx="633670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𝑌</m:t>
                              </m:r>
                            </m:e>
                            <m:sup>
                              <m:r>
                                <a:rPr lang="de-DE" sz="2000" b="0" i="1" smtClean="0">
                                  <a:solidFill>
                                    <a:schemeClr val="tx1"/>
                                  </a:solidFill>
                                  <a:latin typeface="Cambria Math"/>
                                </a:rPr>
                                <m:t>2</m:t>
                              </m:r>
                            </m:sup>
                          </m:sSup>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=0</m:t>
                          </m:r>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0</m:t>
                          </m:r>
                        </m:e>
                        <m:sup>
                          <m:r>
                            <a:rPr lang="de-DE" sz="2000" b="0" i="1" smtClean="0">
                              <a:solidFill>
                                <a:schemeClr val="tx1"/>
                              </a:solidFill>
                              <a:latin typeface="Cambria Math"/>
                            </a:rPr>
                            <m:t>2</m:t>
                          </m:r>
                        </m:sup>
                      </m:sSup>
                      <m:r>
                        <a:rPr lang="de-DE" sz="2000" b="0" i="1" smtClean="0">
                          <a:solidFill>
                            <a:schemeClr val="tx1"/>
                          </a:solidFill>
                          <a:latin typeface="Cambria Math"/>
                          <a:ea typeface="Cambria Math"/>
                        </a:rPr>
                        <m:t>×0.1+</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1</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×0.2+</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2</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×0.7=3,</m:t>
                      </m:r>
                    </m:oMath>
                  </m:oMathPara>
                </a14:m>
                <a:endParaRPr lang="de-DE" sz="2000" i="1" dirty="0">
                  <a:solidFill>
                    <a:schemeClr val="tx1"/>
                  </a:solidFill>
                  <a:latin typeface="Cambria Math"/>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683568" y="5629310"/>
                <a:ext cx="6336704" cy="400110"/>
              </a:xfrm>
              <a:prstGeom prst="rect">
                <a:avLst/>
              </a:prstGeom>
              <a:blipFill rotWithShape="1">
                <a:blip r:embed="rId6"/>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702564" y="6093296"/>
                <a:ext cx="761385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=0</m:t>
                          </m:r>
                        </m:e>
                      </m:d>
                      <m:r>
                        <a:rPr lang="de-DE" sz="2000" b="0" i="1" smtClean="0">
                          <a:solidFill>
                            <a:schemeClr val="tx1"/>
                          </a:solidFill>
                          <a:latin typeface="Cambria Math"/>
                        </a:rPr>
                        <m:t>=</m:t>
                      </m:r>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sSup>
                            <m:sSupPr>
                              <m:ctrlPr>
                                <a:rPr lang="de-DE" sz="2000" i="1">
                                  <a:solidFill>
                                    <a:schemeClr val="tx1"/>
                                  </a:solidFill>
                                  <a:latin typeface="Cambria Math" panose="02040503050406030204" pitchFamily="18" charset="0"/>
                                </a:rPr>
                              </m:ctrlPr>
                            </m:sSupPr>
                            <m:e>
                              <m:r>
                                <a:rPr lang="de-DE" sz="2000" i="1">
                                  <a:solidFill>
                                    <a:schemeClr val="tx1"/>
                                  </a:solidFill>
                                  <a:latin typeface="Cambria Math"/>
                                </a:rPr>
                                <m:t>𝑌</m:t>
                              </m:r>
                            </m:e>
                            <m:sup>
                              <m:r>
                                <a:rPr lang="de-DE" sz="2000" i="1">
                                  <a:solidFill>
                                    <a:schemeClr val="tx1"/>
                                  </a:solidFill>
                                  <a:latin typeface="Cambria Math"/>
                                </a:rPr>
                                <m:t>2</m:t>
                              </m:r>
                            </m:sup>
                          </m:sSup>
                          <m:r>
                            <a:rPr lang="de-DE" sz="2000" i="1">
                              <a:solidFill>
                                <a:schemeClr val="tx1"/>
                              </a:solidFill>
                              <a:latin typeface="Cambria Math"/>
                            </a:rPr>
                            <m:t>|</m:t>
                          </m:r>
                          <m:r>
                            <a:rPr lang="de-DE" sz="2000" i="1">
                              <a:solidFill>
                                <a:schemeClr val="tx1"/>
                              </a:solidFill>
                              <a:latin typeface="Cambria Math"/>
                            </a:rPr>
                            <m:t>𝑋</m:t>
                          </m:r>
                          <m:r>
                            <a:rPr lang="de-DE" sz="2000" i="1">
                              <a:solidFill>
                                <a:schemeClr val="tx1"/>
                              </a:solidFill>
                              <a:latin typeface="Cambria Math"/>
                            </a:rPr>
                            <m:t>=0</m:t>
                          </m:r>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𝑌</m:t>
                              </m:r>
                              <m:r>
                                <a:rPr lang="de-DE" sz="2000" i="1">
                                  <a:solidFill>
                                    <a:schemeClr val="tx1"/>
                                  </a:solidFill>
                                  <a:latin typeface="Cambria Math"/>
                                </a:rPr>
                                <m:t>|</m:t>
                              </m:r>
                              <m:r>
                                <a:rPr lang="de-DE" sz="2000" i="1">
                                  <a:solidFill>
                                    <a:schemeClr val="tx1"/>
                                  </a:solidFill>
                                  <a:latin typeface="Cambria Math"/>
                                </a:rPr>
                                <m:t>𝑋</m:t>
                              </m:r>
                              <m:r>
                                <a:rPr lang="de-DE" sz="2000" i="1">
                                  <a:solidFill>
                                    <a:schemeClr val="tx1"/>
                                  </a:solidFill>
                                  <a:latin typeface="Cambria Math"/>
                                </a:rPr>
                                <m:t>=0</m:t>
                              </m:r>
                            </m:e>
                          </m:d>
                        </m:e>
                        <m:sup>
                          <m:r>
                            <a:rPr lang="de-DE" sz="2000" b="0" i="1" smtClean="0">
                              <a:solidFill>
                                <a:schemeClr val="tx1"/>
                              </a:solidFill>
                              <a:latin typeface="Cambria Math"/>
                            </a:rPr>
                            <m:t>2</m:t>
                          </m:r>
                        </m:sup>
                      </m:sSup>
                      <m:r>
                        <a:rPr lang="de-DE" sz="2000" b="0" i="1" smtClean="0">
                          <a:solidFill>
                            <a:schemeClr val="tx1"/>
                          </a:solidFill>
                          <a:latin typeface="Cambria Math"/>
                        </a:rPr>
                        <m:t>=3−</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1.6</m:t>
                          </m:r>
                        </m:e>
                        <m:sup>
                          <m:r>
                            <a:rPr lang="de-DE" sz="2000" b="0" i="1" smtClean="0">
                              <a:solidFill>
                                <a:schemeClr val="tx1"/>
                              </a:solidFill>
                              <a:latin typeface="Cambria Math"/>
                            </a:rPr>
                            <m:t>2</m:t>
                          </m:r>
                        </m:sup>
                      </m:sSup>
                      <m:r>
                        <a:rPr lang="de-DE" sz="2000" b="0" i="1" smtClean="0">
                          <a:solidFill>
                            <a:schemeClr val="tx1"/>
                          </a:solidFill>
                          <a:latin typeface="Cambria Math"/>
                        </a:rPr>
                        <m:t>=0.44</m:t>
                      </m:r>
                    </m:oMath>
                  </m:oMathPara>
                </a14:m>
                <a:endParaRPr lang="de-DE" sz="2000" i="1" dirty="0">
                  <a:solidFill>
                    <a:schemeClr val="tx1"/>
                  </a:solidFill>
                  <a:latin typeface="Cambria Math"/>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702564" y="6093296"/>
                <a:ext cx="7613852" cy="400110"/>
              </a:xfrm>
              <a:prstGeom prst="rect">
                <a:avLst/>
              </a:prstGeom>
              <a:blipFill rotWithShape="1">
                <a:blip r:embed="rId7"/>
                <a:stretch>
                  <a:fillRect b="-18462"/>
                </a:stretch>
              </a:blipFill>
            </p:spPr>
            <p:txBody>
              <a:bodyPr/>
              <a:lstStyle/>
              <a:p>
                <a:r>
                  <a:rPr lang="de-DE">
                    <a:noFill/>
                  </a:rPr>
                  <a:t> </a:t>
                </a:r>
              </a:p>
            </p:txBody>
          </p:sp>
        </mc:Fallback>
      </mc:AlternateContent>
      <p:sp>
        <p:nvSpPr>
          <p:cNvPr id="20" name="Textfeld 19"/>
          <p:cNvSpPr txBox="1"/>
          <p:nvPr/>
        </p:nvSpPr>
        <p:spPr>
          <a:xfrm>
            <a:off x="468310" y="4634434"/>
            <a:ext cx="1367386" cy="400110"/>
          </a:xfrm>
          <a:prstGeom prst="rect">
            <a:avLst/>
          </a:prstGeom>
          <a:noFill/>
        </p:spPr>
        <p:txBody>
          <a:bodyPr wrap="square" rtlCol="0">
            <a:spAutoFit/>
          </a:bodyPr>
          <a:lstStyle/>
          <a:p>
            <a:r>
              <a:rPr lang="de-DE" sz="2000" dirty="0">
                <a:latin typeface="+mn-lt"/>
              </a:rPr>
              <a:t>Es gilt:</a:t>
            </a: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462</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8"/>
          <a:stretch>
            <a:fillRect/>
          </a:stretch>
        </p:blipFill>
        <p:spPr>
          <a:xfrm>
            <a:off x="754038" y="3279749"/>
            <a:ext cx="5210175" cy="1276350"/>
          </a:xfrm>
          <a:prstGeom prst="rect">
            <a:avLst/>
          </a:prstGeom>
        </p:spPr>
      </p:pic>
      <p:pic>
        <p:nvPicPr>
          <p:cNvPr id="3" name="Grafik 2"/>
          <p:cNvPicPr>
            <a:picLocks noChangeAspect="1"/>
          </p:cNvPicPr>
          <p:nvPr/>
        </p:nvPicPr>
        <p:blipFill>
          <a:blip r:embed="rId9"/>
          <a:stretch>
            <a:fillRect/>
          </a:stretch>
        </p:blipFill>
        <p:spPr>
          <a:xfrm>
            <a:off x="781334" y="1552459"/>
            <a:ext cx="5505450" cy="1514475"/>
          </a:xfrm>
          <a:prstGeom prst="rect">
            <a:avLst/>
          </a:prstGeom>
        </p:spPr>
      </p:pic>
    </p:spTree>
    <p:extLst>
      <p:ext uri="{BB962C8B-B14F-4D97-AF65-F5344CB8AC3E}">
        <p14:creationId xmlns:p14="http://schemas.microsoft.com/office/powerpoint/2010/main" val="3752109120"/>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463</a:t>
            </a:r>
            <a:endParaRPr lang="de-DE" sz="8000" b="1" dirty="0">
              <a:solidFill>
                <a:schemeClr val="tx1"/>
              </a:solidFill>
              <a:latin typeface="+mj-lt"/>
            </a:endParaRPr>
          </a:p>
        </p:txBody>
      </p:sp>
      <p:sp>
        <p:nvSpPr>
          <p:cNvPr id="7" name="Textfeld 6"/>
          <p:cNvSpPr txBox="1">
            <a:spLocks noChangeArrowheads="1"/>
          </p:cNvSpPr>
          <p:nvPr/>
        </p:nvSpPr>
        <p:spPr bwMode="auto">
          <a:xfrm>
            <a:off x="467436" y="2132856"/>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D2-b fortgesetzt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67436" y="3045045"/>
            <a:ext cx="4536428" cy="400110"/>
          </a:xfrm>
          <a:prstGeom prst="rect">
            <a:avLst/>
          </a:prstGeom>
          <a:noFill/>
        </p:spPr>
        <p:txBody>
          <a:bodyPr wrap="square" rtlCol="0">
            <a:spAutoFit/>
          </a:bodyPr>
          <a:lstStyle/>
          <a:p>
            <a:r>
              <a:rPr lang="de-DE" sz="2000" dirty="0">
                <a:latin typeface="+mn-lt"/>
              </a:rPr>
              <a:t>Aufgrund der Unabhängigkeit gilt hier: </a:t>
            </a:r>
          </a:p>
        </p:txBody>
      </p:sp>
      <p:sp>
        <p:nvSpPr>
          <p:cNvPr id="13" name="Textfeld 12"/>
          <p:cNvSpPr txBox="1"/>
          <p:nvPr/>
        </p:nvSpPr>
        <p:spPr>
          <a:xfrm>
            <a:off x="468313" y="4669073"/>
            <a:ext cx="5471839" cy="400110"/>
          </a:xfrm>
          <a:prstGeom prst="rect">
            <a:avLst/>
          </a:prstGeom>
          <a:noFill/>
        </p:spPr>
        <p:txBody>
          <a:bodyPr wrap="square" rtlCol="0">
            <a:spAutoFit/>
          </a:bodyPr>
          <a:lstStyle/>
          <a:p>
            <a:r>
              <a:rPr lang="de-DE" sz="2000" dirty="0">
                <a:latin typeface="+mn-lt"/>
              </a:rPr>
              <a:t>Mit der Unabhängigkeit folgt dann</a:t>
            </a:r>
          </a:p>
        </p:txBody>
      </p:sp>
      <p:sp>
        <p:nvSpPr>
          <p:cNvPr id="25" name="Textfeld 24"/>
          <p:cNvSpPr txBox="1"/>
          <p:nvPr/>
        </p:nvSpPr>
        <p:spPr>
          <a:xfrm>
            <a:off x="467436" y="1124744"/>
            <a:ext cx="5688632" cy="400110"/>
          </a:xfrm>
          <a:prstGeom prst="rect">
            <a:avLst/>
          </a:prstGeom>
          <a:noFill/>
        </p:spPr>
        <p:txBody>
          <a:bodyPr wrap="square" rtlCol="0">
            <a:spAutoFit/>
          </a:bodyPr>
          <a:lstStyle/>
          <a:p>
            <a:r>
              <a:rPr lang="de-DE" sz="2000" dirty="0">
                <a:latin typeface="+mn-lt"/>
              </a:rPr>
              <a:t>Analog erhält man</a:t>
            </a:r>
          </a:p>
        </p:txBody>
      </p:sp>
      <mc:AlternateContent xmlns:mc="http://schemas.openxmlformats.org/markup-compatibility/2006" xmlns:a14="http://schemas.microsoft.com/office/drawing/2010/main">
        <mc:Choice Requires="a14">
          <p:sp>
            <p:nvSpPr>
              <p:cNvPr id="26" name="Textfeld 25"/>
              <p:cNvSpPr txBox="1"/>
              <p:nvPr/>
            </p:nvSpPr>
            <p:spPr>
              <a:xfrm>
                <a:off x="701535" y="1524854"/>
                <a:ext cx="5832648"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=1</m:t>
                        </m:r>
                      </m:e>
                    </m:d>
                    <m:r>
                      <a:rPr lang="de-DE" sz="2000" b="0" i="1" smtClean="0">
                        <a:solidFill>
                          <a:schemeClr val="tx1"/>
                        </a:solidFill>
                        <a:latin typeface="Cambria Math"/>
                      </a:rPr>
                      <m:t>=1.4</m:t>
                    </m:r>
                  </m:oMath>
                </a14:m>
                <a:r>
                  <a:rPr lang="de-DE" sz="2000" i="1" dirty="0">
                    <a:solidFill>
                      <a:schemeClr val="tx1"/>
                    </a:solidFill>
                    <a:latin typeface="Cambria Math"/>
                  </a:rPr>
                  <a:t>     </a:t>
                </a:r>
                <a:r>
                  <a:rPr lang="de-DE" sz="2000" dirty="0">
                    <a:solidFill>
                      <a:schemeClr val="tx1"/>
                    </a:solidFill>
                    <a:latin typeface="+mn-lt"/>
                  </a:rPr>
                  <a:t>und     </a:t>
                </a:r>
                <a14:m>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=1</m:t>
                        </m:r>
                      </m:e>
                    </m:d>
                    <m:r>
                      <a:rPr lang="de-DE" sz="2000" b="0" i="1" smtClean="0">
                        <a:solidFill>
                          <a:schemeClr val="tx1"/>
                        </a:solidFill>
                        <a:latin typeface="Cambria Math"/>
                      </a:rPr>
                      <m:t>=0.64</m:t>
                    </m:r>
                  </m:oMath>
                </a14:m>
                <a:endParaRPr lang="de-DE" sz="2000" i="1" dirty="0">
                  <a:solidFill>
                    <a:schemeClr val="tx1"/>
                  </a:solidFill>
                  <a:latin typeface="Cambria Math"/>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701535" y="1524854"/>
                <a:ext cx="5832648" cy="400110"/>
              </a:xfrm>
              <a:prstGeom prst="rect">
                <a:avLst/>
              </a:prstGeom>
              <a:blipFill rotWithShape="1">
                <a:blip r:embed="rId3"/>
                <a:stretch>
                  <a:fillRect t="-7576" b="-25758"/>
                </a:stretch>
              </a:blipFill>
            </p:spPr>
            <p:txBody>
              <a:bodyPr/>
              <a:lstStyle/>
              <a:p>
                <a:r>
                  <a:rPr lang="de-DE">
                    <a:noFill/>
                  </a:rPr>
                  <a:t> </a:t>
                </a:r>
              </a:p>
            </p:txBody>
          </p:sp>
        </mc:Fallback>
      </mc:AlternateContent>
      <p:sp>
        <p:nvSpPr>
          <p:cNvPr id="27" name="Textfeld 26"/>
          <p:cNvSpPr txBox="1"/>
          <p:nvPr/>
        </p:nvSpPr>
        <p:spPr>
          <a:xfrm>
            <a:off x="468311" y="2636912"/>
            <a:ext cx="7867102" cy="400110"/>
          </a:xfrm>
          <a:prstGeom prst="rect">
            <a:avLst/>
          </a:prstGeom>
          <a:noFill/>
        </p:spPr>
        <p:txBody>
          <a:bodyPr wrap="square" rtlCol="0">
            <a:spAutoFit/>
          </a:bodyPr>
          <a:lstStyle/>
          <a:p>
            <a:r>
              <a:rPr lang="de-DE" sz="2000" dirty="0">
                <a:latin typeface="+mn-lt"/>
              </a:rPr>
              <a:t>Ein Würfel wird zwei Mal unabhängig voneinander geworfen...</a:t>
            </a:r>
          </a:p>
        </p:txBody>
      </p:sp>
      <mc:AlternateContent xmlns:mc="http://schemas.openxmlformats.org/markup-compatibility/2006" xmlns:a14="http://schemas.microsoft.com/office/drawing/2010/main">
        <mc:Choice Requires="a14">
          <p:sp>
            <p:nvSpPr>
              <p:cNvPr id="28" name="Textfeld 27"/>
              <p:cNvSpPr txBox="1"/>
              <p:nvPr/>
            </p:nvSpPr>
            <p:spPr>
              <a:xfrm>
                <a:off x="1473303" y="3441053"/>
                <a:ext cx="3306680" cy="427618"/>
              </a:xfrm>
              <a:prstGeom prst="rect">
                <a:avLst/>
              </a:prstGeom>
              <a:noFill/>
            </p:spPr>
            <p:txBody>
              <a:bodyPr wrap="squar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sub>
                    </m:sSub>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rPr>
                          <m:t>𝑓</m:t>
                        </m:r>
                      </m:e>
                      <m:sub>
                        <m:r>
                          <a:rPr lang="de-DE" sz="2000" i="1">
                            <a:latin typeface="Cambria Math"/>
                          </a:rPr>
                          <m:t>𝑋</m:t>
                        </m:r>
                      </m:sub>
                    </m:sSub>
                  </m:oMath>
                </a14:m>
                <a:r>
                  <a:rPr lang="de-DE" sz="2000" i="1" dirty="0">
                    <a:solidFill>
                      <a:schemeClr val="tx1"/>
                    </a:solidFill>
                    <a:latin typeface="Cambria Math"/>
                  </a:rPr>
                  <a:t>   </a:t>
                </a:r>
                <a:r>
                  <a:rPr lang="de-DE" sz="2000" dirty="0">
                    <a:solidFill>
                      <a:schemeClr val="tx1"/>
                    </a:solidFill>
                    <a:latin typeface="+mn-lt"/>
                  </a:rPr>
                  <a:t>und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𝑌</m:t>
                        </m:r>
                        <m:r>
                          <a:rPr lang="de-DE" sz="2000" i="1">
                            <a:latin typeface="Cambria Math"/>
                          </a:rPr>
                          <m:t>|</m:t>
                        </m:r>
                        <m:r>
                          <a:rPr lang="de-DE" sz="2000" b="0" i="1" smtClean="0">
                            <a:latin typeface="Cambria Math"/>
                          </a:rPr>
                          <m:t>𝑋</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𝑌</m:t>
                        </m:r>
                      </m:sub>
                    </m:sSub>
                  </m:oMath>
                </a14:m>
                <a:r>
                  <a:rPr lang="de-DE" sz="2000" dirty="0">
                    <a:solidFill>
                      <a:schemeClr val="tx1"/>
                    </a:solidFill>
                    <a:latin typeface="+mn-lt"/>
                  </a:rPr>
                  <a:t>   </a:t>
                </a:r>
              </a:p>
            </p:txBody>
          </p:sp>
        </mc:Choice>
        <mc:Fallback xmlns="">
          <p:sp>
            <p:nvSpPr>
              <p:cNvPr id="28" name="Textfeld 27"/>
              <p:cNvSpPr txBox="1">
                <a:spLocks noRot="1" noChangeAspect="1" noMove="1" noResize="1" noEditPoints="1" noAdjustHandles="1" noChangeArrowheads="1" noChangeShapeType="1" noTextEdit="1"/>
              </p:cNvSpPr>
              <p:nvPr/>
            </p:nvSpPr>
            <p:spPr>
              <a:xfrm>
                <a:off x="1473303" y="3441053"/>
                <a:ext cx="3306680" cy="427618"/>
              </a:xfrm>
              <a:prstGeom prst="rect">
                <a:avLst/>
              </a:prstGeom>
              <a:blipFill rotWithShape="1">
                <a:blip r:embed="rId4"/>
                <a:stretch>
                  <a:fillRect l="-923" t="-7042" b="-16901"/>
                </a:stretch>
              </a:blipFill>
            </p:spPr>
            <p:txBody>
              <a:bodyPr/>
              <a:lstStyle/>
              <a:p>
                <a:r>
                  <a:rPr lang="de-DE">
                    <a:noFill/>
                  </a:rPr>
                  <a:t> </a:t>
                </a:r>
              </a:p>
            </p:txBody>
          </p:sp>
        </mc:Fallback>
      </mc:AlternateContent>
      <p:sp>
        <p:nvSpPr>
          <p:cNvPr id="29" name="Textfeld 28"/>
          <p:cNvSpPr txBox="1"/>
          <p:nvPr/>
        </p:nvSpPr>
        <p:spPr>
          <a:xfrm>
            <a:off x="467832" y="3869205"/>
            <a:ext cx="5455013" cy="400110"/>
          </a:xfrm>
          <a:prstGeom prst="rect">
            <a:avLst/>
          </a:prstGeom>
          <a:noFill/>
        </p:spPr>
        <p:txBody>
          <a:bodyPr wrap="square" rtlCol="0">
            <a:spAutoFit/>
          </a:bodyPr>
          <a:lstStyle/>
          <a:p>
            <a:r>
              <a:rPr lang="de-DE" sz="2000" dirty="0">
                <a:latin typeface="+mn-lt"/>
              </a:rPr>
              <a:t>Wie bereits ermittelt (</a:t>
            </a:r>
            <a:r>
              <a:rPr lang="de-DE" sz="2000">
                <a:latin typeface="+mn-lt"/>
              </a:rPr>
              <a:t>Folien 432, 452) </a:t>
            </a:r>
            <a:r>
              <a:rPr lang="de-DE" sz="2000" dirty="0">
                <a:latin typeface="+mn-lt"/>
              </a:rPr>
              <a:t>gilt:</a:t>
            </a:r>
          </a:p>
        </p:txBody>
      </p:sp>
      <mc:AlternateContent xmlns:mc="http://schemas.openxmlformats.org/markup-compatibility/2006" xmlns:a14="http://schemas.microsoft.com/office/drawing/2010/main">
        <mc:Choice Requires="a14">
          <p:sp>
            <p:nvSpPr>
              <p:cNvPr id="30" name="Textfeld 29"/>
              <p:cNvSpPr txBox="1"/>
              <p:nvPr/>
            </p:nvSpPr>
            <p:spPr>
              <a:xfrm>
                <a:off x="1455996" y="4268963"/>
                <a:ext cx="5907009"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e>
                    </m:d>
                    <m:r>
                      <a:rPr lang="de-DE" sz="2000" b="0" i="1" smtClean="0">
                        <a:solidFill>
                          <a:schemeClr val="tx1"/>
                        </a:solidFill>
                        <a:latin typeface="Cambria Math"/>
                      </a:rPr>
                      <m:t>=3.5</m:t>
                    </m:r>
                  </m:oMath>
                </a14:m>
                <a:r>
                  <a:rPr lang="de-DE" sz="2000" dirty="0">
                    <a:solidFill>
                      <a:schemeClr val="tx1"/>
                    </a:solidFill>
                    <a:latin typeface="+mn-lt"/>
                  </a:rPr>
                  <a:t>  und    </a:t>
                </a:r>
                <a14:m>
                  <m:oMath xmlns:m="http://schemas.openxmlformats.org/officeDocument/2006/math">
                    <m:r>
                      <a:rPr lang="de-DE" sz="2000" b="0" i="1" smtClean="0">
                        <a:latin typeface="Cambria Math"/>
                      </a:rPr>
                      <m:t>𝑉𝑎𝑟</m:t>
                    </m:r>
                    <m:d>
                      <m:dPr>
                        <m:ctrlPr>
                          <a:rPr lang="de-DE" sz="2000" i="1">
                            <a:latin typeface="Cambria Math" panose="02040503050406030204" pitchFamily="18" charset="0"/>
                          </a:rPr>
                        </m:ctrlPr>
                      </m:dPr>
                      <m:e>
                        <m:r>
                          <a:rPr lang="de-DE" sz="2000" i="1">
                            <a:latin typeface="Cambria Math"/>
                          </a:rPr>
                          <m:t>𝑋</m:t>
                        </m:r>
                      </m:e>
                    </m:d>
                    <m:r>
                      <a:rPr lang="de-DE" sz="2000" i="1">
                        <a:latin typeface="Cambria Math"/>
                      </a:rPr>
                      <m:t>=</m:t>
                    </m:r>
                    <m:r>
                      <a:rPr lang="de-DE" sz="2000" i="1">
                        <a:latin typeface="Cambria Math"/>
                      </a:rPr>
                      <m:t>𝑉𝑎𝑟</m:t>
                    </m:r>
                    <m:d>
                      <m:dPr>
                        <m:ctrlPr>
                          <a:rPr lang="de-DE" sz="2000" i="1">
                            <a:latin typeface="Cambria Math" panose="02040503050406030204" pitchFamily="18" charset="0"/>
                          </a:rPr>
                        </m:ctrlPr>
                      </m:dPr>
                      <m:e>
                        <m:r>
                          <a:rPr lang="de-DE" sz="2000" b="0" i="1" smtClean="0">
                            <a:latin typeface="Cambria Math"/>
                          </a:rPr>
                          <m:t>𝑌</m:t>
                        </m:r>
                      </m:e>
                    </m:d>
                    <m:r>
                      <a:rPr lang="de-DE" sz="2000" i="1">
                        <a:latin typeface="Cambria Math"/>
                      </a:rPr>
                      <m:t>=</m:t>
                    </m:r>
                    <m:r>
                      <a:rPr lang="de-DE" sz="2000" b="0" i="1" smtClean="0">
                        <a:latin typeface="Cambria Math"/>
                      </a:rPr>
                      <m:t>2.92</m:t>
                    </m:r>
                  </m:oMath>
                </a14:m>
                <a:endParaRPr lang="de-DE" sz="2000" dirty="0">
                  <a:solidFill>
                    <a:schemeClr val="tx1"/>
                  </a:solidFill>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455996" y="4268963"/>
                <a:ext cx="5907009" cy="400110"/>
              </a:xfrm>
              <a:prstGeom prst="rect">
                <a:avLst/>
              </a:prstGeom>
              <a:blipFill rotWithShape="1">
                <a:blip r:embed="rId5"/>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831546" y="5054112"/>
                <a:ext cx="590700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=1</m:t>
                          </m:r>
                        </m:e>
                      </m:d>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r>
                            <a:rPr lang="de-DE" sz="2000" b="0" i="1" smtClean="0">
                              <a:latin typeface="Cambria Math"/>
                            </a:rPr>
                            <m:t>𝑌</m:t>
                          </m:r>
                          <m:r>
                            <a:rPr lang="de-DE" sz="2000" i="1">
                              <a:latin typeface="Cambria Math"/>
                            </a:rPr>
                            <m:t>|</m:t>
                          </m:r>
                          <m:r>
                            <a:rPr lang="de-DE" sz="2000" b="0" i="1" smtClean="0">
                              <a:latin typeface="Cambria Math"/>
                            </a:rPr>
                            <m:t>𝑋</m:t>
                          </m:r>
                          <m:r>
                            <a:rPr lang="de-DE" sz="2000" i="1">
                              <a:latin typeface="Cambria Math"/>
                            </a:rPr>
                            <m:t>=</m:t>
                          </m:r>
                          <m:r>
                            <a:rPr lang="de-DE" sz="2000" b="0" i="1" smtClean="0">
                              <a:latin typeface="Cambria Math"/>
                            </a:rPr>
                            <m:t>2</m:t>
                          </m:r>
                        </m:e>
                      </m:d>
                      <m:r>
                        <a:rPr lang="de-DE" sz="2000" i="1">
                          <a:latin typeface="Cambria Math"/>
                        </a:rPr>
                        <m:t>=</m:t>
                      </m:r>
                      <m:r>
                        <a:rPr lang="de-DE" sz="2000" i="1" smtClean="0">
                          <a:latin typeface="Cambria Math"/>
                        </a:rPr>
                        <m:t>…</m:t>
                      </m:r>
                      <m:r>
                        <a:rPr lang="de-DE" sz="2000" b="0" i="1" smtClean="0">
                          <a:latin typeface="Cambria Math"/>
                        </a:rPr>
                        <m:t>=</m:t>
                      </m:r>
                      <m:r>
                        <a:rPr lang="de-DE" sz="2000" i="1">
                          <a:latin typeface="Cambria Math"/>
                        </a:rPr>
                        <m:t>𝐸</m:t>
                      </m:r>
                      <m:d>
                        <m:dPr>
                          <m:ctrlPr>
                            <a:rPr lang="de-DE" sz="2000" i="1">
                              <a:latin typeface="Cambria Math" panose="02040503050406030204" pitchFamily="18" charset="0"/>
                            </a:rPr>
                          </m:ctrlPr>
                        </m:dPr>
                        <m:e>
                          <m:r>
                            <a:rPr lang="de-DE" sz="2000" b="0" i="1" smtClean="0">
                              <a:latin typeface="Cambria Math"/>
                            </a:rPr>
                            <m:t>𝑌</m:t>
                          </m:r>
                          <m:r>
                            <a:rPr lang="de-DE" sz="2000" i="1">
                              <a:latin typeface="Cambria Math"/>
                            </a:rPr>
                            <m:t>|</m:t>
                          </m:r>
                          <m:r>
                            <a:rPr lang="de-DE" sz="2000" b="0" i="1" smtClean="0">
                              <a:latin typeface="Cambria Math"/>
                            </a:rPr>
                            <m:t>𝑋</m:t>
                          </m:r>
                          <m:r>
                            <a:rPr lang="de-DE" sz="2000" i="1">
                              <a:latin typeface="Cambria Math"/>
                            </a:rPr>
                            <m:t>=</m:t>
                          </m:r>
                          <m:r>
                            <a:rPr lang="de-DE" sz="2000" b="0" i="1" smtClean="0">
                              <a:latin typeface="Cambria Math"/>
                            </a:rPr>
                            <m:t>6</m:t>
                          </m:r>
                        </m:e>
                      </m:d>
                      <m:r>
                        <a:rPr lang="de-DE" sz="2000" b="0" i="1" smtClean="0">
                          <a:latin typeface="Cambria Math"/>
                        </a:rPr>
                        <m:t>=3.5</m:t>
                      </m:r>
                    </m:oMath>
                  </m:oMathPara>
                </a14:m>
                <a:endParaRPr lang="de-DE" sz="2000" dirty="0">
                  <a:solidFill>
                    <a:schemeClr val="tx1"/>
                  </a:solidFill>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831546" y="5054112"/>
                <a:ext cx="5907009" cy="400110"/>
              </a:xfrm>
              <a:prstGeom prst="rect">
                <a:avLst/>
              </a:prstGeom>
              <a:blipFill rotWithShape="1">
                <a:blip r:embed="rId6"/>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831546" y="5474593"/>
                <a:ext cx="726884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=1</m:t>
                          </m:r>
                        </m:e>
                      </m:d>
                      <m:r>
                        <a:rPr lang="de-DE" sz="2000" i="1">
                          <a:latin typeface="Cambria Math"/>
                        </a:rPr>
                        <m:t>=</m:t>
                      </m:r>
                      <m:r>
                        <a:rPr lang="de-DE" sz="2000" b="0" i="1" smtClean="0">
                          <a:latin typeface="Cambria Math"/>
                        </a:rPr>
                        <m:t>𝑉𝑎𝑟</m:t>
                      </m:r>
                      <m:d>
                        <m:dPr>
                          <m:ctrlPr>
                            <a:rPr lang="de-DE" sz="2000" i="1">
                              <a:latin typeface="Cambria Math" panose="02040503050406030204" pitchFamily="18" charset="0"/>
                            </a:rPr>
                          </m:ctrlPr>
                        </m:dPr>
                        <m:e>
                          <m:r>
                            <a:rPr lang="de-DE" sz="2000" b="0" i="1" smtClean="0">
                              <a:latin typeface="Cambria Math"/>
                            </a:rPr>
                            <m:t>𝑌</m:t>
                          </m:r>
                          <m:r>
                            <a:rPr lang="de-DE" sz="2000" i="1">
                              <a:latin typeface="Cambria Math"/>
                            </a:rPr>
                            <m:t>|</m:t>
                          </m:r>
                          <m:r>
                            <a:rPr lang="de-DE" sz="2000" b="0" i="1" smtClean="0">
                              <a:latin typeface="Cambria Math"/>
                            </a:rPr>
                            <m:t>𝑋</m:t>
                          </m:r>
                          <m:r>
                            <a:rPr lang="de-DE" sz="2000" i="1">
                              <a:latin typeface="Cambria Math"/>
                            </a:rPr>
                            <m:t>=</m:t>
                          </m:r>
                          <m:r>
                            <a:rPr lang="de-DE" sz="2000" b="0" i="1" smtClean="0">
                              <a:latin typeface="Cambria Math"/>
                            </a:rPr>
                            <m:t>2</m:t>
                          </m:r>
                        </m:e>
                      </m:d>
                      <m:r>
                        <a:rPr lang="de-DE" sz="2000" i="1">
                          <a:latin typeface="Cambria Math"/>
                        </a:rPr>
                        <m:t>=</m:t>
                      </m:r>
                      <m:r>
                        <a:rPr lang="de-DE" sz="2000" i="1" smtClean="0">
                          <a:latin typeface="Cambria Math"/>
                        </a:rPr>
                        <m:t>…</m:t>
                      </m:r>
                      <m:r>
                        <a:rPr lang="de-DE" sz="2000" b="0" i="1" smtClean="0">
                          <a:latin typeface="Cambria Math"/>
                        </a:rPr>
                        <m:t>=</m:t>
                      </m:r>
                      <m:r>
                        <a:rPr lang="de-DE" sz="2000" b="0" i="1" smtClean="0">
                          <a:latin typeface="Cambria Math"/>
                        </a:rPr>
                        <m:t>𝑉𝑎𝑟</m:t>
                      </m:r>
                      <m:d>
                        <m:dPr>
                          <m:ctrlPr>
                            <a:rPr lang="de-DE" sz="2000" i="1">
                              <a:latin typeface="Cambria Math" panose="02040503050406030204" pitchFamily="18" charset="0"/>
                            </a:rPr>
                          </m:ctrlPr>
                        </m:dPr>
                        <m:e>
                          <m:r>
                            <a:rPr lang="de-DE" sz="2000" b="0" i="1" smtClean="0">
                              <a:latin typeface="Cambria Math"/>
                            </a:rPr>
                            <m:t>𝑌</m:t>
                          </m:r>
                          <m:r>
                            <a:rPr lang="de-DE" sz="2000" i="1">
                              <a:latin typeface="Cambria Math"/>
                            </a:rPr>
                            <m:t>|</m:t>
                          </m:r>
                          <m:r>
                            <a:rPr lang="de-DE" sz="2000" b="0" i="1" smtClean="0">
                              <a:latin typeface="Cambria Math"/>
                            </a:rPr>
                            <m:t>𝑋</m:t>
                          </m:r>
                          <m:r>
                            <a:rPr lang="de-DE" sz="2000" i="1">
                              <a:latin typeface="Cambria Math"/>
                            </a:rPr>
                            <m:t>=</m:t>
                          </m:r>
                          <m:r>
                            <a:rPr lang="de-DE" sz="2000" b="0" i="1" smtClean="0">
                              <a:latin typeface="Cambria Math"/>
                            </a:rPr>
                            <m:t>6</m:t>
                          </m:r>
                        </m:e>
                      </m:d>
                      <m:r>
                        <a:rPr lang="de-DE" sz="2000" b="0" i="1" smtClean="0">
                          <a:latin typeface="Cambria Math"/>
                        </a:rPr>
                        <m:t>=2.92</m:t>
                      </m:r>
                    </m:oMath>
                  </m:oMathPara>
                </a14:m>
                <a:endParaRPr lang="de-DE" sz="2000" dirty="0">
                  <a:solidFill>
                    <a:schemeClr val="tx1"/>
                  </a:solidFill>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831546" y="5474593"/>
                <a:ext cx="7268846" cy="400110"/>
              </a:xfrm>
              <a:prstGeom prst="rect">
                <a:avLst/>
              </a:prstGeom>
              <a:blipFill rotWithShape="1">
                <a:blip r:embed="rId7"/>
                <a:stretch>
                  <a:fillRect b="-15152"/>
                </a:stretch>
              </a:blipFill>
            </p:spPr>
            <p:txBody>
              <a:bodyPr/>
              <a:lstStyle/>
              <a:p>
                <a:r>
                  <a:rPr lang="de-DE">
                    <a:noFill/>
                  </a:rPr>
                  <a:t> </a:t>
                </a:r>
              </a:p>
            </p:txBody>
          </p:sp>
        </mc:Fallback>
      </mc:AlternateContent>
    </p:spTree>
    <p:extLst>
      <p:ext uri="{BB962C8B-B14F-4D97-AF65-F5344CB8AC3E}">
        <p14:creationId xmlns:p14="http://schemas.microsoft.com/office/powerpoint/2010/main" val="3131780540"/>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464</a:t>
            </a:r>
            <a:endParaRPr lang="de-DE" sz="8000" b="1" dirty="0">
              <a:solidFill>
                <a:schemeClr val="tx1"/>
              </a:solidFill>
              <a:latin typeface="+mj-lt"/>
            </a:endParaRPr>
          </a:p>
        </p:txBody>
      </p:sp>
      <p:sp>
        <p:nvSpPr>
          <p:cNvPr id="7" name="Textfeld 6"/>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S2-a fortgesetzt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68312" y="2580862"/>
            <a:ext cx="7344048" cy="400110"/>
          </a:xfrm>
          <a:prstGeom prst="rect">
            <a:avLst/>
          </a:prstGeom>
          <a:noFill/>
        </p:spPr>
        <p:txBody>
          <a:bodyPr wrap="square" rtlCol="0">
            <a:spAutoFit/>
          </a:bodyPr>
          <a:lstStyle/>
          <a:p>
            <a:r>
              <a:rPr lang="de-DE" sz="2000" dirty="0">
                <a:latin typeface="+mn-lt"/>
              </a:rPr>
              <a:t>Dann lautet die bedingte Dichte von </a:t>
            </a:r>
            <a:r>
              <a:rPr lang="de-DE" sz="2000" i="1" dirty="0">
                <a:latin typeface="+mn-lt"/>
              </a:rPr>
              <a:t>Y</a:t>
            </a:r>
            <a:r>
              <a:rPr lang="de-DE" sz="2000" dirty="0">
                <a:latin typeface="+mn-lt"/>
              </a:rPr>
              <a:t> unter </a:t>
            </a:r>
            <a:r>
              <a:rPr lang="de-DE" sz="2000" i="1" dirty="0">
                <a:latin typeface="+mn-lt"/>
              </a:rPr>
              <a:t>X</a:t>
            </a:r>
            <a:r>
              <a:rPr lang="de-DE" sz="2000" dirty="0">
                <a:latin typeface="+mn-lt"/>
              </a:rPr>
              <a:t> = </a:t>
            </a:r>
            <a:r>
              <a:rPr lang="de-DE" sz="2000" i="1" dirty="0">
                <a:latin typeface="+mn-lt"/>
              </a:rPr>
              <a:t>x</a:t>
            </a:r>
            <a:r>
              <a:rPr lang="de-DE" sz="2000" dirty="0">
                <a:latin typeface="+mn-lt"/>
              </a:rPr>
              <a:t> (vgl. </a:t>
            </a:r>
            <a:r>
              <a:rPr lang="de-DE" sz="2000">
                <a:latin typeface="+mn-lt"/>
              </a:rPr>
              <a:t>Folie 377):</a:t>
            </a:r>
            <a:endParaRPr lang="de-DE" sz="2000" dirty="0">
              <a:latin typeface="+mn-lt"/>
            </a:endParaRPr>
          </a:p>
        </p:txBody>
      </p:sp>
      <p:sp>
        <p:nvSpPr>
          <p:cNvPr id="13" name="Textfeld 12"/>
          <p:cNvSpPr txBox="1"/>
          <p:nvPr/>
        </p:nvSpPr>
        <p:spPr>
          <a:xfrm>
            <a:off x="468313" y="3717032"/>
            <a:ext cx="7298838" cy="400110"/>
          </a:xfrm>
          <a:prstGeom prst="rect">
            <a:avLst/>
          </a:prstGeom>
          <a:noFill/>
        </p:spPr>
        <p:txBody>
          <a:bodyPr wrap="square" rtlCol="0">
            <a:spAutoFit/>
          </a:bodyPr>
          <a:lstStyle/>
          <a:p>
            <a:r>
              <a:rPr lang="de-DE" sz="2000" dirty="0">
                <a:latin typeface="+mn-lt"/>
              </a:rPr>
              <a:t>Daraus folgt allgemein</a:t>
            </a:r>
          </a:p>
        </p:txBody>
      </p:sp>
      <mc:AlternateContent xmlns:mc="http://schemas.openxmlformats.org/markup-compatibility/2006" xmlns:a14="http://schemas.microsoft.com/office/drawing/2010/main">
        <mc:Choice Requires="a14">
          <p:sp>
            <p:nvSpPr>
              <p:cNvPr id="15" name="Textfeld 14"/>
              <p:cNvSpPr txBox="1"/>
              <p:nvPr/>
            </p:nvSpPr>
            <p:spPr>
              <a:xfrm>
                <a:off x="874537" y="2057911"/>
                <a:ext cx="4976042" cy="42203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𝑋𝑌</m:t>
                          </m:r>
                        </m:sub>
                      </m:sSub>
                      <m:d>
                        <m:dPr>
                          <m:ctrlPr>
                            <a:rPr lang="de-DE" sz="2000" b="0" i="1" smtClean="0">
                              <a:latin typeface="Cambria Math" panose="02040503050406030204" pitchFamily="18" charset="0"/>
                            </a:rPr>
                          </m:ctrlPr>
                        </m:dPr>
                        <m:e>
                          <m:r>
                            <a:rPr lang="de-DE" sz="2000" b="0" i="1" smtClean="0">
                              <a:latin typeface="Cambria Math"/>
                            </a:rPr>
                            <m:t>𝑥</m:t>
                          </m:r>
                          <m:r>
                            <a:rPr lang="de-DE" sz="2000" b="0" i="1" smtClean="0">
                              <a:latin typeface="Cambria Math"/>
                            </a:rPr>
                            <m:t>,</m:t>
                          </m:r>
                          <m:r>
                            <a:rPr lang="de-DE" sz="2000" b="0" i="1" smtClean="0">
                              <a:latin typeface="Cambria Math"/>
                            </a:rPr>
                            <m:t>𝑦</m:t>
                          </m:r>
                        </m:e>
                      </m:d>
                      <m:r>
                        <a:rPr lang="de-DE" sz="2000" b="0" i="1" smtClean="0">
                          <a:latin typeface="Cambria Math"/>
                        </a:rPr>
                        <m:t>=</m:t>
                      </m:r>
                      <m:d>
                        <m:dPr>
                          <m:ctrlPr>
                            <a:rPr lang="de-DE" sz="2000" b="0" i="1" smtClean="0">
                              <a:latin typeface="Cambria Math" panose="02040503050406030204" pitchFamily="18" charset="0"/>
                            </a:rPr>
                          </m:ctrlPr>
                        </m:dPr>
                        <m:e>
                          <m:r>
                            <a:rPr lang="de-DE" sz="2000" b="0" i="1" smtClean="0">
                              <a:latin typeface="Cambria Math"/>
                            </a:rPr>
                            <m:t>0.5</m:t>
                          </m:r>
                          <m:r>
                            <a:rPr lang="de-DE" sz="2000" b="0" i="1" smtClean="0">
                              <a:latin typeface="Cambria Math"/>
                            </a:rPr>
                            <m:t>𝑥</m:t>
                          </m:r>
                          <m:r>
                            <a:rPr lang="de-DE" sz="2000" b="0" i="1" smtClean="0">
                              <a:latin typeface="Cambria Math"/>
                            </a:rPr>
                            <m:t>+0.25</m:t>
                          </m:r>
                          <m:r>
                            <a:rPr lang="de-DE" sz="2000" b="0" i="1" smtClean="0">
                              <a:latin typeface="Cambria Math"/>
                            </a:rPr>
                            <m:t>𝑦</m:t>
                          </m:r>
                        </m:e>
                      </m:d>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𝑥</m:t>
                          </m:r>
                        </m:e>
                      </m:d>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874537" y="2057911"/>
                <a:ext cx="4976042" cy="422039"/>
              </a:xfrm>
              <a:prstGeom prst="rect">
                <a:avLst/>
              </a:prstGeom>
              <a:blipFill rotWithShape="1">
                <a:blip r:embed="rId3"/>
                <a:stretch>
                  <a:fillRect b="-10145"/>
                </a:stretch>
              </a:blipFill>
            </p:spPr>
            <p:txBody>
              <a:bodyPr/>
              <a:lstStyle/>
              <a:p>
                <a:r>
                  <a:rPr lang="de-DE">
                    <a:noFill/>
                  </a:rPr>
                  <a:t> </a:t>
                </a:r>
              </a:p>
            </p:txBody>
          </p:sp>
        </mc:Fallback>
      </mc:AlternateContent>
      <p:sp>
        <p:nvSpPr>
          <p:cNvPr id="16" name="Textfeld 15"/>
          <p:cNvSpPr txBox="1"/>
          <p:nvPr/>
        </p:nvSpPr>
        <p:spPr>
          <a:xfrm>
            <a:off x="468313" y="1628800"/>
            <a:ext cx="7298838" cy="400110"/>
          </a:xfrm>
          <a:prstGeom prst="rect">
            <a:avLst/>
          </a:prstGeom>
          <a:noFill/>
        </p:spPr>
        <p:txBody>
          <a:bodyPr wrap="square" rtlCol="0">
            <a:spAutoFit/>
          </a:bodyPr>
          <a:lstStyle/>
          <a:p>
            <a:r>
              <a:rPr lang="de-DE" sz="2000" dirty="0">
                <a:latin typeface="+mn-lt"/>
              </a:rPr>
              <a:t>Seien </a:t>
            </a:r>
            <a:r>
              <a:rPr lang="de-DE" sz="2000" i="1" dirty="0">
                <a:latin typeface="+mn-lt"/>
              </a:rPr>
              <a:t>X</a:t>
            </a:r>
            <a:r>
              <a:rPr lang="de-DE" sz="2000" dirty="0">
                <a:latin typeface="+mn-lt"/>
              </a:rPr>
              <a:t> und </a:t>
            </a:r>
            <a:r>
              <a:rPr lang="de-DE" sz="2000" i="1" dirty="0">
                <a:latin typeface="+mn-lt"/>
              </a:rPr>
              <a:t>Y</a:t>
            </a:r>
            <a:r>
              <a:rPr lang="de-DE" sz="2000" dirty="0">
                <a:latin typeface="+mn-lt"/>
              </a:rPr>
              <a:t> gemeinsam stetig verteilt gemäß der Dichtefunktion</a:t>
            </a:r>
          </a:p>
        </p:txBody>
      </p:sp>
      <mc:AlternateContent xmlns:mc="http://schemas.openxmlformats.org/markup-compatibility/2006" xmlns:a14="http://schemas.microsoft.com/office/drawing/2010/main">
        <mc:Choice Requires="a14">
          <p:sp>
            <p:nvSpPr>
              <p:cNvPr id="18" name="Textfeld 17"/>
              <p:cNvSpPr txBox="1"/>
              <p:nvPr/>
            </p:nvSpPr>
            <p:spPr>
              <a:xfrm>
                <a:off x="962220" y="2980972"/>
                <a:ext cx="3920112" cy="6819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𝑌</m:t>
                          </m:r>
                          <m:r>
                            <a:rPr lang="de-DE" sz="2000" b="0" i="1" smtClean="0">
                              <a:latin typeface="Cambria Math"/>
                            </a:rPr>
                            <m:t>|</m:t>
                          </m:r>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𝑦</m:t>
                          </m:r>
                          <m:r>
                            <a:rPr lang="de-DE" sz="2000" b="0" i="1" smtClean="0">
                              <a:latin typeface="Cambria Math"/>
                            </a:rPr>
                            <m:t>|</m:t>
                          </m:r>
                          <m:r>
                            <a:rPr lang="de-DE" sz="2000" b="0" i="1" smtClean="0">
                              <a:latin typeface="Cambria Math"/>
                            </a:rPr>
                            <m:t>𝑥</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0.5</m:t>
                          </m:r>
                          <m:r>
                            <a:rPr lang="de-DE" sz="2000" b="0" i="1" smtClean="0">
                              <a:latin typeface="Cambria Math"/>
                            </a:rPr>
                            <m:t>𝑥</m:t>
                          </m:r>
                          <m:r>
                            <a:rPr lang="de-DE" sz="2000" b="0" i="1" smtClean="0">
                              <a:latin typeface="Cambria Math"/>
                            </a:rPr>
                            <m:t>+0.25</m:t>
                          </m:r>
                          <m:r>
                            <a:rPr lang="de-DE" sz="2000" b="0" i="1" smtClean="0">
                              <a:latin typeface="Cambria Math"/>
                            </a:rPr>
                            <m:t>𝑦</m:t>
                          </m:r>
                        </m:num>
                        <m:den>
                          <m:r>
                            <a:rPr lang="de-DE" sz="2000" b="0" i="1" smtClean="0">
                              <a:latin typeface="Cambria Math"/>
                            </a:rPr>
                            <m:t>𝑥</m:t>
                          </m:r>
                          <m:r>
                            <a:rPr lang="de-DE" sz="2000" b="0" i="1" smtClean="0">
                              <a:latin typeface="Cambria Math"/>
                            </a:rPr>
                            <m:t>+0.5</m:t>
                          </m:r>
                        </m:den>
                      </m:f>
                      <m:sSub>
                        <m:sSubPr>
                          <m:ctrlPr>
                            <a:rPr lang="de-DE" sz="2000" i="1">
                              <a:latin typeface="Cambria Math" panose="02040503050406030204" pitchFamily="18" charset="0"/>
                            </a:rPr>
                          </m:ctrlPr>
                        </m:sSubPr>
                        <m:e>
                          <m:r>
                            <a:rPr lang="de-DE" sz="2000" i="1">
                              <a:latin typeface="Cambria Math"/>
                            </a:rPr>
                            <m:t>𝐼</m:t>
                          </m:r>
                        </m:e>
                        <m:sub>
                          <m:d>
                            <m:dPr>
                              <m:begChr m:val="["/>
                              <m:endChr m:val="]"/>
                              <m:ctrlPr>
                                <a:rPr lang="de-DE" sz="2000" i="1">
                                  <a:latin typeface="Cambria Math" panose="02040503050406030204" pitchFamily="18" charset="0"/>
                                </a:rPr>
                              </m:ctrlPr>
                            </m:dPr>
                            <m:e>
                              <m:r>
                                <a:rPr lang="de-DE" sz="2000" i="1">
                                  <a:latin typeface="Cambria Math"/>
                                </a:rPr>
                                <m:t>0,</m:t>
                              </m:r>
                              <m:r>
                                <a:rPr lang="de-DE" sz="2000" b="0" i="1" smtClean="0">
                                  <a:latin typeface="Cambria Math"/>
                                </a:rPr>
                                <m:t>2</m:t>
                              </m:r>
                            </m:e>
                          </m:d>
                        </m:sub>
                      </m:sSub>
                      <m:d>
                        <m:dPr>
                          <m:ctrlPr>
                            <a:rPr lang="de-DE" sz="2000" i="1">
                              <a:latin typeface="Cambria Math" panose="02040503050406030204" pitchFamily="18" charset="0"/>
                            </a:rPr>
                          </m:ctrlPr>
                        </m:dPr>
                        <m:e>
                          <m:r>
                            <a:rPr lang="de-DE" sz="2000" b="0" i="1" smtClean="0">
                              <a:latin typeface="Cambria Math"/>
                            </a:rPr>
                            <m:t>𝑦</m:t>
                          </m:r>
                        </m:e>
                      </m:d>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962220" y="2980972"/>
                <a:ext cx="3920112" cy="681982"/>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788024" y="3128476"/>
                <a:ext cx="1812400" cy="400110"/>
              </a:xfrm>
              <a:prstGeom prst="rect">
                <a:avLst/>
              </a:prstGeom>
              <a:noFill/>
            </p:spPr>
            <p:txBody>
              <a:bodyPr wrap="square" rtlCol="0">
                <a:spAutoFit/>
              </a:bodyPr>
              <a:lstStyle/>
              <a:p>
                <a:r>
                  <a:rPr lang="de-DE" sz="2000" dirty="0">
                    <a:latin typeface="+mn-lt"/>
                  </a:rPr>
                  <a:t>für  </a:t>
                </a:r>
                <a14:m>
                  <m:oMath xmlns:m="http://schemas.openxmlformats.org/officeDocument/2006/math">
                    <m:r>
                      <a:rPr lang="de-DE" sz="2000" b="0" i="1" smtClean="0">
                        <a:latin typeface="Cambria Math"/>
                        <a:ea typeface="Cambria Math"/>
                      </a:rPr>
                      <m:t>𝑥</m:t>
                    </m:r>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0, 1</m:t>
                        </m:r>
                      </m:e>
                    </m:d>
                  </m:oMath>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788024" y="3128476"/>
                <a:ext cx="1812400" cy="400110"/>
              </a:xfrm>
              <a:prstGeom prst="rect">
                <a:avLst/>
              </a:prstGeom>
              <a:blipFill rotWithShape="1">
                <a:blip r:embed="rId5"/>
                <a:stretch>
                  <a:fillRect l="-335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839311" y="4117142"/>
                <a:ext cx="7465377" cy="7843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m:t>
                          </m:r>
                          <m:r>
                            <a:rPr lang="de-DE" sz="2000" b="0" i="1" smtClean="0">
                              <a:latin typeface="Cambria Math"/>
                            </a:rPr>
                            <m:t>𝑥</m:t>
                          </m:r>
                        </m:e>
                      </m:d>
                      <m:r>
                        <a:rPr lang="de-DE" sz="2000" b="0" i="1" smtClean="0">
                          <a:latin typeface="Cambria Math"/>
                        </a:rPr>
                        <m:t>=</m:t>
                      </m:r>
                      <m:nary>
                        <m:naryPr>
                          <m:ctrlPr>
                            <a:rPr lang="de-DE" sz="2000" b="0" i="1" smtClean="0">
                              <a:latin typeface="Cambria Math" panose="02040503050406030204" pitchFamily="18" charset="0"/>
                            </a:rPr>
                          </m:ctrlPr>
                        </m:naryPr>
                        <m:sub>
                          <m:r>
                            <m:rPr>
                              <m:brk m:alnAt="23"/>
                            </m:rPr>
                            <a:rPr lang="de-DE" sz="2000" b="0" i="1" smtClean="0">
                              <a:latin typeface="Cambria Math"/>
                            </a:rPr>
                            <m:t>−</m:t>
                          </m:r>
                          <m:r>
                            <a:rPr lang="de-DE" sz="2000" b="0" i="1" smtClean="0">
                              <a:latin typeface="Cambria Math"/>
                              <a:ea typeface="Cambria Math"/>
                            </a:rPr>
                            <m:t>∞</m:t>
                          </m:r>
                        </m:sub>
                        <m:sup>
                          <m:r>
                            <a:rPr lang="de-DE" sz="2000" b="0" i="1" smtClean="0">
                              <a:latin typeface="Cambria Math"/>
                              <a:ea typeface="Cambria Math"/>
                            </a:rPr>
                            <m:t>∞</m:t>
                          </m:r>
                        </m:sup>
                        <m:e>
                          <m:r>
                            <a:rPr lang="de-DE" sz="2000" b="0" i="1" smtClean="0">
                              <a:latin typeface="Cambria Math"/>
                            </a:rPr>
                            <m:t>𝑦</m:t>
                          </m:r>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𝑌</m:t>
                              </m:r>
                              <m:r>
                                <a:rPr lang="de-DE" sz="2000" b="0" i="1" smtClean="0">
                                  <a:latin typeface="Cambria Math"/>
                                </a:rPr>
                                <m:t>|</m:t>
                              </m:r>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𝑦</m:t>
                              </m:r>
                              <m:r>
                                <a:rPr lang="de-DE" sz="2000" b="0" i="1" smtClean="0">
                                  <a:latin typeface="Cambria Math"/>
                                </a:rPr>
                                <m:t>|</m:t>
                              </m:r>
                              <m:r>
                                <a:rPr lang="de-DE" sz="2000" b="0" i="1" smtClean="0">
                                  <a:latin typeface="Cambria Math"/>
                                </a:rPr>
                                <m:t>𝑥</m:t>
                              </m:r>
                            </m:e>
                          </m:d>
                          <m:r>
                            <a:rPr lang="de-DE" sz="2000" b="0" i="1" smtClean="0">
                              <a:latin typeface="Cambria Math"/>
                            </a:rPr>
                            <m:t> </m:t>
                          </m:r>
                          <m:r>
                            <a:rPr lang="de-DE" sz="2000" b="0" i="1" smtClean="0">
                              <a:latin typeface="Cambria Math"/>
                            </a:rPr>
                            <m:t>𝑑𝑦</m:t>
                          </m:r>
                        </m:e>
                      </m:nary>
                      <m:r>
                        <a:rPr lang="de-DE" sz="2000" b="0" i="1" smtClean="0">
                          <a:latin typeface="Cambria Math"/>
                        </a:rPr>
                        <m:t>=</m:t>
                      </m:r>
                      <m:f>
                        <m:fPr>
                          <m:ctrlPr>
                            <a:rPr lang="de-DE" sz="2000" i="1">
                              <a:latin typeface="Cambria Math" panose="02040503050406030204" pitchFamily="18" charset="0"/>
                            </a:rPr>
                          </m:ctrlPr>
                        </m:fPr>
                        <m:num>
                          <m:r>
                            <a:rPr lang="de-DE" sz="2000" b="0" i="1" smtClean="0">
                              <a:latin typeface="Cambria Math"/>
                            </a:rPr>
                            <m:t>1</m:t>
                          </m:r>
                        </m:num>
                        <m:den>
                          <m:r>
                            <a:rPr lang="de-DE" sz="2000" i="1">
                              <a:latin typeface="Cambria Math"/>
                            </a:rPr>
                            <m:t>𝑥</m:t>
                          </m:r>
                          <m:r>
                            <a:rPr lang="de-DE" sz="2000" i="1">
                              <a:latin typeface="Cambria Math"/>
                            </a:rPr>
                            <m:t>+0.5</m:t>
                          </m:r>
                        </m:den>
                      </m:f>
                      <m:nary>
                        <m:naryPr>
                          <m:ctrlPr>
                            <a:rPr lang="de-DE" sz="2000" i="1" smtClean="0">
                              <a:latin typeface="Cambria Math" panose="02040503050406030204" pitchFamily="18" charset="0"/>
                            </a:rPr>
                          </m:ctrlPr>
                        </m:naryPr>
                        <m:sub>
                          <m:r>
                            <a:rPr lang="de-DE" sz="2000" b="0" i="1" smtClean="0">
                              <a:latin typeface="Cambria Math"/>
                              <a:ea typeface="Cambria Math"/>
                            </a:rPr>
                            <m:t>0</m:t>
                          </m:r>
                        </m:sub>
                        <m:sup>
                          <m:r>
                            <a:rPr lang="de-DE" sz="2000" b="0" i="1" smtClean="0">
                              <a:latin typeface="Cambria Math"/>
                              <a:ea typeface="Cambria Math"/>
                            </a:rPr>
                            <m:t>2</m:t>
                          </m:r>
                        </m:sup>
                        <m:e>
                          <m:r>
                            <a:rPr lang="de-DE" sz="2000" i="1">
                              <a:latin typeface="Cambria Math"/>
                            </a:rPr>
                            <m:t>0.5</m:t>
                          </m:r>
                          <m:r>
                            <a:rPr lang="de-DE" sz="2000" i="1">
                              <a:latin typeface="Cambria Math"/>
                            </a:rPr>
                            <m:t>𝑥𝑦</m:t>
                          </m:r>
                          <m:r>
                            <a:rPr lang="de-DE" sz="2000" i="1">
                              <a:latin typeface="Cambria Math"/>
                            </a:rPr>
                            <m:t>+0.25</m:t>
                          </m:r>
                          <m:sSup>
                            <m:sSupPr>
                              <m:ctrlPr>
                                <a:rPr lang="de-DE" sz="2000" i="1" smtClean="0">
                                  <a:latin typeface="Cambria Math" panose="02040503050406030204" pitchFamily="18" charset="0"/>
                                </a:rPr>
                              </m:ctrlPr>
                            </m:sSupPr>
                            <m:e>
                              <m:r>
                                <a:rPr lang="de-DE" sz="2000" b="0" i="1" smtClean="0">
                                  <a:latin typeface="Cambria Math"/>
                                </a:rPr>
                                <m:t>𝑦</m:t>
                              </m:r>
                            </m:e>
                            <m:sup>
                              <m:r>
                                <a:rPr lang="de-DE" sz="2000" b="0" i="1" smtClean="0">
                                  <a:latin typeface="Cambria Math"/>
                                </a:rPr>
                                <m:t>2</m:t>
                              </m:r>
                            </m:sup>
                          </m:sSup>
                          <m:r>
                            <a:rPr lang="de-DE" sz="2000" i="1">
                              <a:latin typeface="Cambria Math"/>
                            </a:rPr>
                            <m:t>𝑑𝑦</m:t>
                          </m:r>
                        </m:e>
                      </m:nary>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839311" y="4117142"/>
                <a:ext cx="7465377" cy="784382"/>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2207104" y="4920434"/>
                <a:ext cx="3446392" cy="81560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f>
                        <m:fPr>
                          <m:ctrlPr>
                            <a:rPr lang="de-DE" sz="2000" i="1">
                              <a:latin typeface="Cambria Math" panose="02040503050406030204" pitchFamily="18" charset="0"/>
                            </a:rPr>
                          </m:ctrlPr>
                        </m:fPr>
                        <m:num>
                          <m:r>
                            <a:rPr lang="de-DE" sz="2000" b="0" i="1" smtClean="0">
                              <a:latin typeface="Cambria Math"/>
                            </a:rPr>
                            <m:t>1</m:t>
                          </m:r>
                        </m:num>
                        <m:den>
                          <m:r>
                            <a:rPr lang="de-DE" sz="2000" i="1">
                              <a:latin typeface="Cambria Math"/>
                            </a:rPr>
                            <m:t>𝑥</m:t>
                          </m:r>
                          <m:r>
                            <a:rPr lang="de-DE" sz="2000" i="1">
                              <a:latin typeface="Cambria Math"/>
                            </a:rPr>
                            <m:t>+0.5</m:t>
                          </m:r>
                        </m:den>
                      </m:f>
                      <m:sSubSup>
                        <m:sSubSupPr>
                          <m:ctrlPr>
                            <a:rPr lang="de-DE" sz="2000" i="1" smtClean="0">
                              <a:latin typeface="Cambria Math" panose="02040503050406030204" pitchFamily="18" charset="0"/>
                            </a:rPr>
                          </m:ctrlPr>
                        </m:sSubSupPr>
                        <m:e>
                          <m:d>
                            <m:dPr>
                              <m:begChr m:val="["/>
                              <m:endChr m:val="]"/>
                              <m:ctrlPr>
                                <a:rPr lang="de-DE" sz="2000" i="1" smtClean="0">
                                  <a:latin typeface="Cambria Math" panose="02040503050406030204" pitchFamily="18" charset="0"/>
                                </a:rPr>
                              </m:ctrlPr>
                            </m:dPr>
                            <m:e>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4</m:t>
                                  </m:r>
                                </m:den>
                              </m:f>
                              <m:r>
                                <a:rPr lang="de-DE" sz="2000" b="0" i="1" smtClean="0">
                                  <a:latin typeface="Cambria Math"/>
                                </a:rPr>
                                <m:t>𝑥</m:t>
                              </m:r>
                              <m:sSup>
                                <m:sSupPr>
                                  <m:ctrlPr>
                                    <a:rPr lang="de-DE" sz="2000" b="0" i="1" smtClean="0">
                                      <a:latin typeface="Cambria Math" panose="02040503050406030204" pitchFamily="18" charset="0"/>
                                    </a:rPr>
                                  </m:ctrlPr>
                                </m:sSupPr>
                                <m:e>
                                  <m:r>
                                    <a:rPr lang="de-DE" sz="2000" b="0" i="1" smtClean="0">
                                      <a:latin typeface="Cambria Math"/>
                                    </a:rPr>
                                    <m:t>𝑦</m:t>
                                  </m:r>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12</m:t>
                                  </m:r>
                                </m:den>
                              </m:f>
                              <m:sSup>
                                <m:sSupPr>
                                  <m:ctrlPr>
                                    <a:rPr lang="de-DE" sz="2000" b="0" i="1" smtClean="0">
                                      <a:latin typeface="Cambria Math" panose="02040503050406030204" pitchFamily="18" charset="0"/>
                                    </a:rPr>
                                  </m:ctrlPr>
                                </m:sSupPr>
                                <m:e>
                                  <m:r>
                                    <a:rPr lang="de-DE" sz="2000" b="0" i="1" smtClean="0">
                                      <a:latin typeface="Cambria Math"/>
                                    </a:rPr>
                                    <m:t>𝑦</m:t>
                                  </m:r>
                                </m:e>
                                <m:sup>
                                  <m:r>
                                    <a:rPr lang="de-DE" sz="2000" b="0" i="1" smtClean="0">
                                      <a:latin typeface="Cambria Math"/>
                                    </a:rPr>
                                    <m:t>3</m:t>
                                  </m:r>
                                </m:sup>
                              </m:sSup>
                            </m:e>
                          </m:d>
                        </m:e>
                        <m:sub>
                          <m:r>
                            <a:rPr lang="de-DE" sz="2000" b="0" i="1" smtClean="0">
                              <a:latin typeface="Cambria Math"/>
                            </a:rPr>
                            <m:t>𝑦</m:t>
                          </m:r>
                          <m:r>
                            <a:rPr lang="de-DE" sz="2000" b="0" i="1" smtClean="0">
                              <a:latin typeface="Cambria Math"/>
                            </a:rPr>
                            <m:t>=0</m:t>
                          </m:r>
                        </m:sub>
                        <m:sup>
                          <m:r>
                            <a:rPr lang="de-DE" sz="2000" b="0" i="1" smtClean="0">
                              <a:latin typeface="Cambria Math"/>
                            </a:rPr>
                            <m:t>𝑦</m:t>
                          </m:r>
                          <m:r>
                            <a:rPr lang="de-DE" sz="2000" b="0" i="1" smtClean="0">
                              <a:latin typeface="Cambria Math"/>
                            </a:rPr>
                            <m:t>=2</m:t>
                          </m:r>
                        </m:sup>
                      </m:sSubSup>
                    </m:oMath>
                  </m:oMathPara>
                </a14:m>
                <a:endParaRPr lang="de-DE" sz="2000" dirty="0"/>
              </a:p>
            </p:txBody>
          </p:sp>
        </mc:Choice>
        <mc:Fallback xmlns="">
          <p:sp>
            <p:nvSpPr>
              <p:cNvPr id="24" name="Textfeld 23"/>
              <p:cNvSpPr txBox="1">
                <a:spLocks noRot="1" noChangeAspect="1" noMove="1" noResize="1" noEditPoints="1" noAdjustHandles="1" noChangeArrowheads="1" noChangeShapeType="1" noTextEdit="1"/>
              </p:cNvSpPr>
              <p:nvPr/>
            </p:nvSpPr>
            <p:spPr>
              <a:xfrm>
                <a:off x="2207104" y="4920434"/>
                <a:ext cx="3446392" cy="815608"/>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2206908" y="5736042"/>
                <a:ext cx="1379545" cy="6819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𝑥</m:t>
                          </m:r>
                          <m:r>
                            <a:rPr lang="de-DE" sz="2000" b="0" i="1" smtClean="0">
                              <a:latin typeface="Cambria Math"/>
                            </a:rPr>
                            <m:t>+2/3</m:t>
                          </m:r>
                        </m:num>
                        <m:den>
                          <m:r>
                            <a:rPr lang="de-DE" sz="2000" b="0" i="1" smtClean="0">
                              <a:latin typeface="Cambria Math"/>
                            </a:rPr>
                            <m:t>𝑥</m:t>
                          </m:r>
                          <m:r>
                            <a:rPr lang="de-DE" sz="2000" b="0" i="1" smtClean="0">
                              <a:latin typeface="Cambria Math"/>
                            </a:rPr>
                            <m:t>+0.5</m:t>
                          </m:r>
                        </m:den>
                      </m:f>
                    </m:oMath>
                  </m:oMathPara>
                </a14:m>
                <a:endParaRPr lang="de-DE" sz="2000" dirty="0"/>
              </a:p>
            </p:txBody>
          </p:sp>
        </mc:Choice>
        <mc:Fallback xmlns="">
          <p:sp>
            <p:nvSpPr>
              <p:cNvPr id="25" name="Textfeld 24"/>
              <p:cNvSpPr txBox="1">
                <a:spLocks noRot="1" noChangeAspect="1" noMove="1" noResize="1" noEditPoints="1" noAdjustHandles="1" noChangeArrowheads="1" noChangeShapeType="1" noTextEdit="1"/>
              </p:cNvSpPr>
              <p:nvPr/>
            </p:nvSpPr>
            <p:spPr>
              <a:xfrm>
                <a:off x="2206908" y="5736042"/>
                <a:ext cx="1379545" cy="681982"/>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805870962"/>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465</a:t>
            </a:r>
            <a:endParaRPr lang="de-DE" sz="8000" b="1" dirty="0">
              <a:solidFill>
                <a:schemeClr val="tx1"/>
              </a:solidFill>
              <a:latin typeface="+mj-lt"/>
            </a:endParaRPr>
          </a:p>
        </p:txBody>
      </p:sp>
      <p:sp>
        <p:nvSpPr>
          <p:cNvPr id="8" name="Textfeld 7"/>
          <p:cNvSpPr txBox="1"/>
          <p:nvPr/>
        </p:nvSpPr>
        <p:spPr>
          <a:xfrm>
            <a:off x="468313" y="2087240"/>
            <a:ext cx="5670890" cy="400110"/>
          </a:xfrm>
          <a:prstGeom prst="rect">
            <a:avLst/>
          </a:prstGeom>
          <a:noFill/>
        </p:spPr>
        <p:txBody>
          <a:bodyPr wrap="square" rtlCol="0">
            <a:spAutoFit/>
          </a:bodyPr>
          <a:lstStyle/>
          <a:p>
            <a:r>
              <a:rPr lang="de-DE" sz="2000" dirty="0">
                <a:latin typeface="+mn-lt"/>
              </a:rPr>
              <a:t>Weiter folgen mit</a:t>
            </a:r>
          </a:p>
        </p:txBody>
      </p:sp>
      <p:sp>
        <p:nvSpPr>
          <p:cNvPr id="9" name="Textfeld 8"/>
          <p:cNvSpPr txBox="1"/>
          <p:nvPr/>
        </p:nvSpPr>
        <p:spPr>
          <a:xfrm>
            <a:off x="468311" y="5013176"/>
            <a:ext cx="5543849" cy="400110"/>
          </a:xfrm>
          <a:prstGeom prst="rect">
            <a:avLst/>
          </a:prstGeom>
          <a:noFill/>
        </p:spPr>
        <p:txBody>
          <a:bodyPr wrap="square" rtlCol="0">
            <a:spAutoFit/>
          </a:bodyPr>
          <a:lstStyle/>
          <a:p>
            <a:r>
              <a:rPr lang="de-DE" sz="2000" dirty="0">
                <a:latin typeface="+mn-lt"/>
              </a:rPr>
              <a:t>mittels Verschiebungsformel z. B. die Resultate</a:t>
            </a:r>
          </a:p>
        </p:txBody>
      </p:sp>
      <p:sp>
        <p:nvSpPr>
          <p:cNvPr id="15" name="Textfeld 14"/>
          <p:cNvSpPr txBox="1"/>
          <p:nvPr/>
        </p:nvSpPr>
        <p:spPr>
          <a:xfrm>
            <a:off x="468313" y="1124744"/>
            <a:ext cx="3239591" cy="400110"/>
          </a:xfrm>
          <a:prstGeom prst="rect">
            <a:avLst/>
          </a:prstGeom>
          <a:noFill/>
        </p:spPr>
        <p:txBody>
          <a:bodyPr wrap="square" rtlCol="0">
            <a:spAutoFit/>
          </a:bodyPr>
          <a:lstStyle/>
          <a:p>
            <a:r>
              <a:rPr lang="de-DE" sz="2000" dirty="0">
                <a:latin typeface="+mn-lt"/>
              </a:rPr>
              <a:t>Speziell folgt daraus z. B. </a:t>
            </a:r>
          </a:p>
        </p:txBody>
      </p:sp>
      <mc:AlternateContent xmlns:mc="http://schemas.openxmlformats.org/markup-compatibility/2006" xmlns:a14="http://schemas.microsoft.com/office/drawing/2010/main">
        <mc:Choice Requires="a14">
          <p:sp>
            <p:nvSpPr>
              <p:cNvPr id="16" name="Textfeld 15"/>
              <p:cNvSpPr txBox="1"/>
              <p:nvPr/>
            </p:nvSpPr>
            <p:spPr>
              <a:xfrm>
                <a:off x="792986" y="1537829"/>
                <a:ext cx="232730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=0</m:t>
                          </m:r>
                        </m:e>
                      </m:d>
                      <m:r>
                        <a:rPr lang="de-DE" sz="2000" b="0" i="1" smtClean="0">
                          <a:latin typeface="Cambria Math"/>
                        </a:rPr>
                        <m:t>=4/3,</m:t>
                      </m:r>
                    </m:oMath>
                  </m:oMathPara>
                </a14:m>
                <a:endParaRPr lang="de-DE" sz="2000" dirty="0"/>
              </a:p>
            </p:txBody>
          </p:sp>
        </mc:Choice>
        <mc:Fallback xmlns="">
          <p:sp>
            <p:nvSpPr>
              <p:cNvPr id="16" name="Textfeld 15"/>
              <p:cNvSpPr txBox="1">
                <a:spLocks noRot="1" noChangeAspect="1" noMove="1" noResize="1" noEditPoints="1" noAdjustHandles="1" noChangeArrowheads="1" noChangeShapeType="1" noTextEdit="1"/>
              </p:cNvSpPr>
              <p:nvPr/>
            </p:nvSpPr>
            <p:spPr>
              <a:xfrm>
                <a:off x="792986" y="1537829"/>
                <a:ext cx="2327304" cy="400110"/>
              </a:xfrm>
              <a:prstGeom prst="rect">
                <a:avLst/>
              </a:prstGeom>
              <a:blipFill rotWithShape="1">
                <a:blip r:embed="rId3"/>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3172888" y="1528812"/>
                <a:ext cx="252287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=0.5</m:t>
                          </m:r>
                        </m:e>
                      </m:d>
                      <m:r>
                        <a:rPr lang="de-DE" sz="2000" b="0" i="1" smtClean="0">
                          <a:latin typeface="Cambria Math"/>
                        </a:rPr>
                        <m:t>=7/6,</m:t>
                      </m:r>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3172888" y="1528812"/>
                <a:ext cx="2522870" cy="400110"/>
              </a:xfrm>
              <a:prstGeom prst="rect">
                <a:avLst/>
              </a:prstGeom>
              <a:blipFill rotWithShape="1">
                <a:blip r:embed="rId4"/>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5850064" y="1524854"/>
                <a:ext cx="2417072"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=1</m:t>
                          </m:r>
                        </m:e>
                      </m:d>
                      <m:r>
                        <a:rPr lang="de-DE" sz="2000" b="0" i="1" smtClean="0">
                          <a:latin typeface="Cambria Math"/>
                        </a:rPr>
                        <m:t>=10/9</m:t>
                      </m:r>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5850064" y="1524854"/>
                <a:ext cx="2417072" cy="400110"/>
              </a:xfrm>
              <a:prstGeom prst="rect">
                <a:avLst/>
              </a:prstGeom>
              <a:blipFill rotWithShape="1">
                <a:blip r:embed="rId5"/>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821916" y="2487350"/>
                <a:ext cx="7853772" cy="78438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r>
                                <a:rPr lang="de-DE" sz="2000" b="0" i="1" smtClean="0">
                                  <a:latin typeface="Cambria Math"/>
                                </a:rPr>
                                <m:t>𝑌</m:t>
                              </m:r>
                            </m:e>
                            <m:sup>
                              <m:r>
                                <a:rPr lang="de-DE" sz="2000" b="0" i="1" smtClean="0">
                                  <a:latin typeface="Cambria Math"/>
                                </a:rPr>
                                <m:t>2</m:t>
                              </m:r>
                            </m:sup>
                          </m:sSup>
                          <m:r>
                            <a:rPr lang="de-DE" sz="2000" b="0" i="1" smtClean="0">
                              <a:latin typeface="Cambria Math"/>
                            </a:rPr>
                            <m:t>|</m:t>
                          </m:r>
                          <m:r>
                            <a:rPr lang="de-DE" sz="2000" b="0" i="1" smtClean="0">
                              <a:latin typeface="Cambria Math"/>
                            </a:rPr>
                            <m:t>𝑋</m:t>
                          </m:r>
                          <m:r>
                            <a:rPr lang="de-DE" sz="2000" b="0" i="1" smtClean="0">
                              <a:latin typeface="Cambria Math"/>
                            </a:rPr>
                            <m:t>=</m:t>
                          </m:r>
                          <m:r>
                            <a:rPr lang="de-DE" sz="2000" b="0" i="1" smtClean="0">
                              <a:latin typeface="Cambria Math"/>
                            </a:rPr>
                            <m:t>𝑥</m:t>
                          </m:r>
                        </m:e>
                      </m:d>
                      <m:r>
                        <a:rPr lang="de-DE" sz="2000" b="0" i="1" smtClean="0">
                          <a:latin typeface="Cambria Math"/>
                        </a:rPr>
                        <m:t>=</m:t>
                      </m:r>
                      <m:nary>
                        <m:naryPr>
                          <m:ctrlPr>
                            <a:rPr lang="de-DE" sz="2000" b="0" i="1" smtClean="0">
                              <a:latin typeface="Cambria Math" panose="02040503050406030204" pitchFamily="18" charset="0"/>
                            </a:rPr>
                          </m:ctrlPr>
                        </m:naryPr>
                        <m:sub>
                          <m:r>
                            <m:rPr>
                              <m:brk m:alnAt="23"/>
                            </m:rPr>
                            <a:rPr lang="de-DE" sz="2000" b="0" i="1" smtClean="0">
                              <a:latin typeface="Cambria Math"/>
                            </a:rPr>
                            <m:t>−</m:t>
                          </m:r>
                          <m:r>
                            <a:rPr lang="de-DE" sz="2000" b="0" i="1" smtClean="0">
                              <a:latin typeface="Cambria Math"/>
                              <a:ea typeface="Cambria Math"/>
                            </a:rPr>
                            <m:t>∞</m:t>
                          </m:r>
                        </m:sub>
                        <m:sup>
                          <m:r>
                            <a:rPr lang="de-DE" sz="2000" b="0" i="1" smtClean="0">
                              <a:latin typeface="Cambria Math"/>
                              <a:ea typeface="Cambria Math"/>
                            </a:rPr>
                            <m:t>∞</m:t>
                          </m:r>
                        </m:sup>
                        <m:e>
                          <m:sSup>
                            <m:sSupPr>
                              <m:ctrlPr>
                                <a:rPr lang="de-DE" sz="2000" b="0" i="1" smtClean="0">
                                  <a:latin typeface="Cambria Math" panose="02040503050406030204" pitchFamily="18" charset="0"/>
                                </a:rPr>
                              </m:ctrlPr>
                            </m:sSupPr>
                            <m:e>
                              <m:r>
                                <a:rPr lang="de-DE" sz="2000" b="0" i="1" smtClean="0">
                                  <a:latin typeface="Cambria Math"/>
                                </a:rPr>
                                <m:t>𝑦</m:t>
                              </m:r>
                            </m:e>
                            <m:sup>
                              <m:r>
                                <a:rPr lang="de-DE" sz="2000" b="0" i="1" smtClean="0">
                                  <a:latin typeface="Cambria Math"/>
                                </a:rPr>
                                <m:t>2</m:t>
                              </m:r>
                            </m:sup>
                          </m:sSup>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𝑌</m:t>
                              </m:r>
                              <m:r>
                                <a:rPr lang="de-DE" sz="2000" b="0" i="1" smtClean="0">
                                  <a:latin typeface="Cambria Math"/>
                                </a:rPr>
                                <m:t>|</m:t>
                              </m:r>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𝑦</m:t>
                              </m:r>
                              <m:r>
                                <a:rPr lang="de-DE" sz="2000" b="0" i="1" smtClean="0">
                                  <a:latin typeface="Cambria Math"/>
                                </a:rPr>
                                <m:t>|</m:t>
                              </m:r>
                              <m:r>
                                <a:rPr lang="de-DE" sz="2000" b="0" i="1" smtClean="0">
                                  <a:latin typeface="Cambria Math"/>
                                </a:rPr>
                                <m:t>𝑥</m:t>
                              </m:r>
                            </m:e>
                          </m:d>
                          <m:r>
                            <a:rPr lang="de-DE" sz="2000" b="0" i="1" smtClean="0">
                              <a:latin typeface="Cambria Math"/>
                            </a:rPr>
                            <m:t> </m:t>
                          </m:r>
                          <m:r>
                            <a:rPr lang="de-DE" sz="2000" b="0" i="1" smtClean="0">
                              <a:latin typeface="Cambria Math"/>
                            </a:rPr>
                            <m:t>𝑑𝑦</m:t>
                          </m:r>
                        </m:e>
                      </m:nary>
                      <m:r>
                        <a:rPr lang="de-DE" sz="2000" b="0" i="1" smtClean="0">
                          <a:latin typeface="Cambria Math"/>
                        </a:rPr>
                        <m:t>=</m:t>
                      </m:r>
                      <m:f>
                        <m:fPr>
                          <m:ctrlPr>
                            <a:rPr lang="de-DE" sz="2000" i="1">
                              <a:latin typeface="Cambria Math" panose="02040503050406030204" pitchFamily="18" charset="0"/>
                            </a:rPr>
                          </m:ctrlPr>
                        </m:fPr>
                        <m:num>
                          <m:r>
                            <a:rPr lang="de-DE" sz="2000" b="0" i="1" smtClean="0">
                              <a:latin typeface="Cambria Math"/>
                            </a:rPr>
                            <m:t>1</m:t>
                          </m:r>
                        </m:num>
                        <m:den>
                          <m:r>
                            <a:rPr lang="de-DE" sz="2000" i="1">
                              <a:latin typeface="Cambria Math"/>
                            </a:rPr>
                            <m:t>𝑥</m:t>
                          </m:r>
                          <m:r>
                            <a:rPr lang="de-DE" sz="2000" i="1">
                              <a:latin typeface="Cambria Math"/>
                            </a:rPr>
                            <m:t>+0.5</m:t>
                          </m:r>
                        </m:den>
                      </m:f>
                      <m:nary>
                        <m:naryPr>
                          <m:ctrlPr>
                            <a:rPr lang="de-DE" sz="2000" i="1" smtClean="0">
                              <a:latin typeface="Cambria Math" panose="02040503050406030204" pitchFamily="18" charset="0"/>
                            </a:rPr>
                          </m:ctrlPr>
                        </m:naryPr>
                        <m:sub>
                          <m:r>
                            <a:rPr lang="de-DE" sz="2000" b="0" i="1" smtClean="0">
                              <a:latin typeface="Cambria Math"/>
                              <a:ea typeface="Cambria Math"/>
                            </a:rPr>
                            <m:t>0</m:t>
                          </m:r>
                        </m:sub>
                        <m:sup>
                          <m:r>
                            <a:rPr lang="de-DE" sz="2000" b="0" i="1" smtClean="0">
                              <a:latin typeface="Cambria Math"/>
                              <a:ea typeface="Cambria Math"/>
                            </a:rPr>
                            <m:t>2</m:t>
                          </m:r>
                        </m:sup>
                        <m:e>
                          <m:r>
                            <a:rPr lang="de-DE" sz="2000" i="1">
                              <a:latin typeface="Cambria Math"/>
                            </a:rPr>
                            <m:t>0.5</m:t>
                          </m:r>
                          <m:r>
                            <a:rPr lang="de-DE" sz="2000" i="1">
                              <a:latin typeface="Cambria Math"/>
                            </a:rPr>
                            <m:t>𝑥</m:t>
                          </m:r>
                          <m:sSup>
                            <m:sSupPr>
                              <m:ctrlPr>
                                <a:rPr lang="de-DE" sz="2000" i="1" smtClean="0">
                                  <a:latin typeface="Cambria Math" panose="02040503050406030204" pitchFamily="18" charset="0"/>
                                </a:rPr>
                              </m:ctrlPr>
                            </m:sSupPr>
                            <m:e>
                              <m:r>
                                <a:rPr lang="de-DE" sz="2000" b="0" i="1" smtClean="0">
                                  <a:latin typeface="Cambria Math"/>
                                </a:rPr>
                                <m:t>𝑦</m:t>
                              </m:r>
                            </m:e>
                            <m:sup>
                              <m:r>
                                <a:rPr lang="de-DE" sz="2000" b="0" i="1" smtClean="0">
                                  <a:latin typeface="Cambria Math"/>
                                </a:rPr>
                                <m:t>2</m:t>
                              </m:r>
                            </m:sup>
                          </m:sSup>
                          <m:r>
                            <a:rPr lang="de-DE" sz="2000" i="1">
                              <a:latin typeface="Cambria Math"/>
                            </a:rPr>
                            <m:t>+0.25</m:t>
                          </m:r>
                          <m:sSup>
                            <m:sSupPr>
                              <m:ctrlPr>
                                <a:rPr lang="de-DE" sz="2000" i="1" smtClean="0">
                                  <a:latin typeface="Cambria Math" panose="02040503050406030204" pitchFamily="18" charset="0"/>
                                </a:rPr>
                              </m:ctrlPr>
                            </m:sSupPr>
                            <m:e>
                              <m:r>
                                <a:rPr lang="de-DE" sz="2000" b="0" i="1" smtClean="0">
                                  <a:latin typeface="Cambria Math"/>
                                </a:rPr>
                                <m:t>𝑦</m:t>
                              </m:r>
                            </m:e>
                            <m:sup>
                              <m:r>
                                <a:rPr lang="de-DE" sz="2000" b="0" i="1" smtClean="0">
                                  <a:latin typeface="Cambria Math"/>
                                </a:rPr>
                                <m:t>3</m:t>
                              </m:r>
                            </m:sup>
                          </m:sSup>
                          <m:r>
                            <a:rPr lang="de-DE" sz="2000" i="1">
                              <a:latin typeface="Cambria Math"/>
                            </a:rPr>
                            <m:t>𝑑𝑦</m:t>
                          </m:r>
                        </m:e>
                      </m:nary>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821916" y="2487350"/>
                <a:ext cx="7853772" cy="784382"/>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2403672" y="3311822"/>
                <a:ext cx="3508909" cy="81560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f>
                        <m:fPr>
                          <m:ctrlPr>
                            <a:rPr lang="de-DE" sz="2000" i="1">
                              <a:latin typeface="Cambria Math" panose="02040503050406030204" pitchFamily="18" charset="0"/>
                            </a:rPr>
                          </m:ctrlPr>
                        </m:fPr>
                        <m:num>
                          <m:r>
                            <a:rPr lang="de-DE" sz="2000" b="0" i="1" smtClean="0">
                              <a:latin typeface="Cambria Math"/>
                            </a:rPr>
                            <m:t>1</m:t>
                          </m:r>
                        </m:num>
                        <m:den>
                          <m:r>
                            <a:rPr lang="de-DE" sz="2000" i="1">
                              <a:latin typeface="Cambria Math"/>
                            </a:rPr>
                            <m:t>𝑥</m:t>
                          </m:r>
                          <m:r>
                            <a:rPr lang="de-DE" sz="2000" i="1">
                              <a:latin typeface="Cambria Math"/>
                            </a:rPr>
                            <m:t>+0.5</m:t>
                          </m:r>
                        </m:den>
                      </m:f>
                      <m:sSubSup>
                        <m:sSubSupPr>
                          <m:ctrlPr>
                            <a:rPr lang="de-DE" sz="2000" i="1" smtClean="0">
                              <a:latin typeface="Cambria Math" panose="02040503050406030204" pitchFamily="18" charset="0"/>
                            </a:rPr>
                          </m:ctrlPr>
                        </m:sSubSupPr>
                        <m:e>
                          <m:d>
                            <m:dPr>
                              <m:begChr m:val="["/>
                              <m:endChr m:val="]"/>
                              <m:ctrlPr>
                                <a:rPr lang="de-DE" sz="2000" i="1" smtClean="0">
                                  <a:latin typeface="Cambria Math" panose="02040503050406030204" pitchFamily="18" charset="0"/>
                                </a:rPr>
                              </m:ctrlPr>
                            </m:dPr>
                            <m:e>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6</m:t>
                                  </m:r>
                                </m:den>
                              </m:f>
                              <m:r>
                                <a:rPr lang="de-DE" sz="2000" b="0" i="1" smtClean="0">
                                  <a:latin typeface="Cambria Math"/>
                                </a:rPr>
                                <m:t>𝑥</m:t>
                              </m:r>
                              <m:sSup>
                                <m:sSupPr>
                                  <m:ctrlPr>
                                    <a:rPr lang="de-DE" sz="2000" b="0" i="1" smtClean="0">
                                      <a:latin typeface="Cambria Math" panose="02040503050406030204" pitchFamily="18" charset="0"/>
                                    </a:rPr>
                                  </m:ctrlPr>
                                </m:sSupPr>
                                <m:e>
                                  <m:r>
                                    <a:rPr lang="de-DE" sz="2000" b="0" i="1" smtClean="0">
                                      <a:latin typeface="Cambria Math"/>
                                    </a:rPr>
                                    <m:t>𝑦</m:t>
                                  </m:r>
                                </m:e>
                                <m:sup>
                                  <m:r>
                                    <a:rPr lang="de-DE" sz="2000" b="0" i="1" smtClean="0">
                                      <a:latin typeface="Cambria Math"/>
                                    </a:rPr>
                                    <m:t>3</m:t>
                                  </m:r>
                                </m:sup>
                              </m:s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16</m:t>
                                  </m:r>
                                </m:den>
                              </m:f>
                              <m:sSup>
                                <m:sSupPr>
                                  <m:ctrlPr>
                                    <a:rPr lang="de-DE" sz="2000" b="0" i="1" smtClean="0">
                                      <a:latin typeface="Cambria Math" panose="02040503050406030204" pitchFamily="18" charset="0"/>
                                    </a:rPr>
                                  </m:ctrlPr>
                                </m:sSupPr>
                                <m:e>
                                  <m:r>
                                    <a:rPr lang="de-DE" sz="2000" b="0" i="1" smtClean="0">
                                      <a:latin typeface="Cambria Math"/>
                                    </a:rPr>
                                    <m:t>𝑦</m:t>
                                  </m:r>
                                </m:e>
                                <m:sup>
                                  <m:r>
                                    <a:rPr lang="de-DE" sz="2000" b="0" i="1" smtClean="0">
                                      <a:latin typeface="Cambria Math"/>
                                    </a:rPr>
                                    <m:t>4</m:t>
                                  </m:r>
                                </m:sup>
                              </m:sSup>
                            </m:e>
                          </m:d>
                        </m:e>
                        <m:sub>
                          <m:r>
                            <a:rPr lang="de-DE" sz="2000" b="0" i="1" smtClean="0">
                              <a:latin typeface="Cambria Math"/>
                            </a:rPr>
                            <m:t>𝑦</m:t>
                          </m:r>
                          <m:r>
                            <a:rPr lang="de-DE" sz="2000" b="0" i="1" smtClean="0">
                              <a:latin typeface="Cambria Math"/>
                            </a:rPr>
                            <m:t>=0</m:t>
                          </m:r>
                        </m:sub>
                        <m:sup>
                          <m:r>
                            <a:rPr lang="de-DE" sz="2000" b="0" i="1" smtClean="0">
                              <a:latin typeface="Cambria Math"/>
                            </a:rPr>
                            <m:t>𝑦</m:t>
                          </m:r>
                          <m:r>
                            <a:rPr lang="de-DE" sz="2000" b="0" i="1" smtClean="0">
                              <a:latin typeface="Cambria Math"/>
                            </a:rPr>
                            <m:t>=2</m:t>
                          </m:r>
                        </m:sup>
                      </m:sSubSup>
                    </m:oMath>
                  </m:oMathPara>
                </a14:m>
                <a:endParaRPr lang="de-DE" sz="2000" dirty="0"/>
              </a:p>
            </p:txBody>
          </p:sp>
        </mc:Choice>
        <mc:Fallback xmlns="">
          <p:sp>
            <p:nvSpPr>
              <p:cNvPr id="24" name="Textfeld 23"/>
              <p:cNvSpPr txBox="1">
                <a:spLocks noRot="1" noChangeAspect="1" noMove="1" noResize="1" noEditPoints="1" noAdjustHandles="1" noChangeArrowheads="1" noChangeShapeType="1" noTextEdit="1"/>
              </p:cNvSpPr>
              <p:nvPr/>
            </p:nvSpPr>
            <p:spPr>
              <a:xfrm>
                <a:off x="2403672" y="3311822"/>
                <a:ext cx="3508909" cy="815608"/>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2430516" y="4149521"/>
                <a:ext cx="1522212" cy="6819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4/3</m:t>
                          </m:r>
                          <m:r>
                            <a:rPr lang="de-DE" sz="2000" b="0" i="1" smtClean="0">
                              <a:latin typeface="Cambria Math"/>
                            </a:rPr>
                            <m:t>𝑥</m:t>
                          </m:r>
                          <m:r>
                            <a:rPr lang="de-DE" sz="2000" b="0" i="1" smtClean="0">
                              <a:latin typeface="Cambria Math"/>
                            </a:rPr>
                            <m:t>+1</m:t>
                          </m:r>
                        </m:num>
                        <m:den>
                          <m:r>
                            <a:rPr lang="de-DE" sz="2000" b="0" i="1" smtClean="0">
                              <a:latin typeface="Cambria Math"/>
                            </a:rPr>
                            <m:t>𝑥</m:t>
                          </m:r>
                          <m:r>
                            <a:rPr lang="de-DE" sz="2000" b="0" i="1" smtClean="0">
                              <a:latin typeface="Cambria Math"/>
                            </a:rPr>
                            <m:t>+0.5</m:t>
                          </m:r>
                        </m:den>
                      </m:f>
                    </m:oMath>
                  </m:oMathPara>
                </a14:m>
                <a:endParaRPr lang="de-DE" sz="2000" dirty="0"/>
              </a:p>
            </p:txBody>
          </p:sp>
        </mc:Choice>
        <mc:Fallback xmlns="">
          <p:sp>
            <p:nvSpPr>
              <p:cNvPr id="25" name="Textfeld 24"/>
              <p:cNvSpPr txBox="1">
                <a:spLocks noRot="1" noChangeAspect="1" noMove="1" noResize="1" noEditPoints="1" noAdjustHandles="1" noChangeArrowheads="1" noChangeShapeType="1" noTextEdit="1"/>
              </p:cNvSpPr>
              <p:nvPr/>
            </p:nvSpPr>
            <p:spPr>
              <a:xfrm>
                <a:off x="2430516" y="4149521"/>
                <a:ext cx="1522212" cy="681982"/>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945386" y="5537991"/>
                <a:ext cx="265476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=0</m:t>
                          </m:r>
                        </m:e>
                      </m:d>
                      <m:r>
                        <a:rPr lang="de-DE" sz="2000" i="1">
                          <a:latin typeface="Cambria Math"/>
                          <a:ea typeface="Cambria Math"/>
                        </a:rPr>
                        <m:t>≈</m:t>
                      </m:r>
                      <m:r>
                        <a:rPr lang="de-DE" sz="2000" b="0" i="1" smtClean="0">
                          <a:latin typeface="Cambria Math"/>
                          <a:ea typeface="Cambria Math"/>
                        </a:rPr>
                        <m:t>0.22</m:t>
                      </m:r>
                      <m:r>
                        <a:rPr lang="de-DE" sz="2000" b="0" i="1" smtClean="0">
                          <a:latin typeface="Cambria Math"/>
                        </a:rPr>
                        <m:t>,</m:t>
                      </m:r>
                    </m:oMath>
                  </m:oMathPara>
                </a14:m>
                <a:endParaRPr lang="de-DE" sz="2000" dirty="0"/>
              </a:p>
            </p:txBody>
          </p:sp>
        </mc:Choice>
        <mc:Fallback xmlns="">
          <p:sp>
            <p:nvSpPr>
              <p:cNvPr id="26" name="Textfeld 25"/>
              <p:cNvSpPr txBox="1">
                <a:spLocks noRot="1" noChangeAspect="1" noMove="1" noResize="1" noEditPoints="1" noAdjustHandles="1" noChangeArrowheads="1" noChangeShapeType="1" noTextEdit="1"/>
              </p:cNvSpPr>
              <p:nvPr/>
            </p:nvSpPr>
            <p:spPr>
              <a:xfrm>
                <a:off x="945386" y="5537991"/>
                <a:ext cx="2654766" cy="400110"/>
              </a:xfrm>
              <a:prstGeom prst="rect">
                <a:avLst/>
              </a:prstGeom>
              <a:blipFill rotWithShape="1">
                <a:blip r:embed="rId9"/>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3810061" y="5534425"/>
                <a:ext cx="2850332"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=0.5</m:t>
                          </m:r>
                        </m:e>
                      </m:d>
                      <m:r>
                        <a:rPr lang="de-DE" sz="2000" i="1">
                          <a:latin typeface="Cambria Math"/>
                          <a:ea typeface="Cambria Math"/>
                        </a:rPr>
                        <m:t>≈</m:t>
                      </m:r>
                      <m:r>
                        <a:rPr lang="de-DE" sz="2000" b="0" i="1" smtClean="0">
                          <a:latin typeface="Cambria Math"/>
                          <a:ea typeface="Cambria Math"/>
                        </a:rPr>
                        <m:t>0.31</m:t>
                      </m:r>
                      <m:r>
                        <a:rPr lang="de-DE" sz="2000" b="0" i="1" smtClean="0">
                          <a:latin typeface="Cambria Math"/>
                        </a:rPr>
                        <m:t>,</m:t>
                      </m:r>
                    </m:oMath>
                  </m:oMathPara>
                </a14:m>
                <a:endParaRPr lang="de-DE" sz="2000" dirty="0"/>
              </a:p>
            </p:txBody>
          </p:sp>
        </mc:Choice>
        <mc:Fallback xmlns="">
          <p:sp>
            <p:nvSpPr>
              <p:cNvPr id="27" name="Textfeld 26"/>
              <p:cNvSpPr txBox="1">
                <a:spLocks noRot="1" noChangeAspect="1" noMove="1" noResize="1" noEditPoints="1" noAdjustHandles="1" noChangeArrowheads="1" noChangeShapeType="1" noTextEdit="1"/>
              </p:cNvSpPr>
              <p:nvPr/>
            </p:nvSpPr>
            <p:spPr>
              <a:xfrm>
                <a:off x="3810061" y="5534425"/>
                <a:ext cx="2850332" cy="400110"/>
              </a:xfrm>
              <a:prstGeom prst="rect">
                <a:avLst/>
              </a:prstGeom>
              <a:blipFill rotWithShape="1">
                <a:blip r:embed="rId10"/>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945386" y="6021288"/>
                <a:ext cx="260186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=1</m:t>
                          </m:r>
                        </m:e>
                      </m:d>
                      <m:r>
                        <a:rPr lang="de-DE" sz="2000" i="1">
                          <a:latin typeface="Cambria Math"/>
                          <a:ea typeface="Cambria Math"/>
                        </a:rPr>
                        <m:t>≈</m:t>
                      </m:r>
                      <m:r>
                        <a:rPr lang="de-DE" sz="2000" b="0" i="1" smtClean="0">
                          <a:latin typeface="Cambria Math"/>
                          <a:ea typeface="Cambria Math"/>
                        </a:rPr>
                        <m:t>0.32</m:t>
                      </m:r>
                    </m:oMath>
                  </m:oMathPara>
                </a14:m>
                <a:endParaRPr lang="de-DE" sz="2000" dirty="0"/>
              </a:p>
            </p:txBody>
          </p:sp>
        </mc:Choice>
        <mc:Fallback xmlns="">
          <p:sp>
            <p:nvSpPr>
              <p:cNvPr id="28" name="Textfeld 27"/>
              <p:cNvSpPr txBox="1">
                <a:spLocks noRot="1" noChangeAspect="1" noMove="1" noResize="1" noEditPoints="1" noAdjustHandles="1" noChangeArrowheads="1" noChangeShapeType="1" noTextEdit="1"/>
              </p:cNvSpPr>
              <p:nvPr/>
            </p:nvSpPr>
            <p:spPr>
              <a:xfrm>
                <a:off x="945386" y="6021288"/>
                <a:ext cx="2601866" cy="400110"/>
              </a:xfrm>
              <a:prstGeom prst="rect">
                <a:avLst/>
              </a:prstGeom>
              <a:blipFill rotWithShape="1">
                <a:blip r:embed="rId11"/>
                <a:stretch>
                  <a:fillRect b="-18462"/>
                </a:stretch>
              </a:blipFill>
            </p:spPr>
            <p:txBody>
              <a:bodyPr/>
              <a:lstStyle/>
              <a:p>
                <a:r>
                  <a:rPr lang="de-DE">
                    <a:noFill/>
                  </a:rPr>
                  <a:t> </a:t>
                </a:r>
              </a:p>
            </p:txBody>
          </p:sp>
        </mc:Fallback>
      </mc:AlternateContent>
    </p:spTree>
    <p:extLst>
      <p:ext uri="{BB962C8B-B14F-4D97-AF65-F5344CB8AC3E}">
        <p14:creationId xmlns:p14="http://schemas.microsoft.com/office/powerpoint/2010/main" val="2218031603"/>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466</a:t>
            </a:r>
            <a:endParaRPr lang="de-DE" sz="8000" b="1" dirty="0">
              <a:solidFill>
                <a:schemeClr val="tx1"/>
              </a:solidFill>
              <a:latin typeface="+mj-lt"/>
            </a:endParaRPr>
          </a:p>
        </p:txBody>
      </p:sp>
      <p:sp>
        <p:nvSpPr>
          <p:cNvPr id="18" name="Textfeld 17"/>
          <p:cNvSpPr txBox="1">
            <a:spLocks noChangeArrowheads="1"/>
          </p:cNvSpPr>
          <p:nvPr/>
        </p:nvSpPr>
        <p:spPr bwMode="auto">
          <a:xfrm>
            <a:off x="468539" y="1051029"/>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S2-b fortgesetzt </a:t>
            </a:r>
            <a:r>
              <a:rPr lang="de-DE" sz="2000" dirty="0">
                <a:solidFill>
                  <a:srgbClr val="0070C0"/>
                </a:solidFill>
                <a:latin typeface="+mn-lt"/>
              </a:rPr>
              <a:t>●</a:t>
            </a:r>
            <a:endParaRPr lang="de-DE" sz="2000" b="1" dirty="0">
              <a:solidFill>
                <a:srgbClr val="0070C0"/>
              </a:solidFill>
              <a:latin typeface="+mn-lt"/>
            </a:endParaRPr>
          </a:p>
        </p:txBody>
      </p:sp>
      <p:sp>
        <p:nvSpPr>
          <p:cNvPr id="25" name="Textfeld 24"/>
          <p:cNvSpPr txBox="1"/>
          <p:nvPr/>
        </p:nvSpPr>
        <p:spPr>
          <a:xfrm>
            <a:off x="468313" y="1556792"/>
            <a:ext cx="7298838" cy="400110"/>
          </a:xfrm>
          <a:prstGeom prst="rect">
            <a:avLst/>
          </a:prstGeom>
          <a:noFill/>
        </p:spPr>
        <p:txBody>
          <a:bodyPr wrap="square" rtlCol="0">
            <a:spAutoFit/>
          </a:bodyPr>
          <a:lstStyle/>
          <a:p>
            <a:r>
              <a:rPr lang="de-DE" sz="2000" dirty="0">
                <a:latin typeface="+mn-lt"/>
              </a:rPr>
              <a:t>Seien </a:t>
            </a:r>
            <a:r>
              <a:rPr lang="de-DE" sz="2000" i="1" dirty="0">
                <a:latin typeface="+mn-lt"/>
              </a:rPr>
              <a:t>X</a:t>
            </a:r>
            <a:r>
              <a:rPr lang="de-DE" sz="2000" dirty="0">
                <a:latin typeface="+mn-lt"/>
              </a:rPr>
              <a:t> und </a:t>
            </a:r>
            <a:r>
              <a:rPr lang="de-DE" sz="2000" i="1" dirty="0">
                <a:latin typeface="+mn-lt"/>
              </a:rPr>
              <a:t>Y</a:t>
            </a:r>
            <a:r>
              <a:rPr lang="de-DE" sz="2000" dirty="0">
                <a:latin typeface="+mn-lt"/>
              </a:rPr>
              <a:t> gemeinsam stetig verteilt gemäß der Dichtefunktion</a:t>
            </a:r>
          </a:p>
        </p:txBody>
      </p:sp>
      <mc:AlternateContent xmlns:mc="http://schemas.openxmlformats.org/markup-compatibility/2006" xmlns:a14="http://schemas.microsoft.com/office/drawing/2010/main">
        <mc:Choice Requires="a14">
          <p:sp>
            <p:nvSpPr>
              <p:cNvPr id="26" name="Textfeld 25"/>
              <p:cNvSpPr txBox="1"/>
              <p:nvPr/>
            </p:nvSpPr>
            <p:spPr>
              <a:xfrm>
                <a:off x="1473385" y="2026712"/>
                <a:ext cx="4158633"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𝑋𝑌</m:t>
                          </m:r>
                        </m:sub>
                      </m:sSub>
                      <m:d>
                        <m:dPr>
                          <m:ctrlPr>
                            <a:rPr lang="de-DE" sz="2000" i="1">
                              <a:latin typeface="Cambria Math" panose="02040503050406030204" pitchFamily="18" charset="0"/>
                              <a:ea typeface="Cambria Math"/>
                            </a:rPr>
                          </m:ctrlPr>
                        </m:dPr>
                        <m:e>
                          <m:r>
                            <a:rPr lang="de-DE" sz="2000" i="1">
                              <a:latin typeface="Cambria Math"/>
                              <a:ea typeface="Cambria Math"/>
                            </a:rPr>
                            <m:t>𝑥</m:t>
                          </m:r>
                          <m:r>
                            <a:rPr lang="de-DE" sz="2000" i="1">
                              <a:latin typeface="Cambria Math"/>
                              <a:ea typeface="Cambria Math"/>
                            </a:rPr>
                            <m:t>,</m:t>
                          </m:r>
                          <m:r>
                            <a:rPr lang="de-DE" sz="2000" i="1">
                              <a:latin typeface="Cambria Math"/>
                              <a:ea typeface="Cambria Math"/>
                            </a:rPr>
                            <m:t>𝑦</m:t>
                          </m:r>
                        </m:e>
                      </m:d>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b="0" i="1" smtClean="0">
                              <a:latin typeface="Cambria Math"/>
                              <a:ea typeface="Cambria Math"/>
                            </a:rPr>
                            <m:t>𝐼</m:t>
                          </m:r>
                        </m:e>
                        <m:sub>
                          <m:d>
                            <m:dPr>
                              <m:begChr m:val="["/>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0,1</m:t>
                              </m:r>
                            </m:e>
                          </m:d>
                        </m:sub>
                      </m:sSub>
                      <m:d>
                        <m:dPr>
                          <m:ctrlPr>
                            <a:rPr lang="de-DE" sz="2000" i="1">
                              <a:latin typeface="Cambria Math" panose="02040503050406030204" pitchFamily="18" charset="0"/>
                              <a:ea typeface="Cambria Math"/>
                            </a:rPr>
                          </m:ctrlPr>
                        </m:dPr>
                        <m:e>
                          <m:r>
                            <a:rPr lang="de-DE" sz="2000" i="1">
                              <a:latin typeface="Cambria Math"/>
                              <a:ea typeface="Cambria Math"/>
                            </a:rPr>
                            <m:t>𝑥</m:t>
                          </m:r>
                        </m:e>
                      </m:d>
                      <m:sSub>
                        <m:sSubPr>
                          <m:ctrlPr>
                            <a:rPr lang="de-DE" sz="2000" i="1">
                              <a:latin typeface="Cambria Math" panose="02040503050406030204" pitchFamily="18" charset="0"/>
                              <a:ea typeface="Cambria Math"/>
                            </a:rPr>
                          </m:ctrlPr>
                        </m:sSubPr>
                        <m:e>
                          <m:r>
                            <a:rPr lang="de-DE" sz="2000" i="1">
                              <a:latin typeface="Cambria Math"/>
                              <a:ea typeface="Cambria Math"/>
                            </a:rPr>
                            <m:t>𝐼</m:t>
                          </m:r>
                        </m:e>
                        <m:sub>
                          <m:d>
                            <m:dPr>
                              <m:begChr m:val="["/>
                              <m:endChr m:val="]"/>
                              <m:ctrlPr>
                                <a:rPr lang="de-DE" sz="2000" i="1">
                                  <a:latin typeface="Cambria Math" panose="02040503050406030204" pitchFamily="18" charset="0"/>
                                  <a:ea typeface="Cambria Math"/>
                                </a:rPr>
                              </m:ctrlPr>
                            </m:dPr>
                            <m:e>
                              <m:r>
                                <a:rPr lang="de-DE" sz="2000" i="1">
                                  <a:latin typeface="Cambria Math"/>
                                  <a:ea typeface="Cambria Math"/>
                                </a:rPr>
                                <m:t>0,1</m:t>
                              </m:r>
                            </m:e>
                          </m:d>
                        </m:sub>
                      </m:sSub>
                      <m:d>
                        <m:dPr>
                          <m:ctrlPr>
                            <a:rPr lang="de-DE" sz="2000" i="1">
                              <a:latin typeface="Cambria Math" panose="02040503050406030204" pitchFamily="18" charset="0"/>
                              <a:ea typeface="Cambria Math"/>
                            </a:rPr>
                          </m:ctrlPr>
                        </m:dPr>
                        <m:e>
                          <m:r>
                            <a:rPr lang="de-DE" sz="2000" b="0" i="1" smtClean="0">
                              <a:latin typeface="Cambria Math"/>
                              <a:ea typeface="Cambria Math"/>
                            </a:rPr>
                            <m:t>𝑦</m:t>
                          </m:r>
                        </m:e>
                      </m:d>
                    </m:oMath>
                  </m:oMathPara>
                </a14:m>
                <a:endParaRPr lang="de-DE" sz="2000" b="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473385" y="2026712"/>
                <a:ext cx="4158633" cy="422039"/>
              </a:xfrm>
              <a:prstGeom prst="rect">
                <a:avLst/>
              </a:prstGeom>
              <a:blipFill rotWithShape="1">
                <a:blip r:embed="rId3"/>
                <a:stretch>
                  <a:fillRect l="-733" b="-8571"/>
                </a:stretch>
              </a:blipFill>
            </p:spPr>
            <p:txBody>
              <a:bodyPr/>
              <a:lstStyle/>
              <a:p>
                <a:r>
                  <a:rPr lang="de-DE">
                    <a:noFill/>
                  </a:rPr>
                  <a:t> </a:t>
                </a:r>
              </a:p>
            </p:txBody>
          </p:sp>
        </mc:Fallback>
      </mc:AlternateContent>
      <p:sp>
        <p:nvSpPr>
          <p:cNvPr id="27" name="Textfeld 26"/>
          <p:cNvSpPr txBox="1"/>
          <p:nvPr/>
        </p:nvSpPr>
        <p:spPr>
          <a:xfrm>
            <a:off x="467436" y="2560276"/>
            <a:ext cx="4536428" cy="400110"/>
          </a:xfrm>
          <a:prstGeom prst="rect">
            <a:avLst/>
          </a:prstGeom>
          <a:noFill/>
        </p:spPr>
        <p:txBody>
          <a:bodyPr wrap="square" rtlCol="0">
            <a:spAutoFit/>
          </a:bodyPr>
          <a:lstStyle/>
          <a:p>
            <a:r>
              <a:rPr lang="de-DE" sz="2000" dirty="0">
                <a:latin typeface="+mn-lt"/>
              </a:rPr>
              <a:t>Aufgrund der Unabhängigkeit gilt hier: </a:t>
            </a:r>
          </a:p>
        </p:txBody>
      </p:sp>
      <mc:AlternateContent xmlns:mc="http://schemas.openxmlformats.org/markup-compatibility/2006" xmlns:a14="http://schemas.microsoft.com/office/drawing/2010/main">
        <mc:Choice Requires="a14">
          <p:sp>
            <p:nvSpPr>
              <p:cNvPr id="28" name="Textfeld 27"/>
              <p:cNvSpPr txBox="1"/>
              <p:nvPr/>
            </p:nvSpPr>
            <p:spPr>
              <a:xfrm>
                <a:off x="1442590" y="2977232"/>
                <a:ext cx="5903289" cy="427618"/>
              </a:xfrm>
              <a:prstGeom prst="rect">
                <a:avLst/>
              </a:prstGeom>
              <a:noFill/>
            </p:spPr>
            <p:txBody>
              <a:bodyPr wrap="squar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r>
                          <a:rPr lang="de-DE" sz="2000" b="0" i="1" smtClean="0">
                            <a:solidFill>
                              <a:schemeClr val="tx1"/>
                            </a:solidFill>
                            <a:latin typeface="Cambria Math"/>
                          </a:rPr>
                          <m:t>|</m:t>
                        </m:r>
                        <m:r>
                          <a:rPr lang="de-DE" sz="2000" b="0" i="1" smtClean="0">
                            <a:solidFill>
                              <a:schemeClr val="tx1"/>
                            </a:solidFill>
                            <a:latin typeface="Cambria Math"/>
                          </a:rPr>
                          <m:t>𝑥</m:t>
                        </m:r>
                      </m:e>
                    </m:d>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𝑌</m:t>
                        </m:r>
                      </m:sub>
                    </m:sSub>
                    <m:d>
                      <m:dPr>
                        <m:ctrlPr>
                          <a:rPr lang="de-DE" sz="2000" i="1" smtClean="0">
                            <a:latin typeface="Cambria Math" panose="02040503050406030204" pitchFamily="18" charset="0"/>
                          </a:rPr>
                        </m:ctrlPr>
                      </m:dPr>
                      <m:e>
                        <m:r>
                          <a:rPr lang="de-DE" sz="2000" b="0" i="1" smtClean="0">
                            <a:latin typeface="Cambria Math"/>
                          </a:rPr>
                          <m:t>𝑦</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0,1</m:t>
                            </m:r>
                          </m:e>
                        </m:d>
                      </m:sub>
                    </m:sSub>
                    <m:d>
                      <m:dPr>
                        <m:ctrlPr>
                          <a:rPr lang="de-DE" sz="2000" b="0" i="1" smtClean="0">
                            <a:latin typeface="Cambria Math" panose="02040503050406030204" pitchFamily="18" charset="0"/>
                          </a:rPr>
                        </m:ctrlPr>
                      </m:dPr>
                      <m:e>
                        <m:r>
                          <a:rPr lang="de-DE" sz="2000" b="0" i="1" smtClean="0">
                            <a:latin typeface="Cambria Math"/>
                          </a:rPr>
                          <m:t>𝑦</m:t>
                        </m:r>
                      </m:e>
                    </m:d>
                  </m:oMath>
                </a14:m>
                <a:r>
                  <a:rPr lang="de-DE" sz="2000" dirty="0">
                    <a:solidFill>
                      <a:schemeClr val="tx1"/>
                    </a:solidFill>
                    <a:latin typeface="+mn-lt"/>
                  </a:rPr>
                  <a:t>  für  </a:t>
                </a:r>
                <a14:m>
                  <m:oMath xmlns:m="http://schemas.openxmlformats.org/officeDocument/2006/math">
                    <m:r>
                      <a:rPr lang="de-DE" sz="2000" b="0" i="1" smtClean="0">
                        <a:solidFill>
                          <a:schemeClr val="tx1"/>
                        </a:solidFill>
                        <a:latin typeface="Cambria Math"/>
                      </a:rPr>
                      <m:t>𝑥</m:t>
                    </m:r>
                    <m:r>
                      <a:rPr lang="de-DE" sz="2000" b="0" i="1" smtClean="0">
                        <a:solidFill>
                          <a:schemeClr val="tx1"/>
                        </a:solidFill>
                        <a:latin typeface="Cambria Math"/>
                        <a:ea typeface="Cambria Math"/>
                      </a:rPr>
                      <m:t>∈</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0,1</m:t>
                        </m:r>
                      </m:e>
                    </m:d>
                  </m:oMath>
                </a14:m>
                <a:endParaRPr lang="de-DE" sz="2000" dirty="0">
                  <a:solidFill>
                    <a:schemeClr val="tx1"/>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442590" y="2977232"/>
                <a:ext cx="5903289" cy="427618"/>
              </a:xfrm>
              <a:prstGeom prst="rect">
                <a:avLst/>
              </a:prstGeom>
              <a:blipFill rotWithShape="1">
                <a:blip r:embed="rId4"/>
                <a:stretch>
                  <a:fillRect l="-517" t="-7042" b="-16901"/>
                </a:stretch>
              </a:blipFill>
            </p:spPr>
            <p:txBody>
              <a:bodyPr/>
              <a:lstStyle/>
              <a:p>
                <a:r>
                  <a:rPr lang="de-DE">
                    <a:noFill/>
                  </a:rPr>
                  <a:t> </a:t>
                </a:r>
              </a:p>
            </p:txBody>
          </p:sp>
        </mc:Fallback>
      </mc:AlternateContent>
      <p:sp>
        <p:nvSpPr>
          <p:cNvPr id="29" name="Textfeld 28"/>
          <p:cNvSpPr txBox="1"/>
          <p:nvPr/>
        </p:nvSpPr>
        <p:spPr>
          <a:xfrm>
            <a:off x="492084" y="4568477"/>
            <a:ext cx="5471839" cy="400110"/>
          </a:xfrm>
          <a:prstGeom prst="rect">
            <a:avLst/>
          </a:prstGeom>
          <a:noFill/>
        </p:spPr>
        <p:txBody>
          <a:bodyPr wrap="square" rtlCol="0">
            <a:spAutoFit/>
          </a:bodyPr>
          <a:lstStyle/>
          <a:p>
            <a:r>
              <a:rPr lang="de-DE" sz="2000" dirty="0">
                <a:latin typeface="+mn-lt"/>
              </a:rPr>
              <a:t>Mit der Unabhängigkeit folgt dann</a:t>
            </a:r>
          </a:p>
        </p:txBody>
      </p:sp>
      <p:sp>
        <p:nvSpPr>
          <p:cNvPr id="30" name="Textfeld 29"/>
          <p:cNvSpPr txBox="1"/>
          <p:nvPr/>
        </p:nvSpPr>
        <p:spPr>
          <a:xfrm>
            <a:off x="485222" y="3560013"/>
            <a:ext cx="5455013" cy="400110"/>
          </a:xfrm>
          <a:prstGeom prst="rect">
            <a:avLst/>
          </a:prstGeom>
          <a:noFill/>
        </p:spPr>
        <p:txBody>
          <a:bodyPr wrap="square" rtlCol="0">
            <a:spAutoFit/>
          </a:bodyPr>
          <a:lstStyle/>
          <a:p>
            <a:r>
              <a:rPr lang="de-DE" sz="2000" dirty="0">
                <a:latin typeface="+mn-lt"/>
              </a:rPr>
              <a:t>Wie bereits ermittelt (</a:t>
            </a:r>
            <a:r>
              <a:rPr lang="de-DE" sz="2000">
                <a:latin typeface="+mn-lt"/>
              </a:rPr>
              <a:t>Folien 435, 453) </a:t>
            </a:r>
            <a:r>
              <a:rPr lang="de-DE" sz="2000" dirty="0">
                <a:latin typeface="+mn-lt"/>
              </a:rPr>
              <a:t>gilt:</a:t>
            </a:r>
          </a:p>
        </p:txBody>
      </p:sp>
      <mc:AlternateContent xmlns:mc="http://schemas.openxmlformats.org/markup-compatibility/2006" xmlns:a14="http://schemas.microsoft.com/office/drawing/2010/main">
        <mc:Choice Requires="a14">
          <p:sp>
            <p:nvSpPr>
              <p:cNvPr id="31" name="Textfeld 30"/>
              <p:cNvSpPr txBox="1"/>
              <p:nvPr/>
            </p:nvSpPr>
            <p:spPr>
              <a:xfrm>
                <a:off x="1473385" y="4064421"/>
                <a:ext cx="5907009"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e>
                    </m:d>
                    <m:r>
                      <a:rPr lang="de-DE" sz="2000" b="0" i="1" smtClean="0">
                        <a:solidFill>
                          <a:schemeClr val="tx1"/>
                        </a:solidFill>
                        <a:latin typeface="Cambria Math"/>
                      </a:rPr>
                      <m:t>=0.5</m:t>
                    </m:r>
                  </m:oMath>
                </a14:m>
                <a:r>
                  <a:rPr lang="de-DE" sz="2000" dirty="0">
                    <a:solidFill>
                      <a:schemeClr val="tx1"/>
                    </a:solidFill>
                    <a:latin typeface="+mn-lt"/>
                  </a:rPr>
                  <a:t>  und    </a:t>
                </a:r>
                <a14:m>
                  <m:oMath xmlns:m="http://schemas.openxmlformats.org/officeDocument/2006/math">
                    <m:r>
                      <a:rPr lang="de-DE" sz="2000" b="0" i="1" smtClean="0">
                        <a:latin typeface="Cambria Math"/>
                      </a:rPr>
                      <m:t>𝑉𝑎𝑟</m:t>
                    </m:r>
                    <m:d>
                      <m:dPr>
                        <m:ctrlPr>
                          <a:rPr lang="de-DE" sz="2000" i="1">
                            <a:latin typeface="Cambria Math" panose="02040503050406030204" pitchFamily="18" charset="0"/>
                          </a:rPr>
                        </m:ctrlPr>
                      </m:dPr>
                      <m:e>
                        <m:r>
                          <a:rPr lang="de-DE" sz="2000" i="1">
                            <a:latin typeface="Cambria Math"/>
                          </a:rPr>
                          <m:t>𝑋</m:t>
                        </m:r>
                      </m:e>
                    </m:d>
                    <m:r>
                      <a:rPr lang="de-DE" sz="2000" i="1">
                        <a:latin typeface="Cambria Math"/>
                      </a:rPr>
                      <m:t>=</m:t>
                    </m:r>
                    <m:r>
                      <a:rPr lang="de-DE" sz="2000" i="1">
                        <a:latin typeface="Cambria Math"/>
                      </a:rPr>
                      <m:t>𝑉𝑎𝑟</m:t>
                    </m:r>
                    <m:d>
                      <m:dPr>
                        <m:ctrlPr>
                          <a:rPr lang="de-DE" sz="2000" i="1">
                            <a:latin typeface="Cambria Math" panose="02040503050406030204" pitchFamily="18" charset="0"/>
                          </a:rPr>
                        </m:ctrlPr>
                      </m:dPr>
                      <m:e>
                        <m:r>
                          <a:rPr lang="de-DE" sz="2000" b="0" i="1" smtClean="0">
                            <a:latin typeface="Cambria Math"/>
                          </a:rPr>
                          <m:t>𝑌</m:t>
                        </m:r>
                      </m:e>
                    </m:d>
                    <m:r>
                      <a:rPr lang="de-DE" sz="2000" i="1">
                        <a:latin typeface="Cambria Math"/>
                      </a:rPr>
                      <m:t>=</m:t>
                    </m:r>
                    <m:r>
                      <a:rPr lang="de-DE" sz="2000" b="0" i="1" smtClean="0">
                        <a:latin typeface="Cambria Math"/>
                      </a:rPr>
                      <m:t>1/12</m:t>
                    </m:r>
                  </m:oMath>
                </a14:m>
                <a:endParaRPr lang="de-DE" sz="2000" dirty="0">
                  <a:solidFill>
                    <a:schemeClr val="tx1"/>
                  </a:solidFill>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1473385" y="4064421"/>
                <a:ext cx="5907009" cy="400110"/>
              </a:xfrm>
              <a:prstGeom prst="rect">
                <a:avLst/>
              </a:prstGeom>
              <a:blipFill rotWithShape="1">
                <a:blip r:embed="rId5"/>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1462486" y="5084540"/>
                <a:ext cx="5928805" cy="400110"/>
              </a:xfrm>
              <a:prstGeom prst="rect">
                <a:avLst/>
              </a:prstGeom>
              <a:noFill/>
            </p:spPr>
            <p:txBody>
              <a:bodyPr wrap="square" rtlCol="0">
                <a:spAutoFit/>
              </a:bodyPr>
              <a:lstStyle/>
              <a:p>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m:t>
                        </m:r>
                        <m:r>
                          <a:rPr lang="de-DE" sz="2000" b="0" i="1" smtClean="0">
                            <a:latin typeface="Cambria Math"/>
                          </a:rPr>
                          <m:t>𝑥</m:t>
                        </m:r>
                      </m:e>
                    </m:d>
                    <m:r>
                      <a:rPr lang="de-DE" sz="2000" b="0" i="1" smtClean="0">
                        <a:latin typeface="Cambria Math"/>
                      </a:rPr>
                      <m:t>=0.5</m:t>
                    </m:r>
                  </m:oMath>
                </a14:m>
                <a:r>
                  <a:rPr lang="de-DE" sz="2000" dirty="0"/>
                  <a:t> </a:t>
                </a:r>
                <a:r>
                  <a:rPr lang="de-DE" sz="2000" dirty="0">
                    <a:latin typeface="+mn-lt"/>
                  </a:rPr>
                  <a:t>und</a:t>
                </a:r>
              </a:p>
            </p:txBody>
          </p:sp>
        </mc:Choice>
        <mc:Fallback xmlns="">
          <p:sp>
            <p:nvSpPr>
              <p:cNvPr id="32" name="Textfeld 31"/>
              <p:cNvSpPr txBox="1">
                <a:spLocks noRot="1" noChangeAspect="1" noMove="1" noResize="1" noEditPoints="1" noAdjustHandles="1" noChangeArrowheads="1" noChangeShapeType="1" noTextEdit="1"/>
              </p:cNvSpPr>
              <p:nvPr/>
            </p:nvSpPr>
            <p:spPr>
              <a:xfrm>
                <a:off x="1462486" y="5084540"/>
                <a:ext cx="5928805" cy="400110"/>
              </a:xfrm>
              <a:prstGeom prst="rect">
                <a:avLst/>
              </a:prstGeom>
              <a:blipFill rotWithShape="1">
                <a:blip r:embed="rId6"/>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4249155" y="5084540"/>
                <a:ext cx="4427960"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m:t>
                        </m:r>
                        <m:r>
                          <a:rPr lang="de-DE" sz="2000" b="0" i="1" smtClean="0">
                            <a:latin typeface="Cambria Math"/>
                          </a:rPr>
                          <m:t>𝑥</m:t>
                        </m:r>
                      </m:e>
                    </m:d>
                    <m:r>
                      <a:rPr lang="de-DE" sz="2000" b="0" i="1" smtClean="0">
                        <a:latin typeface="Cambria Math"/>
                      </a:rPr>
                      <m:t>=1/12</m:t>
                    </m:r>
                  </m:oMath>
                </a14:m>
                <a:r>
                  <a:rPr lang="de-DE" sz="2000" dirty="0"/>
                  <a:t>  </a:t>
                </a:r>
                <a:r>
                  <a:rPr lang="de-DE" sz="2000" dirty="0">
                    <a:latin typeface="+mn-lt"/>
                  </a:rPr>
                  <a:t>für</a:t>
                </a:r>
                <a:r>
                  <a:rPr lang="de-DE" sz="2000" dirty="0"/>
                  <a:t>  </a:t>
                </a:r>
                <a14:m>
                  <m:oMath xmlns:m="http://schemas.openxmlformats.org/officeDocument/2006/math">
                    <m:r>
                      <a:rPr lang="de-DE" sz="2000" b="0" i="1" dirty="0" smtClean="0">
                        <a:latin typeface="Cambria Math"/>
                      </a:rPr>
                      <m:t>𝑥</m:t>
                    </m:r>
                    <m:r>
                      <a:rPr lang="de-DE" sz="2000" b="0" i="1" dirty="0" smtClean="0">
                        <a:latin typeface="Cambria Math"/>
                        <a:ea typeface="Cambria Math"/>
                      </a:rPr>
                      <m:t>∈</m:t>
                    </m:r>
                    <m:d>
                      <m:dPr>
                        <m:begChr m:val="["/>
                        <m:endChr m:val="]"/>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0,1</m:t>
                        </m:r>
                      </m:e>
                    </m:d>
                  </m:oMath>
                </a14:m>
                <a:r>
                  <a:rPr lang="de-DE" sz="2000" dirty="0"/>
                  <a:t> </a:t>
                </a:r>
                <a:endParaRPr lang="de-DE" sz="2000" dirty="0">
                  <a:latin typeface="+mn-lt"/>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4249155" y="5084540"/>
                <a:ext cx="4427960" cy="400110"/>
              </a:xfrm>
              <a:prstGeom prst="rect">
                <a:avLst/>
              </a:prstGeom>
              <a:blipFill rotWithShape="1">
                <a:blip r:embed="rId7"/>
                <a:stretch>
                  <a:fillRect t="-7576" b="-25758"/>
                </a:stretch>
              </a:blipFill>
            </p:spPr>
            <p:txBody>
              <a:bodyPr/>
              <a:lstStyle/>
              <a:p>
                <a:r>
                  <a:rPr lang="de-DE">
                    <a:noFill/>
                  </a:rPr>
                  <a:t> </a:t>
                </a:r>
              </a:p>
            </p:txBody>
          </p:sp>
        </mc:Fallback>
      </mc:AlternateContent>
    </p:spTree>
    <p:extLst>
      <p:ext uri="{BB962C8B-B14F-4D97-AF65-F5344CB8AC3E}">
        <p14:creationId xmlns:p14="http://schemas.microsoft.com/office/powerpoint/2010/main" val="389135942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468312" y="1268760"/>
            <a:ext cx="7416055" cy="400110"/>
          </a:xfrm>
          <a:prstGeom prst="rect">
            <a:avLst/>
          </a:prstGeom>
          <a:noFill/>
        </p:spPr>
        <p:txBody>
          <a:bodyPr wrap="square">
            <a:spAutoFit/>
          </a:bodyPr>
          <a:lstStyle/>
          <a:p>
            <a:pPr>
              <a:defRPr/>
            </a:pPr>
            <a:r>
              <a:rPr lang="de-DE" sz="2000" dirty="0">
                <a:solidFill>
                  <a:schemeClr val="tx1"/>
                </a:solidFill>
                <a:latin typeface="+mn-lt"/>
                <a:cs typeface="Times New Roman"/>
              </a:rPr>
              <a:t>&gt; Beispiel anhand von Größenklasse 3, d. h. </a:t>
            </a:r>
            <a:r>
              <a:rPr lang="de-DE" sz="2000" i="1" dirty="0">
                <a:solidFill>
                  <a:schemeClr val="tx1"/>
                </a:solidFill>
                <a:latin typeface="+mn-lt"/>
                <a:cs typeface="Times New Roman"/>
              </a:rPr>
              <a:t>j</a:t>
            </a:r>
            <a:r>
              <a:rPr lang="de-DE" sz="2000" dirty="0">
                <a:solidFill>
                  <a:schemeClr val="tx1"/>
                </a:solidFill>
                <a:latin typeface="+mn-lt"/>
                <a:cs typeface="Times New Roman"/>
              </a:rPr>
              <a:t> = 3</a:t>
            </a:r>
          </a:p>
        </p:txBody>
      </p:sp>
      <mc:AlternateContent xmlns:mc="http://schemas.openxmlformats.org/markup-compatibility/2006" xmlns:a14="http://schemas.microsoft.com/office/drawing/2010/main">
        <mc:Choice Requires="a14">
          <p:sp>
            <p:nvSpPr>
              <p:cNvPr id="2" name="Textfeld 1"/>
              <p:cNvSpPr txBox="1"/>
              <p:nvPr/>
            </p:nvSpPr>
            <p:spPr>
              <a:xfrm>
                <a:off x="971599" y="1860092"/>
                <a:ext cx="6912768" cy="41338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𝑓</m:t>
                              </m:r>
                            </m:e>
                          </m:acc>
                        </m:e>
                        <m:sub>
                          <m:r>
                            <a:rPr lang="de-DE" sz="2000" b="0" i="1" smtClean="0">
                              <a:solidFill>
                                <a:schemeClr val="tx1"/>
                              </a:solidFill>
                              <a:latin typeface="Cambria Math"/>
                            </a:rPr>
                            <m:t>3</m:t>
                          </m:r>
                        </m:sub>
                      </m:sSub>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𝑛</m:t>
                                  </m:r>
                                </m:e>
                              </m:acc>
                            </m:e>
                            <m:sub>
                              <m:r>
                                <a:rPr lang="de-DE" sz="2000" i="1">
                                  <a:solidFill>
                                    <a:schemeClr val="tx1"/>
                                  </a:solidFill>
                                  <a:latin typeface="Cambria Math"/>
                                </a:rPr>
                                <m:t>3</m:t>
                              </m:r>
                            </m:sub>
                          </m:sSub>
                        </m:num>
                        <m:den>
                          <m:r>
                            <a:rPr lang="de-DE" sz="2000" b="0" i="1" smtClean="0">
                              <a:solidFill>
                                <a:schemeClr val="tx1"/>
                              </a:solidFill>
                              <a:latin typeface="Cambria Math"/>
                            </a:rPr>
                            <m:t>𝑛</m:t>
                          </m:r>
                        </m:den>
                      </m:f>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10</m:t>
                          </m:r>
                        </m:num>
                        <m:den>
                          <m:r>
                            <a:rPr lang="de-DE" sz="2000" b="0" i="1" smtClean="0">
                              <a:solidFill>
                                <a:schemeClr val="tx1"/>
                              </a:solidFill>
                              <a:latin typeface="Cambria Math"/>
                            </a:rPr>
                            <m:t>30</m:t>
                          </m:r>
                        </m:den>
                      </m:f>
                      <m:r>
                        <a:rPr lang="de-DE" sz="2000" b="0" i="1" smtClean="0">
                          <a:solidFill>
                            <a:schemeClr val="tx1"/>
                          </a:solidFill>
                          <a:latin typeface="Cambria Math"/>
                          <a:ea typeface="Cambria Math"/>
                        </a:rPr>
                        <m:t>≈0.3333</m:t>
                      </m:r>
                    </m:oMath>
                  </m:oMathPara>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971599" y="1860092"/>
                <a:ext cx="6912768" cy="413383"/>
              </a:xfrm>
              <a:prstGeom prst="rect">
                <a:avLst/>
              </a:prstGeom>
              <a:blipFill rotWithShape="1">
                <a:blip r:embed="rId4"/>
                <a:stretch>
                  <a:fillRect l="-353" t="-107353" b="-175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971599" y="2400686"/>
                <a:ext cx="6912768" cy="41338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type m:val="lin"/>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𝑓</m:t>
                                  </m:r>
                                </m:e>
                              </m:acc>
                            </m:e>
                            <m:sub>
                              <m:r>
                                <a:rPr lang="de-DE" sz="2000" b="0" i="1" smtClean="0">
                                  <a:solidFill>
                                    <a:schemeClr val="tx1"/>
                                  </a:solidFill>
                                  <a:latin typeface="Cambria Math"/>
                                </a:rPr>
                                <m:t>3</m:t>
                              </m:r>
                            </m:sub>
                          </m:sSub>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𝑑</m:t>
                              </m:r>
                            </m:e>
                            <m:sub>
                              <m:r>
                                <a:rPr lang="de-DE" sz="2000" b="0" i="1" smtClean="0">
                                  <a:solidFill>
                                    <a:schemeClr val="tx1"/>
                                  </a:solidFill>
                                  <a:latin typeface="Cambria Math"/>
                                </a:rPr>
                                <m:t>3</m:t>
                              </m:r>
                            </m:sub>
                          </m:sSub>
                        </m:den>
                      </m:f>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0.3333</m:t>
                          </m:r>
                        </m:num>
                        <m:den>
                          <m:r>
                            <a:rPr lang="de-DE" sz="2000" b="0" i="1" smtClean="0">
                              <a:solidFill>
                                <a:schemeClr val="tx1"/>
                              </a:solidFill>
                              <a:latin typeface="Cambria Math"/>
                            </a:rPr>
                            <m:t>10</m:t>
                          </m:r>
                        </m:den>
                      </m:f>
                      <m:r>
                        <a:rPr lang="de-DE" sz="2000" b="0" i="1" smtClean="0">
                          <a:solidFill>
                            <a:schemeClr val="tx1"/>
                          </a:solidFill>
                          <a:latin typeface="Cambria Math"/>
                          <a:ea typeface="Cambria Math"/>
                        </a:rPr>
                        <m:t>≈0.0333</m:t>
                      </m:r>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971599" y="2400686"/>
                <a:ext cx="6912768" cy="413383"/>
              </a:xfrm>
              <a:prstGeom prst="rect">
                <a:avLst/>
              </a:prstGeom>
              <a:blipFill rotWithShape="1">
                <a:blip r:embed="rId5"/>
                <a:stretch>
                  <a:fillRect l="-2028" t="-107353" b="-175000"/>
                </a:stretch>
              </a:blipFill>
            </p:spPr>
            <p:txBody>
              <a:bodyPr/>
              <a:lstStyle/>
              <a:p>
                <a:r>
                  <a:rPr lang="de-DE">
                    <a:noFill/>
                  </a:rPr>
                  <a:t> </a:t>
                </a:r>
              </a:p>
            </p:txBody>
          </p:sp>
        </mc:Fallback>
      </mc:AlternateContent>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44</a:t>
            </a:r>
            <a:endParaRPr lang="de-DE" sz="8000" b="1" dirty="0">
              <a:solidFill>
                <a:schemeClr val="tx1"/>
              </a:solidFill>
              <a:latin typeface="+mj-lt"/>
            </a:endParaRPr>
          </a:p>
        </p:txBody>
      </p:sp>
      <p:pic>
        <p:nvPicPr>
          <p:cNvPr id="3" name="Grafik 2"/>
          <p:cNvPicPr>
            <a:picLocks noChangeAspect="1"/>
          </p:cNvPicPr>
          <p:nvPr/>
        </p:nvPicPr>
        <p:blipFill>
          <a:blip r:embed="rId6"/>
          <a:stretch>
            <a:fillRect/>
          </a:stretch>
        </p:blipFill>
        <p:spPr>
          <a:xfrm>
            <a:off x="457200" y="3309930"/>
            <a:ext cx="7334250" cy="2886075"/>
          </a:xfrm>
          <a:prstGeom prst="rect">
            <a:avLst/>
          </a:prstGeom>
        </p:spPr>
      </p:pic>
    </p:spTree>
    <p:extLst>
      <p:ext uri="{BB962C8B-B14F-4D97-AF65-F5344CB8AC3E}">
        <p14:creationId xmlns:p14="http://schemas.microsoft.com/office/powerpoint/2010/main" val="4037854159"/>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467</a:t>
            </a:r>
            <a:endParaRPr lang="de-DE" sz="8000" b="1" dirty="0">
              <a:solidFill>
                <a:schemeClr val="tx1"/>
              </a:solidFill>
              <a:latin typeface="+mj-lt"/>
            </a:endParaRPr>
          </a:p>
        </p:txBody>
      </p:sp>
      <p:sp>
        <p:nvSpPr>
          <p:cNvPr id="10" name="Textfeld 9"/>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Bedingter Erwartungswert als Zufallsvariable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8314" y="3212976"/>
            <a:ext cx="381543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D2-a fortgesetzt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468312" y="1556792"/>
                <a:ext cx="8352159" cy="1631216"/>
              </a:xfrm>
              <a:prstGeom prst="rect">
                <a:avLst/>
              </a:prstGeom>
              <a:noFill/>
            </p:spPr>
            <p:txBody>
              <a:bodyPr wrap="square" rtlCol="0">
                <a:spAutoFit/>
              </a:bodyPr>
              <a:lstStyle/>
              <a:p>
                <a:r>
                  <a:rPr lang="de-DE" sz="2000" dirty="0">
                    <a:latin typeface="+mn-lt"/>
                  </a:rPr>
                  <a:t>Normalerweise sind bedingte Erwartungswerte wie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m:t>
                        </m:r>
                        <m:r>
                          <a:rPr lang="de-DE" sz="2000" b="0" i="1" smtClean="0">
                            <a:latin typeface="Cambria Math"/>
                          </a:rPr>
                          <m:t>𝑥</m:t>
                        </m:r>
                      </m:e>
                    </m:d>
                  </m:oMath>
                </a14:m>
                <a:r>
                  <a:rPr lang="de-DE" sz="2000" dirty="0">
                    <a:latin typeface="+mn-lt"/>
                  </a:rPr>
                  <a:t> theoretische</a:t>
                </a:r>
              </a:p>
              <a:p>
                <a:r>
                  <a:rPr lang="de-DE" sz="2000" dirty="0">
                    <a:latin typeface="+mn-lt"/>
                  </a:rPr>
                  <a:t>nichtstochastische Größen für vorgegebene feste </a:t>
                </a:r>
                <a:r>
                  <a:rPr lang="de-DE" sz="2000" i="1" dirty="0">
                    <a:latin typeface="+mn-lt"/>
                  </a:rPr>
                  <a:t>x</a:t>
                </a:r>
                <a:r>
                  <a:rPr lang="de-DE" sz="2000" dirty="0">
                    <a:latin typeface="+mn-lt"/>
                  </a:rPr>
                  <a:t>-Werte. Werden keine </a:t>
                </a:r>
                <a:r>
                  <a:rPr lang="de-DE" sz="2000" dirty="0" err="1">
                    <a:latin typeface="+mn-lt"/>
                  </a:rPr>
                  <a:t>konkre</a:t>
                </a:r>
                <a:r>
                  <a:rPr lang="de-DE" sz="2000" dirty="0">
                    <a:latin typeface="+mn-lt"/>
                  </a:rPr>
                  <a:t>-</a:t>
                </a:r>
              </a:p>
              <a:p>
                <a:r>
                  <a:rPr lang="de-DE" sz="2000" dirty="0" err="1">
                    <a:latin typeface="+mn-lt"/>
                  </a:rPr>
                  <a:t>ten</a:t>
                </a:r>
                <a:r>
                  <a:rPr lang="de-DE" sz="2000" dirty="0">
                    <a:latin typeface="+mn-lt"/>
                  </a:rPr>
                  <a:t> Werte gesetzt; schreibt man nur etwa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e>
                    </m:d>
                  </m:oMath>
                </a14:m>
                <a:r>
                  <a:rPr lang="de-DE" sz="2000" dirty="0">
                    <a:latin typeface="+mn-lt"/>
                  </a:rPr>
                  <a:t> oder </a:t>
                </a:r>
                <a14:m>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e>
                    </m:d>
                  </m:oMath>
                </a14:m>
                <a:r>
                  <a:rPr lang="de-DE" sz="2000" dirty="0">
                    <a:latin typeface="+mn-lt"/>
                  </a:rPr>
                  <a:t>. In diesem Fall</a:t>
                </a:r>
              </a:p>
              <a:p>
                <a:r>
                  <a:rPr lang="de-DE" sz="2000" dirty="0">
                    <a:latin typeface="+mn-lt"/>
                  </a:rPr>
                  <a:t>sind diese Größen als stochastische Größen, d. h. als Zufallsvariablen, zu </a:t>
                </a:r>
                <a:r>
                  <a:rPr lang="de-DE" sz="2000" dirty="0" err="1">
                    <a:latin typeface="+mn-lt"/>
                  </a:rPr>
                  <a:t>verste</a:t>
                </a:r>
                <a:r>
                  <a:rPr lang="de-DE" sz="2000" dirty="0">
                    <a:latin typeface="+mn-lt"/>
                  </a:rPr>
                  <a:t>-</a:t>
                </a:r>
              </a:p>
              <a:p>
                <a:r>
                  <a:rPr lang="de-DE" sz="2000" dirty="0" err="1">
                    <a:latin typeface="+mn-lt"/>
                  </a:rPr>
                  <a:t>hen</a:t>
                </a:r>
                <a:r>
                  <a:rPr lang="de-DE" sz="2000" dirty="0">
                    <a:latin typeface="+mn-lt"/>
                  </a:rPr>
                  <a:t>. Man beachte nachfolgende Beispiele. </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1556792"/>
                <a:ext cx="8352159" cy="1631216"/>
              </a:xfrm>
              <a:prstGeom prst="rect">
                <a:avLst/>
              </a:prstGeom>
              <a:blipFill rotWithShape="1">
                <a:blip r:embed="rId3"/>
                <a:stretch>
                  <a:fillRect l="-803" t="-1866" r="-730" b="-5597"/>
                </a:stretch>
              </a:blipFill>
            </p:spPr>
            <p:txBody>
              <a:bodyPr/>
              <a:lstStyle/>
              <a:p>
                <a:r>
                  <a:rPr lang="de-DE">
                    <a:noFill/>
                  </a:rPr>
                  <a:t> </a:t>
                </a:r>
              </a:p>
            </p:txBody>
          </p:sp>
        </mc:Fallback>
      </mc:AlternateContent>
      <p:sp>
        <p:nvSpPr>
          <p:cNvPr id="13" name="Textfeld 12"/>
          <p:cNvSpPr txBox="1"/>
          <p:nvPr/>
        </p:nvSpPr>
        <p:spPr>
          <a:xfrm>
            <a:off x="414141" y="3613086"/>
            <a:ext cx="8352159" cy="400110"/>
          </a:xfrm>
          <a:prstGeom prst="rect">
            <a:avLst/>
          </a:prstGeom>
          <a:noFill/>
        </p:spPr>
        <p:txBody>
          <a:bodyPr wrap="square" rtlCol="0">
            <a:spAutoFit/>
          </a:bodyPr>
          <a:lstStyle/>
          <a:p>
            <a:r>
              <a:rPr lang="de-DE" sz="2000" dirty="0">
                <a:latin typeface="+mn-lt"/>
              </a:rPr>
              <a:t>Es gilt (vgl. </a:t>
            </a:r>
            <a:r>
              <a:rPr lang="de-DE" sz="2000">
                <a:latin typeface="+mn-lt"/>
              </a:rPr>
              <a:t>Folie 462):</a:t>
            </a:r>
            <a:endParaRPr lang="de-DE" sz="2000" dirty="0">
              <a:latin typeface="+mn-lt"/>
            </a:endParaRPr>
          </a:p>
        </p:txBody>
      </p:sp>
      <mc:AlternateContent xmlns:mc="http://schemas.openxmlformats.org/markup-compatibility/2006" xmlns:a14="http://schemas.microsoft.com/office/drawing/2010/main">
        <mc:Choice Requires="a14">
          <p:sp>
            <p:nvSpPr>
              <p:cNvPr id="14" name="Textfeld 13"/>
              <p:cNvSpPr txBox="1"/>
              <p:nvPr/>
            </p:nvSpPr>
            <p:spPr>
              <a:xfrm>
                <a:off x="896599" y="4013196"/>
                <a:ext cx="5832648"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𝑋</m:t>
                        </m:r>
                        <m:r>
                          <a:rPr lang="de-DE" sz="2000" b="0" i="1" smtClean="0">
                            <a:solidFill>
                              <a:schemeClr val="tx1"/>
                            </a:solidFill>
                            <a:latin typeface="Cambria Math"/>
                          </a:rPr>
                          <m:t>=0</m:t>
                        </m:r>
                      </m:e>
                    </m:d>
                    <m:r>
                      <a:rPr lang="de-DE" sz="2000" b="0" i="1" smtClean="0">
                        <a:solidFill>
                          <a:schemeClr val="tx1"/>
                        </a:solidFill>
                        <a:latin typeface="Cambria Math"/>
                        <a:ea typeface="Cambria Math"/>
                      </a:rPr>
                      <m:t>=1.6</m:t>
                    </m:r>
                  </m:oMath>
                </a14:m>
                <a:r>
                  <a:rPr lang="de-DE" sz="2000" i="1" dirty="0">
                    <a:solidFill>
                      <a:schemeClr val="tx1"/>
                    </a:solidFill>
                    <a:latin typeface="Cambria Math"/>
                  </a:rPr>
                  <a:t>  </a:t>
                </a:r>
                <a:r>
                  <a:rPr lang="de-DE" sz="2000" dirty="0">
                    <a:latin typeface="+mn-lt"/>
                  </a:rPr>
                  <a:t>und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𝑋</m:t>
                        </m:r>
                        <m:r>
                          <a:rPr lang="de-DE" sz="2000" i="1">
                            <a:latin typeface="Cambria Math"/>
                          </a:rPr>
                          <m:t>=1</m:t>
                        </m:r>
                      </m:e>
                    </m:d>
                    <m:r>
                      <a:rPr lang="de-DE" sz="2000" i="1">
                        <a:latin typeface="Cambria Math"/>
                        <a:ea typeface="Cambria Math"/>
                      </a:rPr>
                      <m:t>=1.</m:t>
                    </m:r>
                    <m:r>
                      <a:rPr lang="de-DE" sz="2000" b="0" i="1" smtClean="0">
                        <a:latin typeface="Cambria Math"/>
                        <a:ea typeface="Cambria Math"/>
                      </a:rPr>
                      <m:t>4</m:t>
                    </m:r>
                  </m:oMath>
                </a14:m>
                <a:endParaRPr lang="de-DE" sz="2000" i="1" dirty="0">
                  <a:solidFill>
                    <a:schemeClr val="tx1"/>
                  </a:solidFill>
                  <a:latin typeface="Cambria Math"/>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896599" y="4013196"/>
                <a:ext cx="5832648" cy="400110"/>
              </a:xfrm>
              <a:prstGeom prst="rect">
                <a:avLst/>
              </a:prstGeom>
              <a:blipFill rotWithShape="1">
                <a:blip r:embed="rId4"/>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0" y="4863063"/>
                <a:ext cx="8352159" cy="707886"/>
              </a:xfrm>
              <a:prstGeom prst="rect">
                <a:avLst/>
              </a:prstGeom>
              <a:noFill/>
            </p:spPr>
            <p:txBody>
              <a:bodyPr wrap="square" rtlCol="0">
                <a:spAutoFit/>
              </a:bodyPr>
              <a:lstStyle/>
              <a:p>
                <a:r>
                  <a:rPr lang="de-DE" sz="2000" dirty="0">
                    <a:latin typeface="+mn-lt"/>
                  </a:rPr>
                  <a:t>Schreibt man nur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𝑋</m:t>
                        </m:r>
                      </m:e>
                    </m:d>
                  </m:oMath>
                </a14:m>
                <a:r>
                  <a:rPr lang="de-DE" sz="2000" dirty="0">
                    <a:latin typeface="+mn-lt"/>
                  </a:rPr>
                  <a:t>, fasst man den Ausdruck als Funktion der ZV </a:t>
                </a:r>
                <a:r>
                  <a:rPr lang="de-DE" sz="2000" i="1" dirty="0">
                    <a:latin typeface="+mn-lt"/>
                  </a:rPr>
                  <a:t>X</a:t>
                </a:r>
              </a:p>
              <a:p>
                <a:r>
                  <a:rPr lang="de-DE" sz="2000" dirty="0">
                    <a:latin typeface="+mn-lt"/>
                  </a:rPr>
                  <a:t>auf. Damit ist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𝑋</m:t>
                        </m:r>
                      </m:e>
                    </m:d>
                  </m:oMath>
                </a14:m>
                <a:r>
                  <a:rPr lang="de-DE" sz="2000" dirty="0">
                    <a:latin typeface="+mn-lt"/>
                  </a:rPr>
                  <a:t> selbst eine ZV in folgendem Sinne:  </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0" y="4863063"/>
                <a:ext cx="8352159" cy="707886"/>
              </a:xfrm>
              <a:prstGeom prst="rect">
                <a:avLst/>
              </a:prstGeom>
              <a:blipFill rotWithShape="1">
                <a:blip r:embed="rId5"/>
                <a:stretch>
                  <a:fillRect l="-803"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896598" y="5592271"/>
                <a:ext cx="5259578"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e>
                        </m:d>
                        <m:r>
                          <a:rPr lang="de-DE" sz="2000" b="0" i="1" smtClean="0">
                            <a:solidFill>
                              <a:schemeClr val="tx1"/>
                            </a:solidFill>
                            <a:latin typeface="Cambria Math"/>
                            <a:ea typeface="Cambria Math"/>
                          </a:rPr>
                          <m:t>=1.4</m:t>
                        </m:r>
                      </m:e>
                    </m:d>
                    <m:r>
                      <a:rPr lang="de-DE" sz="2000" b="0" i="1" smtClean="0">
                        <a:solidFill>
                          <a:schemeClr val="tx1"/>
                        </a:solidFill>
                        <a:latin typeface="Cambria Math"/>
                        <a:ea typeface="Cambria Math"/>
                      </a:rPr>
                      <m:t>=0.6=</m:t>
                    </m:r>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=1</m:t>
                        </m:r>
                      </m:e>
                    </m:d>
                  </m:oMath>
                </a14:m>
                <a:r>
                  <a:rPr lang="de-DE" sz="2000" b="0" dirty="0">
                    <a:solidFill>
                      <a:schemeClr val="tx1"/>
                    </a:solidFill>
                    <a:latin typeface="+mn-lt"/>
                  </a:rPr>
                  <a:t>  und</a:t>
                </a:r>
              </a:p>
            </p:txBody>
          </p:sp>
        </mc:Choice>
        <mc:Fallback xmlns="">
          <p:sp>
            <p:nvSpPr>
              <p:cNvPr id="18" name="Textfeld 17"/>
              <p:cNvSpPr txBox="1">
                <a:spLocks noRot="1" noChangeAspect="1" noMove="1" noResize="1" noEditPoints="1" noAdjustHandles="1" noChangeArrowheads="1" noChangeShapeType="1" noTextEdit="1"/>
              </p:cNvSpPr>
              <p:nvPr/>
            </p:nvSpPr>
            <p:spPr>
              <a:xfrm>
                <a:off x="896598" y="5592271"/>
                <a:ext cx="5259578" cy="400110"/>
              </a:xfrm>
              <a:prstGeom prst="rect">
                <a:avLst/>
              </a:prstGeom>
              <a:blipFill>
                <a:blip r:embed="rId6"/>
                <a:stretch>
                  <a:fillRect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911194" y="4481851"/>
                <a:ext cx="5832648"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=0</m:t>
                        </m:r>
                      </m:e>
                    </m:d>
                    <m:r>
                      <a:rPr lang="de-DE" sz="2000" b="0" i="1" smtClean="0">
                        <a:solidFill>
                          <a:schemeClr val="tx1"/>
                        </a:solidFill>
                        <a:latin typeface="Cambria Math"/>
                        <a:ea typeface="Cambria Math"/>
                      </a:rPr>
                      <m:t>=0.4</m:t>
                    </m:r>
                  </m:oMath>
                </a14:m>
                <a:r>
                  <a:rPr lang="de-DE" sz="2000" i="1" dirty="0">
                    <a:solidFill>
                      <a:schemeClr val="tx1"/>
                    </a:solidFill>
                    <a:latin typeface="Cambria Math"/>
                  </a:rPr>
                  <a:t>  </a:t>
                </a:r>
                <a:r>
                  <a:rPr lang="de-DE" sz="2000" dirty="0">
                    <a:latin typeface="+mn-lt"/>
                  </a:rPr>
                  <a:t>und  </a:t>
                </a:r>
                <a:r>
                  <a:rPr lang="de-DE" sz="2000" dirty="0"/>
                  <a:t>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=1</m:t>
                        </m:r>
                      </m:e>
                    </m:d>
                    <m:r>
                      <a:rPr lang="de-DE" sz="2000" i="1">
                        <a:latin typeface="Cambria Math"/>
                        <a:ea typeface="Cambria Math"/>
                      </a:rPr>
                      <m:t>=0.</m:t>
                    </m:r>
                    <m:r>
                      <a:rPr lang="de-DE" sz="2000" b="0" i="1" smtClean="0">
                        <a:latin typeface="Cambria Math"/>
                        <a:ea typeface="Cambria Math"/>
                      </a:rPr>
                      <m:t>6</m:t>
                    </m:r>
                  </m:oMath>
                </a14:m>
                <a:endParaRPr lang="de-DE" sz="2000" i="1" dirty="0">
                  <a:solidFill>
                    <a:schemeClr val="tx1"/>
                  </a:solidFill>
                  <a:latin typeface="Cambria Math"/>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911194" y="4481851"/>
                <a:ext cx="5832648" cy="400110"/>
              </a:xfrm>
              <a:prstGeom prst="rect">
                <a:avLst/>
              </a:prstGeom>
              <a:blipFill rotWithShape="1">
                <a:blip r:embed="rId7"/>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926151" y="5994633"/>
                <a:ext cx="5259578"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e>
                        </m:d>
                        <m:r>
                          <a:rPr lang="de-DE" sz="2000" b="0" i="1" smtClean="0">
                            <a:solidFill>
                              <a:schemeClr val="tx1"/>
                            </a:solidFill>
                            <a:latin typeface="Cambria Math"/>
                            <a:ea typeface="Cambria Math"/>
                          </a:rPr>
                          <m:t>=1.6</m:t>
                        </m:r>
                      </m:e>
                    </m:d>
                    <m:r>
                      <a:rPr lang="de-DE" sz="2000" b="0" i="1" smtClean="0">
                        <a:solidFill>
                          <a:schemeClr val="tx1"/>
                        </a:solidFill>
                        <a:latin typeface="Cambria Math"/>
                        <a:ea typeface="Cambria Math"/>
                      </a:rPr>
                      <m:t>=0.4=</m:t>
                    </m:r>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=0</m:t>
                        </m:r>
                      </m:e>
                    </m:d>
                  </m:oMath>
                </a14:m>
                <a:r>
                  <a:rPr lang="de-DE" sz="2000" b="0" dirty="0">
                    <a:solidFill>
                      <a:schemeClr val="tx1"/>
                    </a:solidFill>
                    <a:latin typeface="+mn-lt"/>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926151" y="5994633"/>
                <a:ext cx="5259578" cy="400110"/>
              </a:xfrm>
              <a:prstGeom prst="rect">
                <a:avLst/>
              </a:prstGeom>
              <a:blipFill>
                <a:blip r:embed="rId8"/>
                <a:stretch>
                  <a:fillRect t="-7576" b="-25758"/>
                </a:stretch>
              </a:blipFill>
            </p:spPr>
            <p:txBody>
              <a:bodyPr/>
              <a:lstStyle/>
              <a:p>
                <a:r>
                  <a:rPr lang="en-US">
                    <a:noFill/>
                  </a:rPr>
                  <a:t> </a:t>
                </a:r>
              </a:p>
            </p:txBody>
          </p:sp>
        </mc:Fallback>
      </mc:AlternateContent>
    </p:spTree>
    <p:extLst>
      <p:ext uri="{BB962C8B-B14F-4D97-AF65-F5344CB8AC3E}">
        <p14:creationId xmlns:p14="http://schemas.microsoft.com/office/powerpoint/2010/main" val="3063931154"/>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468</a:t>
            </a:r>
            <a:endParaRPr lang="de-DE" sz="8000" b="1" dirty="0">
              <a:solidFill>
                <a:schemeClr val="tx1"/>
              </a:solidFill>
              <a:latin typeface="+mj-lt"/>
            </a:endParaRPr>
          </a:p>
        </p:txBody>
      </p:sp>
      <p:sp>
        <p:nvSpPr>
          <p:cNvPr id="9" name="Textfeld 8"/>
          <p:cNvSpPr txBox="1">
            <a:spLocks noChangeArrowheads="1"/>
          </p:cNvSpPr>
          <p:nvPr/>
        </p:nvSpPr>
        <p:spPr bwMode="auto">
          <a:xfrm>
            <a:off x="468313" y="2380501"/>
            <a:ext cx="734177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S2-a fortgesetzt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68313" y="1052736"/>
            <a:ext cx="381543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D2-b fortgesetzt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468310" y="1489182"/>
                <a:ext cx="8928225" cy="400110"/>
              </a:xfrm>
              <a:prstGeom prst="rect">
                <a:avLst/>
              </a:prstGeom>
              <a:noFill/>
            </p:spPr>
            <p:txBody>
              <a:bodyPr wrap="square" rtlCol="0">
                <a:spAutoFit/>
              </a:bodyPr>
              <a:lstStyle/>
              <a:p>
                <a:r>
                  <a:rPr lang="de-DE" sz="2000" dirty="0">
                    <a:latin typeface="+mn-lt"/>
                  </a:rPr>
                  <a:t>Wegen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𝑋</m:t>
                        </m:r>
                        <m:r>
                          <a:rPr lang="de-DE" sz="2000" b="0" i="1" smtClean="0">
                            <a:latin typeface="Cambria Math"/>
                          </a:rPr>
                          <m:t>=</m:t>
                        </m:r>
                        <m:r>
                          <a:rPr lang="de-DE" sz="2000" b="0" i="1" smtClean="0">
                            <a:latin typeface="Cambria Math"/>
                          </a:rPr>
                          <m:t>𝑥</m:t>
                        </m:r>
                      </m:e>
                    </m:d>
                    <m:r>
                      <a:rPr lang="de-DE" sz="2000" b="0" i="0" smtClean="0">
                        <a:latin typeface="Cambria Math"/>
                      </a:rPr>
                      <m:t>=3.5 </m:t>
                    </m:r>
                  </m:oMath>
                </a14:m>
                <a:r>
                  <a:rPr lang="de-DE" sz="2000" dirty="0">
                    <a:latin typeface="+mn-lt"/>
                  </a:rPr>
                  <a:t> für </a:t>
                </a:r>
                <a:r>
                  <a:rPr lang="de-DE" sz="2000" i="1" dirty="0">
                    <a:latin typeface="+mn-lt"/>
                  </a:rPr>
                  <a:t>x</a:t>
                </a:r>
                <a:r>
                  <a:rPr lang="de-DE" sz="2000" dirty="0">
                    <a:latin typeface="+mn-lt"/>
                  </a:rPr>
                  <a:t> = 1, ..., 6  gilt hier:</a:t>
                </a:r>
              </a:p>
            </p:txBody>
          </p:sp>
        </mc:Choice>
        <mc:Fallback xmlns="">
          <p:sp>
            <p:nvSpPr>
              <p:cNvPr id="16" name="Textfeld 15"/>
              <p:cNvSpPr txBox="1">
                <a:spLocks noRot="1" noChangeAspect="1" noMove="1" noResize="1" noEditPoints="1" noAdjustHandles="1" noChangeArrowheads="1" noChangeShapeType="1" noTextEdit="1"/>
              </p:cNvSpPr>
              <p:nvPr/>
            </p:nvSpPr>
            <p:spPr>
              <a:xfrm>
                <a:off x="468310" y="1489182"/>
                <a:ext cx="8928225" cy="400110"/>
              </a:xfrm>
              <a:prstGeom prst="rect">
                <a:avLst/>
              </a:prstGeom>
              <a:blipFill rotWithShape="1">
                <a:blip r:embed="rId3"/>
                <a:stretch>
                  <a:fillRect l="-751"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403648" y="1906614"/>
                <a:ext cx="262978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𝑃</m:t>
                      </m:r>
                      <m:d>
                        <m:dPr>
                          <m:ctrlPr>
                            <a:rPr lang="de-DE" sz="2000" i="1">
                              <a:latin typeface="Cambria Math" panose="02040503050406030204" pitchFamily="18" charset="0"/>
                              <a:ea typeface="Cambria Math"/>
                            </a:rPr>
                          </m:ctrlPr>
                        </m:dPr>
                        <m:e>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𝑌</m:t>
                              </m:r>
                              <m:r>
                                <a:rPr lang="de-DE" sz="2000" b="0" i="1" smtClean="0">
                                  <a:latin typeface="Cambria Math"/>
                                  <a:ea typeface="Cambria Math"/>
                                </a:rPr>
                                <m:t>|</m:t>
                              </m:r>
                              <m:r>
                                <a:rPr lang="de-DE" sz="2000" b="0" i="1" smtClean="0">
                                  <a:latin typeface="Cambria Math"/>
                                  <a:ea typeface="Cambria Math"/>
                                </a:rPr>
                                <m:t>𝑋</m:t>
                              </m:r>
                            </m:e>
                          </m:d>
                          <m:r>
                            <a:rPr lang="de-DE" sz="2000" b="0" i="1" smtClean="0">
                              <a:latin typeface="Cambria Math"/>
                              <a:ea typeface="Cambria Math"/>
                            </a:rPr>
                            <m:t>=3.5</m:t>
                          </m:r>
                        </m:e>
                      </m:d>
                      <m:r>
                        <a:rPr lang="de-DE" sz="2000" b="0" i="1" smtClean="0">
                          <a:latin typeface="Cambria Math"/>
                          <a:ea typeface="Cambria Math"/>
                        </a:rPr>
                        <m:t>=1</m:t>
                      </m:r>
                    </m:oMath>
                  </m:oMathPara>
                </a14:m>
                <a:endParaRPr lang="de-DE" sz="2000" b="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403648" y="1906614"/>
                <a:ext cx="2629789" cy="400110"/>
              </a:xfrm>
              <a:prstGeom prst="rect">
                <a:avLst/>
              </a:prstGeom>
              <a:blipFill rotWithShape="1">
                <a:blip r:embed="rId4"/>
                <a:stretch>
                  <a:fillRect b="-16923"/>
                </a:stretch>
              </a:blipFill>
            </p:spPr>
            <p:txBody>
              <a:bodyPr/>
              <a:lstStyle/>
              <a:p>
                <a:r>
                  <a:rPr lang="de-DE">
                    <a:noFill/>
                  </a:rPr>
                  <a:t> </a:t>
                </a:r>
              </a:p>
            </p:txBody>
          </p:sp>
        </mc:Fallback>
      </mc:AlternateContent>
      <p:sp>
        <p:nvSpPr>
          <p:cNvPr id="24" name="Textfeld 23"/>
          <p:cNvSpPr txBox="1"/>
          <p:nvPr/>
        </p:nvSpPr>
        <p:spPr>
          <a:xfrm>
            <a:off x="468308" y="2883175"/>
            <a:ext cx="3311603" cy="400110"/>
          </a:xfrm>
          <a:prstGeom prst="rect">
            <a:avLst/>
          </a:prstGeom>
          <a:noFill/>
        </p:spPr>
        <p:txBody>
          <a:bodyPr wrap="square" rtlCol="0">
            <a:spAutoFit/>
          </a:bodyPr>
          <a:lstStyle/>
          <a:p>
            <a:r>
              <a:rPr lang="de-DE" sz="2000" dirty="0">
                <a:latin typeface="+mn-lt"/>
              </a:rPr>
              <a:t>Es gilt (vgl. </a:t>
            </a:r>
            <a:r>
              <a:rPr lang="de-DE" sz="2000">
                <a:latin typeface="+mn-lt"/>
              </a:rPr>
              <a:t>Folie 464):</a:t>
            </a:r>
            <a:endParaRPr lang="de-DE" sz="2000" dirty="0">
              <a:latin typeface="+mn-lt"/>
            </a:endParaRPr>
          </a:p>
        </p:txBody>
      </p:sp>
      <mc:AlternateContent xmlns:mc="http://schemas.openxmlformats.org/markup-compatibility/2006" xmlns:a14="http://schemas.microsoft.com/office/drawing/2010/main">
        <mc:Choice Requires="a14">
          <p:sp>
            <p:nvSpPr>
              <p:cNvPr id="25" name="Textfeld 24"/>
              <p:cNvSpPr txBox="1"/>
              <p:nvPr/>
            </p:nvSpPr>
            <p:spPr>
              <a:xfrm>
                <a:off x="3284458" y="2742239"/>
                <a:ext cx="2753511" cy="6819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m:t>
                          </m:r>
                          <m:r>
                            <a:rPr lang="de-DE" sz="2000" b="0" i="1" smtClean="0">
                              <a:latin typeface="Cambria Math"/>
                            </a:rPr>
                            <m:t>𝑥</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𝑥</m:t>
                          </m:r>
                          <m:r>
                            <a:rPr lang="de-DE" sz="2000" b="0" i="1" smtClean="0">
                              <a:latin typeface="Cambria Math"/>
                            </a:rPr>
                            <m:t>+2/3</m:t>
                          </m:r>
                        </m:num>
                        <m:den>
                          <m:r>
                            <a:rPr lang="de-DE" sz="2000" b="0" i="1" smtClean="0">
                              <a:latin typeface="Cambria Math"/>
                            </a:rPr>
                            <m:t>𝑥</m:t>
                          </m:r>
                          <m:r>
                            <a:rPr lang="de-DE" sz="2000" b="0" i="1" smtClean="0">
                              <a:latin typeface="Cambria Math"/>
                            </a:rPr>
                            <m:t>+0.5</m:t>
                          </m:r>
                        </m:den>
                      </m:f>
                    </m:oMath>
                  </m:oMathPara>
                </a14:m>
                <a:endParaRPr lang="de-DE" sz="2000" dirty="0"/>
              </a:p>
            </p:txBody>
          </p:sp>
        </mc:Choice>
        <mc:Fallback xmlns="">
          <p:sp>
            <p:nvSpPr>
              <p:cNvPr id="25" name="Textfeld 24"/>
              <p:cNvSpPr txBox="1">
                <a:spLocks noRot="1" noChangeAspect="1" noMove="1" noResize="1" noEditPoints="1" noAdjustHandles="1" noChangeArrowheads="1" noChangeShapeType="1" noTextEdit="1"/>
              </p:cNvSpPr>
              <p:nvPr/>
            </p:nvSpPr>
            <p:spPr>
              <a:xfrm>
                <a:off x="3284458" y="2742239"/>
                <a:ext cx="2753511" cy="681982"/>
              </a:xfrm>
              <a:prstGeom prst="rect">
                <a:avLst/>
              </a:prstGeom>
              <a:blipFill rotWithShape="1">
                <a:blip r:embed="rId5"/>
                <a:stretch>
                  <a:fillRect/>
                </a:stretch>
              </a:blipFill>
            </p:spPr>
            <p:txBody>
              <a:bodyPr/>
              <a:lstStyle/>
              <a:p>
                <a:r>
                  <a:rPr lang="de-DE">
                    <a:noFill/>
                  </a:rPr>
                  <a:t> </a:t>
                </a:r>
              </a:p>
            </p:txBody>
          </p:sp>
        </mc:Fallback>
      </mc:AlternateContent>
      <p:sp>
        <p:nvSpPr>
          <p:cNvPr id="26" name="Textfeld 25"/>
          <p:cNvSpPr txBox="1"/>
          <p:nvPr/>
        </p:nvSpPr>
        <p:spPr>
          <a:xfrm>
            <a:off x="468307" y="3575197"/>
            <a:ext cx="5399836" cy="400110"/>
          </a:xfrm>
          <a:prstGeom prst="rect">
            <a:avLst/>
          </a:prstGeom>
          <a:noFill/>
        </p:spPr>
        <p:txBody>
          <a:bodyPr wrap="square" rtlCol="0">
            <a:spAutoFit/>
          </a:bodyPr>
          <a:lstStyle/>
          <a:p>
            <a:r>
              <a:rPr lang="de-DE" sz="2000" dirty="0">
                <a:latin typeface="+mn-lt"/>
              </a:rPr>
              <a:t>Stochastisch aufgefasst :</a:t>
            </a:r>
          </a:p>
        </p:txBody>
      </p:sp>
      <mc:AlternateContent xmlns:mc="http://schemas.openxmlformats.org/markup-compatibility/2006" xmlns:a14="http://schemas.microsoft.com/office/drawing/2010/main">
        <mc:Choice Requires="a14">
          <p:sp>
            <p:nvSpPr>
              <p:cNvPr id="27" name="Textfeld 26"/>
              <p:cNvSpPr txBox="1"/>
              <p:nvPr/>
            </p:nvSpPr>
            <p:spPr>
              <a:xfrm>
                <a:off x="3284458" y="3434261"/>
                <a:ext cx="2274662" cy="68198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𝑋</m:t>
                          </m:r>
                          <m:r>
                            <a:rPr lang="de-DE" sz="2000" b="0" i="1" smtClean="0">
                              <a:latin typeface="Cambria Math"/>
                            </a:rPr>
                            <m:t>+2/3</m:t>
                          </m:r>
                        </m:num>
                        <m:den>
                          <m:r>
                            <a:rPr lang="de-DE" sz="2000" b="0" i="1" smtClean="0">
                              <a:latin typeface="Cambria Math"/>
                            </a:rPr>
                            <m:t>𝑋</m:t>
                          </m:r>
                          <m:r>
                            <a:rPr lang="de-DE" sz="2000" b="0" i="1" smtClean="0">
                              <a:latin typeface="Cambria Math"/>
                            </a:rPr>
                            <m:t>+0.5</m:t>
                          </m:r>
                        </m:den>
                      </m:f>
                    </m:oMath>
                  </m:oMathPara>
                </a14:m>
                <a:endParaRPr lang="de-DE" sz="2000" dirty="0"/>
              </a:p>
            </p:txBody>
          </p:sp>
        </mc:Choice>
        <mc:Fallback xmlns="">
          <p:sp>
            <p:nvSpPr>
              <p:cNvPr id="27" name="Textfeld 26"/>
              <p:cNvSpPr txBox="1">
                <a:spLocks noRot="1" noChangeAspect="1" noMove="1" noResize="1" noEditPoints="1" noAdjustHandles="1" noChangeArrowheads="1" noChangeShapeType="1" noTextEdit="1"/>
              </p:cNvSpPr>
              <p:nvPr/>
            </p:nvSpPr>
            <p:spPr>
              <a:xfrm>
                <a:off x="3284458" y="3434261"/>
                <a:ext cx="2274662" cy="681982"/>
              </a:xfrm>
              <a:prstGeom prst="rect">
                <a:avLst/>
              </a:prstGeom>
              <a:blipFill rotWithShape="1">
                <a:blip r:embed="rId6"/>
                <a:stretch>
                  <a:fillRect/>
                </a:stretch>
              </a:blipFill>
            </p:spPr>
            <p:txBody>
              <a:bodyPr/>
              <a:lstStyle/>
              <a:p>
                <a:r>
                  <a:rPr lang="de-DE">
                    <a:noFill/>
                  </a:rPr>
                  <a:t> </a:t>
                </a:r>
              </a:p>
            </p:txBody>
          </p:sp>
        </mc:Fallback>
      </mc:AlternateContent>
      <p:sp>
        <p:nvSpPr>
          <p:cNvPr id="28" name="Textfeld 27"/>
          <p:cNvSpPr txBox="1"/>
          <p:nvPr/>
        </p:nvSpPr>
        <p:spPr>
          <a:xfrm>
            <a:off x="5652119" y="3605975"/>
            <a:ext cx="1715654" cy="338554"/>
          </a:xfrm>
          <a:prstGeom prst="rect">
            <a:avLst/>
          </a:prstGeom>
          <a:noFill/>
        </p:spPr>
        <p:txBody>
          <a:bodyPr wrap="square" rtlCol="0">
            <a:spAutoFit/>
          </a:bodyPr>
          <a:lstStyle/>
          <a:p>
            <a:r>
              <a:rPr lang="de-DE" sz="1600" dirty="0">
                <a:latin typeface="+mn-lt"/>
              </a:rPr>
              <a:t>Funktion von </a:t>
            </a:r>
            <a:r>
              <a:rPr lang="de-DE" sz="1600" i="1" dirty="0">
                <a:latin typeface="+mn-lt"/>
              </a:rPr>
              <a:t>X</a:t>
            </a:r>
            <a:r>
              <a:rPr lang="de-DE" sz="1600" dirty="0">
                <a:latin typeface="+mn-lt"/>
              </a:rPr>
              <a:t>!</a:t>
            </a:r>
          </a:p>
        </p:txBody>
      </p:sp>
      <mc:AlternateContent xmlns:mc="http://schemas.openxmlformats.org/markup-compatibility/2006" xmlns:a14="http://schemas.microsoft.com/office/drawing/2010/main">
        <mc:Choice Requires="a14">
          <p:sp>
            <p:nvSpPr>
              <p:cNvPr id="29" name="Textfeld 28"/>
              <p:cNvSpPr txBox="1"/>
              <p:nvPr/>
            </p:nvSpPr>
            <p:spPr>
              <a:xfrm>
                <a:off x="468307" y="4124112"/>
                <a:ext cx="8568188" cy="400110"/>
              </a:xfrm>
              <a:prstGeom prst="rect">
                <a:avLst/>
              </a:prstGeom>
              <a:noFill/>
            </p:spPr>
            <p:txBody>
              <a:bodyPr wrap="square" rtlCol="0">
                <a:spAutoFit/>
              </a:bodyPr>
              <a:lstStyle/>
              <a:p>
                <a:r>
                  <a:rPr lang="de-DE" sz="2000" dirty="0">
                    <a:latin typeface="+mn-lt"/>
                  </a:rPr>
                  <a:t>Setzen wir </a:t>
                </a:r>
                <a14:m>
                  <m:oMath xmlns:m="http://schemas.openxmlformats.org/officeDocument/2006/math">
                    <m:r>
                      <a:rPr lang="de-DE" sz="2000" b="0" i="1" smtClean="0">
                        <a:latin typeface="Cambria Math"/>
                      </a:rPr>
                      <m:t>𝑈</m:t>
                    </m:r>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e>
                    </m:d>
                  </m:oMath>
                </a14:m>
                <a:r>
                  <a:rPr lang="de-DE" sz="2000" dirty="0">
                    <a:latin typeface="+mn-lt"/>
                  </a:rPr>
                  <a:t>, erhält man „mit etwas Aufwand“ als Dichte von </a:t>
                </a:r>
                <a:r>
                  <a:rPr lang="de-DE" sz="2000" i="1" dirty="0">
                    <a:latin typeface="+mn-lt"/>
                  </a:rPr>
                  <a:t>U</a:t>
                </a:r>
              </a:p>
            </p:txBody>
          </p:sp>
        </mc:Choice>
        <mc:Fallback xmlns="">
          <p:sp>
            <p:nvSpPr>
              <p:cNvPr id="29" name="Textfeld 28"/>
              <p:cNvSpPr txBox="1">
                <a:spLocks noRot="1" noChangeAspect="1" noMove="1" noResize="1" noEditPoints="1" noAdjustHandles="1" noChangeArrowheads="1" noChangeShapeType="1" noTextEdit="1"/>
              </p:cNvSpPr>
              <p:nvPr/>
            </p:nvSpPr>
            <p:spPr>
              <a:xfrm>
                <a:off x="468307" y="4124112"/>
                <a:ext cx="8568188" cy="400110"/>
              </a:xfrm>
              <a:prstGeom prst="rect">
                <a:avLst/>
              </a:prstGeom>
              <a:blipFill rotWithShape="1">
                <a:blip r:embed="rId7"/>
                <a:stretch>
                  <a:fillRect l="-783"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598641" y="4537581"/>
                <a:ext cx="3919471" cy="71404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𝑈</m:t>
                          </m:r>
                        </m:sub>
                      </m:sSub>
                      <m:d>
                        <m:dPr>
                          <m:ctrlPr>
                            <a:rPr lang="de-DE" sz="2000" b="0" i="1" smtClean="0">
                              <a:latin typeface="Cambria Math" panose="02040503050406030204" pitchFamily="18" charset="0"/>
                            </a:rPr>
                          </m:ctrlPr>
                        </m:dPr>
                        <m:e>
                          <m:r>
                            <a:rPr lang="de-DE" sz="2000" b="0" i="1" smtClean="0">
                              <a:latin typeface="Cambria Math"/>
                            </a:rPr>
                            <m:t>𝑢</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36</m:t>
                          </m:r>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r>
                                    <a:rPr lang="de-DE" sz="2000" b="0" i="1" smtClean="0">
                                      <a:latin typeface="Cambria Math"/>
                                    </a:rPr>
                                    <m:t>𝑢</m:t>
                                  </m:r>
                                  <m:r>
                                    <a:rPr lang="de-DE" sz="2000" b="0" i="1" smtClean="0">
                                      <a:latin typeface="Cambria Math"/>
                                    </a:rPr>
                                    <m:t>−1</m:t>
                                  </m:r>
                                </m:e>
                              </m:d>
                            </m:e>
                            <m:sup>
                              <m:r>
                                <a:rPr lang="de-DE" sz="2000" b="0" i="1" smtClean="0">
                                  <a:latin typeface="Cambria Math"/>
                                </a:rPr>
                                <m:t>3</m:t>
                              </m:r>
                            </m:sup>
                          </m:sSup>
                        </m:den>
                      </m:f>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10/9, 4/3</m:t>
                              </m:r>
                            </m:e>
                          </m:d>
                        </m:sub>
                      </m:sSub>
                      <m:d>
                        <m:dPr>
                          <m:ctrlPr>
                            <a:rPr lang="de-DE" sz="2000" b="0" i="1" smtClean="0">
                              <a:latin typeface="Cambria Math" panose="02040503050406030204" pitchFamily="18" charset="0"/>
                            </a:rPr>
                          </m:ctrlPr>
                        </m:dPr>
                        <m:e>
                          <m:r>
                            <a:rPr lang="de-DE" sz="2000" b="0" i="1" smtClean="0">
                              <a:latin typeface="Cambria Math"/>
                            </a:rPr>
                            <m:t>𝑢</m:t>
                          </m:r>
                        </m:e>
                      </m:d>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1598641" y="4537581"/>
                <a:ext cx="3919471" cy="714042"/>
              </a:xfrm>
              <a:prstGeom prst="rect">
                <a:avLst/>
              </a:prstGeom>
              <a:blipFill rotWithShape="1">
                <a:blip r:embed="rId8"/>
                <a:stretch>
                  <a:fillRect/>
                </a:stretch>
              </a:blipFill>
            </p:spPr>
            <p:txBody>
              <a:bodyPr/>
              <a:lstStyle/>
              <a:p>
                <a:r>
                  <a:rPr lang="de-DE">
                    <a:noFill/>
                  </a:rPr>
                  <a:t> </a:t>
                </a:r>
              </a:p>
            </p:txBody>
          </p:sp>
        </mc:Fallback>
      </mc:AlternateContent>
      <p:sp>
        <p:nvSpPr>
          <p:cNvPr id="30" name="Textfeld 29"/>
          <p:cNvSpPr txBox="1">
            <a:spLocks noChangeArrowheads="1"/>
          </p:cNvSpPr>
          <p:nvPr/>
        </p:nvSpPr>
        <p:spPr bwMode="auto">
          <a:xfrm>
            <a:off x="468308" y="5256742"/>
            <a:ext cx="381543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S2-b fortgesetzt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33" name="Textfeld 32"/>
              <p:cNvSpPr txBox="1"/>
              <p:nvPr/>
            </p:nvSpPr>
            <p:spPr>
              <a:xfrm>
                <a:off x="468307" y="5656852"/>
                <a:ext cx="8928225" cy="400110"/>
              </a:xfrm>
              <a:prstGeom prst="rect">
                <a:avLst/>
              </a:prstGeom>
              <a:noFill/>
            </p:spPr>
            <p:txBody>
              <a:bodyPr wrap="square" rtlCol="0">
                <a:spAutoFit/>
              </a:bodyPr>
              <a:lstStyle/>
              <a:p>
                <a:r>
                  <a:rPr lang="de-DE" sz="2000" dirty="0">
                    <a:latin typeface="+mn-lt"/>
                  </a:rPr>
                  <a:t>Wegen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𝑋</m:t>
                        </m:r>
                        <m:r>
                          <a:rPr lang="de-DE" sz="2000" b="0" i="1" smtClean="0">
                            <a:latin typeface="Cambria Math"/>
                          </a:rPr>
                          <m:t>=</m:t>
                        </m:r>
                        <m:r>
                          <a:rPr lang="de-DE" sz="2000" b="0" i="1" smtClean="0">
                            <a:latin typeface="Cambria Math"/>
                          </a:rPr>
                          <m:t>𝑥</m:t>
                        </m:r>
                      </m:e>
                    </m:d>
                    <m:r>
                      <a:rPr lang="de-DE" sz="2000" b="0" i="0" smtClean="0">
                        <a:latin typeface="Cambria Math"/>
                      </a:rPr>
                      <m:t>=0.5 </m:t>
                    </m:r>
                  </m:oMath>
                </a14:m>
                <a:r>
                  <a:rPr lang="de-DE" sz="2000" dirty="0">
                    <a:latin typeface="+mn-lt"/>
                  </a:rPr>
                  <a:t> für jedes </a:t>
                </a:r>
                <a14:m>
                  <m:oMath xmlns:m="http://schemas.openxmlformats.org/officeDocument/2006/math">
                    <m:r>
                      <a:rPr lang="de-DE" sz="2000" b="0" i="1" smtClean="0">
                        <a:latin typeface="Cambria Math"/>
                      </a:rPr>
                      <m:t>𝑥</m:t>
                    </m:r>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0,1</m:t>
                        </m:r>
                      </m:e>
                    </m:d>
                  </m:oMath>
                </a14:m>
                <a:r>
                  <a:rPr lang="de-DE" sz="2000" dirty="0">
                    <a:latin typeface="+mn-lt"/>
                  </a:rPr>
                  <a:t> gilt hier:</a:t>
                </a:r>
              </a:p>
            </p:txBody>
          </p:sp>
        </mc:Choice>
        <mc:Fallback xmlns="">
          <p:sp>
            <p:nvSpPr>
              <p:cNvPr id="33" name="Textfeld 32"/>
              <p:cNvSpPr txBox="1">
                <a:spLocks noRot="1" noChangeAspect="1" noMove="1" noResize="1" noEditPoints="1" noAdjustHandles="1" noChangeArrowheads="1" noChangeShapeType="1" noTextEdit="1"/>
              </p:cNvSpPr>
              <p:nvPr/>
            </p:nvSpPr>
            <p:spPr>
              <a:xfrm>
                <a:off x="468307" y="5656852"/>
                <a:ext cx="8928225" cy="400110"/>
              </a:xfrm>
              <a:prstGeom prst="rect">
                <a:avLst/>
              </a:prstGeom>
              <a:blipFill rotWithShape="1">
                <a:blip r:embed="rId9"/>
                <a:stretch>
                  <a:fillRect l="-751"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1500834" y="6084820"/>
                <a:ext cx="262978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𝑃</m:t>
                      </m:r>
                      <m:d>
                        <m:dPr>
                          <m:ctrlPr>
                            <a:rPr lang="de-DE" sz="2000" i="1">
                              <a:latin typeface="Cambria Math" panose="02040503050406030204" pitchFamily="18" charset="0"/>
                              <a:ea typeface="Cambria Math"/>
                            </a:rPr>
                          </m:ctrlPr>
                        </m:dPr>
                        <m:e>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𝑌</m:t>
                              </m:r>
                              <m:r>
                                <a:rPr lang="de-DE" sz="2000" b="0" i="1" smtClean="0">
                                  <a:latin typeface="Cambria Math"/>
                                  <a:ea typeface="Cambria Math"/>
                                </a:rPr>
                                <m:t>|</m:t>
                              </m:r>
                              <m:r>
                                <a:rPr lang="de-DE" sz="2000" b="0" i="1" smtClean="0">
                                  <a:latin typeface="Cambria Math"/>
                                  <a:ea typeface="Cambria Math"/>
                                </a:rPr>
                                <m:t>𝑋</m:t>
                              </m:r>
                            </m:e>
                          </m:d>
                          <m:r>
                            <a:rPr lang="de-DE" sz="2000" b="0" i="1" smtClean="0">
                              <a:latin typeface="Cambria Math"/>
                              <a:ea typeface="Cambria Math"/>
                            </a:rPr>
                            <m:t>=0.5</m:t>
                          </m:r>
                        </m:e>
                      </m:d>
                      <m:r>
                        <a:rPr lang="de-DE" sz="2000" b="0" i="1" smtClean="0">
                          <a:latin typeface="Cambria Math"/>
                          <a:ea typeface="Cambria Math"/>
                        </a:rPr>
                        <m:t>=1</m:t>
                      </m:r>
                    </m:oMath>
                  </m:oMathPara>
                </a14:m>
                <a:endParaRPr lang="de-DE" sz="2000" b="0" dirty="0">
                  <a:solidFill>
                    <a:schemeClr val="tx1"/>
                  </a:solidFill>
                  <a:latin typeface="+mn-lt"/>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1500834" y="6084820"/>
                <a:ext cx="2629789" cy="400110"/>
              </a:xfrm>
              <a:prstGeom prst="rect">
                <a:avLst/>
              </a:prstGeom>
              <a:blipFill rotWithShape="1">
                <a:blip r:embed="rId10"/>
                <a:stretch>
                  <a:fillRect b="-15152"/>
                </a:stretch>
              </a:blipFill>
            </p:spPr>
            <p:txBody>
              <a:bodyPr/>
              <a:lstStyle/>
              <a:p>
                <a:r>
                  <a:rPr lang="de-DE">
                    <a:noFill/>
                  </a:rPr>
                  <a:t> </a:t>
                </a:r>
              </a:p>
            </p:txBody>
          </p:sp>
        </mc:Fallback>
      </mc:AlternateContent>
    </p:spTree>
    <p:extLst>
      <p:ext uri="{BB962C8B-B14F-4D97-AF65-F5344CB8AC3E}">
        <p14:creationId xmlns:p14="http://schemas.microsoft.com/office/powerpoint/2010/main" val="2960158412"/>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7" name="Textfeld 6"/>
          <p:cNvSpPr txBox="1">
            <a:spLocks noChangeArrowheads="1"/>
          </p:cNvSpPr>
          <p:nvPr/>
        </p:nvSpPr>
        <p:spPr bwMode="auto">
          <a:xfrm>
            <a:off x="468312" y="4031628"/>
            <a:ext cx="712802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Iterierte Erwartungswertbildung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2" y="921184"/>
            <a:ext cx="7458075" cy="3095625"/>
          </a:xfrm>
          <a:prstGeom prst="rect">
            <a:avLst/>
          </a:prstGeom>
        </p:spPr>
      </p:pic>
      <p:pic>
        <p:nvPicPr>
          <p:cNvPr id="3" name="Grafik 2"/>
          <p:cNvPicPr>
            <a:picLocks noChangeAspect="1"/>
          </p:cNvPicPr>
          <p:nvPr/>
        </p:nvPicPr>
        <p:blipFill>
          <a:blip r:embed="rId4"/>
          <a:stretch>
            <a:fillRect/>
          </a:stretch>
        </p:blipFill>
        <p:spPr>
          <a:xfrm>
            <a:off x="468312" y="4664075"/>
            <a:ext cx="7591425" cy="1704975"/>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469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716136420"/>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470</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a:t>
            </a:r>
            <a:r>
              <a:rPr lang="de-DE" sz="2000" dirty="0">
                <a:solidFill>
                  <a:srgbClr val="0070C0"/>
                </a:solidFill>
                <a:latin typeface="+mn-lt"/>
              </a:rPr>
              <a:t>●</a:t>
            </a:r>
            <a:endParaRPr lang="de-DE" sz="2000" b="1" dirty="0">
              <a:solidFill>
                <a:srgbClr val="0070C0"/>
              </a:solidFill>
              <a:latin typeface="+mn-lt"/>
            </a:endParaRPr>
          </a:p>
        </p:txBody>
      </p:sp>
      <p:sp>
        <p:nvSpPr>
          <p:cNvPr id="7" name="Textfeld 6"/>
          <p:cNvSpPr txBox="1"/>
          <p:nvPr/>
        </p:nvSpPr>
        <p:spPr>
          <a:xfrm>
            <a:off x="468314" y="1534684"/>
            <a:ext cx="8352158" cy="400110"/>
          </a:xfrm>
          <a:prstGeom prst="rect">
            <a:avLst/>
          </a:prstGeom>
          <a:noFill/>
        </p:spPr>
        <p:txBody>
          <a:bodyPr wrap="square" rtlCol="0">
            <a:spAutoFit/>
          </a:bodyPr>
          <a:lstStyle/>
          <a:p>
            <a:r>
              <a:rPr lang="de-DE" sz="2000" dirty="0">
                <a:latin typeface="+mn-lt"/>
              </a:rPr>
              <a:t>Empirisches Pendant:</a:t>
            </a:r>
          </a:p>
        </p:txBody>
      </p:sp>
      <p:sp>
        <p:nvSpPr>
          <p:cNvPr id="8" name="Textfeld 7"/>
          <p:cNvSpPr txBox="1">
            <a:spLocks noChangeArrowheads="1"/>
          </p:cNvSpPr>
          <p:nvPr/>
        </p:nvSpPr>
        <p:spPr bwMode="auto">
          <a:xfrm>
            <a:off x="468310" y="3075743"/>
            <a:ext cx="381543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D2-a fortgesetzt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8313" y="3610601"/>
            <a:ext cx="5688632" cy="400110"/>
          </a:xfrm>
          <a:prstGeom prst="rect">
            <a:avLst/>
          </a:prstGeom>
          <a:noFill/>
        </p:spPr>
        <p:txBody>
          <a:bodyPr wrap="square" rtlCol="0">
            <a:spAutoFit/>
          </a:bodyPr>
          <a:lstStyle/>
          <a:p>
            <a:r>
              <a:rPr lang="de-DE" sz="2000" dirty="0">
                <a:latin typeface="+mn-lt"/>
              </a:rPr>
              <a:t>Mit</a:t>
            </a:r>
          </a:p>
        </p:txBody>
      </p:sp>
      <p:sp>
        <p:nvSpPr>
          <p:cNvPr id="11" name="Textfeld 10"/>
          <p:cNvSpPr txBox="1"/>
          <p:nvPr/>
        </p:nvSpPr>
        <p:spPr>
          <a:xfrm>
            <a:off x="468313" y="4045257"/>
            <a:ext cx="1907712" cy="400110"/>
          </a:xfrm>
          <a:prstGeom prst="rect">
            <a:avLst/>
          </a:prstGeom>
          <a:noFill/>
        </p:spPr>
        <p:txBody>
          <a:bodyPr wrap="square" rtlCol="0">
            <a:spAutoFit/>
          </a:bodyPr>
          <a:lstStyle/>
          <a:p>
            <a:r>
              <a:rPr lang="de-DE" sz="2000" dirty="0">
                <a:latin typeface="+mn-lt"/>
              </a:rPr>
              <a:t>folgt</a:t>
            </a:r>
          </a:p>
        </p:txBody>
      </p:sp>
      <p:sp>
        <p:nvSpPr>
          <p:cNvPr id="14" name="Textfeld 13"/>
          <p:cNvSpPr txBox="1"/>
          <p:nvPr/>
        </p:nvSpPr>
        <p:spPr>
          <a:xfrm>
            <a:off x="755576" y="1943923"/>
            <a:ext cx="7310297" cy="1015663"/>
          </a:xfrm>
          <a:prstGeom prst="rect">
            <a:avLst/>
          </a:prstGeom>
          <a:noFill/>
        </p:spPr>
        <p:txBody>
          <a:bodyPr wrap="square" rtlCol="0">
            <a:spAutoFit/>
          </a:bodyPr>
          <a:lstStyle/>
          <a:p>
            <a:r>
              <a:rPr lang="de-DE" sz="2000" dirty="0">
                <a:latin typeface="+mn-lt"/>
              </a:rPr>
              <a:t>Berechnung des arithmetischen Mittels bei gruppierten Daten bzw. </a:t>
            </a:r>
          </a:p>
          <a:p>
            <a:r>
              <a:rPr lang="de-DE" sz="2000" dirty="0">
                <a:latin typeface="+mn-lt"/>
              </a:rPr>
              <a:t>Berechnung der (empirischen Varianz) bei gruppierten Daten</a:t>
            </a:r>
          </a:p>
          <a:p>
            <a:r>
              <a:rPr lang="de-DE" sz="2000" dirty="0">
                <a:latin typeface="+mn-lt"/>
              </a:rPr>
              <a:t>(Streuungszerlegungsformel)</a:t>
            </a:r>
          </a:p>
        </p:txBody>
      </p:sp>
      <mc:AlternateContent xmlns:mc="http://schemas.openxmlformats.org/markup-compatibility/2006" xmlns:a14="http://schemas.microsoft.com/office/drawing/2010/main">
        <mc:Choice Requires="a14">
          <p:sp>
            <p:nvSpPr>
              <p:cNvPr id="16" name="Textfeld 15"/>
              <p:cNvSpPr txBox="1"/>
              <p:nvPr/>
            </p:nvSpPr>
            <p:spPr>
              <a:xfrm>
                <a:off x="1121184" y="3610601"/>
                <a:ext cx="6659203"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=0</m:t>
                        </m:r>
                      </m:e>
                    </m:d>
                    <m:r>
                      <a:rPr lang="de-DE" sz="2000" b="0" i="1" smtClean="0">
                        <a:latin typeface="Cambria Math"/>
                      </a:rPr>
                      <m:t>=0.16,  </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=1</m:t>
                        </m:r>
                      </m:e>
                    </m:d>
                    <m:r>
                      <a:rPr lang="de-DE" sz="2000" b="0" i="1" smtClean="0">
                        <a:latin typeface="Cambria Math"/>
                      </a:rPr>
                      <m:t>=20</m:t>
                    </m:r>
                  </m:oMath>
                </a14:m>
                <a:r>
                  <a:rPr lang="de-DE" sz="2000" dirty="0"/>
                  <a:t>  </a:t>
                </a:r>
                <a:r>
                  <a:rPr lang="de-DE" sz="2000" dirty="0">
                    <a:latin typeface="+mn-lt"/>
                  </a:rPr>
                  <a:t>und</a:t>
                </a:r>
                <a:r>
                  <a:rPr lang="de-DE" sz="2000" dirty="0"/>
                  <a:t>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=2</m:t>
                        </m:r>
                      </m:e>
                    </m:d>
                    <m:r>
                      <a:rPr lang="de-DE" sz="2000" b="0" i="1" smtClean="0">
                        <a:latin typeface="Cambria Math"/>
                      </a:rPr>
                      <m:t>=0.64</m:t>
                    </m:r>
                  </m:oMath>
                </a14:m>
                <a:endParaRPr lang="de-DE" sz="2000" dirty="0"/>
              </a:p>
            </p:txBody>
          </p:sp>
        </mc:Choice>
        <mc:Fallback xmlns="">
          <p:sp>
            <p:nvSpPr>
              <p:cNvPr id="16" name="Textfeld 15"/>
              <p:cNvSpPr txBox="1">
                <a:spLocks noRot="1" noChangeAspect="1" noMove="1" noResize="1" noEditPoints="1" noAdjustHandles="1" noChangeArrowheads="1" noChangeShapeType="1" noTextEdit="1"/>
              </p:cNvSpPr>
              <p:nvPr/>
            </p:nvSpPr>
            <p:spPr>
              <a:xfrm>
                <a:off x="1121184" y="3610601"/>
                <a:ext cx="6659203"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123316" y="4045257"/>
                <a:ext cx="6659203" cy="400110"/>
              </a:xfrm>
              <a:prstGeom prst="rect">
                <a:avLst/>
              </a:prstGeom>
              <a:noFill/>
            </p:spPr>
            <p:txBody>
              <a:bodyPr wrap="square" rtlCol="0">
                <a:spAutoFit/>
              </a:bodyPr>
              <a:lstStyle/>
              <a:p>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e>
                    </m:d>
                    <m:r>
                      <a:rPr lang="de-DE" sz="2000" b="0" i="1" smtClean="0">
                        <a:latin typeface="Cambria Math"/>
                      </a:rPr>
                      <m:t>=1.48</m:t>
                    </m:r>
                  </m:oMath>
                </a14:m>
                <a:r>
                  <a:rPr lang="de-DE" sz="2000" dirty="0"/>
                  <a:t>  </a:t>
                </a:r>
                <a:r>
                  <a:rPr lang="de-DE" sz="2000" dirty="0">
                    <a:latin typeface="+mn-lt"/>
                  </a:rPr>
                  <a:t>und</a:t>
                </a:r>
                <a:r>
                  <a:rPr lang="de-DE" sz="2000" dirty="0"/>
                  <a:t>  </a:t>
                </a:r>
                <a14:m>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𝑌</m:t>
                        </m:r>
                      </m:e>
                    </m:d>
                    <m:r>
                      <a:rPr lang="de-DE" sz="2000" b="0" i="1" smtClean="0">
                        <a:latin typeface="Cambria Math"/>
                      </a:rPr>
                      <m:t>=0.5696</m:t>
                    </m:r>
                  </m:oMath>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1123316" y="4045257"/>
                <a:ext cx="6659203" cy="400110"/>
              </a:xfrm>
              <a:prstGeom prst="rect">
                <a:avLst/>
              </a:prstGeom>
              <a:blipFill rotWithShape="1">
                <a:blip r:embed="rId4"/>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78219" y="4445367"/>
                <a:ext cx="6984006" cy="400110"/>
              </a:xfrm>
              <a:prstGeom prst="rect">
                <a:avLst/>
              </a:prstGeom>
              <a:noFill/>
            </p:spPr>
            <p:txBody>
              <a:bodyPr wrap="square" rtlCol="0">
                <a:spAutoFit/>
              </a:bodyPr>
              <a:lstStyle/>
              <a:p>
                <a:r>
                  <a:rPr lang="de-DE" sz="2000" dirty="0">
                    <a:latin typeface="+mn-lt"/>
                  </a:rPr>
                  <a:t>Gemäß der zuvor ermittelten Verteilung von </a:t>
                </a:r>
                <a14:m>
                  <m:oMath xmlns:m="http://schemas.openxmlformats.org/officeDocument/2006/math">
                    <m:r>
                      <a:rPr lang="de-DE" sz="2000" b="0" i="1" smtClean="0">
                        <a:latin typeface="Cambria Math"/>
                      </a:rPr>
                      <m:t>𝑈</m:t>
                    </m:r>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e>
                    </m:d>
                  </m:oMath>
                </a14:m>
                <a:r>
                  <a:rPr lang="de-DE" sz="2000" dirty="0">
                    <a:latin typeface="+mn-lt"/>
                  </a:rPr>
                  <a:t> gilt</a:t>
                </a:r>
              </a:p>
            </p:txBody>
          </p:sp>
        </mc:Choice>
        <mc:Fallback xmlns="">
          <p:sp>
            <p:nvSpPr>
              <p:cNvPr id="19" name="Textfeld 18"/>
              <p:cNvSpPr txBox="1">
                <a:spLocks noRot="1" noChangeAspect="1" noMove="1" noResize="1" noEditPoints="1" noAdjustHandles="1" noChangeArrowheads="1" noChangeShapeType="1" noTextEdit="1"/>
              </p:cNvSpPr>
              <p:nvPr/>
            </p:nvSpPr>
            <p:spPr>
              <a:xfrm>
                <a:off x="478219" y="4445367"/>
                <a:ext cx="6984006" cy="400110"/>
              </a:xfrm>
              <a:prstGeom prst="rect">
                <a:avLst/>
              </a:prstGeom>
              <a:blipFill rotWithShape="1">
                <a:blip r:embed="rId5"/>
                <a:stretch>
                  <a:fillRect l="-873"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121184" y="4837149"/>
                <a:ext cx="7211699"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𝑈</m:t>
                        </m:r>
                        <m:r>
                          <a:rPr lang="de-DE" sz="2000" b="0" i="1" smtClean="0">
                            <a:solidFill>
                              <a:schemeClr val="tx1"/>
                            </a:solidFill>
                            <a:latin typeface="Cambria Math"/>
                            <a:ea typeface="Cambria Math"/>
                          </a:rPr>
                          <m:t>=1.4</m:t>
                        </m:r>
                      </m:e>
                    </m:d>
                    <m:r>
                      <a:rPr lang="de-DE" sz="2000" b="0" i="1" smtClean="0">
                        <a:solidFill>
                          <a:schemeClr val="tx1"/>
                        </a:solidFill>
                        <a:latin typeface="Cambria Math"/>
                        <a:ea typeface="Cambria Math"/>
                      </a:rPr>
                      <m:t>=0.6</m:t>
                    </m:r>
                  </m:oMath>
                </a14:m>
                <a:r>
                  <a:rPr lang="de-DE" sz="2000" b="0" dirty="0">
                    <a:solidFill>
                      <a:schemeClr val="tx1"/>
                    </a:solidFill>
                    <a:latin typeface="+mn-lt"/>
                  </a:rPr>
                  <a:t>  und  </a:t>
                </a:r>
                <a14:m>
                  <m:oMath xmlns:m="http://schemas.openxmlformats.org/officeDocument/2006/math">
                    <m:r>
                      <a:rPr lang="de-DE" sz="2000" i="1">
                        <a:solidFill>
                          <a:schemeClr val="tx1"/>
                        </a:solidFill>
                        <a:latin typeface="Cambria Math"/>
                        <a:ea typeface="Cambria Math"/>
                      </a:rPr>
                      <m:t>𝑃</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𝑈</m:t>
                        </m:r>
                        <m:r>
                          <a:rPr lang="de-DE" sz="2000" i="1">
                            <a:solidFill>
                              <a:schemeClr val="tx1"/>
                            </a:solidFill>
                            <a:latin typeface="Cambria Math"/>
                            <a:ea typeface="Cambria Math"/>
                          </a:rPr>
                          <m:t>=1.6</m:t>
                        </m:r>
                      </m:e>
                    </m:d>
                    <m:r>
                      <a:rPr lang="de-DE" sz="2000" i="1">
                        <a:solidFill>
                          <a:schemeClr val="tx1"/>
                        </a:solidFill>
                        <a:latin typeface="Cambria Math"/>
                        <a:ea typeface="Cambria Math"/>
                      </a:rPr>
                      <m:t>=0.</m:t>
                    </m:r>
                    <m:r>
                      <a:rPr lang="de-DE" sz="2000" b="0" i="1" smtClean="0">
                        <a:solidFill>
                          <a:schemeClr val="tx1"/>
                        </a:solidFill>
                        <a:latin typeface="Cambria Math"/>
                        <a:ea typeface="Cambria Math"/>
                      </a:rPr>
                      <m:t>4</m:t>
                    </m:r>
                  </m:oMath>
                </a14:m>
                <a:r>
                  <a:rPr lang="de-DE" sz="2000" dirty="0">
                    <a:solidFill>
                      <a:schemeClr val="tx1"/>
                    </a:solidFill>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1121184" y="4837149"/>
                <a:ext cx="7211699" cy="400110"/>
              </a:xfrm>
              <a:prstGeom prst="rect">
                <a:avLst/>
              </a:prstGeom>
              <a:blipFill rotWithShape="1">
                <a:blip r:embed="rId6"/>
                <a:stretch>
                  <a:fillRect t="-7576" b="-25758"/>
                </a:stretch>
              </a:blipFill>
            </p:spPr>
            <p:txBody>
              <a:bodyPr/>
              <a:lstStyle/>
              <a:p>
                <a:r>
                  <a:rPr lang="de-DE">
                    <a:noFill/>
                  </a:rPr>
                  <a:t> </a:t>
                </a:r>
              </a:p>
            </p:txBody>
          </p:sp>
        </mc:Fallback>
      </mc:AlternateContent>
      <p:sp>
        <p:nvSpPr>
          <p:cNvPr id="25" name="Textfeld 24"/>
          <p:cNvSpPr txBox="1"/>
          <p:nvPr/>
        </p:nvSpPr>
        <p:spPr>
          <a:xfrm>
            <a:off x="499120" y="5247667"/>
            <a:ext cx="2344688" cy="400110"/>
          </a:xfrm>
          <a:prstGeom prst="rect">
            <a:avLst/>
          </a:prstGeom>
          <a:noFill/>
        </p:spPr>
        <p:txBody>
          <a:bodyPr wrap="square" rtlCol="0">
            <a:spAutoFit/>
          </a:bodyPr>
          <a:lstStyle/>
          <a:p>
            <a:r>
              <a:rPr lang="de-DE" sz="2000" dirty="0">
                <a:latin typeface="+mn-lt"/>
              </a:rPr>
              <a:t>Damit erhalten wir</a:t>
            </a:r>
          </a:p>
        </p:txBody>
      </p:sp>
      <mc:AlternateContent xmlns:mc="http://schemas.openxmlformats.org/markup-compatibility/2006" xmlns:a14="http://schemas.microsoft.com/office/drawing/2010/main">
        <mc:Choice Requires="a14">
          <p:sp>
            <p:nvSpPr>
              <p:cNvPr id="26" name="Textfeld 25"/>
              <p:cNvSpPr txBox="1"/>
              <p:nvPr/>
            </p:nvSpPr>
            <p:spPr>
              <a:xfrm>
                <a:off x="1123316" y="5731566"/>
                <a:ext cx="588611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e>
                          </m:d>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𝐸</m:t>
                      </m:r>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𝑈</m:t>
                          </m:r>
                        </m:e>
                      </m:d>
                      <m:r>
                        <a:rPr lang="de-DE" sz="2000" b="0" i="1" smtClean="0">
                          <a:solidFill>
                            <a:schemeClr val="tx1"/>
                          </a:solidFill>
                          <a:latin typeface="Cambria Math"/>
                          <a:ea typeface="Cambria Math"/>
                        </a:rPr>
                        <m:t>=1.4×0.6+1.6×0.4=1.48</m:t>
                      </m:r>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123316" y="5731566"/>
                <a:ext cx="5886111" cy="400110"/>
              </a:xfrm>
              <a:prstGeom prst="rect">
                <a:avLst/>
              </a:prstGeom>
              <a:blipFill rotWithShape="1">
                <a:blip r:embed="rId7"/>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123316" y="6131676"/>
                <a:ext cx="604097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begChr m:val="["/>
                          <m:endChr m:val="]"/>
                          <m:ctrlPr>
                            <a:rPr lang="de-DE" sz="2000" b="0" i="1" smtClean="0">
                              <a:solidFill>
                                <a:schemeClr val="tx1"/>
                              </a:solidFill>
                              <a:latin typeface="Cambria Math" panose="02040503050406030204" pitchFamily="18" charset="0"/>
                              <a:ea typeface="Cambria Math"/>
                            </a:rPr>
                          </m:ctrlPr>
                        </m:dPr>
                        <m:e>
                          <m:sSup>
                            <m:sSupPr>
                              <m:ctrlPr>
                                <a:rPr lang="de-DE" sz="2000" b="0" i="1" smtClean="0">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𝐸</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𝑌</m:t>
                                  </m:r>
                                  <m:r>
                                    <a:rPr lang="de-DE" sz="2000" i="1">
                                      <a:solidFill>
                                        <a:schemeClr val="tx1"/>
                                      </a:solidFill>
                                      <a:latin typeface="Cambria Math"/>
                                      <a:ea typeface="Cambria Math"/>
                                    </a:rPr>
                                    <m:t>|</m:t>
                                  </m:r>
                                  <m:r>
                                    <a:rPr lang="de-DE" sz="2000" i="1">
                                      <a:solidFill>
                                        <a:schemeClr val="tx1"/>
                                      </a:solidFill>
                                      <a:latin typeface="Cambria Math"/>
                                      <a:ea typeface="Cambria Math"/>
                                    </a:rPr>
                                    <m:t>𝑋</m:t>
                                  </m:r>
                                </m:e>
                              </m:d>
                            </m:e>
                            <m:sup>
                              <m:r>
                                <a:rPr lang="de-DE" sz="2000" b="0" i="1" smtClean="0">
                                  <a:solidFill>
                                    <a:schemeClr val="tx1"/>
                                  </a:solidFill>
                                  <a:latin typeface="Cambria Math"/>
                                  <a:ea typeface="Cambria Math"/>
                                </a:rPr>
                                <m:t>2</m:t>
                              </m:r>
                            </m:sup>
                          </m:sSup>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𝐸</m:t>
                      </m:r>
                      <m:d>
                        <m:dPr>
                          <m:ctrlPr>
                            <a:rPr lang="de-DE" sz="2000" i="1" smtClean="0">
                              <a:solidFill>
                                <a:schemeClr val="tx1"/>
                              </a:solidFill>
                              <a:latin typeface="Cambria Math" panose="02040503050406030204" pitchFamily="18" charset="0"/>
                              <a:ea typeface="Cambria Math"/>
                            </a:rPr>
                          </m:ctrlPr>
                        </m:dPr>
                        <m:e>
                          <m:sSup>
                            <m:sSupPr>
                              <m:ctrlPr>
                                <a:rPr lang="de-DE" sz="200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𝑈</m:t>
                              </m:r>
                            </m:e>
                            <m:sup>
                              <m:r>
                                <a:rPr lang="de-DE" sz="2000" b="0" i="1" smtClean="0">
                                  <a:solidFill>
                                    <a:schemeClr val="tx1"/>
                                  </a:solidFill>
                                  <a:latin typeface="Cambria Math"/>
                                  <a:ea typeface="Cambria Math"/>
                                </a:rPr>
                                <m:t>2</m:t>
                              </m:r>
                            </m:sup>
                          </m:sSup>
                        </m:e>
                      </m:d>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1.4</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×0.6+</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1.6</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×0.4=2.2</m:t>
                      </m:r>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123316" y="6131676"/>
                <a:ext cx="6040972" cy="400110"/>
              </a:xfrm>
              <a:prstGeom prst="rect">
                <a:avLst/>
              </a:prstGeom>
              <a:blipFill rotWithShape="1">
                <a:blip r:embed="rId8"/>
                <a:stretch>
                  <a:fillRect b="-18462"/>
                </a:stretch>
              </a:blipFill>
            </p:spPr>
            <p:txBody>
              <a:bodyPr/>
              <a:lstStyle/>
              <a:p>
                <a:r>
                  <a:rPr lang="de-DE">
                    <a:noFill/>
                  </a:rPr>
                  <a:t> </a:t>
                </a:r>
              </a:p>
            </p:txBody>
          </p:sp>
        </mc:Fallback>
      </mc:AlternateContent>
      <p:sp>
        <p:nvSpPr>
          <p:cNvPr id="29" name="Geschweifte Klammer rechts 28"/>
          <p:cNvSpPr/>
          <p:nvPr/>
        </p:nvSpPr>
        <p:spPr>
          <a:xfrm rot="5400000" flipH="1">
            <a:off x="6213041" y="5348975"/>
            <a:ext cx="253718" cy="511463"/>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30" name="Textfeld 29"/>
              <p:cNvSpPr txBox="1"/>
              <p:nvPr/>
            </p:nvSpPr>
            <p:spPr>
              <a:xfrm>
                <a:off x="6084168" y="5077738"/>
                <a:ext cx="82759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e>
                      </m:d>
                    </m:oMath>
                  </m:oMathPara>
                </a14:m>
                <a:endParaRPr lang="de-DE" sz="2000" dirty="0">
                  <a:solidFill>
                    <a:schemeClr val="tx1"/>
                  </a:solidFill>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6084168" y="5077738"/>
                <a:ext cx="827592" cy="400110"/>
              </a:xfrm>
              <a:prstGeom prst="rect">
                <a:avLst/>
              </a:prstGeom>
              <a:blipFill rotWithShape="1">
                <a:blip r:embed="rId9"/>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2263423341"/>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471</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8" name="Textfeld 7"/>
              <p:cNvSpPr txBox="1"/>
              <p:nvPr/>
            </p:nvSpPr>
            <p:spPr>
              <a:xfrm>
                <a:off x="771672" y="1192025"/>
                <a:ext cx="792088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𝑉𝑎𝑟</m:t>
                      </m:r>
                      <m:d>
                        <m:dPr>
                          <m:begChr m:val="["/>
                          <m:endChr m:val="]"/>
                          <m:ctrlPr>
                            <a:rPr lang="de-DE" sz="2000" b="0" i="1" dirty="0" smtClean="0">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𝐸</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𝑌</m:t>
                              </m:r>
                              <m:r>
                                <a:rPr lang="de-DE" sz="2000" i="1">
                                  <a:solidFill>
                                    <a:schemeClr val="tx1"/>
                                  </a:solidFill>
                                  <a:latin typeface="Cambria Math"/>
                                  <a:ea typeface="Cambria Math"/>
                                </a:rPr>
                                <m:t>|</m:t>
                              </m:r>
                              <m:r>
                                <a:rPr lang="de-DE" sz="2000" i="1">
                                  <a:solidFill>
                                    <a:schemeClr val="tx1"/>
                                  </a:solidFill>
                                  <a:latin typeface="Cambria Math"/>
                                  <a:ea typeface="Cambria Math"/>
                                </a:rPr>
                                <m:t>𝑋</m:t>
                              </m:r>
                            </m:e>
                          </m:d>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𝑉𝑎𝑟</m:t>
                      </m:r>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𝑈</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𝑈</m:t>
                              </m:r>
                            </m:e>
                            <m:sup>
                              <m:r>
                                <a:rPr lang="de-DE" sz="2000" b="0" i="1" smtClean="0">
                                  <a:solidFill>
                                    <a:schemeClr val="tx1"/>
                                  </a:solidFill>
                                  <a:latin typeface="Cambria Math"/>
                                  <a:ea typeface="Cambria Math"/>
                                </a:rPr>
                                <m:t>2</m:t>
                              </m:r>
                            </m:sup>
                          </m:sSup>
                        </m:e>
                      </m:d>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𝑈</m:t>
                              </m:r>
                            </m:e>
                          </m:d>
                        </m:e>
                        <m:sup>
                          <m:r>
                            <a:rPr lang="de-DE" sz="2000" b="0" i="1" smtClean="0">
                              <a:solidFill>
                                <a:schemeClr val="tx1"/>
                              </a:solidFill>
                              <a:latin typeface="Cambria Math"/>
                              <a:ea typeface="Cambria Math"/>
                            </a:rPr>
                            <m:t>2</m:t>
                          </m:r>
                        </m:sup>
                      </m:sSup>
                    </m:oMath>
                  </m:oMathPara>
                </a14:m>
                <a:endParaRPr lang="de-DE" sz="2000" dirty="0">
                  <a:solidFill>
                    <a:schemeClr val="tx1"/>
                  </a:solidFill>
                </a:endParaRPr>
              </a:p>
            </p:txBody>
          </p:sp>
        </mc:Choice>
        <mc:Fallback xmlns="">
          <p:sp>
            <p:nvSpPr>
              <p:cNvPr id="8" name="Textfeld 7"/>
              <p:cNvSpPr txBox="1">
                <a:spLocks noRot="1" noChangeAspect="1" noMove="1" noResize="1" noEditPoints="1" noAdjustHandles="1" noChangeArrowheads="1" noChangeShapeType="1" noTextEdit="1"/>
              </p:cNvSpPr>
              <p:nvPr/>
            </p:nvSpPr>
            <p:spPr>
              <a:xfrm>
                <a:off x="771672" y="1192025"/>
                <a:ext cx="7920880" cy="400110"/>
              </a:xfrm>
              <a:prstGeom prst="rect">
                <a:avLst/>
              </a:prstGeom>
              <a:blipFill rotWithShape="1">
                <a:blip r:embed="rId3"/>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9" name="Textfeld 8"/>
              <p:cNvSpPr txBox="1"/>
              <p:nvPr/>
            </p:nvSpPr>
            <p:spPr>
              <a:xfrm>
                <a:off x="2627784" y="1733510"/>
                <a:ext cx="371221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=2.2−</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1.48</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=0.0096</m:t>
                      </m:r>
                    </m:oMath>
                  </m:oMathPara>
                </a14:m>
                <a:endParaRPr lang="de-DE" sz="2000" dirty="0">
                  <a:solidFill>
                    <a:schemeClr val="tx1"/>
                  </a:solidFill>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2627784" y="1733510"/>
                <a:ext cx="3712218" cy="400110"/>
              </a:xfrm>
              <a:prstGeom prst="rect">
                <a:avLst/>
              </a:prstGeom>
              <a:blipFill rotWithShape="1">
                <a:blip r:embed="rId4"/>
                <a:stretch>
                  <a:fillRect/>
                </a:stretch>
              </a:blipFill>
            </p:spPr>
            <p:txBody>
              <a:bodyPr/>
              <a:lstStyle/>
              <a:p>
                <a:r>
                  <a:rPr lang="de-DE">
                    <a:noFill/>
                  </a:rPr>
                  <a:t> </a:t>
                </a:r>
              </a:p>
            </p:txBody>
          </p:sp>
        </mc:Fallback>
      </mc:AlternateContent>
      <p:sp>
        <p:nvSpPr>
          <p:cNvPr id="11" name="Textfeld 10"/>
          <p:cNvSpPr txBox="1"/>
          <p:nvPr/>
        </p:nvSpPr>
        <p:spPr>
          <a:xfrm>
            <a:off x="468313" y="2492896"/>
            <a:ext cx="2344688" cy="400110"/>
          </a:xfrm>
          <a:prstGeom prst="rect">
            <a:avLst/>
          </a:prstGeom>
          <a:noFill/>
        </p:spPr>
        <p:txBody>
          <a:bodyPr wrap="square" rtlCol="0">
            <a:spAutoFit/>
          </a:bodyPr>
          <a:lstStyle/>
          <a:p>
            <a:r>
              <a:rPr lang="de-DE" sz="2000" dirty="0">
                <a:latin typeface="+mn-lt"/>
              </a:rPr>
              <a:t>Wegen</a:t>
            </a:r>
          </a:p>
        </p:txBody>
      </p:sp>
      <mc:AlternateContent xmlns:mc="http://schemas.openxmlformats.org/markup-compatibility/2006" xmlns:a14="http://schemas.microsoft.com/office/drawing/2010/main">
        <mc:Choice Requires="a14">
          <p:sp>
            <p:nvSpPr>
              <p:cNvPr id="12" name="Textfeld 11"/>
              <p:cNvSpPr txBox="1"/>
              <p:nvPr/>
            </p:nvSpPr>
            <p:spPr>
              <a:xfrm>
                <a:off x="899592" y="2892769"/>
                <a:ext cx="5941170"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𝑉𝑎𝑟</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=0</m:t>
                        </m:r>
                      </m:e>
                    </m:d>
                    <m:r>
                      <a:rPr lang="de-DE" sz="2000" b="0" i="1" smtClean="0">
                        <a:solidFill>
                          <a:schemeClr val="tx1"/>
                        </a:solidFill>
                        <a:latin typeface="Cambria Math"/>
                        <a:ea typeface="Cambria Math"/>
                      </a:rPr>
                      <m:t>=0.44</m:t>
                    </m:r>
                  </m:oMath>
                </a14:m>
                <a:r>
                  <a:rPr lang="de-DE" sz="2000" dirty="0">
                    <a:solidFill>
                      <a:schemeClr val="tx1"/>
                    </a:solidFill>
                  </a:rPr>
                  <a:t>  </a:t>
                </a:r>
                <a:r>
                  <a:rPr lang="de-DE" sz="2000" dirty="0">
                    <a:solidFill>
                      <a:schemeClr val="tx1"/>
                    </a:solidFill>
                    <a:latin typeface="+mn-lt"/>
                  </a:rPr>
                  <a:t>und</a:t>
                </a:r>
                <a:r>
                  <a:rPr lang="de-DE" sz="2000" dirty="0">
                    <a:solidFill>
                      <a:schemeClr val="tx1"/>
                    </a:solidFill>
                  </a:rPr>
                  <a:t>   </a:t>
                </a:r>
                <a14:m>
                  <m:oMath xmlns:m="http://schemas.openxmlformats.org/officeDocument/2006/math">
                    <m:r>
                      <a:rPr lang="de-DE" sz="2000" i="1">
                        <a:solidFill>
                          <a:schemeClr val="tx1"/>
                        </a:solidFill>
                        <a:latin typeface="Cambria Math"/>
                        <a:ea typeface="Cambria Math"/>
                      </a:rPr>
                      <m:t>𝑉𝑎𝑟</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𝑌</m:t>
                        </m:r>
                        <m:r>
                          <a:rPr lang="de-DE" sz="2000" i="1">
                            <a:solidFill>
                              <a:schemeClr val="tx1"/>
                            </a:solidFill>
                            <a:latin typeface="Cambria Math"/>
                            <a:ea typeface="Cambria Math"/>
                          </a:rPr>
                          <m:t>|</m:t>
                        </m:r>
                        <m:r>
                          <a:rPr lang="de-DE" sz="2000" i="1">
                            <a:solidFill>
                              <a:schemeClr val="tx1"/>
                            </a:solidFill>
                            <a:latin typeface="Cambria Math"/>
                            <a:ea typeface="Cambria Math"/>
                          </a:rPr>
                          <m:t>𝑋</m:t>
                        </m:r>
                        <m:r>
                          <a:rPr lang="de-DE" sz="2000" i="1">
                            <a:solidFill>
                              <a:schemeClr val="tx1"/>
                            </a:solidFill>
                            <a:latin typeface="Cambria Math"/>
                            <a:ea typeface="Cambria Math"/>
                          </a:rPr>
                          <m:t>=1</m:t>
                        </m:r>
                      </m:e>
                    </m:d>
                    <m:r>
                      <a:rPr lang="de-DE" sz="2000" i="1">
                        <a:solidFill>
                          <a:schemeClr val="tx1"/>
                        </a:solidFill>
                        <a:latin typeface="Cambria Math"/>
                        <a:ea typeface="Cambria Math"/>
                      </a:rPr>
                      <m:t>=0.</m:t>
                    </m:r>
                    <m:r>
                      <a:rPr lang="de-DE" sz="2000" b="0" i="1" smtClean="0">
                        <a:solidFill>
                          <a:schemeClr val="tx1"/>
                        </a:solidFill>
                        <a:latin typeface="Cambria Math"/>
                        <a:ea typeface="Cambria Math"/>
                      </a:rPr>
                      <m:t>64</m:t>
                    </m:r>
                  </m:oMath>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899592" y="2892769"/>
                <a:ext cx="5941170" cy="400110"/>
              </a:xfrm>
              <a:prstGeom prst="rect">
                <a:avLst/>
              </a:prstGeom>
              <a:blipFill rotWithShape="1">
                <a:blip r:embed="rId5"/>
                <a:stretch>
                  <a:fillRect t="-7692" b="-27692"/>
                </a:stretch>
              </a:blipFill>
            </p:spPr>
            <p:txBody>
              <a:bodyPr/>
              <a:lstStyle/>
              <a:p>
                <a:r>
                  <a:rPr lang="de-DE">
                    <a:noFill/>
                  </a:rPr>
                  <a:t> </a:t>
                </a:r>
              </a:p>
            </p:txBody>
          </p:sp>
        </mc:Fallback>
      </mc:AlternateContent>
      <p:sp>
        <p:nvSpPr>
          <p:cNvPr id="13" name="Textfeld 12"/>
          <p:cNvSpPr txBox="1"/>
          <p:nvPr/>
        </p:nvSpPr>
        <p:spPr>
          <a:xfrm>
            <a:off x="468312" y="3308471"/>
            <a:ext cx="2344688" cy="400110"/>
          </a:xfrm>
          <a:prstGeom prst="rect">
            <a:avLst/>
          </a:prstGeom>
          <a:noFill/>
        </p:spPr>
        <p:txBody>
          <a:bodyPr wrap="square" rtlCol="0">
            <a:spAutoFit/>
          </a:bodyPr>
          <a:lstStyle/>
          <a:p>
            <a:r>
              <a:rPr lang="de-DE" sz="2000" dirty="0">
                <a:latin typeface="+mn-lt"/>
              </a:rPr>
              <a:t>folgt dann weiter</a:t>
            </a:r>
          </a:p>
        </p:txBody>
      </p:sp>
      <mc:AlternateContent xmlns:mc="http://schemas.openxmlformats.org/markup-compatibility/2006" xmlns:a14="http://schemas.microsoft.com/office/drawing/2010/main">
        <mc:Choice Requires="a14">
          <p:sp>
            <p:nvSpPr>
              <p:cNvPr id="15" name="Textfeld 14"/>
              <p:cNvSpPr txBox="1"/>
              <p:nvPr/>
            </p:nvSpPr>
            <p:spPr>
              <a:xfrm>
                <a:off x="899592" y="3706399"/>
                <a:ext cx="838944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begChr m:val="["/>
                          <m:endChr m:val="]"/>
                          <m:ctrlPr>
                            <a:rPr lang="de-DE" sz="2000" b="0" i="1" smtClean="0">
                              <a:solidFill>
                                <a:schemeClr val="tx1"/>
                              </a:solidFill>
                              <a:latin typeface="Cambria Math" panose="02040503050406030204" pitchFamily="18" charset="0"/>
                              <a:ea typeface="Cambria Math"/>
                            </a:rPr>
                          </m:ctrlPr>
                        </m:dPr>
                        <m:e>
                          <m:r>
                            <a:rPr lang="de-DE" sz="2000" i="1">
                              <a:latin typeface="Cambria Math"/>
                              <a:ea typeface="Cambria Math"/>
                            </a:rPr>
                            <m:t>𝑉𝑎𝑟</m:t>
                          </m:r>
                          <m:d>
                            <m:dPr>
                              <m:ctrlPr>
                                <a:rPr lang="de-DE" sz="2000" i="1">
                                  <a:latin typeface="Cambria Math" panose="02040503050406030204" pitchFamily="18" charset="0"/>
                                  <a:ea typeface="Cambria Math"/>
                                </a:rPr>
                              </m:ctrlPr>
                            </m:dPr>
                            <m:e>
                              <m:r>
                                <a:rPr lang="de-DE" sz="2000" i="1">
                                  <a:latin typeface="Cambria Math"/>
                                  <a:ea typeface="Cambria Math"/>
                                </a:rPr>
                                <m:t>𝑌</m:t>
                              </m:r>
                              <m:r>
                                <a:rPr lang="de-DE" sz="2000" i="1">
                                  <a:latin typeface="Cambria Math"/>
                                  <a:ea typeface="Cambria Math"/>
                                </a:rPr>
                                <m:t>|</m:t>
                              </m:r>
                              <m:r>
                                <a:rPr lang="de-DE" sz="2000" i="1">
                                  <a:latin typeface="Cambria Math"/>
                                  <a:ea typeface="Cambria Math"/>
                                </a:rPr>
                                <m:t>𝑋</m:t>
                              </m:r>
                            </m:e>
                          </m:d>
                        </m:e>
                      </m:d>
                      <m:r>
                        <a:rPr lang="de-DE" sz="2000" b="0" i="1" smtClean="0">
                          <a:solidFill>
                            <a:schemeClr val="tx1"/>
                          </a:solidFill>
                          <a:latin typeface="Cambria Math"/>
                          <a:ea typeface="Cambria Math"/>
                        </a:rPr>
                        <m:t>=</m:t>
                      </m:r>
                      <m:r>
                        <a:rPr lang="de-DE" sz="2000" i="1">
                          <a:latin typeface="Cambria Math"/>
                          <a:ea typeface="Cambria Math"/>
                        </a:rPr>
                        <m:t>𝑉𝑎𝑟</m:t>
                      </m:r>
                      <m:d>
                        <m:dPr>
                          <m:ctrlPr>
                            <a:rPr lang="de-DE" sz="2000" i="1">
                              <a:latin typeface="Cambria Math" panose="02040503050406030204" pitchFamily="18" charset="0"/>
                              <a:ea typeface="Cambria Math"/>
                            </a:rPr>
                          </m:ctrlPr>
                        </m:dPr>
                        <m:e>
                          <m:r>
                            <a:rPr lang="de-DE" sz="2000" i="1">
                              <a:latin typeface="Cambria Math"/>
                              <a:ea typeface="Cambria Math"/>
                            </a:rPr>
                            <m:t>𝑌</m:t>
                          </m:r>
                          <m:r>
                            <a:rPr lang="de-DE" sz="2000" i="1">
                              <a:latin typeface="Cambria Math"/>
                              <a:ea typeface="Cambria Math"/>
                            </a:rPr>
                            <m:t>|</m:t>
                          </m:r>
                          <m:r>
                            <a:rPr lang="de-DE" sz="2000" i="1">
                              <a:latin typeface="Cambria Math"/>
                              <a:ea typeface="Cambria Math"/>
                            </a:rPr>
                            <m:t>𝑋</m:t>
                          </m:r>
                          <m:r>
                            <a:rPr lang="de-DE" sz="2000" b="0" i="1" smtClean="0">
                              <a:latin typeface="Cambria Math"/>
                              <a:ea typeface="Cambria Math"/>
                            </a:rPr>
                            <m:t>=0</m:t>
                          </m:r>
                        </m:e>
                      </m:d>
                      <m:r>
                        <a:rPr lang="de-DE" sz="2000" b="0" i="1" smtClean="0">
                          <a:latin typeface="Cambria Math"/>
                          <a:ea typeface="Cambria Math"/>
                        </a:rPr>
                        <m:t>𝑃</m:t>
                      </m:r>
                      <m:d>
                        <m:dPr>
                          <m:ctrlPr>
                            <a:rPr lang="de-DE" sz="2000" i="1">
                              <a:latin typeface="Cambria Math" panose="02040503050406030204" pitchFamily="18" charset="0"/>
                              <a:ea typeface="Cambria Math"/>
                            </a:rPr>
                          </m:ctrlPr>
                        </m:dPr>
                        <m:e>
                          <m:r>
                            <a:rPr lang="de-DE" sz="2000" i="1">
                              <a:latin typeface="Cambria Math"/>
                              <a:ea typeface="Cambria Math"/>
                            </a:rPr>
                            <m:t>𝑋</m:t>
                          </m:r>
                          <m:r>
                            <a:rPr lang="de-DE" sz="2000" i="1">
                              <a:latin typeface="Cambria Math"/>
                              <a:ea typeface="Cambria Math"/>
                            </a:rPr>
                            <m:t>=0</m:t>
                          </m:r>
                        </m:e>
                      </m:d>
                      <m:r>
                        <a:rPr lang="de-DE" sz="2000" b="0" i="1" smtClean="0">
                          <a:latin typeface="Cambria Math"/>
                          <a:ea typeface="Cambria Math"/>
                        </a:rPr>
                        <m:t>+</m:t>
                      </m:r>
                      <m:r>
                        <a:rPr lang="de-DE" sz="2000" i="1">
                          <a:latin typeface="Cambria Math"/>
                          <a:ea typeface="Cambria Math"/>
                        </a:rPr>
                        <m:t>𝑉𝑎𝑟</m:t>
                      </m:r>
                      <m:d>
                        <m:dPr>
                          <m:ctrlPr>
                            <a:rPr lang="de-DE" sz="2000" i="1">
                              <a:latin typeface="Cambria Math" panose="02040503050406030204" pitchFamily="18" charset="0"/>
                              <a:ea typeface="Cambria Math"/>
                            </a:rPr>
                          </m:ctrlPr>
                        </m:dPr>
                        <m:e>
                          <m:r>
                            <a:rPr lang="de-DE" sz="2000" i="1">
                              <a:latin typeface="Cambria Math"/>
                              <a:ea typeface="Cambria Math"/>
                            </a:rPr>
                            <m:t>𝑌</m:t>
                          </m:r>
                          <m:r>
                            <a:rPr lang="de-DE" sz="2000" i="1">
                              <a:latin typeface="Cambria Math"/>
                              <a:ea typeface="Cambria Math"/>
                            </a:rPr>
                            <m:t>|</m:t>
                          </m:r>
                          <m:r>
                            <a:rPr lang="de-DE" sz="2000" i="1">
                              <a:latin typeface="Cambria Math"/>
                              <a:ea typeface="Cambria Math"/>
                            </a:rPr>
                            <m:t>𝑋</m:t>
                          </m:r>
                          <m:r>
                            <a:rPr lang="de-DE" sz="2000" i="1">
                              <a:latin typeface="Cambria Math"/>
                              <a:ea typeface="Cambria Math"/>
                            </a:rPr>
                            <m:t>=1</m:t>
                          </m:r>
                        </m:e>
                      </m:d>
                      <m:r>
                        <a:rPr lang="de-DE" sz="2000" i="1">
                          <a:latin typeface="Cambria Math"/>
                          <a:ea typeface="Cambria Math"/>
                        </a:rPr>
                        <m:t>𝑃</m:t>
                      </m:r>
                      <m:d>
                        <m:dPr>
                          <m:ctrlPr>
                            <a:rPr lang="de-DE" sz="2000" i="1">
                              <a:latin typeface="Cambria Math" panose="02040503050406030204" pitchFamily="18" charset="0"/>
                              <a:ea typeface="Cambria Math"/>
                            </a:rPr>
                          </m:ctrlPr>
                        </m:dPr>
                        <m:e>
                          <m:r>
                            <a:rPr lang="de-DE" sz="2000" i="1">
                              <a:latin typeface="Cambria Math"/>
                              <a:ea typeface="Cambria Math"/>
                            </a:rPr>
                            <m:t>𝑋</m:t>
                          </m:r>
                          <m:r>
                            <a:rPr lang="de-DE" sz="2000" i="1">
                              <a:latin typeface="Cambria Math"/>
                              <a:ea typeface="Cambria Math"/>
                            </a:rPr>
                            <m:t>=1</m:t>
                          </m:r>
                        </m:e>
                      </m:d>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899592" y="3706399"/>
                <a:ext cx="8389440" cy="400110"/>
              </a:xfrm>
              <a:prstGeom prst="rect">
                <a:avLst/>
              </a:prstGeom>
              <a:blipFill rotWithShape="1">
                <a:blip r:embed="rId6"/>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2366296" y="4109188"/>
                <a:ext cx="419472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=0.44×0.4+0.64×0.6=0.56</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2366296" y="4109188"/>
                <a:ext cx="4194720" cy="400110"/>
              </a:xfrm>
              <a:prstGeom prst="rect">
                <a:avLst/>
              </a:prstGeom>
              <a:blipFill rotWithShape="1">
                <a:blip r:embed="rId7"/>
                <a:stretch>
                  <a:fillRect/>
                </a:stretch>
              </a:blipFill>
            </p:spPr>
            <p:txBody>
              <a:bodyPr/>
              <a:lstStyle/>
              <a:p>
                <a:r>
                  <a:rPr lang="de-DE">
                    <a:noFill/>
                  </a:rPr>
                  <a:t> </a:t>
                </a:r>
              </a:p>
            </p:txBody>
          </p:sp>
        </mc:Fallback>
      </mc:AlternateContent>
      <p:sp>
        <p:nvSpPr>
          <p:cNvPr id="18" name="Textfeld 17"/>
          <p:cNvSpPr txBox="1"/>
          <p:nvPr/>
        </p:nvSpPr>
        <p:spPr>
          <a:xfrm>
            <a:off x="468312" y="4525220"/>
            <a:ext cx="2344688" cy="400110"/>
          </a:xfrm>
          <a:prstGeom prst="rect">
            <a:avLst/>
          </a:prstGeom>
          <a:noFill/>
        </p:spPr>
        <p:txBody>
          <a:bodyPr wrap="square" rtlCol="0">
            <a:spAutoFit/>
          </a:bodyPr>
          <a:lstStyle/>
          <a:p>
            <a:r>
              <a:rPr lang="de-DE" sz="2000" dirty="0">
                <a:latin typeface="+mn-lt"/>
              </a:rPr>
              <a:t>Damit erhalten wir</a:t>
            </a:r>
          </a:p>
        </p:txBody>
      </p:sp>
      <mc:AlternateContent xmlns:mc="http://schemas.openxmlformats.org/markup-compatibility/2006" xmlns:a14="http://schemas.microsoft.com/office/drawing/2010/main">
        <mc:Choice Requires="a14">
          <p:sp>
            <p:nvSpPr>
              <p:cNvPr id="19" name="Textfeld 18"/>
              <p:cNvSpPr txBox="1"/>
              <p:nvPr/>
            </p:nvSpPr>
            <p:spPr>
              <a:xfrm>
                <a:off x="925333" y="5013176"/>
                <a:ext cx="668603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begChr m:val="["/>
                          <m:endChr m:val="]"/>
                          <m:ctrlPr>
                            <a:rPr lang="de-DE" sz="2000" b="0" i="1" smtClean="0">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𝑉𝑎𝑟</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𝑌</m:t>
                              </m:r>
                              <m:r>
                                <a:rPr lang="de-DE" sz="2000" i="1">
                                  <a:solidFill>
                                    <a:schemeClr val="tx1"/>
                                  </a:solidFill>
                                  <a:latin typeface="Cambria Math"/>
                                  <a:ea typeface="Cambria Math"/>
                                </a:rPr>
                                <m:t>|</m:t>
                              </m:r>
                              <m:r>
                                <a:rPr lang="de-DE" sz="2000" i="1">
                                  <a:solidFill>
                                    <a:schemeClr val="tx1"/>
                                  </a:solidFill>
                                  <a:latin typeface="Cambria Math"/>
                                  <a:ea typeface="Cambria Math"/>
                                </a:rPr>
                                <m:t>𝑋</m:t>
                              </m:r>
                            </m:e>
                          </m:d>
                        </m:e>
                      </m:d>
                      <m:r>
                        <a:rPr lang="de-DE" sz="2000" b="0" i="1" smtClean="0">
                          <a:solidFill>
                            <a:schemeClr val="tx1"/>
                          </a:solidFill>
                          <a:latin typeface="Cambria Math"/>
                          <a:ea typeface="Cambria Math"/>
                        </a:rPr>
                        <m:t>+</m:t>
                      </m:r>
                      <m:r>
                        <a:rPr lang="de-DE" sz="2000" i="1">
                          <a:solidFill>
                            <a:schemeClr val="tx1"/>
                          </a:solidFill>
                          <a:latin typeface="Cambria Math"/>
                          <a:ea typeface="Cambria Math"/>
                        </a:rPr>
                        <m:t>𝑉𝑎𝑟</m:t>
                      </m:r>
                      <m:d>
                        <m:dPr>
                          <m:begChr m:val="["/>
                          <m:endChr m:val="]"/>
                          <m:ctrlPr>
                            <a:rPr lang="de-DE" sz="2000" i="1" smtClean="0">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𝐸</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𝑌</m:t>
                              </m:r>
                              <m:r>
                                <a:rPr lang="de-DE" sz="2000" i="1">
                                  <a:solidFill>
                                    <a:schemeClr val="tx1"/>
                                  </a:solidFill>
                                  <a:latin typeface="Cambria Math"/>
                                  <a:ea typeface="Cambria Math"/>
                                </a:rPr>
                                <m:t>|</m:t>
                              </m:r>
                              <m:r>
                                <a:rPr lang="de-DE" sz="2000" i="1">
                                  <a:solidFill>
                                    <a:schemeClr val="tx1"/>
                                  </a:solidFill>
                                  <a:latin typeface="Cambria Math"/>
                                  <a:ea typeface="Cambria Math"/>
                                </a:rPr>
                                <m:t>𝑋</m:t>
                              </m:r>
                            </m:e>
                          </m:d>
                        </m:e>
                      </m:d>
                      <m:r>
                        <a:rPr lang="de-DE" sz="2000" b="0" i="1" smtClean="0">
                          <a:solidFill>
                            <a:schemeClr val="tx1"/>
                          </a:solidFill>
                          <a:latin typeface="Cambria Math"/>
                          <a:ea typeface="Cambria Math"/>
                        </a:rPr>
                        <m:t>=0.56+0.0096=0.5696</m:t>
                      </m:r>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925333" y="5013176"/>
                <a:ext cx="6686036" cy="400110"/>
              </a:xfrm>
              <a:prstGeom prst="rect">
                <a:avLst/>
              </a:prstGeom>
              <a:blipFill rotWithShape="1">
                <a:blip r:embed="rId8"/>
                <a:stretch>
                  <a:fillRect b="-16667"/>
                </a:stretch>
              </a:blipFill>
            </p:spPr>
            <p:txBody>
              <a:bodyPr/>
              <a:lstStyle/>
              <a:p>
                <a:r>
                  <a:rPr lang="de-DE">
                    <a:noFill/>
                  </a:rPr>
                  <a:t> </a:t>
                </a:r>
              </a:p>
            </p:txBody>
          </p:sp>
        </mc:Fallback>
      </mc:AlternateContent>
      <p:sp>
        <p:nvSpPr>
          <p:cNvPr id="24" name="Geschweifte Klammer rechts 23"/>
          <p:cNvSpPr/>
          <p:nvPr/>
        </p:nvSpPr>
        <p:spPr>
          <a:xfrm rot="5400000">
            <a:off x="6543880" y="5136418"/>
            <a:ext cx="240895" cy="711886"/>
          </a:xfrm>
          <a:prstGeom prst="rightBrace">
            <a:avLst>
              <a:gd name="adj1" fmla="val 25000"/>
              <a:gd name="adj2" fmla="val 4999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5" name="Textfeld 24"/>
              <p:cNvSpPr txBox="1"/>
              <p:nvPr/>
            </p:nvSpPr>
            <p:spPr>
              <a:xfrm>
                <a:off x="6291361" y="5612808"/>
                <a:ext cx="82759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𝑌</m:t>
                          </m:r>
                        </m:e>
                      </m:d>
                    </m:oMath>
                  </m:oMathPara>
                </a14:m>
                <a:endParaRPr lang="de-DE" sz="2000" dirty="0">
                  <a:solidFill>
                    <a:schemeClr val="tx1"/>
                  </a:solidFill>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6291361" y="5612808"/>
                <a:ext cx="827592" cy="400110"/>
              </a:xfrm>
              <a:prstGeom prst="rect">
                <a:avLst/>
              </a:prstGeom>
              <a:blipFill rotWithShape="1">
                <a:blip r:embed="rId9"/>
                <a:stretch>
                  <a:fillRect r="-4412"/>
                </a:stretch>
              </a:blipFill>
            </p:spPr>
            <p:txBody>
              <a:bodyPr/>
              <a:lstStyle/>
              <a:p>
                <a:r>
                  <a:rPr lang="de-DE">
                    <a:noFill/>
                  </a:rPr>
                  <a:t> </a:t>
                </a:r>
              </a:p>
            </p:txBody>
          </p:sp>
        </mc:Fallback>
      </mc:AlternateContent>
    </p:spTree>
    <p:extLst>
      <p:ext uri="{BB962C8B-B14F-4D97-AF65-F5344CB8AC3E}">
        <p14:creationId xmlns:p14="http://schemas.microsoft.com/office/powerpoint/2010/main" val="2375100502"/>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472</a:t>
            </a:r>
            <a:endParaRPr lang="de-DE" sz="8000" b="1" dirty="0">
              <a:solidFill>
                <a:schemeClr val="tx1"/>
              </a:solidFill>
              <a:latin typeface="+mj-lt"/>
            </a:endParaRPr>
          </a:p>
        </p:txBody>
      </p:sp>
      <p:sp>
        <p:nvSpPr>
          <p:cNvPr id="6" name="Textfeld 9"/>
          <p:cNvSpPr txBox="1">
            <a:spLocks noChangeArrowheads="1"/>
          </p:cNvSpPr>
          <p:nvPr/>
        </p:nvSpPr>
        <p:spPr bwMode="auto">
          <a:xfrm>
            <a:off x="466666" y="1036268"/>
            <a:ext cx="468139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Theoretische Kovarianz und Korrelation</a:t>
            </a:r>
          </a:p>
        </p:txBody>
      </p:sp>
      <p:sp>
        <p:nvSpPr>
          <p:cNvPr id="7" name="Textfeld 6"/>
          <p:cNvSpPr txBox="1">
            <a:spLocks noChangeArrowheads="1"/>
          </p:cNvSpPr>
          <p:nvPr/>
        </p:nvSpPr>
        <p:spPr bwMode="auto">
          <a:xfrm>
            <a:off x="468313" y="1623493"/>
            <a:ext cx="77760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und Notation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74617" y="2189175"/>
            <a:ext cx="7600950" cy="2095500"/>
          </a:xfrm>
          <a:prstGeom prst="rect">
            <a:avLst/>
          </a:prstGeom>
        </p:spPr>
      </p:pic>
      <p:pic>
        <p:nvPicPr>
          <p:cNvPr id="3" name="Grafik 2"/>
          <p:cNvPicPr>
            <a:picLocks noChangeAspect="1"/>
          </p:cNvPicPr>
          <p:nvPr/>
        </p:nvPicPr>
        <p:blipFill>
          <a:blip r:embed="rId4"/>
          <a:stretch>
            <a:fillRect/>
          </a:stretch>
        </p:blipFill>
        <p:spPr>
          <a:xfrm>
            <a:off x="493667" y="4284675"/>
            <a:ext cx="7581900" cy="1323975"/>
          </a:xfrm>
          <a:prstGeom prst="rect">
            <a:avLst/>
          </a:prstGeom>
        </p:spPr>
      </p:pic>
    </p:spTree>
    <p:extLst>
      <p:ext uri="{BB962C8B-B14F-4D97-AF65-F5344CB8AC3E}">
        <p14:creationId xmlns:p14="http://schemas.microsoft.com/office/powerpoint/2010/main" val="2218328546"/>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9" name="Textfeld 8"/>
          <p:cNvSpPr txBox="1">
            <a:spLocks noChangeArrowheads="1"/>
          </p:cNvSpPr>
          <p:nvPr/>
        </p:nvSpPr>
        <p:spPr bwMode="auto">
          <a:xfrm>
            <a:off x="468313" y="919519"/>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Verschiebungsformel für die theoretische Kovarianz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8313" y="3231447"/>
            <a:ext cx="77760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von theoretischer Kovarianz und Korrelation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1579123" y="1392487"/>
                <a:ext cx="404489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𝐶𝑜𝑣</m:t>
                      </m:r>
                      <m:d>
                        <m:dPr>
                          <m:ctrlPr>
                            <a:rPr lang="de-DE" sz="2000" b="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𝑋</m:t>
                          </m:r>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𝑌</m:t>
                          </m:r>
                        </m:e>
                      </m:d>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𝐸</m:t>
                      </m:r>
                      <m:d>
                        <m:dPr>
                          <m:begChr m:val="["/>
                          <m:endChr m:val="]"/>
                          <m:ctrlPr>
                            <a:rPr lang="de-DE" sz="2000" b="0" i="1" dirty="0" smtClean="0">
                              <a:solidFill>
                                <a:schemeClr val="tx1"/>
                              </a:solidFill>
                              <a:latin typeface="Cambria Math" panose="02040503050406030204" pitchFamily="18" charset="0"/>
                              <a:ea typeface="Cambria Math"/>
                            </a:rPr>
                          </m:ctrlPr>
                        </m:dPr>
                        <m:e>
                          <m:d>
                            <m:dPr>
                              <m:ctrlPr>
                                <a:rPr lang="de-DE" sz="2000" b="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𝑋</m:t>
                              </m:r>
                              <m:r>
                                <a:rPr lang="de-DE" sz="2000" b="0" i="1" dirty="0" smtClean="0">
                                  <a:solidFill>
                                    <a:schemeClr val="tx1"/>
                                  </a:solidFill>
                                  <a:latin typeface="Cambria Math"/>
                                  <a:ea typeface="Cambria Math"/>
                                </a:rPr>
                                <m:t>−</m:t>
                              </m:r>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𝜇</m:t>
                                  </m:r>
                                </m:e>
                                <m:sub>
                                  <m:r>
                                    <a:rPr lang="de-DE" sz="2000" b="0" i="1" dirty="0" smtClean="0">
                                      <a:solidFill>
                                        <a:schemeClr val="tx1"/>
                                      </a:solidFill>
                                      <a:latin typeface="Cambria Math"/>
                                      <a:ea typeface="Cambria Math"/>
                                    </a:rPr>
                                    <m:t>𝑋</m:t>
                                  </m:r>
                                </m:sub>
                              </m:sSub>
                            </m:e>
                          </m:d>
                          <m:d>
                            <m:dPr>
                              <m:ctrlPr>
                                <a:rPr lang="de-DE" sz="2000" i="1" dirty="0">
                                  <a:latin typeface="Cambria Math" panose="02040503050406030204" pitchFamily="18" charset="0"/>
                                  <a:ea typeface="Cambria Math"/>
                                </a:rPr>
                              </m:ctrlPr>
                            </m:dPr>
                            <m:e>
                              <m:r>
                                <a:rPr lang="de-DE" sz="2000" b="0" i="1" dirty="0" smtClean="0">
                                  <a:latin typeface="Cambria Math"/>
                                  <a:ea typeface="Cambria Math"/>
                                </a:rPr>
                                <m:t>𝑌</m:t>
                              </m:r>
                              <m:r>
                                <a:rPr lang="de-DE" sz="2000" i="1" dirty="0">
                                  <a:latin typeface="Cambria Math"/>
                                  <a:ea typeface="Cambria Math"/>
                                </a:rPr>
                                <m:t>−</m:t>
                              </m:r>
                              <m:sSub>
                                <m:sSubPr>
                                  <m:ctrlPr>
                                    <a:rPr lang="de-DE" sz="2000" i="1" dirty="0">
                                      <a:latin typeface="Cambria Math" panose="02040503050406030204" pitchFamily="18" charset="0"/>
                                      <a:ea typeface="Cambria Math"/>
                                    </a:rPr>
                                  </m:ctrlPr>
                                </m:sSubPr>
                                <m:e>
                                  <m:r>
                                    <a:rPr lang="de-DE" sz="2000" i="1" dirty="0">
                                      <a:latin typeface="Cambria Math"/>
                                      <a:ea typeface="Cambria Math"/>
                                    </a:rPr>
                                    <m:t>𝜇</m:t>
                                  </m:r>
                                </m:e>
                                <m:sub>
                                  <m:r>
                                    <a:rPr lang="de-DE" sz="2000" b="0" i="1" dirty="0" smtClean="0">
                                      <a:latin typeface="Cambria Math"/>
                                      <a:ea typeface="Cambria Math"/>
                                    </a:rPr>
                                    <m:t>𝑌</m:t>
                                  </m:r>
                                </m:sub>
                              </m:sSub>
                            </m:e>
                          </m:d>
                        </m:e>
                      </m:d>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579123" y="1392487"/>
                <a:ext cx="4044899" cy="400110"/>
              </a:xfrm>
              <a:prstGeom prst="rect">
                <a:avLst/>
              </a:prstGeom>
              <a:blipFill>
                <a:blip r:embed="rId3"/>
                <a:stretch>
                  <a:fillRect b="-757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2708947" y="1849389"/>
                <a:ext cx="474337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𝐸</m:t>
                      </m:r>
                      <m:d>
                        <m:dPr>
                          <m:ctrlPr>
                            <a:rPr lang="de-DE" sz="2000" b="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𝑋𝑌</m:t>
                          </m:r>
                        </m:e>
                      </m:d>
                      <m:r>
                        <a:rPr lang="de-DE" sz="2000" b="0" i="1" dirty="0" smtClean="0">
                          <a:solidFill>
                            <a:schemeClr val="tx1"/>
                          </a:solidFill>
                          <a:latin typeface="Cambria Math"/>
                          <a:ea typeface="Cambria Math"/>
                        </a:rPr>
                        <m:t>−</m:t>
                      </m:r>
                      <m:sSub>
                        <m:sSubPr>
                          <m:ctrlPr>
                            <a:rPr lang="de-DE" sz="2000" i="1" dirty="0">
                              <a:latin typeface="Cambria Math" panose="02040503050406030204" pitchFamily="18" charset="0"/>
                              <a:ea typeface="Cambria Math"/>
                            </a:rPr>
                          </m:ctrlPr>
                        </m:sSubPr>
                        <m:e>
                          <m:r>
                            <a:rPr lang="de-DE" sz="2000" i="1" dirty="0">
                              <a:latin typeface="Cambria Math"/>
                              <a:ea typeface="Cambria Math"/>
                            </a:rPr>
                            <m:t>𝜇</m:t>
                          </m:r>
                        </m:e>
                        <m:sub>
                          <m:r>
                            <a:rPr lang="de-DE" sz="2000" b="0" i="1" dirty="0" smtClean="0">
                              <a:latin typeface="Cambria Math"/>
                              <a:ea typeface="Cambria Math"/>
                            </a:rPr>
                            <m:t>𝑌</m:t>
                          </m:r>
                        </m:sub>
                      </m:sSub>
                      <m:r>
                        <a:rPr lang="de-DE" sz="2000" b="0" i="1" dirty="0" smtClean="0">
                          <a:solidFill>
                            <a:schemeClr val="tx1"/>
                          </a:solidFill>
                          <a:latin typeface="Cambria Math"/>
                          <a:ea typeface="Cambria Math"/>
                        </a:rPr>
                        <m:t>𝐸</m:t>
                      </m:r>
                      <m:d>
                        <m:dPr>
                          <m:ctrlPr>
                            <a:rPr lang="de-DE" sz="2000" i="1" dirty="0">
                              <a:latin typeface="Cambria Math" panose="02040503050406030204" pitchFamily="18" charset="0"/>
                              <a:ea typeface="Cambria Math"/>
                            </a:rPr>
                          </m:ctrlPr>
                        </m:dPr>
                        <m:e>
                          <m:r>
                            <a:rPr lang="de-DE" sz="2000" i="1" dirty="0">
                              <a:latin typeface="Cambria Math"/>
                              <a:ea typeface="Cambria Math"/>
                            </a:rPr>
                            <m:t>𝑋</m:t>
                          </m:r>
                        </m:e>
                      </m:d>
                      <m:r>
                        <a:rPr lang="de-DE" sz="2000" b="0" i="1" dirty="0" smtClean="0">
                          <a:latin typeface="Cambria Math"/>
                          <a:ea typeface="Cambria Math"/>
                        </a:rPr>
                        <m:t>−</m:t>
                      </m:r>
                      <m:sSub>
                        <m:sSubPr>
                          <m:ctrlPr>
                            <a:rPr lang="de-DE" sz="2000" i="1" dirty="0">
                              <a:latin typeface="Cambria Math" panose="02040503050406030204" pitchFamily="18" charset="0"/>
                              <a:ea typeface="Cambria Math"/>
                            </a:rPr>
                          </m:ctrlPr>
                        </m:sSubPr>
                        <m:e>
                          <m:r>
                            <a:rPr lang="de-DE" sz="2000" i="1" dirty="0">
                              <a:latin typeface="Cambria Math"/>
                              <a:ea typeface="Cambria Math"/>
                            </a:rPr>
                            <m:t>𝜇</m:t>
                          </m:r>
                        </m:e>
                        <m:sub>
                          <m:r>
                            <a:rPr lang="de-DE" sz="2000" b="0" i="1" dirty="0" smtClean="0">
                              <a:latin typeface="Cambria Math"/>
                              <a:ea typeface="Cambria Math"/>
                            </a:rPr>
                            <m:t>𝑋</m:t>
                          </m:r>
                        </m:sub>
                      </m:sSub>
                      <m:r>
                        <a:rPr lang="de-DE" sz="2000" i="1" dirty="0">
                          <a:latin typeface="Cambria Math"/>
                          <a:ea typeface="Cambria Math"/>
                        </a:rPr>
                        <m:t>𝐸</m:t>
                      </m:r>
                      <m:d>
                        <m:dPr>
                          <m:ctrlPr>
                            <a:rPr lang="de-DE" sz="2000" i="1" dirty="0">
                              <a:latin typeface="Cambria Math" panose="02040503050406030204" pitchFamily="18" charset="0"/>
                              <a:ea typeface="Cambria Math"/>
                            </a:rPr>
                          </m:ctrlPr>
                        </m:dPr>
                        <m:e>
                          <m:r>
                            <a:rPr lang="de-DE" sz="2000" b="0" i="1" dirty="0" smtClean="0">
                              <a:latin typeface="Cambria Math"/>
                              <a:ea typeface="Cambria Math"/>
                            </a:rPr>
                            <m:t>𝑌</m:t>
                          </m:r>
                        </m:e>
                      </m:d>
                      <m:r>
                        <a:rPr lang="de-DE" sz="2000" b="0" i="1" dirty="0" smtClean="0">
                          <a:latin typeface="Cambria Math"/>
                          <a:ea typeface="Cambria Math"/>
                        </a:rPr>
                        <m:t>+</m:t>
                      </m:r>
                      <m:r>
                        <a:rPr lang="de-DE" sz="2000" i="1" dirty="0">
                          <a:latin typeface="Cambria Math"/>
                          <a:ea typeface="Cambria Math"/>
                        </a:rPr>
                        <m:t>𝐸</m:t>
                      </m:r>
                      <m:d>
                        <m:dPr>
                          <m:ctrlPr>
                            <a:rPr lang="de-DE" sz="2000" i="1" dirty="0">
                              <a:latin typeface="Cambria Math" panose="02040503050406030204" pitchFamily="18" charset="0"/>
                              <a:ea typeface="Cambria Math"/>
                            </a:rPr>
                          </m:ctrlPr>
                        </m:dPr>
                        <m:e>
                          <m:sSub>
                            <m:sSubPr>
                              <m:ctrlPr>
                                <a:rPr lang="de-DE" sz="2000" i="1" dirty="0">
                                  <a:latin typeface="Cambria Math" panose="02040503050406030204" pitchFamily="18" charset="0"/>
                                  <a:ea typeface="Cambria Math"/>
                                </a:rPr>
                              </m:ctrlPr>
                            </m:sSubPr>
                            <m:e>
                              <m:r>
                                <a:rPr lang="de-DE" sz="2000" i="1" dirty="0">
                                  <a:latin typeface="Cambria Math"/>
                                  <a:ea typeface="Cambria Math"/>
                                </a:rPr>
                                <m:t>𝜇</m:t>
                              </m:r>
                            </m:e>
                            <m:sub>
                              <m:r>
                                <a:rPr lang="de-DE" sz="2000" i="1" dirty="0">
                                  <a:latin typeface="Cambria Math"/>
                                  <a:ea typeface="Cambria Math"/>
                                </a:rPr>
                                <m:t>𝑋</m:t>
                              </m:r>
                            </m:sub>
                          </m:sSub>
                          <m:sSub>
                            <m:sSubPr>
                              <m:ctrlPr>
                                <a:rPr lang="de-DE" sz="2000" i="1" dirty="0">
                                  <a:latin typeface="Cambria Math" panose="02040503050406030204" pitchFamily="18" charset="0"/>
                                  <a:ea typeface="Cambria Math"/>
                                </a:rPr>
                              </m:ctrlPr>
                            </m:sSubPr>
                            <m:e>
                              <m:r>
                                <a:rPr lang="de-DE" sz="2000" i="1" dirty="0">
                                  <a:latin typeface="Cambria Math"/>
                                  <a:ea typeface="Cambria Math"/>
                                </a:rPr>
                                <m:t>𝜇</m:t>
                              </m:r>
                            </m:e>
                            <m:sub>
                              <m:r>
                                <a:rPr lang="de-DE" sz="2000" b="0" i="1" dirty="0" smtClean="0">
                                  <a:latin typeface="Cambria Math"/>
                                  <a:ea typeface="Cambria Math"/>
                                </a:rPr>
                                <m:t>𝑌</m:t>
                              </m:r>
                            </m:sub>
                          </m:sSub>
                        </m:e>
                      </m:d>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708947" y="1849389"/>
                <a:ext cx="4743374" cy="400110"/>
              </a:xfrm>
              <a:prstGeom prst="rect">
                <a:avLst/>
              </a:prstGeom>
              <a:blipFill>
                <a:blip r:embed="rId4"/>
                <a:stretch>
                  <a:fillRect b="-757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708947" y="2306291"/>
                <a:ext cx="474337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𝐸</m:t>
                      </m:r>
                      <m:d>
                        <m:dPr>
                          <m:ctrlPr>
                            <a:rPr lang="de-DE" sz="2000" b="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𝑋𝑌</m:t>
                          </m:r>
                        </m:e>
                      </m:d>
                      <m:r>
                        <a:rPr lang="de-DE" sz="2000" b="0" i="1" dirty="0" smtClean="0">
                          <a:solidFill>
                            <a:schemeClr val="tx1"/>
                          </a:solidFill>
                          <a:latin typeface="Cambria Math"/>
                          <a:ea typeface="Cambria Math"/>
                        </a:rPr>
                        <m:t>−</m:t>
                      </m:r>
                      <m:sSub>
                        <m:sSubPr>
                          <m:ctrlPr>
                            <a:rPr lang="de-DE" sz="2000" i="1" dirty="0">
                              <a:latin typeface="Cambria Math" panose="02040503050406030204" pitchFamily="18" charset="0"/>
                              <a:ea typeface="Cambria Math"/>
                            </a:rPr>
                          </m:ctrlPr>
                        </m:sSubPr>
                        <m:e>
                          <m:sSub>
                            <m:sSubPr>
                              <m:ctrlPr>
                                <a:rPr lang="de-DE" sz="2000" i="1" dirty="0">
                                  <a:latin typeface="Cambria Math" panose="02040503050406030204" pitchFamily="18" charset="0"/>
                                  <a:ea typeface="Cambria Math"/>
                                </a:rPr>
                              </m:ctrlPr>
                            </m:sSubPr>
                            <m:e>
                              <m:r>
                                <a:rPr lang="de-DE" sz="2000" i="1" dirty="0">
                                  <a:latin typeface="Cambria Math"/>
                                  <a:ea typeface="Cambria Math"/>
                                </a:rPr>
                                <m:t>𝜇</m:t>
                              </m:r>
                            </m:e>
                            <m:sub>
                              <m:r>
                                <a:rPr lang="de-DE" sz="2000" i="1" dirty="0">
                                  <a:latin typeface="Cambria Math"/>
                                  <a:ea typeface="Cambria Math"/>
                                </a:rPr>
                                <m:t>𝑋</m:t>
                              </m:r>
                            </m:sub>
                          </m:sSub>
                          <m:r>
                            <a:rPr lang="de-DE" sz="2000" i="1" dirty="0">
                              <a:latin typeface="Cambria Math"/>
                              <a:ea typeface="Cambria Math"/>
                            </a:rPr>
                            <m:t>𝜇</m:t>
                          </m:r>
                        </m:e>
                        <m:sub>
                          <m:r>
                            <a:rPr lang="de-DE" sz="2000" b="0" i="1" dirty="0" smtClean="0">
                              <a:latin typeface="Cambria Math"/>
                              <a:ea typeface="Cambria Math"/>
                            </a:rPr>
                            <m:t>𝑌</m:t>
                          </m:r>
                        </m:sub>
                      </m:sSub>
                      <m:r>
                        <a:rPr lang="de-DE" sz="2000" b="0" i="1" dirty="0" smtClean="0">
                          <a:latin typeface="Cambria Math"/>
                          <a:ea typeface="Cambria Math"/>
                        </a:rPr>
                        <m:t>−</m:t>
                      </m:r>
                      <m:sSub>
                        <m:sSubPr>
                          <m:ctrlPr>
                            <a:rPr lang="de-DE" sz="2000" i="1" dirty="0">
                              <a:latin typeface="Cambria Math" panose="02040503050406030204" pitchFamily="18" charset="0"/>
                              <a:ea typeface="Cambria Math"/>
                            </a:rPr>
                          </m:ctrlPr>
                        </m:sSubPr>
                        <m:e>
                          <m:sSub>
                            <m:sSubPr>
                              <m:ctrlPr>
                                <a:rPr lang="de-DE" sz="2000" i="1" dirty="0">
                                  <a:latin typeface="Cambria Math" panose="02040503050406030204" pitchFamily="18" charset="0"/>
                                  <a:ea typeface="Cambria Math"/>
                                </a:rPr>
                              </m:ctrlPr>
                            </m:sSubPr>
                            <m:e>
                              <m:r>
                                <a:rPr lang="de-DE" sz="2000" i="1" dirty="0">
                                  <a:latin typeface="Cambria Math"/>
                                  <a:ea typeface="Cambria Math"/>
                                </a:rPr>
                                <m:t>𝜇</m:t>
                              </m:r>
                            </m:e>
                            <m:sub>
                              <m:r>
                                <a:rPr lang="de-DE" sz="2000" i="1" dirty="0">
                                  <a:latin typeface="Cambria Math"/>
                                  <a:ea typeface="Cambria Math"/>
                                </a:rPr>
                                <m:t>𝑋</m:t>
                              </m:r>
                            </m:sub>
                          </m:sSub>
                          <m:r>
                            <a:rPr lang="de-DE" sz="2000" i="1" dirty="0">
                              <a:latin typeface="Cambria Math"/>
                              <a:ea typeface="Cambria Math"/>
                            </a:rPr>
                            <m:t>𝜇</m:t>
                          </m:r>
                        </m:e>
                        <m:sub>
                          <m:r>
                            <a:rPr lang="de-DE" sz="2000" i="1" dirty="0">
                              <a:latin typeface="Cambria Math"/>
                              <a:ea typeface="Cambria Math"/>
                            </a:rPr>
                            <m:t>𝑌</m:t>
                          </m:r>
                        </m:sub>
                      </m:sSub>
                      <m:r>
                        <a:rPr lang="de-DE" sz="2000" b="0" i="1" dirty="0" smtClean="0">
                          <a:latin typeface="Cambria Math"/>
                          <a:ea typeface="Cambria Math"/>
                        </a:rPr>
                        <m:t>+</m:t>
                      </m:r>
                      <m:sSub>
                        <m:sSubPr>
                          <m:ctrlPr>
                            <a:rPr lang="de-DE" sz="2000" i="1" dirty="0">
                              <a:latin typeface="Cambria Math" panose="02040503050406030204" pitchFamily="18" charset="0"/>
                              <a:ea typeface="Cambria Math"/>
                            </a:rPr>
                          </m:ctrlPr>
                        </m:sSubPr>
                        <m:e>
                          <m:sSub>
                            <m:sSubPr>
                              <m:ctrlPr>
                                <a:rPr lang="de-DE" sz="2000" i="1" dirty="0">
                                  <a:latin typeface="Cambria Math" panose="02040503050406030204" pitchFamily="18" charset="0"/>
                                  <a:ea typeface="Cambria Math"/>
                                </a:rPr>
                              </m:ctrlPr>
                            </m:sSubPr>
                            <m:e>
                              <m:r>
                                <a:rPr lang="de-DE" sz="2000" i="1" dirty="0">
                                  <a:latin typeface="Cambria Math"/>
                                  <a:ea typeface="Cambria Math"/>
                                </a:rPr>
                                <m:t>𝜇</m:t>
                              </m:r>
                            </m:e>
                            <m:sub>
                              <m:r>
                                <a:rPr lang="de-DE" sz="2000" i="1" dirty="0">
                                  <a:latin typeface="Cambria Math"/>
                                  <a:ea typeface="Cambria Math"/>
                                </a:rPr>
                                <m:t>𝑋</m:t>
                              </m:r>
                            </m:sub>
                          </m:sSub>
                          <m:r>
                            <a:rPr lang="de-DE" sz="2000" i="1" dirty="0">
                              <a:latin typeface="Cambria Math"/>
                              <a:ea typeface="Cambria Math"/>
                            </a:rPr>
                            <m:t>𝜇</m:t>
                          </m:r>
                        </m:e>
                        <m:sub>
                          <m:r>
                            <a:rPr lang="de-DE" sz="2000" i="1" dirty="0">
                              <a:latin typeface="Cambria Math"/>
                              <a:ea typeface="Cambria Math"/>
                            </a:rPr>
                            <m:t>𝑌</m:t>
                          </m:r>
                        </m:sub>
                      </m:sSub>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708947" y="2306291"/>
                <a:ext cx="4743374" cy="400110"/>
              </a:xfrm>
              <a:prstGeom prst="rect">
                <a:avLst/>
              </a:prstGeom>
              <a:blipFill>
                <a:blip r:embed="rId5"/>
                <a:stretch>
                  <a:fillRect b="-757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2708947" y="2789307"/>
                <a:ext cx="226700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𝐸</m:t>
                      </m:r>
                      <m:d>
                        <m:dPr>
                          <m:ctrlPr>
                            <a:rPr lang="de-DE" sz="2000" b="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𝑋𝑌</m:t>
                          </m:r>
                        </m:e>
                      </m:d>
                      <m:r>
                        <a:rPr lang="de-DE" sz="2000" b="0" i="1" dirty="0" smtClean="0">
                          <a:solidFill>
                            <a:schemeClr val="tx1"/>
                          </a:solidFill>
                          <a:latin typeface="Cambria Math"/>
                          <a:ea typeface="Cambria Math"/>
                        </a:rPr>
                        <m:t>−</m:t>
                      </m:r>
                      <m:sSub>
                        <m:sSubPr>
                          <m:ctrlPr>
                            <a:rPr lang="de-DE" sz="2000" i="1" dirty="0">
                              <a:latin typeface="Cambria Math" panose="02040503050406030204" pitchFamily="18" charset="0"/>
                              <a:ea typeface="Cambria Math"/>
                            </a:rPr>
                          </m:ctrlPr>
                        </m:sSubPr>
                        <m:e>
                          <m:sSub>
                            <m:sSubPr>
                              <m:ctrlPr>
                                <a:rPr lang="de-DE" sz="2000" i="1" dirty="0">
                                  <a:latin typeface="Cambria Math" panose="02040503050406030204" pitchFamily="18" charset="0"/>
                                  <a:ea typeface="Cambria Math"/>
                                </a:rPr>
                              </m:ctrlPr>
                            </m:sSubPr>
                            <m:e>
                              <m:r>
                                <a:rPr lang="de-DE" sz="2000" i="1" dirty="0">
                                  <a:latin typeface="Cambria Math"/>
                                  <a:ea typeface="Cambria Math"/>
                                </a:rPr>
                                <m:t>𝜇</m:t>
                              </m:r>
                            </m:e>
                            <m:sub>
                              <m:r>
                                <a:rPr lang="de-DE" sz="2000" i="1" dirty="0">
                                  <a:latin typeface="Cambria Math"/>
                                  <a:ea typeface="Cambria Math"/>
                                </a:rPr>
                                <m:t>𝑋</m:t>
                              </m:r>
                            </m:sub>
                          </m:sSub>
                          <m:r>
                            <a:rPr lang="de-DE" sz="2000" i="1" dirty="0">
                              <a:latin typeface="Cambria Math"/>
                              <a:ea typeface="Cambria Math"/>
                            </a:rPr>
                            <m:t>𝜇</m:t>
                          </m:r>
                        </m:e>
                        <m:sub>
                          <m:r>
                            <a:rPr lang="de-DE" sz="2000" b="0" i="1" dirty="0" smtClean="0">
                              <a:latin typeface="Cambria Math"/>
                              <a:ea typeface="Cambria Math"/>
                            </a:rPr>
                            <m:t>𝑌</m:t>
                          </m:r>
                        </m:sub>
                      </m:sSub>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708947" y="2789307"/>
                <a:ext cx="2267004" cy="400110"/>
              </a:xfrm>
              <a:prstGeom prst="rect">
                <a:avLst/>
              </a:prstGeom>
              <a:blipFill>
                <a:blip r:embed="rId6"/>
                <a:stretch>
                  <a:fillRect b="-9231"/>
                </a:stretch>
              </a:blipFill>
            </p:spPr>
            <p:txBody>
              <a:bodyPr/>
              <a:lstStyle/>
              <a:p>
                <a:r>
                  <a:rPr lang="en-US">
                    <a:noFill/>
                  </a:rPr>
                  <a:t> </a:t>
                </a:r>
              </a:p>
            </p:txBody>
          </p:sp>
        </mc:Fallback>
      </mc:AlternateContent>
      <p:sp>
        <p:nvSpPr>
          <p:cNvPr id="16" name="Textfeld 15"/>
          <p:cNvSpPr txBox="1"/>
          <p:nvPr/>
        </p:nvSpPr>
        <p:spPr>
          <a:xfrm>
            <a:off x="468313" y="1380763"/>
            <a:ext cx="1079351" cy="400110"/>
          </a:xfrm>
          <a:prstGeom prst="rect">
            <a:avLst/>
          </a:prstGeom>
          <a:noFill/>
        </p:spPr>
        <p:txBody>
          <a:bodyPr wrap="square" rtlCol="0">
            <a:spAutoFit/>
          </a:bodyPr>
          <a:lstStyle/>
          <a:p>
            <a:r>
              <a:rPr lang="de-DE" sz="2000" dirty="0">
                <a:latin typeface="+mn-lt"/>
              </a:rPr>
              <a:t>Beweis:</a:t>
            </a:r>
          </a:p>
        </p:txBody>
      </p:sp>
      <p:pic>
        <p:nvPicPr>
          <p:cNvPr id="2" name="Grafik 1"/>
          <p:cNvPicPr>
            <a:picLocks noChangeAspect="1"/>
          </p:cNvPicPr>
          <p:nvPr/>
        </p:nvPicPr>
        <p:blipFill>
          <a:blip r:embed="rId7"/>
          <a:stretch>
            <a:fillRect/>
          </a:stretch>
        </p:blipFill>
        <p:spPr>
          <a:xfrm>
            <a:off x="458788" y="3714501"/>
            <a:ext cx="7591425" cy="1676400"/>
          </a:xfrm>
          <a:prstGeom prst="rect">
            <a:avLst/>
          </a:prstGeom>
        </p:spPr>
      </p:pic>
      <p:pic>
        <p:nvPicPr>
          <p:cNvPr id="3" name="Grafik 2"/>
          <p:cNvPicPr>
            <a:picLocks noChangeAspect="1"/>
          </p:cNvPicPr>
          <p:nvPr/>
        </p:nvPicPr>
        <p:blipFill>
          <a:blip r:embed="rId8"/>
          <a:stretch>
            <a:fillRect/>
          </a:stretch>
        </p:blipFill>
        <p:spPr>
          <a:xfrm>
            <a:off x="468313" y="5378805"/>
            <a:ext cx="7581900" cy="1247775"/>
          </a:xfrm>
          <a:prstGeom prst="rect">
            <a:avLst/>
          </a:prstGeom>
        </p:spPr>
      </p:pic>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473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906466306"/>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Abhängigkeit und Korrelation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3" y="3660993"/>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D2-c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468313" y="2492896"/>
            <a:ext cx="7992119" cy="400110"/>
          </a:xfrm>
          <a:prstGeom prst="rect">
            <a:avLst/>
          </a:prstGeom>
          <a:noFill/>
        </p:spPr>
        <p:txBody>
          <a:bodyPr wrap="square" rtlCol="0">
            <a:spAutoFit/>
          </a:bodyPr>
          <a:lstStyle/>
          <a:p>
            <a:r>
              <a:rPr lang="de-DE" sz="2000" dirty="0">
                <a:latin typeface="+mn-lt"/>
              </a:rPr>
              <a:t>Man beachte, dass bei Unabhängigkeit gilt (vgl. Folie 440):</a:t>
            </a: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474</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3" name="Textfeld 12"/>
              <p:cNvSpPr txBox="1"/>
              <p:nvPr/>
            </p:nvSpPr>
            <p:spPr>
              <a:xfrm>
                <a:off x="1043608" y="2996952"/>
                <a:ext cx="7272808" cy="400110"/>
              </a:xfrm>
              <a:prstGeom prst="rect">
                <a:avLst/>
              </a:prstGeom>
              <a:noFill/>
            </p:spPr>
            <p:txBody>
              <a:bodyPr wrap="square" rtlCol="0">
                <a:spAutoFit/>
              </a:bodyPr>
              <a:lstStyle/>
              <a:p>
                <a14:m>
                  <m:oMath xmlns:m="http://schemas.openxmlformats.org/officeDocument/2006/math">
                    <m:r>
                      <a:rPr lang="de-DE" sz="2000" b="0" i="1" dirty="0" smtClean="0">
                        <a:solidFill>
                          <a:schemeClr val="tx1"/>
                        </a:solidFill>
                        <a:latin typeface="Cambria Math"/>
                        <a:ea typeface="Cambria Math"/>
                      </a:rPr>
                      <m:t>𝐸</m:t>
                    </m:r>
                    <m:d>
                      <m:dPr>
                        <m:ctrlPr>
                          <a:rPr lang="de-DE" sz="2000" b="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𝑋𝑌</m:t>
                        </m:r>
                      </m:e>
                    </m:d>
                    <m:r>
                      <a:rPr lang="de-DE" sz="2000" i="1" dirty="0">
                        <a:latin typeface="Cambria Math"/>
                        <a:ea typeface="Cambria Math"/>
                      </a:rPr>
                      <m:t>=</m:t>
                    </m:r>
                    <m:r>
                      <a:rPr lang="de-DE" sz="2000" i="1" dirty="0">
                        <a:latin typeface="Cambria Math"/>
                        <a:ea typeface="Cambria Math"/>
                      </a:rPr>
                      <m:t>𝐸</m:t>
                    </m:r>
                    <m:d>
                      <m:dPr>
                        <m:ctrlPr>
                          <a:rPr lang="de-DE" sz="2000" i="1" dirty="0">
                            <a:latin typeface="Cambria Math" panose="02040503050406030204" pitchFamily="18" charset="0"/>
                            <a:ea typeface="Cambria Math"/>
                          </a:rPr>
                        </m:ctrlPr>
                      </m:dPr>
                      <m:e>
                        <m:r>
                          <a:rPr lang="de-DE" sz="2000" i="1" dirty="0">
                            <a:latin typeface="Cambria Math"/>
                            <a:ea typeface="Cambria Math"/>
                          </a:rPr>
                          <m:t>𝑋</m:t>
                        </m:r>
                      </m:e>
                    </m:d>
                    <m:r>
                      <a:rPr lang="de-DE" sz="2000" i="1" dirty="0">
                        <a:latin typeface="Cambria Math"/>
                        <a:ea typeface="Cambria Math"/>
                      </a:rPr>
                      <m:t>𝐸</m:t>
                    </m:r>
                    <m:d>
                      <m:dPr>
                        <m:ctrlPr>
                          <a:rPr lang="de-DE" sz="2000" i="1" dirty="0">
                            <a:latin typeface="Cambria Math" panose="02040503050406030204" pitchFamily="18" charset="0"/>
                            <a:ea typeface="Cambria Math"/>
                          </a:rPr>
                        </m:ctrlPr>
                      </m:dPr>
                      <m:e>
                        <m:r>
                          <a:rPr lang="de-DE" sz="2000" i="1" dirty="0">
                            <a:latin typeface="Cambria Math"/>
                            <a:ea typeface="Cambria Math"/>
                          </a:rPr>
                          <m:t>𝑌</m:t>
                        </m:r>
                      </m:e>
                    </m:d>
                    <m:r>
                      <a:rPr lang="de-DE" sz="2000" b="0" i="1" dirty="0" smtClean="0">
                        <a:latin typeface="Cambria Math"/>
                        <a:ea typeface="Cambria Math"/>
                      </a:rPr>
                      <m:t>  ⇒   </m:t>
                    </m:r>
                    <m:r>
                      <a:rPr lang="de-DE" sz="2000" b="0" i="1" dirty="0" smtClean="0">
                        <a:latin typeface="Cambria Math"/>
                        <a:ea typeface="Cambria Math"/>
                      </a:rPr>
                      <m:t>𝐶𝑜𝑣</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r>
                          <a:rPr lang="de-DE" sz="2000" b="0" i="1" dirty="0" smtClean="0">
                            <a:latin typeface="Cambria Math"/>
                            <a:ea typeface="Cambria Math"/>
                          </a:rPr>
                          <m:t>,</m:t>
                        </m:r>
                        <m:r>
                          <a:rPr lang="de-DE" sz="2000" b="0" i="1" dirty="0" smtClean="0">
                            <a:latin typeface="Cambria Math"/>
                            <a:ea typeface="Cambria Math"/>
                          </a:rPr>
                          <m:t>𝑌</m:t>
                        </m:r>
                      </m:e>
                    </m:d>
                    <m:r>
                      <a:rPr lang="de-DE" sz="2000" b="0" i="1" dirty="0" smtClean="0">
                        <a:latin typeface="Cambria Math"/>
                        <a:ea typeface="Cambria Math"/>
                      </a:rPr>
                      <m:t>=</m:t>
                    </m:r>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𝑋𝑌</m:t>
                        </m:r>
                      </m:e>
                    </m:d>
                    <m:r>
                      <a:rPr lang="de-DE" sz="2000" b="0" i="1" dirty="0" smtClean="0">
                        <a:latin typeface="Cambria Math"/>
                        <a:ea typeface="Cambria Math"/>
                      </a:rPr>
                      <m:t>−</m:t>
                    </m:r>
                    <m:r>
                      <a:rPr lang="de-DE" sz="2000" i="1" dirty="0">
                        <a:latin typeface="Cambria Math"/>
                        <a:ea typeface="Cambria Math"/>
                      </a:rPr>
                      <m:t>𝐸</m:t>
                    </m:r>
                    <m:d>
                      <m:dPr>
                        <m:ctrlPr>
                          <a:rPr lang="de-DE" sz="2000" i="1" dirty="0">
                            <a:latin typeface="Cambria Math" panose="02040503050406030204" pitchFamily="18" charset="0"/>
                            <a:ea typeface="Cambria Math"/>
                          </a:rPr>
                        </m:ctrlPr>
                      </m:dPr>
                      <m:e>
                        <m:r>
                          <a:rPr lang="de-DE" sz="2000" i="1" dirty="0">
                            <a:latin typeface="Cambria Math"/>
                            <a:ea typeface="Cambria Math"/>
                          </a:rPr>
                          <m:t>𝑋</m:t>
                        </m:r>
                      </m:e>
                    </m:d>
                  </m:oMath>
                </a14:m>
                <a:r>
                  <a:rPr lang="de-DE" sz="2000" dirty="0">
                    <a:ea typeface="Cambria Math"/>
                  </a:rPr>
                  <a:t> </a:t>
                </a:r>
                <a14:m>
                  <m:oMath xmlns:m="http://schemas.openxmlformats.org/officeDocument/2006/math">
                    <m:r>
                      <a:rPr lang="de-DE" sz="2000" i="1" dirty="0">
                        <a:latin typeface="Cambria Math"/>
                        <a:ea typeface="Cambria Math"/>
                      </a:rPr>
                      <m:t>𝐸</m:t>
                    </m:r>
                    <m:d>
                      <m:dPr>
                        <m:ctrlPr>
                          <a:rPr lang="de-DE" sz="2000" i="1" dirty="0">
                            <a:latin typeface="Cambria Math" panose="02040503050406030204" pitchFamily="18" charset="0"/>
                            <a:ea typeface="Cambria Math"/>
                          </a:rPr>
                        </m:ctrlPr>
                      </m:dPr>
                      <m:e>
                        <m:r>
                          <a:rPr lang="de-DE" sz="2000" i="1" dirty="0">
                            <a:latin typeface="Cambria Math"/>
                            <a:ea typeface="Cambria Math"/>
                          </a:rPr>
                          <m:t>𝑌</m:t>
                        </m:r>
                      </m:e>
                    </m:d>
                    <m:r>
                      <a:rPr lang="de-DE" sz="2000" b="0" i="1" dirty="0" smtClean="0">
                        <a:latin typeface="Cambria Math"/>
                        <a:ea typeface="Cambria Math"/>
                      </a:rPr>
                      <m:t>=0</m:t>
                    </m:r>
                  </m:oMath>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043608" y="2996952"/>
                <a:ext cx="7272808" cy="400110"/>
              </a:xfrm>
              <a:prstGeom prst="rect">
                <a:avLst/>
              </a:prstGeom>
              <a:blipFill rotWithShape="1">
                <a:blip r:embed="rId5"/>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1403648" y="1684839"/>
            <a:ext cx="4943475" cy="676275"/>
          </a:xfrm>
          <a:prstGeom prst="rect">
            <a:avLst/>
          </a:prstGeom>
        </p:spPr>
      </p:pic>
      <p:pic>
        <p:nvPicPr>
          <p:cNvPr id="3" name="Grafik 2"/>
          <p:cNvPicPr>
            <a:picLocks noChangeAspect="1"/>
          </p:cNvPicPr>
          <p:nvPr/>
        </p:nvPicPr>
        <p:blipFill>
          <a:blip r:embed="rId7"/>
          <a:stretch>
            <a:fillRect/>
          </a:stretch>
        </p:blipFill>
        <p:spPr>
          <a:xfrm>
            <a:off x="725950" y="4429813"/>
            <a:ext cx="5505450" cy="1666875"/>
          </a:xfrm>
          <a:prstGeom prst="rect">
            <a:avLst/>
          </a:prstGeom>
        </p:spPr>
      </p:pic>
    </p:spTree>
    <p:extLst>
      <p:ext uri="{BB962C8B-B14F-4D97-AF65-F5344CB8AC3E}">
        <p14:creationId xmlns:p14="http://schemas.microsoft.com/office/powerpoint/2010/main" val="915888500"/>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475</a:t>
            </a:r>
            <a:endParaRPr lang="de-DE" sz="8000" b="1" dirty="0">
              <a:solidFill>
                <a:schemeClr val="tx1"/>
              </a:solidFill>
              <a:latin typeface="+mj-lt"/>
            </a:endParaRPr>
          </a:p>
        </p:txBody>
      </p:sp>
      <p:sp>
        <p:nvSpPr>
          <p:cNvPr id="8" name="Textfeld 7"/>
          <p:cNvSpPr txBox="1"/>
          <p:nvPr/>
        </p:nvSpPr>
        <p:spPr>
          <a:xfrm>
            <a:off x="468313" y="4174866"/>
            <a:ext cx="5255817" cy="400110"/>
          </a:xfrm>
          <a:prstGeom prst="rect">
            <a:avLst/>
          </a:prstGeom>
          <a:noFill/>
        </p:spPr>
        <p:txBody>
          <a:bodyPr wrap="square" rtlCol="0">
            <a:spAutoFit/>
          </a:bodyPr>
          <a:lstStyle/>
          <a:p>
            <a:r>
              <a:rPr lang="de-DE" sz="2000" dirty="0">
                <a:latin typeface="+mn-lt"/>
              </a:rPr>
              <a:t>Rechnerisch erhält man folgende Resultate:</a:t>
            </a:r>
          </a:p>
        </p:txBody>
      </p:sp>
      <mc:AlternateContent xmlns:mc="http://schemas.openxmlformats.org/markup-compatibility/2006" xmlns:a14="http://schemas.microsoft.com/office/drawing/2010/main">
        <mc:Choice Requires="a14">
          <p:sp>
            <p:nvSpPr>
              <p:cNvPr id="9" name="Textfeld 8"/>
              <p:cNvSpPr txBox="1"/>
              <p:nvPr/>
            </p:nvSpPr>
            <p:spPr>
              <a:xfrm>
                <a:off x="935598" y="4751232"/>
                <a:ext cx="543660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𝐸</m:t>
                      </m:r>
                      <m:d>
                        <m:dPr>
                          <m:ctrlPr>
                            <a:rPr lang="de-DE" sz="2000" b="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𝑋</m:t>
                          </m:r>
                        </m:e>
                      </m:d>
                      <m:r>
                        <a:rPr lang="de-DE" sz="2000" i="1" dirty="0">
                          <a:latin typeface="Cambria Math"/>
                          <a:ea typeface="Cambria Math"/>
                        </a:rPr>
                        <m:t>=</m:t>
                      </m:r>
                      <m:r>
                        <a:rPr lang="de-DE" sz="2000" b="0" i="1" dirty="0" smtClean="0">
                          <a:latin typeface="Cambria Math"/>
                          <a:ea typeface="Cambria Math"/>
                        </a:rPr>
                        <m:t>0×0.15+1×0.40+2×0.45=1.3</m:t>
                      </m:r>
                    </m:oMath>
                  </m:oMathPara>
                </a14:m>
                <a:endParaRPr lang="de-DE" sz="2000" dirty="0">
                  <a:solidFill>
                    <a:schemeClr val="tx1"/>
                  </a:solidFill>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935598" y="4751232"/>
                <a:ext cx="5436604" cy="400110"/>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935598" y="5155247"/>
                <a:ext cx="586865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𝐸</m:t>
                      </m:r>
                      <m:d>
                        <m:dPr>
                          <m:ctrlPr>
                            <a:rPr lang="de-DE" sz="2000" b="0" i="1" dirty="0" smtClean="0">
                              <a:solidFill>
                                <a:schemeClr val="tx1"/>
                              </a:solidFill>
                              <a:latin typeface="Cambria Math" panose="02040503050406030204" pitchFamily="18" charset="0"/>
                              <a:ea typeface="Cambria Math"/>
                            </a:rPr>
                          </m:ctrlPr>
                        </m:dPr>
                        <m:e>
                          <m:sSup>
                            <m:sSupPr>
                              <m:ctrlPr>
                                <a:rPr lang="de-DE" sz="2000" b="0" i="1" dirty="0" smtClean="0">
                                  <a:solidFill>
                                    <a:schemeClr val="tx1"/>
                                  </a:solidFill>
                                  <a:latin typeface="Cambria Math" panose="02040503050406030204" pitchFamily="18" charset="0"/>
                                  <a:ea typeface="Cambria Math"/>
                                </a:rPr>
                              </m:ctrlPr>
                            </m:sSupPr>
                            <m:e>
                              <m:r>
                                <a:rPr lang="de-DE" sz="2000" b="0" i="1" dirty="0" smtClean="0">
                                  <a:solidFill>
                                    <a:schemeClr val="tx1"/>
                                  </a:solidFill>
                                  <a:latin typeface="Cambria Math"/>
                                  <a:ea typeface="Cambria Math"/>
                                </a:rPr>
                                <m:t>𝑋</m:t>
                              </m:r>
                            </m:e>
                            <m:sup>
                              <m:r>
                                <a:rPr lang="de-DE" sz="2000" b="0" i="1" dirty="0" smtClean="0">
                                  <a:solidFill>
                                    <a:schemeClr val="tx1"/>
                                  </a:solidFill>
                                  <a:latin typeface="Cambria Math"/>
                                  <a:ea typeface="Cambria Math"/>
                                </a:rPr>
                                <m:t>2</m:t>
                              </m:r>
                            </m:sup>
                          </m:sSup>
                        </m:e>
                      </m:d>
                      <m:r>
                        <a:rPr lang="de-DE" sz="2000" i="1" dirty="0">
                          <a:latin typeface="Cambria Math"/>
                          <a:ea typeface="Cambria Math"/>
                        </a:rPr>
                        <m:t>=</m:t>
                      </m:r>
                      <m:sSup>
                        <m:sSupPr>
                          <m:ctrlPr>
                            <a:rPr lang="de-DE" sz="2000" i="1" dirty="0" smtClean="0">
                              <a:latin typeface="Cambria Math" panose="02040503050406030204" pitchFamily="18" charset="0"/>
                              <a:ea typeface="Cambria Math"/>
                            </a:rPr>
                          </m:ctrlPr>
                        </m:sSupPr>
                        <m:e>
                          <m:r>
                            <a:rPr lang="de-DE" sz="2000" b="0" i="1" dirty="0" smtClean="0">
                              <a:latin typeface="Cambria Math"/>
                              <a:ea typeface="Cambria Math"/>
                            </a:rPr>
                            <m:t>0</m:t>
                          </m:r>
                        </m:e>
                        <m:sup>
                          <m:r>
                            <a:rPr lang="de-DE" sz="2000" b="0" i="1" dirty="0" smtClean="0">
                              <a:latin typeface="Cambria Math"/>
                              <a:ea typeface="Cambria Math"/>
                            </a:rPr>
                            <m:t>2</m:t>
                          </m:r>
                        </m:sup>
                      </m:sSup>
                      <m:r>
                        <a:rPr lang="de-DE" sz="2000" b="0" i="1" dirty="0" smtClean="0">
                          <a:latin typeface="Cambria Math"/>
                          <a:ea typeface="Cambria Math"/>
                        </a:rPr>
                        <m:t>×0.15+</m:t>
                      </m:r>
                      <m:sSup>
                        <m:sSupPr>
                          <m:ctrlPr>
                            <a:rPr lang="de-DE" sz="2000" i="1" dirty="0">
                              <a:latin typeface="Cambria Math" panose="02040503050406030204" pitchFamily="18" charset="0"/>
                              <a:ea typeface="Cambria Math"/>
                            </a:rPr>
                          </m:ctrlPr>
                        </m:sSupPr>
                        <m:e>
                          <m:r>
                            <a:rPr lang="de-DE" sz="2000" b="0" i="1" dirty="0" smtClean="0">
                              <a:latin typeface="Cambria Math"/>
                              <a:ea typeface="Cambria Math"/>
                            </a:rPr>
                            <m:t>1</m:t>
                          </m:r>
                        </m:e>
                        <m:sup>
                          <m:r>
                            <a:rPr lang="de-DE" sz="2000" i="1" dirty="0">
                              <a:latin typeface="Cambria Math"/>
                              <a:ea typeface="Cambria Math"/>
                            </a:rPr>
                            <m:t>2</m:t>
                          </m:r>
                        </m:sup>
                      </m:sSup>
                      <m:r>
                        <a:rPr lang="de-DE" sz="2000" b="0" i="1" dirty="0" smtClean="0">
                          <a:latin typeface="Cambria Math"/>
                          <a:ea typeface="Cambria Math"/>
                        </a:rPr>
                        <m:t>×0.40+</m:t>
                      </m:r>
                      <m:sSup>
                        <m:sSupPr>
                          <m:ctrlPr>
                            <a:rPr lang="de-DE" sz="2000" i="1" dirty="0">
                              <a:latin typeface="Cambria Math" panose="02040503050406030204" pitchFamily="18" charset="0"/>
                              <a:ea typeface="Cambria Math"/>
                            </a:rPr>
                          </m:ctrlPr>
                        </m:sSupPr>
                        <m:e>
                          <m:r>
                            <a:rPr lang="de-DE" sz="2000" b="0" i="1" dirty="0" smtClean="0">
                              <a:latin typeface="Cambria Math"/>
                              <a:ea typeface="Cambria Math"/>
                            </a:rPr>
                            <m:t>2</m:t>
                          </m:r>
                        </m:e>
                        <m:sup>
                          <m:r>
                            <a:rPr lang="de-DE" sz="2000" i="1" dirty="0">
                              <a:latin typeface="Cambria Math"/>
                              <a:ea typeface="Cambria Math"/>
                            </a:rPr>
                            <m:t>2</m:t>
                          </m:r>
                        </m:sup>
                      </m:sSup>
                      <m:r>
                        <a:rPr lang="de-DE" sz="2000" b="0" i="1" dirty="0" smtClean="0">
                          <a:latin typeface="Cambria Math"/>
                          <a:ea typeface="Cambria Math"/>
                        </a:rPr>
                        <m:t>×0.45=2.2</m:t>
                      </m:r>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935598" y="5155247"/>
                <a:ext cx="5868652" cy="400110"/>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953127" y="5657384"/>
                <a:ext cx="543660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𝐸</m:t>
                      </m:r>
                      <m:d>
                        <m:dPr>
                          <m:ctrlPr>
                            <a:rPr lang="de-DE" sz="2000" b="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𝑌</m:t>
                          </m:r>
                        </m:e>
                      </m:d>
                      <m:r>
                        <a:rPr lang="de-DE" sz="2000" i="1" dirty="0">
                          <a:latin typeface="Cambria Math"/>
                          <a:ea typeface="Cambria Math"/>
                        </a:rPr>
                        <m:t>=</m:t>
                      </m:r>
                      <m:r>
                        <a:rPr lang="de-DE" sz="2000" b="0" i="1" dirty="0" smtClean="0">
                          <a:latin typeface="Cambria Math"/>
                          <a:ea typeface="Cambria Math"/>
                        </a:rPr>
                        <m:t>0×0.15+1×0.50+2×0.35=1.2</m:t>
                      </m:r>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953127" y="5657384"/>
                <a:ext cx="5436604" cy="400110"/>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953127" y="6061399"/>
                <a:ext cx="586865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𝐸</m:t>
                      </m:r>
                      <m:d>
                        <m:dPr>
                          <m:ctrlPr>
                            <a:rPr lang="de-DE" sz="2000" b="0" i="1" dirty="0" smtClean="0">
                              <a:solidFill>
                                <a:schemeClr val="tx1"/>
                              </a:solidFill>
                              <a:latin typeface="Cambria Math" panose="02040503050406030204" pitchFamily="18" charset="0"/>
                              <a:ea typeface="Cambria Math"/>
                            </a:rPr>
                          </m:ctrlPr>
                        </m:dPr>
                        <m:e>
                          <m:sSup>
                            <m:sSupPr>
                              <m:ctrlPr>
                                <a:rPr lang="de-DE" sz="2000" b="0" i="1" dirty="0" smtClean="0">
                                  <a:solidFill>
                                    <a:schemeClr val="tx1"/>
                                  </a:solidFill>
                                  <a:latin typeface="Cambria Math" panose="02040503050406030204" pitchFamily="18" charset="0"/>
                                  <a:ea typeface="Cambria Math"/>
                                </a:rPr>
                              </m:ctrlPr>
                            </m:sSupPr>
                            <m:e>
                              <m:r>
                                <a:rPr lang="de-DE" sz="2000" b="0" i="1" dirty="0" smtClean="0">
                                  <a:solidFill>
                                    <a:schemeClr val="tx1"/>
                                  </a:solidFill>
                                  <a:latin typeface="Cambria Math"/>
                                  <a:ea typeface="Cambria Math"/>
                                </a:rPr>
                                <m:t>𝑌</m:t>
                              </m:r>
                            </m:e>
                            <m:sup>
                              <m:r>
                                <a:rPr lang="de-DE" sz="2000" b="0" i="1" dirty="0" smtClean="0">
                                  <a:solidFill>
                                    <a:schemeClr val="tx1"/>
                                  </a:solidFill>
                                  <a:latin typeface="Cambria Math"/>
                                  <a:ea typeface="Cambria Math"/>
                                </a:rPr>
                                <m:t>2</m:t>
                              </m:r>
                            </m:sup>
                          </m:sSup>
                        </m:e>
                      </m:d>
                      <m:r>
                        <a:rPr lang="de-DE" sz="2000" i="1" dirty="0">
                          <a:latin typeface="Cambria Math"/>
                          <a:ea typeface="Cambria Math"/>
                        </a:rPr>
                        <m:t>=</m:t>
                      </m:r>
                      <m:sSup>
                        <m:sSupPr>
                          <m:ctrlPr>
                            <a:rPr lang="de-DE" sz="2000" i="1" dirty="0" smtClean="0">
                              <a:latin typeface="Cambria Math" panose="02040503050406030204" pitchFamily="18" charset="0"/>
                              <a:ea typeface="Cambria Math"/>
                            </a:rPr>
                          </m:ctrlPr>
                        </m:sSupPr>
                        <m:e>
                          <m:r>
                            <a:rPr lang="de-DE" sz="2000" b="0" i="1" dirty="0" smtClean="0">
                              <a:latin typeface="Cambria Math"/>
                              <a:ea typeface="Cambria Math"/>
                            </a:rPr>
                            <m:t>0</m:t>
                          </m:r>
                        </m:e>
                        <m:sup>
                          <m:r>
                            <a:rPr lang="de-DE" sz="2000" b="0" i="1" dirty="0" smtClean="0">
                              <a:latin typeface="Cambria Math"/>
                              <a:ea typeface="Cambria Math"/>
                            </a:rPr>
                            <m:t>2</m:t>
                          </m:r>
                        </m:sup>
                      </m:sSup>
                      <m:r>
                        <a:rPr lang="de-DE" sz="2000" b="0" i="1" dirty="0" smtClean="0">
                          <a:latin typeface="Cambria Math"/>
                          <a:ea typeface="Cambria Math"/>
                        </a:rPr>
                        <m:t>×0.15+</m:t>
                      </m:r>
                      <m:sSup>
                        <m:sSupPr>
                          <m:ctrlPr>
                            <a:rPr lang="de-DE" sz="2000" i="1" dirty="0">
                              <a:latin typeface="Cambria Math" panose="02040503050406030204" pitchFamily="18" charset="0"/>
                              <a:ea typeface="Cambria Math"/>
                            </a:rPr>
                          </m:ctrlPr>
                        </m:sSupPr>
                        <m:e>
                          <m:r>
                            <a:rPr lang="de-DE" sz="2000" b="0" i="1" dirty="0" smtClean="0">
                              <a:latin typeface="Cambria Math"/>
                              <a:ea typeface="Cambria Math"/>
                            </a:rPr>
                            <m:t>1</m:t>
                          </m:r>
                        </m:e>
                        <m:sup>
                          <m:r>
                            <a:rPr lang="de-DE" sz="2000" i="1" dirty="0">
                              <a:latin typeface="Cambria Math"/>
                              <a:ea typeface="Cambria Math"/>
                            </a:rPr>
                            <m:t>2</m:t>
                          </m:r>
                        </m:sup>
                      </m:sSup>
                      <m:r>
                        <a:rPr lang="de-DE" sz="2000" b="0" i="1" dirty="0" smtClean="0">
                          <a:latin typeface="Cambria Math"/>
                          <a:ea typeface="Cambria Math"/>
                        </a:rPr>
                        <m:t>×0.50+</m:t>
                      </m:r>
                      <m:sSup>
                        <m:sSupPr>
                          <m:ctrlPr>
                            <a:rPr lang="de-DE" sz="2000" i="1" dirty="0">
                              <a:latin typeface="Cambria Math" panose="02040503050406030204" pitchFamily="18" charset="0"/>
                              <a:ea typeface="Cambria Math"/>
                            </a:rPr>
                          </m:ctrlPr>
                        </m:sSupPr>
                        <m:e>
                          <m:r>
                            <a:rPr lang="de-DE" sz="2000" b="0" i="1" dirty="0" smtClean="0">
                              <a:latin typeface="Cambria Math"/>
                              <a:ea typeface="Cambria Math"/>
                            </a:rPr>
                            <m:t>2</m:t>
                          </m:r>
                        </m:e>
                        <m:sup>
                          <m:r>
                            <a:rPr lang="de-DE" sz="2000" i="1" dirty="0">
                              <a:latin typeface="Cambria Math"/>
                              <a:ea typeface="Cambria Math"/>
                            </a:rPr>
                            <m:t>2</m:t>
                          </m:r>
                        </m:sup>
                      </m:sSup>
                      <m:r>
                        <a:rPr lang="de-DE" sz="2000" b="0" i="1" dirty="0" smtClean="0">
                          <a:latin typeface="Cambria Math"/>
                          <a:ea typeface="Cambria Math"/>
                        </a:rPr>
                        <m:t>×0.35=1.9</m:t>
                      </m:r>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953127" y="6061399"/>
                <a:ext cx="5868652" cy="400110"/>
              </a:xfrm>
              <a:prstGeom prst="rect">
                <a:avLst/>
              </a:prstGeom>
              <a:blipFill>
                <a:blip r:embed="rId6"/>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7"/>
          <a:stretch>
            <a:fillRect/>
          </a:stretch>
        </p:blipFill>
        <p:spPr>
          <a:xfrm>
            <a:off x="457200" y="1044912"/>
            <a:ext cx="7362825" cy="2914650"/>
          </a:xfrm>
          <a:prstGeom prst="rect">
            <a:avLst/>
          </a:prstGeom>
        </p:spPr>
      </p:pic>
    </p:spTree>
    <p:extLst>
      <p:ext uri="{BB962C8B-B14F-4D97-AF65-F5344CB8AC3E}">
        <p14:creationId xmlns:p14="http://schemas.microsoft.com/office/powerpoint/2010/main" val="801905535"/>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476</a:t>
            </a:r>
            <a:endParaRPr lang="de-DE" sz="8000" b="1" dirty="0">
              <a:solidFill>
                <a:schemeClr val="tx1"/>
              </a:solidFill>
              <a:latin typeface="+mj-lt"/>
            </a:endParaRPr>
          </a:p>
        </p:txBody>
      </p:sp>
      <p:sp>
        <p:nvSpPr>
          <p:cNvPr id="7" name="Textfeld 6"/>
          <p:cNvSpPr txBox="1"/>
          <p:nvPr/>
        </p:nvSpPr>
        <p:spPr>
          <a:xfrm>
            <a:off x="468313" y="1124744"/>
            <a:ext cx="1727423" cy="400110"/>
          </a:xfrm>
          <a:prstGeom prst="rect">
            <a:avLst/>
          </a:prstGeom>
          <a:noFill/>
        </p:spPr>
        <p:txBody>
          <a:bodyPr wrap="square" rtlCol="0">
            <a:spAutoFit/>
          </a:bodyPr>
          <a:lstStyle/>
          <a:p>
            <a:r>
              <a:rPr lang="de-DE" sz="2000" dirty="0">
                <a:latin typeface="+mn-lt"/>
              </a:rPr>
              <a:t>Damit folgt:</a:t>
            </a:r>
          </a:p>
        </p:txBody>
      </p:sp>
      <mc:AlternateContent xmlns:mc="http://schemas.openxmlformats.org/markup-compatibility/2006" xmlns:a14="http://schemas.microsoft.com/office/drawing/2010/main">
        <mc:Choice Requires="a14">
          <p:sp>
            <p:nvSpPr>
              <p:cNvPr id="8" name="Textfeld 7"/>
              <p:cNvSpPr txBox="1"/>
              <p:nvPr/>
            </p:nvSpPr>
            <p:spPr>
              <a:xfrm>
                <a:off x="1043608" y="1524854"/>
                <a:ext cx="5904656" cy="50052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𝑉𝑎𝑟</m:t>
                      </m:r>
                      <m:d>
                        <m:dPr>
                          <m:ctrlPr>
                            <a:rPr lang="de-DE" sz="2000" b="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𝑋</m:t>
                          </m:r>
                        </m:e>
                      </m:d>
                      <m:r>
                        <a:rPr lang="de-DE" sz="2000" i="1" dirty="0">
                          <a:latin typeface="Cambria Math"/>
                          <a:ea typeface="Cambria Math"/>
                        </a:rPr>
                        <m:t>=</m:t>
                      </m:r>
                      <m:r>
                        <a:rPr lang="de-DE" sz="2000" b="0" i="1" dirty="0" smtClean="0">
                          <a:latin typeface="Cambria Math"/>
                          <a:ea typeface="Cambria Math"/>
                        </a:rPr>
                        <m:t>𝐸</m:t>
                      </m:r>
                      <m:d>
                        <m:dPr>
                          <m:ctrlPr>
                            <a:rPr lang="de-DE" sz="2000" i="1" dirty="0">
                              <a:latin typeface="Cambria Math" panose="02040503050406030204" pitchFamily="18" charset="0"/>
                              <a:ea typeface="Cambria Math"/>
                            </a:rPr>
                          </m:ctrlPr>
                        </m:dPr>
                        <m:e>
                          <m:sSup>
                            <m:sSupPr>
                              <m:ctrlPr>
                                <a:rPr lang="de-DE" sz="2000" i="1" dirty="0" smtClean="0">
                                  <a:latin typeface="Cambria Math" panose="02040503050406030204" pitchFamily="18" charset="0"/>
                                  <a:ea typeface="Cambria Math"/>
                                </a:rPr>
                              </m:ctrlPr>
                            </m:sSupPr>
                            <m:e>
                              <m:r>
                                <a:rPr lang="de-DE" sz="2000" b="0" i="1" dirty="0" smtClean="0">
                                  <a:latin typeface="Cambria Math"/>
                                  <a:ea typeface="Cambria Math"/>
                                </a:rPr>
                                <m:t>𝑋</m:t>
                              </m:r>
                            </m:e>
                            <m:sup>
                              <m:r>
                                <a:rPr lang="de-DE" sz="2000" b="0" i="1" dirty="0" smtClean="0">
                                  <a:latin typeface="Cambria Math"/>
                                  <a:ea typeface="Cambria Math"/>
                                </a:rPr>
                                <m:t>2</m:t>
                              </m:r>
                            </m:sup>
                          </m:sSup>
                        </m:e>
                      </m:d>
                      <m:r>
                        <a:rPr lang="de-DE" sz="2000" b="0" i="1" dirty="0" smtClean="0">
                          <a:latin typeface="Cambria Math"/>
                          <a:ea typeface="Cambria Math"/>
                        </a:rPr>
                        <m:t>−</m:t>
                      </m:r>
                      <m:sSup>
                        <m:sSupPr>
                          <m:ctrlPr>
                            <a:rPr lang="de-DE" sz="2000" b="0" i="1" dirty="0" smtClean="0">
                              <a:latin typeface="Cambria Math" panose="02040503050406030204" pitchFamily="18" charset="0"/>
                              <a:ea typeface="Cambria Math"/>
                            </a:rPr>
                          </m:ctrlPr>
                        </m:sSupPr>
                        <m:e>
                          <m:d>
                            <m:dPr>
                              <m:ctrlPr>
                                <a:rPr lang="de-DE" sz="2000" i="1" dirty="0">
                                  <a:latin typeface="Cambria Math" panose="02040503050406030204" pitchFamily="18" charset="0"/>
                                  <a:ea typeface="Cambria Math"/>
                                </a:rPr>
                              </m:ctrlPr>
                            </m:dPr>
                            <m:e>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e>
                              </m:d>
                            </m:e>
                          </m:d>
                        </m:e>
                        <m:sup>
                          <m:r>
                            <a:rPr lang="de-DE" sz="2000" b="0" i="1" dirty="0" smtClean="0">
                              <a:latin typeface="Cambria Math"/>
                              <a:ea typeface="Cambria Math"/>
                            </a:rPr>
                            <m:t>2</m:t>
                          </m:r>
                        </m:sup>
                      </m:sSup>
                      <m:r>
                        <a:rPr lang="de-DE" sz="2000" b="0" i="1" dirty="0" smtClean="0">
                          <a:latin typeface="Cambria Math"/>
                          <a:ea typeface="Cambria Math"/>
                        </a:rPr>
                        <m:t>=2.2−</m:t>
                      </m:r>
                      <m:sSup>
                        <m:sSupPr>
                          <m:ctrlPr>
                            <a:rPr lang="de-DE" sz="2000" b="0" i="1" dirty="0" smtClean="0">
                              <a:latin typeface="Cambria Math" panose="02040503050406030204" pitchFamily="18" charset="0"/>
                              <a:ea typeface="Cambria Math"/>
                            </a:rPr>
                          </m:ctrlPr>
                        </m:sSupPr>
                        <m:e>
                          <m:r>
                            <a:rPr lang="de-DE" sz="2000" b="0" i="1" dirty="0" smtClean="0">
                              <a:latin typeface="Cambria Math"/>
                              <a:ea typeface="Cambria Math"/>
                            </a:rPr>
                            <m:t>1.3</m:t>
                          </m:r>
                        </m:e>
                        <m:sup>
                          <m:r>
                            <a:rPr lang="de-DE" sz="2000" b="0" i="1" dirty="0" smtClean="0">
                              <a:latin typeface="Cambria Math"/>
                              <a:ea typeface="Cambria Math"/>
                            </a:rPr>
                            <m:t>2</m:t>
                          </m:r>
                        </m:sup>
                      </m:sSup>
                      <m:r>
                        <a:rPr lang="de-DE" sz="2000" b="0" i="1" dirty="0" smtClean="0">
                          <a:latin typeface="Cambria Math"/>
                          <a:ea typeface="Cambria Math"/>
                        </a:rPr>
                        <m:t>=0.51,</m:t>
                      </m:r>
                    </m:oMath>
                  </m:oMathPara>
                </a14:m>
                <a:endParaRPr lang="de-DE" sz="2000" dirty="0">
                  <a:solidFill>
                    <a:schemeClr val="tx1"/>
                  </a:solidFill>
                </a:endParaRPr>
              </a:p>
            </p:txBody>
          </p:sp>
        </mc:Choice>
        <mc:Fallback xmlns="">
          <p:sp>
            <p:nvSpPr>
              <p:cNvPr id="8" name="Textfeld 7"/>
              <p:cNvSpPr txBox="1">
                <a:spLocks noRot="1" noChangeAspect="1" noMove="1" noResize="1" noEditPoints="1" noAdjustHandles="1" noChangeArrowheads="1" noChangeShapeType="1" noTextEdit="1"/>
              </p:cNvSpPr>
              <p:nvPr/>
            </p:nvSpPr>
            <p:spPr>
              <a:xfrm>
                <a:off x="1043608" y="1524854"/>
                <a:ext cx="5904656" cy="500522"/>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9" name="Textfeld 8"/>
              <p:cNvSpPr txBox="1"/>
              <p:nvPr/>
            </p:nvSpPr>
            <p:spPr>
              <a:xfrm>
                <a:off x="1043608" y="2025376"/>
                <a:ext cx="5904656" cy="50052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𝑉𝑎𝑟</m:t>
                      </m:r>
                      <m:d>
                        <m:dPr>
                          <m:ctrlPr>
                            <a:rPr lang="de-DE" sz="2000" b="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𝑌</m:t>
                          </m:r>
                        </m:e>
                      </m:d>
                      <m:r>
                        <a:rPr lang="de-DE" sz="2000" i="1" dirty="0">
                          <a:latin typeface="Cambria Math"/>
                          <a:ea typeface="Cambria Math"/>
                        </a:rPr>
                        <m:t>=</m:t>
                      </m:r>
                      <m:r>
                        <a:rPr lang="de-DE" sz="2000" b="0" i="1" dirty="0" smtClean="0">
                          <a:latin typeface="Cambria Math"/>
                          <a:ea typeface="Cambria Math"/>
                        </a:rPr>
                        <m:t>𝐸</m:t>
                      </m:r>
                      <m:d>
                        <m:dPr>
                          <m:ctrlPr>
                            <a:rPr lang="de-DE" sz="2000" i="1" dirty="0">
                              <a:latin typeface="Cambria Math" panose="02040503050406030204" pitchFamily="18" charset="0"/>
                              <a:ea typeface="Cambria Math"/>
                            </a:rPr>
                          </m:ctrlPr>
                        </m:dPr>
                        <m:e>
                          <m:sSup>
                            <m:sSupPr>
                              <m:ctrlPr>
                                <a:rPr lang="de-DE" sz="2000" i="1" dirty="0" smtClean="0">
                                  <a:latin typeface="Cambria Math" panose="02040503050406030204" pitchFamily="18" charset="0"/>
                                  <a:ea typeface="Cambria Math"/>
                                </a:rPr>
                              </m:ctrlPr>
                            </m:sSupPr>
                            <m:e>
                              <m:r>
                                <a:rPr lang="de-DE" sz="2000" b="0" i="1" dirty="0" smtClean="0">
                                  <a:latin typeface="Cambria Math"/>
                                  <a:ea typeface="Cambria Math"/>
                                </a:rPr>
                                <m:t>𝑌</m:t>
                              </m:r>
                            </m:e>
                            <m:sup>
                              <m:r>
                                <a:rPr lang="de-DE" sz="2000" b="0" i="1" dirty="0" smtClean="0">
                                  <a:latin typeface="Cambria Math"/>
                                  <a:ea typeface="Cambria Math"/>
                                </a:rPr>
                                <m:t>2</m:t>
                              </m:r>
                            </m:sup>
                          </m:sSup>
                        </m:e>
                      </m:d>
                      <m:r>
                        <a:rPr lang="de-DE" sz="2000" b="0" i="1" dirty="0" smtClean="0">
                          <a:latin typeface="Cambria Math"/>
                          <a:ea typeface="Cambria Math"/>
                        </a:rPr>
                        <m:t>−</m:t>
                      </m:r>
                      <m:sSup>
                        <m:sSupPr>
                          <m:ctrlPr>
                            <a:rPr lang="de-DE" sz="2000" b="0" i="1" dirty="0" smtClean="0">
                              <a:latin typeface="Cambria Math" panose="02040503050406030204" pitchFamily="18" charset="0"/>
                              <a:ea typeface="Cambria Math"/>
                            </a:rPr>
                          </m:ctrlPr>
                        </m:sSupPr>
                        <m:e>
                          <m:d>
                            <m:dPr>
                              <m:ctrlPr>
                                <a:rPr lang="de-DE" sz="2000" i="1" dirty="0">
                                  <a:latin typeface="Cambria Math" panose="02040503050406030204" pitchFamily="18" charset="0"/>
                                  <a:ea typeface="Cambria Math"/>
                                </a:rPr>
                              </m:ctrlPr>
                            </m:dPr>
                            <m:e>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𝑌</m:t>
                                  </m:r>
                                </m:e>
                              </m:d>
                            </m:e>
                          </m:d>
                        </m:e>
                        <m:sup>
                          <m:r>
                            <a:rPr lang="de-DE" sz="2000" b="0" i="1" dirty="0" smtClean="0">
                              <a:latin typeface="Cambria Math"/>
                              <a:ea typeface="Cambria Math"/>
                            </a:rPr>
                            <m:t>2</m:t>
                          </m:r>
                        </m:sup>
                      </m:sSup>
                      <m:r>
                        <a:rPr lang="de-DE" sz="2000" b="0" i="1" dirty="0" smtClean="0">
                          <a:latin typeface="Cambria Math"/>
                          <a:ea typeface="Cambria Math"/>
                        </a:rPr>
                        <m:t>=1.9−</m:t>
                      </m:r>
                      <m:sSup>
                        <m:sSupPr>
                          <m:ctrlPr>
                            <a:rPr lang="de-DE" sz="2000" b="0" i="1" dirty="0" smtClean="0">
                              <a:latin typeface="Cambria Math" panose="02040503050406030204" pitchFamily="18" charset="0"/>
                              <a:ea typeface="Cambria Math"/>
                            </a:rPr>
                          </m:ctrlPr>
                        </m:sSupPr>
                        <m:e>
                          <m:r>
                            <a:rPr lang="de-DE" sz="2000" b="0" i="1" dirty="0" smtClean="0">
                              <a:latin typeface="Cambria Math"/>
                              <a:ea typeface="Cambria Math"/>
                            </a:rPr>
                            <m:t>1.2</m:t>
                          </m:r>
                        </m:e>
                        <m:sup>
                          <m:r>
                            <a:rPr lang="de-DE" sz="2000" b="0" i="1" dirty="0" smtClean="0">
                              <a:latin typeface="Cambria Math"/>
                              <a:ea typeface="Cambria Math"/>
                            </a:rPr>
                            <m:t>2</m:t>
                          </m:r>
                        </m:sup>
                      </m:sSup>
                      <m:r>
                        <a:rPr lang="de-DE" sz="2000" b="0" i="1" dirty="0" smtClean="0">
                          <a:latin typeface="Cambria Math"/>
                          <a:ea typeface="Cambria Math"/>
                        </a:rPr>
                        <m:t>=0.46.</m:t>
                      </m:r>
                    </m:oMath>
                  </m:oMathPara>
                </a14:m>
                <a:endParaRPr lang="de-DE" sz="2000" dirty="0">
                  <a:solidFill>
                    <a:schemeClr val="tx1"/>
                  </a:solidFill>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1043608" y="2025376"/>
                <a:ext cx="5904656" cy="500522"/>
              </a:xfrm>
              <a:prstGeom prst="rect">
                <a:avLst/>
              </a:prstGeom>
              <a:blipFill rotWithShape="1">
                <a:blip r:embed="rId4"/>
                <a:stretch>
                  <a:fillRect/>
                </a:stretch>
              </a:blipFill>
            </p:spPr>
            <p:txBody>
              <a:bodyPr/>
              <a:lstStyle/>
              <a:p>
                <a:r>
                  <a:rPr lang="de-DE">
                    <a:noFill/>
                  </a:rPr>
                  <a:t> </a:t>
                </a:r>
              </a:p>
            </p:txBody>
          </p:sp>
        </mc:Fallback>
      </mc:AlternateContent>
      <p:sp>
        <p:nvSpPr>
          <p:cNvPr id="10" name="Textfeld 9"/>
          <p:cNvSpPr txBox="1"/>
          <p:nvPr/>
        </p:nvSpPr>
        <p:spPr>
          <a:xfrm>
            <a:off x="468312" y="2636912"/>
            <a:ext cx="7560072" cy="400110"/>
          </a:xfrm>
          <a:prstGeom prst="rect">
            <a:avLst/>
          </a:prstGeom>
          <a:noFill/>
        </p:spPr>
        <p:txBody>
          <a:bodyPr wrap="square" rtlCol="0">
            <a:spAutoFit/>
          </a:bodyPr>
          <a:lstStyle/>
          <a:p>
            <a:r>
              <a:rPr lang="de-DE" sz="2000" dirty="0">
                <a:latin typeface="+mn-lt"/>
              </a:rPr>
              <a:t>Weiter berechnet man gemäß den Rechenregeln für Erwartungswerte</a:t>
            </a:r>
          </a:p>
        </p:txBody>
      </p:sp>
      <mc:AlternateContent xmlns:mc="http://schemas.openxmlformats.org/markup-compatibility/2006" xmlns:a14="http://schemas.microsoft.com/office/drawing/2010/main">
        <mc:Choice Requires="a14">
          <p:sp>
            <p:nvSpPr>
              <p:cNvPr id="11" name="Textfeld 10"/>
              <p:cNvSpPr txBox="1"/>
              <p:nvPr/>
            </p:nvSpPr>
            <p:spPr>
              <a:xfrm>
                <a:off x="1043608" y="3080436"/>
                <a:ext cx="5904656" cy="101970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𝐸</m:t>
                      </m:r>
                      <m:d>
                        <m:dPr>
                          <m:ctrlPr>
                            <a:rPr lang="de-DE" sz="2000" b="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𝑋𝑌</m:t>
                          </m:r>
                        </m:e>
                      </m:d>
                      <m:r>
                        <a:rPr lang="de-DE" sz="2000" i="1" dirty="0">
                          <a:latin typeface="Cambria Math"/>
                          <a:ea typeface="Cambria Math"/>
                        </a:rPr>
                        <m:t>=</m:t>
                      </m:r>
                      <m:nary>
                        <m:naryPr>
                          <m:chr m:val="∑"/>
                          <m:ctrlPr>
                            <a:rPr lang="de-DE" sz="2000" i="1" dirty="0" smtClean="0">
                              <a:latin typeface="Cambria Math" panose="02040503050406030204" pitchFamily="18" charset="0"/>
                              <a:ea typeface="Cambria Math"/>
                            </a:rPr>
                          </m:ctrlPr>
                        </m:naryPr>
                        <m:sub>
                          <m:r>
                            <m:rPr>
                              <m:brk m:alnAt="23"/>
                            </m:rPr>
                            <a:rPr lang="de-DE" sz="2000" b="0" i="1" dirty="0" smtClean="0">
                              <a:latin typeface="Cambria Math"/>
                              <a:ea typeface="Cambria Math"/>
                            </a:rPr>
                            <m:t>𝑖</m:t>
                          </m:r>
                          <m:r>
                            <a:rPr lang="de-DE" sz="2000" b="0" i="1" dirty="0" smtClean="0">
                              <a:latin typeface="Cambria Math"/>
                              <a:ea typeface="Cambria Math"/>
                            </a:rPr>
                            <m:t>=0</m:t>
                          </m:r>
                        </m:sub>
                        <m:sup>
                          <m:r>
                            <a:rPr lang="de-DE" sz="2000" b="0" i="1" dirty="0" smtClean="0">
                              <a:latin typeface="Cambria Math"/>
                              <a:ea typeface="Cambria Math"/>
                            </a:rPr>
                            <m:t>2</m:t>
                          </m:r>
                        </m:sup>
                        <m:e>
                          <m:nary>
                            <m:naryPr>
                              <m:chr m:val="∑"/>
                              <m:ctrlPr>
                                <a:rPr lang="de-DE" sz="2000" i="1" dirty="0" smtClean="0">
                                  <a:latin typeface="Cambria Math" panose="02040503050406030204" pitchFamily="18" charset="0"/>
                                  <a:ea typeface="Cambria Math"/>
                                </a:rPr>
                              </m:ctrlPr>
                            </m:naryPr>
                            <m:sub>
                              <m:r>
                                <m:rPr>
                                  <m:brk m:alnAt="23"/>
                                </m:rPr>
                                <a:rPr lang="de-DE" sz="2000" b="0" i="1" dirty="0" smtClean="0">
                                  <a:latin typeface="Cambria Math"/>
                                  <a:ea typeface="Cambria Math"/>
                                </a:rPr>
                                <m:t>𝑗</m:t>
                              </m:r>
                              <m:r>
                                <a:rPr lang="de-DE" sz="2000" b="0" i="1" dirty="0" smtClean="0">
                                  <a:latin typeface="Cambria Math"/>
                                  <a:ea typeface="Cambria Math"/>
                                </a:rPr>
                                <m:t>=0</m:t>
                              </m:r>
                            </m:sub>
                            <m:sup>
                              <m:r>
                                <a:rPr lang="de-DE" sz="2000" b="0" i="1" dirty="0" smtClean="0">
                                  <a:latin typeface="Cambria Math"/>
                                  <a:ea typeface="Cambria Math"/>
                                </a:rPr>
                                <m:t>2</m:t>
                              </m:r>
                            </m:sup>
                            <m:e>
                              <m:r>
                                <a:rPr lang="de-DE" sz="2000" b="0" i="1" dirty="0" smtClean="0">
                                  <a:latin typeface="Cambria Math"/>
                                  <a:ea typeface="Cambria Math"/>
                                </a:rPr>
                                <m:t>𝑖</m:t>
                              </m:r>
                              <m:r>
                                <a:rPr lang="de-DE" sz="2000" b="0" i="1" dirty="0" smtClean="0">
                                  <a:latin typeface="Cambria Math"/>
                                  <a:ea typeface="Cambria Math"/>
                                </a:rPr>
                                <m:t>×</m:t>
                              </m:r>
                              <m:r>
                                <a:rPr lang="de-DE" sz="2000" b="0" i="1" dirty="0" smtClean="0">
                                  <a:latin typeface="Cambria Math"/>
                                  <a:ea typeface="Cambria Math"/>
                                </a:rPr>
                                <m:t>𝑗</m:t>
                              </m:r>
                              <m:r>
                                <a:rPr lang="de-DE" sz="2000" b="0" i="1" dirty="0" smtClean="0">
                                  <a:latin typeface="Cambria Math"/>
                                  <a:ea typeface="Cambria Math"/>
                                </a:rPr>
                                <m:t>×</m:t>
                              </m:r>
                              <m:r>
                                <a:rPr lang="de-DE" sz="2000" b="0" i="1" dirty="0" smtClean="0">
                                  <a:latin typeface="Cambria Math"/>
                                  <a:ea typeface="Cambria Math"/>
                                </a:rPr>
                                <m:t>𝑃</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r>
                                    <a:rPr lang="de-DE" sz="2000" b="0" i="1" dirty="0" smtClean="0">
                                      <a:latin typeface="Cambria Math"/>
                                      <a:ea typeface="Cambria Math"/>
                                    </a:rPr>
                                    <m:t>=</m:t>
                                  </m:r>
                                  <m:r>
                                    <a:rPr lang="de-DE" sz="2000" b="0" i="1" dirty="0" smtClean="0">
                                      <a:latin typeface="Cambria Math"/>
                                      <a:ea typeface="Cambria Math"/>
                                    </a:rPr>
                                    <m:t>𝑖</m:t>
                                  </m:r>
                                  <m:r>
                                    <a:rPr lang="de-DE" sz="2000" b="0" i="1" dirty="0" smtClean="0">
                                      <a:latin typeface="Cambria Math"/>
                                      <a:ea typeface="Cambria Math"/>
                                    </a:rPr>
                                    <m:t>,</m:t>
                                  </m:r>
                                  <m:r>
                                    <a:rPr lang="de-DE" sz="2000" b="0" i="1" dirty="0" smtClean="0">
                                      <a:latin typeface="Cambria Math"/>
                                      <a:ea typeface="Cambria Math"/>
                                    </a:rPr>
                                    <m:t>𝑌</m:t>
                                  </m:r>
                                  <m:r>
                                    <a:rPr lang="de-DE" sz="2000" b="0" i="1" dirty="0" smtClean="0">
                                      <a:latin typeface="Cambria Math"/>
                                      <a:ea typeface="Cambria Math"/>
                                    </a:rPr>
                                    <m:t>=</m:t>
                                  </m:r>
                                  <m:r>
                                    <a:rPr lang="de-DE" sz="2000" b="0" i="1" dirty="0" smtClean="0">
                                      <a:latin typeface="Cambria Math"/>
                                      <a:ea typeface="Cambria Math"/>
                                    </a:rPr>
                                    <m:t>𝑗</m:t>
                                  </m:r>
                                </m:e>
                              </m:d>
                            </m:e>
                          </m:nary>
                        </m:e>
                      </m:nary>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043608" y="3080436"/>
                <a:ext cx="5904656" cy="1019703"/>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835696" y="4100139"/>
                <a:ext cx="590465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dirty="0" smtClean="0">
                          <a:latin typeface="Cambria Math"/>
                          <a:ea typeface="Cambria Math"/>
                        </a:rPr>
                        <m:t>=</m:t>
                      </m:r>
                      <m:r>
                        <a:rPr lang="de-DE" sz="2000" b="0" i="1" dirty="0" smtClean="0">
                          <a:latin typeface="Cambria Math"/>
                          <a:ea typeface="Cambria Math"/>
                        </a:rPr>
                        <m:t>0×0×0+0×1×0.1+0×2×0.05</m:t>
                      </m:r>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835696" y="4100139"/>
                <a:ext cx="5904656"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2051720" y="4649314"/>
                <a:ext cx="590465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dirty="0" smtClean="0">
                          <a:latin typeface="Cambria Math"/>
                          <a:ea typeface="Cambria Math"/>
                        </a:rPr>
                        <m:t>+</m:t>
                      </m:r>
                      <m:r>
                        <a:rPr lang="de-DE" sz="2000" b="0" i="1" dirty="0" smtClean="0">
                          <a:latin typeface="Cambria Math"/>
                          <a:ea typeface="Cambria Math"/>
                        </a:rPr>
                        <m:t>1×0×0.12+1×1×0.25+1×2×0.03</m:t>
                      </m:r>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051720" y="4649314"/>
                <a:ext cx="5904656" cy="40011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051720" y="5201495"/>
                <a:ext cx="590465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dirty="0" smtClean="0">
                          <a:latin typeface="Cambria Math"/>
                          <a:ea typeface="Cambria Math"/>
                        </a:rPr>
                        <m:t>+</m:t>
                      </m:r>
                      <m:r>
                        <a:rPr lang="de-DE" sz="2000" b="0" i="1" dirty="0" smtClean="0">
                          <a:latin typeface="Cambria Math"/>
                          <a:ea typeface="Cambria Math"/>
                        </a:rPr>
                        <m:t>2×0×0.03+2×1×0.15+2×2×0.27</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051720" y="5201495"/>
                <a:ext cx="5904656" cy="400110"/>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835696" y="5788497"/>
                <a:ext cx="172819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=1.69</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835696" y="5788497"/>
                <a:ext cx="1728192" cy="400110"/>
              </a:xfrm>
              <a:prstGeom prst="rect">
                <a:avLst/>
              </a:prstGeom>
              <a:blipFill rotWithShape="1">
                <a:blip r:embed="rId9"/>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61845242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45</a:t>
            </a:r>
            <a:endParaRPr lang="de-DE" sz="8000" b="1" dirty="0">
              <a:solidFill>
                <a:schemeClr val="tx1"/>
              </a:solidFill>
              <a:latin typeface="+mj-lt"/>
            </a:endParaRPr>
          </a:p>
        </p:txBody>
      </p:sp>
      <p:sp>
        <p:nvSpPr>
          <p:cNvPr id="11" name="Textfeld 9"/>
          <p:cNvSpPr txBox="1">
            <a:spLocks noChangeArrowheads="1"/>
          </p:cNvSpPr>
          <p:nvPr/>
        </p:nvSpPr>
        <p:spPr bwMode="auto">
          <a:xfrm>
            <a:off x="468312" y="996697"/>
            <a:ext cx="403168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Problem der Klassenwahl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72752" y="1625389"/>
            <a:ext cx="6829425" cy="4914900"/>
          </a:xfrm>
          <a:prstGeom prst="rect">
            <a:avLst/>
          </a:prstGeom>
        </p:spPr>
      </p:pic>
    </p:spTree>
    <p:extLst>
      <p:ext uri="{BB962C8B-B14F-4D97-AF65-F5344CB8AC3E}">
        <p14:creationId xmlns:p14="http://schemas.microsoft.com/office/powerpoint/2010/main" val="3180214474"/>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477</a:t>
            </a:r>
            <a:endParaRPr lang="de-DE" sz="8000" b="1" dirty="0">
              <a:solidFill>
                <a:schemeClr val="tx1"/>
              </a:solidFill>
              <a:latin typeface="+mj-lt"/>
            </a:endParaRPr>
          </a:p>
        </p:txBody>
      </p:sp>
      <p:sp>
        <p:nvSpPr>
          <p:cNvPr id="7" name="Textfeld 6"/>
          <p:cNvSpPr txBox="1"/>
          <p:nvPr/>
        </p:nvSpPr>
        <p:spPr>
          <a:xfrm>
            <a:off x="468313" y="1124744"/>
            <a:ext cx="2951559" cy="400110"/>
          </a:xfrm>
          <a:prstGeom prst="rect">
            <a:avLst/>
          </a:prstGeom>
          <a:noFill/>
        </p:spPr>
        <p:txBody>
          <a:bodyPr wrap="square" rtlCol="0">
            <a:spAutoFit/>
          </a:bodyPr>
          <a:lstStyle/>
          <a:p>
            <a:r>
              <a:rPr lang="de-DE" sz="2000" dirty="0">
                <a:latin typeface="+mn-lt"/>
              </a:rPr>
              <a:t>Daraus folgt dann:</a:t>
            </a:r>
          </a:p>
        </p:txBody>
      </p:sp>
      <mc:AlternateContent xmlns:mc="http://schemas.openxmlformats.org/markup-compatibility/2006" xmlns:a14="http://schemas.microsoft.com/office/drawing/2010/main">
        <mc:Choice Requires="a14">
          <p:sp>
            <p:nvSpPr>
              <p:cNvPr id="16" name="Textfeld 15"/>
              <p:cNvSpPr txBox="1"/>
              <p:nvPr/>
            </p:nvSpPr>
            <p:spPr>
              <a:xfrm>
                <a:off x="899976" y="1628800"/>
                <a:ext cx="7272808" cy="400110"/>
              </a:xfrm>
              <a:prstGeom prst="rect">
                <a:avLst/>
              </a:prstGeom>
              <a:noFill/>
            </p:spPr>
            <p:txBody>
              <a:bodyPr wrap="square" rtlCol="0">
                <a:spAutoFit/>
              </a:bodyPr>
              <a:lstStyle/>
              <a:p>
                <a14:m>
                  <m:oMath xmlns:m="http://schemas.openxmlformats.org/officeDocument/2006/math">
                    <m:r>
                      <a:rPr lang="de-DE" sz="2000" b="0" i="1" dirty="0" smtClean="0">
                        <a:latin typeface="Cambria Math"/>
                        <a:ea typeface="Cambria Math"/>
                      </a:rPr>
                      <m:t>𝐶𝑜𝑣</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r>
                          <a:rPr lang="de-DE" sz="2000" b="0" i="1" dirty="0" smtClean="0">
                            <a:latin typeface="Cambria Math"/>
                            <a:ea typeface="Cambria Math"/>
                          </a:rPr>
                          <m:t>,</m:t>
                        </m:r>
                        <m:r>
                          <a:rPr lang="de-DE" sz="2000" b="0" i="1" dirty="0" smtClean="0">
                            <a:latin typeface="Cambria Math"/>
                            <a:ea typeface="Cambria Math"/>
                          </a:rPr>
                          <m:t>𝑌</m:t>
                        </m:r>
                      </m:e>
                    </m:d>
                    <m:r>
                      <a:rPr lang="de-DE" sz="2000" b="0" i="1" dirty="0" smtClean="0">
                        <a:latin typeface="Cambria Math"/>
                        <a:ea typeface="Cambria Math"/>
                      </a:rPr>
                      <m:t>=</m:t>
                    </m:r>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𝑋𝑌</m:t>
                        </m:r>
                      </m:e>
                    </m:d>
                    <m:r>
                      <a:rPr lang="de-DE" sz="2000" b="0" i="1" dirty="0" smtClean="0">
                        <a:latin typeface="Cambria Math"/>
                        <a:ea typeface="Cambria Math"/>
                      </a:rPr>
                      <m:t>−</m:t>
                    </m:r>
                    <m:r>
                      <a:rPr lang="de-DE" sz="2000" i="1" dirty="0">
                        <a:latin typeface="Cambria Math"/>
                        <a:ea typeface="Cambria Math"/>
                      </a:rPr>
                      <m:t>𝐸</m:t>
                    </m:r>
                    <m:d>
                      <m:dPr>
                        <m:ctrlPr>
                          <a:rPr lang="de-DE" sz="2000" i="1" dirty="0">
                            <a:latin typeface="Cambria Math" panose="02040503050406030204" pitchFamily="18" charset="0"/>
                            <a:ea typeface="Cambria Math"/>
                          </a:rPr>
                        </m:ctrlPr>
                      </m:dPr>
                      <m:e>
                        <m:r>
                          <a:rPr lang="de-DE" sz="2000" i="1" dirty="0">
                            <a:latin typeface="Cambria Math"/>
                            <a:ea typeface="Cambria Math"/>
                          </a:rPr>
                          <m:t>𝑋</m:t>
                        </m:r>
                      </m:e>
                    </m:d>
                  </m:oMath>
                </a14:m>
                <a:r>
                  <a:rPr lang="de-DE" sz="2000" dirty="0">
                    <a:ea typeface="Cambria Math"/>
                  </a:rPr>
                  <a:t> </a:t>
                </a:r>
                <a14:m>
                  <m:oMath xmlns:m="http://schemas.openxmlformats.org/officeDocument/2006/math">
                    <m:r>
                      <a:rPr lang="de-DE" sz="2000" i="1" dirty="0">
                        <a:latin typeface="Cambria Math"/>
                        <a:ea typeface="Cambria Math"/>
                      </a:rPr>
                      <m:t>𝐸</m:t>
                    </m:r>
                    <m:d>
                      <m:dPr>
                        <m:ctrlPr>
                          <a:rPr lang="de-DE" sz="2000" i="1" dirty="0">
                            <a:latin typeface="Cambria Math" panose="02040503050406030204" pitchFamily="18" charset="0"/>
                            <a:ea typeface="Cambria Math"/>
                          </a:rPr>
                        </m:ctrlPr>
                      </m:dPr>
                      <m:e>
                        <m:r>
                          <a:rPr lang="de-DE" sz="2000" i="1" dirty="0">
                            <a:latin typeface="Cambria Math"/>
                            <a:ea typeface="Cambria Math"/>
                          </a:rPr>
                          <m:t>𝑌</m:t>
                        </m:r>
                      </m:e>
                    </m:d>
                    <m:r>
                      <a:rPr lang="de-DE" sz="2000" b="0" i="1" dirty="0" smtClean="0">
                        <a:latin typeface="Cambria Math"/>
                        <a:ea typeface="Cambria Math"/>
                      </a:rPr>
                      <m:t>=1.69−1.3×1.2=0.13</m:t>
                    </m:r>
                  </m:oMath>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899976" y="1628800"/>
                <a:ext cx="7272808" cy="400110"/>
              </a:xfrm>
              <a:prstGeom prst="rect">
                <a:avLst/>
              </a:prstGeom>
              <a:blipFill rotWithShape="1">
                <a:blip r:embed="rId3"/>
                <a:stretch>
                  <a:fillRect/>
                </a:stretch>
              </a:blipFill>
            </p:spPr>
            <p:txBody>
              <a:bodyPr/>
              <a:lstStyle/>
              <a:p>
                <a:r>
                  <a:rPr lang="de-DE">
                    <a:noFill/>
                  </a:rPr>
                  <a:t> </a:t>
                </a:r>
              </a:p>
            </p:txBody>
          </p:sp>
        </mc:Fallback>
      </mc:AlternateContent>
      <p:sp>
        <p:nvSpPr>
          <p:cNvPr id="18" name="Textfeld 17"/>
          <p:cNvSpPr txBox="1"/>
          <p:nvPr/>
        </p:nvSpPr>
        <p:spPr>
          <a:xfrm>
            <a:off x="468312" y="2132856"/>
            <a:ext cx="863327" cy="400110"/>
          </a:xfrm>
          <a:prstGeom prst="rect">
            <a:avLst/>
          </a:prstGeom>
          <a:noFill/>
        </p:spPr>
        <p:txBody>
          <a:bodyPr wrap="square" rtlCol="0">
            <a:spAutoFit/>
          </a:bodyPr>
          <a:lstStyle/>
          <a:p>
            <a:r>
              <a:rPr lang="de-DE" sz="2000" dirty="0">
                <a:latin typeface="+mn-lt"/>
              </a:rPr>
              <a:t>und</a:t>
            </a:r>
          </a:p>
        </p:txBody>
      </p:sp>
      <mc:AlternateContent xmlns:mc="http://schemas.openxmlformats.org/markup-compatibility/2006" xmlns:a14="http://schemas.microsoft.com/office/drawing/2010/main">
        <mc:Choice Requires="a14">
          <p:sp>
            <p:nvSpPr>
              <p:cNvPr id="19" name="Textfeld 18"/>
              <p:cNvSpPr txBox="1"/>
              <p:nvPr/>
            </p:nvSpPr>
            <p:spPr>
              <a:xfrm>
                <a:off x="899975" y="2636912"/>
                <a:ext cx="7272808" cy="8188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r>
                            <a:rPr lang="de-DE" sz="2000" i="1" dirty="0">
                              <a:latin typeface="Cambria Math"/>
                              <a:ea typeface="Cambria Math"/>
                            </a:rPr>
                            <m:t>𝜌</m:t>
                          </m:r>
                        </m:e>
                        <m:sub>
                          <m:r>
                            <a:rPr lang="de-DE" sz="2000" b="0" i="1" dirty="0" smtClean="0">
                              <a:latin typeface="Cambria Math"/>
                              <a:ea typeface="Cambria Math"/>
                            </a:rPr>
                            <m:t>𝑋𝑌</m:t>
                          </m:r>
                        </m:sub>
                      </m:sSub>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𝐶𝑜𝑣</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r>
                                <a:rPr lang="de-DE" sz="2000" b="0" i="1" dirty="0" smtClean="0">
                                  <a:latin typeface="Cambria Math"/>
                                  <a:ea typeface="Cambria Math"/>
                                </a:rPr>
                                <m:t>,</m:t>
                              </m:r>
                              <m:r>
                                <a:rPr lang="de-DE" sz="2000" b="0" i="1" dirty="0" smtClean="0">
                                  <a:latin typeface="Cambria Math"/>
                                  <a:ea typeface="Cambria Math"/>
                                </a:rPr>
                                <m:t>𝑌</m:t>
                              </m:r>
                            </m:e>
                          </m:d>
                        </m:num>
                        <m:den>
                          <m:rad>
                            <m:radPr>
                              <m:degHide m:val="on"/>
                              <m:ctrlPr>
                                <a:rPr lang="de-DE" sz="2000" b="0" i="1" dirty="0" smtClean="0">
                                  <a:latin typeface="Cambria Math" panose="02040503050406030204" pitchFamily="18" charset="0"/>
                                  <a:ea typeface="Cambria Math"/>
                                </a:rPr>
                              </m:ctrlPr>
                            </m:radPr>
                            <m:deg/>
                            <m:e>
                              <m:r>
                                <a:rPr lang="de-DE" sz="2000" b="0" i="1" dirty="0" smtClean="0">
                                  <a:latin typeface="Cambria Math"/>
                                  <a:ea typeface="Cambria Math"/>
                                </a:rPr>
                                <m:t>𝑉𝑎𝑟</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e>
                              </m:d>
                              <m:r>
                                <a:rPr lang="de-DE" sz="2000" i="1" dirty="0">
                                  <a:latin typeface="Cambria Math"/>
                                  <a:ea typeface="Cambria Math"/>
                                </a:rPr>
                                <m:t>𝑉𝑎𝑟</m:t>
                              </m:r>
                              <m:d>
                                <m:dPr>
                                  <m:ctrlPr>
                                    <a:rPr lang="de-DE" sz="2000" i="1" dirty="0">
                                      <a:latin typeface="Cambria Math" panose="02040503050406030204" pitchFamily="18" charset="0"/>
                                      <a:ea typeface="Cambria Math"/>
                                    </a:rPr>
                                  </m:ctrlPr>
                                </m:dPr>
                                <m:e>
                                  <m:r>
                                    <a:rPr lang="de-DE" sz="2000" b="0" i="1" dirty="0" smtClean="0">
                                      <a:latin typeface="Cambria Math"/>
                                      <a:ea typeface="Cambria Math"/>
                                    </a:rPr>
                                    <m:t>𝑌</m:t>
                                  </m:r>
                                </m:e>
                              </m:d>
                            </m:e>
                          </m:rad>
                        </m:den>
                      </m:f>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0.13</m:t>
                          </m:r>
                        </m:num>
                        <m:den>
                          <m:rad>
                            <m:radPr>
                              <m:degHide m:val="on"/>
                              <m:ctrlPr>
                                <a:rPr lang="de-DE" sz="2000" i="1" dirty="0">
                                  <a:latin typeface="Cambria Math" panose="02040503050406030204" pitchFamily="18" charset="0"/>
                                  <a:ea typeface="Cambria Math"/>
                                </a:rPr>
                              </m:ctrlPr>
                            </m:radPr>
                            <m:deg/>
                            <m:e>
                              <m:r>
                                <a:rPr lang="de-DE" sz="2000" b="0" i="1" dirty="0" smtClean="0">
                                  <a:latin typeface="Cambria Math"/>
                                  <a:ea typeface="Cambria Math"/>
                                </a:rPr>
                                <m:t>0.51×0.46</m:t>
                              </m:r>
                            </m:e>
                          </m:rad>
                        </m:den>
                      </m:f>
                      <m:r>
                        <a:rPr lang="de-DE" sz="2000" b="0" i="1" dirty="0" smtClean="0">
                          <a:latin typeface="Cambria Math"/>
                          <a:ea typeface="Cambria Math"/>
                        </a:rPr>
                        <m:t>≈0.2684</m:t>
                      </m:r>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899975" y="2636912"/>
                <a:ext cx="7272808" cy="818814"/>
              </a:xfrm>
              <a:prstGeom prst="rect">
                <a:avLst/>
              </a:prstGeom>
              <a:blipFill rotWithShape="1">
                <a:blip r:embed="rId4"/>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097435756"/>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D2-d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899592" y="1657202"/>
            <a:ext cx="5572125" cy="1771650"/>
          </a:xfrm>
          <a:prstGeom prst="rect">
            <a:avLst/>
          </a:prstGeom>
        </p:spPr>
      </p:pic>
      <p:pic>
        <p:nvPicPr>
          <p:cNvPr id="3" name="Grafik 2"/>
          <p:cNvPicPr>
            <a:picLocks noChangeAspect="1"/>
          </p:cNvPicPr>
          <p:nvPr/>
        </p:nvPicPr>
        <p:blipFill>
          <a:blip r:embed="rId4"/>
          <a:stretch>
            <a:fillRect/>
          </a:stretch>
        </p:blipFill>
        <p:spPr>
          <a:xfrm>
            <a:off x="491516" y="3592500"/>
            <a:ext cx="7391400" cy="2962275"/>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478</a:t>
            </a:r>
            <a:endParaRPr lang="de-DE" sz="8000" b="1" dirty="0">
              <a:solidFill>
                <a:schemeClr val="tx1"/>
              </a:solidFill>
              <a:latin typeface="+mj-lt"/>
            </a:endParaRPr>
          </a:p>
        </p:txBody>
      </p:sp>
    </p:spTree>
    <p:extLst>
      <p:ext uri="{BB962C8B-B14F-4D97-AF65-F5344CB8AC3E}">
        <p14:creationId xmlns:p14="http://schemas.microsoft.com/office/powerpoint/2010/main" val="1570366363"/>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6" name="Textfeld 5"/>
          <p:cNvSpPr txBox="1">
            <a:spLocks noChangeArrowheads="1"/>
          </p:cNvSpPr>
          <p:nvPr/>
        </p:nvSpPr>
        <p:spPr bwMode="auto">
          <a:xfrm>
            <a:off x="468313" y="1124744"/>
            <a:ext cx="561585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S2-a fortgesetzt </a:t>
            </a:r>
            <a:r>
              <a:rPr lang="de-DE" sz="2000" dirty="0">
                <a:solidFill>
                  <a:srgbClr val="0070C0"/>
                </a:solidFill>
                <a:latin typeface="+mn-lt"/>
              </a:rPr>
              <a:t>●</a:t>
            </a:r>
            <a:endParaRPr lang="de-DE" sz="2000" b="1" dirty="0">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1076019" y="1772816"/>
                <a:ext cx="4823768" cy="4301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r>
                            <a:rPr lang="de-DE" sz="2000" b="0" i="1" dirty="0" smtClean="0">
                              <a:latin typeface="Cambria Math"/>
                              <a:ea typeface="Cambria Math"/>
                            </a:rPr>
                            <m:t>𝑓</m:t>
                          </m:r>
                        </m:e>
                        <m:sub>
                          <m:r>
                            <a:rPr lang="de-DE" sz="2000" b="0" i="1" dirty="0" smtClean="0">
                              <a:latin typeface="Cambria Math"/>
                              <a:ea typeface="Cambria Math"/>
                            </a:rPr>
                            <m:t>𝑋𝑌</m:t>
                          </m:r>
                        </m:sub>
                      </m:sSub>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𝑥</m:t>
                          </m:r>
                          <m:r>
                            <a:rPr lang="de-DE" sz="2000" b="0" i="1" dirty="0" smtClean="0">
                              <a:latin typeface="Cambria Math"/>
                              <a:ea typeface="Cambria Math"/>
                            </a:rPr>
                            <m:t>,</m:t>
                          </m:r>
                          <m:r>
                            <a:rPr lang="de-DE" sz="2000" b="0" i="1" dirty="0" smtClean="0">
                              <a:latin typeface="Cambria Math"/>
                              <a:ea typeface="Cambria Math"/>
                            </a:rPr>
                            <m:t>𝑦</m:t>
                          </m:r>
                        </m:e>
                      </m:d>
                      <m:r>
                        <a:rPr lang="de-DE" sz="2000" b="0" i="1" dirty="0" smtClean="0">
                          <a:latin typeface="Cambria Math"/>
                          <a:ea typeface="Cambria Math"/>
                        </a:rPr>
                        <m:t>=</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0.5</m:t>
                          </m:r>
                          <m:r>
                            <a:rPr lang="de-DE" sz="2000" b="0" i="1" dirty="0" smtClean="0">
                              <a:latin typeface="Cambria Math"/>
                              <a:ea typeface="Cambria Math"/>
                            </a:rPr>
                            <m:t>𝑥</m:t>
                          </m:r>
                          <m:r>
                            <a:rPr lang="de-DE" sz="2000" b="0" i="1" dirty="0" smtClean="0">
                              <a:latin typeface="Cambria Math"/>
                              <a:ea typeface="Cambria Math"/>
                            </a:rPr>
                            <m:t>+0.25</m:t>
                          </m:r>
                          <m:r>
                            <a:rPr lang="de-DE" sz="2000" b="0" i="1" dirty="0" smtClean="0">
                              <a:latin typeface="Cambria Math"/>
                              <a:ea typeface="Cambria Math"/>
                            </a:rPr>
                            <m:t>𝑦</m:t>
                          </m:r>
                        </m:e>
                      </m:d>
                      <m:sSub>
                        <m:sSubPr>
                          <m:ctrlPr>
                            <a:rPr lang="de-DE" sz="2000" b="0" i="1" dirty="0" smtClean="0">
                              <a:latin typeface="Cambria Math" panose="02040503050406030204" pitchFamily="18" charset="0"/>
                              <a:ea typeface="Cambria Math"/>
                            </a:rPr>
                          </m:ctrlPr>
                        </m:sSubPr>
                        <m:e>
                          <m:r>
                            <a:rPr lang="de-DE" sz="2000" b="0" i="1" dirty="0" smtClean="0">
                              <a:latin typeface="Cambria Math"/>
                              <a:ea typeface="Cambria Math"/>
                            </a:rPr>
                            <m:t>𝐼</m:t>
                          </m:r>
                        </m:e>
                        <m:sub>
                          <m:d>
                            <m:dPr>
                              <m:begChr m:val="["/>
                              <m:endChr m:val="]"/>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0,1</m:t>
                              </m:r>
                            </m:e>
                          </m:d>
                        </m:sub>
                      </m:sSub>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𝑥</m:t>
                          </m:r>
                        </m:e>
                      </m:d>
                      <m:sSub>
                        <m:sSubPr>
                          <m:ctrlPr>
                            <a:rPr lang="de-DE" sz="2000" i="1" dirty="0">
                              <a:latin typeface="Cambria Math" panose="02040503050406030204" pitchFamily="18" charset="0"/>
                              <a:ea typeface="Cambria Math"/>
                            </a:rPr>
                          </m:ctrlPr>
                        </m:sSubPr>
                        <m:e>
                          <m:r>
                            <a:rPr lang="de-DE" sz="2000" i="1" dirty="0">
                              <a:latin typeface="Cambria Math"/>
                              <a:ea typeface="Cambria Math"/>
                            </a:rPr>
                            <m:t>𝐼</m:t>
                          </m:r>
                        </m:e>
                        <m:sub>
                          <m:d>
                            <m:dPr>
                              <m:begChr m:val="["/>
                              <m:endChr m:val="]"/>
                              <m:ctrlPr>
                                <a:rPr lang="de-DE" sz="2000" i="1" dirty="0">
                                  <a:latin typeface="Cambria Math" panose="02040503050406030204" pitchFamily="18" charset="0"/>
                                  <a:ea typeface="Cambria Math"/>
                                </a:rPr>
                              </m:ctrlPr>
                            </m:dPr>
                            <m:e>
                              <m:r>
                                <a:rPr lang="de-DE" sz="2000" i="1" dirty="0">
                                  <a:latin typeface="Cambria Math"/>
                                  <a:ea typeface="Cambria Math"/>
                                </a:rPr>
                                <m:t>0,</m:t>
                              </m:r>
                              <m:r>
                                <a:rPr lang="de-DE" sz="2000" b="0" i="1" dirty="0" smtClean="0">
                                  <a:latin typeface="Cambria Math"/>
                                  <a:ea typeface="Cambria Math"/>
                                </a:rPr>
                                <m:t>2</m:t>
                              </m:r>
                            </m:e>
                          </m:d>
                        </m:sub>
                      </m:sSub>
                      <m:d>
                        <m:dPr>
                          <m:ctrlPr>
                            <a:rPr lang="de-DE" sz="2000" i="1" dirty="0">
                              <a:latin typeface="Cambria Math" panose="02040503050406030204" pitchFamily="18" charset="0"/>
                              <a:ea typeface="Cambria Math"/>
                            </a:rPr>
                          </m:ctrlPr>
                        </m:dPr>
                        <m:e>
                          <m:r>
                            <a:rPr lang="de-DE" sz="2000" b="0" i="1" dirty="0" smtClean="0">
                              <a:latin typeface="Cambria Math"/>
                              <a:ea typeface="Cambria Math"/>
                            </a:rPr>
                            <m:t>𝑦</m:t>
                          </m:r>
                        </m:e>
                      </m:d>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076019" y="1772816"/>
                <a:ext cx="4823768" cy="430182"/>
              </a:xfrm>
              <a:prstGeom prst="rect">
                <a:avLst/>
              </a:prstGeom>
              <a:blipFill rotWithShape="1">
                <a:blip r:embed="rId4"/>
                <a:stretch>
                  <a:fillRect l="-632" b="-8571"/>
                </a:stretch>
              </a:blipFill>
            </p:spPr>
            <p:txBody>
              <a:bodyPr/>
              <a:lstStyle/>
              <a:p>
                <a:r>
                  <a:rPr lang="de-DE">
                    <a:noFill/>
                  </a:rPr>
                  <a:t> </a:t>
                </a:r>
              </a:p>
            </p:txBody>
          </p:sp>
        </mc:Fallback>
      </mc:AlternateContent>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479</a:t>
            </a:r>
            <a:endParaRPr lang="de-DE" sz="8000" b="1" dirty="0">
              <a:solidFill>
                <a:schemeClr val="tx1"/>
              </a:solidFill>
              <a:latin typeface="+mj-lt"/>
            </a:endParaRPr>
          </a:p>
        </p:txBody>
      </p:sp>
      <p:pic>
        <p:nvPicPr>
          <p:cNvPr id="2" name="Grafik 1"/>
          <p:cNvPicPr>
            <a:picLocks noChangeAspect="1"/>
          </p:cNvPicPr>
          <p:nvPr/>
        </p:nvPicPr>
        <p:blipFill>
          <a:blip r:embed="rId5"/>
          <a:stretch>
            <a:fillRect/>
          </a:stretch>
        </p:blipFill>
        <p:spPr>
          <a:xfrm>
            <a:off x="457200" y="2884277"/>
            <a:ext cx="7448550" cy="2905125"/>
          </a:xfrm>
          <a:prstGeom prst="rect">
            <a:avLst/>
          </a:prstGeom>
        </p:spPr>
      </p:pic>
    </p:spTree>
    <p:extLst>
      <p:ext uri="{BB962C8B-B14F-4D97-AF65-F5344CB8AC3E}">
        <p14:creationId xmlns:p14="http://schemas.microsoft.com/office/powerpoint/2010/main" val="848784083"/>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480</a:t>
            </a:r>
            <a:endParaRPr lang="de-DE" sz="8000" b="1" dirty="0">
              <a:solidFill>
                <a:schemeClr val="tx1"/>
              </a:solidFill>
              <a:latin typeface="+mj-lt"/>
            </a:endParaRPr>
          </a:p>
        </p:txBody>
      </p:sp>
      <p:sp>
        <p:nvSpPr>
          <p:cNvPr id="15" name="Textfeld 14"/>
          <p:cNvSpPr txBox="1"/>
          <p:nvPr/>
        </p:nvSpPr>
        <p:spPr>
          <a:xfrm>
            <a:off x="468313" y="1124744"/>
            <a:ext cx="7686675" cy="400110"/>
          </a:xfrm>
          <a:prstGeom prst="rect">
            <a:avLst/>
          </a:prstGeom>
          <a:noFill/>
        </p:spPr>
        <p:txBody>
          <a:bodyPr wrap="square" rtlCol="0">
            <a:spAutoFit/>
          </a:bodyPr>
          <a:lstStyle/>
          <a:p>
            <a:r>
              <a:rPr lang="de-DE" sz="2000" dirty="0">
                <a:latin typeface="+mn-lt"/>
              </a:rPr>
              <a:t>Die Randdichten von </a:t>
            </a:r>
            <a:r>
              <a:rPr lang="de-DE" sz="2000" i="1" dirty="0">
                <a:latin typeface="+mn-lt"/>
              </a:rPr>
              <a:t>X</a:t>
            </a:r>
            <a:r>
              <a:rPr lang="de-DE" sz="2000" dirty="0">
                <a:latin typeface="+mn-lt"/>
              </a:rPr>
              <a:t> und </a:t>
            </a:r>
            <a:r>
              <a:rPr lang="de-DE" sz="2000" i="1" dirty="0">
                <a:latin typeface="+mn-lt"/>
              </a:rPr>
              <a:t>Y </a:t>
            </a:r>
            <a:r>
              <a:rPr lang="de-DE" sz="2000" dirty="0">
                <a:latin typeface="+mn-lt"/>
              </a:rPr>
              <a:t>lauten (vgl. </a:t>
            </a:r>
            <a:r>
              <a:rPr lang="de-DE" sz="2000">
                <a:latin typeface="+mn-lt"/>
              </a:rPr>
              <a:t>Folie 374 </a:t>
            </a:r>
            <a:r>
              <a:rPr lang="de-DE" sz="2000" dirty="0">
                <a:latin typeface="+mn-lt"/>
              </a:rPr>
              <a:t>bzw</a:t>
            </a:r>
            <a:r>
              <a:rPr lang="de-DE" sz="2000">
                <a:latin typeface="+mn-lt"/>
              </a:rPr>
              <a:t>. 375):</a:t>
            </a:r>
            <a:endParaRPr lang="de-DE" sz="2000" i="1" dirty="0">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805227" y="1614061"/>
                <a:ext cx="3119660" cy="4301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r>
                            <a:rPr lang="de-DE" sz="2000" b="0" i="1" dirty="0" smtClean="0">
                              <a:latin typeface="Cambria Math"/>
                              <a:ea typeface="Cambria Math"/>
                            </a:rPr>
                            <m:t>𝑓</m:t>
                          </m:r>
                        </m:e>
                        <m:sub>
                          <m:r>
                            <a:rPr lang="de-DE" sz="2000" b="0" i="1" dirty="0" smtClean="0">
                              <a:latin typeface="Cambria Math"/>
                              <a:ea typeface="Cambria Math"/>
                            </a:rPr>
                            <m:t>𝑋</m:t>
                          </m:r>
                        </m:sub>
                      </m:sSub>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𝑥</m:t>
                          </m:r>
                        </m:e>
                      </m:d>
                      <m:r>
                        <a:rPr lang="de-DE" sz="2000" b="0" i="1" dirty="0" smtClean="0">
                          <a:latin typeface="Cambria Math"/>
                          <a:ea typeface="Cambria Math"/>
                        </a:rPr>
                        <m:t>=</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𝑥</m:t>
                          </m:r>
                          <m:r>
                            <a:rPr lang="de-DE" sz="2000" b="0" i="1" dirty="0" smtClean="0">
                              <a:latin typeface="Cambria Math"/>
                              <a:ea typeface="Cambria Math"/>
                            </a:rPr>
                            <m:t>+0.5</m:t>
                          </m:r>
                        </m:e>
                      </m:d>
                      <m:sSub>
                        <m:sSubPr>
                          <m:ctrlPr>
                            <a:rPr lang="de-DE" sz="2000" b="0" i="1" dirty="0" smtClean="0">
                              <a:latin typeface="Cambria Math" panose="02040503050406030204" pitchFamily="18" charset="0"/>
                              <a:ea typeface="Cambria Math"/>
                            </a:rPr>
                          </m:ctrlPr>
                        </m:sSubPr>
                        <m:e>
                          <m:r>
                            <a:rPr lang="de-DE" sz="2000" b="0" i="1" dirty="0" smtClean="0">
                              <a:latin typeface="Cambria Math"/>
                              <a:ea typeface="Cambria Math"/>
                            </a:rPr>
                            <m:t>𝐼</m:t>
                          </m:r>
                        </m:e>
                        <m:sub>
                          <m:d>
                            <m:dPr>
                              <m:begChr m:val="["/>
                              <m:endChr m:val="]"/>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0,1</m:t>
                              </m:r>
                            </m:e>
                          </m:d>
                        </m:sub>
                      </m:sSub>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𝑥</m:t>
                          </m:r>
                        </m:e>
                      </m:d>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805227" y="1614061"/>
                <a:ext cx="3119660" cy="430182"/>
              </a:xfrm>
              <a:prstGeom prst="rect">
                <a:avLst/>
              </a:prstGeom>
              <a:blipFill rotWithShape="1">
                <a:blip r:embed="rId3"/>
                <a:stretch>
                  <a:fillRect l="-781" b="-8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515134" y="1614061"/>
                <a:ext cx="3641779"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r>
                            <a:rPr lang="de-DE" sz="2000" b="0" i="1" dirty="0" smtClean="0">
                              <a:latin typeface="Cambria Math"/>
                              <a:ea typeface="Cambria Math"/>
                            </a:rPr>
                            <m:t>𝑓</m:t>
                          </m:r>
                        </m:e>
                        <m:sub>
                          <m:r>
                            <a:rPr lang="de-DE" sz="2000" b="0" i="1" dirty="0" smtClean="0">
                              <a:latin typeface="Cambria Math"/>
                              <a:ea typeface="Cambria Math"/>
                            </a:rPr>
                            <m:t>𝑌</m:t>
                          </m:r>
                        </m:sub>
                      </m:sSub>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𝑦</m:t>
                          </m:r>
                        </m:e>
                      </m:d>
                      <m:r>
                        <a:rPr lang="de-DE" sz="2000" b="0" i="1" dirty="0" smtClean="0">
                          <a:latin typeface="Cambria Math"/>
                          <a:ea typeface="Cambria Math"/>
                        </a:rPr>
                        <m:t>=</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0.25</m:t>
                          </m:r>
                          <m:r>
                            <a:rPr lang="de-DE" sz="2000" b="0" i="1" dirty="0" smtClean="0">
                              <a:latin typeface="Cambria Math"/>
                              <a:ea typeface="Cambria Math"/>
                            </a:rPr>
                            <m:t>𝑦</m:t>
                          </m:r>
                          <m:r>
                            <a:rPr lang="de-DE" sz="2000" b="0" i="1" dirty="0" smtClean="0">
                              <a:latin typeface="Cambria Math"/>
                              <a:ea typeface="Cambria Math"/>
                            </a:rPr>
                            <m:t>+0.25</m:t>
                          </m:r>
                        </m:e>
                      </m:d>
                      <m:sSub>
                        <m:sSubPr>
                          <m:ctrlPr>
                            <a:rPr lang="de-DE" sz="2000" b="0" i="1" dirty="0" smtClean="0">
                              <a:latin typeface="Cambria Math" panose="02040503050406030204" pitchFamily="18" charset="0"/>
                              <a:ea typeface="Cambria Math"/>
                            </a:rPr>
                          </m:ctrlPr>
                        </m:sSubPr>
                        <m:e>
                          <m:r>
                            <a:rPr lang="de-DE" sz="2000" b="0" i="1" dirty="0" smtClean="0">
                              <a:latin typeface="Cambria Math"/>
                              <a:ea typeface="Cambria Math"/>
                            </a:rPr>
                            <m:t>𝐼</m:t>
                          </m:r>
                        </m:e>
                        <m:sub>
                          <m:d>
                            <m:dPr>
                              <m:begChr m:val="["/>
                              <m:endChr m:val="]"/>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0,2</m:t>
                              </m:r>
                            </m:e>
                          </m:d>
                        </m:sub>
                      </m:sSub>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𝑦</m:t>
                          </m:r>
                        </m:e>
                      </m:d>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515134" y="1614061"/>
                <a:ext cx="3641779" cy="422039"/>
              </a:xfrm>
              <a:prstGeom prst="rect">
                <a:avLst/>
              </a:prstGeom>
              <a:blipFill rotWithShape="1">
                <a:blip r:embed="rId4"/>
                <a:stretch>
                  <a:fillRect l="-838" b="-10145"/>
                </a:stretch>
              </a:blipFill>
            </p:spPr>
            <p:txBody>
              <a:bodyPr/>
              <a:lstStyle/>
              <a:p>
                <a:r>
                  <a:rPr lang="de-DE">
                    <a:noFill/>
                  </a:rPr>
                  <a:t> </a:t>
                </a:r>
              </a:p>
            </p:txBody>
          </p:sp>
        </mc:Fallback>
      </mc:AlternateContent>
      <p:sp>
        <p:nvSpPr>
          <p:cNvPr id="19" name="Textfeld 18"/>
          <p:cNvSpPr txBox="1"/>
          <p:nvPr/>
        </p:nvSpPr>
        <p:spPr>
          <a:xfrm>
            <a:off x="3764425" y="1629097"/>
            <a:ext cx="863327" cy="400110"/>
          </a:xfrm>
          <a:prstGeom prst="rect">
            <a:avLst/>
          </a:prstGeom>
          <a:noFill/>
        </p:spPr>
        <p:txBody>
          <a:bodyPr wrap="square" rtlCol="0">
            <a:spAutoFit/>
          </a:bodyPr>
          <a:lstStyle/>
          <a:p>
            <a:r>
              <a:rPr lang="de-DE" sz="2000" dirty="0">
                <a:latin typeface="+mn-lt"/>
              </a:rPr>
              <a:t>bzw.</a:t>
            </a:r>
          </a:p>
        </p:txBody>
      </p:sp>
      <p:sp>
        <p:nvSpPr>
          <p:cNvPr id="22" name="Textfeld 21"/>
          <p:cNvSpPr txBox="1"/>
          <p:nvPr/>
        </p:nvSpPr>
        <p:spPr>
          <a:xfrm>
            <a:off x="468313" y="2132856"/>
            <a:ext cx="3727775" cy="400110"/>
          </a:xfrm>
          <a:prstGeom prst="rect">
            <a:avLst/>
          </a:prstGeom>
          <a:noFill/>
        </p:spPr>
        <p:txBody>
          <a:bodyPr wrap="square" rtlCol="0">
            <a:spAutoFit/>
          </a:bodyPr>
          <a:lstStyle/>
          <a:p>
            <a:r>
              <a:rPr lang="de-DE" sz="2000" dirty="0">
                <a:latin typeface="+mn-lt"/>
              </a:rPr>
              <a:t>Daraus folgt dann für </a:t>
            </a:r>
            <a:r>
              <a:rPr lang="de-DE" sz="2000" i="1" dirty="0">
                <a:latin typeface="+mn-lt"/>
              </a:rPr>
              <a:t>X</a:t>
            </a:r>
            <a:r>
              <a:rPr lang="de-DE" sz="2000" dirty="0">
                <a:latin typeface="+mn-lt"/>
              </a:rPr>
              <a:t>:</a:t>
            </a:r>
          </a:p>
        </p:txBody>
      </p:sp>
      <mc:AlternateContent xmlns:mc="http://schemas.openxmlformats.org/markup-compatibility/2006" xmlns:a14="http://schemas.microsoft.com/office/drawing/2010/main">
        <mc:Choice Requires="a14">
          <p:sp>
            <p:nvSpPr>
              <p:cNvPr id="24" name="Textfeld 23"/>
              <p:cNvSpPr txBox="1"/>
              <p:nvPr/>
            </p:nvSpPr>
            <p:spPr>
              <a:xfrm>
                <a:off x="805227" y="2543082"/>
                <a:ext cx="7394202" cy="7997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e>
                      </m:d>
                      <m:r>
                        <a:rPr lang="de-DE" sz="2000" b="0" i="1" dirty="0" smtClean="0">
                          <a:latin typeface="Cambria Math"/>
                          <a:ea typeface="Cambria Math"/>
                        </a:rPr>
                        <m:t>=</m:t>
                      </m:r>
                      <m:nary>
                        <m:naryPr>
                          <m:ctrlPr>
                            <a:rPr lang="de-DE" sz="2000" b="0" i="1" dirty="0" smtClean="0">
                              <a:latin typeface="Cambria Math" panose="02040503050406030204" pitchFamily="18" charset="0"/>
                              <a:ea typeface="Cambria Math"/>
                            </a:rPr>
                          </m:ctrlPr>
                        </m:naryPr>
                        <m:sub>
                          <m:r>
                            <m:rPr>
                              <m:brk m:alnAt="23"/>
                            </m:rPr>
                            <a:rPr lang="de-DE" sz="2000" b="0" i="1" dirty="0" smtClean="0">
                              <a:latin typeface="Cambria Math"/>
                              <a:ea typeface="Cambria Math"/>
                            </a:rPr>
                            <m:t>−</m:t>
                          </m:r>
                          <m:r>
                            <a:rPr lang="de-DE" sz="2000" b="0" i="1" dirty="0" smtClean="0">
                              <a:latin typeface="Cambria Math"/>
                              <a:ea typeface="Cambria Math"/>
                            </a:rPr>
                            <m:t>∞</m:t>
                          </m:r>
                        </m:sub>
                        <m:sup>
                          <m:r>
                            <a:rPr lang="de-DE" sz="2000" b="0" i="1" dirty="0" smtClean="0">
                              <a:latin typeface="Cambria Math"/>
                              <a:ea typeface="Cambria Math"/>
                            </a:rPr>
                            <m:t>∞</m:t>
                          </m:r>
                        </m:sup>
                        <m:e>
                          <m:r>
                            <a:rPr lang="de-DE" sz="2000" b="0" i="1" dirty="0" smtClean="0">
                              <a:latin typeface="Cambria Math"/>
                              <a:ea typeface="Cambria Math"/>
                            </a:rPr>
                            <m:t>𝑥</m:t>
                          </m:r>
                          <m:sSub>
                            <m:sSubPr>
                              <m:ctrlPr>
                                <a:rPr lang="de-DE" sz="2000" b="0" i="1" dirty="0" smtClean="0">
                                  <a:latin typeface="Cambria Math" panose="02040503050406030204" pitchFamily="18" charset="0"/>
                                  <a:ea typeface="Cambria Math"/>
                                </a:rPr>
                              </m:ctrlPr>
                            </m:sSubPr>
                            <m:e>
                              <m:r>
                                <a:rPr lang="de-DE" sz="2000" b="0" i="1" dirty="0" smtClean="0">
                                  <a:latin typeface="Cambria Math"/>
                                  <a:ea typeface="Cambria Math"/>
                                </a:rPr>
                                <m:t>𝑓</m:t>
                              </m:r>
                            </m:e>
                            <m:sub>
                              <m:r>
                                <a:rPr lang="de-DE" sz="2000" b="0" i="1" dirty="0" smtClean="0">
                                  <a:latin typeface="Cambria Math"/>
                                  <a:ea typeface="Cambria Math"/>
                                </a:rPr>
                                <m:t>𝑋</m:t>
                              </m:r>
                            </m:sub>
                          </m:sSub>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𝑥</m:t>
                              </m:r>
                            </m:e>
                          </m:d>
                          <m:r>
                            <a:rPr lang="de-DE" sz="2000" b="0" i="1" dirty="0" smtClean="0">
                              <a:latin typeface="Cambria Math"/>
                              <a:ea typeface="Cambria Math"/>
                            </a:rPr>
                            <m:t>𝑑𝑥</m:t>
                          </m:r>
                        </m:e>
                      </m:nary>
                      <m:r>
                        <a:rPr lang="de-DE" sz="2000" b="0" i="1" dirty="0" smtClean="0">
                          <a:latin typeface="Cambria Math"/>
                          <a:ea typeface="Cambria Math"/>
                        </a:rPr>
                        <m:t>=</m:t>
                      </m:r>
                      <m:nary>
                        <m:naryPr>
                          <m:ctrlPr>
                            <a:rPr lang="de-DE" sz="2000" i="1" dirty="0">
                              <a:latin typeface="Cambria Math" panose="02040503050406030204" pitchFamily="18" charset="0"/>
                              <a:ea typeface="Cambria Math"/>
                            </a:rPr>
                          </m:ctrlPr>
                        </m:naryPr>
                        <m:sub>
                          <m:r>
                            <m:rPr>
                              <m:brk m:alnAt="23"/>
                            </m:rPr>
                            <a:rPr lang="de-DE" sz="2000" i="1" dirty="0">
                              <a:latin typeface="Cambria Math"/>
                              <a:ea typeface="Cambria Math"/>
                            </a:rPr>
                            <m:t>−</m:t>
                          </m:r>
                          <m:r>
                            <a:rPr lang="de-DE" sz="2000" i="1" dirty="0">
                              <a:latin typeface="Cambria Math"/>
                              <a:ea typeface="Cambria Math"/>
                            </a:rPr>
                            <m:t>∞</m:t>
                          </m:r>
                        </m:sub>
                        <m:sup>
                          <m:r>
                            <a:rPr lang="de-DE" sz="2000" i="1" dirty="0">
                              <a:latin typeface="Cambria Math"/>
                              <a:ea typeface="Cambria Math"/>
                            </a:rPr>
                            <m:t>∞</m:t>
                          </m:r>
                        </m:sup>
                        <m:e>
                          <m:d>
                            <m:dPr>
                              <m:ctrlPr>
                                <a:rPr lang="de-DE" sz="2000" i="1" dirty="0">
                                  <a:latin typeface="Cambria Math" panose="02040503050406030204" pitchFamily="18" charset="0"/>
                                  <a:ea typeface="Cambria Math"/>
                                </a:rPr>
                              </m:ctrlPr>
                            </m:dPr>
                            <m:e>
                              <m:sSup>
                                <m:sSupPr>
                                  <m:ctrlPr>
                                    <a:rPr lang="de-DE" sz="2000" i="1" dirty="0" smtClean="0">
                                      <a:latin typeface="Cambria Math" panose="02040503050406030204" pitchFamily="18" charset="0"/>
                                      <a:ea typeface="Cambria Math"/>
                                    </a:rPr>
                                  </m:ctrlPr>
                                </m:sSupPr>
                                <m:e>
                                  <m:r>
                                    <a:rPr lang="de-DE" sz="2000" b="0" i="1" dirty="0" smtClean="0">
                                      <a:latin typeface="Cambria Math"/>
                                      <a:ea typeface="Cambria Math"/>
                                    </a:rPr>
                                    <m:t>𝑥</m:t>
                                  </m:r>
                                </m:e>
                                <m:sup>
                                  <m:r>
                                    <a:rPr lang="de-DE" sz="2000" b="0" i="1" dirty="0" smtClean="0">
                                      <a:latin typeface="Cambria Math"/>
                                      <a:ea typeface="Cambria Math"/>
                                    </a:rPr>
                                    <m:t>2</m:t>
                                  </m:r>
                                </m:sup>
                              </m:sSup>
                              <m:r>
                                <a:rPr lang="de-DE" sz="2000" b="0" i="1" dirty="0" smtClean="0">
                                  <a:latin typeface="Cambria Math"/>
                                  <a:ea typeface="Cambria Math"/>
                                </a:rPr>
                                <m:t>+0.5</m:t>
                              </m:r>
                              <m:r>
                                <a:rPr lang="de-DE" sz="2000" b="0" i="1" dirty="0" smtClean="0">
                                  <a:latin typeface="Cambria Math"/>
                                  <a:ea typeface="Cambria Math"/>
                                </a:rPr>
                                <m:t>𝑥</m:t>
                              </m:r>
                            </m:e>
                          </m:d>
                          <m:r>
                            <a:rPr lang="de-DE" sz="2000" i="1" dirty="0">
                              <a:latin typeface="Cambria Math"/>
                              <a:ea typeface="Cambria Math"/>
                            </a:rPr>
                            <m:t>𝑑𝑥</m:t>
                          </m:r>
                        </m:e>
                      </m:nary>
                      <m:r>
                        <a:rPr lang="de-DE" sz="2000" i="1" dirty="0">
                          <a:latin typeface="Cambria Math"/>
                          <a:ea typeface="Cambria Math"/>
                        </a:rPr>
                        <m:t>=</m:t>
                      </m:r>
                      <m:sSubSup>
                        <m:sSubSupPr>
                          <m:ctrlPr>
                            <a:rPr lang="de-DE" sz="2000" i="1" dirty="0">
                              <a:latin typeface="Cambria Math" panose="02040503050406030204" pitchFamily="18" charset="0"/>
                              <a:ea typeface="Cambria Math"/>
                            </a:rPr>
                          </m:ctrlPr>
                        </m:sSubSupPr>
                        <m:e>
                          <m:d>
                            <m:dPr>
                              <m:begChr m:val="["/>
                              <m:endChr m:val="]"/>
                              <m:ctrlPr>
                                <a:rPr lang="de-DE" sz="2000" i="1" dirty="0">
                                  <a:latin typeface="Cambria Math" panose="02040503050406030204" pitchFamily="18" charset="0"/>
                                  <a:ea typeface="Cambria Math"/>
                                </a:rPr>
                              </m:ctrlPr>
                            </m:dPr>
                            <m:e>
                              <m:f>
                                <m:fPr>
                                  <m:ctrlPr>
                                    <a:rPr lang="de-DE" sz="2000" i="1" dirty="0">
                                      <a:latin typeface="Cambria Math" panose="02040503050406030204" pitchFamily="18" charset="0"/>
                                      <a:ea typeface="Cambria Math"/>
                                    </a:rPr>
                                  </m:ctrlPr>
                                </m:fPr>
                                <m:num>
                                  <m:r>
                                    <a:rPr lang="de-DE" sz="2000" i="1" dirty="0">
                                      <a:latin typeface="Cambria Math"/>
                                      <a:ea typeface="Cambria Math"/>
                                    </a:rPr>
                                    <m:t>1</m:t>
                                  </m:r>
                                </m:num>
                                <m:den>
                                  <m:r>
                                    <a:rPr lang="de-DE" sz="2000" i="1" dirty="0">
                                      <a:latin typeface="Cambria Math"/>
                                      <a:ea typeface="Cambria Math"/>
                                    </a:rPr>
                                    <m:t>3</m:t>
                                  </m:r>
                                </m:den>
                              </m:f>
                              <m:sSup>
                                <m:sSupPr>
                                  <m:ctrlPr>
                                    <a:rPr lang="de-DE" sz="2000" i="1" dirty="0">
                                      <a:latin typeface="Cambria Math" panose="02040503050406030204" pitchFamily="18" charset="0"/>
                                      <a:ea typeface="Cambria Math"/>
                                    </a:rPr>
                                  </m:ctrlPr>
                                </m:sSupPr>
                                <m:e>
                                  <m:r>
                                    <a:rPr lang="de-DE" sz="2000" i="1" dirty="0">
                                      <a:latin typeface="Cambria Math"/>
                                      <a:ea typeface="Cambria Math"/>
                                    </a:rPr>
                                    <m:t>𝑥</m:t>
                                  </m:r>
                                </m:e>
                                <m:sup>
                                  <m:r>
                                    <a:rPr lang="de-DE" sz="2000" i="1" dirty="0">
                                      <a:latin typeface="Cambria Math"/>
                                      <a:ea typeface="Cambria Math"/>
                                    </a:rPr>
                                    <m:t>3</m:t>
                                  </m:r>
                                </m:sup>
                              </m:sSup>
                              <m:r>
                                <a:rPr lang="de-DE" sz="2000" i="1" dirty="0">
                                  <a:latin typeface="Cambria Math"/>
                                  <a:ea typeface="Cambria Math"/>
                                </a:rPr>
                                <m:t>+</m:t>
                              </m:r>
                              <m:f>
                                <m:fPr>
                                  <m:ctrlPr>
                                    <a:rPr lang="de-DE" sz="2000" i="1" dirty="0">
                                      <a:latin typeface="Cambria Math" panose="02040503050406030204" pitchFamily="18" charset="0"/>
                                      <a:ea typeface="Cambria Math"/>
                                    </a:rPr>
                                  </m:ctrlPr>
                                </m:fPr>
                                <m:num>
                                  <m:r>
                                    <a:rPr lang="de-DE" sz="2000" i="1" dirty="0">
                                      <a:latin typeface="Cambria Math"/>
                                      <a:ea typeface="Cambria Math"/>
                                    </a:rPr>
                                    <m:t>1</m:t>
                                  </m:r>
                                </m:num>
                                <m:den>
                                  <m:r>
                                    <a:rPr lang="de-DE" sz="2000" i="1" dirty="0">
                                      <a:latin typeface="Cambria Math"/>
                                      <a:ea typeface="Cambria Math"/>
                                    </a:rPr>
                                    <m:t>4</m:t>
                                  </m:r>
                                </m:den>
                              </m:f>
                              <m:sSup>
                                <m:sSupPr>
                                  <m:ctrlPr>
                                    <a:rPr lang="de-DE" sz="2000" i="1" dirty="0">
                                      <a:latin typeface="Cambria Math" panose="02040503050406030204" pitchFamily="18" charset="0"/>
                                      <a:ea typeface="Cambria Math"/>
                                    </a:rPr>
                                  </m:ctrlPr>
                                </m:sSupPr>
                                <m:e>
                                  <m:r>
                                    <a:rPr lang="de-DE" sz="2000" i="1" dirty="0">
                                      <a:latin typeface="Cambria Math"/>
                                      <a:ea typeface="Cambria Math"/>
                                    </a:rPr>
                                    <m:t>𝑥</m:t>
                                  </m:r>
                                </m:e>
                                <m:sup>
                                  <m:r>
                                    <a:rPr lang="de-DE" sz="2000" i="1" dirty="0">
                                      <a:latin typeface="Cambria Math"/>
                                      <a:ea typeface="Cambria Math"/>
                                    </a:rPr>
                                    <m:t>2</m:t>
                                  </m:r>
                                </m:sup>
                              </m:sSup>
                            </m:e>
                          </m:d>
                        </m:e>
                        <m:sub>
                          <m:r>
                            <a:rPr lang="de-DE" sz="2000" i="1" dirty="0">
                              <a:latin typeface="Cambria Math"/>
                              <a:ea typeface="Cambria Math"/>
                            </a:rPr>
                            <m:t>0</m:t>
                          </m:r>
                        </m:sub>
                        <m:sup>
                          <m:r>
                            <a:rPr lang="de-DE" sz="2000" i="1" dirty="0">
                              <a:latin typeface="Cambria Math"/>
                              <a:ea typeface="Cambria Math"/>
                            </a:rPr>
                            <m:t>1</m:t>
                          </m:r>
                        </m:sup>
                      </m:sSubSup>
                      <m:r>
                        <a:rPr lang="de-DE" sz="2000" i="1" dirty="0">
                          <a:latin typeface="Cambria Math"/>
                          <a:ea typeface="Cambria Math"/>
                        </a:rPr>
                        <m:t>=</m:t>
                      </m:r>
                      <m:f>
                        <m:fPr>
                          <m:ctrlPr>
                            <a:rPr lang="de-DE" sz="2000" i="1" dirty="0">
                              <a:latin typeface="Cambria Math" panose="02040503050406030204" pitchFamily="18" charset="0"/>
                              <a:ea typeface="Cambria Math"/>
                            </a:rPr>
                          </m:ctrlPr>
                        </m:fPr>
                        <m:num>
                          <m:r>
                            <a:rPr lang="de-DE" sz="2000" i="1" dirty="0">
                              <a:latin typeface="Cambria Math"/>
                              <a:ea typeface="Cambria Math"/>
                            </a:rPr>
                            <m:t>7</m:t>
                          </m:r>
                        </m:num>
                        <m:den>
                          <m:r>
                            <a:rPr lang="de-DE" sz="2000" i="1" dirty="0">
                              <a:latin typeface="Cambria Math"/>
                              <a:ea typeface="Cambria Math"/>
                            </a:rPr>
                            <m:t>12</m:t>
                          </m:r>
                        </m:den>
                      </m:f>
                    </m:oMath>
                  </m:oMathPara>
                </a14:m>
                <a:endParaRPr lang="de-DE" sz="2000" dirty="0"/>
              </a:p>
            </p:txBody>
          </p:sp>
        </mc:Choice>
        <mc:Fallback xmlns="">
          <p:sp>
            <p:nvSpPr>
              <p:cNvPr id="24" name="Textfeld 23"/>
              <p:cNvSpPr txBox="1">
                <a:spLocks noRot="1" noChangeAspect="1" noMove="1" noResize="1" noEditPoints="1" noAdjustHandles="1" noChangeArrowheads="1" noChangeShapeType="1" noTextEdit="1"/>
              </p:cNvSpPr>
              <p:nvPr/>
            </p:nvSpPr>
            <p:spPr>
              <a:xfrm>
                <a:off x="805227" y="2543082"/>
                <a:ext cx="7394202" cy="799706"/>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805227" y="3342788"/>
                <a:ext cx="7681466" cy="7997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sSup>
                            <m:sSupPr>
                              <m:ctrlPr>
                                <a:rPr lang="de-DE" sz="2000" b="0" i="1" dirty="0" smtClean="0">
                                  <a:latin typeface="Cambria Math" panose="02040503050406030204" pitchFamily="18" charset="0"/>
                                  <a:ea typeface="Cambria Math"/>
                                </a:rPr>
                              </m:ctrlPr>
                            </m:sSupPr>
                            <m:e>
                              <m:r>
                                <a:rPr lang="de-DE" sz="2000" b="0" i="1" dirty="0" smtClean="0">
                                  <a:latin typeface="Cambria Math"/>
                                  <a:ea typeface="Cambria Math"/>
                                </a:rPr>
                                <m:t>𝑋</m:t>
                              </m:r>
                            </m:e>
                            <m:sup>
                              <m:r>
                                <a:rPr lang="de-DE" sz="2000" b="0" i="1" dirty="0" smtClean="0">
                                  <a:latin typeface="Cambria Math"/>
                                  <a:ea typeface="Cambria Math"/>
                                </a:rPr>
                                <m:t>2</m:t>
                              </m:r>
                            </m:sup>
                          </m:sSup>
                        </m:e>
                      </m:d>
                      <m:r>
                        <a:rPr lang="de-DE" sz="2000" b="0" i="1" dirty="0" smtClean="0">
                          <a:latin typeface="Cambria Math"/>
                          <a:ea typeface="Cambria Math"/>
                        </a:rPr>
                        <m:t>=</m:t>
                      </m:r>
                      <m:nary>
                        <m:naryPr>
                          <m:ctrlPr>
                            <a:rPr lang="de-DE" sz="2000" b="0" i="1" dirty="0" smtClean="0">
                              <a:latin typeface="Cambria Math" panose="02040503050406030204" pitchFamily="18" charset="0"/>
                              <a:ea typeface="Cambria Math"/>
                            </a:rPr>
                          </m:ctrlPr>
                        </m:naryPr>
                        <m:sub>
                          <m:r>
                            <m:rPr>
                              <m:brk m:alnAt="23"/>
                            </m:rPr>
                            <a:rPr lang="de-DE" sz="2000" b="0" i="1" dirty="0" smtClean="0">
                              <a:latin typeface="Cambria Math"/>
                              <a:ea typeface="Cambria Math"/>
                            </a:rPr>
                            <m:t>−</m:t>
                          </m:r>
                          <m:r>
                            <a:rPr lang="de-DE" sz="2000" b="0" i="1" dirty="0" smtClean="0">
                              <a:latin typeface="Cambria Math"/>
                              <a:ea typeface="Cambria Math"/>
                            </a:rPr>
                            <m:t>∞</m:t>
                          </m:r>
                        </m:sub>
                        <m:sup>
                          <m:r>
                            <a:rPr lang="de-DE" sz="2000" b="0" i="1" dirty="0" smtClean="0">
                              <a:latin typeface="Cambria Math"/>
                              <a:ea typeface="Cambria Math"/>
                            </a:rPr>
                            <m:t>∞</m:t>
                          </m:r>
                        </m:sup>
                        <m:e>
                          <m:sSup>
                            <m:sSupPr>
                              <m:ctrlPr>
                                <a:rPr lang="de-DE" sz="2000" b="0" i="1" dirty="0" smtClean="0">
                                  <a:latin typeface="Cambria Math" panose="02040503050406030204" pitchFamily="18" charset="0"/>
                                  <a:ea typeface="Cambria Math"/>
                                </a:rPr>
                              </m:ctrlPr>
                            </m:sSupPr>
                            <m:e>
                              <m:r>
                                <a:rPr lang="de-DE" sz="2000" b="0" i="1" dirty="0" smtClean="0">
                                  <a:latin typeface="Cambria Math"/>
                                  <a:ea typeface="Cambria Math"/>
                                </a:rPr>
                                <m:t>𝑥</m:t>
                              </m:r>
                            </m:e>
                            <m:sup>
                              <m:r>
                                <a:rPr lang="de-DE" sz="2000" b="0" i="1" dirty="0" smtClean="0">
                                  <a:latin typeface="Cambria Math"/>
                                  <a:ea typeface="Cambria Math"/>
                                </a:rPr>
                                <m:t>2</m:t>
                              </m:r>
                            </m:sup>
                          </m:sSup>
                          <m:sSub>
                            <m:sSubPr>
                              <m:ctrlPr>
                                <a:rPr lang="de-DE" sz="2000" b="0" i="1" dirty="0" smtClean="0">
                                  <a:latin typeface="Cambria Math" panose="02040503050406030204" pitchFamily="18" charset="0"/>
                                  <a:ea typeface="Cambria Math"/>
                                </a:rPr>
                              </m:ctrlPr>
                            </m:sSubPr>
                            <m:e>
                              <m:r>
                                <a:rPr lang="de-DE" sz="2000" b="0" i="1" dirty="0" smtClean="0">
                                  <a:latin typeface="Cambria Math"/>
                                  <a:ea typeface="Cambria Math"/>
                                </a:rPr>
                                <m:t>𝑓</m:t>
                              </m:r>
                            </m:e>
                            <m:sub>
                              <m:r>
                                <a:rPr lang="de-DE" sz="2000" b="0" i="1" dirty="0" smtClean="0">
                                  <a:latin typeface="Cambria Math"/>
                                  <a:ea typeface="Cambria Math"/>
                                </a:rPr>
                                <m:t>𝑋</m:t>
                              </m:r>
                            </m:sub>
                          </m:sSub>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𝑥</m:t>
                              </m:r>
                            </m:e>
                          </m:d>
                          <m:r>
                            <a:rPr lang="de-DE" sz="2000" b="0" i="1" dirty="0" smtClean="0">
                              <a:latin typeface="Cambria Math"/>
                              <a:ea typeface="Cambria Math"/>
                            </a:rPr>
                            <m:t>𝑑𝑥</m:t>
                          </m:r>
                        </m:e>
                      </m:nary>
                      <m:r>
                        <a:rPr lang="de-DE" sz="2000" b="0" i="1" dirty="0" smtClean="0">
                          <a:latin typeface="Cambria Math"/>
                          <a:ea typeface="Cambria Math"/>
                        </a:rPr>
                        <m:t>=</m:t>
                      </m:r>
                      <m:nary>
                        <m:naryPr>
                          <m:ctrlPr>
                            <a:rPr lang="de-DE" sz="2000" i="1" dirty="0">
                              <a:latin typeface="Cambria Math" panose="02040503050406030204" pitchFamily="18" charset="0"/>
                              <a:ea typeface="Cambria Math"/>
                            </a:rPr>
                          </m:ctrlPr>
                        </m:naryPr>
                        <m:sub>
                          <m:r>
                            <m:rPr>
                              <m:brk m:alnAt="23"/>
                            </m:rPr>
                            <a:rPr lang="de-DE" sz="2000" i="1" dirty="0">
                              <a:latin typeface="Cambria Math"/>
                              <a:ea typeface="Cambria Math"/>
                            </a:rPr>
                            <m:t>−</m:t>
                          </m:r>
                          <m:r>
                            <a:rPr lang="de-DE" sz="2000" i="1" dirty="0">
                              <a:latin typeface="Cambria Math"/>
                              <a:ea typeface="Cambria Math"/>
                            </a:rPr>
                            <m:t>∞</m:t>
                          </m:r>
                        </m:sub>
                        <m:sup>
                          <m:r>
                            <a:rPr lang="de-DE" sz="2000" i="1" dirty="0">
                              <a:latin typeface="Cambria Math"/>
                              <a:ea typeface="Cambria Math"/>
                            </a:rPr>
                            <m:t>∞</m:t>
                          </m:r>
                        </m:sup>
                        <m:e>
                          <m:d>
                            <m:dPr>
                              <m:ctrlPr>
                                <a:rPr lang="de-DE" sz="2000" i="1" dirty="0">
                                  <a:latin typeface="Cambria Math" panose="02040503050406030204" pitchFamily="18" charset="0"/>
                                  <a:ea typeface="Cambria Math"/>
                                </a:rPr>
                              </m:ctrlPr>
                            </m:dPr>
                            <m:e>
                              <m:sSup>
                                <m:sSupPr>
                                  <m:ctrlPr>
                                    <a:rPr lang="de-DE" sz="2000" i="1" dirty="0" smtClean="0">
                                      <a:latin typeface="Cambria Math" panose="02040503050406030204" pitchFamily="18" charset="0"/>
                                      <a:ea typeface="Cambria Math"/>
                                    </a:rPr>
                                  </m:ctrlPr>
                                </m:sSupPr>
                                <m:e>
                                  <m:r>
                                    <a:rPr lang="de-DE" sz="2000" b="0" i="1" dirty="0" smtClean="0">
                                      <a:latin typeface="Cambria Math"/>
                                      <a:ea typeface="Cambria Math"/>
                                    </a:rPr>
                                    <m:t>𝑥</m:t>
                                  </m:r>
                                </m:e>
                                <m:sup>
                                  <m:r>
                                    <a:rPr lang="de-DE" sz="2000" b="0" i="1" dirty="0" smtClean="0">
                                      <a:latin typeface="Cambria Math"/>
                                      <a:ea typeface="Cambria Math"/>
                                    </a:rPr>
                                    <m:t>3</m:t>
                                  </m:r>
                                </m:sup>
                              </m:sSup>
                              <m:r>
                                <a:rPr lang="de-DE" sz="2000" b="0" i="1" dirty="0" smtClean="0">
                                  <a:latin typeface="Cambria Math"/>
                                  <a:ea typeface="Cambria Math"/>
                                </a:rPr>
                                <m:t>+0.5</m:t>
                              </m:r>
                              <m:sSup>
                                <m:sSupPr>
                                  <m:ctrlPr>
                                    <a:rPr lang="de-DE" sz="2000" b="0" i="1" dirty="0" smtClean="0">
                                      <a:latin typeface="Cambria Math" panose="02040503050406030204" pitchFamily="18" charset="0"/>
                                      <a:ea typeface="Cambria Math"/>
                                    </a:rPr>
                                  </m:ctrlPr>
                                </m:sSupPr>
                                <m:e>
                                  <m:r>
                                    <a:rPr lang="de-DE" sz="2000" b="0" i="1" dirty="0" smtClean="0">
                                      <a:latin typeface="Cambria Math"/>
                                      <a:ea typeface="Cambria Math"/>
                                    </a:rPr>
                                    <m:t>𝑥</m:t>
                                  </m:r>
                                </m:e>
                                <m:sup>
                                  <m:r>
                                    <a:rPr lang="de-DE" sz="2000" b="0" i="1" dirty="0" smtClean="0">
                                      <a:latin typeface="Cambria Math"/>
                                      <a:ea typeface="Cambria Math"/>
                                    </a:rPr>
                                    <m:t>2</m:t>
                                  </m:r>
                                </m:sup>
                              </m:sSup>
                            </m:e>
                          </m:d>
                          <m:r>
                            <a:rPr lang="de-DE" sz="2000" i="1" dirty="0">
                              <a:latin typeface="Cambria Math"/>
                              <a:ea typeface="Cambria Math"/>
                            </a:rPr>
                            <m:t>𝑑𝑥</m:t>
                          </m:r>
                        </m:e>
                      </m:nary>
                      <m:r>
                        <a:rPr lang="de-DE" sz="2000" i="1" dirty="0">
                          <a:latin typeface="Cambria Math"/>
                          <a:ea typeface="Cambria Math"/>
                        </a:rPr>
                        <m:t>=</m:t>
                      </m:r>
                      <m:sSubSup>
                        <m:sSubSupPr>
                          <m:ctrlPr>
                            <a:rPr lang="de-DE" sz="2000" i="1" dirty="0">
                              <a:latin typeface="Cambria Math" panose="02040503050406030204" pitchFamily="18" charset="0"/>
                              <a:ea typeface="Cambria Math"/>
                            </a:rPr>
                          </m:ctrlPr>
                        </m:sSubSupPr>
                        <m:e>
                          <m:d>
                            <m:dPr>
                              <m:begChr m:val="["/>
                              <m:endChr m:val="]"/>
                              <m:ctrlPr>
                                <a:rPr lang="de-DE" sz="2000" i="1" dirty="0">
                                  <a:latin typeface="Cambria Math" panose="02040503050406030204" pitchFamily="18" charset="0"/>
                                  <a:ea typeface="Cambria Math"/>
                                </a:rPr>
                              </m:ctrlPr>
                            </m:dPr>
                            <m:e>
                              <m:f>
                                <m:fPr>
                                  <m:ctrlPr>
                                    <a:rPr lang="de-DE" sz="2000" i="1" dirty="0">
                                      <a:latin typeface="Cambria Math" panose="02040503050406030204" pitchFamily="18" charset="0"/>
                                      <a:ea typeface="Cambria Math"/>
                                    </a:rPr>
                                  </m:ctrlPr>
                                </m:fPr>
                                <m:num>
                                  <m:r>
                                    <a:rPr lang="de-DE" sz="2000" i="1" dirty="0">
                                      <a:latin typeface="Cambria Math"/>
                                      <a:ea typeface="Cambria Math"/>
                                    </a:rPr>
                                    <m:t>1</m:t>
                                  </m:r>
                                </m:num>
                                <m:den>
                                  <m:r>
                                    <a:rPr lang="de-DE" sz="2000" b="0" i="1" dirty="0" smtClean="0">
                                      <a:latin typeface="Cambria Math"/>
                                      <a:ea typeface="Cambria Math"/>
                                    </a:rPr>
                                    <m:t>4</m:t>
                                  </m:r>
                                </m:den>
                              </m:f>
                              <m:sSup>
                                <m:sSupPr>
                                  <m:ctrlPr>
                                    <a:rPr lang="de-DE" sz="2000" i="1" dirty="0">
                                      <a:latin typeface="Cambria Math" panose="02040503050406030204" pitchFamily="18" charset="0"/>
                                      <a:ea typeface="Cambria Math"/>
                                    </a:rPr>
                                  </m:ctrlPr>
                                </m:sSupPr>
                                <m:e>
                                  <m:r>
                                    <a:rPr lang="de-DE" sz="2000" i="1" dirty="0">
                                      <a:latin typeface="Cambria Math"/>
                                      <a:ea typeface="Cambria Math"/>
                                    </a:rPr>
                                    <m:t>𝑥</m:t>
                                  </m:r>
                                </m:e>
                                <m:sup>
                                  <m:r>
                                    <a:rPr lang="de-DE" sz="2000" b="0" i="1" dirty="0" smtClean="0">
                                      <a:latin typeface="Cambria Math"/>
                                      <a:ea typeface="Cambria Math"/>
                                    </a:rPr>
                                    <m:t>4</m:t>
                                  </m:r>
                                </m:sup>
                              </m:sSup>
                              <m:r>
                                <a:rPr lang="de-DE" sz="2000" i="1" dirty="0">
                                  <a:latin typeface="Cambria Math"/>
                                  <a:ea typeface="Cambria Math"/>
                                </a:rPr>
                                <m:t>+</m:t>
                              </m:r>
                              <m:f>
                                <m:fPr>
                                  <m:ctrlPr>
                                    <a:rPr lang="de-DE" sz="2000" i="1" dirty="0">
                                      <a:latin typeface="Cambria Math" panose="02040503050406030204" pitchFamily="18" charset="0"/>
                                      <a:ea typeface="Cambria Math"/>
                                    </a:rPr>
                                  </m:ctrlPr>
                                </m:fPr>
                                <m:num>
                                  <m:r>
                                    <a:rPr lang="de-DE" sz="2000" i="1" dirty="0">
                                      <a:latin typeface="Cambria Math"/>
                                      <a:ea typeface="Cambria Math"/>
                                    </a:rPr>
                                    <m:t>1</m:t>
                                  </m:r>
                                </m:num>
                                <m:den>
                                  <m:r>
                                    <a:rPr lang="de-DE" sz="2000" b="0" i="1" dirty="0" smtClean="0">
                                      <a:latin typeface="Cambria Math"/>
                                      <a:ea typeface="Cambria Math"/>
                                    </a:rPr>
                                    <m:t>6</m:t>
                                  </m:r>
                                </m:den>
                              </m:f>
                              <m:sSup>
                                <m:sSupPr>
                                  <m:ctrlPr>
                                    <a:rPr lang="de-DE" sz="2000" i="1" dirty="0">
                                      <a:latin typeface="Cambria Math" panose="02040503050406030204" pitchFamily="18" charset="0"/>
                                      <a:ea typeface="Cambria Math"/>
                                    </a:rPr>
                                  </m:ctrlPr>
                                </m:sSupPr>
                                <m:e>
                                  <m:r>
                                    <a:rPr lang="de-DE" sz="2000" i="1" dirty="0">
                                      <a:latin typeface="Cambria Math"/>
                                      <a:ea typeface="Cambria Math"/>
                                    </a:rPr>
                                    <m:t>𝑥</m:t>
                                  </m:r>
                                </m:e>
                                <m:sup>
                                  <m:r>
                                    <a:rPr lang="de-DE" sz="2000" b="0" i="1" dirty="0" smtClean="0">
                                      <a:latin typeface="Cambria Math"/>
                                      <a:ea typeface="Cambria Math"/>
                                    </a:rPr>
                                    <m:t>3</m:t>
                                  </m:r>
                                </m:sup>
                              </m:sSup>
                            </m:e>
                          </m:d>
                        </m:e>
                        <m:sub>
                          <m:r>
                            <a:rPr lang="de-DE" sz="2000" i="1" dirty="0">
                              <a:latin typeface="Cambria Math"/>
                              <a:ea typeface="Cambria Math"/>
                            </a:rPr>
                            <m:t>0</m:t>
                          </m:r>
                        </m:sub>
                        <m:sup>
                          <m:r>
                            <a:rPr lang="de-DE" sz="2000" i="1" dirty="0">
                              <a:latin typeface="Cambria Math"/>
                              <a:ea typeface="Cambria Math"/>
                            </a:rPr>
                            <m:t>1</m:t>
                          </m:r>
                        </m:sup>
                      </m:sSubSup>
                      <m:r>
                        <a:rPr lang="de-DE" sz="2000" i="1" dirty="0">
                          <a:latin typeface="Cambria Math"/>
                          <a:ea typeface="Cambria Math"/>
                        </a:rPr>
                        <m:t>=</m:t>
                      </m:r>
                      <m:f>
                        <m:fPr>
                          <m:ctrlPr>
                            <a:rPr lang="de-DE" sz="2000" i="1" dirty="0">
                              <a:latin typeface="Cambria Math" panose="02040503050406030204" pitchFamily="18" charset="0"/>
                              <a:ea typeface="Cambria Math"/>
                            </a:rPr>
                          </m:ctrlPr>
                        </m:fPr>
                        <m:num>
                          <m:r>
                            <a:rPr lang="de-DE" sz="2000" b="0" i="1" dirty="0" smtClean="0">
                              <a:latin typeface="Cambria Math"/>
                              <a:ea typeface="Cambria Math"/>
                            </a:rPr>
                            <m:t>5</m:t>
                          </m:r>
                        </m:num>
                        <m:den>
                          <m:r>
                            <a:rPr lang="de-DE" sz="2000" i="1" dirty="0">
                              <a:latin typeface="Cambria Math"/>
                              <a:ea typeface="Cambria Math"/>
                            </a:rPr>
                            <m:t>12</m:t>
                          </m:r>
                        </m:den>
                      </m:f>
                    </m:oMath>
                  </m:oMathPara>
                </a14:m>
                <a:endParaRPr lang="de-DE" sz="2000" dirty="0"/>
              </a:p>
            </p:txBody>
          </p:sp>
        </mc:Choice>
        <mc:Fallback xmlns="">
          <p:sp>
            <p:nvSpPr>
              <p:cNvPr id="26" name="Textfeld 25"/>
              <p:cNvSpPr txBox="1">
                <a:spLocks noRot="1" noChangeAspect="1" noMove="1" noResize="1" noEditPoints="1" noAdjustHandles="1" noChangeArrowheads="1" noChangeShapeType="1" noTextEdit="1"/>
              </p:cNvSpPr>
              <p:nvPr/>
            </p:nvSpPr>
            <p:spPr>
              <a:xfrm>
                <a:off x="805227" y="3342788"/>
                <a:ext cx="7681466" cy="799706"/>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753760" y="4135966"/>
                <a:ext cx="7921928" cy="7630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  </m:t>
                      </m:r>
                      <m:r>
                        <a:rPr lang="de-DE" sz="2000" b="0" i="1" dirty="0" smtClean="0">
                          <a:latin typeface="Cambria Math"/>
                          <a:ea typeface="Cambria Math"/>
                        </a:rPr>
                        <m:t>𝑉𝑎𝑟</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e>
                      </m:d>
                      <m:r>
                        <a:rPr lang="de-DE" sz="2000" b="0" i="1" dirty="0" smtClean="0">
                          <a:latin typeface="Cambria Math"/>
                          <a:ea typeface="Cambria Math"/>
                        </a:rPr>
                        <m:t>=</m:t>
                      </m:r>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sSup>
                            <m:sSupPr>
                              <m:ctrlPr>
                                <a:rPr lang="de-DE" sz="2000" b="0" i="1" dirty="0" smtClean="0">
                                  <a:latin typeface="Cambria Math" panose="02040503050406030204" pitchFamily="18" charset="0"/>
                                  <a:ea typeface="Cambria Math"/>
                                </a:rPr>
                              </m:ctrlPr>
                            </m:sSupPr>
                            <m:e>
                              <m:r>
                                <a:rPr lang="de-DE" sz="2000" b="0" i="1" dirty="0" smtClean="0">
                                  <a:latin typeface="Cambria Math"/>
                                  <a:ea typeface="Cambria Math"/>
                                </a:rPr>
                                <m:t>𝑋</m:t>
                              </m:r>
                            </m:e>
                            <m:sup>
                              <m:r>
                                <a:rPr lang="de-DE" sz="2000" b="0" i="1" dirty="0" smtClean="0">
                                  <a:latin typeface="Cambria Math"/>
                                  <a:ea typeface="Cambria Math"/>
                                </a:rPr>
                                <m:t>2</m:t>
                              </m:r>
                            </m:sup>
                          </m:sSup>
                        </m:e>
                      </m:d>
                      <m:r>
                        <a:rPr lang="de-DE" sz="2000" b="0" i="1" dirty="0" smtClean="0">
                          <a:latin typeface="Cambria Math"/>
                          <a:ea typeface="Cambria Math"/>
                        </a:rPr>
                        <m:t>−</m:t>
                      </m:r>
                      <m:sSup>
                        <m:sSupPr>
                          <m:ctrlPr>
                            <a:rPr lang="de-DE" sz="2000" b="0" i="1" dirty="0" smtClean="0">
                              <a:latin typeface="Cambria Math" panose="02040503050406030204" pitchFamily="18" charset="0"/>
                              <a:ea typeface="Cambria Math"/>
                            </a:rPr>
                          </m:ctrlPr>
                        </m:sSupPr>
                        <m:e>
                          <m:d>
                            <m:dPr>
                              <m:ctrlPr>
                                <a:rPr lang="de-DE" sz="2000" i="1" dirty="0">
                                  <a:latin typeface="Cambria Math" panose="02040503050406030204" pitchFamily="18" charset="0"/>
                                  <a:ea typeface="Cambria Math"/>
                                </a:rPr>
                              </m:ctrlPr>
                            </m:dPr>
                            <m:e>
                              <m:r>
                                <a:rPr lang="de-DE" sz="2000" i="1" dirty="0">
                                  <a:latin typeface="Cambria Math"/>
                                  <a:ea typeface="Cambria Math"/>
                                </a:rPr>
                                <m:t>𝐸</m:t>
                              </m:r>
                              <m:d>
                                <m:dPr>
                                  <m:ctrlPr>
                                    <a:rPr lang="de-DE" sz="2000" i="1" dirty="0">
                                      <a:latin typeface="Cambria Math" panose="02040503050406030204" pitchFamily="18" charset="0"/>
                                      <a:ea typeface="Cambria Math"/>
                                    </a:rPr>
                                  </m:ctrlPr>
                                </m:dPr>
                                <m:e>
                                  <m:r>
                                    <a:rPr lang="de-DE" sz="2000" i="1" dirty="0">
                                      <a:latin typeface="Cambria Math"/>
                                      <a:ea typeface="Cambria Math"/>
                                    </a:rPr>
                                    <m:t>𝑋</m:t>
                                  </m:r>
                                </m:e>
                              </m:d>
                            </m:e>
                          </m:d>
                        </m:e>
                        <m:sup>
                          <m:r>
                            <a:rPr lang="de-DE" sz="2000" b="0" i="1" dirty="0" smtClean="0">
                              <a:latin typeface="Cambria Math"/>
                              <a:ea typeface="Cambria Math"/>
                            </a:rPr>
                            <m:t>2</m:t>
                          </m:r>
                        </m:sup>
                      </m:sSup>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5</m:t>
                          </m:r>
                        </m:num>
                        <m:den>
                          <m:r>
                            <a:rPr lang="de-DE" sz="2000" b="0" i="1" dirty="0" smtClean="0">
                              <a:latin typeface="Cambria Math"/>
                              <a:ea typeface="Cambria Math"/>
                            </a:rPr>
                            <m:t>12</m:t>
                          </m:r>
                        </m:den>
                      </m:f>
                      <m:r>
                        <a:rPr lang="de-DE" sz="2000" b="0" i="1" dirty="0" smtClean="0">
                          <a:latin typeface="Cambria Math"/>
                          <a:ea typeface="Cambria Math"/>
                        </a:rPr>
                        <m:t>−</m:t>
                      </m:r>
                      <m:sSup>
                        <m:sSupPr>
                          <m:ctrlPr>
                            <a:rPr lang="de-DE" sz="2000" b="0" i="1" dirty="0" smtClean="0">
                              <a:latin typeface="Cambria Math" panose="02040503050406030204" pitchFamily="18" charset="0"/>
                              <a:ea typeface="Cambria Math"/>
                            </a:rPr>
                          </m:ctrlPr>
                        </m:sSupPr>
                        <m:e>
                          <m:d>
                            <m:dPr>
                              <m:ctrlPr>
                                <a:rPr lang="de-DE" sz="2000" i="1" dirty="0">
                                  <a:latin typeface="Cambria Math" panose="02040503050406030204" pitchFamily="18" charset="0"/>
                                  <a:ea typeface="Cambria Math"/>
                                </a:rPr>
                              </m:ctrlPr>
                            </m:dPr>
                            <m:e>
                              <m:f>
                                <m:fPr>
                                  <m:ctrlPr>
                                    <a:rPr lang="de-DE" sz="2000" i="1" dirty="0">
                                      <a:latin typeface="Cambria Math" panose="02040503050406030204" pitchFamily="18" charset="0"/>
                                      <a:ea typeface="Cambria Math"/>
                                    </a:rPr>
                                  </m:ctrlPr>
                                </m:fPr>
                                <m:num>
                                  <m:r>
                                    <a:rPr lang="de-DE" sz="2000" i="1" dirty="0">
                                      <a:latin typeface="Cambria Math"/>
                                      <a:ea typeface="Cambria Math"/>
                                    </a:rPr>
                                    <m:t>7</m:t>
                                  </m:r>
                                </m:num>
                                <m:den>
                                  <m:r>
                                    <a:rPr lang="de-DE" sz="2000" i="1" dirty="0">
                                      <a:latin typeface="Cambria Math"/>
                                      <a:ea typeface="Cambria Math"/>
                                    </a:rPr>
                                    <m:t>12</m:t>
                                  </m:r>
                                </m:den>
                              </m:f>
                            </m:e>
                          </m:d>
                        </m:e>
                        <m:sup>
                          <m:r>
                            <a:rPr lang="de-DE" sz="2000" b="0" i="1" dirty="0" smtClean="0">
                              <a:latin typeface="Cambria Math"/>
                              <a:ea typeface="Cambria Math"/>
                            </a:rPr>
                            <m:t>2</m:t>
                          </m:r>
                        </m:sup>
                      </m:sSup>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11</m:t>
                          </m:r>
                        </m:num>
                        <m:den>
                          <m:r>
                            <a:rPr lang="de-DE" sz="2000" b="0" i="1" dirty="0" smtClean="0">
                              <a:latin typeface="Cambria Math"/>
                              <a:ea typeface="Cambria Math"/>
                            </a:rPr>
                            <m:t>144</m:t>
                          </m:r>
                        </m:den>
                      </m:f>
                    </m:oMath>
                  </m:oMathPara>
                </a14:m>
                <a:endParaRPr lang="de-DE" sz="2000" dirty="0"/>
              </a:p>
            </p:txBody>
          </p:sp>
        </mc:Choice>
        <mc:Fallback xmlns="">
          <p:sp>
            <p:nvSpPr>
              <p:cNvPr id="28" name="Textfeld 27"/>
              <p:cNvSpPr txBox="1">
                <a:spLocks noRot="1" noChangeAspect="1" noMove="1" noResize="1" noEditPoints="1" noAdjustHandles="1" noChangeArrowheads="1" noChangeShapeType="1" noTextEdit="1"/>
              </p:cNvSpPr>
              <p:nvPr/>
            </p:nvSpPr>
            <p:spPr>
              <a:xfrm>
                <a:off x="753760" y="4135966"/>
                <a:ext cx="7921928" cy="763029"/>
              </a:xfrm>
              <a:prstGeom prst="rect">
                <a:avLst/>
              </a:prstGeom>
              <a:blipFill rotWithShape="1">
                <a:blip r:embed="rId7"/>
                <a:stretch>
                  <a:fillRect/>
                </a:stretch>
              </a:blipFill>
            </p:spPr>
            <p:txBody>
              <a:bodyPr/>
              <a:lstStyle/>
              <a:p>
                <a:r>
                  <a:rPr lang="de-DE">
                    <a:noFill/>
                  </a:rPr>
                  <a:t> </a:t>
                </a:r>
              </a:p>
            </p:txBody>
          </p:sp>
        </mc:Fallback>
      </mc:AlternateContent>
      <p:sp>
        <p:nvSpPr>
          <p:cNvPr id="29" name="Textfeld 28"/>
          <p:cNvSpPr txBox="1"/>
          <p:nvPr/>
        </p:nvSpPr>
        <p:spPr>
          <a:xfrm>
            <a:off x="468313" y="4979339"/>
            <a:ext cx="4159439" cy="400110"/>
          </a:xfrm>
          <a:prstGeom prst="rect">
            <a:avLst/>
          </a:prstGeom>
          <a:noFill/>
        </p:spPr>
        <p:txBody>
          <a:bodyPr wrap="square" rtlCol="0">
            <a:spAutoFit/>
          </a:bodyPr>
          <a:lstStyle/>
          <a:p>
            <a:r>
              <a:rPr lang="de-DE" sz="2000" dirty="0">
                <a:latin typeface="+mn-lt"/>
              </a:rPr>
              <a:t>Daraus berechnet man für </a:t>
            </a:r>
            <a:r>
              <a:rPr lang="de-DE" sz="2000" i="1" dirty="0">
                <a:latin typeface="+mn-lt"/>
              </a:rPr>
              <a:t>Y</a:t>
            </a:r>
            <a:r>
              <a:rPr lang="de-DE" sz="2000" dirty="0">
                <a:latin typeface="+mn-lt"/>
              </a:rPr>
              <a:t>:</a:t>
            </a:r>
          </a:p>
        </p:txBody>
      </p:sp>
      <mc:AlternateContent xmlns:mc="http://schemas.openxmlformats.org/markup-compatibility/2006" xmlns:a14="http://schemas.microsoft.com/office/drawing/2010/main">
        <mc:Choice Requires="a14">
          <p:sp>
            <p:nvSpPr>
              <p:cNvPr id="30" name="Textfeld 29"/>
              <p:cNvSpPr txBox="1"/>
              <p:nvPr/>
            </p:nvSpPr>
            <p:spPr>
              <a:xfrm>
                <a:off x="839119" y="5379449"/>
                <a:ext cx="1493081" cy="66858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𝑌</m:t>
                          </m:r>
                        </m:e>
                      </m:d>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7</m:t>
                          </m:r>
                        </m:num>
                        <m:den>
                          <m:r>
                            <a:rPr lang="de-DE" sz="2000" b="0" i="1" dirty="0" smtClean="0">
                              <a:latin typeface="Cambria Math"/>
                              <a:ea typeface="Cambria Math"/>
                            </a:rPr>
                            <m:t>6</m:t>
                          </m:r>
                        </m:den>
                      </m:f>
                      <m:r>
                        <a:rPr lang="de-DE" sz="2000" b="0" i="0" dirty="0" smtClean="0">
                          <a:latin typeface="Cambria Math"/>
                          <a:ea typeface="Cambria Math"/>
                        </a:rPr>
                        <m:t>,</m:t>
                      </m:r>
                    </m:oMath>
                  </m:oMathPara>
                </a14:m>
                <a:endParaRPr lang="de-DE" sz="2000" dirty="0"/>
              </a:p>
            </p:txBody>
          </p:sp>
        </mc:Choice>
        <mc:Fallback xmlns="">
          <p:sp>
            <p:nvSpPr>
              <p:cNvPr id="30" name="Textfeld 29"/>
              <p:cNvSpPr txBox="1">
                <a:spLocks noRot="1" noChangeAspect="1" noMove="1" noResize="1" noEditPoints="1" noAdjustHandles="1" noChangeArrowheads="1" noChangeShapeType="1" noTextEdit="1"/>
              </p:cNvSpPr>
              <p:nvPr/>
            </p:nvSpPr>
            <p:spPr>
              <a:xfrm>
                <a:off x="839119" y="5379449"/>
                <a:ext cx="1493081" cy="668581"/>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2271344" y="5379449"/>
                <a:ext cx="1493081" cy="67685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sSup>
                            <m:sSupPr>
                              <m:ctrlPr>
                                <a:rPr lang="de-DE" sz="2000" b="0" i="1" dirty="0" smtClean="0">
                                  <a:latin typeface="Cambria Math" panose="02040503050406030204" pitchFamily="18" charset="0"/>
                                  <a:ea typeface="Cambria Math"/>
                                </a:rPr>
                              </m:ctrlPr>
                            </m:sSupPr>
                            <m:e>
                              <m:r>
                                <a:rPr lang="de-DE" sz="2000" b="0" i="1" dirty="0" smtClean="0">
                                  <a:latin typeface="Cambria Math"/>
                                  <a:ea typeface="Cambria Math"/>
                                </a:rPr>
                                <m:t>𝑌</m:t>
                              </m:r>
                            </m:e>
                            <m:sup>
                              <m:r>
                                <a:rPr lang="de-DE" sz="2000" b="0" i="1" dirty="0" smtClean="0">
                                  <a:latin typeface="Cambria Math"/>
                                  <a:ea typeface="Cambria Math"/>
                                </a:rPr>
                                <m:t>2</m:t>
                              </m:r>
                            </m:sup>
                          </m:sSup>
                        </m:e>
                      </m:d>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5</m:t>
                          </m:r>
                        </m:num>
                        <m:den>
                          <m:r>
                            <a:rPr lang="de-DE" sz="2000" b="0" i="1" dirty="0" smtClean="0">
                              <a:latin typeface="Cambria Math"/>
                              <a:ea typeface="Cambria Math"/>
                            </a:rPr>
                            <m:t>3</m:t>
                          </m:r>
                        </m:den>
                      </m:f>
                    </m:oMath>
                  </m:oMathPara>
                </a14:m>
                <a:endParaRPr lang="de-DE" sz="2000" dirty="0"/>
              </a:p>
            </p:txBody>
          </p:sp>
        </mc:Choice>
        <mc:Fallback xmlns="">
          <p:sp>
            <p:nvSpPr>
              <p:cNvPr id="31" name="Textfeld 30"/>
              <p:cNvSpPr txBox="1">
                <a:spLocks noRot="1" noChangeAspect="1" noMove="1" noResize="1" noEditPoints="1" noAdjustHandles="1" noChangeArrowheads="1" noChangeShapeType="1" noTextEdit="1"/>
              </p:cNvSpPr>
              <p:nvPr/>
            </p:nvSpPr>
            <p:spPr>
              <a:xfrm>
                <a:off x="2271344" y="5379449"/>
                <a:ext cx="1493081" cy="676852"/>
              </a:xfrm>
              <a:prstGeom prst="rect">
                <a:avLst/>
              </a:prstGeom>
              <a:blipFill rotWithShape="1">
                <a:blip r:embed="rId9"/>
                <a:stretch>
                  <a:fillRect/>
                </a:stretch>
              </a:blipFill>
            </p:spPr>
            <p:txBody>
              <a:bodyPr/>
              <a:lstStyle/>
              <a:p>
                <a:r>
                  <a:rPr lang="de-DE">
                    <a:noFill/>
                  </a:rPr>
                  <a:t> </a:t>
                </a:r>
              </a:p>
            </p:txBody>
          </p:sp>
        </mc:Fallback>
      </mc:AlternateContent>
      <p:sp>
        <p:nvSpPr>
          <p:cNvPr id="32" name="Textfeld 31"/>
          <p:cNvSpPr txBox="1"/>
          <p:nvPr/>
        </p:nvSpPr>
        <p:spPr>
          <a:xfrm>
            <a:off x="3759133" y="5513684"/>
            <a:ext cx="668851" cy="400110"/>
          </a:xfrm>
          <a:prstGeom prst="rect">
            <a:avLst/>
          </a:prstGeom>
          <a:noFill/>
        </p:spPr>
        <p:txBody>
          <a:bodyPr wrap="square" rtlCol="0">
            <a:spAutoFit/>
          </a:bodyPr>
          <a:lstStyle/>
          <a:p>
            <a:r>
              <a:rPr lang="de-DE" sz="2000" dirty="0">
                <a:latin typeface="+mn-lt"/>
              </a:rPr>
              <a:t>und</a:t>
            </a:r>
          </a:p>
        </p:txBody>
      </p:sp>
      <mc:AlternateContent xmlns:mc="http://schemas.openxmlformats.org/markup-compatibility/2006" xmlns:a14="http://schemas.microsoft.com/office/drawing/2010/main">
        <mc:Choice Requires="a14">
          <p:sp>
            <p:nvSpPr>
              <p:cNvPr id="33" name="Textfeld 32"/>
              <p:cNvSpPr txBox="1"/>
              <p:nvPr/>
            </p:nvSpPr>
            <p:spPr>
              <a:xfrm>
                <a:off x="4453286" y="5379449"/>
                <a:ext cx="2062930" cy="66851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𝑉𝑎𝑟</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𝑌</m:t>
                          </m:r>
                        </m:e>
                      </m:d>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11</m:t>
                          </m:r>
                        </m:num>
                        <m:den>
                          <m:r>
                            <a:rPr lang="de-DE" sz="2000" b="0" i="1" dirty="0" smtClean="0">
                              <a:latin typeface="Cambria Math"/>
                              <a:ea typeface="Cambria Math"/>
                            </a:rPr>
                            <m:t>36</m:t>
                          </m:r>
                        </m:den>
                      </m:f>
                    </m:oMath>
                  </m:oMathPara>
                </a14:m>
                <a:endParaRPr lang="de-DE" sz="2000" dirty="0"/>
              </a:p>
            </p:txBody>
          </p:sp>
        </mc:Choice>
        <mc:Fallback xmlns="">
          <p:sp>
            <p:nvSpPr>
              <p:cNvPr id="33" name="Textfeld 32"/>
              <p:cNvSpPr txBox="1">
                <a:spLocks noRot="1" noChangeAspect="1" noMove="1" noResize="1" noEditPoints="1" noAdjustHandles="1" noChangeArrowheads="1" noChangeShapeType="1" noTextEdit="1"/>
              </p:cNvSpPr>
              <p:nvPr/>
            </p:nvSpPr>
            <p:spPr>
              <a:xfrm>
                <a:off x="4453286" y="5379449"/>
                <a:ext cx="2062930" cy="668516"/>
              </a:xfrm>
              <a:prstGeom prst="rect">
                <a:avLst/>
              </a:prstGeom>
              <a:blipFill rotWithShape="1">
                <a:blip r:embed="rId10"/>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428623364"/>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3" name="Textfeld 12"/>
          <p:cNvSpPr txBox="1"/>
          <p:nvPr/>
        </p:nvSpPr>
        <p:spPr>
          <a:xfrm>
            <a:off x="468313" y="1124744"/>
            <a:ext cx="7686675" cy="400110"/>
          </a:xfrm>
          <a:prstGeom prst="rect">
            <a:avLst/>
          </a:prstGeom>
          <a:noFill/>
        </p:spPr>
        <p:txBody>
          <a:bodyPr wrap="square" rtlCol="0">
            <a:spAutoFit/>
          </a:bodyPr>
          <a:lstStyle/>
          <a:p>
            <a:r>
              <a:rPr lang="de-DE" sz="2000" dirty="0">
                <a:latin typeface="+mn-lt"/>
              </a:rPr>
              <a:t>Kovarianz und Korrelation ergeben sich dann aus:</a:t>
            </a:r>
          </a:p>
        </p:txBody>
      </p:sp>
      <mc:AlternateContent xmlns:mc="http://schemas.openxmlformats.org/markup-compatibility/2006" xmlns:a14="http://schemas.microsoft.com/office/drawing/2010/main">
        <mc:Choice Requires="a14">
          <p:sp>
            <p:nvSpPr>
              <p:cNvPr id="15" name="Textfeld 14"/>
              <p:cNvSpPr txBox="1"/>
              <p:nvPr/>
            </p:nvSpPr>
            <p:spPr>
              <a:xfrm>
                <a:off x="683568" y="1553336"/>
                <a:ext cx="4201157" cy="75642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𝑋𝑌</m:t>
                          </m:r>
                        </m:e>
                      </m:d>
                      <m:r>
                        <a:rPr lang="de-DE" sz="2000" b="0" i="1" dirty="0" smtClean="0">
                          <a:latin typeface="Cambria Math"/>
                          <a:ea typeface="Cambria Math"/>
                        </a:rPr>
                        <m:t>=</m:t>
                      </m:r>
                      <m:nary>
                        <m:naryPr>
                          <m:ctrlPr>
                            <a:rPr lang="de-DE" sz="2000" b="0" i="1" dirty="0" smtClean="0">
                              <a:latin typeface="Cambria Math" panose="02040503050406030204" pitchFamily="18" charset="0"/>
                              <a:ea typeface="Cambria Math"/>
                            </a:rPr>
                          </m:ctrlPr>
                        </m:naryPr>
                        <m:sub>
                          <m:r>
                            <m:rPr>
                              <m:brk m:alnAt="23"/>
                            </m:rPr>
                            <a:rPr lang="de-DE" sz="2000" b="0" i="1" dirty="0" smtClean="0">
                              <a:latin typeface="Cambria Math"/>
                              <a:ea typeface="Cambria Math"/>
                            </a:rPr>
                            <m:t>−</m:t>
                          </m:r>
                          <m:r>
                            <a:rPr lang="de-DE" sz="2000" b="0" i="1" dirty="0" smtClean="0">
                              <a:latin typeface="Cambria Math"/>
                              <a:ea typeface="Cambria Math"/>
                            </a:rPr>
                            <m:t>∞</m:t>
                          </m:r>
                        </m:sub>
                        <m:sup>
                          <m:r>
                            <a:rPr lang="de-DE" sz="2000" b="0" i="1" dirty="0" smtClean="0">
                              <a:latin typeface="Cambria Math"/>
                              <a:ea typeface="Cambria Math"/>
                            </a:rPr>
                            <m:t>∞</m:t>
                          </m:r>
                        </m:sup>
                        <m:e>
                          <m:nary>
                            <m:naryPr>
                              <m:ctrlPr>
                                <a:rPr lang="de-DE" sz="2000" b="0" i="1" dirty="0" smtClean="0">
                                  <a:latin typeface="Cambria Math" panose="02040503050406030204" pitchFamily="18" charset="0"/>
                                  <a:ea typeface="Cambria Math"/>
                                </a:rPr>
                              </m:ctrlPr>
                            </m:naryPr>
                            <m:sub>
                              <m:r>
                                <m:rPr>
                                  <m:brk m:alnAt="23"/>
                                </m:rPr>
                                <a:rPr lang="de-DE" sz="2000" b="0" i="1" dirty="0" smtClean="0">
                                  <a:latin typeface="Cambria Math"/>
                                  <a:ea typeface="Cambria Math"/>
                                </a:rPr>
                                <m:t>−</m:t>
                              </m:r>
                              <m:r>
                                <a:rPr lang="de-DE" sz="2000" b="0" i="1" dirty="0" smtClean="0">
                                  <a:latin typeface="Cambria Math"/>
                                  <a:ea typeface="Cambria Math"/>
                                </a:rPr>
                                <m:t>∞</m:t>
                              </m:r>
                            </m:sub>
                            <m:sup>
                              <m:r>
                                <a:rPr lang="de-DE" sz="2000" b="0" i="1" dirty="0" smtClean="0">
                                  <a:latin typeface="Cambria Math"/>
                                  <a:ea typeface="Cambria Math"/>
                                </a:rPr>
                                <m:t>∞</m:t>
                              </m:r>
                            </m:sup>
                            <m:e>
                              <m:r>
                                <a:rPr lang="de-DE" sz="2000" b="0" i="1" dirty="0" smtClean="0">
                                  <a:latin typeface="Cambria Math"/>
                                  <a:ea typeface="Cambria Math"/>
                                </a:rPr>
                                <m:t>𝑥𝑦</m:t>
                              </m:r>
                              <m:sSub>
                                <m:sSubPr>
                                  <m:ctrlPr>
                                    <a:rPr lang="de-DE" sz="2000" b="0" i="1" dirty="0" smtClean="0">
                                      <a:latin typeface="Cambria Math" panose="02040503050406030204" pitchFamily="18" charset="0"/>
                                      <a:ea typeface="Cambria Math"/>
                                    </a:rPr>
                                  </m:ctrlPr>
                                </m:sSubPr>
                                <m:e>
                                  <m:r>
                                    <a:rPr lang="de-DE" sz="2000" b="0" i="1" dirty="0" smtClean="0">
                                      <a:latin typeface="Cambria Math"/>
                                      <a:ea typeface="Cambria Math"/>
                                    </a:rPr>
                                    <m:t>𝑓</m:t>
                                  </m:r>
                                </m:e>
                                <m:sub>
                                  <m:r>
                                    <a:rPr lang="de-DE" sz="2000" b="0" i="1" dirty="0" smtClean="0">
                                      <a:latin typeface="Cambria Math"/>
                                      <a:ea typeface="Cambria Math"/>
                                    </a:rPr>
                                    <m:t>𝑋𝑌</m:t>
                                  </m:r>
                                </m:sub>
                              </m:sSub>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𝑥</m:t>
                                  </m:r>
                                  <m:r>
                                    <a:rPr lang="de-DE" sz="2000" b="0" i="1" dirty="0" smtClean="0">
                                      <a:latin typeface="Cambria Math"/>
                                      <a:ea typeface="Cambria Math"/>
                                    </a:rPr>
                                    <m:t>,</m:t>
                                  </m:r>
                                  <m:r>
                                    <a:rPr lang="de-DE" sz="2000" b="0" i="1" dirty="0" smtClean="0">
                                      <a:latin typeface="Cambria Math"/>
                                      <a:ea typeface="Cambria Math"/>
                                    </a:rPr>
                                    <m:t>𝑦</m:t>
                                  </m:r>
                                </m:e>
                              </m:d>
                            </m:e>
                          </m:nary>
                          <m:r>
                            <a:rPr lang="de-DE" sz="2000" b="0" i="1" dirty="0" smtClean="0">
                              <a:latin typeface="Cambria Math"/>
                              <a:ea typeface="Cambria Math"/>
                            </a:rPr>
                            <m:t>𝑑𝑦𝑑𝑥</m:t>
                          </m:r>
                        </m:e>
                      </m:nary>
                    </m:oMath>
                  </m:oMathPara>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683568" y="1553336"/>
                <a:ext cx="4201157" cy="756426"/>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475656" y="2309762"/>
                <a:ext cx="4320480" cy="81560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m:t>
                      </m:r>
                      <m:nary>
                        <m:naryPr>
                          <m:ctrlPr>
                            <a:rPr lang="de-DE" sz="2000" b="0" i="1" dirty="0" smtClean="0">
                              <a:latin typeface="Cambria Math" panose="02040503050406030204" pitchFamily="18" charset="0"/>
                              <a:ea typeface="Cambria Math"/>
                            </a:rPr>
                          </m:ctrlPr>
                        </m:naryPr>
                        <m:sub>
                          <m:r>
                            <m:rPr>
                              <m:brk m:alnAt="23"/>
                            </m:rPr>
                            <a:rPr lang="de-DE" sz="2000" b="0" i="1" dirty="0" smtClean="0">
                              <a:latin typeface="Cambria Math"/>
                              <a:ea typeface="Cambria Math"/>
                            </a:rPr>
                            <m:t>0</m:t>
                          </m:r>
                        </m:sub>
                        <m:sup>
                          <m:r>
                            <a:rPr lang="de-DE" sz="2000" b="0" i="1" dirty="0" smtClean="0">
                              <a:latin typeface="Cambria Math"/>
                              <a:ea typeface="Cambria Math"/>
                            </a:rPr>
                            <m:t>1</m:t>
                          </m:r>
                        </m:sup>
                        <m:e>
                          <m:nary>
                            <m:naryPr>
                              <m:ctrlPr>
                                <a:rPr lang="de-DE" sz="2000" b="0" i="1" dirty="0" smtClean="0">
                                  <a:latin typeface="Cambria Math" panose="02040503050406030204" pitchFamily="18" charset="0"/>
                                  <a:ea typeface="Cambria Math"/>
                                </a:rPr>
                              </m:ctrlPr>
                            </m:naryPr>
                            <m:sub>
                              <m:r>
                                <m:rPr>
                                  <m:brk m:alnAt="23"/>
                                </m:rPr>
                                <a:rPr lang="de-DE" sz="2000" b="0" i="1" dirty="0" smtClean="0">
                                  <a:latin typeface="Cambria Math"/>
                                  <a:ea typeface="Cambria Math"/>
                                </a:rPr>
                                <m:t>0</m:t>
                              </m:r>
                            </m:sub>
                            <m:sup>
                              <m:r>
                                <a:rPr lang="de-DE" sz="2000" b="0" i="1" dirty="0" smtClean="0">
                                  <a:latin typeface="Cambria Math"/>
                                  <a:ea typeface="Cambria Math"/>
                                </a:rPr>
                                <m:t>2</m:t>
                              </m:r>
                            </m:sup>
                            <m:e>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0.5</m:t>
                                  </m:r>
                                  <m:sSup>
                                    <m:sSupPr>
                                      <m:ctrlPr>
                                        <a:rPr lang="de-DE" sz="2000" b="0" i="1" dirty="0" smtClean="0">
                                          <a:latin typeface="Cambria Math" panose="02040503050406030204" pitchFamily="18" charset="0"/>
                                          <a:ea typeface="Cambria Math"/>
                                        </a:rPr>
                                      </m:ctrlPr>
                                    </m:sSupPr>
                                    <m:e>
                                      <m:r>
                                        <a:rPr lang="de-DE" sz="2000" b="0" i="1" dirty="0" smtClean="0">
                                          <a:latin typeface="Cambria Math"/>
                                          <a:ea typeface="Cambria Math"/>
                                        </a:rPr>
                                        <m:t>𝑥</m:t>
                                      </m:r>
                                    </m:e>
                                    <m:sup>
                                      <m:r>
                                        <a:rPr lang="de-DE" sz="2000" b="0" i="1" dirty="0" smtClean="0">
                                          <a:latin typeface="Cambria Math"/>
                                          <a:ea typeface="Cambria Math"/>
                                        </a:rPr>
                                        <m:t>2</m:t>
                                      </m:r>
                                    </m:sup>
                                  </m:sSup>
                                  <m:r>
                                    <a:rPr lang="de-DE" sz="2000" b="0" i="1" dirty="0" smtClean="0">
                                      <a:latin typeface="Cambria Math"/>
                                      <a:ea typeface="Cambria Math"/>
                                    </a:rPr>
                                    <m:t>𝑦</m:t>
                                  </m:r>
                                  <m:r>
                                    <a:rPr lang="de-DE" sz="2000" b="0" i="1" dirty="0" smtClean="0">
                                      <a:latin typeface="Cambria Math"/>
                                      <a:ea typeface="Cambria Math"/>
                                    </a:rPr>
                                    <m:t>+0.25</m:t>
                                  </m:r>
                                  <m:r>
                                    <a:rPr lang="de-DE" sz="2000" b="0" i="1" dirty="0" smtClean="0">
                                      <a:latin typeface="Cambria Math"/>
                                      <a:ea typeface="Cambria Math"/>
                                    </a:rPr>
                                    <m:t>𝑥</m:t>
                                  </m:r>
                                  <m:sSup>
                                    <m:sSupPr>
                                      <m:ctrlPr>
                                        <a:rPr lang="de-DE" sz="2000" b="0" i="1" dirty="0" smtClean="0">
                                          <a:latin typeface="Cambria Math" panose="02040503050406030204" pitchFamily="18" charset="0"/>
                                          <a:ea typeface="Cambria Math"/>
                                        </a:rPr>
                                      </m:ctrlPr>
                                    </m:sSupPr>
                                    <m:e>
                                      <m:r>
                                        <a:rPr lang="de-DE" sz="2000" b="0" i="1" dirty="0" smtClean="0">
                                          <a:latin typeface="Cambria Math"/>
                                          <a:ea typeface="Cambria Math"/>
                                        </a:rPr>
                                        <m:t>𝑦</m:t>
                                      </m:r>
                                    </m:e>
                                    <m:sup>
                                      <m:r>
                                        <a:rPr lang="de-DE" sz="2000" b="0" i="1" dirty="0" smtClean="0">
                                          <a:latin typeface="Cambria Math"/>
                                          <a:ea typeface="Cambria Math"/>
                                        </a:rPr>
                                        <m:t>2</m:t>
                                      </m:r>
                                    </m:sup>
                                  </m:sSup>
                                </m:e>
                              </m:d>
                            </m:e>
                          </m:nary>
                          <m:r>
                            <a:rPr lang="de-DE" sz="2000" b="0" i="1" dirty="0" smtClean="0">
                              <a:latin typeface="Cambria Math"/>
                              <a:ea typeface="Cambria Math"/>
                            </a:rPr>
                            <m:t>𝑑𝑦𝑑𝑥</m:t>
                          </m:r>
                        </m:e>
                      </m:nary>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1475656" y="2309762"/>
                <a:ext cx="4320480" cy="81560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475656" y="3117015"/>
                <a:ext cx="4176464" cy="81560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m:t>
                      </m:r>
                      <m:nary>
                        <m:naryPr>
                          <m:ctrlPr>
                            <a:rPr lang="de-DE" sz="2000" i="1" dirty="0">
                              <a:latin typeface="Cambria Math" panose="02040503050406030204" pitchFamily="18" charset="0"/>
                              <a:ea typeface="Cambria Math"/>
                            </a:rPr>
                          </m:ctrlPr>
                        </m:naryPr>
                        <m:sub>
                          <m:r>
                            <m:rPr>
                              <m:brk m:alnAt="23"/>
                            </m:rPr>
                            <a:rPr lang="de-DE" sz="2000" i="1" dirty="0">
                              <a:latin typeface="Cambria Math"/>
                              <a:ea typeface="Cambria Math"/>
                            </a:rPr>
                            <m:t>0</m:t>
                          </m:r>
                        </m:sub>
                        <m:sup>
                          <m:r>
                            <a:rPr lang="de-DE" sz="2000" i="1" dirty="0">
                              <a:latin typeface="Cambria Math"/>
                              <a:ea typeface="Cambria Math"/>
                            </a:rPr>
                            <m:t>1</m:t>
                          </m:r>
                        </m:sup>
                        <m:e>
                          <m:d>
                            <m:dPr>
                              <m:ctrlPr>
                                <a:rPr lang="de-DE" sz="2000" i="1" dirty="0" smtClean="0">
                                  <a:latin typeface="Cambria Math" panose="02040503050406030204" pitchFamily="18" charset="0"/>
                                  <a:ea typeface="Cambria Math"/>
                                </a:rPr>
                              </m:ctrlPr>
                            </m:dPr>
                            <m:e>
                              <m:sSubSup>
                                <m:sSubSupPr>
                                  <m:ctrlPr>
                                    <a:rPr lang="de-DE" sz="2000" i="1" dirty="0">
                                      <a:latin typeface="Cambria Math" panose="02040503050406030204" pitchFamily="18" charset="0"/>
                                      <a:ea typeface="Cambria Math"/>
                                    </a:rPr>
                                  </m:ctrlPr>
                                </m:sSubSupPr>
                                <m:e>
                                  <m:d>
                                    <m:dPr>
                                      <m:begChr m:val="["/>
                                      <m:endChr m:val="]"/>
                                      <m:ctrlPr>
                                        <a:rPr lang="de-DE" sz="2000" i="1" dirty="0">
                                          <a:latin typeface="Cambria Math" panose="02040503050406030204" pitchFamily="18" charset="0"/>
                                          <a:ea typeface="Cambria Math"/>
                                        </a:rPr>
                                      </m:ctrlPr>
                                    </m:dPr>
                                    <m:e>
                                      <m:f>
                                        <m:fPr>
                                          <m:ctrlPr>
                                            <a:rPr lang="de-DE" sz="2000" i="1" dirty="0">
                                              <a:latin typeface="Cambria Math" panose="02040503050406030204" pitchFamily="18" charset="0"/>
                                              <a:ea typeface="Cambria Math"/>
                                            </a:rPr>
                                          </m:ctrlPr>
                                        </m:fPr>
                                        <m:num>
                                          <m:r>
                                            <a:rPr lang="de-DE" sz="2000" i="1" dirty="0">
                                              <a:latin typeface="Cambria Math"/>
                                              <a:ea typeface="Cambria Math"/>
                                            </a:rPr>
                                            <m:t>1</m:t>
                                          </m:r>
                                        </m:num>
                                        <m:den>
                                          <m:r>
                                            <a:rPr lang="de-DE" sz="2000" i="1" dirty="0">
                                              <a:latin typeface="Cambria Math"/>
                                              <a:ea typeface="Cambria Math"/>
                                            </a:rPr>
                                            <m:t>4</m:t>
                                          </m:r>
                                        </m:den>
                                      </m:f>
                                      <m:sSup>
                                        <m:sSupPr>
                                          <m:ctrlPr>
                                            <a:rPr lang="de-DE" sz="2000" i="1" dirty="0">
                                              <a:latin typeface="Cambria Math" panose="02040503050406030204" pitchFamily="18" charset="0"/>
                                              <a:ea typeface="Cambria Math"/>
                                            </a:rPr>
                                          </m:ctrlPr>
                                        </m:sSupPr>
                                        <m:e>
                                          <m:r>
                                            <a:rPr lang="de-DE" sz="2000" i="1" dirty="0">
                                              <a:latin typeface="Cambria Math"/>
                                              <a:ea typeface="Cambria Math"/>
                                            </a:rPr>
                                            <m:t>𝑥</m:t>
                                          </m:r>
                                        </m:e>
                                        <m:sup>
                                          <m:r>
                                            <a:rPr lang="de-DE" sz="2000" i="1" dirty="0">
                                              <a:latin typeface="Cambria Math"/>
                                              <a:ea typeface="Cambria Math"/>
                                            </a:rPr>
                                            <m:t>2</m:t>
                                          </m:r>
                                        </m:sup>
                                      </m:sSup>
                                      <m:sSup>
                                        <m:sSupPr>
                                          <m:ctrlPr>
                                            <a:rPr lang="de-DE" sz="2000" i="1" dirty="0">
                                              <a:latin typeface="Cambria Math" panose="02040503050406030204" pitchFamily="18" charset="0"/>
                                              <a:ea typeface="Cambria Math"/>
                                            </a:rPr>
                                          </m:ctrlPr>
                                        </m:sSupPr>
                                        <m:e>
                                          <m:r>
                                            <a:rPr lang="de-DE" sz="2000" i="1" dirty="0">
                                              <a:latin typeface="Cambria Math"/>
                                              <a:ea typeface="Cambria Math"/>
                                            </a:rPr>
                                            <m:t>𝑦</m:t>
                                          </m:r>
                                        </m:e>
                                        <m:sup>
                                          <m:r>
                                            <a:rPr lang="de-DE" sz="2000" i="1" dirty="0">
                                              <a:latin typeface="Cambria Math"/>
                                              <a:ea typeface="Cambria Math"/>
                                            </a:rPr>
                                            <m:t>2</m:t>
                                          </m:r>
                                        </m:sup>
                                      </m:sSup>
                                      <m:r>
                                        <a:rPr lang="de-DE" sz="2000" i="1" dirty="0">
                                          <a:latin typeface="Cambria Math"/>
                                          <a:ea typeface="Cambria Math"/>
                                        </a:rPr>
                                        <m:t>+</m:t>
                                      </m:r>
                                      <m:f>
                                        <m:fPr>
                                          <m:ctrlPr>
                                            <a:rPr lang="de-DE" sz="2000" i="1" dirty="0">
                                              <a:latin typeface="Cambria Math" panose="02040503050406030204" pitchFamily="18" charset="0"/>
                                              <a:ea typeface="Cambria Math"/>
                                            </a:rPr>
                                          </m:ctrlPr>
                                        </m:fPr>
                                        <m:num>
                                          <m:r>
                                            <a:rPr lang="de-DE" sz="2000" i="1" dirty="0">
                                              <a:latin typeface="Cambria Math"/>
                                              <a:ea typeface="Cambria Math"/>
                                            </a:rPr>
                                            <m:t>1</m:t>
                                          </m:r>
                                        </m:num>
                                        <m:den>
                                          <m:r>
                                            <a:rPr lang="de-DE" sz="2000" i="1" dirty="0">
                                              <a:latin typeface="Cambria Math"/>
                                              <a:ea typeface="Cambria Math"/>
                                            </a:rPr>
                                            <m:t>12</m:t>
                                          </m:r>
                                        </m:den>
                                      </m:f>
                                      <m:r>
                                        <a:rPr lang="de-DE" sz="2000" i="1" dirty="0">
                                          <a:latin typeface="Cambria Math"/>
                                          <a:ea typeface="Cambria Math"/>
                                        </a:rPr>
                                        <m:t>𝑥</m:t>
                                      </m:r>
                                      <m:sSup>
                                        <m:sSupPr>
                                          <m:ctrlPr>
                                            <a:rPr lang="de-DE" sz="2000" i="1" dirty="0">
                                              <a:latin typeface="Cambria Math" panose="02040503050406030204" pitchFamily="18" charset="0"/>
                                              <a:ea typeface="Cambria Math"/>
                                            </a:rPr>
                                          </m:ctrlPr>
                                        </m:sSupPr>
                                        <m:e>
                                          <m:r>
                                            <a:rPr lang="de-DE" sz="2000" i="1" dirty="0">
                                              <a:latin typeface="Cambria Math"/>
                                              <a:ea typeface="Cambria Math"/>
                                            </a:rPr>
                                            <m:t>𝑦</m:t>
                                          </m:r>
                                        </m:e>
                                        <m:sup>
                                          <m:r>
                                            <a:rPr lang="de-DE" sz="2000" i="1" dirty="0">
                                              <a:latin typeface="Cambria Math"/>
                                              <a:ea typeface="Cambria Math"/>
                                            </a:rPr>
                                            <m:t>3</m:t>
                                          </m:r>
                                        </m:sup>
                                      </m:sSup>
                                    </m:e>
                                  </m:d>
                                </m:e>
                                <m:sub>
                                  <m:r>
                                    <a:rPr lang="de-DE" sz="2000" i="1" dirty="0">
                                      <a:latin typeface="Cambria Math"/>
                                      <a:ea typeface="Cambria Math"/>
                                    </a:rPr>
                                    <m:t>𝑦</m:t>
                                  </m:r>
                                  <m:r>
                                    <a:rPr lang="de-DE" sz="2000" i="1" dirty="0">
                                      <a:latin typeface="Cambria Math"/>
                                      <a:ea typeface="Cambria Math"/>
                                    </a:rPr>
                                    <m:t>=0</m:t>
                                  </m:r>
                                </m:sub>
                                <m:sup>
                                  <m:r>
                                    <a:rPr lang="de-DE" sz="2000" i="1" dirty="0">
                                      <a:latin typeface="Cambria Math"/>
                                      <a:ea typeface="Cambria Math"/>
                                    </a:rPr>
                                    <m:t>𝑦</m:t>
                                  </m:r>
                                  <m:r>
                                    <a:rPr lang="de-DE" sz="2000" i="1" dirty="0">
                                      <a:latin typeface="Cambria Math"/>
                                      <a:ea typeface="Cambria Math"/>
                                    </a:rPr>
                                    <m:t>=2</m:t>
                                  </m:r>
                                </m:sup>
                              </m:sSubSup>
                            </m:e>
                          </m:d>
                          <m:r>
                            <a:rPr lang="de-DE" sz="2000" i="1" dirty="0">
                              <a:latin typeface="Cambria Math"/>
                              <a:ea typeface="Cambria Math"/>
                            </a:rPr>
                            <m:t>𝑑𝑥</m:t>
                          </m:r>
                        </m:e>
                      </m:nary>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1475656" y="3117015"/>
                <a:ext cx="4176464" cy="81560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475656" y="3970326"/>
                <a:ext cx="5904656" cy="81560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m:t>
                      </m:r>
                      <m:nary>
                        <m:naryPr>
                          <m:ctrlPr>
                            <a:rPr lang="de-DE" sz="2000" i="1" dirty="0">
                              <a:latin typeface="Cambria Math" panose="02040503050406030204" pitchFamily="18" charset="0"/>
                              <a:ea typeface="Cambria Math"/>
                            </a:rPr>
                          </m:ctrlPr>
                        </m:naryPr>
                        <m:sub>
                          <m:r>
                            <m:rPr>
                              <m:brk m:alnAt="23"/>
                            </m:rPr>
                            <a:rPr lang="de-DE" sz="2000" i="1" dirty="0">
                              <a:latin typeface="Cambria Math"/>
                              <a:ea typeface="Cambria Math"/>
                            </a:rPr>
                            <m:t>0</m:t>
                          </m:r>
                        </m:sub>
                        <m:sup>
                          <m:r>
                            <a:rPr lang="de-DE" sz="2000" i="1" dirty="0">
                              <a:latin typeface="Cambria Math"/>
                              <a:ea typeface="Cambria Math"/>
                            </a:rPr>
                            <m:t>1</m:t>
                          </m:r>
                        </m:sup>
                        <m:e>
                          <m:d>
                            <m:dPr>
                              <m:ctrlPr>
                                <a:rPr lang="de-DE" sz="2000" i="1" dirty="0" smtClean="0">
                                  <a:latin typeface="Cambria Math" panose="02040503050406030204" pitchFamily="18" charset="0"/>
                                  <a:ea typeface="Cambria Math"/>
                                </a:rPr>
                              </m:ctrlPr>
                            </m:dPr>
                            <m:e>
                              <m:sSup>
                                <m:sSupPr>
                                  <m:ctrlPr>
                                    <a:rPr lang="de-DE" sz="2000" i="1" dirty="0" smtClean="0">
                                      <a:latin typeface="Cambria Math" panose="02040503050406030204" pitchFamily="18" charset="0"/>
                                      <a:ea typeface="Cambria Math"/>
                                    </a:rPr>
                                  </m:ctrlPr>
                                </m:sSupPr>
                                <m:e>
                                  <m:r>
                                    <a:rPr lang="de-DE" sz="2000" b="0" i="1" dirty="0" smtClean="0">
                                      <a:latin typeface="Cambria Math"/>
                                      <a:ea typeface="Cambria Math"/>
                                    </a:rPr>
                                    <m:t>𝑥</m:t>
                                  </m:r>
                                </m:e>
                                <m:sup>
                                  <m:r>
                                    <a:rPr lang="de-DE" sz="2000" b="0" i="1" dirty="0" smtClean="0">
                                      <a:latin typeface="Cambria Math"/>
                                      <a:ea typeface="Cambria Math"/>
                                    </a:rPr>
                                    <m:t>2</m:t>
                                  </m:r>
                                </m:sup>
                              </m:sSup>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2</m:t>
                                  </m:r>
                                </m:num>
                                <m:den>
                                  <m:r>
                                    <a:rPr lang="de-DE" sz="2000" b="0" i="1" dirty="0" smtClean="0">
                                      <a:latin typeface="Cambria Math"/>
                                      <a:ea typeface="Cambria Math"/>
                                    </a:rPr>
                                    <m:t>3</m:t>
                                  </m:r>
                                </m:den>
                              </m:f>
                              <m:r>
                                <a:rPr lang="de-DE" sz="2000" b="0" i="1" dirty="0" smtClean="0">
                                  <a:latin typeface="Cambria Math"/>
                                  <a:ea typeface="Cambria Math"/>
                                </a:rPr>
                                <m:t>𝑥</m:t>
                              </m:r>
                            </m:e>
                          </m:d>
                          <m:r>
                            <a:rPr lang="de-DE" sz="2000" i="1" dirty="0">
                              <a:latin typeface="Cambria Math"/>
                              <a:ea typeface="Cambria Math"/>
                            </a:rPr>
                            <m:t>𝑑𝑥</m:t>
                          </m:r>
                        </m:e>
                      </m:nary>
                      <m:r>
                        <a:rPr lang="de-DE" sz="2000" b="0" i="1" dirty="0" smtClean="0">
                          <a:latin typeface="Cambria Math"/>
                          <a:ea typeface="Cambria Math"/>
                        </a:rPr>
                        <m:t>=</m:t>
                      </m:r>
                      <m:sSubSup>
                        <m:sSubSupPr>
                          <m:ctrlPr>
                            <a:rPr lang="de-DE" sz="2000" i="1" dirty="0">
                              <a:latin typeface="Cambria Math" panose="02040503050406030204" pitchFamily="18" charset="0"/>
                              <a:ea typeface="Cambria Math"/>
                            </a:rPr>
                          </m:ctrlPr>
                        </m:sSubSupPr>
                        <m:e>
                          <m:d>
                            <m:dPr>
                              <m:begChr m:val="["/>
                              <m:endChr m:val="]"/>
                              <m:ctrlPr>
                                <a:rPr lang="de-DE" sz="2000" i="1" dirty="0">
                                  <a:latin typeface="Cambria Math" panose="02040503050406030204" pitchFamily="18" charset="0"/>
                                  <a:ea typeface="Cambria Math"/>
                                </a:rPr>
                              </m:ctrlPr>
                            </m:dPr>
                            <m:e>
                              <m:f>
                                <m:fPr>
                                  <m:ctrlPr>
                                    <a:rPr lang="de-DE" sz="2000" i="1" dirty="0">
                                      <a:latin typeface="Cambria Math" panose="02040503050406030204" pitchFamily="18" charset="0"/>
                                      <a:ea typeface="Cambria Math"/>
                                    </a:rPr>
                                  </m:ctrlPr>
                                </m:fPr>
                                <m:num>
                                  <m:r>
                                    <a:rPr lang="de-DE" sz="2000" i="1" dirty="0">
                                      <a:latin typeface="Cambria Math"/>
                                      <a:ea typeface="Cambria Math"/>
                                    </a:rPr>
                                    <m:t>1</m:t>
                                  </m:r>
                                </m:num>
                                <m:den>
                                  <m:r>
                                    <a:rPr lang="de-DE" sz="2000" b="0" i="1" dirty="0" smtClean="0">
                                      <a:latin typeface="Cambria Math"/>
                                      <a:ea typeface="Cambria Math"/>
                                    </a:rPr>
                                    <m:t>3</m:t>
                                  </m:r>
                                </m:den>
                              </m:f>
                              <m:sSup>
                                <m:sSupPr>
                                  <m:ctrlPr>
                                    <a:rPr lang="de-DE" sz="2000" i="1" dirty="0">
                                      <a:latin typeface="Cambria Math" panose="02040503050406030204" pitchFamily="18" charset="0"/>
                                      <a:ea typeface="Cambria Math"/>
                                    </a:rPr>
                                  </m:ctrlPr>
                                </m:sSupPr>
                                <m:e>
                                  <m:r>
                                    <a:rPr lang="de-DE" sz="2000" i="1" dirty="0">
                                      <a:latin typeface="Cambria Math"/>
                                      <a:ea typeface="Cambria Math"/>
                                    </a:rPr>
                                    <m:t>𝑥</m:t>
                                  </m:r>
                                </m:e>
                                <m:sup>
                                  <m:r>
                                    <a:rPr lang="de-DE" sz="2000" b="0" i="1" dirty="0" smtClean="0">
                                      <a:latin typeface="Cambria Math"/>
                                      <a:ea typeface="Cambria Math"/>
                                    </a:rPr>
                                    <m:t>3</m:t>
                                  </m:r>
                                </m:sup>
                              </m:sSup>
                              <m:r>
                                <a:rPr lang="de-DE" sz="2000" i="1" dirty="0">
                                  <a:latin typeface="Cambria Math"/>
                                  <a:ea typeface="Cambria Math"/>
                                </a:rPr>
                                <m:t>+</m:t>
                              </m:r>
                              <m:f>
                                <m:fPr>
                                  <m:ctrlPr>
                                    <a:rPr lang="de-DE" sz="2000" i="1" dirty="0">
                                      <a:latin typeface="Cambria Math" panose="02040503050406030204" pitchFamily="18" charset="0"/>
                                      <a:ea typeface="Cambria Math"/>
                                    </a:rPr>
                                  </m:ctrlPr>
                                </m:fPr>
                                <m:num>
                                  <m:r>
                                    <a:rPr lang="de-DE" sz="2000" i="1" dirty="0">
                                      <a:latin typeface="Cambria Math"/>
                                      <a:ea typeface="Cambria Math"/>
                                    </a:rPr>
                                    <m:t>1</m:t>
                                  </m:r>
                                </m:num>
                                <m:den>
                                  <m:r>
                                    <a:rPr lang="de-DE" sz="2000" i="1" dirty="0">
                                      <a:latin typeface="Cambria Math"/>
                                      <a:ea typeface="Cambria Math"/>
                                    </a:rPr>
                                    <m:t>3</m:t>
                                  </m:r>
                                </m:den>
                              </m:f>
                              <m:sSup>
                                <m:sSupPr>
                                  <m:ctrlPr>
                                    <a:rPr lang="de-DE" sz="2000" i="1" dirty="0">
                                      <a:latin typeface="Cambria Math" panose="02040503050406030204" pitchFamily="18" charset="0"/>
                                      <a:ea typeface="Cambria Math"/>
                                    </a:rPr>
                                  </m:ctrlPr>
                                </m:sSupPr>
                                <m:e>
                                  <m:r>
                                    <a:rPr lang="de-DE" sz="2000" b="0" i="1" dirty="0" smtClean="0">
                                      <a:latin typeface="Cambria Math"/>
                                      <a:ea typeface="Cambria Math"/>
                                    </a:rPr>
                                    <m:t>𝑥</m:t>
                                  </m:r>
                                </m:e>
                                <m:sup>
                                  <m:r>
                                    <a:rPr lang="de-DE" sz="2000" b="0" i="1" dirty="0" smtClean="0">
                                      <a:latin typeface="Cambria Math"/>
                                      <a:ea typeface="Cambria Math"/>
                                    </a:rPr>
                                    <m:t>2</m:t>
                                  </m:r>
                                </m:sup>
                              </m:sSup>
                            </m:e>
                          </m:d>
                        </m:e>
                        <m:sub>
                          <m:r>
                            <a:rPr lang="de-DE" sz="2000" i="1" dirty="0">
                              <a:latin typeface="Cambria Math"/>
                              <a:ea typeface="Cambria Math"/>
                            </a:rPr>
                            <m:t>0</m:t>
                          </m:r>
                        </m:sub>
                        <m:sup>
                          <m:r>
                            <a:rPr lang="de-DE" sz="2000" b="0" i="1" dirty="0" smtClean="0">
                              <a:latin typeface="Cambria Math"/>
                              <a:ea typeface="Cambria Math"/>
                            </a:rPr>
                            <m:t>1</m:t>
                          </m:r>
                        </m:sup>
                      </m:sSubSup>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2</m:t>
                          </m:r>
                        </m:num>
                        <m:den>
                          <m:r>
                            <a:rPr lang="de-DE" sz="2000" b="0" i="1" dirty="0" smtClean="0">
                              <a:latin typeface="Cambria Math"/>
                              <a:ea typeface="Cambria Math"/>
                            </a:rPr>
                            <m:t>3</m:t>
                          </m:r>
                        </m:den>
                      </m:f>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1475656" y="3970326"/>
                <a:ext cx="5904656" cy="815608"/>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675246" y="4785934"/>
                <a:ext cx="7272808"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  </m:t>
                      </m:r>
                      <m:r>
                        <a:rPr lang="de-DE" sz="2000" b="0" i="1" dirty="0" smtClean="0">
                          <a:latin typeface="Cambria Math"/>
                          <a:ea typeface="Cambria Math"/>
                        </a:rPr>
                        <m:t>𝐶𝑜𝑣</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r>
                            <a:rPr lang="de-DE" sz="2000" b="0" i="1" dirty="0" smtClean="0">
                              <a:latin typeface="Cambria Math"/>
                              <a:ea typeface="Cambria Math"/>
                            </a:rPr>
                            <m:t>,</m:t>
                          </m:r>
                          <m:r>
                            <a:rPr lang="de-DE" sz="2000" b="0" i="1" dirty="0" smtClean="0">
                              <a:latin typeface="Cambria Math"/>
                              <a:ea typeface="Cambria Math"/>
                            </a:rPr>
                            <m:t>𝑌</m:t>
                          </m:r>
                        </m:e>
                      </m:d>
                      <m:r>
                        <a:rPr lang="de-DE" sz="2000" b="0" i="1" dirty="0" smtClean="0">
                          <a:latin typeface="Cambria Math"/>
                          <a:ea typeface="Cambria Math"/>
                        </a:rPr>
                        <m:t>=</m:t>
                      </m:r>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𝑋𝑌</m:t>
                          </m:r>
                        </m:e>
                      </m:d>
                      <m:r>
                        <a:rPr lang="de-DE" sz="2000" b="0" i="1" dirty="0" smtClean="0">
                          <a:latin typeface="Cambria Math"/>
                          <a:ea typeface="Cambria Math"/>
                        </a:rPr>
                        <m:t>−</m:t>
                      </m:r>
                      <m:r>
                        <a:rPr lang="de-DE" sz="2000" i="1" dirty="0">
                          <a:latin typeface="Cambria Math"/>
                          <a:ea typeface="Cambria Math"/>
                        </a:rPr>
                        <m:t>𝐸</m:t>
                      </m:r>
                      <m:d>
                        <m:dPr>
                          <m:ctrlPr>
                            <a:rPr lang="de-DE" sz="2000" i="1" dirty="0">
                              <a:latin typeface="Cambria Math" panose="02040503050406030204" pitchFamily="18" charset="0"/>
                              <a:ea typeface="Cambria Math"/>
                            </a:rPr>
                          </m:ctrlPr>
                        </m:dPr>
                        <m:e>
                          <m:r>
                            <a:rPr lang="de-DE" sz="2000" i="1" dirty="0">
                              <a:latin typeface="Cambria Math"/>
                              <a:ea typeface="Cambria Math"/>
                            </a:rPr>
                            <m:t>𝑋</m:t>
                          </m:r>
                        </m:e>
                      </m:d>
                      <m:r>
                        <a:rPr lang="de-DE" sz="2000" i="1" dirty="0">
                          <a:latin typeface="Cambria Math"/>
                          <a:ea typeface="Cambria Math"/>
                        </a:rPr>
                        <m:t>𝐸</m:t>
                      </m:r>
                      <m:d>
                        <m:dPr>
                          <m:ctrlPr>
                            <a:rPr lang="de-DE" sz="2000" i="1" dirty="0">
                              <a:latin typeface="Cambria Math" panose="02040503050406030204" pitchFamily="18" charset="0"/>
                              <a:ea typeface="Cambria Math"/>
                            </a:rPr>
                          </m:ctrlPr>
                        </m:dPr>
                        <m:e>
                          <m:r>
                            <a:rPr lang="de-DE" sz="2000" i="1" dirty="0">
                              <a:latin typeface="Cambria Math"/>
                              <a:ea typeface="Cambria Math"/>
                            </a:rPr>
                            <m:t>𝑌</m:t>
                          </m:r>
                        </m:e>
                      </m:d>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2</m:t>
                          </m:r>
                        </m:num>
                        <m:den>
                          <m:r>
                            <a:rPr lang="de-DE" sz="2000" b="0" i="1" dirty="0" smtClean="0">
                              <a:latin typeface="Cambria Math"/>
                              <a:ea typeface="Cambria Math"/>
                            </a:rPr>
                            <m:t>3</m:t>
                          </m:r>
                        </m:den>
                      </m:f>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7</m:t>
                          </m:r>
                        </m:num>
                        <m:den>
                          <m:r>
                            <a:rPr lang="de-DE" sz="2000" b="0" i="1" dirty="0" smtClean="0">
                              <a:latin typeface="Cambria Math"/>
                              <a:ea typeface="Cambria Math"/>
                            </a:rPr>
                            <m:t>12</m:t>
                          </m:r>
                        </m:den>
                      </m:f>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7</m:t>
                          </m:r>
                        </m:num>
                        <m:den>
                          <m:r>
                            <a:rPr lang="de-DE" sz="2000" b="0" i="1" dirty="0" smtClean="0">
                              <a:latin typeface="Cambria Math"/>
                              <a:ea typeface="Cambria Math"/>
                            </a:rPr>
                            <m:t>6</m:t>
                          </m:r>
                        </m:den>
                      </m:f>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1</m:t>
                          </m:r>
                        </m:num>
                        <m:den>
                          <m:r>
                            <a:rPr lang="de-DE" sz="2000" b="0" i="1" dirty="0" smtClean="0">
                              <a:latin typeface="Cambria Math"/>
                              <a:ea typeface="Cambria Math"/>
                            </a:rPr>
                            <m:t>72</m:t>
                          </m:r>
                        </m:den>
                      </m:f>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675246" y="4785934"/>
                <a:ext cx="7272808" cy="697114"/>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683568" y="5503214"/>
                <a:ext cx="7776864" cy="8188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  </m:t>
                      </m:r>
                      <m:sSub>
                        <m:sSubPr>
                          <m:ctrlPr>
                            <a:rPr lang="de-DE" sz="2000" b="0" i="1" dirty="0" smtClean="0">
                              <a:latin typeface="Cambria Math" panose="02040503050406030204" pitchFamily="18" charset="0"/>
                              <a:ea typeface="Cambria Math"/>
                            </a:rPr>
                          </m:ctrlPr>
                        </m:sSubPr>
                        <m:e>
                          <m:r>
                            <a:rPr lang="de-DE" sz="2000" i="1" dirty="0">
                              <a:latin typeface="Cambria Math"/>
                              <a:ea typeface="Cambria Math"/>
                            </a:rPr>
                            <m:t>𝜌</m:t>
                          </m:r>
                        </m:e>
                        <m:sub>
                          <m:r>
                            <a:rPr lang="de-DE" sz="2000" b="0" i="1" dirty="0" smtClean="0">
                              <a:latin typeface="Cambria Math"/>
                              <a:ea typeface="Cambria Math"/>
                            </a:rPr>
                            <m:t>𝑋𝑌</m:t>
                          </m:r>
                        </m:sub>
                      </m:sSub>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𝐶𝑜𝑣</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r>
                                <a:rPr lang="de-DE" sz="2000" b="0" i="1" dirty="0" smtClean="0">
                                  <a:latin typeface="Cambria Math"/>
                                  <a:ea typeface="Cambria Math"/>
                                </a:rPr>
                                <m:t>,</m:t>
                              </m:r>
                              <m:r>
                                <a:rPr lang="de-DE" sz="2000" b="0" i="1" dirty="0" smtClean="0">
                                  <a:latin typeface="Cambria Math"/>
                                  <a:ea typeface="Cambria Math"/>
                                </a:rPr>
                                <m:t>𝑌</m:t>
                              </m:r>
                            </m:e>
                          </m:d>
                        </m:num>
                        <m:den>
                          <m:rad>
                            <m:radPr>
                              <m:degHide m:val="on"/>
                              <m:ctrlPr>
                                <a:rPr lang="de-DE" sz="2000" b="0" i="1" dirty="0" smtClean="0">
                                  <a:latin typeface="Cambria Math" panose="02040503050406030204" pitchFamily="18" charset="0"/>
                                  <a:ea typeface="Cambria Math"/>
                                </a:rPr>
                              </m:ctrlPr>
                            </m:radPr>
                            <m:deg/>
                            <m:e>
                              <m:r>
                                <a:rPr lang="de-DE" sz="2000" b="0" i="1" dirty="0" smtClean="0">
                                  <a:latin typeface="Cambria Math"/>
                                  <a:ea typeface="Cambria Math"/>
                                </a:rPr>
                                <m:t>𝑉𝑎𝑟</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e>
                              </m:d>
                              <m:r>
                                <a:rPr lang="de-DE" sz="2000" i="1" dirty="0">
                                  <a:latin typeface="Cambria Math"/>
                                  <a:ea typeface="Cambria Math"/>
                                </a:rPr>
                                <m:t>𝑉𝑎𝑟</m:t>
                              </m:r>
                              <m:d>
                                <m:dPr>
                                  <m:ctrlPr>
                                    <a:rPr lang="de-DE" sz="2000" i="1" dirty="0">
                                      <a:latin typeface="Cambria Math" panose="02040503050406030204" pitchFamily="18" charset="0"/>
                                      <a:ea typeface="Cambria Math"/>
                                    </a:rPr>
                                  </m:ctrlPr>
                                </m:dPr>
                                <m:e>
                                  <m:r>
                                    <a:rPr lang="de-DE" sz="2000" b="0" i="1" dirty="0" smtClean="0">
                                      <a:latin typeface="Cambria Math"/>
                                      <a:ea typeface="Cambria Math"/>
                                    </a:rPr>
                                    <m:t>𝑌</m:t>
                                  </m:r>
                                </m:e>
                              </m:d>
                            </m:e>
                          </m:rad>
                        </m:den>
                      </m:f>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m:t>
                          </m:r>
                          <m:f>
                            <m:fPr>
                              <m:type m:val="lin"/>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1</m:t>
                              </m:r>
                            </m:num>
                            <m:den>
                              <m:r>
                                <a:rPr lang="de-DE" sz="2000" b="0" i="1" dirty="0" smtClean="0">
                                  <a:latin typeface="Cambria Math"/>
                                  <a:ea typeface="Cambria Math"/>
                                </a:rPr>
                                <m:t>72</m:t>
                              </m:r>
                            </m:den>
                          </m:f>
                        </m:num>
                        <m:den>
                          <m:rad>
                            <m:radPr>
                              <m:degHide m:val="on"/>
                              <m:ctrlPr>
                                <a:rPr lang="de-DE" sz="2000" b="0" i="1" dirty="0" smtClean="0">
                                  <a:latin typeface="Cambria Math" panose="02040503050406030204" pitchFamily="18" charset="0"/>
                                  <a:ea typeface="Cambria Math"/>
                                </a:rPr>
                              </m:ctrlPr>
                            </m:radPr>
                            <m:deg/>
                            <m:e>
                              <m:f>
                                <m:fPr>
                                  <m:type m:val="lin"/>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11</m:t>
                                  </m:r>
                                </m:num>
                                <m:den>
                                  <m:r>
                                    <a:rPr lang="de-DE" sz="2000" b="0" i="1" dirty="0" smtClean="0">
                                      <a:latin typeface="Cambria Math"/>
                                      <a:ea typeface="Cambria Math"/>
                                    </a:rPr>
                                    <m:t>144×</m:t>
                                  </m:r>
                                  <m:f>
                                    <m:fPr>
                                      <m:type m:val="lin"/>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11</m:t>
                                      </m:r>
                                    </m:num>
                                    <m:den>
                                      <m:r>
                                        <a:rPr lang="de-DE" sz="2000" b="0" i="1" dirty="0" smtClean="0">
                                          <a:latin typeface="Cambria Math"/>
                                          <a:ea typeface="Cambria Math"/>
                                        </a:rPr>
                                        <m:t>36</m:t>
                                      </m:r>
                                    </m:den>
                                  </m:f>
                                </m:den>
                              </m:f>
                            </m:e>
                          </m:rad>
                        </m:den>
                      </m:f>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1</m:t>
                          </m:r>
                        </m:num>
                        <m:den>
                          <m:r>
                            <a:rPr lang="de-DE" sz="2000" b="0" i="1" dirty="0" smtClean="0">
                              <a:latin typeface="Cambria Math"/>
                              <a:ea typeface="Cambria Math"/>
                            </a:rPr>
                            <m:t>11</m:t>
                          </m:r>
                        </m:den>
                      </m:f>
                      <m:r>
                        <a:rPr lang="de-DE" sz="2000" b="0" i="1" dirty="0" smtClean="0">
                          <a:latin typeface="Cambria Math"/>
                          <a:ea typeface="Cambria Math"/>
                        </a:rPr>
                        <m:t>≈−0.0909</m:t>
                      </m:r>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683568" y="5503214"/>
                <a:ext cx="7776864" cy="818814"/>
              </a:xfrm>
              <a:prstGeom prst="rect">
                <a:avLst/>
              </a:prstGeom>
              <a:blipFill rotWithShape="1">
                <a:blip r:embed="rId8"/>
                <a:stretch>
                  <a:fillRect/>
                </a:stretch>
              </a:blipFill>
            </p:spPr>
            <p:txBody>
              <a:bodyPr/>
              <a:lstStyle/>
              <a:p>
                <a:r>
                  <a:rPr lang="de-DE">
                    <a:noFill/>
                  </a:rPr>
                  <a:t> </a:t>
                </a:r>
              </a:p>
            </p:txBody>
          </p:sp>
        </mc:Fallback>
      </mc:AlternateContent>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481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83492555"/>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036268"/>
            <a:ext cx="439336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Theoretische Regressionskoeffizienten</a:t>
            </a:r>
          </a:p>
        </p:txBody>
      </p:sp>
      <p:sp>
        <p:nvSpPr>
          <p:cNvPr id="7" name="Textfeld 6"/>
          <p:cNvSpPr txBox="1">
            <a:spLocks noChangeArrowheads="1"/>
          </p:cNvSpPr>
          <p:nvPr/>
        </p:nvSpPr>
        <p:spPr bwMode="auto">
          <a:xfrm>
            <a:off x="468313" y="1623493"/>
            <a:ext cx="77760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und Notation </a:t>
            </a:r>
            <a:r>
              <a:rPr lang="de-DE" sz="2000" dirty="0">
                <a:solidFill>
                  <a:srgbClr val="0070C0"/>
                </a:solidFill>
                <a:latin typeface="+mn-lt"/>
              </a:rPr>
              <a:t>●</a:t>
            </a:r>
            <a:endParaRPr lang="de-DE" sz="2000" b="1" dirty="0">
              <a:solidFill>
                <a:srgbClr val="0070C0"/>
              </a:solidFill>
              <a:latin typeface="+mn-lt"/>
            </a:endParaRPr>
          </a:p>
        </p:txBody>
      </p:sp>
      <p:sp>
        <p:nvSpPr>
          <p:cNvPr id="9" name="Rechteck 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6666" y="2223258"/>
            <a:ext cx="7581900" cy="3733800"/>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482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051808807"/>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483</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Interpretationen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a:spLocks noChangeArrowheads="1"/>
          </p:cNvSpPr>
          <p:nvPr/>
        </p:nvSpPr>
        <p:spPr bwMode="auto">
          <a:xfrm>
            <a:off x="457200" y="4395112"/>
            <a:ext cx="532782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D2-c fortgesetzt </a:t>
            </a:r>
            <a:r>
              <a:rPr lang="de-DE" sz="2000" dirty="0">
                <a:solidFill>
                  <a:srgbClr val="0070C0"/>
                </a:solidFill>
                <a:latin typeface="+mn-lt"/>
              </a:rPr>
              <a:t>● </a:t>
            </a:r>
            <a:r>
              <a:rPr lang="de-DE" sz="2000" dirty="0">
                <a:latin typeface="+mn-lt"/>
              </a:rPr>
              <a:t>(vgl. </a:t>
            </a:r>
            <a:r>
              <a:rPr lang="de-DE" sz="2000">
                <a:latin typeface="+mn-lt"/>
              </a:rPr>
              <a:t>Folie 474 </a:t>
            </a:r>
            <a:r>
              <a:rPr lang="de-DE" sz="2000" dirty="0">
                <a:latin typeface="+mn-lt"/>
              </a:rPr>
              <a:t>ff.)</a:t>
            </a:r>
            <a:endParaRPr lang="de-DE" sz="2000" b="1" dirty="0">
              <a:latin typeface="+mn-lt"/>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2" name="Textfeld 11"/>
              <p:cNvSpPr txBox="1"/>
              <p:nvPr/>
            </p:nvSpPr>
            <p:spPr>
              <a:xfrm>
                <a:off x="651595" y="4817234"/>
                <a:ext cx="3926917" cy="74424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a:ea typeface="Cambria Math"/>
                                    </a:rPr>
                                    <m:t>𝛽</m:t>
                                  </m:r>
                                </m:e>
                              </m:acc>
                            </m:e>
                          </m:acc>
                        </m:e>
                        <m:sub>
                          <m:r>
                            <a:rPr lang="de-DE" sz="2000" b="0" i="1" dirty="0" smtClean="0">
                              <a:latin typeface="Cambria Math"/>
                              <a:ea typeface="Cambria Math"/>
                            </a:rPr>
                            <m:t>1</m:t>
                          </m:r>
                        </m:sub>
                      </m:sSub>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𝐶𝑜𝑣</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r>
                                <a:rPr lang="de-DE" sz="2000" b="0" i="1" dirty="0" smtClean="0">
                                  <a:latin typeface="Cambria Math"/>
                                  <a:ea typeface="Cambria Math"/>
                                </a:rPr>
                                <m:t>,</m:t>
                              </m:r>
                              <m:r>
                                <a:rPr lang="de-DE" sz="2000" b="0" i="1" dirty="0" smtClean="0">
                                  <a:latin typeface="Cambria Math"/>
                                  <a:ea typeface="Cambria Math"/>
                                </a:rPr>
                                <m:t>𝑌</m:t>
                              </m:r>
                            </m:e>
                          </m:d>
                        </m:num>
                        <m:den>
                          <m:r>
                            <a:rPr lang="de-DE" sz="2000" b="0" i="1" dirty="0" smtClean="0">
                              <a:latin typeface="Cambria Math"/>
                              <a:ea typeface="Cambria Math"/>
                            </a:rPr>
                            <m:t>𝑉𝑎𝑟</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e>
                          </m:d>
                        </m:den>
                      </m:f>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0.13</m:t>
                          </m:r>
                        </m:num>
                        <m:den>
                          <m:r>
                            <a:rPr lang="de-DE" sz="2000" b="0" i="1" dirty="0" smtClean="0">
                              <a:latin typeface="Cambria Math"/>
                              <a:ea typeface="Cambria Math"/>
                            </a:rPr>
                            <m:t>0.51</m:t>
                          </m:r>
                        </m:den>
                      </m:f>
                      <m:r>
                        <a:rPr lang="de-DE" sz="2000" b="0" i="1" dirty="0" smtClean="0">
                          <a:latin typeface="Cambria Math"/>
                          <a:ea typeface="Cambria Math"/>
                        </a:rPr>
                        <m:t>≈0.2549</m:t>
                      </m:r>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651595" y="4817234"/>
                <a:ext cx="3926917" cy="744243"/>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651595" y="5509753"/>
                <a:ext cx="5815024"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a:ea typeface="Cambria Math"/>
                                    </a:rPr>
                                    <m:t>𝛽</m:t>
                                  </m:r>
                                </m:e>
                              </m:acc>
                            </m:e>
                          </m:acc>
                        </m:e>
                        <m:sub>
                          <m:r>
                            <a:rPr lang="de-DE" sz="2000" b="0" i="1" dirty="0" smtClean="0">
                              <a:latin typeface="Cambria Math"/>
                              <a:ea typeface="Cambria Math"/>
                            </a:rPr>
                            <m:t>0</m:t>
                          </m:r>
                        </m:sub>
                      </m:sSub>
                      <m:r>
                        <a:rPr lang="de-DE" sz="2000" b="0" i="1" dirty="0" smtClean="0">
                          <a:latin typeface="Cambria Math"/>
                          <a:ea typeface="Cambria Math"/>
                        </a:rPr>
                        <m:t>=</m:t>
                      </m:r>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𝑌</m:t>
                          </m:r>
                        </m:e>
                      </m:d>
                      <m:r>
                        <a:rPr lang="de-DE" sz="2000" b="0" i="1" dirty="0" smtClean="0">
                          <a:latin typeface="Cambria Math"/>
                          <a:ea typeface="Cambria Math"/>
                        </a:rPr>
                        <m:t>−</m:t>
                      </m:r>
                      <m:sSub>
                        <m:sSubPr>
                          <m:ctrlPr>
                            <a:rPr lang="de-DE" sz="2000" i="1" dirty="0">
                              <a:latin typeface="Cambria Math" panose="02040503050406030204" pitchFamily="18" charset="0"/>
                              <a:ea typeface="Cambria Math"/>
                            </a:rPr>
                          </m:ctrlPr>
                        </m:sSubPr>
                        <m:e>
                          <m:acc>
                            <m:accPr>
                              <m:chr m:val="̅"/>
                              <m:ctrlPr>
                                <a:rPr lang="de-DE" sz="2000" i="1" dirty="0">
                                  <a:latin typeface="Cambria Math" panose="02040503050406030204" pitchFamily="18" charset="0"/>
                                  <a:ea typeface="Cambria Math"/>
                                </a:rPr>
                              </m:ctrlPr>
                            </m:acc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𝛽</m:t>
                                  </m:r>
                                </m:e>
                              </m:acc>
                            </m:e>
                          </m:acc>
                        </m:e>
                        <m:sub>
                          <m:r>
                            <a:rPr lang="de-DE" sz="2000" i="1" dirty="0">
                              <a:latin typeface="Cambria Math"/>
                              <a:ea typeface="Cambria Math"/>
                            </a:rPr>
                            <m:t>1</m:t>
                          </m:r>
                        </m:sub>
                      </m:sSub>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e>
                      </m:d>
                      <m:r>
                        <a:rPr lang="de-DE" sz="2000" b="0" i="1" dirty="0" smtClean="0">
                          <a:latin typeface="Cambria Math"/>
                          <a:ea typeface="Cambria Math"/>
                        </a:rPr>
                        <m:t>=1.2−</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0.13</m:t>
                          </m:r>
                        </m:num>
                        <m:den>
                          <m:r>
                            <a:rPr lang="de-DE" sz="2000" b="0" i="1" dirty="0" smtClean="0">
                              <a:latin typeface="Cambria Math"/>
                              <a:ea typeface="Cambria Math"/>
                            </a:rPr>
                            <m:t>0.51</m:t>
                          </m:r>
                        </m:den>
                      </m:f>
                      <m:r>
                        <a:rPr lang="de-DE" sz="2000" b="0" i="1" dirty="0" smtClean="0">
                          <a:latin typeface="Cambria Math"/>
                          <a:ea typeface="Cambria Math"/>
                        </a:rPr>
                        <m:t>×1.3≈0.8686</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651595" y="5509753"/>
                <a:ext cx="5815024" cy="670568"/>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238053" y="6224345"/>
                <a:ext cx="3621992" cy="4084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m:t>
                      </m:r>
                      <m:acc>
                        <m:accPr>
                          <m:chr m:val="̅"/>
                          <m:ctrlPr>
                            <a:rPr lang="de-DE" sz="2000" i="1" dirty="0">
                              <a:latin typeface="Cambria Math" panose="02040503050406030204" pitchFamily="18" charset="0"/>
                              <a:ea typeface="Cambria Math"/>
                            </a:rPr>
                          </m:ctrlPr>
                        </m:acc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𝑦</m:t>
                              </m:r>
                            </m:e>
                          </m:acc>
                        </m:e>
                      </m:acc>
                      <m:d>
                        <m:dPr>
                          <m:ctrlPr>
                            <a:rPr lang="de-DE" sz="2000" i="1" dirty="0" smtClean="0">
                              <a:latin typeface="Cambria Math" panose="02040503050406030204" pitchFamily="18" charset="0"/>
                              <a:ea typeface="Cambria Math"/>
                            </a:rPr>
                          </m:ctrlPr>
                        </m:dPr>
                        <m:e>
                          <m:r>
                            <a:rPr lang="de-DE" sz="2000" b="0" i="1" dirty="0" smtClean="0">
                              <a:latin typeface="Cambria Math"/>
                              <a:ea typeface="Cambria Math"/>
                            </a:rPr>
                            <m:t>𝑥</m:t>
                          </m:r>
                        </m:e>
                      </m:d>
                      <m:r>
                        <a:rPr lang="de-DE" sz="2000" b="0" i="1" dirty="0" smtClean="0">
                          <a:latin typeface="Cambria Math"/>
                          <a:ea typeface="Cambria Math"/>
                        </a:rPr>
                        <m:t>=0.8686+0.2549</m:t>
                      </m:r>
                      <m:r>
                        <a:rPr lang="de-DE" sz="2000" b="0" i="1" dirty="0" smtClean="0">
                          <a:latin typeface="Cambria Math"/>
                          <a:ea typeface="Cambria Math"/>
                        </a:rPr>
                        <m:t>𝑥</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238053" y="6224345"/>
                <a:ext cx="3621992" cy="408445"/>
              </a:xfrm>
              <a:prstGeom prst="rect">
                <a:avLst/>
              </a:prstGeom>
              <a:blipFill>
                <a:blip r:embed="rId5"/>
                <a:stretch>
                  <a:fillRect t="-1493" b="-10448"/>
                </a:stretch>
              </a:blipFill>
            </p:spPr>
            <p:txBody>
              <a:bodyPr/>
              <a:lstStyle/>
              <a:p>
                <a:r>
                  <a:rPr lang="en-US">
                    <a:noFill/>
                  </a:rPr>
                  <a:t> </a:t>
                </a:r>
              </a:p>
            </p:txBody>
          </p:sp>
        </mc:Fallback>
      </mc:AlternateContent>
      <p:pic>
        <p:nvPicPr>
          <p:cNvPr id="2" name="Grafik 1"/>
          <p:cNvPicPr>
            <a:picLocks noChangeAspect="1"/>
          </p:cNvPicPr>
          <p:nvPr/>
        </p:nvPicPr>
        <p:blipFill>
          <a:blip r:embed="rId6"/>
          <a:stretch>
            <a:fillRect/>
          </a:stretch>
        </p:blipFill>
        <p:spPr>
          <a:xfrm>
            <a:off x="468313" y="1560242"/>
            <a:ext cx="7600950" cy="2752725"/>
          </a:xfrm>
          <a:prstGeom prst="rect">
            <a:avLst/>
          </a:prstGeom>
        </p:spPr>
      </p:pic>
    </p:spTree>
    <p:extLst>
      <p:ext uri="{BB962C8B-B14F-4D97-AF65-F5344CB8AC3E}">
        <p14:creationId xmlns:p14="http://schemas.microsoft.com/office/powerpoint/2010/main" val="2515635113"/>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484</a:t>
            </a:r>
            <a:endParaRPr lang="de-DE" sz="8000" b="1" dirty="0">
              <a:solidFill>
                <a:schemeClr val="tx1"/>
              </a:solidFill>
              <a:latin typeface="+mj-lt"/>
            </a:endParaRPr>
          </a:p>
        </p:txBody>
      </p:sp>
      <p:sp>
        <p:nvSpPr>
          <p:cNvPr id="6" name="Textfeld 5"/>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D2-d fortgesetzt </a:t>
            </a:r>
            <a:r>
              <a:rPr lang="de-DE" sz="2000" dirty="0">
                <a:solidFill>
                  <a:srgbClr val="0070C0"/>
                </a:solidFill>
                <a:latin typeface="+mn-lt"/>
              </a:rPr>
              <a:t>●  </a:t>
            </a:r>
            <a:r>
              <a:rPr lang="de-DE" sz="2000" dirty="0">
                <a:latin typeface="+mn-lt"/>
              </a:rPr>
              <a:t>(vgl. </a:t>
            </a:r>
            <a:r>
              <a:rPr lang="de-DE" sz="2000">
                <a:latin typeface="+mn-lt"/>
              </a:rPr>
              <a:t>Folie 478)</a:t>
            </a:r>
            <a:endParaRPr lang="de-DE" sz="2000" b="1" dirty="0">
              <a:solidFill>
                <a:srgbClr val="0070C0"/>
              </a:solidFill>
              <a:latin typeface="+mn-lt"/>
            </a:endParaRPr>
          </a:p>
        </p:txBody>
      </p:sp>
      <p:sp>
        <p:nvSpPr>
          <p:cNvPr id="8" name="Textfeld 7"/>
          <p:cNvSpPr txBox="1">
            <a:spLocks noChangeArrowheads="1"/>
          </p:cNvSpPr>
          <p:nvPr/>
        </p:nvSpPr>
        <p:spPr bwMode="auto">
          <a:xfrm>
            <a:off x="468312" y="2148825"/>
            <a:ext cx="568786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S2-a fortgesetzt </a:t>
            </a:r>
            <a:r>
              <a:rPr lang="de-DE" sz="2000" dirty="0">
                <a:solidFill>
                  <a:srgbClr val="0070C0"/>
                </a:solidFill>
                <a:latin typeface="+mn-lt"/>
              </a:rPr>
              <a:t>●  </a:t>
            </a:r>
            <a:r>
              <a:rPr lang="de-DE" sz="2000" dirty="0">
                <a:latin typeface="+mn-lt"/>
              </a:rPr>
              <a:t>(vgl. </a:t>
            </a:r>
            <a:r>
              <a:rPr lang="de-DE" sz="2000">
                <a:latin typeface="+mn-lt"/>
              </a:rPr>
              <a:t>Folie 479 </a:t>
            </a:r>
            <a:r>
              <a:rPr lang="de-DE" sz="2000" dirty="0">
                <a:latin typeface="+mn-lt"/>
              </a:rPr>
              <a:t>ff.)</a:t>
            </a:r>
            <a:endParaRPr lang="de-DE" sz="2000" b="1" dirty="0">
              <a:solidFill>
                <a:srgbClr val="0070C0"/>
              </a:solidFill>
              <a:latin typeface="+mn-lt"/>
            </a:endParaRPr>
          </a:p>
        </p:txBody>
      </p:sp>
      <p:sp>
        <p:nvSpPr>
          <p:cNvPr id="28" name="Rechteck 2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9" name="Textfeld 28"/>
              <p:cNvSpPr txBox="1"/>
              <p:nvPr/>
            </p:nvSpPr>
            <p:spPr>
              <a:xfrm>
                <a:off x="1030684" y="1524854"/>
                <a:ext cx="1309452" cy="45781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a:ea typeface="Cambria Math"/>
                                    </a:rPr>
                                    <m:t>𝛽</m:t>
                                  </m:r>
                                </m:e>
                              </m:acc>
                            </m:e>
                          </m:acc>
                        </m:e>
                        <m:sub>
                          <m:r>
                            <a:rPr lang="de-DE" sz="2000" b="0" i="1" dirty="0" smtClean="0">
                              <a:latin typeface="Cambria Math"/>
                              <a:ea typeface="Cambria Math"/>
                            </a:rPr>
                            <m:t>1</m:t>
                          </m:r>
                        </m:sub>
                      </m:sSub>
                      <m:r>
                        <a:rPr lang="de-DE" sz="2000" b="0" i="1" dirty="0" smtClean="0">
                          <a:latin typeface="Cambria Math"/>
                          <a:ea typeface="Cambria Math"/>
                        </a:rPr>
                        <m:t>=0,</m:t>
                      </m:r>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030684" y="1524854"/>
                <a:ext cx="1309452" cy="457818"/>
              </a:xfrm>
              <a:prstGeom prst="rect">
                <a:avLst/>
              </a:prstGeom>
              <a:blipFill rotWithShape="1">
                <a:blip r:embed="rId3"/>
                <a:stretch>
                  <a:fillRect l="-1860" b="-14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2037691" y="1524854"/>
                <a:ext cx="2191433" cy="45781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a:ea typeface="Cambria Math"/>
                                    </a:rPr>
                                    <m:t>𝛽</m:t>
                                  </m:r>
                                </m:e>
                              </m:acc>
                            </m:e>
                          </m:acc>
                        </m:e>
                        <m:sub>
                          <m:r>
                            <a:rPr lang="de-DE" sz="2000" b="0" i="1" dirty="0" smtClean="0">
                              <a:latin typeface="Cambria Math"/>
                              <a:ea typeface="Cambria Math"/>
                            </a:rPr>
                            <m:t>0</m:t>
                          </m:r>
                        </m:sub>
                      </m:sSub>
                      <m:r>
                        <a:rPr lang="de-DE" sz="2000" b="0" i="1" dirty="0" smtClean="0">
                          <a:latin typeface="Cambria Math"/>
                          <a:ea typeface="Cambria Math"/>
                        </a:rPr>
                        <m:t>=</m:t>
                      </m:r>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𝑌</m:t>
                          </m:r>
                        </m:e>
                      </m:d>
                      <m:r>
                        <a:rPr lang="de-DE" sz="2000" b="0" i="1" dirty="0" smtClean="0">
                          <a:latin typeface="Cambria Math"/>
                          <a:ea typeface="Cambria Math"/>
                        </a:rPr>
                        <m:t>=1.4</m:t>
                      </m:r>
                    </m:oMath>
                  </m:oMathPara>
                </a14:m>
                <a:endParaRPr lang="de-DE" sz="2000" dirty="0">
                  <a:solidFill>
                    <a:schemeClr val="tx1"/>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2037691" y="1524854"/>
                <a:ext cx="2191433" cy="457818"/>
              </a:xfrm>
              <a:prstGeom prst="rect">
                <a:avLst/>
              </a:prstGeom>
              <a:blipFill rotWithShape="1">
                <a:blip r:embed="rId4"/>
                <a:stretch>
                  <a:fillRect l="-1111" b="-14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963153" y="2658598"/>
                <a:ext cx="5337039" cy="74058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a:ea typeface="Cambria Math"/>
                                    </a:rPr>
                                    <m:t>𝛽</m:t>
                                  </m:r>
                                </m:e>
                              </m:acc>
                            </m:e>
                          </m:acc>
                        </m:e>
                        <m:sub>
                          <m:r>
                            <a:rPr lang="de-DE" sz="2000" b="0" i="1" dirty="0" smtClean="0">
                              <a:latin typeface="Cambria Math"/>
                              <a:ea typeface="Cambria Math"/>
                            </a:rPr>
                            <m:t>1</m:t>
                          </m:r>
                        </m:sub>
                      </m:sSub>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𝐶𝑜𝑣</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r>
                                <a:rPr lang="de-DE" sz="2000" b="0" i="1" dirty="0" smtClean="0">
                                  <a:latin typeface="Cambria Math"/>
                                  <a:ea typeface="Cambria Math"/>
                                </a:rPr>
                                <m:t>,</m:t>
                              </m:r>
                              <m:r>
                                <a:rPr lang="de-DE" sz="2000" b="0" i="1" dirty="0" smtClean="0">
                                  <a:latin typeface="Cambria Math"/>
                                  <a:ea typeface="Cambria Math"/>
                                </a:rPr>
                                <m:t>𝑌</m:t>
                              </m:r>
                            </m:e>
                          </m:d>
                        </m:num>
                        <m:den>
                          <m:r>
                            <a:rPr lang="de-DE" sz="2000" b="0" i="1" dirty="0" smtClean="0">
                              <a:latin typeface="Cambria Math"/>
                              <a:ea typeface="Cambria Math"/>
                            </a:rPr>
                            <m:t>𝑉𝑎𝑟</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e>
                          </m:d>
                        </m:den>
                      </m:f>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m:t>
                          </m:r>
                          <m:f>
                            <m:fPr>
                              <m:type m:val="lin"/>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1</m:t>
                              </m:r>
                            </m:num>
                            <m:den>
                              <m:r>
                                <a:rPr lang="de-DE" sz="2000" b="0" i="1" dirty="0" smtClean="0">
                                  <a:latin typeface="Cambria Math"/>
                                  <a:ea typeface="Cambria Math"/>
                                </a:rPr>
                                <m:t>72</m:t>
                              </m:r>
                            </m:den>
                          </m:f>
                        </m:num>
                        <m:den>
                          <m:f>
                            <m:fPr>
                              <m:type m:val="lin"/>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11</m:t>
                              </m:r>
                            </m:num>
                            <m:den>
                              <m:r>
                                <a:rPr lang="de-DE" sz="2000" b="0" i="1" dirty="0" smtClean="0">
                                  <a:latin typeface="Cambria Math"/>
                                  <a:ea typeface="Cambria Math"/>
                                </a:rPr>
                                <m:t>144</m:t>
                              </m:r>
                            </m:den>
                          </m:f>
                        </m:den>
                      </m:f>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2</m:t>
                          </m:r>
                        </m:num>
                        <m:den>
                          <m:r>
                            <a:rPr lang="de-DE" sz="2000" b="0" i="1" dirty="0" smtClean="0">
                              <a:latin typeface="Cambria Math"/>
                              <a:ea typeface="Cambria Math"/>
                            </a:rPr>
                            <m:t>11</m:t>
                          </m:r>
                        </m:den>
                      </m:f>
                      <m:r>
                        <a:rPr lang="de-DE" sz="2000" b="0" i="1" dirty="0" smtClean="0">
                          <a:latin typeface="Cambria Math"/>
                          <a:ea typeface="Cambria Math"/>
                        </a:rPr>
                        <m:t>≈−0.1818</m:t>
                      </m:r>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963153" y="2658598"/>
                <a:ext cx="5337039" cy="740587"/>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995226" y="3408518"/>
                <a:ext cx="5815024"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a:ea typeface="Cambria Math"/>
                                    </a:rPr>
                                    <m:t>𝛽</m:t>
                                  </m:r>
                                </m:e>
                              </m:acc>
                            </m:e>
                          </m:acc>
                        </m:e>
                        <m:sub>
                          <m:r>
                            <a:rPr lang="de-DE" sz="2000" b="0" i="1" dirty="0" smtClean="0">
                              <a:latin typeface="Cambria Math"/>
                              <a:ea typeface="Cambria Math"/>
                            </a:rPr>
                            <m:t>0</m:t>
                          </m:r>
                        </m:sub>
                      </m:sSub>
                      <m:r>
                        <a:rPr lang="de-DE" sz="2000" b="0" i="1" dirty="0" smtClean="0">
                          <a:latin typeface="Cambria Math"/>
                          <a:ea typeface="Cambria Math"/>
                        </a:rPr>
                        <m:t>=</m:t>
                      </m:r>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𝑌</m:t>
                          </m:r>
                        </m:e>
                      </m:d>
                      <m:r>
                        <a:rPr lang="de-DE" sz="2000" b="0" i="1" dirty="0" smtClean="0">
                          <a:latin typeface="Cambria Math"/>
                          <a:ea typeface="Cambria Math"/>
                        </a:rPr>
                        <m:t>−</m:t>
                      </m:r>
                      <m:sSub>
                        <m:sSubPr>
                          <m:ctrlPr>
                            <a:rPr lang="de-DE" sz="2000" i="1" dirty="0">
                              <a:latin typeface="Cambria Math" panose="02040503050406030204" pitchFamily="18" charset="0"/>
                              <a:ea typeface="Cambria Math"/>
                            </a:rPr>
                          </m:ctrlPr>
                        </m:sSubPr>
                        <m:e>
                          <m:acc>
                            <m:accPr>
                              <m:chr m:val="̅"/>
                              <m:ctrlPr>
                                <a:rPr lang="de-DE" sz="2000" i="1" dirty="0">
                                  <a:latin typeface="Cambria Math" panose="02040503050406030204" pitchFamily="18" charset="0"/>
                                  <a:ea typeface="Cambria Math"/>
                                </a:rPr>
                              </m:ctrlPr>
                            </m:acc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𝛽</m:t>
                                  </m:r>
                                </m:e>
                              </m:acc>
                            </m:e>
                          </m:acc>
                        </m:e>
                        <m:sub>
                          <m:r>
                            <a:rPr lang="de-DE" sz="2000" i="1" dirty="0">
                              <a:latin typeface="Cambria Math"/>
                              <a:ea typeface="Cambria Math"/>
                            </a:rPr>
                            <m:t>1</m:t>
                          </m:r>
                        </m:sub>
                      </m:sSub>
                      <m:r>
                        <a:rPr lang="de-DE" sz="2000" b="0" i="1" dirty="0" smtClean="0">
                          <a:latin typeface="Cambria Math"/>
                          <a:ea typeface="Cambria Math"/>
                        </a:rPr>
                        <m:t>𝐸</m:t>
                      </m:r>
                      <m:d>
                        <m:dPr>
                          <m:ctrlPr>
                            <a:rPr lang="de-DE" sz="2000" b="0" i="1" dirty="0" smtClean="0">
                              <a:latin typeface="Cambria Math" panose="02040503050406030204" pitchFamily="18" charset="0"/>
                              <a:ea typeface="Cambria Math"/>
                            </a:rPr>
                          </m:ctrlPr>
                        </m:dPr>
                        <m:e>
                          <m:r>
                            <a:rPr lang="de-DE" sz="2000" b="0" i="1" dirty="0" smtClean="0">
                              <a:latin typeface="Cambria Math"/>
                              <a:ea typeface="Cambria Math"/>
                            </a:rPr>
                            <m:t>𝑋</m:t>
                          </m:r>
                        </m:e>
                      </m:d>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7</m:t>
                          </m:r>
                        </m:num>
                        <m:den>
                          <m:r>
                            <a:rPr lang="de-DE" sz="2000" b="0" i="1" dirty="0" smtClean="0">
                              <a:latin typeface="Cambria Math"/>
                              <a:ea typeface="Cambria Math"/>
                            </a:rPr>
                            <m:t>6</m:t>
                          </m:r>
                        </m:den>
                      </m:f>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2</m:t>
                          </m:r>
                        </m:num>
                        <m:den>
                          <m:r>
                            <a:rPr lang="de-DE" sz="2000" b="0" i="1" dirty="0" smtClean="0">
                              <a:latin typeface="Cambria Math"/>
                              <a:ea typeface="Cambria Math"/>
                            </a:rPr>
                            <m:t>11</m:t>
                          </m:r>
                        </m:den>
                      </m:f>
                      <m:r>
                        <a:rPr lang="de-DE" sz="2000" b="0" i="1" dirty="0" smtClean="0">
                          <a:latin typeface="Cambria Math"/>
                          <a:ea typeface="Cambria Math"/>
                        </a:rPr>
                        <m:t>×</m:t>
                      </m:r>
                      <m:f>
                        <m:fPr>
                          <m:ctrlPr>
                            <a:rPr lang="de-DE" sz="2000" b="0" i="1" dirty="0" smtClean="0">
                              <a:latin typeface="Cambria Math" panose="02040503050406030204" pitchFamily="18" charset="0"/>
                              <a:ea typeface="Cambria Math"/>
                            </a:rPr>
                          </m:ctrlPr>
                        </m:fPr>
                        <m:num>
                          <m:r>
                            <a:rPr lang="de-DE" sz="2000" b="0" i="1" dirty="0" smtClean="0">
                              <a:latin typeface="Cambria Math"/>
                              <a:ea typeface="Cambria Math"/>
                            </a:rPr>
                            <m:t>7</m:t>
                          </m:r>
                        </m:num>
                        <m:den>
                          <m:r>
                            <a:rPr lang="de-DE" sz="2000" b="0" i="1" dirty="0" smtClean="0">
                              <a:latin typeface="Cambria Math"/>
                              <a:ea typeface="Cambria Math"/>
                            </a:rPr>
                            <m:t>12</m:t>
                          </m:r>
                        </m:den>
                      </m:f>
                      <m:r>
                        <a:rPr lang="de-DE" sz="2000" b="0" i="1" dirty="0" smtClean="0">
                          <a:latin typeface="Cambria Math"/>
                          <a:ea typeface="Cambria Math"/>
                        </a:rPr>
                        <m:t>≈1.0606</m:t>
                      </m:r>
                    </m:oMath>
                  </m:oMathPara>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995226" y="3408518"/>
                <a:ext cx="5815024" cy="697114"/>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1403523" y="4194870"/>
                <a:ext cx="3621992" cy="4084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latin typeface="Cambria Math"/>
                          <a:ea typeface="Cambria Math"/>
                        </a:rPr>
                        <m:t>⇒</m:t>
                      </m:r>
                      <m:acc>
                        <m:accPr>
                          <m:chr m:val="̅"/>
                          <m:ctrlPr>
                            <a:rPr lang="de-DE" sz="2000" i="1" dirty="0">
                              <a:latin typeface="Cambria Math" panose="02040503050406030204" pitchFamily="18" charset="0"/>
                              <a:ea typeface="Cambria Math"/>
                            </a:rPr>
                          </m:ctrlPr>
                        </m:acc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𝑦</m:t>
                              </m:r>
                            </m:e>
                          </m:acc>
                        </m:e>
                      </m:acc>
                      <m:d>
                        <m:dPr>
                          <m:ctrlPr>
                            <a:rPr lang="de-DE" sz="2000" i="1" dirty="0" smtClean="0">
                              <a:latin typeface="Cambria Math" panose="02040503050406030204" pitchFamily="18" charset="0"/>
                              <a:ea typeface="Cambria Math"/>
                            </a:rPr>
                          </m:ctrlPr>
                        </m:dPr>
                        <m:e>
                          <m:r>
                            <a:rPr lang="de-DE" sz="2000" b="0" i="1" dirty="0" smtClean="0">
                              <a:latin typeface="Cambria Math"/>
                              <a:ea typeface="Cambria Math"/>
                            </a:rPr>
                            <m:t>𝑥</m:t>
                          </m:r>
                        </m:e>
                      </m:d>
                      <m:r>
                        <a:rPr lang="de-DE" sz="2000" b="0" i="1" dirty="0" smtClean="0">
                          <a:latin typeface="Cambria Math"/>
                          <a:ea typeface="Cambria Math"/>
                        </a:rPr>
                        <m:t>=1.0606−0.1818</m:t>
                      </m:r>
                      <m:r>
                        <a:rPr lang="de-DE" sz="2000" b="0" i="1" dirty="0" smtClean="0">
                          <a:latin typeface="Cambria Math"/>
                          <a:ea typeface="Cambria Math"/>
                        </a:rPr>
                        <m:t>𝑥</m:t>
                      </m:r>
                    </m:oMath>
                  </m:oMathPara>
                </a14:m>
                <a:endParaRPr lang="de-DE" sz="2000" dirty="0">
                  <a:solidFill>
                    <a:schemeClr val="tx1"/>
                  </a:solidFill>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1403523" y="4194870"/>
                <a:ext cx="3621992" cy="408445"/>
              </a:xfrm>
              <a:prstGeom prst="rect">
                <a:avLst/>
              </a:prstGeom>
              <a:blipFill rotWithShape="1">
                <a:blip r:embed="rId7"/>
                <a:stretch>
                  <a:fillRect t="-1493" b="-8955"/>
                </a:stretch>
              </a:blipFill>
            </p:spPr>
            <p:txBody>
              <a:bodyPr/>
              <a:lstStyle/>
              <a:p>
                <a:r>
                  <a:rPr lang="de-DE">
                    <a:noFill/>
                  </a:rPr>
                  <a:t> </a:t>
                </a:r>
              </a:p>
            </p:txBody>
          </p:sp>
        </mc:Fallback>
      </mc:AlternateContent>
    </p:spTree>
    <p:extLst>
      <p:ext uri="{BB962C8B-B14F-4D97-AF65-F5344CB8AC3E}">
        <p14:creationId xmlns:p14="http://schemas.microsoft.com/office/powerpoint/2010/main" val="1900554679"/>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68312" y="981075"/>
            <a:ext cx="633593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7.2.3 Spezifische Eigenschaften theoretischer Kennwerte</a:t>
            </a:r>
          </a:p>
        </p:txBody>
      </p:sp>
      <p:sp>
        <p:nvSpPr>
          <p:cNvPr id="12" name="Textfeld 9"/>
          <p:cNvSpPr txBox="1">
            <a:spLocks noChangeArrowheads="1"/>
          </p:cNvSpPr>
          <p:nvPr/>
        </p:nvSpPr>
        <p:spPr bwMode="auto">
          <a:xfrm>
            <a:off x="467545" y="2204864"/>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Minimumeigenschaft des Erwartungswertes </a:t>
            </a:r>
            <a:r>
              <a:rPr lang="de-DE" sz="2000" dirty="0">
                <a:solidFill>
                  <a:srgbClr val="0070C0"/>
                </a:solidFill>
                <a:latin typeface="+mn-lt"/>
              </a:rPr>
              <a:t>●</a:t>
            </a:r>
            <a:endParaRPr lang="de-DE" sz="2000" b="1" dirty="0">
              <a:solidFill>
                <a:srgbClr val="0070C0"/>
              </a:solidFill>
              <a:latin typeface="+mn-lt"/>
            </a:endParaRPr>
          </a:p>
        </p:txBody>
      </p:sp>
      <p:sp>
        <p:nvSpPr>
          <p:cNvPr id="13" name="Textfeld 9"/>
          <p:cNvSpPr txBox="1">
            <a:spLocks noChangeArrowheads="1"/>
          </p:cNvSpPr>
          <p:nvPr/>
        </p:nvSpPr>
        <p:spPr bwMode="auto">
          <a:xfrm>
            <a:off x="471836" y="1628800"/>
            <a:ext cx="510827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Minimumeigenschaften von Lagekennwerten</a:t>
            </a: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485</a:t>
            </a:r>
            <a:endParaRPr lang="de-DE" sz="8000" b="1" dirty="0">
              <a:solidFill>
                <a:schemeClr val="tx1"/>
              </a:solidFill>
              <a:latin typeface="+mj-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0" name="Textfeld 19"/>
          <p:cNvSpPr txBox="1"/>
          <p:nvPr/>
        </p:nvSpPr>
        <p:spPr>
          <a:xfrm>
            <a:off x="379460" y="4881814"/>
            <a:ext cx="2628292" cy="400110"/>
          </a:xfrm>
          <a:prstGeom prst="rect">
            <a:avLst/>
          </a:prstGeom>
          <a:noFill/>
        </p:spPr>
        <p:txBody>
          <a:bodyPr wrap="square" rtlCol="0">
            <a:spAutoFit/>
          </a:bodyPr>
          <a:lstStyle/>
          <a:p>
            <a:r>
              <a:rPr lang="de-DE" sz="2000" dirty="0">
                <a:latin typeface="+mn-lt"/>
              </a:rPr>
              <a:t>Empirisches Pendant: </a:t>
            </a:r>
          </a:p>
        </p:txBody>
      </p:sp>
      <mc:AlternateContent xmlns:mc="http://schemas.openxmlformats.org/markup-compatibility/2006" xmlns:a14="http://schemas.microsoft.com/office/drawing/2010/main">
        <mc:Choice Requires="a14">
          <p:sp>
            <p:nvSpPr>
              <p:cNvPr id="23" name="Textfeld 22"/>
              <p:cNvSpPr txBox="1"/>
              <p:nvPr/>
            </p:nvSpPr>
            <p:spPr>
              <a:xfrm>
                <a:off x="2911492" y="4615555"/>
                <a:ext cx="3963971" cy="932628"/>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i="1" smtClean="0">
                                  <a:solidFill>
                                    <a:schemeClr val="tx1"/>
                                  </a:solidFill>
                                  <a:latin typeface="Cambria Math" panose="02040503050406030204" pitchFamily="18" charset="0"/>
                                </a:rPr>
                              </m:ctrlPr>
                            </m:sSupPr>
                            <m:e>
                              <m:d>
                                <m:dPr>
                                  <m:ctrlPr>
                                    <a:rPr lang="de-DE" sz="2000" i="1" smtClean="0">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e>
                            <m:sup>
                              <m:r>
                                <a:rPr lang="de-DE" sz="2000" b="0" i="1" smtClean="0">
                                  <a:solidFill>
                                    <a:schemeClr val="tx1"/>
                                  </a:solidFill>
                                  <a:latin typeface="Cambria Math"/>
                                </a:rPr>
                                <m:t>2</m:t>
                              </m:r>
                            </m:sup>
                          </m:sSup>
                        </m:e>
                      </m:nary>
                      <m:r>
                        <a:rPr lang="de-DE" sz="200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m:t>
                                  </m:r>
                                  <m:r>
                                    <a:rPr lang="de-DE" sz="2000" b="0" i="1" smtClean="0">
                                      <a:solidFill>
                                        <a:schemeClr val="tx1"/>
                                      </a:solidFill>
                                      <a:latin typeface="Cambria Math"/>
                                    </a:rPr>
                                    <m:t>𝑐</m:t>
                                  </m:r>
                                </m:e>
                              </m:d>
                            </m:e>
                            <m:sup>
                              <m:r>
                                <a:rPr lang="de-DE" sz="2000" i="1">
                                  <a:solidFill>
                                    <a:schemeClr val="tx1"/>
                                  </a:solidFill>
                                  <a:latin typeface="Cambria Math"/>
                                </a:rPr>
                                <m:t>2</m:t>
                              </m:r>
                            </m:sup>
                          </m:sSup>
                        </m:e>
                      </m:nary>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2911492" y="4615555"/>
                <a:ext cx="3963971" cy="932628"/>
              </a:xfrm>
              <a:prstGeom prst="rect">
                <a:avLst/>
              </a:prstGeom>
              <a:blipFill>
                <a:blip r:embed="rId3"/>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4"/>
          <a:stretch>
            <a:fillRect/>
          </a:stretch>
        </p:blipFill>
        <p:spPr>
          <a:xfrm>
            <a:off x="467545" y="2724234"/>
            <a:ext cx="7591425" cy="1724025"/>
          </a:xfrm>
          <a:prstGeom prst="rect">
            <a:avLst/>
          </a:prstGeom>
        </p:spPr>
      </p:pic>
    </p:spTree>
    <p:extLst>
      <p:ext uri="{BB962C8B-B14F-4D97-AF65-F5344CB8AC3E}">
        <p14:creationId xmlns:p14="http://schemas.microsoft.com/office/powerpoint/2010/main" val="347656280"/>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Textfeld 9"/>
          <p:cNvSpPr txBox="1">
            <a:spLocks noChangeArrowheads="1"/>
          </p:cNvSpPr>
          <p:nvPr/>
        </p:nvSpPr>
        <p:spPr bwMode="auto">
          <a:xfrm>
            <a:off x="471836" y="1052736"/>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Minimumeigenschaft des </a:t>
            </a:r>
            <a:r>
              <a:rPr lang="de-DE" sz="2000" b="1" dirty="0" err="1">
                <a:solidFill>
                  <a:srgbClr val="0070C0"/>
                </a:solidFill>
                <a:latin typeface="+mn-lt"/>
              </a:rPr>
              <a:t>Medians</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486</a:t>
            </a:r>
            <a:endParaRPr lang="de-DE" sz="8000" b="1" dirty="0">
              <a:solidFill>
                <a:schemeClr val="tx1"/>
              </a:solidFill>
              <a:latin typeface="+mj-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6" name="Textfeld 15"/>
          <p:cNvSpPr txBox="1"/>
          <p:nvPr/>
        </p:nvSpPr>
        <p:spPr>
          <a:xfrm>
            <a:off x="441929" y="3777749"/>
            <a:ext cx="2628292" cy="400110"/>
          </a:xfrm>
          <a:prstGeom prst="rect">
            <a:avLst/>
          </a:prstGeom>
          <a:noFill/>
        </p:spPr>
        <p:txBody>
          <a:bodyPr wrap="square" rtlCol="0">
            <a:spAutoFit/>
          </a:bodyPr>
          <a:lstStyle/>
          <a:p>
            <a:r>
              <a:rPr lang="de-DE" sz="2000" dirty="0">
                <a:latin typeface="+mn-lt"/>
              </a:rPr>
              <a:t>Empirisches Pendant: </a:t>
            </a:r>
          </a:p>
        </p:txBody>
      </p:sp>
      <mc:AlternateContent xmlns:mc="http://schemas.openxmlformats.org/markup-compatibility/2006" xmlns:a14="http://schemas.microsoft.com/office/drawing/2010/main">
        <mc:Choice Requires="a14">
          <p:sp>
            <p:nvSpPr>
              <p:cNvPr id="2" name="Textfeld 1"/>
              <p:cNvSpPr txBox="1"/>
              <p:nvPr/>
            </p:nvSpPr>
            <p:spPr>
              <a:xfrm>
                <a:off x="2968422" y="3511490"/>
                <a:ext cx="3963971" cy="932628"/>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begChr m:val="|"/>
                              <m:endChr m:val="|"/>
                              <m:ctrlPr>
                                <a:rPr lang="de-DE" sz="2000" i="1" smtClean="0">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0.5</m:t>
                                  </m:r>
                                </m:sub>
                              </m:sSub>
                            </m:e>
                          </m:d>
                        </m:e>
                      </m:nary>
                      <m:r>
                        <a:rPr lang="de-DE" sz="200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d>
                            <m:dPr>
                              <m:begChr m:val="|"/>
                              <m:endChr m:val="|"/>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r>
                                <a:rPr lang="de-DE" sz="2000" i="1">
                                  <a:solidFill>
                                    <a:schemeClr val="tx1"/>
                                  </a:solidFill>
                                  <a:latin typeface="Cambria Math"/>
                                </a:rPr>
                                <m:t>−</m:t>
                              </m:r>
                              <m:r>
                                <a:rPr lang="de-DE" sz="2000" b="0" i="1" smtClean="0">
                                  <a:solidFill>
                                    <a:schemeClr val="tx1"/>
                                  </a:solidFill>
                                  <a:latin typeface="Cambria Math"/>
                                </a:rPr>
                                <m:t>𝑐</m:t>
                              </m:r>
                            </m:e>
                          </m:d>
                        </m:e>
                      </m:nary>
                    </m:oMath>
                  </m:oMathPara>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2968422" y="3511490"/>
                <a:ext cx="3963971" cy="932628"/>
              </a:xfrm>
              <a:prstGeom prst="rect">
                <a:avLst/>
              </a:prstGeom>
              <a:blipFill>
                <a:blip r:embed="rId3"/>
                <a:stretch>
                  <a:fillRect/>
                </a:stretch>
              </a:blipFill>
            </p:spPr>
            <p:txBody>
              <a:bodyPr/>
              <a:lstStyle/>
              <a:p>
                <a:r>
                  <a:rPr lang="en-US">
                    <a:noFill/>
                  </a:rPr>
                  <a:t> </a:t>
                </a:r>
              </a:p>
            </p:txBody>
          </p:sp>
        </mc:Fallback>
      </mc:AlternateContent>
      <p:pic>
        <p:nvPicPr>
          <p:cNvPr id="3" name="Grafik 2"/>
          <p:cNvPicPr>
            <a:picLocks noChangeAspect="1"/>
          </p:cNvPicPr>
          <p:nvPr/>
        </p:nvPicPr>
        <p:blipFill>
          <a:blip r:embed="rId4"/>
          <a:stretch>
            <a:fillRect/>
          </a:stretch>
        </p:blipFill>
        <p:spPr>
          <a:xfrm>
            <a:off x="457200" y="1625498"/>
            <a:ext cx="7562850" cy="857250"/>
          </a:xfrm>
          <a:prstGeom prst="rect">
            <a:avLst/>
          </a:prstGeom>
        </p:spPr>
      </p:pic>
      <p:pic>
        <p:nvPicPr>
          <p:cNvPr id="4" name="Grafik 3"/>
          <p:cNvPicPr>
            <a:picLocks noChangeAspect="1"/>
          </p:cNvPicPr>
          <p:nvPr/>
        </p:nvPicPr>
        <p:blipFill>
          <a:blip r:embed="rId5"/>
          <a:stretch>
            <a:fillRect/>
          </a:stretch>
        </p:blipFill>
        <p:spPr>
          <a:xfrm>
            <a:off x="457200" y="2479897"/>
            <a:ext cx="7581900" cy="923925"/>
          </a:xfrm>
          <a:prstGeom prst="rect">
            <a:avLst/>
          </a:prstGeom>
        </p:spPr>
      </p:pic>
    </p:spTree>
    <p:extLst>
      <p:ext uri="{BB962C8B-B14F-4D97-AF65-F5344CB8AC3E}">
        <p14:creationId xmlns:p14="http://schemas.microsoft.com/office/powerpoint/2010/main" val="211031908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46</a:t>
            </a:r>
            <a:endParaRPr lang="de-DE" sz="8000" b="1" dirty="0">
              <a:solidFill>
                <a:schemeClr val="tx1"/>
              </a:solidFill>
              <a:latin typeface="+mj-lt"/>
            </a:endParaRPr>
          </a:p>
        </p:txBody>
      </p:sp>
      <p:sp>
        <p:nvSpPr>
          <p:cNvPr id="11" name="Textfeld 9"/>
          <p:cNvSpPr txBox="1">
            <a:spLocks noChangeArrowheads="1"/>
          </p:cNvSpPr>
          <p:nvPr/>
        </p:nvSpPr>
        <p:spPr bwMode="auto">
          <a:xfrm>
            <a:off x="468312" y="996697"/>
            <a:ext cx="403168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Regeln zur Klassenwahl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p:nvPr/>
        </p:nvSpPr>
        <p:spPr>
          <a:xfrm>
            <a:off x="468312" y="1556792"/>
            <a:ext cx="7416055" cy="2246769"/>
          </a:xfrm>
          <a:prstGeom prst="rect">
            <a:avLst/>
          </a:prstGeom>
          <a:noFill/>
        </p:spPr>
        <p:txBody>
          <a:bodyPr wrap="square">
            <a:spAutoFit/>
          </a:bodyPr>
          <a:lstStyle/>
          <a:p>
            <a:pPr>
              <a:defRPr/>
            </a:pPr>
            <a:r>
              <a:rPr lang="de-DE" sz="2000" dirty="0">
                <a:latin typeface="+mn-lt"/>
                <a:cs typeface="Times New Roman"/>
              </a:rPr>
              <a:t>&gt; Nur einige sehr elementarge Regeln:</a:t>
            </a:r>
            <a:endParaRPr lang="de-DE" sz="2000" dirty="0">
              <a:solidFill>
                <a:schemeClr val="tx1"/>
              </a:solidFill>
              <a:latin typeface="+mn-lt"/>
              <a:cs typeface="Times New Roman"/>
            </a:endParaRPr>
          </a:p>
          <a:p>
            <a:pPr>
              <a:defRPr/>
            </a:pPr>
            <a:r>
              <a:rPr lang="de-DE" sz="2000" dirty="0">
                <a:solidFill>
                  <a:schemeClr val="tx1"/>
                </a:solidFill>
                <a:latin typeface="+mn-lt"/>
                <a:cs typeface="Times New Roman"/>
              </a:rPr>
              <a:t>   1. Nach Möglichkeit sollten Klassen ohne Werte („leere Klassen“)</a:t>
            </a:r>
          </a:p>
          <a:p>
            <a:pPr>
              <a:defRPr/>
            </a:pPr>
            <a:r>
              <a:rPr lang="de-DE" sz="2000" dirty="0">
                <a:latin typeface="+mn-lt"/>
                <a:cs typeface="Times New Roman"/>
              </a:rPr>
              <a:t>      vermieden werden.</a:t>
            </a:r>
          </a:p>
          <a:p>
            <a:pPr>
              <a:defRPr/>
            </a:pPr>
            <a:r>
              <a:rPr lang="de-DE" sz="2000" dirty="0">
                <a:latin typeface="+mn-lt"/>
                <a:cs typeface="Times New Roman"/>
              </a:rPr>
              <a:t>   2. Die Werte sollten innerhalb der Klassen möglichst gleichmäßig </a:t>
            </a:r>
          </a:p>
          <a:p>
            <a:pPr>
              <a:defRPr/>
            </a:pPr>
            <a:r>
              <a:rPr lang="de-DE" sz="2000" dirty="0">
                <a:solidFill>
                  <a:schemeClr val="tx1"/>
                </a:solidFill>
                <a:latin typeface="+mn-lt"/>
                <a:cs typeface="Times New Roman"/>
              </a:rPr>
              <a:t>       verteilt sein.</a:t>
            </a:r>
          </a:p>
          <a:p>
            <a:pPr>
              <a:defRPr/>
            </a:pPr>
            <a:r>
              <a:rPr lang="de-DE" sz="2000" dirty="0">
                <a:solidFill>
                  <a:schemeClr val="tx1"/>
                </a:solidFill>
                <a:latin typeface="+mn-lt"/>
                <a:cs typeface="Times New Roman"/>
              </a:rPr>
              <a:t>   3. Nach Möglichkeit sollten gleich breite Klassen gewählt werden</a:t>
            </a:r>
            <a:endParaRPr lang="de-DE" sz="2000" dirty="0">
              <a:latin typeface="+mn-lt"/>
              <a:cs typeface="Times New Roman"/>
            </a:endParaRPr>
          </a:p>
          <a:p>
            <a:pPr>
              <a:defRPr/>
            </a:pPr>
            <a:r>
              <a:rPr lang="de-DE" sz="2000" dirty="0">
                <a:latin typeface="+mn-lt"/>
                <a:cs typeface="Times New Roman"/>
              </a:rPr>
              <a:t>       (erleichtert die Interpretation).</a:t>
            </a:r>
          </a:p>
        </p:txBody>
      </p:sp>
      <p:sp>
        <p:nvSpPr>
          <p:cNvPr id="9" name="Textfeld 8"/>
          <p:cNvSpPr txBox="1"/>
          <p:nvPr/>
        </p:nvSpPr>
        <p:spPr>
          <a:xfrm>
            <a:off x="468313" y="3933056"/>
            <a:ext cx="7416055" cy="707886"/>
          </a:xfrm>
          <a:prstGeom prst="rect">
            <a:avLst/>
          </a:prstGeom>
          <a:noFill/>
        </p:spPr>
        <p:txBody>
          <a:bodyPr wrap="square">
            <a:spAutoFit/>
          </a:bodyPr>
          <a:lstStyle/>
          <a:p>
            <a:pPr>
              <a:defRPr/>
            </a:pPr>
            <a:r>
              <a:rPr lang="de-DE" sz="2000" dirty="0">
                <a:latin typeface="+mn-lt"/>
                <a:cs typeface="Times New Roman"/>
              </a:rPr>
              <a:t>&gt; Theorie zur Konstruktion „optimaler“ Histogramme in </a:t>
            </a:r>
            <a:r>
              <a:rPr lang="de-DE" sz="2000" b="1" dirty="0">
                <a:solidFill>
                  <a:srgbClr val="0070C0"/>
                </a:solidFill>
                <a:latin typeface="+mn-lt"/>
                <a:cs typeface="Times New Roman"/>
              </a:rPr>
              <a:t>nichtpara-</a:t>
            </a:r>
          </a:p>
          <a:p>
            <a:pPr>
              <a:defRPr/>
            </a:pPr>
            <a:r>
              <a:rPr lang="de-DE" sz="2000" b="1" dirty="0">
                <a:solidFill>
                  <a:srgbClr val="0070C0"/>
                </a:solidFill>
                <a:latin typeface="+mn-lt"/>
                <a:cs typeface="Times New Roman"/>
              </a:rPr>
              <a:t>   metrischer Statistik</a:t>
            </a:r>
            <a:r>
              <a:rPr lang="de-DE" sz="2000" dirty="0">
                <a:solidFill>
                  <a:schemeClr val="tx1"/>
                </a:solidFill>
                <a:latin typeface="+mn-lt"/>
                <a:cs typeface="Times New Roman"/>
              </a:rPr>
              <a:t> im Rahmen der </a:t>
            </a:r>
            <a:r>
              <a:rPr lang="de-DE" sz="2000" b="1" dirty="0">
                <a:solidFill>
                  <a:srgbClr val="0070C0"/>
                </a:solidFill>
                <a:latin typeface="+mn-lt"/>
                <a:cs typeface="Times New Roman"/>
              </a:rPr>
              <a:t>Dichteschätzung</a:t>
            </a:r>
          </a:p>
        </p:txBody>
      </p:sp>
      <p:sp>
        <p:nvSpPr>
          <p:cNvPr id="12" name="Textfeld 11"/>
          <p:cNvSpPr txBox="1"/>
          <p:nvPr/>
        </p:nvSpPr>
        <p:spPr>
          <a:xfrm>
            <a:off x="468313" y="4725144"/>
            <a:ext cx="7416055" cy="707886"/>
          </a:xfrm>
          <a:prstGeom prst="rect">
            <a:avLst/>
          </a:prstGeom>
          <a:noFill/>
        </p:spPr>
        <p:txBody>
          <a:bodyPr wrap="square">
            <a:spAutoFit/>
          </a:bodyPr>
          <a:lstStyle/>
          <a:p>
            <a:pPr>
              <a:defRPr/>
            </a:pPr>
            <a:r>
              <a:rPr lang="de-DE" sz="2000" dirty="0">
                <a:latin typeface="+mn-lt"/>
                <a:cs typeface="Times New Roman"/>
              </a:rPr>
              <a:t>&gt; Implementierung von Algorithmen zur Konstruktion „optimaler“</a:t>
            </a:r>
          </a:p>
          <a:p>
            <a:pPr>
              <a:defRPr/>
            </a:pPr>
            <a:r>
              <a:rPr lang="de-DE" sz="2000" dirty="0">
                <a:latin typeface="+mn-lt"/>
                <a:cs typeface="Times New Roman"/>
              </a:rPr>
              <a:t>   Histogramme in Software-Pakete</a:t>
            </a: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1197548950"/>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487</a:t>
            </a:r>
            <a:endParaRPr lang="de-DE" sz="8000" b="1" dirty="0">
              <a:solidFill>
                <a:schemeClr val="tx1"/>
              </a:solidFill>
              <a:latin typeface="+mj-lt"/>
            </a:endParaRPr>
          </a:p>
        </p:txBody>
      </p:sp>
      <p:sp>
        <p:nvSpPr>
          <p:cNvPr id="6" name="Textfeld 9"/>
          <p:cNvSpPr txBox="1">
            <a:spLocks noChangeArrowheads="1"/>
          </p:cNvSpPr>
          <p:nvPr/>
        </p:nvSpPr>
        <p:spPr bwMode="auto">
          <a:xfrm>
            <a:off x="466666" y="1036268"/>
            <a:ext cx="453738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Wichtige Transformationseigenschaften</a:t>
            </a:r>
          </a:p>
        </p:txBody>
      </p:sp>
      <p:sp>
        <p:nvSpPr>
          <p:cNvPr id="7" name="Textfeld 6"/>
          <p:cNvSpPr txBox="1">
            <a:spLocks noChangeArrowheads="1"/>
          </p:cNvSpPr>
          <p:nvPr/>
        </p:nvSpPr>
        <p:spPr bwMode="auto">
          <a:xfrm>
            <a:off x="468313" y="1623493"/>
            <a:ext cx="77760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Transformationseigenschaften des Erwartungswertes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a:spLocks noChangeArrowheads="1"/>
          </p:cNvSpPr>
          <p:nvPr/>
        </p:nvSpPr>
        <p:spPr bwMode="auto">
          <a:xfrm>
            <a:off x="466666" y="2023603"/>
            <a:ext cx="77760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Transformationseigenschaften der theoretischen Varianz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3" y="2427002"/>
            <a:ext cx="77760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Transformationseigenschaften der theoretischen </a:t>
            </a:r>
            <a:r>
              <a:rPr lang="de-DE" sz="2000" b="1" dirty="0" err="1">
                <a:solidFill>
                  <a:srgbClr val="0070C0"/>
                </a:solidFill>
                <a:latin typeface="+mn-lt"/>
              </a:rPr>
              <a:t>Quantile</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6666" y="2827112"/>
            <a:ext cx="7776095"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Transformationseigenschaften von theoretischer Kovarianz</a:t>
            </a:r>
          </a:p>
          <a:p>
            <a:r>
              <a:rPr lang="de-DE" sz="2000" b="1" dirty="0">
                <a:solidFill>
                  <a:srgbClr val="0070C0"/>
                </a:solidFill>
                <a:latin typeface="+mn-lt"/>
              </a:rPr>
              <a:t>    und Korrelation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 name="Textfeld 1"/>
              <p:cNvSpPr txBox="1"/>
              <p:nvPr/>
            </p:nvSpPr>
            <p:spPr>
              <a:xfrm>
                <a:off x="755576" y="3573165"/>
                <a:ext cx="4608512" cy="400110"/>
              </a:xfrm>
              <a:prstGeom prst="rect">
                <a:avLst/>
              </a:prstGeom>
              <a:noFill/>
            </p:spPr>
            <p:txBody>
              <a:bodyPr wrap="square" rtlCol="0">
                <a:spAutoFit/>
              </a:bodyPr>
              <a:lstStyle/>
              <a:p>
                <a:r>
                  <a:rPr lang="de-DE" sz="2000" dirty="0">
                    <a:latin typeface="+mn-lt"/>
                  </a:rPr>
                  <a:t>Betrachte  </a:t>
                </a:r>
                <a14:m>
                  <m:oMath xmlns:m="http://schemas.openxmlformats.org/officeDocument/2006/math">
                    <m:r>
                      <a:rPr lang="de-DE" sz="2000" b="0" i="1" smtClean="0">
                        <a:latin typeface="Cambria Math"/>
                      </a:rPr>
                      <m:t>𝑈</m:t>
                    </m:r>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𝑋</m:t>
                        </m:r>
                      </m:sub>
                    </m:sSub>
                    <m:r>
                      <a:rPr lang="de-DE" sz="2000" b="0" i="1" smtClean="0">
                        <a:latin typeface="Cambria Math"/>
                      </a:rPr>
                      <m:t>𝑋</m:t>
                    </m:r>
                  </m:oMath>
                </a14:m>
                <a:r>
                  <a:rPr lang="de-DE" sz="2000" dirty="0">
                    <a:latin typeface="+mn-lt"/>
                  </a:rPr>
                  <a:t>  und   </a:t>
                </a:r>
                <a14:m>
                  <m:oMath xmlns:m="http://schemas.openxmlformats.org/officeDocument/2006/math">
                    <m:r>
                      <a:rPr lang="de-DE" sz="2000" b="0" i="1" smtClean="0">
                        <a:latin typeface="Cambria Math"/>
                      </a:rPr>
                      <m:t>𝑉</m:t>
                    </m:r>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𝑌</m:t>
                        </m:r>
                      </m:sub>
                    </m:sSub>
                    <m:r>
                      <a:rPr lang="de-DE" sz="2000" b="0" i="1" smtClean="0">
                        <a:latin typeface="Cambria Math"/>
                      </a:rPr>
                      <m:t>𝑌</m:t>
                    </m:r>
                  </m:oMath>
                </a14:m>
                <a:endParaRPr lang="de-DE" sz="2000" dirty="0">
                  <a:latin typeface="+mn-lt"/>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755576" y="3573165"/>
                <a:ext cx="4608512" cy="400110"/>
              </a:xfrm>
              <a:prstGeom prst="rect">
                <a:avLst/>
              </a:prstGeom>
              <a:blipFill rotWithShape="1">
                <a:blip r:embed="rId3"/>
                <a:stretch>
                  <a:fillRect l="-1455" t="-7576" b="-25758"/>
                </a:stretch>
              </a:blipFill>
            </p:spPr>
            <p:txBody>
              <a:bodyPr/>
              <a:lstStyle/>
              <a:p>
                <a:r>
                  <a:rPr lang="de-DE">
                    <a:noFill/>
                  </a:rPr>
                  <a:t> </a:t>
                </a:r>
              </a:p>
            </p:txBody>
          </p:sp>
        </mc:Fallback>
      </mc:AlternateContent>
      <p:sp>
        <p:nvSpPr>
          <p:cNvPr id="13" name="Textfeld 12"/>
          <p:cNvSpPr txBox="1"/>
          <p:nvPr/>
        </p:nvSpPr>
        <p:spPr>
          <a:xfrm>
            <a:off x="758146" y="3973275"/>
            <a:ext cx="4752528" cy="400110"/>
          </a:xfrm>
          <a:prstGeom prst="rect">
            <a:avLst/>
          </a:prstGeom>
          <a:noFill/>
        </p:spPr>
        <p:txBody>
          <a:bodyPr wrap="square" rtlCol="0">
            <a:spAutoFit/>
          </a:bodyPr>
          <a:lstStyle/>
          <a:p>
            <a:r>
              <a:rPr lang="de-DE" sz="2000" dirty="0">
                <a:latin typeface="+mn-lt"/>
              </a:rPr>
              <a:t>Dann gilt:</a:t>
            </a:r>
          </a:p>
        </p:txBody>
      </p:sp>
      <mc:AlternateContent xmlns:mc="http://schemas.openxmlformats.org/markup-compatibility/2006" xmlns:a14="http://schemas.microsoft.com/office/drawing/2010/main">
        <mc:Choice Requires="a14">
          <p:sp>
            <p:nvSpPr>
              <p:cNvPr id="4" name="Textfeld 3"/>
              <p:cNvSpPr txBox="1"/>
              <p:nvPr/>
            </p:nvSpPr>
            <p:spPr>
              <a:xfrm>
                <a:off x="1043608" y="4370532"/>
                <a:ext cx="4643515" cy="43973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𝐶𝑜𝑣</m:t>
                      </m:r>
                      <m:d>
                        <m:dPr>
                          <m:ctrlPr>
                            <a:rPr lang="de-DE" sz="2000" b="0" i="1" smtClean="0">
                              <a:latin typeface="Cambria Math" panose="02040503050406030204" pitchFamily="18" charset="0"/>
                            </a:rPr>
                          </m:ctrlPr>
                        </m:dPr>
                        <m:e>
                          <m:r>
                            <a:rPr lang="de-DE" sz="2000" b="0" i="1" smtClean="0">
                              <a:latin typeface="Cambria Math"/>
                            </a:rPr>
                            <m:t>𝑈</m:t>
                          </m:r>
                          <m:r>
                            <a:rPr lang="de-DE" sz="2000" b="0" i="1" smtClean="0">
                              <a:latin typeface="Cambria Math"/>
                            </a:rPr>
                            <m:t>,</m:t>
                          </m:r>
                          <m:r>
                            <a:rPr lang="de-DE" sz="2000" b="0" i="1" smtClean="0">
                              <a:latin typeface="Cambria Math"/>
                            </a:rPr>
                            <m:t>𝑉</m:t>
                          </m:r>
                        </m:e>
                      </m:d>
                      <m:r>
                        <a:rPr lang="de-DE" sz="2000" b="0" i="1" smtClean="0">
                          <a:latin typeface="Cambria Math"/>
                        </a:rPr>
                        <m:t>=</m:t>
                      </m:r>
                      <m:r>
                        <a:rPr lang="de-DE" sz="2000" b="0" i="1" smtClean="0">
                          <a:latin typeface="Cambria Math"/>
                        </a:rPr>
                        <m:t>𝐸</m:t>
                      </m:r>
                      <m:d>
                        <m:dPr>
                          <m:begChr m:val="["/>
                          <m:endChr m:val="]"/>
                          <m:ctrlPr>
                            <a:rPr lang="de-DE" sz="2000" b="0" i="1" smtClean="0">
                              <a:latin typeface="Cambria Math" panose="02040503050406030204" pitchFamily="18" charset="0"/>
                            </a:rPr>
                          </m:ctrlPr>
                        </m:dPr>
                        <m:e>
                          <m:d>
                            <m:dPr>
                              <m:ctrlPr>
                                <a:rPr lang="de-DE" sz="2000" b="0" i="1" smtClean="0">
                                  <a:latin typeface="Cambria Math" panose="02040503050406030204" pitchFamily="18" charset="0"/>
                                </a:rPr>
                              </m:ctrlPr>
                            </m:dPr>
                            <m:e>
                              <m:r>
                                <a:rPr lang="de-DE" sz="2000" b="0" i="1" smtClean="0">
                                  <a:latin typeface="Cambria Math"/>
                                </a:rPr>
                                <m:t>𝑈</m:t>
                              </m:r>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𝑈</m:t>
                                  </m:r>
                                </m:e>
                              </m:d>
                            </m:e>
                          </m:d>
                          <m:d>
                            <m:dPr>
                              <m:ctrlPr>
                                <a:rPr lang="de-DE" sz="2000" b="0" i="1" smtClean="0">
                                  <a:latin typeface="Cambria Math" panose="02040503050406030204" pitchFamily="18" charset="0"/>
                                </a:rPr>
                              </m:ctrlPr>
                            </m:dPr>
                            <m:e>
                              <m:r>
                                <a:rPr lang="de-DE" sz="2000" b="0" i="1" smtClean="0">
                                  <a:latin typeface="Cambria Math"/>
                                </a:rPr>
                                <m:t>𝑉</m:t>
                              </m:r>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𝑉</m:t>
                                  </m:r>
                                </m:e>
                              </m:d>
                            </m:e>
                          </m:d>
                        </m:e>
                      </m:d>
                    </m:oMath>
                  </m:oMathPara>
                </a14:m>
                <a:endParaRPr lang="de-DE" sz="2000" dirty="0"/>
              </a:p>
            </p:txBody>
          </p:sp>
        </mc:Choice>
        <mc:Fallback xmlns="">
          <p:sp>
            <p:nvSpPr>
              <p:cNvPr id="4" name="Textfeld 3"/>
              <p:cNvSpPr txBox="1">
                <a:spLocks noRot="1" noChangeAspect="1" noMove="1" noResize="1" noEditPoints="1" noAdjustHandles="1" noChangeArrowheads="1" noChangeShapeType="1" noTextEdit="1"/>
              </p:cNvSpPr>
              <p:nvPr/>
            </p:nvSpPr>
            <p:spPr>
              <a:xfrm>
                <a:off x="1043608" y="4370532"/>
                <a:ext cx="4643515" cy="439736"/>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2217006" y="4948829"/>
                <a:ext cx="385323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r>
                        <a:rPr lang="de-DE" sz="2000" b="0" i="1" smtClean="0">
                          <a:latin typeface="Cambria Math"/>
                        </a:rPr>
                        <m:t>𝐸</m:t>
                      </m:r>
                      <m:d>
                        <m:dPr>
                          <m:begChr m:val="["/>
                          <m:endChr m:val="]"/>
                          <m:ctrlPr>
                            <a:rPr lang="de-DE" sz="2000" b="0" i="1" smtClean="0">
                              <a:latin typeface="Cambria Math" panose="02040503050406030204" pitchFamily="18" charset="0"/>
                            </a:rPr>
                          </m:ctrlPr>
                        </m:d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𝑋</m:t>
                                  </m:r>
                                </m:sub>
                              </m:sSub>
                              <m:r>
                                <a:rPr lang="de-DE" sz="2000" b="0" i="1" smtClean="0">
                                  <a:latin typeface="Cambria Math"/>
                                </a:rPr>
                                <m:t>𝑋</m:t>
                              </m:r>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𝑋</m:t>
                                  </m:r>
                                </m:sub>
                              </m:sSub>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𝑋</m:t>
                                  </m:r>
                                </m:sub>
                              </m:sSub>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𝑌</m:t>
                                  </m:r>
                                </m:sub>
                              </m:sSub>
                              <m:r>
                                <a:rPr lang="de-DE" sz="2000" b="0" i="1" smtClean="0">
                                  <a:latin typeface="Cambria Math"/>
                                </a:rPr>
                                <m:t>𝑌</m:t>
                              </m:r>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𝑌</m:t>
                                  </m:r>
                                </m:sub>
                              </m:sSub>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𝑌</m:t>
                                  </m:r>
                                </m:sub>
                              </m:sSub>
                            </m:e>
                          </m:d>
                        </m:e>
                      </m:d>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2217006" y="4948829"/>
                <a:ext cx="3853234" cy="400110"/>
              </a:xfrm>
              <a:prstGeom prst="rect">
                <a:avLst/>
              </a:prstGeom>
              <a:blipFill rotWithShape="1">
                <a:blip r:embed="rId5"/>
                <a:stretch>
                  <a:fillRect b="-923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2217006" y="5481388"/>
                <a:ext cx="3290452"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𝑋</m:t>
                          </m:r>
                        </m:sub>
                      </m:sSub>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𝑌</m:t>
                          </m:r>
                        </m:sub>
                      </m:sSub>
                      <m:r>
                        <a:rPr lang="de-DE" sz="2000" b="0" i="1" smtClean="0">
                          <a:latin typeface="Cambria Math"/>
                        </a:rPr>
                        <m:t>𝐸</m:t>
                      </m:r>
                      <m:d>
                        <m:dPr>
                          <m:begChr m:val="["/>
                          <m:endChr m:val="]"/>
                          <m:ctrlPr>
                            <a:rPr lang="de-DE" sz="2000" b="0" i="1" smtClean="0">
                              <a:latin typeface="Cambria Math" panose="02040503050406030204" pitchFamily="18" charset="0"/>
                            </a:rPr>
                          </m:ctrlPr>
                        </m:dPr>
                        <m:e>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𝑋</m:t>
                                  </m:r>
                                </m:sub>
                              </m:sSub>
                            </m:e>
                          </m:d>
                          <m:d>
                            <m:dPr>
                              <m:ctrlPr>
                                <a:rPr lang="de-DE" sz="2000" i="1">
                                  <a:latin typeface="Cambria Math" panose="02040503050406030204" pitchFamily="18" charset="0"/>
                                </a:rPr>
                              </m:ctrlPr>
                            </m:dPr>
                            <m:e>
                              <m:r>
                                <a:rPr lang="de-DE" sz="2000" b="0" i="1" smtClean="0">
                                  <a:latin typeface="Cambria Math"/>
                                </a:rPr>
                                <m:t>𝑌</m:t>
                              </m:r>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𝑌</m:t>
                                  </m:r>
                                </m:sub>
                              </m:sSub>
                            </m:e>
                          </m:d>
                        </m:e>
                      </m:d>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2217006" y="5481388"/>
                <a:ext cx="3290452" cy="400110"/>
              </a:xfrm>
              <a:prstGeom prst="rect">
                <a:avLst/>
              </a:prstGeom>
              <a:blipFill rotWithShape="1">
                <a:blip r:embed="rId6"/>
                <a:stretch>
                  <a:fillRect b="-757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2243684" y="6051619"/>
                <a:ext cx="208929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i="1">
                              <a:latin typeface="Cambria Math"/>
                            </a:rPr>
                            <m:t>𝑋</m:t>
                          </m:r>
                        </m:sub>
                      </m:sSub>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𝑌</m:t>
                          </m:r>
                        </m:sub>
                      </m:sSub>
                      <m:r>
                        <a:rPr lang="de-DE" sz="2000" b="0" i="1" smtClean="0">
                          <a:latin typeface="Cambria Math"/>
                        </a:rPr>
                        <m:t>𝐶𝑜𝑣</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𝑌</m:t>
                          </m:r>
                        </m:e>
                      </m:d>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2243684" y="6051619"/>
                <a:ext cx="2089290" cy="400110"/>
              </a:xfrm>
              <a:prstGeom prst="rect">
                <a:avLst/>
              </a:prstGeom>
              <a:blipFill rotWithShape="1">
                <a:blip r:embed="rId7"/>
                <a:stretch>
                  <a:fillRect b="-4615"/>
                </a:stretch>
              </a:blipFill>
            </p:spPr>
            <p:txBody>
              <a:bodyPr/>
              <a:lstStyle/>
              <a:p>
                <a:r>
                  <a:rPr lang="de-DE">
                    <a:noFill/>
                  </a:rPr>
                  <a:t> </a:t>
                </a:r>
              </a:p>
            </p:txBody>
          </p:sp>
        </mc:Fallback>
      </mc:AlternateContent>
    </p:spTree>
    <p:extLst>
      <p:ext uri="{BB962C8B-B14F-4D97-AF65-F5344CB8AC3E}">
        <p14:creationId xmlns:p14="http://schemas.microsoft.com/office/powerpoint/2010/main" val="3750829650"/>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pic>
        <p:nvPicPr>
          <p:cNvPr id="2" name="Grafik 1"/>
          <p:cNvPicPr>
            <a:picLocks noChangeAspect="1"/>
          </p:cNvPicPr>
          <p:nvPr/>
        </p:nvPicPr>
        <p:blipFill>
          <a:blip r:embed="rId3"/>
          <a:stretch>
            <a:fillRect/>
          </a:stretch>
        </p:blipFill>
        <p:spPr>
          <a:xfrm>
            <a:off x="457200" y="882439"/>
            <a:ext cx="7581900" cy="2228850"/>
          </a:xfrm>
          <a:prstGeom prst="rect">
            <a:avLst/>
          </a:prstGeom>
        </p:spPr>
      </p:pic>
      <p:pic>
        <p:nvPicPr>
          <p:cNvPr id="3" name="Grafik 2"/>
          <p:cNvPicPr>
            <a:picLocks noChangeAspect="1"/>
          </p:cNvPicPr>
          <p:nvPr/>
        </p:nvPicPr>
        <p:blipFill>
          <a:blip r:embed="rId4"/>
          <a:stretch>
            <a:fillRect/>
          </a:stretch>
        </p:blipFill>
        <p:spPr>
          <a:xfrm>
            <a:off x="468313" y="3105581"/>
            <a:ext cx="7581900" cy="3057525"/>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488</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910393947"/>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6" name="Textfeld 5"/>
          <p:cNvSpPr txBox="1">
            <a:spLocks noChangeArrowheads="1"/>
          </p:cNvSpPr>
          <p:nvPr/>
        </p:nvSpPr>
        <p:spPr bwMode="auto">
          <a:xfrm>
            <a:off x="468311" y="1052736"/>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 und Varianz nach Standardisierung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468311" y="1524854"/>
                <a:ext cx="8207375" cy="707886"/>
              </a:xfrm>
              <a:prstGeom prst="rect">
                <a:avLst/>
              </a:prstGeom>
              <a:noFill/>
            </p:spPr>
            <p:txBody>
              <a:bodyPr wrap="square" rtlCol="0">
                <a:spAutoFit/>
              </a:bodyPr>
              <a:lstStyle/>
              <a:p>
                <a:r>
                  <a:rPr lang="de-DE" sz="2000" dirty="0">
                    <a:latin typeface="+mn-lt"/>
                  </a:rPr>
                  <a:t>Analog zum empirischen Fall ist die „theoretische </a:t>
                </a:r>
                <a:r>
                  <a:rPr lang="de-DE" sz="2000" i="1" dirty="0">
                    <a:latin typeface="+mn-lt"/>
                  </a:rPr>
                  <a:t>z</a:t>
                </a:r>
                <a:r>
                  <a:rPr lang="de-DE" sz="2000" dirty="0">
                    <a:latin typeface="+mn-lt"/>
                  </a:rPr>
                  <a:t>-Standardisierung“ einer Zufallsvariable </a:t>
                </a:r>
                <a:r>
                  <a:rPr lang="de-DE" sz="2000" i="1" dirty="0">
                    <a:latin typeface="+mn-lt"/>
                  </a:rPr>
                  <a:t>X</a:t>
                </a:r>
                <a:r>
                  <a:rPr lang="de-DE" sz="2000" dirty="0">
                    <a:latin typeface="+mn-lt"/>
                  </a:rPr>
                  <a:t> mit Erwartungswert </a:t>
                </a:r>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ea typeface="Cambria Math"/>
                          </a:rPr>
                          <m:t>𝜇</m:t>
                        </m:r>
                      </m:e>
                      <m:sub>
                        <m:r>
                          <a:rPr lang="de-DE" sz="2000" b="0" i="1" smtClean="0">
                            <a:latin typeface="Cambria Math"/>
                          </a:rPr>
                          <m:t>𝑋</m:t>
                        </m:r>
                      </m:sub>
                    </m:sSub>
                  </m:oMath>
                </a14:m>
                <a:r>
                  <a:rPr lang="de-DE" sz="2000" dirty="0">
                    <a:latin typeface="+mn-lt"/>
                  </a:rPr>
                  <a:t> und Varianz </a:t>
                </a:r>
                <a14:m>
                  <m:oMath xmlns:m="http://schemas.openxmlformats.org/officeDocument/2006/math">
                    <m:sSubSup>
                      <m:sSubSupPr>
                        <m:ctrlPr>
                          <a:rPr lang="de-DE" sz="2000" i="1" smtClean="0">
                            <a:latin typeface="Cambria Math" panose="02040503050406030204" pitchFamily="18" charset="0"/>
                          </a:rPr>
                        </m:ctrlPr>
                      </m:sSubSupPr>
                      <m:e>
                        <m:r>
                          <a:rPr lang="de-DE" sz="200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oMath>
                </a14:m>
                <a:r>
                  <a:rPr lang="de-DE" sz="2000" dirty="0">
                    <a:latin typeface="+mn-lt"/>
                  </a:rPr>
                  <a:t> definiert als </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1" y="1524854"/>
                <a:ext cx="8207375" cy="707886"/>
              </a:xfrm>
              <a:prstGeom prst="rect">
                <a:avLst/>
              </a:prstGeom>
              <a:blipFill rotWithShape="1">
                <a:blip r:embed="rId4"/>
                <a:stretch>
                  <a:fillRect l="-817" t="-4310" b="-1551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910711" y="2266965"/>
                <a:ext cx="1510413" cy="71885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𝑍</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𝑋</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𝜇</m:t>
                              </m:r>
                            </m:e>
                            <m:sub>
                              <m:r>
                                <a:rPr lang="de-DE" sz="2000" b="0" i="1" smtClean="0">
                                  <a:solidFill>
                                    <a:schemeClr val="tx1"/>
                                  </a:solidFill>
                                  <a:latin typeface="Cambria Math"/>
                                </a:rPr>
                                <m:t>𝑋</m:t>
                              </m:r>
                            </m:sub>
                          </m:sSub>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𝜎</m:t>
                              </m:r>
                            </m:e>
                            <m:sub>
                              <m:r>
                                <a:rPr lang="de-DE" sz="2000" b="0" i="1" smtClean="0">
                                  <a:solidFill>
                                    <a:schemeClr val="tx1"/>
                                  </a:solidFill>
                                  <a:latin typeface="Cambria Math"/>
                                </a:rPr>
                                <m:t>𝑋</m:t>
                              </m:r>
                            </m:sub>
                          </m:sSub>
                        </m:den>
                      </m:f>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910711" y="2266965"/>
                <a:ext cx="1510413" cy="718851"/>
              </a:xfrm>
              <a:prstGeom prst="rect">
                <a:avLst/>
              </a:prstGeom>
              <a:blipFill rotWithShape="1">
                <a:blip r:embed="rId5"/>
                <a:stretch>
                  <a:fillRect/>
                </a:stretch>
              </a:blipFill>
            </p:spPr>
            <p:txBody>
              <a:bodyPr/>
              <a:lstStyle/>
              <a:p>
                <a:r>
                  <a:rPr lang="de-DE">
                    <a:noFill/>
                  </a:rPr>
                  <a:t> </a:t>
                </a:r>
              </a:p>
            </p:txBody>
          </p:sp>
        </mc:Fallback>
      </mc:AlternateContent>
      <p:sp>
        <p:nvSpPr>
          <p:cNvPr id="15" name="Textfeld 14"/>
          <p:cNvSpPr txBox="1"/>
          <p:nvPr/>
        </p:nvSpPr>
        <p:spPr>
          <a:xfrm>
            <a:off x="486545" y="3131714"/>
            <a:ext cx="8207375" cy="400110"/>
          </a:xfrm>
          <a:prstGeom prst="rect">
            <a:avLst/>
          </a:prstGeom>
          <a:noFill/>
        </p:spPr>
        <p:txBody>
          <a:bodyPr wrap="square" rtlCol="0">
            <a:spAutoFit/>
          </a:bodyPr>
          <a:lstStyle/>
          <a:p>
            <a:r>
              <a:rPr lang="de-DE" sz="2000" dirty="0">
                <a:latin typeface="+mn-lt"/>
              </a:rPr>
              <a:t>Dabei gilt:   (i) </a:t>
            </a:r>
          </a:p>
        </p:txBody>
      </p:sp>
      <mc:AlternateContent xmlns:mc="http://schemas.openxmlformats.org/markup-compatibility/2006" xmlns:a14="http://schemas.microsoft.com/office/drawing/2010/main">
        <mc:Choice Requires="a14">
          <p:sp>
            <p:nvSpPr>
              <p:cNvPr id="16" name="Textfeld 15"/>
              <p:cNvSpPr txBox="1"/>
              <p:nvPr/>
            </p:nvSpPr>
            <p:spPr>
              <a:xfrm>
                <a:off x="2224439" y="2995341"/>
                <a:ext cx="5452134" cy="72244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𝜎</m:t>
                              </m:r>
                            </m:e>
                            <m:sub>
                              <m:r>
                                <a:rPr lang="de-DE" sz="2000" b="0" i="1" smtClean="0">
                                  <a:solidFill>
                                    <a:schemeClr val="tx1"/>
                                  </a:solidFill>
                                  <a:latin typeface="Cambria Math"/>
                                </a:rPr>
                                <m:t>𝑥</m:t>
                              </m:r>
                            </m:sub>
                          </m:sSub>
                        </m:den>
                      </m:f>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𝜇</m:t>
                              </m:r>
                            </m:e>
                            <m:sub>
                              <m:r>
                                <a:rPr lang="de-DE" sz="2000" b="0" i="1" smtClean="0">
                                  <a:solidFill>
                                    <a:schemeClr val="tx1"/>
                                  </a:solidFill>
                                  <a:latin typeface="Cambria Math"/>
                                </a:rPr>
                                <m:t>𝑋</m:t>
                              </m:r>
                            </m:sub>
                          </m:sSub>
                        </m:e>
                      </m:d>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𝜎</m:t>
                              </m:r>
                            </m:e>
                            <m:sub>
                              <m:r>
                                <a:rPr lang="de-DE" sz="2000" i="1">
                                  <a:solidFill>
                                    <a:schemeClr val="tx1"/>
                                  </a:solidFill>
                                  <a:latin typeface="Cambria Math"/>
                                </a:rPr>
                                <m:t>𝑥</m:t>
                              </m:r>
                            </m:sub>
                          </m:sSub>
                        </m:den>
                      </m:f>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i="1">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rPr>
                                    <m:t>𝑋</m:t>
                                  </m:r>
                                </m:sub>
                              </m:sSub>
                            </m:e>
                          </m:d>
                        </m:e>
                      </m:d>
                      <m:r>
                        <a:rPr lang="de-DE" sz="2000" b="0" i="1" smtClean="0">
                          <a:solidFill>
                            <a:schemeClr val="tx1"/>
                          </a:solidFill>
                          <a:latin typeface="Cambria Math"/>
                        </a:rPr>
                        <m:t>=0</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2224439" y="2995341"/>
                <a:ext cx="5452134" cy="722442"/>
              </a:xfrm>
              <a:prstGeom prst="rect">
                <a:avLst/>
              </a:prstGeom>
              <a:blipFill rotWithShape="1">
                <a:blip r:embed="rId6"/>
                <a:stretch>
                  <a:fillRect/>
                </a:stretch>
              </a:blipFill>
            </p:spPr>
            <p:txBody>
              <a:bodyPr/>
              <a:lstStyle/>
              <a:p>
                <a:r>
                  <a:rPr lang="de-DE">
                    <a:noFill/>
                  </a:rPr>
                  <a:t> </a:t>
                </a:r>
              </a:p>
            </p:txBody>
          </p:sp>
        </mc:Fallback>
      </mc:AlternateContent>
      <p:sp>
        <p:nvSpPr>
          <p:cNvPr id="18" name="Textfeld 17"/>
          <p:cNvSpPr txBox="1"/>
          <p:nvPr/>
        </p:nvSpPr>
        <p:spPr>
          <a:xfrm>
            <a:off x="1758659" y="3899210"/>
            <a:ext cx="864097" cy="400110"/>
          </a:xfrm>
          <a:prstGeom prst="rect">
            <a:avLst/>
          </a:prstGeom>
          <a:noFill/>
        </p:spPr>
        <p:txBody>
          <a:bodyPr wrap="square" rtlCol="0">
            <a:spAutoFit/>
          </a:bodyPr>
          <a:lstStyle/>
          <a:p>
            <a:r>
              <a:rPr lang="de-DE" sz="2000" dirty="0">
                <a:latin typeface="+mn-lt"/>
              </a:rPr>
              <a:t>(ii)</a:t>
            </a:r>
          </a:p>
        </p:txBody>
      </p:sp>
      <mc:AlternateContent xmlns:mc="http://schemas.openxmlformats.org/markup-compatibility/2006" xmlns:a14="http://schemas.microsoft.com/office/drawing/2010/main">
        <mc:Choice Requires="a14">
          <p:sp>
            <p:nvSpPr>
              <p:cNvPr id="19" name="Textfeld 18"/>
              <p:cNvSpPr txBox="1"/>
              <p:nvPr/>
            </p:nvSpPr>
            <p:spPr>
              <a:xfrm>
                <a:off x="2255668" y="3745276"/>
                <a:ext cx="5080430" cy="74443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ea typeface="Cambria Math"/>
                                </a:rPr>
                                <m:t>𝜎</m:t>
                              </m:r>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𝜇</m:t>
                              </m:r>
                            </m:e>
                            <m:sub>
                              <m:r>
                                <a:rPr lang="de-DE" sz="2000" b="0" i="1" smtClean="0">
                                  <a:solidFill>
                                    <a:schemeClr val="tx1"/>
                                  </a:solidFill>
                                  <a:latin typeface="Cambria Math"/>
                                </a:rPr>
                                <m:t>𝑋</m:t>
                              </m:r>
                            </m:sub>
                          </m:sSub>
                        </m:e>
                      </m:d>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sSubSup>
                            <m:sSubSupPr>
                              <m:ctrlPr>
                                <a:rPr lang="de-DE" sz="2000" i="1">
                                  <a:solidFill>
                                    <a:schemeClr val="tx1"/>
                                  </a:solidFill>
                                  <a:latin typeface="Cambria Math" panose="02040503050406030204" pitchFamily="18" charset="0"/>
                                </a:rPr>
                              </m:ctrlPr>
                            </m:sSubSupPr>
                            <m:e>
                              <m:r>
                                <a:rPr lang="de-DE" sz="2000" i="1">
                                  <a:solidFill>
                                    <a:schemeClr val="tx1"/>
                                  </a:solidFill>
                                  <a:latin typeface="Cambria Math"/>
                                  <a:ea typeface="Cambria Math"/>
                                </a:rPr>
                                <m:t>𝜎</m:t>
                              </m:r>
                            </m:e>
                            <m:sub>
                              <m:r>
                                <a:rPr lang="de-DE" sz="2000" i="1">
                                  <a:solidFill>
                                    <a:schemeClr val="tx1"/>
                                  </a:solidFill>
                                  <a:latin typeface="Cambria Math"/>
                                </a:rPr>
                                <m:t>𝑋</m:t>
                              </m:r>
                            </m:sub>
                            <m:sup>
                              <m:r>
                                <a:rPr lang="de-DE" sz="2000" i="1">
                                  <a:solidFill>
                                    <a:schemeClr val="tx1"/>
                                  </a:solidFill>
                                  <a:latin typeface="Cambria Math"/>
                                </a:rPr>
                                <m:t>2</m:t>
                              </m:r>
                            </m:sup>
                          </m:sSubSup>
                        </m:den>
                      </m:f>
                      <m:r>
                        <a:rPr lang="de-DE" sz="2000" i="1">
                          <a:solidFill>
                            <a:schemeClr val="tx1"/>
                          </a:solidFill>
                          <a:latin typeface="Cambria Math"/>
                        </a:rPr>
                        <m:t>𝑉𝑎𝑟</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e>
                      </m:d>
                      <m:r>
                        <a:rPr lang="de-DE" sz="2000" b="0" i="1" smtClean="0">
                          <a:solidFill>
                            <a:schemeClr val="tx1"/>
                          </a:solidFill>
                          <a:latin typeface="Cambria Math"/>
                        </a:rPr>
                        <m:t>=1</m:t>
                      </m:r>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255668" y="3745276"/>
                <a:ext cx="5080430" cy="744435"/>
              </a:xfrm>
              <a:prstGeom prst="rect">
                <a:avLst/>
              </a:prstGeom>
              <a:blipFill rotWithShape="1">
                <a:blip r:embed="rId7"/>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8"/>
          <a:stretch>
            <a:fillRect/>
          </a:stretch>
        </p:blipFill>
        <p:spPr>
          <a:xfrm>
            <a:off x="468311" y="4500413"/>
            <a:ext cx="7581900" cy="2057400"/>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489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903268209"/>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490</a:t>
            </a:r>
            <a:endParaRPr lang="de-DE" sz="8000" b="1" dirty="0">
              <a:solidFill>
                <a:schemeClr val="tx1"/>
              </a:solidFill>
              <a:latin typeface="+mj-lt"/>
            </a:endParaRPr>
          </a:p>
        </p:txBody>
      </p:sp>
      <p:sp>
        <p:nvSpPr>
          <p:cNvPr id="6" name="Textfeld 9"/>
          <p:cNvSpPr txBox="1">
            <a:spLocks noChangeArrowheads="1"/>
          </p:cNvSpPr>
          <p:nvPr/>
        </p:nvSpPr>
        <p:spPr bwMode="auto">
          <a:xfrm>
            <a:off x="466666" y="1036268"/>
            <a:ext cx="576151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Endliche und nicht endliche theoretische Momente</a:t>
            </a:r>
          </a:p>
        </p:txBody>
      </p:sp>
      <p:sp>
        <p:nvSpPr>
          <p:cNvPr id="7" name="Textfeld 6"/>
          <p:cNvSpPr txBox="1">
            <a:spLocks noChangeArrowheads="1"/>
          </p:cNvSpPr>
          <p:nvPr/>
        </p:nvSpPr>
        <p:spPr bwMode="auto">
          <a:xfrm>
            <a:off x="466665" y="1556792"/>
            <a:ext cx="77760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Momente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a:spLocks noChangeArrowheads="1"/>
          </p:cNvSpPr>
          <p:nvPr/>
        </p:nvSpPr>
        <p:spPr bwMode="auto">
          <a:xfrm>
            <a:off x="468313" y="2657783"/>
            <a:ext cx="489577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Endlichkeit theoretischer Momente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9960" y="3061182"/>
            <a:ext cx="77760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Momenterzeugende Funktionen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3" y="3461292"/>
            <a:ext cx="77760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Implikation und Deutung nicht endlicher Momente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88471" y="3861402"/>
            <a:ext cx="77760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a:t>
            </a:r>
            <a:r>
              <a:rPr lang="de-DE" sz="2000" b="1" dirty="0">
                <a:solidFill>
                  <a:srgbClr val="0070C0"/>
                </a:solidFill>
                <a:latin typeface="+mn-lt"/>
              </a:rPr>
              <a:t> Beispiel S1-d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8" name="Textfeld 17"/>
              <p:cNvSpPr txBox="1"/>
              <p:nvPr/>
            </p:nvSpPr>
            <p:spPr>
              <a:xfrm>
                <a:off x="3855215" y="4264772"/>
                <a:ext cx="2428229" cy="67056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𝑥</m:t>
                              </m:r>
                            </m:e>
                            <m:sup>
                              <m:r>
                                <a:rPr lang="de-DE" sz="2000" b="0" i="1" smtClean="0">
                                  <a:solidFill>
                                    <a:schemeClr val="tx1"/>
                                  </a:solidFill>
                                  <a:latin typeface="Cambria Math"/>
                                </a:rPr>
                                <m:t>2</m:t>
                              </m:r>
                            </m:sup>
                          </m:sSup>
                        </m:den>
                      </m:f>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𝐼</m:t>
                          </m:r>
                        </m:e>
                        <m:sub>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m:t>
                              </m:r>
                              <m:d>
                                <m:dPr>
                                  <m:beg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m:t>
                                  </m:r>
                                </m:e>
                              </m:d>
                            </m:e>
                          </m:d>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855215" y="4264772"/>
                <a:ext cx="2428229" cy="670568"/>
              </a:xfrm>
              <a:prstGeom prst="rect">
                <a:avLst/>
              </a:prstGeom>
              <a:blipFill rotWithShape="1">
                <a:blip r:embed="rId3"/>
                <a:stretch>
                  <a:fillRect/>
                </a:stretch>
              </a:blipFill>
            </p:spPr>
            <p:txBody>
              <a:bodyPr/>
              <a:lstStyle/>
              <a:p>
                <a:r>
                  <a:rPr lang="de-DE">
                    <a:noFill/>
                  </a:rPr>
                  <a:t> </a:t>
                </a:r>
              </a:p>
            </p:txBody>
          </p:sp>
        </mc:Fallback>
      </mc:AlternateContent>
      <p:sp>
        <p:nvSpPr>
          <p:cNvPr id="19" name="Textfeld 18"/>
          <p:cNvSpPr txBox="1"/>
          <p:nvPr/>
        </p:nvSpPr>
        <p:spPr>
          <a:xfrm>
            <a:off x="686863" y="4398371"/>
            <a:ext cx="3816001" cy="400110"/>
          </a:xfrm>
          <a:prstGeom prst="rect">
            <a:avLst/>
          </a:prstGeom>
          <a:noFill/>
        </p:spPr>
        <p:txBody>
          <a:bodyPr wrap="square" rtlCol="0">
            <a:spAutoFit/>
          </a:bodyPr>
          <a:lstStyle/>
          <a:p>
            <a:r>
              <a:rPr lang="de-DE" sz="2000" dirty="0">
                <a:latin typeface="+mn-lt"/>
              </a:rPr>
              <a:t>Sei </a:t>
            </a:r>
            <a:r>
              <a:rPr lang="de-DE" sz="2000" i="1" dirty="0">
                <a:latin typeface="+mn-lt"/>
              </a:rPr>
              <a:t>X</a:t>
            </a:r>
            <a:r>
              <a:rPr lang="de-DE" sz="2000" dirty="0">
                <a:latin typeface="+mn-lt"/>
              </a:rPr>
              <a:t> stetig verteilt mit Dichte</a:t>
            </a:r>
          </a:p>
        </p:txBody>
      </p:sp>
      <p:sp>
        <p:nvSpPr>
          <p:cNvPr id="22" name="Textfeld 21"/>
          <p:cNvSpPr txBox="1"/>
          <p:nvPr/>
        </p:nvSpPr>
        <p:spPr>
          <a:xfrm>
            <a:off x="688515" y="5196983"/>
            <a:ext cx="3855219" cy="400110"/>
          </a:xfrm>
          <a:prstGeom prst="rect">
            <a:avLst/>
          </a:prstGeom>
          <a:noFill/>
        </p:spPr>
        <p:txBody>
          <a:bodyPr wrap="square" rtlCol="0">
            <a:spAutoFit/>
          </a:bodyPr>
          <a:lstStyle/>
          <a:p>
            <a:r>
              <a:rPr lang="de-DE" sz="2000" dirty="0">
                <a:latin typeface="+mn-lt"/>
              </a:rPr>
              <a:t>Dann gilt: </a:t>
            </a:r>
          </a:p>
        </p:txBody>
      </p:sp>
      <mc:AlternateContent xmlns:mc="http://schemas.openxmlformats.org/markup-compatibility/2006" xmlns:a14="http://schemas.microsoft.com/office/drawing/2010/main">
        <mc:Choice Requires="a14">
          <p:sp>
            <p:nvSpPr>
              <p:cNvPr id="23" name="Textfeld 22"/>
              <p:cNvSpPr txBox="1"/>
              <p:nvPr/>
            </p:nvSpPr>
            <p:spPr>
              <a:xfrm>
                <a:off x="1859962" y="4935340"/>
                <a:ext cx="5072799" cy="99386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nary>
                        <m:naryPr>
                          <m:limLoc m:val="undOvr"/>
                          <m:ctrlPr>
                            <a:rPr lang="de-DE" sz="2000" b="0" i="1" smtClean="0">
                              <a:solidFill>
                                <a:schemeClr val="tx1"/>
                              </a:solidFill>
                              <a:latin typeface="Cambria Math" panose="02040503050406030204" pitchFamily="18" charset="0"/>
                            </a:rPr>
                          </m:ctrlPr>
                        </m:naryPr>
                        <m:sub>
                          <m:r>
                            <m:rPr>
                              <m:brk m:alnAt="24"/>
                            </m:rPr>
                            <a:rPr lang="de-DE" sz="2000" b="0" i="1" smtClean="0">
                              <a:solidFill>
                                <a:schemeClr val="tx1"/>
                              </a:solidFill>
                              <a:latin typeface="Cambria Math"/>
                            </a:rPr>
                            <m:t>−</m:t>
                          </m:r>
                          <m:r>
                            <a:rPr lang="de-DE" sz="2000" b="0" i="1" smtClean="0">
                              <a:solidFill>
                                <a:schemeClr val="tx1"/>
                              </a:solidFill>
                              <a:latin typeface="Cambria Math"/>
                              <a:ea typeface="Cambria Math"/>
                            </a:rPr>
                            <m:t>∞</m:t>
                          </m:r>
                        </m:sub>
                        <m:sup>
                          <m:r>
                            <a:rPr lang="de-DE" sz="2000" b="0" i="1" smtClean="0">
                              <a:solidFill>
                                <a:schemeClr val="tx1"/>
                              </a:solidFill>
                              <a:latin typeface="Cambria Math"/>
                              <a:ea typeface="Cambria Math"/>
                            </a:rPr>
                            <m:t>∞</m:t>
                          </m:r>
                        </m:sup>
                        <m:e>
                          <m:r>
                            <a:rPr lang="de-DE" sz="2000" b="0" i="1" smtClean="0">
                              <a:solidFill>
                                <a:schemeClr val="tx1"/>
                              </a:solidFill>
                              <a:latin typeface="Cambria Math"/>
                            </a:rPr>
                            <m:t>𝑥</m:t>
                          </m:r>
                        </m:e>
                      </m:nary>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𝑑𝑥</m:t>
                      </m:r>
                      <m:r>
                        <a:rPr lang="de-DE" sz="2000" b="0" i="1" smtClean="0">
                          <a:solidFill>
                            <a:schemeClr val="tx1"/>
                          </a:solidFill>
                          <a:latin typeface="Cambria Math"/>
                        </a:rPr>
                        <m:t>=</m:t>
                      </m:r>
                      <m:nary>
                        <m:naryPr>
                          <m:limLoc m:val="undOvr"/>
                          <m:ctrlPr>
                            <a:rPr lang="de-DE" sz="2000" i="1">
                              <a:latin typeface="Cambria Math" panose="02040503050406030204" pitchFamily="18" charset="0"/>
                            </a:rPr>
                          </m:ctrlPr>
                        </m:naryPr>
                        <m:sub>
                          <m:r>
                            <a:rPr lang="de-DE" sz="2000" b="0" i="1" smtClean="0">
                              <a:latin typeface="Cambria Math"/>
                              <a:ea typeface="Cambria Math"/>
                            </a:rPr>
                            <m:t>1</m:t>
                          </m:r>
                        </m:sub>
                        <m:sup>
                          <m:r>
                            <a:rPr lang="de-DE" sz="2000" i="1">
                              <a:latin typeface="Cambria Math"/>
                              <a:ea typeface="Cambria Math"/>
                            </a:rPr>
                            <m:t>∞</m:t>
                          </m:r>
                        </m:sup>
                        <m:e>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𝑥</m:t>
                              </m:r>
                            </m:den>
                          </m:f>
                        </m:e>
                      </m:nary>
                      <m:r>
                        <a:rPr lang="de-DE" sz="2000" i="1">
                          <a:latin typeface="Cambria Math"/>
                        </a:rPr>
                        <m:t>𝑑𝑥</m:t>
                      </m:r>
                      <m:r>
                        <a:rPr lang="de-DE" sz="2000" b="0" i="1" smtClean="0">
                          <a:latin typeface="Cambria Math"/>
                        </a:rPr>
                        <m:t>=</m:t>
                      </m:r>
                      <m:sSubSup>
                        <m:sSubSupPr>
                          <m:ctrlPr>
                            <a:rPr lang="de-DE" sz="2000" b="0" i="1" smtClean="0">
                              <a:latin typeface="Cambria Math" panose="02040503050406030204" pitchFamily="18" charset="0"/>
                            </a:rPr>
                          </m:ctrlPr>
                        </m:sSubSupPr>
                        <m:e>
                          <m:d>
                            <m:dPr>
                              <m:begChr m:val="["/>
                              <m:endChr m:val="]"/>
                              <m:ctrlPr>
                                <a:rPr lang="de-DE" sz="2000" b="0" i="1" smtClean="0">
                                  <a:latin typeface="Cambria Math" panose="02040503050406030204" pitchFamily="18" charset="0"/>
                                </a:rPr>
                              </m:ctrlPr>
                            </m:dPr>
                            <m:e>
                              <m:r>
                                <a:rPr lang="de-DE" sz="2000" b="0" i="1" smtClean="0">
                                  <a:latin typeface="Cambria Math"/>
                                </a:rPr>
                                <m:t>𝑙𝑛</m:t>
                              </m:r>
                              <m:d>
                                <m:dPr>
                                  <m:ctrlPr>
                                    <a:rPr lang="de-DE" sz="2000" b="0" i="1" smtClean="0">
                                      <a:latin typeface="Cambria Math" panose="02040503050406030204" pitchFamily="18" charset="0"/>
                                    </a:rPr>
                                  </m:ctrlPr>
                                </m:dPr>
                                <m:e>
                                  <m:r>
                                    <a:rPr lang="de-DE" sz="2000" b="0" i="1" smtClean="0">
                                      <a:latin typeface="Cambria Math"/>
                                    </a:rPr>
                                    <m:t>𝑥</m:t>
                                  </m:r>
                                </m:e>
                              </m:d>
                            </m:e>
                          </m:d>
                        </m:e>
                        <m:sub>
                          <m:r>
                            <a:rPr lang="de-DE" sz="2000" b="0" i="1" smtClean="0">
                              <a:latin typeface="Cambria Math"/>
                            </a:rPr>
                            <m:t>1</m:t>
                          </m:r>
                        </m:sub>
                        <m:sup>
                          <m:r>
                            <a:rPr lang="de-DE" sz="2000" b="0" i="1" smtClean="0">
                              <a:latin typeface="Cambria Math"/>
                              <a:ea typeface="Cambria Math"/>
                            </a:rPr>
                            <m:t>∞</m:t>
                          </m:r>
                        </m:sup>
                      </m:sSubSup>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859962" y="4935340"/>
                <a:ext cx="5072799" cy="993862"/>
              </a:xfrm>
              <a:prstGeom prst="rect">
                <a:avLst/>
              </a:prstGeom>
              <a:blipFill rotWithShape="1">
                <a:blip r:embed="rId4"/>
                <a:stretch>
                  <a:fillRect/>
                </a:stretch>
              </a:blipFill>
            </p:spPr>
            <p:txBody>
              <a:bodyPr/>
              <a:lstStyle/>
              <a:p>
                <a:r>
                  <a:rPr lang="de-DE">
                    <a:noFill/>
                  </a:rPr>
                  <a:t> </a:t>
                </a:r>
              </a:p>
            </p:txBody>
          </p:sp>
        </mc:Fallback>
      </mc:AlternateContent>
      <p:sp>
        <p:nvSpPr>
          <p:cNvPr id="28" name="Rechteck 2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6" name="Textfeld 25"/>
              <p:cNvSpPr txBox="1"/>
              <p:nvPr/>
            </p:nvSpPr>
            <p:spPr>
              <a:xfrm>
                <a:off x="1043608" y="2060848"/>
                <a:ext cx="4464496" cy="439736"/>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𝐸</m:t>
                    </m:r>
                    <m:d>
                      <m:dPr>
                        <m:ctrlPr>
                          <a:rPr lang="de-DE" sz="2000" i="1" smtClean="0">
                            <a:solidFill>
                              <a:schemeClr val="tx1"/>
                            </a:solidFill>
                            <a:latin typeface="Cambria Math" panose="02040503050406030204" pitchFamily="18" charset="0"/>
                          </a:rPr>
                        </m:ctrlPr>
                      </m:dPr>
                      <m:e>
                        <m:sSup>
                          <m:sSupPr>
                            <m:ctrlPr>
                              <a:rPr lang="de-DE" sz="200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𝑘</m:t>
                            </m:r>
                          </m:sup>
                        </m:sSup>
                      </m:e>
                    </m:d>
                  </m:oMath>
                </a14:m>
                <a:r>
                  <a:rPr lang="de-DE" sz="2000" dirty="0">
                    <a:solidFill>
                      <a:schemeClr val="tx1"/>
                    </a:solidFill>
                    <a:latin typeface="+mn-lt"/>
                  </a:rPr>
                  <a:t> ...  </a:t>
                </a:r>
                <a:r>
                  <a:rPr lang="de-DE" sz="2000" i="1" dirty="0">
                    <a:solidFill>
                      <a:schemeClr val="tx1"/>
                    </a:solidFill>
                    <a:latin typeface="+mn-lt"/>
                  </a:rPr>
                  <a:t>k</a:t>
                </a:r>
                <a:r>
                  <a:rPr lang="de-DE" sz="2000" dirty="0">
                    <a:solidFill>
                      <a:schemeClr val="tx1"/>
                    </a:solidFill>
                    <a:latin typeface="+mn-lt"/>
                  </a:rPr>
                  <a:t>-</a:t>
                </a:r>
                <a:r>
                  <a:rPr lang="de-DE" sz="2000" dirty="0" err="1">
                    <a:solidFill>
                      <a:schemeClr val="tx1"/>
                    </a:solidFill>
                    <a:latin typeface="+mn-lt"/>
                  </a:rPr>
                  <a:t>tes</a:t>
                </a:r>
                <a:r>
                  <a:rPr lang="de-DE" sz="2000" dirty="0">
                    <a:solidFill>
                      <a:schemeClr val="tx1"/>
                    </a:solidFill>
                    <a:latin typeface="+mn-lt"/>
                  </a:rPr>
                  <a:t> (theoretisches) Moment</a:t>
                </a:r>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043608" y="2060848"/>
                <a:ext cx="4464496" cy="439736"/>
              </a:xfrm>
              <a:prstGeom prst="rect">
                <a:avLst/>
              </a:prstGeom>
              <a:blipFill rotWithShape="1">
                <a:blip r:embed="rId5"/>
                <a:stretch>
                  <a:fillRect t="-2778" b="-19444"/>
                </a:stretch>
              </a:blipFill>
            </p:spPr>
            <p:txBody>
              <a:bodyPr/>
              <a:lstStyle/>
              <a:p>
                <a:r>
                  <a:rPr lang="de-DE">
                    <a:noFill/>
                  </a:rPr>
                  <a:t> </a:t>
                </a:r>
              </a:p>
            </p:txBody>
          </p:sp>
        </mc:Fallback>
      </mc:AlternateContent>
    </p:spTree>
    <p:extLst>
      <p:ext uri="{BB962C8B-B14F-4D97-AF65-F5344CB8AC3E}">
        <p14:creationId xmlns:p14="http://schemas.microsoft.com/office/powerpoint/2010/main" val="1930208703"/>
      </p:ext>
    </p:extLst>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7.2 Theoretische Kennwerte</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491</a:t>
            </a:r>
            <a:endParaRPr lang="de-DE" sz="8000" b="1" dirty="0">
              <a:solidFill>
                <a:schemeClr val="tx1"/>
              </a:solidFill>
              <a:latin typeface="+mj-lt"/>
            </a:endParaRPr>
          </a:p>
        </p:txBody>
      </p:sp>
      <p:sp>
        <p:nvSpPr>
          <p:cNvPr id="8" name="Textfeld 7"/>
          <p:cNvSpPr txBox="1">
            <a:spLocks noChangeArrowheads="1"/>
          </p:cNvSpPr>
          <p:nvPr/>
        </p:nvSpPr>
        <p:spPr bwMode="auto">
          <a:xfrm>
            <a:off x="468311" y="5492130"/>
            <a:ext cx="336509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Weitere Beispiele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p:nvPr/>
        </p:nvSpPr>
        <p:spPr>
          <a:xfrm>
            <a:off x="468312" y="5892240"/>
            <a:ext cx="6839991" cy="707886"/>
          </a:xfrm>
          <a:prstGeom prst="rect">
            <a:avLst/>
          </a:prstGeom>
          <a:noFill/>
        </p:spPr>
        <p:txBody>
          <a:bodyPr wrap="square" rtlCol="0">
            <a:spAutoFit/>
          </a:bodyPr>
          <a:lstStyle/>
          <a:p>
            <a:r>
              <a:rPr lang="de-DE" sz="2000" dirty="0">
                <a:latin typeface="+mn-lt"/>
              </a:rPr>
              <a:t>Literaturhinweis zu Beispielen mit nicht endlichen Momenten bei diskreten Verteilungen finden sich im Lehrbuch auf S</a:t>
            </a:r>
            <a:r>
              <a:rPr lang="de-DE" sz="2000">
                <a:latin typeface="+mn-lt"/>
              </a:rPr>
              <a:t>. 379.</a:t>
            </a:r>
            <a:endParaRPr lang="de-DE" sz="2000" dirty="0">
              <a:latin typeface="+mn-lt"/>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a:spLocks noChangeArrowheads="1"/>
          </p:cNvSpPr>
          <p:nvPr/>
        </p:nvSpPr>
        <p:spPr bwMode="auto">
          <a:xfrm>
            <a:off x="468313" y="1053337"/>
            <a:ext cx="252115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S1-e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3915414" y="1451338"/>
                <a:ext cx="2280431" cy="72314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𝑌</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𝑦</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ea typeface="Cambria Math"/>
                            </a:rPr>
                            <m:t>𝜋</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𝑦</m:t>
                                  </m:r>
                                </m:e>
                                <m:sup>
                                  <m:r>
                                    <a:rPr lang="de-DE" sz="2000" b="0" i="1" smtClean="0">
                                      <a:solidFill>
                                        <a:schemeClr val="tx1"/>
                                      </a:solidFill>
                                      <a:latin typeface="Cambria Math"/>
                                      <a:ea typeface="Cambria Math"/>
                                    </a:rPr>
                                    <m:t>2</m:t>
                                  </m:r>
                                </m:sup>
                              </m:sSup>
                            </m:e>
                          </m:d>
                        </m:den>
                      </m:f>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3915414" y="1451338"/>
                <a:ext cx="2280431" cy="723147"/>
              </a:xfrm>
              <a:prstGeom prst="rect">
                <a:avLst/>
              </a:prstGeom>
              <a:blipFill rotWithShape="1">
                <a:blip r:embed="rId4"/>
                <a:stretch>
                  <a:fillRect/>
                </a:stretch>
              </a:blipFill>
            </p:spPr>
            <p:txBody>
              <a:bodyPr/>
              <a:lstStyle/>
              <a:p>
                <a:r>
                  <a:rPr lang="de-DE">
                    <a:noFill/>
                  </a:rPr>
                  <a:t> </a:t>
                </a:r>
              </a:p>
            </p:txBody>
          </p:sp>
        </mc:Fallback>
      </mc:AlternateContent>
      <p:sp>
        <p:nvSpPr>
          <p:cNvPr id="13" name="Textfeld 12"/>
          <p:cNvSpPr txBox="1"/>
          <p:nvPr/>
        </p:nvSpPr>
        <p:spPr>
          <a:xfrm>
            <a:off x="697381" y="1612857"/>
            <a:ext cx="3816001" cy="400110"/>
          </a:xfrm>
          <a:prstGeom prst="rect">
            <a:avLst/>
          </a:prstGeom>
          <a:noFill/>
        </p:spPr>
        <p:txBody>
          <a:bodyPr wrap="square" rtlCol="0">
            <a:spAutoFit/>
          </a:bodyPr>
          <a:lstStyle/>
          <a:p>
            <a:r>
              <a:rPr lang="de-DE" sz="2000" dirty="0">
                <a:latin typeface="+mn-lt"/>
              </a:rPr>
              <a:t>Sei </a:t>
            </a:r>
            <a:r>
              <a:rPr lang="de-DE" sz="2000" i="1" dirty="0">
                <a:latin typeface="+mn-lt"/>
              </a:rPr>
              <a:t>Y</a:t>
            </a:r>
            <a:r>
              <a:rPr lang="de-DE" sz="2000" dirty="0">
                <a:latin typeface="+mn-lt"/>
              </a:rPr>
              <a:t> stetig verteilt mit Dichte</a:t>
            </a:r>
          </a:p>
        </p:txBody>
      </p:sp>
      <p:pic>
        <p:nvPicPr>
          <p:cNvPr id="2" name="Grafik 1"/>
          <p:cNvPicPr>
            <a:picLocks noChangeAspect="1"/>
          </p:cNvPicPr>
          <p:nvPr/>
        </p:nvPicPr>
        <p:blipFill>
          <a:blip r:embed="rId5"/>
          <a:stretch>
            <a:fillRect/>
          </a:stretch>
        </p:blipFill>
        <p:spPr>
          <a:xfrm>
            <a:off x="453824" y="2167417"/>
            <a:ext cx="7896225" cy="3248025"/>
          </a:xfrm>
          <a:prstGeom prst="rect">
            <a:avLst/>
          </a:prstGeom>
        </p:spPr>
      </p:pic>
    </p:spTree>
    <p:extLst>
      <p:ext uri="{BB962C8B-B14F-4D97-AF65-F5344CB8AC3E}">
        <p14:creationId xmlns:p14="http://schemas.microsoft.com/office/powerpoint/2010/main" val="3952151441"/>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7.3 Spezielle eindimensionale Verteilungen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5" name="Textfeld 24"/>
          <p:cNvSpPr txBox="1">
            <a:spLocks noChangeArrowheads="1"/>
          </p:cNvSpPr>
          <p:nvPr/>
        </p:nvSpPr>
        <p:spPr bwMode="auto">
          <a:xfrm>
            <a:off x="468312" y="981075"/>
            <a:ext cx="410368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7.3.1 Spezielle diskrete Verteilungen</a:t>
            </a:r>
          </a:p>
        </p:txBody>
      </p:sp>
      <p:sp>
        <p:nvSpPr>
          <p:cNvPr id="30" name="Textfeld 9"/>
          <p:cNvSpPr txBox="1">
            <a:spLocks noChangeArrowheads="1"/>
          </p:cNvSpPr>
          <p:nvPr/>
        </p:nvSpPr>
        <p:spPr bwMode="auto">
          <a:xfrm>
            <a:off x="467545" y="2204864"/>
            <a:ext cx="216023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6" name="Textfeld 9"/>
          <p:cNvSpPr txBox="1">
            <a:spLocks noChangeArrowheads="1"/>
          </p:cNvSpPr>
          <p:nvPr/>
        </p:nvSpPr>
        <p:spPr bwMode="auto">
          <a:xfrm>
            <a:off x="471836" y="1628800"/>
            <a:ext cx="309205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Elementare Kombinatorik</a:t>
            </a: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2" name="Textfeld 1"/>
          <p:cNvSpPr txBox="1"/>
          <p:nvPr/>
        </p:nvSpPr>
        <p:spPr>
          <a:xfrm>
            <a:off x="472076" y="2636869"/>
            <a:ext cx="7632848" cy="707886"/>
          </a:xfrm>
          <a:prstGeom prst="rect">
            <a:avLst/>
          </a:prstGeom>
          <a:noFill/>
        </p:spPr>
        <p:txBody>
          <a:bodyPr wrap="square" rtlCol="0">
            <a:spAutoFit/>
          </a:bodyPr>
          <a:lstStyle/>
          <a:p>
            <a:r>
              <a:rPr lang="de-DE" sz="2000" dirty="0">
                <a:latin typeface="+mn-lt"/>
              </a:rPr>
              <a:t>Bestimmung der Anzahl von Anordnungen und Auswahlmöglichkeiten</a:t>
            </a:r>
          </a:p>
          <a:p>
            <a:r>
              <a:rPr lang="de-DE" sz="2000" dirty="0">
                <a:latin typeface="+mn-lt"/>
              </a:rPr>
              <a:t>von Objekten aus vorgegebenen Mengen</a:t>
            </a:r>
          </a:p>
        </p:txBody>
      </p:sp>
      <p:sp>
        <p:nvSpPr>
          <p:cNvPr id="14" name="Textfeld 9"/>
          <p:cNvSpPr txBox="1">
            <a:spLocks noChangeArrowheads="1"/>
          </p:cNvSpPr>
          <p:nvPr/>
        </p:nvSpPr>
        <p:spPr bwMode="auto">
          <a:xfrm>
            <a:off x="467544" y="3454017"/>
            <a:ext cx="467622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Fakultät und Permutationen </a:t>
            </a:r>
            <a:r>
              <a:rPr lang="de-DE" sz="2000" dirty="0">
                <a:solidFill>
                  <a:srgbClr val="0070C0"/>
                </a:solidFill>
                <a:latin typeface="+mn-lt"/>
              </a:rPr>
              <a:t>●</a:t>
            </a:r>
            <a:endParaRPr lang="de-DE" sz="2000" b="1" dirty="0">
              <a:solidFill>
                <a:srgbClr val="0070C0"/>
              </a:solidFill>
              <a:latin typeface="+mn-lt"/>
            </a:endParaRPr>
          </a:p>
        </p:txBody>
      </p:sp>
      <p:cxnSp>
        <p:nvCxnSpPr>
          <p:cNvPr id="2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2"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pic>
        <p:nvPicPr>
          <p:cNvPr id="4" name="Grafik 3"/>
          <p:cNvPicPr>
            <a:picLocks noChangeAspect="1"/>
          </p:cNvPicPr>
          <p:nvPr/>
        </p:nvPicPr>
        <p:blipFill>
          <a:blip r:embed="rId3"/>
          <a:stretch>
            <a:fillRect/>
          </a:stretch>
        </p:blipFill>
        <p:spPr>
          <a:xfrm>
            <a:off x="515321" y="3995655"/>
            <a:ext cx="7591425" cy="819150"/>
          </a:xfrm>
          <a:prstGeom prst="rect">
            <a:avLst/>
          </a:prstGeom>
        </p:spPr>
      </p:pic>
      <p:pic>
        <p:nvPicPr>
          <p:cNvPr id="5" name="Grafik 4"/>
          <p:cNvPicPr>
            <a:picLocks noChangeAspect="1"/>
          </p:cNvPicPr>
          <p:nvPr/>
        </p:nvPicPr>
        <p:blipFill>
          <a:blip r:embed="rId4"/>
          <a:stretch>
            <a:fillRect/>
          </a:stretch>
        </p:blipFill>
        <p:spPr>
          <a:xfrm>
            <a:off x="523024" y="4814805"/>
            <a:ext cx="7581900" cy="1714500"/>
          </a:xfrm>
          <a:prstGeom prst="rect">
            <a:avLst/>
          </a:prstGeom>
        </p:spPr>
      </p:pic>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492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399629673"/>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Auswahlmöglichkeiten bei Berücksichtigung der Reihenfolge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539552" y="1527946"/>
            <a:ext cx="7560840" cy="400110"/>
          </a:xfrm>
          <a:prstGeom prst="rect">
            <a:avLst/>
          </a:prstGeom>
          <a:noFill/>
        </p:spPr>
        <p:txBody>
          <a:bodyPr wrap="square" rtlCol="0">
            <a:spAutoFit/>
          </a:bodyPr>
          <a:lstStyle/>
          <a:p>
            <a:r>
              <a:rPr lang="de-DE" sz="2000" dirty="0">
                <a:latin typeface="+mn-lt"/>
              </a:rPr>
              <a:t>Werden </a:t>
            </a:r>
            <a:r>
              <a:rPr lang="de-DE" sz="2000" i="1" dirty="0">
                <a:latin typeface="+mn-lt"/>
              </a:rPr>
              <a:t>k</a:t>
            </a:r>
            <a:r>
              <a:rPr lang="de-DE" sz="2000" dirty="0">
                <a:latin typeface="+mn-lt"/>
              </a:rPr>
              <a:t> aus </a:t>
            </a:r>
            <a:r>
              <a:rPr lang="de-DE" sz="2000" i="1" dirty="0">
                <a:latin typeface="+mn-lt"/>
              </a:rPr>
              <a:t>n</a:t>
            </a:r>
            <a:r>
              <a:rPr lang="de-DE" sz="2000" dirty="0">
                <a:latin typeface="+mn-lt"/>
              </a:rPr>
              <a:t> Objekten (</a:t>
            </a:r>
            <a:r>
              <a:rPr lang="de-DE" sz="2000" i="1" dirty="0">
                <a:latin typeface="+mn-lt"/>
              </a:rPr>
              <a:t>k</a:t>
            </a:r>
            <a:r>
              <a:rPr lang="de-DE" sz="2000" i="1" dirty="0">
                <a:latin typeface="+mn-lt"/>
                <a:sym typeface="Symbol"/>
              </a:rPr>
              <a:t> n</a:t>
            </a:r>
            <a:r>
              <a:rPr lang="de-DE" sz="2000" dirty="0">
                <a:latin typeface="+mn-lt"/>
                <a:sym typeface="Symbol"/>
              </a:rPr>
              <a:t>) ausgewählt, so gibt es dafür</a:t>
            </a:r>
          </a:p>
        </p:txBody>
      </p:sp>
      <p:sp>
        <p:nvSpPr>
          <p:cNvPr id="11" name="Textfeld 10"/>
          <p:cNvSpPr txBox="1"/>
          <p:nvPr/>
        </p:nvSpPr>
        <p:spPr>
          <a:xfrm>
            <a:off x="544797" y="2759959"/>
            <a:ext cx="7560840" cy="400110"/>
          </a:xfrm>
          <a:prstGeom prst="rect">
            <a:avLst/>
          </a:prstGeom>
          <a:noFill/>
        </p:spPr>
        <p:txBody>
          <a:bodyPr wrap="square" rtlCol="0">
            <a:spAutoFit/>
          </a:bodyPr>
          <a:lstStyle/>
          <a:p>
            <a:r>
              <a:rPr lang="de-DE" sz="2000" dirty="0">
                <a:latin typeface="+mn-lt"/>
              </a:rPr>
              <a:t>Möglichkeiten, falls die </a:t>
            </a:r>
            <a:r>
              <a:rPr lang="de-DE" sz="2000" b="1" dirty="0">
                <a:latin typeface="+mn-lt"/>
              </a:rPr>
              <a:t>Reihenfolge berücksichtigt</a:t>
            </a:r>
            <a:r>
              <a:rPr lang="de-DE" sz="2000" dirty="0">
                <a:latin typeface="+mn-lt"/>
              </a:rPr>
              <a:t> wird.</a:t>
            </a:r>
          </a:p>
        </p:txBody>
      </p:sp>
      <p:sp>
        <p:nvSpPr>
          <p:cNvPr id="12" name="Textfeld 11"/>
          <p:cNvSpPr txBox="1">
            <a:spLocks noChangeArrowheads="1"/>
          </p:cNvSpPr>
          <p:nvPr/>
        </p:nvSpPr>
        <p:spPr bwMode="auto">
          <a:xfrm>
            <a:off x="468312" y="3284984"/>
            <a:ext cx="8424167"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Binomialkoeffizient und Auswahlmöglichkeiten ohne Berücksichtigung </a:t>
            </a:r>
          </a:p>
          <a:p>
            <a:r>
              <a:rPr lang="de-DE" sz="2000" b="1" dirty="0">
                <a:solidFill>
                  <a:srgbClr val="0070C0"/>
                </a:solidFill>
                <a:latin typeface="+mn-lt"/>
              </a:rPr>
              <a:t>   der Reihenfolge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1948037" y="1967683"/>
                <a:ext cx="1148584" cy="7120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𝑛</m:t>
                          </m:r>
                          <m:r>
                            <a:rPr lang="de-DE" sz="2000" b="0" i="1" smtClean="0">
                              <a:solidFill>
                                <a:schemeClr val="tx1"/>
                              </a:solidFill>
                              <a:latin typeface="Cambria Math"/>
                            </a:rPr>
                            <m:t>! </m:t>
                          </m:r>
                        </m:num>
                        <m:den>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𝑛</m:t>
                              </m:r>
                              <m:r>
                                <a:rPr lang="de-DE" sz="2000" b="0" i="1" smtClean="0">
                                  <a:solidFill>
                                    <a:schemeClr val="tx1"/>
                                  </a:solidFill>
                                  <a:latin typeface="Cambria Math"/>
                                </a:rPr>
                                <m:t>−</m:t>
                              </m:r>
                              <m:r>
                                <a:rPr lang="de-DE" sz="2000" b="0" i="1" smtClean="0">
                                  <a:solidFill>
                                    <a:schemeClr val="tx1"/>
                                  </a:solidFill>
                                  <a:latin typeface="Cambria Math"/>
                                </a:rPr>
                                <m:t>𝑘</m:t>
                              </m:r>
                            </m:e>
                          </m:d>
                          <m:r>
                            <a:rPr lang="de-DE" sz="2000" b="0" i="1" smtClean="0">
                              <a:solidFill>
                                <a:schemeClr val="tx1"/>
                              </a:solidFill>
                              <a:latin typeface="Cambria Math"/>
                            </a:rPr>
                            <m:t>!</m:t>
                          </m:r>
                        </m:den>
                      </m:f>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948037" y="1967683"/>
                <a:ext cx="1148584" cy="712054"/>
              </a:xfrm>
              <a:prstGeom prst="rect">
                <a:avLst/>
              </a:prstGeom>
              <a:blipFill rotWithShape="1">
                <a:blip r:embed="rId3"/>
                <a:stretch>
                  <a:fillRect/>
                </a:stretch>
              </a:blipFill>
            </p:spPr>
            <p:txBody>
              <a:bodyPr/>
              <a:lstStyle/>
              <a:p>
                <a:r>
                  <a:rPr lang="de-DE">
                    <a:noFill/>
                  </a:rPr>
                  <a:t> </a:t>
                </a:r>
              </a:p>
            </p:txBody>
          </p:sp>
        </mc:Fallback>
      </mc:AlternateContent>
      <p:sp>
        <p:nvSpPr>
          <p:cNvPr id="15" name="Textfeld 14"/>
          <p:cNvSpPr txBox="1"/>
          <p:nvPr/>
        </p:nvSpPr>
        <p:spPr>
          <a:xfrm>
            <a:off x="468313" y="4025169"/>
            <a:ext cx="7560840" cy="400110"/>
          </a:xfrm>
          <a:prstGeom prst="rect">
            <a:avLst/>
          </a:prstGeom>
          <a:noFill/>
        </p:spPr>
        <p:txBody>
          <a:bodyPr wrap="square" rtlCol="0">
            <a:spAutoFit/>
          </a:bodyPr>
          <a:lstStyle/>
          <a:p>
            <a:r>
              <a:rPr lang="de-DE" sz="2000" dirty="0">
                <a:latin typeface="+mn-lt"/>
              </a:rPr>
              <a:t>Werden </a:t>
            </a:r>
            <a:r>
              <a:rPr lang="de-DE" sz="2000" i="1" dirty="0">
                <a:latin typeface="+mn-lt"/>
              </a:rPr>
              <a:t>k</a:t>
            </a:r>
            <a:r>
              <a:rPr lang="de-DE" sz="2000" dirty="0">
                <a:latin typeface="+mn-lt"/>
              </a:rPr>
              <a:t> aus </a:t>
            </a:r>
            <a:r>
              <a:rPr lang="de-DE" sz="2000" i="1" dirty="0">
                <a:latin typeface="+mn-lt"/>
              </a:rPr>
              <a:t>n</a:t>
            </a:r>
            <a:r>
              <a:rPr lang="de-DE" sz="2000" dirty="0">
                <a:latin typeface="+mn-lt"/>
              </a:rPr>
              <a:t> Objekten (</a:t>
            </a:r>
            <a:r>
              <a:rPr lang="de-DE" sz="2000" i="1" dirty="0">
                <a:latin typeface="+mn-lt"/>
              </a:rPr>
              <a:t>k</a:t>
            </a:r>
            <a:r>
              <a:rPr lang="de-DE" sz="2000" i="1" dirty="0">
                <a:latin typeface="+mn-lt"/>
                <a:sym typeface="Symbol"/>
              </a:rPr>
              <a:t> n</a:t>
            </a:r>
            <a:r>
              <a:rPr lang="de-DE" sz="2000" dirty="0">
                <a:latin typeface="+mn-lt"/>
                <a:sym typeface="Symbol"/>
              </a:rPr>
              <a:t>) ausgewählt, so gibt es dafür</a:t>
            </a:r>
          </a:p>
        </p:txBody>
      </p:sp>
      <p:sp>
        <p:nvSpPr>
          <p:cNvPr id="16" name="Textfeld 15"/>
          <p:cNvSpPr txBox="1"/>
          <p:nvPr/>
        </p:nvSpPr>
        <p:spPr>
          <a:xfrm>
            <a:off x="473558" y="5257182"/>
            <a:ext cx="7560840" cy="707886"/>
          </a:xfrm>
          <a:prstGeom prst="rect">
            <a:avLst/>
          </a:prstGeom>
          <a:noFill/>
        </p:spPr>
        <p:txBody>
          <a:bodyPr wrap="square" rtlCol="0">
            <a:spAutoFit/>
          </a:bodyPr>
          <a:lstStyle/>
          <a:p>
            <a:r>
              <a:rPr lang="de-DE" sz="2000" dirty="0">
                <a:latin typeface="+mn-lt"/>
              </a:rPr>
              <a:t>Möglichkeiten, falls die </a:t>
            </a:r>
            <a:r>
              <a:rPr lang="de-DE" sz="2000" b="1" dirty="0">
                <a:latin typeface="+mn-lt"/>
              </a:rPr>
              <a:t>Reihenfolge </a:t>
            </a:r>
            <a:r>
              <a:rPr lang="de-DE" sz="2000" b="1" u="sng" dirty="0">
                <a:latin typeface="+mn-lt"/>
              </a:rPr>
              <a:t>nicht berücksichtigt </a:t>
            </a:r>
            <a:r>
              <a:rPr lang="de-DE" sz="2000" dirty="0">
                <a:latin typeface="+mn-lt"/>
              </a:rPr>
              <a:t>wird.</a:t>
            </a:r>
          </a:p>
          <a:p>
            <a:r>
              <a:rPr lang="de-DE" sz="2000" dirty="0">
                <a:latin typeface="+mn-lt"/>
              </a:rPr>
              <a:t>Dies definiert zugleich den </a:t>
            </a:r>
            <a:r>
              <a:rPr lang="de-DE" sz="2000" b="1" dirty="0">
                <a:solidFill>
                  <a:srgbClr val="0070C0"/>
                </a:solidFill>
                <a:latin typeface="+mn-lt"/>
              </a:rPr>
              <a:t>Binomialkoeffizienten</a:t>
            </a:r>
            <a:r>
              <a:rPr lang="de-DE" sz="2000" dirty="0">
                <a:latin typeface="+mn-lt"/>
              </a:rPr>
              <a:t>.</a:t>
            </a:r>
          </a:p>
        </p:txBody>
      </p:sp>
      <mc:AlternateContent xmlns:mc="http://schemas.openxmlformats.org/markup-compatibility/2006" xmlns:a14="http://schemas.microsoft.com/office/drawing/2010/main">
        <mc:Choice Requires="a14">
          <p:sp>
            <p:nvSpPr>
              <p:cNvPr id="20" name="Textfeld 19"/>
              <p:cNvSpPr txBox="1"/>
              <p:nvPr/>
            </p:nvSpPr>
            <p:spPr>
              <a:xfrm>
                <a:off x="1876798" y="4464906"/>
                <a:ext cx="1413657" cy="71205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𝑛</m:t>
                          </m:r>
                          <m:r>
                            <a:rPr lang="de-DE" sz="2000" b="0" i="1" smtClean="0">
                              <a:solidFill>
                                <a:schemeClr val="tx1"/>
                              </a:solidFill>
                              <a:latin typeface="Cambria Math"/>
                            </a:rPr>
                            <m:t>! </m:t>
                          </m:r>
                        </m:num>
                        <m:den>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𝑛</m:t>
                              </m:r>
                              <m:r>
                                <a:rPr lang="de-DE" sz="2000" b="0" i="1" smtClean="0">
                                  <a:solidFill>
                                    <a:schemeClr val="tx1"/>
                                  </a:solidFill>
                                  <a:latin typeface="Cambria Math"/>
                                </a:rPr>
                                <m:t>−</m:t>
                              </m:r>
                              <m:r>
                                <a:rPr lang="de-DE" sz="2000" b="0" i="1" smtClean="0">
                                  <a:solidFill>
                                    <a:schemeClr val="tx1"/>
                                  </a:solidFill>
                                  <a:latin typeface="Cambria Math"/>
                                </a:rPr>
                                <m:t>𝑘</m:t>
                              </m:r>
                            </m:e>
                          </m:d>
                          <m:r>
                            <a:rPr lang="de-DE" sz="2000" b="0" i="1" smtClean="0">
                              <a:solidFill>
                                <a:schemeClr val="tx1"/>
                              </a:solidFill>
                              <a:latin typeface="Cambria Math"/>
                            </a:rPr>
                            <m:t>!</m:t>
                          </m:r>
                          <m:r>
                            <a:rPr lang="de-DE" sz="2000" b="0" i="1" smtClean="0">
                              <a:solidFill>
                                <a:schemeClr val="tx1"/>
                              </a:solidFill>
                              <a:latin typeface="Cambria Math"/>
                            </a:rPr>
                            <m:t>𝑘</m:t>
                          </m:r>
                          <m:r>
                            <a:rPr lang="de-DE" sz="2000" b="0" i="1" smtClean="0">
                              <a:solidFill>
                                <a:schemeClr val="tx1"/>
                              </a:solidFill>
                              <a:latin typeface="Cambria Math"/>
                            </a:rPr>
                            <m:t>!</m:t>
                          </m:r>
                        </m:den>
                      </m:f>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876798" y="4464906"/>
                <a:ext cx="1413657" cy="712054"/>
              </a:xfrm>
              <a:prstGeom prst="rect">
                <a:avLst/>
              </a:prstGeom>
              <a:blipFill rotWithShape="1">
                <a:blip r:embed="rId4"/>
                <a:stretch>
                  <a:fillRect/>
                </a:stretch>
              </a:blipFill>
            </p:spPr>
            <p:txBody>
              <a:bodyPr/>
              <a:lstStyle/>
              <a:p>
                <a:r>
                  <a:rPr lang="de-DE">
                    <a:noFill/>
                  </a:rPr>
                  <a:t> </a:t>
                </a:r>
              </a:p>
            </p:txBody>
          </p:sp>
        </mc:Fallback>
      </mc:AlternateContent>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493</a:t>
            </a:r>
            <a:endParaRPr lang="de-DE" sz="8000" b="1" dirty="0">
              <a:solidFill>
                <a:schemeClr val="tx1"/>
              </a:solidFill>
              <a:latin typeface="+mj-lt"/>
            </a:endParaRPr>
          </a:p>
        </p:txBody>
      </p:sp>
    </p:spTree>
    <p:extLst>
      <p:ext uri="{BB962C8B-B14F-4D97-AF65-F5344CB8AC3E}">
        <p14:creationId xmlns:p14="http://schemas.microsoft.com/office/powerpoint/2010/main" val="3853785036"/>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Textfeld 14"/>
          <p:cNvSpPr txBox="1">
            <a:spLocks noChangeArrowheads="1"/>
          </p:cNvSpPr>
          <p:nvPr/>
        </p:nvSpPr>
        <p:spPr bwMode="auto">
          <a:xfrm>
            <a:off x="468313" y="4005064"/>
            <a:ext cx="741847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7.3.1: Lotto „6 aus 49“ </a:t>
            </a:r>
            <a:r>
              <a:rPr lang="de-DE" sz="2000" dirty="0">
                <a:solidFill>
                  <a:srgbClr val="0070C0"/>
                </a:solidFill>
                <a:latin typeface="+mn-lt"/>
              </a:rPr>
              <a:t>●</a:t>
            </a:r>
            <a:endParaRPr lang="de-DE" sz="2000" b="1" dirty="0">
              <a:solidFill>
                <a:srgbClr val="0070C0"/>
              </a:solidFill>
              <a:latin typeface="+mn-lt"/>
            </a:endParaRPr>
          </a:p>
        </p:txBody>
      </p:sp>
      <p:sp>
        <p:nvSpPr>
          <p:cNvPr id="20" name="Textfeld 19"/>
          <p:cNvSpPr txBox="1"/>
          <p:nvPr/>
        </p:nvSpPr>
        <p:spPr>
          <a:xfrm>
            <a:off x="468313" y="4386653"/>
            <a:ext cx="8175114" cy="707886"/>
          </a:xfrm>
          <a:prstGeom prst="rect">
            <a:avLst/>
          </a:prstGeom>
          <a:noFill/>
        </p:spPr>
        <p:txBody>
          <a:bodyPr wrap="square" rtlCol="0">
            <a:spAutoFit/>
          </a:bodyPr>
          <a:lstStyle/>
          <a:p>
            <a:pPr algn="just"/>
            <a:r>
              <a:rPr lang="de-DE" sz="2000" dirty="0">
                <a:latin typeface="+mn-lt"/>
                <a:sym typeface="Symbol"/>
              </a:rPr>
              <a:t>Beim Lotto werden 6 aus 49 Kugeln ohne Zurücklegen gezogen. Die Reihen-folge der gezogenen Kugeln ist dabei irrelevant. Folglich gibt es</a:t>
            </a:r>
          </a:p>
        </p:txBody>
      </p:sp>
      <mc:AlternateContent xmlns:mc="http://schemas.openxmlformats.org/markup-compatibility/2006" xmlns:a14="http://schemas.microsoft.com/office/drawing/2010/main">
        <mc:Choice Requires="a14">
          <p:sp>
            <p:nvSpPr>
              <p:cNvPr id="21" name="Textfeld 20"/>
              <p:cNvSpPr txBox="1"/>
              <p:nvPr/>
            </p:nvSpPr>
            <p:spPr>
              <a:xfrm>
                <a:off x="899592" y="5094539"/>
                <a:ext cx="4076520" cy="71404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ctrlPr>
                            <a:rPr lang="de-DE" sz="2000" b="0" i="1" smtClean="0">
                              <a:solidFill>
                                <a:schemeClr val="tx1"/>
                              </a:solidFill>
                              <a:latin typeface="Cambria Math" panose="02040503050406030204" pitchFamily="18" charset="0"/>
                            </a:rPr>
                          </m:ctrlPr>
                        </m:dPr>
                        <m:e>
                          <m:m>
                            <m:mPr>
                              <m:mcs>
                                <m:mc>
                                  <m:mcPr>
                                    <m:count m:val="1"/>
                                    <m:mcJc m:val="center"/>
                                  </m:mcPr>
                                </m:mc>
                              </m:mcs>
                              <m:ctrlPr>
                                <a:rPr lang="de-DE" sz="2000" b="0" i="1" smtClean="0">
                                  <a:solidFill>
                                    <a:schemeClr val="tx1"/>
                                  </a:solidFill>
                                  <a:latin typeface="Cambria Math" panose="02040503050406030204" pitchFamily="18" charset="0"/>
                                </a:rPr>
                              </m:ctrlPr>
                            </m:mPr>
                            <m:mr>
                              <m:e>
                                <m:r>
                                  <m:rPr>
                                    <m:brk m:alnAt="7"/>
                                  </m:rPr>
                                  <a:rPr lang="de-DE" sz="2000" b="0" i="1" smtClean="0">
                                    <a:solidFill>
                                      <a:schemeClr val="tx1"/>
                                    </a:solidFill>
                                    <a:latin typeface="Cambria Math"/>
                                  </a:rPr>
                                  <m:t>4</m:t>
                                </m:r>
                                <m:r>
                                  <a:rPr lang="de-DE" sz="2000" b="0" i="1" smtClean="0">
                                    <a:solidFill>
                                      <a:schemeClr val="tx1"/>
                                    </a:solidFill>
                                    <a:latin typeface="Cambria Math"/>
                                  </a:rPr>
                                  <m:t>9</m:t>
                                </m:r>
                              </m:e>
                            </m:mr>
                            <m:mr>
                              <m:e>
                                <m:r>
                                  <a:rPr lang="de-DE" sz="2000" b="0" i="1" smtClean="0">
                                    <a:solidFill>
                                      <a:schemeClr val="tx1"/>
                                    </a:solidFill>
                                    <a:latin typeface="Cambria Math"/>
                                  </a:rPr>
                                  <m:t>6</m:t>
                                </m:r>
                              </m:e>
                            </m:mr>
                          </m:m>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49! </m:t>
                          </m:r>
                        </m:num>
                        <m:den>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49−6</m:t>
                              </m:r>
                            </m:e>
                          </m:d>
                          <m:r>
                            <a:rPr lang="de-DE" sz="2000" b="0" i="1" smtClean="0">
                              <a:solidFill>
                                <a:schemeClr val="tx1"/>
                              </a:solidFill>
                              <a:latin typeface="Cambria Math"/>
                            </a:rPr>
                            <m:t>!6!</m:t>
                          </m:r>
                        </m:den>
                      </m:f>
                      <m:r>
                        <a:rPr lang="de-DE" sz="2000" b="0" i="1" smtClean="0">
                          <a:solidFill>
                            <a:schemeClr val="tx1"/>
                          </a:solidFill>
                          <a:latin typeface="Cambria Math"/>
                        </a:rPr>
                        <m:t>=13 983 816</m:t>
                      </m:r>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899592" y="5094539"/>
                <a:ext cx="4076520" cy="714042"/>
              </a:xfrm>
              <a:prstGeom prst="rect">
                <a:avLst/>
              </a:prstGeom>
              <a:blipFill rotWithShape="1">
                <a:blip r:embed="rId4"/>
                <a:stretch>
                  <a:fillRect/>
                </a:stretch>
              </a:blipFill>
            </p:spPr>
            <p:txBody>
              <a:bodyPr/>
              <a:lstStyle/>
              <a:p>
                <a:r>
                  <a:rPr lang="de-DE">
                    <a:noFill/>
                  </a:rPr>
                  <a:t> </a:t>
                </a:r>
              </a:p>
            </p:txBody>
          </p:sp>
        </mc:Fallback>
      </mc:AlternateContent>
      <p:sp>
        <p:nvSpPr>
          <p:cNvPr id="23" name="Textfeld 22"/>
          <p:cNvSpPr txBox="1"/>
          <p:nvPr/>
        </p:nvSpPr>
        <p:spPr>
          <a:xfrm>
            <a:off x="4976112" y="5251505"/>
            <a:ext cx="3412312" cy="400110"/>
          </a:xfrm>
          <a:prstGeom prst="rect">
            <a:avLst/>
          </a:prstGeom>
          <a:noFill/>
        </p:spPr>
        <p:txBody>
          <a:bodyPr wrap="square" rtlCol="0">
            <a:spAutoFit/>
          </a:bodyPr>
          <a:lstStyle/>
          <a:p>
            <a:pPr algn="just"/>
            <a:r>
              <a:rPr lang="de-DE" sz="2000" dirty="0">
                <a:latin typeface="+mn-lt"/>
                <a:sym typeface="Symbol"/>
              </a:rPr>
              <a:t>verschiedene Ergebnisse</a:t>
            </a:r>
          </a:p>
        </p:txBody>
      </p:sp>
      <mc:AlternateContent xmlns:mc="http://schemas.openxmlformats.org/markup-compatibility/2006" xmlns:a14="http://schemas.microsoft.com/office/drawing/2010/main">
        <mc:Choice Requires="a14">
          <p:sp>
            <p:nvSpPr>
              <p:cNvPr id="24" name="Textfeld 23"/>
              <p:cNvSpPr txBox="1"/>
              <p:nvPr/>
            </p:nvSpPr>
            <p:spPr>
              <a:xfrm>
                <a:off x="468312" y="5808581"/>
                <a:ext cx="8207375" cy="707886"/>
              </a:xfrm>
              <a:prstGeom prst="rect">
                <a:avLst/>
              </a:prstGeom>
              <a:noFill/>
            </p:spPr>
            <p:txBody>
              <a:bodyPr wrap="square" rtlCol="0">
                <a:spAutoFit/>
              </a:bodyPr>
              <a:lstStyle/>
              <a:p>
                <a:pPr algn="just"/>
                <a:r>
                  <a:rPr lang="de-DE" sz="2000" dirty="0">
                    <a:latin typeface="+mn-lt"/>
                    <a:sym typeface="Symbol"/>
                  </a:rPr>
                  <a:t>Gemäß Laplace-Kalkül beträgt die Wahrscheinlichkeit für „6 Richtige“</a:t>
                </a:r>
              </a:p>
              <a:p>
                <a:pPr algn="just"/>
                <a14:m>
                  <m:oMath xmlns:m="http://schemas.openxmlformats.org/officeDocument/2006/math">
                    <m:f>
                      <m:fPr>
                        <m:type m:val="lin"/>
                        <m:ctrlPr>
                          <a:rPr lang="de-DE" sz="2000" i="1" smtClean="0">
                            <a:latin typeface="Cambria Math" panose="02040503050406030204" pitchFamily="18" charset="0"/>
                            <a:sym typeface="Symbol"/>
                          </a:rPr>
                        </m:ctrlPr>
                      </m:fPr>
                      <m:num>
                        <m:r>
                          <a:rPr lang="de-DE" sz="2000" b="0" i="1" smtClean="0">
                            <a:latin typeface="Cambria Math"/>
                            <a:sym typeface="Symbol"/>
                          </a:rPr>
                          <m:t>                                               1</m:t>
                        </m:r>
                      </m:num>
                      <m:den>
                        <m:r>
                          <a:rPr lang="de-DE" sz="2000" b="0" i="1" smtClean="0">
                            <a:latin typeface="Cambria Math"/>
                            <a:sym typeface="Symbol"/>
                          </a:rPr>
                          <m:t>13 983 816</m:t>
                        </m:r>
                      </m:den>
                    </m:f>
                    <m:r>
                      <a:rPr lang="de-DE" sz="2000" i="1" smtClean="0">
                        <a:latin typeface="Cambria Math"/>
                        <a:ea typeface="Cambria Math"/>
                        <a:sym typeface="Symbol"/>
                      </a:rPr>
                      <m:t>≈</m:t>
                    </m:r>
                    <m:r>
                      <a:rPr lang="de-DE" sz="2000" b="0" i="1" smtClean="0">
                        <a:latin typeface="Cambria Math"/>
                        <a:ea typeface="Cambria Math"/>
                        <a:sym typeface="Symbol"/>
                      </a:rPr>
                      <m:t>0.00000715%</m:t>
                    </m:r>
                  </m:oMath>
                </a14:m>
                <a:r>
                  <a:rPr lang="de-DE" sz="2000" dirty="0">
                    <a:latin typeface="+mn-lt"/>
                    <a:sym typeface="Symbol"/>
                  </a:rPr>
                  <a:t> </a:t>
                </a:r>
              </a:p>
            </p:txBody>
          </p:sp>
        </mc:Choice>
        <mc:Fallback xmlns="">
          <p:sp>
            <p:nvSpPr>
              <p:cNvPr id="24" name="Textfeld 23"/>
              <p:cNvSpPr txBox="1">
                <a:spLocks noRot="1" noChangeAspect="1" noMove="1" noResize="1" noEditPoints="1" noAdjustHandles="1" noChangeArrowheads="1" noChangeShapeType="1" noTextEdit="1"/>
              </p:cNvSpPr>
              <p:nvPr/>
            </p:nvSpPr>
            <p:spPr>
              <a:xfrm>
                <a:off x="468312" y="5808581"/>
                <a:ext cx="8207375" cy="707886"/>
              </a:xfrm>
              <a:prstGeom prst="rect">
                <a:avLst/>
              </a:prstGeom>
              <a:blipFill rotWithShape="1">
                <a:blip r:embed="rId5"/>
                <a:stretch>
                  <a:fillRect l="-817" t="-22414" b="-101724"/>
                </a:stretch>
              </a:blipFill>
            </p:spPr>
            <p:txBody>
              <a:bodyPr/>
              <a:lstStyle/>
              <a:p>
                <a:r>
                  <a:rPr lang="de-DE">
                    <a:noFill/>
                  </a:rPr>
                  <a:t> </a:t>
                </a:r>
              </a:p>
            </p:txBody>
          </p:sp>
        </mc:Fallback>
      </mc:AlternateContent>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494</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6"/>
          <a:stretch>
            <a:fillRect/>
          </a:stretch>
        </p:blipFill>
        <p:spPr>
          <a:xfrm>
            <a:off x="457200" y="850900"/>
            <a:ext cx="7581900" cy="3114675"/>
          </a:xfrm>
          <a:prstGeom prst="rect">
            <a:avLst/>
          </a:prstGeom>
        </p:spPr>
      </p:pic>
    </p:spTree>
    <p:extLst>
      <p:ext uri="{BB962C8B-B14F-4D97-AF65-F5344CB8AC3E}">
        <p14:creationId xmlns:p14="http://schemas.microsoft.com/office/powerpoint/2010/main" val="1578612358"/>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495</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57200" y="980728"/>
            <a:ext cx="6266621" cy="5483293"/>
          </a:xfrm>
          <a:prstGeom prst="rect">
            <a:avLst/>
          </a:prstGeom>
        </p:spPr>
      </p:pic>
    </p:spTree>
    <p:extLst>
      <p:ext uri="{BB962C8B-B14F-4D97-AF65-F5344CB8AC3E}">
        <p14:creationId xmlns:p14="http://schemas.microsoft.com/office/powerpoint/2010/main" val="2911925317"/>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496</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9"/>
          <p:cNvSpPr txBox="1">
            <a:spLocks noChangeArrowheads="1"/>
          </p:cNvSpPr>
          <p:nvPr/>
        </p:nvSpPr>
        <p:spPr bwMode="auto">
          <a:xfrm>
            <a:off x="468311" y="1052736"/>
            <a:ext cx="2340699" cy="400110"/>
          </a:xfrm>
          <a:prstGeom prst="rect">
            <a:avLst/>
          </a:prstGeom>
          <a:noFill/>
          <a:ln w="9525">
            <a:solidFill>
              <a:schemeClr val="bg1">
                <a:lumMod val="50000"/>
              </a:schemeClr>
            </a:solidFill>
            <a:miter lim="800000"/>
            <a:headEnd/>
            <a:tailEnd/>
          </a:ln>
        </p:spPr>
        <p:txBody>
          <a:bodyPr wrap="square">
            <a:spAutoFit/>
          </a:bodyPr>
          <a:lstStyle/>
          <a:p>
            <a:r>
              <a:rPr lang="de-DE" sz="2000" b="1" dirty="0" err="1">
                <a:solidFill>
                  <a:srgbClr val="0070C0"/>
                </a:solidFill>
                <a:latin typeface="Times New Roman" pitchFamily="18" charset="0"/>
              </a:rPr>
              <a:t>Einpunktverteilung</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8311" y="1628133"/>
            <a:ext cx="32395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und Definition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68314" y="4177493"/>
            <a:ext cx="398013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 und Varianz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p:nvPr/>
        </p:nvSpPr>
        <p:spPr>
          <a:xfrm>
            <a:off x="468313" y="2034282"/>
            <a:ext cx="8175114" cy="707886"/>
          </a:xfrm>
          <a:prstGeom prst="rect">
            <a:avLst/>
          </a:prstGeom>
          <a:noFill/>
        </p:spPr>
        <p:txBody>
          <a:bodyPr wrap="square" rtlCol="0">
            <a:spAutoFit/>
          </a:bodyPr>
          <a:lstStyle/>
          <a:p>
            <a:pPr algn="just"/>
            <a:r>
              <a:rPr lang="de-DE" sz="2000" dirty="0">
                <a:latin typeface="+mn-lt"/>
                <a:sym typeface="Symbol"/>
              </a:rPr>
              <a:t>Eine Zufallsvariable </a:t>
            </a:r>
            <a:r>
              <a:rPr lang="de-DE" sz="2000" i="1" dirty="0">
                <a:latin typeface="+mn-lt"/>
                <a:sym typeface="Symbol"/>
              </a:rPr>
              <a:t>X</a:t>
            </a:r>
            <a:r>
              <a:rPr lang="de-DE" sz="2000" dirty="0">
                <a:latin typeface="+mn-lt"/>
                <a:sym typeface="Symbol"/>
              </a:rPr>
              <a:t>, die nur einen bestimmten Wert </a:t>
            </a:r>
            <a:r>
              <a:rPr lang="de-DE" sz="2000" i="1" dirty="0">
                <a:latin typeface="+mn-lt"/>
                <a:sym typeface="Symbol"/>
              </a:rPr>
              <a:t>a</a:t>
            </a:r>
            <a:r>
              <a:rPr lang="de-DE" sz="2000" dirty="0">
                <a:latin typeface="+mn-lt"/>
                <a:sym typeface="Symbol"/>
              </a:rPr>
              <a:t> annehmen kann, </a:t>
            </a:r>
          </a:p>
          <a:p>
            <a:pPr algn="just"/>
            <a:r>
              <a:rPr lang="de-DE" sz="2000" dirty="0">
                <a:latin typeface="+mn-lt"/>
                <a:sym typeface="Symbol"/>
              </a:rPr>
              <a:t>für die also gilt:</a:t>
            </a:r>
          </a:p>
        </p:txBody>
      </p:sp>
      <mc:AlternateContent xmlns:mc="http://schemas.openxmlformats.org/markup-compatibility/2006" xmlns:a14="http://schemas.microsoft.com/office/drawing/2010/main">
        <mc:Choice Requires="a14">
          <p:sp>
            <p:nvSpPr>
              <p:cNvPr id="15" name="Textfeld 14"/>
              <p:cNvSpPr txBox="1"/>
              <p:nvPr/>
            </p:nvSpPr>
            <p:spPr>
              <a:xfrm>
                <a:off x="1486483" y="2742168"/>
                <a:ext cx="5544616"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𝑎</m:t>
                        </m:r>
                      </m:e>
                    </m:d>
                    <m:r>
                      <a:rPr lang="de-DE" sz="2000" b="0" i="1" smtClean="0">
                        <a:solidFill>
                          <a:schemeClr val="tx1"/>
                        </a:solidFill>
                        <a:latin typeface="Cambria Math"/>
                      </a:rPr>
                      <m:t>=1</m:t>
                    </m:r>
                  </m:oMath>
                </a14:m>
                <a:r>
                  <a:rPr lang="de-DE" sz="2000" dirty="0">
                    <a:solidFill>
                      <a:schemeClr val="tx1"/>
                    </a:solidFill>
                  </a:rPr>
                  <a:t>   </a:t>
                </a:r>
                <a:r>
                  <a:rPr lang="de-DE" sz="2000" dirty="0">
                    <a:solidFill>
                      <a:schemeClr val="tx1"/>
                    </a:solidFill>
                    <a:latin typeface="+mn-lt"/>
                  </a:rPr>
                  <a:t>und     </a:t>
                </a:r>
                <a14:m>
                  <m:oMath xmlns:m="http://schemas.openxmlformats.org/officeDocument/2006/math">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rPr>
                          <m:t>=</m:t>
                        </m:r>
                        <m:r>
                          <a:rPr lang="de-DE" sz="2000" b="0" i="1" smtClean="0">
                            <a:solidFill>
                              <a:schemeClr val="tx1"/>
                            </a:solidFill>
                            <a:latin typeface="Cambria Math"/>
                          </a:rPr>
                          <m:t>𝑥</m:t>
                        </m:r>
                      </m:e>
                    </m:d>
                    <m:r>
                      <a:rPr lang="de-DE" sz="2000" i="1">
                        <a:solidFill>
                          <a:schemeClr val="tx1"/>
                        </a:solidFill>
                        <a:latin typeface="Cambria Math"/>
                      </a:rPr>
                      <m:t>=</m:t>
                    </m:r>
                    <m:r>
                      <a:rPr lang="de-DE" sz="2000" b="0" i="1" smtClean="0">
                        <a:solidFill>
                          <a:schemeClr val="tx1"/>
                        </a:solidFill>
                        <a:latin typeface="Cambria Math"/>
                      </a:rPr>
                      <m:t>0</m:t>
                    </m:r>
                  </m:oMath>
                </a14:m>
                <a:r>
                  <a:rPr lang="de-DE" sz="2000" dirty="0">
                    <a:solidFill>
                      <a:schemeClr val="tx1"/>
                    </a:solidFill>
                  </a:rPr>
                  <a:t>    </a:t>
                </a:r>
                <a:r>
                  <a:rPr lang="de-DE" sz="2000" dirty="0">
                    <a:solidFill>
                      <a:schemeClr val="tx1"/>
                    </a:solidFill>
                    <a:latin typeface="+mn-lt"/>
                  </a:rPr>
                  <a:t>für   </a:t>
                </a:r>
                <a14:m>
                  <m:oMath xmlns:m="http://schemas.openxmlformats.org/officeDocument/2006/math">
                    <m:r>
                      <a:rPr lang="de-DE" sz="2000" b="0" i="1" smtClean="0">
                        <a:solidFill>
                          <a:schemeClr val="tx1"/>
                        </a:solidFill>
                        <a:latin typeface="Cambria Math"/>
                      </a:rPr>
                      <m:t>𝑥</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𝑎</m:t>
                    </m:r>
                  </m:oMath>
                </a14:m>
                <a:r>
                  <a:rPr lang="de-DE" sz="2000" dirty="0">
                    <a:solidFill>
                      <a:schemeClr val="tx1"/>
                    </a:solidFill>
                  </a:rPr>
                  <a:t> </a:t>
                </a:r>
              </a:p>
            </p:txBody>
          </p:sp>
        </mc:Choice>
        <mc:Fallback xmlns="">
          <p:sp>
            <p:nvSpPr>
              <p:cNvPr id="15" name="Textfeld 14"/>
              <p:cNvSpPr txBox="1">
                <a:spLocks noRot="1" noChangeAspect="1" noMove="1" noResize="1" noEditPoints="1" noAdjustHandles="1" noChangeArrowheads="1" noChangeShapeType="1" noTextEdit="1"/>
              </p:cNvSpPr>
              <p:nvPr/>
            </p:nvSpPr>
            <p:spPr>
              <a:xfrm>
                <a:off x="1486483" y="2742168"/>
                <a:ext cx="5544616" cy="400110"/>
              </a:xfrm>
              <a:prstGeom prst="rect">
                <a:avLst/>
              </a:prstGeom>
              <a:blipFill rotWithShape="1">
                <a:blip r:embed="rId3"/>
                <a:stretch>
                  <a:fillRect t="-7692" b="-27692"/>
                </a:stretch>
              </a:blipFill>
            </p:spPr>
            <p:txBody>
              <a:bodyPr/>
              <a:lstStyle/>
              <a:p>
                <a:r>
                  <a:rPr lang="de-DE">
                    <a:noFill/>
                  </a:rPr>
                  <a:t> </a:t>
                </a:r>
              </a:p>
            </p:txBody>
          </p:sp>
        </mc:Fallback>
      </mc:AlternateContent>
      <p:sp>
        <p:nvSpPr>
          <p:cNvPr id="16" name="Textfeld 15"/>
          <p:cNvSpPr txBox="1"/>
          <p:nvPr/>
        </p:nvSpPr>
        <p:spPr>
          <a:xfrm>
            <a:off x="452182" y="3171891"/>
            <a:ext cx="8207375" cy="707886"/>
          </a:xfrm>
          <a:prstGeom prst="rect">
            <a:avLst/>
          </a:prstGeom>
          <a:noFill/>
        </p:spPr>
        <p:txBody>
          <a:bodyPr wrap="square" rtlCol="0">
            <a:spAutoFit/>
          </a:bodyPr>
          <a:lstStyle/>
          <a:p>
            <a:pPr algn="just"/>
            <a:r>
              <a:rPr lang="de-DE" sz="2000" dirty="0">
                <a:latin typeface="+mn-lt"/>
                <a:sym typeface="Symbol"/>
              </a:rPr>
              <a:t>heißt </a:t>
            </a:r>
            <a:r>
              <a:rPr lang="de-DE" sz="2000" b="1" dirty="0" err="1">
                <a:solidFill>
                  <a:srgbClr val="0070C0"/>
                </a:solidFill>
                <a:latin typeface="+mn-lt"/>
                <a:sym typeface="Symbol"/>
              </a:rPr>
              <a:t>einpunktverteilt</a:t>
            </a:r>
            <a:r>
              <a:rPr lang="de-DE" sz="2000" b="1" dirty="0">
                <a:solidFill>
                  <a:srgbClr val="0070C0"/>
                </a:solidFill>
                <a:latin typeface="+mn-lt"/>
                <a:sym typeface="Symbol"/>
              </a:rPr>
              <a:t> auf </a:t>
            </a:r>
            <a:r>
              <a:rPr lang="de-DE" sz="2000" b="1" i="1" dirty="0">
                <a:solidFill>
                  <a:srgbClr val="0070C0"/>
                </a:solidFill>
                <a:latin typeface="+mn-lt"/>
                <a:sym typeface="Symbol"/>
              </a:rPr>
              <a:t>a</a:t>
            </a:r>
            <a:r>
              <a:rPr lang="de-DE" sz="2000" dirty="0">
                <a:latin typeface="+mn-lt"/>
                <a:sym typeface="Symbol"/>
              </a:rPr>
              <a:t>. Man spricht dann auch von einer </a:t>
            </a:r>
            <a:r>
              <a:rPr lang="de-DE" sz="2000" b="1" dirty="0" err="1">
                <a:solidFill>
                  <a:srgbClr val="0070C0"/>
                </a:solidFill>
                <a:latin typeface="+mn-lt"/>
                <a:sym typeface="Symbol"/>
              </a:rPr>
              <a:t>determinis</a:t>
            </a:r>
            <a:r>
              <a:rPr lang="de-DE" sz="2000" b="1" dirty="0">
                <a:solidFill>
                  <a:srgbClr val="0070C0"/>
                </a:solidFill>
                <a:latin typeface="+mn-lt"/>
                <a:sym typeface="Symbol"/>
              </a:rPr>
              <a:t>-</a:t>
            </a:r>
          </a:p>
          <a:p>
            <a:pPr algn="just"/>
            <a:r>
              <a:rPr lang="de-DE" sz="2000" b="1" dirty="0">
                <a:solidFill>
                  <a:srgbClr val="0070C0"/>
                </a:solidFill>
                <a:latin typeface="+mn-lt"/>
                <a:sym typeface="Symbol"/>
              </a:rPr>
              <a:t>tischen</a:t>
            </a:r>
            <a:r>
              <a:rPr lang="de-DE" sz="2000" dirty="0">
                <a:latin typeface="+mn-lt"/>
                <a:sym typeface="Symbol"/>
              </a:rPr>
              <a:t> oder </a:t>
            </a:r>
            <a:r>
              <a:rPr lang="de-DE" sz="2000" b="1" dirty="0">
                <a:solidFill>
                  <a:srgbClr val="0070C0"/>
                </a:solidFill>
                <a:latin typeface="+mn-lt"/>
                <a:sym typeface="Symbol"/>
              </a:rPr>
              <a:t>degenerierten Verteilung</a:t>
            </a:r>
            <a:r>
              <a:rPr lang="de-DE" sz="2000" dirty="0">
                <a:latin typeface="+mn-lt"/>
                <a:sym typeface="Symbol"/>
              </a:rPr>
              <a:t>.</a:t>
            </a:r>
          </a:p>
        </p:txBody>
      </p:sp>
      <p:sp>
        <p:nvSpPr>
          <p:cNvPr id="22" name="Textfeld 21"/>
          <p:cNvSpPr txBox="1"/>
          <p:nvPr/>
        </p:nvSpPr>
        <p:spPr>
          <a:xfrm>
            <a:off x="468314" y="4637443"/>
            <a:ext cx="5311691" cy="400110"/>
          </a:xfrm>
          <a:prstGeom prst="rect">
            <a:avLst/>
          </a:prstGeom>
          <a:noFill/>
        </p:spPr>
        <p:txBody>
          <a:bodyPr wrap="square" rtlCol="0">
            <a:spAutoFit/>
          </a:bodyPr>
          <a:lstStyle/>
          <a:p>
            <a:pPr algn="just"/>
            <a:r>
              <a:rPr lang="de-DE" sz="2000" dirty="0">
                <a:latin typeface="+mn-lt"/>
                <a:sym typeface="Symbol"/>
              </a:rPr>
              <a:t>Ist </a:t>
            </a:r>
            <a:r>
              <a:rPr lang="de-DE" sz="2000" i="1" dirty="0">
                <a:latin typeface="+mn-lt"/>
                <a:sym typeface="Symbol"/>
              </a:rPr>
              <a:t>X</a:t>
            </a:r>
            <a:r>
              <a:rPr lang="de-DE" sz="2000" dirty="0">
                <a:latin typeface="+mn-lt"/>
                <a:sym typeface="Symbol"/>
              </a:rPr>
              <a:t> </a:t>
            </a:r>
            <a:r>
              <a:rPr lang="de-DE" sz="2000" dirty="0" err="1">
                <a:latin typeface="+mn-lt"/>
                <a:sym typeface="Symbol"/>
              </a:rPr>
              <a:t>einpunktverteilt</a:t>
            </a:r>
            <a:r>
              <a:rPr lang="de-DE" sz="2000" dirty="0">
                <a:latin typeface="+mn-lt"/>
                <a:sym typeface="Symbol"/>
              </a:rPr>
              <a:t> auf </a:t>
            </a:r>
            <a:r>
              <a:rPr lang="de-DE" sz="2000" i="1" dirty="0">
                <a:latin typeface="+mn-lt"/>
                <a:sym typeface="Symbol"/>
              </a:rPr>
              <a:t>a</a:t>
            </a:r>
            <a:r>
              <a:rPr lang="de-DE" sz="2000" dirty="0">
                <a:latin typeface="+mn-lt"/>
                <a:sym typeface="Symbol"/>
              </a:rPr>
              <a:t>, so gilt:</a:t>
            </a:r>
          </a:p>
        </p:txBody>
      </p:sp>
      <mc:AlternateContent xmlns:mc="http://schemas.openxmlformats.org/markup-compatibility/2006" xmlns:a14="http://schemas.microsoft.com/office/drawing/2010/main">
        <mc:Choice Requires="a14">
          <p:sp>
            <p:nvSpPr>
              <p:cNvPr id="23" name="Textfeld 22"/>
              <p:cNvSpPr txBox="1"/>
              <p:nvPr/>
            </p:nvSpPr>
            <p:spPr>
              <a:xfrm>
                <a:off x="1470352" y="5186972"/>
                <a:ext cx="3780305"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r>
                      <a:rPr lang="de-DE" sz="2000" b="0" i="1" smtClean="0">
                        <a:solidFill>
                          <a:schemeClr val="tx1"/>
                        </a:solidFill>
                        <a:latin typeface="Cambria Math"/>
                      </a:rPr>
                      <m:t>𝑎</m:t>
                    </m:r>
                  </m:oMath>
                </a14:m>
                <a:r>
                  <a:rPr lang="de-DE" sz="2000" dirty="0">
                    <a:solidFill>
                      <a:schemeClr val="tx1"/>
                    </a:solidFill>
                  </a:rPr>
                  <a:t>    </a:t>
                </a:r>
                <a:r>
                  <a:rPr lang="de-DE" sz="2000" dirty="0">
                    <a:solidFill>
                      <a:schemeClr val="tx1"/>
                    </a:solidFill>
                    <a:latin typeface="+mn-lt"/>
                  </a:rPr>
                  <a:t>und</a:t>
                </a:r>
                <a:r>
                  <a:rPr lang="de-DE" sz="2000" dirty="0">
                    <a:solidFill>
                      <a:schemeClr val="tx1"/>
                    </a:solidFill>
                  </a:rPr>
                  <a:t>     </a:t>
                </a:r>
                <a14:m>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=0</m:t>
                    </m:r>
                  </m:oMath>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470352" y="5186972"/>
                <a:ext cx="3780305" cy="400110"/>
              </a:xfrm>
              <a:prstGeom prst="rect">
                <a:avLst/>
              </a:prstGeom>
              <a:blipFill rotWithShape="1">
                <a:blip r:embed="rId4"/>
                <a:stretch>
                  <a:fillRect t="-7576" b="-25758"/>
                </a:stretch>
              </a:blipFill>
            </p:spPr>
            <p:txBody>
              <a:bodyPr/>
              <a:lstStyle/>
              <a:p>
                <a:r>
                  <a:rPr lang="de-DE">
                    <a:noFill/>
                  </a:rPr>
                  <a:t> </a:t>
                </a:r>
              </a:p>
            </p:txBody>
          </p:sp>
        </mc:Fallback>
      </mc:AlternateContent>
    </p:spTree>
    <p:extLst>
      <p:ext uri="{BB962C8B-B14F-4D97-AF65-F5344CB8AC3E}">
        <p14:creationId xmlns:p14="http://schemas.microsoft.com/office/powerpoint/2010/main" val="398609396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1  Einführung in die Statistik</a:t>
            </a:r>
          </a:p>
        </p:txBody>
      </p:sp>
      <p:sp>
        <p:nvSpPr>
          <p:cNvPr id="21" name="Textfeld 20"/>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1.1 Eingrenzungen des Begriffs „Statistik“</a:t>
            </a:r>
          </a:p>
        </p:txBody>
      </p:sp>
      <p:sp>
        <p:nvSpPr>
          <p:cNvPr id="22" name="Textfeld 21"/>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1.1.1 Komprimierende Kennwerte</a:t>
            </a:r>
          </a:p>
        </p:txBody>
      </p:sp>
      <p:sp>
        <p:nvSpPr>
          <p:cNvPr id="23" name="Textfeld 22"/>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1.2 Grundzüge statistischer Methoden</a:t>
            </a:r>
          </a:p>
        </p:txBody>
      </p:sp>
      <p:sp>
        <p:nvSpPr>
          <p:cNvPr id="24" name="Textfeld 23"/>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1.2.3 Deskription und Induktion </a:t>
            </a:r>
          </a:p>
        </p:txBody>
      </p:sp>
      <p:sp>
        <p:nvSpPr>
          <p:cNvPr id="25" name="Textfeld 24"/>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1.1.2 Staatswissenschaftliche Disziplin</a:t>
            </a:r>
          </a:p>
        </p:txBody>
      </p:sp>
      <p:sp>
        <p:nvSpPr>
          <p:cNvPr id="29" name="Textfeld 28"/>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1.1.3 Wahrscheinlichkeitstheoretisch fundierte Datenwissenschaft</a:t>
            </a:r>
          </a:p>
        </p:txBody>
      </p:sp>
      <p:sp>
        <p:nvSpPr>
          <p:cNvPr id="30" name="Textfeld 29"/>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1.2.1 System und Zufall</a:t>
            </a:r>
          </a:p>
        </p:txBody>
      </p:sp>
      <p:sp>
        <p:nvSpPr>
          <p:cNvPr id="31" name="Textfeld 30"/>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1.2.2 Irrtums- und Sicherheitswahrscheinlichkeiten</a:t>
            </a:r>
          </a:p>
        </p:txBody>
      </p:sp>
      <p:sp>
        <p:nvSpPr>
          <p:cNvPr id="32" name="Textfeld 31"/>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1.2.4 Empirischer und theoretischer Kalkül</a:t>
            </a:r>
          </a:p>
        </p:txBody>
      </p:sp>
      <p:sp>
        <p:nvSpPr>
          <p:cNvPr id="33" name="Textfeld 32"/>
          <p:cNvSpPr txBox="1">
            <a:spLocks noChangeArrowheads="1"/>
          </p:cNvSpPr>
          <p:nvPr/>
        </p:nvSpPr>
        <p:spPr bwMode="auto">
          <a:xfrm>
            <a:off x="468313" y="487045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1.3 Teilbereiche, Spezialgebiete und Grundlagen</a:t>
            </a:r>
          </a:p>
        </p:txBody>
      </p:sp>
      <p:sp>
        <p:nvSpPr>
          <p:cNvPr id="40975"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de-DE" dirty="0"/>
              <a:t>4</a:t>
            </a:r>
            <a:endParaRPr lang="en-US" dirty="0"/>
          </a:p>
        </p:txBody>
      </p:sp>
      <p:sp>
        <p:nvSpPr>
          <p:cNvPr id="40976"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de-DE" dirty="0"/>
              <a:t>4</a:t>
            </a:r>
            <a:endParaRPr lang="en-US" dirty="0"/>
          </a:p>
        </p:txBody>
      </p:sp>
      <p:sp>
        <p:nvSpPr>
          <p:cNvPr id="40977"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de-DE" dirty="0"/>
              <a:t>5</a:t>
            </a:r>
            <a:endParaRPr lang="en-US" dirty="0"/>
          </a:p>
        </p:txBody>
      </p:sp>
      <p:sp>
        <p:nvSpPr>
          <p:cNvPr id="40978"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de-DE" dirty="0"/>
              <a:t>6</a:t>
            </a:r>
            <a:endParaRPr lang="en-US" dirty="0"/>
          </a:p>
        </p:txBody>
      </p:sp>
      <p:sp>
        <p:nvSpPr>
          <p:cNvPr id="40979"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de-DE" dirty="0"/>
              <a:t>8</a:t>
            </a:r>
            <a:endParaRPr lang="en-US" dirty="0"/>
          </a:p>
        </p:txBody>
      </p:sp>
      <p:sp>
        <p:nvSpPr>
          <p:cNvPr id="40980" name="Textfeld 28"/>
          <p:cNvSpPr txBox="1">
            <a:spLocks noChangeArrowheads="1"/>
          </p:cNvSpPr>
          <p:nvPr/>
        </p:nvSpPr>
        <p:spPr bwMode="auto">
          <a:xfrm>
            <a:off x="7883525" y="3140075"/>
            <a:ext cx="790575" cy="369888"/>
          </a:xfrm>
          <a:prstGeom prst="rect">
            <a:avLst/>
          </a:prstGeom>
          <a:noFill/>
          <a:ln w="9525">
            <a:noFill/>
            <a:miter lim="800000"/>
            <a:headEnd/>
            <a:tailEnd/>
          </a:ln>
        </p:spPr>
        <p:txBody>
          <a:bodyPr>
            <a:spAutoFit/>
          </a:bodyPr>
          <a:lstStyle/>
          <a:p>
            <a:pPr algn="r"/>
            <a:r>
              <a:rPr lang="de-DE" dirty="0"/>
              <a:t>8</a:t>
            </a:r>
            <a:endParaRPr lang="en-US" dirty="0"/>
          </a:p>
        </p:txBody>
      </p:sp>
      <p:sp>
        <p:nvSpPr>
          <p:cNvPr id="40981"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10</a:t>
            </a:r>
            <a:endParaRPr lang="en-US" dirty="0"/>
          </a:p>
        </p:txBody>
      </p:sp>
      <p:sp>
        <p:nvSpPr>
          <p:cNvPr id="40982"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14</a:t>
            </a:r>
            <a:endParaRPr lang="en-US" dirty="0"/>
          </a:p>
        </p:txBody>
      </p:sp>
      <p:sp>
        <p:nvSpPr>
          <p:cNvPr id="40983"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a:t>16</a:t>
            </a:r>
            <a:endParaRPr lang="en-US" dirty="0"/>
          </a:p>
        </p:txBody>
      </p:sp>
      <p:sp>
        <p:nvSpPr>
          <p:cNvPr id="40984" name="Textfeld 28"/>
          <p:cNvSpPr txBox="1">
            <a:spLocks noChangeArrowheads="1"/>
          </p:cNvSpPr>
          <p:nvPr/>
        </p:nvSpPr>
        <p:spPr bwMode="auto">
          <a:xfrm>
            <a:off x="7883525" y="4868863"/>
            <a:ext cx="790575" cy="369887"/>
          </a:xfrm>
          <a:prstGeom prst="rect">
            <a:avLst/>
          </a:prstGeom>
          <a:noFill/>
          <a:ln w="9525">
            <a:noFill/>
            <a:miter lim="800000"/>
            <a:headEnd/>
            <a:tailEnd/>
          </a:ln>
        </p:spPr>
        <p:txBody>
          <a:bodyPr>
            <a:spAutoFit/>
          </a:bodyPr>
          <a:lstStyle/>
          <a:p>
            <a:pPr algn="r"/>
            <a:r>
              <a:rPr lang="en-US"/>
              <a:t>18</a:t>
            </a:r>
            <a:endParaRPr lang="en-US" dirty="0"/>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35" name="Rechteck 34"/>
          <p:cNvSpPr/>
          <p:nvPr/>
        </p:nvSpPr>
        <p:spPr>
          <a:xfrm>
            <a:off x="0" y="6691895"/>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4" name="Textfeld 33"/>
          <p:cNvSpPr txBox="1">
            <a:spLocks noChangeArrowheads="1"/>
          </p:cNvSpPr>
          <p:nvPr/>
        </p:nvSpPr>
        <p:spPr bwMode="auto">
          <a:xfrm>
            <a:off x="457200" y="6166184"/>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1.3.3 Wissenschaftsspezifische Ausrichtungen </a:t>
            </a:r>
          </a:p>
        </p:txBody>
      </p:sp>
      <p:sp>
        <p:nvSpPr>
          <p:cNvPr id="36" name="Textfeld 35"/>
          <p:cNvSpPr txBox="1">
            <a:spLocks noChangeArrowheads="1"/>
          </p:cNvSpPr>
          <p:nvPr/>
        </p:nvSpPr>
        <p:spPr bwMode="auto">
          <a:xfrm>
            <a:off x="457200" y="5302584"/>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1.3.1 Datengewinnung und Aufbereitung</a:t>
            </a:r>
          </a:p>
        </p:txBody>
      </p:sp>
      <p:sp>
        <p:nvSpPr>
          <p:cNvPr id="37" name="Textfeld 36"/>
          <p:cNvSpPr txBox="1">
            <a:spLocks noChangeArrowheads="1"/>
          </p:cNvSpPr>
          <p:nvPr/>
        </p:nvSpPr>
        <p:spPr bwMode="auto">
          <a:xfrm>
            <a:off x="457200" y="5734384"/>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1.3.2 Spezielle Analysemethoden und Instrumente</a:t>
            </a:r>
          </a:p>
        </p:txBody>
      </p:sp>
      <p:sp>
        <p:nvSpPr>
          <p:cNvPr id="38" name="Textfeld 28"/>
          <p:cNvSpPr txBox="1">
            <a:spLocks noChangeArrowheads="1"/>
          </p:cNvSpPr>
          <p:nvPr/>
        </p:nvSpPr>
        <p:spPr bwMode="auto">
          <a:xfrm>
            <a:off x="7872412" y="5300996"/>
            <a:ext cx="790575" cy="369888"/>
          </a:xfrm>
          <a:prstGeom prst="rect">
            <a:avLst/>
          </a:prstGeom>
          <a:noFill/>
          <a:ln w="9525">
            <a:noFill/>
            <a:miter lim="800000"/>
            <a:headEnd/>
            <a:tailEnd/>
          </a:ln>
        </p:spPr>
        <p:txBody>
          <a:bodyPr>
            <a:spAutoFit/>
          </a:bodyPr>
          <a:lstStyle/>
          <a:p>
            <a:pPr algn="r"/>
            <a:r>
              <a:rPr lang="en-US"/>
              <a:t>18</a:t>
            </a:r>
            <a:endParaRPr lang="en-US" dirty="0"/>
          </a:p>
        </p:txBody>
      </p:sp>
      <p:sp>
        <p:nvSpPr>
          <p:cNvPr id="39" name="Textfeld 28"/>
          <p:cNvSpPr txBox="1">
            <a:spLocks noChangeArrowheads="1"/>
          </p:cNvSpPr>
          <p:nvPr/>
        </p:nvSpPr>
        <p:spPr bwMode="auto">
          <a:xfrm>
            <a:off x="7872412" y="5734384"/>
            <a:ext cx="790575" cy="369887"/>
          </a:xfrm>
          <a:prstGeom prst="rect">
            <a:avLst/>
          </a:prstGeom>
          <a:noFill/>
          <a:ln w="9525">
            <a:noFill/>
            <a:miter lim="800000"/>
            <a:headEnd/>
            <a:tailEnd/>
          </a:ln>
        </p:spPr>
        <p:txBody>
          <a:bodyPr>
            <a:spAutoFit/>
          </a:bodyPr>
          <a:lstStyle/>
          <a:p>
            <a:pPr algn="r"/>
            <a:r>
              <a:rPr lang="en-US"/>
              <a:t>18</a:t>
            </a:r>
            <a:endParaRPr lang="en-US" dirty="0"/>
          </a:p>
        </p:txBody>
      </p:sp>
      <p:sp>
        <p:nvSpPr>
          <p:cNvPr id="40" name="Textfeld 28"/>
          <p:cNvSpPr txBox="1">
            <a:spLocks noChangeArrowheads="1"/>
          </p:cNvSpPr>
          <p:nvPr/>
        </p:nvSpPr>
        <p:spPr bwMode="auto">
          <a:xfrm>
            <a:off x="7872412" y="6164596"/>
            <a:ext cx="790575" cy="369888"/>
          </a:xfrm>
          <a:prstGeom prst="rect">
            <a:avLst/>
          </a:prstGeom>
          <a:noFill/>
          <a:ln w="9525">
            <a:noFill/>
            <a:miter lim="800000"/>
            <a:headEnd/>
            <a:tailEnd/>
          </a:ln>
        </p:spPr>
        <p:txBody>
          <a:bodyPr>
            <a:spAutoFit/>
          </a:bodyPr>
          <a:lstStyle/>
          <a:p>
            <a:pPr algn="r"/>
            <a:r>
              <a:rPr lang="en-US"/>
              <a:t>21</a:t>
            </a:r>
            <a:endParaRPr lang="en-US" dirty="0"/>
          </a:p>
        </p:txBody>
      </p:sp>
      <p:sp>
        <p:nvSpPr>
          <p:cNvPr id="41" name="Foliennummernplatzhalter 7"/>
          <p:cNvSpPr>
            <a:spLocks noGrp="1"/>
          </p:cNvSpPr>
          <p:nvPr>
            <p:ph type="sldNum" sz="quarter" idx="12"/>
          </p:nvPr>
        </p:nvSpPr>
        <p:spPr>
          <a:xfrm>
            <a:off x="6875463" y="5516563"/>
            <a:ext cx="2133600" cy="1204912"/>
          </a:xfrm>
        </p:spPr>
        <p:txBody>
          <a:bodyPr/>
          <a:lstStyle/>
          <a:p>
            <a:pPr>
              <a:defRPr/>
            </a:pPr>
            <a:r>
              <a:rPr lang="de-DE" sz="8000" b="1" dirty="0">
                <a:solidFill>
                  <a:schemeClr val="tx1">
                    <a:alpha val="30000"/>
                  </a:schemeClr>
                </a:solidFill>
                <a:latin typeface="+mj-lt"/>
              </a:rPr>
              <a:t>2</a:t>
            </a:r>
          </a:p>
        </p:txBody>
      </p:sp>
    </p:spTree>
    <p:extLst>
      <p:ext uri="{BB962C8B-B14F-4D97-AF65-F5344CB8AC3E}">
        <p14:creationId xmlns:p14="http://schemas.microsoft.com/office/powerpoint/2010/main" val="201205822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187144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3.2.4 </a:t>
            </a:r>
            <a:r>
              <a:rPr lang="de-DE" sz="2000" b="1" dirty="0" err="1">
                <a:solidFill>
                  <a:srgbClr val="0070C0"/>
                </a:solidFill>
                <a:latin typeface="+mn-lt"/>
              </a:rPr>
              <a:t>Boxplots</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47</a:t>
            </a:r>
            <a:endParaRPr lang="de-DE" sz="8000" b="1" dirty="0">
              <a:solidFill>
                <a:schemeClr val="tx1"/>
              </a:solidFill>
              <a:latin typeface="+mj-lt"/>
            </a:endParaRPr>
          </a:p>
        </p:txBody>
      </p:sp>
      <p:sp>
        <p:nvSpPr>
          <p:cNvPr id="12" name="Textfeld 9"/>
          <p:cNvSpPr txBox="1">
            <a:spLocks noChangeArrowheads="1"/>
          </p:cNvSpPr>
          <p:nvPr/>
        </p:nvSpPr>
        <p:spPr bwMode="auto">
          <a:xfrm>
            <a:off x="468313" y="1628800"/>
            <a:ext cx="31319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Konzept und Beispiel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72752" y="2664224"/>
            <a:ext cx="6981825" cy="2790825"/>
          </a:xfrm>
          <a:prstGeom prst="rect">
            <a:avLst/>
          </a:prstGeom>
        </p:spPr>
      </p:pic>
    </p:spTree>
    <p:extLst>
      <p:ext uri="{BB962C8B-B14F-4D97-AF65-F5344CB8AC3E}">
        <p14:creationId xmlns:p14="http://schemas.microsoft.com/office/powerpoint/2010/main" val="1521984428"/>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497</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9"/>
          <p:cNvSpPr txBox="1">
            <a:spLocks noChangeArrowheads="1"/>
          </p:cNvSpPr>
          <p:nvPr/>
        </p:nvSpPr>
        <p:spPr bwMode="auto">
          <a:xfrm>
            <a:off x="466666" y="1036268"/>
            <a:ext cx="244915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Bernoulli-Verteilung</a:t>
            </a:r>
          </a:p>
        </p:txBody>
      </p:sp>
      <p:sp>
        <p:nvSpPr>
          <p:cNvPr id="8" name="Textfeld 7"/>
          <p:cNvSpPr txBox="1">
            <a:spLocks noChangeArrowheads="1"/>
          </p:cNvSpPr>
          <p:nvPr/>
        </p:nvSpPr>
        <p:spPr bwMode="auto">
          <a:xfrm>
            <a:off x="468313" y="1556792"/>
            <a:ext cx="32395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und Definition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1" name="Textfeld 20"/>
              <p:cNvSpPr txBox="1"/>
              <p:nvPr/>
            </p:nvSpPr>
            <p:spPr>
              <a:xfrm>
                <a:off x="466667" y="5373216"/>
                <a:ext cx="6841638" cy="1015663"/>
              </a:xfrm>
              <a:prstGeom prst="rect">
                <a:avLst/>
              </a:prstGeom>
              <a:noFill/>
            </p:spPr>
            <p:txBody>
              <a:bodyPr wrap="square" rtlCol="0">
                <a:spAutoFit/>
              </a:bodyPr>
              <a:lstStyle/>
              <a:p>
                <a:pPr algn="just"/>
                <a:r>
                  <a:rPr lang="de-DE" sz="2000" dirty="0">
                    <a:latin typeface="+mn-lt"/>
                    <a:sym typeface="Symbol"/>
                  </a:rPr>
                  <a:t>Aus einer Urne mit Schwarzkugelanteil </a:t>
                </a:r>
                <a14:m>
                  <m:oMath xmlns:m="http://schemas.openxmlformats.org/officeDocument/2006/math">
                    <m:r>
                      <a:rPr lang="de-DE" sz="2000" i="1" smtClean="0">
                        <a:latin typeface="Cambria Math"/>
                        <a:ea typeface="Cambria Math"/>
                        <a:sym typeface="Symbol"/>
                      </a:rPr>
                      <m:t>𝜋</m:t>
                    </m:r>
                  </m:oMath>
                </a14:m>
                <a:r>
                  <a:rPr lang="de-DE" sz="2000" dirty="0">
                    <a:latin typeface="+mn-lt"/>
                    <a:sym typeface="Symbol"/>
                  </a:rPr>
                  <a:t> wird zufällig eine </a:t>
                </a:r>
              </a:p>
              <a:p>
                <a:pPr algn="just"/>
                <a:r>
                  <a:rPr lang="de-DE" sz="2000" dirty="0">
                    <a:latin typeface="+mn-lt"/>
                    <a:sym typeface="Symbol"/>
                  </a:rPr>
                  <a:t>Kugel gezogen. Sei </a:t>
                </a:r>
                <a:r>
                  <a:rPr lang="de-DE" sz="2000" i="1" dirty="0">
                    <a:latin typeface="+mn-lt"/>
                    <a:sym typeface="Symbol"/>
                  </a:rPr>
                  <a:t>X</a:t>
                </a:r>
                <a:r>
                  <a:rPr lang="de-DE" sz="2000" dirty="0">
                    <a:latin typeface="+mn-lt"/>
                    <a:sym typeface="Symbol"/>
                  </a:rPr>
                  <a:t> = 1, falls schwarz und </a:t>
                </a:r>
                <a:r>
                  <a:rPr lang="de-DE" sz="2000" i="1" dirty="0">
                    <a:latin typeface="+mn-lt"/>
                    <a:sym typeface="Symbol"/>
                  </a:rPr>
                  <a:t>X</a:t>
                </a:r>
                <a:r>
                  <a:rPr lang="de-DE" sz="2000" dirty="0">
                    <a:latin typeface="+mn-lt"/>
                    <a:sym typeface="Symbol"/>
                  </a:rPr>
                  <a:t> = 0, falls weiß.</a:t>
                </a:r>
              </a:p>
              <a:p>
                <a:pPr algn="just"/>
                <a:r>
                  <a:rPr lang="de-DE" sz="2000" dirty="0">
                    <a:latin typeface="+mn-lt"/>
                    <a:sym typeface="Symbol"/>
                  </a:rPr>
                  <a:t>Dann genügt </a:t>
                </a:r>
                <a:r>
                  <a:rPr lang="de-DE" sz="2000" i="1" dirty="0">
                    <a:latin typeface="+mn-lt"/>
                    <a:sym typeface="Symbol"/>
                  </a:rPr>
                  <a:t>X</a:t>
                </a:r>
                <a:r>
                  <a:rPr lang="de-DE" sz="2000" dirty="0">
                    <a:latin typeface="+mn-lt"/>
                    <a:sym typeface="Symbol"/>
                  </a:rPr>
                  <a:t> einer </a:t>
                </a:r>
                <a:r>
                  <a:rPr lang="de-DE" sz="2000" b="1" dirty="0">
                    <a:solidFill>
                      <a:srgbClr val="0070C0"/>
                    </a:solidFill>
                    <a:latin typeface="+mn-lt"/>
                    <a:sym typeface="Symbol"/>
                  </a:rPr>
                  <a:t>Bernoulli-Verteilung</a:t>
                </a:r>
                <a:r>
                  <a:rPr lang="de-DE" sz="2000" dirty="0">
                    <a:latin typeface="+mn-lt"/>
                    <a:sym typeface="Symbol"/>
                  </a:rPr>
                  <a:t> mit Parameter</a:t>
                </a:r>
                <a:r>
                  <a:rPr lang="de-DE" sz="2000" dirty="0">
                    <a:ea typeface="Cambria Math"/>
                    <a:sym typeface="Symbol"/>
                  </a:rPr>
                  <a:t> </a:t>
                </a:r>
                <a14:m>
                  <m:oMath xmlns:m="http://schemas.openxmlformats.org/officeDocument/2006/math">
                    <m:r>
                      <a:rPr lang="de-DE" sz="2000" i="1">
                        <a:latin typeface="Cambria Math"/>
                        <a:ea typeface="Cambria Math"/>
                        <a:sym typeface="Symbol"/>
                      </a:rPr>
                      <m:t>𝜋</m:t>
                    </m:r>
                  </m:oMath>
                </a14:m>
                <a:r>
                  <a:rPr lang="de-DE" sz="2000" dirty="0">
                    <a:latin typeface="+mn-lt"/>
                    <a:sym typeface="Symbol"/>
                  </a:rPr>
                  <a:t>. </a:t>
                </a:r>
              </a:p>
            </p:txBody>
          </p:sp>
        </mc:Choice>
        <mc:Fallback xmlns="">
          <p:sp>
            <p:nvSpPr>
              <p:cNvPr id="21" name="Textfeld 20"/>
              <p:cNvSpPr txBox="1">
                <a:spLocks noRot="1" noChangeAspect="1" noMove="1" noResize="1" noEditPoints="1" noAdjustHandles="1" noChangeArrowheads="1" noChangeShapeType="1" noTextEdit="1"/>
              </p:cNvSpPr>
              <p:nvPr/>
            </p:nvSpPr>
            <p:spPr>
              <a:xfrm>
                <a:off x="466667" y="5373216"/>
                <a:ext cx="6841638" cy="1015663"/>
              </a:xfrm>
              <a:prstGeom prst="rect">
                <a:avLst/>
              </a:prstGeom>
              <a:blipFill rotWithShape="1">
                <a:blip r:embed="rId4"/>
                <a:stretch>
                  <a:fillRect l="-980" t="-2994" b="-9581"/>
                </a:stretch>
              </a:blipFill>
            </p:spPr>
            <p:txBody>
              <a:bodyPr/>
              <a:lstStyle/>
              <a:p>
                <a:r>
                  <a:rPr lang="de-DE">
                    <a:noFill/>
                  </a:rPr>
                  <a:t> </a:t>
                </a:r>
              </a:p>
            </p:txBody>
          </p:sp>
        </mc:Fallback>
      </mc:AlternateContent>
      <p:pic>
        <p:nvPicPr>
          <p:cNvPr id="2" name="Grafik 1"/>
          <p:cNvPicPr>
            <a:picLocks noChangeAspect="1"/>
          </p:cNvPicPr>
          <p:nvPr/>
        </p:nvPicPr>
        <p:blipFill>
          <a:blip r:embed="rId5"/>
          <a:stretch>
            <a:fillRect/>
          </a:stretch>
        </p:blipFill>
        <p:spPr>
          <a:xfrm>
            <a:off x="457200" y="2145821"/>
            <a:ext cx="7429500" cy="3038475"/>
          </a:xfrm>
          <a:prstGeom prst="rect">
            <a:avLst/>
          </a:prstGeom>
        </p:spPr>
      </p:pic>
    </p:spTree>
    <p:extLst>
      <p:ext uri="{BB962C8B-B14F-4D97-AF65-F5344CB8AC3E}">
        <p14:creationId xmlns:p14="http://schemas.microsoft.com/office/powerpoint/2010/main" val="4255236359"/>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498</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54533" y="3652138"/>
            <a:ext cx="745451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Bernoulli-Verteilung als parametrische Verteilungsfamilie  </a:t>
            </a:r>
            <a:r>
              <a:rPr lang="de-DE" sz="2000" dirty="0">
                <a:solidFill>
                  <a:srgbClr val="0070C0"/>
                </a:solidFill>
                <a:latin typeface="+mn-lt"/>
              </a:rPr>
              <a:t>●</a:t>
            </a:r>
            <a:endParaRPr lang="de-DE" sz="2000" b="1" dirty="0">
              <a:solidFill>
                <a:srgbClr val="0070C0"/>
              </a:solidFill>
              <a:latin typeface="+mn-lt"/>
            </a:endParaRPr>
          </a:p>
        </p:txBody>
      </p:sp>
      <p:sp>
        <p:nvSpPr>
          <p:cNvPr id="16" name="Textfeld 15"/>
          <p:cNvSpPr txBox="1">
            <a:spLocks noChangeArrowheads="1"/>
          </p:cNvSpPr>
          <p:nvPr/>
        </p:nvSpPr>
        <p:spPr bwMode="auto">
          <a:xfrm>
            <a:off x="455146" y="4125249"/>
            <a:ext cx="412847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 und Varianz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965660" y="4701626"/>
                <a:ext cx="378030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=1</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𝜋</m:t>
                      </m:r>
                      <m:r>
                        <a:rPr lang="de-DE" sz="2000" b="0" i="1" smtClean="0">
                          <a:solidFill>
                            <a:schemeClr val="tx1"/>
                          </a:solidFill>
                          <a:latin typeface="Cambria Math"/>
                          <a:ea typeface="Cambria Math"/>
                        </a:rPr>
                        <m:t>+0×</m:t>
                      </m:r>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r>
                            <a:rPr lang="de-DE" sz="2000" i="1">
                              <a:solidFill>
                                <a:schemeClr val="tx1"/>
                              </a:solidFill>
                              <a:latin typeface="Cambria Math"/>
                              <a:ea typeface="Cambria Math"/>
                            </a:rPr>
                            <m:t>𝜋</m:t>
                          </m:r>
                        </m:e>
                      </m:d>
                      <m:r>
                        <a:rPr lang="de-DE" sz="2000" b="0" i="1" smtClean="0">
                          <a:solidFill>
                            <a:schemeClr val="tx1"/>
                          </a:solidFill>
                          <a:latin typeface="Cambria Math"/>
                          <a:ea typeface="Cambria Math"/>
                        </a:rPr>
                        <m:t>=</m:t>
                      </m:r>
                      <m:r>
                        <a:rPr lang="de-DE" sz="2000" i="1">
                          <a:solidFill>
                            <a:schemeClr val="tx1"/>
                          </a:solidFill>
                          <a:latin typeface="Cambria Math"/>
                          <a:ea typeface="Cambria Math"/>
                        </a:rPr>
                        <m:t>𝜋</m:t>
                      </m:r>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965660" y="4701626"/>
                <a:ext cx="3780305" cy="400110"/>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965660" y="5185939"/>
                <a:ext cx="5252917"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1</m:t>
                          </m:r>
                        </m:e>
                        <m:sup>
                          <m:r>
                            <a:rPr lang="de-DE" sz="2000" b="0" i="1" smtClean="0">
                              <a:solidFill>
                                <a:schemeClr val="tx1"/>
                              </a:solidFill>
                              <a:latin typeface="Cambria Math"/>
                            </a:rPr>
                            <m:t>2</m:t>
                          </m:r>
                        </m:sup>
                      </m:sSup>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𝜋</m:t>
                      </m:r>
                      <m:r>
                        <a:rPr lang="de-DE" sz="2000" b="0" i="1" smtClean="0">
                          <a:solidFill>
                            <a:schemeClr val="tx1"/>
                          </a:solidFill>
                          <a:latin typeface="Cambria Math"/>
                          <a:ea typeface="Cambria Math"/>
                        </a:rPr>
                        <m:t>+</m:t>
                      </m:r>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0</m:t>
                          </m:r>
                        </m:e>
                        <m:sup>
                          <m:r>
                            <a:rPr lang="de-DE" sz="2000" i="1">
                              <a:solidFill>
                                <a:schemeClr val="tx1"/>
                              </a:solidFill>
                              <a:latin typeface="Cambria Math"/>
                            </a:rPr>
                            <m:t>2</m:t>
                          </m:r>
                        </m:sup>
                      </m:sSup>
                      <m:r>
                        <a:rPr lang="de-DE" sz="2000" i="1">
                          <a:solidFill>
                            <a:schemeClr val="tx1"/>
                          </a:solidFill>
                          <a:latin typeface="Cambria Math"/>
                          <a:ea typeface="Cambria Math"/>
                        </a:rPr>
                        <m:t>×</m:t>
                      </m:r>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r>
                            <a:rPr lang="de-DE" sz="2000" i="1">
                              <a:solidFill>
                                <a:schemeClr val="tx1"/>
                              </a:solidFill>
                              <a:latin typeface="Cambria Math"/>
                              <a:ea typeface="Cambria Math"/>
                            </a:rPr>
                            <m:t>𝜋</m:t>
                          </m:r>
                        </m:e>
                      </m:d>
                      <m:r>
                        <a:rPr lang="de-DE" sz="2000" b="0" i="1" smtClean="0">
                          <a:solidFill>
                            <a:schemeClr val="tx1"/>
                          </a:solidFill>
                          <a:latin typeface="Cambria Math"/>
                          <a:ea typeface="Cambria Math"/>
                        </a:rPr>
                        <m:t>=</m:t>
                      </m:r>
                      <m:r>
                        <a:rPr lang="de-DE" sz="2000" i="1">
                          <a:solidFill>
                            <a:schemeClr val="tx1"/>
                          </a:solidFill>
                          <a:latin typeface="Cambria Math"/>
                          <a:ea typeface="Cambria Math"/>
                        </a:rPr>
                        <m:t>𝜋</m:t>
                      </m:r>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965660" y="5185939"/>
                <a:ext cx="5252917" cy="400110"/>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965660" y="5701518"/>
                <a:ext cx="577486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sSup>
                            <m:sSupPr>
                              <m:ctrlPr>
                                <a:rPr lang="de-DE" sz="2000" i="1">
                                  <a:solidFill>
                                    <a:schemeClr val="tx1"/>
                                  </a:solidFill>
                                  <a:latin typeface="Cambria Math" panose="02040503050406030204" pitchFamily="18" charset="0"/>
                                </a:rPr>
                              </m:ctrlPr>
                            </m:sSupPr>
                            <m:e>
                              <m:r>
                                <a:rPr lang="de-DE" sz="2000" i="1">
                                  <a:solidFill>
                                    <a:schemeClr val="tx1"/>
                                  </a:solidFill>
                                  <a:latin typeface="Cambria Math"/>
                                </a:rPr>
                                <m:t>𝑋</m:t>
                              </m:r>
                            </m:e>
                            <m:sup>
                              <m:r>
                                <a:rPr lang="de-DE" sz="2000" i="1">
                                  <a:solidFill>
                                    <a:schemeClr val="tx1"/>
                                  </a:solidFill>
                                  <a:latin typeface="Cambria Math"/>
                                </a:rPr>
                                <m:t>2</m:t>
                              </m:r>
                            </m:sup>
                          </m:s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e>
                          </m:d>
                        </m:e>
                        <m:sup>
                          <m:r>
                            <a:rPr lang="de-DE" sz="2000" b="0" i="1" smtClean="0">
                              <a:solidFill>
                                <a:schemeClr val="tx1"/>
                              </a:solidFill>
                              <a:latin typeface="Cambria Math"/>
                            </a:rPr>
                            <m:t>2</m:t>
                          </m:r>
                        </m:sup>
                      </m:sSup>
                      <m:r>
                        <a:rPr lang="de-DE" sz="2000" b="0" i="1" smtClean="0">
                          <a:solidFill>
                            <a:schemeClr val="tx1"/>
                          </a:solidFill>
                          <a:latin typeface="Cambria Math"/>
                          <a:ea typeface="Cambria Math"/>
                        </a:rPr>
                        <m:t>=</m:t>
                      </m:r>
                      <m:r>
                        <a:rPr lang="de-DE" sz="2000" i="1">
                          <a:solidFill>
                            <a:schemeClr val="tx1"/>
                          </a:solidFill>
                          <a:latin typeface="Cambria Math"/>
                          <a:ea typeface="Cambria Math"/>
                        </a:rPr>
                        <m:t>𝜋</m:t>
                      </m:r>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𝜋</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𝜋</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r>
                            <a:rPr lang="de-DE" sz="2000" b="0" i="1" smtClean="0">
                              <a:solidFill>
                                <a:schemeClr val="tx1"/>
                              </a:solidFill>
                              <a:latin typeface="Cambria Math"/>
                              <a:ea typeface="Cambria Math"/>
                            </a:rPr>
                            <m:t>𝜋</m:t>
                          </m:r>
                        </m:e>
                      </m:d>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965660" y="5701518"/>
                <a:ext cx="5774866" cy="400110"/>
              </a:xfrm>
              <a:prstGeom prst="rect">
                <a:avLst/>
              </a:prstGeom>
              <a:blipFill>
                <a:blip r:embed="rId5"/>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6"/>
          <a:stretch>
            <a:fillRect/>
          </a:stretch>
        </p:blipFill>
        <p:spPr>
          <a:xfrm>
            <a:off x="457200" y="920857"/>
            <a:ext cx="7581900" cy="838200"/>
          </a:xfrm>
          <a:prstGeom prst="rect">
            <a:avLst/>
          </a:prstGeom>
        </p:spPr>
      </p:pic>
      <p:pic>
        <p:nvPicPr>
          <p:cNvPr id="3" name="Grafik 2"/>
          <p:cNvPicPr>
            <a:picLocks noChangeAspect="1"/>
          </p:cNvPicPr>
          <p:nvPr/>
        </p:nvPicPr>
        <p:blipFill>
          <a:blip r:embed="rId7"/>
          <a:stretch>
            <a:fillRect/>
          </a:stretch>
        </p:blipFill>
        <p:spPr>
          <a:xfrm>
            <a:off x="447675" y="1736779"/>
            <a:ext cx="7600950" cy="1714500"/>
          </a:xfrm>
          <a:prstGeom prst="rect">
            <a:avLst/>
          </a:prstGeom>
        </p:spPr>
      </p:pic>
    </p:spTree>
    <p:extLst>
      <p:ext uri="{BB962C8B-B14F-4D97-AF65-F5344CB8AC3E}">
        <p14:creationId xmlns:p14="http://schemas.microsoft.com/office/powerpoint/2010/main" val="137761226"/>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9"/>
          <p:cNvSpPr txBox="1">
            <a:spLocks noChangeArrowheads="1"/>
          </p:cNvSpPr>
          <p:nvPr/>
        </p:nvSpPr>
        <p:spPr bwMode="auto">
          <a:xfrm>
            <a:off x="466666" y="1036268"/>
            <a:ext cx="244915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Binomialverteilung</a:t>
            </a:r>
          </a:p>
        </p:txBody>
      </p:sp>
      <p:sp>
        <p:nvSpPr>
          <p:cNvPr id="8" name="Textfeld 7"/>
          <p:cNvSpPr txBox="1">
            <a:spLocks noChangeArrowheads="1"/>
          </p:cNvSpPr>
          <p:nvPr/>
        </p:nvSpPr>
        <p:spPr bwMode="auto">
          <a:xfrm>
            <a:off x="468313" y="1628800"/>
            <a:ext cx="32395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und Definition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455156" y="2058521"/>
                <a:ext cx="8207375" cy="2554545"/>
              </a:xfrm>
              <a:prstGeom prst="rect">
                <a:avLst/>
              </a:prstGeom>
              <a:noFill/>
            </p:spPr>
            <p:txBody>
              <a:bodyPr wrap="square" rtlCol="0">
                <a:spAutoFit/>
              </a:bodyPr>
              <a:lstStyle/>
              <a:p>
                <a:pPr algn="just"/>
                <a:r>
                  <a:rPr lang="de-DE" sz="2000" dirty="0">
                    <a:latin typeface="+mn-lt"/>
                    <a:sym typeface="Symbol"/>
                  </a:rPr>
                  <a:t>Gegeben sei eine Situation wie auf </a:t>
                </a:r>
                <a:r>
                  <a:rPr lang="de-DE" sz="2000">
                    <a:latin typeface="+mn-lt"/>
                    <a:sym typeface="Symbol"/>
                  </a:rPr>
                  <a:t>Folie 497:</a:t>
                </a:r>
                <a:endParaRPr lang="de-DE" sz="2000" dirty="0">
                  <a:latin typeface="+mn-lt"/>
                  <a:sym typeface="Symbol"/>
                </a:endParaRPr>
              </a:p>
              <a:p>
                <a:pPr algn="just"/>
                <a:r>
                  <a:rPr lang="de-DE" sz="2000" dirty="0">
                    <a:latin typeface="+mn-lt"/>
                    <a:sym typeface="Symbol"/>
                  </a:rPr>
                  <a:t>Aus einer Urne mit Schwarzkugelanteil </a:t>
                </a:r>
                <a14:m>
                  <m:oMath xmlns:m="http://schemas.openxmlformats.org/officeDocument/2006/math">
                    <m:r>
                      <a:rPr lang="de-DE" sz="2000" i="1" smtClean="0">
                        <a:latin typeface="Cambria Math"/>
                        <a:ea typeface="Cambria Math"/>
                        <a:sym typeface="Symbol"/>
                      </a:rPr>
                      <m:t>𝜋</m:t>
                    </m:r>
                  </m:oMath>
                </a14:m>
                <a:r>
                  <a:rPr lang="de-DE" sz="2000" dirty="0">
                    <a:latin typeface="+mn-lt"/>
                    <a:sym typeface="Symbol"/>
                  </a:rPr>
                  <a:t> werden zufällig </a:t>
                </a:r>
                <a:r>
                  <a:rPr lang="de-DE" sz="2000" i="1" dirty="0">
                    <a:latin typeface="+mn-lt"/>
                    <a:sym typeface="Symbol"/>
                  </a:rPr>
                  <a:t>n</a:t>
                </a:r>
                <a:r>
                  <a:rPr lang="de-DE" sz="2000" dirty="0">
                    <a:latin typeface="+mn-lt"/>
                    <a:sym typeface="Symbol"/>
                  </a:rPr>
                  <a:t> Kugeln mit </a:t>
                </a:r>
              </a:p>
              <a:p>
                <a:pPr algn="just"/>
                <a:r>
                  <a:rPr lang="de-DE" sz="2000" dirty="0">
                    <a:latin typeface="+mn-lt"/>
                    <a:sym typeface="Symbol"/>
                  </a:rPr>
                  <a:t>Zurücklegen gezogen. Dies definiere die Zufallsvariablen </a:t>
                </a:r>
                <a14:m>
                  <m:oMath xmlns:m="http://schemas.openxmlformats.org/officeDocument/2006/math">
                    <m:sSub>
                      <m:sSubPr>
                        <m:ctrlPr>
                          <a:rPr lang="de-DE" sz="200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1</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2</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𝑛</m:t>
                        </m:r>
                      </m:sub>
                    </m:sSub>
                    <m:r>
                      <a:rPr lang="de-DE" sz="2000" b="0" i="0" smtClean="0">
                        <a:latin typeface="Cambria Math"/>
                        <a:sym typeface="Symbol"/>
                      </a:rPr>
                      <m:t>.</m:t>
                    </m:r>
                  </m:oMath>
                </a14:m>
                <a:endParaRPr lang="de-DE" sz="2000" dirty="0">
                  <a:latin typeface="+mn-lt"/>
                  <a:sym typeface="Symbol"/>
                </a:endParaRPr>
              </a:p>
              <a:p>
                <a:pPr algn="just"/>
                <a:r>
                  <a:rPr lang="de-DE" sz="2000" dirty="0">
                    <a:latin typeface="+mn-lt"/>
                    <a:sym typeface="Symbol"/>
                  </a:rPr>
                  <a:t>Dabei gelte:</a:t>
                </a:r>
              </a:p>
              <a:p>
                <a:pPr algn="just"/>
                <a:r>
                  <a:rPr lang="de-DE" sz="2000" dirty="0">
                    <a:latin typeface="+mn-lt"/>
                    <a:sym typeface="Symbol"/>
                  </a:rPr>
                  <a:t>          </a:t>
                </a:r>
                <a14:m>
                  <m:oMath xmlns:m="http://schemas.openxmlformats.org/officeDocument/2006/math">
                    <m:sSub>
                      <m:sSubPr>
                        <m:ctrlPr>
                          <a:rPr lang="de-DE" sz="200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=0</m:t>
                    </m:r>
                  </m:oMath>
                </a14:m>
                <a:r>
                  <a:rPr lang="de-DE" sz="2000" dirty="0">
                    <a:latin typeface="+mn-lt"/>
                    <a:sym typeface="Symbol"/>
                  </a:rPr>
                  <a:t>, falls im </a:t>
                </a:r>
                <a:r>
                  <a:rPr lang="de-DE" sz="2000" i="1" dirty="0">
                    <a:latin typeface="+mn-lt"/>
                    <a:sym typeface="Symbol"/>
                  </a:rPr>
                  <a:t>i</a:t>
                </a:r>
                <a:r>
                  <a:rPr lang="de-DE" sz="2000" dirty="0">
                    <a:latin typeface="+mn-lt"/>
                    <a:sym typeface="Symbol"/>
                  </a:rPr>
                  <a:t>-</a:t>
                </a:r>
                <a:r>
                  <a:rPr lang="de-DE" sz="2000" dirty="0" err="1">
                    <a:latin typeface="+mn-lt"/>
                    <a:sym typeface="Symbol"/>
                  </a:rPr>
                  <a:t>ten</a:t>
                </a:r>
                <a:r>
                  <a:rPr lang="de-DE" sz="2000" dirty="0">
                    <a:latin typeface="+mn-lt"/>
                    <a:sym typeface="Symbol"/>
                  </a:rPr>
                  <a:t> Zug eine weiße und</a:t>
                </a:r>
              </a:p>
              <a:p>
                <a:pPr algn="just"/>
                <a:r>
                  <a:rPr lang="de-DE" sz="2000" dirty="0">
                    <a:sym typeface="Symbol"/>
                  </a:rPr>
                  <a:t>         </a:t>
                </a:r>
                <a14:m>
                  <m:oMath xmlns:m="http://schemas.openxmlformats.org/officeDocument/2006/math">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r>
                      <a:rPr lang="de-DE" sz="2000" i="1">
                        <a:latin typeface="Cambria Math"/>
                        <a:sym typeface="Symbol"/>
                      </a:rPr>
                      <m:t>=</m:t>
                    </m:r>
                    <m:r>
                      <a:rPr lang="de-DE" sz="2000" b="0" i="1" smtClean="0">
                        <a:latin typeface="Cambria Math"/>
                        <a:sym typeface="Symbol"/>
                      </a:rPr>
                      <m:t>1</m:t>
                    </m:r>
                  </m:oMath>
                </a14:m>
                <a:r>
                  <a:rPr lang="de-DE" sz="2000" dirty="0">
                    <a:latin typeface="+mn-lt"/>
                    <a:sym typeface="Symbol"/>
                  </a:rPr>
                  <a:t>, falls im </a:t>
                </a:r>
                <a:r>
                  <a:rPr lang="de-DE" sz="2000" i="1" dirty="0">
                    <a:latin typeface="+mn-lt"/>
                    <a:sym typeface="Symbol"/>
                  </a:rPr>
                  <a:t>i</a:t>
                </a:r>
                <a:r>
                  <a:rPr lang="de-DE" sz="2000" dirty="0">
                    <a:latin typeface="+mn-lt"/>
                    <a:sym typeface="Symbol"/>
                  </a:rPr>
                  <a:t>-</a:t>
                </a:r>
                <a:r>
                  <a:rPr lang="de-DE" sz="2000" dirty="0" err="1">
                    <a:latin typeface="+mn-lt"/>
                    <a:sym typeface="Symbol"/>
                  </a:rPr>
                  <a:t>ten</a:t>
                </a:r>
                <a:r>
                  <a:rPr lang="de-DE" sz="2000" dirty="0">
                    <a:latin typeface="+mn-lt"/>
                    <a:sym typeface="Symbol"/>
                  </a:rPr>
                  <a:t> Zug eine schwarze</a:t>
                </a:r>
              </a:p>
              <a:p>
                <a:pPr algn="just"/>
                <a:r>
                  <a:rPr lang="de-DE" sz="2000" dirty="0">
                    <a:latin typeface="+mn-lt"/>
                    <a:sym typeface="Symbol"/>
                  </a:rPr>
                  <a:t>Kugel gezogen wird. Damit sind </a:t>
                </a:r>
                <a14:m>
                  <m:oMath xmlns:m="http://schemas.openxmlformats.org/officeDocument/2006/math">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1</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2</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𝑛</m:t>
                        </m:r>
                      </m:sub>
                    </m:sSub>
                  </m:oMath>
                </a14:m>
                <a:r>
                  <a:rPr lang="de-DE" sz="2000" dirty="0">
                    <a:latin typeface="+mn-lt"/>
                    <a:sym typeface="Symbol"/>
                  </a:rPr>
                  <a:t> unabhängig </a:t>
                </a:r>
                <a14:m>
                  <m:oMath xmlns:m="http://schemas.openxmlformats.org/officeDocument/2006/math">
                    <m:r>
                      <a:rPr lang="de-DE" sz="2000" b="0" i="1" smtClean="0">
                        <a:latin typeface="Cambria Math"/>
                        <a:sym typeface="Symbol"/>
                      </a:rPr>
                      <m:t>𝐵</m:t>
                    </m:r>
                    <m:d>
                      <m:dPr>
                        <m:ctrlPr>
                          <a:rPr lang="de-DE" sz="2000" b="0" i="1" smtClean="0">
                            <a:latin typeface="Cambria Math" panose="02040503050406030204" pitchFamily="18" charset="0"/>
                            <a:sym typeface="Symbol"/>
                          </a:rPr>
                        </m:ctrlPr>
                      </m:dPr>
                      <m:e>
                        <m:r>
                          <a:rPr lang="de-DE" sz="2000" b="0" i="1" smtClean="0">
                            <a:latin typeface="Cambria Math"/>
                            <a:sym typeface="Symbol"/>
                          </a:rPr>
                          <m:t>1,</m:t>
                        </m:r>
                        <m:r>
                          <a:rPr lang="de-DE" sz="2000" b="0" i="1" smtClean="0">
                            <a:latin typeface="Cambria Math"/>
                            <a:ea typeface="Cambria Math"/>
                            <a:sym typeface="Symbol"/>
                          </a:rPr>
                          <m:t>𝜋</m:t>
                        </m:r>
                      </m:e>
                    </m:d>
                  </m:oMath>
                </a14:m>
                <a:r>
                  <a:rPr lang="de-DE" sz="2000" dirty="0">
                    <a:latin typeface="+mn-lt"/>
                    <a:sym typeface="Symbol"/>
                  </a:rPr>
                  <a:t>-verteilt.</a:t>
                </a:r>
              </a:p>
              <a:p>
                <a:pPr algn="just"/>
                <a:r>
                  <a:rPr lang="de-DE" sz="2000" dirty="0">
                    <a:latin typeface="+mn-lt"/>
                    <a:sym typeface="Symbol"/>
                  </a:rPr>
                  <a:t>Die Summe</a:t>
                </a:r>
              </a:p>
            </p:txBody>
          </p:sp>
        </mc:Choice>
        <mc:Fallback xmlns="">
          <p:sp>
            <p:nvSpPr>
              <p:cNvPr id="13" name="Textfeld 12"/>
              <p:cNvSpPr txBox="1">
                <a:spLocks noRot="1" noChangeAspect="1" noMove="1" noResize="1" noEditPoints="1" noAdjustHandles="1" noChangeArrowheads="1" noChangeShapeType="1" noTextEdit="1"/>
              </p:cNvSpPr>
              <p:nvPr/>
            </p:nvSpPr>
            <p:spPr>
              <a:xfrm>
                <a:off x="455156" y="2058521"/>
                <a:ext cx="8207375" cy="2554545"/>
              </a:xfrm>
              <a:prstGeom prst="rect">
                <a:avLst/>
              </a:prstGeom>
              <a:blipFill>
                <a:blip r:embed="rId3"/>
                <a:stretch>
                  <a:fillRect l="-817" t="-1432" b="-334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115616" y="4538731"/>
                <a:ext cx="1584176"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𝑛</m:t>
                          </m:r>
                        </m:sub>
                      </m:sSub>
                      <m:r>
                        <a:rPr lang="de-DE" sz="2000" b="0" i="1" smtClean="0">
                          <a:solidFill>
                            <a:schemeClr val="tx1"/>
                          </a:solidFill>
                          <a:latin typeface="Cambria Math"/>
                        </a:rPr>
                        <m:t>=</m:t>
                      </m:r>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nary>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115616" y="4538731"/>
                <a:ext cx="1584176" cy="93262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55157" y="5471359"/>
                <a:ext cx="7992119" cy="707886"/>
              </a:xfrm>
              <a:prstGeom prst="rect">
                <a:avLst/>
              </a:prstGeom>
              <a:noFill/>
            </p:spPr>
            <p:txBody>
              <a:bodyPr wrap="square" rtlCol="0">
                <a:spAutoFit/>
              </a:bodyPr>
              <a:lstStyle/>
              <a:p>
                <a:pPr algn="just"/>
                <a:r>
                  <a:rPr lang="de-DE" sz="2000" dirty="0">
                    <a:latin typeface="+mn-lt"/>
                    <a:sym typeface="Symbol"/>
                  </a:rPr>
                  <a:t>entspricht der Anzahl der schwarzen Kugeln in der Stichprobe und genügt</a:t>
                </a:r>
              </a:p>
              <a:p>
                <a:pPr algn="just"/>
                <a:r>
                  <a:rPr lang="de-DE" sz="2000" dirty="0">
                    <a:latin typeface="+mn-lt"/>
                    <a:sym typeface="Symbol"/>
                  </a:rPr>
                  <a:t>dann einer sog. </a:t>
                </a:r>
                <a:r>
                  <a:rPr lang="de-DE" sz="2000" b="1" dirty="0">
                    <a:solidFill>
                      <a:srgbClr val="0070C0"/>
                    </a:solidFill>
                    <a:latin typeface="+mn-lt"/>
                    <a:sym typeface="Symbol"/>
                  </a:rPr>
                  <a:t>Binomialverteilung</a:t>
                </a:r>
                <a:r>
                  <a:rPr lang="de-DE" sz="2000" dirty="0">
                    <a:latin typeface="+mn-lt"/>
                    <a:sym typeface="Symbol"/>
                  </a:rPr>
                  <a:t> mit Parametern </a:t>
                </a:r>
                <a:r>
                  <a:rPr lang="de-DE" sz="2000" i="1" dirty="0">
                    <a:latin typeface="+mn-lt"/>
                    <a:sym typeface="Symbol"/>
                  </a:rPr>
                  <a:t>n</a:t>
                </a:r>
                <a:r>
                  <a:rPr lang="de-DE" sz="2000" dirty="0">
                    <a:latin typeface="+mn-lt"/>
                    <a:sym typeface="Symbol"/>
                  </a:rPr>
                  <a:t> und </a:t>
                </a:r>
                <a14:m>
                  <m:oMath xmlns:m="http://schemas.openxmlformats.org/officeDocument/2006/math">
                    <m:r>
                      <a:rPr lang="de-DE" sz="2000" i="1" smtClean="0">
                        <a:latin typeface="Cambria Math"/>
                        <a:ea typeface="Cambria Math"/>
                        <a:sym typeface="Symbol"/>
                      </a:rPr>
                      <m:t>𝜋</m:t>
                    </m:r>
                  </m:oMath>
                </a14:m>
                <a:r>
                  <a:rPr lang="de-DE" sz="2000" dirty="0">
                    <a:latin typeface="+mn-lt"/>
                    <a:sym typeface="Symbol"/>
                  </a:rPr>
                  <a:t>.</a:t>
                </a:r>
              </a:p>
            </p:txBody>
          </p:sp>
        </mc:Choice>
        <mc:Fallback xmlns="">
          <p:sp>
            <p:nvSpPr>
              <p:cNvPr id="20" name="Textfeld 19"/>
              <p:cNvSpPr txBox="1">
                <a:spLocks noRot="1" noChangeAspect="1" noMove="1" noResize="1" noEditPoints="1" noAdjustHandles="1" noChangeArrowheads="1" noChangeShapeType="1" noTextEdit="1"/>
              </p:cNvSpPr>
              <p:nvPr/>
            </p:nvSpPr>
            <p:spPr>
              <a:xfrm>
                <a:off x="455157" y="5471359"/>
                <a:ext cx="7992119" cy="707886"/>
              </a:xfrm>
              <a:prstGeom prst="rect">
                <a:avLst/>
              </a:prstGeom>
              <a:blipFill rotWithShape="1">
                <a:blip r:embed="rId5"/>
                <a:stretch>
                  <a:fillRect l="-839" t="-4310" b="-14655"/>
                </a:stretch>
              </a:blipFill>
            </p:spPr>
            <p:txBody>
              <a:bodyPr/>
              <a:lstStyle/>
              <a:p>
                <a:r>
                  <a:rPr lang="de-DE">
                    <a:noFill/>
                  </a:rPr>
                  <a:t> </a:t>
                </a:r>
              </a:p>
            </p:txBody>
          </p:sp>
        </mc:Fallback>
      </mc:AlternateContent>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499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011020519"/>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500</a:t>
            </a:r>
            <a:endParaRPr lang="de-DE" sz="8000" b="1" dirty="0">
              <a:solidFill>
                <a:schemeClr val="tx1"/>
              </a:solidFill>
              <a:latin typeface="+mj-lt"/>
            </a:endParaRPr>
          </a:p>
        </p:txBody>
      </p:sp>
      <p:sp>
        <p:nvSpPr>
          <p:cNvPr id="13" name="Textfeld 12"/>
          <p:cNvSpPr txBox="1"/>
          <p:nvPr/>
        </p:nvSpPr>
        <p:spPr>
          <a:xfrm>
            <a:off x="468313" y="996697"/>
            <a:ext cx="6263927" cy="400110"/>
          </a:xfrm>
          <a:prstGeom prst="rect">
            <a:avLst/>
          </a:prstGeom>
          <a:noFill/>
        </p:spPr>
        <p:txBody>
          <a:bodyPr wrap="square" rtlCol="0">
            <a:spAutoFit/>
          </a:bodyPr>
          <a:lstStyle/>
          <a:p>
            <a:pPr algn="just"/>
            <a:r>
              <a:rPr lang="de-DE" sz="2000" dirty="0">
                <a:latin typeface="+mn-lt"/>
                <a:sym typeface="Symbol"/>
              </a:rPr>
              <a:t>Speziell in der Situation von </a:t>
            </a:r>
            <a:r>
              <a:rPr lang="de-DE" sz="2000">
                <a:latin typeface="+mn-lt"/>
                <a:sym typeface="Symbol"/>
              </a:rPr>
              <a:t>Folie 497 </a:t>
            </a:r>
            <a:r>
              <a:rPr lang="de-DE" sz="2000" dirty="0">
                <a:latin typeface="+mn-lt"/>
                <a:sym typeface="Symbol"/>
              </a:rPr>
              <a:t>würde dann gelten:</a:t>
            </a:r>
          </a:p>
        </p:txBody>
      </p:sp>
      <mc:AlternateContent xmlns:mc="http://schemas.openxmlformats.org/markup-compatibility/2006" xmlns:a14="http://schemas.microsoft.com/office/drawing/2010/main">
        <mc:Choice Requires="a14">
          <p:sp>
            <p:nvSpPr>
              <p:cNvPr id="14" name="Textfeld 13"/>
              <p:cNvSpPr txBox="1"/>
              <p:nvPr/>
            </p:nvSpPr>
            <p:spPr>
              <a:xfrm>
                <a:off x="847190" y="1427333"/>
                <a:ext cx="5832649" cy="400110"/>
              </a:xfrm>
              <a:prstGeom prst="rect">
                <a:avLst/>
              </a:prstGeom>
              <a:noFill/>
            </p:spPr>
            <p:txBody>
              <a:bodyPr wrap="squar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r>
                      <a:rPr lang="de-DE" sz="2000" b="0" i="1" smtClean="0">
                        <a:solidFill>
                          <a:schemeClr val="tx1"/>
                        </a:solidFill>
                        <a:latin typeface="Cambria Math"/>
                      </a:rPr>
                      <m:t>~</m:t>
                    </m:r>
                    <m:r>
                      <a:rPr lang="de-DE" sz="2000" b="0" i="1" smtClean="0">
                        <a:solidFill>
                          <a:schemeClr val="tx1"/>
                        </a:solidFill>
                        <a:latin typeface="Cambria Math"/>
                      </a:rPr>
                      <m:t>𝐵</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1,0.375</m:t>
                        </m:r>
                      </m:e>
                    </m:d>
                  </m:oMath>
                </a14:m>
                <a:r>
                  <a:rPr lang="de-DE" sz="2000" dirty="0">
                    <a:solidFill>
                      <a:schemeClr val="tx1"/>
                    </a:solidFill>
                  </a:rPr>
                  <a:t> </a:t>
                </a:r>
                <a:r>
                  <a:rPr lang="de-DE" sz="2000" dirty="0">
                    <a:latin typeface="+mn-lt"/>
                  </a:rPr>
                  <a:t>für  </a:t>
                </a:r>
                <a14:m>
                  <m:oMath xmlns:m="http://schemas.openxmlformats.org/officeDocument/2006/math">
                    <m:r>
                      <a:rPr lang="de-DE" sz="2000" b="0" i="1" smtClean="0">
                        <a:latin typeface="Cambria Math"/>
                      </a:rPr>
                      <m:t>𝑖</m:t>
                    </m:r>
                    <m:r>
                      <a:rPr lang="de-DE" sz="2000" b="0" i="1" smtClean="0">
                        <a:latin typeface="Cambria Math"/>
                      </a:rPr>
                      <m:t>=1,…,</m:t>
                    </m:r>
                    <m:r>
                      <a:rPr lang="de-DE" sz="2000" b="0" i="1" smtClean="0">
                        <a:latin typeface="Cambria Math"/>
                      </a:rPr>
                      <m:t>𝑛</m:t>
                    </m:r>
                  </m:oMath>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847190" y="1427333"/>
                <a:ext cx="5832649"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468313" y="1847525"/>
                <a:ext cx="8207375" cy="723275"/>
              </a:xfrm>
              <a:prstGeom prst="rect">
                <a:avLst/>
              </a:prstGeom>
              <a:noFill/>
            </p:spPr>
            <p:txBody>
              <a:bodyPr wrap="square" rtlCol="0">
                <a:spAutoFit/>
              </a:bodyPr>
              <a:lstStyle/>
              <a:p>
                <a:pPr algn="just"/>
                <a:r>
                  <a:rPr lang="de-DE" sz="2000" dirty="0">
                    <a:latin typeface="+mn-lt"/>
                    <a:sym typeface="Symbol"/>
                  </a:rPr>
                  <a:t>Die Summe </a:t>
                </a:r>
                <a14:m>
                  <m:oMath xmlns:m="http://schemas.openxmlformats.org/officeDocument/2006/math">
                    <m:sSub>
                      <m:sSubPr>
                        <m:ctrlPr>
                          <a:rPr lang="de-DE" sz="2000" i="1" smtClean="0">
                            <a:latin typeface="Cambria Math" panose="02040503050406030204" pitchFamily="18" charset="0"/>
                            <a:sym typeface="Symbol"/>
                          </a:rPr>
                        </m:ctrlPr>
                      </m:sSubPr>
                      <m:e>
                        <m:r>
                          <a:rPr lang="de-DE" sz="2000" b="0" i="1" smtClean="0">
                            <a:latin typeface="Cambria Math"/>
                            <a:sym typeface="Symbol"/>
                          </a:rPr>
                          <m:t>𝑆</m:t>
                        </m:r>
                      </m:e>
                      <m:sub>
                        <m:r>
                          <a:rPr lang="de-DE" sz="2000" b="0" i="1" smtClean="0">
                            <a:latin typeface="Cambria Math"/>
                            <a:sym typeface="Symbol"/>
                          </a:rPr>
                          <m:t>4</m:t>
                        </m:r>
                      </m:sub>
                    </m:sSub>
                  </m:oMath>
                </a14:m>
                <a:r>
                  <a:rPr lang="de-DE" sz="2000" dirty="0">
                    <a:latin typeface="+mn-lt"/>
                    <a:sym typeface="Symbol"/>
                  </a:rPr>
                  <a:t> genügt dann einer Binomialverteilung mit Parameter </a:t>
                </a:r>
                <a14:m>
                  <m:oMath xmlns:m="http://schemas.openxmlformats.org/officeDocument/2006/math">
                    <m:r>
                      <a:rPr lang="de-DE" sz="2000" b="0" i="1" smtClean="0">
                        <a:latin typeface="Cambria Math"/>
                        <a:sym typeface="Symbol"/>
                      </a:rPr>
                      <m:t>𝑛</m:t>
                    </m:r>
                    <m:r>
                      <a:rPr lang="de-DE" sz="2000" b="0" i="1" smtClean="0">
                        <a:latin typeface="Cambria Math"/>
                        <a:sym typeface="Symbol"/>
                      </a:rPr>
                      <m:t>=4</m:t>
                    </m:r>
                  </m:oMath>
                </a14:m>
                <a:endParaRPr lang="de-DE" sz="2000" dirty="0">
                  <a:latin typeface="+mn-lt"/>
                  <a:sym typeface="Symbol"/>
                </a:endParaRPr>
              </a:p>
              <a:p>
                <a:pPr algn="just"/>
                <a:r>
                  <a:rPr lang="de-DE" sz="2000" dirty="0">
                    <a:latin typeface="+mn-lt"/>
                    <a:sym typeface="Symbol"/>
                  </a:rPr>
                  <a:t>und </a:t>
                </a:r>
                <a14:m>
                  <m:oMath xmlns:m="http://schemas.openxmlformats.org/officeDocument/2006/math">
                    <m:r>
                      <a:rPr lang="de-DE" sz="2000" i="1" smtClean="0">
                        <a:latin typeface="Cambria Math"/>
                        <a:ea typeface="Cambria Math"/>
                        <a:sym typeface="Symbol"/>
                      </a:rPr>
                      <m:t>𝜋</m:t>
                    </m:r>
                    <m:r>
                      <a:rPr lang="de-DE" sz="2000" b="0" i="1" smtClean="0">
                        <a:latin typeface="Cambria Math"/>
                        <a:ea typeface="Cambria Math"/>
                        <a:sym typeface="Symbol"/>
                      </a:rPr>
                      <m:t>=0.375</m:t>
                    </m:r>
                  </m:oMath>
                </a14:m>
                <a:r>
                  <a:rPr lang="de-DE" sz="2000" dirty="0">
                    <a:latin typeface="+mn-lt"/>
                    <a:sym typeface="Symbol"/>
                  </a:rPr>
                  <a:t>, kurz</a:t>
                </a:r>
              </a:p>
            </p:txBody>
          </p:sp>
        </mc:Choice>
        <mc:Fallback xmlns="">
          <p:sp>
            <p:nvSpPr>
              <p:cNvPr id="21" name="Textfeld 20"/>
              <p:cNvSpPr txBox="1">
                <a:spLocks noRot="1" noChangeAspect="1" noMove="1" noResize="1" noEditPoints="1" noAdjustHandles="1" noChangeArrowheads="1" noChangeShapeType="1" noTextEdit="1"/>
              </p:cNvSpPr>
              <p:nvPr/>
            </p:nvSpPr>
            <p:spPr>
              <a:xfrm>
                <a:off x="468313" y="1847525"/>
                <a:ext cx="8207375" cy="723275"/>
              </a:xfrm>
              <a:prstGeom prst="rect">
                <a:avLst/>
              </a:prstGeom>
              <a:blipFill rotWithShape="1">
                <a:blip r:embed="rId4"/>
                <a:stretch>
                  <a:fillRect l="-817" t="-4202" b="-11765"/>
                </a:stretch>
              </a:blipFill>
            </p:spPr>
            <p:txBody>
              <a:bodyPr/>
              <a:lstStyle/>
              <a:p>
                <a:r>
                  <a:rPr lang="de-DE">
                    <a:noFill/>
                  </a:rPr>
                  <a:t> </a:t>
                </a:r>
              </a:p>
            </p:txBody>
          </p:sp>
        </mc:Fallback>
      </mc:AlternateContent>
      <p:sp>
        <p:nvSpPr>
          <p:cNvPr id="22" name="Textfeld 21"/>
          <p:cNvSpPr txBox="1"/>
          <p:nvPr/>
        </p:nvSpPr>
        <p:spPr>
          <a:xfrm>
            <a:off x="468313" y="2982340"/>
            <a:ext cx="2447503" cy="400110"/>
          </a:xfrm>
          <a:prstGeom prst="rect">
            <a:avLst/>
          </a:prstGeom>
          <a:noFill/>
        </p:spPr>
        <p:txBody>
          <a:bodyPr wrap="square" rtlCol="0">
            <a:spAutoFit/>
          </a:bodyPr>
          <a:lstStyle/>
          <a:p>
            <a:pPr algn="just"/>
            <a:r>
              <a:rPr lang="de-DE" sz="2000" dirty="0">
                <a:latin typeface="+mn-lt"/>
                <a:sym typeface="Symbol"/>
              </a:rPr>
              <a:t>Dabei gilt z. B.:</a:t>
            </a:r>
          </a:p>
        </p:txBody>
      </p:sp>
      <mc:AlternateContent xmlns:mc="http://schemas.openxmlformats.org/markup-compatibility/2006" xmlns:a14="http://schemas.microsoft.com/office/drawing/2010/main">
        <mc:Choice Requires="a14">
          <p:sp>
            <p:nvSpPr>
              <p:cNvPr id="23" name="Textfeld 22"/>
              <p:cNvSpPr txBox="1"/>
              <p:nvPr/>
            </p:nvSpPr>
            <p:spPr>
              <a:xfrm>
                <a:off x="883579" y="2555649"/>
                <a:ext cx="5832649" cy="400110"/>
              </a:xfrm>
              <a:prstGeom prst="rect">
                <a:avLst/>
              </a:prstGeom>
              <a:noFill/>
            </p:spPr>
            <p:txBody>
              <a:bodyPr wrap="squar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4</m:t>
                        </m:r>
                      </m:sub>
                    </m:sSub>
                    <m:r>
                      <a:rPr lang="de-DE" sz="2000" b="0" i="1" smtClean="0">
                        <a:solidFill>
                          <a:schemeClr val="tx1"/>
                        </a:solidFill>
                        <a:latin typeface="Cambria Math"/>
                      </a:rPr>
                      <m:t>~</m:t>
                    </m:r>
                    <m:r>
                      <a:rPr lang="de-DE" sz="2000" b="0" i="1" smtClean="0">
                        <a:solidFill>
                          <a:schemeClr val="tx1"/>
                        </a:solidFill>
                        <a:latin typeface="Cambria Math"/>
                      </a:rPr>
                      <m:t>𝐵</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4,0.375</m:t>
                        </m:r>
                      </m:e>
                    </m:d>
                  </m:oMath>
                </a14:m>
                <a:r>
                  <a:rPr lang="de-DE" sz="2000" dirty="0">
                    <a:solidFill>
                      <a:schemeClr val="tx1"/>
                    </a:solidFill>
                  </a:rPr>
                  <a:t>.</a:t>
                </a:r>
              </a:p>
            </p:txBody>
          </p:sp>
        </mc:Choice>
        <mc:Fallback xmlns="">
          <p:sp>
            <p:nvSpPr>
              <p:cNvPr id="23" name="Textfeld 22"/>
              <p:cNvSpPr txBox="1">
                <a:spLocks noRot="1" noChangeAspect="1" noMove="1" noResize="1" noEditPoints="1" noAdjustHandles="1" noChangeArrowheads="1" noChangeShapeType="1" noTextEdit="1"/>
              </p:cNvSpPr>
              <p:nvPr/>
            </p:nvSpPr>
            <p:spPr>
              <a:xfrm>
                <a:off x="883579" y="2555649"/>
                <a:ext cx="5832649" cy="400110"/>
              </a:xfrm>
              <a:prstGeom prst="rect">
                <a:avLst/>
              </a:prstGeom>
              <a:blipFill rotWithShape="1">
                <a:blip r:embed="rId5"/>
                <a:stretch>
                  <a:fillRect t="-6061"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847190" y="3424906"/>
                <a:ext cx="7449620" cy="5532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b="0" i="1" smtClean="0">
                          <a:solidFill>
                            <a:schemeClr val="tx1"/>
                          </a:solidFill>
                          <a:latin typeface="Cambria Math"/>
                        </a:rPr>
                        <m:t>𝑃</m:t>
                      </m:r>
                      <m:d>
                        <m:dPr>
                          <m:ctrlPr>
                            <a:rPr lang="de-DE" b="0" i="1" smtClean="0">
                              <a:solidFill>
                                <a:schemeClr val="tx1"/>
                              </a:solidFill>
                              <a:latin typeface="Cambria Math" panose="02040503050406030204" pitchFamily="18" charset="0"/>
                            </a:rPr>
                          </m:ctrlPr>
                        </m:dPr>
                        <m:e>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𝑆</m:t>
                              </m:r>
                            </m:e>
                            <m:sub>
                              <m:r>
                                <a:rPr lang="de-DE" b="0" i="1" smtClean="0">
                                  <a:solidFill>
                                    <a:schemeClr val="tx1"/>
                                  </a:solidFill>
                                  <a:latin typeface="Cambria Math"/>
                                </a:rPr>
                                <m:t>4</m:t>
                              </m:r>
                            </m:sub>
                          </m:sSub>
                          <m:r>
                            <a:rPr lang="de-DE" b="0" i="1" smtClean="0">
                              <a:solidFill>
                                <a:schemeClr val="tx1"/>
                              </a:solidFill>
                              <a:latin typeface="Cambria Math"/>
                            </a:rPr>
                            <m:t>=0</m:t>
                          </m:r>
                        </m:e>
                      </m:d>
                      <m:r>
                        <a:rPr lang="de-DE" b="0" i="1" smtClean="0">
                          <a:solidFill>
                            <a:schemeClr val="tx1"/>
                          </a:solidFill>
                          <a:latin typeface="Cambria Math"/>
                        </a:rPr>
                        <m:t>=</m:t>
                      </m:r>
                      <m:d>
                        <m:dPr>
                          <m:ctrlPr>
                            <a:rPr lang="de-DE" b="0" i="1" smtClean="0">
                              <a:solidFill>
                                <a:schemeClr val="tx1"/>
                              </a:solidFill>
                              <a:latin typeface="Cambria Math" panose="02040503050406030204" pitchFamily="18" charset="0"/>
                            </a:rPr>
                          </m:ctrlPr>
                        </m:dPr>
                        <m:e>
                          <m:m>
                            <m:mPr>
                              <m:mcs>
                                <m:mc>
                                  <m:mcPr>
                                    <m:count m:val="1"/>
                                    <m:mcJc m:val="center"/>
                                  </m:mcPr>
                                </m:mc>
                              </m:mcs>
                              <m:ctrlPr>
                                <a:rPr lang="de-DE" b="0" i="1" smtClean="0">
                                  <a:solidFill>
                                    <a:schemeClr val="tx1"/>
                                  </a:solidFill>
                                  <a:latin typeface="Cambria Math" panose="02040503050406030204" pitchFamily="18" charset="0"/>
                                </a:rPr>
                              </m:ctrlPr>
                            </m:mPr>
                            <m:mr>
                              <m:e>
                                <m:r>
                                  <m:rPr>
                                    <m:brk m:alnAt="7"/>
                                  </m:rPr>
                                  <a:rPr lang="de-DE" b="0" i="1" smtClean="0">
                                    <a:solidFill>
                                      <a:schemeClr val="tx1"/>
                                    </a:solidFill>
                                    <a:latin typeface="Cambria Math"/>
                                  </a:rPr>
                                  <m:t>4</m:t>
                                </m:r>
                              </m:e>
                            </m:mr>
                            <m:mr>
                              <m:e>
                                <m:r>
                                  <a:rPr lang="de-DE" b="0" i="1" smtClean="0">
                                    <a:solidFill>
                                      <a:schemeClr val="tx1"/>
                                    </a:solidFill>
                                    <a:latin typeface="Cambria Math"/>
                                  </a:rPr>
                                  <m:t>0</m:t>
                                </m:r>
                              </m:e>
                            </m:mr>
                          </m:m>
                        </m:e>
                      </m:d>
                      <m:sSup>
                        <m:sSupPr>
                          <m:ctrlPr>
                            <a:rPr lang="de-DE" b="0" i="1" smtClean="0">
                              <a:solidFill>
                                <a:schemeClr val="tx1"/>
                              </a:solidFill>
                              <a:latin typeface="Cambria Math" panose="02040503050406030204" pitchFamily="18" charset="0"/>
                              <a:ea typeface="Cambria Math"/>
                            </a:rPr>
                          </m:ctrlPr>
                        </m:sSupPr>
                        <m:e>
                          <m:r>
                            <a:rPr lang="de-DE" b="0" i="1" smtClean="0">
                              <a:solidFill>
                                <a:schemeClr val="tx1"/>
                              </a:solidFill>
                              <a:latin typeface="Cambria Math"/>
                              <a:ea typeface="Cambria Math"/>
                            </a:rPr>
                            <m:t>0.375</m:t>
                          </m:r>
                        </m:e>
                        <m:sup>
                          <m:r>
                            <a:rPr lang="de-DE" b="0" i="1" smtClean="0">
                              <a:solidFill>
                                <a:schemeClr val="tx1"/>
                              </a:solidFill>
                              <a:latin typeface="Cambria Math"/>
                              <a:ea typeface="Cambria Math"/>
                            </a:rPr>
                            <m:t>0</m:t>
                          </m:r>
                        </m:sup>
                      </m:sSup>
                      <m:sSup>
                        <m:sSupPr>
                          <m:ctrlPr>
                            <a:rPr lang="de-DE" b="0" i="1" smtClean="0">
                              <a:solidFill>
                                <a:schemeClr val="tx1"/>
                              </a:solidFill>
                              <a:latin typeface="Cambria Math" panose="02040503050406030204" pitchFamily="18" charset="0"/>
                              <a:ea typeface="Cambria Math"/>
                            </a:rPr>
                          </m:ctrlPr>
                        </m:sSupPr>
                        <m:e>
                          <m:d>
                            <m:dPr>
                              <m:ctrlPr>
                                <a:rPr lang="de-DE" i="1">
                                  <a:latin typeface="Cambria Math" panose="02040503050406030204" pitchFamily="18" charset="0"/>
                                  <a:ea typeface="Cambria Math"/>
                                </a:rPr>
                              </m:ctrlPr>
                            </m:dPr>
                            <m:e>
                              <m:r>
                                <a:rPr lang="de-DE" i="1">
                                  <a:latin typeface="Cambria Math"/>
                                  <a:ea typeface="Cambria Math"/>
                                </a:rPr>
                                <m:t>1−0.375</m:t>
                              </m:r>
                            </m:e>
                          </m:d>
                        </m:e>
                        <m:sup>
                          <m:r>
                            <a:rPr lang="de-DE" b="0" i="1" smtClean="0">
                              <a:solidFill>
                                <a:schemeClr val="tx1"/>
                              </a:solidFill>
                              <a:latin typeface="Cambria Math"/>
                              <a:ea typeface="Cambria Math"/>
                            </a:rPr>
                            <m:t>4−0</m:t>
                          </m:r>
                        </m:sup>
                      </m:sSup>
                      <m:r>
                        <a:rPr lang="de-DE" b="0" i="1" smtClean="0">
                          <a:solidFill>
                            <a:schemeClr val="tx1"/>
                          </a:solidFill>
                          <a:latin typeface="Cambria Math"/>
                          <a:ea typeface="Cambria Math"/>
                        </a:rPr>
                        <m:t>=</m:t>
                      </m:r>
                      <m:sSup>
                        <m:sSupPr>
                          <m:ctrlPr>
                            <a:rPr lang="de-DE" b="0" i="1" smtClean="0">
                              <a:solidFill>
                                <a:schemeClr val="tx1"/>
                              </a:solidFill>
                              <a:latin typeface="Cambria Math" panose="02040503050406030204" pitchFamily="18" charset="0"/>
                              <a:ea typeface="Cambria Math"/>
                            </a:rPr>
                          </m:ctrlPr>
                        </m:sSupPr>
                        <m:e>
                          <m:r>
                            <a:rPr lang="de-DE" b="0" i="1" smtClean="0">
                              <a:solidFill>
                                <a:schemeClr val="tx1"/>
                              </a:solidFill>
                              <a:latin typeface="Cambria Math"/>
                              <a:ea typeface="Cambria Math"/>
                            </a:rPr>
                            <m:t>0.625</m:t>
                          </m:r>
                        </m:e>
                        <m:sup>
                          <m:r>
                            <a:rPr lang="de-DE" b="0" i="1" smtClean="0">
                              <a:solidFill>
                                <a:schemeClr val="tx1"/>
                              </a:solidFill>
                              <a:latin typeface="Cambria Math"/>
                              <a:ea typeface="Cambria Math"/>
                            </a:rPr>
                            <m:t>4</m:t>
                          </m:r>
                        </m:sup>
                      </m:sSup>
                      <m:r>
                        <a:rPr lang="de-DE" b="0" i="1" smtClean="0">
                          <a:solidFill>
                            <a:schemeClr val="tx1"/>
                          </a:solidFill>
                          <a:latin typeface="Cambria Math"/>
                          <a:ea typeface="Cambria Math"/>
                        </a:rPr>
                        <m:t>≈0.1526</m:t>
                      </m:r>
                    </m:oMath>
                  </m:oMathPara>
                </a14:m>
                <a:endParaRPr lang="de-DE"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847190" y="3424906"/>
                <a:ext cx="7449620" cy="553228"/>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847190" y="4029367"/>
                <a:ext cx="8296810" cy="55143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b="0" i="1" smtClean="0">
                          <a:solidFill>
                            <a:schemeClr val="tx1"/>
                          </a:solidFill>
                          <a:latin typeface="Cambria Math"/>
                        </a:rPr>
                        <m:t>𝑃</m:t>
                      </m:r>
                      <m:d>
                        <m:dPr>
                          <m:ctrlPr>
                            <a:rPr lang="de-DE" b="0" i="1" smtClean="0">
                              <a:solidFill>
                                <a:schemeClr val="tx1"/>
                              </a:solidFill>
                              <a:latin typeface="Cambria Math" panose="02040503050406030204" pitchFamily="18" charset="0"/>
                            </a:rPr>
                          </m:ctrlPr>
                        </m:dPr>
                        <m:e>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𝑆</m:t>
                              </m:r>
                            </m:e>
                            <m:sub>
                              <m:r>
                                <a:rPr lang="de-DE" b="0" i="1" smtClean="0">
                                  <a:solidFill>
                                    <a:schemeClr val="tx1"/>
                                  </a:solidFill>
                                  <a:latin typeface="Cambria Math"/>
                                </a:rPr>
                                <m:t>4</m:t>
                              </m:r>
                            </m:sub>
                          </m:sSub>
                          <m:r>
                            <a:rPr lang="de-DE" b="0" i="1" smtClean="0">
                              <a:solidFill>
                                <a:schemeClr val="tx1"/>
                              </a:solidFill>
                              <a:latin typeface="Cambria Math"/>
                            </a:rPr>
                            <m:t>=1</m:t>
                          </m:r>
                        </m:e>
                      </m:d>
                      <m:r>
                        <a:rPr lang="de-DE" b="0" i="1" smtClean="0">
                          <a:solidFill>
                            <a:schemeClr val="tx1"/>
                          </a:solidFill>
                          <a:latin typeface="Cambria Math"/>
                        </a:rPr>
                        <m:t>=</m:t>
                      </m:r>
                      <m:d>
                        <m:dPr>
                          <m:ctrlPr>
                            <a:rPr lang="de-DE" b="0" i="1" smtClean="0">
                              <a:solidFill>
                                <a:schemeClr val="tx1"/>
                              </a:solidFill>
                              <a:latin typeface="Cambria Math" panose="02040503050406030204" pitchFamily="18" charset="0"/>
                            </a:rPr>
                          </m:ctrlPr>
                        </m:dPr>
                        <m:e>
                          <m:m>
                            <m:mPr>
                              <m:mcs>
                                <m:mc>
                                  <m:mcPr>
                                    <m:count m:val="1"/>
                                    <m:mcJc m:val="center"/>
                                  </m:mcPr>
                                </m:mc>
                              </m:mcs>
                              <m:ctrlPr>
                                <a:rPr lang="de-DE" b="0" i="1" smtClean="0">
                                  <a:solidFill>
                                    <a:schemeClr val="tx1"/>
                                  </a:solidFill>
                                  <a:latin typeface="Cambria Math" panose="02040503050406030204" pitchFamily="18" charset="0"/>
                                </a:rPr>
                              </m:ctrlPr>
                            </m:mPr>
                            <m:mr>
                              <m:e>
                                <m:r>
                                  <m:rPr>
                                    <m:brk m:alnAt="7"/>
                                  </m:rPr>
                                  <a:rPr lang="de-DE" b="0" i="1" smtClean="0">
                                    <a:solidFill>
                                      <a:schemeClr val="tx1"/>
                                    </a:solidFill>
                                    <a:latin typeface="Cambria Math"/>
                                  </a:rPr>
                                  <m:t>4</m:t>
                                </m:r>
                              </m:e>
                            </m:mr>
                            <m:mr>
                              <m:e>
                                <m:r>
                                  <a:rPr lang="de-DE" b="0" i="1" smtClean="0">
                                    <a:solidFill>
                                      <a:schemeClr val="tx1"/>
                                    </a:solidFill>
                                    <a:latin typeface="Cambria Math"/>
                                  </a:rPr>
                                  <m:t>1</m:t>
                                </m:r>
                              </m:e>
                            </m:mr>
                          </m:m>
                        </m:e>
                      </m:d>
                      <m:sSup>
                        <m:sSupPr>
                          <m:ctrlPr>
                            <a:rPr lang="de-DE" b="0" i="1" smtClean="0">
                              <a:solidFill>
                                <a:schemeClr val="tx1"/>
                              </a:solidFill>
                              <a:latin typeface="Cambria Math" panose="02040503050406030204" pitchFamily="18" charset="0"/>
                              <a:ea typeface="Cambria Math"/>
                            </a:rPr>
                          </m:ctrlPr>
                        </m:sSupPr>
                        <m:e>
                          <m:r>
                            <a:rPr lang="de-DE" b="0" i="1" smtClean="0">
                              <a:solidFill>
                                <a:schemeClr val="tx1"/>
                              </a:solidFill>
                              <a:latin typeface="Cambria Math"/>
                              <a:ea typeface="Cambria Math"/>
                            </a:rPr>
                            <m:t>0.375</m:t>
                          </m:r>
                        </m:e>
                        <m:sup>
                          <m:r>
                            <a:rPr lang="de-DE" b="0" i="1" smtClean="0">
                              <a:solidFill>
                                <a:schemeClr val="tx1"/>
                              </a:solidFill>
                              <a:latin typeface="Cambria Math"/>
                              <a:ea typeface="Cambria Math"/>
                            </a:rPr>
                            <m:t>1</m:t>
                          </m:r>
                        </m:sup>
                      </m:sSup>
                      <m:sSup>
                        <m:sSupPr>
                          <m:ctrlPr>
                            <a:rPr lang="de-DE" b="0" i="1" smtClean="0">
                              <a:solidFill>
                                <a:schemeClr val="tx1"/>
                              </a:solidFill>
                              <a:latin typeface="Cambria Math" panose="02040503050406030204" pitchFamily="18" charset="0"/>
                              <a:ea typeface="Cambria Math"/>
                            </a:rPr>
                          </m:ctrlPr>
                        </m:sSupPr>
                        <m:e>
                          <m:d>
                            <m:dPr>
                              <m:ctrlPr>
                                <a:rPr lang="de-DE" i="1">
                                  <a:latin typeface="Cambria Math" panose="02040503050406030204" pitchFamily="18" charset="0"/>
                                  <a:ea typeface="Cambria Math"/>
                                </a:rPr>
                              </m:ctrlPr>
                            </m:dPr>
                            <m:e>
                              <m:r>
                                <a:rPr lang="de-DE" i="1">
                                  <a:latin typeface="Cambria Math"/>
                                  <a:ea typeface="Cambria Math"/>
                                </a:rPr>
                                <m:t>1−0.375</m:t>
                              </m:r>
                            </m:e>
                          </m:d>
                        </m:e>
                        <m:sup>
                          <m:r>
                            <a:rPr lang="de-DE" b="0" i="1" smtClean="0">
                              <a:solidFill>
                                <a:schemeClr val="tx1"/>
                              </a:solidFill>
                              <a:latin typeface="Cambria Math"/>
                              <a:ea typeface="Cambria Math"/>
                            </a:rPr>
                            <m:t>4−1</m:t>
                          </m:r>
                        </m:sup>
                      </m:sSup>
                      <m:r>
                        <a:rPr lang="de-DE" b="0" i="1" smtClean="0">
                          <a:solidFill>
                            <a:schemeClr val="tx1"/>
                          </a:solidFill>
                          <a:latin typeface="Cambria Math"/>
                          <a:ea typeface="Cambria Math"/>
                        </a:rPr>
                        <m:t>=</m:t>
                      </m:r>
                      <m:sSup>
                        <m:sSupPr>
                          <m:ctrlPr>
                            <a:rPr lang="de-DE" b="0" i="1" smtClean="0">
                              <a:solidFill>
                                <a:schemeClr val="tx1"/>
                              </a:solidFill>
                              <a:latin typeface="Cambria Math" panose="02040503050406030204" pitchFamily="18" charset="0"/>
                              <a:ea typeface="Cambria Math"/>
                            </a:rPr>
                          </m:ctrlPr>
                        </m:sSupPr>
                        <m:e>
                          <m:r>
                            <a:rPr lang="de-DE" b="0" i="1" smtClean="0">
                              <a:solidFill>
                                <a:schemeClr val="tx1"/>
                              </a:solidFill>
                              <a:latin typeface="Cambria Math"/>
                              <a:ea typeface="Cambria Math"/>
                            </a:rPr>
                            <m:t>4×0.375×0.625</m:t>
                          </m:r>
                        </m:e>
                        <m:sup>
                          <m:r>
                            <a:rPr lang="de-DE" b="0" i="1" smtClean="0">
                              <a:solidFill>
                                <a:schemeClr val="tx1"/>
                              </a:solidFill>
                              <a:latin typeface="Cambria Math"/>
                              <a:ea typeface="Cambria Math"/>
                            </a:rPr>
                            <m:t>3</m:t>
                          </m:r>
                        </m:sup>
                      </m:sSup>
                      <m:r>
                        <a:rPr lang="de-DE" b="0" i="1" smtClean="0">
                          <a:solidFill>
                            <a:schemeClr val="tx1"/>
                          </a:solidFill>
                          <a:latin typeface="Cambria Math"/>
                          <a:ea typeface="Cambria Math"/>
                        </a:rPr>
                        <m:t>≈0.3662</m:t>
                      </m:r>
                    </m:oMath>
                  </m:oMathPara>
                </a14:m>
                <a:endParaRPr lang="de-DE"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847190" y="4029367"/>
                <a:ext cx="8296810" cy="551433"/>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847190" y="4653136"/>
                <a:ext cx="8296810" cy="55143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b="0" i="1" smtClean="0">
                          <a:solidFill>
                            <a:schemeClr val="tx1"/>
                          </a:solidFill>
                          <a:latin typeface="Cambria Math"/>
                        </a:rPr>
                        <m:t>𝑃</m:t>
                      </m:r>
                      <m:d>
                        <m:dPr>
                          <m:ctrlPr>
                            <a:rPr lang="de-DE" b="0" i="1" smtClean="0">
                              <a:solidFill>
                                <a:schemeClr val="tx1"/>
                              </a:solidFill>
                              <a:latin typeface="Cambria Math" panose="02040503050406030204" pitchFamily="18" charset="0"/>
                            </a:rPr>
                          </m:ctrlPr>
                        </m:dPr>
                        <m:e>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𝑆</m:t>
                              </m:r>
                            </m:e>
                            <m:sub>
                              <m:r>
                                <a:rPr lang="de-DE" b="0" i="1" smtClean="0">
                                  <a:solidFill>
                                    <a:schemeClr val="tx1"/>
                                  </a:solidFill>
                                  <a:latin typeface="Cambria Math"/>
                                </a:rPr>
                                <m:t>4</m:t>
                              </m:r>
                            </m:sub>
                          </m:sSub>
                          <m:r>
                            <a:rPr lang="de-DE" b="0" i="1" smtClean="0">
                              <a:solidFill>
                                <a:schemeClr val="tx1"/>
                              </a:solidFill>
                              <a:latin typeface="Cambria Math"/>
                            </a:rPr>
                            <m:t>=2</m:t>
                          </m:r>
                        </m:e>
                      </m:d>
                      <m:r>
                        <a:rPr lang="de-DE" b="0" i="1" smtClean="0">
                          <a:solidFill>
                            <a:schemeClr val="tx1"/>
                          </a:solidFill>
                          <a:latin typeface="Cambria Math"/>
                        </a:rPr>
                        <m:t>=</m:t>
                      </m:r>
                      <m:d>
                        <m:dPr>
                          <m:ctrlPr>
                            <a:rPr lang="de-DE" b="0" i="1" smtClean="0">
                              <a:solidFill>
                                <a:schemeClr val="tx1"/>
                              </a:solidFill>
                              <a:latin typeface="Cambria Math" panose="02040503050406030204" pitchFamily="18" charset="0"/>
                            </a:rPr>
                          </m:ctrlPr>
                        </m:dPr>
                        <m:e>
                          <m:m>
                            <m:mPr>
                              <m:mcs>
                                <m:mc>
                                  <m:mcPr>
                                    <m:count m:val="1"/>
                                    <m:mcJc m:val="center"/>
                                  </m:mcPr>
                                </m:mc>
                              </m:mcs>
                              <m:ctrlPr>
                                <a:rPr lang="de-DE" b="0" i="1" smtClean="0">
                                  <a:solidFill>
                                    <a:schemeClr val="tx1"/>
                                  </a:solidFill>
                                  <a:latin typeface="Cambria Math" panose="02040503050406030204" pitchFamily="18" charset="0"/>
                                </a:rPr>
                              </m:ctrlPr>
                            </m:mPr>
                            <m:mr>
                              <m:e>
                                <m:r>
                                  <m:rPr>
                                    <m:brk m:alnAt="7"/>
                                  </m:rPr>
                                  <a:rPr lang="de-DE" b="0" i="1" smtClean="0">
                                    <a:solidFill>
                                      <a:schemeClr val="tx1"/>
                                    </a:solidFill>
                                    <a:latin typeface="Cambria Math"/>
                                  </a:rPr>
                                  <m:t>4</m:t>
                                </m:r>
                              </m:e>
                            </m:mr>
                            <m:mr>
                              <m:e>
                                <m:r>
                                  <a:rPr lang="de-DE" b="0" i="1" smtClean="0">
                                    <a:solidFill>
                                      <a:schemeClr val="tx1"/>
                                    </a:solidFill>
                                    <a:latin typeface="Cambria Math"/>
                                  </a:rPr>
                                  <m:t>2</m:t>
                                </m:r>
                              </m:e>
                            </m:mr>
                          </m:m>
                        </m:e>
                      </m:d>
                      <m:sSup>
                        <m:sSupPr>
                          <m:ctrlPr>
                            <a:rPr lang="de-DE" b="0" i="1" smtClean="0">
                              <a:solidFill>
                                <a:schemeClr val="tx1"/>
                              </a:solidFill>
                              <a:latin typeface="Cambria Math" panose="02040503050406030204" pitchFamily="18" charset="0"/>
                              <a:ea typeface="Cambria Math"/>
                            </a:rPr>
                          </m:ctrlPr>
                        </m:sSupPr>
                        <m:e>
                          <m:r>
                            <a:rPr lang="de-DE" b="0" i="1" smtClean="0">
                              <a:solidFill>
                                <a:schemeClr val="tx1"/>
                              </a:solidFill>
                              <a:latin typeface="Cambria Math"/>
                              <a:ea typeface="Cambria Math"/>
                            </a:rPr>
                            <m:t>0.375</m:t>
                          </m:r>
                        </m:e>
                        <m:sup>
                          <m:r>
                            <a:rPr lang="de-DE" b="0" i="1" smtClean="0">
                              <a:solidFill>
                                <a:schemeClr val="tx1"/>
                              </a:solidFill>
                              <a:latin typeface="Cambria Math"/>
                              <a:ea typeface="Cambria Math"/>
                            </a:rPr>
                            <m:t>2</m:t>
                          </m:r>
                        </m:sup>
                      </m:sSup>
                      <m:sSup>
                        <m:sSupPr>
                          <m:ctrlPr>
                            <a:rPr lang="de-DE" b="0" i="1" smtClean="0">
                              <a:solidFill>
                                <a:schemeClr val="tx1"/>
                              </a:solidFill>
                              <a:latin typeface="Cambria Math" panose="02040503050406030204" pitchFamily="18" charset="0"/>
                              <a:ea typeface="Cambria Math"/>
                            </a:rPr>
                          </m:ctrlPr>
                        </m:sSupPr>
                        <m:e>
                          <m:d>
                            <m:dPr>
                              <m:ctrlPr>
                                <a:rPr lang="de-DE" i="1">
                                  <a:latin typeface="Cambria Math" panose="02040503050406030204" pitchFamily="18" charset="0"/>
                                  <a:ea typeface="Cambria Math"/>
                                </a:rPr>
                              </m:ctrlPr>
                            </m:dPr>
                            <m:e>
                              <m:r>
                                <a:rPr lang="de-DE" i="1">
                                  <a:latin typeface="Cambria Math"/>
                                  <a:ea typeface="Cambria Math"/>
                                </a:rPr>
                                <m:t>1−0.375</m:t>
                              </m:r>
                            </m:e>
                          </m:d>
                        </m:e>
                        <m:sup>
                          <m:r>
                            <a:rPr lang="de-DE" b="0" i="1" smtClean="0">
                              <a:solidFill>
                                <a:schemeClr val="tx1"/>
                              </a:solidFill>
                              <a:latin typeface="Cambria Math"/>
                              <a:ea typeface="Cambria Math"/>
                            </a:rPr>
                            <m:t>4−2</m:t>
                          </m:r>
                        </m:sup>
                      </m:sSup>
                      <m:r>
                        <a:rPr lang="de-DE" b="0" i="1" smtClean="0">
                          <a:solidFill>
                            <a:schemeClr val="tx1"/>
                          </a:solidFill>
                          <a:latin typeface="Cambria Math"/>
                          <a:ea typeface="Cambria Math"/>
                        </a:rPr>
                        <m:t>=</m:t>
                      </m:r>
                      <m:sSup>
                        <m:sSupPr>
                          <m:ctrlPr>
                            <a:rPr lang="de-DE" b="0" i="1" smtClean="0">
                              <a:solidFill>
                                <a:schemeClr val="tx1"/>
                              </a:solidFill>
                              <a:latin typeface="Cambria Math" panose="02040503050406030204" pitchFamily="18" charset="0"/>
                              <a:ea typeface="Cambria Math"/>
                            </a:rPr>
                          </m:ctrlPr>
                        </m:sSupPr>
                        <m:e>
                          <m:r>
                            <a:rPr lang="de-DE" b="0" i="1" smtClean="0">
                              <a:solidFill>
                                <a:schemeClr val="tx1"/>
                              </a:solidFill>
                              <a:latin typeface="Cambria Math" panose="02040503050406030204" pitchFamily="18" charset="0"/>
                              <a:ea typeface="Cambria Math"/>
                            </a:rPr>
                            <m:t>6</m:t>
                          </m:r>
                          <m:r>
                            <a:rPr lang="de-DE" b="0" i="1" smtClean="0">
                              <a:solidFill>
                                <a:schemeClr val="tx1"/>
                              </a:solidFill>
                              <a:latin typeface="Cambria Math"/>
                              <a:ea typeface="Cambria Math"/>
                            </a:rPr>
                            <m:t>×</m:t>
                          </m:r>
                          <m:sSup>
                            <m:sSupPr>
                              <m:ctrlPr>
                                <a:rPr lang="de-DE" b="0" i="1" smtClean="0">
                                  <a:solidFill>
                                    <a:schemeClr val="tx1"/>
                                  </a:solidFill>
                                  <a:latin typeface="Cambria Math" panose="02040503050406030204" pitchFamily="18" charset="0"/>
                                  <a:ea typeface="Cambria Math"/>
                                </a:rPr>
                              </m:ctrlPr>
                            </m:sSupPr>
                            <m:e>
                              <m:r>
                                <a:rPr lang="de-DE" b="0" i="1" smtClean="0">
                                  <a:solidFill>
                                    <a:schemeClr val="tx1"/>
                                  </a:solidFill>
                                  <a:latin typeface="Cambria Math"/>
                                  <a:ea typeface="Cambria Math"/>
                                </a:rPr>
                                <m:t>0.375</m:t>
                              </m:r>
                            </m:e>
                            <m:sup>
                              <m:r>
                                <a:rPr lang="de-DE" b="0" i="1" smtClean="0">
                                  <a:solidFill>
                                    <a:schemeClr val="tx1"/>
                                  </a:solidFill>
                                  <a:latin typeface="Cambria Math"/>
                                  <a:ea typeface="Cambria Math"/>
                                </a:rPr>
                                <m:t>2</m:t>
                              </m:r>
                            </m:sup>
                          </m:sSup>
                          <m:r>
                            <a:rPr lang="de-DE" b="0" i="1" smtClean="0">
                              <a:solidFill>
                                <a:schemeClr val="tx1"/>
                              </a:solidFill>
                              <a:latin typeface="Cambria Math"/>
                              <a:ea typeface="Cambria Math"/>
                            </a:rPr>
                            <m:t>×0.625</m:t>
                          </m:r>
                        </m:e>
                        <m:sup>
                          <m:r>
                            <a:rPr lang="de-DE" b="0" i="1" smtClean="0">
                              <a:solidFill>
                                <a:schemeClr val="tx1"/>
                              </a:solidFill>
                              <a:latin typeface="Cambria Math"/>
                              <a:ea typeface="Cambria Math"/>
                            </a:rPr>
                            <m:t>2</m:t>
                          </m:r>
                        </m:sup>
                      </m:sSup>
                      <m:r>
                        <a:rPr lang="de-DE" b="0" i="1" smtClean="0">
                          <a:solidFill>
                            <a:schemeClr val="tx1"/>
                          </a:solidFill>
                          <a:latin typeface="Cambria Math"/>
                          <a:ea typeface="Cambria Math"/>
                        </a:rPr>
                        <m:t>≈0.3296</m:t>
                      </m:r>
                    </m:oMath>
                  </m:oMathPara>
                </a14:m>
                <a:endParaRPr lang="de-DE"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847190" y="4653136"/>
                <a:ext cx="8296810" cy="551433"/>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861346" y="5923078"/>
                <a:ext cx="2342502" cy="60240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ctrlPr>
                            <a:rPr lang="de-DE" sz="2000" b="0" i="1" smtClean="0">
                              <a:solidFill>
                                <a:schemeClr val="tx1"/>
                              </a:solidFill>
                              <a:latin typeface="Cambria Math" panose="02040503050406030204" pitchFamily="18" charset="0"/>
                            </a:rPr>
                          </m:ctrlPr>
                        </m:dPr>
                        <m:e>
                          <m:m>
                            <m:mPr>
                              <m:mcs>
                                <m:mc>
                                  <m:mcPr>
                                    <m:count m:val="1"/>
                                    <m:mcJc m:val="center"/>
                                  </m:mcPr>
                                </m:mc>
                              </m:mcs>
                              <m:ctrlPr>
                                <a:rPr lang="de-DE" sz="2000" b="0" i="1" smtClean="0">
                                  <a:solidFill>
                                    <a:schemeClr val="tx1"/>
                                  </a:solidFill>
                                  <a:latin typeface="Cambria Math" panose="02040503050406030204" pitchFamily="18" charset="0"/>
                                </a:rPr>
                              </m:ctrlPr>
                            </m:mPr>
                            <m:mr>
                              <m:e>
                                <m:r>
                                  <m:rPr>
                                    <m:brk m:alnAt="7"/>
                                  </m:rPr>
                                  <a:rPr lang="de-DE" sz="2000" b="0" i="1" smtClean="0">
                                    <a:solidFill>
                                      <a:schemeClr val="tx1"/>
                                    </a:solidFill>
                                    <a:latin typeface="Cambria Math"/>
                                  </a:rPr>
                                  <m:t>4</m:t>
                                </m:r>
                              </m:e>
                            </m:mr>
                            <m:mr>
                              <m:e>
                                <m:r>
                                  <a:rPr lang="de-DE" sz="2000" b="0" i="1" smtClean="0">
                                    <a:solidFill>
                                      <a:schemeClr val="tx1"/>
                                    </a:solidFill>
                                    <a:latin typeface="Cambria Math"/>
                                  </a:rPr>
                                  <m:t>0</m:t>
                                </m:r>
                              </m:e>
                            </m:mr>
                          </m:m>
                        </m:e>
                      </m:d>
                      <m:r>
                        <a:rPr lang="de-DE" sz="2000" b="0" i="1" smtClean="0">
                          <a:solidFill>
                            <a:schemeClr val="tx1"/>
                          </a:solidFill>
                          <a:latin typeface="Cambria Math"/>
                        </a:rPr>
                        <m:t>=</m:t>
                      </m:r>
                      <m:d>
                        <m:dPr>
                          <m:ctrlPr>
                            <a:rPr lang="de-DE" sz="2000" i="1">
                              <a:latin typeface="Cambria Math" panose="02040503050406030204" pitchFamily="18" charset="0"/>
                            </a:rPr>
                          </m:ctrlPr>
                        </m:dPr>
                        <m:e>
                          <m:m>
                            <m:mPr>
                              <m:mcs>
                                <m:mc>
                                  <m:mcPr>
                                    <m:count m:val="1"/>
                                    <m:mcJc m:val="center"/>
                                  </m:mcPr>
                                </m:mc>
                              </m:mcs>
                              <m:ctrlPr>
                                <a:rPr lang="de-DE" sz="2000" i="1">
                                  <a:latin typeface="Cambria Math" panose="02040503050406030204" pitchFamily="18" charset="0"/>
                                </a:rPr>
                              </m:ctrlPr>
                            </m:mPr>
                            <m:mr>
                              <m:e>
                                <m:r>
                                  <m:rPr>
                                    <m:brk m:alnAt="7"/>
                                  </m:rPr>
                                  <a:rPr lang="de-DE" sz="2000" i="1">
                                    <a:latin typeface="Cambria Math"/>
                                  </a:rPr>
                                  <m:t>4</m:t>
                                </m:r>
                              </m:e>
                            </m:mr>
                            <m:mr>
                              <m:e>
                                <m:r>
                                  <a:rPr lang="de-DE" sz="2000" b="0" i="1" smtClean="0">
                                    <a:latin typeface="Cambria Math"/>
                                  </a:rPr>
                                  <m:t>4</m:t>
                                </m:r>
                              </m:e>
                            </m:mr>
                          </m:m>
                        </m:e>
                      </m:d>
                      <m:r>
                        <a:rPr lang="de-DE" sz="2000" b="0" i="1" smtClean="0">
                          <a:latin typeface="Cambria Math"/>
                        </a:rPr>
                        <m:t>=1</m:t>
                      </m:r>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861346" y="5923078"/>
                <a:ext cx="2342502" cy="602409"/>
              </a:xfrm>
              <a:prstGeom prst="rect">
                <a:avLst/>
              </a:prstGeom>
              <a:blipFill rotWithShape="1">
                <a:blip r:embed="rId9"/>
                <a:stretch>
                  <a:fillRect/>
                </a:stretch>
              </a:blipFill>
            </p:spPr>
            <p:txBody>
              <a:bodyPr/>
              <a:lstStyle/>
              <a:p>
                <a:r>
                  <a:rPr lang="de-DE">
                    <a:noFill/>
                  </a:rPr>
                  <a:t> </a:t>
                </a:r>
              </a:p>
            </p:txBody>
          </p:sp>
        </mc:Fallback>
      </mc:AlternateContent>
      <p:sp>
        <p:nvSpPr>
          <p:cNvPr id="27" name="Textfeld 26"/>
          <p:cNvSpPr txBox="1"/>
          <p:nvPr/>
        </p:nvSpPr>
        <p:spPr>
          <a:xfrm>
            <a:off x="468312" y="5448092"/>
            <a:ext cx="2591520" cy="400110"/>
          </a:xfrm>
          <a:prstGeom prst="rect">
            <a:avLst/>
          </a:prstGeom>
          <a:noFill/>
        </p:spPr>
        <p:txBody>
          <a:bodyPr wrap="square" rtlCol="0">
            <a:spAutoFit/>
          </a:bodyPr>
          <a:lstStyle/>
          <a:p>
            <a:pPr algn="just"/>
            <a:r>
              <a:rPr lang="de-DE" sz="2000" dirty="0">
                <a:latin typeface="+mn-lt"/>
                <a:sym typeface="Symbol"/>
              </a:rPr>
              <a:t>Man beachte:</a:t>
            </a:r>
          </a:p>
        </p:txBody>
      </p:sp>
    </p:spTree>
    <p:extLst>
      <p:ext uri="{BB962C8B-B14F-4D97-AF65-F5344CB8AC3E}">
        <p14:creationId xmlns:p14="http://schemas.microsoft.com/office/powerpoint/2010/main" val="2380008522"/>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052736"/>
            <a:ext cx="475175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Bernoulli-Verteilung als Spezialfall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a:spLocks noChangeArrowheads="1"/>
          </p:cNvSpPr>
          <p:nvPr/>
        </p:nvSpPr>
        <p:spPr bwMode="auto">
          <a:xfrm>
            <a:off x="482467" y="1452846"/>
            <a:ext cx="754591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Binomial-Verteilung bei unterschiedlichen Parameterwerten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82468" y="1870857"/>
            <a:ext cx="7030024" cy="2291806"/>
          </a:xfrm>
          <a:prstGeom prst="rect">
            <a:avLst/>
          </a:prstGeom>
        </p:spPr>
      </p:pic>
      <p:pic>
        <p:nvPicPr>
          <p:cNvPr id="3" name="Grafik 2"/>
          <p:cNvPicPr>
            <a:picLocks noChangeAspect="1"/>
          </p:cNvPicPr>
          <p:nvPr/>
        </p:nvPicPr>
        <p:blipFill>
          <a:blip r:embed="rId4"/>
          <a:stretch>
            <a:fillRect/>
          </a:stretch>
        </p:blipFill>
        <p:spPr>
          <a:xfrm>
            <a:off x="457200" y="4251300"/>
            <a:ext cx="7039551" cy="2288989"/>
          </a:xfrm>
          <a:prstGeom prst="rect">
            <a:avLst/>
          </a:prstGeom>
        </p:spPr>
      </p:pic>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501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272451155"/>
      </p:ext>
    </p:extLst>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3" y="1052736"/>
            <a:ext cx="797796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 und Varianz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5" name="Textfeld 14"/>
              <p:cNvSpPr txBox="1"/>
              <p:nvPr/>
            </p:nvSpPr>
            <p:spPr>
              <a:xfrm>
                <a:off x="468313" y="1728213"/>
                <a:ext cx="6094412"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𝑛</m:t>
                              </m:r>
                            </m:sub>
                          </m:sSub>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nary>
                        </m:e>
                      </m:d>
                      <m:r>
                        <a:rPr lang="de-DE" sz="2000" b="0" i="1" smtClean="0">
                          <a:solidFill>
                            <a:schemeClr val="tx1"/>
                          </a:solidFill>
                          <a:latin typeface="Cambria Math"/>
                        </a:rPr>
                        <m:t>=</m:t>
                      </m:r>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i="1">
                                      <a:solidFill>
                                        <a:schemeClr val="tx1"/>
                                      </a:solidFill>
                                      <a:latin typeface="Cambria Math"/>
                                    </a:rPr>
                                    <m:t>𝑖</m:t>
                                  </m:r>
                                </m:sub>
                              </m:sSub>
                            </m:e>
                          </m:d>
                        </m:e>
                      </m:nary>
                      <m:r>
                        <a:rPr lang="de-DE" sz="2000" b="0" i="1" smtClean="0">
                          <a:solidFill>
                            <a:schemeClr val="tx1"/>
                          </a:solidFill>
                          <a:latin typeface="Cambria Math"/>
                        </a:rPr>
                        <m:t>=</m:t>
                      </m:r>
                      <m:nary>
                        <m:naryPr>
                          <m:chr m:val="∑"/>
                          <m:limLoc m:val="subSup"/>
                          <m:ctrlPr>
                            <a:rPr lang="de-DE" sz="2000" i="1" smtClean="0">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r>
                            <a:rPr lang="de-DE" sz="2000" i="1" smtClean="0">
                              <a:solidFill>
                                <a:schemeClr val="tx1"/>
                              </a:solidFill>
                              <a:latin typeface="Cambria Math"/>
                              <a:ea typeface="Cambria Math"/>
                            </a:rPr>
                            <m:t>𝜋</m:t>
                          </m:r>
                        </m:e>
                      </m:nary>
                      <m:r>
                        <a:rPr lang="de-DE" sz="2000" b="0" i="1" smtClean="0">
                          <a:solidFill>
                            <a:schemeClr val="tx1"/>
                          </a:solidFill>
                          <a:latin typeface="Cambria Math"/>
                        </a:rPr>
                        <m:t>=</m:t>
                      </m:r>
                      <m:r>
                        <a:rPr lang="de-DE" sz="2000" b="0" i="1" smtClean="0">
                          <a:solidFill>
                            <a:schemeClr val="tx1"/>
                          </a:solidFill>
                          <a:latin typeface="Cambria Math"/>
                        </a:rPr>
                        <m:t>𝑛</m:t>
                      </m:r>
                      <m:r>
                        <a:rPr lang="de-DE" sz="2000" b="0" i="1" smtClean="0">
                          <a:solidFill>
                            <a:schemeClr val="tx1"/>
                          </a:solidFill>
                          <a:latin typeface="Cambria Math"/>
                          <a:ea typeface="Cambria Math"/>
                        </a:rPr>
                        <m:t>𝜋</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1728213"/>
                <a:ext cx="6094412" cy="697114"/>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82906" y="2592309"/>
                <a:ext cx="8626367"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𝑛</m:t>
                              </m:r>
                            </m:sub>
                          </m:sSub>
                        </m:e>
                      </m:d>
                      <m:r>
                        <a:rPr lang="de-DE" sz="2000" b="0" i="1" smtClean="0">
                          <a:solidFill>
                            <a:schemeClr val="tx1"/>
                          </a:solidFill>
                          <a:latin typeface="Cambria Math"/>
                        </a:rPr>
                        <m:t>=</m:t>
                      </m:r>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nary>
                        </m:e>
                      </m:d>
                      <m:r>
                        <a:rPr lang="de-DE" sz="2000" b="0" i="1" smtClean="0">
                          <a:solidFill>
                            <a:schemeClr val="tx1"/>
                          </a:solidFill>
                          <a:latin typeface="Cambria Math"/>
                        </a:rPr>
                        <m:t>=</m:t>
                      </m:r>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i="1">
                                      <a:solidFill>
                                        <a:schemeClr val="tx1"/>
                                      </a:solidFill>
                                      <a:latin typeface="Cambria Math"/>
                                    </a:rPr>
                                    <m:t>𝑖</m:t>
                                  </m:r>
                                </m:sub>
                              </m:sSub>
                            </m:e>
                          </m:d>
                        </m:e>
                      </m:nary>
                      <m:r>
                        <a:rPr lang="de-DE" sz="2000" b="0" i="1" smtClean="0">
                          <a:solidFill>
                            <a:schemeClr val="tx1"/>
                          </a:solidFill>
                          <a:latin typeface="Cambria Math"/>
                        </a:rPr>
                        <m:t>=</m:t>
                      </m:r>
                      <m:nary>
                        <m:naryPr>
                          <m:chr m:val="∑"/>
                          <m:limLoc m:val="subSup"/>
                          <m:ctrlPr>
                            <a:rPr lang="de-DE" sz="2000" i="1" smtClean="0">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r>
                            <a:rPr lang="de-DE" sz="2000" i="1" smtClean="0">
                              <a:solidFill>
                                <a:schemeClr val="tx1"/>
                              </a:solidFill>
                              <a:latin typeface="Cambria Math"/>
                              <a:ea typeface="Cambria Math"/>
                            </a:rPr>
                            <m:t>𝜋</m:t>
                          </m:r>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r>
                                <a:rPr lang="de-DE" sz="2000" b="0" i="1" smtClean="0">
                                  <a:solidFill>
                                    <a:schemeClr val="tx1"/>
                                  </a:solidFill>
                                  <a:latin typeface="Cambria Math"/>
                                  <a:ea typeface="Cambria Math"/>
                                </a:rPr>
                                <m:t>𝜋</m:t>
                              </m:r>
                            </m:e>
                          </m:d>
                        </m:e>
                      </m:nary>
                      <m:r>
                        <a:rPr lang="de-DE" sz="2000" b="0" i="1" smtClean="0">
                          <a:solidFill>
                            <a:schemeClr val="tx1"/>
                          </a:solidFill>
                          <a:latin typeface="Cambria Math"/>
                        </a:rPr>
                        <m:t>=</m:t>
                      </m:r>
                      <m:r>
                        <a:rPr lang="de-DE" sz="2000" b="0" i="1" smtClean="0">
                          <a:solidFill>
                            <a:schemeClr val="tx1"/>
                          </a:solidFill>
                          <a:latin typeface="Cambria Math"/>
                        </a:rPr>
                        <m:t>𝑛</m:t>
                      </m:r>
                      <m:r>
                        <a:rPr lang="de-DE" sz="2000" i="1">
                          <a:solidFill>
                            <a:schemeClr val="tx1"/>
                          </a:solidFill>
                          <a:latin typeface="Cambria Math"/>
                          <a:ea typeface="Cambria Math"/>
                        </a:rPr>
                        <m:t>𝜋</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1−</m:t>
                          </m:r>
                          <m:r>
                            <a:rPr lang="de-DE" sz="2000" i="1">
                              <a:solidFill>
                                <a:schemeClr val="tx1"/>
                              </a:solidFill>
                              <a:latin typeface="Cambria Math"/>
                              <a:ea typeface="Cambria Math"/>
                            </a:rPr>
                            <m:t>𝜋</m:t>
                          </m:r>
                        </m:e>
                      </m:d>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82906" y="2592309"/>
                <a:ext cx="8626367" cy="697114"/>
              </a:xfrm>
              <a:prstGeom prst="rect">
                <a:avLst/>
              </a:prstGeom>
              <a:blipFill rotWithShape="1">
                <a:blip r:embed="rId6"/>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457200" y="3660322"/>
            <a:ext cx="7581900" cy="2714625"/>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502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854308363"/>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a:spLocks noChangeArrowheads="1"/>
          </p:cNvSpPr>
          <p:nvPr/>
        </p:nvSpPr>
        <p:spPr bwMode="auto">
          <a:xfrm>
            <a:off x="468313" y="1124744"/>
            <a:ext cx="475175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Anmerkung zur Notation „</a:t>
            </a:r>
            <a:r>
              <a:rPr lang="de-DE" sz="2000" b="1" i="1" dirty="0" err="1">
                <a:solidFill>
                  <a:srgbClr val="0070C0"/>
                </a:solidFill>
                <a:latin typeface="+mn-lt"/>
              </a:rPr>
              <a:t>S</a:t>
            </a:r>
            <a:r>
              <a:rPr lang="de-DE" sz="2000" b="1" i="1" baseline="-25000" dirty="0" err="1">
                <a:solidFill>
                  <a:srgbClr val="0070C0"/>
                </a:solidFill>
                <a:latin typeface="+mn-lt"/>
              </a:rPr>
              <a:t>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a:spLocks noChangeArrowheads="1"/>
          </p:cNvSpPr>
          <p:nvPr/>
        </p:nvSpPr>
        <p:spPr bwMode="auto">
          <a:xfrm>
            <a:off x="468313" y="2058980"/>
            <a:ext cx="797796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7.3.2 </a:t>
            </a:r>
            <a:r>
              <a:rPr lang="de-DE" sz="2000" dirty="0">
                <a:solidFill>
                  <a:srgbClr val="0070C0"/>
                </a:solidFill>
                <a:latin typeface="+mn-lt"/>
              </a:rPr>
              <a:t>●</a:t>
            </a:r>
            <a:endParaRPr lang="de-DE" sz="2000" b="1" dirty="0">
              <a:solidFill>
                <a:srgbClr val="0070C0"/>
              </a:solidFill>
              <a:latin typeface="+mn-lt"/>
            </a:endParaRPr>
          </a:p>
        </p:txBody>
      </p:sp>
      <p:sp>
        <p:nvSpPr>
          <p:cNvPr id="3" name="Textfeld 2"/>
          <p:cNvSpPr txBox="1"/>
          <p:nvPr/>
        </p:nvSpPr>
        <p:spPr>
          <a:xfrm>
            <a:off x="468312" y="2459090"/>
            <a:ext cx="8207375" cy="2554545"/>
          </a:xfrm>
          <a:prstGeom prst="rect">
            <a:avLst/>
          </a:prstGeom>
          <a:noFill/>
        </p:spPr>
        <p:txBody>
          <a:bodyPr wrap="square" rtlCol="0">
            <a:spAutoFit/>
          </a:bodyPr>
          <a:lstStyle/>
          <a:p>
            <a:pPr algn="just"/>
            <a:r>
              <a:rPr lang="de-DE" sz="2000" dirty="0">
                <a:latin typeface="+mn-lt"/>
              </a:rPr>
              <a:t>Angenommen eine Versicherung schließt Versicherungsverträge mit </a:t>
            </a:r>
            <a:r>
              <a:rPr lang="de-DE" sz="2000" i="1" dirty="0">
                <a:latin typeface="+mn-lt"/>
              </a:rPr>
              <a:t>n</a:t>
            </a:r>
            <a:r>
              <a:rPr lang="de-DE" sz="2000" dirty="0">
                <a:latin typeface="+mn-lt"/>
              </a:rPr>
              <a:t> = 100 Kunden ab. Aus früheren Datenbeständen weiß man, dass die Wahrschein-</a:t>
            </a:r>
            <a:r>
              <a:rPr lang="de-DE" sz="2000" dirty="0" err="1">
                <a:latin typeface="+mn-lt"/>
              </a:rPr>
              <a:t>lichkeit</a:t>
            </a:r>
            <a:r>
              <a:rPr lang="de-DE" sz="2000" dirty="0">
                <a:latin typeface="+mn-lt"/>
              </a:rPr>
              <a:t> für einen Versicherungsfall innerhalb eines Jahres pro Kunde bei etwa 0.5% liegt. Mit welcher Wahrscheinlichkeit wird dann im nächsten Jahr mindestens ein Versicherungsfall eintreten? Mit welcher Wahrscheinlichkeit werden höchstens zwei Versicherungsfälle eintreten? Solche und ähnliche Fragen lassen sich nun unter Umständen mithilfe einer Binomialverteilung beantworten.</a:t>
            </a:r>
          </a:p>
        </p:txBody>
      </p:sp>
      <p:sp>
        <p:nvSpPr>
          <p:cNvPr id="16" name="Textfeld 15"/>
          <p:cNvSpPr txBox="1"/>
          <p:nvPr/>
        </p:nvSpPr>
        <p:spPr>
          <a:xfrm>
            <a:off x="468313" y="5013635"/>
            <a:ext cx="8207375" cy="1323439"/>
          </a:xfrm>
          <a:prstGeom prst="rect">
            <a:avLst/>
          </a:prstGeom>
          <a:noFill/>
        </p:spPr>
        <p:txBody>
          <a:bodyPr wrap="square" rtlCol="0">
            <a:spAutoFit/>
          </a:bodyPr>
          <a:lstStyle/>
          <a:p>
            <a:pPr algn="just"/>
            <a:r>
              <a:rPr lang="de-DE" sz="2000" dirty="0">
                <a:latin typeface="+mn-lt"/>
              </a:rPr>
              <a:t>Erscheint hier Modellierung über Binomialverteilung überhaupt adäquat?</a:t>
            </a:r>
          </a:p>
          <a:p>
            <a:pPr algn="just"/>
            <a:r>
              <a:rPr lang="de-DE" sz="2000" dirty="0">
                <a:latin typeface="+mn-lt"/>
              </a:rPr>
              <a:t>Unabhängigkeit für den Eintritt der einzelnen Todesfälle bei einer </a:t>
            </a:r>
            <a:r>
              <a:rPr lang="de-DE" sz="2000" dirty="0" err="1">
                <a:latin typeface="+mn-lt"/>
              </a:rPr>
              <a:t>Lebensver</a:t>
            </a:r>
            <a:r>
              <a:rPr lang="de-DE" sz="2000" dirty="0">
                <a:latin typeface="+mn-lt"/>
              </a:rPr>
              <a:t>-sicherung erscheint weitestgehend realitätsnah. Anders wäre es beispielsweise bei einer Versicherung für Hochwasserschäden. Warum? </a:t>
            </a:r>
          </a:p>
        </p:txBody>
      </p:sp>
      <p:sp>
        <p:nvSpPr>
          <p:cNvPr id="20" name="Textfeld 19"/>
          <p:cNvSpPr txBox="1"/>
          <p:nvPr/>
        </p:nvSpPr>
        <p:spPr>
          <a:xfrm>
            <a:off x="468314" y="1524854"/>
            <a:ext cx="6839990" cy="400110"/>
          </a:xfrm>
          <a:prstGeom prst="rect">
            <a:avLst/>
          </a:prstGeom>
          <a:noFill/>
        </p:spPr>
        <p:txBody>
          <a:bodyPr wrap="square" rtlCol="0">
            <a:spAutoFit/>
          </a:bodyPr>
          <a:lstStyle/>
          <a:p>
            <a:pPr algn="just"/>
            <a:r>
              <a:rPr lang="de-DE" sz="2000" dirty="0">
                <a:latin typeface="+mn-lt"/>
              </a:rPr>
              <a:t>Stellt Interpretierbarkeit als Summe heraus</a:t>
            </a: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503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331410285"/>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p:nvPr/>
        </p:nvSpPr>
        <p:spPr>
          <a:xfrm>
            <a:off x="468313" y="1052736"/>
            <a:ext cx="8161338" cy="400110"/>
          </a:xfrm>
          <a:prstGeom prst="rect">
            <a:avLst/>
          </a:prstGeom>
          <a:noFill/>
        </p:spPr>
        <p:txBody>
          <a:bodyPr wrap="square" rtlCol="0">
            <a:spAutoFit/>
          </a:bodyPr>
          <a:lstStyle/>
          <a:p>
            <a:pPr algn="just"/>
            <a:r>
              <a:rPr lang="de-DE" sz="2000" dirty="0">
                <a:latin typeface="+mn-lt"/>
              </a:rPr>
              <a:t>Unter der Annahme einer </a:t>
            </a:r>
            <a:r>
              <a:rPr lang="de-DE" sz="2000" i="1" dirty="0">
                <a:latin typeface="+mn-lt"/>
              </a:rPr>
              <a:t>B</a:t>
            </a:r>
            <a:r>
              <a:rPr lang="de-DE" sz="2000" dirty="0">
                <a:latin typeface="+mn-lt"/>
              </a:rPr>
              <a:t>(100, 0.005)-Verteilung würde gelten:</a:t>
            </a:r>
          </a:p>
        </p:txBody>
      </p:sp>
      <mc:AlternateContent xmlns:mc="http://schemas.openxmlformats.org/markup-compatibility/2006" xmlns:a14="http://schemas.microsoft.com/office/drawing/2010/main">
        <mc:Choice Requires="a14">
          <p:sp>
            <p:nvSpPr>
              <p:cNvPr id="14" name="Textfeld 13"/>
              <p:cNvSpPr txBox="1"/>
              <p:nvPr/>
            </p:nvSpPr>
            <p:spPr>
              <a:xfrm>
                <a:off x="755576" y="1452846"/>
                <a:ext cx="6695975" cy="60555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100</m:t>
                              </m:r>
                            </m:sub>
                          </m:sSub>
                          <m:r>
                            <a:rPr lang="de-DE" sz="2000" b="0" i="1" smtClean="0">
                              <a:solidFill>
                                <a:schemeClr val="tx1"/>
                              </a:solidFill>
                              <a:latin typeface="Cambria Math"/>
                            </a:rPr>
                            <m:t>=0</m:t>
                          </m:r>
                        </m:e>
                      </m:d>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m>
                            <m:mPr>
                              <m:mcs>
                                <m:mc>
                                  <m:mcPr>
                                    <m:count m:val="1"/>
                                    <m:mcJc m:val="center"/>
                                  </m:mcPr>
                                </m:mc>
                              </m:mcs>
                              <m:ctrlPr>
                                <a:rPr lang="de-DE" sz="2000" b="0" i="1" smtClean="0">
                                  <a:solidFill>
                                    <a:schemeClr val="tx1"/>
                                  </a:solidFill>
                                  <a:latin typeface="Cambria Math" panose="02040503050406030204" pitchFamily="18" charset="0"/>
                                </a:rPr>
                              </m:ctrlPr>
                            </m:mPr>
                            <m:mr>
                              <m:e>
                                <m:r>
                                  <m:rPr>
                                    <m:brk m:alnAt="7"/>
                                  </m:rPr>
                                  <a:rPr lang="de-DE" sz="2000" b="0" i="1" smtClean="0">
                                    <a:solidFill>
                                      <a:schemeClr val="tx1"/>
                                    </a:solidFill>
                                    <a:latin typeface="Cambria Math"/>
                                  </a:rPr>
                                  <m:t>1</m:t>
                                </m:r>
                                <m:r>
                                  <a:rPr lang="de-DE" sz="2000" b="0" i="1" smtClean="0">
                                    <a:solidFill>
                                      <a:schemeClr val="tx1"/>
                                    </a:solidFill>
                                    <a:latin typeface="Cambria Math"/>
                                  </a:rPr>
                                  <m:t>00</m:t>
                                </m:r>
                              </m:e>
                            </m:mr>
                            <m:mr>
                              <m:e>
                                <m:r>
                                  <a:rPr lang="de-DE" sz="2000" b="0" i="1" smtClean="0">
                                    <a:solidFill>
                                      <a:schemeClr val="tx1"/>
                                    </a:solidFill>
                                    <a:latin typeface="Cambria Math"/>
                                  </a:rPr>
                                  <m:t>0</m:t>
                                </m:r>
                              </m:e>
                            </m:mr>
                          </m:m>
                        </m:e>
                      </m:d>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0.005</m:t>
                          </m:r>
                        </m:e>
                        <m:sup>
                          <m:r>
                            <a:rPr lang="de-DE" sz="2000" b="0" i="1" smtClean="0">
                              <a:solidFill>
                                <a:schemeClr val="tx1"/>
                              </a:solidFill>
                              <a:latin typeface="Cambria Math"/>
                              <a:ea typeface="Cambria Math"/>
                            </a:rPr>
                            <m:t>0</m:t>
                          </m:r>
                        </m:sup>
                      </m:sSup>
                      <m:sSup>
                        <m:sSupPr>
                          <m:ctrlPr>
                            <a:rPr lang="de-DE" sz="2000" b="0" i="1" smtClean="0">
                              <a:solidFill>
                                <a:schemeClr val="tx1"/>
                              </a:solidFill>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i="1">
                                  <a:latin typeface="Cambria Math"/>
                                  <a:ea typeface="Cambria Math"/>
                                </a:rPr>
                                <m:t>1−0</m:t>
                              </m:r>
                              <m:r>
                                <a:rPr lang="de-DE" sz="2000" b="0" i="1" smtClean="0">
                                  <a:latin typeface="Cambria Math"/>
                                  <a:ea typeface="Cambria Math"/>
                                </a:rPr>
                                <m:t>.005</m:t>
                              </m:r>
                            </m:e>
                          </m:d>
                        </m:e>
                        <m:sup>
                          <m:r>
                            <a:rPr lang="de-DE" sz="2000" b="0" i="1" smtClean="0">
                              <a:solidFill>
                                <a:schemeClr val="tx1"/>
                              </a:solidFill>
                              <a:latin typeface="Cambria Math"/>
                              <a:ea typeface="Cambria Math"/>
                            </a:rPr>
                            <m:t>100−0</m:t>
                          </m:r>
                        </m:sup>
                      </m:sSup>
                      <m:r>
                        <a:rPr lang="de-DE" sz="2000" b="0" i="1" smtClean="0">
                          <a:solidFill>
                            <a:schemeClr val="tx1"/>
                          </a:solidFill>
                          <a:latin typeface="Cambria Math"/>
                          <a:ea typeface="Cambria Math"/>
                        </a:rPr>
                        <m:t>≈0.6058</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755576" y="1452846"/>
                <a:ext cx="6695975" cy="60555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755576" y="2058396"/>
                <a:ext cx="6695975" cy="60555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100</m:t>
                              </m:r>
                            </m:sub>
                          </m:sSub>
                          <m:r>
                            <a:rPr lang="de-DE" sz="2000" b="0" i="1" smtClean="0">
                              <a:solidFill>
                                <a:schemeClr val="tx1"/>
                              </a:solidFill>
                              <a:latin typeface="Cambria Math"/>
                            </a:rPr>
                            <m:t>=1</m:t>
                          </m:r>
                        </m:e>
                      </m:d>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m>
                            <m:mPr>
                              <m:mcs>
                                <m:mc>
                                  <m:mcPr>
                                    <m:count m:val="1"/>
                                    <m:mcJc m:val="center"/>
                                  </m:mcPr>
                                </m:mc>
                              </m:mcs>
                              <m:ctrlPr>
                                <a:rPr lang="de-DE" sz="2000" b="0" i="1" smtClean="0">
                                  <a:solidFill>
                                    <a:schemeClr val="tx1"/>
                                  </a:solidFill>
                                  <a:latin typeface="Cambria Math" panose="02040503050406030204" pitchFamily="18" charset="0"/>
                                </a:rPr>
                              </m:ctrlPr>
                            </m:mPr>
                            <m:mr>
                              <m:e>
                                <m:r>
                                  <m:rPr>
                                    <m:brk m:alnAt="7"/>
                                  </m:rPr>
                                  <a:rPr lang="de-DE" sz="2000" b="0" i="1" smtClean="0">
                                    <a:solidFill>
                                      <a:schemeClr val="tx1"/>
                                    </a:solidFill>
                                    <a:latin typeface="Cambria Math"/>
                                  </a:rPr>
                                  <m:t>1</m:t>
                                </m:r>
                                <m:r>
                                  <a:rPr lang="de-DE" sz="2000" b="0" i="1" smtClean="0">
                                    <a:solidFill>
                                      <a:schemeClr val="tx1"/>
                                    </a:solidFill>
                                    <a:latin typeface="Cambria Math"/>
                                  </a:rPr>
                                  <m:t>00</m:t>
                                </m:r>
                              </m:e>
                            </m:mr>
                            <m:mr>
                              <m:e>
                                <m:r>
                                  <a:rPr lang="de-DE" sz="2000" b="0" i="1" smtClean="0">
                                    <a:solidFill>
                                      <a:schemeClr val="tx1"/>
                                    </a:solidFill>
                                    <a:latin typeface="Cambria Math"/>
                                  </a:rPr>
                                  <m:t>1</m:t>
                                </m:r>
                              </m:e>
                            </m:mr>
                          </m:m>
                        </m:e>
                      </m:d>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0.005</m:t>
                          </m:r>
                        </m:e>
                        <m:sup>
                          <m:r>
                            <a:rPr lang="de-DE" sz="2000" b="0" i="1" smtClean="0">
                              <a:solidFill>
                                <a:schemeClr val="tx1"/>
                              </a:solidFill>
                              <a:latin typeface="Cambria Math"/>
                              <a:ea typeface="Cambria Math"/>
                            </a:rPr>
                            <m:t>1</m:t>
                          </m:r>
                        </m:sup>
                      </m:sSup>
                      <m:sSup>
                        <m:sSupPr>
                          <m:ctrlPr>
                            <a:rPr lang="de-DE" sz="2000" b="0" i="1" smtClean="0">
                              <a:solidFill>
                                <a:schemeClr val="tx1"/>
                              </a:solidFill>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i="1">
                                  <a:latin typeface="Cambria Math"/>
                                  <a:ea typeface="Cambria Math"/>
                                </a:rPr>
                                <m:t>1−0</m:t>
                              </m:r>
                              <m:r>
                                <a:rPr lang="de-DE" sz="2000" b="0" i="1" smtClean="0">
                                  <a:latin typeface="Cambria Math"/>
                                  <a:ea typeface="Cambria Math"/>
                                </a:rPr>
                                <m:t>.005</m:t>
                              </m:r>
                            </m:e>
                          </m:d>
                        </m:e>
                        <m:sup>
                          <m:r>
                            <a:rPr lang="de-DE" sz="2000" b="0" i="1" smtClean="0">
                              <a:solidFill>
                                <a:schemeClr val="tx1"/>
                              </a:solidFill>
                              <a:latin typeface="Cambria Math"/>
                              <a:ea typeface="Cambria Math"/>
                            </a:rPr>
                            <m:t>100−1</m:t>
                          </m:r>
                        </m:sup>
                      </m:sSup>
                      <m:r>
                        <a:rPr lang="de-DE" sz="2000" b="0" i="1" smtClean="0">
                          <a:solidFill>
                            <a:schemeClr val="tx1"/>
                          </a:solidFill>
                          <a:latin typeface="Cambria Math"/>
                          <a:ea typeface="Cambria Math"/>
                        </a:rPr>
                        <m:t>≈0.3044</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755576" y="2058396"/>
                <a:ext cx="6695975" cy="60555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755575" y="2683929"/>
                <a:ext cx="6695975" cy="60555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100</m:t>
                              </m:r>
                            </m:sub>
                          </m:sSub>
                          <m:r>
                            <a:rPr lang="de-DE" sz="2000" b="0" i="1" smtClean="0">
                              <a:solidFill>
                                <a:schemeClr val="tx1"/>
                              </a:solidFill>
                              <a:latin typeface="Cambria Math"/>
                            </a:rPr>
                            <m:t>=2</m:t>
                          </m:r>
                        </m:e>
                      </m:d>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m>
                            <m:mPr>
                              <m:mcs>
                                <m:mc>
                                  <m:mcPr>
                                    <m:count m:val="1"/>
                                    <m:mcJc m:val="center"/>
                                  </m:mcPr>
                                </m:mc>
                              </m:mcs>
                              <m:ctrlPr>
                                <a:rPr lang="de-DE" sz="2000" b="0" i="1" smtClean="0">
                                  <a:solidFill>
                                    <a:schemeClr val="tx1"/>
                                  </a:solidFill>
                                  <a:latin typeface="Cambria Math" panose="02040503050406030204" pitchFamily="18" charset="0"/>
                                </a:rPr>
                              </m:ctrlPr>
                            </m:mPr>
                            <m:mr>
                              <m:e>
                                <m:r>
                                  <m:rPr>
                                    <m:brk m:alnAt="7"/>
                                  </m:rPr>
                                  <a:rPr lang="de-DE" sz="2000" b="0" i="1" smtClean="0">
                                    <a:solidFill>
                                      <a:schemeClr val="tx1"/>
                                    </a:solidFill>
                                    <a:latin typeface="Cambria Math"/>
                                  </a:rPr>
                                  <m:t>1</m:t>
                                </m:r>
                                <m:r>
                                  <a:rPr lang="de-DE" sz="2000" b="0" i="1" smtClean="0">
                                    <a:solidFill>
                                      <a:schemeClr val="tx1"/>
                                    </a:solidFill>
                                    <a:latin typeface="Cambria Math"/>
                                  </a:rPr>
                                  <m:t>00</m:t>
                                </m:r>
                              </m:e>
                            </m:mr>
                            <m:mr>
                              <m:e>
                                <m:r>
                                  <a:rPr lang="de-DE" sz="2000" b="0" i="1" smtClean="0">
                                    <a:solidFill>
                                      <a:schemeClr val="tx1"/>
                                    </a:solidFill>
                                    <a:latin typeface="Cambria Math"/>
                                  </a:rPr>
                                  <m:t>2</m:t>
                                </m:r>
                              </m:e>
                            </m:mr>
                          </m:m>
                        </m:e>
                      </m:d>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0.005</m:t>
                          </m:r>
                        </m:e>
                        <m:sup>
                          <m:r>
                            <a:rPr lang="de-DE" sz="2000" b="0" i="1" smtClean="0">
                              <a:solidFill>
                                <a:schemeClr val="tx1"/>
                              </a:solidFill>
                              <a:latin typeface="Cambria Math"/>
                              <a:ea typeface="Cambria Math"/>
                            </a:rPr>
                            <m:t>2</m:t>
                          </m:r>
                        </m:sup>
                      </m:sSup>
                      <m:sSup>
                        <m:sSupPr>
                          <m:ctrlPr>
                            <a:rPr lang="de-DE" sz="2000" b="0" i="1" smtClean="0">
                              <a:solidFill>
                                <a:schemeClr val="tx1"/>
                              </a:solidFill>
                              <a:latin typeface="Cambria Math" panose="02040503050406030204" pitchFamily="18" charset="0"/>
                              <a:ea typeface="Cambria Math"/>
                            </a:rPr>
                          </m:ctrlPr>
                        </m:sSupPr>
                        <m:e>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1−0</m:t>
                              </m:r>
                              <m:r>
                                <a:rPr lang="de-DE" sz="2000" b="0" i="1" smtClean="0">
                                  <a:solidFill>
                                    <a:schemeClr val="tx1"/>
                                  </a:solidFill>
                                  <a:latin typeface="Cambria Math"/>
                                  <a:ea typeface="Cambria Math"/>
                                </a:rPr>
                                <m:t>.005</m:t>
                              </m:r>
                            </m:e>
                          </m:d>
                        </m:e>
                        <m:sup>
                          <m:r>
                            <a:rPr lang="de-DE" sz="2000" b="0" i="1" smtClean="0">
                              <a:solidFill>
                                <a:schemeClr val="tx1"/>
                              </a:solidFill>
                              <a:latin typeface="Cambria Math"/>
                              <a:ea typeface="Cambria Math"/>
                            </a:rPr>
                            <m:t>100−2</m:t>
                          </m:r>
                        </m:sup>
                      </m:sSup>
                      <m:r>
                        <a:rPr lang="de-DE" sz="2000" b="0" i="1" smtClean="0">
                          <a:solidFill>
                            <a:schemeClr val="tx1"/>
                          </a:solidFill>
                          <a:latin typeface="Cambria Math"/>
                          <a:ea typeface="Cambria Math"/>
                        </a:rPr>
                        <m:t>≈0.0757</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755575" y="2683929"/>
                <a:ext cx="6695975" cy="605550"/>
              </a:xfrm>
              <a:prstGeom prst="rect">
                <a:avLst/>
              </a:prstGeom>
              <a:blipFill rotWithShape="1">
                <a:blip r:embed="rId6"/>
                <a:stretch>
                  <a:fillRect/>
                </a:stretch>
              </a:blipFill>
            </p:spPr>
            <p:txBody>
              <a:bodyPr/>
              <a:lstStyle/>
              <a:p>
                <a:r>
                  <a:rPr lang="de-DE">
                    <a:noFill/>
                  </a:rPr>
                  <a:t> </a:t>
                </a:r>
              </a:p>
            </p:txBody>
          </p:sp>
        </mc:Fallback>
      </mc:AlternateContent>
      <p:sp>
        <p:nvSpPr>
          <p:cNvPr id="20" name="Textfeld 19"/>
          <p:cNvSpPr txBox="1"/>
          <p:nvPr/>
        </p:nvSpPr>
        <p:spPr>
          <a:xfrm>
            <a:off x="468313" y="3429000"/>
            <a:ext cx="8161338" cy="400110"/>
          </a:xfrm>
          <a:prstGeom prst="rect">
            <a:avLst/>
          </a:prstGeom>
          <a:noFill/>
        </p:spPr>
        <p:txBody>
          <a:bodyPr wrap="square" rtlCol="0">
            <a:spAutoFit/>
          </a:bodyPr>
          <a:lstStyle/>
          <a:p>
            <a:pPr algn="just"/>
            <a:r>
              <a:rPr lang="de-DE" sz="2000" dirty="0">
                <a:latin typeface="+mn-lt"/>
              </a:rPr>
              <a:t>Die Wahrscheinlichkeit, dass mindestens ein Versicherungsfall eintritt, beträgt</a:t>
            </a:r>
          </a:p>
        </p:txBody>
      </p:sp>
      <mc:AlternateContent xmlns:mc="http://schemas.openxmlformats.org/markup-compatibility/2006" xmlns:a14="http://schemas.microsoft.com/office/drawing/2010/main">
        <mc:Choice Requires="a14">
          <p:sp>
            <p:nvSpPr>
              <p:cNvPr id="21" name="Textfeld 20"/>
              <p:cNvSpPr txBox="1"/>
              <p:nvPr/>
            </p:nvSpPr>
            <p:spPr>
              <a:xfrm>
                <a:off x="781756" y="3839472"/>
                <a:ext cx="669597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100</m:t>
                              </m:r>
                            </m:sub>
                          </m:sSub>
                          <m:r>
                            <a:rPr lang="de-DE" sz="2000" b="0" i="1" smtClean="0">
                              <a:solidFill>
                                <a:schemeClr val="tx1"/>
                              </a:solidFill>
                              <a:latin typeface="Cambria Math"/>
                            </a:rPr>
                            <m:t>&gt;0</m:t>
                          </m:r>
                        </m:e>
                      </m:d>
                      <m:r>
                        <a:rPr lang="de-DE" sz="2000" b="0" i="1" smtClean="0">
                          <a:solidFill>
                            <a:schemeClr val="tx1"/>
                          </a:solidFill>
                          <a:latin typeface="Cambria Math"/>
                        </a:rPr>
                        <m:t>=1−</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100</m:t>
                              </m:r>
                            </m:sub>
                          </m:sSub>
                          <m:r>
                            <a:rPr lang="de-DE" sz="2000" b="0" i="1" smtClean="0">
                              <a:solidFill>
                                <a:schemeClr val="tx1"/>
                              </a:solidFill>
                              <a:latin typeface="Cambria Math"/>
                            </a:rPr>
                            <m:t>=0</m:t>
                          </m:r>
                        </m:e>
                      </m:d>
                      <m:r>
                        <a:rPr lang="de-DE" sz="2000" b="0" i="1" smtClean="0">
                          <a:solidFill>
                            <a:schemeClr val="tx1"/>
                          </a:solidFill>
                          <a:latin typeface="Cambria Math"/>
                          <a:ea typeface="Cambria Math"/>
                        </a:rPr>
                        <m:t>≈1−0.6058=0.3942</m:t>
                      </m:r>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781756" y="3839472"/>
                <a:ext cx="6695975" cy="400110"/>
              </a:xfrm>
              <a:prstGeom prst="rect">
                <a:avLst/>
              </a:prstGeom>
              <a:blipFill rotWithShape="1">
                <a:blip r:embed="rId7"/>
                <a:stretch>
                  <a:fillRect b="-4615"/>
                </a:stretch>
              </a:blipFill>
            </p:spPr>
            <p:txBody>
              <a:bodyPr/>
              <a:lstStyle/>
              <a:p>
                <a:r>
                  <a:rPr lang="de-DE">
                    <a:noFill/>
                  </a:rPr>
                  <a:t> </a:t>
                </a:r>
              </a:p>
            </p:txBody>
          </p:sp>
        </mc:Fallback>
      </mc:AlternateContent>
      <p:sp>
        <p:nvSpPr>
          <p:cNvPr id="22" name="Textfeld 21"/>
          <p:cNvSpPr txBox="1"/>
          <p:nvPr/>
        </p:nvSpPr>
        <p:spPr>
          <a:xfrm>
            <a:off x="468313" y="4293910"/>
            <a:ext cx="8184357" cy="400110"/>
          </a:xfrm>
          <a:prstGeom prst="rect">
            <a:avLst/>
          </a:prstGeom>
          <a:noFill/>
        </p:spPr>
        <p:txBody>
          <a:bodyPr wrap="square" rtlCol="0">
            <a:spAutoFit/>
          </a:bodyPr>
          <a:lstStyle/>
          <a:p>
            <a:pPr algn="just"/>
            <a:r>
              <a:rPr lang="de-DE" sz="2000" dirty="0">
                <a:latin typeface="+mn-lt"/>
              </a:rPr>
              <a:t>und die Wahrscheinlichkeit, dass höchstens zwei Versicherungsfälle eintreten</a:t>
            </a:r>
          </a:p>
        </p:txBody>
      </p:sp>
      <mc:AlternateContent xmlns:mc="http://schemas.openxmlformats.org/markup-compatibility/2006" xmlns:a14="http://schemas.microsoft.com/office/drawing/2010/main">
        <mc:Choice Requires="a14">
          <p:sp>
            <p:nvSpPr>
              <p:cNvPr id="23" name="Textfeld 22"/>
              <p:cNvSpPr txBox="1"/>
              <p:nvPr/>
            </p:nvSpPr>
            <p:spPr>
              <a:xfrm>
                <a:off x="781756" y="4694020"/>
                <a:ext cx="746265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100</m:t>
                              </m:r>
                            </m:sub>
                          </m:sSub>
                          <m:r>
                            <a:rPr lang="de-DE" sz="2000" i="1">
                              <a:solidFill>
                                <a:schemeClr val="tx1"/>
                              </a:solidFill>
                              <a:latin typeface="Cambria Math"/>
                              <a:ea typeface="Cambria Math"/>
                            </a:rPr>
                            <m:t>≤</m:t>
                          </m:r>
                          <m:r>
                            <a:rPr lang="de-DE" sz="2000" b="0" i="1" smtClean="0">
                              <a:solidFill>
                                <a:schemeClr val="tx1"/>
                              </a:solidFill>
                              <a:latin typeface="Cambria Math"/>
                              <a:ea typeface="Cambria Math"/>
                            </a:rPr>
                            <m:t>2</m:t>
                          </m:r>
                        </m:e>
                      </m:d>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100</m:t>
                              </m:r>
                            </m:sub>
                          </m:sSub>
                          <m:r>
                            <a:rPr lang="de-DE" sz="2000" b="0" i="1" smtClean="0">
                              <a:solidFill>
                                <a:schemeClr val="tx1"/>
                              </a:solidFill>
                              <a:latin typeface="Cambria Math"/>
                            </a:rPr>
                            <m:t>=0</m:t>
                          </m:r>
                        </m:e>
                      </m:d>
                      <m:r>
                        <a:rPr lang="de-DE" sz="2000" i="1">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𝑆</m:t>
                              </m:r>
                            </m:e>
                            <m:sub>
                              <m:r>
                                <a:rPr lang="de-DE" sz="2000" i="1">
                                  <a:solidFill>
                                    <a:schemeClr val="tx1"/>
                                  </a:solidFill>
                                  <a:latin typeface="Cambria Math"/>
                                </a:rPr>
                                <m:t>100</m:t>
                              </m:r>
                            </m:sub>
                          </m:sSub>
                          <m:r>
                            <a:rPr lang="de-DE" sz="2000" i="1">
                              <a:solidFill>
                                <a:schemeClr val="tx1"/>
                              </a:solidFill>
                              <a:latin typeface="Cambria Math"/>
                            </a:rPr>
                            <m:t>=</m:t>
                          </m:r>
                          <m:r>
                            <a:rPr lang="de-DE" sz="2000" b="0" i="1" smtClean="0">
                              <a:solidFill>
                                <a:schemeClr val="tx1"/>
                              </a:solidFill>
                              <a:latin typeface="Cambria Math"/>
                            </a:rPr>
                            <m:t>1</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𝑆</m:t>
                              </m:r>
                            </m:e>
                            <m:sub>
                              <m:r>
                                <a:rPr lang="de-DE" sz="2000" i="1">
                                  <a:solidFill>
                                    <a:schemeClr val="tx1"/>
                                  </a:solidFill>
                                  <a:latin typeface="Cambria Math"/>
                                </a:rPr>
                                <m:t>100</m:t>
                              </m:r>
                            </m:sub>
                          </m:sSub>
                          <m:r>
                            <a:rPr lang="de-DE" sz="2000" i="1">
                              <a:solidFill>
                                <a:schemeClr val="tx1"/>
                              </a:solidFill>
                              <a:latin typeface="Cambria Math"/>
                            </a:rPr>
                            <m:t>=</m:t>
                          </m:r>
                          <m:r>
                            <a:rPr lang="de-DE" sz="2000" b="0" i="1" smtClean="0">
                              <a:solidFill>
                                <a:schemeClr val="tx1"/>
                              </a:solidFill>
                              <a:latin typeface="Cambria Math"/>
                            </a:rPr>
                            <m:t>2</m:t>
                          </m:r>
                        </m:e>
                      </m:d>
                      <m:r>
                        <a:rPr lang="de-DE" sz="2000" b="0" i="1" smtClean="0">
                          <a:solidFill>
                            <a:schemeClr val="tx1"/>
                          </a:solidFill>
                          <a:latin typeface="Cambria Math"/>
                          <a:ea typeface="Cambria Math"/>
                        </a:rPr>
                        <m:t>≈0.9859</m:t>
                      </m:r>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781756" y="4694020"/>
                <a:ext cx="7462652" cy="400110"/>
              </a:xfrm>
              <a:prstGeom prst="rect">
                <a:avLst/>
              </a:prstGeom>
              <a:blipFill rotWithShape="1">
                <a:blip r:embed="rId8"/>
                <a:stretch>
                  <a:fillRect b="-3030"/>
                </a:stretch>
              </a:blipFill>
            </p:spPr>
            <p:txBody>
              <a:bodyPr/>
              <a:lstStyle/>
              <a:p>
                <a:r>
                  <a:rPr lang="de-DE">
                    <a:noFill/>
                  </a:rPr>
                  <a:t> </a:t>
                </a:r>
              </a:p>
            </p:txBody>
          </p:sp>
        </mc:Fallback>
      </mc:AlternateContent>
      <p:pic>
        <p:nvPicPr>
          <p:cNvPr id="2" name="Grafik 1"/>
          <p:cNvPicPr>
            <a:picLocks noChangeAspect="1"/>
          </p:cNvPicPr>
          <p:nvPr/>
        </p:nvPicPr>
        <p:blipFill>
          <a:blip r:embed="rId9"/>
          <a:stretch>
            <a:fillRect/>
          </a:stretch>
        </p:blipFill>
        <p:spPr>
          <a:xfrm>
            <a:off x="457200" y="5359258"/>
            <a:ext cx="7581900" cy="666750"/>
          </a:xfrm>
          <a:prstGeom prst="rect">
            <a:avLst/>
          </a:prstGeom>
        </p:spPr>
      </p:pic>
      <p:sp>
        <p:nvSpPr>
          <p:cNvPr id="2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504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584000212"/>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9"/>
          <p:cNvSpPr txBox="1">
            <a:spLocks noChangeArrowheads="1"/>
          </p:cNvSpPr>
          <p:nvPr/>
        </p:nvSpPr>
        <p:spPr bwMode="auto">
          <a:xfrm>
            <a:off x="466666" y="1036268"/>
            <a:ext cx="2449150" cy="400110"/>
          </a:xfrm>
          <a:prstGeom prst="rect">
            <a:avLst/>
          </a:prstGeom>
          <a:noFill/>
          <a:ln w="9525">
            <a:solidFill>
              <a:schemeClr val="bg1">
                <a:lumMod val="50000"/>
              </a:schemeClr>
            </a:solidFill>
            <a:miter lim="800000"/>
            <a:headEnd/>
            <a:tailEnd/>
          </a:ln>
        </p:spPr>
        <p:txBody>
          <a:bodyPr wrap="square">
            <a:spAutoFit/>
          </a:bodyPr>
          <a:lstStyle/>
          <a:p>
            <a:r>
              <a:rPr lang="de-DE" sz="2000" b="1" dirty="0" err="1">
                <a:solidFill>
                  <a:srgbClr val="0070C0"/>
                </a:solidFill>
                <a:latin typeface="Times New Roman" pitchFamily="18" charset="0"/>
              </a:rPr>
              <a:t>Poisson</a:t>
            </a:r>
            <a:r>
              <a:rPr lang="de-DE" sz="2000" b="1" dirty="0">
                <a:solidFill>
                  <a:srgbClr val="0070C0"/>
                </a:solidFill>
                <a:latin typeface="Times New Roman" pitchFamily="18" charset="0"/>
              </a:rPr>
              <a:t>-Verteilung</a:t>
            </a:r>
          </a:p>
        </p:txBody>
      </p:sp>
      <p:sp>
        <p:nvSpPr>
          <p:cNvPr id="8" name="Textfeld 7"/>
          <p:cNvSpPr txBox="1">
            <a:spLocks noChangeArrowheads="1"/>
          </p:cNvSpPr>
          <p:nvPr/>
        </p:nvSpPr>
        <p:spPr bwMode="auto">
          <a:xfrm>
            <a:off x="468313" y="1628800"/>
            <a:ext cx="32395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und Definition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6666" y="3868293"/>
            <a:ext cx="820722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Zusammenhang zwischen Binomialverteilung und </a:t>
            </a:r>
            <a:r>
              <a:rPr lang="de-DE" sz="2000" b="1" dirty="0" err="1">
                <a:solidFill>
                  <a:srgbClr val="0070C0"/>
                </a:solidFill>
                <a:latin typeface="+mn-lt"/>
              </a:rPr>
              <a:t>Poisson</a:t>
            </a:r>
            <a:r>
              <a:rPr lang="de-DE" sz="2000" b="1" dirty="0">
                <a:solidFill>
                  <a:srgbClr val="0070C0"/>
                </a:solidFill>
                <a:latin typeface="+mn-lt"/>
              </a:rPr>
              <a:t>-Verteilung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0" name="Textfeld 19"/>
              <p:cNvSpPr txBox="1"/>
              <p:nvPr/>
            </p:nvSpPr>
            <p:spPr>
              <a:xfrm>
                <a:off x="468463" y="2035254"/>
                <a:ext cx="8207224" cy="1015663"/>
              </a:xfrm>
              <a:prstGeom prst="rect">
                <a:avLst/>
              </a:prstGeom>
              <a:noFill/>
            </p:spPr>
            <p:txBody>
              <a:bodyPr wrap="square" rtlCol="0">
                <a:spAutoFit/>
              </a:bodyPr>
              <a:lstStyle/>
              <a:p>
                <a:pPr algn="just"/>
                <a:r>
                  <a:rPr lang="de-DE" sz="2000" dirty="0">
                    <a:latin typeface="+mn-lt"/>
                  </a:rPr>
                  <a:t>Sei </a:t>
                </a:r>
                <a:r>
                  <a:rPr lang="de-DE" sz="2000" i="1" dirty="0">
                    <a:latin typeface="+mn-lt"/>
                  </a:rPr>
                  <a:t>X</a:t>
                </a:r>
                <a:r>
                  <a:rPr lang="de-DE" sz="2000" dirty="0">
                    <a:latin typeface="+mn-lt"/>
                  </a:rPr>
                  <a:t> die Anzahl des Auftretens eines bestimmten Ereignisses in einem fest vorgegebenen Zeitraum. Dann kann </a:t>
                </a:r>
                <a:r>
                  <a:rPr lang="de-DE" sz="2000" i="1" dirty="0">
                    <a:latin typeface="+mn-lt"/>
                  </a:rPr>
                  <a:t>X</a:t>
                </a:r>
                <a:r>
                  <a:rPr lang="de-DE" sz="2000" dirty="0">
                    <a:latin typeface="+mn-lt"/>
                  </a:rPr>
                  <a:t> häufig als </a:t>
                </a:r>
                <a:r>
                  <a:rPr lang="de-DE" sz="2000" b="1" dirty="0" err="1">
                    <a:solidFill>
                      <a:srgbClr val="0070C0"/>
                    </a:solidFill>
                    <a:latin typeface="+mn-lt"/>
                  </a:rPr>
                  <a:t>Poisson</a:t>
                </a:r>
                <a:r>
                  <a:rPr lang="de-DE" sz="2000" b="1" dirty="0">
                    <a:solidFill>
                      <a:srgbClr val="0070C0"/>
                    </a:solidFill>
                    <a:latin typeface="+mn-lt"/>
                  </a:rPr>
                  <a:t>-verteilt</a:t>
                </a:r>
                <a:r>
                  <a:rPr lang="de-DE" sz="2000" dirty="0">
                    <a:latin typeface="+mn-lt"/>
                  </a:rPr>
                  <a:t> </a:t>
                </a:r>
                <a:r>
                  <a:rPr lang="de-DE" sz="2000" b="1" dirty="0">
                    <a:solidFill>
                      <a:srgbClr val="0070C0"/>
                    </a:solidFill>
                    <a:latin typeface="+mn-lt"/>
                  </a:rPr>
                  <a:t>mit Para-meter </a:t>
                </a:r>
                <a14:m>
                  <m:oMath xmlns:m="http://schemas.openxmlformats.org/officeDocument/2006/math">
                    <m:r>
                      <a:rPr lang="de-DE" sz="2000" b="1" i="1" smtClean="0">
                        <a:solidFill>
                          <a:srgbClr val="0070C0"/>
                        </a:solidFill>
                        <a:latin typeface="Cambria Math"/>
                        <a:ea typeface="Cambria Math"/>
                      </a:rPr>
                      <m:t>𝝀</m:t>
                    </m:r>
                    <m:r>
                      <a:rPr lang="de-DE" sz="2000" b="1" i="1" smtClean="0">
                        <a:solidFill>
                          <a:srgbClr val="0070C0"/>
                        </a:solidFill>
                        <a:latin typeface="Cambria Math"/>
                        <a:ea typeface="Cambria Math"/>
                      </a:rPr>
                      <m:t> </m:t>
                    </m:r>
                  </m:oMath>
                </a14:m>
                <a:r>
                  <a:rPr lang="de-DE" sz="2000" dirty="0">
                    <a:latin typeface="+mn-lt"/>
                  </a:rPr>
                  <a:t>angenommen werden. Die Wahrscheinlichkeitsfunktion lautet dann</a:t>
                </a:r>
              </a:p>
            </p:txBody>
          </p:sp>
        </mc:Choice>
        <mc:Fallback xmlns="">
          <p:sp>
            <p:nvSpPr>
              <p:cNvPr id="20" name="Textfeld 19"/>
              <p:cNvSpPr txBox="1">
                <a:spLocks noRot="1" noChangeAspect="1" noMove="1" noResize="1" noEditPoints="1" noAdjustHandles="1" noChangeArrowheads="1" noChangeShapeType="1" noTextEdit="1"/>
              </p:cNvSpPr>
              <p:nvPr/>
            </p:nvSpPr>
            <p:spPr>
              <a:xfrm>
                <a:off x="468463" y="2035254"/>
                <a:ext cx="8207224" cy="1015663"/>
              </a:xfrm>
              <a:prstGeom prst="rect">
                <a:avLst/>
              </a:prstGeom>
              <a:blipFill rotWithShape="1">
                <a:blip r:embed="rId4"/>
                <a:stretch>
                  <a:fillRect l="-817" t="-3012" r="-743" b="-1024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115617" y="3039005"/>
                <a:ext cx="2016224" cy="68493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𝜆</m:t>
                              </m:r>
                            </m:e>
                            <m:sup>
                              <m:r>
                                <a:rPr lang="de-DE" sz="2000" b="0" i="1" smtClean="0">
                                  <a:solidFill>
                                    <a:schemeClr val="tx1"/>
                                  </a:solidFill>
                                  <a:latin typeface="Cambria Math"/>
                                </a:rPr>
                                <m:t>𝑥</m:t>
                              </m:r>
                            </m:sup>
                          </m:sSup>
                        </m:num>
                        <m:den>
                          <m:r>
                            <a:rPr lang="de-DE" sz="2000" b="0" i="1" smtClean="0">
                              <a:solidFill>
                                <a:schemeClr val="tx1"/>
                              </a:solidFill>
                              <a:latin typeface="Cambria Math"/>
                            </a:rPr>
                            <m:t>𝑥</m:t>
                          </m:r>
                          <m:r>
                            <a:rPr lang="de-DE" sz="2000" b="0" i="1" smtClean="0">
                              <a:solidFill>
                                <a:schemeClr val="tx1"/>
                              </a:solidFill>
                              <a:latin typeface="Cambria Math"/>
                            </a:rPr>
                            <m:t>!</m:t>
                          </m:r>
                        </m:den>
                      </m:f>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m:t>
                          </m:r>
                          <m:r>
                            <a:rPr lang="de-DE" sz="2000" b="0" i="1" smtClean="0">
                              <a:solidFill>
                                <a:schemeClr val="tx1"/>
                              </a:solidFill>
                              <a:latin typeface="Cambria Math"/>
                              <a:ea typeface="Cambria Math"/>
                            </a:rPr>
                            <m:t>𝜆</m:t>
                          </m:r>
                        </m:sup>
                      </m:sSup>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115617" y="3039005"/>
                <a:ext cx="2016224" cy="68493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2987824" y="3181415"/>
                <a:ext cx="3384376" cy="400110"/>
              </a:xfrm>
              <a:prstGeom prst="rect">
                <a:avLst/>
              </a:prstGeom>
              <a:noFill/>
            </p:spPr>
            <p:txBody>
              <a:bodyPr wrap="square" rtlCol="0">
                <a:spAutoFit/>
              </a:bodyPr>
              <a:lstStyle/>
              <a:p>
                <a:pPr algn="just"/>
                <a:r>
                  <a:rPr lang="de-DE" sz="2000" dirty="0">
                    <a:latin typeface="+mn-lt"/>
                  </a:rPr>
                  <a:t>für  </a:t>
                </a:r>
                <a14:m>
                  <m:oMath xmlns:m="http://schemas.openxmlformats.org/officeDocument/2006/math">
                    <m:r>
                      <a:rPr lang="de-DE" sz="2000" b="0" i="1" smtClean="0">
                        <a:latin typeface="Cambria Math"/>
                      </a:rPr>
                      <m:t>𝑥</m:t>
                    </m:r>
                    <m:r>
                      <a:rPr lang="de-DE" sz="2000" b="0" i="1" smtClean="0">
                        <a:latin typeface="Cambria Math"/>
                      </a:rPr>
                      <m:t>=0, 1, 2,…</m:t>
                    </m:r>
                  </m:oMath>
                </a14:m>
                <a:r>
                  <a:rPr lang="de-DE" sz="2000" dirty="0">
                    <a:latin typeface="+mn-lt"/>
                  </a:rPr>
                  <a:t>  und </a:t>
                </a:r>
                <a14:m>
                  <m:oMath xmlns:m="http://schemas.openxmlformats.org/officeDocument/2006/math">
                    <m:r>
                      <a:rPr lang="de-DE" sz="2000" i="1" smtClean="0">
                        <a:latin typeface="Cambria Math"/>
                        <a:ea typeface="Cambria Math"/>
                      </a:rPr>
                      <m:t>𝜆</m:t>
                    </m:r>
                    <m:r>
                      <a:rPr lang="de-DE" sz="2000" b="0" i="1" smtClean="0">
                        <a:latin typeface="Cambria Math"/>
                        <a:ea typeface="Cambria Math"/>
                      </a:rPr>
                      <m:t>&gt;0</m:t>
                    </m:r>
                  </m:oMath>
                </a14:m>
                <a:r>
                  <a:rPr lang="de-DE" sz="2000" dirty="0">
                    <a:latin typeface="+mn-lt"/>
                  </a:rPr>
                  <a:t>. </a:t>
                </a:r>
              </a:p>
            </p:txBody>
          </p:sp>
        </mc:Choice>
        <mc:Fallback xmlns="">
          <p:sp>
            <p:nvSpPr>
              <p:cNvPr id="22" name="Textfeld 21"/>
              <p:cNvSpPr txBox="1">
                <a:spLocks noRot="1" noChangeAspect="1" noMove="1" noResize="1" noEditPoints="1" noAdjustHandles="1" noChangeArrowheads="1" noChangeShapeType="1" noTextEdit="1"/>
              </p:cNvSpPr>
              <p:nvPr/>
            </p:nvSpPr>
            <p:spPr>
              <a:xfrm>
                <a:off x="2987824" y="3181415"/>
                <a:ext cx="3384376" cy="400110"/>
              </a:xfrm>
              <a:prstGeom prst="rect">
                <a:avLst/>
              </a:prstGeom>
              <a:blipFill rotWithShape="1">
                <a:blip r:embed="rId6"/>
                <a:stretch>
                  <a:fillRect l="-1802" t="-7576" b="-25758"/>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466666" y="4387639"/>
            <a:ext cx="7591425" cy="2152650"/>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505</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391956995"/>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3" y="980728"/>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Poisson</a:t>
            </a:r>
            <a:r>
              <a:rPr lang="de-DE" sz="2000" b="1" dirty="0">
                <a:solidFill>
                  <a:srgbClr val="0070C0"/>
                </a:solidFill>
                <a:latin typeface="+mn-lt"/>
              </a:rPr>
              <a:t>-Verteilung bei unterschiedlichen Parameterwerten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1" y="4077072"/>
            <a:ext cx="439172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 und Varianz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959286" y="4958530"/>
                <a:ext cx="6695975" cy="791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𝑗</m:t>
                          </m:r>
                          <m:r>
                            <a:rPr lang="de-DE" sz="2000" b="0" i="1" smtClean="0">
                              <a:solidFill>
                                <a:schemeClr val="tx1"/>
                              </a:solidFill>
                              <a:latin typeface="Cambria Math"/>
                            </a:rPr>
                            <m:t>=0</m:t>
                          </m:r>
                        </m:sub>
                        <m:sup>
                          <m:r>
                            <a:rPr lang="de-DE" sz="2000" b="0" i="1" smtClean="0">
                              <a:solidFill>
                                <a:schemeClr val="tx1"/>
                              </a:solidFill>
                              <a:latin typeface="Cambria Math"/>
                              <a:ea typeface="Cambria Math"/>
                            </a:rPr>
                            <m:t>∞</m:t>
                          </m:r>
                        </m:sup>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𝑗</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𝜆</m:t>
                                  </m:r>
                                </m:e>
                                <m:sup>
                                  <m:r>
                                    <a:rPr lang="de-DE" sz="2000" b="0" i="1" smtClean="0">
                                      <a:solidFill>
                                        <a:schemeClr val="tx1"/>
                                      </a:solidFill>
                                      <a:latin typeface="Cambria Math"/>
                                    </a:rPr>
                                    <m:t>𝑗</m:t>
                                  </m:r>
                                </m:sup>
                              </m:sSup>
                            </m:num>
                            <m:den>
                              <m:r>
                                <a:rPr lang="de-DE" sz="2000" b="0" i="1" smtClean="0">
                                  <a:solidFill>
                                    <a:schemeClr val="tx1"/>
                                  </a:solidFill>
                                  <a:latin typeface="Cambria Math"/>
                                </a:rPr>
                                <m:t>𝑗</m:t>
                              </m:r>
                              <m:r>
                                <a:rPr lang="de-DE" sz="2000" b="0" i="1" smtClean="0">
                                  <a:solidFill>
                                    <a:schemeClr val="tx1"/>
                                  </a:solidFill>
                                  <a:latin typeface="Cambria Math"/>
                                </a:rPr>
                                <m:t>!</m:t>
                              </m:r>
                            </m:den>
                          </m:f>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m:t>
                              </m:r>
                              <m:r>
                                <a:rPr lang="de-DE" sz="2000" b="0" i="1" smtClean="0">
                                  <a:solidFill>
                                    <a:schemeClr val="tx1"/>
                                  </a:solidFill>
                                  <a:latin typeface="Cambria Math"/>
                                  <a:ea typeface="Cambria Math"/>
                                </a:rPr>
                                <m:t>𝜆</m:t>
                              </m:r>
                            </m:sup>
                          </m:sSup>
                        </m:e>
                      </m:nary>
                      <m:r>
                        <a:rPr lang="de-DE" sz="2000" b="0" i="1" smtClean="0">
                          <a:solidFill>
                            <a:schemeClr val="tx1"/>
                          </a:solidFill>
                          <a:latin typeface="Cambria Math"/>
                        </a:rPr>
                        <m:t>=0+</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r>
                                <a:rPr lang="de-DE" sz="2000" i="1">
                                  <a:latin typeface="Cambria Math"/>
                                  <a:ea typeface="Cambria Math"/>
                                </a:rPr>
                                <m:t>𝜆</m:t>
                              </m:r>
                            </m:e>
                            <m:sup>
                              <m:r>
                                <a:rPr lang="de-DE" sz="2000" b="0" i="1" smtClean="0">
                                  <a:latin typeface="Cambria Math"/>
                                  <a:ea typeface="Cambria Math"/>
                                </a:rPr>
                                <m:t>1</m:t>
                              </m:r>
                            </m:sup>
                          </m:sSup>
                        </m:num>
                        <m:den>
                          <m:r>
                            <a:rPr lang="de-DE" sz="2000" b="0" i="1" smtClean="0">
                              <a:latin typeface="Cambria Math"/>
                            </a:rPr>
                            <m:t>1</m:t>
                          </m:r>
                          <m:r>
                            <a:rPr lang="de-DE" sz="2000" i="1">
                              <a:latin typeface="Cambria Math"/>
                            </a:rPr>
                            <m:t>!</m:t>
                          </m:r>
                        </m:den>
                      </m:f>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i="1">
                              <a:latin typeface="Cambria Math"/>
                              <a:ea typeface="Cambria Math"/>
                            </a:rPr>
                            <m:t>𝜆</m:t>
                          </m:r>
                        </m:sup>
                      </m:sSup>
                      <m:r>
                        <a:rPr lang="de-DE" sz="2000" b="0" i="1" smtClean="0">
                          <a:latin typeface="Cambria Math"/>
                          <a:ea typeface="Cambria Math"/>
                        </a:rPr>
                        <m:t>+</m:t>
                      </m:r>
                      <m:f>
                        <m:fPr>
                          <m:ctrlPr>
                            <a:rPr lang="de-DE" sz="2000" i="1">
                              <a:latin typeface="Cambria Math" panose="02040503050406030204" pitchFamily="18" charset="0"/>
                            </a:rPr>
                          </m:ctrlPr>
                        </m:fPr>
                        <m:num>
                          <m:r>
                            <a:rPr lang="de-DE" sz="2000" b="0" i="1" smtClean="0">
                              <a:latin typeface="Cambria Math"/>
                            </a:rPr>
                            <m:t>2</m:t>
                          </m:r>
                          <m:sSup>
                            <m:sSupPr>
                              <m:ctrlPr>
                                <a:rPr lang="de-DE" sz="2000" i="1">
                                  <a:latin typeface="Cambria Math" panose="02040503050406030204" pitchFamily="18" charset="0"/>
                                </a:rPr>
                              </m:ctrlPr>
                            </m:sSupPr>
                            <m:e>
                              <m:r>
                                <a:rPr lang="de-DE" sz="2000" i="1">
                                  <a:latin typeface="Cambria Math"/>
                                  <a:ea typeface="Cambria Math"/>
                                </a:rPr>
                                <m:t>𝜆</m:t>
                              </m:r>
                            </m:e>
                            <m:sup>
                              <m:r>
                                <a:rPr lang="de-DE" sz="2000" b="0" i="1" smtClean="0">
                                  <a:latin typeface="Cambria Math"/>
                                  <a:ea typeface="Cambria Math"/>
                                </a:rPr>
                                <m:t>2</m:t>
                              </m:r>
                            </m:sup>
                          </m:sSup>
                        </m:num>
                        <m:den>
                          <m:r>
                            <a:rPr lang="de-DE" sz="2000" b="0" i="1" smtClean="0">
                              <a:latin typeface="Cambria Math"/>
                            </a:rPr>
                            <m:t>2</m:t>
                          </m:r>
                          <m:r>
                            <a:rPr lang="de-DE" sz="2000" i="1">
                              <a:latin typeface="Cambria Math"/>
                            </a:rPr>
                            <m:t>!</m:t>
                          </m:r>
                        </m:den>
                      </m:f>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i="1">
                              <a:latin typeface="Cambria Math"/>
                              <a:ea typeface="Cambria Math"/>
                            </a:rPr>
                            <m:t>𝜆</m:t>
                          </m:r>
                        </m:sup>
                      </m:sSup>
                      <m:r>
                        <a:rPr lang="de-DE" sz="2000" b="0" i="1" smtClean="0">
                          <a:latin typeface="Cambria Math"/>
                          <a:ea typeface="Cambria Math"/>
                        </a:rPr>
                        <m:t>+⋯=</m:t>
                      </m:r>
                      <m:r>
                        <a:rPr lang="de-DE" sz="2000" b="0" i="1" smtClean="0">
                          <a:latin typeface="Cambria Math"/>
                          <a:ea typeface="Cambria Math"/>
                        </a:rPr>
                        <m:t>𝜆</m:t>
                      </m:r>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959286" y="4958530"/>
                <a:ext cx="6695975" cy="791114"/>
              </a:xfrm>
              <a:prstGeom prst="rect">
                <a:avLst/>
              </a:prstGeom>
              <a:blipFill rotWithShape="1">
                <a:blip r:embed="rId4"/>
                <a:stretch>
                  <a:fillRect/>
                </a:stretch>
              </a:blipFill>
            </p:spPr>
            <p:txBody>
              <a:bodyPr/>
              <a:lstStyle/>
              <a:p>
                <a:r>
                  <a:rPr lang="de-DE">
                    <a:noFill/>
                  </a:rPr>
                  <a:t> </a:t>
                </a:r>
              </a:p>
            </p:txBody>
          </p:sp>
        </mc:Fallback>
      </mc:AlternateContent>
      <p:sp>
        <p:nvSpPr>
          <p:cNvPr id="13" name="Textfeld 12"/>
          <p:cNvSpPr txBox="1"/>
          <p:nvPr/>
        </p:nvSpPr>
        <p:spPr>
          <a:xfrm>
            <a:off x="468312" y="4521009"/>
            <a:ext cx="8161338" cy="400110"/>
          </a:xfrm>
          <a:prstGeom prst="rect">
            <a:avLst/>
          </a:prstGeom>
          <a:noFill/>
        </p:spPr>
        <p:txBody>
          <a:bodyPr wrap="square" rtlCol="0">
            <a:spAutoFit/>
          </a:bodyPr>
          <a:lstStyle/>
          <a:p>
            <a:pPr algn="just"/>
            <a:r>
              <a:rPr lang="de-DE" sz="2000" dirty="0">
                <a:latin typeface="+mn-lt"/>
              </a:rPr>
              <a:t>Für </a:t>
            </a:r>
            <a:r>
              <a:rPr lang="de-DE" sz="2000" i="1" dirty="0">
                <a:latin typeface="+mn-lt"/>
              </a:rPr>
              <a:t>X</a:t>
            </a:r>
            <a:r>
              <a:rPr lang="de-DE" sz="2000" dirty="0">
                <a:latin typeface="+mn-lt"/>
              </a:rPr>
              <a:t> ~ </a:t>
            </a:r>
            <a:r>
              <a:rPr lang="de-DE" sz="2000" i="1" dirty="0">
                <a:latin typeface="+mn-lt"/>
              </a:rPr>
              <a:t>Po</a:t>
            </a:r>
            <a:r>
              <a:rPr lang="de-DE" sz="2000" dirty="0">
                <a:latin typeface="+mn-lt"/>
              </a:rPr>
              <a:t>(</a:t>
            </a:r>
            <a:r>
              <a:rPr lang="de-DE" sz="2000" i="1" dirty="0">
                <a:latin typeface="+mn-lt"/>
                <a:sym typeface="Symbol"/>
              </a:rPr>
              <a:t></a:t>
            </a:r>
            <a:r>
              <a:rPr lang="de-DE" sz="2000" dirty="0">
                <a:latin typeface="+mn-lt"/>
                <a:sym typeface="Symbol"/>
              </a:rPr>
              <a:t>) kann dann mit etwas Aufwand gezeigt werden</a:t>
            </a:r>
            <a:endParaRPr lang="de-DE" sz="2000" dirty="0">
              <a:latin typeface="+mn-lt"/>
            </a:endParaRPr>
          </a:p>
        </p:txBody>
      </p:sp>
      <mc:AlternateContent xmlns:mc="http://schemas.openxmlformats.org/markup-compatibility/2006" xmlns:a14="http://schemas.microsoft.com/office/drawing/2010/main">
        <mc:Choice Requires="a14">
          <p:sp>
            <p:nvSpPr>
              <p:cNvPr id="14" name="Textfeld 13"/>
              <p:cNvSpPr txBox="1"/>
              <p:nvPr/>
            </p:nvSpPr>
            <p:spPr>
              <a:xfrm>
                <a:off x="959285" y="5763976"/>
                <a:ext cx="7069097" cy="79534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𝑗</m:t>
                          </m:r>
                          <m:r>
                            <a:rPr lang="de-DE" sz="2000" b="0" i="1" smtClean="0">
                              <a:solidFill>
                                <a:schemeClr val="tx1"/>
                              </a:solidFill>
                              <a:latin typeface="Cambria Math"/>
                            </a:rPr>
                            <m:t>=0</m:t>
                          </m:r>
                        </m:sub>
                        <m:sup>
                          <m:r>
                            <a:rPr lang="de-DE" sz="2000" b="0" i="1" smtClean="0">
                              <a:solidFill>
                                <a:schemeClr val="tx1"/>
                              </a:solidFill>
                              <a:latin typeface="Cambria Math"/>
                              <a:ea typeface="Cambria Math"/>
                            </a:rPr>
                            <m:t>∞</m:t>
                          </m:r>
                        </m:sup>
                        <m:e>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𝑗</m:t>
                                  </m:r>
                                </m:e>
                                <m:sup>
                                  <m:r>
                                    <a:rPr lang="de-DE" sz="2000" b="0" i="1" smtClean="0">
                                      <a:solidFill>
                                        <a:schemeClr val="tx1"/>
                                      </a:solidFill>
                                      <a:latin typeface="Cambria Math"/>
                                    </a:rPr>
                                    <m:t>2</m:t>
                                  </m:r>
                                </m:sup>
                              </m:sSup>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𝜆</m:t>
                                  </m:r>
                                </m:e>
                                <m:sup>
                                  <m:r>
                                    <a:rPr lang="de-DE" sz="2000" b="0" i="1" smtClean="0">
                                      <a:solidFill>
                                        <a:schemeClr val="tx1"/>
                                      </a:solidFill>
                                      <a:latin typeface="Cambria Math"/>
                                    </a:rPr>
                                    <m:t>𝑗</m:t>
                                  </m:r>
                                </m:sup>
                              </m:sSup>
                            </m:num>
                            <m:den>
                              <m:r>
                                <a:rPr lang="de-DE" sz="2000" b="0" i="1" smtClean="0">
                                  <a:solidFill>
                                    <a:schemeClr val="tx1"/>
                                  </a:solidFill>
                                  <a:latin typeface="Cambria Math"/>
                                </a:rPr>
                                <m:t>𝑗</m:t>
                              </m:r>
                              <m:r>
                                <a:rPr lang="de-DE" sz="2000" b="0" i="1" smtClean="0">
                                  <a:solidFill>
                                    <a:schemeClr val="tx1"/>
                                  </a:solidFill>
                                  <a:latin typeface="Cambria Math"/>
                                </a:rPr>
                                <m:t>!</m:t>
                              </m:r>
                            </m:den>
                          </m:f>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m:t>
                              </m:r>
                              <m:r>
                                <a:rPr lang="de-DE" sz="2000" b="0" i="1" smtClean="0">
                                  <a:solidFill>
                                    <a:schemeClr val="tx1"/>
                                  </a:solidFill>
                                  <a:latin typeface="Cambria Math"/>
                                  <a:ea typeface="Cambria Math"/>
                                </a:rPr>
                                <m:t>𝜆</m:t>
                              </m:r>
                            </m:sup>
                          </m:sSup>
                        </m:e>
                      </m:nary>
                      <m:r>
                        <a:rPr lang="de-DE" sz="2000" b="0" i="1" smtClean="0">
                          <a:solidFill>
                            <a:schemeClr val="tx1"/>
                          </a:solidFill>
                          <a:latin typeface="Cambria Math"/>
                        </a:rPr>
                        <m:t>=0+</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r>
                                <a:rPr lang="de-DE" sz="2000" i="1">
                                  <a:latin typeface="Cambria Math"/>
                                  <a:ea typeface="Cambria Math"/>
                                </a:rPr>
                                <m:t>𝜆</m:t>
                              </m:r>
                            </m:e>
                            <m:sup>
                              <m:r>
                                <a:rPr lang="de-DE" sz="2000" b="0" i="1" smtClean="0">
                                  <a:latin typeface="Cambria Math"/>
                                  <a:ea typeface="Cambria Math"/>
                                </a:rPr>
                                <m:t>1</m:t>
                              </m:r>
                            </m:sup>
                          </m:sSup>
                        </m:num>
                        <m:den>
                          <m:r>
                            <a:rPr lang="de-DE" sz="2000" b="0" i="1" smtClean="0">
                              <a:latin typeface="Cambria Math"/>
                            </a:rPr>
                            <m:t>1</m:t>
                          </m:r>
                          <m:r>
                            <a:rPr lang="de-DE" sz="2000" i="1">
                              <a:latin typeface="Cambria Math"/>
                            </a:rPr>
                            <m:t>!</m:t>
                          </m:r>
                        </m:den>
                      </m:f>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i="1">
                              <a:latin typeface="Cambria Math"/>
                              <a:ea typeface="Cambria Math"/>
                            </a:rPr>
                            <m:t>𝜆</m:t>
                          </m:r>
                        </m:sup>
                      </m:sSup>
                      <m:r>
                        <a:rPr lang="de-DE" sz="2000" b="0" i="1" smtClean="0">
                          <a:latin typeface="Cambria Math"/>
                          <a:ea typeface="Cambria Math"/>
                        </a:rPr>
                        <m:t>+</m:t>
                      </m:r>
                      <m:f>
                        <m:fPr>
                          <m:ctrlPr>
                            <a:rPr lang="de-DE" sz="2000" i="1">
                              <a:latin typeface="Cambria Math" panose="02040503050406030204" pitchFamily="18" charset="0"/>
                            </a:rPr>
                          </m:ctrlPr>
                        </m:fPr>
                        <m:num>
                          <m:r>
                            <a:rPr lang="de-DE" sz="2000" b="0" i="1" smtClean="0">
                              <a:latin typeface="Cambria Math"/>
                            </a:rPr>
                            <m:t>4</m:t>
                          </m:r>
                          <m:sSup>
                            <m:sSupPr>
                              <m:ctrlPr>
                                <a:rPr lang="de-DE" sz="2000" i="1" smtClean="0">
                                  <a:latin typeface="Cambria Math" panose="02040503050406030204" pitchFamily="18" charset="0"/>
                                </a:rPr>
                              </m:ctrlPr>
                            </m:sSupPr>
                            <m:e>
                              <m:r>
                                <a:rPr lang="de-DE" sz="2000" i="1">
                                  <a:latin typeface="Cambria Math"/>
                                  <a:ea typeface="Cambria Math"/>
                                </a:rPr>
                                <m:t>𝜆</m:t>
                              </m:r>
                            </m:e>
                            <m:sup>
                              <m:r>
                                <a:rPr lang="de-DE" sz="2000" b="0" i="1" smtClean="0">
                                  <a:latin typeface="Cambria Math"/>
                                  <a:ea typeface="Cambria Math"/>
                                </a:rPr>
                                <m:t>2</m:t>
                              </m:r>
                            </m:sup>
                          </m:sSup>
                        </m:num>
                        <m:den>
                          <m:r>
                            <a:rPr lang="de-DE" sz="2000" b="0" i="1" smtClean="0">
                              <a:latin typeface="Cambria Math"/>
                            </a:rPr>
                            <m:t>2</m:t>
                          </m:r>
                          <m:r>
                            <a:rPr lang="de-DE" sz="2000" i="1">
                              <a:latin typeface="Cambria Math"/>
                            </a:rPr>
                            <m:t>!</m:t>
                          </m:r>
                        </m:den>
                      </m:f>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i="1">
                              <a:latin typeface="Cambria Math"/>
                              <a:ea typeface="Cambria Math"/>
                            </a:rPr>
                            <m:t>𝜆</m:t>
                          </m:r>
                        </m:sup>
                      </m:sSup>
                      <m:r>
                        <a:rPr lang="de-DE" sz="2000" b="0" i="1" smtClean="0">
                          <a:latin typeface="Cambria Math"/>
                          <a:ea typeface="Cambria Math"/>
                        </a:rPr>
                        <m:t>+⋯=</m:t>
                      </m:r>
                      <m:r>
                        <a:rPr lang="de-DE" sz="2000" b="0" i="1" smtClean="0">
                          <a:latin typeface="Cambria Math"/>
                          <a:ea typeface="Cambria Math"/>
                        </a:rPr>
                        <m:t>𝜆</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i="1">
                              <a:latin typeface="Cambria Math"/>
                              <a:ea typeface="Cambria Math"/>
                            </a:rPr>
                            <m:t>𝜆</m:t>
                          </m:r>
                        </m:e>
                        <m:sup>
                          <m:r>
                            <a:rPr lang="de-DE" sz="2000" b="0" i="1" smtClean="0">
                              <a:latin typeface="Cambria Math"/>
                              <a:ea typeface="Cambria Math"/>
                            </a:rPr>
                            <m:t>2</m:t>
                          </m:r>
                        </m:sup>
                      </m:sSup>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959285" y="5763976"/>
                <a:ext cx="7069097" cy="795346"/>
              </a:xfrm>
              <a:prstGeom prst="rect">
                <a:avLst/>
              </a:prstGeom>
              <a:blipFill rotWithShape="1">
                <a:blip r:embed="rId5"/>
                <a:stretch>
                  <a:fillRect/>
                </a:stretch>
              </a:blipFill>
            </p:spPr>
            <p:txBody>
              <a:bodyPr/>
              <a:lstStyle/>
              <a:p>
                <a:r>
                  <a:rPr lang="de-DE">
                    <a:noFill/>
                  </a:rPr>
                  <a:t> </a:t>
                </a:r>
              </a:p>
            </p:txBody>
          </p:sp>
        </mc:Fallback>
      </mc:AlternateContent>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506</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6"/>
          <a:stretch>
            <a:fillRect/>
          </a:stretch>
        </p:blipFill>
        <p:spPr>
          <a:xfrm>
            <a:off x="468311" y="1524953"/>
            <a:ext cx="7362825" cy="2390775"/>
          </a:xfrm>
          <a:prstGeom prst="rect">
            <a:avLst/>
          </a:prstGeom>
        </p:spPr>
      </p:pic>
    </p:spTree>
    <p:extLst>
      <p:ext uri="{BB962C8B-B14F-4D97-AF65-F5344CB8AC3E}">
        <p14:creationId xmlns:p14="http://schemas.microsoft.com/office/powerpoint/2010/main" val="414069056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0" name="Textfeld 9"/>
              <p:cNvSpPr txBox="1"/>
              <p:nvPr/>
            </p:nvSpPr>
            <p:spPr>
              <a:xfrm>
                <a:off x="468313" y="1068705"/>
                <a:ext cx="8424167"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Unterer und oberer Hinge</a:t>
                </a:r>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h</m:t>
                        </m:r>
                      </m:e>
                      <m:sub>
                        <m:r>
                          <a:rPr lang="de-DE" sz="2000" b="0" i="1" smtClean="0">
                            <a:latin typeface="Cambria Math"/>
                          </a:rPr>
                          <m:t>𝐿</m:t>
                        </m:r>
                      </m:sub>
                    </m:sSub>
                    <m:r>
                      <a:rPr lang="de-DE" sz="2000" i="1" smtClean="0">
                        <a:latin typeface="Cambria Math"/>
                        <a:ea typeface="Cambria Math"/>
                      </a:rPr>
                      <m:t>≈</m:t>
                    </m:r>
                    <m:sSub>
                      <m:sSubPr>
                        <m:ctrlPr>
                          <a:rPr lang="de-DE" sz="2000" i="1" smtClean="0">
                            <a:latin typeface="Cambria Math" panose="02040503050406030204" pitchFamily="18" charset="0"/>
                            <a:ea typeface="Cambria Math"/>
                          </a:rPr>
                        </m:ctrlPr>
                      </m:sSubPr>
                      <m:e>
                        <m:acc>
                          <m:accPr>
                            <m:chr m:val="̃"/>
                            <m:ctrlPr>
                              <a:rPr lang="de-DE" sz="2000" i="1" smtClean="0">
                                <a:latin typeface="Cambria Math" panose="02040503050406030204" pitchFamily="18" charset="0"/>
                                <a:ea typeface="Cambria Math"/>
                              </a:rPr>
                            </m:ctrlPr>
                          </m:accPr>
                          <m:e>
                            <m:r>
                              <a:rPr lang="de-DE" sz="2000" b="0" i="1" smtClean="0">
                                <a:latin typeface="Cambria Math"/>
                                <a:ea typeface="Cambria Math"/>
                              </a:rPr>
                              <m:t>𝑥</m:t>
                            </m:r>
                          </m:e>
                        </m:acc>
                      </m:e>
                      <m:sub>
                        <m:r>
                          <a:rPr lang="de-DE" sz="2000" b="0" i="1" smtClean="0">
                            <a:latin typeface="Cambria Math"/>
                            <a:ea typeface="Cambria Math"/>
                          </a:rPr>
                          <m:t>0.25</m:t>
                        </m:r>
                      </m:sub>
                    </m:sSub>
                  </m:oMath>
                </a14:m>
                <a:r>
                  <a:rPr lang="de-DE" sz="2000" dirty="0">
                    <a:latin typeface="+mn-lt"/>
                  </a:rPr>
                  <a:t>  bzw.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h</m:t>
                        </m:r>
                      </m:e>
                      <m:sub>
                        <m:r>
                          <a:rPr lang="de-DE" sz="2000" b="0" i="1" smtClean="0">
                            <a:latin typeface="Cambria Math"/>
                          </a:rPr>
                          <m:t>𝑈</m:t>
                        </m:r>
                      </m:sub>
                    </m:sSub>
                    <m:r>
                      <a:rPr lang="de-DE" sz="2000" i="1" smtClean="0">
                        <a:latin typeface="Cambria Math"/>
                        <a:ea typeface="Cambria Math"/>
                      </a:rPr>
                      <m:t>≈</m:t>
                    </m:r>
                    <m:sSub>
                      <m:sSubPr>
                        <m:ctrlPr>
                          <a:rPr lang="de-DE" sz="2000" i="1" smtClean="0">
                            <a:latin typeface="Cambria Math" panose="02040503050406030204" pitchFamily="18" charset="0"/>
                            <a:ea typeface="Cambria Math"/>
                          </a:rPr>
                        </m:ctrlPr>
                      </m:sSubPr>
                      <m:e>
                        <m:acc>
                          <m:accPr>
                            <m:chr m:val="̃"/>
                            <m:ctrlPr>
                              <a:rPr lang="de-DE" sz="2000" i="1" smtClean="0">
                                <a:latin typeface="Cambria Math" panose="02040503050406030204" pitchFamily="18" charset="0"/>
                                <a:ea typeface="Cambria Math"/>
                              </a:rPr>
                            </m:ctrlPr>
                          </m:accPr>
                          <m:e>
                            <m:r>
                              <a:rPr lang="de-DE" sz="2000" b="0" i="1" smtClean="0">
                                <a:latin typeface="Cambria Math"/>
                                <a:ea typeface="Cambria Math"/>
                              </a:rPr>
                              <m:t>𝑥</m:t>
                            </m:r>
                          </m:e>
                        </m:acc>
                      </m:e>
                      <m:sub>
                        <m:r>
                          <a:rPr lang="de-DE" sz="2000" b="0" i="1" smtClean="0">
                            <a:latin typeface="Cambria Math"/>
                            <a:ea typeface="Cambria Math"/>
                          </a:rPr>
                          <m:t>0.75</m:t>
                        </m:r>
                      </m:sub>
                    </m:sSub>
                  </m:oMath>
                </a14:m>
                <a:r>
                  <a:rPr lang="de-DE" sz="2000" dirty="0">
                    <a:latin typeface="+mn-lt"/>
                  </a:rPr>
                  <a:t> </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3" y="1068705"/>
                <a:ext cx="8424167" cy="400110"/>
              </a:xfrm>
              <a:prstGeom prst="rect">
                <a:avLst/>
              </a:prstGeom>
              <a:blipFill rotWithShape="1">
                <a:blip r:embed="rId4"/>
                <a:stretch>
                  <a:fillRect l="-79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468314" y="1470777"/>
                <a:ext cx="6335934" cy="436402"/>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Interquartilsabstand</a:t>
                </a:r>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𝑑</m:t>
                        </m:r>
                      </m:e>
                      <m:sub>
                        <m:r>
                          <a:rPr lang="de-DE" sz="2000" b="0" i="1" smtClean="0">
                            <a:latin typeface="Cambria Math"/>
                          </a:rPr>
                          <m:t>𝑄</m:t>
                        </m:r>
                      </m:sub>
                    </m:sSub>
                  </m:oMath>
                </a14:m>
                <a:r>
                  <a:rPr lang="de-DE" sz="2000" dirty="0">
                    <a:latin typeface="+mn-lt"/>
                  </a:rPr>
                  <a:t> = </a:t>
                </a:r>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𝑥</m:t>
                            </m:r>
                          </m:e>
                        </m:acc>
                      </m:e>
                      <m:sub>
                        <m:r>
                          <a:rPr lang="de-DE" sz="2000" b="0" i="1" smtClean="0">
                            <a:latin typeface="Cambria Math"/>
                          </a:rPr>
                          <m:t>0.75</m:t>
                        </m:r>
                      </m:sub>
                    </m:sSub>
                    <m:r>
                      <a:rPr lang="de-DE" sz="2000" b="0" i="1" smtClean="0">
                        <a:latin typeface="Cambria Math"/>
                      </a:rPr>
                      <m:t>−</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𝑥</m:t>
                            </m:r>
                          </m:e>
                        </m:acc>
                      </m:e>
                      <m:sub>
                        <m:r>
                          <a:rPr lang="de-DE" sz="2000" b="0" i="1" smtClean="0">
                            <a:latin typeface="Cambria Math"/>
                          </a:rPr>
                          <m:t>0.25</m:t>
                        </m:r>
                      </m:sub>
                    </m:sSub>
                  </m:oMath>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468314" y="1470777"/>
                <a:ext cx="6335934" cy="436402"/>
              </a:xfrm>
              <a:prstGeom prst="rect">
                <a:avLst/>
              </a:prstGeom>
              <a:blipFill rotWithShape="1">
                <a:blip r:embed="rId5"/>
                <a:stretch>
                  <a:fillRect l="-1059" t="-6944" b="-15278"/>
                </a:stretch>
              </a:blipFill>
            </p:spPr>
            <p:txBody>
              <a:bodyPr/>
              <a:lstStyle/>
              <a:p>
                <a:r>
                  <a:rPr lang="de-DE">
                    <a:noFill/>
                  </a:rPr>
                  <a:t> </a:t>
                </a:r>
              </a:p>
            </p:txBody>
          </p:sp>
        </mc:Fallback>
      </mc:AlternateContent>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48</a:t>
            </a:r>
            <a:endParaRPr lang="de-DE" sz="8000" b="1" dirty="0">
              <a:solidFill>
                <a:schemeClr val="tx1"/>
              </a:solidFill>
              <a:latin typeface="+mj-lt"/>
            </a:endParaRPr>
          </a:p>
        </p:txBody>
      </p:sp>
      <p:sp>
        <p:nvSpPr>
          <p:cNvPr id="15" name="Textfeld 14"/>
          <p:cNvSpPr txBox="1"/>
          <p:nvPr/>
        </p:nvSpPr>
        <p:spPr>
          <a:xfrm>
            <a:off x="468314" y="1906699"/>
            <a:ext cx="7632078" cy="707886"/>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Oberer</a:t>
            </a:r>
            <a:r>
              <a:rPr lang="de-DE" sz="2000" dirty="0">
                <a:latin typeface="+mn-lt"/>
              </a:rPr>
              <a:t> (</a:t>
            </a:r>
            <a:r>
              <a:rPr lang="de-DE" sz="2000" b="1" dirty="0">
                <a:solidFill>
                  <a:srgbClr val="0070C0"/>
                </a:solidFill>
                <a:latin typeface="+mn-lt"/>
              </a:rPr>
              <a:t>unterer</a:t>
            </a:r>
            <a:r>
              <a:rPr lang="de-DE" sz="2000" dirty="0">
                <a:latin typeface="+mn-lt"/>
              </a:rPr>
              <a:t>) </a:t>
            </a:r>
            <a:r>
              <a:rPr lang="de-DE" sz="2000" b="1" dirty="0">
                <a:solidFill>
                  <a:srgbClr val="0070C0"/>
                </a:solidFill>
                <a:latin typeface="+mn-lt"/>
              </a:rPr>
              <a:t>Anrainer</a:t>
            </a:r>
            <a:r>
              <a:rPr lang="de-DE" sz="2000" dirty="0">
                <a:latin typeface="+mn-lt"/>
              </a:rPr>
              <a:t>: nicht weiter als das 1.5-fache des Inter-</a:t>
            </a:r>
          </a:p>
          <a:p>
            <a:r>
              <a:rPr lang="de-DE" sz="2000" dirty="0">
                <a:latin typeface="+mn-lt"/>
              </a:rPr>
              <a:t>   </a:t>
            </a:r>
            <a:r>
              <a:rPr lang="de-DE" sz="2000" dirty="0" err="1">
                <a:latin typeface="+mn-lt"/>
              </a:rPr>
              <a:t>quartilsabstands</a:t>
            </a:r>
            <a:r>
              <a:rPr lang="de-DE" sz="2000" dirty="0">
                <a:latin typeface="+mn-lt"/>
              </a:rPr>
              <a:t> vom oberen (unteren) Boxende entfernt </a:t>
            </a:r>
          </a:p>
        </p:txBody>
      </p:sp>
      <p:pic>
        <p:nvPicPr>
          <p:cNvPr id="2" name="Grafik 1"/>
          <p:cNvPicPr>
            <a:picLocks noChangeAspect="1"/>
          </p:cNvPicPr>
          <p:nvPr/>
        </p:nvPicPr>
        <p:blipFill>
          <a:blip r:embed="rId6"/>
          <a:stretch>
            <a:fillRect/>
          </a:stretch>
        </p:blipFill>
        <p:spPr>
          <a:xfrm>
            <a:off x="457200" y="2847754"/>
            <a:ext cx="6838950" cy="3543300"/>
          </a:xfrm>
          <a:prstGeom prst="rect">
            <a:avLst/>
          </a:prstGeom>
        </p:spPr>
      </p:pic>
    </p:spTree>
    <p:extLst>
      <p:ext uri="{BB962C8B-B14F-4D97-AF65-F5344CB8AC3E}">
        <p14:creationId xmlns:p14="http://schemas.microsoft.com/office/powerpoint/2010/main" val="3838671773"/>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3761663"/>
            <a:ext cx="475175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7.3.3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2" y="4206686"/>
            <a:ext cx="8207375" cy="2246769"/>
          </a:xfrm>
          <a:prstGeom prst="rect">
            <a:avLst/>
          </a:prstGeom>
          <a:noFill/>
        </p:spPr>
        <p:txBody>
          <a:bodyPr wrap="square" rtlCol="0">
            <a:spAutoFit/>
          </a:bodyPr>
          <a:lstStyle/>
          <a:p>
            <a:pPr algn="just"/>
            <a:r>
              <a:rPr lang="de-DE" sz="2000" dirty="0">
                <a:latin typeface="+mn-lt"/>
              </a:rPr>
              <a:t>Betrachten wir nochmals Beispiel D1-b aus Abschnitt 7.1.1, in dem es um die Anzahl eingehender Notrufe an einem Rettungswagen-Stützpunkt während einer Stunde ging. Für die Anzahl </a:t>
            </a:r>
            <a:r>
              <a:rPr lang="de-DE" sz="2000" i="1" dirty="0">
                <a:latin typeface="+mn-lt"/>
              </a:rPr>
              <a:t>X</a:t>
            </a:r>
            <a:r>
              <a:rPr lang="de-DE" sz="2000" dirty="0">
                <a:latin typeface="+mn-lt"/>
              </a:rPr>
              <a:t> wurde dabei eine </a:t>
            </a:r>
            <a:r>
              <a:rPr lang="de-DE" sz="2000" i="1" dirty="0">
                <a:latin typeface="+mn-lt"/>
              </a:rPr>
              <a:t>Po</a:t>
            </a:r>
            <a:r>
              <a:rPr lang="de-DE" sz="2000" dirty="0">
                <a:latin typeface="+mn-lt"/>
              </a:rPr>
              <a:t>(3)-Verteilung unterstellt, so dass laut Modell im Durchschnitt theoretisch 3 Notrufe eingehen sollten. Die Wahl von </a:t>
            </a:r>
            <a:r>
              <a:rPr lang="de-DE" sz="2000" i="1" dirty="0">
                <a:latin typeface="+mn-lt"/>
                <a:sym typeface="Symbol"/>
              </a:rPr>
              <a:t></a:t>
            </a:r>
            <a:r>
              <a:rPr lang="de-DE" sz="2000" dirty="0">
                <a:latin typeface="+mn-lt"/>
              </a:rPr>
              <a:t> = 3 kann andersherum argumentiert auf empirischen Erfahrungen beruhen. Weshalb erscheint eine </a:t>
            </a:r>
            <a:r>
              <a:rPr lang="de-DE" sz="2000" dirty="0" err="1">
                <a:latin typeface="+mn-lt"/>
              </a:rPr>
              <a:t>Poisson</a:t>
            </a:r>
            <a:r>
              <a:rPr lang="de-DE" sz="2000" dirty="0">
                <a:latin typeface="+mn-lt"/>
              </a:rPr>
              <a:t>-Verteilung in einem solchen Kontext jedoch überhaupt aus theoretischer Sicht gerechtfertigt?</a:t>
            </a: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507</a:t>
            </a:r>
            <a:endParaRPr lang="de-DE" sz="8000" b="1" dirty="0">
              <a:solidFill>
                <a:schemeClr val="tx1">
                  <a:alpha val="30000"/>
                </a:schemeClr>
              </a:solidFill>
              <a:latin typeface="+mj-lt"/>
            </a:endParaRPr>
          </a:p>
        </p:txBody>
      </p:sp>
      <p:pic>
        <p:nvPicPr>
          <p:cNvPr id="3" name="Grafik 2"/>
          <p:cNvPicPr>
            <a:picLocks noChangeAspect="1"/>
          </p:cNvPicPr>
          <p:nvPr/>
        </p:nvPicPr>
        <p:blipFill>
          <a:blip r:embed="rId3"/>
          <a:stretch>
            <a:fillRect/>
          </a:stretch>
        </p:blipFill>
        <p:spPr>
          <a:xfrm>
            <a:off x="468312" y="953441"/>
            <a:ext cx="7572375" cy="2619375"/>
          </a:xfrm>
          <a:prstGeom prst="rect">
            <a:avLst/>
          </a:prstGeom>
        </p:spPr>
      </p:pic>
    </p:spTree>
    <p:extLst>
      <p:ext uri="{BB962C8B-B14F-4D97-AF65-F5344CB8AC3E}">
        <p14:creationId xmlns:p14="http://schemas.microsoft.com/office/powerpoint/2010/main" val="2749891447"/>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508</a:t>
            </a:r>
            <a:endParaRPr lang="de-DE" sz="8000" b="1" dirty="0">
              <a:solidFill>
                <a:schemeClr val="tx1"/>
              </a:solidFill>
              <a:latin typeface="+mj-lt"/>
            </a:endParaRPr>
          </a:p>
        </p:txBody>
      </p:sp>
      <p:sp>
        <p:nvSpPr>
          <p:cNvPr id="11" name="Textfeld 10"/>
          <p:cNvSpPr txBox="1"/>
          <p:nvPr/>
        </p:nvSpPr>
        <p:spPr>
          <a:xfrm>
            <a:off x="468311" y="1052736"/>
            <a:ext cx="4751761" cy="400110"/>
          </a:xfrm>
          <a:prstGeom prst="rect">
            <a:avLst/>
          </a:prstGeom>
          <a:noFill/>
        </p:spPr>
        <p:txBody>
          <a:bodyPr wrap="square" rtlCol="0">
            <a:spAutoFit/>
          </a:bodyPr>
          <a:lstStyle/>
          <a:p>
            <a:pPr algn="just"/>
            <a:r>
              <a:rPr lang="de-DE" sz="2000" dirty="0">
                <a:latin typeface="+mn-lt"/>
              </a:rPr>
              <a:t>&gt; Argumente für eine </a:t>
            </a:r>
            <a:r>
              <a:rPr lang="de-DE" sz="2000" dirty="0" err="1">
                <a:latin typeface="+mn-lt"/>
              </a:rPr>
              <a:t>Poisson</a:t>
            </a:r>
            <a:r>
              <a:rPr lang="de-DE" sz="2000" dirty="0">
                <a:latin typeface="+mn-lt"/>
              </a:rPr>
              <a:t>-Verteilung:</a:t>
            </a:r>
          </a:p>
        </p:txBody>
      </p:sp>
      <p:sp>
        <p:nvSpPr>
          <p:cNvPr id="12" name="Textfeld 11"/>
          <p:cNvSpPr txBox="1"/>
          <p:nvPr/>
        </p:nvSpPr>
        <p:spPr>
          <a:xfrm>
            <a:off x="621375" y="1452846"/>
            <a:ext cx="8054313" cy="400110"/>
          </a:xfrm>
          <a:prstGeom prst="rect">
            <a:avLst/>
          </a:prstGeom>
          <a:noFill/>
        </p:spPr>
        <p:txBody>
          <a:bodyPr wrap="square" rtlCol="0">
            <a:spAutoFit/>
          </a:bodyPr>
          <a:lstStyle/>
          <a:p>
            <a:pPr algn="just"/>
            <a:r>
              <a:rPr lang="de-DE" sz="2000" dirty="0">
                <a:latin typeface="+mn-lt"/>
                <a:sym typeface="Symbol"/>
              </a:rPr>
              <a:t> </a:t>
            </a:r>
            <a:r>
              <a:rPr lang="de-DE" sz="2000" dirty="0">
                <a:latin typeface="+mn-lt"/>
              </a:rPr>
              <a:t>Anzahl von Anrufen (theoretisch) nicht nach oben beschränkt </a:t>
            </a:r>
          </a:p>
        </p:txBody>
      </p:sp>
      <mc:AlternateContent xmlns:mc="http://schemas.openxmlformats.org/markup-compatibility/2006" xmlns:a14="http://schemas.microsoft.com/office/drawing/2010/main">
        <mc:Choice Requires="a14">
          <p:sp>
            <p:nvSpPr>
              <p:cNvPr id="15" name="Textfeld 14"/>
              <p:cNvSpPr txBox="1"/>
              <p:nvPr/>
            </p:nvSpPr>
            <p:spPr>
              <a:xfrm>
                <a:off x="606053" y="1923791"/>
                <a:ext cx="8054313" cy="1015663"/>
              </a:xfrm>
              <a:prstGeom prst="rect">
                <a:avLst/>
              </a:prstGeom>
              <a:noFill/>
            </p:spPr>
            <p:txBody>
              <a:bodyPr wrap="square" rtlCol="0">
                <a:spAutoFit/>
              </a:bodyPr>
              <a:lstStyle/>
              <a:p>
                <a:pPr algn="just"/>
                <a:r>
                  <a:rPr lang="de-DE" sz="2000" dirty="0">
                    <a:latin typeface="+mn-lt"/>
                    <a:sym typeface="Symbol"/>
                  </a:rPr>
                  <a:t> Anzahl potenzieller Anrufer „sehr groß“ bei gleichzeitig geringer</a:t>
                </a:r>
              </a:p>
              <a:p>
                <a:pPr algn="just"/>
                <a:r>
                  <a:rPr lang="de-DE" sz="2000" dirty="0">
                    <a:latin typeface="+mn-lt"/>
                    <a:sym typeface="Symbol"/>
                  </a:rPr>
                  <a:t>   Eintrittswahrscheinlichkeit und (weitgehender) Unabhängigkeit</a:t>
                </a:r>
              </a:p>
              <a:p>
                <a:pPr algn="just"/>
                <a:r>
                  <a:rPr lang="de-DE" sz="2000" dirty="0">
                    <a:latin typeface="+mn-lt"/>
                    <a:sym typeface="Symbol"/>
                  </a:rPr>
                  <a:t>   </a:t>
                </a:r>
                <a14:m>
                  <m:oMath xmlns:m="http://schemas.openxmlformats.org/officeDocument/2006/math">
                    <m:r>
                      <a:rPr lang="de-DE" sz="2000" i="1" smtClean="0">
                        <a:latin typeface="Cambria Math"/>
                        <a:ea typeface="Cambria Math"/>
                        <a:sym typeface="Symbol"/>
                      </a:rPr>
                      <m:t>⇒</m:t>
                    </m:r>
                    <m:r>
                      <a:rPr lang="de-DE" sz="2000" b="0" i="1" smtClean="0">
                        <a:latin typeface="Cambria Math"/>
                        <a:ea typeface="Cambria Math"/>
                        <a:sym typeface="Symbol"/>
                      </a:rPr>
                      <m:t>  </m:t>
                    </m:r>
                    <m:r>
                      <a:rPr lang="de-DE" sz="2000" b="0" i="1" smtClean="0">
                        <a:latin typeface="Cambria Math"/>
                        <a:ea typeface="Cambria Math"/>
                        <a:sym typeface="Symbol"/>
                      </a:rPr>
                      <m:t>𝐵</m:t>
                    </m:r>
                    <m:d>
                      <m:dPr>
                        <m:ctrlPr>
                          <a:rPr lang="de-DE" sz="2000" b="0" i="1" smtClean="0">
                            <a:latin typeface="Cambria Math" panose="02040503050406030204" pitchFamily="18" charset="0"/>
                            <a:ea typeface="Cambria Math"/>
                            <a:sym typeface="Symbol"/>
                          </a:rPr>
                        </m:ctrlPr>
                      </m:dPr>
                      <m:e>
                        <m:r>
                          <a:rPr lang="de-DE" sz="2000" b="0" i="1" smtClean="0">
                            <a:latin typeface="Cambria Math"/>
                            <a:ea typeface="Cambria Math"/>
                            <a:sym typeface="Symbol"/>
                          </a:rPr>
                          <m:t>𝑛</m:t>
                        </m:r>
                        <m:r>
                          <a:rPr lang="de-DE" sz="2000" b="0" i="1" smtClean="0">
                            <a:latin typeface="Cambria Math"/>
                            <a:ea typeface="Cambria Math"/>
                            <a:sym typeface="Symbol"/>
                          </a:rPr>
                          <m:t>,</m:t>
                        </m:r>
                        <m:r>
                          <a:rPr lang="de-DE" sz="2000" b="0" i="1" smtClean="0">
                            <a:latin typeface="Cambria Math"/>
                            <a:ea typeface="Cambria Math"/>
                            <a:sym typeface="Symbol"/>
                          </a:rPr>
                          <m:t>𝜋</m:t>
                        </m:r>
                      </m:e>
                    </m:d>
                    <m:r>
                      <a:rPr lang="de-DE" sz="2000" b="0" i="1" smtClean="0">
                        <a:latin typeface="Cambria Math"/>
                        <a:ea typeface="Cambria Math"/>
                        <a:sym typeface="Symbol"/>
                      </a:rPr>
                      <m:t>≈</m:t>
                    </m:r>
                    <m:r>
                      <a:rPr lang="de-DE" sz="2000" b="0" i="1" smtClean="0">
                        <a:latin typeface="Cambria Math"/>
                        <a:ea typeface="Cambria Math"/>
                        <a:sym typeface="Symbol"/>
                      </a:rPr>
                      <m:t>𝑃𝑜</m:t>
                    </m:r>
                    <m:d>
                      <m:dPr>
                        <m:ctrlPr>
                          <a:rPr lang="de-DE" sz="2000" b="0" i="1" smtClean="0">
                            <a:latin typeface="Cambria Math" panose="02040503050406030204" pitchFamily="18" charset="0"/>
                            <a:ea typeface="Cambria Math"/>
                            <a:sym typeface="Symbol"/>
                          </a:rPr>
                        </m:ctrlPr>
                      </m:dPr>
                      <m:e>
                        <m:r>
                          <a:rPr lang="de-DE" sz="2000" b="0" i="1" smtClean="0">
                            <a:latin typeface="Cambria Math"/>
                            <a:ea typeface="Cambria Math"/>
                            <a:sym typeface="Symbol"/>
                          </a:rPr>
                          <m:t>𝑛</m:t>
                        </m:r>
                        <m:r>
                          <a:rPr lang="de-DE" sz="2000" b="0" i="1" smtClean="0">
                            <a:latin typeface="Cambria Math"/>
                            <a:ea typeface="Cambria Math"/>
                            <a:sym typeface="Symbol"/>
                          </a:rPr>
                          <m:t>𝜋</m:t>
                        </m:r>
                      </m:e>
                    </m:d>
                  </m:oMath>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606053" y="1923791"/>
                <a:ext cx="8054313" cy="1015663"/>
              </a:xfrm>
              <a:prstGeom prst="rect">
                <a:avLst/>
              </a:prstGeom>
              <a:blipFill rotWithShape="1">
                <a:blip r:embed="rId3"/>
                <a:stretch>
                  <a:fillRect l="-756" t="-3614"/>
                </a:stretch>
              </a:blipFill>
            </p:spPr>
            <p:txBody>
              <a:bodyPr/>
              <a:lstStyle/>
              <a:p>
                <a:r>
                  <a:rPr lang="de-DE">
                    <a:noFill/>
                  </a:rPr>
                  <a:t> </a:t>
                </a:r>
              </a:p>
            </p:txBody>
          </p:sp>
        </mc:Fallback>
      </mc:AlternateContent>
      <p:sp>
        <p:nvSpPr>
          <p:cNvPr id="16" name="Textfeld 15"/>
          <p:cNvSpPr txBox="1"/>
          <p:nvPr/>
        </p:nvSpPr>
        <p:spPr>
          <a:xfrm>
            <a:off x="606052" y="2939454"/>
            <a:ext cx="8054313" cy="400110"/>
          </a:xfrm>
          <a:prstGeom prst="rect">
            <a:avLst/>
          </a:prstGeom>
          <a:noFill/>
        </p:spPr>
        <p:txBody>
          <a:bodyPr wrap="square" rtlCol="0">
            <a:spAutoFit/>
          </a:bodyPr>
          <a:lstStyle/>
          <a:p>
            <a:pPr algn="just"/>
            <a:r>
              <a:rPr lang="de-DE" sz="2000" dirty="0">
                <a:latin typeface="+mn-lt"/>
                <a:sym typeface="Symbol"/>
              </a:rPr>
              <a:t> Empirische Bestätigung, dass eine </a:t>
            </a:r>
            <a:r>
              <a:rPr lang="de-DE" sz="2000" dirty="0" err="1">
                <a:latin typeface="+mn-lt"/>
                <a:sym typeface="Symbol"/>
              </a:rPr>
              <a:t>Poisson</a:t>
            </a:r>
            <a:r>
              <a:rPr lang="de-DE" sz="2000" dirty="0">
                <a:latin typeface="+mn-lt"/>
                <a:sym typeface="Symbol"/>
              </a:rPr>
              <a:t>-Verteilung gut passt</a:t>
            </a:r>
            <a:endParaRPr lang="de-DE" sz="2000" dirty="0">
              <a:latin typeface="+mn-lt"/>
            </a:endParaRPr>
          </a:p>
        </p:txBody>
      </p:sp>
      <p:sp>
        <p:nvSpPr>
          <p:cNvPr id="20" name="Textfeld 19"/>
          <p:cNvSpPr txBox="1"/>
          <p:nvPr/>
        </p:nvSpPr>
        <p:spPr>
          <a:xfrm>
            <a:off x="468311" y="3466374"/>
            <a:ext cx="7560071" cy="400110"/>
          </a:xfrm>
          <a:prstGeom prst="rect">
            <a:avLst/>
          </a:prstGeom>
          <a:noFill/>
        </p:spPr>
        <p:txBody>
          <a:bodyPr wrap="square" rtlCol="0">
            <a:spAutoFit/>
          </a:bodyPr>
          <a:lstStyle/>
          <a:p>
            <a:pPr algn="just"/>
            <a:r>
              <a:rPr lang="de-DE" sz="2000" dirty="0">
                <a:latin typeface="+mn-lt"/>
              </a:rPr>
              <a:t>&gt; Beispiel: In Beispiel 7.3.2 (</a:t>
            </a:r>
            <a:r>
              <a:rPr lang="de-DE" sz="2000">
                <a:latin typeface="+mn-lt"/>
              </a:rPr>
              <a:t>Folie 503) </a:t>
            </a:r>
            <a:r>
              <a:rPr lang="de-DE" sz="2000" dirty="0">
                <a:latin typeface="+mn-lt"/>
              </a:rPr>
              <a:t>könnte man approximieren </a:t>
            </a:r>
          </a:p>
        </p:txBody>
      </p:sp>
      <mc:AlternateContent xmlns:mc="http://schemas.openxmlformats.org/markup-compatibility/2006" xmlns:a14="http://schemas.microsoft.com/office/drawing/2010/main">
        <mc:Choice Requires="a14">
          <p:sp>
            <p:nvSpPr>
              <p:cNvPr id="21" name="Textfeld 20"/>
              <p:cNvSpPr txBox="1"/>
              <p:nvPr/>
            </p:nvSpPr>
            <p:spPr>
              <a:xfrm>
                <a:off x="1277599" y="3892986"/>
                <a:ext cx="604867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100</m:t>
                          </m:r>
                        </m:sub>
                      </m:sSub>
                      <m:r>
                        <a:rPr lang="de-DE" sz="2000" b="0" i="1" smtClean="0">
                          <a:solidFill>
                            <a:schemeClr val="tx1"/>
                          </a:solidFill>
                          <a:latin typeface="Cambria Math"/>
                        </a:rPr>
                        <m:t>~</m:t>
                      </m:r>
                      <m:r>
                        <a:rPr lang="de-DE" sz="2000" b="0" i="1" smtClean="0">
                          <a:solidFill>
                            <a:schemeClr val="tx1"/>
                          </a:solidFill>
                          <a:latin typeface="Cambria Math"/>
                        </a:rPr>
                        <m:t>𝐵</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100,0.005</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𝑃𝑜</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100×0.005</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𝑃𝑜</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0.5</m:t>
                          </m:r>
                        </m:e>
                      </m:d>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277599" y="3892986"/>
                <a:ext cx="6048672" cy="400110"/>
              </a:xfrm>
              <a:prstGeom prst="rect">
                <a:avLst/>
              </a:prstGeom>
              <a:blipFill rotWithShape="1">
                <a:blip r:embed="rId4"/>
                <a:stretch>
                  <a:fillRect b="-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277599" y="4336906"/>
                <a:ext cx="4950585" cy="7351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100</m:t>
                              </m:r>
                            </m:sub>
                          </m:sSub>
                          <m:r>
                            <a:rPr lang="de-DE" sz="2000" b="0" i="1" smtClean="0">
                              <a:solidFill>
                                <a:schemeClr val="tx1"/>
                              </a:solidFill>
                              <a:latin typeface="Cambria Math"/>
                            </a:rPr>
                            <m:t>=0</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0.5</m:t>
                              </m:r>
                            </m:e>
                            <m:sup>
                              <m:r>
                                <a:rPr lang="de-DE" sz="2000" b="0" i="1" smtClean="0">
                                  <a:solidFill>
                                    <a:schemeClr val="tx1"/>
                                  </a:solidFill>
                                  <a:latin typeface="Cambria Math"/>
                                  <a:ea typeface="Cambria Math"/>
                                </a:rPr>
                                <m:t>0</m:t>
                              </m:r>
                            </m:sup>
                          </m:sSup>
                        </m:num>
                        <m:den>
                          <m:r>
                            <a:rPr lang="de-DE" sz="2000" b="0" i="1" smtClean="0">
                              <a:solidFill>
                                <a:schemeClr val="tx1"/>
                              </a:solidFill>
                              <a:latin typeface="Cambria Math"/>
                              <a:ea typeface="Cambria Math"/>
                            </a:rPr>
                            <m:t>0!</m:t>
                          </m:r>
                        </m:den>
                      </m:f>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𝑒</m:t>
                          </m:r>
                        </m:e>
                        <m:sup>
                          <m:r>
                            <a:rPr lang="de-DE" sz="2000" b="0" i="1" smtClean="0">
                              <a:solidFill>
                                <a:schemeClr val="tx1"/>
                              </a:solidFill>
                              <a:latin typeface="Cambria Math"/>
                              <a:ea typeface="Cambria Math"/>
                            </a:rPr>
                            <m:t>−0.5</m:t>
                          </m:r>
                        </m:sup>
                      </m:sSup>
                      <m:r>
                        <a:rPr lang="de-DE" sz="2000" b="0" i="1" smtClean="0">
                          <a:solidFill>
                            <a:schemeClr val="tx1"/>
                          </a:solidFill>
                          <a:latin typeface="Cambria Math"/>
                          <a:ea typeface="Cambria Math"/>
                        </a:rPr>
                        <m:t>≈0.6065</m:t>
                      </m:r>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277599" y="4336906"/>
                <a:ext cx="4950585" cy="73513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593404" y="5072044"/>
                <a:ext cx="4950585" cy="7351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100</m:t>
                              </m:r>
                            </m:sub>
                          </m:sSub>
                          <m:r>
                            <a:rPr lang="de-DE" sz="2000" b="0" i="1" smtClean="0">
                              <a:solidFill>
                                <a:schemeClr val="tx1"/>
                              </a:solidFill>
                              <a:latin typeface="Cambria Math"/>
                            </a:rPr>
                            <m:t>=1</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0.5</m:t>
                              </m:r>
                            </m:e>
                            <m:sup>
                              <m:r>
                                <a:rPr lang="de-DE" sz="2000" b="0" i="1" smtClean="0">
                                  <a:solidFill>
                                    <a:schemeClr val="tx1"/>
                                  </a:solidFill>
                                  <a:latin typeface="Cambria Math"/>
                                  <a:ea typeface="Cambria Math"/>
                                </a:rPr>
                                <m:t>1</m:t>
                              </m:r>
                            </m:sup>
                          </m:sSup>
                        </m:num>
                        <m:den>
                          <m:r>
                            <a:rPr lang="de-DE" sz="2000" b="0" i="1" smtClean="0">
                              <a:solidFill>
                                <a:schemeClr val="tx1"/>
                              </a:solidFill>
                              <a:latin typeface="Cambria Math"/>
                              <a:ea typeface="Cambria Math"/>
                            </a:rPr>
                            <m:t>1!</m:t>
                          </m:r>
                        </m:den>
                      </m:f>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𝑒</m:t>
                          </m:r>
                        </m:e>
                        <m:sup>
                          <m:r>
                            <a:rPr lang="de-DE" sz="2000" b="0" i="1" smtClean="0">
                              <a:solidFill>
                                <a:schemeClr val="tx1"/>
                              </a:solidFill>
                              <a:latin typeface="Cambria Math"/>
                              <a:ea typeface="Cambria Math"/>
                            </a:rPr>
                            <m:t>−0.5</m:t>
                          </m:r>
                        </m:sup>
                      </m:sSup>
                      <m:r>
                        <a:rPr lang="de-DE" sz="2000" b="0" i="1" smtClean="0">
                          <a:solidFill>
                            <a:schemeClr val="tx1"/>
                          </a:solidFill>
                          <a:latin typeface="Cambria Math"/>
                          <a:ea typeface="Cambria Math"/>
                        </a:rPr>
                        <m:t>≈0.3033</m:t>
                      </m:r>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593404" y="5072044"/>
                <a:ext cx="4950585" cy="735138"/>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623471" y="5807182"/>
                <a:ext cx="4950585" cy="7351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100</m:t>
                              </m:r>
                            </m:sub>
                          </m:sSub>
                          <m:r>
                            <a:rPr lang="de-DE" sz="2000" b="0" i="1" smtClean="0">
                              <a:solidFill>
                                <a:schemeClr val="tx1"/>
                              </a:solidFill>
                              <a:latin typeface="Cambria Math"/>
                            </a:rPr>
                            <m:t>=2</m:t>
                          </m:r>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0.5</m:t>
                              </m:r>
                            </m:e>
                            <m:sup>
                              <m:r>
                                <a:rPr lang="de-DE" sz="2000" b="0" i="1" smtClean="0">
                                  <a:solidFill>
                                    <a:schemeClr val="tx1"/>
                                  </a:solidFill>
                                  <a:latin typeface="Cambria Math"/>
                                  <a:ea typeface="Cambria Math"/>
                                </a:rPr>
                                <m:t>2</m:t>
                              </m:r>
                            </m:sup>
                          </m:sSup>
                        </m:num>
                        <m:den>
                          <m:r>
                            <a:rPr lang="de-DE" sz="2000" b="0" i="1" smtClean="0">
                              <a:solidFill>
                                <a:schemeClr val="tx1"/>
                              </a:solidFill>
                              <a:latin typeface="Cambria Math"/>
                              <a:ea typeface="Cambria Math"/>
                            </a:rPr>
                            <m:t>2!</m:t>
                          </m:r>
                        </m:den>
                      </m:f>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𝑒</m:t>
                          </m:r>
                        </m:e>
                        <m:sup>
                          <m:r>
                            <a:rPr lang="de-DE" sz="2000" b="0" i="1" smtClean="0">
                              <a:solidFill>
                                <a:schemeClr val="tx1"/>
                              </a:solidFill>
                              <a:latin typeface="Cambria Math"/>
                              <a:ea typeface="Cambria Math"/>
                            </a:rPr>
                            <m:t>−0.5</m:t>
                          </m:r>
                        </m:sup>
                      </m:sSup>
                      <m:r>
                        <a:rPr lang="de-DE" sz="2000" b="0" i="1" smtClean="0">
                          <a:solidFill>
                            <a:schemeClr val="tx1"/>
                          </a:solidFill>
                          <a:latin typeface="Cambria Math"/>
                          <a:ea typeface="Cambria Math"/>
                        </a:rPr>
                        <m:t>≈0.0758</m:t>
                      </m:r>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623471" y="5807182"/>
                <a:ext cx="4950585" cy="735138"/>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2411126846"/>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2" y="981075"/>
            <a:ext cx="395967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7.3.2 Spezielle stetige Verteilungen</a:t>
            </a:r>
          </a:p>
        </p:txBody>
      </p:sp>
      <p:sp>
        <p:nvSpPr>
          <p:cNvPr id="9" name="Textfeld 9"/>
          <p:cNvSpPr txBox="1">
            <a:spLocks noChangeArrowheads="1"/>
          </p:cNvSpPr>
          <p:nvPr/>
        </p:nvSpPr>
        <p:spPr bwMode="auto">
          <a:xfrm>
            <a:off x="471836" y="1628800"/>
            <a:ext cx="287602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Stetige Gleichverteilung</a:t>
            </a:r>
          </a:p>
        </p:txBody>
      </p:sp>
      <p:sp>
        <p:nvSpPr>
          <p:cNvPr id="10" name="Textfeld 9"/>
          <p:cNvSpPr txBox="1">
            <a:spLocks noChangeArrowheads="1"/>
          </p:cNvSpPr>
          <p:nvPr/>
        </p:nvSpPr>
        <p:spPr bwMode="auto">
          <a:xfrm>
            <a:off x="467545" y="2204864"/>
            <a:ext cx="468051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und Definition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7544" y="2813242"/>
            <a:ext cx="834221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Stetige Gleichverteilung bei unterschiedlichen Parameterwerten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7544" y="3531043"/>
            <a:ext cx="7362825" cy="2495550"/>
          </a:xfrm>
          <a:prstGeom prst="rect">
            <a:avLst/>
          </a:prstGeom>
        </p:spPr>
      </p:pic>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509</a:t>
            </a:r>
            <a:endParaRPr lang="de-DE" sz="8000" b="1" dirty="0">
              <a:solidFill>
                <a:schemeClr val="tx1"/>
              </a:solidFill>
              <a:latin typeface="+mj-lt"/>
            </a:endParaRPr>
          </a:p>
        </p:txBody>
      </p:sp>
    </p:spTree>
    <p:extLst>
      <p:ext uri="{BB962C8B-B14F-4D97-AF65-F5344CB8AC3E}">
        <p14:creationId xmlns:p14="http://schemas.microsoft.com/office/powerpoint/2010/main" val="2778918302"/>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510</a:t>
            </a:r>
            <a:endParaRPr lang="de-DE" sz="8000" b="1" dirty="0">
              <a:solidFill>
                <a:schemeClr val="tx1"/>
              </a:solidFill>
              <a:latin typeface="+mj-lt"/>
            </a:endParaRPr>
          </a:p>
        </p:txBody>
      </p:sp>
      <p:sp>
        <p:nvSpPr>
          <p:cNvPr id="10" name="Textfeld 9"/>
          <p:cNvSpPr txBox="1">
            <a:spLocks noChangeArrowheads="1"/>
          </p:cNvSpPr>
          <p:nvPr/>
        </p:nvSpPr>
        <p:spPr bwMode="auto">
          <a:xfrm>
            <a:off x="442911" y="4005064"/>
            <a:ext cx="448912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 und Varianz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1043608" y="4552186"/>
                <a:ext cx="4608787" cy="80778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nary>
                        <m:naryPr>
                          <m:ctrlPr>
                            <a:rPr lang="de-DE" sz="2000" i="1">
                              <a:latin typeface="Cambria Math" panose="02040503050406030204" pitchFamily="18" charset="0"/>
                            </a:rPr>
                          </m:ctrlPr>
                        </m:naryPr>
                        <m:sub>
                          <m:r>
                            <m:rPr>
                              <m:brk m:alnAt="23"/>
                            </m:rPr>
                            <a:rPr lang="de-DE" sz="2000" i="1">
                              <a:latin typeface="Cambria Math"/>
                            </a:rPr>
                            <m:t>𝑎</m:t>
                          </m:r>
                        </m:sub>
                        <m:sup>
                          <m:r>
                            <a:rPr lang="de-DE" sz="2000" i="1">
                              <a:latin typeface="Cambria Math"/>
                            </a:rPr>
                            <m:t>𝑏</m:t>
                          </m:r>
                        </m:sup>
                        <m:e>
                          <m:f>
                            <m:fPr>
                              <m:ctrlPr>
                                <a:rPr lang="de-DE" sz="2000" i="1">
                                  <a:latin typeface="Cambria Math" panose="02040503050406030204" pitchFamily="18" charset="0"/>
                                </a:rPr>
                              </m:ctrlPr>
                            </m:fPr>
                            <m:num>
                              <m:r>
                                <a:rPr lang="de-DE" sz="2000" b="0" i="1" smtClean="0">
                                  <a:latin typeface="Cambria Math"/>
                                </a:rPr>
                                <m:t>𝑥</m:t>
                              </m:r>
                            </m:num>
                            <m:den>
                              <m:r>
                                <a:rPr lang="de-DE" sz="2000" i="1">
                                  <a:latin typeface="Cambria Math"/>
                                </a:rPr>
                                <m:t>𝑏</m:t>
                              </m:r>
                              <m:r>
                                <a:rPr lang="de-DE" sz="2000" i="1">
                                  <a:latin typeface="Cambria Math"/>
                                </a:rPr>
                                <m:t>−</m:t>
                              </m:r>
                              <m:r>
                                <a:rPr lang="de-DE" sz="2000" b="0" i="1" smtClean="0">
                                  <a:latin typeface="Cambria Math" panose="02040503050406030204" pitchFamily="18" charset="0"/>
                                </a:rPr>
                                <m:t>𝑎</m:t>
                              </m:r>
                            </m:den>
                          </m:f>
                          <m:r>
                            <a:rPr lang="de-DE" sz="2000" i="1">
                              <a:latin typeface="Cambria Math"/>
                            </a:rPr>
                            <m:t>𝑑𝑥</m:t>
                          </m:r>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𝑎</m:t>
                          </m:r>
                          <m:r>
                            <a:rPr lang="de-DE" sz="2000" b="0" i="1" smtClean="0">
                              <a:solidFill>
                                <a:schemeClr val="tx1"/>
                              </a:solidFill>
                              <a:latin typeface="Cambria Math"/>
                            </a:rPr>
                            <m:t>+</m:t>
                          </m:r>
                          <m:r>
                            <a:rPr lang="de-DE" sz="2000" b="0" i="1" smtClean="0">
                              <a:solidFill>
                                <a:schemeClr val="tx1"/>
                              </a:solidFill>
                              <a:latin typeface="Cambria Math"/>
                            </a:rPr>
                            <m:t>𝑏</m:t>
                          </m:r>
                        </m:num>
                        <m:den>
                          <m:r>
                            <a:rPr lang="de-DE" sz="2000" b="0" i="1" smtClean="0">
                              <a:solidFill>
                                <a:schemeClr val="tx1"/>
                              </a:solidFill>
                              <a:latin typeface="Cambria Math"/>
                            </a:rPr>
                            <m:t>2</m:t>
                          </m:r>
                        </m:den>
                      </m:f>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043608" y="4552186"/>
                <a:ext cx="4608787" cy="807785"/>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043608" y="5589240"/>
                <a:ext cx="5328592" cy="79047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nary>
                        <m:naryPr>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𝑎</m:t>
                          </m:r>
                        </m:sub>
                        <m:sup>
                          <m:r>
                            <a:rPr lang="de-DE" sz="2000" b="0" i="1" smtClean="0">
                              <a:solidFill>
                                <a:schemeClr val="tx1"/>
                              </a:solidFill>
                              <a:latin typeface="Cambria Math"/>
                            </a:rPr>
                            <m:t>𝑏</m:t>
                          </m:r>
                        </m:sup>
                        <m:e>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𝑥</m:t>
                                  </m:r>
                                </m:e>
                                <m:sup>
                                  <m:r>
                                    <a:rPr lang="de-DE" sz="2000" b="0" i="1" smtClean="0">
                                      <a:solidFill>
                                        <a:schemeClr val="tx1"/>
                                      </a:solidFill>
                                      <a:latin typeface="Cambria Math"/>
                                    </a:rPr>
                                    <m:t>2</m:t>
                                  </m:r>
                                </m:sup>
                              </m:sSup>
                            </m:num>
                            <m:den>
                              <m:r>
                                <a:rPr lang="de-DE" sz="2000" b="0" i="1" smtClean="0">
                                  <a:solidFill>
                                    <a:schemeClr val="tx1"/>
                                  </a:solidFill>
                                  <a:latin typeface="Cambria Math"/>
                                </a:rPr>
                                <m:t>𝑏</m:t>
                              </m:r>
                              <m:r>
                                <a:rPr lang="de-DE" sz="2000" b="0" i="1" smtClean="0">
                                  <a:solidFill>
                                    <a:schemeClr val="tx1"/>
                                  </a:solidFill>
                                  <a:latin typeface="Cambria Math"/>
                                </a:rPr>
                                <m:t>−</m:t>
                              </m:r>
                              <m:r>
                                <a:rPr lang="de-DE" sz="2000" b="0" i="1" smtClean="0">
                                  <a:solidFill>
                                    <a:schemeClr val="tx1"/>
                                  </a:solidFill>
                                  <a:latin typeface="Cambria Math" panose="02040503050406030204" pitchFamily="18" charset="0"/>
                                </a:rPr>
                                <m:t>𝑎</m:t>
                              </m:r>
                            </m:den>
                          </m:f>
                          <m:r>
                            <a:rPr lang="de-DE" sz="2000" b="0" i="1" smtClean="0">
                              <a:solidFill>
                                <a:schemeClr val="tx1"/>
                              </a:solidFill>
                              <a:latin typeface="Cambria Math"/>
                            </a:rPr>
                            <m:t>𝑑𝑥</m:t>
                          </m:r>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𝑎</m:t>
                                  </m:r>
                                  <m:r>
                                    <a:rPr lang="de-DE" sz="2000" b="0" i="1" smtClean="0">
                                      <a:solidFill>
                                        <a:schemeClr val="tx1"/>
                                      </a:solidFill>
                                      <a:latin typeface="Cambria Math"/>
                                    </a:rPr>
                                    <m:t>+</m:t>
                                  </m:r>
                                  <m:r>
                                    <a:rPr lang="de-DE" sz="2000" b="0" i="1" smtClean="0">
                                      <a:solidFill>
                                        <a:schemeClr val="tx1"/>
                                      </a:solidFill>
                                      <a:latin typeface="Cambria Math"/>
                                    </a:rPr>
                                    <m:t>𝑏</m:t>
                                  </m:r>
                                </m:e>
                              </m:d>
                            </m:e>
                            <m:sup>
                              <m:r>
                                <a:rPr lang="de-DE" sz="2000" b="0" i="1" smtClean="0">
                                  <a:solidFill>
                                    <a:schemeClr val="tx1"/>
                                  </a:solidFill>
                                  <a:latin typeface="Cambria Math"/>
                                </a:rPr>
                                <m:t>2</m:t>
                              </m:r>
                            </m:sup>
                          </m:sSup>
                          <m:r>
                            <a:rPr lang="de-DE" sz="2000" b="0" i="1" smtClean="0">
                              <a:solidFill>
                                <a:schemeClr val="tx1"/>
                              </a:solidFill>
                              <a:latin typeface="Cambria Math"/>
                            </a:rPr>
                            <m:t>−</m:t>
                          </m:r>
                          <m:r>
                            <a:rPr lang="de-DE" sz="2000" b="0" i="1" smtClean="0">
                              <a:solidFill>
                                <a:schemeClr val="tx1"/>
                              </a:solidFill>
                              <a:latin typeface="Cambria Math"/>
                            </a:rPr>
                            <m:t>𝑎𝑏</m:t>
                          </m:r>
                        </m:num>
                        <m:den>
                          <m:r>
                            <a:rPr lang="de-DE" sz="2000" b="0" i="1" smtClean="0">
                              <a:solidFill>
                                <a:schemeClr val="tx1"/>
                              </a:solidFill>
                              <a:latin typeface="Cambria Math"/>
                            </a:rPr>
                            <m:t>3</m:t>
                          </m:r>
                        </m:den>
                      </m:f>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043608" y="5589240"/>
                <a:ext cx="5328592" cy="790473"/>
              </a:xfrm>
              <a:prstGeom prst="rect">
                <a:avLst/>
              </a:prstGeom>
              <a:blipFill>
                <a:blip r:embed="rId5"/>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6"/>
          <a:stretch>
            <a:fillRect/>
          </a:stretch>
        </p:blipFill>
        <p:spPr>
          <a:xfrm>
            <a:off x="457200" y="916054"/>
            <a:ext cx="7581900" cy="1666875"/>
          </a:xfrm>
          <a:prstGeom prst="rect">
            <a:avLst/>
          </a:prstGeom>
        </p:spPr>
      </p:pic>
      <p:pic>
        <p:nvPicPr>
          <p:cNvPr id="3" name="Grafik 2"/>
          <p:cNvPicPr>
            <a:picLocks noChangeAspect="1"/>
          </p:cNvPicPr>
          <p:nvPr/>
        </p:nvPicPr>
        <p:blipFill>
          <a:blip r:embed="rId7"/>
          <a:stretch>
            <a:fillRect/>
          </a:stretch>
        </p:blipFill>
        <p:spPr>
          <a:xfrm>
            <a:off x="468313" y="2568304"/>
            <a:ext cx="7581900" cy="1352550"/>
          </a:xfrm>
          <a:prstGeom prst="rect">
            <a:avLst/>
          </a:prstGeom>
        </p:spPr>
      </p:pic>
    </p:spTree>
    <p:extLst>
      <p:ext uri="{BB962C8B-B14F-4D97-AF65-F5344CB8AC3E}">
        <p14:creationId xmlns:p14="http://schemas.microsoft.com/office/powerpoint/2010/main" val="2942471032"/>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511</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2" name="Textfeld 11"/>
              <p:cNvSpPr txBox="1"/>
              <p:nvPr/>
            </p:nvSpPr>
            <p:spPr>
              <a:xfrm>
                <a:off x="899592" y="1124744"/>
                <a:ext cx="4767687" cy="735138"/>
              </a:xfrm>
              <a:prstGeom prst="rect">
                <a:avLst/>
              </a:prstGeom>
              <a:noFill/>
            </p:spPr>
            <p:txBody>
              <a:bodyPr wrap="square" rtlCol="0">
                <a:spAutoFit/>
              </a:bodyPr>
              <a:lstStyle/>
              <a:p>
                <a:pPr algn="ct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𝑉𝑎𝑟</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𝑏</m:t>
                                  </m:r>
                                  <m:r>
                                    <a:rPr lang="de-DE" sz="2000" i="1">
                                      <a:latin typeface="Cambria Math"/>
                                    </a:rPr>
                                    <m:t>−</m:t>
                                  </m:r>
                                  <m:r>
                                    <a:rPr lang="de-DE" sz="2000" i="1">
                                      <a:latin typeface="Cambria Math"/>
                                    </a:rPr>
                                    <m:t>𝑎</m:t>
                                  </m:r>
                                </m:e>
                              </m:d>
                            </m:e>
                            <m:sup>
                              <m:r>
                                <a:rPr lang="de-DE" sz="2000" b="0" i="1" smtClean="0">
                                  <a:solidFill>
                                    <a:schemeClr val="tx1"/>
                                  </a:solidFill>
                                  <a:latin typeface="Cambria Math"/>
                                </a:rPr>
                                <m:t>2</m:t>
                              </m:r>
                            </m:sup>
                          </m:sSup>
                        </m:num>
                        <m:den>
                          <m:r>
                            <a:rPr lang="de-DE" sz="2000" b="0" i="1" smtClean="0">
                              <a:solidFill>
                                <a:schemeClr val="tx1"/>
                              </a:solidFill>
                              <a:latin typeface="Cambria Math"/>
                            </a:rPr>
                            <m:t>12</m:t>
                          </m:r>
                        </m:den>
                      </m:f>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899592" y="1124744"/>
                <a:ext cx="4767687" cy="735138"/>
              </a:xfrm>
              <a:prstGeom prst="rect">
                <a:avLst/>
              </a:prstGeom>
              <a:blipFill rotWithShape="1">
                <a:blip r:embed="rId3"/>
                <a:stretch>
                  <a:fillRect/>
                </a:stretch>
              </a:blipFill>
            </p:spPr>
            <p:txBody>
              <a:bodyPr/>
              <a:lstStyle/>
              <a:p>
                <a:r>
                  <a:rPr lang="de-DE">
                    <a:noFill/>
                  </a:rPr>
                  <a:t> </a:t>
                </a:r>
              </a:p>
            </p:txBody>
          </p:sp>
        </mc:Fallback>
      </mc:AlternateContent>
      <p:sp>
        <p:nvSpPr>
          <p:cNvPr id="15" name="Textfeld 14"/>
          <p:cNvSpPr txBox="1">
            <a:spLocks noChangeArrowheads="1"/>
          </p:cNvSpPr>
          <p:nvPr/>
        </p:nvSpPr>
        <p:spPr bwMode="auto">
          <a:xfrm>
            <a:off x="468313" y="2060848"/>
            <a:ext cx="302356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Verteilungsfunktion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4"/>
          <a:stretch>
            <a:fillRect/>
          </a:stretch>
        </p:blipFill>
        <p:spPr>
          <a:xfrm>
            <a:off x="472993" y="2958557"/>
            <a:ext cx="7381875" cy="2514600"/>
          </a:xfrm>
          <a:prstGeom prst="rect">
            <a:avLst/>
          </a:prstGeom>
        </p:spPr>
      </p:pic>
    </p:spTree>
    <p:extLst>
      <p:ext uri="{BB962C8B-B14F-4D97-AF65-F5344CB8AC3E}">
        <p14:creationId xmlns:p14="http://schemas.microsoft.com/office/powerpoint/2010/main" val="463738061"/>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512</a:t>
            </a:r>
            <a:endParaRPr lang="de-DE" sz="8000" b="1" dirty="0">
              <a:solidFill>
                <a:schemeClr val="tx1"/>
              </a:solidFill>
              <a:latin typeface="+mj-lt"/>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124744"/>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7.3.4 </a:t>
            </a:r>
            <a:r>
              <a:rPr lang="de-DE" sz="2000" dirty="0">
                <a:solidFill>
                  <a:srgbClr val="0070C0"/>
                </a:solidFill>
                <a:latin typeface="+mn-lt"/>
              </a:rPr>
              <a:t>●</a:t>
            </a:r>
            <a:endParaRPr lang="de-DE" sz="2000" b="1" dirty="0">
              <a:solidFill>
                <a:srgbClr val="0070C0"/>
              </a:solidFill>
              <a:latin typeface="+mn-lt"/>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3" y="1847305"/>
            <a:ext cx="7315200" cy="2990850"/>
          </a:xfrm>
          <a:prstGeom prst="rect">
            <a:avLst/>
          </a:prstGeom>
        </p:spPr>
      </p:pic>
    </p:spTree>
    <p:extLst>
      <p:ext uri="{BB962C8B-B14F-4D97-AF65-F5344CB8AC3E}">
        <p14:creationId xmlns:p14="http://schemas.microsoft.com/office/powerpoint/2010/main" val="207566703"/>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9"/>
          <p:cNvSpPr txBox="1">
            <a:spLocks noChangeArrowheads="1"/>
          </p:cNvSpPr>
          <p:nvPr/>
        </p:nvSpPr>
        <p:spPr bwMode="auto">
          <a:xfrm>
            <a:off x="466666" y="1036268"/>
            <a:ext cx="266517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Exponentialverteilung</a:t>
            </a:r>
          </a:p>
        </p:txBody>
      </p:sp>
      <p:sp>
        <p:nvSpPr>
          <p:cNvPr id="8" name="Textfeld 7"/>
          <p:cNvSpPr txBox="1">
            <a:spLocks noChangeArrowheads="1"/>
          </p:cNvSpPr>
          <p:nvPr/>
        </p:nvSpPr>
        <p:spPr bwMode="auto">
          <a:xfrm>
            <a:off x="468313" y="1628800"/>
            <a:ext cx="32395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und Definition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468463" y="2035254"/>
                <a:ext cx="8207224" cy="1323439"/>
              </a:xfrm>
              <a:prstGeom prst="rect">
                <a:avLst/>
              </a:prstGeom>
              <a:noFill/>
            </p:spPr>
            <p:txBody>
              <a:bodyPr wrap="square" rtlCol="0">
                <a:spAutoFit/>
              </a:bodyPr>
              <a:lstStyle/>
              <a:p>
                <a:pPr algn="just"/>
                <a:r>
                  <a:rPr lang="de-DE" sz="2000" dirty="0">
                    <a:latin typeface="+mn-lt"/>
                  </a:rPr>
                  <a:t>Sei </a:t>
                </a:r>
                <a:r>
                  <a:rPr lang="de-DE" sz="2000" i="1" dirty="0">
                    <a:latin typeface="+mn-lt"/>
                  </a:rPr>
                  <a:t>X</a:t>
                </a:r>
                <a:r>
                  <a:rPr lang="de-DE" sz="2000" dirty="0">
                    <a:latin typeface="+mn-lt"/>
                  </a:rPr>
                  <a:t> eine Wartezeit (auf ein bestimmte Ereignis) oder eine bestimmte Lebens-dauer (einer Person, eines Objektes). Dann kann </a:t>
                </a:r>
                <a:r>
                  <a:rPr lang="de-DE" sz="2000" i="1" dirty="0">
                    <a:latin typeface="+mn-lt"/>
                  </a:rPr>
                  <a:t>X</a:t>
                </a:r>
                <a:r>
                  <a:rPr lang="de-DE" sz="2000" dirty="0">
                    <a:latin typeface="+mn-lt"/>
                  </a:rPr>
                  <a:t> häufig über eine </a:t>
                </a:r>
                <a:r>
                  <a:rPr lang="de-DE" sz="2000" b="1" dirty="0" err="1">
                    <a:solidFill>
                      <a:srgbClr val="0070C0"/>
                    </a:solidFill>
                    <a:latin typeface="+mn-lt"/>
                  </a:rPr>
                  <a:t>Exponen-tialverteilung</a:t>
                </a:r>
                <a:r>
                  <a:rPr lang="de-DE" sz="2000" dirty="0">
                    <a:latin typeface="+mn-lt"/>
                  </a:rPr>
                  <a:t> </a:t>
                </a:r>
                <a:r>
                  <a:rPr lang="de-DE" sz="2000" b="1" dirty="0">
                    <a:solidFill>
                      <a:srgbClr val="0070C0"/>
                    </a:solidFill>
                    <a:latin typeface="+mn-lt"/>
                  </a:rPr>
                  <a:t>mit Parameter </a:t>
                </a:r>
                <a14:m>
                  <m:oMath xmlns:m="http://schemas.openxmlformats.org/officeDocument/2006/math">
                    <m:r>
                      <a:rPr lang="de-DE" sz="2000" b="1" i="1" smtClean="0">
                        <a:solidFill>
                          <a:srgbClr val="0070C0"/>
                        </a:solidFill>
                        <a:latin typeface="Cambria Math"/>
                        <a:ea typeface="Cambria Math"/>
                      </a:rPr>
                      <m:t>𝝀</m:t>
                    </m:r>
                    <m:r>
                      <a:rPr lang="de-DE" sz="2000" b="1" i="1" smtClean="0">
                        <a:solidFill>
                          <a:srgbClr val="0070C0"/>
                        </a:solidFill>
                        <a:latin typeface="Cambria Math"/>
                        <a:ea typeface="Cambria Math"/>
                      </a:rPr>
                      <m:t> </m:t>
                    </m:r>
                  </m:oMath>
                </a14:m>
                <a:r>
                  <a:rPr lang="de-DE" sz="2000" dirty="0">
                    <a:latin typeface="+mn-lt"/>
                  </a:rPr>
                  <a:t>modelliert werden. Die Dichtefunktion dieser stetigen Verteilung lautet dann</a:t>
                </a:r>
              </a:p>
            </p:txBody>
          </p:sp>
        </mc:Choice>
        <mc:Fallback xmlns="">
          <p:sp>
            <p:nvSpPr>
              <p:cNvPr id="16" name="Textfeld 15"/>
              <p:cNvSpPr txBox="1">
                <a:spLocks noRot="1" noChangeAspect="1" noMove="1" noResize="1" noEditPoints="1" noAdjustHandles="1" noChangeArrowheads="1" noChangeShapeType="1" noTextEdit="1"/>
              </p:cNvSpPr>
              <p:nvPr/>
            </p:nvSpPr>
            <p:spPr>
              <a:xfrm>
                <a:off x="468463" y="2035254"/>
                <a:ext cx="8207224" cy="1323439"/>
              </a:xfrm>
              <a:prstGeom prst="rect">
                <a:avLst/>
              </a:prstGeom>
              <a:blipFill rotWithShape="1">
                <a:blip r:embed="rId3"/>
                <a:stretch>
                  <a:fillRect l="-817" t="-2304" r="-743" b="-7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115616" y="3374124"/>
                <a:ext cx="3096343" cy="44364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m:t>
                      </m:r>
                      <m:r>
                        <a:rPr lang="de-DE" sz="2000" b="0" i="1" smtClean="0">
                          <a:solidFill>
                            <a:schemeClr val="tx1"/>
                          </a:solidFill>
                          <a:latin typeface="Cambria Math"/>
                          <a:ea typeface="Cambria Math"/>
                        </a:rPr>
                        <m:t>𝜆</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𝑒</m:t>
                          </m:r>
                        </m:e>
                        <m:sup>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𝑥</m:t>
                          </m:r>
                        </m:sup>
                      </m:sSup>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𝐼</m:t>
                          </m:r>
                        </m:e>
                        <m:sub>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m:t>
                              </m:r>
                              <m:d>
                                <m:dPr>
                                  <m:beg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m:t>
                                  </m:r>
                                </m:e>
                              </m:d>
                            </m:e>
                          </m:d>
                        </m:sub>
                      </m:sSub>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𝑥</m:t>
                          </m:r>
                        </m:e>
                      </m:d>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115616" y="3374124"/>
                <a:ext cx="3096343" cy="443648"/>
              </a:xfrm>
              <a:prstGeom prst="rect">
                <a:avLst/>
              </a:prstGeom>
              <a:blipFill rotWithShape="1">
                <a:blip r:embed="rId4"/>
                <a:stretch>
                  <a:fillRect l="-787" t="-49315" b="-13013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3707904" y="3395893"/>
                <a:ext cx="3384376" cy="400110"/>
              </a:xfrm>
              <a:prstGeom prst="rect">
                <a:avLst/>
              </a:prstGeom>
              <a:noFill/>
            </p:spPr>
            <p:txBody>
              <a:bodyPr wrap="square" rtlCol="0">
                <a:spAutoFit/>
              </a:bodyPr>
              <a:lstStyle/>
              <a:p>
                <a:pPr algn="just"/>
                <a:r>
                  <a:rPr lang="de-DE" sz="2000" dirty="0">
                    <a:latin typeface="+mn-lt"/>
                  </a:rPr>
                  <a:t>für  </a:t>
                </a:r>
                <a14:m>
                  <m:oMath xmlns:m="http://schemas.openxmlformats.org/officeDocument/2006/math">
                    <m:r>
                      <a:rPr lang="de-DE" sz="2000" i="1" smtClean="0">
                        <a:latin typeface="Cambria Math"/>
                        <a:ea typeface="Cambria Math"/>
                      </a:rPr>
                      <m:t>𝜆</m:t>
                    </m:r>
                    <m:r>
                      <a:rPr lang="de-DE" sz="2000" b="0" i="1" smtClean="0">
                        <a:latin typeface="Cambria Math"/>
                        <a:ea typeface="Cambria Math"/>
                      </a:rPr>
                      <m:t>&gt;0</m:t>
                    </m:r>
                  </m:oMath>
                </a14:m>
                <a:r>
                  <a:rPr lang="de-DE" sz="2000" dirty="0">
                    <a:latin typeface="+mn-lt"/>
                  </a:rPr>
                  <a:t>. </a:t>
                </a:r>
              </a:p>
            </p:txBody>
          </p:sp>
        </mc:Choice>
        <mc:Fallback xmlns="">
          <p:sp>
            <p:nvSpPr>
              <p:cNvPr id="21" name="Textfeld 20"/>
              <p:cNvSpPr txBox="1">
                <a:spLocks noRot="1" noChangeAspect="1" noMove="1" noResize="1" noEditPoints="1" noAdjustHandles="1" noChangeArrowheads="1" noChangeShapeType="1" noTextEdit="1"/>
              </p:cNvSpPr>
              <p:nvPr/>
            </p:nvSpPr>
            <p:spPr>
              <a:xfrm>
                <a:off x="3707904" y="3395893"/>
                <a:ext cx="3384376" cy="400110"/>
              </a:xfrm>
              <a:prstGeom prst="rect">
                <a:avLst/>
              </a:prstGeom>
              <a:blipFill rotWithShape="1">
                <a:blip r:embed="rId5"/>
                <a:stretch>
                  <a:fillRect l="-1802" t="-7576" b="-25758"/>
                </a:stretch>
              </a:blipFill>
            </p:spPr>
            <p:txBody>
              <a:bodyPr/>
              <a:lstStyle/>
              <a:p>
                <a:r>
                  <a:rPr lang="de-DE">
                    <a:noFill/>
                  </a:rPr>
                  <a:t> </a:t>
                </a:r>
              </a:p>
            </p:txBody>
          </p:sp>
        </mc:Fallback>
      </mc:AlternateContent>
      <p:sp>
        <p:nvSpPr>
          <p:cNvPr id="22" name="Textfeld 21"/>
          <p:cNvSpPr txBox="1">
            <a:spLocks noChangeArrowheads="1"/>
          </p:cNvSpPr>
          <p:nvPr/>
        </p:nvSpPr>
        <p:spPr bwMode="auto">
          <a:xfrm>
            <a:off x="466666" y="3933056"/>
            <a:ext cx="10009990"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Zusammenhang zwischen </a:t>
            </a:r>
            <a:r>
              <a:rPr lang="de-DE" sz="2000" b="1" dirty="0" err="1">
                <a:solidFill>
                  <a:srgbClr val="0070C0"/>
                </a:solidFill>
                <a:latin typeface="+mn-lt"/>
              </a:rPr>
              <a:t>Poisson</a:t>
            </a:r>
            <a:r>
              <a:rPr lang="de-DE" sz="2000" b="1" dirty="0">
                <a:solidFill>
                  <a:srgbClr val="0070C0"/>
                </a:solidFill>
                <a:latin typeface="+mn-lt"/>
              </a:rPr>
              <a:t>-Verteilung und Exponential-</a:t>
            </a:r>
          </a:p>
          <a:p>
            <a:r>
              <a:rPr lang="de-DE" sz="2000" b="1" dirty="0">
                <a:solidFill>
                  <a:srgbClr val="0070C0"/>
                </a:solidFill>
                <a:latin typeface="+mn-lt"/>
              </a:rPr>
              <a:t>    </a:t>
            </a:r>
            <a:r>
              <a:rPr lang="de-DE" sz="2000" b="1" dirty="0" err="1">
                <a:solidFill>
                  <a:srgbClr val="0070C0"/>
                </a:solidFill>
                <a:latin typeface="+mn-lt"/>
              </a:rPr>
              <a:t>verteilung</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6"/>
          <a:stretch>
            <a:fillRect/>
          </a:stretch>
        </p:blipFill>
        <p:spPr>
          <a:xfrm>
            <a:off x="466666" y="4735906"/>
            <a:ext cx="7581900" cy="1733550"/>
          </a:xfrm>
          <a:prstGeom prst="rect">
            <a:avLst/>
          </a:prstGeom>
        </p:spPr>
      </p:pic>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513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173489973"/>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514</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68312" y="980728"/>
            <a:ext cx="489577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Eigenschaft der Gedächtnislosigkeit  </a:t>
            </a:r>
            <a:r>
              <a:rPr lang="de-DE" sz="2000" dirty="0">
                <a:solidFill>
                  <a:srgbClr val="0070C0"/>
                </a:solidFill>
                <a:latin typeface="+mn-lt"/>
              </a:rPr>
              <a:t>●</a:t>
            </a:r>
            <a:endParaRPr lang="de-DE" sz="2000" b="1" dirty="0">
              <a:solidFill>
                <a:srgbClr val="0070C0"/>
              </a:solidFill>
              <a:latin typeface="+mn-lt"/>
            </a:endParaRPr>
          </a:p>
        </p:txBody>
      </p:sp>
      <p:sp>
        <p:nvSpPr>
          <p:cNvPr id="3" name="Textfeld 2"/>
          <p:cNvSpPr txBox="1"/>
          <p:nvPr/>
        </p:nvSpPr>
        <p:spPr>
          <a:xfrm>
            <a:off x="468312" y="1380838"/>
            <a:ext cx="8207376" cy="1631216"/>
          </a:xfrm>
          <a:prstGeom prst="rect">
            <a:avLst/>
          </a:prstGeom>
          <a:noFill/>
        </p:spPr>
        <p:txBody>
          <a:bodyPr wrap="square" rtlCol="0">
            <a:spAutoFit/>
          </a:bodyPr>
          <a:lstStyle/>
          <a:p>
            <a:pPr algn="just"/>
            <a:r>
              <a:rPr lang="de-DE" sz="2000" dirty="0">
                <a:latin typeface="+mn-lt"/>
              </a:rPr>
              <a:t>Eine der Exponentialverteilung innewohnende Eigenschaft ist die der sog. </a:t>
            </a:r>
            <a:r>
              <a:rPr lang="de-DE" sz="2000" b="1" dirty="0">
                <a:solidFill>
                  <a:srgbClr val="0070C0"/>
                </a:solidFill>
                <a:latin typeface="+mn-lt"/>
              </a:rPr>
              <a:t>Gedächtnislosigkeit</a:t>
            </a:r>
            <a:r>
              <a:rPr lang="de-DE" sz="2000" dirty="0">
                <a:latin typeface="+mn-lt"/>
              </a:rPr>
              <a:t>. Dabei gilt, dass für jeden Zeitpunkt </a:t>
            </a:r>
            <a:r>
              <a:rPr lang="de-DE" sz="2000" i="1" dirty="0">
                <a:latin typeface="+mn-lt"/>
              </a:rPr>
              <a:t>t</a:t>
            </a:r>
            <a:r>
              <a:rPr lang="de-DE" sz="2000" dirty="0">
                <a:latin typeface="+mn-lt"/>
              </a:rPr>
              <a:t> eine noch verblei-</a:t>
            </a:r>
            <a:r>
              <a:rPr lang="de-DE" sz="2000" dirty="0" err="1">
                <a:latin typeface="+mn-lt"/>
              </a:rPr>
              <a:t>bende</a:t>
            </a:r>
            <a:r>
              <a:rPr lang="de-DE" sz="2000" dirty="0">
                <a:latin typeface="+mn-lt"/>
              </a:rPr>
              <a:t> Wartezeit (bis zum nächsten Eintritt eines bestimmten Ereignisses) oder Lebensdauer (bis zum Verfall eines Objekts) nicht von der bereits bis </a:t>
            </a:r>
            <a:r>
              <a:rPr lang="de-DE" sz="2000" i="1" dirty="0">
                <a:latin typeface="+mn-lt"/>
              </a:rPr>
              <a:t>t</a:t>
            </a:r>
            <a:r>
              <a:rPr lang="de-DE" sz="2000" dirty="0">
                <a:latin typeface="+mn-lt"/>
              </a:rPr>
              <a:t> </a:t>
            </a:r>
            <a:r>
              <a:rPr lang="de-DE" sz="2000" dirty="0" err="1">
                <a:latin typeface="+mn-lt"/>
              </a:rPr>
              <a:t>verstri-chenen</a:t>
            </a:r>
            <a:r>
              <a:rPr lang="de-DE" sz="2000" dirty="0">
                <a:latin typeface="+mn-lt"/>
              </a:rPr>
              <a:t> Wartezeit bzw. Lebensdauer abhängt. Formal ausgedrückt:</a:t>
            </a:r>
          </a:p>
        </p:txBody>
      </p:sp>
      <mc:AlternateContent xmlns:mc="http://schemas.openxmlformats.org/markup-compatibility/2006" xmlns:a14="http://schemas.microsoft.com/office/drawing/2010/main">
        <mc:Choice Requires="a14">
          <p:sp>
            <p:nvSpPr>
              <p:cNvPr id="20" name="Textfeld 19"/>
              <p:cNvSpPr txBox="1"/>
              <p:nvPr/>
            </p:nvSpPr>
            <p:spPr>
              <a:xfrm>
                <a:off x="1121045" y="3026290"/>
                <a:ext cx="6403283" cy="41460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𝑡</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𝑠</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&gt;</m:t>
                          </m:r>
                          <m:r>
                            <a:rPr lang="de-DE" sz="2000" b="0" i="1" smtClean="0">
                              <a:solidFill>
                                <a:schemeClr val="tx1"/>
                              </a:solidFill>
                              <a:latin typeface="Cambria Math"/>
                              <a:ea typeface="Cambria Math"/>
                            </a:rPr>
                            <m:t>𝑡</m:t>
                          </m:r>
                        </m:e>
                      </m:d>
                      <m:r>
                        <a:rPr lang="de-DE" sz="2000" b="0" i="1" smtClean="0">
                          <a:solidFill>
                            <a:schemeClr val="tx1"/>
                          </a:solidFill>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ea typeface="Cambria Math"/>
                            </a:rPr>
                            <m:t>≤</m:t>
                          </m:r>
                          <m:r>
                            <a:rPr lang="de-DE" sz="2000" i="1">
                              <a:latin typeface="Cambria Math"/>
                              <a:ea typeface="Cambria Math"/>
                            </a:rPr>
                            <m:t>𝑠</m:t>
                          </m:r>
                        </m:e>
                      </m:d>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121045" y="3026290"/>
                <a:ext cx="6403283" cy="414601"/>
              </a:xfrm>
              <a:prstGeom prst="rect">
                <a:avLst/>
              </a:prstGeom>
              <a:blipFill rotWithShape="1">
                <a:blip r:embed="rId3"/>
                <a:stretch>
                  <a:fillRect b="-1323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4788024" y="3033535"/>
                <a:ext cx="2234668" cy="400110"/>
              </a:xfrm>
              <a:prstGeom prst="rect">
                <a:avLst/>
              </a:prstGeom>
              <a:noFill/>
            </p:spPr>
            <p:txBody>
              <a:bodyPr wrap="square" rtlCol="0">
                <a:spAutoFit/>
              </a:bodyPr>
              <a:lstStyle/>
              <a:p>
                <a:pPr algn="just"/>
                <a:r>
                  <a:rPr lang="de-DE" sz="2000" dirty="0">
                    <a:latin typeface="+mn-lt"/>
                  </a:rPr>
                  <a:t>für  </a:t>
                </a:r>
                <a14:m>
                  <m:oMath xmlns:m="http://schemas.openxmlformats.org/officeDocument/2006/math">
                    <m:r>
                      <a:rPr lang="de-DE" sz="2000" b="0" i="1" smtClean="0">
                        <a:latin typeface="Cambria Math"/>
                        <a:ea typeface="Cambria Math"/>
                      </a:rPr>
                      <m:t>𝑡</m:t>
                    </m:r>
                    <m:r>
                      <a:rPr lang="de-DE" sz="2000" b="0" i="1" smtClean="0">
                        <a:latin typeface="Cambria Math"/>
                        <a:ea typeface="Cambria Math"/>
                      </a:rPr>
                      <m:t>,</m:t>
                    </m:r>
                    <m:r>
                      <a:rPr lang="de-DE" sz="2000" b="0" i="1" smtClean="0">
                        <a:latin typeface="Cambria Math"/>
                        <a:ea typeface="Cambria Math"/>
                      </a:rPr>
                      <m:t>𝑠</m:t>
                    </m:r>
                    <m:r>
                      <a:rPr lang="de-DE" sz="2000" i="1">
                        <a:latin typeface="Cambria Math"/>
                        <a:ea typeface="Cambria Math"/>
                      </a:rPr>
                      <m:t>∈</m:t>
                    </m:r>
                    <m:d>
                      <m:dPr>
                        <m:begChr m:val="["/>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0,</m:t>
                        </m:r>
                        <m:d>
                          <m:dPr>
                            <m:begChr m:val=""/>
                            <m:ctrlPr>
                              <a:rPr lang="de-DE" sz="2000" b="0" i="1" smtClean="0">
                                <a:latin typeface="Cambria Math" panose="02040503050406030204" pitchFamily="18" charset="0"/>
                                <a:ea typeface="Cambria Math"/>
                              </a:rPr>
                            </m:ctrlPr>
                          </m:dPr>
                          <m:e>
                            <m:r>
                              <a:rPr lang="de-DE" sz="2000" b="0" i="1" smtClean="0">
                                <a:latin typeface="Cambria Math"/>
                                <a:ea typeface="Cambria Math"/>
                              </a:rPr>
                              <m:t>∞</m:t>
                            </m:r>
                          </m:e>
                        </m:d>
                      </m:e>
                    </m:d>
                  </m:oMath>
                </a14:m>
                <a:r>
                  <a:rPr lang="de-DE" sz="2000" dirty="0">
                    <a:latin typeface="+mn-lt"/>
                  </a:rPr>
                  <a:t>. </a:t>
                </a:r>
              </a:p>
            </p:txBody>
          </p:sp>
        </mc:Choice>
        <mc:Fallback xmlns="">
          <p:sp>
            <p:nvSpPr>
              <p:cNvPr id="21" name="Textfeld 20"/>
              <p:cNvSpPr txBox="1">
                <a:spLocks noRot="1" noChangeAspect="1" noMove="1" noResize="1" noEditPoints="1" noAdjustHandles="1" noChangeArrowheads="1" noChangeShapeType="1" noTextEdit="1"/>
              </p:cNvSpPr>
              <p:nvPr/>
            </p:nvSpPr>
            <p:spPr>
              <a:xfrm>
                <a:off x="4788024" y="3033535"/>
                <a:ext cx="2234668" cy="400110"/>
              </a:xfrm>
              <a:prstGeom prst="rect">
                <a:avLst/>
              </a:prstGeom>
              <a:blipFill rotWithShape="1">
                <a:blip r:embed="rId4"/>
                <a:stretch>
                  <a:fillRect l="-2725" t="-126154" r="-12262" b="-195385"/>
                </a:stretch>
              </a:blipFill>
            </p:spPr>
            <p:txBody>
              <a:bodyPr/>
              <a:lstStyle/>
              <a:p>
                <a:r>
                  <a:rPr lang="de-DE">
                    <a:noFill/>
                  </a:rPr>
                  <a:t> </a:t>
                </a:r>
              </a:p>
            </p:txBody>
          </p:sp>
        </mc:Fallback>
      </mc:AlternateContent>
      <p:sp>
        <p:nvSpPr>
          <p:cNvPr id="22" name="Textfeld 21"/>
          <p:cNvSpPr txBox="1"/>
          <p:nvPr/>
        </p:nvSpPr>
        <p:spPr>
          <a:xfrm>
            <a:off x="468313" y="3453673"/>
            <a:ext cx="1295375" cy="400110"/>
          </a:xfrm>
          <a:prstGeom prst="rect">
            <a:avLst/>
          </a:prstGeom>
          <a:noFill/>
        </p:spPr>
        <p:txBody>
          <a:bodyPr wrap="square" rtlCol="0">
            <a:spAutoFit/>
          </a:bodyPr>
          <a:lstStyle/>
          <a:p>
            <a:pPr algn="just"/>
            <a:r>
              <a:rPr lang="de-DE" sz="2000" dirty="0">
                <a:latin typeface="+mn-lt"/>
              </a:rPr>
              <a:t>Beispiel:</a:t>
            </a:r>
          </a:p>
        </p:txBody>
      </p:sp>
      <mc:AlternateContent xmlns:mc="http://schemas.openxmlformats.org/markup-compatibility/2006" xmlns:a14="http://schemas.microsoft.com/office/drawing/2010/main">
        <mc:Choice Requires="a14">
          <p:sp>
            <p:nvSpPr>
              <p:cNvPr id="23" name="Textfeld 22"/>
              <p:cNvSpPr txBox="1"/>
              <p:nvPr/>
            </p:nvSpPr>
            <p:spPr>
              <a:xfrm>
                <a:off x="1116001" y="3876340"/>
                <a:ext cx="3888048" cy="41460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≤2|</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&gt;1</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ea typeface="Cambria Math"/>
                            </a:rPr>
                            <m:t>≤</m:t>
                          </m:r>
                          <m:r>
                            <a:rPr lang="de-DE" sz="2000" b="0" i="1" smtClean="0">
                              <a:solidFill>
                                <a:schemeClr val="tx1"/>
                              </a:solidFill>
                              <a:latin typeface="Cambria Math"/>
                              <a:ea typeface="Cambria Math"/>
                            </a:rPr>
                            <m:t>1</m:t>
                          </m:r>
                        </m:e>
                      </m:d>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116001" y="3876340"/>
                <a:ext cx="3888048" cy="414601"/>
              </a:xfrm>
              <a:prstGeom prst="rect">
                <a:avLst/>
              </a:prstGeom>
              <a:blipFill rotWithShape="1">
                <a:blip r:embed="rId5"/>
                <a:stretch>
                  <a:fillRect b="-1323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146581" y="4306525"/>
                <a:ext cx="3450955" cy="41460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≤4|</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&gt;3</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ea typeface="Cambria Math"/>
                            </a:rPr>
                            <m:t>≤</m:t>
                          </m:r>
                          <m:r>
                            <a:rPr lang="de-DE" sz="2000" b="0" i="1" smtClean="0">
                              <a:solidFill>
                                <a:schemeClr val="tx1"/>
                              </a:solidFill>
                              <a:latin typeface="Cambria Math"/>
                              <a:ea typeface="Cambria Math"/>
                            </a:rPr>
                            <m:t>1</m:t>
                          </m:r>
                        </m:e>
                      </m:d>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146581" y="4306525"/>
                <a:ext cx="3450955" cy="414601"/>
              </a:xfrm>
              <a:prstGeom prst="rect">
                <a:avLst/>
              </a:prstGeom>
              <a:blipFill rotWithShape="1">
                <a:blip r:embed="rId6"/>
                <a:stretch>
                  <a:fillRect b="-1323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146581" y="4721126"/>
                <a:ext cx="500959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≤28.5|</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&gt;27.5</m:t>
                          </m:r>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𝑋</m:t>
                          </m:r>
                          <m:r>
                            <a:rPr lang="de-DE" sz="2000" i="1">
                              <a:solidFill>
                                <a:schemeClr val="tx1"/>
                              </a:solidFill>
                              <a:latin typeface="Cambria Math"/>
                              <a:ea typeface="Cambria Math"/>
                            </a:rPr>
                            <m:t>≤</m:t>
                          </m:r>
                          <m:r>
                            <a:rPr lang="de-DE" sz="2000" b="0" i="1" smtClean="0">
                              <a:solidFill>
                                <a:schemeClr val="tx1"/>
                              </a:solidFill>
                              <a:latin typeface="Cambria Math"/>
                              <a:ea typeface="Cambria Math"/>
                            </a:rPr>
                            <m:t>1</m:t>
                          </m:r>
                        </m:e>
                      </m:d>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146581" y="4721126"/>
                <a:ext cx="5009595" cy="400110"/>
              </a:xfrm>
              <a:prstGeom prst="rect">
                <a:avLst/>
              </a:prstGeom>
              <a:blipFill rotWithShape="1">
                <a:blip r:embed="rId7"/>
                <a:stretch>
                  <a:fillRect b="-16667"/>
                </a:stretch>
              </a:blipFill>
            </p:spPr>
            <p:txBody>
              <a:bodyPr/>
              <a:lstStyle/>
              <a:p>
                <a:r>
                  <a:rPr lang="de-DE">
                    <a:noFill/>
                  </a:rPr>
                  <a:t> </a:t>
                </a:r>
              </a:p>
            </p:txBody>
          </p:sp>
        </mc:Fallback>
      </mc:AlternateContent>
      <p:sp>
        <p:nvSpPr>
          <p:cNvPr id="26" name="Textfeld 25"/>
          <p:cNvSpPr txBox="1"/>
          <p:nvPr/>
        </p:nvSpPr>
        <p:spPr>
          <a:xfrm>
            <a:off x="758764" y="5151831"/>
            <a:ext cx="6651795" cy="1323439"/>
          </a:xfrm>
          <a:prstGeom prst="rect">
            <a:avLst/>
          </a:prstGeom>
          <a:noFill/>
        </p:spPr>
        <p:txBody>
          <a:bodyPr wrap="square" rtlCol="0">
            <a:spAutoFit/>
          </a:bodyPr>
          <a:lstStyle/>
          <a:p>
            <a:pPr algn="just"/>
            <a:r>
              <a:rPr lang="de-DE" sz="2000" dirty="0">
                <a:latin typeface="+mn-lt"/>
              </a:rPr>
              <a:t>Die Wahrscheinlichkeit eine weitere Minute zu warten, wenn </a:t>
            </a:r>
          </a:p>
          <a:p>
            <a:pPr algn="just"/>
            <a:r>
              <a:rPr lang="de-DE" sz="2000" dirty="0">
                <a:latin typeface="+mn-lt"/>
              </a:rPr>
              <a:t>bereits 1, 3 oder 27.5 Minuten verstrichen sind, ist gleich der</a:t>
            </a:r>
          </a:p>
          <a:p>
            <a:pPr algn="just"/>
            <a:r>
              <a:rPr lang="de-DE" sz="2000" dirty="0">
                <a:latin typeface="+mn-lt"/>
              </a:rPr>
              <a:t>Wahrscheinlichkeit überhaupt höchstens 1 Minute warten zu </a:t>
            </a:r>
          </a:p>
          <a:p>
            <a:pPr algn="just"/>
            <a:r>
              <a:rPr lang="de-DE" sz="2000" dirty="0">
                <a:latin typeface="+mn-lt"/>
              </a:rPr>
              <a:t>müssen.</a:t>
            </a:r>
          </a:p>
        </p:txBody>
      </p:sp>
    </p:spTree>
    <p:extLst>
      <p:ext uri="{BB962C8B-B14F-4D97-AF65-F5344CB8AC3E}">
        <p14:creationId xmlns:p14="http://schemas.microsoft.com/office/powerpoint/2010/main" val="3671407593"/>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515</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980728"/>
            <a:ext cx="761917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Exponentialverteilung bei unterschiedlichen Parameterwerten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8311" y="4509120"/>
            <a:ext cx="73440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 und Varianz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929913" y="5445224"/>
                <a:ext cx="6695975" cy="76803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e>
                      </m:d>
                      <m:r>
                        <a:rPr lang="de-DE" sz="2000" b="0" i="1" smtClean="0">
                          <a:solidFill>
                            <a:schemeClr val="tx1"/>
                          </a:solidFill>
                          <a:latin typeface="Cambria Math"/>
                        </a:rPr>
                        <m:t>=</m:t>
                      </m:r>
                      <m:nary>
                        <m:naryPr>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0</m:t>
                          </m:r>
                        </m:sub>
                        <m:sup>
                          <m:r>
                            <a:rPr lang="de-DE" sz="2000" b="0" i="1" smtClean="0">
                              <a:solidFill>
                                <a:schemeClr val="tx1"/>
                              </a:solidFill>
                              <a:latin typeface="Cambria Math"/>
                              <a:ea typeface="Cambria Math"/>
                            </a:rPr>
                            <m:t>∞</m:t>
                          </m:r>
                        </m:sup>
                        <m:e>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𝑥</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𝑒</m:t>
                              </m:r>
                            </m:e>
                            <m:sup>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𝑥</m:t>
                              </m:r>
                            </m:sup>
                          </m:sSup>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𝑑𝑥</m:t>
                          </m:r>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ea typeface="Cambria Math"/>
                            </a:rPr>
                            <m:t>𝜆</m:t>
                          </m:r>
                        </m:den>
                      </m:f>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929913" y="5445224"/>
                <a:ext cx="6695975" cy="768031"/>
              </a:xfrm>
              <a:prstGeom prst="rect">
                <a:avLst/>
              </a:prstGeom>
              <a:blipFill rotWithShape="1">
                <a:blip r:embed="rId4"/>
                <a:stretch>
                  <a:fillRect/>
                </a:stretch>
              </a:blipFill>
            </p:spPr>
            <p:txBody>
              <a:bodyPr/>
              <a:lstStyle/>
              <a:p>
                <a:r>
                  <a:rPr lang="de-DE">
                    <a:noFill/>
                  </a:rPr>
                  <a:t> </a:t>
                </a:r>
              </a:p>
            </p:txBody>
          </p:sp>
        </mc:Fallback>
      </mc:AlternateContent>
      <p:sp>
        <p:nvSpPr>
          <p:cNvPr id="12" name="Textfeld 11"/>
          <p:cNvSpPr txBox="1"/>
          <p:nvPr/>
        </p:nvSpPr>
        <p:spPr>
          <a:xfrm>
            <a:off x="468311" y="4972483"/>
            <a:ext cx="8161338" cy="400110"/>
          </a:xfrm>
          <a:prstGeom prst="rect">
            <a:avLst/>
          </a:prstGeom>
          <a:noFill/>
        </p:spPr>
        <p:txBody>
          <a:bodyPr wrap="square" rtlCol="0">
            <a:spAutoFit/>
          </a:bodyPr>
          <a:lstStyle/>
          <a:p>
            <a:pPr algn="just"/>
            <a:r>
              <a:rPr lang="de-DE" sz="2000" dirty="0">
                <a:latin typeface="+mn-lt"/>
              </a:rPr>
              <a:t>Für </a:t>
            </a:r>
            <a:r>
              <a:rPr lang="de-DE" sz="2000" i="1" dirty="0">
                <a:latin typeface="+mn-lt"/>
              </a:rPr>
              <a:t>X</a:t>
            </a:r>
            <a:r>
              <a:rPr lang="de-DE" sz="2000" dirty="0">
                <a:latin typeface="+mn-lt"/>
              </a:rPr>
              <a:t> ~ </a:t>
            </a:r>
            <a:r>
              <a:rPr lang="de-DE" sz="2000" i="1" dirty="0" err="1">
                <a:latin typeface="+mn-lt"/>
              </a:rPr>
              <a:t>Exp</a:t>
            </a:r>
            <a:r>
              <a:rPr lang="de-DE" sz="2000" dirty="0">
                <a:latin typeface="+mn-lt"/>
              </a:rPr>
              <a:t>(</a:t>
            </a:r>
            <a:r>
              <a:rPr lang="de-DE" sz="2000" i="1" dirty="0">
                <a:latin typeface="+mn-lt"/>
                <a:sym typeface="Symbol"/>
              </a:rPr>
              <a:t></a:t>
            </a:r>
            <a:r>
              <a:rPr lang="de-DE" sz="2000" dirty="0">
                <a:latin typeface="+mn-lt"/>
                <a:sym typeface="Symbol"/>
              </a:rPr>
              <a:t>) kann dann mit etwas Aufwand gezeigt werden</a:t>
            </a:r>
            <a:endParaRPr lang="de-DE" sz="2000" dirty="0">
              <a:latin typeface="+mn-lt"/>
            </a:endParaRPr>
          </a:p>
        </p:txBody>
      </p:sp>
      <p:pic>
        <p:nvPicPr>
          <p:cNvPr id="2" name="Grafik 1"/>
          <p:cNvPicPr>
            <a:picLocks noChangeAspect="1"/>
          </p:cNvPicPr>
          <p:nvPr/>
        </p:nvPicPr>
        <p:blipFill>
          <a:blip r:embed="rId5"/>
          <a:stretch>
            <a:fillRect/>
          </a:stretch>
        </p:blipFill>
        <p:spPr>
          <a:xfrm>
            <a:off x="468311" y="1524615"/>
            <a:ext cx="6715125" cy="2752725"/>
          </a:xfrm>
          <a:prstGeom prst="rect">
            <a:avLst/>
          </a:prstGeom>
        </p:spPr>
      </p:pic>
    </p:spTree>
    <p:extLst>
      <p:ext uri="{BB962C8B-B14F-4D97-AF65-F5344CB8AC3E}">
        <p14:creationId xmlns:p14="http://schemas.microsoft.com/office/powerpoint/2010/main" val="1380758633"/>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516</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3" y="4791304"/>
            <a:ext cx="309557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Verteilungsfunktion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827585" y="1124744"/>
                <a:ext cx="4392488" cy="76803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𝑋</m:t>
                              </m:r>
                            </m:e>
                            <m:sup>
                              <m:r>
                                <a:rPr lang="de-DE" sz="2000" b="0" i="1" smtClean="0">
                                  <a:solidFill>
                                    <a:schemeClr val="tx1"/>
                                  </a:solidFill>
                                  <a:latin typeface="Cambria Math"/>
                                </a:rPr>
                                <m:t>2</m:t>
                              </m:r>
                            </m:sup>
                          </m:sSup>
                        </m:e>
                      </m:d>
                      <m:r>
                        <a:rPr lang="de-DE" sz="2000" b="0" i="1" smtClean="0">
                          <a:solidFill>
                            <a:schemeClr val="tx1"/>
                          </a:solidFill>
                          <a:latin typeface="Cambria Math"/>
                        </a:rPr>
                        <m:t>=</m:t>
                      </m:r>
                      <m:nary>
                        <m:naryPr>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0</m:t>
                          </m:r>
                        </m:sub>
                        <m:sup>
                          <m:r>
                            <a:rPr lang="de-DE" sz="2000" b="0" i="1" smtClean="0">
                              <a:solidFill>
                                <a:schemeClr val="tx1"/>
                              </a:solidFill>
                              <a:latin typeface="Cambria Math"/>
                              <a:ea typeface="Cambria Math"/>
                            </a:rPr>
                            <m:t>∞</m:t>
                          </m:r>
                        </m:sup>
                        <m:e>
                          <m:r>
                            <a:rPr lang="de-DE" sz="2000" b="0" i="1" smtClean="0">
                              <a:solidFill>
                                <a:schemeClr val="tx1"/>
                              </a:solidFill>
                              <a:latin typeface="Cambria Math"/>
                              <a:ea typeface="Cambria Math"/>
                            </a:rPr>
                            <m:t>𝜆</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𝑥</m:t>
                              </m:r>
                            </m:e>
                            <m:sup>
                              <m:r>
                                <a:rPr lang="de-DE" sz="2000" b="0" i="1" smtClean="0">
                                  <a:solidFill>
                                    <a:schemeClr val="tx1"/>
                                  </a:solidFill>
                                  <a:latin typeface="Cambria Math"/>
                                  <a:ea typeface="Cambria Math"/>
                                </a:rPr>
                                <m:t>2</m:t>
                              </m:r>
                            </m:sup>
                          </m:sSup>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𝑒</m:t>
                              </m:r>
                            </m:e>
                            <m:sup>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𝑥</m:t>
                              </m:r>
                            </m:sup>
                          </m:sSup>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𝑑𝑥</m:t>
                          </m:r>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num>
                        <m:den>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𝜆</m:t>
                              </m:r>
                            </m:e>
                            <m:sup>
                              <m:r>
                                <a:rPr lang="de-DE" sz="2000" b="0" i="1" smtClean="0">
                                  <a:solidFill>
                                    <a:schemeClr val="tx1"/>
                                  </a:solidFill>
                                  <a:latin typeface="Cambria Math"/>
                                </a:rPr>
                                <m:t>2</m:t>
                              </m:r>
                            </m:sup>
                          </m:sSup>
                        </m:den>
                      </m:f>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827585" y="1124744"/>
                <a:ext cx="4392488" cy="768031"/>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68311" y="5332789"/>
                <a:ext cx="5759873" cy="400110"/>
              </a:xfrm>
              <a:prstGeom prst="rect">
                <a:avLst/>
              </a:prstGeom>
              <a:noFill/>
            </p:spPr>
            <p:txBody>
              <a:bodyPr wrap="square" rtlCol="0">
                <a:spAutoFit/>
              </a:bodyPr>
              <a:lstStyle/>
              <a:p>
                <a:pPr algn="just"/>
                <a:r>
                  <a:rPr lang="de-DE" sz="2000" dirty="0">
                    <a:latin typeface="+mn-lt"/>
                  </a:rPr>
                  <a:t>Vgl. </a:t>
                </a:r>
                <a:r>
                  <a:rPr lang="de-DE" sz="2000">
                    <a:latin typeface="+mn-lt"/>
                  </a:rPr>
                  <a:t>Folie 354 </a:t>
                </a:r>
                <a:r>
                  <a:rPr lang="de-DE" sz="2000" dirty="0">
                    <a:latin typeface="+mn-lt"/>
                  </a:rPr>
                  <a:t>(Beispiel S1-b) speziell für </a:t>
                </a:r>
                <a14:m>
                  <m:oMath xmlns:m="http://schemas.openxmlformats.org/officeDocument/2006/math">
                    <m:r>
                      <a:rPr lang="de-DE" sz="2000" i="1">
                        <a:latin typeface="Cambria Math"/>
                        <a:ea typeface="Cambria Math"/>
                      </a:rPr>
                      <m:t>𝜆</m:t>
                    </m:r>
                    <m:r>
                      <a:rPr lang="de-DE" sz="2000" b="0" i="1" smtClean="0">
                        <a:latin typeface="Cambria Math"/>
                        <a:ea typeface="Cambria Math"/>
                      </a:rPr>
                      <m:t>=0.05 </m:t>
                    </m:r>
                  </m:oMath>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68311" y="5332789"/>
                <a:ext cx="5759873" cy="400110"/>
              </a:xfrm>
              <a:prstGeom prst="rect">
                <a:avLst/>
              </a:prstGeom>
              <a:blipFill>
                <a:blip r:embed="rId5"/>
                <a:stretch>
                  <a:fillRect l="-1164" t="-9231" b="-27692"/>
                </a:stretch>
              </a:blipFill>
            </p:spPr>
            <p:txBody>
              <a:bodyPr/>
              <a:lstStyle/>
              <a:p>
                <a:r>
                  <a:rPr lang="en-US">
                    <a:noFill/>
                  </a:rPr>
                  <a:t> </a:t>
                </a:r>
              </a:p>
            </p:txBody>
          </p:sp>
        </mc:Fallback>
      </mc:AlternateContent>
      <p:sp>
        <p:nvSpPr>
          <p:cNvPr id="13" name="Textfeld 12"/>
          <p:cNvSpPr txBox="1"/>
          <p:nvPr/>
        </p:nvSpPr>
        <p:spPr>
          <a:xfrm>
            <a:off x="468310" y="5836048"/>
            <a:ext cx="5759873" cy="400110"/>
          </a:xfrm>
          <a:prstGeom prst="rect">
            <a:avLst/>
          </a:prstGeom>
          <a:noFill/>
        </p:spPr>
        <p:txBody>
          <a:bodyPr wrap="square" rtlCol="0">
            <a:spAutoFit/>
          </a:bodyPr>
          <a:lstStyle/>
          <a:p>
            <a:pPr algn="just"/>
            <a:r>
              <a:rPr lang="de-DE" sz="2000" dirty="0">
                <a:latin typeface="+mn-lt"/>
              </a:rPr>
              <a:t>Allgemeine Lösung:</a:t>
            </a:r>
          </a:p>
        </p:txBody>
      </p:sp>
      <mc:AlternateContent xmlns:mc="http://schemas.openxmlformats.org/markup-compatibility/2006" xmlns:a14="http://schemas.microsoft.com/office/drawing/2010/main">
        <mc:Choice Requires="a14">
          <p:sp>
            <p:nvSpPr>
              <p:cNvPr id="14" name="Textfeld 13"/>
              <p:cNvSpPr txBox="1"/>
              <p:nvPr/>
            </p:nvSpPr>
            <p:spPr>
              <a:xfrm>
                <a:off x="2789802" y="5814022"/>
                <a:ext cx="3564395" cy="4441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𝐹</m:t>
                          </m:r>
                        </m:e>
                        <m:sub>
                          <m:r>
                            <a:rPr lang="de-DE" sz="2000" b="0" i="1" smtClean="0">
                              <a:solidFill>
                                <a:schemeClr val="tx1"/>
                              </a:solidFill>
                              <a:latin typeface="Cambria Math"/>
                            </a:rPr>
                            <m:t>𝑋</m:t>
                          </m:r>
                        </m:sub>
                      </m:sSub>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𝑒</m:t>
                              </m:r>
                            </m:e>
                            <m:sup>
                              <m:r>
                                <a:rPr lang="de-DE" sz="2000" b="0" i="1" smtClean="0">
                                  <a:solidFill>
                                    <a:schemeClr val="tx1"/>
                                  </a:solidFill>
                                  <a:latin typeface="Cambria Math"/>
                                </a:rPr>
                                <m:t>−</m:t>
                              </m:r>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𝑥</m:t>
                              </m:r>
                            </m:sup>
                          </m:sSup>
                        </m:e>
                      </m:d>
                      <m:sSub>
                        <m:sSubPr>
                          <m:ctrlPr>
                            <a:rPr lang="de-DE" sz="2000" i="1">
                              <a:latin typeface="Cambria Math" panose="02040503050406030204" pitchFamily="18" charset="0"/>
                              <a:ea typeface="Cambria Math"/>
                            </a:rPr>
                          </m:ctrlPr>
                        </m:sSubPr>
                        <m:e>
                          <m:r>
                            <a:rPr lang="de-DE" sz="2000" i="1">
                              <a:latin typeface="Cambria Math"/>
                              <a:ea typeface="Cambria Math"/>
                            </a:rPr>
                            <m:t>𝐼</m:t>
                          </m:r>
                        </m:e>
                        <m:sub>
                          <m:d>
                            <m:dPr>
                              <m:begChr m:val="["/>
                              <m:endChr m:val=""/>
                              <m:ctrlPr>
                                <a:rPr lang="de-DE" sz="2000" i="1">
                                  <a:latin typeface="Cambria Math" panose="02040503050406030204" pitchFamily="18" charset="0"/>
                                  <a:ea typeface="Cambria Math"/>
                                </a:rPr>
                              </m:ctrlPr>
                            </m:dPr>
                            <m:e>
                              <m:r>
                                <a:rPr lang="de-DE" sz="2000" i="1">
                                  <a:latin typeface="Cambria Math"/>
                                  <a:ea typeface="Cambria Math"/>
                                </a:rPr>
                                <m:t>0,</m:t>
                              </m:r>
                              <m:d>
                                <m:dPr>
                                  <m:begChr m:val=""/>
                                  <m:ctrlPr>
                                    <a:rPr lang="de-DE" sz="2000" i="1">
                                      <a:latin typeface="Cambria Math" panose="02040503050406030204" pitchFamily="18" charset="0"/>
                                      <a:ea typeface="Cambria Math"/>
                                    </a:rPr>
                                  </m:ctrlPr>
                                </m:dPr>
                                <m:e>
                                  <m:r>
                                    <a:rPr lang="de-DE" sz="2000" i="1">
                                      <a:latin typeface="Cambria Math"/>
                                      <a:ea typeface="Cambria Math"/>
                                    </a:rPr>
                                    <m:t>∞</m:t>
                                  </m:r>
                                </m:e>
                              </m:d>
                            </m:e>
                          </m:d>
                        </m:sub>
                      </m:sSub>
                      <m:d>
                        <m:dPr>
                          <m:ctrlPr>
                            <a:rPr lang="de-DE" sz="2000" i="1">
                              <a:latin typeface="Cambria Math" panose="02040503050406030204" pitchFamily="18" charset="0"/>
                              <a:ea typeface="Cambria Math"/>
                            </a:rPr>
                          </m:ctrlPr>
                        </m:dPr>
                        <m:e>
                          <m:r>
                            <a:rPr lang="de-DE" sz="2000" i="1">
                              <a:latin typeface="Cambria Math"/>
                              <a:ea typeface="Cambria Math"/>
                            </a:rPr>
                            <m:t>𝑥</m:t>
                          </m:r>
                        </m:e>
                      </m:d>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789802" y="5814022"/>
                <a:ext cx="3564395" cy="444161"/>
              </a:xfrm>
              <a:prstGeom prst="rect">
                <a:avLst/>
              </a:prstGeom>
              <a:blipFill rotWithShape="1">
                <a:blip r:embed="rId6"/>
                <a:stretch>
                  <a:fillRect t="-49315" b="-130137"/>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468310" y="1958625"/>
            <a:ext cx="7581900" cy="2647950"/>
          </a:xfrm>
          <a:prstGeom prst="rect">
            <a:avLst/>
          </a:prstGeom>
        </p:spPr>
      </p:pic>
    </p:spTree>
    <p:extLst>
      <p:ext uri="{BB962C8B-B14F-4D97-AF65-F5344CB8AC3E}">
        <p14:creationId xmlns:p14="http://schemas.microsoft.com/office/powerpoint/2010/main" val="393297150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084674"/>
            <a:ext cx="179943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Deutung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3" y="1664564"/>
            <a:ext cx="439171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Für Vergleichszwecke geeignet </a:t>
            </a:r>
            <a:r>
              <a:rPr lang="de-DE" sz="2000" dirty="0">
                <a:solidFill>
                  <a:srgbClr val="0070C0"/>
                </a:solidFill>
                <a:latin typeface="+mn-lt"/>
              </a:rPr>
              <a:t>●</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49</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2326958"/>
            <a:ext cx="7382024" cy="3517555"/>
          </a:xfrm>
          <a:prstGeom prst="rect">
            <a:avLst/>
          </a:prstGeom>
        </p:spPr>
      </p:pic>
    </p:spTree>
    <p:extLst>
      <p:ext uri="{BB962C8B-B14F-4D97-AF65-F5344CB8AC3E}">
        <p14:creationId xmlns:p14="http://schemas.microsoft.com/office/powerpoint/2010/main" val="3611593217"/>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517</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124744"/>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7.3.5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3" y="1628800"/>
            <a:ext cx="8207375" cy="3785652"/>
          </a:xfrm>
          <a:prstGeom prst="rect">
            <a:avLst/>
          </a:prstGeom>
          <a:noFill/>
        </p:spPr>
        <p:txBody>
          <a:bodyPr wrap="square" rtlCol="0">
            <a:spAutoFit/>
          </a:bodyPr>
          <a:lstStyle/>
          <a:p>
            <a:pPr algn="just"/>
            <a:r>
              <a:rPr lang="de-DE" sz="2000" dirty="0">
                <a:latin typeface="+mn-lt"/>
              </a:rPr>
              <a:t>Beispiel 1</a:t>
            </a:r>
          </a:p>
          <a:p>
            <a:pPr algn="just"/>
            <a:r>
              <a:rPr lang="de-DE" sz="2000" dirty="0">
                <a:latin typeface="+mn-lt"/>
              </a:rPr>
              <a:t>Betrachten wir nochmals Beispiel S1-b (</a:t>
            </a:r>
            <a:r>
              <a:rPr lang="de-DE" sz="2000">
                <a:latin typeface="+mn-lt"/>
              </a:rPr>
              <a:t>Folie 347), </a:t>
            </a:r>
            <a:r>
              <a:rPr lang="de-DE" sz="2000" dirty="0">
                <a:latin typeface="+mn-lt"/>
              </a:rPr>
              <a:t>in dem es um die Warte-zeit zwischen aufeinanderfolgenden Notrufen ging. Die betreffende Wartezeit in Minuten wurde als </a:t>
            </a:r>
            <a:r>
              <a:rPr lang="de-DE" sz="2000" i="1" dirty="0" err="1">
                <a:latin typeface="+mn-lt"/>
              </a:rPr>
              <a:t>Exp</a:t>
            </a:r>
            <a:r>
              <a:rPr lang="de-DE" sz="2000" dirty="0">
                <a:latin typeface="+mn-lt"/>
              </a:rPr>
              <a:t>(0.05)-verteilt angenommen. Über den Zusammen-hang zwischen </a:t>
            </a:r>
            <a:r>
              <a:rPr lang="de-DE" sz="2000" dirty="0" err="1">
                <a:latin typeface="+mn-lt"/>
              </a:rPr>
              <a:t>Poisson</a:t>
            </a:r>
            <a:r>
              <a:rPr lang="de-DE" sz="2000" dirty="0">
                <a:latin typeface="+mn-lt"/>
              </a:rPr>
              <a:t>-Verteilung und Exponentialverteilung korrespondiert das Beispiel direkt mit Beispiel D1-b, in dem es um die Anzahl eingehender Notrufe an einem Rettungswagen-Stützpunkt während einer Stunde geht. Diese wurde als </a:t>
            </a:r>
            <a:r>
              <a:rPr lang="de-DE" sz="2000" i="1" dirty="0">
                <a:latin typeface="+mn-lt"/>
              </a:rPr>
              <a:t>Po</a:t>
            </a:r>
            <a:r>
              <a:rPr lang="de-DE" sz="2000" dirty="0">
                <a:latin typeface="+mn-lt"/>
              </a:rPr>
              <a:t>(3)-verteilt angenommen. Insofern erscheint eine </a:t>
            </a:r>
            <a:r>
              <a:rPr lang="de-DE" sz="2000" dirty="0" err="1">
                <a:latin typeface="+mn-lt"/>
              </a:rPr>
              <a:t>Modellie-rung</a:t>
            </a:r>
            <a:r>
              <a:rPr lang="de-DE" sz="2000" dirty="0">
                <a:latin typeface="+mn-lt"/>
              </a:rPr>
              <a:t> der Wartezeit zwischen zwei Notrufen mit einer Exponentialverteilung dann adäquat, falls eine Modellierung der Anzahl während einer Stunde mit einer </a:t>
            </a:r>
            <a:r>
              <a:rPr lang="de-DE" sz="2000" dirty="0" err="1">
                <a:latin typeface="+mn-lt"/>
              </a:rPr>
              <a:t>Poisson</a:t>
            </a:r>
            <a:r>
              <a:rPr lang="de-DE" sz="2000" dirty="0">
                <a:latin typeface="+mn-lt"/>
              </a:rPr>
              <a:t>-Verteilung adäquat erscheint. Außerdem kann zusätzlich die Eigenschaft der Gedächtnislosigkeit separat auf Plausibilität geprüft werden.</a:t>
            </a:r>
          </a:p>
        </p:txBody>
      </p:sp>
    </p:spTree>
    <p:extLst>
      <p:ext uri="{BB962C8B-B14F-4D97-AF65-F5344CB8AC3E}">
        <p14:creationId xmlns:p14="http://schemas.microsoft.com/office/powerpoint/2010/main" val="2211320863"/>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518</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468312" y="1157535"/>
            <a:ext cx="8207375" cy="2246769"/>
          </a:xfrm>
          <a:prstGeom prst="rect">
            <a:avLst/>
          </a:prstGeom>
          <a:noFill/>
        </p:spPr>
        <p:txBody>
          <a:bodyPr wrap="square" rtlCol="0">
            <a:spAutoFit/>
          </a:bodyPr>
          <a:lstStyle/>
          <a:p>
            <a:pPr algn="just"/>
            <a:r>
              <a:rPr lang="de-DE" sz="2000" dirty="0">
                <a:latin typeface="+mn-lt"/>
              </a:rPr>
              <a:t>Beispiel 2</a:t>
            </a:r>
          </a:p>
          <a:p>
            <a:pPr algn="just"/>
            <a:r>
              <a:rPr lang="de-DE" sz="2000" dirty="0">
                <a:latin typeface="+mn-lt"/>
              </a:rPr>
              <a:t>Angenommen eine U-Bahnlinie verkehre im 20-Minuten-Takt. Man komme ohne Kenntnis des Fahrplans zufällig an den Bahnsteig. Dann könnte man die anstehende Wartezeit als auf dem Intervall [0, 20] stetig gleichverteilt </a:t>
            </a:r>
            <a:r>
              <a:rPr lang="de-DE" sz="2000" dirty="0" err="1">
                <a:latin typeface="+mn-lt"/>
              </a:rPr>
              <a:t>anneh-men</a:t>
            </a:r>
            <a:r>
              <a:rPr lang="de-DE" sz="2000" dirty="0">
                <a:latin typeface="+mn-lt"/>
              </a:rPr>
              <a:t>. In diesem Fall würde aber die Wahrscheinlichkeit stetig zunehmen, dass die U-Bahn in den nächsten 5 Minuten eintritt, je länger man bereits warten würde. Nach 10 Minuten würde diese genau 50% betragen, da</a:t>
            </a:r>
          </a:p>
        </p:txBody>
      </p:sp>
      <mc:AlternateContent xmlns:mc="http://schemas.openxmlformats.org/markup-compatibility/2006" xmlns:a14="http://schemas.microsoft.com/office/drawing/2010/main">
        <mc:Choice Requires="a14">
          <p:sp>
            <p:nvSpPr>
              <p:cNvPr id="15" name="Textfeld 14"/>
              <p:cNvSpPr txBox="1"/>
              <p:nvPr/>
            </p:nvSpPr>
            <p:spPr>
              <a:xfrm>
                <a:off x="1557418" y="3467430"/>
                <a:ext cx="6686989" cy="74424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≤15|</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&gt;10</m:t>
                          </m:r>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10&lt;</m:t>
                              </m:r>
                              <m:r>
                                <a:rPr lang="de-DE" sz="2000" b="0" i="1" smtClean="0">
                                  <a:solidFill>
                                    <a:schemeClr val="tx1"/>
                                  </a:solidFill>
                                  <a:latin typeface="Cambria Math"/>
                                </a:rPr>
                                <m:t>𝑋</m:t>
                              </m:r>
                              <m:r>
                                <a:rPr lang="de-DE" sz="2000" b="0" i="1" smtClean="0">
                                  <a:solidFill>
                                    <a:schemeClr val="tx1"/>
                                  </a:solidFill>
                                  <a:latin typeface="Cambria Math"/>
                                  <a:ea typeface="Cambria Math"/>
                                </a:rPr>
                                <m:t>≤15</m:t>
                              </m:r>
                            </m:e>
                          </m:d>
                        </m:num>
                        <m:den>
                          <m:r>
                            <a:rPr lang="de-DE" sz="2000" b="0" i="1" smtClean="0">
                              <a:solidFill>
                                <a:schemeClr val="tx1"/>
                              </a:solidFill>
                              <a:latin typeface="Cambria Math"/>
                            </a:rPr>
                            <m:t>1−</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ea typeface="Cambria Math"/>
                                </a:rPr>
                                <m:t>≤10</m:t>
                              </m:r>
                            </m:e>
                          </m:d>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0.25</m:t>
                          </m:r>
                        </m:num>
                        <m:den>
                          <m:r>
                            <a:rPr lang="de-DE" sz="2000" b="0" i="1" smtClean="0">
                              <a:solidFill>
                                <a:schemeClr val="tx1"/>
                              </a:solidFill>
                              <a:latin typeface="Cambria Math"/>
                            </a:rPr>
                            <m:t>1−0.5</m:t>
                          </m:r>
                        </m:den>
                      </m:f>
                      <m:r>
                        <a:rPr lang="de-DE" sz="2000" b="0" i="1" smtClean="0">
                          <a:solidFill>
                            <a:schemeClr val="tx1"/>
                          </a:solidFill>
                          <a:latin typeface="Cambria Math"/>
                        </a:rPr>
                        <m:t>=0.5</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557418" y="3467430"/>
                <a:ext cx="6686989" cy="744243"/>
              </a:xfrm>
              <a:prstGeom prst="rect">
                <a:avLst/>
              </a:prstGeom>
              <a:blipFill rotWithShape="1">
                <a:blip r:embed="rId4"/>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5"/>
          <a:stretch>
            <a:fillRect/>
          </a:stretch>
        </p:blipFill>
        <p:spPr>
          <a:xfrm>
            <a:off x="452913" y="4458406"/>
            <a:ext cx="7591425" cy="657225"/>
          </a:xfrm>
          <a:prstGeom prst="rect">
            <a:avLst/>
          </a:prstGeom>
        </p:spPr>
      </p:pic>
    </p:spTree>
    <p:extLst>
      <p:ext uri="{BB962C8B-B14F-4D97-AF65-F5344CB8AC3E}">
        <p14:creationId xmlns:p14="http://schemas.microsoft.com/office/powerpoint/2010/main" val="222384866"/>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9"/>
          <p:cNvSpPr txBox="1">
            <a:spLocks noChangeArrowheads="1"/>
          </p:cNvSpPr>
          <p:nvPr/>
        </p:nvSpPr>
        <p:spPr bwMode="auto">
          <a:xfrm>
            <a:off x="466666" y="1036268"/>
            <a:ext cx="216111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Normalverteilung</a:t>
            </a:r>
          </a:p>
        </p:txBody>
      </p:sp>
      <p:sp>
        <p:nvSpPr>
          <p:cNvPr id="15" name="Textfeld 14"/>
          <p:cNvSpPr txBox="1">
            <a:spLocks noChangeArrowheads="1"/>
          </p:cNvSpPr>
          <p:nvPr/>
        </p:nvSpPr>
        <p:spPr bwMode="auto">
          <a:xfrm>
            <a:off x="468313" y="1628800"/>
            <a:ext cx="32395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und Definition  </a:t>
            </a:r>
            <a:r>
              <a:rPr lang="de-DE" sz="2000" dirty="0">
                <a:solidFill>
                  <a:srgbClr val="0070C0"/>
                </a:solidFill>
                <a:latin typeface="+mn-lt"/>
              </a:rPr>
              <a:t>●</a:t>
            </a:r>
            <a:endParaRPr lang="de-DE" sz="2000" b="1" dirty="0">
              <a:solidFill>
                <a:srgbClr val="0070C0"/>
              </a:solidFill>
              <a:latin typeface="+mn-lt"/>
            </a:endParaRPr>
          </a:p>
        </p:txBody>
      </p:sp>
      <p:sp>
        <p:nvSpPr>
          <p:cNvPr id="20" name="Textfeld 19"/>
          <p:cNvSpPr txBox="1">
            <a:spLocks noChangeArrowheads="1"/>
          </p:cNvSpPr>
          <p:nvPr/>
        </p:nvSpPr>
        <p:spPr bwMode="auto">
          <a:xfrm>
            <a:off x="468313" y="2780928"/>
            <a:ext cx="77040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Normalverteilung bei unterschiedlichen Parameterwerten  </a:t>
            </a:r>
            <a:r>
              <a:rPr lang="de-DE" sz="2000" dirty="0">
                <a:solidFill>
                  <a:srgbClr val="0070C0"/>
                </a:solidFill>
                <a:latin typeface="+mn-lt"/>
              </a:rPr>
              <a:t>●</a:t>
            </a:r>
            <a:endParaRPr lang="de-DE" sz="2000" b="1" dirty="0">
              <a:solidFill>
                <a:srgbClr val="0070C0"/>
              </a:solidFill>
              <a:latin typeface="+mn-lt"/>
            </a:endParaRPr>
          </a:p>
        </p:txBody>
      </p:sp>
      <p:sp>
        <p:nvSpPr>
          <p:cNvPr id="22" name="Textfeld 21"/>
          <p:cNvSpPr txBox="1"/>
          <p:nvPr/>
        </p:nvSpPr>
        <p:spPr>
          <a:xfrm>
            <a:off x="755960" y="2149493"/>
            <a:ext cx="6120296" cy="400110"/>
          </a:xfrm>
          <a:prstGeom prst="rect">
            <a:avLst/>
          </a:prstGeom>
          <a:noFill/>
        </p:spPr>
        <p:txBody>
          <a:bodyPr wrap="square" rtlCol="0">
            <a:spAutoFit/>
          </a:bodyPr>
          <a:lstStyle/>
          <a:p>
            <a:r>
              <a:rPr lang="de-DE" sz="2000" dirty="0">
                <a:latin typeface="+mn-lt"/>
              </a:rPr>
              <a:t>Dichte:                                                                  Notation: </a:t>
            </a:r>
          </a:p>
        </p:txBody>
      </p:sp>
      <mc:AlternateContent xmlns:mc="http://schemas.openxmlformats.org/markup-compatibility/2006" xmlns:a14="http://schemas.microsoft.com/office/drawing/2010/main">
        <mc:Choice Requires="a14">
          <p:sp>
            <p:nvSpPr>
              <p:cNvPr id="2" name="Textfeld 1"/>
              <p:cNvSpPr txBox="1"/>
              <p:nvPr/>
            </p:nvSpPr>
            <p:spPr>
              <a:xfrm>
                <a:off x="1691680" y="1977138"/>
                <a:ext cx="3747885" cy="7448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latin typeface="Cambria Math" panose="02040503050406030204" pitchFamily="18" charset="0"/>
                            </a:rPr>
                          </m:ctrlPr>
                        </m:sSubPr>
                        <m:e>
                          <m:r>
                            <a:rPr lang="de-DE" b="0" i="1" smtClean="0">
                              <a:latin typeface="Cambria Math"/>
                            </a:rPr>
                            <m:t>𝑓</m:t>
                          </m:r>
                        </m:e>
                        <m:sub>
                          <m:r>
                            <a:rPr lang="de-DE" b="0" i="1" smtClean="0">
                              <a:latin typeface="Cambria Math"/>
                            </a:rPr>
                            <m:t>𝑋</m:t>
                          </m:r>
                        </m:sub>
                      </m:sSub>
                      <m:d>
                        <m:dPr>
                          <m:ctrlPr>
                            <a:rPr lang="de-DE" i="1" smtClean="0">
                              <a:latin typeface="Cambria Math" panose="02040503050406030204" pitchFamily="18" charset="0"/>
                            </a:rPr>
                          </m:ctrlPr>
                        </m:dPr>
                        <m:e>
                          <m:r>
                            <a:rPr lang="de-DE" b="0" i="1" smtClean="0">
                              <a:latin typeface="Cambria Math"/>
                            </a:rPr>
                            <m:t>𝑥</m:t>
                          </m:r>
                        </m:e>
                      </m:d>
                      <m:r>
                        <a:rPr lang="de-DE" b="0" i="1" smtClean="0">
                          <a:latin typeface="Cambria Math"/>
                        </a:rPr>
                        <m:t>=</m:t>
                      </m:r>
                      <m:f>
                        <m:fPr>
                          <m:ctrlPr>
                            <a:rPr lang="de-DE" b="0" i="1" smtClean="0">
                              <a:latin typeface="Cambria Math" panose="02040503050406030204" pitchFamily="18" charset="0"/>
                            </a:rPr>
                          </m:ctrlPr>
                        </m:fPr>
                        <m:num>
                          <m:r>
                            <a:rPr lang="de-DE" b="0" i="1" smtClean="0">
                              <a:latin typeface="Cambria Math"/>
                            </a:rPr>
                            <m:t>1</m:t>
                          </m:r>
                        </m:num>
                        <m:den>
                          <m:rad>
                            <m:radPr>
                              <m:degHide m:val="on"/>
                              <m:ctrlPr>
                                <a:rPr lang="de-DE" b="0" i="1" smtClean="0">
                                  <a:latin typeface="Cambria Math" panose="02040503050406030204" pitchFamily="18" charset="0"/>
                                </a:rPr>
                              </m:ctrlPr>
                            </m:radPr>
                            <m:deg/>
                            <m:e>
                              <m:r>
                                <a:rPr lang="de-DE" b="0" i="1" smtClean="0">
                                  <a:latin typeface="Cambria Math"/>
                                </a:rPr>
                                <m:t>2</m:t>
                              </m:r>
                              <m:r>
                                <a:rPr lang="de-DE" b="0" i="1" smtClean="0">
                                  <a:latin typeface="Cambria Math"/>
                                  <a:ea typeface="Cambria Math"/>
                                </a:rPr>
                                <m:t>𝜋</m:t>
                              </m:r>
                              <m:sSup>
                                <m:sSupPr>
                                  <m:ctrlPr>
                                    <a:rPr lang="de-DE" b="0" i="1" smtClean="0">
                                      <a:latin typeface="Cambria Math" panose="02040503050406030204" pitchFamily="18" charset="0"/>
                                      <a:ea typeface="Cambria Math"/>
                                    </a:rPr>
                                  </m:ctrlPr>
                                </m:sSupPr>
                                <m:e>
                                  <m:r>
                                    <a:rPr lang="de-DE" b="0" i="1" smtClean="0">
                                      <a:latin typeface="Cambria Math"/>
                                      <a:ea typeface="Cambria Math"/>
                                    </a:rPr>
                                    <m:t>𝜎</m:t>
                                  </m:r>
                                </m:e>
                                <m:sup>
                                  <m:r>
                                    <a:rPr lang="de-DE" b="0" i="1" smtClean="0">
                                      <a:latin typeface="Cambria Math"/>
                                      <a:ea typeface="Cambria Math"/>
                                    </a:rPr>
                                    <m:t>2</m:t>
                                  </m:r>
                                </m:sup>
                              </m:sSup>
                            </m:e>
                          </m:rad>
                        </m:den>
                      </m:f>
                      <m:r>
                        <a:rPr lang="de-DE" b="0" i="1" smtClean="0">
                          <a:latin typeface="Cambria Math"/>
                        </a:rPr>
                        <m:t>𝑒𝑥𝑝</m:t>
                      </m:r>
                      <m:d>
                        <m:dPr>
                          <m:ctrlPr>
                            <a:rPr lang="de-DE" b="0" i="1" smtClean="0">
                              <a:latin typeface="Cambria Math" panose="02040503050406030204" pitchFamily="18" charset="0"/>
                            </a:rPr>
                          </m:ctrlPr>
                        </m:dPr>
                        <m:e>
                          <m:r>
                            <a:rPr lang="de-DE" b="0" i="1" smtClean="0">
                              <a:latin typeface="Cambria Math"/>
                            </a:rPr>
                            <m:t>−</m:t>
                          </m:r>
                          <m:f>
                            <m:fPr>
                              <m:ctrlPr>
                                <a:rPr lang="de-DE" b="0" i="1" smtClean="0">
                                  <a:latin typeface="Cambria Math" panose="02040503050406030204" pitchFamily="18" charset="0"/>
                                </a:rPr>
                              </m:ctrlPr>
                            </m:fPr>
                            <m:num>
                              <m:r>
                                <a:rPr lang="de-DE" b="0" i="1" smtClean="0">
                                  <a:latin typeface="Cambria Math"/>
                                </a:rPr>
                                <m:t>1</m:t>
                              </m:r>
                            </m:num>
                            <m:den>
                              <m:r>
                                <a:rPr lang="de-DE" b="0" i="1" smtClean="0">
                                  <a:latin typeface="Cambria Math"/>
                                </a:rPr>
                                <m:t>2</m:t>
                              </m:r>
                            </m:den>
                          </m:f>
                          <m:f>
                            <m:fPr>
                              <m:ctrlPr>
                                <a:rPr lang="de-DE" b="0" i="1" smtClean="0">
                                  <a:latin typeface="Cambria Math" panose="02040503050406030204" pitchFamily="18" charset="0"/>
                                </a:rPr>
                              </m:ctrlPr>
                            </m:fPr>
                            <m:num>
                              <m:sSup>
                                <m:sSupPr>
                                  <m:ctrlPr>
                                    <a:rPr lang="de-DE" b="0" i="1" smtClean="0">
                                      <a:latin typeface="Cambria Math" panose="02040503050406030204" pitchFamily="18" charset="0"/>
                                    </a:rPr>
                                  </m:ctrlPr>
                                </m:sSupPr>
                                <m:e>
                                  <m:d>
                                    <m:dPr>
                                      <m:ctrlPr>
                                        <a:rPr lang="de-DE" b="0" i="1" smtClean="0">
                                          <a:latin typeface="Cambria Math" panose="02040503050406030204" pitchFamily="18" charset="0"/>
                                        </a:rPr>
                                      </m:ctrlPr>
                                    </m:dPr>
                                    <m:e>
                                      <m:r>
                                        <a:rPr lang="de-DE" b="0" i="1" smtClean="0">
                                          <a:latin typeface="Cambria Math"/>
                                        </a:rPr>
                                        <m:t>𝑥</m:t>
                                      </m:r>
                                      <m:r>
                                        <a:rPr lang="de-DE" b="0" i="1" smtClean="0">
                                          <a:latin typeface="Cambria Math"/>
                                        </a:rPr>
                                        <m:t>−</m:t>
                                      </m:r>
                                      <m:r>
                                        <a:rPr lang="de-DE" b="0" i="1" smtClean="0">
                                          <a:latin typeface="Cambria Math"/>
                                          <a:ea typeface="Cambria Math"/>
                                        </a:rPr>
                                        <m:t>𝜇</m:t>
                                      </m:r>
                                    </m:e>
                                  </m:d>
                                </m:e>
                                <m:sup>
                                  <m:r>
                                    <a:rPr lang="de-DE" b="0" i="1" smtClean="0">
                                      <a:latin typeface="Cambria Math"/>
                                    </a:rPr>
                                    <m:t>2</m:t>
                                  </m:r>
                                </m:sup>
                              </m:sSup>
                            </m:num>
                            <m:den>
                              <m:sSup>
                                <m:sSupPr>
                                  <m:ctrlPr>
                                    <a:rPr lang="de-DE" b="0" i="1" smtClean="0">
                                      <a:latin typeface="Cambria Math" panose="02040503050406030204" pitchFamily="18" charset="0"/>
                                    </a:rPr>
                                  </m:ctrlPr>
                                </m:sSupPr>
                                <m:e>
                                  <m:r>
                                    <a:rPr lang="de-DE" b="0" i="1" smtClean="0">
                                      <a:latin typeface="Cambria Math"/>
                                      <a:ea typeface="Cambria Math"/>
                                    </a:rPr>
                                    <m:t>𝜎</m:t>
                                  </m:r>
                                </m:e>
                                <m:sup>
                                  <m:r>
                                    <a:rPr lang="de-DE" b="0" i="1" smtClean="0">
                                      <a:latin typeface="Cambria Math"/>
                                    </a:rPr>
                                    <m:t>2</m:t>
                                  </m:r>
                                </m:sup>
                              </m:sSup>
                            </m:den>
                          </m:f>
                        </m:e>
                      </m:d>
                    </m:oMath>
                  </m:oMathPara>
                </a14:m>
                <a:endParaRPr lang="de-DE" dirty="0"/>
              </a:p>
            </p:txBody>
          </p:sp>
        </mc:Choice>
        <mc:Fallback xmlns="">
          <p:sp>
            <p:nvSpPr>
              <p:cNvPr id="2" name="Textfeld 1"/>
              <p:cNvSpPr txBox="1">
                <a:spLocks noRot="1" noChangeAspect="1" noMove="1" noResize="1" noEditPoints="1" noAdjustHandles="1" noChangeArrowheads="1" noChangeShapeType="1" noTextEdit="1"/>
              </p:cNvSpPr>
              <p:nvPr/>
            </p:nvSpPr>
            <p:spPr>
              <a:xfrm>
                <a:off x="1691680" y="1977138"/>
                <a:ext cx="3747885" cy="74481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6858727" y="2164882"/>
                <a:ext cx="1409104"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b="0" i="1" smtClean="0">
                          <a:latin typeface="Cambria Math"/>
                        </a:rPr>
                        <m:t>𝑋</m:t>
                      </m:r>
                      <m:r>
                        <a:rPr lang="de-DE" b="0" i="1" smtClean="0">
                          <a:latin typeface="Cambria Math"/>
                        </a:rPr>
                        <m:t>~</m:t>
                      </m:r>
                      <m:r>
                        <a:rPr lang="de-DE" b="0" i="1" smtClean="0">
                          <a:latin typeface="Cambria Math"/>
                        </a:rPr>
                        <m:t>𝑁</m:t>
                      </m:r>
                      <m:d>
                        <m:dPr>
                          <m:ctrlPr>
                            <a:rPr lang="de-DE" b="0" i="1" smtClean="0">
                              <a:latin typeface="Cambria Math" panose="02040503050406030204" pitchFamily="18" charset="0"/>
                            </a:rPr>
                          </m:ctrlPr>
                        </m:dPr>
                        <m:e>
                          <m:r>
                            <a:rPr lang="de-DE" b="0" i="1" smtClean="0">
                              <a:latin typeface="Cambria Math"/>
                              <a:ea typeface="Cambria Math"/>
                            </a:rPr>
                            <m:t>𝜇</m:t>
                          </m:r>
                          <m:r>
                            <a:rPr lang="de-DE" b="0" i="1" smtClean="0">
                              <a:latin typeface="Cambria Math"/>
                              <a:ea typeface="Cambria Math"/>
                            </a:rPr>
                            <m:t>,</m:t>
                          </m:r>
                          <m:sSup>
                            <m:sSupPr>
                              <m:ctrlPr>
                                <a:rPr lang="de-DE" b="0" i="1" smtClean="0">
                                  <a:latin typeface="Cambria Math" panose="02040503050406030204" pitchFamily="18" charset="0"/>
                                  <a:ea typeface="Cambria Math"/>
                                </a:rPr>
                              </m:ctrlPr>
                            </m:sSupPr>
                            <m:e>
                              <m:r>
                                <a:rPr lang="de-DE" b="0" i="1" smtClean="0">
                                  <a:latin typeface="Cambria Math"/>
                                  <a:ea typeface="Cambria Math"/>
                                </a:rPr>
                                <m:t> </m:t>
                              </m:r>
                              <m:r>
                                <a:rPr lang="de-DE" b="0" i="1" smtClean="0">
                                  <a:latin typeface="Cambria Math"/>
                                  <a:ea typeface="Cambria Math"/>
                                </a:rPr>
                                <m:t>𝜎</m:t>
                              </m:r>
                            </m:e>
                            <m:sup>
                              <m:r>
                                <a:rPr lang="de-DE" b="0" i="1" smtClean="0">
                                  <a:latin typeface="Cambria Math"/>
                                  <a:ea typeface="Cambria Math"/>
                                </a:rPr>
                                <m:t>2</m:t>
                              </m:r>
                            </m:sup>
                          </m:sSup>
                        </m:e>
                      </m:d>
                    </m:oMath>
                  </m:oMathPara>
                </a14:m>
                <a:endParaRPr lang="de-DE" dirty="0"/>
              </a:p>
            </p:txBody>
          </p:sp>
        </mc:Choice>
        <mc:Fallback xmlns="">
          <p:sp>
            <p:nvSpPr>
              <p:cNvPr id="16" name="Textfeld 15"/>
              <p:cNvSpPr txBox="1">
                <a:spLocks noRot="1" noChangeAspect="1" noMove="1" noResize="1" noEditPoints="1" noAdjustHandles="1" noChangeArrowheads="1" noChangeShapeType="1" noTextEdit="1"/>
              </p:cNvSpPr>
              <p:nvPr/>
            </p:nvSpPr>
            <p:spPr>
              <a:xfrm>
                <a:off x="6858727" y="2164882"/>
                <a:ext cx="1409104" cy="369332"/>
              </a:xfrm>
              <a:prstGeom prst="rect">
                <a:avLst/>
              </a:prstGeom>
              <a:blipFill rotWithShape="1">
                <a:blip r:embed="rId5"/>
                <a:stretch>
                  <a:fillRect b="-4918"/>
                </a:stretch>
              </a:blipFill>
            </p:spPr>
            <p:txBody>
              <a:bodyPr/>
              <a:lstStyle/>
              <a:p>
                <a:r>
                  <a:rPr lang="de-DE">
                    <a:noFill/>
                  </a:rPr>
                  <a:t> </a:t>
                </a:r>
              </a:p>
            </p:txBody>
          </p:sp>
        </mc:Fallback>
      </mc:AlternateContent>
      <p:pic>
        <p:nvPicPr>
          <p:cNvPr id="3" name="Grafik 2"/>
          <p:cNvPicPr>
            <a:picLocks noChangeAspect="1"/>
          </p:cNvPicPr>
          <p:nvPr/>
        </p:nvPicPr>
        <p:blipFill>
          <a:blip r:embed="rId6"/>
          <a:stretch>
            <a:fillRect/>
          </a:stretch>
        </p:blipFill>
        <p:spPr>
          <a:xfrm>
            <a:off x="466666" y="3427752"/>
            <a:ext cx="7267575" cy="2905125"/>
          </a:xfrm>
          <a:prstGeom prst="rect">
            <a:avLst/>
          </a:prstGeom>
        </p:spPr>
      </p:pic>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519</a:t>
            </a:r>
            <a:endParaRPr lang="de-DE" sz="8000" b="1" dirty="0">
              <a:solidFill>
                <a:schemeClr val="tx1"/>
              </a:solidFill>
              <a:latin typeface="+mj-lt"/>
            </a:endParaRPr>
          </a:p>
        </p:txBody>
      </p:sp>
    </p:spTree>
    <p:extLst>
      <p:ext uri="{BB962C8B-B14F-4D97-AF65-F5344CB8AC3E}">
        <p14:creationId xmlns:p14="http://schemas.microsoft.com/office/powerpoint/2010/main" val="399781830"/>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2" y="3972672"/>
            <a:ext cx="583188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 und Varianz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3" y="4437112"/>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Lineartransformationen bei Normalverteilungen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2" y="952080"/>
            <a:ext cx="7258050" cy="2905125"/>
          </a:xfrm>
          <a:prstGeom prst="rect">
            <a:avLst/>
          </a:prstGeom>
        </p:spPr>
      </p:pic>
      <p:pic>
        <p:nvPicPr>
          <p:cNvPr id="3" name="Grafik 2"/>
          <p:cNvPicPr>
            <a:picLocks noChangeAspect="1"/>
          </p:cNvPicPr>
          <p:nvPr/>
        </p:nvPicPr>
        <p:blipFill>
          <a:blip r:embed="rId4"/>
          <a:stretch>
            <a:fillRect/>
          </a:stretch>
        </p:blipFill>
        <p:spPr>
          <a:xfrm>
            <a:off x="468312" y="5025147"/>
            <a:ext cx="7591425" cy="1438275"/>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520</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719310466"/>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521</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980728"/>
            <a:ext cx="762548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Standardisierung bei Normalverteilung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3" y="3343667"/>
            <a:ext cx="758440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Verteilungsfunktion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p:nvPr/>
        </p:nvSpPr>
        <p:spPr>
          <a:xfrm>
            <a:off x="468311" y="3944238"/>
            <a:ext cx="3959672" cy="400110"/>
          </a:xfrm>
          <a:prstGeom prst="rect">
            <a:avLst/>
          </a:prstGeom>
          <a:noFill/>
        </p:spPr>
        <p:txBody>
          <a:bodyPr wrap="square" rtlCol="0">
            <a:spAutoFit/>
          </a:bodyPr>
          <a:lstStyle/>
          <a:p>
            <a:r>
              <a:rPr lang="de-DE" sz="2000" dirty="0">
                <a:latin typeface="+mn-lt"/>
              </a:rPr>
              <a:t>&gt; Verteilungsfunktion für </a:t>
            </a:r>
            <a:r>
              <a:rPr lang="de-DE" sz="2000" i="1" dirty="0">
                <a:latin typeface="+mn-lt"/>
              </a:rPr>
              <a:t>N</a:t>
            </a:r>
            <a:r>
              <a:rPr lang="de-DE" sz="2000" dirty="0">
                <a:latin typeface="+mn-lt"/>
              </a:rPr>
              <a:t>(0, 1): </a:t>
            </a:r>
          </a:p>
        </p:txBody>
      </p:sp>
      <mc:AlternateContent xmlns:mc="http://schemas.openxmlformats.org/markup-compatibility/2006" xmlns:a14="http://schemas.microsoft.com/office/drawing/2010/main">
        <mc:Choice Requires="a14">
          <p:sp>
            <p:nvSpPr>
              <p:cNvPr id="14" name="Textfeld 13"/>
              <p:cNvSpPr txBox="1"/>
              <p:nvPr/>
            </p:nvSpPr>
            <p:spPr>
              <a:xfrm>
                <a:off x="4470879" y="3685641"/>
                <a:ext cx="3358675" cy="90281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sty m:val="p"/>
                        </m:rPr>
                        <a:rPr lang="el-GR" i="1" smtClean="0">
                          <a:latin typeface="Cambria Math"/>
                          <a:ea typeface="Cambria Math"/>
                        </a:rPr>
                        <m:t>Φ</m:t>
                      </m:r>
                      <m:d>
                        <m:dPr>
                          <m:ctrlPr>
                            <a:rPr lang="de-DE" i="1" smtClean="0">
                              <a:latin typeface="Cambria Math" panose="02040503050406030204" pitchFamily="18" charset="0"/>
                            </a:rPr>
                          </m:ctrlPr>
                        </m:dPr>
                        <m:e>
                          <m:r>
                            <a:rPr lang="de-DE" b="0" i="1" smtClean="0">
                              <a:latin typeface="Cambria Math"/>
                            </a:rPr>
                            <m:t>𝑥</m:t>
                          </m:r>
                        </m:e>
                      </m:d>
                      <m:r>
                        <a:rPr lang="de-DE" b="0" i="1" smtClean="0">
                          <a:latin typeface="Cambria Math"/>
                        </a:rPr>
                        <m:t>=</m:t>
                      </m:r>
                      <m:nary>
                        <m:naryPr>
                          <m:limLoc m:val="undOvr"/>
                          <m:ctrlPr>
                            <a:rPr lang="de-DE" b="0" i="1" smtClean="0">
                              <a:latin typeface="Cambria Math" panose="02040503050406030204" pitchFamily="18" charset="0"/>
                            </a:rPr>
                          </m:ctrlPr>
                        </m:naryPr>
                        <m:sub>
                          <m:r>
                            <m:rPr>
                              <m:brk m:alnAt="24"/>
                            </m:rPr>
                            <a:rPr lang="de-DE" b="0" i="1" smtClean="0">
                              <a:latin typeface="Cambria Math"/>
                            </a:rPr>
                            <m:t>−</m:t>
                          </m:r>
                          <m:r>
                            <a:rPr lang="de-DE" b="0" i="1" smtClean="0">
                              <a:latin typeface="Cambria Math"/>
                              <a:ea typeface="Cambria Math"/>
                            </a:rPr>
                            <m:t>∞</m:t>
                          </m:r>
                        </m:sub>
                        <m:sup>
                          <m:r>
                            <a:rPr lang="de-DE" b="0" i="1" smtClean="0">
                              <a:latin typeface="Cambria Math"/>
                            </a:rPr>
                            <m:t>𝑥</m:t>
                          </m:r>
                        </m:sup>
                        <m:e>
                          <m:f>
                            <m:fPr>
                              <m:ctrlPr>
                                <a:rPr lang="de-DE" b="0" i="1" smtClean="0">
                                  <a:latin typeface="Cambria Math" panose="02040503050406030204" pitchFamily="18" charset="0"/>
                                </a:rPr>
                              </m:ctrlPr>
                            </m:fPr>
                            <m:num>
                              <m:r>
                                <a:rPr lang="de-DE" b="0" i="1" smtClean="0">
                                  <a:latin typeface="Cambria Math"/>
                                </a:rPr>
                                <m:t>1</m:t>
                              </m:r>
                            </m:num>
                            <m:den>
                              <m:rad>
                                <m:radPr>
                                  <m:degHide m:val="on"/>
                                  <m:ctrlPr>
                                    <a:rPr lang="de-DE" b="0" i="1" smtClean="0">
                                      <a:latin typeface="Cambria Math" panose="02040503050406030204" pitchFamily="18" charset="0"/>
                                    </a:rPr>
                                  </m:ctrlPr>
                                </m:radPr>
                                <m:deg/>
                                <m:e>
                                  <m:r>
                                    <a:rPr lang="de-DE" b="0" i="1" smtClean="0">
                                      <a:latin typeface="Cambria Math"/>
                                    </a:rPr>
                                    <m:t>2</m:t>
                                  </m:r>
                                  <m:r>
                                    <a:rPr lang="de-DE" b="0" i="1" smtClean="0">
                                      <a:latin typeface="Cambria Math"/>
                                      <a:ea typeface="Cambria Math"/>
                                    </a:rPr>
                                    <m:t>𝜋</m:t>
                                  </m:r>
                                </m:e>
                              </m:rad>
                            </m:den>
                          </m:f>
                          <m:r>
                            <a:rPr lang="de-DE" b="0" i="1" smtClean="0">
                              <a:latin typeface="Cambria Math"/>
                            </a:rPr>
                            <m:t>𝑒𝑥𝑝</m:t>
                          </m:r>
                          <m:d>
                            <m:dPr>
                              <m:ctrlPr>
                                <a:rPr lang="de-DE" b="0" i="1" smtClean="0">
                                  <a:latin typeface="Cambria Math" panose="02040503050406030204" pitchFamily="18" charset="0"/>
                                </a:rPr>
                              </m:ctrlPr>
                            </m:dPr>
                            <m:e>
                              <m:r>
                                <a:rPr lang="de-DE" b="0" i="1" smtClean="0">
                                  <a:latin typeface="Cambria Math"/>
                                </a:rPr>
                                <m:t>−</m:t>
                              </m:r>
                              <m:f>
                                <m:fPr>
                                  <m:ctrlPr>
                                    <a:rPr lang="de-DE" b="0" i="1" smtClean="0">
                                      <a:latin typeface="Cambria Math" panose="02040503050406030204" pitchFamily="18" charset="0"/>
                                    </a:rPr>
                                  </m:ctrlPr>
                                </m:fPr>
                                <m:num>
                                  <m:r>
                                    <a:rPr lang="de-DE" b="0" i="1" smtClean="0">
                                      <a:latin typeface="Cambria Math"/>
                                    </a:rPr>
                                    <m:t>1</m:t>
                                  </m:r>
                                </m:num>
                                <m:den>
                                  <m:r>
                                    <a:rPr lang="de-DE" b="0" i="1" smtClean="0">
                                      <a:latin typeface="Cambria Math"/>
                                    </a:rPr>
                                    <m:t>2</m:t>
                                  </m:r>
                                </m:den>
                              </m:f>
                              <m:sSup>
                                <m:sSupPr>
                                  <m:ctrlPr>
                                    <a:rPr lang="de-DE" b="0" i="1" smtClean="0">
                                      <a:latin typeface="Cambria Math" panose="02040503050406030204" pitchFamily="18" charset="0"/>
                                    </a:rPr>
                                  </m:ctrlPr>
                                </m:sSupPr>
                                <m:e>
                                  <m:r>
                                    <a:rPr lang="de-DE" b="0" i="1" smtClean="0">
                                      <a:latin typeface="Cambria Math"/>
                                    </a:rPr>
                                    <m:t>𝑡</m:t>
                                  </m:r>
                                </m:e>
                                <m:sup>
                                  <m:r>
                                    <a:rPr lang="de-DE" b="0" i="1" smtClean="0">
                                      <a:latin typeface="Cambria Math"/>
                                    </a:rPr>
                                    <m:t>2</m:t>
                                  </m:r>
                                </m:sup>
                              </m:sSup>
                            </m:e>
                          </m:d>
                          <m:r>
                            <a:rPr lang="de-DE" b="0" i="1" smtClean="0">
                              <a:latin typeface="Cambria Math"/>
                            </a:rPr>
                            <m:t>𝑑𝑡</m:t>
                          </m:r>
                        </m:e>
                      </m:nary>
                    </m:oMath>
                  </m:oMathPara>
                </a14:m>
                <a:endParaRPr lang="de-DE" dirty="0"/>
              </a:p>
            </p:txBody>
          </p:sp>
        </mc:Choice>
        <mc:Fallback xmlns="">
          <p:sp>
            <p:nvSpPr>
              <p:cNvPr id="14" name="Textfeld 13"/>
              <p:cNvSpPr txBox="1">
                <a:spLocks noRot="1" noChangeAspect="1" noMove="1" noResize="1" noEditPoints="1" noAdjustHandles="1" noChangeArrowheads="1" noChangeShapeType="1" noTextEdit="1"/>
              </p:cNvSpPr>
              <p:nvPr/>
            </p:nvSpPr>
            <p:spPr>
              <a:xfrm>
                <a:off x="4470879" y="3685641"/>
                <a:ext cx="3358675" cy="902811"/>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1" y="4703443"/>
                <a:ext cx="3959672" cy="400110"/>
              </a:xfrm>
              <a:prstGeom prst="rect">
                <a:avLst/>
              </a:prstGeom>
              <a:noFill/>
            </p:spPr>
            <p:txBody>
              <a:bodyPr wrap="square" rtlCol="0">
                <a:spAutoFit/>
              </a:bodyPr>
              <a:lstStyle/>
              <a:p>
                <a:r>
                  <a:rPr lang="de-DE" sz="2000" dirty="0">
                    <a:latin typeface="+mn-lt"/>
                  </a:rPr>
                  <a:t>&gt; Verteilungsfunktion für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1" y="4703443"/>
                <a:ext cx="3959672" cy="400110"/>
              </a:xfrm>
              <a:prstGeom prst="rect">
                <a:avLst/>
              </a:prstGeom>
              <a:blipFill rotWithShape="1">
                <a:blip r:embed="rId5"/>
                <a:stretch>
                  <a:fillRect l="-1695"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454015" y="4621049"/>
                <a:ext cx="2097497" cy="56489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b="0" i="1" smtClean="0">
                              <a:latin typeface="Cambria Math" panose="02040503050406030204" pitchFamily="18" charset="0"/>
                            </a:rPr>
                          </m:ctrlPr>
                        </m:sSubPr>
                        <m:e>
                          <m:r>
                            <a:rPr lang="de-DE" b="0" i="1" smtClean="0">
                              <a:latin typeface="Cambria Math"/>
                            </a:rPr>
                            <m:t>𝐹</m:t>
                          </m:r>
                        </m:e>
                        <m:sub>
                          <m:r>
                            <a:rPr lang="de-DE" b="0" i="1" smtClean="0">
                              <a:latin typeface="Cambria Math"/>
                            </a:rPr>
                            <m:t>𝑋</m:t>
                          </m:r>
                        </m:sub>
                      </m:sSub>
                      <m:d>
                        <m:dPr>
                          <m:ctrlPr>
                            <a:rPr lang="de-DE" b="0" i="1" smtClean="0">
                              <a:latin typeface="Cambria Math" panose="02040503050406030204" pitchFamily="18" charset="0"/>
                            </a:rPr>
                          </m:ctrlPr>
                        </m:dPr>
                        <m:e>
                          <m:r>
                            <a:rPr lang="de-DE" b="0" i="1" smtClean="0">
                              <a:latin typeface="Cambria Math"/>
                            </a:rPr>
                            <m:t>𝑥</m:t>
                          </m:r>
                        </m:e>
                      </m:d>
                      <m:r>
                        <a:rPr lang="de-DE" b="0" i="1" smtClean="0">
                          <a:latin typeface="Cambria Math"/>
                        </a:rPr>
                        <m:t>=</m:t>
                      </m:r>
                      <m:r>
                        <m:rPr>
                          <m:sty m:val="p"/>
                        </m:rPr>
                        <a:rPr lang="el-GR" i="1">
                          <a:latin typeface="Cambria Math"/>
                          <a:ea typeface="Cambria Math"/>
                        </a:rPr>
                        <m:t>Φ</m:t>
                      </m:r>
                      <m:d>
                        <m:dPr>
                          <m:ctrlPr>
                            <a:rPr lang="de-DE" i="1" smtClean="0">
                              <a:latin typeface="Cambria Math" panose="02040503050406030204" pitchFamily="18" charset="0"/>
                            </a:rPr>
                          </m:ctrlPr>
                        </m:dPr>
                        <m:e>
                          <m:f>
                            <m:fPr>
                              <m:ctrlPr>
                                <a:rPr lang="el-GR" i="1">
                                  <a:latin typeface="Cambria Math" panose="02040503050406030204" pitchFamily="18" charset="0"/>
                                  <a:ea typeface="Cambria Math"/>
                                </a:rPr>
                              </m:ctrlPr>
                            </m:fPr>
                            <m:num>
                              <m:r>
                                <a:rPr lang="de-DE" b="0" i="1" smtClean="0">
                                  <a:latin typeface="Cambria Math"/>
                                  <a:ea typeface="Cambria Math"/>
                                </a:rPr>
                                <m:t>𝑥</m:t>
                              </m:r>
                              <m:r>
                                <a:rPr lang="de-DE" b="0" i="1" smtClean="0">
                                  <a:latin typeface="Cambria Math"/>
                                  <a:ea typeface="Cambria Math"/>
                                </a:rPr>
                                <m:t>−</m:t>
                              </m:r>
                              <m:r>
                                <a:rPr lang="de-DE" b="0" i="1" smtClean="0">
                                  <a:latin typeface="Cambria Math"/>
                                  <a:ea typeface="Cambria Math"/>
                                </a:rPr>
                                <m:t>𝜇</m:t>
                              </m:r>
                            </m:num>
                            <m:den>
                              <m:r>
                                <a:rPr lang="el-GR" i="1" smtClean="0">
                                  <a:latin typeface="Cambria Math"/>
                                  <a:ea typeface="Cambria Math"/>
                                </a:rPr>
                                <m:t>𝜎</m:t>
                              </m:r>
                            </m:den>
                          </m:f>
                        </m:e>
                      </m:d>
                    </m:oMath>
                  </m:oMathPara>
                </a14:m>
                <a:endParaRPr lang="de-DE" dirty="0"/>
              </a:p>
            </p:txBody>
          </p:sp>
        </mc:Choice>
        <mc:Fallback xmlns="">
          <p:sp>
            <p:nvSpPr>
              <p:cNvPr id="16" name="Textfeld 15"/>
              <p:cNvSpPr txBox="1">
                <a:spLocks noRot="1" noChangeAspect="1" noMove="1" noResize="1" noEditPoints="1" noAdjustHandles="1" noChangeArrowheads="1" noChangeShapeType="1" noTextEdit="1"/>
              </p:cNvSpPr>
              <p:nvPr/>
            </p:nvSpPr>
            <p:spPr>
              <a:xfrm>
                <a:off x="4454015" y="4621049"/>
                <a:ext cx="2097497" cy="564898"/>
              </a:xfrm>
              <a:prstGeom prst="rect">
                <a:avLst/>
              </a:prstGeom>
              <a:blipFill rotWithShape="1">
                <a:blip r:embed="rId6"/>
                <a:stretch>
                  <a:fillRect/>
                </a:stretch>
              </a:blipFill>
            </p:spPr>
            <p:txBody>
              <a:bodyPr/>
              <a:lstStyle/>
              <a:p>
                <a:r>
                  <a:rPr lang="de-DE">
                    <a:noFill/>
                  </a:rPr>
                  <a:t> </a:t>
                </a:r>
              </a:p>
            </p:txBody>
          </p:sp>
        </mc:Fallback>
      </mc:AlternateContent>
      <p:sp>
        <p:nvSpPr>
          <p:cNvPr id="20" name="Textfeld 19"/>
          <p:cNvSpPr txBox="1"/>
          <p:nvPr/>
        </p:nvSpPr>
        <p:spPr>
          <a:xfrm>
            <a:off x="680495" y="5474636"/>
            <a:ext cx="1655416" cy="400110"/>
          </a:xfrm>
          <a:prstGeom prst="rect">
            <a:avLst/>
          </a:prstGeom>
          <a:noFill/>
        </p:spPr>
        <p:txBody>
          <a:bodyPr wrap="square" rtlCol="0">
            <a:spAutoFit/>
          </a:bodyPr>
          <a:lstStyle/>
          <a:p>
            <a:r>
              <a:rPr lang="de-DE" sz="2000" dirty="0">
                <a:latin typeface="+mn-lt"/>
              </a:rPr>
              <a:t>Man beachte:</a:t>
            </a:r>
          </a:p>
        </p:txBody>
      </p:sp>
      <mc:AlternateContent xmlns:mc="http://schemas.openxmlformats.org/markup-compatibility/2006" xmlns:a14="http://schemas.microsoft.com/office/drawing/2010/main">
        <mc:Choice Requires="a14">
          <p:sp>
            <p:nvSpPr>
              <p:cNvPr id="21" name="Textfeld 20"/>
              <p:cNvSpPr txBox="1"/>
              <p:nvPr/>
            </p:nvSpPr>
            <p:spPr>
              <a:xfrm>
                <a:off x="2491540" y="5337195"/>
                <a:ext cx="3638240" cy="67499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𝑃</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𝑋</m:t>
                          </m:r>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𝑥</m:t>
                          </m:r>
                        </m:e>
                      </m:d>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i="1" smtClean="0">
                              <a:solidFill>
                                <a:schemeClr val="tx1"/>
                              </a:solidFill>
                              <a:latin typeface="Cambria Math" panose="02040503050406030204" pitchFamily="18" charset="0"/>
                            </a:rPr>
                          </m:ctrlPr>
                        </m:dPr>
                        <m:e>
                          <m:f>
                            <m:fPr>
                              <m:ctrlPr>
                                <a:rPr lang="el-GR" sz="2000" i="1">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𝜇</m:t>
                              </m:r>
                            </m:num>
                            <m:den>
                              <m:r>
                                <a:rPr lang="el-GR" sz="2000" i="1" smtClean="0">
                                  <a:solidFill>
                                    <a:schemeClr val="tx1"/>
                                  </a:solidFill>
                                  <a:latin typeface="Cambria Math"/>
                                  <a:ea typeface="Cambria Math"/>
                                </a:rPr>
                                <m:t>𝜎</m:t>
                              </m:r>
                            </m:den>
                          </m:f>
                          <m:r>
                            <a:rPr lang="el-GR" sz="2000" i="1" smtClean="0">
                              <a:solidFill>
                                <a:schemeClr val="tx1"/>
                              </a:solidFill>
                              <a:latin typeface="Cambria Math"/>
                              <a:ea typeface="Cambria Math"/>
                            </a:rPr>
                            <m:t>≤</m:t>
                          </m:r>
                          <m:f>
                            <m:fPr>
                              <m:ctrlPr>
                                <a:rPr lang="el-GR" sz="2000" i="1">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𝑥</m:t>
                              </m:r>
                              <m:r>
                                <a:rPr lang="de-DE" sz="2000" i="1">
                                  <a:solidFill>
                                    <a:schemeClr val="tx1"/>
                                  </a:solidFill>
                                  <a:latin typeface="Cambria Math"/>
                                  <a:ea typeface="Cambria Math"/>
                                </a:rPr>
                                <m:t>−</m:t>
                              </m:r>
                              <m:r>
                                <a:rPr lang="de-DE" sz="2000" i="1">
                                  <a:solidFill>
                                    <a:schemeClr val="tx1"/>
                                  </a:solidFill>
                                  <a:latin typeface="Cambria Math"/>
                                  <a:ea typeface="Cambria Math"/>
                                </a:rPr>
                                <m:t>𝜇</m:t>
                              </m:r>
                            </m:num>
                            <m:den>
                              <m:r>
                                <a:rPr lang="el-GR" sz="2000" i="1">
                                  <a:solidFill>
                                    <a:schemeClr val="tx1"/>
                                  </a:solidFill>
                                  <a:latin typeface="Cambria Math"/>
                                  <a:ea typeface="Cambria Math"/>
                                </a:rPr>
                                <m:t>𝜎</m:t>
                              </m:r>
                            </m:den>
                          </m:f>
                        </m:e>
                      </m:d>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2491540" y="5337195"/>
                <a:ext cx="3638240" cy="674993"/>
              </a:xfrm>
              <a:prstGeom prst="rect">
                <a:avLst/>
              </a:prstGeom>
              <a:blipFill rotWithShape="1">
                <a:blip r:embed="rId7"/>
                <a:stretch>
                  <a:fillRect/>
                </a:stretch>
              </a:blipFill>
            </p:spPr>
            <p:txBody>
              <a:bodyPr/>
              <a:lstStyle/>
              <a:p>
                <a:r>
                  <a:rPr lang="de-DE">
                    <a:noFill/>
                  </a:rPr>
                  <a:t> </a:t>
                </a:r>
              </a:p>
            </p:txBody>
          </p:sp>
        </mc:Fallback>
      </mc:AlternateContent>
      <p:sp>
        <p:nvSpPr>
          <p:cNvPr id="2" name="Geschweifte Klammer rechts 1"/>
          <p:cNvSpPr/>
          <p:nvPr/>
        </p:nvSpPr>
        <p:spPr>
          <a:xfrm rot="5400000">
            <a:off x="4479453" y="5731776"/>
            <a:ext cx="235889" cy="687803"/>
          </a:xfrm>
          <a:prstGeom prst="rightBrace">
            <a:avLst>
              <a:gd name="adj1" fmla="val 36447"/>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2" name="Textfeld 21"/>
              <p:cNvSpPr txBox="1"/>
              <p:nvPr/>
            </p:nvSpPr>
            <p:spPr>
              <a:xfrm>
                <a:off x="4047888" y="6188463"/>
                <a:ext cx="109901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𝑁</m:t>
                      </m:r>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r>
                            <a:rPr lang="de-DE" sz="2000" b="0" i="1" smtClean="0">
                              <a:solidFill>
                                <a:schemeClr val="tx1"/>
                              </a:solidFill>
                              <a:latin typeface="Cambria Math"/>
                              <a:ea typeface="Cambria Math"/>
                            </a:rPr>
                            <m:t>, 1 </m:t>
                          </m:r>
                        </m:e>
                      </m:d>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4047888" y="6188463"/>
                <a:ext cx="1099019" cy="400110"/>
              </a:xfrm>
              <a:prstGeom prst="rect">
                <a:avLst/>
              </a:prstGeom>
              <a:blipFill rotWithShape="1">
                <a:blip r:embed="rId8"/>
                <a:stretch>
                  <a:fillRect/>
                </a:stretch>
              </a:blipFill>
            </p:spPr>
            <p:txBody>
              <a:bodyPr/>
              <a:lstStyle/>
              <a:p>
                <a:r>
                  <a:rPr lang="de-DE">
                    <a:noFill/>
                  </a:rPr>
                  <a:t> </a:t>
                </a:r>
              </a:p>
            </p:txBody>
          </p:sp>
        </mc:Fallback>
      </mc:AlternateContent>
      <p:pic>
        <p:nvPicPr>
          <p:cNvPr id="3" name="Grafik 2"/>
          <p:cNvPicPr>
            <a:picLocks noChangeAspect="1"/>
          </p:cNvPicPr>
          <p:nvPr/>
        </p:nvPicPr>
        <p:blipFill>
          <a:blip r:embed="rId9"/>
          <a:stretch>
            <a:fillRect/>
          </a:stretch>
        </p:blipFill>
        <p:spPr>
          <a:xfrm>
            <a:off x="457200" y="1430886"/>
            <a:ext cx="7591425" cy="1790700"/>
          </a:xfrm>
          <a:prstGeom prst="rect">
            <a:avLst/>
          </a:prstGeom>
        </p:spPr>
      </p:pic>
    </p:spTree>
    <p:extLst>
      <p:ext uri="{BB962C8B-B14F-4D97-AF65-F5344CB8AC3E}">
        <p14:creationId xmlns:p14="http://schemas.microsoft.com/office/powerpoint/2010/main" val="2653031429"/>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522</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0728"/>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Theoretische </a:t>
            </a:r>
            <a:r>
              <a:rPr lang="de-DE" sz="2000" b="1" dirty="0" err="1">
                <a:solidFill>
                  <a:srgbClr val="0070C0"/>
                </a:solidFill>
                <a:latin typeface="+mn-lt"/>
              </a:rPr>
              <a:t>Quantile</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468313" y="1460335"/>
                <a:ext cx="8064128" cy="400110"/>
              </a:xfrm>
              <a:prstGeom prst="rect">
                <a:avLst/>
              </a:prstGeom>
              <a:noFill/>
            </p:spPr>
            <p:txBody>
              <a:bodyPr wrap="square" rtlCol="0">
                <a:spAutoFit/>
              </a:bodyPr>
              <a:lstStyle/>
              <a:p>
                <a:r>
                  <a:rPr lang="de-DE" sz="2000" dirty="0">
                    <a:latin typeface="+mn-lt"/>
                  </a:rPr>
                  <a:t>Sei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𝑞</m:t>
                        </m:r>
                      </m:e>
                      <m:sub>
                        <m:r>
                          <a:rPr lang="de-DE" sz="2000" i="1" smtClean="0">
                            <a:latin typeface="Cambria Math"/>
                            <a:ea typeface="Cambria Math"/>
                          </a:rPr>
                          <m:t>𝛼</m:t>
                        </m:r>
                      </m:sub>
                    </m:sSub>
                  </m:oMath>
                </a14:m>
                <a:r>
                  <a:rPr lang="de-DE" sz="2000" dirty="0">
                    <a:latin typeface="+mn-lt"/>
                  </a:rPr>
                  <a:t> das theoretische </a:t>
                </a:r>
                <a:r>
                  <a:rPr lang="el-GR" sz="2000" dirty="0">
                    <a:latin typeface="+mn-lt"/>
                    <a:cs typeface="Lucida Sans Unicode"/>
                  </a:rPr>
                  <a:t>α</a:t>
                </a:r>
                <a:r>
                  <a:rPr lang="de-DE" sz="2000" dirty="0">
                    <a:latin typeface="+mn-lt"/>
                    <a:cs typeface="Lucida Sans Unicode"/>
                    <a:sym typeface="Symbol"/>
                  </a:rPr>
                  <a:t>-Quantil einer </a:t>
                </a:r>
                <a14:m>
                  <m:oMath xmlns:m="http://schemas.openxmlformats.org/officeDocument/2006/math">
                    <m:r>
                      <a:rPr lang="de-DE" sz="2000" i="1">
                        <a:latin typeface="Cambria Math"/>
                      </a:rPr>
                      <m:t>𝑁</m:t>
                    </m:r>
                    <m:d>
                      <m:dPr>
                        <m:ctrlPr>
                          <a:rPr lang="de-DE" sz="2000" i="1">
                            <a:latin typeface="Cambria Math" panose="02040503050406030204" pitchFamily="18" charset="0"/>
                          </a:rPr>
                        </m:ctrlPr>
                      </m:dPr>
                      <m:e>
                        <m:r>
                          <a:rPr lang="de-DE" sz="2000" i="1">
                            <a:latin typeface="Cambria Math"/>
                            <a:ea typeface="Cambria Math"/>
                          </a:rPr>
                          <m:t>𝜇</m:t>
                        </m:r>
                        <m:r>
                          <a:rPr lang="de-DE" sz="2000" i="1">
                            <a:latin typeface="Cambria Math"/>
                            <a:ea typeface="Cambria Math"/>
                          </a:rPr>
                          <m:t>,</m:t>
                        </m:r>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e>
                    </m:d>
                  </m:oMath>
                </a14:m>
                <a:r>
                  <a:rPr lang="de-DE" sz="2000" dirty="0">
                    <a:latin typeface="+mn-lt"/>
                    <a:cs typeface="Lucida Sans Unicode"/>
                    <a:sym typeface="Symbol"/>
                  </a:rPr>
                  <a:t>-verteilten Zufallsvariable </a:t>
                </a:r>
                <a:r>
                  <a:rPr lang="de-DE" sz="2000" i="1" dirty="0">
                    <a:latin typeface="+mn-lt"/>
                    <a:cs typeface="Lucida Sans Unicode"/>
                    <a:sym typeface="Symbol"/>
                  </a:rPr>
                  <a:t>X</a:t>
                </a:r>
                <a:r>
                  <a:rPr lang="de-DE" sz="2000" dirty="0">
                    <a:latin typeface="+mn-lt"/>
                    <a:cs typeface="Lucida Sans Unicode"/>
                    <a:sym typeface="Symbol"/>
                  </a:rPr>
                  <a:t>.</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3" y="1460335"/>
                <a:ext cx="8064128" cy="400110"/>
              </a:xfrm>
              <a:prstGeom prst="rect">
                <a:avLst/>
              </a:prstGeom>
              <a:blipFill rotWithShape="1">
                <a:blip r:embed="rId3"/>
                <a:stretch>
                  <a:fillRect l="-831" t="-7692" r="-680"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128273" y="1964869"/>
                <a:ext cx="190994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𝑃</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𝑋</m:t>
                          </m:r>
                          <m:r>
                            <a:rPr lang="de-DE" sz="2000" b="0" i="1" dirty="0" smtClean="0">
                              <a:solidFill>
                                <a:schemeClr val="tx1"/>
                              </a:solidFill>
                              <a:latin typeface="Cambria Math"/>
                              <a:ea typeface="Cambria Math"/>
                            </a:rPr>
                            <m:t>≤</m:t>
                          </m:r>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𝑞</m:t>
                              </m:r>
                            </m:e>
                            <m:sub>
                              <m:r>
                                <a:rPr lang="de-DE" sz="2000" b="0" i="1" dirty="0" smtClean="0">
                                  <a:solidFill>
                                    <a:schemeClr val="tx1"/>
                                  </a:solidFill>
                                  <a:latin typeface="Cambria Math"/>
                                  <a:ea typeface="Cambria Math"/>
                                </a:rPr>
                                <m:t>𝛼</m:t>
                              </m:r>
                            </m:sub>
                          </m:sSub>
                        </m:e>
                      </m:d>
                      <m:r>
                        <a:rPr lang="de-DE" sz="2000" b="0" i="1" smtClean="0">
                          <a:solidFill>
                            <a:schemeClr val="tx1"/>
                          </a:solidFill>
                          <a:latin typeface="Cambria Math"/>
                        </a:rPr>
                        <m:t>=</m:t>
                      </m:r>
                      <m:r>
                        <a:rPr lang="de-DE" sz="2000" b="0" i="1" smtClean="0">
                          <a:solidFill>
                            <a:schemeClr val="tx1"/>
                          </a:solidFill>
                          <a:latin typeface="Cambria Math"/>
                          <a:ea typeface="Cambria Math"/>
                        </a:rPr>
                        <m:t>𝛼</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128273" y="1964869"/>
                <a:ext cx="1909946" cy="400110"/>
              </a:xfrm>
              <a:prstGeom prst="rect">
                <a:avLst/>
              </a:prstGeom>
              <a:blipFill rotWithShape="1">
                <a:blip r:embed="rId4"/>
                <a:stretch>
                  <a:fillRect b="-9091"/>
                </a:stretch>
              </a:blipFill>
            </p:spPr>
            <p:txBody>
              <a:bodyPr/>
              <a:lstStyle/>
              <a:p>
                <a:r>
                  <a:rPr lang="de-DE">
                    <a:noFill/>
                  </a:rPr>
                  <a:t> </a:t>
                </a:r>
              </a:p>
            </p:txBody>
          </p:sp>
        </mc:Fallback>
      </mc:AlternateContent>
      <p:sp>
        <p:nvSpPr>
          <p:cNvPr id="15" name="Textfeld 14"/>
          <p:cNvSpPr txBox="1"/>
          <p:nvPr/>
        </p:nvSpPr>
        <p:spPr>
          <a:xfrm>
            <a:off x="468313" y="1968166"/>
            <a:ext cx="1355242" cy="400110"/>
          </a:xfrm>
          <a:prstGeom prst="rect">
            <a:avLst/>
          </a:prstGeom>
          <a:noFill/>
        </p:spPr>
        <p:txBody>
          <a:bodyPr wrap="square" rtlCol="0">
            <a:spAutoFit/>
          </a:bodyPr>
          <a:lstStyle/>
          <a:p>
            <a:r>
              <a:rPr lang="de-DE" sz="2000" dirty="0">
                <a:latin typeface="+mn-lt"/>
                <a:cs typeface="Lucida Sans Unicode"/>
                <a:sym typeface="Symbol"/>
              </a:rPr>
              <a:t>Dann gilt:</a:t>
            </a:r>
            <a:endParaRPr lang="de-DE" sz="2000" dirty="0">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1712014" y="2553131"/>
                <a:ext cx="4332622" cy="67499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𝑃</m:t>
                      </m:r>
                      <m:d>
                        <m:dPr>
                          <m:ctrlPr>
                            <a:rPr lang="de-DE" sz="2000" b="0" i="1" dirty="0" smtClean="0">
                              <a:solidFill>
                                <a:schemeClr val="tx1"/>
                              </a:solidFill>
                              <a:latin typeface="Cambria Math" panose="02040503050406030204" pitchFamily="18" charset="0"/>
                            </a:rPr>
                          </m:ctrlPr>
                        </m:dPr>
                        <m:e>
                          <m:f>
                            <m:fPr>
                              <m:ctrlPr>
                                <a:rPr lang="de-DE" sz="2000" b="0" i="1" dirty="0" smtClean="0">
                                  <a:solidFill>
                                    <a:schemeClr val="tx1"/>
                                  </a:solidFill>
                                  <a:latin typeface="Cambria Math" panose="02040503050406030204" pitchFamily="18" charset="0"/>
                                </a:rPr>
                              </m:ctrlPr>
                            </m:fPr>
                            <m:num>
                              <m:r>
                                <a:rPr lang="de-DE" sz="2000" b="0" i="1" dirty="0" smtClean="0">
                                  <a:solidFill>
                                    <a:schemeClr val="tx1"/>
                                  </a:solidFill>
                                  <a:latin typeface="Cambria Math"/>
                                </a:rPr>
                                <m:t>𝑋</m:t>
                              </m:r>
                              <m:r>
                                <a:rPr lang="de-DE" sz="2000" b="0" i="1" dirty="0" smtClean="0">
                                  <a:solidFill>
                                    <a:schemeClr val="tx1"/>
                                  </a:solidFill>
                                  <a:latin typeface="Cambria Math"/>
                                </a:rPr>
                                <m:t>−</m:t>
                              </m:r>
                              <m:r>
                                <a:rPr lang="de-DE" sz="2000" b="0" i="1" dirty="0" smtClean="0">
                                  <a:solidFill>
                                    <a:schemeClr val="tx1"/>
                                  </a:solidFill>
                                  <a:latin typeface="Cambria Math"/>
                                  <a:ea typeface="Cambria Math"/>
                                </a:rPr>
                                <m:t>𝜇</m:t>
                              </m:r>
                            </m:num>
                            <m:den>
                              <m:r>
                                <a:rPr lang="de-DE" sz="2000" b="0" i="1" dirty="0" smtClean="0">
                                  <a:solidFill>
                                    <a:schemeClr val="tx1"/>
                                  </a:solidFill>
                                  <a:latin typeface="Cambria Math"/>
                                  <a:ea typeface="Cambria Math"/>
                                </a:rPr>
                                <m:t>𝜎</m:t>
                              </m:r>
                            </m:den>
                          </m:f>
                          <m:r>
                            <a:rPr lang="de-DE" sz="2000" b="0" i="1" dirty="0" smtClean="0">
                              <a:solidFill>
                                <a:schemeClr val="tx1"/>
                              </a:solidFill>
                              <a:latin typeface="Cambria Math"/>
                              <a:ea typeface="Cambria Math"/>
                            </a:rPr>
                            <m:t>≤</m:t>
                          </m:r>
                          <m:f>
                            <m:fPr>
                              <m:ctrlPr>
                                <a:rPr lang="de-DE" sz="2000" b="0" i="1" dirty="0" smtClean="0">
                                  <a:solidFill>
                                    <a:schemeClr val="tx1"/>
                                  </a:solidFill>
                                  <a:latin typeface="Cambria Math" panose="02040503050406030204" pitchFamily="18" charset="0"/>
                                  <a:ea typeface="Cambria Math"/>
                                </a:rPr>
                              </m:ctrlPr>
                            </m:fPr>
                            <m:num>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𝑞</m:t>
                                  </m:r>
                                </m:e>
                                <m:sub>
                                  <m:r>
                                    <a:rPr lang="de-DE" sz="2000" i="1" dirty="0">
                                      <a:solidFill>
                                        <a:schemeClr val="tx1"/>
                                      </a:solidFill>
                                      <a:latin typeface="Cambria Math"/>
                                      <a:ea typeface="Cambria Math"/>
                                    </a:rPr>
                                    <m:t>𝛼</m:t>
                                  </m:r>
                                </m:sub>
                              </m:sSub>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𝜇</m:t>
                              </m:r>
                            </m:num>
                            <m:den>
                              <m:r>
                                <a:rPr lang="de-DE" sz="2000" b="0" i="1" dirty="0" smtClean="0">
                                  <a:solidFill>
                                    <a:schemeClr val="tx1"/>
                                  </a:solidFill>
                                  <a:latin typeface="Cambria Math"/>
                                  <a:ea typeface="Cambria Math"/>
                                </a:rPr>
                                <m:t>𝜎</m:t>
                              </m:r>
                            </m:den>
                          </m:f>
                        </m:e>
                      </m:d>
                      <m:r>
                        <a:rPr lang="de-DE" sz="2000" b="0" i="1" smtClean="0">
                          <a:solidFill>
                            <a:schemeClr val="tx1"/>
                          </a:solidFill>
                          <a:latin typeface="Cambria Math"/>
                        </a:rPr>
                        <m:t>=</m:t>
                      </m:r>
                      <m:r>
                        <a:rPr lang="de-DE" sz="2000" b="0" i="1" smtClean="0">
                          <a:solidFill>
                            <a:schemeClr val="tx1"/>
                          </a:solidFill>
                          <a:latin typeface="Cambria Math"/>
                          <a:ea typeface="Cambria Math"/>
                        </a:rPr>
                        <m:t>𝛼</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712014" y="2553131"/>
                <a:ext cx="4332622" cy="674993"/>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712013" y="4064025"/>
                <a:ext cx="2750241" cy="61940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m:rPr>
                          <m:sty m:val="p"/>
                        </m:rPr>
                        <a:rPr lang="el-GR" sz="2000" b="0" i="1" smtClean="0">
                          <a:solidFill>
                            <a:schemeClr val="tx1"/>
                          </a:solidFill>
                          <a:latin typeface="Cambria Math"/>
                          <a:ea typeface="Cambria Math"/>
                        </a:rPr>
                        <m:t>Φ</m:t>
                      </m:r>
                      <m:d>
                        <m:dPr>
                          <m:ctrlPr>
                            <a:rPr lang="de-DE" sz="2000" b="0" i="1" dirty="0" smtClean="0">
                              <a:solidFill>
                                <a:schemeClr val="tx1"/>
                              </a:solidFill>
                              <a:latin typeface="Cambria Math" panose="02040503050406030204" pitchFamily="18" charset="0"/>
                            </a:rPr>
                          </m:ctrlPr>
                        </m:dPr>
                        <m:e>
                          <m:f>
                            <m:fPr>
                              <m:ctrlPr>
                                <a:rPr lang="de-DE" sz="2000" b="0" i="1" dirty="0" smtClean="0">
                                  <a:solidFill>
                                    <a:schemeClr val="tx1"/>
                                  </a:solidFill>
                                  <a:latin typeface="Cambria Math" panose="02040503050406030204" pitchFamily="18" charset="0"/>
                                  <a:ea typeface="Cambria Math"/>
                                </a:rPr>
                              </m:ctrlPr>
                            </m:fPr>
                            <m:num>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𝑞</m:t>
                                  </m:r>
                                </m:e>
                                <m:sub>
                                  <m:r>
                                    <a:rPr lang="de-DE" sz="2000" i="1" dirty="0">
                                      <a:solidFill>
                                        <a:schemeClr val="tx1"/>
                                      </a:solidFill>
                                      <a:latin typeface="Cambria Math"/>
                                      <a:ea typeface="Cambria Math"/>
                                    </a:rPr>
                                    <m:t>𝛼</m:t>
                                  </m:r>
                                </m:sub>
                              </m:sSub>
                              <m:r>
                                <a:rPr lang="de-DE" sz="2000" b="0" i="1" dirty="0" smtClean="0">
                                  <a:solidFill>
                                    <a:schemeClr val="tx1"/>
                                  </a:solidFill>
                                  <a:latin typeface="Cambria Math"/>
                                  <a:ea typeface="Cambria Math"/>
                                </a:rPr>
                                <m:t>−</m:t>
                              </m:r>
                              <m:r>
                                <a:rPr lang="de-DE" sz="2000" b="0" i="1" dirty="0" smtClean="0">
                                  <a:solidFill>
                                    <a:schemeClr val="tx1"/>
                                  </a:solidFill>
                                  <a:latin typeface="Cambria Math"/>
                                  <a:ea typeface="Cambria Math"/>
                                </a:rPr>
                                <m:t>𝜇</m:t>
                              </m:r>
                            </m:num>
                            <m:den>
                              <m:r>
                                <a:rPr lang="de-DE" sz="2000" b="0" i="1" dirty="0" smtClean="0">
                                  <a:solidFill>
                                    <a:schemeClr val="tx1"/>
                                  </a:solidFill>
                                  <a:latin typeface="Cambria Math"/>
                                  <a:ea typeface="Cambria Math"/>
                                </a:rPr>
                                <m:t>𝜎</m:t>
                              </m:r>
                            </m:den>
                          </m:f>
                        </m:e>
                      </m:d>
                      <m:r>
                        <a:rPr lang="de-DE" sz="2000" b="0" i="1" smtClean="0">
                          <a:solidFill>
                            <a:schemeClr val="tx1"/>
                          </a:solidFill>
                          <a:latin typeface="Cambria Math"/>
                        </a:rPr>
                        <m:t>=</m:t>
                      </m:r>
                      <m:r>
                        <a:rPr lang="de-DE" sz="2000" b="0" i="1" smtClean="0">
                          <a:solidFill>
                            <a:schemeClr val="tx1"/>
                          </a:solidFill>
                          <a:latin typeface="Cambria Math"/>
                          <a:ea typeface="Cambria Math"/>
                        </a:rPr>
                        <m:t>𝛼</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712013" y="4064025"/>
                <a:ext cx="2750241" cy="61940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712013" y="4835825"/>
                <a:ext cx="2750241" cy="61940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b>
                        <m:sSubPr>
                          <m:ctrlPr>
                            <a:rPr lang="de-DE" sz="2000" i="1" dirty="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𝑧</m:t>
                          </m:r>
                        </m:e>
                        <m:sub>
                          <m:r>
                            <a:rPr lang="de-DE" sz="2000" i="1" dirty="0">
                              <a:solidFill>
                                <a:schemeClr val="tx1"/>
                              </a:solidFill>
                              <a:latin typeface="Cambria Math"/>
                              <a:ea typeface="Cambria Math"/>
                            </a:rPr>
                            <m:t>𝛼</m:t>
                          </m:r>
                        </m:sub>
                      </m:sSub>
                      <m:r>
                        <a:rPr lang="de-DE" sz="2000" b="0" i="1" smtClean="0">
                          <a:solidFill>
                            <a:schemeClr val="tx1"/>
                          </a:solidFill>
                          <a:latin typeface="Cambria Math"/>
                        </a:rPr>
                        <m:t>=</m:t>
                      </m:r>
                      <m:f>
                        <m:fPr>
                          <m:ctrlPr>
                            <a:rPr lang="de-DE" sz="2000" i="1" dirty="0">
                              <a:solidFill>
                                <a:schemeClr val="tx1"/>
                              </a:solidFill>
                              <a:latin typeface="Cambria Math" panose="02040503050406030204" pitchFamily="18" charset="0"/>
                              <a:ea typeface="Cambria Math"/>
                            </a:rPr>
                          </m:ctrlPr>
                        </m:fPr>
                        <m:num>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𝑞</m:t>
                              </m:r>
                            </m:e>
                            <m:sub>
                              <m:r>
                                <a:rPr lang="de-DE" sz="2000" i="1" dirty="0">
                                  <a:solidFill>
                                    <a:schemeClr val="tx1"/>
                                  </a:solidFill>
                                  <a:latin typeface="Cambria Math"/>
                                  <a:ea typeface="Cambria Math"/>
                                </a:rPr>
                                <m:t>𝛼</m:t>
                              </m:r>
                            </m:sub>
                          </m:sSub>
                          <m:r>
                            <a:rPr lang="de-DE" sz="2000" i="1" dirty="0">
                              <a:solidFill>
                                <a:schemeClr val="tx1"/>
                              </a:solidFill>
                              <a:latin typeface="Cambria Math"/>
                              <a:ea typeface="Cambria Math"/>
                            </a:rPr>
                            <m:t>−</m:t>
                          </m:r>
                          <m:r>
                            <a:rPr lang="de-DE" sz="2000" i="1" dirty="0">
                              <a:solidFill>
                                <a:schemeClr val="tx1"/>
                              </a:solidFill>
                              <a:latin typeface="Cambria Math"/>
                              <a:ea typeface="Cambria Math"/>
                            </a:rPr>
                            <m:t>𝜇</m:t>
                          </m:r>
                        </m:num>
                        <m:den>
                          <m:r>
                            <a:rPr lang="de-DE" sz="2000" i="1" dirty="0">
                              <a:solidFill>
                                <a:schemeClr val="tx1"/>
                              </a:solidFill>
                              <a:latin typeface="Cambria Math"/>
                              <a:ea typeface="Cambria Math"/>
                            </a:rPr>
                            <m:t>𝜎</m:t>
                          </m:r>
                        </m:den>
                      </m:f>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712013" y="4835825"/>
                <a:ext cx="2750241" cy="61940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708126" y="5648201"/>
                <a:ext cx="275024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b>
                        <m:sSubPr>
                          <m:ctrlPr>
                            <a:rPr lang="de-DE" sz="2000" i="1" dirty="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𝑞</m:t>
                          </m:r>
                        </m:e>
                        <m:sub>
                          <m:r>
                            <a:rPr lang="de-DE" sz="2000" i="1" dirty="0">
                              <a:solidFill>
                                <a:schemeClr val="tx1"/>
                              </a:solidFill>
                              <a:latin typeface="Cambria Math"/>
                              <a:ea typeface="Cambria Math"/>
                            </a:rPr>
                            <m:t>𝛼</m:t>
                          </m:r>
                        </m:sub>
                      </m:sSub>
                      <m:r>
                        <a:rPr lang="de-DE" sz="2000" b="0" i="1" smtClean="0">
                          <a:solidFill>
                            <a:schemeClr val="tx1"/>
                          </a:solidFill>
                          <a:latin typeface="Cambria Math"/>
                        </a:rPr>
                        <m:t>=</m:t>
                      </m:r>
                      <m:r>
                        <a:rPr lang="de-DE" sz="2000" i="1" dirty="0">
                          <a:solidFill>
                            <a:schemeClr val="tx1"/>
                          </a:solidFill>
                          <a:latin typeface="Cambria Math"/>
                          <a:ea typeface="Cambria Math"/>
                        </a:rPr>
                        <m:t>𝜇</m:t>
                      </m:r>
                      <m:r>
                        <a:rPr lang="de-DE" sz="2000" b="0" i="1" dirty="0" smtClean="0">
                          <a:solidFill>
                            <a:schemeClr val="tx1"/>
                          </a:solidFill>
                          <a:latin typeface="Cambria Math"/>
                          <a:ea typeface="Cambria Math"/>
                        </a:rPr>
                        <m:t>+</m:t>
                      </m:r>
                      <m:sSub>
                        <m:sSubPr>
                          <m:ctrlPr>
                            <a:rPr lang="de-DE" sz="2000" i="1" dirty="0" smtClean="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𝜎</m:t>
                          </m:r>
                          <m:r>
                            <a:rPr lang="de-DE" sz="2000" b="0" i="1" dirty="0" smtClean="0">
                              <a:solidFill>
                                <a:schemeClr val="tx1"/>
                              </a:solidFill>
                              <a:latin typeface="Cambria Math"/>
                              <a:ea typeface="Cambria Math"/>
                            </a:rPr>
                            <m:t>𝑧</m:t>
                          </m:r>
                        </m:e>
                        <m:sub>
                          <m:r>
                            <a:rPr lang="de-DE" sz="2000" i="1" dirty="0">
                              <a:solidFill>
                                <a:schemeClr val="tx1"/>
                              </a:solidFill>
                              <a:latin typeface="Cambria Math"/>
                              <a:ea typeface="Cambria Math"/>
                            </a:rPr>
                            <m:t>𝛼</m:t>
                          </m:r>
                        </m:sub>
                      </m:sSub>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708126" y="5648201"/>
                <a:ext cx="2750241" cy="400110"/>
              </a:xfrm>
              <a:prstGeom prst="rect">
                <a:avLst/>
              </a:prstGeom>
              <a:blipFill rotWithShape="1">
                <a:blip r:embed="rId8"/>
                <a:stretch>
                  <a:fillRect b="-10769"/>
                </a:stretch>
              </a:blipFill>
            </p:spPr>
            <p:txBody>
              <a:bodyPr/>
              <a:lstStyle/>
              <a:p>
                <a:r>
                  <a:rPr lang="de-DE">
                    <a:noFill/>
                  </a:rPr>
                  <a:t> </a:t>
                </a:r>
              </a:p>
            </p:txBody>
          </p:sp>
        </mc:Fallback>
      </mc:AlternateContent>
      <p:sp>
        <p:nvSpPr>
          <p:cNvPr id="24" name="Geschweifte Klammer rechts 23"/>
          <p:cNvSpPr/>
          <p:nvPr/>
        </p:nvSpPr>
        <p:spPr>
          <a:xfrm rot="5400000">
            <a:off x="2781734" y="3002167"/>
            <a:ext cx="235889" cy="687803"/>
          </a:xfrm>
          <a:prstGeom prst="rightBrace">
            <a:avLst>
              <a:gd name="adj1" fmla="val 36447"/>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5" name="Textfeld 24"/>
              <p:cNvSpPr txBox="1"/>
              <p:nvPr/>
            </p:nvSpPr>
            <p:spPr>
              <a:xfrm>
                <a:off x="2350169" y="3458854"/>
                <a:ext cx="109901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𝑁</m:t>
                      </m:r>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m:t>
                          </m:r>
                          <m:r>
                            <a:rPr lang="de-DE" sz="2000" b="0" i="1" smtClean="0">
                              <a:solidFill>
                                <a:schemeClr val="tx1"/>
                              </a:solidFill>
                              <a:latin typeface="Cambria Math"/>
                              <a:ea typeface="Cambria Math"/>
                            </a:rPr>
                            <m:t>, 1 </m:t>
                          </m:r>
                        </m:e>
                      </m:d>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2350169" y="3458854"/>
                <a:ext cx="1099019" cy="400110"/>
              </a:xfrm>
              <a:prstGeom prst="rect">
                <a:avLst/>
              </a:prstGeom>
              <a:blipFill rotWithShape="1">
                <a:blip r:embed="rId9"/>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569876960"/>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88" y="980728"/>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für die Normalverteilung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7200" y="1511859"/>
            <a:ext cx="7600950" cy="4962525"/>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523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112409234"/>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524</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0" y="980728"/>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Vertafelung</a:t>
            </a:r>
            <a:r>
              <a:rPr lang="de-DE" sz="2000" b="1" dirty="0">
                <a:solidFill>
                  <a:srgbClr val="0070C0"/>
                </a:solidFill>
                <a:latin typeface="+mn-lt"/>
              </a:rPr>
              <a:t> der Standardnormalverteilung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09" y="4509120"/>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Zur Lesart der Tabelle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p:nvPr/>
        </p:nvSpPr>
        <p:spPr>
          <a:xfrm>
            <a:off x="468310" y="4930054"/>
            <a:ext cx="6695977" cy="400110"/>
          </a:xfrm>
          <a:prstGeom prst="rect">
            <a:avLst/>
          </a:prstGeom>
          <a:noFill/>
        </p:spPr>
        <p:txBody>
          <a:bodyPr wrap="square" rtlCol="0">
            <a:spAutoFit/>
          </a:bodyPr>
          <a:lstStyle/>
          <a:p>
            <a:r>
              <a:rPr lang="de-DE" sz="2000" dirty="0">
                <a:latin typeface="+mn-lt"/>
              </a:rPr>
              <a:t>Für eine </a:t>
            </a:r>
            <a:r>
              <a:rPr lang="de-DE" sz="2000" i="1" dirty="0">
                <a:latin typeface="+mn-lt"/>
              </a:rPr>
              <a:t>N</a:t>
            </a:r>
            <a:r>
              <a:rPr lang="de-DE" sz="2000" dirty="0">
                <a:latin typeface="+mn-lt"/>
              </a:rPr>
              <a:t>(0, 1)-verteilte Zufallsvariable </a:t>
            </a:r>
            <a:r>
              <a:rPr lang="de-DE" sz="2000" i="1" dirty="0">
                <a:latin typeface="+mn-lt"/>
              </a:rPr>
              <a:t>X</a:t>
            </a:r>
            <a:r>
              <a:rPr lang="de-DE" sz="2000" dirty="0">
                <a:latin typeface="+mn-lt"/>
              </a:rPr>
              <a:t> gilt:   </a:t>
            </a:r>
          </a:p>
        </p:txBody>
      </p:sp>
      <mc:AlternateContent xmlns:mc="http://schemas.openxmlformats.org/markup-compatibility/2006" xmlns:a14="http://schemas.microsoft.com/office/drawing/2010/main">
        <mc:Choice Requires="a14">
          <p:sp>
            <p:nvSpPr>
              <p:cNvPr id="14" name="Textfeld 13"/>
              <p:cNvSpPr txBox="1"/>
              <p:nvPr/>
            </p:nvSpPr>
            <p:spPr>
              <a:xfrm>
                <a:off x="773061" y="5335056"/>
                <a:ext cx="3043237"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𝑋</m:t>
                          </m:r>
                          <m:r>
                            <a:rPr lang="de-DE" sz="2000" i="1" dirty="0">
                              <a:latin typeface="Cambria Math"/>
                              <a:ea typeface="Cambria Math"/>
                            </a:rPr>
                            <m:t>≤</m:t>
                          </m:r>
                          <m:r>
                            <a:rPr lang="de-DE" sz="2000" b="0" i="1" dirty="0" smtClean="0">
                              <a:latin typeface="Cambria Math"/>
                              <a:ea typeface="Cambria Math"/>
                            </a:rPr>
                            <m:t>1.75</m:t>
                          </m:r>
                        </m:e>
                      </m:d>
                      <m:r>
                        <a:rPr lang="de-DE" sz="2000" i="1">
                          <a:latin typeface="Cambria Math"/>
                          <a:ea typeface="Cambria Math"/>
                        </a:rPr>
                        <m:t>≈</m:t>
                      </m:r>
                      <m:r>
                        <a:rPr lang="de-DE" sz="2000" b="0" i="1" smtClean="0">
                          <a:latin typeface="Cambria Math"/>
                          <a:ea typeface="Cambria Math"/>
                        </a:rPr>
                        <m:t>0.9599</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773061" y="5335056"/>
                <a:ext cx="3043237"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773061" y="5735166"/>
                <a:ext cx="5383115" cy="7078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𝑋</m:t>
                          </m:r>
                          <m:r>
                            <a:rPr lang="de-DE" sz="2000" i="1" dirty="0">
                              <a:latin typeface="Cambria Math"/>
                              <a:ea typeface="Cambria Math"/>
                            </a:rPr>
                            <m:t>≤</m:t>
                          </m:r>
                          <m:r>
                            <a:rPr lang="de-DE" sz="2000" b="0" i="1" dirty="0" smtClean="0">
                              <a:latin typeface="Cambria Math"/>
                              <a:ea typeface="Cambria Math"/>
                            </a:rPr>
                            <m:t>−1.75</m:t>
                          </m:r>
                        </m:e>
                      </m:d>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el-GR"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−1.75</m:t>
                          </m:r>
                        </m:e>
                      </m:d>
                      <m:r>
                        <a:rPr lang="de-DE" sz="2000" b="0" i="1" smtClean="0">
                          <a:solidFill>
                            <a:schemeClr val="tx1"/>
                          </a:solidFill>
                          <a:latin typeface="Cambria Math"/>
                          <a:ea typeface="Cambria Math"/>
                        </a:rPr>
                        <m:t>=1−</m:t>
                      </m:r>
                      <m:r>
                        <m:rPr>
                          <m:sty m:val="p"/>
                        </m:rPr>
                        <a:rPr lang="el-GR" sz="2000" i="1">
                          <a:latin typeface="Cambria Math"/>
                          <a:ea typeface="Cambria Math"/>
                        </a:rPr>
                        <m:t>Φ</m:t>
                      </m:r>
                      <m:d>
                        <m:dPr>
                          <m:ctrlPr>
                            <a:rPr lang="el-GR" sz="2000" i="1">
                              <a:latin typeface="Cambria Math" panose="02040503050406030204" pitchFamily="18" charset="0"/>
                              <a:ea typeface="Cambria Math"/>
                            </a:rPr>
                          </m:ctrlPr>
                        </m:dPr>
                        <m:e>
                          <m:r>
                            <a:rPr lang="de-DE" sz="2000" i="1">
                              <a:latin typeface="Cambria Math"/>
                              <a:ea typeface="Cambria Math"/>
                            </a:rPr>
                            <m:t>1.75</m:t>
                          </m:r>
                        </m:e>
                      </m:d>
                    </m:oMath>
                  </m:oMathPara>
                </a14:m>
                <a:endParaRPr lang="de-DE" sz="2000" i="1" dirty="0">
                  <a:latin typeface="Cambria Math"/>
                  <a:ea typeface="Cambria Math"/>
                </a:endParaRPr>
              </a:p>
              <a:p>
                <a:r>
                  <a:rPr lang="de-DE" sz="2000" dirty="0">
                    <a:ea typeface="Cambria Math"/>
                  </a:rPr>
                  <a:t>                       </a:t>
                </a:r>
                <a14:m>
                  <m:oMath xmlns:m="http://schemas.openxmlformats.org/officeDocument/2006/math">
                    <m:r>
                      <a:rPr lang="de-DE" sz="2000" i="1" smtClean="0">
                        <a:latin typeface="Cambria Math"/>
                        <a:ea typeface="Cambria Math"/>
                      </a:rPr>
                      <m:t>≈</m:t>
                    </m:r>
                    <m:r>
                      <a:rPr lang="de-DE" sz="2000" b="0" i="1" smtClean="0">
                        <a:latin typeface="Cambria Math"/>
                        <a:ea typeface="Cambria Math"/>
                      </a:rPr>
                      <m:t>1−0.9599=0.0401</m:t>
                    </m:r>
                  </m:oMath>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773061" y="5735166"/>
                <a:ext cx="5383115" cy="707886"/>
              </a:xfrm>
              <a:prstGeom prst="rect">
                <a:avLst/>
              </a:prstGeom>
              <a:blipFill rotWithShape="1">
                <a:blip r:embed="rId5"/>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457200" y="1503008"/>
            <a:ext cx="7296150" cy="2895600"/>
          </a:xfrm>
          <a:prstGeom prst="rect">
            <a:avLst/>
          </a:prstGeom>
        </p:spPr>
      </p:pic>
    </p:spTree>
    <p:extLst>
      <p:ext uri="{BB962C8B-B14F-4D97-AF65-F5344CB8AC3E}">
        <p14:creationId xmlns:p14="http://schemas.microsoft.com/office/powerpoint/2010/main" val="3510277474"/>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57201" y="980728"/>
            <a:ext cx="6563072" cy="5560744"/>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525</a:t>
            </a:r>
            <a:endParaRPr lang="de-DE" sz="8000" b="1" dirty="0">
              <a:solidFill>
                <a:schemeClr val="tx1"/>
              </a:solidFill>
              <a:latin typeface="+mj-lt"/>
            </a:endParaRPr>
          </a:p>
        </p:txBody>
      </p:sp>
    </p:spTree>
    <p:extLst>
      <p:ext uri="{BB962C8B-B14F-4D97-AF65-F5344CB8AC3E}">
        <p14:creationId xmlns:p14="http://schemas.microsoft.com/office/powerpoint/2010/main" val="4118349147"/>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526</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100103"/>
            <a:ext cx="7124700" cy="4638675"/>
          </a:xfrm>
          <a:prstGeom prst="rect">
            <a:avLst/>
          </a:prstGeom>
        </p:spPr>
      </p:pic>
    </p:spTree>
    <p:extLst>
      <p:ext uri="{BB962C8B-B14F-4D97-AF65-F5344CB8AC3E}">
        <p14:creationId xmlns:p14="http://schemas.microsoft.com/office/powerpoint/2010/main" val="302904416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50</a:t>
            </a:r>
            <a:endParaRPr lang="de-DE" sz="8000" b="1" dirty="0">
              <a:solidFill>
                <a:schemeClr val="tx1"/>
              </a:solidFill>
              <a:latin typeface="+mj-lt"/>
            </a:endParaRPr>
          </a:p>
        </p:txBody>
      </p:sp>
      <p:pic>
        <p:nvPicPr>
          <p:cNvPr id="4" name="Grafik 3"/>
          <p:cNvPicPr>
            <a:picLocks noChangeAspect="1"/>
          </p:cNvPicPr>
          <p:nvPr/>
        </p:nvPicPr>
        <p:blipFill>
          <a:blip r:embed="rId3"/>
          <a:stretch>
            <a:fillRect/>
          </a:stretch>
        </p:blipFill>
        <p:spPr>
          <a:xfrm>
            <a:off x="468313" y="1304986"/>
            <a:ext cx="7376120" cy="4211577"/>
          </a:xfrm>
          <a:prstGeom prst="rect">
            <a:avLst/>
          </a:prstGeom>
        </p:spPr>
      </p:pic>
    </p:spTree>
    <p:extLst>
      <p:ext uri="{BB962C8B-B14F-4D97-AF65-F5344CB8AC3E}">
        <p14:creationId xmlns:p14="http://schemas.microsoft.com/office/powerpoint/2010/main" val="1339173926"/>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1" y="954280"/>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7.3.6 </a:t>
            </a:r>
            <a:r>
              <a:rPr lang="de-DE" sz="2000" dirty="0">
                <a:solidFill>
                  <a:srgbClr val="0070C0"/>
                </a:solidFill>
                <a:latin typeface="+mn-lt"/>
              </a:rPr>
              <a:t>●</a:t>
            </a:r>
            <a:endParaRPr lang="de-DE" sz="2000" b="1" dirty="0">
              <a:solidFill>
                <a:srgbClr val="0070C0"/>
              </a:solidFill>
              <a:latin typeface="+mn-lt"/>
            </a:endParaRPr>
          </a:p>
        </p:txBody>
      </p:sp>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527</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6" name="Textfeld 15"/>
              <p:cNvSpPr txBox="1"/>
              <p:nvPr/>
            </p:nvSpPr>
            <p:spPr>
              <a:xfrm>
                <a:off x="468313" y="1460335"/>
                <a:ext cx="6623967" cy="400110"/>
              </a:xfrm>
              <a:prstGeom prst="rect">
                <a:avLst/>
              </a:prstGeom>
              <a:noFill/>
            </p:spPr>
            <p:txBody>
              <a:bodyPr wrap="square" rtlCol="0">
                <a:spAutoFit/>
              </a:bodyPr>
              <a:lstStyle/>
              <a:p>
                <a:r>
                  <a:rPr lang="de-DE" sz="2000" dirty="0">
                    <a:latin typeface="+mn-lt"/>
                  </a:rPr>
                  <a:t>Gegeben sei eine </a:t>
                </a:r>
                <a14:m>
                  <m:oMath xmlns:m="http://schemas.openxmlformats.org/officeDocument/2006/math">
                    <m:r>
                      <a:rPr lang="de-DE" sz="2000" i="1">
                        <a:latin typeface="Cambria Math"/>
                      </a:rPr>
                      <m:t>𝑁</m:t>
                    </m:r>
                    <m:d>
                      <m:dPr>
                        <m:ctrlPr>
                          <a:rPr lang="de-DE" sz="2000" i="1">
                            <a:latin typeface="Cambria Math" panose="02040503050406030204" pitchFamily="18" charset="0"/>
                          </a:rPr>
                        </m:ctrlPr>
                      </m:dPr>
                      <m:e>
                        <m:r>
                          <a:rPr lang="de-DE" sz="2000" i="1">
                            <a:latin typeface="Cambria Math"/>
                            <a:ea typeface="Cambria Math"/>
                          </a:rPr>
                          <m:t>𝜇</m:t>
                        </m:r>
                        <m:r>
                          <a:rPr lang="de-DE" sz="2000" i="1">
                            <a:latin typeface="Cambria Math"/>
                            <a:ea typeface="Cambria Math"/>
                          </a:rPr>
                          <m:t>,</m:t>
                        </m:r>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e>
                    </m:d>
                  </m:oMath>
                </a14:m>
                <a:r>
                  <a:rPr lang="de-DE" sz="2000" dirty="0">
                    <a:latin typeface="+mn-lt"/>
                    <a:cs typeface="Lucida Sans Unicode"/>
                    <a:sym typeface="Symbol"/>
                  </a:rPr>
                  <a:t>-verteilte Zufallsvariable </a:t>
                </a:r>
                <a:r>
                  <a:rPr lang="de-DE" sz="2000" i="1" dirty="0">
                    <a:latin typeface="+mn-lt"/>
                    <a:cs typeface="Lucida Sans Unicode"/>
                    <a:sym typeface="Symbol"/>
                  </a:rPr>
                  <a:t>X</a:t>
                </a:r>
                <a:r>
                  <a:rPr lang="de-DE" sz="2000" dirty="0">
                    <a:latin typeface="+mn-lt"/>
                    <a:cs typeface="Lucida Sans Unicode"/>
                    <a:sym typeface="Symbol"/>
                  </a:rPr>
                  <a:t>.</a:t>
                </a:r>
              </a:p>
            </p:txBody>
          </p:sp>
        </mc:Choice>
        <mc:Fallback xmlns="">
          <p:sp>
            <p:nvSpPr>
              <p:cNvPr id="16" name="Textfeld 15"/>
              <p:cNvSpPr txBox="1">
                <a:spLocks noRot="1" noChangeAspect="1" noMove="1" noResize="1" noEditPoints="1" noAdjustHandles="1" noChangeArrowheads="1" noChangeShapeType="1" noTextEdit="1"/>
              </p:cNvSpPr>
              <p:nvPr/>
            </p:nvSpPr>
            <p:spPr>
              <a:xfrm>
                <a:off x="468313" y="1460335"/>
                <a:ext cx="6623967" cy="400110"/>
              </a:xfrm>
              <a:prstGeom prst="rect">
                <a:avLst/>
              </a:prstGeom>
              <a:blipFill rotWithShape="1">
                <a:blip r:embed="rId3"/>
                <a:stretch>
                  <a:fillRect l="-1013" t="-7692" b="-27692"/>
                </a:stretch>
              </a:blipFill>
            </p:spPr>
            <p:txBody>
              <a:bodyPr/>
              <a:lstStyle/>
              <a:p>
                <a:r>
                  <a:rPr lang="de-DE">
                    <a:noFill/>
                  </a:rPr>
                  <a:t> </a:t>
                </a:r>
              </a:p>
            </p:txBody>
          </p:sp>
        </mc:Fallback>
      </mc:AlternateContent>
      <p:sp>
        <p:nvSpPr>
          <p:cNvPr id="23" name="Textfeld 22"/>
          <p:cNvSpPr txBox="1"/>
          <p:nvPr/>
        </p:nvSpPr>
        <p:spPr>
          <a:xfrm>
            <a:off x="468311" y="1860445"/>
            <a:ext cx="3527625" cy="400110"/>
          </a:xfrm>
          <a:prstGeom prst="rect">
            <a:avLst/>
          </a:prstGeom>
          <a:noFill/>
        </p:spPr>
        <p:txBody>
          <a:bodyPr wrap="square" rtlCol="0">
            <a:spAutoFit/>
          </a:bodyPr>
          <a:lstStyle/>
          <a:p>
            <a:r>
              <a:rPr lang="de-DE" sz="2000" dirty="0">
                <a:latin typeface="+mn-lt"/>
                <a:cs typeface="Lucida Sans Unicode"/>
                <a:sym typeface="Symbol"/>
              </a:rPr>
              <a:t>Wie berechnet man dann z. B. </a:t>
            </a:r>
          </a:p>
        </p:txBody>
      </p:sp>
      <mc:AlternateContent xmlns:mc="http://schemas.openxmlformats.org/markup-compatibility/2006" xmlns:a14="http://schemas.microsoft.com/office/drawing/2010/main">
        <mc:Choice Requires="a14">
          <p:sp>
            <p:nvSpPr>
              <p:cNvPr id="24" name="Textfeld 23"/>
              <p:cNvSpPr txBox="1"/>
              <p:nvPr/>
            </p:nvSpPr>
            <p:spPr>
              <a:xfrm>
                <a:off x="899593" y="2295744"/>
                <a:ext cx="1763812" cy="400110"/>
              </a:xfrm>
              <a:prstGeom prst="rect">
                <a:avLst/>
              </a:prstGeom>
              <a:noFill/>
            </p:spPr>
            <p:txBody>
              <a:bodyPr wrap="square" rtlCol="0">
                <a:spAutoFit/>
              </a:bodyPr>
              <a:lstStyle/>
              <a:p>
                <a:r>
                  <a:rPr lang="de-DE" sz="2000" dirty="0">
                    <a:latin typeface="+mn-lt"/>
                    <a:cs typeface="Lucida Sans Unicode"/>
                    <a:sym typeface="Symbol"/>
                  </a:rPr>
                  <a:t>(i) </a:t>
                </a:r>
                <a14:m>
                  <m:oMath xmlns:m="http://schemas.openxmlformats.org/officeDocument/2006/math">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𝑋</m:t>
                        </m:r>
                        <m:r>
                          <a:rPr lang="de-DE" sz="2000" b="0" i="1" smtClean="0">
                            <a:latin typeface="Cambria Math"/>
                            <a:cs typeface="Lucida Sans Unicode"/>
                            <a:sym typeface="Symbol"/>
                          </a:rPr>
                          <m:t>&lt;0</m:t>
                        </m:r>
                      </m:e>
                    </m:d>
                  </m:oMath>
                </a14:m>
                <a:r>
                  <a:rPr lang="de-DE" sz="2000" dirty="0">
                    <a:latin typeface="+mn-lt"/>
                    <a:cs typeface="Lucida Sans Unicode"/>
                    <a:sym typeface="Symbol"/>
                  </a:rPr>
                  <a:t>,</a:t>
                </a:r>
              </a:p>
            </p:txBody>
          </p:sp>
        </mc:Choice>
        <mc:Fallback xmlns="">
          <p:sp>
            <p:nvSpPr>
              <p:cNvPr id="24" name="Textfeld 23"/>
              <p:cNvSpPr txBox="1">
                <a:spLocks noRot="1" noChangeAspect="1" noMove="1" noResize="1" noEditPoints="1" noAdjustHandles="1" noChangeArrowheads="1" noChangeShapeType="1" noTextEdit="1"/>
              </p:cNvSpPr>
              <p:nvPr/>
            </p:nvSpPr>
            <p:spPr>
              <a:xfrm>
                <a:off x="899593" y="2295744"/>
                <a:ext cx="1763812" cy="400110"/>
              </a:xfrm>
              <a:prstGeom prst="rect">
                <a:avLst/>
              </a:prstGeom>
              <a:blipFill rotWithShape="1">
                <a:blip r:embed="rId4"/>
                <a:stretch>
                  <a:fillRect l="-3806"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2524060" y="2295744"/>
                <a:ext cx="2407979" cy="400110"/>
              </a:xfrm>
              <a:prstGeom prst="rect">
                <a:avLst/>
              </a:prstGeom>
              <a:noFill/>
            </p:spPr>
            <p:txBody>
              <a:bodyPr wrap="square" rtlCol="0">
                <a:spAutoFit/>
              </a:bodyPr>
              <a:lstStyle/>
              <a:p>
                <a:r>
                  <a:rPr lang="de-DE" sz="2000" dirty="0">
                    <a:latin typeface="+mn-lt"/>
                    <a:cs typeface="Lucida Sans Unicode"/>
                    <a:sym typeface="Symbol"/>
                  </a:rPr>
                  <a:t>(ii) </a:t>
                </a:r>
                <a14:m>
                  <m:oMath xmlns:m="http://schemas.openxmlformats.org/officeDocument/2006/math">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0&lt;</m:t>
                        </m:r>
                        <m:r>
                          <a:rPr lang="de-DE" sz="2000" b="0" i="1" smtClean="0">
                            <a:latin typeface="Cambria Math"/>
                            <a:cs typeface="Lucida Sans Unicode"/>
                            <a:sym typeface="Symbol"/>
                          </a:rPr>
                          <m:t>𝑋</m:t>
                        </m:r>
                        <m:r>
                          <a:rPr lang="de-DE" sz="2000" b="0" i="1" smtClean="0">
                            <a:latin typeface="Cambria Math"/>
                            <a:cs typeface="Lucida Sans Unicode"/>
                            <a:sym typeface="Symbol"/>
                          </a:rPr>
                          <m:t>&lt;1</m:t>
                        </m:r>
                      </m:e>
                    </m:d>
                  </m:oMath>
                </a14:m>
                <a:r>
                  <a:rPr lang="de-DE" sz="2000" dirty="0">
                    <a:latin typeface="+mn-lt"/>
                    <a:cs typeface="Lucida Sans Unicode"/>
                    <a:sym typeface="Symbol"/>
                  </a:rPr>
                  <a:t>,</a:t>
                </a:r>
              </a:p>
            </p:txBody>
          </p:sp>
        </mc:Choice>
        <mc:Fallback xmlns="">
          <p:sp>
            <p:nvSpPr>
              <p:cNvPr id="25" name="Textfeld 24"/>
              <p:cNvSpPr txBox="1">
                <a:spLocks noRot="1" noChangeAspect="1" noMove="1" noResize="1" noEditPoints="1" noAdjustHandles="1" noChangeArrowheads="1" noChangeShapeType="1" noTextEdit="1"/>
              </p:cNvSpPr>
              <p:nvPr/>
            </p:nvSpPr>
            <p:spPr>
              <a:xfrm>
                <a:off x="2524060" y="2295744"/>
                <a:ext cx="2407979" cy="400110"/>
              </a:xfrm>
              <a:prstGeom prst="rect">
                <a:avLst/>
              </a:prstGeom>
              <a:blipFill rotWithShape="1">
                <a:blip r:embed="rId5"/>
                <a:stretch>
                  <a:fillRect l="-2532"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4654899" y="2295744"/>
                <a:ext cx="1357262" cy="400110"/>
              </a:xfrm>
              <a:prstGeom prst="rect">
                <a:avLst/>
              </a:prstGeom>
              <a:noFill/>
            </p:spPr>
            <p:txBody>
              <a:bodyPr wrap="square" rtlCol="0">
                <a:spAutoFit/>
              </a:bodyPr>
              <a:lstStyle/>
              <a:p>
                <a:r>
                  <a:rPr lang="de-DE" sz="2000" dirty="0">
                    <a:latin typeface="+mn-lt"/>
                    <a:cs typeface="Lucida Sans Unicode"/>
                    <a:sym typeface="Symbol"/>
                  </a:rPr>
                  <a:t>(iii) </a:t>
                </a:r>
                <a14:m>
                  <m:oMath xmlns:m="http://schemas.openxmlformats.org/officeDocument/2006/math">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𝑞</m:t>
                        </m:r>
                      </m:e>
                      <m:sub>
                        <m:r>
                          <a:rPr lang="de-DE" sz="2000" b="0" i="1" smtClean="0">
                            <a:latin typeface="Cambria Math"/>
                            <a:cs typeface="Lucida Sans Unicode"/>
                            <a:sym typeface="Symbol"/>
                          </a:rPr>
                          <m:t>0.05</m:t>
                        </m:r>
                      </m:sub>
                    </m:sSub>
                  </m:oMath>
                </a14:m>
                <a:r>
                  <a:rPr lang="de-DE" sz="2000" dirty="0">
                    <a:latin typeface="+mn-lt"/>
                    <a:cs typeface="Lucida Sans Unicode"/>
                    <a:sym typeface="Symbol"/>
                  </a:rPr>
                  <a:t>,</a:t>
                </a:r>
              </a:p>
            </p:txBody>
          </p:sp>
        </mc:Choice>
        <mc:Fallback xmlns="">
          <p:sp>
            <p:nvSpPr>
              <p:cNvPr id="26" name="Textfeld 25"/>
              <p:cNvSpPr txBox="1">
                <a:spLocks noRot="1" noChangeAspect="1" noMove="1" noResize="1" noEditPoints="1" noAdjustHandles="1" noChangeArrowheads="1" noChangeShapeType="1" noTextEdit="1"/>
              </p:cNvSpPr>
              <p:nvPr/>
            </p:nvSpPr>
            <p:spPr>
              <a:xfrm>
                <a:off x="4654899" y="2295744"/>
                <a:ext cx="1357262" cy="400110"/>
              </a:xfrm>
              <a:prstGeom prst="rect">
                <a:avLst/>
              </a:prstGeom>
              <a:blipFill rotWithShape="1">
                <a:blip r:embed="rId6"/>
                <a:stretch>
                  <a:fillRect l="-4955"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6012161" y="2295744"/>
                <a:ext cx="1357262" cy="400110"/>
              </a:xfrm>
              <a:prstGeom prst="rect">
                <a:avLst/>
              </a:prstGeom>
              <a:noFill/>
            </p:spPr>
            <p:txBody>
              <a:bodyPr wrap="square" rtlCol="0">
                <a:spAutoFit/>
              </a:bodyPr>
              <a:lstStyle/>
              <a:p>
                <a:r>
                  <a:rPr lang="de-DE" sz="2000" dirty="0">
                    <a:latin typeface="+mn-lt"/>
                    <a:cs typeface="Lucida Sans Unicode"/>
                    <a:sym typeface="Symbol"/>
                  </a:rPr>
                  <a:t>(iv) </a:t>
                </a:r>
                <a14:m>
                  <m:oMath xmlns:m="http://schemas.openxmlformats.org/officeDocument/2006/math">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𝑞</m:t>
                        </m:r>
                      </m:e>
                      <m:sub>
                        <m:r>
                          <a:rPr lang="de-DE" sz="2000" b="0" i="1" smtClean="0">
                            <a:latin typeface="Cambria Math"/>
                            <a:cs typeface="Lucida Sans Unicode"/>
                            <a:sym typeface="Symbol"/>
                          </a:rPr>
                          <m:t>0.95</m:t>
                        </m:r>
                      </m:sub>
                    </m:sSub>
                  </m:oMath>
                </a14:m>
                <a:endParaRPr lang="de-DE" sz="2000" dirty="0">
                  <a:latin typeface="+mn-lt"/>
                  <a:cs typeface="Lucida Sans Unicode"/>
                  <a:sym typeface="Symbo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6012161" y="2295744"/>
                <a:ext cx="1357262" cy="400110"/>
              </a:xfrm>
              <a:prstGeom prst="rect">
                <a:avLst/>
              </a:prstGeom>
              <a:blipFill rotWithShape="1">
                <a:blip r:embed="rId7"/>
                <a:stretch>
                  <a:fillRect l="-4484" t="-7692" b="-27692"/>
                </a:stretch>
              </a:blipFill>
            </p:spPr>
            <p:txBody>
              <a:bodyPr/>
              <a:lstStyle/>
              <a:p>
                <a:r>
                  <a:rPr lang="de-DE">
                    <a:noFill/>
                  </a:rPr>
                  <a:t> </a:t>
                </a:r>
              </a:p>
            </p:txBody>
          </p:sp>
        </mc:Fallback>
      </mc:AlternateContent>
      <p:sp>
        <p:nvSpPr>
          <p:cNvPr id="28" name="Textfeld 27"/>
          <p:cNvSpPr txBox="1"/>
          <p:nvPr/>
        </p:nvSpPr>
        <p:spPr>
          <a:xfrm>
            <a:off x="468313" y="2924944"/>
            <a:ext cx="881906" cy="400110"/>
          </a:xfrm>
          <a:prstGeom prst="rect">
            <a:avLst/>
          </a:prstGeom>
          <a:noFill/>
        </p:spPr>
        <p:txBody>
          <a:bodyPr wrap="square" rtlCol="0">
            <a:spAutoFit/>
          </a:bodyPr>
          <a:lstStyle/>
          <a:p>
            <a:r>
              <a:rPr lang="de-DE" sz="2000" dirty="0">
                <a:latin typeface="+mn-lt"/>
                <a:cs typeface="Lucida Sans Unicode"/>
                <a:sym typeface="Symbol"/>
              </a:rPr>
              <a:t>ad (i):</a:t>
            </a:r>
          </a:p>
        </p:txBody>
      </p:sp>
      <mc:AlternateContent xmlns:mc="http://schemas.openxmlformats.org/markup-compatibility/2006" xmlns:a14="http://schemas.microsoft.com/office/drawing/2010/main">
        <mc:Choice Requires="a14">
          <p:sp>
            <p:nvSpPr>
              <p:cNvPr id="36" name="Textfeld 35"/>
              <p:cNvSpPr txBox="1"/>
              <p:nvPr/>
            </p:nvSpPr>
            <p:spPr>
              <a:xfrm>
                <a:off x="627288" y="3468634"/>
                <a:ext cx="6609008" cy="7838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𝑃</m:t>
                      </m:r>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𝑋</m:t>
                          </m:r>
                          <m:r>
                            <a:rPr lang="de-DE" sz="2000" b="0" i="1" smtClean="0">
                              <a:solidFill>
                                <a:schemeClr val="tx1"/>
                              </a:solidFill>
                              <a:latin typeface="Cambria Math"/>
                              <a:cs typeface="Lucida Sans Unicode"/>
                              <a:sym typeface="Symbol"/>
                            </a:rPr>
                            <m:t>&lt;0</m:t>
                          </m:r>
                        </m:e>
                      </m:d>
                      <m:r>
                        <a:rPr lang="de-DE" sz="2000" b="0" i="0" smtClean="0">
                          <a:solidFill>
                            <a:schemeClr val="tx1"/>
                          </a:solidFill>
                          <a:latin typeface="Cambria Math"/>
                          <a:cs typeface="Lucida Sans Unicode"/>
                          <a:sym typeface="Symbol"/>
                        </a:rPr>
                        <m:t>=</m:t>
                      </m:r>
                      <m:r>
                        <a:rPr lang="de-DE" sz="2000" i="1">
                          <a:solidFill>
                            <a:schemeClr val="tx1"/>
                          </a:solidFill>
                          <a:latin typeface="Cambria Math"/>
                          <a:cs typeface="Lucida Sans Unicode"/>
                          <a:sym typeface="Symbol"/>
                        </a:rPr>
                        <m:t>𝑃</m:t>
                      </m:r>
                      <m:d>
                        <m:dPr>
                          <m:ctrlPr>
                            <a:rPr lang="de-DE" sz="2000" i="1">
                              <a:solidFill>
                                <a:schemeClr val="tx1"/>
                              </a:solidFill>
                              <a:latin typeface="Cambria Math" panose="02040503050406030204" pitchFamily="18" charset="0"/>
                              <a:cs typeface="Lucida Sans Unicode"/>
                              <a:sym typeface="Symbol"/>
                            </a:rPr>
                          </m:ctrlPr>
                        </m:dPr>
                        <m:e>
                          <m:r>
                            <a:rPr lang="de-DE" sz="2000" i="1">
                              <a:solidFill>
                                <a:schemeClr val="tx1"/>
                              </a:solidFill>
                              <a:latin typeface="Cambria Math"/>
                              <a:cs typeface="Lucida Sans Unicode"/>
                              <a:sym typeface="Symbol"/>
                            </a:rPr>
                            <m:t>𝑋</m:t>
                          </m:r>
                          <m:r>
                            <a:rPr lang="de-DE" sz="2000" i="1" smtClean="0">
                              <a:solidFill>
                                <a:schemeClr val="tx1"/>
                              </a:solidFill>
                              <a:latin typeface="Cambria Math"/>
                              <a:ea typeface="Cambria Math"/>
                              <a:cs typeface="Lucida Sans Unicode"/>
                              <a:sym typeface="Symbol"/>
                            </a:rPr>
                            <m:t>≤</m:t>
                          </m:r>
                          <m:r>
                            <a:rPr lang="de-DE" sz="2000" i="1">
                              <a:solidFill>
                                <a:schemeClr val="tx1"/>
                              </a:solidFill>
                              <a:latin typeface="Cambria Math"/>
                              <a:cs typeface="Lucida Sans Unicode"/>
                              <a:sym typeface="Symbol"/>
                            </a:rPr>
                            <m:t>0</m:t>
                          </m:r>
                        </m:e>
                      </m:d>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𝑃</m:t>
                      </m:r>
                      <m:d>
                        <m:dPr>
                          <m:ctrlPr>
                            <a:rPr lang="de-DE" sz="2000" b="0" i="1" smtClean="0">
                              <a:solidFill>
                                <a:schemeClr val="tx1"/>
                              </a:solidFill>
                              <a:latin typeface="Cambria Math" panose="02040503050406030204" pitchFamily="18" charset="0"/>
                              <a:cs typeface="Lucida Sans Unicode"/>
                              <a:sym typeface="Symbol"/>
                            </a:rPr>
                          </m:ctrlPr>
                        </m:dPr>
                        <m:e>
                          <m:f>
                            <m:fPr>
                              <m:ctrlPr>
                                <a:rPr lang="de-DE" sz="2000" b="0" i="1" smtClean="0">
                                  <a:solidFill>
                                    <a:schemeClr val="tx1"/>
                                  </a:solidFill>
                                  <a:latin typeface="Cambria Math" panose="02040503050406030204" pitchFamily="18" charset="0"/>
                                  <a:cs typeface="Lucida Sans Unicode"/>
                                  <a:sym typeface="Symbol"/>
                                </a:rPr>
                              </m:ctrlPr>
                            </m:fPr>
                            <m:num>
                              <m:r>
                                <a:rPr lang="de-DE" sz="2000" b="0" i="1" smtClean="0">
                                  <a:solidFill>
                                    <a:schemeClr val="tx1"/>
                                  </a:solidFill>
                                  <a:latin typeface="Cambria Math"/>
                                  <a:cs typeface="Lucida Sans Unicode"/>
                                  <a:sym typeface="Symbol"/>
                                </a:rPr>
                                <m:t>𝑋</m:t>
                              </m:r>
                              <m:r>
                                <a:rPr lang="de-DE" sz="2000" b="0" i="1" smtClean="0">
                                  <a:solidFill>
                                    <a:schemeClr val="tx1"/>
                                  </a:solidFill>
                                  <a:latin typeface="Cambria Math"/>
                                  <a:cs typeface="Lucida Sans Unicode"/>
                                  <a:sym typeface="Symbol"/>
                                </a:rPr>
                                <m:t>−1</m:t>
                              </m:r>
                            </m:num>
                            <m:den>
                              <m:rad>
                                <m:radPr>
                                  <m:degHide m:val="on"/>
                                  <m:ctrlPr>
                                    <a:rPr lang="de-DE" sz="2000" b="0" i="1" smtClean="0">
                                      <a:solidFill>
                                        <a:schemeClr val="tx1"/>
                                      </a:solidFill>
                                      <a:latin typeface="Cambria Math" panose="02040503050406030204" pitchFamily="18" charset="0"/>
                                      <a:cs typeface="Lucida Sans Unicode"/>
                                      <a:sym typeface="Symbol"/>
                                    </a:rPr>
                                  </m:ctrlPr>
                                </m:radPr>
                                <m:deg/>
                                <m:e>
                                  <m:r>
                                    <a:rPr lang="de-DE" sz="2000" b="0" i="1" smtClean="0">
                                      <a:solidFill>
                                        <a:schemeClr val="tx1"/>
                                      </a:solidFill>
                                      <a:latin typeface="Cambria Math"/>
                                      <a:cs typeface="Lucida Sans Unicode"/>
                                      <a:sym typeface="Symbol"/>
                                    </a:rPr>
                                    <m:t>4</m:t>
                                  </m:r>
                                </m:e>
                              </m:rad>
                            </m:den>
                          </m:f>
                          <m:r>
                            <a:rPr lang="de-DE" sz="2000" b="0" i="1" smtClean="0">
                              <a:solidFill>
                                <a:schemeClr val="tx1"/>
                              </a:solidFill>
                              <a:latin typeface="Cambria Math"/>
                              <a:ea typeface="Cambria Math"/>
                              <a:cs typeface="Lucida Sans Unicode"/>
                              <a:sym typeface="Symbol"/>
                            </a:rPr>
                            <m:t>≤</m:t>
                          </m:r>
                          <m:f>
                            <m:fPr>
                              <m:ctrlPr>
                                <a:rPr lang="de-DE" sz="2000" i="1">
                                  <a:solidFill>
                                    <a:schemeClr val="tx1"/>
                                  </a:solidFill>
                                  <a:latin typeface="Cambria Math" panose="02040503050406030204" pitchFamily="18" charset="0"/>
                                  <a:cs typeface="Lucida Sans Unicode"/>
                                  <a:sym typeface="Symbol"/>
                                </a:rPr>
                              </m:ctrlPr>
                            </m:fPr>
                            <m:num>
                              <m:r>
                                <a:rPr lang="de-DE" sz="2000" b="0" i="1" smtClean="0">
                                  <a:solidFill>
                                    <a:schemeClr val="tx1"/>
                                  </a:solidFill>
                                  <a:latin typeface="Cambria Math"/>
                                  <a:cs typeface="Lucida Sans Unicode"/>
                                  <a:sym typeface="Symbol"/>
                                </a:rPr>
                                <m:t>0</m:t>
                              </m:r>
                              <m:r>
                                <a:rPr lang="de-DE" sz="2000" i="1">
                                  <a:solidFill>
                                    <a:schemeClr val="tx1"/>
                                  </a:solidFill>
                                  <a:latin typeface="Cambria Math"/>
                                  <a:cs typeface="Lucida Sans Unicode"/>
                                  <a:sym typeface="Symbol"/>
                                </a:rPr>
                                <m:t>−1</m:t>
                              </m:r>
                            </m:num>
                            <m:den>
                              <m:rad>
                                <m:radPr>
                                  <m:degHide m:val="on"/>
                                  <m:ctrlPr>
                                    <a:rPr lang="de-DE" sz="2000" i="1">
                                      <a:solidFill>
                                        <a:schemeClr val="tx1"/>
                                      </a:solidFill>
                                      <a:latin typeface="Cambria Math" panose="02040503050406030204" pitchFamily="18" charset="0"/>
                                      <a:cs typeface="Lucida Sans Unicode"/>
                                      <a:sym typeface="Symbol"/>
                                    </a:rPr>
                                  </m:ctrlPr>
                                </m:radPr>
                                <m:deg/>
                                <m:e>
                                  <m:r>
                                    <a:rPr lang="de-DE" sz="2000" i="1">
                                      <a:solidFill>
                                        <a:schemeClr val="tx1"/>
                                      </a:solidFill>
                                      <a:latin typeface="Cambria Math"/>
                                      <a:cs typeface="Lucida Sans Unicode"/>
                                      <a:sym typeface="Symbol"/>
                                    </a:rPr>
                                    <m:t>4</m:t>
                                  </m:r>
                                </m:e>
                              </m:rad>
                            </m:den>
                          </m:f>
                        </m:e>
                      </m:d>
                      <m:r>
                        <a:rPr lang="de-DE" sz="2000" b="0" i="0" smtClean="0">
                          <a:solidFill>
                            <a:schemeClr val="tx1"/>
                          </a:solidFill>
                          <a:latin typeface="Cambria Math"/>
                          <a:cs typeface="Lucida Sans Unicode"/>
                          <a:sym typeface="Symbol"/>
                        </a:rPr>
                        <m:t>=</m:t>
                      </m:r>
                      <m:r>
                        <m:rPr>
                          <m:sty m:val="p"/>
                        </m:rPr>
                        <a:rPr lang="el-GR" sz="2000" i="1">
                          <a:solidFill>
                            <a:schemeClr val="tx1"/>
                          </a:solidFill>
                          <a:latin typeface="Cambria Math"/>
                          <a:ea typeface="Cambria Math"/>
                          <a:cs typeface="Lucida Sans Unicode"/>
                          <a:sym typeface="Symbol"/>
                        </a:rPr>
                        <m:t>Φ</m:t>
                      </m:r>
                      <m:d>
                        <m:dPr>
                          <m:ctrlPr>
                            <a:rPr lang="de-DE" sz="2000" i="1">
                              <a:solidFill>
                                <a:schemeClr val="tx1"/>
                              </a:solidFill>
                              <a:latin typeface="Cambria Math" panose="02040503050406030204" pitchFamily="18" charset="0"/>
                              <a:cs typeface="Lucida Sans Unicode"/>
                              <a:sym typeface="Symbol"/>
                            </a:rPr>
                          </m:ctrlPr>
                        </m:dPr>
                        <m:e>
                          <m:f>
                            <m:fPr>
                              <m:ctrlPr>
                                <a:rPr lang="de-DE" sz="2000" i="1">
                                  <a:solidFill>
                                    <a:schemeClr val="tx1"/>
                                  </a:solidFill>
                                  <a:latin typeface="Cambria Math" panose="02040503050406030204" pitchFamily="18" charset="0"/>
                                  <a:cs typeface="Lucida Sans Unicode"/>
                                  <a:sym typeface="Symbol"/>
                                </a:rPr>
                              </m:ctrlPr>
                            </m:fPr>
                            <m:num>
                              <m:r>
                                <a:rPr lang="de-DE" sz="2000" i="1">
                                  <a:solidFill>
                                    <a:schemeClr val="tx1"/>
                                  </a:solidFill>
                                  <a:latin typeface="Cambria Math"/>
                                  <a:cs typeface="Lucida Sans Unicode"/>
                                  <a:sym typeface="Symbol"/>
                                </a:rPr>
                                <m:t>0−1</m:t>
                              </m:r>
                            </m:num>
                            <m:den>
                              <m:rad>
                                <m:radPr>
                                  <m:degHide m:val="on"/>
                                  <m:ctrlPr>
                                    <a:rPr lang="de-DE" sz="2000" i="1">
                                      <a:solidFill>
                                        <a:schemeClr val="tx1"/>
                                      </a:solidFill>
                                      <a:latin typeface="Cambria Math" panose="02040503050406030204" pitchFamily="18" charset="0"/>
                                      <a:cs typeface="Lucida Sans Unicode"/>
                                      <a:sym typeface="Symbol"/>
                                    </a:rPr>
                                  </m:ctrlPr>
                                </m:radPr>
                                <m:deg/>
                                <m:e>
                                  <m:r>
                                    <a:rPr lang="de-DE" sz="2000" i="1">
                                      <a:solidFill>
                                        <a:schemeClr val="tx1"/>
                                      </a:solidFill>
                                      <a:latin typeface="Cambria Math"/>
                                      <a:cs typeface="Lucida Sans Unicode"/>
                                      <a:sym typeface="Symbol"/>
                                    </a:rPr>
                                    <m:t>4</m:t>
                                  </m:r>
                                </m:e>
                              </m:rad>
                            </m:den>
                          </m:f>
                        </m:e>
                      </m:d>
                    </m:oMath>
                  </m:oMathPara>
                </a14:m>
                <a:endParaRPr lang="de-DE" sz="2000" b="0" dirty="0">
                  <a:solidFill>
                    <a:schemeClr val="tx1"/>
                  </a:solidFill>
                  <a:latin typeface="+mn-lt"/>
                  <a:cs typeface="Lucida Sans Unicode"/>
                  <a:sym typeface="Symbol"/>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627288" y="3468634"/>
                <a:ext cx="6609008" cy="783869"/>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7" name="Textfeld 36"/>
              <p:cNvSpPr txBox="1"/>
              <p:nvPr/>
            </p:nvSpPr>
            <p:spPr>
              <a:xfrm>
                <a:off x="3073001" y="4781496"/>
                <a:ext cx="445845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0" smtClean="0">
                          <a:solidFill>
                            <a:schemeClr val="tx1"/>
                          </a:solidFill>
                          <a:latin typeface="Cambria Math"/>
                          <a:cs typeface="Lucida Sans Unicode"/>
                          <a:sym typeface="Symbol"/>
                        </a:rPr>
                        <m:t>=</m:t>
                      </m:r>
                      <m:r>
                        <m:rPr>
                          <m:sty m:val="p"/>
                        </m:rPr>
                        <a:rPr lang="el-GR" sz="2000" i="1">
                          <a:solidFill>
                            <a:schemeClr val="tx1"/>
                          </a:solidFill>
                          <a:latin typeface="Cambria Math"/>
                          <a:ea typeface="Cambria Math"/>
                          <a:cs typeface="Lucida Sans Unicode"/>
                          <a:sym typeface="Symbol"/>
                        </a:rPr>
                        <m:t>Φ</m:t>
                      </m:r>
                      <m:d>
                        <m:dPr>
                          <m:ctrlPr>
                            <a:rPr lang="de-DE" sz="2000" i="1">
                              <a:solidFill>
                                <a:schemeClr val="tx1"/>
                              </a:solidFill>
                              <a:latin typeface="Cambria Math" panose="02040503050406030204" pitchFamily="18" charset="0"/>
                              <a:cs typeface="Lucida Sans Unicode"/>
                              <a:sym typeface="Symbol"/>
                            </a:rPr>
                          </m:ctrlPr>
                        </m:dPr>
                        <m:e>
                          <m:r>
                            <a:rPr lang="de-DE" sz="2000" i="1">
                              <a:solidFill>
                                <a:schemeClr val="tx1"/>
                              </a:solidFill>
                              <a:latin typeface="Cambria Math"/>
                              <a:cs typeface="Lucida Sans Unicode"/>
                              <a:sym typeface="Symbol"/>
                            </a:rPr>
                            <m:t>−0.5</m:t>
                          </m:r>
                        </m:e>
                      </m:d>
                      <m:r>
                        <a:rPr lang="de-DE" sz="2000" i="1">
                          <a:solidFill>
                            <a:schemeClr val="tx1"/>
                          </a:solidFill>
                          <a:latin typeface="Cambria Math"/>
                          <a:cs typeface="Lucida Sans Unicode"/>
                          <a:sym typeface="Symbol"/>
                        </a:rPr>
                        <m:t>=1−</m:t>
                      </m:r>
                      <m:r>
                        <m:rPr>
                          <m:sty m:val="p"/>
                        </m:rPr>
                        <a:rPr lang="el-GR" sz="2000" i="1">
                          <a:solidFill>
                            <a:schemeClr val="tx1"/>
                          </a:solidFill>
                          <a:latin typeface="Cambria Math"/>
                          <a:ea typeface="Cambria Math"/>
                          <a:cs typeface="Lucida Sans Unicode"/>
                          <a:sym typeface="Symbol"/>
                        </a:rPr>
                        <m:t>Φ</m:t>
                      </m:r>
                      <m:d>
                        <m:dPr>
                          <m:ctrlPr>
                            <a:rPr lang="de-DE" sz="2000" i="1">
                              <a:solidFill>
                                <a:schemeClr val="tx1"/>
                              </a:solidFill>
                              <a:latin typeface="Cambria Math" panose="02040503050406030204" pitchFamily="18" charset="0"/>
                              <a:cs typeface="Lucida Sans Unicode"/>
                              <a:sym typeface="Symbol"/>
                            </a:rPr>
                          </m:ctrlPr>
                        </m:dPr>
                        <m:e>
                          <m:r>
                            <a:rPr lang="de-DE" sz="2000" i="1">
                              <a:solidFill>
                                <a:schemeClr val="tx1"/>
                              </a:solidFill>
                              <a:latin typeface="Cambria Math"/>
                              <a:cs typeface="Lucida Sans Unicode"/>
                              <a:sym typeface="Symbol"/>
                            </a:rPr>
                            <m:t>0.5</m:t>
                          </m:r>
                        </m:e>
                      </m:d>
                    </m:oMath>
                  </m:oMathPara>
                </a14:m>
                <a:endParaRPr lang="de-DE" sz="2000" b="0" dirty="0">
                  <a:solidFill>
                    <a:schemeClr val="tx1"/>
                  </a:solidFill>
                  <a:latin typeface="+mn-lt"/>
                  <a:cs typeface="Lucida Sans Unicode"/>
                  <a:sym typeface="Symbol"/>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3073001" y="4781496"/>
                <a:ext cx="4458458" cy="400110"/>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3055055" y="5273962"/>
                <a:ext cx="333447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el-GR" sz="2000" i="1" smtClean="0">
                          <a:solidFill>
                            <a:schemeClr val="tx1"/>
                          </a:solidFill>
                          <a:latin typeface="Cambria Math"/>
                          <a:ea typeface="Cambria Math"/>
                          <a:cs typeface="Lucida Sans Unicode"/>
                          <a:sym typeface="Symbol"/>
                        </a:rPr>
                        <m:t>≈</m:t>
                      </m:r>
                      <m:r>
                        <a:rPr lang="de-DE" sz="2000" b="0" i="1" smtClean="0">
                          <a:solidFill>
                            <a:schemeClr val="tx1"/>
                          </a:solidFill>
                          <a:latin typeface="Cambria Math"/>
                          <a:cs typeface="Lucida Sans Unicode"/>
                          <a:sym typeface="Symbol"/>
                        </a:rPr>
                        <m:t>1−0.6915</m:t>
                      </m:r>
                    </m:oMath>
                  </m:oMathPara>
                </a14:m>
                <a:endParaRPr lang="de-DE" sz="2000" b="0" dirty="0">
                  <a:solidFill>
                    <a:schemeClr val="tx1"/>
                  </a:solidFill>
                  <a:latin typeface="+mn-lt"/>
                  <a:cs typeface="Lucida Sans Unicode"/>
                  <a:sym typeface="Symbol"/>
                </a:endParaRPr>
              </a:p>
            </p:txBody>
          </p:sp>
        </mc:Choice>
        <mc:Fallback xmlns="">
          <p:sp>
            <p:nvSpPr>
              <p:cNvPr id="38" name="Textfeld 37"/>
              <p:cNvSpPr txBox="1">
                <a:spLocks noRot="1" noChangeAspect="1" noMove="1" noResize="1" noEditPoints="1" noAdjustHandles="1" noChangeArrowheads="1" noChangeShapeType="1" noTextEdit="1"/>
              </p:cNvSpPr>
              <p:nvPr/>
            </p:nvSpPr>
            <p:spPr>
              <a:xfrm>
                <a:off x="3055055" y="5273962"/>
                <a:ext cx="3334471" cy="400110"/>
              </a:xfrm>
              <a:prstGeom prst="rect">
                <a:avLst/>
              </a:prstGeom>
              <a:blipFill rotWithShape="1">
                <a:blip r:embed="rId10"/>
                <a:stretch>
                  <a:fillRect/>
                </a:stretch>
              </a:blipFill>
            </p:spPr>
            <p:txBody>
              <a:bodyPr/>
              <a:lstStyle/>
              <a:p>
                <a:r>
                  <a:rPr lang="de-DE">
                    <a:noFill/>
                  </a:rPr>
                  <a:t> </a:t>
                </a:r>
              </a:p>
            </p:txBody>
          </p:sp>
        </mc:Fallback>
      </mc:AlternateContent>
      <p:cxnSp>
        <p:nvCxnSpPr>
          <p:cNvPr id="4" name="Gerade Verbindung 3"/>
          <p:cNvCxnSpPr/>
          <p:nvPr/>
        </p:nvCxnSpPr>
        <p:spPr>
          <a:xfrm flipV="1">
            <a:off x="3270757" y="3468634"/>
            <a:ext cx="2103869" cy="783869"/>
          </a:xfrm>
          <a:prstGeom prst="line">
            <a:avLst/>
          </a:prstGeom>
          <a:ln w="25400">
            <a:solidFill>
              <a:schemeClr val="tx1"/>
            </a:solidFill>
            <a:prstDash val="sys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 name="Rechteck 4"/>
              <p:cNvSpPr/>
              <p:nvPr/>
            </p:nvSpPr>
            <p:spPr>
              <a:xfrm>
                <a:off x="3082074" y="5749974"/>
                <a:ext cx="1285032" cy="400110"/>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cs typeface="Lucida Sans Unicode"/>
                          <a:sym typeface="Symbol"/>
                        </a:rPr>
                        <m:t>=0.3085</m:t>
                      </m:r>
                    </m:oMath>
                  </m:oMathPara>
                </a14:m>
                <a:endParaRPr lang="de-DE" sz="2000" dirty="0">
                  <a:solidFill>
                    <a:schemeClr val="tx1"/>
                  </a:solidFill>
                  <a:cs typeface="Lucida Sans Unicode"/>
                  <a:sym typeface="Symbol"/>
                </a:endParaRPr>
              </a:p>
            </p:txBody>
          </p:sp>
        </mc:Choice>
        <mc:Fallback xmlns="">
          <p:sp>
            <p:nvSpPr>
              <p:cNvPr id="5" name="Rechteck 4"/>
              <p:cNvSpPr>
                <a:spLocks noRot="1" noChangeAspect="1" noMove="1" noResize="1" noEditPoints="1" noAdjustHandles="1" noChangeArrowheads="1" noChangeShapeType="1" noTextEdit="1"/>
              </p:cNvSpPr>
              <p:nvPr/>
            </p:nvSpPr>
            <p:spPr>
              <a:xfrm>
                <a:off x="3082074" y="5749974"/>
                <a:ext cx="1285032" cy="400110"/>
              </a:xfrm>
              <a:prstGeom prst="rect">
                <a:avLst/>
              </a:prstGeom>
              <a:blipFill rotWithShape="1">
                <a:blip r:embed="rId11"/>
                <a:stretch>
                  <a:fillRect/>
                </a:stretch>
              </a:blipFill>
            </p:spPr>
            <p:txBody>
              <a:bodyPr/>
              <a:lstStyle/>
              <a:p>
                <a:r>
                  <a:rPr lang="de-DE">
                    <a:noFill/>
                  </a:rPr>
                  <a:t> </a:t>
                </a:r>
              </a:p>
            </p:txBody>
          </p:sp>
        </mc:Fallback>
      </mc:AlternateContent>
      <p:sp>
        <p:nvSpPr>
          <p:cNvPr id="40" name="Textfeld 39"/>
          <p:cNvSpPr txBox="1"/>
          <p:nvPr/>
        </p:nvSpPr>
        <p:spPr>
          <a:xfrm>
            <a:off x="3552974" y="4244374"/>
            <a:ext cx="1582295" cy="338554"/>
          </a:xfrm>
          <a:prstGeom prst="rect">
            <a:avLst/>
          </a:prstGeom>
          <a:noFill/>
        </p:spPr>
        <p:txBody>
          <a:bodyPr wrap="square" rtlCol="0">
            <a:spAutoFit/>
          </a:bodyPr>
          <a:lstStyle/>
          <a:p>
            <a:r>
              <a:rPr lang="de-DE" sz="1600" dirty="0">
                <a:latin typeface="+mn-lt"/>
                <a:cs typeface="Lucida Sans Unicode"/>
                <a:sym typeface="Symbol"/>
              </a:rPr>
              <a:t>(kann entfallen)</a:t>
            </a:r>
          </a:p>
        </p:txBody>
      </p:sp>
      <p:sp>
        <p:nvSpPr>
          <p:cNvPr id="41" name="Textfeld 40"/>
          <p:cNvSpPr txBox="1"/>
          <p:nvPr/>
        </p:nvSpPr>
        <p:spPr>
          <a:xfrm>
            <a:off x="5644281" y="4266159"/>
            <a:ext cx="1490490" cy="338554"/>
          </a:xfrm>
          <a:prstGeom prst="rect">
            <a:avLst/>
          </a:prstGeom>
          <a:noFill/>
        </p:spPr>
        <p:txBody>
          <a:bodyPr wrap="square" rtlCol="0">
            <a:spAutoFit/>
          </a:bodyPr>
          <a:lstStyle/>
          <a:p>
            <a:r>
              <a:rPr lang="de-DE" sz="1600" dirty="0">
                <a:latin typeface="+mn-lt"/>
                <a:cs typeface="Lucida Sans Unicode"/>
                <a:sym typeface="Symbol"/>
              </a:rPr>
              <a:t>vgl. </a:t>
            </a:r>
            <a:r>
              <a:rPr lang="de-DE" sz="1600">
                <a:latin typeface="+mn-lt"/>
                <a:cs typeface="Lucida Sans Unicode"/>
                <a:sym typeface="Symbol"/>
              </a:rPr>
              <a:t>Folie 521</a:t>
            </a:r>
            <a:endParaRPr lang="de-DE" sz="1600" dirty="0">
              <a:latin typeface="+mn-lt"/>
              <a:cs typeface="Lucida Sans Unicode"/>
              <a:sym typeface="Symbol"/>
            </a:endParaRPr>
          </a:p>
        </p:txBody>
      </p:sp>
    </p:spTree>
    <p:extLst>
      <p:ext uri="{BB962C8B-B14F-4D97-AF65-F5344CB8AC3E}">
        <p14:creationId xmlns:p14="http://schemas.microsoft.com/office/powerpoint/2010/main" val="3648018006"/>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528</a:t>
            </a:r>
            <a:endParaRPr lang="de-DE" sz="8000" b="1" dirty="0">
              <a:solidFill>
                <a:schemeClr val="tx1"/>
              </a:solidFill>
              <a:latin typeface="+mj-lt"/>
            </a:endParaRPr>
          </a:p>
        </p:txBody>
      </p:sp>
      <p:sp>
        <p:nvSpPr>
          <p:cNvPr id="33" name="Textfeld 32"/>
          <p:cNvSpPr txBox="1"/>
          <p:nvPr/>
        </p:nvSpPr>
        <p:spPr>
          <a:xfrm>
            <a:off x="468313" y="1052736"/>
            <a:ext cx="881906" cy="400110"/>
          </a:xfrm>
          <a:prstGeom prst="rect">
            <a:avLst/>
          </a:prstGeom>
          <a:noFill/>
        </p:spPr>
        <p:txBody>
          <a:bodyPr wrap="square" rtlCol="0">
            <a:spAutoFit/>
          </a:bodyPr>
          <a:lstStyle/>
          <a:p>
            <a:r>
              <a:rPr lang="de-DE" sz="2000" dirty="0">
                <a:latin typeface="+mn-lt"/>
                <a:cs typeface="Lucida Sans Unicode"/>
                <a:sym typeface="Symbol"/>
              </a:rPr>
              <a:t>ad (ii):</a:t>
            </a:r>
          </a:p>
        </p:txBody>
      </p:sp>
      <mc:AlternateContent xmlns:mc="http://schemas.openxmlformats.org/markup-compatibility/2006" xmlns:a14="http://schemas.microsoft.com/office/drawing/2010/main">
        <mc:Choice Requires="a14">
          <p:sp>
            <p:nvSpPr>
              <p:cNvPr id="34" name="Textfeld 33"/>
              <p:cNvSpPr txBox="1"/>
              <p:nvPr/>
            </p:nvSpPr>
            <p:spPr>
              <a:xfrm>
                <a:off x="827584" y="1556792"/>
                <a:ext cx="66090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𝑃</m:t>
                      </m:r>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0&lt;</m:t>
                          </m:r>
                          <m:r>
                            <a:rPr lang="de-DE" sz="2000" b="0" i="1" smtClean="0">
                              <a:solidFill>
                                <a:schemeClr val="tx1"/>
                              </a:solidFill>
                              <a:latin typeface="Cambria Math"/>
                              <a:cs typeface="Lucida Sans Unicode"/>
                              <a:sym typeface="Symbol"/>
                            </a:rPr>
                            <m:t>𝑋</m:t>
                          </m:r>
                          <m:r>
                            <a:rPr lang="de-DE" sz="2000" b="0" i="1" smtClean="0">
                              <a:solidFill>
                                <a:schemeClr val="tx1"/>
                              </a:solidFill>
                              <a:latin typeface="Cambria Math"/>
                              <a:cs typeface="Lucida Sans Unicode"/>
                              <a:sym typeface="Symbol"/>
                            </a:rPr>
                            <m:t>&lt;1</m:t>
                          </m:r>
                        </m:e>
                      </m:d>
                      <m:r>
                        <a:rPr lang="de-DE" sz="2000" b="0" i="0" smtClean="0">
                          <a:solidFill>
                            <a:schemeClr val="tx1"/>
                          </a:solidFill>
                          <a:latin typeface="Cambria Math"/>
                          <a:cs typeface="Lucida Sans Unicode"/>
                          <a:sym typeface="Symbol"/>
                        </a:rPr>
                        <m:t>=</m:t>
                      </m:r>
                      <m:r>
                        <a:rPr lang="de-DE" sz="2000" i="1">
                          <a:solidFill>
                            <a:schemeClr val="tx1"/>
                          </a:solidFill>
                          <a:latin typeface="Cambria Math"/>
                          <a:cs typeface="Lucida Sans Unicode"/>
                          <a:sym typeface="Symbol"/>
                        </a:rPr>
                        <m:t>𝑃</m:t>
                      </m:r>
                      <m:d>
                        <m:dPr>
                          <m:ctrlPr>
                            <a:rPr lang="de-DE" sz="2000" i="1">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0&lt;</m:t>
                          </m:r>
                          <m:r>
                            <a:rPr lang="de-DE" sz="2000" i="1">
                              <a:solidFill>
                                <a:schemeClr val="tx1"/>
                              </a:solidFill>
                              <a:latin typeface="Cambria Math"/>
                              <a:cs typeface="Lucida Sans Unicode"/>
                              <a:sym typeface="Symbol"/>
                            </a:rPr>
                            <m:t>𝑋</m:t>
                          </m:r>
                          <m:r>
                            <a:rPr lang="de-DE" sz="2000" i="1" smtClean="0">
                              <a:solidFill>
                                <a:schemeClr val="tx1"/>
                              </a:solidFill>
                              <a:latin typeface="Cambria Math"/>
                              <a:ea typeface="Cambria Math"/>
                              <a:cs typeface="Lucida Sans Unicode"/>
                              <a:sym typeface="Symbol"/>
                            </a:rPr>
                            <m:t>≤</m:t>
                          </m:r>
                          <m:r>
                            <a:rPr lang="de-DE" sz="2000" b="0" i="1" smtClean="0">
                              <a:solidFill>
                                <a:schemeClr val="tx1"/>
                              </a:solidFill>
                              <a:latin typeface="Cambria Math"/>
                              <a:ea typeface="Cambria Math"/>
                              <a:cs typeface="Lucida Sans Unicode"/>
                              <a:sym typeface="Symbol"/>
                            </a:rPr>
                            <m:t>1</m:t>
                          </m:r>
                        </m:e>
                      </m:d>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𝑃</m:t>
                      </m:r>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𝑋</m:t>
                          </m:r>
                          <m:r>
                            <a:rPr lang="de-DE" sz="2000" b="0" i="1" smtClean="0">
                              <a:solidFill>
                                <a:schemeClr val="tx1"/>
                              </a:solidFill>
                              <a:latin typeface="Cambria Math"/>
                              <a:ea typeface="Cambria Math"/>
                              <a:cs typeface="Lucida Sans Unicode"/>
                              <a:sym typeface="Symbol"/>
                            </a:rPr>
                            <m:t>≤1</m:t>
                          </m:r>
                        </m:e>
                      </m:d>
                      <m:r>
                        <a:rPr lang="de-DE" sz="2000" b="0" i="1" smtClean="0">
                          <a:solidFill>
                            <a:schemeClr val="tx1"/>
                          </a:solidFill>
                          <a:latin typeface="Cambria Math"/>
                          <a:cs typeface="Lucida Sans Unicode"/>
                          <a:sym typeface="Symbol"/>
                        </a:rPr>
                        <m:t>−</m:t>
                      </m:r>
                      <m:r>
                        <a:rPr lang="de-DE" sz="2000" i="1">
                          <a:latin typeface="Cambria Math"/>
                          <a:cs typeface="Lucida Sans Unicode"/>
                          <a:sym typeface="Symbol"/>
                        </a:rPr>
                        <m:t>𝑃</m:t>
                      </m:r>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𝑋</m:t>
                          </m:r>
                          <m:r>
                            <a:rPr lang="de-DE" sz="2000" i="1">
                              <a:latin typeface="Cambria Math"/>
                              <a:ea typeface="Cambria Math"/>
                              <a:cs typeface="Lucida Sans Unicode"/>
                              <a:sym typeface="Symbol"/>
                            </a:rPr>
                            <m:t>≤</m:t>
                          </m:r>
                          <m:r>
                            <a:rPr lang="de-DE" sz="2000" b="0" i="1" smtClean="0">
                              <a:latin typeface="Cambria Math"/>
                              <a:ea typeface="Cambria Math"/>
                              <a:cs typeface="Lucida Sans Unicode"/>
                              <a:sym typeface="Symbol"/>
                            </a:rPr>
                            <m:t>0</m:t>
                          </m:r>
                        </m:e>
                      </m:d>
                    </m:oMath>
                  </m:oMathPara>
                </a14:m>
                <a:endParaRPr lang="de-DE" sz="2000" b="0" dirty="0">
                  <a:solidFill>
                    <a:schemeClr val="tx1"/>
                  </a:solidFill>
                  <a:latin typeface="+mn-lt"/>
                  <a:cs typeface="Lucida Sans Unicode"/>
                  <a:sym typeface="Symbol"/>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827584" y="1556792"/>
                <a:ext cx="6609008"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2397241" y="2060848"/>
                <a:ext cx="5024832" cy="7838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0" smtClean="0">
                          <a:solidFill>
                            <a:schemeClr val="tx1"/>
                          </a:solidFill>
                          <a:latin typeface="Cambria Math"/>
                          <a:cs typeface="Lucida Sans Unicode"/>
                          <a:sym typeface="Symbol"/>
                        </a:rPr>
                        <m:t>=</m:t>
                      </m:r>
                      <m:r>
                        <a:rPr lang="de-DE" sz="2000" i="1" smtClean="0">
                          <a:solidFill>
                            <a:schemeClr val="tx1"/>
                          </a:solidFill>
                          <a:latin typeface="Cambria Math"/>
                          <a:cs typeface="Lucida Sans Unicode"/>
                          <a:sym typeface="Symbol"/>
                        </a:rPr>
                        <m:t>𝑃</m:t>
                      </m:r>
                      <m:d>
                        <m:dPr>
                          <m:ctrlPr>
                            <a:rPr lang="de-DE" sz="2000" i="1">
                              <a:solidFill>
                                <a:schemeClr val="tx1"/>
                              </a:solidFill>
                              <a:latin typeface="Cambria Math" panose="02040503050406030204" pitchFamily="18" charset="0"/>
                              <a:cs typeface="Lucida Sans Unicode"/>
                              <a:sym typeface="Symbol"/>
                            </a:rPr>
                          </m:ctrlPr>
                        </m:dPr>
                        <m:e>
                          <m:f>
                            <m:fPr>
                              <m:ctrlPr>
                                <a:rPr lang="de-DE" sz="2000" i="1" smtClean="0">
                                  <a:solidFill>
                                    <a:schemeClr val="tx1"/>
                                  </a:solidFill>
                                  <a:latin typeface="Cambria Math" panose="02040503050406030204" pitchFamily="18" charset="0"/>
                                  <a:cs typeface="Lucida Sans Unicode"/>
                                  <a:sym typeface="Symbol"/>
                                </a:rPr>
                              </m:ctrlPr>
                            </m:fPr>
                            <m:num>
                              <m:r>
                                <a:rPr lang="de-DE" sz="2000" b="0" i="1" smtClean="0">
                                  <a:solidFill>
                                    <a:schemeClr val="tx1"/>
                                  </a:solidFill>
                                  <a:latin typeface="Cambria Math"/>
                                  <a:cs typeface="Lucida Sans Unicode"/>
                                  <a:sym typeface="Symbol"/>
                                </a:rPr>
                                <m:t>𝑋</m:t>
                              </m:r>
                              <m:r>
                                <a:rPr lang="de-DE" sz="2000" b="0" i="1" smtClean="0">
                                  <a:solidFill>
                                    <a:schemeClr val="tx1"/>
                                  </a:solidFill>
                                  <a:latin typeface="Cambria Math"/>
                                  <a:cs typeface="Lucida Sans Unicode"/>
                                  <a:sym typeface="Symbol"/>
                                </a:rPr>
                                <m:t>−1</m:t>
                              </m:r>
                            </m:num>
                            <m:den>
                              <m:r>
                                <a:rPr lang="de-DE" sz="2000" b="0" i="1" smtClean="0">
                                  <a:solidFill>
                                    <a:schemeClr val="tx1"/>
                                  </a:solidFill>
                                  <a:latin typeface="Cambria Math"/>
                                  <a:cs typeface="Lucida Sans Unicode"/>
                                  <a:sym typeface="Symbol"/>
                                </a:rPr>
                                <m:t>2</m:t>
                              </m:r>
                            </m:den>
                          </m:f>
                          <m:r>
                            <a:rPr lang="de-DE" sz="2000" i="1" smtClean="0">
                              <a:solidFill>
                                <a:schemeClr val="tx1"/>
                              </a:solidFill>
                              <a:latin typeface="Cambria Math"/>
                              <a:ea typeface="Cambria Math"/>
                              <a:cs typeface="Lucida Sans Unicode"/>
                              <a:sym typeface="Symbol"/>
                            </a:rPr>
                            <m:t>≤</m:t>
                          </m:r>
                          <m:f>
                            <m:fPr>
                              <m:ctrlPr>
                                <a:rPr lang="de-DE" sz="2000" i="1" smtClean="0">
                                  <a:solidFill>
                                    <a:schemeClr val="tx1"/>
                                  </a:solidFill>
                                  <a:latin typeface="Cambria Math" panose="02040503050406030204" pitchFamily="18" charset="0"/>
                                  <a:ea typeface="Cambria Math"/>
                                  <a:cs typeface="Lucida Sans Unicode"/>
                                  <a:sym typeface="Symbol"/>
                                </a:rPr>
                              </m:ctrlPr>
                            </m:fPr>
                            <m:num>
                              <m:r>
                                <a:rPr lang="de-DE" sz="2000" b="0" i="1" smtClean="0">
                                  <a:solidFill>
                                    <a:schemeClr val="tx1"/>
                                  </a:solidFill>
                                  <a:latin typeface="Cambria Math"/>
                                  <a:ea typeface="Cambria Math"/>
                                  <a:cs typeface="Lucida Sans Unicode"/>
                                  <a:sym typeface="Symbol"/>
                                </a:rPr>
                                <m:t>1−1</m:t>
                              </m:r>
                            </m:num>
                            <m:den>
                              <m:r>
                                <a:rPr lang="de-DE" sz="2000" b="0" i="1" smtClean="0">
                                  <a:solidFill>
                                    <a:schemeClr val="tx1"/>
                                  </a:solidFill>
                                  <a:latin typeface="Cambria Math"/>
                                  <a:ea typeface="Cambria Math"/>
                                  <a:cs typeface="Lucida Sans Unicode"/>
                                  <a:sym typeface="Symbol"/>
                                </a:rPr>
                                <m:t>2</m:t>
                              </m:r>
                            </m:den>
                          </m:f>
                        </m:e>
                      </m:d>
                      <m:r>
                        <a:rPr lang="de-DE" sz="2000" b="0" i="1" smtClean="0">
                          <a:solidFill>
                            <a:schemeClr val="tx1"/>
                          </a:solidFill>
                          <a:latin typeface="Cambria Math"/>
                          <a:cs typeface="Lucida Sans Unicode"/>
                          <a:sym typeface="Symbol"/>
                        </a:rPr>
                        <m:t>−</m:t>
                      </m:r>
                      <m:r>
                        <a:rPr lang="de-DE" sz="2000" i="1" smtClean="0">
                          <a:latin typeface="Cambria Math"/>
                          <a:cs typeface="Lucida Sans Unicode"/>
                          <a:sym typeface="Symbol"/>
                        </a:rPr>
                        <m:t>𝑃</m:t>
                      </m:r>
                      <m:d>
                        <m:dPr>
                          <m:ctrlPr>
                            <a:rPr lang="de-DE" sz="2000" i="1">
                              <a:latin typeface="Cambria Math" panose="02040503050406030204" pitchFamily="18" charset="0"/>
                              <a:cs typeface="Lucida Sans Unicode"/>
                              <a:sym typeface="Symbol"/>
                            </a:rPr>
                          </m:ctrlPr>
                        </m:dPr>
                        <m:e>
                          <m:f>
                            <m:fPr>
                              <m:ctrlPr>
                                <a:rPr lang="de-DE" sz="2000" i="1">
                                  <a:latin typeface="Cambria Math" panose="02040503050406030204" pitchFamily="18" charset="0"/>
                                  <a:cs typeface="Lucida Sans Unicode"/>
                                  <a:sym typeface="Symbol"/>
                                </a:rPr>
                              </m:ctrlPr>
                            </m:fPr>
                            <m:num>
                              <m:r>
                                <a:rPr lang="de-DE" sz="2000" i="1">
                                  <a:latin typeface="Cambria Math"/>
                                  <a:cs typeface="Lucida Sans Unicode"/>
                                  <a:sym typeface="Symbol"/>
                                </a:rPr>
                                <m:t>𝑋</m:t>
                              </m:r>
                              <m:r>
                                <a:rPr lang="de-DE" sz="2000" i="1">
                                  <a:latin typeface="Cambria Math"/>
                                  <a:cs typeface="Lucida Sans Unicode"/>
                                  <a:sym typeface="Symbol"/>
                                </a:rPr>
                                <m:t>−1</m:t>
                              </m:r>
                            </m:num>
                            <m:den>
                              <m:r>
                                <a:rPr lang="de-DE" sz="2000" i="1">
                                  <a:latin typeface="Cambria Math"/>
                                  <a:cs typeface="Lucida Sans Unicode"/>
                                  <a:sym typeface="Symbol"/>
                                </a:rPr>
                                <m:t>2</m:t>
                              </m:r>
                            </m:den>
                          </m:f>
                          <m:r>
                            <a:rPr lang="de-DE" sz="2000" i="1">
                              <a:latin typeface="Cambria Math"/>
                              <a:ea typeface="Cambria Math"/>
                              <a:cs typeface="Lucida Sans Unicode"/>
                              <a:sym typeface="Symbol"/>
                            </a:rPr>
                            <m:t>≤</m:t>
                          </m:r>
                          <m:f>
                            <m:fPr>
                              <m:ctrlPr>
                                <a:rPr lang="de-DE" sz="2000" i="1">
                                  <a:latin typeface="Cambria Math" panose="02040503050406030204" pitchFamily="18" charset="0"/>
                                  <a:ea typeface="Cambria Math"/>
                                  <a:cs typeface="Lucida Sans Unicode"/>
                                  <a:sym typeface="Symbol"/>
                                </a:rPr>
                              </m:ctrlPr>
                            </m:fPr>
                            <m:num>
                              <m:r>
                                <a:rPr lang="de-DE" sz="2000" b="0" i="1" smtClean="0">
                                  <a:latin typeface="Cambria Math"/>
                                  <a:ea typeface="Cambria Math"/>
                                  <a:cs typeface="Lucida Sans Unicode"/>
                                  <a:sym typeface="Symbol"/>
                                </a:rPr>
                                <m:t>0</m:t>
                              </m:r>
                              <m:r>
                                <a:rPr lang="de-DE" sz="2000" i="1">
                                  <a:latin typeface="Cambria Math"/>
                                  <a:ea typeface="Cambria Math"/>
                                  <a:cs typeface="Lucida Sans Unicode"/>
                                  <a:sym typeface="Symbol"/>
                                </a:rPr>
                                <m:t>−1</m:t>
                              </m:r>
                            </m:num>
                            <m:den>
                              <m:r>
                                <a:rPr lang="de-DE" sz="2000" i="1">
                                  <a:latin typeface="Cambria Math"/>
                                  <a:ea typeface="Cambria Math"/>
                                  <a:cs typeface="Lucida Sans Unicode"/>
                                  <a:sym typeface="Symbol"/>
                                </a:rPr>
                                <m:t>2</m:t>
                              </m:r>
                            </m:den>
                          </m:f>
                        </m:e>
                      </m:d>
                    </m:oMath>
                  </m:oMathPara>
                </a14:m>
                <a:endParaRPr lang="de-DE" sz="2000" b="0" dirty="0">
                  <a:solidFill>
                    <a:schemeClr val="tx1"/>
                  </a:solidFill>
                  <a:latin typeface="+mn-lt"/>
                  <a:cs typeface="Lucida Sans Unicode"/>
                  <a:sym typeface="Symbol"/>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2397241" y="2060848"/>
                <a:ext cx="5024832" cy="78386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6" name="Textfeld 35"/>
              <p:cNvSpPr txBox="1"/>
              <p:nvPr/>
            </p:nvSpPr>
            <p:spPr>
              <a:xfrm>
                <a:off x="2398269" y="3016747"/>
                <a:ext cx="2535847"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0" smtClean="0">
                          <a:solidFill>
                            <a:schemeClr val="tx1"/>
                          </a:solidFill>
                          <a:latin typeface="Cambria Math"/>
                          <a:cs typeface="Lucida Sans Unicode"/>
                          <a:sym typeface="Symbol"/>
                        </a:rPr>
                        <m:t>=</m:t>
                      </m:r>
                      <m:r>
                        <m:rPr>
                          <m:sty m:val="p"/>
                        </m:rPr>
                        <a:rPr lang="el-GR" sz="2000" b="0" i="1" smtClean="0">
                          <a:solidFill>
                            <a:schemeClr val="tx1"/>
                          </a:solidFill>
                          <a:latin typeface="Cambria Math"/>
                          <a:ea typeface="Cambria Math"/>
                          <a:cs typeface="Lucida Sans Unicode"/>
                          <a:sym typeface="Symbol"/>
                        </a:rPr>
                        <m:t>Φ</m:t>
                      </m:r>
                      <m:d>
                        <m:dPr>
                          <m:ctrlPr>
                            <a:rPr lang="de-DE" sz="2000" i="1">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0</m:t>
                          </m:r>
                        </m:e>
                      </m:d>
                      <m:r>
                        <a:rPr lang="de-DE" sz="2000" b="0" i="1" smtClean="0">
                          <a:solidFill>
                            <a:schemeClr val="tx1"/>
                          </a:solidFill>
                          <a:latin typeface="Cambria Math"/>
                          <a:cs typeface="Lucida Sans Unicode"/>
                          <a:sym typeface="Symbol"/>
                        </a:rPr>
                        <m:t>−</m:t>
                      </m:r>
                      <m:r>
                        <m:rPr>
                          <m:sty m:val="p"/>
                        </m:rPr>
                        <a:rPr lang="el-GR" sz="2000" i="1">
                          <a:latin typeface="Cambria Math"/>
                          <a:ea typeface="Cambria Math"/>
                          <a:cs typeface="Lucida Sans Unicode"/>
                          <a:sym typeface="Symbol"/>
                        </a:rPr>
                        <m:t>Φ</m:t>
                      </m:r>
                      <m:d>
                        <m:dPr>
                          <m:ctrlPr>
                            <a:rPr lang="de-DE" sz="2000" i="1">
                              <a:latin typeface="Cambria Math" panose="02040503050406030204" pitchFamily="18" charset="0"/>
                              <a:cs typeface="Lucida Sans Unicode"/>
                              <a:sym typeface="Symbol"/>
                            </a:rPr>
                          </m:ctrlPr>
                        </m:dPr>
                        <m:e>
                          <m:r>
                            <a:rPr lang="de-DE" sz="2000" b="0" i="1" smtClean="0">
                              <a:latin typeface="Cambria Math"/>
                              <a:cs typeface="Lucida Sans Unicode"/>
                              <a:sym typeface="Symbol"/>
                            </a:rPr>
                            <m:t>−0.5</m:t>
                          </m:r>
                        </m:e>
                      </m:d>
                    </m:oMath>
                  </m:oMathPara>
                </a14:m>
                <a:endParaRPr lang="de-DE" sz="2000" b="0" dirty="0">
                  <a:solidFill>
                    <a:schemeClr val="tx1"/>
                  </a:solidFill>
                  <a:latin typeface="+mn-lt"/>
                  <a:cs typeface="Lucida Sans Unicode"/>
                  <a:sym typeface="Symbol"/>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2398269" y="3016747"/>
                <a:ext cx="2535847" cy="400110"/>
              </a:xfrm>
              <a:prstGeom prst="rect">
                <a:avLst/>
              </a:prstGeom>
              <a:blipFill rotWithShape="1">
                <a:blip r:embed="rId5"/>
                <a:stretch>
                  <a:fillRect/>
                </a:stretch>
              </a:blipFill>
            </p:spPr>
            <p:txBody>
              <a:bodyPr/>
              <a:lstStyle/>
              <a:p>
                <a:r>
                  <a:rPr lang="de-DE">
                    <a:noFill/>
                  </a:rPr>
                  <a:t> </a:t>
                </a:r>
              </a:p>
            </p:txBody>
          </p:sp>
        </mc:Fallback>
      </mc:AlternateContent>
      <p:cxnSp>
        <p:nvCxnSpPr>
          <p:cNvPr id="37" name="Gerade Verbindung 36"/>
          <p:cNvCxnSpPr/>
          <p:nvPr/>
        </p:nvCxnSpPr>
        <p:spPr>
          <a:xfrm flipV="1">
            <a:off x="2398269" y="2105528"/>
            <a:ext cx="4766019" cy="603392"/>
          </a:xfrm>
          <a:prstGeom prst="line">
            <a:avLst/>
          </a:prstGeom>
          <a:ln w="2540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8" name="Textfeld 37"/>
          <p:cNvSpPr txBox="1"/>
          <p:nvPr/>
        </p:nvSpPr>
        <p:spPr>
          <a:xfrm>
            <a:off x="7164288" y="2283505"/>
            <a:ext cx="1582295" cy="338554"/>
          </a:xfrm>
          <a:prstGeom prst="rect">
            <a:avLst/>
          </a:prstGeom>
          <a:noFill/>
        </p:spPr>
        <p:txBody>
          <a:bodyPr wrap="square" rtlCol="0">
            <a:spAutoFit/>
          </a:bodyPr>
          <a:lstStyle/>
          <a:p>
            <a:r>
              <a:rPr lang="de-DE" sz="1600" dirty="0">
                <a:latin typeface="+mn-lt"/>
                <a:cs typeface="Lucida Sans Unicode"/>
                <a:sym typeface="Symbol"/>
              </a:rPr>
              <a:t>(kann entfallen)</a:t>
            </a:r>
          </a:p>
        </p:txBody>
      </p:sp>
      <mc:AlternateContent xmlns:mc="http://schemas.openxmlformats.org/markup-compatibility/2006" xmlns:a14="http://schemas.microsoft.com/office/drawing/2010/main">
        <mc:Choice Requires="a14">
          <p:sp>
            <p:nvSpPr>
              <p:cNvPr id="39" name="Textfeld 38"/>
              <p:cNvSpPr txBox="1"/>
              <p:nvPr/>
            </p:nvSpPr>
            <p:spPr>
              <a:xfrm>
                <a:off x="2406736" y="3608505"/>
                <a:ext cx="317337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el-GR" sz="2000" b="0" i="1" smtClean="0">
                          <a:solidFill>
                            <a:schemeClr val="tx1"/>
                          </a:solidFill>
                          <a:latin typeface="Cambria Math"/>
                          <a:ea typeface="Cambria Math"/>
                          <a:cs typeface="Lucida Sans Unicode"/>
                          <a:sym typeface="Symbol"/>
                        </a:rPr>
                        <m:t>≈</m:t>
                      </m:r>
                      <m:r>
                        <a:rPr lang="de-DE" sz="2000" b="0" i="1" smtClean="0">
                          <a:solidFill>
                            <a:schemeClr val="tx1"/>
                          </a:solidFill>
                          <a:latin typeface="Cambria Math"/>
                          <a:ea typeface="Cambria Math"/>
                          <a:cs typeface="Lucida Sans Unicode"/>
                          <a:sym typeface="Symbol"/>
                        </a:rPr>
                        <m:t>0.5−0.3085=0.1915</m:t>
                      </m:r>
                    </m:oMath>
                  </m:oMathPara>
                </a14:m>
                <a:endParaRPr lang="de-DE" sz="2000" b="0" dirty="0">
                  <a:solidFill>
                    <a:schemeClr val="tx1"/>
                  </a:solidFill>
                  <a:latin typeface="+mn-lt"/>
                  <a:cs typeface="Lucida Sans Unicode"/>
                  <a:sym typeface="Symbol"/>
                </a:endParaRPr>
              </a:p>
            </p:txBody>
          </p:sp>
        </mc:Choice>
        <mc:Fallback xmlns="">
          <p:sp>
            <p:nvSpPr>
              <p:cNvPr id="39" name="Textfeld 38"/>
              <p:cNvSpPr txBox="1">
                <a:spLocks noRot="1" noChangeAspect="1" noMove="1" noResize="1" noEditPoints="1" noAdjustHandles="1" noChangeArrowheads="1" noChangeShapeType="1" noTextEdit="1"/>
              </p:cNvSpPr>
              <p:nvPr/>
            </p:nvSpPr>
            <p:spPr>
              <a:xfrm>
                <a:off x="2406736" y="3608505"/>
                <a:ext cx="3173376" cy="400110"/>
              </a:xfrm>
              <a:prstGeom prst="rect">
                <a:avLst/>
              </a:prstGeom>
              <a:blipFill rotWithShape="1">
                <a:blip r:embed="rId6"/>
                <a:stretch>
                  <a:fillRect/>
                </a:stretch>
              </a:blipFill>
            </p:spPr>
            <p:txBody>
              <a:bodyPr/>
              <a:lstStyle/>
              <a:p>
                <a:r>
                  <a:rPr lang="de-DE">
                    <a:noFill/>
                  </a:rPr>
                  <a:t> </a:t>
                </a:r>
              </a:p>
            </p:txBody>
          </p:sp>
        </mc:Fallback>
      </mc:AlternateContent>
      <p:sp>
        <p:nvSpPr>
          <p:cNvPr id="40" name="Textfeld 39"/>
          <p:cNvSpPr txBox="1"/>
          <p:nvPr/>
        </p:nvSpPr>
        <p:spPr>
          <a:xfrm>
            <a:off x="468313" y="4149080"/>
            <a:ext cx="2087464" cy="400110"/>
          </a:xfrm>
          <a:prstGeom prst="rect">
            <a:avLst/>
          </a:prstGeom>
          <a:noFill/>
        </p:spPr>
        <p:txBody>
          <a:bodyPr wrap="square" rtlCol="0">
            <a:spAutoFit/>
          </a:bodyPr>
          <a:lstStyle/>
          <a:p>
            <a:r>
              <a:rPr lang="de-DE" sz="2000" dirty="0">
                <a:latin typeface="+mn-lt"/>
                <a:cs typeface="Lucida Sans Unicode"/>
                <a:sym typeface="Symbol"/>
              </a:rPr>
              <a:t>ad (iii) und (iv):</a:t>
            </a:r>
          </a:p>
        </p:txBody>
      </p:sp>
      <mc:AlternateContent xmlns:mc="http://schemas.openxmlformats.org/markup-compatibility/2006" xmlns:a14="http://schemas.microsoft.com/office/drawing/2010/main">
        <mc:Choice Requires="a14">
          <p:sp>
            <p:nvSpPr>
              <p:cNvPr id="42" name="Textfeld 41"/>
              <p:cNvSpPr txBox="1"/>
              <p:nvPr/>
            </p:nvSpPr>
            <p:spPr>
              <a:xfrm>
                <a:off x="810553" y="4869160"/>
                <a:ext cx="534562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l-GR" sz="2000" b="0" i="1" smtClean="0">
                              <a:solidFill>
                                <a:schemeClr val="tx1"/>
                              </a:solidFill>
                              <a:latin typeface="Cambria Math" panose="02040503050406030204" pitchFamily="18" charset="0"/>
                              <a:ea typeface="Cambria Math"/>
                              <a:cs typeface="Lucida Sans Unicode"/>
                              <a:sym typeface="Symbol"/>
                            </a:rPr>
                          </m:ctrlPr>
                        </m:sSubPr>
                        <m:e>
                          <m:r>
                            <a:rPr lang="de-DE" sz="2000" b="0" i="1" smtClean="0">
                              <a:solidFill>
                                <a:schemeClr val="tx1"/>
                              </a:solidFill>
                              <a:latin typeface="Cambria Math"/>
                              <a:ea typeface="Cambria Math"/>
                              <a:cs typeface="Lucida Sans Unicode"/>
                              <a:sym typeface="Symbol"/>
                            </a:rPr>
                            <m:t>𝑞</m:t>
                          </m:r>
                        </m:e>
                        <m:sub>
                          <m:r>
                            <a:rPr lang="de-DE" sz="2000" b="0" i="1" smtClean="0">
                              <a:solidFill>
                                <a:schemeClr val="tx1"/>
                              </a:solidFill>
                              <a:latin typeface="Cambria Math"/>
                              <a:ea typeface="Cambria Math"/>
                              <a:cs typeface="Lucida Sans Unicode"/>
                              <a:sym typeface="Symbol"/>
                            </a:rPr>
                            <m:t>0.95</m:t>
                          </m:r>
                        </m:sub>
                      </m:sSub>
                      <m:r>
                        <a:rPr lang="de-DE" sz="2000" b="0" i="1" smtClean="0">
                          <a:solidFill>
                            <a:schemeClr val="tx1"/>
                          </a:solidFill>
                          <a:latin typeface="Cambria Math"/>
                          <a:ea typeface="Cambria Math"/>
                          <a:cs typeface="Lucida Sans Unicode"/>
                          <a:sym typeface="Symbol"/>
                        </a:rPr>
                        <m:t>=1+2</m:t>
                      </m:r>
                      <m:sSub>
                        <m:sSubPr>
                          <m:ctrlPr>
                            <a:rPr lang="de-DE" sz="2000" b="0" i="1" smtClean="0">
                              <a:solidFill>
                                <a:schemeClr val="tx1"/>
                              </a:solidFill>
                              <a:latin typeface="Cambria Math" panose="02040503050406030204" pitchFamily="18" charset="0"/>
                              <a:ea typeface="Cambria Math"/>
                              <a:cs typeface="Lucida Sans Unicode"/>
                              <a:sym typeface="Symbol"/>
                            </a:rPr>
                          </m:ctrlPr>
                        </m:sSubPr>
                        <m:e>
                          <m:r>
                            <a:rPr lang="de-DE" sz="2000" b="0" i="1" smtClean="0">
                              <a:solidFill>
                                <a:schemeClr val="tx1"/>
                              </a:solidFill>
                              <a:latin typeface="Cambria Math"/>
                              <a:ea typeface="Cambria Math"/>
                              <a:cs typeface="Lucida Sans Unicode"/>
                              <a:sym typeface="Symbol"/>
                            </a:rPr>
                            <m:t>𝑧</m:t>
                          </m:r>
                        </m:e>
                        <m:sub>
                          <m:r>
                            <a:rPr lang="de-DE" sz="2000" b="0" i="1" smtClean="0">
                              <a:solidFill>
                                <a:schemeClr val="tx1"/>
                              </a:solidFill>
                              <a:latin typeface="Cambria Math"/>
                              <a:ea typeface="Cambria Math"/>
                              <a:cs typeface="Lucida Sans Unicode"/>
                              <a:sym typeface="Symbol"/>
                            </a:rPr>
                            <m:t>0.95</m:t>
                          </m:r>
                        </m:sub>
                      </m:sSub>
                      <m:r>
                        <a:rPr lang="de-DE" sz="2000" b="0" i="1" smtClean="0">
                          <a:solidFill>
                            <a:schemeClr val="tx1"/>
                          </a:solidFill>
                          <a:latin typeface="Cambria Math"/>
                          <a:ea typeface="Cambria Math"/>
                          <a:cs typeface="Lucida Sans Unicode"/>
                          <a:sym typeface="Symbol"/>
                        </a:rPr>
                        <m:t>≈1+2×1.64=4.28</m:t>
                      </m:r>
                    </m:oMath>
                  </m:oMathPara>
                </a14:m>
                <a:endParaRPr lang="de-DE" sz="2000" b="0" dirty="0">
                  <a:solidFill>
                    <a:schemeClr val="tx1"/>
                  </a:solidFill>
                  <a:latin typeface="+mn-lt"/>
                  <a:cs typeface="Lucida Sans Unicode"/>
                  <a:sym typeface="Symbol"/>
                </a:endParaRPr>
              </a:p>
            </p:txBody>
          </p:sp>
        </mc:Choice>
        <mc:Fallback xmlns="">
          <p:sp>
            <p:nvSpPr>
              <p:cNvPr id="42" name="Textfeld 41"/>
              <p:cNvSpPr txBox="1">
                <a:spLocks noRot="1" noChangeAspect="1" noMove="1" noResize="1" noEditPoints="1" noAdjustHandles="1" noChangeArrowheads="1" noChangeShapeType="1" noTextEdit="1"/>
              </p:cNvSpPr>
              <p:nvPr/>
            </p:nvSpPr>
            <p:spPr>
              <a:xfrm>
                <a:off x="810553" y="4869160"/>
                <a:ext cx="5345624" cy="400110"/>
              </a:xfrm>
              <a:prstGeom prst="rect">
                <a:avLst/>
              </a:prstGeom>
              <a:blipFill rotWithShape="1">
                <a:blip r:embed="rId7"/>
                <a:stretch>
                  <a:fillRect b="-923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3" name="Textfeld 42"/>
              <p:cNvSpPr txBox="1"/>
              <p:nvPr/>
            </p:nvSpPr>
            <p:spPr>
              <a:xfrm>
                <a:off x="816421" y="5421670"/>
                <a:ext cx="713901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el-GR" sz="2000" b="0" i="1" smtClean="0">
                              <a:solidFill>
                                <a:schemeClr val="tx1"/>
                              </a:solidFill>
                              <a:latin typeface="Cambria Math" panose="02040503050406030204" pitchFamily="18" charset="0"/>
                              <a:ea typeface="Cambria Math"/>
                              <a:cs typeface="Lucida Sans Unicode"/>
                              <a:sym typeface="Symbol"/>
                            </a:rPr>
                          </m:ctrlPr>
                        </m:sSubPr>
                        <m:e>
                          <m:r>
                            <a:rPr lang="de-DE" sz="2000" b="0" i="1" smtClean="0">
                              <a:solidFill>
                                <a:schemeClr val="tx1"/>
                              </a:solidFill>
                              <a:latin typeface="Cambria Math"/>
                              <a:ea typeface="Cambria Math"/>
                              <a:cs typeface="Lucida Sans Unicode"/>
                              <a:sym typeface="Symbol"/>
                            </a:rPr>
                            <m:t>𝑞</m:t>
                          </m:r>
                        </m:e>
                        <m:sub>
                          <m:r>
                            <a:rPr lang="de-DE" sz="2000" b="0" i="1" smtClean="0">
                              <a:solidFill>
                                <a:schemeClr val="tx1"/>
                              </a:solidFill>
                              <a:latin typeface="Cambria Math"/>
                              <a:ea typeface="Cambria Math"/>
                              <a:cs typeface="Lucida Sans Unicode"/>
                              <a:sym typeface="Symbol"/>
                            </a:rPr>
                            <m:t>0.05</m:t>
                          </m:r>
                        </m:sub>
                      </m:sSub>
                      <m:r>
                        <a:rPr lang="de-DE" sz="2000" b="0" i="1" smtClean="0">
                          <a:solidFill>
                            <a:schemeClr val="tx1"/>
                          </a:solidFill>
                          <a:latin typeface="Cambria Math"/>
                          <a:ea typeface="Cambria Math"/>
                          <a:cs typeface="Lucida Sans Unicode"/>
                          <a:sym typeface="Symbol"/>
                        </a:rPr>
                        <m:t>=1+2</m:t>
                      </m:r>
                      <m:sSub>
                        <m:sSubPr>
                          <m:ctrlPr>
                            <a:rPr lang="de-DE" sz="2000" b="0" i="1" smtClean="0">
                              <a:solidFill>
                                <a:schemeClr val="tx1"/>
                              </a:solidFill>
                              <a:latin typeface="Cambria Math" panose="02040503050406030204" pitchFamily="18" charset="0"/>
                              <a:ea typeface="Cambria Math"/>
                              <a:cs typeface="Lucida Sans Unicode"/>
                              <a:sym typeface="Symbol"/>
                            </a:rPr>
                          </m:ctrlPr>
                        </m:sSubPr>
                        <m:e>
                          <m:r>
                            <a:rPr lang="de-DE" sz="2000" b="0" i="1" smtClean="0">
                              <a:solidFill>
                                <a:schemeClr val="tx1"/>
                              </a:solidFill>
                              <a:latin typeface="Cambria Math"/>
                              <a:ea typeface="Cambria Math"/>
                              <a:cs typeface="Lucida Sans Unicode"/>
                              <a:sym typeface="Symbol"/>
                            </a:rPr>
                            <m:t>𝑧</m:t>
                          </m:r>
                        </m:e>
                        <m:sub>
                          <m:r>
                            <a:rPr lang="de-DE" sz="2000" b="0" i="1" smtClean="0">
                              <a:solidFill>
                                <a:schemeClr val="tx1"/>
                              </a:solidFill>
                              <a:latin typeface="Cambria Math"/>
                              <a:ea typeface="Cambria Math"/>
                              <a:cs typeface="Lucida Sans Unicode"/>
                              <a:sym typeface="Symbol"/>
                            </a:rPr>
                            <m:t>0.05</m:t>
                          </m:r>
                        </m:sub>
                      </m:sSub>
                      <m:r>
                        <a:rPr lang="de-DE" sz="2000" b="0" i="1" smtClean="0">
                          <a:solidFill>
                            <a:schemeClr val="tx1"/>
                          </a:solidFill>
                          <a:latin typeface="Cambria Math"/>
                          <a:ea typeface="Cambria Math"/>
                          <a:cs typeface="Lucida Sans Unicode"/>
                          <a:sym typeface="Symbol"/>
                        </a:rPr>
                        <m:t>=</m:t>
                      </m:r>
                      <m:r>
                        <a:rPr lang="de-DE" sz="2000" i="1">
                          <a:solidFill>
                            <a:schemeClr val="tx1"/>
                          </a:solidFill>
                          <a:latin typeface="Cambria Math"/>
                          <a:ea typeface="Cambria Math"/>
                          <a:cs typeface="Lucida Sans Unicode"/>
                          <a:sym typeface="Symbol"/>
                        </a:rPr>
                        <m:t>1</m:t>
                      </m:r>
                      <m:r>
                        <a:rPr lang="de-DE" sz="2000" b="0" i="1" smtClean="0">
                          <a:solidFill>
                            <a:schemeClr val="tx1"/>
                          </a:solidFill>
                          <a:latin typeface="Cambria Math"/>
                          <a:ea typeface="Cambria Math"/>
                          <a:cs typeface="Lucida Sans Unicode"/>
                          <a:sym typeface="Symbol"/>
                        </a:rPr>
                        <m:t>−</m:t>
                      </m:r>
                      <m:r>
                        <a:rPr lang="de-DE" sz="2000" i="1">
                          <a:solidFill>
                            <a:schemeClr val="tx1"/>
                          </a:solidFill>
                          <a:latin typeface="Cambria Math"/>
                          <a:ea typeface="Cambria Math"/>
                          <a:cs typeface="Lucida Sans Unicode"/>
                          <a:sym typeface="Symbol"/>
                        </a:rPr>
                        <m:t>2</m:t>
                      </m:r>
                      <m:sSub>
                        <m:sSubPr>
                          <m:ctrlPr>
                            <a:rPr lang="de-DE" sz="2000" i="1">
                              <a:solidFill>
                                <a:schemeClr val="tx1"/>
                              </a:solidFill>
                              <a:latin typeface="Cambria Math" panose="02040503050406030204" pitchFamily="18" charset="0"/>
                              <a:ea typeface="Cambria Math"/>
                              <a:cs typeface="Lucida Sans Unicode"/>
                              <a:sym typeface="Symbol"/>
                            </a:rPr>
                          </m:ctrlPr>
                        </m:sSubPr>
                        <m:e>
                          <m:r>
                            <a:rPr lang="de-DE" sz="2000" i="1">
                              <a:solidFill>
                                <a:schemeClr val="tx1"/>
                              </a:solidFill>
                              <a:latin typeface="Cambria Math"/>
                              <a:ea typeface="Cambria Math"/>
                              <a:cs typeface="Lucida Sans Unicode"/>
                              <a:sym typeface="Symbol"/>
                            </a:rPr>
                            <m:t>𝑧</m:t>
                          </m:r>
                        </m:e>
                        <m:sub>
                          <m:r>
                            <a:rPr lang="de-DE" sz="2000" i="1">
                              <a:solidFill>
                                <a:schemeClr val="tx1"/>
                              </a:solidFill>
                              <a:latin typeface="Cambria Math"/>
                              <a:ea typeface="Cambria Math"/>
                              <a:cs typeface="Lucida Sans Unicode"/>
                              <a:sym typeface="Symbol"/>
                            </a:rPr>
                            <m:t>0.</m:t>
                          </m:r>
                          <m:r>
                            <a:rPr lang="de-DE" sz="2000" b="0" i="1" smtClean="0">
                              <a:solidFill>
                                <a:schemeClr val="tx1"/>
                              </a:solidFill>
                              <a:latin typeface="Cambria Math"/>
                              <a:ea typeface="Cambria Math"/>
                              <a:cs typeface="Lucida Sans Unicode"/>
                              <a:sym typeface="Symbol"/>
                            </a:rPr>
                            <m:t>9</m:t>
                          </m:r>
                          <m:r>
                            <a:rPr lang="de-DE" sz="2000" i="1">
                              <a:solidFill>
                                <a:schemeClr val="tx1"/>
                              </a:solidFill>
                              <a:latin typeface="Cambria Math"/>
                              <a:ea typeface="Cambria Math"/>
                              <a:cs typeface="Lucida Sans Unicode"/>
                              <a:sym typeface="Symbol"/>
                            </a:rPr>
                            <m:t>5</m:t>
                          </m:r>
                        </m:sub>
                      </m:sSub>
                      <m:r>
                        <a:rPr lang="de-DE" sz="2000" b="0" i="1" smtClean="0">
                          <a:solidFill>
                            <a:schemeClr val="tx1"/>
                          </a:solidFill>
                          <a:latin typeface="Cambria Math"/>
                          <a:ea typeface="Cambria Math"/>
                          <a:cs typeface="Lucida Sans Unicode"/>
                          <a:sym typeface="Symbol"/>
                        </a:rPr>
                        <m:t>≈1−2×1.64=−2.28</m:t>
                      </m:r>
                    </m:oMath>
                  </m:oMathPara>
                </a14:m>
                <a:endParaRPr lang="de-DE" sz="2000" b="0" dirty="0">
                  <a:solidFill>
                    <a:schemeClr val="tx1"/>
                  </a:solidFill>
                  <a:latin typeface="+mn-lt"/>
                  <a:cs typeface="Lucida Sans Unicode"/>
                  <a:sym typeface="Symbol"/>
                </a:endParaRPr>
              </a:p>
            </p:txBody>
          </p:sp>
        </mc:Choice>
        <mc:Fallback xmlns="">
          <p:sp>
            <p:nvSpPr>
              <p:cNvPr id="43" name="Textfeld 42"/>
              <p:cNvSpPr txBox="1">
                <a:spLocks noRot="1" noChangeAspect="1" noMove="1" noResize="1" noEditPoints="1" noAdjustHandles="1" noChangeArrowheads="1" noChangeShapeType="1" noTextEdit="1"/>
              </p:cNvSpPr>
              <p:nvPr/>
            </p:nvSpPr>
            <p:spPr>
              <a:xfrm>
                <a:off x="816421" y="5421670"/>
                <a:ext cx="7139014" cy="400110"/>
              </a:xfrm>
              <a:prstGeom prst="rect">
                <a:avLst/>
              </a:prstGeom>
              <a:blipFill rotWithShape="1">
                <a:blip r:embed="rId8"/>
                <a:stretch>
                  <a:fillRect b="-7576"/>
                </a:stretch>
              </a:blipFill>
            </p:spPr>
            <p:txBody>
              <a:bodyPr/>
              <a:lstStyle/>
              <a:p>
                <a:r>
                  <a:rPr lang="de-DE">
                    <a:noFill/>
                  </a:rPr>
                  <a:t> </a:t>
                </a:r>
              </a:p>
            </p:txBody>
          </p:sp>
        </mc:Fallback>
      </mc:AlternateContent>
    </p:spTree>
    <p:extLst>
      <p:ext uri="{BB962C8B-B14F-4D97-AF65-F5344CB8AC3E}">
        <p14:creationId xmlns:p14="http://schemas.microsoft.com/office/powerpoint/2010/main" val="2050657988"/>
      </p:ext>
    </p:extLst>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7.3 Spezielle eindimensionale Verteilungen</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529</a:t>
            </a:r>
            <a:endParaRPr lang="de-DE" sz="8000" b="1" dirty="0">
              <a:solidFill>
                <a:schemeClr val="tx1"/>
              </a:solidFill>
              <a:latin typeface="+mj-lt"/>
            </a:endParaRPr>
          </a:p>
        </p:txBody>
      </p:sp>
      <p:sp>
        <p:nvSpPr>
          <p:cNvPr id="12" name="Textfeld 11"/>
          <p:cNvSpPr txBox="1">
            <a:spLocks noChangeArrowheads="1"/>
          </p:cNvSpPr>
          <p:nvPr/>
        </p:nvSpPr>
        <p:spPr bwMode="auto">
          <a:xfrm>
            <a:off x="468308" y="980728"/>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Theoretische Schwankungsintervalle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5" name="Textfeld 14"/>
              <p:cNvSpPr txBox="1"/>
              <p:nvPr/>
            </p:nvSpPr>
            <p:spPr>
              <a:xfrm>
                <a:off x="468313" y="4063136"/>
                <a:ext cx="6263932" cy="67499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𝑃</m:t>
                      </m:r>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ea typeface="Cambria Math"/>
                              <a:cs typeface="Lucida Sans Unicode"/>
                              <a:sym typeface="Symbol"/>
                            </a:rPr>
                            <m:t>𝜇</m:t>
                          </m:r>
                          <m:r>
                            <a:rPr lang="de-DE" sz="2000" b="0" i="1" smtClean="0">
                              <a:solidFill>
                                <a:schemeClr val="tx1"/>
                              </a:solidFill>
                              <a:latin typeface="Cambria Math"/>
                              <a:ea typeface="Cambria Math"/>
                              <a:cs typeface="Lucida Sans Unicode"/>
                              <a:sym typeface="Symbol"/>
                            </a:rPr>
                            <m:t>−2</m:t>
                          </m:r>
                          <m:r>
                            <a:rPr lang="de-DE" sz="2000" b="0" i="1" smtClean="0">
                              <a:solidFill>
                                <a:schemeClr val="tx1"/>
                              </a:solidFill>
                              <a:latin typeface="Cambria Math"/>
                              <a:ea typeface="Cambria Math"/>
                              <a:cs typeface="Lucida Sans Unicode"/>
                              <a:sym typeface="Symbol"/>
                            </a:rPr>
                            <m:t>𝜎</m:t>
                          </m:r>
                          <m:r>
                            <a:rPr lang="de-DE" sz="2000" b="0" i="1" smtClean="0">
                              <a:solidFill>
                                <a:schemeClr val="tx1"/>
                              </a:solidFill>
                              <a:latin typeface="Cambria Math"/>
                              <a:ea typeface="Cambria Math"/>
                              <a:cs typeface="Lucida Sans Unicode"/>
                              <a:sym typeface="Symbol"/>
                            </a:rPr>
                            <m:t>≤</m:t>
                          </m:r>
                          <m:r>
                            <a:rPr lang="de-DE" sz="2000" b="0" i="1" smtClean="0">
                              <a:solidFill>
                                <a:schemeClr val="tx1"/>
                              </a:solidFill>
                              <a:latin typeface="Cambria Math"/>
                              <a:ea typeface="Cambria Math"/>
                              <a:cs typeface="Lucida Sans Unicode"/>
                              <a:sym typeface="Symbol"/>
                            </a:rPr>
                            <m:t>𝑋</m:t>
                          </m:r>
                          <m:r>
                            <a:rPr lang="de-DE" sz="2000" i="1">
                              <a:latin typeface="Cambria Math"/>
                              <a:cs typeface="Lucida Sans Unicode"/>
                              <a:sym typeface="Symbol"/>
                            </a:rPr>
                            <m:t>≤</m:t>
                          </m:r>
                          <m:r>
                            <a:rPr lang="de-DE" sz="2000" i="1">
                              <a:latin typeface="Cambria Math"/>
                              <a:ea typeface="Cambria Math"/>
                              <a:cs typeface="Lucida Sans Unicode"/>
                              <a:sym typeface="Symbol"/>
                            </a:rPr>
                            <m:t>𝜇</m:t>
                          </m:r>
                          <m:r>
                            <a:rPr lang="de-DE" sz="2000" b="0" i="1" smtClean="0">
                              <a:latin typeface="Cambria Math"/>
                              <a:ea typeface="Cambria Math"/>
                              <a:cs typeface="Lucida Sans Unicode"/>
                              <a:sym typeface="Symbol"/>
                            </a:rPr>
                            <m:t>+</m:t>
                          </m:r>
                          <m:r>
                            <a:rPr lang="de-DE" sz="2000" i="1">
                              <a:latin typeface="Cambria Math"/>
                              <a:ea typeface="Cambria Math"/>
                              <a:cs typeface="Lucida Sans Unicode"/>
                              <a:sym typeface="Symbol"/>
                            </a:rPr>
                            <m:t>2</m:t>
                          </m:r>
                          <m:r>
                            <a:rPr lang="de-DE" sz="2000" i="1">
                              <a:latin typeface="Cambria Math"/>
                              <a:ea typeface="Cambria Math"/>
                              <a:cs typeface="Lucida Sans Unicode"/>
                              <a:sym typeface="Symbol"/>
                            </a:rPr>
                            <m:t>𝜎</m:t>
                          </m:r>
                        </m:e>
                      </m:d>
                      <m:r>
                        <a:rPr lang="de-DE" sz="2000" b="0" i="0" smtClean="0">
                          <a:solidFill>
                            <a:schemeClr val="tx1"/>
                          </a:solidFill>
                          <a:latin typeface="Cambria Math"/>
                          <a:cs typeface="Lucida Sans Unicode"/>
                          <a:sym typeface="Symbol"/>
                        </a:rPr>
                        <m:t>=</m:t>
                      </m:r>
                      <m:r>
                        <a:rPr lang="de-DE" sz="2000" i="1">
                          <a:solidFill>
                            <a:schemeClr val="tx1"/>
                          </a:solidFill>
                          <a:latin typeface="Cambria Math"/>
                          <a:cs typeface="Lucida Sans Unicode"/>
                          <a:sym typeface="Symbol"/>
                        </a:rPr>
                        <m:t>𝑃</m:t>
                      </m:r>
                      <m:d>
                        <m:dPr>
                          <m:ctrlPr>
                            <a:rPr lang="de-DE" sz="2000" i="1">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−2&lt;</m:t>
                          </m:r>
                          <m:f>
                            <m:fPr>
                              <m:ctrlPr>
                                <a:rPr lang="de-DE" sz="2000" b="0" i="1" smtClean="0">
                                  <a:solidFill>
                                    <a:schemeClr val="tx1"/>
                                  </a:solidFill>
                                  <a:latin typeface="Cambria Math" panose="02040503050406030204" pitchFamily="18" charset="0"/>
                                  <a:cs typeface="Lucida Sans Unicode"/>
                                  <a:sym typeface="Symbol"/>
                                </a:rPr>
                              </m:ctrlPr>
                            </m:fPr>
                            <m:num>
                              <m:r>
                                <a:rPr lang="de-DE" sz="2000" b="0" i="1" smtClean="0">
                                  <a:solidFill>
                                    <a:schemeClr val="tx1"/>
                                  </a:solidFill>
                                  <a:latin typeface="Cambria Math"/>
                                  <a:cs typeface="Lucida Sans Unicode"/>
                                  <a:sym typeface="Symbol"/>
                                </a:rPr>
                                <m:t>𝑋</m:t>
                              </m:r>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ea typeface="Cambria Math"/>
                                  <a:cs typeface="Lucida Sans Unicode"/>
                                  <a:sym typeface="Symbol"/>
                                </a:rPr>
                                <m:t>𝜇</m:t>
                              </m:r>
                            </m:num>
                            <m:den>
                              <m:r>
                                <a:rPr lang="de-DE" sz="2000" b="0" i="1" smtClean="0">
                                  <a:solidFill>
                                    <a:schemeClr val="tx1"/>
                                  </a:solidFill>
                                  <a:latin typeface="Cambria Math"/>
                                  <a:ea typeface="Cambria Math"/>
                                  <a:cs typeface="Lucida Sans Unicode"/>
                                  <a:sym typeface="Symbol"/>
                                </a:rPr>
                                <m:t>𝜎</m:t>
                              </m:r>
                            </m:den>
                          </m:f>
                          <m:r>
                            <a:rPr lang="de-DE" sz="2000" i="1" smtClean="0">
                              <a:solidFill>
                                <a:schemeClr val="tx1"/>
                              </a:solidFill>
                              <a:latin typeface="Cambria Math"/>
                              <a:ea typeface="Cambria Math"/>
                              <a:cs typeface="Lucida Sans Unicode"/>
                              <a:sym typeface="Symbol"/>
                            </a:rPr>
                            <m:t>≤</m:t>
                          </m:r>
                          <m:r>
                            <a:rPr lang="de-DE" sz="2000" b="0" i="1" smtClean="0">
                              <a:solidFill>
                                <a:schemeClr val="tx1"/>
                              </a:solidFill>
                              <a:latin typeface="Cambria Math"/>
                              <a:ea typeface="Cambria Math"/>
                              <a:cs typeface="Lucida Sans Unicode"/>
                              <a:sym typeface="Symbol"/>
                            </a:rPr>
                            <m:t>2</m:t>
                          </m:r>
                        </m:e>
                      </m:d>
                    </m:oMath>
                  </m:oMathPara>
                </a14:m>
                <a:endParaRPr lang="de-DE" sz="2000" b="0" dirty="0">
                  <a:solidFill>
                    <a:schemeClr val="tx1"/>
                  </a:solidFill>
                  <a:latin typeface="+mn-lt"/>
                  <a:cs typeface="Lucida Sans Unicode"/>
                  <a:sym typeface="Symbo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4063136"/>
                <a:ext cx="6263932" cy="674993"/>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3251218" y="4777884"/>
                <a:ext cx="4752528" cy="43973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cs typeface="Lucida Sans Unicode"/>
                          <a:sym typeface="Symbol"/>
                        </a:rPr>
                        <m:t>=</m:t>
                      </m:r>
                      <m:r>
                        <m:rPr>
                          <m:sty m:val="p"/>
                        </m:rPr>
                        <a:rPr lang="el-GR" sz="2000" b="0" i="1" smtClean="0">
                          <a:solidFill>
                            <a:schemeClr val="tx1"/>
                          </a:solidFill>
                          <a:latin typeface="Cambria Math"/>
                          <a:ea typeface="Cambria Math"/>
                          <a:cs typeface="Lucida Sans Unicode"/>
                          <a:sym typeface="Symbol"/>
                        </a:rPr>
                        <m:t>Φ</m:t>
                      </m:r>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2</m:t>
                          </m:r>
                        </m:e>
                      </m:d>
                      <m:r>
                        <a:rPr lang="de-DE" sz="2000" b="0" i="1" smtClean="0">
                          <a:solidFill>
                            <a:schemeClr val="tx1"/>
                          </a:solidFill>
                          <a:latin typeface="Cambria Math"/>
                          <a:cs typeface="Lucida Sans Unicode"/>
                          <a:sym typeface="Symbol"/>
                        </a:rPr>
                        <m:t>−</m:t>
                      </m:r>
                      <m:r>
                        <m:rPr>
                          <m:sty m:val="p"/>
                        </m:rPr>
                        <a:rPr lang="el-GR" sz="2000" i="1">
                          <a:latin typeface="Cambria Math"/>
                          <a:ea typeface="Cambria Math"/>
                          <a:cs typeface="Lucida Sans Unicode"/>
                          <a:sym typeface="Symbol"/>
                        </a:rPr>
                        <m:t>Φ</m:t>
                      </m:r>
                      <m:d>
                        <m:dPr>
                          <m:ctrlPr>
                            <a:rPr lang="de-DE" sz="2000" i="1">
                              <a:latin typeface="Cambria Math" panose="02040503050406030204" pitchFamily="18" charset="0"/>
                              <a:cs typeface="Lucida Sans Unicode"/>
                              <a:sym typeface="Symbol"/>
                            </a:rPr>
                          </m:ctrlPr>
                        </m:dPr>
                        <m:e>
                          <m:r>
                            <a:rPr lang="de-DE" sz="2000" b="0" i="1" smtClean="0">
                              <a:latin typeface="Cambria Math"/>
                              <a:cs typeface="Lucida Sans Unicode"/>
                              <a:sym typeface="Symbol"/>
                            </a:rPr>
                            <m:t>−</m:t>
                          </m:r>
                          <m:r>
                            <a:rPr lang="de-DE" sz="2000" i="1">
                              <a:latin typeface="Cambria Math"/>
                              <a:cs typeface="Lucida Sans Unicode"/>
                              <a:sym typeface="Symbol"/>
                            </a:rPr>
                            <m:t>2</m:t>
                          </m:r>
                        </m:e>
                      </m:d>
                      <m:r>
                        <a:rPr lang="de-DE" sz="2000" b="0" i="0" smtClean="0">
                          <a:solidFill>
                            <a:schemeClr val="tx1"/>
                          </a:solidFill>
                          <a:latin typeface="Cambria Math"/>
                          <a:cs typeface="Lucida Sans Unicode"/>
                          <a:sym typeface="Symbol"/>
                        </a:rPr>
                        <m:t>=</m:t>
                      </m:r>
                      <m:r>
                        <m:rPr>
                          <m:sty m:val="p"/>
                        </m:rPr>
                        <a:rPr lang="el-GR" sz="2000" i="1">
                          <a:latin typeface="Cambria Math"/>
                          <a:ea typeface="Cambria Math"/>
                          <a:cs typeface="Lucida Sans Unicode"/>
                          <a:sym typeface="Symbol"/>
                        </a:rPr>
                        <m:t>Φ</m:t>
                      </m:r>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2</m:t>
                          </m:r>
                        </m:e>
                      </m:d>
                      <m:r>
                        <a:rPr lang="de-DE" sz="2000" b="0" i="1" smtClean="0">
                          <a:latin typeface="Cambria Math"/>
                          <a:cs typeface="Lucida Sans Unicode"/>
                          <a:sym typeface="Symbol"/>
                        </a:rPr>
                        <m:t>−</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1−</m:t>
                          </m:r>
                          <m:r>
                            <m:rPr>
                              <m:sty m:val="p"/>
                            </m:rPr>
                            <a:rPr lang="el-GR" sz="2000" i="1">
                              <a:latin typeface="Cambria Math"/>
                              <a:ea typeface="Cambria Math"/>
                              <a:cs typeface="Lucida Sans Unicode"/>
                              <a:sym typeface="Symbol"/>
                            </a:rPr>
                            <m:t>Φ</m:t>
                          </m:r>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2</m:t>
                              </m:r>
                            </m:e>
                          </m:d>
                        </m:e>
                      </m:d>
                    </m:oMath>
                  </m:oMathPara>
                </a14:m>
                <a:endParaRPr lang="de-DE" sz="2000" b="0" dirty="0">
                  <a:solidFill>
                    <a:schemeClr val="tx1"/>
                  </a:solidFill>
                  <a:latin typeface="+mn-lt"/>
                  <a:cs typeface="Lucida Sans Unicode"/>
                  <a:sym typeface="Symbo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3251218" y="4777884"/>
                <a:ext cx="4752528" cy="439736"/>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3240585" y="5220359"/>
                <a:ext cx="448913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cs typeface="Lucida Sans Unicode"/>
                          <a:sym typeface="Symbol"/>
                        </a:rPr>
                        <m:t>=2×</m:t>
                      </m:r>
                      <m:r>
                        <m:rPr>
                          <m:sty m:val="p"/>
                        </m:rPr>
                        <a:rPr lang="el-GR" sz="2000" b="0" i="1" smtClean="0">
                          <a:solidFill>
                            <a:schemeClr val="tx1"/>
                          </a:solidFill>
                          <a:latin typeface="Cambria Math"/>
                          <a:ea typeface="Cambria Math"/>
                          <a:cs typeface="Lucida Sans Unicode"/>
                          <a:sym typeface="Symbol"/>
                        </a:rPr>
                        <m:t>Φ</m:t>
                      </m:r>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2</m:t>
                          </m:r>
                        </m:e>
                      </m:d>
                      <m:r>
                        <a:rPr lang="de-DE" sz="2000" b="0" i="1" smtClean="0">
                          <a:solidFill>
                            <a:schemeClr val="tx1"/>
                          </a:solidFill>
                          <a:latin typeface="Cambria Math"/>
                          <a:cs typeface="Lucida Sans Unicode"/>
                          <a:sym typeface="Symbol"/>
                        </a:rPr>
                        <m:t>−</m:t>
                      </m:r>
                      <m:r>
                        <a:rPr lang="de-DE" sz="2000" b="0" i="0" smtClean="0">
                          <a:solidFill>
                            <a:schemeClr val="tx1"/>
                          </a:solidFill>
                          <a:latin typeface="Cambria Math"/>
                          <a:cs typeface="Lucida Sans Unicode"/>
                          <a:sym typeface="Symbol"/>
                        </a:rPr>
                        <m:t>1</m:t>
                      </m:r>
                      <m:r>
                        <a:rPr lang="de-DE" sz="2000" b="0" i="1" smtClean="0">
                          <a:solidFill>
                            <a:schemeClr val="tx1"/>
                          </a:solidFill>
                          <a:latin typeface="Cambria Math"/>
                          <a:ea typeface="Cambria Math"/>
                          <a:cs typeface="Lucida Sans Unicode"/>
                          <a:sym typeface="Symbol"/>
                        </a:rPr>
                        <m:t>≈2×0.9772−1</m:t>
                      </m:r>
                    </m:oMath>
                  </m:oMathPara>
                </a14:m>
                <a:endParaRPr lang="de-DE" sz="2000" b="0" dirty="0">
                  <a:solidFill>
                    <a:schemeClr val="tx1"/>
                  </a:solidFill>
                  <a:latin typeface="+mn-lt"/>
                  <a:cs typeface="Lucida Sans Unicode"/>
                  <a:sym typeface="Symbo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3240585" y="5220359"/>
                <a:ext cx="4489134"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3251218" y="5622877"/>
                <a:ext cx="144053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cs typeface="Lucida Sans Unicode"/>
                          <a:sym typeface="Symbol"/>
                        </a:rPr>
                        <m:t>=0.9545</m:t>
                      </m:r>
                    </m:oMath>
                  </m:oMathPara>
                </a14:m>
                <a:endParaRPr lang="de-DE" sz="2000" b="0" dirty="0">
                  <a:solidFill>
                    <a:schemeClr val="tx1"/>
                  </a:solidFill>
                  <a:latin typeface="+mn-lt"/>
                  <a:cs typeface="Lucida Sans Unicode"/>
                  <a:sym typeface="Symbo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3251218" y="5622877"/>
                <a:ext cx="1440539" cy="400110"/>
              </a:xfrm>
              <a:prstGeom prst="rect">
                <a:avLst/>
              </a:prstGeom>
              <a:blipFill rotWithShape="1">
                <a:blip r:embed="rId7"/>
                <a:stretch>
                  <a:fillRect/>
                </a:stretch>
              </a:blipFill>
            </p:spPr>
            <p:txBody>
              <a:bodyPr/>
              <a:lstStyle/>
              <a:p>
                <a:r>
                  <a:rPr lang="de-DE">
                    <a:noFill/>
                  </a:rPr>
                  <a:t> </a:t>
                </a:r>
              </a:p>
            </p:txBody>
          </p:sp>
        </mc:Fallback>
      </mc:AlternateContent>
      <p:sp>
        <p:nvSpPr>
          <p:cNvPr id="23" name="Textfeld 22"/>
          <p:cNvSpPr txBox="1"/>
          <p:nvPr/>
        </p:nvSpPr>
        <p:spPr>
          <a:xfrm>
            <a:off x="468312" y="6025369"/>
            <a:ext cx="5016840" cy="400110"/>
          </a:xfrm>
          <a:prstGeom prst="rect">
            <a:avLst/>
          </a:prstGeom>
          <a:noFill/>
        </p:spPr>
        <p:txBody>
          <a:bodyPr wrap="square" rtlCol="0">
            <a:spAutoFit/>
          </a:bodyPr>
          <a:lstStyle/>
          <a:p>
            <a:r>
              <a:rPr lang="de-DE" sz="2000" dirty="0">
                <a:latin typeface="+mn-lt"/>
                <a:cs typeface="Lucida Sans Unicode"/>
                <a:sym typeface="Symbol"/>
              </a:rPr>
              <a:t>Analog die anderen Schwankungsintervalle...</a:t>
            </a:r>
          </a:p>
        </p:txBody>
      </p:sp>
      <p:pic>
        <p:nvPicPr>
          <p:cNvPr id="2" name="Grafik 1"/>
          <p:cNvPicPr>
            <a:picLocks noChangeAspect="1"/>
          </p:cNvPicPr>
          <p:nvPr/>
        </p:nvPicPr>
        <p:blipFill>
          <a:blip r:embed="rId8"/>
          <a:stretch>
            <a:fillRect/>
          </a:stretch>
        </p:blipFill>
        <p:spPr>
          <a:xfrm>
            <a:off x="742779" y="1415474"/>
            <a:ext cx="5715000" cy="2533650"/>
          </a:xfrm>
          <a:prstGeom prst="rect">
            <a:avLst/>
          </a:prstGeom>
        </p:spPr>
      </p:pic>
    </p:spTree>
    <p:extLst>
      <p:ext uri="{BB962C8B-B14F-4D97-AF65-F5344CB8AC3E}">
        <p14:creationId xmlns:p14="http://schemas.microsoft.com/office/powerpoint/2010/main" val="418662236"/>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000" b="1" dirty="0">
                <a:solidFill>
                  <a:srgbClr val="0070C0"/>
                </a:solidFill>
              </a:rPr>
              <a:t>7.4 Verteilung stochastischer Summen und Mittelwerte</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5" name="Textfeld 24"/>
          <p:cNvSpPr txBox="1">
            <a:spLocks noChangeArrowheads="1"/>
          </p:cNvSpPr>
          <p:nvPr/>
        </p:nvSpPr>
        <p:spPr bwMode="auto">
          <a:xfrm>
            <a:off x="468312" y="981075"/>
            <a:ext cx="266352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7.4.1 Exakte Aussagen</a:t>
            </a:r>
          </a:p>
        </p:txBody>
      </p:sp>
      <p:sp>
        <p:nvSpPr>
          <p:cNvPr id="30" name="Textfeld 9"/>
          <p:cNvSpPr txBox="1">
            <a:spLocks noChangeArrowheads="1"/>
          </p:cNvSpPr>
          <p:nvPr/>
        </p:nvSpPr>
        <p:spPr bwMode="auto">
          <a:xfrm>
            <a:off x="467545" y="2204864"/>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Grundrahmen und benötigte Resultate </a:t>
            </a:r>
            <a:r>
              <a:rPr lang="de-DE" sz="2000" dirty="0">
                <a:solidFill>
                  <a:srgbClr val="0070C0"/>
                </a:solidFill>
                <a:latin typeface="+mn-lt"/>
              </a:rPr>
              <a:t>●</a:t>
            </a:r>
            <a:endParaRPr lang="de-DE" sz="2000" b="1" dirty="0">
              <a:solidFill>
                <a:srgbClr val="0070C0"/>
              </a:solidFill>
              <a:latin typeface="+mn-lt"/>
            </a:endParaRPr>
          </a:p>
        </p:txBody>
      </p:sp>
      <p:sp>
        <p:nvSpPr>
          <p:cNvPr id="16" name="Textfeld 9"/>
          <p:cNvSpPr txBox="1">
            <a:spLocks noChangeArrowheads="1"/>
          </p:cNvSpPr>
          <p:nvPr/>
        </p:nvSpPr>
        <p:spPr bwMode="auto">
          <a:xfrm>
            <a:off x="471836" y="1628800"/>
            <a:ext cx="381213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Erwartungswerte und Varianzen</a:t>
            </a: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cxnSp>
        <p:nvCxnSpPr>
          <p:cNvPr id="2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2"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 name="Textfeld 3"/>
          <p:cNvSpPr txBox="1"/>
          <p:nvPr/>
        </p:nvSpPr>
        <p:spPr>
          <a:xfrm>
            <a:off x="683568" y="2766273"/>
            <a:ext cx="8136904" cy="400110"/>
          </a:xfrm>
          <a:prstGeom prst="rect">
            <a:avLst/>
          </a:prstGeom>
          <a:noFill/>
        </p:spPr>
        <p:txBody>
          <a:bodyPr wrap="square" rtlCol="0">
            <a:spAutoFit/>
          </a:bodyPr>
          <a:lstStyle/>
          <a:p>
            <a:r>
              <a:rPr lang="de-DE" sz="2000" dirty="0">
                <a:latin typeface="+mn-lt"/>
              </a:rPr>
              <a:t>Wir betrachten </a:t>
            </a:r>
            <a:r>
              <a:rPr lang="de-DE" sz="2000" i="1" dirty="0">
                <a:latin typeface="+mn-lt"/>
              </a:rPr>
              <a:t>n</a:t>
            </a:r>
            <a:r>
              <a:rPr lang="de-DE" sz="2000" dirty="0">
                <a:latin typeface="+mn-lt"/>
              </a:rPr>
              <a:t> Zufallsvariablen </a:t>
            </a:r>
            <a:r>
              <a:rPr lang="de-DE" sz="2000" i="1" dirty="0">
                <a:latin typeface="+mn-lt"/>
              </a:rPr>
              <a:t>X</a:t>
            </a:r>
            <a:r>
              <a:rPr lang="de-DE" sz="2000" baseline="-25000" dirty="0">
                <a:latin typeface="+mn-lt"/>
              </a:rPr>
              <a:t>1</a:t>
            </a:r>
            <a:r>
              <a:rPr lang="de-DE" sz="2000" dirty="0">
                <a:latin typeface="+mn-lt"/>
              </a:rPr>
              <a:t>, </a:t>
            </a:r>
            <a:r>
              <a:rPr lang="de-DE" sz="2000" i="1" dirty="0">
                <a:latin typeface="+mn-lt"/>
              </a:rPr>
              <a:t>X</a:t>
            </a:r>
            <a:r>
              <a:rPr lang="de-DE" sz="2000" baseline="-25000" dirty="0">
                <a:latin typeface="+mn-lt"/>
              </a:rPr>
              <a:t>2</a:t>
            </a:r>
            <a:r>
              <a:rPr lang="de-DE" sz="2000" dirty="0">
                <a:latin typeface="+mn-lt"/>
              </a:rPr>
              <a:t>, ..., </a:t>
            </a:r>
            <a:r>
              <a:rPr lang="de-DE" sz="2000" i="1" dirty="0">
                <a:latin typeface="+mn-lt"/>
              </a:rPr>
              <a:t>X</a:t>
            </a:r>
            <a:r>
              <a:rPr lang="de-DE" sz="2000" i="1" baseline="-25000" dirty="0">
                <a:latin typeface="+mn-lt"/>
              </a:rPr>
              <a:t>n</a:t>
            </a:r>
            <a:r>
              <a:rPr lang="de-DE" sz="2000" dirty="0">
                <a:latin typeface="+mn-lt"/>
              </a:rPr>
              <a:t> mit</a:t>
            </a:r>
          </a:p>
        </p:txBody>
      </p:sp>
      <p:sp>
        <p:nvSpPr>
          <p:cNvPr id="27" name="Textfeld 26"/>
          <p:cNvSpPr txBox="1"/>
          <p:nvPr/>
        </p:nvSpPr>
        <p:spPr>
          <a:xfrm>
            <a:off x="683568" y="3603559"/>
            <a:ext cx="8136904" cy="400110"/>
          </a:xfrm>
          <a:prstGeom prst="rect">
            <a:avLst/>
          </a:prstGeom>
          <a:noFill/>
        </p:spPr>
        <p:txBody>
          <a:bodyPr wrap="square" rtlCol="0">
            <a:spAutoFit/>
          </a:bodyPr>
          <a:lstStyle/>
          <a:p>
            <a:r>
              <a:rPr lang="de-DE" sz="2000" dirty="0">
                <a:latin typeface="+mn-lt"/>
              </a:rPr>
              <a:t>Dazu definieren wir folgende stochastische und theoretische Statistiken</a:t>
            </a:r>
          </a:p>
        </p:txBody>
      </p:sp>
      <p:sp>
        <p:nvSpPr>
          <p:cNvPr id="2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530</a:t>
            </a:r>
            <a:endParaRPr lang="de-DE" sz="8000" b="1" dirty="0">
              <a:solidFill>
                <a:schemeClr val="tx1"/>
              </a:solidFill>
              <a:latin typeface="+mj-lt"/>
            </a:endParaRPr>
          </a:p>
        </p:txBody>
      </p:sp>
      <p:sp>
        <p:nvSpPr>
          <p:cNvPr id="31" name="Textfeld 30"/>
          <p:cNvSpPr txBox="1"/>
          <p:nvPr/>
        </p:nvSpPr>
        <p:spPr>
          <a:xfrm>
            <a:off x="748906" y="5030459"/>
            <a:ext cx="8136904" cy="400110"/>
          </a:xfrm>
          <a:prstGeom prst="rect">
            <a:avLst/>
          </a:prstGeom>
          <a:noFill/>
        </p:spPr>
        <p:txBody>
          <a:bodyPr wrap="square" rtlCol="0">
            <a:spAutoFit/>
          </a:bodyPr>
          <a:lstStyle/>
          <a:p>
            <a:r>
              <a:rPr lang="de-DE" sz="2000" dirty="0">
                <a:latin typeface="+mn-lt"/>
              </a:rPr>
              <a:t>Man beachte im Folgenden folgendes Resultat:</a:t>
            </a:r>
          </a:p>
        </p:txBody>
      </p:sp>
      <mc:AlternateContent xmlns:mc="http://schemas.openxmlformats.org/markup-compatibility/2006" xmlns:a14="http://schemas.microsoft.com/office/drawing/2010/main">
        <mc:Choice Requires="a14">
          <p:sp>
            <p:nvSpPr>
              <p:cNvPr id="20" name="Textfeld 19"/>
              <p:cNvSpPr txBox="1"/>
              <p:nvPr/>
            </p:nvSpPr>
            <p:spPr>
              <a:xfrm>
                <a:off x="1685392" y="3166383"/>
                <a:ext cx="3131966" cy="400110"/>
              </a:xfrm>
              <a:prstGeom prst="rect">
                <a:avLst/>
              </a:prstGeom>
              <a:noFill/>
            </p:spPr>
            <p:txBody>
              <a:bodyPr wrap="squar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ea typeface="Cambria Math"/>
                            <a:cs typeface="Lucida Sans Unicode"/>
                            <a:sym typeface="Symbol"/>
                          </a:rPr>
                          <m:t>𝜇</m:t>
                        </m:r>
                      </m:e>
                      <m:sub>
                        <m:r>
                          <a:rPr lang="de-DE" sz="2000" b="0" i="1" smtClean="0">
                            <a:solidFill>
                              <a:schemeClr val="tx1"/>
                            </a:solidFill>
                            <a:latin typeface="Cambria Math"/>
                            <a:cs typeface="Lucida Sans Unicode"/>
                            <a:sym typeface="Symbol"/>
                          </a:rPr>
                          <m:t>1</m:t>
                        </m:r>
                      </m:sub>
                    </m:sSub>
                    <m:r>
                      <a:rPr lang="de-DE" sz="2000" b="0" i="1" smtClean="0">
                        <a:solidFill>
                          <a:schemeClr val="tx1"/>
                        </a:solidFill>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b="0" i="1" smtClean="0">
                            <a:latin typeface="Cambria Math"/>
                            <a:ea typeface="Cambria Math"/>
                            <a:cs typeface="Lucida Sans Unicode"/>
                            <a:sym typeface="Symbol"/>
                          </a:rPr>
                          <m:t>𝑛</m:t>
                        </m:r>
                      </m:sub>
                    </m:sSub>
                  </m:oMath>
                </a14:m>
                <a:r>
                  <a:rPr lang="de-DE" sz="2000" b="0" dirty="0">
                    <a:solidFill>
                      <a:schemeClr val="tx1"/>
                    </a:solidFill>
                    <a:latin typeface="+mn-lt"/>
                    <a:cs typeface="Lucida Sans Unicode"/>
                    <a:sym typeface="Symbol"/>
                  </a:rPr>
                  <a:t>  bzw.  </a:t>
                </a:r>
                <a14:m>
                  <m:oMath xmlns:m="http://schemas.openxmlformats.org/officeDocument/2006/math">
                    <m:sSubSup>
                      <m:sSubSupPr>
                        <m:ctrlPr>
                          <a:rPr lang="de-DE" sz="2000" i="1" smtClean="0">
                            <a:latin typeface="Cambria Math" panose="02040503050406030204" pitchFamily="18" charset="0"/>
                            <a:ea typeface="Cambria Math"/>
                            <a:cs typeface="Lucida Sans Unicode"/>
                            <a:sym typeface="Symbol"/>
                          </a:rPr>
                        </m:ctrlPr>
                      </m:sSubSupPr>
                      <m:e>
                        <m:r>
                          <a:rPr lang="de-DE" sz="2000" i="1" smtClean="0">
                            <a:latin typeface="Cambria Math"/>
                            <a:ea typeface="Cambria Math"/>
                            <a:cs typeface="Lucida Sans Unicode"/>
                            <a:sym typeface="Symbol"/>
                          </a:rPr>
                          <m:t>𝜎</m:t>
                        </m:r>
                      </m:e>
                      <m:sub>
                        <m:r>
                          <a:rPr lang="de-DE" sz="2000" b="0" i="1" smtClean="0">
                            <a:latin typeface="Cambria Math"/>
                            <a:ea typeface="Cambria Math"/>
                            <a:cs typeface="Lucida Sans Unicode"/>
                            <a:sym typeface="Symbol"/>
                          </a:rPr>
                          <m:t>1</m:t>
                        </m:r>
                      </m:sub>
                      <m:sup>
                        <m:r>
                          <a:rPr lang="de-DE" sz="2000" b="0" i="1" smtClean="0">
                            <a:latin typeface="Cambria Math"/>
                            <a:ea typeface="Cambria Math"/>
                            <a:cs typeface="Lucida Sans Unicode"/>
                            <a:sym typeface="Symbol"/>
                          </a:rPr>
                          <m:t>2</m:t>
                        </m:r>
                      </m:sup>
                    </m:sSubSup>
                    <m:r>
                      <a:rPr lang="de-DE" sz="2000" b="0" i="1" smtClean="0">
                        <a:latin typeface="Cambria Math"/>
                        <a:ea typeface="Cambria Math"/>
                        <a:cs typeface="Lucida Sans Unicode"/>
                        <a:sym typeface="Symbol"/>
                      </a:rPr>
                      <m:t>,…,</m:t>
                    </m:r>
                    <m:sSubSup>
                      <m:sSubSupPr>
                        <m:ctrlPr>
                          <a:rPr lang="de-DE" sz="2000" i="1">
                            <a:latin typeface="Cambria Math" panose="02040503050406030204" pitchFamily="18" charset="0"/>
                            <a:ea typeface="Cambria Math"/>
                            <a:cs typeface="Lucida Sans Unicode"/>
                            <a:sym typeface="Symbol"/>
                          </a:rPr>
                        </m:ctrlPr>
                      </m:sSubSupPr>
                      <m:e>
                        <m:r>
                          <a:rPr lang="de-DE" sz="2000" i="1">
                            <a:latin typeface="Cambria Math"/>
                            <a:ea typeface="Cambria Math"/>
                            <a:cs typeface="Lucida Sans Unicode"/>
                            <a:sym typeface="Symbol"/>
                          </a:rPr>
                          <m:t>𝜎</m:t>
                        </m:r>
                      </m:e>
                      <m:sub>
                        <m:r>
                          <a:rPr lang="de-DE" sz="2000" b="0" i="1" smtClean="0">
                            <a:latin typeface="Cambria Math"/>
                            <a:ea typeface="Cambria Math"/>
                            <a:cs typeface="Lucida Sans Unicode"/>
                            <a:sym typeface="Symbol"/>
                          </a:rPr>
                          <m:t>𝑛</m:t>
                        </m:r>
                      </m:sub>
                      <m:sup>
                        <m:r>
                          <a:rPr lang="de-DE" sz="2000" i="1">
                            <a:latin typeface="Cambria Math"/>
                            <a:ea typeface="Cambria Math"/>
                            <a:cs typeface="Lucida Sans Unicode"/>
                            <a:sym typeface="Symbol"/>
                          </a:rPr>
                          <m:t>2</m:t>
                        </m:r>
                      </m:sup>
                    </m:sSubSup>
                  </m:oMath>
                </a14:m>
                <a:endParaRPr lang="de-DE" sz="2000" b="0" dirty="0">
                  <a:solidFill>
                    <a:schemeClr val="tx1"/>
                  </a:solidFill>
                  <a:latin typeface="+mn-lt"/>
                  <a:cs typeface="Lucida Sans Unicode"/>
                  <a:sym typeface="Symbo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685392" y="3166383"/>
                <a:ext cx="3131966" cy="400110"/>
              </a:xfrm>
              <a:prstGeom prst="rect">
                <a:avLst/>
              </a:prstGeom>
              <a:blipFill rotWithShape="1">
                <a:blip r:embed="rId3"/>
                <a:stretch>
                  <a:fillRect t="-6061"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748906" y="4003669"/>
                <a:ext cx="7765990"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𝑆</m:t>
                          </m:r>
                        </m:e>
                        <m:sub>
                          <m:r>
                            <a:rPr lang="de-DE" sz="2000" b="0" i="1" smtClean="0">
                              <a:solidFill>
                                <a:schemeClr val="tx1"/>
                              </a:solidFill>
                              <a:latin typeface="Cambria Math"/>
                              <a:cs typeface="Lucida Sans Unicode"/>
                              <a:sym typeface="Symbol"/>
                            </a:rPr>
                            <m:t>𝑛</m:t>
                          </m:r>
                        </m:sub>
                      </m:sSub>
                      <m:r>
                        <a:rPr lang="de-DE" sz="2000" b="0" i="1" smtClean="0">
                          <a:solidFill>
                            <a:schemeClr val="tx1"/>
                          </a:solidFill>
                          <a:latin typeface="Cambria Math"/>
                          <a:cs typeface="Lucida Sans Unicode"/>
                          <a:sym typeface="Symbol"/>
                        </a:rPr>
                        <m:t>=</m:t>
                      </m:r>
                      <m:nary>
                        <m:naryPr>
                          <m:chr m:val="∑"/>
                          <m:ctrlPr>
                            <a:rPr lang="de-DE" sz="2000" b="0" i="1" smtClean="0">
                              <a:solidFill>
                                <a:schemeClr val="tx1"/>
                              </a:solidFill>
                              <a:latin typeface="Cambria Math" panose="02040503050406030204" pitchFamily="18" charset="0"/>
                              <a:cs typeface="Lucida Sans Unicode"/>
                              <a:sym typeface="Symbol"/>
                            </a:rPr>
                          </m:ctrlPr>
                        </m:naryPr>
                        <m:sub>
                          <m:r>
                            <m:rPr>
                              <m:brk m:alnAt="23"/>
                            </m:rPr>
                            <a:rPr lang="de-DE" sz="2000" b="0" i="1" smtClean="0">
                              <a:solidFill>
                                <a:schemeClr val="tx1"/>
                              </a:solidFill>
                              <a:latin typeface="Cambria Math"/>
                              <a:cs typeface="Lucida Sans Unicode"/>
                              <a:sym typeface="Symbol"/>
                            </a:rPr>
                            <m:t>𝑖</m:t>
                          </m:r>
                          <m:r>
                            <a:rPr lang="de-DE" sz="2000" b="0" i="1" smtClean="0">
                              <a:solidFill>
                                <a:schemeClr val="tx1"/>
                              </a:solidFill>
                              <a:latin typeface="Cambria Math"/>
                              <a:cs typeface="Lucida Sans Unicode"/>
                              <a:sym typeface="Symbol"/>
                            </a:rPr>
                            <m:t>=1</m:t>
                          </m:r>
                        </m:sub>
                        <m:sup>
                          <m:r>
                            <a:rPr lang="de-DE" sz="2000" b="0" i="1" smtClean="0">
                              <a:solidFill>
                                <a:schemeClr val="tx1"/>
                              </a:solidFill>
                              <a:latin typeface="Cambria Math"/>
                              <a:cs typeface="Lucida Sans Unicode"/>
                              <a:sym typeface="Symbol"/>
                            </a:rPr>
                            <m:t>𝑛</m:t>
                          </m:r>
                        </m:sup>
                        <m:e>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𝑋</m:t>
                              </m:r>
                            </m:e>
                            <m:sub>
                              <m:r>
                                <a:rPr lang="de-DE" sz="2000" b="0" i="1" smtClean="0">
                                  <a:solidFill>
                                    <a:schemeClr val="tx1"/>
                                  </a:solidFill>
                                  <a:latin typeface="Cambria Math"/>
                                  <a:cs typeface="Lucida Sans Unicode"/>
                                  <a:sym typeface="Symbol"/>
                                </a:rPr>
                                <m:t>𝑖</m:t>
                              </m:r>
                            </m:sub>
                          </m:sSub>
                        </m:e>
                      </m:nary>
                      <m:r>
                        <a:rPr lang="de-DE" sz="2000" b="0" i="1" smtClean="0">
                          <a:solidFill>
                            <a:schemeClr val="tx1"/>
                          </a:solidFill>
                          <a:latin typeface="Cambria Math"/>
                          <a:cs typeface="Lucida Sans Unicode"/>
                          <a:sym typeface="Symbol"/>
                        </a:rPr>
                        <m:t>,  </m:t>
                      </m:r>
                      <m:sSub>
                        <m:sSubPr>
                          <m:ctrlPr>
                            <a:rPr lang="de-DE" sz="2000" b="0" i="1" smtClean="0">
                              <a:solidFill>
                                <a:schemeClr val="tx1"/>
                              </a:solidFill>
                              <a:latin typeface="Cambria Math" panose="02040503050406030204" pitchFamily="18" charset="0"/>
                              <a:cs typeface="Lucida Sans Unicode"/>
                              <a:sym typeface="Symbol"/>
                            </a:rPr>
                          </m:ctrlPr>
                        </m:sSubPr>
                        <m:e>
                          <m:acc>
                            <m:accPr>
                              <m:chr m:val="̅"/>
                              <m:ctrlPr>
                                <a:rPr lang="de-DE" sz="2000" b="0" i="1" smtClean="0">
                                  <a:solidFill>
                                    <a:schemeClr val="tx1"/>
                                  </a:solidFill>
                                  <a:latin typeface="Cambria Math" panose="02040503050406030204" pitchFamily="18" charset="0"/>
                                  <a:cs typeface="Lucida Sans Unicode"/>
                                  <a:sym typeface="Symbol"/>
                                </a:rPr>
                              </m:ctrlPr>
                            </m:accPr>
                            <m:e>
                              <m:r>
                                <a:rPr lang="de-DE" sz="2000" b="0" i="1" smtClean="0">
                                  <a:solidFill>
                                    <a:schemeClr val="tx1"/>
                                  </a:solidFill>
                                  <a:latin typeface="Cambria Math"/>
                                  <a:cs typeface="Lucida Sans Unicode"/>
                                  <a:sym typeface="Symbol"/>
                                </a:rPr>
                                <m:t>𝑋</m:t>
                              </m:r>
                            </m:e>
                          </m:acc>
                        </m:e>
                        <m:sub>
                          <m:r>
                            <a:rPr lang="de-DE" sz="2000" b="0" i="1" smtClean="0">
                              <a:solidFill>
                                <a:schemeClr val="tx1"/>
                              </a:solidFill>
                              <a:latin typeface="Cambria Math"/>
                              <a:cs typeface="Lucida Sans Unicode"/>
                              <a:sym typeface="Symbol"/>
                            </a:rPr>
                            <m:t>𝑛</m:t>
                          </m:r>
                        </m:sub>
                      </m:sSub>
                      <m:r>
                        <a:rPr lang="de-DE" sz="2000" b="0" i="1" smtClean="0">
                          <a:solidFill>
                            <a:schemeClr val="tx1"/>
                          </a:solidFill>
                          <a:latin typeface="Cambria Math"/>
                          <a:cs typeface="Lucida Sans Unicode"/>
                          <a:sym typeface="Symbol"/>
                        </a:rPr>
                        <m:t>=</m:t>
                      </m:r>
                      <m:f>
                        <m:fPr>
                          <m:ctrlPr>
                            <a:rPr lang="de-DE" sz="2000" b="0" i="1" smtClean="0">
                              <a:solidFill>
                                <a:schemeClr val="tx1"/>
                              </a:solidFill>
                              <a:latin typeface="Cambria Math" panose="02040503050406030204" pitchFamily="18" charset="0"/>
                              <a:cs typeface="Lucida Sans Unicode"/>
                              <a:sym typeface="Symbol"/>
                            </a:rPr>
                          </m:ctrlPr>
                        </m:fPr>
                        <m:num>
                          <m:r>
                            <a:rPr lang="de-DE" sz="2000" b="0" i="1" smtClean="0">
                              <a:solidFill>
                                <a:schemeClr val="tx1"/>
                              </a:solidFill>
                              <a:latin typeface="Cambria Math"/>
                              <a:cs typeface="Lucida Sans Unicode"/>
                              <a:sym typeface="Symbol"/>
                            </a:rPr>
                            <m:t>1</m:t>
                          </m:r>
                        </m:num>
                        <m:den>
                          <m:r>
                            <a:rPr lang="de-DE" sz="2000" b="0" i="1" smtClean="0">
                              <a:solidFill>
                                <a:schemeClr val="tx1"/>
                              </a:solidFill>
                              <a:latin typeface="Cambria Math"/>
                              <a:cs typeface="Lucida Sans Unicode"/>
                              <a:sym typeface="Symbol"/>
                            </a:rPr>
                            <m:t>𝑛</m:t>
                          </m:r>
                        </m:den>
                      </m:f>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𝑖</m:t>
                              </m:r>
                            </m:sub>
                          </m:sSub>
                        </m:e>
                      </m:nary>
                      <m:r>
                        <a:rPr lang="de-DE" sz="2000" b="0" i="1" smtClean="0">
                          <a:latin typeface="Cambria Math"/>
                          <a:cs typeface="Lucida Sans Unicode"/>
                          <a:sym typeface="Symbol"/>
                        </a:rPr>
                        <m:t>,  </m:t>
                      </m:r>
                      <m:sSub>
                        <m:sSubPr>
                          <m:ctrlPr>
                            <a:rPr lang="de-DE" sz="2000" i="1">
                              <a:latin typeface="Cambria Math" panose="02040503050406030204" pitchFamily="18" charset="0"/>
                              <a:cs typeface="Lucida Sans Unicode"/>
                              <a:sym typeface="Symbol"/>
                            </a:rPr>
                          </m:ctrlPr>
                        </m:sSubPr>
                        <m:e>
                          <m:acc>
                            <m:accPr>
                              <m:chr m:val="̅"/>
                              <m:ctrlPr>
                                <a:rPr lang="de-DE" sz="2000" i="1">
                                  <a:latin typeface="Cambria Math" panose="02040503050406030204" pitchFamily="18" charset="0"/>
                                  <a:cs typeface="Lucida Sans Unicode"/>
                                  <a:sym typeface="Symbol"/>
                                </a:rPr>
                              </m:ctrlPr>
                            </m:accPr>
                            <m:e>
                              <m:r>
                                <a:rPr lang="de-DE" sz="2000" i="1" smtClean="0">
                                  <a:latin typeface="Cambria Math"/>
                                  <a:ea typeface="Cambria Math"/>
                                  <a:cs typeface="Lucida Sans Unicode"/>
                                  <a:sym typeface="Symbol"/>
                                </a:rPr>
                                <m:t>𝜇</m:t>
                              </m:r>
                            </m:e>
                          </m:acc>
                        </m:e>
                        <m:sub>
                          <m:r>
                            <a:rPr lang="de-DE" sz="2000" i="1">
                              <a:latin typeface="Cambria Math"/>
                              <a:cs typeface="Lucida Sans Unicode"/>
                              <a:sym typeface="Symbol"/>
                            </a:rPr>
                            <m:t>𝑛</m:t>
                          </m:r>
                        </m:sub>
                      </m:sSub>
                      <m:r>
                        <a:rPr lang="de-DE" sz="2000" i="1">
                          <a:latin typeface="Cambria Math"/>
                          <a:cs typeface="Lucida Sans Unicode"/>
                          <a:sym typeface="Symbol"/>
                        </a:rPr>
                        <m:t>=</m:t>
                      </m:r>
                      <m:f>
                        <m:fPr>
                          <m:ctrlPr>
                            <a:rPr lang="de-DE" sz="2000" i="1">
                              <a:latin typeface="Cambria Math" panose="02040503050406030204" pitchFamily="18" charset="0"/>
                              <a:cs typeface="Lucida Sans Unicode"/>
                              <a:sym typeface="Symbol"/>
                            </a:rPr>
                          </m:ctrlPr>
                        </m:fPr>
                        <m:num>
                          <m:r>
                            <a:rPr lang="de-DE" sz="2000" i="1">
                              <a:latin typeface="Cambria Math"/>
                              <a:cs typeface="Lucida Sans Unicode"/>
                              <a:sym typeface="Symbol"/>
                            </a:rPr>
                            <m:t>1</m:t>
                          </m:r>
                        </m:num>
                        <m:den>
                          <m:r>
                            <a:rPr lang="de-DE" sz="2000" i="1">
                              <a:latin typeface="Cambria Math"/>
                              <a:cs typeface="Lucida Sans Unicode"/>
                              <a:sym typeface="Symbol"/>
                            </a:rPr>
                            <m:t>𝑛</m:t>
                          </m:r>
                        </m:den>
                      </m:f>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sSub>
                            <m:sSubPr>
                              <m:ctrlPr>
                                <a:rPr lang="de-DE" sz="2000" i="1">
                                  <a:latin typeface="Cambria Math" panose="02040503050406030204" pitchFamily="18" charset="0"/>
                                  <a:cs typeface="Lucida Sans Unicode"/>
                                  <a:sym typeface="Symbol"/>
                                </a:rPr>
                              </m:ctrlPr>
                            </m:sSubPr>
                            <m:e>
                              <m:r>
                                <a:rPr lang="de-DE" sz="2000" i="1" smtClean="0">
                                  <a:latin typeface="Cambria Math"/>
                                  <a:ea typeface="Cambria Math"/>
                                  <a:cs typeface="Lucida Sans Unicode"/>
                                  <a:sym typeface="Symbol"/>
                                </a:rPr>
                                <m:t>𝜇</m:t>
                              </m:r>
                            </m:e>
                            <m:sub>
                              <m:r>
                                <a:rPr lang="de-DE" sz="2000" i="1">
                                  <a:latin typeface="Cambria Math"/>
                                  <a:cs typeface="Lucida Sans Unicode"/>
                                  <a:sym typeface="Symbol"/>
                                </a:rPr>
                                <m:t>𝑖</m:t>
                              </m:r>
                            </m:sub>
                          </m:sSub>
                        </m:e>
                      </m:nary>
                      <m:r>
                        <a:rPr lang="de-DE" sz="2000" i="1">
                          <a:latin typeface="Cambria Math"/>
                          <a:cs typeface="Lucida Sans Unicode"/>
                          <a:sym typeface="Symbol"/>
                        </a:rPr>
                        <m:t>,</m:t>
                      </m:r>
                      <m:r>
                        <a:rPr lang="de-DE" sz="2000" b="0" i="1" smtClean="0">
                          <a:latin typeface="Cambria Math"/>
                          <a:cs typeface="Lucida Sans Unicode"/>
                          <a:sym typeface="Symbol"/>
                        </a:rPr>
                        <m:t>  </m:t>
                      </m:r>
                      <m:sSubSup>
                        <m:sSubSupPr>
                          <m:ctrlPr>
                            <a:rPr lang="de-DE" sz="2000" b="0" i="1" smtClean="0">
                              <a:solidFill>
                                <a:schemeClr val="tx1"/>
                              </a:solidFill>
                              <a:latin typeface="Cambria Math" panose="02040503050406030204" pitchFamily="18" charset="0"/>
                              <a:cs typeface="Lucida Sans Unicode"/>
                              <a:sym typeface="Symbol"/>
                            </a:rPr>
                          </m:ctrlPr>
                        </m:sSubSupPr>
                        <m:e>
                          <m:acc>
                            <m:accPr>
                              <m:chr m:val="̅"/>
                              <m:ctrlPr>
                                <a:rPr lang="de-DE" sz="2000" i="1">
                                  <a:latin typeface="Cambria Math" panose="02040503050406030204" pitchFamily="18" charset="0"/>
                                  <a:cs typeface="Lucida Sans Unicode"/>
                                  <a:sym typeface="Symbol"/>
                                </a:rPr>
                              </m:ctrlPr>
                            </m:accPr>
                            <m:e>
                              <m:r>
                                <a:rPr lang="de-DE" sz="2000" i="1" smtClean="0">
                                  <a:latin typeface="Cambria Math"/>
                                  <a:ea typeface="Cambria Math"/>
                                  <a:cs typeface="Lucida Sans Unicode"/>
                                  <a:sym typeface="Symbol"/>
                                </a:rPr>
                                <m:t>𝜎</m:t>
                              </m:r>
                            </m:e>
                          </m:acc>
                        </m:e>
                        <m:sub>
                          <m:r>
                            <a:rPr lang="de-DE" sz="2000" b="0" i="1" smtClean="0">
                              <a:solidFill>
                                <a:schemeClr val="tx1"/>
                              </a:solidFill>
                              <a:latin typeface="Cambria Math"/>
                              <a:cs typeface="Lucida Sans Unicode"/>
                              <a:sym typeface="Symbol"/>
                            </a:rPr>
                            <m:t>𝑛</m:t>
                          </m:r>
                        </m:sub>
                        <m:sup>
                          <m:r>
                            <a:rPr lang="de-DE" sz="2000" b="0" i="1" smtClean="0">
                              <a:solidFill>
                                <a:schemeClr val="tx1"/>
                              </a:solidFill>
                              <a:latin typeface="Cambria Math"/>
                              <a:cs typeface="Lucida Sans Unicode"/>
                              <a:sym typeface="Symbol"/>
                            </a:rPr>
                            <m:t>2</m:t>
                          </m:r>
                        </m:sup>
                      </m:sSubSup>
                      <m:r>
                        <a:rPr lang="de-DE" sz="2000" i="1">
                          <a:latin typeface="Cambria Math"/>
                          <a:cs typeface="Lucida Sans Unicode"/>
                          <a:sym typeface="Symbol"/>
                        </a:rPr>
                        <m:t>=</m:t>
                      </m:r>
                      <m:f>
                        <m:fPr>
                          <m:ctrlPr>
                            <a:rPr lang="de-DE" sz="2000" i="1">
                              <a:latin typeface="Cambria Math" panose="02040503050406030204" pitchFamily="18" charset="0"/>
                              <a:cs typeface="Lucida Sans Unicode"/>
                              <a:sym typeface="Symbol"/>
                            </a:rPr>
                          </m:ctrlPr>
                        </m:fPr>
                        <m:num>
                          <m:r>
                            <a:rPr lang="de-DE" sz="2000" i="1">
                              <a:latin typeface="Cambria Math"/>
                              <a:cs typeface="Lucida Sans Unicode"/>
                              <a:sym typeface="Symbol"/>
                            </a:rPr>
                            <m:t>1</m:t>
                          </m:r>
                        </m:num>
                        <m:den>
                          <m:r>
                            <a:rPr lang="de-DE" sz="2000" i="1">
                              <a:latin typeface="Cambria Math"/>
                              <a:cs typeface="Lucida Sans Unicode"/>
                              <a:sym typeface="Symbol"/>
                            </a:rPr>
                            <m:t>𝑛</m:t>
                          </m:r>
                        </m:den>
                      </m:f>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sSubSup>
                            <m:sSubSupPr>
                              <m:ctrlPr>
                                <a:rPr lang="de-DE" sz="2000" i="1" smtClean="0">
                                  <a:latin typeface="Cambria Math" panose="02040503050406030204" pitchFamily="18" charset="0"/>
                                  <a:cs typeface="Lucida Sans Unicode"/>
                                  <a:sym typeface="Symbol"/>
                                </a:rPr>
                              </m:ctrlPr>
                            </m:sSubSupPr>
                            <m:e>
                              <m:r>
                                <a:rPr lang="de-DE" sz="2000" i="1" smtClean="0">
                                  <a:latin typeface="Cambria Math"/>
                                  <a:ea typeface="Cambria Math"/>
                                  <a:cs typeface="Lucida Sans Unicode"/>
                                  <a:sym typeface="Symbol"/>
                                </a:rPr>
                                <m:t>𝜎</m:t>
                              </m:r>
                            </m:e>
                            <m:sub>
                              <m:r>
                                <a:rPr lang="de-DE" sz="2000" b="0" i="1" smtClean="0">
                                  <a:latin typeface="Cambria Math"/>
                                  <a:cs typeface="Lucida Sans Unicode"/>
                                  <a:sym typeface="Symbol"/>
                                </a:rPr>
                                <m:t>𝑖</m:t>
                              </m:r>
                            </m:sub>
                            <m:sup>
                              <m:r>
                                <a:rPr lang="de-DE" sz="2000" b="0" i="1" smtClean="0">
                                  <a:latin typeface="Cambria Math"/>
                                  <a:cs typeface="Lucida Sans Unicode"/>
                                  <a:sym typeface="Symbol"/>
                                </a:rPr>
                                <m:t>2</m:t>
                              </m:r>
                            </m:sup>
                          </m:sSubSup>
                        </m:e>
                      </m:nary>
                    </m:oMath>
                  </m:oMathPara>
                </a14:m>
                <a:endParaRPr lang="de-DE" sz="2000" b="0" dirty="0">
                  <a:solidFill>
                    <a:schemeClr val="tx1"/>
                  </a:solidFill>
                  <a:latin typeface="+mn-lt"/>
                  <a:cs typeface="Lucida Sans Unicode"/>
                  <a:sym typeface="Symbo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748906" y="4003669"/>
                <a:ext cx="7765990" cy="93262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748906" y="5534515"/>
                <a:ext cx="644521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𝐶𝑜𝑣</m:t>
                      </m:r>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𝑋</m:t>
                          </m:r>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𝑋</m:t>
                          </m:r>
                        </m:e>
                      </m:d>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𝐸</m:t>
                      </m:r>
                      <m:d>
                        <m:dPr>
                          <m:begChr m:val="["/>
                          <m:endChr m:val="]"/>
                          <m:ctrlPr>
                            <a:rPr lang="de-DE" sz="2000" b="0" i="1" smtClean="0">
                              <a:solidFill>
                                <a:schemeClr val="tx1"/>
                              </a:solidFill>
                              <a:latin typeface="Cambria Math" panose="02040503050406030204" pitchFamily="18" charset="0"/>
                              <a:cs typeface="Lucida Sans Unicode"/>
                              <a:sym typeface="Symbol"/>
                            </a:rPr>
                          </m:ctrlPr>
                        </m:dPr>
                        <m:e>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𝑋</m:t>
                              </m:r>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ea typeface="Cambria Math"/>
                                  <a:cs typeface="Lucida Sans Unicode"/>
                                  <a:sym typeface="Symbol"/>
                                </a:rPr>
                                <m:t>𝜇</m:t>
                              </m:r>
                            </m:e>
                          </m:d>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𝑋</m:t>
                              </m:r>
                              <m:r>
                                <a:rPr lang="de-DE" sz="2000" i="1">
                                  <a:latin typeface="Cambria Math"/>
                                  <a:cs typeface="Lucida Sans Unicode"/>
                                  <a:sym typeface="Symbol"/>
                                </a:rPr>
                                <m:t>−</m:t>
                              </m:r>
                              <m:r>
                                <a:rPr lang="de-DE" sz="2000" i="1">
                                  <a:latin typeface="Cambria Math"/>
                                  <a:ea typeface="Cambria Math"/>
                                  <a:cs typeface="Lucida Sans Unicode"/>
                                  <a:sym typeface="Symbol"/>
                                </a:rPr>
                                <m:t>𝜇</m:t>
                              </m:r>
                            </m:e>
                          </m:d>
                        </m:e>
                      </m:d>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𝐸</m:t>
                      </m:r>
                      <m:d>
                        <m:dPr>
                          <m:begChr m:val="["/>
                          <m:endChr m:val="]"/>
                          <m:ctrlPr>
                            <a:rPr lang="de-DE" sz="2000" b="0" i="1" smtClean="0">
                              <a:solidFill>
                                <a:schemeClr val="tx1"/>
                              </a:solidFill>
                              <a:latin typeface="Cambria Math" panose="02040503050406030204" pitchFamily="18" charset="0"/>
                              <a:cs typeface="Lucida Sans Unicode"/>
                              <a:sym typeface="Symbol"/>
                            </a:rPr>
                          </m:ctrlPr>
                        </m:dPr>
                        <m:e>
                          <m:sSup>
                            <m:sSupPr>
                              <m:ctrlPr>
                                <a:rPr lang="de-DE" sz="2000" b="0" i="1" smtClean="0">
                                  <a:solidFill>
                                    <a:schemeClr val="tx1"/>
                                  </a:solidFill>
                                  <a:latin typeface="Cambria Math" panose="02040503050406030204" pitchFamily="18" charset="0"/>
                                  <a:cs typeface="Lucida Sans Unicode"/>
                                  <a:sym typeface="Symbol"/>
                                </a:rPr>
                              </m:ctrlPr>
                            </m:sSupPr>
                            <m:e>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𝑋</m:t>
                                  </m:r>
                                  <m:r>
                                    <a:rPr lang="de-DE" sz="2000" b="0" i="1" smtClean="0">
                                      <a:solidFill>
                                        <a:schemeClr val="tx1"/>
                                      </a:solidFill>
                                      <a:latin typeface="Cambria Math"/>
                                      <a:cs typeface="Lucida Sans Unicode"/>
                                      <a:sym typeface="Symbol"/>
                                    </a:rPr>
                                    <m:t>−</m:t>
                                  </m:r>
                                  <m:r>
                                    <a:rPr lang="de-DE" sz="2000" i="1">
                                      <a:latin typeface="Cambria Math"/>
                                      <a:ea typeface="Cambria Math"/>
                                      <a:cs typeface="Lucida Sans Unicode"/>
                                      <a:sym typeface="Symbol"/>
                                    </a:rPr>
                                    <m:t>𝜇</m:t>
                                  </m:r>
                                </m:e>
                              </m:d>
                            </m:e>
                            <m:sup>
                              <m:r>
                                <a:rPr lang="de-DE" sz="2000" b="0" i="1" smtClean="0">
                                  <a:solidFill>
                                    <a:schemeClr val="tx1"/>
                                  </a:solidFill>
                                  <a:latin typeface="Cambria Math"/>
                                  <a:cs typeface="Lucida Sans Unicode"/>
                                  <a:sym typeface="Symbol"/>
                                </a:rPr>
                                <m:t>2</m:t>
                              </m:r>
                            </m:sup>
                          </m:sSup>
                        </m:e>
                      </m:d>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𝑉𝑎𝑟</m:t>
                      </m:r>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𝑋</m:t>
                          </m:r>
                        </m:e>
                      </m:d>
                    </m:oMath>
                  </m:oMathPara>
                </a14:m>
                <a:endParaRPr lang="de-DE" sz="2000" b="0" dirty="0">
                  <a:solidFill>
                    <a:schemeClr val="tx1"/>
                  </a:solidFill>
                  <a:latin typeface="+mn-lt"/>
                  <a:cs typeface="Lucida Sans Unicode"/>
                  <a:sym typeface="Symbo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748906" y="5534515"/>
                <a:ext cx="6445212" cy="400110"/>
              </a:xfrm>
              <a:prstGeom prst="rect">
                <a:avLst/>
              </a:prstGeom>
              <a:blipFill rotWithShape="1">
                <a:blip r:embed="rId5"/>
                <a:stretch>
                  <a:fillRect b="-6061"/>
                </a:stretch>
              </a:blipFill>
            </p:spPr>
            <p:txBody>
              <a:bodyPr/>
              <a:lstStyle/>
              <a:p>
                <a:r>
                  <a:rPr lang="de-DE">
                    <a:noFill/>
                  </a:rPr>
                  <a:t> </a:t>
                </a:r>
              </a:p>
            </p:txBody>
          </p:sp>
        </mc:Fallback>
      </mc:AlternateContent>
    </p:spTree>
    <p:extLst>
      <p:ext uri="{BB962C8B-B14F-4D97-AF65-F5344CB8AC3E}">
        <p14:creationId xmlns:p14="http://schemas.microsoft.com/office/powerpoint/2010/main" val="1061617416"/>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9"/>
          <p:cNvSpPr txBox="1">
            <a:spLocks noChangeArrowheads="1"/>
          </p:cNvSpPr>
          <p:nvPr/>
        </p:nvSpPr>
        <p:spPr bwMode="auto">
          <a:xfrm>
            <a:off x="468313" y="1124744"/>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Erwartungswerte stochastischer Summen </a:t>
            </a:r>
            <a:r>
              <a:rPr lang="de-DE" sz="2000" dirty="0">
                <a:solidFill>
                  <a:srgbClr val="0070C0"/>
                </a:solidFill>
                <a:latin typeface="+mn-lt"/>
              </a:rPr>
              <a:t>●</a:t>
            </a:r>
            <a:endParaRPr lang="de-DE" sz="2000" b="1" dirty="0">
              <a:solidFill>
                <a:srgbClr val="0070C0"/>
              </a:solidFill>
              <a:latin typeface="+mn-lt"/>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531</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6" name="Textfeld 15"/>
              <p:cNvSpPr txBox="1"/>
              <p:nvPr/>
            </p:nvSpPr>
            <p:spPr>
              <a:xfrm>
                <a:off x="909698" y="1551946"/>
                <a:ext cx="3882995"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𝐸</m:t>
                      </m:r>
                      <m:d>
                        <m:dPr>
                          <m:ctrlPr>
                            <a:rPr lang="de-DE" sz="2000" b="0" i="1" smtClean="0">
                              <a:solidFill>
                                <a:schemeClr val="tx1"/>
                              </a:solidFill>
                              <a:latin typeface="Cambria Math" panose="02040503050406030204" pitchFamily="18" charset="0"/>
                              <a:cs typeface="Lucida Sans Unicode"/>
                              <a:sym typeface="Symbol"/>
                            </a:rPr>
                          </m:ctrlPr>
                        </m:dPr>
                        <m:e>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𝑖</m:t>
                                  </m:r>
                                </m:sub>
                              </m:sSub>
                            </m:e>
                          </m:nary>
                        </m:e>
                      </m:d>
                      <m:r>
                        <a:rPr lang="de-DE" sz="2000" b="0" i="1" smtClean="0">
                          <a:solidFill>
                            <a:schemeClr val="tx1"/>
                          </a:solidFill>
                          <a:latin typeface="Cambria Math"/>
                          <a:cs typeface="Lucida Sans Unicode"/>
                          <a:sym typeface="Symbol"/>
                        </a:rPr>
                        <m:t>=</m:t>
                      </m:r>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r>
                            <a:rPr lang="de-DE" sz="2000" b="0" i="1" smtClean="0">
                              <a:latin typeface="Cambria Math"/>
                              <a:cs typeface="Lucida Sans Unicode"/>
                              <a:sym typeface="Symbol"/>
                            </a:rPr>
                            <m:t>𝐸</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𝑖</m:t>
                                  </m:r>
                                </m:sub>
                              </m:sSub>
                            </m:e>
                          </m:d>
                        </m:e>
                      </m:nary>
                      <m:r>
                        <a:rPr lang="de-DE" sz="2000" b="0" i="1" smtClean="0">
                          <a:latin typeface="Cambria Math"/>
                          <a:cs typeface="Lucida Sans Unicode"/>
                          <a:sym typeface="Symbol"/>
                        </a:rPr>
                        <m:t>=</m:t>
                      </m:r>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sSub>
                            <m:sSubPr>
                              <m:ctrlPr>
                                <a:rPr lang="de-DE" sz="2000" i="1" smtClean="0">
                                  <a:latin typeface="Cambria Math" panose="02040503050406030204" pitchFamily="18" charset="0"/>
                                  <a:cs typeface="Lucida Sans Unicode"/>
                                  <a:sym typeface="Symbol"/>
                                </a:rPr>
                              </m:ctrlPr>
                            </m:sSubPr>
                            <m:e>
                              <m:r>
                                <a:rPr lang="de-DE" sz="2000" i="1" smtClean="0">
                                  <a:latin typeface="Cambria Math"/>
                                  <a:ea typeface="Cambria Math"/>
                                  <a:cs typeface="Lucida Sans Unicode"/>
                                  <a:sym typeface="Symbol"/>
                                </a:rPr>
                                <m:t>𝜇</m:t>
                              </m:r>
                            </m:e>
                            <m:sub>
                              <m:r>
                                <a:rPr lang="de-DE" sz="2000" b="0" i="1" smtClean="0">
                                  <a:latin typeface="Cambria Math"/>
                                  <a:cs typeface="Lucida Sans Unicode"/>
                                  <a:sym typeface="Symbol"/>
                                </a:rPr>
                                <m:t>𝑖</m:t>
                              </m:r>
                            </m:sub>
                          </m:sSub>
                        </m:e>
                      </m:nary>
                    </m:oMath>
                  </m:oMathPara>
                </a14:m>
                <a:endParaRPr lang="de-DE" sz="2000" b="0" dirty="0">
                  <a:solidFill>
                    <a:schemeClr val="tx1"/>
                  </a:solidFill>
                  <a:latin typeface="+mn-lt"/>
                  <a:cs typeface="Lucida Sans Unicode"/>
                  <a:sym typeface="Symbo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909698" y="1551946"/>
                <a:ext cx="3882995" cy="932628"/>
              </a:xfrm>
              <a:prstGeom prst="rect">
                <a:avLst/>
              </a:prstGeom>
              <a:blipFill rotWithShape="1">
                <a:blip r:embed="rId3"/>
                <a:stretch>
                  <a:fillRect/>
                </a:stretch>
              </a:blipFill>
            </p:spPr>
            <p:txBody>
              <a:bodyPr/>
              <a:lstStyle/>
              <a:p>
                <a:r>
                  <a:rPr lang="de-DE">
                    <a:noFill/>
                  </a:rPr>
                  <a:t> </a:t>
                </a:r>
              </a:p>
            </p:txBody>
          </p:sp>
        </mc:Fallback>
      </mc:AlternateContent>
      <p:sp>
        <p:nvSpPr>
          <p:cNvPr id="22" name="Textfeld 21"/>
          <p:cNvSpPr txBox="1">
            <a:spLocks noChangeArrowheads="1"/>
          </p:cNvSpPr>
          <p:nvPr/>
        </p:nvSpPr>
        <p:spPr bwMode="auto">
          <a:xfrm>
            <a:off x="468313" y="2484612"/>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Erwartungswerte stochastischer Mittelwerte </a:t>
            </a:r>
            <a:r>
              <a:rPr lang="de-DE" sz="2000" dirty="0">
                <a:solidFill>
                  <a:srgbClr val="0070C0"/>
                </a:solidFill>
                <a:latin typeface="+mn-lt"/>
              </a:rPr>
              <a:t>●</a:t>
            </a:r>
            <a:endParaRPr lang="de-DE" sz="2000" b="1" dirty="0">
              <a:solidFill>
                <a:srgbClr val="0070C0"/>
              </a:solidFill>
              <a:latin typeface="+mn-lt"/>
            </a:endParaRPr>
          </a:p>
        </p:txBody>
      </p:sp>
      <p:sp>
        <p:nvSpPr>
          <p:cNvPr id="24" name="Textfeld 9"/>
          <p:cNvSpPr txBox="1">
            <a:spLocks noChangeArrowheads="1"/>
          </p:cNvSpPr>
          <p:nvPr/>
        </p:nvSpPr>
        <p:spPr bwMode="auto">
          <a:xfrm>
            <a:off x="468310" y="3903689"/>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Varianz stochastischer Summen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5" name="Textfeld 24"/>
              <p:cNvSpPr txBox="1"/>
              <p:nvPr/>
            </p:nvSpPr>
            <p:spPr>
              <a:xfrm>
                <a:off x="928179" y="2933905"/>
                <a:ext cx="5083981"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𝐸</m:t>
                      </m:r>
                      <m:d>
                        <m:dPr>
                          <m:ctrlPr>
                            <a:rPr lang="de-DE" sz="2000" b="0" i="1" smtClean="0">
                              <a:solidFill>
                                <a:schemeClr val="tx1"/>
                              </a:solidFill>
                              <a:latin typeface="Cambria Math" panose="02040503050406030204" pitchFamily="18" charset="0"/>
                              <a:cs typeface="Lucida Sans Unicode"/>
                              <a:sym typeface="Symbol"/>
                            </a:rPr>
                          </m:ctrlPr>
                        </m:dPr>
                        <m:e>
                          <m:f>
                            <m:fPr>
                              <m:ctrlPr>
                                <a:rPr lang="de-DE" sz="2000" b="0" i="1" smtClean="0">
                                  <a:solidFill>
                                    <a:schemeClr val="tx1"/>
                                  </a:solidFill>
                                  <a:latin typeface="Cambria Math" panose="02040503050406030204" pitchFamily="18" charset="0"/>
                                  <a:cs typeface="Lucida Sans Unicode"/>
                                  <a:sym typeface="Symbol"/>
                                </a:rPr>
                              </m:ctrlPr>
                            </m:fPr>
                            <m:num>
                              <m:r>
                                <a:rPr lang="de-DE" sz="2000" b="0" i="1" smtClean="0">
                                  <a:solidFill>
                                    <a:schemeClr val="tx1"/>
                                  </a:solidFill>
                                  <a:latin typeface="Cambria Math"/>
                                  <a:cs typeface="Lucida Sans Unicode"/>
                                  <a:sym typeface="Symbol"/>
                                </a:rPr>
                                <m:t>1</m:t>
                              </m:r>
                            </m:num>
                            <m:den>
                              <m:r>
                                <a:rPr lang="de-DE" sz="2000" b="0" i="1" smtClean="0">
                                  <a:solidFill>
                                    <a:schemeClr val="tx1"/>
                                  </a:solidFill>
                                  <a:latin typeface="Cambria Math"/>
                                  <a:cs typeface="Lucida Sans Unicode"/>
                                  <a:sym typeface="Symbol"/>
                                </a:rPr>
                                <m:t>𝑛</m:t>
                              </m:r>
                            </m:den>
                          </m:f>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𝑖</m:t>
                                  </m:r>
                                </m:sub>
                              </m:sSub>
                            </m:e>
                          </m:nary>
                        </m:e>
                      </m:d>
                      <m:r>
                        <a:rPr lang="de-DE" sz="2000" b="0" i="1" smtClean="0">
                          <a:solidFill>
                            <a:schemeClr val="tx1"/>
                          </a:solidFill>
                          <a:latin typeface="Cambria Math"/>
                          <a:cs typeface="Lucida Sans Unicode"/>
                          <a:sym typeface="Symbol"/>
                        </a:rPr>
                        <m:t>=</m:t>
                      </m:r>
                      <m:f>
                        <m:fPr>
                          <m:ctrlPr>
                            <a:rPr lang="de-DE" sz="2000" i="1">
                              <a:latin typeface="Cambria Math" panose="02040503050406030204" pitchFamily="18" charset="0"/>
                              <a:cs typeface="Lucida Sans Unicode"/>
                              <a:sym typeface="Symbol"/>
                            </a:rPr>
                          </m:ctrlPr>
                        </m:fPr>
                        <m:num>
                          <m:r>
                            <a:rPr lang="de-DE" sz="2000" i="1">
                              <a:latin typeface="Cambria Math"/>
                              <a:cs typeface="Lucida Sans Unicode"/>
                              <a:sym typeface="Symbol"/>
                            </a:rPr>
                            <m:t>1</m:t>
                          </m:r>
                        </m:num>
                        <m:den>
                          <m:r>
                            <a:rPr lang="de-DE" sz="2000" i="1">
                              <a:latin typeface="Cambria Math"/>
                              <a:cs typeface="Lucida Sans Unicode"/>
                              <a:sym typeface="Symbol"/>
                            </a:rPr>
                            <m:t>𝑛</m:t>
                          </m:r>
                        </m:den>
                      </m:f>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r>
                            <a:rPr lang="de-DE" sz="2000" b="0" i="1" smtClean="0">
                              <a:latin typeface="Cambria Math"/>
                              <a:cs typeface="Lucida Sans Unicode"/>
                              <a:sym typeface="Symbol"/>
                            </a:rPr>
                            <m:t>𝐸</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𝑖</m:t>
                                  </m:r>
                                </m:sub>
                              </m:sSub>
                            </m:e>
                          </m:d>
                        </m:e>
                      </m:nary>
                      <m:r>
                        <a:rPr lang="de-DE" sz="2000" b="0" i="1" smtClean="0">
                          <a:latin typeface="Cambria Math"/>
                          <a:cs typeface="Lucida Sans Unicode"/>
                          <a:sym typeface="Symbol"/>
                        </a:rPr>
                        <m:t>=</m:t>
                      </m:r>
                      <m:f>
                        <m:fPr>
                          <m:ctrlPr>
                            <a:rPr lang="de-DE" sz="2000" i="1">
                              <a:latin typeface="Cambria Math" panose="02040503050406030204" pitchFamily="18" charset="0"/>
                              <a:cs typeface="Lucida Sans Unicode"/>
                              <a:sym typeface="Symbol"/>
                            </a:rPr>
                          </m:ctrlPr>
                        </m:fPr>
                        <m:num>
                          <m:r>
                            <a:rPr lang="de-DE" sz="2000" i="1">
                              <a:latin typeface="Cambria Math"/>
                              <a:cs typeface="Lucida Sans Unicode"/>
                              <a:sym typeface="Symbol"/>
                            </a:rPr>
                            <m:t>1</m:t>
                          </m:r>
                        </m:num>
                        <m:den>
                          <m:r>
                            <a:rPr lang="de-DE" sz="2000" i="1">
                              <a:latin typeface="Cambria Math"/>
                              <a:cs typeface="Lucida Sans Unicode"/>
                              <a:sym typeface="Symbol"/>
                            </a:rPr>
                            <m:t>𝑛</m:t>
                          </m:r>
                        </m:den>
                      </m:f>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sSub>
                            <m:sSubPr>
                              <m:ctrlPr>
                                <a:rPr lang="de-DE" sz="2000" i="1" smtClean="0">
                                  <a:latin typeface="Cambria Math" panose="02040503050406030204" pitchFamily="18" charset="0"/>
                                  <a:cs typeface="Lucida Sans Unicode"/>
                                  <a:sym typeface="Symbol"/>
                                </a:rPr>
                              </m:ctrlPr>
                            </m:sSubPr>
                            <m:e>
                              <m:r>
                                <a:rPr lang="de-DE" sz="2000" i="1" smtClean="0">
                                  <a:latin typeface="Cambria Math"/>
                                  <a:ea typeface="Cambria Math"/>
                                  <a:cs typeface="Lucida Sans Unicode"/>
                                  <a:sym typeface="Symbol"/>
                                </a:rPr>
                                <m:t>𝜇</m:t>
                              </m:r>
                            </m:e>
                            <m:sub>
                              <m:r>
                                <a:rPr lang="de-DE" sz="2000" b="0" i="1" smtClean="0">
                                  <a:latin typeface="Cambria Math"/>
                                  <a:cs typeface="Lucida Sans Unicode"/>
                                  <a:sym typeface="Symbol"/>
                                </a:rPr>
                                <m:t>𝑖</m:t>
                              </m:r>
                            </m:sub>
                          </m:sSub>
                        </m:e>
                      </m:nary>
                      <m:r>
                        <a:rPr lang="de-DE" sz="2000" b="0" i="1" smtClean="0">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acc>
                            <m:accPr>
                              <m:chr m:val="̅"/>
                              <m:ctrlPr>
                                <a:rPr lang="de-DE" sz="2000" i="1">
                                  <a:latin typeface="Cambria Math" panose="02040503050406030204" pitchFamily="18" charset="0"/>
                                  <a:cs typeface="Lucida Sans Unicode"/>
                                  <a:sym typeface="Symbol"/>
                                </a:rPr>
                              </m:ctrlPr>
                            </m:accPr>
                            <m:e>
                              <m:r>
                                <a:rPr lang="de-DE" sz="2000" i="1">
                                  <a:latin typeface="Cambria Math"/>
                                  <a:ea typeface="Cambria Math"/>
                                  <a:cs typeface="Lucida Sans Unicode"/>
                                  <a:sym typeface="Symbol"/>
                                </a:rPr>
                                <m:t>𝜇</m:t>
                              </m:r>
                            </m:e>
                          </m:acc>
                        </m:e>
                        <m:sub>
                          <m:r>
                            <a:rPr lang="de-DE" sz="2000" i="1">
                              <a:latin typeface="Cambria Math"/>
                              <a:cs typeface="Lucida Sans Unicode"/>
                              <a:sym typeface="Symbol"/>
                            </a:rPr>
                            <m:t>𝑛</m:t>
                          </m:r>
                        </m:sub>
                      </m:sSub>
                    </m:oMath>
                  </m:oMathPara>
                </a14:m>
                <a:endParaRPr lang="de-DE" sz="2000" b="0" dirty="0">
                  <a:solidFill>
                    <a:schemeClr val="tx1"/>
                  </a:solidFill>
                  <a:latin typeface="+mn-lt"/>
                  <a:cs typeface="Lucida Sans Unicode"/>
                  <a:sym typeface="Symbo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928179" y="2933905"/>
                <a:ext cx="5083981" cy="93262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909698" y="4997912"/>
                <a:ext cx="508398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𝑉𝑎𝑟</m:t>
                      </m:r>
                      <m:d>
                        <m:dPr>
                          <m:ctrlPr>
                            <a:rPr lang="de-DE" sz="2000" b="0" i="1" smtClean="0">
                              <a:solidFill>
                                <a:schemeClr val="tx1"/>
                              </a:solidFill>
                              <a:latin typeface="Cambria Math" panose="02040503050406030204" pitchFamily="18" charset="0"/>
                              <a:cs typeface="Lucida Sans Unicode"/>
                              <a:sym typeface="Symbol"/>
                            </a:rPr>
                          </m:ctrlPr>
                        </m:dPr>
                        <m:e>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𝑋</m:t>
                              </m:r>
                            </m:e>
                            <m:sub>
                              <m:r>
                                <a:rPr lang="de-DE" sz="2000" b="0" i="1" smtClean="0">
                                  <a:solidFill>
                                    <a:schemeClr val="tx1"/>
                                  </a:solidFill>
                                  <a:latin typeface="Cambria Math"/>
                                  <a:cs typeface="Lucida Sans Unicode"/>
                                  <a:sym typeface="Symbol"/>
                                </a:rPr>
                                <m:t>1</m:t>
                              </m:r>
                            </m:sub>
                          </m:sSub>
                          <m:r>
                            <a:rPr lang="de-DE" sz="2000" b="0" i="1" smtClean="0">
                              <a:solidFill>
                                <a:schemeClr val="tx1"/>
                              </a:solidFill>
                              <a:latin typeface="Cambria Math"/>
                              <a:cs typeface="Lucida Sans Unicode"/>
                              <a:sym typeface="Symbol"/>
                            </a:rPr>
                            <m:t>+</m:t>
                          </m:r>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𝑋</m:t>
                              </m:r>
                            </m:e>
                            <m:sub>
                              <m:r>
                                <a:rPr lang="de-DE" sz="2000" b="0" i="1" smtClean="0">
                                  <a:solidFill>
                                    <a:schemeClr val="tx1"/>
                                  </a:solidFill>
                                  <a:latin typeface="Cambria Math"/>
                                  <a:cs typeface="Lucida Sans Unicode"/>
                                  <a:sym typeface="Symbol"/>
                                </a:rPr>
                                <m:t>2</m:t>
                              </m:r>
                            </m:sub>
                          </m:sSub>
                        </m:e>
                      </m:d>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𝐸</m:t>
                      </m:r>
                      <m:d>
                        <m:dPr>
                          <m:begChr m:val="["/>
                          <m:endChr m:val="]"/>
                          <m:ctrlPr>
                            <a:rPr lang="de-DE" sz="2000" b="0" i="1" smtClean="0">
                              <a:solidFill>
                                <a:schemeClr val="tx1"/>
                              </a:solidFill>
                              <a:latin typeface="Cambria Math" panose="02040503050406030204" pitchFamily="18" charset="0"/>
                              <a:cs typeface="Lucida Sans Unicode"/>
                              <a:sym typeface="Symbol"/>
                            </a:rPr>
                          </m:ctrlPr>
                        </m:dPr>
                        <m:e>
                          <m:sSup>
                            <m:sSupPr>
                              <m:ctrlPr>
                                <a:rPr lang="de-DE" sz="2000" b="0" i="1" smtClean="0">
                                  <a:solidFill>
                                    <a:schemeClr val="tx1"/>
                                  </a:solidFill>
                                  <a:latin typeface="Cambria Math" panose="02040503050406030204" pitchFamily="18" charset="0"/>
                                  <a:cs typeface="Lucida Sans Unicode"/>
                                  <a:sym typeface="Symbol"/>
                                </a:rPr>
                              </m:ctrlPr>
                            </m:sSupPr>
                            <m:e>
                              <m:d>
                                <m:dPr>
                                  <m:ctrlPr>
                                    <a:rPr lang="de-DE" sz="2000" b="0" i="1" smtClean="0">
                                      <a:solidFill>
                                        <a:schemeClr val="tx1"/>
                                      </a:solidFill>
                                      <a:latin typeface="Cambria Math" panose="02040503050406030204" pitchFamily="18" charset="0"/>
                                      <a:cs typeface="Lucida Sans Unicode"/>
                                      <a:sym typeface="Symbol"/>
                                    </a:rPr>
                                  </m:ctrlPr>
                                </m:dPr>
                                <m:e>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𝑋</m:t>
                                      </m:r>
                                    </m:e>
                                    <m:sub>
                                      <m:r>
                                        <a:rPr lang="de-DE" sz="2000" b="0" i="1" smtClean="0">
                                          <a:solidFill>
                                            <a:schemeClr val="tx1"/>
                                          </a:solidFill>
                                          <a:latin typeface="Cambria Math"/>
                                          <a:cs typeface="Lucida Sans Unicode"/>
                                          <a:sym typeface="Symbol"/>
                                        </a:rPr>
                                        <m:t>1</m:t>
                                      </m:r>
                                    </m:sub>
                                  </m:sSub>
                                  <m:r>
                                    <a:rPr lang="de-DE" sz="2000" b="0" i="1" smtClean="0">
                                      <a:solidFill>
                                        <a:schemeClr val="tx1"/>
                                      </a:solidFill>
                                      <a:latin typeface="Cambria Math"/>
                                      <a:cs typeface="Lucida Sans Unicode"/>
                                      <a:sym typeface="Symbol"/>
                                    </a:rPr>
                                    <m:t>+</m:t>
                                  </m:r>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𝑋</m:t>
                                      </m:r>
                                    </m:e>
                                    <m:sub>
                                      <m:r>
                                        <a:rPr lang="de-DE" sz="2000" b="0" i="1" smtClean="0">
                                          <a:solidFill>
                                            <a:schemeClr val="tx1"/>
                                          </a:solidFill>
                                          <a:latin typeface="Cambria Math"/>
                                          <a:cs typeface="Lucida Sans Unicode"/>
                                          <a:sym typeface="Symbol"/>
                                        </a:rPr>
                                        <m:t>2</m:t>
                                      </m:r>
                                    </m:sub>
                                  </m:sSub>
                                  <m:r>
                                    <a:rPr lang="de-DE" sz="2000" b="0" i="1" smtClean="0">
                                      <a:solidFill>
                                        <a:schemeClr val="tx1"/>
                                      </a:solidFill>
                                      <a:latin typeface="Cambria Math"/>
                                      <a:cs typeface="Lucida Sans Unicode"/>
                                      <a:sym typeface="Symbol"/>
                                    </a:rPr>
                                    <m:t>−</m:t>
                                  </m:r>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ea typeface="Cambria Math"/>
                                          <a:cs typeface="Lucida Sans Unicode"/>
                                          <a:sym typeface="Symbol"/>
                                        </a:rPr>
                                        <m:t>𝜇</m:t>
                                      </m:r>
                                    </m:e>
                                    <m:sub>
                                      <m:r>
                                        <a:rPr lang="de-DE" sz="2000" b="0" i="1" smtClean="0">
                                          <a:solidFill>
                                            <a:schemeClr val="tx1"/>
                                          </a:solidFill>
                                          <a:latin typeface="Cambria Math"/>
                                          <a:cs typeface="Lucida Sans Unicode"/>
                                          <a:sym typeface="Symbol"/>
                                        </a:rPr>
                                        <m:t>1</m:t>
                                      </m:r>
                                    </m:sub>
                                  </m:sSub>
                                  <m:r>
                                    <a:rPr lang="de-DE" sz="2000" b="0" i="1" smtClean="0">
                                      <a:solidFill>
                                        <a:schemeClr val="tx1"/>
                                      </a:solidFill>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b="0" i="1" smtClean="0">
                                          <a:latin typeface="Cambria Math"/>
                                          <a:ea typeface="Cambria Math"/>
                                          <a:cs typeface="Lucida Sans Unicode"/>
                                          <a:sym typeface="Symbol"/>
                                        </a:rPr>
                                        <m:t>2</m:t>
                                      </m:r>
                                    </m:sub>
                                  </m:sSub>
                                </m:e>
                              </m:d>
                            </m:e>
                            <m:sup>
                              <m:r>
                                <a:rPr lang="de-DE" sz="2000" b="0" i="1" smtClean="0">
                                  <a:solidFill>
                                    <a:schemeClr val="tx1"/>
                                  </a:solidFill>
                                  <a:latin typeface="Cambria Math"/>
                                  <a:cs typeface="Lucida Sans Unicode"/>
                                  <a:sym typeface="Symbol"/>
                                </a:rPr>
                                <m:t>2</m:t>
                              </m:r>
                            </m:sup>
                          </m:sSup>
                        </m:e>
                      </m:d>
                    </m:oMath>
                  </m:oMathPara>
                </a14:m>
                <a:endParaRPr lang="de-DE" sz="2000" b="0" dirty="0">
                  <a:solidFill>
                    <a:schemeClr val="tx1"/>
                  </a:solidFill>
                  <a:latin typeface="+mn-lt"/>
                  <a:cs typeface="Lucida Sans Unicode"/>
                  <a:sym typeface="Symbo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909698" y="4997912"/>
                <a:ext cx="5083981" cy="400110"/>
              </a:xfrm>
              <a:prstGeom prst="rect">
                <a:avLst/>
              </a:prstGeom>
              <a:blipFill rotWithShape="1">
                <a:blip r:embed="rId5"/>
                <a:stretch>
                  <a:fillRect b="-606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192828" y="5535331"/>
                <a:ext cx="540060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𝐸</m:t>
                      </m:r>
                      <m:d>
                        <m:dPr>
                          <m:begChr m:val="["/>
                          <m:endChr m:val="]"/>
                          <m:ctrlPr>
                            <a:rPr lang="de-DE" sz="2000" b="0" i="1" smtClean="0">
                              <a:solidFill>
                                <a:schemeClr val="tx1"/>
                              </a:solidFill>
                              <a:latin typeface="Cambria Math" panose="02040503050406030204" pitchFamily="18" charset="0"/>
                              <a:cs typeface="Lucida Sans Unicode"/>
                              <a:sym typeface="Symbol"/>
                            </a:rPr>
                          </m:ctrlPr>
                        </m:dPr>
                        <m:e>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2</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ea typeface="Cambria Math"/>
                                      <a:cs typeface="Lucida Sans Unicode"/>
                                      <a:sym typeface="Symbol"/>
                                    </a:rPr>
                                    <m:t>2</m:t>
                                  </m:r>
                                </m:sub>
                              </m:sSub>
                            </m:e>
                          </m:d>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2</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ea typeface="Cambria Math"/>
                                      <a:cs typeface="Lucida Sans Unicode"/>
                                      <a:sym typeface="Symbol"/>
                                    </a:rPr>
                                    <m:t>2</m:t>
                                  </m:r>
                                </m:sub>
                              </m:sSub>
                            </m:e>
                          </m:d>
                        </m:e>
                      </m:d>
                    </m:oMath>
                  </m:oMathPara>
                </a14:m>
                <a:endParaRPr lang="de-DE" sz="2000" b="0" dirty="0">
                  <a:solidFill>
                    <a:schemeClr val="tx1"/>
                  </a:solidFill>
                  <a:latin typeface="+mn-lt"/>
                  <a:cs typeface="Lucida Sans Unicode"/>
                  <a:sym typeface="Symbo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192828" y="5535331"/>
                <a:ext cx="5400600" cy="400110"/>
              </a:xfrm>
              <a:prstGeom prst="rect">
                <a:avLst/>
              </a:prstGeom>
              <a:blipFill rotWithShape="1">
                <a:blip r:embed="rId6"/>
                <a:stretch>
                  <a:fillRect b="-606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1192828" y="6093296"/>
                <a:ext cx="6120680" cy="43973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𝐸</m:t>
                      </m:r>
                      <m:d>
                        <m:dPr>
                          <m:begChr m:val="["/>
                          <m:endChr m:val="]"/>
                          <m:ctrlPr>
                            <a:rPr lang="de-DE" sz="2000" b="0" i="1" smtClean="0">
                              <a:solidFill>
                                <a:schemeClr val="tx1"/>
                              </a:solidFill>
                              <a:latin typeface="Cambria Math" panose="02040503050406030204" pitchFamily="18" charset="0"/>
                              <a:cs typeface="Lucida Sans Unicode"/>
                              <a:sym typeface="Symbol"/>
                            </a:rPr>
                          </m:ctrlPr>
                        </m:dPr>
                        <m:e>
                          <m:d>
                            <m:dPr>
                              <m:ctrlPr>
                                <a:rPr lang="de-DE" sz="2000" i="1">
                                  <a:latin typeface="Cambria Math" panose="02040503050406030204" pitchFamily="18" charset="0"/>
                                  <a:cs typeface="Lucida Sans Unicode"/>
                                  <a:sym typeface="Symbol"/>
                                </a:rPr>
                              </m:ctrlPr>
                            </m:dPr>
                            <m:e>
                              <m:d>
                                <m:dPr>
                                  <m:ctrlPr>
                                    <a:rPr lang="de-DE" sz="2000" i="1" smtClean="0">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cs typeface="Lucida Sans Unicode"/>
                                          <a:sym typeface="Symbol"/>
                                        </a:rPr>
                                        <m:t>1</m:t>
                                      </m:r>
                                    </m:sub>
                                  </m:sSub>
                                </m:e>
                              </m:d>
                              <m:r>
                                <a:rPr lang="de-DE" sz="2000" b="0" i="1" smtClean="0">
                                  <a:latin typeface="Cambria Math"/>
                                  <a:cs typeface="Lucida Sans Unicode"/>
                                  <a:sym typeface="Symbol"/>
                                </a:rPr>
                                <m:t>+</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2</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ea typeface="Cambria Math"/>
                                          <a:cs typeface="Lucida Sans Unicode"/>
                                          <a:sym typeface="Symbol"/>
                                        </a:rPr>
                                        <m:t>2</m:t>
                                      </m:r>
                                    </m:sub>
                                  </m:sSub>
                                </m:e>
                              </m:d>
                            </m:e>
                          </m:d>
                          <m:d>
                            <m:dPr>
                              <m:ctrlPr>
                                <a:rPr lang="de-DE" sz="2000" i="1">
                                  <a:latin typeface="Cambria Math" panose="02040503050406030204" pitchFamily="18" charset="0"/>
                                  <a:cs typeface="Lucida Sans Unicode"/>
                                  <a:sym typeface="Symbol"/>
                                </a:rPr>
                              </m:ctrlPr>
                            </m:dPr>
                            <m:e>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cs typeface="Lucida Sans Unicode"/>
                                          <a:sym typeface="Symbol"/>
                                        </a:rPr>
                                        <m:t>1</m:t>
                                      </m:r>
                                    </m:sub>
                                  </m:sSub>
                                </m:e>
                              </m:d>
                              <m:r>
                                <a:rPr lang="de-DE" sz="2000" i="1">
                                  <a:latin typeface="Cambria Math"/>
                                  <a:cs typeface="Lucida Sans Unicode"/>
                                  <a:sym typeface="Symbol"/>
                                </a:rPr>
                                <m:t>+</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2</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ea typeface="Cambria Math"/>
                                          <a:cs typeface="Lucida Sans Unicode"/>
                                          <a:sym typeface="Symbol"/>
                                        </a:rPr>
                                        <m:t>2</m:t>
                                      </m:r>
                                    </m:sub>
                                  </m:sSub>
                                </m:e>
                              </m:d>
                            </m:e>
                          </m:d>
                        </m:e>
                      </m:d>
                    </m:oMath>
                  </m:oMathPara>
                </a14:m>
                <a:endParaRPr lang="de-DE" sz="2000" b="0" dirty="0">
                  <a:solidFill>
                    <a:schemeClr val="tx1"/>
                  </a:solidFill>
                  <a:latin typeface="+mn-lt"/>
                  <a:cs typeface="Lucida Sans Unicode"/>
                  <a:sym typeface="Symbo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192828" y="6093296"/>
                <a:ext cx="6120680" cy="439736"/>
              </a:xfrm>
              <a:prstGeom prst="rect">
                <a:avLst/>
              </a:prstGeom>
              <a:blipFill rotWithShape="1">
                <a:blip r:embed="rId7"/>
                <a:stretch>
                  <a:fillRect b="-1389"/>
                </a:stretch>
              </a:blipFill>
            </p:spPr>
            <p:txBody>
              <a:bodyPr/>
              <a:lstStyle/>
              <a:p>
                <a:r>
                  <a:rPr lang="de-DE">
                    <a:noFill/>
                  </a:rPr>
                  <a:t> </a:t>
                </a:r>
              </a:p>
            </p:txBody>
          </p:sp>
        </mc:Fallback>
      </mc:AlternateContent>
      <p:sp>
        <p:nvSpPr>
          <p:cNvPr id="30" name="Textfeld 29"/>
          <p:cNvSpPr txBox="1"/>
          <p:nvPr/>
        </p:nvSpPr>
        <p:spPr>
          <a:xfrm>
            <a:off x="468310" y="4437112"/>
            <a:ext cx="3424818" cy="400110"/>
          </a:xfrm>
          <a:prstGeom prst="rect">
            <a:avLst/>
          </a:prstGeom>
          <a:noFill/>
        </p:spPr>
        <p:txBody>
          <a:bodyPr wrap="square" rtlCol="0">
            <a:spAutoFit/>
          </a:bodyPr>
          <a:lstStyle/>
          <a:p>
            <a:r>
              <a:rPr lang="de-DE" sz="2000" dirty="0">
                <a:latin typeface="+mn-lt"/>
              </a:rPr>
              <a:t>&gt; Für 2 Zufallsvariablen gilt:</a:t>
            </a:r>
          </a:p>
        </p:txBody>
      </p:sp>
    </p:spTree>
    <p:extLst>
      <p:ext uri="{BB962C8B-B14F-4D97-AF65-F5344CB8AC3E}">
        <p14:creationId xmlns:p14="http://schemas.microsoft.com/office/powerpoint/2010/main" val="1219181432"/>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6" name="Textfeld 15"/>
              <p:cNvSpPr txBox="1"/>
              <p:nvPr/>
            </p:nvSpPr>
            <p:spPr>
              <a:xfrm>
                <a:off x="827584" y="1176991"/>
                <a:ext cx="784810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𝐸</m:t>
                      </m:r>
                      <m:d>
                        <m:dPr>
                          <m:begChr m:val="["/>
                          <m:endChr m:val="]"/>
                          <m:ctrlPr>
                            <a:rPr lang="de-DE" sz="2000" b="0" i="1" smtClean="0">
                              <a:solidFill>
                                <a:schemeClr val="tx1"/>
                              </a:solidFill>
                              <a:latin typeface="Cambria Math" panose="02040503050406030204" pitchFamily="18" charset="0"/>
                              <a:cs typeface="Lucida Sans Unicode"/>
                              <a:sym typeface="Symbol"/>
                            </a:rPr>
                          </m:ctrlPr>
                        </m:dPr>
                        <m:e>
                          <m:sSup>
                            <m:sSupPr>
                              <m:ctrlPr>
                                <a:rPr lang="de-DE" sz="2000" b="0" i="1" smtClean="0">
                                  <a:solidFill>
                                    <a:schemeClr val="tx1"/>
                                  </a:solidFill>
                                  <a:latin typeface="Cambria Math" panose="02040503050406030204" pitchFamily="18" charset="0"/>
                                  <a:cs typeface="Lucida Sans Unicode"/>
                                  <a:sym typeface="Symbol"/>
                                </a:rPr>
                              </m:ctrlPr>
                            </m:sSupPr>
                            <m:e>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cs typeface="Lucida Sans Unicode"/>
                                          <a:sym typeface="Symbol"/>
                                        </a:rPr>
                                        <m:t>1</m:t>
                                      </m:r>
                                    </m:sub>
                                  </m:sSub>
                                </m:e>
                              </m:d>
                            </m:e>
                            <m:sup>
                              <m:r>
                                <a:rPr lang="de-DE" sz="2000" b="0" i="1" smtClean="0">
                                  <a:solidFill>
                                    <a:schemeClr val="tx1"/>
                                  </a:solidFill>
                                  <a:latin typeface="Cambria Math"/>
                                  <a:cs typeface="Lucida Sans Unicode"/>
                                  <a:sym typeface="Symbol"/>
                                </a:rPr>
                                <m:t>2</m:t>
                              </m:r>
                            </m:sup>
                          </m:sSup>
                          <m:r>
                            <a:rPr lang="de-DE" sz="2000" b="0" i="1" smtClean="0">
                              <a:solidFill>
                                <a:schemeClr val="tx1"/>
                              </a:solidFill>
                              <a:latin typeface="Cambria Math"/>
                              <a:cs typeface="Lucida Sans Unicode"/>
                              <a:sym typeface="Symbol"/>
                            </a:rPr>
                            <m:t>+</m:t>
                          </m:r>
                          <m:sSup>
                            <m:sSupPr>
                              <m:ctrlPr>
                                <a:rPr lang="de-DE" sz="2000" i="1">
                                  <a:latin typeface="Cambria Math" panose="02040503050406030204" pitchFamily="18" charset="0"/>
                                  <a:cs typeface="Lucida Sans Unicode"/>
                                  <a:sym typeface="Symbol"/>
                                </a:rPr>
                              </m:ctrlPr>
                            </m:sSupPr>
                            <m:e>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b="0" i="1" smtClean="0">
                                          <a:latin typeface="Cambria Math"/>
                                          <a:ea typeface="Cambria Math"/>
                                          <a:cs typeface="Lucida Sans Unicode"/>
                                          <a:sym typeface="Symbol"/>
                                        </a:rPr>
                                        <m:t>2</m:t>
                                      </m:r>
                                    </m:sub>
                                  </m:sSub>
                                </m:e>
                              </m:d>
                            </m:e>
                            <m:sup>
                              <m:r>
                                <a:rPr lang="de-DE" sz="2000" i="1">
                                  <a:latin typeface="Cambria Math"/>
                                  <a:cs typeface="Lucida Sans Unicode"/>
                                  <a:sym typeface="Symbol"/>
                                </a:rPr>
                                <m:t>2</m:t>
                              </m:r>
                            </m:sup>
                          </m:sSup>
                          <m:r>
                            <a:rPr lang="de-DE" sz="2000" b="0" i="1" smtClean="0">
                              <a:latin typeface="Cambria Math"/>
                              <a:cs typeface="Lucida Sans Unicode"/>
                              <a:sym typeface="Symbol"/>
                            </a:rPr>
                            <m:t>+2</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cs typeface="Lucida Sans Unicode"/>
                                      <a:sym typeface="Symbol"/>
                                    </a:rPr>
                                    <m:t>1</m:t>
                                  </m:r>
                                </m:sub>
                              </m:sSub>
                            </m:e>
                          </m:d>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b="0" i="1" smtClean="0">
                                      <a:latin typeface="Cambria Math"/>
                                      <a:ea typeface="Cambria Math"/>
                                      <a:cs typeface="Lucida Sans Unicode"/>
                                      <a:sym typeface="Symbol"/>
                                    </a:rPr>
                                    <m:t>2</m:t>
                                  </m:r>
                                </m:sub>
                              </m:sSub>
                            </m:e>
                          </m:d>
                        </m:e>
                      </m:d>
                    </m:oMath>
                  </m:oMathPara>
                </a14:m>
                <a:endParaRPr lang="de-DE" sz="2000" b="0" dirty="0">
                  <a:solidFill>
                    <a:schemeClr val="tx1"/>
                  </a:solidFill>
                  <a:latin typeface="+mn-lt"/>
                  <a:cs typeface="Lucida Sans Unicode"/>
                  <a:sym typeface="Symbo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827584" y="1176991"/>
                <a:ext cx="7848104" cy="400110"/>
              </a:xfrm>
              <a:prstGeom prst="rect">
                <a:avLst/>
              </a:prstGeom>
              <a:blipFill rotWithShape="1">
                <a:blip r:embed="rId3"/>
                <a:stretch>
                  <a:fillRect b="-606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827584" y="1603429"/>
                <a:ext cx="676875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𝐸</m:t>
                      </m:r>
                      <m:d>
                        <m:dPr>
                          <m:begChr m:val="["/>
                          <m:endChr m:val="]"/>
                          <m:ctrlPr>
                            <a:rPr lang="de-DE" sz="2000" b="0" i="1" smtClean="0">
                              <a:solidFill>
                                <a:schemeClr val="tx1"/>
                              </a:solidFill>
                              <a:latin typeface="Cambria Math" panose="02040503050406030204" pitchFamily="18" charset="0"/>
                              <a:cs typeface="Lucida Sans Unicode"/>
                              <a:sym typeface="Symbol"/>
                            </a:rPr>
                          </m:ctrlPr>
                        </m:dPr>
                        <m:e>
                          <m:sSup>
                            <m:sSupPr>
                              <m:ctrlPr>
                                <a:rPr lang="de-DE" sz="2000" b="0" i="1" smtClean="0">
                                  <a:solidFill>
                                    <a:schemeClr val="tx1"/>
                                  </a:solidFill>
                                  <a:latin typeface="Cambria Math" panose="02040503050406030204" pitchFamily="18" charset="0"/>
                                  <a:cs typeface="Lucida Sans Unicode"/>
                                  <a:sym typeface="Symbol"/>
                                </a:rPr>
                              </m:ctrlPr>
                            </m:sSupPr>
                            <m:e>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cs typeface="Lucida Sans Unicode"/>
                                          <a:sym typeface="Symbol"/>
                                        </a:rPr>
                                        <m:t>1</m:t>
                                      </m:r>
                                    </m:sub>
                                  </m:sSub>
                                </m:e>
                              </m:d>
                            </m:e>
                            <m:sup>
                              <m:r>
                                <a:rPr lang="de-DE" sz="2000" b="0" i="1" smtClean="0">
                                  <a:solidFill>
                                    <a:schemeClr val="tx1"/>
                                  </a:solidFill>
                                  <a:latin typeface="Cambria Math"/>
                                  <a:cs typeface="Lucida Sans Unicode"/>
                                  <a:sym typeface="Symbol"/>
                                </a:rPr>
                                <m:t>2</m:t>
                              </m:r>
                            </m:sup>
                          </m:sSup>
                        </m:e>
                      </m:d>
                      <m:r>
                        <a:rPr lang="de-DE" sz="2000" i="1">
                          <a:latin typeface="Cambria Math"/>
                          <a:cs typeface="Lucida Sans Unicode"/>
                          <a:sym typeface="Symbol"/>
                        </a:rPr>
                        <m:t>+</m:t>
                      </m:r>
                      <m:r>
                        <a:rPr lang="de-DE" sz="2000" i="1">
                          <a:latin typeface="Cambria Math"/>
                          <a:cs typeface="Lucida Sans Unicode"/>
                          <a:sym typeface="Symbol"/>
                        </a:rPr>
                        <m:t>𝐸</m:t>
                      </m:r>
                      <m:d>
                        <m:dPr>
                          <m:begChr m:val="["/>
                          <m:endChr m:val="]"/>
                          <m:ctrlPr>
                            <a:rPr lang="de-DE" sz="2000" i="1">
                              <a:latin typeface="Cambria Math" panose="02040503050406030204" pitchFamily="18" charset="0"/>
                              <a:cs typeface="Lucida Sans Unicode"/>
                              <a:sym typeface="Symbol"/>
                            </a:rPr>
                          </m:ctrlPr>
                        </m:dPr>
                        <m:e>
                          <m:sSup>
                            <m:sSupPr>
                              <m:ctrlPr>
                                <a:rPr lang="de-DE" sz="2000" i="1">
                                  <a:latin typeface="Cambria Math" panose="02040503050406030204" pitchFamily="18" charset="0"/>
                                  <a:cs typeface="Lucida Sans Unicode"/>
                                  <a:sym typeface="Symbol"/>
                                </a:rPr>
                              </m:ctrlPr>
                            </m:sSupPr>
                            <m:e>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b="0" i="1" smtClean="0">
                                          <a:latin typeface="Cambria Math"/>
                                          <a:ea typeface="Cambria Math"/>
                                          <a:cs typeface="Lucida Sans Unicode"/>
                                          <a:sym typeface="Symbol"/>
                                        </a:rPr>
                                        <m:t>2</m:t>
                                      </m:r>
                                    </m:sub>
                                  </m:sSub>
                                </m:e>
                              </m:d>
                            </m:e>
                            <m:sup>
                              <m:r>
                                <a:rPr lang="de-DE" sz="2000" i="1">
                                  <a:latin typeface="Cambria Math"/>
                                  <a:cs typeface="Lucida Sans Unicode"/>
                                  <a:sym typeface="Symbol"/>
                                </a:rPr>
                                <m:t>2</m:t>
                              </m:r>
                            </m:sup>
                          </m:sSup>
                        </m:e>
                      </m:d>
                      <m:r>
                        <a:rPr lang="de-DE" sz="2000" b="0" i="1" smtClean="0">
                          <a:latin typeface="Cambria Math"/>
                          <a:cs typeface="Lucida Sans Unicode"/>
                          <a:sym typeface="Symbol"/>
                        </a:rPr>
                        <m:t>+2</m:t>
                      </m:r>
                      <m:r>
                        <a:rPr lang="de-DE" sz="2000" b="0" i="1" smtClean="0">
                          <a:latin typeface="Cambria Math"/>
                          <a:cs typeface="Lucida Sans Unicode"/>
                          <a:sym typeface="Symbol"/>
                        </a:rPr>
                        <m:t>𝐸</m:t>
                      </m:r>
                      <m:d>
                        <m:dPr>
                          <m:begChr m:val="["/>
                          <m:endChr m:val="]"/>
                          <m:ctrlPr>
                            <a:rPr lang="de-DE" sz="2000" b="0" i="1" smtClean="0">
                              <a:latin typeface="Cambria Math" panose="02040503050406030204" pitchFamily="18" charset="0"/>
                              <a:cs typeface="Lucida Sans Unicode"/>
                              <a:sym typeface="Symbol"/>
                            </a:rPr>
                          </m:ctrlPr>
                        </m:dPr>
                        <m:e>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cs typeface="Lucida Sans Unicode"/>
                                      <a:sym typeface="Symbol"/>
                                    </a:rPr>
                                    <m:t>1</m:t>
                                  </m:r>
                                </m:sub>
                              </m:sSub>
                            </m:e>
                          </m:d>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2</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ea typeface="Cambria Math"/>
                                      <a:cs typeface="Lucida Sans Unicode"/>
                                      <a:sym typeface="Symbol"/>
                                    </a:rPr>
                                    <m:t>𝜇</m:t>
                                  </m:r>
                                </m:e>
                                <m:sub>
                                  <m:r>
                                    <a:rPr lang="de-DE" sz="2000" i="1">
                                      <a:latin typeface="Cambria Math"/>
                                      <a:ea typeface="Cambria Math"/>
                                      <a:cs typeface="Lucida Sans Unicode"/>
                                      <a:sym typeface="Symbol"/>
                                    </a:rPr>
                                    <m:t>2</m:t>
                                  </m:r>
                                </m:sub>
                              </m:sSub>
                            </m:e>
                          </m:d>
                        </m:e>
                      </m:d>
                    </m:oMath>
                  </m:oMathPara>
                </a14:m>
                <a:endParaRPr lang="de-DE" sz="2000" b="0" dirty="0">
                  <a:solidFill>
                    <a:schemeClr val="tx1"/>
                  </a:solidFill>
                  <a:latin typeface="+mn-lt"/>
                  <a:cs typeface="Lucida Sans Unicode"/>
                  <a:sym typeface="Symbo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827584" y="1603429"/>
                <a:ext cx="6768752" cy="400110"/>
              </a:xfrm>
              <a:prstGeom prst="rect">
                <a:avLst/>
              </a:prstGeom>
              <a:blipFill rotWithShape="1">
                <a:blip r:embed="rId4"/>
                <a:stretch>
                  <a:fillRect b="-606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827584" y="2100631"/>
                <a:ext cx="676875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𝑉𝑎𝑟</m:t>
                      </m:r>
                      <m:d>
                        <m:dPr>
                          <m:ctrlPr>
                            <a:rPr lang="de-DE" sz="2000" b="0" i="1" smtClean="0">
                              <a:solidFill>
                                <a:schemeClr val="tx1"/>
                              </a:solidFill>
                              <a:latin typeface="Cambria Math" panose="02040503050406030204" pitchFamily="18" charset="0"/>
                              <a:cs typeface="Lucida Sans Unicode"/>
                              <a:sym typeface="Symbol"/>
                            </a:rPr>
                          </m:ctrlPr>
                        </m:dPr>
                        <m:e>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𝑋</m:t>
                              </m:r>
                            </m:e>
                            <m:sub>
                              <m:r>
                                <a:rPr lang="de-DE" sz="2000" b="0" i="1" smtClean="0">
                                  <a:solidFill>
                                    <a:schemeClr val="tx1"/>
                                  </a:solidFill>
                                  <a:latin typeface="Cambria Math"/>
                                  <a:cs typeface="Lucida Sans Unicode"/>
                                  <a:sym typeface="Symbol"/>
                                </a:rPr>
                                <m:t>1</m:t>
                              </m:r>
                            </m:sub>
                          </m:sSub>
                        </m:e>
                      </m:d>
                      <m:r>
                        <a:rPr lang="de-DE" sz="2000" i="1">
                          <a:latin typeface="Cambria Math"/>
                          <a:cs typeface="Lucida Sans Unicode"/>
                          <a:sym typeface="Symbol"/>
                        </a:rPr>
                        <m:t>+</m:t>
                      </m:r>
                      <m:r>
                        <a:rPr lang="de-DE" sz="2000" i="1">
                          <a:latin typeface="Cambria Math"/>
                          <a:cs typeface="Lucida Sans Unicode"/>
                          <a:sym typeface="Symbol"/>
                        </a:rPr>
                        <m:t>𝑉𝑎𝑟</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e>
                      </m:d>
                      <m:r>
                        <a:rPr lang="de-DE" sz="2000" i="1">
                          <a:latin typeface="Cambria Math"/>
                          <a:cs typeface="Lucida Sans Unicode"/>
                          <a:sym typeface="Symbol"/>
                        </a:rPr>
                        <m:t>+</m:t>
                      </m:r>
                      <m:r>
                        <a:rPr lang="de-DE" sz="2000" b="0" i="1" smtClean="0">
                          <a:latin typeface="Cambria Math"/>
                          <a:cs typeface="Lucida Sans Unicode"/>
                          <a:sym typeface="Symbol"/>
                        </a:rPr>
                        <m:t>2</m:t>
                      </m:r>
                      <m:r>
                        <a:rPr lang="de-DE" sz="2000" b="0" i="1" smtClean="0">
                          <a:latin typeface="Cambria Math"/>
                          <a:cs typeface="Lucida Sans Unicode"/>
                          <a:sym typeface="Symbol"/>
                        </a:rPr>
                        <m:t>𝐶𝑜𝑣</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1</m:t>
                              </m:r>
                            </m:sub>
                          </m:sSub>
                          <m:r>
                            <a:rPr lang="de-DE" sz="2000" b="0" i="1" smtClean="0">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e>
                      </m:d>
                    </m:oMath>
                  </m:oMathPara>
                </a14:m>
                <a:endParaRPr lang="de-DE" sz="2000" b="0" dirty="0">
                  <a:solidFill>
                    <a:schemeClr val="tx1"/>
                  </a:solidFill>
                  <a:latin typeface="+mn-lt"/>
                  <a:cs typeface="Lucida Sans Unicode"/>
                  <a:sym typeface="Symbo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827584" y="2100631"/>
                <a:ext cx="6768752" cy="400110"/>
              </a:xfrm>
              <a:prstGeom prst="rect">
                <a:avLst/>
              </a:prstGeom>
              <a:blipFill rotWithShape="1">
                <a:blip r:embed="rId5"/>
                <a:stretch>
                  <a:fillRect b="-3077"/>
                </a:stretch>
              </a:blipFill>
            </p:spPr>
            <p:txBody>
              <a:bodyPr/>
              <a:lstStyle/>
              <a:p>
                <a:r>
                  <a:rPr lang="de-DE">
                    <a:noFill/>
                  </a:rPr>
                  <a:t> </a:t>
                </a:r>
              </a:p>
            </p:txBody>
          </p:sp>
        </mc:Fallback>
      </mc:AlternateContent>
      <p:sp>
        <p:nvSpPr>
          <p:cNvPr id="22" name="Textfeld 21"/>
          <p:cNvSpPr txBox="1"/>
          <p:nvPr/>
        </p:nvSpPr>
        <p:spPr>
          <a:xfrm>
            <a:off x="468313" y="2675633"/>
            <a:ext cx="8136904" cy="400110"/>
          </a:xfrm>
          <a:prstGeom prst="rect">
            <a:avLst/>
          </a:prstGeom>
          <a:noFill/>
        </p:spPr>
        <p:txBody>
          <a:bodyPr wrap="square" rtlCol="0">
            <a:spAutoFit/>
          </a:bodyPr>
          <a:lstStyle/>
          <a:p>
            <a:r>
              <a:rPr lang="de-DE" sz="2000" dirty="0">
                <a:latin typeface="+mn-lt"/>
              </a:rPr>
              <a:t>&gt; Auf analoge Weise erhält man für drei Zufallsvariablen</a:t>
            </a:r>
          </a:p>
        </p:txBody>
      </p:sp>
      <mc:AlternateContent xmlns:mc="http://schemas.openxmlformats.org/markup-compatibility/2006" xmlns:a14="http://schemas.microsoft.com/office/drawing/2010/main">
        <mc:Choice Requires="a14">
          <p:sp>
            <p:nvSpPr>
              <p:cNvPr id="23" name="Textfeld 22"/>
              <p:cNvSpPr txBox="1"/>
              <p:nvPr/>
            </p:nvSpPr>
            <p:spPr>
              <a:xfrm>
                <a:off x="808999" y="3173382"/>
                <a:ext cx="6984776"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cs typeface="Lucida Sans Unicode"/>
                        <a:sym typeface="Symbol"/>
                      </a:rPr>
                      <m:t>𝑉𝑎𝑟</m:t>
                    </m:r>
                    <m:d>
                      <m:dPr>
                        <m:ctrlPr>
                          <a:rPr lang="de-DE" sz="2000" b="0" i="1" smtClean="0">
                            <a:solidFill>
                              <a:schemeClr val="tx1"/>
                            </a:solidFill>
                            <a:latin typeface="Cambria Math" panose="02040503050406030204" pitchFamily="18" charset="0"/>
                            <a:cs typeface="Lucida Sans Unicode"/>
                            <a:sym typeface="Symbol"/>
                          </a:rPr>
                        </m:ctrlPr>
                      </m:dPr>
                      <m:e>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𝑋</m:t>
                            </m:r>
                          </m:e>
                          <m:sub>
                            <m:r>
                              <a:rPr lang="de-DE" sz="2000" b="0" i="1" smtClean="0">
                                <a:solidFill>
                                  <a:schemeClr val="tx1"/>
                                </a:solidFill>
                                <a:latin typeface="Cambria Math"/>
                                <a:cs typeface="Lucida Sans Unicode"/>
                                <a:sym typeface="Symbol"/>
                              </a:rPr>
                              <m:t>1</m:t>
                            </m:r>
                          </m:sub>
                        </m:sSub>
                        <m:r>
                          <a:rPr lang="de-DE" sz="2000" b="0" i="1" smtClean="0">
                            <a:solidFill>
                              <a:schemeClr val="tx1"/>
                            </a:solidFill>
                            <a:latin typeface="Cambria Math"/>
                            <a:cs typeface="Lucida Sans Unicode"/>
                            <a:sym typeface="Symbol"/>
                          </a:rPr>
                          <m:t>+</m:t>
                        </m:r>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𝑋</m:t>
                            </m:r>
                          </m:e>
                          <m:sub>
                            <m:r>
                              <a:rPr lang="de-DE" sz="2000" b="0" i="1" smtClean="0">
                                <a:solidFill>
                                  <a:schemeClr val="tx1"/>
                                </a:solidFill>
                                <a:latin typeface="Cambria Math"/>
                                <a:cs typeface="Lucida Sans Unicode"/>
                                <a:sym typeface="Symbol"/>
                              </a:rPr>
                              <m:t>2</m:t>
                            </m:r>
                          </m:sub>
                        </m:sSub>
                        <m:r>
                          <a:rPr lang="de-DE" sz="2000" b="0" i="1" smtClean="0">
                            <a:solidFill>
                              <a:schemeClr val="tx1"/>
                            </a:solidFill>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3</m:t>
                            </m:r>
                          </m:sub>
                        </m:sSub>
                      </m:e>
                    </m:d>
                    <m:r>
                      <a:rPr lang="de-DE" sz="2000" i="1">
                        <a:latin typeface="Cambria Math"/>
                        <a:cs typeface="Lucida Sans Unicode"/>
                        <a:sym typeface="Symbol"/>
                      </a:rPr>
                      <m:t>=</m:t>
                    </m:r>
                    <m:r>
                      <a:rPr lang="de-DE" sz="2000" i="1">
                        <a:latin typeface="Cambria Math"/>
                        <a:cs typeface="Lucida Sans Unicode"/>
                        <a:sym typeface="Symbol"/>
                      </a:rPr>
                      <m:t>𝑉𝑎𝑟</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e>
                    </m:d>
                    <m:r>
                      <a:rPr lang="de-DE" sz="2000" b="0" i="1" smtClean="0">
                        <a:latin typeface="Cambria Math"/>
                        <a:cs typeface="Lucida Sans Unicode"/>
                        <a:sym typeface="Symbol"/>
                      </a:rPr>
                      <m:t>+</m:t>
                    </m:r>
                    <m:r>
                      <a:rPr lang="de-DE" sz="2000" i="1">
                        <a:latin typeface="Cambria Math"/>
                        <a:cs typeface="Lucida Sans Unicode"/>
                        <a:sym typeface="Symbol"/>
                      </a:rPr>
                      <m:t>𝑉𝑎𝑟</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e>
                    </m:d>
                  </m:oMath>
                </a14:m>
                <a:r>
                  <a:rPr lang="de-DE" sz="2000" b="0" dirty="0">
                    <a:solidFill>
                      <a:schemeClr val="tx1"/>
                    </a:solidFill>
                    <a:latin typeface="+mn-lt"/>
                    <a:cs typeface="Lucida Sans Unicode"/>
                    <a:sym typeface="Symbol"/>
                  </a:rPr>
                  <a:t>+</a:t>
                </a:r>
                <a:r>
                  <a:rPr lang="de-DE" sz="2000" dirty="0">
                    <a:cs typeface="Lucida Sans Unicode"/>
                    <a:sym typeface="Symbol"/>
                  </a:rPr>
                  <a:t> </a:t>
                </a:r>
                <a14:m>
                  <m:oMath xmlns:m="http://schemas.openxmlformats.org/officeDocument/2006/math">
                    <m:r>
                      <a:rPr lang="de-DE" sz="2000" i="1">
                        <a:latin typeface="Cambria Math"/>
                        <a:cs typeface="Lucida Sans Unicode"/>
                        <a:sym typeface="Symbol"/>
                      </a:rPr>
                      <m:t>𝑉𝑎𝑟</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3</m:t>
                            </m:r>
                          </m:sub>
                        </m:sSub>
                      </m:e>
                    </m:d>
                  </m:oMath>
                </a14:m>
                <a:endParaRPr lang="de-DE" sz="2000" b="0" dirty="0">
                  <a:solidFill>
                    <a:schemeClr val="tx1"/>
                  </a:solidFill>
                  <a:latin typeface="+mn-lt"/>
                  <a:cs typeface="Lucida Sans Unicode"/>
                  <a:sym typeface="Symbo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808999" y="3173382"/>
                <a:ext cx="6984776" cy="400110"/>
              </a:xfrm>
              <a:prstGeom prst="rect">
                <a:avLst/>
              </a:prstGeom>
              <a:blipFill rotWithShape="1">
                <a:blip r:embed="rId6"/>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3184495" y="3573492"/>
                <a:ext cx="54726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cs typeface="Lucida Sans Unicode"/>
                          <a:sym typeface="Symbol"/>
                        </a:rPr>
                        <m:t>+2</m:t>
                      </m:r>
                      <m:r>
                        <a:rPr lang="de-DE" sz="2000" b="0" i="1" smtClean="0">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b="0" i="1" smtClean="0">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e>
                      </m:d>
                      <m:r>
                        <a:rPr lang="de-DE" sz="2000" b="0" i="1" smtClean="0">
                          <a:latin typeface="Cambria Math"/>
                          <a:cs typeface="Lucida Sans Unicode"/>
                          <a:sym typeface="Symbol"/>
                        </a:rPr>
                        <m:t>+</m:t>
                      </m:r>
                      <m:r>
                        <a:rPr lang="de-DE" sz="2000" i="1">
                          <a:latin typeface="Cambria Math"/>
                          <a:cs typeface="Lucida Sans Unicode"/>
                          <a:sym typeface="Symbol"/>
                        </a:rPr>
                        <m:t>2</m:t>
                      </m:r>
                      <m:r>
                        <a:rPr lang="de-DE" sz="2000" i="1">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3</m:t>
                              </m:r>
                            </m:sub>
                          </m:sSub>
                        </m:e>
                      </m:d>
                      <m:r>
                        <a:rPr lang="de-DE" sz="2000" b="0" i="1" smtClean="0">
                          <a:latin typeface="Cambria Math"/>
                          <a:cs typeface="Lucida Sans Unicode"/>
                          <a:sym typeface="Symbol"/>
                        </a:rPr>
                        <m:t>+</m:t>
                      </m:r>
                      <m:r>
                        <a:rPr lang="de-DE" sz="2000" i="1">
                          <a:latin typeface="Cambria Math"/>
                          <a:cs typeface="Lucida Sans Unicode"/>
                          <a:sym typeface="Symbol"/>
                        </a:rPr>
                        <m:t>2</m:t>
                      </m:r>
                      <m:r>
                        <a:rPr lang="de-DE" sz="2000" i="1">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3</m:t>
                              </m:r>
                            </m:sub>
                          </m:sSub>
                        </m:e>
                      </m:d>
                    </m:oMath>
                  </m:oMathPara>
                </a14:m>
                <a:endParaRPr lang="de-DE" sz="2000" b="0" dirty="0">
                  <a:solidFill>
                    <a:schemeClr val="tx1"/>
                  </a:solidFill>
                  <a:latin typeface="+mn-lt"/>
                  <a:cs typeface="Lucida Sans Unicode"/>
                  <a:sym typeface="Symbo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3184495" y="3573492"/>
                <a:ext cx="5472608" cy="400110"/>
              </a:xfrm>
              <a:prstGeom prst="rect">
                <a:avLst/>
              </a:prstGeom>
              <a:blipFill rotWithShape="1">
                <a:blip r:embed="rId7"/>
                <a:stretch>
                  <a:fillRect b="-15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2971474" y="4132511"/>
                <a:ext cx="54726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cs typeface="Lucida Sans Unicode"/>
                          <a:sym typeface="Symbol"/>
                        </a:rPr>
                        <m:t>=</m:t>
                      </m:r>
                      <m:r>
                        <a:rPr lang="de-DE" sz="2000" b="0" i="1" smtClean="0">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b="0" i="1" smtClean="0">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1</m:t>
                              </m:r>
                            </m:sub>
                          </m:sSub>
                        </m:e>
                      </m:d>
                      <m:r>
                        <a:rPr lang="de-DE" sz="2000" b="0" i="1" smtClean="0">
                          <a:latin typeface="Cambria Math"/>
                          <a:cs typeface="Lucida Sans Unicode"/>
                          <a:sym typeface="Symbol"/>
                        </a:rPr>
                        <m:t>+</m:t>
                      </m:r>
                      <m:r>
                        <a:rPr lang="de-DE" sz="2000" i="1">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e>
                      </m:d>
                      <m:r>
                        <a:rPr lang="de-DE" sz="2000" b="0" i="1" smtClean="0">
                          <a:latin typeface="Cambria Math"/>
                          <a:cs typeface="Lucida Sans Unicode"/>
                          <a:sym typeface="Symbol"/>
                        </a:rPr>
                        <m:t>+</m:t>
                      </m:r>
                      <m:r>
                        <a:rPr lang="de-DE" sz="2000" i="1">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1</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3</m:t>
                              </m:r>
                            </m:sub>
                          </m:sSub>
                        </m:e>
                      </m:d>
                    </m:oMath>
                  </m:oMathPara>
                </a14:m>
                <a:endParaRPr lang="de-DE" sz="2000" b="0" dirty="0">
                  <a:solidFill>
                    <a:schemeClr val="tx1"/>
                  </a:solidFill>
                  <a:latin typeface="+mn-lt"/>
                  <a:cs typeface="Lucida Sans Unicode"/>
                  <a:sym typeface="Symbo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2971474" y="4132511"/>
                <a:ext cx="5472608" cy="400110"/>
              </a:xfrm>
              <a:prstGeom prst="rect">
                <a:avLst/>
              </a:prstGeom>
              <a:blipFill rotWithShape="1">
                <a:blip r:embed="rId8"/>
                <a:stretch>
                  <a:fillRect b="-15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3132609" y="4538551"/>
                <a:ext cx="54726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cs typeface="Lucida Sans Unicode"/>
                          <a:sym typeface="Symbol"/>
                        </a:rPr>
                        <m:t>+</m:t>
                      </m:r>
                      <m:r>
                        <a:rPr lang="de-DE" sz="2000" b="0" i="1" smtClean="0">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r>
                            <a:rPr lang="de-DE" sz="2000" b="0" i="1" smtClean="0">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1</m:t>
                              </m:r>
                            </m:sub>
                          </m:sSub>
                        </m:e>
                      </m:d>
                      <m:r>
                        <a:rPr lang="de-DE" sz="2000" b="0" i="1" smtClean="0">
                          <a:latin typeface="Cambria Math"/>
                          <a:cs typeface="Lucida Sans Unicode"/>
                          <a:sym typeface="Symbol"/>
                        </a:rPr>
                        <m:t>+</m:t>
                      </m:r>
                      <m:r>
                        <a:rPr lang="de-DE" sz="2000" i="1">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e>
                      </m:d>
                      <m:r>
                        <a:rPr lang="de-DE" sz="2000" b="0" i="1" smtClean="0">
                          <a:latin typeface="Cambria Math"/>
                          <a:cs typeface="Lucida Sans Unicode"/>
                          <a:sym typeface="Symbol"/>
                        </a:rPr>
                        <m:t>+</m:t>
                      </m:r>
                      <m:r>
                        <a:rPr lang="de-DE" sz="2000" i="1">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3</m:t>
                              </m:r>
                            </m:sub>
                          </m:sSub>
                        </m:e>
                      </m:d>
                    </m:oMath>
                  </m:oMathPara>
                </a14:m>
                <a:endParaRPr lang="de-DE" sz="2000" b="0" dirty="0">
                  <a:solidFill>
                    <a:schemeClr val="tx1"/>
                  </a:solidFill>
                  <a:latin typeface="+mn-lt"/>
                  <a:cs typeface="Lucida Sans Unicode"/>
                  <a:sym typeface="Symbo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3132609" y="4538551"/>
                <a:ext cx="5472608" cy="400110"/>
              </a:xfrm>
              <a:prstGeom prst="rect">
                <a:avLst/>
              </a:prstGeom>
              <a:blipFill rotWithShape="1">
                <a:blip r:embed="rId9"/>
                <a:stretch>
                  <a:fillRect b="-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3132609" y="4938661"/>
                <a:ext cx="54726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cs typeface="Lucida Sans Unicode"/>
                          <a:sym typeface="Symbol"/>
                        </a:rPr>
                        <m:t>+</m:t>
                      </m:r>
                      <m:r>
                        <a:rPr lang="de-DE" sz="2000" b="0" i="1" smtClean="0">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3</m:t>
                              </m:r>
                            </m:sub>
                          </m:sSub>
                          <m:r>
                            <a:rPr lang="de-DE" sz="2000" b="0" i="1" smtClean="0">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1</m:t>
                              </m:r>
                            </m:sub>
                          </m:sSub>
                        </m:e>
                      </m:d>
                      <m:r>
                        <a:rPr lang="de-DE" sz="2000" b="0" i="1" smtClean="0">
                          <a:latin typeface="Cambria Math"/>
                          <a:cs typeface="Lucida Sans Unicode"/>
                          <a:sym typeface="Symbol"/>
                        </a:rPr>
                        <m:t>+</m:t>
                      </m:r>
                      <m:r>
                        <a:rPr lang="de-DE" sz="2000" i="1">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3</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2</m:t>
                              </m:r>
                            </m:sub>
                          </m:sSub>
                        </m:e>
                      </m:d>
                      <m:r>
                        <a:rPr lang="de-DE" sz="2000" b="0" i="1" smtClean="0">
                          <a:latin typeface="Cambria Math"/>
                          <a:cs typeface="Lucida Sans Unicode"/>
                          <a:sym typeface="Symbol"/>
                        </a:rPr>
                        <m:t>+</m:t>
                      </m:r>
                      <m:r>
                        <a:rPr lang="de-DE" sz="2000" i="1">
                          <a:latin typeface="Cambria Math"/>
                          <a:cs typeface="Lucida Sans Unicode"/>
                          <a:sym typeface="Symbol"/>
                        </a:rPr>
                        <m:t>𝐶𝑜𝑣</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3</m:t>
                              </m:r>
                            </m:sub>
                          </m:sSub>
                          <m:r>
                            <a:rPr lang="de-DE" sz="2000" i="1">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3</m:t>
                              </m:r>
                            </m:sub>
                          </m:sSub>
                        </m:e>
                      </m:d>
                    </m:oMath>
                  </m:oMathPara>
                </a14:m>
                <a:endParaRPr lang="de-DE" sz="2000" b="0" dirty="0">
                  <a:solidFill>
                    <a:schemeClr val="tx1"/>
                  </a:solidFill>
                  <a:latin typeface="+mn-lt"/>
                  <a:cs typeface="Lucida Sans Unicode"/>
                  <a:sym typeface="Symbo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3132609" y="4938661"/>
                <a:ext cx="5472608" cy="400110"/>
              </a:xfrm>
              <a:prstGeom prst="rect">
                <a:avLst/>
              </a:prstGeom>
              <a:blipFill rotWithShape="1">
                <a:blip r:embed="rId10"/>
                <a:stretch>
                  <a:fillRect b="-15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2971474" y="5360626"/>
                <a:ext cx="2608638" cy="101970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cs typeface="Lucida Sans Unicode"/>
                          <a:sym typeface="Symbol"/>
                        </a:rPr>
                        <m:t>=</m:t>
                      </m:r>
                      <m:nary>
                        <m:naryPr>
                          <m:chr m:val="∑"/>
                          <m:ctrlPr>
                            <a:rPr lang="de-DE" sz="2000" b="0" i="1" smtClean="0">
                              <a:latin typeface="Cambria Math" panose="02040503050406030204" pitchFamily="18" charset="0"/>
                              <a:cs typeface="Lucida Sans Unicode"/>
                              <a:sym typeface="Symbol"/>
                            </a:rPr>
                          </m:ctrlPr>
                        </m:naryPr>
                        <m:sub>
                          <m:r>
                            <m:rPr>
                              <m:brk m:alnAt="23"/>
                            </m:rPr>
                            <a:rPr lang="de-DE" sz="2000" b="0" i="1" smtClean="0">
                              <a:latin typeface="Cambria Math"/>
                              <a:cs typeface="Lucida Sans Unicode"/>
                              <a:sym typeface="Symbol"/>
                            </a:rPr>
                            <m:t>𝑖</m:t>
                          </m:r>
                          <m:r>
                            <a:rPr lang="de-DE" sz="2000" b="0" i="1" smtClean="0">
                              <a:latin typeface="Cambria Math"/>
                              <a:cs typeface="Lucida Sans Unicode"/>
                              <a:sym typeface="Symbol"/>
                            </a:rPr>
                            <m:t>=1</m:t>
                          </m:r>
                        </m:sub>
                        <m:sup>
                          <m:r>
                            <a:rPr lang="de-DE" sz="2000" b="0" i="1" smtClean="0">
                              <a:latin typeface="Cambria Math"/>
                              <a:cs typeface="Lucida Sans Unicode"/>
                              <a:sym typeface="Symbol"/>
                            </a:rPr>
                            <m:t>3</m:t>
                          </m:r>
                        </m:sup>
                        <m:e>
                          <m:nary>
                            <m:naryPr>
                              <m:chr m:val="∑"/>
                              <m:ctrlPr>
                                <a:rPr lang="de-DE" sz="2000" b="0" i="1" smtClean="0">
                                  <a:latin typeface="Cambria Math" panose="02040503050406030204" pitchFamily="18" charset="0"/>
                                  <a:cs typeface="Lucida Sans Unicode"/>
                                  <a:sym typeface="Symbol"/>
                                </a:rPr>
                              </m:ctrlPr>
                            </m:naryPr>
                            <m:sub>
                              <m:r>
                                <m:rPr>
                                  <m:brk m:alnAt="23"/>
                                </m:rPr>
                                <a:rPr lang="de-DE" sz="2000" b="0" i="1" smtClean="0">
                                  <a:latin typeface="Cambria Math"/>
                                  <a:cs typeface="Lucida Sans Unicode"/>
                                  <a:sym typeface="Symbol"/>
                                </a:rPr>
                                <m:t>𝑗</m:t>
                              </m:r>
                              <m:r>
                                <a:rPr lang="de-DE" sz="2000" b="0" i="1" smtClean="0">
                                  <a:latin typeface="Cambria Math"/>
                                  <a:cs typeface="Lucida Sans Unicode"/>
                                  <a:sym typeface="Symbol"/>
                                </a:rPr>
                                <m:t>=1</m:t>
                              </m:r>
                            </m:sub>
                            <m:sup>
                              <m:r>
                                <a:rPr lang="de-DE" sz="2000" b="0" i="1" smtClean="0">
                                  <a:latin typeface="Cambria Math"/>
                                  <a:cs typeface="Lucida Sans Unicode"/>
                                  <a:sym typeface="Symbol"/>
                                </a:rPr>
                                <m:t>3</m:t>
                              </m:r>
                            </m:sup>
                            <m:e>
                              <m:r>
                                <a:rPr lang="de-DE" sz="2000" b="0" i="1" smtClean="0">
                                  <a:latin typeface="Cambria Math"/>
                                  <a:cs typeface="Lucida Sans Unicode"/>
                                  <a:sym typeface="Symbol"/>
                                </a:rPr>
                                <m:t>𝐶𝑜𝑣</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𝑖</m:t>
                                      </m:r>
                                    </m:sub>
                                  </m:sSub>
                                  <m:r>
                                    <a:rPr lang="de-DE" sz="2000" b="0" i="1" smtClean="0">
                                      <a:latin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b="0" i="1" smtClean="0">
                                          <a:latin typeface="Cambria Math"/>
                                          <a:cs typeface="Lucida Sans Unicode"/>
                                          <a:sym typeface="Symbol"/>
                                        </a:rPr>
                                        <m:t>𝑗</m:t>
                                      </m:r>
                                    </m:sub>
                                  </m:sSub>
                                </m:e>
                              </m:d>
                            </m:e>
                          </m:nary>
                        </m:e>
                      </m:nary>
                    </m:oMath>
                  </m:oMathPara>
                </a14:m>
                <a:endParaRPr lang="de-DE" sz="2000" b="0" dirty="0">
                  <a:solidFill>
                    <a:schemeClr val="tx1"/>
                  </a:solidFill>
                  <a:latin typeface="+mn-lt"/>
                  <a:cs typeface="Lucida Sans Unicode"/>
                  <a:sym typeface="Symbo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2971474" y="5360626"/>
                <a:ext cx="2608638" cy="1019703"/>
              </a:xfrm>
              <a:prstGeom prst="rect">
                <a:avLst/>
              </a:prstGeom>
              <a:blipFill rotWithShape="1">
                <a:blip r:embed="rId11"/>
                <a:stretch>
                  <a:fillRect/>
                </a:stretch>
              </a:blipFill>
            </p:spPr>
            <p:txBody>
              <a:bodyPr/>
              <a:lstStyle/>
              <a:p>
                <a:r>
                  <a:rPr lang="de-DE">
                    <a:noFill/>
                  </a:rPr>
                  <a:t> </a:t>
                </a:r>
              </a:p>
            </p:txBody>
          </p:sp>
        </mc:Fallback>
      </mc:AlternateContent>
      <p:sp>
        <p:nvSpPr>
          <p:cNvPr id="3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532</a:t>
            </a:r>
            <a:endParaRPr lang="de-DE" sz="8000" b="1" dirty="0">
              <a:solidFill>
                <a:schemeClr val="tx1"/>
              </a:solidFill>
              <a:latin typeface="+mj-lt"/>
            </a:endParaRPr>
          </a:p>
        </p:txBody>
      </p:sp>
    </p:spTree>
    <p:extLst>
      <p:ext uri="{BB962C8B-B14F-4D97-AF65-F5344CB8AC3E}">
        <p14:creationId xmlns:p14="http://schemas.microsoft.com/office/powerpoint/2010/main" val="3490333368"/>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9"/>
          <p:cNvSpPr txBox="1">
            <a:spLocks noChangeArrowheads="1"/>
          </p:cNvSpPr>
          <p:nvPr/>
        </p:nvSpPr>
        <p:spPr bwMode="auto">
          <a:xfrm>
            <a:off x="467959" y="2636912"/>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Varianz stochastischer Mittel </a:t>
            </a:r>
            <a:r>
              <a:rPr lang="de-DE" sz="2000" dirty="0">
                <a:solidFill>
                  <a:srgbClr val="0070C0"/>
                </a:solidFill>
                <a:latin typeface="+mn-lt"/>
              </a:rPr>
              <a:t>●</a:t>
            </a:r>
            <a:endParaRPr lang="de-DE" sz="2000" b="1" dirty="0">
              <a:solidFill>
                <a:srgbClr val="0070C0"/>
              </a:solidFill>
              <a:latin typeface="+mn-lt"/>
            </a:endParaRPr>
          </a:p>
        </p:txBody>
      </p:sp>
      <p:sp>
        <p:nvSpPr>
          <p:cNvPr id="8" name="Textfeld 9"/>
          <p:cNvSpPr txBox="1">
            <a:spLocks noChangeArrowheads="1"/>
          </p:cNvSpPr>
          <p:nvPr/>
        </p:nvSpPr>
        <p:spPr bwMode="auto">
          <a:xfrm>
            <a:off x="468313" y="5949280"/>
            <a:ext cx="532782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a:t>
            </a:r>
            <a:r>
              <a:rPr lang="de-DE" sz="2000" dirty="0">
                <a:solidFill>
                  <a:srgbClr val="0070C0"/>
                </a:solidFill>
                <a:latin typeface="+mn-lt"/>
              </a:rPr>
              <a:t>●  </a:t>
            </a:r>
            <a:r>
              <a:rPr lang="de-DE" sz="2000" dirty="0">
                <a:latin typeface="+mn-lt"/>
              </a:rPr>
              <a:t>(siehe folgende Folie)</a:t>
            </a:r>
            <a:endParaRPr lang="de-DE" sz="2000" b="1" dirty="0">
              <a:latin typeface="+mn-lt"/>
            </a:endParaRPr>
          </a:p>
        </p:txBody>
      </p: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533</a:t>
            </a:r>
            <a:endParaRPr lang="de-DE" sz="8000" b="1" dirty="0">
              <a:solidFill>
                <a:schemeClr val="tx1"/>
              </a:solidFill>
              <a:latin typeface="+mj-lt"/>
            </a:endParaRPr>
          </a:p>
        </p:txBody>
      </p:sp>
      <p:sp>
        <p:nvSpPr>
          <p:cNvPr id="15" name="Textfeld 14"/>
          <p:cNvSpPr txBox="1"/>
          <p:nvPr/>
        </p:nvSpPr>
        <p:spPr>
          <a:xfrm>
            <a:off x="468313" y="1155947"/>
            <a:ext cx="8136904" cy="400110"/>
          </a:xfrm>
          <a:prstGeom prst="rect">
            <a:avLst/>
          </a:prstGeom>
          <a:noFill/>
        </p:spPr>
        <p:txBody>
          <a:bodyPr wrap="square" rtlCol="0">
            <a:spAutoFit/>
          </a:bodyPr>
          <a:lstStyle/>
          <a:p>
            <a:r>
              <a:rPr lang="de-DE" sz="2000" dirty="0">
                <a:latin typeface="+mn-lt"/>
              </a:rPr>
              <a:t>&gt; Verallgemeinerung auf </a:t>
            </a:r>
            <a:r>
              <a:rPr lang="de-DE" sz="2000" i="1" dirty="0">
                <a:latin typeface="+mn-lt"/>
              </a:rPr>
              <a:t>n</a:t>
            </a:r>
            <a:r>
              <a:rPr lang="de-DE" sz="2000" dirty="0">
                <a:latin typeface="+mn-lt"/>
              </a:rPr>
              <a:t> Zufallsvariablen:</a:t>
            </a:r>
          </a:p>
        </p:txBody>
      </p:sp>
      <mc:AlternateContent xmlns:mc="http://schemas.openxmlformats.org/markup-compatibility/2006" xmlns:a14="http://schemas.microsoft.com/office/drawing/2010/main">
        <mc:Choice Requires="a14">
          <p:sp>
            <p:nvSpPr>
              <p:cNvPr id="20" name="Textfeld 19"/>
              <p:cNvSpPr txBox="1"/>
              <p:nvPr/>
            </p:nvSpPr>
            <p:spPr>
              <a:xfrm>
                <a:off x="1403648" y="1558076"/>
                <a:ext cx="4895711" cy="9674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𝑉𝑎𝑟</m:t>
                      </m:r>
                      <m:d>
                        <m:dPr>
                          <m:ctrlPr>
                            <a:rPr lang="de-DE" sz="2000" b="0" i="1" smtClean="0">
                              <a:solidFill>
                                <a:schemeClr val="tx1"/>
                              </a:solidFill>
                              <a:latin typeface="Cambria Math" panose="02040503050406030204" pitchFamily="18" charset="0"/>
                              <a:cs typeface="Lucida Sans Unicode"/>
                              <a:sym typeface="Symbol"/>
                            </a:rPr>
                          </m:ctrlPr>
                        </m:dPr>
                        <m:e>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𝑖</m:t>
                                  </m:r>
                                </m:sub>
                              </m:sSub>
                            </m:e>
                          </m:nary>
                        </m:e>
                      </m:d>
                      <m:r>
                        <a:rPr lang="de-DE" sz="2000" b="0" i="1" smtClean="0">
                          <a:solidFill>
                            <a:schemeClr val="tx1"/>
                          </a:solidFill>
                          <a:latin typeface="Cambria Math"/>
                          <a:cs typeface="Lucida Sans Unicode"/>
                          <a:sym typeface="Symbol"/>
                        </a:rPr>
                        <m:t>=</m:t>
                      </m:r>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nary>
                            <m:naryPr>
                              <m:chr m:val="∑"/>
                              <m:ctrlPr>
                                <a:rPr lang="de-DE" sz="2000" i="1" smtClean="0">
                                  <a:latin typeface="Cambria Math" panose="02040503050406030204" pitchFamily="18" charset="0"/>
                                  <a:cs typeface="Lucida Sans Unicode"/>
                                  <a:sym typeface="Symbol"/>
                                </a:rPr>
                              </m:ctrlPr>
                            </m:naryPr>
                            <m:sub>
                              <m:r>
                                <m:rPr>
                                  <m:brk m:alnAt="23"/>
                                </m:rPr>
                                <a:rPr lang="de-DE" sz="2000" b="0" i="1" smtClean="0">
                                  <a:latin typeface="Cambria Math"/>
                                  <a:cs typeface="Lucida Sans Unicode"/>
                                  <a:sym typeface="Symbol"/>
                                </a:rPr>
                                <m:t>𝑗</m:t>
                              </m:r>
                              <m:r>
                                <a:rPr lang="de-DE" sz="2000" b="0" i="1" smtClean="0">
                                  <a:latin typeface="Cambria Math"/>
                                  <a:cs typeface="Lucida Sans Unicode"/>
                                  <a:sym typeface="Symbol"/>
                                </a:rPr>
                                <m:t>=1</m:t>
                              </m:r>
                            </m:sub>
                            <m:sup>
                              <m:r>
                                <a:rPr lang="de-DE" sz="2000" b="0" i="1" smtClean="0">
                                  <a:latin typeface="Cambria Math"/>
                                  <a:cs typeface="Lucida Sans Unicode"/>
                                  <a:sym typeface="Symbol"/>
                                </a:rPr>
                                <m:t>𝑛</m:t>
                              </m:r>
                            </m:sup>
                            <m:e>
                              <m:r>
                                <a:rPr lang="de-DE" sz="2000" b="0" i="1" smtClean="0">
                                  <a:latin typeface="Cambria Math"/>
                                  <a:cs typeface="Lucida Sans Unicode"/>
                                  <a:sym typeface="Symbol"/>
                                </a:rPr>
                                <m:t>𝐶𝑜𝑣</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𝑖</m:t>
                                      </m:r>
                                    </m:sub>
                                  </m:sSub>
                                  <m:r>
                                    <a:rPr lang="de-DE" sz="2000" b="0" i="1" smtClean="0">
                                      <a:latin typeface="Cambria Math"/>
                                      <a:cs typeface="Lucida Sans Unicode"/>
                                      <a:sym typeface="Symbol"/>
                                    </a:rPr>
                                    <m:t>,</m:t>
                                  </m:r>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𝑗</m:t>
                                      </m:r>
                                    </m:sub>
                                  </m:sSub>
                                </m:e>
                              </m:d>
                            </m:e>
                          </m:nary>
                        </m:e>
                      </m:nary>
                    </m:oMath>
                  </m:oMathPara>
                </a14:m>
                <a:endParaRPr lang="de-DE" sz="2000" b="0" dirty="0">
                  <a:solidFill>
                    <a:schemeClr val="tx1"/>
                  </a:solidFill>
                  <a:latin typeface="+mn-lt"/>
                  <a:cs typeface="Lucida Sans Unicode"/>
                  <a:sym typeface="Symbo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403648" y="1558076"/>
                <a:ext cx="4895711" cy="967444"/>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407610" y="3037022"/>
                <a:ext cx="4895711" cy="9674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𝑉𝑎𝑟</m:t>
                      </m:r>
                      <m:d>
                        <m:dPr>
                          <m:ctrlPr>
                            <a:rPr lang="de-DE" sz="2000" b="0" i="1" smtClean="0">
                              <a:solidFill>
                                <a:schemeClr val="tx1"/>
                              </a:solidFill>
                              <a:latin typeface="Cambria Math" panose="02040503050406030204" pitchFamily="18" charset="0"/>
                              <a:cs typeface="Lucida Sans Unicode"/>
                              <a:sym typeface="Symbol"/>
                            </a:rPr>
                          </m:ctrlPr>
                        </m:dPr>
                        <m:e>
                          <m:f>
                            <m:fPr>
                              <m:ctrlPr>
                                <a:rPr lang="de-DE" sz="2000" b="0" i="1" smtClean="0">
                                  <a:solidFill>
                                    <a:schemeClr val="tx1"/>
                                  </a:solidFill>
                                  <a:latin typeface="Cambria Math" panose="02040503050406030204" pitchFamily="18" charset="0"/>
                                  <a:cs typeface="Lucida Sans Unicode"/>
                                  <a:sym typeface="Symbol"/>
                                </a:rPr>
                              </m:ctrlPr>
                            </m:fPr>
                            <m:num>
                              <m:r>
                                <a:rPr lang="de-DE" sz="2000" b="0" i="1" smtClean="0">
                                  <a:solidFill>
                                    <a:schemeClr val="tx1"/>
                                  </a:solidFill>
                                  <a:latin typeface="Cambria Math"/>
                                  <a:cs typeface="Lucida Sans Unicode"/>
                                  <a:sym typeface="Symbol"/>
                                </a:rPr>
                                <m:t>1</m:t>
                              </m:r>
                            </m:num>
                            <m:den>
                              <m:r>
                                <a:rPr lang="de-DE" sz="2000" b="0" i="1" smtClean="0">
                                  <a:solidFill>
                                    <a:schemeClr val="tx1"/>
                                  </a:solidFill>
                                  <a:latin typeface="Cambria Math"/>
                                  <a:cs typeface="Lucida Sans Unicode"/>
                                  <a:sym typeface="Symbol"/>
                                </a:rPr>
                                <m:t>𝑛</m:t>
                              </m:r>
                            </m:den>
                          </m:f>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𝑖</m:t>
                                  </m:r>
                                </m:sub>
                              </m:sSub>
                            </m:e>
                          </m:nary>
                        </m:e>
                      </m:d>
                      <m:r>
                        <a:rPr lang="de-DE" sz="2000" b="0" i="1" smtClean="0">
                          <a:solidFill>
                            <a:schemeClr val="tx1"/>
                          </a:solidFill>
                          <a:latin typeface="Cambria Math"/>
                          <a:cs typeface="Lucida Sans Unicode"/>
                          <a:sym typeface="Symbol"/>
                        </a:rPr>
                        <m:t>=</m:t>
                      </m:r>
                      <m:f>
                        <m:fPr>
                          <m:ctrlPr>
                            <a:rPr lang="de-DE" sz="2000" b="0" i="1" smtClean="0">
                              <a:solidFill>
                                <a:schemeClr val="tx1"/>
                              </a:solidFill>
                              <a:latin typeface="Cambria Math" panose="02040503050406030204" pitchFamily="18" charset="0"/>
                              <a:cs typeface="Lucida Sans Unicode"/>
                              <a:sym typeface="Symbol"/>
                            </a:rPr>
                          </m:ctrlPr>
                        </m:fPr>
                        <m:num>
                          <m:r>
                            <a:rPr lang="de-DE" sz="2000" b="0" i="1" smtClean="0">
                              <a:solidFill>
                                <a:schemeClr val="tx1"/>
                              </a:solidFill>
                              <a:latin typeface="Cambria Math"/>
                              <a:cs typeface="Lucida Sans Unicode"/>
                              <a:sym typeface="Symbol"/>
                            </a:rPr>
                            <m:t>1</m:t>
                          </m:r>
                        </m:num>
                        <m:den>
                          <m:sSup>
                            <m:sSupPr>
                              <m:ctrlPr>
                                <a:rPr lang="de-DE" sz="2000" b="0" i="1" smtClean="0">
                                  <a:solidFill>
                                    <a:schemeClr val="tx1"/>
                                  </a:solidFill>
                                  <a:latin typeface="Cambria Math" panose="02040503050406030204" pitchFamily="18" charset="0"/>
                                  <a:cs typeface="Lucida Sans Unicode"/>
                                  <a:sym typeface="Symbol"/>
                                </a:rPr>
                              </m:ctrlPr>
                            </m:sSupPr>
                            <m:e>
                              <m:r>
                                <a:rPr lang="de-DE" sz="2000" b="0" i="1" smtClean="0">
                                  <a:solidFill>
                                    <a:schemeClr val="tx1"/>
                                  </a:solidFill>
                                  <a:latin typeface="Cambria Math"/>
                                  <a:cs typeface="Lucida Sans Unicode"/>
                                  <a:sym typeface="Symbol"/>
                                </a:rPr>
                                <m:t>𝑛</m:t>
                              </m:r>
                            </m:e>
                            <m:sup>
                              <m:r>
                                <a:rPr lang="de-DE" sz="2000" b="0" i="1" smtClean="0">
                                  <a:solidFill>
                                    <a:schemeClr val="tx1"/>
                                  </a:solidFill>
                                  <a:latin typeface="Cambria Math"/>
                                  <a:cs typeface="Lucida Sans Unicode"/>
                                  <a:sym typeface="Symbol"/>
                                </a:rPr>
                                <m:t>2</m:t>
                              </m:r>
                            </m:sup>
                          </m:sSup>
                        </m:den>
                      </m:f>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nary>
                            <m:naryPr>
                              <m:chr m:val="∑"/>
                              <m:ctrlPr>
                                <a:rPr lang="de-DE" sz="2000" i="1" smtClean="0">
                                  <a:latin typeface="Cambria Math" panose="02040503050406030204" pitchFamily="18" charset="0"/>
                                  <a:cs typeface="Lucida Sans Unicode"/>
                                  <a:sym typeface="Symbol"/>
                                </a:rPr>
                              </m:ctrlPr>
                            </m:naryPr>
                            <m:sub>
                              <m:r>
                                <m:rPr>
                                  <m:brk m:alnAt="23"/>
                                </m:rPr>
                                <a:rPr lang="de-DE" sz="2000" b="0" i="1" smtClean="0">
                                  <a:latin typeface="Cambria Math"/>
                                  <a:cs typeface="Lucida Sans Unicode"/>
                                  <a:sym typeface="Symbol"/>
                                </a:rPr>
                                <m:t>𝑗</m:t>
                              </m:r>
                              <m:r>
                                <a:rPr lang="de-DE" sz="2000" b="0" i="1" smtClean="0">
                                  <a:latin typeface="Cambria Math"/>
                                  <a:cs typeface="Lucida Sans Unicode"/>
                                  <a:sym typeface="Symbol"/>
                                </a:rPr>
                                <m:t>=1</m:t>
                              </m:r>
                            </m:sub>
                            <m:sup>
                              <m:r>
                                <a:rPr lang="de-DE" sz="2000" b="0" i="1" smtClean="0">
                                  <a:latin typeface="Cambria Math"/>
                                  <a:cs typeface="Lucida Sans Unicode"/>
                                  <a:sym typeface="Symbol"/>
                                </a:rPr>
                                <m:t>𝑛</m:t>
                              </m:r>
                            </m:sup>
                            <m:e>
                              <m:r>
                                <a:rPr lang="de-DE" sz="2000" b="0" i="1" smtClean="0">
                                  <a:latin typeface="Cambria Math"/>
                                  <a:cs typeface="Lucida Sans Unicode"/>
                                  <a:sym typeface="Symbol"/>
                                </a:rPr>
                                <m:t>𝐶𝑜𝑣</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𝑖</m:t>
                                      </m:r>
                                    </m:sub>
                                  </m:sSub>
                                  <m:r>
                                    <a:rPr lang="de-DE" sz="2000" b="0" i="1" smtClean="0">
                                      <a:latin typeface="Cambria Math"/>
                                      <a:cs typeface="Lucida Sans Unicode"/>
                                      <a:sym typeface="Symbol"/>
                                    </a:rPr>
                                    <m:t>,</m:t>
                                  </m:r>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𝑗</m:t>
                                      </m:r>
                                    </m:sub>
                                  </m:sSub>
                                </m:e>
                              </m:d>
                            </m:e>
                          </m:nary>
                        </m:e>
                      </m:nary>
                    </m:oMath>
                  </m:oMathPara>
                </a14:m>
                <a:endParaRPr lang="de-DE" sz="2000" b="0" dirty="0">
                  <a:solidFill>
                    <a:schemeClr val="tx1"/>
                  </a:solidFill>
                  <a:latin typeface="+mn-lt"/>
                  <a:cs typeface="Lucida Sans Unicode"/>
                  <a:sym typeface="Symbo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407610" y="3037022"/>
                <a:ext cx="4895711" cy="967444"/>
              </a:xfrm>
              <a:prstGeom prst="rect">
                <a:avLst/>
              </a:prstGeom>
              <a:blipFill rotWithShape="1">
                <a:blip r:embed="rId4"/>
                <a:stretch>
                  <a:fillRect/>
                </a:stretch>
              </a:blipFill>
            </p:spPr>
            <p:txBody>
              <a:bodyPr/>
              <a:lstStyle/>
              <a:p>
                <a:r>
                  <a:rPr lang="de-DE">
                    <a:noFill/>
                  </a:rPr>
                  <a:t> </a:t>
                </a:r>
              </a:p>
            </p:txBody>
          </p:sp>
        </mc:Fallback>
      </mc:AlternateContent>
      <p:sp>
        <p:nvSpPr>
          <p:cNvPr id="24" name="Textfeld 23"/>
          <p:cNvSpPr txBox="1"/>
          <p:nvPr/>
        </p:nvSpPr>
        <p:spPr>
          <a:xfrm>
            <a:off x="740790" y="4196632"/>
            <a:ext cx="8136904" cy="400110"/>
          </a:xfrm>
          <a:prstGeom prst="rect">
            <a:avLst/>
          </a:prstGeom>
          <a:noFill/>
        </p:spPr>
        <p:txBody>
          <a:bodyPr wrap="square" rtlCol="0">
            <a:spAutoFit/>
          </a:bodyPr>
          <a:lstStyle/>
          <a:p>
            <a:r>
              <a:rPr lang="de-DE" sz="2000" dirty="0">
                <a:latin typeface="+mn-lt"/>
              </a:rPr>
              <a:t>Bei </a:t>
            </a:r>
            <a:r>
              <a:rPr lang="de-DE" sz="2000" dirty="0" err="1">
                <a:latin typeface="+mn-lt"/>
              </a:rPr>
              <a:t>Unkorreliertheit</a:t>
            </a:r>
            <a:r>
              <a:rPr lang="de-DE" sz="2000" dirty="0">
                <a:latin typeface="+mn-lt"/>
              </a:rPr>
              <a:t> und identischen Varianzen folgt:</a:t>
            </a:r>
          </a:p>
        </p:txBody>
      </p:sp>
      <mc:AlternateContent xmlns:mc="http://schemas.openxmlformats.org/markup-compatibility/2006" xmlns:a14="http://schemas.microsoft.com/office/drawing/2010/main">
        <mc:Choice Requires="a14">
          <p:sp>
            <p:nvSpPr>
              <p:cNvPr id="27" name="Textfeld 26"/>
              <p:cNvSpPr txBox="1"/>
              <p:nvPr/>
            </p:nvSpPr>
            <p:spPr>
              <a:xfrm>
                <a:off x="1414356" y="4725144"/>
                <a:ext cx="4895711"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𝑉𝑎𝑟</m:t>
                      </m:r>
                      <m:d>
                        <m:dPr>
                          <m:ctrlPr>
                            <a:rPr lang="de-DE" sz="2000" b="0" i="1" smtClean="0">
                              <a:solidFill>
                                <a:schemeClr val="tx1"/>
                              </a:solidFill>
                              <a:latin typeface="Cambria Math" panose="02040503050406030204" pitchFamily="18" charset="0"/>
                              <a:cs typeface="Lucida Sans Unicode"/>
                              <a:sym typeface="Symbol"/>
                            </a:rPr>
                          </m:ctrlPr>
                        </m:dPr>
                        <m:e>
                          <m:f>
                            <m:fPr>
                              <m:ctrlPr>
                                <a:rPr lang="de-DE" sz="2000" b="0" i="1" smtClean="0">
                                  <a:solidFill>
                                    <a:schemeClr val="tx1"/>
                                  </a:solidFill>
                                  <a:latin typeface="Cambria Math" panose="02040503050406030204" pitchFamily="18" charset="0"/>
                                  <a:cs typeface="Lucida Sans Unicode"/>
                                  <a:sym typeface="Symbol"/>
                                </a:rPr>
                              </m:ctrlPr>
                            </m:fPr>
                            <m:num>
                              <m:r>
                                <a:rPr lang="de-DE" sz="2000" b="0" i="1" smtClean="0">
                                  <a:solidFill>
                                    <a:schemeClr val="tx1"/>
                                  </a:solidFill>
                                  <a:latin typeface="Cambria Math"/>
                                  <a:cs typeface="Lucida Sans Unicode"/>
                                  <a:sym typeface="Symbol"/>
                                </a:rPr>
                                <m:t>1</m:t>
                              </m:r>
                            </m:num>
                            <m:den>
                              <m:r>
                                <a:rPr lang="de-DE" sz="2000" b="0" i="1" smtClean="0">
                                  <a:solidFill>
                                    <a:schemeClr val="tx1"/>
                                  </a:solidFill>
                                  <a:latin typeface="Cambria Math"/>
                                  <a:cs typeface="Lucida Sans Unicode"/>
                                  <a:sym typeface="Symbol"/>
                                </a:rPr>
                                <m:t>𝑛</m:t>
                              </m:r>
                            </m:den>
                          </m:f>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𝑋</m:t>
                                  </m:r>
                                </m:e>
                                <m:sub>
                                  <m:r>
                                    <a:rPr lang="de-DE" sz="2000" i="1">
                                      <a:latin typeface="Cambria Math"/>
                                      <a:cs typeface="Lucida Sans Unicode"/>
                                      <a:sym typeface="Symbol"/>
                                    </a:rPr>
                                    <m:t>𝑖</m:t>
                                  </m:r>
                                </m:sub>
                              </m:sSub>
                            </m:e>
                          </m:nary>
                        </m:e>
                      </m:d>
                      <m:r>
                        <a:rPr lang="de-DE" sz="2000" b="0" i="1" smtClean="0">
                          <a:solidFill>
                            <a:schemeClr val="tx1"/>
                          </a:solidFill>
                          <a:latin typeface="Cambria Math"/>
                          <a:cs typeface="Lucida Sans Unicode"/>
                          <a:sym typeface="Symbol"/>
                        </a:rPr>
                        <m:t>=</m:t>
                      </m:r>
                      <m:f>
                        <m:fPr>
                          <m:ctrlPr>
                            <a:rPr lang="de-DE" sz="2000" b="0" i="1" smtClean="0">
                              <a:solidFill>
                                <a:schemeClr val="tx1"/>
                              </a:solidFill>
                              <a:latin typeface="Cambria Math" panose="02040503050406030204" pitchFamily="18" charset="0"/>
                              <a:cs typeface="Lucida Sans Unicode"/>
                              <a:sym typeface="Symbol"/>
                            </a:rPr>
                          </m:ctrlPr>
                        </m:fPr>
                        <m:num>
                          <m:r>
                            <a:rPr lang="de-DE" sz="2000" b="0" i="1" smtClean="0">
                              <a:solidFill>
                                <a:schemeClr val="tx1"/>
                              </a:solidFill>
                              <a:latin typeface="Cambria Math"/>
                              <a:cs typeface="Lucida Sans Unicode"/>
                              <a:sym typeface="Symbol"/>
                            </a:rPr>
                            <m:t>1</m:t>
                          </m:r>
                        </m:num>
                        <m:den>
                          <m:sSup>
                            <m:sSupPr>
                              <m:ctrlPr>
                                <a:rPr lang="de-DE" sz="2000" b="0" i="1" smtClean="0">
                                  <a:solidFill>
                                    <a:schemeClr val="tx1"/>
                                  </a:solidFill>
                                  <a:latin typeface="Cambria Math" panose="02040503050406030204" pitchFamily="18" charset="0"/>
                                  <a:cs typeface="Lucida Sans Unicode"/>
                                  <a:sym typeface="Symbol"/>
                                </a:rPr>
                              </m:ctrlPr>
                            </m:sSupPr>
                            <m:e>
                              <m:r>
                                <a:rPr lang="de-DE" sz="2000" b="0" i="1" smtClean="0">
                                  <a:solidFill>
                                    <a:schemeClr val="tx1"/>
                                  </a:solidFill>
                                  <a:latin typeface="Cambria Math"/>
                                  <a:cs typeface="Lucida Sans Unicode"/>
                                  <a:sym typeface="Symbol"/>
                                </a:rPr>
                                <m:t>𝑛</m:t>
                              </m:r>
                            </m:e>
                            <m:sup>
                              <m:r>
                                <a:rPr lang="de-DE" sz="2000" b="0" i="1" smtClean="0">
                                  <a:solidFill>
                                    <a:schemeClr val="tx1"/>
                                  </a:solidFill>
                                  <a:latin typeface="Cambria Math"/>
                                  <a:cs typeface="Lucida Sans Unicode"/>
                                  <a:sym typeface="Symbol"/>
                                </a:rPr>
                                <m:t>2</m:t>
                              </m:r>
                            </m:sup>
                          </m:sSup>
                        </m:den>
                      </m:f>
                      <m:nary>
                        <m:naryPr>
                          <m:chr m:val="∑"/>
                          <m:ctrlPr>
                            <a:rPr lang="de-DE" sz="2000" i="1">
                              <a:latin typeface="Cambria Math" panose="02040503050406030204" pitchFamily="18" charset="0"/>
                              <a:cs typeface="Lucida Sans Unicode"/>
                              <a:sym typeface="Symbol"/>
                            </a:rPr>
                          </m:ctrlPr>
                        </m:naryPr>
                        <m:sub>
                          <m:r>
                            <m:rPr>
                              <m:brk m:alnAt="23"/>
                            </m:rPr>
                            <a:rPr lang="de-DE" sz="2000" i="1">
                              <a:latin typeface="Cambria Math"/>
                              <a:cs typeface="Lucida Sans Unicode"/>
                              <a:sym typeface="Symbol"/>
                            </a:rPr>
                            <m:t>𝑖</m:t>
                          </m:r>
                          <m:r>
                            <a:rPr lang="de-DE" sz="2000" i="1">
                              <a:latin typeface="Cambria Math"/>
                              <a:cs typeface="Lucida Sans Unicode"/>
                              <a:sym typeface="Symbol"/>
                            </a:rPr>
                            <m:t>=1</m:t>
                          </m:r>
                        </m:sub>
                        <m:sup>
                          <m:r>
                            <a:rPr lang="de-DE" sz="2000" i="1">
                              <a:latin typeface="Cambria Math"/>
                              <a:cs typeface="Lucida Sans Unicode"/>
                              <a:sym typeface="Symbol"/>
                            </a:rPr>
                            <m:t>𝑛</m:t>
                          </m:r>
                        </m:sup>
                        <m:e>
                          <m:sSup>
                            <m:sSupPr>
                              <m:ctrlPr>
                                <a:rPr lang="de-DE" sz="2000" i="1" smtClean="0">
                                  <a:latin typeface="Cambria Math" panose="02040503050406030204" pitchFamily="18" charset="0"/>
                                  <a:cs typeface="Lucida Sans Unicode"/>
                                  <a:sym typeface="Symbol"/>
                                </a:rPr>
                              </m:ctrlPr>
                            </m:sSupPr>
                            <m:e>
                              <m:r>
                                <a:rPr lang="de-DE" sz="2000" i="1" smtClean="0">
                                  <a:latin typeface="Cambria Math"/>
                                  <a:ea typeface="Cambria Math"/>
                                  <a:cs typeface="Lucida Sans Unicode"/>
                                  <a:sym typeface="Symbol"/>
                                </a:rPr>
                                <m:t>𝜎</m:t>
                              </m:r>
                            </m:e>
                            <m:sup>
                              <m:r>
                                <a:rPr lang="de-DE" sz="2000" b="0" i="1" smtClean="0">
                                  <a:latin typeface="Cambria Math"/>
                                  <a:cs typeface="Lucida Sans Unicode"/>
                                  <a:sym typeface="Symbol"/>
                                </a:rPr>
                                <m:t>2</m:t>
                              </m:r>
                            </m:sup>
                          </m:sSup>
                        </m:e>
                      </m:nary>
                      <m:r>
                        <a:rPr lang="de-DE" sz="2000" b="0" i="1" smtClean="0">
                          <a:latin typeface="Cambria Math"/>
                          <a:cs typeface="Lucida Sans Unicode"/>
                          <a:sym typeface="Symbol"/>
                        </a:rPr>
                        <m:t>=</m:t>
                      </m:r>
                      <m:f>
                        <m:fPr>
                          <m:ctrlPr>
                            <a:rPr lang="de-DE" sz="2000" b="0" i="1" smtClean="0">
                              <a:latin typeface="Cambria Math" panose="02040503050406030204" pitchFamily="18" charset="0"/>
                              <a:cs typeface="Lucida Sans Unicode"/>
                              <a:sym typeface="Symbol"/>
                            </a:rPr>
                          </m:ctrlPr>
                        </m:fPr>
                        <m:num>
                          <m:sSup>
                            <m:sSupPr>
                              <m:ctrlPr>
                                <a:rPr lang="de-DE" sz="2000" i="1">
                                  <a:latin typeface="Cambria Math" panose="02040503050406030204" pitchFamily="18" charset="0"/>
                                  <a:cs typeface="Lucida Sans Unicode"/>
                                  <a:sym typeface="Symbol"/>
                                </a:rPr>
                              </m:ctrlPr>
                            </m:sSupPr>
                            <m:e>
                              <m:r>
                                <a:rPr lang="de-DE" sz="2000" i="1">
                                  <a:latin typeface="Cambria Math"/>
                                  <a:ea typeface="Cambria Math"/>
                                  <a:cs typeface="Lucida Sans Unicode"/>
                                  <a:sym typeface="Symbol"/>
                                </a:rPr>
                                <m:t>𝜎</m:t>
                              </m:r>
                            </m:e>
                            <m:sup>
                              <m:r>
                                <a:rPr lang="de-DE" sz="2000" i="1">
                                  <a:latin typeface="Cambria Math"/>
                                  <a:cs typeface="Lucida Sans Unicode"/>
                                  <a:sym typeface="Symbol"/>
                                </a:rPr>
                                <m:t>2</m:t>
                              </m:r>
                            </m:sup>
                          </m:sSup>
                        </m:num>
                        <m:den>
                          <m:r>
                            <a:rPr lang="de-DE" sz="2000" b="0" i="1" smtClean="0">
                              <a:latin typeface="Cambria Math"/>
                              <a:cs typeface="Lucida Sans Unicode"/>
                              <a:sym typeface="Symbol"/>
                            </a:rPr>
                            <m:t>𝑛</m:t>
                          </m:r>
                        </m:den>
                      </m:f>
                    </m:oMath>
                  </m:oMathPara>
                </a14:m>
                <a:endParaRPr lang="de-DE" sz="2000" b="0" dirty="0">
                  <a:solidFill>
                    <a:schemeClr val="tx1"/>
                  </a:solidFill>
                  <a:latin typeface="+mn-lt"/>
                  <a:cs typeface="Lucida Sans Unicode"/>
                  <a:sym typeface="Symbo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414356" y="4725144"/>
                <a:ext cx="4895711" cy="932628"/>
              </a:xfrm>
              <a:prstGeom prst="rect">
                <a:avLst/>
              </a:prstGeom>
              <a:blipFill rotWithShape="1">
                <a:blip r:embed="rId5"/>
                <a:stretch>
                  <a:fillRect/>
                </a:stretch>
              </a:blipFill>
            </p:spPr>
            <p:txBody>
              <a:bodyPr/>
              <a:lstStyle/>
              <a:p>
                <a:r>
                  <a:rPr lang="de-DE">
                    <a:noFill/>
                  </a:rPr>
                  <a:t> </a:t>
                </a:r>
              </a:p>
            </p:txBody>
          </p:sp>
        </mc:Fallback>
      </mc:AlternateContent>
      <p:sp>
        <p:nvSpPr>
          <p:cNvPr id="28" name="Textfeld 27"/>
          <p:cNvSpPr txBox="1"/>
          <p:nvPr/>
        </p:nvSpPr>
        <p:spPr>
          <a:xfrm>
            <a:off x="5903639" y="3037022"/>
            <a:ext cx="2701577" cy="830997"/>
          </a:xfrm>
          <a:prstGeom prst="rect">
            <a:avLst/>
          </a:prstGeom>
          <a:noFill/>
        </p:spPr>
        <p:txBody>
          <a:bodyPr wrap="square" rtlCol="0">
            <a:spAutoFit/>
          </a:bodyPr>
          <a:lstStyle/>
          <a:p>
            <a:r>
              <a:rPr lang="de-DE" sz="1600" dirty="0">
                <a:latin typeface="+mn-lt"/>
              </a:rPr>
              <a:t>Die Varianz der Summe ist gleich der Summe aller wechselseitigen Kovarianzen</a:t>
            </a:r>
          </a:p>
        </p:txBody>
      </p:sp>
    </p:spTree>
    <p:extLst>
      <p:ext uri="{BB962C8B-B14F-4D97-AF65-F5344CB8AC3E}">
        <p14:creationId xmlns:p14="http://schemas.microsoft.com/office/powerpoint/2010/main" val="1162001501"/>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57200" y="914842"/>
            <a:ext cx="7139136" cy="5723849"/>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534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927521375"/>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036268"/>
            <a:ext cx="604955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Verteilungen unter bestimmten Ausgangsverteilungen</a:t>
            </a:r>
          </a:p>
        </p:txBody>
      </p:sp>
      <p:sp>
        <p:nvSpPr>
          <p:cNvPr id="7" name="Textfeld 6"/>
          <p:cNvSpPr txBox="1">
            <a:spLocks noChangeArrowheads="1"/>
          </p:cNvSpPr>
          <p:nvPr/>
        </p:nvSpPr>
        <p:spPr bwMode="auto">
          <a:xfrm>
            <a:off x="468313" y="1628800"/>
            <a:ext cx="32395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Allgemeines  </a:t>
            </a:r>
            <a:r>
              <a:rPr lang="de-DE" sz="2000" dirty="0">
                <a:solidFill>
                  <a:srgbClr val="0070C0"/>
                </a:solidFill>
                <a:latin typeface="+mn-lt"/>
              </a:rPr>
              <a:t>●</a:t>
            </a:r>
            <a:endParaRPr lang="de-DE" sz="2000" b="1" dirty="0">
              <a:solidFill>
                <a:srgbClr val="0070C0"/>
              </a:solidFill>
              <a:latin typeface="+mn-lt"/>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535</a:t>
            </a:r>
            <a:endParaRPr lang="de-DE" sz="8000" b="1" dirty="0">
              <a:solidFill>
                <a:schemeClr val="tx1"/>
              </a:solidFill>
              <a:latin typeface="+mj-lt"/>
            </a:endParaRPr>
          </a:p>
        </p:txBody>
      </p:sp>
      <p:sp>
        <p:nvSpPr>
          <p:cNvPr id="14" name="Textfeld 13"/>
          <p:cNvSpPr txBox="1"/>
          <p:nvPr/>
        </p:nvSpPr>
        <p:spPr>
          <a:xfrm>
            <a:off x="466666" y="2028910"/>
            <a:ext cx="8136904" cy="1015663"/>
          </a:xfrm>
          <a:prstGeom prst="rect">
            <a:avLst/>
          </a:prstGeom>
          <a:noFill/>
        </p:spPr>
        <p:txBody>
          <a:bodyPr wrap="square" rtlCol="0">
            <a:spAutoFit/>
          </a:bodyPr>
          <a:lstStyle/>
          <a:p>
            <a:r>
              <a:rPr lang="de-DE" sz="2000" dirty="0">
                <a:latin typeface="+mn-lt"/>
              </a:rPr>
              <a:t>Sofern die Dichte oder Verteilungsfunktion der stochastischen Summe vor- </a:t>
            </a:r>
          </a:p>
          <a:p>
            <a:r>
              <a:rPr lang="de-DE" sz="2000" dirty="0">
                <a:latin typeface="+mn-lt"/>
              </a:rPr>
              <a:t>liegt, lässt sich daraus die Verteilungsfunktion bzw. Dichte des stochastischen</a:t>
            </a:r>
          </a:p>
          <a:p>
            <a:r>
              <a:rPr lang="de-DE" sz="2000" dirty="0">
                <a:latin typeface="+mn-lt"/>
              </a:rPr>
              <a:t>Mittels ableiten:</a:t>
            </a:r>
          </a:p>
        </p:txBody>
      </p:sp>
      <p:sp>
        <p:nvSpPr>
          <p:cNvPr id="24" name="Rechteck 2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2" name="Textfeld 21"/>
              <p:cNvSpPr txBox="1"/>
              <p:nvPr/>
            </p:nvSpPr>
            <p:spPr>
              <a:xfrm>
                <a:off x="1167595" y="3044573"/>
                <a:ext cx="6572757" cy="7838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𝐹</m:t>
                          </m:r>
                        </m:e>
                        <m:sub>
                          <m:sSub>
                            <m:sSubPr>
                              <m:ctrlPr>
                                <a:rPr lang="de-DE" sz="2000" b="0" i="1" smtClean="0">
                                  <a:solidFill>
                                    <a:schemeClr val="tx1"/>
                                  </a:solidFill>
                                  <a:latin typeface="Cambria Math" panose="02040503050406030204" pitchFamily="18" charset="0"/>
                                  <a:cs typeface="Lucida Sans Unicode"/>
                                  <a:sym typeface="Symbol"/>
                                </a:rPr>
                              </m:ctrlPr>
                            </m:sSubPr>
                            <m:e>
                              <m:acc>
                                <m:accPr>
                                  <m:chr m:val="̅"/>
                                  <m:ctrlPr>
                                    <a:rPr lang="de-DE" sz="2000" b="0" i="1" smtClean="0">
                                      <a:solidFill>
                                        <a:schemeClr val="tx1"/>
                                      </a:solidFill>
                                      <a:latin typeface="Cambria Math" panose="02040503050406030204" pitchFamily="18" charset="0"/>
                                      <a:cs typeface="Lucida Sans Unicode"/>
                                      <a:sym typeface="Symbol"/>
                                    </a:rPr>
                                  </m:ctrlPr>
                                </m:accPr>
                                <m:e>
                                  <m:r>
                                    <a:rPr lang="de-DE" sz="2000" b="0" i="1" smtClean="0">
                                      <a:solidFill>
                                        <a:schemeClr val="tx1"/>
                                      </a:solidFill>
                                      <a:latin typeface="Cambria Math"/>
                                      <a:cs typeface="Lucida Sans Unicode"/>
                                      <a:sym typeface="Symbol"/>
                                    </a:rPr>
                                    <m:t>𝑋</m:t>
                                  </m:r>
                                </m:e>
                              </m:acc>
                            </m:e>
                            <m:sub>
                              <m:r>
                                <a:rPr lang="de-DE" sz="2000" b="0" i="1" smtClean="0">
                                  <a:solidFill>
                                    <a:schemeClr val="tx1"/>
                                  </a:solidFill>
                                  <a:latin typeface="Cambria Math"/>
                                  <a:cs typeface="Lucida Sans Unicode"/>
                                  <a:sym typeface="Symbol"/>
                                </a:rPr>
                                <m:t>𝑛</m:t>
                              </m:r>
                            </m:sub>
                          </m:sSub>
                        </m:sub>
                      </m:sSub>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𝑥</m:t>
                          </m:r>
                        </m:e>
                      </m:d>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𝑃</m:t>
                      </m:r>
                      <m:d>
                        <m:dPr>
                          <m:ctrlPr>
                            <a:rPr lang="de-DE" sz="2000" b="0" i="1" smtClean="0">
                              <a:solidFill>
                                <a:schemeClr val="tx1"/>
                              </a:solidFill>
                              <a:latin typeface="Cambria Math" panose="02040503050406030204" pitchFamily="18" charset="0"/>
                              <a:cs typeface="Lucida Sans Unicode"/>
                              <a:sym typeface="Symbol"/>
                            </a:rPr>
                          </m:ctrlPr>
                        </m:dPr>
                        <m:e>
                          <m:f>
                            <m:fPr>
                              <m:ctrlPr>
                                <a:rPr lang="de-DE" sz="2000" b="0" i="1" smtClean="0">
                                  <a:solidFill>
                                    <a:schemeClr val="tx1"/>
                                  </a:solidFill>
                                  <a:latin typeface="Cambria Math" panose="02040503050406030204" pitchFamily="18" charset="0"/>
                                  <a:cs typeface="Lucida Sans Unicode"/>
                                  <a:sym typeface="Symbol"/>
                                </a:rPr>
                              </m:ctrlPr>
                            </m:fPr>
                            <m:num>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𝑆</m:t>
                                  </m:r>
                                </m:e>
                                <m:sub>
                                  <m:r>
                                    <a:rPr lang="de-DE" sz="2000" b="0" i="1" smtClean="0">
                                      <a:solidFill>
                                        <a:schemeClr val="tx1"/>
                                      </a:solidFill>
                                      <a:latin typeface="Cambria Math"/>
                                      <a:cs typeface="Lucida Sans Unicode"/>
                                      <a:sym typeface="Symbol"/>
                                    </a:rPr>
                                    <m:t>𝑛</m:t>
                                  </m:r>
                                </m:sub>
                              </m:sSub>
                            </m:num>
                            <m:den>
                              <m:r>
                                <a:rPr lang="de-DE" sz="2000" b="0" i="1" smtClean="0">
                                  <a:solidFill>
                                    <a:schemeClr val="tx1"/>
                                  </a:solidFill>
                                  <a:latin typeface="Cambria Math"/>
                                  <a:cs typeface="Lucida Sans Unicode"/>
                                  <a:sym typeface="Symbol"/>
                                </a:rPr>
                                <m:t>𝑛</m:t>
                              </m:r>
                            </m:den>
                          </m:f>
                          <m:r>
                            <a:rPr lang="de-DE" sz="2000" b="0" i="1" smtClean="0">
                              <a:solidFill>
                                <a:schemeClr val="tx1"/>
                              </a:solidFill>
                              <a:latin typeface="Cambria Math"/>
                              <a:ea typeface="Cambria Math"/>
                              <a:cs typeface="Lucida Sans Unicode"/>
                              <a:sym typeface="Symbol"/>
                            </a:rPr>
                            <m:t>≤</m:t>
                          </m:r>
                          <m:r>
                            <a:rPr lang="de-DE" sz="2000" b="0" i="1" smtClean="0">
                              <a:solidFill>
                                <a:schemeClr val="tx1"/>
                              </a:solidFill>
                              <a:latin typeface="Cambria Math"/>
                              <a:ea typeface="Cambria Math"/>
                              <a:cs typeface="Lucida Sans Unicode"/>
                              <a:sym typeface="Symbol"/>
                            </a:rPr>
                            <m:t>𝑥</m:t>
                          </m:r>
                        </m:e>
                      </m:d>
                      <m:r>
                        <a:rPr lang="de-DE" sz="2000" i="1">
                          <a:latin typeface="Cambria Math"/>
                          <a:cs typeface="Lucida Sans Unicode"/>
                          <a:sym typeface="Symbol"/>
                        </a:rPr>
                        <m:t>=</m:t>
                      </m:r>
                      <m:r>
                        <a:rPr lang="de-DE" sz="2000" i="1">
                          <a:latin typeface="Cambria Math"/>
                          <a:cs typeface="Lucida Sans Unicode"/>
                          <a:sym typeface="Symbol"/>
                        </a:rPr>
                        <m:t>𝑃</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𝑆</m:t>
                              </m:r>
                            </m:e>
                            <m:sub>
                              <m:r>
                                <a:rPr lang="de-DE" sz="2000" i="1">
                                  <a:latin typeface="Cambria Math"/>
                                  <a:cs typeface="Lucida Sans Unicode"/>
                                  <a:sym typeface="Symbol"/>
                                </a:rPr>
                                <m:t>𝑛</m:t>
                              </m:r>
                            </m:sub>
                          </m:sSub>
                          <m:r>
                            <a:rPr lang="de-DE" sz="2000" i="1">
                              <a:latin typeface="Cambria Math"/>
                              <a:ea typeface="Cambria Math"/>
                              <a:cs typeface="Lucida Sans Unicode"/>
                              <a:sym typeface="Symbol"/>
                            </a:rPr>
                            <m:t>≤</m:t>
                          </m:r>
                          <m:r>
                            <a:rPr lang="de-DE" sz="2000" b="0" i="1" smtClean="0">
                              <a:latin typeface="Cambria Math"/>
                              <a:ea typeface="Cambria Math"/>
                              <a:cs typeface="Lucida Sans Unicode"/>
                              <a:sym typeface="Symbol"/>
                            </a:rPr>
                            <m:t>𝑛</m:t>
                          </m:r>
                          <m:r>
                            <a:rPr lang="de-DE" sz="2000" i="1">
                              <a:latin typeface="Cambria Math"/>
                              <a:ea typeface="Cambria Math"/>
                              <a:cs typeface="Lucida Sans Unicode"/>
                              <a:sym typeface="Symbol"/>
                            </a:rPr>
                            <m:t>𝑥</m:t>
                          </m:r>
                        </m:e>
                      </m:d>
                      <m:r>
                        <a:rPr lang="de-DE" sz="2000" b="0" i="1" smtClean="0">
                          <a:latin typeface="Cambria Math"/>
                          <a:ea typeface="Cambria Math"/>
                          <a:cs typeface="Lucida Sans Unicode"/>
                          <a:sym typeface="Symbol"/>
                        </a:rPr>
                        <m:t>=</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𝐹</m:t>
                          </m:r>
                        </m:e>
                        <m:sub>
                          <m:sSub>
                            <m:sSubPr>
                              <m:ctrlPr>
                                <a:rPr lang="de-DE" sz="2000" i="1">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i="1">
                                  <a:latin typeface="Cambria Math"/>
                                  <a:cs typeface="Lucida Sans Unicode"/>
                                  <a:sym typeface="Symbol"/>
                                </a:rPr>
                                <m:t>𝑛</m:t>
                              </m:r>
                            </m:sub>
                          </m:sSub>
                        </m:sub>
                      </m:sSub>
                      <m:d>
                        <m:dPr>
                          <m:ctrlPr>
                            <a:rPr lang="de-DE" sz="2000" i="1">
                              <a:latin typeface="Cambria Math" panose="02040503050406030204" pitchFamily="18" charset="0"/>
                              <a:cs typeface="Lucida Sans Unicode"/>
                              <a:sym typeface="Symbol"/>
                            </a:rPr>
                          </m:ctrlPr>
                        </m:dPr>
                        <m:e>
                          <m:r>
                            <a:rPr lang="de-DE" sz="2000" b="0" i="1" smtClean="0">
                              <a:latin typeface="Cambria Math"/>
                              <a:cs typeface="Lucida Sans Unicode"/>
                              <a:sym typeface="Symbol"/>
                            </a:rPr>
                            <m:t>𝑛</m:t>
                          </m:r>
                          <m:r>
                            <a:rPr lang="de-DE" sz="2000" i="1">
                              <a:latin typeface="Cambria Math"/>
                              <a:cs typeface="Lucida Sans Unicode"/>
                              <a:sym typeface="Symbol"/>
                            </a:rPr>
                            <m:t>𝑥</m:t>
                          </m:r>
                        </m:e>
                      </m:d>
                    </m:oMath>
                  </m:oMathPara>
                </a14:m>
                <a:endParaRPr lang="de-DE" sz="2000" b="0" dirty="0">
                  <a:solidFill>
                    <a:schemeClr val="tx1"/>
                  </a:solidFill>
                  <a:latin typeface="+mn-lt"/>
                  <a:cs typeface="Lucida Sans Unicode"/>
                  <a:sym typeface="Symbo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167595" y="3044573"/>
                <a:ext cx="6572757" cy="78386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698163" y="3835664"/>
                <a:ext cx="3286378" cy="4290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cs typeface="Lucida Sans Unicode"/>
                          <a:sym typeface="Symbol"/>
                        </a:rPr>
                        <m:t>⇒  </m:t>
                      </m:r>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𝑓</m:t>
                          </m:r>
                        </m:e>
                        <m:sub>
                          <m:sSub>
                            <m:sSubPr>
                              <m:ctrlPr>
                                <a:rPr lang="de-DE" sz="2000" b="0" i="1" smtClean="0">
                                  <a:solidFill>
                                    <a:schemeClr val="tx1"/>
                                  </a:solidFill>
                                  <a:latin typeface="Cambria Math" panose="02040503050406030204" pitchFamily="18" charset="0"/>
                                  <a:cs typeface="Lucida Sans Unicode"/>
                                  <a:sym typeface="Symbol"/>
                                </a:rPr>
                              </m:ctrlPr>
                            </m:sSubPr>
                            <m:e>
                              <m:acc>
                                <m:accPr>
                                  <m:chr m:val="̅"/>
                                  <m:ctrlPr>
                                    <a:rPr lang="de-DE" sz="2000" b="0" i="1" smtClean="0">
                                      <a:solidFill>
                                        <a:schemeClr val="tx1"/>
                                      </a:solidFill>
                                      <a:latin typeface="Cambria Math" panose="02040503050406030204" pitchFamily="18" charset="0"/>
                                      <a:cs typeface="Lucida Sans Unicode"/>
                                      <a:sym typeface="Symbol"/>
                                    </a:rPr>
                                  </m:ctrlPr>
                                </m:accPr>
                                <m:e>
                                  <m:r>
                                    <a:rPr lang="de-DE" sz="2000" b="0" i="1" smtClean="0">
                                      <a:solidFill>
                                        <a:schemeClr val="tx1"/>
                                      </a:solidFill>
                                      <a:latin typeface="Cambria Math"/>
                                      <a:cs typeface="Lucida Sans Unicode"/>
                                      <a:sym typeface="Symbol"/>
                                    </a:rPr>
                                    <m:t>𝑋</m:t>
                                  </m:r>
                                </m:e>
                              </m:acc>
                            </m:e>
                            <m:sub>
                              <m:r>
                                <a:rPr lang="de-DE" sz="2000" b="0" i="1" smtClean="0">
                                  <a:solidFill>
                                    <a:schemeClr val="tx1"/>
                                  </a:solidFill>
                                  <a:latin typeface="Cambria Math"/>
                                  <a:cs typeface="Lucida Sans Unicode"/>
                                  <a:sym typeface="Symbol"/>
                                </a:rPr>
                                <m:t>𝑛</m:t>
                              </m:r>
                            </m:sub>
                          </m:sSub>
                        </m:sub>
                      </m:sSub>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𝑥</m:t>
                          </m:r>
                        </m:e>
                      </m:d>
                      <m:r>
                        <a:rPr lang="de-DE" sz="2000" b="0" i="1" smtClean="0">
                          <a:solidFill>
                            <a:schemeClr val="tx1"/>
                          </a:solidFill>
                          <a:latin typeface="Cambria Math"/>
                          <a:cs typeface="Lucida Sans Unicode"/>
                          <a:sym typeface="Symbol"/>
                        </a:rPr>
                        <m:t>=</m:t>
                      </m:r>
                      <m:r>
                        <a:rPr lang="de-DE" sz="2000" b="0" i="1" smtClean="0">
                          <a:solidFill>
                            <a:schemeClr val="tx1"/>
                          </a:solidFill>
                          <a:latin typeface="Cambria Math"/>
                          <a:cs typeface="Lucida Sans Unicode"/>
                          <a:sym typeface="Symbol"/>
                        </a:rPr>
                        <m:t>𝑛</m:t>
                      </m:r>
                      <m:sSub>
                        <m:sSubPr>
                          <m:ctrlPr>
                            <a:rPr lang="de-DE" sz="2000" i="1">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𝑓</m:t>
                          </m:r>
                        </m:e>
                        <m:sub>
                          <m:sSub>
                            <m:sSubPr>
                              <m:ctrlPr>
                                <a:rPr lang="de-DE" sz="2000" i="1">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i="1">
                                  <a:latin typeface="Cambria Math"/>
                                  <a:cs typeface="Lucida Sans Unicode"/>
                                  <a:sym typeface="Symbol"/>
                                </a:rPr>
                                <m:t>𝑛</m:t>
                              </m:r>
                            </m:sub>
                          </m:sSub>
                        </m:sub>
                      </m:sSub>
                      <m:d>
                        <m:dPr>
                          <m:ctrlPr>
                            <a:rPr lang="de-DE" sz="2000" i="1">
                              <a:latin typeface="Cambria Math" panose="02040503050406030204" pitchFamily="18" charset="0"/>
                              <a:cs typeface="Lucida Sans Unicode"/>
                              <a:sym typeface="Symbol"/>
                            </a:rPr>
                          </m:ctrlPr>
                        </m:dPr>
                        <m:e>
                          <m:r>
                            <a:rPr lang="de-DE" sz="2000" b="0" i="1" smtClean="0">
                              <a:latin typeface="Cambria Math"/>
                              <a:cs typeface="Lucida Sans Unicode"/>
                              <a:sym typeface="Symbol"/>
                            </a:rPr>
                            <m:t>𝑛</m:t>
                          </m:r>
                          <m:r>
                            <a:rPr lang="de-DE" sz="2000" i="1">
                              <a:latin typeface="Cambria Math"/>
                              <a:cs typeface="Lucida Sans Unicode"/>
                              <a:sym typeface="Symbol"/>
                            </a:rPr>
                            <m:t>𝑥</m:t>
                          </m:r>
                        </m:e>
                      </m:d>
                    </m:oMath>
                  </m:oMathPara>
                </a14:m>
                <a:endParaRPr lang="de-DE" sz="2000" b="0" dirty="0">
                  <a:solidFill>
                    <a:schemeClr val="tx1"/>
                  </a:solidFill>
                  <a:latin typeface="+mn-lt"/>
                  <a:cs typeface="Lucida Sans Unicode"/>
                  <a:sym typeface="Symbo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698163" y="3835664"/>
                <a:ext cx="3286378" cy="429028"/>
              </a:xfrm>
              <a:prstGeom prst="rect">
                <a:avLst/>
              </a:prstGeom>
              <a:blipFill rotWithShape="1">
                <a:blip r:embed="rId4"/>
                <a:stretch>
                  <a:fillRect b="-7042"/>
                </a:stretch>
              </a:blipFill>
            </p:spPr>
            <p:txBody>
              <a:bodyPr/>
              <a:lstStyle/>
              <a:p>
                <a:r>
                  <a:rPr lang="de-DE">
                    <a:noFill/>
                  </a:rPr>
                  <a:t> </a:t>
                </a:r>
              </a:p>
            </p:txBody>
          </p:sp>
        </mc:Fallback>
      </mc:AlternateContent>
      <p:sp>
        <p:nvSpPr>
          <p:cNvPr id="25" name="Textfeld 24"/>
          <p:cNvSpPr txBox="1">
            <a:spLocks noChangeArrowheads="1"/>
          </p:cNvSpPr>
          <p:nvPr/>
        </p:nvSpPr>
        <p:spPr bwMode="auto">
          <a:xfrm>
            <a:off x="468313" y="4453081"/>
            <a:ext cx="669762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Diskrete und stetige Gleichverteilung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6" name="Textfeld 25"/>
              <p:cNvSpPr txBox="1"/>
              <p:nvPr/>
            </p:nvSpPr>
            <p:spPr>
              <a:xfrm>
                <a:off x="468313" y="4964344"/>
                <a:ext cx="8136904" cy="707886"/>
              </a:xfrm>
              <a:prstGeom prst="rect">
                <a:avLst/>
              </a:prstGeom>
              <a:noFill/>
            </p:spPr>
            <p:txBody>
              <a:bodyPr wrap="square" rtlCol="0">
                <a:spAutoFit/>
              </a:bodyPr>
              <a:lstStyle/>
              <a:p>
                <a:r>
                  <a:rPr lang="de-DE" sz="2000" dirty="0">
                    <a:latin typeface="+mn-lt"/>
                  </a:rPr>
                  <a:t>Sind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oMath>
                </a14:m>
                <a:r>
                  <a:rPr lang="de-DE" sz="2000" dirty="0">
                    <a:latin typeface="+mn-lt"/>
                  </a:rPr>
                  <a:t> jeweils stetig gleichverteilt über [0, 1] und unabhängig, so</a:t>
                </a:r>
              </a:p>
              <a:p>
                <a:r>
                  <a:rPr lang="de-DE" sz="2000" dirty="0">
                    <a:latin typeface="+mn-lt"/>
                  </a:rPr>
                  <a:t>ist die Summe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oMath>
                </a14:m>
                <a:r>
                  <a:rPr lang="de-DE" sz="2000" dirty="0">
                    <a:latin typeface="+mn-lt"/>
                  </a:rPr>
                  <a:t> dreiecksverteilt (ohne Beweis) mit Dichte</a:t>
                </a:r>
              </a:p>
            </p:txBody>
          </p:sp>
        </mc:Choice>
        <mc:Fallback xmlns="">
          <p:sp>
            <p:nvSpPr>
              <p:cNvPr id="26" name="Textfeld 25"/>
              <p:cNvSpPr txBox="1">
                <a:spLocks noRot="1" noChangeAspect="1" noMove="1" noResize="1" noEditPoints="1" noAdjustHandles="1" noChangeArrowheads="1" noChangeShapeType="1" noTextEdit="1"/>
              </p:cNvSpPr>
              <p:nvPr/>
            </p:nvSpPr>
            <p:spPr>
              <a:xfrm>
                <a:off x="468313" y="4964344"/>
                <a:ext cx="8136904" cy="707886"/>
              </a:xfrm>
              <a:prstGeom prst="rect">
                <a:avLst/>
              </a:prstGeom>
              <a:blipFill rotWithShape="1">
                <a:blip r:embed="rId5"/>
                <a:stretch>
                  <a:fillRect l="-824"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975487" y="5770038"/>
                <a:ext cx="4248471" cy="42652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𝑓</m:t>
                          </m:r>
                        </m:e>
                        <m:sub>
                          <m:sSub>
                            <m:sSubPr>
                              <m:ctrlPr>
                                <a:rPr lang="de-DE" sz="2000" i="1">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2</m:t>
                              </m:r>
                            </m:sub>
                          </m:sSub>
                        </m:sub>
                      </m:sSub>
                      <m:d>
                        <m:dPr>
                          <m:ctrlPr>
                            <a:rPr lang="de-DE" sz="2000" i="1">
                              <a:latin typeface="Cambria Math" panose="02040503050406030204" pitchFamily="18" charset="0"/>
                              <a:cs typeface="Lucida Sans Unicode"/>
                              <a:sym typeface="Symbol"/>
                            </a:rPr>
                          </m:ctrlPr>
                        </m:dPr>
                        <m:e>
                          <m:r>
                            <a:rPr lang="de-DE" sz="2000" b="0" i="1" smtClean="0">
                              <a:latin typeface="Cambria Math"/>
                              <a:cs typeface="Lucida Sans Unicode"/>
                              <a:sym typeface="Symbol"/>
                            </a:rPr>
                            <m:t>𝑠</m:t>
                          </m:r>
                        </m:e>
                      </m:d>
                      <m:r>
                        <a:rPr lang="de-DE" sz="2000" b="0" i="1" smtClean="0">
                          <a:latin typeface="Cambria Math"/>
                          <a:cs typeface="Lucida Sans Unicode"/>
                          <a:sym typeface="Symbol"/>
                        </a:rPr>
                        <m:t>=</m:t>
                      </m:r>
                      <m:r>
                        <a:rPr lang="de-DE" sz="2000" b="0" i="1" smtClean="0">
                          <a:latin typeface="Cambria Math"/>
                          <a:cs typeface="Lucida Sans Unicode"/>
                          <a:sym typeface="Symbol"/>
                        </a:rPr>
                        <m:t>𝑠</m:t>
                      </m:r>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𝐼</m:t>
                          </m:r>
                        </m:e>
                        <m:sub>
                          <m:d>
                            <m:dPr>
                              <m:begChr m:val="["/>
                              <m:endChr m:val="]"/>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0,1</m:t>
                              </m:r>
                            </m:e>
                          </m:d>
                        </m:sub>
                      </m:sSub>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𝑠</m:t>
                          </m:r>
                        </m:e>
                      </m:d>
                      <m:r>
                        <a:rPr lang="de-DE" sz="2000" b="0" i="1" smtClean="0">
                          <a:latin typeface="Cambria Math"/>
                          <a:cs typeface="Lucida Sans Unicode"/>
                          <a:sym typeface="Symbol"/>
                        </a:rPr>
                        <m:t>+</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2−</m:t>
                          </m:r>
                          <m:r>
                            <a:rPr lang="de-DE" sz="2000" b="0" i="1" smtClean="0">
                              <a:latin typeface="Cambria Math"/>
                              <a:cs typeface="Lucida Sans Unicode"/>
                              <a:sym typeface="Symbol"/>
                            </a:rPr>
                            <m:t>𝑠</m:t>
                          </m:r>
                        </m:e>
                      </m:d>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𝐼</m:t>
                          </m:r>
                        </m:e>
                        <m:sub>
                          <m:d>
                            <m:dPr>
                              <m:endChr m:val=""/>
                              <m:ctrlPr>
                                <a:rPr lang="de-DE" sz="200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1,</m:t>
                              </m:r>
                              <m:d>
                                <m:dPr>
                                  <m:begChr m:val=""/>
                                  <m:endChr m:val="]"/>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2</m:t>
                                  </m:r>
                                </m:e>
                              </m:d>
                            </m:e>
                          </m:d>
                        </m:sub>
                      </m:sSub>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𝑠</m:t>
                          </m:r>
                        </m:e>
                      </m:d>
                    </m:oMath>
                  </m:oMathPara>
                </a14:m>
                <a:endParaRPr lang="de-DE" sz="2000" b="0" dirty="0">
                  <a:solidFill>
                    <a:schemeClr val="tx1"/>
                  </a:solidFill>
                  <a:latin typeface="+mn-lt"/>
                  <a:cs typeface="Lucida Sans Unicode"/>
                  <a:sym typeface="Symbo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975487" y="5770038"/>
                <a:ext cx="4248471" cy="426527"/>
              </a:xfrm>
              <a:prstGeom prst="rect">
                <a:avLst/>
              </a:prstGeom>
              <a:blipFill rotWithShape="1">
                <a:blip r:embed="rId6"/>
                <a:stretch>
                  <a:fillRect l="-574" t="-56522" b="-139130"/>
                </a:stretch>
              </a:blipFill>
            </p:spPr>
            <p:txBody>
              <a:bodyPr/>
              <a:lstStyle/>
              <a:p>
                <a:r>
                  <a:rPr lang="de-DE">
                    <a:noFill/>
                  </a:rPr>
                  <a:t> </a:t>
                </a:r>
              </a:p>
            </p:txBody>
          </p:sp>
        </mc:Fallback>
      </mc:AlternateContent>
    </p:spTree>
    <p:extLst>
      <p:ext uri="{BB962C8B-B14F-4D97-AF65-F5344CB8AC3E}">
        <p14:creationId xmlns:p14="http://schemas.microsoft.com/office/powerpoint/2010/main" val="2269189986"/>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536</a:t>
            </a:r>
            <a:endParaRPr lang="de-DE" sz="8000" b="1" dirty="0">
              <a:solidFill>
                <a:schemeClr val="tx1"/>
              </a:solidFill>
              <a:latin typeface="+mj-lt"/>
            </a:endParaRPr>
          </a:p>
        </p:txBody>
      </p:sp>
      <p:sp>
        <p:nvSpPr>
          <p:cNvPr id="24" name="Rechteck 2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2" name="Textfeld 21"/>
              <p:cNvSpPr txBox="1"/>
              <p:nvPr/>
            </p:nvSpPr>
            <p:spPr>
              <a:xfrm>
                <a:off x="468313" y="1412776"/>
                <a:ext cx="8136135" cy="4496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cs typeface="Lucida Sans Unicode"/>
                          <a:sym typeface="Symbol"/>
                        </a:rPr>
                        <m:t>⟹</m:t>
                      </m:r>
                      <m:r>
                        <a:rPr lang="de-DE" sz="2000" b="0" i="1" smtClean="0">
                          <a:latin typeface="Cambria Math"/>
                          <a:ea typeface="Cambria Math"/>
                          <a:cs typeface="Lucida Sans Unicode"/>
                          <a:sym typeface="Symbol"/>
                        </a:rPr>
                        <m:t>  </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𝑓</m:t>
                          </m:r>
                        </m:e>
                        <m:sub>
                          <m:sSub>
                            <m:sSubPr>
                              <m:ctrlPr>
                                <a:rPr lang="de-DE" sz="2000" i="1">
                                  <a:latin typeface="Cambria Math" panose="02040503050406030204" pitchFamily="18" charset="0"/>
                                  <a:cs typeface="Lucida Sans Unicode"/>
                                  <a:sym typeface="Symbol"/>
                                </a:rPr>
                              </m:ctrlPr>
                            </m:sSubPr>
                            <m:e>
                              <m:acc>
                                <m:accPr>
                                  <m:chr m:val="̅"/>
                                  <m:ctrlPr>
                                    <a:rPr lang="de-DE" sz="2000" i="1">
                                      <a:latin typeface="Cambria Math" panose="02040503050406030204" pitchFamily="18" charset="0"/>
                                      <a:cs typeface="Lucida Sans Unicode"/>
                                      <a:sym typeface="Symbol"/>
                                    </a:rPr>
                                  </m:ctrlPr>
                                </m:accPr>
                                <m:e>
                                  <m:r>
                                    <a:rPr lang="de-DE" sz="2000" i="1">
                                      <a:latin typeface="Cambria Math"/>
                                      <a:cs typeface="Lucida Sans Unicode"/>
                                      <a:sym typeface="Symbol"/>
                                    </a:rPr>
                                    <m:t>𝑋</m:t>
                                  </m:r>
                                </m:e>
                              </m:acc>
                            </m:e>
                            <m:sub>
                              <m:r>
                                <a:rPr lang="de-DE" sz="2000" b="0" i="1" smtClean="0">
                                  <a:latin typeface="Cambria Math"/>
                                  <a:cs typeface="Lucida Sans Unicode"/>
                                  <a:sym typeface="Symbol"/>
                                </a:rPr>
                                <m:t>2</m:t>
                              </m:r>
                            </m:sub>
                          </m:sSub>
                        </m:sub>
                      </m:sSub>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𝑥</m:t>
                          </m:r>
                        </m:e>
                      </m:d>
                      <m:r>
                        <a:rPr lang="de-DE" sz="2000" b="0" i="1" smtClean="0">
                          <a:latin typeface="Cambria Math"/>
                          <a:cs typeface="Lucida Sans Unicode"/>
                          <a:sym typeface="Symbol"/>
                        </a:rPr>
                        <m:t>=2</m:t>
                      </m:r>
                      <m:sSub>
                        <m:sSubPr>
                          <m:ctrlPr>
                            <a:rPr lang="de-DE" sz="200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𝑓</m:t>
                          </m:r>
                        </m:e>
                        <m:sub>
                          <m:sSub>
                            <m:sSubPr>
                              <m:ctrlPr>
                                <a:rPr lang="de-DE" sz="2000" i="1">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2</m:t>
                              </m:r>
                            </m:sub>
                          </m:sSub>
                        </m:sub>
                      </m:sSub>
                      <m:d>
                        <m:dPr>
                          <m:ctrlPr>
                            <a:rPr lang="de-DE" sz="2000" i="1">
                              <a:latin typeface="Cambria Math" panose="02040503050406030204" pitchFamily="18" charset="0"/>
                              <a:cs typeface="Lucida Sans Unicode"/>
                              <a:sym typeface="Symbol"/>
                            </a:rPr>
                          </m:ctrlPr>
                        </m:dPr>
                        <m:e>
                          <m:r>
                            <a:rPr lang="de-DE" sz="2000" b="0" i="1" smtClean="0">
                              <a:latin typeface="Cambria Math"/>
                              <a:cs typeface="Lucida Sans Unicode"/>
                              <a:sym typeface="Symbol"/>
                            </a:rPr>
                            <m:t>2</m:t>
                          </m:r>
                          <m:r>
                            <a:rPr lang="de-DE" sz="2000" b="0" i="1" smtClean="0">
                              <a:latin typeface="Cambria Math"/>
                              <a:cs typeface="Lucida Sans Unicode"/>
                              <a:sym typeface="Symbol"/>
                            </a:rPr>
                            <m:t>𝑥</m:t>
                          </m:r>
                        </m:e>
                      </m:d>
                      <m:r>
                        <a:rPr lang="de-DE" sz="2000" b="0" i="1" smtClean="0">
                          <a:latin typeface="Cambria Math"/>
                          <a:cs typeface="Lucida Sans Unicode"/>
                          <a:sym typeface="Symbol"/>
                        </a:rPr>
                        <m:t>=2</m:t>
                      </m:r>
                      <m:r>
                        <a:rPr lang="de-DE" sz="2000" b="0" i="1" smtClean="0">
                          <a:latin typeface="Cambria Math"/>
                          <a:ea typeface="Cambria Math"/>
                          <a:cs typeface="Lucida Sans Unicode"/>
                          <a:sym typeface="Symbol"/>
                        </a:rPr>
                        <m:t>×</m:t>
                      </m:r>
                      <m:d>
                        <m:dPr>
                          <m:begChr m:val="["/>
                          <m:endChr m:val="]"/>
                          <m:ctrlPr>
                            <a:rPr lang="de-DE" sz="2000" b="0" i="1" smtClean="0">
                              <a:latin typeface="Cambria Math" panose="02040503050406030204" pitchFamily="18" charset="0"/>
                              <a:ea typeface="Cambria Math"/>
                              <a:cs typeface="Lucida Sans Unicode"/>
                              <a:sym typeface="Symbol"/>
                            </a:rPr>
                          </m:ctrlPr>
                        </m:dPr>
                        <m:e>
                          <m:r>
                            <a:rPr lang="de-DE" sz="2000" b="0" i="1" smtClean="0">
                              <a:latin typeface="Cambria Math"/>
                              <a:ea typeface="Cambria Math"/>
                              <a:cs typeface="Lucida Sans Unicode"/>
                              <a:sym typeface="Symbol"/>
                            </a:rPr>
                            <m:t>2</m:t>
                          </m:r>
                          <m:r>
                            <a:rPr lang="de-DE" sz="2000" b="0" i="1" smtClean="0">
                              <a:latin typeface="Cambria Math"/>
                              <a:ea typeface="Cambria Math"/>
                              <a:cs typeface="Lucida Sans Unicode"/>
                              <a:sym typeface="Symbol"/>
                            </a:rPr>
                            <m:t>𝑥</m:t>
                          </m:r>
                          <m:sSub>
                            <m:sSubPr>
                              <m:ctrlPr>
                                <a:rPr lang="de-DE" sz="2000" i="1" smtClean="0">
                                  <a:latin typeface="Cambria Math" panose="02040503050406030204" pitchFamily="18" charset="0"/>
                                  <a:cs typeface="Lucida Sans Unicode"/>
                                  <a:sym typeface="Symbol"/>
                                </a:rPr>
                              </m:ctrlPr>
                            </m:sSubPr>
                            <m:e>
                              <m:r>
                                <a:rPr lang="de-DE" sz="2000" i="1">
                                  <a:latin typeface="Cambria Math"/>
                                  <a:cs typeface="Lucida Sans Unicode"/>
                                  <a:sym typeface="Symbol"/>
                                </a:rPr>
                                <m:t>𝐼</m:t>
                              </m:r>
                            </m:e>
                            <m:sub>
                              <m:d>
                                <m:dPr>
                                  <m:begChr m:val="["/>
                                  <m:endChr m:val="]"/>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0,1</m:t>
                                  </m:r>
                                </m:e>
                              </m:d>
                            </m:sub>
                          </m:sSub>
                          <m:d>
                            <m:dPr>
                              <m:ctrlPr>
                                <a:rPr lang="de-DE" sz="2000" i="1">
                                  <a:latin typeface="Cambria Math" panose="02040503050406030204" pitchFamily="18" charset="0"/>
                                  <a:cs typeface="Lucida Sans Unicode"/>
                                  <a:sym typeface="Symbol"/>
                                </a:rPr>
                              </m:ctrlPr>
                            </m:dPr>
                            <m:e>
                              <m:r>
                                <a:rPr lang="de-DE" sz="2000" b="0" i="1" smtClean="0">
                                  <a:latin typeface="Cambria Math"/>
                                  <a:cs typeface="Lucida Sans Unicode"/>
                                  <a:sym typeface="Symbol"/>
                                </a:rPr>
                                <m:t>2</m:t>
                              </m:r>
                              <m:r>
                                <a:rPr lang="de-DE" sz="2000" b="0" i="1" smtClean="0">
                                  <a:latin typeface="Cambria Math"/>
                                  <a:cs typeface="Lucida Sans Unicode"/>
                                  <a:sym typeface="Symbol"/>
                                </a:rPr>
                                <m:t>𝑥</m:t>
                              </m:r>
                            </m:e>
                          </m:d>
                          <m:r>
                            <a:rPr lang="de-DE" sz="2000" i="1">
                              <a:latin typeface="Cambria Math"/>
                              <a:cs typeface="Lucida Sans Unicode"/>
                              <a:sym typeface="Symbol"/>
                            </a:rPr>
                            <m:t>+</m:t>
                          </m:r>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2−</m:t>
                              </m:r>
                              <m:r>
                                <a:rPr lang="de-DE" sz="2000" b="0" i="1" smtClean="0">
                                  <a:latin typeface="Cambria Math"/>
                                  <a:cs typeface="Lucida Sans Unicode"/>
                                  <a:sym typeface="Symbol"/>
                                </a:rPr>
                                <m:t>2</m:t>
                              </m:r>
                              <m:r>
                                <a:rPr lang="de-DE" sz="2000" b="0" i="1" smtClean="0">
                                  <a:latin typeface="Cambria Math"/>
                                  <a:cs typeface="Lucida Sans Unicode"/>
                                  <a:sym typeface="Symbol"/>
                                </a:rPr>
                                <m:t>𝑥</m:t>
                              </m:r>
                            </m:e>
                          </m:d>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𝐼</m:t>
                              </m:r>
                            </m:e>
                            <m:sub>
                              <m:d>
                                <m:dPr>
                                  <m:endChr m:val=""/>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1,</m:t>
                                  </m:r>
                                  <m:d>
                                    <m:dPr>
                                      <m:begChr m:val=""/>
                                      <m:endChr m:val="]"/>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2</m:t>
                                      </m:r>
                                    </m:e>
                                  </m:d>
                                </m:e>
                              </m:d>
                            </m:sub>
                          </m:sSub>
                          <m:d>
                            <m:dPr>
                              <m:ctrlPr>
                                <a:rPr lang="de-DE" sz="2000" i="1">
                                  <a:latin typeface="Cambria Math" panose="02040503050406030204" pitchFamily="18" charset="0"/>
                                  <a:cs typeface="Lucida Sans Unicode"/>
                                  <a:sym typeface="Symbol"/>
                                </a:rPr>
                              </m:ctrlPr>
                            </m:dPr>
                            <m:e>
                              <m:r>
                                <a:rPr lang="de-DE" sz="2000" b="0" i="1" smtClean="0">
                                  <a:latin typeface="Cambria Math"/>
                                  <a:cs typeface="Lucida Sans Unicode"/>
                                  <a:sym typeface="Symbol"/>
                                </a:rPr>
                                <m:t>2</m:t>
                              </m:r>
                              <m:r>
                                <a:rPr lang="de-DE" sz="2000" b="0" i="1" smtClean="0">
                                  <a:latin typeface="Cambria Math"/>
                                  <a:cs typeface="Lucida Sans Unicode"/>
                                  <a:sym typeface="Symbol"/>
                                </a:rPr>
                                <m:t>𝑥</m:t>
                              </m:r>
                            </m:e>
                          </m:d>
                        </m:e>
                      </m:d>
                    </m:oMath>
                  </m:oMathPara>
                </a14:m>
                <a:endParaRPr lang="de-DE" sz="2000" b="0" dirty="0">
                  <a:solidFill>
                    <a:schemeClr val="tx1"/>
                  </a:solidFill>
                  <a:latin typeface="+mn-lt"/>
                  <a:cs typeface="Lucida Sans Unicode"/>
                  <a:sym typeface="Symbo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468313" y="1412776"/>
                <a:ext cx="8136135" cy="449610"/>
              </a:xfrm>
              <a:prstGeom prst="rect">
                <a:avLst/>
              </a:prstGeom>
              <a:blipFill rotWithShape="1">
                <a:blip r:embed="rId3"/>
                <a:stretch>
                  <a:fillRect t="-48649" b="-12702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763689" y="1988839"/>
                <a:ext cx="4536504" cy="42652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cs typeface="Lucida Sans Unicode"/>
                          <a:sym typeface="Symbol"/>
                        </a:rPr>
                        <m:t>=4</m:t>
                      </m:r>
                      <m:r>
                        <a:rPr lang="de-DE" sz="2000" i="1">
                          <a:latin typeface="Cambria Math"/>
                          <a:ea typeface="Cambria Math"/>
                          <a:cs typeface="Lucida Sans Unicode"/>
                          <a:sym typeface="Symbol"/>
                        </a:rPr>
                        <m:t>𝑥</m:t>
                      </m:r>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𝐼</m:t>
                          </m:r>
                        </m:e>
                        <m:sub>
                          <m:d>
                            <m:dPr>
                              <m:begChr m:val="["/>
                              <m:endChr m:val="]"/>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0,</m:t>
                              </m:r>
                              <m:r>
                                <a:rPr lang="de-DE" sz="2000" b="0" i="1" smtClean="0">
                                  <a:latin typeface="Cambria Math"/>
                                  <a:cs typeface="Lucida Sans Unicode"/>
                                  <a:sym typeface="Symbol"/>
                                </a:rPr>
                                <m:t>0.5</m:t>
                              </m:r>
                            </m:e>
                          </m:d>
                        </m:sub>
                      </m:sSub>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𝑥</m:t>
                          </m:r>
                        </m:e>
                      </m:d>
                      <m:r>
                        <a:rPr lang="de-DE" sz="2000" i="1">
                          <a:latin typeface="Cambria Math"/>
                          <a:cs typeface="Lucida Sans Unicode"/>
                          <a:sym typeface="Symbol"/>
                        </a:rPr>
                        <m:t>+</m:t>
                      </m:r>
                      <m:d>
                        <m:dPr>
                          <m:ctrlPr>
                            <a:rPr lang="de-DE" sz="2000" i="1">
                              <a:latin typeface="Cambria Math" panose="02040503050406030204" pitchFamily="18" charset="0"/>
                              <a:cs typeface="Lucida Sans Unicode"/>
                              <a:sym typeface="Symbol"/>
                            </a:rPr>
                          </m:ctrlPr>
                        </m:dPr>
                        <m:e>
                          <m:r>
                            <a:rPr lang="de-DE" sz="2000" b="0" i="1" smtClean="0">
                              <a:latin typeface="Cambria Math"/>
                              <a:cs typeface="Lucida Sans Unicode"/>
                              <a:sym typeface="Symbol"/>
                            </a:rPr>
                            <m:t>4</m:t>
                          </m:r>
                          <m:r>
                            <a:rPr lang="de-DE" sz="2000" i="1">
                              <a:latin typeface="Cambria Math"/>
                              <a:cs typeface="Lucida Sans Unicode"/>
                              <a:sym typeface="Symbol"/>
                            </a:rPr>
                            <m:t>−</m:t>
                          </m:r>
                          <m:r>
                            <a:rPr lang="de-DE" sz="2000" b="0" i="1" smtClean="0">
                              <a:latin typeface="Cambria Math"/>
                              <a:cs typeface="Lucida Sans Unicode"/>
                              <a:sym typeface="Symbol"/>
                            </a:rPr>
                            <m:t>4</m:t>
                          </m:r>
                          <m:r>
                            <a:rPr lang="de-DE" sz="2000" i="1">
                              <a:latin typeface="Cambria Math"/>
                              <a:cs typeface="Lucida Sans Unicode"/>
                              <a:sym typeface="Symbol"/>
                            </a:rPr>
                            <m:t>𝑥</m:t>
                          </m:r>
                        </m:e>
                      </m:d>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𝐼</m:t>
                          </m:r>
                        </m:e>
                        <m:sub>
                          <m:d>
                            <m:dPr>
                              <m:endChr m:val=""/>
                              <m:ctrlPr>
                                <a:rPr lang="de-DE" sz="2000" i="1">
                                  <a:latin typeface="Cambria Math" panose="02040503050406030204" pitchFamily="18" charset="0"/>
                                  <a:cs typeface="Lucida Sans Unicode"/>
                                  <a:sym typeface="Symbol"/>
                                </a:rPr>
                              </m:ctrlPr>
                            </m:dPr>
                            <m:e>
                              <m:r>
                                <a:rPr lang="de-DE" sz="2000" b="0" i="1" smtClean="0">
                                  <a:latin typeface="Cambria Math"/>
                                  <a:cs typeface="Lucida Sans Unicode"/>
                                  <a:sym typeface="Symbol"/>
                                </a:rPr>
                                <m:t>0.5</m:t>
                              </m:r>
                              <m:r>
                                <a:rPr lang="de-DE" sz="2000" i="1">
                                  <a:latin typeface="Cambria Math"/>
                                  <a:cs typeface="Lucida Sans Unicode"/>
                                  <a:sym typeface="Symbol"/>
                                </a:rPr>
                                <m:t>,</m:t>
                              </m:r>
                              <m:d>
                                <m:dPr>
                                  <m:begChr m:val=""/>
                                  <m:endChr m:val="]"/>
                                  <m:ctrlPr>
                                    <a:rPr lang="de-DE" sz="2000" i="1">
                                      <a:latin typeface="Cambria Math" panose="02040503050406030204" pitchFamily="18" charset="0"/>
                                      <a:cs typeface="Lucida Sans Unicode"/>
                                      <a:sym typeface="Symbol"/>
                                    </a:rPr>
                                  </m:ctrlPr>
                                </m:dPr>
                                <m:e>
                                  <m:r>
                                    <a:rPr lang="de-DE" sz="2000" b="0" i="1" smtClean="0">
                                      <a:latin typeface="Cambria Math"/>
                                      <a:cs typeface="Lucida Sans Unicode"/>
                                      <a:sym typeface="Symbol"/>
                                    </a:rPr>
                                    <m:t>1</m:t>
                                  </m:r>
                                </m:e>
                              </m:d>
                            </m:e>
                          </m:d>
                        </m:sub>
                      </m:sSub>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𝑥</m:t>
                          </m:r>
                        </m:e>
                      </m:d>
                    </m:oMath>
                  </m:oMathPara>
                </a14:m>
                <a:endParaRPr lang="de-DE" sz="2000" b="0" dirty="0">
                  <a:solidFill>
                    <a:schemeClr val="tx1"/>
                  </a:solidFill>
                  <a:latin typeface="+mn-lt"/>
                  <a:cs typeface="Lucida Sans Unicode"/>
                  <a:sym typeface="Symbo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763689" y="1988839"/>
                <a:ext cx="4536504" cy="426527"/>
              </a:xfrm>
              <a:prstGeom prst="rect">
                <a:avLst/>
              </a:prstGeom>
              <a:blipFill rotWithShape="1">
                <a:blip r:embed="rId4"/>
                <a:stretch>
                  <a:fillRect t="-55714" b="-135714"/>
                </a:stretch>
              </a:blipFill>
            </p:spPr>
            <p:txBody>
              <a:bodyPr/>
              <a:lstStyle/>
              <a:p>
                <a:r>
                  <a:rPr lang="de-DE">
                    <a:noFill/>
                  </a:rPr>
                  <a:t> </a:t>
                </a:r>
              </a:p>
            </p:txBody>
          </p:sp>
        </mc:Fallback>
      </mc:AlternateContent>
      <p:sp>
        <p:nvSpPr>
          <p:cNvPr id="2" name="Ellipse 1"/>
          <p:cNvSpPr/>
          <p:nvPr/>
        </p:nvSpPr>
        <p:spPr>
          <a:xfrm>
            <a:off x="1763689" y="1988839"/>
            <a:ext cx="360039" cy="426527"/>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 name="Textfeld 24"/>
          <p:cNvSpPr txBox="1"/>
          <p:nvPr/>
        </p:nvSpPr>
        <p:spPr>
          <a:xfrm>
            <a:off x="467544" y="2564904"/>
            <a:ext cx="8136904" cy="400110"/>
          </a:xfrm>
          <a:prstGeom prst="rect">
            <a:avLst/>
          </a:prstGeom>
          <a:noFill/>
        </p:spPr>
        <p:txBody>
          <a:bodyPr wrap="square" rtlCol="0">
            <a:spAutoFit/>
          </a:bodyPr>
          <a:lstStyle/>
          <a:p>
            <a:r>
              <a:rPr lang="de-DE" sz="2000" dirty="0">
                <a:latin typeface="+mn-lt"/>
              </a:rPr>
              <a:t>Die letzte Gleichung folgt aufgrund der </a:t>
            </a:r>
            <a:r>
              <a:rPr lang="de-DE" sz="2000" dirty="0" err="1">
                <a:latin typeface="+mn-lt"/>
              </a:rPr>
              <a:t>Äquivalenzen</a:t>
            </a:r>
            <a:endParaRPr lang="de-DE" sz="2000" dirty="0">
              <a:latin typeface="+mn-lt"/>
            </a:endParaRPr>
          </a:p>
        </p:txBody>
      </p:sp>
      <mc:AlternateContent xmlns:mc="http://schemas.openxmlformats.org/markup-compatibility/2006" xmlns:a14="http://schemas.microsoft.com/office/drawing/2010/main">
        <mc:Choice Requires="a14">
          <p:sp>
            <p:nvSpPr>
              <p:cNvPr id="26" name="Textfeld 25"/>
              <p:cNvSpPr txBox="1"/>
              <p:nvPr/>
            </p:nvSpPr>
            <p:spPr>
              <a:xfrm>
                <a:off x="899592" y="3065111"/>
                <a:ext cx="4220466" cy="400110"/>
              </a:xfrm>
              <a:prstGeom prst="rect">
                <a:avLst/>
              </a:prstGeom>
              <a:noFill/>
            </p:spPr>
            <p:txBody>
              <a:bodyPr wrap="square" rtlCol="0">
                <a:spAutoFit/>
              </a:bodyPr>
              <a:lstStyle/>
              <a:p>
                <a14:m>
                  <m:oMath xmlns:m="http://schemas.openxmlformats.org/officeDocument/2006/math">
                    <m:r>
                      <a:rPr lang="de-DE" sz="2000" b="0" i="1" smtClean="0">
                        <a:latin typeface="Cambria Math"/>
                        <a:cs typeface="Lucida Sans Unicode"/>
                        <a:sym typeface="Symbol"/>
                      </a:rPr>
                      <m:t>0</m:t>
                    </m:r>
                    <m:r>
                      <a:rPr lang="de-DE" sz="2000" b="0" i="1" smtClean="0">
                        <a:latin typeface="Cambria Math"/>
                        <a:ea typeface="Cambria Math"/>
                        <a:cs typeface="Lucida Sans Unicode"/>
                        <a:sym typeface="Symbol"/>
                      </a:rPr>
                      <m:t>≤2</m:t>
                    </m:r>
                    <m:r>
                      <a:rPr lang="de-DE" sz="2000" b="0" i="1" smtClean="0">
                        <a:latin typeface="Cambria Math"/>
                        <a:ea typeface="Cambria Math"/>
                        <a:cs typeface="Lucida Sans Unicode"/>
                        <a:sym typeface="Symbol"/>
                      </a:rPr>
                      <m:t>𝑥</m:t>
                    </m:r>
                    <m:r>
                      <a:rPr lang="de-DE" sz="2000" b="0" i="1" smtClean="0">
                        <a:latin typeface="Cambria Math"/>
                        <a:ea typeface="Cambria Math"/>
                        <a:cs typeface="Lucida Sans Unicode"/>
                        <a:sym typeface="Symbol"/>
                      </a:rPr>
                      <m:t>≤1</m:t>
                    </m:r>
                  </m:oMath>
                </a14:m>
                <a:r>
                  <a:rPr lang="de-DE" sz="2000" b="0" dirty="0">
                    <a:solidFill>
                      <a:schemeClr val="tx1"/>
                    </a:solidFill>
                    <a:latin typeface="+mn-lt"/>
                    <a:cs typeface="Lucida Sans Unicode"/>
                    <a:sym typeface="Symbol"/>
                  </a:rPr>
                  <a:t> </a:t>
                </a:r>
                <a14:m>
                  <m:oMath xmlns:m="http://schemas.openxmlformats.org/officeDocument/2006/math">
                    <m:r>
                      <a:rPr lang="de-DE" sz="2000" b="0" i="1" dirty="0" smtClean="0">
                        <a:solidFill>
                          <a:schemeClr val="tx1"/>
                        </a:solidFill>
                        <a:latin typeface="Cambria Math"/>
                        <a:ea typeface="Cambria Math"/>
                        <a:cs typeface="Lucida Sans Unicode"/>
                        <a:sym typeface="Symbol"/>
                      </a:rPr>
                      <m:t>⇔</m:t>
                    </m:r>
                  </m:oMath>
                </a14:m>
                <a:r>
                  <a:rPr lang="de-DE" sz="2000" b="0" dirty="0">
                    <a:solidFill>
                      <a:schemeClr val="tx1"/>
                    </a:solidFill>
                    <a:latin typeface="+mn-lt"/>
                    <a:cs typeface="Lucida Sans Unicode"/>
                    <a:sym typeface="Symbol"/>
                  </a:rPr>
                  <a:t> </a:t>
                </a:r>
                <a14:m>
                  <m:oMath xmlns:m="http://schemas.openxmlformats.org/officeDocument/2006/math">
                    <m:r>
                      <a:rPr lang="de-DE" sz="2000" i="1">
                        <a:latin typeface="Cambria Math"/>
                        <a:cs typeface="Lucida Sans Unicode"/>
                        <a:sym typeface="Symbol"/>
                      </a:rPr>
                      <m:t>0</m:t>
                    </m:r>
                    <m:r>
                      <a:rPr lang="de-DE" sz="2000" i="1">
                        <a:latin typeface="Cambria Math"/>
                        <a:ea typeface="Cambria Math"/>
                        <a:cs typeface="Lucida Sans Unicode"/>
                        <a:sym typeface="Symbol"/>
                      </a:rPr>
                      <m:t>≤</m:t>
                    </m:r>
                    <m:r>
                      <a:rPr lang="de-DE" sz="2000" i="1">
                        <a:latin typeface="Cambria Math"/>
                        <a:ea typeface="Cambria Math"/>
                        <a:cs typeface="Lucida Sans Unicode"/>
                        <a:sym typeface="Symbol"/>
                      </a:rPr>
                      <m:t>𝑥</m:t>
                    </m:r>
                    <m:r>
                      <a:rPr lang="de-DE" sz="2000" i="1">
                        <a:latin typeface="Cambria Math"/>
                        <a:ea typeface="Cambria Math"/>
                        <a:cs typeface="Lucida Sans Unicode"/>
                        <a:sym typeface="Symbol"/>
                      </a:rPr>
                      <m:t>≤0.5</m:t>
                    </m:r>
                  </m:oMath>
                </a14:m>
                <a:r>
                  <a:rPr lang="de-DE" sz="2000" b="0" dirty="0">
                    <a:solidFill>
                      <a:schemeClr val="tx1"/>
                    </a:solidFill>
                    <a:latin typeface="+mn-lt"/>
                    <a:cs typeface="Lucida Sans Unicode"/>
                    <a:sym typeface="Symbol"/>
                  </a:rPr>
                  <a:t>  </a:t>
                </a:r>
                <a:r>
                  <a:rPr lang="de-DE" sz="2000" dirty="0">
                    <a:latin typeface="+mn-lt"/>
                    <a:cs typeface="Lucida Sans Unicode"/>
                    <a:sym typeface="Symbol"/>
                  </a:rPr>
                  <a:t>und</a:t>
                </a:r>
                <a:endParaRPr lang="de-DE" sz="2000" b="0" dirty="0">
                  <a:solidFill>
                    <a:schemeClr val="tx1"/>
                  </a:solidFill>
                  <a:latin typeface="+mn-lt"/>
                  <a:cs typeface="Lucida Sans Unicode"/>
                  <a:sym typeface="Symbo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899592" y="3065111"/>
                <a:ext cx="4220466" cy="400110"/>
              </a:xfrm>
              <a:prstGeom prst="rect">
                <a:avLst/>
              </a:prstGeom>
              <a:blipFill rotWithShape="1">
                <a:blip r:embed="rId5"/>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4572000" y="3065111"/>
                <a:ext cx="3341990" cy="400110"/>
              </a:xfrm>
              <a:prstGeom prst="rect">
                <a:avLst/>
              </a:prstGeom>
              <a:noFill/>
            </p:spPr>
            <p:txBody>
              <a:bodyPr wrap="square" rtlCol="0">
                <a:spAutoFit/>
              </a:bodyPr>
              <a:lstStyle/>
              <a:p>
                <a14:m>
                  <m:oMath xmlns:m="http://schemas.openxmlformats.org/officeDocument/2006/math">
                    <m:r>
                      <a:rPr lang="de-DE" sz="2000" i="1" smtClean="0">
                        <a:latin typeface="Cambria Math"/>
                        <a:cs typeface="Lucida Sans Unicode"/>
                        <a:sym typeface="Symbol"/>
                      </a:rPr>
                      <m:t>1</m:t>
                    </m:r>
                    <m:r>
                      <a:rPr lang="de-DE" sz="2000" b="0" i="1" smtClean="0">
                        <a:latin typeface="Cambria Math"/>
                        <a:cs typeface="Lucida Sans Unicode"/>
                        <a:sym typeface="Symbol"/>
                      </a:rPr>
                      <m:t>&lt;</m:t>
                    </m:r>
                    <m:r>
                      <a:rPr lang="de-DE" sz="2000" b="0" i="1" smtClean="0">
                        <a:latin typeface="Cambria Math"/>
                        <a:ea typeface="Cambria Math"/>
                        <a:cs typeface="Lucida Sans Unicode"/>
                        <a:sym typeface="Symbol"/>
                      </a:rPr>
                      <m:t>2</m:t>
                    </m:r>
                    <m:r>
                      <a:rPr lang="de-DE" sz="2000" b="0" i="1" smtClean="0">
                        <a:latin typeface="Cambria Math"/>
                        <a:ea typeface="Cambria Math"/>
                        <a:cs typeface="Lucida Sans Unicode"/>
                        <a:sym typeface="Symbol"/>
                      </a:rPr>
                      <m:t>𝑥</m:t>
                    </m:r>
                    <m:r>
                      <a:rPr lang="de-DE" sz="2000" b="0" i="1" smtClean="0">
                        <a:latin typeface="Cambria Math"/>
                        <a:ea typeface="Cambria Math"/>
                        <a:cs typeface="Lucida Sans Unicode"/>
                        <a:sym typeface="Symbol"/>
                      </a:rPr>
                      <m:t>≤2</m:t>
                    </m:r>
                  </m:oMath>
                </a14:m>
                <a:r>
                  <a:rPr lang="de-DE" sz="2000" b="0" dirty="0">
                    <a:solidFill>
                      <a:schemeClr val="tx1"/>
                    </a:solidFill>
                    <a:latin typeface="+mn-lt"/>
                    <a:cs typeface="Lucida Sans Unicode"/>
                    <a:sym typeface="Symbol"/>
                  </a:rPr>
                  <a:t> </a:t>
                </a:r>
                <a14:m>
                  <m:oMath xmlns:m="http://schemas.openxmlformats.org/officeDocument/2006/math">
                    <m:r>
                      <a:rPr lang="de-DE" sz="2000" b="0" i="1" dirty="0" smtClean="0">
                        <a:solidFill>
                          <a:schemeClr val="tx1"/>
                        </a:solidFill>
                        <a:latin typeface="Cambria Math"/>
                        <a:ea typeface="Cambria Math"/>
                        <a:cs typeface="Lucida Sans Unicode"/>
                        <a:sym typeface="Symbol"/>
                      </a:rPr>
                      <m:t>⇔</m:t>
                    </m:r>
                  </m:oMath>
                </a14:m>
                <a:r>
                  <a:rPr lang="de-DE" sz="2000" b="0" dirty="0">
                    <a:solidFill>
                      <a:schemeClr val="tx1"/>
                    </a:solidFill>
                    <a:latin typeface="+mn-lt"/>
                    <a:cs typeface="Lucida Sans Unicode"/>
                    <a:sym typeface="Symbol"/>
                  </a:rPr>
                  <a:t> </a:t>
                </a:r>
                <a14:m>
                  <m:oMath xmlns:m="http://schemas.openxmlformats.org/officeDocument/2006/math">
                    <m:r>
                      <a:rPr lang="de-DE" sz="2000" i="1">
                        <a:latin typeface="Cambria Math"/>
                        <a:cs typeface="Lucida Sans Unicode"/>
                        <a:sym typeface="Symbol"/>
                      </a:rPr>
                      <m:t>0</m:t>
                    </m:r>
                    <m:r>
                      <a:rPr lang="de-DE" sz="2000" b="0" i="1" smtClean="0">
                        <a:latin typeface="Cambria Math"/>
                        <a:cs typeface="Lucida Sans Unicode"/>
                        <a:sym typeface="Symbol"/>
                      </a:rPr>
                      <m:t>.5&lt;</m:t>
                    </m:r>
                    <m:r>
                      <a:rPr lang="de-DE" sz="2000" i="1">
                        <a:latin typeface="Cambria Math"/>
                        <a:ea typeface="Cambria Math"/>
                        <a:cs typeface="Lucida Sans Unicode"/>
                        <a:sym typeface="Symbol"/>
                      </a:rPr>
                      <m:t>𝑥</m:t>
                    </m:r>
                    <m:r>
                      <a:rPr lang="de-DE" sz="2000" i="1">
                        <a:latin typeface="Cambria Math"/>
                        <a:ea typeface="Cambria Math"/>
                        <a:cs typeface="Lucida Sans Unicode"/>
                        <a:sym typeface="Symbol"/>
                      </a:rPr>
                      <m:t>≤1</m:t>
                    </m:r>
                  </m:oMath>
                </a14:m>
                <a:endParaRPr lang="de-DE" sz="2000" b="0" dirty="0">
                  <a:solidFill>
                    <a:schemeClr val="tx1"/>
                  </a:solidFill>
                  <a:latin typeface="+mn-lt"/>
                  <a:cs typeface="Lucida Sans Unicode"/>
                  <a:sym typeface="Symbo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4572000" y="3065111"/>
                <a:ext cx="3341990" cy="400110"/>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01419964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3.2 Grafische Darstellungsmöglichkeiten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51</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628800"/>
            <a:ext cx="6911999" cy="3611819"/>
          </a:xfrm>
          <a:prstGeom prst="rect">
            <a:avLst/>
          </a:prstGeom>
        </p:spPr>
      </p:pic>
    </p:spTree>
    <p:extLst>
      <p:ext uri="{BB962C8B-B14F-4D97-AF65-F5344CB8AC3E}">
        <p14:creationId xmlns:p14="http://schemas.microsoft.com/office/powerpoint/2010/main" val="2595108333"/>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996429"/>
            <a:ext cx="7353300" cy="2705100"/>
          </a:xfrm>
          <a:prstGeom prst="rect">
            <a:avLst/>
          </a:prstGeom>
        </p:spPr>
      </p:pic>
      <p:pic>
        <p:nvPicPr>
          <p:cNvPr id="3" name="Grafik 2"/>
          <p:cNvPicPr>
            <a:picLocks noChangeAspect="1"/>
          </p:cNvPicPr>
          <p:nvPr/>
        </p:nvPicPr>
        <p:blipFill>
          <a:blip r:embed="rId4"/>
          <a:stretch>
            <a:fillRect/>
          </a:stretch>
        </p:blipFill>
        <p:spPr>
          <a:xfrm>
            <a:off x="468313" y="3880516"/>
            <a:ext cx="7381875" cy="2762250"/>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537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703235883"/>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59180" y="980728"/>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Binomialverteilung </a:t>
            </a:r>
            <a:r>
              <a:rPr lang="de-DE" sz="2000" dirty="0">
                <a:solidFill>
                  <a:srgbClr val="0070C0"/>
                </a:solidFill>
                <a:latin typeface="+mn-lt"/>
              </a:rPr>
              <a:t>●</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538</a:t>
            </a:r>
            <a:endParaRPr lang="de-DE" sz="8000" b="1" dirty="0">
              <a:solidFill>
                <a:schemeClr val="tx1"/>
              </a:solidFill>
              <a:latin typeface="+mj-lt"/>
            </a:endParaRPr>
          </a:p>
        </p:txBody>
      </p:sp>
      <p:sp>
        <p:nvSpPr>
          <p:cNvPr id="12" name="Textfeld 11"/>
          <p:cNvSpPr txBox="1"/>
          <p:nvPr/>
        </p:nvSpPr>
        <p:spPr>
          <a:xfrm>
            <a:off x="1949780" y="1976836"/>
            <a:ext cx="3601278" cy="400110"/>
          </a:xfrm>
          <a:prstGeom prst="rect">
            <a:avLst/>
          </a:prstGeom>
          <a:noFill/>
        </p:spPr>
        <p:txBody>
          <a:bodyPr wrap="square" rtlCol="0">
            <a:spAutoFit/>
          </a:bodyPr>
          <a:lstStyle/>
          <a:p>
            <a:r>
              <a:rPr lang="de-DE" sz="2000" dirty="0">
                <a:latin typeface="+mn-lt"/>
              </a:rPr>
              <a:t>Unabhängigkeit vorausgesetzt!</a:t>
            </a:r>
          </a:p>
        </p:txBody>
      </p:sp>
      <p:sp>
        <p:nvSpPr>
          <p:cNvPr id="13" name="Textfeld 12"/>
          <p:cNvSpPr txBox="1">
            <a:spLocks noChangeArrowheads="1"/>
          </p:cNvSpPr>
          <p:nvPr/>
        </p:nvSpPr>
        <p:spPr bwMode="auto">
          <a:xfrm>
            <a:off x="459179" y="5301208"/>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Poisson</a:t>
            </a:r>
            <a:r>
              <a:rPr lang="de-DE" sz="2000" b="1" dirty="0">
                <a:solidFill>
                  <a:srgbClr val="0070C0"/>
                </a:solidFill>
                <a:latin typeface="+mn-lt"/>
              </a:rPr>
              <a:t>-Verteilung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p:nvPr/>
        </p:nvSpPr>
        <p:spPr>
          <a:xfrm>
            <a:off x="2123728" y="6165304"/>
            <a:ext cx="3601278" cy="400110"/>
          </a:xfrm>
          <a:prstGeom prst="rect">
            <a:avLst/>
          </a:prstGeom>
          <a:noFill/>
        </p:spPr>
        <p:txBody>
          <a:bodyPr wrap="square" rtlCol="0">
            <a:spAutoFit/>
          </a:bodyPr>
          <a:lstStyle/>
          <a:p>
            <a:r>
              <a:rPr lang="de-DE" sz="2000" dirty="0">
                <a:latin typeface="+mn-lt"/>
              </a:rPr>
              <a:t>Unabhängigkeit vorausgesetzt!</a:t>
            </a:r>
          </a:p>
        </p:txBody>
      </p:sp>
      <p:pic>
        <p:nvPicPr>
          <p:cNvPr id="2" name="Grafik 1"/>
          <p:cNvPicPr>
            <a:picLocks noChangeAspect="1"/>
          </p:cNvPicPr>
          <p:nvPr/>
        </p:nvPicPr>
        <p:blipFill>
          <a:blip r:embed="rId3"/>
          <a:stretch>
            <a:fillRect/>
          </a:stretch>
        </p:blipFill>
        <p:spPr>
          <a:xfrm>
            <a:off x="1454892" y="1522525"/>
            <a:ext cx="4581525" cy="371475"/>
          </a:xfrm>
          <a:prstGeom prst="rect">
            <a:avLst/>
          </a:prstGeom>
        </p:spPr>
      </p:pic>
      <p:pic>
        <p:nvPicPr>
          <p:cNvPr id="3" name="Grafik 2"/>
          <p:cNvPicPr>
            <a:picLocks noChangeAspect="1"/>
          </p:cNvPicPr>
          <p:nvPr/>
        </p:nvPicPr>
        <p:blipFill>
          <a:blip r:embed="rId4"/>
          <a:stretch>
            <a:fillRect/>
          </a:stretch>
        </p:blipFill>
        <p:spPr>
          <a:xfrm>
            <a:off x="457200" y="2424331"/>
            <a:ext cx="7372350" cy="2886075"/>
          </a:xfrm>
          <a:prstGeom prst="rect">
            <a:avLst/>
          </a:prstGeom>
        </p:spPr>
      </p:pic>
      <p:pic>
        <p:nvPicPr>
          <p:cNvPr id="4" name="Grafik 3"/>
          <p:cNvPicPr>
            <a:picLocks noChangeAspect="1"/>
          </p:cNvPicPr>
          <p:nvPr/>
        </p:nvPicPr>
        <p:blipFill>
          <a:blip r:embed="rId5"/>
          <a:stretch>
            <a:fillRect/>
          </a:stretch>
        </p:blipFill>
        <p:spPr>
          <a:xfrm>
            <a:off x="1502003" y="5814174"/>
            <a:ext cx="4581525" cy="361950"/>
          </a:xfrm>
          <a:prstGeom prst="rect">
            <a:avLst/>
          </a:prstGeom>
        </p:spPr>
      </p:pic>
    </p:spTree>
    <p:extLst>
      <p:ext uri="{BB962C8B-B14F-4D97-AF65-F5344CB8AC3E}">
        <p14:creationId xmlns:p14="http://schemas.microsoft.com/office/powerpoint/2010/main" val="3325548351"/>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0728"/>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Normalverteilung </a:t>
            </a:r>
            <a:r>
              <a:rPr lang="de-DE" sz="2000" dirty="0">
                <a:solidFill>
                  <a:srgbClr val="0070C0"/>
                </a:solidFill>
                <a:latin typeface="+mn-lt"/>
              </a:rPr>
              <a:t>●</a:t>
            </a:r>
            <a:endParaRPr lang="de-DE" sz="2000" b="1" dirty="0">
              <a:solidFill>
                <a:srgbClr val="0070C0"/>
              </a:solidFill>
              <a:latin typeface="+mn-lt"/>
            </a:endParaRPr>
          </a:p>
        </p:txBody>
      </p:sp>
      <p:sp>
        <p:nvSpPr>
          <p:cNvPr id="2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539</a:t>
            </a:r>
            <a:endParaRPr lang="de-DE" sz="8000" b="1" dirty="0">
              <a:solidFill>
                <a:schemeClr val="tx1"/>
              </a:solidFill>
              <a:latin typeface="+mj-lt"/>
            </a:endParaRPr>
          </a:p>
        </p:txBody>
      </p:sp>
      <p:sp>
        <p:nvSpPr>
          <p:cNvPr id="13" name="Textfeld 12"/>
          <p:cNvSpPr txBox="1"/>
          <p:nvPr/>
        </p:nvSpPr>
        <p:spPr>
          <a:xfrm>
            <a:off x="1929334" y="2048347"/>
            <a:ext cx="3601278" cy="400110"/>
          </a:xfrm>
          <a:prstGeom prst="rect">
            <a:avLst/>
          </a:prstGeom>
          <a:noFill/>
        </p:spPr>
        <p:txBody>
          <a:bodyPr wrap="square" rtlCol="0">
            <a:spAutoFit/>
          </a:bodyPr>
          <a:lstStyle/>
          <a:p>
            <a:r>
              <a:rPr lang="de-DE" sz="2000" dirty="0">
                <a:latin typeface="+mn-lt"/>
              </a:rPr>
              <a:t>Unabhängigkeit vorausgesetzt!</a:t>
            </a:r>
          </a:p>
        </p:txBody>
      </p:sp>
      <p:pic>
        <p:nvPicPr>
          <p:cNvPr id="2" name="Grafik 1"/>
          <p:cNvPicPr>
            <a:picLocks noChangeAspect="1"/>
          </p:cNvPicPr>
          <p:nvPr/>
        </p:nvPicPr>
        <p:blipFill>
          <a:blip r:embed="rId3"/>
          <a:stretch>
            <a:fillRect/>
          </a:stretch>
        </p:blipFill>
        <p:spPr>
          <a:xfrm>
            <a:off x="1429685" y="1568809"/>
            <a:ext cx="4600575" cy="438150"/>
          </a:xfrm>
          <a:prstGeom prst="rect">
            <a:avLst/>
          </a:prstGeom>
        </p:spPr>
      </p:pic>
      <p:pic>
        <p:nvPicPr>
          <p:cNvPr id="3" name="Grafik 2"/>
          <p:cNvPicPr>
            <a:picLocks noChangeAspect="1"/>
          </p:cNvPicPr>
          <p:nvPr/>
        </p:nvPicPr>
        <p:blipFill>
          <a:blip r:embed="rId4"/>
          <a:stretch>
            <a:fillRect/>
          </a:stretch>
        </p:blipFill>
        <p:spPr>
          <a:xfrm>
            <a:off x="457200" y="2738900"/>
            <a:ext cx="7372350" cy="2847975"/>
          </a:xfrm>
          <a:prstGeom prst="rect">
            <a:avLst/>
          </a:prstGeom>
        </p:spPr>
      </p:pic>
    </p:spTree>
    <p:extLst>
      <p:ext uri="{BB962C8B-B14F-4D97-AF65-F5344CB8AC3E}">
        <p14:creationId xmlns:p14="http://schemas.microsoft.com/office/powerpoint/2010/main" val="15297003"/>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540</a:t>
            </a:r>
            <a:endParaRPr lang="de-DE" sz="8000" b="1" dirty="0">
              <a:solidFill>
                <a:schemeClr val="tx1"/>
              </a:solidFill>
              <a:latin typeface="+mj-lt"/>
            </a:endParaRPr>
          </a:p>
        </p:txBody>
      </p:sp>
      <p:sp>
        <p:nvSpPr>
          <p:cNvPr id="8" name="Textfeld 7"/>
          <p:cNvSpPr txBox="1"/>
          <p:nvPr/>
        </p:nvSpPr>
        <p:spPr>
          <a:xfrm>
            <a:off x="468312" y="5301208"/>
            <a:ext cx="7416056" cy="1015663"/>
          </a:xfrm>
          <a:prstGeom prst="rect">
            <a:avLst/>
          </a:prstGeom>
          <a:noFill/>
        </p:spPr>
        <p:txBody>
          <a:bodyPr wrap="square" rtlCol="0">
            <a:spAutoFit/>
          </a:bodyPr>
          <a:lstStyle/>
          <a:p>
            <a:r>
              <a:rPr lang="de-DE" sz="2000" dirty="0">
                <a:latin typeface="+mn-lt"/>
              </a:rPr>
              <a:t>Die Resultate (7.4.21) bis (7.4.25) lassen sich für den Fall </a:t>
            </a:r>
            <a:r>
              <a:rPr lang="de-DE" sz="2000" dirty="0" err="1">
                <a:latin typeface="+mn-lt"/>
              </a:rPr>
              <a:t>abhän</a:t>
            </a:r>
            <a:r>
              <a:rPr lang="de-DE" sz="2000" dirty="0">
                <a:latin typeface="+mn-lt"/>
              </a:rPr>
              <a:t>-</a:t>
            </a:r>
          </a:p>
          <a:p>
            <a:r>
              <a:rPr lang="de-DE" sz="2000" dirty="0" err="1">
                <a:latin typeface="+mn-lt"/>
              </a:rPr>
              <a:t>giger</a:t>
            </a:r>
            <a:r>
              <a:rPr lang="de-DE" sz="2000" dirty="0">
                <a:latin typeface="+mn-lt"/>
              </a:rPr>
              <a:t> (korrelierter) Zufallsvariablen verallgemeinern, sofern diese</a:t>
            </a:r>
          </a:p>
          <a:p>
            <a:r>
              <a:rPr lang="de-DE" sz="2000" dirty="0">
                <a:latin typeface="+mn-lt"/>
              </a:rPr>
              <a:t>sofern diese </a:t>
            </a:r>
            <a:r>
              <a:rPr lang="de-DE" sz="2000" b="1" dirty="0">
                <a:solidFill>
                  <a:srgbClr val="0070C0"/>
                </a:solidFill>
                <a:latin typeface="+mn-lt"/>
              </a:rPr>
              <a:t>multivariat normalverteilt </a:t>
            </a:r>
            <a:r>
              <a:rPr lang="de-DE" sz="2000" dirty="0">
                <a:latin typeface="+mn-lt"/>
              </a:rPr>
              <a:t>sind (Abschnitt 8.3.3) </a:t>
            </a:r>
          </a:p>
        </p:txBody>
      </p:sp>
      <p:pic>
        <p:nvPicPr>
          <p:cNvPr id="2" name="Grafik 1"/>
          <p:cNvPicPr>
            <a:picLocks noChangeAspect="1"/>
          </p:cNvPicPr>
          <p:nvPr/>
        </p:nvPicPr>
        <p:blipFill>
          <a:blip r:embed="rId3"/>
          <a:stretch>
            <a:fillRect/>
          </a:stretch>
        </p:blipFill>
        <p:spPr>
          <a:xfrm>
            <a:off x="457200" y="906735"/>
            <a:ext cx="7591425" cy="4324350"/>
          </a:xfrm>
          <a:prstGeom prst="rect">
            <a:avLst/>
          </a:prstGeom>
        </p:spPr>
      </p:pic>
    </p:spTree>
    <p:extLst>
      <p:ext uri="{BB962C8B-B14F-4D97-AF65-F5344CB8AC3E}">
        <p14:creationId xmlns:p14="http://schemas.microsoft.com/office/powerpoint/2010/main" val="246734336"/>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541</a:t>
            </a:r>
            <a:endParaRPr lang="de-DE" sz="8000" b="1" dirty="0">
              <a:solidFill>
                <a:schemeClr val="tx1"/>
              </a:solidFill>
              <a:latin typeface="+mj-lt"/>
            </a:endParaRPr>
          </a:p>
        </p:txBody>
      </p:sp>
      <p:sp>
        <p:nvSpPr>
          <p:cNvPr id="8" name="Textfeld 7"/>
          <p:cNvSpPr txBox="1">
            <a:spLocks noChangeArrowheads="1"/>
          </p:cNvSpPr>
          <p:nvPr/>
        </p:nvSpPr>
        <p:spPr bwMode="auto">
          <a:xfrm>
            <a:off x="459180" y="964912"/>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Exponentialverteilung und </a:t>
            </a:r>
            <a:r>
              <a:rPr lang="de-DE" sz="2000" b="1" dirty="0" err="1">
                <a:solidFill>
                  <a:srgbClr val="0070C0"/>
                </a:solidFill>
                <a:latin typeface="+mn-lt"/>
              </a:rPr>
              <a:t>Erlangverteilung</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1912031" y="1997740"/>
            <a:ext cx="3601278" cy="400110"/>
          </a:xfrm>
          <a:prstGeom prst="rect">
            <a:avLst/>
          </a:prstGeom>
          <a:noFill/>
        </p:spPr>
        <p:txBody>
          <a:bodyPr wrap="square" rtlCol="0">
            <a:spAutoFit/>
          </a:bodyPr>
          <a:lstStyle/>
          <a:p>
            <a:r>
              <a:rPr lang="de-DE" sz="2000" dirty="0">
                <a:latin typeface="+mn-lt"/>
              </a:rPr>
              <a:t>Unabhängigkeit vorausgesetzt!</a:t>
            </a: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1331640" y="1565720"/>
            <a:ext cx="4572000" cy="390525"/>
          </a:xfrm>
          <a:prstGeom prst="rect">
            <a:avLst/>
          </a:prstGeom>
        </p:spPr>
      </p:pic>
      <p:pic>
        <p:nvPicPr>
          <p:cNvPr id="3" name="Grafik 2"/>
          <p:cNvPicPr>
            <a:picLocks noChangeAspect="1"/>
          </p:cNvPicPr>
          <p:nvPr/>
        </p:nvPicPr>
        <p:blipFill>
          <a:blip r:embed="rId4"/>
          <a:stretch>
            <a:fillRect/>
          </a:stretch>
        </p:blipFill>
        <p:spPr>
          <a:xfrm>
            <a:off x="457200" y="2758642"/>
            <a:ext cx="7400925" cy="2819400"/>
          </a:xfrm>
          <a:prstGeom prst="rect">
            <a:avLst/>
          </a:prstGeom>
        </p:spPr>
      </p:pic>
    </p:spTree>
    <p:extLst>
      <p:ext uri="{BB962C8B-B14F-4D97-AF65-F5344CB8AC3E}">
        <p14:creationId xmlns:p14="http://schemas.microsoft.com/office/powerpoint/2010/main" val="1049514765"/>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542</a:t>
            </a:r>
            <a:endParaRPr lang="de-DE" sz="8000" b="1" dirty="0">
              <a:solidFill>
                <a:schemeClr val="tx1"/>
              </a:solidFill>
              <a:latin typeface="+mj-lt"/>
            </a:endParaRPr>
          </a:p>
        </p:txBody>
      </p:sp>
      <p:sp>
        <p:nvSpPr>
          <p:cNvPr id="9" name="Rechteck 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p:nvPr/>
        </p:nvSpPr>
        <p:spPr>
          <a:xfrm>
            <a:off x="1899337" y="2044880"/>
            <a:ext cx="3601278" cy="400110"/>
          </a:xfrm>
          <a:prstGeom prst="rect">
            <a:avLst/>
          </a:prstGeom>
          <a:noFill/>
        </p:spPr>
        <p:txBody>
          <a:bodyPr wrap="square" rtlCol="0">
            <a:spAutoFit/>
          </a:bodyPr>
          <a:lstStyle/>
          <a:p>
            <a:r>
              <a:rPr lang="de-DE" sz="2000" dirty="0">
                <a:latin typeface="+mn-lt"/>
              </a:rPr>
              <a:t>Unabhängigkeit vorausgesetzt!</a:t>
            </a:r>
          </a:p>
        </p:txBody>
      </p:sp>
      <p:pic>
        <p:nvPicPr>
          <p:cNvPr id="2" name="Grafik 1"/>
          <p:cNvPicPr>
            <a:picLocks noChangeAspect="1"/>
          </p:cNvPicPr>
          <p:nvPr/>
        </p:nvPicPr>
        <p:blipFill>
          <a:blip r:embed="rId3"/>
          <a:stretch>
            <a:fillRect/>
          </a:stretch>
        </p:blipFill>
        <p:spPr>
          <a:xfrm>
            <a:off x="847238" y="1577484"/>
            <a:ext cx="5705475" cy="390525"/>
          </a:xfrm>
          <a:prstGeom prst="rect">
            <a:avLst/>
          </a:prstGeom>
        </p:spPr>
      </p:pic>
      <p:pic>
        <p:nvPicPr>
          <p:cNvPr id="3" name="Grafik 2"/>
          <p:cNvPicPr>
            <a:picLocks noChangeAspect="1"/>
          </p:cNvPicPr>
          <p:nvPr/>
        </p:nvPicPr>
        <p:blipFill>
          <a:blip r:embed="rId4"/>
          <a:stretch>
            <a:fillRect/>
          </a:stretch>
        </p:blipFill>
        <p:spPr>
          <a:xfrm>
            <a:off x="457200" y="2845937"/>
            <a:ext cx="7448550" cy="2771775"/>
          </a:xfrm>
          <a:prstGeom prst="rect">
            <a:avLst/>
          </a:prstGeom>
        </p:spPr>
      </p:pic>
    </p:spTree>
    <p:extLst>
      <p:ext uri="{BB962C8B-B14F-4D97-AF65-F5344CB8AC3E}">
        <p14:creationId xmlns:p14="http://schemas.microsoft.com/office/powerpoint/2010/main" val="4156801378"/>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554384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7.4.2 Asymptotische und approximative Aussagen</a:t>
            </a:r>
          </a:p>
        </p:txBody>
      </p:sp>
      <p:sp>
        <p:nvSpPr>
          <p:cNvPr id="8" name="Textfeld 9"/>
          <p:cNvSpPr txBox="1">
            <a:spLocks noChangeArrowheads="1"/>
          </p:cNvSpPr>
          <p:nvPr/>
        </p:nvSpPr>
        <p:spPr bwMode="auto">
          <a:xfrm>
            <a:off x="467545" y="2204864"/>
            <a:ext cx="22322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9" name="Textfeld 9"/>
          <p:cNvSpPr txBox="1">
            <a:spLocks noChangeArrowheads="1"/>
          </p:cNvSpPr>
          <p:nvPr/>
        </p:nvSpPr>
        <p:spPr bwMode="auto">
          <a:xfrm>
            <a:off x="471836" y="1628800"/>
            <a:ext cx="381213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Gesetz der großen Zahlen (GGZ)</a:t>
            </a:r>
          </a:p>
        </p:txBody>
      </p:sp>
      <p:sp>
        <p:nvSpPr>
          <p:cNvPr id="10" name="Textfeld 9"/>
          <p:cNvSpPr txBox="1">
            <a:spLocks noChangeArrowheads="1"/>
          </p:cNvSpPr>
          <p:nvPr/>
        </p:nvSpPr>
        <p:spPr bwMode="auto">
          <a:xfrm>
            <a:off x="471836" y="2604974"/>
            <a:ext cx="554032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Schwaches Gesetz der großen Zahlen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7545" y="3181038"/>
            <a:ext cx="7591425" cy="2867025"/>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543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643507969"/>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544</a:t>
            </a:r>
            <a:endParaRPr lang="de-DE" sz="8000" b="1" dirty="0">
              <a:solidFill>
                <a:schemeClr val="tx1"/>
              </a:solidFill>
              <a:latin typeface="+mj-lt"/>
            </a:endParaRPr>
          </a:p>
        </p:txBody>
      </p:sp>
      <p:sp>
        <p:nvSpPr>
          <p:cNvPr id="7" name="Textfeld 6"/>
          <p:cNvSpPr txBox="1">
            <a:spLocks noChangeArrowheads="1"/>
          </p:cNvSpPr>
          <p:nvPr/>
        </p:nvSpPr>
        <p:spPr bwMode="auto">
          <a:xfrm>
            <a:off x="459181" y="980728"/>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9" name="Textfeld 8"/>
              <p:cNvSpPr txBox="1"/>
              <p:nvPr/>
            </p:nvSpPr>
            <p:spPr>
              <a:xfrm>
                <a:off x="459182" y="4365104"/>
                <a:ext cx="7353178" cy="400110"/>
              </a:xfrm>
              <a:prstGeom prst="rect">
                <a:avLst/>
              </a:prstGeom>
              <a:noFill/>
            </p:spPr>
            <p:txBody>
              <a:bodyPr wrap="square" rtlCol="0">
                <a:spAutoFit/>
              </a:bodyPr>
              <a:lstStyle/>
              <a:p>
                <a:r>
                  <a:rPr lang="de-DE" sz="2000" dirty="0">
                    <a:latin typeface="+mn-lt"/>
                  </a:rPr>
                  <a:t>Die Wahrscheinlichkeit einer Realisation von </a:t>
                </a:r>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𝑋</m:t>
                            </m:r>
                          </m:e>
                        </m:acc>
                      </m:e>
                      <m:sub>
                        <m:r>
                          <a:rPr lang="de-DE" sz="2000" b="0" i="1" smtClean="0">
                            <a:latin typeface="Cambria Math"/>
                          </a:rPr>
                          <m:t>𝑛</m:t>
                        </m:r>
                      </m:sub>
                    </m:sSub>
                  </m:oMath>
                </a14:m>
                <a:r>
                  <a:rPr lang="de-DE" sz="2000" dirty="0">
                    <a:latin typeface="+mn-lt"/>
                  </a:rPr>
                  <a:t> im Intervall </a:t>
                </a:r>
              </a:p>
            </p:txBody>
          </p:sp>
        </mc:Choice>
        <mc:Fallback xmlns="">
          <p:sp>
            <p:nvSpPr>
              <p:cNvPr id="9" name="Textfeld 8"/>
              <p:cNvSpPr txBox="1">
                <a:spLocks noRot="1" noChangeAspect="1" noMove="1" noResize="1" noEditPoints="1" noAdjustHandles="1" noChangeArrowheads="1" noChangeShapeType="1" noTextEdit="1"/>
              </p:cNvSpPr>
              <p:nvPr/>
            </p:nvSpPr>
            <p:spPr>
              <a:xfrm>
                <a:off x="459182" y="4365104"/>
                <a:ext cx="7353178" cy="400110"/>
              </a:xfrm>
              <a:prstGeom prst="rect">
                <a:avLst/>
              </a:prstGeom>
              <a:blipFill rotWithShape="1">
                <a:blip r:embed="rId4"/>
                <a:stretch>
                  <a:fillRect l="-829"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1172570" y="4765214"/>
                <a:ext cx="174324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i="1" smtClean="0">
                              <a:latin typeface="Cambria Math" panose="02040503050406030204" pitchFamily="18" charset="0"/>
                            </a:rPr>
                          </m:ctrlPr>
                        </m:dPr>
                        <m:e>
                          <m:r>
                            <a:rPr lang="de-DE" sz="2000" i="1" smtClean="0">
                              <a:latin typeface="Cambria Math"/>
                              <a:ea typeface="Cambria Math"/>
                            </a:rPr>
                            <m:t>𝜇</m:t>
                          </m:r>
                          <m:r>
                            <a:rPr lang="de-DE" sz="2000" b="0" i="1" smtClean="0">
                              <a:latin typeface="Cambria Math"/>
                              <a:ea typeface="Cambria Math"/>
                            </a:rPr>
                            <m:t>−</m:t>
                          </m:r>
                          <m:r>
                            <a:rPr lang="de-DE" sz="2000" b="0" i="1" smtClean="0">
                              <a:latin typeface="Cambria Math"/>
                              <a:ea typeface="Cambria Math"/>
                            </a:rPr>
                            <m:t>𝑐</m:t>
                          </m:r>
                          <m:r>
                            <a:rPr lang="de-DE" sz="2000" b="0" i="1" smtClean="0">
                              <a:latin typeface="Cambria Math"/>
                              <a:ea typeface="Cambria Math"/>
                            </a:rPr>
                            <m:t>, </m:t>
                          </m:r>
                          <m:r>
                            <a:rPr lang="de-DE" sz="2000" i="1">
                              <a:latin typeface="Cambria Math"/>
                              <a:ea typeface="Cambria Math"/>
                            </a:rPr>
                            <m:t>𝜇</m:t>
                          </m:r>
                          <m:r>
                            <a:rPr lang="de-DE" sz="2000" b="0" i="1" smtClean="0">
                              <a:latin typeface="Cambria Math"/>
                              <a:ea typeface="Cambria Math"/>
                            </a:rPr>
                            <m:t>+</m:t>
                          </m:r>
                          <m:r>
                            <a:rPr lang="de-DE" sz="2000" i="1">
                              <a:latin typeface="Cambria Math"/>
                              <a:ea typeface="Cambria Math"/>
                            </a:rPr>
                            <m:t>𝑐</m:t>
                          </m:r>
                        </m:e>
                      </m:d>
                    </m:oMath>
                  </m:oMathPara>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172570" y="4765214"/>
                <a:ext cx="1743246" cy="400110"/>
              </a:xfrm>
              <a:prstGeom prst="rect">
                <a:avLst/>
              </a:prstGeom>
              <a:blipFill rotWithShape="1">
                <a:blip r:embed="rId5"/>
                <a:stretch>
                  <a:fillRect b="-7692"/>
                </a:stretch>
              </a:blipFill>
            </p:spPr>
            <p:txBody>
              <a:bodyPr/>
              <a:lstStyle/>
              <a:p>
                <a:r>
                  <a:rPr lang="de-DE">
                    <a:noFill/>
                  </a:rPr>
                  <a:t> </a:t>
                </a:r>
              </a:p>
            </p:txBody>
          </p:sp>
        </mc:Fallback>
      </mc:AlternateContent>
      <p:sp>
        <p:nvSpPr>
          <p:cNvPr id="11" name="Textfeld 10"/>
          <p:cNvSpPr txBox="1"/>
          <p:nvPr/>
        </p:nvSpPr>
        <p:spPr>
          <a:xfrm>
            <a:off x="468312" y="5179748"/>
            <a:ext cx="7920111" cy="1323439"/>
          </a:xfrm>
          <a:prstGeom prst="rect">
            <a:avLst/>
          </a:prstGeom>
          <a:noFill/>
        </p:spPr>
        <p:txBody>
          <a:bodyPr wrap="square" rtlCol="0">
            <a:spAutoFit/>
          </a:bodyPr>
          <a:lstStyle/>
          <a:p>
            <a:r>
              <a:rPr lang="de-DE" sz="2000" dirty="0">
                <a:latin typeface="+mn-lt"/>
              </a:rPr>
              <a:t>strebt (konvergiert) für wachsendes </a:t>
            </a:r>
            <a:r>
              <a:rPr lang="de-DE" sz="2000" i="1" dirty="0">
                <a:latin typeface="+mn-lt"/>
              </a:rPr>
              <a:t>n</a:t>
            </a:r>
            <a:r>
              <a:rPr lang="de-DE" sz="2000" dirty="0">
                <a:latin typeface="+mn-lt"/>
              </a:rPr>
              <a:t> gegen 1. Die Wahrschein</a:t>
            </a:r>
          </a:p>
          <a:p>
            <a:r>
              <a:rPr lang="de-DE" sz="2000" dirty="0" err="1">
                <a:latin typeface="+mn-lt"/>
              </a:rPr>
              <a:t>lichkeit</a:t>
            </a:r>
            <a:r>
              <a:rPr lang="de-DE" sz="2000" dirty="0">
                <a:latin typeface="+mn-lt"/>
              </a:rPr>
              <a:t> für eine Realisation außerhalb dieses Intervalls </a:t>
            </a:r>
            <a:r>
              <a:rPr lang="de-DE" sz="2000" dirty="0" err="1">
                <a:latin typeface="+mn-lt"/>
              </a:rPr>
              <a:t>konver</a:t>
            </a:r>
            <a:endParaRPr lang="de-DE" sz="2000" dirty="0">
              <a:latin typeface="+mn-lt"/>
            </a:endParaRPr>
          </a:p>
          <a:p>
            <a:r>
              <a:rPr lang="de-DE" sz="2000" dirty="0">
                <a:latin typeface="+mn-lt"/>
              </a:rPr>
              <a:t>giert entsprechend gegen 0. Dies gilt für jeden positiven Wert </a:t>
            </a:r>
            <a:r>
              <a:rPr lang="de-DE" sz="2000" i="1" dirty="0">
                <a:latin typeface="+mn-lt"/>
              </a:rPr>
              <a:t>c</a:t>
            </a:r>
            <a:r>
              <a:rPr lang="de-DE" sz="2000" dirty="0">
                <a:latin typeface="+mn-lt"/>
              </a:rPr>
              <a:t>,</a:t>
            </a:r>
          </a:p>
          <a:p>
            <a:r>
              <a:rPr lang="de-DE" sz="2000" dirty="0">
                <a:latin typeface="+mn-lt"/>
              </a:rPr>
              <a:t>insbesondere also auch für jeden noch so kleinen Wert </a:t>
            </a:r>
            <a:r>
              <a:rPr lang="de-DE" sz="2000" i="1" dirty="0">
                <a:latin typeface="+mn-lt"/>
              </a:rPr>
              <a:t>c</a:t>
            </a:r>
            <a:r>
              <a:rPr lang="de-DE" sz="2000" dirty="0">
                <a:latin typeface="+mn-lt"/>
              </a:rPr>
              <a:t> &gt; 0.</a:t>
            </a:r>
          </a:p>
        </p:txBody>
      </p:sp>
      <p:pic>
        <p:nvPicPr>
          <p:cNvPr id="2" name="Grafik 1"/>
          <p:cNvPicPr>
            <a:picLocks noChangeAspect="1"/>
          </p:cNvPicPr>
          <p:nvPr/>
        </p:nvPicPr>
        <p:blipFill>
          <a:blip r:embed="rId6"/>
          <a:stretch>
            <a:fillRect/>
          </a:stretch>
        </p:blipFill>
        <p:spPr>
          <a:xfrm>
            <a:off x="457200" y="1456780"/>
            <a:ext cx="7467600" cy="2771775"/>
          </a:xfrm>
          <a:prstGeom prst="rect">
            <a:avLst/>
          </a:prstGeom>
        </p:spPr>
      </p:pic>
    </p:spTree>
    <p:extLst>
      <p:ext uri="{BB962C8B-B14F-4D97-AF65-F5344CB8AC3E}">
        <p14:creationId xmlns:p14="http://schemas.microsoft.com/office/powerpoint/2010/main" val="3976345318"/>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 name="Textfeld 1"/>
          <p:cNvSpPr txBox="1"/>
          <p:nvPr/>
        </p:nvSpPr>
        <p:spPr>
          <a:xfrm>
            <a:off x="468313" y="3721228"/>
            <a:ext cx="8207375" cy="2862322"/>
          </a:xfrm>
          <a:prstGeom prst="rect">
            <a:avLst/>
          </a:prstGeom>
          <a:noFill/>
        </p:spPr>
        <p:txBody>
          <a:bodyPr wrap="square" rtlCol="0">
            <a:spAutoFit/>
          </a:bodyPr>
          <a:lstStyle/>
          <a:p>
            <a:pPr algn="just"/>
            <a:r>
              <a:rPr lang="de-DE" sz="2000" dirty="0">
                <a:latin typeface="+mn-lt"/>
              </a:rPr>
              <a:t>Zu jedem </a:t>
            </a:r>
            <a:r>
              <a:rPr lang="de-DE" sz="2000" i="1" dirty="0">
                <a:latin typeface="+mn-lt"/>
              </a:rPr>
              <a:t>n</a:t>
            </a:r>
            <a:r>
              <a:rPr lang="de-DE" sz="2000" dirty="0">
                <a:latin typeface="+mn-lt"/>
              </a:rPr>
              <a:t> = 1, 2, ..., 50 wurden jeweils 30 Stichproben aus einer </a:t>
            </a:r>
            <a:r>
              <a:rPr lang="de-DE" sz="2000" i="1" dirty="0">
                <a:latin typeface="+mn-lt"/>
              </a:rPr>
              <a:t>N</a:t>
            </a:r>
            <a:r>
              <a:rPr lang="de-DE" sz="2000" dirty="0">
                <a:latin typeface="+mn-lt"/>
              </a:rPr>
              <a:t>(0, 1)-</a:t>
            </a:r>
            <a:r>
              <a:rPr lang="de-DE" sz="2000" dirty="0" err="1">
                <a:latin typeface="+mn-lt"/>
              </a:rPr>
              <a:t>Ver</a:t>
            </a:r>
            <a:r>
              <a:rPr lang="de-DE" sz="2000" dirty="0">
                <a:latin typeface="+mn-lt"/>
              </a:rPr>
              <a:t>-teilung gezogen und die jeweiligen Realisationen des stochastischen Mittels berechnet. Für jedes </a:t>
            </a:r>
            <a:r>
              <a:rPr lang="de-DE" sz="2000" i="1" dirty="0">
                <a:latin typeface="+mn-lt"/>
              </a:rPr>
              <a:t>n</a:t>
            </a:r>
            <a:r>
              <a:rPr lang="de-DE" sz="2000" dirty="0">
                <a:latin typeface="+mn-lt"/>
              </a:rPr>
              <a:t> liegen also jeweils 30 Realisationen eines auf </a:t>
            </a:r>
            <a:r>
              <a:rPr lang="de-DE" sz="2000" i="1" dirty="0">
                <a:latin typeface="+mn-lt"/>
              </a:rPr>
              <a:t>n</a:t>
            </a:r>
            <a:r>
              <a:rPr lang="de-DE" sz="2000" dirty="0">
                <a:latin typeface="+mn-lt"/>
              </a:rPr>
              <a:t> Beobachtungen beruhenden Mittelwerts vor. Die schwarz gestrichelten Linien markieren das Intervall [</a:t>
            </a:r>
            <a:r>
              <a:rPr lang="de-DE" sz="2000" dirty="0">
                <a:latin typeface="+mn-lt"/>
                <a:sym typeface="Symbol"/>
              </a:rPr>
              <a:t>0.5,</a:t>
            </a:r>
            <a:r>
              <a:rPr lang="de-DE" sz="2000" dirty="0">
                <a:latin typeface="+mn-lt"/>
              </a:rPr>
              <a:t> 0.5]. Wie man sieht, liegen mit wachsendem </a:t>
            </a:r>
            <a:r>
              <a:rPr lang="de-DE" sz="2000" i="1" dirty="0">
                <a:latin typeface="+mn-lt"/>
              </a:rPr>
              <a:t>n</a:t>
            </a:r>
            <a:r>
              <a:rPr lang="de-DE" sz="2000" dirty="0">
                <a:latin typeface="+mn-lt"/>
              </a:rPr>
              <a:t> zunehmend mehr Realisationen innerhalb dieses Intervalls. Jedoch </a:t>
            </a:r>
            <a:r>
              <a:rPr lang="de-DE" sz="2000" dirty="0" err="1">
                <a:latin typeface="+mn-lt"/>
              </a:rPr>
              <a:t>verdeut</a:t>
            </a:r>
            <a:r>
              <a:rPr lang="de-DE" sz="2000" dirty="0">
                <a:latin typeface="+mn-lt"/>
              </a:rPr>
              <a:t>-licht das Schaubild auch die Bedeutung der </a:t>
            </a:r>
            <a:r>
              <a:rPr lang="de-DE" sz="2000" b="1" dirty="0">
                <a:solidFill>
                  <a:srgbClr val="0070C0"/>
                </a:solidFill>
                <a:latin typeface="+mn-lt"/>
              </a:rPr>
              <a:t>stochastischen Konvergenz</a:t>
            </a:r>
            <a:r>
              <a:rPr lang="de-DE" sz="2000" dirty="0">
                <a:latin typeface="+mn-lt"/>
              </a:rPr>
              <a:t>. Zu jedem noch so großen </a:t>
            </a:r>
            <a:r>
              <a:rPr lang="de-DE" sz="2000" i="1" dirty="0">
                <a:latin typeface="+mn-lt"/>
              </a:rPr>
              <a:t>n</a:t>
            </a:r>
            <a:r>
              <a:rPr lang="de-DE" sz="2000" dirty="0">
                <a:latin typeface="+mn-lt"/>
              </a:rPr>
              <a:t> gibt es keine 100%-</a:t>
            </a:r>
            <a:r>
              <a:rPr lang="de-DE" sz="2000" dirty="0" err="1">
                <a:latin typeface="+mn-lt"/>
              </a:rPr>
              <a:t>tige</a:t>
            </a:r>
            <a:r>
              <a:rPr lang="de-DE" sz="2000" dirty="0">
                <a:latin typeface="+mn-lt"/>
              </a:rPr>
              <a:t> Sicherheit dafür, dass alle Realisationen innerhalb eines bestimmen Intervalls liegen werden.</a:t>
            </a: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545</a:t>
            </a:r>
            <a:endParaRPr lang="de-DE" sz="8000" b="1" dirty="0">
              <a:solidFill>
                <a:schemeClr val="tx1">
                  <a:alpha val="30000"/>
                </a:schemeClr>
              </a:solidFill>
              <a:latin typeface="+mj-lt"/>
            </a:endParaRPr>
          </a:p>
        </p:txBody>
      </p:sp>
      <p:pic>
        <p:nvPicPr>
          <p:cNvPr id="3" name="Grafik 2"/>
          <p:cNvPicPr>
            <a:picLocks noChangeAspect="1"/>
          </p:cNvPicPr>
          <p:nvPr/>
        </p:nvPicPr>
        <p:blipFill>
          <a:blip r:embed="rId3"/>
          <a:stretch>
            <a:fillRect/>
          </a:stretch>
        </p:blipFill>
        <p:spPr>
          <a:xfrm>
            <a:off x="468313" y="929878"/>
            <a:ext cx="6839991" cy="2667332"/>
          </a:xfrm>
          <a:prstGeom prst="rect">
            <a:avLst/>
          </a:prstGeom>
        </p:spPr>
      </p:pic>
    </p:spTree>
    <p:extLst>
      <p:ext uri="{BB962C8B-B14F-4D97-AF65-F5344CB8AC3E}">
        <p14:creationId xmlns:p14="http://schemas.microsoft.com/office/powerpoint/2010/main" val="1305475128"/>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546</a:t>
            </a:r>
            <a:endParaRPr lang="de-DE" sz="8000" b="1" dirty="0">
              <a:solidFill>
                <a:schemeClr val="tx1"/>
              </a:solidFill>
              <a:latin typeface="+mj-lt"/>
            </a:endParaRPr>
          </a:p>
        </p:txBody>
      </p:sp>
      <p:sp>
        <p:nvSpPr>
          <p:cNvPr id="7" name="Textfeld 6"/>
          <p:cNvSpPr txBox="1">
            <a:spLocks noChangeArrowheads="1"/>
          </p:cNvSpPr>
          <p:nvPr/>
        </p:nvSpPr>
        <p:spPr bwMode="auto">
          <a:xfrm>
            <a:off x="468313" y="964912"/>
            <a:ext cx="601263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Satz von Bernoulli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79425" y="4537675"/>
            <a:ext cx="8207375" cy="707886"/>
          </a:xfrm>
          <a:prstGeom prst="rect">
            <a:avLst/>
          </a:prstGeom>
          <a:noFill/>
        </p:spPr>
        <p:txBody>
          <a:bodyPr wrap="square" rtlCol="0">
            <a:spAutoFit/>
          </a:bodyPr>
          <a:lstStyle/>
          <a:p>
            <a:pPr algn="just"/>
            <a:r>
              <a:rPr lang="de-DE" sz="2000" dirty="0">
                <a:latin typeface="+mn-lt"/>
              </a:rPr>
              <a:t>Das GGZ liefert eine formale Begründung für den </a:t>
            </a:r>
            <a:r>
              <a:rPr lang="de-DE" sz="2000" dirty="0" err="1">
                <a:latin typeface="+mn-lt"/>
              </a:rPr>
              <a:t>frequentistischen</a:t>
            </a:r>
            <a:endParaRPr lang="de-DE" sz="2000" dirty="0">
              <a:latin typeface="+mn-lt"/>
            </a:endParaRPr>
          </a:p>
          <a:p>
            <a:pPr algn="just"/>
            <a:r>
              <a:rPr lang="de-DE" sz="2000" dirty="0">
                <a:latin typeface="+mn-lt"/>
              </a:rPr>
              <a:t>Deutungsansatz von Wahrscheinlichkeiten (Abschnitt 6.1.1). </a:t>
            </a:r>
          </a:p>
        </p:txBody>
      </p:sp>
      <p:pic>
        <p:nvPicPr>
          <p:cNvPr id="2" name="Grafik 1"/>
          <p:cNvPicPr>
            <a:picLocks noChangeAspect="1"/>
          </p:cNvPicPr>
          <p:nvPr/>
        </p:nvPicPr>
        <p:blipFill>
          <a:blip r:embed="rId3"/>
          <a:stretch>
            <a:fillRect/>
          </a:stretch>
        </p:blipFill>
        <p:spPr>
          <a:xfrm>
            <a:off x="451484" y="1378313"/>
            <a:ext cx="7591425" cy="3086100"/>
          </a:xfrm>
          <a:prstGeom prst="rect">
            <a:avLst/>
          </a:prstGeom>
        </p:spPr>
      </p:pic>
    </p:spTree>
    <p:extLst>
      <p:ext uri="{BB962C8B-B14F-4D97-AF65-F5344CB8AC3E}">
        <p14:creationId xmlns:p14="http://schemas.microsoft.com/office/powerpoint/2010/main" val="347786710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52</a:t>
            </a:r>
            <a:endParaRPr lang="de-DE" sz="8000" b="1" dirty="0">
              <a:solidFill>
                <a:schemeClr val="tx1"/>
              </a:solidFill>
              <a:latin typeface="+mj-lt"/>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3.3 Empirische Verteilungsfunktion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Textfeld 15"/>
          <p:cNvSpPr txBox="1">
            <a:spLocks noChangeArrowheads="1"/>
          </p:cNvSpPr>
          <p:nvPr/>
        </p:nvSpPr>
        <p:spPr bwMode="auto">
          <a:xfrm>
            <a:off x="468312" y="981075"/>
            <a:ext cx="547184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3.3.1 Häufigkeitsfunktion und EVF bei </a:t>
            </a:r>
            <a:r>
              <a:rPr lang="de-DE" sz="2000" b="1" dirty="0" err="1">
                <a:solidFill>
                  <a:srgbClr val="0070C0"/>
                </a:solidFill>
                <a:latin typeface="+mn-lt"/>
              </a:rPr>
              <a:t>Urlisten</a:t>
            </a:r>
            <a:endParaRPr lang="de-DE" sz="2000" b="1" dirty="0">
              <a:solidFill>
                <a:srgbClr val="0070C0"/>
              </a:solidFill>
              <a:latin typeface="+mn-lt"/>
            </a:endParaRPr>
          </a:p>
        </p:txBody>
      </p:sp>
      <p:cxnSp>
        <p:nvCxnSpPr>
          <p:cNvPr id="2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5"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Textfeld 9"/>
          <p:cNvSpPr txBox="1">
            <a:spLocks noChangeArrowheads="1"/>
          </p:cNvSpPr>
          <p:nvPr/>
        </p:nvSpPr>
        <p:spPr bwMode="auto">
          <a:xfrm>
            <a:off x="468313" y="1628800"/>
            <a:ext cx="31319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Häufigkeitsfunktion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p:nvPr/>
        </p:nvSpPr>
        <p:spPr>
          <a:xfrm>
            <a:off x="467545" y="4437112"/>
            <a:ext cx="6624736" cy="707886"/>
          </a:xfrm>
          <a:prstGeom prst="rect">
            <a:avLst/>
          </a:prstGeom>
          <a:noFill/>
        </p:spPr>
        <p:txBody>
          <a:bodyPr wrap="square" rtlCol="0">
            <a:spAutoFit/>
          </a:bodyPr>
          <a:lstStyle/>
          <a:p>
            <a:r>
              <a:rPr lang="de-DE" sz="2000" dirty="0">
                <a:latin typeface="+mn-lt"/>
              </a:rPr>
              <a:t>Die </a:t>
            </a:r>
            <a:r>
              <a:rPr lang="de-DE" sz="2000" b="1" dirty="0">
                <a:solidFill>
                  <a:srgbClr val="0070C0"/>
                </a:solidFill>
                <a:latin typeface="+mn-lt"/>
              </a:rPr>
              <a:t>Häufigkeitsfunktion</a:t>
            </a:r>
            <a:r>
              <a:rPr lang="de-DE" sz="2000" dirty="0">
                <a:latin typeface="+mn-lt"/>
              </a:rPr>
              <a:t> ordnet jedem beliebigen Wert </a:t>
            </a:r>
            <a:r>
              <a:rPr lang="de-DE" sz="2000" i="1" dirty="0">
                <a:latin typeface="+mn-lt"/>
              </a:rPr>
              <a:t>x</a:t>
            </a:r>
            <a:r>
              <a:rPr lang="de-DE" sz="2000" dirty="0">
                <a:latin typeface="+mn-lt"/>
              </a:rPr>
              <a:t> die </a:t>
            </a:r>
          </a:p>
          <a:p>
            <a:r>
              <a:rPr lang="de-DE" sz="2000" dirty="0">
                <a:latin typeface="+mn-lt"/>
              </a:rPr>
              <a:t>relative Häufigkeit seines Auftretens in der </a:t>
            </a:r>
            <a:r>
              <a:rPr lang="de-DE" sz="2000" dirty="0" err="1">
                <a:latin typeface="+mn-lt"/>
              </a:rPr>
              <a:t>Urliste</a:t>
            </a:r>
            <a:r>
              <a:rPr lang="de-DE" sz="2000" dirty="0">
                <a:latin typeface="+mn-lt"/>
              </a:rPr>
              <a:t> zu, z. B. </a:t>
            </a:r>
          </a:p>
        </p:txBody>
      </p:sp>
      <mc:AlternateContent xmlns:mc="http://schemas.openxmlformats.org/markup-compatibility/2006" xmlns:a14="http://schemas.microsoft.com/office/drawing/2010/main">
        <mc:Choice Requires="a14">
          <p:sp>
            <p:nvSpPr>
              <p:cNvPr id="2" name="Textfeld 1"/>
              <p:cNvSpPr txBox="1"/>
              <p:nvPr/>
            </p:nvSpPr>
            <p:spPr>
              <a:xfrm>
                <a:off x="1187624" y="5301208"/>
                <a:ext cx="5544616" cy="707886"/>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r>
                          <a:rPr lang="de-DE" sz="2000" b="0" i="1" smtClean="0">
                            <a:solidFill>
                              <a:schemeClr val="tx1"/>
                            </a:solidFill>
                            <a:latin typeface="Cambria Math"/>
                          </a:rPr>
                          <m:t>𝑛</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−0.4</m:t>
                        </m:r>
                      </m:e>
                    </m:d>
                    <m:r>
                      <a:rPr lang="de-DE" sz="2000" b="0" i="1" smtClean="0">
                        <a:solidFill>
                          <a:schemeClr val="tx1"/>
                        </a:solidFill>
                        <a:latin typeface="Cambria Math"/>
                      </a:rPr>
                      <m:t>=0,  </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𝑛</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e>
                    </m:d>
                    <m:r>
                      <a:rPr lang="de-DE" sz="2000" i="1">
                        <a:solidFill>
                          <a:schemeClr val="tx1"/>
                        </a:solidFill>
                        <a:latin typeface="Cambria Math"/>
                      </a:rPr>
                      <m:t>=0</m:t>
                    </m:r>
                    <m:r>
                      <a:rPr lang="de-DE" sz="2000" b="0" i="1" smtClean="0">
                        <a:solidFill>
                          <a:schemeClr val="tx1"/>
                        </a:solidFill>
                        <a:latin typeface="Cambria Math"/>
                      </a:rPr>
                      <m:t>.375</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𝑛</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3</m:t>
                        </m:r>
                      </m:e>
                    </m:d>
                    <m:r>
                      <a:rPr lang="de-DE" sz="2000" i="1">
                        <a:solidFill>
                          <a:schemeClr val="tx1"/>
                        </a:solidFill>
                        <a:latin typeface="Cambria Math"/>
                      </a:rPr>
                      <m:t>=</m:t>
                    </m:r>
                    <m:r>
                      <a:rPr lang="de-DE" sz="2000" b="0" i="1" smtClean="0">
                        <a:solidFill>
                          <a:schemeClr val="tx1"/>
                        </a:solidFill>
                        <a:latin typeface="Cambria Math"/>
                      </a:rPr>
                      <m:t>0.250</m:t>
                    </m:r>
                    <m:r>
                      <a:rPr lang="de-DE" sz="2000" i="1">
                        <a:solidFill>
                          <a:schemeClr val="tx1"/>
                        </a:solidFill>
                        <a:latin typeface="Cambria Math"/>
                      </a:rPr>
                      <m:t>,</m:t>
                    </m:r>
                  </m:oMath>
                </a14:m>
                <a:endParaRPr lang="de-DE" sz="2000" dirty="0">
                  <a:solidFill>
                    <a:schemeClr val="tx1"/>
                  </a:solidFill>
                </a:endParaRPr>
              </a:p>
              <a:p>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𝑛</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1.15</m:t>
                        </m:r>
                      </m:e>
                    </m:d>
                    <m:r>
                      <a:rPr lang="de-DE" sz="2000" i="1">
                        <a:solidFill>
                          <a:schemeClr val="tx1"/>
                        </a:solidFill>
                        <a:latin typeface="Cambria Math"/>
                      </a:rPr>
                      <m:t>=0,</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r>
                          <a:rPr lang="de-DE" sz="2000" i="1">
                            <a:solidFill>
                              <a:schemeClr val="tx1"/>
                            </a:solidFill>
                            <a:latin typeface="Cambria Math"/>
                          </a:rPr>
                          <m:t>𝑛</m:t>
                        </m:r>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4</m:t>
                        </m:r>
                      </m:e>
                    </m:d>
                    <m:r>
                      <a:rPr lang="de-DE" sz="2000" i="1">
                        <a:solidFill>
                          <a:schemeClr val="tx1"/>
                        </a:solidFill>
                        <a:latin typeface="Cambria Math"/>
                      </a:rPr>
                      <m:t>=0</m:t>
                    </m:r>
                    <m:r>
                      <a:rPr lang="de-DE" sz="2000" b="0" i="1" smtClean="0">
                        <a:solidFill>
                          <a:schemeClr val="tx1"/>
                        </a:solidFill>
                        <a:latin typeface="Cambria Math"/>
                      </a:rPr>
                      <m:t>.125</m:t>
                    </m:r>
                    <m:r>
                      <a:rPr lang="de-DE" sz="2000" i="1">
                        <a:solidFill>
                          <a:schemeClr val="tx1"/>
                        </a:solidFill>
                        <a:latin typeface="Cambria Math"/>
                      </a:rPr>
                      <m:t>,</m:t>
                    </m:r>
                  </m:oMath>
                </a14:m>
                <a:r>
                  <a:rPr lang="de-DE" sz="2000" dirty="0">
                    <a:solidFill>
                      <a:schemeClr val="tx1"/>
                    </a:solidFill>
                  </a:rPr>
                  <a:t> </a:t>
                </a:r>
                <a:r>
                  <a:rPr lang="de-DE" sz="2000" dirty="0">
                    <a:solidFill>
                      <a:schemeClr val="tx1"/>
                    </a:solidFill>
                    <a:latin typeface="+mn-lt"/>
                  </a:rPr>
                  <a:t>usw.</a:t>
                </a:r>
              </a:p>
            </p:txBody>
          </p:sp>
        </mc:Choice>
        <mc:Fallback xmlns="">
          <p:sp>
            <p:nvSpPr>
              <p:cNvPr id="2" name="Textfeld 1"/>
              <p:cNvSpPr txBox="1">
                <a:spLocks noRot="1" noChangeAspect="1" noMove="1" noResize="1" noEditPoints="1" noAdjustHandles="1" noChangeArrowheads="1" noChangeShapeType="1" noTextEdit="1"/>
              </p:cNvSpPr>
              <p:nvPr/>
            </p:nvSpPr>
            <p:spPr>
              <a:xfrm>
                <a:off x="1187624" y="5301208"/>
                <a:ext cx="5544616" cy="707886"/>
              </a:xfrm>
              <a:prstGeom prst="rect">
                <a:avLst/>
              </a:prstGeom>
              <a:blipFill rotWithShape="1">
                <a:blip r:embed="rId4"/>
                <a:stretch>
                  <a:fillRect l="-550" b="-14655"/>
                </a:stretch>
              </a:blipFill>
            </p:spPr>
            <p:txBody>
              <a:bodyPr/>
              <a:lstStyle/>
              <a:p>
                <a:r>
                  <a:rPr lang="de-DE">
                    <a:noFill/>
                  </a:rPr>
                  <a:t> </a:t>
                </a:r>
              </a:p>
            </p:txBody>
          </p:sp>
        </mc:Fallback>
      </mc:AlternateContent>
      <p:pic>
        <p:nvPicPr>
          <p:cNvPr id="3" name="Grafik 2"/>
          <p:cNvPicPr>
            <a:picLocks noChangeAspect="1"/>
          </p:cNvPicPr>
          <p:nvPr/>
        </p:nvPicPr>
        <p:blipFill>
          <a:blip r:embed="rId5"/>
          <a:stretch>
            <a:fillRect/>
          </a:stretch>
        </p:blipFill>
        <p:spPr>
          <a:xfrm>
            <a:off x="739502" y="2301925"/>
            <a:ext cx="5200650" cy="1895475"/>
          </a:xfrm>
          <a:prstGeom prst="rect">
            <a:avLst/>
          </a:prstGeom>
        </p:spPr>
      </p:pic>
    </p:spTree>
    <p:extLst>
      <p:ext uri="{BB962C8B-B14F-4D97-AF65-F5344CB8AC3E}">
        <p14:creationId xmlns:p14="http://schemas.microsoft.com/office/powerpoint/2010/main" val="3849597451"/>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980728"/>
            <a:ext cx="598502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Spezialfall: Hauptsatz der Statistik </a:t>
            </a:r>
            <a:r>
              <a:rPr lang="de-DE" sz="2000" dirty="0">
                <a:solidFill>
                  <a:srgbClr val="0070C0"/>
                </a:solidFill>
                <a:latin typeface="+mn-lt"/>
              </a:rPr>
              <a:t>●</a:t>
            </a:r>
            <a:endParaRPr lang="de-DE" sz="2000" b="1" dirty="0">
              <a:solidFill>
                <a:srgbClr val="0070C0"/>
              </a:solidFill>
              <a:latin typeface="+mn-lt"/>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1" name="Textfeld 10"/>
              <p:cNvSpPr txBox="1"/>
              <p:nvPr/>
            </p:nvSpPr>
            <p:spPr>
              <a:xfrm>
                <a:off x="1112318" y="1556792"/>
                <a:ext cx="4824536"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𝐹</m:t>
                          </m:r>
                        </m:e>
                        <m:sub>
                          <m:r>
                            <a:rPr lang="de-DE" sz="2000" b="0" i="1" smtClean="0">
                              <a:latin typeface="Cambria Math"/>
                              <a:cs typeface="Lucida Sans Unicode"/>
                              <a:sym typeface="Symbol"/>
                            </a:rPr>
                            <m:t>𝑛</m:t>
                          </m:r>
                        </m:sub>
                      </m:sSub>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𝑥</m:t>
                          </m:r>
                        </m:e>
                      </m:d>
                      <m:r>
                        <a:rPr lang="de-DE" sz="2000" b="0" i="1" smtClean="0">
                          <a:latin typeface="Cambria Math"/>
                          <a:cs typeface="Lucida Sans Unicode"/>
                          <a:sym typeface="Symbol"/>
                        </a:rPr>
                        <m:t>=</m:t>
                      </m:r>
                      <m:f>
                        <m:fPr>
                          <m:ctrlPr>
                            <a:rPr lang="de-DE" sz="2000" b="0" i="1" smtClean="0">
                              <a:latin typeface="Cambria Math" panose="02040503050406030204" pitchFamily="18" charset="0"/>
                              <a:cs typeface="Lucida Sans Unicode"/>
                              <a:sym typeface="Symbol"/>
                            </a:rPr>
                          </m:ctrlPr>
                        </m:fPr>
                        <m:num>
                          <m:r>
                            <a:rPr lang="de-DE" sz="2000" b="0" i="1" smtClean="0">
                              <a:latin typeface="Cambria Math"/>
                              <a:cs typeface="Lucida Sans Unicode"/>
                              <a:sym typeface="Symbol"/>
                            </a:rPr>
                            <m:t>1</m:t>
                          </m:r>
                        </m:num>
                        <m:den>
                          <m:r>
                            <a:rPr lang="de-DE" sz="2000" b="0" i="1" smtClean="0">
                              <a:latin typeface="Cambria Math"/>
                              <a:cs typeface="Lucida Sans Unicode"/>
                              <a:sym typeface="Symbol"/>
                            </a:rPr>
                            <m:t>𝑛</m:t>
                          </m:r>
                        </m:den>
                      </m:f>
                      <m:nary>
                        <m:naryPr>
                          <m:chr m:val="∑"/>
                          <m:ctrlPr>
                            <a:rPr lang="de-DE" sz="2000" b="0" i="1" smtClean="0">
                              <a:latin typeface="Cambria Math" panose="02040503050406030204" pitchFamily="18" charset="0"/>
                              <a:cs typeface="Lucida Sans Unicode"/>
                              <a:sym typeface="Symbol"/>
                            </a:rPr>
                          </m:ctrlPr>
                        </m:naryPr>
                        <m:sub>
                          <m:r>
                            <m:rPr>
                              <m:brk m:alnAt="23"/>
                            </m:rPr>
                            <a:rPr lang="de-DE" sz="2000" b="0" i="1" smtClean="0">
                              <a:latin typeface="Cambria Math"/>
                              <a:cs typeface="Lucida Sans Unicode"/>
                              <a:sym typeface="Symbol"/>
                            </a:rPr>
                            <m:t>𝑖</m:t>
                          </m:r>
                          <m:r>
                            <a:rPr lang="de-DE" sz="2000" b="0" i="1" smtClean="0">
                              <a:latin typeface="Cambria Math"/>
                              <a:cs typeface="Lucida Sans Unicode"/>
                              <a:sym typeface="Symbol"/>
                            </a:rPr>
                            <m:t>=1</m:t>
                          </m:r>
                        </m:sub>
                        <m:sup>
                          <m:r>
                            <a:rPr lang="de-DE" sz="2000" b="0" i="1" smtClean="0">
                              <a:latin typeface="Cambria Math"/>
                              <a:cs typeface="Lucida Sans Unicode"/>
                              <a:sym typeface="Symbol"/>
                            </a:rPr>
                            <m:t>𝑛</m:t>
                          </m:r>
                        </m:sup>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𝐼</m:t>
                              </m:r>
                            </m:e>
                            <m:sub>
                              <m:d>
                                <m:dPr>
                                  <m:endChr m:val=""/>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m:t>
                                  </m:r>
                                  <m:r>
                                    <a:rPr lang="de-DE" sz="2000" b="0" i="1" smtClean="0">
                                      <a:latin typeface="Cambria Math"/>
                                      <a:ea typeface="Cambria Math"/>
                                      <a:cs typeface="Lucida Sans Unicode"/>
                                      <a:sym typeface="Symbol"/>
                                    </a:rPr>
                                    <m:t>∞,</m:t>
                                  </m:r>
                                  <m:d>
                                    <m:dPr>
                                      <m:begChr m:val=""/>
                                      <m:endChr m:val="]"/>
                                      <m:ctrlPr>
                                        <a:rPr lang="de-DE" sz="2000" b="0" i="1" smtClean="0">
                                          <a:latin typeface="Cambria Math" panose="02040503050406030204" pitchFamily="18" charset="0"/>
                                          <a:ea typeface="Cambria Math"/>
                                          <a:cs typeface="Lucida Sans Unicode"/>
                                          <a:sym typeface="Symbol"/>
                                        </a:rPr>
                                      </m:ctrlPr>
                                    </m:dPr>
                                    <m:e>
                                      <m:r>
                                        <a:rPr lang="de-DE" sz="2000" b="0" i="1" smtClean="0">
                                          <a:latin typeface="Cambria Math"/>
                                          <a:ea typeface="Cambria Math"/>
                                          <a:cs typeface="Lucida Sans Unicode"/>
                                          <a:sym typeface="Symbol"/>
                                        </a:rPr>
                                        <m:t>𝑥</m:t>
                                      </m:r>
                                    </m:e>
                                  </m:d>
                                </m:e>
                              </m:d>
                            </m:sub>
                          </m:sSub>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𝑖</m:t>
                                  </m:r>
                                </m:sub>
                              </m:sSub>
                            </m:e>
                          </m:d>
                        </m:e>
                      </m:nary>
                      <m:r>
                        <a:rPr lang="de-DE" sz="2000" b="0" i="1" smtClean="0">
                          <a:latin typeface="Cambria Math"/>
                          <a:cs typeface="Lucida Sans Unicode"/>
                          <a:sym typeface="Symbol"/>
                        </a:rPr>
                        <m:t>  </m:t>
                      </m:r>
                      <m:groupChr>
                        <m:groupChrPr>
                          <m:chr m:val="→"/>
                          <m:vertJc m:val="bot"/>
                          <m:ctrlPr>
                            <a:rPr lang="de-DE" sz="2000" b="0" i="1" smtClean="0">
                              <a:latin typeface="Cambria Math" panose="02040503050406030204" pitchFamily="18" charset="0"/>
                              <a:cs typeface="Lucida Sans Unicode"/>
                              <a:sym typeface="Symbol"/>
                            </a:rPr>
                          </m:ctrlPr>
                        </m:groupChrPr>
                        <m:e>
                          <m:r>
                            <m:rPr>
                              <m:brk m:alnAt="2"/>
                            </m:rPr>
                            <a:rPr lang="de-DE" sz="2000" b="0" i="1" smtClean="0">
                              <a:latin typeface="Cambria Math"/>
                              <a:cs typeface="Lucida Sans Unicode"/>
                              <a:sym typeface="Symbol"/>
                            </a:rPr>
                            <m:t> </m:t>
                          </m:r>
                          <m:r>
                            <a:rPr lang="de-DE" sz="2000" b="0" i="1" smtClean="0">
                              <a:latin typeface="Cambria Math"/>
                              <a:cs typeface="Lucida Sans Unicode"/>
                              <a:sym typeface="Symbol"/>
                            </a:rPr>
                            <m:t>    </m:t>
                          </m:r>
                          <m:r>
                            <m:rPr>
                              <m:brk m:alnAt="2"/>
                            </m:rPr>
                            <a:rPr lang="de-DE" sz="2000" b="0" i="1" smtClean="0">
                              <a:latin typeface="Cambria Math"/>
                              <a:cs typeface="Lucida Sans Unicode"/>
                              <a:sym typeface="Symbol"/>
                            </a:rPr>
                            <m:t>𝑝</m:t>
                          </m:r>
                          <m:r>
                            <a:rPr lang="de-DE" sz="2000" b="0" i="1" smtClean="0">
                              <a:latin typeface="Cambria Math"/>
                              <a:cs typeface="Lucida Sans Unicode"/>
                              <a:sym typeface="Symbol"/>
                            </a:rPr>
                            <m:t>     </m:t>
                          </m:r>
                        </m:e>
                      </m:groupChr>
                      <m:r>
                        <a:rPr lang="de-DE" sz="2000" b="0" i="1" smtClean="0">
                          <a:latin typeface="Cambria Math"/>
                          <a:cs typeface="Lucida Sans Unicode"/>
                          <a:sym typeface="Symbol"/>
                        </a:rPr>
                        <m:t>  </m:t>
                      </m:r>
                      <m:r>
                        <a:rPr lang="de-DE" sz="2000" b="0" i="1" smtClean="0">
                          <a:latin typeface="Cambria Math"/>
                          <a:cs typeface="Lucida Sans Unicode"/>
                          <a:sym typeface="Symbol"/>
                        </a:rPr>
                        <m:t>𝐹</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𝑥</m:t>
                          </m:r>
                        </m:e>
                      </m:d>
                    </m:oMath>
                  </m:oMathPara>
                </a14:m>
                <a:endParaRPr lang="de-DE" sz="2000" b="0" dirty="0">
                  <a:solidFill>
                    <a:schemeClr val="tx1"/>
                  </a:solidFill>
                  <a:latin typeface="+mn-lt"/>
                  <a:cs typeface="Lucida Sans Unicode"/>
                  <a:sym typeface="Symbo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112318" y="1556792"/>
                <a:ext cx="4824536" cy="932628"/>
              </a:xfrm>
              <a:prstGeom prst="rect">
                <a:avLst/>
              </a:prstGeom>
              <a:blipFill rotWithShape="1">
                <a:blip r:embed="rId5"/>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1093788" y="2664396"/>
            <a:ext cx="6848475" cy="400050"/>
          </a:xfrm>
          <a:prstGeom prst="rect">
            <a:avLst/>
          </a:prstGeom>
        </p:spPr>
      </p:pic>
      <p:pic>
        <p:nvPicPr>
          <p:cNvPr id="3" name="Grafik 2"/>
          <p:cNvPicPr>
            <a:picLocks noChangeAspect="1"/>
          </p:cNvPicPr>
          <p:nvPr/>
        </p:nvPicPr>
        <p:blipFill>
          <a:blip r:embed="rId7"/>
          <a:stretch>
            <a:fillRect/>
          </a:stretch>
        </p:blipFill>
        <p:spPr>
          <a:xfrm>
            <a:off x="457200" y="3581400"/>
            <a:ext cx="7000875" cy="2771775"/>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547</a:t>
            </a:r>
            <a:endParaRPr lang="de-DE" sz="8000" b="1" dirty="0">
              <a:solidFill>
                <a:schemeClr val="tx1"/>
              </a:solidFill>
              <a:latin typeface="+mj-lt"/>
            </a:endParaRPr>
          </a:p>
        </p:txBody>
      </p:sp>
    </p:spTree>
    <p:extLst>
      <p:ext uri="{BB962C8B-B14F-4D97-AF65-F5344CB8AC3E}">
        <p14:creationId xmlns:p14="http://schemas.microsoft.com/office/powerpoint/2010/main" val="540744210"/>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9"/>
          <p:cNvSpPr txBox="1">
            <a:spLocks noChangeArrowheads="1"/>
          </p:cNvSpPr>
          <p:nvPr/>
        </p:nvSpPr>
        <p:spPr bwMode="auto">
          <a:xfrm>
            <a:off x="466666" y="1036268"/>
            <a:ext cx="288119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Zentraler Grenzwertsatz</a:t>
            </a:r>
          </a:p>
        </p:txBody>
      </p:sp>
      <p:sp>
        <p:nvSpPr>
          <p:cNvPr id="9" name="Textfeld 8"/>
          <p:cNvSpPr txBox="1">
            <a:spLocks noChangeArrowheads="1"/>
          </p:cNvSpPr>
          <p:nvPr/>
        </p:nvSpPr>
        <p:spPr bwMode="auto">
          <a:xfrm>
            <a:off x="468313" y="1628800"/>
            <a:ext cx="32395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466665" y="2054937"/>
                <a:ext cx="8207375" cy="400110"/>
              </a:xfrm>
              <a:prstGeom prst="rect">
                <a:avLst/>
              </a:prstGeom>
              <a:noFill/>
            </p:spPr>
            <p:txBody>
              <a:bodyPr wrap="square" rtlCol="0">
                <a:spAutoFit/>
              </a:bodyPr>
              <a:lstStyle/>
              <a:p>
                <a:pPr algn="just"/>
                <a:r>
                  <a:rPr lang="de-DE" sz="2000" dirty="0">
                    <a:latin typeface="+mn-lt"/>
                  </a:rPr>
                  <a:t>(1) Sind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-verteilt, so gilt (vgl. </a:t>
                </a:r>
                <a:r>
                  <a:rPr lang="de-DE" sz="2000">
                    <a:latin typeface="+mn-lt"/>
                  </a:rPr>
                  <a:t>Folie 540):</a:t>
                </a:r>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66665" y="2054937"/>
                <a:ext cx="8207375" cy="400110"/>
              </a:xfrm>
              <a:prstGeom prst="rect">
                <a:avLst/>
              </a:prstGeom>
              <a:blipFill>
                <a:blip r:embed="rId3"/>
                <a:stretch>
                  <a:fillRect l="-817"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269013" y="2498169"/>
                <a:ext cx="4299065" cy="400110"/>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𝑛</m:t>
                        </m:r>
                      </m:sub>
                    </m:sSub>
                    <m:r>
                      <a:rPr lang="de-DE" sz="2000" b="0" i="1" smtClean="0">
                        <a:latin typeface="Cambria Math"/>
                        <a:cs typeface="Lucida Sans Unicode"/>
                        <a:sym typeface="Symbol"/>
                      </a:rPr>
                      <m:t>~</m:t>
                    </m:r>
                    <m:r>
                      <a:rPr lang="de-DE" sz="2000" b="0" i="1" smtClean="0">
                        <a:latin typeface="Cambria Math"/>
                        <a:cs typeface="Lucida Sans Unicode"/>
                        <a:sym typeface="Symbol"/>
                      </a:rPr>
                      <m:t>𝑁</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𝑛</m:t>
                        </m:r>
                        <m:r>
                          <a:rPr lang="de-DE" sz="2000" b="0" i="1" smtClean="0">
                            <a:latin typeface="Cambria Math"/>
                            <a:ea typeface="Cambria Math"/>
                            <a:cs typeface="Lucida Sans Unicode"/>
                            <a:sym typeface="Symbol"/>
                          </a:rPr>
                          <m:t>𝜇</m:t>
                        </m:r>
                        <m:r>
                          <a:rPr lang="de-DE" sz="2000" b="0" i="1" smtClean="0">
                            <a:latin typeface="Cambria Math"/>
                            <a:ea typeface="Cambria Math"/>
                            <a:cs typeface="Lucida Sans Unicode"/>
                            <a:sym typeface="Symbol"/>
                          </a:rPr>
                          <m:t>,</m:t>
                        </m:r>
                        <m:r>
                          <a:rPr lang="de-DE" sz="2000" b="0" i="1" smtClean="0">
                            <a:latin typeface="Cambria Math"/>
                            <a:ea typeface="Cambria Math"/>
                            <a:cs typeface="Lucida Sans Unicode"/>
                            <a:sym typeface="Symbol"/>
                          </a:rPr>
                          <m:t>𝑛</m:t>
                        </m:r>
                        <m:sSup>
                          <m:sSupPr>
                            <m:ctrlPr>
                              <a:rPr lang="de-DE" sz="2000" b="0" i="1" smtClean="0">
                                <a:latin typeface="Cambria Math" panose="02040503050406030204" pitchFamily="18" charset="0"/>
                                <a:ea typeface="Cambria Math"/>
                                <a:cs typeface="Lucida Sans Unicode"/>
                                <a:sym typeface="Symbol"/>
                              </a:rPr>
                            </m:ctrlPr>
                          </m:sSupPr>
                          <m:e>
                            <m:r>
                              <a:rPr lang="de-DE" sz="2000" b="0" i="1" smtClean="0">
                                <a:latin typeface="Cambria Math"/>
                                <a:ea typeface="Cambria Math"/>
                                <a:cs typeface="Lucida Sans Unicode"/>
                                <a:sym typeface="Symbol"/>
                              </a:rPr>
                              <m:t>𝜎</m:t>
                            </m:r>
                          </m:e>
                          <m:sup>
                            <m:r>
                              <a:rPr lang="de-DE" sz="2000" b="0" i="1" smtClean="0">
                                <a:latin typeface="Cambria Math"/>
                                <a:ea typeface="Cambria Math"/>
                                <a:cs typeface="Lucida Sans Unicode"/>
                                <a:sym typeface="Symbol"/>
                              </a:rPr>
                              <m:t>2</m:t>
                            </m:r>
                          </m:sup>
                        </m:sSup>
                      </m:e>
                    </m:d>
                  </m:oMath>
                </a14:m>
                <a:r>
                  <a:rPr lang="de-DE" sz="2000" b="0" dirty="0">
                    <a:solidFill>
                      <a:schemeClr val="tx1"/>
                    </a:solidFill>
                    <a:latin typeface="+mn-lt"/>
                    <a:cs typeface="Lucida Sans Unicode"/>
                    <a:sym typeface="Symbol"/>
                  </a:rPr>
                  <a:t>  und   </a:t>
                </a:r>
                <a14:m>
                  <m:oMath xmlns:m="http://schemas.openxmlformats.org/officeDocument/2006/math">
                    <m:sSub>
                      <m:sSubPr>
                        <m:ctrlPr>
                          <a:rPr lang="de-DE" sz="2000" i="1">
                            <a:latin typeface="Cambria Math" panose="02040503050406030204" pitchFamily="18" charset="0"/>
                            <a:cs typeface="Lucida Sans Unicode"/>
                            <a:sym typeface="Symbol"/>
                          </a:rPr>
                        </m:ctrlPr>
                      </m:sSubPr>
                      <m:e>
                        <m:acc>
                          <m:accPr>
                            <m:chr m:val="̅"/>
                            <m:ctrlPr>
                              <a:rPr lang="de-DE" sz="2000" i="1" smtClean="0">
                                <a:latin typeface="Cambria Math" panose="02040503050406030204" pitchFamily="18" charset="0"/>
                                <a:cs typeface="Lucida Sans Unicode"/>
                                <a:sym typeface="Symbol"/>
                              </a:rPr>
                            </m:ctrlPr>
                          </m:accPr>
                          <m:e>
                            <m:r>
                              <a:rPr lang="de-DE" sz="2000" b="0" i="1" smtClean="0">
                                <a:latin typeface="Cambria Math"/>
                                <a:cs typeface="Lucida Sans Unicode"/>
                                <a:sym typeface="Symbol"/>
                              </a:rPr>
                              <m:t>𝑋</m:t>
                            </m:r>
                          </m:e>
                        </m:acc>
                      </m:e>
                      <m:sub>
                        <m:r>
                          <a:rPr lang="de-DE" sz="2000" i="1">
                            <a:latin typeface="Cambria Math"/>
                            <a:cs typeface="Lucida Sans Unicode"/>
                            <a:sym typeface="Symbol"/>
                          </a:rPr>
                          <m:t>𝑛</m:t>
                        </m:r>
                      </m:sub>
                    </m:sSub>
                    <m:r>
                      <a:rPr lang="de-DE" sz="2000" i="1">
                        <a:latin typeface="Cambria Math"/>
                        <a:cs typeface="Lucida Sans Unicode"/>
                        <a:sym typeface="Symbol"/>
                      </a:rPr>
                      <m:t>~</m:t>
                    </m:r>
                    <m:r>
                      <a:rPr lang="de-DE" sz="2000" i="1">
                        <a:latin typeface="Cambria Math"/>
                        <a:cs typeface="Lucida Sans Unicode"/>
                        <a:sym typeface="Symbol"/>
                      </a:rPr>
                      <m:t>𝑁</m:t>
                    </m:r>
                    <m:d>
                      <m:dPr>
                        <m:ctrlPr>
                          <a:rPr lang="de-DE" sz="2000" i="1" smtClean="0">
                            <a:latin typeface="Cambria Math" panose="02040503050406030204" pitchFamily="18" charset="0"/>
                            <a:cs typeface="Lucida Sans Unicode"/>
                            <a:sym typeface="Symbol"/>
                          </a:rPr>
                        </m:ctrlPr>
                      </m:dPr>
                      <m:e>
                        <m:r>
                          <a:rPr lang="de-DE" sz="2000" i="1">
                            <a:latin typeface="Cambria Math"/>
                            <a:ea typeface="Cambria Math"/>
                            <a:cs typeface="Lucida Sans Unicode"/>
                            <a:sym typeface="Symbol"/>
                          </a:rPr>
                          <m:t>𝜇</m:t>
                        </m:r>
                        <m:r>
                          <a:rPr lang="de-DE" sz="2000" i="1">
                            <a:latin typeface="Cambria Math"/>
                            <a:ea typeface="Cambria Math"/>
                            <a:cs typeface="Lucida Sans Unicode"/>
                            <a:sym typeface="Symbol"/>
                          </a:rPr>
                          <m:t>, </m:t>
                        </m:r>
                        <m:f>
                          <m:fPr>
                            <m:type m:val="lin"/>
                            <m:ctrlPr>
                              <a:rPr lang="de-DE" sz="2000" i="1" smtClean="0">
                                <a:latin typeface="Cambria Math" panose="02040503050406030204" pitchFamily="18" charset="0"/>
                                <a:ea typeface="Cambria Math"/>
                                <a:cs typeface="Lucida Sans Unicode"/>
                                <a:sym typeface="Symbol"/>
                              </a:rPr>
                            </m:ctrlPr>
                          </m:fPr>
                          <m:num>
                            <m:sSup>
                              <m:sSupPr>
                                <m:ctrlPr>
                                  <a:rPr lang="de-DE" sz="2000" i="1" smtClean="0">
                                    <a:latin typeface="Cambria Math" panose="02040503050406030204" pitchFamily="18" charset="0"/>
                                    <a:ea typeface="Cambria Math"/>
                                    <a:cs typeface="Lucida Sans Unicode"/>
                                    <a:sym typeface="Symbol"/>
                                  </a:rPr>
                                </m:ctrlPr>
                              </m:sSupPr>
                              <m:e>
                                <m:r>
                                  <a:rPr lang="de-DE" sz="2000" i="1" smtClean="0">
                                    <a:latin typeface="Cambria Math"/>
                                    <a:ea typeface="Cambria Math"/>
                                    <a:cs typeface="Lucida Sans Unicode"/>
                                    <a:sym typeface="Symbol"/>
                                  </a:rPr>
                                  <m:t>𝜎</m:t>
                                </m:r>
                              </m:e>
                              <m:sup>
                                <m:r>
                                  <a:rPr lang="de-DE" sz="2000" b="0" i="1" smtClean="0">
                                    <a:latin typeface="Cambria Math"/>
                                    <a:ea typeface="Cambria Math"/>
                                    <a:cs typeface="Lucida Sans Unicode"/>
                                    <a:sym typeface="Symbol"/>
                                  </a:rPr>
                                  <m:t>2</m:t>
                                </m:r>
                              </m:sup>
                            </m:sSup>
                          </m:num>
                          <m:den>
                            <m:r>
                              <a:rPr lang="de-DE" sz="2000" b="0" i="1" smtClean="0">
                                <a:latin typeface="Cambria Math"/>
                                <a:ea typeface="Cambria Math"/>
                                <a:cs typeface="Lucida Sans Unicode"/>
                                <a:sym typeface="Symbol"/>
                              </a:rPr>
                              <m:t>𝑛</m:t>
                            </m:r>
                          </m:den>
                        </m:f>
                      </m:e>
                    </m:d>
                  </m:oMath>
                </a14:m>
                <a:r>
                  <a:rPr lang="de-DE" sz="2000" b="0" dirty="0">
                    <a:solidFill>
                      <a:schemeClr val="tx1"/>
                    </a:solidFill>
                    <a:latin typeface="+mn-lt"/>
                    <a:cs typeface="Lucida Sans Unicode"/>
                    <a:sym typeface="Symbol"/>
                  </a:rPr>
                  <a:t>.  </a:t>
                </a:r>
              </a:p>
            </p:txBody>
          </p:sp>
        </mc:Choice>
        <mc:Fallback xmlns="">
          <p:sp>
            <p:nvSpPr>
              <p:cNvPr id="13" name="Textfeld 12"/>
              <p:cNvSpPr txBox="1">
                <a:spLocks noRot="1" noChangeAspect="1" noMove="1" noResize="1" noEditPoints="1" noAdjustHandles="1" noChangeArrowheads="1" noChangeShapeType="1" noTextEdit="1"/>
              </p:cNvSpPr>
              <p:nvPr/>
            </p:nvSpPr>
            <p:spPr>
              <a:xfrm>
                <a:off x="1269013" y="2498169"/>
                <a:ext cx="4299065" cy="400110"/>
              </a:xfrm>
              <a:prstGeom prst="rect">
                <a:avLst/>
              </a:prstGeom>
              <a:blipFill rotWithShape="1">
                <a:blip r:embed="rId4"/>
                <a:stretch>
                  <a:fillRect t="-116923" r="-9078" b="-183077"/>
                </a:stretch>
              </a:blipFill>
            </p:spPr>
            <p:txBody>
              <a:bodyPr/>
              <a:lstStyle/>
              <a:p>
                <a:r>
                  <a:rPr lang="de-DE">
                    <a:noFill/>
                  </a:rPr>
                  <a:t> </a:t>
                </a:r>
              </a:p>
            </p:txBody>
          </p:sp>
        </mc:Fallback>
      </mc:AlternateContent>
      <p:sp>
        <p:nvSpPr>
          <p:cNvPr id="14" name="Textfeld 13"/>
          <p:cNvSpPr txBox="1"/>
          <p:nvPr/>
        </p:nvSpPr>
        <p:spPr>
          <a:xfrm>
            <a:off x="466665" y="3034640"/>
            <a:ext cx="8207375" cy="400110"/>
          </a:xfrm>
          <a:prstGeom prst="rect">
            <a:avLst/>
          </a:prstGeom>
          <a:noFill/>
        </p:spPr>
        <p:txBody>
          <a:bodyPr wrap="square" rtlCol="0">
            <a:spAutoFit/>
          </a:bodyPr>
          <a:lstStyle/>
          <a:p>
            <a:pPr algn="just"/>
            <a:r>
              <a:rPr lang="de-DE" sz="2000" dirty="0">
                <a:latin typeface="+mn-lt"/>
              </a:rPr>
              <a:t>(2) Werden Summe und Mittelwert standardisiert, erhält man </a:t>
            </a:r>
          </a:p>
        </p:txBody>
      </p:sp>
      <mc:AlternateContent xmlns:mc="http://schemas.openxmlformats.org/markup-compatibility/2006" xmlns:a14="http://schemas.microsoft.com/office/drawing/2010/main">
        <mc:Choice Requires="a14">
          <p:sp>
            <p:nvSpPr>
              <p:cNvPr id="15" name="Textfeld 14"/>
              <p:cNvSpPr txBox="1"/>
              <p:nvPr/>
            </p:nvSpPr>
            <p:spPr>
              <a:xfrm>
                <a:off x="1269012" y="3445859"/>
                <a:ext cx="2869291" cy="72808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𝑍</m:t>
                          </m:r>
                        </m:e>
                        <m:sub>
                          <m:r>
                            <a:rPr lang="de-DE" sz="2000" b="0" i="1" smtClean="0">
                              <a:latin typeface="Cambria Math"/>
                              <a:cs typeface="Lucida Sans Unicode"/>
                              <a:sym typeface="Symbol"/>
                            </a:rPr>
                            <m:t>𝑛</m:t>
                          </m:r>
                        </m:sub>
                      </m:sSub>
                      <m:r>
                        <a:rPr lang="de-DE" sz="2000" b="0" i="1" smtClean="0">
                          <a:latin typeface="Cambria Math"/>
                          <a:cs typeface="Lucida Sans Unicode"/>
                          <a:sym typeface="Symbol"/>
                        </a:rPr>
                        <m:t>=</m:t>
                      </m:r>
                      <m:f>
                        <m:fPr>
                          <m:ctrlPr>
                            <a:rPr lang="de-DE" sz="2000" b="0" i="1" smtClean="0">
                              <a:latin typeface="Cambria Math" panose="02040503050406030204" pitchFamily="18" charset="0"/>
                              <a:cs typeface="Lucida Sans Unicode"/>
                              <a:sym typeface="Symbol"/>
                            </a:rPr>
                          </m:ctrlPr>
                        </m:fPr>
                        <m:num>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𝑛</m:t>
                              </m:r>
                            </m:sub>
                          </m:sSub>
                          <m:r>
                            <a:rPr lang="de-DE" sz="2000" b="0" i="1" smtClean="0">
                              <a:latin typeface="Cambria Math"/>
                              <a:cs typeface="Lucida Sans Unicode"/>
                              <a:sym typeface="Symbol"/>
                            </a:rPr>
                            <m:t>−</m:t>
                          </m:r>
                          <m:r>
                            <a:rPr lang="de-DE" sz="2000" b="0" i="1" smtClean="0">
                              <a:latin typeface="Cambria Math"/>
                              <a:cs typeface="Lucida Sans Unicode"/>
                              <a:sym typeface="Symbol"/>
                            </a:rPr>
                            <m:t>𝑛</m:t>
                          </m:r>
                          <m:r>
                            <a:rPr lang="de-DE" sz="2000" b="0" i="1" smtClean="0">
                              <a:latin typeface="Cambria Math"/>
                              <a:ea typeface="Cambria Math"/>
                              <a:cs typeface="Lucida Sans Unicode"/>
                              <a:sym typeface="Symbol"/>
                            </a:rPr>
                            <m:t>𝜇</m:t>
                          </m:r>
                        </m:num>
                        <m:den>
                          <m:rad>
                            <m:radPr>
                              <m:degHide m:val="on"/>
                              <m:ctrlPr>
                                <a:rPr lang="de-DE" sz="2000" b="0" i="1" smtClean="0">
                                  <a:latin typeface="Cambria Math" panose="02040503050406030204" pitchFamily="18" charset="0"/>
                                  <a:cs typeface="Lucida Sans Unicode"/>
                                  <a:sym typeface="Symbol"/>
                                </a:rPr>
                              </m:ctrlPr>
                            </m:radPr>
                            <m:deg/>
                            <m:e>
                              <m:r>
                                <a:rPr lang="de-DE" sz="2000" b="0" i="1" smtClean="0">
                                  <a:latin typeface="Cambria Math"/>
                                  <a:cs typeface="Lucida Sans Unicode"/>
                                  <a:sym typeface="Symbol"/>
                                </a:rPr>
                                <m:t>𝑛</m:t>
                              </m:r>
                              <m:sSup>
                                <m:sSupPr>
                                  <m:ctrlPr>
                                    <a:rPr lang="de-DE" sz="2000" b="0" i="1" smtClean="0">
                                      <a:latin typeface="Cambria Math" panose="02040503050406030204" pitchFamily="18" charset="0"/>
                                      <a:cs typeface="Lucida Sans Unicode"/>
                                      <a:sym typeface="Symbol"/>
                                    </a:rPr>
                                  </m:ctrlPr>
                                </m:sSupPr>
                                <m:e>
                                  <m:r>
                                    <a:rPr lang="de-DE" sz="2000" b="0" i="1" smtClean="0">
                                      <a:latin typeface="Cambria Math"/>
                                      <a:ea typeface="Cambria Math"/>
                                      <a:cs typeface="Lucida Sans Unicode"/>
                                      <a:sym typeface="Symbol"/>
                                    </a:rPr>
                                    <m:t>𝜎</m:t>
                                  </m:r>
                                </m:e>
                                <m:sup>
                                  <m:r>
                                    <a:rPr lang="de-DE" sz="2000" b="0" i="1" smtClean="0">
                                      <a:latin typeface="Cambria Math"/>
                                      <a:cs typeface="Lucida Sans Unicode"/>
                                      <a:sym typeface="Symbol"/>
                                    </a:rPr>
                                    <m:t>2</m:t>
                                  </m:r>
                                </m:sup>
                              </m:sSup>
                            </m:e>
                          </m:rad>
                        </m:den>
                      </m:f>
                      <m:r>
                        <a:rPr lang="de-DE" sz="2000" b="0" i="1" smtClean="0">
                          <a:latin typeface="Cambria Math"/>
                          <a:cs typeface="Lucida Sans Unicode"/>
                          <a:sym typeface="Symbol"/>
                        </a:rPr>
                        <m:t>~</m:t>
                      </m:r>
                      <m:r>
                        <a:rPr lang="de-DE" sz="2000" b="0" i="1" smtClean="0">
                          <a:latin typeface="Cambria Math"/>
                          <a:cs typeface="Lucida Sans Unicode"/>
                          <a:sym typeface="Symbol"/>
                        </a:rPr>
                        <m:t>𝑁</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0,1</m:t>
                          </m:r>
                        </m:e>
                      </m:d>
                    </m:oMath>
                  </m:oMathPara>
                </a14:m>
                <a:endParaRPr lang="de-DE" sz="2000" b="0" dirty="0">
                  <a:solidFill>
                    <a:schemeClr val="tx1"/>
                  </a:solidFill>
                  <a:latin typeface="+mn-lt"/>
                  <a:cs typeface="Lucida Sans Unicode"/>
                  <a:sym typeface="Symbo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269012" y="3445859"/>
                <a:ext cx="2869291" cy="728084"/>
              </a:xfrm>
              <a:prstGeom prst="rect">
                <a:avLst/>
              </a:prstGeom>
              <a:blipFill rotWithShape="1">
                <a:blip r:embed="rId5"/>
                <a:stretch>
                  <a:fillRect/>
                </a:stretch>
              </a:blipFill>
            </p:spPr>
            <p:txBody>
              <a:bodyPr/>
              <a:lstStyle/>
              <a:p>
                <a:r>
                  <a:rPr lang="de-DE">
                    <a:noFill/>
                  </a:rPr>
                  <a:t> </a:t>
                </a:r>
              </a:p>
            </p:txBody>
          </p:sp>
        </mc:Fallback>
      </mc:AlternateContent>
      <p:sp>
        <p:nvSpPr>
          <p:cNvPr id="16" name="Textfeld 15"/>
          <p:cNvSpPr txBox="1"/>
          <p:nvPr/>
        </p:nvSpPr>
        <p:spPr>
          <a:xfrm>
            <a:off x="3922280" y="3609846"/>
            <a:ext cx="648072" cy="400110"/>
          </a:xfrm>
          <a:prstGeom prst="rect">
            <a:avLst/>
          </a:prstGeom>
          <a:noFill/>
        </p:spPr>
        <p:txBody>
          <a:bodyPr wrap="square" rtlCol="0">
            <a:spAutoFit/>
          </a:bodyPr>
          <a:lstStyle/>
          <a:p>
            <a:pPr algn="just"/>
            <a:r>
              <a:rPr lang="de-DE" sz="2000" dirty="0">
                <a:latin typeface="+mn-lt"/>
              </a:rPr>
              <a:t>und</a:t>
            </a:r>
          </a:p>
        </p:txBody>
      </p:sp>
      <mc:AlternateContent xmlns:mc="http://schemas.openxmlformats.org/markup-compatibility/2006" xmlns:a14="http://schemas.microsoft.com/office/drawing/2010/main">
        <mc:Choice Requires="a14">
          <p:sp>
            <p:nvSpPr>
              <p:cNvPr id="20" name="Textfeld 19"/>
              <p:cNvSpPr txBox="1"/>
              <p:nvPr/>
            </p:nvSpPr>
            <p:spPr>
              <a:xfrm>
                <a:off x="4627641" y="3445859"/>
                <a:ext cx="2869291" cy="83869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𝑍</m:t>
                          </m:r>
                        </m:e>
                        <m:sub>
                          <m:r>
                            <a:rPr lang="de-DE" sz="2000" b="0" i="1" smtClean="0">
                              <a:latin typeface="Cambria Math"/>
                              <a:cs typeface="Lucida Sans Unicode"/>
                              <a:sym typeface="Symbol"/>
                            </a:rPr>
                            <m:t>𝑛</m:t>
                          </m:r>
                        </m:sub>
                      </m:sSub>
                      <m:r>
                        <a:rPr lang="de-DE" sz="2000" b="0" i="1" smtClean="0">
                          <a:latin typeface="Cambria Math"/>
                          <a:cs typeface="Lucida Sans Unicode"/>
                          <a:sym typeface="Symbol"/>
                        </a:rPr>
                        <m:t>=</m:t>
                      </m:r>
                      <m:f>
                        <m:fPr>
                          <m:ctrlPr>
                            <a:rPr lang="de-DE" sz="2000" b="0" i="1" smtClean="0">
                              <a:latin typeface="Cambria Math" panose="02040503050406030204" pitchFamily="18" charset="0"/>
                              <a:cs typeface="Lucida Sans Unicode"/>
                              <a:sym typeface="Symbol"/>
                            </a:rPr>
                          </m:ctrlPr>
                        </m:fPr>
                        <m:num>
                          <m:sSub>
                            <m:sSubPr>
                              <m:ctrlPr>
                                <a:rPr lang="de-DE" sz="2000" i="1">
                                  <a:latin typeface="Cambria Math" panose="02040503050406030204" pitchFamily="18" charset="0"/>
                                  <a:cs typeface="Lucida Sans Unicode"/>
                                  <a:sym typeface="Symbol"/>
                                </a:rPr>
                              </m:ctrlPr>
                            </m:sSubPr>
                            <m:e>
                              <m:acc>
                                <m:accPr>
                                  <m:chr m:val="̅"/>
                                  <m:ctrlPr>
                                    <a:rPr lang="de-DE" sz="2000" i="1">
                                      <a:latin typeface="Cambria Math" panose="02040503050406030204" pitchFamily="18" charset="0"/>
                                      <a:cs typeface="Lucida Sans Unicode"/>
                                      <a:sym typeface="Symbol"/>
                                    </a:rPr>
                                  </m:ctrlPr>
                                </m:accPr>
                                <m:e>
                                  <m:r>
                                    <a:rPr lang="de-DE" sz="2000" i="1">
                                      <a:latin typeface="Cambria Math"/>
                                      <a:cs typeface="Lucida Sans Unicode"/>
                                      <a:sym typeface="Symbol"/>
                                    </a:rPr>
                                    <m:t>𝑋</m:t>
                                  </m:r>
                                </m:e>
                              </m:acc>
                            </m:e>
                            <m:sub>
                              <m:r>
                                <a:rPr lang="de-DE" sz="2000" i="1">
                                  <a:latin typeface="Cambria Math"/>
                                  <a:cs typeface="Lucida Sans Unicode"/>
                                  <a:sym typeface="Symbol"/>
                                </a:rPr>
                                <m:t>𝑛</m:t>
                              </m:r>
                            </m:sub>
                          </m:sSub>
                          <m:r>
                            <a:rPr lang="de-DE" sz="2000" b="0" i="1" smtClean="0">
                              <a:latin typeface="Cambria Math"/>
                              <a:cs typeface="Lucida Sans Unicode"/>
                              <a:sym typeface="Symbol"/>
                            </a:rPr>
                            <m:t>−</m:t>
                          </m:r>
                          <m:r>
                            <a:rPr lang="de-DE" sz="2000" b="0" i="1" smtClean="0">
                              <a:latin typeface="Cambria Math"/>
                              <a:ea typeface="Cambria Math"/>
                              <a:cs typeface="Lucida Sans Unicode"/>
                              <a:sym typeface="Symbol"/>
                            </a:rPr>
                            <m:t>𝜇</m:t>
                          </m:r>
                        </m:num>
                        <m:den>
                          <m:rad>
                            <m:radPr>
                              <m:degHide m:val="on"/>
                              <m:ctrlPr>
                                <a:rPr lang="de-DE" sz="2000" b="0" i="1" smtClean="0">
                                  <a:latin typeface="Cambria Math" panose="02040503050406030204" pitchFamily="18" charset="0"/>
                                  <a:cs typeface="Lucida Sans Unicode"/>
                                  <a:sym typeface="Symbol"/>
                                </a:rPr>
                              </m:ctrlPr>
                            </m:radPr>
                            <m:deg/>
                            <m:e>
                              <m:f>
                                <m:fPr>
                                  <m:type m:val="lin"/>
                                  <m:ctrlPr>
                                    <a:rPr lang="de-DE" sz="2000" i="1">
                                      <a:latin typeface="Cambria Math" panose="02040503050406030204" pitchFamily="18" charset="0"/>
                                      <a:ea typeface="Cambria Math"/>
                                      <a:cs typeface="Lucida Sans Unicode"/>
                                      <a:sym typeface="Symbol"/>
                                    </a:rPr>
                                  </m:ctrlPr>
                                </m:fPr>
                                <m:num>
                                  <m:sSup>
                                    <m:sSupPr>
                                      <m:ctrlPr>
                                        <a:rPr lang="de-DE" sz="2000" i="1">
                                          <a:latin typeface="Cambria Math" panose="02040503050406030204" pitchFamily="18" charset="0"/>
                                          <a:ea typeface="Cambria Math"/>
                                          <a:cs typeface="Lucida Sans Unicode"/>
                                          <a:sym typeface="Symbol"/>
                                        </a:rPr>
                                      </m:ctrlPr>
                                    </m:sSupPr>
                                    <m:e>
                                      <m:r>
                                        <a:rPr lang="de-DE" sz="2000" i="1">
                                          <a:latin typeface="Cambria Math"/>
                                          <a:ea typeface="Cambria Math"/>
                                          <a:cs typeface="Lucida Sans Unicode"/>
                                          <a:sym typeface="Symbol"/>
                                        </a:rPr>
                                        <m:t>𝜎</m:t>
                                      </m:r>
                                    </m:e>
                                    <m:sup>
                                      <m:r>
                                        <a:rPr lang="de-DE" sz="2000" i="1">
                                          <a:latin typeface="Cambria Math"/>
                                          <a:ea typeface="Cambria Math"/>
                                          <a:cs typeface="Lucida Sans Unicode"/>
                                          <a:sym typeface="Symbol"/>
                                        </a:rPr>
                                        <m:t>2</m:t>
                                      </m:r>
                                    </m:sup>
                                  </m:sSup>
                                </m:num>
                                <m:den>
                                  <m:r>
                                    <a:rPr lang="de-DE" sz="2000" i="1">
                                      <a:latin typeface="Cambria Math"/>
                                      <a:ea typeface="Cambria Math"/>
                                      <a:cs typeface="Lucida Sans Unicode"/>
                                      <a:sym typeface="Symbol"/>
                                    </a:rPr>
                                    <m:t>𝑛</m:t>
                                  </m:r>
                                </m:den>
                              </m:f>
                            </m:e>
                          </m:rad>
                        </m:den>
                      </m:f>
                      <m:r>
                        <a:rPr lang="de-DE" sz="2000" b="0" i="1" smtClean="0">
                          <a:latin typeface="Cambria Math"/>
                          <a:cs typeface="Lucida Sans Unicode"/>
                          <a:sym typeface="Symbol"/>
                        </a:rPr>
                        <m:t>~</m:t>
                      </m:r>
                      <m:r>
                        <a:rPr lang="de-DE" sz="2000" b="0" i="1" smtClean="0">
                          <a:latin typeface="Cambria Math"/>
                          <a:cs typeface="Lucida Sans Unicode"/>
                          <a:sym typeface="Symbol"/>
                        </a:rPr>
                        <m:t>𝑁</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0,1</m:t>
                          </m:r>
                        </m:e>
                      </m:d>
                    </m:oMath>
                  </m:oMathPara>
                </a14:m>
                <a:endParaRPr lang="de-DE" sz="2000" b="0" dirty="0">
                  <a:solidFill>
                    <a:schemeClr val="tx1"/>
                  </a:solidFill>
                  <a:latin typeface="+mn-lt"/>
                  <a:cs typeface="Lucida Sans Unicode"/>
                  <a:sym typeface="Symbo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27641" y="3445859"/>
                <a:ext cx="2869291" cy="838691"/>
              </a:xfrm>
              <a:prstGeom prst="rect">
                <a:avLst/>
              </a:prstGeom>
              <a:blipFill rotWithShape="1">
                <a:blip r:embed="rId6"/>
                <a:stretch>
                  <a:fillRect/>
                </a:stretch>
              </a:blipFill>
            </p:spPr>
            <p:txBody>
              <a:bodyPr/>
              <a:lstStyle/>
              <a:p>
                <a:r>
                  <a:rPr lang="de-DE">
                    <a:noFill/>
                  </a:rPr>
                  <a:t> </a:t>
                </a:r>
              </a:p>
            </p:txBody>
          </p:sp>
        </mc:Fallback>
      </mc:AlternateContent>
      <p:sp>
        <p:nvSpPr>
          <p:cNvPr id="21" name="Textfeld 20"/>
          <p:cNvSpPr txBox="1"/>
          <p:nvPr/>
        </p:nvSpPr>
        <p:spPr>
          <a:xfrm>
            <a:off x="466664" y="4284550"/>
            <a:ext cx="8207375" cy="1015663"/>
          </a:xfrm>
          <a:prstGeom prst="rect">
            <a:avLst/>
          </a:prstGeom>
          <a:noFill/>
        </p:spPr>
        <p:txBody>
          <a:bodyPr wrap="square" rtlCol="0">
            <a:spAutoFit/>
          </a:bodyPr>
          <a:lstStyle/>
          <a:p>
            <a:pPr algn="just"/>
            <a:r>
              <a:rPr lang="de-DE" sz="2000" dirty="0">
                <a:latin typeface="+mn-lt"/>
              </a:rPr>
              <a:t>Der zentrale Grenzwertsatz (ZGWS) besagt, dass die Resultate in (1) und</a:t>
            </a:r>
          </a:p>
          <a:p>
            <a:pPr algn="just"/>
            <a:r>
              <a:rPr lang="de-DE" sz="2000" dirty="0">
                <a:latin typeface="+mn-lt"/>
              </a:rPr>
              <a:t>(2) näherungsweise auch für nicht normalverteilte unabhängige und identisch</a:t>
            </a:r>
          </a:p>
          <a:p>
            <a:pPr algn="just"/>
            <a:r>
              <a:rPr lang="de-DE" sz="2000" dirty="0">
                <a:latin typeface="+mn-lt"/>
              </a:rPr>
              <a:t>verteilte Zufallsvariablen gelten, falls </a:t>
            </a:r>
            <a:r>
              <a:rPr lang="de-DE" sz="2000" i="1" dirty="0">
                <a:latin typeface="+mn-lt"/>
              </a:rPr>
              <a:t>n</a:t>
            </a:r>
            <a:r>
              <a:rPr lang="de-DE" sz="2000" dirty="0">
                <a:latin typeface="+mn-lt"/>
              </a:rPr>
              <a:t> „hinreichend groß“ ist.  </a:t>
            </a:r>
          </a:p>
        </p:txBody>
      </p:sp>
      <p:sp>
        <p:nvSpPr>
          <p:cNvPr id="2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548</a:t>
            </a:r>
            <a:endParaRPr lang="de-DE" sz="8000" b="1" dirty="0">
              <a:solidFill>
                <a:schemeClr val="tx1"/>
              </a:solidFill>
              <a:latin typeface="+mj-lt"/>
            </a:endParaRPr>
          </a:p>
        </p:txBody>
      </p:sp>
      <p:sp>
        <p:nvSpPr>
          <p:cNvPr id="26" name="Textfeld 25"/>
          <p:cNvSpPr txBox="1">
            <a:spLocks noChangeArrowheads="1"/>
          </p:cNvSpPr>
          <p:nvPr/>
        </p:nvSpPr>
        <p:spPr bwMode="auto">
          <a:xfrm>
            <a:off x="430597" y="5486145"/>
            <a:ext cx="597589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ZGWS nach Lindeberg-Lévy </a:t>
            </a:r>
            <a:r>
              <a:rPr lang="de-DE" sz="2000" dirty="0">
                <a:solidFill>
                  <a:srgbClr val="0070C0"/>
                </a:solidFill>
                <a:latin typeface="+mn-lt"/>
              </a:rPr>
              <a:t>●</a:t>
            </a:r>
            <a:endParaRPr lang="de-DE" sz="2000" b="1" dirty="0">
              <a:solidFill>
                <a:srgbClr val="0070C0"/>
              </a:solidFill>
              <a:latin typeface="+mn-lt"/>
            </a:endParaRPr>
          </a:p>
        </p:txBody>
      </p:sp>
      <p:sp>
        <p:nvSpPr>
          <p:cNvPr id="27" name="Textfeld 26"/>
          <p:cNvSpPr txBox="1"/>
          <p:nvPr/>
        </p:nvSpPr>
        <p:spPr>
          <a:xfrm>
            <a:off x="430597" y="5886255"/>
            <a:ext cx="7165739" cy="400110"/>
          </a:xfrm>
          <a:prstGeom prst="rect">
            <a:avLst/>
          </a:prstGeom>
          <a:noFill/>
        </p:spPr>
        <p:txBody>
          <a:bodyPr wrap="square" rtlCol="0">
            <a:spAutoFit/>
          </a:bodyPr>
          <a:lstStyle/>
          <a:p>
            <a:pPr algn="just"/>
            <a:r>
              <a:rPr lang="de-DE" sz="2000" dirty="0">
                <a:latin typeface="+mn-lt"/>
              </a:rPr>
              <a:t>„Einfachste ZGWS-Version“ in Bezug auf Ausgangsbedingungen</a:t>
            </a:r>
          </a:p>
        </p:txBody>
      </p:sp>
    </p:spTree>
    <p:extLst>
      <p:ext uri="{BB962C8B-B14F-4D97-AF65-F5344CB8AC3E}">
        <p14:creationId xmlns:p14="http://schemas.microsoft.com/office/powerpoint/2010/main" val="3388241890"/>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79460" y="6165304"/>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7201" y="883790"/>
            <a:ext cx="7211144" cy="4532978"/>
          </a:xfrm>
          <a:prstGeom prst="rect">
            <a:avLst/>
          </a:prstGeom>
        </p:spPr>
      </p:pic>
      <p:pic>
        <p:nvPicPr>
          <p:cNvPr id="3" name="Grafik 2"/>
          <p:cNvPicPr>
            <a:picLocks noChangeAspect="1"/>
          </p:cNvPicPr>
          <p:nvPr/>
        </p:nvPicPr>
        <p:blipFill>
          <a:blip r:embed="rId4"/>
          <a:stretch>
            <a:fillRect/>
          </a:stretch>
        </p:blipFill>
        <p:spPr>
          <a:xfrm>
            <a:off x="457200" y="5417497"/>
            <a:ext cx="7211144" cy="787164"/>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549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043265852"/>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7200" y="924222"/>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Approximationsgüte und Daumenregel </a:t>
            </a:r>
            <a:r>
              <a:rPr lang="de-DE" sz="2000" dirty="0">
                <a:solidFill>
                  <a:srgbClr val="0070C0"/>
                </a:solidFill>
                <a:latin typeface="+mn-lt"/>
              </a:rPr>
              <a:t>●</a:t>
            </a:r>
            <a:endParaRPr lang="de-DE" sz="2000" b="1" dirty="0">
              <a:solidFill>
                <a:srgbClr val="0070C0"/>
              </a:solidFill>
              <a:latin typeface="+mn-lt"/>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550</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1" name="Textfeld 10"/>
              <p:cNvSpPr txBox="1"/>
              <p:nvPr/>
            </p:nvSpPr>
            <p:spPr>
              <a:xfrm>
                <a:off x="7451482" y="3973675"/>
                <a:ext cx="1152128" cy="400110"/>
              </a:xfrm>
              <a:prstGeom prst="rect">
                <a:avLst/>
              </a:prstGeom>
              <a:noFill/>
            </p:spPr>
            <p:txBody>
              <a:bodyPr wrap="square" rtlCol="0">
                <a:spAutoFit/>
              </a:bodyPr>
              <a:lstStyle/>
              <a:p>
                <a:pPr algn="just"/>
                <a14:m>
                  <m:oMathPara xmlns:m="http://schemas.openxmlformats.org/officeDocument/2006/math">
                    <m:oMathParaPr>
                      <m:jc m:val="centerGroup"/>
                    </m:oMathParaPr>
                    <m:oMath xmlns:m="http://schemas.openxmlformats.org/officeDocument/2006/math">
                      <m:r>
                        <a:rPr lang="de-DE" sz="2000" b="0" i="1" smtClean="0">
                          <a:latin typeface="Cambria Math"/>
                        </a:rPr>
                        <m:t>𝑛</m:t>
                      </m:r>
                      <m:r>
                        <a:rPr lang="de-DE" sz="2000" b="0" i="1" smtClean="0">
                          <a:latin typeface="Cambria Math"/>
                          <a:ea typeface="Cambria Math"/>
                        </a:rPr>
                        <m:t>≥30</m:t>
                      </m:r>
                    </m:oMath>
                  </m:oMathPara>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7451482" y="3973675"/>
                <a:ext cx="1152128" cy="400110"/>
              </a:xfrm>
              <a:prstGeom prst="rect">
                <a:avLst/>
              </a:prstGeom>
              <a:blipFill>
                <a:blip r:embed="rId3"/>
                <a:stretch>
                  <a:fillRect/>
                </a:stretch>
              </a:blipFill>
            </p:spPr>
            <p:txBody>
              <a:bodyPr/>
              <a:lstStyle/>
              <a:p>
                <a:r>
                  <a:rPr lang="en-US">
                    <a:noFill/>
                  </a:rPr>
                  <a:t> </a:t>
                </a:r>
              </a:p>
            </p:txBody>
          </p:sp>
        </mc:Fallback>
      </mc:AlternateContent>
      <p:sp>
        <p:nvSpPr>
          <p:cNvPr id="2" name="Ellipse 1"/>
          <p:cNvSpPr/>
          <p:nvPr/>
        </p:nvSpPr>
        <p:spPr>
          <a:xfrm>
            <a:off x="7595498" y="3929181"/>
            <a:ext cx="864096" cy="525341"/>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 name="Textfeld 12"/>
          <p:cNvSpPr txBox="1"/>
          <p:nvPr/>
        </p:nvSpPr>
        <p:spPr>
          <a:xfrm>
            <a:off x="7091637" y="3130864"/>
            <a:ext cx="1595163" cy="707886"/>
          </a:xfrm>
          <a:prstGeom prst="rect">
            <a:avLst/>
          </a:prstGeom>
          <a:noFill/>
        </p:spPr>
        <p:txBody>
          <a:bodyPr wrap="square" rtlCol="0">
            <a:spAutoFit/>
          </a:bodyPr>
          <a:lstStyle/>
          <a:p>
            <a:pPr algn="ctr"/>
            <a:r>
              <a:rPr lang="de-DE" sz="2000" dirty="0">
                <a:latin typeface="+mn-lt"/>
              </a:rPr>
              <a:t>Unsere </a:t>
            </a:r>
          </a:p>
          <a:p>
            <a:pPr algn="ctr"/>
            <a:r>
              <a:rPr lang="de-DE" sz="2000" dirty="0">
                <a:latin typeface="+mn-lt"/>
              </a:rPr>
              <a:t>Konvention:</a:t>
            </a:r>
          </a:p>
        </p:txBody>
      </p:sp>
      <p:pic>
        <p:nvPicPr>
          <p:cNvPr id="5" name="Grafik 4"/>
          <p:cNvPicPr>
            <a:picLocks noChangeAspect="1"/>
          </p:cNvPicPr>
          <p:nvPr/>
        </p:nvPicPr>
        <p:blipFill>
          <a:blip r:embed="rId4"/>
          <a:stretch>
            <a:fillRect/>
          </a:stretch>
        </p:blipFill>
        <p:spPr>
          <a:xfrm>
            <a:off x="457200" y="1359281"/>
            <a:ext cx="6707088" cy="2592946"/>
          </a:xfrm>
          <a:prstGeom prst="rect">
            <a:avLst/>
          </a:prstGeom>
        </p:spPr>
      </p:pic>
      <p:pic>
        <p:nvPicPr>
          <p:cNvPr id="6" name="Grafik 5"/>
          <p:cNvPicPr>
            <a:picLocks noChangeAspect="1"/>
          </p:cNvPicPr>
          <p:nvPr/>
        </p:nvPicPr>
        <p:blipFill>
          <a:blip r:embed="rId5"/>
          <a:stretch>
            <a:fillRect/>
          </a:stretch>
        </p:blipFill>
        <p:spPr>
          <a:xfrm>
            <a:off x="468313" y="4015958"/>
            <a:ext cx="6695975" cy="2603518"/>
          </a:xfrm>
          <a:prstGeom prst="rect">
            <a:avLst/>
          </a:prstGeom>
        </p:spPr>
      </p:pic>
    </p:spTree>
    <p:extLst>
      <p:ext uri="{BB962C8B-B14F-4D97-AF65-F5344CB8AC3E}">
        <p14:creationId xmlns:p14="http://schemas.microsoft.com/office/powerpoint/2010/main" val="738633328"/>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551</a:t>
            </a:r>
            <a:endParaRPr lang="de-DE" sz="8000" b="1" dirty="0">
              <a:solidFill>
                <a:schemeClr val="tx1"/>
              </a:solidFill>
              <a:latin typeface="+mj-lt"/>
            </a:endParaRPr>
          </a:p>
        </p:txBody>
      </p:sp>
      <p:sp>
        <p:nvSpPr>
          <p:cNvPr id="7" name="Textfeld 6"/>
          <p:cNvSpPr txBox="1">
            <a:spLocks noChangeArrowheads="1"/>
          </p:cNvSpPr>
          <p:nvPr/>
        </p:nvSpPr>
        <p:spPr bwMode="auto">
          <a:xfrm>
            <a:off x="459181" y="1124744"/>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Spezialfall: Grenzwertsatz von de </a:t>
            </a:r>
            <a:r>
              <a:rPr lang="de-DE" sz="2000" b="1" dirty="0" err="1">
                <a:solidFill>
                  <a:srgbClr val="0070C0"/>
                </a:solidFill>
                <a:latin typeface="+mn-lt"/>
              </a:rPr>
              <a:t>Moivre</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1" y="4297277"/>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Anwendung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1" y="4749155"/>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7.4.1 </a:t>
            </a:r>
            <a:r>
              <a:rPr lang="de-DE" sz="2000" dirty="0">
                <a:solidFill>
                  <a:srgbClr val="0070C0"/>
                </a:solidFill>
                <a:latin typeface="+mn-lt"/>
              </a:rPr>
              <a:t>● </a:t>
            </a:r>
            <a:r>
              <a:rPr lang="de-DE" sz="2000" dirty="0">
                <a:latin typeface="+mn-lt"/>
              </a:rPr>
              <a:t>(vgl. </a:t>
            </a:r>
            <a:r>
              <a:rPr lang="de-DE" sz="2000">
                <a:latin typeface="+mn-lt"/>
              </a:rPr>
              <a:t>Folien 339)</a:t>
            </a:r>
            <a:endParaRPr lang="de-DE" sz="2000" b="1" dirty="0">
              <a:solidFill>
                <a:srgbClr val="0070C0"/>
              </a:solidFill>
              <a:latin typeface="+mn-lt"/>
            </a:endParaRPr>
          </a:p>
        </p:txBody>
      </p:sp>
      <p:sp>
        <p:nvSpPr>
          <p:cNvPr id="16" name="Textfeld 15"/>
          <p:cNvSpPr txBox="1"/>
          <p:nvPr/>
        </p:nvSpPr>
        <p:spPr>
          <a:xfrm>
            <a:off x="466075" y="5640147"/>
            <a:ext cx="7992119" cy="400110"/>
          </a:xfrm>
          <a:prstGeom prst="rect">
            <a:avLst/>
          </a:prstGeom>
          <a:noFill/>
        </p:spPr>
        <p:txBody>
          <a:bodyPr wrap="square" rtlCol="0">
            <a:spAutoFit/>
          </a:bodyPr>
          <a:lstStyle/>
          <a:p>
            <a:r>
              <a:rPr lang="de-DE" sz="2000" dirty="0">
                <a:latin typeface="+mn-lt"/>
              </a:rPr>
              <a:t>Wie bereits berechnet (vgl. </a:t>
            </a:r>
            <a:r>
              <a:rPr lang="de-DE" sz="2000">
                <a:latin typeface="+mn-lt"/>
              </a:rPr>
              <a:t>Folien 424 und 450) </a:t>
            </a:r>
            <a:r>
              <a:rPr lang="de-DE" sz="2000" dirty="0">
                <a:latin typeface="+mn-lt"/>
              </a:rPr>
              <a:t>gilt hier: </a:t>
            </a:r>
          </a:p>
        </p:txBody>
      </p:sp>
      <mc:AlternateContent xmlns:mc="http://schemas.openxmlformats.org/markup-compatibility/2006" xmlns:a14="http://schemas.microsoft.com/office/drawing/2010/main">
        <mc:Choice Requires="a14">
          <p:sp>
            <p:nvSpPr>
              <p:cNvPr id="20" name="Textfeld 19"/>
              <p:cNvSpPr txBox="1"/>
              <p:nvPr/>
            </p:nvSpPr>
            <p:spPr>
              <a:xfrm>
                <a:off x="899590" y="5240037"/>
                <a:ext cx="7558604"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cs typeface="Lucida Sans Unicode"/>
                        <a:sym typeface="Symbol"/>
                      </a:rPr>
                      <m:t>𝑃</m:t>
                    </m:r>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𝑋</m:t>
                        </m:r>
                        <m:r>
                          <a:rPr lang="de-DE" sz="2000" b="0" i="1" smtClean="0">
                            <a:solidFill>
                              <a:schemeClr val="tx1"/>
                            </a:solidFill>
                            <a:latin typeface="Cambria Math"/>
                            <a:cs typeface="Lucida Sans Unicode"/>
                            <a:sym typeface="Symbol"/>
                          </a:rPr>
                          <m:t>=0</m:t>
                        </m:r>
                      </m:e>
                    </m:d>
                    <m:r>
                      <a:rPr lang="de-DE" sz="2000" i="1">
                        <a:latin typeface="Cambria Math"/>
                        <a:cs typeface="Lucida Sans Unicode"/>
                        <a:sym typeface="Symbol"/>
                      </a:rPr>
                      <m:t>=0.4,</m:t>
                    </m:r>
                    <m:r>
                      <a:rPr lang="de-DE" sz="2000" i="1">
                        <a:latin typeface="Cambria Math"/>
                        <a:cs typeface="Lucida Sans Unicode"/>
                        <a:sym typeface="Symbol"/>
                      </a:rPr>
                      <m:t>𝑃</m:t>
                    </m:r>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𝑋</m:t>
                        </m:r>
                        <m:r>
                          <a:rPr lang="de-DE" sz="2000" i="1">
                            <a:latin typeface="Cambria Math"/>
                            <a:cs typeface="Lucida Sans Unicode"/>
                            <a:sym typeface="Symbol"/>
                          </a:rPr>
                          <m:t>=1</m:t>
                        </m:r>
                      </m:e>
                    </m:d>
                    <m:r>
                      <a:rPr lang="de-DE" sz="2000" i="1">
                        <a:latin typeface="Cambria Math"/>
                        <a:cs typeface="Lucida Sans Unicode"/>
                        <a:sym typeface="Symbol"/>
                      </a:rPr>
                      <m:t>=0.</m:t>
                    </m:r>
                    <m:r>
                      <a:rPr lang="de-DE" sz="2000" b="0" i="1" smtClean="0">
                        <a:latin typeface="Cambria Math"/>
                        <a:cs typeface="Lucida Sans Unicode"/>
                        <a:sym typeface="Symbol"/>
                      </a:rPr>
                      <m:t>2</m:t>
                    </m:r>
                    <m:r>
                      <a:rPr lang="de-DE" sz="2000" i="1">
                        <a:latin typeface="Cambria Math"/>
                        <a:cs typeface="Lucida Sans Unicode"/>
                        <a:sym typeface="Symbol"/>
                      </a:rPr>
                      <m:t>,</m:t>
                    </m:r>
                  </m:oMath>
                </a14:m>
                <a:r>
                  <a:rPr lang="de-DE" sz="2000" dirty="0">
                    <a:cs typeface="Lucida Sans Unicode"/>
                    <a:sym typeface="Symbol"/>
                  </a:rPr>
                  <a:t> </a:t>
                </a:r>
                <a14:m>
                  <m:oMath xmlns:m="http://schemas.openxmlformats.org/officeDocument/2006/math">
                    <m:r>
                      <a:rPr lang="de-DE" sz="2000" i="1">
                        <a:latin typeface="Cambria Math"/>
                        <a:cs typeface="Lucida Sans Unicode"/>
                        <a:sym typeface="Symbol"/>
                      </a:rPr>
                      <m:t>𝑃</m:t>
                    </m:r>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𝑋</m:t>
                        </m:r>
                        <m:r>
                          <a:rPr lang="de-DE" sz="2000" i="1">
                            <a:latin typeface="Cambria Math"/>
                            <a:cs typeface="Lucida Sans Unicode"/>
                            <a:sym typeface="Symbol"/>
                          </a:rPr>
                          <m:t>=2</m:t>
                        </m:r>
                      </m:e>
                    </m:d>
                    <m:r>
                      <a:rPr lang="de-DE" sz="2000" i="1">
                        <a:latin typeface="Cambria Math"/>
                        <a:cs typeface="Lucida Sans Unicode"/>
                        <a:sym typeface="Symbol"/>
                      </a:rPr>
                      <m:t>=0.</m:t>
                    </m:r>
                    <m:r>
                      <a:rPr lang="de-DE" sz="2000" b="0" i="1" smtClean="0">
                        <a:latin typeface="Cambria Math"/>
                        <a:cs typeface="Lucida Sans Unicode"/>
                        <a:sym typeface="Symbol"/>
                      </a:rPr>
                      <m:t>3</m:t>
                    </m:r>
                    <m:r>
                      <a:rPr lang="de-DE" sz="2000" i="1">
                        <a:latin typeface="Cambria Math"/>
                        <a:cs typeface="Lucida Sans Unicode"/>
                        <a:sym typeface="Symbol"/>
                      </a:rPr>
                      <m:t>,</m:t>
                    </m:r>
                    <m:r>
                      <a:rPr lang="de-DE" sz="2000" i="1">
                        <a:latin typeface="Cambria Math"/>
                        <a:cs typeface="Lucida Sans Unicode"/>
                        <a:sym typeface="Symbol"/>
                      </a:rPr>
                      <m:t>𝑃</m:t>
                    </m:r>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𝑋</m:t>
                        </m:r>
                        <m:r>
                          <a:rPr lang="de-DE" sz="2000" i="1">
                            <a:latin typeface="Cambria Math"/>
                            <a:cs typeface="Lucida Sans Unicode"/>
                            <a:sym typeface="Symbol"/>
                          </a:rPr>
                          <m:t>=3</m:t>
                        </m:r>
                      </m:e>
                    </m:d>
                    <m:r>
                      <a:rPr lang="de-DE" sz="2000" i="1">
                        <a:latin typeface="Cambria Math"/>
                        <a:cs typeface="Lucida Sans Unicode"/>
                        <a:sym typeface="Symbol"/>
                      </a:rPr>
                      <m:t>=0.</m:t>
                    </m:r>
                    <m:r>
                      <a:rPr lang="de-DE" sz="2000" b="0" i="1" smtClean="0">
                        <a:latin typeface="Cambria Math"/>
                        <a:cs typeface="Lucida Sans Unicode"/>
                        <a:sym typeface="Symbol"/>
                      </a:rPr>
                      <m:t>1</m:t>
                    </m:r>
                  </m:oMath>
                </a14:m>
                <a:endParaRPr lang="de-DE" sz="2000" b="0" dirty="0">
                  <a:solidFill>
                    <a:schemeClr val="tx1"/>
                  </a:solidFill>
                  <a:latin typeface="+mn-lt"/>
                  <a:cs typeface="Lucida Sans Unicode"/>
                  <a:sym typeface="Symbo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899590" y="5240037"/>
                <a:ext cx="7558604" cy="400110"/>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891925" y="6061035"/>
                <a:ext cx="3901588"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cs typeface="Lucida Sans Unicode"/>
                        <a:sym typeface="Symbol"/>
                      </a:rPr>
                      <m:t>𝐸</m:t>
                    </m:r>
                    <m:d>
                      <m:dPr>
                        <m:ctrlPr>
                          <a:rPr lang="de-DE" sz="2000" b="0" i="1" smtClean="0">
                            <a:solidFill>
                              <a:schemeClr val="tx1"/>
                            </a:solidFill>
                            <a:latin typeface="Cambria Math" panose="02040503050406030204" pitchFamily="18" charset="0"/>
                            <a:cs typeface="Lucida Sans Unicode"/>
                            <a:sym typeface="Symbol"/>
                          </a:rPr>
                        </m:ctrlPr>
                      </m:dPr>
                      <m:e>
                        <m:r>
                          <a:rPr lang="de-DE" sz="2000" b="0" i="1" smtClean="0">
                            <a:solidFill>
                              <a:schemeClr val="tx1"/>
                            </a:solidFill>
                            <a:latin typeface="Cambria Math"/>
                            <a:cs typeface="Lucida Sans Unicode"/>
                            <a:sym typeface="Symbol"/>
                          </a:rPr>
                          <m:t>𝑋</m:t>
                        </m:r>
                      </m:e>
                    </m:d>
                    <m:r>
                      <a:rPr lang="de-DE" sz="2000" i="1">
                        <a:latin typeface="Cambria Math"/>
                        <a:cs typeface="Lucida Sans Unicode"/>
                        <a:sym typeface="Symbol"/>
                      </a:rPr>
                      <m:t>=</m:t>
                    </m:r>
                    <m:r>
                      <a:rPr lang="de-DE" sz="2000" b="0" i="1" smtClean="0">
                        <a:latin typeface="Cambria Math"/>
                        <a:cs typeface="Lucida Sans Unicode"/>
                        <a:sym typeface="Symbol"/>
                      </a:rPr>
                      <m:t>1.1</m:t>
                    </m:r>
                  </m:oMath>
                </a14:m>
                <a:r>
                  <a:rPr lang="de-DE" sz="2000" b="0" dirty="0">
                    <a:solidFill>
                      <a:schemeClr val="tx1"/>
                    </a:solidFill>
                    <a:latin typeface="+mn-lt"/>
                    <a:cs typeface="Lucida Sans Unicode"/>
                    <a:sym typeface="Symbol"/>
                  </a:rPr>
                  <a:t>  und  </a:t>
                </a:r>
                <a14:m>
                  <m:oMath xmlns:m="http://schemas.openxmlformats.org/officeDocument/2006/math">
                    <m:r>
                      <m:rPr>
                        <m:sty m:val="p"/>
                      </m:rPr>
                      <a:rPr lang="de-DE" sz="2000" b="0" i="0" smtClean="0">
                        <a:latin typeface="Cambria Math"/>
                        <a:cs typeface="Lucida Sans Unicode"/>
                        <a:sym typeface="Symbol"/>
                      </a:rPr>
                      <m:t>Var</m:t>
                    </m:r>
                    <m:d>
                      <m:dPr>
                        <m:ctrlPr>
                          <a:rPr lang="de-DE" sz="2000" i="1">
                            <a:latin typeface="Cambria Math" panose="02040503050406030204" pitchFamily="18" charset="0"/>
                            <a:cs typeface="Lucida Sans Unicode"/>
                            <a:sym typeface="Symbol"/>
                          </a:rPr>
                        </m:ctrlPr>
                      </m:dPr>
                      <m:e>
                        <m:r>
                          <a:rPr lang="de-DE" sz="2000" i="1">
                            <a:latin typeface="Cambria Math"/>
                            <a:cs typeface="Lucida Sans Unicode"/>
                            <a:sym typeface="Symbol"/>
                          </a:rPr>
                          <m:t>𝑋</m:t>
                        </m:r>
                      </m:e>
                    </m:d>
                    <m:r>
                      <a:rPr lang="de-DE" sz="2000" i="1">
                        <a:latin typeface="Cambria Math"/>
                        <a:cs typeface="Lucida Sans Unicode"/>
                        <a:sym typeface="Symbol"/>
                      </a:rPr>
                      <m:t>=1.</m:t>
                    </m:r>
                    <m:r>
                      <a:rPr lang="de-DE" sz="2000" b="0" i="1" smtClean="0">
                        <a:latin typeface="Cambria Math"/>
                        <a:cs typeface="Lucida Sans Unicode"/>
                        <a:sym typeface="Symbol"/>
                      </a:rPr>
                      <m:t>09</m:t>
                    </m:r>
                  </m:oMath>
                </a14:m>
                <a:r>
                  <a:rPr lang="de-DE" sz="2000" b="0" dirty="0">
                    <a:solidFill>
                      <a:schemeClr val="tx1"/>
                    </a:solidFill>
                    <a:latin typeface="+mn-lt"/>
                    <a:cs typeface="Lucida Sans Unicode"/>
                    <a:sym typeface="Symbol"/>
                  </a:rPr>
                  <a:t>.</a:t>
                </a:r>
              </a:p>
            </p:txBody>
          </p:sp>
        </mc:Choice>
        <mc:Fallback xmlns="">
          <p:sp>
            <p:nvSpPr>
              <p:cNvPr id="21" name="Textfeld 20"/>
              <p:cNvSpPr txBox="1">
                <a:spLocks noRot="1" noChangeAspect="1" noMove="1" noResize="1" noEditPoints="1" noAdjustHandles="1" noChangeArrowheads="1" noChangeShapeType="1" noTextEdit="1"/>
              </p:cNvSpPr>
              <p:nvPr/>
            </p:nvSpPr>
            <p:spPr>
              <a:xfrm>
                <a:off x="891925" y="6061035"/>
                <a:ext cx="3901588" cy="400110"/>
              </a:xfrm>
              <a:prstGeom prst="rect">
                <a:avLst/>
              </a:prstGeom>
              <a:blipFill>
                <a:blip r:embed="rId4"/>
                <a:stretch>
                  <a:fillRect t="-7576" b="-25758"/>
                </a:stretch>
              </a:blipFill>
            </p:spPr>
            <p:txBody>
              <a:bodyPr/>
              <a:lstStyle/>
              <a:p>
                <a:r>
                  <a:rPr lang="en-US">
                    <a:noFill/>
                  </a:rPr>
                  <a:t> </a:t>
                </a:r>
              </a:p>
            </p:txBody>
          </p:sp>
        </mc:Fallback>
      </mc:AlternateContent>
      <p:pic>
        <p:nvPicPr>
          <p:cNvPr id="2" name="Grafik 1"/>
          <p:cNvPicPr>
            <a:picLocks noChangeAspect="1"/>
          </p:cNvPicPr>
          <p:nvPr/>
        </p:nvPicPr>
        <p:blipFill>
          <a:blip r:embed="rId5"/>
          <a:stretch>
            <a:fillRect/>
          </a:stretch>
        </p:blipFill>
        <p:spPr>
          <a:xfrm>
            <a:off x="666423" y="1605506"/>
            <a:ext cx="7591425" cy="2533650"/>
          </a:xfrm>
          <a:prstGeom prst="rect">
            <a:avLst/>
          </a:prstGeom>
        </p:spPr>
      </p:pic>
    </p:spTree>
    <p:extLst>
      <p:ext uri="{BB962C8B-B14F-4D97-AF65-F5344CB8AC3E}">
        <p14:creationId xmlns:p14="http://schemas.microsoft.com/office/powerpoint/2010/main" val="945516523"/>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 name="Textfeld 1"/>
              <p:cNvSpPr txBox="1"/>
              <p:nvPr/>
            </p:nvSpPr>
            <p:spPr>
              <a:xfrm>
                <a:off x="468313" y="1100643"/>
                <a:ext cx="4535735" cy="400110"/>
              </a:xfrm>
              <a:prstGeom prst="rect">
                <a:avLst/>
              </a:prstGeom>
              <a:noFill/>
            </p:spPr>
            <p:txBody>
              <a:bodyPr wrap="square" rtlCol="0">
                <a:spAutoFit/>
              </a:bodyPr>
              <a:lstStyle/>
              <a:p>
                <a:r>
                  <a:rPr lang="de-DE" sz="2000" dirty="0">
                    <a:latin typeface="+mn-lt"/>
                  </a:rPr>
                  <a:t>Sind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50</m:t>
                        </m:r>
                      </m:sub>
                    </m:sSub>
                  </m:oMath>
                </a14:m>
                <a:r>
                  <a:rPr lang="de-DE" sz="2000" dirty="0">
                    <a:latin typeface="+mn-lt"/>
                  </a:rPr>
                  <a:t> u. i. v. wie </a:t>
                </a:r>
                <a:r>
                  <a:rPr lang="de-DE" sz="2000" i="1" dirty="0">
                    <a:latin typeface="+mn-lt"/>
                  </a:rPr>
                  <a:t>X</a:t>
                </a:r>
                <a:r>
                  <a:rPr lang="de-DE" sz="2000" dirty="0">
                    <a:latin typeface="+mn-lt"/>
                  </a:rPr>
                  <a:t>, so gilt:</a:t>
                </a:r>
              </a:p>
            </p:txBody>
          </p:sp>
        </mc:Choice>
        <mc:Fallback xmlns="">
          <p:sp>
            <p:nvSpPr>
              <p:cNvPr id="2" name="Textfeld 1"/>
              <p:cNvSpPr txBox="1">
                <a:spLocks noRot="1" noChangeAspect="1" noMove="1" noResize="1" noEditPoints="1" noAdjustHandles="1" noChangeArrowheads="1" noChangeShapeType="1" noTextEdit="1"/>
              </p:cNvSpPr>
              <p:nvPr/>
            </p:nvSpPr>
            <p:spPr>
              <a:xfrm>
                <a:off x="468313" y="1100643"/>
                <a:ext cx="4535735" cy="400110"/>
              </a:xfrm>
              <a:prstGeom prst="rect">
                <a:avLst/>
              </a:prstGeom>
              <a:blipFill rotWithShape="1">
                <a:blip r:embed="rId3"/>
                <a:stretch>
                  <a:fillRect l="-1478" t="-7692" b="-27692"/>
                </a:stretch>
              </a:blipFill>
            </p:spPr>
            <p:txBody>
              <a:bodyPr/>
              <a:lstStyle/>
              <a:p>
                <a:r>
                  <a:rPr lang="de-DE">
                    <a:noFill/>
                  </a:rPr>
                  <a:t> </a:t>
                </a:r>
              </a:p>
            </p:txBody>
          </p:sp>
        </mc:Fallback>
      </mc:AlternateContent>
      <p:sp>
        <p:nvSpPr>
          <p:cNvPr id="11" name="Textfeld 10"/>
          <p:cNvSpPr txBox="1"/>
          <p:nvPr/>
        </p:nvSpPr>
        <p:spPr>
          <a:xfrm>
            <a:off x="468313" y="3501008"/>
            <a:ext cx="7992119" cy="400110"/>
          </a:xfrm>
          <a:prstGeom prst="rect">
            <a:avLst/>
          </a:prstGeom>
          <a:noFill/>
        </p:spPr>
        <p:txBody>
          <a:bodyPr wrap="square" rtlCol="0">
            <a:spAutoFit/>
          </a:bodyPr>
          <a:lstStyle/>
          <a:p>
            <a:r>
              <a:rPr lang="de-DE" sz="2000" dirty="0">
                <a:latin typeface="+mn-lt"/>
              </a:rPr>
              <a:t>Damit erhalten wir gemäß ZGWS:</a:t>
            </a:r>
          </a:p>
        </p:txBody>
      </p:sp>
      <mc:AlternateContent xmlns:mc="http://schemas.openxmlformats.org/markup-compatibility/2006" xmlns:a14="http://schemas.microsoft.com/office/drawing/2010/main">
        <mc:Choice Requires="a14">
          <p:sp>
            <p:nvSpPr>
              <p:cNvPr id="21" name="Textfeld 20"/>
              <p:cNvSpPr txBox="1"/>
              <p:nvPr/>
            </p:nvSpPr>
            <p:spPr>
              <a:xfrm>
                <a:off x="1132738" y="1500753"/>
                <a:ext cx="4608512" cy="9620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𝐸</m:t>
                      </m:r>
                      <m:d>
                        <m:dPr>
                          <m:ctrlPr>
                            <a:rPr lang="de-DE" sz="2000" b="0" i="1" smtClean="0">
                              <a:solidFill>
                                <a:schemeClr val="tx1"/>
                              </a:solidFill>
                              <a:latin typeface="Cambria Math" panose="02040503050406030204" pitchFamily="18" charset="0"/>
                              <a:cs typeface="Lucida Sans Unicode"/>
                              <a:sym typeface="Symbol"/>
                            </a:rPr>
                          </m:ctrlPr>
                        </m:dPr>
                        <m:e>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𝑆</m:t>
                              </m:r>
                            </m:e>
                            <m:sub>
                              <m:r>
                                <a:rPr lang="de-DE" sz="2000" b="0" i="1" smtClean="0">
                                  <a:solidFill>
                                    <a:schemeClr val="tx1"/>
                                  </a:solidFill>
                                  <a:latin typeface="Cambria Math"/>
                                  <a:cs typeface="Lucida Sans Unicode"/>
                                  <a:sym typeface="Symbol"/>
                                </a:rPr>
                                <m:t>50</m:t>
                              </m:r>
                            </m:sub>
                          </m:sSub>
                        </m:e>
                      </m:d>
                      <m:r>
                        <a:rPr lang="de-DE" sz="2000" i="1">
                          <a:latin typeface="Cambria Math"/>
                          <a:cs typeface="Lucida Sans Unicode"/>
                          <a:sym typeface="Symbol"/>
                        </a:rPr>
                        <m:t>=</m:t>
                      </m:r>
                      <m:nary>
                        <m:naryPr>
                          <m:chr m:val="∑"/>
                          <m:ctrlPr>
                            <a:rPr lang="de-DE" sz="2000" i="1" smtClean="0">
                              <a:latin typeface="Cambria Math" panose="02040503050406030204" pitchFamily="18" charset="0"/>
                              <a:cs typeface="Lucida Sans Unicode"/>
                              <a:sym typeface="Symbol"/>
                            </a:rPr>
                          </m:ctrlPr>
                        </m:naryPr>
                        <m:sub>
                          <m:r>
                            <m:rPr>
                              <m:brk m:alnAt="23"/>
                            </m:rPr>
                            <a:rPr lang="de-DE" sz="2000" b="0" i="1" smtClean="0">
                              <a:latin typeface="Cambria Math"/>
                              <a:cs typeface="Lucida Sans Unicode"/>
                              <a:sym typeface="Symbol"/>
                            </a:rPr>
                            <m:t>𝑖</m:t>
                          </m:r>
                          <m:r>
                            <a:rPr lang="de-DE" sz="2000" b="0" i="1" smtClean="0">
                              <a:latin typeface="Cambria Math"/>
                              <a:cs typeface="Lucida Sans Unicode"/>
                              <a:sym typeface="Symbol"/>
                            </a:rPr>
                            <m:t>=1</m:t>
                          </m:r>
                        </m:sub>
                        <m:sup>
                          <m:r>
                            <a:rPr lang="de-DE" sz="2000" b="0" i="1" smtClean="0">
                              <a:latin typeface="Cambria Math"/>
                              <a:cs typeface="Lucida Sans Unicode"/>
                              <a:sym typeface="Symbol"/>
                            </a:rPr>
                            <m:t>50</m:t>
                          </m:r>
                        </m:sup>
                        <m:e>
                          <m:r>
                            <a:rPr lang="de-DE" sz="2000" b="0" i="1" smtClean="0">
                              <a:latin typeface="Cambria Math"/>
                              <a:cs typeface="Lucida Sans Unicode"/>
                              <a:sym typeface="Symbol"/>
                            </a:rPr>
                            <m:t>𝐸</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𝑖</m:t>
                                  </m:r>
                                </m:sub>
                              </m:sSub>
                            </m:e>
                          </m:d>
                        </m:e>
                      </m:nary>
                      <m:r>
                        <a:rPr lang="de-DE" sz="2000" b="0" i="1" smtClean="0">
                          <a:latin typeface="Cambria Math"/>
                          <a:cs typeface="Lucida Sans Unicode"/>
                          <a:sym typeface="Symbol"/>
                        </a:rPr>
                        <m:t>=50</m:t>
                      </m:r>
                      <m:r>
                        <a:rPr lang="de-DE" sz="2000" b="0" i="1" smtClean="0">
                          <a:latin typeface="Cambria Math"/>
                          <a:ea typeface="Cambria Math"/>
                          <a:cs typeface="Lucida Sans Unicode"/>
                          <a:sym typeface="Symbol"/>
                        </a:rPr>
                        <m:t>×</m:t>
                      </m:r>
                      <m:r>
                        <a:rPr lang="de-DE" sz="2000" b="0" i="1" smtClean="0">
                          <a:latin typeface="Cambria Math"/>
                          <a:cs typeface="Lucida Sans Unicode"/>
                          <a:sym typeface="Symbol"/>
                        </a:rPr>
                        <m:t>1.1=55</m:t>
                      </m:r>
                    </m:oMath>
                  </m:oMathPara>
                </a14:m>
                <a:endParaRPr lang="de-DE" sz="2000" b="0" dirty="0">
                  <a:solidFill>
                    <a:schemeClr val="tx1"/>
                  </a:solidFill>
                  <a:latin typeface="+mn-lt"/>
                  <a:cs typeface="Lucida Sans Unicode"/>
                  <a:sym typeface="Symbo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132738" y="1500753"/>
                <a:ext cx="4608512" cy="96205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132738" y="2462811"/>
                <a:ext cx="5472608" cy="9620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cs typeface="Lucida Sans Unicode"/>
                          <a:sym typeface="Symbol"/>
                        </a:rPr>
                        <m:t>𝑉𝑎𝑟</m:t>
                      </m:r>
                      <m:d>
                        <m:dPr>
                          <m:ctrlPr>
                            <a:rPr lang="de-DE" sz="2000" b="0" i="1" smtClean="0">
                              <a:solidFill>
                                <a:schemeClr val="tx1"/>
                              </a:solidFill>
                              <a:latin typeface="Cambria Math" panose="02040503050406030204" pitchFamily="18" charset="0"/>
                              <a:cs typeface="Lucida Sans Unicode"/>
                              <a:sym typeface="Symbol"/>
                            </a:rPr>
                          </m:ctrlPr>
                        </m:dPr>
                        <m:e>
                          <m:sSub>
                            <m:sSubPr>
                              <m:ctrlPr>
                                <a:rPr lang="de-DE" sz="2000" b="0" i="1" smtClean="0">
                                  <a:solidFill>
                                    <a:schemeClr val="tx1"/>
                                  </a:solidFill>
                                  <a:latin typeface="Cambria Math" panose="02040503050406030204" pitchFamily="18" charset="0"/>
                                  <a:cs typeface="Lucida Sans Unicode"/>
                                  <a:sym typeface="Symbol"/>
                                </a:rPr>
                              </m:ctrlPr>
                            </m:sSubPr>
                            <m:e>
                              <m:r>
                                <a:rPr lang="de-DE" sz="2000" b="0" i="1" smtClean="0">
                                  <a:solidFill>
                                    <a:schemeClr val="tx1"/>
                                  </a:solidFill>
                                  <a:latin typeface="Cambria Math"/>
                                  <a:cs typeface="Lucida Sans Unicode"/>
                                  <a:sym typeface="Symbol"/>
                                </a:rPr>
                                <m:t>𝑆</m:t>
                              </m:r>
                            </m:e>
                            <m:sub>
                              <m:r>
                                <a:rPr lang="de-DE" sz="2000" b="0" i="1" smtClean="0">
                                  <a:solidFill>
                                    <a:schemeClr val="tx1"/>
                                  </a:solidFill>
                                  <a:latin typeface="Cambria Math"/>
                                  <a:cs typeface="Lucida Sans Unicode"/>
                                  <a:sym typeface="Symbol"/>
                                </a:rPr>
                                <m:t>50</m:t>
                              </m:r>
                            </m:sub>
                          </m:sSub>
                        </m:e>
                      </m:d>
                      <m:r>
                        <a:rPr lang="de-DE" sz="2000" i="1">
                          <a:latin typeface="Cambria Math"/>
                          <a:cs typeface="Lucida Sans Unicode"/>
                          <a:sym typeface="Symbol"/>
                        </a:rPr>
                        <m:t>=</m:t>
                      </m:r>
                      <m:nary>
                        <m:naryPr>
                          <m:chr m:val="∑"/>
                          <m:ctrlPr>
                            <a:rPr lang="de-DE" sz="2000" i="1" smtClean="0">
                              <a:latin typeface="Cambria Math" panose="02040503050406030204" pitchFamily="18" charset="0"/>
                              <a:cs typeface="Lucida Sans Unicode"/>
                              <a:sym typeface="Symbol"/>
                            </a:rPr>
                          </m:ctrlPr>
                        </m:naryPr>
                        <m:sub>
                          <m:r>
                            <m:rPr>
                              <m:brk m:alnAt="23"/>
                            </m:rPr>
                            <a:rPr lang="de-DE" sz="2000" b="0" i="1" smtClean="0">
                              <a:latin typeface="Cambria Math"/>
                              <a:cs typeface="Lucida Sans Unicode"/>
                              <a:sym typeface="Symbol"/>
                            </a:rPr>
                            <m:t>𝑖</m:t>
                          </m:r>
                          <m:r>
                            <a:rPr lang="de-DE" sz="2000" b="0" i="1" smtClean="0">
                              <a:latin typeface="Cambria Math"/>
                              <a:cs typeface="Lucida Sans Unicode"/>
                              <a:sym typeface="Symbol"/>
                            </a:rPr>
                            <m:t>=1</m:t>
                          </m:r>
                        </m:sub>
                        <m:sup>
                          <m:r>
                            <a:rPr lang="de-DE" sz="2000" b="0" i="1" smtClean="0">
                              <a:latin typeface="Cambria Math"/>
                              <a:cs typeface="Lucida Sans Unicode"/>
                              <a:sym typeface="Symbol"/>
                            </a:rPr>
                            <m:t>50</m:t>
                          </m:r>
                        </m:sup>
                        <m:e>
                          <m:r>
                            <a:rPr lang="de-DE" sz="2000" b="0" i="1" smtClean="0">
                              <a:latin typeface="Cambria Math"/>
                              <a:cs typeface="Lucida Sans Unicode"/>
                              <a:sym typeface="Symbol"/>
                            </a:rPr>
                            <m:t>𝑉𝑎𝑟</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𝑖</m:t>
                                  </m:r>
                                </m:sub>
                              </m:sSub>
                            </m:e>
                          </m:d>
                        </m:e>
                      </m:nary>
                      <m:r>
                        <a:rPr lang="de-DE" sz="2000" b="0" i="1" smtClean="0">
                          <a:latin typeface="Cambria Math"/>
                          <a:cs typeface="Lucida Sans Unicode"/>
                          <a:sym typeface="Symbol"/>
                        </a:rPr>
                        <m:t>=50</m:t>
                      </m:r>
                      <m:r>
                        <a:rPr lang="de-DE" sz="2000" b="0" i="1" smtClean="0">
                          <a:latin typeface="Cambria Math"/>
                          <a:ea typeface="Cambria Math"/>
                          <a:cs typeface="Lucida Sans Unicode"/>
                          <a:sym typeface="Symbol"/>
                        </a:rPr>
                        <m:t>×</m:t>
                      </m:r>
                      <m:r>
                        <a:rPr lang="de-DE" sz="2000" b="0" i="1" smtClean="0">
                          <a:latin typeface="Cambria Math"/>
                          <a:cs typeface="Lucida Sans Unicode"/>
                          <a:sym typeface="Symbol"/>
                        </a:rPr>
                        <m:t>1.09=54.5</m:t>
                      </m:r>
                    </m:oMath>
                  </m:oMathPara>
                </a14:m>
                <a:endParaRPr lang="de-DE" sz="2000" b="0" dirty="0">
                  <a:solidFill>
                    <a:schemeClr val="tx1"/>
                  </a:solidFill>
                  <a:latin typeface="+mn-lt"/>
                  <a:cs typeface="Lucida Sans Unicode"/>
                  <a:sym typeface="Symbo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132738" y="2462811"/>
                <a:ext cx="5472608" cy="96205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4252652" y="3503793"/>
                <a:ext cx="244827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cs typeface="Lucida Sans Unicode"/>
                              <a:sym typeface="Symbol"/>
                            </a:rPr>
                          </m:ctrlPr>
                        </m:sSubPr>
                        <m:e>
                          <m:r>
                            <a:rPr lang="de-DE" sz="2000" i="1">
                              <a:latin typeface="Cambria Math"/>
                              <a:cs typeface="Lucida Sans Unicode"/>
                              <a:sym typeface="Symbol"/>
                            </a:rPr>
                            <m:t>𝑆</m:t>
                          </m:r>
                        </m:e>
                        <m:sub>
                          <m:r>
                            <a:rPr lang="de-DE" sz="2000" i="1">
                              <a:latin typeface="Cambria Math"/>
                              <a:cs typeface="Lucida Sans Unicode"/>
                              <a:sym typeface="Symbol"/>
                            </a:rPr>
                            <m:t>50</m:t>
                          </m:r>
                        </m:sub>
                      </m:sSub>
                      <m:r>
                        <a:rPr lang="de-DE" sz="2000" b="0" i="1" smtClean="0">
                          <a:latin typeface="Cambria Math"/>
                          <a:cs typeface="Lucida Sans Unicode"/>
                          <a:sym typeface="Symbol"/>
                        </a:rPr>
                        <m:t>    ~    </m:t>
                      </m:r>
                      <m:r>
                        <a:rPr lang="de-DE" sz="2000" b="0" i="1" smtClean="0">
                          <a:latin typeface="Cambria Math"/>
                          <a:cs typeface="Lucida Sans Unicode"/>
                          <a:sym typeface="Symbol"/>
                        </a:rPr>
                        <m:t>𝑁</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55, 54.5</m:t>
                          </m:r>
                        </m:e>
                      </m:d>
                    </m:oMath>
                  </m:oMathPara>
                </a14:m>
                <a:endParaRPr lang="de-DE" sz="2000" b="0" dirty="0">
                  <a:solidFill>
                    <a:schemeClr val="tx1"/>
                  </a:solidFill>
                  <a:latin typeface="+mn-lt"/>
                  <a:cs typeface="Lucida Sans Unicode"/>
                  <a:sym typeface="Symbo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4252652" y="3503793"/>
                <a:ext cx="2448272" cy="400110"/>
              </a:xfrm>
              <a:prstGeom prst="rect">
                <a:avLst/>
              </a:prstGeom>
              <a:blipFill rotWithShape="1">
                <a:blip r:embed="rId6"/>
                <a:stretch>
                  <a:fillRect b="-3077"/>
                </a:stretch>
              </a:blipFill>
            </p:spPr>
            <p:txBody>
              <a:bodyPr/>
              <a:lstStyle/>
              <a:p>
                <a:r>
                  <a:rPr lang="de-DE">
                    <a:noFill/>
                  </a:rPr>
                  <a:t> </a:t>
                </a:r>
              </a:p>
            </p:txBody>
          </p:sp>
        </mc:Fallback>
      </mc:AlternateContent>
      <p:sp>
        <p:nvSpPr>
          <p:cNvPr id="24" name="Textfeld 23"/>
          <p:cNvSpPr txBox="1"/>
          <p:nvPr/>
        </p:nvSpPr>
        <p:spPr>
          <a:xfrm>
            <a:off x="4709918" y="3434984"/>
            <a:ext cx="648072" cy="247710"/>
          </a:xfrm>
          <a:prstGeom prst="rect">
            <a:avLst/>
          </a:prstGeom>
          <a:noFill/>
        </p:spPr>
        <p:txBody>
          <a:bodyPr wrap="square" rtlCol="0">
            <a:spAutoFit/>
          </a:bodyPr>
          <a:lstStyle/>
          <a:p>
            <a:r>
              <a:rPr lang="de-DE" sz="1000" i="1" dirty="0" err="1">
                <a:latin typeface="+mn-lt"/>
              </a:rPr>
              <a:t>approx</a:t>
            </a:r>
            <a:r>
              <a:rPr lang="de-DE" sz="1000" i="1" dirty="0">
                <a:latin typeface="+mn-lt"/>
              </a:rPr>
              <a:t>.</a:t>
            </a:r>
          </a:p>
        </p:txBody>
      </p:sp>
      <p:sp>
        <p:nvSpPr>
          <p:cNvPr id="25" name="Textfeld 24"/>
          <p:cNvSpPr txBox="1"/>
          <p:nvPr/>
        </p:nvSpPr>
        <p:spPr>
          <a:xfrm>
            <a:off x="468313" y="3939456"/>
            <a:ext cx="6839991" cy="400110"/>
          </a:xfrm>
          <a:prstGeom prst="rect">
            <a:avLst/>
          </a:prstGeom>
          <a:noFill/>
        </p:spPr>
        <p:txBody>
          <a:bodyPr wrap="square" rtlCol="0">
            <a:spAutoFit/>
          </a:bodyPr>
          <a:lstStyle/>
          <a:p>
            <a:r>
              <a:rPr lang="de-DE" sz="2000" dirty="0">
                <a:latin typeface="+mn-lt"/>
              </a:rPr>
              <a:t>Daraus ergibt sich weiter (vgl. </a:t>
            </a:r>
            <a:r>
              <a:rPr lang="de-DE" sz="2000">
                <a:latin typeface="+mn-lt"/>
              </a:rPr>
              <a:t>Folie 523 </a:t>
            </a:r>
            <a:r>
              <a:rPr lang="de-DE" sz="2000" dirty="0">
                <a:latin typeface="+mn-lt"/>
              </a:rPr>
              <a:t>ff.)</a:t>
            </a:r>
          </a:p>
        </p:txBody>
      </p:sp>
      <mc:AlternateContent xmlns:mc="http://schemas.openxmlformats.org/markup-compatibility/2006" xmlns:a14="http://schemas.microsoft.com/office/drawing/2010/main">
        <mc:Choice Requires="a14">
          <p:sp>
            <p:nvSpPr>
              <p:cNvPr id="26" name="Textfeld 25"/>
              <p:cNvSpPr txBox="1"/>
              <p:nvPr/>
            </p:nvSpPr>
            <p:spPr>
              <a:xfrm>
                <a:off x="1043607" y="4437112"/>
                <a:ext cx="7651719" cy="432298"/>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𝑞</m:t>
                        </m:r>
                      </m:e>
                      <m:sub>
                        <m:r>
                          <a:rPr lang="de-DE" sz="2000" b="0" i="1" smtClean="0">
                            <a:latin typeface="Cambria Math"/>
                            <a:cs typeface="Lucida Sans Unicode"/>
                            <a:sym typeface="Symbol"/>
                          </a:rPr>
                          <m:t>0.05</m:t>
                        </m:r>
                      </m:sub>
                    </m:sSub>
                    <m:r>
                      <a:rPr lang="de-DE" sz="2000" i="1">
                        <a:latin typeface="Cambria Math"/>
                        <a:cs typeface="Lucida Sans Unicode"/>
                        <a:sym typeface="Symbol"/>
                      </a:rPr>
                      <m:t>=</m:t>
                    </m:r>
                    <m:r>
                      <a:rPr lang="de-DE" sz="2000" b="0" i="1" smtClean="0">
                        <a:latin typeface="Cambria Math"/>
                        <a:cs typeface="Lucida Sans Unicode"/>
                        <a:sym typeface="Symbol"/>
                      </a:rPr>
                      <m:t>55+</m:t>
                    </m:r>
                    <m:rad>
                      <m:radPr>
                        <m:degHide m:val="on"/>
                        <m:ctrlPr>
                          <a:rPr lang="de-DE" sz="2000" b="0" i="1" smtClean="0">
                            <a:latin typeface="Cambria Math" panose="02040503050406030204" pitchFamily="18" charset="0"/>
                            <a:cs typeface="Lucida Sans Unicode"/>
                            <a:sym typeface="Symbol"/>
                          </a:rPr>
                        </m:ctrlPr>
                      </m:radPr>
                      <m:deg/>
                      <m:e>
                        <m:r>
                          <a:rPr lang="de-DE" sz="2000" b="0" i="1" smtClean="0">
                            <a:latin typeface="Cambria Math"/>
                            <a:cs typeface="Lucida Sans Unicode"/>
                            <a:sym typeface="Symbol"/>
                          </a:rPr>
                          <m:t>54.5</m:t>
                        </m:r>
                      </m:e>
                    </m:rad>
                    <m:r>
                      <a:rPr lang="de-DE" sz="2000" b="0" i="1" smtClean="0">
                        <a:latin typeface="Cambria Math"/>
                        <a:ea typeface="Cambria Math"/>
                        <a:cs typeface="Lucida Sans Unicode"/>
                        <a:sym typeface="Symbol"/>
                      </a:rPr>
                      <m:t>×</m:t>
                    </m:r>
                    <m:sSub>
                      <m:sSubPr>
                        <m:ctrlPr>
                          <a:rPr lang="de-DE" sz="2000" b="0" i="1" smtClean="0">
                            <a:latin typeface="Cambria Math" panose="02040503050406030204" pitchFamily="18" charset="0"/>
                            <a:ea typeface="Cambria Math"/>
                            <a:cs typeface="Lucida Sans Unicode"/>
                            <a:sym typeface="Symbol"/>
                          </a:rPr>
                        </m:ctrlPr>
                      </m:sSubPr>
                      <m:e>
                        <m:r>
                          <a:rPr lang="de-DE" sz="2000" b="0" i="1" smtClean="0">
                            <a:latin typeface="Cambria Math"/>
                            <a:ea typeface="Cambria Math"/>
                            <a:cs typeface="Lucida Sans Unicode"/>
                            <a:sym typeface="Symbol"/>
                          </a:rPr>
                          <m:t>𝑧</m:t>
                        </m:r>
                      </m:e>
                      <m:sub>
                        <m:r>
                          <a:rPr lang="de-DE" sz="2000" b="0" i="1" smtClean="0">
                            <a:latin typeface="Cambria Math"/>
                            <a:ea typeface="Cambria Math"/>
                            <a:cs typeface="Lucida Sans Unicode"/>
                            <a:sym typeface="Symbol"/>
                          </a:rPr>
                          <m:t>0.05</m:t>
                        </m:r>
                      </m:sub>
                    </m:sSub>
                    <m:r>
                      <a:rPr lang="de-DE" sz="2000" b="0" i="1" smtClean="0">
                        <a:latin typeface="Cambria Math"/>
                        <a:ea typeface="Cambria Math"/>
                        <a:cs typeface="Lucida Sans Unicode"/>
                        <a:sym typeface="Symbol"/>
                      </a:rPr>
                      <m:t>=</m:t>
                    </m:r>
                    <m:r>
                      <a:rPr lang="de-DE" sz="2000" i="1">
                        <a:latin typeface="Cambria Math"/>
                        <a:cs typeface="Lucida Sans Unicode"/>
                        <a:sym typeface="Symbol"/>
                      </a:rPr>
                      <m:t>55+</m:t>
                    </m:r>
                    <m:rad>
                      <m:radPr>
                        <m:degHide m:val="on"/>
                        <m:ctrlPr>
                          <a:rPr lang="de-DE" sz="2000" i="1">
                            <a:latin typeface="Cambria Math" panose="02040503050406030204" pitchFamily="18" charset="0"/>
                            <a:cs typeface="Lucida Sans Unicode"/>
                            <a:sym typeface="Symbol"/>
                          </a:rPr>
                        </m:ctrlPr>
                      </m:radPr>
                      <m:deg/>
                      <m:e>
                        <m:r>
                          <a:rPr lang="de-DE" sz="2000" i="1">
                            <a:latin typeface="Cambria Math"/>
                            <a:cs typeface="Lucida Sans Unicode"/>
                            <a:sym typeface="Symbol"/>
                          </a:rPr>
                          <m:t>54.5</m:t>
                        </m:r>
                      </m:e>
                    </m:rad>
                    <m:r>
                      <a:rPr lang="de-DE" sz="2000" i="1">
                        <a:latin typeface="Cambria Math"/>
                        <a:ea typeface="Cambria Math"/>
                        <a:cs typeface="Lucida Sans Unicode"/>
                        <a:sym typeface="Symbol"/>
                      </a:rPr>
                      <m:t>×</m:t>
                    </m:r>
                    <m:d>
                      <m:dPr>
                        <m:ctrlPr>
                          <a:rPr lang="de-DE" sz="2000" i="1" smtClean="0">
                            <a:latin typeface="Cambria Math" panose="02040503050406030204" pitchFamily="18" charset="0"/>
                            <a:ea typeface="Cambria Math"/>
                            <a:cs typeface="Lucida Sans Unicode"/>
                            <a:sym typeface="Symbol"/>
                          </a:rPr>
                        </m:ctrlPr>
                      </m:dPr>
                      <m:e>
                        <m:r>
                          <a:rPr lang="de-DE" sz="2000" b="0" i="1" smtClean="0">
                            <a:latin typeface="Cambria Math"/>
                            <a:ea typeface="Cambria Math"/>
                            <a:cs typeface="Lucida Sans Unicode"/>
                            <a:sym typeface="Symbol"/>
                          </a:rPr>
                          <m:t>−1.64</m:t>
                        </m:r>
                      </m:e>
                    </m:d>
                    <m:r>
                      <a:rPr lang="de-DE" sz="2000" i="1" smtClean="0">
                        <a:latin typeface="Cambria Math"/>
                        <a:ea typeface="Cambria Math"/>
                        <a:cs typeface="Lucida Sans Unicode"/>
                        <a:sym typeface="Symbol"/>
                      </a:rPr>
                      <m:t>≈</m:t>
                    </m:r>
                    <m:r>
                      <a:rPr lang="de-DE" sz="2000" b="0" i="1" smtClean="0">
                        <a:latin typeface="Cambria Math"/>
                        <a:ea typeface="Cambria Math"/>
                        <a:cs typeface="Lucida Sans Unicode"/>
                        <a:sym typeface="Symbol"/>
                      </a:rPr>
                      <m:t>42.9</m:t>
                    </m:r>
                  </m:oMath>
                </a14:m>
                <a:r>
                  <a:rPr lang="de-DE" sz="2000" b="0" dirty="0">
                    <a:solidFill>
                      <a:schemeClr val="tx1"/>
                    </a:solidFill>
                    <a:latin typeface="+mn-lt"/>
                    <a:cs typeface="Lucida Sans Unicode"/>
                    <a:sym typeface="Symbol"/>
                  </a:rPr>
                  <a:t>  bzw.</a:t>
                </a:r>
              </a:p>
            </p:txBody>
          </p:sp>
        </mc:Choice>
        <mc:Fallback xmlns="">
          <p:sp>
            <p:nvSpPr>
              <p:cNvPr id="26" name="Textfeld 25"/>
              <p:cNvSpPr txBox="1">
                <a:spLocks noRot="1" noChangeAspect="1" noMove="1" noResize="1" noEditPoints="1" noAdjustHandles="1" noChangeArrowheads="1" noChangeShapeType="1" noTextEdit="1"/>
              </p:cNvSpPr>
              <p:nvPr/>
            </p:nvSpPr>
            <p:spPr>
              <a:xfrm>
                <a:off x="1043607" y="4437112"/>
                <a:ext cx="7651719" cy="432298"/>
              </a:xfrm>
              <a:prstGeom prst="rect">
                <a:avLst/>
              </a:prstGeom>
              <a:blipFill rotWithShape="1">
                <a:blip r:embed="rId7"/>
                <a:stretch>
                  <a:fillRect b="-253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043608" y="4925324"/>
                <a:ext cx="6876231" cy="44268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𝑞</m:t>
                          </m:r>
                        </m:e>
                        <m:sub>
                          <m:r>
                            <a:rPr lang="de-DE" sz="2000" b="0" i="1" smtClean="0">
                              <a:latin typeface="Cambria Math"/>
                              <a:cs typeface="Lucida Sans Unicode"/>
                              <a:sym typeface="Symbol"/>
                            </a:rPr>
                            <m:t>0.95</m:t>
                          </m:r>
                        </m:sub>
                      </m:sSub>
                      <m:r>
                        <a:rPr lang="de-DE" sz="2000" i="1">
                          <a:latin typeface="Cambria Math"/>
                          <a:cs typeface="Lucida Sans Unicode"/>
                          <a:sym typeface="Symbol"/>
                        </a:rPr>
                        <m:t>=</m:t>
                      </m:r>
                      <m:r>
                        <a:rPr lang="de-DE" sz="2000" b="0" i="1" smtClean="0">
                          <a:latin typeface="Cambria Math"/>
                          <a:cs typeface="Lucida Sans Unicode"/>
                          <a:sym typeface="Symbol"/>
                        </a:rPr>
                        <m:t>55+</m:t>
                      </m:r>
                      <m:rad>
                        <m:radPr>
                          <m:degHide m:val="on"/>
                          <m:ctrlPr>
                            <a:rPr lang="de-DE" sz="2000" b="0" i="1" smtClean="0">
                              <a:latin typeface="Cambria Math" panose="02040503050406030204" pitchFamily="18" charset="0"/>
                              <a:cs typeface="Lucida Sans Unicode"/>
                              <a:sym typeface="Symbol"/>
                            </a:rPr>
                          </m:ctrlPr>
                        </m:radPr>
                        <m:deg/>
                        <m:e>
                          <m:r>
                            <a:rPr lang="de-DE" sz="2000" b="0" i="1" smtClean="0">
                              <a:latin typeface="Cambria Math"/>
                              <a:cs typeface="Lucida Sans Unicode"/>
                              <a:sym typeface="Symbol"/>
                            </a:rPr>
                            <m:t>54.5</m:t>
                          </m:r>
                        </m:e>
                      </m:rad>
                      <m:r>
                        <a:rPr lang="de-DE" sz="2000" b="0" i="1" smtClean="0">
                          <a:latin typeface="Cambria Math"/>
                          <a:ea typeface="Cambria Math"/>
                          <a:cs typeface="Lucida Sans Unicode"/>
                          <a:sym typeface="Symbol"/>
                        </a:rPr>
                        <m:t>×</m:t>
                      </m:r>
                      <m:sSub>
                        <m:sSubPr>
                          <m:ctrlPr>
                            <a:rPr lang="de-DE" sz="2000" b="0" i="1" smtClean="0">
                              <a:latin typeface="Cambria Math" panose="02040503050406030204" pitchFamily="18" charset="0"/>
                              <a:ea typeface="Cambria Math"/>
                              <a:cs typeface="Lucida Sans Unicode"/>
                              <a:sym typeface="Symbol"/>
                            </a:rPr>
                          </m:ctrlPr>
                        </m:sSubPr>
                        <m:e>
                          <m:r>
                            <a:rPr lang="de-DE" sz="2000" b="0" i="1" smtClean="0">
                              <a:latin typeface="Cambria Math"/>
                              <a:ea typeface="Cambria Math"/>
                              <a:cs typeface="Lucida Sans Unicode"/>
                              <a:sym typeface="Symbol"/>
                            </a:rPr>
                            <m:t>𝑧</m:t>
                          </m:r>
                        </m:e>
                        <m:sub>
                          <m:r>
                            <a:rPr lang="de-DE" sz="2000" b="0" i="1" smtClean="0">
                              <a:latin typeface="Cambria Math"/>
                              <a:ea typeface="Cambria Math"/>
                              <a:cs typeface="Lucida Sans Unicode"/>
                              <a:sym typeface="Symbol"/>
                            </a:rPr>
                            <m:t>0.95</m:t>
                          </m:r>
                        </m:sub>
                      </m:sSub>
                      <m:r>
                        <a:rPr lang="de-DE" sz="2000" b="0" i="1" smtClean="0">
                          <a:latin typeface="Cambria Math"/>
                          <a:ea typeface="Cambria Math"/>
                          <a:cs typeface="Lucida Sans Unicode"/>
                          <a:sym typeface="Symbol"/>
                        </a:rPr>
                        <m:t>=</m:t>
                      </m:r>
                      <m:r>
                        <a:rPr lang="de-DE" sz="2000" i="1">
                          <a:latin typeface="Cambria Math"/>
                          <a:cs typeface="Lucida Sans Unicode"/>
                          <a:sym typeface="Symbol"/>
                        </a:rPr>
                        <m:t>55+</m:t>
                      </m:r>
                      <m:rad>
                        <m:radPr>
                          <m:degHide m:val="on"/>
                          <m:ctrlPr>
                            <a:rPr lang="de-DE" sz="2000" i="1">
                              <a:latin typeface="Cambria Math" panose="02040503050406030204" pitchFamily="18" charset="0"/>
                              <a:cs typeface="Lucida Sans Unicode"/>
                              <a:sym typeface="Symbol"/>
                            </a:rPr>
                          </m:ctrlPr>
                        </m:radPr>
                        <m:deg/>
                        <m:e>
                          <m:r>
                            <a:rPr lang="de-DE" sz="2000" i="1">
                              <a:latin typeface="Cambria Math"/>
                              <a:cs typeface="Lucida Sans Unicode"/>
                              <a:sym typeface="Symbol"/>
                            </a:rPr>
                            <m:t>54.5</m:t>
                          </m:r>
                        </m:e>
                      </m:rad>
                      <m:r>
                        <a:rPr lang="de-DE" sz="2000" i="1">
                          <a:latin typeface="Cambria Math"/>
                          <a:ea typeface="Cambria Math"/>
                          <a:cs typeface="Lucida Sans Unicode"/>
                          <a:sym typeface="Symbol"/>
                        </a:rPr>
                        <m:t>×</m:t>
                      </m:r>
                      <m:r>
                        <a:rPr lang="de-DE" sz="2000" b="0" i="1" smtClean="0">
                          <a:latin typeface="Cambria Math"/>
                          <a:ea typeface="Cambria Math"/>
                          <a:cs typeface="Lucida Sans Unicode"/>
                          <a:sym typeface="Symbol"/>
                        </a:rPr>
                        <m:t>1.64</m:t>
                      </m:r>
                      <m:r>
                        <a:rPr lang="de-DE" sz="2000" i="1" smtClean="0">
                          <a:latin typeface="Cambria Math"/>
                          <a:ea typeface="Cambria Math"/>
                          <a:cs typeface="Lucida Sans Unicode"/>
                          <a:sym typeface="Symbol"/>
                        </a:rPr>
                        <m:t>≈</m:t>
                      </m:r>
                      <m:r>
                        <a:rPr lang="de-DE" sz="2000" b="0" i="1" smtClean="0">
                          <a:latin typeface="Cambria Math"/>
                          <a:ea typeface="Cambria Math"/>
                          <a:cs typeface="Lucida Sans Unicode"/>
                          <a:sym typeface="Symbol"/>
                        </a:rPr>
                        <m:t>67.1</m:t>
                      </m:r>
                    </m:oMath>
                  </m:oMathPara>
                </a14:m>
                <a:endParaRPr lang="de-DE" sz="2000" b="0" dirty="0">
                  <a:solidFill>
                    <a:schemeClr val="tx1"/>
                  </a:solidFill>
                  <a:latin typeface="+mn-lt"/>
                  <a:cs typeface="Lucida Sans Unicode"/>
                  <a:sym typeface="Symbo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043608" y="4925324"/>
                <a:ext cx="6876231" cy="442685"/>
              </a:xfrm>
              <a:prstGeom prst="rect">
                <a:avLst/>
              </a:prstGeom>
              <a:blipFill rotWithShape="1">
                <a:blip r:embed="rId8"/>
                <a:stretch>
                  <a:fillRect b="-6849"/>
                </a:stretch>
              </a:blipFill>
            </p:spPr>
            <p:txBody>
              <a:bodyPr/>
              <a:lstStyle/>
              <a:p>
                <a:r>
                  <a:rPr lang="de-DE">
                    <a:noFill/>
                  </a:rPr>
                  <a:t> </a:t>
                </a:r>
              </a:p>
            </p:txBody>
          </p:sp>
        </mc:Fallback>
      </mc:AlternateContent>
      <p:sp>
        <p:nvSpPr>
          <p:cNvPr id="28" name="Textfeld 27"/>
          <p:cNvSpPr txBox="1"/>
          <p:nvPr/>
        </p:nvSpPr>
        <p:spPr>
          <a:xfrm>
            <a:off x="468312" y="5491977"/>
            <a:ext cx="8207376" cy="707886"/>
          </a:xfrm>
          <a:prstGeom prst="rect">
            <a:avLst/>
          </a:prstGeom>
          <a:noFill/>
        </p:spPr>
        <p:txBody>
          <a:bodyPr wrap="square" rtlCol="0">
            <a:spAutoFit/>
          </a:bodyPr>
          <a:lstStyle/>
          <a:p>
            <a:r>
              <a:rPr lang="de-DE" sz="2000" dirty="0">
                <a:latin typeface="+mn-lt"/>
              </a:rPr>
              <a:t>Mit einer Wahrscheinlichkeit von 90% sollte die Anzahl mitreisender Kinder</a:t>
            </a:r>
          </a:p>
          <a:p>
            <a:r>
              <a:rPr lang="de-DE" sz="2000" dirty="0">
                <a:latin typeface="+mn-lt"/>
              </a:rPr>
              <a:t>bei 50 gebuchten Reisen etwa zwischen 43 und 67 liegen.</a:t>
            </a:r>
          </a:p>
        </p:txBody>
      </p:sp>
      <p:sp>
        <p:nvSpPr>
          <p:cNvPr id="2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552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955232331"/>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539552" y="3877017"/>
            <a:ext cx="23034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7.4.2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468313" y="1022145"/>
            <a:ext cx="8207375" cy="707886"/>
          </a:xfrm>
          <a:prstGeom prst="rect">
            <a:avLst/>
          </a:prstGeom>
          <a:noFill/>
        </p:spPr>
        <p:txBody>
          <a:bodyPr wrap="square" rtlCol="0">
            <a:spAutoFit/>
          </a:bodyPr>
          <a:lstStyle/>
          <a:p>
            <a:pPr algn="just"/>
            <a:r>
              <a:rPr lang="de-DE" sz="2000" dirty="0">
                <a:latin typeface="+mn-lt"/>
              </a:rPr>
              <a:t>Angenommen, ab 70 Kindern erleide der Reisveranstalter bestimmte </a:t>
            </a:r>
            <a:r>
              <a:rPr lang="de-DE" sz="2000" dirty="0" err="1">
                <a:latin typeface="+mn-lt"/>
              </a:rPr>
              <a:t>finanziel</a:t>
            </a:r>
            <a:r>
              <a:rPr lang="de-DE" sz="2000" dirty="0">
                <a:latin typeface="+mn-lt"/>
              </a:rPr>
              <a:t>-le Einbußen. Mit welcher Wahrscheinlichkeit tritt dieser Fall ein?</a:t>
            </a:r>
          </a:p>
        </p:txBody>
      </p:sp>
      <mc:AlternateContent xmlns:mc="http://schemas.openxmlformats.org/markup-compatibility/2006" xmlns:a14="http://schemas.microsoft.com/office/drawing/2010/main">
        <mc:Choice Requires="a14">
          <p:sp>
            <p:nvSpPr>
              <p:cNvPr id="13" name="Textfeld 12"/>
              <p:cNvSpPr txBox="1"/>
              <p:nvPr/>
            </p:nvSpPr>
            <p:spPr>
              <a:xfrm>
                <a:off x="746140" y="1733366"/>
                <a:ext cx="765171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50</m:t>
                              </m:r>
                            </m:sub>
                          </m:sSub>
                          <m:r>
                            <a:rPr lang="de-DE" sz="2000" b="0" i="1" smtClean="0">
                              <a:latin typeface="Cambria Math"/>
                              <a:ea typeface="Cambria Math"/>
                              <a:cs typeface="Lucida Sans Unicode"/>
                              <a:sym typeface="Symbol"/>
                            </a:rPr>
                            <m:t>≥70</m:t>
                          </m:r>
                        </m:e>
                      </m:d>
                      <m:r>
                        <a:rPr lang="de-DE" sz="2000" b="0" i="1" smtClean="0">
                          <a:latin typeface="Cambria Math"/>
                          <a:cs typeface="Lucida Sans Unicode"/>
                          <a:sym typeface="Symbol"/>
                        </a:rPr>
                        <m:t>=1−</m:t>
                      </m:r>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50</m:t>
                              </m:r>
                            </m:sub>
                          </m:sSub>
                          <m:r>
                            <a:rPr lang="de-DE" sz="2000" b="0" i="1" smtClean="0">
                              <a:latin typeface="Cambria Math"/>
                              <a:ea typeface="Cambria Math"/>
                              <a:cs typeface="Lucida Sans Unicode"/>
                              <a:sym typeface="Symbol"/>
                            </a:rPr>
                            <m:t>≤69</m:t>
                          </m:r>
                        </m:e>
                      </m:d>
                    </m:oMath>
                  </m:oMathPara>
                </a14:m>
                <a:endParaRPr lang="de-DE" sz="2000" b="0" i="1" dirty="0">
                  <a:latin typeface="Cambria Math"/>
                  <a:cs typeface="Lucida Sans Unicode"/>
                  <a:sym typeface="Symbo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746140" y="1733366"/>
                <a:ext cx="7651719" cy="400110"/>
              </a:xfrm>
              <a:prstGeom prst="rect">
                <a:avLst/>
              </a:prstGeom>
              <a:blipFill rotWithShape="1">
                <a:blip r:embed="rId3"/>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163913" y="2133476"/>
                <a:ext cx="3729662" cy="7838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cs typeface="Lucida Sans Unicode"/>
                          <a:sym typeface="Symbol"/>
                        </a:rPr>
                        <m:t>=1−</m:t>
                      </m:r>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f>
                            <m:fPr>
                              <m:ctrlPr>
                                <a:rPr lang="de-DE" sz="2000" b="0" i="1" smtClean="0">
                                  <a:latin typeface="Cambria Math" panose="02040503050406030204" pitchFamily="18" charset="0"/>
                                  <a:cs typeface="Lucida Sans Unicode"/>
                                  <a:sym typeface="Symbol"/>
                                </a:rPr>
                              </m:ctrlPr>
                            </m:fPr>
                            <m:num>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50</m:t>
                                  </m:r>
                                </m:sub>
                              </m:sSub>
                              <m:r>
                                <a:rPr lang="de-DE" sz="2000" b="0" i="1" smtClean="0">
                                  <a:latin typeface="Cambria Math"/>
                                  <a:cs typeface="Lucida Sans Unicode"/>
                                  <a:sym typeface="Symbol"/>
                                </a:rPr>
                                <m:t>−55</m:t>
                              </m:r>
                            </m:num>
                            <m:den>
                              <m:rad>
                                <m:radPr>
                                  <m:degHide m:val="on"/>
                                  <m:ctrlPr>
                                    <a:rPr lang="de-DE" sz="2000" b="0" i="1" smtClean="0">
                                      <a:latin typeface="Cambria Math" panose="02040503050406030204" pitchFamily="18" charset="0"/>
                                      <a:cs typeface="Lucida Sans Unicode"/>
                                      <a:sym typeface="Symbol"/>
                                    </a:rPr>
                                  </m:ctrlPr>
                                </m:radPr>
                                <m:deg/>
                                <m:e>
                                  <m:r>
                                    <a:rPr lang="de-DE" sz="2000" b="0" i="1" smtClean="0">
                                      <a:latin typeface="Cambria Math"/>
                                      <a:cs typeface="Lucida Sans Unicode"/>
                                      <a:sym typeface="Symbol"/>
                                    </a:rPr>
                                    <m:t>54.5</m:t>
                                  </m:r>
                                </m:e>
                              </m:rad>
                            </m:den>
                          </m:f>
                          <m:r>
                            <a:rPr lang="de-DE" sz="2000" b="0" i="1" smtClean="0">
                              <a:latin typeface="Cambria Math"/>
                              <a:ea typeface="Cambria Math"/>
                              <a:cs typeface="Lucida Sans Unicode"/>
                              <a:sym typeface="Symbol"/>
                            </a:rPr>
                            <m:t>≤</m:t>
                          </m:r>
                          <m:f>
                            <m:fPr>
                              <m:ctrlPr>
                                <a:rPr lang="de-DE" sz="2000" i="1">
                                  <a:latin typeface="Cambria Math" panose="02040503050406030204" pitchFamily="18" charset="0"/>
                                  <a:cs typeface="Lucida Sans Unicode"/>
                                  <a:sym typeface="Symbol"/>
                                </a:rPr>
                              </m:ctrlPr>
                            </m:fPr>
                            <m:num>
                              <m:r>
                                <a:rPr lang="de-DE" sz="2000" b="0" i="1" smtClean="0">
                                  <a:latin typeface="Cambria Math"/>
                                  <a:cs typeface="Lucida Sans Unicode"/>
                                  <a:sym typeface="Symbol"/>
                                </a:rPr>
                                <m:t>69</m:t>
                              </m:r>
                              <m:r>
                                <a:rPr lang="de-DE" sz="2000" i="1">
                                  <a:latin typeface="Cambria Math"/>
                                  <a:cs typeface="Lucida Sans Unicode"/>
                                  <a:sym typeface="Symbol"/>
                                </a:rPr>
                                <m:t>−55</m:t>
                              </m:r>
                            </m:num>
                            <m:den>
                              <m:rad>
                                <m:radPr>
                                  <m:degHide m:val="on"/>
                                  <m:ctrlPr>
                                    <a:rPr lang="de-DE" sz="2000" i="1">
                                      <a:latin typeface="Cambria Math" panose="02040503050406030204" pitchFamily="18" charset="0"/>
                                      <a:cs typeface="Lucida Sans Unicode"/>
                                      <a:sym typeface="Symbol"/>
                                    </a:rPr>
                                  </m:ctrlPr>
                                </m:radPr>
                                <m:deg/>
                                <m:e>
                                  <m:r>
                                    <a:rPr lang="de-DE" sz="2000" i="1">
                                      <a:latin typeface="Cambria Math"/>
                                      <a:cs typeface="Lucida Sans Unicode"/>
                                      <a:sym typeface="Symbol"/>
                                    </a:rPr>
                                    <m:t>54.5</m:t>
                                  </m:r>
                                </m:e>
                              </m:rad>
                            </m:den>
                          </m:f>
                        </m:e>
                      </m:d>
                    </m:oMath>
                  </m:oMathPara>
                </a14:m>
                <a:endParaRPr lang="de-DE" sz="2000" b="0" dirty="0">
                  <a:solidFill>
                    <a:schemeClr val="tx1"/>
                  </a:solidFill>
                  <a:latin typeface="+mn-lt"/>
                  <a:cs typeface="Lucida Sans Unicode"/>
                  <a:sym typeface="Symbo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163913" y="2133476"/>
                <a:ext cx="3729662" cy="78386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2163912" y="2917345"/>
                <a:ext cx="536041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cs typeface="Lucida Sans Unicode"/>
                          <a:sym typeface="Symbol"/>
                        </a:rPr>
                        <m:t>≈</m:t>
                      </m:r>
                      <m:r>
                        <a:rPr lang="de-DE" sz="2000" b="0" i="1" smtClean="0">
                          <a:latin typeface="Cambria Math"/>
                          <a:cs typeface="Lucida Sans Unicode"/>
                          <a:sym typeface="Symbol"/>
                        </a:rPr>
                        <m:t>1−</m:t>
                      </m:r>
                      <m:r>
                        <m:rPr>
                          <m:sty m:val="p"/>
                        </m:rPr>
                        <a:rPr lang="el-GR" sz="2000" b="0" i="1" smtClean="0">
                          <a:latin typeface="Cambria Math"/>
                          <a:ea typeface="Cambria Math"/>
                          <a:cs typeface="Lucida Sans Unicode"/>
                          <a:sym typeface="Symbol"/>
                        </a:rPr>
                        <m:t>Φ</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1.90</m:t>
                          </m:r>
                        </m:e>
                      </m:d>
                      <m:r>
                        <a:rPr lang="de-DE" sz="2000" b="0" i="1" smtClean="0">
                          <a:latin typeface="Cambria Math"/>
                          <a:ea typeface="Cambria Math"/>
                          <a:cs typeface="Lucida Sans Unicode"/>
                          <a:sym typeface="Symbol"/>
                        </a:rPr>
                        <m:t>≈1−0.9713=0.0287</m:t>
                      </m:r>
                    </m:oMath>
                  </m:oMathPara>
                </a14:m>
                <a:endParaRPr lang="de-DE" sz="2000" b="0" dirty="0">
                  <a:solidFill>
                    <a:schemeClr val="tx1"/>
                  </a:solidFill>
                  <a:latin typeface="+mn-lt"/>
                  <a:cs typeface="Lucida Sans Unicode"/>
                  <a:sym typeface="Symbo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163912" y="2917345"/>
                <a:ext cx="5360415" cy="400110"/>
              </a:xfrm>
              <a:prstGeom prst="rect">
                <a:avLst/>
              </a:prstGeom>
              <a:blipFill rotWithShape="1">
                <a:blip r:embed="rId5"/>
                <a:stretch>
                  <a:fillRect/>
                </a:stretch>
              </a:blipFill>
            </p:spPr>
            <p:txBody>
              <a:bodyPr/>
              <a:lstStyle/>
              <a:p>
                <a:r>
                  <a:rPr lang="de-DE">
                    <a:noFill/>
                  </a:rPr>
                  <a:t> </a:t>
                </a:r>
              </a:p>
            </p:txBody>
          </p:sp>
        </mc:Fallback>
      </mc:AlternateContent>
      <p:sp>
        <p:nvSpPr>
          <p:cNvPr id="16" name="Textfeld 15"/>
          <p:cNvSpPr txBox="1"/>
          <p:nvPr/>
        </p:nvSpPr>
        <p:spPr>
          <a:xfrm>
            <a:off x="481516" y="3317992"/>
            <a:ext cx="2361523" cy="400110"/>
          </a:xfrm>
          <a:prstGeom prst="rect">
            <a:avLst/>
          </a:prstGeom>
          <a:noFill/>
        </p:spPr>
        <p:txBody>
          <a:bodyPr wrap="square" rtlCol="0">
            <a:spAutoFit/>
          </a:bodyPr>
          <a:lstStyle/>
          <a:p>
            <a:r>
              <a:rPr lang="de-DE" sz="2000" dirty="0">
                <a:latin typeface="+mn-lt"/>
              </a:rPr>
              <a:t>Antwort: ca. 2.9%</a:t>
            </a:r>
          </a:p>
        </p:txBody>
      </p:sp>
      <p:sp>
        <p:nvSpPr>
          <p:cNvPr id="20" name="Textfeld 19"/>
          <p:cNvSpPr txBox="1"/>
          <p:nvPr/>
        </p:nvSpPr>
        <p:spPr>
          <a:xfrm>
            <a:off x="468313" y="4313203"/>
            <a:ext cx="8207375" cy="1938992"/>
          </a:xfrm>
          <a:prstGeom prst="rect">
            <a:avLst/>
          </a:prstGeom>
          <a:noFill/>
        </p:spPr>
        <p:txBody>
          <a:bodyPr wrap="square" rtlCol="0">
            <a:spAutoFit/>
          </a:bodyPr>
          <a:lstStyle/>
          <a:p>
            <a:pPr algn="just"/>
            <a:r>
              <a:rPr lang="de-DE" sz="2000" dirty="0">
                <a:latin typeface="+mn-lt"/>
              </a:rPr>
              <a:t>Fluggesellschaften verkaufen manchmal mehr Tickets als eigentlich Plätze zur</a:t>
            </a:r>
          </a:p>
          <a:p>
            <a:pPr algn="just"/>
            <a:r>
              <a:rPr lang="de-DE" sz="2000" dirty="0">
                <a:latin typeface="+mn-lt"/>
              </a:rPr>
              <a:t>Verfügung stehen, da Buchungen regelmäßig kurzfristig storniert werden oder</a:t>
            </a:r>
          </a:p>
          <a:p>
            <a:pPr algn="just"/>
            <a:r>
              <a:rPr lang="de-DE" sz="2000" dirty="0">
                <a:latin typeface="+mn-lt"/>
              </a:rPr>
              <a:t>aus anderen Gründen der Flug nicht angetreten wird. Angenommen, die Wahr-</a:t>
            </a:r>
            <a:r>
              <a:rPr lang="de-DE" sz="2000" dirty="0" err="1">
                <a:latin typeface="+mn-lt"/>
              </a:rPr>
              <a:t>scheinlichkeit</a:t>
            </a:r>
            <a:r>
              <a:rPr lang="de-DE" sz="2000" dirty="0">
                <a:latin typeface="+mn-lt"/>
              </a:rPr>
              <a:t>, dass ein Passagier auf einer bestimmten Strecke seien Reise tatsächlich antritt, betrage 90%. Auf dieser Strecke werde eine Maschine mit 200 Sitzplätzen eingesetzt.  </a:t>
            </a:r>
          </a:p>
        </p:txBody>
      </p:sp>
      <p:sp>
        <p:nvSpPr>
          <p:cNvPr id="2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553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596851569"/>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468309" y="2852936"/>
            <a:ext cx="5543851" cy="400110"/>
          </a:xfrm>
          <a:prstGeom prst="rect">
            <a:avLst/>
          </a:prstGeom>
          <a:noFill/>
        </p:spPr>
        <p:txBody>
          <a:bodyPr wrap="square" rtlCol="0">
            <a:spAutoFit/>
          </a:bodyPr>
          <a:lstStyle/>
          <a:p>
            <a:r>
              <a:rPr lang="de-DE" sz="2000" dirty="0">
                <a:latin typeface="+mn-lt"/>
              </a:rPr>
              <a:t>(1) Berechnung über </a:t>
            </a:r>
            <a:r>
              <a:rPr lang="de-DE" sz="2000" u="sng" dirty="0">
                <a:latin typeface="+mn-lt"/>
              </a:rPr>
              <a:t>exaktes</a:t>
            </a:r>
            <a:r>
              <a:rPr lang="de-DE" sz="2000" dirty="0">
                <a:latin typeface="+mn-lt"/>
              </a:rPr>
              <a:t> Verteilungsresultat</a:t>
            </a:r>
          </a:p>
        </p:txBody>
      </p:sp>
      <p:sp>
        <p:nvSpPr>
          <p:cNvPr id="21" name="Textfeld 20"/>
          <p:cNvSpPr txBox="1"/>
          <p:nvPr/>
        </p:nvSpPr>
        <p:spPr>
          <a:xfrm>
            <a:off x="468313" y="1096083"/>
            <a:ext cx="8207371" cy="1631216"/>
          </a:xfrm>
          <a:prstGeom prst="rect">
            <a:avLst/>
          </a:prstGeom>
          <a:noFill/>
        </p:spPr>
        <p:txBody>
          <a:bodyPr wrap="square" rtlCol="0">
            <a:spAutoFit/>
          </a:bodyPr>
          <a:lstStyle/>
          <a:p>
            <a:r>
              <a:rPr lang="de-DE" sz="2000" dirty="0">
                <a:latin typeface="+mn-lt"/>
              </a:rPr>
              <a:t>Mit welcher Wahrscheinlichkeit wird diese Maschine dann entweder</a:t>
            </a:r>
          </a:p>
          <a:p>
            <a:r>
              <a:rPr lang="de-DE" sz="2000" dirty="0">
                <a:latin typeface="+mn-lt"/>
              </a:rPr>
              <a:t>      (i) voll,   </a:t>
            </a:r>
          </a:p>
          <a:p>
            <a:r>
              <a:rPr lang="de-DE" sz="2000" dirty="0">
                <a:latin typeface="+mn-lt"/>
              </a:rPr>
              <a:t>      (ii) mit genau 180 Passagieren, </a:t>
            </a:r>
          </a:p>
          <a:p>
            <a:r>
              <a:rPr lang="de-DE" sz="2000" dirty="0">
                <a:latin typeface="+mn-lt"/>
              </a:rPr>
              <a:t>      (iii) mit höchsten 190 Passagieren</a:t>
            </a:r>
          </a:p>
          <a:p>
            <a:r>
              <a:rPr lang="de-DE" sz="2000" dirty="0">
                <a:latin typeface="+mn-lt"/>
              </a:rPr>
              <a:t>besetzt abheben, sofern genau 200 Tickets verkauft wurden?</a:t>
            </a:r>
          </a:p>
        </p:txBody>
      </p:sp>
      <p:sp>
        <p:nvSpPr>
          <p:cNvPr id="23" name="Textfeld 22"/>
          <p:cNvSpPr txBox="1"/>
          <p:nvPr/>
        </p:nvSpPr>
        <p:spPr>
          <a:xfrm>
            <a:off x="1272321" y="3548095"/>
            <a:ext cx="1980602" cy="400110"/>
          </a:xfrm>
          <a:prstGeom prst="rect">
            <a:avLst/>
          </a:prstGeom>
          <a:noFill/>
        </p:spPr>
        <p:txBody>
          <a:bodyPr wrap="square" rtlCol="0">
            <a:spAutoFit/>
          </a:bodyPr>
          <a:lstStyle/>
          <a:p>
            <a:r>
              <a:rPr lang="de-DE" sz="2000" dirty="0">
                <a:latin typeface="+mn-lt"/>
                <a:cs typeface="Lucida Sans Unicode"/>
                <a:sym typeface="Symbol"/>
              </a:rPr>
              <a:t>Es gilt: </a:t>
            </a:r>
            <a:endParaRPr lang="de-DE" sz="2000" b="0" dirty="0">
              <a:latin typeface="+mn-lt"/>
              <a:cs typeface="Lucida Sans Unicode"/>
              <a:sym typeface="Symbol"/>
            </a:endParaRPr>
          </a:p>
        </p:txBody>
      </p:sp>
      <mc:AlternateContent xmlns:mc="http://schemas.openxmlformats.org/markup-compatibility/2006" xmlns:a14="http://schemas.microsoft.com/office/drawing/2010/main">
        <mc:Choice Requires="a14">
          <p:sp>
            <p:nvSpPr>
              <p:cNvPr id="25" name="Textfeld 24"/>
              <p:cNvSpPr txBox="1"/>
              <p:nvPr/>
            </p:nvSpPr>
            <p:spPr>
              <a:xfrm>
                <a:off x="2262622" y="3253046"/>
                <a:ext cx="3825859" cy="99020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cs typeface="Lucida Sans Unicode"/>
                              <a:sym typeface="Symbol"/>
                            </a:rPr>
                          </m:ctrlPr>
                        </m:sSubPr>
                        <m:e>
                          <m:r>
                            <a:rPr lang="de-DE" sz="2000" i="1">
                              <a:latin typeface="Cambria Math"/>
                              <a:cs typeface="Lucida Sans Unicode"/>
                              <a:sym typeface="Symbol"/>
                            </a:rPr>
                            <m:t>𝑆</m:t>
                          </m:r>
                        </m:e>
                        <m:sub>
                          <m:r>
                            <a:rPr lang="de-DE" sz="2000" b="0" i="1" smtClean="0">
                              <a:latin typeface="Cambria Math"/>
                              <a:cs typeface="Lucida Sans Unicode"/>
                              <a:sym typeface="Symbol"/>
                            </a:rPr>
                            <m:t>200</m:t>
                          </m:r>
                        </m:sub>
                      </m:sSub>
                      <m:r>
                        <a:rPr lang="de-DE" sz="2000" b="0" i="1" smtClean="0">
                          <a:latin typeface="Cambria Math"/>
                          <a:cs typeface="Lucida Sans Unicode"/>
                          <a:sym typeface="Symbol"/>
                        </a:rPr>
                        <m:t>=</m:t>
                      </m:r>
                      <m:nary>
                        <m:naryPr>
                          <m:chr m:val="∑"/>
                          <m:ctrlPr>
                            <a:rPr lang="de-DE" sz="2000" b="0" i="1" smtClean="0">
                              <a:latin typeface="Cambria Math" panose="02040503050406030204" pitchFamily="18" charset="0"/>
                              <a:cs typeface="Lucida Sans Unicode"/>
                              <a:sym typeface="Symbol"/>
                            </a:rPr>
                          </m:ctrlPr>
                        </m:naryPr>
                        <m:sub>
                          <m:r>
                            <m:rPr>
                              <m:brk m:alnAt="23"/>
                            </m:rPr>
                            <a:rPr lang="de-DE" sz="2000" b="0" i="1" smtClean="0">
                              <a:latin typeface="Cambria Math"/>
                              <a:cs typeface="Lucida Sans Unicode"/>
                              <a:sym typeface="Symbol"/>
                            </a:rPr>
                            <m:t>𝑖</m:t>
                          </m:r>
                          <m:r>
                            <a:rPr lang="de-DE" sz="2000" b="0" i="1" smtClean="0">
                              <a:latin typeface="Cambria Math"/>
                              <a:cs typeface="Lucida Sans Unicode"/>
                              <a:sym typeface="Symbol"/>
                            </a:rPr>
                            <m:t>=1</m:t>
                          </m:r>
                        </m:sub>
                        <m:sup>
                          <m:r>
                            <a:rPr lang="de-DE" sz="2000" b="0" i="1" smtClean="0">
                              <a:latin typeface="Cambria Math"/>
                              <a:cs typeface="Lucida Sans Unicode"/>
                              <a:sym typeface="Symbol"/>
                            </a:rPr>
                            <m:t>200</m:t>
                          </m:r>
                        </m:sup>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𝑋</m:t>
                              </m:r>
                            </m:e>
                            <m:sub>
                              <m:r>
                                <a:rPr lang="de-DE" sz="2000" b="0" i="1" smtClean="0">
                                  <a:latin typeface="Cambria Math"/>
                                  <a:cs typeface="Lucida Sans Unicode"/>
                                  <a:sym typeface="Symbol"/>
                                </a:rPr>
                                <m:t>𝑖</m:t>
                              </m:r>
                            </m:sub>
                          </m:sSub>
                        </m:e>
                      </m:nary>
                      <m:r>
                        <a:rPr lang="de-DE" sz="2000" b="0" i="1" smtClean="0">
                          <a:latin typeface="Cambria Math"/>
                          <a:cs typeface="Lucida Sans Unicode"/>
                          <a:sym typeface="Symbol"/>
                        </a:rPr>
                        <m:t>~</m:t>
                      </m:r>
                      <m:r>
                        <a:rPr lang="de-DE" sz="2000" b="0" i="1" smtClean="0">
                          <a:latin typeface="Cambria Math"/>
                          <a:cs typeface="Lucida Sans Unicode"/>
                          <a:sym typeface="Symbol"/>
                        </a:rPr>
                        <m:t>𝐵</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200, 0.9</m:t>
                          </m:r>
                        </m:e>
                      </m:d>
                    </m:oMath>
                  </m:oMathPara>
                </a14:m>
                <a:endParaRPr lang="de-DE" sz="2000" b="0" i="1" dirty="0">
                  <a:latin typeface="Cambria Math"/>
                  <a:cs typeface="Lucida Sans Unicode"/>
                  <a:sym typeface="Symbo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2262622" y="3253046"/>
                <a:ext cx="3825859" cy="990207"/>
              </a:xfrm>
              <a:prstGeom prst="rect">
                <a:avLst/>
              </a:prstGeom>
              <a:blipFill rotWithShape="1">
                <a:blip r:embed="rId3"/>
                <a:stretch>
                  <a:fillRect/>
                </a:stretch>
              </a:blipFill>
            </p:spPr>
            <p:txBody>
              <a:bodyPr/>
              <a:lstStyle/>
              <a:p>
                <a:r>
                  <a:rPr lang="de-DE">
                    <a:noFill/>
                  </a:rPr>
                  <a:t> </a:t>
                </a:r>
              </a:p>
            </p:txBody>
          </p:sp>
        </mc:Fallback>
      </mc:AlternateContent>
      <p:sp>
        <p:nvSpPr>
          <p:cNvPr id="26" name="Textfeld 25"/>
          <p:cNvSpPr txBox="1"/>
          <p:nvPr/>
        </p:nvSpPr>
        <p:spPr>
          <a:xfrm>
            <a:off x="899592" y="4216078"/>
            <a:ext cx="6192688" cy="400110"/>
          </a:xfrm>
          <a:prstGeom prst="rect">
            <a:avLst/>
          </a:prstGeom>
          <a:noFill/>
        </p:spPr>
        <p:txBody>
          <a:bodyPr wrap="square" rtlCol="0">
            <a:spAutoFit/>
          </a:bodyPr>
          <a:lstStyle/>
          <a:p>
            <a:r>
              <a:rPr lang="de-DE" sz="2000" b="0" dirty="0">
                <a:latin typeface="+mn-lt"/>
                <a:cs typeface="Lucida Sans Unicode"/>
                <a:sym typeface="Symbol"/>
              </a:rPr>
              <a:t>Daraus ergeben sich die </a:t>
            </a:r>
            <a:r>
              <a:rPr lang="de-DE" sz="2000" b="0" u="sng" dirty="0">
                <a:latin typeface="+mn-lt"/>
                <a:cs typeface="Lucida Sans Unicode"/>
                <a:sym typeface="Symbol"/>
              </a:rPr>
              <a:t>exakten</a:t>
            </a:r>
            <a:r>
              <a:rPr lang="de-DE" sz="2000" b="0" dirty="0">
                <a:latin typeface="+mn-lt"/>
                <a:cs typeface="Lucida Sans Unicode"/>
                <a:sym typeface="Symbol"/>
              </a:rPr>
              <a:t> Wahrscheinlichkeiten:</a:t>
            </a:r>
          </a:p>
        </p:txBody>
      </p:sp>
      <p:sp>
        <p:nvSpPr>
          <p:cNvPr id="28" name="Textfeld 27"/>
          <p:cNvSpPr txBox="1"/>
          <p:nvPr/>
        </p:nvSpPr>
        <p:spPr>
          <a:xfrm>
            <a:off x="911767" y="4740646"/>
            <a:ext cx="563889" cy="400110"/>
          </a:xfrm>
          <a:prstGeom prst="rect">
            <a:avLst/>
          </a:prstGeom>
          <a:noFill/>
        </p:spPr>
        <p:txBody>
          <a:bodyPr wrap="square" rtlCol="0">
            <a:spAutoFit/>
          </a:bodyPr>
          <a:lstStyle/>
          <a:p>
            <a:r>
              <a:rPr lang="de-DE" sz="2000" dirty="0">
                <a:latin typeface="+mn-lt"/>
                <a:cs typeface="Lucida Sans Unicode"/>
                <a:sym typeface="Symbol"/>
              </a:rPr>
              <a:t>(i) </a:t>
            </a:r>
            <a:endParaRPr lang="de-DE" sz="2000" b="0" dirty="0">
              <a:latin typeface="+mn-lt"/>
              <a:cs typeface="Lucida Sans Unicode"/>
              <a:sym typeface="Symbol"/>
            </a:endParaRPr>
          </a:p>
        </p:txBody>
      </p:sp>
      <mc:AlternateContent xmlns:mc="http://schemas.openxmlformats.org/markup-compatibility/2006" xmlns:a14="http://schemas.microsoft.com/office/drawing/2010/main">
        <mc:Choice Requires="a14">
          <p:sp>
            <p:nvSpPr>
              <p:cNvPr id="29" name="Textfeld 28"/>
              <p:cNvSpPr txBox="1"/>
              <p:nvPr/>
            </p:nvSpPr>
            <p:spPr>
              <a:xfrm>
                <a:off x="1589831" y="4740646"/>
                <a:ext cx="5646465" cy="400110"/>
              </a:xfrm>
              <a:prstGeom prst="rect">
                <a:avLst/>
              </a:prstGeom>
              <a:noFill/>
            </p:spPr>
            <p:txBody>
              <a:bodyPr wrap="square" rtlCol="0">
                <a:spAutoFit/>
              </a:bodyPr>
              <a:lstStyle/>
              <a:p>
                <a14:m>
                  <m:oMath xmlns:m="http://schemas.openxmlformats.org/officeDocument/2006/math">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200</m:t>
                            </m:r>
                          </m:sub>
                        </m:sSub>
                        <m:r>
                          <a:rPr lang="de-DE" sz="2000" b="0" i="1" smtClean="0">
                            <a:latin typeface="Cambria Math"/>
                            <a:cs typeface="Lucida Sans Unicode"/>
                            <a:sym typeface="Symbol"/>
                          </a:rPr>
                          <m:t>=200</m:t>
                        </m:r>
                      </m:e>
                    </m:d>
                    <m:r>
                      <a:rPr lang="de-DE" sz="2000" b="0" i="1" smtClean="0">
                        <a:latin typeface="Cambria Math"/>
                        <a:cs typeface="Lucida Sans Unicode"/>
                        <a:sym typeface="Symbol"/>
                      </a:rPr>
                      <m:t>=</m:t>
                    </m:r>
                    <m:sSup>
                      <m:sSupPr>
                        <m:ctrlPr>
                          <a:rPr lang="de-DE" sz="2000" b="0" i="1" smtClean="0">
                            <a:latin typeface="Cambria Math" panose="02040503050406030204" pitchFamily="18" charset="0"/>
                            <a:cs typeface="Lucida Sans Unicode"/>
                            <a:sym typeface="Symbol"/>
                          </a:rPr>
                        </m:ctrlPr>
                      </m:sSupPr>
                      <m:e>
                        <m:r>
                          <a:rPr lang="de-DE" sz="2000" b="0" i="1" smtClean="0">
                            <a:latin typeface="Cambria Math"/>
                            <a:cs typeface="Lucida Sans Unicode"/>
                            <a:sym typeface="Symbol"/>
                          </a:rPr>
                          <m:t>0.9</m:t>
                        </m:r>
                      </m:e>
                      <m:sup>
                        <m:r>
                          <a:rPr lang="de-DE" sz="2000" b="0" i="1" smtClean="0">
                            <a:latin typeface="Cambria Math"/>
                            <a:cs typeface="Lucida Sans Unicode"/>
                            <a:sym typeface="Symbol"/>
                          </a:rPr>
                          <m:t>200</m:t>
                        </m:r>
                      </m:sup>
                    </m:sSup>
                    <m:r>
                      <a:rPr lang="de-DE" sz="2000" b="0" i="1" smtClean="0">
                        <a:latin typeface="Cambria Math"/>
                        <a:ea typeface="Cambria Math"/>
                        <a:cs typeface="Lucida Sans Unicode"/>
                        <a:sym typeface="Symbol"/>
                      </a:rPr>
                      <m:t>≈0.000 000 000 705 5</m:t>
                    </m:r>
                  </m:oMath>
                </a14:m>
                <a:r>
                  <a:rPr lang="de-DE" sz="2000" b="0" dirty="0">
                    <a:latin typeface="+mn-lt"/>
                    <a:cs typeface="Lucida Sans Unicode"/>
                    <a:sym typeface="Symbol"/>
                  </a:rPr>
                  <a:t>,</a:t>
                </a:r>
                <a:endParaRPr lang="de-DE" sz="2000" b="0" i="1" dirty="0">
                  <a:latin typeface="+mn-lt"/>
                  <a:cs typeface="Lucida Sans Unicode"/>
                  <a:sym typeface="Symbo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589831" y="4740646"/>
                <a:ext cx="5646465" cy="400110"/>
              </a:xfrm>
              <a:prstGeom prst="rect">
                <a:avLst/>
              </a:prstGeom>
              <a:blipFill rotWithShape="1">
                <a:blip r:embed="rId4"/>
                <a:stretch>
                  <a:fillRect t="-7692" b="-27692"/>
                </a:stretch>
              </a:blipFill>
            </p:spPr>
            <p:txBody>
              <a:bodyPr/>
              <a:lstStyle/>
              <a:p>
                <a:r>
                  <a:rPr lang="de-DE">
                    <a:noFill/>
                  </a:rPr>
                  <a:t> </a:t>
                </a:r>
              </a:p>
            </p:txBody>
          </p:sp>
        </mc:Fallback>
      </mc:AlternateContent>
      <p:sp>
        <p:nvSpPr>
          <p:cNvPr id="30" name="Textfeld 29"/>
          <p:cNvSpPr txBox="1"/>
          <p:nvPr/>
        </p:nvSpPr>
        <p:spPr>
          <a:xfrm>
            <a:off x="911766" y="5249594"/>
            <a:ext cx="563889" cy="400110"/>
          </a:xfrm>
          <a:prstGeom prst="rect">
            <a:avLst/>
          </a:prstGeom>
          <a:noFill/>
        </p:spPr>
        <p:txBody>
          <a:bodyPr wrap="square" rtlCol="0">
            <a:spAutoFit/>
          </a:bodyPr>
          <a:lstStyle/>
          <a:p>
            <a:r>
              <a:rPr lang="de-DE" sz="2000" dirty="0">
                <a:latin typeface="+mn-lt"/>
                <a:cs typeface="Lucida Sans Unicode"/>
                <a:sym typeface="Symbol"/>
              </a:rPr>
              <a:t>(ii) </a:t>
            </a:r>
            <a:endParaRPr lang="de-DE" sz="2000" b="0" dirty="0">
              <a:latin typeface="+mn-lt"/>
              <a:cs typeface="Lucida Sans Unicode"/>
              <a:sym typeface="Symbol"/>
            </a:endParaRPr>
          </a:p>
        </p:txBody>
      </p:sp>
      <mc:AlternateContent xmlns:mc="http://schemas.openxmlformats.org/markup-compatibility/2006" xmlns:a14="http://schemas.microsoft.com/office/drawing/2010/main">
        <mc:Choice Requires="a14">
          <p:sp>
            <p:nvSpPr>
              <p:cNvPr id="31" name="Textfeld 30"/>
              <p:cNvSpPr txBox="1"/>
              <p:nvPr/>
            </p:nvSpPr>
            <p:spPr>
              <a:xfrm>
                <a:off x="1598351" y="5146874"/>
                <a:ext cx="6726585" cy="605550"/>
              </a:xfrm>
              <a:prstGeom prst="rect">
                <a:avLst/>
              </a:prstGeom>
              <a:noFill/>
            </p:spPr>
            <p:txBody>
              <a:bodyPr wrap="square" rtlCol="0">
                <a:spAutoFit/>
              </a:bodyPr>
              <a:lstStyle/>
              <a:p>
                <a14:m>
                  <m:oMath xmlns:m="http://schemas.openxmlformats.org/officeDocument/2006/math">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200</m:t>
                            </m:r>
                          </m:sub>
                        </m:sSub>
                        <m:r>
                          <a:rPr lang="de-DE" sz="2000" b="0" i="1" smtClean="0">
                            <a:latin typeface="Cambria Math"/>
                            <a:cs typeface="Lucida Sans Unicode"/>
                            <a:sym typeface="Symbol"/>
                          </a:rPr>
                          <m:t>=180</m:t>
                        </m:r>
                      </m:e>
                    </m:d>
                    <m:r>
                      <a:rPr lang="de-DE" sz="2000" b="0" i="1" smtClean="0">
                        <a:latin typeface="Cambria Math"/>
                        <a:cs typeface="Lucida Sans Unicode"/>
                        <a:sym typeface="Symbol"/>
                      </a:rPr>
                      <m:t>=</m:t>
                    </m:r>
                    <m:d>
                      <m:dPr>
                        <m:ctrlPr>
                          <a:rPr lang="de-DE" sz="2000" b="0" i="1" smtClean="0">
                            <a:latin typeface="Cambria Math" panose="02040503050406030204" pitchFamily="18" charset="0"/>
                            <a:cs typeface="Lucida Sans Unicode"/>
                            <a:sym typeface="Symbol"/>
                          </a:rPr>
                        </m:ctrlPr>
                      </m:dPr>
                      <m:e>
                        <m:m>
                          <m:mPr>
                            <m:mcs>
                              <m:mc>
                                <m:mcPr>
                                  <m:count m:val="1"/>
                                  <m:mcJc m:val="center"/>
                                </m:mcPr>
                              </m:mc>
                            </m:mcs>
                            <m:ctrlPr>
                              <a:rPr lang="de-DE" sz="2000" b="0" i="1" smtClean="0">
                                <a:latin typeface="Cambria Math" panose="02040503050406030204" pitchFamily="18" charset="0"/>
                                <a:cs typeface="Lucida Sans Unicode"/>
                                <a:sym typeface="Symbol"/>
                              </a:rPr>
                            </m:ctrlPr>
                          </m:mPr>
                          <m:mr>
                            <m:e>
                              <m:r>
                                <m:rPr>
                                  <m:brk m:alnAt="7"/>
                                </m:rPr>
                                <a:rPr lang="de-DE" sz="2000" b="0" i="1" smtClean="0">
                                  <a:latin typeface="Cambria Math"/>
                                  <a:cs typeface="Lucida Sans Unicode"/>
                                  <a:sym typeface="Symbol"/>
                                </a:rPr>
                                <m:t>2</m:t>
                              </m:r>
                              <m:r>
                                <a:rPr lang="de-DE" sz="2000" b="0" i="1" smtClean="0">
                                  <a:latin typeface="Cambria Math"/>
                                  <a:cs typeface="Lucida Sans Unicode"/>
                                  <a:sym typeface="Symbol"/>
                                </a:rPr>
                                <m:t>00</m:t>
                              </m:r>
                            </m:e>
                          </m:mr>
                          <m:mr>
                            <m:e>
                              <m:r>
                                <a:rPr lang="de-DE" sz="2000" b="0" i="1" smtClean="0">
                                  <a:latin typeface="Cambria Math"/>
                                  <a:cs typeface="Lucida Sans Unicode"/>
                                  <a:sym typeface="Symbol"/>
                                </a:rPr>
                                <m:t>180</m:t>
                              </m:r>
                            </m:e>
                          </m:mr>
                        </m:m>
                      </m:e>
                    </m:d>
                    <m:r>
                      <a:rPr lang="de-DE" sz="2000" b="0" i="1" smtClean="0">
                        <a:latin typeface="Cambria Math"/>
                        <a:ea typeface="Cambria Math"/>
                        <a:cs typeface="Lucida Sans Unicode"/>
                        <a:sym typeface="Symbol"/>
                      </a:rPr>
                      <m:t>×</m:t>
                    </m:r>
                    <m:sSup>
                      <m:sSupPr>
                        <m:ctrlPr>
                          <a:rPr lang="de-DE" sz="2000" b="0" i="1" smtClean="0">
                            <a:latin typeface="Cambria Math" panose="02040503050406030204" pitchFamily="18" charset="0"/>
                            <a:ea typeface="Cambria Math"/>
                            <a:cs typeface="Lucida Sans Unicode"/>
                            <a:sym typeface="Symbol"/>
                          </a:rPr>
                        </m:ctrlPr>
                      </m:sSupPr>
                      <m:e>
                        <m:r>
                          <a:rPr lang="de-DE" sz="2000" b="0" i="1" smtClean="0">
                            <a:latin typeface="Cambria Math"/>
                            <a:ea typeface="Cambria Math"/>
                            <a:cs typeface="Lucida Sans Unicode"/>
                            <a:sym typeface="Symbol"/>
                          </a:rPr>
                          <m:t>0.9</m:t>
                        </m:r>
                      </m:e>
                      <m:sup>
                        <m:r>
                          <a:rPr lang="de-DE" sz="2000" b="0" i="1" smtClean="0">
                            <a:latin typeface="Cambria Math"/>
                            <a:ea typeface="Cambria Math"/>
                            <a:cs typeface="Lucida Sans Unicode"/>
                            <a:sym typeface="Symbol"/>
                          </a:rPr>
                          <m:t>180</m:t>
                        </m:r>
                      </m:sup>
                    </m:sSup>
                    <m:sSup>
                      <m:sSupPr>
                        <m:ctrlPr>
                          <a:rPr lang="de-DE" sz="2000" b="0" i="1" smtClean="0">
                            <a:latin typeface="Cambria Math" panose="02040503050406030204" pitchFamily="18" charset="0"/>
                            <a:ea typeface="Cambria Math"/>
                            <a:cs typeface="Lucida Sans Unicode"/>
                            <a:sym typeface="Symbol"/>
                          </a:rPr>
                        </m:ctrlPr>
                      </m:sSupPr>
                      <m:e>
                        <m:d>
                          <m:dPr>
                            <m:ctrlPr>
                              <a:rPr lang="de-DE" sz="2000" i="1">
                                <a:latin typeface="Cambria Math" panose="02040503050406030204" pitchFamily="18" charset="0"/>
                                <a:ea typeface="Cambria Math"/>
                                <a:cs typeface="Lucida Sans Unicode"/>
                                <a:sym typeface="Symbol"/>
                              </a:rPr>
                            </m:ctrlPr>
                          </m:dPr>
                          <m:e>
                            <m:r>
                              <a:rPr lang="de-DE" sz="2000" i="1">
                                <a:latin typeface="Cambria Math"/>
                                <a:ea typeface="Cambria Math"/>
                                <a:cs typeface="Lucida Sans Unicode"/>
                                <a:sym typeface="Symbol"/>
                              </a:rPr>
                              <m:t>1−0.9</m:t>
                            </m:r>
                          </m:e>
                        </m:d>
                      </m:e>
                      <m:sup>
                        <m:r>
                          <a:rPr lang="de-DE" sz="2000" b="0" i="1" smtClean="0">
                            <a:latin typeface="Cambria Math"/>
                            <a:ea typeface="Cambria Math"/>
                            <a:cs typeface="Lucida Sans Unicode"/>
                            <a:sym typeface="Symbol"/>
                          </a:rPr>
                          <m:t>20</m:t>
                        </m:r>
                      </m:sup>
                    </m:sSup>
                    <m:r>
                      <a:rPr lang="de-DE" sz="2000" b="0" i="1" smtClean="0">
                        <a:latin typeface="Cambria Math"/>
                        <a:ea typeface="Cambria Math"/>
                        <a:cs typeface="Lucida Sans Unicode"/>
                        <a:sym typeface="Symbol"/>
                      </a:rPr>
                      <m:t>≈0.0936</m:t>
                    </m:r>
                  </m:oMath>
                </a14:m>
                <a:r>
                  <a:rPr lang="de-DE" sz="2000" b="0" dirty="0">
                    <a:latin typeface="+mn-lt"/>
                    <a:cs typeface="Lucida Sans Unicode"/>
                    <a:sym typeface="Symbol"/>
                  </a:rPr>
                  <a:t>,</a:t>
                </a:r>
              </a:p>
            </p:txBody>
          </p:sp>
        </mc:Choice>
        <mc:Fallback xmlns="">
          <p:sp>
            <p:nvSpPr>
              <p:cNvPr id="31" name="Textfeld 30"/>
              <p:cNvSpPr txBox="1">
                <a:spLocks noRot="1" noChangeAspect="1" noMove="1" noResize="1" noEditPoints="1" noAdjustHandles="1" noChangeArrowheads="1" noChangeShapeType="1" noTextEdit="1"/>
              </p:cNvSpPr>
              <p:nvPr/>
            </p:nvSpPr>
            <p:spPr>
              <a:xfrm>
                <a:off x="1598351" y="5146874"/>
                <a:ext cx="6726585" cy="605550"/>
              </a:xfrm>
              <a:prstGeom prst="rect">
                <a:avLst/>
              </a:prstGeom>
              <a:blipFill rotWithShape="1">
                <a:blip r:embed="rId5"/>
                <a:stretch>
                  <a:fillRect/>
                </a:stretch>
              </a:blipFill>
            </p:spPr>
            <p:txBody>
              <a:bodyPr/>
              <a:lstStyle/>
              <a:p>
                <a:r>
                  <a:rPr lang="de-DE">
                    <a:noFill/>
                  </a:rPr>
                  <a:t> </a:t>
                </a:r>
              </a:p>
            </p:txBody>
          </p:sp>
        </mc:Fallback>
      </mc:AlternateContent>
      <p:sp>
        <p:nvSpPr>
          <p:cNvPr id="32" name="Textfeld 31"/>
          <p:cNvSpPr txBox="1"/>
          <p:nvPr/>
        </p:nvSpPr>
        <p:spPr>
          <a:xfrm>
            <a:off x="899592" y="5836774"/>
            <a:ext cx="563889" cy="400110"/>
          </a:xfrm>
          <a:prstGeom prst="rect">
            <a:avLst/>
          </a:prstGeom>
          <a:noFill/>
        </p:spPr>
        <p:txBody>
          <a:bodyPr wrap="square" rtlCol="0">
            <a:spAutoFit/>
          </a:bodyPr>
          <a:lstStyle/>
          <a:p>
            <a:r>
              <a:rPr lang="de-DE" sz="2000" dirty="0">
                <a:latin typeface="+mn-lt"/>
                <a:cs typeface="Lucida Sans Unicode"/>
                <a:sym typeface="Symbol"/>
              </a:rPr>
              <a:t>(iii) </a:t>
            </a:r>
            <a:endParaRPr lang="de-DE" sz="2000" b="0" dirty="0">
              <a:latin typeface="+mn-lt"/>
              <a:cs typeface="Lucida Sans Unicode"/>
              <a:sym typeface="Symbol"/>
            </a:endParaRPr>
          </a:p>
        </p:txBody>
      </p:sp>
      <mc:AlternateContent xmlns:mc="http://schemas.openxmlformats.org/markup-compatibility/2006" xmlns:a14="http://schemas.microsoft.com/office/drawing/2010/main">
        <mc:Choice Requires="a14">
          <p:sp>
            <p:nvSpPr>
              <p:cNvPr id="33" name="Textfeld 32"/>
              <p:cNvSpPr txBox="1"/>
              <p:nvPr/>
            </p:nvSpPr>
            <p:spPr>
              <a:xfrm>
                <a:off x="1589831" y="5733990"/>
                <a:ext cx="6726585" cy="605679"/>
              </a:xfrm>
              <a:prstGeom prst="rect">
                <a:avLst/>
              </a:prstGeom>
              <a:noFill/>
            </p:spPr>
            <p:txBody>
              <a:bodyPr wrap="square" rtlCol="0">
                <a:spAutoFit/>
              </a:bodyPr>
              <a:lstStyle/>
              <a:p>
                <a14:m>
                  <m:oMath xmlns:m="http://schemas.openxmlformats.org/officeDocument/2006/math">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200</m:t>
                            </m:r>
                          </m:sub>
                        </m:sSub>
                        <m:r>
                          <a:rPr lang="de-DE" sz="2000" i="1">
                            <a:latin typeface="Cambria Math"/>
                            <a:ea typeface="Cambria Math"/>
                            <a:cs typeface="Lucida Sans Unicode"/>
                            <a:sym typeface="Symbol"/>
                          </a:rPr>
                          <m:t>≤</m:t>
                        </m:r>
                        <m:r>
                          <a:rPr lang="de-DE" sz="2000" b="0" i="1" smtClean="0">
                            <a:latin typeface="Cambria Math"/>
                            <a:cs typeface="Lucida Sans Unicode"/>
                            <a:sym typeface="Symbol"/>
                          </a:rPr>
                          <m:t>190</m:t>
                        </m:r>
                      </m:e>
                    </m:d>
                    <m:r>
                      <a:rPr lang="de-DE" sz="2000" b="0" i="1" smtClean="0">
                        <a:latin typeface="Cambria Math"/>
                        <a:cs typeface="Lucida Sans Unicode"/>
                        <a:sym typeface="Symbol"/>
                      </a:rPr>
                      <m:t>=</m:t>
                    </m:r>
                    <m:nary>
                      <m:naryPr>
                        <m:chr m:val="∑"/>
                        <m:ctrlPr>
                          <a:rPr lang="de-DE" sz="2000" b="0" i="1" smtClean="0">
                            <a:latin typeface="Cambria Math" panose="02040503050406030204" pitchFamily="18" charset="0"/>
                            <a:cs typeface="Lucida Sans Unicode"/>
                            <a:sym typeface="Symbol"/>
                          </a:rPr>
                        </m:ctrlPr>
                      </m:naryPr>
                      <m:sub>
                        <m:r>
                          <m:rPr>
                            <m:brk m:alnAt="23"/>
                          </m:rPr>
                          <a:rPr lang="de-DE" sz="2000" b="0" i="1" smtClean="0">
                            <a:latin typeface="Cambria Math"/>
                            <a:cs typeface="Lucida Sans Unicode"/>
                            <a:sym typeface="Symbol"/>
                          </a:rPr>
                          <m:t>𝑠</m:t>
                        </m:r>
                        <m:r>
                          <a:rPr lang="de-DE" sz="2000" b="0" i="1" smtClean="0">
                            <a:latin typeface="Cambria Math"/>
                            <a:cs typeface="Lucida Sans Unicode"/>
                            <a:sym typeface="Symbol"/>
                          </a:rPr>
                          <m:t>=0</m:t>
                        </m:r>
                      </m:sub>
                      <m:sup>
                        <m:r>
                          <a:rPr lang="de-DE" sz="2000" b="0" i="1" smtClean="0">
                            <a:latin typeface="Cambria Math"/>
                            <a:cs typeface="Lucida Sans Unicode"/>
                            <a:sym typeface="Symbol"/>
                          </a:rPr>
                          <m:t>190</m:t>
                        </m:r>
                      </m:sup>
                      <m:e>
                        <m:d>
                          <m:dPr>
                            <m:ctrlPr>
                              <a:rPr lang="de-DE" sz="2000" b="0" i="1" smtClean="0">
                                <a:latin typeface="Cambria Math" panose="02040503050406030204" pitchFamily="18" charset="0"/>
                                <a:cs typeface="Lucida Sans Unicode"/>
                                <a:sym typeface="Symbol"/>
                              </a:rPr>
                            </m:ctrlPr>
                          </m:dPr>
                          <m:e>
                            <m:m>
                              <m:mPr>
                                <m:mcs>
                                  <m:mc>
                                    <m:mcPr>
                                      <m:count m:val="1"/>
                                      <m:mcJc m:val="center"/>
                                    </m:mcPr>
                                  </m:mc>
                                </m:mcs>
                                <m:ctrlPr>
                                  <a:rPr lang="de-DE" sz="2000" b="0" i="1" smtClean="0">
                                    <a:latin typeface="Cambria Math" panose="02040503050406030204" pitchFamily="18" charset="0"/>
                                    <a:cs typeface="Lucida Sans Unicode"/>
                                    <a:sym typeface="Symbol"/>
                                  </a:rPr>
                                </m:ctrlPr>
                              </m:mPr>
                              <m:mr>
                                <m:e>
                                  <m:r>
                                    <m:rPr>
                                      <m:brk m:alnAt="7"/>
                                    </m:rPr>
                                    <a:rPr lang="de-DE" sz="2000" b="0" i="1" smtClean="0">
                                      <a:latin typeface="Cambria Math"/>
                                      <a:cs typeface="Lucida Sans Unicode"/>
                                      <a:sym typeface="Symbol"/>
                                    </a:rPr>
                                    <m:t>2</m:t>
                                  </m:r>
                                  <m:r>
                                    <a:rPr lang="de-DE" sz="2000" b="0" i="1" smtClean="0">
                                      <a:latin typeface="Cambria Math"/>
                                      <a:cs typeface="Lucida Sans Unicode"/>
                                      <a:sym typeface="Symbol"/>
                                    </a:rPr>
                                    <m:t>00</m:t>
                                  </m:r>
                                </m:e>
                              </m:mr>
                              <m:mr>
                                <m:e>
                                  <m:r>
                                    <a:rPr lang="de-DE" sz="2000" b="0" i="1" smtClean="0">
                                      <a:latin typeface="Cambria Math"/>
                                      <a:cs typeface="Lucida Sans Unicode"/>
                                      <a:sym typeface="Symbol"/>
                                    </a:rPr>
                                    <m:t>𝑠</m:t>
                                  </m:r>
                                </m:e>
                              </m:mr>
                            </m:m>
                          </m:e>
                        </m:d>
                        <m:sSup>
                          <m:sSupPr>
                            <m:ctrlPr>
                              <a:rPr lang="de-DE" sz="2000" b="0" i="1" smtClean="0">
                                <a:latin typeface="Cambria Math" panose="02040503050406030204" pitchFamily="18" charset="0"/>
                                <a:cs typeface="Lucida Sans Unicode"/>
                                <a:sym typeface="Symbol"/>
                              </a:rPr>
                            </m:ctrlPr>
                          </m:sSupPr>
                          <m:e>
                            <m:r>
                              <a:rPr lang="de-DE" sz="2000" b="0" i="1" smtClean="0">
                                <a:latin typeface="Cambria Math"/>
                                <a:cs typeface="Lucida Sans Unicode"/>
                                <a:sym typeface="Symbol"/>
                              </a:rPr>
                              <m:t>0.9</m:t>
                            </m:r>
                          </m:e>
                          <m:sup>
                            <m:r>
                              <a:rPr lang="de-DE" sz="2000" b="0" i="1" smtClean="0">
                                <a:latin typeface="Cambria Math"/>
                                <a:cs typeface="Lucida Sans Unicode"/>
                                <a:sym typeface="Symbol"/>
                              </a:rPr>
                              <m:t>𝑠</m:t>
                            </m:r>
                          </m:sup>
                        </m:sSup>
                        <m:sSup>
                          <m:sSupPr>
                            <m:ctrlPr>
                              <a:rPr lang="de-DE" sz="2000" b="0" i="1" smtClean="0">
                                <a:latin typeface="Cambria Math" panose="02040503050406030204" pitchFamily="18" charset="0"/>
                                <a:cs typeface="Lucida Sans Unicode"/>
                                <a:sym typeface="Symbol"/>
                              </a:rPr>
                            </m:ctrlPr>
                          </m:sSupPr>
                          <m:e>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1−0.9</m:t>
                                </m:r>
                              </m:e>
                            </m:d>
                          </m:e>
                          <m:sup>
                            <m:r>
                              <a:rPr lang="de-DE" sz="2000" b="0" i="1" smtClean="0">
                                <a:latin typeface="Cambria Math"/>
                                <a:cs typeface="Lucida Sans Unicode"/>
                                <a:sym typeface="Symbol"/>
                              </a:rPr>
                              <m:t>200−</m:t>
                            </m:r>
                            <m:r>
                              <a:rPr lang="de-DE" sz="2000" b="0" i="1" smtClean="0">
                                <a:latin typeface="Cambria Math"/>
                                <a:cs typeface="Lucida Sans Unicode"/>
                                <a:sym typeface="Symbol"/>
                              </a:rPr>
                              <m:t>𝑠</m:t>
                            </m:r>
                          </m:sup>
                        </m:sSup>
                      </m:e>
                    </m:nary>
                    <m:r>
                      <a:rPr lang="de-DE" sz="2000" b="0" i="1" smtClean="0">
                        <a:latin typeface="Cambria Math"/>
                        <a:ea typeface="Cambria Math"/>
                        <a:cs typeface="Lucida Sans Unicode"/>
                        <a:sym typeface="Symbol"/>
                      </a:rPr>
                      <m:t>≈0.9965</m:t>
                    </m:r>
                  </m:oMath>
                </a14:m>
                <a:r>
                  <a:rPr lang="de-DE" sz="2000" b="0" dirty="0">
                    <a:latin typeface="+mn-lt"/>
                    <a:cs typeface="Lucida Sans Unicode"/>
                    <a:sym typeface="Symbol"/>
                  </a:rPr>
                  <a:t>.</a:t>
                </a:r>
              </a:p>
            </p:txBody>
          </p:sp>
        </mc:Choice>
        <mc:Fallback xmlns="">
          <p:sp>
            <p:nvSpPr>
              <p:cNvPr id="33" name="Textfeld 32"/>
              <p:cNvSpPr txBox="1">
                <a:spLocks noRot="1" noChangeAspect="1" noMove="1" noResize="1" noEditPoints="1" noAdjustHandles="1" noChangeArrowheads="1" noChangeShapeType="1" noTextEdit="1"/>
              </p:cNvSpPr>
              <p:nvPr/>
            </p:nvSpPr>
            <p:spPr>
              <a:xfrm>
                <a:off x="1589831" y="5733990"/>
                <a:ext cx="6726585" cy="605679"/>
              </a:xfrm>
              <a:prstGeom prst="rect">
                <a:avLst/>
              </a:prstGeom>
              <a:blipFill rotWithShape="1">
                <a:blip r:embed="rId6"/>
                <a:stretch>
                  <a:fillRect b="-1010"/>
                </a:stretch>
              </a:blipFill>
            </p:spPr>
            <p:txBody>
              <a:bodyPr/>
              <a:lstStyle/>
              <a:p>
                <a:r>
                  <a:rPr lang="de-DE">
                    <a:noFill/>
                  </a:rPr>
                  <a:t> </a:t>
                </a:r>
              </a:p>
            </p:txBody>
          </p:sp>
        </mc:Fallback>
      </mc:AlternateContent>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554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67882364"/>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555</a:t>
            </a:r>
            <a:endParaRPr lang="de-DE" sz="8000" b="1" dirty="0">
              <a:solidFill>
                <a:schemeClr val="tx1"/>
              </a:solidFill>
              <a:latin typeface="+mj-lt"/>
            </a:endParaRPr>
          </a:p>
        </p:txBody>
      </p:sp>
      <p:sp>
        <p:nvSpPr>
          <p:cNvPr id="22" name="Textfeld 21"/>
          <p:cNvSpPr txBox="1"/>
          <p:nvPr/>
        </p:nvSpPr>
        <p:spPr>
          <a:xfrm>
            <a:off x="468308" y="1124744"/>
            <a:ext cx="8207380" cy="400110"/>
          </a:xfrm>
          <a:prstGeom prst="rect">
            <a:avLst/>
          </a:prstGeom>
          <a:noFill/>
        </p:spPr>
        <p:txBody>
          <a:bodyPr wrap="square" rtlCol="0">
            <a:spAutoFit/>
          </a:bodyPr>
          <a:lstStyle/>
          <a:p>
            <a:r>
              <a:rPr lang="de-DE" sz="2000" dirty="0">
                <a:latin typeface="+mn-lt"/>
              </a:rPr>
              <a:t>(1) Berechnung über </a:t>
            </a:r>
            <a:r>
              <a:rPr lang="de-DE" sz="2000" u="sng" dirty="0">
                <a:latin typeface="+mn-lt"/>
              </a:rPr>
              <a:t>approximative</a:t>
            </a:r>
            <a:r>
              <a:rPr lang="de-DE" sz="2000" dirty="0">
                <a:latin typeface="+mn-lt"/>
              </a:rPr>
              <a:t>s Verteilungsresultat (ZGWS):</a:t>
            </a:r>
          </a:p>
        </p:txBody>
      </p:sp>
      <p:sp>
        <p:nvSpPr>
          <p:cNvPr id="23" name="Textfeld 22"/>
          <p:cNvSpPr txBox="1"/>
          <p:nvPr/>
        </p:nvSpPr>
        <p:spPr>
          <a:xfrm>
            <a:off x="1272320" y="1659843"/>
            <a:ext cx="1980602" cy="400110"/>
          </a:xfrm>
          <a:prstGeom prst="rect">
            <a:avLst/>
          </a:prstGeom>
          <a:noFill/>
        </p:spPr>
        <p:txBody>
          <a:bodyPr wrap="square" rtlCol="0">
            <a:spAutoFit/>
          </a:bodyPr>
          <a:lstStyle/>
          <a:p>
            <a:r>
              <a:rPr lang="de-DE" sz="2000" dirty="0">
                <a:latin typeface="+mn-lt"/>
                <a:cs typeface="Lucida Sans Unicode"/>
                <a:sym typeface="Symbol"/>
              </a:rPr>
              <a:t>Es gilt: </a:t>
            </a:r>
            <a:endParaRPr lang="de-DE" sz="2000" b="0" dirty="0">
              <a:latin typeface="+mn-lt"/>
              <a:cs typeface="Lucida Sans Unicode"/>
              <a:sym typeface="Symbol"/>
            </a:endParaRPr>
          </a:p>
        </p:txBody>
      </p:sp>
      <mc:AlternateContent xmlns:mc="http://schemas.openxmlformats.org/markup-compatibility/2006" xmlns:a14="http://schemas.microsoft.com/office/drawing/2010/main">
        <mc:Choice Requires="a14">
          <p:sp>
            <p:nvSpPr>
              <p:cNvPr id="24" name="Textfeld 23"/>
              <p:cNvSpPr txBox="1"/>
              <p:nvPr/>
            </p:nvSpPr>
            <p:spPr>
              <a:xfrm>
                <a:off x="2262621" y="1656144"/>
                <a:ext cx="382585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cs typeface="Lucida Sans Unicode"/>
                              <a:sym typeface="Symbol"/>
                            </a:rPr>
                          </m:ctrlPr>
                        </m:sSubPr>
                        <m:e>
                          <m:r>
                            <a:rPr lang="de-DE" sz="2000" i="1">
                              <a:latin typeface="Cambria Math"/>
                              <a:cs typeface="Lucida Sans Unicode"/>
                              <a:sym typeface="Symbol"/>
                            </a:rPr>
                            <m:t>𝑆</m:t>
                          </m:r>
                        </m:e>
                        <m:sub>
                          <m:r>
                            <a:rPr lang="de-DE" sz="2000" b="0" i="1" smtClean="0">
                              <a:latin typeface="Cambria Math"/>
                              <a:cs typeface="Lucida Sans Unicode"/>
                              <a:sym typeface="Symbol"/>
                            </a:rPr>
                            <m:t>200</m:t>
                          </m:r>
                        </m:sub>
                      </m:sSub>
                      <m:r>
                        <a:rPr lang="de-DE" sz="2000" b="0" i="1" smtClean="0">
                          <a:latin typeface="Cambria Math"/>
                          <a:cs typeface="Lucida Sans Unicode"/>
                          <a:sym typeface="Symbol"/>
                        </a:rPr>
                        <m:t>   ~   </m:t>
                      </m:r>
                      <m:r>
                        <a:rPr lang="de-DE" sz="2000" b="0" i="1" smtClean="0">
                          <a:latin typeface="Cambria Math"/>
                          <a:cs typeface="Lucida Sans Unicode"/>
                          <a:sym typeface="Symbol"/>
                        </a:rPr>
                        <m:t>𝑁</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180, 18</m:t>
                          </m:r>
                        </m:e>
                      </m:d>
                    </m:oMath>
                  </m:oMathPara>
                </a14:m>
                <a:endParaRPr lang="de-DE" sz="2000" b="0" i="1" dirty="0">
                  <a:latin typeface="Cambria Math"/>
                  <a:cs typeface="Lucida Sans Unicode"/>
                  <a:sym typeface="Symbo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2262621" y="1656144"/>
                <a:ext cx="3825859" cy="400110"/>
              </a:xfrm>
              <a:prstGeom prst="rect">
                <a:avLst/>
              </a:prstGeom>
              <a:blipFill rotWithShape="1">
                <a:blip r:embed="rId3"/>
                <a:stretch>
                  <a:fillRect b="-4615"/>
                </a:stretch>
              </a:blipFill>
            </p:spPr>
            <p:txBody>
              <a:bodyPr/>
              <a:lstStyle/>
              <a:p>
                <a:r>
                  <a:rPr lang="de-DE">
                    <a:noFill/>
                  </a:rPr>
                  <a:t> </a:t>
                </a:r>
              </a:p>
            </p:txBody>
          </p:sp>
        </mc:Fallback>
      </mc:AlternateContent>
      <p:sp>
        <p:nvSpPr>
          <p:cNvPr id="25" name="Textfeld 24"/>
          <p:cNvSpPr txBox="1"/>
          <p:nvPr/>
        </p:nvSpPr>
        <p:spPr>
          <a:xfrm>
            <a:off x="2733617" y="1557419"/>
            <a:ext cx="648072" cy="247710"/>
          </a:xfrm>
          <a:prstGeom prst="rect">
            <a:avLst/>
          </a:prstGeom>
          <a:noFill/>
        </p:spPr>
        <p:txBody>
          <a:bodyPr wrap="square" rtlCol="0">
            <a:spAutoFit/>
          </a:bodyPr>
          <a:lstStyle/>
          <a:p>
            <a:r>
              <a:rPr lang="de-DE" sz="1000" i="1" dirty="0" err="1">
                <a:latin typeface="+mn-lt"/>
              </a:rPr>
              <a:t>approx</a:t>
            </a:r>
            <a:r>
              <a:rPr lang="de-DE" sz="1000" i="1" dirty="0">
                <a:latin typeface="+mn-lt"/>
              </a:rPr>
              <a:t>.</a:t>
            </a:r>
          </a:p>
        </p:txBody>
      </p:sp>
      <p:sp>
        <p:nvSpPr>
          <p:cNvPr id="26" name="Textfeld 25"/>
          <p:cNvSpPr txBox="1"/>
          <p:nvPr/>
        </p:nvSpPr>
        <p:spPr>
          <a:xfrm>
            <a:off x="827584" y="2128568"/>
            <a:ext cx="6696744" cy="400110"/>
          </a:xfrm>
          <a:prstGeom prst="rect">
            <a:avLst/>
          </a:prstGeom>
          <a:noFill/>
        </p:spPr>
        <p:txBody>
          <a:bodyPr wrap="square" rtlCol="0">
            <a:spAutoFit/>
          </a:bodyPr>
          <a:lstStyle/>
          <a:p>
            <a:r>
              <a:rPr lang="de-DE" sz="2000" b="0" dirty="0">
                <a:latin typeface="+mn-lt"/>
                <a:cs typeface="Lucida Sans Unicode"/>
                <a:sym typeface="Symbol"/>
              </a:rPr>
              <a:t>Daraus ergeben sich die </a:t>
            </a:r>
            <a:r>
              <a:rPr lang="de-DE" sz="2000" b="0" u="sng" dirty="0">
                <a:latin typeface="+mn-lt"/>
                <a:cs typeface="Lucida Sans Unicode"/>
                <a:sym typeface="Symbol"/>
              </a:rPr>
              <a:t>approximativen</a:t>
            </a:r>
            <a:r>
              <a:rPr lang="de-DE" sz="2000" b="0" dirty="0">
                <a:latin typeface="+mn-lt"/>
                <a:cs typeface="Lucida Sans Unicode"/>
                <a:sym typeface="Symbol"/>
              </a:rPr>
              <a:t> Wahrscheinlichkeiten:</a:t>
            </a:r>
          </a:p>
        </p:txBody>
      </p:sp>
      <p:sp>
        <p:nvSpPr>
          <p:cNvPr id="29" name="Textfeld 28"/>
          <p:cNvSpPr txBox="1"/>
          <p:nvPr/>
        </p:nvSpPr>
        <p:spPr>
          <a:xfrm>
            <a:off x="870822" y="2708920"/>
            <a:ext cx="563889" cy="400110"/>
          </a:xfrm>
          <a:prstGeom prst="rect">
            <a:avLst/>
          </a:prstGeom>
          <a:noFill/>
        </p:spPr>
        <p:txBody>
          <a:bodyPr wrap="square" rtlCol="0">
            <a:spAutoFit/>
          </a:bodyPr>
          <a:lstStyle/>
          <a:p>
            <a:r>
              <a:rPr lang="de-DE" sz="2000" dirty="0">
                <a:latin typeface="+mn-lt"/>
                <a:cs typeface="Lucida Sans Unicode"/>
                <a:sym typeface="Symbol"/>
              </a:rPr>
              <a:t>(i) </a:t>
            </a:r>
            <a:endParaRPr lang="de-DE" sz="2000" b="0" dirty="0">
              <a:latin typeface="+mn-lt"/>
              <a:cs typeface="Lucida Sans Unicode"/>
              <a:sym typeface="Symbol"/>
            </a:endParaRPr>
          </a:p>
        </p:txBody>
      </p:sp>
      <mc:AlternateContent xmlns:mc="http://schemas.openxmlformats.org/markup-compatibility/2006" xmlns:a14="http://schemas.microsoft.com/office/drawing/2010/main">
        <mc:Choice Requires="a14">
          <p:sp>
            <p:nvSpPr>
              <p:cNvPr id="30" name="Textfeld 29"/>
              <p:cNvSpPr txBox="1"/>
              <p:nvPr/>
            </p:nvSpPr>
            <p:spPr>
              <a:xfrm>
                <a:off x="1548886" y="2708920"/>
                <a:ext cx="3167130" cy="400110"/>
              </a:xfrm>
              <a:prstGeom prst="rect">
                <a:avLst/>
              </a:prstGeom>
              <a:noFill/>
            </p:spPr>
            <p:txBody>
              <a:bodyPr wrap="square" rtlCol="0">
                <a:spAutoFit/>
              </a:bodyPr>
              <a:lstStyle/>
              <a:p>
                <a14:m>
                  <m:oMath xmlns:m="http://schemas.openxmlformats.org/officeDocument/2006/math">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200</m:t>
                            </m:r>
                          </m:sub>
                        </m:sSub>
                        <m:r>
                          <a:rPr lang="de-DE" sz="2000" b="0" i="1" smtClean="0">
                            <a:latin typeface="Cambria Math"/>
                            <a:cs typeface="Lucida Sans Unicode"/>
                            <a:sym typeface="Symbol"/>
                          </a:rPr>
                          <m:t>=200</m:t>
                        </m:r>
                      </m:e>
                    </m:d>
                    <m:r>
                      <a:rPr lang="de-DE" sz="2000" i="1">
                        <a:latin typeface="Cambria Math"/>
                        <a:ea typeface="Cambria Math"/>
                        <a:cs typeface="Lucida Sans Unicode"/>
                        <a:sym typeface="Symbol"/>
                      </a:rPr>
                      <m:t>≈</m:t>
                    </m:r>
                    <m:r>
                      <a:rPr lang="de-DE" sz="2000" b="0" i="1" smtClean="0">
                        <a:latin typeface="Cambria Math"/>
                        <a:ea typeface="Cambria Math"/>
                        <a:cs typeface="Lucida Sans Unicode"/>
                        <a:sym typeface="Symbol"/>
                      </a:rPr>
                      <m:t>0</m:t>
                    </m:r>
                  </m:oMath>
                </a14:m>
                <a:r>
                  <a:rPr lang="de-DE" sz="2000" b="0" i="1" dirty="0">
                    <a:latin typeface="+mn-lt"/>
                    <a:cs typeface="Lucida Sans Unicode"/>
                    <a:sym typeface="Symbol"/>
                  </a:rPr>
                  <a:t>  </a:t>
                </a:r>
                <a:r>
                  <a:rPr lang="de-DE" sz="2000" dirty="0">
                    <a:latin typeface="+mn-lt"/>
                    <a:cs typeface="Lucida Sans Unicode"/>
                    <a:sym typeface="Symbol"/>
                  </a:rPr>
                  <a:t>oder</a:t>
                </a:r>
                <a:endParaRPr lang="de-DE" sz="2000" b="0" dirty="0">
                  <a:latin typeface="+mn-lt"/>
                  <a:cs typeface="Lucida Sans Unicode"/>
                  <a:sym typeface="Symbo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548886" y="2708920"/>
                <a:ext cx="3167130"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33" name="Textfeld 32"/>
          <p:cNvSpPr txBox="1"/>
          <p:nvPr/>
        </p:nvSpPr>
        <p:spPr>
          <a:xfrm>
            <a:off x="850126" y="4771854"/>
            <a:ext cx="563889" cy="400110"/>
          </a:xfrm>
          <a:prstGeom prst="rect">
            <a:avLst/>
          </a:prstGeom>
          <a:noFill/>
        </p:spPr>
        <p:txBody>
          <a:bodyPr wrap="square" rtlCol="0">
            <a:spAutoFit/>
          </a:bodyPr>
          <a:lstStyle/>
          <a:p>
            <a:r>
              <a:rPr lang="de-DE" sz="2000" dirty="0">
                <a:latin typeface="+mn-lt"/>
                <a:cs typeface="Lucida Sans Unicode"/>
                <a:sym typeface="Symbol"/>
              </a:rPr>
              <a:t>(iii) </a:t>
            </a:r>
            <a:endParaRPr lang="de-DE" sz="2000" b="0" dirty="0">
              <a:latin typeface="+mn-lt"/>
              <a:cs typeface="Lucida Sans Unicode"/>
              <a:sym typeface="Symbol"/>
            </a:endParaRPr>
          </a:p>
        </p:txBody>
      </p:sp>
      <mc:AlternateContent xmlns:mc="http://schemas.openxmlformats.org/markup-compatibility/2006" xmlns:a14="http://schemas.microsoft.com/office/drawing/2010/main">
        <mc:Choice Requires="a14">
          <p:sp>
            <p:nvSpPr>
              <p:cNvPr id="34" name="Textfeld 33"/>
              <p:cNvSpPr txBox="1"/>
              <p:nvPr/>
            </p:nvSpPr>
            <p:spPr>
              <a:xfrm>
                <a:off x="1540365" y="4579975"/>
                <a:ext cx="6726585" cy="7838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200</m:t>
                              </m:r>
                            </m:sub>
                          </m:sSub>
                          <m:r>
                            <a:rPr lang="de-DE" sz="2000" i="1">
                              <a:latin typeface="Cambria Math"/>
                              <a:ea typeface="Cambria Math"/>
                              <a:cs typeface="Lucida Sans Unicode"/>
                              <a:sym typeface="Symbol"/>
                            </a:rPr>
                            <m:t>≤</m:t>
                          </m:r>
                          <m:r>
                            <a:rPr lang="de-DE" sz="2000" b="0" i="1" smtClean="0">
                              <a:latin typeface="Cambria Math"/>
                              <a:cs typeface="Lucida Sans Unicode"/>
                              <a:sym typeface="Symbol"/>
                            </a:rPr>
                            <m:t>190</m:t>
                          </m:r>
                        </m:e>
                      </m:d>
                      <m:r>
                        <a:rPr lang="de-DE" sz="2000" b="0" i="1" smtClean="0">
                          <a:latin typeface="Cambria Math"/>
                          <a:cs typeface="Lucida Sans Unicode"/>
                          <a:sym typeface="Symbol"/>
                        </a:rPr>
                        <m:t>=</m:t>
                      </m:r>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f>
                            <m:fPr>
                              <m:ctrlPr>
                                <a:rPr lang="de-DE" sz="2000" b="0" i="1" smtClean="0">
                                  <a:latin typeface="Cambria Math" panose="02040503050406030204" pitchFamily="18" charset="0"/>
                                  <a:cs typeface="Lucida Sans Unicode"/>
                                  <a:sym typeface="Symbol"/>
                                </a:rPr>
                              </m:ctrlPr>
                            </m:fPr>
                            <m:num>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200</m:t>
                                  </m:r>
                                </m:sub>
                              </m:sSub>
                              <m:r>
                                <a:rPr lang="de-DE" sz="2000" b="0" i="1" smtClean="0">
                                  <a:latin typeface="Cambria Math"/>
                                  <a:cs typeface="Lucida Sans Unicode"/>
                                  <a:sym typeface="Symbol"/>
                                </a:rPr>
                                <m:t>−180</m:t>
                              </m:r>
                            </m:num>
                            <m:den>
                              <m:rad>
                                <m:radPr>
                                  <m:degHide m:val="on"/>
                                  <m:ctrlPr>
                                    <a:rPr lang="de-DE" sz="2000" b="0" i="1" smtClean="0">
                                      <a:latin typeface="Cambria Math" panose="02040503050406030204" pitchFamily="18" charset="0"/>
                                      <a:cs typeface="Lucida Sans Unicode"/>
                                      <a:sym typeface="Symbol"/>
                                    </a:rPr>
                                  </m:ctrlPr>
                                </m:radPr>
                                <m:deg/>
                                <m:e>
                                  <m:r>
                                    <a:rPr lang="de-DE" sz="2000" b="0" i="1" smtClean="0">
                                      <a:latin typeface="Cambria Math"/>
                                      <a:cs typeface="Lucida Sans Unicode"/>
                                      <a:sym typeface="Symbol"/>
                                    </a:rPr>
                                    <m:t>18</m:t>
                                  </m:r>
                                </m:e>
                              </m:rad>
                            </m:den>
                          </m:f>
                          <m:r>
                            <a:rPr lang="de-DE" sz="2000" b="0" i="1" smtClean="0">
                              <a:latin typeface="Cambria Math"/>
                              <a:ea typeface="Cambria Math"/>
                              <a:cs typeface="Lucida Sans Unicode"/>
                              <a:sym typeface="Symbol"/>
                            </a:rPr>
                            <m:t>≤</m:t>
                          </m:r>
                          <m:f>
                            <m:fPr>
                              <m:ctrlPr>
                                <a:rPr lang="de-DE" sz="2000" b="0" i="1" smtClean="0">
                                  <a:latin typeface="Cambria Math" panose="02040503050406030204" pitchFamily="18" charset="0"/>
                                  <a:ea typeface="Cambria Math"/>
                                  <a:cs typeface="Lucida Sans Unicode"/>
                                  <a:sym typeface="Symbol"/>
                                </a:rPr>
                              </m:ctrlPr>
                            </m:fPr>
                            <m:num>
                              <m:r>
                                <a:rPr lang="de-DE" sz="2000" b="0" i="1" smtClean="0">
                                  <a:latin typeface="Cambria Math"/>
                                  <a:ea typeface="Cambria Math"/>
                                  <a:cs typeface="Lucida Sans Unicode"/>
                                  <a:sym typeface="Symbol"/>
                                </a:rPr>
                                <m:t>190−180</m:t>
                              </m:r>
                            </m:num>
                            <m:den>
                              <m:rad>
                                <m:radPr>
                                  <m:degHide m:val="on"/>
                                  <m:ctrlPr>
                                    <a:rPr lang="de-DE" sz="2000" b="0" i="1" smtClean="0">
                                      <a:latin typeface="Cambria Math" panose="02040503050406030204" pitchFamily="18" charset="0"/>
                                      <a:ea typeface="Cambria Math"/>
                                      <a:cs typeface="Lucida Sans Unicode"/>
                                      <a:sym typeface="Symbol"/>
                                    </a:rPr>
                                  </m:ctrlPr>
                                </m:radPr>
                                <m:deg/>
                                <m:e>
                                  <m:r>
                                    <a:rPr lang="de-DE" sz="2000" b="0" i="1" smtClean="0">
                                      <a:latin typeface="Cambria Math"/>
                                      <a:ea typeface="Cambria Math"/>
                                      <a:cs typeface="Lucida Sans Unicode"/>
                                      <a:sym typeface="Symbol"/>
                                    </a:rPr>
                                    <m:t>18</m:t>
                                  </m:r>
                                </m:e>
                              </m:rad>
                            </m:den>
                          </m:f>
                        </m:e>
                      </m:d>
                    </m:oMath>
                  </m:oMathPara>
                </a14:m>
                <a:endParaRPr lang="de-DE" sz="2000" b="0" dirty="0">
                  <a:latin typeface="+mn-lt"/>
                  <a:cs typeface="Lucida Sans Unicode"/>
                  <a:sym typeface="Symbol"/>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1540365" y="4579975"/>
                <a:ext cx="6726585" cy="78386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1540365" y="3118516"/>
                <a:ext cx="5975442" cy="438518"/>
              </a:xfrm>
              <a:prstGeom prst="rect">
                <a:avLst/>
              </a:prstGeom>
              <a:noFill/>
            </p:spPr>
            <p:txBody>
              <a:bodyPr wrap="square" rtlCol="0">
                <a:spAutoFit/>
              </a:bodyPr>
              <a:lstStyle/>
              <a:p>
                <a14:m>
                  <m:oMath xmlns:m="http://schemas.openxmlformats.org/officeDocument/2006/math">
                    <m:r>
                      <a:rPr lang="de-DE" sz="2000" i="1" smtClean="0">
                        <a:latin typeface="Cambria Math"/>
                        <a:cs typeface="Lucida Sans Unicode"/>
                        <a:sym typeface="Symbol"/>
                      </a:rPr>
                      <m:t>𝑃</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𝑆</m:t>
                            </m:r>
                          </m:e>
                          <m:sub>
                            <m:r>
                              <a:rPr lang="de-DE" sz="2000" i="1">
                                <a:latin typeface="Cambria Math"/>
                                <a:cs typeface="Lucida Sans Unicode"/>
                                <a:sym typeface="Symbol"/>
                              </a:rPr>
                              <m:t>200</m:t>
                            </m:r>
                          </m:sub>
                        </m:sSub>
                        <m:r>
                          <a:rPr lang="de-DE" sz="2000" i="1">
                            <a:latin typeface="Cambria Math"/>
                            <a:cs typeface="Lucida Sans Unicode"/>
                            <a:sym typeface="Symbol"/>
                          </a:rPr>
                          <m:t>=200</m:t>
                        </m:r>
                      </m:e>
                    </m:d>
                    <m:r>
                      <a:rPr lang="de-DE" sz="2000" i="1">
                        <a:latin typeface="Cambria Math"/>
                        <a:ea typeface="Cambria Math"/>
                        <a:cs typeface="Lucida Sans Unicode"/>
                        <a:sym typeface="Symbol"/>
                      </a:rPr>
                      <m:t>≈</m:t>
                    </m:r>
                    <m:sSub>
                      <m:sSubPr>
                        <m:ctrlPr>
                          <a:rPr lang="de-DE" sz="2000" i="1" smtClean="0">
                            <a:latin typeface="Cambria Math" panose="02040503050406030204" pitchFamily="18" charset="0"/>
                            <a:ea typeface="Cambria Math"/>
                            <a:cs typeface="Lucida Sans Unicode"/>
                            <a:sym typeface="Symbol"/>
                          </a:rPr>
                        </m:ctrlPr>
                      </m:sSubPr>
                      <m:e>
                        <m:r>
                          <a:rPr lang="de-DE" sz="2000" b="0" i="1" smtClean="0">
                            <a:latin typeface="Cambria Math"/>
                            <a:ea typeface="Cambria Math"/>
                            <a:cs typeface="Lucida Sans Unicode"/>
                            <a:sym typeface="Symbol"/>
                          </a:rPr>
                          <m:t>𝑓</m:t>
                        </m:r>
                      </m:e>
                      <m:sub>
                        <m:sSub>
                          <m:sSubPr>
                            <m:ctrlPr>
                              <a:rPr lang="de-DE" sz="2000" i="1" smtClean="0">
                                <a:latin typeface="Cambria Math" panose="02040503050406030204" pitchFamily="18" charset="0"/>
                                <a:ea typeface="Cambria Math"/>
                                <a:cs typeface="Lucida Sans Unicode"/>
                                <a:sym typeface="Symbol"/>
                              </a:rPr>
                            </m:ctrlPr>
                          </m:sSubPr>
                          <m:e>
                            <m:r>
                              <a:rPr lang="de-DE" sz="2000" b="0" i="1" smtClean="0">
                                <a:latin typeface="Cambria Math"/>
                                <a:ea typeface="Cambria Math"/>
                                <a:cs typeface="Lucida Sans Unicode"/>
                                <a:sym typeface="Symbol"/>
                              </a:rPr>
                              <m:t>𝑆</m:t>
                            </m:r>
                          </m:e>
                          <m:sub>
                            <m:r>
                              <a:rPr lang="de-DE" sz="2000" b="0" i="1" smtClean="0">
                                <a:latin typeface="Cambria Math"/>
                                <a:ea typeface="Cambria Math"/>
                                <a:cs typeface="Lucida Sans Unicode"/>
                                <a:sym typeface="Symbol"/>
                              </a:rPr>
                              <m:t>200</m:t>
                            </m:r>
                          </m:sub>
                        </m:sSub>
                      </m:sub>
                    </m:sSub>
                    <m:d>
                      <m:dPr>
                        <m:ctrlPr>
                          <a:rPr lang="de-DE" sz="2000" i="1" smtClean="0">
                            <a:latin typeface="Cambria Math" panose="02040503050406030204" pitchFamily="18" charset="0"/>
                            <a:ea typeface="Cambria Math"/>
                            <a:cs typeface="Lucida Sans Unicode"/>
                            <a:sym typeface="Symbol"/>
                          </a:rPr>
                        </m:ctrlPr>
                      </m:dPr>
                      <m:e>
                        <m:r>
                          <a:rPr lang="de-DE" sz="2000" b="0" i="1" smtClean="0">
                            <a:latin typeface="Cambria Math"/>
                            <a:ea typeface="Cambria Math"/>
                            <a:cs typeface="Lucida Sans Unicode"/>
                            <a:sym typeface="Symbol"/>
                          </a:rPr>
                          <m:t>200</m:t>
                        </m:r>
                      </m:e>
                    </m:d>
                    <m:r>
                      <a:rPr lang="de-DE" sz="2000" b="0" i="1" smtClean="0">
                        <a:latin typeface="Cambria Math"/>
                        <a:ea typeface="Cambria Math"/>
                        <a:cs typeface="Lucida Sans Unicode"/>
                        <a:sym typeface="Symbol"/>
                      </a:rPr>
                      <m:t>=0.000 001 405</m:t>
                    </m:r>
                  </m:oMath>
                </a14:m>
                <a:r>
                  <a:rPr lang="de-DE" sz="2000" b="0" dirty="0">
                    <a:latin typeface="+mn-lt"/>
                    <a:cs typeface="Lucida Sans Unicode"/>
                    <a:sym typeface="Symbol"/>
                  </a:rPr>
                  <a:t>,</a:t>
                </a:r>
              </a:p>
            </p:txBody>
          </p:sp>
        </mc:Choice>
        <mc:Fallback xmlns="">
          <p:sp>
            <p:nvSpPr>
              <p:cNvPr id="35" name="Textfeld 34"/>
              <p:cNvSpPr txBox="1">
                <a:spLocks noRot="1" noChangeAspect="1" noMove="1" noResize="1" noEditPoints="1" noAdjustHandles="1" noChangeArrowheads="1" noChangeShapeType="1" noTextEdit="1"/>
              </p:cNvSpPr>
              <p:nvPr/>
            </p:nvSpPr>
            <p:spPr>
              <a:xfrm>
                <a:off x="1540365" y="3118516"/>
                <a:ext cx="5975442" cy="438518"/>
              </a:xfrm>
              <a:prstGeom prst="rect">
                <a:avLst/>
              </a:prstGeom>
              <a:blipFill rotWithShape="1">
                <a:blip r:embed="rId6"/>
                <a:stretch>
                  <a:fillRect t="-6944" b="-15278"/>
                </a:stretch>
              </a:blipFill>
            </p:spPr>
            <p:txBody>
              <a:bodyPr/>
              <a:lstStyle/>
              <a:p>
                <a:r>
                  <a:rPr lang="de-DE">
                    <a:noFill/>
                  </a:rPr>
                  <a:t> </a:t>
                </a:r>
              </a:p>
            </p:txBody>
          </p:sp>
        </mc:Fallback>
      </mc:AlternateContent>
      <p:sp>
        <p:nvSpPr>
          <p:cNvPr id="36" name="Textfeld 35"/>
          <p:cNvSpPr txBox="1"/>
          <p:nvPr/>
        </p:nvSpPr>
        <p:spPr>
          <a:xfrm>
            <a:off x="855939" y="3731861"/>
            <a:ext cx="563889" cy="400110"/>
          </a:xfrm>
          <a:prstGeom prst="rect">
            <a:avLst/>
          </a:prstGeom>
          <a:noFill/>
        </p:spPr>
        <p:txBody>
          <a:bodyPr wrap="square" rtlCol="0">
            <a:spAutoFit/>
          </a:bodyPr>
          <a:lstStyle/>
          <a:p>
            <a:r>
              <a:rPr lang="de-DE" sz="2000" dirty="0">
                <a:latin typeface="+mn-lt"/>
                <a:cs typeface="Lucida Sans Unicode"/>
                <a:sym typeface="Symbol"/>
              </a:rPr>
              <a:t>(ii) </a:t>
            </a:r>
            <a:endParaRPr lang="de-DE" sz="2000" b="0" dirty="0">
              <a:latin typeface="+mn-lt"/>
              <a:cs typeface="Lucida Sans Unicode"/>
              <a:sym typeface="Symbol"/>
            </a:endParaRPr>
          </a:p>
        </p:txBody>
      </p:sp>
      <mc:AlternateContent xmlns:mc="http://schemas.openxmlformats.org/markup-compatibility/2006" xmlns:a14="http://schemas.microsoft.com/office/drawing/2010/main">
        <mc:Choice Requires="a14">
          <p:sp>
            <p:nvSpPr>
              <p:cNvPr id="37" name="Textfeld 36"/>
              <p:cNvSpPr txBox="1"/>
              <p:nvPr/>
            </p:nvSpPr>
            <p:spPr>
              <a:xfrm>
                <a:off x="1534003" y="3731861"/>
                <a:ext cx="3167130" cy="400110"/>
              </a:xfrm>
              <a:prstGeom prst="rect">
                <a:avLst/>
              </a:prstGeom>
              <a:noFill/>
            </p:spPr>
            <p:txBody>
              <a:bodyPr wrap="square" rtlCol="0">
                <a:spAutoFit/>
              </a:bodyPr>
              <a:lstStyle/>
              <a:p>
                <a14:m>
                  <m:oMath xmlns:m="http://schemas.openxmlformats.org/officeDocument/2006/math">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200</m:t>
                            </m:r>
                          </m:sub>
                        </m:sSub>
                        <m:r>
                          <a:rPr lang="de-DE" sz="2000" b="0" i="1" smtClean="0">
                            <a:latin typeface="Cambria Math"/>
                            <a:cs typeface="Lucida Sans Unicode"/>
                            <a:sym typeface="Symbol"/>
                          </a:rPr>
                          <m:t>=180</m:t>
                        </m:r>
                      </m:e>
                    </m:d>
                    <m:r>
                      <a:rPr lang="de-DE" sz="2000" i="1">
                        <a:latin typeface="Cambria Math"/>
                        <a:ea typeface="Cambria Math"/>
                        <a:cs typeface="Lucida Sans Unicode"/>
                        <a:sym typeface="Symbol"/>
                      </a:rPr>
                      <m:t>≈</m:t>
                    </m:r>
                    <m:r>
                      <a:rPr lang="de-DE" sz="2000" b="0" i="1" smtClean="0">
                        <a:latin typeface="Cambria Math"/>
                        <a:ea typeface="Cambria Math"/>
                        <a:cs typeface="Lucida Sans Unicode"/>
                        <a:sym typeface="Symbol"/>
                      </a:rPr>
                      <m:t>0</m:t>
                    </m:r>
                  </m:oMath>
                </a14:m>
                <a:r>
                  <a:rPr lang="de-DE" sz="2000" b="0" i="1" dirty="0">
                    <a:latin typeface="+mn-lt"/>
                    <a:cs typeface="Lucida Sans Unicode"/>
                    <a:sym typeface="Symbol"/>
                  </a:rPr>
                  <a:t>  </a:t>
                </a:r>
                <a:r>
                  <a:rPr lang="de-DE" sz="2000" dirty="0">
                    <a:latin typeface="+mn-lt"/>
                    <a:cs typeface="Lucida Sans Unicode"/>
                    <a:sym typeface="Symbol"/>
                  </a:rPr>
                  <a:t>oder</a:t>
                </a:r>
                <a:endParaRPr lang="de-DE" sz="2000" b="0" dirty="0">
                  <a:latin typeface="+mn-lt"/>
                  <a:cs typeface="Lucida Sans Unicode"/>
                  <a:sym typeface="Symbol"/>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1534003" y="3731861"/>
                <a:ext cx="3167130" cy="400110"/>
              </a:xfrm>
              <a:prstGeom prst="rect">
                <a:avLst/>
              </a:prstGeom>
              <a:blipFill rotWithShape="1">
                <a:blip r:embed="rId7"/>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1525482" y="4141457"/>
                <a:ext cx="5975442" cy="438518"/>
              </a:xfrm>
              <a:prstGeom prst="rect">
                <a:avLst/>
              </a:prstGeom>
              <a:noFill/>
            </p:spPr>
            <p:txBody>
              <a:bodyPr wrap="square" rtlCol="0">
                <a:spAutoFit/>
              </a:bodyPr>
              <a:lstStyle/>
              <a:p>
                <a14:m>
                  <m:oMath xmlns:m="http://schemas.openxmlformats.org/officeDocument/2006/math">
                    <m:r>
                      <a:rPr lang="de-DE" sz="2000" i="1" smtClean="0">
                        <a:latin typeface="Cambria Math"/>
                        <a:cs typeface="Lucida Sans Unicode"/>
                        <a:sym typeface="Symbol"/>
                      </a:rPr>
                      <m:t>𝑃</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𝑆</m:t>
                            </m:r>
                          </m:e>
                          <m:sub>
                            <m:r>
                              <a:rPr lang="de-DE" sz="2000" i="1">
                                <a:latin typeface="Cambria Math"/>
                                <a:cs typeface="Lucida Sans Unicode"/>
                                <a:sym typeface="Symbol"/>
                              </a:rPr>
                              <m:t>200</m:t>
                            </m:r>
                          </m:sub>
                        </m:sSub>
                        <m:r>
                          <a:rPr lang="de-DE" sz="2000" i="1">
                            <a:latin typeface="Cambria Math"/>
                            <a:cs typeface="Lucida Sans Unicode"/>
                            <a:sym typeface="Symbol"/>
                          </a:rPr>
                          <m:t>=</m:t>
                        </m:r>
                        <m:r>
                          <a:rPr lang="de-DE" sz="2000" b="0" i="1" smtClean="0">
                            <a:latin typeface="Cambria Math"/>
                            <a:cs typeface="Lucida Sans Unicode"/>
                            <a:sym typeface="Symbol"/>
                          </a:rPr>
                          <m:t>18</m:t>
                        </m:r>
                        <m:r>
                          <a:rPr lang="de-DE" sz="2000" i="1">
                            <a:latin typeface="Cambria Math"/>
                            <a:cs typeface="Lucida Sans Unicode"/>
                            <a:sym typeface="Symbol"/>
                          </a:rPr>
                          <m:t>0</m:t>
                        </m:r>
                      </m:e>
                    </m:d>
                    <m:r>
                      <a:rPr lang="de-DE" sz="2000" i="1">
                        <a:latin typeface="Cambria Math"/>
                        <a:ea typeface="Cambria Math"/>
                        <a:cs typeface="Lucida Sans Unicode"/>
                        <a:sym typeface="Symbol"/>
                      </a:rPr>
                      <m:t>≈</m:t>
                    </m:r>
                    <m:sSub>
                      <m:sSubPr>
                        <m:ctrlPr>
                          <a:rPr lang="de-DE" sz="2000" i="1" smtClean="0">
                            <a:latin typeface="Cambria Math" panose="02040503050406030204" pitchFamily="18" charset="0"/>
                            <a:ea typeface="Cambria Math"/>
                            <a:cs typeface="Lucida Sans Unicode"/>
                            <a:sym typeface="Symbol"/>
                          </a:rPr>
                        </m:ctrlPr>
                      </m:sSubPr>
                      <m:e>
                        <m:r>
                          <a:rPr lang="de-DE" sz="2000" b="0" i="1" smtClean="0">
                            <a:latin typeface="Cambria Math"/>
                            <a:ea typeface="Cambria Math"/>
                            <a:cs typeface="Lucida Sans Unicode"/>
                            <a:sym typeface="Symbol"/>
                          </a:rPr>
                          <m:t>𝑓</m:t>
                        </m:r>
                      </m:e>
                      <m:sub>
                        <m:sSub>
                          <m:sSubPr>
                            <m:ctrlPr>
                              <a:rPr lang="de-DE" sz="2000" i="1" smtClean="0">
                                <a:latin typeface="Cambria Math" panose="02040503050406030204" pitchFamily="18" charset="0"/>
                                <a:ea typeface="Cambria Math"/>
                                <a:cs typeface="Lucida Sans Unicode"/>
                                <a:sym typeface="Symbol"/>
                              </a:rPr>
                            </m:ctrlPr>
                          </m:sSubPr>
                          <m:e>
                            <m:r>
                              <a:rPr lang="de-DE" sz="2000" b="0" i="1" smtClean="0">
                                <a:latin typeface="Cambria Math"/>
                                <a:ea typeface="Cambria Math"/>
                                <a:cs typeface="Lucida Sans Unicode"/>
                                <a:sym typeface="Symbol"/>
                              </a:rPr>
                              <m:t>𝑆</m:t>
                            </m:r>
                          </m:e>
                          <m:sub>
                            <m:r>
                              <a:rPr lang="de-DE" sz="2000" b="0" i="1" smtClean="0">
                                <a:latin typeface="Cambria Math"/>
                                <a:ea typeface="Cambria Math"/>
                                <a:cs typeface="Lucida Sans Unicode"/>
                                <a:sym typeface="Symbol"/>
                              </a:rPr>
                              <m:t>200</m:t>
                            </m:r>
                          </m:sub>
                        </m:sSub>
                      </m:sub>
                    </m:sSub>
                    <m:d>
                      <m:dPr>
                        <m:ctrlPr>
                          <a:rPr lang="de-DE" sz="2000" i="1" smtClean="0">
                            <a:latin typeface="Cambria Math" panose="02040503050406030204" pitchFamily="18" charset="0"/>
                            <a:ea typeface="Cambria Math"/>
                            <a:cs typeface="Lucida Sans Unicode"/>
                            <a:sym typeface="Symbol"/>
                          </a:rPr>
                        </m:ctrlPr>
                      </m:dPr>
                      <m:e>
                        <m:r>
                          <a:rPr lang="de-DE" sz="2000" b="0" i="1" smtClean="0">
                            <a:latin typeface="Cambria Math"/>
                            <a:ea typeface="Cambria Math"/>
                            <a:cs typeface="Lucida Sans Unicode"/>
                            <a:sym typeface="Symbol"/>
                          </a:rPr>
                          <m:t>180</m:t>
                        </m:r>
                      </m:e>
                    </m:d>
                    <m:r>
                      <a:rPr lang="de-DE" sz="2000" b="0" i="1" smtClean="0">
                        <a:latin typeface="Cambria Math"/>
                        <a:ea typeface="Cambria Math"/>
                        <a:cs typeface="Lucida Sans Unicode"/>
                        <a:sym typeface="Symbol"/>
                      </a:rPr>
                      <m:t>=0.0940</m:t>
                    </m:r>
                  </m:oMath>
                </a14:m>
                <a:r>
                  <a:rPr lang="de-DE" sz="2000" b="0" dirty="0">
                    <a:latin typeface="+mn-lt"/>
                    <a:cs typeface="Lucida Sans Unicode"/>
                    <a:sym typeface="Symbol"/>
                  </a:rPr>
                  <a:t>,</a:t>
                </a:r>
              </a:p>
            </p:txBody>
          </p:sp>
        </mc:Choice>
        <mc:Fallback xmlns="">
          <p:sp>
            <p:nvSpPr>
              <p:cNvPr id="38" name="Textfeld 37"/>
              <p:cNvSpPr txBox="1">
                <a:spLocks noRot="1" noChangeAspect="1" noMove="1" noResize="1" noEditPoints="1" noAdjustHandles="1" noChangeArrowheads="1" noChangeShapeType="1" noTextEdit="1"/>
              </p:cNvSpPr>
              <p:nvPr/>
            </p:nvSpPr>
            <p:spPr>
              <a:xfrm>
                <a:off x="1525482" y="4141457"/>
                <a:ext cx="5975442" cy="438518"/>
              </a:xfrm>
              <a:prstGeom prst="rect">
                <a:avLst/>
              </a:prstGeom>
              <a:blipFill rotWithShape="1">
                <a:blip r:embed="rId8"/>
                <a:stretch>
                  <a:fillRect t="-6944" b="-1527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9" name="Textfeld 38"/>
              <p:cNvSpPr txBox="1"/>
              <p:nvPr/>
            </p:nvSpPr>
            <p:spPr>
              <a:xfrm>
                <a:off x="3208227" y="5445224"/>
                <a:ext cx="2639717"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cs typeface="Lucida Sans Unicode"/>
                          <a:sym typeface="Symbol"/>
                        </a:rPr>
                        <m:t>≈</m:t>
                      </m:r>
                      <m:r>
                        <m:rPr>
                          <m:sty m:val="p"/>
                        </m:rPr>
                        <a:rPr lang="el-GR" sz="2000" b="0" i="1" smtClean="0">
                          <a:latin typeface="Cambria Math"/>
                          <a:ea typeface="Cambria Math"/>
                          <a:cs typeface="Lucida Sans Unicode"/>
                          <a:sym typeface="Symbol"/>
                        </a:rPr>
                        <m:t>Φ</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2.36</m:t>
                          </m:r>
                        </m:e>
                      </m:d>
                      <m:r>
                        <a:rPr lang="de-DE" sz="2000" b="0" i="1" smtClean="0">
                          <a:latin typeface="Cambria Math"/>
                          <a:ea typeface="Cambria Math"/>
                          <a:cs typeface="Lucida Sans Unicode"/>
                          <a:sym typeface="Symbol"/>
                        </a:rPr>
                        <m:t>≈0.9909</m:t>
                      </m:r>
                    </m:oMath>
                  </m:oMathPara>
                </a14:m>
                <a:endParaRPr lang="de-DE" sz="2000" b="0" dirty="0">
                  <a:latin typeface="+mn-lt"/>
                  <a:cs typeface="Lucida Sans Unicode"/>
                  <a:sym typeface="Symbol"/>
                </a:endParaRPr>
              </a:p>
            </p:txBody>
          </p:sp>
        </mc:Choice>
        <mc:Fallback xmlns="">
          <p:sp>
            <p:nvSpPr>
              <p:cNvPr id="39" name="Textfeld 38"/>
              <p:cNvSpPr txBox="1">
                <a:spLocks noRot="1" noChangeAspect="1" noMove="1" noResize="1" noEditPoints="1" noAdjustHandles="1" noChangeArrowheads="1" noChangeShapeType="1" noTextEdit="1"/>
              </p:cNvSpPr>
              <p:nvPr/>
            </p:nvSpPr>
            <p:spPr>
              <a:xfrm>
                <a:off x="3208227" y="5445224"/>
                <a:ext cx="2639717" cy="400110"/>
              </a:xfrm>
              <a:prstGeom prst="rect">
                <a:avLst/>
              </a:prstGeom>
              <a:blipFill rotWithShape="1">
                <a:blip r:embed="rId9"/>
                <a:stretch>
                  <a:fillRect/>
                </a:stretch>
              </a:blipFill>
            </p:spPr>
            <p:txBody>
              <a:bodyPr/>
              <a:lstStyle/>
              <a:p>
                <a:r>
                  <a:rPr lang="de-DE">
                    <a:noFill/>
                  </a:rPr>
                  <a:t> </a:t>
                </a:r>
              </a:p>
            </p:txBody>
          </p:sp>
        </mc:Fallback>
      </mc:AlternateContent>
      <p:sp>
        <p:nvSpPr>
          <p:cNvPr id="40" name="Textfeld 39"/>
          <p:cNvSpPr txBox="1"/>
          <p:nvPr/>
        </p:nvSpPr>
        <p:spPr>
          <a:xfrm>
            <a:off x="870822" y="5845334"/>
            <a:ext cx="6293466" cy="707886"/>
          </a:xfrm>
          <a:prstGeom prst="rect">
            <a:avLst/>
          </a:prstGeom>
          <a:noFill/>
        </p:spPr>
        <p:txBody>
          <a:bodyPr wrap="square" rtlCol="0">
            <a:spAutoFit/>
          </a:bodyPr>
          <a:lstStyle/>
          <a:p>
            <a:r>
              <a:rPr lang="de-DE" sz="2000" b="0" dirty="0">
                <a:latin typeface="+mn-lt"/>
                <a:cs typeface="Lucida Sans Unicode"/>
                <a:sym typeface="Symbol"/>
              </a:rPr>
              <a:t>In (i) und (ii) kann alternativ noch eine Stetigkeitskorrektur</a:t>
            </a:r>
          </a:p>
          <a:p>
            <a:r>
              <a:rPr lang="de-DE" sz="2000" dirty="0">
                <a:latin typeface="+mn-lt"/>
                <a:cs typeface="Lucida Sans Unicode"/>
                <a:sym typeface="Symbol"/>
              </a:rPr>
              <a:t>verwendet werden (vgl. </a:t>
            </a:r>
            <a:r>
              <a:rPr lang="de-DE" sz="2000">
                <a:latin typeface="+mn-lt"/>
                <a:cs typeface="Lucida Sans Unicode"/>
                <a:sym typeface="Symbol"/>
              </a:rPr>
              <a:t>Folie 558)</a:t>
            </a:r>
            <a:endParaRPr lang="de-DE" sz="2000" b="0" dirty="0">
              <a:latin typeface="+mn-lt"/>
              <a:cs typeface="Lucida Sans Unicode"/>
              <a:sym typeface="Symbol"/>
            </a:endParaRPr>
          </a:p>
        </p:txBody>
      </p:sp>
      <mc:AlternateContent xmlns:mc="http://schemas.openxmlformats.org/markup-compatibility/2006" xmlns:a14="http://schemas.microsoft.com/office/drawing/2010/main">
        <mc:Choice Requires="a14">
          <p:sp>
            <p:nvSpPr>
              <p:cNvPr id="41" name="Textfeld 40"/>
              <p:cNvSpPr txBox="1"/>
              <p:nvPr/>
            </p:nvSpPr>
            <p:spPr>
              <a:xfrm>
                <a:off x="5004049" y="3526984"/>
                <a:ext cx="3262902" cy="361061"/>
              </a:xfrm>
              <a:prstGeom prst="rect">
                <a:avLst/>
              </a:prstGeom>
              <a:noFill/>
            </p:spPr>
            <p:txBody>
              <a:bodyPr wrap="square" rtlCol="0">
                <a:spAutoFit/>
              </a:bodyPr>
              <a:lstStyle/>
              <a:p>
                <a14:m>
                  <m:oMath xmlns:m="http://schemas.openxmlformats.org/officeDocument/2006/math">
                    <m:sSub>
                      <m:sSubPr>
                        <m:ctrlPr>
                          <a:rPr lang="de-DE" sz="1600" i="1" smtClean="0">
                            <a:latin typeface="Cambria Math" panose="02040503050406030204" pitchFamily="18" charset="0"/>
                            <a:ea typeface="Cambria Math"/>
                            <a:cs typeface="Lucida Sans Unicode"/>
                            <a:sym typeface="Symbol"/>
                          </a:rPr>
                        </m:ctrlPr>
                      </m:sSubPr>
                      <m:e>
                        <m:r>
                          <a:rPr lang="de-DE" sz="1600" b="0" i="1" smtClean="0">
                            <a:latin typeface="Cambria Math"/>
                            <a:ea typeface="Cambria Math"/>
                            <a:cs typeface="Lucida Sans Unicode"/>
                            <a:sym typeface="Symbol"/>
                          </a:rPr>
                          <m:t>𝑓</m:t>
                        </m:r>
                      </m:e>
                      <m:sub>
                        <m:sSub>
                          <m:sSubPr>
                            <m:ctrlPr>
                              <a:rPr lang="de-DE" sz="1600" i="1" smtClean="0">
                                <a:latin typeface="Cambria Math" panose="02040503050406030204" pitchFamily="18" charset="0"/>
                                <a:ea typeface="Cambria Math"/>
                                <a:cs typeface="Lucida Sans Unicode"/>
                                <a:sym typeface="Symbol"/>
                              </a:rPr>
                            </m:ctrlPr>
                          </m:sSubPr>
                          <m:e>
                            <m:r>
                              <a:rPr lang="de-DE" sz="1600" b="0" i="1" smtClean="0">
                                <a:latin typeface="Cambria Math"/>
                                <a:ea typeface="Cambria Math"/>
                                <a:cs typeface="Lucida Sans Unicode"/>
                                <a:sym typeface="Symbol"/>
                              </a:rPr>
                              <m:t>𝑆</m:t>
                            </m:r>
                          </m:e>
                          <m:sub>
                            <m:r>
                              <a:rPr lang="de-DE" sz="1600" b="0" i="1" smtClean="0">
                                <a:latin typeface="Cambria Math"/>
                                <a:ea typeface="Cambria Math"/>
                                <a:cs typeface="Lucida Sans Unicode"/>
                                <a:sym typeface="Symbol"/>
                              </a:rPr>
                              <m:t>200</m:t>
                            </m:r>
                          </m:sub>
                        </m:sSub>
                      </m:sub>
                    </m:sSub>
                    <m:d>
                      <m:dPr>
                        <m:ctrlPr>
                          <a:rPr lang="de-DE" sz="1600" i="1" smtClean="0">
                            <a:latin typeface="Cambria Math" panose="02040503050406030204" pitchFamily="18" charset="0"/>
                            <a:ea typeface="Cambria Math"/>
                            <a:cs typeface="Lucida Sans Unicode"/>
                            <a:sym typeface="Symbol"/>
                          </a:rPr>
                        </m:ctrlPr>
                      </m:dPr>
                      <m:e>
                        <m:r>
                          <a:rPr lang="de-DE" sz="1600" b="0" i="1" smtClean="0">
                            <a:latin typeface="Cambria Math"/>
                            <a:ea typeface="Cambria Math"/>
                            <a:cs typeface="Lucida Sans Unicode"/>
                            <a:sym typeface="Symbol"/>
                          </a:rPr>
                          <m:t>200</m:t>
                        </m:r>
                      </m:e>
                    </m:d>
                  </m:oMath>
                </a14:m>
                <a:r>
                  <a:rPr lang="de-DE" sz="1600" b="0" dirty="0">
                    <a:latin typeface="+mn-lt"/>
                    <a:cs typeface="Lucida Sans Unicode"/>
                    <a:sym typeface="Symbol"/>
                  </a:rPr>
                  <a:t>...  Dichte der </a:t>
                </a:r>
                <a:r>
                  <a:rPr lang="de-DE" sz="1600" b="0" i="1" dirty="0">
                    <a:latin typeface="+mn-lt"/>
                    <a:cs typeface="Lucida Sans Unicode"/>
                    <a:sym typeface="Symbol"/>
                  </a:rPr>
                  <a:t>N</a:t>
                </a:r>
                <a:r>
                  <a:rPr lang="de-DE" sz="1600" b="0" dirty="0">
                    <a:latin typeface="+mn-lt"/>
                    <a:cs typeface="Lucida Sans Unicode"/>
                    <a:sym typeface="Symbol"/>
                  </a:rPr>
                  <a:t>(180, 18)</a:t>
                </a:r>
              </a:p>
            </p:txBody>
          </p:sp>
        </mc:Choice>
        <mc:Fallback xmlns="">
          <p:sp>
            <p:nvSpPr>
              <p:cNvPr id="41" name="Textfeld 40"/>
              <p:cNvSpPr txBox="1">
                <a:spLocks noRot="1" noChangeAspect="1" noMove="1" noResize="1" noEditPoints="1" noAdjustHandles="1" noChangeArrowheads="1" noChangeShapeType="1" noTextEdit="1"/>
              </p:cNvSpPr>
              <p:nvPr/>
            </p:nvSpPr>
            <p:spPr>
              <a:xfrm>
                <a:off x="5004049" y="3526984"/>
                <a:ext cx="3262902" cy="361061"/>
              </a:xfrm>
              <a:prstGeom prst="rect">
                <a:avLst/>
              </a:prstGeom>
              <a:blipFill rotWithShape="1">
                <a:blip r:embed="rId10"/>
                <a:stretch>
                  <a:fillRect l="-187" t="-5085" b="-15254"/>
                </a:stretch>
              </a:blipFill>
            </p:spPr>
            <p:txBody>
              <a:bodyPr/>
              <a:lstStyle/>
              <a:p>
                <a:r>
                  <a:rPr lang="de-DE">
                    <a:noFill/>
                  </a:rPr>
                  <a:t> </a:t>
                </a:r>
              </a:p>
            </p:txBody>
          </p:sp>
        </mc:Fallback>
      </mc:AlternateContent>
    </p:spTree>
    <p:extLst>
      <p:ext uri="{BB962C8B-B14F-4D97-AF65-F5344CB8AC3E}">
        <p14:creationId xmlns:p14="http://schemas.microsoft.com/office/powerpoint/2010/main" val="958395084"/>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556</a:t>
            </a:r>
            <a:endParaRPr lang="de-DE" sz="8000" b="1" dirty="0">
              <a:solidFill>
                <a:schemeClr val="tx1"/>
              </a:solidFill>
              <a:latin typeface="+mj-lt"/>
            </a:endParaRPr>
          </a:p>
        </p:txBody>
      </p:sp>
      <p:sp>
        <p:nvSpPr>
          <p:cNvPr id="16" name="Textfeld 15"/>
          <p:cNvSpPr txBox="1"/>
          <p:nvPr/>
        </p:nvSpPr>
        <p:spPr>
          <a:xfrm>
            <a:off x="468308" y="1124744"/>
            <a:ext cx="8207380" cy="1631216"/>
          </a:xfrm>
          <a:prstGeom prst="rect">
            <a:avLst/>
          </a:prstGeom>
          <a:noFill/>
        </p:spPr>
        <p:txBody>
          <a:bodyPr wrap="square" rtlCol="0">
            <a:spAutoFit/>
          </a:bodyPr>
          <a:lstStyle/>
          <a:p>
            <a:pPr algn="just"/>
            <a:r>
              <a:rPr lang="de-DE" sz="2000" dirty="0">
                <a:latin typeface="+mn-lt"/>
              </a:rPr>
              <a:t>Nun könnte man fragen, wie viele Tickets über die eigentliche Sitzplatzanzahl hinaus verkauft werden könnten, sodass höchstens mit einer Wahrscheinlich-</a:t>
            </a:r>
            <a:r>
              <a:rPr lang="de-DE" sz="2000" dirty="0" err="1">
                <a:latin typeface="+mn-lt"/>
              </a:rPr>
              <a:t>keit</a:t>
            </a:r>
            <a:r>
              <a:rPr lang="de-DE" sz="2000" dirty="0">
                <a:latin typeface="+mn-lt"/>
              </a:rPr>
              <a:t> von 10% die Plätze nicht ausreichen würden. Im Rahmen eines solchen Optimierungskalküls erscheint die Verwendung der ZGWS-Approximation eleganter und praktikabler.</a:t>
            </a:r>
          </a:p>
        </p:txBody>
      </p:sp>
      <p:sp>
        <p:nvSpPr>
          <p:cNvPr id="20" name="Textfeld 19"/>
          <p:cNvSpPr txBox="1"/>
          <p:nvPr/>
        </p:nvSpPr>
        <p:spPr>
          <a:xfrm>
            <a:off x="468312" y="2924944"/>
            <a:ext cx="8207375" cy="400110"/>
          </a:xfrm>
          <a:prstGeom prst="rect">
            <a:avLst/>
          </a:prstGeom>
          <a:noFill/>
        </p:spPr>
        <p:txBody>
          <a:bodyPr wrap="square" rtlCol="0">
            <a:spAutoFit/>
          </a:bodyPr>
          <a:lstStyle/>
          <a:p>
            <a:r>
              <a:rPr lang="de-DE" sz="2000" dirty="0">
                <a:latin typeface="+mn-lt"/>
              </a:rPr>
              <a:t>Für großes </a:t>
            </a:r>
            <a:r>
              <a:rPr lang="de-DE" sz="2000" i="1" dirty="0">
                <a:latin typeface="+mn-lt"/>
              </a:rPr>
              <a:t>n</a:t>
            </a:r>
            <a:r>
              <a:rPr lang="de-DE" sz="2000" dirty="0">
                <a:latin typeface="+mn-lt"/>
              </a:rPr>
              <a:t> (was hier angenommen werden kann) gilt:</a:t>
            </a:r>
          </a:p>
        </p:txBody>
      </p:sp>
      <mc:AlternateContent xmlns:mc="http://schemas.openxmlformats.org/markup-compatibility/2006" xmlns:a14="http://schemas.microsoft.com/office/drawing/2010/main">
        <mc:Choice Requires="a14">
          <p:sp>
            <p:nvSpPr>
              <p:cNvPr id="22" name="Textfeld 21"/>
              <p:cNvSpPr txBox="1"/>
              <p:nvPr/>
            </p:nvSpPr>
            <p:spPr>
              <a:xfrm>
                <a:off x="1144723" y="3425109"/>
                <a:ext cx="688366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cs typeface="Lucida Sans Unicode"/>
                              <a:sym typeface="Symbol"/>
                            </a:rPr>
                          </m:ctrlPr>
                        </m:sSubPr>
                        <m:e>
                          <m:r>
                            <a:rPr lang="de-DE" sz="2000" i="1">
                              <a:latin typeface="Cambria Math"/>
                              <a:cs typeface="Lucida Sans Unicode"/>
                              <a:sym typeface="Symbol"/>
                            </a:rPr>
                            <m:t>𝑆</m:t>
                          </m:r>
                        </m:e>
                        <m:sub>
                          <m:r>
                            <a:rPr lang="de-DE" sz="2000" b="0" i="1" smtClean="0">
                              <a:latin typeface="Cambria Math"/>
                              <a:cs typeface="Lucida Sans Unicode"/>
                              <a:sym typeface="Symbol"/>
                            </a:rPr>
                            <m:t>𝑛</m:t>
                          </m:r>
                        </m:sub>
                      </m:sSub>
                      <m:r>
                        <a:rPr lang="de-DE" sz="2000" b="0" i="1" smtClean="0">
                          <a:latin typeface="Cambria Math"/>
                          <a:cs typeface="Lucida Sans Unicode"/>
                          <a:sym typeface="Symbol"/>
                        </a:rPr>
                        <m:t>   ~   </m:t>
                      </m:r>
                      <m:r>
                        <a:rPr lang="de-DE" sz="2000" b="0" i="1" smtClean="0">
                          <a:latin typeface="Cambria Math"/>
                          <a:cs typeface="Lucida Sans Unicode"/>
                          <a:sym typeface="Symbol"/>
                        </a:rPr>
                        <m:t>𝑁</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𝑛</m:t>
                          </m:r>
                          <m:r>
                            <a:rPr lang="de-DE" sz="2000" b="0" i="1" smtClean="0">
                              <a:latin typeface="Cambria Math"/>
                              <a:ea typeface="Cambria Math"/>
                              <a:cs typeface="Lucida Sans Unicode"/>
                              <a:sym typeface="Symbol"/>
                            </a:rPr>
                            <m:t>×0.9</m:t>
                          </m:r>
                          <m:r>
                            <a:rPr lang="de-DE" sz="2000" b="0" i="1" smtClean="0">
                              <a:latin typeface="Cambria Math"/>
                              <a:cs typeface="Lucida Sans Unicode"/>
                              <a:sym typeface="Symbol"/>
                            </a:rPr>
                            <m:t>, </m:t>
                          </m:r>
                          <m:r>
                            <a:rPr lang="de-DE" sz="2000" b="0" i="1" smtClean="0">
                              <a:latin typeface="Cambria Math"/>
                              <a:cs typeface="Lucida Sans Unicode"/>
                              <a:sym typeface="Symbol"/>
                            </a:rPr>
                            <m:t>𝑛</m:t>
                          </m:r>
                          <m:r>
                            <a:rPr lang="de-DE" sz="2000" b="0" i="1" smtClean="0">
                              <a:latin typeface="Cambria Math"/>
                              <a:ea typeface="Cambria Math"/>
                              <a:cs typeface="Lucida Sans Unicode"/>
                              <a:sym typeface="Symbol"/>
                            </a:rPr>
                            <m:t>×0.9×0.1</m:t>
                          </m:r>
                        </m:e>
                      </m:d>
                      <m:r>
                        <a:rPr lang="de-DE" sz="2000" b="0" i="1" smtClean="0">
                          <a:latin typeface="Cambria Math"/>
                          <a:cs typeface="Lucida Sans Unicode"/>
                          <a:sym typeface="Symbol"/>
                        </a:rPr>
                        <m:t>=</m:t>
                      </m:r>
                      <m:r>
                        <a:rPr lang="de-DE" sz="2000" b="0" i="1" smtClean="0">
                          <a:latin typeface="Cambria Math"/>
                          <a:cs typeface="Lucida Sans Unicode"/>
                          <a:sym typeface="Symbol"/>
                        </a:rPr>
                        <m:t>𝑁</m:t>
                      </m:r>
                      <m:d>
                        <m:dPr>
                          <m:ctrlPr>
                            <a:rPr lang="de-DE" sz="2000" b="0" i="1" smtClean="0">
                              <a:latin typeface="Cambria Math" panose="02040503050406030204" pitchFamily="18" charset="0"/>
                              <a:cs typeface="Lucida Sans Unicode"/>
                              <a:sym typeface="Symbol"/>
                            </a:rPr>
                          </m:ctrlPr>
                        </m:dPr>
                        <m:e>
                          <m:r>
                            <a:rPr lang="de-DE" sz="2000" b="0" i="1" smtClean="0">
                              <a:latin typeface="Cambria Math"/>
                              <a:cs typeface="Lucida Sans Unicode"/>
                              <a:sym typeface="Symbol"/>
                            </a:rPr>
                            <m:t>0.9</m:t>
                          </m:r>
                          <m:r>
                            <a:rPr lang="de-DE" sz="2000" b="0" i="1" smtClean="0">
                              <a:latin typeface="Cambria Math"/>
                              <a:cs typeface="Lucida Sans Unicode"/>
                              <a:sym typeface="Symbol"/>
                            </a:rPr>
                            <m:t>𝑛</m:t>
                          </m:r>
                          <m:r>
                            <a:rPr lang="de-DE" sz="2000" b="0" i="1" smtClean="0">
                              <a:latin typeface="Cambria Math"/>
                              <a:cs typeface="Lucida Sans Unicode"/>
                              <a:sym typeface="Symbol"/>
                            </a:rPr>
                            <m:t>,0.09</m:t>
                          </m:r>
                          <m:r>
                            <a:rPr lang="de-DE" sz="2000" b="0" i="1" smtClean="0">
                              <a:latin typeface="Cambria Math"/>
                              <a:cs typeface="Lucida Sans Unicode"/>
                              <a:sym typeface="Symbol"/>
                            </a:rPr>
                            <m:t>𝑛</m:t>
                          </m:r>
                        </m:e>
                      </m:d>
                    </m:oMath>
                  </m:oMathPara>
                </a14:m>
                <a:endParaRPr lang="de-DE" sz="2000" b="0" i="1" dirty="0">
                  <a:latin typeface="Cambria Math"/>
                  <a:cs typeface="Lucida Sans Unicode"/>
                  <a:sym typeface="Symbo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144723" y="3425109"/>
                <a:ext cx="6883661" cy="400110"/>
              </a:xfrm>
              <a:prstGeom prst="rect">
                <a:avLst/>
              </a:prstGeom>
              <a:blipFill rotWithShape="1">
                <a:blip r:embed="rId3"/>
                <a:stretch>
                  <a:fillRect/>
                </a:stretch>
              </a:blipFill>
            </p:spPr>
            <p:txBody>
              <a:bodyPr/>
              <a:lstStyle/>
              <a:p>
                <a:r>
                  <a:rPr lang="de-DE">
                    <a:noFill/>
                  </a:rPr>
                  <a:t> </a:t>
                </a:r>
              </a:p>
            </p:txBody>
          </p:sp>
        </mc:Fallback>
      </mc:AlternateContent>
      <p:sp>
        <p:nvSpPr>
          <p:cNvPr id="23" name="Textfeld 22"/>
          <p:cNvSpPr txBox="1"/>
          <p:nvPr/>
        </p:nvSpPr>
        <p:spPr>
          <a:xfrm>
            <a:off x="1476862" y="3301254"/>
            <a:ext cx="648072" cy="247710"/>
          </a:xfrm>
          <a:prstGeom prst="rect">
            <a:avLst/>
          </a:prstGeom>
          <a:noFill/>
        </p:spPr>
        <p:txBody>
          <a:bodyPr wrap="square" rtlCol="0">
            <a:spAutoFit/>
          </a:bodyPr>
          <a:lstStyle/>
          <a:p>
            <a:r>
              <a:rPr lang="de-DE" sz="1000" i="1" dirty="0" err="1">
                <a:latin typeface="+mn-lt"/>
              </a:rPr>
              <a:t>approx</a:t>
            </a:r>
            <a:r>
              <a:rPr lang="de-DE" sz="1000" i="1" dirty="0">
                <a:latin typeface="+mn-lt"/>
              </a:rPr>
              <a:t>.</a:t>
            </a:r>
          </a:p>
        </p:txBody>
      </p:sp>
      <p:sp>
        <p:nvSpPr>
          <p:cNvPr id="24" name="Textfeld 23"/>
          <p:cNvSpPr txBox="1"/>
          <p:nvPr/>
        </p:nvSpPr>
        <p:spPr>
          <a:xfrm>
            <a:off x="468308" y="3856126"/>
            <a:ext cx="6119915" cy="400110"/>
          </a:xfrm>
          <a:prstGeom prst="rect">
            <a:avLst/>
          </a:prstGeom>
          <a:noFill/>
        </p:spPr>
        <p:txBody>
          <a:bodyPr wrap="square" rtlCol="0">
            <a:spAutoFit/>
          </a:bodyPr>
          <a:lstStyle/>
          <a:p>
            <a:r>
              <a:rPr lang="de-DE" sz="2000" dirty="0">
                <a:latin typeface="+mn-lt"/>
              </a:rPr>
              <a:t>Daraus erhält man dann folgenden Kalkül:</a:t>
            </a:r>
          </a:p>
        </p:txBody>
      </p:sp>
      <mc:AlternateContent xmlns:mc="http://schemas.openxmlformats.org/markup-compatibility/2006" xmlns:a14="http://schemas.microsoft.com/office/drawing/2010/main">
        <mc:Choice Requires="a14">
          <p:sp>
            <p:nvSpPr>
              <p:cNvPr id="25" name="Textfeld 24"/>
              <p:cNvSpPr txBox="1"/>
              <p:nvPr/>
            </p:nvSpPr>
            <p:spPr>
              <a:xfrm>
                <a:off x="1144723" y="4268675"/>
                <a:ext cx="6726585" cy="7838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𝑛</m:t>
                              </m:r>
                            </m:sub>
                          </m:sSub>
                          <m:r>
                            <a:rPr lang="de-DE" sz="2000" i="1">
                              <a:latin typeface="Cambria Math"/>
                              <a:ea typeface="Cambria Math"/>
                              <a:cs typeface="Lucida Sans Unicode"/>
                              <a:sym typeface="Symbol"/>
                            </a:rPr>
                            <m:t>≤</m:t>
                          </m:r>
                          <m:r>
                            <a:rPr lang="de-DE" sz="2000" b="0" i="1" smtClean="0">
                              <a:latin typeface="Cambria Math"/>
                              <a:ea typeface="Cambria Math"/>
                              <a:cs typeface="Lucida Sans Unicode"/>
                              <a:sym typeface="Symbol"/>
                            </a:rPr>
                            <m:t>200</m:t>
                          </m:r>
                        </m:e>
                      </m:d>
                      <m:r>
                        <a:rPr lang="de-DE" sz="2000" b="0" i="1" smtClean="0">
                          <a:latin typeface="Cambria Math"/>
                          <a:cs typeface="Lucida Sans Unicode"/>
                          <a:sym typeface="Symbol"/>
                        </a:rPr>
                        <m:t>=</m:t>
                      </m:r>
                      <m:r>
                        <a:rPr lang="de-DE" sz="2000" b="0" i="1" smtClean="0">
                          <a:latin typeface="Cambria Math"/>
                          <a:cs typeface="Lucida Sans Unicode"/>
                          <a:sym typeface="Symbol"/>
                        </a:rPr>
                        <m:t>𝑃</m:t>
                      </m:r>
                      <m:d>
                        <m:dPr>
                          <m:ctrlPr>
                            <a:rPr lang="de-DE" sz="2000" b="0" i="1" smtClean="0">
                              <a:latin typeface="Cambria Math" panose="02040503050406030204" pitchFamily="18" charset="0"/>
                              <a:cs typeface="Lucida Sans Unicode"/>
                              <a:sym typeface="Symbol"/>
                            </a:rPr>
                          </m:ctrlPr>
                        </m:dPr>
                        <m:e>
                          <m:f>
                            <m:fPr>
                              <m:ctrlPr>
                                <a:rPr lang="de-DE" sz="2000" b="0" i="1" smtClean="0">
                                  <a:latin typeface="Cambria Math" panose="02040503050406030204" pitchFamily="18" charset="0"/>
                                  <a:cs typeface="Lucida Sans Unicode"/>
                                  <a:sym typeface="Symbol"/>
                                </a:rPr>
                              </m:ctrlPr>
                            </m:fPr>
                            <m:num>
                              <m:sSub>
                                <m:sSubPr>
                                  <m:ctrlPr>
                                    <a:rPr lang="de-DE" sz="2000" b="0" i="1" smtClean="0">
                                      <a:latin typeface="Cambria Math" panose="02040503050406030204" pitchFamily="18" charset="0"/>
                                      <a:cs typeface="Lucida Sans Unicode"/>
                                      <a:sym typeface="Symbol"/>
                                    </a:rPr>
                                  </m:ctrlPr>
                                </m:sSubPr>
                                <m:e>
                                  <m:r>
                                    <a:rPr lang="de-DE" sz="2000" b="0" i="1" smtClean="0">
                                      <a:latin typeface="Cambria Math"/>
                                      <a:cs typeface="Lucida Sans Unicode"/>
                                      <a:sym typeface="Symbol"/>
                                    </a:rPr>
                                    <m:t>𝑆</m:t>
                                  </m:r>
                                </m:e>
                                <m:sub>
                                  <m:r>
                                    <a:rPr lang="de-DE" sz="2000" b="0" i="1" smtClean="0">
                                      <a:latin typeface="Cambria Math"/>
                                      <a:cs typeface="Lucida Sans Unicode"/>
                                      <a:sym typeface="Symbol"/>
                                    </a:rPr>
                                    <m:t>𝑛</m:t>
                                  </m:r>
                                </m:sub>
                              </m:sSub>
                              <m:r>
                                <a:rPr lang="de-DE" sz="2000" b="0" i="1" smtClean="0">
                                  <a:latin typeface="Cambria Math"/>
                                  <a:cs typeface="Lucida Sans Unicode"/>
                                  <a:sym typeface="Symbol"/>
                                </a:rPr>
                                <m:t>−0.9</m:t>
                              </m:r>
                              <m:r>
                                <a:rPr lang="de-DE" sz="2000" b="0" i="1" smtClean="0">
                                  <a:latin typeface="Cambria Math"/>
                                  <a:cs typeface="Lucida Sans Unicode"/>
                                  <a:sym typeface="Symbol"/>
                                </a:rPr>
                                <m:t>𝑛</m:t>
                              </m:r>
                            </m:num>
                            <m:den>
                              <m:rad>
                                <m:radPr>
                                  <m:degHide m:val="on"/>
                                  <m:ctrlPr>
                                    <a:rPr lang="de-DE" sz="2000" b="0" i="1" smtClean="0">
                                      <a:latin typeface="Cambria Math" panose="02040503050406030204" pitchFamily="18" charset="0"/>
                                      <a:cs typeface="Lucida Sans Unicode"/>
                                      <a:sym typeface="Symbol"/>
                                    </a:rPr>
                                  </m:ctrlPr>
                                </m:radPr>
                                <m:deg/>
                                <m:e>
                                  <m:r>
                                    <a:rPr lang="de-DE" sz="2000" b="0" i="1" smtClean="0">
                                      <a:latin typeface="Cambria Math"/>
                                      <a:cs typeface="Lucida Sans Unicode"/>
                                      <a:sym typeface="Symbol"/>
                                    </a:rPr>
                                    <m:t>0.09</m:t>
                                  </m:r>
                                  <m:r>
                                    <a:rPr lang="de-DE" sz="2000" b="0" i="1" smtClean="0">
                                      <a:latin typeface="Cambria Math"/>
                                      <a:cs typeface="Lucida Sans Unicode"/>
                                      <a:sym typeface="Symbol"/>
                                    </a:rPr>
                                    <m:t>𝑛</m:t>
                                  </m:r>
                                </m:e>
                              </m:rad>
                            </m:den>
                          </m:f>
                          <m:r>
                            <a:rPr lang="de-DE" sz="2000" b="0" i="1" smtClean="0">
                              <a:latin typeface="Cambria Math"/>
                              <a:ea typeface="Cambria Math"/>
                              <a:cs typeface="Lucida Sans Unicode"/>
                              <a:sym typeface="Symbol"/>
                            </a:rPr>
                            <m:t>≤</m:t>
                          </m:r>
                          <m:f>
                            <m:fPr>
                              <m:ctrlPr>
                                <a:rPr lang="de-DE" sz="2000" b="0" i="1" smtClean="0">
                                  <a:latin typeface="Cambria Math" panose="02040503050406030204" pitchFamily="18" charset="0"/>
                                  <a:ea typeface="Cambria Math"/>
                                  <a:cs typeface="Lucida Sans Unicode"/>
                                  <a:sym typeface="Symbol"/>
                                </a:rPr>
                              </m:ctrlPr>
                            </m:fPr>
                            <m:num>
                              <m:r>
                                <a:rPr lang="de-DE" sz="2000" b="0" i="1" smtClean="0">
                                  <a:latin typeface="Cambria Math"/>
                                  <a:ea typeface="Cambria Math"/>
                                  <a:cs typeface="Lucida Sans Unicode"/>
                                  <a:sym typeface="Symbol"/>
                                </a:rPr>
                                <m:t>200−0.9</m:t>
                              </m:r>
                              <m:r>
                                <a:rPr lang="de-DE" sz="2000" b="0" i="1" smtClean="0">
                                  <a:latin typeface="Cambria Math"/>
                                  <a:ea typeface="Cambria Math"/>
                                  <a:cs typeface="Lucida Sans Unicode"/>
                                  <a:sym typeface="Symbol"/>
                                </a:rPr>
                                <m:t>𝑛</m:t>
                              </m:r>
                            </m:num>
                            <m:den>
                              <m:rad>
                                <m:radPr>
                                  <m:degHide m:val="on"/>
                                  <m:ctrlPr>
                                    <a:rPr lang="de-DE" sz="2000" b="0" i="1" smtClean="0">
                                      <a:latin typeface="Cambria Math" panose="02040503050406030204" pitchFamily="18" charset="0"/>
                                      <a:ea typeface="Cambria Math"/>
                                      <a:cs typeface="Lucida Sans Unicode"/>
                                      <a:sym typeface="Symbol"/>
                                    </a:rPr>
                                  </m:ctrlPr>
                                </m:radPr>
                                <m:deg/>
                                <m:e>
                                  <m:r>
                                    <a:rPr lang="de-DE" sz="2000" b="0" i="1" smtClean="0">
                                      <a:latin typeface="Cambria Math"/>
                                      <a:ea typeface="Cambria Math"/>
                                      <a:cs typeface="Lucida Sans Unicode"/>
                                      <a:sym typeface="Symbol"/>
                                    </a:rPr>
                                    <m:t>0.09</m:t>
                                  </m:r>
                                  <m:r>
                                    <a:rPr lang="de-DE" sz="2000" b="0" i="1" smtClean="0">
                                      <a:latin typeface="Cambria Math"/>
                                      <a:ea typeface="Cambria Math"/>
                                      <a:cs typeface="Lucida Sans Unicode"/>
                                      <a:sym typeface="Symbol"/>
                                    </a:rPr>
                                    <m:t>𝑛</m:t>
                                  </m:r>
                                </m:e>
                              </m:rad>
                            </m:den>
                          </m:f>
                        </m:e>
                      </m:d>
                    </m:oMath>
                  </m:oMathPara>
                </a14:m>
                <a:endParaRPr lang="de-DE" sz="2000" b="0" dirty="0">
                  <a:latin typeface="+mn-lt"/>
                  <a:cs typeface="Lucida Sans Unicode"/>
                  <a:sym typeface="Symbo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144723" y="4268675"/>
                <a:ext cx="6726585" cy="78386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2635695" y="5043990"/>
                <a:ext cx="3232449" cy="7838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cs typeface="Lucida Sans Unicode"/>
                          <a:sym typeface="Symbol"/>
                        </a:rPr>
                        <m:t>≈</m:t>
                      </m:r>
                      <m:r>
                        <m:rPr>
                          <m:sty m:val="p"/>
                        </m:rPr>
                        <a:rPr lang="el-GR" sz="2000" b="0" i="1" smtClean="0">
                          <a:latin typeface="Cambria Math"/>
                          <a:ea typeface="Cambria Math"/>
                          <a:cs typeface="Lucida Sans Unicode"/>
                          <a:sym typeface="Symbol"/>
                        </a:rPr>
                        <m:t>Φ</m:t>
                      </m:r>
                      <m:d>
                        <m:dPr>
                          <m:ctrlPr>
                            <a:rPr lang="de-DE" sz="2000" b="0" i="1" smtClean="0">
                              <a:latin typeface="Cambria Math" panose="02040503050406030204" pitchFamily="18" charset="0"/>
                              <a:cs typeface="Lucida Sans Unicode"/>
                              <a:sym typeface="Symbol"/>
                            </a:rPr>
                          </m:ctrlPr>
                        </m:dPr>
                        <m:e>
                          <m:f>
                            <m:fPr>
                              <m:ctrlPr>
                                <a:rPr lang="de-DE" sz="2000" b="0" i="1" smtClean="0">
                                  <a:latin typeface="Cambria Math" panose="02040503050406030204" pitchFamily="18" charset="0"/>
                                  <a:ea typeface="Cambria Math"/>
                                  <a:cs typeface="Lucida Sans Unicode"/>
                                  <a:sym typeface="Symbol"/>
                                </a:rPr>
                              </m:ctrlPr>
                            </m:fPr>
                            <m:num>
                              <m:r>
                                <a:rPr lang="de-DE" sz="2000" b="0" i="1" smtClean="0">
                                  <a:latin typeface="Cambria Math"/>
                                  <a:ea typeface="Cambria Math"/>
                                  <a:cs typeface="Lucida Sans Unicode"/>
                                  <a:sym typeface="Symbol"/>
                                </a:rPr>
                                <m:t>200−0.9</m:t>
                              </m:r>
                              <m:r>
                                <a:rPr lang="de-DE" sz="2000" b="0" i="1" smtClean="0">
                                  <a:latin typeface="Cambria Math"/>
                                  <a:ea typeface="Cambria Math"/>
                                  <a:cs typeface="Lucida Sans Unicode"/>
                                  <a:sym typeface="Symbol"/>
                                </a:rPr>
                                <m:t>𝑛</m:t>
                              </m:r>
                            </m:num>
                            <m:den>
                              <m:rad>
                                <m:radPr>
                                  <m:degHide m:val="on"/>
                                  <m:ctrlPr>
                                    <a:rPr lang="de-DE" sz="2000" b="0" i="1" smtClean="0">
                                      <a:latin typeface="Cambria Math" panose="02040503050406030204" pitchFamily="18" charset="0"/>
                                      <a:ea typeface="Cambria Math"/>
                                      <a:cs typeface="Lucida Sans Unicode"/>
                                      <a:sym typeface="Symbol"/>
                                    </a:rPr>
                                  </m:ctrlPr>
                                </m:radPr>
                                <m:deg/>
                                <m:e>
                                  <m:r>
                                    <a:rPr lang="de-DE" sz="2000" b="0" i="1" smtClean="0">
                                      <a:latin typeface="Cambria Math"/>
                                      <a:ea typeface="Cambria Math"/>
                                      <a:cs typeface="Lucida Sans Unicode"/>
                                      <a:sym typeface="Symbol"/>
                                    </a:rPr>
                                    <m:t>0.09</m:t>
                                  </m:r>
                                  <m:r>
                                    <a:rPr lang="de-DE" sz="2000" b="0" i="1" smtClean="0">
                                      <a:latin typeface="Cambria Math"/>
                                      <a:ea typeface="Cambria Math"/>
                                      <a:cs typeface="Lucida Sans Unicode"/>
                                      <a:sym typeface="Symbol"/>
                                    </a:rPr>
                                    <m:t>𝑛</m:t>
                                  </m:r>
                                </m:e>
                              </m:rad>
                            </m:den>
                          </m:f>
                        </m:e>
                      </m:d>
                      <m:r>
                        <a:rPr lang="de-DE" sz="2000" b="0" i="1" smtClean="0">
                          <a:latin typeface="Cambria Math"/>
                          <a:ea typeface="Cambria Math"/>
                          <a:cs typeface="Lucida Sans Unicode"/>
                          <a:sym typeface="Symbol"/>
                        </a:rPr>
                        <m:t>≥0.9</m:t>
                      </m:r>
                    </m:oMath>
                  </m:oMathPara>
                </a14:m>
                <a:endParaRPr lang="de-DE" sz="2000" b="0" dirty="0">
                  <a:latin typeface="+mn-lt"/>
                  <a:cs typeface="Lucida Sans Unicode"/>
                  <a:sym typeface="Symbo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2635695" y="5043990"/>
                <a:ext cx="3232449" cy="783869"/>
              </a:xfrm>
              <a:prstGeom prst="rect">
                <a:avLst/>
              </a:prstGeom>
              <a:blipFill rotWithShape="1">
                <a:blip r:embed="rId5"/>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403181627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3.3 Empirische Verteilungsfunktion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53</a:t>
            </a:r>
            <a:endParaRPr lang="de-DE" sz="8000" b="1" dirty="0">
              <a:solidFill>
                <a:schemeClr val="tx1"/>
              </a:solidFill>
              <a:latin typeface="+mj-lt"/>
            </a:endParaRPr>
          </a:p>
        </p:txBody>
      </p:sp>
      <p:sp>
        <p:nvSpPr>
          <p:cNvPr id="8" name="Textfeld 9"/>
          <p:cNvSpPr txBox="1">
            <a:spLocks noChangeArrowheads="1"/>
          </p:cNvSpPr>
          <p:nvPr/>
        </p:nvSpPr>
        <p:spPr bwMode="auto">
          <a:xfrm>
            <a:off x="468313" y="1124744"/>
            <a:ext cx="44637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Empirische Verteilungsfunktion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7543" y="1628800"/>
            <a:ext cx="8424167" cy="400110"/>
          </a:xfrm>
          <a:prstGeom prst="rect">
            <a:avLst/>
          </a:prstGeom>
          <a:noFill/>
        </p:spPr>
        <p:txBody>
          <a:bodyPr wrap="square" rtlCol="0">
            <a:spAutoFit/>
          </a:bodyPr>
          <a:lstStyle/>
          <a:p>
            <a:r>
              <a:rPr lang="de-DE" sz="2000" dirty="0">
                <a:latin typeface="+mn-lt"/>
              </a:rPr>
              <a:t>&gt; Kumulatives Aufsummieren der Häufigkeitsfunktion</a:t>
            </a:r>
          </a:p>
        </p:txBody>
      </p:sp>
      <p:sp>
        <p:nvSpPr>
          <p:cNvPr id="11" name="Textfeld 10"/>
          <p:cNvSpPr txBox="1"/>
          <p:nvPr/>
        </p:nvSpPr>
        <p:spPr>
          <a:xfrm>
            <a:off x="467542" y="2041178"/>
            <a:ext cx="8424167" cy="707886"/>
          </a:xfrm>
          <a:prstGeom prst="rect">
            <a:avLst/>
          </a:prstGeom>
          <a:noFill/>
        </p:spPr>
        <p:txBody>
          <a:bodyPr wrap="square" rtlCol="0">
            <a:spAutoFit/>
          </a:bodyPr>
          <a:lstStyle/>
          <a:p>
            <a:r>
              <a:rPr lang="de-DE" sz="2000" dirty="0">
                <a:latin typeface="+mn-lt"/>
              </a:rPr>
              <a:t>&gt; Gibt für jeden beliebigen Wert </a:t>
            </a:r>
            <a:r>
              <a:rPr lang="de-DE" sz="2000" i="1" dirty="0">
                <a:latin typeface="+mn-lt"/>
              </a:rPr>
              <a:t>x</a:t>
            </a:r>
            <a:r>
              <a:rPr lang="de-DE" sz="2000" dirty="0">
                <a:latin typeface="+mn-lt"/>
              </a:rPr>
              <a:t> an, wie groß der relative Anteil</a:t>
            </a:r>
          </a:p>
          <a:p>
            <a:r>
              <a:rPr lang="de-DE" sz="2000" dirty="0">
                <a:latin typeface="+mn-lt"/>
              </a:rPr>
              <a:t>   der Werte ist, die kleiner oder gleich </a:t>
            </a:r>
            <a:r>
              <a:rPr lang="de-DE" sz="2000" i="1" dirty="0">
                <a:latin typeface="+mn-lt"/>
              </a:rPr>
              <a:t>x</a:t>
            </a:r>
            <a:r>
              <a:rPr lang="de-DE" sz="2000" dirty="0">
                <a:latin typeface="+mn-lt"/>
              </a:rPr>
              <a:t> sind</a:t>
            </a:r>
          </a:p>
        </p:txBody>
      </p:sp>
      <p:pic>
        <p:nvPicPr>
          <p:cNvPr id="3" name="Grafik 2"/>
          <p:cNvPicPr>
            <a:picLocks noChangeAspect="1"/>
          </p:cNvPicPr>
          <p:nvPr/>
        </p:nvPicPr>
        <p:blipFill>
          <a:blip r:embed="rId3"/>
          <a:stretch>
            <a:fillRect/>
          </a:stretch>
        </p:blipFill>
        <p:spPr>
          <a:xfrm>
            <a:off x="467542" y="3265388"/>
            <a:ext cx="6181725" cy="2886075"/>
          </a:xfrm>
          <a:prstGeom prst="rect">
            <a:avLst/>
          </a:prstGeom>
        </p:spPr>
      </p:pic>
    </p:spTree>
    <p:extLst>
      <p:ext uri="{BB962C8B-B14F-4D97-AF65-F5344CB8AC3E}">
        <p14:creationId xmlns:p14="http://schemas.microsoft.com/office/powerpoint/2010/main" val="1569406762"/>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557</a:t>
            </a:r>
            <a:endParaRPr lang="de-DE" sz="8000" b="1" dirty="0">
              <a:solidFill>
                <a:schemeClr val="tx1"/>
              </a:solidFill>
              <a:latin typeface="+mj-lt"/>
            </a:endParaRPr>
          </a:p>
        </p:txBody>
      </p:sp>
      <p:sp>
        <p:nvSpPr>
          <p:cNvPr id="29" name="Textfeld 28"/>
          <p:cNvSpPr txBox="1"/>
          <p:nvPr/>
        </p:nvSpPr>
        <p:spPr>
          <a:xfrm>
            <a:off x="468313" y="1124744"/>
            <a:ext cx="6119915" cy="400110"/>
          </a:xfrm>
          <a:prstGeom prst="rect">
            <a:avLst/>
          </a:prstGeom>
          <a:noFill/>
        </p:spPr>
        <p:txBody>
          <a:bodyPr wrap="square" rtlCol="0">
            <a:spAutoFit/>
          </a:bodyPr>
          <a:lstStyle/>
          <a:p>
            <a:r>
              <a:rPr lang="de-DE" sz="2000" dirty="0">
                <a:latin typeface="+mn-lt"/>
              </a:rPr>
              <a:t>Die letzte Ungleichung impliziert:</a:t>
            </a:r>
          </a:p>
        </p:txBody>
      </p:sp>
      <mc:AlternateContent xmlns:mc="http://schemas.openxmlformats.org/markup-compatibility/2006" xmlns:a14="http://schemas.microsoft.com/office/drawing/2010/main">
        <mc:Choice Requires="a14">
          <p:sp>
            <p:nvSpPr>
              <p:cNvPr id="30" name="Textfeld 29"/>
              <p:cNvSpPr txBox="1"/>
              <p:nvPr/>
            </p:nvSpPr>
            <p:spPr>
              <a:xfrm>
                <a:off x="1259632" y="1524854"/>
                <a:ext cx="3232449" cy="72808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latin typeface="Cambria Math" panose="02040503050406030204" pitchFamily="18" charset="0"/>
                              <a:ea typeface="Cambria Math"/>
                              <a:cs typeface="Lucida Sans Unicode"/>
                              <a:sym typeface="Symbol"/>
                            </a:rPr>
                          </m:ctrlPr>
                        </m:fPr>
                        <m:num>
                          <m:r>
                            <a:rPr lang="de-DE" sz="2000" i="1">
                              <a:latin typeface="Cambria Math"/>
                              <a:ea typeface="Cambria Math"/>
                              <a:cs typeface="Lucida Sans Unicode"/>
                              <a:sym typeface="Symbol"/>
                            </a:rPr>
                            <m:t>200−0.9</m:t>
                          </m:r>
                          <m:r>
                            <a:rPr lang="de-DE" sz="2000" i="1">
                              <a:latin typeface="Cambria Math"/>
                              <a:ea typeface="Cambria Math"/>
                              <a:cs typeface="Lucida Sans Unicode"/>
                              <a:sym typeface="Symbol"/>
                            </a:rPr>
                            <m:t>𝑛</m:t>
                          </m:r>
                        </m:num>
                        <m:den>
                          <m:rad>
                            <m:radPr>
                              <m:degHide m:val="on"/>
                              <m:ctrlPr>
                                <a:rPr lang="de-DE" sz="2000" i="1">
                                  <a:latin typeface="Cambria Math" panose="02040503050406030204" pitchFamily="18" charset="0"/>
                                  <a:ea typeface="Cambria Math"/>
                                  <a:cs typeface="Lucida Sans Unicode"/>
                                  <a:sym typeface="Symbol"/>
                                </a:rPr>
                              </m:ctrlPr>
                            </m:radPr>
                            <m:deg/>
                            <m:e>
                              <m:r>
                                <a:rPr lang="de-DE" sz="2000" i="1">
                                  <a:latin typeface="Cambria Math"/>
                                  <a:ea typeface="Cambria Math"/>
                                  <a:cs typeface="Lucida Sans Unicode"/>
                                  <a:sym typeface="Symbol"/>
                                </a:rPr>
                                <m:t>0.09</m:t>
                              </m:r>
                              <m:r>
                                <a:rPr lang="de-DE" sz="2000" i="1">
                                  <a:latin typeface="Cambria Math"/>
                                  <a:ea typeface="Cambria Math"/>
                                  <a:cs typeface="Lucida Sans Unicode"/>
                                  <a:sym typeface="Symbol"/>
                                </a:rPr>
                                <m:t>𝑛</m:t>
                              </m:r>
                            </m:e>
                          </m:rad>
                        </m:den>
                      </m:f>
                      <m:r>
                        <a:rPr lang="de-DE" sz="2000" b="0" i="1" smtClean="0">
                          <a:latin typeface="Cambria Math"/>
                          <a:ea typeface="Cambria Math"/>
                          <a:cs typeface="Lucida Sans Unicode"/>
                          <a:sym typeface="Symbol"/>
                        </a:rPr>
                        <m:t>≥</m:t>
                      </m:r>
                      <m:sSub>
                        <m:sSubPr>
                          <m:ctrlPr>
                            <a:rPr lang="de-DE" sz="2000" b="0" i="1" smtClean="0">
                              <a:latin typeface="Cambria Math" panose="02040503050406030204" pitchFamily="18" charset="0"/>
                              <a:ea typeface="Cambria Math"/>
                              <a:cs typeface="Lucida Sans Unicode"/>
                              <a:sym typeface="Symbol"/>
                            </a:rPr>
                          </m:ctrlPr>
                        </m:sSubPr>
                        <m:e>
                          <m:r>
                            <a:rPr lang="de-DE" sz="2000" b="0" i="1" smtClean="0">
                              <a:latin typeface="Cambria Math"/>
                              <a:ea typeface="Cambria Math"/>
                              <a:cs typeface="Lucida Sans Unicode"/>
                              <a:sym typeface="Symbol"/>
                            </a:rPr>
                            <m:t>𝑧</m:t>
                          </m:r>
                        </m:e>
                        <m:sub>
                          <m:r>
                            <a:rPr lang="de-DE" sz="2000" b="0" i="1" smtClean="0">
                              <a:latin typeface="Cambria Math"/>
                              <a:ea typeface="Cambria Math"/>
                              <a:cs typeface="Lucida Sans Unicode"/>
                              <a:sym typeface="Symbol"/>
                            </a:rPr>
                            <m:t>0.9</m:t>
                          </m:r>
                        </m:sub>
                      </m:sSub>
                      <m:r>
                        <a:rPr lang="de-DE" sz="2000" b="0" i="1" smtClean="0">
                          <a:latin typeface="Cambria Math"/>
                          <a:ea typeface="Cambria Math"/>
                          <a:cs typeface="Lucida Sans Unicode"/>
                          <a:sym typeface="Symbol"/>
                        </a:rPr>
                        <m:t>≈1.28</m:t>
                      </m:r>
                    </m:oMath>
                  </m:oMathPara>
                </a14:m>
                <a:endParaRPr lang="de-DE" sz="2000" b="0" dirty="0">
                  <a:latin typeface="+mn-lt"/>
                  <a:cs typeface="Lucida Sans Unicode"/>
                  <a:sym typeface="Symbo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259632" y="1524854"/>
                <a:ext cx="3232449" cy="728084"/>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611560" y="2252938"/>
                <a:ext cx="489654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cs typeface="Lucida Sans Unicode"/>
                          <a:sym typeface="Symbol"/>
                        </a:rPr>
                        <m:t>⟺</m:t>
                      </m:r>
                      <m:r>
                        <a:rPr lang="de-DE" sz="2000" b="0" i="1" smtClean="0">
                          <a:latin typeface="Cambria Math"/>
                          <a:ea typeface="Cambria Math"/>
                          <a:cs typeface="Lucida Sans Unicode"/>
                          <a:sym typeface="Symbol"/>
                        </a:rPr>
                        <m:t>   </m:t>
                      </m:r>
                      <m:sSup>
                        <m:sSupPr>
                          <m:ctrlPr>
                            <a:rPr lang="de-DE" sz="2000" b="0" i="1" smtClean="0">
                              <a:latin typeface="Cambria Math" panose="02040503050406030204" pitchFamily="18" charset="0"/>
                              <a:ea typeface="Cambria Math"/>
                              <a:cs typeface="Lucida Sans Unicode"/>
                              <a:sym typeface="Symbol"/>
                            </a:rPr>
                          </m:ctrlPr>
                        </m:sSupPr>
                        <m:e>
                          <m:r>
                            <a:rPr lang="de-DE" sz="2000" b="0" i="1" smtClean="0">
                              <a:latin typeface="Cambria Math"/>
                              <a:ea typeface="Cambria Math"/>
                              <a:cs typeface="Lucida Sans Unicode"/>
                              <a:sym typeface="Symbol"/>
                            </a:rPr>
                            <m:t>𝑛</m:t>
                          </m:r>
                        </m:e>
                        <m:sup>
                          <m:r>
                            <a:rPr lang="de-DE" sz="2000" b="0" i="1" smtClean="0">
                              <a:latin typeface="Cambria Math"/>
                              <a:ea typeface="Cambria Math"/>
                              <a:cs typeface="Lucida Sans Unicode"/>
                              <a:sym typeface="Symbol"/>
                            </a:rPr>
                            <m:t>2</m:t>
                          </m:r>
                        </m:sup>
                      </m:sSup>
                      <m:r>
                        <a:rPr lang="de-DE" sz="2000" b="0" i="1" smtClean="0">
                          <a:latin typeface="Cambria Math"/>
                          <a:ea typeface="Cambria Math"/>
                          <a:cs typeface="Lucida Sans Unicode"/>
                          <a:sym typeface="Symbol"/>
                        </a:rPr>
                        <m:t>−444.63+49382.7≥0</m:t>
                      </m:r>
                    </m:oMath>
                  </m:oMathPara>
                </a14:m>
                <a:endParaRPr lang="de-DE" sz="2000" b="0" dirty="0">
                  <a:latin typeface="+mn-lt"/>
                  <a:cs typeface="Lucida Sans Unicode"/>
                  <a:sym typeface="Symbo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611560" y="2252938"/>
                <a:ext cx="4896544" cy="400110"/>
              </a:xfrm>
              <a:prstGeom prst="rect">
                <a:avLst/>
              </a:prstGeom>
              <a:blipFill rotWithShape="1">
                <a:blip r:embed="rId4"/>
                <a:stretch>
                  <a:fillRect/>
                </a:stretch>
              </a:blipFill>
            </p:spPr>
            <p:txBody>
              <a:bodyPr/>
              <a:lstStyle/>
              <a:p>
                <a:r>
                  <a:rPr lang="de-DE">
                    <a:noFill/>
                  </a:rPr>
                  <a:t> </a:t>
                </a:r>
              </a:p>
            </p:txBody>
          </p:sp>
        </mc:Fallback>
      </mc:AlternateContent>
      <p:sp>
        <p:nvSpPr>
          <p:cNvPr id="32" name="Textfeld 31"/>
          <p:cNvSpPr txBox="1"/>
          <p:nvPr/>
        </p:nvSpPr>
        <p:spPr>
          <a:xfrm>
            <a:off x="468312" y="2823585"/>
            <a:ext cx="7848104" cy="400110"/>
          </a:xfrm>
          <a:prstGeom prst="rect">
            <a:avLst/>
          </a:prstGeom>
          <a:noFill/>
        </p:spPr>
        <p:txBody>
          <a:bodyPr wrap="square" rtlCol="0">
            <a:spAutoFit/>
          </a:bodyPr>
          <a:lstStyle/>
          <a:p>
            <a:r>
              <a:rPr lang="de-DE" sz="2000" b="0" dirty="0">
                <a:latin typeface="+mn-lt"/>
                <a:cs typeface="Lucida Sans Unicode"/>
                <a:sym typeface="Symbol"/>
              </a:rPr>
              <a:t>wobei der Zähler von (*) nichtnegativ sein muss, d. h. </a:t>
            </a:r>
            <a:r>
              <a:rPr lang="de-DE" sz="2000" dirty="0">
                <a:latin typeface="+mn-lt"/>
                <a:cs typeface="Lucida Sans Unicode"/>
                <a:sym typeface="Symbol"/>
              </a:rPr>
              <a:t>wir erhalten für (**)</a:t>
            </a:r>
            <a:r>
              <a:rPr lang="de-DE" sz="2000" b="0" dirty="0">
                <a:latin typeface="+mn-lt"/>
                <a:cs typeface="Lucida Sans Unicode"/>
                <a:sym typeface="Symbol"/>
              </a:rPr>
              <a:t> </a:t>
            </a:r>
          </a:p>
        </p:txBody>
      </p:sp>
      <p:sp>
        <p:nvSpPr>
          <p:cNvPr id="2" name="Ellipse 1"/>
          <p:cNvSpPr/>
          <p:nvPr/>
        </p:nvSpPr>
        <p:spPr>
          <a:xfrm>
            <a:off x="647495" y="2300908"/>
            <a:ext cx="432048" cy="352139"/>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3" name="Textfeld 32"/>
          <p:cNvSpPr txBox="1"/>
          <p:nvPr/>
        </p:nvSpPr>
        <p:spPr>
          <a:xfrm>
            <a:off x="468309" y="3644475"/>
            <a:ext cx="7200031" cy="400110"/>
          </a:xfrm>
          <a:prstGeom prst="rect">
            <a:avLst/>
          </a:prstGeom>
          <a:noFill/>
        </p:spPr>
        <p:txBody>
          <a:bodyPr wrap="square" rtlCol="0">
            <a:spAutoFit/>
          </a:bodyPr>
          <a:lstStyle/>
          <a:p>
            <a:r>
              <a:rPr lang="de-DE" sz="2000" dirty="0">
                <a:latin typeface="+mn-lt"/>
                <a:cs typeface="Lucida Sans Unicode"/>
                <a:sym typeface="Symbol"/>
              </a:rPr>
              <a:t>Für (**) erhalten wir zunächst die Lösungen:</a:t>
            </a:r>
            <a:endParaRPr lang="de-DE" sz="2000" b="0" dirty="0">
              <a:latin typeface="+mn-lt"/>
              <a:cs typeface="Lucida Sans Unicode"/>
              <a:sym typeface="Symbol"/>
            </a:endParaRPr>
          </a:p>
        </p:txBody>
      </p:sp>
      <mc:AlternateContent xmlns:mc="http://schemas.openxmlformats.org/markup-compatibility/2006" xmlns:a14="http://schemas.microsoft.com/office/drawing/2010/main">
        <mc:Choice Requires="a14">
          <p:sp>
            <p:nvSpPr>
              <p:cNvPr id="38" name="Textfeld 37"/>
              <p:cNvSpPr txBox="1"/>
              <p:nvPr/>
            </p:nvSpPr>
            <p:spPr>
              <a:xfrm>
                <a:off x="1170440" y="4054710"/>
                <a:ext cx="4121638" cy="400110"/>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ea typeface="Cambria Math"/>
                            <a:cs typeface="Lucida Sans Unicode"/>
                            <a:sym typeface="Symbol"/>
                          </a:rPr>
                        </m:ctrlPr>
                      </m:sSubPr>
                      <m:e>
                        <m:r>
                          <a:rPr lang="de-DE" sz="2000" b="0" i="1" smtClean="0">
                            <a:latin typeface="Cambria Math"/>
                            <a:ea typeface="Cambria Math"/>
                            <a:cs typeface="Lucida Sans Unicode"/>
                            <a:sym typeface="Symbol"/>
                          </a:rPr>
                          <m:t>𝑛</m:t>
                        </m:r>
                      </m:e>
                      <m:sub>
                        <m:r>
                          <a:rPr lang="de-DE" sz="2000" b="0" i="1" smtClean="0">
                            <a:latin typeface="Cambria Math"/>
                            <a:ea typeface="Cambria Math"/>
                            <a:cs typeface="Lucida Sans Unicode"/>
                            <a:sym typeface="Symbol"/>
                          </a:rPr>
                          <m:t>1</m:t>
                        </m:r>
                      </m:sub>
                    </m:sSub>
                    <m:r>
                      <a:rPr lang="de-DE" sz="2000" i="1">
                        <a:latin typeface="Cambria Math"/>
                        <a:ea typeface="Cambria Math"/>
                        <a:cs typeface="Lucida Sans Unicode"/>
                        <a:sym typeface="Symbol"/>
                      </a:rPr>
                      <m:t>≈</m:t>
                    </m:r>
                    <m:r>
                      <a:rPr lang="de-DE" sz="2000" b="0" i="1" smtClean="0">
                        <a:latin typeface="Cambria Math"/>
                        <a:ea typeface="Cambria Math"/>
                        <a:cs typeface="Lucida Sans Unicode"/>
                        <a:sym typeface="Symbol"/>
                      </a:rPr>
                      <m:t>215.9</m:t>
                    </m:r>
                  </m:oMath>
                </a14:m>
                <a:r>
                  <a:rPr lang="de-DE" sz="2000" b="0" dirty="0">
                    <a:latin typeface="+mn-lt"/>
                    <a:cs typeface="Lucida Sans Unicode"/>
                    <a:sym typeface="Symbol"/>
                  </a:rPr>
                  <a:t>   und    </a:t>
                </a:r>
                <a14:m>
                  <m:oMath xmlns:m="http://schemas.openxmlformats.org/officeDocument/2006/math">
                    <m:sSub>
                      <m:sSubPr>
                        <m:ctrlPr>
                          <a:rPr lang="de-DE" sz="2000" i="1">
                            <a:latin typeface="Cambria Math" panose="02040503050406030204" pitchFamily="18" charset="0"/>
                            <a:ea typeface="Cambria Math"/>
                            <a:cs typeface="Lucida Sans Unicode"/>
                            <a:sym typeface="Symbol"/>
                          </a:rPr>
                        </m:ctrlPr>
                      </m:sSubPr>
                      <m:e>
                        <m:r>
                          <a:rPr lang="de-DE" sz="2000" i="1">
                            <a:latin typeface="Cambria Math"/>
                            <a:ea typeface="Cambria Math"/>
                            <a:cs typeface="Lucida Sans Unicode"/>
                            <a:sym typeface="Symbol"/>
                          </a:rPr>
                          <m:t>𝑛</m:t>
                        </m:r>
                      </m:e>
                      <m:sub>
                        <m:r>
                          <a:rPr lang="de-DE" sz="2000" b="0" i="1" smtClean="0">
                            <a:latin typeface="Cambria Math"/>
                            <a:ea typeface="Cambria Math"/>
                            <a:cs typeface="Lucida Sans Unicode"/>
                            <a:sym typeface="Symbol"/>
                          </a:rPr>
                          <m:t>2</m:t>
                        </m:r>
                      </m:sub>
                    </m:sSub>
                    <m:r>
                      <a:rPr lang="de-DE" sz="2000" i="1">
                        <a:latin typeface="Cambria Math"/>
                        <a:ea typeface="Cambria Math"/>
                        <a:cs typeface="Lucida Sans Unicode"/>
                        <a:sym typeface="Symbol"/>
                      </a:rPr>
                      <m:t>≈2</m:t>
                    </m:r>
                    <m:r>
                      <a:rPr lang="de-DE" sz="2000" b="0" i="1" smtClean="0">
                        <a:latin typeface="Cambria Math"/>
                        <a:ea typeface="Cambria Math"/>
                        <a:cs typeface="Lucida Sans Unicode"/>
                        <a:sym typeface="Symbol"/>
                      </a:rPr>
                      <m:t>28</m:t>
                    </m:r>
                    <m:r>
                      <a:rPr lang="de-DE" sz="2000" i="1">
                        <a:latin typeface="Cambria Math"/>
                        <a:ea typeface="Cambria Math"/>
                        <a:cs typeface="Lucida Sans Unicode"/>
                        <a:sym typeface="Symbol"/>
                      </a:rPr>
                      <m:t>.</m:t>
                    </m:r>
                    <m:r>
                      <a:rPr lang="de-DE" sz="2000" b="0" i="1" smtClean="0">
                        <a:latin typeface="Cambria Math"/>
                        <a:ea typeface="Cambria Math"/>
                        <a:cs typeface="Lucida Sans Unicode"/>
                        <a:sym typeface="Symbol"/>
                      </a:rPr>
                      <m:t>7</m:t>
                    </m:r>
                  </m:oMath>
                </a14:m>
                <a:r>
                  <a:rPr lang="de-DE" sz="2000" b="0" dirty="0">
                    <a:latin typeface="+mn-lt"/>
                    <a:cs typeface="Lucida Sans Unicode"/>
                    <a:sym typeface="Symbol"/>
                  </a:rPr>
                  <a:t>. </a:t>
                </a:r>
              </a:p>
            </p:txBody>
          </p:sp>
        </mc:Choice>
        <mc:Fallback xmlns="">
          <p:sp>
            <p:nvSpPr>
              <p:cNvPr id="38" name="Textfeld 37"/>
              <p:cNvSpPr txBox="1">
                <a:spLocks noRot="1" noChangeAspect="1" noMove="1" noResize="1" noEditPoints="1" noAdjustHandles="1" noChangeArrowheads="1" noChangeShapeType="1" noTextEdit="1"/>
              </p:cNvSpPr>
              <p:nvPr/>
            </p:nvSpPr>
            <p:spPr>
              <a:xfrm>
                <a:off x="1170440" y="4054710"/>
                <a:ext cx="4121638" cy="400110"/>
              </a:xfrm>
              <a:prstGeom prst="rect">
                <a:avLst/>
              </a:prstGeom>
              <a:blipFill rotWithShape="1">
                <a:blip r:embed="rId5"/>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9" name="Textfeld 38"/>
              <p:cNvSpPr txBox="1"/>
              <p:nvPr/>
            </p:nvSpPr>
            <p:spPr>
              <a:xfrm>
                <a:off x="478658" y="4483771"/>
                <a:ext cx="7200031" cy="400110"/>
              </a:xfrm>
              <a:prstGeom prst="rect">
                <a:avLst/>
              </a:prstGeom>
              <a:noFill/>
            </p:spPr>
            <p:txBody>
              <a:bodyPr wrap="square" rtlCol="0">
                <a:spAutoFit/>
              </a:bodyPr>
              <a:lstStyle/>
              <a:p>
                <a:r>
                  <a:rPr lang="de-DE" sz="2000" b="0" dirty="0">
                    <a:latin typeface="+mn-lt"/>
                    <a:cs typeface="Lucida Sans Unicode"/>
                    <a:sym typeface="Symbol"/>
                  </a:rPr>
                  <a:t>Für </a:t>
                </a:r>
                <a14:m>
                  <m:oMath xmlns:m="http://schemas.openxmlformats.org/officeDocument/2006/math">
                    <m:r>
                      <a:rPr lang="de-DE" sz="2000" b="0" i="1" smtClean="0">
                        <a:latin typeface="Cambria Math"/>
                        <a:cs typeface="Lucida Sans Unicode"/>
                        <a:sym typeface="Symbol"/>
                      </a:rPr>
                      <m:t>𝑛</m:t>
                    </m:r>
                    <m:r>
                      <a:rPr lang="de-DE" sz="2000" b="0" i="1" smtClean="0">
                        <a:latin typeface="Cambria Math"/>
                        <a:ea typeface="Cambria Math"/>
                        <a:cs typeface="Lucida Sans Unicode"/>
                        <a:sym typeface="Symbol"/>
                      </a:rPr>
                      <m:t>≤215.9</m:t>
                    </m:r>
                  </m:oMath>
                </a14:m>
                <a:r>
                  <a:rPr lang="de-DE" sz="2000" b="0" dirty="0">
                    <a:latin typeface="+mn-lt"/>
                    <a:cs typeface="Lucida Sans Unicode"/>
                    <a:sym typeface="Symbol"/>
                  </a:rPr>
                  <a:t>  und  </a:t>
                </a:r>
                <a14:m>
                  <m:oMath xmlns:m="http://schemas.openxmlformats.org/officeDocument/2006/math">
                    <m:r>
                      <a:rPr lang="de-DE" sz="2000" b="0" i="1" smtClean="0">
                        <a:latin typeface="Cambria Math"/>
                        <a:cs typeface="Lucida Sans Unicode"/>
                        <a:sym typeface="Symbol"/>
                      </a:rPr>
                      <m:t>𝑛</m:t>
                    </m:r>
                    <m:r>
                      <a:rPr lang="de-DE" sz="2000" b="0" i="1" smtClean="0">
                        <a:latin typeface="Cambria Math"/>
                        <a:ea typeface="Cambria Math"/>
                        <a:cs typeface="Lucida Sans Unicode"/>
                        <a:sym typeface="Symbol"/>
                      </a:rPr>
                      <m:t>≥228.7</m:t>
                    </m:r>
                  </m:oMath>
                </a14:m>
                <a:r>
                  <a:rPr lang="de-DE" sz="2000" b="0" dirty="0">
                    <a:latin typeface="+mn-lt"/>
                    <a:cs typeface="Lucida Sans Unicode"/>
                    <a:sym typeface="Symbol"/>
                  </a:rPr>
                  <a:t>  ist somit Ungleichung (**) erfüllt.</a:t>
                </a:r>
              </a:p>
            </p:txBody>
          </p:sp>
        </mc:Choice>
        <mc:Fallback xmlns="">
          <p:sp>
            <p:nvSpPr>
              <p:cNvPr id="39" name="Textfeld 38"/>
              <p:cNvSpPr txBox="1">
                <a:spLocks noRot="1" noChangeAspect="1" noMove="1" noResize="1" noEditPoints="1" noAdjustHandles="1" noChangeArrowheads="1" noChangeShapeType="1" noTextEdit="1"/>
              </p:cNvSpPr>
              <p:nvPr/>
            </p:nvSpPr>
            <p:spPr>
              <a:xfrm>
                <a:off x="478658" y="4483771"/>
                <a:ext cx="7200031" cy="400110"/>
              </a:xfrm>
              <a:prstGeom prst="rect">
                <a:avLst/>
              </a:prstGeom>
              <a:blipFill rotWithShape="1">
                <a:blip r:embed="rId6"/>
                <a:stretch>
                  <a:fillRect l="-931" t="-7692" b="-27692"/>
                </a:stretch>
              </a:blipFill>
            </p:spPr>
            <p:txBody>
              <a:bodyPr/>
              <a:lstStyle/>
              <a:p>
                <a:r>
                  <a:rPr lang="de-DE">
                    <a:noFill/>
                  </a:rPr>
                  <a:t> </a:t>
                </a:r>
              </a:p>
            </p:txBody>
          </p:sp>
        </mc:Fallback>
      </mc:AlternateContent>
      <p:sp>
        <p:nvSpPr>
          <p:cNvPr id="3" name="Textfeld 2"/>
          <p:cNvSpPr txBox="1"/>
          <p:nvPr/>
        </p:nvSpPr>
        <p:spPr>
          <a:xfrm>
            <a:off x="4392364" y="1700808"/>
            <a:ext cx="683692" cy="400110"/>
          </a:xfrm>
          <a:prstGeom prst="rect">
            <a:avLst/>
          </a:prstGeom>
          <a:noFill/>
        </p:spPr>
        <p:txBody>
          <a:bodyPr wrap="square" rtlCol="0">
            <a:spAutoFit/>
          </a:bodyPr>
          <a:lstStyle/>
          <a:p>
            <a:r>
              <a:rPr lang="de-DE" sz="2000" dirty="0">
                <a:latin typeface="+mn-lt"/>
              </a:rPr>
              <a:t>(*)</a:t>
            </a:r>
          </a:p>
        </p:txBody>
      </p:sp>
      <p:sp>
        <p:nvSpPr>
          <p:cNvPr id="40" name="Textfeld 39"/>
          <p:cNvSpPr txBox="1"/>
          <p:nvPr/>
        </p:nvSpPr>
        <p:spPr>
          <a:xfrm>
            <a:off x="4392364" y="2252937"/>
            <a:ext cx="683692" cy="400110"/>
          </a:xfrm>
          <a:prstGeom prst="rect">
            <a:avLst/>
          </a:prstGeom>
          <a:noFill/>
        </p:spPr>
        <p:txBody>
          <a:bodyPr wrap="square" rtlCol="0">
            <a:spAutoFit/>
          </a:bodyPr>
          <a:lstStyle/>
          <a:p>
            <a:r>
              <a:rPr lang="de-DE" sz="2000" dirty="0">
                <a:latin typeface="+mn-lt"/>
              </a:rPr>
              <a:t>(**)</a:t>
            </a:r>
          </a:p>
        </p:txBody>
      </p:sp>
      <p:sp>
        <p:nvSpPr>
          <p:cNvPr id="41" name="Textfeld 40"/>
          <p:cNvSpPr txBox="1"/>
          <p:nvPr/>
        </p:nvSpPr>
        <p:spPr>
          <a:xfrm>
            <a:off x="468311" y="4888020"/>
            <a:ext cx="7848105" cy="400110"/>
          </a:xfrm>
          <a:prstGeom prst="rect">
            <a:avLst/>
          </a:prstGeom>
          <a:noFill/>
        </p:spPr>
        <p:txBody>
          <a:bodyPr wrap="square" rtlCol="0">
            <a:spAutoFit/>
          </a:bodyPr>
          <a:lstStyle/>
          <a:p>
            <a:r>
              <a:rPr lang="de-DE" sz="2000" b="0" dirty="0">
                <a:latin typeface="+mn-lt"/>
                <a:cs typeface="Lucida Sans Unicode"/>
                <a:sym typeface="Symbol"/>
              </a:rPr>
              <a:t>Aufgrund der Restriktion verbleibt als korrekte Lösung für (*), also</a:t>
            </a:r>
          </a:p>
        </p:txBody>
      </p:sp>
      <mc:AlternateContent xmlns:mc="http://schemas.openxmlformats.org/markup-compatibility/2006" xmlns:a14="http://schemas.microsoft.com/office/drawing/2010/main">
        <mc:Choice Requires="a14">
          <p:sp>
            <p:nvSpPr>
              <p:cNvPr id="42" name="Textfeld 41"/>
              <p:cNvSpPr txBox="1"/>
              <p:nvPr/>
            </p:nvSpPr>
            <p:spPr>
              <a:xfrm>
                <a:off x="468308" y="3244365"/>
                <a:ext cx="5471844" cy="400110"/>
              </a:xfrm>
              <a:prstGeom prst="rect">
                <a:avLst/>
              </a:prstGeom>
              <a:noFill/>
            </p:spPr>
            <p:txBody>
              <a:bodyPr wrap="square" rtlCol="0">
                <a:spAutoFit/>
              </a:bodyPr>
              <a:lstStyle/>
              <a:p>
                <a:r>
                  <a:rPr lang="de-DE" sz="2000" b="0" dirty="0">
                    <a:latin typeface="+mn-lt"/>
                    <a:cs typeface="Lucida Sans Unicode"/>
                    <a:sym typeface="Symbol"/>
                  </a:rPr>
                  <a:t>die Restriktion:  </a:t>
                </a:r>
                <a14:m>
                  <m:oMath xmlns:m="http://schemas.openxmlformats.org/officeDocument/2006/math">
                    <m:r>
                      <a:rPr lang="de-DE" sz="2000" b="0" i="1" smtClean="0">
                        <a:latin typeface="Cambria Math"/>
                        <a:cs typeface="Lucida Sans Unicode"/>
                        <a:sym typeface="Symbol"/>
                      </a:rPr>
                      <m:t>200−0.9</m:t>
                    </m:r>
                    <m:r>
                      <a:rPr lang="de-DE" sz="2000" b="0" i="1" smtClean="0">
                        <a:latin typeface="Cambria Math"/>
                        <a:cs typeface="Lucida Sans Unicode"/>
                        <a:sym typeface="Symbol"/>
                      </a:rPr>
                      <m:t>𝑛</m:t>
                    </m:r>
                    <m:r>
                      <a:rPr lang="de-DE" sz="2000" b="0" i="1" smtClean="0">
                        <a:latin typeface="Cambria Math"/>
                        <a:ea typeface="Cambria Math"/>
                        <a:cs typeface="Lucida Sans Unicode"/>
                        <a:sym typeface="Symbol"/>
                      </a:rPr>
                      <m:t>≥0  ⇔  </m:t>
                    </m:r>
                    <m:r>
                      <a:rPr lang="de-DE" sz="2000" b="0" i="1" smtClean="0">
                        <a:latin typeface="Cambria Math"/>
                        <a:ea typeface="Cambria Math"/>
                        <a:cs typeface="Lucida Sans Unicode"/>
                        <a:sym typeface="Symbol"/>
                      </a:rPr>
                      <m:t>𝑛</m:t>
                    </m:r>
                    <m:r>
                      <a:rPr lang="de-DE" sz="2000" b="0" i="1" smtClean="0">
                        <a:latin typeface="Cambria Math"/>
                        <a:ea typeface="Cambria Math"/>
                        <a:cs typeface="Lucida Sans Unicode"/>
                        <a:sym typeface="Symbol"/>
                      </a:rPr>
                      <m:t>≤222.22</m:t>
                    </m:r>
                  </m:oMath>
                </a14:m>
                <a:r>
                  <a:rPr lang="de-DE" sz="2000" b="0" dirty="0">
                    <a:latin typeface="+mn-lt"/>
                    <a:cs typeface="Lucida Sans Unicode"/>
                    <a:sym typeface="Symbol"/>
                  </a:rPr>
                  <a:t> </a:t>
                </a:r>
              </a:p>
            </p:txBody>
          </p:sp>
        </mc:Choice>
        <mc:Fallback xmlns="">
          <p:sp>
            <p:nvSpPr>
              <p:cNvPr id="42" name="Textfeld 41"/>
              <p:cNvSpPr txBox="1">
                <a:spLocks noRot="1" noChangeAspect="1" noMove="1" noResize="1" noEditPoints="1" noAdjustHandles="1" noChangeArrowheads="1" noChangeShapeType="1" noTextEdit="1"/>
              </p:cNvSpPr>
              <p:nvPr/>
            </p:nvSpPr>
            <p:spPr>
              <a:xfrm>
                <a:off x="468308" y="3244365"/>
                <a:ext cx="5471844" cy="400110"/>
              </a:xfrm>
              <a:prstGeom prst="rect">
                <a:avLst/>
              </a:prstGeom>
              <a:blipFill rotWithShape="1">
                <a:blip r:embed="rId7"/>
                <a:stretch>
                  <a:fillRect l="-122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3" name="Textfeld 42"/>
              <p:cNvSpPr txBox="1"/>
              <p:nvPr/>
            </p:nvSpPr>
            <p:spPr>
              <a:xfrm>
                <a:off x="478658" y="5292280"/>
                <a:ext cx="7848105" cy="400110"/>
              </a:xfrm>
              <a:prstGeom prst="rect">
                <a:avLst/>
              </a:prstGeom>
              <a:noFill/>
            </p:spPr>
            <p:txBody>
              <a:bodyPr wrap="square" rtlCol="0">
                <a:spAutoFit/>
              </a:bodyPr>
              <a:lstStyle/>
              <a:p>
                <a:r>
                  <a:rPr lang="de-DE" sz="2000" dirty="0">
                    <a:latin typeface="+mn-lt"/>
                    <a:cs typeface="Lucida Sans Unicode"/>
                    <a:sym typeface="Symbol"/>
                  </a:rPr>
                  <a:t>für das eigentliche Problem, schließlich </a:t>
                </a:r>
                <a14:m>
                  <m:oMath xmlns:m="http://schemas.openxmlformats.org/officeDocument/2006/math">
                    <m:r>
                      <a:rPr lang="de-DE" sz="2000" i="1">
                        <a:latin typeface="Cambria Math"/>
                        <a:cs typeface="Lucida Sans Unicode"/>
                        <a:sym typeface="Symbol"/>
                      </a:rPr>
                      <m:t>𝑛</m:t>
                    </m:r>
                    <m:r>
                      <a:rPr lang="de-DE" sz="2000" i="1">
                        <a:latin typeface="Cambria Math"/>
                        <a:ea typeface="Cambria Math"/>
                        <a:cs typeface="Lucida Sans Unicode"/>
                        <a:sym typeface="Symbol"/>
                      </a:rPr>
                      <m:t>≤215.9</m:t>
                    </m:r>
                  </m:oMath>
                </a14:m>
                <a:r>
                  <a:rPr lang="de-DE" sz="2000" dirty="0">
                    <a:latin typeface="+mn-lt"/>
                    <a:cs typeface="Lucida Sans Unicode"/>
                    <a:sym typeface="Symbol"/>
                  </a:rPr>
                  <a:t>. </a:t>
                </a:r>
                <a:endParaRPr lang="de-DE" sz="2000" b="0" dirty="0">
                  <a:latin typeface="+mn-lt"/>
                  <a:cs typeface="Lucida Sans Unicode"/>
                  <a:sym typeface="Symbol"/>
                </a:endParaRPr>
              </a:p>
            </p:txBody>
          </p:sp>
        </mc:Choice>
        <mc:Fallback xmlns="">
          <p:sp>
            <p:nvSpPr>
              <p:cNvPr id="43" name="Textfeld 42"/>
              <p:cNvSpPr txBox="1">
                <a:spLocks noRot="1" noChangeAspect="1" noMove="1" noResize="1" noEditPoints="1" noAdjustHandles="1" noChangeArrowheads="1" noChangeShapeType="1" noTextEdit="1"/>
              </p:cNvSpPr>
              <p:nvPr/>
            </p:nvSpPr>
            <p:spPr>
              <a:xfrm>
                <a:off x="478658" y="5292280"/>
                <a:ext cx="7848105" cy="400110"/>
              </a:xfrm>
              <a:prstGeom prst="rect">
                <a:avLst/>
              </a:prstGeom>
              <a:blipFill rotWithShape="1">
                <a:blip r:embed="rId8"/>
                <a:stretch>
                  <a:fillRect l="-855" t="-7576" b="-25758"/>
                </a:stretch>
              </a:blipFill>
            </p:spPr>
            <p:txBody>
              <a:bodyPr/>
              <a:lstStyle/>
              <a:p>
                <a:r>
                  <a:rPr lang="de-DE">
                    <a:noFill/>
                  </a:rPr>
                  <a:t> </a:t>
                </a:r>
              </a:p>
            </p:txBody>
          </p:sp>
        </mc:Fallback>
      </mc:AlternateContent>
      <p:sp>
        <p:nvSpPr>
          <p:cNvPr id="44" name="Textfeld 43"/>
          <p:cNvSpPr txBox="1"/>
          <p:nvPr/>
        </p:nvSpPr>
        <p:spPr>
          <a:xfrm>
            <a:off x="468308" y="5697171"/>
            <a:ext cx="7848105" cy="400110"/>
          </a:xfrm>
          <a:prstGeom prst="rect">
            <a:avLst/>
          </a:prstGeom>
          <a:noFill/>
        </p:spPr>
        <p:txBody>
          <a:bodyPr wrap="square" rtlCol="0">
            <a:spAutoFit/>
          </a:bodyPr>
          <a:lstStyle/>
          <a:p>
            <a:r>
              <a:rPr lang="de-DE" sz="2000" b="0" dirty="0">
                <a:latin typeface="+mn-lt"/>
                <a:cs typeface="Lucida Sans Unicode"/>
                <a:sym typeface="Symbol"/>
              </a:rPr>
              <a:t>Folglich dürfen höchstens 216 Tickets verkauft werden.</a:t>
            </a:r>
          </a:p>
        </p:txBody>
      </p:sp>
    </p:spTree>
    <p:extLst>
      <p:ext uri="{BB962C8B-B14F-4D97-AF65-F5344CB8AC3E}">
        <p14:creationId xmlns:p14="http://schemas.microsoft.com/office/powerpoint/2010/main" val="1110777323"/>
      </p:ext>
    </p:extLst>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solidFill>
                <a:srgbClr val="0070C0"/>
              </a:solidFill>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558</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253438"/>
            <a:ext cx="6905625" cy="2686050"/>
          </a:xfrm>
          <a:prstGeom prst="rect">
            <a:avLst/>
          </a:prstGeom>
        </p:spPr>
      </p:pic>
    </p:spTree>
    <p:extLst>
      <p:ext uri="{BB962C8B-B14F-4D97-AF65-F5344CB8AC3E}">
        <p14:creationId xmlns:p14="http://schemas.microsoft.com/office/powerpoint/2010/main" val="427349483"/>
      </p:ext>
    </p:extLst>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dirty="0">
              <a:latin typeface="Times New Roman" pitchFamily="18" charset="0"/>
            </a:endParaRPr>
          </a:p>
        </p:txBody>
      </p:sp>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7.4 Verteilung stochastischer Summen und Mittelwerte</a:t>
            </a:r>
          </a:p>
        </p:txBody>
      </p:sp>
      <p:cxnSp>
        <p:nvCxnSpPr>
          <p:cNvPr id="18" name="Gerade Verbindung 1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559</a:t>
            </a:r>
            <a:endParaRPr lang="de-DE" sz="8000" b="1" dirty="0">
              <a:solidFill>
                <a:schemeClr val="tx1"/>
              </a:solidFill>
              <a:latin typeface="+mj-lt"/>
            </a:endParaRPr>
          </a:p>
        </p:txBody>
      </p:sp>
      <p:sp>
        <p:nvSpPr>
          <p:cNvPr id="7" name="Textfeld 6"/>
          <p:cNvSpPr txBox="1">
            <a:spLocks noChangeArrowheads="1"/>
          </p:cNvSpPr>
          <p:nvPr/>
        </p:nvSpPr>
        <p:spPr bwMode="auto">
          <a:xfrm>
            <a:off x="459181" y="1124744"/>
            <a:ext cx="60486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Stetigkeitskorrektur für einzelne Trägerpunkte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a:spLocks noChangeArrowheads="1"/>
          </p:cNvSpPr>
          <p:nvPr/>
        </p:nvSpPr>
        <p:spPr bwMode="auto">
          <a:xfrm>
            <a:off x="468313" y="3701063"/>
            <a:ext cx="60309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Kritische Prüfung der Annahmen des ZGWS </a:t>
            </a:r>
            <a:r>
              <a:rPr lang="de-DE" sz="2000" dirty="0">
                <a:solidFill>
                  <a:srgbClr val="0070C0"/>
                </a:solidFill>
                <a:latin typeface="+mn-lt"/>
              </a:rPr>
              <a:t>●</a:t>
            </a:r>
            <a:endParaRPr lang="de-DE" sz="2000" b="1" dirty="0">
              <a:solidFill>
                <a:srgbClr val="0070C0"/>
              </a:solidFill>
              <a:latin typeface="+mn-lt"/>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9" name="Textfeld 8"/>
              <p:cNvSpPr txBox="1"/>
              <p:nvPr/>
            </p:nvSpPr>
            <p:spPr>
              <a:xfrm>
                <a:off x="1032173" y="2388477"/>
                <a:ext cx="6458278" cy="514756"/>
              </a:xfrm>
              <a:prstGeom prst="rect">
                <a:avLst/>
              </a:prstGeom>
              <a:noFill/>
            </p:spPr>
            <p:txBody>
              <a:bodyPr wrap="square" rtlCol="0">
                <a:spAutoFit/>
              </a:bodyPr>
              <a:lstStyle/>
              <a:p>
                <a14:m>
                  <m:oMath xmlns:m="http://schemas.openxmlformats.org/officeDocument/2006/math">
                    <m:r>
                      <a:rPr lang="de-DE" sz="2000" i="1" smtClean="0">
                        <a:latin typeface="Cambria Math"/>
                        <a:cs typeface="Lucida Sans Unicode"/>
                        <a:sym typeface="Symbol"/>
                      </a:rPr>
                      <m:t>𝑃</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𝑆</m:t>
                            </m:r>
                          </m:e>
                          <m:sub>
                            <m:r>
                              <a:rPr lang="de-DE" sz="2000" i="1">
                                <a:latin typeface="Cambria Math"/>
                                <a:cs typeface="Lucida Sans Unicode"/>
                                <a:sym typeface="Symbol"/>
                              </a:rPr>
                              <m:t>200</m:t>
                            </m:r>
                          </m:sub>
                        </m:sSub>
                        <m:r>
                          <a:rPr lang="de-DE" sz="2000" i="1">
                            <a:latin typeface="Cambria Math"/>
                            <a:cs typeface="Lucida Sans Unicode"/>
                            <a:sym typeface="Symbol"/>
                          </a:rPr>
                          <m:t>=200</m:t>
                        </m:r>
                      </m:e>
                    </m:d>
                    <m:r>
                      <a:rPr lang="de-DE" sz="2000" i="1">
                        <a:latin typeface="Cambria Math"/>
                        <a:ea typeface="Cambria Math"/>
                        <a:cs typeface="Lucida Sans Unicode"/>
                        <a:sym typeface="Symbol"/>
                      </a:rPr>
                      <m:t>≈</m:t>
                    </m:r>
                    <m:nary>
                      <m:naryPr>
                        <m:ctrlPr>
                          <a:rPr lang="de-DE" sz="2000" i="1" smtClean="0">
                            <a:latin typeface="Cambria Math" panose="02040503050406030204" pitchFamily="18" charset="0"/>
                            <a:ea typeface="Cambria Math"/>
                            <a:cs typeface="Lucida Sans Unicode"/>
                            <a:sym typeface="Symbol"/>
                          </a:rPr>
                        </m:ctrlPr>
                      </m:naryPr>
                      <m:sub>
                        <m:r>
                          <m:rPr>
                            <m:brk m:alnAt="23"/>
                          </m:rPr>
                          <a:rPr lang="de-DE" sz="2000" b="0" i="1" smtClean="0">
                            <a:latin typeface="Cambria Math"/>
                            <a:ea typeface="Cambria Math"/>
                            <a:cs typeface="Lucida Sans Unicode"/>
                            <a:sym typeface="Symbol"/>
                          </a:rPr>
                          <m:t>2</m:t>
                        </m:r>
                        <m:r>
                          <a:rPr lang="de-DE" sz="2000" b="0" i="1" smtClean="0">
                            <a:latin typeface="Cambria Math"/>
                            <a:ea typeface="Cambria Math"/>
                            <a:cs typeface="Lucida Sans Unicode"/>
                            <a:sym typeface="Symbol"/>
                          </a:rPr>
                          <m:t>00−0.5</m:t>
                        </m:r>
                      </m:sub>
                      <m:sup>
                        <m:r>
                          <a:rPr lang="de-DE" sz="2000" b="0" i="1" smtClean="0">
                            <a:latin typeface="Cambria Math"/>
                            <a:ea typeface="Cambria Math"/>
                            <a:cs typeface="Lucida Sans Unicode"/>
                            <a:sym typeface="Symbol"/>
                          </a:rPr>
                          <m:t>200+0.5</m:t>
                        </m:r>
                      </m:sup>
                      <m:e>
                        <m:sSub>
                          <m:sSubPr>
                            <m:ctrlPr>
                              <a:rPr lang="de-DE" sz="2000" i="1">
                                <a:latin typeface="Cambria Math" panose="02040503050406030204" pitchFamily="18" charset="0"/>
                                <a:ea typeface="Cambria Math"/>
                                <a:cs typeface="Lucida Sans Unicode"/>
                                <a:sym typeface="Symbol"/>
                              </a:rPr>
                            </m:ctrlPr>
                          </m:sSubPr>
                          <m:e>
                            <m:r>
                              <a:rPr lang="de-DE" sz="2000" i="1">
                                <a:latin typeface="Cambria Math"/>
                                <a:ea typeface="Cambria Math"/>
                                <a:cs typeface="Lucida Sans Unicode"/>
                                <a:sym typeface="Symbol"/>
                              </a:rPr>
                              <m:t>𝑓</m:t>
                            </m:r>
                          </m:e>
                          <m:sub>
                            <m:sSub>
                              <m:sSubPr>
                                <m:ctrlPr>
                                  <a:rPr lang="de-DE" sz="2000" i="1">
                                    <a:latin typeface="Cambria Math" panose="02040503050406030204" pitchFamily="18" charset="0"/>
                                    <a:ea typeface="Cambria Math"/>
                                    <a:cs typeface="Lucida Sans Unicode"/>
                                    <a:sym typeface="Symbol"/>
                                  </a:rPr>
                                </m:ctrlPr>
                              </m:sSubPr>
                              <m:e>
                                <m:r>
                                  <a:rPr lang="de-DE" sz="2000" i="1">
                                    <a:latin typeface="Cambria Math"/>
                                    <a:ea typeface="Cambria Math"/>
                                    <a:cs typeface="Lucida Sans Unicode"/>
                                    <a:sym typeface="Symbol"/>
                                  </a:rPr>
                                  <m:t>𝑆</m:t>
                                </m:r>
                              </m:e>
                              <m:sub>
                                <m:r>
                                  <a:rPr lang="de-DE" sz="2000" i="1">
                                    <a:latin typeface="Cambria Math"/>
                                    <a:ea typeface="Cambria Math"/>
                                    <a:cs typeface="Lucida Sans Unicode"/>
                                    <a:sym typeface="Symbol"/>
                                  </a:rPr>
                                  <m:t>200</m:t>
                                </m:r>
                              </m:sub>
                            </m:sSub>
                          </m:sub>
                        </m:sSub>
                        <m:d>
                          <m:dPr>
                            <m:ctrlPr>
                              <a:rPr lang="de-DE" sz="2000" i="1">
                                <a:latin typeface="Cambria Math" panose="02040503050406030204" pitchFamily="18" charset="0"/>
                                <a:ea typeface="Cambria Math"/>
                                <a:cs typeface="Lucida Sans Unicode"/>
                                <a:sym typeface="Symbol"/>
                              </a:rPr>
                            </m:ctrlPr>
                          </m:dPr>
                          <m:e>
                            <m:r>
                              <a:rPr lang="de-DE" sz="2000" b="0" i="1" smtClean="0">
                                <a:latin typeface="Cambria Math"/>
                                <a:ea typeface="Cambria Math"/>
                                <a:cs typeface="Lucida Sans Unicode"/>
                                <a:sym typeface="Symbol"/>
                              </a:rPr>
                              <m:t>𝑠</m:t>
                            </m:r>
                          </m:e>
                        </m:d>
                        <m:r>
                          <a:rPr lang="de-DE" sz="2000" b="0" i="1" smtClean="0">
                            <a:latin typeface="Cambria Math"/>
                            <a:ea typeface="Cambria Math"/>
                            <a:cs typeface="Lucida Sans Unicode"/>
                            <a:sym typeface="Symbol"/>
                          </a:rPr>
                          <m:t>𝑑𝑠</m:t>
                        </m:r>
                      </m:e>
                    </m:nary>
                    <m:r>
                      <a:rPr lang="de-DE" sz="2000" b="0" i="1" smtClean="0">
                        <a:latin typeface="Cambria Math"/>
                        <a:ea typeface="Cambria Math"/>
                        <a:cs typeface="Lucida Sans Unicode"/>
                        <a:sym typeface="Symbol"/>
                      </a:rPr>
                      <m:t>=…=0.000 001 5</m:t>
                    </m:r>
                  </m:oMath>
                </a14:m>
                <a:r>
                  <a:rPr lang="de-DE" sz="2000" b="0" dirty="0">
                    <a:latin typeface="+mn-lt"/>
                    <a:cs typeface="Lucida Sans Unicode"/>
                    <a:sym typeface="Symbol"/>
                  </a:rPr>
                  <a:t>,</a:t>
                </a:r>
              </a:p>
            </p:txBody>
          </p:sp>
        </mc:Choice>
        <mc:Fallback xmlns="">
          <p:sp>
            <p:nvSpPr>
              <p:cNvPr id="9" name="Textfeld 8"/>
              <p:cNvSpPr txBox="1">
                <a:spLocks noRot="1" noChangeAspect="1" noMove="1" noResize="1" noEditPoints="1" noAdjustHandles="1" noChangeArrowheads="1" noChangeShapeType="1" noTextEdit="1"/>
              </p:cNvSpPr>
              <p:nvPr/>
            </p:nvSpPr>
            <p:spPr>
              <a:xfrm>
                <a:off x="1032173" y="2388477"/>
                <a:ext cx="6458278" cy="514756"/>
              </a:xfrm>
              <a:prstGeom prst="rect">
                <a:avLst/>
              </a:prstGeom>
              <a:blipFill rotWithShape="1">
                <a:blip r:embed="rId3"/>
                <a:stretch>
                  <a:fillRect b="-1190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997491" y="2948988"/>
                <a:ext cx="6458278" cy="514949"/>
              </a:xfrm>
              <a:prstGeom prst="rect">
                <a:avLst/>
              </a:prstGeom>
              <a:noFill/>
            </p:spPr>
            <p:txBody>
              <a:bodyPr wrap="square" rtlCol="0">
                <a:spAutoFit/>
              </a:bodyPr>
              <a:lstStyle/>
              <a:p>
                <a14:m>
                  <m:oMath xmlns:m="http://schemas.openxmlformats.org/officeDocument/2006/math">
                    <m:r>
                      <a:rPr lang="de-DE" sz="2000" i="1" smtClean="0">
                        <a:latin typeface="Cambria Math"/>
                        <a:cs typeface="Lucida Sans Unicode"/>
                        <a:sym typeface="Symbol"/>
                      </a:rPr>
                      <m:t>𝑃</m:t>
                    </m:r>
                    <m:d>
                      <m:dPr>
                        <m:ctrlPr>
                          <a:rPr lang="de-DE" sz="2000" i="1">
                            <a:latin typeface="Cambria Math" panose="02040503050406030204" pitchFamily="18" charset="0"/>
                            <a:cs typeface="Lucida Sans Unicode"/>
                            <a:sym typeface="Symbol"/>
                          </a:rPr>
                        </m:ctrlPr>
                      </m:dPr>
                      <m:e>
                        <m:sSub>
                          <m:sSubPr>
                            <m:ctrlPr>
                              <a:rPr lang="de-DE" sz="2000" i="1">
                                <a:latin typeface="Cambria Math" panose="02040503050406030204" pitchFamily="18" charset="0"/>
                                <a:cs typeface="Lucida Sans Unicode"/>
                                <a:sym typeface="Symbol"/>
                              </a:rPr>
                            </m:ctrlPr>
                          </m:sSubPr>
                          <m:e>
                            <m:r>
                              <a:rPr lang="de-DE" sz="2000" i="1">
                                <a:latin typeface="Cambria Math"/>
                                <a:cs typeface="Lucida Sans Unicode"/>
                                <a:sym typeface="Symbol"/>
                              </a:rPr>
                              <m:t>𝑆</m:t>
                            </m:r>
                          </m:e>
                          <m:sub>
                            <m:r>
                              <a:rPr lang="de-DE" sz="2000" i="1">
                                <a:latin typeface="Cambria Math"/>
                                <a:cs typeface="Lucida Sans Unicode"/>
                                <a:sym typeface="Symbol"/>
                              </a:rPr>
                              <m:t>200</m:t>
                            </m:r>
                          </m:sub>
                        </m:sSub>
                        <m:r>
                          <a:rPr lang="de-DE" sz="2000" i="1">
                            <a:latin typeface="Cambria Math"/>
                            <a:cs typeface="Lucida Sans Unicode"/>
                            <a:sym typeface="Symbol"/>
                          </a:rPr>
                          <m:t>=</m:t>
                        </m:r>
                        <m:r>
                          <a:rPr lang="de-DE" sz="2000" b="0" i="1" smtClean="0">
                            <a:latin typeface="Cambria Math"/>
                            <a:cs typeface="Lucida Sans Unicode"/>
                            <a:sym typeface="Symbol"/>
                          </a:rPr>
                          <m:t>180</m:t>
                        </m:r>
                      </m:e>
                    </m:d>
                    <m:r>
                      <a:rPr lang="de-DE" sz="2000" i="1">
                        <a:latin typeface="Cambria Math"/>
                        <a:ea typeface="Cambria Math"/>
                        <a:cs typeface="Lucida Sans Unicode"/>
                        <a:sym typeface="Symbol"/>
                      </a:rPr>
                      <m:t>≈</m:t>
                    </m:r>
                    <m:nary>
                      <m:naryPr>
                        <m:ctrlPr>
                          <a:rPr lang="de-DE" sz="2000" i="1" smtClean="0">
                            <a:latin typeface="Cambria Math" panose="02040503050406030204" pitchFamily="18" charset="0"/>
                            <a:ea typeface="Cambria Math"/>
                            <a:cs typeface="Lucida Sans Unicode"/>
                            <a:sym typeface="Symbol"/>
                          </a:rPr>
                        </m:ctrlPr>
                      </m:naryPr>
                      <m:sub>
                        <m:r>
                          <m:rPr>
                            <m:brk m:alnAt="23"/>
                          </m:rPr>
                          <a:rPr lang="de-DE" sz="2000" b="0" i="1" smtClean="0">
                            <a:latin typeface="Cambria Math"/>
                            <a:ea typeface="Cambria Math"/>
                            <a:cs typeface="Lucida Sans Unicode"/>
                            <a:sym typeface="Symbol"/>
                          </a:rPr>
                          <m:t>1</m:t>
                        </m:r>
                        <m:r>
                          <a:rPr lang="de-DE" sz="2000" b="0" i="1" smtClean="0">
                            <a:latin typeface="Cambria Math"/>
                            <a:ea typeface="Cambria Math"/>
                            <a:cs typeface="Lucida Sans Unicode"/>
                            <a:sym typeface="Symbol"/>
                          </a:rPr>
                          <m:t>80−0.5</m:t>
                        </m:r>
                      </m:sub>
                      <m:sup>
                        <m:r>
                          <a:rPr lang="de-DE" sz="2000" b="0" i="1" smtClean="0">
                            <a:latin typeface="Cambria Math"/>
                            <a:ea typeface="Cambria Math"/>
                            <a:cs typeface="Lucida Sans Unicode"/>
                            <a:sym typeface="Symbol"/>
                          </a:rPr>
                          <m:t>180+0.5</m:t>
                        </m:r>
                      </m:sup>
                      <m:e>
                        <m:sSub>
                          <m:sSubPr>
                            <m:ctrlPr>
                              <a:rPr lang="de-DE" sz="2000" i="1">
                                <a:latin typeface="Cambria Math" panose="02040503050406030204" pitchFamily="18" charset="0"/>
                                <a:ea typeface="Cambria Math"/>
                                <a:cs typeface="Lucida Sans Unicode"/>
                                <a:sym typeface="Symbol"/>
                              </a:rPr>
                            </m:ctrlPr>
                          </m:sSubPr>
                          <m:e>
                            <m:r>
                              <a:rPr lang="de-DE" sz="2000" i="1">
                                <a:latin typeface="Cambria Math"/>
                                <a:ea typeface="Cambria Math"/>
                                <a:cs typeface="Lucida Sans Unicode"/>
                                <a:sym typeface="Symbol"/>
                              </a:rPr>
                              <m:t>𝑓</m:t>
                            </m:r>
                          </m:e>
                          <m:sub>
                            <m:sSub>
                              <m:sSubPr>
                                <m:ctrlPr>
                                  <a:rPr lang="de-DE" sz="2000" i="1">
                                    <a:latin typeface="Cambria Math" panose="02040503050406030204" pitchFamily="18" charset="0"/>
                                    <a:ea typeface="Cambria Math"/>
                                    <a:cs typeface="Lucida Sans Unicode"/>
                                    <a:sym typeface="Symbol"/>
                                  </a:rPr>
                                </m:ctrlPr>
                              </m:sSubPr>
                              <m:e>
                                <m:r>
                                  <a:rPr lang="de-DE" sz="2000" i="1">
                                    <a:latin typeface="Cambria Math"/>
                                    <a:ea typeface="Cambria Math"/>
                                    <a:cs typeface="Lucida Sans Unicode"/>
                                    <a:sym typeface="Symbol"/>
                                  </a:rPr>
                                  <m:t>𝑆</m:t>
                                </m:r>
                              </m:e>
                              <m:sub>
                                <m:r>
                                  <a:rPr lang="de-DE" sz="2000" i="1">
                                    <a:latin typeface="Cambria Math"/>
                                    <a:ea typeface="Cambria Math"/>
                                    <a:cs typeface="Lucida Sans Unicode"/>
                                    <a:sym typeface="Symbol"/>
                                  </a:rPr>
                                  <m:t>200</m:t>
                                </m:r>
                              </m:sub>
                            </m:sSub>
                          </m:sub>
                        </m:sSub>
                        <m:d>
                          <m:dPr>
                            <m:ctrlPr>
                              <a:rPr lang="de-DE" sz="2000" i="1">
                                <a:latin typeface="Cambria Math" panose="02040503050406030204" pitchFamily="18" charset="0"/>
                                <a:ea typeface="Cambria Math"/>
                                <a:cs typeface="Lucida Sans Unicode"/>
                                <a:sym typeface="Symbol"/>
                              </a:rPr>
                            </m:ctrlPr>
                          </m:dPr>
                          <m:e>
                            <m:r>
                              <a:rPr lang="de-DE" sz="2000" b="0" i="1" smtClean="0">
                                <a:latin typeface="Cambria Math"/>
                                <a:ea typeface="Cambria Math"/>
                                <a:cs typeface="Lucida Sans Unicode"/>
                                <a:sym typeface="Symbol"/>
                              </a:rPr>
                              <m:t>𝑠</m:t>
                            </m:r>
                          </m:e>
                        </m:d>
                        <m:r>
                          <a:rPr lang="de-DE" sz="2000" b="0" i="1" smtClean="0">
                            <a:latin typeface="Cambria Math"/>
                            <a:ea typeface="Cambria Math"/>
                            <a:cs typeface="Lucida Sans Unicode"/>
                            <a:sym typeface="Symbol"/>
                          </a:rPr>
                          <m:t>𝑑𝑠</m:t>
                        </m:r>
                      </m:e>
                    </m:nary>
                    <m:r>
                      <a:rPr lang="de-DE" sz="2000" b="0" i="1" smtClean="0">
                        <a:latin typeface="Cambria Math"/>
                        <a:ea typeface="Cambria Math"/>
                        <a:cs typeface="Lucida Sans Unicode"/>
                        <a:sym typeface="Symbol"/>
                      </a:rPr>
                      <m:t>=…=0.093</m:t>
                    </m:r>
                  </m:oMath>
                </a14:m>
                <a:r>
                  <a:rPr lang="de-DE" sz="2000" b="0" dirty="0">
                    <a:latin typeface="+mn-lt"/>
                    <a:cs typeface="Lucida Sans Unicode"/>
                    <a:sym typeface="Symbol"/>
                  </a:rPr>
                  <a:t>.</a:t>
                </a:r>
              </a:p>
            </p:txBody>
          </p:sp>
        </mc:Choice>
        <mc:Fallback xmlns="">
          <p:sp>
            <p:nvSpPr>
              <p:cNvPr id="12" name="Textfeld 11"/>
              <p:cNvSpPr txBox="1">
                <a:spLocks noRot="1" noChangeAspect="1" noMove="1" noResize="1" noEditPoints="1" noAdjustHandles="1" noChangeArrowheads="1" noChangeShapeType="1" noTextEdit="1"/>
              </p:cNvSpPr>
              <p:nvPr/>
            </p:nvSpPr>
            <p:spPr>
              <a:xfrm>
                <a:off x="997491" y="2948988"/>
                <a:ext cx="6458278" cy="514949"/>
              </a:xfrm>
              <a:prstGeom prst="rect">
                <a:avLst/>
              </a:prstGeom>
              <a:blipFill rotWithShape="1">
                <a:blip r:embed="rId4"/>
                <a:stretch>
                  <a:fillRect b="-11905"/>
                </a:stretch>
              </a:blipFill>
            </p:spPr>
            <p:txBody>
              <a:bodyPr/>
              <a:lstStyle/>
              <a:p>
                <a:r>
                  <a:rPr lang="de-DE">
                    <a:noFill/>
                  </a:rPr>
                  <a:t> </a:t>
                </a:r>
              </a:p>
            </p:txBody>
          </p:sp>
        </mc:Fallback>
      </mc:AlternateContent>
      <p:sp>
        <p:nvSpPr>
          <p:cNvPr id="14" name="Textfeld 13"/>
          <p:cNvSpPr txBox="1"/>
          <p:nvPr/>
        </p:nvSpPr>
        <p:spPr>
          <a:xfrm>
            <a:off x="468313" y="1628800"/>
            <a:ext cx="9216255" cy="707886"/>
          </a:xfrm>
          <a:prstGeom prst="rect">
            <a:avLst/>
          </a:prstGeom>
          <a:noFill/>
        </p:spPr>
        <p:txBody>
          <a:bodyPr wrap="square" rtlCol="0">
            <a:spAutoFit/>
          </a:bodyPr>
          <a:lstStyle/>
          <a:p>
            <a:r>
              <a:rPr lang="de-DE" sz="2000" dirty="0">
                <a:latin typeface="+mn-lt"/>
              </a:rPr>
              <a:t>Gegeben die Situation von Beispiel 7.4.2 (vgl. </a:t>
            </a:r>
            <a:r>
              <a:rPr lang="de-DE" sz="2000">
                <a:latin typeface="+mn-lt"/>
              </a:rPr>
              <a:t>Folie 553). </a:t>
            </a:r>
            <a:endParaRPr lang="de-DE" sz="2000" dirty="0">
              <a:latin typeface="+mn-lt"/>
            </a:endParaRPr>
          </a:p>
          <a:p>
            <a:r>
              <a:rPr lang="de-DE" sz="2000" dirty="0">
                <a:latin typeface="+mn-lt"/>
              </a:rPr>
              <a:t>Hier erhalten wir für (i) und (ii):</a:t>
            </a:r>
          </a:p>
        </p:txBody>
      </p:sp>
      <p:sp>
        <p:nvSpPr>
          <p:cNvPr id="15" name="Textfeld 14"/>
          <p:cNvSpPr txBox="1"/>
          <p:nvPr/>
        </p:nvSpPr>
        <p:spPr>
          <a:xfrm>
            <a:off x="459181" y="4221088"/>
            <a:ext cx="7848105" cy="707886"/>
          </a:xfrm>
          <a:prstGeom prst="rect">
            <a:avLst/>
          </a:prstGeom>
          <a:noFill/>
        </p:spPr>
        <p:txBody>
          <a:bodyPr wrap="square" rtlCol="0">
            <a:spAutoFit/>
          </a:bodyPr>
          <a:lstStyle/>
          <a:p>
            <a:r>
              <a:rPr lang="de-DE" sz="2000" b="0" dirty="0">
                <a:latin typeface="+mn-lt"/>
                <a:cs typeface="Lucida Sans Unicode"/>
                <a:sym typeface="Symbol"/>
              </a:rPr>
              <a:t>&gt; Identische Verteilungen: In Beispiel 7.4.2 beispielsweise verletzt, falls</a:t>
            </a:r>
          </a:p>
          <a:p>
            <a:r>
              <a:rPr lang="de-DE" sz="2000" dirty="0">
                <a:latin typeface="+mn-lt"/>
                <a:cs typeface="Lucida Sans Unicode"/>
                <a:sym typeface="Symbol"/>
              </a:rPr>
              <a:t>   die Wahrscheinlichkeit einer Stornierung stark schwankt</a:t>
            </a:r>
            <a:endParaRPr lang="de-DE" sz="2000" b="0" dirty="0">
              <a:latin typeface="+mn-lt"/>
              <a:cs typeface="Lucida Sans Unicode"/>
              <a:sym typeface="Symbol"/>
            </a:endParaRPr>
          </a:p>
        </p:txBody>
      </p:sp>
      <p:sp>
        <p:nvSpPr>
          <p:cNvPr id="16" name="Textfeld 15"/>
          <p:cNvSpPr txBox="1"/>
          <p:nvPr/>
        </p:nvSpPr>
        <p:spPr>
          <a:xfrm>
            <a:off x="468313" y="5013176"/>
            <a:ext cx="7848105" cy="1015663"/>
          </a:xfrm>
          <a:prstGeom prst="rect">
            <a:avLst/>
          </a:prstGeom>
          <a:noFill/>
        </p:spPr>
        <p:txBody>
          <a:bodyPr wrap="square" rtlCol="0">
            <a:spAutoFit/>
          </a:bodyPr>
          <a:lstStyle/>
          <a:p>
            <a:r>
              <a:rPr lang="de-DE" sz="2000" b="0" dirty="0">
                <a:latin typeface="+mn-lt"/>
                <a:cs typeface="Lucida Sans Unicode"/>
                <a:sym typeface="Symbol"/>
              </a:rPr>
              <a:t>&gt; Unabhängigkeit: In Beispiel 7.4.1 beispielsweise verletzt, wenn Familien</a:t>
            </a:r>
          </a:p>
          <a:p>
            <a:r>
              <a:rPr lang="de-DE" sz="2000" dirty="0">
                <a:latin typeface="+mn-lt"/>
                <a:cs typeface="Lucida Sans Unicode"/>
                <a:sym typeface="Symbol"/>
              </a:rPr>
              <a:t>   mit Kindern immer nur dann eine Reise buchen, wenn bereits genügend</a:t>
            </a:r>
          </a:p>
          <a:p>
            <a:r>
              <a:rPr lang="de-DE" sz="2000" dirty="0">
                <a:latin typeface="+mn-lt"/>
                <a:cs typeface="Lucida Sans Unicode"/>
                <a:sym typeface="Symbol"/>
              </a:rPr>
              <a:t>   andere Familien mit Kindern bereits eine Reise gebucht haben.</a:t>
            </a:r>
          </a:p>
        </p:txBody>
      </p:sp>
    </p:spTree>
    <p:extLst>
      <p:ext uri="{BB962C8B-B14F-4D97-AF65-F5344CB8AC3E}">
        <p14:creationId xmlns:p14="http://schemas.microsoft.com/office/powerpoint/2010/main" val="2818614789"/>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1331640" y="2814006"/>
            <a:ext cx="7144646" cy="1323439"/>
          </a:xfrm>
          <a:prstGeom prst="rect">
            <a:avLst/>
          </a:prstGeom>
          <a:noFill/>
          <a:ln w="9525">
            <a:noFill/>
            <a:miter lim="800000"/>
            <a:headEnd/>
            <a:tailEnd/>
          </a:ln>
        </p:spPr>
        <p:txBody>
          <a:bodyPr wrap="square">
            <a:spAutoFit/>
          </a:bodyPr>
          <a:lstStyle/>
          <a:p>
            <a:pPr fontAlgn="auto">
              <a:spcBef>
                <a:spcPts val="0"/>
              </a:spcBef>
              <a:spcAft>
                <a:spcPts val="0"/>
              </a:spcAft>
              <a:defRPr/>
            </a:pPr>
            <a:r>
              <a:rPr lang="de-DE" sz="4000" b="1" dirty="0">
                <a:solidFill>
                  <a:srgbClr val="0070C0"/>
                </a:solidFill>
                <a:latin typeface="+mn-lt"/>
              </a:rPr>
              <a:t>8  Ergänzungen und </a:t>
            </a:r>
          </a:p>
          <a:p>
            <a:pPr fontAlgn="auto">
              <a:spcBef>
                <a:spcPts val="0"/>
              </a:spcBef>
              <a:spcAft>
                <a:spcPts val="0"/>
              </a:spcAft>
              <a:defRPr/>
            </a:pPr>
            <a:r>
              <a:rPr lang="de-DE" sz="4000" b="1" dirty="0">
                <a:solidFill>
                  <a:srgbClr val="0070C0"/>
                </a:solidFill>
                <a:latin typeface="+mn-lt"/>
              </a:rPr>
              <a:t>    Verallgemeinerungen</a:t>
            </a:r>
          </a:p>
        </p:txBody>
      </p:sp>
      <p:sp>
        <p:nvSpPr>
          <p:cNvPr id="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560</a:t>
            </a:r>
            <a:endParaRPr lang="de-DE" sz="8000" b="1" dirty="0">
              <a:solidFill>
                <a:schemeClr val="tx1"/>
              </a:solidFill>
              <a:latin typeface="+mj-lt"/>
            </a:endParaRP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8" name="Rechteck 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685257400"/>
      </p:ext>
    </p:extLst>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8 Ergänzungen und Verallgemeinerungen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8.1 Weitere eindimensionale Verteilungen</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8.1.1 Weitere diskrete Verteilungen</a:t>
            </a: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8.1.2 Weitere stetige Verteilungen</a:t>
            </a: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8.1.3 Sonstige eindimensionale Verteilungen</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563</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563</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566</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572</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561</a:t>
            </a:r>
            <a:endParaRPr lang="de-DE" sz="8000" b="1" dirty="0">
              <a:solidFill>
                <a:schemeClr val="tx1"/>
              </a:solidFill>
              <a:latin typeface="+mj-lt"/>
            </a:endParaRPr>
          </a:p>
        </p:txBody>
      </p:sp>
      <p:sp>
        <p:nvSpPr>
          <p:cNvPr id="40" name="Textfeld 39"/>
          <p:cNvSpPr txBox="1">
            <a:spLocks noChangeArrowheads="1"/>
          </p:cNvSpPr>
          <p:nvPr/>
        </p:nvSpPr>
        <p:spPr bwMode="auto">
          <a:xfrm>
            <a:off x="456405" y="270384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8.2 Ergänzungen zu asymptotischen Aussagen</a:t>
            </a:r>
          </a:p>
        </p:txBody>
      </p:sp>
      <p:sp>
        <p:nvSpPr>
          <p:cNvPr id="41" name="Textfeld 40"/>
          <p:cNvSpPr txBox="1">
            <a:spLocks noChangeArrowheads="1"/>
          </p:cNvSpPr>
          <p:nvPr/>
        </p:nvSpPr>
        <p:spPr bwMode="auto">
          <a:xfrm>
            <a:off x="456405" y="313564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8.2.1 Alternative GGZ- und ZGWS-Varianten</a:t>
            </a:r>
          </a:p>
        </p:txBody>
      </p:sp>
      <p:sp>
        <p:nvSpPr>
          <p:cNvPr id="42" name="Textfeld 41"/>
          <p:cNvSpPr txBox="1">
            <a:spLocks noChangeArrowheads="1"/>
          </p:cNvSpPr>
          <p:nvPr/>
        </p:nvSpPr>
        <p:spPr bwMode="auto">
          <a:xfrm>
            <a:off x="456405" y="356744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8.2.2 Stochastische Konvergenz und Verteilungskonvergenz</a:t>
            </a:r>
          </a:p>
        </p:txBody>
      </p:sp>
      <p:sp>
        <p:nvSpPr>
          <p:cNvPr id="43" name="Textfeld 28"/>
          <p:cNvSpPr txBox="1">
            <a:spLocks noChangeArrowheads="1"/>
          </p:cNvSpPr>
          <p:nvPr/>
        </p:nvSpPr>
        <p:spPr bwMode="auto">
          <a:xfrm>
            <a:off x="7873205" y="2702258"/>
            <a:ext cx="790575" cy="369888"/>
          </a:xfrm>
          <a:prstGeom prst="rect">
            <a:avLst/>
          </a:prstGeom>
          <a:noFill/>
          <a:ln w="9525">
            <a:noFill/>
            <a:miter lim="800000"/>
            <a:headEnd/>
            <a:tailEnd/>
          </a:ln>
        </p:spPr>
        <p:txBody>
          <a:bodyPr>
            <a:spAutoFit/>
          </a:bodyPr>
          <a:lstStyle/>
          <a:p>
            <a:pPr algn="r"/>
            <a:r>
              <a:rPr lang="en-US"/>
              <a:t>574</a:t>
            </a:r>
            <a:endParaRPr lang="en-US" dirty="0"/>
          </a:p>
        </p:txBody>
      </p:sp>
      <p:sp>
        <p:nvSpPr>
          <p:cNvPr id="44" name="Textfeld 28"/>
          <p:cNvSpPr txBox="1">
            <a:spLocks noChangeArrowheads="1"/>
          </p:cNvSpPr>
          <p:nvPr/>
        </p:nvSpPr>
        <p:spPr bwMode="auto">
          <a:xfrm>
            <a:off x="7871617" y="3134058"/>
            <a:ext cx="790575" cy="369332"/>
          </a:xfrm>
          <a:prstGeom prst="rect">
            <a:avLst/>
          </a:prstGeom>
          <a:noFill/>
          <a:ln w="9525">
            <a:noFill/>
            <a:miter lim="800000"/>
            <a:headEnd/>
            <a:tailEnd/>
          </a:ln>
        </p:spPr>
        <p:txBody>
          <a:bodyPr>
            <a:spAutoFit/>
          </a:bodyPr>
          <a:lstStyle/>
          <a:p>
            <a:pPr algn="r"/>
            <a:r>
              <a:rPr lang="en-US"/>
              <a:t>574</a:t>
            </a:r>
            <a:endParaRPr lang="en-US" dirty="0"/>
          </a:p>
        </p:txBody>
      </p:sp>
      <p:sp>
        <p:nvSpPr>
          <p:cNvPr id="46" name="Textfeld 28"/>
          <p:cNvSpPr txBox="1">
            <a:spLocks noChangeArrowheads="1"/>
          </p:cNvSpPr>
          <p:nvPr/>
        </p:nvSpPr>
        <p:spPr bwMode="auto">
          <a:xfrm>
            <a:off x="7871617" y="3567446"/>
            <a:ext cx="790575" cy="369887"/>
          </a:xfrm>
          <a:prstGeom prst="rect">
            <a:avLst/>
          </a:prstGeom>
          <a:noFill/>
          <a:ln w="9525">
            <a:noFill/>
            <a:miter lim="800000"/>
            <a:headEnd/>
            <a:tailEnd/>
          </a:ln>
        </p:spPr>
        <p:txBody>
          <a:bodyPr>
            <a:spAutoFit/>
          </a:bodyPr>
          <a:lstStyle/>
          <a:p>
            <a:pPr algn="r"/>
            <a:r>
              <a:rPr lang="en-US"/>
              <a:t>579</a:t>
            </a:r>
            <a:endParaRPr lang="en-US" dirty="0"/>
          </a:p>
        </p:txBody>
      </p:sp>
    </p:spTree>
    <p:extLst>
      <p:ext uri="{BB962C8B-B14F-4D97-AF65-F5344CB8AC3E}">
        <p14:creationId xmlns:p14="http://schemas.microsoft.com/office/powerpoint/2010/main" val="517458385"/>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8 Ergänzungen und Verallgemeinerungen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57200" y="2723992"/>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8.3.2 Kenngrößen multivariater Abhängigkeiten</a:t>
            </a:r>
          </a:p>
        </p:txBody>
      </p:sp>
      <p:sp>
        <p:nvSpPr>
          <p:cNvPr id="13" name="Textfeld 12"/>
          <p:cNvSpPr txBox="1">
            <a:spLocks noChangeArrowheads="1"/>
          </p:cNvSpPr>
          <p:nvPr/>
        </p:nvSpPr>
        <p:spPr bwMode="auto">
          <a:xfrm>
            <a:off x="457200" y="3155792"/>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Theoretische Kovarianz- und Korrelationsmatrix</a:t>
            </a:r>
          </a:p>
        </p:txBody>
      </p:sp>
      <p:sp>
        <p:nvSpPr>
          <p:cNvPr id="16" name="Textfeld 15"/>
          <p:cNvSpPr txBox="1">
            <a:spLocks noChangeArrowheads="1"/>
          </p:cNvSpPr>
          <p:nvPr/>
        </p:nvSpPr>
        <p:spPr bwMode="auto">
          <a:xfrm>
            <a:off x="457200" y="3587592"/>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Bedingte Kennwerte für </a:t>
            </a:r>
            <a:r>
              <a:rPr lang="de-DE" sz="2000" b="1" i="1" dirty="0">
                <a:solidFill>
                  <a:srgbClr val="0070C0"/>
                </a:solidFill>
                <a:latin typeface="+mn-lt"/>
              </a:rPr>
              <a:t>n</a:t>
            </a:r>
            <a:r>
              <a:rPr lang="de-DE" sz="2000" b="1" dirty="0">
                <a:solidFill>
                  <a:srgbClr val="0070C0"/>
                </a:solidFill>
                <a:latin typeface="+mn-lt"/>
              </a:rPr>
              <a:t> &gt; 2</a:t>
            </a:r>
          </a:p>
        </p:txBody>
      </p:sp>
      <p:sp>
        <p:nvSpPr>
          <p:cNvPr id="17" name="Textfeld 16"/>
          <p:cNvSpPr txBox="1">
            <a:spLocks noChangeArrowheads="1"/>
          </p:cNvSpPr>
          <p:nvPr/>
        </p:nvSpPr>
        <p:spPr bwMode="auto">
          <a:xfrm>
            <a:off x="457200" y="402098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8.3.3 Sonstige Verallgemeinerungen</a:t>
            </a:r>
          </a:p>
        </p:txBody>
      </p:sp>
      <p:sp>
        <p:nvSpPr>
          <p:cNvPr id="26" name="Textfeld 28"/>
          <p:cNvSpPr txBox="1">
            <a:spLocks noChangeArrowheads="1"/>
          </p:cNvSpPr>
          <p:nvPr/>
        </p:nvSpPr>
        <p:spPr bwMode="auto">
          <a:xfrm>
            <a:off x="7874000" y="2723992"/>
            <a:ext cx="790575" cy="369888"/>
          </a:xfrm>
          <a:prstGeom prst="rect">
            <a:avLst/>
          </a:prstGeom>
          <a:noFill/>
          <a:ln w="9525">
            <a:noFill/>
            <a:miter lim="800000"/>
            <a:headEnd/>
            <a:tailEnd/>
          </a:ln>
        </p:spPr>
        <p:txBody>
          <a:bodyPr>
            <a:spAutoFit/>
          </a:bodyPr>
          <a:lstStyle/>
          <a:p>
            <a:pPr algn="r"/>
            <a:r>
              <a:rPr lang="en-US"/>
              <a:t>592</a:t>
            </a:r>
            <a:endParaRPr lang="en-US" dirty="0"/>
          </a:p>
        </p:txBody>
      </p:sp>
      <p:sp>
        <p:nvSpPr>
          <p:cNvPr id="27" name="Textfeld 28"/>
          <p:cNvSpPr txBox="1">
            <a:spLocks noChangeArrowheads="1"/>
          </p:cNvSpPr>
          <p:nvPr/>
        </p:nvSpPr>
        <p:spPr bwMode="auto">
          <a:xfrm>
            <a:off x="7874000" y="3155792"/>
            <a:ext cx="790575" cy="369888"/>
          </a:xfrm>
          <a:prstGeom prst="rect">
            <a:avLst/>
          </a:prstGeom>
          <a:noFill/>
          <a:ln w="9525">
            <a:noFill/>
            <a:miter lim="800000"/>
            <a:headEnd/>
            <a:tailEnd/>
          </a:ln>
        </p:spPr>
        <p:txBody>
          <a:bodyPr>
            <a:spAutoFit/>
          </a:bodyPr>
          <a:lstStyle/>
          <a:p>
            <a:pPr algn="r"/>
            <a:r>
              <a:rPr lang="en-US"/>
              <a:t>592</a:t>
            </a:r>
            <a:endParaRPr lang="en-US" dirty="0"/>
          </a:p>
        </p:txBody>
      </p:sp>
      <p:sp>
        <p:nvSpPr>
          <p:cNvPr id="28" name="Textfeld 28"/>
          <p:cNvSpPr txBox="1">
            <a:spLocks noChangeArrowheads="1"/>
          </p:cNvSpPr>
          <p:nvPr/>
        </p:nvSpPr>
        <p:spPr bwMode="auto">
          <a:xfrm>
            <a:off x="7874000" y="3587592"/>
            <a:ext cx="790575" cy="369888"/>
          </a:xfrm>
          <a:prstGeom prst="rect">
            <a:avLst/>
          </a:prstGeom>
          <a:noFill/>
          <a:ln w="9525">
            <a:noFill/>
            <a:miter lim="800000"/>
            <a:headEnd/>
            <a:tailEnd/>
          </a:ln>
        </p:spPr>
        <p:txBody>
          <a:bodyPr>
            <a:spAutoFit/>
          </a:bodyPr>
          <a:lstStyle/>
          <a:p>
            <a:pPr algn="r"/>
            <a:r>
              <a:rPr lang="en-US"/>
              <a:t>595</a:t>
            </a:r>
            <a:endParaRPr lang="en-US" dirty="0"/>
          </a:p>
        </p:txBody>
      </p:sp>
      <p:sp>
        <p:nvSpPr>
          <p:cNvPr id="29" name="Textfeld 28"/>
          <p:cNvSpPr txBox="1">
            <a:spLocks noChangeArrowheads="1"/>
          </p:cNvSpPr>
          <p:nvPr/>
        </p:nvSpPr>
        <p:spPr bwMode="auto">
          <a:xfrm>
            <a:off x="7872412" y="4019392"/>
            <a:ext cx="790575" cy="369888"/>
          </a:xfrm>
          <a:prstGeom prst="rect">
            <a:avLst/>
          </a:prstGeom>
          <a:noFill/>
          <a:ln w="9525">
            <a:noFill/>
            <a:miter lim="800000"/>
            <a:headEnd/>
            <a:tailEnd/>
          </a:ln>
        </p:spPr>
        <p:txBody>
          <a:bodyPr>
            <a:spAutoFit/>
          </a:bodyPr>
          <a:lstStyle/>
          <a:p>
            <a:pPr algn="r"/>
            <a:r>
              <a:rPr lang="en-US"/>
              <a:t>600</a:t>
            </a:r>
            <a:endParaRPr lang="en-US" dirty="0"/>
          </a:p>
        </p:txBody>
      </p:sp>
      <p:sp>
        <p:nvSpPr>
          <p:cNvPr id="43" name="Rechteck 42"/>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562</a:t>
            </a:r>
            <a:endParaRPr lang="de-DE" sz="8000" b="1" dirty="0">
              <a:solidFill>
                <a:schemeClr val="tx1"/>
              </a:solidFill>
              <a:latin typeface="+mj-lt"/>
            </a:endParaRPr>
          </a:p>
        </p:txBody>
      </p:sp>
      <p:sp>
        <p:nvSpPr>
          <p:cNvPr id="15" name="Textfeld 14"/>
          <p:cNvSpPr txBox="1">
            <a:spLocks noChangeArrowheads="1"/>
          </p:cNvSpPr>
          <p:nvPr/>
        </p:nvSpPr>
        <p:spPr bwMode="auto">
          <a:xfrm>
            <a:off x="457993" y="99137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8.3 Einige multivariate Verallgemeinerungen</a:t>
            </a:r>
          </a:p>
        </p:txBody>
      </p:sp>
      <p:sp>
        <p:nvSpPr>
          <p:cNvPr id="21" name="Textfeld 20"/>
          <p:cNvSpPr txBox="1">
            <a:spLocks noChangeArrowheads="1"/>
          </p:cNvSpPr>
          <p:nvPr/>
        </p:nvSpPr>
        <p:spPr bwMode="auto">
          <a:xfrm>
            <a:off x="457993" y="142317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8.3.1 Multivariate Abhängigkeiten</a:t>
            </a:r>
          </a:p>
        </p:txBody>
      </p:sp>
      <p:sp>
        <p:nvSpPr>
          <p:cNvPr id="22" name="Textfeld 21"/>
          <p:cNvSpPr txBox="1">
            <a:spLocks noChangeArrowheads="1"/>
          </p:cNvSpPr>
          <p:nvPr/>
        </p:nvSpPr>
        <p:spPr bwMode="auto">
          <a:xfrm>
            <a:off x="457993" y="18565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Abhängigkeit und Unabhängigkeit von Zufallsvektoren</a:t>
            </a:r>
          </a:p>
        </p:txBody>
      </p:sp>
      <p:sp>
        <p:nvSpPr>
          <p:cNvPr id="30" name="Textfeld 28"/>
          <p:cNvSpPr txBox="1">
            <a:spLocks noChangeArrowheads="1"/>
          </p:cNvSpPr>
          <p:nvPr/>
        </p:nvSpPr>
        <p:spPr bwMode="auto">
          <a:xfrm>
            <a:off x="7873205" y="989788"/>
            <a:ext cx="790575" cy="369888"/>
          </a:xfrm>
          <a:prstGeom prst="rect">
            <a:avLst/>
          </a:prstGeom>
          <a:noFill/>
          <a:ln w="9525">
            <a:noFill/>
            <a:miter lim="800000"/>
            <a:headEnd/>
            <a:tailEnd/>
          </a:ln>
        </p:spPr>
        <p:txBody>
          <a:bodyPr>
            <a:spAutoFit/>
          </a:bodyPr>
          <a:lstStyle/>
          <a:p>
            <a:pPr algn="r"/>
            <a:r>
              <a:rPr lang="en-US"/>
              <a:t>586</a:t>
            </a:r>
            <a:endParaRPr lang="en-US" dirty="0"/>
          </a:p>
        </p:txBody>
      </p:sp>
      <p:sp>
        <p:nvSpPr>
          <p:cNvPr id="31" name="Textfeld 28"/>
          <p:cNvSpPr txBox="1">
            <a:spLocks noChangeArrowheads="1"/>
          </p:cNvSpPr>
          <p:nvPr/>
        </p:nvSpPr>
        <p:spPr bwMode="auto">
          <a:xfrm>
            <a:off x="7874793" y="1423176"/>
            <a:ext cx="790575" cy="369887"/>
          </a:xfrm>
          <a:prstGeom prst="rect">
            <a:avLst/>
          </a:prstGeom>
          <a:noFill/>
          <a:ln w="9525">
            <a:noFill/>
            <a:miter lim="800000"/>
            <a:headEnd/>
            <a:tailEnd/>
          </a:ln>
        </p:spPr>
        <p:txBody>
          <a:bodyPr>
            <a:spAutoFit/>
          </a:bodyPr>
          <a:lstStyle/>
          <a:p>
            <a:pPr algn="r"/>
            <a:r>
              <a:rPr lang="en-US"/>
              <a:t>586</a:t>
            </a:r>
            <a:endParaRPr lang="en-US" dirty="0"/>
          </a:p>
        </p:txBody>
      </p:sp>
      <p:sp>
        <p:nvSpPr>
          <p:cNvPr id="32" name="Textfeld 28"/>
          <p:cNvSpPr txBox="1">
            <a:spLocks noChangeArrowheads="1"/>
          </p:cNvSpPr>
          <p:nvPr/>
        </p:nvSpPr>
        <p:spPr bwMode="auto">
          <a:xfrm>
            <a:off x="7873205" y="1854976"/>
            <a:ext cx="790575" cy="369887"/>
          </a:xfrm>
          <a:prstGeom prst="rect">
            <a:avLst/>
          </a:prstGeom>
          <a:noFill/>
          <a:ln w="9525">
            <a:noFill/>
            <a:miter lim="800000"/>
            <a:headEnd/>
            <a:tailEnd/>
          </a:ln>
        </p:spPr>
        <p:txBody>
          <a:bodyPr>
            <a:spAutoFit/>
          </a:bodyPr>
          <a:lstStyle/>
          <a:p>
            <a:pPr algn="r"/>
            <a:r>
              <a:rPr lang="en-US"/>
              <a:t>586</a:t>
            </a:r>
            <a:endParaRPr lang="en-US" dirty="0"/>
          </a:p>
        </p:txBody>
      </p:sp>
      <p:sp>
        <p:nvSpPr>
          <p:cNvPr id="33" name="Textfeld 32"/>
          <p:cNvSpPr txBox="1">
            <a:spLocks noChangeArrowheads="1"/>
          </p:cNvSpPr>
          <p:nvPr/>
        </p:nvSpPr>
        <p:spPr bwMode="auto">
          <a:xfrm>
            <a:off x="458786" y="2295969"/>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Bedingte Abhängigkeit und Unabhängigkeit</a:t>
            </a:r>
          </a:p>
        </p:txBody>
      </p:sp>
      <p:sp>
        <p:nvSpPr>
          <p:cNvPr id="35" name="Textfeld 28"/>
          <p:cNvSpPr txBox="1">
            <a:spLocks noChangeArrowheads="1"/>
          </p:cNvSpPr>
          <p:nvPr/>
        </p:nvSpPr>
        <p:spPr bwMode="auto">
          <a:xfrm>
            <a:off x="7873998" y="2294381"/>
            <a:ext cx="790575" cy="369888"/>
          </a:xfrm>
          <a:prstGeom prst="rect">
            <a:avLst/>
          </a:prstGeom>
          <a:noFill/>
          <a:ln w="9525">
            <a:noFill/>
            <a:miter lim="800000"/>
            <a:headEnd/>
            <a:tailEnd/>
          </a:ln>
        </p:spPr>
        <p:txBody>
          <a:bodyPr>
            <a:spAutoFit/>
          </a:bodyPr>
          <a:lstStyle/>
          <a:p>
            <a:pPr algn="r"/>
            <a:r>
              <a:rPr lang="en-US"/>
              <a:t>591</a:t>
            </a:r>
            <a:endParaRPr lang="en-US" dirty="0"/>
          </a:p>
        </p:txBody>
      </p:sp>
    </p:spTree>
    <p:extLst>
      <p:ext uri="{BB962C8B-B14F-4D97-AF65-F5344CB8AC3E}">
        <p14:creationId xmlns:p14="http://schemas.microsoft.com/office/powerpoint/2010/main" val="3647550010"/>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5" name="Textfeld 24"/>
          <p:cNvSpPr txBox="1">
            <a:spLocks noChangeArrowheads="1"/>
          </p:cNvSpPr>
          <p:nvPr/>
        </p:nvSpPr>
        <p:spPr bwMode="auto">
          <a:xfrm>
            <a:off x="468312" y="981075"/>
            <a:ext cx="409560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8.1.1 Weitere diskrete Verteilungen</a:t>
            </a:r>
          </a:p>
        </p:txBody>
      </p:sp>
      <p:sp>
        <p:nvSpPr>
          <p:cNvPr id="30"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Hypergeometrische Verteilung </a:t>
            </a:r>
            <a:r>
              <a:rPr lang="de-DE" sz="2000" dirty="0">
                <a:solidFill>
                  <a:srgbClr val="0070C0"/>
                </a:solidFill>
                <a:latin typeface="+mn-lt"/>
              </a:rPr>
              <a:t>●</a:t>
            </a:r>
            <a:endParaRPr lang="de-DE" sz="2000" b="1" dirty="0">
              <a:solidFill>
                <a:srgbClr val="0070C0"/>
              </a:solidFill>
              <a:latin typeface="+mn-lt"/>
            </a:endParaRPr>
          </a:p>
        </p:txBody>
      </p:sp>
      <p:pic>
        <p:nvPicPr>
          <p:cNvPr id="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3013" y="2306228"/>
            <a:ext cx="3886200" cy="2286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 name="Textfeld 12"/>
          <p:cNvSpPr txBox="1"/>
          <p:nvPr/>
        </p:nvSpPr>
        <p:spPr>
          <a:xfrm>
            <a:off x="4488589" y="2313803"/>
            <a:ext cx="3816424" cy="400110"/>
          </a:xfrm>
          <a:prstGeom prst="rect">
            <a:avLst/>
          </a:prstGeom>
          <a:noFill/>
        </p:spPr>
        <p:txBody>
          <a:bodyPr wrap="square" rtlCol="0">
            <a:spAutoFit/>
          </a:bodyPr>
          <a:lstStyle/>
          <a:p>
            <a:r>
              <a:rPr lang="de-DE" sz="2000" i="1" dirty="0">
                <a:latin typeface="+mn-lt"/>
              </a:rPr>
              <a:t>n</a:t>
            </a:r>
            <a:r>
              <a:rPr lang="de-DE" sz="2000" dirty="0">
                <a:latin typeface="+mn-lt"/>
              </a:rPr>
              <a:t> Mal Ziehen ohne Zurücklegen</a:t>
            </a:r>
          </a:p>
        </p:txBody>
      </p:sp>
      <p:sp>
        <p:nvSpPr>
          <p:cNvPr id="15" name="Textfeld 14"/>
          <p:cNvSpPr txBox="1"/>
          <p:nvPr/>
        </p:nvSpPr>
        <p:spPr>
          <a:xfrm>
            <a:off x="569489" y="4807329"/>
            <a:ext cx="3816424" cy="400110"/>
          </a:xfrm>
          <a:prstGeom prst="rect">
            <a:avLst/>
          </a:prstGeom>
          <a:noFill/>
        </p:spPr>
        <p:txBody>
          <a:bodyPr wrap="square" rtlCol="0">
            <a:spAutoFit/>
          </a:bodyPr>
          <a:lstStyle/>
          <a:p>
            <a:r>
              <a:rPr lang="de-DE" sz="2000" i="1" dirty="0">
                <a:latin typeface="+mn-lt"/>
              </a:rPr>
              <a:t>N</a:t>
            </a:r>
            <a:r>
              <a:rPr lang="de-DE" sz="2000" dirty="0">
                <a:latin typeface="+mn-lt"/>
              </a:rPr>
              <a:t> ... Anzahl der Kugeln in der Urne</a:t>
            </a:r>
          </a:p>
        </p:txBody>
      </p:sp>
      <mc:AlternateContent xmlns:mc="http://schemas.openxmlformats.org/markup-compatibility/2006" xmlns:a14="http://schemas.microsoft.com/office/drawing/2010/main">
        <mc:Choice Requires="a14">
          <p:sp>
            <p:nvSpPr>
              <p:cNvPr id="19" name="Textfeld 18"/>
              <p:cNvSpPr txBox="1"/>
              <p:nvPr/>
            </p:nvSpPr>
            <p:spPr>
              <a:xfrm>
                <a:off x="569489" y="5653011"/>
                <a:ext cx="5483460"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𝜋</m:t>
                    </m:r>
                    <m:r>
                      <a:rPr lang="de-DE" sz="2000" b="0" i="1" smtClean="0">
                        <a:latin typeface="Cambria Math"/>
                        <a:ea typeface="Cambria Math"/>
                      </a:rPr>
                      <m:t>=</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𝑀</m:t>
                        </m:r>
                      </m:num>
                      <m:den>
                        <m:r>
                          <a:rPr lang="de-DE" sz="2000" b="0" i="1" smtClean="0">
                            <a:latin typeface="Cambria Math"/>
                            <a:ea typeface="Cambria Math"/>
                          </a:rPr>
                          <m:t>𝑁</m:t>
                        </m:r>
                      </m:den>
                    </m:f>
                  </m:oMath>
                </a14:m>
                <a:r>
                  <a:rPr lang="de-DE" sz="2000" dirty="0">
                    <a:latin typeface="+mn-lt"/>
                  </a:rPr>
                  <a:t> ... Anteil der schwarzen Kugeln </a:t>
                </a:r>
              </a:p>
            </p:txBody>
          </p:sp>
        </mc:Choice>
        <mc:Fallback xmlns="">
          <p:sp>
            <p:nvSpPr>
              <p:cNvPr id="19" name="Textfeld 18"/>
              <p:cNvSpPr txBox="1">
                <a:spLocks noRot="1" noChangeAspect="1" noMove="1" noResize="1" noEditPoints="1" noAdjustHandles="1" noChangeArrowheads="1" noChangeShapeType="1" noTextEdit="1"/>
              </p:cNvSpPr>
              <p:nvPr/>
            </p:nvSpPr>
            <p:spPr>
              <a:xfrm>
                <a:off x="569489" y="5653011"/>
                <a:ext cx="5483460" cy="400110"/>
              </a:xfrm>
              <a:prstGeom prst="rect">
                <a:avLst/>
              </a:prstGeom>
              <a:blipFill rotWithShape="1">
                <a:blip r:embed="rId4"/>
                <a:stretch>
                  <a:fillRect t="-115152" b="-17878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504651" y="2733157"/>
                <a:ext cx="1424098" cy="400110"/>
              </a:xfrm>
              <a:prstGeom prst="rect">
                <a:avLst/>
              </a:prstGeom>
              <a:noFill/>
            </p:spPr>
            <p:txBody>
              <a:bodyPr wrap="square" rtlCol="0">
                <a:spAutoFit/>
              </a:bodyPr>
              <a:lstStyle/>
              <a:p>
                <a:r>
                  <a:rPr lang="de-DE" sz="2000" dirty="0">
                    <a:latin typeface="+mn-lt"/>
                  </a:rPr>
                  <a:t>(</a:t>
                </a:r>
                <a14:m>
                  <m:oMath xmlns:m="http://schemas.openxmlformats.org/officeDocument/2006/math">
                    <m:r>
                      <a:rPr lang="de-DE" sz="2000" b="0" i="1" smtClean="0">
                        <a:latin typeface="Cambria Math"/>
                      </a:rPr>
                      <m:t>𝑛</m:t>
                    </m:r>
                    <m:r>
                      <a:rPr lang="de-DE" sz="2000" b="0" i="1" smtClean="0">
                        <a:latin typeface="Cambria Math"/>
                        <a:ea typeface="Cambria Math"/>
                      </a:rPr>
                      <m:t>≤</m:t>
                    </m:r>
                    <m:r>
                      <a:rPr lang="de-DE" sz="2000" b="0" i="1" smtClean="0">
                        <a:latin typeface="Cambria Math"/>
                        <a:ea typeface="Cambria Math"/>
                      </a:rPr>
                      <m:t>𝑁</m:t>
                    </m:r>
                    <m:r>
                      <a:rPr lang="de-DE" sz="2000" b="0" i="1" smtClean="0">
                        <a:latin typeface="Cambria Math"/>
                        <a:ea typeface="Cambria Math"/>
                      </a:rPr>
                      <m:t>)</m:t>
                    </m:r>
                  </m:oMath>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504651" y="2733157"/>
                <a:ext cx="1424098" cy="400110"/>
              </a:xfrm>
              <a:prstGeom prst="rect">
                <a:avLst/>
              </a:prstGeom>
              <a:blipFill rotWithShape="1">
                <a:blip r:embed="rId5"/>
                <a:stretch>
                  <a:fillRect l="-4701"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4488589" y="3212976"/>
                <a:ext cx="4210749" cy="707886"/>
              </a:xfrm>
              <a:prstGeom prst="rect">
                <a:avLst/>
              </a:prstGeom>
              <a:noFill/>
            </p:spPr>
            <p:txBody>
              <a:bodyPr wrap="square" rtlCol="0">
                <a:spAutoFit/>
              </a:bodyPr>
              <a:lstStyle/>
              <a:p>
                <a:r>
                  <a:rPr lang="de-DE" sz="2000" dirty="0">
                    <a:latin typeface="+mn-lt"/>
                  </a:rPr>
                  <a:t>Sei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𝑛</m:t>
                        </m:r>
                      </m:sub>
                    </m:sSub>
                  </m:oMath>
                </a14:m>
                <a:r>
                  <a:rPr lang="de-DE" sz="2000" dirty="0">
                    <a:latin typeface="+mn-lt"/>
                  </a:rPr>
                  <a:t> die Anzahl schwarzer Kugeln</a:t>
                </a:r>
              </a:p>
              <a:p>
                <a:r>
                  <a:rPr lang="de-DE" sz="2000" dirty="0">
                    <a:latin typeface="+mn-lt"/>
                  </a:rPr>
                  <a:t>in der Stichprobe. Dann gilt für</a:t>
                </a:r>
              </a:p>
            </p:txBody>
          </p:sp>
        </mc:Choice>
        <mc:Fallback xmlns="">
          <p:sp>
            <p:nvSpPr>
              <p:cNvPr id="21" name="Textfeld 20"/>
              <p:cNvSpPr txBox="1">
                <a:spLocks noRot="1" noChangeAspect="1" noMove="1" noResize="1" noEditPoints="1" noAdjustHandles="1" noChangeArrowheads="1" noChangeShapeType="1" noTextEdit="1"/>
              </p:cNvSpPr>
              <p:nvPr/>
            </p:nvSpPr>
            <p:spPr>
              <a:xfrm>
                <a:off x="4488589" y="3212976"/>
                <a:ext cx="4210749" cy="707886"/>
              </a:xfrm>
              <a:prstGeom prst="rect">
                <a:avLst/>
              </a:prstGeom>
              <a:blipFill rotWithShape="1">
                <a:blip r:embed="rId6"/>
                <a:stretch>
                  <a:fillRect l="-1447"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861848" y="4326140"/>
                <a:ext cx="3555337" cy="118564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𝑛</m:t>
                              </m:r>
                            </m:sub>
                          </m:sSub>
                          <m:r>
                            <a:rPr lang="de-DE" sz="2000" b="0" i="1" smtClean="0">
                              <a:latin typeface="Cambria Math"/>
                            </a:rPr>
                            <m:t>=</m:t>
                          </m:r>
                          <m:r>
                            <a:rPr lang="de-DE" sz="2000" b="0" i="1" smtClean="0">
                              <a:latin typeface="Cambria Math"/>
                            </a:rPr>
                            <m:t>𝑠</m:t>
                          </m:r>
                        </m:e>
                      </m:d>
                      <m:r>
                        <a:rPr lang="de-DE" sz="2000" b="0" i="1" smtClean="0">
                          <a:latin typeface="Cambria Math"/>
                        </a:rPr>
                        <m:t>=</m:t>
                      </m:r>
                      <m:f>
                        <m:fPr>
                          <m:ctrlPr>
                            <a:rPr lang="de-DE" sz="2000" b="0" i="1" smtClean="0">
                              <a:latin typeface="Cambria Math" panose="02040503050406030204" pitchFamily="18" charset="0"/>
                            </a:rPr>
                          </m:ctrlPr>
                        </m:fPr>
                        <m:num>
                          <m:d>
                            <m:dPr>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r>
                                      <m:rPr>
                                        <m:brk m:alnAt="7"/>
                                      </m:rPr>
                                      <a:rPr lang="de-DE" sz="2000" b="0" i="1" smtClean="0">
                                        <a:latin typeface="Cambria Math"/>
                                      </a:rPr>
                                      <m:t>𝑀</m:t>
                                    </m:r>
                                  </m:e>
                                </m:mr>
                                <m:mr>
                                  <m:e>
                                    <m:r>
                                      <a:rPr lang="de-DE" sz="2000" b="0" i="1" smtClean="0">
                                        <a:latin typeface="Cambria Math"/>
                                      </a:rPr>
                                      <m:t>𝑠</m:t>
                                    </m:r>
                                  </m:e>
                                </m:mr>
                              </m:m>
                            </m:e>
                          </m:d>
                          <m:d>
                            <m:dPr>
                              <m:ctrlPr>
                                <a:rPr lang="de-DE" sz="2000" i="1">
                                  <a:latin typeface="Cambria Math" panose="02040503050406030204" pitchFamily="18" charset="0"/>
                                </a:rPr>
                              </m:ctrlPr>
                            </m:dPr>
                            <m:e>
                              <m:m>
                                <m:mPr>
                                  <m:mcs>
                                    <m:mc>
                                      <m:mcPr>
                                        <m:count m:val="1"/>
                                        <m:mcJc m:val="center"/>
                                      </m:mcPr>
                                    </m:mc>
                                  </m:mcs>
                                  <m:ctrlPr>
                                    <a:rPr lang="de-DE" sz="2000" i="1">
                                      <a:latin typeface="Cambria Math" panose="02040503050406030204" pitchFamily="18" charset="0"/>
                                    </a:rPr>
                                  </m:ctrlPr>
                                </m:mPr>
                                <m:mr>
                                  <m:e>
                                    <m:r>
                                      <m:rPr>
                                        <m:brk m:alnAt="7"/>
                                      </m:rPr>
                                      <a:rPr lang="de-DE" sz="2000" b="0" i="1" smtClean="0">
                                        <a:latin typeface="Cambria Math"/>
                                      </a:rPr>
                                      <m:t>𝑁</m:t>
                                    </m:r>
                                    <m:r>
                                      <a:rPr lang="de-DE" sz="2000" b="0" i="1" smtClean="0">
                                        <a:latin typeface="Cambria Math"/>
                                      </a:rPr>
                                      <m:t>−</m:t>
                                    </m:r>
                                    <m:r>
                                      <a:rPr lang="de-DE" sz="2000" b="0" i="1" smtClean="0">
                                        <a:latin typeface="Cambria Math"/>
                                      </a:rPr>
                                      <m:t>𝑀</m:t>
                                    </m:r>
                                  </m:e>
                                </m:mr>
                                <m:mr>
                                  <m:e>
                                    <m:r>
                                      <a:rPr lang="de-DE" sz="2000" b="0" i="1" smtClean="0">
                                        <a:latin typeface="Cambria Math"/>
                                      </a:rPr>
                                      <m:t>𝑛</m:t>
                                    </m:r>
                                    <m:r>
                                      <a:rPr lang="de-DE" sz="2000" b="0" i="1" smtClean="0">
                                        <a:latin typeface="Cambria Math"/>
                                      </a:rPr>
                                      <m:t>−</m:t>
                                    </m:r>
                                    <m:r>
                                      <a:rPr lang="de-DE" sz="2000" b="0" i="1" smtClean="0">
                                        <a:latin typeface="Cambria Math"/>
                                      </a:rPr>
                                      <m:t>𝑠</m:t>
                                    </m:r>
                                  </m:e>
                                </m:mr>
                              </m:m>
                            </m:e>
                          </m:d>
                        </m:num>
                        <m:den>
                          <m:d>
                            <m:dPr>
                              <m:ctrlPr>
                                <a:rPr lang="de-DE" sz="2000" b="0" i="1" smtClean="0">
                                  <a:latin typeface="Cambria Math" panose="02040503050406030204" pitchFamily="18" charset="0"/>
                                </a:rPr>
                              </m:ctrlPr>
                            </m:dPr>
                            <m:e>
                              <m:m>
                                <m:mPr>
                                  <m:mcs>
                                    <m:mc>
                                      <m:mcPr>
                                        <m:count m:val="1"/>
                                        <m:mcJc m:val="center"/>
                                      </m:mcPr>
                                    </m:mc>
                                  </m:mcs>
                                  <m:ctrlPr>
                                    <a:rPr lang="de-DE" sz="2000" i="1">
                                      <a:latin typeface="Cambria Math" panose="02040503050406030204" pitchFamily="18" charset="0"/>
                                    </a:rPr>
                                  </m:ctrlPr>
                                </m:mPr>
                                <m:mr>
                                  <m:e>
                                    <m:r>
                                      <m:rPr>
                                        <m:brk m:alnAt="7"/>
                                      </m:rPr>
                                      <a:rPr lang="de-DE" sz="2000" b="0" i="1" smtClean="0">
                                        <a:latin typeface="Cambria Math"/>
                                      </a:rPr>
                                      <m:t>𝑁</m:t>
                                    </m:r>
                                  </m:e>
                                </m:mr>
                                <m:mr>
                                  <m:e>
                                    <m:r>
                                      <a:rPr lang="de-DE" sz="2000" b="0" i="1" smtClean="0">
                                        <a:latin typeface="Cambria Math"/>
                                      </a:rPr>
                                      <m:t>𝑛</m:t>
                                    </m:r>
                                  </m:e>
                                </m:mr>
                              </m:m>
                            </m:e>
                          </m:d>
                        </m:den>
                      </m:f>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4861848" y="4326140"/>
                <a:ext cx="3555337" cy="1185646"/>
              </a:xfrm>
              <a:prstGeom prst="rect">
                <a:avLst/>
              </a:prstGeom>
              <a:blipFill rotWithShape="1">
                <a:blip r:embed="rId7"/>
                <a:stretch>
                  <a:fillRect/>
                </a:stretch>
              </a:blipFill>
            </p:spPr>
            <p:txBody>
              <a:bodyPr/>
              <a:lstStyle/>
              <a:p>
                <a:r>
                  <a:rPr lang="de-DE">
                    <a:noFill/>
                  </a:rPr>
                  <a:t> </a:t>
                </a:r>
              </a:p>
            </p:txBody>
          </p:sp>
        </mc:Fallback>
      </mc:AlternateContent>
      <p:sp>
        <p:nvSpPr>
          <p:cNvPr id="27" name="Textfeld 26"/>
          <p:cNvSpPr txBox="1"/>
          <p:nvPr/>
        </p:nvSpPr>
        <p:spPr>
          <a:xfrm>
            <a:off x="553214" y="5231367"/>
            <a:ext cx="3816424" cy="400110"/>
          </a:xfrm>
          <a:prstGeom prst="rect">
            <a:avLst/>
          </a:prstGeom>
          <a:noFill/>
        </p:spPr>
        <p:txBody>
          <a:bodyPr wrap="square" rtlCol="0">
            <a:spAutoFit/>
          </a:bodyPr>
          <a:lstStyle/>
          <a:p>
            <a:r>
              <a:rPr lang="de-DE" sz="2000" i="1" dirty="0">
                <a:latin typeface="+mn-lt"/>
              </a:rPr>
              <a:t>M</a:t>
            </a:r>
            <a:r>
              <a:rPr lang="de-DE" sz="2000" dirty="0">
                <a:latin typeface="+mn-lt"/>
              </a:rPr>
              <a:t> ... Anzahl der schwarzen Kugeln </a:t>
            </a:r>
          </a:p>
        </p:txBody>
      </p:sp>
      <p:cxnSp>
        <p:nvCxnSpPr>
          <p:cNvPr id="28"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9" name="Titel 5"/>
          <p:cNvSpPr txBox="1">
            <a:spLocks/>
          </p:cNvSpPr>
          <p:nvPr/>
        </p:nvSpPr>
        <p:spPr bwMode="auto">
          <a:xfrm>
            <a:off x="457200" y="274638"/>
            <a:ext cx="8229600" cy="561975"/>
          </a:xfrm>
          <a:prstGeom prst="rect">
            <a:avLst/>
          </a:prstGeom>
          <a:solidFill>
            <a:schemeClr val="bg1">
              <a:lumMod val="95000"/>
            </a:schemeClr>
          </a:solidFill>
          <a:ln w="9525">
            <a:noFill/>
            <a:miter lim="800000"/>
            <a:headEnd/>
            <a:tailEnd/>
          </a:ln>
          <a:effectLst>
            <a:outerShdw blurRad="127000" dist="50800" dir="5400000" algn="ctr" rotWithShape="0">
              <a:schemeClr val="tx1"/>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Arial" charset="0"/>
              </a:defRPr>
            </a:lvl2pPr>
            <a:lvl3pPr algn="ctr" rtl="0" eaLnBrk="0" fontAlgn="base" hangingPunct="0">
              <a:spcBef>
                <a:spcPct val="0"/>
              </a:spcBef>
              <a:spcAft>
                <a:spcPct val="0"/>
              </a:spcAft>
              <a:defRPr sz="4400">
                <a:solidFill>
                  <a:schemeClr val="tx1"/>
                </a:solidFill>
                <a:latin typeface="Arial" charset="0"/>
              </a:defRPr>
            </a:lvl3pPr>
            <a:lvl4pPr algn="ctr" rtl="0" eaLnBrk="0" fontAlgn="base" hangingPunct="0">
              <a:spcBef>
                <a:spcPct val="0"/>
              </a:spcBef>
              <a:spcAft>
                <a:spcPct val="0"/>
              </a:spcAft>
              <a:defRPr sz="4400">
                <a:solidFill>
                  <a:schemeClr val="tx1"/>
                </a:solidFill>
                <a:latin typeface="Arial" charset="0"/>
              </a:defRPr>
            </a:lvl4pPr>
            <a:lvl5pPr algn="ctr" rtl="0" eaLnBrk="0" fontAlgn="base" hangingPunct="0">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a:lstStyle>
          <a:p>
            <a:pPr eaLnBrk="1" hangingPunct="1">
              <a:defRPr/>
            </a:pPr>
            <a:r>
              <a:rPr lang="de-DE" sz="2400" b="1">
                <a:solidFill>
                  <a:srgbClr val="0070C0"/>
                </a:solidFill>
              </a:rPr>
              <a:t>8.1 Weitere eindimensionale Verteilungen</a:t>
            </a:r>
            <a:endParaRPr lang="de-DE" sz="2400" b="1" dirty="0">
              <a:solidFill>
                <a:srgbClr val="0070C0"/>
              </a:solidFill>
            </a:endParaRPr>
          </a:p>
        </p:txBody>
      </p:sp>
      <p:cxnSp>
        <p:nvCxnSpPr>
          <p:cNvPr id="31" name="Gerade Verbindung 3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32"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mc:AlternateContent xmlns:mc="http://schemas.openxmlformats.org/markup-compatibility/2006" xmlns:a14="http://schemas.microsoft.com/office/drawing/2010/main">
        <mc:Choice Requires="a14">
          <p:sp>
            <p:nvSpPr>
              <p:cNvPr id="33" name="Textfeld 32"/>
              <p:cNvSpPr txBox="1"/>
              <p:nvPr/>
            </p:nvSpPr>
            <p:spPr>
              <a:xfrm>
                <a:off x="4816294" y="3919902"/>
                <a:ext cx="3555337"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𝑆</m:t>
                        </m:r>
                      </m:e>
                      <m:sub>
                        <m:r>
                          <a:rPr lang="de-DE" sz="2000" i="1">
                            <a:latin typeface="Cambria Math"/>
                          </a:rPr>
                          <m:t>𝑛</m:t>
                        </m:r>
                      </m:sub>
                    </m:sSub>
                    <m:r>
                      <a:rPr lang="de-DE" sz="2000" b="0" i="1" smtClean="0">
                        <a:latin typeface="Cambria Math"/>
                      </a:rPr>
                      <m:t>~</m:t>
                    </m:r>
                    <m:r>
                      <a:rPr lang="de-DE" sz="2000" b="0" i="1" smtClean="0">
                        <a:latin typeface="Cambria Math"/>
                      </a:rPr>
                      <m:t>𝐻</m:t>
                    </m:r>
                    <m:d>
                      <m:dPr>
                        <m:ctrlPr>
                          <a:rPr lang="de-DE" sz="2000" b="0" i="1" smtClean="0">
                            <a:latin typeface="Cambria Math" panose="02040503050406030204" pitchFamily="18" charset="0"/>
                          </a:rPr>
                        </m:ctrlPr>
                      </m:dPr>
                      <m:e>
                        <m:r>
                          <a:rPr lang="de-DE" sz="2000" b="0" i="1" smtClean="0">
                            <a:latin typeface="Cambria Math"/>
                          </a:rPr>
                          <m:t>𝑛</m:t>
                        </m:r>
                        <m:r>
                          <a:rPr lang="de-DE" sz="2000" b="0" i="1" smtClean="0">
                            <a:latin typeface="Cambria Math"/>
                          </a:rPr>
                          <m:t>,</m:t>
                        </m:r>
                        <m:r>
                          <a:rPr lang="de-DE" sz="2000" b="0" i="1" smtClean="0">
                            <a:latin typeface="Cambria Math"/>
                          </a:rPr>
                          <m:t>𝑀</m:t>
                        </m:r>
                        <m:r>
                          <a:rPr lang="de-DE" sz="2000" b="0" i="1" smtClean="0">
                            <a:latin typeface="Cambria Math"/>
                          </a:rPr>
                          <m:t>,</m:t>
                        </m:r>
                        <m:r>
                          <a:rPr lang="de-DE" sz="2000" b="0" i="1" smtClean="0">
                            <a:latin typeface="Cambria Math"/>
                          </a:rPr>
                          <m:t>𝑁</m:t>
                        </m:r>
                      </m:e>
                    </m:d>
                  </m:oMath>
                </a14:m>
                <a:r>
                  <a:rPr lang="de-DE" sz="2000" dirty="0">
                    <a:latin typeface="+mn-lt"/>
                  </a:rPr>
                  <a:t>:</a:t>
                </a:r>
              </a:p>
            </p:txBody>
          </p:sp>
        </mc:Choice>
        <mc:Fallback xmlns="">
          <p:sp>
            <p:nvSpPr>
              <p:cNvPr id="33" name="Textfeld 32"/>
              <p:cNvSpPr txBox="1">
                <a:spLocks noRot="1" noChangeAspect="1" noMove="1" noResize="1" noEditPoints="1" noAdjustHandles="1" noChangeArrowheads="1" noChangeShapeType="1" noTextEdit="1"/>
              </p:cNvSpPr>
              <p:nvPr/>
            </p:nvSpPr>
            <p:spPr>
              <a:xfrm>
                <a:off x="4816294" y="3919902"/>
                <a:ext cx="3555337" cy="400110"/>
              </a:xfrm>
              <a:prstGeom prst="rect">
                <a:avLst/>
              </a:prstGeom>
              <a:blipFill rotWithShape="1">
                <a:blip r:embed="rId8"/>
                <a:stretch>
                  <a:fillRect t="-7576" b="-25758"/>
                </a:stretch>
              </a:blipFill>
            </p:spPr>
            <p:txBody>
              <a:bodyPr/>
              <a:lstStyle/>
              <a:p>
                <a:r>
                  <a:rPr lang="de-DE">
                    <a:noFill/>
                  </a:rPr>
                  <a:t> </a:t>
                </a:r>
              </a:p>
            </p:txBody>
          </p:sp>
        </mc:Fallback>
      </mc:AlternateContent>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563</a:t>
            </a:r>
            <a:endParaRPr lang="de-DE" sz="8000" b="1" dirty="0">
              <a:solidFill>
                <a:schemeClr val="tx1"/>
              </a:solidFill>
              <a:latin typeface="+mj-lt"/>
            </a:endParaRPr>
          </a:p>
        </p:txBody>
      </p:sp>
      <p:sp>
        <p:nvSpPr>
          <p:cNvPr id="24" name="Rechteck 2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2030278201"/>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8.1 Weitere eindimensionale 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124744"/>
            <a:ext cx="338360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Geometrische Verteilung </a:t>
            </a:r>
            <a:r>
              <a:rPr lang="de-DE" sz="2000" dirty="0">
                <a:solidFill>
                  <a:srgbClr val="0070C0"/>
                </a:solidFill>
                <a:latin typeface="+mn-lt"/>
              </a:rPr>
              <a:t>●</a:t>
            </a:r>
            <a:endParaRPr lang="de-DE" sz="2000" b="1" dirty="0">
              <a:solidFill>
                <a:srgbClr val="0070C0"/>
              </a:solidFill>
              <a:latin typeface="+mn-lt"/>
            </a:endParaRPr>
          </a:p>
        </p:txBody>
      </p:sp>
      <p:sp>
        <p:nvSpPr>
          <p:cNvPr id="23" name="Textfeld 22"/>
          <p:cNvSpPr txBox="1">
            <a:spLocks noChangeArrowheads="1"/>
          </p:cNvSpPr>
          <p:nvPr/>
        </p:nvSpPr>
        <p:spPr bwMode="auto">
          <a:xfrm>
            <a:off x="468314" y="3849287"/>
            <a:ext cx="577050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Negative Binomialverteilung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468314" y="1566617"/>
                <a:ext cx="6984006" cy="400110"/>
              </a:xfrm>
              <a:prstGeom prst="rect">
                <a:avLst/>
              </a:prstGeom>
              <a:noFill/>
            </p:spPr>
            <p:txBody>
              <a:bodyPr wrap="square" rtlCol="0">
                <a:spAutoFit/>
              </a:bodyPr>
              <a:lstStyle/>
              <a:p>
                <a:r>
                  <a:rPr lang="de-DE" sz="2000" dirty="0">
                    <a:latin typeface="+mn-lt"/>
                  </a:rPr>
                  <a:t>&gt; Wahrscheinlichkeitsfunktion für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𝐺𝑒𝑜</m:t>
                    </m:r>
                    <m:d>
                      <m:dPr>
                        <m:ctrlPr>
                          <a:rPr lang="de-DE" sz="2000" b="0" i="1" smtClean="0">
                            <a:latin typeface="Cambria Math" panose="02040503050406030204" pitchFamily="18" charset="0"/>
                          </a:rPr>
                        </m:ctrlPr>
                      </m:dPr>
                      <m:e>
                        <m:r>
                          <a:rPr lang="de-DE" sz="2000" b="0" i="1" smtClean="0">
                            <a:latin typeface="Cambria Math"/>
                            <a:ea typeface="Cambria Math"/>
                          </a:rPr>
                          <m:t>𝜋</m:t>
                        </m:r>
                      </m:e>
                    </m:d>
                  </m:oMath>
                </a14:m>
                <a:r>
                  <a:rPr lang="de-DE" sz="2000" dirty="0">
                    <a:latin typeface="+mn-lt"/>
                  </a:rPr>
                  <a:t> mit </a:t>
                </a:r>
                <a14:m>
                  <m:oMath xmlns:m="http://schemas.openxmlformats.org/officeDocument/2006/math">
                    <m:r>
                      <a:rPr lang="de-DE" sz="2000" i="1" smtClean="0">
                        <a:latin typeface="Cambria Math"/>
                        <a:ea typeface="Cambria Math"/>
                      </a:rPr>
                      <m:t>𝜋</m:t>
                    </m:r>
                    <m:r>
                      <a:rPr lang="de-DE" sz="2000" i="1" smtClean="0">
                        <a:latin typeface="Cambria Math"/>
                        <a:ea typeface="Cambria Math"/>
                      </a:rPr>
                      <m:t>∈</m:t>
                    </m:r>
                    <m:d>
                      <m:dPr>
                        <m:ctrlPr>
                          <a:rPr lang="de-DE" sz="2000" i="1" smtClean="0">
                            <a:latin typeface="Cambria Math" panose="02040503050406030204" pitchFamily="18" charset="0"/>
                            <a:ea typeface="Cambria Math"/>
                          </a:rPr>
                        </m:ctrlPr>
                      </m:dPr>
                      <m:e>
                        <m:r>
                          <a:rPr lang="de-DE" sz="2000" b="0" i="1" smtClean="0">
                            <a:latin typeface="Cambria Math"/>
                            <a:ea typeface="Cambria Math"/>
                          </a:rPr>
                          <m:t>0,1</m:t>
                        </m:r>
                      </m:e>
                    </m:d>
                    <m:r>
                      <a:rPr lang="de-DE" sz="2000" b="0" i="1" smtClean="0">
                        <a:latin typeface="Cambria Math"/>
                        <a:ea typeface="Cambria Math"/>
                      </a:rPr>
                      <m:t>:</m:t>
                    </m:r>
                  </m:oMath>
                </a14:m>
                <a:r>
                  <a:rPr lang="de-DE" sz="2000" dirty="0">
                    <a:latin typeface="+mn-lt"/>
                  </a:rPr>
                  <a:t> </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4" y="1566617"/>
                <a:ext cx="6984006" cy="400110"/>
              </a:xfrm>
              <a:prstGeom prst="rect">
                <a:avLst/>
              </a:prstGeom>
              <a:blipFill rotWithShape="1">
                <a:blip r:embed="rId3"/>
                <a:stretch>
                  <a:fillRect l="-961" t="-7576" b="-25758"/>
                </a:stretch>
              </a:blipFill>
            </p:spPr>
            <p:txBody>
              <a:bodyPr/>
              <a:lstStyle/>
              <a:p>
                <a:r>
                  <a:rPr lang="de-DE">
                    <a:noFill/>
                  </a:rPr>
                  <a:t> </a:t>
                </a:r>
              </a:p>
            </p:txBody>
          </p:sp>
        </mc:Fallback>
      </mc:AlternateContent>
      <p:sp>
        <p:nvSpPr>
          <p:cNvPr id="14" name="Textfeld 13"/>
          <p:cNvSpPr txBox="1"/>
          <p:nvPr/>
        </p:nvSpPr>
        <p:spPr>
          <a:xfrm>
            <a:off x="468313" y="3353124"/>
            <a:ext cx="8239277" cy="400110"/>
          </a:xfrm>
          <a:prstGeom prst="rect">
            <a:avLst/>
          </a:prstGeom>
          <a:noFill/>
        </p:spPr>
        <p:txBody>
          <a:bodyPr wrap="square" rtlCol="0">
            <a:spAutoFit/>
          </a:bodyPr>
          <a:lstStyle/>
          <a:p>
            <a:r>
              <a:rPr lang="de-DE" sz="2000" dirty="0">
                <a:latin typeface="+mn-lt"/>
              </a:rPr>
              <a:t>&gt; Diskretes Pendant zur stetigen </a:t>
            </a:r>
            <a:r>
              <a:rPr lang="de-DE" sz="2000" b="1" dirty="0">
                <a:solidFill>
                  <a:srgbClr val="0070C0"/>
                </a:solidFill>
                <a:latin typeface="+mn-lt"/>
              </a:rPr>
              <a:t>Exponentialverteilung</a:t>
            </a:r>
          </a:p>
        </p:txBody>
      </p:sp>
      <mc:AlternateContent xmlns:mc="http://schemas.openxmlformats.org/markup-compatibility/2006" xmlns:a14="http://schemas.microsoft.com/office/drawing/2010/main">
        <mc:Choice Requires="a14">
          <p:sp>
            <p:nvSpPr>
              <p:cNvPr id="15" name="Textfeld 14"/>
              <p:cNvSpPr txBox="1"/>
              <p:nvPr/>
            </p:nvSpPr>
            <p:spPr>
              <a:xfrm>
                <a:off x="468313" y="2623895"/>
                <a:ext cx="8239277" cy="707886"/>
              </a:xfrm>
              <a:prstGeom prst="rect">
                <a:avLst/>
              </a:prstGeom>
              <a:noFill/>
            </p:spPr>
            <p:txBody>
              <a:bodyPr wrap="square" rtlCol="0">
                <a:spAutoFit/>
              </a:bodyPr>
              <a:lstStyle/>
              <a:p>
                <a:r>
                  <a:rPr lang="de-DE" sz="2000" dirty="0">
                    <a:latin typeface="+mn-lt"/>
                  </a:rPr>
                  <a:t>&gt; Modellierung diskret gemessener Wartezeiten. Beispiel: Anzahl benötigter</a:t>
                </a:r>
              </a:p>
              <a:p>
                <a:r>
                  <a:rPr lang="de-DE" sz="2000" dirty="0">
                    <a:latin typeface="+mn-lt"/>
                  </a:rPr>
                  <a:t>   </a:t>
                </a:r>
                <a:r>
                  <a:rPr lang="de-DE" sz="2000" b="1" u="sng" dirty="0">
                    <a:latin typeface="+mn-lt"/>
                  </a:rPr>
                  <a:t>Fehl</a:t>
                </a:r>
                <a:r>
                  <a:rPr lang="de-DE" sz="2000" u="sng" dirty="0">
                    <a:latin typeface="+mn-lt"/>
                  </a:rPr>
                  <a:t>versuche</a:t>
                </a:r>
                <a:r>
                  <a:rPr lang="de-DE" sz="2000" dirty="0">
                    <a:latin typeface="+mn-lt"/>
                  </a:rPr>
                  <a:t> beim Würfeln bis zur ersten „6“ </a:t>
                </a:r>
                <a14:m>
                  <m:oMath xmlns:m="http://schemas.openxmlformats.org/officeDocument/2006/math">
                    <m:r>
                      <a:rPr lang="de-DE" sz="2000" i="1" smtClean="0">
                        <a:latin typeface="Cambria Math"/>
                        <a:ea typeface="Cambria Math"/>
                      </a:rPr>
                      <m:t>⇒</m:t>
                    </m:r>
                    <m:r>
                      <a:rPr lang="de-DE" sz="2000" b="0" i="1" smtClean="0">
                        <a:latin typeface="Cambria Math"/>
                        <a:ea typeface="Cambria Math"/>
                      </a:rPr>
                      <m:t>𝑋</m:t>
                    </m:r>
                    <m:r>
                      <a:rPr lang="de-DE" sz="2000" b="0" i="1" smtClean="0">
                        <a:latin typeface="Cambria Math"/>
                        <a:ea typeface="Cambria Math"/>
                      </a:rPr>
                      <m:t>~</m:t>
                    </m:r>
                    <m:r>
                      <a:rPr lang="de-DE" sz="2000" b="0" i="1" smtClean="0">
                        <a:latin typeface="Cambria Math"/>
                        <a:ea typeface="Cambria Math"/>
                      </a:rPr>
                      <m:t>𝐺𝑒𝑜</m:t>
                    </m:r>
                    <m:d>
                      <m:dPr>
                        <m:ctrlPr>
                          <a:rPr lang="de-DE" sz="2000" b="0" i="1" smtClean="0">
                            <a:latin typeface="Cambria Math" panose="02040503050406030204" pitchFamily="18" charset="0"/>
                            <a:ea typeface="Cambria Math"/>
                          </a:rPr>
                        </m:ctrlPr>
                      </m:dPr>
                      <m:e>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6</m:t>
                            </m:r>
                          </m:den>
                        </m:f>
                      </m:e>
                    </m:d>
                  </m:oMath>
                </a14:m>
                <a:r>
                  <a:rPr lang="de-DE" sz="2000" dirty="0">
                    <a:latin typeface="+mn-lt"/>
                  </a:rPr>
                  <a:t> </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2623895"/>
                <a:ext cx="8239277" cy="707886"/>
              </a:xfrm>
              <a:prstGeom prst="rect">
                <a:avLst/>
              </a:prstGeom>
              <a:blipFill rotWithShape="1">
                <a:blip r:embed="rId4"/>
                <a:stretch>
                  <a:fillRect l="-814" t="-22222" b="-10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259632" y="1966727"/>
                <a:ext cx="6264696" cy="6571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𝑥</m:t>
                          </m:r>
                        </m:e>
                      </m:d>
                      <m:r>
                        <a:rPr lang="de-DE" sz="2000" b="0" i="1" smtClean="0">
                          <a:latin typeface="Cambria Math"/>
                        </a:rPr>
                        <m:t>=</m:t>
                      </m:r>
                      <m:d>
                        <m:dPr>
                          <m:begChr m:val="{"/>
                          <m:endChr m:val=""/>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e>
                                  <m:sup>
                                    <m:r>
                                      <a:rPr lang="de-DE" sz="2000" b="0" i="1" smtClean="0">
                                        <a:latin typeface="Cambria Math"/>
                                      </a:rPr>
                                      <m:t>𝑥</m:t>
                                    </m:r>
                                  </m:sup>
                                </m:sSup>
                                <m:r>
                                  <m:rPr>
                                    <m:brk m:alnAt="7"/>
                                  </m:rPr>
                                  <a:rPr lang="de-DE" sz="2000" b="0" i="1" smtClean="0">
                                    <a:latin typeface="Cambria Math"/>
                                    <a:ea typeface="Cambria Math"/>
                                  </a:rPr>
                                  <m:t>𝜋</m:t>
                                </m:r>
                                <m:r>
                                  <a:rPr lang="de-DE" sz="2000" b="0" i="1" smtClean="0">
                                    <a:latin typeface="Cambria Math"/>
                                    <a:ea typeface="Cambria Math"/>
                                  </a:rPr>
                                  <m:t>,  </m:t>
                                </m:r>
                                <m:r>
                                  <a:rPr lang="de-DE" sz="2000" i="1" dirty="0">
                                    <a:latin typeface="Cambria Math"/>
                                  </a:rPr>
                                  <m:t>𝑥</m:t>
                                </m:r>
                                <m:r>
                                  <a:rPr lang="de-DE" sz="2000" i="1" dirty="0">
                                    <a:latin typeface="Cambria Math"/>
                                  </a:rPr>
                                  <m:t>=0,1,2,…,</m:t>
                                </m:r>
                              </m:e>
                            </m:mr>
                            <m:mr>
                              <m:e>
                                <m:r>
                                  <a:rPr lang="de-DE" sz="2000" b="0" i="1" smtClean="0">
                                    <a:latin typeface="Cambria Math"/>
                                  </a:rPr>
                                  <m:t>0,      </m:t>
                                </m:r>
                                <m:r>
                                  <a:rPr lang="de-DE" sz="2000" b="0" i="1" smtClean="0">
                                    <a:latin typeface="Cambria Math"/>
                                  </a:rPr>
                                  <m:t>𝑠𝑜𝑛𝑠𝑡</m:t>
                                </m:r>
                                <m:r>
                                  <a:rPr lang="de-DE" sz="2000" b="0" i="1" smtClean="0">
                                    <a:latin typeface="Cambria Math"/>
                                  </a:rPr>
                                  <m:t>.</m:t>
                                </m:r>
                              </m:e>
                            </m:mr>
                          </m:m>
                        </m:e>
                      </m:d>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259632" y="1966727"/>
                <a:ext cx="6264696" cy="65716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8313" y="4319255"/>
                <a:ext cx="9072239" cy="400110"/>
              </a:xfrm>
              <a:prstGeom prst="rect">
                <a:avLst/>
              </a:prstGeom>
              <a:noFill/>
            </p:spPr>
            <p:txBody>
              <a:bodyPr wrap="square" rtlCol="0">
                <a:spAutoFit/>
              </a:bodyPr>
              <a:lstStyle/>
              <a:p>
                <a:r>
                  <a:rPr lang="de-DE" sz="2000" dirty="0">
                    <a:latin typeface="+mn-lt"/>
                  </a:rPr>
                  <a:t>&gt; Wahrscheinlichkeitsfunktion für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𝑁𝐵</m:t>
                    </m:r>
                    <m:d>
                      <m:dPr>
                        <m:ctrlPr>
                          <a:rPr lang="de-DE" sz="2000" b="0" i="1" smtClean="0">
                            <a:latin typeface="Cambria Math" panose="02040503050406030204" pitchFamily="18" charset="0"/>
                          </a:rPr>
                        </m:ctrlPr>
                      </m:dPr>
                      <m:e>
                        <m:r>
                          <a:rPr lang="de-DE" sz="2000" b="0" i="1" smtClean="0">
                            <a:latin typeface="Cambria Math"/>
                          </a:rPr>
                          <m:t>𝑛</m:t>
                        </m:r>
                        <m:r>
                          <a:rPr lang="de-DE" sz="2000" b="0" i="1" smtClean="0">
                            <a:latin typeface="Cambria Math"/>
                          </a:rPr>
                          <m:t>,</m:t>
                        </m:r>
                        <m:r>
                          <a:rPr lang="de-DE" sz="2000" b="0" i="1" smtClean="0">
                            <a:latin typeface="Cambria Math"/>
                            <a:ea typeface="Cambria Math"/>
                          </a:rPr>
                          <m:t>𝜋</m:t>
                        </m:r>
                      </m:e>
                    </m:d>
                  </m:oMath>
                </a14:m>
                <a:r>
                  <a:rPr lang="de-DE" sz="2000" dirty="0">
                    <a:latin typeface="+mn-lt"/>
                  </a:rPr>
                  <a:t> mit </a:t>
                </a:r>
                <a14:m>
                  <m:oMath xmlns:m="http://schemas.openxmlformats.org/officeDocument/2006/math">
                    <m:r>
                      <a:rPr lang="de-DE" sz="2000" i="1" smtClean="0">
                        <a:latin typeface="Cambria Math"/>
                        <a:ea typeface="Cambria Math"/>
                      </a:rPr>
                      <m:t>𝜋</m:t>
                    </m:r>
                    <m:r>
                      <a:rPr lang="de-DE" sz="2000" i="1" smtClean="0">
                        <a:latin typeface="Cambria Math"/>
                        <a:ea typeface="Cambria Math"/>
                      </a:rPr>
                      <m:t>∈</m:t>
                    </m:r>
                    <m:d>
                      <m:dPr>
                        <m:ctrlPr>
                          <a:rPr lang="de-DE" sz="2000" i="1" smtClean="0">
                            <a:latin typeface="Cambria Math" panose="02040503050406030204" pitchFamily="18" charset="0"/>
                            <a:ea typeface="Cambria Math"/>
                          </a:rPr>
                        </m:ctrlPr>
                      </m:dPr>
                      <m:e>
                        <m:r>
                          <a:rPr lang="de-DE" sz="2000" b="0" i="1" smtClean="0">
                            <a:latin typeface="Cambria Math"/>
                            <a:ea typeface="Cambria Math"/>
                          </a:rPr>
                          <m:t>0,1</m:t>
                        </m:r>
                      </m:e>
                    </m:d>
                  </m:oMath>
                </a14:m>
                <a:r>
                  <a:rPr lang="de-DE" sz="2000" dirty="0">
                    <a:latin typeface="+mn-lt"/>
                  </a:rPr>
                  <a:t> und </a:t>
                </a:r>
                <a14:m>
                  <m:oMath xmlns:m="http://schemas.openxmlformats.org/officeDocument/2006/math">
                    <m:r>
                      <a:rPr lang="de-DE" sz="2000" b="0" i="1" smtClean="0">
                        <a:latin typeface="Cambria Math"/>
                      </a:rPr>
                      <m:t>𝑛</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i="1">
                            <a:latin typeface="Cambria Math"/>
                            <a:ea typeface="Cambria Math"/>
                          </a:rPr>
                          <m:t>ℕ</m:t>
                        </m:r>
                      </m:e>
                      <m:sub>
                        <m:r>
                          <a:rPr lang="de-DE" sz="2000" b="0" i="1" smtClean="0">
                            <a:latin typeface="Cambria Math"/>
                            <a:ea typeface="Cambria Math"/>
                          </a:rPr>
                          <m:t>0</m:t>
                        </m:r>
                      </m:sub>
                    </m:sSub>
                  </m:oMath>
                </a14:m>
                <a:r>
                  <a:rPr lang="de-DE" sz="2000" dirty="0">
                    <a:latin typeface="+mn-lt"/>
                  </a:rPr>
                  <a:t>:</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4319255"/>
                <a:ext cx="9072239" cy="400110"/>
              </a:xfrm>
              <a:prstGeom prst="rect">
                <a:avLst/>
              </a:prstGeom>
              <a:blipFill rotWithShape="1">
                <a:blip r:embed="rId6"/>
                <a:stretch>
                  <a:fillRect l="-739"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259632" y="4719365"/>
                <a:ext cx="7328316" cy="89479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𝑥</m:t>
                          </m:r>
                        </m:e>
                      </m:d>
                      <m:r>
                        <a:rPr lang="de-DE" sz="2000" b="0" i="1" smtClean="0">
                          <a:latin typeface="Cambria Math"/>
                        </a:rPr>
                        <m:t>=</m:t>
                      </m:r>
                      <m:d>
                        <m:dPr>
                          <m:begChr m:val="{"/>
                          <m:endChr m:val=""/>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d>
                                  <m:dPr>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r>
                                            <m:rPr>
                                              <m:brk m:alnAt="7"/>
                                            </m:rPr>
                                            <a:rPr lang="de-DE" sz="2000" b="0" i="1" smtClean="0">
                                              <a:latin typeface="Cambria Math"/>
                                            </a:rPr>
                                            <m:t>𝑛</m:t>
                                          </m:r>
                                          <m:r>
                                            <a:rPr lang="de-DE" sz="2000" b="0" i="1" smtClean="0">
                                              <a:latin typeface="Cambria Math"/>
                                            </a:rPr>
                                            <m:t>+</m:t>
                                          </m:r>
                                          <m:r>
                                            <a:rPr lang="de-DE" sz="2000" b="0" i="1" smtClean="0">
                                              <a:latin typeface="Cambria Math"/>
                                            </a:rPr>
                                            <m:t>𝑥</m:t>
                                          </m:r>
                                          <m:r>
                                            <a:rPr lang="de-DE" sz="2000" b="0" i="1" smtClean="0">
                                              <a:latin typeface="Cambria Math"/>
                                            </a:rPr>
                                            <m:t>−1</m:t>
                                          </m:r>
                                        </m:e>
                                      </m:mr>
                                      <m:mr>
                                        <m:e>
                                          <m:r>
                                            <a:rPr lang="de-DE" sz="2000" b="0" i="1" smtClean="0">
                                              <a:latin typeface="Cambria Math"/>
                                            </a:rPr>
                                            <m:t>𝑥</m:t>
                                          </m:r>
                                        </m:e>
                                      </m:mr>
                                    </m:m>
                                  </m:e>
                                </m:d>
                                <m:sSup>
                                  <m:sSupPr>
                                    <m:ctrlPr>
                                      <a:rPr lang="de-DE" sz="2000" b="0" i="1" smtClean="0">
                                        <a:latin typeface="Cambria Math" panose="02040503050406030204" pitchFamily="18" charset="0"/>
                                      </a:rPr>
                                    </m:ctrlPr>
                                  </m:sSupPr>
                                  <m:e>
                                    <m:r>
                                      <a:rPr lang="de-DE" sz="2000" b="0" i="1" smtClean="0">
                                        <a:latin typeface="Cambria Math"/>
                                        <a:ea typeface="Cambria Math"/>
                                      </a:rPr>
                                      <m:t>𝜋</m:t>
                                    </m:r>
                                  </m:e>
                                  <m:sup>
                                    <m:r>
                                      <a:rPr lang="de-DE" sz="2000" b="0" i="1" smtClean="0">
                                        <a:latin typeface="Cambria Math"/>
                                      </a:rPr>
                                      <m:t>𝑛</m:t>
                                    </m:r>
                                  </m:sup>
                                </m:sSup>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e>
                                  <m:sup>
                                    <m:r>
                                      <a:rPr lang="de-DE" sz="2000" b="0" i="1" smtClean="0">
                                        <a:latin typeface="Cambria Math"/>
                                      </a:rPr>
                                      <m:t>𝑥</m:t>
                                    </m:r>
                                  </m:sup>
                                </m:sSup>
                                <m:r>
                                  <m:rPr>
                                    <m:brk m:alnAt="7"/>
                                  </m:rPr>
                                  <a:rPr lang="de-DE" sz="2000" b="0" i="1" smtClean="0">
                                    <a:latin typeface="Cambria Math"/>
                                    <a:ea typeface="Cambria Math"/>
                                  </a:rPr>
                                  <m:t>,</m:t>
                                </m:r>
                                <m:r>
                                  <a:rPr lang="de-DE" sz="2000" b="0" i="1" smtClean="0">
                                    <a:latin typeface="Cambria Math"/>
                                    <a:ea typeface="Cambria Math"/>
                                  </a:rPr>
                                  <m:t>  </m:t>
                                </m:r>
                                <m:r>
                                  <a:rPr lang="de-DE" sz="2000" i="1" dirty="0">
                                    <a:latin typeface="Cambria Math"/>
                                  </a:rPr>
                                  <m:t>𝑥</m:t>
                                </m:r>
                                <m:r>
                                  <a:rPr lang="de-DE" sz="2000" i="1" dirty="0">
                                    <a:latin typeface="Cambria Math"/>
                                  </a:rPr>
                                  <m:t>=0,1,2,…,</m:t>
                                </m:r>
                              </m:e>
                            </m:mr>
                            <m:mr>
                              <m:e>
                                <m:r>
                                  <a:rPr lang="de-DE" sz="2000" b="0" i="1" smtClean="0">
                                    <a:latin typeface="Cambria Math"/>
                                  </a:rPr>
                                  <m:t>0,                                 </m:t>
                                </m:r>
                                <m:r>
                                  <a:rPr lang="de-DE" sz="2000" b="0" i="1" smtClean="0">
                                    <a:latin typeface="Cambria Math"/>
                                  </a:rPr>
                                  <m:t>𝑠𝑜𝑛𝑠𝑡</m:t>
                                </m:r>
                                <m:r>
                                  <a:rPr lang="de-DE" sz="2000" b="0" i="1" smtClean="0">
                                    <a:latin typeface="Cambria Math"/>
                                  </a:rPr>
                                  <m:t>.</m:t>
                                </m:r>
                              </m:e>
                            </m:mr>
                          </m:m>
                        </m:e>
                      </m:d>
                    </m:oMath>
                  </m:oMathPara>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259632" y="4719365"/>
                <a:ext cx="7328316" cy="894797"/>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8314" y="5593059"/>
                <a:ext cx="7704086" cy="1015663"/>
              </a:xfrm>
              <a:prstGeom prst="rect">
                <a:avLst/>
              </a:prstGeom>
              <a:noFill/>
            </p:spPr>
            <p:txBody>
              <a:bodyPr wrap="square" rtlCol="0">
                <a:spAutoFit/>
              </a:bodyPr>
              <a:lstStyle/>
              <a:p>
                <a:r>
                  <a:rPr lang="de-DE" sz="2000" dirty="0">
                    <a:latin typeface="+mn-lt"/>
                  </a:rPr>
                  <a:t>&gt; Diskrete Wartezeit bis zum </a:t>
                </a:r>
                <a:r>
                  <a:rPr lang="de-DE" sz="2000" i="1" dirty="0">
                    <a:latin typeface="+mn-lt"/>
                  </a:rPr>
                  <a:t>n</a:t>
                </a:r>
                <a:r>
                  <a:rPr lang="de-DE" sz="2000" dirty="0">
                    <a:latin typeface="+mn-lt"/>
                  </a:rPr>
                  <a:t>-</a:t>
                </a:r>
                <a:r>
                  <a:rPr lang="de-DE" sz="2000" dirty="0" err="1">
                    <a:latin typeface="+mn-lt"/>
                  </a:rPr>
                  <a:t>ten</a:t>
                </a:r>
                <a:r>
                  <a:rPr lang="de-DE" sz="2000" dirty="0">
                    <a:latin typeface="+mn-lt"/>
                  </a:rPr>
                  <a:t> Eintreten eines Ereignisses. Beispiel: </a:t>
                </a:r>
              </a:p>
              <a:p>
                <a:r>
                  <a:rPr lang="de-DE" sz="2000" dirty="0">
                    <a:latin typeface="+mn-lt"/>
                  </a:rPr>
                  <a:t>   Anzahl benötigter </a:t>
                </a:r>
                <a:r>
                  <a:rPr lang="de-DE" sz="2000" b="1" u="sng" dirty="0">
                    <a:latin typeface="+mn-lt"/>
                  </a:rPr>
                  <a:t>Fehl</a:t>
                </a:r>
                <a:r>
                  <a:rPr lang="de-DE" sz="2000" u="sng" dirty="0">
                    <a:latin typeface="+mn-lt"/>
                  </a:rPr>
                  <a:t>versuche</a:t>
                </a:r>
                <a:r>
                  <a:rPr lang="de-DE" sz="2000" dirty="0">
                    <a:latin typeface="+mn-lt"/>
                  </a:rPr>
                  <a:t> beim Würfeln bis zur </a:t>
                </a:r>
                <a:r>
                  <a:rPr lang="de-DE" sz="2000" i="1" dirty="0">
                    <a:latin typeface="+mn-lt"/>
                  </a:rPr>
                  <a:t>n</a:t>
                </a:r>
                <a:r>
                  <a:rPr lang="de-DE" sz="2000" dirty="0">
                    <a:latin typeface="+mn-lt"/>
                  </a:rPr>
                  <a:t>-</a:t>
                </a:r>
                <a:r>
                  <a:rPr lang="de-DE" sz="2000" dirty="0" err="1">
                    <a:latin typeface="+mn-lt"/>
                  </a:rPr>
                  <a:t>ten</a:t>
                </a:r>
                <a:r>
                  <a:rPr lang="de-DE" sz="2000" dirty="0">
                    <a:latin typeface="+mn-lt"/>
                  </a:rPr>
                  <a:t> „6“</a:t>
                </a:r>
              </a:p>
              <a:p>
                <a:r>
                  <a:rPr lang="de-DE" sz="2000" dirty="0">
                    <a:latin typeface="+mn-lt"/>
                  </a:rPr>
                  <a:t>   </a:t>
                </a:r>
                <a14:m>
                  <m:oMath xmlns:m="http://schemas.openxmlformats.org/officeDocument/2006/math">
                    <m:r>
                      <a:rPr lang="de-DE" sz="2000" i="1" smtClean="0">
                        <a:latin typeface="Cambria Math"/>
                        <a:ea typeface="Cambria Math"/>
                      </a:rPr>
                      <m:t>⇒</m:t>
                    </m:r>
                    <m:r>
                      <a:rPr lang="de-DE" sz="2000" b="0" i="1" smtClean="0">
                        <a:latin typeface="Cambria Math"/>
                        <a:ea typeface="Cambria Math"/>
                      </a:rPr>
                      <m:t>𝑋</m:t>
                    </m:r>
                    <m:r>
                      <a:rPr lang="de-DE" sz="2000" b="0" i="1" smtClean="0">
                        <a:latin typeface="Cambria Math"/>
                        <a:ea typeface="Cambria Math"/>
                      </a:rPr>
                      <m:t>~</m:t>
                    </m:r>
                    <m:r>
                      <a:rPr lang="de-DE" sz="2000" b="0" i="1" smtClean="0">
                        <a:latin typeface="Cambria Math"/>
                        <a:ea typeface="Cambria Math"/>
                      </a:rPr>
                      <m:t>𝑁𝐵</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𝑛</m:t>
                        </m:r>
                        <m:r>
                          <a:rPr lang="de-DE" sz="2000" b="0" i="1" smtClean="0">
                            <a:latin typeface="Cambria Math"/>
                            <a:ea typeface="Cambria Math"/>
                          </a:rPr>
                          <m:t>,</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6</m:t>
                            </m:r>
                          </m:den>
                        </m:f>
                      </m:e>
                    </m:d>
                  </m:oMath>
                </a14:m>
                <a:r>
                  <a:rPr lang="de-DE" sz="2000" dirty="0">
                    <a:latin typeface="+mn-lt"/>
                  </a:rPr>
                  <a:t> </a:t>
                </a:r>
              </a:p>
            </p:txBody>
          </p:sp>
        </mc:Choice>
        <mc:Fallback xmlns="">
          <p:sp>
            <p:nvSpPr>
              <p:cNvPr id="20" name="Textfeld 19"/>
              <p:cNvSpPr txBox="1">
                <a:spLocks noRot="1" noChangeAspect="1" noMove="1" noResize="1" noEditPoints="1" noAdjustHandles="1" noChangeArrowheads="1" noChangeShapeType="1" noTextEdit="1"/>
              </p:cNvSpPr>
              <p:nvPr/>
            </p:nvSpPr>
            <p:spPr>
              <a:xfrm>
                <a:off x="468314" y="5593059"/>
                <a:ext cx="7704086" cy="1015663"/>
              </a:xfrm>
              <a:prstGeom prst="rect">
                <a:avLst/>
              </a:prstGeom>
              <a:blipFill rotWithShape="1">
                <a:blip r:embed="rId8"/>
                <a:stretch>
                  <a:fillRect l="-870" t="-2994" b="-70060"/>
                </a:stretch>
              </a:blipFill>
            </p:spPr>
            <p:txBody>
              <a:bodyPr/>
              <a:lstStyle/>
              <a:p>
                <a:r>
                  <a:rPr lang="de-DE">
                    <a:noFill/>
                  </a:rPr>
                  <a:t> </a:t>
                </a:r>
              </a:p>
            </p:txBody>
          </p:sp>
        </mc:Fallback>
      </mc:AlternateContent>
      <p:sp>
        <p:nvSpPr>
          <p:cNvPr id="24" name="Rechteck 2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564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096874835"/>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8.1 Weitere eindimensionale 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468313" y="1068705"/>
            <a:ext cx="8239277" cy="400110"/>
          </a:xfrm>
          <a:prstGeom prst="rect">
            <a:avLst/>
          </a:prstGeom>
          <a:noFill/>
        </p:spPr>
        <p:txBody>
          <a:bodyPr wrap="square" rtlCol="0">
            <a:spAutoFit/>
          </a:bodyPr>
          <a:lstStyle/>
          <a:p>
            <a:r>
              <a:rPr lang="de-DE" sz="2000" dirty="0">
                <a:latin typeface="+mn-lt"/>
              </a:rPr>
              <a:t>&gt; Diskretes Pendant zur stetigen </a:t>
            </a:r>
            <a:r>
              <a:rPr lang="de-DE" sz="2000" b="1" dirty="0">
                <a:solidFill>
                  <a:srgbClr val="0070C0"/>
                </a:solidFill>
                <a:latin typeface="+mn-lt"/>
              </a:rPr>
              <a:t>Erlang-Verteilung</a:t>
            </a:r>
          </a:p>
        </p:txBody>
      </p:sp>
      <p:sp>
        <p:nvSpPr>
          <p:cNvPr id="24" name="Textfeld 23"/>
          <p:cNvSpPr txBox="1"/>
          <p:nvPr/>
        </p:nvSpPr>
        <p:spPr>
          <a:xfrm>
            <a:off x="468313" y="1468815"/>
            <a:ext cx="2015456" cy="400110"/>
          </a:xfrm>
          <a:prstGeom prst="rect">
            <a:avLst/>
          </a:prstGeom>
          <a:noFill/>
        </p:spPr>
        <p:txBody>
          <a:bodyPr wrap="square" rtlCol="0">
            <a:spAutoFit/>
          </a:bodyPr>
          <a:lstStyle/>
          <a:p>
            <a:r>
              <a:rPr lang="de-DE" sz="2000" dirty="0">
                <a:latin typeface="+mn-lt"/>
              </a:rPr>
              <a:t>&gt; Es gilt: </a:t>
            </a:r>
          </a:p>
        </p:txBody>
      </p:sp>
      <mc:AlternateContent xmlns:mc="http://schemas.openxmlformats.org/markup-compatibility/2006" xmlns:a14="http://schemas.microsoft.com/office/drawing/2010/main">
        <mc:Choice Requires="a14">
          <p:sp>
            <p:nvSpPr>
              <p:cNvPr id="25" name="Textfeld 24"/>
              <p:cNvSpPr txBox="1"/>
              <p:nvPr/>
            </p:nvSpPr>
            <p:spPr>
              <a:xfrm>
                <a:off x="1043608" y="1868925"/>
                <a:ext cx="4320480" cy="400110"/>
              </a:xfrm>
              <a:prstGeom prst="rect">
                <a:avLst/>
              </a:prstGeom>
              <a:noFill/>
            </p:spPr>
            <p:txBody>
              <a:bodyPr wrap="square" rtlCol="0">
                <a:spAutoFit/>
              </a:bodyPr>
              <a:lstStyle/>
              <a:p>
                <a:r>
                  <a:rPr lang="de-DE" sz="2000" dirty="0">
                    <a:sym typeface="Symbol"/>
                  </a:rPr>
                  <a:t>   </a:t>
                </a:r>
                <a14:m>
                  <m:oMath xmlns:m="http://schemas.openxmlformats.org/officeDocument/2006/math">
                    <m:r>
                      <a:rPr lang="de-DE" sz="2000" b="0" i="1" smtClean="0">
                        <a:latin typeface="Cambria Math"/>
                      </a:rPr>
                      <m:t>𝑁𝐵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r>
                      <a:rPr lang="de-DE" sz="2000" b="0" i="1" smtClean="0">
                        <a:latin typeface="Cambria Math"/>
                      </a:rPr>
                      <m:t>=</m:t>
                    </m:r>
                    <m:r>
                      <a:rPr lang="de-DE" sz="2000" b="0" i="1" smtClean="0">
                        <a:latin typeface="Cambria Math"/>
                      </a:rPr>
                      <m:t>𝐺𝑒𝑜</m:t>
                    </m:r>
                    <m:d>
                      <m:dPr>
                        <m:ctrlPr>
                          <a:rPr lang="de-DE" sz="2000" b="0" i="1" smtClean="0">
                            <a:latin typeface="Cambria Math" panose="02040503050406030204" pitchFamily="18" charset="0"/>
                          </a:rPr>
                        </m:ctrlPr>
                      </m:dPr>
                      <m:e>
                        <m:r>
                          <a:rPr lang="de-DE" sz="2000" b="0" i="1" smtClean="0">
                            <a:latin typeface="Cambria Math"/>
                            <a:ea typeface="Cambria Math"/>
                          </a:rPr>
                          <m:t>𝜋</m:t>
                        </m:r>
                      </m:e>
                    </m:d>
                  </m:oMath>
                </a14:m>
                <a:endParaRPr lang="de-DE" sz="2000" dirty="0">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043608" y="1868925"/>
                <a:ext cx="4320480" cy="400110"/>
              </a:xfrm>
              <a:prstGeom prst="rect">
                <a:avLst/>
              </a:prstGeom>
              <a:blipFill rotWithShape="1">
                <a:blip r:embed="rId4"/>
                <a:stretch>
                  <a:fillRect l="-1410" t="-9231" b="-2615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059218" y="2305057"/>
                <a:ext cx="7905270" cy="400110"/>
              </a:xfrm>
              <a:prstGeom prst="rect">
                <a:avLst/>
              </a:prstGeom>
              <a:noFill/>
            </p:spPr>
            <p:txBody>
              <a:bodyPr wrap="square" rtlCol="0">
                <a:spAutoFit/>
              </a:bodyPr>
              <a:lstStyle/>
              <a:p>
                <a:r>
                  <a:rPr lang="de-DE" sz="2000" dirty="0">
                    <a:sym typeface="Symbol"/>
                  </a:rPr>
                  <a:t>  </a:t>
                </a:r>
                <a:r>
                  <a:rPr lang="de-DE" sz="2000" dirty="0">
                    <a:latin typeface="+mn-lt"/>
                    <a:sym typeface="Symbol"/>
                  </a:rPr>
                  <a:t>Sind </a:t>
                </a:r>
                <a14:m>
                  <m:oMath xmlns:m="http://schemas.openxmlformats.org/officeDocument/2006/math">
                    <m:sSub>
                      <m:sSubPr>
                        <m:ctrlPr>
                          <a:rPr lang="de-DE" sz="200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1</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𝑛</m:t>
                        </m:r>
                      </m:sub>
                    </m:sSub>
                  </m:oMath>
                </a14:m>
                <a:r>
                  <a:rPr lang="de-DE" sz="2000" dirty="0">
                    <a:latin typeface="+mn-lt"/>
                  </a:rPr>
                  <a:t> unabhängig </a:t>
                </a:r>
                <a14:m>
                  <m:oMath xmlns:m="http://schemas.openxmlformats.org/officeDocument/2006/math">
                    <m:r>
                      <a:rPr lang="de-DE" sz="2000" b="0" i="1" smtClean="0">
                        <a:latin typeface="Cambria Math"/>
                      </a:rPr>
                      <m:t>𝐺𝑒𝑜</m:t>
                    </m:r>
                    <m:d>
                      <m:dPr>
                        <m:ctrlPr>
                          <a:rPr lang="de-DE" sz="2000" b="0" i="1" smtClean="0">
                            <a:latin typeface="Cambria Math" panose="02040503050406030204" pitchFamily="18" charset="0"/>
                          </a:rPr>
                        </m:ctrlPr>
                      </m:dPr>
                      <m:e>
                        <m:r>
                          <a:rPr lang="de-DE" sz="2000" b="0" i="1" smtClean="0">
                            <a:latin typeface="Cambria Math"/>
                            <a:ea typeface="Cambria Math"/>
                          </a:rPr>
                          <m:t>𝜋</m:t>
                        </m:r>
                      </m:e>
                    </m:d>
                  </m:oMath>
                </a14:m>
                <a:r>
                  <a:rPr lang="de-DE" sz="2000" dirty="0">
                    <a:latin typeface="+mn-lt"/>
                  </a:rPr>
                  <a:t>-verteilt, so folgt</a:t>
                </a:r>
              </a:p>
            </p:txBody>
          </p:sp>
        </mc:Choice>
        <mc:Fallback xmlns="">
          <p:sp>
            <p:nvSpPr>
              <p:cNvPr id="26" name="Textfeld 25"/>
              <p:cNvSpPr txBox="1">
                <a:spLocks noRot="1" noChangeAspect="1" noMove="1" noResize="1" noEditPoints="1" noAdjustHandles="1" noChangeArrowheads="1" noChangeShapeType="1" noTextEdit="1"/>
              </p:cNvSpPr>
              <p:nvPr/>
            </p:nvSpPr>
            <p:spPr>
              <a:xfrm>
                <a:off x="1059218" y="2305057"/>
                <a:ext cx="7905270" cy="400110"/>
              </a:xfrm>
              <a:prstGeom prst="rect">
                <a:avLst/>
              </a:prstGeom>
              <a:blipFill rotWithShape="1">
                <a:blip r:embed="rId5"/>
                <a:stretch>
                  <a:fillRect l="-848" t="-9091"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2047588" y="2670933"/>
                <a:ext cx="3175549" cy="69711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𝑛</m:t>
                          </m:r>
                        </m:sub>
                      </m:sSub>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nary>
                      <m:r>
                        <a:rPr lang="de-DE" sz="2000" b="0" i="1" smtClean="0">
                          <a:latin typeface="Cambria Math"/>
                        </a:rPr>
                        <m:t>  ~  </m:t>
                      </m:r>
                      <m:r>
                        <a:rPr lang="de-DE" sz="2000" b="0" i="1" smtClean="0">
                          <a:latin typeface="Cambria Math"/>
                        </a:rPr>
                        <m:t>𝑁𝐵</m:t>
                      </m:r>
                      <m:d>
                        <m:dPr>
                          <m:ctrlPr>
                            <a:rPr lang="de-DE" sz="2000" b="0" i="1" smtClean="0">
                              <a:latin typeface="Cambria Math" panose="02040503050406030204" pitchFamily="18" charset="0"/>
                            </a:rPr>
                          </m:ctrlPr>
                        </m:dPr>
                        <m:e>
                          <m:r>
                            <a:rPr lang="de-DE" sz="2000" b="0" i="1" smtClean="0">
                              <a:latin typeface="Cambria Math"/>
                            </a:rPr>
                            <m:t>𝑛</m:t>
                          </m:r>
                          <m:r>
                            <a:rPr lang="de-DE" sz="2000" b="0" i="1" smtClean="0">
                              <a:latin typeface="Cambria Math"/>
                            </a:rPr>
                            <m:t>,</m:t>
                          </m:r>
                          <m:r>
                            <a:rPr lang="de-DE" sz="2000" b="0" i="1" smtClean="0">
                              <a:latin typeface="Cambria Math"/>
                              <a:ea typeface="Cambria Math"/>
                            </a:rPr>
                            <m:t>𝜋</m:t>
                          </m:r>
                        </m:e>
                      </m:d>
                    </m:oMath>
                  </m:oMathPara>
                </a14:m>
                <a:endParaRPr lang="de-DE" sz="2000" dirty="0"/>
              </a:p>
            </p:txBody>
          </p:sp>
        </mc:Choice>
        <mc:Fallback xmlns="">
          <p:sp>
            <p:nvSpPr>
              <p:cNvPr id="3" name="Textfeld 2"/>
              <p:cNvSpPr txBox="1">
                <a:spLocks noRot="1" noChangeAspect="1" noMove="1" noResize="1" noEditPoints="1" noAdjustHandles="1" noChangeArrowheads="1" noChangeShapeType="1" noTextEdit="1"/>
              </p:cNvSpPr>
              <p:nvPr/>
            </p:nvSpPr>
            <p:spPr>
              <a:xfrm>
                <a:off x="2047588" y="2670933"/>
                <a:ext cx="3175549" cy="697114"/>
              </a:xfrm>
              <a:prstGeom prst="rect">
                <a:avLst/>
              </a:prstGeom>
              <a:blipFill rotWithShape="1">
                <a:blip r:embed="rId6"/>
                <a:stretch>
                  <a:fillRect/>
                </a:stretch>
              </a:blipFill>
            </p:spPr>
            <p:txBody>
              <a:bodyPr/>
              <a:lstStyle/>
              <a:p>
                <a:r>
                  <a:rPr lang="de-DE">
                    <a:noFill/>
                  </a:rPr>
                  <a:t> </a:t>
                </a:r>
              </a:p>
            </p:txBody>
          </p:sp>
        </mc:Fallback>
      </mc:AlternateContent>
      <p:sp>
        <p:nvSpPr>
          <p:cNvPr id="27" name="Textfeld 26"/>
          <p:cNvSpPr txBox="1"/>
          <p:nvPr/>
        </p:nvSpPr>
        <p:spPr>
          <a:xfrm>
            <a:off x="1270502" y="3388930"/>
            <a:ext cx="3157481" cy="400110"/>
          </a:xfrm>
          <a:prstGeom prst="rect">
            <a:avLst/>
          </a:prstGeom>
          <a:noFill/>
        </p:spPr>
        <p:txBody>
          <a:bodyPr wrap="square" rtlCol="0">
            <a:spAutoFit/>
          </a:bodyPr>
          <a:lstStyle/>
          <a:p>
            <a:r>
              <a:rPr lang="de-DE" sz="2000" dirty="0">
                <a:latin typeface="+mn-lt"/>
              </a:rPr>
              <a:t>Informal ausgedrückt:</a:t>
            </a:r>
          </a:p>
        </p:txBody>
      </p:sp>
      <mc:AlternateContent xmlns:mc="http://schemas.openxmlformats.org/markup-compatibility/2006" xmlns:a14="http://schemas.microsoft.com/office/drawing/2010/main">
        <mc:Choice Requires="a14">
          <p:sp>
            <p:nvSpPr>
              <p:cNvPr id="28" name="Textfeld 27"/>
              <p:cNvSpPr txBox="1"/>
              <p:nvPr/>
            </p:nvSpPr>
            <p:spPr>
              <a:xfrm>
                <a:off x="468312" y="4453081"/>
                <a:ext cx="7560071" cy="707886"/>
              </a:xfrm>
              <a:prstGeom prst="rect">
                <a:avLst/>
              </a:prstGeom>
              <a:noFill/>
            </p:spPr>
            <p:txBody>
              <a:bodyPr wrap="square" rtlCol="0">
                <a:spAutoFit/>
              </a:bodyPr>
              <a:lstStyle/>
              <a:p>
                <a:r>
                  <a:rPr lang="de-DE" sz="2000" dirty="0">
                    <a:latin typeface="+mn-lt"/>
                  </a:rPr>
                  <a:t>&gt; Beispiel: Sei </a:t>
                </a:r>
                <a:r>
                  <a:rPr lang="de-DE" sz="2000" i="1" dirty="0">
                    <a:latin typeface="+mn-lt"/>
                  </a:rPr>
                  <a:t>X</a:t>
                </a:r>
                <a:r>
                  <a:rPr lang="de-DE" sz="2000" dirty="0">
                    <a:latin typeface="+mn-lt"/>
                  </a:rPr>
                  <a:t> die Anzahl von Fehlversuchen beim Würfeln bis zum</a:t>
                </a:r>
              </a:p>
              <a:p>
                <a:r>
                  <a:rPr lang="de-DE" sz="2000" dirty="0">
                    <a:latin typeface="+mn-lt"/>
                  </a:rPr>
                  <a:t>                  dritten Mal die „6“ fällt. Dann gilt: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𝑁𝐵</m:t>
                    </m:r>
                    <m:d>
                      <m:dPr>
                        <m:ctrlPr>
                          <a:rPr lang="de-DE" sz="2000" b="0" i="1" smtClean="0">
                            <a:latin typeface="Cambria Math" panose="02040503050406030204" pitchFamily="18" charset="0"/>
                          </a:rPr>
                        </m:ctrlPr>
                      </m:dPr>
                      <m:e>
                        <m:r>
                          <a:rPr lang="de-DE" sz="2000" b="0" i="1" smtClean="0">
                            <a:latin typeface="Cambria Math"/>
                          </a:rPr>
                          <m:t>3,</m:t>
                        </m:r>
                        <m:f>
                          <m:fPr>
                            <m:type m:val="lin"/>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6</m:t>
                            </m:r>
                          </m:den>
                        </m:f>
                      </m:e>
                    </m:d>
                  </m:oMath>
                </a14:m>
                <a:r>
                  <a:rPr lang="de-DE" sz="2000" dirty="0">
                    <a:latin typeface="+mn-lt"/>
                  </a:rPr>
                  <a:t>  </a:t>
                </a:r>
              </a:p>
            </p:txBody>
          </p:sp>
        </mc:Choice>
        <mc:Fallback xmlns="">
          <p:sp>
            <p:nvSpPr>
              <p:cNvPr id="28" name="Textfeld 27"/>
              <p:cNvSpPr txBox="1">
                <a:spLocks noRot="1" noChangeAspect="1" noMove="1" noResize="1" noEditPoints="1" noAdjustHandles="1" noChangeArrowheads="1" noChangeShapeType="1" noTextEdit="1"/>
              </p:cNvSpPr>
              <p:nvPr/>
            </p:nvSpPr>
            <p:spPr>
              <a:xfrm>
                <a:off x="468312" y="4453081"/>
                <a:ext cx="7560071" cy="707886"/>
              </a:xfrm>
              <a:prstGeom prst="rect">
                <a:avLst/>
              </a:prstGeom>
              <a:blipFill rotWithShape="1">
                <a:blip r:embed="rId7"/>
                <a:stretch>
                  <a:fillRect l="-887" t="-22222" b="-100000"/>
                </a:stretch>
              </a:blipFill>
            </p:spPr>
            <p:txBody>
              <a:bodyPr/>
              <a:lstStyle/>
              <a:p>
                <a:r>
                  <a:rPr lang="de-DE">
                    <a:noFill/>
                  </a:rPr>
                  <a:t> </a:t>
                </a:r>
              </a:p>
            </p:txBody>
          </p:sp>
        </mc:Fallback>
      </mc:AlternateContent>
      <p:sp>
        <p:nvSpPr>
          <p:cNvPr id="29" name="Textfeld 28"/>
          <p:cNvSpPr txBox="1"/>
          <p:nvPr/>
        </p:nvSpPr>
        <p:spPr>
          <a:xfrm>
            <a:off x="1584053" y="5165143"/>
            <a:ext cx="3996060" cy="400110"/>
          </a:xfrm>
          <a:prstGeom prst="rect">
            <a:avLst/>
          </a:prstGeom>
          <a:noFill/>
        </p:spPr>
        <p:txBody>
          <a:bodyPr wrap="square" rtlCol="0">
            <a:spAutoFit/>
          </a:bodyPr>
          <a:lstStyle/>
          <a:p>
            <a:r>
              <a:rPr lang="de-DE" sz="2000" dirty="0">
                <a:latin typeface="+mn-lt"/>
              </a:rPr>
              <a:t>Beispielsweise folgt daraus dann</a:t>
            </a:r>
          </a:p>
        </p:txBody>
      </p:sp>
      <mc:AlternateContent xmlns:mc="http://schemas.openxmlformats.org/markup-compatibility/2006" xmlns:a14="http://schemas.microsoft.com/office/drawing/2010/main">
        <mc:Choice Requires="a14">
          <p:sp>
            <p:nvSpPr>
              <p:cNvPr id="30" name="Textfeld 29"/>
              <p:cNvSpPr txBox="1"/>
              <p:nvPr/>
            </p:nvSpPr>
            <p:spPr>
              <a:xfrm>
                <a:off x="2047588" y="5547239"/>
                <a:ext cx="4684652" cy="84465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=18</m:t>
                          </m:r>
                        </m:e>
                      </m:d>
                      <m:r>
                        <a:rPr lang="de-DE" sz="2000" b="0" i="1" smtClean="0">
                          <a:latin typeface="Cambria Math"/>
                        </a:rPr>
                        <m:t>=</m:t>
                      </m:r>
                      <m:d>
                        <m:dPr>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r>
                                  <m:rPr>
                                    <m:brk m:alnAt="7"/>
                                  </m:rPr>
                                  <a:rPr lang="de-DE" sz="2000" b="0" i="1" smtClean="0">
                                    <a:latin typeface="Cambria Math"/>
                                  </a:rPr>
                                  <m:t>2</m:t>
                                </m:r>
                                <m:r>
                                  <a:rPr lang="de-DE" sz="2000" b="0" i="1" smtClean="0">
                                    <a:latin typeface="Cambria Math"/>
                                  </a:rPr>
                                  <m:t>0</m:t>
                                </m:r>
                              </m:e>
                            </m:mr>
                            <m:mr>
                              <m:e>
                                <m:r>
                                  <a:rPr lang="de-DE" sz="2000" b="0" i="1" smtClean="0">
                                    <a:latin typeface="Cambria Math"/>
                                  </a:rPr>
                                  <m:t>18</m:t>
                                </m:r>
                              </m:e>
                            </m:mr>
                          </m:m>
                        </m:e>
                      </m:d>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6</m:t>
                                  </m:r>
                                </m:den>
                              </m:f>
                            </m:e>
                          </m:d>
                        </m:e>
                        <m:sup>
                          <m:r>
                            <a:rPr lang="de-DE" sz="2000" b="0" i="1" smtClean="0">
                              <a:latin typeface="Cambria Math"/>
                            </a:rPr>
                            <m:t>3</m:t>
                          </m:r>
                        </m:sup>
                      </m:sSup>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f>
                                <m:fPr>
                                  <m:ctrlPr>
                                    <a:rPr lang="de-DE" sz="2000" b="0" i="1" smtClean="0">
                                      <a:latin typeface="Cambria Math" panose="02040503050406030204" pitchFamily="18" charset="0"/>
                                    </a:rPr>
                                  </m:ctrlPr>
                                </m:fPr>
                                <m:num>
                                  <m:r>
                                    <a:rPr lang="de-DE" sz="2000" b="0" i="1" smtClean="0">
                                      <a:latin typeface="Cambria Math"/>
                                    </a:rPr>
                                    <m:t>5</m:t>
                                  </m:r>
                                </m:num>
                                <m:den>
                                  <m:r>
                                    <a:rPr lang="de-DE" sz="2000" b="0" i="1" smtClean="0">
                                      <a:latin typeface="Cambria Math"/>
                                    </a:rPr>
                                    <m:t>6</m:t>
                                  </m:r>
                                </m:den>
                              </m:f>
                            </m:e>
                          </m:d>
                        </m:e>
                        <m:sup>
                          <m:r>
                            <a:rPr lang="de-DE" sz="2000" b="0" i="1" smtClean="0">
                              <a:latin typeface="Cambria Math"/>
                            </a:rPr>
                            <m:t>18</m:t>
                          </m:r>
                        </m:sup>
                      </m:sSup>
                      <m:r>
                        <a:rPr lang="de-DE" sz="2000" b="0" i="1" smtClean="0">
                          <a:latin typeface="Cambria Math"/>
                          <a:ea typeface="Cambria Math"/>
                        </a:rPr>
                        <m:t>≈0.0330</m:t>
                      </m:r>
                    </m:oMath>
                  </m:oMathPara>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2047588" y="5547239"/>
                <a:ext cx="4684652" cy="844655"/>
              </a:xfrm>
              <a:prstGeom prst="rect">
                <a:avLst/>
              </a:prstGeom>
              <a:blipFill rotWithShape="1">
                <a:blip r:embed="rId8"/>
                <a:stretch>
                  <a:fillRect/>
                </a:stretch>
              </a:blipFill>
            </p:spPr>
            <p:txBody>
              <a:bodyPr/>
              <a:lstStyle/>
              <a:p>
                <a:r>
                  <a:rPr lang="de-DE">
                    <a:noFill/>
                  </a:rPr>
                  <a:t> </a:t>
                </a:r>
              </a:p>
            </p:txBody>
          </p:sp>
        </mc:Fallback>
      </mc:AlternateContent>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565</a:t>
            </a:r>
            <a:endParaRPr lang="de-DE" sz="8000" b="1" dirty="0">
              <a:solidFill>
                <a:schemeClr val="tx1"/>
              </a:solidFill>
              <a:latin typeface="+mj-lt"/>
            </a:endParaRPr>
          </a:p>
        </p:txBody>
      </p:sp>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9"/>
          <a:stretch>
            <a:fillRect/>
          </a:stretch>
        </p:blipFill>
        <p:spPr>
          <a:xfrm>
            <a:off x="1957584" y="3906985"/>
            <a:ext cx="4581525" cy="381000"/>
          </a:xfrm>
          <a:prstGeom prst="rect">
            <a:avLst/>
          </a:prstGeom>
        </p:spPr>
      </p:pic>
    </p:spTree>
    <p:extLst>
      <p:ext uri="{BB962C8B-B14F-4D97-AF65-F5344CB8AC3E}">
        <p14:creationId xmlns:p14="http://schemas.microsoft.com/office/powerpoint/2010/main" val="1442163709"/>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8.1 Weitere eindimensionale 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68312" y="981075"/>
            <a:ext cx="381565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8.1.2 Weitere stetige Verteilungen</a:t>
            </a:r>
          </a:p>
        </p:txBody>
      </p:sp>
      <p:sp>
        <p:nvSpPr>
          <p:cNvPr id="12"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Gamma-Verteilung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4" name="Textfeld 3"/>
              <p:cNvSpPr txBox="1"/>
              <p:nvPr/>
            </p:nvSpPr>
            <p:spPr>
              <a:xfrm>
                <a:off x="471836" y="2080765"/>
                <a:ext cx="8060604" cy="400110"/>
              </a:xfrm>
              <a:prstGeom prst="rect">
                <a:avLst/>
              </a:prstGeom>
              <a:noFill/>
            </p:spPr>
            <p:txBody>
              <a:bodyPr wrap="square" rtlCol="0">
                <a:spAutoFit/>
              </a:bodyPr>
              <a:lstStyle/>
              <a:p>
                <a:r>
                  <a:rPr lang="de-DE" sz="2000" dirty="0">
                    <a:latin typeface="+mn-lt"/>
                  </a:rPr>
                  <a:t>&gt; Dichte für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𝐺𝑎𝑚𝑚𝑎</m:t>
                    </m:r>
                    <m:d>
                      <m:dPr>
                        <m:ctrlPr>
                          <a:rPr lang="de-DE" sz="2000" b="0" i="1" smtClean="0">
                            <a:latin typeface="Cambria Math" panose="02040503050406030204" pitchFamily="18" charset="0"/>
                          </a:rPr>
                        </m:ctrlPr>
                      </m:dPr>
                      <m:e>
                        <m:r>
                          <a:rPr lang="de-DE" sz="2000" b="0" i="1" smtClean="0">
                            <a:latin typeface="Cambria Math"/>
                            <a:ea typeface="Cambria Math"/>
                          </a:rPr>
                          <m:t>𝛿</m:t>
                        </m:r>
                        <m:r>
                          <a:rPr lang="de-DE" sz="2000" b="0" i="1" smtClean="0">
                            <a:latin typeface="Cambria Math"/>
                            <a:ea typeface="Cambria Math"/>
                          </a:rPr>
                          <m:t>,</m:t>
                        </m:r>
                        <m:r>
                          <a:rPr lang="de-DE" sz="2000" b="0" i="1" smtClean="0">
                            <a:latin typeface="Cambria Math"/>
                            <a:ea typeface="Cambria Math"/>
                          </a:rPr>
                          <m:t>𝜆</m:t>
                        </m:r>
                      </m:e>
                    </m:d>
                  </m:oMath>
                </a14:m>
                <a:r>
                  <a:rPr lang="de-DE" sz="2000" dirty="0">
                    <a:latin typeface="+mn-lt"/>
                  </a:rPr>
                  <a:t> mit </a:t>
                </a:r>
                <a14:m>
                  <m:oMath xmlns:m="http://schemas.openxmlformats.org/officeDocument/2006/math">
                    <m:r>
                      <a:rPr lang="de-DE" sz="2000" i="1" smtClean="0">
                        <a:latin typeface="Cambria Math"/>
                        <a:ea typeface="Cambria Math"/>
                      </a:rPr>
                      <m:t>𝛿</m:t>
                    </m:r>
                    <m:r>
                      <a:rPr lang="de-DE" sz="2000" b="0" i="1" smtClean="0">
                        <a:latin typeface="Cambria Math"/>
                        <a:ea typeface="Cambria Math"/>
                      </a:rPr>
                      <m:t>&gt;0</m:t>
                    </m:r>
                  </m:oMath>
                </a14:m>
                <a:r>
                  <a:rPr lang="de-DE" sz="2000" dirty="0">
                    <a:latin typeface="+mn-lt"/>
                  </a:rPr>
                  <a:t> und  </a:t>
                </a:r>
                <a14:m>
                  <m:oMath xmlns:m="http://schemas.openxmlformats.org/officeDocument/2006/math">
                    <m:r>
                      <a:rPr lang="de-DE" sz="2000" i="1" smtClean="0">
                        <a:latin typeface="Cambria Math"/>
                        <a:ea typeface="Cambria Math"/>
                      </a:rPr>
                      <m:t>𝜆</m:t>
                    </m:r>
                    <m:r>
                      <a:rPr lang="de-DE" sz="2000" b="0" i="1" smtClean="0">
                        <a:latin typeface="Cambria Math"/>
                        <a:ea typeface="Cambria Math"/>
                      </a:rPr>
                      <m:t>&gt;0</m:t>
                    </m:r>
                  </m:oMath>
                </a14:m>
                <a:r>
                  <a:rPr lang="de-DE" sz="2000" dirty="0">
                    <a:latin typeface="+mn-lt"/>
                  </a:rPr>
                  <a:t>:</a:t>
                </a:r>
              </a:p>
            </p:txBody>
          </p:sp>
        </mc:Choice>
        <mc:Fallback xmlns="">
          <p:sp>
            <p:nvSpPr>
              <p:cNvPr id="4" name="Textfeld 3"/>
              <p:cNvSpPr txBox="1">
                <a:spLocks noRot="1" noChangeAspect="1" noMove="1" noResize="1" noEditPoints="1" noAdjustHandles="1" noChangeArrowheads="1" noChangeShapeType="1" noTextEdit="1"/>
              </p:cNvSpPr>
              <p:nvPr/>
            </p:nvSpPr>
            <p:spPr>
              <a:xfrm>
                <a:off x="471836" y="2080765"/>
                <a:ext cx="8060604" cy="400110"/>
              </a:xfrm>
              <a:prstGeom prst="rect">
                <a:avLst/>
              </a:prstGeom>
              <a:blipFill rotWithShape="1">
                <a:blip r:embed="rId5"/>
                <a:stretch>
                  <a:fillRect l="-75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 name="Textfeld 4"/>
              <p:cNvSpPr txBox="1"/>
              <p:nvPr/>
            </p:nvSpPr>
            <p:spPr>
              <a:xfrm>
                <a:off x="943737" y="2564904"/>
                <a:ext cx="3507370" cy="78066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𝜆</m:t>
                              </m:r>
                            </m:e>
                            <m:sup>
                              <m:r>
                                <a:rPr lang="de-DE" sz="2000" b="0" i="1" smtClean="0">
                                  <a:latin typeface="Cambria Math"/>
                                  <a:ea typeface="Cambria Math"/>
                                </a:rPr>
                                <m:t>𝛿</m:t>
                              </m:r>
                            </m:sup>
                          </m:sSup>
                          <m:sSup>
                            <m:sSupPr>
                              <m:ctrlPr>
                                <a:rPr lang="de-DE" sz="2000" i="1">
                                  <a:latin typeface="Cambria Math" panose="02040503050406030204" pitchFamily="18" charset="0"/>
                                </a:rPr>
                              </m:ctrlPr>
                            </m:sSupPr>
                            <m:e>
                              <m:r>
                                <a:rPr lang="de-DE" sz="2000" b="0" i="1" smtClean="0">
                                  <a:latin typeface="Cambria Math"/>
                                </a:rPr>
                                <m:t>𝑥</m:t>
                              </m:r>
                            </m:e>
                            <m:sup>
                              <m:r>
                                <a:rPr lang="de-DE" sz="2000" i="1" smtClean="0">
                                  <a:latin typeface="Cambria Math"/>
                                  <a:ea typeface="Cambria Math"/>
                                </a:rPr>
                                <m:t>𝛿</m:t>
                              </m:r>
                              <m:r>
                                <a:rPr lang="de-DE" sz="2000" b="0" i="1" smtClean="0">
                                  <a:latin typeface="Cambria Math"/>
                                  <a:ea typeface="Cambria Math"/>
                                </a:rPr>
                                <m:t>−1</m:t>
                              </m:r>
                            </m:sup>
                          </m:sSup>
                        </m:num>
                        <m:den>
                          <m:r>
                            <m:rPr>
                              <m:sty m:val="p"/>
                            </m:rPr>
                            <a:rPr lang="el-GR" sz="2000" b="0" i="1" smtClean="0">
                              <a:latin typeface="Cambria Math"/>
                              <a:ea typeface="Cambria Math"/>
                            </a:rPr>
                            <m:t>Γ</m:t>
                          </m:r>
                          <m:d>
                            <m:dPr>
                              <m:ctrlPr>
                                <a:rPr lang="el-GR" sz="2000" b="0" i="1" smtClean="0">
                                  <a:latin typeface="Cambria Math" panose="02040503050406030204" pitchFamily="18" charset="0"/>
                                  <a:ea typeface="Cambria Math"/>
                                </a:rPr>
                              </m:ctrlPr>
                            </m:dPr>
                            <m:e>
                              <m:r>
                                <a:rPr lang="el-GR" sz="2000" b="0" i="1" smtClean="0">
                                  <a:latin typeface="Cambria Math"/>
                                  <a:ea typeface="Cambria Math"/>
                                </a:rPr>
                                <m:t>𝛿</m:t>
                              </m:r>
                            </m:e>
                          </m:d>
                        </m:den>
                      </m:f>
                      <m:sSup>
                        <m:sSupPr>
                          <m:ctrlPr>
                            <a:rPr lang="de-DE" sz="2000" b="0" i="1" smtClean="0">
                              <a:latin typeface="Cambria Math" panose="02040503050406030204" pitchFamily="18" charset="0"/>
                            </a:rPr>
                          </m:ctrlPr>
                        </m:sSupPr>
                        <m:e>
                          <m:r>
                            <a:rPr lang="de-DE" sz="2000" b="0" i="1" smtClean="0">
                              <a:latin typeface="Cambria Math"/>
                            </a:rPr>
                            <m:t>𝑒</m:t>
                          </m:r>
                        </m:e>
                        <m:sup>
                          <m:r>
                            <a:rPr lang="de-DE" sz="2000" b="0" i="1" smtClean="0">
                              <a:latin typeface="Cambria Math"/>
                            </a:rPr>
                            <m:t>−</m:t>
                          </m:r>
                          <m:r>
                            <a:rPr lang="de-DE" sz="2000" b="0" i="1" smtClean="0">
                              <a:latin typeface="Cambria Math"/>
                              <a:ea typeface="Cambria Math"/>
                            </a:rPr>
                            <m:t>𝜆</m:t>
                          </m:r>
                          <m:r>
                            <a:rPr lang="de-DE" sz="2000" b="0" i="1" smtClean="0">
                              <a:latin typeface="Cambria Math"/>
                              <a:ea typeface="Cambria Math"/>
                            </a:rPr>
                            <m:t>𝑥</m:t>
                          </m:r>
                        </m:sup>
                      </m:sSup>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0,</m:t>
                              </m:r>
                              <m:d>
                                <m:dPr>
                                  <m:begChr m:val=""/>
                                  <m:ctrlPr>
                                    <a:rPr lang="de-DE" sz="2000" b="0" i="1" smtClean="0">
                                      <a:latin typeface="Cambria Math" panose="02040503050406030204" pitchFamily="18" charset="0"/>
                                    </a:rPr>
                                  </m:ctrlPr>
                                </m:dPr>
                                <m:e>
                                  <m:r>
                                    <a:rPr lang="de-DE" sz="2000" b="0" i="1" smtClean="0">
                                      <a:latin typeface="Cambria Math"/>
                                      <a:ea typeface="Cambria Math"/>
                                    </a:rPr>
                                    <m:t>∞</m:t>
                                  </m:r>
                                </m:e>
                              </m:d>
                            </m:e>
                          </m:d>
                        </m:sub>
                      </m:sSub>
                      <m:d>
                        <m:dPr>
                          <m:ctrlPr>
                            <a:rPr lang="de-DE" sz="2000" b="0" i="1" smtClean="0">
                              <a:latin typeface="Cambria Math" panose="02040503050406030204" pitchFamily="18" charset="0"/>
                            </a:rPr>
                          </m:ctrlPr>
                        </m:dPr>
                        <m:e>
                          <m:r>
                            <a:rPr lang="de-DE" sz="2000" b="0" i="1" smtClean="0">
                              <a:latin typeface="Cambria Math"/>
                            </a:rPr>
                            <m:t>𝑥</m:t>
                          </m:r>
                        </m:e>
                      </m:d>
                    </m:oMath>
                  </m:oMathPara>
                </a14:m>
                <a:endParaRPr lang="de-DE" sz="2000" dirty="0"/>
              </a:p>
            </p:txBody>
          </p:sp>
        </mc:Choice>
        <mc:Fallback xmlns="">
          <p:sp>
            <p:nvSpPr>
              <p:cNvPr id="5" name="Textfeld 4"/>
              <p:cNvSpPr txBox="1">
                <a:spLocks noRot="1" noChangeAspect="1" noMove="1" noResize="1" noEditPoints="1" noAdjustHandles="1" noChangeArrowheads="1" noChangeShapeType="1" noTextEdit="1"/>
              </p:cNvSpPr>
              <p:nvPr/>
            </p:nvSpPr>
            <p:spPr>
              <a:xfrm>
                <a:off x="943737" y="2564904"/>
                <a:ext cx="3507370" cy="780663"/>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5148064" y="2576060"/>
                <a:ext cx="4989438" cy="75834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m:rPr>
                          <m:sty m:val="p"/>
                        </m:rPr>
                        <a:rPr lang="el-GR" sz="2000" i="1" smtClean="0">
                          <a:latin typeface="Cambria Math"/>
                          <a:ea typeface="Cambria Math"/>
                        </a:rPr>
                        <m:t>Γ</m:t>
                      </m:r>
                      <m:d>
                        <m:dPr>
                          <m:ctrlPr>
                            <a:rPr lang="el-GR" sz="2000" i="1">
                              <a:latin typeface="Cambria Math" panose="02040503050406030204" pitchFamily="18" charset="0"/>
                              <a:ea typeface="Cambria Math"/>
                            </a:rPr>
                          </m:ctrlPr>
                        </m:dPr>
                        <m:e>
                          <m:r>
                            <a:rPr lang="el-GR" sz="2000" i="1">
                              <a:latin typeface="Cambria Math"/>
                              <a:ea typeface="Cambria Math"/>
                            </a:rPr>
                            <m:t>𝛿</m:t>
                          </m:r>
                        </m:e>
                      </m:d>
                      <m:r>
                        <a:rPr lang="de-DE" sz="2000" b="0" i="1" smtClean="0">
                          <a:latin typeface="Cambria Math"/>
                          <a:ea typeface="Cambria Math"/>
                        </a:rPr>
                        <m:t>=</m:t>
                      </m:r>
                      <m:nary>
                        <m:naryPr>
                          <m:ctrlPr>
                            <a:rPr lang="de-DE" sz="2000" b="0" i="1" smtClean="0">
                              <a:latin typeface="Cambria Math" panose="02040503050406030204" pitchFamily="18" charset="0"/>
                              <a:ea typeface="Cambria Math"/>
                            </a:rPr>
                          </m:ctrlPr>
                        </m:naryPr>
                        <m:sub>
                          <m:r>
                            <m:rPr>
                              <m:brk m:alnAt="23"/>
                            </m:rPr>
                            <a:rPr lang="de-DE" sz="2000" b="0" i="1" smtClean="0">
                              <a:latin typeface="Cambria Math"/>
                              <a:ea typeface="Cambria Math"/>
                            </a:rPr>
                            <m:t>0</m:t>
                          </m:r>
                        </m:sub>
                        <m:sup>
                          <m:r>
                            <a:rPr lang="de-DE" sz="2000" b="0" i="1" smtClean="0">
                              <a:latin typeface="Cambria Math"/>
                              <a:ea typeface="Cambria Math"/>
                            </a:rPr>
                            <m:t>∞</m:t>
                          </m:r>
                        </m:sup>
                        <m:e>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𝑥</m:t>
                              </m:r>
                            </m:e>
                            <m:sup>
                              <m:r>
                                <a:rPr lang="de-DE" sz="2000" b="0" i="1" smtClean="0">
                                  <a:latin typeface="Cambria Math"/>
                                  <a:ea typeface="Cambria Math"/>
                                </a:rPr>
                                <m:t>𝛿</m:t>
                              </m:r>
                              <m:r>
                                <a:rPr lang="de-DE" sz="2000" b="0" i="1" smtClean="0">
                                  <a:latin typeface="Cambria Math"/>
                                  <a:ea typeface="Cambria Math"/>
                                </a:rPr>
                                <m:t>−1</m:t>
                              </m:r>
                            </m:sup>
                          </m:sSup>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𝑒</m:t>
                              </m:r>
                            </m:e>
                            <m:sup>
                              <m:r>
                                <a:rPr lang="de-DE" sz="2000" b="0" i="1" smtClean="0">
                                  <a:latin typeface="Cambria Math"/>
                                  <a:ea typeface="Cambria Math"/>
                                </a:rPr>
                                <m:t>−</m:t>
                              </m:r>
                              <m:r>
                                <a:rPr lang="de-DE" sz="2000" b="0" i="1" smtClean="0">
                                  <a:latin typeface="Cambria Math"/>
                                  <a:ea typeface="Cambria Math"/>
                                </a:rPr>
                                <m:t>𝑥</m:t>
                              </m:r>
                            </m:sup>
                          </m:sSup>
                          <m:r>
                            <a:rPr lang="de-DE" sz="2000" b="0" i="1" smtClean="0">
                              <a:latin typeface="Cambria Math"/>
                              <a:ea typeface="Cambria Math"/>
                            </a:rPr>
                            <m:t>𝑑𝑥</m:t>
                          </m:r>
                        </m:e>
                      </m:nary>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5148064" y="2576060"/>
                <a:ext cx="4989438" cy="758349"/>
              </a:xfrm>
              <a:prstGeom prst="rect">
                <a:avLst/>
              </a:prstGeom>
              <a:blipFill rotWithShape="1">
                <a:blip r:embed="rId7"/>
                <a:stretch>
                  <a:fillRect/>
                </a:stretch>
              </a:blipFill>
            </p:spPr>
            <p:txBody>
              <a:bodyPr/>
              <a:lstStyle/>
              <a:p>
                <a:r>
                  <a:rPr lang="de-DE">
                    <a:noFill/>
                  </a:rPr>
                  <a:t> </a:t>
                </a:r>
              </a:p>
            </p:txBody>
          </p:sp>
        </mc:Fallback>
      </mc:AlternateContent>
      <p:sp>
        <p:nvSpPr>
          <p:cNvPr id="6" name="Textfeld 5"/>
          <p:cNvSpPr txBox="1"/>
          <p:nvPr/>
        </p:nvSpPr>
        <p:spPr>
          <a:xfrm>
            <a:off x="2829446" y="4353507"/>
            <a:ext cx="3470746" cy="369332"/>
          </a:xfrm>
          <a:prstGeom prst="rect">
            <a:avLst/>
          </a:prstGeom>
          <a:noFill/>
        </p:spPr>
        <p:txBody>
          <a:bodyPr wrap="square" rtlCol="0">
            <a:spAutoFit/>
          </a:bodyPr>
          <a:lstStyle/>
          <a:p>
            <a:r>
              <a:rPr lang="de-DE" dirty="0">
                <a:latin typeface="+mn-lt"/>
              </a:rPr>
              <a:t>Unabhängigkeit vorausgesetzt</a:t>
            </a:r>
          </a:p>
        </p:txBody>
      </p:sp>
      <p:sp>
        <p:nvSpPr>
          <p:cNvPr id="26" name="Textfeld 25"/>
          <p:cNvSpPr txBox="1"/>
          <p:nvPr/>
        </p:nvSpPr>
        <p:spPr>
          <a:xfrm>
            <a:off x="5164928" y="3331228"/>
            <a:ext cx="2601407" cy="400110"/>
          </a:xfrm>
          <a:prstGeom prst="rect">
            <a:avLst/>
          </a:prstGeom>
          <a:noFill/>
        </p:spPr>
        <p:txBody>
          <a:bodyPr wrap="square" rtlCol="0">
            <a:spAutoFit/>
          </a:bodyPr>
          <a:lstStyle/>
          <a:p>
            <a:r>
              <a:rPr lang="de-DE" sz="2000" dirty="0">
                <a:latin typeface="+mn-lt"/>
              </a:rPr>
              <a:t>(Gammafunktion)</a:t>
            </a:r>
          </a:p>
        </p:txBody>
      </p:sp>
      <p:sp>
        <p:nvSpPr>
          <p:cNvPr id="27" name="Textfeld 26"/>
          <p:cNvSpPr txBox="1"/>
          <p:nvPr/>
        </p:nvSpPr>
        <p:spPr>
          <a:xfrm>
            <a:off x="468312" y="3900127"/>
            <a:ext cx="1907828" cy="400110"/>
          </a:xfrm>
          <a:prstGeom prst="rect">
            <a:avLst/>
          </a:prstGeom>
          <a:noFill/>
        </p:spPr>
        <p:txBody>
          <a:bodyPr wrap="square" rtlCol="0">
            <a:spAutoFit/>
          </a:bodyPr>
          <a:lstStyle/>
          <a:p>
            <a:r>
              <a:rPr lang="de-DE" sz="2000" dirty="0">
                <a:latin typeface="+mn-lt"/>
              </a:rPr>
              <a:t>&gt; Es gilt:</a:t>
            </a:r>
          </a:p>
        </p:txBody>
      </p:sp>
      <p:sp>
        <p:nvSpPr>
          <p:cNvPr id="18" name="Textfeld 17"/>
          <p:cNvSpPr txBox="1"/>
          <p:nvPr/>
        </p:nvSpPr>
        <p:spPr>
          <a:xfrm>
            <a:off x="4385412" y="2755180"/>
            <a:ext cx="897166" cy="400110"/>
          </a:xfrm>
          <a:prstGeom prst="rect">
            <a:avLst/>
          </a:prstGeom>
          <a:noFill/>
        </p:spPr>
        <p:txBody>
          <a:bodyPr wrap="square" rtlCol="0">
            <a:spAutoFit/>
          </a:bodyPr>
          <a:lstStyle/>
          <a:p>
            <a:r>
              <a:rPr lang="de-DE" sz="2000" dirty="0">
                <a:latin typeface="+mn-lt"/>
              </a:rPr>
              <a:t>wobei</a:t>
            </a:r>
          </a:p>
        </p:txBody>
      </p:sp>
      <p:sp>
        <p:nvSpPr>
          <p:cNvPr id="28" name="Rechteck 2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8"/>
          <a:stretch>
            <a:fillRect/>
          </a:stretch>
        </p:blipFill>
        <p:spPr>
          <a:xfrm>
            <a:off x="1654163" y="3947275"/>
            <a:ext cx="5695950" cy="381000"/>
          </a:xfrm>
          <a:prstGeom prst="rect">
            <a:avLst/>
          </a:prstGeom>
        </p:spPr>
      </p:pic>
      <p:pic>
        <p:nvPicPr>
          <p:cNvPr id="3" name="Grafik 2"/>
          <p:cNvPicPr>
            <a:picLocks noChangeAspect="1"/>
          </p:cNvPicPr>
          <p:nvPr/>
        </p:nvPicPr>
        <p:blipFill>
          <a:blip r:embed="rId9"/>
          <a:stretch>
            <a:fillRect/>
          </a:stretch>
        </p:blipFill>
        <p:spPr>
          <a:xfrm>
            <a:off x="457200" y="4778882"/>
            <a:ext cx="7581900" cy="1790700"/>
          </a:xfrm>
          <a:prstGeom prst="rect">
            <a:avLst/>
          </a:prstGeom>
        </p:spPr>
      </p:pic>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566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91968060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3.3 Empirische Verteilungsfunktion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54</a:t>
            </a:r>
            <a:endParaRPr lang="de-DE" sz="8000" b="1" dirty="0">
              <a:solidFill>
                <a:schemeClr val="tx1"/>
              </a:solidFill>
              <a:latin typeface="+mj-lt"/>
            </a:endParaRPr>
          </a:p>
        </p:txBody>
      </p:sp>
      <p:sp>
        <p:nvSpPr>
          <p:cNvPr id="8" name="Textfeld 7"/>
          <p:cNvSpPr txBox="1"/>
          <p:nvPr/>
        </p:nvSpPr>
        <p:spPr>
          <a:xfrm>
            <a:off x="468313" y="1268760"/>
            <a:ext cx="8424167" cy="400110"/>
          </a:xfrm>
          <a:prstGeom prst="rect">
            <a:avLst/>
          </a:prstGeom>
          <a:noFill/>
        </p:spPr>
        <p:txBody>
          <a:bodyPr wrap="square" rtlCol="0">
            <a:spAutoFit/>
          </a:bodyPr>
          <a:lstStyle/>
          <a:p>
            <a:r>
              <a:rPr lang="de-DE" sz="2000" dirty="0">
                <a:latin typeface="+mn-lt"/>
              </a:rPr>
              <a:t>&gt; Beispiele:</a:t>
            </a:r>
          </a:p>
        </p:txBody>
      </p:sp>
      <mc:AlternateContent xmlns:mc="http://schemas.openxmlformats.org/markup-compatibility/2006" xmlns:a14="http://schemas.microsoft.com/office/drawing/2010/main">
        <mc:Choice Requires="a14">
          <p:sp>
            <p:nvSpPr>
              <p:cNvPr id="10" name="Textfeld 9"/>
              <p:cNvSpPr txBox="1"/>
              <p:nvPr/>
            </p:nvSpPr>
            <p:spPr>
              <a:xfrm>
                <a:off x="684340" y="1732672"/>
                <a:ext cx="7560840" cy="1338828"/>
              </a:xfrm>
              <a:prstGeom prst="rect">
                <a:avLst/>
              </a:prstGeom>
              <a:noFill/>
            </p:spPr>
            <p:txBody>
              <a:bodyPr wrap="square" rtlCol="0">
                <a:spAutoFit/>
              </a:bodyPr>
              <a:lstStyle/>
              <a:p>
                <a:pPr>
                  <a:lnSpc>
                    <a:spcPct val="150000"/>
                  </a:lnSpc>
                </a:pPr>
                <a14:m>
                  <m:oMathPara xmlns:m="http://schemas.openxmlformats.org/officeDocument/2006/math">
                    <m:oMathParaPr>
                      <m:jc m:val="left"/>
                    </m:oMathParaPr>
                    <m:oMath xmlns:m="http://schemas.openxmlformats.org/officeDocument/2006/math">
                      <m:sSub>
                        <m:sSubPr>
                          <m:ctrlPr>
                            <a:rPr lang="de-DE" i="1" smtClean="0">
                              <a:solidFill>
                                <a:schemeClr val="tx1"/>
                              </a:solidFill>
                              <a:latin typeface="Cambria Math" panose="02040503050406030204" pitchFamily="18" charset="0"/>
                            </a:rPr>
                          </m:ctrlPr>
                        </m:sSubPr>
                        <m:e>
                          <m:r>
                            <a:rPr lang="de-DE" b="0" i="1" smtClean="0">
                              <a:solidFill>
                                <a:schemeClr val="tx1"/>
                              </a:solidFill>
                              <a:latin typeface="Cambria Math"/>
                            </a:rPr>
                            <m:t>𝐹</m:t>
                          </m:r>
                        </m:e>
                        <m:sub>
                          <m:r>
                            <a:rPr lang="de-DE" b="0" i="1" smtClean="0">
                              <a:solidFill>
                                <a:schemeClr val="tx1"/>
                              </a:solidFill>
                              <a:latin typeface="Cambria Math"/>
                            </a:rPr>
                            <m:t>𝑛</m:t>
                          </m:r>
                        </m:sub>
                      </m:sSub>
                      <m:d>
                        <m:dPr>
                          <m:ctrlPr>
                            <a:rPr lang="de-DE" i="1" smtClean="0">
                              <a:solidFill>
                                <a:schemeClr val="tx1"/>
                              </a:solidFill>
                              <a:latin typeface="Cambria Math" panose="02040503050406030204" pitchFamily="18" charset="0"/>
                            </a:rPr>
                          </m:ctrlPr>
                        </m:dPr>
                        <m:e>
                          <m:r>
                            <a:rPr lang="de-DE" b="0" i="1" smtClean="0">
                              <a:solidFill>
                                <a:schemeClr val="tx1"/>
                              </a:solidFill>
                              <a:latin typeface="Cambria Math"/>
                            </a:rPr>
                            <m:t>1</m:t>
                          </m:r>
                        </m:e>
                      </m:d>
                      <m:r>
                        <a:rPr lang="de-DE" b="0" i="1" smtClean="0">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i="1">
                              <a:solidFill>
                                <a:schemeClr val="tx1"/>
                              </a:solidFill>
                              <a:latin typeface="Cambria Math"/>
                            </a:rPr>
                            <m:t>1</m:t>
                          </m:r>
                        </m:e>
                      </m:d>
                      <m:r>
                        <a:rPr lang="de-DE" b="0" i="1" smtClean="0">
                          <a:solidFill>
                            <a:schemeClr val="tx1"/>
                          </a:solidFill>
                          <a:latin typeface="Cambria Math"/>
                        </a:rPr>
                        <m:t>=0.375,</m:t>
                      </m:r>
                    </m:oMath>
                  </m:oMathPara>
                </a14:m>
                <a:endParaRPr lang="de-DE" b="0" i="1" dirty="0">
                  <a:solidFill>
                    <a:schemeClr val="tx1"/>
                  </a:solidFill>
                  <a:latin typeface="Cambria Math"/>
                </a:endParaRPr>
              </a:p>
              <a:p>
                <a:pPr>
                  <a:lnSpc>
                    <a:spcPct val="150000"/>
                  </a:lnSpc>
                </a:pPr>
                <a14:m>
                  <m:oMath xmlns:m="http://schemas.openxmlformats.org/officeDocument/2006/math">
                    <m:sSub>
                      <m:sSubPr>
                        <m:ctrlPr>
                          <a:rPr lang="de-DE" i="1">
                            <a:solidFill>
                              <a:schemeClr val="tx1"/>
                            </a:solidFill>
                            <a:latin typeface="Cambria Math" panose="02040503050406030204" pitchFamily="18" charset="0"/>
                          </a:rPr>
                        </m:ctrlPr>
                      </m:sSubPr>
                      <m:e>
                        <m:r>
                          <a:rPr lang="de-DE" i="1">
                            <a:solidFill>
                              <a:schemeClr val="tx1"/>
                            </a:solidFill>
                            <a:latin typeface="Cambria Math"/>
                          </a:rPr>
                          <m:t>𝐹</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2</m:t>
                        </m:r>
                      </m:e>
                    </m:d>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i="1">
                            <a:solidFill>
                              <a:schemeClr val="tx1"/>
                            </a:solidFill>
                            <a:latin typeface="Cambria Math"/>
                          </a:rPr>
                          <m:t>1</m:t>
                        </m:r>
                      </m:e>
                    </m:d>
                    <m:r>
                      <a:rPr lang="de-DE" b="0" i="1" smtClean="0">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2</m:t>
                        </m:r>
                      </m:e>
                    </m:d>
                    <m:r>
                      <a:rPr lang="de-DE" b="0" i="1" smtClean="0">
                        <a:solidFill>
                          <a:schemeClr val="tx1"/>
                        </a:solidFill>
                        <a:latin typeface="Cambria Math"/>
                      </a:rPr>
                      <m:t>=</m:t>
                    </m:r>
                    <m:r>
                      <a:rPr lang="de-DE" i="1">
                        <a:solidFill>
                          <a:schemeClr val="tx1"/>
                        </a:solidFill>
                        <a:latin typeface="Cambria Math"/>
                      </a:rPr>
                      <m:t>0.375</m:t>
                    </m:r>
                    <m:r>
                      <a:rPr lang="de-DE" b="0" i="1" smtClean="0">
                        <a:solidFill>
                          <a:schemeClr val="tx1"/>
                        </a:solidFill>
                        <a:latin typeface="Cambria Math"/>
                      </a:rPr>
                      <m:t>+0.250=0.625</m:t>
                    </m:r>
                    <m:r>
                      <a:rPr lang="de-DE" i="1">
                        <a:solidFill>
                          <a:schemeClr val="tx1"/>
                        </a:solidFill>
                        <a:latin typeface="Cambria Math"/>
                      </a:rPr>
                      <m:t>,</m:t>
                    </m:r>
                  </m:oMath>
                </a14:m>
                <a:r>
                  <a:rPr lang="de-DE" dirty="0">
                    <a:solidFill>
                      <a:schemeClr val="tx1"/>
                    </a:solidFill>
                  </a:rPr>
                  <a:t> </a:t>
                </a:r>
              </a:p>
              <a:p>
                <a:pPr>
                  <a:lnSpc>
                    <a:spcPct val="150000"/>
                  </a:lnSpc>
                </a:pPr>
                <a14:m>
                  <m:oMathPara xmlns:m="http://schemas.openxmlformats.org/officeDocument/2006/math">
                    <m:oMathParaPr>
                      <m:jc m:val="left"/>
                    </m:oMathParaPr>
                    <m:oMath xmlns:m="http://schemas.openxmlformats.org/officeDocument/2006/math">
                      <m:sSub>
                        <m:sSubPr>
                          <m:ctrlPr>
                            <a:rPr lang="de-DE" i="1">
                              <a:solidFill>
                                <a:schemeClr val="tx1"/>
                              </a:solidFill>
                              <a:latin typeface="Cambria Math" panose="02040503050406030204" pitchFamily="18" charset="0"/>
                            </a:rPr>
                          </m:ctrlPr>
                        </m:sSubPr>
                        <m:e>
                          <m:r>
                            <a:rPr lang="de-DE" i="1">
                              <a:solidFill>
                                <a:schemeClr val="tx1"/>
                              </a:solidFill>
                              <a:latin typeface="Cambria Math"/>
                            </a:rPr>
                            <m:t>𝐹</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3</m:t>
                          </m:r>
                        </m:e>
                      </m:d>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1</m:t>
                          </m:r>
                        </m:e>
                      </m:d>
                      <m:r>
                        <a:rPr lang="de-DE" b="0" i="1" smtClean="0">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2</m:t>
                          </m:r>
                        </m:e>
                      </m:d>
                      <m:r>
                        <a:rPr lang="de-DE" b="0" i="1" smtClean="0">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i="1">
                              <a:solidFill>
                                <a:schemeClr val="tx1"/>
                              </a:solidFill>
                              <a:latin typeface="Cambria Math"/>
                            </a:rPr>
                            <m:t>3</m:t>
                          </m:r>
                        </m:e>
                      </m:d>
                      <m:r>
                        <a:rPr lang="de-DE" b="0" i="1" smtClean="0">
                          <a:solidFill>
                            <a:schemeClr val="tx1"/>
                          </a:solidFill>
                          <a:latin typeface="Cambria Math"/>
                        </a:rPr>
                        <m:t>=</m:t>
                      </m:r>
                      <m:r>
                        <a:rPr lang="de-DE" i="1">
                          <a:solidFill>
                            <a:schemeClr val="tx1"/>
                          </a:solidFill>
                          <a:latin typeface="Cambria Math"/>
                        </a:rPr>
                        <m:t>0.375</m:t>
                      </m:r>
                      <m:r>
                        <a:rPr lang="de-DE" b="0" i="1" smtClean="0">
                          <a:solidFill>
                            <a:schemeClr val="tx1"/>
                          </a:solidFill>
                          <a:latin typeface="Cambria Math"/>
                        </a:rPr>
                        <m:t>+0.250+0.250=0.875</m:t>
                      </m:r>
                    </m:oMath>
                  </m:oMathPara>
                </a14:m>
                <a:endParaRPr lang="de-DE"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684340" y="1732672"/>
                <a:ext cx="7560840" cy="133882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684340" y="3075788"/>
                <a:ext cx="6984776" cy="1754326"/>
              </a:xfrm>
              <a:prstGeom prst="rect">
                <a:avLst/>
              </a:prstGeom>
              <a:noFill/>
            </p:spPr>
            <p:txBody>
              <a:bodyPr wrap="square" rtlCol="0">
                <a:spAutoFit/>
              </a:bodyPr>
              <a:lstStyle/>
              <a:p>
                <a:pPr>
                  <a:lnSpc>
                    <a:spcPct val="150000"/>
                  </a:lnSpc>
                </a:pPr>
                <a14:m>
                  <m:oMath xmlns:m="http://schemas.openxmlformats.org/officeDocument/2006/math">
                    <m:sSub>
                      <m:sSubPr>
                        <m:ctrlPr>
                          <a:rPr lang="de-DE" i="1" smtClean="0">
                            <a:solidFill>
                              <a:schemeClr val="tx1"/>
                            </a:solidFill>
                            <a:latin typeface="Cambria Math" panose="02040503050406030204" pitchFamily="18" charset="0"/>
                          </a:rPr>
                        </m:ctrlPr>
                      </m:sSubPr>
                      <m:e>
                        <m:r>
                          <a:rPr lang="de-DE" b="0" i="1" smtClean="0">
                            <a:solidFill>
                              <a:schemeClr val="tx1"/>
                            </a:solidFill>
                            <a:latin typeface="Cambria Math"/>
                          </a:rPr>
                          <m:t>𝐹</m:t>
                        </m:r>
                      </m:e>
                      <m:sub>
                        <m:r>
                          <a:rPr lang="de-DE" b="0" i="1" smtClean="0">
                            <a:solidFill>
                              <a:schemeClr val="tx1"/>
                            </a:solidFill>
                            <a:latin typeface="Cambria Math"/>
                          </a:rPr>
                          <m:t>𝑛</m:t>
                        </m:r>
                      </m:sub>
                    </m:sSub>
                    <m:d>
                      <m:dPr>
                        <m:ctrlPr>
                          <a:rPr lang="de-DE" i="1" smtClean="0">
                            <a:solidFill>
                              <a:schemeClr val="tx1"/>
                            </a:solidFill>
                            <a:latin typeface="Cambria Math" panose="02040503050406030204" pitchFamily="18" charset="0"/>
                          </a:rPr>
                        </m:ctrlPr>
                      </m:dPr>
                      <m:e>
                        <m:r>
                          <a:rPr lang="de-DE" b="0" i="1" smtClean="0">
                            <a:solidFill>
                              <a:schemeClr val="tx1"/>
                            </a:solidFill>
                            <a:latin typeface="Cambria Math"/>
                          </a:rPr>
                          <m:t>−12.3</m:t>
                        </m:r>
                      </m:e>
                    </m:d>
                    <m:r>
                      <a:rPr lang="de-DE" b="0" i="1" smtClean="0">
                        <a:solidFill>
                          <a:schemeClr val="tx1"/>
                        </a:solidFill>
                        <a:latin typeface="Cambria Math"/>
                      </a:rPr>
                      <m:t>=0,</m:t>
                    </m:r>
                  </m:oMath>
                </a14:m>
                <a:r>
                  <a:rPr lang="de-DE" dirty="0">
                    <a:solidFill>
                      <a:schemeClr val="tx1"/>
                    </a:solidFill>
                  </a:rPr>
                  <a:t> </a:t>
                </a:r>
                <a:endParaRPr lang="de-DE" i="1" dirty="0">
                  <a:solidFill>
                    <a:schemeClr val="tx1"/>
                  </a:solidFill>
                  <a:latin typeface="Cambria Math"/>
                </a:endParaRPr>
              </a:p>
              <a:p>
                <a:pPr>
                  <a:lnSpc>
                    <a:spcPct val="150000"/>
                  </a:lnSpc>
                </a:pPr>
                <a14:m>
                  <m:oMathPara xmlns:m="http://schemas.openxmlformats.org/officeDocument/2006/math">
                    <m:oMathParaPr>
                      <m:jc m:val="left"/>
                    </m:oMathParaPr>
                    <m:oMath xmlns:m="http://schemas.openxmlformats.org/officeDocument/2006/math">
                      <m:sSub>
                        <m:sSubPr>
                          <m:ctrlPr>
                            <a:rPr lang="de-DE" i="1">
                              <a:solidFill>
                                <a:schemeClr val="tx1"/>
                              </a:solidFill>
                              <a:latin typeface="Cambria Math" panose="02040503050406030204" pitchFamily="18" charset="0"/>
                            </a:rPr>
                          </m:ctrlPr>
                        </m:sSubPr>
                        <m:e>
                          <m:r>
                            <a:rPr lang="de-DE" i="1">
                              <a:solidFill>
                                <a:schemeClr val="tx1"/>
                              </a:solidFill>
                              <a:latin typeface="Cambria Math"/>
                            </a:rPr>
                            <m:t>𝐹</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0.98</m:t>
                          </m:r>
                        </m:e>
                      </m:d>
                      <m:r>
                        <a:rPr lang="de-DE" i="1">
                          <a:solidFill>
                            <a:schemeClr val="tx1"/>
                          </a:solidFill>
                          <a:latin typeface="Cambria Math"/>
                        </a:rPr>
                        <m:t>=0</m:t>
                      </m:r>
                      <m:r>
                        <a:rPr lang="de-DE" b="0" i="1" smtClean="0">
                          <a:solidFill>
                            <a:schemeClr val="tx1"/>
                          </a:solidFill>
                          <a:latin typeface="Cambria Math"/>
                        </a:rPr>
                        <m:t>,</m:t>
                      </m:r>
                    </m:oMath>
                  </m:oMathPara>
                </a14:m>
                <a:endParaRPr lang="de-DE" b="0" i="1" dirty="0">
                  <a:solidFill>
                    <a:schemeClr val="tx1"/>
                  </a:solidFill>
                  <a:latin typeface="Cambria Math"/>
                </a:endParaRPr>
              </a:p>
              <a:p>
                <a:pPr>
                  <a:lnSpc>
                    <a:spcPct val="150000"/>
                  </a:lnSpc>
                </a:pPr>
                <a14:m>
                  <m:oMathPara xmlns:m="http://schemas.openxmlformats.org/officeDocument/2006/math">
                    <m:oMathParaPr>
                      <m:jc m:val="left"/>
                    </m:oMathParaPr>
                    <m:oMath xmlns:m="http://schemas.openxmlformats.org/officeDocument/2006/math">
                      <m:sSub>
                        <m:sSubPr>
                          <m:ctrlPr>
                            <a:rPr lang="de-DE" i="1">
                              <a:solidFill>
                                <a:schemeClr val="tx1"/>
                              </a:solidFill>
                              <a:latin typeface="Cambria Math" panose="02040503050406030204" pitchFamily="18" charset="0"/>
                            </a:rPr>
                          </m:ctrlPr>
                        </m:sSubPr>
                        <m:e>
                          <m:r>
                            <a:rPr lang="de-DE" i="1">
                              <a:solidFill>
                                <a:schemeClr val="tx1"/>
                              </a:solidFill>
                              <a:latin typeface="Cambria Math"/>
                            </a:rPr>
                            <m:t>𝐹</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1.99</m:t>
                          </m:r>
                        </m:e>
                      </m:d>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i="1">
                              <a:solidFill>
                                <a:schemeClr val="tx1"/>
                              </a:solidFill>
                              <a:latin typeface="Cambria Math"/>
                            </a:rPr>
                            <m:t>1</m:t>
                          </m:r>
                        </m:e>
                      </m:d>
                      <m:r>
                        <a:rPr lang="de-DE" b="0" i="1" smtClean="0">
                          <a:solidFill>
                            <a:schemeClr val="tx1"/>
                          </a:solidFill>
                          <a:latin typeface="Cambria Math"/>
                        </a:rPr>
                        <m:t>=0.375</m:t>
                      </m:r>
                    </m:oMath>
                  </m:oMathPara>
                </a14:m>
                <a:endParaRPr lang="de-DE" b="0" dirty="0">
                  <a:solidFill>
                    <a:schemeClr val="tx1"/>
                  </a:solidFill>
                </a:endParaRPr>
              </a:p>
              <a:p>
                <a:pPr>
                  <a:lnSpc>
                    <a:spcPct val="150000"/>
                  </a:lnSpc>
                </a:pPr>
                <a14:m>
                  <m:oMath xmlns:m="http://schemas.openxmlformats.org/officeDocument/2006/math">
                    <m:sSub>
                      <m:sSubPr>
                        <m:ctrlPr>
                          <a:rPr lang="de-DE" i="1">
                            <a:solidFill>
                              <a:schemeClr val="tx1"/>
                            </a:solidFill>
                            <a:latin typeface="Cambria Math" panose="02040503050406030204" pitchFamily="18" charset="0"/>
                          </a:rPr>
                        </m:ctrlPr>
                      </m:sSubPr>
                      <m:e>
                        <m:r>
                          <a:rPr lang="de-DE" i="1">
                            <a:solidFill>
                              <a:schemeClr val="tx1"/>
                            </a:solidFill>
                            <a:latin typeface="Cambria Math"/>
                          </a:rPr>
                          <m:t>𝐹</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5.565</m:t>
                        </m:r>
                      </m:e>
                    </m:d>
                    <m:r>
                      <a:rPr lang="de-DE" b="0" i="1" smtClean="0">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b="0" i="1" smtClean="0">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i="1">
                            <a:solidFill>
                              <a:schemeClr val="tx1"/>
                            </a:solidFill>
                            <a:latin typeface="Cambria Math"/>
                          </a:rPr>
                          <m:t>1</m:t>
                        </m:r>
                      </m:e>
                    </m:d>
                    <m:r>
                      <a:rPr lang="de-DE" b="0" i="1" smtClean="0">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𝑓</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2</m:t>
                        </m:r>
                      </m:e>
                    </m:d>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𝑓</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3</m:t>
                        </m:r>
                      </m:e>
                    </m:d>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𝑓</m:t>
                        </m:r>
                      </m:e>
                      <m:sub>
                        <m:r>
                          <a:rPr lang="de-DE" i="1">
                            <a:solidFill>
                              <a:schemeClr val="tx1"/>
                            </a:solidFill>
                            <a:latin typeface="Cambria Math"/>
                          </a:rPr>
                          <m:t>𝑛</m:t>
                        </m:r>
                      </m:sub>
                    </m:sSub>
                    <m:d>
                      <m:dPr>
                        <m:ctrlPr>
                          <a:rPr lang="de-DE" i="1">
                            <a:solidFill>
                              <a:schemeClr val="tx1"/>
                            </a:solidFill>
                            <a:latin typeface="Cambria Math" panose="02040503050406030204" pitchFamily="18" charset="0"/>
                          </a:rPr>
                        </m:ctrlPr>
                      </m:dPr>
                      <m:e>
                        <m:r>
                          <a:rPr lang="de-DE" b="0" i="1" smtClean="0">
                            <a:solidFill>
                              <a:schemeClr val="tx1"/>
                            </a:solidFill>
                            <a:latin typeface="Cambria Math"/>
                          </a:rPr>
                          <m:t>4</m:t>
                        </m:r>
                      </m:e>
                    </m:d>
                  </m:oMath>
                </a14:m>
                <a:r>
                  <a:rPr lang="de-DE" dirty="0">
                    <a:solidFill>
                      <a:schemeClr val="tx1"/>
                    </a:solidFill>
                  </a:rPr>
                  <a:t>=1</a:t>
                </a:r>
              </a:p>
            </p:txBody>
          </p:sp>
        </mc:Choice>
        <mc:Fallback xmlns="">
          <p:sp>
            <p:nvSpPr>
              <p:cNvPr id="11" name="Textfeld 10"/>
              <p:cNvSpPr txBox="1">
                <a:spLocks noRot="1" noChangeAspect="1" noMove="1" noResize="1" noEditPoints="1" noAdjustHandles="1" noChangeArrowheads="1" noChangeShapeType="1" noTextEdit="1"/>
              </p:cNvSpPr>
              <p:nvPr/>
            </p:nvSpPr>
            <p:spPr>
              <a:xfrm>
                <a:off x="684340" y="3075788"/>
                <a:ext cx="6984776" cy="1754326"/>
              </a:xfrm>
              <a:prstGeom prst="rect">
                <a:avLst/>
              </a:prstGeom>
              <a:blipFill rotWithShape="1">
                <a:blip r:embed="rId4"/>
                <a:stretch>
                  <a:fillRect b="-2091"/>
                </a:stretch>
              </a:blipFill>
            </p:spPr>
            <p:txBody>
              <a:bodyPr/>
              <a:lstStyle/>
              <a:p>
                <a:r>
                  <a:rPr lang="de-DE">
                    <a:noFill/>
                  </a:rPr>
                  <a:t> </a:t>
                </a:r>
              </a:p>
            </p:txBody>
          </p:sp>
        </mc:Fallback>
      </mc:AlternateContent>
    </p:spTree>
    <p:extLst>
      <p:ext uri="{BB962C8B-B14F-4D97-AF65-F5344CB8AC3E}">
        <p14:creationId xmlns:p14="http://schemas.microsoft.com/office/powerpoint/2010/main" val="1539006352"/>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8.1 Weitere eindimensionale 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3" y="1124744"/>
            <a:ext cx="338360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a:t>
            </a:r>
            <a:r>
              <a:rPr lang="de-DE" sz="2000" b="1" baseline="30000" dirty="0">
                <a:solidFill>
                  <a:srgbClr val="0070C0"/>
                </a:solidFill>
                <a:latin typeface="+mn-lt"/>
                <a:sym typeface="Symbol"/>
              </a:rPr>
              <a:t>2</a:t>
            </a:r>
            <a:r>
              <a:rPr lang="de-DE" sz="2000" b="1" dirty="0">
                <a:solidFill>
                  <a:srgbClr val="0070C0"/>
                </a:solidFill>
                <a:latin typeface="+mn-lt"/>
                <a:sym typeface="Symbol"/>
              </a:rPr>
              <a:t>-Verteilung</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 name="Textfeld 1"/>
              <p:cNvSpPr txBox="1"/>
              <p:nvPr/>
            </p:nvSpPr>
            <p:spPr>
              <a:xfrm>
                <a:off x="468313" y="1628800"/>
                <a:ext cx="8267700" cy="400110"/>
              </a:xfrm>
              <a:prstGeom prst="rect">
                <a:avLst/>
              </a:prstGeom>
              <a:noFill/>
            </p:spPr>
            <p:txBody>
              <a:bodyPr wrap="square" rtlCol="0">
                <a:spAutoFit/>
              </a:bodyPr>
              <a:lstStyle/>
              <a:p>
                <a:r>
                  <a:rPr lang="de-DE" sz="2000" dirty="0">
                    <a:latin typeface="+mn-lt"/>
                  </a:rPr>
                  <a:t>&gt; Seien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𝑍</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𝑍</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a14:m>
                <a:r>
                  <a:rPr lang="de-DE" sz="2000" dirty="0">
                    <a:latin typeface="+mn-lt"/>
                  </a:rPr>
                  <a:t>-verteilt. Dann gilt (ohne Beweis): </a:t>
                </a:r>
              </a:p>
            </p:txBody>
          </p:sp>
        </mc:Choice>
        <mc:Fallback xmlns="">
          <p:sp>
            <p:nvSpPr>
              <p:cNvPr id="2" name="Textfeld 1"/>
              <p:cNvSpPr txBox="1">
                <a:spLocks noRot="1" noChangeAspect="1" noMove="1" noResize="1" noEditPoints="1" noAdjustHandles="1" noChangeArrowheads="1" noChangeShapeType="1" noTextEdit="1"/>
              </p:cNvSpPr>
              <p:nvPr/>
            </p:nvSpPr>
            <p:spPr>
              <a:xfrm>
                <a:off x="468313" y="1628800"/>
                <a:ext cx="8267700" cy="400110"/>
              </a:xfrm>
              <a:prstGeom prst="rect">
                <a:avLst/>
              </a:prstGeom>
              <a:blipFill rotWithShape="1">
                <a:blip r:embed="rId4"/>
                <a:stretch>
                  <a:fillRect l="-811"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1047449" y="2036385"/>
                <a:ext cx="2344488"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𝑋</m:t>
                      </m:r>
                      <m:r>
                        <a:rPr lang="de-DE" sz="2000" b="0" i="1" smtClean="0">
                          <a:latin typeface="Cambria Math"/>
                        </a:rPr>
                        <m:t>≔</m:t>
                      </m:r>
                      <m:nary>
                        <m:naryPr>
                          <m:chr m:val="∑"/>
                          <m:ctrlPr>
                            <a:rPr lang="de-DE" sz="2000" b="0" i="1" smtClean="0">
                              <a:latin typeface="Cambria Math" panose="02040503050406030204" pitchFamily="18" charset="0"/>
                            </a:rPr>
                          </m:ctrlPr>
                        </m:naryPr>
                        <m:sub>
                          <m:r>
                            <m:rPr>
                              <m:brk m:alnAt="23"/>
                            </m:rPr>
                            <a:rPr lang="de-DE" sz="2000" b="0" i="1" smtClean="0">
                              <a:latin typeface="Cambria Math"/>
                            </a:rPr>
                            <m:t>𝑖</m:t>
                          </m:r>
                          <m:r>
                            <a:rPr lang="de-DE" sz="2000" b="0" i="1" smtClean="0">
                              <a:latin typeface="Cambria Math"/>
                            </a:rPr>
                            <m:t>=1</m:t>
                          </m:r>
                        </m:sub>
                        <m:sup>
                          <m:r>
                            <a:rPr lang="de-DE" sz="2000" b="0" i="1" smtClean="0">
                              <a:latin typeface="Cambria Math"/>
                            </a:rPr>
                            <m:t>𝑛</m:t>
                          </m:r>
                        </m:sup>
                        <m:e>
                          <m:sSubSup>
                            <m:sSubSupPr>
                              <m:ctrlPr>
                                <a:rPr lang="de-DE" sz="2000" b="0" i="1" smtClean="0">
                                  <a:latin typeface="Cambria Math" panose="02040503050406030204" pitchFamily="18" charset="0"/>
                                </a:rPr>
                              </m:ctrlPr>
                            </m:sSubSupPr>
                            <m:e>
                              <m:r>
                                <a:rPr lang="de-DE" sz="2000" b="0" i="1" smtClean="0">
                                  <a:latin typeface="Cambria Math"/>
                                </a:rPr>
                                <m:t>𝑍</m:t>
                              </m:r>
                            </m:e>
                            <m:sub>
                              <m:r>
                                <a:rPr lang="de-DE" sz="2000" b="0" i="1" smtClean="0">
                                  <a:latin typeface="Cambria Math"/>
                                </a:rPr>
                                <m:t>𝑖</m:t>
                              </m:r>
                            </m:sub>
                            <m:sup>
                              <m:r>
                                <a:rPr lang="de-DE" sz="2000" b="0" i="1" smtClean="0">
                                  <a:latin typeface="Cambria Math"/>
                                </a:rPr>
                                <m:t>2</m:t>
                              </m:r>
                            </m:sup>
                          </m:sSubSup>
                        </m:e>
                      </m:nary>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d>
                        <m:dPr>
                          <m:ctrlPr>
                            <a:rPr lang="de-DE" sz="2000" b="0" i="1" smtClean="0">
                              <a:latin typeface="Cambria Math" panose="02040503050406030204" pitchFamily="18" charset="0"/>
                            </a:rPr>
                          </m:ctrlPr>
                        </m:dPr>
                        <m:e>
                          <m:r>
                            <a:rPr lang="de-DE" sz="2000" b="0" i="1" smtClean="0">
                              <a:latin typeface="Cambria Math"/>
                            </a:rPr>
                            <m:t>𝑛</m:t>
                          </m:r>
                        </m:e>
                      </m:d>
                    </m:oMath>
                  </m:oMathPara>
                </a14:m>
                <a:endParaRPr lang="de-DE" sz="2000" dirty="0"/>
              </a:p>
            </p:txBody>
          </p:sp>
        </mc:Choice>
        <mc:Fallback xmlns="">
          <p:sp>
            <p:nvSpPr>
              <p:cNvPr id="3" name="Textfeld 2"/>
              <p:cNvSpPr txBox="1">
                <a:spLocks noRot="1" noChangeAspect="1" noMove="1" noResize="1" noEditPoints="1" noAdjustHandles="1" noChangeArrowheads="1" noChangeShapeType="1" noTextEdit="1"/>
              </p:cNvSpPr>
              <p:nvPr/>
            </p:nvSpPr>
            <p:spPr>
              <a:xfrm>
                <a:off x="1047449" y="2036385"/>
                <a:ext cx="2344488" cy="93262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3501410" y="2302644"/>
                <a:ext cx="4798102" cy="407099"/>
              </a:xfrm>
              <a:prstGeom prst="rect">
                <a:avLst/>
              </a:prstGeom>
              <a:noFill/>
            </p:spPr>
            <p:txBody>
              <a:bodyPr wrap="square" rtlCol="0">
                <a:spAutoFit/>
              </a:bodyPr>
              <a:lstStyle/>
              <a:p>
                <a14:m>
                  <m:oMath xmlns:m="http://schemas.openxmlformats.org/officeDocument/2006/math">
                    <m:sSup>
                      <m:sSupPr>
                        <m:ctrlPr>
                          <a:rPr lang="de-DE" sz="2000" b="1" i="1" smtClean="0">
                            <a:solidFill>
                              <a:srgbClr val="0070C0"/>
                            </a:solidFill>
                            <a:latin typeface="Cambria Math" panose="02040503050406030204" pitchFamily="18" charset="0"/>
                          </a:rPr>
                        </m:ctrlPr>
                      </m:sSupPr>
                      <m:e>
                        <m:r>
                          <a:rPr lang="de-DE" sz="2000" b="1" i="1" smtClean="0">
                            <a:solidFill>
                              <a:srgbClr val="0070C0"/>
                            </a:solidFill>
                            <a:latin typeface="Cambria Math"/>
                            <a:ea typeface="Cambria Math"/>
                          </a:rPr>
                          <m:t>𝝌</m:t>
                        </m:r>
                      </m:e>
                      <m:sup>
                        <m:r>
                          <a:rPr lang="de-DE" sz="2000" b="1" i="1" smtClean="0">
                            <a:solidFill>
                              <a:srgbClr val="0070C0"/>
                            </a:solidFill>
                            <a:latin typeface="Cambria Math"/>
                          </a:rPr>
                          <m:t>𝟐</m:t>
                        </m:r>
                      </m:sup>
                    </m:sSup>
                  </m:oMath>
                </a14:m>
                <a:r>
                  <a:rPr lang="de-DE" sz="2000" b="1" dirty="0">
                    <a:solidFill>
                      <a:srgbClr val="0070C0"/>
                    </a:solidFill>
                    <a:latin typeface="+mn-lt"/>
                  </a:rPr>
                  <a:t>-Verteilung mit </a:t>
                </a:r>
                <a:r>
                  <a:rPr lang="de-DE" sz="2000" b="1" i="1" dirty="0">
                    <a:solidFill>
                      <a:srgbClr val="0070C0"/>
                    </a:solidFill>
                    <a:latin typeface="+mn-lt"/>
                  </a:rPr>
                  <a:t>n</a:t>
                </a:r>
                <a:r>
                  <a:rPr lang="de-DE" sz="2000" b="1" dirty="0">
                    <a:solidFill>
                      <a:srgbClr val="0070C0"/>
                    </a:solidFill>
                    <a:latin typeface="+mn-lt"/>
                  </a:rPr>
                  <a:t> Freiheitsgraden</a:t>
                </a:r>
                <a:endParaRPr lang="de-DE" sz="2000" b="1"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3501410" y="2302644"/>
                <a:ext cx="4798102" cy="407099"/>
              </a:xfrm>
              <a:prstGeom prst="rect">
                <a:avLst/>
              </a:prstGeom>
              <a:blipFill rotWithShape="1">
                <a:blip r:embed="rId6"/>
                <a:stretch>
                  <a:fillRect t="-5970" b="-25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 name="Textfeld 4"/>
              <p:cNvSpPr txBox="1"/>
              <p:nvPr/>
            </p:nvSpPr>
            <p:spPr>
              <a:xfrm>
                <a:off x="468313" y="3068960"/>
                <a:ext cx="8207375" cy="400110"/>
              </a:xfrm>
              <a:prstGeom prst="rect">
                <a:avLst/>
              </a:prstGeom>
              <a:noFill/>
            </p:spPr>
            <p:txBody>
              <a:bodyPr wrap="square" rtlCol="0">
                <a:spAutoFit/>
              </a:bodyPr>
              <a:lstStyle/>
              <a:p>
                <a:r>
                  <a:rPr lang="de-DE" sz="2000" dirty="0">
                    <a:latin typeface="+mn-lt"/>
                  </a:rPr>
                  <a:t>&gt; Für  </a:t>
                </a:r>
                <a14:m>
                  <m:oMath xmlns:m="http://schemas.openxmlformats.org/officeDocument/2006/math">
                    <m:r>
                      <a:rPr lang="de-DE" sz="2000" b="0" i="1" smtClean="0">
                        <a:latin typeface="Cambria Math"/>
                      </a:rPr>
                      <m:t>𝑍</m:t>
                    </m:r>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a14:m>
                <a:r>
                  <a:rPr lang="de-DE" sz="2000" dirty="0">
                    <a:latin typeface="+mn-lt"/>
                  </a:rPr>
                  <a:t> gilt: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𝑍</m:t>
                        </m:r>
                      </m:e>
                    </m:d>
                    <m:r>
                      <a:rPr lang="de-DE" sz="2000" b="0" i="1" smtClean="0">
                        <a:latin typeface="Cambria Math"/>
                      </a:rPr>
                      <m:t>=0,</m:t>
                    </m:r>
                    <m:r>
                      <a:rPr lang="de-DE" sz="2000" b="0" i="1" smtClean="0">
                        <a:latin typeface="Cambria Math"/>
                      </a:rPr>
                      <m:t>𝐸</m:t>
                    </m:r>
                    <m:d>
                      <m:dPr>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r>
                              <a:rPr lang="de-DE" sz="2000" b="0" i="1" smtClean="0">
                                <a:latin typeface="Cambria Math"/>
                              </a:rPr>
                              <m:t>𝑍</m:t>
                            </m:r>
                          </m:e>
                          <m:sup>
                            <m:r>
                              <a:rPr lang="de-DE" sz="2000" b="0" i="1" smtClean="0">
                                <a:latin typeface="Cambria Math"/>
                              </a:rPr>
                              <m:t>2</m:t>
                            </m:r>
                          </m:sup>
                        </m:sSup>
                      </m:e>
                    </m:d>
                    <m:r>
                      <a:rPr lang="de-DE" sz="2000" b="0" i="1" smtClean="0">
                        <a:latin typeface="Cambria Math"/>
                      </a:rPr>
                      <m:t>=1</m:t>
                    </m:r>
                  </m:oMath>
                </a14:m>
                <a:r>
                  <a:rPr lang="de-DE" sz="2000" dirty="0">
                    <a:latin typeface="+mn-lt"/>
                  </a:rPr>
                  <a:t> und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sSup>
                          <m:sSupPr>
                            <m:ctrlPr>
                              <a:rPr lang="de-DE" sz="2000" i="1">
                                <a:latin typeface="Cambria Math" panose="02040503050406030204" pitchFamily="18" charset="0"/>
                              </a:rPr>
                            </m:ctrlPr>
                          </m:sSupPr>
                          <m:e>
                            <m:r>
                              <a:rPr lang="de-DE" sz="2000" i="1">
                                <a:latin typeface="Cambria Math"/>
                              </a:rPr>
                              <m:t>𝑍</m:t>
                            </m:r>
                          </m:e>
                          <m:sup>
                            <m:r>
                              <a:rPr lang="de-DE" sz="2000" i="1">
                                <a:latin typeface="Cambria Math"/>
                              </a:rPr>
                              <m:t>4</m:t>
                            </m:r>
                          </m:sup>
                        </m:sSup>
                      </m:e>
                    </m:d>
                    <m:r>
                      <a:rPr lang="de-DE" sz="2000" i="1">
                        <a:latin typeface="Cambria Math"/>
                      </a:rPr>
                      <m:t>=3</m:t>
                    </m:r>
                  </m:oMath>
                </a14:m>
                <a:endParaRPr lang="de-DE" sz="2000" dirty="0">
                  <a:latin typeface="+mn-lt"/>
                </a:endParaRPr>
              </a:p>
            </p:txBody>
          </p:sp>
        </mc:Choice>
        <mc:Fallback xmlns="">
          <p:sp>
            <p:nvSpPr>
              <p:cNvPr id="5" name="Textfeld 4"/>
              <p:cNvSpPr txBox="1">
                <a:spLocks noRot="1" noChangeAspect="1" noMove="1" noResize="1" noEditPoints="1" noAdjustHandles="1" noChangeArrowheads="1" noChangeShapeType="1" noTextEdit="1"/>
              </p:cNvSpPr>
              <p:nvPr/>
            </p:nvSpPr>
            <p:spPr>
              <a:xfrm>
                <a:off x="468313" y="3068960"/>
                <a:ext cx="8207375" cy="400110"/>
              </a:xfrm>
              <a:prstGeom prst="rect">
                <a:avLst/>
              </a:prstGeom>
              <a:blipFill rotWithShape="1">
                <a:blip r:embed="rId7"/>
                <a:stretch>
                  <a:fillRect l="-81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083355" y="4005064"/>
                <a:ext cx="7620397" cy="40370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r>
                        <a:rPr lang="de-DE" sz="2000" b="0" i="0" smtClean="0">
                          <a:latin typeface="Cambria Math"/>
                          <a:ea typeface="Cambria Math"/>
                        </a:rPr>
                        <m:t>  </m:t>
                      </m:r>
                      <m:r>
                        <m:rPr>
                          <m:sty m:val="p"/>
                        </m:rPr>
                        <a:rPr lang="de-DE" sz="2000" b="0" i="0" smtClean="0">
                          <a:latin typeface="Cambria Math"/>
                        </a:rPr>
                        <m:t>Var</m:t>
                      </m:r>
                      <m:d>
                        <m:dPr>
                          <m:ctrlPr>
                            <a:rPr lang="de-DE" sz="2000" i="1">
                              <a:latin typeface="Cambria Math" panose="02040503050406030204" pitchFamily="18" charset="0"/>
                            </a:rPr>
                          </m:ctrlPr>
                        </m:dPr>
                        <m:e>
                          <m:r>
                            <a:rPr lang="de-DE" sz="2000" i="1">
                              <a:latin typeface="Cambria Math"/>
                            </a:rPr>
                            <m:t>𝑋</m:t>
                          </m:r>
                        </m:e>
                      </m:d>
                      <m:r>
                        <a:rPr lang="de-DE" sz="2000" i="1">
                          <a:latin typeface="Cambria Math"/>
                        </a:rPr>
                        <m:t>=</m:t>
                      </m:r>
                      <m:r>
                        <a:rPr lang="de-DE" sz="2000" b="0" i="1" smtClean="0">
                          <a:latin typeface="Cambria Math"/>
                        </a:rPr>
                        <m:t>𝑉𝑎𝑟</m:t>
                      </m:r>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rPr>
                                <m:t>𝑍</m:t>
                              </m:r>
                            </m:e>
                            <m:sub>
                              <m:r>
                                <a:rPr lang="de-DE" sz="2000" i="1">
                                  <a:latin typeface="Cambria Math"/>
                                </a:rPr>
                                <m:t>1</m:t>
                              </m:r>
                            </m:sub>
                            <m:sup>
                              <m:r>
                                <a:rPr lang="de-DE" sz="2000" i="1">
                                  <a:latin typeface="Cambria Math"/>
                                </a:rPr>
                                <m:t>2</m:t>
                              </m:r>
                            </m:sup>
                          </m:sSubSup>
                          <m:r>
                            <a:rPr lang="de-DE" sz="2000" i="1">
                              <a:latin typeface="Cambria Math"/>
                            </a:rPr>
                            <m:t>+…+</m:t>
                          </m:r>
                          <m:sSubSup>
                            <m:sSubSupPr>
                              <m:ctrlPr>
                                <a:rPr lang="de-DE" sz="2000" i="1">
                                  <a:latin typeface="Cambria Math" panose="02040503050406030204" pitchFamily="18" charset="0"/>
                                </a:rPr>
                              </m:ctrlPr>
                            </m:sSubSupPr>
                            <m:e>
                              <m:r>
                                <a:rPr lang="de-DE" sz="2000" i="1">
                                  <a:latin typeface="Cambria Math"/>
                                </a:rPr>
                                <m:t>𝑍</m:t>
                              </m:r>
                            </m:e>
                            <m:sub>
                              <m:r>
                                <a:rPr lang="de-DE" sz="2000" i="1">
                                  <a:latin typeface="Cambria Math"/>
                                </a:rPr>
                                <m:t>𝑛</m:t>
                              </m:r>
                            </m:sub>
                            <m:sup>
                              <m:r>
                                <a:rPr lang="de-DE" sz="2000" i="1">
                                  <a:latin typeface="Cambria Math"/>
                                </a:rPr>
                                <m:t>2</m:t>
                              </m:r>
                            </m:sup>
                          </m:sSubSup>
                        </m:e>
                      </m:d>
                      <m:r>
                        <a:rPr lang="de-DE" sz="2000" i="1">
                          <a:latin typeface="Cambria Math"/>
                        </a:rPr>
                        <m:t>=</m:t>
                      </m:r>
                      <m:r>
                        <a:rPr lang="de-DE" sz="2000" i="1">
                          <a:latin typeface="Cambria Math"/>
                        </a:rPr>
                        <m:t>𝑉𝑎𝑟</m:t>
                      </m:r>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rPr>
                                <m:t>𝑍</m:t>
                              </m:r>
                            </m:e>
                            <m:sub>
                              <m:r>
                                <a:rPr lang="de-DE" sz="2000" i="1">
                                  <a:latin typeface="Cambria Math"/>
                                </a:rPr>
                                <m:t>1</m:t>
                              </m:r>
                            </m:sub>
                            <m:sup>
                              <m:r>
                                <a:rPr lang="de-DE" sz="2000" i="1">
                                  <a:latin typeface="Cambria Math"/>
                                </a:rPr>
                                <m:t>2</m:t>
                              </m:r>
                            </m:sup>
                          </m:sSubSup>
                        </m:e>
                      </m:d>
                      <m:r>
                        <a:rPr lang="de-DE" sz="2000" b="0" i="1" smtClean="0">
                          <a:latin typeface="Cambria Math"/>
                        </a:rPr>
                        <m:t>+…+</m:t>
                      </m:r>
                      <m:r>
                        <a:rPr lang="de-DE" sz="2000" i="1">
                          <a:latin typeface="Cambria Math"/>
                        </a:rPr>
                        <m:t>𝑉𝑎𝑟</m:t>
                      </m:r>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rPr>
                                <m:t>𝑍</m:t>
                              </m:r>
                            </m:e>
                            <m:sub>
                              <m:r>
                                <a:rPr lang="de-DE" sz="2000" b="0" i="1" smtClean="0">
                                  <a:latin typeface="Cambria Math"/>
                                </a:rPr>
                                <m:t>𝑛</m:t>
                              </m:r>
                            </m:sub>
                            <m:sup>
                              <m:r>
                                <a:rPr lang="de-DE" sz="2000" i="1">
                                  <a:latin typeface="Cambria Math"/>
                                </a:rPr>
                                <m:t>2</m:t>
                              </m:r>
                            </m:sup>
                          </m:sSubSup>
                        </m:e>
                      </m:d>
                      <m:r>
                        <a:rPr lang="de-DE" sz="2000" b="0" i="1" smtClean="0">
                          <a:latin typeface="Cambria Math"/>
                        </a:rPr>
                        <m:t>=2</m:t>
                      </m:r>
                      <m:r>
                        <a:rPr lang="de-DE" sz="2000" b="0" i="1" smtClean="0">
                          <a:latin typeface="Cambria Math"/>
                        </a:rPr>
                        <m:t>𝑛</m:t>
                      </m:r>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083355" y="4005064"/>
                <a:ext cx="7620397" cy="403700"/>
              </a:xfrm>
              <a:prstGeom prst="rect">
                <a:avLst/>
              </a:prstGeom>
              <a:blipFill rotWithShape="1">
                <a:blip r:embed="rId8"/>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083355" y="3546418"/>
                <a:ext cx="3879676" cy="40370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r>
                        <a:rPr lang="de-DE" sz="2000" i="1">
                          <a:latin typeface="Cambria Math"/>
                        </a:rPr>
                        <m:t>𝐸</m:t>
                      </m:r>
                      <m:d>
                        <m:dPr>
                          <m:ctrlPr>
                            <a:rPr lang="de-DE" sz="2000" i="1">
                              <a:latin typeface="Cambria Math" panose="02040503050406030204" pitchFamily="18" charset="0"/>
                            </a:rPr>
                          </m:ctrlPr>
                        </m:dPr>
                        <m:e>
                          <m:r>
                            <a:rPr lang="de-DE" sz="2000" i="1">
                              <a:latin typeface="Cambria Math"/>
                            </a:rPr>
                            <m:t>𝑋</m:t>
                          </m:r>
                        </m:e>
                      </m:d>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rPr>
                                <m:t>𝑍</m:t>
                              </m:r>
                            </m:e>
                            <m:sub>
                              <m:r>
                                <a:rPr lang="de-DE" sz="2000" i="1">
                                  <a:latin typeface="Cambria Math"/>
                                </a:rPr>
                                <m:t>1</m:t>
                              </m:r>
                            </m:sub>
                            <m:sup>
                              <m:r>
                                <a:rPr lang="de-DE" sz="2000" i="1">
                                  <a:latin typeface="Cambria Math"/>
                                </a:rPr>
                                <m:t>2</m:t>
                              </m:r>
                            </m:sup>
                          </m:sSubSup>
                          <m:r>
                            <a:rPr lang="de-DE" sz="2000" i="1">
                              <a:latin typeface="Cambria Math"/>
                            </a:rPr>
                            <m:t>+…+</m:t>
                          </m:r>
                          <m:sSubSup>
                            <m:sSubSupPr>
                              <m:ctrlPr>
                                <a:rPr lang="de-DE" sz="2000" i="1">
                                  <a:latin typeface="Cambria Math" panose="02040503050406030204" pitchFamily="18" charset="0"/>
                                </a:rPr>
                              </m:ctrlPr>
                            </m:sSubSupPr>
                            <m:e>
                              <m:r>
                                <a:rPr lang="de-DE" sz="2000" i="1">
                                  <a:latin typeface="Cambria Math"/>
                                </a:rPr>
                                <m:t>𝑍</m:t>
                              </m:r>
                            </m:e>
                            <m:sub>
                              <m:r>
                                <a:rPr lang="de-DE" sz="2000" i="1">
                                  <a:latin typeface="Cambria Math"/>
                                </a:rPr>
                                <m:t>𝑛</m:t>
                              </m:r>
                            </m:sub>
                            <m:sup>
                              <m:r>
                                <a:rPr lang="de-DE" sz="2000" i="1">
                                  <a:latin typeface="Cambria Math"/>
                                </a:rPr>
                                <m:t>2</m:t>
                              </m:r>
                            </m:sup>
                          </m:sSubSup>
                        </m:e>
                      </m:d>
                      <m:r>
                        <a:rPr lang="de-DE" sz="2000" i="1">
                          <a:latin typeface="Cambria Math"/>
                        </a:rPr>
                        <m:t>=</m:t>
                      </m:r>
                      <m:r>
                        <a:rPr lang="de-DE" sz="2000" i="1">
                          <a:latin typeface="Cambria Math"/>
                        </a:rPr>
                        <m:t>𝑛</m:t>
                      </m:r>
                    </m:oMath>
                  </m:oMathPara>
                </a14:m>
                <a:endParaRPr lang="de-DE" sz="2000" dirty="0"/>
              </a:p>
            </p:txBody>
          </p:sp>
        </mc:Choice>
        <mc:Fallback xmlns="">
          <p:sp>
            <p:nvSpPr>
              <p:cNvPr id="27" name="Textfeld 26"/>
              <p:cNvSpPr txBox="1">
                <a:spLocks noRot="1" noChangeAspect="1" noMove="1" noResize="1" noEditPoints="1" noAdjustHandles="1" noChangeArrowheads="1" noChangeShapeType="1" noTextEdit="1"/>
              </p:cNvSpPr>
              <p:nvPr/>
            </p:nvSpPr>
            <p:spPr>
              <a:xfrm>
                <a:off x="1083355" y="3546418"/>
                <a:ext cx="3879676" cy="403700"/>
              </a:xfrm>
              <a:prstGeom prst="rect">
                <a:avLst/>
              </a:prstGeom>
              <a:blipFill rotWithShape="1">
                <a:blip r:embed="rId9"/>
                <a:stretch>
                  <a:fillRect b="-3030"/>
                </a:stretch>
              </a:blipFill>
            </p:spPr>
            <p:txBody>
              <a:bodyPr/>
              <a:lstStyle/>
              <a:p>
                <a:r>
                  <a:rPr lang="de-DE">
                    <a:noFill/>
                  </a:rPr>
                  <a:t> </a:t>
                </a:r>
              </a:p>
            </p:txBody>
          </p:sp>
        </mc:Fallback>
      </mc:AlternateContent>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4" name="Grafik 3"/>
          <p:cNvPicPr>
            <a:picLocks noChangeAspect="1"/>
          </p:cNvPicPr>
          <p:nvPr/>
        </p:nvPicPr>
        <p:blipFill>
          <a:blip r:embed="rId10"/>
          <a:stretch>
            <a:fillRect/>
          </a:stretch>
        </p:blipFill>
        <p:spPr>
          <a:xfrm>
            <a:off x="457200" y="4659377"/>
            <a:ext cx="7591425" cy="1819275"/>
          </a:xfrm>
          <a:prstGeom prst="rect">
            <a:avLst/>
          </a:prstGeom>
        </p:spPr>
      </p:pic>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567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913297808"/>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8.1 Weitere eindimensionale 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1" name="Textfeld 10"/>
              <p:cNvSpPr txBox="1"/>
              <p:nvPr/>
            </p:nvSpPr>
            <p:spPr>
              <a:xfrm>
                <a:off x="468308" y="4105064"/>
                <a:ext cx="7632082" cy="400110"/>
              </a:xfrm>
              <a:prstGeom prst="rect">
                <a:avLst/>
              </a:prstGeom>
              <a:noFill/>
            </p:spPr>
            <p:txBody>
              <a:bodyPr wrap="square" rtlCol="0">
                <a:spAutoFit/>
              </a:bodyPr>
              <a:lstStyle/>
              <a:p>
                <a:r>
                  <a:rPr lang="de-DE" sz="2000" dirty="0">
                    <a:latin typeface="+mn-lt"/>
                  </a:rPr>
                  <a:t>&gt; Sind </a:t>
                </a:r>
                <a14:m>
                  <m:oMath xmlns:m="http://schemas.openxmlformats.org/officeDocument/2006/math">
                    <m:r>
                      <a:rPr lang="de-DE" sz="2000" b="0" i="1" smtClean="0">
                        <a:latin typeface="Cambria Math"/>
                      </a:rPr>
                      <m:t>𝑍</m:t>
                    </m:r>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𝑛</m:t>
                        </m:r>
                      </m:sub>
                    </m:sSub>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d>
                      <m:dPr>
                        <m:ctrlPr>
                          <a:rPr lang="de-DE" sz="2000" b="0" i="1" smtClean="0">
                            <a:latin typeface="Cambria Math" panose="02040503050406030204" pitchFamily="18" charset="0"/>
                          </a:rPr>
                        </m:ctrlPr>
                      </m:dPr>
                      <m:e>
                        <m:r>
                          <a:rPr lang="de-DE" sz="2000" b="0" i="1" smtClean="0">
                            <a:latin typeface="Cambria Math"/>
                          </a:rPr>
                          <m:t>𝑛</m:t>
                        </m:r>
                      </m:e>
                    </m:d>
                  </m:oMath>
                </a14:m>
                <a:r>
                  <a:rPr lang="de-DE" sz="2000" dirty="0">
                    <a:latin typeface="+mn-lt"/>
                  </a:rPr>
                  <a:t>  unabhängig, so gilt (ohne Beweis):</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08" y="4105064"/>
                <a:ext cx="7632082" cy="400110"/>
              </a:xfrm>
              <a:prstGeom prst="rect">
                <a:avLst/>
              </a:prstGeom>
              <a:blipFill rotWithShape="1">
                <a:blip r:embed="rId3"/>
                <a:stretch>
                  <a:fillRect l="-879"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423620" y="4512649"/>
                <a:ext cx="2469201" cy="79771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𝑍</m:t>
                          </m:r>
                        </m:num>
                        <m:den>
                          <m:rad>
                            <m:radPr>
                              <m:degHide m:val="on"/>
                              <m:ctrlPr>
                                <a:rPr lang="de-DE" sz="2000" b="0" i="1" smtClean="0">
                                  <a:latin typeface="Cambria Math" panose="02040503050406030204" pitchFamily="18" charset="0"/>
                                </a:rPr>
                              </m:ctrlPr>
                            </m:radPr>
                            <m:deg/>
                            <m:e>
                              <m:f>
                                <m:fPr>
                                  <m:type m:val="lin"/>
                                  <m:ctrlPr>
                                    <a:rPr lang="de-DE" sz="200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𝑛</m:t>
                                      </m:r>
                                    </m:sub>
                                  </m:sSub>
                                </m:num>
                                <m:den>
                                  <m:r>
                                    <a:rPr lang="de-DE" sz="2000" b="0" i="1" smtClean="0">
                                      <a:latin typeface="Cambria Math"/>
                                    </a:rPr>
                                    <m:t>𝑛</m:t>
                                  </m:r>
                                </m:den>
                              </m:f>
                            </m:e>
                          </m:rad>
                        </m:den>
                      </m:f>
                      <m:r>
                        <a:rPr lang="de-DE" sz="2000" b="0" i="1" smtClean="0">
                          <a:latin typeface="Cambria Math"/>
                        </a:rPr>
                        <m:t> ~ </m:t>
                      </m:r>
                      <m:r>
                        <a:rPr lang="de-DE" sz="2000" b="0" i="1" smtClean="0">
                          <a:latin typeface="Cambria Math"/>
                        </a:rPr>
                        <m:t>𝑡</m:t>
                      </m:r>
                      <m:d>
                        <m:dPr>
                          <m:ctrlPr>
                            <a:rPr lang="de-DE" sz="2000" b="0" i="1" smtClean="0">
                              <a:latin typeface="Cambria Math" panose="02040503050406030204" pitchFamily="18" charset="0"/>
                            </a:rPr>
                          </m:ctrlPr>
                        </m:dPr>
                        <m:e>
                          <m:r>
                            <a:rPr lang="de-DE" sz="2000" b="0" i="1" smtClean="0">
                              <a:latin typeface="Cambria Math"/>
                            </a:rPr>
                            <m:t>𝑛</m:t>
                          </m:r>
                        </m:e>
                      </m:d>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1423620" y="4512649"/>
                <a:ext cx="2469201" cy="797719"/>
              </a:xfrm>
              <a:prstGeom prst="rect">
                <a:avLst/>
              </a:prstGeom>
              <a:blipFill rotWithShape="1">
                <a:blip r:embed="rId4"/>
                <a:stretch>
                  <a:fillRect/>
                </a:stretch>
              </a:blipFill>
            </p:spPr>
            <p:txBody>
              <a:bodyPr/>
              <a:lstStyle/>
              <a:p>
                <a:r>
                  <a:rPr lang="de-DE">
                    <a:noFill/>
                  </a:rPr>
                  <a:t> </a:t>
                </a:r>
              </a:p>
            </p:txBody>
          </p:sp>
        </mc:Fallback>
      </mc:AlternateContent>
      <p:sp>
        <p:nvSpPr>
          <p:cNvPr id="13" name="Textfeld 12"/>
          <p:cNvSpPr txBox="1">
            <a:spLocks noChangeArrowheads="1"/>
          </p:cNvSpPr>
          <p:nvPr/>
        </p:nvSpPr>
        <p:spPr bwMode="auto">
          <a:xfrm>
            <a:off x="468313" y="1124744"/>
            <a:ext cx="338360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i="1" dirty="0">
                <a:solidFill>
                  <a:srgbClr val="0070C0"/>
                </a:solidFill>
                <a:latin typeface="+mn-lt"/>
                <a:sym typeface="Symbol"/>
              </a:rPr>
              <a:t>t</a:t>
            </a:r>
            <a:r>
              <a:rPr lang="de-DE" sz="2000" b="1" dirty="0">
                <a:solidFill>
                  <a:srgbClr val="0070C0"/>
                </a:solidFill>
                <a:latin typeface="+mn-lt"/>
                <a:sym typeface="Symbol"/>
              </a:rPr>
              <a:t>-Verteilung</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4" name="Textfeld 13"/>
              <p:cNvSpPr txBox="1"/>
              <p:nvPr/>
            </p:nvSpPr>
            <p:spPr>
              <a:xfrm>
                <a:off x="468311" y="1648552"/>
                <a:ext cx="3887666" cy="400110"/>
              </a:xfrm>
              <a:prstGeom prst="rect">
                <a:avLst/>
              </a:prstGeom>
              <a:noFill/>
            </p:spPr>
            <p:txBody>
              <a:bodyPr wrap="square" rtlCol="0">
                <a:spAutoFit/>
              </a:bodyPr>
              <a:lstStyle/>
              <a:p>
                <a:r>
                  <a:rPr lang="de-DE" sz="2000" dirty="0">
                    <a:latin typeface="+mn-lt"/>
                  </a:rPr>
                  <a:t>&gt; Dichte für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𝑡</m:t>
                    </m:r>
                    <m:d>
                      <m:dPr>
                        <m:ctrlPr>
                          <a:rPr lang="de-DE" sz="2000" b="0" i="1" smtClean="0">
                            <a:latin typeface="Cambria Math" panose="02040503050406030204" pitchFamily="18" charset="0"/>
                          </a:rPr>
                        </m:ctrlPr>
                      </m:dPr>
                      <m:e>
                        <m:r>
                          <a:rPr lang="de-DE" sz="2000" b="0" i="1" smtClean="0">
                            <a:latin typeface="Cambria Math"/>
                          </a:rPr>
                          <m:t>𝑛</m:t>
                        </m:r>
                      </m:e>
                    </m:d>
                  </m:oMath>
                </a14:m>
                <a:r>
                  <a:rPr lang="de-DE" sz="2000" dirty="0">
                    <a:latin typeface="+mn-lt"/>
                  </a:rPr>
                  <a:t> mit </a:t>
                </a:r>
                <a14:m>
                  <m:oMath xmlns:m="http://schemas.openxmlformats.org/officeDocument/2006/math">
                    <m:r>
                      <a:rPr lang="de-DE" sz="2000" b="0" i="1" smtClean="0">
                        <a:latin typeface="Cambria Math"/>
                      </a:rPr>
                      <m:t>𝑛</m:t>
                    </m:r>
                    <m:r>
                      <a:rPr lang="de-DE" sz="2000" b="0" i="1" smtClean="0">
                        <a:latin typeface="Cambria Math"/>
                        <a:ea typeface="Cambria Math"/>
                      </a:rPr>
                      <m:t>∈</m:t>
                    </m:r>
                    <m:r>
                      <a:rPr lang="de-DE" sz="2000" b="0" i="1" smtClean="0">
                        <a:latin typeface="Cambria Math"/>
                        <a:ea typeface="Cambria Math"/>
                      </a:rPr>
                      <m:t>ℕ</m:t>
                    </m:r>
                  </m:oMath>
                </a14:m>
                <a:r>
                  <a:rPr lang="de-DE" sz="2000" dirty="0">
                    <a:latin typeface="+mn-lt"/>
                  </a:rPr>
                  <a:t>:</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11" y="1648552"/>
                <a:ext cx="3887666" cy="400110"/>
              </a:xfrm>
              <a:prstGeom prst="rect">
                <a:avLst/>
              </a:prstGeom>
              <a:blipFill rotWithShape="1">
                <a:blip r:embed="rId5"/>
                <a:stretch>
                  <a:fillRect l="-1724"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186137" y="2048662"/>
                <a:ext cx="4208781" cy="95987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f>
                        <m:fPr>
                          <m:ctrlPr>
                            <a:rPr lang="de-DE" sz="2000" b="0" i="1" smtClean="0">
                              <a:latin typeface="Cambria Math" panose="02040503050406030204" pitchFamily="18" charset="0"/>
                            </a:rPr>
                          </m:ctrlPr>
                        </m:fPr>
                        <m:num>
                          <m:r>
                            <m:rPr>
                              <m:sty m:val="p"/>
                            </m:rPr>
                            <a:rPr lang="el-GR" sz="2000" i="1">
                              <a:latin typeface="Cambria Math"/>
                              <a:ea typeface="Cambria Math"/>
                            </a:rPr>
                            <m:t>Γ</m:t>
                          </m:r>
                          <m:d>
                            <m:dPr>
                              <m:ctrlPr>
                                <a:rPr lang="el-GR" sz="2000" i="1">
                                  <a:latin typeface="Cambria Math" panose="02040503050406030204" pitchFamily="18" charset="0"/>
                                  <a:ea typeface="Cambria Math"/>
                                </a:rPr>
                              </m:ctrlPr>
                            </m:dPr>
                            <m:e>
                              <m:f>
                                <m:fPr>
                                  <m:type m:val="lin"/>
                                  <m:ctrlPr>
                                    <a:rPr lang="el-GR" sz="2000" i="1" smtClean="0">
                                      <a:latin typeface="Cambria Math" panose="02040503050406030204" pitchFamily="18" charset="0"/>
                                      <a:ea typeface="Cambria Math"/>
                                    </a:rPr>
                                  </m:ctrlPr>
                                </m:fPr>
                                <m:num>
                                  <m:d>
                                    <m:dPr>
                                      <m:ctrlPr>
                                        <a:rPr lang="el-GR" sz="2000" i="1" smtClean="0">
                                          <a:latin typeface="Cambria Math" panose="02040503050406030204" pitchFamily="18" charset="0"/>
                                          <a:ea typeface="Cambria Math"/>
                                        </a:rPr>
                                      </m:ctrlPr>
                                    </m:dPr>
                                    <m:e>
                                      <m:r>
                                        <a:rPr lang="de-DE" sz="2000" b="0" i="1" smtClean="0">
                                          <a:latin typeface="Cambria Math"/>
                                          <a:ea typeface="Cambria Math"/>
                                        </a:rPr>
                                        <m:t>𝑛</m:t>
                                      </m:r>
                                      <m:r>
                                        <a:rPr lang="de-DE" sz="2000" b="0" i="1" smtClean="0">
                                          <a:latin typeface="Cambria Math"/>
                                          <a:ea typeface="Cambria Math"/>
                                        </a:rPr>
                                        <m:t>+1</m:t>
                                      </m:r>
                                    </m:e>
                                  </m:d>
                                </m:num>
                                <m:den>
                                  <m:r>
                                    <a:rPr lang="de-DE" sz="2000" b="0" i="1" smtClean="0">
                                      <a:latin typeface="Cambria Math"/>
                                      <a:ea typeface="Cambria Math"/>
                                    </a:rPr>
                                    <m:t>2</m:t>
                                  </m:r>
                                </m:den>
                              </m:f>
                            </m:e>
                          </m:d>
                        </m:num>
                        <m:den>
                          <m:rad>
                            <m:radPr>
                              <m:degHide m:val="on"/>
                              <m:ctrlPr>
                                <a:rPr lang="de-DE" sz="2000" b="0" i="1" smtClean="0">
                                  <a:latin typeface="Cambria Math" panose="02040503050406030204" pitchFamily="18" charset="0"/>
                                </a:rPr>
                              </m:ctrlPr>
                            </m:radPr>
                            <m:deg/>
                            <m:e>
                              <m:r>
                                <a:rPr lang="de-DE" sz="2000" b="0" i="1" smtClean="0">
                                  <a:latin typeface="Cambria Math"/>
                                </a:rPr>
                                <m:t>𝑛</m:t>
                              </m:r>
                              <m:r>
                                <a:rPr lang="de-DE" sz="2000" b="0" i="1" smtClean="0">
                                  <a:latin typeface="Cambria Math"/>
                                  <a:ea typeface="Cambria Math"/>
                                </a:rPr>
                                <m:t>𝜋</m:t>
                              </m:r>
                            </m:e>
                          </m:rad>
                          <m:r>
                            <a:rPr lang="de-DE" sz="2000" b="0" i="1" smtClean="0">
                              <a:latin typeface="Cambria Math"/>
                            </a:rPr>
                            <m:t> </m:t>
                          </m:r>
                          <m:r>
                            <m:rPr>
                              <m:sty m:val="p"/>
                            </m:rPr>
                            <a:rPr lang="el-GR" sz="2000" b="0" i="1" smtClean="0">
                              <a:latin typeface="Cambria Math"/>
                              <a:ea typeface="Cambria Math"/>
                            </a:rPr>
                            <m:t>Γ</m:t>
                          </m:r>
                          <m:d>
                            <m:dPr>
                              <m:ctrlPr>
                                <a:rPr lang="el-GR" sz="2000" b="0" i="1" smtClean="0">
                                  <a:latin typeface="Cambria Math" panose="02040503050406030204" pitchFamily="18" charset="0"/>
                                  <a:ea typeface="Cambria Math"/>
                                </a:rPr>
                              </m:ctrlPr>
                            </m:dPr>
                            <m:e>
                              <m:f>
                                <m:fPr>
                                  <m:type m:val="lin"/>
                                  <m:ctrlPr>
                                    <a:rPr lang="el-GR" sz="2000" b="0" i="1" smtClean="0">
                                      <a:latin typeface="Cambria Math" panose="02040503050406030204" pitchFamily="18" charset="0"/>
                                      <a:ea typeface="Cambria Math"/>
                                    </a:rPr>
                                  </m:ctrlPr>
                                </m:fPr>
                                <m:num>
                                  <m:r>
                                    <a:rPr lang="de-DE" sz="2000" b="0" i="1" smtClean="0">
                                      <a:latin typeface="Cambria Math"/>
                                      <a:ea typeface="Cambria Math"/>
                                    </a:rPr>
                                    <m:t>𝑛</m:t>
                                  </m:r>
                                </m:num>
                                <m:den>
                                  <m:r>
                                    <a:rPr lang="de-DE" sz="2000" b="0" i="1" smtClean="0">
                                      <a:latin typeface="Cambria Math"/>
                                      <a:ea typeface="Cambria Math"/>
                                    </a:rPr>
                                    <m:t>2</m:t>
                                  </m:r>
                                </m:den>
                              </m:f>
                            </m:e>
                          </m:d>
                        </m:den>
                      </m:f>
                      <m:sSup>
                        <m:sSupPr>
                          <m:ctrlPr>
                            <a:rPr lang="de-DE" sz="2000" b="0" i="1" smtClean="0">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1+</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r>
                                        <a:rPr lang="de-DE" sz="2000" i="1">
                                          <a:latin typeface="Cambria Math"/>
                                        </a:rPr>
                                        <m:t>𝑥</m:t>
                                      </m:r>
                                    </m:e>
                                    <m:sup>
                                      <m:r>
                                        <a:rPr lang="de-DE" sz="2000" i="1">
                                          <a:latin typeface="Cambria Math"/>
                                        </a:rPr>
                                        <m:t>2</m:t>
                                      </m:r>
                                    </m:sup>
                                  </m:sSup>
                                </m:num>
                                <m:den>
                                  <m:r>
                                    <a:rPr lang="de-DE" sz="2000" i="1">
                                      <a:latin typeface="Cambria Math"/>
                                    </a:rPr>
                                    <m:t>𝑛</m:t>
                                  </m:r>
                                </m:den>
                              </m:f>
                            </m:e>
                          </m:d>
                        </m:e>
                        <m: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𝑛</m:t>
                              </m:r>
                              <m:r>
                                <a:rPr lang="de-DE" sz="2000" b="0" i="1" smtClean="0">
                                  <a:latin typeface="Cambria Math"/>
                                </a:rPr>
                                <m:t>+1</m:t>
                              </m:r>
                            </m:num>
                            <m:den>
                              <m:r>
                                <a:rPr lang="de-DE" sz="2000" b="0" i="1" smtClean="0">
                                  <a:latin typeface="Cambria Math"/>
                                </a:rPr>
                                <m:t>2</m:t>
                              </m:r>
                            </m:den>
                          </m:f>
                        </m:sup>
                      </m:sSup>
                    </m:oMath>
                  </m:oMathPara>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1186137" y="2048662"/>
                <a:ext cx="4208781" cy="959878"/>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5394918" y="2328546"/>
                <a:ext cx="2561458" cy="707886"/>
              </a:xfrm>
              <a:prstGeom prst="rect">
                <a:avLst/>
              </a:prstGeom>
              <a:noFill/>
            </p:spPr>
            <p:txBody>
              <a:bodyPr wrap="square" rtlCol="0">
                <a:spAutoFit/>
              </a:bodyPr>
              <a:lstStyle/>
              <a:p>
                <a:pPr algn="ctr"/>
                <a14:m>
                  <m:oMath xmlns:m="http://schemas.openxmlformats.org/officeDocument/2006/math">
                    <m:r>
                      <a:rPr lang="de-DE" sz="2000" b="1" i="1" smtClean="0">
                        <a:solidFill>
                          <a:srgbClr val="0070C0"/>
                        </a:solidFill>
                        <a:latin typeface="Cambria Math"/>
                      </a:rPr>
                      <m:t>𝒕</m:t>
                    </m:r>
                  </m:oMath>
                </a14:m>
                <a:r>
                  <a:rPr lang="de-DE" sz="2000" b="1" dirty="0">
                    <a:solidFill>
                      <a:srgbClr val="0070C0"/>
                    </a:solidFill>
                    <a:latin typeface="+mn-lt"/>
                  </a:rPr>
                  <a:t>-Verteilung mit </a:t>
                </a:r>
              </a:p>
              <a:p>
                <a:pPr algn="ctr"/>
                <a:r>
                  <a:rPr lang="de-DE" sz="2000" b="1" i="1" dirty="0">
                    <a:solidFill>
                      <a:srgbClr val="0070C0"/>
                    </a:solidFill>
                    <a:latin typeface="+mn-lt"/>
                  </a:rPr>
                  <a:t>n</a:t>
                </a:r>
                <a:r>
                  <a:rPr lang="de-DE" sz="2000" b="1" dirty="0">
                    <a:solidFill>
                      <a:srgbClr val="0070C0"/>
                    </a:solidFill>
                    <a:latin typeface="+mn-lt"/>
                  </a:rPr>
                  <a:t> Freiheitsgraden</a:t>
                </a:r>
              </a:p>
            </p:txBody>
          </p:sp>
        </mc:Choice>
        <mc:Fallback xmlns="">
          <p:sp>
            <p:nvSpPr>
              <p:cNvPr id="16" name="Textfeld 15"/>
              <p:cNvSpPr txBox="1">
                <a:spLocks noRot="1" noChangeAspect="1" noMove="1" noResize="1" noEditPoints="1" noAdjustHandles="1" noChangeArrowheads="1" noChangeShapeType="1" noTextEdit="1"/>
              </p:cNvSpPr>
              <p:nvPr/>
            </p:nvSpPr>
            <p:spPr>
              <a:xfrm>
                <a:off x="5394918" y="2328546"/>
                <a:ext cx="2561458" cy="707886"/>
              </a:xfrm>
              <a:prstGeom prst="rect">
                <a:avLst/>
              </a:prstGeom>
              <a:blipFill rotWithShape="1">
                <a:blip r:embed="rId7"/>
                <a:stretch>
                  <a:fillRect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68311" y="5318982"/>
                <a:ext cx="8207375" cy="400110"/>
              </a:xfrm>
              <a:prstGeom prst="rect">
                <a:avLst/>
              </a:prstGeom>
              <a:noFill/>
            </p:spPr>
            <p:txBody>
              <a:bodyPr wrap="square" rtlCol="0">
                <a:spAutoFit/>
              </a:bodyPr>
              <a:lstStyle/>
              <a:p>
                <a:r>
                  <a:rPr lang="de-DE" sz="2000" dirty="0">
                    <a:latin typeface="+mn-lt"/>
                  </a:rPr>
                  <a:t>&gt; Die </a:t>
                </a:r>
                <a14:m>
                  <m:oMath xmlns:m="http://schemas.openxmlformats.org/officeDocument/2006/math">
                    <m:r>
                      <a:rPr lang="de-DE" sz="2000" b="0" i="1" smtClean="0">
                        <a:latin typeface="Cambria Math"/>
                      </a:rPr>
                      <m:t>𝑡</m:t>
                    </m:r>
                    <m:d>
                      <m:dPr>
                        <m:ctrlPr>
                          <a:rPr lang="de-DE" sz="2000" b="0" i="1" smtClean="0">
                            <a:latin typeface="Cambria Math" panose="02040503050406030204" pitchFamily="18" charset="0"/>
                          </a:rPr>
                        </m:ctrlPr>
                      </m:dPr>
                      <m:e>
                        <m:r>
                          <a:rPr lang="de-DE" sz="2000" b="0" i="1" smtClean="0">
                            <a:latin typeface="Cambria Math"/>
                          </a:rPr>
                          <m:t>𝑛</m:t>
                        </m:r>
                      </m:e>
                    </m:d>
                  </m:oMath>
                </a14:m>
                <a:r>
                  <a:rPr lang="de-DE" sz="2000" dirty="0">
                    <a:latin typeface="+mn-lt"/>
                  </a:rPr>
                  <a:t>-Verteilung „konvergiert“ für </a:t>
                </a:r>
                <a14:m>
                  <m:oMath xmlns:m="http://schemas.openxmlformats.org/officeDocument/2006/math">
                    <m:r>
                      <a:rPr lang="de-DE" sz="2000" b="0" i="1" smtClean="0">
                        <a:latin typeface="Cambria Math"/>
                      </a:rPr>
                      <m:t>𝑛</m:t>
                    </m:r>
                    <m:r>
                      <a:rPr lang="de-DE" sz="2000" b="0" i="1" smtClean="0">
                        <a:latin typeface="Cambria Math"/>
                        <a:ea typeface="Cambria Math"/>
                      </a:rPr>
                      <m:t>→∞</m:t>
                    </m:r>
                  </m:oMath>
                </a14:m>
                <a:r>
                  <a:rPr lang="de-DE" sz="2000" dirty="0">
                    <a:latin typeface="+mn-lt"/>
                  </a:rPr>
                  <a:t> gegen die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a14:m>
                <a:r>
                  <a:rPr lang="de-DE" sz="2000" dirty="0">
                    <a:latin typeface="+mn-lt"/>
                  </a:rPr>
                  <a:t>-Verteilung,</a:t>
                </a:r>
              </a:p>
            </p:txBody>
          </p:sp>
        </mc:Choice>
        <mc:Fallback xmlns="">
          <p:sp>
            <p:nvSpPr>
              <p:cNvPr id="24" name="Textfeld 23"/>
              <p:cNvSpPr txBox="1">
                <a:spLocks noRot="1" noChangeAspect="1" noMove="1" noResize="1" noEditPoints="1" noAdjustHandles="1" noChangeArrowheads="1" noChangeShapeType="1" noTextEdit="1"/>
              </p:cNvSpPr>
              <p:nvPr/>
            </p:nvSpPr>
            <p:spPr>
              <a:xfrm>
                <a:off x="468311" y="5318982"/>
                <a:ext cx="8207375" cy="400110"/>
              </a:xfrm>
              <a:prstGeom prst="rect">
                <a:avLst/>
              </a:prstGeom>
              <a:blipFill rotWithShape="1">
                <a:blip r:embed="rId8"/>
                <a:stretch>
                  <a:fillRect l="-817" t="-7692" b="-27692"/>
                </a:stretch>
              </a:blipFill>
            </p:spPr>
            <p:txBody>
              <a:bodyPr/>
              <a:lstStyle/>
              <a:p>
                <a:r>
                  <a:rPr lang="de-DE">
                    <a:noFill/>
                  </a:rPr>
                  <a:t> </a:t>
                </a:r>
              </a:p>
            </p:txBody>
          </p:sp>
        </mc:Fallback>
      </mc:AlternateContent>
      <p:sp>
        <p:nvSpPr>
          <p:cNvPr id="25" name="Textfeld 24"/>
          <p:cNvSpPr txBox="1"/>
          <p:nvPr/>
        </p:nvSpPr>
        <p:spPr>
          <a:xfrm>
            <a:off x="626226" y="5719092"/>
            <a:ext cx="2664297" cy="400110"/>
          </a:xfrm>
          <a:prstGeom prst="rect">
            <a:avLst/>
          </a:prstGeom>
          <a:noFill/>
        </p:spPr>
        <p:txBody>
          <a:bodyPr wrap="square" rtlCol="0">
            <a:spAutoFit/>
          </a:bodyPr>
          <a:lstStyle/>
          <a:p>
            <a:r>
              <a:rPr lang="de-DE" sz="2000" dirty="0">
                <a:latin typeface="+mn-lt"/>
              </a:rPr>
              <a:t>d. h. für großes </a:t>
            </a:r>
            <a:r>
              <a:rPr lang="de-DE" sz="2000" i="1" dirty="0">
                <a:latin typeface="+mn-lt"/>
              </a:rPr>
              <a:t>n</a:t>
            </a:r>
            <a:r>
              <a:rPr lang="de-DE" sz="2000" dirty="0">
                <a:latin typeface="+mn-lt"/>
              </a:rPr>
              <a:t> gilt:</a:t>
            </a:r>
          </a:p>
        </p:txBody>
      </p:sp>
      <mc:AlternateContent xmlns:mc="http://schemas.openxmlformats.org/markup-compatibility/2006" xmlns:a14="http://schemas.microsoft.com/office/drawing/2010/main">
        <mc:Choice Requires="a14">
          <p:sp>
            <p:nvSpPr>
              <p:cNvPr id="26" name="Textfeld 25"/>
              <p:cNvSpPr txBox="1"/>
              <p:nvPr/>
            </p:nvSpPr>
            <p:spPr>
              <a:xfrm>
                <a:off x="1418315" y="6160959"/>
                <a:ext cx="1294457" cy="41351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𝑡</m:t>
                          </m:r>
                        </m:e>
                        <m:sub>
                          <m:r>
                            <a:rPr lang="de-DE" sz="2000" b="0" i="1" smtClean="0">
                              <a:latin typeface="Cambria Math"/>
                            </a:rPr>
                            <m:t>𝑛</m:t>
                          </m:r>
                          <m:r>
                            <a:rPr lang="de-DE" sz="2000" b="0" i="1" smtClean="0">
                              <a:latin typeface="Cambria Math"/>
                            </a:rPr>
                            <m:t>,</m:t>
                          </m:r>
                          <m:r>
                            <a:rPr lang="de-DE" sz="2000" b="0" i="1" smtClean="0">
                              <a:latin typeface="Cambria Math"/>
                              <a:ea typeface="Cambria Math"/>
                            </a:rPr>
                            <m:t>𝛼</m:t>
                          </m:r>
                        </m:sub>
                      </m:sSub>
                      <m:r>
                        <a:rPr lang="de-DE" sz="2000" i="1" smtClean="0">
                          <a:latin typeface="Cambria Math"/>
                          <a:ea typeface="Cambria Math"/>
                        </a:rPr>
                        <m:t>≈</m:t>
                      </m:r>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𝑧</m:t>
                          </m:r>
                        </m:e>
                        <m:sub>
                          <m:r>
                            <a:rPr lang="de-DE" sz="2000" i="1" smtClean="0">
                              <a:latin typeface="Cambria Math"/>
                              <a:ea typeface="Cambria Math"/>
                            </a:rPr>
                            <m:t>𝛼</m:t>
                          </m:r>
                        </m:sub>
                      </m:sSub>
                    </m:oMath>
                  </m:oMathPara>
                </a14:m>
                <a:endParaRPr lang="de-DE" sz="2000" dirty="0"/>
              </a:p>
            </p:txBody>
          </p:sp>
        </mc:Choice>
        <mc:Fallback xmlns="">
          <p:sp>
            <p:nvSpPr>
              <p:cNvPr id="26" name="Textfeld 25"/>
              <p:cNvSpPr txBox="1">
                <a:spLocks noRot="1" noChangeAspect="1" noMove="1" noResize="1" noEditPoints="1" noAdjustHandles="1" noChangeArrowheads="1" noChangeShapeType="1" noTextEdit="1"/>
              </p:cNvSpPr>
              <p:nvPr/>
            </p:nvSpPr>
            <p:spPr>
              <a:xfrm>
                <a:off x="1418315" y="6160959"/>
                <a:ext cx="1294457" cy="413511"/>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68311" y="3191879"/>
                <a:ext cx="6623970" cy="400110"/>
              </a:xfrm>
              <a:prstGeom prst="rect">
                <a:avLst/>
              </a:prstGeom>
              <a:noFill/>
            </p:spPr>
            <p:txBody>
              <a:bodyPr wrap="square" rtlCol="0">
                <a:spAutoFit/>
              </a:bodyPr>
              <a:lstStyle/>
              <a:p>
                <a:r>
                  <a:rPr lang="de-DE" sz="2000" dirty="0">
                    <a:latin typeface="+mn-lt"/>
                  </a:rPr>
                  <a:t>&gt;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r>
                          <a:rPr lang="de-DE" sz="2000" i="1">
                            <a:latin typeface="Cambria Math"/>
                          </a:rPr>
                          <m:t>𝑋</m:t>
                        </m:r>
                      </m:e>
                    </m:d>
                  </m:oMath>
                </a14:m>
                <a:r>
                  <a:rPr lang="de-DE" sz="2000" dirty="0"/>
                  <a:t> </a:t>
                </a:r>
                <a:r>
                  <a:rPr lang="de-DE" sz="2000" dirty="0">
                    <a:latin typeface="+mn-lt"/>
                  </a:rPr>
                  <a:t>existiert nicht für</a:t>
                </a:r>
                <a:r>
                  <a:rPr lang="de-DE" sz="2000" dirty="0"/>
                  <a:t> </a:t>
                </a:r>
                <a14:m>
                  <m:oMath xmlns:m="http://schemas.openxmlformats.org/officeDocument/2006/math">
                    <m:r>
                      <a:rPr lang="de-DE" sz="2000" i="1">
                        <a:latin typeface="Cambria Math"/>
                      </a:rPr>
                      <m:t>𝑛</m:t>
                    </m:r>
                    <m:r>
                      <a:rPr lang="de-DE" sz="2000" i="1">
                        <a:latin typeface="Cambria Math"/>
                      </a:rPr>
                      <m:t>=1</m:t>
                    </m:r>
                  </m:oMath>
                </a14:m>
                <a:r>
                  <a:rPr lang="de-DE" sz="2000" dirty="0">
                    <a:latin typeface="+mn-lt"/>
                  </a:rPr>
                  <a:t>,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r>
                          <a:rPr lang="de-DE" sz="2000" i="1">
                            <a:latin typeface="Cambria Math"/>
                          </a:rPr>
                          <m:t>𝑋</m:t>
                        </m:r>
                      </m:e>
                    </m:d>
                    <m:r>
                      <a:rPr lang="de-DE" sz="2000" i="1">
                        <a:latin typeface="Cambria Math"/>
                      </a:rPr>
                      <m:t>=0</m:t>
                    </m:r>
                  </m:oMath>
                </a14:m>
                <a:r>
                  <a:rPr lang="de-DE" sz="2000" dirty="0"/>
                  <a:t> </a:t>
                </a:r>
                <a:r>
                  <a:rPr lang="de-DE" sz="2000" dirty="0">
                    <a:latin typeface="+mn-lt"/>
                  </a:rPr>
                  <a:t>für</a:t>
                </a:r>
                <a:r>
                  <a:rPr lang="de-DE" sz="2000" dirty="0"/>
                  <a:t> </a:t>
                </a:r>
                <a14:m>
                  <m:oMath xmlns:m="http://schemas.openxmlformats.org/officeDocument/2006/math">
                    <m:r>
                      <a:rPr lang="de-DE" sz="2000" i="1">
                        <a:latin typeface="Cambria Math"/>
                      </a:rPr>
                      <m:t>𝑛</m:t>
                    </m:r>
                    <m:r>
                      <a:rPr lang="de-DE" sz="2000" i="1">
                        <a:latin typeface="Cambria Math"/>
                        <a:ea typeface="Cambria Math"/>
                      </a:rPr>
                      <m:t>≥2</m:t>
                    </m:r>
                  </m:oMath>
                </a14:m>
                <a:r>
                  <a:rPr lang="de-DE" sz="2000" dirty="0"/>
                  <a:t>   </a:t>
                </a:r>
              </a:p>
            </p:txBody>
          </p:sp>
        </mc:Choice>
        <mc:Fallback xmlns="">
          <p:sp>
            <p:nvSpPr>
              <p:cNvPr id="27" name="Textfeld 26"/>
              <p:cNvSpPr txBox="1">
                <a:spLocks noRot="1" noChangeAspect="1" noMove="1" noResize="1" noEditPoints="1" noAdjustHandles="1" noChangeArrowheads="1" noChangeShapeType="1" noTextEdit="1"/>
              </p:cNvSpPr>
              <p:nvPr/>
            </p:nvSpPr>
            <p:spPr>
              <a:xfrm>
                <a:off x="468311" y="3191879"/>
                <a:ext cx="6623970" cy="400110"/>
              </a:xfrm>
              <a:prstGeom prst="rect">
                <a:avLst/>
              </a:prstGeom>
              <a:blipFill rotWithShape="1">
                <a:blip r:embed="rId10"/>
                <a:stretch>
                  <a:fillRect l="-1013"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468308" y="3604954"/>
                <a:ext cx="7636272" cy="502573"/>
              </a:xfrm>
              <a:prstGeom prst="rect">
                <a:avLst/>
              </a:prstGeom>
              <a:noFill/>
            </p:spPr>
            <p:txBody>
              <a:bodyPr wrap="square" rtlCol="0">
                <a:spAutoFit/>
              </a:bodyPr>
              <a:lstStyle/>
              <a:p>
                <a:r>
                  <a:rPr lang="de-DE" sz="2000" dirty="0">
                    <a:latin typeface="+mn-lt"/>
                  </a:rPr>
                  <a:t>&gt; </a:t>
                </a:r>
                <a14:m>
                  <m:oMath xmlns:m="http://schemas.openxmlformats.org/officeDocument/2006/math">
                    <m:r>
                      <a:rPr lang="de-DE" sz="2000" b="0" i="1" smtClean="0">
                        <a:latin typeface="Cambria Math"/>
                      </a:rPr>
                      <m:t>𝑉𝑎𝑟</m:t>
                    </m:r>
                    <m:d>
                      <m:dPr>
                        <m:ctrlPr>
                          <a:rPr lang="de-DE" sz="2000" i="1">
                            <a:latin typeface="Cambria Math" panose="02040503050406030204" pitchFamily="18" charset="0"/>
                          </a:rPr>
                        </m:ctrlPr>
                      </m:dPr>
                      <m:e>
                        <m:r>
                          <a:rPr lang="de-DE" sz="2000" i="1">
                            <a:latin typeface="Cambria Math"/>
                          </a:rPr>
                          <m:t>𝑋</m:t>
                        </m:r>
                      </m:e>
                    </m:d>
                  </m:oMath>
                </a14:m>
                <a:r>
                  <a:rPr lang="de-DE" sz="2000" dirty="0">
                    <a:latin typeface="+mn-lt"/>
                  </a:rPr>
                  <a:t> existiert nicht für </a:t>
                </a:r>
                <a14:m>
                  <m:oMath xmlns:m="http://schemas.openxmlformats.org/officeDocument/2006/math">
                    <m:r>
                      <a:rPr lang="de-DE" sz="2000" b="0" i="1" smtClean="0">
                        <a:latin typeface="Cambria Math"/>
                      </a:rPr>
                      <m:t>𝑛</m:t>
                    </m:r>
                    <m:r>
                      <a:rPr lang="de-DE" sz="2000" b="0" i="1" smtClean="0">
                        <a:latin typeface="Cambria Math"/>
                      </a:rPr>
                      <m:t>&lt;3</m:t>
                    </m:r>
                  </m:oMath>
                </a14:m>
                <a:r>
                  <a:rPr lang="de-DE" sz="2000" dirty="0">
                    <a:latin typeface="+mn-lt"/>
                  </a:rPr>
                  <a:t>,   </a:t>
                </a:r>
                <a14:m>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𝑋</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𝑛</m:t>
                        </m:r>
                      </m:num>
                      <m:den>
                        <m:r>
                          <a:rPr lang="de-DE" sz="2000" b="0" i="1" smtClean="0">
                            <a:latin typeface="Cambria Math"/>
                          </a:rPr>
                          <m:t>𝑛</m:t>
                        </m:r>
                        <m:r>
                          <a:rPr lang="de-DE" sz="2000" b="0" i="1" smtClean="0">
                            <a:latin typeface="Cambria Math"/>
                          </a:rPr>
                          <m:t>−2</m:t>
                        </m:r>
                      </m:den>
                    </m:f>
                  </m:oMath>
                </a14:m>
                <a:r>
                  <a:rPr lang="de-DE" sz="2000" dirty="0">
                    <a:latin typeface="+mn-lt"/>
                  </a:rPr>
                  <a:t> für </a:t>
                </a:r>
                <a14:m>
                  <m:oMath xmlns:m="http://schemas.openxmlformats.org/officeDocument/2006/math">
                    <m:r>
                      <a:rPr lang="de-DE" sz="2000" b="0" i="1" smtClean="0">
                        <a:latin typeface="Cambria Math"/>
                      </a:rPr>
                      <m:t>𝑛</m:t>
                    </m:r>
                    <m:r>
                      <a:rPr lang="de-DE" sz="2000" b="0" i="1" smtClean="0">
                        <a:latin typeface="Cambria Math"/>
                        <a:ea typeface="Cambria Math"/>
                      </a:rPr>
                      <m:t>≥3</m:t>
                    </m:r>
                  </m:oMath>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468308" y="3604954"/>
                <a:ext cx="7636272" cy="502573"/>
              </a:xfrm>
              <a:prstGeom prst="rect">
                <a:avLst/>
              </a:prstGeom>
              <a:blipFill rotWithShape="1">
                <a:blip r:embed="rId11"/>
                <a:stretch>
                  <a:fillRect l="-879" b="-7229"/>
                </a:stretch>
              </a:blipFill>
            </p:spPr>
            <p:txBody>
              <a:bodyPr/>
              <a:lstStyle/>
              <a:p>
                <a:r>
                  <a:rPr lang="de-DE">
                    <a:noFill/>
                  </a:rPr>
                  <a:t> </a:t>
                </a:r>
              </a:p>
            </p:txBody>
          </p:sp>
        </mc:Fallback>
      </mc:AlternateContent>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568</a:t>
            </a:r>
            <a:endParaRPr lang="de-DE" sz="8000" b="1" dirty="0">
              <a:solidFill>
                <a:schemeClr val="tx1"/>
              </a:solidFill>
              <a:latin typeface="+mj-lt"/>
            </a:endParaRPr>
          </a:p>
        </p:txBody>
      </p:sp>
      <p:sp>
        <p:nvSpPr>
          <p:cNvPr id="29" name="Rechteck 2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4081866960"/>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8.1 Weitere eindimensionale 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468318" y="981512"/>
            <a:ext cx="3390109" cy="400110"/>
          </a:xfrm>
          <a:prstGeom prst="rect">
            <a:avLst/>
          </a:prstGeom>
          <a:noFill/>
        </p:spPr>
        <p:txBody>
          <a:bodyPr wrap="square" rtlCol="0">
            <a:spAutoFit/>
          </a:bodyPr>
          <a:lstStyle/>
          <a:p>
            <a:r>
              <a:rPr lang="de-DE" sz="2000" dirty="0">
                <a:latin typeface="+mn-lt"/>
              </a:rPr>
              <a:t>Hierzu beachte man:</a:t>
            </a:r>
          </a:p>
        </p:txBody>
      </p:sp>
      <mc:AlternateContent xmlns:mc="http://schemas.openxmlformats.org/markup-compatibility/2006" xmlns:a14="http://schemas.microsoft.com/office/drawing/2010/main">
        <mc:Choice Requires="a14">
          <p:sp>
            <p:nvSpPr>
              <p:cNvPr id="12" name="Textfeld 11"/>
              <p:cNvSpPr txBox="1"/>
              <p:nvPr/>
            </p:nvSpPr>
            <p:spPr>
              <a:xfrm>
                <a:off x="960389" y="1381622"/>
                <a:ext cx="4177234" cy="71025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type m:val="lin"/>
                          <m:ctrlPr>
                            <a:rPr lang="de-DE" sz="200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𝑛</m:t>
                              </m:r>
                            </m:sub>
                          </m:sSub>
                        </m:num>
                        <m:den>
                          <m:r>
                            <a:rPr lang="de-DE" sz="2000" i="1">
                              <a:latin typeface="Cambria Math"/>
                            </a:rPr>
                            <m:t>𝑛</m:t>
                          </m:r>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Sup>
                            <m:sSubSupPr>
                              <m:ctrlPr>
                                <a:rPr lang="de-DE" sz="2000" b="0" i="1" smtClean="0">
                                  <a:latin typeface="Cambria Math" panose="02040503050406030204" pitchFamily="18" charset="0"/>
                                </a:rPr>
                              </m:ctrlPr>
                            </m:sSubSupPr>
                            <m:e>
                              <m:r>
                                <a:rPr lang="de-DE" sz="2000" b="0" i="1" smtClean="0">
                                  <a:latin typeface="Cambria Math"/>
                                </a:rPr>
                                <m:t>𝑍</m:t>
                              </m:r>
                            </m:e>
                            <m:sub>
                              <m:r>
                                <a:rPr lang="de-DE" sz="2000" b="0" i="1" smtClean="0">
                                  <a:latin typeface="Cambria Math"/>
                                </a:rPr>
                                <m:t>𝑖</m:t>
                              </m:r>
                            </m:sub>
                            <m:sup>
                              <m:r>
                                <a:rPr lang="de-DE" sz="2000" b="0" i="1" smtClean="0">
                                  <a:latin typeface="Cambria Math"/>
                                </a:rPr>
                                <m:t>2</m:t>
                              </m:r>
                            </m:sup>
                          </m:sSubSup>
                        </m:e>
                      </m:nary>
                      <m:r>
                        <a:rPr lang="de-DE" sz="2000" b="0" i="1" smtClean="0">
                          <a:latin typeface="Cambria Math"/>
                        </a:rPr>
                        <m:t>   </m:t>
                      </m:r>
                      <m:groupChr>
                        <m:groupChrPr>
                          <m:chr m:val="→"/>
                          <m:vertJc m:val="bot"/>
                          <m:ctrlPr>
                            <a:rPr lang="de-DE" sz="2000" b="0" i="1" smtClean="0">
                              <a:latin typeface="Cambria Math" panose="02040503050406030204" pitchFamily="18" charset="0"/>
                            </a:rPr>
                          </m:ctrlPr>
                        </m:groupChrPr>
                        <m:e>
                          <m:r>
                            <m:rPr>
                              <m:brk m:alnAt="2"/>
                            </m:rPr>
                            <a:rPr lang="de-DE" sz="2000" b="0" i="1" smtClean="0">
                              <a:latin typeface="Cambria Math"/>
                            </a:rPr>
                            <m:t> </m:t>
                          </m:r>
                          <m:r>
                            <a:rPr lang="de-DE" sz="2000" b="0" i="1" smtClean="0">
                              <a:latin typeface="Cambria Math"/>
                            </a:rPr>
                            <m:t>  </m:t>
                          </m:r>
                          <m:r>
                            <a:rPr lang="de-DE" sz="2000" b="0" i="1" smtClean="0">
                              <a:latin typeface="Cambria Math"/>
                            </a:rPr>
                            <m:t>𝑝</m:t>
                          </m:r>
                          <m:r>
                            <a:rPr lang="de-DE" sz="2000" b="0" i="1" smtClean="0">
                              <a:latin typeface="Cambria Math"/>
                            </a:rPr>
                            <m:t>   </m:t>
                          </m:r>
                        </m:e>
                      </m:groupChr>
                      <m:r>
                        <a:rPr lang="de-DE" sz="2000" b="0" i="1" smtClean="0">
                          <a:latin typeface="Cambria Math"/>
                        </a:rPr>
                        <m:t>   </m:t>
                      </m:r>
                      <m:r>
                        <a:rPr lang="de-DE" sz="2000" b="0" i="1" smtClean="0">
                          <a:latin typeface="Cambria Math"/>
                        </a:rPr>
                        <m:t>𝐸</m:t>
                      </m:r>
                      <m:d>
                        <m:dPr>
                          <m:ctrlPr>
                            <a:rPr lang="de-DE" sz="2000" b="0" i="1" smtClean="0">
                              <a:latin typeface="Cambria Math" panose="02040503050406030204" pitchFamily="18" charset="0"/>
                            </a:rPr>
                          </m:ctrlPr>
                        </m:dPr>
                        <m:e>
                          <m:sSubSup>
                            <m:sSubSupPr>
                              <m:ctrlPr>
                                <a:rPr lang="de-DE" sz="2000" b="0" i="1" smtClean="0">
                                  <a:latin typeface="Cambria Math" panose="02040503050406030204" pitchFamily="18" charset="0"/>
                                </a:rPr>
                              </m:ctrlPr>
                            </m:sSubSupPr>
                            <m:e>
                              <m:r>
                                <a:rPr lang="de-DE" sz="2000" b="0" i="1" smtClean="0">
                                  <a:latin typeface="Cambria Math"/>
                                </a:rPr>
                                <m:t>𝑍</m:t>
                              </m:r>
                            </m:e>
                            <m:sub>
                              <m:r>
                                <a:rPr lang="de-DE" sz="2000" b="0" i="1" smtClean="0">
                                  <a:latin typeface="Cambria Math"/>
                                </a:rPr>
                                <m:t>𝑖</m:t>
                              </m:r>
                            </m:sub>
                            <m:sup>
                              <m:r>
                                <a:rPr lang="de-DE" sz="2000" b="0" i="1" smtClean="0">
                                  <a:latin typeface="Cambria Math"/>
                                </a:rPr>
                                <m:t>2</m:t>
                              </m:r>
                            </m:sup>
                          </m:sSubSup>
                        </m:e>
                      </m:d>
                      <m:r>
                        <a:rPr lang="de-DE" sz="2000" b="0" i="1" smtClean="0">
                          <a:latin typeface="Cambria Math"/>
                        </a:rPr>
                        <m:t>=1</m:t>
                      </m:r>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960389" y="1381622"/>
                <a:ext cx="4177234" cy="71025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033857" y="2332988"/>
                <a:ext cx="478015"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a:latin typeface="Cambria Math"/>
                          <a:ea typeface="Cambria Math"/>
                        </a:rPr>
                        <m:t>⇒</m:t>
                      </m:r>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1033857" y="2332988"/>
                <a:ext cx="478015"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579129" y="2332988"/>
                <a:ext cx="158460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m:oMathPara>
                </a14:m>
                <a:endParaRPr lang="de-DE" sz="2000" dirty="0"/>
              </a:p>
            </p:txBody>
          </p:sp>
        </mc:Choice>
        <mc:Fallback xmlns="">
          <p:sp>
            <p:nvSpPr>
              <p:cNvPr id="14" name="Textfeld 13"/>
              <p:cNvSpPr txBox="1">
                <a:spLocks noRot="1" noChangeAspect="1" noMove="1" noResize="1" noEditPoints="1" noAdjustHandles="1" noChangeArrowheads="1" noChangeShapeType="1" noTextEdit="1"/>
              </p:cNvSpPr>
              <p:nvPr/>
            </p:nvSpPr>
            <p:spPr>
              <a:xfrm>
                <a:off x="1579129" y="2332988"/>
                <a:ext cx="1584600" cy="400110"/>
              </a:xfrm>
              <a:prstGeom prst="rect">
                <a:avLst/>
              </a:prstGeom>
              <a:blipFill rotWithShape="1">
                <a:blip r:embed="rId6"/>
                <a:stretch>
                  <a:fillRect/>
                </a:stretch>
              </a:blipFill>
            </p:spPr>
            <p:txBody>
              <a:bodyPr/>
              <a:lstStyle/>
              <a:p>
                <a:r>
                  <a:rPr lang="de-DE">
                    <a:noFill/>
                  </a:rPr>
                  <a:t> </a:t>
                </a:r>
              </a:p>
            </p:txBody>
          </p:sp>
        </mc:Fallback>
      </mc:AlternateContent>
      <p:sp>
        <p:nvSpPr>
          <p:cNvPr id="16" name="Textfeld 15"/>
          <p:cNvSpPr txBox="1"/>
          <p:nvPr/>
        </p:nvSpPr>
        <p:spPr>
          <a:xfrm>
            <a:off x="1999886" y="2196482"/>
            <a:ext cx="326972" cy="338554"/>
          </a:xfrm>
          <a:prstGeom prst="rect">
            <a:avLst/>
          </a:prstGeom>
          <a:noFill/>
        </p:spPr>
        <p:txBody>
          <a:bodyPr wrap="square" rtlCol="0">
            <a:spAutoFit/>
          </a:bodyPr>
          <a:lstStyle/>
          <a:p>
            <a:r>
              <a:rPr lang="de-DE" sz="1600" dirty="0">
                <a:latin typeface="Cambria Math" panose="02040503050406030204" pitchFamily="18" charset="0"/>
                <a:ea typeface="Cambria Math" panose="02040503050406030204" pitchFamily="18" charset="0"/>
              </a:rPr>
              <a:t>a</a:t>
            </a:r>
          </a:p>
        </p:txBody>
      </p:sp>
      <p:sp>
        <p:nvSpPr>
          <p:cNvPr id="19" name="Textfeld 18"/>
          <p:cNvSpPr txBox="1"/>
          <p:nvPr/>
        </p:nvSpPr>
        <p:spPr>
          <a:xfrm>
            <a:off x="3347869" y="2332988"/>
            <a:ext cx="4392488" cy="400110"/>
          </a:xfrm>
          <a:prstGeom prst="rect">
            <a:avLst/>
          </a:prstGeom>
          <a:noFill/>
        </p:spPr>
        <p:txBody>
          <a:bodyPr wrap="square" rtlCol="0">
            <a:spAutoFit/>
          </a:bodyPr>
          <a:lstStyle/>
          <a:p>
            <a:r>
              <a:rPr lang="de-DE" sz="2000" dirty="0">
                <a:latin typeface="+mn-lt"/>
              </a:rPr>
              <a:t>(</a:t>
            </a:r>
            <a:r>
              <a:rPr lang="de-DE" sz="2000" b="1" dirty="0" err="1">
                <a:solidFill>
                  <a:srgbClr val="0070C0"/>
                </a:solidFill>
                <a:latin typeface="+mn-lt"/>
              </a:rPr>
              <a:t>Slutsky‘s</a:t>
            </a:r>
            <a:r>
              <a:rPr lang="de-DE" sz="2000" b="1" dirty="0">
                <a:solidFill>
                  <a:srgbClr val="0070C0"/>
                </a:solidFill>
                <a:latin typeface="+mn-lt"/>
              </a:rPr>
              <a:t> Theorem</a:t>
            </a:r>
            <a:r>
              <a:rPr lang="de-DE" sz="2000" dirty="0">
                <a:latin typeface="+mn-lt"/>
              </a:rPr>
              <a:t>, </a:t>
            </a:r>
            <a:r>
              <a:rPr lang="de-DE" sz="2000">
                <a:latin typeface="+mn-lt"/>
              </a:rPr>
              <a:t>Folie 583)</a:t>
            </a:r>
            <a:endParaRPr lang="de-DE" sz="2000" dirty="0">
              <a:latin typeface="+mn-lt"/>
            </a:endParaRPr>
          </a:p>
        </p:txBody>
      </p:sp>
      <mc:AlternateContent xmlns:mc="http://schemas.openxmlformats.org/markup-compatibility/2006" xmlns:a14="http://schemas.microsoft.com/office/drawing/2010/main">
        <mc:Choice Requires="a14">
          <p:sp>
            <p:nvSpPr>
              <p:cNvPr id="20" name="Textfeld 19"/>
              <p:cNvSpPr txBox="1"/>
              <p:nvPr/>
            </p:nvSpPr>
            <p:spPr>
              <a:xfrm>
                <a:off x="5139968" y="1536696"/>
                <a:ext cx="3390109" cy="400110"/>
              </a:xfrm>
              <a:prstGeom prst="rect">
                <a:avLst/>
              </a:prstGeom>
              <a:noFill/>
            </p:spPr>
            <p:txBody>
              <a:bodyPr wrap="square" rtlCol="0">
                <a:spAutoFit/>
              </a:bodyPr>
              <a:lstStyle/>
              <a:p>
                <a:r>
                  <a:rPr lang="de-DE" sz="2000" dirty="0">
                    <a:latin typeface="+mn-lt"/>
                  </a:rPr>
                  <a:t>und </a:t>
                </a:r>
                <a14:m>
                  <m:oMath xmlns:m="http://schemas.openxmlformats.org/officeDocument/2006/math">
                    <m:r>
                      <a:rPr lang="de-DE" sz="2000" b="0" i="1" smtClean="0">
                        <a:latin typeface="Cambria Math"/>
                      </a:rPr>
                      <m:t>𝑍</m:t>
                    </m:r>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5139968" y="1536696"/>
                <a:ext cx="3390109" cy="400110"/>
              </a:xfrm>
              <a:prstGeom prst="rect">
                <a:avLst/>
              </a:prstGeom>
              <a:blipFill rotWithShape="1">
                <a:blip r:embed="rId7"/>
                <a:stretch>
                  <a:fillRect l="-1799" t="-7576" b="-25758"/>
                </a:stretch>
              </a:blipFill>
            </p:spPr>
            <p:txBody>
              <a:bodyPr/>
              <a:lstStyle/>
              <a:p>
                <a:r>
                  <a:rPr lang="de-DE">
                    <a:noFill/>
                  </a:rPr>
                  <a:t> </a:t>
                </a:r>
              </a:p>
            </p:txBody>
          </p:sp>
        </mc:Fallback>
      </mc:AlternateContent>
      <p:sp>
        <p:nvSpPr>
          <p:cNvPr id="25" name="Rechteck 2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8"/>
          <a:stretch>
            <a:fillRect/>
          </a:stretch>
        </p:blipFill>
        <p:spPr>
          <a:xfrm>
            <a:off x="468313" y="3323004"/>
            <a:ext cx="7362825" cy="2914650"/>
          </a:xfrm>
          <a:prstGeom prst="rect">
            <a:avLst/>
          </a:prstGeom>
        </p:spPr>
      </p:pic>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569</a:t>
            </a:r>
            <a:endParaRPr lang="de-DE" sz="8000" b="1" dirty="0">
              <a:solidFill>
                <a:schemeClr val="tx1"/>
              </a:solidFill>
              <a:latin typeface="+mj-lt"/>
            </a:endParaRPr>
          </a:p>
        </p:txBody>
      </p:sp>
    </p:spTree>
    <p:extLst>
      <p:ext uri="{BB962C8B-B14F-4D97-AF65-F5344CB8AC3E}">
        <p14:creationId xmlns:p14="http://schemas.microsoft.com/office/powerpoint/2010/main" val="3751316601"/>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8.1 Weitere eindimensionale 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338360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sym typeface="Symbol"/>
              </a:rPr>
              <a:t>Cauchy</a:t>
            </a:r>
            <a:r>
              <a:rPr lang="de-DE" sz="2000" b="1" dirty="0">
                <a:solidFill>
                  <a:srgbClr val="0070C0"/>
                </a:solidFill>
                <a:latin typeface="+mn-lt"/>
                <a:sym typeface="Symbol"/>
              </a:rPr>
              <a:t>-Verteilung</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6" name="Textfeld 15"/>
          <p:cNvSpPr txBox="1"/>
          <p:nvPr/>
        </p:nvSpPr>
        <p:spPr>
          <a:xfrm>
            <a:off x="2617693" y="4092320"/>
            <a:ext cx="3039342" cy="369332"/>
          </a:xfrm>
          <a:prstGeom prst="rect">
            <a:avLst/>
          </a:prstGeom>
          <a:noFill/>
        </p:spPr>
        <p:txBody>
          <a:bodyPr wrap="square" rtlCol="0">
            <a:spAutoFit/>
          </a:bodyPr>
          <a:lstStyle/>
          <a:p>
            <a:r>
              <a:rPr lang="de-DE" dirty="0">
                <a:latin typeface="+mn-lt"/>
              </a:rPr>
              <a:t>Unabhängigkeit vorausgesetzt</a:t>
            </a:r>
          </a:p>
        </p:txBody>
      </p:sp>
      <p:sp>
        <p:nvSpPr>
          <p:cNvPr id="18" name="Textfeld 17"/>
          <p:cNvSpPr txBox="1"/>
          <p:nvPr/>
        </p:nvSpPr>
        <p:spPr>
          <a:xfrm>
            <a:off x="468313" y="3660752"/>
            <a:ext cx="1223369" cy="400110"/>
          </a:xfrm>
          <a:prstGeom prst="rect">
            <a:avLst/>
          </a:prstGeom>
          <a:noFill/>
        </p:spPr>
        <p:txBody>
          <a:bodyPr wrap="square" rtlCol="0">
            <a:spAutoFit/>
          </a:bodyPr>
          <a:lstStyle/>
          <a:p>
            <a:r>
              <a:rPr lang="de-DE" sz="2000" dirty="0">
                <a:latin typeface="+mn-lt"/>
              </a:rPr>
              <a:t>&gt; Es gilt:</a:t>
            </a:r>
          </a:p>
        </p:txBody>
      </p:sp>
      <mc:AlternateContent xmlns:mc="http://schemas.openxmlformats.org/markup-compatibility/2006" xmlns:a14="http://schemas.microsoft.com/office/drawing/2010/main">
        <mc:Choice Requires="a14">
          <p:sp>
            <p:nvSpPr>
              <p:cNvPr id="22" name="Textfeld 21"/>
              <p:cNvSpPr txBox="1"/>
              <p:nvPr/>
            </p:nvSpPr>
            <p:spPr>
              <a:xfrm>
                <a:off x="468313" y="1628800"/>
                <a:ext cx="5111799" cy="400110"/>
              </a:xfrm>
              <a:prstGeom prst="rect">
                <a:avLst/>
              </a:prstGeom>
              <a:noFill/>
            </p:spPr>
            <p:txBody>
              <a:bodyPr wrap="square" rtlCol="0">
                <a:spAutoFit/>
              </a:bodyPr>
              <a:lstStyle/>
              <a:p>
                <a:r>
                  <a:rPr lang="de-DE" sz="2000" dirty="0">
                    <a:latin typeface="+mn-lt"/>
                  </a:rPr>
                  <a:t>&gt; Dichte für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𝐶</m:t>
                    </m:r>
                    <m:d>
                      <m:dPr>
                        <m:ctrlPr>
                          <a:rPr lang="de-DE" sz="2000" b="0" i="1" smtClean="0">
                            <a:latin typeface="Cambria Math" panose="02040503050406030204" pitchFamily="18" charset="0"/>
                          </a:rPr>
                        </m:ctrlPr>
                      </m:dPr>
                      <m:e>
                        <m:r>
                          <a:rPr lang="de-DE" sz="2000" b="0" i="1" smtClean="0">
                            <a:latin typeface="Cambria Math"/>
                            <a:ea typeface="Cambria Math"/>
                          </a:rPr>
                          <m:t>𝛼</m:t>
                        </m:r>
                        <m:r>
                          <a:rPr lang="de-DE" sz="2000" b="0" i="1" smtClean="0">
                            <a:latin typeface="Cambria Math"/>
                            <a:ea typeface="Cambria Math"/>
                          </a:rPr>
                          <m:t>,</m:t>
                        </m:r>
                        <m:r>
                          <a:rPr lang="de-DE" sz="2000" b="0" i="1" smtClean="0">
                            <a:latin typeface="Cambria Math"/>
                            <a:ea typeface="Cambria Math"/>
                          </a:rPr>
                          <m:t>𝛽</m:t>
                        </m:r>
                      </m:e>
                    </m:d>
                  </m:oMath>
                </a14:m>
                <a:r>
                  <a:rPr lang="de-DE" sz="2000" dirty="0">
                    <a:latin typeface="+mn-lt"/>
                  </a:rPr>
                  <a:t> mit </a:t>
                </a:r>
                <a14:m>
                  <m:oMath xmlns:m="http://schemas.openxmlformats.org/officeDocument/2006/math">
                    <m:r>
                      <a:rPr lang="de-DE" sz="2000" i="1" smtClean="0">
                        <a:latin typeface="Cambria Math"/>
                        <a:ea typeface="Cambria Math"/>
                      </a:rPr>
                      <m:t>𝛼</m:t>
                    </m:r>
                    <m:r>
                      <a:rPr lang="de-DE" sz="2000" i="1" smtClean="0">
                        <a:latin typeface="Cambria Math"/>
                        <a:ea typeface="Cambria Math"/>
                      </a:rPr>
                      <m:t>∈</m:t>
                    </m:r>
                    <m:r>
                      <a:rPr lang="de-DE" sz="2000" i="1" smtClean="0">
                        <a:latin typeface="Cambria Math"/>
                        <a:ea typeface="Cambria Math"/>
                      </a:rPr>
                      <m:t>ℝ</m:t>
                    </m:r>
                  </m:oMath>
                </a14:m>
                <a:r>
                  <a:rPr lang="de-DE" sz="2000" dirty="0">
                    <a:latin typeface="+mn-lt"/>
                  </a:rPr>
                  <a:t> und </a:t>
                </a:r>
                <a14:m>
                  <m:oMath xmlns:m="http://schemas.openxmlformats.org/officeDocument/2006/math">
                    <m:r>
                      <a:rPr lang="de-DE" sz="2000" i="1" smtClean="0">
                        <a:latin typeface="Cambria Math"/>
                        <a:ea typeface="Cambria Math"/>
                      </a:rPr>
                      <m:t>𝛽</m:t>
                    </m:r>
                    <m:r>
                      <a:rPr lang="de-DE" sz="2000" b="0" i="1" smtClean="0">
                        <a:latin typeface="Cambria Math"/>
                        <a:ea typeface="Cambria Math"/>
                      </a:rPr>
                      <m:t>&gt;0</m:t>
                    </m:r>
                  </m:oMath>
                </a14:m>
                <a:r>
                  <a:rPr lang="de-DE" sz="2000" dirty="0">
                    <a:latin typeface="+mn-lt"/>
                    <a:ea typeface="Cambria Math"/>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468313" y="1628800"/>
                <a:ext cx="5111799" cy="400110"/>
              </a:xfrm>
              <a:prstGeom prst="rect">
                <a:avLst/>
              </a:prstGeom>
              <a:blipFill rotWithShape="1">
                <a:blip r:embed="rId4"/>
                <a:stretch>
                  <a:fillRect l="-1313"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668585" y="2028910"/>
                <a:ext cx="3191771" cy="101117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i="1">
                              <a:latin typeface="Cambria Math"/>
                              <a:ea typeface="Cambria Math"/>
                            </a:rPr>
                            <m:t>𝜋𝛽</m:t>
                          </m:r>
                          <m:d>
                            <m:dPr>
                              <m:ctrlPr>
                                <a:rPr lang="de-DE" sz="2000" i="1">
                                  <a:latin typeface="Cambria Math" panose="02040503050406030204" pitchFamily="18" charset="0"/>
                                </a:rPr>
                              </m:ctrlPr>
                            </m:dPr>
                            <m:e>
                              <m:r>
                                <a:rPr lang="de-DE" sz="2000" b="0" i="1" smtClean="0">
                                  <a:latin typeface="Cambria Math"/>
                                </a:rPr>
                                <m:t>1+</m:t>
                              </m:r>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𝑥</m:t>
                                          </m:r>
                                          <m:r>
                                            <a:rPr lang="de-DE" sz="2000" i="1">
                                              <a:latin typeface="Cambria Math"/>
                                            </a:rPr>
                                            <m:t>−</m:t>
                                          </m:r>
                                          <m:r>
                                            <a:rPr lang="de-DE" sz="2000" i="1">
                                              <a:latin typeface="Cambria Math"/>
                                              <a:ea typeface="Cambria Math"/>
                                            </a:rPr>
                                            <m:t>𝛼</m:t>
                                          </m:r>
                                        </m:e>
                                      </m:d>
                                    </m:e>
                                    <m:sup>
                                      <m:r>
                                        <a:rPr lang="de-DE" sz="2000" b="0" i="1" smtClean="0">
                                          <a:latin typeface="Cambria Math"/>
                                        </a:rPr>
                                        <m:t>2</m:t>
                                      </m:r>
                                    </m:sup>
                                  </m:sSup>
                                </m:num>
                                <m:den>
                                  <m:sSup>
                                    <m:sSupPr>
                                      <m:ctrlPr>
                                        <a:rPr lang="de-DE" sz="2000" b="0" i="1" smtClean="0">
                                          <a:latin typeface="Cambria Math" panose="02040503050406030204" pitchFamily="18" charset="0"/>
                                        </a:rPr>
                                      </m:ctrlPr>
                                    </m:sSupPr>
                                    <m:e>
                                      <m:r>
                                        <a:rPr lang="de-DE" sz="2000" b="0" i="1" smtClean="0">
                                          <a:latin typeface="Cambria Math"/>
                                          <a:ea typeface="Cambria Math"/>
                                        </a:rPr>
                                        <m:t>𝛽</m:t>
                                      </m:r>
                                    </m:e>
                                    <m:sup>
                                      <m:r>
                                        <a:rPr lang="de-DE" sz="2000" b="0" i="1" smtClean="0">
                                          <a:latin typeface="Cambria Math"/>
                                        </a:rPr>
                                        <m:t>2</m:t>
                                      </m:r>
                                    </m:sup>
                                  </m:sSup>
                                </m:den>
                              </m:f>
                            </m:e>
                          </m:d>
                        </m:den>
                      </m:f>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1668585" y="2028910"/>
                <a:ext cx="3191771" cy="1011174"/>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5076056" y="2257111"/>
                <a:ext cx="2552784" cy="400110"/>
              </a:xfrm>
              <a:prstGeom prst="rect">
                <a:avLst/>
              </a:prstGeom>
              <a:noFill/>
            </p:spPr>
            <p:txBody>
              <a:bodyPr wrap="square" rtlCol="0">
                <a:spAutoFit/>
              </a:bodyPr>
              <a:lstStyle/>
              <a:p>
                <a:r>
                  <a:rPr lang="de-DE" sz="2000" dirty="0">
                    <a:latin typeface="+mn-lt"/>
                    <a:ea typeface="Cambria Math"/>
                  </a:rPr>
                  <a:t>(</a:t>
                </a:r>
                <a14:m>
                  <m:oMath xmlns:m="http://schemas.openxmlformats.org/officeDocument/2006/math">
                    <m:r>
                      <a:rPr lang="de-DE" sz="2000" i="1" smtClean="0">
                        <a:latin typeface="Cambria Math"/>
                        <a:ea typeface="Cambria Math"/>
                      </a:rPr>
                      <m:t>𝜋</m:t>
                    </m:r>
                  </m:oMath>
                </a14:m>
                <a:r>
                  <a:rPr lang="de-DE" sz="2000" dirty="0">
                    <a:latin typeface="+mn-lt"/>
                  </a:rPr>
                  <a:t> ... hier Kreiszahl)</a:t>
                </a:r>
              </a:p>
            </p:txBody>
          </p:sp>
        </mc:Choice>
        <mc:Fallback xmlns="">
          <p:sp>
            <p:nvSpPr>
              <p:cNvPr id="2" name="Textfeld 1"/>
              <p:cNvSpPr txBox="1">
                <a:spLocks noRot="1" noChangeAspect="1" noMove="1" noResize="1" noEditPoints="1" noAdjustHandles="1" noChangeArrowheads="1" noChangeShapeType="1" noTextEdit="1"/>
              </p:cNvSpPr>
              <p:nvPr/>
            </p:nvSpPr>
            <p:spPr>
              <a:xfrm>
                <a:off x="5076056" y="2257111"/>
                <a:ext cx="2552784" cy="400110"/>
              </a:xfrm>
              <a:prstGeom prst="rect">
                <a:avLst/>
              </a:prstGeom>
              <a:blipFill rotWithShape="1">
                <a:blip r:embed="rId6"/>
                <a:stretch>
                  <a:fillRect l="-2632"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68312" y="3140968"/>
                <a:ext cx="8207376" cy="400110"/>
              </a:xfrm>
              <a:prstGeom prst="rect">
                <a:avLst/>
              </a:prstGeom>
              <a:noFill/>
            </p:spPr>
            <p:txBody>
              <a:bodyPr wrap="square" rtlCol="0">
                <a:spAutoFit/>
              </a:bodyPr>
              <a:lstStyle/>
              <a:p>
                <a:r>
                  <a:rPr lang="de-DE" sz="2000" dirty="0">
                    <a:latin typeface="+mn-lt"/>
                  </a:rPr>
                  <a:t>&gt; Es gilt: </a:t>
                </a:r>
                <a14:m>
                  <m:oMath xmlns:m="http://schemas.openxmlformats.org/officeDocument/2006/math">
                    <m:r>
                      <a:rPr lang="de-DE" sz="2000" b="0" i="1" smtClean="0">
                        <a:latin typeface="Cambria Math"/>
                      </a:rPr>
                      <m:t>𝐶</m:t>
                    </m:r>
                    <m:d>
                      <m:dPr>
                        <m:ctrlPr>
                          <a:rPr lang="de-DE" sz="2000" b="0" i="1" smtClean="0">
                            <a:latin typeface="Cambria Math" panose="02040503050406030204" pitchFamily="18" charset="0"/>
                          </a:rPr>
                        </m:ctrlPr>
                      </m:dPr>
                      <m:e>
                        <m:r>
                          <a:rPr lang="de-DE" sz="2000" b="0" i="1" smtClean="0">
                            <a:latin typeface="Cambria Math"/>
                          </a:rPr>
                          <m:t>0</m:t>
                        </m:r>
                        <m:r>
                          <a:rPr lang="de-DE" sz="2000" b="0" i="1" smtClean="0">
                            <a:latin typeface="Cambria Math"/>
                            <a:ea typeface="Cambria Math"/>
                          </a:rPr>
                          <m:t>,1</m:t>
                        </m:r>
                      </m:e>
                    </m:d>
                    <m:r>
                      <a:rPr lang="de-DE" sz="2000" b="0" i="0" smtClean="0">
                        <a:latin typeface="Cambria Math"/>
                      </a:rPr>
                      <m:t>=</m:t>
                    </m:r>
                    <m:r>
                      <a:rPr lang="de-DE" sz="2000" b="0" i="1" smtClean="0">
                        <a:latin typeface="Cambria Math"/>
                      </a:rPr>
                      <m:t>𝑡</m:t>
                    </m:r>
                    <m:d>
                      <m:dPr>
                        <m:ctrlPr>
                          <a:rPr lang="de-DE" sz="2000" b="0" i="1" smtClean="0">
                            <a:latin typeface="Cambria Math" panose="02040503050406030204" pitchFamily="18" charset="0"/>
                          </a:rPr>
                        </m:ctrlPr>
                      </m:dPr>
                      <m:e>
                        <m:r>
                          <a:rPr lang="de-DE" sz="2000" b="0" i="1" smtClean="0">
                            <a:latin typeface="Cambria Math"/>
                          </a:rPr>
                          <m:t>1</m:t>
                        </m:r>
                      </m:e>
                    </m:d>
                  </m:oMath>
                </a14:m>
                <a:r>
                  <a:rPr lang="de-DE" sz="2000" dirty="0">
                    <a:latin typeface="+mn-lt"/>
                    <a:ea typeface="Cambria Math"/>
                  </a:rPr>
                  <a:t>   (</a:t>
                </a:r>
                <a:r>
                  <a:rPr lang="de-DE" sz="2000" b="1" dirty="0">
                    <a:solidFill>
                      <a:srgbClr val="0070C0"/>
                    </a:solidFill>
                    <a:latin typeface="+mn-lt"/>
                    <a:ea typeface="Cambria Math"/>
                  </a:rPr>
                  <a:t>Standard-</a:t>
                </a:r>
                <a:r>
                  <a:rPr lang="de-DE" sz="2000" b="1" dirty="0" err="1">
                    <a:solidFill>
                      <a:srgbClr val="0070C0"/>
                    </a:solidFill>
                    <a:latin typeface="+mn-lt"/>
                    <a:ea typeface="Cambria Math"/>
                  </a:rPr>
                  <a:t>Cauchy</a:t>
                </a:r>
                <a:r>
                  <a:rPr lang="de-DE" sz="2000" b="1" dirty="0">
                    <a:solidFill>
                      <a:srgbClr val="0070C0"/>
                    </a:solidFill>
                    <a:latin typeface="+mn-lt"/>
                    <a:ea typeface="Cambria Math"/>
                  </a:rPr>
                  <a:t>-Verteilung</a:t>
                </a:r>
                <a:r>
                  <a:rPr lang="de-DE" sz="2000" dirty="0">
                    <a:latin typeface="+mn-lt"/>
                    <a:ea typeface="Cambria Math"/>
                  </a:rPr>
                  <a:t> = </a:t>
                </a:r>
                <a14:m>
                  <m:oMath xmlns:m="http://schemas.openxmlformats.org/officeDocument/2006/math">
                    <m:r>
                      <a:rPr lang="de-DE" sz="2000" b="0" i="1" smtClean="0">
                        <a:latin typeface="Cambria Math"/>
                        <a:ea typeface="Cambria Math"/>
                      </a:rPr>
                      <m:t>𝑡</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1</m:t>
                        </m:r>
                      </m:e>
                    </m:d>
                  </m:oMath>
                </a14:m>
                <a:r>
                  <a:rPr lang="de-DE" sz="2000" dirty="0">
                    <a:latin typeface="+mn-lt"/>
                    <a:ea typeface="Cambria Math"/>
                  </a:rPr>
                  <a:t>-Verteilung)</a:t>
                </a:r>
              </a:p>
            </p:txBody>
          </p:sp>
        </mc:Choice>
        <mc:Fallback xmlns="">
          <p:sp>
            <p:nvSpPr>
              <p:cNvPr id="24" name="Textfeld 23"/>
              <p:cNvSpPr txBox="1">
                <a:spLocks noRot="1" noChangeAspect="1" noMove="1" noResize="1" noEditPoints="1" noAdjustHandles="1" noChangeArrowheads="1" noChangeShapeType="1" noTextEdit="1"/>
              </p:cNvSpPr>
              <p:nvPr/>
            </p:nvSpPr>
            <p:spPr>
              <a:xfrm>
                <a:off x="468312" y="3140968"/>
                <a:ext cx="8207376" cy="400110"/>
              </a:xfrm>
              <a:prstGeom prst="rect">
                <a:avLst/>
              </a:prstGeom>
              <a:blipFill rotWithShape="1">
                <a:blip r:embed="rId7"/>
                <a:stretch>
                  <a:fillRect l="-81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468312" y="4581128"/>
                <a:ext cx="6195420" cy="400110"/>
              </a:xfrm>
              <a:prstGeom prst="rect">
                <a:avLst/>
              </a:prstGeom>
              <a:noFill/>
            </p:spPr>
            <p:txBody>
              <a:bodyPr wrap="square" rtlCol="0">
                <a:spAutoFit/>
              </a:bodyPr>
              <a:lstStyle/>
              <a:p>
                <a:r>
                  <a:rPr lang="de-DE" sz="2000" dirty="0">
                    <a:latin typeface="+mn-lt"/>
                  </a:rPr>
                  <a:t>&gt; Sind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𝐶</m:t>
                    </m:r>
                    <m:d>
                      <m:dPr>
                        <m:ctrlPr>
                          <a:rPr lang="de-DE" sz="2000" b="0" i="1" smtClean="0">
                            <a:latin typeface="Cambria Math" panose="02040503050406030204" pitchFamily="18" charset="0"/>
                          </a:rPr>
                        </m:ctrlPr>
                      </m:dPr>
                      <m:e>
                        <m:r>
                          <a:rPr lang="de-DE" sz="2000" b="0" i="1" smtClean="0">
                            <a:latin typeface="Cambria Math"/>
                            <a:ea typeface="Cambria Math"/>
                          </a:rPr>
                          <m:t>𝛼</m:t>
                        </m:r>
                        <m:r>
                          <a:rPr lang="de-DE" sz="2000" b="0" i="1" smtClean="0">
                            <a:latin typeface="Cambria Math"/>
                            <a:ea typeface="Cambria Math"/>
                          </a:rPr>
                          <m:t>,</m:t>
                        </m:r>
                        <m:r>
                          <a:rPr lang="de-DE" sz="2000" b="0" i="1" smtClean="0">
                            <a:latin typeface="Cambria Math"/>
                            <a:ea typeface="Cambria Math"/>
                          </a:rPr>
                          <m:t>𝛽</m:t>
                        </m:r>
                      </m:e>
                    </m:d>
                  </m:oMath>
                </a14:m>
                <a:r>
                  <a:rPr lang="de-DE" sz="2000" dirty="0">
                    <a:latin typeface="+mn-lt"/>
                  </a:rPr>
                  <a:t>-verteilt, so gilt:</a:t>
                </a:r>
              </a:p>
            </p:txBody>
          </p:sp>
        </mc:Choice>
        <mc:Fallback xmlns="">
          <p:sp>
            <p:nvSpPr>
              <p:cNvPr id="25" name="Textfeld 24"/>
              <p:cNvSpPr txBox="1">
                <a:spLocks noRot="1" noChangeAspect="1" noMove="1" noResize="1" noEditPoints="1" noAdjustHandles="1" noChangeArrowheads="1" noChangeShapeType="1" noTextEdit="1"/>
              </p:cNvSpPr>
              <p:nvPr/>
            </p:nvSpPr>
            <p:spPr>
              <a:xfrm>
                <a:off x="468312" y="4581128"/>
                <a:ext cx="6195420" cy="400110"/>
              </a:xfrm>
              <a:prstGeom prst="rect">
                <a:avLst/>
              </a:prstGeom>
              <a:blipFill rotWithShape="1">
                <a:blip r:embed="rId8"/>
                <a:stretch>
                  <a:fillRect l="-1083"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683909" y="4981238"/>
                <a:ext cx="1580561"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𝑋</m:t>
                              </m:r>
                            </m:e>
                          </m:acc>
                        </m:e>
                        <m:sub>
                          <m:r>
                            <a:rPr lang="de-DE" sz="2000" b="0" i="1" smtClean="0">
                              <a:latin typeface="Cambria Math"/>
                            </a:rPr>
                            <m:t>𝑛</m:t>
                          </m:r>
                        </m:sub>
                      </m:sSub>
                      <m:r>
                        <a:rPr lang="de-DE" sz="2000" b="0" i="1" smtClean="0">
                          <a:latin typeface="Cambria Math"/>
                        </a:rPr>
                        <m:t>~ </m:t>
                      </m:r>
                      <m:r>
                        <a:rPr lang="de-DE" sz="2000" b="0" i="1" smtClean="0">
                          <a:latin typeface="Cambria Math"/>
                        </a:rPr>
                        <m:t>𝐶</m:t>
                      </m:r>
                      <m:d>
                        <m:dPr>
                          <m:ctrlPr>
                            <a:rPr lang="de-DE" sz="2000" b="0" i="1" smtClean="0">
                              <a:latin typeface="Cambria Math" panose="02040503050406030204" pitchFamily="18" charset="0"/>
                            </a:rPr>
                          </m:ctrlPr>
                        </m:dPr>
                        <m:e>
                          <m:r>
                            <a:rPr lang="de-DE" sz="2000" i="1">
                              <a:latin typeface="Cambria Math"/>
                              <a:ea typeface="Cambria Math"/>
                            </a:rPr>
                            <m:t>𝛼</m:t>
                          </m:r>
                          <m:r>
                            <a:rPr lang="de-DE" sz="2000" b="0" i="1" smtClean="0">
                              <a:latin typeface="Cambria Math"/>
                            </a:rPr>
                            <m:t>,</m:t>
                          </m:r>
                          <m:r>
                            <a:rPr lang="de-DE" sz="2000" b="0" i="1" smtClean="0">
                              <a:latin typeface="Cambria Math"/>
                              <a:ea typeface="Cambria Math"/>
                            </a:rPr>
                            <m:t>𝛽</m:t>
                          </m:r>
                        </m:e>
                      </m:d>
                    </m:oMath>
                  </m:oMathPara>
                </a14:m>
                <a:endParaRPr lang="de-DE" sz="2000" dirty="0"/>
              </a:p>
            </p:txBody>
          </p:sp>
        </mc:Choice>
        <mc:Fallback xmlns="">
          <p:sp>
            <p:nvSpPr>
              <p:cNvPr id="26" name="Textfeld 25"/>
              <p:cNvSpPr txBox="1">
                <a:spLocks noRot="1" noChangeAspect="1" noMove="1" noResize="1" noEditPoints="1" noAdjustHandles="1" noChangeArrowheads="1" noChangeShapeType="1" noTextEdit="1"/>
              </p:cNvSpPr>
              <p:nvPr/>
            </p:nvSpPr>
            <p:spPr>
              <a:xfrm>
                <a:off x="1683909" y="4981238"/>
                <a:ext cx="1580561" cy="400110"/>
              </a:xfrm>
              <a:prstGeom prst="rect">
                <a:avLst/>
              </a:prstGeom>
              <a:blipFill rotWithShape="1">
                <a:blip r:embed="rId9"/>
                <a:stretch>
                  <a:fillRect b="-16667"/>
                </a:stretch>
              </a:blipFill>
            </p:spPr>
            <p:txBody>
              <a:bodyPr/>
              <a:lstStyle/>
              <a:p>
                <a:r>
                  <a:rPr lang="de-DE">
                    <a:noFill/>
                  </a:rPr>
                  <a:t> </a:t>
                </a:r>
              </a:p>
            </p:txBody>
          </p:sp>
        </mc:Fallback>
      </mc:AlternateContent>
      <p:sp>
        <p:nvSpPr>
          <p:cNvPr id="27" name="Textfeld 26"/>
          <p:cNvSpPr txBox="1"/>
          <p:nvPr/>
        </p:nvSpPr>
        <p:spPr>
          <a:xfrm>
            <a:off x="658537" y="5390915"/>
            <a:ext cx="6793784" cy="707886"/>
          </a:xfrm>
          <a:prstGeom prst="rect">
            <a:avLst/>
          </a:prstGeom>
          <a:noFill/>
        </p:spPr>
        <p:txBody>
          <a:bodyPr wrap="square" rtlCol="0">
            <a:spAutoFit/>
          </a:bodyPr>
          <a:lstStyle/>
          <a:p>
            <a:r>
              <a:rPr lang="de-DE" sz="2000" dirty="0">
                <a:latin typeface="+mn-lt"/>
              </a:rPr>
              <a:t>Das stochastische Mittel ist identisch verteilt wie die Ausgangs-</a:t>
            </a:r>
          </a:p>
          <a:p>
            <a:r>
              <a:rPr lang="de-DE" sz="2000" dirty="0">
                <a:latin typeface="+mn-lt"/>
              </a:rPr>
              <a:t>variablen selbst, d. h. keine stochastische Konvergenz gegen 0!</a:t>
            </a:r>
          </a:p>
        </p:txBody>
      </p:sp>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570</a:t>
            </a:r>
            <a:endParaRPr lang="de-DE" sz="8000" b="1" dirty="0">
              <a:solidFill>
                <a:schemeClr val="tx1"/>
              </a:solidFill>
              <a:latin typeface="+mj-lt"/>
            </a:endParaRPr>
          </a:p>
        </p:txBody>
      </p:sp>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10"/>
          <a:stretch>
            <a:fillRect/>
          </a:stretch>
        </p:blipFill>
        <p:spPr>
          <a:xfrm>
            <a:off x="1753860" y="3695721"/>
            <a:ext cx="4591050" cy="390525"/>
          </a:xfrm>
          <a:prstGeom prst="rect">
            <a:avLst/>
          </a:prstGeom>
        </p:spPr>
      </p:pic>
    </p:spTree>
    <p:extLst>
      <p:ext uri="{BB962C8B-B14F-4D97-AF65-F5344CB8AC3E}">
        <p14:creationId xmlns:p14="http://schemas.microsoft.com/office/powerpoint/2010/main" val="3309944162"/>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8.1 Weitere eindimensionale 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9" name="Textfeld 18"/>
              <p:cNvSpPr txBox="1"/>
              <p:nvPr/>
            </p:nvSpPr>
            <p:spPr>
              <a:xfrm>
                <a:off x="3419872" y="4213179"/>
                <a:ext cx="184665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𝑛</m:t>
                          </m:r>
                        </m:sub>
                      </m:sSub>
                      <m:r>
                        <a:rPr lang="de-DE" sz="2000" b="0" i="1" smtClean="0">
                          <a:latin typeface="Cambria Math"/>
                        </a:rPr>
                        <m:t>~ </m:t>
                      </m:r>
                      <m:r>
                        <a:rPr lang="de-DE" sz="2000" b="0" i="1" smtClean="0">
                          <a:latin typeface="Cambria Math"/>
                        </a:rPr>
                        <m:t>𝐶</m:t>
                      </m:r>
                      <m:d>
                        <m:dPr>
                          <m:ctrlPr>
                            <a:rPr lang="de-DE" sz="2000" b="0" i="1" smtClean="0">
                              <a:latin typeface="Cambria Math" panose="02040503050406030204" pitchFamily="18" charset="0"/>
                            </a:rPr>
                          </m:ctrlPr>
                        </m:dPr>
                        <m:e>
                          <m:r>
                            <a:rPr lang="de-DE" sz="2000" b="0" i="1" smtClean="0">
                              <a:latin typeface="Cambria Math"/>
                            </a:rPr>
                            <m:t>𝑛</m:t>
                          </m:r>
                          <m:r>
                            <a:rPr lang="de-DE" sz="2000" i="1">
                              <a:latin typeface="Cambria Math"/>
                              <a:ea typeface="Cambria Math"/>
                            </a:rPr>
                            <m:t>𝛼</m:t>
                          </m:r>
                          <m:r>
                            <a:rPr lang="de-DE" sz="2000" b="0" i="1" smtClean="0">
                              <a:latin typeface="Cambria Math"/>
                            </a:rPr>
                            <m:t>,</m:t>
                          </m:r>
                          <m:r>
                            <a:rPr lang="de-DE" sz="2000" b="0" i="1" smtClean="0">
                              <a:latin typeface="Cambria Math"/>
                            </a:rPr>
                            <m:t>𝑛</m:t>
                          </m:r>
                          <m:r>
                            <a:rPr lang="de-DE" sz="2000" b="0" i="1" smtClean="0">
                              <a:latin typeface="Cambria Math"/>
                              <a:ea typeface="Cambria Math"/>
                            </a:rPr>
                            <m:t>𝛽</m:t>
                          </m:r>
                        </m:e>
                      </m:d>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3419872" y="4213179"/>
                <a:ext cx="1846659" cy="400110"/>
              </a:xfrm>
              <a:prstGeom prst="rect">
                <a:avLst/>
              </a:prstGeom>
              <a:blipFill rotWithShape="1">
                <a:blip r:embed="rId4"/>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3427721" y="4733068"/>
                <a:ext cx="1580561"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𝑋</m:t>
                              </m:r>
                            </m:e>
                          </m:acc>
                        </m:e>
                        <m:sub>
                          <m:r>
                            <a:rPr lang="de-DE" sz="2000" b="0" i="1" smtClean="0">
                              <a:latin typeface="Cambria Math"/>
                            </a:rPr>
                            <m:t>𝑛</m:t>
                          </m:r>
                        </m:sub>
                      </m:sSub>
                      <m:r>
                        <a:rPr lang="de-DE" sz="2000" b="0" i="1" smtClean="0">
                          <a:latin typeface="Cambria Math"/>
                        </a:rPr>
                        <m:t>~ </m:t>
                      </m:r>
                      <m:r>
                        <a:rPr lang="de-DE" sz="2000" b="0" i="1" smtClean="0">
                          <a:latin typeface="Cambria Math"/>
                        </a:rPr>
                        <m:t>𝐶</m:t>
                      </m:r>
                      <m:d>
                        <m:dPr>
                          <m:ctrlPr>
                            <a:rPr lang="de-DE" sz="2000" b="0" i="1" smtClean="0">
                              <a:latin typeface="Cambria Math" panose="02040503050406030204" pitchFamily="18" charset="0"/>
                            </a:rPr>
                          </m:ctrlPr>
                        </m:dPr>
                        <m:e>
                          <m:r>
                            <a:rPr lang="de-DE" sz="2000" i="1">
                              <a:latin typeface="Cambria Math"/>
                              <a:ea typeface="Cambria Math"/>
                            </a:rPr>
                            <m:t>𝛼</m:t>
                          </m:r>
                          <m:r>
                            <a:rPr lang="de-DE" sz="2000" b="0" i="1" smtClean="0">
                              <a:latin typeface="Cambria Math"/>
                            </a:rPr>
                            <m:t>,</m:t>
                          </m:r>
                          <m:r>
                            <a:rPr lang="de-DE" sz="2000" b="0" i="1" smtClean="0">
                              <a:latin typeface="Cambria Math"/>
                              <a:ea typeface="Cambria Math"/>
                            </a:rPr>
                            <m:t>𝛽</m:t>
                          </m:r>
                        </m:e>
                      </m:d>
                    </m:oMath>
                  </m:oMathPara>
                </a14:m>
                <a:endParaRPr lang="de-DE" sz="2000" dirty="0"/>
              </a:p>
            </p:txBody>
          </p:sp>
        </mc:Choice>
        <mc:Fallback xmlns="">
          <p:sp>
            <p:nvSpPr>
              <p:cNvPr id="20" name="Textfeld 19"/>
              <p:cNvSpPr txBox="1">
                <a:spLocks noRot="1" noChangeAspect="1" noMove="1" noResize="1" noEditPoints="1" noAdjustHandles="1" noChangeArrowheads="1" noChangeShapeType="1" noTextEdit="1"/>
              </p:cNvSpPr>
              <p:nvPr/>
            </p:nvSpPr>
            <p:spPr>
              <a:xfrm>
                <a:off x="3427721" y="4733068"/>
                <a:ext cx="1580561" cy="400110"/>
              </a:xfrm>
              <a:prstGeom prst="rect">
                <a:avLst/>
              </a:prstGeom>
              <a:blipFill rotWithShape="1">
                <a:blip r:embed="rId5"/>
                <a:stretch>
                  <a:fillRect b="-16667"/>
                </a:stretch>
              </a:blipFill>
            </p:spPr>
            <p:txBody>
              <a:bodyPr/>
              <a:lstStyle/>
              <a:p>
                <a:r>
                  <a:rPr lang="de-DE">
                    <a:noFill/>
                  </a:rPr>
                  <a:t> </a:t>
                </a:r>
              </a:p>
            </p:txBody>
          </p:sp>
        </mc:Fallback>
      </mc:AlternateContent>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571</a:t>
            </a:r>
            <a:endParaRPr lang="de-DE" sz="8000" b="1" dirty="0">
              <a:solidFill>
                <a:schemeClr val="tx1"/>
              </a:solidFill>
              <a:latin typeface="+mj-lt"/>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6"/>
          <a:stretch>
            <a:fillRect/>
          </a:stretch>
        </p:blipFill>
        <p:spPr>
          <a:xfrm>
            <a:off x="457200" y="1184582"/>
            <a:ext cx="7448550" cy="2800350"/>
          </a:xfrm>
          <a:prstGeom prst="rect">
            <a:avLst/>
          </a:prstGeom>
        </p:spPr>
      </p:pic>
    </p:spTree>
    <p:extLst>
      <p:ext uri="{BB962C8B-B14F-4D97-AF65-F5344CB8AC3E}">
        <p14:creationId xmlns:p14="http://schemas.microsoft.com/office/powerpoint/2010/main" val="2309187852"/>
      </p:ext>
    </p:extLst>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8.1 Weitere eindimensionale 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2" y="981075"/>
            <a:ext cx="4967784"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8.1.2 Sonstige eindimensionale Verteilungen</a:t>
            </a:r>
          </a:p>
        </p:txBody>
      </p:sp>
      <p:sp>
        <p:nvSpPr>
          <p:cNvPr id="7"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Weder diskret noch stetig </a:t>
            </a:r>
            <a:r>
              <a:rPr lang="de-DE" sz="2000" dirty="0">
                <a:solidFill>
                  <a:srgbClr val="0070C0"/>
                </a:solidFill>
                <a:latin typeface="+mn-lt"/>
              </a:rPr>
              <a:t>●</a:t>
            </a:r>
            <a:endParaRPr lang="de-DE" sz="2000" b="1" dirty="0">
              <a:solidFill>
                <a:srgbClr val="0070C0"/>
              </a:solidFill>
              <a:latin typeface="+mn-lt"/>
            </a:endParaRPr>
          </a:p>
        </p:txBody>
      </p:sp>
      <p:sp>
        <p:nvSpPr>
          <p:cNvPr id="8" name="Textfeld 9"/>
          <p:cNvSpPr txBox="1">
            <a:spLocks noChangeArrowheads="1"/>
          </p:cNvSpPr>
          <p:nvPr/>
        </p:nvSpPr>
        <p:spPr bwMode="auto">
          <a:xfrm>
            <a:off x="468312" y="217624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Mixturverteilungen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572</a:t>
            </a:r>
            <a:endParaRPr lang="de-DE" sz="8000" b="1" dirty="0">
              <a:solidFill>
                <a:schemeClr val="tx1"/>
              </a:solidFill>
              <a:latin typeface="+mj-lt"/>
            </a:endParaRPr>
          </a:p>
        </p:txBody>
      </p:sp>
      <p:sp>
        <p:nvSpPr>
          <p:cNvPr id="27" name="Rechteck 2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2" y="2935934"/>
            <a:ext cx="7372350" cy="2876550"/>
          </a:xfrm>
          <a:prstGeom prst="rect">
            <a:avLst/>
          </a:prstGeom>
        </p:spPr>
      </p:pic>
    </p:spTree>
    <p:extLst>
      <p:ext uri="{BB962C8B-B14F-4D97-AF65-F5344CB8AC3E}">
        <p14:creationId xmlns:p14="http://schemas.microsoft.com/office/powerpoint/2010/main" val="326401898"/>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8.1 Weitere eindimensionale Verteilungen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2" y="1052736"/>
            <a:ext cx="619191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Gestutzte und zensierte Verteilungen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8312" y="4725144"/>
            <a:ext cx="7560072" cy="707886"/>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Stutzung:</a:t>
            </a:r>
            <a:r>
              <a:rPr lang="de-DE" sz="2000" dirty="0">
                <a:latin typeface="+mn-lt"/>
              </a:rPr>
              <a:t> Verbleibende Wahrscheinlichkeitsmasse wird proportional</a:t>
            </a:r>
          </a:p>
          <a:p>
            <a:r>
              <a:rPr lang="de-DE" sz="2000" dirty="0">
                <a:latin typeface="+mn-lt"/>
              </a:rPr>
              <a:t>   auf die Ziel-Trägermenge aufgeteilt</a:t>
            </a:r>
            <a:endParaRPr lang="de-DE" sz="2000" dirty="0">
              <a:latin typeface="+mn-lt"/>
              <a:ea typeface="Cambria Math"/>
            </a:endParaRPr>
          </a:p>
        </p:txBody>
      </p:sp>
      <p:sp>
        <p:nvSpPr>
          <p:cNvPr id="11" name="Textfeld 10"/>
          <p:cNvSpPr txBox="1"/>
          <p:nvPr/>
        </p:nvSpPr>
        <p:spPr>
          <a:xfrm>
            <a:off x="500800" y="5433030"/>
            <a:ext cx="8319672" cy="707886"/>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Zensierung:</a:t>
            </a:r>
            <a:r>
              <a:rPr lang="de-DE" sz="2000" dirty="0">
                <a:latin typeface="+mn-lt"/>
              </a:rPr>
              <a:t> Verbleibende Wahrscheinlichkeitsmasse wird vollständig</a:t>
            </a:r>
          </a:p>
          <a:p>
            <a:r>
              <a:rPr lang="de-DE" sz="2000" dirty="0">
                <a:latin typeface="+mn-lt"/>
              </a:rPr>
              <a:t>   letztem Trägerpunkt der Ziel-Trägermenge zugeschlagen</a:t>
            </a: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573</a:t>
            </a:r>
            <a:endParaRPr lang="de-DE" sz="8000" b="1" dirty="0">
              <a:solidFill>
                <a:schemeClr val="tx1"/>
              </a:solidFill>
              <a:latin typeface="+mj-lt"/>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2" y="1544499"/>
            <a:ext cx="7439025" cy="2971800"/>
          </a:xfrm>
          <a:prstGeom prst="rect">
            <a:avLst/>
          </a:prstGeom>
        </p:spPr>
      </p:pic>
    </p:spTree>
    <p:extLst>
      <p:ext uri="{BB962C8B-B14F-4D97-AF65-F5344CB8AC3E}">
        <p14:creationId xmlns:p14="http://schemas.microsoft.com/office/powerpoint/2010/main" val="694000561"/>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8.2 Ergänzungen zu asymptotischen Aussagen </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5" name="Textfeld 24"/>
          <p:cNvSpPr txBox="1">
            <a:spLocks noChangeArrowheads="1"/>
          </p:cNvSpPr>
          <p:nvPr/>
        </p:nvSpPr>
        <p:spPr bwMode="auto">
          <a:xfrm>
            <a:off x="468312" y="981075"/>
            <a:ext cx="518380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8.2.1 Alternative GGZ- und ZGWS-Varianten</a:t>
            </a:r>
          </a:p>
        </p:txBody>
      </p:sp>
      <p:sp>
        <p:nvSpPr>
          <p:cNvPr id="30" name="Textfeld 9"/>
          <p:cNvSpPr txBox="1">
            <a:spLocks noChangeArrowheads="1"/>
          </p:cNvSpPr>
          <p:nvPr/>
        </p:nvSpPr>
        <p:spPr bwMode="auto">
          <a:xfrm>
            <a:off x="499229" y="1523556"/>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Vereinfachende Annahmen </a:t>
            </a:r>
            <a:r>
              <a:rPr lang="de-DE" sz="2000" dirty="0">
                <a:solidFill>
                  <a:srgbClr val="0070C0"/>
                </a:solidFill>
                <a:latin typeface="+mn-lt"/>
              </a:rPr>
              <a:t>●</a:t>
            </a:r>
            <a:endParaRPr lang="de-DE" sz="2000" b="1" dirty="0">
              <a:solidFill>
                <a:srgbClr val="0070C0"/>
              </a:solidFill>
              <a:latin typeface="+mn-lt"/>
            </a:endParaRPr>
          </a:p>
        </p:txBody>
      </p:sp>
      <p:cxnSp>
        <p:nvCxnSpPr>
          <p:cNvPr id="19"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feld 15"/>
          <p:cNvSpPr txBox="1"/>
          <p:nvPr/>
        </p:nvSpPr>
        <p:spPr>
          <a:xfrm>
            <a:off x="468312" y="5178789"/>
            <a:ext cx="7992120" cy="707886"/>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Annahme (M</a:t>
            </a:r>
            <a:r>
              <a:rPr lang="de-DE" sz="2000" dirty="0">
                <a:latin typeface="+mn-lt"/>
              </a:rPr>
              <a:t>) bei allen „bekannten Verteilungen“ sowie Verteilungen mit</a:t>
            </a:r>
          </a:p>
          <a:p>
            <a:r>
              <a:rPr lang="de-DE" sz="2000" dirty="0">
                <a:latin typeface="+mn-lt"/>
                <a:ea typeface="Cambria Math"/>
              </a:rPr>
              <a:t>   beschränkten Trägermengen erfüllt außer </a:t>
            </a:r>
            <a:r>
              <a:rPr lang="de-DE" sz="2000" i="1" dirty="0">
                <a:latin typeface="+mn-lt"/>
                <a:ea typeface="Cambria Math"/>
              </a:rPr>
              <a:t>t</a:t>
            </a:r>
            <a:r>
              <a:rPr lang="de-DE" sz="2000" dirty="0">
                <a:latin typeface="+mn-lt"/>
                <a:ea typeface="Cambria Math"/>
              </a:rPr>
              <a:t>-, </a:t>
            </a:r>
            <a:r>
              <a:rPr lang="de-DE" sz="2000" i="1" dirty="0">
                <a:latin typeface="+mn-lt"/>
                <a:ea typeface="Cambria Math"/>
              </a:rPr>
              <a:t>F</a:t>
            </a:r>
            <a:r>
              <a:rPr lang="de-DE" sz="2000" dirty="0">
                <a:latin typeface="+mn-lt"/>
                <a:ea typeface="Cambria Math"/>
              </a:rPr>
              <a:t>- und </a:t>
            </a:r>
            <a:r>
              <a:rPr lang="de-DE" sz="2000" i="1" dirty="0" err="1">
                <a:latin typeface="+mn-lt"/>
                <a:ea typeface="Cambria Math"/>
              </a:rPr>
              <a:t>Cauchy</a:t>
            </a:r>
            <a:r>
              <a:rPr lang="de-DE" sz="2000" dirty="0">
                <a:latin typeface="+mn-lt"/>
                <a:ea typeface="Cambria Math"/>
              </a:rPr>
              <a:t>-Verteilung</a:t>
            </a:r>
          </a:p>
        </p:txBody>
      </p:sp>
      <p:sp>
        <p:nvSpPr>
          <p:cNvPr id="17" name="Textfeld 16"/>
          <p:cNvSpPr txBox="1"/>
          <p:nvPr/>
        </p:nvSpPr>
        <p:spPr>
          <a:xfrm>
            <a:off x="471836" y="5886675"/>
            <a:ext cx="7992120" cy="707886"/>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Annahme (B) </a:t>
            </a:r>
            <a:r>
              <a:rPr lang="de-DE" sz="2000" dirty="0">
                <a:latin typeface="+mn-lt"/>
              </a:rPr>
              <a:t>schließt Verteilungen mit unbeschränkter Trägermenge</a:t>
            </a:r>
          </a:p>
          <a:p>
            <a:r>
              <a:rPr lang="de-DE" sz="2000" dirty="0">
                <a:latin typeface="+mn-lt"/>
                <a:ea typeface="Cambria Math"/>
              </a:rPr>
              <a:t>   (z. B. Normalverteilung) aus; impliziert (M)</a:t>
            </a:r>
          </a:p>
        </p:txBody>
      </p: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574</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3"/>
          <a:stretch>
            <a:fillRect/>
          </a:stretch>
        </p:blipFill>
        <p:spPr>
          <a:xfrm>
            <a:off x="680760" y="1940289"/>
            <a:ext cx="7600950" cy="3238500"/>
          </a:xfrm>
          <a:prstGeom prst="rect">
            <a:avLst/>
          </a:prstGeom>
        </p:spPr>
      </p:pic>
    </p:spTree>
    <p:extLst>
      <p:ext uri="{BB962C8B-B14F-4D97-AF65-F5344CB8AC3E}">
        <p14:creationId xmlns:p14="http://schemas.microsoft.com/office/powerpoint/2010/main" val="184340674"/>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8.2 Ergänzungen zu asymptotischen Aussagen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Konvergenzformen und alternative GGZ-Varianten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p:nvPr/>
        </p:nvSpPr>
        <p:spPr>
          <a:xfrm>
            <a:off x="468313" y="4285829"/>
            <a:ext cx="8005870" cy="400110"/>
          </a:xfrm>
          <a:prstGeom prst="rect">
            <a:avLst/>
          </a:prstGeom>
          <a:noFill/>
        </p:spPr>
        <p:txBody>
          <a:bodyPr wrap="square" rtlCol="0">
            <a:spAutoFit/>
          </a:bodyPr>
          <a:lstStyle/>
          <a:p>
            <a:r>
              <a:rPr lang="de-DE" sz="2000" dirty="0">
                <a:latin typeface="+mn-lt"/>
                <a:ea typeface="Cambria Math"/>
              </a:rPr>
              <a:t>&gt;</a:t>
            </a:r>
            <a:r>
              <a:rPr lang="de-DE" sz="2000" b="1" dirty="0">
                <a:solidFill>
                  <a:srgbClr val="0070C0"/>
                </a:solidFill>
                <a:latin typeface="+mn-lt"/>
                <a:ea typeface="Cambria Math"/>
              </a:rPr>
              <a:t> u. h. v</a:t>
            </a:r>
            <a:r>
              <a:rPr lang="de-DE" sz="2000" dirty="0">
                <a:latin typeface="+mn-lt"/>
                <a:ea typeface="Cambria Math"/>
              </a:rPr>
              <a:t>. steht für </a:t>
            </a:r>
            <a:r>
              <a:rPr lang="de-DE" sz="2000" b="1" dirty="0">
                <a:solidFill>
                  <a:srgbClr val="0070C0"/>
                </a:solidFill>
                <a:latin typeface="+mn-lt"/>
                <a:ea typeface="Cambria Math"/>
              </a:rPr>
              <a:t>unabhängig heterogen verteilt</a:t>
            </a:r>
          </a:p>
        </p:txBody>
      </p:sp>
      <p:sp>
        <p:nvSpPr>
          <p:cNvPr id="16" name="Textfeld 15"/>
          <p:cNvSpPr txBox="1"/>
          <p:nvPr/>
        </p:nvSpPr>
        <p:spPr>
          <a:xfrm>
            <a:off x="468313" y="4685939"/>
            <a:ext cx="8273855" cy="1015663"/>
          </a:xfrm>
          <a:prstGeom prst="rect">
            <a:avLst/>
          </a:prstGeom>
          <a:noFill/>
        </p:spPr>
        <p:txBody>
          <a:bodyPr wrap="square" rtlCol="0">
            <a:spAutoFit/>
          </a:bodyPr>
          <a:lstStyle/>
          <a:p>
            <a:r>
              <a:rPr lang="de-DE" sz="2000" dirty="0">
                <a:latin typeface="+mn-lt"/>
                <a:ea typeface="Cambria Math"/>
              </a:rPr>
              <a:t>&gt;</a:t>
            </a:r>
            <a:r>
              <a:rPr lang="de-DE" sz="2000" b="1" dirty="0">
                <a:solidFill>
                  <a:srgbClr val="0070C0"/>
                </a:solidFill>
                <a:latin typeface="+mn-lt"/>
                <a:ea typeface="Cambria Math"/>
              </a:rPr>
              <a:t> </a:t>
            </a:r>
            <a:r>
              <a:rPr lang="de-DE" sz="2000" dirty="0">
                <a:latin typeface="+mn-lt"/>
                <a:ea typeface="Cambria Math"/>
              </a:rPr>
              <a:t>GGZ-Variante erlaubt unterschiedliche Verteilungen der einzelnen Zufalls-</a:t>
            </a:r>
          </a:p>
          <a:p>
            <a:r>
              <a:rPr lang="de-DE" sz="2000" dirty="0">
                <a:latin typeface="+mn-lt"/>
                <a:ea typeface="Cambria Math"/>
              </a:rPr>
              <a:t>   variablen. Durchschnittlicher Erwartungswert und durchschnittliche </a:t>
            </a:r>
            <a:r>
              <a:rPr lang="de-DE" sz="2000" dirty="0" err="1">
                <a:latin typeface="+mn-lt"/>
                <a:ea typeface="Cambria Math"/>
              </a:rPr>
              <a:t>theore</a:t>
            </a:r>
            <a:r>
              <a:rPr lang="de-DE" sz="2000" dirty="0">
                <a:latin typeface="+mn-lt"/>
                <a:ea typeface="Cambria Math"/>
              </a:rPr>
              <a:t>-</a:t>
            </a:r>
          </a:p>
          <a:p>
            <a:r>
              <a:rPr lang="de-DE" sz="2000" dirty="0">
                <a:latin typeface="+mn-lt"/>
                <a:ea typeface="Cambria Math"/>
              </a:rPr>
              <a:t>   tische Varianz müssen jedoch gegen feste Werte konvergieren.</a:t>
            </a: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575</a:t>
            </a:r>
            <a:endParaRPr lang="de-DE" sz="8000" b="1" dirty="0">
              <a:solidFill>
                <a:schemeClr val="tx1"/>
              </a:solidFill>
              <a:latin typeface="+mj-lt"/>
            </a:endParaRP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776287" y="1596238"/>
            <a:ext cx="7591425" cy="2514600"/>
          </a:xfrm>
          <a:prstGeom prst="rect">
            <a:avLst/>
          </a:prstGeom>
        </p:spPr>
      </p:pic>
    </p:spTree>
    <p:extLst>
      <p:ext uri="{BB962C8B-B14F-4D97-AF65-F5344CB8AC3E}">
        <p14:creationId xmlns:p14="http://schemas.microsoft.com/office/powerpoint/2010/main" val="2156369834"/>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8.2 Ergänzungen zu asymptotischen Aussagen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1" y="3057395"/>
            <a:ext cx="295155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8.2.2</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8312" y="1124744"/>
            <a:ext cx="753463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8.2.1</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720618" y="1524854"/>
                <a:ext cx="8005870" cy="40011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𝑋</m:t>
                        </m:r>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𝑁</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0,1</m:t>
                        </m:r>
                      </m:e>
                    </m:d>
                    <m:r>
                      <a:rPr lang="de-DE" sz="2000" b="0" i="1" smtClean="0">
                        <a:solidFill>
                          <a:schemeClr val="tx1"/>
                        </a:solidFill>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1</m:t>
                        </m:r>
                      </m:sub>
                    </m:sSub>
                    <m:r>
                      <a:rPr lang="de-DE" sz="2000" i="1">
                        <a:latin typeface="Cambria Math"/>
                        <a:ea typeface="Cambria Math"/>
                      </a:rPr>
                      <m:t>~</m:t>
                    </m:r>
                    <m:r>
                      <a:rPr lang="de-DE" sz="2000" i="1">
                        <a:latin typeface="Cambria Math"/>
                        <a:ea typeface="Cambria Math"/>
                      </a:rPr>
                      <m:t>𝑁</m:t>
                    </m:r>
                    <m:d>
                      <m:dPr>
                        <m:ctrlPr>
                          <a:rPr lang="de-DE" sz="2000" i="1">
                            <a:latin typeface="Cambria Math" panose="02040503050406030204" pitchFamily="18" charset="0"/>
                            <a:ea typeface="Cambria Math"/>
                          </a:rPr>
                        </m:ctrlPr>
                      </m:dPr>
                      <m:e>
                        <m:r>
                          <a:rPr lang="de-DE" sz="2000" b="0" i="1" smtClean="0">
                            <a:latin typeface="Cambria Math"/>
                            <a:ea typeface="Cambria Math"/>
                          </a:rPr>
                          <m:t>1</m:t>
                        </m:r>
                        <m:r>
                          <a:rPr lang="de-DE" sz="2000" i="1">
                            <a:latin typeface="Cambria Math"/>
                            <a:ea typeface="Cambria Math"/>
                          </a:rPr>
                          <m:t>,</m:t>
                        </m:r>
                        <m:r>
                          <a:rPr lang="de-DE" sz="2000" b="0" i="1" smtClean="0">
                            <a:latin typeface="Cambria Math"/>
                            <a:ea typeface="Cambria Math"/>
                          </a:rPr>
                          <m:t>2</m:t>
                        </m:r>
                      </m:e>
                    </m:d>
                    <m:r>
                      <a:rPr lang="de-DE" sz="2000" i="1">
                        <a:latin typeface="Cambria Math"/>
                        <a:ea typeface="Cambria Math"/>
                      </a:rPr>
                      <m:t>,</m:t>
                    </m:r>
                  </m:oMath>
                </a14:m>
                <a:r>
                  <a:rPr lang="de-DE" sz="2000" dirty="0">
                    <a:ea typeface="Cambria Math"/>
                  </a:rPr>
                  <a:t> </a:t>
                </a:r>
                <a14:m>
                  <m:oMath xmlns:m="http://schemas.openxmlformats.org/officeDocument/2006/math">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1</m:t>
                        </m:r>
                      </m:sub>
                    </m:sSub>
                    <m:r>
                      <a:rPr lang="de-DE" sz="2000" i="1">
                        <a:latin typeface="Cambria Math"/>
                        <a:ea typeface="Cambria Math"/>
                      </a:rPr>
                      <m:t>~</m:t>
                    </m:r>
                    <m:r>
                      <a:rPr lang="de-DE" sz="2000" i="1">
                        <a:latin typeface="Cambria Math"/>
                        <a:ea typeface="Cambria Math"/>
                      </a:rPr>
                      <m:t>𝑁</m:t>
                    </m:r>
                    <m:d>
                      <m:dPr>
                        <m:ctrlPr>
                          <a:rPr lang="de-DE" sz="2000" i="1">
                            <a:latin typeface="Cambria Math" panose="02040503050406030204" pitchFamily="18" charset="0"/>
                            <a:ea typeface="Cambria Math"/>
                          </a:rPr>
                        </m:ctrlPr>
                      </m:dPr>
                      <m:e>
                        <m:r>
                          <a:rPr lang="de-DE" sz="2000" i="1">
                            <a:latin typeface="Cambria Math"/>
                            <a:ea typeface="Cambria Math"/>
                          </a:rPr>
                          <m:t>0,1</m:t>
                        </m:r>
                      </m:e>
                    </m:d>
                    <m:r>
                      <a:rPr lang="de-DE" sz="2000" i="1">
                        <a:latin typeface="Cambria Math"/>
                        <a:ea typeface="Cambria Math"/>
                      </a:rPr>
                      <m:t>,</m:t>
                    </m:r>
                  </m:oMath>
                </a14:m>
                <a:r>
                  <a:rPr lang="de-DE" sz="2000" dirty="0">
                    <a:ea typeface="Cambria Math"/>
                  </a:rPr>
                  <a:t> </a:t>
                </a:r>
                <a14:m>
                  <m:oMath xmlns:m="http://schemas.openxmlformats.org/officeDocument/2006/math">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1</m:t>
                        </m:r>
                      </m:sub>
                    </m:sSub>
                    <m:r>
                      <a:rPr lang="de-DE" sz="2000" i="1">
                        <a:latin typeface="Cambria Math"/>
                        <a:ea typeface="Cambria Math"/>
                      </a:rPr>
                      <m:t>~</m:t>
                    </m:r>
                    <m:r>
                      <a:rPr lang="de-DE" sz="2000" i="1">
                        <a:latin typeface="Cambria Math"/>
                        <a:ea typeface="Cambria Math"/>
                      </a:rPr>
                      <m:t>𝑁</m:t>
                    </m:r>
                    <m:d>
                      <m:dPr>
                        <m:ctrlPr>
                          <a:rPr lang="de-DE" sz="2000" i="1">
                            <a:latin typeface="Cambria Math" panose="02040503050406030204" pitchFamily="18" charset="0"/>
                            <a:ea typeface="Cambria Math"/>
                          </a:rPr>
                        </m:ctrlPr>
                      </m:dPr>
                      <m:e>
                        <m:r>
                          <a:rPr lang="de-DE" sz="2000" b="0" i="1" smtClean="0">
                            <a:latin typeface="Cambria Math"/>
                            <a:ea typeface="Cambria Math"/>
                          </a:rPr>
                          <m:t>1</m:t>
                        </m:r>
                        <m:r>
                          <a:rPr lang="de-DE" sz="2000" i="1">
                            <a:latin typeface="Cambria Math"/>
                            <a:ea typeface="Cambria Math"/>
                          </a:rPr>
                          <m:t>,</m:t>
                        </m:r>
                        <m:r>
                          <a:rPr lang="de-DE" sz="2000" b="0" i="1" smtClean="0">
                            <a:latin typeface="Cambria Math"/>
                            <a:ea typeface="Cambria Math"/>
                          </a:rPr>
                          <m:t>2</m:t>
                        </m:r>
                      </m:e>
                    </m:d>
                    <m:r>
                      <a:rPr lang="de-DE" sz="2000" i="1">
                        <a:latin typeface="Cambria Math"/>
                        <a:ea typeface="Cambria Math"/>
                      </a:rPr>
                      <m:t>,</m:t>
                    </m:r>
                  </m:oMath>
                </a14:m>
                <a:r>
                  <a:rPr lang="de-DE" sz="2000" dirty="0">
                    <a:ea typeface="Cambria Math"/>
                  </a:rPr>
                  <a:t> </a:t>
                </a:r>
                <a14:m>
                  <m:oMath xmlns:m="http://schemas.openxmlformats.org/officeDocument/2006/math">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1</m:t>
                        </m:r>
                      </m:sub>
                    </m:sSub>
                    <m:r>
                      <a:rPr lang="de-DE" sz="2000" i="1">
                        <a:latin typeface="Cambria Math"/>
                        <a:ea typeface="Cambria Math"/>
                      </a:rPr>
                      <m:t>~</m:t>
                    </m:r>
                    <m:r>
                      <a:rPr lang="de-DE" sz="2000" i="1">
                        <a:latin typeface="Cambria Math"/>
                        <a:ea typeface="Cambria Math"/>
                      </a:rPr>
                      <m:t>𝑁</m:t>
                    </m:r>
                    <m:d>
                      <m:dPr>
                        <m:ctrlPr>
                          <a:rPr lang="de-DE" sz="2000" i="1">
                            <a:latin typeface="Cambria Math" panose="02040503050406030204" pitchFamily="18" charset="0"/>
                            <a:ea typeface="Cambria Math"/>
                          </a:rPr>
                        </m:ctrlPr>
                      </m:dPr>
                      <m:e>
                        <m:r>
                          <a:rPr lang="de-DE" sz="2000" i="1">
                            <a:latin typeface="Cambria Math"/>
                            <a:ea typeface="Cambria Math"/>
                          </a:rPr>
                          <m:t>0,1</m:t>
                        </m:r>
                      </m:e>
                    </m:d>
                    <m:r>
                      <a:rPr lang="de-DE" sz="2000" i="1">
                        <a:latin typeface="Cambria Math"/>
                        <a:ea typeface="Cambria Math"/>
                      </a:rPr>
                      <m:t>,</m:t>
                    </m:r>
                    <m:r>
                      <a:rPr lang="de-DE" sz="2000" i="1" smtClean="0">
                        <a:latin typeface="Cambria Math"/>
                        <a:ea typeface="Cambria Math"/>
                      </a:rPr>
                      <m:t>…</m:t>
                    </m:r>
                  </m:oMath>
                </a14:m>
                <a:endParaRPr lang="de-DE" sz="2000" dirty="0">
                  <a:solidFill>
                    <a:srgbClr val="0070C0"/>
                  </a:solidFill>
                  <a:latin typeface="+mn-lt"/>
                  <a:ea typeface="Cambria Math"/>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720618" y="1524854"/>
                <a:ext cx="8005870"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719301" y="1924964"/>
                <a:ext cx="8005870" cy="494431"/>
              </a:xfrm>
              <a:prstGeom prst="rect">
                <a:avLst/>
              </a:prstGeom>
              <a:noFill/>
            </p:spPr>
            <p:txBody>
              <a:bodyPr wrap="square" rtlCol="0">
                <a:spAutoFit/>
              </a:bodyPr>
              <a:lstStyle/>
              <a:p>
                <a14:m>
                  <m:oMath xmlns:m="http://schemas.openxmlformats.org/officeDocument/2006/math">
                    <m:r>
                      <a:rPr lang="de-DE" sz="2000" i="1" smtClean="0">
                        <a:solidFill>
                          <a:schemeClr val="tx1"/>
                        </a:solidFill>
                        <a:latin typeface="Cambria Math"/>
                        <a:ea typeface="Cambria Math"/>
                      </a:rPr>
                      <m:t>⇒</m:t>
                    </m:r>
                  </m:oMath>
                </a14:m>
                <a:r>
                  <a:rPr lang="de-DE" sz="2000" dirty="0">
                    <a:solidFill>
                      <a:schemeClr val="tx1"/>
                    </a:solidFill>
                    <a:latin typeface="+mn-lt"/>
                    <a:ea typeface="Cambria Math"/>
                  </a:rPr>
                  <a:t>  </a:t>
                </a:r>
                <a14:m>
                  <m:oMath xmlns:m="http://schemas.openxmlformats.org/officeDocument/2006/math">
                    <m:sSub>
                      <m:sSubPr>
                        <m:ctrlPr>
                          <a:rPr lang="de-DE" sz="2000" i="1" dirty="0" smtClean="0">
                            <a:solidFill>
                              <a:schemeClr val="tx1"/>
                            </a:solidFill>
                            <a:latin typeface="Cambria Math" panose="02040503050406030204" pitchFamily="18" charset="0"/>
                            <a:ea typeface="Cambria Math"/>
                          </a:rPr>
                        </m:ctrlPr>
                      </m:sSubPr>
                      <m:e>
                        <m:acc>
                          <m:accPr>
                            <m:chr m:val="̅"/>
                            <m:ctrlPr>
                              <a:rPr lang="de-DE" sz="2000" i="1" dirty="0" smtClean="0">
                                <a:solidFill>
                                  <a:schemeClr val="tx1"/>
                                </a:solidFill>
                                <a:latin typeface="Cambria Math" panose="02040503050406030204" pitchFamily="18" charset="0"/>
                                <a:ea typeface="Cambria Math"/>
                              </a:rPr>
                            </m:ctrlPr>
                          </m:accPr>
                          <m:e>
                            <m:r>
                              <a:rPr lang="de-DE" sz="2000" i="1" dirty="0" smtClean="0">
                                <a:solidFill>
                                  <a:schemeClr val="tx1"/>
                                </a:solidFill>
                                <a:latin typeface="Cambria Math"/>
                                <a:ea typeface="Cambria Math"/>
                              </a:rPr>
                              <m:t>𝜇</m:t>
                            </m:r>
                          </m:e>
                        </m:acc>
                      </m:e>
                      <m:sub>
                        <m:r>
                          <a:rPr lang="de-DE" sz="2000" b="0" i="1" dirty="0" smtClean="0">
                            <a:solidFill>
                              <a:schemeClr val="tx1"/>
                            </a:solidFill>
                            <a:latin typeface="Cambria Math"/>
                            <a:ea typeface="Cambria Math"/>
                          </a:rPr>
                          <m:t>𝑛</m:t>
                        </m:r>
                      </m:sub>
                    </m:sSub>
                    <m:r>
                      <a:rPr lang="de-DE" sz="2000" b="0" i="1" dirty="0" smtClean="0">
                        <a:solidFill>
                          <a:schemeClr val="tx1"/>
                        </a:solidFill>
                        <a:latin typeface="Cambria Math"/>
                        <a:ea typeface="Cambria Math"/>
                      </a:rPr>
                      <m:t>  </m:t>
                    </m:r>
                    <m:groupChr>
                      <m:groupChrPr>
                        <m:chr m:val="→"/>
                        <m:vertJc m:val="bot"/>
                        <m:ctrlPr>
                          <a:rPr lang="de-DE" sz="2000" i="1" dirty="0" smtClean="0">
                            <a:solidFill>
                              <a:schemeClr val="tx1"/>
                            </a:solidFill>
                            <a:latin typeface="Cambria Math" panose="02040503050406030204" pitchFamily="18" charset="0"/>
                            <a:ea typeface="Cambria Math"/>
                          </a:rPr>
                        </m:ctrlPr>
                      </m:groupChrPr>
                      <m:e>
                        <m:r>
                          <m:rPr>
                            <m:brk m:alnAt="2"/>
                          </m:rPr>
                          <a:rPr lang="de-DE" sz="2000" b="0" i="1" dirty="0" smtClean="0">
                            <a:solidFill>
                              <a:schemeClr val="tx1"/>
                            </a:solidFill>
                            <a:latin typeface="Cambria Math"/>
                            <a:ea typeface="Cambria Math"/>
                          </a:rPr>
                          <m:t> </m:t>
                        </m:r>
                        <m:r>
                          <a:rPr lang="de-DE" sz="2000" b="0" i="1" dirty="0" smtClean="0">
                            <a:solidFill>
                              <a:schemeClr val="tx1"/>
                            </a:solidFill>
                            <a:latin typeface="Cambria Math"/>
                            <a:ea typeface="Cambria Math"/>
                          </a:rPr>
                          <m:t>  </m:t>
                        </m:r>
                        <m:r>
                          <a:rPr lang="de-DE" sz="2000" b="0" i="1" dirty="0" smtClean="0">
                            <a:solidFill>
                              <a:schemeClr val="tx1"/>
                            </a:solidFill>
                            <a:latin typeface="Cambria Math"/>
                            <a:ea typeface="Cambria Math"/>
                          </a:rPr>
                          <m:t>𝑛</m:t>
                        </m:r>
                        <m:r>
                          <a:rPr lang="de-DE" sz="2000" b="0" i="1" dirty="0" smtClean="0">
                            <a:solidFill>
                              <a:schemeClr val="tx1"/>
                            </a:solidFill>
                            <a:latin typeface="Cambria Math"/>
                            <a:ea typeface="Cambria Math"/>
                          </a:rPr>
                          <m:t>→∞   </m:t>
                        </m:r>
                      </m:e>
                    </m:groupChr>
                    <m:r>
                      <a:rPr lang="de-DE" sz="2000" b="0" i="1" dirty="0" smtClean="0">
                        <a:solidFill>
                          <a:schemeClr val="tx1"/>
                        </a:solidFill>
                        <a:latin typeface="Cambria Math"/>
                        <a:ea typeface="Cambria Math"/>
                      </a:rPr>
                      <m:t>  0.5</m:t>
                    </m:r>
                  </m:oMath>
                </a14:m>
                <a:r>
                  <a:rPr lang="de-DE" sz="2000" dirty="0">
                    <a:solidFill>
                      <a:schemeClr val="tx1"/>
                    </a:solidFill>
                    <a:latin typeface="+mn-lt"/>
                    <a:ea typeface="Cambria Math"/>
                  </a:rPr>
                  <a:t>  und </a:t>
                </a:r>
                <a14:m>
                  <m:oMath xmlns:m="http://schemas.openxmlformats.org/officeDocument/2006/math">
                    <m:sSubSup>
                      <m:sSubSupPr>
                        <m:ctrlPr>
                          <a:rPr lang="de-DE" sz="2000" i="1" dirty="0" smtClean="0">
                            <a:latin typeface="Cambria Math" panose="02040503050406030204" pitchFamily="18" charset="0"/>
                            <a:ea typeface="Cambria Math"/>
                          </a:rPr>
                        </m:ctrlPr>
                      </m:sSubSupPr>
                      <m:e>
                        <m:acc>
                          <m:accPr>
                            <m:chr m:val="̅"/>
                            <m:ctrlPr>
                              <a:rPr lang="de-DE" sz="2000" i="1" dirty="0">
                                <a:latin typeface="Cambria Math" panose="02040503050406030204" pitchFamily="18" charset="0"/>
                                <a:ea typeface="Cambria Math"/>
                              </a:rPr>
                            </m:ctrlPr>
                          </m:accPr>
                          <m:e>
                            <m:r>
                              <a:rPr lang="de-DE" sz="2000" i="1" dirty="0" smtClean="0">
                                <a:latin typeface="Cambria Math"/>
                                <a:ea typeface="Cambria Math"/>
                              </a:rPr>
                              <m:t>𝜎</m:t>
                            </m:r>
                          </m:e>
                        </m:acc>
                      </m:e>
                      <m:sub>
                        <m:r>
                          <a:rPr lang="de-DE" sz="2000" b="0" i="1" dirty="0" smtClean="0">
                            <a:latin typeface="Cambria Math"/>
                            <a:ea typeface="Cambria Math"/>
                          </a:rPr>
                          <m:t>𝑛</m:t>
                        </m:r>
                      </m:sub>
                      <m:sup>
                        <m:r>
                          <a:rPr lang="de-DE" sz="2000" b="0" i="1" dirty="0" smtClean="0">
                            <a:latin typeface="Cambria Math"/>
                            <a:ea typeface="Cambria Math"/>
                          </a:rPr>
                          <m:t>2</m:t>
                        </m:r>
                      </m:sup>
                    </m:sSubSup>
                    <m:r>
                      <a:rPr lang="de-DE" sz="2000" i="1" dirty="0">
                        <a:latin typeface="Cambria Math"/>
                        <a:ea typeface="Cambria Math"/>
                      </a:rPr>
                      <m:t>  </m:t>
                    </m:r>
                    <m:groupChr>
                      <m:groupChrPr>
                        <m:chr m:val="→"/>
                        <m:vertJc m:val="bot"/>
                        <m:ctrlPr>
                          <a:rPr lang="de-DE" sz="2000" i="1" dirty="0">
                            <a:latin typeface="Cambria Math" panose="02040503050406030204" pitchFamily="18" charset="0"/>
                            <a:ea typeface="Cambria Math"/>
                          </a:rPr>
                        </m:ctrlPr>
                      </m:groupChrPr>
                      <m:e>
                        <m:r>
                          <m:rPr>
                            <m:brk m:alnAt="2"/>
                          </m:rPr>
                          <a:rPr lang="de-DE" sz="2000" i="1" dirty="0">
                            <a:latin typeface="Cambria Math"/>
                            <a:ea typeface="Cambria Math"/>
                          </a:rPr>
                          <m:t> </m:t>
                        </m:r>
                        <m:r>
                          <a:rPr lang="de-DE" sz="2000" i="1" dirty="0">
                            <a:latin typeface="Cambria Math"/>
                            <a:ea typeface="Cambria Math"/>
                          </a:rPr>
                          <m:t>  </m:t>
                        </m:r>
                        <m:r>
                          <a:rPr lang="de-DE" sz="2000" i="1" dirty="0">
                            <a:latin typeface="Cambria Math"/>
                            <a:ea typeface="Cambria Math"/>
                          </a:rPr>
                          <m:t>𝑛</m:t>
                        </m:r>
                        <m:r>
                          <a:rPr lang="de-DE" sz="2000" i="1" dirty="0">
                            <a:latin typeface="Cambria Math"/>
                            <a:ea typeface="Cambria Math"/>
                          </a:rPr>
                          <m:t>→∞   </m:t>
                        </m:r>
                      </m:e>
                    </m:groupChr>
                    <m:r>
                      <a:rPr lang="de-DE" sz="2000" i="1" dirty="0">
                        <a:latin typeface="Cambria Math"/>
                        <a:ea typeface="Cambria Math"/>
                      </a:rPr>
                      <m:t>  </m:t>
                    </m:r>
                    <m:r>
                      <a:rPr lang="de-DE" sz="2000" b="0" i="1" dirty="0" smtClean="0">
                        <a:latin typeface="Cambria Math"/>
                        <a:ea typeface="Cambria Math"/>
                      </a:rPr>
                      <m:t>1</m:t>
                    </m:r>
                    <m:r>
                      <a:rPr lang="de-DE" sz="2000" i="1" dirty="0">
                        <a:latin typeface="Cambria Math"/>
                        <a:ea typeface="Cambria Math"/>
                      </a:rPr>
                      <m:t>.5</m:t>
                    </m:r>
                  </m:oMath>
                </a14:m>
                <a:endParaRPr lang="de-DE" sz="2000" dirty="0">
                  <a:solidFill>
                    <a:schemeClr val="tx1"/>
                  </a:solidFill>
                  <a:latin typeface="+mn-lt"/>
                  <a:ea typeface="Cambria Math"/>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719301" y="1924964"/>
                <a:ext cx="8005870" cy="494431"/>
              </a:xfrm>
              <a:prstGeom prst="rect">
                <a:avLst/>
              </a:prstGeom>
              <a:blipFill rotWithShape="1">
                <a:blip r:embed="rId4"/>
                <a:stretch>
                  <a:fillRect b="-1851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722674" y="2419395"/>
                <a:ext cx="2260674" cy="494431"/>
              </a:xfrm>
              <a:prstGeom prst="rect">
                <a:avLst/>
              </a:prstGeom>
              <a:noFill/>
            </p:spPr>
            <p:txBody>
              <a:bodyPr wrap="square" rtlCol="0">
                <a:spAutoFit/>
              </a:bodyPr>
              <a:lstStyle/>
              <a:p>
                <a14:m>
                  <m:oMath xmlns:m="http://schemas.openxmlformats.org/officeDocument/2006/math">
                    <m:r>
                      <a:rPr lang="de-DE" sz="2000" i="1" smtClean="0">
                        <a:solidFill>
                          <a:schemeClr val="tx1"/>
                        </a:solidFill>
                        <a:latin typeface="Cambria Math"/>
                        <a:ea typeface="Cambria Math"/>
                      </a:rPr>
                      <m:t>⇒</m:t>
                    </m:r>
                  </m:oMath>
                </a14:m>
                <a:r>
                  <a:rPr lang="de-DE" sz="2000" dirty="0">
                    <a:solidFill>
                      <a:schemeClr val="tx1"/>
                    </a:solidFill>
                    <a:latin typeface="+mn-lt"/>
                    <a:ea typeface="Cambria Math"/>
                  </a:rPr>
                  <a:t>  </a:t>
                </a:r>
                <a14:m>
                  <m:oMath xmlns:m="http://schemas.openxmlformats.org/officeDocument/2006/math">
                    <m:sSub>
                      <m:sSubPr>
                        <m:ctrlPr>
                          <a:rPr lang="de-DE" sz="2000" i="1" dirty="0" smtClean="0">
                            <a:solidFill>
                              <a:schemeClr val="tx1"/>
                            </a:solidFill>
                            <a:latin typeface="Cambria Math" panose="02040503050406030204" pitchFamily="18" charset="0"/>
                            <a:ea typeface="Cambria Math"/>
                          </a:rPr>
                        </m:ctrlPr>
                      </m:sSubPr>
                      <m:e>
                        <m:acc>
                          <m:accPr>
                            <m:chr m:val="̅"/>
                            <m:ctrlPr>
                              <a:rPr lang="de-DE" sz="2000" i="1" dirty="0" smtClean="0">
                                <a:solidFill>
                                  <a:schemeClr val="tx1"/>
                                </a:solidFill>
                                <a:latin typeface="Cambria Math" panose="02040503050406030204" pitchFamily="18" charset="0"/>
                                <a:ea typeface="Cambria Math"/>
                              </a:rPr>
                            </m:ctrlPr>
                          </m:accPr>
                          <m:e>
                            <m:r>
                              <a:rPr lang="de-DE" sz="2000" b="0" i="1" dirty="0" smtClean="0">
                                <a:solidFill>
                                  <a:schemeClr val="tx1"/>
                                </a:solidFill>
                                <a:latin typeface="Cambria Math"/>
                                <a:ea typeface="Cambria Math"/>
                              </a:rPr>
                              <m:t>𝑋</m:t>
                            </m:r>
                          </m:e>
                        </m:acc>
                      </m:e>
                      <m:sub>
                        <m:r>
                          <a:rPr lang="de-DE" sz="2000" b="0" i="1" dirty="0" smtClean="0">
                            <a:solidFill>
                              <a:schemeClr val="tx1"/>
                            </a:solidFill>
                            <a:latin typeface="Cambria Math"/>
                            <a:ea typeface="Cambria Math"/>
                          </a:rPr>
                          <m:t>𝑛</m:t>
                        </m:r>
                      </m:sub>
                    </m:sSub>
                    <m:r>
                      <a:rPr lang="de-DE" sz="2000" b="0" i="1" dirty="0" smtClean="0">
                        <a:solidFill>
                          <a:schemeClr val="tx1"/>
                        </a:solidFill>
                        <a:latin typeface="Cambria Math"/>
                        <a:ea typeface="Cambria Math"/>
                      </a:rPr>
                      <m:t>  </m:t>
                    </m:r>
                    <m:groupChr>
                      <m:groupChrPr>
                        <m:chr m:val="→"/>
                        <m:vertJc m:val="bot"/>
                        <m:ctrlPr>
                          <a:rPr lang="de-DE" sz="2000" i="1" dirty="0" smtClean="0">
                            <a:solidFill>
                              <a:schemeClr val="tx1"/>
                            </a:solidFill>
                            <a:latin typeface="Cambria Math" panose="02040503050406030204" pitchFamily="18" charset="0"/>
                            <a:ea typeface="Cambria Math"/>
                          </a:rPr>
                        </m:ctrlPr>
                      </m:groupChrPr>
                      <m:e>
                        <m:r>
                          <m:rPr>
                            <m:brk m:alnAt="2"/>
                          </m:rPr>
                          <a:rPr lang="de-DE" sz="2000" b="0" i="1" dirty="0" smtClean="0">
                            <a:solidFill>
                              <a:schemeClr val="tx1"/>
                            </a:solidFill>
                            <a:latin typeface="Cambria Math"/>
                            <a:ea typeface="Cambria Math"/>
                          </a:rPr>
                          <m:t> </m:t>
                        </m:r>
                        <m:r>
                          <a:rPr lang="de-DE" sz="2000" b="0" i="1" dirty="0" smtClean="0">
                            <a:solidFill>
                              <a:schemeClr val="tx1"/>
                            </a:solidFill>
                            <a:latin typeface="Cambria Math"/>
                            <a:ea typeface="Cambria Math"/>
                          </a:rPr>
                          <m:t>     </m:t>
                        </m:r>
                        <m:r>
                          <a:rPr lang="de-DE" sz="2000" b="0" i="1" dirty="0" smtClean="0">
                            <a:solidFill>
                              <a:schemeClr val="tx1"/>
                            </a:solidFill>
                            <a:latin typeface="Cambria Math"/>
                            <a:ea typeface="Cambria Math"/>
                          </a:rPr>
                          <m:t>𝑝</m:t>
                        </m:r>
                        <m:r>
                          <a:rPr lang="de-DE" sz="2000" b="0" i="1" dirty="0" smtClean="0">
                            <a:solidFill>
                              <a:schemeClr val="tx1"/>
                            </a:solidFill>
                            <a:latin typeface="Cambria Math"/>
                            <a:ea typeface="Cambria Math"/>
                          </a:rPr>
                          <m:t>      </m:t>
                        </m:r>
                      </m:e>
                    </m:groupChr>
                    <m:r>
                      <a:rPr lang="de-DE" sz="2000" b="0" i="1" dirty="0" smtClean="0">
                        <a:solidFill>
                          <a:schemeClr val="tx1"/>
                        </a:solidFill>
                        <a:latin typeface="Cambria Math"/>
                        <a:ea typeface="Cambria Math"/>
                      </a:rPr>
                      <m:t>  0.5</m:t>
                    </m:r>
                  </m:oMath>
                </a14:m>
                <a:endParaRPr lang="de-DE" sz="2000" dirty="0">
                  <a:solidFill>
                    <a:schemeClr val="tx1"/>
                  </a:solidFill>
                  <a:latin typeface="+mn-lt"/>
                  <a:ea typeface="Cambria Math"/>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722674" y="2419395"/>
                <a:ext cx="2260674" cy="49443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68313" y="3470003"/>
                <a:ext cx="8260232" cy="1938992"/>
              </a:xfrm>
              <a:prstGeom prst="rect">
                <a:avLst/>
              </a:prstGeom>
              <a:noFill/>
            </p:spPr>
            <p:txBody>
              <a:bodyPr wrap="square" rtlCol="0">
                <a:spAutoFit/>
              </a:bodyPr>
              <a:lstStyle/>
              <a:p>
                <a:r>
                  <a:rPr lang="de-DE" sz="2000" dirty="0">
                    <a:latin typeface="+mn-lt"/>
                    <a:ea typeface="Cambria Math"/>
                  </a:rPr>
                  <a:t>Seien </a:t>
                </a:r>
                <a14:m>
                  <m:oMath xmlns:m="http://schemas.openxmlformats.org/officeDocument/2006/math">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𝑛</m:t>
                        </m:r>
                      </m:sub>
                    </m:sSub>
                  </m:oMath>
                </a14:m>
                <a:r>
                  <a:rPr lang="de-DE" sz="2000" dirty="0">
                    <a:latin typeface="+mn-lt"/>
                    <a:ea typeface="Cambria Math"/>
                  </a:rPr>
                  <a:t> unabhängig mit identischem Erwartungswert </a:t>
                </a:r>
                <a14:m>
                  <m:oMath xmlns:m="http://schemas.openxmlformats.org/officeDocument/2006/math">
                    <m:r>
                      <a:rPr lang="de-DE" sz="2000" i="1" smtClean="0">
                        <a:latin typeface="Cambria Math"/>
                        <a:ea typeface="Cambria Math"/>
                      </a:rPr>
                      <m:t>𝜇</m:t>
                    </m:r>
                  </m:oMath>
                </a14:m>
                <a:r>
                  <a:rPr lang="de-DE" sz="2000" dirty="0">
                    <a:latin typeface="+mn-lt"/>
                    <a:ea typeface="Cambria Math"/>
                  </a:rPr>
                  <a:t> und heterogenen Varianzen gemäß folgendem Schema:</a:t>
                </a:r>
              </a:p>
              <a:p>
                <a:r>
                  <a:rPr lang="de-DE" sz="2000" dirty="0">
                    <a:latin typeface="+mn-lt"/>
                    <a:ea typeface="Cambria Math"/>
                  </a:rPr>
                  <a:t>          1, 3, 1, 1, 3, 3, 1, 1, 1, 1, 1, 1, 3, 3, 3, 3, 3, 3,</a:t>
                </a:r>
              </a:p>
              <a:p>
                <a:r>
                  <a:rPr lang="de-DE" sz="2000" dirty="0">
                    <a:latin typeface="+mn-lt"/>
                    <a:ea typeface="Cambria Math"/>
                  </a:rPr>
                  <a:t>          1, 1, 1, 1, 1, 1, 1, 1, 1, 1, 1, 1, 1, 1, 1, 1, 1, 1, </a:t>
                </a:r>
              </a:p>
              <a:p>
                <a:r>
                  <a:rPr lang="de-DE" sz="2000" dirty="0">
                    <a:latin typeface="+mn-lt"/>
                    <a:ea typeface="Cambria Math"/>
                  </a:rPr>
                  <a:t>          3, 3, 3, 3, 3, 3, 3, 3, 3, 3, 3, 3, 3, 3, 3, 3, 3, 3, </a:t>
                </a:r>
              </a:p>
              <a:p>
                <a:r>
                  <a:rPr lang="de-DE" sz="2000" dirty="0">
                    <a:latin typeface="+mn-lt"/>
                    <a:ea typeface="Cambria Math"/>
                  </a:rPr>
                  <a:t>          1, 1, ...             Wie viele Einsen folgen jetzt?</a:t>
                </a:r>
              </a:p>
            </p:txBody>
          </p:sp>
        </mc:Choice>
        <mc:Fallback xmlns="">
          <p:sp>
            <p:nvSpPr>
              <p:cNvPr id="16" name="Textfeld 15"/>
              <p:cNvSpPr txBox="1">
                <a:spLocks noRot="1" noChangeAspect="1" noMove="1" noResize="1" noEditPoints="1" noAdjustHandles="1" noChangeArrowheads="1" noChangeShapeType="1" noTextEdit="1"/>
              </p:cNvSpPr>
              <p:nvPr/>
            </p:nvSpPr>
            <p:spPr>
              <a:xfrm>
                <a:off x="468313" y="3470003"/>
                <a:ext cx="8260232" cy="1938992"/>
              </a:xfrm>
              <a:prstGeom prst="rect">
                <a:avLst/>
              </a:prstGeom>
              <a:blipFill rotWithShape="1">
                <a:blip r:embed="rId6"/>
                <a:stretch>
                  <a:fillRect l="-812" t="-1572" b="-471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68311" y="5408995"/>
                <a:ext cx="7632081" cy="1096198"/>
              </a:xfrm>
              <a:prstGeom prst="rect">
                <a:avLst/>
              </a:prstGeom>
              <a:noFill/>
            </p:spPr>
            <p:txBody>
              <a:bodyPr wrap="square" rtlCol="0">
                <a:spAutoFit/>
              </a:bodyPr>
              <a:lstStyle/>
              <a:p>
                <a:r>
                  <a:rPr lang="de-DE" sz="2000" dirty="0">
                    <a:latin typeface="+mn-lt"/>
                    <a:ea typeface="Cambria Math"/>
                  </a:rPr>
                  <a:t>Hier konvergiert </a:t>
                </a:r>
                <a14:m>
                  <m:oMath xmlns:m="http://schemas.openxmlformats.org/officeDocument/2006/math">
                    <m:sSubSup>
                      <m:sSubSupPr>
                        <m:ctrlPr>
                          <a:rPr lang="de-DE" sz="2000" i="1" dirty="0">
                            <a:latin typeface="Cambria Math" panose="02040503050406030204" pitchFamily="18" charset="0"/>
                            <a:ea typeface="Cambria Math"/>
                          </a:rPr>
                        </m:ctrlPr>
                      </m:sSubSup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𝜎</m:t>
                            </m:r>
                          </m:e>
                        </m:acc>
                      </m:e>
                      <m:sub>
                        <m:r>
                          <a:rPr lang="de-DE" sz="2000" i="1" dirty="0">
                            <a:latin typeface="Cambria Math"/>
                            <a:ea typeface="Cambria Math"/>
                          </a:rPr>
                          <m:t>𝑛</m:t>
                        </m:r>
                      </m:sub>
                      <m:sup>
                        <m:r>
                          <a:rPr lang="de-DE" sz="2000" i="1" dirty="0">
                            <a:latin typeface="Cambria Math"/>
                            <a:ea typeface="Cambria Math"/>
                          </a:rPr>
                          <m:t>2</m:t>
                        </m:r>
                      </m:sup>
                    </m:sSubSup>
                  </m:oMath>
                </a14:m>
                <a:r>
                  <a:rPr lang="de-DE" sz="2000" dirty="0">
                    <a:latin typeface="+mn-lt"/>
                    <a:ea typeface="Cambria Math"/>
                  </a:rPr>
                  <a:t> gegen keinen festen Wert, sondern oszilliert ständig</a:t>
                </a:r>
              </a:p>
              <a:p>
                <a:r>
                  <a:rPr lang="de-DE" sz="2000" dirty="0">
                    <a:latin typeface="+mn-lt"/>
                    <a:ea typeface="Cambria Math"/>
                  </a:rPr>
                  <a:t>zwischen 2 und 1.5. Es lässt sich zeigen, dass </a:t>
                </a:r>
                <a14:m>
                  <m:oMath xmlns:m="http://schemas.openxmlformats.org/officeDocument/2006/math">
                    <m:sSub>
                      <m:sSubPr>
                        <m:ctrlPr>
                          <a:rPr lang="de-DE" sz="2000" i="1" dirty="0">
                            <a:latin typeface="Cambria Math" panose="02040503050406030204" pitchFamily="18" charset="0"/>
                            <a:ea typeface="Cambria Math"/>
                          </a:rPr>
                        </m:ctrlPr>
                      </m:sSub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𝑋</m:t>
                            </m:r>
                          </m:e>
                        </m:acc>
                      </m:e>
                      <m:sub>
                        <m:r>
                          <a:rPr lang="de-DE" sz="2000" i="1" dirty="0">
                            <a:latin typeface="Cambria Math"/>
                            <a:ea typeface="Cambria Math"/>
                          </a:rPr>
                          <m:t>𝑛</m:t>
                        </m:r>
                      </m:sub>
                    </m:sSub>
                    <m:r>
                      <a:rPr lang="de-DE" sz="2000" i="1" dirty="0">
                        <a:latin typeface="Cambria Math"/>
                        <a:ea typeface="Cambria Math"/>
                      </a:rPr>
                      <m:t>  </m:t>
                    </m:r>
                    <m:groupChr>
                      <m:groupChrPr>
                        <m:chr m:val="→"/>
                        <m:vertJc m:val="bot"/>
                        <m:ctrlPr>
                          <a:rPr lang="de-DE" sz="2000" i="1" dirty="0">
                            <a:latin typeface="Cambria Math" panose="02040503050406030204" pitchFamily="18" charset="0"/>
                            <a:ea typeface="Cambria Math"/>
                          </a:rPr>
                        </m:ctrlPr>
                      </m:groupChrPr>
                      <m:e>
                        <m:r>
                          <m:rPr>
                            <m:brk m:alnAt="2"/>
                          </m:rPr>
                          <a:rPr lang="de-DE" sz="2000" i="1" dirty="0">
                            <a:latin typeface="Cambria Math"/>
                            <a:ea typeface="Cambria Math"/>
                          </a:rPr>
                          <m:t> </m:t>
                        </m:r>
                        <m:r>
                          <a:rPr lang="de-DE" sz="2000" i="1" dirty="0">
                            <a:latin typeface="Cambria Math"/>
                            <a:ea typeface="Cambria Math"/>
                          </a:rPr>
                          <m:t>     </m:t>
                        </m:r>
                        <m:r>
                          <a:rPr lang="de-DE" sz="2000" i="1" dirty="0">
                            <a:latin typeface="Cambria Math"/>
                            <a:ea typeface="Cambria Math"/>
                          </a:rPr>
                          <m:t>𝑝</m:t>
                        </m:r>
                        <m:r>
                          <a:rPr lang="de-DE" sz="2000" i="1" dirty="0">
                            <a:latin typeface="Cambria Math"/>
                            <a:ea typeface="Cambria Math"/>
                          </a:rPr>
                          <m:t>      </m:t>
                        </m:r>
                      </m:e>
                    </m:groupChr>
                    <m:r>
                      <a:rPr lang="de-DE" sz="2000" i="1" dirty="0">
                        <a:latin typeface="Cambria Math"/>
                        <a:ea typeface="Cambria Math"/>
                      </a:rPr>
                      <m:t>  </m:t>
                    </m:r>
                    <m:r>
                      <a:rPr lang="de-DE" sz="2000" i="1" dirty="0" smtClean="0">
                        <a:latin typeface="Cambria Math"/>
                        <a:ea typeface="Cambria Math"/>
                      </a:rPr>
                      <m:t>𝜇</m:t>
                    </m:r>
                  </m:oMath>
                </a14:m>
                <a:r>
                  <a:rPr lang="de-DE" sz="2000" dirty="0">
                    <a:ea typeface="Cambria Math"/>
                  </a:rPr>
                  <a:t> </a:t>
                </a:r>
                <a:r>
                  <a:rPr lang="de-DE" sz="2000" dirty="0">
                    <a:latin typeface="+mn-lt"/>
                    <a:ea typeface="Cambria Math"/>
                  </a:rPr>
                  <a:t>dennoch gilt, sofern </a:t>
                </a:r>
                <a:r>
                  <a:rPr lang="de-DE" sz="2000" b="1" dirty="0">
                    <a:solidFill>
                      <a:srgbClr val="0070C0"/>
                    </a:solidFill>
                    <a:latin typeface="+mn-lt"/>
                    <a:ea typeface="Cambria Math"/>
                  </a:rPr>
                  <a:t>Annahme (B)</a:t>
                </a:r>
                <a:r>
                  <a:rPr lang="de-DE" sz="2000" dirty="0">
                    <a:latin typeface="+mn-lt"/>
                    <a:ea typeface="Cambria Math"/>
                  </a:rPr>
                  <a:t> erfüllt ist (über allgemeinere GGZ-Variante).</a:t>
                </a:r>
                <a:endParaRPr lang="de-DE" sz="2000" dirty="0">
                  <a:ea typeface="Cambria Math"/>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68311" y="5408995"/>
                <a:ext cx="7632081" cy="1096198"/>
              </a:xfrm>
              <a:prstGeom prst="rect">
                <a:avLst/>
              </a:prstGeom>
              <a:blipFill rotWithShape="1">
                <a:blip r:embed="rId7"/>
                <a:stretch>
                  <a:fillRect l="-879" t="-2778" r="-160" b="-8889"/>
                </a:stretch>
              </a:blipFill>
            </p:spPr>
            <p:txBody>
              <a:bodyPr/>
              <a:lstStyle/>
              <a:p>
                <a:r>
                  <a:rPr lang="de-DE">
                    <a:noFill/>
                  </a:rPr>
                  <a:t> </a:t>
                </a:r>
              </a:p>
            </p:txBody>
          </p:sp>
        </mc:Fallback>
      </mc:AlternateContent>
      <p:sp>
        <p:nvSpPr>
          <p:cNvPr id="20" name="Textfeld 19"/>
          <p:cNvSpPr txBox="1"/>
          <p:nvPr/>
        </p:nvSpPr>
        <p:spPr>
          <a:xfrm>
            <a:off x="5868144" y="5008885"/>
            <a:ext cx="1372581" cy="400110"/>
          </a:xfrm>
          <a:prstGeom prst="rect">
            <a:avLst/>
          </a:prstGeom>
          <a:noFill/>
        </p:spPr>
        <p:txBody>
          <a:bodyPr wrap="square" rtlCol="0">
            <a:spAutoFit/>
          </a:bodyPr>
          <a:lstStyle/>
          <a:p>
            <a:pPr algn="just"/>
            <a:r>
              <a:rPr lang="de-DE" sz="2000" dirty="0">
                <a:latin typeface="+mn-lt"/>
                <a:ea typeface="Cambria Math"/>
              </a:rPr>
              <a:t>Antwort:</a:t>
            </a:r>
          </a:p>
        </p:txBody>
      </p:sp>
      <p:sp>
        <p:nvSpPr>
          <p:cNvPr id="22" name="Textfeld 21"/>
          <p:cNvSpPr txBox="1"/>
          <p:nvPr/>
        </p:nvSpPr>
        <p:spPr>
          <a:xfrm>
            <a:off x="6968426" y="5006532"/>
            <a:ext cx="627910" cy="400110"/>
          </a:xfrm>
          <a:prstGeom prst="rect">
            <a:avLst/>
          </a:prstGeom>
          <a:noFill/>
        </p:spPr>
        <p:txBody>
          <a:bodyPr wrap="square" rtlCol="0">
            <a:spAutoFit/>
          </a:bodyPr>
          <a:lstStyle/>
          <a:p>
            <a:pPr algn="just"/>
            <a:r>
              <a:rPr lang="de-DE" sz="2000" dirty="0">
                <a:latin typeface="+mn-lt"/>
                <a:ea typeface="Cambria Math"/>
              </a:rPr>
              <a:t>32</a:t>
            </a:r>
          </a:p>
        </p:txBody>
      </p:sp>
      <p:sp>
        <p:nvSpPr>
          <p:cNvPr id="25" name="Rechteck 2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576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10402606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3.3 Empirische Verteilungsfunktion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55</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649661"/>
            <a:ext cx="7620000" cy="3705225"/>
          </a:xfrm>
          <a:prstGeom prst="rect">
            <a:avLst/>
          </a:prstGeom>
        </p:spPr>
      </p:pic>
    </p:spTree>
    <p:extLst>
      <p:ext uri="{BB962C8B-B14F-4D97-AF65-F5344CB8AC3E}">
        <p14:creationId xmlns:p14="http://schemas.microsoft.com/office/powerpoint/2010/main" val="471768870"/>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8.2 Ergänzungen zu asymptotischen Aussagen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0" y="968870"/>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Normalverteilung und ZGWS-Varianten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457200" y="5924829"/>
            <a:ext cx="8189044" cy="707886"/>
          </a:xfrm>
          <a:prstGeom prst="rect">
            <a:avLst/>
          </a:prstGeom>
          <a:noFill/>
        </p:spPr>
        <p:txBody>
          <a:bodyPr wrap="square" rtlCol="0">
            <a:spAutoFit/>
          </a:bodyPr>
          <a:lstStyle/>
          <a:p>
            <a:r>
              <a:rPr lang="de-DE" sz="2000" dirty="0">
                <a:latin typeface="+mn-lt"/>
                <a:ea typeface="Cambria Math"/>
              </a:rPr>
              <a:t>Konvergenzannahmen hinreichend aber nicht notwendig. Theoretisches</a:t>
            </a:r>
          </a:p>
          <a:p>
            <a:r>
              <a:rPr lang="de-DE" sz="2000" dirty="0">
                <a:latin typeface="+mn-lt"/>
                <a:ea typeface="Cambria Math"/>
              </a:rPr>
              <a:t>Mittel dürfte z. B. auch oszillieren wie die Varianz in Beispiel 8.2.2.</a:t>
            </a: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71830" y="1389580"/>
            <a:ext cx="7581900" cy="2447925"/>
          </a:xfrm>
          <a:prstGeom prst="rect">
            <a:avLst/>
          </a:prstGeom>
        </p:spPr>
      </p:pic>
      <p:pic>
        <p:nvPicPr>
          <p:cNvPr id="3" name="Grafik 2"/>
          <p:cNvPicPr>
            <a:picLocks noChangeAspect="1"/>
          </p:cNvPicPr>
          <p:nvPr/>
        </p:nvPicPr>
        <p:blipFill>
          <a:blip r:embed="rId4"/>
          <a:stretch>
            <a:fillRect/>
          </a:stretch>
        </p:blipFill>
        <p:spPr>
          <a:xfrm>
            <a:off x="462305" y="3838854"/>
            <a:ext cx="7591425" cy="2085975"/>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577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242361930"/>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8.2 Ergänzungen zu asymptotischen Aussagen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8.2.3</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68313" y="1525571"/>
            <a:ext cx="8189044" cy="1631216"/>
          </a:xfrm>
          <a:prstGeom prst="rect">
            <a:avLst/>
          </a:prstGeom>
          <a:noFill/>
        </p:spPr>
        <p:txBody>
          <a:bodyPr wrap="square" rtlCol="0">
            <a:spAutoFit/>
          </a:bodyPr>
          <a:lstStyle/>
          <a:p>
            <a:pPr algn="just"/>
            <a:r>
              <a:rPr lang="de-DE" sz="2000" dirty="0">
                <a:latin typeface="+mn-lt"/>
                <a:ea typeface="Cambria Math"/>
              </a:rPr>
              <a:t>Ein Taxi-Unternehmen verfüge über 50 Fahrzeuge, die teils unterschiedlich eingesetzt werden und unterschiedlich viel Kraftstoff verbrauchen. Der durch-</a:t>
            </a:r>
            <a:r>
              <a:rPr lang="de-DE" sz="2000" dirty="0" err="1">
                <a:latin typeface="+mn-lt"/>
                <a:ea typeface="Cambria Math"/>
              </a:rPr>
              <a:t>schnittliche</a:t>
            </a:r>
            <a:r>
              <a:rPr lang="de-DE" sz="2000" dirty="0">
                <a:latin typeface="+mn-lt"/>
                <a:ea typeface="Cambria Math"/>
              </a:rPr>
              <a:t> tägliche Verbrauch betrage 15 Liter bei einer durchschnittlichen Varianz von 2 (Liter</a:t>
            </a:r>
            <a:r>
              <a:rPr lang="de-DE" sz="2000" baseline="30000" dirty="0">
                <a:latin typeface="+mn-lt"/>
                <a:ea typeface="Cambria Math"/>
              </a:rPr>
              <a:t>2</a:t>
            </a:r>
            <a:r>
              <a:rPr lang="de-DE" sz="2000" dirty="0">
                <a:latin typeface="+mn-lt"/>
                <a:ea typeface="Cambria Math"/>
              </a:rPr>
              <a:t>). Dann sollte sich der tägliche Gesamtverbrauch durch eine</a:t>
            </a:r>
          </a:p>
        </p:txBody>
      </p:sp>
      <p:sp>
        <p:nvSpPr>
          <p:cNvPr id="13" name="Textfeld 12"/>
          <p:cNvSpPr txBox="1"/>
          <p:nvPr/>
        </p:nvSpPr>
        <p:spPr>
          <a:xfrm>
            <a:off x="492073" y="3717032"/>
            <a:ext cx="8189044" cy="707886"/>
          </a:xfrm>
          <a:prstGeom prst="rect">
            <a:avLst/>
          </a:prstGeom>
          <a:noFill/>
        </p:spPr>
        <p:txBody>
          <a:bodyPr wrap="square" rtlCol="0">
            <a:spAutoFit/>
          </a:bodyPr>
          <a:lstStyle/>
          <a:p>
            <a:pPr algn="just"/>
            <a:r>
              <a:rPr lang="de-DE" sz="2000" dirty="0">
                <a:latin typeface="+mn-lt"/>
                <a:ea typeface="Cambria Math"/>
              </a:rPr>
              <a:t>approximieren lassen, sofern die einzelnen Verbrauchswerte (weitgehend) </a:t>
            </a:r>
            <a:r>
              <a:rPr lang="de-DE" sz="2000" dirty="0" err="1">
                <a:latin typeface="+mn-lt"/>
                <a:ea typeface="Cambria Math"/>
              </a:rPr>
              <a:t>un</a:t>
            </a:r>
            <a:r>
              <a:rPr lang="de-DE" sz="2000" dirty="0">
                <a:latin typeface="+mn-lt"/>
                <a:ea typeface="Cambria Math"/>
              </a:rPr>
              <a:t>-abhängig voneinander sind.</a:t>
            </a:r>
          </a:p>
        </p:txBody>
      </p:sp>
      <p:sp>
        <p:nvSpPr>
          <p:cNvPr id="14" name="Textfeld 13"/>
          <p:cNvSpPr txBox="1"/>
          <p:nvPr/>
        </p:nvSpPr>
        <p:spPr>
          <a:xfrm>
            <a:off x="1259632" y="3177365"/>
            <a:ext cx="2592288" cy="400110"/>
          </a:xfrm>
          <a:prstGeom prst="rect">
            <a:avLst/>
          </a:prstGeom>
          <a:noFill/>
        </p:spPr>
        <p:txBody>
          <a:bodyPr wrap="square" rtlCol="0">
            <a:spAutoFit/>
          </a:bodyPr>
          <a:lstStyle/>
          <a:p>
            <a:pPr algn="just"/>
            <a:r>
              <a:rPr lang="de-DE" sz="2000" i="1" dirty="0">
                <a:latin typeface="+mn-lt"/>
                <a:ea typeface="Cambria Math"/>
              </a:rPr>
              <a:t>N</a:t>
            </a:r>
            <a:r>
              <a:rPr lang="de-DE" sz="2000" dirty="0">
                <a:latin typeface="+mn-lt"/>
                <a:ea typeface="Cambria Math"/>
              </a:rPr>
              <a:t>(750, 100)-Verteilung</a:t>
            </a:r>
          </a:p>
        </p:txBody>
      </p:sp>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578</a:t>
            </a:r>
            <a:endParaRPr lang="de-DE" sz="8000" b="1" dirty="0">
              <a:solidFill>
                <a:schemeClr val="tx1"/>
              </a:solidFill>
              <a:latin typeface="+mj-lt"/>
            </a:endParaRPr>
          </a:p>
        </p:txBody>
      </p:sp>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3609666312"/>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8.2 Ergänzungen zu asymptotischen Aussagen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2" y="981075"/>
            <a:ext cx="669597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8.2.2 Stochastische Konvergenz und Verteilungskonvergenz</a:t>
            </a:r>
          </a:p>
        </p:txBody>
      </p:sp>
      <p:sp>
        <p:nvSpPr>
          <p:cNvPr id="7"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und Überblick </a:t>
            </a:r>
            <a:r>
              <a:rPr lang="de-DE" sz="2000" dirty="0">
                <a:solidFill>
                  <a:srgbClr val="0070C0"/>
                </a:solidFill>
                <a:latin typeface="+mn-lt"/>
              </a:rPr>
              <a:t>●</a:t>
            </a:r>
            <a:endParaRPr lang="de-DE" sz="2000" b="1" dirty="0">
              <a:solidFill>
                <a:srgbClr val="0070C0"/>
              </a:solidFill>
              <a:latin typeface="+mn-lt"/>
            </a:endParaRPr>
          </a:p>
        </p:txBody>
      </p:sp>
      <p:sp>
        <p:nvSpPr>
          <p:cNvPr id="8" name="Textfeld 9"/>
          <p:cNvSpPr txBox="1">
            <a:spLocks noChangeArrowheads="1"/>
          </p:cNvSpPr>
          <p:nvPr/>
        </p:nvSpPr>
        <p:spPr bwMode="auto">
          <a:xfrm>
            <a:off x="468312" y="2073076"/>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Stochastische Konvergenz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468312" y="4896937"/>
                <a:ext cx="8185378" cy="836319"/>
              </a:xfrm>
              <a:prstGeom prst="rect">
                <a:avLst/>
              </a:prstGeom>
              <a:noFill/>
            </p:spPr>
            <p:txBody>
              <a:bodyPr wrap="square" rtlCol="0">
                <a:spAutoFit/>
              </a:bodyPr>
              <a:lstStyle/>
              <a:p>
                <a:pPr algn="just"/>
                <a:r>
                  <a:rPr lang="de-DE" sz="2000" dirty="0">
                    <a:latin typeface="+mn-lt"/>
                    <a:ea typeface="Cambria Math"/>
                  </a:rPr>
                  <a:t>&gt; Bisher nur Spezialfall GGZ mit</a:t>
                </a:r>
                <a14:m>
                  <m:oMath xmlns:m="http://schemas.openxmlformats.org/officeDocument/2006/math">
                    <m:d>
                      <m:dPr>
                        <m:ctrlPr>
                          <a:rPr lang="de-DE" sz="2000" i="1" dirty="0" smtClean="0">
                            <a:latin typeface="Cambria Math" panose="02040503050406030204" pitchFamily="18" charset="0"/>
                            <a:ea typeface="Cambria Math"/>
                          </a:rPr>
                        </m:ctrlPr>
                      </m:dPr>
                      <m:e>
                        <m:sSub>
                          <m:sSubPr>
                            <m:ctrlPr>
                              <a:rPr lang="de-DE" sz="2000" i="1" dirty="0">
                                <a:latin typeface="Cambria Math" panose="02040503050406030204" pitchFamily="18" charset="0"/>
                                <a:ea typeface="Cambria Math"/>
                              </a:rPr>
                            </m:ctrlPr>
                          </m:sSub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𝑋</m:t>
                                </m:r>
                              </m:e>
                            </m:acc>
                          </m:e>
                          <m:sub>
                            <m:r>
                              <a:rPr lang="de-DE" sz="2000" i="1" dirty="0">
                                <a:latin typeface="Cambria Math"/>
                                <a:ea typeface="Cambria Math"/>
                              </a:rPr>
                              <m:t>𝑛</m:t>
                            </m:r>
                          </m:sub>
                        </m:sSub>
                      </m:e>
                    </m:d>
                  </m:oMath>
                </a14:m>
                <a:r>
                  <a:rPr lang="de-DE" sz="2000" dirty="0">
                    <a:latin typeface="+mn-lt"/>
                    <a:ea typeface="Cambria Math"/>
                  </a:rPr>
                  <a:t>, d. h. </a:t>
                </a:r>
              </a:p>
              <a:p>
                <a:pPr algn="just"/>
                <a:r>
                  <a:rPr lang="de-DE" sz="2000" dirty="0">
                    <a:latin typeface="+mn-lt"/>
                    <a:ea typeface="Cambria Math"/>
                  </a:rPr>
                  <a:t>   </a:t>
                </a:r>
                <a14:m>
                  <m:oMath xmlns:m="http://schemas.openxmlformats.org/officeDocument/2006/math">
                    <m:sSub>
                      <m:sSubPr>
                        <m:ctrlPr>
                          <a:rPr lang="de-DE" sz="2000" i="1" dirty="0">
                            <a:latin typeface="Cambria Math" panose="02040503050406030204" pitchFamily="18" charset="0"/>
                            <a:ea typeface="Cambria Math"/>
                          </a:rPr>
                        </m:ctrlPr>
                      </m:sSub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𝑋</m:t>
                            </m:r>
                          </m:e>
                        </m:acc>
                      </m:e>
                      <m:sub>
                        <m:r>
                          <a:rPr lang="de-DE" sz="2000" b="0" i="1" dirty="0" smtClean="0">
                            <a:latin typeface="Cambria Math"/>
                            <a:ea typeface="Cambria Math"/>
                          </a:rPr>
                          <m:t>1</m:t>
                        </m:r>
                      </m:sub>
                    </m:sSub>
                    <m:r>
                      <a:rPr lang="de-DE" sz="2000" b="0" i="1" dirty="0" smtClean="0">
                        <a:latin typeface="Cambria Math"/>
                        <a:ea typeface="Cambria Math"/>
                      </a:rPr>
                      <m:t>=</m:t>
                    </m:r>
                    <m:sSub>
                      <m:sSubPr>
                        <m:ctrlPr>
                          <a:rPr lang="de-DE" sz="2000" b="0" i="1" dirty="0" smtClean="0">
                            <a:latin typeface="Cambria Math" panose="02040503050406030204" pitchFamily="18" charset="0"/>
                            <a:ea typeface="Cambria Math"/>
                          </a:rPr>
                        </m:ctrlPr>
                      </m:sSubPr>
                      <m:e>
                        <m:r>
                          <a:rPr lang="de-DE" sz="2000" b="0" i="1" dirty="0" smtClean="0">
                            <a:latin typeface="Cambria Math"/>
                            <a:ea typeface="Cambria Math"/>
                          </a:rPr>
                          <m:t>𝑋</m:t>
                        </m:r>
                      </m:e>
                      <m:sub>
                        <m:r>
                          <a:rPr lang="de-DE" sz="2000" b="0" i="1" dirty="0" smtClean="0">
                            <a:latin typeface="Cambria Math"/>
                            <a:ea typeface="Cambria Math"/>
                          </a:rPr>
                          <m:t>1</m:t>
                        </m:r>
                      </m:sub>
                    </m:sSub>
                    <m:r>
                      <a:rPr lang="de-DE" sz="2000" b="0" i="1" dirty="0" smtClean="0">
                        <a:latin typeface="Cambria Math"/>
                        <a:ea typeface="Cambria Math"/>
                      </a:rPr>
                      <m:t>,</m:t>
                    </m:r>
                    <m:sSub>
                      <m:sSubPr>
                        <m:ctrlPr>
                          <a:rPr lang="de-DE" sz="2000" i="1" dirty="0">
                            <a:latin typeface="Cambria Math" panose="02040503050406030204" pitchFamily="18" charset="0"/>
                            <a:ea typeface="Cambria Math"/>
                          </a:rPr>
                        </m:ctrlPr>
                      </m:sSub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𝑋</m:t>
                            </m:r>
                          </m:e>
                        </m:acc>
                      </m:e>
                      <m:sub>
                        <m:r>
                          <a:rPr lang="de-DE" sz="2000" b="0" i="1" dirty="0" smtClean="0">
                            <a:latin typeface="Cambria Math"/>
                            <a:ea typeface="Cambria Math"/>
                          </a:rPr>
                          <m:t>2</m:t>
                        </m:r>
                      </m:sub>
                    </m:sSub>
                    <m:r>
                      <a:rPr lang="de-DE" sz="2000" i="1" dirty="0">
                        <a:latin typeface="Cambria Math"/>
                        <a:ea typeface="Cambria Math"/>
                      </a:rPr>
                      <m:t>=</m:t>
                    </m:r>
                    <m:f>
                      <m:fPr>
                        <m:ctrlPr>
                          <a:rPr lang="de-DE" sz="2000" i="1" dirty="0" smtClean="0">
                            <a:latin typeface="Cambria Math" panose="02040503050406030204" pitchFamily="18" charset="0"/>
                            <a:ea typeface="Cambria Math"/>
                          </a:rPr>
                        </m:ctrlPr>
                      </m:fPr>
                      <m:num>
                        <m:r>
                          <a:rPr lang="de-DE" sz="2000" b="0" i="1" dirty="0" smtClean="0">
                            <a:latin typeface="Cambria Math"/>
                            <a:ea typeface="Cambria Math"/>
                          </a:rPr>
                          <m:t>1</m:t>
                        </m:r>
                      </m:num>
                      <m:den>
                        <m:r>
                          <a:rPr lang="de-DE" sz="2000" b="0" i="1" dirty="0" smtClean="0">
                            <a:latin typeface="Cambria Math"/>
                            <a:ea typeface="Cambria Math"/>
                          </a:rPr>
                          <m:t>2</m:t>
                        </m:r>
                      </m:den>
                    </m:f>
                    <m:d>
                      <m:dPr>
                        <m:ctrlPr>
                          <a:rPr lang="de-DE" sz="2000" i="1" dirty="0" smtClean="0">
                            <a:latin typeface="Cambria Math" panose="02040503050406030204" pitchFamily="18" charset="0"/>
                            <a:ea typeface="Cambria Math"/>
                          </a:rPr>
                        </m:ctrlPr>
                      </m:dPr>
                      <m:e>
                        <m:sSub>
                          <m:sSubPr>
                            <m:ctrlPr>
                              <a:rPr lang="de-DE" sz="2000" i="1" dirty="0">
                                <a:latin typeface="Cambria Math" panose="02040503050406030204" pitchFamily="18" charset="0"/>
                                <a:ea typeface="Cambria Math"/>
                              </a:rPr>
                            </m:ctrlPr>
                          </m:sSubPr>
                          <m:e>
                            <m:r>
                              <a:rPr lang="de-DE" sz="2000" i="1" dirty="0">
                                <a:latin typeface="Cambria Math"/>
                                <a:ea typeface="Cambria Math"/>
                              </a:rPr>
                              <m:t>𝑋</m:t>
                            </m:r>
                          </m:e>
                          <m:sub>
                            <m:r>
                              <a:rPr lang="de-DE" sz="2000" i="1" dirty="0">
                                <a:latin typeface="Cambria Math"/>
                                <a:ea typeface="Cambria Math"/>
                              </a:rPr>
                              <m:t>1</m:t>
                            </m:r>
                          </m:sub>
                        </m:sSub>
                        <m:r>
                          <a:rPr lang="de-DE" sz="2000" b="0" i="1" dirty="0" smtClean="0">
                            <a:latin typeface="Cambria Math"/>
                            <a:ea typeface="Cambria Math"/>
                          </a:rPr>
                          <m:t>+</m:t>
                        </m:r>
                        <m:sSub>
                          <m:sSubPr>
                            <m:ctrlPr>
                              <a:rPr lang="de-DE" sz="2000" i="1" dirty="0">
                                <a:latin typeface="Cambria Math" panose="02040503050406030204" pitchFamily="18" charset="0"/>
                                <a:ea typeface="Cambria Math"/>
                              </a:rPr>
                            </m:ctrlPr>
                          </m:sSubPr>
                          <m:e>
                            <m:r>
                              <a:rPr lang="de-DE" sz="2000" i="1" dirty="0">
                                <a:latin typeface="Cambria Math"/>
                                <a:ea typeface="Cambria Math"/>
                              </a:rPr>
                              <m:t>𝑋</m:t>
                            </m:r>
                          </m:e>
                          <m:sub>
                            <m:r>
                              <a:rPr lang="de-DE" sz="2000" b="0" i="1" dirty="0" smtClean="0">
                                <a:latin typeface="Cambria Math"/>
                                <a:ea typeface="Cambria Math"/>
                              </a:rPr>
                              <m:t>2</m:t>
                            </m:r>
                          </m:sub>
                        </m:sSub>
                      </m:e>
                    </m:d>
                    <m:r>
                      <a:rPr lang="de-DE" sz="2000" b="0" i="1" dirty="0" smtClean="0">
                        <a:latin typeface="Cambria Math"/>
                        <a:ea typeface="Cambria Math"/>
                      </a:rPr>
                      <m:t>,</m:t>
                    </m:r>
                    <m:sSub>
                      <m:sSubPr>
                        <m:ctrlPr>
                          <a:rPr lang="de-DE" sz="2000" i="1" dirty="0">
                            <a:latin typeface="Cambria Math" panose="02040503050406030204" pitchFamily="18" charset="0"/>
                            <a:ea typeface="Cambria Math"/>
                          </a:rPr>
                        </m:ctrlPr>
                      </m:sSub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𝑋</m:t>
                            </m:r>
                          </m:e>
                        </m:acc>
                      </m:e>
                      <m:sub>
                        <m:r>
                          <a:rPr lang="de-DE" sz="2000" b="0" i="1" dirty="0" smtClean="0">
                            <a:latin typeface="Cambria Math"/>
                            <a:ea typeface="Cambria Math"/>
                          </a:rPr>
                          <m:t>3</m:t>
                        </m:r>
                      </m:sub>
                    </m:sSub>
                    <m:r>
                      <a:rPr lang="de-DE" sz="2000" i="1" dirty="0">
                        <a:latin typeface="Cambria Math"/>
                        <a:ea typeface="Cambria Math"/>
                      </a:rPr>
                      <m:t>=</m:t>
                    </m:r>
                    <m:f>
                      <m:fPr>
                        <m:ctrlPr>
                          <a:rPr lang="de-DE" sz="2000" i="1" dirty="0">
                            <a:latin typeface="Cambria Math" panose="02040503050406030204" pitchFamily="18" charset="0"/>
                            <a:ea typeface="Cambria Math"/>
                          </a:rPr>
                        </m:ctrlPr>
                      </m:fPr>
                      <m:num>
                        <m:r>
                          <a:rPr lang="de-DE" sz="2000" i="1" dirty="0">
                            <a:latin typeface="Cambria Math"/>
                            <a:ea typeface="Cambria Math"/>
                          </a:rPr>
                          <m:t>1</m:t>
                        </m:r>
                      </m:num>
                      <m:den>
                        <m:r>
                          <a:rPr lang="de-DE" sz="2000" b="0" i="1" dirty="0" smtClean="0">
                            <a:latin typeface="Cambria Math"/>
                            <a:ea typeface="Cambria Math"/>
                          </a:rPr>
                          <m:t>3</m:t>
                        </m:r>
                      </m:den>
                    </m:f>
                    <m:d>
                      <m:dPr>
                        <m:ctrlPr>
                          <a:rPr lang="de-DE" sz="2000" i="1" dirty="0">
                            <a:latin typeface="Cambria Math" panose="02040503050406030204" pitchFamily="18" charset="0"/>
                            <a:ea typeface="Cambria Math"/>
                          </a:rPr>
                        </m:ctrlPr>
                      </m:dPr>
                      <m:e>
                        <m:sSub>
                          <m:sSubPr>
                            <m:ctrlPr>
                              <a:rPr lang="de-DE" sz="2000" i="1" dirty="0">
                                <a:latin typeface="Cambria Math" panose="02040503050406030204" pitchFamily="18" charset="0"/>
                                <a:ea typeface="Cambria Math"/>
                              </a:rPr>
                            </m:ctrlPr>
                          </m:sSubPr>
                          <m:e>
                            <m:r>
                              <a:rPr lang="de-DE" sz="2000" i="1" dirty="0">
                                <a:latin typeface="Cambria Math"/>
                                <a:ea typeface="Cambria Math"/>
                              </a:rPr>
                              <m:t>𝑋</m:t>
                            </m:r>
                          </m:e>
                          <m:sub>
                            <m:r>
                              <a:rPr lang="de-DE" sz="2000" i="1" dirty="0">
                                <a:latin typeface="Cambria Math"/>
                                <a:ea typeface="Cambria Math"/>
                              </a:rPr>
                              <m:t>1</m:t>
                            </m:r>
                          </m:sub>
                        </m:sSub>
                        <m:r>
                          <a:rPr lang="de-DE" sz="2000" i="1" dirty="0">
                            <a:latin typeface="Cambria Math"/>
                            <a:ea typeface="Cambria Math"/>
                          </a:rPr>
                          <m:t>+</m:t>
                        </m:r>
                        <m:sSub>
                          <m:sSubPr>
                            <m:ctrlPr>
                              <a:rPr lang="de-DE" sz="2000" i="1" dirty="0">
                                <a:latin typeface="Cambria Math" panose="02040503050406030204" pitchFamily="18" charset="0"/>
                                <a:ea typeface="Cambria Math"/>
                              </a:rPr>
                            </m:ctrlPr>
                          </m:sSubPr>
                          <m:e>
                            <m:r>
                              <a:rPr lang="de-DE" sz="2000" i="1" dirty="0">
                                <a:latin typeface="Cambria Math"/>
                                <a:ea typeface="Cambria Math"/>
                              </a:rPr>
                              <m:t>𝑋</m:t>
                            </m:r>
                          </m:e>
                          <m:sub>
                            <m:r>
                              <a:rPr lang="de-DE" sz="2000" i="1" dirty="0">
                                <a:latin typeface="Cambria Math"/>
                                <a:ea typeface="Cambria Math"/>
                              </a:rPr>
                              <m:t>2</m:t>
                            </m:r>
                          </m:sub>
                        </m:sSub>
                        <m:r>
                          <a:rPr lang="de-DE" sz="2000" b="0" i="1" dirty="0" smtClean="0">
                            <a:latin typeface="Cambria Math"/>
                            <a:ea typeface="Cambria Math"/>
                          </a:rPr>
                          <m:t>+</m:t>
                        </m:r>
                        <m:sSub>
                          <m:sSubPr>
                            <m:ctrlPr>
                              <a:rPr lang="de-DE" sz="2000" i="1" dirty="0">
                                <a:latin typeface="Cambria Math" panose="02040503050406030204" pitchFamily="18" charset="0"/>
                                <a:ea typeface="Cambria Math"/>
                              </a:rPr>
                            </m:ctrlPr>
                          </m:sSubPr>
                          <m:e>
                            <m:r>
                              <a:rPr lang="de-DE" sz="2000" i="1" dirty="0">
                                <a:latin typeface="Cambria Math"/>
                                <a:ea typeface="Cambria Math"/>
                              </a:rPr>
                              <m:t>𝑋</m:t>
                            </m:r>
                          </m:e>
                          <m:sub>
                            <m:r>
                              <a:rPr lang="de-DE" sz="2000" b="0" i="1" dirty="0" smtClean="0">
                                <a:latin typeface="Cambria Math"/>
                                <a:ea typeface="Cambria Math"/>
                              </a:rPr>
                              <m:t>3</m:t>
                            </m:r>
                          </m:sub>
                        </m:sSub>
                      </m:e>
                    </m:d>
                    <m:r>
                      <a:rPr lang="de-DE" sz="2000" b="0" i="1" dirty="0" smtClean="0">
                        <a:latin typeface="Cambria Math"/>
                        <a:ea typeface="Cambria Math"/>
                      </a:rPr>
                      <m:t>,…</m:t>
                    </m:r>
                  </m:oMath>
                </a14:m>
                <a:r>
                  <a:rPr lang="de-DE" sz="2000" dirty="0">
                    <a:latin typeface="+mn-lt"/>
                    <a:ea typeface="Cambria Math"/>
                  </a:rPr>
                  <a:t>  und </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2" y="4896937"/>
                <a:ext cx="8185378" cy="836319"/>
              </a:xfrm>
              <a:prstGeom prst="rect">
                <a:avLst/>
              </a:prstGeom>
              <a:blipFill rotWithShape="1">
                <a:blip r:embed="rId4"/>
                <a:stretch>
                  <a:fillRect l="-819" t="-3650" b="-438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871223" y="5689025"/>
                <a:ext cx="2260674" cy="4806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dirty="0" smtClean="0">
                              <a:solidFill>
                                <a:schemeClr val="tx1"/>
                              </a:solidFill>
                              <a:latin typeface="Cambria Math" panose="02040503050406030204" pitchFamily="18" charset="0"/>
                              <a:ea typeface="Cambria Math"/>
                            </a:rPr>
                          </m:ctrlPr>
                        </m:sSubPr>
                        <m:e>
                          <m:acc>
                            <m:accPr>
                              <m:chr m:val="̅"/>
                              <m:ctrlPr>
                                <a:rPr lang="de-DE" sz="2000" i="1" dirty="0" smtClean="0">
                                  <a:solidFill>
                                    <a:schemeClr val="tx1"/>
                                  </a:solidFill>
                                  <a:latin typeface="Cambria Math" panose="02040503050406030204" pitchFamily="18" charset="0"/>
                                  <a:ea typeface="Cambria Math"/>
                                </a:rPr>
                              </m:ctrlPr>
                            </m:accPr>
                            <m:e>
                              <m:r>
                                <a:rPr lang="de-DE" sz="2000" b="0" i="1" dirty="0" smtClean="0">
                                  <a:solidFill>
                                    <a:schemeClr val="tx1"/>
                                  </a:solidFill>
                                  <a:latin typeface="Cambria Math"/>
                                  <a:ea typeface="Cambria Math"/>
                                </a:rPr>
                                <m:t>𝑋</m:t>
                              </m:r>
                            </m:e>
                          </m:acc>
                        </m:e>
                        <m:sub>
                          <m:r>
                            <a:rPr lang="de-DE" sz="2000" b="0" i="1" dirty="0" smtClean="0">
                              <a:solidFill>
                                <a:schemeClr val="tx1"/>
                              </a:solidFill>
                              <a:latin typeface="Cambria Math"/>
                              <a:ea typeface="Cambria Math"/>
                            </a:rPr>
                            <m:t>𝑛</m:t>
                          </m:r>
                        </m:sub>
                      </m:sSub>
                      <m:r>
                        <a:rPr lang="de-DE" sz="2000" b="0" i="1" dirty="0" smtClean="0">
                          <a:solidFill>
                            <a:schemeClr val="tx1"/>
                          </a:solidFill>
                          <a:latin typeface="Cambria Math"/>
                          <a:ea typeface="Cambria Math"/>
                        </a:rPr>
                        <m:t>  </m:t>
                      </m:r>
                      <m:groupChr>
                        <m:groupChrPr>
                          <m:chr m:val="→"/>
                          <m:vertJc m:val="bot"/>
                          <m:ctrlPr>
                            <a:rPr lang="de-DE" sz="2000" i="1" dirty="0" smtClean="0">
                              <a:solidFill>
                                <a:schemeClr val="tx1"/>
                              </a:solidFill>
                              <a:latin typeface="Cambria Math" panose="02040503050406030204" pitchFamily="18" charset="0"/>
                              <a:ea typeface="Cambria Math"/>
                            </a:rPr>
                          </m:ctrlPr>
                        </m:groupChrPr>
                        <m:e>
                          <m:r>
                            <m:rPr>
                              <m:brk m:alnAt="2"/>
                            </m:rPr>
                            <a:rPr lang="de-DE" sz="2000" b="0" i="1" dirty="0" smtClean="0">
                              <a:solidFill>
                                <a:schemeClr val="tx1"/>
                              </a:solidFill>
                              <a:latin typeface="Cambria Math"/>
                              <a:ea typeface="Cambria Math"/>
                            </a:rPr>
                            <m:t> </m:t>
                          </m:r>
                          <m:r>
                            <a:rPr lang="de-DE" sz="2000" b="0" i="1" dirty="0" smtClean="0">
                              <a:solidFill>
                                <a:schemeClr val="tx1"/>
                              </a:solidFill>
                              <a:latin typeface="Cambria Math"/>
                              <a:ea typeface="Cambria Math"/>
                            </a:rPr>
                            <m:t>     </m:t>
                          </m:r>
                          <m:r>
                            <a:rPr lang="de-DE" sz="2000" b="0" i="1" dirty="0" smtClean="0">
                              <a:solidFill>
                                <a:schemeClr val="tx1"/>
                              </a:solidFill>
                              <a:latin typeface="Cambria Math"/>
                              <a:ea typeface="Cambria Math"/>
                            </a:rPr>
                            <m:t>𝑝</m:t>
                          </m:r>
                          <m:r>
                            <a:rPr lang="de-DE" sz="2000" b="0" i="1" dirty="0" smtClean="0">
                              <a:solidFill>
                                <a:schemeClr val="tx1"/>
                              </a:solidFill>
                              <a:latin typeface="Cambria Math"/>
                              <a:ea typeface="Cambria Math"/>
                            </a:rPr>
                            <m:t>      </m:t>
                          </m:r>
                        </m:e>
                      </m:groupChr>
                      <m:r>
                        <a:rPr lang="de-DE" sz="2000" b="0" i="1" dirty="0" smtClean="0">
                          <a:solidFill>
                            <a:schemeClr val="tx1"/>
                          </a:solidFill>
                          <a:latin typeface="Cambria Math"/>
                          <a:ea typeface="Cambria Math"/>
                        </a:rPr>
                        <m:t>  </m:t>
                      </m:r>
                      <m:r>
                        <a:rPr lang="de-DE" sz="2000" b="0" i="1" dirty="0" smtClean="0">
                          <a:solidFill>
                            <a:schemeClr val="tx1"/>
                          </a:solidFill>
                          <a:latin typeface="Cambria Math"/>
                          <a:ea typeface="Cambria Math"/>
                        </a:rPr>
                        <m:t>𝜇</m:t>
                      </m:r>
                    </m:oMath>
                  </m:oMathPara>
                </a14:m>
                <a:endParaRPr lang="de-DE" sz="2000" dirty="0">
                  <a:solidFill>
                    <a:schemeClr val="tx1"/>
                  </a:solidFill>
                  <a:latin typeface="+mn-lt"/>
                  <a:ea typeface="Cambria Math"/>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871223" y="5689025"/>
                <a:ext cx="2260674" cy="480644"/>
              </a:xfrm>
              <a:prstGeom prst="rect">
                <a:avLst/>
              </a:prstGeom>
              <a:blipFill rotWithShape="1">
                <a:blip r:embed="rId5"/>
                <a:stretch>
                  <a:fillRect/>
                </a:stretch>
              </a:blipFill>
            </p:spPr>
            <p:txBody>
              <a:bodyPr/>
              <a:lstStyle/>
              <a:p>
                <a:r>
                  <a:rPr lang="de-DE">
                    <a:noFill/>
                  </a:rPr>
                  <a:t> </a:t>
                </a:r>
              </a:p>
            </p:txBody>
          </p:sp>
        </mc:Fallback>
      </mc:AlternateContent>
      <p:sp>
        <p:nvSpPr>
          <p:cNvPr id="16" name="Textfeld 15"/>
          <p:cNvSpPr txBox="1"/>
          <p:nvPr/>
        </p:nvSpPr>
        <p:spPr>
          <a:xfrm>
            <a:off x="468312" y="6115813"/>
            <a:ext cx="8176802" cy="400110"/>
          </a:xfrm>
          <a:prstGeom prst="rect">
            <a:avLst/>
          </a:prstGeom>
          <a:noFill/>
        </p:spPr>
        <p:txBody>
          <a:bodyPr wrap="square" rtlCol="0">
            <a:spAutoFit/>
          </a:bodyPr>
          <a:lstStyle/>
          <a:p>
            <a:pPr algn="just"/>
            <a:r>
              <a:rPr lang="de-DE" sz="2000" dirty="0">
                <a:latin typeface="+mn-lt"/>
                <a:ea typeface="Cambria Math"/>
              </a:rPr>
              <a:t>&gt; Jetzt allgemeiner: „Beliebige“ Folgen von Zufallsvariablen</a:t>
            </a: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579</a:t>
            </a:r>
            <a:endParaRPr lang="de-DE" sz="8000" b="1" dirty="0">
              <a:solidFill>
                <a:schemeClr val="tx1"/>
              </a:solidFill>
              <a:latin typeface="+mj-lt"/>
            </a:endParaRPr>
          </a:p>
        </p:txBody>
      </p: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6"/>
          <a:stretch>
            <a:fillRect/>
          </a:stretch>
        </p:blipFill>
        <p:spPr>
          <a:xfrm>
            <a:off x="781050" y="2476646"/>
            <a:ext cx="6383238" cy="2389705"/>
          </a:xfrm>
          <a:prstGeom prst="rect">
            <a:avLst/>
          </a:prstGeom>
        </p:spPr>
      </p:pic>
    </p:spTree>
    <p:extLst>
      <p:ext uri="{BB962C8B-B14F-4D97-AF65-F5344CB8AC3E}">
        <p14:creationId xmlns:p14="http://schemas.microsoft.com/office/powerpoint/2010/main" val="1791323079"/>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8.2 Ergänzungen zu asymptotischen Aussagen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9"/>
          <p:cNvSpPr txBox="1">
            <a:spLocks noChangeArrowheads="1"/>
          </p:cNvSpPr>
          <p:nvPr/>
        </p:nvSpPr>
        <p:spPr bwMode="auto">
          <a:xfrm>
            <a:off x="468312" y="1124744"/>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Deterministische Konvergenz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683568" y="1524854"/>
                <a:ext cx="7966287" cy="1015663"/>
              </a:xfrm>
              <a:prstGeom prst="rect">
                <a:avLst/>
              </a:prstGeom>
              <a:noFill/>
            </p:spPr>
            <p:txBody>
              <a:bodyPr wrap="square" rtlCol="0">
                <a:spAutoFit/>
              </a:bodyPr>
              <a:lstStyle/>
              <a:p>
                <a:pPr algn="just"/>
                <a:r>
                  <a:rPr lang="de-DE" sz="2000" dirty="0">
                    <a:latin typeface="+mn-lt"/>
                    <a:ea typeface="Cambria Math"/>
                  </a:rPr>
                  <a:t>Deterministische Konvergenz kann als Spezialfall stochastischer </a:t>
                </a:r>
                <a:r>
                  <a:rPr lang="de-DE" sz="2000" dirty="0" err="1">
                    <a:latin typeface="+mn-lt"/>
                    <a:ea typeface="Cambria Math"/>
                  </a:rPr>
                  <a:t>Konver-genz</a:t>
                </a:r>
                <a:r>
                  <a:rPr lang="de-DE" sz="2000" dirty="0">
                    <a:latin typeface="+mn-lt"/>
                    <a:ea typeface="Cambria Math"/>
                  </a:rPr>
                  <a:t> aufgefasst werden. Definiere dazu </a:t>
                </a:r>
                <a:r>
                  <a:rPr lang="de-DE" sz="2000" b="1" dirty="0" err="1">
                    <a:solidFill>
                      <a:srgbClr val="0070C0"/>
                    </a:solidFill>
                    <a:latin typeface="+mn-lt"/>
                    <a:ea typeface="Cambria Math"/>
                  </a:rPr>
                  <a:t>einpunktverteilte</a:t>
                </a:r>
                <a:r>
                  <a:rPr lang="de-DE" sz="2000" dirty="0">
                    <a:latin typeface="+mn-lt"/>
                    <a:ea typeface="Cambria Math"/>
                  </a:rPr>
                  <a:t> Zufallsvariablen </a:t>
                </a:r>
                <a14:m>
                  <m:oMath xmlns:m="http://schemas.openxmlformats.org/officeDocument/2006/math">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𝑛</m:t>
                        </m:r>
                      </m:sub>
                    </m:sSub>
                  </m:oMath>
                </a14:m>
                <a:r>
                  <a:rPr lang="de-DE" sz="2000" dirty="0">
                    <a:ea typeface="Cambria Math"/>
                  </a:rPr>
                  <a:t> </a:t>
                </a:r>
                <a:r>
                  <a:rPr lang="de-DE" sz="2000" dirty="0">
                    <a:latin typeface="+mn-lt"/>
                    <a:ea typeface="Cambria Math"/>
                  </a:rPr>
                  <a:t>mit </a:t>
                </a:r>
              </a:p>
            </p:txBody>
          </p:sp>
        </mc:Choice>
        <mc:Fallback xmlns="">
          <p:sp>
            <p:nvSpPr>
              <p:cNvPr id="13" name="Textfeld 12"/>
              <p:cNvSpPr txBox="1">
                <a:spLocks noRot="1" noChangeAspect="1" noMove="1" noResize="1" noEditPoints="1" noAdjustHandles="1" noChangeArrowheads="1" noChangeShapeType="1" noTextEdit="1"/>
              </p:cNvSpPr>
              <p:nvPr/>
            </p:nvSpPr>
            <p:spPr>
              <a:xfrm>
                <a:off x="683568" y="1524854"/>
                <a:ext cx="7966287" cy="1015663"/>
              </a:xfrm>
              <a:prstGeom prst="rect">
                <a:avLst/>
              </a:prstGeom>
              <a:blipFill rotWithShape="1">
                <a:blip r:embed="rId3"/>
                <a:stretch>
                  <a:fillRect l="-765" t="-2994" r="-842" b="-95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1534248" y="2605617"/>
                <a:ext cx="5486024"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𝑖</m:t>
                            </m:r>
                          </m:sub>
                        </m:sSub>
                      </m:e>
                    </m:d>
                    <m:r>
                      <a:rPr lang="de-DE" sz="2000" b="0" i="1" smtClean="0">
                        <a:latin typeface="Cambria Math"/>
                      </a:rPr>
                      <m:t>=1</m:t>
                    </m:r>
                  </m:oMath>
                </a14:m>
                <a:r>
                  <a:rPr lang="de-DE" sz="2000" dirty="0"/>
                  <a:t>  </a:t>
                </a:r>
                <a:r>
                  <a:rPr lang="de-DE" sz="2000" dirty="0">
                    <a:latin typeface="+mn-lt"/>
                  </a:rPr>
                  <a:t>mit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𝑖</m:t>
                        </m:r>
                      </m:sub>
                    </m:sSub>
                    <m:r>
                      <a:rPr lang="de-DE" sz="2000" i="1" smtClean="0">
                        <a:latin typeface="Cambria Math"/>
                        <a:ea typeface="Cambria Math"/>
                      </a:rPr>
                      <m:t>∈</m:t>
                    </m:r>
                    <m:r>
                      <a:rPr lang="de-DE" sz="2000" i="1" smtClean="0">
                        <a:latin typeface="Cambria Math"/>
                        <a:ea typeface="Cambria Math"/>
                      </a:rPr>
                      <m:t>ℝ</m:t>
                    </m:r>
                  </m:oMath>
                </a14:m>
                <a:r>
                  <a:rPr lang="de-DE" sz="2000" dirty="0"/>
                  <a:t>  </a:t>
                </a:r>
                <a:r>
                  <a:rPr lang="de-DE" sz="2000" dirty="0">
                    <a:latin typeface="+mn-lt"/>
                  </a:rPr>
                  <a:t>für </a:t>
                </a:r>
                <a:r>
                  <a:rPr lang="de-DE" sz="2000" i="1" dirty="0">
                    <a:latin typeface="+mn-lt"/>
                  </a:rPr>
                  <a:t>i</a:t>
                </a:r>
                <a:r>
                  <a:rPr lang="de-DE" sz="2000" dirty="0">
                    <a:latin typeface="+mn-lt"/>
                  </a:rPr>
                  <a:t> = 1, ..., </a:t>
                </a:r>
                <a:r>
                  <a:rPr lang="de-DE" sz="2000" i="1" dirty="0">
                    <a:latin typeface="+mn-lt"/>
                  </a:rPr>
                  <a:t>n</a:t>
                </a:r>
                <a:endParaRPr lang="de-DE" sz="2000" i="1" dirty="0"/>
              </a:p>
            </p:txBody>
          </p:sp>
        </mc:Choice>
        <mc:Fallback xmlns="">
          <p:sp>
            <p:nvSpPr>
              <p:cNvPr id="2" name="Textfeld 1"/>
              <p:cNvSpPr txBox="1">
                <a:spLocks noRot="1" noChangeAspect="1" noMove="1" noResize="1" noEditPoints="1" noAdjustHandles="1" noChangeArrowheads="1" noChangeShapeType="1" noTextEdit="1"/>
              </p:cNvSpPr>
              <p:nvPr/>
            </p:nvSpPr>
            <p:spPr>
              <a:xfrm>
                <a:off x="1534248" y="2605617"/>
                <a:ext cx="5486024" cy="400110"/>
              </a:xfrm>
              <a:prstGeom prst="rect">
                <a:avLst/>
              </a:prstGeom>
              <a:blipFill rotWithShape="1">
                <a:blip r:embed="rId4"/>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683568" y="3020544"/>
                <a:ext cx="6336704" cy="480644"/>
              </a:xfrm>
              <a:prstGeom prst="rect">
                <a:avLst/>
              </a:prstGeom>
              <a:noFill/>
            </p:spPr>
            <p:txBody>
              <a:bodyPr wrap="square" rtlCol="0">
                <a:spAutoFit/>
              </a:bodyPr>
              <a:lstStyle/>
              <a:p>
                <a:r>
                  <a:rPr lang="de-DE" sz="2000" dirty="0">
                    <a:latin typeface="+mn-lt"/>
                  </a:rPr>
                  <a:t>Beispiel: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𝑖</m:t>
                        </m:r>
                      </m:sub>
                    </m:sSub>
                    <m:r>
                      <a:rPr lang="de-DE" sz="2000" b="0" i="1" smtClean="0">
                        <a:latin typeface="Cambria Math"/>
                      </a:rPr>
                      <m:t>=</m:t>
                    </m:r>
                    <m:f>
                      <m:fPr>
                        <m:type m:val="lin"/>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𝑖</m:t>
                        </m:r>
                      </m:den>
                    </m:f>
                  </m:oMath>
                </a14:m>
                <a:r>
                  <a:rPr lang="de-DE" sz="2000" dirty="0">
                    <a:latin typeface="+mn-lt"/>
                  </a:rPr>
                  <a:t>  für Folge </a:t>
                </a:r>
                <a14:m>
                  <m:oMath xmlns:m="http://schemas.openxmlformats.org/officeDocument/2006/math">
                    <m:d>
                      <m:dPr>
                        <m:ctrlPr>
                          <a:rPr lang="de-DE" sz="2000" i="1" smtClean="0">
                            <a:latin typeface="Cambria Math" panose="02040503050406030204" pitchFamily="18" charset="0"/>
                          </a:rPr>
                        </m:ctrlPr>
                      </m:dPr>
                      <m:e>
                        <m:f>
                          <m:fPr>
                            <m:type m:val="lin"/>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e>
                    </m:d>
                  </m:oMath>
                </a14:m>
                <a:r>
                  <a:rPr lang="de-DE" sz="2000" dirty="0">
                    <a:latin typeface="+mn-lt"/>
                  </a:rPr>
                  <a:t>  mit</a:t>
                </a:r>
                <a14:m>
                  <m:oMath xmlns:m="http://schemas.openxmlformats.org/officeDocument/2006/math">
                    <m:f>
                      <m:fPr>
                        <m:type m:val="lin"/>
                        <m:ctrlPr>
                          <a:rPr lang="de-DE" sz="2000" i="1">
                            <a:latin typeface="Cambria Math" panose="02040503050406030204" pitchFamily="18" charset="0"/>
                          </a:rPr>
                        </m:ctrlPr>
                      </m:fPr>
                      <m:num>
                        <m:r>
                          <a:rPr lang="de-DE" sz="2000" b="0" i="1" smtClean="0">
                            <a:latin typeface="Cambria Math"/>
                          </a:rPr>
                          <m:t>  </m:t>
                        </m:r>
                        <m:r>
                          <a:rPr lang="de-DE" sz="2000" i="1">
                            <a:latin typeface="Cambria Math"/>
                          </a:rPr>
                          <m:t>1</m:t>
                        </m:r>
                      </m:num>
                      <m:den>
                        <m:r>
                          <a:rPr lang="de-DE" sz="2000" i="1">
                            <a:latin typeface="Cambria Math"/>
                          </a:rPr>
                          <m:t>𝑛</m:t>
                        </m:r>
                      </m:den>
                    </m:f>
                  </m:oMath>
                </a14:m>
                <a:r>
                  <a:rPr lang="de-DE" sz="2000" dirty="0">
                    <a:latin typeface="+mn-lt"/>
                  </a:rPr>
                  <a:t> </a:t>
                </a:r>
                <a14:m>
                  <m:oMath xmlns:m="http://schemas.openxmlformats.org/officeDocument/2006/math">
                    <m:groupChr>
                      <m:groupChrPr>
                        <m:chr m:val="→"/>
                        <m:vertJc m:val="bot"/>
                        <m:ctrlPr>
                          <a:rPr lang="de-DE" sz="2000" i="1" dirty="0">
                            <a:latin typeface="Cambria Math" panose="02040503050406030204" pitchFamily="18" charset="0"/>
                            <a:ea typeface="Cambria Math"/>
                          </a:rPr>
                        </m:ctrlPr>
                      </m:groupChrPr>
                      <m:e>
                        <m:r>
                          <m:rPr>
                            <m:brk m:alnAt="2"/>
                          </m:rPr>
                          <a:rPr lang="de-DE" sz="2000" i="1" dirty="0">
                            <a:latin typeface="Cambria Math"/>
                            <a:ea typeface="Cambria Math"/>
                          </a:rPr>
                          <m:t> </m:t>
                        </m:r>
                        <m:r>
                          <a:rPr lang="de-DE" sz="2000" i="1" dirty="0">
                            <a:latin typeface="Cambria Math"/>
                            <a:ea typeface="Cambria Math"/>
                          </a:rPr>
                          <m:t>  </m:t>
                        </m:r>
                        <m:r>
                          <a:rPr lang="de-DE" sz="2000" i="1" dirty="0">
                            <a:latin typeface="Cambria Math"/>
                            <a:ea typeface="Cambria Math"/>
                          </a:rPr>
                          <m:t>𝑛</m:t>
                        </m:r>
                        <m:r>
                          <a:rPr lang="de-DE" sz="2000" i="1" dirty="0">
                            <a:latin typeface="Cambria Math"/>
                            <a:ea typeface="Cambria Math"/>
                          </a:rPr>
                          <m:t>→∞   </m:t>
                        </m:r>
                      </m:e>
                    </m:groupChr>
                    <m:r>
                      <a:rPr lang="de-DE" sz="2000" i="1" dirty="0">
                        <a:latin typeface="Cambria Math"/>
                        <a:ea typeface="Cambria Math"/>
                      </a:rPr>
                      <m:t>  </m:t>
                    </m:r>
                    <m:r>
                      <a:rPr lang="de-DE" sz="2000" b="0" i="1" dirty="0" smtClean="0">
                        <a:latin typeface="Cambria Math"/>
                        <a:ea typeface="Cambria Math"/>
                      </a:rPr>
                      <m:t>0</m:t>
                    </m:r>
                  </m:oMath>
                </a14:m>
                <a:r>
                  <a:rPr lang="de-DE" sz="2000" dirty="0">
                    <a:latin typeface="+mn-lt"/>
                  </a:rPr>
                  <a:t> </a:t>
                </a:r>
              </a:p>
            </p:txBody>
          </p:sp>
        </mc:Choice>
        <mc:Fallback xmlns="">
          <p:sp>
            <p:nvSpPr>
              <p:cNvPr id="19" name="Textfeld 18"/>
              <p:cNvSpPr txBox="1">
                <a:spLocks noRot="1" noChangeAspect="1" noMove="1" noResize="1" noEditPoints="1" noAdjustHandles="1" noChangeArrowheads="1" noChangeShapeType="1" noTextEdit="1"/>
              </p:cNvSpPr>
              <p:nvPr/>
            </p:nvSpPr>
            <p:spPr>
              <a:xfrm>
                <a:off x="683568" y="3020544"/>
                <a:ext cx="6336704" cy="480644"/>
              </a:xfrm>
              <a:prstGeom prst="rect">
                <a:avLst/>
              </a:prstGeom>
              <a:blipFill rotWithShape="1">
                <a:blip r:embed="rId5"/>
                <a:stretch>
                  <a:fillRect l="-962" b="-21519"/>
                </a:stretch>
              </a:blipFill>
            </p:spPr>
            <p:txBody>
              <a:bodyPr/>
              <a:lstStyle/>
              <a:p>
                <a:r>
                  <a:rPr lang="de-DE">
                    <a:noFill/>
                  </a:rPr>
                  <a:t> </a:t>
                </a:r>
              </a:p>
            </p:txBody>
          </p:sp>
        </mc:Fallback>
      </mc:AlternateContent>
      <p:sp>
        <p:nvSpPr>
          <p:cNvPr id="20" name="Textfeld 19"/>
          <p:cNvSpPr txBox="1">
            <a:spLocks noChangeArrowheads="1"/>
          </p:cNvSpPr>
          <p:nvPr/>
        </p:nvSpPr>
        <p:spPr bwMode="auto">
          <a:xfrm>
            <a:off x="468313" y="3586416"/>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Transformation stochastisch konvergenter Folgen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24" name="Rechteck 2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6"/>
          <a:stretch>
            <a:fillRect/>
          </a:stretch>
        </p:blipFill>
        <p:spPr>
          <a:xfrm>
            <a:off x="683568" y="4070554"/>
            <a:ext cx="7344816" cy="2503496"/>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580</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968473038"/>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8.2 Ergänzungen zu asymptotischen Aussagen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a:spLocks noChangeArrowheads="1"/>
          </p:cNvSpPr>
          <p:nvPr/>
        </p:nvSpPr>
        <p:spPr bwMode="auto">
          <a:xfrm>
            <a:off x="468313" y="1124744"/>
            <a:ext cx="755442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8.2.4</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468313" y="1524854"/>
                <a:ext cx="7966287" cy="480644"/>
              </a:xfrm>
              <a:prstGeom prst="rect">
                <a:avLst/>
              </a:prstGeom>
              <a:noFill/>
            </p:spPr>
            <p:txBody>
              <a:bodyPr wrap="square" rtlCol="0">
                <a:spAutoFit/>
              </a:bodyPr>
              <a:lstStyle/>
              <a:p>
                <a:pPr algn="just"/>
                <a:r>
                  <a:rPr lang="de-DE" sz="2000" dirty="0">
                    <a:latin typeface="+mn-lt"/>
                    <a:ea typeface="Cambria Math"/>
                  </a:rPr>
                  <a:t>Aus   </a:t>
                </a:r>
                <a14:m>
                  <m:oMath xmlns:m="http://schemas.openxmlformats.org/officeDocument/2006/math">
                    <m:sSub>
                      <m:sSubPr>
                        <m:ctrlPr>
                          <a:rPr lang="de-DE" sz="2000" i="1" dirty="0">
                            <a:latin typeface="Cambria Math" panose="02040503050406030204" pitchFamily="18" charset="0"/>
                            <a:ea typeface="Cambria Math"/>
                          </a:rPr>
                        </m:ctrlPr>
                      </m:sSub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𝑋</m:t>
                            </m:r>
                          </m:e>
                        </m:acc>
                      </m:e>
                      <m:sub>
                        <m:r>
                          <a:rPr lang="de-DE" sz="2000" i="1" dirty="0">
                            <a:latin typeface="Cambria Math"/>
                            <a:ea typeface="Cambria Math"/>
                          </a:rPr>
                          <m:t>𝑛</m:t>
                        </m:r>
                      </m:sub>
                    </m:sSub>
                    <m:r>
                      <a:rPr lang="de-DE" sz="2000" i="1" dirty="0">
                        <a:latin typeface="Cambria Math"/>
                        <a:ea typeface="Cambria Math"/>
                      </a:rPr>
                      <m:t>  </m:t>
                    </m:r>
                    <m:groupChr>
                      <m:groupChrPr>
                        <m:chr m:val="→"/>
                        <m:vertJc m:val="bot"/>
                        <m:ctrlPr>
                          <a:rPr lang="de-DE" sz="2000" i="1" dirty="0">
                            <a:latin typeface="Cambria Math" panose="02040503050406030204" pitchFamily="18" charset="0"/>
                            <a:ea typeface="Cambria Math"/>
                          </a:rPr>
                        </m:ctrlPr>
                      </m:groupChrPr>
                      <m:e>
                        <m:r>
                          <m:rPr>
                            <m:brk m:alnAt="2"/>
                          </m:rPr>
                          <a:rPr lang="de-DE" sz="2000" i="1" dirty="0">
                            <a:latin typeface="Cambria Math"/>
                            <a:ea typeface="Cambria Math"/>
                          </a:rPr>
                          <m:t> </m:t>
                        </m:r>
                        <m:r>
                          <a:rPr lang="de-DE" sz="2000" i="1" dirty="0">
                            <a:latin typeface="Cambria Math"/>
                            <a:ea typeface="Cambria Math"/>
                          </a:rPr>
                          <m:t>     </m:t>
                        </m:r>
                        <m:r>
                          <a:rPr lang="de-DE" sz="2000" i="1" dirty="0">
                            <a:latin typeface="Cambria Math"/>
                            <a:ea typeface="Cambria Math"/>
                          </a:rPr>
                          <m:t>𝑝</m:t>
                        </m:r>
                        <m:r>
                          <a:rPr lang="de-DE" sz="2000" i="1" dirty="0">
                            <a:latin typeface="Cambria Math"/>
                            <a:ea typeface="Cambria Math"/>
                          </a:rPr>
                          <m:t>      </m:t>
                        </m:r>
                      </m:e>
                    </m:groupChr>
                    <m:r>
                      <a:rPr lang="de-DE" sz="2000" i="1" dirty="0">
                        <a:latin typeface="Cambria Math"/>
                        <a:ea typeface="Cambria Math"/>
                      </a:rPr>
                      <m:t>  </m:t>
                    </m:r>
                    <m:r>
                      <a:rPr lang="de-DE" sz="2000" i="1" dirty="0">
                        <a:latin typeface="Cambria Math"/>
                        <a:ea typeface="Cambria Math"/>
                      </a:rPr>
                      <m:t>𝜇</m:t>
                    </m:r>
                  </m:oMath>
                </a14:m>
                <a:r>
                  <a:rPr lang="de-DE" sz="2000" dirty="0">
                    <a:ea typeface="Cambria Math"/>
                  </a:rPr>
                  <a:t>  </a:t>
                </a:r>
                <a:r>
                  <a:rPr lang="de-DE" sz="2000" dirty="0">
                    <a:latin typeface="+mn-lt"/>
                    <a:ea typeface="Cambria Math"/>
                  </a:rPr>
                  <a:t>folgt beispielsweise</a:t>
                </a:r>
                <a:endParaRPr lang="de-DE" sz="2000" dirty="0">
                  <a:ea typeface="Cambria Math"/>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468313" y="1524854"/>
                <a:ext cx="7966287" cy="480644"/>
              </a:xfrm>
              <a:prstGeom prst="rect">
                <a:avLst/>
              </a:prstGeom>
              <a:blipFill rotWithShape="1">
                <a:blip r:embed="rId3"/>
                <a:stretch>
                  <a:fillRect l="-842" b="-2151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206827" y="2034705"/>
                <a:ext cx="2285053" cy="494431"/>
              </a:xfrm>
              <a:prstGeom prst="rect">
                <a:avLst/>
              </a:prstGeom>
              <a:noFill/>
            </p:spPr>
            <p:txBody>
              <a:bodyPr wrap="square" rtlCol="0">
                <a:spAutoFit/>
              </a:bodyPr>
              <a:lstStyle/>
              <a:p>
                <a:pPr algn="just"/>
                <a:r>
                  <a:rPr lang="de-DE" sz="2000" dirty="0">
                    <a:latin typeface="+mn-lt"/>
                    <a:ea typeface="Cambria Math"/>
                  </a:rPr>
                  <a:t>(i)   </a:t>
                </a:r>
                <a14:m>
                  <m:oMath xmlns:m="http://schemas.openxmlformats.org/officeDocument/2006/math">
                    <m:sSubSup>
                      <m:sSubSupPr>
                        <m:ctrlPr>
                          <a:rPr lang="de-DE" sz="2000" i="1" dirty="0" smtClean="0">
                            <a:latin typeface="Cambria Math" panose="02040503050406030204" pitchFamily="18" charset="0"/>
                            <a:ea typeface="Cambria Math"/>
                          </a:rPr>
                        </m:ctrlPr>
                      </m:sSubSup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𝑋</m:t>
                            </m:r>
                          </m:e>
                        </m:acc>
                      </m:e>
                      <m:sub>
                        <m:r>
                          <a:rPr lang="de-DE" sz="2000" b="0" i="1" dirty="0" smtClean="0">
                            <a:latin typeface="Cambria Math"/>
                            <a:ea typeface="Cambria Math"/>
                          </a:rPr>
                          <m:t>𝑛</m:t>
                        </m:r>
                      </m:sub>
                      <m:sup>
                        <m:r>
                          <a:rPr lang="de-DE" sz="2000" b="0" i="1" dirty="0" smtClean="0">
                            <a:latin typeface="Cambria Math"/>
                            <a:ea typeface="Cambria Math"/>
                          </a:rPr>
                          <m:t>2</m:t>
                        </m:r>
                      </m:sup>
                    </m:sSubSup>
                    <m:r>
                      <a:rPr lang="de-DE" sz="2000" i="1" dirty="0">
                        <a:latin typeface="Cambria Math"/>
                        <a:ea typeface="Cambria Math"/>
                      </a:rPr>
                      <m:t>  </m:t>
                    </m:r>
                    <m:groupChr>
                      <m:groupChrPr>
                        <m:chr m:val="→"/>
                        <m:vertJc m:val="bot"/>
                        <m:ctrlPr>
                          <a:rPr lang="de-DE" sz="2000" i="1" dirty="0">
                            <a:latin typeface="Cambria Math" panose="02040503050406030204" pitchFamily="18" charset="0"/>
                            <a:ea typeface="Cambria Math"/>
                          </a:rPr>
                        </m:ctrlPr>
                      </m:groupChrPr>
                      <m:e>
                        <m:r>
                          <m:rPr>
                            <m:brk m:alnAt="2"/>
                          </m:rPr>
                          <a:rPr lang="de-DE" sz="2000" i="1" dirty="0">
                            <a:latin typeface="Cambria Math"/>
                            <a:ea typeface="Cambria Math"/>
                          </a:rPr>
                          <m:t> </m:t>
                        </m:r>
                        <m:r>
                          <a:rPr lang="de-DE" sz="2000" i="1" dirty="0">
                            <a:latin typeface="Cambria Math"/>
                            <a:ea typeface="Cambria Math"/>
                          </a:rPr>
                          <m:t>     </m:t>
                        </m:r>
                        <m:r>
                          <a:rPr lang="de-DE" sz="2000" i="1" dirty="0">
                            <a:latin typeface="Cambria Math"/>
                            <a:ea typeface="Cambria Math"/>
                          </a:rPr>
                          <m:t>𝑝</m:t>
                        </m:r>
                        <m:r>
                          <a:rPr lang="de-DE" sz="2000" i="1" dirty="0">
                            <a:latin typeface="Cambria Math"/>
                            <a:ea typeface="Cambria Math"/>
                          </a:rPr>
                          <m:t>      </m:t>
                        </m:r>
                      </m:e>
                    </m:groupChr>
                    <m:r>
                      <a:rPr lang="de-DE" sz="2000" i="1" dirty="0">
                        <a:latin typeface="Cambria Math"/>
                        <a:ea typeface="Cambria Math"/>
                      </a:rPr>
                      <m:t>  </m:t>
                    </m:r>
                    <m:sSup>
                      <m:sSupPr>
                        <m:ctrlPr>
                          <a:rPr lang="de-DE" sz="2000" i="1" dirty="0" smtClean="0">
                            <a:latin typeface="Cambria Math" panose="02040503050406030204" pitchFamily="18" charset="0"/>
                            <a:ea typeface="Cambria Math"/>
                          </a:rPr>
                        </m:ctrlPr>
                      </m:sSupPr>
                      <m:e>
                        <m:r>
                          <a:rPr lang="de-DE" sz="2000" i="1" dirty="0" smtClean="0">
                            <a:latin typeface="Cambria Math"/>
                            <a:ea typeface="Cambria Math"/>
                          </a:rPr>
                          <m:t>𝜇</m:t>
                        </m:r>
                      </m:e>
                      <m:sup>
                        <m:r>
                          <a:rPr lang="de-DE" sz="2000" b="0" i="1" dirty="0" smtClean="0">
                            <a:latin typeface="Cambria Math"/>
                            <a:ea typeface="Cambria Math"/>
                          </a:rPr>
                          <m:t>2</m:t>
                        </m:r>
                      </m:sup>
                    </m:sSup>
                  </m:oMath>
                </a14:m>
                <a:endParaRPr lang="de-DE" sz="2000" dirty="0">
                  <a:ea typeface="Cambria Math"/>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206827" y="2034705"/>
                <a:ext cx="2285053" cy="494431"/>
              </a:xfrm>
              <a:prstGeom prst="rect">
                <a:avLst/>
              </a:prstGeom>
              <a:blipFill rotWithShape="1">
                <a:blip r:embed="rId4"/>
                <a:stretch>
                  <a:fillRect l="-2933" b="-1851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224356" y="2529136"/>
                <a:ext cx="4859812" cy="480644"/>
              </a:xfrm>
              <a:prstGeom prst="rect">
                <a:avLst/>
              </a:prstGeom>
              <a:noFill/>
            </p:spPr>
            <p:txBody>
              <a:bodyPr wrap="square" rtlCol="0">
                <a:spAutoFit/>
              </a:bodyPr>
              <a:lstStyle/>
              <a:p>
                <a:pPr algn="just"/>
                <a:r>
                  <a:rPr lang="de-DE" sz="2000" dirty="0">
                    <a:latin typeface="+mn-lt"/>
                    <a:ea typeface="Cambria Math"/>
                  </a:rPr>
                  <a:t>(ii)   </a:t>
                </a:r>
                <a14:m>
                  <m:oMath xmlns:m="http://schemas.openxmlformats.org/officeDocument/2006/math">
                    <m:sSubSup>
                      <m:sSubSupPr>
                        <m:ctrlPr>
                          <a:rPr lang="de-DE" sz="2000" i="1" dirty="0" smtClean="0">
                            <a:latin typeface="Cambria Math" panose="02040503050406030204" pitchFamily="18" charset="0"/>
                            <a:ea typeface="Cambria Math"/>
                          </a:rPr>
                        </m:ctrlPr>
                      </m:sSubSupPr>
                      <m:e>
                        <m:acc>
                          <m:accPr>
                            <m:chr m:val="̅"/>
                            <m:ctrlPr>
                              <a:rPr lang="de-DE" sz="2000" i="1" dirty="0">
                                <a:latin typeface="Cambria Math" panose="02040503050406030204" pitchFamily="18" charset="0"/>
                                <a:ea typeface="Cambria Math"/>
                              </a:rPr>
                            </m:ctrlPr>
                          </m:accPr>
                          <m:e>
                            <m:r>
                              <a:rPr lang="de-DE" sz="2000" i="1" dirty="0">
                                <a:latin typeface="Cambria Math"/>
                                <a:ea typeface="Cambria Math"/>
                              </a:rPr>
                              <m:t>𝑋</m:t>
                            </m:r>
                          </m:e>
                        </m:acc>
                      </m:e>
                      <m:sub>
                        <m:r>
                          <a:rPr lang="de-DE" sz="2000" b="0" i="1" dirty="0" smtClean="0">
                            <a:latin typeface="Cambria Math"/>
                            <a:ea typeface="Cambria Math"/>
                          </a:rPr>
                          <m:t>𝑛</m:t>
                        </m:r>
                      </m:sub>
                      <m:sup>
                        <m:r>
                          <a:rPr lang="de-DE" sz="2000" b="0" i="1" dirty="0" smtClean="0">
                            <a:latin typeface="Cambria Math"/>
                            <a:ea typeface="Cambria Math"/>
                          </a:rPr>
                          <m:t>−1</m:t>
                        </m:r>
                      </m:sup>
                    </m:sSubSup>
                    <m:r>
                      <a:rPr lang="de-DE" sz="2000" i="1" dirty="0">
                        <a:latin typeface="Cambria Math"/>
                        <a:ea typeface="Cambria Math"/>
                      </a:rPr>
                      <m:t>  </m:t>
                    </m:r>
                    <m:groupChr>
                      <m:groupChrPr>
                        <m:chr m:val="→"/>
                        <m:vertJc m:val="bot"/>
                        <m:ctrlPr>
                          <a:rPr lang="de-DE" sz="2000" i="1" dirty="0">
                            <a:latin typeface="Cambria Math" panose="02040503050406030204" pitchFamily="18" charset="0"/>
                            <a:ea typeface="Cambria Math"/>
                          </a:rPr>
                        </m:ctrlPr>
                      </m:groupChrPr>
                      <m:e>
                        <m:r>
                          <m:rPr>
                            <m:brk m:alnAt="2"/>
                          </m:rPr>
                          <a:rPr lang="de-DE" sz="2000" i="1" dirty="0">
                            <a:latin typeface="Cambria Math"/>
                            <a:ea typeface="Cambria Math"/>
                          </a:rPr>
                          <m:t> </m:t>
                        </m:r>
                        <m:r>
                          <a:rPr lang="de-DE" sz="2000" i="1" dirty="0">
                            <a:latin typeface="Cambria Math"/>
                            <a:ea typeface="Cambria Math"/>
                          </a:rPr>
                          <m:t>     </m:t>
                        </m:r>
                        <m:r>
                          <a:rPr lang="de-DE" sz="2000" i="1" dirty="0">
                            <a:latin typeface="Cambria Math"/>
                            <a:ea typeface="Cambria Math"/>
                          </a:rPr>
                          <m:t>𝑝</m:t>
                        </m:r>
                        <m:r>
                          <a:rPr lang="de-DE" sz="2000" i="1" dirty="0">
                            <a:latin typeface="Cambria Math"/>
                            <a:ea typeface="Cambria Math"/>
                          </a:rPr>
                          <m:t>      </m:t>
                        </m:r>
                      </m:e>
                    </m:groupChr>
                    <m:r>
                      <a:rPr lang="de-DE" sz="2000" i="1" dirty="0">
                        <a:latin typeface="Cambria Math"/>
                        <a:ea typeface="Cambria Math"/>
                      </a:rPr>
                      <m:t>  </m:t>
                    </m:r>
                    <m:f>
                      <m:fPr>
                        <m:type m:val="lin"/>
                        <m:ctrlPr>
                          <a:rPr lang="de-DE" sz="2000" i="1" dirty="0" smtClean="0">
                            <a:latin typeface="Cambria Math" panose="02040503050406030204" pitchFamily="18" charset="0"/>
                            <a:ea typeface="Cambria Math"/>
                          </a:rPr>
                        </m:ctrlPr>
                      </m:fPr>
                      <m:num>
                        <m:r>
                          <a:rPr lang="de-DE" sz="2000" b="0" i="1" dirty="0" smtClean="0">
                            <a:latin typeface="Cambria Math"/>
                            <a:ea typeface="Cambria Math"/>
                          </a:rPr>
                          <m:t>1</m:t>
                        </m:r>
                      </m:num>
                      <m:den>
                        <m:r>
                          <a:rPr lang="de-DE" sz="2000" i="1" dirty="0" smtClean="0">
                            <a:latin typeface="Cambria Math"/>
                            <a:ea typeface="Cambria Math"/>
                          </a:rPr>
                          <m:t>𝜇</m:t>
                        </m:r>
                      </m:den>
                    </m:f>
                  </m:oMath>
                </a14:m>
                <a:r>
                  <a:rPr lang="de-DE" sz="2000" dirty="0">
                    <a:ea typeface="Cambria Math"/>
                  </a:rPr>
                  <a:t>   </a:t>
                </a:r>
                <a:r>
                  <a:rPr lang="de-DE" sz="2000" dirty="0">
                    <a:latin typeface="+mn-lt"/>
                    <a:ea typeface="Cambria Math"/>
                  </a:rPr>
                  <a:t>für </a:t>
                </a:r>
                <a14:m>
                  <m:oMath xmlns:m="http://schemas.openxmlformats.org/officeDocument/2006/math">
                    <m:r>
                      <a:rPr lang="de-DE" sz="2000" i="1" smtClean="0">
                        <a:latin typeface="Cambria Math"/>
                        <a:ea typeface="Cambria Math"/>
                      </a:rPr>
                      <m:t>𝜇</m:t>
                    </m:r>
                    <m:r>
                      <a:rPr lang="de-DE" sz="2000" i="1" smtClean="0">
                        <a:latin typeface="Cambria Math"/>
                        <a:ea typeface="Cambria Math"/>
                      </a:rPr>
                      <m:t>≠0</m:t>
                    </m:r>
                  </m:oMath>
                </a14:m>
                <a:r>
                  <a:rPr lang="de-DE" sz="2000" dirty="0">
                    <a:ea typeface="Cambria Math"/>
                  </a:rPr>
                  <a:t> </a:t>
                </a:r>
              </a:p>
            </p:txBody>
          </p:sp>
        </mc:Choice>
        <mc:Fallback xmlns="">
          <p:sp>
            <p:nvSpPr>
              <p:cNvPr id="18" name="Textfeld 17"/>
              <p:cNvSpPr txBox="1">
                <a:spLocks noRot="1" noChangeAspect="1" noMove="1" noResize="1" noEditPoints="1" noAdjustHandles="1" noChangeArrowheads="1" noChangeShapeType="1" noTextEdit="1"/>
              </p:cNvSpPr>
              <p:nvPr/>
            </p:nvSpPr>
            <p:spPr>
              <a:xfrm>
                <a:off x="1224356" y="2529136"/>
                <a:ext cx="4859812" cy="480644"/>
              </a:xfrm>
              <a:prstGeom prst="rect">
                <a:avLst/>
              </a:prstGeom>
              <a:blipFill rotWithShape="1">
                <a:blip r:embed="rId5"/>
                <a:stretch>
                  <a:fillRect l="-1380" b="-21519"/>
                </a:stretch>
              </a:blipFill>
            </p:spPr>
            <p:txBody>
              <a:bodyPr/>
              <a:lstStyle/>
              <a:p>
                <a:r>
                  <a:rPr lang="de-DE">
                    <a:noFill/>
                  </a:rPr>
                  <a:t> </a:t>
                </a:r>
              </a:p>
            </p:txBody>
          </p:sp>
        </mc:Fallback>
      </mc:AlternateContent>
      <p:sp>
        <p:nvSpPr>
          <p:cNvPr id="19" name="Textfeld 18"/>
          <p:cNvSpPr txBox="1"/>
          <p:nvPr/>
        </p:nvSpPr>
        <p:spPr>
          <a:xfrm>
            <a:off x="468313" y="3009780"/>
            <a:ext cx="8207375" cy="400110"/>
          </a:xfrm>
          <a:prstGeom prst="rect">
            <a:avLst/>
          </a:prstGeom>
          <a:noFill/>
        </p:spPr>
        <p:txBody>
          <a:bodyPr wrap="square" rtlCol="0">
            <a:spAutoFit/>
          </a:bodyPr>
          <a:lstStyle/>
          <a:p>
            <a:pPr algn="just"/>
            <a:r>
              <a:rPr lang="de-DE" sz="2000" dirty="0">
                <a:latin typeface="+mn-lt"/>
                <a:ea typeface="Cambria Math"/>
              </a:rPr>
              <a:t>Wie lässt sich das begründen? Antwort: Dies folgt mit der Stetigkeit von</a:t>
            </a:r>
          </a:p>
        </p:txBody>
      </p:sp>
      <mc:AlternateContent xmlns:mc="http://schemas.openxmlformats.org/markup-compatibility/2006" xmlns:a14="http://schemas.microsoft.com/office/drawing/2010/main">
        <mc:Choice Requires="a14">
          <p:sp>
            <p:nvSpPr>
              <p:cNvPr id="2" name="Textfeld 1"/>
              <p:cNvSpPr txBox="1"/>
              <p:nvPr/>
            </p:nvSpPr>
            <p:spPr>
              <a:xfrm>
                <a:off x="1908431" y="3481898"/>
                <a:ext cx="3491661" cy="400110"/>
              </a:xfrm>
              <a:prstGeom prst="rect">
                <a:avLst/>
              </a:prstGeom>
              <a:noFill/>
            </p:spPr>
            <p:txBody>
              <a:bodyPr wrap="square" rtlCol="0">
                <a:spAutoFit/>
              </a:bodyPr>
              <a:lstStyle/>
              <a:p>
                <a14:m>
                  <m:oMath xmlns:m="http://schemas.openxmlformats.org/officeDocument/2006/math">
                    <m:sSub>
                      <m:sSubPr>
                        <m:ctrlPr>
                          <a:rPr lang="de-DE" sz="200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h</m:t>
                        </m:r>
                      </m:e>
                      <m:sub>
                        <m:r>
                          <a:rPr lang="de-DE" sz="2000" b="0" i="1" dirty="0" smtClean="0">
                            <a:solidFill>
                              <a:schemeClr val="tx1"/>
                            </a:solidFill>
                            <a:latin typeface="Cambria Math"/>
                            <a:ea typeface="Cambria Math"/>
                          </a:rPr>
                          <m:t>1</m:t>
                        </m:r>
                      </m:sub>
                    </m:sSub>
                    <m:d>
                      <m:dPr>
                        <m:ctrlPr>
                          <a:rPr lang="de-DE" sz="2000" i="1" dirty="0" smtClean="0">
                            <a:solidFill>
                              <a:schemeClr val="tx1"/>
                            </a:solidFill>
                            <a:latin typeface="Cambria Math" panose="02040503050406030204" pitchFamily="18" charset="0"/>
                            <a:ea typeface="Cambria Math"/>
                          </a:rPr>
                        </m:ctrlPr>
                      </m:dPr>
                      <m:e>
                        <m:r>
                          <a:rPr lang="de-DE" sz="2000" b="0" i="1" dirty="0" smtClean="0">
                            <a:solidFill>
                              <a:schemeClr val="tx1"/>
                            </a:solidFill>
                            <a:latin typeface="Cambria Math"/>
                            <a:ea typeface="Cambria Math"/>
                          </a:rPr>
                          <m:t>𝑡</m:t>
                        </m:r>
                      </m:e>
                    </m:d>
                    <m:r>
                      <a:rPr lang="de-DE" sz="2000" b="0" i="1" dirty="0" smtClean="0">
                        <a:solidFill>
                          <a:schemeClr val="tx1"/>
                        </a:solidFill>
                        <a:latin typeface="Cambria Math"/>
                        <a:ea typeface="Cambria Math"/>
                      </a:rPr>
                      <m:t>=</m:t>
                    </m:r>
                    <m:sSup>
                      <m:sSupPr>
                        <m:ctrlPr>
                          <a:rPr lang="de-DE" sz="2000" b="0" i="1" dirty="0" smtClean="0">
                            <a:solidFill>
                              <a:schemeClr val="tx1"/>
                            </a:solidFill>
                            <a:latin typeface="Cambria Math" panose="02040503050406030204" pitchFamily="18" charset="0"/>
                            <a:ea typeface="Cambria Math"/>
                          </a:rPr>
                        </m:ctrlPr>
                      </m:sSupPr>
                      <m:e>
                        <m:r>
                          <a:rPr lang="de-DE" sz="2000" b="0" i="1" dirty="0" smtClean="0">
                            <a:solidFill>
                              <a:schemeClr val="tx1"/>
                            </a:solidFill>
                            <a:latin typeface="Cambria Math"/>
                            <a:ea typeface="Cambria Math"/>
                          </a:rPr>
                          <m:t>𝑡</m:t>
                        </m:r>
                      </m:e>
                      <m:sup>
                        <m:r>
                          <a:rPr lang="de-DE" sz="2000" b="0" i="1" dirty="0" smtClean="0">
                            <a:solidFill>
                              <a:schemeClr val="tx1"/>
                            </a:solidFill>
                            <a:latin typeface="Cambria Math"/>
                            <a:ea typeface="Cambria Math"/>
                          </a:rPr>
                          <m:t>2</m:t>
                        </m:r>
                      </m:sup>
                    </m:sSup>
                  </m:oMath>
                </a14:m>
                <a:r>
                  <a:rPr lang="de-DE" sz="2000" dirty="0">
                    <a:solidFill>
                      <a:schemeClr val="tx1"/>
                    </a:solidFill>
                  </a:rPr>
                  <a:t>  </a:t>
                </a:r>
                <a:r>
                  <a:rPr lang="de-DE" sz="2000" dirty="0">
                    <a:solidFill>
                      <a:schemeClr val="tx1"/>
                    </a:solidFill>
                    <a:latin typeface="+mn-lt"/>
                  </a:rPr>
                  <a:t>bzw.   </a:t>
                </a:r>
                <a14:m>
                  <m:oMath xmlns:m="http://schemas.openxmlformats.org/officeDocument/2006/math">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h</m:t>
                        </m:r>
                      </m:e>
                      <m:sub>
                        <m:r>
                          <a:rPr lang="de-DE" sz="2000" b="0" i="1" dirty="0" smtClean="0">
                            <a:solidFill>
                              <a:schemeClr val="tx1"/>
                            </a:solidFill>
                            <a:latin typeface="Cambria Math"/>
                            <a:ea typeface="Cambria Math"/>
                          </a:rPr>
                          <m:t>2</m:t>
                        </m:r>
                      </m:sub>
                    </m:sSub>
                    <m:d>
                      <m:dPr>
                        <m:ctrlPr>
                          <a:rPr lang="de-DE" sz="2000" i="1" dirty="0">
                            <a:solidFill>
                              <a:schemeClr val="tx1"/>
                            </a:solidFill>
                            <a:latin typeface="Cambria Math" panose="02040503050406030204" pitchFamily="18" charset="0"/>
                            <a:ea typeface="Cambria Math"/>
                          </a:rPr>
                        </m:ctrlPr>
                      </m:dPr>
                      <m:e>
                        <m:r>
                          <a:rPr lang="de-DE" sz="2000" i="1" dirty="0">
                            <a:solidFill>
                              <a:schemeClr val="tx1"/>
                            </a:solidFill>
                            <a:latin typeface="Cambria Math"/>
                            <a:ea typeface="Cambria Math"/>
                          </a:rPr>
                          <m:t>𝑡</m:t>
                        </m:r>
                      </m:e>
                    </m:d>
                    <m:r>
                      <a:rPr lang="de-DE" sz="2000" i="1" dirty="0">
                        <a:solidFill>
                          <a:schemeClr val="tx1"/>
                        </a:solidFill>
                        <a:latin typeface="Cambria Math"/>
                        <a:ea typeface="Cambria Math"/>
                      </a:rPr>
                      <m:t>=</m:t>
                    </m:r>
                    <m:f>
                      <m:fPr>
                        <m:type m:val="lin"/>
                        <m:ctrlPr>
                          <a:rPr lang="de-DE" sz="2000" i="1" dirty="0" smtClean="0">
                            <a:solidFill>
                              <a:schemeClr val="tx1"/>
                            </a:solidFill>
                            <a:latin typeface="Cambria Math" panose="02040503050406030204" pitchFamily="18" charset="0"/>
                            <a:ea typeface="Cambria Math"/>
                          </a:rPr>
                        </m:ctrlPr>
                      </m:fPr>
                      <m:num>
                        <m:r>
                          <a:rPr lang="de-DE" sz="2000" b="0" i="1" dirty="0" smtClean="0">
                            <a:solidFill>
                              <a:schemeClr val="tx1"/>
                            </a:solidFill>
                            <a:latin typeface="Cambria Math"/>
                            <a:ea typeface="Cambria Math"/>
                          </a:rPr>
                          <m:t>1</m:t>
                        </m:r>
                      </m:num>
                      <m:den>
                        <m:r>
                          <a:rPr lang="de-DE" sz="2000" b="0" i="1" dirty="0" smtClean="0">
                            <a:solidFill>
                              <a:schemeClr val="tx1"/>
                            </a:solidFill>
                            <a:latin typeface="Cambria Math"/>
                            <a:ea typeface="Cambria Math"/>
                          </a:rPr>
                          <m:t>𝑡</m:t>
                        </m:r>
                      </m:den>
                    </m:f>
                  </m:oMath>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1908431" y="3481898"/>
                <a:ext cx="3491661" cy="400110"/>
              </a:xfrm>
              <a:prstGeom prst="rect">
                <a:avLst/>
              </a:prstGeom>
              <a:blipFill rotWithShape="1">
                <a:blip r:embed="rId6"/>
                <a:stretch>
                  <a:fillRect t="-115152" r="-15183" b="-178788"/>
                </a:stretch>
              </a:blipFill>
            </p:spPr>
            <p:txBody>
              <a:bodyPr/>
              <a:lstStyle/>
              <a:p>
                <a:r>
                  <a:rPr lang="de-DE">
                    <a:noFill/>
                  </a:rPr>
                  <a:t> </a:t>
                </a:r>
              </a:p>
            </p:txBody>
          </p:sp>
        </mc:Fallback>
      </mc:AlternateContent>
      <p:sp>
        <p:nvSpPr>
          <p:cNvPr id="23" name="Textfeld 22"/>
          <p:cNvSpPr txBox="1">
            <a:spLocks noChangeArrowheads="1"/>
          </p:cNvSpPr>
          <p:nvPr/>
        </p:nvSpPr>
        <p:spPr bwMode="auto">
          <a:xfrm>
            <a:off x="468313" y="4149080"/>
            <a:ext cx="375180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GGZ für </a:t>
            </a:r>
            <a:r>
              <a:rPr lang="de-DE" sz="2000" b="1" i="1" dirty="0">
                <a:solidFill>
                  <a:srgbClr val="0070C0"/>
                </a:solidFill>
                <a:latin typeface="+mn-lt"/>
                <a:sym typeface="Symbol"/>
              </a:rPr>
              <a:t>k</a:t>
            </a:r>
            <a:r>
              <a:rPr lang="de-DE" sz="2000" b="1" dirty="0">
                <a:solidFill>
                  <a:srgbClr val="0070C0"/>
                </a:solidFill>
                <a:latin typeface="+mn-lt"/>
                <a:sym typeface="Symbol"/>
              </a:rPr>
              <a:t>-</a:t>
            </a:r>
            <a:r>
              <a:rPr lang="de-DE" sz="2000" b="1" dirty="0" err="1">
                <a:solidFill>
                  <a:srgbClr val="0070C0"/>
                </a:solidFill>
                <a:latin typeface="+mn-lt"/>
                <a:sym typeface="Symbol"/>
              </a:rPr>
              <a:t>te</a:t>
            </a:r>
            <a:r>
              <a:rPr lang="de-DE" sz="2000" b="1" dirty="0">
                <a:solidFill>
                  <a:srgbClr val="0070C0"/>
                </a:solidFill>
                <a:latin typeface="+mn-lt"/>
                <a:sym typeface="Symbol"/>
              </a:rPr>
              <a:t> Momente</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29" name="Rechteck 2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7"/>
          <a:stretch>
            <a:fillRect/>
          </a:stretch>
        </p:blipFill>
        <p:spPr>
          <a:xfrm>
            <a:off x="655743" y="4656760"/>
            <a:ext cx="7591425" cy="1752600"/>
          </a:xfrm>
          <a:prstGeom prst="rect">
            <a:avLst/>
          </a:prstGeom>
        </p:spPr>
      </p:pic>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581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804143912"/>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8.2 Ergänzungen zu asymptotischen Aussagen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2"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Konvergenz nach Verteilung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457200" y="4315106"/>
                <a:ext cx="8185378" cy="707886"/>
              </a:xfrm>
              <a:prstGeom prst="rect">
                <a:avLst/>
              </a:prstGeom>
              <a:noFill/>
            </p:spPr>
            <p:txBody>
              <a:bodyPr wrap="square" rtlCol="0">
                <a:spAutoFit/>
              </a:bodyPr>
              <a:lstStyle/>
              <a:p>
                <a:pPr algn="just"/>
                <a:r>
                  <a:rPr lang="de-DE" sz="2000" dirty="0">
                    <a:latin typeface="+mn-lt"/>
                    <a:ea typeface="Cambria Math"/>
                  </a:rPr>
                  <a:t>&gt; Bisher nur Spezialfall ZGWS, wobei </a:t>
                </a:r>
                <a14:m>
                  <m:oMath xmlns:m="http://schemas.openxmlformats.org/officeDocument/2006/math">
                    <m:d>
                      <m:dPr>
                        <m:ctrlPr>
                          <a:rPr lang="de-DE" sz="2000" i="1" dirty="0" smtClean="0">
                            <a:latin typeface="Cambria Math" panose="02040503050406030204" pitchFamily="18" charset="0"/>
                            <a:ea typeface="Cambria Math"/>
                          </a:rPr>
                        </m:ctrlPr>
                      </m:dPr>
                      <m:e>
                        <m:sSub>
                          <m:sSubPr>
                            <m:ctrlPr>
                              <a:rPr lang="de-DE" sz="2000" i="1" dirty="0">
                                <a:latin typeface="Cambria Math" panose="02040503050406030204" pitchFamily="18" charset="0"/>
                                <a:ea typeface="Cambria Math"/>
                              </a:rPr>
                            </m:ctrlPr>
                          </m:sSubPr>
                          <m:e>
                            <m:r>
                              <a:rPr lang="de-DE" sz="2000" b="0" i="1" dirty="0" smtClean="0">
                                <a:latin typeface="Cambria Math"/>
                                <a:ea typeface="Cambria Math"/>
                              </a:rPr>
                              <m:t>𝑌</m:t>
                            </m:r>
                          </m:e>
                          <m:sub>
                            <m:r>
                              <a:rPr lang="de-DE" sz="2000" i="1" dirty="0">
                                <a:latin typeface="Cambria Math"/>
                                <a:ea typeface="Cambria Math"/>
                              </a:rPr>
                              <m:t>𝑛</m:t>
                            </m:r>
                          </m:sub>
                        </m:sSub>
                      </m:e>
                    </m:d>
                  </m:oMath>
                </a14:m>
                <a:r>
                  <a:rPr lang="de-DE" sz="2000" dirty="0">
                    <a:latin typeface="+mn-lt"/>
                    <a:ea typeface="Cambria Math"/>
                  </a:rPr>
                  <a:t> eine standardisierte(r) Summe </a:t>
                </a:r>
              </a:p>
              <a:p>
                <a:pPr algn="just"/>
                <a:r>
                  <a:rPr lang="de-DE" sz="2000" dirty="0">
                    <a:latin typeface="+mn-lt"/>
                    <a:ea typeface="Cambria Math"/>
                  </a:rPr>
                  <a:t>   (Mittelwert) ist und Grenzverteilung die Standardnormalverteilung </a:t>
                </a:r>
              </a:p>
            </p:txBody>
          </p:sp>
        </mc:Choice>
        <mc:Fallback xmlns="">
          <p:sp>
            <p:nvSpPr>
              <p:cNvPr id="12" name="Textfeld 11"/>
              <p:cNvSpPr txBox="1">
                <a:spLocks noRot="1" noChangeAspect="1" noMove="1" noResize="1" noEditPoints="1" noAdjustHandles="1" noChangeArrowheads="1" noChangeShapeType="1" noTextEdit="1"/>
              </p:cNvSpPr>
              <p:nvPr/>
            </p:nvSpPr>
            <p:spPr>
              <a:xfrm>
                <a:off x="457200" y="4315106"/>
                <a:ext cx="8185378" cy="707886"/>
              </a:xfrm>
              <a:prstGeom prst="rect">
                <a:avLst/>
              </a:prstGeom>
              <a:blipFill>
                <a:blip r:embed="rId3"/>
                <a:stretch>
                  <a:fillRect l="-745" t="-5172" b="-14655"/>
                </a:stretch>
              </a:blipFill>
            </p:spPr>
            <p:txBody>
              <a:bodyPr/>
              <a:lstStyle/>
              <a:p>
                <a:r>
                  <a:rPr lang="en-US">
                    <a:noFill/>
                  </a:rPr>
                  <a:t> </a:t>
                </a:r>
              </a:p>
            </p:txBody>
          </p:sp>
        </mc:Fallback>
      </mc:AlternateContent>
      <p:sp>
        <p:nvSpPr>
          <p:cNvPr id="13" name="Textfeld 12"/>
          <p:cNvSpPr txBox="1"/>
          <p:nvPr/>
        </p:nvSpPr>
        <p:spPr>
          <a:xfrm>
            <a:off x="457201" y="5022992"/>
            <a:ext cx="8185378" cy="707886"/>
          </a:xfrm>
          <a:prstGeom prst="rect">
            <a:avLst/>
          </a:prstGeom>
          <a:noFill/>
        </p:spPr>
        <p:txBody>
          <a:bodyPr wrap="square" rtlCol="0">
            <a:spAutoFit/>
          </a:bodyPr>
          <a:lstStyle/>
          <a:p>
            <a:pPr algn="just"/>
            <a:r>
              <a:rPr lang="de-DE" sz="2000" dirty="0">
                <a:latin typeface="+mn-lt"/>
                <a:ea typeface="Cambria Math"/>
              </a:rPr>
              <a:t>&gt; Jetzt allgemeiner: „Beliebige“ Folgen von Zufallsvariablen und beliebige</a:t>
            </a:r>
          </a:p>
          <a:p>
            <a:pPr algn="just"/>
            <a:r>
              <a:rPr lang="de-DE" sz="2000" dirty="0">
                <a:latin typeface="+mn-lt"/>
                <a:ea typeface="Cambria Math"/>
              </a:rPr>
              <a:t>   Normalverteilungen als Grenzverteilung </a:t>
            </a:r>
          </a:p>
        </p:txBody>
      </p:sp>
      <p:sp>
        <p:nvSpPr>
          <p:cNvPr id="15" name="Textfeld 14"/>
          <p:cNvSpPr txBox="1"/>
          <p:nvPr/>
        </p:nvSpPr>
        <p:spPr>
          <a:xfrm>
            <a:off x="457201" y="5754613"/>
            <a:ext cx="8196562" cy="707886"/>
          </a:xfrm>
          <a:prstGeom prst="rect">
            <a:avLst/>
          </a:prstGeom>
          <a:noFill/>
        </p:spPr>
        <p:txBody>
          <a:bodyPr wrap="square" rtlCol="0">
            <a:spAutoFit/>
          </a:bodyPr>
          <a:lstStyle/>
          <a:p>
            <a:pPr algn="just"/>
            <a:r>
              <a:rPr lang="de-DE" sz="2000" dirty="0">
                <a:latin typeface="+mn-lt"/>
                <a:ea typeface="Cambria Math"/>
              </a:rPr>
              <a:t>&gt; Weitere Verallgemeinerungen möglich wie etwa </a:t>
            </a:r>
            <a:r>
              <a:rPr lang="de-DE" sz="2000" dirty="0">
                <a:latin typeface="+mn-lt"/>
                <a:ea typeface="Cambria Math"/>
                <a:sym typeface="Symbol"/>
              </a:rPr>
              <a:t>Konvergenz gegen</a:t>
            </a:r>
          </a:p>
          <a:p>
            <a:pPr algn="just"/>
            <a:r>
              <a:rPr lang="de-DE" sz="2000" dirty="0">
                <a:latin typeface="+mn-lt"/>
                <a:ea typeface="Cambria Math"/>
                <a:sym typeface="Symbol"/>
              </a:rPr>
              <a:t>   andere Grenzverteilungen als Normalverteilung (wird nicht benötigt)</a:t>
            </a:r>
          </a:p>
        </p:txBody>
      </p:sp>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582</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4"/>
          <a:stretch>
            <a:fillRect/>
          </a:stretch>
        </p:blipFill>
        <p:spPr>
          <a:xfrm>
            <a:off x="765288" y="1642400"/>
            <a:ext cx="7591425" cy="2533650"/>
          </a:xfrm>
          <a:prstGeom prst="rect">
            <a:avLst/>
          </a:prstGeom>
        </p:spPr>
      </p:pic>
    </p:spTree>
    <p:extLst>
      <p:ext uri="{BB962C8B-B14F-4D97-AF65-F5344CB8AC3E}">
        <p14:creationId xmlns:p14="http://schemas.microsoft.com/office/powerpoint/2010/main" val="1712333100"/>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8.2 Ergänzungen zu asymptotischen Aussagen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Alternative Notation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a:spLocks noChangeArrowheads="1"/>
          </p:cNvSpPr>
          <p:nvPr/>
        </p:nvSpPr>
        <p:spPr bwMode="auto">
          <a:xfrm>
            <a:off x="468313" y="2878576"/>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Stochastische Konvergenz und Verteilungskonvergenz parallel</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668202" y="1587404"/>
            <a:ext cx="8007486" cy="400110"/>
          </a:xfrm>
          <a:prstGeom prst="rect">
            <a:avLst/>
          </a:prstGeom>
          <a:noFill/>
        </p:spPr>
        <p:txBody>
          <a:bodyPr wrap="square" rtlCol="0">
            <a:spAutoFit/>
          </a:bodyPr>
          <a:lstStyle/>
          <a:p>
            <a:pPr algn="just"/>
            <a:r>
              <a:rPr lang="de-DE" sz="2000" dirty="0">
                <a:latin typeface="+mn-lt"/>
                <a:ea typeface="Cambria Math"/>
              </a:rPr>
              <a:t>Anstelle von                                                             kann man auch äquivalent</a:t>
            </a:r>
          </a:p>
        </p:txBody>
      </p:sp>
      <p:sp>
        <p:nvSpPr>
          <p:cNvPr id="15" name="Textfeld 14"/>
          <p:cNvSpPr txBox="1"/>
          <p:nvPr/>
        </p:nvSpPr>
        <p:spPr>
          <a:xfrm>
            <a:off x="656767" y="2253727"/>
            <a:ext cx="1419909" cy="400110"/>
          </a:xfrm>
          <a:prstGeom prst="rect">
            <a:avLst/>
          </a:prstGeom>
          <a:noFill/>
        </p:spPr>
        <p:txBody>
          <a:bodyPr wrap="square" rtlCol="0">
            <a:spAutoFit/>
          </a:bodyPr>
          <a:lstStyle/>
          <a:p>
            <a:pPr algn="just"/>
            <a:r>
              <a:rPr lang="de-DE" sz="2000" dirty="0">
                <a:latin typeface="+mn-lt"/>
                <a:ea typeface="Cambria Math"/>
              </a:rPr>
              <a:t>schreiben:</a:t>
            </a:r>
          </a:p>
        </p:txBody>
      </p:sp>
      <mc:AlternateContent xmlns:mc="http://schemas.openxmlformats.org/markup-compatibility/2006" xmlns:a14="http://schemas.microsoft.com/office/drawing/2010/main">
        <mc:Choice Requires="a14">
          <p:sp>
            <p:nvSpPr>
              <p:cNvPr id="16" name="Textfeld 15"/>
              <p:cNvSpPr txBox="1"/>
              <p:nvPr/>
            </p:nvSpPr>
            <p:spPr>
              <a:xfrm>
                <a:off x="2232124" y="2141774"/>
                <a:ext cx="3419996" cy="512063"/>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𝑌</m:t>
                        </m:r>
                      </m:e>
                      <m:sub>
                        <m:r>
                          <a:rPr lang="de-DE" sz="2000" b="0" i="1" smtClean="0">
                            <a:solidFill>
                              <a:schemeClr val="tx1"/>
                            </a:solidFill>
                            <a:latin typeface="Cambria Math"/>
                            <a:ea typeface="Cambria Math"/>
                          </a:rPr>
                          <m:t>𝑛</m:t>
                        </m:r>
                      </m:sub>
                    </m:sSub>
                    <m:r>
                      <a:rPr lang="de-DE" sz="2000" i="1">
                        <a:solidFill>
                          <a:schemeClr val="tx1"/>
                        </a:solidFill>
                        <a:latin typeface="Cambria Math"/>
                        <a:ea typeface="Cambria Math"/>
                      </a:rPr>
                      <m:t>  </m:t>
                    </m:r>
                    <m:groupChr>
                      <m:groupChrPr>
                        <m:chr m:val="→"/>
                        <m:vertJc m:val="bot"/>
                        <m:ctrlPr>
                          <a:rPr lang="de-DE" sz="2000" i="1">
                            <a:solidFill>
                              <a:schemeClr val="tx1"/>
                            </a:solidFill>
                            <a:latin typeface="Cambria Math" panose="02040503050406030204" pitchFamily="18" charset="0"/>
                            <a:ea typeface="Cambria Math"/>
                          </a:rPr>
                        </m:ctrlPr>
                      </m:groupChrPr>
                      <m:e>
                        <m:r>
                          <m:rPr>
                            <m:brk m:alnAt="2"/>
                          </m:rPr>
                          <a:rPr lang="de-DE" sz="2000" i="1">
                            <a:solidFill>
                              <a:schemeClr val="tx1"/>
                            </a:solidFill>
                            <a:latin typeface="Cambria Math"/>
                            <a:ea typeface="Cambria Math"/>
                          </a:rPr>
                          <m:t> </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𝑑</m:t>
                        </m:r>
                        <m:r>
                          <a:rPr lang="de-DE" sz="2000" b="0" i="1" smtClean="0">
                            <a:solidFill>
                              <a:schemeClr val="tx1"/>
                            </a:solidFill>
                            <a:latin typeface="Cambria Math"/>
                            <a:ea typeface="Cambria Math"/>
                          </a:rPr>
                          <m:t>  </m:t>
                        </m:r>
                      </m:e>
                    </m:groupChr>
                    <m:r>
                      <a:rPr lang="de-DE" sz="2000" i="1">
                        <a:solidFill>
                          <a:schemeClr val="tx1"/>
                        </a:solidFill>
                        <a:latin typeface="Cambria Math"/>
                        <a:ea typeface="Cambria Math"/>
                      </a:rPr>
                      <m:t>  </m:t>
                    </m:r>
                    <m:r>
                      <a:rPr lang="de-DE" sz="2000" b="0" i="1" smtClean="0">
                        <a:solidFill>
                          <a:schemeClr val="tx1"/>
                        </a:solidFill>
                        <a:latin typeface="Cambria Math"/>
                        <a:ea typeface="Cambria Math"/>
                      </a:rPr>
                      <m:t>𝑋</m:t>
                    </m:r>
                  </m:oMath>
                </a14:m>
                <a:r>
                  <a:rPr lang="de-DE" sz="2000" dirty="0">
                    <a:solidFill>
                      <a:schemeClr val="tx1"/>
                    </a:solidFill>
                    <a:latin typeface="+mn-lt"/>
                    <a:ea typeface="Cambria Math"/>
                  </a:rPr>
                  <a:t>, wobei </a:t>
                </a:r>
                <a14:m>
                  <m:oMath xmlns:m="http://schemas.openxmlformats.org/officeDocument/2006/math">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𝑁</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𝜇</m:t>
                        </m:r>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ea typeface="Cambria Math"/>
                              </a:rPr>
                              <m:t>2</m:t>
                            </m:r>
                          </m:sup>
                        </m:sSup>
                      </m:e>
                    </m:d>
                  </m:oMath>
                </a14:m>
                <a:endParaRPr lang="de-DE" sz="2000" dirty="0">
                  <a:solidFill>
                    <a:schemeClr val="tx1"/>
                  </a:solidFill>
                  <a:latin typeface="+mn-lt"/>
                  <a:ea typeface="Cambria Math"/>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2232124" y="2141774"/>
                <a:ext cx="3419996" cy="512063"/>
              </a:xfrm>
              <a:prstGeom prst="rect">
                <a:avLst/>
              </a:prstGeom>
              <a:blipFill rotWithShape="1">
                <a:blip r:embed="rId4"/>
                <a:stretch>
                  <a:fillRect b="-2142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2232124" y="1524854"/>
                <a:ext cx="3419996" cy="51571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𝐹</m:t>
                          </m:r>
                        </m:e>
                        <m:sub>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𝑌</m:t>
                              </m:r>
                            </m:e>
                            <m:sub>
                              <m:r>
                                <a:rPr lang="de-DE" sz="2000" b="0" i="1" smtClean="0">
                                  <a:solidFill>
                                    <a:schemeClr val="tx1"/>
                                  </a:solidFill>
                                  <a:latin typeface="Cambria Math"/>
                                  <a:ea typeface="Cambria Math"/>
                                </a:rPr>
                                <m:t>𝑛</m:t>
                              </m:r>
                            </m:sub>
                          </m:sSub>
                        </m:sub>
                      </m:sSub>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𝑥</m:t>
                          </m:r>
                        </m:e>
                      </m:d>
                      <m:r>
                        <a:rPr lang="de-DE" sz="2000" b="0" i="1" smtClean="0">
                          <a:solidFill>
                            <a:schemeClr val="tx1"/>
                          </a:solidFill>
                          <a:latin typeface="Cambria Math"/>
                          <a:ea typeface="Cambria Math"/>
                        </a:rPr>
                        <m:t>  </m:t>
                      </m:r>
                      <m:groupChr>
                        <m:groupChrPr>
                          <m:chr m:val="→"/>
                          <m:vertJc m:val="bot"/>
                          <m:ctrlPr>
                            <a:rPr lang="de-DE" sz="2000" i="1" smtClean="0">
                              <a:solidFill>
                                <a:schemeClr val="tx1"/>
                              </a:solidFill>
                              <a:latin typeface="Cambria Math" panose="02040503050406030204" pitchFamily="18" charset="0"/>
                              <a:ea typeface="Cambria Math"/>
                            </a:rPr>
                          </m:ctrlPr>
                        </m:groupChrPr>
                        <m:e>
                          <m:r>
                            <m:rPr>
                              <m:brk m:alnAt="2"/>
                            </m:rP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𝑛</m:t>
                          </m:r>
                          <m:r>
                            <a:rPr lang="de-DE" sz="2000" b="0" i="1" smtClean="0">
                              <a:solidFill>
                                <a:schemeClr val="tx1"/>
                              </a:solidFill>
                              <a:latin typeface="Cambria Math"/>
                              <a:ea typeface="Cambria Math"/>
                            </a:rPr>
                            <m:t>→∞  </m:t>
                          </m:r>
                        </m:e>
                      </m:groupChr>
                      <m:r>
                        <a:rPr lang="de-DE" sz="2000" b="0" i="1" smtClean="0">
                          <a:solidFill>
                            <a:schemeClr val="tx1"/>
                          </a:solidFill>
                          <a:latin typeface="Cambria Math"/>
                          <a:ea typeface="Cambria Math"/>
                        </a:rPr>
                        <m:t>  </m:t>
                      </m:r>
                      <m:r>
                        <m:rPr>
                          <m:sty m:val="p"/>
                        </m:rPr>
                        <a:rPr lang="el-GR" sz="2000" b="0" i="1" smtClean="0">
                          <a:solidFill>
                            <a:schemeClr val="tx1"/>
                          </a:solidFill>
                          <a:latin typeface="Cambria Math"/>
                          <a:ea typeface="Cambria Math"/>
                        </a:rPr>
                        <m:t>Φ</m:t>
                      </m:r>
                      <m:d>
                        <m:dPr>
                          <m:ctrlPr>
                            <a:rPr lang="el-GR" sz="2000" b="0" i="1" smtClean="0">
                              <a:solidFill>
                                <a:schemeClr val="tx1"/>
                              </a:solidFill>
                              <a:latin typeface="Cambria Math" panose="02040503050406030204" pitchFamily="18" charset="0"/>
                              <a:ea typeface="Cambria Math"/>
                            </a:rPr>
                          </m:ctrlPr>
                        </m:dPr>
                        <m:e>
                          <m:f>
                            <m:fPr>
                              <m:type m:val="lin"/>
                              <m:ctrlPr>
                                <a:rPr lang="el-GR" sz="2000" b="0" i="1" smtClean="0">
                                  <a:solidFill>
                                    <a:schemeClr val="tx1"/>
                                  </a:solidFill>
                                  <a:latin typeface="Cambria Math" panose="02040503050406030204" pitchFamily="18" charset="0"/>
                                  <a:ea typeface="Cambria Math"/>
                                </a:rPr>
                              </m:ctrlPr>
                            </m:fPr>
                            <m:num>
                              <m:d>
                                <m:dPr>
                                  <m:ctrlPr>
                                    <a:rPr lang="el-GR"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𝑥</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𝜇</m:t>
                                  </m:r>
                                </m:e>
                              </m:d>
                            </m:num>
                            <m:den>
                              <m:r>
                                <a:rPr lang="el-GR" sz="2000" b="0" i="1" smtClean="0">
                                  <a:solidFill>
                                    <a:schemeClr val="tx1"/>
                                  </a:solidFill>
                                  <a:latin typeface="Cambria Math"/>
                                  <a:ea typeface="Cambria Math"/>
                                </a:rPr>
                                <m:t>𝜎</m:t>
                              </m:r>
                            </m:den>
                          </m:f>
                        </m:e>
                      </m:d>
                    </m:oMath>
                  </m:oMathPara>
                </a14:m>
                <a:endParaRPr lang="de-DE" sz="2000" dirty="0">
                  <a:solidFill>
                    <a:schemeClr val="tx1"/>
                  </a:solidFill>
                  <a:latin typeface="+mn-lt"/>
                  <a:ea typeface="Cambria Math"/>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232124" y="1524854"/>
                <a:ext cx="3419996" cy="515719"/>
              </a:xfrm>
              <a:prstGeom prst="rect">
                <a:avLst/>
              </a:prstGeom>
              <a:blipFill rotWithShape="1">
                <a:blip r:embed="rId5"/>
                <a:stretch>
                  <a:fillRect/>
                </a:stretch>
              </a:blipFill>
            </p:spPr>
            <p:txBody>
              <a:bodyPr/>
              <a:lstStyle/>
              <a:p>
                <a:r>
                  <a:rPr lang="de-DE">
                    <a:noFill/>
                  </a:rPr>
                  <a:t> </a:t>
                </a:r>
              </a:p>
            </p:txBody>
          </p:sp>
        </mc:Fallback>
      </mc:AlternateContent>
      <p:sp>
        <p:nvSpPr>
          <p:cNvPr id="24" name="Rechteck 2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6"/>
          <a:stretch>
            <a:fillRect/>
          </a:stretch>
        </p:blipFill>
        <p:spPr>
          <a:xfrm>
            <a:off x="656767" y="3347051"/>
            <a:ext cx="7591425" cy="3114675"/>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583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388359933"/>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8.2 Ergänzungen zu asymptotischen Aussagen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8.2.5</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9" name="Textfeld 8"/>
              <p:cNvSpPr txBox="1"/>
              <p:nvPr/>
            </p:nvSpPr>
            <p:spPr>
              <a:xfrm>
                <a:off x="468314" y="1587404"/>
                <a:ext cx="8207374" cy="400110"/>
              </a:xfrm>
              <a:prstGeom prst="rect">
                <a:avLst/>
              </a:prstGeom>
              <a:noFill/>
            </p:spPr>
            <p:txBody>
              <a:bodyPr wrap="square" rtlCol="0">
                <a:spAutoFit/>
              </a:bodyPr>
              <a:lstStyle/>
              <a:p>
                <a:pPr algn="just"/>
                <a:r>
                  <a:rPr lang="de-DE" sz="2000" dirty="0">
                    <a:latin typeface="+mn-lt"/>
                    <a:ea typeface="Cambria Math"/>
                  </a:rPr>
                  <a:t>Sei </a:t>
                </a:r>
                <a14:m>
                  <m:oMath xmlns:m="http://schemas.openxmlformats.org/officeDocument/2006/math">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𝑍</m:t>
                        </m:r>
                      </m:e>
                      <m:sub>
                        <m:r>
                          <a:rPr lang="de-DE" sz="2000" b="0" i="1" smtClean="0">
                            <a:latin typeface="Cambria Math"/>
                            <a:ea typeface="Cambria Math"/>
                          </a:rPr>
                          <m:t>𝑛</m:t>
                        </m:r>
                      </m:sub>
                    </m:sSub>
                  </m:oMath>
                </a14:m>
                <a:r>
                  <a:rPr lang="de-DE" sz="2000" dirty="0">
                    <a:latin typeface="+mn-lt"/>
                    <a:ea typeface="Cambria Math"/>
                  </a:rPr>
                  <a:t> wie auf </a:t>
                </a:r>
                <a:r>
                  <a:rPr lang="de-DE" sz="2000">
                    <a:latin typeface="+mn-lt"/>
                    <a:ea typeface="Cambria Math"/>
                  </a:rPr>
                  <a:t>Folie 577 </a:t>
                </a:r>
                <a:r>
                  <a:rPr lang="de-DE" sz="2000" dirty="0">
                    <a:latin typeface="+mn-lt"/>
                    <a:ea typeface="Cambria Math"/>
                  </a:rPr>
                  <a:t>(ZGWS für u. h. v. Zufallsvariablen), d. h.</a:t>
                </a:r>
              </a:p>
            </p:txBody>
          </p:sp>
        </mc:Choice>
        <mc:Fallback xmlns="">
          <p:sp>
            <p:nvSpPr>
              <p:cNvPr id="9" name="Textfeld 8"/>
              <p:cNvSpPr txBox="1">
                <a:spLocks noRot="1" noChangeAspect="1" noMove="1" noResize="1" noEditPoints="1" noAdjustHandles="1" noChangeArrowheads="1" noChangeShapeType="1" noTextEdit="1"/>
              </p:cNvSpPr>
              <p:nvPr/>
            </p:nvSpPr>
            <p:spPr>
              <a:xfrm>
                <a:off x="468314" y="1587404"/>
                <a:ext cx="8207374" cy="400110"/>
              </a:xfrm>
              <a:prstGeom prst="rect">
                <a:avLst/>
              </a:prstGeom>
              <a:blipFill>
                <a:blip r:embed="rId3"/>
                <a:stretch>
                  <a:fillRect l="-817"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828352" y="2037140"/>
                <a:ext cx="3419996" cy="86754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el-GR"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𝑍</m:t>
                          </m:r>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𝜇</m:t>
                                  </m:r>
                                </m:e>
                              </m:acc>
                            </m:e>
                            <m:sub>
                              <m:r>
                                <a:rPr lang="de-DE" sz="2000" b="0" i="1" smtClean="0">
                                  <a:solidFill>
                                    <a:schemeClr val="tx1"/>
                                  </a:solidFill>
                                  <a:latin typeface="Cambria Math"/>
                                  <a:ea typeface="Cambria Math"/>
                                </a:rPr>
                                <m:t>𝑛</m:t>
                              </m:r>
                            </m:sub>
                          </m:sSub>
                        </m:num>
                        <m:den>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b="0" i="1" smtClean="0">
                                      <a:solidFill>
                                        <a:schemeClr val="tx1"/>
                                      </a:solidFill>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acc>
                                        <m:accPr>
                                          <m:chr m:val="̅"/>
                                          <m:ctrlPr>
                                            <a:rPr lang="de-DE" sz="2000" i="1">
                                              <a:latin typeface="Cambria Math" panose="02040503050406030204" pitchFamily="18" charset="0"/>
                                              <a:ea typeface="Cambria Math"/>
                                            </a:rPr>
                                          </m:ctrlPr>
                                        </m:accPr>
                                        <m:e>
                                          <m:r>
                                            <a:rPr lang="de-DE" sz="2000" i="1">
                                              <a:latin typeface="Cambria Math"/>
                                              <a:ea typeface="Cambria Math"/>
                                            </a:rPr>
                                            <m:t>𝜎</m:t>
                                          </m:r>
                                        </m:e>
                                      </m:acc>
                                    </m:e>
                                    <m:sub>
                                      <m:r>
                                        <a:rPr lang="de-DE" sz="2000" i="1">
                                          <a:latin typeface="Cambria Math"/>
                                          <a:ea typeface="Cambria Math"/>
                                        </a:rPr>
                                        <m:t>𝑛</m:t>
                                      </m:r>
                                    </m:sub>
                                    <m:sup>
                                      <m:r>
                                        <a:rPr lang="de-DE" sz="2000" i="1">
                                          <a:latin typeface="Cambria Math"/>
                                          <a:ea typeface="Cambria Math"/>
                                        </a:rPr>
                                        <m:t>2</m:t>
                                      </m:r>
                                    </m:sup>
                                  </m:sSubSup>
                                </m:num>
                                <m:den>
                                  <m:r>
                                    <a:rPr lang="de-DE" sz="2000" b="0" i="1" smtClean="0">
                                      <a:solidFill>
                                        <a:schemeClr val="tx1"/>
                                      </a:solidFill>
                                      <a:latin typeface="Cambria Math"/>
                                      <a:ea typeface="Cambria Math"/>
                                    </a:rPr>
                                    <m:t>𝑛</m:t>
                                  </m:r>
                                </m:den>
                              </m:f>
                            </m:e>
                          </m:rad>
                        </m:den>
                      </m:f>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𝑁</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0,1</m:t>
                          </m:r>
                        </m:e>
                      </m:d>
                    </m:oMath>
                  </m:oMathPara>
                </a14:m>
                <a:endParaRPr lang="de-DE" sz="2000" dirty="0">
                  <a:solidFill>
                    <a:schemeClr val="tx1"/>
                  </a:solidFill>
                  <a:latin typeface="+mn-lt"/>
                  <a:ea typeface="Cambria Math"/>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828352" y="2037140"/>
                <a:ext cx="3419996" cy="867545"/>
              </a:xfrm>
              <a:prstGeom prst="rect">
                <a:avLst/>
              </a:prstGeom>
              <a:blipFill rotWithShape="1">
                <a:blip r:embed="rId4"/>
                <a:stretch>
                  <a:fillRect/>
                </a:stretch>
              </a:blipFill>
            </p:spPr>
            <p:txBody>
              <a:bodyPr/>
              <a:lstStyle/>
              <a:p>
                <a:r>
                  <a:rPr lang="de-DE">
                    <a:noFill/>
                  </a:rPr>
                  <a:t> </a:t>
                </a:r>
              </a:p>
            </p:txBody>
          </p:sp>
        </mc:Fallback>
      </mc:AlternateContent>
      <p:sp>
        <p:nvSpPr>
          <p:cNvPr id="12" name="Textfeld 11"/>
          <p:cNvSpPr txBox="1"/>
          <p:nvPr/>
        </p:nvSpPr>
        <p:spPr>
          <a:xfrm>
            <a:off x="2538350" y="2051222"/>
            <a:ext cx="216024" cy="338554"/>
          </a:xfrm>
          <a:prstGeom prst="rect">
            <a:avLst/>
          </a:prstGeom>
          <a:noFill/>
        </p:spPr>
        <p:txBody>
          <a:bodyPr wrap="square" rtlCol="0">
            <a:spAutoFit/>
          </a:bodyPr>
          <a:lstStyle/>
          <a:p>
            <a:pPr algn="just"/>
            <a:r>
              <a:rPr lang="de-DE" sz="1600" i="1" dirty="0">
                <a:latin typeface="+mn-lt"/>
                <a:ea typeface="Cambria Math"/>
              </a:rPr>
              <a:t>a</a:t>
            </a:r>
          </a:p>
        </p:txBody>
      </p:sp>
      <p:sp>
        <p:nvSpPr>
          <p:cNvPr id="13" name="Textfeld 12"/>
          <p:cNvSpPr txBox="1"/>
          <p:nvPr/>
        </p:nvSpPr>
        <p:spPr>
          <a:xfrm>
            <a:off x="468314" y="3060021"/>
            <a:ext cx="3935836" cy="400110"/>
          </a:xfrm>
          <a:prstGeom prst="rect">
            <a:avLst/>
          </a:prstGeom>
          <a:noFill/>
        </p:spPr>
        <p:txBody>
          <a:bodyPr wrap="square" rtlCol="0">
            <a:spAutoFit/>
          </a:bodyPr>
          <a:lstStyle/>
          <a:p>
            <a:pPr algn="just"/>
            <a:r>
              <a:rPr lang="de-DE" sz="2000" dirty="0">
                <a:latin typeface="+mn-lt"/>
                <a:ea typeface="Cambria Math"/>
              </a:rPr>
              <a:t>Dann gilt auch:</a:t>
            </a:r>
          </a:p>
        </p:txBody>
      </p:sp>
      <mc:AlternateContent xmlns:mc="http://schemas.openxmlformats.org/markup-compatibility/2006" xmlns:a14="http://schemas.microsoft.com/office/drawing/2010/main">
        <mc:Choice Requires="a14">
          <p:sp>
            <p:nvSpPr>
              <p:cNvPr id="14" name="Textfeld 13"/>
              <p:cNvSpPr txBox="1"/>
              <p:nvPr/>
            </p:nvSpPr>
            <p:spPr>
              <a:xfrm>
                <a:off x="2339752" y="2880249"/>
                <a:ext cx="2765707" cy="83869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el-GR" sz="2000" i="1" smtClean="0">
                              <a:solidFill>
                                <a:schemeClr val="tx1"/>
                              </a:solidFill>
                              <a:latin typeface="Cambria Math" panose="02040503050406030204" pitchFamily="18" charset="0"/>
                              <a:ea typeface="Cambria Math"/>
                            </a:rPr>
                          </m:ctrlPr>
                        </m:sSubPr>
                        <m:e>
                          <m:acc>
                            <m:accPr>
                              <m:chr m:val="̃"/>
                              <m:ctrlPr>
                                <a:rPr lang="el-GR"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𝑍</m:t>
                              </m:r>
                            </m:e>
                          </m:acc>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𝜇</m:t>
                          </m:r>
                        </m:num>
                        <m:den>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b="0" i="1" smtClean="0">
                                      <a:solidFill>
                                        <a:schemeClr val="tx1"/>
                                      </a:solidFill>
                                      <a:latin typeface="Cambria Math" panose="02040503050406030204" pitchFamily="18" charset="0"/>
                                      <a:ea typeface="Cambria Math"/>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ea typeface="Cambria Math"/>
                                        </a:rPr>
                                        <m:t>2</m:t>
                                      </m:r>
                                    </m:sup>
                                  </m:sSup>
                                </m:num>
                                <m:den>
                                  <m:r>
                                    <a:rPr lang="de-DE" sz="2000" b="0" i="1" smtClean="0">
                                      <a:solidFill>
                                        <a:schemeClr val="tx1"/>
                                      </a:solidFill>
                                      <a:latin typeface="Cambria Math"/>
                                      <a:ea typeface="Cambria Math"/>
                                    </a:rPr>
                                    <m:t>𝑛</m:t>
                                  </m:r>
                                </m:den>
                              </m:f>
                            </m:e>
                          </m:rad>
                        </m:den>
                      </m:f>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𝑁</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0,1</m:t>
                          </m:r>
                        </m:e>
                      </m:d>
                    </m:oMath>
                  </m:oMathPara>
                </a14:m>
                <a:endParaRPr lang="de-DE" sz="2000" dirty="0">
                  <a:solidFill>
                    <a:schemeClr val="tx1"/>
                  </a:solidFill>
                  <a:latin typeface="+mn-lt"/>
                  <a:ea typeface="Cambria Math"/>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339752" y="2880249"/>
                <a:ext cx="2765707" cy="838691"/>
              </a:xfrm>
              <a:prstGeom prst="rect">
                <a:avLst/>
              </a:prstGeom>
              <a:blipFill rotWithShape="1">
                <a:blip r:embed="rId5"/>
                <a:stretch>
                  <a:fillRect/>
                </a:stretch>
              </a:blipFill>
            </p:spPr>
            <p:txBody>
              <a:bodyPr/>
              <a:lstStyle/>
              <a:p>
                <a:r>
                  <a:rPr lang="de-DE">
                    <a:noFill/>
                  </a:rPr>
                  <a:t> </a:t>
                </a:r>
              </a:p>
            </p:txBody>
          </p:sp>
        </mc:Fallback>
      </mc:AlternateContent>
      <p:sp>
        <p:nvSpPr>
          <p:cNvPr id="19" name="Textfeld 18"/>
          <p:cNvSpPr txBox="1"/>
          <p:nvPr/>
        </p:nvSpPr>
        <p:spPr>
          <a:xfrm>
            <a:off x="3914064" y="2892878"/>
            <a:ext cx="275154" cy="338554"/>
          </a:xfrm>
          <a:prstGeom prst="rect">
            <a:avLst/>
          </a:prstGeom>
          <a:noFill/>
        </p:spPr>
        <p:txBody>
          <a:bodyPr wrap="square" rtlCol="0">
            <a:spAutoFit/>
          </a:bodyPr>
          <a:lstStyle/>
          <a:p>
            <a:pPr algn="just"/>
            <a:r>
              <a:rPr lang="de-DE" sz="1600" i="1" dirty="0">
                <a:latin typeface="+mn-lt"/>
                <a:ea typeface="Cambria Math"/>
              </a:rPr>
              <a:t>a</a:t>
            </a:r>
          </a:p>
        </p:txBody>
      </p:sp>
      <p:sp>
        <p:nvSpPr>
          <p:cNvPr id="22" name="Textfeld 21"/>
          <p:cNvSpPr txBox="1"/>
          <p:nvPr/>
        </p:nvSpPr>
        <p:spPr>
          <a:xfrm>
            <a:off x="468313" y="3732280"/>
            <a:ext cx="6505616" cy="400110"/>
          </a:xfrm>
          <a:prstGeom prst="rect">
            <a:avLst/>
          </a:prstGeom>
          <a:noFill/>
        </p:spPr>
        <p:txBody>
          <a:bodyPr wrap="square" rtlCol="0">
            <a:spAutoFit/>
          </a:bodyPr>
          <a:lstStyle/>
          <a:p>
            <a:pPr algn="just"/>
            <a:r>
              <a:rPr lang="de-DE" sz="2000" dirty="0">
                <a:latin typeface="+mn-lt"/>
                <a:ea typeface="Cambria Math"/>
              </a:rPr>
              <a:t>Dies folgt mit </a:t>
            </a:r>
            <a:r>
              <a:rPr lang="de-DE" sz="2000" dirty="0" err="1">
                <a:latin typeface="+mn-lt"/>
                <a:ea typeface="Cambria Math"/>
              </a:rPr>
              <a:t>Slutsky‘s</a:t>
            </a:r>
            <a:r>
              <a:rPr lang="de-DE" sz="2000" dirty="0">
                <a:latin typeface="+mn-lt"/>
                <a:ea typeface="Cambria Math"/>
              </a:rPr>
              <a:t> Theorem. Definiere dazu</a:t>
            </a:r>
          </a:p>
        </p:txBody>
      </p:sp>
      <mc:AlternateContent xmlns:mc="http://schemas.openxmlformats.org/markup-compatibility/2006" xmlns:a14="http://schemas.microsoft.com/office/drawing/2010/main">
        <mc:Choice Requires="a14">
          <p:sp>
            <p:nvSpPr>
              <p:cNvPr id="23" name="Textfeld 22"/>
              <p:cNvSpPr txBox="1"/>
              <p:nvPr/>
            </p:nvSpPr>
            <p:spPr>
              <a:xfrm>
                <a:off x="769222" y="4275531"/>
                <a:ext cx="3419996" cy="405688"/>
              </a:xfrm>
              <a:prstGeom prst="rect">
                <a:avLst/>
              </a:prstGeom>
              <a:noFill/>
            </p:spPr>
            <p:txBody>
              <a:bodyPr wrap="square" rtlCol="0">
                <a:spAutoFit/>
              </a:bodyPr>
              <a:lstStyle/>
              <a:p>
                <a:pPr algn="just"/>
                <a14:m>
                  <m:oMath xmlns:m="http://schemas.openxmlformats.org/officeDocument/2006/math">
                    <m:sSub>
                      <m:sSubPr>
                        <m:ctrlPr>
                          <a:rPr lang="el-GR" sz="2000" i="1" smtClean="0">
                            <a:solidFill>
                              <a:schemeClr val="tx1"/>
                            </a:solidFill>
                            <a:latin typeface="Cambria Math" panose="02040503050406030204" pitchFamily="18" charset="0"/>
                            <a:ea typeface="Cambria Math"/>
                          </a:rPr>
                        </m:ctrlPr>
                      </m:sSubPr>
                      <m:e>
                        <m:acc>
                          <m:accPr>
                            <m:chr m:val="̃"/>
                            <m:ctrlPr>
                              <a:rPr lang="el-GR"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𝑍</m:t>
                            </m:r>
                          </m:e>
                        </m:acc>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𝐵</m:t>
                        </m:r>
                      </m:e>
                      <m:sub>
                        <m:r>
                          <a:rPr lang="de-DE" sz="2000" b="0" i="1" smtClean="0">
                            <a:solidFill>
                              <a:schemeClr val="tx1"/>
                            </a:solidFill>
                            <a:latin typeface="Cambria Math"/>
                            <a:ea typeface="Cambria Math"/>
                          </a:rPr>
                          <m:t>𝑛</m:t>
                        </m:r>
                      </m:sub>
                    </m:sSub>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𝑍</m:t>
                        </m:r>
                      </m:e>
                      <m:sub>
                        <m:r>
                          <a:rPr lang="de-DE" sz="2000" b="0" i="1" smtClean="0">
                            <a:solidFill>
                              <a:schemeClr val="tx1"/>
                            </a:solidFill>
                            <a:latin typeface="Cambria Math"/>
                            <a:ea typeface="Cambria Math"/>
                          </a:rPr>
                          <m:t>𝑛</m:t>
                        </m:r>
                      </m:sub>
                    </m:sSub>
                  </m:oMath>
                </a14:m>
                <a:r>
                  <a:rPr lang="de-DE" sz="2000" dirty="0">
                    <a:solidFill>
                      <a:schemeClr val="tx1"/>
                    </a:solidFill>
                    <a:latin typeface="+mn-lt"/>
                    <a:ea typeface="Cambria Math"/>
                  </a:rPr>
                  <a:t>, wobei</a:t>
                </a:r>
              </a:p>
            </p:txBody>
          </p:sp>
        </mc:Choice>
        <mc:Fallback xmlns="">
          <p:sp>
            <p:nvSpPr>
              <p:cNvPr id="23" name="Textfeld 22"/>
              <p:cNvSpPr txBox="1">
                <a:spLocks noRot="1" noChangeAspect="1" noMove="1" noResize="1" noEditPoints="1" noAdjustHandles="1" noChangeArrowheads="1" noChangeShapeType="1" noTextEdit="1"/>
              </p:cNvSpPr>
              <p:nvPr/>
            </p:nvSpPr>
            <p:spPr>
              <a:xfrm>
                <a:off x="769222" y="4275531"/>
                <a:ext cx="3419996" cy="405688"/>
              </a:xfrm>
              <a:prstGeom prst="rect">
                <a:avLst/>
              </a:prstGeom>
              <a:blipFill rotWithShape="1">
                <a:blip r:embed="rId6"/>
                <a:stretch>
                  <a:fillRect t="-5970" b="-25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769222" y="5661369"/>
                <a:ext cx="5220196" cy="78996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𝐴</m:t>
                          </m:r>
                        </m:e>
                        <m:sub>
                          <m:r>
                            <a:rPr lang="de-DE" sz="2000" i="1">
                              <a:latin typeface="Cambria Math"/>
                              <a:ea typeface="Cambria Math"/>
                            </a:rPr>
                            <m:t>𝑛</m:t>
                          </m:r>
                        </m:sub>
                      </m:sSub>
                      <m:r>
                        <a:rPr lang="de-DE" sz="2000" i="1">
                          <a:latin typeface="Cambria Math"/>
                          <a:ea typeface="Cambria Math"/>
                        </a:rPr>
                        <m:t>=</m:t>
                      </m:r>
                      <m:f>
                        <m:fPr>
                          <m:ctrlPr>
                            <a:rPr lang="de-DE" sz="2000" i="1">
                              <a:latin typeface="Cambria Math" panose="02040503050406030204" pitchFamily="18" charset="0"/>
                              <a:ea typeface="Cambria Math"/>
                            </a:rPr>
                          </m:ctrlPr>
                        </m:fPr>
                        <m:num>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𝜇</m:t>
                                  </m:r>
                                </m:e>
                              </m:acc>
                            </m:e>
                            <m:sub>
                              <m:r>
                                <a:rPr lang="de-DE" sz="2000" i="1">
                                  <a:latin typeface="Cambria Math"/>
                                  <a:ea typeface="Cambria Math"/>
                                </a:rPr>
                                <m:t>𝑛</m:t>
                              </m:r>
                            </m:sub>
                          </m:sSub>
                        </m:num>
                        <m:den>
                          <m:rad>
                            <m:radPr>
                              <m:degHide m:val="on"/>
                              <m:ctrlPr>
                                <a:rPr lang="de-DE" sz="2000" i="1">
                                  <a:latin typeface="Cambria Math" panose="02040503050406030204" pitchFamily="18" charset="0"/>
                                  <a:ea typeface="Cambria Math"/>
                                </a:rPr>
                              </m:ctrlPr>
                            </m:radPr>
                            <m:deg/>
                            <m:e>
                              <m:f>
                                <m:fPr>
                                  <m:type m:val="lin"/>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acc>
                                        <m:accPr>
                                          <m:chr m:val="̅"/>
                                          <m:ctrlPr>
                                            <a:rPr lang="de-DE" sz="2000" i="1">
                                              <a:latin typeface="Cambria Math" panose="02040503050406030204" pitchFamily="18" charset="0"/>
                                              <a:ea typeface="Cambria Math"/>
                                            </a:rPr>
                                          </m:ctrlPr>
                                        </m:accPr>
                                        <m:e>
                                          <m:r>
                                            <a:rPr lang="de-DE" sz="2000" i="1">
                                              <a:latin typeface="Cambria Math"/>
                                              <a:ea typeface="Cambria Math"/>
                                            </a:rPr>
                                            <m:t>𝜎</m:t>
                                          </m:r>
                                        </m:e>
                                      </m:acc>
                                    </m:e>
                                    <m:sub>
                                      <m:r>
                                        <a:rPr lang="de-DE" sz="2000" i="1">
                                          <a:latin typeface="Cambria Math"/>
                                          <a:ea typeface="Cambria Math"/>
                                        </a:rPr>
                                        <m:t>𝑛</m:t>
                                      </m:r>
                                    </m:sub>
                                    <m:sup>
                                      <m:r>
                                        <a:rPr lang="de-DE" sz="2000" i="1">
                                          <a:latin typeface="Cambria Math"/>
                                          <a:ea typeface="Cambria Math"/>
                                        </a:rPr>
                                        <m:t>2</m:t>
                                      </m:r>
                                    </m:sup>
                                  </m:sSubSup>
                                </m:num>
                                <m:den>
                                  <m:r>
                                    <a:rPr lang="de-DE" sz="2000" i="1">
                                      <a:latin typeface="Cambria Math"/>
                                      <a:ea typeface="Cambria Math"/>
                                    </a:rPr>
                                    <m:t>𝑛</m:t>
                                  </m:r>
                                </m:den>
                              </m:f>
                            </m:e>
                          </m:rad>
                        </m:den>
                      </m:f>
                      <m:r>
                        <a:rPr lang="de-DE" sz="2000" b="0" i="1" smtClean="0">
                          <a:latin typeface="Cambria Math"/>
                          <a:ea typeface="Cambria Math"/>
                        </a:rPr>
                        <m:t>−</m:t>
                      </m:r>
                      <m:f>
                        <m:fPr>
                          <m:ctrlPr>
                            <a:rPr lang="de-DE" sz="2000" i="1">
                              <a:latin typeface="Cambria Math" panose="02040503050406030204" pitchFamily="18" charset="0"/>
                              <a:ea typeface="Cambria Math"/>
                            </a:rPr>
                          </m:ctrlPr>
                        </m:fPr>
                        <m:num>
                          <m:r>
                            <a:rPr lang="de-DE" sz="2000" i="1" smtClean="0">
                              <a:latin typeface="Cambria Math"/>
                              <a:ea typeface="Cambria Math"/>
                            </a:rPr>
                            <m:t>𝜇</m:t>
                          </m:r>
                        </m:num>
                        <m:den>
                          <m:rad>
                            <m:radPr>
                              <m:degHide m:val="on"/>
                              <m:ctrlPr>
                                <a:rPr lang="de-DE" sz="2000" i="1">
                                  <a:latin typeface="Cambria Math" panose="02040503050406030204" pitchFamily="18" charset="0"/>
                                  <a:ea typeface="Cambria Math"/>
                                </a:rPr>
                              </m:ctrlPr>
                            </m:radPr>
                            <m:deg/>
                            <m:e>
                              <m:f>
                                <m:fPr>
                                  <m:type m:val="lin"/>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acc>
                                        <m:accPr>
                                          <m:chr m:val="̅"/>
                                          <m:ctrlPr>
                                            <a:rPr lang="de-DE" sz="2000" i="1">
                                              <a:latin typeface="Cambria Math" panose="02040503050406030204" pitchFamily="18" charset="0"/>
                                              <a:ea typeface="Cambria Math"/>
                                            </a:rPr>
                                          </m:ctrlPr>
                                        </m:accPr>
                                        <m:e>
                                          <m:r>
                                            <a:rPr lang="de-DE" sz="2000" i="1">
                                              <a:latin typeface="Cambria Math"/>
                                              <a:ea typeface="Cambria Math"/>
                                            </a:rPr>
                                            <m:t>𝜎</m:t>
                                          </m:r>
                                        </m:e>
                                      </m:acc>
                                    </m:e>
                                    <m:sub>
                                      <m:r>
                                        <a:rPr lang="de-DE" sz="2000" i="1">
                                          <a:latin typeface="Cambria Math"/>
                                          <a:ea typeface="Cambria Math"/>
                                        </a:rPr>
                                        <m:t>𝑛</m:t>
                                      </m:r>
                                    </m:sub>
                                    <m:sup>
                                      <m:r>
                                        <a:rPr lang="de-DE" sz="2000" i="1">
                                          <a:latin typeface="Cambria Math"/>
                                          <a:ea typeface="Cambria Math"/>
                                        </a:rPr>
                                        <m:t>2</m:t>
                                      </m:r>
                                    </m:sup>
                                  </m:sSubSup>
                                </m:num>
                                <m:den>
                                  <m:r>
                                    <a:rPr lang="de-DE" sz="2000" i="1">
                                      <a:latin typeface="Cambria Math"/>
                                      <a:ea typeface="Cambria Math"/>
                                    </a:rPr>
                                    <m:t>𝑛</m:t>
                                  </m:r>
                                </m:den>
                              </m:f>
                            </m:e>
                          </m:rad>
                        </m:den>
                      </m:f>
                      <m:r>
                        <a:rPr lang="de-DE" sz="2000" b="0" i="1" smtClean="0">
                          <a:latin typeface="Cambria Math"/>
                          <a:ea typeface="Cambria Math"/>
                        </a:rPr>
                        <m:t>  </m:t>
                      </m:r>
                      <m:groupChr>
                        <m:groupChrPr>
                          <m:chr m:val="→"/>
                          <m:vertJc m:val="bot"/>
                          <m:ctrlPr>
                            <a:rPr lang="de-DE" sz="2000" i="1" smtClean="0">
                              <a:latin typeface="Cambria Math" panose="02040503050406030204" pitchFamily="18" charset="0"/>
                              <a:ea typeface="Cambria Math"/>
                            </a:rPr>
                          </m:ctrlPr>
                        </m:groupChrPr>
                        <m:e>
                          <m:r>
                            <m:rPr>
                              <m:brk m:alnAt="2"/>
                            </m:rPr>
                            <a:rPr lang="de-DE" sz="2000" b="0" i="1" smtClean="0">
                              <a:latin typeface="Cambria Math"/>
                              <a:ea typeface="Cambria Math"/>
                            </a:rPr>
                            <m:t> </m:t>
                          </m:r>
                          <m:r>
                            <a:rPr lang="de-DE" sz="2000" b="0" i="1" smtClean="0">
                              <a:latin typeface="Cambria Math"/>
                              <a:ea typeface="Cambria Math"/>
                            </a:rPr>
                            <m:t>  </m:t>
                          </m:r>
                          <m:r>
                            <a:rPr lang="de-DE" sz="2000" b="0" i="1" smtClean="0">
                              <a:latin typeface="Cambria Math"/>
                              <a:ea typeface="Cambria Math"/>
                            </a:rPr>
                            <m:t>𝑛</m:t>
                          </m:r>
                          <m:r>
                            <a:rPr lang="de-DE" sz="2000" b="0" i="1" smtClean="0">
                              <a:latin typeface="Cambria Math"/>
                              <a:ea typeface="Cambria Math"/>
                            </a:rPr>
                            <m:t>→∞   </m:t>
                          </m:r>
                        </m:e>
                      </m:groupChr>
                      <m:r>
                        <a:rPr lang="de-DE" sz="2000" b="0" i="1" smtClean="0">
                          <a:latin typeface="Cambria Math"/>
                          <a:ea typeface="Cambria Math"/>
                        </a:rPr>
                        <m:t>  0</m:t>
                      </m:r>
                    </m:oMath>
                  </m:oMathPara>
                </a14:m>
                <a:endParaRPr lang="de-DE" sz="2000" dirty="0">
                  <a:solidFill>
                    <a:schemeClr val="tx1"/>
                  </a:solidFill>
                  <a:latin typeface="+mn-lt"/>
                  <a:ea typeface="Cambria Math"/>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769222" y="5661369"/>
                <a:ext cx="5220196" cy="78996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5105459" y="5659593"/>
                <a:ext cx="2836355" cy="71865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𝐵</m:t>
                          </m:r>
                        </m:e>
                        <m:sub>
                          <m:r>
                            <a:rPr lang="de-DE" sz="2000" i="1">
                              <a:latin typeface="Cambria Math"/>
                              <a:ea typeface="Cambria Math"/>
                            </a:rPr>
                            <m:t>𝑛</m:t>
                          </m:r>
                        </m:sub>
                      </m:sSub>
                      <m:r>
                        <a:rPr lang="de-DE" sz="2000" i="1">
                          <a:latin typeface="Cambria Math"/>
                          <a:ea typeface="Cambria Math"/>
                        </a:rPr>
                        <m:t>=</m:t>
                      </m:r>
                      <m:rad>
                        <m:radPr>
                          <m:degHide m:val="on"/>
                          <m:ctrlPr>
                            <a:rPr lang="de-DE" sz="2000" i="1" smtClean="0">
                              <a:latin typeface="Cambria Math" panose="02040503050406030204" pitchFamily="18" charset="0"/>
                              <a:ea typeface="Cambria Math"/>
                            </a:rPr>
                          </m:ctrlPr>
                        </m:radPr>
                        <m:deg/>
                        <m:e>
                          <m:f>
                            <m:fPr>
                              <m:type m:val="lin"/>
                              <m:ctrlPr>
                                <a:rPr lang="de-DE" sz="2000" i="1" smtClean="0">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acc>
                                    <m:accPr>
                                      <m:chr m:val="̅"/>
                                      <m:ctrlPr>
                                        <a:rPr lang="de-DE" sz="2000" i="1">
                                          <a:latin typeface="Cambria Math" panose="02040503050406030204" pitchFamily="18" charset="0"/>
                                          <a:ea typeface="Cambria Math"/>
                                        </a:rPr>
                                      </m:ctrlPr>
                                    </m:accPr>
                                    <m:e>
                                      <m:r>
                                        <a:rPr lang="de-DE" sz="2000" i="1">
                                          <a:latin typeface="Cambria Math"/>
                                          <a:ea typeface="Cambria Math"/>
                                        </a:rPr>
                                        <m:t>𝜎</m:t>
                                      </m:r>
                                    </m:e>
                                  </m:acc>
                                </m:e>
                                <m:sub>
                                  <m:r>
                                    <a:rPr lang="de-DE" sz="2000" i="1">
                                      <a:latin typeface="Cambria Math"/>
                                      <a:ea typeface="Cambria Math"/>
                                    </a:rPr>
                                    <m:t>𝑛</m:t>
                                  </m:r>
                                </m:sub>
                                <m:sup>
                                  <m:r>
                                    <a:rPr lang="de-DE" sz="2000" i="1">
                                      <a:latin typeface="Cambria Math"/>
                                      <a:ea typeface="Cambria Math"/>
                                    </a:rPr>
                                    <m:t>2</m:t>
                                  </m:r>
                                </m:sup>
                              </m:sSubSup>
                            </m:num>
                            <m:den>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den>
                          </m:f>
                        </m:e>
                      </m:rad>
                      <m:r>
                        <a:rPr lang="de-DE" sz="2000" b="0" i="1" smtClean="0">
                          <a:latin typeface="Cambria Math"/>
                          <a:ea typeface="Cambria Math"/>
                        </a:rPr>
                        <m:t>  </m:t>
                      </m:r>
                      <m:groupChr>
                        <m:groupChrPr>
                          <m:chr m:val="→"/>
                          <m:vertJc m:val="bot"/>
                          <m:ctrlPr>
                            <a:rPr lang="de-DE" sz="2000" i="1" smtClean="0">
                              <a:latin typeface="Cambria Math" panose="02040503050406030204" pitchFamily="18" charset="0"/>
                              <a:ea typeface="Cambria Math"/>
                            </a:rPr>
                          </m:ctrlPr>
                        </m:groupChrPr>
                        <m:e>
                          <m:r>
                            <m:rPr>
                              <m:brk m:alnAt="2"/>
                            </m:rPr>
                            <a:rPr lang="de-DE" sz="2000" b="0" i="1" smtClean="0">
                              <a:latin typeface="Cambria Math"/>
                              <a:ea typeface="Cambria Math"/>
                            </a:rPr>
                            <m:t> </m:t>
                          </m:r>
                          <m:r>
                            <a:rPr lang="de-DE" sz="2000" b="0" i="1" smtClean="0">
                              <a:latin typeface="Cambria Math"/>
                              <a:ea typeface="Cambria Math"/>
                            </a:rPr>
                            <m:t>  </m:t>
                          </m:r>
                          <m:r>
                            <a:rPr lang="de-DE" sz="2000" b="0" i="1" smtClean="0">
                              <a:latin typeface="Cambria Math"/>
                              <a:ea typeface="Cambria Math"/>
                            </a:rPr>
                            <m:t>𝑛</m:t>
                          </m:r>
                          <m:r>
                            <a:rPr lang="de-DE" sz="2000" b="0" i="1" smtClean="0">
                              <a:latin typeface="Cambria Math"/>
                              <a:ea typeface="Cambria Math"/>
                            </a:rPr>
                            <m:t>→∞   </m:t>
                          </m:r>
                        </m:e>
                      </m:groupChr>
                      <m:r>
                        <a:rPr lang="de-DE" sz="2000" b="0" i="1" smtClean="0">
                          <a:latin typeface="Cambria Math"/>
                          <a:ea typeface="Cambria Math"/>
                        </a:rPr>
                        <m:t>  1</m:t>
                      </m:r>
                    </m:oMath>
                  </m:oMathPara>
                </a14:m>
                <a:endParaRPr lang="de-DE" sz="2000" dirty="0">
                  <a:solidFill>
                    <a:schemeClr val="tx1"/>
                  </a:solidFill>
                  <a:latin typeface="+mn-lt"/>
                  <a:ea typeface="Cambria Math"/>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5105459" y="5659593"/>
                <a:ext cx="2836355" cy="718658"/>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785572" y="4709729"/>
                <a:ext cx="5331726" cy="83869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el-GR"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𝑍</m:t>
                          </m:r>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𝜇</m:t>
                                  </m:r>
                                </m:e>
                              </m:acc>
                            </m:e>
                            <m:sub>
                              <m:r>
                                <a:rPr lang="de-DE" sz="2000" b="0" i="1" smtClean="0">
                                  <a:solidFill>
                                    <a:schemeClr val="tx1"/>
                                  </a:solidFill>
                                  <a:latin typeface="Cambria Math"/>
                                  <a:ea typeface="Cambria Math"/>
                                </a:rPr>
                                <m:t>𝑛</m:t>
                              </m:r>
                            </m:sub>
                          </m:sSub>
                        </m:num>
                        <m:den>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b="0" i="1" smtClean="0">
                                      <a:solidFill>
                                        <a:schemeClr val="tx1"/>
                                      </a:solidFill>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acc>
                                        <m:accPr>
                                          <m:chr m:val="̅"/>
                                          <m:ctrlPr>
                                            <a:rPr lang="de-DE" sz="2000" i="1">
                                              <a:latin typeface="Cambria Math" panose="02040503050406030204" pitchFamily="18" charset="0"/>
                                              <a:ea typeface="Cambria Math"/>
                                            </a:rPr>
                                          </m:ctrlPr>
                                        </m:accPr>
                                        <m:e>
                                          <m:r>
                                            <a:rPr lang="de-DE" sz="2000" i="1">
                                              <a:latin typeface="Cambria Math"/>
                                              <a:ea typeface="Cambria Math"/>
                                            </a:rPr>
                                            <m:t>𝜎</m:t>
                                          </m:r>
                                        </m:e>
                                      </m:acc>
                                    </m:e>
                                    <m:sub>
                                      <m:r>
                                        <a:rPr lang="de-DE" sz="2000" i="1">
                                          <a:latin typeface="Cambria Math"/>
                                          <a:ea typeface="Cambria Math"/>
                                        </a:rPr>
                                        <m:t>𝑛</m:t>
                                      </m:r>
                                    </m:sub>
                                    <m:sup>
                                      <m:r>
                                        <a:rPr lang="de-DE" sz="2000" i="1">
                                          <a:latin typeface="Cambria Math"/>
                                          <a:ea typeface="Cambria Math"/>
                                        </a:rPr>
                                        <m:t>2</m:t>
                                      </m:r>
                                    </m:sup>
                                  </m:sSubSup>
                                </m:num>
                                <m:den>
                                  <m:r>
                                    <a:rPr lang="de-DE" sz="2000" b="0" i="1" smtClean="0">
                                      <a:solidFill>
                                        <a:schemeClr val="tx1"/>
                                      </a:solidFill>
                                      <a:latin typeface="Cambria Math"/>
                                      <a:ea typeface="Cambria Math"/>
                                    </a:rPr>
                                    <m:t>𝑛</m:t>
                                  </m:r>
                                </m:den>
                              </m:f>
                            </m:e>
                          </m:rad>
                        </m:den>
                      </m:f>
                      <m:r>
                        <a:rPr lang="de-DE" sz="2000" b="0" i="1" smtClean="0">
                          <a:solidFill>
                            <a:schemeClr val="tx1"/>
                          </a:solidFill>
                          <a:latin typeface="Cambria Math"/>
                          <a:ea typeface="Cambria Math"/>
                        </a:rPr>
                        <m:t>=</m:t>
                      </m:r>
                      <m:f>
                        <m:fPr>
                          <m:ctrlPr>
                            <a:rPr lang="de-DE" sz="2000" i="1">
                              <a:latin typeface="Cambria Math" panose="02040503050406030204" pitchFamily="18" charset="0"/>
                              <a:ea typeface="Cambria Math"/>
                            </a:rPr>
                          </m:ctrlPr>
                        </m:fPr>
                        <m:num>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e>
                            <m:sub>
                              <m:r>
                                <a:rPr lang="de-DE" sz="2000" i="1">
                                  <a:latin typeface="Cambria Math"/>
                                  <a:ea typeface="Cambria Math"/>
                                </a:rPr>
                                <m:t>𝑛</m:t>
                              </m:r>
                            </m:sub>
                          </m:sSub>
                        </m:num>
                        <m:den>
                          <m:rad>
                            <m:radPr>
                              <m:degHide m:val="on"/>
                              <m:ctrlPr>
                                <a:rPr lang="de-DE" sz="2000" i="1">
                                  <a:latin typeface="Cambria Math" panose="02040503050406030204" pitchFamily="18" charset="0"/>
                                  <a:ea typeface="Cambria Math"/>
                                </a:rPr>
                              </m:ctrlPr>
                            </m:radPr>
                            <m:deg/>
                            <m:e>
                              <m:f>
                                <m:fPr>
                                  <m:type m:val="lin"/>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acc>
                                        <m:accPr>
                                          <m:chr m:val="̅"/>
                                          <m:ctrlPr>
                                            <a:rPr lang="de-DE" sz="2000" i="1">
                                              <a:latin typeface="Cambria Math" panose="02040503050406030204" pitchFamily="18" charset="0"/>
                                              <a:ea typeface="Cambria Math"/>
                                            </a:rPr>
                                          </m:ctrlPr>
                                        </m:accPr>
                                        <m:e>
                                          <m:r>
                                            <a:rPr lang="de-DE" sz="2000" i="1">
                                              <a:latin typeface="Cambria Math"/>
                                              <a:ea typeface="Cambria Math"/>
                                            </a:rPr>
                                            <m:t>𝜎</m:t>
                                          </m:r>
                                        </m:e>
                                      </m:acc>
                                    </m:e>
                                    <m:sub>
                                      <m:r>
                                        <a:rPr lang="de-DE" sz="2000" i="1">
                                          <a:latin typeface="Cambria Math"/>
                                          <a:ea typeface="Cambria Math"/>
                                        </a:rPr>
                                        <m:t>𝑛</m:t>
                                      </m:r>
                                    </m:sub>
                                    <m:sup>
                                      <m:r>
                                        <a:rPr lang="de-DE" sz="2000" i="1">
                                          <a:latin typeface="Cambria Math"/>
                                          <a:ea typeface="Cambria Math"/>
                                        </a:rPr>
                                        <m:t>2</m:t>
                                      </m:r>
                                    </m:sup>
                                  </m:sSubSup>
                                </m:num>
                                <m:den>
                                  <m:r>
                                    <a:rPr lang="de-DE" sz="2000" i="1">
                                      <a:latin typeface="Cambria Math"/>
                                      <a:ea typeface="Cambria Math"/>
                                    </a:rPr>
                                    <m:t>𝑛</m:t>
                                  </m:r>
                                </m:den>
                              </m:f>
                            </m:e>
                          </m:rad>
                        </m:den>
                      </m:f>
                      <m:r>
                        <a:rPr lang="de-DE" sz="2000" b="0" i="1" smtClean="0">
                          <a:latin typeface="Cambria Math"/>
                          <a:ea typeface="Cambria Math"/>
                        </a:rPr>
                        <m:t>−</m:t>
                      </m:r>
                      <m:f>
                        <m:fPr>
                          <m:ctrlPr>
                            <a:rPr lang="de-DE" sz="2000" i="1">
                              <a:latin typeface="Cambria Math" panose="02040503050406030204" pitchFamily="18" charset="0"/>
                              <a:ea typeface="Cambria Math"/>
                            </a:rPr>
                          </m:ctrlPr>
                        </m:fPr>
                        <m:num>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𝜇</m:t>
                                  </m:r>
                                </m:e>
                              </m:acc>
                            </m:e>
                            <m:sub>
                              <m:r>
                                <a:rPr lang="de-DE" sz="2000" i="1">
                                  <a:latin typeface="Cambria Math"/>
                                  <a:ea typeface="Cambria Math"/>
                                </a:rPr>
                                <m:t>𝑛</m:t>
                              </m:r>
                            </m:sub>
                          </m:sSub>
                        </m:num>
                        <m:den>
                          <m:rad>
                            <m:radPr>
                              <m:degHide m:val="on"/>
                              <m:ctrlPr>
                                <a:rPr lang="de-DE" sz="2000" i="1">
                                  <a:latin typeface="Cambria Math" panose="02040503050406030204" pitchFamily="18" charset="0"/>
                                  <a:ea typeface="Cambria Math"/>
                                </a:rPr>
                              </m:ctrlPr>
                            </m:radPr>
                            <m:deg/>
                            <m:e>
                              <m:f>
                                <m:fPr>
                                  <m:type m:val="lin"/>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acc>
                                        <m:accPr>
                                          <m:chr m:val="̅"/>
                                          <m:ctrlPr>
                                            <a:rPr lang="de-DE" sz="2000" i="1">
                                              <a:latin typeface="Cambria Math" panose="02040503050406030204" pitchFamily="18" charset="0"/>
                                              <a:ea typeface="Cambria Math"/>
                                            </a:rPr>
                                          </m:ctrlPr>
                                        </m:accPr>
                                        <m:e>
                                          <m:r>
                                            <a:rPr lang="de-DE" sz="2000" i="1">
                                              <a:latin typeface="Cambria Math"/>
                                              <a:ea typeface="Cambria Math"/>
                                            </a:rPr>
                                            <m:t>𝜎</m:t>
                                          </m:r>
                                        </m:e>
                                      </m:acc>
                                    </m:e>
                                    <m:sub>
                                      <m:r>
                                        <a:rPr lang="de-DE" sz="2000" i="1">
                                          <a:latin typeface="Cambria Math"/>
                                          <a:ea typeface="Cambria Math"/>
                                        </a:rPr>
                                        <m:t>𝑛</m:t>
                                      </m:r>
                                    </m:sub>
                                    <m:sup>
                                      <m:r>
                                        <a:rPr lang="de-DE" sz="2000" i="1">
                                          <a:latin typeface="Cambria Math"/>
                                          <a:ea typeface="Cambria Math"/>
                                        </a:rPr>
                                        <m:t>2</m:t>
                                      </m:r>
                                    </m:sup>
                                  </m:sSubSup>
                                </m:num>
                                <m:den>
                                  <m:r>
                                    <a:rPr lang="de-DE" sz="2000" i="1">
                                      <a:latin typeface="Cambria Math"/>
                                      <a:ea typeface="Cambria Math"/>
                                    </a:rPr>
                                    <m:t>𝑛</m:t>
                                  </m:r>
                                </m:den>
                              </m:f>
                            </m:e>
                          </m:rad>
                        </m:den>
                      </m:f>
                      <m:r>
                        <a:rPr lang="de-DE" sz="2000" b="0" i="1" smtClean="0">
                          <a:latin typeface="Cambria Math"/>
                          <a:ea typeface="Cambria Math"/>
                        </a:rPr>
                        <m:t>  ~  </m:t>
                      </m:r>
                      <m:r>
                        <a:rPr lang="de-DE" sz="2000" b="0" i="1" smtClean="0">
                          <a:latin typeface="Cambria Math"/>
                          <a:ea typeface="Cambria Math"/>
                        </a:rPr>
                        <m:t>𝑁</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0,1</m:t>
                          </m:r>
                        </m:e>
                      </m:d>
                    </m:oMath>
                  </m:oMathPara>
                </a14:m>
                <a:endParaRPr lang="de-DE" sz="2000" dirty="0">
                  <a:solidFill>
                    <a:schemeClr val="tx1"/>
                  </a:solidFill>
                  <a:latin typeface="+mn-lt"/>
                  <a:ea typeface="Cambria Math"/>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785572" y="4709729"/>
                <a:ext cx="5331726" cy="838691"/>
              </a:xfrm>
              <a:prstGeom prst="rect">
                <a:avLst/>
              </a:prstGeom>
              <a:blipFill rotWithShape="1">
                <a:blip r:embed="rId9"/>
                <a:stretch>
                  <a:fillRect/>
                </a:stretch>
              </a:blipFill>
            </p:spPr>
            <p:txBody>
              <a:bodyPr/>
              <a:lstStyle/>
              <a:p>
                <a:r>
                  <a:rPr lang="de-DE">
                    <a:noFill/>
                  </a:rPr>
                  <a:t> </a:t>
                </a:r>
              </a:p>
            </p:txBody>
          </p:sp>
        </mc:Fallback>
      </mc:AlternateContent>
      <p:sp>
        <p:nvSpPr>
          <p:cNvPr id="28" name="Textfeld 27"/>
          <p:cNvSpPr txBox="1"/>
          <p:nvPr/>
        </p:nvSpPr>
        <p:spPr>
          <a:xfrm>
            <a:off x="4457112" y="5818867"/>
            <a:ext cx="756185" cy="400110"/>
          </a:xfrm>
          <a:prstGeom prst="rect">
            <a:avLst/>
          </a:prstGeom>
          <a:noFill/>
        </p:spPr>
        <p:txBody>
          <a:bodyPr wrap="square" rtlCol="0">
            <a:spAutoFit/>
          </a:bodyPr>
          <a:lstStyle/>
          <a:p>
            <a:pPr algn="just"/>
            <a:r>
              <a:rPr lang="de-DE" sz="2000" dirty="0">
                <a:latin typeface="+mn-lt"/>
                <a:ea typeface="Cambria Math"/>
              </a:rPr>
              <a:t>und</a:t>
            </a:r>
          </a:p>
        </p:txBody>
      </p:sp>
      <p:sp>
        <p:nvSpPr>
          <p:cNvPr id="29" name="Textfeld 28"/>
          <p:cNvSpPr txBox="1"/>
          <p:nvPr/>
        </p:nvSpPr>
        <p:spPr>
          <a:xfrm>
            <a:off x="4656416" y="4719964"/>
            <a:ext cx="275154" cy="338554"/>
          </a:xfrm>
          <a:prstGeom prst="rect">
            <a:avLst/>
          </a:prstGeom>
          <a:noFill/>
        </p:spPr>
        <p:txBody>
          <a:bodyPr wrap="square" rtlCol="0">
            <a:spAutoFit/>
          </a:bodyPr>
          <a:lstStyle/>
          <a:p>
            <a:pPr algn="just"/>
            <a:r>
              <a:rPr lang="de-DE" sz="1600" i="1" dirty="0">
                <a:latin typeface="+mn-lt"/>
                <a:ea typeface="Cambria Math"/>
              </a:rPr>
              <a:t>a</a:t>
            </a:r>
          </a:p>
        </p:txBody>
      </p:sp>
      <p:sp>
        <p:nvSpPr>
          <p:cNvPr id="34" name="Rechteck 3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584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792388436"/>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8.2 Ergänzungen zu asymptotischen Aussagen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0" name="Textfeld 9"/>
              <p:cNvSpPr txBox="1"/>
              <p:nvPr/>
            </p:nvSpPr>
            <p:spPr>
              <a:xfrm>
                <a:off x="2436232" y="1340768"/>
                <a:ext cx="3575928" cy="41049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el-GR" sz="2000" i="1" smtClean="0">
                              <a:solidFill>
                                <a:schemeClr val="tx1"/>
                              </a:solidFill>
                              <a:latin typeface="Cambria Math" panose="02040503050406030204" pitchFamily="18" charset="0"/>
                              <a:ea typeface="Cambria Math"/>
                            </a:rPr>
                          </m:ctrlPr>
                        </m:sSubPr>
                        <m:e>
                          <m:acc>
                            <m:accPr>
                              <m:chr m:val="̌"/>
                              <m:ctrlPr>
                                <a:rPr lang="el-GR"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𝑍</m:t>
                              </m:r>
                            </m:e>
                          </m:acc>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rad>
                        <m:radPr>
                          <m:degHide m:val="on"/>
                          <m:ctrlPr>
                            <a:rPr lang="de-DE" sz="2000" b="0" i="1" smtClean="0">
                              <a:solidFill>
                                <a:schemeClr val="tx1"/>
                              </a:solidFill>
                              <a:latin typeface="Cambria Math" panose="02040503050406030204" pitchFamily="18" charset="0"/>
                              <a:ea typeface="Cambria Math"/>
                            </a:rPr>
                          </m:ctrlPr>
                        </m:radPr>
                        <m:deg/>
                        <m:e>
                          <m:r>
                            <a:rPr lang="de-DE" sz="2000" b="0" i="1" smtClean="0">
                              <a:solidFill>
                                <a:schemeClr val="tx1"/>
                              </a:solidFill>
                              <a:latin typeface="Cambria Math"/>
                              <a:ea typeface="Cambria Math"/>
                            </a:rPr>
                            <m:t>𝑛</m:t>
                          </m:r>
                        </m:e>
                      </m:rad>
                      <m:d>
                        <m:dPr>
                          <m:ctrlPr>
                            <a:rPr lang="de-DE" sz="2000" b="0" i="1" smtClean="0">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𝑋</m:t>
                                  </m:r>
                                </m:e>
                              </m:acc>
                            </m:e>
                            <m:sub>
                              <m:r>
                                <a:rPr lang="de-DE" sz="2000" i="1">
                                  <a:solidFill>
                                    <a:schemeClr val="tx1"/>
                                  </a:solidFill>
                                  <a:latin typeface="Cambria Math"/>
                                  <a:ea typeface="Cambria Math"/>
                                </a:rPr>
                                <m:t>𝑛</m:t>
                              </m:r>
                            </m:sub>
                          </m:sSub>
                          <m:r>
                            <a:rPr lang="de-DE" sz="2000" i="1">
                              <a:solidFill>
                                <a:schemeClr val="tx1"/>
                              </a:solidFill>
                              <a:latin typeface="Cambria Math"/>
                              <a:ea typeface="Cambria Math"/>
                            </a:rPr>
                            <m:t>−</m:t>
                          </m:r>
                          <m:r>
                            <a:rPr lang="de-DE" sz="2000" i="1" smtClean="0">
                              <a:solidFill>
                                <a:schemeClr val="tx1"/>
                              </a:solidFill>
                              <a:latin typeface="Cambria Math"/>
                              <a:ea typeface="Cambria Math"/>
                            </a:rPr>
                            <m:t>𝜇</m:t>
                          </m:r>
                        </m:e>
                      </m:d>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𝑁</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ea typeface="Cambria Math"/>
                                </a:rPr>
                                <m:t>2</m:t>
                              </m:r>
                            </m:sup>
                          </m:sSup>
                        </m:e>
                      </m:d>
                    </m:oMath>
                  </m:oMathPara>
                </a14:m>
                <a:endParaRPr lang="de-DE" sz="2000" dirty="0">
                  <a:solidFill>
                    <a:schemeClr val="tx1"/>
                  </a:solidFill>
                  <a:latin typeface="+mn-lt"/>
                  <a:ea typeface="Cambria Math"/>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2436232" y="1340768"/>
                <a:ext cx="3575928" cy="410497"/>
              </a:xfrm>
              <a:prstGeom prst="rect">
                <a:avLst/>
              </a:prstGeom>
              <a:blipFill rotWithShape="1">
                <a:blip r:embed="rId3"/>
                <a:stretch>
                  <a:fillRect t="-2985" b="-7463"/>
                </a:stretch>
              </a:blipFill>
            </p:spPr>
            <p:txBody>
              <a:bodyPr/>
              <a:lstStyle/>
              <a:p>
                <a:r>
                  <a:rPr lang="de-DE">
                    <a:noFill/>
                  </a:rPr>
                  <a:t> </a:t>
                </a:r>
              </a:p>
            </p:txBody>
          </p:sp>
        </mc:Fallback>
      </mc:AlternateContent>
      <p:sp>
        <p:nvSpPr>
          <p:cNvPr id="12" name="Textfeld 11"/>
          <p:cNvSpPr txBox="1"/>
          <p:nvPr/>
        </p:nvSpPr>
        <p:spPr>
          <a:xfrm>
            <a:off x="468314" y="1340768"/>
            <a:ext cx="3935836" cy="400110"/>
          </a:xfrm>
          <a:prstGeom prst="rect">
            <a:avLst/>
          </a:prstGeom>
          <a:noFill/>
        </p:spPr>
        <p:txBody>
          <a:bodyPr wrap="square" rtlCol="0">
            <a:spAutoFit/>
          </a:bodyPr>
          <a:lstStyle/>
          <a:p>
            <a:pPr algn="just"/>
            <a:r>
              <a:rPr lang="de-DE" sz="2000" dirty="0">
                <a:latin typeface="+mn-lt"/>
                <a:ea typeface="Cambria Math"/>
              </a:rPr>
              <a:t>Weiter gilt auch:</a:t>
            </a:r>
          </a:p>
        </p:txBody>
      </p:sp>
      <p:sp>
        <p:nvSpPr>
          <p:cNvPr id="14" name="Textfeld 13"/>
          <p:cNvSpPr txBox="1"/>
          <p:nvPr/>
        </p:nvSpPr>
        <p:spPr>
          <a:xfrm>
            <a:off x="497428" y="1780843"/>
            <a:ext cx="6505616" cy="400110"/>
          </a:xfrm>
          <a:prstGeom prst="rect">
            <a:avLst/>
          </a:prstGeom>
          <a:noFill/>
        </p:spPr>
        <p:txBody>
          <a:bodyPr wrap="square" rtlCol="0">
            <a:spAutoFit/>
          </a:bodyPr>
          <a:lstStyle/>
          <a:p>
            <a:pPr algn="just"/>
            <a:r>
              <a:rPr lang="de-DE" sz="2000" dirty="0">
                <a:latin typeface="+mn-lt"/>
                <a:ea typeface="Cambria Math"/>
              </a:rPr>
              <a:t>Definiere dazu</a:t>
            </a:r>
          </a:p>
        </p:txBody>
      </p:sp>
      <mc:AlternateContent xmlns:mc="http://schemas.openxmlformats.org/markup-compatibility/2006" xmlns:a14="http://schemas.microsoft.com/office/drawing/2010/main">
        <mc:Choice Requires="a14">
          <p:sp>
            <p:nvSpPr>
              <p:cNvPr id="15" name="Textfeld 14"/>
              <p:cNvSpPr txBox="1"/>
              <p:nvPr/>
            </p:nvSpPr>
            <p:spPr>
              <a:xfrm>
                <a:off x="820781" y="2214129"/>
                <a:ext cx="3419996" cy="410497"/>
              </a:xfrm>
              <a:prstGeom prst="rect">
                <a:avLst/>
              </a:prstGeom>
              <a:noFill/>
            </p:spPr>
            <p:txBody>
              <a:bodyPr wrap="square" rtlCol="0">
                <a:spAutoFit/>
              </a:bodyPr>
              <a:lstStyle/>
              <a:p>
                <a:pPr algn="just"/>
                <a14:m>
                  <m:oMath xmlns:m="http://schemas.openxmlformats.org/officeDocument/2006/math">
                    <m:sSub>
                      <m:sSubPr>
                        <m:ctrlPr>
                          <a:rPr lang="el-GR" sz="2000" i="1" smtClean="0">
                            <a:solidFill>
                              <a:schemeClr val="tx1"/>
                            </a:solidFill>
                            <a:latin typeface="Cambria Math" panose="02040503050406030204" pitchFamily="18" charset="0"/>
                            <a:ea typeface="Cambria Math"/>
                          </a:rPr>
                        </m:ctrlPr>
                      </m:sSubPr>
                      <m:e>
                        <m:acc>
                          <m:accPr>
                            <m:chr m:val="̌"/>
                            <m:ctrlPr>
                              <a:rPr lang="el-GR"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𝑍</m:t>
                            </m:r>
                          </m:e>
                        </m:acc>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sSubSup>
                      <m:sSubSupPr>
                        <m:ctrlPr>
                          <a:rPr lang="de-DE" sz="2000" b="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𝐴</m:t>
                        </m:r>
                      </m:e>
                      <m:sub>
                        <m:r>
                          <a:rPr lang="de-DE" sz="2000" b="0" i="1" smtClean="0">
                            <a:solidFill>
                              <a:schemeClr val="tx1"/>
                            </a:solidFill>
                            <a:latin typeface="Cambria Math"/>
                            <a:ea typeface="Cambria Math"/>
                          </a:rPr>
                          <m:t>𝑛</m:t>
                        </m:r>
                      </m:sub>
                      <m:sup>
                        <m:r>
                          <a:rPr lang="de-DE" sz="2000" b="0" i="1" smtClean="0">
                            <a:solidFill>
                              <a:schemeClr val="tx1"/>
                            </a:solidFill>
                            <a:latin typeface="Cambria Math"/>
                            <a:ea typeface="Cambria Math"/>
                          </a:rPr>
                          <m:t>∗</m:t>
                        </m:r>
                      </m:sup>
                    </m:sSubSup>
                    <m:r>
                      <a:rPr lang="de-DE" sz="2000" b="0" i="1" smtClean="0">
                        <a:solidFill>
                          <a:schemeClr val="tx1"/>
                        </a:solidFill>
                        <a:latin typeface="Cambria Math"/>
                        <a:ea typeface="Cambria Math"/>
                      </a:rPr>
                      <m:t>+</m:t>
                    </m:r>
                    <m:sSubSup>
                      <m:sSubSupPr>
                        <m:ctrlPr>
                          <a:rPr lang="de-DE" sz="2000" i="1">
                            <a:latin typeface="Cambria Math" panose="02040503050406030204" pitchFamily="18" charset="0"/>
                            <a:ea typeface="Cambria Math"/>
                          </a:rPr>
                        </m:ctrlPr>
                      </m:sSubSupPr>
                      <m:e>
                        <m:r>
                          <a:rPr lang="de-DE" sz="2000" b="0" i="1" smtClean="0">
                            <a:latin typeface="Cambria Math"/>
                            <a:ea typeface="Cambria Math"/>
                          </a:rPr>
                          <m:t>𝐵</m:t>
                        </m:r>
                      </m:e>
                      <m:sub>
                        <m:r>
                          <a:rPr lang="de-DE" sz="2000" i="1">
                            <a:latin typeface="Cambria Math"/>
                            <a:ea typeface="Cambria Math"/>
                          </a:rPr>
                          <m:t>𝑛</m:t>
                        </m:r>
                      </m:sub>
                      <m:sup>
                        <m:r>
                          <a:rPr lang="de-DE" sz="2000" i="1">
                            <a:latin typeface="Cambria Math"/>
                            <a:ea typeface="Cambria Math"/>
                          </a:rPr>
                          <m:t>∗</m:t>
                        </m:r>
                      </m:sup>
                    </m:sSubSup>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𝑍</m:t>
                            </m:r>
                          </m:e>
                        </m:acc>
                      </m:e>
                      <m:sub>
                        <m:r>
                          <a:rPr lang="de-DE" sz="2000" b="0" i="1" smtClean="0">
                            <a:solidFill>
                              <a:schemeClr val="tx1"/>
                            </a:solidFill>
                            <a:latin typeface="Cambria Math"/>
                            <a:ea typeface="Cambria Math"/>
                          </a:rPr>
                          <m:t>𝑛</m:t>
                        </m:r>
                      </m:sub>
                    </m:sSub>
                  </m:oMath>
                </a14:m>
                <a:r>
                  <a:rPr lang="de-DE" sz="2000" dirty="0">
                    <a:solidFill>
                      <a:schemeClr val="tx1"/>
                    </a:solidFill>
                    <a:latin typeface="+mn-lt"/>
                    <a:ea typeface="Cambria Math"/>
                  </a:rPr>
                  <a:t>, wobei</a:t>
                </a:r>
              </a:p>
            </p:txBody>
          </p:sp>
        </mc:Choice>
        <mc:Fallback xmlns="">
          <p:sp>
            <p:nvSpPr>
              <p:cNvPr id="15" name="Textfeld 14"/>
              <p:cNvSpPr txBox="1">
                <a:spLocks noRot="1" noChangeAspect="1" noMove="1" noResize="1" noEditPoints="1" noAdjustHandles="1" noChangeArrowheads="1" noChangeShapeType="1" noTextEdit="1"/>
              </p:cNvSpPr>
              <p:nvPr/>
            </p:nvSpPr>
            <p:spPr>
              <a:xfrm>
                <a:off x="820781" y="2214129"/>
                <a:ext cx="3419996" cy="410497"/>
              </a:xfrm>
              <a:prstGeom prst="rect">
                <a:avLst/>
              </a:prstGeom>
              <a:blipFill rotWithShape="1">
                <a:blip r:embed="rId4"/>
                <a:stretch>
                  <a:fillRect t="-4412" b="-25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797459" y="3554151"/>
                <a:ext cx="117059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ea typeface="Cambria Math"/>
                            </a:rPr>
                          </m:ctrlPr>
                        </m:sSubSupPr>
                        <m:e>
                          <m:r>
                            <a:rPr lang="de-DE" sz="2000" i="1">
                              <a:latin typeface="Cambria Math"/>
                              <a:ea typeface="Cambria Math"/>
                            </a:rPr>
                            <m:t>𝐴</m:t>
                          </m:r>
                        </m:e>
                        <m:sub>
                          <m:r>
                            <a:rPr lang="de-DE" sz="2000" i="1">
                              <a:latin typeface="Cambria Math"/>
                              <a:ea typeface="Cambria Math"/>
                            </a:rPr>
                            <m:t>𝑛</m:t>
                          </m:r>
                        </m:sub>
                        <m:sup>
                          <m:r>
                            <a:rPr lang="de-DE" sz="2000" i="1">
                              <a:latin typeface="Cambria Math"/>
                              <a:ea typeface="Cambria Math"/>
                            </a:rPr>
                            <m:t>∗</m:t>
                          </m:r>
                        </m:sup>
                      </m:sSubSup>
                      <m:r>
                        <a:rPr lang="de-DE" sz="2000" i="1">
                          <a:latin typeface="Cambria Math"/>
                          <a:ea typeface="Cambria Math"/>
                        </a:rPr>
                        <m:t>=</m:t>
                      </m:r>
                      <m:r>
                        <a:rPr lang="de-DE" sz="2000" b="0" i="1" smtClean="0">
                          <a:latin typeface="Cambria Math"/>
                          <a:ea typeface="Cambria Math"/>
                        </a:rPr>
                        <m:t>0</m:t>
                      </m:r>
                    </m:oMath>
                  </m:oMathPara>
                </a14:m>
                <a:endParaRPr lang="de-DE" sz="2000" dirty="0">
                  <a:solidFill>
                    <a:schemeClr val="tx1"/>
                  </a:solidFill>
                  <a:latin typeface="+mn-lt"/>
                  <a:ea typeface="Cambria Math"/>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797459" y="3554151"/>
                <a:ext cx="1170592"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2577521" y="3554151"/>
                <a:ext cx="1057497"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i="1">
                              <a:latin typeface="Cambria Math" panose="02040503050406030204" pitchFamily="18" charset="0"/>
                              <a:ea typeface="Cambria Math"/>
                            </a:rPr>
                          </m:ctrlPr>
                        </m:sSubSupPr>
                        <m:e>
                          <m:r>
                            <a:rPr lang="de-DE" sz="2000" i="1">
                              <a:latin typeface="Cambria Math"/>
                              <a:ea typeface="Cambria Math"/>
                            </a:rPr>
                            <m:t>𝐵</m:t>
                          </m:r>
                        </m:e>
                        <m:sub>
                          <m:r>
                            <a:rPr lang="de-DE" sz="2000" i="1">
                              <a:latin typeface="Cambria Math"/>
                              <a:ea typeface="Cambria Math"/>
                            </a:rPr>
                            <m:t>𝑛</m:t>
                          </m:r>
                        </m:sub>
                        <m:sup>
                          <m:r>
                            <a:rPr lang="de-DE" sz="2000" i="1">
                              <a:latin typeface="Cambria Math"/>
                              <a:ea typeface="Cambria Math"/>
                            </a:rPr>
                            <m:t>∗</m:t>
                          </m:r>
                        </m:sup>
                      </m:sSubSup>
                      <m:r>
                        <a:rPr lang="de-DE" sz="2000" i="1">
                          <a:latin typeface="Cambria Math"/>
                          <a:ea typeface="Cambria Math"/>
                        </a:rPr>
                        <m:t>=</m:t>
                      </m:r>
                      <m:r>
                        <a:rPr lang="de-DE" sz="2000" i="1" smtClean="0">
                          <a:latin typeface="Cambria Math"/>
                          <a:ea typeface="Cambria Math"/>
                        </a:rPr>
                        <m:t>𝜎</m:t>
                      </m:r>
                    </m:oMath>
                  </m:oMathPara>
                </a14:m>
                <a:endParaRPr lang="de-DE" sz="2000" dirty="0">
                  <a:solidFill>
                    <a:schemeClr val="tx1"/>
                  </a:solidFill>
                  <a:latin typeface="+mn-lt"/>
                  <a:ea typeface="Cambria Math"/>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577521" y="3554151"/>
                <a:ext cx="1057497" cy="400110"/>
              </a:xfrm>
              <a:prstGeom prst="rect">
                <a:avLst/>
              </a:prstGeom>
              <a:blipFill rotWithShape="1">
                <a:blip r:embed="rId6"/>
                <a:stretch>
                  <a:fillRect/>
                </a:stretch>
              </a:blipFill>
            </p:spPr>
            <p:txBody>
              <a:bodyPr/>
              <a:lstStyle/>
              <a:p>
                <a:r>
                  <a:rPr lang="de-DE">
                    <a:noFill/>
                  </a:rPr>
                  <a:t> </a:t>
                </a:r>
              </a:p>
            </p:txBody>
          </p:sp>
        </mc:Fallback>
      </mc:AlternateContent>
      <p:sp>
        <p:nvSpPr>
          <p:cNvPr id="22" name="Textfeld 21"/>
          <p:cNvSpPr txBox="1"/>
          <p:nvPr/>
        </p:nvSpPr>
        <p:spPr>
          <a:xfrm>
            <a:off x="1809675" y="3562760"/>
            <a:ext cx="756185" cy="400110"/>
          </a:xfrm>
          <a:prstGeom prst="rect">
            <a:avLst/>
          </a:prstGeom>
          <a:noFill/>
        </p:spPr>
        <p:txBody>
          <a:bodyPr wrap="square" rtlCol="0">
            <a:spAutoFit/>
          </a:bodyPr>
          <a:lstStyle/>
          <a:p>
            <a:pPr algn="just"/>
            <a:r>
              <a:rPr lang="de-DE" sz="2000" dirty="0">
                <a:latin typeface="+mn-lt"/>
                <a:ea typeface="Cambria Math"/>
              </a:rPr>
              <a:t> und</a:t>
            </a:r>
          </a:p>
        </p:txBody>
      </p:sp>
      <mc:AlternateContent xmlns:mc="http://schemas.openxmlformats.org/markup-compatibility/2006" xmlns:a14="http://schemas.microsoft.com/office/drawing/2010/main">
        <mc:Choice Requires="a14">
          <p:sp>
            <p:nvSpPr>
              <p:cNvPr id="23" name="Textfeld 22"/>
              <p:cNvSpPr txBox="1"/>
              <p:nvPr/>
            </p:nvSpPr>
            <p:spPr>
              <a:xfrm>
                <a:off x="803402" y="2651676"/>
                <a:ext cx="3419996" cy="83869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el-GR" sz="2000" i="1" smtClean="0">
                              <a:solidFill>
                                <a:schemeClr val="tx1"/>
                              </a:solidFill>
                              <a:latin typeface="Cambria Math" panose="02040503050406030204" pitchFamily="18" charset="0"/>
                              <a:ea typeface="Cambria Math"/>
                            </a:rPr>
                          </m:ctrlPr>
                        </m:sSubPr>
                        <m:e>
                          <m:acc>
                            <m:accPr>
                              <m:chr m:val="̃"/>
                              <m:ctrlPr>
                                <a:rPr lang="el-GR"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𝑍</m:t>
                              </m:r>
                            </m:e>
                          </m:acc>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e>
                            <m:sub>
                              <m:r>
                                <a:rPr lang="de-DE" sz="2000" b="0" i="1" smtClean="0">
                                  <a:solidFill>
                                    <a:schemeClr val="tx1"/>
                                  </a:solidFill>
                                  <a:latin typeface="Cambria Math"/>
                                  <a:ea typeface="Cambria Math"/>
                                </a:rPr>
                                <m:t>𝑛</m:t>
                              </m:r>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𝜇</m:t>
                          </m:r>
                        </m:num>
                        <m:den>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b="0" i="1" smtClean="0">
                                      <a:solidFill>
                                        <a:schemeClr val="tx1"/>
                                      </a:solidFill>
                                      <a:latin typeface="Cambria Math" panose="02040503050406030204" pitchFamily="18" charset="0"/>
                                      <a:ea typeface="Cambria Math"/>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ea typeface="Cambria Math"/>
                                        </a:rPr>
                                        <m:t>2</m:t>
                                      </m:r>
                                    </m:sup>
                                  </m:sSup>
                                </m:num>
                                <m:den>
                                  <m:r>
                                    <a:rPr lang="de-DE" sz="2000" b="0" i="1" smtClean="0">
                                      <a:solidFill>
                                        <a:schemeClr val="tx1"/>
                                      </a:solidFill>
                                      <a:latin typeface="Cambria Math"/>
                                      <a:ea typeface="Cambria Math"/>
                                    </a:rPr>
                                    <m:t>𝑛</m:t>
                                  </m:r>
                                </m:den>
                              </m:f>
                            </m:e>
                          </m:rad>
                        </m:den>
                      </m:f>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𝑁</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0,1</m:t>
                          </m:r>
                        </m:e>
                      </m:d>
                    </m:oMath>
                  </m:oMathPara>
                </a14:m>
                <a:endParaRPr lang="de-DE" sz="2000" dirty="0">
                  <a:solidFill>
                    <a:schemeClr val="tx1"/>
                  </a:solidFill>
                  <a:latin typeface="+mn-lt"/>
                  <a:ea typeface="Cambria Math"/>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803402" y="2651676"/>
                <a:ext cx="3419996" cy="838691"/>
              </a:xfrm>
              <a:prstGeom prst="rect">
                <a:avLst/>
              </a:prstGeom>
              <a:blipFill rotWithShape="1">
                <a:blip r:embed="rId7"/>
                <a:stretch>
                  <a:fillRect/>
                </a:stretch>
              </a:blipFill>
            </p:spPr>
            <p:txBody>
              <a:bodyPr/>
              <a:lstStyle/>
              <a:p>
                <a:r>
                  <a:rPr lang="de-DE">
                    <a:noFill/>
                  </a:rPr>
                  <a:t> </a:t>
                </a:r>
              </a:p>
            </p:txBody>
          </p:sp>
        </mc:Fallback>
      </mc:AlternateContent>
      <p:sp>
        <p:nvSpPr>
          <p:cNvPr id="24" name="Textfeld 23"/>
          <p:cNvSpPr txBox="1"/>
          <p:nvPr/>
        </p:nvSpPr>
        <p:spPr>
          <a:xfrm>
            <a:off x="2373719" y="2723601"/>
            <a:ext cx="275154" cy="338554"/>
          </a:xfrm>
          <a:prstGeom prst="rect">
            <a:avLst/>
          </a:prstGeom>
          <a:noFill/>
        </p:spPr>
        <p:txBody>
          <a:bodyPr wrap="square" rtlCol="0">
            <a:spAutoFit/>
          </a:bodyPr>
          <a:lstStyle/>
          <a:p>
            <a:pPr algn="just"/>
            <a:r>
              <a:rPr lang="de-DE" sz="1600" i="1" dirty="0">
                <a:latin typeface="+mn-lt"/>
                <a:ea typeface="Cambria Math"/>
              </a:rPr>
              <a:t>a</a:t>
            </a:r>
          </a:p>
        </p:txBody>
      </p:sp>
      <p:sp>
        <p:nvSpPr>
          <p:cNvPr id="2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585</a:t>
            </a:r>
            <a:endParaRPr lang="de-DE" sz="8000" b="1" dirty="0">
              <a:solidFill>
                <a:schemeClr val="tx1"/>
              </a:solidFill>
              <a:latin typeface="+mj-lt"/>
            </a:endParaRPr>
          </a:p>
        </p:txBody>
      </p:sp>
      <p:sp>
        <p:nvSpPr>
          <p:cNvPr id="29" name="Rechteck 2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Textfeld 17"/>
          <p:cNvSpPr txBox="1"/>
          <p:nvPr/>
        </p:nvSpPr>
        <p:spPr>
          <a:xfrm>
            <a:off x="4463988" y="1171491"/>
            <a:ext cx="216024" cy="338554"/>
          </a:xfrm>
          <a:prstGeom prst="rect">
            <a:avLst/>
          </a:prstGeom>
          <a:noFill/>
        </p:spPr>
        <p:txBody>
          <a:bodyPr wrap="square" rtlCol="0">
            <a:spAutoFit/>
          </a:bodyPr>
          <a:lstStyle/>
          <a:p>
            <a:pPr algn="just"/>
            <a:r>
              <a:rPr lang="de-DE" sz="1600" i="1" dirty="0">
                <a:latin typeface="+mn-lt"/>
                <a:ea typeface="Cambria Math"/>
              </a:rPr>
              <a:t>a</a:t>
            </a:r>
          </a:p>
        </p:txBody>
      </p:sp>
    </p:spTree>
    <p:extLst>
      <p:ext uri="{BB962C8B-B14F-4D97-AF65-F5344CB8AC3E}">
        <p14:creationId xmlns:p14="http://schemas.microsoft.com/office/powerpoint/2010/main" val="4287879677"/>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8.3 Einige multivariate Verallgemeinerungen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5" name="Textfeld 24"/>
          <p:cNvSpPr txBox="1">
            <a:spLocks noChangeArrowheads="1"/>
          </p:cNvSpPr>
          <p:nvPr/>
        </p:nvSpPr>
        <p:spPr bwMode="auto">
          <a:xfrm>
            <a:off x="468312" y="981075"/>
            <a:ext cx="395967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8.3.1 Multivariate Abhängigkeiten</a:t>
            </a:r>
          </a:p>
        </p:txBody>
      </p:sp>
      <p:sp>
        <p:nvSpPr>
          <p:cNvPr id="13" name="Textfeld 9"/>
          <p:cNvSpPr txBox="1">
            <a:spLocks noChangeArrowheads="1"/>
          </p:cNvSpPr>
          <p:nvPr/>
        </p:nvSpPr>
        <p:spPr bwMode="auto">
          <a:xfrm>
            <a:off x="467545" y="2204864"/>
            <a:ext cx="468052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und Definition </a:t>
            </a:r>
            <a:r>
              <a:rPr lang="de-DE" sz="2000" dirty="0">
                <a:solidFill>
                  <a:srgbClr val="0070C0"/>
                </a:solidFill>
                <a:latin typeface="+mn-lt"/>
              </a:rPr>
              <a:t>●</a:t>
            </a:r>
            <a:endParaRPr lang="de-DE" sz="2000" b="1" dirty="0">
              <a:solidFill>
                <a:srgbClr val="0070C0"/>
              </a:solidFill>
              <a:latin typeface="+mn-lt"/>
            </a:endParaRPr>
          </a:p>
        </p:txBody>
      </p:sp>
      <p:sp>
        <p:nvSpPr>
          <p:cNvPr id="14" name="Textfeld 9"/>
          <p:cNvSpPr txBox="1">
            <a:spLocks noChangeArrowheads="1"/>
          </p:cNvSpPr>
          <p:nvPr/>
        </p:nvSpPr>
        <p:spPr bwMode="auto">
          <a:xfrm>
            <a:off x="471836" y="1628800"/>
            <a:ext cx="618839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Abhängigkeit und Unabhängigkeit von Zufallsvektoren</a:t>
            </a:r>
          </a:p>
        </p:txBody>
      </p:sp>
      <p:cxnSp>
        <p:nvCxnSpPr>
          <p:cNvPr id="16"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7"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 name="Textfeld 9"/>
          <p:cNvSpPr txBox="1">
            <a:spLocks noChangeArrowheads="1"/>
          </p:cNvSpPr>
          <p:nvPr/>
        </p:nvSpPr>
        <p:spPr bwMode="auto">
          <a:xfrm>
            <a:off x="471836" y="5517232"/>
            <a:ext cx="258799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a:t>
            </a:r>
            <a:r>
              <a:rPr lang="de-DE" sz="2000" dirty="0">
                <a:solidFill>
                  <a:srgbClr val="0070C0"/>
                </a:solidFill>
                <a:latin typeface="+mn-lt"/>
              </a:rPr>
              <a:t>●</a:t>
            </a:r>
            <a:endParaRPr lang="de-DE" sz="2000" b="1" dirty="0">
              <a:solidFill>
                <a:srgbClr val="0070C0"/>
              </a:solidFill>
              <a:latin typeface="+mn-lt"/>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586</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93216" y="2685953"/>
            <a:ext cx="7600950" cy="2771775"/>
          </a:xfrm>
          <a:prstGeom prst="rect">
            <a:avLst/>
          </a:prstGeom>
        </p:spPr>
      </p:pic>
    </p:spTree>
    <p:extLst>
      <p:ext uri="{BB962C8B-B14F-4D97-AF65-F5344CB8AC3E}">
        <p14:creationId xmlns:p14="http://schemas.microsoft.com/office/powerpoint/2010/main" val="294336580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3.3 Empirische Verteilungsfunktion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56</a:t>
            </a:r>
            <a:endParaRPr lang="de-DE" sz="8000" b="1" dirty="0">
              <a:solidFill>
                <a:schemeClr val="tx1"/>
              </a:solidFill>
              <a:latin typeface="+mj-lt"/>
            </a:endParaRPr>
          </a:p>
        </p:txBody>
      </p:sp>
      <p:sp>
        <p:nvSpPr>
          <p:cNvPr id="7" name="Textfeld 6"/>
          <p:cNvSpPr txBox="1">
            <a:spLocks noChangeArrowheads="1"/>
          </p:cNvSpPr>
          <p:nvPr/>
        </p:nvSpPr>
        <p:spPr bwMode="auto">
          <a:xfrm>
            <a:off x="468312" y="981075"/>
            <a:ext cx="698400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3.3.2 Häufigkeitsdichtefunktion und EVF bei klassierten Daten</a:t>
            </a:r>
          </a:p>
        </p:txBody>
      </p:sp>
      <p:sp>
        <p:nvSpPr>
          <p:cNvPr id="8" name="Textfeld 9"/>
          <p:cNvSpPr txBox="1">
            <a:spLocks noChangeArrowheads="1"/>
          </p:cNvSpPr>
          <p:nvPr/>
        </p:nvSpPr>
        <p:spPr bwMode="auto">
          <a:xfrm>
            <a:off x="468313" y="1628800"/>
            <a:ext cx="37436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Häufigkeitsdichtefunktion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8313" y="4883255"/>
            <a:ext cx="8424167" cy="707886"/>
          </a:xfrm>
          <a:prstGeom prst="rect">
            <a:avLst/>
          </a:prstGeom>
          <a:noFill/>
        </p:spPr>
        <p:txBody>
          <a:bodyPr wrap="square" rtlCol="0">
            <a:spAutoFit/>
          </a:bodyPr>
          <a:lstStyle/>
          <a:p>
            <a:r>
              <a:rPr lang="de-DE" sz="2000" dirty="0">
                <a:latin typeface="+mn-lt"/>
              </a:rPr>
              <a:t>Die </a:t>
            </a:r>
            <a:r>
              <a:rPr lang="de-DE" sz="2000" b="1" dirty="0">
                <a:solidFill>
                  <a:srgbClr val="0070C0"/>
                </a:solidFill>
                <a:latin typeface="+mn-lt"/>
              </a:rPr>
              <a:t>Häufigkeitsdichtefunktion</a:t>
            </a:r>
            <a:r>
              <a:rPr lang="de-DE" sz="2000" dirty="0">
                <a:latin typeface="+mn-lt"/>
              </a:rPr>
              <a:t> ordnet jedem beliebigen Wert </a:t>
            </a:r>
            <a:r>
              <a:rPr lang="de-DE" sz="2000" i="1" dirty="0">
                <a:latin typeface="+mn-lt"/>
              </a:rPr>
              <a:t>x</a:t>
            </a:r>
            <a:r>
              <a:rPr lang="de-DE" sz="2000" dirty="0">
                <a:latin typeface="+mn-lt"/>
              </a:rPr>
              <a:t> </a:t>
            </a:r>
          </a:p>
          <a:p>
            <a:r>
              <a:rPr lang="de-DE" sz="2000" dirty="0">
                <a:latin typeface="+mn-lt"/>
              </a:rPr>
              <a:t>die Häufigkeitsdichte an der Stelle </a:t>
            </a:r>
            <a:r>
              <a:rPr lang="de-DE" sz="2000" i="1" dirty="0">
                <a:latin typeface="+mn-lt"/>
              </a:rPr>
              <a:t>x</a:t>
            </a:r>
            <a:r>
              <a:rPr lang="de-DE" sz="2000" dirty="0">
                <a:latin typeface="+mn-lt"/>
              </a:rPr>
              <a:t> zu (klassierte Daten), z. B. </a:t>
            </a:r>
          </a:p>
        </p:txBody>
      </p:sp>
      <mc:AlternateContent xmlns:mc="http://schemas.openxmlformats.org/markup-compatibility/2006" xmlns:a14="http://schemas.microsoft.com/office/drawing/2010/main">
        <mc:Choice Requires="a14">
          <p:sp>
            <p:nvSpPr>
              <p:cNvPr id="15" name="Textfeld 14"/>
              <p:cNvSpPr txBox="1"/>
              <p:nvPr/>
            </p:nvSpPr>
            <p:spPr>
              <a:xfrm>
                <a:off x="701725" y="5632087"/>
                <a:ext cx="7434213" cy="413383"/>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𝑓</m:t>
                            </m:r>
                          </m:e>
                        </m:acc>
                      </m:e>
                      <m:sub>
                        <m:r>
                          <a:rPr lang="de-DE" sz="2000" b="0" i="1" smtClean="0">
                            <a:solidFill>
                              <a:schemeClr val="tx1"/>
                            </a:solidFill>
                            <a:latin typeface="Cambria Math"/>
                          </a:rPr>
                          <m:t>𝑛</m:t>
                        </m:r>
                      </m:sub>
                    </m:s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−0.5</m:t>
                        </m:r>
                      </m:e>
                    </m:d>
                    <m:r>
                      <a:rPr lang="de-DE" sz="2000" b="0" i="1" smtClean="0">
                        <a:solidFill>
                          <a:schemeClr val="tx1"/>
                        </a:solidFill>
                        <a:latin typeface="Cambria Math"/>
                      </a:rPr>
                      <m:t>=0,  </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𝑓</m:t>
                            </m:r>
                          </m:e>
                        </m:acc>
                      </m:e>
                      <m:sub>
                        <m:r>
                          <a:rPr lang="de-DE" sz="2000" i="1">
                            <a:solidFill>
                              <a:schemeClr val="tx1"/>
                            </a:solidFill>
                            <a:latin typeface="Cambria Math"/>
                          </a:rPr>
                          <m:t>𝑛</m:t>
                        </m:r>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0</m:t>
                        </m:r>
                      </m:e>
                    </m:d>
                    <m:r>
                      <a:rPr lang="de-DE" sz="2000" i="1">
                        <a:solidFill>
                          <a:schemeClr val="tx1"/>
                        </a:solidFill>
                        <a:latin typeface="Cambria Math"/>
                      </a:rPr>
                      <m:t>=</m:t>
                    </m:r>
                    <m:r>
                      <a:rPr lang="de-DE" sz="2000" b="0" i="1" smtClean="0">
                        <a:solidFill>
                          <a:schemeClr val="tx1"/>
                        </a:solidFill>
                        <a:latin typeface="Cambria Math"/>
                      </a:rPr>
                      <m:t>0</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𝑓</m:t>
                            </m:r>
                          </m:e>
                        </m:acc>
                      </m:e>
                      <m:sub>
                        <m:r>
                          <a:rPr lang="de-DE" sz="2000" i="1">
                            <a:solidFill>
                              <a:schemeClr val="tx1"/>
                            </a:solidFill>
                            <a:latin typeface="Cambria Math"/>
                          </a:rPr>
                          <m:t>𝑛</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8.5</m:t>
                        </m:r>
                      </m:e>
                    </m:d>
                    <m:r>
                      <a:rPr lang="de-DE" sz="2000" i="1">
                        <a:solidFill>
                          <a:schemeClr val="tx1"/>
                        </a:solidFill>
                        <a:latin typeface="Cambria Math"/>
                      </a:rPr>
                      <m:t>=</m:t>
                    </m:r>
                    <m:r>
                      <a:rPr lang="de-DE" sz="2000" b="0" i="1" smtClean="0">
                        <a:solidFill>
                          <a:schemeClr val="tx1"/>
                        </a:solidFill>
                        <a:latin typeface="Cambria Math"/>
                      </a:rPr>
                      <m:t>0.0067</m:t>
                    </m:r>
                    <m:r>
                      <a:rPr lang="de-DE" sz="2000" i="1">
                        <a:solidFill>
                          <a:schemeClr val="tx1"/>
                        </a:solidFill>
                        <a:latin typeface="Cambria Math"/>
                      </a:rPr>
                      <m:t>,</m:t>
                    </m:r>
                  </m:oMath>
                </a14:m>
                <a:r>
                  <a:rPr lang="de-DE" sz="2000" dirty="0">
                    <a:solidFill>
                      <a:schemeClr val="tx1"/>
                    </a:solidFill>
                  </a:rPr>
                  <a:t> </a:t>
                </a:r>
              </a:p>
            </p:txBody>
          </p:sp>
        </mc:Choice>
        <mc:Fallback xmlns="">
          <p:sp>
            <p:nvSpPr>
              <p:cNvPr id="15" name="Textfeld 14"/>
              <p:cNvSpPr txBox="1">
                <a:spLocks noRot="1" noChangeAspect="1" noMove="1" noResize="1" noEditPoints="1" noAdjustHandles="1" noChangeArrowheads="1" noChangeShapeType="1" noTextEdit="1"/>
              </p:cNvSpPr>
              <p:nvPr/>
            </p:nvSpPr>
            <p:spPr>
              <a:xfrm>
                <a:off x="701725" y="5632087"/>
                <a:ext cx="7434213" cy="413383"/>
              </a:xfrm>
              <a:prstGeom prst="rect">
                <a:avLst/>
              </a:prstGeom>
              <a:blipFill rotWithShape="1">
                <a:blip r:embed="rId4"/>
                <a:stretch>
                  <a:fillRect l="-328" t="-4412" b="-1617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701725" y="6068942"/>
                <a:ext cx="7434213" cy="413383"/>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𝑓</m:t>
                            </m:r>
                          </m:e>
                        </m:acc>
                      </m:e>
                      <m:sub>
                        <m:r>
                          <a:rPr lang="de-DE" sz="2000" i="1">
                            <a:solidFill>
                              <a:schemeClr val="tx1"/>
                            </a:solidFill>
                            <a:latin typeface="Cambria Math"/>
                          </a:rPr>
                          <m:t>𝑛</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31.2</m:t>
                        </m:r>
                      </m:e>
                    </m:d>
                    <m:r>
                      <a:rPr lang="de-DE" sz="2000" i="1">
                        <a:solidFill>
                          <a:schemeClr val="tx1"/>
                        </a:solidFill>
                        <a:latin typeface="Cambria Math"/>
                      </a:rPr>
                      <m:t>=</m:t>
                    </m:r>
                    <m:r>
                      <a:rPr lang="de-DE" sz="2000" b="0" i="1" smtClean="0">
                        <a:solidFill>
                          <a:schemeClr val="tx1"/>
                        </a:solidFill>
                        <a:latin typeface="Cambria Math"/>
                      </a:rPr>
                      <m:t>0.0200</m:t>
                    </m:r>
                    <m:r>
                      <a:rPr lang="de-DE" sz="2000" i="1">
                        <a:solidFill>
                          <a:schemeClr val="tx1"/>
                        </a:solidFill>
                        <a:latin typeface="Cambria Math"/>
                      </a:rPr>
                      <m:t>,</m:t>
                    </m:r>
                    <m:r>
                      <a:rPr lang="de-DE" sz="2000" b="0" i="1" smtClean="0">
                        <a:solidFill>
                          <a:schemeClr val="tx1"/>
                        </a:solidFill>
                        <a:latin typeface="Cambria Math"/>
                      </a:rPr>
                      <m:t>  </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𝑓</m:t>
                            </m:r>
                          </m:e>
                        </m:acc>
                      </m:e>
                      <m:sub>
                        <m:r>
                          <a:rPr lang="de-DE" sz="2000" i="1">
                            <a:solidFill>
                              <a:schemeClr val="tx1"/>
                            </a:solidFill>
                            <a:latin typeface="Cambria Math"/>
                          </a:rPr>
                          <m:t>𝑛</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60</m:t>
                        </m:r>
                      </m:e>
                    </m:d>
                    <m:r>
                      <a:rPr lang="de-DE" sz="2000" i="1">
                        <a:solidFill>
                          <a:schemeClr val="tx1"/>
                        </a:solidFill>
                        <a:latin typeface="Cambria Math"/>
                      </a:rPr>
                      <m:t>=</m:t>
                    </m:r>
                    <m:r>
                      <a:rPr lang="de-DE" sz="2000" b="0" i="1" smtClean="0">
                        <a:solidFill>
                          <a:schemeClr val="tx1"/>
                        </a:solidFill>
                        <a:latin typeface="Cambria Math"/>
                      </a:rPr>
                      <m:t>0.0033,     </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𝑓</m:t>
                            </m:r>
                          </m:e>
                        </m:acc>
                      </m:e>
                      <m:sub>
                        <m:r>
                          <a:rPr lang="de-DE" sz="2000" i="1">
                            <a:solidFill>
                              <a:schemeClr val="tx1"/>
                            </a:solidFill>
                            <a:latin typeface="Cambria Math"/>
                          </a:rPr>
                          <m:t>𝑛</m:t>
                        </m:r>
                      </m:sub>
                    </m:s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60.01</m:t>
                        </m:r>
                      </m:e>
                    </m:d>
                    <m:r>
                      <a:rPr lang="de-DE" sz="2000" i="1">
                        <a:solidFill>
                          <a:schemeClr val="tx1"/>
                        </a:solidFill>
                        <a:latin typeface="Cambria Math"/>
                      </a:rPr>
                      <m:t>=</m:t>
                    </m:r>
                    <m:r>
                      <a:rPr lang="de-DE" sz="2000" b="0" i="1" smtClean="0">
                        <a:solidFill>
                          <a:schemeClr val="tx1"/>
                        </a:solidFill>
                        <a:latin typeface="Cambria Math"/>
                      </a:rPr>
                      <m:t>0</m:t>
                    </m:r>
                    <m:r>
                      <a:rPr lang="de-DE" sz="2000" i="1" smtClean="0">
                        <a:solidFill>
                          <a:schemeClr val="tx1"/>
                        </a:solidFill>
                        <a:latin typeface="Cambria Math"/>
                      </a:rPr>
                      <m:t>,</m:t>
                    </m:r>
                    <m:r>
                      <a:rPr lang="de-DE" sz="2000" b="0" i="1" smtClean="0">
                        <a:solidFill>
                          <a:schemeClr val="tx1"/>
                        </a:solidFill>
                        <a:latin typeface="Cambria Math"/>
                      </a:rPr>
                      <m:t> </m:t>
                    </m:r>
                  </m:oMath>
                </a14:m>
                <a:r>
                  <a:rPr lang="de-DE" sz="2000" dirty="0">
                    <a:solidFill>
                      <a:schemeClr val="tx1"/>
                    </a:solidFill>
                    <a:latin typeface="+mn-lt"/>
                  </a:rPr>
                  <a:t>usw.</a:t>
                </a:r>
              </a:p>
            </p:txBody>
          </p:sp>
        </mc:Choice>
        <mc:Fallback xmlns="">
          <p:sp>
            <p:nvSpPr>
              <p:cNvPr id="18" name="Textfeld 17"/>
              <p:cNvSpPr txBox="1">
                <a:spLocks noRot="1" noChangeAspect="1" noMove="1" noResize="1" noEditPoints="1" noAdjustHandles="1" noChangeArrowheads="1" noChangeShapeType="1" noTextEdit="1"/>
              </p:cNvSpPr>
              <p:nvPr/>
            </p:nvSpPr>
            <p:spPr>
              <a:xfrm>
                <a:off x="701725" y="6068942"/>
                <a:ext cx="7434213" cy="413383"/>
              </a:xfrm>
              <a:prstGeom prst="rect">
                <a:avLst/>
              </a:prstGeom>
              <a:blipFill rotWithShape="1">
                <a:blip r:embed="rId5"/>
                <a:stretch>
                  <a:fillRect l="-328" t="-5970" b="-26866"/>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472752" y="2223399"/>
            <a:ext cx="5991225" cy="2514600"/>
          </a:xfrm>
          <a:prstGeom prst="rect">
            <a:avLst/>
          </a:prstGeom>
        </p:spPr>
      </p:pic>
    </p:spTree>
    <p:extLst>
      <p:ext uri="{BB962C8B-B14F-4D97-AF65-F5344CB8AC3E}">
        <p14:creationId xmlns:p14="http://schemas.microsoft.com/office/powerpoint/2010/main" val="3874892579"/>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D3-a fortgesetzt</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24" name="Rechteck 2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4" name="Textfeld 33"/>
          <p:cNvSpPr txBox="1"/>
          <p:nvPr/>
        </p:nvSpPr>
        <p:spPr>
          <a:xfrm>
            <a:off x="468312" y="1628800"/>
            <a:ext cx="2413776" cy="400110"/>
          </a:xfrm>
          <a:prstGeom prst="rect">
            <a:avLst/>
          </a:prstGeom>
          <a:noFill/>
        </p:spPr>
        <p:txBody>
          <a:bodyPr wrap="square" rtlCol="0">
            <a:spAutoFit/>
          </a:bodyPr>
          <a:lstStyle/>
          <a:p>
            <a:r>
              <a:rPr lang="de-DE" sz="2000" i="1" dirty="0">
                <a:latin typeface="+mn-lt"/>
              </a:rPr>
              <a:t>X</a:t>
            </a:r>
            <a:r>
              <a:rPr lang="de-DE" sz="2000" dirty="0">
                <a:latin typeface="+mn-lt"/>
              </a:rPr>
              <a:t> = 0 für weiblich</a:t>
            </a:r>
          </a:p>
        </p:txBody>
      </p:sp>
      <p:sp>
        <p:nvSpPr>
          <p:cNvPr id="35" name="Textfeld 34"/>
          <p:cNvSpPr txBox="1"/>
          <p:nvPr/>
        </p:nvSpPr>
        <p:spPr>
          <a:xfrm>
            <a:off x="2617927" y="1628800"/>
            <a:ext cx="2123851" cy="400110"/>
          </a:xfrm>
          <a:prstGeom prst="rect">
            <a:avLst/>
          </a:prstGeom>
          <a:noFill/>
        </p:spPr>
        <p:txBody>
          <a:bodyPr wrap="square" rtlCol="0">
            <a:spAutoFit/>
          </a:bodyPr>
          <a:lstStyle/>
          <a:p>
            <a:r>
              <a:rPr lang="de-DE" sz="2000" i="1" dirty="0">
                <a:latin typeface="+mn-lt"/>
              </a:rPr>
              <a:t>Y</a:t>
            </a:r>
            <a:r>
              <a:rPr lang="de-DE" sz="2000" dirty="0">
                <a:latin typeface="+mn-lt"/>
              </a:rPr>
              <a:t> = 0 für Raucher</a:t>
            </a:r>
          </a:p>
        </p:txBody>
      </p:sp>
      <p:sp>
        <p:nvSpPr>
          <p:cNvPr id="36" name="Textfeld 35"/>
          <p:cNvSpPr txBox="1"/>
          <p:nvPr/>
        </p:nvSpPr>
        <p:spPr>
          <a:xfrm>
            <a:off x="491194" y="2028910"/>
            <a:ext cx="2329238" cy="400110"/>
          </a:xfrm>
          <a:prstGeom prst="rect">
            <a:avLst/>
          </a:prstGeom>
          <a:noFill/>
        </p:spPr>
        <p:txBody>
          <a:bodyPr wrap="square" rtlCol="0">
            <a:spAutoFit/>
          </a:bodyPr>
          <a:lstStyle/>
          <a:p>
            <a:r>
              <a:rPr lang="de-DE" sz="2000" i="1" dirty="0">
                <a:latin typeface="+mn-lt"/>
              </a:rPr>
              <a:t>X</a:t>
            </a:r>
            <a:r>
              <a:rPr lang="de-DE" sz="2000" dirty="0">
                <a:latin typeface="+mn-lt"/>
              </a:rPr>
              <a:t> = 1 für männlich</a:t>
            </a:r>
          </a:p>
        </p:txBody>
      </p:sp>
      <p:sp>
        <p:nvSpPr>
          <p:cNvPr id="37" name="Textfeld 36"/>
          <p:cNvSpPr txBox="1"/>
          <p:nvPr/>
        </p:nvSpPr>
        <p:spPr>
          <a:xfrm>
            <a:off x="2617927" y="2028910"/>
            <a:ext cx="3366182" cy="400110"/>
          </a:xfrm>
          <a:prstGeom prst="rect">
            <a:avLst/>
          </a:prstGeom>
          <a:noFill/>
        </p:spPr>
        <p:txBody>
          <a:bodyPr wrap="square" rtlCol="0">
            <a:spAutoFit/>
          </a:bodyPr>
          <a:lstStyle/>
          <a:p>
            <a:r>
              <a:rPr lang="de-DE" sz="2000" i="1" dirty="0">
                <a:latin typeface="+mn-lt"/>
              </a:rPr>
              <a:t>Y</a:t>
            </a:r>
            <a:r>
              <a:rPr lang="de-DE" sz="2000" dirty="0">
                <a:latin typeface="+mn-lt"/>
              </a:rPr>
              <a:t> = 1 für Gelegenheitsraucher</a:t>
            </a:r>
          </a:p>
        </p:txBody>
      </p:sp>
      <p:sp>
        <p:nvSpPr>
          <p:cNvPr id="38" name="Textfeld 37"/>
          <p:cNvSpPr txBox="1"/>
          <p:nvPr/>
        </p:nvSpPr>
        <p:spPr>
          <a:xfrm>
            <a:off x="5834074" y="1628800"/>
            <a:ext cx="2986398" cy="400110"/>
          </a:xfrm>
          <a:prstGeom prst="rect">
            <a:avLst/>
          </a:prstGeom>
          <a:noFill/>
        </p:spPr>
        <p:txBody>
          <a:bodyPr wrap="square" rtlCol="0">
            <a:spAutoFit/>
          </a:bodyPr>
          <a:lstStyle/>
          <a:p>
            <a:r>
              <a:rPr lang="de-DE" sz="2000" i="1" dirty="0">
                <a:latin typeface="+mn-lt"/>
              </a:rPr>
              <a:t>Z</a:t>
            </a:r>
            <a:r>
              <a:rPr lang="de-DE" sz="2000" dirty="0">
                <a:latin typeface="+mn-lt"/>
              </a:rPr>
              <a:t> = 0 für nichtvegetarisch</a:t>
            </a:r>
          </a:p>
        </p:txBody>
      </p:sp>
      <p:sp>
        <p:nvSpPr>
          <p:cNvPr id="39" name="Textfeld 38"/>
          <p:cNvSpPr txBox="1"/>
          <p:nvPr/>
        </p:nvSpPr>
        <p:spPr>
          <a:xfrm>
            <a:off x="5834074" y="2028910"/>
            <a:ext cx="2698366" cy="400110"/>
          </a:xfrm>
          <a:prstGeom prst="rect">
            <a:avLst/>
          </a:prstGeom>
          <a:noFill/>
        </p:spPr>
        <p:txBody>
          <a:bodyPr wrap="square" rtlCol="0">
            <a:spAutoFit/>
          </a:bodyPr>
          <a:lstStyle/>
          <a:p>
            <a:r>
              <a:rPr lang="de-DE" sz="2000" i="1" dirty="0">
                <a:latin typeface="+mn-lt"/>
              </a:rPr>
              <a:t>Z</a:t>
            </a:r>
            <a:r>
              <a:rPr lang="de-DE" sz="2000" dirty="0">
                <a:latin typeface="+mn-lt"/>
              </a:rPr>
              <a:t> = 1 für vegetarisch</a:t>
            </a:r>
          </a:p>
        </p:txBody>
      </p:sp>
      <p:sp>
        <p:nvSpPr>
          <p:cNvPr id="40" name="Textfeld 39"/>
          <p:cNvSpPr txBox="1"/>
          <p:nvPr/>
        </p:nvSpPr>
        <p:spPr>
          <a:xfrm>
            <a:off x="2600877" y="2430656"/>
            <a:ext cx="3366182" cy="400110"/>
          </a:xfrm>
          <a:prstGeom prst="rect">
            <a:avLst/>
          </a:prstGeom>
          <a:noFill/>
        </p:spPr>
        <p:txBody>
          <a:bodyPr wrap="square" rtlCol="0">
            <a:spAutoFit/>
          </a:bodyPr>
          <a:lstStyle/>
          <a:p>
            <a:r>
              <a:rPr lang="de-DE" sz="2000" i="1" dirty="0">
                <a:latin typeface="+mn-lt"/>
              </a:rPr>
              <a:t>Y</a:t>
            </a:r>
            <a:r>
              <a:rPr lang="de-DE" sz="2000" dirty="0">
                <a:latin typeface="+mn-lt"/>
              </a:rPr>
              <a:t> = 2 für Nichtraucher</a:t>
            </a:r>
          </a:p>
        </p:txBody>
      </p:sp>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587</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683568" y="3071263"/>
            <a:ext cx="5038725" cy="3181350"/>
          </a:xfrm>
          <a:prstGeom prst="rect">
            <a:avLst/>
          </a:prstGeom>
        </p:spPr>
      </p:pic>
    </p:spTree>
    <p:extLst>
      <p:ext uri="{BB962C8B-B14F-4D97-AF65-F5344CB8AC3E}">
        <p14:creationId xmlns:p14="http://schemas.microsoft.com/office/powerpoint/2010/main" val="2456888041"/>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Rechteck 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p:nvPr/>
        </p:nvSpPr>
        <p:spPr>
          <a:xfrm>
            <a:off x="679958" y="4941168"/>
            <a:ext cx="1083730" cy="400110"/>
          </a:xfrm>
          <a:prstGeom prst="rect">
            <a:avLst/>
          </a:prstGeom>
          <a:noFill/>
        </p:spPr>
        <p:txBody>
          <a:bodyPr wrap="square" rtlCol="0">
            <a:spAutoFit/>
          </a:bodyPr>
          <a:lstStyle/>
          <a:p>
            <a:r>
              <a:rPr lang="de-DE" sz="2000" dirty="0">
                <a:latin typeface="+mn-lt"/>
              </a:rPr>
              <a:t>Fazit:</a:t>
            </a:r>
          </a:p>
        </p:txBody>
      </p:sp>
      <mc:AlternateContent xmlns:mc="http://schemas.openxmlformats.org/markup-compatibility/2006" xmlns:a14="http://schemas.microsoft.com/office/drawing/2010/main">
        <mc:Choice Requires="a14">
          <p:sp>
            <p:nvSpPr>
              <p:cNvPr id="12" name="Textfeld 11"/>
              <p:cNvSpPr txBox="1"/>
              <p:nvPr/>
            </p:nvSpPr>
            <p:spPr>
              <a:xfrm>
                <a:off x="1746460" y="4935974"/>
                <a:ext cx="2033452" cy="427618"/>
              </a:xfrm>
              <a:prstGeom prst="rect">
                <a:avLst/>
              </a:prstGeom>
              <a:noFill/>
            </p:spPr>
            <p:txBody>
              <a:bodyPr wrap="square" rtlCol="0">
                <a:spAutoFit/>
              </a:bodyPr>
              <a:lstStyle/>
              <a:p>
                <a:pPr algn="just"/>
                <a:r>
                  <a:rPr lang="de-DE" sz="2000" dirty="0">
                    <a:solidFill>
                      <a:schemeClr val="tx1"/>
                    </a:solidFill>
                    <a:ea typeface="Cambria Math"/>
                  </a:rPr>
                  <a:t>  </a:t>
                </a:r>
                <a14:m>
                  <m:oMath xmlns:m="http://schemas.openxmlformats.org/officeDocument/2006/math">
                    <m:sSub>
                      <m:sSubPr>
                        <m:ctrlPr>
                          <a:rPr lang="el-GR"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𝑋𝑌</m:t>
                        </m:r>
                      </m:sub>
                    </m:sSub>
                    <m:r>
                      <a:rPr lang="de-DE" sz="2000" i="1">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𝑍</m:t>
                        </m:r>
                      </m:sub>
                    </m:sSub>
                  </m:oMath>
                </a14:m>
                <a:endParaRPr lang="de-DE" sz="2000" dirty="0">
                  <a:solidFill>
                    <a:schemeClr val="tx1"/>
                  </a:solidFill>
                  <a:latin typeface="+mn-lt"/>
                  <a:ea typeface="Cambria Math"/>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746460" y="4935974"/>
                <a:ext cx="2033452" cy="427618"/>
              </a:xfrm>
              <a:prstGeom prst="rect">
                <a:avLst/>
              </a:prstGeom>
              <a:blipFill rotWithShape="1">
                <a:blip r:embed="rId5"/>
                <a:stretch>
                  <a:fillRect b="-1142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405303" y="5799808"/>
                <a:ext cx="2384878"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el-GR" sz="200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𝑋𝑌𝑍</m:t>
                          </m:r>
                        </m:sub>
                      </m:sSub>
                      <m:r>
                        <a:rPr lang="de-DE" sz="2000" b="0" i="1" smtClean="0">
                          <a:solidFill>
                            <a:schemeClr val="tx1"/>
                          </a:solidFill>
                          <a:latin typeface="Cambria Math"/>
                          <a:ea typeface="Cambria Math"/>
                        </a:rPr>
                        <m:t> </m:t>
                      </m:r>
                      <m:r>
                        <a:rPr lang="de-DE" sz="200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i="1">
                              <a:solidFill>
                                <a:schemeClr val="tx1"/>
                              </a:solidFill>
                              <a:latin typeface="Cambria Math"/>
                              <a:ea typeface="Cambria Math"/>
                            </a:rPr>
                            <m:t>𝑋𝑌</m:t>
                          </m:r>
                        </m:sub>
                      </m:sSub>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b="0" i="1" smtClean="0">
                              <a:solidFill>
                                <a:schemeClr val="tx1"/>
                              </a:solidFill>
                              <a:latin typeface="Cambria Math"/>
                              <a:ea typeface="Cambria Math"/>
                            </a:rPr>
                            <m:t>𝑍</m:t>
                          </m:r>
                        </m:sub>
                      </m:sSub>
                    </m:oMath>
                  </m:oMathPara>
                </a14:m>
                <a:endParaRPr lang="de-DE" sz="2000" dirty="0">
                  <a:solidFill>
                    <a:schemeClr val="tx1"/>
                  </a:solidFill>
                  <a:latin typeface="+mn-lt"/>
                  <a:ea typeface="Cambria Math"/>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405303" y="5799808"/>
                <a:ext cx="2384878" cy="400110"/>
              </a:xfrm>
              <a:prstGeom prst="rect">
                <a:avLst/>
              </a:prstGeom>
              <a:blipFill rotWithShape="1">
                <a:blip r:embed="rId6"/>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405303" y="5388834"/>
                <a:ext cx="2074590" cy="42761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el-GR"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el-GR"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b="0" i="1" smtClean="0">
                              <a:solidFill>
                                <a:schemeClr val="tx1"/>
                              </a:solidFill>
                              <a:latin typeface="Cambria Math"/>
                              <a:ea typeface="Cambria Math"/>
                            </a:rPr>
                            <m:t>𝑋𝑌</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𝑍</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b="0" i="1" smtClean="0">
                              <a:solidFill>
                                <a:schemeClr val="tx1"/>
                              </a:solidFill>
                              <a:latin typeface="Cambria Math"/>
                              <a:ea typeface="Cambria Math"/>
                            </a:rPr>
                            <m:t>𝑋𝑌</m:t>
                          </m:r>
                        </m:sub>
                      </m:sSub>
                    </m:oMath>
                  </m:oMathPara>
                </a14:m>
                <a:endParaRPr lang="de-DE" sz="2000" dirty="0">
                  <a:solidFill>
                    <a:schemeClr val="tx1"/>
                  </a:solidFill>
                  <a:latin typeface="+mn-lt"/>
                  <a:ea typeface="Cambria Math"/>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405303" y="5388834"/>
                <a:ext cx="2074590" cy="427618"/>
              </a:xfrm>
              <a:prstGeom prst="rect">
                <a:avLst/>
              </a:prstGeom>
              <a:blipFill rotWithShape="1">
                <a:blip r:embed="rId7"/>
                <a:stretch>
                  <a:fillRect b="-11429"/>
                </a:stretch>
              </a:blipFill>
            </p:spPr>
            <p:txBody>
              <a:bodyPr/>
              <a:lstStyle/>
              <a:p>
                <a:r>
                  <a:rPr lang="de-DE">
                    <a:noFill/>
                  </a:rPr>
                  <a:t> </a:t>
                </a:r>
              </a:p>
            </p:txBody>
          </p:sp>
        </mc:Fallback>
      </mc:AlternateContent>
      <p:sp>
        <p:nvSpPr>
          <p:cNvPr id="2" name="Geschweifte Klammer rechts 1"/>
          <p:cNvSpPr/>
          <p:nvPr/>
        </p:nvSpPr>
        <p:spPr>
          <a:xfrm>
            <a:off x="3577201" y="5089255"/>
            <a:ext cx="180020" cy="1080120"/>
          </a:xfrm>
          <a:prstGeom prst="rightBrace">
            <a:avLst>
              <a:gd name="adj1" fmla="val 75000"/>
              <a:gd name="adj2" fmla="val 50000"/>
            </a:avLst>
          </a:prstGeom>
          <a:ln w="158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15" name="Textfeld 14"/>
              <p:cNvSpPr txBox="1"/>
              <p:nvPr/>
            </p:nvSpPr>
            <p:spPr>
              <a:xfrm>
                <a:off x="3923928" y="5433630"/>
                <a:ext cx="3714023" cy="400110"/>
              </a:xfrm>
              <a:prstGeom prst="rect">
                <a:avLst/>
              </a:prstGeom>
              <a:noFill/>
            </p:spPr>
            <p:txBody>
              <a:bodyPr wrap="square" rtlCol="0">
                <a:spAutoFit/>
              </a:bodyPr>
              <a:lstStyle/>
              <a:p>
                <a14:m>
                  <m:oMath xmlns:m="http://schemas.openxmlformats.org/officeDocument/2006/math">
                    <m:sSup>
                      <m:sSupPr>
                        <m:ctrlPr>
                          <a:rPr lang="de-DE" sz="2000" i="1" smtClean="0">
                            <a:solidFill>
                              <a:schemeClr val="tx1"/>
                            </a:solidFill>
                            <a:latin typeface="Cambria Math" panose="02040503050406030204" pitchFamily="18" charset="0"/>
                          </a:rPr>
                        </m:ctrlPr>
                      </m:sSupPr>
                      <m:e>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e>
                        </m:d>
                      </m:e>
                      <m:sup>
                        <m:r>
                          <a:rPr lang="de-DE" sz="2000" b="0" i="1" smtClean="0">
                            <a:solidFill>
                              <a:schemeClr val="tx1"/>
                            </a:solidFill>
                            <a:latin typeface="Cambria Math"/>
                          </a:rPr>
                          <m:t>𝑇</m:t>
                        </m:r>
                      </m:sup>
                    </m:sSup>
                  </m:oMath>
                </a14:m>
                <a:r>
                  <a:rPr lang="de-DE" sz="2000" dirty="0">
                    <a:solidFill>
                      <a:schemeClr val="tx1"/>
                    </a:solidFill>
                    <a:latin typeface="+mn-lt"/>
                  </a:rPr>
                  <a:t>  und </a:t>
                </a:r>
                <a14:m>
                  <m:oMath xmlns:m="http://schemas.openxmlformats.org/officeDocument/2006/math">
                    <m:r>
                      <a:rPr lang="de-DE" sz="2000" b="0" i="1" smtClean="0">
                        <a:solidFill>
                          <a:schemeClr val="tx1"/>
                        </a:solidFill>
                        <a:latin typeface="Cambria Math"/>
                      </a:rPr>
                      <m:t>𝑍</m:t>
                    </m:r>
                  </m:oMath>
                </a14:m>
                <a:r>
                  <a:rPr lang="de-DE" sz="2000" dirty="0">
                    <a:solidFill>
                      <a:schemeClr val="tx1"/>
                    </a:solidFill>
                    <a:latin typeface="+mn-lt"/>
                  </a:rPr>
                  <a:t> sind abhängig</a:t>
                </a:r>
              </a:p>
            </p:txBody>
          </p:sp>
        </mc:Choice>
        <mc:Fallback xmlns="">
          <p:sp>
            <p:nvSpPr>
              <p:cNvPr id="15" name="Textfeld 14"/>
              <p:cNvSpPr txBox="1">
                <a:spLocks noRot="1" noChangeAspect="1" noMove="1" noResize="1" noEditPoints="1" noAdjustHandles="1" noChangeArrowheads="1" noChangeShapeType="1" noTextEdit="1"/>
              </p:cNvSpPr>
              <p:nvPr/>
            </p:nvSpPr>
            <p:spPr>
              <a:xfrm>
                <a:off x="3923928" y="5433630"/>
                <a:ext cx="3714023" cy="400110"/>
              </a:xfrm>
              <a:prstGeom prst="rect">
                <a:avLst/>
              </a:prstGeom>
              <a:blipFill rotWithShape="1">
                <a:blip r:embed="rId8"/>
                <a:stretch>
                  <a:fillRect t="-7576" b="-25758"/>
                </a:stretch>
              </a:blipFill>
            </p:spPr>
            <p:txBody>
              <a:bodyPr/>
              <a:lstStyle/>
              <a:p>
                <a:r>
                  <a:rPr lang="de-DE">
                    <a:noFill/>
                  </a:rPr>
                  <a:t> </a:t>
                </a:r>
              </a:p>
            </p:txBody>
          </p:sp>
        </mc:Fallback>
      </mc:AlternateContent>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588</a:t>
            </a:r>
            <a:endParaRPr lang="de-DE" sz="8000" b="1" dirty="0">
              <a:solidFill>
                <a:schemeClr val="tx1"/>
              </a:solidFill>
              <a:latin typeface="+mj-lt"/>
            </a:endParaRPr>
          </a:p>
        </p:txBody>
      </p:sp>
      <p:pic>
        <p:nvPicPr>
          <p:cNvPr id="3" name="Grafik 2"/>
          <p:cNvPicPr>
            <a:picLocks noChangeAspect="1"/>
          </p:cNvPicPr>
          <p:nvPr/>
        </p:nvPicPr>
        <p:blipFill>
          <a:blip r:embed="rId9"/>
          <a:stretch>
            <a:fillRect/>
          </a:stretch>
        </p:blipFill>
        <p:spPr>
          <a:xfrm>
            <a:off x="1979712" y="1244389"/>
            <a:ext cx="4733925" cy="1504950"/>
          </a:xfrm>
          <a:prstGeom prst="rect">
            <a:avLst/>
          </a:prstGeom>
        </p:spPr>
      </p:pic>
      <p:pic>
        <p:nvPicPr>
          <p:cNvPr id="4" name="Grafik 3"/>
          <p:cNvPicPr>
            <a:picLocks noChangeAspect="1"/>
          </p:cNvPicPr>
          <p:nvPr/>
        </p:nvPicPr>
        <p:blipFill>
          <a:blip r:embed="rId10"/>
          <a:stretch>
            <a:fillRect/>
          </a:stretch>
        </p:blipFill>
        <p:spPr>
          <a:xfrm>
            <a:off x="1017686" y="3067518"/>
            <a:ext cx="6657975" cy="1600200"/>
          </a:xfrm>
          <a:prstGeom prst="rect">
            <a:avLst/>
          </a:prstGeom>
        </p:spPr>
      </p:pic>
    </p:spTree>
    <p:extLst>
      <p:ext uri="{BB962C8B-B14F-4D97-AF65-F5344CB8AC3E}">
        <p14:creationId xmlns:p14="http://schemas.microsoft.com/office/powerpoint/2010/main" val="2430665544"/>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21594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D3-b </a:t>
            </a:r>
            <a:r>
              <a:rPr lang="de-DE" sz="2000" dirty="0">
                <a:solidFill>
                  <a:srgbClr val="0070C0"/>
                </a:solidFill>
                <a:latin typeface="+mn-lt"/>
              </a:rPr>
              <a:t>●</a:t>
            </a:r>
            <a:endParaRPr lang="de-DE" sz="2000" b="1" dirty="0">
              <a:solidFill>
                <a:srgbClr val="0070C0"/>
              </a:solidFill>
              <a:latin typeface="+mn-lt"/>
            </a:endParaRPr>
          </a:p>
        </p:txBody>
      </p:sp>
      <p:sp>
        <p:nvSpPr>
          <p:cNvPr id="8" name="Rechteck 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p:nvPr/>
        </p:nvSpPr>
        <p:spPr>
          <a:xfrm>
            <a:off x="1010870" y="4985288"/>
            <a:ext cx="1583407" cy="400110"/>
          </a:xfrm>
          <a:prstGeom prst="rect">
            <a:avLst/>
          </a:prstGeom>
          <a:noFill/>
        </p:spPr>
        <p:txBody>
          <a:bodyPr wrap="square" rtlCol="0">
            <a:spAutoFit/>
          </a:bodyPr>
          <a:lstStyle/>
          <a:p>
            <a:r>
              <a:rPr lang="de-DE" sz="2000" dirty="0">
                <a:latin typeface="+mn-lt"/>
              </a:rPr>
              <a:t>Hier: </a:t>
            </a:r>
          </a:p>
        </p:txBody>
      </p:sp>
      <p:sp>
        <p:nvSpPr>
          <p:cNvPr id="4" name="Textfeld 3"/>
          <p:cNvSpPr txBox="1"/>
          <p:nvPr/>
        </p:nvSpPr>
        <p:spPr>
          <a:xfrm>
            <a:off x="1550343" y="5941853"/>
            <a:ext cx="576064" cy="400110"/>
          </a:xfrm>
          <a:prstGeom prst="rect">
            <a:avLst/>
          </a:prstGeom>
          <a:noFill/>
        </p:spPr>
        <p:txBody>
          <a:bodyPr wrap="square" rtlCol="0">
            <a:spAutoFit/>
          </a:bodyPr>
          <a:lstStyle/>
          <a:p>
            <a:r>
              <a:rPr lang="de-DE" sz="2000" i="1" dirty="0">
                <a:latin typeface="+mn-lt"/>
              </a:rPr>
              <a:t>X</a:t>
            </a:r>
          </a:p>
        </p:txBody>
      </p:sp>
      <p:sp>
        <p:nvSpPr>
          <p:cNvPr id="12" name="Textfeld 11"/>
          <p:cNvSpPr txBox="1"/>
          <p:nvPr/>
        </p:nvSpPr>
        <p:spPr>
          <a:xfrm>
            <a:off x="2241908" y="5350164"/>
            <a:ext cx="576064" cy="400110"/>
          </a:xfrm>
          <a:prstGeom prst="rect">
            <a:avLst/>
          </a:prstGeom>
          <a:noFill/>
        </p:spPr>
        <p:txBody>
          <a:bodyPr wrap="square" rtlCol="0">
            <a:spAutoFit/>
          </a:bodyPr>
          <a:lstStyle/>
          <a:p>
            <a:r>
              <a:rPr lang="de-DE" sz="2000" i="1" dirty="0">
                <a:latin typeface="+mn-lt"/>
              </a:rPr>
              <a:t>Y</a:t>
            </a:r>
          </a:p>
        </p:txBody>
      </p:sp>
      <p:sp>
        <p:nvSpPr>
          <p:cNvPr id="13" name="Textfeld 12"/>
          <p:cNvSpPr txBox="1"/>
          <p:nvPr/>
        </p:nvSpPr>
        <p:spPr>
          <a:xfrm>
            <a:off x="2970372" y="5941853"/>
            <a:ext cx="576064" cy="400110"/>
          </a:xfrm>
          <a:prstGeom prst="rect">
            <a:avLst/>
          </a:prstGeom>
          <a:noFill/>
        </p:spPr>
        <p:txBody>
          <a:bodyPr wrap="square" rtlCol="0">
            <a:spAutoFit/>
          </a:bodyPr>
          <a:lstStyle/>
          <a:p>
            <a:r>
              <a:rPr lang="de-DE" sz="2000" i="1" dirty="0">
                <a:latin typeface="+mn-lt"/>
              </a:rPr>
              <a:t>Z</a:t>
            </a:r>
          </a:p>
        </p:txBody>
      </p:sp>
      <p:cxnSp>
        <p:nvCxnSpPr>
          <p:cNvPr id="7" name="Gerade Verbindung mit Pfeil 6"/>
          <p:cNvCxnSpPr/>
          <p:nvPr/>
        </p:nvCxnSpPr>
        <p:spPr>
          <a:xfrm>
            <a:off x="2176534" y="6145624"/>
            <a:ext cx="576064"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6" name="Gerade Verbindung mit Pfeil 15"/>
          <p:cNvCxnSpPr/>
          <p:nvPr/>
        </p:nvCxnSpPr>
        <p:spPr>
          <a:xfrm flipV="1">
            <a:off x="1838759" y="5593114"/>
            <a:ext cx="423664" cy="352455"/>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9" name="Gerade Verbindung mit Pfeil 18"/>
          <p:cNvCxnSpPr/>
          <p:nvPr/>
        </p:nvCxnSpPr>
        <p:spPr>
          <a:xfrm>
            <a:off x="2616205" y="5598601"/>
            <a:ext cx="403533" cy="36008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0" name="Textfeld 19"/>
          <p:cNvSpPr txBox="1"/>
          <p:nvPr/>
        </p:nvSpPr>
        <p:spPr>
          <a:xfrm>
            <a:off x="2159978" y="6172686"/>
            <a:ext cx="810394" cy="338554"/>
          </a:xfrm>
          <a:prstGeom prst="rect">
            <a:avLst/>
          </a:prstGeom>
          <a:noFill/>
        </p:spPr>
        <p:txBody>
          <a:bodyPr wrap="square" rtlCol="0">
            <a:spAutoFit/>
          </a:bodyPr>
          <a:lstStyle/>
          <a:p>
            <a:r>
              <a:rPr lang="de-DE" sz="1600" i="1" dirty="0" err="1">
                <a:latin typeface="+mn-lt"/>
              </a:rPr>
              <a:t>st.</a:t>
            </a:r>
            <a:r>
              <a:rPr lang="de-DE" sz="1600" i="1" dirty="0">
                <a:latin typeface="+mn-lt"/>
              </a:rPr>
              <a:t> u.</a:t>
            </a:r>
          </a:p>
        </p:txBody>
      </p:sp>
      <p:sp>
        <p:nvSpPr>
          <p:cNvPr id="22" name="Textfeld 21"/>
          <p:cNvSpPr txBox="1"/>
          <p:nvPr/>
        </p:nvSpPr>
        <p:spPr>
          <a:xfrm rot="2456963">
            <a:off x="2725303" y="5586350"/>
            <a:ext cx="810394" cy="338554"/>
          </a:xfrm>
          <a:prstGeom prst="rect">
            <a:avLst/>
          </a:prstGeom>
          <a:noFill/>
        </p:spPr>
        <p:txBody>
          <a:bodyPr wrap="square" rtlCol="0">
            <a:spAutoFit/>
          </a:bodyPr>
          <a:lstStyle/>
          <a:p>
            <a:r>
              <a:rPr lang="de-DE" sz="1600" i="1" dirty="0" err="1">
                <a:latin typeface="+mn-lt"/>
              </a:rPr>
              <a:t>st.</a:t>
            </a:r>
            <a:r>
              <a:rPr lang="de-DE" sz="1600" i="1" dirty="0">
                <a:latin typeface="+mn-lt"/>
              </a:rPr>
              <a:t> u.</a:t>
            </a:r>
          </a:p>
        </p:txBody>
      </p:sp>
      <p:sp>
        <p:nvSpPr>
          <p:cNvPr id="23" name="Textfeld 22"/>
          <p:cNvSpPr txBox="1"/>
          <p:nvPr/>
        </p:nvSpPr>
        <p:spPr>
          <a:xfrm rot="19093251">
            <a:off x="1406530" y="5324456"/>
            <a:ext cx="1368152" cy="338554"/>
          </a:xfrm>
          <a:prstGeom prst="rect">
            <a:avLst/>
          </a:prstGeom>
          <a:noFill/>
        </p:spPr>
        <p:txBody>
          <a:bodyPr wrap="square" rtlCol="0">
            <a:spAutoFit/>
          </a:bodyPr>
          <a:lstStyle/>
          <a:p>
            <a:r>
              <a:rPr lang="de-DE" sz="1600" i="1" dirty="0">
                <a:latin typeface="+mn-lt"/>
              </a:rPr>
              <a:t>abhängig</a:t>
            </a:r>
          </a:p>
        </p:txBody>
      </p:sp>
      <mc:AlternateContent xmlns:mc="http://schemas.openxmlformats.org/markup-compatibility/2006" xmlns:a14="http://schemas.microsoft.com/office/drawing/2010/main">
        <mc:Choice Requires="a14">
          <p:sp>
            <p:nvSpPr>
              <p:cNvPr id="24" name="Textfeld 23"/>
              <p:cNvSpPr txBox="1"/>
              <p:nvPr/>
            </p:nvSpPr>
            <p:spPr>
              <a:xfrm>
                <a:off x="3544182" y="5431638"/>
                <a:ext cx="3557758" cy="400110"/>
              </a:xfrm>
              <a:prstGeom prst="rect">
                <a:avLst/>
              </a:prstGeom>
              <a:noFill/>
            </p:spPr>
            <p:txBody>
              <a:bodyPr wrap="square" rtlCol="0">
                <a:spAutoFit/>
              </a:bodyPr>
              <a:lstStyle/>
              <a:p>
                <a14:m>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oMath>
                </a14:m>
                <a:r>
                  <a:rPr lang="de-DE" sz="2000" dirty="0">
                    <a:solidFill>
                      <a:schemeClr val="tx1"/>
                    </a:solidFill>
                    <a:latin typeface="+mn-lt"/>
                  </a:rPr>
                  <a:t> </a:t>
                </a:r>
                <a14:m>
                  <m:oMath xmlns:m="http://schemas.openxmlformats.org/officeDocument/2006/math">
                    <m:sSup>
                      <m:sSupPr>
                        <m:ctrlPr>
                          <a:rPr lang="de-DE" sz="2000" i="1" dirty="0" smtClean="0">
                            <a:solidFill>
                              <a:schemeClr val="tx1"/>
                            </a:solidFill>
                            <a:latin typeface="Cambria Math" panose="02040503050406030204" pitchFamily="18" charset="0"/>
                          </a:rPr>
                        </m:ctrlPr>
                      </m:sSupPr>
                      <m:e>
                        <m:d>
                          <m:dPr>
                            <m:ctrlPr>
                              <a:rPr lang="de-DE" sz="200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𝑋</m:t>
                            </m:r>
                            <m:r>
                              <a:rPr lang="de-DE" sz="2000" b="0" i="1" dirty="0" smtClean="0">
                                <a:solidFill>
                                  <a:schemeClr val="tx1"/>
                                </a:solidFill>
                                <a:latin typeface="Cambria Math"/>
                              </a:rPr>
                              <m:t>,</m:t>
                            </m:r>
                            <m:r>
                              <a:rPr lang="de-DE" sz="2000" b="0" i="1" dirty="0" smtClean="0">
                                <a:solidFill>
                                  <a:schemeClr val="tx1"/>
                                </a:solidFill>
                                <a:latin typeface="Cambria Math"/>
                              </a:rPr>
                              <m:t>𝑌</m:t>
                            </m:r>
                          </m:e>
                        </m:d>
                      </m:e>
                      <m:sup>
                        <m:r>
                          <a:rPr lang="de-DE" sz="2000" b="0" i="1" dirty="0" smtClean="0">
                            <a:solidFill>
                              <a:schemeClr val="tx1"/>
                            </a:solidFill>
                            <a:latin typeface="Cambria Math"/>
                          </a:rPr>
                          <m:t>𝑇</m:t>
                        </m:r>
                      </m:sup>
                    </m:sSup>
                  </m:oMath>
                </a14:m>
                <a:r>
                  <a:rPr lang="de-DE" sz="2000" dirty="0">
                    <a:solidFill>
                      <a:schemeClr val="tx1"/>
                    </a:solidFill>
                    <a:latin typeface="+mn-lt"/>
                  </a:rPr>
                  <a:t>  und </a:t>
                </a:r>
                <a14:m>
                  <m:oMath xmlns:m="http://schemas.openxmlformats.org/officeDocument/2006/math">
                    <m:r>
                      <a:rPr lang="de-DE" sz="2000" b="0" i="1" smtClean="0">
                        <a:solidFill>
                          <a:schemeClr val="tx1"/>
                        </a:solidFill>
                        <a:latin typeface="Cambria Math"/>
                      </a:rPr>
                      <m:t>𝑍</m:t>
                    </m:r>
                  </m:oMath>
                </a14:m>
                <a:r>
                  <a:rPr lang="de-DE" sz="2000" dirty="0">
                    <a:solidFill>
                      <a:schemeClr val="tx1"/>
                    </a:solidFill>
                    <a:latin typeface="+mn-lt"/>
                  </a:rPr>
                  <a:t> unabhängig</a:t>
                </a:r>
              </a:p>
            </p:txBody>
          </p:sp>
        </mc:Choice>
        <mc:Fallback xmlns="">
          <p:sp>
            <p:nvSpPr>
              <p:cNvPr id="24" name="Textfeld 23"/>
              <p:cNvSpPr txBox="1">
                <a:spLocks noRot="1" noChangeAspect="1" noMove="1" noResize="1" noEditPoints="1" noAdjustHandles="1" noChangeArrowheads="1" noChangeShapeType="1" noTextEdit="1"/>
              </p:cNvSpPr>
              <p:nvPr/>
            </p:nvSpPr>
            <p:spPr>
              <a:xfrm>
                <a:off x="3544182" y="5431638"/>
                <a:ext cx="3557758" cy="400110"/>
              </a:xfrm>
              <a:prstGeom prst="rect">
                <a:avLst/>
              </a:prstGeom>
              <a:blipFill>
                <a:blip r:embed="rId4"/>
                <a:stretch>
                  <a:fillRect t="-7576" b="-25758"/>
                </a:stretch>
              </a:blipFill>
            </p:spPr>
            <p:txBody>
              <a:bodyPr/>
              <a:lstStyle/>
              <a:p>
                <a:r>
                  <a:rPr lang="en-US">
                    <a:noFill/>
                  </a:rPr>
                  <a:t> </a:t>
                </a:r>
              </a:p>
            </p:txBody>
          </p:sp>
        </mc:Fallback>
      </mc:AlternateContent>
      <p:sp>
        <p:nvSpPr>
          <p:cNvPr id="14" name="Textfeld 13"/>
          <p:cNvSpPr txBox="1"/>
          <p:nvPr/>
        </p:nvSpPr>
        <p:spPr>
          <a:xfrm>
            <a:off x="3573731" y="5159481"/>
            <a:ext cx="642100" cy="400110"/>
          </a:xfrm>
          <a:prstGeom prst="rect">
            <a:avLst/>
          </a:prstGeom>
          <a:noFill/>
        </p:spPr>
        <p:txBody>
          <a:bodyPr wrap="square" rtlCol="0">
            <a:spAutoFit/>
          </a:bodyPr>
          <a:lstStyle/>
          <a:p>
            <a:r>
              <a:rPr lang="de-DE" sz="2000" b="1" dirty="0">
                <a:latin typeface="+mn-lt"/>
              </a:rPr>
              <a:t>?</a:t>
            </a:r>
          </a:p>
        </p:txBody>
      </p:sp>
      <p:sp>
        <p:nvSpPr>
          <p:cNvPr id="25" name="Textfeld 24"/>
          <p:cNvSpPr txBox="1"/>
          <p:nvPr/>
        </p:nvSpPr>
        <p:spPr>
          <a:xfrm>
            <a:off x="3546435" y="5872782"/>
            <a:ext cx="3705265" cy="707886"/>
          </a:xfrm>
          <a:prstGeom prst="rect">
            <a:avLst/>
          </a:prstGeom>
          <a:noFill/>
        </p:spPr>
        <p:txBody>
          <a:bodyPr wrap="square" rtlCol="0">
            <a:spAutoFit/>
          </a:bodyPr>
          <a:lstStyle/>
          <a:p>
            <a:r>
              <a:rPr lang="de-DE" sz="2000" dirty="0">
                <a:latin typeface="+mn-lt"/>
              </a:rPr>
              <a:t>Antwort</a:t>
            </a:r>
            <a:r>
              <a:rPr lang="de-DE" sz="2000">
                <a:latin typeface="+mn-lt"/>
              </a:rPr>
              <a:t>: Nein, nicht zwingend.</a:t>
            </a:r>
            <a:r>
              <a:rPr lang="de-DE" sz="2000" b="1">
                <a:latin typeface="+mn-lt"/>
              </a:rPr>
              <a:t> </a:t>
            </a:r>
          </a:p>
          <a:p>
            <a:r>
              <a:rPr lang="de-DE" sz="2000" b="1">
                <a:latin typeface="+mn-lt"/>
              </a:rPr>
              <a:t>               </a:t>
            </a:r>
            <a:r>
              <a:rPr lang="de-DE" sz="2000">
                <a:latin typeface="+mn-lt"/>
              </a:rPr>
              <a:t>Es ist zu überprüfen.</a:t>
            </a:r>
            <a:endParaRPr lang="de-DE" sz="2000" dirty="0">
              <a:latin typeface="+mn-lt"/>
            </a:endParaRPr>
          </a:p>
        </p:txBody>
      </p:sp>
      <p:sp>
        <p:nvSpPr>
          <p:cNvPr id="2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589</a:t>
            </a:r>
            <a:endParaRPr lang="de-DE" sz="8000" b="1" dirty="0">
              <a:solidFill>
                <a:schemeClr val="tx1"/>
              </a:solidFill>
              <a:latin typeface="+mj-lt"/>
            </a:endParaRPr>
          </a:p>
        </p:txBody>
      </p:sp>
      <p:pic>
        <p:nvPicPr>
          <p:cNvPr id="2" name="Grafik 1"/>
          <p:cNvPicPr>
            <a:picLocks noChangeAspect="1"/>
          </p:cNvPicPr>
          <p:nvPr/>
        </p:nvPicPr>
        <p:blipFill>
          <a:blip r:embed="rId5"/>
          <a:stretch>
            <a:fillRect/>
          </a:stretch>
        </p:blipFill>
        <p:spPr>
          <a:xfrm>
            <a:off x="977194" y="1695681"/>
            <a:ext cx="5133975" cy="3143250"/>
          </a:xfrm>
          <a:prstGeom prst="rect">
            <a:avLst/>
          </a:prstGeom>
        </p:spPr>
      </p:pic>
    </p:spTree>
    <p:extLst>
      <p:ext uri="{BB962C8B-B14F-4D97-AF65-F5344CB8AC3E}">
        <p14:creationId xmlns:p14="http://schemas.microsoft.com/office/powerpoint/2010/main" val="1015089699"/>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8"/>
          <p:cNvSpPr txBox="1"/>
          <p:nvPr/>
        </p:nvSpPr>
        <p:spPr>
          <a:xfrm>
            <a:off x="692647" y="5084689"/>
            <a:ext cx="1083730" cy="400110"/>
          </a:xfrm>
          <a:prstGeom prst="rect">
            <a:avLst/>
          </a:prstGeom>
          <a:noFill/>
        </p:spPr>
        <p:txBody>
          <a:bodyPr wrap="square" rtlCol="0">
            <a:spAutoFit/>
          </a:bodyPr>
          <a:lstStyle/>
          <a:p>
            <a:r>
              <a:rPr lang="de-DE" sz="2000" dirty="0">
                <a:latin typeface="+mn-lt"/>
              </a:rPr>
              <a:t>Fazit:</a:t>
            </a:r>
          </a:p>
        </p:txBody>
      </p:sp>
      <mc:AlternateContent xmlns:mc="http://schemas.openxmlformats.org/markup-compatibility/2006" xmlns:a14="http://schemas.microsoft.com/office/drawing/2010/main">
        <mc:Choice Requires="a14">
          <p:sp>
            <p:nvSpPr>
              <p:cNvPr id="10" name="Textfeld 9"/>
              <p:cNvSpPr txBox="1"/>
              <p:nvPr/>
            </p:nvSpPr>
            <p:spPr>
              <a:xfrm>
                <a:off x="1759149" y="5079495"/>
                <a:ext cx="2033452" cy="400110"/>
              </a:xfrm>
              <a:prstGeom prst="rect">
                <a:avLst/>
              </a:prstGeom>
              <a:noFill/>
            </p:spPr>
            <p:txBody>
              <a:bodyPr wrap="square" rtlCol="0">
                <a:spAutoFit/>
              </a:bodyPr>
              <a:lstStyle/>
              <a:p>
                <a:pPr algn="just"/>
                <a:r>
                  <a:rPr lang="de-DE" sz="2000" dirty="0">
                    <a:solidFill>
                      <a:schemeClr val="tx1"/>
                    </a:solidFill>
                    <a:ea typeface="Cambria Math"/>
                  </a:rPr>
                  <a:t>  </a:t>
                </a:r>
                <a14:m>
                  <m:oMath xmlns:m="http://schemas.openxmlformats.org/officeDocument/2006/math">
                    <m:sSub>
                      <m:sSubPr>
                        <m:ctrlPr>
                          <a:rPr lang="el-GR"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𝑋𝑌𝑍</m:t>
                        </m:r>
                      </m:sub>
                    </m:sSub>
                    <m:r>
                      <a:rPr lang="de-DE" sz="2000" b="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m:t>
                        </m:r>
                      </m:sub>
                    </m:sSub>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b="0" i="1" smtClean="0">
                            <a:solidFill>
                              <a:schemeClr val="tx1"/>
                            </a:solidFill>
                            <a:latin typeface="Cambria Math"/>
                            <a:ea typeface="Cambria Math"/>
                          </a:rPr>
                          <m:t>𝑍</m:t>
                        </m:r>
                      </m:sub>
                    </m:sSub>
                  </m:oMath>
                </a14:m>
                <a:endParaRPr lang="de-DE" sz="2000" dirty="0">
                  <a:solidFill>
                    <a:schemeClr val="tx1"/>
                  </a:solidFill>
                  <a:latin typeface="+mn-lt"/>
                  <a:ea typeface="Cambria Math"/>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759149" y="5079495"/>
                <a:ext cx="2033452" cy="400110"/>
              </a:xfrm>
              <a:prstGeom prst="rect">
                <a:avLst/>
              </a:prstGeom>
              <a:blipFill rotWithShape="1">
                <a:blip r:embed="rId4"/>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1417992" y="5943329"/>
                <a:ext cx="2384878" cy="42761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el-GR" sz="200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𝑋𝑌</m:t>
                          </m:r>
                        </m:sub>
                      </m:sSub>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𝑍</m:t>
                          </m:r>
                        </m:sub>
                      </m:sSub>
                    </m:oMath>
                  </m:oMathPara>
                </a14:m>
                <a:endParaRPr lang="de-DE" sz="2000" dirty="0">
                  <a:solidFill>
                    <a:schemeClr val="tx1"/>
                  </a:solidFill>
                  <a:latin typeface="+mn-lt"/>
                  <a:ea typeface="Cambria Math"/>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417992" y="5943329"/>
                <a:ext cx="2384878" cy="427618"/>
              </a:xfrm>
              <a:prstGeom prst="rect">
                <a:avLst/>
              </a:prstGeom>
              <a:blipFill rotWithShape="1">
                <a:blip r:embed="rId5"/>
                <a:stretch>
                  <a:fillRect b="-1142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417992" y="5532355"/>
                <a:ext cx="2074590" cy="42761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el-GR"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el-GR"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b="0" i="1" smtClean="0">
                              <a:solidFill>
                                <a:schemeClr val="tx1"/>
                              </a:solidFill>
                              <a:latin typeface="Cambria Math"/>
                              <a:ea typeface="Cambria Math"/>
                            </a:rPr>
                            <m:t>𝑋𝑌</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𝑍</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b="0" i="1" smtClean="0">
                              <a:solidFill>
                                <a:schemeClr val="tx1"/>
                              </a:solidFill>
                              <a:latin typeface="Cambria Math"/>
                              <a:ea typeface="Cambria Math"/>
                            </a:rPr>
                            <m:t>𝑋𝑌</m:t>
                          </m:r>
                        </m:sub>
                      </m:sSub>
                    </m:oMath>
                  </m:oMathPara>
                </a14:m>
                <a:endParaRPr lang="de-DE" sz="2000" dirty="0">
                  <a:solidFill>
                    <a:schemeClr val="tx1"/>
                  </a:solidFill>
                  <a:latin typeface="+mn-lt"/>
                  <a:ea typeface="Cambria Math"/>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417992" y="5532355"/>
                <a:ext cx="2074590" cy="427618"/>
              </a:xfrm>
              <a:prstGeom prst="rect">
                <a:avLst/>
              </a:prstGeom>
              <a:blipFill rotWithShape="1">
                <a:blip r:embed="rId6"/>
                <a:stretch>
                  <a:fillRect b="-11429"/>
                </a:stretch>
              </a:blipFill>
            </p:spPr>
            <p:txBody>
              <a:bodyPr/>
              <a:lstStyle/>
              <a:p>
                <a:r>
                  <a:rPr lang="de-DE">
                    <a:noFill/>
                  </a:rPr>
                  <a:t> </a:t>
                </a:r>
              </a:p>
            </p:txBody>
          </p:sp>
        </mc:Fallback>
      </mc:AlternateContent>
      <p:sp>
        <p:nvSpPr>
          <p:cNvPr id="13" name="Geschweifte Klammer rechts 12"/>
          <p:cNvSpPr/>
          <p:nvPr/>
        </p:nvSpPr>
        <p:spPr>
          <a:xfrm>
            <a:off x="3589890" y="5232776"/>
            <a:ext cx="180020" cy="1080120"/>
          </a:xfrm>
          <a:prstGeom prst="rightBrace">
            <a:avLst>
              <a:gd name="adj1" fmla="val 75000"/>
              <a:gd name="adj2" fmla="val 50000"/>
            </a:avLst>
          </a:prstGeom>
          <a:ln w="158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14" name="Textfeld 13"/>
              <p:cNvSpPr txBox="1"/>
              <p:nvPr/>
            </p:nvSpPr>
            <p:spPr>
              <a:xfrm>
                <a:off x="3936617" y="5577151"/>
                <a:ext cx="3714023" cy="400110"/>
              </a:xfrm>
              <a:prstGeom prst="rect">
                <a:avLst/>
              </a:prstGeom>
              <a:noFill/>
            </p:spPr>
            <p:txBody>
              <a:bodyPr wrap="square" rtlCol="0">
                <a:spAutoFit/>
              </a:bodyPr>
              <a:lstStyle/>
              <a:p>
                <a14:m>
                  <m:oMath xmlns:m="http://schemas.openxmlformats.org/officeDocument/2006/math">
                    <m:sSup>
                      <m:sSupPr>
                        <m:ctrlPr>
                          <a:rPr lang="de-DE" sz="2000" i="1" smtClean="0">
                            <a:solidFill>
                              <a:schemeClr val="tx1"/>
                            </a:solidFill>
                            <a:latin typeface="Cambria Math" panose="02040503050406030204" pitchFamily="18" charset="0"/>
                          </a:rPr>
                        </m:ctrlPr>
                      </m:sSupPr>
                      <m:e>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e>
                        </m:d>
                      </m:e>
                      <m:sup>
                        <m:r>
                          <a:rPr lang="de-DE" sz="2000" b="0" i="1" smtClean="0">
                            <a:solidFill>
                              <a:schemeClr val="tx1"/>
                            </a:solidFill>
                            <a:latin typeface="Cambria Math"/>
                          </a:rPr>
                          <m:t>𝑇</m:t>
                        </m:r>
                      </m:sup>
                    </m:sSup>
                  </m:oMath>
                </a14:m>
                <a:r>
                  <a:rPr lang="de-DE" sz="2000" dirty="0">
                    <a:solidFill>
                      <a:schemeClr val="tx1"/>
                    </a:solidFill>
                    <a:latin typeface="+mn-lt"/>
                  </a:rPr>
                  <a:t>  und </a:t>
                </a:r>
                <a14:m>
                  <m:oMath xmlns:m="http://schemas.openxmlformats.org/officeDocument/2006/math">
                    <m:r>
                      <a:rPr lang="de-DE" sz="2000" b="0" i="1" smtClean="0">
                        <a:solidFill>
                          <a:schemeClr val="tx1"/>
                        </a:solidFill>
                        <a:latin typeface="Cambria Math"/>
                      </a:rPr>
                      <m:t>𝑍</m:t>
                    </m:r>
                  </m:oMath>
                </a14:m>
                <a:r>
                  <a:rPr lang="de-DE" sz="2000" dirty="0">
                    <a:solidFill>
                      <a:schemeClr val="tx1"/>
                    </a:solidFill>
                    <a:latin typeface="+mn-lt"/>
                  </a:rPr>
                  <a:t> sind unabhängig</a:t>
                </a:r>
              </a:p>
            </p:txBody>
          </p:sp>
        </mc:Choice>
        <mc:Fallback xmlns="">
          <p:sp>
            <p:nvSpPr>
              <p:cNvPr id="14" name="Textfeld 13"/>
              <p:cNvSpPr txBox="1">
                <a:spLocks noRot="1" noChangeAspect="1" noMove="1" noResize="1" noEditPoints="1" noAdjustHandles="1" noChangeArrowheads="1" noChangeShapeType="1" noTextEdit="1"/>
              </p:cNvSpPr>
              <p:nvPr/>
            </p:nvSpPr>
            <p:spPr>
              <a:xfrm>
                <a:off x="3936617" y="5577151"/>
                <a:ext cx="3714023" cy="400110"/>
              </a:xfrm>
              <a:prstGeom prst="rect">
                <a:avLst/>
              </a:prstGeom>
              <a:blipFill rotWithShape="1">
                <a:blip r:embed="rId7"/>
                <a:stretch>
                  <a:fillRect t="-7576" b="-25758"/>
                </a:stretch>
              </a:blipFill>
            </p:spPr>
            <p:txBody>
              <a:bodyPr/>
              <a:lstStyle/>
              <a:p>
                <a:r>
                  <a:rPr lang="de-DE">
                    <a:noFill/>
                  </a:rPr>
                  <a:t> </a:t>
                </a:r>
              </a:p>
            </p:txBody>
          </p:sp>
        </mc:Fallback>
      </mc:AlternateContent>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590</a:t>
            </a:r>
            <a:endParaRPr lang="de-DE" sz="8000" b="1" dirty="0">
              <a:solidFill>
                <a:schemeClr val="tx1"/>
              </a:solidFill>
              <a:latin typeface="+mj-lt"/>
            </a:endParaRPr>
          </a:p>
        </p:txBody>
      </p:sp>
      <p:pic>
        <p:nvPicPr>
          <p:cNvPr id="2" name="Grafik 1"/>
          <p:cNvPicPr>
            <a:picLocks noChangeAspect="1"/>
          </p:cNvPicPr>
          <p:nvPr/>
        </p:nvPicPr>
        <p:blipFill>
          <a:blip r:embed="rId8"/>
          <a:stretch>
            <a:fillRect/>
          </a:stretch>
        </p:blipFill>
        <p:spPr>
          <a:xfrm>
            <a:off x="692647" y="1189281"/>
            <a:ext cx="5200650" cy="1533525"/>
          </a:xfrm>
          <a:prstGeom prst="rect">
            <a:avLst/>
          </a:prstGeom>
        </p:spPr>
      </p:pic>
      <p:pic>
        <p:nvPicPr>
          <p:cNvPr id="4" name="Grafik 3"/>
          <p:cNvPicPr>
            <a:picLocks noChangeAspect="1"/>
          </p:cNvPicPr>
          <p:nvPr/>
        </p:nvPicPr>
        <p:blipFill>
          <a:blip r:embed="rId9"/>
          <a:stretch>
            <a:fillRect/>
          </a:stretch>
        </p:blipFill>
        <p:spPr>
          <a:xfrm>
            <a:off x="692647" y="3081487"/>
            <a:ext cx="6696075" cy="1676400"/>
          </a:xfrm>
          <a:prstGeom prst="rect">
            <a:avLst/>
          </a:prstGeom>
        </p:spPr>
      </p:pic>
    </p:spTree>
    <p:extLst>
      <p:ext uri="{BB962C8B-B14F-4D97-AF65-F5344CB8AC3E}">
        <p14:creationId xmlns:p14="http://schemas.microsoft.com/office/powerpoint/2010/main" val="3806426054"/>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9"/>
          <p:cNvSpPr txBox="1">
            <a:spLocks noChangeArrowheads="1"/>
          </p:cNvSpPr>
          <p:nvPr/>
        </p:nvSpPr>
        <p:spPr bwMode="auto">
          <a:xfrm>
            <a:off x="466666" y="1036268"/>
            <a:ext cx="496943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Bedingte Abhängigkeit und Unabhängigkeit</a:t>
            </a:r>
          </a:p>
        </p:txBody>
      </p:sp>
      <p:sp>
        <p:nvSpPr>
          <p:cNvPr id="7"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und Hintergrund </a:t>
            </a:r>
            <a:r>
              <a:rPr lang="de-DE" sz="2000" dirty="0">
                <a:solidFill>
                  <a:srgbClr val="0070C0"/>
                </a:solidFill>
                <a:latin typeface="+mn-lt"/>
              </a:rPr>
              <a:t>●</a:t>
            </a:r>
            <a:endParaRPr lang="de-DE" sz="2000" b="1" dirty="0">
              <a:solidFill>
                <a:srgbClr val="0070C0"/>
              </a:solidFill>
              <a:latin typeface="+mn-lt"/>
            </a:endParaRPr>
          </a:p>
        </p:txBody>
      </p:sp>
      <p:sp>
        <p:nvSpPr>
          <p:cNvPr id="11" name="Textfeld 9"/>
          <p:cNvSpPr txBox="1">
            <a:spLocks noChangeArrowheads="1"/>
          </p:cNvSpPr>
          <p:nvPr/>
        </p:nvSpPr>
        <p:spPr bwMode="auto">
          <a:xfrm>
            <a:off x="466666" y="3799365"/>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8.3.1 </a:t>
            </a:r>
            <a:r>
              <a:rPr lang="de-DE" sz="2000" dirty="0">
                <a:solidFill>
                  <a:srgbClr val="0070C0"/>
                </a:solidFill>
                <a:latin typeface="+mn-lt"/>
              </a:rPr>
              <a:t>●</a:t>
            </a:r>
            <a:endParaRPr lang="de-DE" sz="2000" b="1" dirty="0">
              <a:solidFill>
                <a:srgbClr val="0070C0"/>
              </a:solidFill>
              <a:latin typeface="+mn-lt"/>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extfeld 12"/>
          <p:cNvSpPr txBox="1"/>
          <p:nvPr/>
        </p:nvSpPr>
        <p:spPr>
          <a:xfrm>
            <a:off x="466666" y="2045887"/>
            <a:ext cx="8209022" cy="707886"/>
          </a:xfrm>
          <a:prstGeom prst="rect">
            <a:avLst/>
          </a:prstGeom>
          <a:noFill/>
        </p:spPr>
        <p:txBody>
          <a:bodyPr wrap="square" rtlCol="0">
            <a:spAutoFit/>
          </a:bodyPr>
          <a:lstStyle/>
          <a:p>
            <a:r>
              <a:rPr lang="de-DE" sz="2000" dirty="0">
                <a:latin typeface="+mn-lt"/>
              </a:rPr>
              <a:t>Im vorhergehenden Beispiel D3-b wären </a:t>
            </a:r>
            <a:r>
              <a:rPr lang="de-DE" sz="2000" i="1" dirty="0">
                <a:latin typeface="+mn-lt"/>
              </a:rPr>
              <a:t>X</a:t>
            </a:r>
            <a:r>
              <a:rPr lang="de-DE" sz="2000" dirty="0">
                <a:latin typeface="+mn-lt"/>
              </a:rPr>
              <a:t> und </a:t>
            </a:r>
            <a:r>
              <a:rPr lang="de-DE" sz="2000" i="1" dirty="0">
                <a:latin typeface="+mn-lt"/>
              </a:rPr>
              <a:t>Y</a:t>
            </a:r>
            <a:r>
              <a:rPr lang="de-DE" sz="2000" dirty="0">
                <a:latin typeface="+mn-lt"/>
              </a:rPr>
              <a:t> unter </a:t>
            </a:r>
            <a:r>
              <a:rPr lang="de-DE" sz="2000" i="1" dirty="0">
                <a:latin typeface="+mn-lt"/>
              </a:rPr>
              <a:t>Z</a:t>
            </a:r>
            <a:r>
              <a:rPr lang="de-DE" sz="2000" dirty="0">
                <a:latin typeface="+mn-lt"/>
              </a:rPr>
              <a:t> bedingt unabhängig,  falls gelten würde:</a:t>
            </a:r>
          </a:p>
        </p:txBody>
      </p:sp>
      <mc:AlternateContent xmlns:mc="http://schemas.openxmlformats.org/markup-compatibility/2006" xmlns:a14="http://schemas.microsoft.com/office/drawing/2010/main">
        <mc:Choice Requires="a14">
          <p:sp>
            <p:nvSpPr>
              <p:cNvPr id="14" name="Textfeld 13"/>
              <p:cNvSpPr txBox="1"/>
              <p:nvPr/>
            </p:nvSpPr>
            <p:spPr>
              <a:xfrm>
                <a:off x="2051720" y="2752458"/>
                <a:ext cx="2592288" cy="427618"/>
              </a:xfrm>
              <a:prstGeom prst="rect">
                <a:avLst/>
              </a:prstGeom>
              <a:noFill/>
            </p:spPr>
            <p:txBody>
              <a:bodyPr wrap="square" rtlCol="0">
                <a:spAutoFit/>
              </a:bodyPr>
              <a:lstStyle/>
              <a:p>
                <a:pPr algn="just"/>
                <a:r>
                  <a:rPr lang="de-DE" sz="2000" dirty="0">
                    <a:solidFill>
                      <a:schemeClr val="tx1"/>
                    </a:solidFill>
                    <a:ea typeface="Cambria Math"/>
                  </a:rPr>
                  <a:t>  </a:t>
                </a:r>
                <a14:m>
                  <m:oMath xmlns:m="http://schemas.openxmlformats.org/officeDocument/2006/math">
                    <m:sSub>
                      <m:sSubPr>
                        <m:ctrlPr>
                          <a:rPr lang="el-GR"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𝑍</m:t>
                        </m:r>
                      </m:sub>
                    </m:sSub>
                    <m:r>
                      <a:rPr lang="de-DE" sz="2000" b="0" i="1" smtClean="0">
                        <a:solidFill>
                          <a:schemeClr val="tx1"/>
                        </a:solidFill>
                        <a:latin typeface="Cambria Math"/>
                        <a:ea typeface="Cambria Math"/>
                      </a:rPr>
                      <m:t>=</m:t>
                    </m:r>
                    <m:sSub>
                      <m:sSubPr>
                        <m:ctrlPr>
                          <a:rPr lang="el-GR"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i="1">
                            <a:solidFill>
                              <a:schemeClr val="tx1"/>
                            </a:solidFill>
                            <a:latin typeface="Cambria Math"/>
                            <a:ea typeface="Cambria Math"/>
                          </a:rPr>
                          <m:t>𝑋</m:t>
                        </m:r>
                        <m:r>
                          <a:rPr lang="de-DE" sz="2000" i="1">
                            <a:solidFill>
                              <a:schemeClr val="tx1"/>
                            </a:solidFill>
                            <a:latin typeface="Cambria Math"/>
                            <a:ea typeface="Cambria Math"/>
                          </a:rPr>
                          <m:t>|</m:t>
                        </m:r>
                        <m:r>
                          <a:rPr lang="de-DE" sz="2000" i="1">
                            <a:solidFill>
                              <a:schemeClr val="tx1"/>
                            </a:solidFill>
                            <a:latin typeface="Cambria Math"/>
                            <a:ea typeface="Cambria Math"/>
                          </a:rPr>
                          <m:t>𝑍</m:t>
                        </m:r>
                      </m:sub>
                    </m:sSub>
                  </m:oMath>
                </a14:m>
                <a:r>
                  <a:rPr lang="el-GR" sz="2000" dirty="0">
                    <a:solidFill>
                      <a:schemeClr val="tx1"/>
                    </a:solidFill>
                    <a:ea typeface="Cambria Math"/>
                  </a:rPr>
                  <a:t> </a:t>
                </a:r>
                <a14:m>
                  <m:oMath xmlns:m="http://schemas.openxmlformats.org/officeDocument/2006/math">
                    <m:sSub>
                      <m:sSubPr>
                        <m:ctrlPr>
                          <a:rPr lang="el-GR"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i="1">
                            <a:solidFill>
                              <a:schemeClr val="tx1"/>
                            </a:solidFill>
                            <a:latin typeface="Cambria Math"/>
                            <a:ea typeface="Cambria Math"/>
                          </a:rPr>
                          <m:t>𝑌</m:t>
                        </m:r>
                        <m:r>
                          <a:rPr lang="de-DE" sz="2000" i="1">
                            <a:solidFill>
                              <a:schemeClr val="tx1"/>
                            </a:solidFill>
                            <a:latin typeface="Cambria Math"/>
                            <a:ea typeface="Cambria Math"/>
                          </a:rPr>
                          <m:t>|</m:t>
                        </m:r>
                        <m:r>
                          <a:rPr lang="de-DE" sz="2000" i="1">
                            <a:solidFill>
                              <a:schemeClr val="tx1"/>
                            </a:solidFill>
                            <a:latin typeface="Cambria Math"/>
                            <a:ea typeface="Cambria Math"/>
                          </a:rPr>
                          <m:t>𝑍</m:t>
                        </m:r>
                      </m:sub>
                    </m:sSub>
                  </m:oMath>
                </a14:m>
                <a:endParaRPr lang="de-DE" sz="2000" dirty="0">
                  <a:solidFill>
                    <a:schemeClr val="tx1"/>
                  </a:solidFill>
                  <a:latin typeface="+mn-lt"/>
                  <a:ea typeface="Cambria Math"/>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051720" y="2752458"/>
                <a:ext cx="2592288" cy="427618"/>
              </a:xfrm>
              <a:prstGeom prst="rect">
                <a:avLst/>
              </a:prstGeom>
              <a:blipFill rotWithShape="1">
                <a:blip r:embed="rId4"/>
                <a:stretch>
                  <a:fillRect b="-11429"/>
                </a:stretch>
              </a:blipFill>
            </p:spPr>
            <p:txBody>
              <a:bodyPr/>
              <a:lstStyle/>
              <a:p>
                <a:r>
                  <a:rPr lang="de-DE">
                    <a:noFill/>
                  </a:rPr>
                  <a:t> </a:t>
                </a:r>
              </a:p>
            </p:txBody>
          </p:sp>
        </mc:Fallback>
      </mc:AlternateContent>
      <p:sp>
        <p:nvSpPr>
          <p:cNvPr id="16" name="Textfeld 15"/>
          <p:cNvSpPr txBox="1"/>
          <p:nvPr/>
        </p:nvSpPr>
        <p:spPr>
          <a:xfrm>
            <a:off x="468313" y="3268360"/>
            <a:ext cx="3743647" cy="400110"/>
          </a:xfrm>
          <a:prstGeom prst="rect">
            <a:avLst/>
          </a:prstGeom>
          <a:noFill/>
        </p:spPr>
        <p:txBody>
          <a:bodyPr wrap="square" rtlCol="0">
            <a:spAutoFit/>
          </a:bodyPr>
          <a:lstStyle/>
          <a:p>
            <a:r>
              <a:rPr lang="de-DE" sz="2000" dirty="0">
                <a:latin typeface="+mn-lt"/>
              </a:rPr>
              <a:t>Das ist jedoch nicht der Fall.</a:t>
            </a:r>
          </a:p>
        </p:txBody>
      </p:sp>
      <p:sp>
        <p:nvSpPr>
          <p:cNvPr id="19" name="Textfeld 18"/>
          <p:cNvSpPr txBox="1"/>
          <p:nvPr/>
        </p:nvSpPr>
        <p:spPr>
          <a:xfrm>
            <a:off x="468313" y="6169521"/>
            <a:ext cx="8315798" cy="400110"/>
          </a:xfrm>
          <a:prstGeom prst="rect">
            <a:avLst/>
          </a:prstGeom>
          <a:noFill/>
        </p:spPr>
        <p:txBody>
          <a:bodyPr wrap="square" rtlCol="0">
            <a:spAutoFit/>
          </a:bodyPr>
          <a:lstStyle/>
          <a:p>
            <a:r>
              <a:rPr lang="de-DE" sz="2000" dirty="0">
                <a:latin typeface="+mn-lt"/>
              </a:rPr>
              <a:t>Hier sind </a:t>
            </a:r>
            <a:r>
              <a:rPr lang="de-DE" sz="2000" i="1" dirty="0">
                <a:latin typeface="+mn-lt"/>
              </a:rPr>
              <a:t>X</a:t>
            </a:r>
            <a:r>
              <a:rPr lang="de-DE" sz="2000" dirty="0">
                <a:latin typeface="+mn-lt"/>
              </a:rPr>
              <a:t> und </a:t>
            </a:r>
            <a:r>
              <a:rPr lang="de-DE" sz="2000" i="1" dirty="0">
                <a:latin typeface="+mn-lt"/>
              </a:rPr>
              <a:t>Y</a:t>
            </a:r>
            <a:r>
              <a:rPr lang="de-DE" sz="2000" dirty="0">
                <a:latin typeface="+mn-lt"/>
              </a:rPr>
              <a:t> abhängig, bedingt unter </a:t>
            </a:r>
            <a:r>
              <a:rPr lang="de-DE" sz="2000" i="1" dirty="0">
                <a:latin typeface="+mn-lt"/>
              </a:rPr>
              <a:t>Z</a:t>
            </a:r>
            <a:r>
              <a:rPr lang="de-DE" sz="2000" dirty="0">
                <a:latin typeface="+mn-lt"/>
              </a:rPr>
              <a:t> jedoch unabhängig.</a:t>
            </a:r>
          </a:p>
        </p:txBody>
      </p:sp>
      <p:pic>
        <p:nvPicPr>
          <p:cNvPr id="2" name="Grafik 1"/>
          <p:cNvPicPr>
            <a:picLocks noChangeAspect="1"/>
          </p:cNvPicPr>
          <p:nvPr/>
        </p:nvPicPr>
        <p:blipFill>
          <a:blip r:embed="rId5"/>
          <a:stretch>
            <a:fillRect/>
          </a:stretch>
        </p:blipFill>
        <p:spPr>
          <a:xfrm>
            <a:off x="768672" y="4259534"/>
            <a:ext cx="6886575" cy="1781175"/>
          </a:xfrm>
          <a:prstGeom prst="rect">
            <a:avLst/>
          </a:prstGeom>
        </p:spPr>
      </p:pic>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591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936815811"/>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2" y="981075"/>
            <a:ext cx="547184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8.3.2 Kenngrößen multivariater Abhängigkeiten</a:t>
            </a:r>
          </a:p>
        </p:txBody>
      </p:sp>
      <p:sp>
        <p:nvSpPr>
          <p:cNvPr id="7" name="Textfeld 9"/>
          <p:cNvSpPr txBox="1">
            <a:spLocks noChangeArrowheads="1"/>
          </p:cNvSpPr>
          <p:nvPr/>
        </p:nvSpPr>
        <p:spPr bwMode="auto">
          <a:xfrm>
            <a:off x="467545" y="2204864"/>
            <a:ext cx="18001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a:t>
            </a:r>
            <a:r>
              <a:rPr lang="de-DE" sz="2000" dirty="0">
                <a:solidFill>
                  <a:srgbClr val="0070C0"/>
                </a:solidFill>
                <a:latin typeface="+mn-lt"/>
              </a:rPr>
              <a:t>●</a:t>
            </a:r>
            <a:endParaRPr lang="de-DE" sz="2000" b="1" dirty="0">
              <a:solidFill>
                <a:srgbClr val="0070C0"/>
              </a:solidFill>
              <a:latin typeface="+mn-lt"/>
            </a:endParaRPr>
          </a:p>
        </p:txBody>
      </p:sp>
      <p:sp>
        <p:nvSpPr>
          <p:cNvPr id="8" name="Textfeld 9"/>
          <p:cNvSpPr txBox="1">
            <a:spLocks noChangeArrowheads="1"/>
          </p:cNvSpPr>
          <p:nvPr/>
        </p:nvSpPr>
        <p:spPr bwMode="auto">
          <a:xfrm>
            <a:off x="471836" y="1628800"/>
            <a:ext cx="561233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Theoretische Kovarianz- und Korrelationsmatrix</a:t>
            </a: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7545" y="2720456"/>
            <a:ext cx="6923112" cy="3800754"/>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592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123384046"/>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3"/>
          <a:stretch>
            <a:fillRect/>
          </a:stretch>
        </p:blipFill>
        <p:spPr>
          <a:xfrm>
            <a:off x="466725" y="1077913"/>
            <a:ext cx="7581900" cy="4438650"/>
          </a:xfrm>
          <a:prstGeom prst="rect">
            <a:avLst/>
          </a:prstGeom>
        </p:spPr>
      </p:pic>
      <p:pic>
        <p:nvPicPr>
          <p:cNvPr id="4" name="Grafik 3"/>
          <p:cNvPicPr>
            <a:picLocks noChangeAspect="1"/>
          </p:cNvPicPr>
          <p:nvPr/>
        </p:nvPicPr>
        <p:blipFill>
          <a:blip r:embed="rId4"/>
          <a:stretch>
            <a:fillRect/>
          </a:stretch>
        </p:blipFill>
        <p:spPr>
          <a:xfrm>
            <a:off x="457200" y="5516563"/>
            <a:ext cx="7591425" cy="647700"/>
          </a:xfrm>
          <a:prstGeom prst="rect">
            <a:avLst/>
          </a:prstGeom>
        </p:spPr>
      </p:pic>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593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270083291"/>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8.3.2</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468313" y="1524854"/>
                <a:ext cx="8200112" cy="734240"/>
              </a:xfrm>
              <a:prstGeom prst="rect">
                <a:avLst/>
              </a:prstGeom>
              <a:noFill/>
            </p:spPr>
            <p:txBody>
              <a:bodyPr wrap="square" rtlCol="0">
                <a:spAutoFit/>
              </a:bodyPr>
              <a:lstStyle/>
              <a:p>
                <a:pPr algn="just"/>
                <a:r>
                  <a:rPr lang="de-DE" sz="2000" dirty="0">
                    <a:latin typeface="+mn-lt"/>
                  </a:rPr>
                  <a:t>Für das vorhergehende Beispiel D3-b erhält man mit den Regeln zur </a:t>
                </a:r>
                <a:r>
                  <a:rPr lang="de-DE" sz="2000" dirty="0" err="1">
                    <a:latin typeface="+mn-lt"/>
                  </a:rPr>
                  <a:t>Berech-nung</a:t>
                </a:r>
                <a:r>
                  <a:rPr lang="de-DE" sz="2000" dirty="0">
                    <a:latin typeface="+mn-lt"/>
                  </a:rPr>
                  <a:t> von Kovarianzen als Varianz-</a:t>
                </a:r>
                <a:r>
                  <a:rPr lang="de-DE" sz="2000" dirty="0" err="1">
                    <a:latin typeface="+mn-lt"/>
                  </a:rPr>
                  <a:t>Kovarianzmatrix</a:t>
                </a:r>
                <a:r>
                  <a:rPr lang="de-DE" sz="2000" dirty="0">
                    <a:latin typeface="+mn-lt"/>
                  </a:rPr>
                  <a:t> des Vektors </a:t>
                </a:r>
                <a14:m>
                  <m:oMath xmlns:m="http://schemas.openxmlformats.org/officeDocument/2006/math">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𝑌</m:t>
                            </m:r>
                            <m:r>
                              <a:rPr lang="de-DE" sz="2000" b="0" i="1" smtClean="0">
                                <a:latin typeface="Cambria Math"/>
                              </a:rPr>
                              <m:t>,</m:t>
                            </m:r>
                            <m:r>
                              <a:rPr lang="de-DE" sz="2000" b="0" i="1" smtClean="0">
                                <a:latin typeface="Cambria Math"/>
                              </a:rPr>
                              <m:t>𝑍</m:t>
                            </m:r>
                          </m:e>
                        </m:d>
                      </m:e>
                      <m:sup>
                        <m:r>
                          <a:rPr lang="de-DE" sz="2000" b="0" i="1" smtClean="0">
                            <a:latin typeface="Cambria Math"/>
                          </a:rPr>
                          <m:t>𝑇</m:t>
                        </m:r>
                      </m:sup>
                    </m:sSup>
                  </m:oMath>
                </a14:m>
                <a:r>
                  <a:rPr lang="de-DE" sz="2000" dirty="0">
                    <a:latin typeface="+mn-lt"/>
                  </a:rPr>
                  <a:t>: </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3" y="1524854"/>
                <a:ext cx="8200112" cy="734240"/>
              </a:xfrm>
              <a:prstGeom prst="rect">
                <a:avLst/>
              </a:prstGeom>
              <a:blipFill rotWithShape="1">
                <a:blip r:embed="rId3"/>
                <a:stretch>
                  <a:fillRect l="-818" t="-4132" r="-743" b="-991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1043608" y="2259094"/>
                <a:ext cx="7272808" cy="108318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𝐶𝑜𝑣</m:t>
                      </m:r>
                      <m:d>
                        <m:dPr>
                          <m:ctrlPr>
                            <a:rPr lang="de-DE" sz="2000" b="0" i="1" smtClean="0">
                              <a:solidFill>
                                <a:schemeClr val="tx1"/>
                              </a:solidFill>
                              <a:latin typeface="Cambria Math" panose="02040503050406030204" pitchFamily="18" charset="0"/>
                              <a:ea typeface="Cambria Math"/>
                            </a:rPr>
                          </m:ctrlPr>
                        </m:dPr>
                        <m:e>
                          <m:m>
                            <m:mPr>
                              <m:mcs>
                                <m:mc>
                                  <m:mcPr>
                                    <m:count m:val="1"/>
                                    <m:mcJc m:val="center"/>
                                  </m:mcPr>
                                </m:mc>
                              </m:mcs>
                              <m:ctrlPr>
                                <a:rPr lang="de-DE" sz="2000" b="0" i="1" smtClean="0">
                                  <a:solidFill>
                                    <a:schemeClr val="tx1"/>
                                  </a:solidFill>
                                  <a:latin typeface="Cambria Math" panose="02040503050406030204" pitchFamily="18" charset="0"/>
                                  <a:ea typeface="Cambria Math"/>
                                </a:rPr>
                              </m:ctrlPr>
                            </m:mPr>
                            <m:mr>
                              <m:e>
                                <m:r>
                                  <m:rPr>
                                    <m:brk m:alnAt="7"/>
                                  </m:rPr>
                                  <a:rPr lang="de-DE" sz="2000" b="0" i="1" smtClean="0">
                                    <a:solidFill>
                                      <a:schemeClr val="tx1"/>
                                    </a:solidFill>
                                    <a:latin typeface="Cambria Math"/>
                                    <a:ea typeface="Cambria Math"/>
                                  </a:rPr>
                                  <m:t>𝑋</m:t>
                                </m:r>
                              </m:e>
                            </m:mr>
                            <m:mr>
                              <m:e>
                                <m:r>
                                  <a:rPr lang="de-DE" sz="2000" b="0" i="1" smtClean="0">
                                    <a:solidFill>
                                      <a:schemeClr val="tx1"/>
                                    </a:solidFill>
                                    <a:latin typeface="Cambria Math"/>
                                    <a:ea typeface="Cambria Math"/>
                                  </a:rPr>
                                  <m:t>𝑌</m:t>
                                </m:r>
                              </m:e>
                            </m:mr>
                            <m:mr>
                              <m:e>
                                <m:r>
                                  <a:rPr lang="de-DE" sz="2000" b="0" i="1" smtClean="0">
                                    <a:solidFill>
                                      <a:schemeClr val="tx1"/>
                                    </a:solidFill>
                                    <a:latin typeface="Cambria Math"/>
                                    <a:ea typeface="Cambria Math"/>
                                  </a:rPr>
                                  <m:t>𝑍</m:t>
                                </m:r>
                              </m:e>
                            </m:mr>
                          </m:m>
                        </m:e>
                      </m:d>
                      <m:r>
                        <a:rPr lang="de-DE" sz="2000" b="0" i="1" smtClean="0">
                          <a:solidFill>
                            <a:schemeClr val="tx1"/>
                          </a:solidFill>
                          <a:latin typeface="Cambria Math"/>
                          <a:ea typeface="Cambria Math"/>
                        </a:rPr>
                        <m:t>=</m:t>
                      </m:r>
                      <m:d>
                        <m:dPr>
                          <m:ctrlPr>
                            <a:rPr lang="de-DE" sz="2000" b="0" i="1" smtClean="0">
                              <a:solidFill>
                                <a:schemeClr val="tx1"/>
                              </a:solidFill>
                              <a:latin typeface="Cambria Math" panose="02040503050406030204" pitchFamily="18" charset="0"/>
                              <a:ea typeface="Cambria Math"/>
                            </a:rPr>
                          </m:ctrlPr>
                        </m:dPr>
                        <m:e>
                          <m:m>
                            <m:mPr>
                              <m:mcs>
                                <m:mc>
                                  <m:mcPr>
                                    <m:count m:val="3"/>
                                    <m:mcJc m:val="center"/>
                                  </m:mcPr>
                                </m:mc>
                              </m:mcs>
                              <m:ctrlPr>
                                <a:rPr lang="de-DE" sz="2000" i="1">
                                  <a:solidFill>
                                    <a:schemeClr val="tx1"/>
                                  </a:solidFill>
                                  <a:latin typeface="Cambria Math" panose="02040503050406030204" pitchFamily="18" charset="0"/>
                                  <a:ea typeface="Cambria Math"/>
                                </a:rPr>
                              </m:ctrlPr>
                            </m:mPr>
                            <m:mr>
                              <m:e>
                                <m:r>
                                  <m:rPr>
                                    <m:brk m:alnAt="7"/>
                                  </m:rPr>
                                  <a:rPr lang="de-DE" sz="2000" b="0" i="1" smtClean="0">
                                    <a:solidFill>
                                      <a:schemeClr val="tx1"/>
                                    </a:solidFill>
                                    <a:latin typeface="Cambria Math"/>
                                    <a:ea typeface="Cambria Math"/>
                                  </a:rPr>
                                  <m:t>𝐶</m:t>
                                </m:r>
                                <m:r>
                                  <a:rPr lang="de-DE" sz="2000" b="0" i="1" smtClean="0">
                                    <a:solidFill>
                                      <a:schemeClr val="tx1"/>
                                    </a:solidFill>
                                    <a:latin typeface="Cambria Math"/>
                                    <a:ea typeface="Cambria Math"/>
                                  </a:rPr>
                                  <m:t>𝑜𝑣</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e>
                                </m:d>
                              </m:e>
                              <m:e>
                                <m:r>
                                  <m:rPr>
                                    <m:brk m:alnAt="7"/>
                                  </m:rPr>
                                  <a:rPr lang="de-DE" sz="2000" i="1">
                                    <a:solidFill>
                                      <a:schemeClr val="tx1"/>
                                    </a:solidFill>
                                    <a:latin typeface="Cambria Math"/>
                                    <a:ea typeface="Cambria Math"/>
                                  </a:rPr>
                                  <m:t>𝐶</m:t>
                                </m:r>
                                <m:r>
                                  <a:rPr lang="de-DE" sz="2000" i="1">
                                    <a:solidFill>
                                      <a:schemeClr val="tx1"/>
                                    </a:solidFill>
                                    <a:latin typeface="Cambria Math"/>
                                    <a:ea typeface="Cambria Math"/>
                                  </a:rPr>
                                  <m:t>𝑜𝑣</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𝑋</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𝑌</m:t>
                                    </m:r>
                                  </m:e>
                                </m:d>
                              </m:e>
                              <m:e>
                                <m:r>
                                  <m:rPr>
                                    <m:brk m:alnAt="7"/>
                                  </m:rPr>
                                  <a:rPr lang="de-DE" sz="2000" i="1">
                                    <a:solidFill>
                                      <a:schemeClr val="tx1"/>
                                    </a:solidFill>
                                    <a:latin typeface="Cambria Math"/>
                                    <a:ea typeface="Cambria Math"/>
                                  </a:rPr>
                                  <m:t>𝐶</m:t>
                                </m:r>
                                <m:r>
                                  <a:rPr lang="de-DE" sz="2000" i="1">
                                    <a:solidFill>
                                      <a:schemeClr val="tx1"/>
                                    </a:solidFill>
                                    <a:latin typeface="Cambria Math"/>
                                    <a:ea typeface="Cambria Math"/>
                                  </a:rPr>
                                  <m:t>𝑜𝑣</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𝑋</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𝑍</m:t>
                                    </m:r>
                                  </m:e>
                                </m:d>
                              </m:e>
                            </m:mr>
                            <m:mr>
                              <m:e>
                                <m:r>
                                  <m:rPr>
                                    <m:brk m:alnAt="7"/>
                                  </m:rPr>
                                  <a:rPr lang="de-DE" sz="2000" i="1">
                                    <a:solidFill>
                                      <a:schemeClr val="tx1"/>
                                    </a:solidFill>
                                    <a:latin typeface="Cambria Math"/>
                                    <a:ea typeface="Cambria Math"/>
                                  </a:rPr>
                                  <m:t>𝐶</m:t>
                                </m:r>
                                <m:r>
                                  <a:rPr lang="de-DE" sz="2000" i="1">
                                    <a:solidFill>
                                      <a:schemeClr val="tx1"/>
                                    </a:solidFill>
                                    <a:latin typeface="Cambria Math"/>
                                    <a:ea typeface="Cambria Math"/>
                                  </a:rPr>
                                  <m:t>𝑜𝑣</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𝑌</m:t>
                                    </m:r>
                                    <m:r>
                                      <a:rPr lang="de-DE" sz="2000" i="1">
                                        <a:solidFill>
                                          <a:schemeClr val="tx1"/>
                                        </a:solidFill>
                                        <a:latin typeface="Cambria Math"/>
                                        <a:ea typeface="Cambria Math"/>
                                      </a:rPr>
                                      <m:t>,</m:t>
                                    </m:r>
                                    <m:r>
                                      <a:rPr lang="de-DE" sz="2000" i="1">
                                        <a:solidFill>
                                          <a:schemeClr val="tx1"/>
                                        </a:solidFill>
                                        <a:latin typeface="Cambria Math"/>
                                        <a:ea typeface="Cambria Math"/>
                                      </a:rPr>
                                      <m:t>𝑋</m:t>
                                    </m:r>
                                  </m:e>
                                </m:d>
                              </m:e>
                              <m:e>
                                <m:r>
                                  <m:rPr>
                                    <m:brk m:alnAt="7"/>
                                  </m:rPr>
                                  <a:rPr lang="de-DE" sz="2000" i="1">
                                    <a:solidFill>
                                      <a:schemeClr val="tx1"/>
                                    </a:solidFill>
                                    <a:latin typeface="Cambria Math"/>
                                    <a:ea typeface="Cambria Math"/>
                                  </a:rPr>
                                  <m:t>𝐶</m:t>
                                </m:r>
                                <m:r>
                                  <a:rPr lang="de-DE" sz="2000" i="1">
                                    <a:solidFill>
                                      <a:schemeClr val="tx1"/>
                                    </a:solidFill>
                                    <a:latin typeface="Cambria Math"/>
                                    <a:ea typeface="Cambria Math"/>
                                  </a:rPr>
                                  <m:t>𝑜𝑣</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𝑌</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𝑌</m:t>
                                    </m:r>
                                  </m:e>
                                </m:d>
                              </m:e>
                              <m:e>
                                <m:r>
                                  <m:rPr>
                                    <m:brk m:alnAt="7"/>
                                  </m:rPr>
                                  <a:rPr lang="de-DE" sz="2000" i="1">
                                    <a:solidFill>
                                      <a:schemeClr val="tx1"/>
                                    </a:solidFill>
                                    <a:latin typeface="Cambria Math"/>
                                    <a:ea typeface="Cambria Math"/>
                                  </a:rPr>
                                  <m:t>𝐶</m:t>
                                </m:r>
                                <m:r>
                                  <a:rPr lang="de-DE" sz="2000" i="1">
                                    <a:solidFill>
                                      <a:schemeClr val="tx1"/>
                                    </a:solidFill>
                                    <a:latin typeface="Cambria Math"/>
                                    <a:ea typeface="Cambria Math"/>
                                  </a:rPr>
                                  <m:t>𝑜𝑣</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𝑌</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𝑍</m:t>
                                    </m:r>
                                  </m:e>
                                </m:d>
                              </m:e>
                            </m:mr>
                            <m:mr>
                              <m:e>
                                <m:r>
                                  <m:rPr>
                                    <m:brk m:alnAt="7"/>
                                  </m:rPr>
                                  <a:rPr lang="de-DE" sz="2000" i="1">
                                    <a:solidFill>
                                      <a:schemeClr val="tx1"/>
                                    </a:solidFill>
                                    <a:latin typeface="Cambria Math"/>
                                    <a:ea typeface="Cambria Math"/>
                                  </a:rPr>
                                  <m:t>𝐶</m:t>
                                </m:r>
                                <m:r>
                                  <a:rPr lang="de-DE" sz="2000" i="1">
                                    <a:solidFill>
                                      <a:schemeClr val="tx1"/>
                                    </a:solidFill>
                                    <a:latin typeface="Cambria Math"/>
                                    <a:ea typeface="Cambria Math"/>
                                  </a:rPr>
                                  <m:t>𝑜𝑣</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𝑍</m:t>
                                    </m:r>
                                    <m:r>
                                      <a:rPr lang="de-DE" sz="2000" i="1">
                                        <a:solidFill>
                                          <a:schemeClr val="tx1"/>
                                        </a:solidFill>
                                        <a:latin typeface="Cambria Math"/>
                                        <a:ea typeface="Cambria Math"/>
                                      </a:rPr>
                                      <m:t>,</m:t>
                                    </m:r>
                                    <m:r>
                                      <a:rPr lang="de-DE" sz="2000" i="1">
                                        <a:solidFill>
                                          <a:schemeClr val="tx1"/>
                                        </a:solidFill>
                                        <a:latin typeface="Cambria Math"/>
                                        <a:ea typeface="Cambria Math"/>
                                      </a:rPr>
                                      <m:t>𝑋</m:t>
                                    </m:r>
                                  </m:e>
                                </m:d>
                              </m:e>
                              <m:e>
                                <m:r>
                                  <m:rPr>
                                    <m:brk m:alnAt="7"/>
                                  </m:rPr>
                                  <a:rPr lang="de-DE" sz="2000" i="1">
                                    <a:solidFill>
                                      <a:schemeClr val="tx1"/>
                                    </a:solidFill>
                                    <a:latin typeface="Cambria Math"/>
                                    <a:ea typeface="Cambria Math"/>
                                  </a:rPr>
                                  <m:t>𝐶</m:t>
                                </m:r>
                                <m:r>
                                  <a:rPr lang="de-DE" sz="2000" i="1">
                                    <a:solidFill>
                                      <a:schemeClr val="tx1"/>
                                    </a:solidFill>
                                    <a:latin typeface="Cambria Math"/>
                                    <a:ea typeface="Cambria Math"/>
                                  </a:rPr>
                                  <m:t>𝑜𝑣</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𝑍</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𝑌</m:t>
                                    </m:r>
                                  </m:e>
                                </m:d>
                              </m:e>
                              <m:e>
                                <m:r>
                                  <m:rPr>
                                    <m:brk m:alnAt="7"/>
                                  </m:rPr>
                                  <a:rPr lang="de-DE" sz="2000" i="1">
                                    <a:solidFill>
                                      <a:schemeClr val="tx1"/>
                                    </a:solidFill>
                                    <a:latin typeface="Cambria Math"/>
                                    <a:ea typeface="Cambria Math"/>
                                  </a:rPr>
                                  <m:t>𝐶</m:t>
                                </m:r>
                                <m:r>
                                  <a:rPr lang="de-DE" sz="2000" i="1">
                                    <a:solidFill>
                                      <a:schemeClr val="tx1"/>
                                    </a:solidFill>
                                    <a:latin typeface="Cambria Math"/>
                                    <a:ea typeface="Cambria Math"/>
                                  </a:rPr>
                                  <m:t>𝑜𝑣</m:t>
                                </m:r>
                                <m:d>
                                  <m:dPr>
                                    <m:ctrlPr>
                                      <a:rPr lang="de-DE" sz="2000" i="1">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𝑍</m:t>
                                    </m:r>
                                    <m:r>
                                      <a:rPr lang="de-DE" sz="2000" i="1">
                                        <a:solidFill>
                                          <a:schemeClr val="tx1"/>
                                        </a:solidFill>
                                        <a:latin typeface="Cambria Math"/>
                                        <a:ea typeface="Cambria Math"/>
                                      </a:rPr>
                                      <m:t>,</m:t>
                                    </m:r>
                                    <m:r>
                                      <a:rPr lang="de-DE" sz="2000" b="0" i="1" smtClean="0">
                                        <a:solidFill>
                                          <a:schemeClr val="tx1"/>
                                        </a:solidFill>
                                        <a:latin typeface="Cambria Math"/>
                                        <a:ea typeface="Cambria Math"/>
                                      </a:rPr>
                                      <m:t>𝑍</m:t>
                                    </m:r>
                                  </m:e>
                                </m:d>
                              </m:e>
                            </m:mr>
                          </m:m>
                        </m:e>
                      </m:d>
                    </m:oMath>
                  </m:oMathPara>
                </a14:m>
                <a:endParaRPr lang="de-DE" sz="2000" dirty="0">
                  <a:solidFill>
                    <a:schemeClr val="tx1"/>
                  </a:solidFill>
                  <a:latin typeface="+mn-lt"/>
                  <a:ea typeface="Cambria Math"/>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043608" y="2259094"/>
                <a:ext cx="7272808" cy="1083182"/>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2100118" y="3429000"/>
                <a:ext cx="2759042" cy="93070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m:t>
                      </m:r>
                      <m:d>
                        <m:dPr>
                          <m:ctrlPr>
                            <a:rPr lang="de-DE" sz="2000" b="0" i="1" smtClean="0">
                              <a:solidFill>
                                <a:schemeClr val="tx1"/>
                              </a:solidFill>
                              <a:latin typeface="Cambria Math" panose="02040503050406030204" pitchFamily="18" charset="0"/>
                              <a:ea typeface="Cambria Math"/>
                            </a:rPr>
                          </m:ctrlPr>
                        </m:dPr>
                        <m:e>
                          <m:m>
                            <m:mPr>
                              <m:mcs>
                                <m:mc>
                                  <m:mcPr>
                                    <m:count m:val="3"/>
                                    <m:mcJc m:val="center"/>
                                  </m:mcPr>
                                </m:mc>
                              </m:mcs>
                              <m:ctrlPr>
                                <a:rPr lang="de-DE" sz="2000" b="0" i="1" smtClean="0">
                                  <a:solidFill>
                                    <a:schemeClr val="tx1"/>
                                  </a:solidFill>
                                  <a:latin typeface="Cambria Math" panose="02040503050406030204" pitchFamily="18" charset="0"/>
                                  <a:ea typeface="Cambria Math"/>
                                </a:rPr>
                              </m:ctrlPr>
                            </m:mPr>
                            <m:mr>
                              <m:e>
                                <m:r>
                                  <m:rPr>
                                    <m:brk m:alnAt="7"/>
                                  </m:rPr>
                                  <a:rPr lang="de-DE" sz="2000" b="0" i="1" smtClean="0">
                                    <a:solidFill>
                                      <a:schemeClr val="tx1"/>
                                    </a:solidFill>
                                    <a:latin typeface="Cambria Math"/>
                                    <a:ea typeface="Cambria Math"/>
                                  </a:rPr>
                                  <m:t>0</m:t>
                                </m:r>
                                <m:r>
                                  <a:rPr lang="de-DE" sz="2000" b="0" i="1" smtClean="0">
                                    <a:solidFill>
                                      <a:schemeClr val="tx1"/>
                                    </a:solidFill>
                                    <a:latin typeface="Cambria Math"/>
                                    <a:ea typeface="Cambria Math"/>
                                  </a:rPr>
                                  <m:t>.13</m:t>
                                </m:r>
                              </m:e>
                              <m:e>
                                <m:r>
                                  <a:rPr lang="de-DE" sz="2000" b="0" i="1" smtClean="0">
                                    <a:solidFill>
                                      <a:schemeClr val="tx1"/>
                                    </a:solidFill>
                                    <a:latin typeface="Cambria Math"/>
                                    <a:ea typeface="Cambria Math"/>
                                  </a:rPr>
                                  <m:t>0.09</m:t>
                                </m:r>
                              </m:e>
                              <m:e>
                                <m:r>
                                  <a:rPr lang="de-DE" sz="2000" b="0" i="1" smtClean="0">
                                    <a:solidFill>
                                      <a:schemeClr val="tx1"/>
                                    </a:solidFill>
                                    <a:latin typeface="Cambria Math"/>
                                    <a:ea typeface="Cambria Math"/>
                                  </a:rPr>
                                  <m:t>0</m:t>
                                </m:r>
                              </m:e>
                            </m:mr>
                            <m:mr>
                              <m:e>
                                <m:r>
                                  <a:rPr lang="de-DE" sz="2000" b="0" i="1" smtClean="0">
                                    <a:solidFill>
                                      <a:schemeClr val="tx1"/>
                                    </a:solidFill>
                                    <a:latin typeface="Cambria Math"/>
                                    <a:ea typeface="Cambria Math"/>
                                  </a:rPr>
                                  <m:t>0.09</m:t>
                                </m:r>
                              </m:e>
                              <m:e>
                                <m:r>
                                  <a:rPr lang="de-DE" sz="2000" b="0" i="1" smtClean="0">
                                    <a:solidFill>
                                      <a:schemeClr val="tx1"/>
                                    </a:solidFill>
                                    <a:latin typeface="Cambria Math"/>
                                    <a:ea typeface="Cambria Math"/>
                                  </a:rPr>
                                  <m:t>0.59</m:t>
                                </m:r>
                              </m:e>
                              <m:e>
                                <m:r>
                                  <a:rPr lang="de-DE" sz="2000" b="0" i="1" smtClean="0">
                                    <a:solidFill>
                                      <a:schemeClr val="tx1"/>
                                    </a:solidFill>
                                    <a:latin typeface="Cambria Math"/>
                                    <a:ea typeface="Cambria Math"/>
                                  </a:rPr>
                                  <m:t>0</m:t>
                                </m:r>
                              </m:e>
                            </m:mr>
                            <m:mr>
                              <m:e>
                                <m:r>
                                  <a:rPr lang="de-DE" sz="2000" b="0" i="1" smtClean="0">
                                    <a:solidFill>
                                      <a:schemeClr val="tx1"/>
                                    </a:solidFill>
                                    <a:latin typeface="Cambria Math"/>
                                    <a:ea typeface="Cambria Math"/>
                                  </a:rPr>
                                  <m:t>0</m:t>
                                </m:r>
                              </m:e>
                              <m:e>
                                <m:r>
                                  <a:rPr lang="de-DE" sz="2000" b="0" i="1" smtClean="0">
                                    <a:solidFill>
                                      <a:schemeClr val="tx1"/>
                                    </a:solidFill>
                                    <a:latin typeface="Cambria Math"/>
                                    <a:ea typeface="Cambria Math"/>
                                  </a:rPr>
                                  <m:t>0</m:t>
                                </m:r>
                              </m:e>
                              <m:e>
                                <m:r>
                                  <a:rPr lang="de-DE" sz="2000" b="0" i="1" smtClean="0">
                                    <a:solidFill>
                                      <a:schemeClr val="tx1"/>
                                    </a:solidFill>
                                    <a:latin typeface="Cambria Math"/>
                                    <a:ea typeface="Cambria Math"/>
                                  </a:rPr>
                                  <m:t>0.24</m:t>
                                </m:r>
                              </m:e>
                            </m:mr>
                          </m:m>
                        </m:e>
                      </m:d>
                    </m:oMath>
                  </m:oMathPara>
                </a14:m>
                <a:endParaRPr lang="de-DE" sz="2000" dirty="0">
                  <a:solidFill>
                    <a:schemeClr val="tx1"/>
                  </a:solidFill>
                  <a:latin typeface="+mn-lt"/>
                  <a:ea typeface="Cambria Math"/>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2100118" y="3429000"/>
                <a:ext cx="2759042" cy="930704"/>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68313" y="4359705"/>
                <a:ext cx="7560072" cy="707886"/>
              </a:xfrm>
              <a:prstGeom prst="rect">
                <a:avLst/>
              </a:prstGeom>
              <a:noFill/>
            </p:spPr>
            <p:txBody>
              <a:bodyPr wrap="square" rtlCol="0">
                <a:spAutoFit/>
              </a:bodyPr>
              <a:lstStyle/>
              <a:p>
                <a:pPr algn="just"/>
                <a:r>
                  <a:rPr lang="de-DE" sz="2000" dirty="0">
                    <a:latin typeface="+mn-lt"/>
                  </a:rPr>
                  <a:t>Daraus erhält man als </a:t>
                </a:r>
                <a:r>
                  <a:rPr lang="de-DE" sz="2000" dirty="0" err="1">
                    <a:latin typeface="+mn-lt"/>
                  </a:rPr>
                  <a:t>Kovarianzmatrizen</a:t>
                </a:r>
                <a:r>
                  <a:rPr lang="de-DE" sz="2000" dirty="0">
                    <a:latin typeface="+mn-lt"/>
                  </a:rPr>
                  <a:t> zwischen </a:t>
                </a:r>
                <a14:m>
                  <m:oMath xmlns:m="http://schemas.openxmlformats.org/officeDocument/2006/math">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𝑌</m:t>
                            </m:r>
                          </m:e>
                        </m:d>
                      </m:e>
                      <m:sup>
                        <m:r>
                          <a:rPr lang="de-DE" sz="2000" b="0" i="1" smtClean="0">
                            <a:latin typeface="Cambria Math"/>
                          </a:rPr>
                          <m:t>𝑇</m:t>
                        </m:r>
                      </m:sup>
                    </m:sSup>
                  </m:oMath>
                </a14:m>
                <a:r>
                  <a:rPr lang="de-DE" sz="2000" dirty="0">
                    <a:latin typeface="+mn-lt"/>
                  </a:rPr>
                  <a:t> und </a:t>
                </a:r>
                <a14:m>
                  <m:oMath xmlns:m="http://schemas.openxmlformats.org/officeDocument/2006/math">
                    <m:r>
                      <a:rPr lang="de-DE" sz="2000" b="0" i="1" smtClean="0">
                        <a:latin typeface="Cambria Math"/>
                      </a:rPr>
                      <m:t>𝑍</m:t>
                    </m:r>
                  </m:oMath>
                </a14:m>
                <a:r>
                  <a:rPr lang="de-DE" sz="2000" dirty="0">
                    <a:latin typeface="+mn-lt"/>
                  </a:rPr>
                  <a:t> und </a:t>
                </a:r>
              </a:p>
              <a:p>
                <a:pPr algn="just"/>
                <a:r>
                  <a:rPr lang="de-DE" sz="2000" dirty="0">
                    <a:latin typeface="+mn-lt"/>
                  </a:rPr>
                  <a:t>zwischen </a:t>
                </a:r>
                <a14:m>
                  <m:oMath xmlns:m="http://schemas.openxmlformats.org/officeDocument/2006/math">
                    <m:r>
                      <a:rPr lang="de-DE" sz="2000" b="0" i="1" smtClean="0">
                        <a:latin typeface="Cambria Math"/>
                      </a:rPr>
                      <m:t>𝑍</m:t>
                    </m:r>
                  </m:oMath>
                </a14:m>
                <a:r>
                  <a:rPr lang="de-DE" sz="2000" dirty="0">
                    <a:latin typeface="+mn-lt"/>
                  </a:rPr>
                  <a:t> und </a:t>
                </a:r>
                <a14:m>
                  <m:oMath xmlns:m="http://schemas.openxmlformats.org/officeDocument/2006/math">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r>
                              <a:rPr lang="de-DE" sz="2000" i="1">
                                <a:latin typeface="Cambria Math"/>
                              </a:rPr>
                              <m:t>𝑌</m:t>
                            </m:r>
                          </m:e>
                        </m:d>
                      </m:e>
                      <m:sup>
                        <m:r>
                          <a:rPr lang="de-DE" sz="2000" i="1">
                            <a:latin typeface="Cambria Math"/>
                          </a:rPr>
                          <m:t>𝑇</m:t>
                        </m:r>
                      </m:sup>
                    </m:sSup>
                  </m:oMath>
                </a14:m>
                <a:r>
                  <a:rPr lang="de-DE" sz="2000" dirty="0">
                    <a:latin typeface="+mn-lt"/>
                  </a:rPr>
                  <a:t>:</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13" y="4359705"/>
                <a:ext cx="7560072" cy="707886"/>
              </a:xfrm>
              <a:prstGeom prst="rect">
                <a:avLst/>
              </a:prstGeom>
              <a:blipFill rotWithShape="1">
                <a:blip r:embed="rId6"/>
                <a:stretch>
                  <a:fillRect l="-887"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043608" y="5081580"/>
                <a:ext cx="2160240" cy="605550"/>
              </a:xfrm>
              <a:prstGeom prst="rect">
                <a:avLst/>
              </a:prstGeom>
              <a:noFill/>
            </p:spPr>
            <p:txBody>
              <a:bodyPr wrap="square" rtlCol="0">
                <a:spAutoFit/>
              </a:bodyPr>
              <a:lstStyle/>
              <a:p>
                <a:pPr algn="just"/>
                <a14:m>
                  <m:oMath xmlns:m="http://schemas.openxmlformats.org/officeDocument/2006/math">
                    <m:d>
                      <m:dPr>
                        <m:ctrlPr>
                          <a:rPr lang="de-DE" sz="2000" b="0" i="1" smtClean="0">
                            <a:solidFill>
                              <a:schemeClr val="tx1"/>
                            </a:solidFill>
                            <a:latin typeface="Cambria Math" panose="02040503050406030204" pitchFamily="18" charset="0"/>
                            <a:ea typeface="Cambria Math"/>
                          </a:rPr>
                        </m:ctrlPr>
                      </m:dPr>
                      <m:e>
                        <m:m>
                          <m:mPr>
                            <m:mcs>
                              <m:mc>
                                <m:mcPr>
                                  <m:count m:val="1"/>
                                  <m:mcJc m:val="center"/>
                                </m:mcPr>
                              </m:mc>
                            </m:mcs>
                            <m:ctrlPr>
                              <a:rPr lang="de-DE" sz="2000" b="0" i="1" smtClean="0">
                                <a:solidFill>
                                  <a:schemeClr val="tx1"/>
                                </a:solidFill>
                                <a:latin typeface="Cambria Math" panose="02040503050406030204" pitchFamily="18" charset="0"/>
                                <a:ea typeface="Cambria Math"/>
                              </a:rPr>
                            </m:ctrlPr>
                          </m:mPr>
                          <m:mr>
                            <m:e>
                              <m:r>
                                <m:rPr>
                                  <m:brk m:alnAt="7"/>
                                </m:rPr>
                                <a:rPr lang="de-DE" sz="2000" b="0" i="1" smtClean="0">
                                  <a:solidFill>
                                    <a:schemeClr val="tx1"/>
                                  </a:solidFill>
                                  <a:latin typeface="Cambria Math"/>
                                  <a:ea typeface="Cambria Math"/>
                                </a:rPr>
                                <m:t>0</m:t>
                              </m:r>
                            </m:e>
                          </m:mr>
                          <m:mr>
                            <m:e>
                              <m:r>
                                <a:rPr lang="de-DE" sz="2000" b="0" i="1" smtClean="0">
                                  <a:solidFill>
                                    <a:schemeClr val="tx1"/>
                                  </a:solidFill>
                                  <a:latin typeface="Cambria Math"/>
                                  <a:ea typeface="Cambria Math"/>
                                </a:rPr>
                                <m:t>0</m:t>
                              </m:r>
                            </m:e>
                          </m:mr>
                        </m:m>
                      </m:e>
                    </m:d>
                  </m:oMath>
                </a14:m>
                <a:r>
                  <a:rPr lang="de-DE" sz="2000" dirty="0">
                    <a:solidFill>
                      <a:schemeClr val="tx1"/>
                    </a:solidFill>
                    <a:latin typeface="+mn-lt"/>
                    <a:ea typeface="Cambria Math"/>
                  </a:rPr>
                  <a:t>  bzw.  </a:t>
                </a:r>
                <a14:m>
                  <m:oMath xmlns:m="http://schemas.openxmlformats.org/officeDocument/2006/math">
                    <m:d>
                      <m:dPr>
                        <m:ctrlPr>
                          <a:rPr lang="de-DE" sz="2000" i="1" smtClean="0">
                            <a:solidFill>
                              <a:schemeClr val="tx1"/>
                            </a:solidFill>
                            <a:latin typeface="Cambria Math" panose="02040503050406030204" pitchFamily="18" charset="0"/>
                            <a:ea typeface="Cambria Math"/>
                          </a:rPr>
                        </m:ctrlPr>
                      </m:dPr>
                      <m:e>
                        <m:m>
                          <m:mPr>
                            <m:mcs>
                              <m:mc>
                                <m:mcPr>
                                  <m:count m:val="2"/>
                                  <m:mcJc m:val="center"/>
                                </m:mcPr>
                              </m:mc>
                            </m:mcs>
                            <m:ctrlPr>
                              <a:rPr lang="de-DE" sz="2000" i="1" smtClean="0">
                                <a:solidFill>
                                  <a:schemeClr val="tx1"/>
                                </a:solidFill>
                                <a:latin typeface="Cambria Math" panose="02040503050406030204" pitchFamily="18" charset="0"/>
                                <a:ea typeface="Cambria Math"/>
                              </a:rPr>
                            </m:ctrlPr>
                          </m:mPr>
                          <m:mr>
                            <m:e>
                              <m:r>
                                <m:rPr>
                                  <m:brk m:alnAt="7"/>
                                </m:rPr>
                                <a:rPr lang="de-DE" sz="2000" b="0" i="1" smtClean="0">
                                  <a:solidFill>
                                    <a:schemeClr val="tx1"/>
                                  </a:solidFill>
                                  <a:latin typeface="Cambria Math"/>
                                  <a:ea typeface="Cambria Math"/>
                                </a:rPr>
                                <m:t>0</m:t>
                              </m:r>
                            </m:e>
                            <m:e>
                              <m:r>
                                <a:rPr lang="de-DE" sz="2000" b="0" i="1" smtClean="0">
                                  <a:solidFill>
                                    <a:schemeClr val="tx1"/>
                                  </a:solidFill>
                                  <a:latin typeface="Cambria Math"/>
                                  <a:ea typeface="Cambria Math"/>
                                </a:rPr>
                                <m:t>0</m:t>
                              </m:r>
                            </m:e>
                          </m:mr>
                        </m:m>
                      </m:e>
                    </m:d>
                  </m:oMath>
                </a14:m>
                <a:endParaRPr lang="de-DE" sz="2000" dirty="0">
                  <a:solidFill>
                    <a:schemeClr val="tx1"/>
                  </a:solidFill>
                  <a:latin typeface="+mn-lt"/>
                  <a:ea typeface="Cambria Math"/>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043608" y="5081580"/>
                <a:ext cx="2160240" cy="605550"/>
              </a:xfrm>
              <a:prstGeom prst="rect">
                <a:avLst/>
              </a:prstGeom>
              <a:blipFill rotWithShape="1">
                <a:blip r:embed="rId7"/>
                <a:stretch>
                  <a:fillRect b="-101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68311" y="5805264"/>
                <a:ext cx="7272041" cy="707886"/>
              </a:xfrm>
              <a:prstGeom prst="rect">
                <a:avLst/>
              </a:prstGeom>
              <a:noFill/>
            </p:spPr>
            <p:txBody>
              <a:bodyPr wrap="square" rtlCol="0">
                <a:spAutoFit/>
              </a:bodyPr>
              <a:lstStyle/>
              <a:p>
                <a:pPr algn="just"/>
                <a:r>
                  <a:rPr lang="de-DE" sz="2000" dirty="0">
                    <a:latin typeface="+mn-lt"/>
                  </a:rPr>
                  <a:t>Man beachten, dass dies bereits aus der Unabhängigkeit von </a:t>
                </a:r>
                <a14:m>
                  <m:oMath xmlns:m="http://schemas.openxmlformats.org/officeDocument/2006/math">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r>
                              <a:rPr lang="de-DE" sz="2000" i="1">
                                <a:latin typeface="Cambria Math"/>
                              </a:rPr>
                              <m:t>𝑌</m:t>
                            </m:r>
                          </m:e>
                        </m:d>
                      </m:e>
                      <m:sup>
                        <m:r>
                          <a:rPr lang="de-DE" sz="2000" i="1">
                            <a:latin typeface="Cambria Math"/>
                          </a:rPr>
                          <m:t>𝑇</m:t>
                        </m:r>
                      </m:sup>
                    </m:sSup>
                  </m:oMath>
                </a14:m>
                <a:r>
                  <a:rPr lang="de-DE" sz="2000" dirty="0"/>
                  <a:t> </a:t>
                </a:r>
              </a:p>
              <a:p>
                <a:pPr algn="just"/>
                <a:r>
                  <a:rPr lang="de-DE" sz="2000" dirty="0">
                    <a:latin typeface="+mn-lt"/>
                  </a:rPr>
                  <a:t>und</a:t>
                </a:r>
                <a:r>
                  <a:rPr lang="de-DE" sz="2000" dirty="0"/>
                  <a:t> </a:t>
                </a:r>
                <a14:m>
                  <m:oMath xmlns:m="http://schemas.openxmlformats.org/officeDocument/2006/math">
                    <m:r>
                      <a:rPr lang="de-DE" sz="2000" i="1">
                        <a:latin typeface="Cambria Math"/>
                      </a:rPr>
                      <m:t>𝑍</m:t>
                    </m:r>
                  </m:oMath>
                </a14:m>
                <a:r>
                  <a:rPr lang="de-DE" sz="2000" dirty="0">
                    <a:latin typeface="+mn-lt"/>
                  </a:rPr>
                  <a:t> folgt. </a:t>
                </a:r>
              </a:p>
            </p:txBody>
          </p:sp>
        </mc:Choice>
        <mc:Fallback xmlns="">
          <p:sp>
            <p:nvSpPr>
              <p:cNvPr id="19" name="Textfeld 18"/>
              <p:cNvSpPr txBox="1">
                <a:spLocks noRot="1" noChangeAspect="1" noMove="1" noResize="1" noEditPoints="1" noAdjustHandles="1" noChangeArrowheads="1" noChangeShapeType="1" noTextEdit="1"/>
              </p:cNvSpPr>
              <p:nvPr/>
            </p:nvSpPr>
            <p:spPr>
              <a:xfrm>
                <a:off x="468311" y="5805264"/>
                <a:ext cx="7272041" cy="707886"/>
              </a:xfrm>
              <a:prstGeom prst="rect">
                <a:avLst/>
              </a:prstGeom>
              <a:blipFill rotWithShape="1">
                <a:blip r:embed="rId8"/>
                <a:stretch>
                  <a:fillRect l="-922" t="-4310" b="-14655"/>
                </a:stretch>
              </a:blipFill>
            </p:spPr>
            <p:txBody>
              <a:bodyPr/>
              <a:lstStyle/>
              <a:p>
                <a:r>
                  <a:rPr lang="de-DE">
                    <a:noFill/>
                  </a:rPr>
                  <a:t> </a:t>
                </a:r>
              </a:p>
            </p:txBody>
          </p:sp>
        </mc:Fallback>
      </mc:AlternateContent>
      <p:sp>
        <p:nvSpPr>
          <p:cNvPr id="22" name="Rechteck 2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594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472793675"/>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9"/>
          <p:cNvSpPr txBox="1">
            <a:spLocks noChangeArrowheads="1"/>
          </p:cNvSpPr>
          <p:nvPr/>
        </p:nvSpPr>
        <p:spPr bwMode="auto">
          <a:xfrm>
            <a:off x="466666" y="1036268"/>
            <a:ext cx="345726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Bedingte Kennwerte für </a:t>
            </a:r>
            <a:r>
              <a:rPr lang="de-DE" sz="2000" b="1" i="1" dirty="0">
                <a:solidFill>
                  <a:srgbClr val="0070C0"/>
                </a:solidFill>
                <a:latin typeface="Times New Roman" pitchFamily="18" charset="0"/>
              </a:rPr>
              <a:t>n</a:t>
            </a:r>
            <a:r>
              <a:rPr lang="de-DE" sz="2000" b="1" dirty="0">
                <a:solidFill>
                  <a:srgbClr val="0070C0"/>
                </a:solidFill>
                <a:latin typeface="Times New Roman" pitchFamily="18" charset="0"/>
              </a:rPr>
              <a:t> &gt; 2</a:t>
            </a:r>
          </a:p>
        </p:txBody>
      </p:sp>
      <p:sp>
        <p:nvSpPr>
          <p:cNvPr id="9" name="Textfeld 9"/>
          <p:cNvSpPr txBox="1">
            <a:spLocks noChangeArrowheads="1"/>
          </p:cNvSpPr>
          <p:nvPr/>
        </p:nvSpPr>
        <p:spPr bwMode="auto">
          <a:xfrm>
            <a:off x="471836" y="1628800"/>
            <a:ext cx="204603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1" name="Textfeld 9"/>
          <p:cNvSpPr txBox="1">
            <a:spLocks noChangeArrowheads="1"/>
          </p:cNvSpPr>
          <p:nvPr/>
        </p:nvSpPr>
        <p:spPr bwMode="auto">
          <a:xfrm>
            <a:off x="471836" y="2057373"/>
            <a:ext cx="554629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Allgemeine Vorgehensweise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8312" y="2461881"/>
            <a:ext cx="8198465" cy="400110"/>
          </a:xfrm>
          <a:prstGeom prst="rect">
            <a:avLst/>
          </a:prstGeom>
          <a:noFill/>
        </p:spPr>
        <p:txBody>
          <a:bodyPr wrap="square" rtlCol="0">
            <a:spAutoFit/>
          </a:bodyPr>
          <a:lstStyle/>
          <a:p>
            <a:pPr algn="just"/>
            <a:r>
              <a:rPr lang="de-DE" sz="2000" dirty="0">
                <a:latin typeface="+mn-lt"/>
              </a:rPr>
              <a:t>&gt; Berechnung bedingter Kennwerte setzt an bedingten Verteilungen an</a:t>
            </a:r>
          </a:p>
        </p:txBody>
      </p:sp>
      <p:sp>
        <p:nvSpPr>
          <p:cNvPr id="12" name="Textfeld 11"/>
          <p:cNvSpPr txBox="1"/>
          <p:nvPr/>
        </p:nvSpPr>
        <p:spPr>
          <a:xfrm>
            <a:off x="466666" y="2861991"/>
            <a:ext cx="1728631" cy="400110"/>
          </a:xfrm>
          <a:prstGeom prst="rect">
            <a:avLst/>
          </a:prstGeom>
          <a:noFill/>
        </p:spPr>
        <p:txBody>
          <a:bodyPr wrap="square" rtlCol="0">
            <a:spAutoFit/>
          </a:bodyPr>
          <a:lstStyle/>
          <a:p>
            <a:pPr algn="just"/>
            <a:r>
              <a:rPr lang="de-DE" sz="2000" dirty="0">
                <a:latin typeface="+mn-lt"/>
              </a:rPr>
              <a:t>&gt; Beispiele: </a:t>
            </a:r>
          </a:p>
        </p:txBody>
      </p:sp>
      <mc:AlternateContent xmlns:mc="http://schemas.openxmlformats.org/markup-compatibility/2006" xmlns:a14="http://schemas.microsoft.com/office/drawing/2010/main">
        <mc:Choice Requires="a14">
          <p:sp>
            <p:nvSpPr>
              <p:cNvPr id="13" name="Textfeld 12"/>
              <p:cNvSpPr txBox="1"/>
              <p:nvPr/>
            </p:nvSpPr>
            <p:spPr>
              <a:xfrm>
                <a:off x="971600" y="3262101"/>
                <a:ext cx="8424936" cy="400110"/>
              </a:xfrm>
              <a:prstGeom prst="rect">
                <a:avLst/>
              </a:prstGeom>
              <a:noFill/>
            </p:spPr>
            <p:txBody>
              <a:bodyPr wrap="square" rtlCol="0">
                <a:spAutoFit/>
              </a:bodyPr>
              <a:lstStyle/>
              <a:p>
                <a:pPr algn="just"/>
                <a:r>
                  <a:rPr lang="de-DE" sz="2000" dirty="0">
                    <a:latin typeface="+mn-lt"/>
                  </a:rPr>
                  <a:t>Für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m:t>
                        </m:r>
                        <m:r>
                          <a:rPr lang="de-DE" sz="2000" b="0" i="1" smtClean="0">
                            <a:latin typeface="Cambria Math"/>
                          </a:rPr>
                          <m:t>𝑥</m:t>
                        </m:r>
                        <m:r>
                          <a:rPr lang="de-DE" sz="2000" b="0" i="1" smtClean="0">
                            <a:latin typeface="Cambria Math"/>
                          </a:rPr>
                          <m:t>,</m:t>
                        </m:r>
                        <m:r>
                          <a:rPr lang="de-DE" sz="2000" b="0" i="1" smtClean="0">
                            <a:latin typeface="Cambria Math"/>
                          </a:rPr>
                          <m:t>𝑍</m:t>
                        </m:r>
                        <m:r>
                          <a:rPr lang="de-DE" sz="2000" b="0" i="1" smtClean="0">
                            <a:latin typeface="Cambria Math"/>
                          </a:rPr>
                          <m:t>=</m:t>
                        </m:r>
                        <m:r>
                          <a:rPr lang="de-DE" sz="2000" b="0" i="1" smtClean="0">
                            <a:latin typeface="Cambria Math"/>
                          </a:rPr>
                          <m:t>𝑧</m:t>
                        </m:r>
                      </m:e>
                    </m:d>
                  </m:oMath>
                </a14:m>
                <a:r>
                  <a:rPr lang="de-DE" sz="2000" dirty="0">
                    <a:latin typeface="+mn-lt"/>
                  </a:rPr>
                  <a:t>   und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r>
                          <a:rPr lang="de-DE" sz="2000" b="0" i="1" smtClean="0">
                            <a:latin typeface="Cambria Math"/>
                          </a:rPr>
                          <m:t>𝑋𝑌</m:t>
                        </m:r>
                        <m:r>
                          <a:rPr lang="de-DE" sz="2000" i="1">
                            <a:latin typeface="Cambria Math"/>
                          </a:rPr>
                          <m:t>|</m:t>
                        </m:r>
                        <m:r>
                          <a:rPr lang="de-DE" sz="2000" i="1">
                            <a:latin typeface="Cambria Math"/>
                          </a:rPr>
                          <m:t>𝑍</m:t>
                        </m:r>
                        <m:r>
                          <a:rPr lang="de-DE" sz="2000" i="1">
                            <a:latin typeface="Cambria Math"/>
                          </a:rPr>
                          <m:t>=</m:t>
                        </m:r>
                        <m:r>
                          <a:rPr lang="de-DE" sz="2000" i="1">
                            <a:latin typeface="Cambria Math"/>
                          </a:rPr>
                          <m:t>𝑧</m:t>
                        </m:r>
                      </m:e>
                    </m:d>
                  </m:oMath>
                </a14:m>
                <a:r>
                  <a:rPr lang="de-DE" sz="2000" dirty="0">
                    <a:latin typeface="+mn-lt"/>
                  </a:rPr>
                  <a:t> </a:t>
                </a:r>
              </a:p>
            </p:txBody>
          </p:sp>
        </mc:Choice>
        <mc:Fallback xmlns="">
          <p:sp>
            <p:nvSpPr>
              <p:cNvPr id="13" name="Textfeld 12"/>
              <p:cNvSpPr txBox="1">
                <a:spLocks noRot="1" noChangeAspect="1" noMove="1" noResize="1" noEditPoints="1" noAdjustHandles="1" noChangeArrowheads="1" noChangeShapeType="1" noTextEdit="1"/>
              </p:cNvSpPr>
              <p:nvPr/>
            </p:nvSpPr>
            <p:spPr>
              <a:xfrm>
                <a:off x="971600" y="3262101"/>
                <a:ext cx="8424936" cy="400110"/>
              </a:xfrm>
              <a:prstGeom prst="rect">
                <a:avLst/>
              </a:prstGeom>
              <a:blipFill rotWithShape="1">
                <a:blip r:embed="rId3"/>
                <a:stretch>
                  <a:fillRect l="-724" t="-7576" b="-25758"/>
                </a:stretch>
              </a:blipFill>
            </p:spPr>
            <p:txBody>
              <a:bodyPr/>
              <a:lstStyle/>
              <a:p>
                <a:r>
                  <a:rPr lang="de-DE">
                    <a:noFill/>
                  </a:rPr>
                  <a:t> </a:t>
                </a:r>
              </a:p>
            </p:txBody>
          </p:sp>
        </mc:Fallback>
      </mc:AlternateContent>
      <p:sp>
        <p:nvSpPr>
          <p:cNvPr id="14" name="Textfeld 13"/>
          <p:cNvSpPr txBox="1"/>
          <p:nvPr/>
        </p:nvSpPr>
        <p:spPr>
          <a:xfrm>
            <a:off x="971600" y="3850146"/>
            <a:ext cx="4212468" cy="400110"/>
          </a:xfrm>
          <a:prstGeom prst="rect">
            <a:avLst/>
          </a:prstGeom>
          <a:noFill/>
        </p:spPr>
        <p:txBody>
          <a:bodyPr wrap="square" rtlCol="0">
            <a:spAutoFit/>
          </a:bodyPr>
          <a:lstStyle/>
          <a:p>
            <a:pPr algn="just"/>
            <a:r>
              <a:rPr lang="de-DE" sz="2000" dirty="0">
                <a:latin typeface="+mn-lt"/>
              </a:rPr>
              <a:t>benötigt man                                 bzw.     </a:t>
            </a:r>
          </a:p>
        </p:txBody>
      </p:sp>
      <mc:AlternateContent xmlns:mc="http://schemas.openxmlformats.org/markup-compatibility/2006" xmlns:a14="http://schemas.microsoft.com/office/drawing/2010/main">
        <mc:Choice Requires="a14">
          <p:sp>
            <p:nvSpPr>
              <p:cNvPr id="15" name="Textfeld 14"/>
              <p:cNvSpPr txBox="1"/>
              <p:nvPr/>
            </p:nvSpPr>
            <p:spPr>
              <a:xfrm>
                <a:off x="2627784" y="3686320"/>
                <a:ext cx="1656184" cy="727763"/>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𝑋𝑍</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𝑋𝑌𝑍</m:t>
                              </m:r>
                            </m:sub>
                          </m:sSub>
                        </m:num>
                        <m:den>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𝑋𝑍</m:t>
                              </m:r>
                            </m:sub>
                          </m:sSub>
                        </m:den>
                      </m:f>
                    </m:oMath>
                  </m:oMathPara>
                </a14:m>
                <a:endParaRPr lang="de-DE" sz="2000" dirty="0">
                  <a:solidFill>
                    <a:schemeClr val="tx1"/>
                  </a:solidFill>
                  <a:latin typeface="+mn-lt"/>
                  <a:ea typeface="Cambria Math"/>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627784" y="3686320"/>
                <a:ext cx="1656184" cy="727763"/>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5292080" y="3686320"/>
                <a:ext cx="1656184" cy="727763"/>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𝑍</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𝑋𝑌𝑍</m:t>
                              </m:r>
                            </m:sub>
                          </m:sSub>
                        </m:num>
                        <m:den>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𝑍</m:t>
                              </m:r>
                            </m:sub>
                          </m:sSub>
                        </m:den>
                      </m:f>
                    </m:oMath>
                  </m:oMathPara>
                </a14:m>
                <a:endParaRPr lang="de-DE" sz="2000" dirty="0">
                  <a:solidFill>
                    <a:schemeClr val="tx1"/>
                  </a:solidFill>
                  <a:latin typeface="+mn-lt"/>
                  <a:ea typeface="Cambria Math"/>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5292080" y="3686320"/>
                <a:ext cx="1656184" cy="727763"/>
              </a:xfrm>
              <a:prstGeom prst="rect">
                <a:avLst/>
              </a:prstGeom>
              <a:blipFill rotWithShape="1">
                <a:blip r:embed="rId5"/>
                <a:stretch>
                  <a:fillRect/>
                </a:stretch>
              </a:blipFill>
            </p:spPr>
            <p:txBody>
              <a:bodyPr/>
              <a:lstStyle/>
              <a:p>
                <a:r>
                  <a:rPr lang="de-DE">
                    <a:noFill/>
                  </a:rPr>
                  <a:t> </a:t>
                </a:r>
              </a:p>
            </p:txBody>
          </p:sp>
        </mc:Fallback>
      </mc:AlternateContent>
      <p:sp>
        <p:nvSpPr>
          <p:cNvPr id="24" name="Textfeld 23"/>
          <p:cNvSpPr txBox="1"/>
          <p:nvPr/>
        </p:nvSpPr>
        <p:spPr>
          <a:xfrm>
            <a:off x="471836" y="4653136"/>
            <a:ext cx="8276628" cy="400110"/>
          </a:xfrm>
          <a:prstGeom prst="rect">
            <a:avLst/>
          </a:prstGeom>
          <a:noFill/>
        </p:spPr>
        <p:txBody>
          <a:bodyPr wrap="square" rtlCol="0">
            <a:spAutoFit/>
          </a:bodyPr>
          <a:lstStyle/>
          <a:p>
            <a:pPr algn="just"/>
            <a:r>
              <a:rPr lang="de-DE" sz="2000" dirty="0">
                <a:latin typeface="+mn-lt"/>
              </a:rPr>
              <a:t>&gt; Vereinfachungsmöglichkeiten bei Vorliegen von Unabhängigkeiten: </a:t>
            </a:r>
          </a:p>
        </p:txBody>
      </p:sp>
      <mc:AlternateContent xmlns:mc="http://schemas.openxmlformats.org/markup-compatibility/2006" xmlns:a14="http://schemas.microsoft.com/office/drawing/2010/main">
        <mc:Choice Requires="a14">
          <p:sp>
            <p:nvSpPr>
              <p:cNvPr id="25" name="Textfeld 24"/>
              <p:cNvSpPr txBox="1"/>
              <p:nvPr/>
            </p:nvSpPr>
            <p:spPr>
              <a:xfrm>
                <a:off x="886614" y="5256082"/>
                <a:ext cx="6925746" cy="400110"/>
              </a:xfrm>
              <a:prstGeom prst="rect">
                <a:avLst/>
              </a:prstGeom>
              <a:noFill/>
            </p:spPr>
            <p:txBody>
              <a:bodyPr wrap="square" rtlCol="0">
                <a:spAutoFit/>
              </a:bodyPr>
              <a:lstStyle/>
              <a:p>
                <a:pPr algn="just"/>
                <a:r>
                  <a:rPr lang="de-DE" sz="2000" b="0" dirty="0">
                    <a:sym typeface="Symbol"/>
                  </a:rPr>
                  <a:t>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𝑌</m:t>
                    </m:r>
                  </m:oMath>
                </a14:m>
                <a:r>
                  <a:rPr lang="de-DE" sz="2000" dirty="0">
                    <a:latin typeface="+mn-lt"/>
                  </a:rPr>
                  <a:t> und </a:t>
                </a:r>
                <a14:m>
                  <m:oMath xmlns:m="http://schemas.openxmlformats.org/officeDocument/2006/math">
                    <m:r>
                      <a:rPr lang="de-DE" sz="2000" b="0" i="1" smtClean="0">
                        <a:latin typeface="Cambria Math"/>
                      </a:rPr>
                      <m:t>𝑍</m:t>
                    </m:r>
                  </m:oMath>
                </a14:m>
                <a:r>
                  <a:rPr lang="de-DE" sz="2000" dirty="0">
                    <a:latin typeface="+mn-lt"/>
                  </a:rPr>
                  <a:t> unabhängig  </a:t>
                </a:r>
                <a14:m>
                  <m:oMath xmlns:m="http://schemas.openxmlformats.org/officeDocument/2006/math">
                    <m:r>
                      <a:rPr lang="de-DE" sz="2000" i="1" smtClean="0">
                        <a:latin typeface="Cambria Math"/>
                        <a:ea typeface="Cambria Math"/>
                      </a:rPr>
                      <m:t>⇒</m:t>
                    </m:r>
                  </m:oMath>
                </a14:m>
                <a:r>
                  <a:rPr lang="de-DE" sz="2000" dirty="0">
                    <a:latin typeface="+mn-lt"/>
                  </a:rPr>
                  <a:t> </a:t>
                </a:r>
              </a:p>
            </p:txBody>
          </p:sp>
        </mc:Choice>
        <mc:Fallback xmlns="">
          <p:sp>
            <p:nvSpPr>
              <p:cNvPr id="25" name="Textfeld 24"/>
              <p:cNvSpPr txBox="1">
                <a:spLocks noRot="1" noChangeAspect="1" noMove="1" noResize="1" noEditPoints="1" noAdjustHandles="1" noChangeArrowheads="1" noChangeShapeType="1" noTextEdit="1"/>
              </p:cNvSpPr>
              <p:nvPr/>
            </p:nvSpPr>
            <p:spPr>
              <a:xfrm>
                <a:off x="886614" y="5256082"/>
                <a:ext cx="6925746" cy="400110"/>
              </a:xfrm>
              <a:prstGeom prst="rect">
                <a:avLst/>
              </a:prstGeom>
              <a:blipFill rotWithShape="1">
                <a:blip r:embed="rId6"/>
                <a:stretch>
                  <a:fillRect l="-880" t="-9091"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4139952" y="5092255"/>
                <a:ext cx="3528392" cy="727763"/>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𝑋𝑍</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𝑋𝑌𝑍</m:t>
                              </m:r>
                            </m:sub>
                          </m:sSub>
                        </m:num>
                        <m:den>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𝑋𝑍</m:t>
                              </m:r>
                            </m:sub>
                          </m:sSub>
                        </m:den>
                      </m:f>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i="1">
                                  <a:solidFill>
                                    <a:schemeClr val="tx1"/>
                                  </a:solidFill>
                                  <a:latin typeface="Cambria Math"/>
                                  <a:ea typeface="Cambria Math"/>
                                </a:rPr>
                                <m:t>𝑋</m:t>
                              </m:r>
                            </m:sub>
                          </m:sSub>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b="0" i="1" smtClean="0">
                                  <a:solidFill>
                                    <a:schemeClr val="tx1"/>
                                  </a:solidFill>
                                  <a:latin typeface="Cambria Math"/>
                                  <a:ea typeface="Cambria Math"/>
                                </a:rPr>
                                <m:t>𝑌</m:t>
                              </m:r>
                            </m:sub>
                          </m:sSub>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b="0" i="1" smtClean="0">
                                  <a:solidFill>
                                    <a:schemeClr val="tx1"/>
                                  </a:solidFill>
                                  <a:latin typeface="Cambria Math"/>
                                  <a:ea typeface="Cambria Math"/>
                                </a:rPr>
                                <m:t>𝑍</m:t>
                              </m:r>
                            </m:sub>
                          </m:sSub>
                        </m:num>
                        <m:den>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i="1">
                                  <a:solidFill>
                                    <a:schemeClr val="tx1"/>
                                  </a:solidFill>
                                  <a:latin typeface="Cambria Math"/>
                                  <a:ea typeface="Cambria Math"/>
                                </a:rPr>
                                <m:t>𝑋</m:t>
                              </m:r>
                            </m:sub>
                          </m:sSub>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b="0" i="1" smtClean="0">
                                  <a:solidFill>
                                    <a:schemeClr val="tx1"/>
                                  </a:solidFill>
                                  <a:latin typeface="Cambria Math"/>
                                  <a:ea typeface="Cambria Math"/>
                                </a:rPr>
                                <m:t>𝑍</m:t>
                              </m:r>
                            </m:sub>
                          </m:sSub>
                        </m:den>
                      </m:f>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𝑌</m:t>
                          </m:r>
                        </m:sub>
                      </m:sSub>
                    </m:oMath>
                  </m:oMathPara>
                </a14:m>
                <a:endParaRPr lang="de-DE" sz="2000" dirty="0">
                  <a:solidFill>
                    <a:schemeClr val="tx1"/>
                  </a:solidFill>
                  <a:latin typeface="+mn-lt"/>
                  <a:ea typeface="Cambria Math"/>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4139952" y="5092255"/>
                <a:ext cx="3528392" cy="727763"/>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153957" y="5998485"/>
                <a:ext cx="352839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𝑥</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𝑧</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𝑌</m:t>
                          </m:r>
                        </m:e>
                      </m:d>
                    </m:oMath>
                  </m:oMathPara>
                </a14:m>
                <a:endParaRPr lang="de-DE" sz="2000" dirty="0">
                  <a:solidFill>
                    <a:schemeClr val="tx1"/>
                  </a:solidFill>
                  <a:latin typeface="+mn-lt"/>
                  <a:ea typeface="Cambria Math"/>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153957" y="5998485"/>
                <a:ext cx="3528392" cy="400110"/>
              </a:xfrm>
              <a:prstGeom prst="rect">
                <a:avLst/>
              </a:prstGeom>
              <a:blipFill rotWithShape="1">
                <a:blip r:embed="rId8"/>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3701415" y="5998485"/>
                <a:ext cx="582553" cy="400110"/>
              </a:xfrm>
              <a:prstGeom prst="rect">
                <a:avLst/>
              </a:prstGeom>
              <a:noFill/>
            </p:spPr>
            <p:txBody>
              <a:bodyPr wrap="square" rtlCol="0">
                <a:spAutoFit/>
              </a:bodyPr>
              <a:lstStyle/>
              <a:p>
                <a:pPr algn="just"/>
                <a14:m>
                  <m:oMath xmlns:m="http://schemas.openxmlformats.org/officeDocument/2006/math">
                    <m:r>
                      <a:rPr lang="de-DE" sz="2000" i="1" smtClean="0">
                        <a:latin typeface="Cambria Math"/>
                        <a:ea typeface="Cambria Math"/>
                      </a:rPr>
                      <m:t>⇒</m:t>
                    </m:r>
                  </m:oMath>
                </a14:m>
                <a:r>
                  <a:rPr lang="de-DE" sz="2000" dirty="0">
                    <a:latin typeface="+mn-lt"/>
                  </a:rPr>
                  <a:t> </a:t>
                </a:r>
              </a:p>
            </p:txBody>
          </p:sp>
        </mc:Choice>
        <mc:Fallback xmlns="">
          <p:sp>
            <p:nvSpPr>
              <p:cNvPr id="28" name="Textfeld 27"/>
              <p:cNvSpPr txBox="1">
                <a:spLocks noRot="1" noChangeAspect="1" noMove="1" noResize="1" noEditPoints="1" noAdjustHandles="1" noChangeArrowheads="1" noChangeShapeType="1" noTextEdit="1"/>
              </p:cNvSpPr>
              <p:nvPr/>
            </p:nvSpPr>
            <p:spPr>
              <a:xfrm>
                <a:off x="3701415" y="5998485"/>
                <a:ext cx="582553" cy="400110"/>
              </a:xfrm>
              <a:prstGeom prst="rect">
                <a:avLst/>
              </a:prstGeom>
              <a:blipFill rotWithShape="1">
                <a:blip r:embed="rId9"/>
                <a:stretch>
                  <a:fillRect/>
                </a:stretch>
              </a:blipFill>
            </p:spPr>
            <p:txBody>
              <a:bodyPr/>
              <a:lstStyle/>
              <a:p>
                <a:r>
                  <a:rPr lang="de-DE">
                    <a:noFill/>
                  </a:rPr>
                  <a:t> </a:t>
                </a:r>
              </a:p>
            </p:txBody>
          </p:sp>
        </mc:Fallback>
      </mc:AlternateContent>
      <p:sp>
        <p:nvSpPr>
          <p:cNvPr id="3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595</a:t>
            </a:r>
            <a:endParaRPr lang="de-DE" sz="8000" b="1" dirty="0">
              <a:solidFill>
                <a:schemeClr val="tx1"/>
              </a:solidFill>
              <a:latin typeface="+mj-lt"/>
            </a:endParaRPr>
          </a:p>
        </p:txBody>
      </p:sp>
      <p:sp>
        <p:nvSpPr>
          <p:cNvPr id="31" name="Rechteck 3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920716710"/>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9" name="Textfeld 18"/>
              <p:cNvSpPr txBox="1"/>
              <p:nvPr/>
            </p:nvSpPr>
            <p:spPr>
              <a:xfrm>
                <a:off x="886614" y="1360578"/>
                <a:ext cx="6925746" cy="400110"/>
              </a:xfrm>
              <a:prstGeom prst="rect">
                <a:avLst/>
              </a:prstGeom>
              <a:noFill/>
            </p:spPr>
            <p:txBody>
              <a:bodyPr wrap="square" rtlCol="0">
                <a:spAutoFit/>
              </a:bodyPr>
              <a:lstStyle/>
              <a:p>
                <a:pPr algn="just"/>
                <a:r>
                  <a:rPr lang="de-DE" sz="2000" b="0" dirty="0">
                    <a:sym typeface="Symbol"/>
                  </a:rPr>
                  <a:t>  </a:t>
                </a:r>
                <a14:m>
                  <m:oMath xmlns:m="http://schemas.openxmlformats.org/officeDocument/2006/math">
                    <m:r>
                      <m:rPr>
                        <m:sty m:val="p"/>
                      </m:rPr>
                      <a:rPr lang="de-DE" sz="2000" b="0" i="0" smtClean="0">
                        <a:latin typeface="Cambria Math"/>
                      </a:rPr>
                      <m:t>Z</m:t>
                    </m:r>
                  </m:oMath>
                </a14:m>
                <a:r>
                  <a:rPr lang="de-DE" sz="2000" dirty="0">
                    <a:latin typeface="+mn-lt"/>
                  </a:rPr>
                  <a:t> und </a:t>
                </a:r>
                <a14:m>
                  <m:oMath xmlns:m="http://schemas.openxmlformats.org/officeDocument/2006/math">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𝑌</m:t>
                            </m:r>
                          </m:e>
                        </m:d>
                      </m:e>
                      <m:sup>
                        <m:r>
                          <a:rPr lang="de-DE" sz="2000" b="0" i="1" smtClean="0">
                            <a:latin typeface="Cambria Math"/>
                          </a:rPr>
                          <m:t>𝑇</m:t>
                        </m:r>
                      </m:sup>
                    </m:sSup>
                  </m:oMath>
                </a14:m>
                <a:r>
                  <a:rPr lang="de-DE" sz="2000" dirty="0">
                    <a:latin typeface="+mn-lt"/>
                  </a:rPr>
                  <a:t>  unabhängig  </a:t>
                </a:r>
                <a14:m>
                  <m:oMath xmlns:m="http://schemas.openxmlformats.org/officeDocument/2006/math">
                    <m:r>
                      <a:rPr lang="de-DE" sz="2000" i="1" smtClean="0">
                        <a:latin typeface="Cambria Math"/>
                        <a:ea typeface="Cambria Math"/>
                      </a:rPr>
                      <m:t>⇒</m:t>
                    </m:r>
                  </m:oMath>
                </a14:m>
                <a:r>
                  <a:rPr lang="de-DE" sz="2000" dirty="0">
                    <a:latin typeface="+mn-lt"/>
                  </a:rPr>
                  <a:t> </a:t>
                </a:r>
              </a:p>
            </p:txBody>
          </p:sp>
        </mc:Choice>
        <mc:Fallback xmlns="">
          <p:sp>
            <p:nvSpPr>
              <p:cNvPr id="19" name="Textfeld 18"/>
              <p:cNvSpPr txBox="1">
                <a:spLocks noRot="1" noChangeAspect="1" noMove="1" noResize="1" noEditPoints="1" noAdjustHandles="1" noChangeArrowheads="1" noChangeShapeType="1" noTextEdit="1"/>
              </p:cNvSpPr>
              <p:nvPr/>
            </p:nvSpPr>
            <p:spPr>
              <a:xfrm>
                <a:off x="886614" y="1360578"/>
                <a:ext cx="6925746" cy="400110"/>
              </a:xfrm>
              <a:prstGeom prst="rect">
                <a:avLst/>
              </a:prstGeom>
              <a:blipFill rotWithShape="1">
                <a:blip r:embed="rId3"/>
                <a:stretch>
                  <a:fillRect l="-880" t="-9091"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427984" y="1196751"/>
                <a:ext cx="3528392" cy="727763"/>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𝑍</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𝑋𝑌𝑍</m:t>
                              </m:r>
                            </m:sub>
                          </m:sSub>
                        </m:num>
                        <m:den>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𝑍</m:t>
                              </m:r>
                            </m:sub>
                          </m:sSub>
                        </m:den>
                      </m:f>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i="1">
                                  <a:solidFill>
                                    <a:schemeClr val="tx1"/>
                                  </a:solidFill>
                                  <a:latin typeface="Cambria Math"/>
                                  <a:ea typeface="Cambria Math"/>
                                </a:rPr>
                                <m:t>𝑋</m:t>
                              </m:r>
                              <m:r>
                                <a:rPr lang="de-DE" sz="2000" b="0" i="1" smtClean="0">
                                  <a:solidFill>
                                    <a:schemeClr val="tx1"/>
                                  </a:solidFill>
                                  <a:latin typeface="Cambria Math"/>
                                  <a:ea typeface="Cambria Math"/>
                                </a:rPr>
                                <m:t>𝑌</m:t>
                              </m:r>
                            </m:sub>
                          </m:sSub>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b="0" i="1" smtClean="0">
                                  <a:solidFill>
                                    <a:schemeClr val="tx1"/>
                                  </a:solidFill>
                                  <a:latin typeface="Cambria Math"/>
                                  <a:ea typeface="Cambria Math"/>
                                </a:rPr>
                                <m:t>𝑍</m:t>
                              </m:r>
                            </m:sub>
                          </m:sSub>
                        </m:num>
                        <m:den>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𝑓</m:t>
                              </m:r>
                            </m:e>
                            <m:sub>
                              <m:r>
                                <a:rPr lang="de-DE" sz="2000" b="0" i="1" smtClean="0">
                                  <a:solidFill>
                                    <a:schemeClr val="tx1"/>
                                  </a:solidFill>
                                  <a:latin typeface="Cambria Math"/>
                                  <a:ea typeface="Cambria Math"/>
                                </a:rPr>
                                <m:t>𝑍</m:t>
                              </m:r>
                            </m:sub>
                          </m:sSub>
                        </m:den>
                      </m:f>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m:t>
                          </m:r>
                        </m:sub>
                      </m:sSub>
                    </m:oMath>
                  </m:oMathPara>
                </a14:m>
                <a:endParaRPr lang="de-DE" sz="2000" dirty="0">
                  <a:solidFill>
                    <a:schemeClr val="tx1"/>
                  </a:solidFill>
                  <a:latin typeface="+mn-lt"/>
                  <a:ea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427984" y="1196751"/>
                <a:ext cx="3528392" cy="727763"/>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496233" y="2060848"/>
                <a:ext cx="352839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𝑧</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𝑋𝑌</m:t>
                          </m:r>
                        </m:e>
                      </m:d>
                    </m:oMath>
                  </m:oMathPara>
                </a14:m>
                <a:endParaRPr lang="de-DE" sz="2000" dirty="0">
                  <a:solidFill>
                    <a:schemeClr val="tx1"/>
                  </a:solidFill>
                  <a:latin typeface="+mn-lt"/>
                  <a:ea typeface="Cambria Math"/>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4496233" y="2060848"/>
                <a:ext cx="3528392" cy="400110"/>
              </a:xfrm>
              <a:prstGeom prst="rect">
                <a:avLst/>
              </a:prstGeom>
              <a:blipFill rotWithShape="1">
                <a:blip r:embed="rId5"/>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4043691" y="2060848"/>
                <a:ext cx="582553" cy="400110"/>
              </a:xfrm>
              <a:prstGeom prst="rect">
                <a:avLst/>
              </a:prstGeom>
              <a:noFill/>
            </p:spPr>
            <p:txBody>
              <a:bodyPr wrap="square" rtlCol="0">
                <a:spAutoFit/>
              </a:bodyPr>
              <a:lstStyle/>
              <a:p>
                <a:pPr algn="just"/>
                <a14:m>
                  <m:oMath xmlns:m="http://schemas.openxmlformats.org/officeDocument/2006/math">
                    <m:r>
                      <a:rPr lang="de-DE" sz="2000" i="1" smtClean="0">
                        <a:latin typeface="Cambria Math"/>
                        <a:ea typeface="Cambria Math"/>
                      </a:rPr>
                      <m:t>⇒</m:t>
                    </m:r>
                  </m:oMath>
                </a14:m>
                <a:r>
                  <a:rPr lang="de-DE" sz="2000" dirty="0">
                    <a:latin typeface="+mn-lt"/>
                  </a:rPr>
                  <a:t> </a:t>
                </a:r>
              </a:p>
            </p:txBody>
          </p:sp>
        </mc:Choice>
        <mc:Fallback xmlns="">
          <p:sp>
            <p:nvSpPr>
              <p:cNvPr id="23" name="Textfeld 22"/>
              <p:cNvSpPr txBox="1">
                <a:spLocks noRot="1" noChangeAspect="1" noMove="1" noResize="1" noEditPoints="1" noAdjustHandles="1" noChangeArrowheads="1" noChangeShapeType="1" noTextEdit="1"/>
              </p:cNvSpPr>
              <p:nvPr/>
            </p:nvSpPr>
            <p:spPr>
              <a:xfrm>
                <a:off x="4043691" y="2060848"/>
                <a:ext cx="582553" cy="400110"/>
              </a:xfrm>
              <a:prstGeom prst="rect">
                <a:avLst/>
              </a:prstGeom>
              <a:blipFill rotWithShape="1">
                <a:blip r:embed="rId6"/>
                <a:stretch>
                  <a:fillRect/>
                </a:stretch>
              </a:blipFill>
            </p:spPr>
            <p:txBody>
              <a:bodyPr/>
              <a:lstStyle/>
              <a:p>
                <a:r>
                  <a:rPr lang="de-DE">
                    <a:noFill/>
                  </a:rPr>
                  <a:t> </a:t>
                </a:r>
              </a:p>
            </p:txBody>
          </p:sp>
        </mc:Fallback>
      </mc:AlternateContent>
      <p:sp>
        <p:nvSpPr>
          <p:cNvPr id="25" name="Textfeld 24"/>
          <p:cNvSpPr txBox="1"/>
          <p:nvPr/>
        </p:nvSpPr>
        <p:spPr>
          <a:xfrm>
            <a:off x="468313" y="2636950"/>
            <a:ext cx="8276628" cy="400110"/>
          </a:xfrm>
          <a:prstGeom prst="rect">
            <a:avLst/>
          </a:prstGeom>
          <a:noFill/>
        </p:spPr>
        <p:txBody>
          <a:bodyPr wrap="square" rtlCol="0">
            <a:spAutoFit/>
          </a:bodyPr>
          <a:lstStyle/>
          <a:p>
            <a:pPr algn="just"/>
            <a:r>
              <a:rPr lang="de-DE" sz="2000" dirty="0">
                <a:latin typeface="+mn-lt"/>
              </a:rPr>
              <a:t>&gt; Umformung bei Ausdrücken mit Variablen, die „vorne“ und „hinten“ stehen:</a:t>
            </a:r>
          </a:p>
        </p:txBody>
      </p:sp>
      <mc:AlternateContent xmlns:mc="http://schemas.openxmlformats.org/markup-compatibility/2006" xmlns:a14="http://schemas.microsoft.com/office/drawing/2010/main">
        <mc:Choice Requires="a14">
          <p:sp>
            <p:nvSpPr>
              <p:cNvPr id="26" name="Textfeld 25"/>
              <p:cNvSpPr txBox="1"/>
              <p:nvPr/>
            </p:nvSpPr>
            <p:spPr>
              <a:xfrm>
                <a:off x="1187624" y="3140968"/>
                <a:ext cx="374441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𝑋𝑌𝑍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𝑧</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𝑧𝐸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𝑧</m:t>
                          </m:r>
                        </m:e>
                      </m:d>
                    </m:oMath>
                  </m:oMathPara>
                </a14:m>
                <a:endParaRPr lang="de-DE" sz="2000" dirty="0">
                  <a:solidFill>
                    <a:schemeClr val="tx1"/>
                  </a:solidFill>
                  <a:latin typeface="+mn-lt"/>
                  <a:ea typeface="Cambria Math"/>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187624" y="3140968"/>
                <a:ext cx="3744416" cy="400110"/>
              </a:xfrm>
              <a:prstGeom prst="rect">
                <a:avLst/>
              </a:prstGeom>
              <a:blipFill rotWithShape="1">
                <a:blip r:embed="rId7"/>
                <a:stretch>
                  <a:fillRect b="-15152"/>
                </a:stretch>
              </a:blipFill>
            </p:spPr>
            <p:txBody>
              <a:bodyPr/>
              <a:lstStyle/>
              <a:p>
                <a:r>
                  <a:rPr lang="de-DE">
                    <a:noFill/>
                  </a:rPr>
                  <a:t> </a:t>
                </a:r>
              </a:p>
            </p:txBody>
          </p:sp>
        </mc:Fallback>
      </mc:AlternateContent>
      <p:sp>
        <p:nvSpPr>
          <p:cNvPr id="28" name="Textfeld 9"/>
          <p:cNvSpPr txBox="1">
            <a:spLocks noChangeArrowheads="1"/>
          </p:cNvSpPr>
          <p:nvPr/>
        </p:nvSpPr>
        <p:spPr bwMode="auto">
          <a:xfrm>
            <a:off x="468313" y="3842202"/>
            <a:ext cx="554629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D3-a fortgesetzt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9" name="Textfeld 28"/>
              <p:cNvSpPr txBox="1"/>
              <p:nvPr/>
            </p:nvSpPr>
            <p:spPr>
              <a:xfrm>
                <a:off x="848498" y="4895016"/>
                <a:ext cx="319167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=0,</m:t>
                          </m:r>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=0</m:t>
                          </m:r>
                        </m:e>
                      </m:d>
                      <m:r>
                        <a:rPr lang="de-DE" sz="2000" b="0" i="1" smtClean="0">
                          <a:solidFill>
                            <a:schemeClr val="tx1"/>
                          </a:solidFill>
                          <a:latin typeface="Cambria Math"/>
                          <a:ea typeface="Cambria Math"/>
                        </a:rPr>
                        <m:t>=</m:t>
                      </m:r>
                    </m:oMath>
                  </m:oMathPara>
                </a14:m>
                <a:endParaRPr lang="de-DE" sz="2000" dirty="0">
                  <a:solidFill>
                    <a:schemeClr val="tx1"/>
                  </a:solidFill>
                  <a:latin typeface="+mn-lt"/>
                  <a:ea typeface="Cambria Math"/>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848498" y="4895016"/>
                <a:ext cx="3191670" cy="400110"/>
              </a:xfrm>
              <a:prstGeom prst="rect">
                <a:avLst/>
              </a:prstGeom>
              <a:blipFill rotWithShape="1">
                <a:blip r:embed="rId8"/>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860234" y="5424928"/>
                <a:ext cx="319167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=0,</m:t>
                          </m:r>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=1</m:t>
                          </m:r>
                        </m:e>
                      </m:d>
                      <m:r>
                        <a:rPr lang="de-DE" sz="2000" b="0" i="1" smtClean="0">
                          <a:solidFill>
                            <a:schemeClr val="tx1"/>
                          </a:solidFill>
                          <a:latin typeface="Cambria Math"/>
                          <a:ea typeface="Cambria Math"/>
                        </a:rPr>
                        <m:t>=</m:t>
                      </m:r>
                    </m:oMath>
                  </m:oMathPara>
                </a14:m>
                <a:endParaRPr lang="de-DE" sz="2000" dirty="0">
                  <a:solidFill>
                    <a:schemeClr val="tx1"/>
                  </a:solidFill>
                  <a:latin typeface="+mn-lt"/>
                  <a:ea typeface="Cambria Math"/>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860234" y="5424928"/>
                <a:ext cx="3191670" cy="400110"/>
              </a:xfrm>
              <a:prstGeom prst="rect">
                <a:avLst/>
              </a:prstGeom>
              <a:blipFill rotWithShape="1">
                <a:blip r:embed="rId9"/>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867130" y="5975136"/>
                <a:ext cx="319167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=1,</m:t>
                          </m:r>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=2</m:t>
                          </m:r>
                        </m:e>
                      </m:d>
                      <m:r>
                        <a:rPr lang="de-DE" sz="2000" b="0" i="1" smtClean="0">
                          <a:solidFill>
                            <a:schemeClr val="tx1"/>
                          </a:solidFill>
                          <a:latin typeface="Cambria Math"/>
                          <a:ea typeface="Cambria Math"/>
                        </a:rPr>
                        <m:t>=</m:t>
                      </m:r>
                    </m:oMath>
                  </m:oMathPara>
                </a14:m>
                <a:endParaRPr lang="de-DE" sz="2000" dirty="0">
                  <a:solidFill>
                    <a:schemeClr val="tx1"/>
                  </a:solidFill>
                  <a:latin typeface="+mn-lt"/>
                  <a:ea typeface="Cambria Math"/>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867130" y="5975136"/>
                <a:ext cx="3191670" cy="400110"/>
              </a:xfrm>
              <a:prstGeom prst="rect">
                <a:avLst/>
              </a:prstGeom>
              <a:blipFill rotWithShape="1">
                <a:blip r:embed="rId10"/>
                <a:stretch>
                  <a:fillRect b="-15152"/>
                </a:stretch>
              </a:blipFill>
            </p:spPr>
            <p:txBody>
              <a:bodyPr/>
              <a:lstStyle/>
              <a:p>
                <a:r>
                  <a:rPr lang="de-DE">
                    <a:noFill/>
                  </a:rPr>
                  <a:t> </a:t>
                </a:r>
              </a:p>
            </p:txBody>
          </p:sp>
        </mc:Fallback>
      </mc:AlternateContent>
      <p:sp>
        <p:nvSpPr>
          <p:cNvPr id="35" name="Textfeld 34"/>
          <p:cNvSpPr txBox="1"/>
          <p:nvPr/>
        </p:nvSpPr>
        <p:spPr>
          <a:xfrm>
            <a:off x="677037" y="4331948"/>
            <a:ext cx="3571855" cy="400110"/>
          </a:xfrm>
          <a:prstGeom prst="rect">
            <a:avLst/>
          </a:prstGeom>
          <a:noFill/>
        </p:spPr>
        <p:txBody>
          <a:bodyPr wrap="square" rtlCol="0">
            <a:spAutoFit/>
          </a:bodyPr>
          <a:lstStyle/>
          <a:p>
            <a:pPr algn="just"/>
            <a:r>
              <a:rPr lang="de-DE" sz="2000" dirty="0">
                <a:latin typeface="+mn-lt"/>
              </a:rPr>
              <a:t>Beispielhafte Berechnungen:</a:t>
            </a:r>
          </a:p>
        </p:txBody>
      </p:sp>
      <p:sp>
        <p:nvSpPr>
          <p:cNvPr id="37" name="Textfeld 36"/>
          <p:cNvSpPr txBox="1"/>
          <p:nvPr/>
        </p:nvSpPr>
        <p:spPr>
          <a:xfrm>
            <a:off x="3347865" y="4895016"/>
            <a:ext cx="504056" cy="400110"/>
          </a:xfrm>
          <a:prstGeom prst="rect">
            <a:avLst/>
          </a:prstGeom>
          <a:noFill/>
        </p:spPr>
        <p:txBody>
          <a:bodyPr wrap="square" rtlCol="0">
            <a:spAutoFit/>
          </a:bodyPr>
          <a:lstStyle/>
          <a:p>
            <a:pPr algn="just"/>
            <a:r>
              <a:rPr lang="de-DE" sz="2000" dirty="0">
                <a:latin typeface="+mn-lt"/>
              </a:rPr>
              <a:t>0</a:t>
            </a:r>
          </a:p>
        </p:txBody>
      </p:sp>
      <p:sp>
        <p:nvSpPr>
          <p:cNvPr id="38" name="Textfeld 37"/>
          <p:cNvSpPr txBox="1"/>
          <p:nvPr/>
        </p:nvSpPr>
        <p:spPr>
          <a:xfrm>
            <a:off x="3347864" y="5424928"/>
            <a:ext cx="1080119" cy="400110"/>
          </a:xfrm>
          <a:prstGeom prst="rect">
            <a:avLst/>
          </a:prstGeom>
          <a:noFill/>
        </p:spPr>
        <p:txBody>
          <a:bodyPr wrap="square" rtlCol="0">
            <a:spAutoFit/>
          </a:bodyPr>
          <a:lstStyle/>
          <a:p>
            <a:pPr algn="just"/>
            <a:r>
              <a:rPr lang="de-DE" sz="2000" dirty="0">
                <a:latin typeface="+mn-lt"/>
              </a:rPr>
              <a:t>0.125</a:t>
            </a:r>
          </a:p>
        </p:txBody>
      </p:sp>
      <p:sp>
        <p:nvSpPr>
          <p:cNvPr id="39" name="Textfeld 38"/>
          <p:cNvSpPr txBox="1"/>
          <p:nvPr/>
        </p:nvSpPr>
        <p:spPr>
          <a:xfrm>
            <a:off x="3369040" y="5975136"/>
            <a:ext cx="1080119" cy="400110"/>
          </a:xfrm>
          <a:prstGeom prst="rect">
            <a:avLst/>
          </a:prstGeom>
          <a:noFill/>
        </p:spPr>
        <p:txBody>
          <a:bodyPr wrap="square" rtlCol="0">
            <a:spAutoFit/>
          </a:bodyPr>
          <a:lstStyle/>
          <a:p>
            <a:pPr algn="just"/>
            <a:r>
              <a:rPr lang="de-DE" sz="2000" dirty="0">
                <a:latin typeface="+mn-lt"/>
              </a:rPr>
              <a:t>0.11</a:t>
            </a:r>
          </a:p>
        </p:txBody>
      </p:sp>
      <p:sp>
        <p:nvSpPr>
          <p:cNvPr id="3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596</a:t>
            </a:r>
            <a:endParaRPr lang="de-DE" sz="8000" b="1" dirty="0">
              <a:solidFill>
                <a:schemeClr val="tx1"/>
              </a:solidFill>
              <a:latin typeface="+mj-lt"/>
            </a:endParaRPr>
          </a:p>
        </p:txBody>
      </p:sp>
    </p:spTree>
    <p:extLst>
      <p:ext uri="{BB962C8B-B14F-4D97-AF65-F5344CB8AC3E}">
        <p14:creationId xmlns:p14="http://schemas.microsoft.com/office/powerpoint/2010/main" val="11452727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1  Einführung in die Statistik</a:t>
            </a:r>
          </a:p>
        </p:txBody>
      </p:sp>
      <p:cxnSp>
        <p:nvCxnSpPr>
          <p:cNvPr id="34" name="Gerade Verbindung 3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dirty="0">
                <a:solidFill>
                  <a:schemeClr val="tx1"/>
                </a:solidFill>
                <a:latin typeface="+mj-lt"/>
              </a:rPr>
              <a:t>3</a:t>
            </a:r>
          </a:p>
        </p:txBody>
      </p:sp>
      <p:sp>
        <p:nvSpPr>
          <p:cNvPr id="9" name="Rechteck 8"/>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1.3.4 Mathematische und technische Grundlagen</a:t>
            </a:r>
          </a:p>
        </p:txBody>
      </p:sp>
      <p:sp>
        <p:nvSpPr>
          <p:cNvPr id="10"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21</a:t>
            </a:r>
            <a:endParaRPr lang="en-US" dirty="0"/>
          </a:p>
        </p:txBody>
      </p:sp>
    </p:spTree>
    <p:extLst>
      <p:ext uri="{BB962C8B-B14F-4D97-AF65-F5344CB8AC3E}">
        <p14:creationId xmlns:p14="http://schemas.microsoft.com/office/powerpoint/2010/main" val="282470885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3.3 Empirische Verteilungsfunktion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57</a:t>
            </a:r>
            <a:endParaRPr lang="de-DE" sz="8000" b="1" dirty="0">
              <a:solidFill>
                <a:schemeClr val="tx1"/>
              </a:solidFill>
              <a:latin typeface="+mj-lt"/>
            </a:endParaRPr>
          </a:p>
        </p:txBody>
      </p:sp>
      <p:sp>
        <p:nvSpPr>
          <p:cNvPr id="7" name="Textfeld 9"/>
          <p:cNvSpPr txBox="1">
            <a:spLocks noChangeArrowheads="1"/>
          </p:cNvSpPr>
          <p:nvPr/>
        </p:nvSpPr>
        <p:spPr bwMode="auto">
          <a:xfrm>
            <a:off x="468313" y="1124744"/>
            <a:ext cx="68399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EVF an den Klassengrenzen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p:nvPr/>
        </p:nvSpPr>
        <p:spPr>
          <a:xfrm>
            <a:off x="468313" y="2365506"/>
            <a:ext cx="8424167" cy="400110"/>
          </a:xfrm>
          <a:prstGeom prst="rect">
            <a:avLst/>
          </a:prstGeom>
          <a:noFill/>
        </p:spPr>
        <p:txBody>
          <a:bodyPr wrap="square" rtlCol="0">
            <a:spAutoFit/>
          </a:bodyPr>
          <a:lstStyle/>
          <a:p>
            <a:r>
              <a:rPr lang="de-DE" sz="2000" dirty="0">
                <a:latin typeface="+mn-lt"/>
              </a:rPr>
              <a:t>&gt; Kumulatives Integrieren der Häufigkeitsdichtefunktion</a:t>
            </a:r>
          </a:p>
        </p:txBody>
      </p:sp>
      <p:sp>
        <p:nvSpPr>
          <p:cNvPr id="10" name="Textfeld 9"/>
          <p:cNvSpPr txBox="1"/>
          <p:nvPr/>
        </p:nvSpPr>
        <p:spPr>
          <a:xfrm>
            <a:off x="468313" y="3429000"/>
            <a:ext cx="8424167" cy="707886"/>
          </a:xfrm>
          <a:prstGeom prst="rect">
            <a:avLst/>
          </a:prstGeom>
          <a:noFill/>
        </p:spPr>
        <p:txBody>
          <a:bodyPr wrap="square" rtlCol="0">
            <a:spAutoFit/>
          </a:bodyPr>
          <a:lstStyle/>
          <a:p>
            <a:r>
              <a:rPr lang="de-DE" sz="2000" dirty="0">
                <a:latin typeface="+mn-lt"/>
              </a:rPr>
              <a:t>&gt; Sie ordnet einem beliebigen Wert </a:t>
            </a:r>
            <a:r>
              <a:rPr lang="de-DE" sz="2000" i="1" dirty="0">
                <a:latin typeface="+mn-lt"/>
              </a:rPr>
              <a:t>x</a:t>
            </a:r>
            <a:r>
              <a:rPr lang="de-DE" sz="2000" dirty="0">
                <a:latin typeface="+mn-lt"/>
              </a:rPr>
              <a:t> die Fläche unterhalb der</a:t>
            </a:r>
          </a:p>
          <a:p>
            <a:r>
              <a:rPr lang="de-DE" sz="2000" dirty="0">
                <a:latin typeface="+mn-lt"/>
              </a:rPr>
              <a:t>   Häufigkeitsdichtefunktion bis zu diesem Wert zu</a:t>
            </a:r>
          </a:p>
        </p:txBody>
      </p:sp>
      <p:sp>
        <p:nvSpPr>
          <p:cNvPr id="11" name="Textfeld 10"/>
          <p:cNvSpPr txBox="1"/>
          <p:nvPr/>
        </p:nvSpPr>
        <p:spPr>
          <a:xfrm>
            <a:off x="468313" y="1628800"/>
            <a:ext cx="8424167" cy="707886"/>
          </a:xfrm>
          <a:prstGeom prst="rect">
            <a:avLst/>
          </a:prstGeom>
          <a:noFill/>
        </p:spPr>
        <p:txBody>
          <a:bodyPr wrap="square" rtlCol="0">
            <a:spAutoFit/>
          </a:bodyPr>
          <a:lstStyle/>
          <a:p>
            <a:r>
              <a:rPr lang="de-DE" sz="2000" dirty="0">
                <a:latin typeface="+mn-lt"/>
              </a:rPr>
              <a:t>&gt; EVF für klassierte Daten soll kumulativen Anteil von Werten</a:t>
            </a:r>
          </a:p>
          <a:p>
            <a:r>
              <a:rPr lang="de-DE" sz="2000" dirty="0">
                <a:latin typeface="+mn-lt"/>
              </a:rPr>
              <a:t>   bis zu einem bestimmten Wert angeben.</a:t>
            </a:r>
          </a:p>
        </p:txBody>
      </p:sp>
      <p:sp>
        <p:nvSpPr>
          <p:cNvPr id="12" name="Textfeld 11"/>
          <p:cNvSpPr txBox="1"/>
          <p:nvPr/>
        </p:nvSpPr>
        <p:spPr>
          <a:xfrm>
            <a:off x="468313" y="4221088"/>
            <a:ext cx="8424167" cy="1015663"/>
          </a:xfrm>
          <a:prstGeom prst="rect">
            <a:avLst/>
          </a:prstGeom>
          <a:noFill/>
        </p:spPr>
        <p:txBody>
          <a:bodyPr wrap="square" rtlCol="0">
            <a:spAutoFit/>
          </a:bodyPr>
          <a:lstStyle/>
          <a:p>
            <a:r>
              <a:rPr lang="de-DE" sz="2000" dirty="0">
                <a:latin typeface="+mn-lt"/>
              </a:rPr>
              <a:t>&gt; An einer Klassengrenze entspricht der Wert der EVF genau </a:t>
            </a:r>
          </a:p>
          <a:p>
            <a:r>
              <a:rPr lang="de-DE" sz="2000" dirty="0">
                <a:latin typeface="+mn-lt"/>
              </a:rPr>
              <a:t>   der kumulierten Summe der relativen Klassenhäufigkeiten bis</a:t>
            </a:r>
          </a:p>
          <a:p>
            <a:r>
              <a:rPr lang="de-DE" sz="2000" dirty="0">
                <a:latin typeface="+mn-lt"/>
              </a:rPr>
              <a:t>   zu dieser Klassengrenze</a:t>
            </a:r>
          </a:p>
        </p:txBody>
      </p:sp>
      <mc:AlternateContent xmlns:mc="http://schemas.openxmlformats.org/markup-compatibility/2006" xmlns:a14="http://schemas.microsoft.com/office/drawing/2010/main">
        <mc:Choice Requires="a14">
          <p:sp>
            <p:nvSpPr>
              <p:cNvPr id="16" name="Textfeld 15"/>
              <p:cNvSpPr txBox="1"/>
              <p:nvPr/>
            </p:nvSpPr>
            <p:spPr>
              <a:xfrm>
                <a:off x="1691680" y="2767758"/>
                <a:ext cx="2520280" cy="69083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i="1" smtClean="0">
                              <a:solidFill>
                                <a:schemeClr val="tx1"/>
                              </a:solidFill>
                              <a:latin typeface="Cambria Math" panose="02040503050406030204" pitchFamily="18" charset="0"/>
                            </a:rPr>
                          </m:ctrlPr>
                        </m:sSubPr>
                        <m:e>
                          <m:acc>
                            <m:accPr>
                              <m:chr m:val="̃"/>
                              <m:ctrlPr>
                                <a:rPr lang="de-DE" i="1" smtClean="0">
                                  <a:solidFill>
                                    <a:schemeClr val="tx1"/>
                                  </a:solidFill>
                                  <a:latin typeface="Cambria Math" panose="02040503050406030204" pitchFamily="18" charset="0"/>
                                </a:rPr>
                              </m:ctrlPr>
                            </m:accPr>
                            <m:e>
                              <m:r>
                                <a:rPr lang="de-DE" b="0" i="1" smtClean="0">
                                  <a:solidFill>
                                    <a:schemeClr val="tx1"/>
                                  </a:solidFill>
                                  <a:latin typeface="Cambria Math"/>
                                </a:rPr>
                                <m:t>𝐹</m:t>
                              </m:r>
                            </m:e>
                          </m:acc>
                        </m:e>
                        <m:sub>
                          <m:r>
                            <a:rPr lang="de-DE" b="0" i="1" smtClean="0">
                              <a:solidFill>
                                <a:schemeClr val="tx1"/>
                              </a:solidFill>
                              <a:latin typeface="Cambria Math"/>
                            </a:rPr>
                            <m:t>𝑛</m:t>
                          </m:r>
                        </m:sub>
                      </m:sSub>
                      <m:d>
                        <m:dPr>
                          <m:ctrlPr>
                            <a:rPr lang="de-DE" i="1" smtClean="0">
                              <a:solidFill>
                                <a:schemeClr val="tx1"/>
                              </a:solidFill>
                              <a:latin typeface="Cambria Math" panose="02040503050406030204" pitchFamily="18" charset="0"/>
                            </a:rPr>
                          </m:ctrlPr>
                        </m:dPr>
                        <m:e>
                          <m:r>
                            <a:rPr lang="de-DE" b="0" i="1" smtClean="0">
                              <a:solidFill>
                                <a:schemeClr val="tx1"/>
                              </a:solidFill>
                              <a:latin typeface="Cambria Math"/>
                            </a:rPr>
                            <m:t>𝑥</m:t>
                          </m:r>
                        </m:e>
                      </m:d>
                      <m:r>
                        <a:rPr lang="de-DE" b="0" i="1" smtClean="0">
                          <a:solidFill>
                            <a:schemeClr val="tx1"/>
                          </a:solidFill>
                          <a:latin typeface="Cambria Math"/>
                        </a:rPr>
                        <m:t>=</m:t>
                      </m:r>
                      <m:nary>
                        <m:naryPr>
                          <m:ctrlPr>
                            <a:rPr lang="de-DE" b="0" i="1" smtClean="0">
                              <a:solidFill>
                                <a:schemeClr val="tx1"/>
                              </a:solidFill>
                              <a:latin typeface="Cambria Math" panose="02040503050406030204" pitchFamily="18" charset="0"/>
                            </a:rPr>
                          </m:ctrlPr>
                        </m:naryPr>
                        <m:sub>
                          <m:r>
                            <m:rPr>
                              <m:brk m:alnAt="23"/>
                            </m:rPr>
                            <a:rPr lang="de-DE" b="0" i="1" smtClean="0">
                              <a:solidFill>
                                <a:schemeClr val="tx1"/>
                              </a:solidFill>
                              <a:latin typeface="Cambria Math"/>
                            </a:rPr>
                            <m:t>−</m:t>
                          </m:r>
                          <m:r>
                            <a:rPr lang="de-DE" b="0" i="1" smtClean="0">
                              <a:solidFill>
                                <a:schemeClr val="tx1"/>
                              </a:solidFill>
                              <a:latin typeface="Cambria Math"/>
                              <a:ea typeface="Cambria Math"/>
                            </a:rPr>
                            <m:t>∞</m:t>
                          </m:r>
                        </m:sub>
                        <m:sup>
                          <m:r>
                            <a:rPr lang="de-DE" b="0" i="1" smtClean="0">
                              <a:solidFill>
                                <a:schemeClr val="tx1"/>
                              </a:solidFill>
                              <a:latin typeface="Cambria Math"/>
                            </a:rPr>
                            <m:t>𝑥</m:t>
                          </m:r>
                        </m:sup>
                        <m:e>
                          <m:sSub>
                            <m:sSubPr>
                              <m:ctrlPr>
                                <a:rPr lang="de-DE" b="0" i="1" smtClean="0">
                                  <a:solidFill>
                                    <a:schemeClr val="tx1"/>
                                  </a:solidFill>
                                  <a:latin typeface="Cambria Math" panose="02040503050406030204" pitchFamily="18" charset="0"/>
                                </a:rPr>
                              </m:ctrlPr>
                            </m:sSubPr>
                            <m:e>
                              <m:acc>
                                <m:accPr>
                                  <m:chr m:val="̃"/>
                                  <m:ctrlPr>
                                    <a:rPr lang="de-DE" b="0" i="1" smtClean="0">
                                      <a:solidFill>
                                        <a:schemeClr val="tx1"/>
                                      </a:solidFill>
                                      <a:latin typeface="Cambria Math" panose="02040503050406030204" pitchFamily="18" charset="0"/>
                                    </a:rPr>
                                  </m:ctrlPr>
                                </m:accPr>
                                <m:e>
                                  <m:r>
                                    <a:rPr lang="de-DE" b="0" i="1" smtClean="0">
                                      <a:solidFill>
                                        <a:schemeClr val="tx1"/>
                                      </a:solidFill>
                                      <a:latin typeface="Cambria Math"/>
                                    </a:rPr>
                                    <m:t>𝑓</m:t>
                                  </m:r>
                                </m:e>
                              </m:acc>
                            </m:e>
                            <m:sub>
                              <m:r>
                                <a:rPr lang="de-DE" b="0" i="1" smtClean="0">
                                  <a:solidFill>
                                    <a:schemeClr val="tx1"/>
                                  </a:solidFill>
                                  <a:latin typeface="Cambria Math"/>
                                </a:rPr>
                                <m:t>𝑛</m:t>
                              </m:r>
                            </m:sub>
                          </m:sSub>
                          <m:d>
                            <m:dPr>
                              <m:ctrlPr>
                                <a:rPr lang="de-DE" b="0" i="1" smtClean="0">
                                  <a:solidFill>
                                    <a:schemeClr val="tx1"/>
                                  </a:solidFill>
                                  <a:latin typeface="Cambria Math" panose="02040503050406030204" pitchFamily="18" charset="0"/>
                                </a:rPr>
                              </m:ctrlPr>
                            </m:dPr>
                            <m:e>
                              <m:r>
                                <a:rPr lang="de-DE" b="0" i="1" smtClean="0">
                                  <a:solidFill>
                                    <a:schemeClr val="tx1"/>
                                  </a:solidFill>
                                  <a:latin typeface="Cambria Math"/>
                                </a:rPr>
                                <m:t>𝑡</m:t>
                              </m:r>
                            </m:e>
                          </m:d>
                          <m:r>
                            <a:rPr lang="de-DE" b="0" i="1" smtClean="0">
                              <a:solidFill>
                                <a:schemeClr val="tx1"/>
                              </a:solidFill>
                              <a:latin typeface="Cambria Math"/>
                            </a:rPr>
                            <m:t>𝑑𝑡</m:t>
                          </m:r>
                        </m:e>
                      </m:nary>
                    </m:oMath>
                  </m:oMathPara>
                </a14:m>
                <a:endParaRPr lang="de-DE"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691680" y="2767758"/>
                <a:ext cx="2520280" cy="690830"/>
              </a:xfrm>
              <a:prstGeom prst="rect">
                <a:avLst/>
              </a:prstGeom>
              <a:blipFill rotWithShape="1">
                <a:blip r:embed="rId3"/>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218931257"/>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5" name="Textfeld 24"/>
              <p:cNvSpPr txBox="1"/>
              <p:nvPr/>
            </p:nvSpPr>
            <p:spPr>
              <a:xfrm>
                <a:off x="954790" y="1389204"/>
                <a:ext cx="1943185"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=0</m:t>
                          </m:r>
                        </m:e>
                      </m:d>
                      <m:r>
                        <a:rPr lang="de-DE" sz="2000" b="0" i="1" smtClean="0">
                          <a:solidFill>
                            <a:schemeClr val="tx1"/>
                          </a:solidFill>
                          <a:latin typeface="Cambria Math"/>
                          <a:ea typeface="Cambria Math"/>
                        </a:rPr>
                        <m:t>=</m:t>
                      </m:r>
                    </m:oMath>
                  </m:oMathPara>
                </a14:m>
                <a:endParaRPr lang="de-DE" sz="2000" dirty="0">
                  <a:solidFill>
                    <a:schemeClr val="tx1"/>
                  </a:solidFill>
                  <a:latin typeface="+mn-lt"/>
                  <a:ea typeface="Cambria Math"/>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954790" y="1389204"/>
                <a:ext cx="1943185" cy="400110"/>
              </a:xfrm>
              <a:prstGeom prst="rect">
                <a:avLst/>
              </a:prstGeom>
              <a:blipFill rotWithShape="1">
                <a:blip r:embed="rId3"/>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954790" y="1941714"/>
                <a:ext cx="605843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=1</m:t>
                          </m:r>
                        </m:e>
                      </m:d>
                      <m:r>
                        <a:rPr lang="de-DE" sz="2000" b="0" i="1" smtClean="0">
                          <a:solidFill>
                            <a:schemeClr val="tx1"/>
                          </a:solidFill>
                          <a:latin typeface="Cambria Math"/>
                          <a:ea typeface="Cambria Math"/>
                        </a:rPr>
                        <m:t>=</m:t>
                      </m:r>
                    </m:oMath>
                  </m:oMathPara>
                </a14:m>
                <a:endParaRPr lang="de-DE" sz="2000" dirty="0">
                  <a:solidFill>
                    <a:schemeClr val="tx1"/>
                  </a:solidFill>
                  <a:latin typeface="+mn-lt"/>
                  <a:ea typeface="Cambria Math"/>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954790" y="1941714"/>
                <a:ext cx="6058436" cy="400110"/>
              </a:xfrm>
              <a:prstGeom prst="rect">
                <a:avLst/>
              </a:prstGeom>
              <a:blipFill rotWithShape="1">
                <a:blip r:embed="rId4"/>
                <a:stretch>
                  <a:fillRect b="-1692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596722" y="2596952"/>
                <a:ext cx="2261398"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𝐶𝑜𝑣</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=0</m:t>
                          </m:r>
                        </m:e>
                      </m:d>
                      <m:r>
                        <a:rPr lang="de-DE" sz="2000" i="1">
                          <a:solidFill>
                            <a:schemeClr val="tx1"/>
                          </a:solidFill>
                          <a:latin typeface="Cambria Math"/>
                          <a:ea typeface="Cambria Math"/>
                        </a:rPr>
                        <m:t>=</m:t>
                      </m:r>
                    </m:oMath>
                  </m:oMathPara>
                </a14:m>
                <a:endParaRPr lang="de-DE" sz="2000" dirty="0">
                  <a:solidFill>
                    <a:schemeClr val="tx1"/>
                  </a:solidFill>
                  <a:latin typeface="+mn-lt"/>
                  <a:ea typeface="Cambria Math"/>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596722" y="2596952"/>
                <a:ext cx="2261398" cy="400110"/>
              </a:xfrm>
              <a:prstGeom prst="rect">
                <a:avLst/>
              </a:prstGeom>
              <a:blipFill rotWithShape="1">
                <a:blip r:embed="rId5"/>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2864006" y="3161900"/>
                <a:ext cx="394024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0.83−0.59×</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0.19+2×0.65</m:t>
                          </m:r>
                        </m:e>
                      </m:d>
                    </m:oMath>
                  </m:oMathPara>
                </a14:m>
                <a:endParaRPr lang="de-DE" sz="2000" dirty="0">
                  <a:solidFill>
                    <a:schemeClr val="tx1"/>
                  </a:solidFill>
                  <a:latin typeface="+mn-lt"/>
                  <a:ea typeface="Cambria Math"/>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2864006" y="3161900"/>
                <a:ext cx="3940242"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2858120" y="3729704"/>
                <a:ext cx="1512168"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−0.0491</m:t>
                      </m:r>
                    </m:oMath>
                  </m:oMathPara>
                </a14:m>
                <a:endParaRPr lang="de-DE" sz="2000" dirty="0">
                  <a:solidFill>
                    <a:schemeClr val="tx1"/>
                  </a:solidFill>
                  <a:latin typeface="+mn-lt"/>
                  <a:ea typeface="Cambria Math"/>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2858120" y="3729704"/>
                <a:ext cx="1512168" cy="40011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640124" y="4444207"/>
                <a:ext cx="240778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𝐶𝑜𝑣</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=1</m:t>
                          </m:r>
                        </m:e>
                      </m:d>
                      <m:r>
                        <a:rPr lang="de-DE" sz="2000" i="1">
                          <a:solidFill>
                            <a:schemeClr val="tx1"/>
                          </a:solidFill>
                          <a:latin typeface="Cambria Math"/>
                          <a:ea typeface="Cambria Math"/>
                        </a:rPr>
                        <m:t>=</m:t>
                      </m:r>
                    </m:oMath>
                  </m:oMathPara>
                </a14:m>
                <a:endParaRPr lang="de-DE" sz="2000" dirty="0">
                  <a:solidFill>
                    <a:schemeClr val="tx1"/>
                  </a:solidFill>
                  <a:latin typeface="+mn-lt"/>
                  <a:ea typeface="Cambria Math"/>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640124" y="4444207"/>
                <a:ext cx="2407780" cy="400110"/>
              </a:xfrm>
              <a:prstGeom prst="rect">
                <a:avLst/>
              </a:prstGeom>
              <a:blipFill rotWithShape="1">
                <a:blip r:embed="rId8"/>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2868407" y="5033890"/>
                <a:ext cx="3342041"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1−0.7×</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0.3+2×0.6</m:t>
                          </m:r>
                        </m:e>
                      </m:d>
                    </m:oMath>
                  </m:oMathPara>
                </a14:m>
                <a:endParaRPr lang="de-DE" sz="2000" dirty="0">
                  <a:solidFill>
                    <a:schemeClr val="tx1"/>
                  </a:solidFill>
                  <a:latin typeface="+mn-lt"/>
                  <a:ea typeface="Cambria Math"/>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2868407" y="5033890"/>
                <a:ext cx="3342041" cy="400110"/>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2897975" y="5547966"/>
                <a:ext cx="1512168"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−0.05</m:t>
                      </m:r>
                    </m:oMath>
                  </m:oMathPara>
                </a14:m>
                <a:endParaRPr lang="de-DE" sz="2000" dirty="0">
                  <a:solidFill>
                    <a:schemeClr val="tx1"/>
                  </a:solidFill>
                  <a:latin typeface="+mn-lt"/>
                  <a:ea typeface="Cambria Math"/>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2897975" y="5547966"/>
                <a:ext cx="1512168" cy="400110"/>
              </a:xfrm>
              <a:prstGeom prst="rect">
                <a:avLst/>
              </a:prstGeom>
              <a:blipFill rotWithShape="1">
                <a:blip r:embed="rId10"/>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2858120" y="1389204"/>
                <a:ext cx="435381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1×1×0.11+1×2×0.36=0.83</m:t>
                      </m:r>
                    </m:oMath>
                  </m:oMathPara>
                </a14:m>
                <a:endParaRPr lang="de-DE" sz="2000" dirty="0">
                  <a:solidFill>
                    <a:schemeClr val="tx1"/>
                  </a:solidFill>
                  <a:latin typeface="+mn-lt"/>
                  <a:ea typeface="Cambria Math"/>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2858120" y="1389204"/>
                <a:ext cx="4353812" cy="400110"/>
              </a:xfrm>
              <a:prstGeom prst="rect">
                <a:avLst/>
              </a:prstGeom>
              <a:blipFill rotWithShape="1">
                <a:blip r:embed="rId11"/>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2867015" y="1941714"/>
                <a:ext cx="374441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1×1×0.2+1×2×0.4=1</m:t>
                      </m:r>
                    </m:oMath>
                  </m:oMathPara>
                </a14:m>
                <a:endParaRPr lang="de-DE" sz="2000" dirty="0">
                  <a:solidFill>
                    <a:schemeClr val="tx1"/>
                  </a:solidFill>
                  <a:latin typeface="+mn-lt"/>
                  <a:ea typeface="Cambria Math"/>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2867015" y="1941714"/>
                <a:ext cx="3744416" cy="400110"/>
              </a:xfrm>
              <a:prstGeom prst="rect">
                <a:avLst/>
              </a:prstGeom>
              <a:blipFill rotWithShape="1">
                <a:blip r:embed="rId1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6" name="Textfeld 35"/>
              <p:cNvSpPr txBox="1"/>
              <p:nvPr/>
            </p:nvSpPr>
            <p:spPr>
              <a:xfrm>
                <a:off x="2859605" y="2596952"/>
                <a:ext cx="4763323"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𝑋𝑌</m:t>
                          </m:r>
                          <m:r>
                            <a:rPr lang="de-DE" sz="2000" i="1">
                              <a:solidFill>
                                <a:schemeClr val="tx1"/>
                              </a:solidFill>
                              <a:latin typeface="Cambria Math"/>
                              <a:ea typeface="Cambria Math"/>
                            </a:rPr>
                            <m:t>|</m:t>
                          </m:r>
                          <m:r>
                            <a:rPr lang="de-DE" sz="2000" i="1">
                              <a:solidFill>
                                <a:schemeClr val="tx1"/>
                              </a:solidFill>
                              <a:latin typeface="Cambria Math"/>
                              <a:ea typeface="Cambria Math"/>
                            </a:rPr>
                            <m:t>𝑍</m:t>
                          </m:r>
                          <m:r>
                            <a:rPr lang="de-DE" sz="2000" i="1">
                              <a:solidFill>
                                <a:schemeClr val="tx1"/>
                              </a:solidFill>
                              <a:latin typeface="Cambria Math"/>
                              <a:ea typeface="Cambria Math"/>
                            </a:rPr>
                            <m:t>=0</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𝐸</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𝑋</m:t>
                          </m:r>
                          <m:r>
                            <a:rPr lang="de-DE" sz="2000" i="1">
                              <a:solidFill>
                                <a:schemeClr val="tx1"/>
                              </a:solidFill>
                              <a:latin typeface="Cambria Math"/>
                              <a:ea typeface="Cambria Math"/>
                            </a:rPr>
                            <m:t>|</m:t>
                          </m:r>
                          <m:r>
                            <a:rPr lang="de-DE" sz="2000" i="1">
                              <a:solidFill>
                                <a:schemeClr val="tx1"/>
                              </a:solidFill>
                              <a:latin typeface="Cambria Math"/>
                              <a:ea typeface="Cambria Math"/>
                            </a:rPr>
                            <m:t>𝑍</m:t>
                          </m:r>
                          <m:r>
                            <a:rPr lang="de-DE" sz="2000" i="1">
                              <a:solidFill>
                                <a:schemeClr val="tx1"/>
                              </a:solidFill>
                              <a:latin typeface="Cambria Math"/>
                              <a:ea typeface="Cambria Math"/>
                            </a:rPr>
                            <m:t>=0</m:t>
                          </m:r>
                        </m:e>
                      </m:d>
                      <m:r>
                        <a:rPr lang="de-DE" sz="2000" b="0" i="1" smtClean="0">
                          <a:solidFill>
                            <a:schemeClr val="tx1"/>
                          </a:solidFill>
                          <a:latin typeface="Cambria Math"/>
                          <a:ea typeface="Cambria Math"/>
                        </a:rPr>
                        <m:t>𝐸</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𝑌</m:t>
                          </m:r>
                          <m:r>
                            <a:rPr lang="de-DE" sz="2000" i="1">
                              <a:solidFill>
                                <a:schemeClr val="tx1"/>
                              </a:solidFill>
                              <a:latin typeface="Cambria Math"/>
                              <a:ea typeface="Cambria Math"/>
                            </a:rPr>
                            <m:t>|</m:t>
                          </m:r>
                          <m:r>
                            <a:rPr lang="de-DE" sz="2000" i="1">
                              <a:solidFill>
                                <a:schemeClr val="tx1"/>
                              </a:solidFill>
                              <a:latin typeface="Cambria Math"/>
                              <a:ea typeface="Cambria Math"/>
                            </a:rPr>
                            <m:t>𝑍</m:t>
                          </m:r>
                          <m:r>
                            <a:rPr lang="de-DE" sz="2000" i="1">
                              <a:solidFill>
                                <a:schemeClr val="tx1"/>
                              </a:solidFill>
                              <a:latin typeface="Cambria Math"/>
                              <a:ea typeface="Cambria Math"/>
                            </a:rPr>
                            <m:t>=0</m:t>
                          </m:r>
                        </m:e>
                      </m:d>
                    </m:oMath>
                  </m:oMathPara>
                </a14:m>
                <a:endParaRPr lang="de-DE" sz="2000" dirty="0">
                  <a:solidFill>
                    <a:schemeClr val="tx1"/>
                  </a:solidFill>
                  <a:latin typeface="+mn-lt"/>
                  <a:ea typeface="Cambria Math"/>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2859605" y="2596952"/>
                <a:ext cx="4763323" cy="400110"/>
              </a:xfrm>
              <a:prstGeom prst="rect">
                <a:avLst/>
              </a:prstGeom>
              <a:blipFill rotWithShape="1">
                <a:blip r:embed="rId13"/>
                <a:stretch>
                  <a:fillRect b="-15152"/>
                </a:stretch>
              </a:blipFill>
            </p:spPr>
            <p:txBody>
              <a:bodyPr/>
              <a:lstStyle/>
              <a:p>
                <a:r>
                  <a:rPr lang="de-DE">
                    <a:noFill/>
                  </a:rPr>
                  <a:t> </a:t>
                </a:r>
              </a:p>
            </p:txBody>
          </p:sp>
        </mc:Fallback>
      </mc:AlternateContent>
      <p:sp>
        <p:nvSpPr>
          <p:cNvPr id="3" name="Textfeld 2"/>
          <p:cNvSpPr txBox="1"/>
          <p:nvPr/>
        </p:nvSpPr>
        <p:spPr>
          <a:xfrm>
            <a:off x="2462076" y="3176896"/>
            <a:ext cx="585828" cy="400110"/>
          </a:xfrm>
          <a:prstGeom prst="rect">
            <a:avLst/>
          </a:prstGeom>
          <a:noFill/>
        </p:spPr>
        <p:txBody>
          <a:bodyPr wrap="square" rtlCol="0">
            <a:spAutoFit/>
          </a:bodyPr>
          <a:lstStyle/>
          <a:p>
            <a:r>
              <a:rPr lang="de-DE" sz="2000" dirty="0">
                <a:latin typeface="+mn-lt"/>
              </a:rPr>
              <a:t>=</a:t>
            </a:r>
          </a:p>
        </p:txBody>
      </p:sp>
      <p:sp>
        <p:nvSpPr>
          <p:cNvPr id="37" name="Textfeld 36"/>
          <p:cNvSpPr txBox="1"/>
          <p:nvPr/>
        </p:nvSpPr>
        <p:spPr>
          <a:xfrm>
            <a:off x="2476388" y="3729704"/>
            <a:ext cx="585828" cy="400110"/>
          </a:xfrm>
          <a:prstGeom prst="rect">
            <a:avLst/>
          </a:prstGeom>
          <a:noFill/>
        </p:spPr>
        <p:txBody>
          <a:bodyPr wrap="square" rtlCol="0">
            <a:spAutoFit/>
          </a:bodyPr>
          <a:lstStyle/>
          <a:p>
            <a:r>
              <a:rPr lang="de-DE" sz="2000" dirty="0">
                <a:latin typeface="+mn-lt"/>
              </a:rPr>
              <a:t>=</a:t>
            </a:r>
          </a:p>
        </p:txBody>
      </p:sp>
      <p:sp>
        <p:nvSpPr>
          <p:cNvPr id="38" name="Textfeld 37"/>
          <p:cNvSpPr txBox="1"/>
          <p:nvPr/>
        </p:nvSpPr>
        <p:spPr>
          <a:xfrm>
            <a:off x="2515158" y="5017661"/>
            <a:ext cx="585828" cy="400110"/>
          </a:xfrm>
          <a:prstGeom prst="rect">
            <a:avLst/>
          </a:prstGeom>
          <a:noFill/>
        </p:spPr>
        <p:txBody>
          <a:bodyPr wrap="square" rtlCol="0">
            <a:spAutoFit/>
          </a:bodyPr>
          <a:lstStyle/>
          <a:p>
            <a:r>
              <a:rPr lang="de-DE" sz="2000" dirty="0">
                <a:latin typeface="+mn-lt"/>
              </a:rPr>
              <a:t>=</a:t>
            </a:r>
          </a:p>
        </p:txBody>
      </p:sp>
      <p:sp>
        <p:nvSpPr>
          <p:cNvPr id="39" name="Textfeld 38"/>
          <p:cNvSpPr txBox="1"/>
          <p:nvPr/>
        </p:nvSpPr>
        <p:spPr>
          <a:xfrm>
            <a:off x="2528171" y="5547966"/>
            <a:ext cx="585828" cy="400110"/>
          </a:xfrm>
          <a:prstGeom prst="rect">
            <a:avLst/>
          </a:prstGeom>
          <a:noFill/>
        </p:spPr>
        <p:txBody>
          <a:bodyPr wrap="square" rtlCol="0">
            <a:spAutoFit/>
          </a:bodyPr>
          <a:lstStyle/>
          <a:p>
            <a:r>
              <a:rPr lang="de-DE" sz="2000" dirty="0">
                <a:latin typeface="+mn-lt"/>
              </a:rPr>
              <a:t>=</a:t>
            </a:r>
          </a:p>
        </p:txBody>
      </p:sp>
      <mc:AlternateContent xmlns:mc="http://schemas.openxmlformats.org/markup-compatibility/2006" xmlns:a14="http://schemas.microsoft.com/office/drawing/2010/main">
        <mc:Choice Requires="a14">
          <p:sp>
            <p:nvSpPr>
              <p:cNvPr id="40" name="Textfeld 39"/>
              <p:cNvSpPr txBox="1"/>
              <p:nvPr/>
            </p:nvSpPr>
            <p:spPr>
              <a:xfrm>
                <a:off x="2868407" y="4465270"/>
                <a:ext cx="4698733"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𝑋𝑌</m:t>
                          </m:r>
                          <m:r>
                            <a:rPr lang="de-DE" sz="2000" i="1">
                              <a:solidFill>
                                <a:schemeClr val="tx1"/>
                              </a:solidFill>
                              <a:latin typeface="Cambria Math"/>
                              <a:ea typeface="Cambria Math"/>
                            </a:rPr>
                            <m:t>|</m:t>
                          </m:r>
                          <m:r>
                            <a:rPr lang="de-DE" sz="2000" i="1">
                              <a:solidFill>
                                <a:schemeClr val="tx1"/>
                              </a:solidFill>
                              <a:latin typeface="Cambria Math"/>
                              <a:ea typeface="Cambria Math"/>
                            </a:rPr>
                            <m:t>𝑍</m:t>
                          </m:r>
                          <m:r>
                            <a:rPr lang="de-DE" sz="2000" i="1">
                              <a:solidFill>
                                <a:schemeClr val="tx1"/>
                              </a:solidFill>
                              <a:latin typeface="Cambria Math"/>
                              <a:ea typeface="Cambria Math"/>
                            </a:rPr>
                            <m:t>=1</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𝐸</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𝑋</m:t>
                          </m:r>
                          <m:r>
                            <a:rPr lang="de-DE" sz="2000" i="1">
                              <a:solidFill>
                                <a:schemeClr val="tx1"/>
                              </a:solidFill>
                              <a:latin typeface="Cambria Math"/>
                              <a:ea typeface="Cambria Math"/>
                            </a:rPr>
                            <m:t>|</m:t>
                          </m:r>
                          <m:r>
                            <a:rPr lang="de-DE" sz="2000" i="1">
                              <a:solidFill>
                                <a:schemeClr val="tx1"/>
                              </a:solidFill>
                              <a:latin typeface="Cambria Math"/>
                              <a:ea typeface="Cambria Math"/>
                            </a:rPr>
                            <m:t>𝑍</m:t>
                          </m:r>
                          <m:r>
                            <a:rPr lang="de-DE" sz="2000" i="1">
                              <a:solidFill>
                                <a:schemeClr val="tx1"/>
                              </a:solidFill>
                              <a:latin typeface="Cambria Math"/>
                              <a:ea typeface="Cambria Math"/>
                            </a:rPr>
                            <m:t>=1</m:t>
                          </m:r>
                        </m:e>
                      </m:d>
                      <m:r>
                        <a:rPr lang="de-DE" sz="2000" b="0" i="1" smtClean="0">
                          <a:solidFill>
                            <a:schemeClr val="tx1"/>
                          </a:solidFill>
                          <a:latin typeface="Cambria Math"/>
                          <a:ea typeface="Cambria Math"/>
                        </a:rPr>
                        <m:t>𝐸</m:t>
                      </m:r>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𝑌</m:t>
                          </m:r>
                          <m:r>
                            <a:rPr lang="de-DE" sz="2000" i="1">
                              <a:solidFill>
                                <a:schemeClr val="tx1"/>
                              </a:solidFill>
                              <a:latin typeface="Cambria Math"/>
                              <a:ea typeface="Cambria Math"/>
                            </a:rPr>
                            <m:t>|</m:t>
                          </m:r>
                          <m:r>
                            <a:rPr lang="de-DE" sz="2000" i="1">
                              <a:solidFill>
                                <a:schemeClr val="tx1"/>
                              </a:solidFill>
                              <a:latin typeface="Cambria Math"/>
                              <a:ea typeface="Cambria Math"/>
                            </a:rPr>
                            <m:t>𝑍</m:t>
                          </m:r>
                          <m:r>
                            <a:rPr lang="de-DE" sz="2000" i="1">
                              <a:solidFill>
                                <a:schemeClr val="tx1"/>
                              </a:solidFill>
                              <a:latin typeface="Cambria Math"/>
                              <a:ea typeface="Cambria Math"/>
                            </a:rPr>
                            <m:t>=1</m:t>
                          </m:r>
                        </m:e>
                      </m:d>
                    </m:oMath>
                  </m:oMathPara>
                </a14:m>
                <a:endParaRPr lang="de-DE" sz="2000" dirty="0">
                  <a:solidFill>
                    <a:schemeClr val="tx1"/>
                  </a:solidFill>
                  <a:latin typeface="+mn-lt"/>
                  <a:ea typeface="Cambria Math"/>
                </a:endParaRPr>
              </a:p>
            </p:txBody>
          </p:sp>
        </mc:Choice>
        <mc:Fallback xmlns="">
          <p:sp>
            <p:nvSpPr>
              <p:cNvPr id="40" name="Textfeld 39"/>
              <p:cNvSpPr txBox="1">
                <a:spLocks noRot="1" noChangeAspect="1" noMove="1" noResize="1" noEditPoints="1" noAdjustHandles="1" noChangeArrowheads="1" noChangeShapeType="1" noTextEdit="1"/>
              </p:cNvSpPr>
              <p:nvPr/>
            </p:nvSpPr>
            <p:spPr>
              <a:xfrm>
                <a:off x="2868407" y="4465270"/>
                <a:ext cx="4698733" cy="400110"/>
              </a:xfrm>
              <a:prstGeom prst="rect">
                <a:avLst/>
              </a:prstGeom>
              <a:blipFill rotWithShape="1">
                <a:blip r:embed="rId14"/>
                <a:stretch>
                  <a:fillRect b="-15152"/>
                </a:stretch>
              </a:blipFill>
            </p:spPr>
            <p:txBody>
              <a:bodyPr/>
              <a:lstStyle/>
              <a:p>
                <a:r>
                  <a:rPr lang="de-DE">
                    <a:noFill/>
                  </a:rPr>
                  <a:t> </a:t>
                </a:r>
              </a:p>
            </p:txBody>
          </p:sp>
        </mc:Fallback>
      </mc:AlternateContent>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597</a:t>
            </a:r>
            <a:endParaRPr lang="de-DE" sz="8000" b="1" dirty="0">
              <a:solidFill>
                <a:schemeClr val="tx1"/>
              </a:solidFill>
              <a:latin typeface="+mj-lt"/>
            </a:endParaRPr>
          </a:p>
        </p:txBody>
      </p:sp>
    </p:spTree>
    <p:extLst>
      <p:ext uri="{BB962C8B-B14F-4D97-AF65-F5344CB8AC3E}">
        <p14:creationId xmlns:p14="http://schemas.microsoft.com/office/powerpoint/2010/main" val="2866667881"/>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D3-b fortgesetzt</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2" name="Textfeld 11"/>
              <p:cNvSpPr txBox="1"/>
              <p:nvPr/>
            </p:nvSpPr>
            <p:spPr>
              <a:xfrm>
                <a:off x="712241" y="1621463"/>
                <a:ext cx="7959922" cy="400110"/>
              </a:xfrm>
              <a:prstGeom prst="rect">
                <a:avLst/>
              </a:prstGeom>
              <a:noFill/>
            </p:spPr>
            <p:txBody>
              <a:bodyPr wrap="square" rtlCol="0">
                <a:spAutoFit/>
              </a:bodyPr>
              <a:lstStyle/>
              <a:p>
                <a:pPr algn="just"/>
                <a:r>
                  <a:rPr lang="de-DE" sz="2000" dirty="0">
                    <a:latin typeface="+mn-lt"/>
                  </a:rPr>
                  <a:t>Hier sind </a:t>
                </a:r>
                <a14:m>
                  <m:oMath xmlns:m="http://schemas.openxmlformats.org/officeDocument/2006/math">
                    <m:r>
                      <a:rPr lang="de-DE" sz="2000" b="0" i="1" smtClean="0">
                        <a:latin typeface="Cambria Math"/>
                      </a:rPr>
                      <m:t>𝑋</m:t>
                    </m:r>
                  </m:oMath>
                </a14:m>
                <a:r>
                  <a:rPr lang="de-DE" sz="2000" dirty="0">
                    <a:latin typeface="+mn-lt"/>
                  </a:rPr>
                  <a:t> und </a:t>
                </a:r>
                <a14:m>
                  <m:oMath xmlns:m="http://schemas.openxmlformats.org/officeDocument/2006/math">
                    <m:r>
                      <a:rPr lang="de-DE" sz="2000" b="0" i="1" smtClean="0">
                        <a:latin typeface="Cambria Math"/>
                      </a:rPr>
                      <m:t>𝑍</m:t>
                    </m:r>
                  </m:oMath>
                </a14:m>
                <a:r>
                  <a:rPr lang="de-DE" sz="2000" dirty="0">
                    <a:latin typeface="+mn-lt"/>
                  </a:rPr>
                  <a:t>, </a:t>
                </a:r>
                <a14:m>
                  <m:oMath xmlns:m="http://schemas.openxmlformats.org/officeDocument/2006/math">
                    <m:r>
                      <a:rPr lang="de-DE" sz="2000" b="0" i="1" smtClean="0">
                        <a:latin typeface="Cambria Math"/>
                      </a:rPr>
                      <m:t>𝑌</m:t>
                    </m:r>
                  </m:oMath>
                </a14:m>
                <a:r>
                  <a:rPr lang="de-DE" sz="2000" dirty="0">
                    <a:latin typeface="+mn-lt"/>
                  </a:rPr>
                  <a:t> und </a:t>
                </a:r>
                <a14:m>
                  <m:oMath xmlns:m="http://schemas.openxmlformats.org/officeDocument/2006/math">
                    <m:r>
                      <a:rPr lang="de-DE" sz="2000" b="0" i="1" smtClean="0">
                        <a:latin typeface="Cambria Math"/>
                      </a:rPr>
                      <m:t>𝑍</m:t>
                    </m:r>
                  </m:oMath>
                </a14:m>
                <a:r>
                  <a:rPr lang="de-DE" sz="2000" dirty="0">
                    <a:latin typeface="+mn-lt"/>
                  </a:rPr>
                  <a:t>  und </a:t>
                </a:r>
                <a14:m>
                  <m:oMath xmlns:m="http://schemas.openxmlformats.org/officeDocument/2006/math">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𝑌</m:t>
                            </m:r>
                          </m:e>
                        </m:d>
                      </m:e>
                      <m:sup>
                        <m:r>
                          <a:rPr lang="de-DE" sz="2000" b="0" i="1" smtClean="0">
                            <a:latin typeface="Cambria Math"/>
                          </a:rPr>
                          <m:t>𝑇</m:t>
                        </m:r>
                      </m:sup>
                    </m:sSup>
                  </m:oMath>
                </a14:m>
                <a:r>
                  <a:rPr lang="de-DE" sz="2000" dirty="0">
                    <a:latin typeface="+mn-lt"/>
                  </a:rPr>
                  <a:t> und </a:t>
                </a:r>
                <a14:m>
                  <m:oMath xmlns:m="http://schemas.openxmlformats.org/officeDocument/2006/math">
                    <m:r>
                      <a:rPr lang="de-DE" sz="2000" b="0" i="1" smtClean="0">
                        <a:latin typeface="Cambria Math"/>
                      </a:rPr>
                      <m:t>𝑍</m:t>
                    </m:r>
                  </m:oMath>
                </a14:m>
                <a:r>
                  <a:rPr lang="de-DE" sz="2000" dirty="0">
                    <a:latin typeface="+mn-lt"/>
                  </a:rPr>
                  <a:t> unabhängig</a:t>
                </a:r>
              </a:p>
            </p:txBody>
          </p:sp>
        </mc:Choice>
        <mc:Fallback xmlns="">
          <p:sp>
            <p:nvSpPr>
              <p:cNvPr id="12" name="Textfeld 11"/>
              <p:cNvSpPr txBox="1">
                <a:spLocks noRot="1" noChangeAspect="1" noMove="1" noResize="1" noEditPoints="1" noAdjustHandles="1" noChangeArrowheads="1" noChangeShapeType="1" noTextEdit="1"/>
              </p:cNvSpPr>
              <p:nvPr/>
            </p:nvSpPr>
            <p:spPr>
              <a:xfrm>
                <a:off x="712241" y="1621463"/>
                <a:ext cx="7959922" cy="400110"/>
              </a:xfrm>
              <a:prstGeom prst="rect">
                <a:avLst/>
              </a:prstGeom>
              <a:blipFill rotWithShape="1">
                <a:blip r:embed="rId3"/>
                <a:stretch>
                  <a:fillRect l="-842"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258530" y="2049072"/>
                <a:ext cx="2407780" cy="42761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𝑋𝑌</m:t>
                          </m:r>
                        </m:sub>
                      </m:sSub>
                      <m:r>
                        <a:rPr lang="de-DE" sz="2000" b="0" i="1" smtClean="0">
                          <a:solidFill>
                            <a:schemeClr val="tx1"/>
                          </a:solidFill>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𝑍</m:t>
                          </m:r>
                        </m:sub>
                      </m:sSub>
                    </m:oMath>
                  </m:oMathPara>
                </a14:m>
                <a:endParaRPr lang="de-DE" sz="2000" dirty="0">
                  <a:solidFill>
                    <a:schemeClr val="tx1"/>
                  </a:solidFill>
                  <a:latin typeface="+mn-lt"/>
                  <a:ea typeface="Cambria Math"/>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258530" y="2049072"/>
                <a:ext cx="2407780" cy="427618"/>
              </a:xfrm>
              <a:prstGeom prst="rect">
                <a:avLst/>
              </a:prstGeom>
              <a:blipFill rotWithShape="1">
                <a:blip r:embed="rId4"/>
                <a:stretch>
                  <a:fillRect b="-1142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258530" y="2564904"/>
                <a:ext cx="5329694" cy="73141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𝑋𝑍</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𝑋𝑌𝑍</m:t>
                              </m:r>
                            </m:sub>
                          </m:sSub>
                        </m:num>
                        <m:den>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𝑋𝑍</m:t>
                              </m:r>
                            </m:sub>
                          </m:sSub>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𝑋𝑌</m:t>
                              </m:r>
                            </m:sub>
                          </m:sSub>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b="0" i="1" smtClean="0">
                                  <a:latin typeface="Cambria Math"/>
                                  <a:ea typeface="Cambria Math"/>
                                </a:rPr>
                                <m:t>𝑍</m:t>
                              </m:r>
                            </m:sub>
                          </m:sSub>
                        </m:num>
                        <m:den>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𝑓</m:t>
                              </m:r>
                            </m:e>
                            <m:sub>
                              <m:r>
                                <a:rPr lang="de-DE" sz="2000" b="0" i="1" smtClean="0">
                                  <a:solidFill>
                                    <a:schemeClr val="tx1"/>
                                  </a:solidFill>
                                  <a:latin typeface="Cambria Math"/>
                                  <a:ea typeface="Cambria Math"/>
                                </a:rPr>
                                <m:t>𝑋</m:t>
                              </m:r>
                            </m:sub>
                          </m:sSub>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b="0" i="1" smtClean="0">
                                  <a:latin typeface="Cambria Math"/>
                                  <a:ea typeface="Cambria Math"/>
                                </a:rPr>
                                <m:t>𝑍</m:t>
                              </m:r>
                            </m:sub>
                          </m:sSub>
                        </m:den>
                      </m:f>
                      <m:r>
                        <a:rPr lang="de-DE" sz="2000" b="0" i="1" smtClean="0">
                          <a:solidFill>
                            <a:schemeClr val="tx1"/>
                          </a:solidFill>
                          <a:latin typeface="Cambria Math"/>
                          <a:ea typeface="Cambria Math"/>
                        </a:rPr>
                        <m:t>=</m:t>
                      </m:r>
                      <m:f>
                        <m:fPr>
                          <m:ctrlPr>
                            <a:rPr lang="de-DE" sz="2000" i="1">
                              <a:latin typeface="Cambria Math" panose="02040503050406030204" pitchFamily="18" charset="0"/>
                              <a:ea typeface="Cambria Math"/>
                            </a:rPr>
                          </m:ctrlPr>
                        </m:fPr>
                        <m:num>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𝑋𝑌</m:t>
                              </m:r>
                            </m:sub>
                          </m:sSub>
                        </m:num>
                        <m:den>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𝑋</m:t>
                              </m:r>
                            </m:sub>
                          </m:sSub>
                        </m:den>
                      </m:f>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𝑓</m:t>
                          </m:r>
                        </m:e>
                        <m:sub>
                          <m:r>
                            <a:rPr lang="de-DE" sz="2000" i="1">
                              <a:latin typeface="Cambria Math"/>
                              <a:ea typeface="Cambria Math"/>
                            </a:rPr>
                            <m:t>𝑌</m:t>
                          </m:r>
                          <m:r>
                            <a:rPr lang="de-DE" sz="2000" i="1">
                              <a:latin typeface="Cambria Math"/>
                              <a:ea typeface="Cambria Math"/>
                            </a:rPr>
                            <m:t>|</m:t>
                          </m:r>
                          <m:r>
                            <a:rPr lang="de-DE" sz="2000" i="1">
                              <a:latin typeface="Cambria Math"/>
                              <a:ea typeface="Cambria Math"/>
                            </a:rPr>
                            <m:t>𝑋</m:t>
                          </m:r>
                        </m:sub>
                      </m:sSub>
                    </m:oMath>
                  </m:oMathPara>
                </a14:m>
                <a:endParaRPr lang="de-DE" sz="2000" dirty="0">
                  <a:solidFill>
                    <a:schemeClr val="tx1"/>
                  </a:solidFill>
                  <a:latin typeface="+mn-lt"/>
                  <a:ea typeface="Cambria Math"/>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258530" y="2564904"/>
                <a:ext cx="5329694" cy="731419"/>
              </a:xfrm>
              <a:prstGeom prst="rect">
                <a:avLst/>
              </a:prstGeom>
              <a:blipFill rotWithShape="1">
                <a:blip r:embed="rId5"/>
                <a:stretch>
                  <a:fillRect/>
                </a:stretch>
              </a:blipFill>
            </p:spPr>
            <p:txBody>
              <a:bodyPr/>
              <a:lstStyle/>
              <a:p>
                <a:r>
                  <a:rPr lang="de-DE">
                    <a:noFill/>
                  </a:rPr>
                  <a:t> </a:t>
                </a:r>
              </a:p>
            </p:txBody>
          </p:sp>
        </mc:Fallback>
      </mc:AlternateContent>
      <p:sp>
        <p:nvSpPr>
          <p:cNvPr id="19" name="Textfeld 18"/>
          <p:cNvSpPr txBox="1"/>
          <p:nvPr/>
        </p:nvSpPr>
        <p:spPr>
          <a:xfrm>
            <a:off x="712242" y="3429000"/>
            <a:ext cx="3601258" cy="400110"/>
          </a:xfrm>
          <a:prstGeom prst="rect">
            <a:avLst/>
          </a:prstGeom>
          <a:noFill/>
        </p:spPr>
        <p:txBody>
          <a:bodyPr wrap="square" rtlCol="0">
            <a:spAutoFit/>
          </a:bodyPr>
          <a:lstStyle/>
          <a:p>
            <a:pPr algn="just"/>
            <a:r>
              <a:rPr lang="de-DE" sz="2000" dirty="0">
                <a:latin typeface="+mn-lt"/>
              </a:rPr>
              <a:t>Beispielhafte Berechnungen:</a:t>
            </a:r>
          </a:p>
        </p:txBody>
      </p:sp>
      <mc:AlternateContent xmlns:mc="http://schemas.openxmlformats.org/markup-compatibility/2006" xmlns:a14="http://schemas.microsoft.com/office/drawing/2010/main">
        <mc:Choice Requires="a14">
          <p:sp>
            <p:nvSpPr>
              <p:cNvPr id="20" name="Textfeld 19"/>
              <p:cNvSpPr txBox="1"/>
              <p:nvPr/>
            </p:nvSpPr>
            <p:spPr>
              <a:xfrm>
                <a:off x="971600" y="3933056"/>
                <a:ext cx="460851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𝑥</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𝑦</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𝑍</m:t>
                          </m:r>
                        </m:e>
                      </m:d>
                      <m:r>
                        <a:rPr lang="de-DE" sz="2000" b="0" i="1" smtClean="0">
                          <a:solidFill>
                            <a:schemeClr val="tx1"/>
                          </a:solidFill>
                          <a:latin typeface="Cambria Math"/>
                          <a:ea typeface="Cambria Math"/>
                        </a:rPr>
                        <m:t>=0.4</m:t>
                      </m:r>
                    </m:oMath>
                  </m:oMathPara>
                </a14:m>
                <a:endParaRPr lang="de-DE" sz="2000" dirty="0">
                  <a:solidFill>
                    <a:schemeClr val="tx1"/>
                  </a:solidFill>
                  <a:latin typeface="+mn-lt"/>
                  <a:ea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971600" y="3933056"/>
                <a:ext cx="4608512" cy="400110"/>
              </a:xfrm>
              <a:prstGeom prst="rect">
                <a:avLst/>
              </a:prstGeom>
              <a:blipFill rotWithShape="1">
                <a:blip r:embed="rId6"/>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971600" y="4509120"/>
                <a:ext cx="6336704"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=0,</m:t>
                          </m:r>
                          <m:r>
                            <a:rPr lang="de-DE" sz="2000" b="0" i="1" smtClean="0">
                              <a:solidFill>
                                <a:schemeClr val="tx1"/>
                              </a:solidFill>
                              <a:latin typeface="Cambria Math"/>
                              <a:ea typeface="Cambria Math"/>
                            </a:rPr>
                            <m:t>𝑍</m:t>
                          </m:r>
                          <m:r>
                            <a:rPr lang="de-DE" sz="2000" b="0" i="1" smtClean="0">
                              <a:solidFill>
                                <a:schemeClr val="tx1"/>
                              </a:solidFill>
                              <a:latin typeface="Cambria Math"/>
                              <a:ea typeface="Cambria Math"/>
                            </a:rPr>
                            <m:t>=0</m:t>
                          </m:r>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𝑌</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𝑋</m:t>
                          </m:r>
                          <m:r>
                            <a:rPr lang="de-DE" sz="2000" b="0" i="1" smtClean="0">
                              <a:solidFill>
                                <a:schemeClr val="tx1"/>
                              </a:solidFill>
                              <a:latin typeface="Cambria Math"/>
                              <a:ea typeface="Cambria Math"/>
                            </a:rPr>
                            <m:t>=0</m:t>
                          </m:r>
                        </m:e>
                      </m:d>
                      <m:r>
                        <a:rPr lang="de-DE" sz="2000" b="0" i="1" smtClean="0">
                          <a:solidFill>
                            <a:schemeClr val="tx1"/>
                          </a:solidFill>
                          <a:latin typeface="Cambria Math"/>
                          <a:ea typeface="Cambria Math"/>
                        </a:rPr>
                        <m:t>=</m:t>
                      </m:r>
                      <m:f>
                        <m:fPr>
                          <m:type m:val="lin"/>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0.05</m:t>
                          </m:r>
                        </m:num>
                        <m:den>
                          <m:r>
                            <a:rPr lang="de-DE" sz="2000" b="0" i="1" smtClean="0">
                              <a:solidFill>
                                <a:schemeClr val="tx1"/>
                              </a:solidFill>
                              <a:latin typeface="Cambria Math"/>
                              <a:ea typeface="Cambria Math"/>
                            </a:rPr>
                            <m:t>0.15</m:t>
                          </m:r>
                        </m:den>
                      </m:f>
                      <m:r>
                        <a:rPr lang="de-DE" sz="2000" b="0" i="1" smtClean="0">
                          <a:solidFill>
                            <a:schemeClr val="tx1"/>
                          </a:solidFill>
                          <a:latin typeface="Cambria Math"/>
                          <a:ea typeface="Cambria Math"/>
                        </a:rPr>
                        <m:t>≈0.33</m:t>
                      </m:r>
                    </m:oMath>
                  </m:oMathPara>
                </a14:m>
                <a:endParaRPr lang="de-DE" sz="2000" dirty="0">
                  <a:solidFill>
                    <a:schemeClr val="tx1"/>
                  </a:solidFill>
                  <a:latin typeface="+mn-lt"/>
                  <a:ea typeface="Cambria Math"/>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971600" y="4509120"/>
                <a:ext cx="6336704" cy="400110"/>
              </a:xfrm>
              <a:prstGeom prst="rect">
                <a:avLst/>
              </a:prstGeom>
              <a:blipFill rotWithShape="1">
                <a:blip r:embed="rId7"/>
                <a:stretch>
                  <a:fillRect t="-116923" b="-183077"/>
                </a:stretch>
              </a:blipFill>
            </p:spPr>
            <p:txBody>
              <a:bodyPr/>
              <a:lstStyle/>
              <a:p>
                <a:r>
                  <a:rPr lang="de-DE">
                    <a:noFill/>
                  </a:rPr>
                  <a:t> </a:t>
                </a:r>
              </a:p>
            </p:txBody>
          </p:sp>
        </mc:Fallback>
      </mc:AlternateContent>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598</a:t>
            </a:r>
            <a:endParaRPr lang="de-DE" sz="8000" b="1" dirty="0">
              <a:solidFill>
                <a:schemeClr val="tx1"/>
              </a:solidFill>
              <a:latin typeface="+mj-lt"/>
            </a:endParaRPr>
          </a:p>
        </p:txBody>
      </p:sp>
    </p:spTree>
    <p:extLst>
      <p:ext uri="{BB962C8B-B14F-4D97-AF65-F5344CB8AC3E}">
        <p14:creationId xmlns:p14="http://schemas.microsoft.com/office/powerpoint/2010/main" val="1036830016"/>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a:spLocks noChangeArrowheads="1"/>
          </p:cNvSpPr>
          <p:nvPr/>
        </p:nvSpPr>
        <p:spPr bwMode="auto">
          <a:xfrm>
            <a:off x="468311"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8.3.3</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2" name="Textfeld 11"/>
              <p:cNvSpPr txBox="1"/>
              <p:nvPr/>
            </p:nvSpPr>
            <p:spPr>
              <a:xfrm>
                <a:off x="712241" y="1621463"/>
                <a:ext cx="7959922" cy="400110"/>
              </a:xfrm>
              <a:prstGeom prst="rect">
                <a:avLst/>
              </a:prstGeom>
              <a:noFill/>
            </p:spPr>
            <p:txBody>
              <a:bodyPr wrap="square" rtlCol="0">
                <a:spAutoFit/>
              </a:bodyPr>
              <a:lstStyle/>
              <a:p>
                <a:pPr algn="just"/>
                <a:r>
                  <a:rPr lang="de-DE" sz="2000" dirty="0">
                    <a:latin typeface="+mn-lt"/>
                  </a:rPr>
                  <a:t>In Tabelle 8.3.4 (</a:t>
                </a:r>
                <a:r>
                  <a:rPr lang="de-DE" sz="2000">
                    <a:latin typeface="+mn-lt"/>
                  </a:rPr>
                  <a:t>Folie 591) </a:t>
                </a:r>
                <a:r>
                  <a:rPr lang="de-DE" sz="2000" dirty="0">
                    <a:latin typeface="+mn-lt"/>
                  </a:rPr>
                  <a:t>gilt für jedes </a:t>
                </a:r>
                <a14:m>
                  <m:oMath xmlns:m="http://schemas.openxmlformats.org/officeDocument/2006/math">
                    <m:r>
                      <a:rPr lang="de-DE" sz="2000" b="0" i="1" smtClean="0">
                        <a:latin typeface="Cambria Math"/>
                      </a:rPr>
                      <m:t>𝑧</m:t>
                    </m:r>
                    <m:r>
                      <a:rPr lang="de-DE" sz="2000" b="0" i="1" smtClean="0">
                        <a:latin typeface="Cambria Math"/>
                      </a:rPr>
                      <m:t>=0,1</m:t>
                    </m:r>
                  </m:oMath>
                </a14:m>
                <a:r>
                  <a:rPr lang="de-DE" sz="2000" dirty="0">
                    <a:latin typeface="+mn-lt"/>
                  </a:rPr>
                  <a:t>:</a:t>
                </a:r>
              </a:p>
            </p:txBody>
          </p:sp>
        </mc:Choice>
        <mc:Fallback xmlns="">
          <p:sp>
            <p:nvSpPr>
              <p:cNvPr id="12" name="Textfeld 11"/>
              <p:cNvSpPr txBox="1">
                <a:spLocks noRot="1" noChangeAspect="1" noMove="1" noResize="1" noEditPoints="1" noAdjustHandles="1" noChangeArrowheads="1" noChangeShapeType="1" noTextEdit="1"/>
              </p:cNvSpPr>
              <p:nvPr/>
            </p:nvSpPr>
            <p:spPr>
              <a:xfrm>
                <a:off x="712241" y="1621463"/>
                <a:ext cx="7959922" cy="400110"/>
              </a:xfrm>
              <a:prstGeom prst="rect">
                <a:avLst/>
              </a:prstGeom>
              <a:blipFill>
                <a:blip r:embed="rId3"/>
                <a:stretch>
                  <a:fillRect l="-842" t="-9091"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249440" y="2066483"/>
                <a:ext cx="289051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𝐶𝑜𝑣</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r>
                            <a:rPr lang="de-DE" sz="2000" b="0" i="1" smtClean="0">
                              <a:latin typeface="Cambria Math"/>
                              <a:ea typeface="Cambria Math"/>
                            </a:rPr>
                            <m:t>,</m:t>
                          </m:r>
                          <m:r>
                            <a:rPr lang="de-DE" sz="2000" b="0" i="1" smtClean="0">
                              <a:latin typeface="Cambria Math"/>
                              <a:ea typeface="Cambria Math"/>
                            </a:rPr>
                            <m:t>𝑌</m:t>
                          </m:r>
                          <m:r>
                            <a:rPr lang="de-DE" sz="2000" b="0" i="1" smtClean="0">
                              <a:latin typeface="Cambria Math"/>
                              <a:ea typeface="Cambria Math"/>
                            </a:rPr>
                            <m:t>|</m:t>
                          </m:r>
                          <m:r>
                            <a:rPr lang="de-DE" sz="2000" b="0" i="1" smtClean="0">
                              <a:latin typeface="Cambria Math"/>
                              <a:ea typeface="Cambria Math"/>
                            </a:rPr>
                            <m:t>𝑍</m:t>
                          </m:r>
                          <m:r>
                            <a:rPr lang="de-DE" sz="2000" b="0" i="1" smtClean="0">
                              <a:latin typeface="Cambria Math"/>
                              <a:ea typeface="Cambria Math"/>
                            </a:rPr>
                            <m:t>=</m:t>
                          </m:r>
                          <m:r>
                            <a:rPr lang="de-DE" sz="2000" b="0" i="1" smtClean="0">
                              <a:latin typeface="Cambria Math"/>
                              <a:ea typeface="Cambria Math"/>
                            </a:rPr>
                            <m:t>𝑧</m:t>
                          </m:r>
                        </m:e>
                      </m:d>
                      <m:r>
                        <a:rPr lang="de-DE" sz="2000" b="0" i="1" smtClean="0">
                          <a:latin typeface="Cambria Math"/>
                          <a:ea typeface="Cambria Math"/>
                        </a:rPr>
                        <m:t>=0</m:t>
                      </m:r>
                    </m:oMath>
                  </m:oMathPara>
                </a14:m>
                <a:endParaRPr lang="de-DE" sz="2000" dirty="0">
                  <a:solidFill>
                    <a:schemeClr val="tx1"/>
                  </a:solidFill>
                  <a:latin typeface="+mn-lt"/>
                  <a:ea typeface="Cambria Math"/>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249440" y="2066483"/>
                <a:ext cx="2890512" cy="400110"/>
              </a:xfrm>
              <a:prstGeom prst="rect">
                <a:avLst/>
              </a:prstGeom>
              <a:blipFill rotWithShape="1">
                <a:blip r:embed="rId4"/>
                <a:stretch>
                  <a:fillRect b="-15152"/>
                </a:stretch>
              </a:blipFill>
            </p:spPr>
            <p:txBody>
              <a:bodyPr/>
              <a:lstStyle/>
              <a:p>
                <a:r>
                  <a:rPr lang="de-DE">
                    <a:noFill/>
                  </a:rPr>
                  <a:t> </a:t>
                </a:r>
              </a:p>
            </p:txBody>
          </p:sp>
        </mc:Fallback>
      </mc:AlternateContent>
      <p:sp>
        <p:nvSpPr>
          <p:cNvPr id="15" name="Textfeld 14"/>
          <p:cNvSpPr txBox="1"/>
          <p:nvPr/>
        </p:nvSpPr>
        <p:spPr>
          <a:xfrm>
            <a:off x="723615" y="2564904"/>
            <a:ext cx="2192201" cy="400110"/>
          </a:xfrm>
          <a:prstGeom prst="rect">
            <a:avLst/>
          </a:prstGeom>
          <a:noFill/>
        </p:spPr>
        <p:txBody>
          <a:bodyPr wrap="square" rtlCol="0">
            <a:spAutoFit/>
          </a:bodyPr>
          <a:lstStyle/>
          <a:p>
            <a:pPr algn="just"/>
            <a:r>
              <a:rPr lang="de-DE" sz="2000" dirty="0">
                <a:latin typeface="+mn-lt"/>
              </a:rPr>
              <a:t>Andererseits gilt:</a:t>
            </a:r>
          </a:p>
        </p:txBody>
      </p:sp>
      <mc:AlternateContent xmlns:mc="http://schemas.openxmlformats.org/markup-compatibility/2006" xmlns:a14="http://schemas.microsoft.com/office/drawing/2010/main">
        <mc:Choice Requires="a14">
          <p:sp>
            <p:nvSpPr>
              <p:cNvPr id="16" name="Textfeld 15"/>
              <p:cNvSpPr txBox="1"/>
              <p:nvPr/>
            </p:nvSpPr>
            <p:spPr>
              <a:xfrm>
                <a:off x="1249440" y="3068960"/>
                <a:ext cx="289051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𝐶𝑜𝑣</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r>
                            <a:rPr lang="de-DE" sz="2000" b="0" i="1" smtClean="0">
                              <a:latin typeface="Cambria Math"/>
                              <a:ea typeface="Cambria Math"/>
                            </a:rPr>
                            <m:t>,</m:t>
                          </m:r>
                          <m:r>
                            <a:rPr lang="de-DE" sz="2000" b="0" i="1" smtClean="0">
                              <a:latin typeface="Cambria Math"/>
                              <a:ea typeface="Cambria Math"/>
                            </a:rPr>
                            <m:t>𝑌</m:t>
                          </m:r>
                        </m:e>
                      </m:d>
                      <m:r>
                        <a:rPr lang="de-DE" sz="2000" b="0" i="1" smtClean="0">
                          <a:latin typeface="Cambria Math"/>
                          <a:ea typeface="Cambria Math"/>
                        </a:rPr>
                        <m:t>=−0.0225</m:t>
                      </m:r>
                    </m:oMath>
                  </m:oMathPara>
                </a14:m>
                <a:endParaRPr lang="de-DE" sz="2000" dirty="0">
                  <a:solidFill>
                    <a:schemeClr val="tx1"/>
                  </a:solidFill>
                  <a:latin typeface="+mn-lt"/>
                  <a:ea typeface="Cambria Math"/>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249440" y="3068960"/>
                <a:ext cx="2890512" cy="400110"/>
              </a:xfrm>
              <a:prstGeom prst="rect">
                <a:avLst/>
              </a:prstGeom>
              <a:blipFill rotWithShape="1">
                <a:blip r:embed="rId5"/>
                <a:stretch>
                  <a:fillRect/>
                </a:stretch>
              </a:blipFill>
            </p:spPr>
            <p:txBody>
              <a:bodyPr/>
              <a:lstStyle/>
              <a:p>
                <a:r>
                  <a:rPr lang="de-DE">
                    <a:noFill/>
                  </a:rPr>
                  <a:t> </a:t>
                </a:r>
              </a:p>
            </p:txBody>
          </p:sp>
        </mc:Fallback>
      </mc:AlternateContent>
      <p:sp>
        <p:nvSpPr>
          <p:cNvPr id="19" name="Textfeld 18"/>
          <p:cNvSpPr txBox="1"/>
          <p:nvPr/>
        </p:nvSpPr>
        <p:spPr>
          <a:xfrm>
            <a:off x="712241" y="3573016"/>
            <a:ext cx="6812087" cy="400110"/>
          </a:xfrm>
          <a:prstGeom prst="rect">
            <a:avLst/>
          </a:prstGeom>
          <a:noFill/>
        </p:spPr>
        <p:txBody>
          <a:bodyPr wrap="square" rtlCol="0">
            <a:spAutoFit/>
          </a:bodyPr>
          <a:lstStyle/>
          <a:p>
            <a:pPr algn="just"/>
            <a:r>
              <a:rPr lang="de-DE" sz="2000" dirty="0">
                <a:latin typeface="+mn-lt"/>
              </a:rPr>
              <a:t>Somit sind </a:t>
            </a:r>
            <a:r>
              <a:rPr lang="de-DE" sz="2000" i="1" dirty="0">
                <a:latin typeface="+mn-lt"/>
              </a:rPr>
              <a:t>X</a:t>
            </a:r>
            <a:r>
              <a:rPr lang="de-DE" sz="2000" dirty="0">
                <a:latin typeface="+mn-lt"/>
              </a:rPr>
              <a:t> und </a:t>
            </a:r>
            <a:r>
              <a:rPr lang="de-DE" sz="2000" i="1" dirty="0">
                <a:latin typeface="+mn-lt"/>
              </a:rPr>
              <a:t>Y</a:t>
            </a:r>
            <a:r>
              <a:rPr lang="de-DE" sz="2000" dirty="0">
                <a:latin typeface="+mn-lt"/>
              </a:rPr>
              <a:t> korreliert und bedingt unter </a:t>
            </a:r>
            <a:r>
              <a:rPr lang="de-DE" sz="2000" i="1" dirty="0">
                <a:latin typeface="+mn-lt"/>
              </a:rPr>
              <a:t>Z</a:t>
            </a:r>
            <a:r>
              <a:rPr lang="de-DE" sz="2000" dirty="0">
                <a:latin typeface="+mn-lt"/>
              </a:rPr>
              <a:t> </a:t>
            </a:r>
            <a:r>
              <a:rPr lang="de-DE" sz="2000" dirty="0" err="1">
                <a:latin typeface="+mn-lt"/>
              </a:rPr>
              <a:t>unkorreliert</a:t>
            </a:r>
            <a:r>
              <a:rPr lang="de-DE" sz="2000" dirty="0">
                <a:latin typeface="+mn-lt"/>
              </a:rPr>
              <a:t>.</a:t>
            </a: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599</a:t>
            </a:r>
            <a:endParaRPr lang="de-DE" sz="8000" b="1" dirty="0">
              <a:solidFill>
                <a:schemeClr val="tx1"/>
              </a:solidFill>
              <a:latin typeface="+mj-lt"/>
            </a:endParaRPr>
          </a:p>
        </p:txBody>
      </p:sp>
    </p:spTree>
    <p:extLst>
      <p:ext uri="{BB962C8B-B14F-4D97-AF65-F5344CB8AC3E}">
        <p14:creationId xmlns:p14="http://schemas.microsoft.com/office/powerpoint/2010/main" val="1748330017"/>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2" y="981075"/>
            <a:ext cx="410368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8.3.3 Sonstige Verallgemeinerungen</a:t>
            </a:r>
          </a:p>
        </p:txBody>
      </p:sp>
      <p:sp>
        <p:nvSpPr>
          <p:cNvPr id="9" name="Textfeld 9"/>
          <p:cNvSpPr txBox="1">
            <a:spLocks noChangeArrowheads="1"/>
          </p:cNvSpPr>
          <p:nvPr/>
        </p:nvSpPr>
        <p:spPr bwMode="auto">
          <a:xfrm>
            <a:off x="471836" y="1628800"/>
            <a:ext cx="820385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Funktionen unabhängiger und identisch verteilter Zufallsvektoren </a:t>
            </a:r>
            <a:r>
              <a:rPr lang="de-DE" sz="2000" dirty="0">
                <a:solidFill>
                  <a:srgbClr val="0070C0"/>
                </a:solidFill>
                <a:latin typeface="+mn-lt"/>
              </a:rPr>
              <a:t>●</a:t>
            </a:r>
            <a:endParaRPr lang="de-DE" sz="2000" b="1" dirty="0">
              <a:solidFill>
                <a:srgbClr val="0070C0"/>
              </a:solidFill>
              <a:latin typeface="+mn-lt"/>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0" name="Textfeld 9"/>
              <p:cNvSpPr txBox="1"/>
              <p:nvPr/>
            </p:nvSpPr>
            <p:spPr>
              <a:xfrm>
                <a:off x="468312" y="6021288"/>
                <a:ext cx="6812087" cy="400110"/>
              </a:xfrm>
              <a:prstGeom prst="rect">
                <a:avLst/>
              </a:prstGeom>
              <a:noFill/>
            </p:spPr>
            <p:txBody>
              <a:bodyPr wrap="square" rtlCol="0">
                <a:spAutoFit/>
              </a:bodyPr>
              <a:lstStyle/>
              <a:p>
                <a:pPr algn="just"/>
                <a:r>
                  <a:rPr lang="de-DE" sz="2000" dirty="0">
                    <a:latin typeface="+mn-lt"/>
                  </a:rPr>
                  <a:t>Erweiterbar auf </a:t>
                </a:r>
                <a:r>
                  <a:rPr lang="de-DE" sz="2000" i="1" dirty="0">
                    <a:latin typeface="+mn-lt"/>
                  </a:rPr>
                  <a:t>n</a:t>
                </a:r>
                <a:r>
                  <a:rPr lang="de-DE" sz="2000" dirty="0">
                    <a:latin typeface="+mn-lt"/>
                  </a:rPr>
                  <a:t> unabhängige Vektoren </a:t>
                </a:r>
                <a14:m>
                  <m:oMath xmlns:m="http://schemas.openxmlformats.org/officeDocument/2006/math">
                    <m:sSub>
                      <m:sSubPr>
                        <m:ctrlPr>
                          <a:rPr lang="de-DE" sz="2000" i="1" smtClean="0">
                            <a:latin typeface="Cambria Math" panose="02040503050406030204" pitchFamily="18" charset="0"/>
                          </a:rPr>
                        </m:ctrlPr>
                      </m:sSubPr>
                      <m:e>
                        <m:r>
                          <a:rPr lang="de-DE" sz="2000" b="1" i="0" smtClean="0">
                            <a:latin typeface="Cambria Math"/>
                          </a:rPr>
                          <m:t>𝐗</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1" i="0" smtClean="0">
                            <a:latin typeface="Cambria Math"/>
                          </a:rPr>
                          <m:t>𝐗</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1" i="0" smtClean="0">
                            <a:latin typeface="Cambria Math"/>
                          </a:rPr>
                          <m:t>𝐗</m:t>
                        </m:r>
                      </m:e>
                      <m:sub>
                        <m:r>
                          <a:rPr lang="de-DE" sz="2000" b="0" i="1" smtClean="0">
                            <a:latin typeface="Cambria Math"/>
                          </a:rPr>
                          <m:t>𝑛</m:t>
                        </m:r>
                      </m:sub>
                    </m:sSub>
                  </m:oMath>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68312" y="6021288"/>
                <a:ext cx="6812087" cy="400110"/>
              </a:xfrm>
              <a:prstGeom prst="rect">
                <a:avLst/>
              </a:prstGeom>
              <a:blipFill rotWithShape="1">
                <a:blip r:embed="rId4"/>
                <a:stretch>
                  <a:fillRect l="-985" t="-7692" b="-27692"/>
                </a:stretch>
              </a:blipFill>
            </p:spPr>
            <p:txBody>
              <a:bodyPr/>
              <a:lstStyle/>
              <a:p>
                <a:r>
                  <a:rPr lang="de-DE">
                    <a:noFill/>
                  </a:rPr>
                  <a:t> </a:t>
                </a:r>
              </a:p>
            </p:txBody>
          </p:sp>
        </mc:Fallback>
      </mc:AlternateContent>
      <p:pic>
        <p:nvPicPr>
          <p:cNvPr id="2" name="Grafik 1"/>
          <p:cNvPicPr>
            <a:picLocks noChangeAspect="1"/>
          </p:cNvPicPr>
          <p:nvPr/>
        </p:nvPicPr>
        <p:blipFill>
          <a:blip r:embed="rId5"/>
          <a:stretch>
            <a:fillRect/>
          </a:stretch>
        </p:blipFill>
        <p:spPr>
          <a:xfrm>
            <a:off x="457201" y="2043631"/>
            <a:ext cx="7139136" cy="3950262"/>
          </a:xfrm>
          <a:prstGeom prst="rect">
            <a:avLst/>
          </a:prstGeom>
        </p:spPr>
      </p:pic>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600</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91232738"/>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D3-b fortgesetzt</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a:spLocks noChangeArrowheads="1"/>
          </p:cNvSpPr>
          <p:nvPr/>
        </p:nvSpPr>
        <p:spPr bwMode="auto">
          <a:xfrm>
            <a:off x="490266" y="4987553"/>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Anwendungsbeispiel: Multivariate Stichproben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468313" y="1637410"/>
                <a:ext cx="7959922" cy="1015663"/>
              </a:xfrm>
              <a:prstGeom prst="rect">
                <a:avLst/>
              </a:prstGeom>
              <a:noFill/>
            </p:spPr>
            <p:txBody>
              <a:bodyPr wrap="square" rtlCol="0">
                <a:spAutoFit/>
              </a:bodyPr>
              <a:lstStyle/>
              <a:p>
                <a:pPr algn="just"/>
                <a:r>
                  <a:rPr lang="de-DE" sz="2000" dirty="0">
                    <a:latin typeface="+mn-lt"/>
                  </a:rPr>
                  <a:t>Wie bereits festgestellt folgt aus der Unabhängigkeit von </a:t>
                </a:r>
                <a14:m>
                  <m:oMath xmlns:m="http://schemas.openxmlformats.org/officeDocument/2006/math">
                    <m:r>
                      <a:rPr lang="de-DE" sz="2000" b="0" i="1" smtClean="0">
                        <a:latin typeface="Cambria Math"/>
                      </a:rPr>
                      <m:t>𝑋</m:t>
                    </m:r>
                  </m:oMath>
                </a14:m>
                <a:r>
                  <a:rPr lang="de-DE" sz="2000" dirty="0">
                    <a:latin typeface="+mn-lt"/>
                  </a:rPr>
                  <a:t> und </a:t>
                </a:r>
                <a14:m>
                  <m:oMath xmlns:m="http://schemas.openxmlformats.org/officeDocument/2006/math">
                    <m:r>
                      <a:rPr lang="de-DE" sz="2000" b="0" i="1" smtClean="0">
                        <a:latin typeface="Cambria Math"/>
                      </a:rPr>
                      <m:t>𝑍</m:t>
                    </m:r>
                  </m:oMath>
                </a14:m>
                <a:r>
                  <a:rPr lang="de-DE" sz="2000" dirty="0">
                    <a:latin typeface="+mn-lt"/>
                  </a:rPr>
                  <a:t> und </a:t>
                </a:r>
                <a14:m>
                  <m:oMath xmlns:m="http://schemas.openxmlformats.org/officeDocument/2006/math">
                    <m:r>
                      <a:rPr lang="de-DE" sz="2000" b="0" i="1" smtClean="0">
                        <a:latin typeface="Cambria Math"/>
                      </a:rPr>
                      <m:t>𝑌</m:t>
                    </m:r>
                  </m:oMath>
                </a14:m>
                <a:r>
                  <a:rPr lang="de-DE" sz="2000" dirty="0">
                    <a:latin typeface="+mn-lt"/>
                  </a:rPr>
                  <a:t> und </a:t>
                </a:r>
                <a14:m>
                  <m:oMath xmlns:m="http://schemas.openxmlformats.org/officeDocument/2006/math">
                    <m:r>
                      <a:rPr lang="de-DE" sz="2000" b="0" i="1" smtClean="0">
                        <a:latin typeface="Cambria Math"/>
                      </a:rPr>
                      <m:t>𝑍</m:t>
                    </m:r>
                  </m:oMath>
                </a14:m>
                <a:r>
                  <a:rPr lang="de-DE" sz="2000" dirty="0">
                    <a:latin typeface="+mn-lt"/>
                  </a:rPr>
                  <a:t>  nicht diejenige von </a:t>
                </a:r>
                <a14:m>
                  <m:oMath xmlns:m="http://schemas.openxmlformats.org/officeDocument/2006/math">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𝑌</m:t>
                            </m:r>
                          </m:e>
                        </m:d>
                      </m:e>
                      <m:sup>
                        <m:r>
                          <a:rPr lang="de-DE" sz="2000" b="0" i="1" smtClean="0">
                            <a:latin typeface="Cambria Math"/>
                          </a:rPr>
                          <m:t>𝑇</m:t>
                        </m:r>
                      </m:sup>
                    </m:sSup>
                  </m:oMath>
                </a14:m>
                <a:r>
                  <a:rPr lang="de-DE" sz="2000" dirty="0">
                    <a:latin typeface="+mn-lt"/>
                  </a:rPr>
                  <a:t> und </a:t>
                </a:r>
                <a14:m>
                  <m:oMath xmlns:m="http://schemas.openxmlformats.org/officeDocument/2006/math">
                    <m:r>
                      <a:rPr lang="de-DE" sz="2000" b="0" i="1" smtClean="0">
                        <a:latin typeface="Cambria Math"/>
                      </a:rPr>
                      <m:t>𝑍</m:t>
                    </m:r>
                  </m:oMath>
                </a14:m>
                <a:r>
                  <a:rPr lang="de-DE" sz="2000" dirty="0"/>
                  <a:t> </a:t>
                </a:r>
                <a:r>
                  <a:rPr lang="de-DE" sz="2000" dirty="0">
                    <a:latin typeface="+mn-lt"/>
                  </a:rPr>
                  <a:t>(vgl. </a:t>
                </a:r>
                <a:r>
                  <a:rPr lang="de-DE" sz="2000">
                    <a:latin typeface="+mn-lt"/>
                  </a:rPr>
                  <a:t>Folie 589)</a:t>
                </a:r>
                <a:r>
                  <a:rPr lang="de-DE" sz="2000"/>
                  <a:t>.</a:t>
                </a:r>
                <a:r>
                  <a:rPr lang="de-DE" sz="2000">
                    <a:latin typeface="+mn-lt"/>
                  </a:rPr>
                  <a:t> </a:t>
                </a:r>
                <a:r>
                  <a:rPr lang="de-DE" sz="2000" dirty="0">
                    <a:latin typeface="+mn-lt"/>
                  </a:rPr>
                  <a:t>Die Umkehrung gilt jedoch. Warum?</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3" y="1637410"/>
                <a:ext cx="7959922" cy="1015663"/>
              </a:xfrm>
              <a:prstGeom prst="rect">
                <a:avLst/>
              </a:prstGeom>
              <a:blipFill>
                <a:blip r:embed="rId3"/>
                <a:stretch>
                  <a:fillRect l="-842" t="-3614" r="-766" b="-1024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672801" y="3563536"/>
                <a:ext cx="164099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𝑔</m:t>
                          </m:r>
                        </m:e>
                        <m:sub>
                          <m:r>
                            <a:rPr lang="de-DE" sz="2000" b="0" i="1" smtClean="0">
                              <a:latin typeface="Cambria Math"/>
                              <a:ea typeface="Cambria Math"/>
                            </a:rPr>
                            <m:t>1</m:t>
                          </m:r>
                        </m:sub>
                      </m:sSub>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𝑡</m:t>
                          </m:r>
                        </m:e>
                      </m:d>
                      <m:r>
                        <a:rPr lang="de-DE" sz="2000" b="0" i="1" smtClean="0">
                          <a:latin typeface="Cambria Math"/>
                          <a:ea typeface="Cambria Math"/>
                        </a:rPr>
                        <m:t>=</m:t>
                      </m:r>
                      <m:r>
                        <a:rPr lang="de-DE" sz="2000" b="0" i="1" smtClean="0">
                          <a:latin typeface="Cambria Math"/>
                          <a:ea typeface="Cambria Math"/>
                        </a:rPr>
                        <m:t>𝑡</m:t>
                      </m:r>
                    </m:oMath>
                  </m:oMathPara>
                </a14:m>
                <a:endParaRPr lang="de-DE" sz="2000" dirty="0">
                  <a:solidFill>
                    <a:schemeClr val="tx1"/>
                  </a:solidFill>
                  <a:latin typeface="+mn-lt"/>
                  <a:ea typeface="Cambria Math"/>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672801" y="3563536"/>
                <a:ext cx="1640990" cy="400110"/>
              </a:xfrm>
              <a:prstGeom prst="rect">
                <a:avLst/>
              </a:prstGeom>
              <a:blipFill>
                <a:blip r:embed="rId4"/>
                <a:stretch>
                  <a:fillRect b="-923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3766145" y="2815411"/>
                <a:ext cx="100811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p>
                        <m:sSupPr>
                          <m:ctrlPr>
                            <a:rPr lang="de-DE" sz="2000" b="0" i="1" smtClean="0">
                              <a:latin typeface="Cambria Math" panose="02040503050406030204" pitchFamily="18" charset="0"/>
                              <a:ea typeface="Cambria Math"/>
                            </a:rPr>
                          </m:ctrlPr>
                        </m:sSupPr>
                        <m:e>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r>
                                <a:rPr lang="de-DE" sz="2000" b="0" i="1" smtClean="0">
                                  <a:latin typeface="Cambria Math"/>
                                  <a:ea typeface="Cambria Math"/>
                                </a:rPr>
                                <m:t>,</m:t>
                              </m:r>
                              <m:r>
                                <a:rPr lang="de-DE" sz="2000" b="0" i="1" smtClean="0">
                                  <a:latin typeface="Cambria Math"/>
                                  <a:ea typeface="Cambria Math"/>
                                </a:rPr>
                                <m:t>𝑌</m:t>
                              </m:r>
                            </m:e>
                          </m:d>
                        </m:e>
                        <m:sup>
                          <m:r>
                            <a:rPr lang="de-DE" sz="2000" b="0" i="1" smtClean="0">
                              <a:latin typeface="Cambria Math"/>
                              <a:ea typeface="Cambria Math"/>
                            </a:rPr>
                            <m:t>𝑇</m:t>
                          </m:r>
                        </m:sup>
                      </m:sSup>
                    </m:oMath>
                  </m:oMathPara>
                </a14:m>
                <a:endParaRPr lang="de-DE" sz="2000" dirty="0">
                  <a:solidFill>
                    <a:schemeClr val="tx1"/>
                  </a:solidFill>
                  <a:latin typeface="+mn-lt"/>
                  <a:ea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3766145" y="2815411"/>
                <a:ext cx="1008112" cy="400110"/>
              </a:xfrm>
              <a:prstGeom prst="rect">
                <a:avLst/>
              </a:prstGeom>
              <a:blipFill>
                <a:blip r:embed="rId5"/>
                <a:stretch>
                  <a:fillRect/>
                </a:stretch>
              </a:blipFill>
            </p:spPr>
            <p:txBody>
              <a:bodyPr/>
              <a:lstStyle/>
              <a:p>
                <a:r>
                  <a:rPr lang="en-US">
                    <a:noFill/>
                  </a:rPr>
                  <a:t> </a:t>
                </a:r>
              </a:p>
            </p:txBody>
          </p:sp>
        </mc:Fallback>
      </mc:AlternateContent>
      <p:sp>
        <p:nvSpPr>
          <p:cNvPr id="22" name="Textfeld 21"/>
          <p:cNvSpPr txBox="1"/>
          <p:nvPr/>
        </p:nvSpPr>
        <p:spPr>
          <a:xfrm>
            <a:off x="2062514" y="2824009"/>
            <a:ext cx="504056" cy="400110"/>
          </a:xfrm>
          <a:prstGeom prst="rect">
            <a:avLst/>
          </a:prstGeom>
          <a:noFill/>
        </p:spPr>
        <p:txBody>
          <a:bodyPr wrap="square" rtlCol="0">
            <a:spAutoFit/>
          </a:bodyPr>
          <a:lstStyle/>
          <a:p>
            <a:pPr algn="just"/>
            <a:r>
              <a:rPr lang="de-DE" sz="2000" dirty="0">
                <a:solidFill>
                  <a:schemeClr val="tx1"/>
                </a:solidFill>
                <a:latin typeface="+mn-lt"/>
                <a:ea typeface="Cambria Math"/>
              </a:rPr>
              <a:t>Z</a:t>
            </a:r>
          </a:p>
        </p:txBody>
      </p:sp>
      <mc:AlternateContent xmlns:mc="http://schemas.openxmlformats.org/markup-compatibility/2006" xmlns:a14="http://schemas.microsoft.com/office/drawing/2010/main">
        <mc:Choice Requires="a14">
          <p:sp>
            <p:nvSpPr>
              <p:cNvPr id="23" name="Textfeld 22"/>
              <p:cNvSpPr txBox="1"/>
              <p:nvPr/>
            </p:nvSpPr>
            <p:spPr>
              <a:xfrm>
                <a:off x="3565601" y="3563536"/>
                <a:ext cx="1908430"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𝑔</m:t>
                        </m:r>
                      </m:e>
                      <m:sub>
                        <m:r>
                          <a:rPr lang="de-DE" sz="2000" b="0" i="1" smtClean="0">
                            <a:latin typeface="Cambria Math"/>
                            <a:ea typeface="Cambria Math"/>
                          </a:rPr>
                          <m:t>2</m:t>
                        </m:r>
                      </m:sub>
                    </m:sSub>
                    <m:d>
                      <m:dPr>
                        <m:ctrlPr>
                          <a:rPr lang="de-DE" sz="2000" i="1">
                            <a:latin typeface="Cambria Math" panose="02040503050406030204" pitchFamily="18" charset="0"/>
                            <a:ea typeface="Cambria Math"/>
                          </a:rPr>
                        </m:ctrlPr>
                      </m:dPr>
                      <m:e>
                        <m:r>
                          <a:rPr lang="de-DE" sz="2000" b="0" i="1" smtClean="0">
                            <a:latin typeface="Cambria Math"/>
                            <a:ea typeface="Cambria Math"/>
                          </a:rPr>
                          <m:t>𝑠</m:t>
                        </m:r>
                        <m:r>
                          <a:rPr lang="de-DE" sz="2000" b="0" i="1" smtClean="0">
                            <a:latin typeface="Cambria Math"/>
                            <a:ea typeface="Cambria Math"/>
                          </a:rPr>
                          <m:t>,</m:t>
                        </m:r>
                        <m:r>
                          <a:rPr lang="de-DE" sz="2000" b="0" i="1" smtClean="0">
                            <a:latin typeface="Cambria Math"/>
                            <a:ea typeface="Cambria Math"/>
                          </a:rPr>
                          <m:t>𝑡</m:t>
                        </m:r>
                      </m:e>
                    </m:d>
                    <m:r>
                      <a:rPr lang="de-DE" sz="2000" i="1">
                        <a:latin typeface="Cambria Math"/>
                        <a:ea typeface="Cambria Math"/>
                      </a:rPr>
                      <m:t>=</m:t>
                    </m:r>
                    <m:r>
                      <a:rPr lang="de-DE" sz="2000" b="0" i="1" smtClean="0">
                        <a:latin typeface="Cambria Math"/>
                        <a:ea typeface="Cambria Math"/>
                      </a:rPr>
                      <m:t>𝑠</m:t>
                    </m:r>
                  </m:oMath>
                </a14:m>
                <a:r>
                  <a:rPr lang="de-DE" sz="2000" dirty="0">
                    <a:solidFill>
                      <a:schemeClr val="tx1"/>
                    </a:solidFill>
                    <a:latin typeface="+mn-lt"/>
                    <a:ea typeface="Cambria Math"/>
                  </a:rPr>
                  <a:t> </a:t>
                </a:r>
              </a:p>
            </p:txBody>
          </p:sp>
        </mc:Choice>
        <mc:Fallback xmlns="">
          <p:sp>
            <p:nvSpPr>
              <p:cNvPr id="23" name="Textfeld 22"/>
              <p:cNvSpPr txBox="1">
                <a:spLocks noRot="1" noChangeAspect="1" noMove="1" noResize="1" noEditPoints="1" noAdjustHandles="1" noChangeArrowheads="1" noChangeShapeType="1" noTextEdit="1"/>
              </p:cNvSpPr>
              <p:nvPr/>
            </p:nvSpPr>
            <p:spPr>
              <a:xfrm>
                <a:off x="3565601" y="3563536"/>
                <a:ext cx="1908430" cy="400110"/>
              </a:xfrm>
              <a:prstGeom prst="rect">
                <a:avLst/>
              </a:prstGeom>
              <a:blipFill>
                <a:blip r:embed="rId6"/>
                <a:stretch>
                  <a:fillRect b="-9231"/>
                </a:stretch>
              </a:blipFill>
            </p:spPr>
            <p:txBody>
              <a:bodyPr/>
              <a:lstStyle/>
              <a:p>
                <a:r>
                  <a:rPr lang="en-US">
                    <a:noFill/>
                  </a:rPr>
                  <a:t> </a:t>
                </a:r>
              </a:p>
            </p:txBody>
          </p:sp>
        </mc:Fallback>
      </mc:AlternateContent>
      <p:cxnSp>
        <p:nvCxnSpPr>
          <p:cNvPr id="3" name="Gerade Verbindung mit Pfeil 2"/>
          <p:cNvCxnSpPr/>
          <p:nvPr/>
        </p:nvCxnSpPr>
        <p:spPr>
          <a:xfrm>
            <a:off x="2217536" y="3224119"/>
            <a:ext cx="0" cy="3394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Gerade Verbindung mit Pfeil 24"/>
          <p:cNvCxnSpPr/>
          <p:nvPr/>
        </p:nvCxnSpPr>
        <p:spPr>
          <a:xfrm>
            <a:off x="4179832" y="3215521"/>
            <a:ext cx="0" cy="3394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6" name="Gerade Verbindung mit Pfeil 25"/>
          <p:cNvCxnSpPr/>
          <p:nvPr/>
        </p:nvCxnSpPr>
        <p:spPr>
          <a:xfrm>
            <a:off x="2687551" y="3963646"/>
            <a:ext cx="0" cy="3394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7" name="Textfeld 26"/>
          <p:cNvSpPr txBox="1"/>
          <p:nvPr/>
        </p:nvSpPr>
        <p:spPr>
          <a:xfrm>
            <a:off x="2466942" y="4303063"/>
            <a:ext cx="504056" cy="400110"/>
          </a:xfrm>
          <a:prstGeom prst="rect">
            <a:avLst/>
          </a:prstGeom>
          <a:noFill/>
        </p:spPr>
        <p:txBody>
          <a:bodyPr wrap="square" rtlCol="0">
            <a:spAutoFit/>
          </a:bodyPr>
          <a:lstStyle/>
          <a:p>
            <a:pPr algn="just"/>
            <a:r>
              <a:rPr lang="de-DE" sz="2000" dirty="0">
                <a:solidFill>
                  <a:schemeClr val="tx1"/>
                </a:solidFill>
                <a:latin typeface="+mn-lt"/>
                <a:ea typeface="Cambria Math"/>
              </a:rPr>
              <a:t> Z</a:t>
            </a:r>
          </a:p>
        </p:txBody>
      </p:sp>
      <mc:AlternateContent xmlns:mc="http://schemas.openxmlformats.org/markup-compatibility/2006" xmlns:a14="http://schemas.microsoft.com/office/drawing/2010/main">
        <mc:Choice Requires="a14">
          <p:sp>
            <p:nvSpPr>
              <p:cNvPr id="28" name="Textfeld 27"/>
              <p:cNvSpPr txBox="1"/>
              <p:nvPr/>
            </p:nvSpPr>
            <p:spPr>
              <a:xfrm>
                <a:off x="4650732" y="4303063"/>
                <a:ext cx="585877"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𝑋</m:t>
                      </m:r>
                    </m:oMath>
                  </m:oMathPara>
                </a14:m>
                <a:endParaRPr lang="de-DE" sz="2000" dirty="0">
                  <a:solidFill>
                    <a:schemeClr val="tx1"/>
                  </a:solidFill>
                  <a:latin typeface="+mn-lt"/>
                  <a:ea typeface="Cambria Math"/>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4650732" y="4303063"/>
                <a:ext cx="585877" cy="400110"/>
              </a:xfrm>
              <a:prstGeom prst="rect">
                <a:avLst/>
              </a:prstGeom>
              <a:blipFill>
                <a:blip r:embed="rId7"/>
                <a:stretch>
                  <a:fillRect/>
                </a:stretch>
              </a:blipFill>
            </p:spPr>
            <p:txBody>
              <a:bodyPr/>
              <a:lstStyle/>
              <a:p>
                <a:r>
                  <a:rPr lang="en-US">
                    <a:noFill/>
                  </a:rPr>
                  <a:t> </a:t>
                </a:r>
              </a:p>
            </p:txBody>
          </p:sp>
        </mc:Fallback>
      </mc:AlternateContent>
      <p:cxnSp>
        <p:nvCxnSpPr>
          <p:cNvPr id="29" name="Gerade Verbindung mit Pfeil 28"/>
          <p:cNvCxnSpPr/>
          <p:nvPr/>
        </p:nvCxnSpPr>
        <p:spPr>
          <a:xfrm>
            <a:off x="4847791" y="3963646"/>
            <a:ext cx="0" cy="3394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Gerade Verbindung mit Pfeil 6"/>
          <p:cNvCxnSpPr/>
          <p:nvPr/>
        </p:nvCxnSpPr>
        <p:spPr>
          <a:xfrm>
            <a:off x="2790948" y="3026270"/>
            <a:ext cx="73196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30" name="Textfeld 29"/>
          <p:cNvSpPr txBox="1"/>
          <p:nvPr/>
        </p:nvSpPr>
        <p:spPr>
          <a:xfrm>
            <a:off x="2843808" y="2687716"/>
            <a:ext cx="626240" cy="338554"/>
          </a:xfrm>
          <a:prstGeom prst="rect">
            <a:avLst/>
          </a:prstGeom>
          <a:noFill/>
        </p:spPr>
        <p:txBody>
          <a:bodyPr wrap="square" rtlCol="0">
            <a:spAutoFit/>
          </a:bodyPr>
          <a:lstStyle/>
          <a:p>
            <a:pPr algn="just"/>
            <a:r>
              <a:rPr lang="de-DE" sz="1600" dirty="0" err="1">
                <a:latin typeface="+mn-lt"/>
              </a:rPr>
              <a:t>st.</a:t>
            </a:r>
            <a:r>
              <a:rPr lang="de-DE" sz="1600" dirty="0">
                <a:latin typeface="+mn-lt"/>
              </a:rPr>
              <a:t> u.</a:t>
            </a:r>
          </a:p>
        </p:txBody>
      </p:sp>
      <p:cxnSp>
        <p:nvCxnSpPr>
          <p:cNvPr id="31" name="Gerade Verbindung mit Pfeil 30"/>
          <p:cNvCxnSpPr/>
          <p:nvPr/>
        </p:nvCxnSpPr>
        <p:spPr>
          <a:xfrm>
            <a:off x="3417188" y="4544805"/>
            <a:ext cx="73196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32" name="Textfeld 31"/>
          <p:cNvSpPr txBox="1"/>
          <p:nvPr/>
        </p:nvSpPr>
        <p:spPr>
          <a:xfrm>
            <a:off x="3470048" y="4206251"/>
            <a:ext cx="626240" cy="338554"/>
          </a:xfrm>
          <a:prstGeom prst="rect">
            <a:avLst/>
          </a:prstGeom>
          <a:noFill/>
        </p:spPr>
        <p:txBody>
          <a:bodyPr wrap="square" rtlCol="0">
            <a:spAutoFit/>
          </a:bodyPr>
          <a:lstStyle/>
          <a:p>
            <a:pPr algn="just"/>
            <a:r>
              <a:rPr lang="de-DE" sz="1600" dirty="0" err="1">
                <a:latin typeface="+mn-lt"/>
              </a:rPr>
              <a:t>st.</a:t>
            </a:r>
            <a:r>
              <a:rPr lang="de-DE" sz="1600" dirty="0">
                <a:latin typeface="+mn-lt"/>
              </a:rPr>
              <a:t> u.</a:t>
            </a:r>
          </a:p>
        </p:txBody>
      </p:sp>
      <mc:AlternateContent xmlns:mc="http://schemas.openxmlformats.org/markup-compatibility/2006" xmlns:a14="http://schemas.microsoft.com/office/drawing/2010/main">
        <mc:Choice Requires="a14">
          <p:sp>
            <p:nvSpPr>
              <p:cNvPr id="33" name="Textfeld 32"/>
              <p:cNvSpPr txBox="1"/>
              <p:nvPr/>
            </p:nvSpPr>
            <p:spPr>
              <a:xfrm>
                <a:off x="468310" y="5418992"/>
                <a:ext cx="7553613" cy="707886"/>
              </a:xfrm>
              <a:prstGeom prst="rect">
                <a:avLst/>
              </a:prstGeom>
              <a:noFill/>
            </p:spPr>
            <p:txBody>
              <a:bodyPr wrap="square" rtlCol="0">
                <a:spAutoFit/>
              </a:bodyPr>
              <a:lstStyle/>
              <a:p>
                <a:pPr algn="just"/>
                <a:r>
                  <a:rPr lang="de-DE" sz="2000" dirty="0">
                    <a:latin typeface="+mn-lt"/>
                  </a:rPr>
                  <a:t>Stichprobe von Personen mit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oMath>
                </a14:m>
                <a:r>
                  <a:rPr lang="de-DE" sz="2000" dirty="0">
                    <a:latin typeface="+mn-lt"/>
                  </a:rPr>
                  <a:t> als Größe und </a:t>
                </a:r>
                <a14:m>
                  <m:oMath xmlns:m="http://schemas.openxmlformats.org/officeDocument/2006/math">
                    <m:sSub>
                      <m:sSubPr>
                        <m:ctrlPr>
                          <a:rPr lang="de-DE" sz="2000" i="1">
                            <a:latin typeface="Cambria Math" panose="02040503050406030204" pitchFamily="18" charset="0"/>
                          </a:rPr>
                        </m:ctrlPr>
                      </m:sSubPr>
                      <m:e>
                        <m:r>
                          <a:rPr lang="de-DE" sz="2000" b="0" i="1" smtClean="0">
                            <a:latin typeface="Cambria Math"/>
                          </a:rPr>
                          <m:t>𝑌</m:t>
                        </m:r>
                      </m:e>
                      <m:sub>
                        <m:r>
                          <a:rPr lang="de-DE" sz="2000" i="1">
                            <a:latin typeface="Cambria Math"/>
                          </a:rPr>
                          <m:t>𝑖</m:t>
                        </m:r>
                      </m:sub>
                    </m:sSub>
                  </m:oMath>
                </a14:m>
                <a:r>
                  <a:rPr lang="de-DE" sz="2000" dirty="0">
                    <a:latin typeface="+mn-lt"/>
                  </a:rPr>
                  <a:t> als Gewicht der </a:t>
                </a:r>
                <a:r>
                  <a:rPr lang="de-DE" sz="2000" i="1" dirty="0">
                    <a:latin typeface="+mn-lt"/>
                  </a:rPr>
                  <a:t>i</a:t>
                </a:r>
                <a:r>
                  <a:rPr lang="de-DE" sz="2000" dirty="0">
                    <a:latin typeface="+mn-lt"/>
                  </a:rPr>
                  <a:t>-</a:t>
                </a:r>
                <a:r>
                  <a:rPr lang="de-DE" sz="2000" dirty="0" err="1">
                    <a:latin typeface="+mn-lt"/>
                  </a:rPr>
                  <a:t>ten</a:t>
                </a:r>
                <a:endParaRPr lang="de-DE" sz="2000" dirty="0">
                  <a:latin typeface="+mn-lt"/>
                </a:endParaRPr>
              </a:p>
              <a:p>
                <a:pPr algn="just"/>
                <a:r>
                  <a:rPr lang="de-DE" sz="2000" dirty="0">
                    <a:latin typeface="+mn-lt"/>
                  </a:rPr>
                  <a:t>Person (</a:t>
                </a:r>
                <a:r>
                  <a:rPr lang="de-DE" sz="2000" i="1" dirty="0">
                    <a:latin typeface="+mn-lt"/>
                  </a:rPr>
                  <a:t>i</a:t>
                </a:r>
                <a:r>
                  <a:rPr lang="de-DE" sz="2000" dirty="0">
                    <a:latin typeface="+mn-lt"/>
                  </a:rPr>
                  <a:t> = 1, ..., </a:t>
                </a:r>
                <a:r>
                  <a:rPr lang="de-DE" sz="2000" i="1" dirty="0">
                    <a:latin typeface="+mn-lt"/>
                  </a:rPr>
                  <a:t>n</a:t>
                </a:r>
                <a:r>
                  <a:rPr lang="de-DE" sz="2000" dirty="0">
                    <a:latin typeface="+mn-lt"/>
                  </a:rPr>
                  <a:t>), modelliert über unabhängige Vektoren </a:t>
                </a:r>
                <a14:m>
                  <m:oMath xmlns:m="http://schemas.openxmlformats.org/officeDocument/2006/math">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e>
                    </m:d>
                  </m:oMath>
                </a14:m>
                <a:r>
                  <a:rPr lang="de-DE" sz="2000" dirty="0">
                    <a:latin typeface="+mn-lt"/>
                  </a:rPr>
                  <a:t>:</a:t>
                </a:r>
              </a:p>
            </p:txBody>
          </p:sp>
        </mc:Choice>
        <mc:Fallback xmlns="">
          <p:sp>
            <p:nvSpPr>
              <p:cNvPr id="33" name="Textfeld 32"/>
              <p:cNvSpPr txBox="1">
                <a:spLocks noRot="1" noChangeAspect="1" noMove="1" noResize="1" noEditPoints="1" noAdjustHandles="1" noChangeArrowheads="1" noChangeShapeType="1" noTextEdit="1"/>
              </p:cNvSpPr>
              <p:nvPr/>
            </p:nvSpPr>
            <p:spPr>
              <a:xfrm>
                <a:off x="468310" y="5418992"/>
                <a:ext cx="7553613" cy="707886"/>
              </a:xfrm>
              <a:prstGeom prst="rect">
                <a:avLst/>
              </a:prstGeom>
              <a:blipFill rotWithShape="1">
                <a:blip r:embed="rId9"/>
                <a:stretch>
                  <a:fillRect l="-888"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1372160" y="6117871"/>
                <a:ext cx="164099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𝑌</m:t>
                              </m:r>
                            </m:e>
                            <m:sub>
                              <m:r>
                                <a:rPr lang="de-DE" sz="2000" b="0" i="1" smtClean="0">
                                  <a:latin typeface="Cambria Math"/>
                                  <a:ea typeface="Cambria Math"/>
                                </a:rPr>
                                <m:t>1</m:t>
                              </m:r>
                            </m:sub>
                          </m:sSub>
                        </m:e>
                      </m:d>
                      <m:r>
                        <a:rPr lang="de-DE" sz="2000" b="0" i="1" smtClean="0">
                          <a:latin typeface="Cambria Math"/>
                          <a:ea typeface="Cambria Math"/>
                        </a:rPr>
                        <m:t>,</m:t>
                      </m:r>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b="0" i="1" smtClean="0">
                                  <a:latin typeface="Cambria Math"/>
                                  <a:ea typeface="Cambria Math"/>
                                </a:rPr>
                                <m:t>2</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𝑌</m:t>
                              </m:r>
                            </m:e>
                            <m:sub>
                              <m:r>
                                <a:rPr lang="de-DE" sz="2000" b="0" i="1" smtClean="0">
                                  <a:latin typeface="Cambria Math"/>
                                  <a:ea typeface="Cambria Math"/>
                                </a:rPr>
                                <m:t>2</m:t>
                              </m:r>
                            </m:sub>
                          </m:sSub>
                        </m:e>
                      </m:d>
                      <m:r>
                        <a:rPr lang="de-DE" sz="2000" i="1">
                          <a:latin typeface="Cambria Math"/>
                          <a:ea typeface="Cambria Math"/>
                        </a:rPr>
                        <m:t>,</m:t>
                      </m:r>
                      <m:r>
                        <a:rPr lang="de-DE" sz="2000" i="1" smtClean="0">
                          <a:latin typeface="Cambria Math"/>
                          <a:ea typeface="Cambria Math"/>
                        </a:rPr>
                        <m:t>…</m:t>
                      </m:r>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b="0" i="1" smtClean="0">
                                  <a:latin typeface="Cambria Math"/>
                                  <a:ea typeface="Cambria Math"/>
                                </a:rPr>
                                <m:t>𝑛</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𝑌</m:t>
                              </m:r>
                            </m:e>
                            <m:sub>
                              <m:r>
                                <a:rPr lang="de-DE" sz="2000" b="0" i="1" smtClean="0">
                                  <a:latin typeface="Cambria Math"/>
                                  <a:ea typeface="Cambria Math"/>
                                </a:rPr>
                                <m:t>𝑛</m:t>
                              </m:r>
                            </m:sub>
                          </m:sSub>
                        </m:e>
                      </m:d>
                    </m:oMath>
                  </m:oMathPara>
                </a14:m>
                <a:endParaRPr lang="de-DE" sz="2000" dirty="0">
                  <a:solidFill>
                    <a:schemeClr val="tx1"/>
                  </a:solidFill>
                  <a:latin typeface="+mn-lt"/>
                  <a:ea typeface="Cambria Math"/>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1372160" y="6117871"/>
                <a:ext cx="1640990" cy="400110"/>
              </a:xfrm>
              <a:prstGeom prst="rect">
                <a:avLst/>
              </a:prstGeom>
              <a:blipFill rotWithShape="1">
                <a:blip r:embed="rId10"/>
                <a:stretch>
                  <a:fillRect r="-79182" b="-3077"/>
                </a:stretch>
              </a:blipFill>
            </p:spPr>
            <p:txBody>
              <a:bodyPr/>
              <a:lstStyle/>
              <a:p>
                <a:r>
                  <a:rPr lang="de-DE">
                    <a:noFill/>
                  </a:rPr>
                  <a:t> </a:t>
                </a:r>
              </a:p>
            </p:txBody>
          </p:sp>
        </mc:Fallback>
      </mc:AlternateContent>
      <p:sp>
        <p:nvSpPr>
          <p:cNvPr id="36" name="Rechteck 3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601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172813639"/>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a:spLocks noChangeArrowheads="1"/>
          </p:cNvSpPr>
          <p:nvPr/>
        </p:nvSpPr>
        <p:spPr bwMode="auto">
          <a:xfrm>
            <a:off x="468312" y="1052736"/>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Multivariate Normalverteilung</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468312" y="1452846"/>
                <a:ext cx="8207375" cy="814647"/>
              </a:xfrm>
              <a:prstGeom prst="rect">
                <a:avLst/>
              </a:prstGeom>
              <a:noFill/>
            </p:spPr>
            <p:txBody>
              <a:bodyPr wrap="square" rtlCol="0">
                <a:spAutoFit/>
              </a:bodyPr>
              <a:lstStyle/>
              <a:p>
                <a:pPr algn="just"/>
                <a:r>
                  <a:rPr lang="de-DE" sz="2000" dirty="0">
                    <a:latin typeface="+mn-lt"/>
                  </a:rPr>
                  <a:t>&gt;</a:t>
                </a:r>
                <a:r>
                  <a:rPr lang="de-DE" sz="2000" b="1" dirty="0"/>
                  <a:t> </a:t>
                </a:r>
                <a14:m>
                  <m:oMath xmlns:m="http://schemas.openxmlformats.org/officeDocument/2006/math">
                    <m:r>
                      <a:rPr lang="de-DE" sz="2000" b="1" i="0" smtClean="0">
                        <a:latin typeface="Cambria Math"/>
                      </a:rPr>
                      <m:t>𝐗</m:t>
                    </m:r>
                    <m:r>
                      <a:rPr lang="de-DE" sz="2000" b="0" i="1" smtClean="0">
                        <a:latin typeface="Cambria Math"/>
                      </a:rPr>
                      <m:t>=</m:t>
                    </m:r>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𝑝</m:t>
                                </m:r>
                              </m:sub>
                            </m:sSub>
                          </m:e>
                        </m:d>
                      </m:e>
                      <m:sup>
                        <m:r>
                          <a:rPr lang="de-DE" sz="2000" b="0" i="1" smtClean="0">
                            <a:latin typeface="Cambria Math"/>
                          </a:rPr>
                          <m:t>𝑇</m:t>
                        </m:r>
                      </m:sup>
                    </m:sSup>
                  </m:oMath>
                </a14:m>
                <a:r>
                  <a:rPr lang="de-DE" sz="2000" dirty="0">
                    <a:latin typeface="+mn-lt"/>
                  </a:rPr>
                  <a:t> ist </a:t>
                </a:r>
                <a:r>
                  <a:rPr lang="de-DE" sz="2000" b="1" dirty="0">
                    <a:solidFill>
                      <a:srgbClr val="0070C0"/>
                    </a:solidFill>
                    <a:latin typeface="+mn-lt"/>
                  </a:rPr>
                  <a:t>multivariat normalverteilt</a:t>
                </a:r>
                <a:r>
                  <a:rPr lang="de-DE" sz="2000" dirty="0">
                    <a:latin typeface="+mn-lt"/>
                  </a:rPr>
                  <a:t> bzw.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𝑝</m:t>
                        </m:r>
                      </m:sub>
                    </m:sSub>
                  </m:oMath>
                </a14:m>
                <a:r>
                  <a:rPr lang="de-DE" sz="2000" dirty="0">
                    <a:latin typeface="+mn-lt"/>
                  </a:rPr>
                  <a:t> sind</a:t>
                </a:r>
              </a:p>
              <a:p>
                <a:pPr algn="just"/>
                <a:r>
                  <a:rPr lang="de-DE" sz="2000" dirty="0">
                    <a:latin typeface="+mn-lt"/>
                  </a:rPr>
                  <a:t>   </a:t>
                </a:r>
                <a:r>
                  <a:rPr lang="de-DE" sz="2000" b="1" dirty="0">
                    <a:solidFill>
                      <a:srgbClr val="0070C0"/>
                    </a:solidFill>
                    <a:latin typeface="+mn-lt"/>
                  </a:rPr>
                  <a:t>gemeinsam normalverteilt</a:t>
                </a:r>
                <a:r>
                  <a:rPr lang="de-DE" sz="2000" dirty="0">
                    <a:latin typeface="+mn-lt"/>
                  </a:rPr>
                  <a:t>, falls die gemeinsame Dichte gegeben ist durch</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1452846"/>
                <a:ext cx="8207375" cy="814647"/>
              </a:xfrm>
              <a:prstGeom prst="rect">
                <a:avLst/>
              </a:prstGeom>
              <a:blipFill rotWithShape="1">
                <a:blip r:embed="rId3"/>
                <a:stretch>
                  <a:fillRect l="-817" b="-1268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038243" y="2268555"/>
                <a:ext cx="6977386" cy="71788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𝑓</m:t>
                          </m:r>
                        </m:e>
                        <m:sub>
                          <m:r>
                            <a:rPr lang="de-DE" sz="2000" b="1" i="0" smtClean="0">
                              <a:latin typeface="Cambria Math"/>
                              <a:ea typeface="Cambria Math"/>
                            </a:rPr>
                            <m:t>𝐗</m:t>
                          </m:r>
                        </m:sub>
                      </m:sSub>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𝑝</m:t>
                              </m:r>
                            </m:sub>
                          </m:sSub>
                        </m:e>
                      </m:d>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sSup>
                            <m:sSupPr>
                              <m:ctrlPr>
                                <a:rPr lang="de-DE" sz="2000" b="0" i="1" smtClean="0">
                                  <a:latin typeface="Cambria Math" panose="02040503050406030204" pitchFamily="18" charset="0"/>
                                  <a:ea typeface="Cambria Math"/>
                                </a:rPr>
                              </m:ctrlPr>
                            </m:sSupPr>
                            <m:e>
                              <m:d>
                                <m:dPr>
                                  <m:ctrlPr>
                                    <a:rPr lang="de-DE" sz="2000" b="0" i="1" smtClean="0">
                                      <a:latin typeface="Cambria Math" panose="02040503050406030204" pitchFamily="18" charset="0"/>
                                      <a:ea typeface="Cambria Math"/>
                                    </a:rPr>
                                  </m:ctrlPr>
                                </m:dPr>
                                <m:e>
                                  <m:r>
                                    <a:rPr lang="de-DE" sz="2000" b="0" i="1" smtClean="0">
                                      <a:latin typeface="Cambria Math"/>
                                      <a:ea typeface="Cambria Math"/>
                                    </a:rPr>
                                    <m:t>2</m:t>
                                  </m:r>
                                  <m:r>
                                    <a:rPr lang="de-DE" sz="2000" b="0" i="1" smtClean="0">
                                      <a:latin typeface="Cambria Math"/>
                                      <a:ea typeface="Cambria Math"/>
                                    </a:rPr>
                                    <m:t>𝜋</m:t>
                                  </m:r>
                                </m:e>
                              </m:d>
                            </m:e>
                            <m:sup>
                              <m:r>
                                <a:rPr lang="de-DE" sz="2000" b="0" i="1" smtClean="0">
                                  <a:latin typeface="Cambria Math"/>
                                  <a:ea typeface="Cambria Math"/>
                                </a:rPr>
                                <m:t>𝑝</m:t>
                              </m:r>
                              <m:r>
                                <a:rPr lang="de-DE" sz="2000" b="0" i="1" smtClean="0">
                                  <a:latin typeface="Cambria Math"/>
                                  <a:ea typeface="Cambria Math"/>
                                </a:rPr>
                                <m:t>/2</m:t>
                              </m:r>
                            </m:sup>
                          </m:sSup>
                          <m:sSup>
                            <m:sSupPr>
                              <m:ctrlPr>
                                <a:rPr lang="de-DE" sz="2000" b="0" i="1" smtClean="0">
                                  <a:latin typeface="Cambria Math" panose="02040503050406030204" pitchFamily="18" charset="0"/>
                                  <a:ea typeface="Cambria Math"/>
                                </a:rPr>
                              </m:ctrlPr>
                            </m:sSupPr>
                            <m:e>
                              <m:d>
                                <m:dPr>
                                  <m:begChr m:val="|"/>
                                  <m:endChr m:val="|"/>
                                  <m:ctrlPr>
                                    <a:rPr lang="de-DE" sz="2000" b="0" i="1" smtClean="0">
                                      <a:latin typeface="Cambria Math" panose="02040503050406030204" pitchFamily="18" charset="0"/>
                                      <a:ea typeface="Cambria Math"/>
                                    </a:rPr>
                                  </m:ctrlPr>
                                </m:dPr>
                                <m:e>
                                  <m:r>
                                    <m:rPr>
                                      <m:sty m:val="p"/>
                                    </m:rPr>
                                    <a:rPr lang="el-GR" sz="2000" b="0" i="1" smtClean="0">
                                      <a:latin typeface="Cambria Math"/>
                                      <a:ea typeface="Cambria Math"/>
                                    </a:rPr>
                                    <m:t>Σ</m:t>
                                  </m:r>
                                </m:e>
                              </m:d>
                            </m:e>
                            <m:sup>
                              <m:r>
                                <a:rPr lang="de-DE" sz="2000" b="0" i="1" smtClean="0">
                                  <a:latin typeface="Cambria Math"/>
                                  <a:ea typeface="Cambria Math"/>
                                </a:rPr>
                                <m:t>1/2</m:t>
                              </m:r>
                            </m:sup>
                          </m:sSup>
                        </m:den>
                      </m:f>
                      <m:r>
                        <a:rPr lang="de-DE" sz="2000" b="0" i="1" smtClean="0">
                          <a:latin typeface="Cambria Math"/>
                          <a:ea typeface="Cambria Math"/>
                        </a:rPr>
                        <m:t>𝑒𝑥𝑝</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−0.5</m:t>
                          </m:r>
                          <m:sSup>
                            <m:sSupPr>
                              <m:ctrlPr>
                                <a:rPr lang="de-DE" sz="2000" b="0" i="1" smtClean="0">
                                  <a:latin typeface="Cambria Math" panose="02040503050406030204" pitchFamily="18" charset="0"/>
                                  <a:ea typeface="Cambria Math"/>
                                </a:rPr>
                              </m:ctrlPr>
                            </m:sSupPr>
                            <m:e>
                              <m:d>
                                <m:dPr>
                                  <m:ctrlPr>
                                    <a:rPr lang="de-DE" sz="2000" b="0" i="1" smtClean="0">
                                      <a:latin typeface="Cambria Math" panose="02040503050406030204" pitchFamily="18" charset="0"/>
                                      <a:ea typeface="Cambria Math"/>
                                    </a:rPr>
                                  </m:ctrlPr>
                                </m:dPr>
                                <m:e>
                                  <m:r>
                                    <a:rPr lang="de-DE" sz="2000" b="1" i="0" smtClean="0">
                                      <a:latin typeface="Cambria Math"/>
                                      <a:ea typeface="Cambria Math"/>
                                    </a:rPr>
                                    <m:t>𝐱</m:t>
                                  </m:r>
                                  <m:r>
                                    <a:rPr lang="de-DE" sz="2000" b="0" i="0" smtClean="0">
                                      <a:latin typeface="Cambria Math"/>
                                      <a:ea typeface="Cambria Math"/>
                                    </a:rPr>
                                    <m:t>−</m:t>
                                  </m:r>
                                  <m:r>
                                    <a:rPr lang="de-DE" sz="2000" b="1" i="0" smtClean="0">
                                      <a:latin typeface="Cambria Math"/>
                                      <a:ea typeface="Cambria Math"/>
                                    </a:rPr>
                                    <m:t>𝛍</m:t>
                                  </m:r>
                                </m:e>
                              </m:d>
                            </m:e>
                            <m:sup>
                              <m:r>
                                <a:rPr lang="de-DE" sz="2000" b="0" i="1" smtClean="0">
                                  <a:latin typeface="Cambria Math"/>
                                  <a:ea typeface="Cambria Math"/>
                                </a:rPr>
                                <m:t>𝑇</m:t>
                              </m:r>
                            </m:sup>
                          </m:sSup>
                          <m:sSup>
                            <m:sSupPr>
                              <m:ctrlPr>
                                <a:rPr lang="de-DE" sz="2000" b="0" i="1" smtClean="0">
                                  <a:latin typeface="Cambria Math" panose="02040503050406030204" pitchFamily="18" charset="0"/>
                                  <a:ea typeface="Cambria Math"/>
                                </a:rPr>
                              </m:ctrlPr>
                            </m:sSupPr>
                            <m:e>
                              <m:r>
                                <m:rPr>
                                  <m:sty m:val="p"/>
                                </m:rPr>
                                <a:rPr lang="el-GR" sz="2000" b="0" i="1" smtClean="0">
                                  <a:latin typeface="Cambria Math"/>
                                  <a:ea typeface="Cambria Math"/>
                                </a:rPr>
                                <m:t>Σ</m:t>
                              </m:r>
                            </m:e>
                            <m:sup>
                              <m:r>
                                <a:rPr lang="de-DE" sz="2000" b="0" i="1" smtClean="0">
                                  <a:latin typeface="Cambria Math"/>
                                  <a:ea typeface="Cambria Math"/>
                                </a:rPr>
                                <m:t>−1</m:t>
                              </m:r>
                            </m:sup>
                          </m:sSup>
                          <m:d>
                            <m:dPr>
                              <m:ctrlPr>
                                <a:rPr lang="de-DE" sz="2000" b="0" i="1" smtClean="0">
                                  <a:latin typeface="Cambria Math" panose="02040503050406030204" pitchFamily="18" charset="0"/>
                                  <a:ea typeface="Cambria Math"/>
                                </a:rPr>
                              </m:ctrlPr>
                            </m:dPr>
                            <m:e>
                              <m:r>
                                <a:rPr lang="de-DE" sz="2000" b="1" i="0" smtClean="0">
                                  <a:latin typeface="Cambria Math"/>
                                  <a:ea typeface="Cambria Math"/>
                                </a:rPr>
                                <m:t>𝐱</m:t>
                              </m:r>
                              <m:r>
                                <a:rPr lang="de-DE" sz="2000" b="0" i="0" smtClean="0">
                                  <a:latin typeface="Cambria Math"/>
                                  <a:ea typeface="Cambria Math"/>
                                </a:rPr>
                                <m:t>−</m:t>
                              </m:r>
                              <m:r>
                                <a:rPr lang="de-DE" sz="2000" b="1" i="0" smtClean="0">
                                  <a:latin typeface="Cambria Math"/>
                                  <a:ea typeface="Cambria Math"/>
                                </a:rPr>
                                <m:t>𝛍</m:t>
                              </m:r>
                            </m:e>
                          </m:d>
                        </m:e>
                      </m:d>
                    </m:oMath>
                  </m:oMathPara>
                </a14:m>
                <a:endParaRPr lang="de-DE" sz="2000" dirty="0">
                  <a:solidFill>
                    <a:schemeClr val="tx1"/>
                  </a:solidFill>
                  <a:latin typeface="+mn-lt"/>
                  <a:ea typeface="Cambria Math"/>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038243" y="2268555"/>
                <a:ext cx="6977386" cy="71788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2249070" y="3737675"/>
                <a:ext cx="2527189" cy="506870"/>
              </a:xfrm>
              <a:prstGeom prst="rect">
                <a:avLst/>
              </a:prstGeom>
              <a:noFill/>
            </p:spPr>
            <p:txBody>
              <a:bodyPr wrap="square" rtlCol="0">
                <a:spAutoFit/>
              </a:bodyPr>
              <a:lstStyle/>
              <a:p>
                <a:pPr algn="just"/>
                <a14:m>
                  <m:oMath xmlns:m="http://schemas.openxmlformats.org/officeDocument/2006/math">
                    <m:r>
                      <a:rPr lang="de-DE" sz="2000" b="1" i="0" smtClean="0">
                        <a:latin typeface="Cambria Math"/>
                      </a:rPr>
                      <m:t>𝐱</m:t>
                    </m:r>
                    <m:r>
                      <a:rPr lang="de-DE" sz="2000" b="0" i="1" smtClean="0">
                        <a:latin typeface="Cambria Math"/>
                      </a:rPr>
                      <m:t>=</m:t>
                    </m:r>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𝑝</m:t>
                                </m:r>
                              </m:sub>
                            </m:sSub>
                          </m:e>
                        </m:d>
                      </m:e>
                      <m:sup>
                        <m:r>
                          <a:rPr lang="de-DE" sz="2000" b="0" i="1" smtClean="0">
                            <a:latin typeface="Cambria Math"/>
                          </a:rPr>
                          <m:t>𝑇</m:t>
                        </m:r>
                      </m:sup>
                    </m:sSup>
                  </m:oMath>
                </a14:m>
                <a:r>
                  <a:rPr lang="de-DE" sz="2000" dirty="0">
                    <a:latin typeface="+mn-lt"/>
                  </a:rPr>
                  <a:t>,</a:t>
                </a:r>
              </a:p>
            </p:txBody>
          </p:sp>
        </mc:Choice>
        <mc:Fallback xmlns="">
          <p:sp>
            <p:nvSpPr>
              <p:cNvPr id="20" name="Textfeld 19"/>
              <p:cNvSpPr txBox="1">
                <a:spLocks noRot="1" noChangeAspect="1" noMove="1" noResize="1" noEditPoints="1" noAdjustHandles="1" noChangeArrowheads="1" noChangeShapeType="1" noTextEdit="1"/>
              </p:cNvSpPr>
              <p:nvPr/>
            </p:nvSpPr>
            <p:spPr>
              <a:xfrm>
                <a:off x="2249070" y="3737675"/>
                <a:ext cx="2527189" cy="506870"/>
              </a:xfrm>
              <a:prstGeom prst="rect">
                <a:avLst/>
              </a:prstGeom>
              <a:blipFill rotWithShape="1">
                <a:blip r:embed="rId5"/>
                <a:stretch>
                  <a:fillRect b="-1566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788024" y="3734851"/>
                <a:ext cx="2527189" cy="506870"/>
              </a:xfrm>
              <a:prstGeom prst="rect">
                <a:avLst/>
              </a:prstGeom>
              <a:noFill/>
            </p:spPr>
            <p:txBody>
              <a:bodyPr wrap="square" rtlCol="0">
                <a:spAutoFit/>
              </a:bodyPr>
              <a:lstStyle/>
              <a:p>
                <a:pPr algn="just"/>
                <a14:m>
                  <m:oMath xmlns:m="http://schemas.openxmlformats.org/officeDocument/2006/math">
                    <m:r>
                      <a:rPr lang="de-DE" sz="2000" b="1" i="0" smtClean="0">
                        <a:latin typeface="Cambria Math"/>
                        <a:ea typeface="Cambria Math"/>
                      </a:rPr>
                      <m:t>𝛍</m:t>
                    </m:r>
                    <m:r>
                      <a:rPr lang="de-DE" sz="2000" b="0" i="1" smtClean="0">
                        <a:latin typeface="Cambria Math"/>
                      </a:rPr>
                      <m:t>=</m:t>
                    </m:r>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2</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𝑝</m:t>
                                </m:r>
                              </m:sub>
                            </m:sSub>
                          </m:e>
                        </m:d>
                      </m:e>
                      <m:sup>
                        <m:r>
                          <a:rPr lang="de-DE" sz="2000" b="0" i="1" smtClean="0">
                            <a:latin typeface="Cambria Math"/>
                          </a:rPr>
                          <m:t>𝑇</m:t>
                        </m:r>
                      </m:sup>
                    </m:sSup>
                  </m:oMath>
                </a14:m>
                <a:r>
                  <a:rPr lang="de-DE" sz="2000" dirty="0">
                    <a:latin typeface="+mn-lt"/>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4788024" y="3734851"/>
                <a:ext cx="2527189" cy="506870"/>
              </a:xfrm>
              <a:prstGeom prst="rect">
                <a:avLst/>
              </a:prstGeom>
              <a:blipFill rotWithShape="1">
                <a:blip r:embed="rId6"/>
                <a:stretch>
                  <a:fillRect b="-1566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2260758" y="4245565"/>
                <a:ext cx="1735103" cy="400110"/>
              </a:xfrm>
              <a:prstGeom prst="rect">
                <a:avLst/>
              </a:prstGeom>
              <a:noFill/>
            </p:spPr>
            <p:txBody>
              <a:bodyPr wrap="square" rtlCol="0">
                <a:spAutoFit/>
              </a:bodyPr>
              <a:lstStyle/>
              <a:p>
                <a:pPr algn="just"/>
                <a14:m>
                  <m:oMath xmlns:m="http://schemas.openxmlformats.org/officeDocument/2006/math">
                    <m:r>
                      <a:rPr lang="de-DE" sz="2000" b="0" i="1" smtClean="0">
                        <a:latin typeface="Cambria Math"/>
                        <a:ea typeface="Cambria Math"/>
                      </a:rPr>
                      <m:t>𝛴</m:t>
                    </m:r>
                    <m:r>
                      <a:rPr lang="de-DE" sz="2000" b="0" i="1" smtClean="0">
                        <a:latin typeface="Cambria Math"/>
                      </a:rPr>
                      <m:t>=</m:t>
                    </m:r>
                    <m:r>
                      <a:rPr lang="de-DE" sz="2000" b="0" i="1" smtClean="0">
                        <a:latin typeface="Cambria Math"/>
                      </a:rPr>
                      <m:t>𝐶𝑜𝑣</m:t>
                    </m:r>
                    <m:d>
                      <m:dPr>
                        <m:ctrlPr>
                          <a:rPr lang="de-DE" sz="2000" b="0" i="1" smtClean="0">
                            <a:latin typeface="Cambria Math" panose="02040503050406030204" pitchFamily="18" charset="0"/>
                          </a:rPr>
                        </m:ctrlPr>
                      </m:dPr>
                      <m:e>
                        <m:r>
                          <a:rPr lang="de-DE" sz="2000" b="1" i="0" smtClean="0">
                            <a:latin typeface="Cambria Math"/>
                          </a:rPr>
                          <m:t>𝐗</m:t>
                        </m:r>
                      </m:e>
                    </m:d>
                  </m:oMath>
                </a14:m>
                <a:r>
                  <a:rPr lang="de-DE" sz="2000" dirty="0">
                    <a:latin typeface="+mn-lt"/>
                  </a:rPr>
                  <a:t>,</a:t>
                </a:r>
              </a:p>
            </p:txBody>
          </p:sp>
        </mc:Choice>
        <mc:Fallback xmlns="">
          <p:sp>
            <p:nvSpPr>
              <p:cNvPr id="23" name="Textfeld 22"/>
              <p:cNvSpPr txBox="1">
                <a:spLocks noRot="1" noChangeAspect="1" noMove="1" noResize="1" noEditPoints="1" noAdjustHandles="1" noChangeArrowheads="1" noChangeShapeType="1" noTextEdit="1"/>
              </p:cNvSpPr>
              <p:nvPr/>
            </p:nvSpPr>
            <p:spPr>
              <a:xfrm>
                <a:off x="2260758" y="4245565"/>
                <a:ext cx="1735103" cy="400110"/>
              </a:xfrm>
              <a:prstGeom prst="rect">
                <a:avLst/>
              </a:prstGeom>
              <a:blipFill rotWithShape="1">
                <a:blip r:embed="rId7"/>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774740" y="4245565"/>
                <a:ext cx="3204089" cy="400110"/>
              </a:xfrm>
              <a:prstGeom prst="rect">
                <a:avLst/>
              </a:prstGeom>
              <a:noFill/>
            </p:spPr>
            <p:txBody>
              <a:bodyPr wrap="square" rtlCol="0">
                <a:spAutoFit/>
              </a:bodyPr>
              <a:lstStyle/>
              <a:p>
                <a:pPr algn="just"/>
                <a14:m>
                  <m:oMath xmlns:m="http://schemas.openxmlformats.org/officeDocument/2006/math">
                    <m:d>
                      <m:dPr>
                        <m:begChr m:val="|"/>
                        <m:endChr m:val="|"/>
                        <m:ctrlPr>
                          <a:rPr lang="de-DE" sz="2000" b="0" i="1" smtClean="0">
                            <a:latin typeface="Cambria Math" panose="02040503050406030204" pitchFamily="18" charset="0"/>
                            <a:ea typeface="Cambria Math"/>
                          </a:rPr>
                        </m:ctrlPr>
                      </m:dPr>
                      <m:e>
                        <m:r>
                          <a:rPr lang="de-DE" sz="2000" i="1">
                            <a:latin typeface="Cambria Math"/>
                            <a:ea typeface="Cambria Math"/>
                          </a:rPr>
                          <m:t>𝛴</m:t>
                        </m:r>
                      </m:e>
                    </m:d>
                  </m:oMath>
                </a14:m>
                <a:r>
                  <a:rPr lang="de-DE" sz="2000" dirty="0">
                    <a:latin typeface="+mn-lt"/>
                  </a:rPr>
                  <a:t> ... Determinante von </a:t>
                </a:r>
                <a14:m>
                  <m:oMath xmlns:m="http://schemas.openxmlformats.org/officeDocument/2006/math">
                    <m:r>
                      <m:rPr>
                        <m:sty m:val="p"/>
                      </m:rPr>
                      <a:rPr lang="el-GR" sz="2000" i="1" smtClean="0">
                        <a:latin typeface="Cambria Math"/>
                        <a:ea typeface="Cambria Math"/>
                      </a:rPr>
                      <m:t>Σ</m:t>
                    </m:r>
                  </m:oMath>
                </a14:m>
                <a:r>
                  <a:rPr lang="de-DE" sz="2000" dirty="0">
                    <a:latin typeface="+mn-lt"/>
                  </a:rPr>
                  <a:t> </a:t>
                </a:r>
              </a:p>
            </p:txBody>
          </p:sp>
        </mc:Choice>
        <mc:Fallback xmlns="">
          <p:sp>
            <p:nvSpPr>
              <p:cNvPr id="24" name="Textfeld 23"/>
              <p:cNvSpPr txBox="1">
                <a:spLocks noRot="1" noChangeAspect="1" noMove="1" noResize="1" noEditPoints="1" noAdjustHandles="1" noChangeArrowheads="1" noChangeShapeType="1" noTextEdit="1"/>
              </p:cNvSpPr>
              <p:nvPr/>
            </p:nvSpPr>
            <p:spPr>
              <a:xfrm>
                <a:off x="4774740" y="4245565"/>
                <a:ext cx="3204089" cy="400110"/>
              </a:xfrm>
              <a:prstGeom prst="rect">
                <a:avLst/>
              </a:prstGeom>
              <a:blipFill rotWithShape="1">
                <a:blip r:embed="rId8"/>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5198102" y="3068960"/>
                <a:ext cx="2630376" cy="707886"/>
              </a:xfrm>
              <a:prstGeom prst="rect">
                <a:avLst/>
              </a:prstGeom>
              <a:noFill/>
            </p:spPr>
            <p:txBody>
              <a:bodyPr wrap="square" rtlCol="0">
                <a:spAutoFit/>
              </a:bodyPr>
              <a:lstStyle/>
              <a:p>
                <a:pPr algn="just"/>
                <a:r>
                  <a:rPr lang="de-DE" sz="2000" dirty="0">
                    <a:latin typeface="+mn-lt"/>
                  </a:rPr>
                  <a:t>Voraussetzung:  </a:t>
                </a:r>
                <a14:m>
                  <m:oMath xmlns:m="http://schemas.openxmlformats.org/officeDocument/2006/math">
                    <m:d>
                      <m:dPr>
                        <m:begChr m:val="|"/>
                        <m:endChr m:val="|"/>
                        <m:ctrlPr>
                          <a:rPr lang="de-DE" sz="2000" i="1" smtClean="0">
                            <a:latin typeface="Cambria Math" panose="02040503050406030204" pitchFamily="18" charset="0"/>
                          </a:rPr>
                        </m:ctrlPr>
                      </m:dPr>
                      <m:e>
                        <m:r>
                          <m:rPr>
                            <m:sty m:val="p"/>
                          </m:rPr>
                          <a:rPr lang="el-GR" sz="2000" i="1" smtClean="0">
                            <a:latin typeface="Cambria Math"/>
                            <a:ea typeface="Cambria Math"/>
                          </a:rPr>
                          <m:t>Σ</m:t>
                        </m:r>
                      </m:e>
                    </m:d>
                    <m:r>
                      <a:rPr lang="de-DE" sz="2000" b="0" i="1" smtClean="0">
                        <a:latin typeface="Cambria Math"/>
                      </a:rPr>
                      <m:t>&gt;0</m:t>
                    </m:r>
                  </m:oMath>
                </a14:m>
                <a:r>
                  <a:rPr lang="de-DE" sz="2000" dirty="0">
                    <a:latin typeface="+mn-lt"/>
                  </a:rPr>
                  <a:t>  </a:t>
                </a:r>
              </a:p>
              <a:p>
                <a:pPr algn="just"/>
                <a:r>
                  <a:rPr lang="de-DE" sz="2000" dirty="0">
                    <a:latin typeface="+mn-lt"/>
                  </a:rPr>
                  <a:t>(</a:t>
                </a:r>
                <a:r>
                  <a:rPr lang="de-DE" sz="2000" dirty="0" err="1">
                    <a:latin typeface="+mn-lt"/>
                  </a:rPr>
                  <a:t>Invertierbarkeit</a:t>
                </a:r>
                <a:r>
                  <a:rPr lang="de-DE" sz="2000" dirty="0">
                    <a:latin typeface="+mn-lt"/>
                  </a:rPr>
                  <a:t>)</a:t>
                </a:r>
              </a:p>
            </p:txBody>
          </p:sp>
        </mc:Choice>
        <mc:Fallback xmlns="">
          <p:sp>
            <p:nvSpPr>
              <p:cNvPr id="25" name="Textfeld 24"/>
              <p:cNvSpPr txBox="1">
                <a:spLocks noRot="1" noChangeAspect="1" noMove="1" noResize="1" noEditPoints="1" noAdjustHandles="1" noChangeArrowheads="1" noChangeShapeType="1" noTextEdit="1"/>
              </p:cNvSpPr>
              <p:nvPr/>
            </p:nvSpPr>
            <p:spPr>
              <a:xfrm>
                <a:off x="5198102" y="3068960"/>
                <a:ext cx="2630376" cy="707886"/>
              </a:xfrm>
              <a:prstGeom prst="rect">
                <a:avLst/>
              </a:prstGeom>
              <a:blipFill rotWithShape="1">
                <a:blip r:embed="rId9"/>
                <a:stretch>
                  <a:fillRect l="-2552" t="-4274" b="-1367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082640" y="3049765"/>
                <a:ext cx="3753023" cy="423770"/>
              </a:xfrm>
              <a:prstGeom prst="rect">
                <a:avLst/>
              </a:prstGeom>
              <a:noFill/>
            </p:spPr>
            <p:txBody>
              <a:bodyPr wrap="square" rtlCol="0">
                <a:spAutoFit/>
              </a:bodyPr>
              <a:lstStyle/>
              <a:p>
                <a:pPr algn="just"/>
                <a:r>
                  <a:rPr lang="de-DE" sz="2000" dirty="0">
                    <a:latin typeface="+mn-lt"/>
                  </a:rPr>
                  <a:t>Kurzschreibweise:  </a:t>
                </a:r>
                <a14:m>
                  <m:oMath xmlns:m="http://schemas.openxmlformats.org/officeDocument/2006/math">
                    <m:r>
                      <a:rPr lang="de-DE" sz="2000" b="1" i="0" smtClean="0">
                        <a:latin typeface="Cambria Math"/>
                      </a:rPr>
                      <m:t>𝐗</m:t>
                    </m:r>
                    <m:r>
                      <a:rPr lang="de-DE" sz="2000" b="0" i="1" smtClean="0">
                        <a:latin typeface="Cambria Math"/>
                      </a:rPr>
                      <m:t> ~ </m:t>
                    </m:r>
                    <m:sSub>
                      <m:sSubPr>
                        <m:ctrlPr>
                          <a:rPr lang="de-DE" sz="2000" b="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𝑝</m:t>
                        </m:r>
                      </m:sub>
                    </m:sSub>
                    <m:d>
                      <m:dPr>
                        <m:ctrlPr>
                          <a:rPr lang="de-DE" sz="2000" b="0" i="1" smtClean="0">
                            <a:latin typeface="Cambria Math" panose="02040503050406030204" pitchFamily="18" charset="0"/>
                          </a:rPr>
                        </m:ctrlPr>
                      </m:dPr>
                      <m:e>
                        <m:r>
                          <a:rPr lang="de-DE" sz="2000" b="1" i="0" smtClean="0">
                            <a:latin typeface="Cambria Math"/>
                            <a:ea typeface="Cambria Math"/>
                          </a:rPr>
                          <m:t>𝛍</m:t>
                        </m:r>
                        <m:r>
                          <a:rPr lang="de-DE" sz="2000" b="0" i="1" smtClean="0">
                            <a:latin typeface="Cambria Math"/>
                            <a:ea typeface="Cambria Math"/>
                          </a:rPr>
                          <m:t>,</m:t>
                        </m:r>
                        <m:r>
                          <m:rPr>
                            <m:sty m:val="p"/>
                          </m:rPr>
                          <a:rPr lang="el-GR" sz="2000" b="0" i="1" smtClean="0">
                            <a:latin typeface="Cambria Math"/>
                            <a:ea typeface="Cambria Math"/>
                          </a:rPr>
                          <m:t>Σ</m:t>
                        </m:r>
                      </m:e>
                    </m:d>
                  </m:oMath>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082640" y="3049765"/>
                <a:ext cx="3753023" cy="423770"/>
              </a:xfrm>
              <a:prstGeom prst="rect">
                <a:avLst/>
              </a:prstGeom>
              <a:blipFill rotWithShape="1">
                <a:blip r:embed="rId10"/>
                <a:stretch>
                  <a:fillRect l="-1789" t="-7143" b="-18571"/>
                </a:stretch>
              </a:blipFill>
            </p:spPr>
            <p:txBody>
              <a:bodyPr/>
              <a:lstStyle/>
              <a:p>
                <a:r>
                  <a:rPr lang="de-DE">
                    <a:noFill/>
                  </a:rPr>
                  <a:t> </a:t>
                </a:r>
              </a:p>
            </p:txBody>
          </p:sp>
        </mc:Fallback>
      </mc:AlternateContent>
      <p:sp>
        <p:nvSpPr>
          <p:cNvPr id="27" name="Textfeld 26"/>
          <p:cNvSpPr txBox="1"/>
          <p:nvPr/>
        </p:nvSpPr>
        <p:spPr>
          <a:xfrm>
            <a:off x="468311" y="4869160"/>
            <a:ext cx="7959922" cy="400110"/>
          </a:xfrm>
          <a:prstGeom prst="rect">
            <a:avLst/>
          </a:prstGeom>
          <a:noFill/>
        </p:spPr>
        <p:txBody>
          <a:bodyPr wrap="square" rtlCol="0">
            <a:spAutoFit/>
          </a:bodyPr>
          <a:lstStyle/>
          <a:p>
            <a:pPr algn="just"/>
            <a:r>
              <a:rPr lang="de-DE" sz="2000" dirty="0">
                <a:latin typeface="+mn-lt"/>
              </a:rPr>
              <a:t>&gt; Spezialfall: Dichte einer normalverteilten Zufallsvariable </a:t>
            </a:r>
            <a:r>
              <a:rPr lang="de-DE" sz="2000" i="1" dirty="0">
                <a:latin typeface="+mn-lt"/>
              </a:rPr>
              <a:t>X</a:t>
            </a:r>
            <a:r>
              <a:rPr lang="de-DE" sz="2000" dirty="0">
                <a:latin typeface="+mn-lt"/>
              </a:rPr>
              <a:t>:</a:t>
            </a:r>
          </a:p>
        </p:txBody>
      </p:sp>
      <mc:AlternateContent xmlns:mc="http://schemas.openxmlformats.org/markup-compatibility/2006" xmlns:a14="http://schemas.microsoft.com/office/drawing/2010/main">
        <mc:Choice Requires="a14">
          <p:sp>
            <p:nvSpPr>
              <p:cNvPr id="28" name="Textfeld 27"/>
              <p:cNvSpPr txBox="1"/>
              <p:nvPr/>
            </p:nvSpPr>
            <p:spPr>
              <a:xfrm>
                <a:off x="1083519" y="5264077"/>
                <a:ext cx="4114583" cy="81727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𝑓</m:t>
                          </m:r>
                        </m:e>
                        <m:sub>
                          <m:r>
                            <a:rPr lang="de-DE" sz="2000" b="0" i="1" smtClean="0">
                              <a:latin typeface="Cambria Math"/>
                              <a:ea typeface="Cambria Math"/>
                            </a:rPr>
                            <m:t>𝑋</m:t>
                          </m:r>
                        </m:sub>
                      </m:sSub>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𝑥</m:t>
                          </m:r>
                        </m:e>
                      </m:d>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ad>
                            <m:radPr>
                              <m:degHide m:val="on"/>
                              <m:ctrlPr>
                                <a:rPr lang="de-DE" sz="2000" i="1">
                                  <a:latin typeface="Cambria Math" panose="02040503050406030204" pitchFamily="18" charset="0"/>
                                  <a:ea typeface="Cambria Math"/>
                                </a:rPr>
                              </m:ctrlPr>
                            </m:radPr>
                            <m:deg/>
                            <m:e>
                              <m:r>
                                <a:rPr lang="de-DE" sz="2000" i="1">
                                  <a:latin typeface="Cambria Math"/>
                                  <a:ea typeface="Cambria Math"/>
                                </a:rPr>
                                <m:t>2</m:t>
                              </m:r>
                              <m:r>
                                <a:rPr lang="de-DE" sz="2000" i="1">
                                  <a:latin typeface="Cambria Math"/>
                                  <a:ea typeface="Cambria Math"/>
                                </a:rPr>
                                <m:t>𝜋𝜎</m:t>
                              </m:r>
                            </m:e>
                          </m:rad>
                        </m:den>
                      </m:f>
                      <m:r>
                        <a:rPr lang="de-DE" sz="2000" b="0" i="1" smtClean="0">
                          <a:latin typeface="Cambria Math"/>
                          <a:ea typeface="Cambria Math"/>
                        </a:rPr>
                        <m:t>𝑒𝑥𝑝</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−0.5</m:t>
                          </m:r>
                          <m:f>
                            <m:fPr>
                              <m:ctrlPr>
                                <a:rPr lang="de-DE" sz="2000" b="0" i="1" smtClean="0">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i="1">
                                          <a:latin typeface="Cambria Math"/>
                                          <a:ea typeface="Cambria Math"/>
                                        </a:rPr>
                                        <m:t>𝑥</m:t>
                                      </m:r>
                                      <m:r>
                                        <a:rPr lang="de-DE" sz="2000" i="1">
                                          <a:latin typeface="Cambria Math"/>
                                          <a:ea typeface="Cambria Math"/>
                                        </a:rPr>
                                        <m:t>−</m:t>
                                      </m:r>
                                      <m:r>
                                        <a:rPr lang="de-DE" sz="2000" i="1">
                                          <a:latin typeface="Cambria Math"/>
                                          <a:ea typeface="Cambria Math"/>
                                        </a:rPr>
                                        <m:t>𝜇</m:t>
                                      </m:r>
                                    </m:e>
                                  </m:d>
                                </m:e>
                                <m:sup>
                                  <m:r>
                                    <a:rPr lang="de-DE" sz="2000" b="0" i="1" smtClean="0">
                                      <a:latin typeface="Cambria Math"/>
                                      <a:ea typeface="Cambria Math"/>
                                    </a:rPr>
                                    <m:t>2</m:t>
                                  </m:r>
                                </m:sup>
                              </m:sSup>
                            </m:num>
                            <m:den>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den>
                          </m:f>
                        </m:e>
                      </m:d>
                    </m:oMath>
                  </m:oMathPara>
                </a14:m>
                <a:endParaRPr lang="de-DE" sz="2000" dirty="0">
                  <a:solidFill>
                    <a:schemeClr val="tx1"/>
                  </a:solidFill>
                  <a:latin typeface="+mn-lt"/>
                  <a:ea typeface="Cambria Math"/>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083519" y="5264077"/>
                <a:ext cx="4114583" cy="817275"/>
              </a:xfrm>
              <a:prstGeom prst="rect">
                <a:avLst/>
              </a:prstGeom>
              <a:blipFill rotWithShape="1">
                <a:blip r:embed="rId11"/>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5245360" y="5472659"/>
                <a:ext cx="2583118" cy="400110"/>
              </a:xfrm>
              <a:prstGeom prst="rect">
                <a:avLst/>
              </a:prstGeom>
              <a:noFill/>
            </p:spPr>
            <p:txBody>
              <a:bodyPr wrap="square" rtlCol="0">
                <a:spAutoFit/>
              </a:bodyPr>
              <a:lstStyle/>
              <a:p>
                <a:pPr algn="just"/>
                <a:r>
                  <a:rPr lang="de-DE" sz="2000" dirty="0">
                    <a:latin typeface="+mn-lt"/>
                  </a:rPr>
                  <a:t>Voraussetzung: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r>
                      <a:rPr lang="de-DE" sz="2000" b="0" i="1" smtClean="0">
                        <a:latin typeface="Cambria Math"/>
                      </a:rPr>
                      <m:t>&gt;0</m:t>
                    </m:r>
                  </m:oMath>
                </a14:m>
                <a:endParaRPr lang="de-DE" sz="2000" dirty="0">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5245360" y="5472659"/>
                <a:ext cx="2583118" cy="400110"/>
              </a:xfrm>
              <a:prstGeom prst="rect">
                <a:avLst/>
              </a:prstGeom>
              <a:blipFill rotWithShape="1">
                <a:blip r:embed="rId12"/>
                <a:stretch>
                  <a:fillRect l="-2358"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1083519" y="6101478"/>
                <a:ext cx="3666696" cy="400110"/>
              </a:xfrm>
              <a:prstGeom prst="rect">
                <a:avLst/>
              </a:prstGeom>
              <a:noFill/>
            </p:spPr>
            <p:txBody>
              <a:bodyPr wrap="square" rtlCol="0">
                <a:spAutoFit/>
              </a:bodyPr>
              <a:lstStyle/>
              <a:p>
                <a:pPr algn="just"/>
                <a:r>
                  <a:rPr lang="de-DE" sz="2000" dirty="0">
                    <a:latin typeface="+mn-lt"/>
                  </a:rPr>
                  <a:t>Kurzschreibweise: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083519" y="6101478"/>
                <a:ext cx="3666696" cy="400110"/>
              </a:xfrm>
              <a:prstGeom prst="rect">
                <a:avLst/>
              </a:prstGeom>
              <a:blipFill rotWithShape="1">
                <a:blip r:embed="rId13"/>
                <a:stretch>
                  <a:fillRect l="-1830" t="-7576" b="-25758"/>
                </a:stretch>
              </a:blipFill>
            </p:spPr>
            <p:txBody>
              <a:bodyPr/>
              <a:lstStyle/>
              <a:p>
                <a:r>
                  <a:rPr lang="de-DE">
                    <a:noFill/>
                  </a:rPr>
                  <a:t> </a:t>
                </a:r>
              </a:p>
            </p:txBody>
          </p:sp>
        </mc:Fallback>
      </mc:AlternateContent>
      <p:sp>
        <p:nvSpPr>
          <p:cNvPr id="2" name="Rechteck 1"/>
          <p:cNvSpPr/>
          <p:nvPr/>
        </p:nvSpPr>
        <p:spPr>
          <a:xfrm>
            <a:off x="1082641" y="2265804"/>
            <a:ext cx="6731263" cy="80315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1" name="Rechteck 30"/>
          <p:cNvSpPr/>
          <p:nvPr/>
        </p:nvSpPr>
        <p:spPr>
          <a:xfrm>
            <a:off x="1097215" y="5281012"/>
            <a:ext cx="4148145" cy="8003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2" name="Textfeld 31"/>
          <p:cNvSpPr txBox="1"/>
          <p:nvPr/>
        </p:nvSpPr>
        <p:spPr>
          <a:xfrm>
            <a:off x="1082639" y="3807319"/>
            <a:ext cx="1329121" cy="400110"/>
          </a:xfrm>
          <a:prstGeom prst="rect">
            <a:avLst/>
          </a:prstGeom>
          <a:noFill/>
        </p:spPr>
        <p:txBody>
          <a:bodyPr wrap="square" rtlCol="0">
            <a:spAutoFit/>
          </a:bodyPr>
          <a:lstStyle/>
          <a:p>
            <a:pPr algn="just"/>
            <a:r>
              <a:rPr lang="de-DE" sz="2000" dirty="0">
                <a:latin typeface="+mn-lt"/>
              </a:rPr>
              <a:t>Notation:</a:t>
            </a:r>
          </a:p>
        </p:txBody>
      </p:sp>
      <p:sp>
        <p:nvSpPr>
          <p:cNvPr id="33" name="Rechteck 3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602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490809673"/>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603</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1019686" y="1435322"/>
            <a:ext cx="5372100" cy="4724400"/>
          </a:xfrm>
          <a:prstGeom prst="rect">
            <a:avLst/>
          </a:prstGeom>
        </p:spPr>
      </p:pic>
    </p:spTree>
    <p:extLst>
      <p:ext uri="{BB962C8B-B14F-4D97-AF65-F5344CB8AC3E}">
        <p14:creationId xmlns:p14="http://schemas.microsoft.com/office/powerpoint/2010/main" val="2866743064"/>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936255"/>
            <a:ext cx="6851104" cy="1141851"/>
          </a:xfrm>
          <a:prstGeom prst="rect">
            <a:avLst/>
          </a:prstGeom>
        </p:spPr>
      </p:pic>
      <p:pic>
        <p:nvPicPr>
          <p:cNvPr id="3" name="Grafik 2"/>
          <p:cNvPicPr>
            <a:picLocks noChangeAspect="1"/>
          </p:cNvPicPr>
          <p:nvPr/>
        </p:nvPicPr>
        <p:blipFill>
          <a:blip r:embed="rId4"/>
          <a:stretch>
            <a:fillRect/>
          </a:stretch>
        </p:blipFill>
        <p:spPr>
          <a:xfrm>
            <a:off x="468313" y="2078106"/>
            <a:ext cx="6839991" cy="4462729"/>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604</a:t>
            </a:r>
            <a:endParaRPr lang="de-DE" sz="8000" b="1" dirty="0">
              <a:solidFill>
                <a:schemeClr val="tx1"/>
              </a:solidFill>
              <a:latin typeface="+mj-lt"/>
            </a:endParaRPr>
          </a:p>
        </p:txBody>
      </p:sp>
    </p:spTree>
    <p:extLst>
      <p:ext uri="{BB962C8B-B14F-4D97-AF65-F5344CB8AC3E}">
        <p14:creationId xmlns:p14="http://schemas.microsoft.com/office/powerpoint/2010/main" val="1176073872"/>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0" y="6594561"/>
            <a:ext cx="9144000" cy="369332"/>
          </a:xfrm>
          <a:prstGeom prst="rect">
            <a:avLst/>
          </a:prstGeom>
          <a:noFill/>
        </p:spPr>
        <p:txBody>
          <a:bodyPr wrap="square" rtlCol="0">
            <a:spAutoFit/>
          </a:bodyPr>
          <a:lstStyle/>
          <a:p>
            <a:pPr algn="ctr"/>
            <a:r>
              <a:rPr lang="de-DE" b="1" dirty="0">
                <a:solidFill>
                  <a:schemeClr val="bg1"/>
                </a:solidFill>
              </a:rPr>
              <a:t>Einschubthema</a:t>
            </a:r>
          </a:p>
        </p:txBody>
      </p:sp>
      <mc:AlternateContent xmlns:mc="http://schemas.openxmlformats.org/markup-compatibility/2006" xmlns:a14="http://schemas.microsoft.com/office/drawing/2010/main">
        <mc:Choice Requires="a14">
          <p:sp>
            <p:nvSpPr>
              <p:cNvPr id="12" name="Textfeld 11"/>
              <p:cNvSpPr txBox="1"/>
              <p:nvPr/>
            </p:nvSpPr>
            <p:spPr>
              <a:xfrm>
                <a:off x="468313" y="1124744"/>
                <a:ext cx="7920111" cy="707886"/>
              </a:xfrm>
              <a:prstGeom prst="rect">
                <a:avLst/>
              </a:prstGeom>
              <a:noFill/>
            </p:spPr>
            <p:txBody>
              <a:bodyPr wrap="square" rtlCol="0">
                <a:spAutoFit/>
              </a:bodyPr>
              <a:lstStyle/>
              <a:p>
                <a:pPr algn="just"/>
                <a:r>
                  <a:rPr lang="de-DE" sz="2000" dirty="0">
                    <a:latin typeface="+mn-lt"/>
                  </a:rPr>
                  <a:t>Anhand von (8.3.10) bzw. (8.3.11) lässt sich feststellen:</a:t>
                </a:r>
              </a:p>
              <a:p>
                <a:pPr algn="just"/>
                <a:r>
                  <a:rPr lang="de-DE" sz="2000" dirty="0">
                    <a:latin typeface="+mn-lt"/>
                  </a:rPr>
                  <a:t>Sofern </a:t>
                </a:r>
                <a:r>
                  <a:rPr lang="de-DE" sz="2000" b="1" dirty="0">
                    <a:latin typeface="+mn-lt"/>
                  </a:rPr>
                  <a:t>X</a:t>
                </a:r>
                <a:r>
                  <a:rPr lang="de-DE" sz="2000" dirty="0">
                    <a:latin typeface="+mn-lt"/>
                  </a:rPr>
                  <a:t> und </a:t>
                </a:r>
                <a:r>
                  <a:rPr lang="de-DE" sz="2000" b="1" dirty="0">
                    <a:latin typeface="+mn-lt"/>
                  </a:rPr>
                  <a:t>Y</a:t>
                </a:r>
                <a:r>
                  <a:rPr lang="de-DE" sz="2000" dirty="0">
                    <a:latin typeface="+mn-lt"/>
                  </a:rPr>
                  <a:t> </a:t>
                </a:r>
                <a:r>
                  <a:rPr lang="de-DE" sz="2000" dirty="0" err="1">
                    <a:latin typeface="+mn-lt"/>
                  </a:rPr>
                  <a:t>unkorreliert</a:t>
                </a:r>
                <a:r>
                  <a:rPr lang="de-DE" sz="2000" dirty="0">
                    <a:latin typeface="+mn-lt"/>
                  </a:rPr>
                  <a:t> sind, also </a:t>
                </a:r>
                <a14:m>
                  <m:oMath xmlns:m="http://schemas.openxmlformats.org/officeDocument/2006/math">
                    <m:sSub>
                      <m:sSubPr>
                        <m:ctrlPr>
                          <a:rPr lang="de-DE" sz="2000" i="1" smtClean="0">
                            <a:latin typeface="Cambria Math" panose="02040503050406030204" pitchFamily="18" charset="0"/>
                          </a:rPr>
                        </m:ctrlPr>
                      </m:sSubPr>
                      <m:e>
                        <m:r>
                          <m:rPr>
                            <m:sty m:val="p"/>
                          </m:rPr>
                          <a:rPr lang="el-GR" sz="2000" i="1" smtClean="0">
                            <a:latin typeface="Cambria Math"/>
                            <a:ea typeface="Cambria Math"/>
                          </a:rPr>
                          <m:t>Σ</m:t>
                        </m:r>
                      </m:e>
                      <m:sub>
                        <m:r>
                          <a:rPr lang="de-DE" sz="2000" b="1" i="0" smtClean="0">
                            <a:latin typeface="Cambria Math"/>
                          </a:rPr>
                          <m:t>𝐗𝐘</m:t>
                        </m:r>
                      </m:sub>
                    </m:sSub>
                    <m:r>
                      <a:rPr lang="de-DE" sz="2000" b="0" i="1" smtClean="0">
                        <a:latin typeface="Cambria Math"/>
                      </a:rPr>
                      <m:t>=</m:t>
                    </m:r>
                    <m:r>
                      <a:rPr lang="de-DE" sz="2000" b="1" i="1" smtClean="0">
                        <a:latin typeface="Cambria Math"/>
                      </a:rPr>
                      <m:t>𝟎</m:t>
                    </m:r>
                  </m:oMath>
                </a14:m>
                <a:r>
                  <a:rPr lang="de-DE" sz="2000" dirty="0">
                    <a:latin typeface="+mn-lt"/>
                  </a:rPr>
                  <a:t> bzw. </a:t>
                </a:r>
                <a14:m>
                  <m:oMath xmlns:m="http://schemas.openxmlformats.org/officeDocument/2006/math">
                    <m:sSub>
                      <m:sSubPr>
                        <m:ctrlPr>
                          <a:rPr lang="de-DE" sz="2000" i="1">
                            <a:latin typeface="Cambria Math" panose="02040503050406030204" pitchFamily="18" charset="0"/>
                          </a:rPr>
                        </m:ctrlPr>
                      </m:sSubPr>
                      <m:e>
                        <m:r>
                          <m:rPr>
                            <m:sty m:val="p"/>
                          </m:rPr>
                          <a:rPr lang="el-GR" sz="2000" i="1">
                            <a:latin typeface="Cambria Math"/>
                            <a:ea typeface="Cambria Math"/>
                          </a:rPr>
                          <m:t>Σ</m:t>
                        </m:r>
                      </m:e>
                      <m:sub>
                        <m:r>
                          <a:rPr lang="de-DE" sz="2000" b="1" i="0" smtClean="0">
                            <a:latin typeface="Cambria Math"/>
                            <a:ea typeface="Cambria Math"/>
                          </a:rPr>
                          <m:t>𝐘</m:t>
                        </m:r>
                        <m:r>
                          <a:rPr lang="de-DE" sz="2000" b="1" i="1" smtClean="0">
                            <a:latin typeface="Cambria Math"/>
                            <a:ea typeface="Cambria Math"/>
                          </a:rPr>
                          <m:t>𝑿</m:t>
                        </m:r>
                      </m:sub>
                    </m:sSub>
                    <m:r>
                      <a:rPr lang="de-DE" sz="2000" i="1">
                        <a:latin typeface="Cambria Math"/>
                      </a:rPr>
                      <m:t>=</m:t>
                    </m:r>
                    <m:r>
                      <a:rPr lang="de-DE" sz="2000" b="1" i="1">
                        <a:latin typeface="Cambria Math"/>
                      </a:rPr>
                      <m:t>𝟎</m:t>
                    </m:r>
                  </m:oMath>
                </a14:m>
                <a:r>
                  <a:rPr lang="de-DE" sz="2000" dirty="0">
                    <a:latin typeface="+mn-lt"/>
                  </a:rPr>
                  <a:t> gilt, folgt</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3" y="1124744"/>
                <a:ext cx="7920111" cy="707886"/>
              </a:xfrm>
              <a:prstGeom prst="rect">
                <a:avLst/>
              </a:prstGeom>
              <a:blipFill rotWithShape="1">
                <a:blip r:embed="rId4"/>
                <a:stretch>
                  <a:fillRect l="-847"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971599" y="1850373"/>
                <a:ext cx="6840761" cy="423770"/>
              </a:xfrm>
              <a:prstGeom prst="rect">
                <a:avLst/>
              </a:prstGeom>
              <a:noFill/>
            </p:spPr>
            <p:txBody>
              <a:bodyPr wrap="square" rtlCol="0">
                <a:spAutoFit/>
              </a:bodyPr>
              <a:lstStyle/>
              <a:p>
                <a:pPr algn="just"/>
                <a14:m>
                  <m:oMath xmlns:m="http://schemas.openxmlformats.org/officeDocument/2006/math">
                    <m:r>
                      <a:rPr lang="de-DE" sz="2000" b="1" i="0" smtClean="0">
                        <a:latin typeface="Cambria Math"/>
                      </a:rPr>
                      <m:t>𝐘</m:t>
                    </m:r>
                    <m:r>
                      <a:rPr lang="de-DE" sz="2000" b="1" i="0" smtClean="0">
                        <a:latin typeface="Cambria Math"/>
                      </a:rPr>
                      <m:t>|</m:t>
                    </m:r>
                    <m:r>
                      <a:rPr lang="de-DE" sz="2000" b="1" i="0" smtClean="0">
                        <a:latin typeface="Cambria Math"/>
                      </a:rPr>
                      <m:t>𝐗</m:t>
                    </m:r>
                    <m:r>
                      <a:rPr lang="de-DE" sz="2000" b="0" i="0" smtClean="0">
                        <a:latin typeface="Cambria Math"/>
                      </a:rPr>
                      <m:t>=</m:t>
                    </m:r>
                    <m:r>
                      <a:rPr lang="de-DE" sz="2000" b="1" i="0" smtClean="0">
                        <a:latin typeface="Cambria Math"/>
                      </a:rPr>
                      <m:t>𝐱</m:t>
                    </m:r>
                    <m:r>
                      <a:rPr lang="de-DE" sz="2000" b="0" i="1" smtClean="0">
                        <a:latin typeface="Cambria Math"/>
                      </a:rPr>
                      <m:t>  ~   </m:t>
                    </m:r>
                    <m:sSub>
                      <m:sSubPr>
                        <m:ctrlPr>
                          <a:rPr lang="de-DE" sz="2000" b="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𝑞</m:t>
                        </m:r>
                      </m:sub>
                    </m:sSub>
                    <m:d>
                      <m:dPr>
                        <m:ctrlPr>
                          <a:rPr lang="de-DE" sz="2000" b="0" i="1" smtClean="0">
                            <a:latin typeface="Cambria Math" panose="02040503050406030204" pitchFamily="18" charset="0"/>
                          </a:rPr>
                        </m:ctrlPr>
                      </m:dPr>
                      <m:e>
                        <m:sSub>
                          <m:sSubPr>
                            <m:ctrlPr>
                              <a:rPr lang="de-DE" sz="2000" b="1" i="1" smtClean="0">
                                <a:latin typeface="Cambria Math" panose="02040503050406030204" pitchFamily="18" charset="0"/>
                              </a:rPr>
                            </m:ctrlPr>
                          </m:sSubPr>
                          <m:e>
                            <m:r>
                              <a:rPr lang="de-DE" sz="2000" b="1" i="0" smtClean="0">
                                <a:latin typeface="Cambria Math"/>
                                <a:ea typeface="Cambria Math"/>
                              </a:rPr>
                              <m:t>𝛍</m:t>
                            </m:r>
                          </m:e>
                          <m:sub>
                            <m:r>
                              <a:rPr lang="de-DE" sz="2000" b="1" i="0" smtClean="0">
                                <a:latin typeface="Cambria Math"/>
                              </a:rPr>
                              <m:t>𝐘</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m:rPr>
                                <m:sty m:val="p"/>
                              </m:rPr>
                              <a:rPr lang="el-GR" sz="2000" b="0" i="1" smtClean="0">
                                <a:latin typeface="Cambria Math"/>
                                <a:ea typeface="Cambria Math"/>
                              </a:rPr>
                              <m:t>Σ</m:t>
                            </m:r>
                          </m:e>
                          <m:sub>
                            <m:r>
                              <a:rPr lang="de-DE" sz="2000" b="1" i="0" smtClean="0">
                                <a:latin typeface="Cambria Math"/>
                                <a:ea typeface="Cambria Math"/>
                              </a:rPr>
                              <m:t>𝐘𝐘</m:t>
                            </m:r>
                          </m:sub>
                        </m:sSub>
                      </m:e>
                    </m:d>
                  </m:oMath>
                </a14:m>
                <a:r>
                  <a:rPr lang="de-DE" sz="2000" dirty="0">
                    <a:latin typeface="+mn-lt"/>
                  </a:rPr>
                  <a:t>  bzw. </a:t>
                </a:r>
                <a14:m>
                  <m:oMath xmlns:m="http://schemas.openxmlformats.org/officeDocument/2006/math">
                    <m:r>
                      <a:rPr lang="de-DE" sz="2000" b="1" i="0" smtClean="0">
                        <a:latin typeface="Cambria Math"/>
                      </a:rPr>
                      <m:t>𝐗</m:t>
                    </m:r>
                    <m:r>
                      <a:rPr lang="de-DE" sz="2000" b="1">
                        <a:latin typeface="Cambria Math"/>
                      </a:rPr>
                      <m:t>|</m:t>
                    </m:r>
                    <m:r>
                      <a:rPr lang="de-DE" sz="2000" b="1" i="0" smtClean="0">
                        <a:latin typeface="Cambria Math"/>
                      </a:rPr>
                      <m:t>𝐘</m:t>
                    </m:r>
                    <m:r>
                      <a:rPr lang="de-DE" sz="2000">
                        <a:latin typeface="Cambria Math"/>
                      </a:rPr>
                      <m:t>=</m:t>
                    </m:r>
                    <m:r>
                      <a:rPr lang="de-DE" sz="2000" b="1" i="0" smtClean="0">
                        <a:latin typeface="Cambria Math"/>
                      </a:rPr>
                      <m:t>𝐲</m:t>
                    </m:r>
                    <m:r>
                      <a:rPr lang="de-DE" sz="2000" i="1">
                        <a:latin typeface="Cambria Math"/>
                      </a:rPr>
                      <m:t>  ~   </m:t>
                    </m:r>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rPr>
                          <m:t>𝑞</m:t>
                        </m:r>
                      </m:sub>
                    </m:sSub>
                    <m:d>
                      <m:dPr>
                        <m:ctrlPr>
                          <a:rPr lang="de-DE" sz="2000" i="1">
                            <a:latin typeface="Cambria Math" panose="02040503050406030204" pitchFamily="18" charset="0"/>
                          </a:rPr>
                        </m:ctrlPr>
                      </m:dPr>
                      <m:e>
                        <m:sSub>
                          <m:sSubPr>
                            <m:ctrlPr>
                              <a:rPr lang="de-DE" sz="2000" b="1" i="1">
                                <a:latin typeface="Cambria Math" panose="02040503050406030204" pitchFamily="18" charset="0"/>
                              </a:rPr>
                            </m:ctrlPr>
                          </m:sSubPr>
                          <m:e>
                            <m:r>
                              <a:rPr lang="de-DE" sz="2000" b="1">
                                <a:latin typeface="Cambria Math"/>
                                <a:ea typeface="Cambria Math"/>
                              </a:rPr>
                              <m:t>𝛍</m:t>
                            </m:r>
                          </m:e>
                          <m:sub>
                            <m:r>
                              <a:rPr lang="de-DE" sz="2000" b="1" i="0" smtClean="0">
                                <a:latin typeface="Cambria Math"/>
                                <a:ea typeface="Cambria Math"/>
                              </a:rPr>
                              <m:t>𝐗</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m:rPr>
                                <m:sty m:val="p"/>
                              </m:rPr>
                              <a:rPr lang="el-GR" sz="2000" i="1">
                                <a:latin typeface="Cambria Math"/>
                                <a:ea typeface="Cambria Math"/>
                              </a:rPr>
                              <m:t>Σ</m:t>
                            </m:r>
                          </m:e>
                          <m:sub>
                            <m:r>
                              <a:rPr lang="de-DE" sz="2000" b="1" i="0" smtClean="0">
                                <a:latin typeface="Cambria Math"/>
                                <a:ea typeface="Cambria Math"/>
                              </a:rPr>
                              <m:t>𝐗𝐗</m:t>
                            </m:r>
                          </m:sub>
                        </m:sSub>
                      </m:e>
                    </m:d>
                  </m:oMath>
                </a14:m>
                <a:r>
                  <a:rPr lang="de-DE" sz="2000" dirty="0">
                    <a:latin typeface="+mn-lt"/>
                  </a:rPr>
                  <a:t> </a:t>
                </a:r>
              </a:p>
            </p:txBody>
          </p:sp>
        </mc:Choice>
        <mc:Fallback xmlns="">
          <p:sp>
            <p:nvSpPr>
              <p:cNvPr id="13" name="Textfeld 12"/>
              <p:cNvSpPr txBox="1">
                <a:spLocks noRot="1" noChangeAspect="1" noMove="1" noResize="1" noEditPoints="1" noAdjustHandles="1" noChangeArrowheads="1" noChangeShapeType="1" noTextEdit="1"/>
              </p:cNvSpPr>
              <p:nvPr/>
            </p:nvSpPr>
            <p:spPr>
              <a:xfrm>
                <a:off x="971599" y="1850373"/>
                <a:ext cx="6840761" cy="423770"/>
              </a:xfrm>
              <a:prstGeom prst="rect">
                <a:avLst/>
              </a:prstGeom>
              <a:blipFill rotWithShape="1">
                <a:blip r:embed="rId5"/>
                <a:stretch>
                  <a:fillRect t="-7246" b="-2029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68313" y="2254115"/>
                <a:ext cx="7920111" cy="400110"/>
              </a:xfrm>
              <a:prstGeom prst="rect">
                <a:avLst/>
              </a:prstGeom>
              <a:noFill/>
            </p:spPr>
            <p:txBody>
              <a:bodyPr wrap="square" rtlCol="0">
                <a:spAutoFit/>
              </a:bodyPr>
              <a:lstStyle/>
              <a:p>
                <a:pPr algn="just"/>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  die bedingten Verteilungen entsprechen dann den Randverteilungen</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13" y="2254115"/>
                <a:ext cx="7920111" cy="400110"/>
              </a:xfrm>
              <a:prstGeom prst="rect">
                <a:avLst/>
              </a:prstGeom>
              <a:blipFill rotWithShape="1">
                <a:blip r:embed="rId6"/>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88776" y="2654225"/>
                <a:ext cx="7920111" cy="400110"/>
              </a:xfrm>
              <a:prstGeom prst="rect">
                <a:avLst/>
              </a:prstGeom>
              <a:noFill/>
            </p:spPr>
            <p:txBody>
              <a:bodyPr wrap="square" rtlCol="0">
                <a:spAutoFit/>
              </a:bodyPr>
              <a:lstStyle/>
              <a:p>
                <a:pPr algn="just"/>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  </a:t>
                </a:r>
                <a:r>
                  <a:rPr lang="de-DE" sz="2000" b="1" dirty="0">
                    <a:latin typeface="+mn-lt"/>
                  </a:rPr>
                  <a:t>X</a:t>
                </a:r>
                <a:r>
                  <a:rPr lang="de-DE" sz="2000" dirty="0">
                    <a:latin typeface="+mn-lt"/>
                  </a:rPr>
                  <a:t> und </a:t>
                </a:r>
                <a:r>
                  <a:rPr lang="de-DE" sz="2000" b="1" dirty="0">
                    <a:latin typeface="+mn-lt"/>
                  </a:rPr>
                  <a:t>Y</a:t>
                </a:r>
                <a:r>
                  <a:rPr lang="de-DE" sz="2000" dirty="0">
                    <a:latin typeface="+mn-lt"/>
                  </a:rPr>
                  <a:t> sind unabhängig</a:t>
                </a:r>
              </a:p>
            </p:txBody>
          </p:sp>
        </mc:Choice>
        <mc:Fallback xmlns="">
          <p:sp>
            <p:nvSpPr>
              <p:cNvPr id="16" name="Textfeld 15"/>
              <p:cNvSpPr txBox="1">
                <a:spLocks noRot="1" noChangeAspect="1" noMove="1" noResize="1" noEditPoints="1" noAdjustHandles="1" noChangeArrowheads="1" noChangeShapeType="1" noTextEdit="1"/>
              </p:cNvSpPr>
              <p:nvPr/>
            </p:nvSpPr>
            <p:spPr>
              <a:xfrm>
                <a:off x="488776" y="2654225"/>
                <a:ext cx="7920111" cy="400110"/>
              </a:xfrm>
              <a:prstGeom prst="rect">
                <a:avLst/>
              </a:prstGeom>
              <a:blipFill rotWithShape="1">
                <a:blip r:embed="rId7"/>
                <a:stretch>
                  <a:fillRect t="-7576" b="-25758"/>
                </a:stretch>
              </a:blipFill>
            </p:spPr>
            <p:txBody>
              <a:bodyPr/>
              <a:lstStyle/>
              <a:p>
                <a:r>
                  <a:rPr lang="de-DE">
                    <a:noFill/>
                  </a:rPr>
                  <a:t> </a:t>
                </a:r>
              </a:p>
            </p:txBody>
          </p:sp>
        </mc:Fallback>
      </mc:AlternateContent>
      <p:sp>
        <p:nvSpPr>
          <p:cNvPr id="19" name="Textfeld 18"/>
          <p:cNvSpPr txBox="1"/>
          <p:nvPr/>
        </p:nvSpPr>
        <p:spPr>
          <a:xfrm>
            <a:off x="468313" y="3284984"/>
            <a:ext cx="7775326" cy="1015663"/>
          </a:xfrm>
          <a:prstGeom prst="rect">
            <a:avLst/>
          </a:prstGeom>
          <a:noFill/>
        </p:spPr>
        <p:txBody>
          <a:bodyPr wrap="square" rtlCol="0">
            <a:spAutoFit/>
          </a:bodyPr>
          <a:lstStyle/>
          <a:p>
            <a:pPr algn="just"/>
            <a:r>
              <a:rPr lang="de-DE" sz="2000" dirty="0">
                <a:latin typeface="+mn-lt"/>
              </a:rPr>
              <a:t>Fazit: Aus Unabhängigkeit folgt stets </a:t>
            </a:r>
            <a:r>
              <a:rPr lang="de-DE" sz="2000" dirty="0" err="1">
                <a:latin typeface="+mn-lt"/>
              </a:rPr>
              <a:t>Unkorreliertheit</a:t>
            </a:r>
            <a:r>
              <a:rPr lang="de-DE" sz="2000" dirty="0">
                <a:latin typeface="+mn-lt"/>
              </a:rPr>
              <a:t> jedoch nicht um-</a:t>
            </a:r>
          </a:p>
          <a:p>
            <a:pPr algn="just"/>
            <a:r>
              <a:rPr lang="de-DE" sz="2000" dirty="0">
                <a:latin typeface="+mn-lt"/>
              </a:rPr>
              <a:t>          gekehrt. Bei gemeinsamer Normalverteilung gilt jedoch auch die</a:t>
            </a:r>
          </a:p>
          <a:p>
            <a:pPr algn="just"/>
            <a:r>
              <a:rPr lang="de-DE" sz="2000" dirty="0">
                <a:latin typeface="+mn-lt"/>
              </a:rPr>
              <a:t>          Umkehrung, d. h. </a:t>
            </a:r>
            <a:r>
              <a:rPr lang="de-DE" sz="2000" dirty="0" err="1">
                <a:latin typeface="+mn-lt"/>
              </a:rPr>
              <a:t>Unkorreliertheit</a:t>
            </a:r>
            <a:r>
              <a:rPr lang="de-DE" sz="2000" dirty="0">
                <a:latin typeface="+mn-lt"/>
              </a:rPr>
              <a:t> impliziert Unabhängigkeit.</a:t>
            </a:r>
          </a:p>
        </p:txBody>
      </p:sp>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605</a:t>
            </a:r>
            <a:endParaRPr lang="de-DE" sz="8000" b="1" dirty="0">
              <a:solidFill>
                <a:schemeClr val="tx1"/>
              </a:solidFill>
              <a:latin typeface="+mj-lt"/>
            </a:endParaRPr>
          </a:p>
        </p:txBody>
      </p:sp>
      <p:pic>
        <p:nvPicPr>
          <p:cNvPr id="2" name="Grafik 1"/>
          <p:cNvPicPr>
            <a:picLocks noChangeAspect="1"/>
          </p:cNvPicPr>
          <p:nvPr/>
        </p:nvPicPr>
        <p:blipFill>
          <a:blip r:embed="rId8"/>
          <a:stretch>
            <a:fillRect/>
          </a:stretch>
        </p:blipFill>
        <p:spPr>
          <a:xfrm>
            <a:off x="1115616" y="4387187"/>
            <a:ext cx="4581525" cy="666750"/>
          </a:xfrm>
          <a:prstGeom prst="rect">
            <a:avLst/>
          </a:prstGeom>
        </p:spPr>
      </p:pic>
    </p:spTree>
    <p:extLst>
      <p:ext uri="{BB962C8B-B14F-4D97-AF65-F5344CB8AC3E}">
        <p14:creationId xmlns:p14="http://schemas.microsoft.com/office/powerpoint/2010/main" val="792105080"/>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8.3.4</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p:nvPr/>
        </p:nvSpPr>
        <p:spPr>
          <a:xfrm>
            <a:off x="467949" y="1773400"/>
            <a:ext cx="1079351" cy="400110"/>
          </a:xfrm>
          <a:prstGeom prst="rect">
            <a:avLst/>
          </a:prstGeom>
          <a:noFill/>
        </p:spPr>
        <p:txBody>
          <a:bodyPr wrap="square" rtlCol="0">
            <a:spAutoFit/>
          </a:bodyPr>
          <a:lstStyle/>
          <a:p>
            <a:pPr algn="just"/>
            <a:r>
              <a:rPr lang="de-DE" sz="2000" dirty="0">
                <a:latin typeface="+mn-lt"/>
              </a:rPr>
              <a:t>Für </a:t>
            </a:r>
          </a:p>
        </p:txBody>
      </p:sp>
      <mc:AlternateContent xmlns:mc="http://schemas.openxmlformats.org/markup-compatibility/2006" xmlns:a14="http://schemas.microsoft.com/office/drawing/2010/main">
        <mc:Choice Requires="a14">
          <p:sp>
            <p:nvSpPr>
              <p:cNvPr id="15" name="Textfeld 14"/>
              <p:cNvSpPr txBox="1"/>
              <p:nvPr/>
            </p:nvSpPr>
            <p:spPr>
              <a:xfrm>
                <a:off x="1171583" y="1529551"/>
                <a:ext cx="3833509" cy="88780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r>
                                  <m:rPr>
                                    <m:brk m:alnAt="7"/>
                                  </m:rPr>
                                  <a:rPr lang="de-DE" sz="2000" b="0" i="1" smtClean="0">
                                    <a:latin typeface="Cambria Math"/>
                                  </a:rPr>
                                  <m:t>𝑋</m:t>
                                </m:r>
                              </m:e>
                            </m:mr>
                            <m:mr>
                              <m:e>
                                <m:r>
                                  <a:rPr lang="de-DE" sz="2000" b="0" i="1" smtClean="0">
                                    <a:latin typeface="Cambria Math"/>
                                  </a:rPr>
                                  <m:t>𝑌</m:t>
                                </m:r>
                              </m:e>
                            </m:mr>
                          </m:m>
                        </m:e>
                      </m:d>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2</m:t>
                          </m:r>
                        </m:sub>
                      </m:sSub>
                      <m:d>
                        <m:dPr>
                          <m:ctrlPr>
                            <a:rPr lang="de-DE" sz="2000" b="0" i="1" smtClean="0">
                              <a:latin typeface="Cambria Math" panose="02040503050406030204" pitchFamily="18" charset="0"/>
                            </a:rPr>
                          </m:ctrlPr>
                        </m:dPr>
                        <m:e>
                          <m:d>
                            <m:dPr>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e>
                                </m:mr>
                                <m:mr>
                                  <m:e>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𝑌</m:t>
                                        </m:r>
                                      </m:sub>
                                    </m:sSub>
                                  </m:e>
                                </m:mr>
                              </m:m>
                            </m:e>
                          </m:d>
                          <m:r>
                            <a:rPr lang="de-DE" sz="2000" b="0" i="1" smtClean="0">
                              <a:latin typeface="Cambria Math"/>
                              <a:ea typeface="Cambria Math"/>
                            </a:rPr>
                            <m:t>, </m:t>
                          </m:r>
                          <m:d>
                            <m:dPr>
                              <m:ctrlPr>
                                <a:rPr lang="de-DE" sz="2000" b="0" i="1" smtClean="0">
                                  <a:latin typeface="Cambria Math" panose="02040503050406030204" pitchFamily="18" charset="0"/>
                                  <a:ea typeface="Cambria Math"/>
                                </a:rPr>
                              </m:ctrlPr>
                            </m:dPr>
                            <m:e>
                              <m:m>
                                <m:mPr>
                                  <m:mcs>
                                    <m:mc>
                                      <m:mcPr>
                                        <m:count m:val="2"/>
                                        <m:mcJc m:val="center"/>
                                      </m:mcPr>
                                    </m:mc>
                                  </m:mcs>
                                  <m:ctrlPr>
                                    <a:rPr lang="de-DE" sz="2000" b="0" i="1" smtClean="0">
                                      <a:latin typeface="Cambria Math" panose="02040503050406030204" pitchFamily="18" charset="0"/>
                                      <a:ea typeface="Cambria Math"/>
                                    </a:rPr>
                                  </m:ctrlPr>
                                </m:mPr>
                                <m:mr>
                                  <m:e>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𝑋</m:t>
                                        </m:r>
                                      </m:sub>
                                      <m:sup>
                                        <m:r>
                                          <a:rPr lang="de-DE" sz="2000" b="0" i="1" smtClean="0">
                                            <a:latin typeface="Cambria Math"/>
                                            <a:ea typeface="Cambria Math"/>
                                          </a:rPr>
                                          <m:t>2</m:t>
                                        </m:r>
                                      </m:sup>
                                    </m:sSubSup>
                                  </m:e>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𝜎</m:t>
                                        </m:r>
                                      </m:e>
                                      <m:sub>
                                        <m:r>
                                          <a:rPr lang="de-DE" sz="2000" b="0" i="1" smtClean="0">
                                            <a:latin typeface="Cambria Math"/>
                                            <a:ea typeface="Cambria Math"/>
                                          </a:rPr>
                                          <m:t>𝑋𝑌</m:t>
                                        </m:r>
                                      </m:sub>
                                    </m:sSub>
                                  </m:e>
                                </m:mr>
                                <m:mr>
                                  <m:e>
                                    <m:sSub>
                                      <m:sSubPr>
                                        <m:ctrlPr>
                                          <a:rPr lang="de-DE" sz="2000" i="1">
                                            <a:latin typeface="Cambria Math" panose="02040503050406030204" pitchFamily="18" charset="0"/>
                                            <a:ea typeface="Cambria Math"/>
                                          </a:rPr>
                                        </m:ctrlPr>
                                      </m:sSubPr>
                                      <m:e>
                                        <m:r>
                                          <a:rPr lang="de-DE" sz="2000" i="1">
                                            <a:latin typeface="Cambria Math"/>
                                            <a:ea typeface="Cambria Math"/>
                                          </a:rPr>
                                          <m:t>𝜎</m:t>
                                        </m:r>
                                      </m:e>
                                      <m:sub>
                                        <m:r>
                                          <a:rPr lang="de-DE" sz="2000" i="1">
                                            <a:latin typeface="Cambria Math"/>
                                            <a:ea typeface="Cambria Math"/>
                                          </a:rPr>
                                          <m:t>𝑋𝑌</m:t>
                                        </m:r>
                                      </m:sub>
                                    </m:sSub>
                                  </m:e>
                                  <m:e>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b="0" i="1" smtClean="0">
                                            <a:latin typeface="Cambria Math"/>
                                            <a:ea typeface="Cambria Math"/>
                                          </a:rPr>
                                          <m:t>𝑌</m:t>
                                        </m:r>
                                      </m:sub>
                                      <m:sup>
                                        <m:r>
                                          <a:rPr lang="de-DE" sz="2000" i="1">
                                            <a:latin typeface="Cambria Math"/>
                                            <a:ea typeface="Cambria Math"/>
                                          </a:rPr>
                                          <m:t>2</m:t>
                                        </m:r>
                                      </m:sup>
                                    </m:sSubSup>
                                  </m:e>
                                </m:mr>
                              </m:m>
                            </m:e>
                          </m:d>
                        </m:e>
                      </m:d>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171583" y="1529551"/>
                <a:ext cx="3833509" cy="887807"/>
              </a:xfrm>
              <a:prstGeom prst="rect">
                <a:avLst/>
              </a:prstGeom>
              <a:blipFill rotWithShape="1">
                <a:blip r:embed="rId3"/>
                <a:stretch>
                  <a:fillRect/>
                </a:stretch>
              </a:blipFill>
            </p:spPr>
            <p:txBody>
              <a:bodyPr/>
              <a:lstStyle/>
              <a:p>
                <a:r>
                  <a:rPr lang="de-DE">
                    <a:noFill/>
                  </a:rPr>
                  <a:t> </a:t>
                </a:r>
              </a:p>
            </p:txBody>
          </p:sp>
        </mc:Fallback>
      </mc:AlternateContent>
      <p:sp>
        <p:nvSpPr>
          <p:cNvPr id="16" name="Textfeld 15"/>
          <p:cNvSpPr txBox="1"/>
          <p:nvPr/>
        </p:nvSpPr>
        <p:spPr>
          <a:xfrm>
            <a:off x="467949" y="2468792"/>
            <a:ext cx="7560435" cy="707886"/>
          </a:xfrm>
          <a:prstGeom prst="rect">
            <a:avLst/>
          </a:prstGeom>
          <a:noFill/>
        </p:spPr>
        <p:txBody>
          <a:bodyPr wrap="square" rtlCol="0">
            <a:spAutoFit/>
          </a:bodyPr>
          <a:lstStyle/>
          <a:p>
            <a:pPr algn="just"/>
            <a:r>
              <a:rPr lang="de-DE" sz="2000" dirty="0">
                <a:latin typeface="+mn-lt"/>
              </a:rPr>
              <a:t>lassen sich mit (8.3.8), (8.3.9), (8.3.6) und (8.3.10) folgende Resultate</a:t>
            </a:r>
          </a:p>
          <a:p>
            <a:pPr algn="just"/>
            <a:r>
              <a:rPr lang="de-DE" sz="2000" dirty="0">
                <a:latin typeface="+mn-lt"/>
              </a:rPr>
              <a:t>ableiten: </a:t>
            </a:r>
          </a:p>
        </p:txBody>
      </p:sp>
      <mc:AlternateContent xmlns:mc="http://schemas.openxmlformats.org/markup-compatibility/2006" xmlns:a14="http://schemas.microsoft.com/office/drawing/2010/main">
        <mc:Choice Requires="a14">
          <p:sp>
            <p:nvSpPr>
              <p:cNvPr id="18" name="Textfeld 17"/>
              <p:cNvSpPr txBox="1"/>
              <p:nvPr/>
            </p:nvSpPr>
            <p:spPr>
              <a:xfrm>
                <a:off x="1007624" y="3284984"/>
                <a:ext cx="7562286" cy="404406"/>
              </a:xfrm>
              <a:prstGeom prst="rect">
                <a:avLst/>
              </a:prstGeom>
              <a:noFill/>
            </p:spPr>
            <p:txBody>
              <a:bodyPr wrap="square" rtlCol="0">
                <a:spAutoFit/>
              </a:bodyPr>
              <a:lstStyle/>
              <a:p>
                <a:pPr algn="just"/>
                <a:r>
                  <a:rPr lang="de-DE" sz="2000" b="0" dirty="0">
                    <a:sym typeface="Symbol"/>
                  </a:rPr>
                  <a:t>  </a:t>
                </a:r>
                <a14:m>
                  <m:oMath xmlns:m="http://schemas.openxmlformats.org/officeDocument/2006/math">
                    <m:r>
                      <a:rPr lang="de-DE" sz="2000" b="0" i="1" smtClean="0">
                        <a:latin typeface="Cambria Math"/>
                      </a:rPr>
                      <m:t>𝑋</m:t>
                    </m:r>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r>
                          <a:rPr lang="de-DE" sz="2000" b="0" i="1" smtClean="0">
                            <a:latin typeface="Cambria Math"/>
                            <a:ea typeface="Cambria Math"/>
                          </a:rPr>
                          <m:t>,</m:t>
                        </m:r>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𝑋</m:t>
                            </m:r>
                          </m:sub>
                          <m:sup>
                            <m:r>
                              <a:rPr lang="de-DE" sz="2000" i="1">
                                <a:latin typeface="Cambria Math"/>
                                <a:ea typeface="Cambria Math"/>
                              </a:rPr>
                              <m:t>2</m:t>
                            </m:r>
                          </m:sup>
                        </m:sSubSup>
                      </m:e>
                    </m:d>
                  </m:oMath>
                </a14:m>
                <a:r>
                  <a:rPr lang="de-DE" sz="2000" dirty="0">
                    <a:latin typeface="+mn-lt"/>
                  </a:rPr>
                  <a:t>  bzw. </a:t>
                </a:r>
                <a14:m>
                  <m:oMath xmlns:m="http://schemas.openxmlformats.org/officeDocument/2006/math">
                    <m:r>
                      <a:rPr lang="de-DE" sz="2000" b="0" i="1" smtClean="0">
                        <a:latin typeface="Cambria Math"/>
                      </a:rPr>
                      <m:t>𝑌</m:t>
                    </m:r>
                    <m:r>
                      <a:rPr lang="de-DE" sz="2000" b="0" i="1" smtClean="0">
                        <a:latin typeface="Cambria Math"/>
                      </a:rPr>
                      <m:t>  ~   </m:t>
                    </m:r>
                    <m:r>
                      <a:rPr lang="de-DE" sz="2000" i="1">
                        <a:latin typeface="Cambria Math"/>
                      </a:rPr>
                      <m:t>𝑁</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𝑌</m:t>
                            </m:r>
                          </m:sub>
                        </m:sSub>
                        <m:r>
                          <a:rPr lang="de-DE" sz="2000" i="1">
                            <a:latin typeface="Cambria Math"/>
                            <a:ea typeface="Cambria Math"/>
                          </a:rPr>
                          <m:t>,</m:t>
                        </m:r>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b="0" i="1" smtClean="0">
                                <a:latin typeface="Cambria Math"/>
                                <a:ea typeface="Cambria Math"/>
                              </a:rPr>
                              <m:t>𝑌</m:t>
                            </m:r>
                          </m:sub>
                          <m:sup>
                            <m:r>
                              <a:rPr lang="de-DE" sz="2000" i="1">
                                <a:latin typeface="Cambria Math"/>
                                <a:ea typeface="Cambria Math"/>
                              </a:rPr>
                              <m:t>2</m:t>
                            </m:r>
                          </m:sup>
                        </m:sSubSup>
                      </m:e>
                    </m:d>
                  </m:oMath>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007624" y="3284984"/>
                <a:ext cx="7562286" cy="404406"/>
              </a:xfrm>
              <a:prstGeom prst="rect">
                <a:avLst/>
              </a:prstGeom>
              <a:blipFill rotWithShape="1">
                <a:blip r:embed="rId4"/>
                <a:stretch>
                  <a:fillRect l="-806" t="-7576"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007624" y="4266641"/>
                <a:ext cx="7562286" cy="404406"/>
              </a:xfrm>
              <a:prstGeom prst="rect">
                <a:avLst/>
              </a:prstGeom>
              <a:noFill/>
            </p:spPr>
            <p:txBody>
              <a:bodyPr wrap="square" rtlCol="0">
                <a:spAutoFit/>
              </a:bodyPr>
              <a:lstStyle/>
              <a:p>
                <a:pPr algn="just"/>
                <a:r>
                  <a:rPr lang="de-DE" sz="2000" b="0" dirty="0">
                    <a:sym typeface="Symbol"/>
                  </a:rPr>
                  <a:t>  </a:t>
                </a:r>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1</m:t>
                        </m:r>
                      </m:sub>
                    </m:sSub>
                    <m:r>
                      <a:rPr lang="de-DE" sz="2000" b="0" i="1" smtClean="0">
                        <a:latin typeface="Cambria Math"/>
                      </a:rPr>
                      <m:t>𝑋</m:t>
                    </m:r>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2</m:t>
                        </m:r>
                      </m:sub>
                    </m:sSub>
                    <m:r>
                      <a:rPr lang="de-DE" sz="2000" b="0" i="1" smtClean="0">
                        <a:latin typeface="Cambria Math"/>
                      </a:rPr>
                      <m:t>𝑌</m:t>
                    </m:r>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1</m:t>
                            </m:r>
                          </m:sub>
                        </m:sSub>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𝑋</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𝑐</m:t>
                            </m:r>
                          </m:e>
                          <m:sub>
                            <m:r>
                              <a:rPr lang="de-DE" sz="2000" b="0" i="1" smtClean="0">
                                <a:latin typeface="Cambria Math"/>
                              </a:rPr>
                              <m:t>2</m:t>
                            </m:r>
                          </m:sub>
                        </m:sSub>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𝑌</m:t>
                            </m:r>
                          </m:sub>
                        </m:sSub>
                        <m:r>
                          <a:rPr lang="de-DE" sz="2000" b="0" i="1" smtClean="0">
                            <a:latin typeface="Cambria Math"/>
                          </a:rPr>
                          <m:t>, </m:t>
                        </m:r>
                        <m:sSubSup>
                          <m:sSubSupPr>
                            <m:ctrlPr>
                              <a:rPr lang="de-DE" sz="2000" b="0" i="1" smtClean="0">
                                <a:latin typeface="Cambria Math" panose="02040503050406030204" pitchFamily="18" charset="0"/>
                              </a:rPr>
                            </m:ctrlPr>
                          </m:sSubSupPr>
                          <m:e>
                            <m:r>
                              <a:rPr lang="de-DE" sz="2000" b="0" i="1" smtClean="0">
                                <a:latin typeface="Cambria Math"/>
                              </a:rPr>
                              <m:t>𝑐</m:t>
                            </m:r>
                          </m:e>
                          <m:sub>
                            <m:r>
                              <a:rPr lang="de-DE" sz="2000" b="0" i="1" smtClean="0">
                                <a:latin typeface="Cambria Math"/>
                              </a:rPr>
                              <m:t>1</m:t>
                            </m:r>
                          </m:sub>
                          <m:sup>
                            <m:r>
                              <a:rPr lang="de-DE" sz="2000" b="0" i="1" smtClean="0">
                                <a:latin typeface="Cambria Math"/>
                              </a:rPr>
                              <m:t>2</m:t>
                            </m:r>
                          </m:sup>
                        </m:sSubSup>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r>
                          <a:rPr lang="de-DE" sz="2000" b="0" i="1" smtClean="0">
                            <a:latin typeface="Cambria Math"/>
                          </a:rPr>
                          <m:t>+</m:t>
                        </m:r>
                        <m:sSubSup>
                          <m:sSubSupPr>
                            <m:ctrlPr>
                              <a:rPr lang="de-DE" sz="2000" i="1">
                                <a:latin typeface="Cambria Math" panose="02040503050406030204" pitchFamily="18" charset="0"/>
                              </a:rPr>
                            </m:ctrlPr>
                          </m:sSubSupPr>
                          <m:e>
                            <m:r>
                              <a:rPr lang="de-DE" sz="2000" i="1">
                                <a:latin typeface="Cambria Math"/>
                              </a:rPr>
                              <m:t>𝑐</m:t>
                            </m:r>
                          </m:e>
                          <m:sub>
                            <m:r>
                              <a:rPr lang="de-DE" sz="2000" b="0" i="1" smtClean="0">
                                <a:latin typeface="Cambria Math"/>
                              </a:rPr>
                              <m:t>2</m:t>
                            </m:r>
                          </m:sub>
                          <m:sup>
                            <m:r>
                              <a:rPr lang="de-DE" sz="2000" i="1">
                                <a:latin typeface="Cambria Math"/>
                              </a:rPr>
                              <m:t>2</m:t>
                            </m:r>
                          </m:sup>
                        </m:sSubSup>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b="0" i="1" smtClean="0">
                                <a:latin typeface="Cambria Math"/>
                                <a:ea typeface="Cambria Math"/>
                              </a:rPr>
                              <m:t>𝑌</m:t>
                            </m:r>
                          </m:sub>
                          <m:sup>
                            <m:r>
                              <a:rPr lang="de-DE" sz="2000" i="1">
                                <a:latin typeface="Cambria Math"/>
                              </a:rPr>
                              <m:t>2</m:t>
                            </m:r>
                          </m:sup>
                        </m:sSubSup>
                        <m:r>
                          <a:rPr lang="de-DE" sz="2000" b="0" i="1" smtClean="0">
                            <a:latin typeface="Cambria Math"/>
                          </a:rPr>
                          <m:t>+2</m:t>
                        </m:r>
                        <m:sSub>
                          <m:sSubPr>
                            <m:ctrlPr>
                              <a:rPr lang="de-DE" sz="2000" b="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1</m:t>
                            </m:r>
                          </m:sub>
                        </m:sSub>
                        <m:sSub>
                          <m:sSubPr>
                            <m:ctrlPr>
                              <a:rPr lang="de-DE" sz="2000" b="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2</m:t>
                            </m:r>
                          </m:sub>
                        </m:sSub>
                        <m:sSub>
                          <m:sSubPr>
                            <m:ctrlPr>
                              <a:rPr lang="de-DE" sz="2000" b="0" i="1" smtClean="0">
                                <a:latin typeface="Cambria Math" panose="02040503050406030204" pitchFamily="18" charset="0"/>
                              </a:rPr>
                            </m:ctrlPr>
                          </m:sSubPr>
                          <m:e>
                            <m:r>
                              <a:rPr lang="de-DE" sz="2000" b="0" i="1" smtClean="0">
                                <a:latin typeface="Cambria Math"/>
                                <a:ea typeface="Cambria Math"/>
                              </a:rPr>
                              <m:t>𝜎</m:t>
                            </m:r>
                          </m:e>
                          <m:sub>
                            <m:r>
                              <a:rPr lang="de-DE" sz="2000" b="0" i="1" smtClean="0">
                                <a:latin typeface="Cambria Math"/>
                              </a:rPr>
                              <m:t>𝑋𝑌</m:t>
                            </m:r>
                          </m:sub>
                        </m:sSub>
                      </m:e>
                    </m:d>
                  </m:oMath>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007624" y="4266641"/>
                <a:ext cx="7562286" cy="404406"/>
              </a:xfrm>
              <a:prstGeom prst="rect">
                <a:avLst/>
              </a:prstGeom>
              <a:blipFill rotWithShape="1">
                <a:blip r:embed="rId5"/>
                <a:stretch>
                  <a:fillRect l="-80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007624" y="5301208"/>
                <a:ext cx="7562286" cy="641586"/>
              </a:xfrm>
              <a:prstGeom prst="rect">
                <a:avLst/>
              </a:prstGeom>
              <a:noFill/>
            </p:spPr>
            <p:txBody>
              <a:bodyPr wrap="square" rtlCol="0">
                <a:spAutoFit/>
              </a:bodyPr>
              <a:lstStyle/>
              <a:p>
                <a:pPr algn="just"/>
                <a:r>
                  <a:rPr lang="de-DE" sz="2000" b="0" dirty="0">
                    <a:sym typeface="Symbol"/>
                  </a:rPr>
                  <a:t>  </a:t>
                </a:r>
                <a14:m>
                  <m:oMath xmlns:m="http://schemas.openxmlformats.org/officeDocument/2006/math">
                    <m:r>
                      <a:rPr lang="de-DE" sz="2000" b="0" i="1" smtClean="0">
                        <a:latin typeface="Cambria Math"/>
                      </a:rPr>
                      <m:t>𝑌</m:t>
                    </m:r>
                    <m:r>
                      <a:rPr lang="de-DE" sz="2000" b="0" i="1" smtClean="0">
                        <a:latin typeface="Cambria Math"/>
                      </a:rPr>
                      <m:t>|</m:t>
                    </m:r>
                    <m:r>
                      <a:rPr lang="de-DE" sz="2000" b="0" i="1" smtClean="0">
                        <a:latin typeface="Cambria Math"/>
                      </a:rPr>
                      <m:t>𝑋</m:t>
                    </m:r>
                    <m:r>
                      <a:rPr lang="de-DE" sz="2000" b="0" i="1" smtClean="0">
                        <a:latin typeface="Cambria Math"/>
                      </a:rPr>
                      <m:t>=</m:t>
                    </m:r>
                    <m:r>
                      <a:rPr lang="de-DE" sz="2000" b="0" i="1" smtClean="0">
                        <a:latin typeface="Cambria Math"/>
                      </a:rPr>
                      <m:t>𝑥</m:t>
                    </m:r>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𝑌</m:t>
                            </m:r>
                          </m:sub>
                        </m:sSub>
                        <m:r>
                          <a:rPr lang="de-DE" sz="2000" b="0" i="1"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ea typeface="Cambria Math"/>
                                  </a:rPr>
                                  <m:t>𝜎</m:t>
                                </m:r>
                              </m:e>
                              <m:sub>
                                <m:r>
                                  <a:rPr lang="de-DE" sz="2000" b="0" i="1" smtClean="0">
                                    <a:latin typeface="Cambria Math"/>
                                  </a:rPr>
                                  <m:t>𝑋𝑌</m:t>
                                </m:r>
                              </m:sub>
                            </m:sSub>
                          </m:num>
                          <m:den>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den>
                        </m:f>
                        <m:d>
                          <m:dPr>
                            <m:ctrlPr>
                              <a:rPr lang="de-DE" sz="2000" b="0" i="1" smtClean="0">
                                <a:latin typeface="Cambria Math" panose="02040503050406030204" pitchFamily="18" charset="0"/>
                              </a:rPr>
                            </m:ctrlPr>
                          </m:dPr>
                          <m:e>
                            <m:r>
                              <a:rPr lang="de-DE" sz="2000" b="0" i="1" smtClean="0">
                                <a:latin typeface="Cambria Math"/>
                              </a:rPr>
                              <m:t>𝑥</m:t>
                            </m:r>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e>
                        </m:d>
                        <m:r>
                          <a:rPr lang="de-DE" sz="2000" b="0" i="1" smtClean="0">
                            <a:latin typeface="Cambria Math"/>
                            <a:ea typeface="Cambria Math"/>
                          </a:rPr>
                          <m:t>,</m:t>
                        </m:r>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b="0" i="1" smtClean="0">
                                <a:latin typeface="Cambria Math"/>
                                <a:ea typeface="Cambria Math"/>
                              </a:rPr>
                              <m:t>𝑌</m:t>
                            </m:r>
                          </m:sub>
                          <m:sup>
                            <m:r>
                              <a:rPr lang="de-DE" sz="2000" i="1">
                                <a:latin typeface="Cambria Math"/>
                                <a:ea typeface="Cambria Math"/>
                              </a:rPr>
                              <m:t>2</m:t>
                            </m:r>
                          </m:sup>
                        </m:sSubSup>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𝑋𝑌</m:t>
                                </m:r>
                              </m:sub>
                              <m:sup>
                                <m:r>
                                  <a:rPr lang="de-DE" sz="2000" b="0" i="1" smtClean="0">
                                    <a:latin typeface="Cambria Math"/>
                                    <a:ea typeface="Cambria Math"/>
                                  </a:rPr>
                                  <m:t>2</m:t>
                                </m:r>
                              </m:sup>
                            </m:sSubSup>
                          </m:num>
                          <m:den>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𝑋</m:t>
                                </m:r>
                              </m:sub>
                              <m:sup>
                                <m:r>
                                  <a:rPr lang="de-DE" sz="2000" b="0" i="1" smtClean="0">
                                    <a:latin typeface="Cambria Math"/>
                                    <a:ea typeface="Cambria Math"/>
                                  </a:rPr>
                                  <m:t>2</m:t>
                                </m:r>
                              </m:sup>
                            </m:sSubSup>
                          </m:den>
                        </m:f>
                      </m:e>
                    </m:d>
                  </m:oMath>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007624" y="5301208"/>
                <a:ext cx="7562286" cy="641586"/>
              </a:xfrm>
              <a:prstGeom prst="rect">
                <a:avLst/>
              </a:prstGeom>
              <a:blipFill rotWithShape="1">
                <a:blip r:embed="rId6"/>
                <a:stretch>
                  <a:fillRect l="-806"/>
                </a:stretch>
              </a:blipFill>
            </p:spPr>
            <p:txBody>
              <a:bodyPr/>
              <a:lstStyle/>
              <a:p>
                <a:r>
                  <a:rPr lang="de-DE">
                    <a:noFill/>
                  </a:rPr>
                  <a:t> </a:t>
                </a:r>
              </a:p>
            </p:txBody>
          </p:sp>
        </mc:Fallback>
      </mc:AlternateContent>
      <p:sp>
        <p:nvSpPr>
          <p:cNvPr id="22" name="Textfeld 21"/>
          <p:cNvSpPr txBox="1"/>
          <p:nvPr/>
        </p:nvSpPr>
        <p:spPr>
          <a:xfrm>
            <a:off x="1340216" y="3713786"/>
            <a:ext cx="2376264" cy="400110"/>
          </a:xfrm>
          <a:prstGeom prst="rect">
            <a:avLst/>
          </a:prstGeom>
          <a:noFill/>
        </p:spPr>
        <p:txBody>
          <a:bodyPr wrap="square" rtlCol="0">
            <a:spAutoFit/>
          </a:bodyPr>
          <a:lstStyle/>
          <a:p>
            <a:pPr algn="just"/>
            <a:r>
              <a:rPr lang="de-DE" sz="2000" dirty="0">
                <a:latin typeface="+mn-lt"/>
              </a:rPr>
              <a:t>(Randverteilungen)</a:t>
            </a:r>
          </a:p>
        </p:txBody>
      </p:sp>
      <p:sp>
        <p:nvSpPr>
          <p:cNvPr id="23" name="Textfeld 22"/>
          <p:cNvSpPr txBox="1"/>
          <p:nvPr/>
        </p:nvSpPr>
        <p:spPr>
          <a:xfrm>
            <a:off x="1331640" y="4691488"/>
            <a:ext cx="5781755" cy="400110"/>
          </a:xfrm>
          <a:prstGeom prst="rect">
            <a:avLst/>
          </a:prstGeom>
          <a:noFill/>
        </p:spPr>
        <p:txBody>
          <a:bodyPr wrap="square" rtlCol="0">
            <a:spAutoFit/>
          </a:bodyPr>
          <a:lstStyle/>
          <a:p>
            <a:pPr algn="just"/>
            <a:r>
              <a:rPr lang="de-DE" sz="2000" dirty="0">
                <a:latin typeface="+mn-lt"/>
              </a:rPr>
              <a:t>(Summen normalverteilt auch bei Abhängigkeit)</a:t>
            </a:r>
          </a:p>
        </p:txBody>
      </p:sp>
      <p:sp>
        <p:nvSpPr>
          <p:cNvPr id="24" name="Textfeld 23"/>
          <p:cNvSpPr txBox="1"/>
          <p:nvPr/>
        </p:nvSpPr>
        <p:spPr>
          <a:xfrm>
            <a:off x="1331640" y="5942794"/>
            <a:ext cx="2506556" cy="400110"/>
          </a:xfrm>
          <a:prstGeom prst="rect">
            <a:avLst/>
          </a:prstGeom>
          <a:noFill/>
        </p:spPr>
        <p:txBody>
          <a:bodyPr wrap="square" rtlCol="0">
            <a:spAutoFit/>
          </a:bodyPr>
          <a:lstStyle/>
          <a:p>
            <a:pPr algn="just"/>
            <a:r>
              <a:rPr lang="de-DE" sz="2000" dirty="0">
                <a:latin typeface="+mn-lt"/>
              </a:rPr>
              <a:t>(bedingte Verteilung )</a:t>
            </a:r>
          </a:p>
        </p:txBody>
      </p:sp>
      <p:sp>
        <p:nvSpPr>
          <p:cNvPr id="25" name="Rechteck 2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606</a:t>
            </a:r>
            <a:endParaRPr lang="de-DE" sz="8000" b="1" dirty="0">
              <a:solidFill>
                <a:schemeClr val="tx1"/>
              </a:solidFill>
              <a:latin typeface="+mj-lt"/>
            </a:endParaRPr>
          </a:p>
        </p:txBody>
      </p:sp>
    </p:spTree>
    <p:extLst>
      <p:ext uri="{BB962C8B-B14F-4D97-AF65-F5344CB8AC3E}">
        <p14:creationId xmlns:p14="http://schemas.microsoft.com/office/powerpoint/2010/main" val="6922299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3.3 Empirische Verteilungsfunktion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58</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2884" y="1556569"/>
            <a:ext cx="7400925" cy="3257550"/>
          </a:xfrm>
          <a:prstGeom prst="rect">
            <a:avLst/>
          </a:prstGeom>
        </p:spPr>
      </p:pic>
    </p:spTree>
    <p:extLst>
      <p:ext uri="{BB962C8B-B14F-4D97-AF65-F5344CB8AC3E}">
        <p14:creationId xmlns:p14="http://schemas.microsoft.com/office/powerpoint/2010/main" val="3429594266"/>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8.3.5</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p:nvPr/>
        </p:nvSpPr>
        <p:spPr>
          <a:xfrm>
            <a:off x="467948" y="1946137"/>
            <a:ext cx="1079351" cy="400110"/>
          </a:xfrm>
          <a:prstGeom prst="rect">
            <a:avLst/>
          </a:prstGeom>
          <a:noFill/>
        </p:spPr>
        <p:txBody>
          <a:bodyPr wrap="square" rtlCol="0">
            <a:spAutoFit/>
          </a:bodyPr>
          <a:lstStyle/>
          <a:p>
            <a:pPr algn="just"/>
            <a:r>
              <a:rPr lang="de-DE" sz="2000" dirty="0">
                <a:latin typeface="+mn-lt"/>
              </a:rPr>
              <a:t>Für </a:t>
            </a:r>
          </a:p>
        </p:txBody>
      </p:sp>
      <mc:AlternateContent xmlns:mc="http://schemas.openxmlformats.org/markup-compatibility/2006" xmlns:a14="http://schemas.microsoft.com/office/drawing/2010/main">
        <mc:Choice Requires="a14">
          <p:sp>
            <p:nvSpPr>
              <p:cNvPr id="15" name="Textfeld 14"/>
              <p:cNvSpPr txBox="1"/>
              <p:nvPr/>
            </p:nvSpPr>
            <p:spPr>
              <a:xfrm>
                <a:off x="1171582" y="1525189"/>
                <a:ext cx="4984594" cy="124200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r>
                                  <m:rPr>
                                    <m:brk m:alnAt="7"/>
                                  </m:rPr>
                                  <a:rPr lang="de-DE" sz="2000" b="0" i="1" smtClean="0">
                                    <a:latin typeface="Cambria Math"/>
                                  </a:rPr>
                                  <m:t>𝑍</m:t>
                                </m:r>
                              </m:e>
                            </m:mr>
                            <m:mr>
                              <m:e>
                                <m:r>
                                  <a:rPr lang="de-DE" sz="2000" b="0" i="1" smtClean="0">
                                    <a:latin typeface="Cambria Math"/>
                                  </a:rPr>
                                  <m:t>𝑋</m:t>
                                </m:r>
                              </m:e>
                            </m:mr>
                            <m:mr>
                              <m:e>
                                <m:r>
                                  <a:rPr lang="de-DE" sz="2000" b="0" i="1" smtClean="0">
                                    <a:latin typeface="Cambria Math"/>
                                  </a:rPr>
                                  <m:t>𝑌</m:t>
                                </m:r>
                              </m:e>
                            </m:mr>
                          </m:m>
                        </m:e>
                      </m:d>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3</m:t>
                          </m:r>
                        </m:sub>
                      </m:sSub>
                      <m:d>
                        <m:dPr>
                          <m:ctrlPr>
                            <a:rPr lang="de-DE" sz="2000" b="0" i="1" smtClean="0">
                              <a:latin typeface="Cambria Math" panose="02040503050406030204" pitchFamily="18" charset="0"/>
                            </a:rPr>
                          </m:ctrlPr>
                        </m:dPr>
                        <m:e>
                          <m:d>
                            <m:dPr>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𝑍</m:t>
                                        </m:r>
                                      </m:sub>
                                    </m:sSub>
                                  </m:e>
                                </m:mr>
                                <m:mr>
                                  <m:e>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𝑋</m:t>
                                        </m:r>
                                      </m:sub>
                                    </m:sSub>
                                  </m:e>
                                </m:mr>
                                <m:mr>
                                  <m:e>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𝑌</m:t>
                                        </m:r>
                                      </m:sub>
                                    </m:sSub>
                                  </m:e>
                                </m:mr>
                              </m:m>
                            </m:e>
                          </m:d>
                          <m:r>
                            <a:rPr lang="de-DE" sz="2000" b="0" i="1" smtClean="0">
                              <a:latin typeface="Cambria Math"/>
                              <a:ea typeface="Cambria Math"/>
                            </a:rPr>
                            <m:t>, </m:t>
                          </m:r>
                          <m:d>
                            <m:dPr>
                              <m:ctrlPr>
                                <a:rPr lang="de-DE" sz="2000" b="0" i="1" smtClean="0">
                                  <a:latin typeface="Cambria Math" panose="02040503050406030204" pitchFamily="18" charset="0"/>
                                  <a:ea typeface="Cambria Math"/>
                                </a:rPr>
                              </m:ctrlPr>
                            </m:dPr>
                            <m:e>
                              <m:m>
                                <m:mPr>
                                  <m:mcs>
                                    <m:mc>
                                      <m:mcPr>
                                        <m:count m:val="3"/>
                                        <m:mcJc m:val="center"/>
                                      </m:mcPr>
                                    </m:mc>
                                  </m:mcs>
                                  <m:ctrlPr>
                                    <a:rPr lang="de-DE" sz="2000" b="0" i="1" smtClean="0">
                                      <a:latin typeface="Cambria Math" panose="02040503050406030204" pitchFamily="18" charset="0"/>
                                      <a:ea typeface="Cambria Math"/>
                                    </a:rPr>
                                  </m:ctrlPr>
                                </m:mPr>
                                <m:mr>
                                  <m:e>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𝑍</m:t>
                                        </m:r>
                                      </m:sub>
                                      <m:sup>
                                        <m:r>
                                          <a:rPr lang="de-DE" sz="2000" b="0" i="1" smtClean="0">
                                            <a:latin typeface="Cambria Math"/>
                                            <a:ea typeface="Cambria Math"/>
                                          </a:rPr>
                                          <m:t>2</m:t>
                                        </m:r>
                                      </m:sup>
                                    </m:sSubSup>
                                  </m:e>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𝜎</m:t>
                                        </m:r>
                                      </m:e>
                                      <m:sub>
                                        <m:r>
                                          <a:rPr lang="de-DE" sz="2000" b="0" i="1" smtClean="0">
                                            <a:latin typeface="Cambria Math"/>
                                            <a:ea typeface="Cambria Math"/>
                                          </a:rPr>
                                          <m:t>𝑍𝑋</m:t>
                                        </m:r>
                                      </m:sub>
                                    </m:sSub>
                                  </m:e>
                                  <m:e>
                                    <m:sSub>
                                      <m:sSubPr>
                                        <m:ctrlPr>
                                          <a:rPr lang="de-DE" sz="2000" i="1">
                                            <a:latin typeface="Cambria Math" panose="02040503050406030204" pitchFamily="18" charset="0"/>
                                            <a:ea typeface="Cambria Math"/>
                                          </a:rPr>
                                        </m:ctrlPr>
                                      </m:sSubPr>
                                      <m:e>
                                        <m:r>
                                          <a:rPr lang="de-DE" sz="2000" i="1">
                                            <a:latin typeface="Cambria Math"/>
                                            <a:ea typeface="Cambria Math"/>
                                          </a:rPr>
                                          <m:t>𝜎</m:t>
                                        </m:r>
                                      </m:e>
                                      <m:sub>
                                        <m:r>
                                          <a:rPr lang="de-DE" sz="2000" i="1">
                                            <a:latin typeface="Cambria Math"/>
                                            <a:ea typeface="Cambria Math"/>
                                          </a:rPr>
                                          <m:t>𝑍</m:t>
                                        </m:r>
                                        <m:r>
                                          <a:rPr lang="de-DE" sz="2000" b="0" i="1" smtClean="0">
                                            <a:latin typeface="Cambria Math"/>
                                            <a:ea typeface="Cambria Math"/>
                                          </a:rPr>
                                          <m:t>𝑌</m:t>
                                        </m:r>
                                      </m:sub>
                                    </m:sSub>
                                  </m:e>
                                </m:mr>
                                <m:mr>
                                  <m:e>
                                    <m:sSub>
                                      <m:sSubPr>
                                        <m:ctrlPr>
                                          <a:rPr lang="de-DE" sz="2000" i="1">
                                            <a:latin typeface="Cambria Math" panose="02040503050406030204" pitchFamily="18" charset="0"/>
                                            <a:ea typeface="Cambria Math"/>
                                          </a:rPr>
                                        </m:ctrlPr>
                                      </m:sSubPr>
                                      <m:e>
                                        <m:r>
                                          <a:rPr lang="de-DE" sz="2000" i="1">
                                            <a:latin typeface="Cambria Math"/>
                                            <a:ea typeface="Cambria Math"/>
                                          </a:rPr>
                                          <m:t>𝜎</m:t>
                                        </m:r>
                                      </m:e>
                                      <m:sub>
                                        <m:r>
                                          <a:rPr lang="de-DE" sz="2000" i="1">
                                            <a:latin typeface="Cambria Math"/>
                                            <a:ea typeface="Cambria Math"/>
                                          </a:rPr>
                                          <m:t>𝑍𝑋</m:t>
                                        </m:r>
                                      </m:sub>
                                    </m:sSub>
                                  </m:e>
                                  <m:e>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b="0" i="1" smtClean="0">
                                            <a:latin typeface="Cambria Math"/>
                                            <a:ea typeface="Cambria Math"/>
                                          </a:rPr>
                                          <m:t>𝑋</m:t>
                                        </m:r>
                                      </m:sub>
                                      <m:sup>
                                        <m:r>
                                          <a:rPr lang="de-DE" sz="2000" i="1">
                                            <a:latin typeface="Cambria Math"/>
                                            <a:ea typeface="Cambria Math"/>
                                          </a:rPr>
                                          <m:t>2</m:t>
                                        </m:r>
                                      </m:sup>
                                    </m:sSubSup>
                                  </m:e>
                                  <m:e>
                                    <m:sSub>
                                      <m:sSubPr>
                                        <m:ctrlPr>
                                          <a:rPr lang="de-DE" sz="2000" i="1">
                                            <a:latin typeface="Cambria Math" panose="02040503050406030204" pitchFamily="18" charset="0"/>
                                            <a:ea typeface="Cambria Math"/>
                                          </a:rPr>
                                        </m:ctrlPr>
                                      </m:sSubPr>
                                      <m:e>
                                        <m:r>
                                          <a:rPr lang="de-DE" sz="2000" i="1">
                                            <a:latin typeface="Cambria Math"/>
                                            <a:ea typeface="Cambria Math"/>
                                          </a:rPr>
                                          <m:t>𝜎</m:t>
                                        </m:r>
                                      </m:e>
                                      <m:sub>
                                        <m:r>
                                          <a:rPr lang="de-DE" sz="2000" b="0" i="1" smtClean="0">
                                            <a:latin typeface="Cambria Math"/>
                                            <a:ea typeface="Cambria Math"/>
                                          </a:rPr>
                                          <m:t>𝑋𝑌</m:t>
                                        </m:r>
                                      </m:sub>
                                    </m:sSub>
                                  </m:e>
                                </m:mr>
                                <m:mr>
                                  <m:e>
                                    <m:sSub>
                                      <m:sSubPr>
                                        <m:ctrlPr>
                                          <a:rPr lang="de-DE" sz="2000" i="1">
                                            <a:latin typeface="Cambria Math" panose="02040503050406030204" pitchFamily="18" charset="0"/>
                                            <a:ea typeface="Cambria Math"/>
                                          </a:rPr>
                                        </m:ctrlPr>
                                      </m:sSubPr>
                                      <m:e>
                                        <m:r>
                                          <a:rPr lang="de-DE" sz="2000" i="1">
                                            <a:latin typeface="Cambria Math"/>
                                            <a:ea typeface="Cambria Math"/>
                                          </a:rPr>
                                          <m:t>𝜎</m:t>
                                        </m:r>
                                      </m:e>
                                      <m:sub>
                                        <m:r>
                                          <a:rPr lang="de-DE" sz="2000" b="0" i="1" smtClean="0">
                                            <a:latin typeface="Cambria Math"/>
                                            <a:ea typeface="Cambria Math"/>
                                          </a:rPr>
                                          <m:t>𝑌𝑍</m:t>
                                        </m:r>
                                      </m:sub>
                                    </m:sSub>
                                  </m:e>
                                  <m:e>
                                    <m:sSub>
                                      <m:sSubPr>
                                        <m:ctrlPr>
                                          <a:rPr lang="de-DE" sz="2000" i="1">
                                            <a:latin typeface="Cambria Math" panose="02040503050406030204" pitchFamily="18" charset="0"/>
                                            <a:ea typeface="Cambria Math"/>
                                          </a:rPr>
                                        </m:ctrlPr>
                                      </m:sSubPr>
                                      <m:e>
                                        <m:r>
                                          <a:rPr lang="de-DE" sz="2000" i="1">
                                            <a:latin typeface="Cambria Math"/>
                                            <a:ea typeface="Cambria Math"/>
                                          </a:rPr>
                                          <m:t>𝜎</m:t>
                                        </m:r>
                                      </m:e>
                                      <m:sub>
                                        <m:r>
                                          <a:rPr lang="de-DE" sz="2000" b="0" i="1" smtClean="0">
                                            <a:latin typeface="Cambria Math"/>
                                            <a:ea typeface="Cambria Math"/>
                                          </a:rPr>
                                          <m:t>𝑋𝑌</m:t>
                                        </m:r>
                                      </m:sub>
                                    </m:sSub>
                                  </m:e>
                                  <m:e>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b="0" i="1" smtClean="0">
                                            <a:latin typeface="Cambria Math"/>
                                            <a:ea typeface="Cambria Math"/>
                                          </a:rPr>
                                          <m:t>𝑌</m:t>
                                        </m:r>
                                      </m:sub>
                                      <m:sup>
                                        <m:r>
                                          <a:rPr lang="de-DE" sz="2000" i="1">
                                            <a:latin typeface="Cambria Math"/>
                                            <a:ea typeface="Cambria Math"/>
                                          </a:rPr>
                                          <m:t>2</m:t>
                                        </m:r>
                                      </m:sup>
                                    </m:sSubSup>
                                  </m:e>
                                </m:mr>
                              </m:m>
                            </m:e>
                          </m:d>
                        </m:e>
                      </m:d>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171582" y="1525189"/>
                <a:ext cx="4984594" cy="1242007"/>
              </a:xfrm>
              <a:prstGeom prst="rect">
                <a:avLst/>
              </a:prstGeom>
              <a:blipFill rotWithShape="1">
                <a:blip r:embed="rId3"/>
                <a:stretch>
                  <a:fillRect/>
                </a:stretch>
              </a:blipFill>
            </p:spPr>
            <p:txBody>
              <a:bodyPr/>
              <a:lstStyle/>
              <a:p>
                <a:r>
                  <a:rPr lang="de-DE">
                    <a:noFill/>
                  </a:rPr>
                  <a:t> </a:t>
                </a:r>
              </a:p>
            </p:txBody>
          </p:sp>
        </mc:Fallback>
      </mc:AlternateContent>
      <p:sp>
        <p:nvSpPr>
          <p:cNvPr id="16" name="Textfeld 15"/>
          <p:cNvSpPr txBox="1"/>
          <p:nvPr/>
        </p:nvSpPr>
        <p:spPr>
          <a:xfrm>
            <a:off x="455485" y="2824774"/>
            <a:ext cx="7560435" cy="400110"/>
          </a:xfrm>
          <a:prstGeom prst="rect">
            <a:avLst/>
          </a:prstGeom>
          <a:noFill/>
        </p:spPr>
        <p:txBody>
          <a:bodyPr wrap="square" rtlCol="0">
            <a:spAutoFit/>
          </a:bodyPr>
          <a:lstStyle/>
          <a:p>
            <a:pPr algn="just"/>
            <a:r>
              <a:rPr lang="de-DE" sz="2000" dirty="0">
                <a:latin typeface="+mn-lt"/>
              </a:rPr>
              <a:t>lässt sich mit (8.3.10) folgendes Resultat ableiten:</a:t>
            </a:r>
          </a:p>
        </p:txBody>
      </p:sp>
      <mc:AlternateContent xmlns:mc="http://schemas.openxmlformats.org/markup-compatibility/2006" xmlns:a14="http://schemas.microsoft.com/office/drawing/2010/main">
        <mc:Choice Requires="a14">
          <p:sp>
            <p:nvSpPr>
              <p:cNvPr id="18" name="Textfeld 17"/>
              <p:cNvSpPr txBox="1"/>
              <p:nvPr/>
            </p:nvSpPr>
            <p:spPr>
              <a:xfrm>
                <a:off x="861374" y="3235502"/>
                <a:ext cx="3314582" cy="863763"/>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m:rPr>
                              <m:sty m:val="p"/>
                            </m:rPr>
                            <a:rPr lang="el-GR" sz="2000" b="0" i="1" smtClean="0">
                              <a:latin typeface="Cambria Math"/>
                              <a:ea typeface="Cambria Math"/>
                            </a:rPr>
                            <m:t>Σ</m:t>
                          </m:r>
                        </m:e>
                        <m:sub>
                          <m:r>
                            <a:rPr lang="de-DE" sz="2000" b="0" i="1" smtClean="0">
                              <a:latin typeface="Cambria Math"/>
                            </a:rPr>
                            <m:t>𝑋𝑌</m:t>
                          </m:r>
                          <m:r>
                            <a:rPr lang="de-DE" sz="2000" b="0" i="1" smtClean="0">
                              <a:latin typeface="Cambria Math"/>
                            </a:rPr>
                            <m:t>|</m:t>
                          </m:r>
                          <m:r>
                            <a:rPr lang="de-DE" sz="2000" b="0" i="1" smtClean="0">
                              <a:latin typeface="Cambria Math"/>
                            </a:rPr>
                            <m:t>𝑍</m:t>
                          </m:r>
                        </m:sub>
                      </m:sSub>
                      <m:r>
                        <a:rPr lang="de-DE" sz="2000" b="0" i="1" smtClean="0">
                          <a:latin typeface="Cambria Math"/>
                        </a:rPr>
                        <m:t>=</m:t>
                      </m:r>
                      <m:d>
                        <m:dPr>
                          <m:ctrlPr>
                            <a:rPr lang="de-DE" sz="2000" b="0" i="1" smtClean="0">
                              <a:latin typeface="Cambria Math" panose="02040503050406030204" pitchFamily="18" charset="0"/>
                            </a:rPr>
                          </m:ctrlPr>
                        </m:dPr>
                        <m:e>
                          <m:m>
                            <m:mPr>
                              <m:mcs>
                                <m:mc>
                                  <m:mcPr>
                                    <m:count m:val="2"/>
                                    <m:mcJc m:val="center"/>
                                  </m:mcPr>
                                </m:mc>
                              </m:mcs>
                              <m:ctrlPr>
                                <a:rPr lang="de-DE" sz="2000" b="0" i="1" smtClean="0">
                                  <a:latin typeface="Cambria Math" panose="02040503050406030204" pitchFamily="18" charset="0"/>
                                </a:rPr>
                              </m:ctrlPr>
                            </m:mPr>
                            <m:mr>
                              <m:e>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𝑋</m:t>
                                    </m:r>
                                    <m:r>
                                      <a:rPr lang="de-DE" sz="2000" b="0" i="1" smtClean="0">
                                        <a:latin typeface="Cambria Math"/>
                                      </a:rPr>
                                      <m:t>|</m:t>
                                    </m:r>
                                    <m:r>
                                      <a:rPr lang="de-DE" sz="2000" b="0" i="1" smtClean="0">
                                        <a:latin typeface="Cambria Math"/>
                                      </a:rPr>
                                      <m:t>𝑍</m:t>
                                    </m:r>
                                  </m:sub>
                                  <m:sup>
                                    <m:r>
                                      <a:rPr lang="de-DE" sz="2000" b="0" i="1" smtClean="0">
                                        <a:latin typeface="Cambria Math"/>
                                      </a:rPr>
                                      <m:t>2</m:t>
                                    </m:r>
                                  </m:sup>
                                </m:sSubSup>
                              </m:e>
                              <m:e>
                                <m:sSub>
                                  <m:sSubPr>
                                    <m:ctrlPr>
                                      <a:rPr lang="de-DE" sz="2000" b="0" i="1" smtClean="0">
                                        <a:latin typeface="Cambria Math" panose="02040503050406030204" pitchFamily="18" charset="0"/>
                                      </a:rPr>
                                    </m:ctrlPr>
                                  </m:sSubPr>
                                  <m:e>
                                    <m:r>
                                      <a:rPr lang="de-DE" sz="2000" b="0" i="1" smtClean="0">
                                        <a:latin typeface="Cambria Math"/>
                                        <a:ea typeface="Cambria Math"/>
                                      </a:rPr>
                                      <m:t>𝜎</m:t>
                                    </m:r>
                                  </m:e>
                                  <m:sub>
                                    <m:r>
                                      <a:rPr lang="de-DE" sz="2000" b="0" i="1" smtClean="0">
                                        <a:latin typeface="Cambria Math"/>
                                      </a:rPr>
                                      <m:t>𝑋𝑌</m:t>
                                    </m:r>
                                    <m:r>
                                      <a:rPr lang="de-DE" sz="2000" b="0" i="1" smtClean="0">
                                        <a:latin typeface="Cambria Math"/>
                                      </a:rPr>
                                      <m:t>|</m:t>
                                    </m:r>
                                    <m:r>
                                      <a:rPr lang="de-DE" sz="2000" b="0" i="1" smtClean="0">
                                        <a:latin typeface="Cambria Math"/>
                                      </a:rPr>
                                      <m:t>𝑍</m:t>
                                    </m:r>
                                  </m:sub>
                                </m:sSub>
                              </m:e>
                            </m:mr>
                            <m:mr>
                              <m:e>
                                <m:sSub>
                                  <m:sSubPr>
                                    <m:ctrlPr>
                                      <a:rPr lang="de-DE" sz="2000" i="1">
                                        <a:latin typeface="Cambria Math" panose="02040503050406030204" pitchFamily="18" charset="0"/>
                                      </a:rPr>
                                    </m:ctrlPr>
                                  </m:sSubPr>
                                  <m:e>
                                    <m:r>
                                      <a:rPr lang="de-DE" sz="2000" i="1">
                                        <a:latin typeface="Cambria Math"/>
                                        <a:ea typeface="Cambria Math"/>
                                      </a:rPr>
                                      <m:t>𝜎</m:t>
                                    </m:r>
                                  </m:e>
                                  <m:sub>
                                    <m:r>
                                      <a:rPr lang="de-DE" sz="2000" i="1">
                                        <a:latin typeface="Cambria Math"/>
                                      </a:rPr>
                                      <m:t>𝑋𝑌</m:t>
                                    </m:r>
                                    <m:r>
                                      <a:rPr lang="de-DE" sz="2000" i="1">
                                        <a:latin typeface="Cambria Math"/>
                                      </a:rPr>
                                      <m:t>|</m:t>
                                    </m:r>
                                    <m:r>
                                      <a:rPr lang="de-DE" sz="2000" i="1">
                                        <a:latin typeface="Cambria Math"/>
                                      </a:rPr>
                                      <m:t>𝑍</m:t>
                                    </m:r>
                                  </m:sub>
                                </m:sSub>
                              </m:e>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b="0" i="1" smtClean="0">
                                        <a:latin typeface="Cambria Math"/>
                                        <a:ea typeface="Cambria Math"/>
                                      </a:rPr>
                                      <m:t>𝑌</m:t>
                                    </m:r>
                                    <m:r>
                                      <a:rPr lang="de-DE" sz="2000" i="1">
                                        <a:latin typeface="Cambria Math"/>
                                      </a:rPr>
                                      <m:t>|</m:t>
                                    </m:r>
                                    <m:r>
                                      <a:rPr lang="de-DE" sz="2000" i="1">
                                        <a:latin typeface="Cambria Math"/>
                                      </a:rPr>
                                      <m:t>𝑍</m:t>
                                    </m:r>
                                  </m:sub>
                                  <m:sup>
                                    <m:r>
                                      <a:rPr lang="de-DE" sz="2000" i="1">
                                        <a:latin typeface="Cambria Math"/>
                                      </a:rPr>
                                      <m:t>2</m:t>
                                    </m:r>
                                  </m:sup>
                                </m:sSubSup>
                              </m:e>
                            </m:mr>
                          </m:m>
                        </m:e>
                      </m:d>
                      <m:r>
                        <a:rPr lang="de-DE" sz="2000" b="0" i="1" smtClean="0">
                          <a:latin typeface="Cambria Math"/>
                        </a:rPr>
                        <m:t>=…</m:t>
                      </m:r>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861374" y="3235502"/>
                <a:ext cx="3314582" cy="863763"/>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511660" y="4095323"/>
                <a:ext cx="4824536" cy="79502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latin typeface="Cambria Math"/>
                        </a:rPr>
                        <m:t>=</m:t>
                      </m:r>
                      <m:d>
                        <m:dPr>
                          <m:ctrlPr>
                            <a:rPr lang="de-DE" sz="2000" b="0" i="1" smtClean="0">
                              <a:latin typeface="Cambria Math" panose="02040503050406030204" pitchFamily="18" charset="0"/>
                            </a:rPr>
                          </m:ctrlPr>
                        </m:dPr>
                        <m:e>
                          <m:m>
                            <m:mPr>
                              <m:mcs>
                                <m:mc>
                                  <m:mcPr>
                                    <m:count m:val="2"/>
                                    <m:mcJc m:val="center"/>
                                  </m:mcPr>
                                </m:mc>
                              </m:mcs>
                              <m:ctrlPr>
                                <a:rPr lang="de-DE" sz="2000" b="0" i="1" smtClean="0">
                                  <a:latin typeface="Cambria Math" panose="02040503050406030204" pitchFamily="18" charset="0"/>
                                </a:rPr>
                              </m:ctrlPr>
                            </m:mPr>
                            <m:mr>
                              <m:e>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r>
                                  <m:rPr>
                                    <m:brk m:alnAt="7"/>
                                  </m:rPr>
                                  <a:rPr lang="de-DE" sz="2000" b="0" i="1" smtClean="0">
                                    <a:latin typeface="Cambria Math"/>
                                  </a:rPr>
                                  <m:t>−</m:t>
                                </m:r>
                                <m:f>
                                  <m:fPr>
                                    <m:type m:val="lin"/>
                                    <m:ctrlPr>
                                      <a:rPr lang="de-DE" sz="2000" b="0" i="1" smtClean="0">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r>
                                          <a:rPr lang="de-DE" sz="2000" b="0" i="1" smtClean="0">
                                            <a:latin typeface="Cambria Math"/>
                                          </a:rPr>
                                          <m:t>𝑍</m:t>
                                        </m:r>
                                      </m:sub>
                                      <m:sup>
                                        <m:r>
                                          <a:rPr lang="de-DE" sz="2000" i="1">
                                            <a:latin typeface="Cambria Math"/>
                                          </a:rPr>
                                          <m:t>2</m:t>
                                        </m:r>
                                      </m:sup>
                                    </m:sSubSup>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b="0" i="1" smtClean="0">
                                            <a:latin typeface="Cambria Math"/>
                                            <a:ea typeface="Cambria Math"/>
                                          </a:rPr>
                                          <m:t>𝑍</m:t>
                                        </m:r>
                                      </m:sub>
                                      <m:sup>
                                        <m:r>
                                          <a:rPr lang="de-DE" sz="2000" i="1">
                                            <a:latin typeface="Cambria Math"/>
                                          </a:rPr>
                                          <m:t>2</m:t>
                                        </m:r>
                                      </m:sup>
                                    </m:sSubSup>
                                  </m:den>
                                </m:f>
                              </m:e>
                              <m:e>
                                <m:sSub>
                                  <m:sSubPr>
                                    <m:ctrlPr>
                                      <a:rPr lang="de-DE" sz="2000" b="0" i="1" smtClean="0">
                                        <a:latin typeface="Cambria Math" panose="02040503050406030204" pitchFamily="18" charset="0"/>
                                      </a:rPr>
                                    </m:ctrlPr>
                                  </m:sSubPr>
                                  <m:e>
                                    <m:r>
                                      <a:rPr lang="de-DE" sz="2000" b="0" i="1" smtClean="0">
                                        <a:latin typeface="Cambria Math"/>
                                        <a:ea typeface="Cambria Math"/>
                                      </a:rPr>
                                      <m:t>𝜎</m:t>
                                    </m:r>
                                  </m:e>
                                  <m:sub>
                                    <m:r>
                                      <a:rPr lang="de-DE" sz="2000" b="0" i="1" smtClean="0">
                                        <a:latin typeface="Cambria Math"/>
                                      </a:rPr>
                                      <m:t>𝑋𝑌</m:t>
                                    </m:r>
                                  </m:sub>
                                </m:sSub>
                                <m:r>
                                  <a:rPr lang="de-DE" sz="2000" b="0" i="1" smtClean="0">
                                    <a:latin typeface="Cambria Math"/>
                                  </a:rPr>
                                  <m:t>−</m:t>
                                </m:r>
                                <m:f>
                                  <m:fPr>
                                    <m:type m:val="lin"/>
                                    <m:ctrlPr>
                                      <a:rPr lang="de-DE" sz="200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ea typeface="Cambria Math"/>
                                          </a:rPr>
                                          <m:t>𝜎</m:t>
                                        </m:r>
                                      </m:e>
                                      <m:sub>
                                        <m:r>
                                          <a:rPr lang="de-DE" sz="2000" i="1">
                                            <a:latin typeface="Cambria Math"/>
                                          </a:rPr>
                                          <m:t>𝑋</m:t>
                                        </m:r>
                                        <m:r>
                                          <a:rPr lang="de-DE" sz="2000" b="0" i="1" smtClean="0">
                                            <a:latin typeface="Cambria Math"/>
                                          </a:rPr>
                                          <m:t>𝑍</m:t>
                                        </m:r>
                                      </m:sub>
                                    </m:sSub>
                                    <m:sSub>
                                      <m:sSubPr>
                                        <m:ctrlPr>
                                          <a:rPr lang="de-DE" sz="2000" i="1">
                                            <a:latin typeface="Cambria Math" panose="02040503050406030204" pitchFamily="18" charset="0"/>
                                          </a:rPr>
                                        </m:ctrlPr>
                                      </m:sSubPr>
                                      <m:e>
                                        <m:r>
                                          <a:rPr lang="de-DE" sz="2000" i="1">
                                            <a:latin typeface="Cambria Math"/>
                                            <a:ea typeface="Cambria Math"/>
                                          </a:rPr>
                                          <m:t>𝜎</m:t>
                                        </m:r>
                                      </m:e>
                                      <m:sub>
                                        <m:r>
                                          <a:rPr lang="de-DE" sz="2000" b="0" i="1" smtClean="0">
                                            <a:latin typeface="Cambria Math"/>
                                            <a:ea typeface="Cambria Math"/>
                                          </a:rPr>
                                          <m:t>𝑌𝑍</m:t>
                                        </m:r>
                                      </m:sub>
                                    </m:sSub>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ea typeface="Cambria Math"/>
                                          </a:rPr>
                                          <m:t>𝑍</m:t>
                                        </m:r>
                                      </m:sub>
                                      <m:sup>
                                        <m:r>
                                          <a:rPr lang="de-DE" sz="2000" i="1">
                                            <a:latin typeface="Cambria Math"/>
                                          </a:rPr>
                                          <m:t>2</m:t>
                                        </m:r>
                                      </m:sup>
                                    </m:sSubSup>
                                  </m:den>
                                </m:f>
                              </m:e>
                            </m:mr>
                            <m:mr>
                              <m:e>
                                <m:sSub>
                                  <m:sSubPr>
                                    <m:ctrlPr>
                                      <a:rPr lang="de-DE" sz="2000" i="1">
                                        <a:latin typeface="Cambria Math" panose="02040503050406030204" pitchFamily="18" charset="0"/>
                                      </a:rPr>
                                    </m:ctrlPr>
                                  </m:sSubPr>
                                  <m:e>
                                    <m:r>
                                      <a:rPr lang="de-DE" sz="2000" i="1">
                                        <a:latin typeface="Cambria Math"/>
                                        <a:ea typeface="Cambria Math"/>
                                      </a:rPr>
                                      <m:t>𝜎</m:t>
                                    </m:r>
                                  </m:e>
                                  <m:sub>
                                    <m:r>
                                      <a:rPr lang="de-DE" sz="2000" i="1">
                                        <a:latin typeface="Cambria Math"/>
                                      </a:rPr>
                                      <m:t>𝑋𝑌</m:t>
                                    </m:r>
                                  </m:sub>
                                </m:sSub>
                                <m:r>
                                  <a:rPr lang="de-DE" sz="2000" i="1">
                                    <a:latin typeface="Cambria Math"/>
                                  </a:rPr>
                                  <m:t>−</m:t>
                                </m:r>
                                <m:f>
                                  <m:fPr>
                                    <m:type m:val="lin"/>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ea typeface="Cambria Math"/>
                                          </a:rPr>
                                          <m:t>𝜎</m:t>
                                        </m:r>
                                      </m:e>
                                      <m:sub>
                                        <m:r>
                                          <a:rPr lang="de-DE" sz="2000" i="1">
                                            <a:latin typeface="Cambria Math"/>
                                          </a:rPr>
                                          <m:t>𝑋𝑍</m:t>
                                        </m:r>
                                      </m:sub>
                                    </m:sSub>
                                    <m:sSub>
                                      <m:sSubPr>
                                        <m:ctrlPr>
                                          <a:rPr lang="de-DE" sz="2000" i="1">
                                            <a:latin typeface="Cambria Math" panose="02040503050406030204" pitchFamily="18" charset="0"/>
                                          </a:rPr>
                                        </m:ctrlPr>
                                      </m:sSubPr>
                                      <m:e>
                                        <m:r>
                                          <a:rPr lang="de-DE" sz="2000" i="1">
                                            <a:latin typeface="Cambria Math"/>
                                            <a:ea typeface="Cambria Math"/>
                                          </a:rPr>
                                          <m:t>𝜎</m:t>
                                        </m:r>
                                      </m:e>
                                      <m:sub>
                                        <m:r>
                                          <a:rPr lang="de-DE" sz="2000" i="1">
                                            <a:latin typeface="Cambria Math"/>
                                            <a:ea typeface="Cambria Math"/>
                                          </a:rPr>
                                          <m:t>𝑌𝑍</m:t>
                                        </m:r>
                                      </m:sub>
                                    </m:sSub>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ea typeface="Cambria Math"/>
                                          </a:rPr>
                                          <m:t>𝑍</m:t>
                                        </m:r>
                                      </m:sub>
                                      <m:sup>
                                        <m:r>
                                          <a:rPr lang="de-DE" sz="2000" i="1">
                                            <a:latin typeface="Cambria Math"/>
                                          </a:rPr>
                                          <m:t>2</m:t>
                                        </m:r>
                                      </m:sup>
                                    </m:sSubSup>
                                  </m:den>
                                </m:f>
                              </m:e>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b="0" i="1" smtClean="0">
                                        <a:latin typeface="Cambria Math"/>
                                        <a:ea typeface="Cambria Math"/>
                                      </a:rPr>
                                      <m:t>𝑌</m:t>
                                    </m:r>
                                  </m:sub>
                                  <m:sup>
                                    <m:r>
                                      <a:rPr lang="de-DE" sz="2000" i="1">
                                        <a:latin typeface="Cambria Math"/>
                                      </a:rPr>
                                      <m:t>2</m:t>
                                    </m:r>
                                  </m:sup>
                                </m:sSubSup>
                                <m:r>
                                  <m:rPr>
                                    <m:brk m:alnAt="7"/>
                                  </m:rPr>
                                  <a:rPr lang="de-DE" sz="2000" i="1">
                                    <a:latin typeface="Cambria Math"/>
                                  </a:rPr>
                                  <m:t>−</m:t>
                                </m:r>
                                <m:f>
                                  <m:fPr>
                                    <m:type m:val="lin"/>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b="0" i="1" smtClean="0">
                                            <a:latin typeface="Cambria Math"/>
                                            <a:ea typeface="Cambria Math"/>
                                          </a:rPr>
                                          <m:t>𝑌</m:t>
                                        </m:r>
                                        <m:r>
                                          <a:rPr lang="de-DE" sz="2000" i="1">
                                            <a:latin typeface="Cambria Math"/>
                                          </a:rPr>
                                          <m:t>𝑍</m:t>
                                        </m:r>
                                      </m:sub>
                                      <m:sup>
                                        <m:r>
                                          <a:rPr lang="de-DE" sz="2000" i="1">
                                            <a:latin typeface="Cambria Math"/>
                                          </a:rPr>
                                          <m:t>2</m:t>
                                        </m:r>
                                      </m:sup>
                                    </m:sSubSup>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ea typeface="Cambria Math"/>
                                          </a:rPr>
                                          <m:t>𝑍</m:t>
                                        </m:r>
                                      </m:sub>
                                      <m:sup>
                                        <m:r>
                                          <a:rPr lang="de-DE" sz="2000" i="1">
                                            <a:latin typeface="Cambria Math"/>
                                          </a:rPr>
                                          <m:t>2</m:t>
                                        </m:r>
                                      </m:sup>
                                    </m:sSubSup>
                                  </m:den>
                                </m:f>
                              </m:e>
                            </m:mr>
                          </m:m>
                        </m:e>
                      </m:d>
                    </m:oMath>
                  </m:oMathPara>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511660" y="4095323"/>
                <a:ext cx="4824536" cy="795026"/>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7948" y="4890349"/>
                <a:ext cx="8140463" cy="7410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ea typeface="Cambria Math"/>
                            </a:rPr>
                            <m:t>⇒  </m:t>
                          </m:r>
                          <m:r>
                            <a:rPr lang="de-DE" sz="2000" b="0" i="1" smtClean="0">
                              <a:latin typeface="Cambria Math"/>
                              <a:ea typeface="Cambria Math"/>
                            </a:rPr>
                            <m:t>𝜌</m:t>
                          </m:r>
                        </m:e>
                        <m:sub>
                          <m:r>
                            <a:rPr lang="de-DE" sz="2000" b="0" i="1" smtClean="0">
                              <a:latin typeface="Cambria Math"/>
                            </a:rPr>
                            <m:t>𝑋𝑌</m:t>
                          </m:r>
                          <m:r>
                            <a:rPr lang="de-DE" sz="2000" b="0" i="1" smtClean="0">
                              <a:latin typeface="Cambria Math"/>
                            </a:rPr>
                            <m:t>|</m:t>
                          </m:r>
                          <m:r>
                            <a:rPr lang="de-DE" sz="2000" b="0" i="1" smtClean="0">
                              <a:latin typeface="Cambria Math"/>
                            </a:rPr>
                            <m:t>𝑍</m:t>
                          </m:r>
                        </m:sub>
                      </m:sSub>
                      <m:r>
                        <a:rPr lang="de-DE" sz="2000" b="0" i="1" smtClean="0">
                          <a:latin typeface="Cambria Math"/>
                        </a:rPr>
                        <m:t> =</m:t>
                      </m:r>
                      <m:r>
                        <a:rPr lang="de-DE" sz="2000" b="0" i="1" smtClean="0">
                          <a:latin typeface="Cambria Math"/>
                        </a:rPr>
                        <m:t>𝐶𝑜𝑟𝑟</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𝑌</m:t>
                          </m:r>
                          <m:r>
                            <a:rPr lang="de-DE" sz="2000" b="0" i="1" smtClean="0">
                              <a:latin typeface="Cambria Math"/>
                            </a:rPr>
                            <m:t>|</m:t>
                          </m:r>
                          <m:r>
                            <a:rPr lang="de-DE" sz="2000" b="0" i="1" smtClean="0">
                              <a:latin typeface="Cambria Math"/>
                            </a:rPr>
                            <m:t>𝑍</m:t>
                          </m:r>
                        </m:e>
                      </m:d>
                      <m:r>
                        <a:rPr lang="de-DE" sz="2000" b="0" i="1" smtClean="0">
                          <a:latin typeface="Cambria Math"/>
                        </a:rPr>
                        <m:t>=</m:t>
                      </m:r>
                      <m:f>
                        <m:fPr>
                          <m:type m:val="lin"/>
                          <m:ctrlPr>
                            <a:rPr lang="de-DE" sz="2000" b="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ea typeface="Cambria Math"/>
                                </a:rPr>
                                <m:t>𝜎</m:t>
                              </m:r>
                            </m:e>
                            <m:sub>
                              <m:r>
                                <a:rPr lang="de-DE" sz="2000" i="1">
                                  <a:latin typeface="Cambria Math"/>
                                </a:rPr>
                                <m:t>𝑋𝑌</m:t>
                              </m:r>
                              <m:r>
                                <a:rPr lang="de-DE" sz="2000" i="1">
                                  <a:latin typeface="Cambria Math"/>
                                </a:rPr>
                                <m:t>|</m:t>
                              </m:r>
                              <m:r>
                                <a:rPr lang="de-DE" sz="2000" i="1">
                                  <a:latin typeface="Cambria Math"/>
                                </a:rPr>
                                <m:t>𝑍</m:t>
                              </m:r>
                            </m:sub>
                          </m:sSub>
                        </m:num>
                        <m:den>
                          <m:rad>
                            <m:radPr>
                              <m:degHide m:val="on"/>
                              <m:ctrlPr>
                                <a:rPr lang="de-DE" sz="2000" i="1">
                                  <a:latin typeface="Cambria Math" panose="02040503050406030204" pitchFamily="18" charset="0"/>
                                </a:rPr>
                              </m:ctrlPr>
                            </m:radPr>
                            <m:deg/>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r>
                                    <a:rPr lang="de-DE" sz="2000" i="1">
                                      <a:latin typeface="Cambria Math"/>
                                    </a:rPr>
                                    <m:t>|</m:t>
                                  </m:r>
                                  <m:r>
                                    <a:rPr lang="de-DE" sz="2000" i="1">
                                      <a:latin typeface="Cambria Math"/>
                                    </a:rPr>
                                    <m:t>𝑍</m:t>
                                  </m:r>
                                </m:sub>
                                <m:sup>
                                  <m:r>
                                    <a:rPr lang="de-DE" sz="2000" i="1">
                                      <a:latin typeface="Cambria Math"/>
                                    </a:rPr>
                                    <m:t>2</m:t>
                                  </m:r>
                                </m:sup>
                              </m:sSubSup>
                              <m:r>
                                <a:rPr lang="de-DE" sz="2000" i="1">
                                  <a:latin typeface="Cambria Math"/>
                                </a:rPr>
                                <m:t> </m:t>
                              </m:r>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ea typeface="Cambria Math"/>
                                    </a:rPr>
                                    <m:t>𝑌</m:t>
                                  </m:r>
                                  <m:r>
                                    <a:rPr lang="de-DE" sz="2000" i="1">
                                      <a:latin typeface="Cambria Math"/>
                                    </a:rPr>
                                    <m:t>|</m:t>
                                  </m:r>
                                  <m:r>
                                    <a:rPr lang="de-DE" sz="2000" i="1">
                                      <a:latin typeface="Cambria Math"/>
                                    </a:rPr>
                                    <m:t>𝑍</m:t>
                                  </m:r>
                                </m:sub>
                                <m:sup>
                                  <m:r>
                                    <a:rPr lang="de-DE" sz="2000" i="1">
                                      <a:latin typeface="Cambria Math"/>
                                    </a:rPr>
                                    <m:t>2</m:t>
                                  </m:r>
                                </m:sup>
                              </m:sSubSup>
                            </m:e>
                          </m:rad>
                        </m:den>
                      </m:f>
                      <m:r>
                        <a:rPr lang="de-DE" sz="2000" b="0" i="1" smtClean="0">
                          <a:latin typeface="Cambria Math"/>
                        </a:rPr>
                        <m:t>=⋯</m:t>
                      </m:r>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7948" y="4890349"/>
                <a:ext cx="8140463" cy="741037"/>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511660" y="5539907"/>
                <a:ext cx="2990112" cy="74847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ea typeface="Cambria Math"/>
                                </a:rPr>
                              </m:ctrlPr>
                            </m:sSubPr>
                            <m:e>
                              <m:r>
                                <a:rPr lang="de-DE" sz="2000" i="1">
                                  <a:latin typeface="Cambria Math"/>
                                  <a:ea typeface="Cambria Math"/>
                                </a:rPr>
                                <m:t>𝜌</m:t>
                              </m:r>
                            </m:e>
                            <m:sub>
                              <m:r>
                                <a:rPr lang="de-DE" sz="2000" b="0" i="1" smtClean="0">
                                  <a:latin typeface="Cambria Math"/>
                                  <a:ea typeface="Cambria Math"/>
                                </a:rPr>
                                <m:t>𝑋𝑌</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𝜌</m:t>
                              </m:r>
                            </m:e>
                            <m:sub>
                              <m:r>
                                <a:rPr lang="de-DE" sz="2000" i="1">
                                  <a:latin typeface="Cambria Math"/>
                                  <a:ea typeface="Cambria Math"/>
                                </a:rPr>
                                <m:t>𝑋</m:t>
                              </m:r>
                              <m:r>
                                <a:rPr lang="de-DE" sz="2000" b="0" i="1" smtClean="0">
                                  <a:latin typeface="Cambria Math"/>
                                  <a:ea typeface="Cambria Math"/>
                                </a:rPr>
                                <m:t>𝑍</m:t>
                              </m:r>
                            </m:sub>
                          </m:sSub>
                          <m:sSub>
                            <m:sSubPr>
                              <m:ctrlPr>
                                <a:rPr lang="de-DE" sz="2000" i="1">
                                  <a:latin typeface="Cambria Math" panose="02040503050406030204" pitchFamily="18" charset="0"/>
                                  <a:ea typeface="Cambria Math"/>
                                </a:rPr>
                              </m:ctrlPr>
                            </m:sSubPr>
                            <m:e>
                              <m:r>
                                <a:rPr lang="de-DE" sz="2000" i="1">
                                  <a:latin typeface="Cambria Math"/>
                                  <a:ea typeface="Cambria Math"/>
                                </a:rPr>
                                <m:t>𝜌</m:t>
                              </m:r>
                            </m:e>
                            <m:sub>
                              <m:r>
                                <a:rPr lang="de-DE" sz="2000" b="0" i="1" smtClean="0">
                                  <a:latin typeface="Cambria Math"/>
                                  <a:ea typeface="Cambria Math"/>
                                </a:rPr>
                                <m:t>𝑌𝑍</m:t>
                              </m:r>
                            </m:sub>
                          </m:sSub>
                        </m:num>
                        <m:den>
                          <m:rad>
                            <m:radPr>
                              <m:degHide m:val="on"/>
                              <m:ctrlPr>
                                <a:rPr lang="de-DE" sz="2000" b="0" i="1" smtClean="0">
                                  <a:latin typeface="Cambria Math" panose="02040503050406030204" pitchFamily="18" charset="0"/>
                                </a:rPr>
                              </m:ctrlPr>
                            </m:radPr>
                            <m:deg/>
                            <m:e>
                              <m:d>
                                <m:dPr>
                                  <m:ctrlPr>
                                    <a:rPr lang="de-DE" sz="2000" b="0" i="1" smtClean="0">
                                      <a:latin typeface="Cambria Math" panose="02040503050406030204" pitchFamily="18" charset="0"/>
                                    </a:rPr>
                                  </m:ctrlPr>
                                </m:dPr>
                                <m:e>
                                  <m:r>
                                    <a:rPr lang="de-DE" sz="2000" b="0" i="1" smtClean="0">
                                      <a:latin typeface="Cambria Math"/>
                                    </a:rPr>
                                    <m:t>1−</m:t>
                                  </m:r>
                                  <m:sSubSup>
                                    <m:sSubSupPr>
                                      <m:ctrlPr>
                                        <a:rPr lang="de-DE" sz="2000" b="0" i="1" smtClean="0">
                                          <a:latin typeface="Cambria Math" panose="02040503050406030204" pitchFamily="18" charset="0"/>
                                        </a:rPr>
                                      </m:ctrlPr>
                                    </m:sSubSupPr>
                                    <m:e>
                                      <m:r>
                                        <a:rPr lang="de-DE" sz="2000" b="0" i="1" smtClean="0">
                                          <a:latin typeface="Cambria Math"/>
                                          <a:ea typeface="Cambria Math"/>
                                        </a:rPr>
                                        <m:t>𝜌</m:t>
                                      </m:r>
                                    </m:e>
                                    <m:sub>
                                      <m:r>
                                        <a:rPr lang="de-DE" sz="2000" b="0" i="1" smtClean="0">
                                          <a:latin typeface="Cambria Math"/>
                                        </a:rPr>
                                        <m:t>𝑋𝑍</m:t>
                                      </m:r>
                                    </m:sub>
                                    <m:sup>
                                      <m:r>
                                        <a:rPr lang="de-DE" sz="2000" b="0" i="1" smtClean="0">
                                          <a:latin typeface="Cambria Math"/>
                                        </a:rPr>
                                        <m:t>2</m:t>
                                      </m:r>
                                    </m:sup>
                                  </m:sSubSup>
                                </m:e>
                              </m:d>
                              <m:d>
                                <m:dPr>
                                  <m:ctrlPr>
                                    <a:rPr lang="de-DE" sz="2000" i="1">
                                      <a:latin typeface="Cambria Math" panose="02040503050406030204" pitchFamily="18" charset="0"/>
                                    </a:rPr>
                                  </m:ctrlPr>
                                </m:dPr>
                                <m:e>
                                  <m:r>
                                    <a:rPr lang="de-DE" sz="2000" i="1">
                                      <a:latin typeface="Cambria Math"/>
                                    </a:rPr>
                                    <m:t>1−</m:t>
                                  </m:r>
                                  <m:sSubSup>
                                    <m:sSubSupPr>
                                      <m:ctrlPr>
                                        <a:rPr lang="de-DE" sz="2000" i="1">
                                          <a:latin typeface="Cambria Math" panose="02040503050406030204" pitchFamily="18" charset="0"/>
                                        </a:rPr>
                                      </m:ctrlPr>
                                    </m:sSubSupPr>
                                    <m:e>
                                      <m:r>
                                        <a:rPr lang="de-DE" sz="2000" i="1">
                                          <a:latin typeface="Cambria Math"/>
                                          <a:ea typeface="Cambria Math"/>
                                        </a:rPr>
                                        <m:t>𝜌</m:t>
                                      </m:r>
                                    </m:e>
                                    <m:sub>
                                      <m:r>
                                        <a:rPr lang="de-DE" sz="2000" b="0" i="1" smtClean="0">
                                          <a:latin typeface="Cambria Math"/>
                                          <a:ea typeface="Cambria Math"/>
                                        </a:rPr>
                                        <m:t>𝑌</m:t>
                                      </m:r>
                                      <m:r>
                                        <a:rPr lang="de-DE" sz="2000" i="1">
                                          <a:latin typeface="Cambria Math"/>
                                        </a:rPr>
                                        <m:t>𝑍</m:t>
                                      </m:r>
                                    </m:sub>
                                    <m:sup>
                                      <m:r>
                                        <a:rPr lang="de-DE" sz="2000" i="1">
                                          <a:latin typeface="Cambria Math"/>
                                        </a:rPr>
                                        <m:t>2</m:t>
                                      </m:r>
                                    </m:sup>
                                  </m:sSubSup>
                                </m:e>
                              </m:d>
                            </m:e>
                          </m:rad>
                        </m:den>
                      </m:f>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511660" y="5539907"/>
                <a:ext cx="2990112" cy="748475"/>
              </a:xfrm>
              <a:prstGeom prst="rect">
                <a:avLst/>
              </a:prstGeom>
              <a:blipFill rotWithShape="1">
                <a:blip r:embed="rId7"/>
                <a:stretch>
                  <a:fillRect/>
                </a:stretch>
              </a:blipFill>
            </p:spPr>
            <p:txBody>
              <a:bodyPr/>
              <a:lstStyle/>
              <a:p>
                <a:r>
                  <a:rPr lang="de-DE">
                    <a:noFill/>
                  </a:rPr>
                  <a:t> </a:t>
                </a:r>
              </a:p>
            </p:txBody>
          </p:sp>
        </mc:Fallback>
      </mc:AlternateContent>
      <p:sp>
        <p:nvSpPr>
          <p:cNvPr id="23" name="Textfeld 22"/>
          <p:cNvSpPr txBox="1"/>
          <p:nvPr/>
        </p:nvSpPr>
        <p:spPr>
          <a:xfrm>
            <a:off x="4379195" y="6010029"/>
            <a:ext cx="3073125" cy="400110"/>
          </a:xfrm>
          <a:prstGeom prst="rect">
            <a:avLst/>
          </a:prstGeom>
          <a:noFill/>
        </p:spPr>
        <p:txBody>
          <a:bodyPr wrap="square" rtlCol="0">
            <a:spAutoFit/>
          </a:bodyPr>
          <a:lstStyle/>
          <a:p>
            <a:pPr algn="just"/>
            <a:r>
              <a:rPr lang="de-DE" sz="2000" dirty="0">
                <a:latin typeface="+mn-lt"/>
              </a:rPr>
              <a:t>  (= partielle Korrelation)</a:t>
            </a:r>
          </a:p>
        </p:txBody>
      </p:sp>
      <p:sp>
        <p:nvSpPr>
          <p:cNvPr id="24" name="Textfeld 23"/>
          <p:cNvSpPr txBox="1"/>
          <p:nvPr/>
        </p:nvSpPr>
        <p:spPr>
          <a:xfrm>
            <a:off x="4398993" y="5630599"/>
            <a:ext cx="3197343" cy="400110"/>
          </a:xfrm>
          <a:prstGeom prst="rect">
            <a:avLst/>
          </a:prstGeom>
          <a:noFill/>
        </p:spPr>
        <p:txBody>
          <a:bodyPr wrap="square" rtlCol="0">
            <a:spAutoFit/>
          </a:bodyPr>
          <a:lstStyle/>
          <a:p>
            <a:pPr algn="just"/>
            <a:r>
              <a:rPr lang="de-DE" sz="2000" dirty="0">
                <a:latin typeface="+mn-lt"/>
              </a:rPr>
              <a:t>     Bedingte Korrelation</a:t>
            </a:r>
          </a:p>
        </p:txBody>
      </p:sp>
      <p:sp>
        <p:nvSpPr>
          <p:cNvPr id="25" name="Rechteck 2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607</a:t>
            </a:r>
            <a:endParaRPr lang="de-DE" sz="8000" b="1" dirty="0">
              <a:solidFill>
                <a:schemeClr val="tx1"/>
              </a:solidFill>
              <a:latin typeface="+mj-lt"/>
            </a:endParaRPr>
          </a:p>
        </p:txBody>
      </p:sp>
    </p:spTree>
    <p:extLst>
      <p:ext uri="{BB962C8B-B14F-4D97-AF65-F5344CB8AC3E}">
        <p14:creationId xmlns:p14="http://schemas.microsoft.com/office/powerpoint/2010/main" val="886968975"/>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Multivariate asymptotische Aussagen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p:nvPr/>
        </p:nvSpPr>
        <p:spPr>
          <a:xfrm>
            <a:off x="467947" y="1628800"/>
            <a:ext cx="7704453" cy="1015663"/>
          </a:xfrm>
          <a:prstGeom prst="rect">
            <a:avLst/>
          </a:prstGeom>
          <a:noFill/>
        </p:spPr>
        <p:txBody>
          <a:bodyPr wrap="square" rtlCol="0">
            <a:spAutoFit/>
          </a:bodyPr>
          <a:lstStyle/>
          <a:p>
            <a:pPr algn="just"/>
            <a:r>
              <a:rPr lang="de-DE" sz="2000" dirty="0">
                <a:latin typeface="+mn-lt"/>
              </a:rPr>
              <a:t>&gt; Es ist möglich, alle Definitionen und Sätze in Bezug auf stochastische</a:t>
            </a:r>
          </a:p>
          <a:p>
            <a:pPr algn="just"/>
            <a:r>
              <a:rPr lang="de-DE" sz="2000" dirty="0">
                <a:latin typeface="+mn-lt"/>
              </a:rPr>
              <a:t>   Konvergenzen und Verteilungskonvergenzen auf den Vektorfall zu </a:t>
            </a:r>
            <a:r>
              <a:rPr lang="de-DE" sz="2000" dirty="0" err="1">
                <a:latin typeface="+mn-lt"/>
              </a:rPr>
              <a:t>ver</a:t>
            </a:r>
            <a:r>
              <a:rPr lang="de-DE" sz="2000" dirty="0">
                <a:latin typeface="+mn-lt"/>
              </a:rPr>
              <a:t>-</a:t>
            </a:r>
          </a:p>
          <a:p>
            <a:pPr algn="just"/>
            <a:r>
              <a:rPr lang="de-DE" sz="2000" dirty="0">
                <a:latin typeface="+mn-lt"/>
              </a:rPr>
              <a:t>   allgemeiner (Multivariate zentrale Grenzwertsätze)  </a:t>
            </a:r>
          </a:p>
        </p:txBody>
      </p:sp>
      <p:sp>
        <p:nvSpPr>
          <p:cNvPr id="14" name="Textfeld 13"/>
          <p:cNvSpPr txBox="1"/>
          <p:nvPr/>
        </p:nvSpPr>
        <p:spPr>
          <a:xfrm>
            <a:off x="467948" y="2644463"/>
            <a:ext cx="7714344" cy="707886"/>
          </a:xfrm>
          <a:prstGeom prst="rect">
            <a:avLst/>
          </a:prstGeom>
          <a:noFill/>
        </p:spPr>
        <p:txBody>
          <a:bodyPr wrap="square" rtlCol="0">
            <a:spAutoFit/>
          </a:bodyPr>
          <a:lstStyle/>
          <a:p>
            <a:pPr algn="just"/>
            <a:r>
              <a:rPr lang="de-DE" sz="2000" dirty="0">
                <a:latin typeface="+mn-lt"/>
              </a:rPr>
              <a:t>&gt; Beschränkung hier auf multivariate Version des Stetigkeitssatzes</a:t>
            </a:r>
          </a:p>
          <a:p>
            <a:pPr algn="just"/>
            <a:r>
              <a:rPr lang="de-DE" sz="2000" dirty="0">
                <a:latin typeface="+mn-lt"/>
              </a:rPr>
              <a:t>   (vgl. Satz 8.2.3 auf </a:t>
            </a:r>
            <a:r>
              <a:rPr lang="de-DE" sz="2000">
                <a:latin typeface="+mn-lt"/>
              </a:rPr>
              <a:t>Folie 580):</a:t>
            </a:r>
            <a:endParaRPr lang="de-DE" sz="2000" dirty="0">
              <a:latin typeface="+mn-lt"/>
            </a:endParaRPr>
          </a:p>
        </p:txBody>
      </p:sp>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6077" y="3538872"/>
            <a:ext cx="7591425" cy="2590800"/>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608</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022679449"/>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68313" y="1124897"/>
            <a:ext cx="754379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8.3.6</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467947" y="1628800"/>
                <a:ext cx="7704453" cy="400110"/>
              </a:xfrm>
              <a:prstGeom prst="rect">
                <a:avLst/>
              </a:prstGeom>
              <a:noFill/>
            </p:spPr>
            <p:txBody>
              <a:bodyPr wrap="square" rtlCol="0">
                <a:spAutoFit/>
              </a:bodyPr>
              <a:lstStyle/>
              <a:p>
                <a:pPr algn="just"/>
                <a:r>
                  <a:rPr lang="de-DE" sz="2000" dirty="0">
                    <a:latin typeface="+mn-lt"/>
                  </a:rPr>
                  <a:t>&gt; Seien </a:t>
                </a:r>
                <a14:m>
                  <m:oMath xmlns:m="http://schemas.openxmlformats.org/officeDocument/2006/math">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m:t>
                                </m:r>
                              </m:sub>
                            </m:sSub>
                          </m:e>
                        </m:d>
                      </m:e>
                      <m:sup>
                        <m:r>
                          <a:rPr lang="de-DE" sz="2000" b="0" i="1" smtClean="0">
                            <a:latin typeface="Cambria Math"/>
                          </a:rPr>
                          <m:t>𝑇</m:t>
                        </m:r>
                      </m:sup>
                    </m:sSup>
                    <m:r>
                      <a:rPr lang="de-DE" sz="2000" b="0" i="1" smtClean="0">
                        <a:latin typeface="Cambria Math"/>
                      </a:rPr>
                      <m:t>,</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2</m:t>
                                </m:r>
                              </m:sub>
                            </m:sSub>
                          </m:e>
                        </m:d>
                      </m:e>
                      <m:sup>
                        <m:r>
                          <a:rPr lang="de-DE" sz="2000" i="1">
                            <a:latin typeface="Cambria Math"/>
                          </a:rPr>
                          <m:t>𝑇</m:t>
                        </m:r>
                      </m:sup>
                    </m:sSup>
                    <m:r>
                      <a:rPr lang="de-DE" sz="2000" b="0" i="1" smtClean="0">
                        <a:latin typeface="Cambria Math"/>
                      </a:rPr>
                      <m:t>,…,</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𝑛</m:t>
                                </m:r>
                              </m:sub>
                            </m:sSub>
                          </m:e>
                        </m:d>
                      </m:e>
                      <m:sup>
                        <m:r>
                          <a:rPr lang="de-DE" sz="2000" i="1">
                            <a:latin typeface="Cambria Math"/>
                          </a:rPr>
                          <m:t>𝑇</m:t>
                        </m:r>
                      </m:sup>
                    </m:sSup>
                  </m:oMath>
                </a14:m>
                <a:r>
                  <a:rPr lang="de-DE" sz="2000" dirty="0">
                    <a:latin typeface="+mn-lt"/>
                  </a:rPr>
                  <a:t> u. i. v. wie </a:t>
                </a:r>
                <a14:m>
                  <m:oMath xmlns:m="http://schemas.openxmlformats.org/officeDocument/2006/math">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𝑌</m:t>
                            </m:r>
                          </m:e>
                        </m:d>
                      </m:e>
                      <m:sup>
                        <m:r>
                          <a:rPr lang="de-DE" sz="2000" b="0" i="1" smtClean="0">
                            <a:latin typeface="Cambria Math"/>
                          </a:rPr>
                          <m:t>𝑇</m:t>
                        </m:r>
                      </m:sup>
                    </m:sSup>
                  </m:oMath>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67947" y="1628800"/>
                <a:ext cx="7704453" cy="400110"/>
              </a:xfrm>
              <a:prstGeom prst="rect">
                <a:avLst/>
              </a:prstGeom>
              <a:blipFill rotWithShape="1">
                <a:blip r:embed="rId3"/>
                <a:stretch>
                  <a:fillRect l="-870" t="-7576" b="-25758"/>
                </a:stretch>
              </a:blipFill>
            </p:spPr>
            <p:txBody>
              <a:bodyPr/>
              <a:lstStyle/>
              <a:p>
                <a:r>
                  <a:rPr lang="de-DE">
                    <a:noFill/>
                  </a:rPr>
                  <a:t> </a:t>
                </a:r>
              </a:p>
            </p:txBody>
          </p:sp>
        </mc:Fallback>
      </mc:AlternateContent>
      <p:sp>
        <p:nvSpPr>
          <p:cNvPr id="16" name="Textfeld 15"/>
          <p:cNvSpPr txBox="1"/>
          <p:nvPr/>
        </p:nvSpPr>
        <p:spPr>
          <a:xfrm>
            <a:off x="468313" y="2176240"/>
            <a:ext cx="4823767" cy="400110"/>
          </a:xfrm>
          <a:prstGeom prst="rect">
            <a:avLst/>
          </a:prstGeom>
          <a:noFill/>
        </p:spPr>
        <p:txBody>
          <a:bodyPr wrap="square" rtlCol="0">
            <a:spAutoFit/>
          </a:bodyPr>
          <a:lstStyle/>
          <a:p>
            <a:pPr algn="just"/>
            <a:r>
              <a:rPr lang="de-DE" sz="2000" dirty="0">
                <a:latin typeface="+mn-lt"/>
              </a:rPr>
              <a:t>&gt; Mit Satz 8.3.1 (</a:t>
            </a:r>
            <a:r>
              <a:rPr lang="de-DE" sz="2000">
                <a:latin typeface="+mn-lt"/>
              </a:rPr>
              <a:t>Folie 600) </a:t>
            </a:r>
            <a:r>
              <a:rPr lang="de-DE" sz="2000" dirty="0">
                <a:latin typeface="+mn-lt"/>
              </a:rPr>
              <a:t>folgt dann: </a:t>
            </a:r>
          </a:p>
        </p:txBody>
      </p:sp>
      <mc:AlternateContent xmlns:mc="http://schemas.openxmlformats.org/markup-compatibility/2006" xmlns:a14="http://schemas.microsoft.com/office/drawing/2010/main">
        <mc:Choice Requires="a14">
          <p:sp>
            <p:nvSpPr>
              <p:cNvPr id="18" name="Textfeld 17"/>
              <p:cNvSpPr txBox="1"/>
              <p:nvPr/>
            </p:nvSpPr>
            <p:spPr>
              <a:xfrm>
                <a:off x="1259633" y="2576350"/>
                <a:ext cx="3600400" cy="400110"/>
              </a:xfrm>
              <a:prstGeom prst="rect">
                <a:avLst/>
              </a:prstGeom>
              <a:noFill/>
            </p:spPr>
            <p:txBody>
              <a:bodyPr wrap="square" rtlCol="0">
                <a:spAutoFit/>
              </a:bodyPr>
              <a:lstStyle/>
              <a:p>
                <a:pPr algn="just"/>
                <a14:m>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𝑛</m:t>
                        </m:r>
                      </m:sub>
                    </m:sSub>
                  </m:oMath>
                </a14:m>
                <a:r>
                  <a:rPr lang="de-DE" sz="2000" dirty="0">
                    <a:latin typeface="+mn-lt"/>
                  </a:rPr>
                  <a:t>  u. i. v. wie </a:t>
                </a:r>
                <a14:m>
                  <m:oMath xmlns:m="http://schemas.openxmlformats.org/officeDocument/2006/math">
                    <m:r>
                      <a:rPr lang="de-DE" sz="2000" b="0" i="1" smtClean="0">
                        <a:latin typeface="Cambria Math"/>
                      </a:rPr>
                      <m:t>𝑋</m:t>
                    </m:r>
                  </m:oMath>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259633" y="2576350"/>
                <a:ext cx="3600400" cy="400110"/>
              </a:xfrm>
              <a:prstGeom prst="rect">
                <a:avLst/>
              </a:prstGeom>
              <a:blipFill rotWithShape="1">
                <a:blip r:embed="rId4"/>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259633" y="2999032"/>
                <a:ext cx="3600400" cy="400110"/>
              </a:xfrm>
              <a:prstGeom prst="rect">
                <a:avLst/>
              </a:prstGeom>
              <a:noFill/>
            </p:spPr>
            <p:txBody>
              <a:bodyPr wrap="square" rtlCol="0">
                <a:spAutoFit/>
              </a:bodyPr>
              <a:lstStyle/>
              <a:p>
                <a:pPr algn="just"/>
                <a14:m>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𝑌</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𝑌</m:t>
                        </m:r>
                      </m:e>
                      <m:sub>
                        <m:r>
                          <a:rPr lang="de-DE" sz="2000" b="0" i="1" smtClean="0">
                            <a:latin typeface="Cambria Math"/>
                            <a:ea typeface="Cambria Math"/>
                          </a:rPr>
                          <m:t>𝑛</m:t>
                        </m:r>
                      </m:sub>
                    </m:sSub>
                  </m:oMath>
                </a14:m>
                <a:r>
                  <a:rPr lang="de-DE" sz="2000" dirty="0">
                    <a:latin typeface="+mn-lt"/>
                  </a:rPr>
                  <a:t>  u. i. v. wie </a:t>
                </a:r>
                <a14:m>
                  <m:oMath xmlns:m="http://schemas.openxmlformats.org/officeDocument/2006/math">
                    <m:r>
                      <a:rPr lang="de-DE" sz="2000" b="0" i="1" smtClean="0">
                        <a:latin typeface="Cambria Math"/>
                      </a:rPr>
                      <m:t>𝑌</m:t>
                    </m:r>
                  </m:oMath>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259633" y="2999032"/>
                <a:ext cx="3600400" cy="400110"/>
              </a:xfrm>
              <a:prstGeom prst="rect">
                <a:avLst/>
              </a:prstGeom>
              <a:blipFill rotWithShape="1">
                <a:blip r:embed="rId5"/>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265062" y="3402038"/>
                <a:ext cx="3600400" cy="403700"/>
              </a:xfrm>
              <a:prstGeom prst="rect">
                <a:avLst/>
              </a:prstGeom>
              <a:noFill/>
            </p:spPr>
            <p:txBody>
              <a:bodyPr wrap="square" rtlCol="0">
                <a:spAutoFit/>
              </a:bodyPr>
              <a:lstStyle/>
              <a:p>
                <a:pPr algn="just"/>
                <a14:m>
                  <m:oMath xmlns:m="http://schemas.openxmlformats.org/officeDocument/2006/math">
                    <m:r>
                      <a:rPr lang="de-DE" sz="2000" b="0" i="1" smtClean="0">
                        <a:latin typeface="Cambria Math"/>
                        <a:ea typeface="Cambria Math"/>
                      </a:rPr>
                      <m:t>⇒   </m:t>
                    </m:r>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𝑋</m:t>
                        </m:r>
                      </m:e>
                      <m:sub>
                        <m:r>
                          <a:rPr lang="de-DE" sz="2000" b="0" i="1" smtClean="0">
                            <a:latin typeface="Cambria Math"/>
                            <a:ea typeface="Cambria Math"/>
                          </a:rPr>
                          <m:t>1</m:t>
                        </m:r>
                      </m:sub>
                      <m:sup>
                        <m:r>
                          <a:rPr lang="de-DE" sz="2000" b="0" i="1" smtClean="0">
                            <a:latin typeface="Cambria Math"/>
                            <a:ea typeface="Cambria Math"/>
                          </a:rPr>
                          <m:t>2</m:t>
                        </m:r>
                      </m:sup>
                    </m:sSubSup>
                    <m:r>
                      <a:rPr lang="de-DE" sz="2000" b="0" i="1" smtClean="0">
                        <a:latin typeface="Cambria Math"/>
                        <a:ea typeface="Cambria Math"/>
                      </a:rPr>
                      <m:t>,…,</m:t>
                    </m:r>
                    <m:sSubSup>
                      <m:sSubSupPr>
                        <m:ctrlPr>
                          <a:rPr lang="de-DE" sz="2000" i="1">
                            <a:latin typeface="Cambria Math" panose="02040503050406030204" pitchFamily="18" charset="0"/>
                            <a:ea typeface="Cambria Math"/>
                          </a:rPr>
                        </m:ctrlPr>
                      </m:sSubSupPr>
                      <m:e>
                        <m:r>
                          <a:rPr lang="de-DE" sz="2000" i="1">
                            <a:latin typeface="Cambria Math"/>
                            <a:ea typeface="Cambria Math"/>
                          </a:rPr>
                          <m:t>𝑋</m:t>
                        </m:r>
                      </m:e>
                      <m:sub>
                        <m:r>
                          <a:rPr lang="de-DE" sz="2000" b="0" i="1" smtClean="0">
                            <a:latin typeface="Cambria Math"/>
                            <a:ea typeface="Cambria Math"/>
                          </a:rPr>
                          <m:t>𝑛</m:t>
                        </m:r>
                      </m:sub>
                      <m:sup>
                        <m:r>
                          <a:rPr lang="de-DE" sz="2000" i="1">
                            <a:latin typeface="Cambria Math"/>
                            <a:ea typeface="Cambria Math"/>
                          </a:rPr>
                          <m:t>2</m:t>
                        </m:r>
                      </m:sup>
                    </m:sSubSup>
                  </m:oMath>
                </a14:m>
                <a:r>
                  <a:rPr lang="de-DE" sz="2000" dirty="0">
                    <a:latin typeface="+mn-lt"/>
                  </a:rPr>
                  <a:t> u. i. v. wie </a:t>
                </a:r>
                <a14:m>
                  <m:oMath xmlns:m="http://schemas.openxmlformats.org/officeDocument/2006/math">
                    <m:sSup>
                      <m:sSupPr>
                        <m:ctrlPr>
                          <a:rPr lang="de-DE" sz="2000" b="0" i="1" smtClean="0">
                            <a:latin typeface="Cambria Math" panose="02040503050406030204" pitchFamily="18" charset="0"/>
                          </a:rPr>
                        </m:ctrlPr>
                      </m:sSupPr>
                      <m:e>
                        <m:r>
                          <a:rPr lang="de-DE" sz="2000" b="0" i="1" smtClean="0">
                            <a:latin typeface="Cambria Math"/>
                          </a:rPr>
                          <m:t>𝑋</m:t>
                        </m:r>
                      </m:e>
                      <m:sup>
                        <m:r>
                          <a:rPr lang="de-DE" sz="2000" b="0" i="1" smtClean="0">
                            <a:latin typeface="Cambria Math"/>
                          </a:rPr>
                          <m:t>2</m:t>
                        </m:r>
                      </m:sup>
                    </m:sSup>
                  </m:oMath>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265062" y="3402038"/>
                <a:ext cx="3600400" cy="403700"/>
              </a:xfrm>
              <a:prstGeom prst="rect">
                <a:avLst/>
              </a:prstGeom>
              <a:blipFill rotWithShape="1">
                <a:blip r:embed="rId6"/>
                <a:stretch>
                  <a:fillRect t="-6061"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295128" y="3818930"/>
                <a:ext cx="4501007" cy="400110"/>
              </a:xfrm>
              <a:prstGeom prst="rect">
                <a:avLst/>
              </a:prstGeom>
              <a:noFill/>
            </p:spPr>
            <p:txBody>
              <a:bodyPr wrap="square" rtlCol="0">
                <a:spAutoFit/>
              </a:bodyPr>
              <a:lstStyle/>
              <a:p>
                <a:pPr algn="just"/>
                <a14:m>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1</m:t>
                        </m:r>
                      </m:sub>
                    </m:sSub>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𝑌</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b="0" i="1" smtClean="0">
                            <a:latin typeface="Cambria Math"/>
                            <a:ea typeface="Cambria Math"/>
                          </a:rPr>
                          <m:t>𝑛</m:t>
                        </m:r>
                      </m:sub>
                    </m:sSub>
                    <m:sSub>
                      <m:sSubPr>
                        <m:ctrlPr>
                          <a:rPr lang="de-DE" sz="2000" i="1">
                            <a:latin typeface="Cambria Math" panose="02040503050406030204" pitchFamily="18" charset="0"/>
                            <a:ea typeface="Cambria Math"/>
                          </a:rPr>
                        </m:ctrlPr>
                      </m:sSubPr>
                      <m:e>
                        <m:r>
                          <a:rPr lang="de-DE" sz="2000" i="1">
                            <a:latin typeface="Cambria Math"/>
                            <a:ea typeface="Cambria Math"/>
                          </a:rPr>
                          <m:t>𝑌</m:t>
                        </m:r>
                      </m:e>
                      <m:sub>
                        <m:r>
                          <a:rPr lang="de-DE" sz="2000" b="0" i="1" smtClean="0">
                            <a:latin typeface="Cambria Math"/>
                            <a:ea typeface="Cambria Math"/>
                          </a:rPr>
                          <m:t>𝑛</m:t>
                        </m:r>
                      </m:sub>
                    </m:sSub>
                  </m:oMath>
                </a14:m>
                <a:r>
                  <a:rPr lang="de-DE" sz="2000" dirty="0">
                    <a:latin typeface="+mn-lt"/>
                  </a:rPr>
                  <a:t>  u. i. v. wie </a:t>
                </a:r>
                <a14:m>
                  <m:oMath xmlns:m="http://schemas.openxmlformats.org/officeDocument/2006/math">
                    <m:r>
                      <a:rPr lang="de-DE" sz="2000" b="0" i="1" smtClean="0">
                        <a:latin typeface="Cambria Math"/>
                      </a:rPr>
                      <m:t>𝑋𝑌</m:t>
                    </m:r>
                  </m:oMath>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295128" y="3818930"/>
                <a:ext cx="4501007" cy="400110"/>
              </a:xfrm>
              <a:prstGeom prst="rect">
                <a:avLst/>
              </a:prstGeom>
              <a:blipFill rotWithShape="1">
                <a:blip r:embed="rId7"/>
                <a:stretch>
                  <a:fillRect t="-7576" b="-25758"/>
                </a:stretch>
              </a:blipFill>
            </p:spPr>
            <p:txBody>
              <a:bodyPr/>
              <a:lstStyle/>
              <a:p>
                <a:r>
                  <a:rPr lang="de-DE">
                    <a:noFill/>
                  </a:rPr>
                  <a:t> </a:t>
                </a:r>
              </a:p>
            </p:txBody>
          </p:sp>
        </mc:Fallback>
      </mc:AlternateContent>
      <p:sp>
        <p:nvSpPr>
          <p:cNvPr id="23" name="Textfeld 22"/>
          <p:cNvSpPr txBox="1"/>
          <p:nvPr/>
        </p:nvSpPr>
        <p:spPr>
          <a:xfrm>
            <a:off x="467947" y="4240415"/>
            <a:ext cx="7713621" cy="400110"/>
          </a:xfrm>
          <a:prstGeom prst="rect">
            <a:avLst/>
          </a:prstGeom>
          <a:noFill/>
        </p:spPr>
        <p:txBody>
          <a:bodyPr wrap="square" rtlCol="0">
            <a:spAutoFit/>
          </a:bodyPr>
          <a:lstStyle/>
          <a:p>
            <a:pPr algn="just"/>
            <a:r>
              <a:rPr lang="de-DE" sz="2000" dirty="0">
                <a:latin typeface="+mn-lt"/>
              </a:rPr>
              <a:t>&gt; Mit dem </a:t>
            </a:r>
            <a:r>
              <a:rPr lang="de-DE" sz="2000" b="1" dirty="0">
                <a:solidFill>
                  <a:srgbClr val="0070C0"/>
                </a:solidFill>
                <a:latin typeface="+mn-lt"/>
              </a:rPr>
              <a:t>GGZ für </a:t>
            </a:r>
            <a:r>
              <a:rPr lang="de-DE" sz="2000" b="1" i="1" dirty="0">
                <a:solidFill>
                  <a:srgbClr val="0070C0"/>
                </a:solidFill>
                <a:latin typeface="+mn-lt"/>
              </a:rPr>
              <a:t>k</a:t>
            </a:r>
            <a:r>
              <a:rPr lang="de-DE" sz="2000" b="1" dirty="0">
                <a:solidFill>
                  <a:srgbClr val="0070C0"/>
                </a:solidFill>
                <a:latin typeface="+mn-lt"/>
              </a:rPr>
              <a:t>-</a:t>
            </a:r>
            <a:r>
              <a:rPr lang="de-DE" sz="2000" b="1" dirty="0" err="1">
                <a:solidFill>
                  <a:srgbClr val="0070C0"/>
                </a:solidFill>
                <a:latin typeface="+mn-lt"/>
              </a:rPr>
              <a:t>te</a:t>
            </a:r>
            <a:r>
              <a:rPr lang="de-DE" sz="2000" b="1" dirty="0">
                <a:solidFill>
                  <a:srgbClr val="0070C0"/>
                </a:solidFill>
                <a:latin typeface="+mn-lt"/>
              </a:rPr>
              <a:t> Momente </a:t>
            </a:r>
            <a:r>
              <a:rPr lang="de-DE" sz="2000" dirty="0">
                <a:latin typeface="+mn-lt"/>
              </a:rPr>
              <a:t>(</a:t>
            </a:r>
            <a:r>
              <a:rPr lang="de-DE" sz="2000">
                <a:latin typeface="+mn-lt"/>
              </a:rPr>
              <a:t>Folie 581) </a:t>
            </a:r>
            <a:r>
              <a:rPr lang="de-DE" sz="2000" dirty="0">
                <a:latin typeface="+mn-lt"/>
              </a:rPr>
              <a:t>folgt dann weiter: </a:t>
            </a:r>
          </a:p>
        </p:txBody>
      </p:sp>
      <mc:AlternateContent xmlns:mc="http://schemas.openxmlformats.org/markup-compatibility/2006" xmlns:a14="http://schemas.microsoft.com/office/drawing/2010/main">
        <mc:Choice Requires="a14">
          <p:sp>
            <p:nvSpPr>
              <p:cNvPr id="24" name="Textfeld 23"/>
              <p:cNvSpPr txBox="1"/>
              <p:nvPr/>
            </p:nvSpPr>
            <p:spPr>
              <a:xfrm>
                <a:off x="1316982" y="4640525"/>
                <a:ext cx="2102890" cy="48064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i="1">
                                  <a:latin typeface="Cambria Math"/>
                                  <a:ea typeface="Cambria Math"/>
                                </a:rPr>
                                <m:t>𝑋</m:t>
                              </m:r>
                            </m:e>
                          </m:acc>
                        </m:e>
                        <m:sub>
                          <m:r>
                            <a:rPr lang="de-DE" sz="2000" b="0" i="1" smtClean="0">
                              <a:latin typeface="Cambria Math"/>
                              <a:ea typeface="Cambria Math"/>
                            </a:rPr>
                            <m:t>𝑛</m:t>
                          </m:r>
                        </m:sub>
                      </m:sSub>
                      <m:r>
                        <a:rPr lang="de-DE" sz="2000" b="0" i="1" smtClean="0">
                          <a:latin typeface="Cambria Math"/>
                          <a:ea typeface="Cambria Math"/>
                        </a:rPr>
                        <m:t>   </m:t>
                      </m:r>
                      <m:groupChr>
                        <m:groupChrPr>
                          <m:chr m:val="→"/>
                          <m:vertJc m:val="bot"/>
                          <m:ctrlPr>
                            <a:rPr lang="de-DE" sz="2000" b="0" i="1" smtClean="0">
                              <a:latin typeface="Cambria Math" panose="02040503050406030204" pitchFamily="18" charset="0"/>
                              <a:ea typeface="Cambria Math"/>
                            </a:rPr>
                          </m:ctrlPr>
                        </m:groupChrPr>
                        <m:e>
                          <m:r>
                            <m:rPr>
                              <m:brk m:alnAt="2"/>
                            </m:rPr>
                            <a:rPr lang="de-DE" sz="2000" b="0" i="1" smtClean="0">
                              <a:latin typeface="Cambria Math"/>
                              <a:ea typeface="Cambria Math"/>
                            </a:rPr>
                            <m:t> </m:t>
                          </m:r>
                          <m:r>
                            <a:rPr lang="de-DE" sz="2000" b="0" i="1" smtClean="0">
                              <a:latin typeface="Cambria Math"/>
                              <a:ea typeface="Cambria Math"/>
                            </a:rPr>
                            <m:t>  </m:t>
                          </m:r>
                          <m:r>
                            <a:rPr lang="de-DE" sz="2000" b="0" i="1" smtClean="0">
                              <a:latin typeface="Cambria Math"/>
                              <a:ea typeface="Cambria Math"/>
                            </a:rPr>
                            <m:t>𝑝</m:t>
                          </m:r>
                          <m:r>
                            <a:rPr lang="de-DE" sz="2000" b="0" i="1" smtClean="0">
                              <a:latin typeface="Cambria Math"/>
                              <a:ea typeface="Cambria Math"/>
                            </a:rPr>
                            <m:t>   </m:t>
                          </m:r>
                        </m:e>
                      </m:groupChr>
                      <m:r>
                        <a:rPr lang="de-DE" sz="2000" b="0" i="1" smtClean="0">
                          <a:latin typeface="Cambria Math"/>
                          <a:ea typeface="Cambria Math"/>
                        </a:rPr>
                        <m:t>   </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e>
                      </m:d>
                    </m:oMath>
                  </m:oMathPara>
                </a14:m>
                <a:endParaRPr lang="de-DE" sz="2000" dirty="0">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316982" y="4640525"/>
                <a:ext cx="2102890" cy="480644"/>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313245" y="5127015"/>
                <a:ext cx="2102890" cy="48064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𝑌</m:t>
                              </m:r>
                            </m:e>
                          </m:acc>
                        </m:e>
                        <m:sub>
                          <m:r>
                            <a:rPr lang="de-DE" sz="2000" b="0" i="1" smtClean="0">
                              <a:latin typeface="Cambria Math"/>
                              <a:ea typeface="Cambria Math"/>
                            </a:rPr>
                            <m:t>𝑛</m:t>
                          </m:r>
                        </m:sub>
                      </m:sSub>
                      <m:r>
                        <a:rPr lang="de-DE" sz="2000" b="0" i="1" smtClean="0">
                          <a:latin typeface="Cambria Math"/>
                          <a:ea typeface="Cambria Math"/>
                        </a:rPr>
                        <m:t>   </m:t>
                      </m:r>
                      <m:groupChr>
                        <m:groupChrPr>
                          <m:chr m:val="→"/>
                          <m:vertJc m:val="bot"/>
                          <m:ctrlPr>
                            <a:rPr lang="de-DE" sz="2000" b="0" i="1" smtClean="0">
                              <a:latin typeface="Cambria Math" panose="02040503050406030204" pitchFamily="18" charset="0"/>
                              <a:ea typeface="Cambria Math"/>
                            </a:rPr>
                          </m:ctrlPr>
                        </m:groupChrPr>
                        <m:e>
                          <m:r>
                            <m:rPr>
                              <m:brk m:alnAt="2"/>
                            </m:rPr>
                            <a:rPr lang="de-DE" sz="2000" b="0" i="1" smtClean="0">
                              <a:latin typeface="Cambria Math"/>
                              <a:ea typeface="Cambria Math"/>
                            </a:rPr>
                            <m:t> </m:t>
                          </m:r>
                          <m:r>
                            <a:rPr lang="de-DE" sz="2000" b="0" i="1" smtClean="0">
                              <a:latin typeface="Cambria Math"/>
                              <a:ea typeface="Cambria Math"/>
                            </a:rPr>
                            <m:t>  </m:t>
                          </m:r>
                          <m:r>
                            <a:rPr lang="de-DE" sz="2000" b="0" i="1" smtClean="0">
                              <a:latin typeface="Cambria Math"/>
                              <a:ea typeface="Cambria Math"/>
                            </a:rPr>
                            <m:t>𝑝</m:t>
                          </m:r>
                          <m:r>
                            <a:rPr lang="de-DE" sz="2000" b="0" i="1" smtClean="0">
                              <a:latin typeface="Cambria Math"/>
                              <a:ea typeface="Cambria Math"/>
                            </a:rPr>
                            <m:t>   </m:t>
                          </m:r>
                        </m:e>
                      </m:groupChr>
                      <m:r>
                        <a:rPr lang="de-DE" sz="2000" b="0" i="1" smtClean="0">
                          <a:latin typeface="Cambria Math"/>
                          <a:ea typeface="Cambria Math"/>
                        </a:rPr>
                        <m:t>   </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𝑌</m:t>
                          </m:r>
                        </m:e>
                      </m:d>
                    </m:oMath>
                  </m:oMathPara>
                </a14:m>
                <a:endParaRPr lang="de-DE" sz="2000" dirty="0">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313245" y="5127015"/>
                <a:ext cx="2102890" cy="480644"/>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336565" y="5736006"/>
                <a:ext cx="4459569"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𝑛</m:t>
                          </m:r>
                        </m:den>
                      </m:f>
                      <m:nary>
                        <m:naryPr>
                          <m:chr m:val="∑"/>
                          <m:limLoc m:val="subSup"/>
                          <m:ctrlPr>
                            <a:rPr lang="de-DE" sz="2000" b="0" i="1" smtClean="0">
                              <a:latin typeface="Cambria Math" panose="02040503050406030204" pitchFamily="18" charset="0"/>
                              <a:ea typeface="Cambria Math"/>
                            </a:rPr>
                          </m:ctrlPr>
                        </m:naryPr>
                        <m:sub>
                          <m:r>
                            <m:rPr>
                              <m:brk m:alnAt="25"/>
                            </m:rPr>
                            <a:rPr lang="de-DE" sz="2000" b="0" i="1" smtClean="0">
                              <a:latin typeface="Cambria Math"/>
                              <a:ea typeface="Cambria Math"/>
                            </a:rPr>
                            <m:t>𝑖</m:t>
                          </m:r>
                          <m:r>
                            <a:rPr lang="de-DE" sz="2000" b="0" i="1" smtClean="0">
                              <a:latin typeface="Cambria Math"/>
                              <a:ea typeface="Cambria Math"/>
                            </a:rPr>
                            <m:t>=1</m:t>
                          </m:r>
                        </m:sub>
                        <m:sup>
                          <m:r>
                            <a:rPr lang="de-DE" sz="2000" b="0" i="1" smtClean="0">
                              <a:latin typeface="Cambria Math"/>
                              <a:ea typeface="Cambria Math"/>
                            </a:rPr>
                            <m:t>𝑛</m:t>
                          </m:r>
                        </m:sup>
                        <m:e>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𝑋</m:t>
                              </m:r>
                            </m:e>
                            <m:sub>
                              <m:r>
                                <a:rPr lang="de-DE" sz="2000" b="0" i="1" smtClean="0">
                                  <a:latin typeface="Cambria Math"/>
                                  <a:ea typeface="Cambria Math"/>
                                </a:rPr>
                                <m:t>𝑖</m:t>
                              </m:r>
                            </m:sub>
                            <m:sup>
                              <m:r>
                                <a:rPr lang="de-DE" sz="2000" b="0" i="1" smtClean="0">
                                  <a:latin typeface="Cambria Math"/>
                                  <a:ea typeface="Cambria Math"/>
                                </a:rPr>
                                <m:t>2</m:t>
                              </m:r>
                            </m:sup>
                          </m:sSubSup>
                        </m:e>
                      </m:nary>
                      <m:groupChr>
                        <m:groupChrPr>
                          <m:chr m:val="→"/>
                          <m:vertJc m:val="bot"/>
                          <m:ctrlPr>
                            <a:rPr lang="de-DE" sz="2000" b="0" i="1" smtClean="0">
                              <a:latin typeface="Cambria Math" panose="02040503050406030204" pitchFamily="18" charset="0"/>
                              <a:ea typeface="Cambria Math"/>
                            </a:rPr>
                          </m:ctrlPr>
                        </m:groupChrPr>
                        <m:e>
                          <m:r>
                            <m:rPr>
                              <m:brk m:alnAt="2"/>
                            </m:rPr>
                            <a:rPr lang="de-DE" sz="2000" b="0" i="1" smtClean="0">
                              <a:latin typeface="Cambria Math"/>
                              <a:ea typeface="Cambria Math"/>
                            </a:rPr>
                            <m:t> </m:t>
                          </m:r>
                          <m:r>
                            <a:rPr lang="de-DE" sz="2000" b="0" i="1" smtClean="0">
                              <a:latin typeface="Cambria Math"/>
                              <a:ea typeface="Cambria Math"/>
                            </a:rPr>
                            <m:t>  </m:t>
                          </m:r>
                          <m:r>
                            <a:rPr lang="de-DE" sz="2000" b="0" i="1" smtClean="0">
                              <a:latin typeface="Cambria Math"/>
                              <a:ea typeface="Cambria Math"/>
                            </a:rPr>
                            <m:t>𝑝</m:t>
                          </m:r>
                          <m:r>
                            <a:rPr lang="de-DE" sz="2000" b="0" i="1" smtClean="0">
                              <a:latin typeface="Cambria Math"/>
                              <a:ea typeface="Cambria Math"/>
                            </a:rPr>
                            <m:t>   </m:t>
                          </m:r>
                        </m:e>
                      </m:groupChr>
                      <m:r>
                        <a:rPr lang="de-DE" sz="2000" b="0" i="1" smtClean="0">
                          <a:latin typeface="Cambria Math"/>
                          <a:ea typeface="Cambria Math"/>
                        </a:rPr>
                        <m:t>   </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𝑋</m:t>
                              </m:r>
                            </m:e>
                            <m:sup>
                              <m:r>
                                <a:rPr lang="de-DE" sz="2000" b="0" i="1" smtClean="0">
                                  <a:latin typeface="Cambria Math"/>
                                  <a:ea typeface="Cambria Math"/>
                                </a:rPr>
                                <m:t>2</m:t>
                              </m:r>
                            </m:sup>
                          </m:sSup>
                        </m:e>
                      </m:d>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336565" y="5736006"/>
                <a:ext cx="4459569" cy="710259"/>
              </a:xfrm>
              <a:prstGeom prst="rect">
                <a:avLst/>
              </a:prstGeom>
              <a:blipFill rotWithShape="1">
                <a:blip r:embed="rId10"/>
                <a:stretch>
                  <a:fillRect/>
                </a:stretch>
              </a:blipFill>
            </p:spPr>
            <p:txBody>
              <a:bodyPr/>
              <a:lstStyle/>
              <a:p>
                <a:r>
                  <a:rPr lang="de-DE">
                    <a:noFill/>
                  </a:rPr>
                  <a:t> </a:t>
                </a:r>
              </a:p>
            </p:txBody>
          </p:sp>
        </mc:Fallback>
      </mc:AlternateContent>
      <p:sp>
        <p:nvSpPr>
          <p:cNvPr id="27" name="Rechteck 2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609</a:t>
            </a:r>
            <a:endParaRPr lang="de-DE" sz="8000" b="1" dirty="0">
              <a:solidFill>
                <a:schemeClr val="tx1"/>
              </a:solidFill>
              <a:latin typeface="+mj-lt"/>
            </a:endParaRPr>
          </a:p>
        </p:txBody>
      </p:sp>
    </p:spTree>
    <p:extLst>
      <p:ext uri="{BB962C8B-B14F-4D97-AF65-F5344CB8AC3E}">
        <p14:creationId xmlns:p14="http://schemas.microsoft.com/office/powerpoint/2010/main" val="2964190766"/>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4" name="Textfeld 23"/>
              <p:cNvSpPr txBox="1"/>
              <p:nvPr/>
            </p:nvSpPr>
            <p:spPr>
              <a:xfrm>
                <a:off x="1190086" y="1052736"/>
                <a:ext cx="4459569"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𝑛</m:t>
                          </m:r>
                        </m:den>
                      </m:f>
                      <m:nary>
                        <m:naryPr>
                          <m:chr m:val="∑"/>
                          <m:limLoc m:val="subSup"/>
                          <m:ctrlPr>
                            <a:rPr lang="de-DE" sz="2000" b="0" i="1" smtClean="0">
                              <a:latin typeface="Cambria Math" panose="02040503050406030204" pitchFamily="18" charset="0"/>
                              <a:ea typeface="Cambria Math"/>
                            </a:rPr>
                          </m:ctrlPr>
                        </m:naryPr>
                        <m:sub>
                          <m:r>
                            <m:rPr>
                              <m:brk m:alnAt="25"/>
                            </m:rPr>
                            <a:rPr lang="de-DE" sz="2000" b="0" i="1" smtClean="0">
                              <a:latin typeface="Cambria Math"/>
                              <a:ea typeface="Cambria Math"/>
                            </a:rPr>
                            <m:t>𝑖</m:t>
                          </m:r>
                          <m:r>
                            <a:rPr lang="de-DE" sz="2000" b="0" i="1" smtClean="0">
                              <a:latin typeface="Cambria Math"/>
                              <a:ea typeface="Cambria Math"/>
                            </a:rPr>
                            <m:t>=1</m:t>
                          </m:r>
                        </m:sub>
                        <m:sup>
                          <m:r>
                            <a:rPr lang="de-DE" sz="2000" b="0" i="1" smtClean="0">
                              <a:latin typeface="Cambria Math"/>
                              <a:ea typeface="Cambria Math"/>
                            </a:rPr>
                            <m:t>𝑛</m:t>
                          </m:r>
                        </m:sup>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𝑌</m:t>
                              </m:r>
                            </m:e>
                            <m:sub>
                              <m:r>
                                <a:rPr lang="de-DE" sz="2000" b="0" i="1" smtClean="0">
                                  <a:latin typeface="Cambria Math"/>
                                  <a:ea typeface="Cambria Math"/>
                                </a:rPr>
                                <m:t>𝑖</m:t>
                              </m:r>
                            </m:sub>
                          </m:sSub>
                        </m:e>
                      </m:nary>
                      <m:groupChr>
                        <m:groupChrPr>
                          <m:chr m:val="→"/>
                          <m:vertJc m:val="bot"/>
                          <m:ctrlPr>
                            <a:rPr lang="de-DE" sz="2000" b="0" i="1" smtClean="0">
                              <a:latin typeface="Cambria Math" panose="02040503050406030204" pitchFamily="18" charset="0"/>
                              <a:ea typeface="Cambria Math"/>
                            </a:rPr>
                          </m:ctrlPr>
                        </m:groupChrPr>
                        <m:e>
                          <m:r>
                            <m:rPr>
                              <m:brk m:alnAt="2"/>
                            </m:rPr>
                            <a:rPr lang="de-DE" sz="2000" b="0" i="1" smtClean="0">
                              <a:latin typeface="Cambria Math"/>
                              <a:ea typeface="Cambria Math"/>
                            </a:rPr>
                            <m:t> </m:t>
                          </m:r>
                          <m:r>
                            <a:rPr lang="de-DE" sz="2000" b="0" i="1" smtClean="0">
                              <a:latin typeface="Cambria Math"/>
                              <a:ea typeface="Cambria Math"/>
                            </a:rPr>
                            <m:t>  </m:t>
                          </m:r>
                          <m:r>
                            <a:rPr lang="de-DE" sz="2000" b="0" i="1" smtClean="0">
                              <a:latin typeface="Cambria Math"/>
                              <a:ea typeface="Cambria Math"/>
                            </a:rPr>
                            <m:t>𝑝</m:t>
                          </m:r>
                          <m:r>
                            <a:rPr lang="de-DE" sz="2000" b="0" i="1" smtClean="0">
                              <a:latin typeface="Cambria Math"/>
                              <a:ea typeface="Cambria Math"/>
                            </a:rPr>
                            <m:t>   </m:t>
                          </m:r>
                        </m:e>
                      </m:groupChr>
                      <m:r>
                        <a:rPr lang="de-DE" sz="2000" b="0" i="1" smtClean="0">
                          <a:latin typeface="Cambria Math"/>
                          <a:ea typeface="Cambria Math"/>
                        </a:rPr>
                        <m:t>   </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𝑋𝑌</m:t>
                          </m:r>
                        </m:e>
                      </m:d>
                    </m:oMath>
                  </m:oMathPara>
                </a14:m>
                <a:endParaRPr lang="de-DE" sz="2000" dirty="0">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190086" y="1052736"/>
                <a:ext cx="4459569" cy="710259"/>
              </a:xfrm>
              <a:prstGeom prst="rect">
                <a:avLst/>
              </a:prstGeom>
              <a:blipFill rotWithShape="1">
                <a:blip r:embed="rId3"/>
                <a:stretch>
                  <a:fillRect/>
                </a:stretch>
              </a:blipFill>
            </p:spPr>
            <p:txBody>
              <a:bodyPr/>
              <a:lstStyle/>
              <a:p>
                <a:r>
                  <a:rPr lang="de-DE">
                    <a:noFill/>
                  </a:rPr>
                  <a:t> </a:t>
                </a:r>
              </a:p>
            </p:txBody>
          </p:sp>
        </mc:Fallback>
      </mc:AlternateContent>
      <p:sp>
        <p:nvSpPr>
          <p:cNvPr id="26" name="Textfeld 25"/>
          <p:cNvSpPr txBox="1"/>
          <p:nvPr/>
        </p:nvSpPr>
        <p:spPr>
          <a:xfrm>
            <a:off x="468313" y="1803343"/>
            <a:ext cx="5903886" cy="400110"/>
          </a:xfrm>
          <a:prstGeom prst="rect">
            <a:avLst/>
          </a:prstGeom>
          <a:noFill/>
        </p:spPr>
        <p:txBody>
          <a:bodyPr wrap="square" rtlCol="0">
            <a:spAutoFit/>
          </a:bodyPr>
          <a:lstStyle/>
          <a:p>
            <a:pPr algn="just"/>
            <a:r>
              <a:rPr lang="de-DE" sz="2000" dirty="0">
                <a:latin typeface="+mn-lt"/>
              </a:rPr>
              <a:t>&gt; Vektoriell zusammengefasst:</a:t>
            </a:r>
          </a:p>
        </p:txBody>
      </p:sp>
      <mc:AlternateContent xmlns:mc="http://schemas.openxmlformats.org/markup-compatibility/2006" xmlns:a14="http://schemas.microsoft.com/office/drawing/2010/main">
        <mc:Choice Requires="a14">
          <p:sp>
            <p:nvSpPr>
              <p:cNvPr id="27" name="Textfeld 26"/>
              <p:cNvSpPr txBox="1"/>
              <p:nvPr/>
            </p:nvSpPr>
            <p:spPr>
              <a:xfrm>
                <a:off x="755575" y="2203453"/>
                <a:ext cx="7920112" cy="87190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p>
                        <m:sSupPr>
                          <m:ctrlPr>
                            <a:rPr lang="de-DE" sz="2000" b="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e>
                                <m:sub>
                                  <m:r>
                                    <a:rPr lang="de-DE" sz="2000" i="1">
                                      <a:latin typeface="Cambria Math"/>
                                      <a:ea typeface="Cambria Math"/>
                                    </a:rPr>
                                    <m:t>𝑛</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i="1">
                                      <a:latin typeface="Cambria Math"/>
                                      <a:ea typeface="Cambria Math"/>
                                    </a:rPr>
                                    <m:t>𝑛</m:t>
                                  </m:r>
                                </m:sub>
                              </m:sSub>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Sup>
                                    <m:sSubSupPr>
                                      <m:ctrlPr>
                                        <a:rPr lang="de-DE" sz="2000" i="1">
                                          <a:latin typeface="Cambria Math" panose="02040503050406030204" pitchFamily="18" charset="0"/>
                                          <a:ea typeface="Cambria Math"/>
                                        </a:rPr>
                                      </m:ctrlPr>
                                    </m:sSubSupPr>
                                    <m:e>
                                      <m:r>
                                        <a:rPr lang="de-DE" sz="2000" i="1">
                                          <a:latin typeface="Cambria Math"/>
                                          <a:ea typeface="Cambria Math"/>
                                        </a:rPr>
                                        <m:t>𝑋</m:t>
                                      </m:r>
                                    </m:e>
                                    <m:sub>
                                      <m:r>
                                        <a:rPr lang="de-DE" sz="2000" i="1">
                                          <a:latin typeface="Cambria Math"/>
                                          <a:ea typeface="Cambria Math"/>
                                        </a:rPr>
                                        <m:t>𝑖</m:t>
                                      </m:r>
                                    </m:sub>
                                    <m:sup>
                                      <m:r>
                                        <a:rPr lang="de-DE" sz="2000" i="1">
                                          <a:latin typeface="Cambria Math"/>
                                          <a:ea typeface="Cambria Math"/>
                                        </a:rPr>
                                        <m:t>2</m:t>
                                      </m:r>
                                    </m:sup>
                                  </m:sSubSup>
                                </m:e>
                              </m:nary>
                              <m:r>
                                <a:rPr lang="de-DE" sz="2000" i="1">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𝑖</m:t>
                                      </m:r>
                                    </m:sub>
                                  </m:sSub>
                                  <m:sSub>
                                    <m:sSubPr>
                                      <m:ctrlPr>
                                        <a:rPr lang="de-DE" sz="2000" i="1">
                                          <a:latin typeface="Cambria Math" panose="02040503050406030204" pitchFamily="18" charset="0"/>
                                          <a:ea typeface="Cambria Math"/>
                                        </a:rPr>
                                      </m:ctrlPr>
                                    </m:sSubPr>
                                    <m:e>
                                      <m:r>
                                        <a:rPr lang="de-DE" sz="2000" i="1">
                                          <a:latin typeface="Cambria Math"/>
                                          <a:ea typeface="Cambria Math"/>
                                        </a:rPr>
                                        <m:t>𝑌</m:t>
                                      </m:r>
                                    </m:e>
                                    <m:sub>
                                      <m:r>
                                        <a:rPr lang="de-DE" sz="2000" i="1">
                                          <a:latin typeface="Cambria Math"/>
                                          <a:ea typeface="Cambria Math"/>
                                        </a:rPr>
                                        <m:t>𝑖</m:t>
                                      </m:r>
                                    </m:sub>
                                  </m:sSub>
                                </m:e>
                              </m:nary>
                            </m:e>
                          </m:d>
                        </m:e>
                        <m:sup>
                          <m:r>
                            <a:rPr lang="de-DE" sz="2000" b="0" i="1" smtClean="0">
                              <a:latin typeface="Cambria Math"/>
                              <a:ea typeface="Cambria Math"/>
                            </a:rPr>
                            <m:t>𝑇</m:t>
                          </m:r>
                        </m:sup>
                      </m:sSup>
                      <m:groupChr>
                        <m:groupChrPr>
                          <m:chr m:val="→"/>
                          <m:vertJc m:val="bot"/>
                          <m:ctrlPr>
                            <a:rPr lang="de-DE" sz="2000" b="0" i="1" smtClean="0">
                              <a:latin typeface="Cambria Math" panose="02040503050406030204" pitchFamily="18" charset="0"/>
                              <a:ea typeface="Cambria Math"/>
                            </a:rPr>
                          </m:ctrlPr>
                        </m:groupChrPr>
                        <m:e>
                          <m:r>
                            <m:rPr>
                              <m:brk m:alnAt="2"/>
                            </m:rPr>
                            <a:rPr lang="de-DE" sz="2000" b="0" i="1" smtClean="0">
                              <a:latin typeface="Cambria Math"/>
                              <a:ea typeface="Cambria Math"/>
                            </a:rPr>
                            <m:t> </m:t>
                          </m:r>
                          <m:r>
                            <a:rPr lang="de-DE" sz="2000" b="0" i="1" smtClean="0">
                              <a:latin typeface="Cambria Math"/>
                              <a:ea typeface="Cambria Math"/>
                            </a:rPr>
                            <m:t>     </m:t>
                          </m:r>
                          <m:r>
                            <a:rPr lang="de-DE" sz="2000" b="0" i="1" smtClean="0">
                              <a:latin typeface="Cambria Math"/>
                              <a:ea typeface="Cambria Math"/>
                            </a:rPr>
                            <m:t>𝑝</m:t>
                          </m:r>
                          <m:r>
                            <a:rPr lang="de-DE" sz="2000" b="0" i="1" smtClean="0">
                              <a:latin typeface="Cambria Math"/>
                              <a:ea typeface="Cambria Math"/>
                            </a:rPr>
                            <m:t>      </m:t>
                          </m:r>
                        </m:e>
                      </m:groupChr>
                      <m:r>
                        <a:rPr lang="de-DE" sz="2000" b="0" i="1" smtClean="0">
                          <a:latin typeface="Cambria Math"/>
                          <a:ea typeface="Cambria Math"/>
                        </a:rPr>
                        <m:t>  </m:t>
                      </m:r>
                      <m:sSup>
                        <m:sSupPr>
                          <m:ctrlPr>
                            <a:rPr lang="de-DE" sz="2000" b="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i="1">
                                  <a:latin typeface="Cambria Math"/>
                                  <a:ea typeface="Cambria Math"/>
                                </a:rPr>
                                <m:t>𝐸</m:t>
                              </m:r>
                              <m:d>
                                <m:dPr>
                                  <m:ctrlPr>
                                    <a:rPr lang="de-DE" sz="2000" i="1">
                                      <a:latin typeface="Cambria Math" panose="02040503050406030204" pitchFamily="18" charset="0"/>
                                      <a:ea typeface="Cambria Math"/>
                                    </a:rPr>
                                  </m:ctrlPr>
                                </m:dPr>
                                <m:e>
                                  <m:r>
                                    <a:rPr lang="de-DE" sz="2000" i="1">
                                      <a:latin typeface="Cambria Math"/>
                                      <a:ea typeface="Cambria Math"/>
                                    </a:rPr>
                                    <m:t>𝑋</m:t>
                                  </m:r>
                                </m:e>
                              </m:d>
                              <m:r>
                                <a:rPr lang="de-DE" sz="2000" i="1">
                                  <a:latin typeface="Cambria Math"/>
                                  <a:ea typeface="Cambria Math"/>
                                </a:rPr>
                                <m:t>,</m:t>
                              </m:r>
                              <m:r>
                                <a:rPr lang="de-DE" sz="2000" i="1">
                                  <a:latin typeface="Cambria Math"/>
                                  <a:ea typeface="Cambria Math"/>
                                </a:rPr>
                                <m:t>𝐸</m:t>
                              </m:r>
                              <m:d>
                                <m:dPr>
                                  <m:ctrlPr>
                                    <a:rPr lang="de-DE" sz="2000" i="1">
                                      <a:latin typeface="Cambria Math" panose="02040503050406030204" pitchFamily="18" charset="0"/>
                                      <a:ea typeface="Cambria Math"/>
                                    </a:rPr>
                                  </m:ctrlPr>
                                </m:dPr>
                                <m:e>
                                  <m:r>
                                    <a:rPr lang="de-DE" sz="2000" i="1">
                                      <a:latin typeface="Cambria Math"/>
                                      <a:ea typeface="Cambria Math"/>
                                    </a:rPr>
                                    <m:t>𝑌</m:t>
                                  </m:r>
                                </m:e>
                              </m:d>
                              <m:r>
                                <a:rPr lang="de-DE" sz="2000" i="1">
                                  <a:latin typeface="Cambria Math"/>
                                  <a:ea typeface="Cambria Math"/>
                                </a:rPr>
                                <m:t>,</m:t>
                              </m:r>
                              <m:r>
                                <a:rPr lang="de-DE" sz="2000" i="1">
                                  <a:latin typeface="Cambria Math"/>
                                  <a:ea typeface="Cambria Math"/>
                                </a:rPr>
                                <m:t>𝐸</m:t>
                              </m:r>
                              <m:d>
                                <m:dPr>
                                  <m:ctrlPr>
                                    <a:rPr lang="de-DE" sz="2000" i="1">
                                      <a:latin typeface="Cambria Math" panose="02040503050406030204" pitchFamily="18" charset="0"/>
                                      <a:ea typeface="Cambria Math"/>
                                    </a:rPr>
                                  </m:ctrlPr>
                                </m:dPr>
                                <m:e>
                                  <m:sSup>
                                    <m:sSupPr>
                                      <m:ctrlPr>
                                        <a:rPr lang="de-DE" sz="2000" i="1">
                                          <a:latin typeface="Cambria Math" panose="02040503050406030204" pitchFamily="18" charset="0"/>
                                          <a:ea typeface="Cambria Math"/>
                                        </a:rPr>
                                      </m:ctrlPr>
                                    </m:sSupPr>
                                    <m:e>
                                      <m:r>
                                        <a:rPr lang="de-DE" sz="2000" i="1">
                                          <a:latin typeface="Cambria Math"/>
                                          <a:ea typeface="Cambria Math"/>
                                        </a:rPr>
                                        <m:t>𝑋</m:t>
                                      </m:r>
                                    </m:e>
                                    <m:sup>
                                      <m:r>
                                        <a:rPr lang="de-DE" sz="2000" i="1">
                                          <a:latin typeface="Cambria Math"/>
                                          <a:ea typeface="Cambria Math"/>
                                        </a:rPr>
                                        <m:t>2</m:t>
                                      </m:r>
                                    </m:sup>
                                  </m:sSup>
                                </m:e>
                              </m:d>
                              <m:r>
                                <a:rPr lang="de-DE" sz="2000" i="1">
                                  <a:latin typeface="Cambria Math"/>
                                  <a:ea typeface="Cambria Math"/>
                                </a:rPr>
                                <m:t>,</m:t>
                              </m:r>
                              <m:r>
                                <a:rPr lang="de-DE" sz="2000" i="1">
                                  <a:latin typeface="Cambria Math"/>
                                  <a:ea typeface="Cambria Math"/>
                                </a:rPr>
                                <m:t>𝐸</m:t>
                              </m:r>
                              <m:d>
                                <m:dPr>
                                  <m:ctrlPr>
                                    <a:rPr lang="de-DE" sz="2000" i="1">
                                      <a:latin typeface="Cambria Math" panose="02040503050406030204" pitchFamily="18" charset="0"/>
                                      <a:ea typeface="Cambria Math"/>
                                    </a:rPr>
                                  </m:ctrlPr>
                                </m:dPr>
                                <m:e>
                                  <m:r>
                                    <a:rPr lang="de-DE" sz="2000" i="1">
                                      <a:latin typeface="Cambria Math"/>
                                      <a:ea typeface="Cambria Math"/>
                                    </a:rPr>
                                    <m:t>𝑋𝑌</m:t>
                                  </m:r>
                                </m:e>
                              </m:d>
                            </m:e>
                          </m:d>
                        </m:e>
                        <m:sup>
                          <m:r>
                            <a:rPr lang="de-DE" sz="2000" b="0" i="1" smtClean="0">
                              <a:latin typeface="Cambria Math"/>
                              <a:ea typeface="Cambria Math"/>
                            </a:rPr>
                            <m:t>𝑇</m:t>
                          </m:r>
                        </m:sup>
                      </m:sSup>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755575" y="2203453"/>
                <a:ext cx="7920112" cy="871905"/>
              </a:xfrm>
              <a:prstGeom prst="rect">
                <a:avLst/>
              </a:prstGeom>
              <a:blipFill rotWithShape="1">
                <a:blip r:embed="rId4"/>
                <a:stretch>
                  <a:fillRect/>
                </a:stretch>
              </a:blipFill>
            </p:spPr>
            <p:txBody>
              <a:bodyPr/>
              <a:lstStyle/>
              <a:p>
                <a:r>
                  <a:rPr lang="de-DE">
                    <a:noFill/>
                  </a:rPr>
                  <a:t> </a:t>
                </a:r>
              </a:p>
            </p:txBody>
          </p:sp>
        </mc:Fallback>
      </mc:AlternateContent>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6" name="Textfeld 15"/>
          <p:cNvSpPr txBox="1"/>
          <p:nvPr/>
        </p:nvSpPr>
        <p:spPr>
          <a:xfrm>
            <a:off x="468313" y="3075358"/>
            <a:ext cx="5903886" cy="400110"/>
          </a:xfrm>
          <a:prstGeom prst="rect">
            <a:avLst/>
          </a:prstGeom>
          <a:noFill/>
        </p:spPr>
        <p:txBody>
          <a:bodyPr wrap="square" rtlCol="0">
            <a:spAutoFit/>
          </a:bodyPr>
          <a:lstStyle/>
          <a:p>
            <a:pPr algn="just"/>
            <a:r>
              <a:rPr lang="de-DE" sz="2000" dirty="0">
                <a:latin typeface="+mn-lt"/>
              </a:rPr>
              <a:t>&gt; Mit dem multivariaten Stetigkeitssatz folgt dann:</a:t>
            </a:r>
          </a:p>
        </p:txBody>
      </p:sp>
      <mc:AlternateContent xmlns:mc="http://schemas.openxmlformats.org/markup-compatibility/2006" xmlns:a14="http://schemas.microsoft.com/office/drawing/2010/main">
        <mc:Choice Requires="a14">
          <p:sp>
            <p:nvSpPr>
              <p:cNvPr id="20" name="Textfeld 19"/>
              <p:cNvSpPr txBox="1"/>
              <p:nvPr/>
            </p:nvSpPr>
            <p:spPr>
              <a:xfrm>
                <a:off x="1300191" y="3475468"/>
                <a:ext cx="6008112"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Sup>
                            <m:sSubSupPr>
                              <m:ctrlPr>
                                <a:rPr lang="de-DE" sz="2000" i="1">
                                  <a:latin typeface="Cambria Math" panose="02040503050406030204" pitchFamily="18" charset="0"/>
                                  <a:ea typeface="Cambria Math"/>
                                </a:rPr>
                              </m:ctrlPr>
                            </m:sSubSupPr>
                            <m:e>
                              <m:r>
                                <a:rPr lang="de-DE" sz="2000" i="1">
                                  <a:latin typeface="Cambria Math"/>
                                  <a:ea typeface="Cambria Math"/>
                                </a:rPr>
                                <m:t>𝑋</m:t>
                              </m:r>
                            </m:e>
                            <m:sub>
                              <m:r>
                                <a:rPr lang="de-DE" sz="2000" i="1">
                                  <a:latin typeface="Cambria Math"/>
                                  <a:ea typeface="Cambria Math"/>
                                </a:rPr>
                                <m:t>𝑖</m:t>
                              </m:r>
                            </m:sub>
                            <m:sup>
                              <m:r>
                                <a:rPr lang="de-DE" sz="2000" i="1">
                                  <a:latin typeface="Cambria Math"/>
                                  <a:ea typeface="Cambria Math"/>
                                </a:rPr>
                                <m:t>2</m:t>
                              </m:r>
                            </m:sup>
                          </m:sSubSup>
                        </m:e>
                      </m:nary>
                      <m:r>
                        <a:rPr lang="de-DE" sz="2000" b="0" i="1" smtClean="0">
                          <a:latin typeface="Cambria Math" panose="02040503050406030204" pitchFamily="18" charset="0"/>
                          <a:ea typeface="Cambria Math"/>
                        </a:rPr>
                        <m:t>−</m:t>
                      </m:r>
                      <m:sSup>
                        <m:sSupPr>
                          <m:ctrlPr>
                            <a:rPr lang="de-DE" sz="2000" i="1" smtClean="0">
                              <a:solidFill>
                                <a:schemeClr val="tx1"/>
                              </a:solidFill>
                              <a:latin typeface="Cambria Math" panose="02040503050406030204" pitchFamily="18" charset="0"/>
                              <a:ea typeface="Cambria Math"/>
                            </a:rPr>
                          </m:ctrlPr>
                        </m:sSupPr>
                        <m:e>
                          <m:acc>
                            <m:accPr>
                              <m:chr m:val="̅"/>
                              <m:ctrlPr>
                                <a:rPr lang="de-DE"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a:rPr>
                                <m:t>𝑋</m:t>
                              </m:r>
                            </m:e>
                          </m:acc>
                        </m:e>
                        <m:sup>
                          <m:r>
                            <a:rPr lang="de-DE" sz="2000" b="0" i="1" smtClean="0">
                              <a:solidFill>
                                <a:schemeClr val="tx1"/>
                              </a:solidFill>
                              <a:latin typeface="Cambria Math" panose="02040503050406030204" pitchFamily="18" charset="0"/>
                              <a:ea typeface="Cambria Math"/>
                            </a:rPr>
                            <m:t>2</m:t>
                          </m:r>
                        </m:sup>
                      </m:sSup>
                      <m:r>
                        <a:rPr lang="de-DE" sz="2000" b="0" i="1" smtClean="0">
                          <a:latin typeface="Cambria Math"/>
                          <a:ea typeface="Cambria Math"/>
                        </a:rPr>
                        <m:t>   </m:t>
                      </m:r>
                      <m:groupChr>
                        <m:groupChrPr>
                          <m:chr m:val="→"/>
                          <m:vertJc m:val="bot"/>
                          <m:ctrlPr>
                            <a:rPr lang="de-DE" sz="2000" b="0" i="1" smtClean="0">
                              <a:latin typeface="Cambria Math" panose="02040503050406030204" pitchFamily="18" charset="0"/>
                              <a:ea typeface="Cambria Math"/>
                            </a:rPr>
                          </m:ctrlPr>
                        </m:groupChrPr>
                        <m:e>
                          <m:r>
                            <m:rPr>
                              <m:brk m:alnAt="2"/>
                            </m:rPr>
                            <a:rPr lang="de-DE" sz="2000" b="0" i="1" smtClean="0">
                              <a:latin typeface="Cambria Math"/>
                              <a:ea typeface="Cambria Math"/>
                            </a:rPr>
                            <m:t> </m:t>
                          </m:r>
                          <m:r>
                            <a:rPr lang="de-DE" sz="2000" b="0" i="1" smtClean="0">
                              <a:latin typeface="Cambria Math"/>
                              <a:ea typeface="Cambria Math"/>
                            </a:rPr>
                            <m:t>  </m:t>
                          </m:r>
                          <m:r>
                            <a:rPr lang="de-DE" sz="2000" b="0" i="1" smtClean="0">
                              <a:latin typeface="Cambria Math"/>
                              <a:ea typeface="Cambria Math"/>
                            </a:rPr>
                            <m:t>𝑝</m:t>
                          </m:r>
                          <m:r>
                            <a:rPr lang="de-DE" sz="2000" b="0" i="1" smtClean="0">
                              <a:latin typeface="Cambria Math"/>
                              <a:ea typeface="Cambria Math"/>
                            </a:rPr>
                            <m:t>   </m:t>
                          </m:r>
                        </m:e>
                      </m:groupChr>
                      <m:r>
                        <a:rPr lang="de-DE" sz="2000" b="0" i="1" smtClean="0">
                          <a:latin typeface="Cambria Math"/>
                          <a:ea typeface="Cambria Math"/>
                        </a:rPr>
                        <m:t>   </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𝑋</m:t>
                              </m:r>
                            </m:e>
                            <m:sup>
                              <m:r>
                                <a:rPr lang="de-DE" sz="2000" b="0" i="1" smtClean="0">
                                  <a:latin typeface="Cambria Math"/>
                                  <a:ea typeface="Cambria Math"/>
                                </a:rPr>
                                <m:t>2</m:t>
                              </m:r>
                            </m:sup>
                          </m:sSup>
                        </m:e>
                      </m:d>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e>
                          </m:d>
                        </m:e>
                        <m:sup>
                          <m:r>
                            <a:rPr lang="de-DE" sz="2000" b="0" i="1" smtClean="0">
                              <a:latin typeface="Cambria Math"/>
                              <a:ea typeface="Cambria Math"/>
                            </a:rPr>
                            <m:t>2</m:t>
                          </m:r>
                        </m:sup>
                      </m:sSup>
                      <m:r>
                        <a:rPr lang="de-DE" sz="2000" b="0" i="1" smtClean="0">
                          <a:latin typeface="Cambria Math"/>
                          <a:ea typeface="Cambria Math"/>
                        </a:rPr>
                        <m:t>=</m:t>
                      </m:r>
                      <m:r>
                        <a:rPr lang="de-DE" sz="2000" b="0" i="1" smtClean="0">
                          <a:latin typeface="Cambria Math"/>
                          <a:ea typeface="Cambria Math"/>
                        </a:rPr>
                        <m:t>𝑉𝑎𝑟</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e>
                      </m:d>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300191" y="3475468"/>
                <a:ext cx="6008112" cy="710259"/>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300190" y="4969322"/>
                <a:ext cx="7016224"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smtClean="0">
                              <a:latin typeface="Cambria Math" panose="02040503050406030204" pitchFamily="18" charset="0"/>
                              <a:ea typeface="Cambria Math"/>
                            </a:rPr>
                          </m:ctrlPr>
                        </m:naryPr>
                        <m:sub>
                          <m:r>
                            <m:rPr>
                              <m:brk m:alnAt="25"/>
                            </m:rPr>
                            <a:rPr lang="de-DE" sz="2000" b="0" i="1" smtClean="0">
                              <a:latin typeface="Cambria Math"/>
                              <a:ea typeface="Cambria Math"/>
                            </a:rPr>
                            <m:t>𝑖</m:t>
                          </m:r>
                          <m:r>
                            <a:rPr lang="de-DE" sz="2000" b="0" i="1" smtClean="0">
                              <a:latin typeface="Cambria Math"/>
                              <a:ea typeface="Cambria Math"/>
                            </a:rPr>
                            <m:t>=1</m:t>
                          </m:r>
                        </m:sub>
                        <m:sup>
                          <m:r>
                            <a:rPr lang="de-DE" sz="2000" b="0" i="1" smtClean="0">
                              <a:latin typeface="Cambria Math"/>
                              <a:ea typeface="Cambria Math"/>
                            </a:rPr>
                            <m:t>𝑛</m:t>
                          </m:r>
                        </m:sup>
                        <m:e>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𝑌</m:t>
                              </m:r>
                            </m:e>
                            <m:sub>
                              <m:r>
                                <a:rPr lang="de-DE" sz="2000" b="0" i="1" smtClean="0">
                                  <a:latin typeface="Cambria Math"/>
                                  <a:ea typeface="Cambria Math"/>
                                </a:rPr>
                                <m:t>𝑖</m:t>
                              </m:r>
                            </m:sub>
                          </m:sSub>
                        </m:e>
                      </m:nary>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𝑋</m:t>
                              </m:r>
                            </m:e>
                          </m:acc>
                        </m:e>
                        <m:sub>
                          <m:r>
                            <a:rPr lang="de-DE" sz="2000" b="0" i="1" smtClean="0">
                              <a:latin typeface="Cambria Math"/>
                              <a:ea typeface="Cambria Math"/>
                            </a:rPr>
                            <m:t>𝑛</m:t>
                          </m:r>
                        </m:sub>
                      </m:sSub>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b="0" i="1" smtClean="0">
                                  <a:latin typeface="Cambria Math"/>
                                  <a:ea typeface="Cambria Math"/>
                                </a:rPr>
                                <m:t>𝑌</m:t>
                              </m:r>
                            </m:e>
                          </m:acc>
                        </m:e>
                        <m:sub>
                          <m:r>
                            <a:rPr lang="de-DE" sz="2000" i="1">
                              <a:latin typeface="Cambria Math"/>
                              <a:ea typeface="Cambria Math"/>
                            </a:rPr>
                            <m:t>𝑛</m:t>
                          </m:r>
                        </m:sub>
                      </m:sSub>
                      <m:r>
                        <a:rPr lang="de-DE" sz="2000" b="0" i="1" smtClean="0">
                          <a:latin typeface="Cambria Math"/>
                          <a:ea typeface="Cambria Math"/>
                        </a:rPr>
                        <m:t>  </m:t>
                      </m:r>
                      <m:groupChr>
                        <m:groupChrPr>
                          <m:chr m:val="→"/>
                          <m:vertJc m:val="bot"/>
                          <m:ctrlPr>
                            <a:rPr lang="de-DE" sz="2000" b="0" i="1" smtClean="0">
                              <a:latin typeface="Cambria Math" panose="02040503050406030204" pitchFamily="18" charset="0"/>
                              <a:ea typeface="Cambria Math"/>
                            </a:rPr>
                          </m:ctrlPr>
                        </m:groupChrPr>
                        <m:e>
                          <m:r>
                            <m:rPr>
                              <m:brk m:alnAt="2"/>
                            </m:rPr>
                            <a:rPr lang="de-DE" sz="2000" b="0" i="1" smtClean="0">
                              <a:latin typeface="Cambria Math"/>
                              <a:ea typeface="Cambria Math"/>
                            </a:rPr>
                            <m:t> </m:t>
                          </m:r>
                          <m:r>
                            <a:rPr lang="de-DE" sz="2000" b="0" i="1" smtClean="0">
                              <a:latin typeface="Cambria Math"/>
                              <a:ea typeface="Cambria Math"/>
                            </a:rPr>
                            <m:t>  </m:t>
                          </m:r>
                          <m:r>
                            <a:rPr lang="de-DE" sz="2000" b="0" i="1" smtClean="0">
                              <a:latin typeface="Cambria Math"/>
                              <a:ea typeface="Cambria Math"/>
                            </a:rPr>
                            <m:t>𝑝</m:t>
                          </m:r>
                          <m:r>
                            <a:rPr lang="de-DE" sz="2000" b="0" i="1" smtClean="0">
                              <a:latin typeface="Cambria Math"/>
                              <a:ea typeface="Cambria Math"/>
                            </a:rPr>
                            <m:t>   </m:t>
                          </m:r>
                        </m:e>
                      </m:groupChr>
                      <m:r>
                        <a:rPr lang="de-DE" sz="2000" b="0" i="1" smtClean="0">
                          <a:latin typeface="Cambria Math"/>
                          <a:ea typeface="Cambria Math"/>
                        </a:rPr>
                        <m:t>   </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𝑋𝑌</m:t>
                          </m:r>
                        </m:e>
                      </m:d>
                      <m:r>
                        <a:rPr lang="de-DE" sz="2000" b="0" i="1" smtClean="0">
                          <a:latin typeface="Cambria Math"/>
                          <a:ea typeface="Cambria Math"/>
                        </a:rPr>
                        <m:t>−</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e>
                      </m:d>
                      <m:r>
                        <a:rPr lang="de-DE" sz="2000" i="1">
                          <a:latin typeface="Cambria Math"/>
                          <a:ea typeface="Cambria Math"/>
                        </a:rPr>
                        <m:t>𝐸</m:t>
                      </m:r>
                      <m:d>
                        <m:dPr>
                          <m:ctrlPr>
                            <a:rPr lang="de-DE" sz="2000" i="1">
                              <a:latin typeface="Cambria Math" panose="02040503050406030204" pitchFamily="18" charset="0"/>
                              <a:ea typeface="Cambria Math"/>
                            </a:rPr>
                          </m:ctrlPr>
                        </m:dPr>
                        <m:e>
                          <m:r>
                            <a:rPr lang="de-DE" sz="2000" b="0" i="1" smtClean="0">
                              <a:latin typeface="Cambria Math"/>
                              <a:ea typeface="Cambria Math"/>
                            </a:rPr>
                            <m:t>𝑌</m:t>
                          </m:r>
                        </m:e>
                      </m:d>
                      <m:r>
                        <a:rPr lang="de-DE" sz="2000" b="0" i="1" smtClean="0">
                          <a:latin typeface="Cambria Math"/>
                          <a:ea typeface="Cambria Math"/>
                        </a:rPr>
                        <m:t>=</m:t>
                      </m:r>
                      <m:r>
                        <a:rPr lang="de-DE" sz="2000" b="0" i="1" smtClean="0">
                          <a:latin typeface="Cambria Math"/>
                          <a:ea typeface="Cambria Math"/>
                        </a:rPr>
                        <m:t>𝐶𝑜𝑣</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r>
                            <a:rPr lang="de-DE" sz="2000" b="0" i="1" smtClean="0">
                              <a:latin typeface="Cambria Math"/>
                              <a:ea typeface="Cambria Math"/>
                            </a:rPr>
                            <m:t>,</m:t>
                          </m:r>
                          <m:r>
                            <a:rPr lang="de-DE" sz="2000" b="0" i="1" smtClean="0">
                              <a:latin typeface="Cambria Math"/>
                              <a:ea typeface="Cambria Math"/>
                            </a:rPr>
                            <m:t>𝑌</m:t>
                          </m:r>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300190" y="4969322"/>
                <a:ext cx="7016224" cy="710259"/>
              </a:xfrm>
              <a:prstGeom prst="rect">
                <a:avLst/>
              </a:prstGeom>
              <a:blipFill>
                <a:blip r:embed="rId6"/>
                <a:stretch>
                  <a:fillRect/>
                </a:stretch>
              </a:blipFill>
            </p:spPr>
            <p:txBody>
              <a:bodyPr/>
              <a:lstStyle/>
              <a:p>
                <a:r>
                  <a:rPr lang="en-US">
                    <a:noFill/>
                  </a:rPr>
                  <a:t> </a:t>
                </a:r>
              </a:p>
            </p:txBody>
          </p:sp>
        </mc:Fallback>
      </mc:AlternateContent>
      <p:sp>
        <p:nvSpPr>
          <p:cNvPr id="23" name="Geschweifte Klammer rechts 22"/>
          <p:cNvSpPr/>
          <p:nvPr/>
        </p:nvSpPr>
        <p:spPr>
          <a:xfrm rot="5400000">
            <a:off x="2483958" y="3464813"/>
            <a:ext cx="216023" cy="1656569"/>
          </a:xfrm>
          <a:prstGeom prst="rightBrace">
            <a:avLst>
              <a:gd name="adj1" fmla="val 52329"/>
              <a:gd name="adj2" fmla="val 5102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5" name="Textfeld 24"/>
              <p:cNvSpPr txBox="1"/>
              <p:nvPr/>
            </p:nvSpPr>
            <p:spPr>
              <a:xfrm>
                <a:off x="1587839" y="4404154"/>
                <a:ext cx="4928376" cy="528543"/>
              </a:xfrm>
              <a:prstGeom prst="rect">
                <a:avLst/>
              </a:prstGeom>
              <a:noFill/>
            </p:spPr>
            <p:txBody>
              <a:bodyPr wrap="square" rtlCol="0">
                <a:spAutoFit/>
              </a:bodyPr>
              <a:lstStyle/>
              <a:p>
                <a:pPr algn="just"/>
                <a14:m>
                  <m:oMath xmlns:m="http://schemas.openxmlformats.org/officeDocument/2006/math">
                    <m:r>
                      <a:rPr lang="de-DE" sz="2000" b="0" i="1" smtClean="0">
                        <a:latin typeface="Cambria Math"/>
                        <a:ea typeface="Cambria Math"/>
                      </a:rPr>
                      <m:t>= </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p>
                          <m:sSupPr>
                            <m:ctrlPr>
                              <a:rPr lang="de-DE" sz="2000" i="1" smtClean="0">
                                <a:latin typeface="Cambria Math" panose="02040503050406030204" pitchFamily="18" charset="0"/>
                                <a:ea typeface="Cambria Math"/>
                              </a:rPr>
                            </m:ctrlPr>
                          </m:sSupPr>
                          <m:e>
                            <m:d>
                              <m:dPr>
                                <m:ctrlPr>
                                  <a:rPr lang="de-DE" sz="2000" i="1" smtClean="0">
                                    <a:latin typeface="Cambria Math" panose="02040503050406030204" pitchFamily="18" charset="0"/>
                                    <a:ea typeface="Cambria Math"/>
                                  </a:rPr>
                                </m:ctrlPr>
                              </m:dPr>
                              <m:e>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𝑋</m:t>
                                        </m:r>
                                      </m:e>
                                    </m:acc>
                                  </m:e>
                                  <m:sub>
                                    <m:r>
                                      <a:rPr lang="de-DE" sz="2000" b="0" i="1" smtClean="0">
                                        <a:latin typeface="Cambria Math"/>
                                        <a:ea typeface="Cambria Math"/>
                                      </a:rPr>
                                      <m:t>𝑛</m:t>
                                    </m:r>
                                  </m:sub>
                                </m:sSub>
                              </m:e>
                            </m:d>
                          </m:e>
                          <m:sup>
                            <m:r>
                              <a:rPr lang="de-DE" sz="2000" b="0" i="1" smtClean="0">
                                <a:latin typeface="Cambria Math"/>
                                <a:ea typeface="Cambria Math"/>
                              </a:rPr>
                              <m:t>2</m:t>
                            </m:r>
                          </m:sup>
                        </m:sSup>
                      </m:e>
                    </m:nary>
                  </m:oMath>
                </a14:m>
                <a:r>
                  <a:rPr lang="de-DE" sz="2000" dirty="0">
                    <a:latin typeface="+mn-lt"/>
                  </a:rPr>
                  <a:t>  ... Stichprobenvarianz</a:t>
                </a:r>
              </a:p>
            </p:txBody>
          </p:sp>
        </mc:Choice>
        <mc:Fallback xmlns="">
          <p:sp>
            <p:nvSpPr>
              <p:cNvPr id="25" name="Textfeld 24"/>
              <p:cNvSpPr txBox="1">
                <a:spLocks noRot="1" noChangeAspect="1" noMove="1" noResize="1" noEditPoints="1" noAdjustHandles="1" noChangeArrowheads="1" noChangeShapeType="1" noTextEdit="1"/>
              </p:cNvSpPr>
              <p:nvPr/>
            </p:nvSpPr>
            <p:spPr>
              <a:xfrm>
                <a:off x="1587839" y="4404154"/>
                <a:ext cx="4928376" cy="528543"/>
              </a:xfrm>
              <a:prstGeom prst="rect">
                <a:avLst/>
              </a:prstGeom>
              <a:blipFill>
                <a:blip r:embed="rId7"/>
                <a:stretch>
                  <a:fillRect t="-80460" b="-126437"/>
                </a:stretch>
              </a:blipFill>
            </p:spPr>
            <p:txBody>
              <a:bodyPr/>
              <a:lstStyle/>
              <a:p>
                <a:r>
                  <a:rPr lang="en-US">
                    <a:noFill/>
                  </a:rPr>
                  <a:t> </a:t>
                </a:r>
              </a:p>
            </p:txBody>
          </p:sp>
        </mc:Fallback>
      </mc:AlternateContent>
      <p:sp>
        <p:nvSpPr>
          <p:cNvPr id="30" name="Geschweifte Klammer rechts 29"/>
          <p:cNvSpPr/>
          <p:nvPr/>
        </p:nvSpPr>
        <p:spPr>
          <a:xfrm rot="5400000">
            <a:off x="2752855" y="4723091"/>
            <a:ext cx="216023" cy="2126119"/>
          </a:xfrm>
          <a:prstGeom prst="rightBrace">
            <a:avLst>
              <a:gd name="adj1" fmla="val 52329"/>
              <a:gd name="adj2" fmla="val 5102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31" name="Textfeld 30"/>
              <p:cNvSpPr txBox="1"/>
              <p:nvPr/>
            </p:nvSpPr>
            <p:spPr>
              <a:xfrm>
                <a:off x="1621962" y="5897207"/>
                <a:ext cx="5902366" cy="528543"/>
              </a:xfrm>
              <a:prstGeom prst="rect">
                <a:avLst/>
              </a:prstGeom>
              <a:noFill/>
            </p:spPr>
            <p:txBody>
              <a:bodyPr wrap="square" rtlCol="0">
                <a:spAutoFit/>
              </a:bodyPr>
              <a:lstStyle/>
              <a:p>
                <a:pPr algn="just"/>
                <a14:m>
                  <m:oMath xmlns:m="http://schemas.openxmlformats.org/officeDocument/2006/math">
                    <m:r>
                      <a:rPr lang="de-DE" sz="2000" b="0" i="1" smtClean="0">
                        <a:latin typeface="Cambria Math"/>
                        <a:ea typeface="Cambria Math"/>
                      </a:rPr>
                      <m:t>= </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𝑖</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e>
                              <m:sub>
                                <m:r>
                                  <a:rPr lang="de-DE" sz="2000" i="1">
                                    <a:latin typeface="Cambria Math"/>
                                    <a:ea typeface="Cambria Math"/>
                                  </a:rPr>
                                  <m:t>𝑛</m:t>
                                </m:r>
                              </m:sub>
                            </m:sSub>
                          </m:e>
                        </m:d>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b="0" i="1" smtClean="0">
                                    <a:latin typeface="Cambria Math"/>
                                    <a:ea typeface="Cambria Math"/>
                                  </a:rPr>
                                  <m:t>𝑌</m:t>
                                </m:r>
                              </m:e>
                              <m:sub>
                                <m:r>
                                  <a:rPr lang="de-DE" sz="2000" i="1">
                                    <a:latin typeface="Cambria Math"/>
                                    <a:ea typeface="Cambria Math"/>
                                  </a:rPr>
                                  <m:t>𝑖</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b="0" i="1" smtClean="0">
                                        <a:latin typeface="Cambria Math"/>
                                        <a:ea typeface="Cambria Math"/>
                                      </a:rPr>
                                      <m:t>𝑌</m:t>
                                    </m:r>
                                  </m:e>
                                </m:acc>
                              </m:e>
                              <m:sub>
                                <m:r>
                                  <a:rPr lang="de-DE" sz="2000" i="1">
                                    <a:latin typeface="Cambria Math"/>
                                    <a:ea typeface="Cambria Math"/>
                                  </a:rPr>
                                  <m:t>𝑛</m:t>
                                </m:r>
                              </m:sub>
                            </m:sSub>
                          </m:e>
                        </m:d>
                      </m:e>
                    </m:nary>
                  </m:oMath>
                </a14:m>
                <a:r>
                  <a:rPr lang="de-DE" sz="2000" dirty="0">
                    <a:latin typeface="+mn-lt"/>
                  </a:rPr>
                  <a:t>  ... Stichprobenkovarianz</a:t>
                </a:r>
              </a:p>
            </p:txBody>
          </p:sp>
        </mc:Choice>
        <mc:Fallback xmlns="">
          <p:sp>
            <p:nvSpPr>
              <p:cNvPr id="31" name="Textfeld 30"/>
              <p:cNvSpPr txBox="1">
                <a:spLocks noRot="1" noChangeAspect="1" noMove="1" noResize="1" noEditPoints="1" noAdjustHandles="1" noChangeArrowheads="1" noChangeShapeType="1" noTextEdit="1"/>
              </p:cNvSpPr>
              <p:nvPr/>
            </p:nvSpPr>
            <p:spPr>
              <a:xfrm>
                <a:off x="1621962" y="5897207"/>
                <a:ext cx="5902366" cy="528543"/>
              </a:xfrm>
              <a:prstGeom prst="rect">
                <a:avLst/>
              </a:prstGeom>
              <a:blipFill>
                <a:blip r:embed="rId8"/>
                <a:stretch>
                  <a:fillRect t="-80460" b="-126437"/>
                </a:stretch>
              </a:blipFill>
            </p:spPr>
            <p:txBody>
              <a:bodyPr/>
              <a:lstStyle/>
              <a:p>
                <a:r>
                  <a:rPr lang="en-US">
                    <a:noFill/>
                  </a:rPr>
                  <a:t> </a:t>
                </a:r>
              </a:p>
            </p:txBody>
          </p:sp>
        </mc:Fallback>
      </mc:AlternateContent>
      <p:sp>
        <p:nvSpPr>
          <p:cNvPr id="2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610</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972888203"/>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8.3 Einige multivariate Verallgemeinerungen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6" name="Textfeld 5"/>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Gemischt skalierte Vektoren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7" name="Textfeld 6"/>
          <p:cNvSpPr txBox="1">
            <a:spLocks noChangeArrowheads="1"/>
          </p:cNvSpPr>
          <p:nvPr/>
        </p:nvSpPr>
        <p:spPr bwMode="auto">
          <a:xfrm>
            <a:off x="468312" y="2060848"/>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8.3.7</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p:nvPr/>
        </p:nvSpPr>
        <p:spPr>
          <a:xfrm>
            <a:off x="468312" y="1524854"/>
            <a:ext cx="8207376" cy="400110"/>
          </a:xfrm>
          <a:prstGeom prst="rect">
            <a:avLst/>
          </a:prstGeom>
          <a:noFill/>
        </p:spPr>
        <p:txBody>
          <a:bodyPr wrap="square" rtlCol="0">
            <a:spAutoFit/>
          </a:bodyPr>
          <a:lstStyle/>
          <a:p>
            <a:pPr algn="just"/>
            <a:r>
              <a:rPr lang="de-DE" sz="2000" dirty="0">
                <a:latin typeface="+mn-lt"/>
              </a:rPr>
              <a:t>Zufallsvektor enthält sowohl diskrete als auch stetige Zufallsvariablen</a:t>
            </a:r>
          </a:p>
        </p:txBody>
      </p:sp>
      <p:sp>
        <p:nvSpPr>
          <p:cNvPr id="16" name="Textfeld 15"/>
          <p:cNvSpPr txBox="1"/>
          <p:nvPr/>
        </p:nvSpPr>
        <p:spPr>
          <a:xfrm>
            <a:off x="468313" y="2564904"/>
            <a:ext cx="8359775" cy="1938992"/>
          </a:xfrm>
          <a:prstGeom prst="rect">
            <a:avLst/>
          </a:prstGeom>
          <a:noFill/>
        </p:spPr>
        <p:txBody>
          <a:bodyPr wrap="square" rtlCol="0">
            <a:spAutoFit/>
          </a:bodyPr>
          <a:lstStyle/>
          <a:p>
            <a:pPr algn="just"/>
            <a:r>
              <a:rPr lang="de-DE" sz="2000" dirty="0">
                <a:latin typeface="+mn-lt"/>
              </a:rPr>
              <a:t>Analysiert man den Zusammenhang zwischen Haushaltsgröße (Anzahl von Per-</a:t>
            </a:r>
            <a:r>
              <a:rPr lang="de-DE" sz="2000" dirty="0" err="1">
                <a:latin typeface="+mn-lt"/>
              </a:rPr>
              <a:t>sonen</a:t>
            </a:r>
            <a:r>
              <a:rPr lang="de-DE" sz="2000" dirty="0">
                <a:latin typeface="+mn-lt"/>
              </a:rPr>
              <a:t> im Haushalt) und Haushaltsbruttoeinkommen (in Euro), so erscheint auf theoretischer Ebene eine Modellierung mit einer diskreten Zufallsvariablen </a:t>
            </a:r>
            <a:r>
              <a:rPr lang="de-DE" sz="2000" i="1" dirty="0">
                <a:latin typeface="+mn-lt"/>
              </a:rPr>
              <a:t>X</a:t>
            </a:r>
            <a:r>
              <a:rPr lang="de-DE" sz="2000" dirty="0">
                <a:latin typeface="+mn-lt"/>
              </a:rPr>
              <a:t> (Haushaltsgröße) und einer stetigen Variablen </a:t>
            </a:r>
            <a:r>
              <a:rPr lang="de-DE" sz="2000" i="1" dirty="0">
                <a:latin typeface="+mn-lt"/>
              </a:rPr>
              <a:t>Y</a:t>
            </a:r>
            <a:r>
              <a:rPr lang="de-DE" sz="2000" dirty="0">
                <a:latin typeface="+mn-lt"/>
              </a:rPr>
              <a:t> (Einkommen) adäquat. </a:t>
            </a:r>
          </a:p>
          <a:p>
            <a:pPr algn="just"/>
            <a:r>
              <a:rPr lang="de-DE" sz="2000" dirty="0">
                <a:latin typeface="+mn-lt"/>
              </a:rPr>
              <a:t>Bei theoretischen Berechnungen werden nun Additions- und Integrationskalkül gemischt (</a:t>
            </a:r>
            <a:r>
              <a:rPr lang="de-DE" sz="2000">
                <a:latin typeface="+mn-lt"/>
              </a:rPr>
              <a:t>siehe LB, S. 473-474 </a:t>
            </a:r>
            <a:r>
              <a:rPr lang="de-DE" sz="2000" dirty="0">
                <a:latin typeface="+mn-lt"/>
              </a:rPr>
              <a:t>für weitere Ausführungen hierzu).</a:t>
            </a: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611</a:t>
            </a:r>
            <a:endParaRPr lang="de-DE" sz="8000" b="1" dirty="0">
              <a:solidFill>
                <a:schemeClr val="tx1"/>
              </a:solidFill>
              <a:latin typeface="+mj-lt"/>
            </a:endParaRPr>
          </a:p>
        </p:txBody>
      </p:sp>
    </p:spTree>
    <p:extLst>
      <p:ext uri="{BB962C8B-B14F-4D97-AF65-F5344CB8AC3E}">
        <p14:creationId xmlns:p14="http://schemas.microsoft.com/office/powerpoint/2010/main" val="2383301678"/>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Titel 5"/>
          <p:cNvSpPr txBox="1">
            <a:spLocks/>
          </p:cNvSpPr>
          <p:nvPr/>
        </p:nvSpPr>
        <p:spPr>
          <a:xfrm rot="16200000">
            <a:off x="-2573871" y="3145679"/>
            <a:ext cx="650029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7" name="Rechteck 6"/>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Rechteck 7"/>
          <p:cNvSpPr/>
          <p:nvPr/>
        </p:nvSpPr>
        <p:spPr>
          <a:xfrm>
            <a:off x="439" y="-4668"/>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itel 5"/>
          <p:cNvSpPr txBox="1">
            <a:spLocks/>
          </p:cNvSpPr>
          <p:nvPr/>
        </p:nvSpPr>
        <p:spPr>
          <a:xfrm rot="16200000">
            <a:off x="-3052500" y="3229022"/>
            <a:ext cx="6500294" cy="395290"/>
          </a:xfrm>
          <a:prstGeom prst="rect">
            <a:avLst/>
          </a:prstGeom>
          <a:solidFill>
            <a:srgbClr val="0070C0"/>
          </a:solidFill>
          <a:ln>
            <a:noFill/>
          </a:ln>
        </p:spPr>
        <p:txBody>
          <a:bodyPr/>
          <a:lstStyle/>
          <a:p>
            <a:pPr algn="ctr">
              <a:defRPr/>
            </a:pPr>
            <a:endParaRPr lang="de-DE" sz="2400" b="1" dirty="0">
              <a:solidFill>
                <a:srgbClr val="C00000"/>
              </a:solidFill>
              <a:latin typeface="+mj-lt"/>
              <a:ea typeface="+mj-ea"/>
              <a:cs typeface="+mj-cs"/>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612</a:t>
            </a:r>
            <a:endParaRPr lang="de-DE" sz="8000" b="1" dirty="0">
              <a:solidFill>
                <a:schemeClr val="tx1"/>
              </a:solidFill>
              <a:latin typeface="+mj-lt"/>
            </a:endParaRPr>
          </a:p>
        </p:txBody>
      </p:sp>
      <p:sp>
        <p:nvSpPr>
          <p:cNvPr id="11" name="Textfeld 10"/>
          <p:cNvSpPr txBox="1">
            <a:spLocks noChangeArrowheads="1"/>
          </p:cNvSpPr>
          <p:nvPr/>
        </p:nvSpPr>
        <p:spPr bwMode="auto">
          <a:xfrm>
            <a:off x="957265" y="2204864"/>
            <a:ext cx="8186734" cy="1938992"/>
          </a:xfrm>
          <a:prstGeom prst="rect">
            <a:avLst/>
          </a:prstGeom>
          <a:noFill/>
          <a:ln w="9525">
            <a:noFill/>
            <a:miter lim="800000"/>
            <a:headEnd/>
            <a:tailEnd/>
          </a:ln>
        </p:spPr>
        <p:txBody>
          <a:bodyPr wrap="square">
            <a:spAutoFit/>
          </a:bodyPr>
          <a:lstStyle/>
          <a:p>
            <a:pPr algn="ctr" fontAlgn="auto">
              <a:spcBef>
                <a:spcPts val="0"/>
              </a:spcBef>
              <a:spcAft>
                <a:spcPts val="0"/>
              </a:spcAft>
              <a:defRPr/>
            </a:pPr>
            <a:r>
              <a:rPr lang="de-DE" sz="4000" b="1" dirty="0">
                <a:solidFill>
                  <a:srgbClr val="0070C0"/>
                </a:solidFill>
                <a:latin typeface="+mn-lt"/>
              </a:rPr>
              <a:t>Teil 3:</a:t>
            </a:r>
          </a:p>
          <a:p>
            <a:pPr algn="ctr" fontAlgn="auto">
              <a:spcBef>
                <a:spcPts val="0"/>
              </a:spcBef>
              <a:spcAft>
                <a:spcPts val="0"/>
              </a:spcAft>
              <a:defRPr/>
            </a:pPr>
            <a:r>
              <a:rPr lang="de-DE" sz="4000" b="1" dirty="0">
                <a:solidFill>
                  <a:srgbClr val="0070C0"/>
                </a:solidFill>
                <a:latin typeface="+mn-lt"/>
              </a:rPr>
              <a:t>Induktive Statistik - Verbindung</a:t>
            </a:r>
          </a:p>
          <a:p>
            <a:pPr algn="ctr" fontAlgn="auto">
              <a:spcBef>
                <a:spcPts val="0"/>
              </a:spcBef>
              <a:spcAft>
                <a:spcPts val="0"/>
              </a:spcAft>
              <a:defRPr/>
            </a:pPr>
            <a:r>
              <a:rPr lang="de-DE" sz="4000" b="1" dirty="0">
                <a:solidFill>
                  <a:srgbClr val="0070C0"/>
                </a:solidFill>
                <a:latin typeface="+mn-lt"/>
              </a:rPr>
              <a:t>von Empirie und Theorie</a:t>
            </a:r>
          </a:p>
        </p:txBody>
      </p:sp>
    </p:spTree>
    <p:extLst>
      <p:ext uri="{BB962C8B-B14F-4D97-AF65-F5344CB8AC3E}">
        <p14:creationId xmlns:p14="http://schemas.microsoft.com/office/powerpoint/2010/main" val="1721917802"/>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1675826" y="2814006"/>
            <a:ext cx="6840090" cy="1323439"/>
          </a:xfrm>
          <a:prstGeom prst="rect">
            <a:avLst/>
          </a:prstGeom>
          <a:noFill/>
          <a:ln w="9525">
            <a:noFill/>
            <a:miter lim="800000"/>
            <a:headEnd/>
            <a:tailEnd/>
          </a:ln>
        </p:spPr>
        <p:txBody>
          <a:bodyPr wrap="square">
            <a:spAutoFit/>
          </a:bodyPr>
          <a:lstStyle/>
          <a:p>
            <a:pPr fontAlgn="auto">
              <a:spcBef>
                <a:spcPts val="0"/>
              </a:spcBef>
              <a:spcAft>
                <a:spcPts val="0"/>
              </a:spcAft>
              <a:defRPr/>
            </a:pPr>
            <a:r>
              <a:rPr lang="de-DE" sz="4000" b="1" dirty="0">
                <a:solidFill>
                  <a:srgbClr val="0070C0"/>
                </a:solidFill>
                <a:latin typeface="+mn-lt"/>
              </a:rPr>
              <a:t>9  Einführung in die </a:t>
            </a:r>
          </a:p>
          <a:p>
            <a:pPr fontAlgn="auto">
              <a:spcBef>
                <a:spcPts val="0"/>
              </a:spcBef>
              <a:spcAft>
                <a:spcPts val="0"/>
              </a:spcAft>
              <a:defRPr/>
            </a:pPr>
            <a:r>
              <a:rPr lang="de-DE" sz="4000" b="1" dirty="0">
                <a:solidFill>
                  <a:srgbClr val="0070C0"/>
                </a:solidFill>
                <a:latin typeface="+mn-lt"/>
              </a:rPr>
              <a:t>    induktive Statistik</a:t>
            </a:r>
          </a:p>
        </p:txBody>
      </p:sp>
      <p:sp>
        <p:nvSpPr>
          <p:cNvPr id="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613</a:t>
            </a:r>
            <a:endParaRPr lang="de-DE" sz="8000" b="1" dirty="0">
              <a:solidFill>
                <a:schemeClr val="tx1"/>
              </a:solidFill>
              <a:latin typeface="+mj-lt"/>
            </a:endParaRP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8" name="Rechteck 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1366980085"/>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9  Einführung in die induktive Statistik</a:t>
            </a:r>
          </a:p>
        </p:txBody>
      </p:sp>
      <p:sp>
        <p:nvSpPr>
          <p:cNvPr id="21" name="Textfeld 20"/>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9.1 Modellierung und Handhabung von Schätz- und Testproblemen</a:t>
            </a:r>
          </a:p>
        </p:txBody>
      </p:sp>
      <p:sp>
        <p:nvSpPr>
          <p:cNvPr id="22" name="Textfeld 21"/>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9.2 Was versteht man unter einer Stichprobe</a:t>
            </a:r>
          </a:p>
        </p:txBody>
      </p:sp>
      <p:sp>
        <p:nvSpPr>
          <p:cNvPr id="25" name="Textfeld 24"/>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9.3 Formale Unterscheidungsebenen</a:t>
            </a:r>
          </a:p>
        </p:txBody>
      </p:sp>
      <p:sp>
        <p:nvSpPr>
          <p:cNvPr id="40975"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dirty="0"/>
              <a:t>616</a:t>
            </a:r>
          </a:p>
        </p:txBody>
      </p:sp>
      <p:sp>
        <p:nvSpPr>
          <p:cNvPr id="40976"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dirty="0"/>
              <a:t>622</a:t>
            </a:r>
          </a:p>
        </p:txBody>
      </p:sp>
      <p:sp>
        <p:nvSpPr>
          <p:cNvPr id="40977"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dirty="0"/>
              <a:t>631</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36" name="Rechteck 35"/>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614</a:t>
            </a:r>
            <a:endParaRPr lang="de-DE" sz="8000" b="1" dirty="0">
              <a:solidFill>
                <a:schemeClr val="tx1"/>
              </a:solidFill>
              <a:latin typeface="+mj-lt"/>
            </a:endParaRPr>
          </a:p>
        </p:txBody>
      </p:sp>
    </p:spTree>
    <p:extLst>
      <p:ext uri="{BB962C8B-B14F-4D97-AF65-F5344CB8AC3E}">
        <p14:creationId xmlns:p14="http://schemas.microsoft.com/office/powerpoint/2010/main" val="2369153192"/>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1600" b="1" dirty="0">
                <a:solidFill>
                  <a:srgbClr val="0070C0"/>
                </a:solidFill>
              </a:rPr>
              <a:t>9.1 Modellierung und Handhabung von Schätz- und Testproblemen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Textfeld 9"/>
          <p:cNvSpPr txBox="1">
            <a:spLocks noChangeArrowheads="1"/>
          </p:cNvSpPr>
          <p:nvPr/>
        </p:nvSpPr>
        <p:spPr bwMode="auto">
          <a:xfrm>
            <a:off x="467545" y="1082823"/>
            <a:ext cx="40963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und Überblick </a:t>
            </a:r>
            <a:r>
              <a:rPr lang="de-DE" sz="2000" dirty="0">
                <a:solidFill>
                  <a:srgbClr val="0070C0"/>
                </a:solidFill>
                <a:latin typeface="+mn-lt"/>
              </a:rPr>
              <a:t>●</a:t>
            </a:r>
            <a:endParaRPr lang="de-DE" sz="2000" b="1" dirty="0">
              <a:solidFill>
                <a:srgbClr val="0070C0"/>
              </a:solidFill>
              <a:latin typeface="+mn-lt"/>
            </a:endParaRPr>
          </a:p>
        </p:txBody>
      </p:sp>
      <p:sp>
        <p:nvSpPr>
          <p:cNvPr id="17" name="Textfeld 9"/>
          <p:cNvSpPr txBox="1">
            <a:spLocks noChangeArrowheads="1"/>
          </p:cNvSpPr>
          <p:nvPr/>
        </p:nvSpPr>
        <p:spPr bwMode="auto">
          <a:xfrm>
            <a:off x="468313" y="3491277"/>
            <a:ext cx="44637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9.1.1: Mensabefragung </a:t>
            </a:r>
            <a:r>
              <a:rPr lang="de-DE" sz="2000" dirty="0">
                <a:solidFill>
                  <a:srgbClr val="0070C0"/>
                </a:solidFill>
                <a:latin typeface="+mn-lt"/>
              </a:rPr>
              <a:t>●</a:t>
            </a:r>
            <a:endParaRPr lang="de-DE" sz="2000" b="1" dirty="0">
              <a:solidFill>
                <a:srgbClr val="0070C0"/>
              </a:solidFill>
              <a:latin typeface="+mn-lt"/>
            </a:endParaRPr>
          </a:p>
        </p:txBody>
      </p:sp>
      <p:sp>
        <p:nvSpPr>
          <p:cNvPr id="21" name="Textfeld 20"/>
          <p:cNvSpPr txBox="1"/>
          <p:nvPr/>
        </p:nvSpPr>
        <p:spPr>
          <a:xfrm>
            <a:off x="611559" y="3913966"/>
            <a:ext cx="8064129" cy="707886"/>
          </a:xfrm>
          <a:prstGeom prst="rect">
            <a:avLst/>
          </a:prstGeom>
          <a:noFill/>
        </p:spPr>
        <p:txBody>
          <a:bodyPr wrap="square" rtlCol="0">
            <a:spAutoFit/>
          </a:bodyPr>
          <a:lstStyle/>
          <a:p>
            <a:pPr algn="just"/>
            <a:r>
              <a:rPr lang="de-DE" sz="2000" dirty="0">
                <a:latin typeface="+mn-lt"/>
              </a:rPr>
              <a:t>Von 50 zufällig befragten Studierenden (Stichprobe) präferieren 30 die</a:t>
            </a:r>
          </a:p>
          <a:p>
            <a:pPr algn="just"/>
            <a:r>
              <a:rPr lang="de-DE" sz="2000" dirty="0">
                <a:latin typeface="+mn-lt"/>
              </a:rPr>
              <a:t>Mensa und 20 die Stadt zum Essengehen. </a:t>
            </a:r>
          </a:p>
        </p:txBody>
      </p:sp>
      <p:cxnSp>
        <p:nvCxnSpPr>
          <p:cNvPr id="26"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7"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feld 15"/>
          <p:cNvSpPr txBox="1"/>
          <p:nvPr/>
        </p:nvSpPr>
        <p:spPr>
          <a:xfrm>
            <a:off x="611559" y="4720259"/>
            <a:ext cx="7628335" cy="1323439"/>
          </a:xfrm>
          <a:prstGeom prst="rect">
            <a:avLst/>
          </a:prstGeom>
          <a:noFill/>
        </p:spPr>
        <p:txBody>
          <a:bodyPr wrap="square" rtlCol="0">
            <a:spAutoFit/>
          </a:bodyPr>
          <a:lstStyle/>
          <a:p>
            <a:r>
              <a:rPr lang="de-DE" sz="2000" b="1" dirty="0">
                <a:solidFill>
                  <a:srgbClr val="0070C0"/>
                </a:solidFill>
                <a:latin typeface="+mn-lt"/>
              </a:rPr>
              <a:t>Statistisches Entscheidungsproblem (später: Testproblem)</a:t>
            </a:r>
            <a:r>
              <a:rPr lang="de-DE" sz="2000" dirty="0">
                <a:latin typeface="+mn-lt"/>
              </a:rPr>
              <a:t>: </a:t>
            </a:r>
          </a:p>
          <a:p>
            <a:r>
              <a:rPr lang="de-DE" sz="2000" dirty="0">
                <a:latin typeface="+mn-lt"/>
              </a:rPr>
              <a:t>Welches Mehrheitsverhältnis innerhalb einer Stichprobe vom Umfang</a:t>
            </a:r>
          </a:p>
          <a:p>
            <a:r>
              <a:rPr lang="de-DE" sz="2000" i="1" dirty="0">
                <a:latin typeface="+mn-lt"/>
              </a:rPr>
              <a:t>n</a:t>
            </a:r>
            <a:r>
              <a:rPr lang="de-DE" sz="2000" dirty="0">
                <a:latin typeface="+mn-lt"/>
              </a:rPr>
              <a:t> = 50 spricht „evident“ dafür, dass von einer mehrheitlichen Präferenz</a:t>
            </a:r>
          </a:p>
          <a:p>
            <a:r>
              <a:rPr lang="de-DE" sz="2000" dirty="0">
                <a:latin typeface="+mn-lt"/>
              </a:rPr>
              <a:t>unter allen Studierenden ausgegangen werden kann? </a:t>
            </a: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615</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611559" y="1554598"/>
            <a:ext cx="6819900" cy="1809750"/>
          </a:xfrm>
          <a:prstGeom prst="rect">
            <a:avLst/>
          </a:prstGeom>
        </p:spPr>
      </p:pic>
    </p:spTree>
    <p:extLst>
      <p:ext uri="{BB962C8B-B14F-4D97-AF65-F5344CB8AC3E}">
        <p14:creationId xmlns:p14="http://schemas.microsoft.com/office/powerpoint/2010/main" val="2888823770"/>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1800" b="1" dirty="0">
                <a:solidFill>
                  <a:srgbClr val="0070C0"/>
                </a:solidFill>
              </a:rPr>
              <a:t>9.1 Modellierung und Handhabung von Schätz- und Testproblemen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468312" y="2345157"/>
            <a:ext cx="8031429" cy="400110"/>
          </a:xfrm>
          <a:prstGeom prst="rect">
            <a:avLst/>
          </a:prstGeom>
          <a:noFill/>
        </p:spPr>
        <p:txBody>
          <a:bodyPr wrap="square" rtlCol="0">
            <a:spAutoFit/>
          </a:bodyPr>
          <a:lstStyle/>
          <a:p>
            <a:pPr algn="just"/>
            <a:r>
              <a:rPr lang="de-DE" sz="2000" b="1" dirty="0">
                <a:solidFill>
                  <a:srgbClr val="0070C0"/>
                </a:solidFill>
                <a:latin typeface="+mn-lt"/>
              </a:rPr>
              <a:t>Statistisches Modell</a:t>
            </a:r>
            <a:r>
              <a:rPr lang="de-DE" sz="2000" dirty="0">
                <a:latin typeface="+mn-lt"/>
              </a:rPr>
              <a:t>: </a:t>
            </a:r>
          </a:p>
        </p:txBody>
      </p:sp>
      <mc:AlternateContent xmlns:mc="http://schemas.openxmlformats.org/markup-compatibility/2006" xmlns:a14="http://schemas.microsoft.com/office/drawing/2010/main">
        <mc:Choice Requires="a14">
          <p:sp>
            <p:nvSpPr>
              <p:cNvPr id="15" name="Textfeld 14"/>
              <p:cNvSpPr txBox="1"/>
              <p:nvPr/>
            </p:nvSpPr>
            <p:spPr>
              <a:xfrm>
                <a:off x="468312" y="2756582"/>
                <a:ext cx="8207375" cy="1015663"/>
              </a:xfrm>
              <a:prstGeom prst="rect">
                <a:avLst/>
              </a:prstGeom>
              <a:noFill/>
            </p:spPr>
            <p:txBody>
              <a:bodyPr wrap="square" rtlCol="0">
                <a:spAutoFit/>
              </a:bodyPr>
              <a:lstStyle/>
              <a:p>
                <a:pPr algn="just"/>
                <a:r>
                  <a:rPr lang="de-DE" sz="2000" dirty="0">
                    <a:latin typeface="+mn-lt"/>
                  </a:rPr>
                  <a:t>Sei </a:t>
                </a:r>
                <a14:m>
                  <m:oMath xmlns:m="http://schemas.openxmlformats.org/officeDocument/2006/math">
                    <m:r>
                      <a:rPr lang="de-DE" sz="2000" i="1" smtClean="0">
                        <a:latin typeface="Cambria Math"/>
                        <a:ea typeface="Cambria Math"/>
                      </a:rPr>
                      <m:t>𝜋</m:t>
                    </m:r>
                  </m:oMath>
                </a14:m>
                <a:r>
                  <a:rPr lang="de-DE" sz="2000" dirty="0">
                    <a:latin typeface="+mn-lt"/>
                  </a:rPr>
                  <a:t> der tatsächliche Anteil von Mensabefürwortern unter allen Studierenden. Dann lässt sich die Präferenz eines einzelnen zufällig ausgewählten Studieren-den über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oMath>
                </a14:m>
                <a:r>
                  <a:rPr lang="de-DE" sz="2000" dirty="0">
                    <a:latin typeface="+mn-lt"/>
                  </a:rPr>
                  <a:t> modellieren:</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2" y="2756582"/>
                <a:ext cx="8207375" cy="1015663"/>
              </a:xfrm>
              <a:prstGeom prst="rect">
                <a:avLst/>
              </a:prstGeom>
              <a:blipFill rotWithShape="1">
                <a:blip r:embed="rId3"/>
                <a:stretch>
                  <a:fillRect l="-817" t="-2994" r="-743" b="-95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1691679" y="3782877"/>
                <a:ext cx="4392488"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=1</m:t>
                        </m:r>
                      </m:e>
                    </m:d>
                    <m:r>
                      <a:rPr lang="de-DE" sz="2000" b="0" i="1" smtClean="0">
                        <a:solidFill>
                          <a:schemeClr val="tx1"/>
                        </a:solidFill>
                        <a:latin typeface="Cambria Math"/>
                      </a:rPr>
                      <m:t>=</m:t>
                    </m:r>
                    <m:r>
                      <a:rPr lang="de-DE" sz="2000" b="0" i="1" smtClean="0">
                        <a:solidFill>
                          <a:schemeClr val="tx1"/>
                        </a:solidFill>
                        <a:latin typeface="Cambria Math"/>
                        <a:ea typeface="Cambria Math"/>
                      </a:rPr>
                      <m:t>𝜋</m:t>
                    </m:r>
                  </m:oMath>
                </a14:m>
                <a:r>
                  <a:rPr lang="de-DE" sz="2000" dirty="0">
                    <a:solidFill>
                      <a:schemeClr val="tx1"/>
                    </a:solidFill>
                  </a:rPr>
                  <a:t>  </a:t>
                </a:r>
                <a:r>
                  <a:rPr lang="de-DE" sz="2000" dirty="0">
                    <a:solidFill>
                      <a:schemeClr val="tx1"/>
                    </a:solidFill>
                    <a:latin typeface="+mn-lt"/>
                  </a:rPr>
                  <a:t>und</a:t>
                </a:r>
                <a:r>
                  <a:rPr lang="de-DE" sz="2000" dirty="0">
                    <a:solidFill>
                      <a:schemeClr val="tx1"/>
                    </a:solidFill>
                  </a:rPr>
                  <a:t>  </a:t>
                </a:r>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𝑋</m:t>
                        </m:r>
                        <m:r>
                          <a:rPr lang="de-DE" sz="2000" b="0" i="1" smtClean="0">
                            <a:solidFill>
                              <a:schemeClr val="tx1"/>
                            </a:solidFill>
                            <a:latin typeface="Cambria Math"/>
                          </a:rPr>
                          <m:t>=0</m:t>
                        </m:r>
                      </m:e>
                    </m:d>
                    <m:r>
                      <a:rPr lang="de-DE" sz="2000" b="0" i="1" smtClean="0">
                        <a:solidFill>
                          <a:schemeClr val="tx1"/>
                        </a:solidFill>
                        <a:latin typeface="Cambria Math"/>
                      </a:rPr>
                      <m:t>=1−</m:t>
                    </m:r>
                    <m:r>
                      <a:rPr lang="de-DE" sz="2000" b="0" i="1" smtClean="0">
                        <a:solidFill>
                          <a:schemeClr val="tx1"/>
                        </a:solidFill>
                        <a:latin typeface="Cambria Math"/>
                        <a:ea typeface="Cambria Math"/>
                      </a:rPr>
                      <m:t>𝜋</m:t>
                    </m:r>
                  </m:oMath>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1691679" y="3782877"/>
                <a:ext cx="4392488" cy="400110"/>
              </a:xfrm>
              <a:prstGeom prst="rect">
                <a:avLst/>
              </a:prstGeom>
              <a:blipFill rotWithShape="1">
                <a:blip r:embed="rId4"/>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68312" y="4265853"/>
                <a:ext cx="8207375" cy="707886"/>
              </a:xfrm>
              <a:prstGeom prst="rect">
                <a:avLst/>
              </a:prstGeom>
              <a:noFill/>
            </p:spPr>
            <p:txBody>
              <a:bodyPr wrap="square" rtlCol="0">
                <a:spAutoFit/>
              </a:bodyPr>
              <a:lstStyle/>
              <a:p>
                <a:pPr algn="just"/>
                <a:r>
                  <a:rPr lang="de-DE" sz="2000" dirty="0">
                    <a:latin typeface="+mn-lt"/>
                  </a:rPr>
                  <a:t>Eine Stichprobe vom Umfang </a:t>
                </a:r>
                <a:r>
                  <a:rPr lang="de-DE" sz="2000" i="1" dirty="0">
                    <a:latin typeface="+mn-lt"/>
                  </a:rPr>
                  <a:t>n</a:t>
                </a:r>
                <a:r>
                  <a:rPr lang="de-DE" sz="2000" dirty="0">
                    <a:latin typeface="+mn-lt"/>
                  </a:rPr>
                  <a:t> = 50 wird dann modelliert über unabhängige</a:t>
                </a:r>
              </a:p>
              <a:p>
                <a:pPr algn="just"/>
                <a:r>
                  <a:rPr lang="de-DE" sz="2000" dirty="0">
                    <a:latin typeface="+mn-lt"/>
                  </a:rPr>
                  <a:t>und identisch wie </a:t>
                </a:r>
                <a14:m>
                  <m:oMath xmlns:m="http://schemas.openxmlformats.org/officeDocument/2006/math">
                    <m:r>
                      <a:rPr lang="de-DE" sz="2000" b="0" i="1" smtClean="0">
                        <a:latin typeface="Cambria Math"/>
                      </a:rPr>
                      <m:t>𝑋</m:t>
                    </m:r>
                  </m:oMath>
                </a14:m>
                <a:r>
                  <a:rPr lang="de-DE" sz="2000" dirty="0">
                    <a:latin typeface="+mn-lt"/>
                  </a:rPr>
                  <a:t> verteilte Zufallsvariablen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50</m:t>
                        </m:r>
                      </m:sub>
                    </m:sSub>
                  </m:oMath>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68312" y="4265853"/>
                <a:ext cx="8207375" cy="707886"/>
              </a:xfrm>
              <a:prstGeom prst="rect">
                <a:avLst/>
              </a:prstGeom>
              <a:blipFill rotWithShape="1">
                <a:blip r:embed="rId5"/>
                <a:stretch>
                  <a:fillRect l="-817" t="-4310" b="-14655"/>
                </a:stretch>
              </a:blipFill>
            </p:spPr>
            <p:txBody>
              <a:bodyPr/>
              <a:lstStyle/>
              <a:p>
                <a:r>
                  <a:rPr lang="de-DE">
                    <a:noFill/>
                  </a:rPr>
                  <a:t> </a:t>
                </a:r>
              </a:p>
            </p:txBody>
          </p:sp>
        </mc:Fallback>
      </mc:AlternateContent>
      <p:sp>
        <p:nvSpPr>
          <p:cNvPr id="19" name="Textfeld 18"/>
          <p:cNvSpPr txBox="1"/>
          <p:nvPr/>
        </p:nvSpPr>
        <p:spPr>
          <a:xfrm>
            <a:off x="468312" y="4973739"/>
            <a:ext cx="4391719" cy="400110"/>
          </a:xfrm>
          <a:prstGeom prst="rect">
            <a:avLst/>
          </a:prstGeom>
          <a:noFill/>
        </p:spPr>
        <p:txBody>
          <a:bodyPr wrap="square" rtlCol="0">
            <a:spAutoFit/>
          </a:bodyPr>
          <a:lstStyle/>
          <a:p>
            <a:pPr algn="just"/>
            <a:r>
              <a:rPr lang="de-DE" sz="2000" dirty="0">
                <a:latin typeface="+mn-lt"/>
              </a:rPr>
              <a:t>Anzahl von Mensabefürwortern:</a:t>
            </a:r>
          </a:p>
        </p:txBody>
      </p:sp>
      <mc:AlternateContent xmlns:mc="http://schemas.openxmlformats.org/markup-compatibility/2006" xmlns:a14="http://schemas.microsoft.com/office/drawing/2010/main">
        <mc:Choice Requires="a14">
          <p:sp>
            <p:nvSpPr>
              <p:cNvPr id="20" name="Textfeld 19"/>
              <p:cNvSpPr txBox="1"/>
              <p:nvPr/>
            </p:nvSpPr>
            <p:spPr>
              <a:xfrm>
                <a:off x="1691678" y="5373849"/>
                <a:ext cx="3528393" cy="74770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50</m:t>
                          </m:r>
                        </m:sub>
                      </m:sSub>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50</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nary>
                      <m:r>
                        <a:rPr lang="de-DE" sz="2000" b="0" i="1" smtClean="0">
                          <a:solidFill>
                            <a:schemeClr val="tx1"/>
                          </a:solidFill>
                          <a:latin typeface="Cambria Math"/>
                        </a:rPr>
                        <m:t>~</m:t>
                      </m:r>
                      <m:r>
                        <a:rPr lang="de-DE" sz="2000" b="0" i="1" smtClean="0">
                          <a:solidFill>
                            <a:schemeClr val="tx1"/>
                          </a:solidFill>
                          <a:latin typeface="Cambria Math"/>
                        </a:rPr>
                        <m:t>𝐵</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50,</m:t>
                          </m:r>
                          <m:r>
                            <a:rPr lang="de-DE" sz="2000" b="0" i="1" smtClean="0">
                              <a:solidFill>
                                <a:schemeClr val="tx1"/>
                              </a:solidFill>
                              <a:latin typeface="Cambria Math"/>
                              <a:ea typeface="Cambria Math"/>
                            </a:rPr>
                            <m:t>𝜋</m:t>
                          </m:r>
                        </m:e>
                      </m:d>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691678" y="5373849"/>
                <a:ext cx="3528393" cy="747705"/>
              </a:xfrm>
              <a:prstGeom prst="rect">
                <a:avLst/>
              </a:prstGeom>
              <a:blipFill rotWithShape="1">
                <a:blip r:embed="rId6"/>
                <a:stretch>
                  <a:fillRect/>
                </a:stretch>
              </a:blipFill>
            </p:spPr>
            <p:txBody>
              <a:bodyPr/>
              <a:lstStyle/>
              <a:p>
                <a:r>
                  <a:rPr lang="de-DE">
                    <a:noFill/>
                  </a:rPr>
                  <a:t> </a:t>
                </a:r>
              </a:p>
            </p:txBody>
          </p:sp>
        </mc:Fallback>
      </mc:AlternateContent>
      <p:sp>
        <p:nvSpPr>
          <p:cNvPr id="22" name="Textfeld 21"/>
          <p:cNvSpPr txBox="1"/>
          <p:nvPr/>
        </p:nvSpPr>
        <p:spPr>
          <a:xfrm>
            <a:off x="468313" y="1124744"/>
            <a:ext cx="8207375" cy="1015663"/>
          </a:xfrm>
          <a:prstGeom prst="rect">
            <a:avLst/>
          </a:prstGeom>
          <a:noFill/>
        </p:spPr>
        <p:txBody>
          <a:bodyPr wrap="square" rtlCol="0">
            <a:spAutoFit/>
          </a:bodyPr>
          <a:lstStyle/>
          <a:p>
            <a:r>
              <a:rPr lang="de-DE" sz="2000" b="1" dirty="0">
                <a:solidFill>
                  <a:srgbClr val="0070C0"/>
                </a:solidFill>
                <a:latin typeface="+mn-lt"/>
              </a:rPr>
              <a:t>Statistisches Schätzproblem</a:t>
            </a:r>
            <a:r>
              <a:rPr lang="de-DE" sz="2000" dirty="0">
                <a:latin typeface="+mn-lt"/>
              </a:rPr>
              <a:t>: </a:t>
            </a:r>
          </a:p>
          <a:p>
            <a:r>
              <a:rPr lang="de-DE" sz="2000" dirty="0">
                <a:latin typeface="+mn-lt"/>
              </a:rPr>
              <a:t>Was ist der tatsächliche Anteil von Befürwortern unter allen Studierenden?</a:t>
            </a:r>
          </a:p>
          <a:p>
            <a:r>
              <a:rPr lang="de-DE" sz="2000" dirty="0">
                <a:latin typeface="+mn-lt"/>
              </a:rPr>
              <a:t>Wie lässt sich ein wohlbegründetes (Sicherheit-)Intervall dafür konstruieren? </a:t>
            </a:r>
          </a:p>
        </p:txBody>
      </p:sp>
      <p:sp>
        <p:nvSpPr>
          <p:cNvPr id="24" name="Rechteck 2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616</a:t>
            </a:r>
            <a:endParaRPr lang="de-DE" sz="8000" b="1" dirty="0">
              <a:solidFill>
                <a:schemeClr val="tx1"/>
              </a:solidFill>
              <a:latin typeface="+mj-lt"/>
            </a:endParaRPr>
          </a:p>
        </p:txBody>
      </p:sp>
    </p:spTree>
    <p:extLst>
      <p:ext uri="{BB962C8B-B14F-4D97-AF65-F5344CB8AC3E}">
        <p14:creationId xmlns:p14="http://schemas.microsoft.com/office/powerpoint/2010/main" val="63450748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3.3 Empirische Verteilungsfunktion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59</a:t>
            </a:r>
            <a:endParaRPr lang="de-DE" sz="8000" b="1" dirty="0">
              <a:solidFill>
                <a:schemeClr val="tx1"/>
              </a:solidFill>
              <a:latin typeface="+mj-lt"/>
            </a:endParaRPr>
          </a:p>
        </p:txBody>
      </p:sp>
      <p:sp>
        <p:nvSpPr>
          <p:cNvPr id="7" name="Textfeld 9"/>
          <p:cNvSpPr txBox="1">
            <a:spLocks noChangeArrowheads="1"/>
          </p:cNvSpPr>
          <p:nvPr/>
        </p:nvSpPr>
        <p:spPr bwMode="auto">
          <a:xfrm>
            <a:off x="468313" y="1124744"/>
            <a:ext cx="68399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Approximation innerhalb der Klassen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p:nvPr/>
        </p:nvSpPr>
        <p:spPr>
          <a:xfrm>
            <a:off x="696812" y="1558770"/>
            <a:ext cx="8424167" cy="400110"/>
          </a:xfrm>
          <a:prstGeom prst="rect">
            <a:avLst/>
          </a:prstGeom>
          <a:noFill/>
        </p:spPr>
        <p:txBody>
          <a:bodyPr wrap="square" rtlCol="0">
            <a:spAutoFit/>
          </a:bodyPr>
          <a:lstStyle/>
          <a:p>
            <a:r>
              <a:rPr lang="de-DE" sz="2000" dirty="0">
                <a:latin typeface="+mn-lt"/>
              </a:rPr>
              <a:t>Für einen Wert </a:t>
            </a:r>
            <a:r>
              <a:rPr lang="de-DE" sz="2000" i="1" dirty="0">
                <a:latin typeface="+mn-lt"/>
              </a:rPr>
              <a:t>x</a:t>
            </a:r>
            <a:r>
              <a:rPr lang="de-DE" sz="2000" dirty="0">
                <a:latin typeface="+mn-lt"/>
              </a:rPr>
              <a:t> innerhalb der </a:t>
            </a:r>
            <a:r>
              <a:rPr lang="de-DE" sz="2000" i="1" dirty="0">
                <a:latin typeface="+mn-lt"/>
              </a:rPr>
              <a:t>j</a:t>
            </a:r>
            <a:r>
              <a:rPr lang="de-DE" sz="2000" dirty="0">
                <a:latin typeface="+mn-lt"/>
              </a:rPr>
              <a:t>-</a:t>
            </a:r>
            <a:r>
              <a:rPr lang="de-DE" sz="2000" dirty="0" err="1">
                <a:latin typeface="+mn-lt"/>
              </a:rPr>
              <a:t>ten</a:t>
            </a:r>
            <a:r>
              <a:rPr lang="de-DE" sz="2000" dirty="0">
                <a:latin typeface="+mn-lt"/>
              </a:rPr>
              <a:t> Klasse gilt (als Approximation):</a:t>
            </a:r>
          </a:p>
        </p:txBody>
      </p:sp>
      <mc:AlternateContent xmlns:mc="http://schemas.openxmlformats.org/markup-compatibility/2006" xmlns:a14="http://schemas.microsoft.com/office/drawing/2010/main">
        <mc:Choice Requires="a14">
          <p:sp>
            <p:nvSpPr>
              <p:cNvPr id="10" name="Textfeld 9"/>
              <p:cNvSpPr txBox="1"/>
              <p:nvPr/>
            </p:nvSpPr>
            <p:spPr>
              <a:xfrm>
                <a:off x="1475656" y="1981529"/>
                <a:ext cx="3960440" cy="74693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i="1" smtClean="0">
                              <a:solidFill>
                                <a:schemeClr val="tx1"/>
                              </a:solidFill>
                              <a:latin typeface="Cambria Math" panose="02040503050406030204" pitchFamily="18" charset="0"/>
                            </a:rPr>
                          </m:ctrlPr>
                        </m:sSubPr>
                        <m:e>
                          <m:acc>
                            <m:accPr>
                              <m:chr m:val="̃"/>
                              <m:ctrlPr>
                                <a:rPr lang="de-DE" i="1" smtClean="0">
                                  <a:solidFill>
                                    <a:schemeClr val="tx1"/>
                                  </a:solidFill>
                                  <a:latin typeface="Cambria Math" panose="02040503050406030204" pitchFamily="18" charset="0"/>
                                </a:rPr>
                              </m:ctrlPr>
                            </m:accPr>
                            <m:e>
                              <m:r>
                                <a:rPr lang="de-DE" b="0" i="1" smtClean="0">
                                  <a:solidFill>
                                    <a:schemeClr val="tx1"/>
                                  </a:solidFill>
                                  <a:latin typeface="Cambria Math"/>
                                </a:rPr>
                                <m:t>𝐹</m:t>
                              </m:r>
                            </m:e>
                          </m:acc>
                        </m:e>
                        <m:sub>
                          <m:r>
                            <a:rPr lang="de-DE" b="0" i="1" smtClean="0">
                              <a:solidFill>
                                <a:schemeClr val="tx1"/>
                              </a:solidFill>
                              <a:latin typeface="Cambria Math"/>
                            </a:rPr>
                            <m:t>𝑛</m:t>
                          </m:r>
                        </m:sub>
                      </m:sSub>
                      <m:d>
                        <m:dPr>
                          <m:ctrlPr>
                            <a:rPr lang="de-DE" i="1" smtClean="0">
                              <a:solidFill>
                                <a:schemeClr val="tx1"/>
                              </a:solidFill>
                              <a:latin typeface="Cambria Math" panose="02040503050406030204" pitchFamily="18" charset="0"/>
                            </a:rPr>
                          </m:ctrlPr>
                        </m:dPr>
                        <m:e>
                          <m:r>
                            <a:rPr lang="de-DE" b="0" i="1" smtClean="0">
                              <a:solidFill>
                                <a:schemeClr val="tx1"/>
                              </a:solidFill>
                              <a:latin typeface="Cambria Math"/>
                            </a:rPr>
                            <m:t>𝑥</m:t>
                          </m:r>
                        </m:e>
                      </m:d>
                      <m:r>
                        <a:rPr lang="de-DE" b="0" i="1" smtClean="0">
                          <a:solidFill>
                            <a:schemeClr val="tx1"/>
                          </a:solidFill>
                          <a:latin typeface="Cambria Math"/>
                        </a:rPr>
                        <m:t>=</m:t>
                      </m:r>
                      <m:sSub>
                        <m:sSubPr>
                          <m:ctrlPr>
                            <a:rPr lang="de-DE" i="1">
                              <a:solidFill>
                                <a:schemeClr val="tx1"/>
                              </a:solidFill>
                              <a:latin typeface="Cambria Math" panose="02040503050406030204" pitchFamily="18" charset="0"/>
                            </a:rPr>
                          </m:ctrlPr>
                        </m:sSubPr>
                        <m:e>
                          <m:acc>
                            <m:accPr>
                              <m:chr m:val="̃"/>
                              <m:ctrlPr>
                                <a:rPr lang="de-DE" i="1">
                                  <a:solidFill>
                                    <a:schemeClr val="tx1"/>
                                  </a:solidFill>
                                  <a:latin typeface="Cambria Math" panose="02040503050406030204" pitchFamily="18" charset="0"/>
                                </a:rPr>
                              </m:ctrlPr>
                            </m:accPr>
                            <m:e>
                              <m:r>
                                <a:rPr lang="de-DE" i="1">
                                  <a:solidFill>
                                    <a:schemeClr val="tx1"/>
                                  </a:solidFill>
                                  <a:latin typeface="Cambria Math"/>
                                </a:rPr>
                                <m:t>𝐹</m:t>
                              </m:r>
                            </m:e>
                          </m:acc>
                        </m:e>
                        <m:sub>
                          <m:r>
                            <a:rPr lang="de-DE" i="1">
                              <a:solidFill>
                                <a:schemeClr val="tx1"/>
                              </a:solidFill>
                              <a:latin typeface="Cambria Math"/>
                            </a:rPr>
                            <m:t>𝑛</m:t>
                          </m:r>
                        </m:sub>
                      </m:sSub>
                      <m:d>
                        <m:dPr>
                          <m:ctrlPr>
                            <a:rPr lang="de-DE" i="1" smtClean="0">
                              <a:solidFill>
                                <a:schemeClr val="tx1"/>
                              </a:solidFill>
                              <a:latin typeface="Cambria Math" panose="02040503050406030204" pitchFamily="18" charset="0"/>
                            </a:rPr>
                          </m:ctrlPr>
                        </m:dPr>
                        <m:e>
                          <m:sSub>
                            <m:sSubPr>
                              <m:ctrlPr>
                                <a:rPr lang="de-DE" i="1" smtClean="0">
                                  <a:solidFill>
                                    <a:schemeClr val="tx1"/>
                                  </a:solidFill>
                                  <a:latin typeface="Cambria Math" panose="02040503050406030204" pitchFamily="18" charset="0"/>
                                </a:rPr>
                              </m:ctrlPr>
                            </m:sSubPr>
                            <m:e>
                              <m:r>
                                <a:rPr lang="de-DE" b="0" i="1" smtClean="0">
                                  <a:solidFill>
                                    <a:schemeClr val="tx1"/>
                                  </a:solidFill>
                                  <a:latin typeface="Cambria Math"/>
                                </a:rPr>
                                <m:t>𝑐</m:t>
                              </m:r>
                            </m:e>
                            <m:sub>
                              <m:r>
                                <a:rPr lang="de-DE" b="0" i="1" smtClean="0">
                                  <a:solidFill>
                                    <a:schemeClr val="tx1"/>
                                  </a:solidFill>
                                  <a:latin typeface="Cambria Math"/>
                                </a:rPr>
                                <m:t>𝑗</m:t>
                              </m:r>
                              <m:r>
                                <a:rPr lang="de-DE" b="0" i="1" smtClean="0">
                                  <a:solidFill>
                                    <a:schemeClr val="tx1"/>
                                  </a:solidFill>
                                  <a:latin typeface="Cambria Math"/>
                                </a:rPr>
                                <m:t>−1</m:t>
                              </m:r>
                            </m:sub>
                          </m:sSub>
                        </m:e>
                      </m:d>
                      <m:r>
                        <a:rPr lang="de-DE" b="0" i="1" smtClean="0">
                          <a:solidFill>
                            <a:schemeClr val="tx1"/>
                          </a:solidFill>
                          <a:latin typeface="Cambria Math"/>
                        </a:rPr>
                        <m:t>+</m:t>
                      </m:r>
                      <m:d>
                        <m:dPr>
                          <m:ctrlPr>
                            <a:rPr lang="de-DE" b="0" i="1" smtClean="0">
                              <a:solidFill>
                                <a:schemeClr val="tx1"/>
                              </a:solidFill>
                              <a:latin typeface="Cambria Math" panose="02040503050406030204" pitchFamily="18" charset="0"/>
                            </a:rPr>
                          </m:ctrlPr>
                        </m:dPr>
                        <m:e>
                          <m:r>
                            <a:rPr lang="de-DE" b="0" i="1" smtClean="0">
                              <a:solidFill>
                                <a:schemeClr val="tx1"/>
                              </a:solidFill>
                              <a:latin typeface="Cambria Math"/>
                            </a:rPr>
                            <m:t>𝑥</m:t>
                          </m:r>
                          <m:r>
                            <a:rPr lang="de-DE" b="0" i="1" smtClean="0">
                              <a:solidFill>
                                <a:schemeClr val="tx1"/>
                              </a:solidFill>
                              <a:latin typeface="Cambria Math"/>
                            </a:rPr>
                            <m:t>−</m:t>
                          </m:r>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𝑐</m:t>
                              </m:r>
                            </m:e>
                            <m:sub>
                              <m:r>
                                <a:rPr lang="de-DE" b="0" i="1" smtClean="0">
                                  <a:solidFill>
                                    <a:schemeClr val="tx1"/>
                                  </a:solidFill>
                                  <a:latin typeface="Cambria Math"/>
                                </a:rPr>
                                <m:t>𝑗</m:t>
                              </m:r>
                              <m:r>
                                <a:rPr lang="de-DE" b="0" i="1" smtClean="0">
                                  <a:solidFill>
                                    <a:schemeClr val="tx1"/>
                                  </a:solidFill>
                                  <a:latin typeface="Cambria Math"/>
                                </a:rPr>
                                <m:t>−1</m:t>
                              </m:r>
                            </m:sub>
                          </m:sSub>
                        </m:e>
                      </m:d>
                      <m:f>
                        <m:fPr>
                          <m:ctrlPr>
                            <a:rPr lang="de-DE" b="0" i="1" smtClean="0">
                              <a:solidFill>
                                <a:schemeClr val="tx1"/>
                              </a:solidFill>
                              <a:latin typeface="Cambria Math" panose="02040503050406030204" pitchFamily="18" charset="0"/>
                            </a:rPr>
                          </m:ctrlPr>
                        </m:fPr>
                        <m:num>
                          <m:sSub>
                            <m:sSubPr>
                              <m:ctrlPr>
                                <a:rPr lang="de-DE" b="0" i="1" smtClean="0">
                                  <a:solidFill>
                                    <a:schemeClr val="tx1"/>
                                  </a:solidFill>
                                  <a:latin typeface="Cambria Math" panose="02040503050406030204" pitchFamily="18" charset="0"/>
                                </a:rPr>
                              </m:ctrlPr>
                            </m:sSubPr>
                            <m:e>
                              <m:acc>
                                <m:accPr>
                                  <m:chr m:val="̃"/>
                                  <m:ctrlPr>
                                    <a:rPr lang="de-DE" b="0" i="1" smtClean="0">
                                      <a:solidFill>
                                        <a:schemeClr val="tx1"/>
                                      </a:solidFill>
                                      <a:latin typeface="Cambria Math" panose="02040503050406030204" pitchFamily="18" charset="0"/>
                                    </a:rPr>
                                  </m:ctrlPr>
                                </m:accPr>
                                <m:e>
                                  <m:r>
                                    <a:rPr lang="de-DE" b="0" i="1" smtClean="0">
                                      <a:solidFill>
                                        <a:schemeClr val="tx1"/>
                                      </a:solidFill>
                                      <a:latin typeface="Cambria Math"/>
                                    </a:rPr>
                                    <m:t>𝑓</m:t>
                                  </m:r>
                                </m:e>
                              </m:acc>
                            </m:e>
                            <m:sub>
                              <m:r>
                                <a:rPr lang="de-DE" b="0" i="1" smtClean="0">
                                  <a:solidFill>
                                    <a:schemeClr val="tx1"/>
                                  </a:solidFill>
                                  <a:latin typeface="Cambria Math"/>
                                </a:rPr>
                                <m:t>𝑗</m:t>
                              </m:r>
                            </m:sub>
                          </m:sSub>
                        </m:num>
                        <m:den>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𝑑</m:t>
                              </m:r>
                            </m:e>
                            <m:sub>
                              <m:r>
                                <a:rPr lang="de-DE" b="0" i="1" smtClean="0">
                                  <a:solidFill>
                                    <a:schemeClr val="tx1"/>
                                  </a:solidFill>
                                  <a:latin typeface="Cambria Math"/>
                                </a:rPr>
                                <m:t>𝑗</m:t>
                              </m:r>
                            </m:sub>
                          </m:sSub>
                        </m:den>
                      </m:f>
                    </m:oMath>
                  </m:oMathPara>
                </a14:m>
                <a:endParaRPr lang="de-DE"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475656" y="1981529"/>
                <a:ext cx="3960440" cy="746936"/>
              </a:xfrm>
              <a:prstGeom prst="rect">
                <a:avLst/>
              </a:prstGeom>
              <a:blipFill rotWithShape="1">
                <a:blip r:embed="rId4"/>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5"/>
          <a:stretch>
            <a:fillRect/>
          </a:stretch>
        </p:blipFill>
        <p:spPr>
          <a:xfrm>
            <a:off x="468313" y="2935752"/>
            <a:ext cx="5010150" cy="3533775"/>
          </a:xfrm>
          <a:prstGeom prst="rect">
            <a:avLst/>
          </a:prstGeom>
        </p:spPr>
      </p:pic>
    </p:spTree>
    <p:extLst>
      <p:ext uri="{BB962C8B-B14F-4D97-AF65-F5344CB8AC3E}">
        <p14:creationId xmlns:p14="http://schemas.microsoft.com/office/powerpoint/2010/main" val="3353344100"/>
      </p:ext>
    </p:extLst>
  </p:cSld>
  <p:clrMapOvr>
    <a:masterClrMapping/>
  </p:clrMapOvr>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1800" b="1" dirty="0">
                <a:solidFill>
                  <a:srgbClr val="0070C0"/>
                </a:solidFill>
              </a:rPr>
              <a:t>9.1 Modellierung und Handhabung von Schätz- und Testproblemen</a:t>
            </a:r>
          </a:p>
        </p:txBody>
      </p:sp>
      <p:cxnSp>
        <p:nvCxnSpPr>
          <p:cNvPr id="21" name="Gerade Verbindung 2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p:nvPr/>
        </p:nvSpPr>
        <p:spPr>
          <a:xfrm>
            <a:off x="468312" y="3993938"/>
            <a:ext cx="2951559" cy="400110"/>
          </a:xfrm>
          <a:prstGeom prst="rect">
            <a:avLst/>
          </a:prstGeom>
          <a:noFill/>
        </p:spPr>
        <p:txBody>
          <a:bodyPr wrap="square" rtlCol="0">
            <a:spAutoFit/>
          </a:bodyPr>
          <a:lstStyle/>
          <a:p>
            <a:pPr algn="just"/>
            <a:r>
              <a:rPr lang="de-DE" sz="2000" dirty="0">
                <a:latin typeface="+mn-lt"/>
              </a:rPr>
              <a:t>Vorgehensweise...</a:t>
            </a:r>
          </a:p>
        </p:txBody>
      </p:sp>
      <p:sp>
        <p:nvSpPr>
          <p:cNvPr id="14" name="Textfeld 13"/>
          <p:cNvSpPr txBox="1"/>
          <p:nvPr/>
        </p:nvSpPr>
        <p:spPr>
          <a:xfrm>
            <a:off x="468313" y="4446408"/>
            <a:ext cx="7488063" cy="1015663"/>
          </a:xfrm>
          <a:prstGeom prst="rect">
            <a:avLst/>
          </a:prstGeom>
          <a:noFill/>
        </p:spPr>
        <p:txBody>
          <a:bodyPr wrap="square" rtlCol="0">
            <a:spAutoFit/>
          </a:bodyPr>
          <a:lstStyle/>
          <a:p>
            <a:pPr algn="just"/>
            <a:r>
              <a:rPr lang="de-DE" sz="2000" dirty="0">
                <a:latin typeface="+mn-lt"/>
              </a:rPr>
              <a:t>... bei Entscheidungsproblem (später: Testproblem) </a:t>
            </a:r>
            <a:endParaRPr lang="de-DE" sz="2000" b="1" dirty="0">
              <a:solidFill>
                <a:srgbClr val="0070C0"/>
              </a:solidFill>
              <a:latin typeface="+mn-lt"/>
            </a:endParaRPr>
          </a:p>
          <a:p>
            <a:pPr algn="just"/>
            <a:r>
              <a:rPr lang="de-DE" sz="2000" b="1" dirty="0">
                <a:solidFill>
                  <a:srgbClr val="0070C0"/>
                </a:solidFill>
                <a:latin typeface="+mn-lt"/>
              </a:rPr>
              <a:t>     </a:t>
            </a:r>
            <a:r>
              <a:rPr lang="de-DE" sz="2000" dirty="0">
                <a:latin typeface="+mn-lt"/>
              </a:rPr>
              <a:t>Festlegung von </a:t>
            </a:r>
            <a:r>
              <a:rPr lang="de-DE" sz="2000" b="1" dirty="0">
                <a:solidFill>
                  <a:srgbClr val="0070C0"/>
                </a:solidFill>
                <a:latin typeface="+mn-lt"/>
              </a:rPr>
              <a:t>kritischen Werten</a:t>
            </a:r>
            <a:r>
              <a:rPr lang="de-DE" sz="2000" dirty="0">
                <a:latin typeface="+mn-lt"/>
              </a:rPr>
              <a:t> (Entscheidungsgrenzen) bzw.</a:t>
            </a:r>
          </a:p>
          <a:p>
            <a:pPr algn="just"/>
            <a:r>
              <a:rPr lang="de-DE" sz="2000" dirty="0">
                <a:latin typeface="+mn-lt"/>
              </a:rPr>
              <a:t>     </a:t>
            </a:r>
            <a:r>
              <a:rPr lang="de-DE" sz="2000" b="1" dirty="0">
                <a:solidFill>
                  <a:srgbClr val="0070C0"/>
                </a:solidFill>
                <a:latin typeface="+mn-lt"/>
              </a:rPr>
              <a:t>Irrtumswahrscheinlichkeiten</a:t>
            </a:r>
            <a:r>
              <a:rPr lang="de-DE" sz="2000" dirty="0">
                <a:latin typeface="+mn-lt"/>
              </a:rPr>
              <a:t> </a:t>
            </a:r>
          </a:p>
        </p:txBody>
      </p:sp>
      <p:sp>
        <p:nvSpPr>
          <p:cNvPr id="15" name="Textfeld 14"/>
          <p:cNvSpPr txBox="1"/>
          <p:nvPr/>
        </p:nvSpPr>
        <p:spPr>
          <a:xfrm>
            <a:off x="468313" y="5609381"/>
            <a:ext cx="7488063" cy="1015663"/>
          </a:xfrm>
          <a:prstGeom prst="rect">
            <a:avLst/>
          </a:prstGeom>
          <a:noFill/>
        </p:spPr>
        <p:txBody>
          <a:bodyPr wrap="square" rtlCol="0">
            <a:spAutoFit/>
          </a:bodyPr>
          <a:lstStyle/>
          <a:p>
            <a:pPr algn="just"/>
            <a:r>
              <a:rPr lang="de-DE" sz="2000" dirty="0">
                <a:latin typeface="+mn-lt"/>
              </a:rPr>
              <a:t>... bei Schätzproblem: </a:t>
            </a:r>
          </a:p>
          <a:p>
            <a:pPr algn="just"/>
            <a:r>
              <a:rPr lang="de-DE" sz="2000" dirty="0">
                <a:latin typeface="+mn-lt"/>
              </a:rPr>
              <a:t>     Festlegung eines </a:t>
            </a:r>
            <a:r>
              <a:rPr lang="de-DE" sz="2000" b="1" dirty="0">
                <a:solidFill>
                  <a:srgbClr val="0070C0"/>
                </a:solidFill>
                <a:latin typeface="+mn-lt"/>
              </a:rPr>
              <a:t>Konfidenzintervalls</a:t>
            </a:r>
            <a:r>
              <a:rPr lang="de-DE" sz="2000" dirty="0">
                <a:latin typeface="+mn-lt"/>
              </a:rPr>
              <a:t> (Sicherheitsintervalls) bzw.</a:t>
            </a:r>
          </a:p>
          <a:p>
            <a:pPr algn="just"/>
            <a:r>
              <a:rPr lang="de-DE" sz="2000" dirty="0">
                <a:latin typeface="+mn-lt"/>
              </a:rPr>
              <a:t>     eines </a:t>
            </a:r>
            <a:r>
              <a:rPr lang="de-DE" sz="2000" b="1" dirty="0">
                <a:solidFill>
                  <a:srgbClr val="0070C0"/>
                </a:solidFill>
                <a:latin typeface="+mn-lt"/>
              </a:rPr>
              <a:t>Konfidenzniveaus</a:t>
            </a:r>
            <a:r>
              <a:rPr lang="de-DE" sz="2000" dirty="0">
                <a:latin typeface="+mn-lt"/>
              </a:rPr>
              <a:t> (Sicherheitsniveaus)</a:t>
            </a: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617</a:t>
            </a:r>
            <a:endParaRPr lang="de-DE" sz="8000" b="1" dirty="0">
              <a:solidFill>
                <a:schemeClr val="tx1">
                  <a:alpha val="30000"/>
                </a:schemeClr>
              </a:solidFill>
              <a:latin typeface="+mj-lt"/>
            </a:endParaRPr>
          </a:p>
        </p:txBody>
      </p:sp>
      <p:pic>
        <p:nvPicPr>
          <p:cNvPr id="11" name="Grafik 10"/>
          <p:cNvPicPr>
            <a:picLocks noChangeAspect="1"/>
          </p:cNvPicPr>
          <p:nvPr/>
        </p:nvPicPr>
        <p:blipFill>
          <a:blip r:embed="rId3"/>
          <a:stretch>
            <a:fillRect/>
          </a:stretch>
        </p:blipFill>
        <p:spPr>
          <a:xfrm>
            <a:off x="457200" y="930161"/>
            <a:ext cx="7191375" cy="3019425"/>
          </a:xfrm>
          <a:prstGeom prst="rect">
            <a:avLst/>
          </a:prstGeom>
        </p:spPr>
      </p:pic>
    </p:spTree>
    <p:extLst>
      <p:ext uri="{BB962C8B-B14F-4D97-AF65-F5344CB8AC3E}">
        <p14:creationId xmlns:p14="http://schemas.microsoft.com/office/powerpoint/2010/main" val="2450785370"/>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1800" b="1" dirty="0">
                <a:solidFill>
                  <a:srgbClr val="0070C0"/>
                </a:solidFill>
              </a:rPr>
              <a:t>9.1 Modellierung und Handhabung von Schätz- und Testproblemen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0" name="Textfeld 19"/>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9.1.2: Gepäckabfertigungszeiten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p:nvPr/>
        </p:nvSpPr>
        <p:spPr>
          <a:xfrm>
            <a:off x="468313" y="1524854"/>
            <a:ext cx="8207375" cy="1015663"/>
          </a:xfrm>
          <a:prstGeom prst="rect">
            <a:avLst/>
          </a:prstGeom>
          <a:noFill/>
        </p:spPr>
        <p:txBody>
          <a:bodyPr wrap="square" rtlCol="0">
            <a:spAutoFit/>
          </a:bodyPr>
          <a:lstStyle/>
          <a:p>
            <a:pPr algn="just"/>
            <a:r>
              <a:rPr lang="de-DE" sz="2000" dirty="0">
                <a:latin typeface="+mn-lt"/>
              </a:rPr>
              <a:t>Zur Bedarfsermittlung von Personal bei der Gepäckannahme an einem Flug-hafen soll die durchschnittliche Abfertigungszeit geschätzt werden. Hierzu werden stichprobenhaft 10 Abfertigungsvorgänge zeitlich gemessen.</a:t>
            </a:r>
          </a:p>
        </p:txBody>
      </p:sp>
      <p:sp>
        <p:nvSpPr>
          <p:cNvPr id="14" name="Textfeld 13"/>
          <p:cNvSpPr txBox="1"/>
          <p:nvPr/>
        </p:nvSpPr>
        <p:spPr>
          <a:xfrm>
            <a:off x="468313" y="2708920"/>
            <a:ext cx="8207375" cy="1015663"/>
          </a:xfrm>
          <a:prstGeom prst="rect">
            <a:avLst/>
          </a:prstGeom>
          <a:noFill/>
        </p:spPr>
        <p:txBody>
          <a:bodyPr wrap="square" rtlCol="0">
            <a:spAutoFit/>
          </a:bodyPr>
          <a:lstStyle/>
          <a:p>
            <a:r>
              <a:rPr lang="de-DE" sz="2000" b="1" dirty="0">
                <a:solidFill>
                  <a:srgbClr val="0070C0"/>
                </a:solidFill>
                <a:latin typeface="+mn-lt"/>
              </a:rPr>
              <a:t>Statistisches Schätzproblem</a:t>
            </a:r>
            <a:r>
              <a:rPr lang="de-DE" sz="2000" dirty="0">
                <a:latin typeface="+mn-lt"/>
              </a:rPr>
              <a:t>: </a:t>
            </a:r>
          </a:p>
          <a:p>
            <a:r>
              <a:rPr lang="de-DE" sz="2000" dirty="0">
                <a:latin typeface="+mn-lt"/>
              </a:rPr>
              <a:t>Wie hoch ist die tatsächliche durchschnittliche Abfertigungszeit?</a:t>
            </a:r>
          </a:p>
          <a:p>
            <a:r>
              <a:rPr lang="de-DE" sz="2000" dirty="0">
                <a:latin typeface="+mn-lt"/>
              </a:rPr>
              <a:t>Wie lässt sich ein wohlbegründetes (Sicherheit-)Intervall dafür konstruieren? </a:t>
            </a:r>
          </a:p>
        </p:txBody>
      </p:sp>
      <p:sp>
        <p:nvSpPr>
          <p:cNvPr id="16" name="Textfeld 15"/>
          <p:cNvSpPr txBox="1"/>
          <p:nvPr/>
        </p:nvSpPr>
        <p:spPr>
          <a:xfrm>
            <a:off x="468313" y="3861048"/>
            <a:ext cx="8031429" cy="400110"/>
          </a:xfrm>
          <a:prstGeom prst="rect">
            <a:avLst/>
          </a:prstGeom>
          <a:noFill/>
        </p:spPr>
        <p:txBody>
          <a:bodyPr wrap="square" rtlCol="0">
            <a:spAutoFit/>
          </a:bodyPr>
          <a:lstStyle/>
          <a:p>
            <a:pPr algn="just"/>
            <a:r>
              <a:rPr lang="de-DE" sz="2000" b="1" dirty="0">
                <a:solidFill>
                  <a:srgbClr val="0070C0"/>
                </a:solidFill>
                <a:latin typeface="+mn-lt"/>
              </a:rPr>
              <a:t>Statistisches Modell</a:t>
            </a:r>
            <a:r>
              <a:rPr lang="de-DE" sz="2000" dirty="0">
                <a:latin typeface="+mn-lt"/>
              </a:rPr>
              <a:t>: </a:t>
            </a:r>
          </a:p>
        </p:txBody>
      </p:sp>
      <mc:AlternateContent xmlns:mc="http://schemas.openxmlformats.org/markup-compatibility/2006" xmlns:a14="http://schemas.microsoft.com/office/drawing/2010/main">
        <mc:Choice Requires="a14">
          <p:sp>
            <p:nvSpPr>
              <p:cNvPr id="17" name="Textfeld 16"/>
              <p:cNvSpPr txBox="1"/>
              <p:nvPr/>
            </p:nvSpPr>
            <p:spPr>
              <a:xfrm>
                <a:off x="468313" y="4272473"/>
                <a:ext cx="8207375" cy="1363065"/>
              </a:xfrm>
              <a:prstGeom prst="rect">
                <a:avLst/>
              </a:prstGeom>
              <a:noFill/>
            </p:spPr>
            <p:txBody>
              <a:bodyPr wrap="square" rtlCol="0">
                <a:spAutoFit/>
              </a:bodyPr>
              <a:lstStyle/>
              <a:p>
                <a:pPr algn="just"/>
                <a:r>
                  <a:rPr lang="de-DE" sz="2000" dirty="0">
                    <a:latin typeface="+mn-lt"/>
                  </a:rPr>
                  <a:t>Die gemessenen Zeiten können beispielsweise über unabhängige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-verteilte Zufallsvariablen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10</m:t>
                        </m:r>
                      </m:sub>
                    </m:sSub>
                  </m:oMath>
                </a14:m>
                <a:r>
                  <a:rPr lang="de-DE" sz="2000" dirty="0">
                    <a:latin typeface="+mn-lt"/>
                  </a:rPr>
                  <a:t> modelliert werden, wobei dann der Para-meter </a:t>
                </a:r>
                <a14:m>
                  <m:oMath xmlns:m="http://schemas.openxmlformats.org/officeDocument/2006/math">
                    <m:r>
                      <a:rPr lang="de-DE" sz="2000" i="1" smtClean="0">
                        <a:latin typeface="Cambria Math"/>
                        <a:ea typeface="Cambria Math"/>
                      </a:rPr>
                      <m:t>𝜇</m:t>
                    </m:r>
                  </m:oMath>
                </a14:m>
                <a:r>
                  <a:rPr lang="de-DE" sz="2000" dirty="0">
                    <a:latin typeface="+mn-lt"/>
                  </a:rPr>
                  <a:t> die interessierende „Zielgröße“ darstellt. Für das stochastische Mittel der Stichprobe gilt dann (vgl. Kap. 7, </a:t>
                </a:r>
                <a:r>
                  <a:rPr lang="de-DE" sz="2000">
                    <a:latin typeface="+mn-lt"/>
                  </a:rPr>
                  <a:t>Folie 540): </a:t>
                </a:r>
                <a:endParaRPr lang="de-DE" sz="20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468313" y="4272473"/>
                <a:ext cx="8207375" cy="1363065"/>
              </a:xfrm>
              <a:prstGeom prst="rect">
                <a:avLst/>
              </a:prstGeom>
              <a:blipFill>
                <a:blip r:embed="rId3"/>
                <a:stretch>
                  <a:fillRect l="-817" t="-2691" r="-743" b="-448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907704" y="5646064"/>
                <a:ext cx="4464496" cy="79002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e>
                        <m:sub>
                          <m:r>
                            <a:rPr lang="de-DE" sz="2000" b="0" i="1" smtClean="0">
                              <a:solidFill>
                                <a:schemeClr val="tx1"/>
                              </a:solidFill>
                              <a:latin typeface="Cambria Math"/>
                            </a:rPr>
                            <m:t>𝑛</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10</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10</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nary>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𝜇</m:t>
                          </m:r>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ea typeface="Cambria Math"/>
                                    </a:rPr>
                                    <m:t>2</m:t>
                                  </m:r>
                                </m:sup>
                              </m:sSup>
                            </m:num>
                            <m:den>
                              <m:r>
                                <a:rPr lang="de-DE" sz="2000" b="0" i="1" smtClean="0">
                                  <a:solidFill>
                                    <a:schemeClr val="tx1"/>
                                  </a:solidFill>
                                  <a:latin typeface="Cambria Math"/>
                                  <a:ea typeface="Cambria Math"/>
                                </a:rPr>
                                <m:t>𝑛</m:t>
                              </m:r>
                            </m:den>
                          </m:f>
                          <m:r>
                            <a:rPr lang="de-DE" sz="2000" b="0" i="1" smtClean="0">
                              <a:solidFill>
                                <a:schemeClr val="tx1"/>
                              </a:solidFill>
                              <a:latin typeface="Cambria Math"/>
                              <a:ea typeface="Cambria Math"/>
                            </a:rPr>
                            <m:t> </m:t>
                          </m:r>
                        </m:e>
                      </m:d>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907704" y="5646064"/>
                <a:ext cx="4464496" cy="790024"/>
              </a:xfrm>
              <a:prstGeom prst="rect">
                <a:avLst/>
              </a:prstGeom>
              <a:blipFill rotWithShape="1">
                <a:blip r:embed="rId4"/>
                <a:stretch>
                  <a:fillRect/>
                </a:stretch>
              </a:blipFill>
            </p:spPr>
            <p:txBody>
              <a:bodyPr/>
              <a:lstStyle/>
              <a:p>
                <a:r>
                  <a:rPr lang="de-DE">
                    <a:noFill/>
                  </a:rPr>
                  <a:t> </a:t>
                </a:r>
              </a:p>
            </p:txBody>
          </p:sp>
        </mc:Fallback>
      </mc:AlternateContent>
      <p:sp>
        <p:nvSpPr>
          <p:cNvPr id="22" name="Rechteck 2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618</a:t>
            </a:r>
            <a:endParaRPr lang="de-DE" sz="8000" b="1" dirty="0">
              <a:solidFill>
                <a:schemeClr val="tx1"/>
              </a:solidFill>
              <a:latin typeface="+mj-lt"/>
            </a:endParaRPr>
          </a:p>
        </p:txBody>
      </p:sp>
    </p:spTree>
    <p:extLst>
      <p:ext uri="{BB962C8B-B14F-4D97-AF65-F5344CB8AC3E}">
        <p14:creationId xmlns:p14="http://schemas.microsoft.com/office/powerpoint/2010/main" val="649448999"/>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1800" b="1" dirty="0">
                <a:solidFill>
                  <a:srgbClr val="0070C0"/>
                </a:solidFill>
              </a:rPr>
              <a:t>9.1 Modellierung und Handhabung von Schätz- und Testproblemen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p:nvPr/>
        </p:nvSpPr>
        <p:spPr>
          <a:xfrm>
            <a:off x="468312" y="4167733"/>
            <a:ext cx="2951559" cy="400110"/>
          </a:xfrm>
          <a:prstGeom prst="rect">
            <a:avLst/>
          </a:prstGeom>
          <a:noFill/>
        </p:spPr>
        <p:txBody>
          <a:bodyPr wrap="square" rtlCol="0">
            <a:spAutoFit/>
          </a:bodyPr>
          <a:lstStyle/>
          <a:p>
            <a:pPr algn="just"/>
            <a:r>
              <a:rPr lang="de-DE" sz="2000" dirty="0">
                <a:latin typeface="+mn-lt"/>
              </a:rPr>
              <a:t>Vorgehensweise:</a:t>
            </a:r>
          </a:p>
        </p:txBody>
      </p:sp>
      <p:sp>
        <p:nvSpPr>
          <p:cNvPr id="14" name="Textfeld 13"/>
          <p:cNvSpPr txBox="1"/>
          <p:nvPr/>
        </p:nvSpPr>
        <p:spPr>
          <a:xfrm>
            <a:off x="468313" y="4567843"/>
            <a:ext cx="8207375" cy="707886"/>
          </a:xfrm>
          <a:prstGeom prst="rect">
            <a:avLst/>
          </a:prstGeom>
          <a:noFill/>
        </p:spPr>
        <p:txBody>
          <a:bodyPr wrap="square" rtlCol="0">
            <a:spAutoFit/>
          </a:bodyPr>
          <a:lstStyle/>
          <a:p>
            <a:pPr algn="just"/>
            <a:r>
              <a:rPr lang="de-DE" sz="2000" dirty="0">
                <a:latin typeface="+mn-lt"/>
              </a:rPr>
              <a:t>Festlegung eines </a:t>
            </a:r>
            <a:r>
              <a:rPr lang="de-DE" sz="2000" b="1" dirty="0">
                <a:solidFill>
                  <a:srgbClr val="0070C0"/>
                </a:solidFill>
                <a:latin typeface="+mn-lt"/>
              </a:rPr>
              <a:t>Konfidenzintervalls</a:t>
            </a:r>
            <a:r>
              <a:rPr lang="de-DE" sz="2000" dirty="0">
                <a:latin typeface="+mn-lt"/>
              </a:rPr>
              <a:t> (Sicherheitsintervalls) bzw. eines </a:t>
            </a:r>
            <a:r>
              <a:rPr lang="de-DE" sz="2000" b="1" dirty="0" err="1">
                <a:solidFill>
                  <a:srgbClr val="0070C0"/>
                </a:solidFill>
                <a:latin typeface="+mn-lt"/>
              </a:rPr>
              <a:t>Kon-fidenzniveaus</a:t>
            </a:r>
            <a:r>
              <a:rPr lang="de-DE" sz="2000" dirty="0">
                <a:latin typeface="+mn-lt"/>
              </a:rPr>
              <a:t> (Sicherheitsniveaus)</a:t>
            </a:r>
          </a:p>
        </p:txBody>
      </p:sp>
      <mc:AlternateContent xmlns:mc="http://schemas.openxmlformats.org/markup-compatibility/2006" xmlns:a14="http://schemas.microsoft.com/office/drawing/2010/main">
        <mc:Choice Requires="a14">
          <p:sp>
            <p:nvSpPr>
              <p:cNvPr id="16" name="Textfeld 15"/>
              <p:cNvSpPr txBox="1"/>
              <p:nvPr/>
            </p:nvSpPr>
            <p:spPr>
              <a:xfrm>
                <a:off x="480049" y="5373216"/>
                <a:ext cx="8195639" cy="1015663"/>
              </a:xfrm>
              <a:prstGeom prst="rect">
                <a:avLst/>
              </a:prstGeom>
              <a:noFill/>
            </p:spPr>
            <p:txBody>
              <a:bodyPr wrap="square" rtlCol="0">
                <a:spAutoFit/>
              </a:bodyPr>
              <a:lstStyle/>
              <a:p>
                <a:pPr algn="just"/>
                <a:r>
                  <a:rPr lang="de-DE" sz="2000" dirty="0">
                    <a:latin typeface="+mn-lt"/>
                  </a:rPr>
                  <a:t>Spezielles Problem hier:</a:t>
                </a:r>
              </a:p>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𝑞</m:t>
                        </m:r>
                      </m:e>
                      <m:sub>
                        <m:r>
                          <a:rPr lang="de-DE" sz="2000" b="0" i="1" smtClean="0">
                            <a:latin typeface="Cambria Math"/>
                          </a:rPr>
                          <m:t>0.025</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𝑞</m:t>
                        </m:r>
                      </m:e>
                      <m:sub>
                        <m:r>
                          <a:rPr lang="de-DE" sz="2000" b="0" i="1" smtClean="0">
                            <a:latin typeface="Cambria Math"/>
                          </a:rPr>
                          <m:t>0.975</m:t>
                        </m:r>
                      </m:sub>
                    </m:sSub>
                  </m:oMath>
                </a14:m>
                <a:r>
                  <a:rPr lang="de-DE" sz="2000" dirty="0">
                    <a:latin typeface="+mn-lt"/>
                  </a:rPr>
                  <a:t> können ohne Kenntnis von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 nicht ohne Weiteres</a:t>
                </a:r>
              </a:p>
              <a:p>
                <a:pPr algn="just"/>
                <a:r>
                  <a:rPr lang="de-DE" sz="2000" dirty="0">
                    <a:latin typeface="+mn-lt"/>
                  </a:rPr>
                  <a:t>ermittelt werden (</a:t>
                </a:r>
                <a14:m>
                  <m:oMath xmlns:m="http://schemas.openxmlformats.org/officeDocument/2006/math">
                    <m:r>
                      <a:rPr lang="de-DE" sz="2000" i="1" smtClean="0">
                        <a:latin typeface="Cambria Math"/>
                        <a:ea typeface="Cambria Math"/>
                      </a:rPr>
                      <m:t>⇒</m:t>
                    </m:r>
                  </m:oMath>
                </a14:m>
                <a:r>
                  <a:rPr lang="de-DE" sz="2000" dirty="0">
                    <a:latin typeface="+mn-lt"/>
                  </a:rPr>
                  <a:t> Schätzung)</a:t>
                </a:r>
              </a:p>
            </p:txBody>
          </p:sp>
        </mc:Choice>
        <mc:Fallback xmlns="">
          <p:sp>
            <p:nvSpPr>
              <p:cNvPr id="16" name="Textfeld 15"/>
              <p:cNvSpPr txBox="1">
                <a:spLocks noRot="1" noChangeAspect="1" noMove="1" noResize="1" noEditPoints="1" noAdjustHandles="1" noChangeArrowheads="1" noChangeShapeType="1" noTextEdit="1"/>
              </p:cNvSpPr>
              <p:nvPr/>
            </p:nvSpPr>
            <p:spPr>
              <a:xfrm>
                <a:off x="480049" y="5373216"/>
                <a:ext cx="8195639" cy="1015663"/>
              </a:xfrm>
              <a:prstGeom prst="rect">
                <a:avLst/>
              </a:prstGeom>
              <a:blipFill rotWithShape="1">
                <a:blip r:embed="rId4"/>
                <a:stretch>
                  <a:fillRect l="-818" t="-2994" b="-9581"/>
                </a:stretch>
              </a:blipFill>
            </p:spPr>
            <p:txBody>
              <a:bodyPr/>
              <a:lstStyle/>
              <a:p>
                <a:r>
                  <a:rPr lang="de-DE">
                    <a:noFill/>
                  </a:rPr>
                  <a:t> </a:t>
                </a:r>
              </a:p>
            </p:txBody>
          </p:sp>
        </mc:Fallback>
      </mc:AlternateContent>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619</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5"/>
          <a:stretch>
            <a:fillRect/>
          </a:stretch>
        </p:blipFill>
        <p:spPr>
          <a:xfrm>
            <a:off x="457200" y="1269948"/>
            <a:ext cx="6296025" cy="2609850"/>
          </a:xfrm>
          <a:prstGeom prst="rect">
            <a:avLst/>
          </a:prstGeom>
        </p:spPr>
      </p:pic>
    </p:spTree>
    <p:extLst>
      <p:ext uri="{BB962C8B-B14F-4D97-AF65-F5344CB8AC3E}">
        <p14:creationId xmlns:p14="http://schemas.microsoft.com/office/powerpoint/2010/main" val="2928063982"/>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1800" b="1" dirty="0">
                <a:solidFill>
                  <a:srgbClr val="0070C0"/>
                </a:solidFill>
              </a:rPr>
              <a:t>9.1 Modellierung und Handhabung von Schätz- und Testproblemen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0" name="Textfeld 19"/>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Beispiel 9.1.3: Pflanzenexperiment</a:t>
            </a:r>
            <a:r>
              <a:rPr lang="de-DE" sz="2000" dirty="0">
                <a:solidFill>
                  <a:srgbClr val="0070C0"/>
                </a:solidFill>
                <a:latin typeface="+mn-lt"/>
              </a:rPr>
              <a:t>●</a:t>
            </a:r>
            <a:endParaRPr lang="de-DE" sz="2000" b="1" dirty="0">
              <a:solidFill>
                <a:srgbClr val="0070C0"/>
              </a:solidFill>
              <a:latin typeface="+mn-lt"/>
            </a:endParaRPr>
          </a:p>
        </p:txBody>
      </p:sp>
      <p:pic>
        <p:nvPicPr>
          <p:cNvPr id="1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6293" y="1540560"/>
            <a:ext cx="7172325" cy="3124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1" name="Textfeld 9"/>
          <p:cNvSpPr txBox="1">
            <a:spLocks noChangeArrowheads="1"/>
          </p:cNvSpPr>
          <p:nvPr/>
        </p:nvSpPr>
        <p:spPr bwMode="auto">
          <a:xfrm>
            <a:off x="468313" y="5805264"/>
            <a:ext cx="276060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4" name="Textfeld 13"/>
              <p:cNvSpPr txBox="1"/>
              <p:nvPr/>
            </p:nvSpPr>
            <p:spPr>
              <a:xfrm>
                <a:off x="662184" y="2150040"/>
                <a:ext cx="2088232"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0</m:t>
                        </m:r>
                        <m:r>
                          <a:rPr lang="de-DE" sz="2000" b="0" i="1" smtClean="0">
                            <a:latin typeface="Cambria Math"/>
                          </a:rPr>
                          <m:t>2</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0</m:t>
                        </m:r>
                        <m:r>
                          <a:rPr lang="de-DE" sz="2000" b="0" i="1" smtClean="0">
                            <a:latin typeface="Cambria Math"/>
                          </a:rPr>
                          <m:t>3</m:t>
                        </m:r>
                      </m:sub>
                    </m:sSub>
                  </m:oMath>
                </a14:m>
                <a:r>
                  <a:rPr lang="de-DE" sz="2000" dirty="0"/>
                  <a:t> </a:t>
                </a:r>
                <a:r>
                  <a:rPr lang="de-DE" sz="2000" dirty="0" err="1">
                    <a:latin typeface="+mn-lt"/>
                  </a:rPr>
                  <a:t>st.u</a:t>
                </a:r>
                <a:r>
                  <a:rPr lang="de-DE" sz="2000" dirty="0">
                    <a:latin typeface="+mn-lt"/>
                  </a:rPr>
                  <a:t>.</a:t>
                </a:r>
              </a:p>
            </p:txBody>
          </p:sp>
        </mc:Choice>
        <mc:Fallback xmlns="">
          <p:sp>
            <p:nvSpPr>
              <p:cNvPr id="14" name="Textfeld 13"/>
              <p:cNvSpPr txBox="1">
                <a:spLocks noRot="1" noChangeAspect="1" noMove="1" noResize="1" noEditPoints="1" noAdjustHandles="1" noChangeArrowheads="1" noChangeShapeType="1" noTextEdit="1"/>
              </p:cNvSpPr>
              <p:nvPr/>
            </p:nvSpPr>
            <p:spPr>
              <a:xfrm>
                <a:off x="662184" y="2150040"/>
                <a:ext cx="2088232" cy="400110"/>
              </a:xfrm>
              <a:prstGeom prst="rect">
                <a:avLst/>
              </a:prstGeom>
              <a:blipFill rotWithShape="1">
                <a:blip r:embed="rId4"/>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688439" y="2702550"/>
                <a:ext cx="208823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m:t>
                          </m:r>
                          <m:r>
                            <a:rPr lang="de-DE" sz="2000" b="0" i="1" smtClean="0">
                              <a:latin typeface="Cambria Math"/>
                            </a:rPr>
                            <m:t>𝑖</m:t>
                          </m:r>
                        </m:sub>
                      </m:sSub>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e>
                      </m:d>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688439" y="2702550"/>
                <a:ext cx="2088232" cy="400110"/>
              </a:xfrm>
              <a:prstGeom prst="rect">
                <a:avLst/>
              </a:prstGeom>
              <a:blipFill rotWithShape="1">
                <a:blip r:embed="rId5"/>
                <a:stretch>
                  <a:fillRect b="-606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6515832" y="2150040"/>
                <a:ext cx="2088232"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12</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13</m:t>
                        </m:r>
                      </m:sub>
                    </m:sSub>
                  </m:oMath>
                </a14:m>
                <a:r>
                  <a:rPr lang="de-DE" sz="2000" dirty="0"/>
                  <a:t> </a:t>
                </a:r>
                <a:r>
                  <a:rPr lang="de-DE" sz="2000" dirty="0" err="1">
                    <a:latin typeface="+mn-lt"/>
                  </a:rPr>
                  <a:t>st.u</a:t>
                </a:r>
                <a:r>
                  <a:rPr lang="de-DE" sz="2000" dirty="0">
                    <a:latin typeface="+mn-lt"/>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6515832" y="2150040"/>
                <a:ext cx="2088232" cy="400110"/>
              </a:xfrm>
              <a:prstGeom prst="rect">
                <a:avLst/>
              </a:prstGeom>
              <a:blipFill rotWithShape="1">
                <a:blip r:embed="rId6"/>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6542087" y="2702550"/>
                <a:ext cx="208823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m:t>
                          </m:r>
                          <m:r>
                            <a:rPr lang="de-DE" sz="2000" b="0" i="1" smtClean="0">
                              <a:latin typeface="Cambria Math"/>
                            </a:rPr>
                            <m:t>𝑖</m:t>
                          </m:r>
                        </m:sub>
                      </m:sSub>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1</m:t>
                              </m:r>
                            </m:sub>
                          </m:sSub>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e>
                      </m:d>
                    </m:oMath>
                  </m:oMathPara>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6542087" y="2702550"/>
                <a:ext cx="2088232" cy="400110"/>
              </a:xfrm>
              <a:prstGeom prst="rect">
                <a:avLst/>
              </a:prstGeom>
              <a:blipFill rotWithShape="1">
                <a:blip r:embed="rId7"/>
                <a:stretch>
                  <a:fillRect b="-606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58101" y="3212976"/>
                <a:ext cx="2457715" cy="79002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𝑌</m:t>
                              </m:r>
                            </m:e>
                          </m:acc>
                        </m:e>
                        <m:sub>
                          <m:r>
                            <a:rPr lang="de-DE" sz="2000" b="0" i="1" smtClean="0">
                              <a:latin typeface="Cambria Math"/>
                            </a:rPr>
                            <m:t>0</m:t>
                          </m:r>
                        </m:sub>
                      </m:sSub>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r>
                            <a:rPr lang="de-DE" sz="2000" b="0" i="1" smtClean="0">
                              <a:latin typeface="Cambria Math"/>
                            </a:rPr>
                            <m:t>,</m:t>
                          </m:r>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num>
                            <m:den>
                              <m:r>
                                <a:rPr lang="de-DE" sz="2000" b="0" i="1" smtClean="0">
                                  <a:latin typeface="Cambria Math"/>
                                </a:rPr>
                                <m:t>3</m:t>
                              </m:r>
                            </m:den>
                          </m:f>
                          <m:r>
                            <a:rPr lang="de-DE" sz="2000" b="0" i="1" smtClean="0">
                              <a:latin typeface="Cambria Math"/>
                            </a:rPr>
                            <m:t> </m:t>
                          </m:r>
                        </m:e>
                      </m:d>
                    </m:oMath>
                  </m:oMathPara>
                </a14:m>
                <a:endParaRPr lang="de-DE" sz="2000" dirty="0">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458101" y="3212976"/>
                <a:ext cx="2457715" cy="790024"/>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6457335" y="3212976"/>
                <a:ext cx="2205225" cy="79002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𝑌</m:t>
                              </m:r>
                            </m:e>
                          </m:acc>
                        </m:e>
                        <m:sub>
                          <m:r>
                            <a:rPr lang="de-DE" sz="2000" b="0" i="1" smtClean="0">
                              <a:latin typeface="Cambria Math"/>
                            </a:rPr>
                            <m:t>1</m:t>
                          </m:r>
                        </m:sub>
                      </m:sSub>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1</m:t>
                              </m:r>
                            </m:sub>
                          </m:sSub>
                          <m:r>
                            <a:rPr lang="de-DE" sz="2000" b="0" i="1" smtClean="0">
                              <a:latin typeface="Cambria Math"/>
                            </a:rPr>
                            <m:t>,</m:t>
                          </m:r>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num>
                            <m:den>
                              <m:r>
                                <a:rPr lang="de-DE" sz="2000" b="0" i="1" smtClean="0">
                                  <a:latin typeface="Cambria Math"/>
                                </a:rPr>
                                <m:t>3</m:t>
                              </m:r>
                            </m:den>
                          </m:f>
                          <m:r>
                            <a:rPr lang="de-DE" sz="2000" b="0" i="1" smtClean="0">
                              <a:latin typeface="Cambria Math"/>
                            </a:rPr>
                            <m:t> </m:t>
                          </m:r>
                        </m:e>
                      </m:d>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6457335" y="3212976"/>
                <a:ext cx="2205225" cy="790024"/>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2611896" y="4664760"/>
                <a:ext cx="3401117" cy="81727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𝑌</m:t>
                              </m:r>
                            </m:e>
                          </m:acc>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𝑌</m:t>
                              </m:r>
                            </m:e>
                          </m:acc>
                        </m:e>
                        <m:sub>
                          <m:r>
                            <a:rPr lang="de-DE" sz="2000" b="0" i="1" smtClean="0">
                              <a:solidFill>
                                <a:schemeClr val="tx1"/>
                              </a:solidFill>
                              <a:latin typeface="Cambria Math"/>
                            </a:rPr>
                            <m:t>0</m:t>
                          </m:r>
                        </m:sub>
                      </m:sSub>
                      <m:r>
                        <a:rPr lang="de-DE" sz="2000" b="0" i="1" smtClean="0">
                          <a:solidFill>
                            <a:schemeClr val="tx1"/>
                          </a:solidFill>
                          <a:latin typeface="Cambria Math"/>
                        </a:rPr>
                        <m:t>~</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𝜇</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𝜇</m:t>
                              </m:r>
                            </m:e>
                            <m:sub>
                              <m:r>
                                <a:rPr lang="de-DE" sz="2000" b="0" i="1" smtClean="0">
                                  <a:solidFill>
                                    <a:schemeClr val="tx1"/>
                                  </a:solidFill>
                                  <a:latin typeface="Cambria Math"/>
                                </a:rPr>
                                <m:t>0</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num>
                            <m:den>
                              <m:r>
                                <a:rPr lang="de-DE" sz="2000" b="0" i="1" smtClean="0">
                                  <a:solidFill>
                                    <a:schemeClr val="tx1"/>
                                  </a:solidFill>
                                  <a:latin typeface="Cambria Math"/>
                                </a:rPr>
                                <m:t>3</m:t>
                              </m:r>
                            </m:den>
                          </m:f>
                        </m:e>
                      </m:d>
                    </m:oMath>
                  </m:oMathPara>
                </a14:m>
                <a:endParaRPr lang="de-DE" sz="2000"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2611896" y="4664760"/>
                <a:ext cx="3401117" cy="817275"/>
              </a:xfrm>
              <a:prstGeom prst="rect">
                <a:avLst/>
              </a:prstGeom>
              <a:blipFill rotWithShape="1">
                <a:blip r:embed="rId10"/>
                <a:stretch>
                  <a:fillRect/>
                </a:stretch>
              </a:blipFill>
            </p:spPr>
            <p:txBody>
              <a:bodyPr/>
              <a:lstStyle/>
              <a:p>
                <a:r>
                  <a:rPr lang="de-DE">
                    <a:noFill/>
                  </a:rPr>
                  <a:t> </a:t>
                </a:r>
              </a:p>
            </p:txBody>
          </p:sp>
        </mc:Fallback>
      </mc:AlternateContent>
      <p:sp>
        <p:nvSpPr>
          <p:cNvPr id="28" name="Rechteck 2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620</a:t>
            </a:r>
            <a:endParaRPr lang="de-DE" sz="8000" b="1" dirty="0">
              <a:solidFill>
                <a:schemeClr val="tx1"/>
              </a:solidFill>
              <a:latin typeface="+mj-lt"/>
            </a:endParaRPr>
          </a:p>
        </p:txBody>
      </p:sp>
    </p:spTree>
    <p:extLst>
      <p:ext uri="{BB962C8B-B14F-4D97-AF65-F5344CB8AC3E}">
        <p14:creationId xmlns:p14="http://schemas.microsoft.com/office/powerpoint/2010/main" val="334646425"/>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9.2 Was versteht man unter einer Stichprobe?</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Textfeld 9"/>
          <p:cNvSpPr txBox="1">
            <a:spLocks noChangeArrowheads="1"/>
          </p:cNvSpPr>
          <p:nvPr/>
        </p:nvSpPr>
        <p:spPr bwMode="auto">
          <a:xfrm>
            <a:off x="452522" y="1076349"/>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Stichproben und Stichprobenvariablen </a:t>
            </a:r>
            <a:r>
              <a:rPr lang="de-DE" sz="2000" dirty="0">
                <a:solidFill>
                  <a:srgbClr val="0070C0"/>
                </a:solidFill>
                <a:latin typeface="+mn-lt"/>
              </a:rPr>
              <a:t>●</a:t>
            </a:r>
            <a:endParaRPr lang="de-DE" sz="2000" b="1" dirty="0">
              <a:solidFill>
                <a:srgbClr val="0070C0"/>
              </a:solidFill>
              <a:latin typeface="+mn-lt"/>
            </a:endParaRPr>
          </a:p>
        </p:txBody>
      </p:sp>
      <p:sp>
        <p:nvSpPr>
          <p:cNvPr id="17" name="Textfeld 9"/>
          <p:cNvSpPr txBox="1">
            <a:spLocks noChangeArrowheads="1"/>
          </p:cNvSpPr>
          <p:nvPr/>
        </p:nvSpPr>
        <p:spPr bwMode="auto">
          <a:xfrm>
            <a:off x="454278" y="3148124"/>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Realisation einer Stichprobe </a:t>
            </a:r>
            <a:r>
              <a:rPr lang="de-DE" sz="2000" dirty="0">
                <a:solidFill>
                  <a:srgbClr val="0070C0"/>
                </a:solidFill>
                <a:latin typeface="+mn-lt"/>
              </a:rPr>
              <a:t>●</a:t>
            </a:r>
            <a:endParaRPr lang="de-DE" sz="2000" b="1" dirty="0">
              <a:solidFill>
                <a:srgbClr val="0070C0"/>
              </a:solidFill>
              <a:latin typeface="+mn-lt"/>
            </a:endParaRPr>
          </a:p>
        </p:txBody>
      </p:sp>
      <p:cxnSp>
        <p:nvCxnSpPr>
          <p:cNvPr id="24"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8"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 name="Textfeld 15"/>
          <p:cNvSpPr txBox="1"/>
          <p:nvPr/>
        </p:nvSpPr>
        <p:spPr>
          <a:xfrm>
            <a:off x="454278" y="5157192"/>
            <a:ext cx="8510210" cy="400110"/>
          </a:xfrm>
          <a:prstGeom prst="rect">
            <a:avLst/>
          </a:prstGeom>
          <a:noFill/>
        </p:spPr>
        <p:txBody>
          <a:bodyPr wrap="square" rtlCol="0">
            <a:spAutoFit/>
          </a:bodyPr>
          <a:lstStyle/>
          <a:p>
            <a:pPr algn="just"/>
            <a:r>
              <a:rPr lang="de-DE" sz="2000" dirty="0">
                <a:latin typeface="+mn-lt"/>
              </a:rPr>
              <a:t>Beispiel: Realisation einer Stichprobe in Beispiel 9.1.1 (Mensa vs. Stadt) </a:t>
            </a:r>
          </a:p>
        </p:txBody>
      </p:sp>
      <p:sp>
        <p:nvSpPr>
          <p:cNvPr id="2" name="Textfeld 1"/>
          <p:cNvSpPr txBox="1"/>
          <p:nvPr/>
        </p:nvSpPr>
        <p:spPr>
          <a:xfrm>
            <a:off x="963514" y="5557302"/>
            <a:ext cx="7200800" cy="707886"/>
          </a:xfrm>
          <a:prstGeom prst="rect">
            <a:avLst/>
          </a:prstGeom>
          <a:noFill/>
        </p:spPr>
        <p:txBody>
          <a:bodyPr wrap="square" rtlCol="0">
            <a:spAutoFit/>
          </a:bodyPr>
          <a:lstStyle/>
          <a:p>
            <a:r>
              <a:rPr lang="de-DE" sz="2000" dirty="0">
                <a:latin typeface="+mn-lt"/>
              </a:rPr>
              <a:t>0, 1, 1, 1, 1, 1, 0, 1, 0, 1, 1, 0, 0, 1, 1, 1, 0, 0, 0, 0, 1, 0, 1, 1, 0,</a:t>
            </a:r>
          </a:p>
          <a:p>
            <a:r>
              <a:rPr lang="de-DE" sz="2000" dirty="0">
                <a:latin typeface="+mn-lt"/>
              </a:rPr>
              <a:t>0, 1, 0, 0, 0, 0, 0, 1, 0, 0, 0, 1, 1, 0, 0, 1, 0, 0, 1, 0, 1, 0, 0, 1, 0.</a:t>
            </a:r>
          </a:p>
        </p:txBody>
      </p:sp>
      <p:sp>
        <p:nvSpPr>
          <p:cNvPr id="19" name="Rechteck 1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621</a:t>
            </a:r>
            <a:endParaRPr lang="de-DE" sz="8000" b="1" dirty="0">
              <a:solidFill>
                <a:schemeClr val="tx1">
                  <a:alpha val="30000"/>
                </a:schemeClr>
              </a:solidFill>
              <a:latin typeface="+mj-lt"/>
            </a:endParaRPr>
          </a:p>
        </p:txBody>
      </p:sp>
      <p:pic>
        <p:nvPicPr>
          <p:cNvPr id="3" name="Grafik 2"/>
          <p:cNvPicPr>
            <a:picLocks noChangeAspect="1"/>
          </p:cNvPicPr>
          <p:nvPr/>
        </p:nvPicPr>
        <p:blipFill>
          <a:blip r:embed="rId3"/>
          <a:stretch>
            <a:fillRect/>
          </a:stretch>
        </p:blipFill>
        <p:spPr>
          <a:xfrm>
            <a:off x="502489" y="1452221"/>
            <a:ext cx="7581900" cy="1714500"/>
          </a:xfrm>
          <a:prstGeom prst="rect">
            <a:avLst/>
          </a:prstGeom>
        </p:spPr>
      </p:pic>
      <p:pic>
        <p:nvPicPr>
          <p:cNvPr id="4" name="Grafik 3"/>
          <p:cNvPicPr>
            <a:picLocks noChangeAspect="1"/>
          </p:cNvPicPr>
          <p:nvPr/>
        </p:nvPicPr>
        <p:blipFill>
          <a:blip r:embed="rId4"/>
          <a:stretch>
            <a:fillRect/>
          </a:stretch>
        </p:blipFill>
        <p:spPr>
          <a:xfrm>
            <a:off x="502489" y="3677878"/>
            <a:ext cx="7591425" cy="1447800"/>
          </a:xfrm>
          <a:prstGeom prst="rect">
            <a:avLst/>
          </a:prstGeom>
        </p:spPr>
      </p:pic>
    </p:spTree>
    <p:extLst>
      <p:ext uri="{BB962C8B-B14F-4D97-AF65-F5344CB8AC3E}">
        <p14:creationId xmlns:p14="http://schemas.microsoft.com/office/powerpoint/2010/main" val="1890688776"/>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9.2 Was versteht man unter einer Stichprobe</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0" name="Textfeld 19"/>
          <p:cNvSpPr txBox="1">
            <a:spLocks noChangeArrowheads="1"/>
          </p:cNvSpPr>
          <p:nvPr/>
        </p:nvSpPr>
        <p:spPr bwMode="auto">
          <a:xfrm>
            <a:off x="468313" y="112474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Induktion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74256" y="1666404"/>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Reale Grundgesamtheit und reale Stichprobe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a:spLocks noChangeArrowheads="1"/>
          </p:cNvSpPr>
          <p:nvPr/>
        </p:nvSpPr>
        <p:spPr bwMode="auto">
          <a:xfrm>
            <a:off x="467949" y="2233091"/>
            <a:ext cx="75600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Urnenmodell und Ziehungsschemata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683568" y="3178698"/>
            <a:ext cx="6905625" cy="2809875"/>
          </a:xfrm>
          <a:prstGeom prst="rect">
            <a:avLst/>
          </a:prstGeom>
        </p:spPr>
      </p:pic>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622</a:t>
            </a:r>
            <a:endParaRPr lang="de-DE" sz="8000" b="1" dirty="0">
              <a:solidFill>
                <a:schemeClr val="tx1"/>
              </a:solidFill>
              <a:latin typeface="+mj-lt"/>
            </a:endParaRPr>
          </a:p>
        </p:txBody>
      </p:sp>
    </p:spTree>
    <p:extLst>
      <p:ext uri="{BB962C8B-B14F-4D97-AF65-F5344CB8AC3E}">
        <p14:creationId xmlns:p14="http://schemas.microsoft.com/office/powerpoint/2010/main" val="2163974989"/>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9.2 Was versteht man unter einer Stichprobe</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467435" y="3140968"/>
            <a:ext cx="6552837" cy="400110"/>
          </a:xfrm>
          <a:prstGeom prst="rect">
            <a:avLst/>
          </a:prstGeom>
          <a:noFill/>
        </p:spPr>
        <p:txBody>
          <a:bodyPr wrap="square" rtlCol="0">
            <a:spAutoFit/>
          </a:bodyPr>
          <a:lstStyle/>
          <a:p>
            <a:pPr algn="just"/>
            <a:r>
              <a:rPr lang="de-DE" sz="2000" dirty="0">
                <a:latin typeface="+mn-lt"/>
              </a:rPr>
              <a:t>&gt; Ziehen mit Zurücklegen</a:t>
            </a:r>
          </a:p>
        </p:txBody>
      </p:sp>
      <mc:AlternateContent xmlns:mc="http://schemas.openxmlformats.org/markup-compatibility/2006" xmlns:a14="http://schemas.microsoft.com/office/drawing/2010/main">
        <mc:Choice Requires="a14">
          <p:sp>
            <p:nvSpPr>
              <p:cNvPr id="11" name="Textfeld 10"/>
              <p:cNvSpPr txBox="1"/>
              <p:nvPr/>
            </p:nvSpPr>
            <p:spPr>
              <a:xfrm>
                <a:off x="1259632" y="3541078"/>
                <a:ext cx="4968552"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2</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2</m:t>
                            </m:r>
                          </m:sub>
                        </m:sSub>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i="1">
                                <a:solidFill>
                                  <a:schemeClr val="tx1"/>
                                </a:solidFill>
                                <a:latin typeface="Cambria Math"/>
                              </a:rPr>
                              <m:t>1</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𝑦</m:t>
                            </m:r>
                          </m:e>
                          <m:sub>
                            <m:r>
                              <a:rPr lang="de-DE" sz="2000" i="1">
                                <a:solidFill>
                                  <a:schemeClr val="tx1"/>
                                </a:solidFill>
                                <a:latin typeface="Cambria Math"/>
                              </a:rPr>
                              <m:t>1</m:t>
                            </m:r>
                          </m:sub>
                        </m:sSub>
                      </m:e>
                    </m:d>
                  </m:oMath>
                </a14:m>
                <a:r>
                  <a:rPr lang="de-DE" sz="2000" dirty="0">
                    <a:solidFill>
                      <a:schemeClr val="tx1"/>
                    </a:solidFill>
                    <a:latin typeface="+mn-lt"/>
                  </a:rPr>
                  <a:t>  bzw.</a:t>
                </a:r>
              </a:p>
            </p:txBody>
          </p:sp>
        </mc:Choice>
        <mc:Fallback xmlns="">
          <p:sp>
            <p:nvSpPr>
              <p:cNvPr id="11" name="Textfeld 10"/>
              <p:cNvSpPr txBox="1">
                <a:spLocks noRot="1" noChangeAspect="1" noMove="1" noResize="1" noEditPoints="1" noAdjustHandles="1" noChangeArrowheads="1" noChangeShapeType="1" noTextEdit="1"/>
              </p:cNvSpPr>
              <p:nvPr/>
            </p:nvSpPr>
            <p:spPr>
              <a:xfrm>
                <a:off x="1259632" y="3541078"/>
                <a:ext cx="4968552" cy="400110"/>
              </a:xfrm>
              <a:prstGeom prst="rect">
                <a:avLst/>
              </a:prstGeom>
              <a:blipFill rotWithShape="1">
                <a:blip r:embed="rId4"/>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259632" y="3941188"/>
                <a:ext cx="561662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2</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2</m:t>
                              </m:r>
                            </m:sub>
                          </m:sSub>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i="1">
                                  <a:solidFill>
                                    <a:schemeClr val="tx1"/>
                                  </a:solidFill>
                                  <a:latin typeface="Cambria Math"/>
                                </a:rPr>
                                <m:t>1</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𝑦</m:t>
                              </m:r>
                            </m:e>
                            <m:sub>
                              <m:r>
                                <a:rPr lang="de-DE" sz="2000" i="1">
                                  <a:solidFill>
                                    <a:schemeClr val="tx1"/>
                                  </a:solidFill>
                                  <a:latin typeface="Cambria Math"/>
                                </a:rPr>
                                <m:t>1</m:t>
                              </m:r>
                            </m:sub>
                          </m:sSub>
                          <m:r>
                            <a:rPr lang="de-DE" sz="2000" i="1" smtClean="0">
                              <a:solidFill>
                                <a:schemeClr val="tx1"/>
                              </a:solidFill>
                              <a:latin typeface="Cambria Math"/>
                            </a:rPr>
                            <m:t> </m:t>
                          </m:r>
                        </m:e>
                      </m:d>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b="0" i="1" smtClean="0">
                                  <a:solidFill>
                                    <a:schemeClr val="tx1"/>
                                  </a:solidFill>
                                  <a:latin typeface="Cambria Math"/>
                                </a:rPr>
                                <m:t>2</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𝑦</m:t>
                              </m:r>
                            </m:e>
                            <m:sub>
                              <m:r>
                                <a:rPr lang="de-DE" sz="2000" i="1">
                                  <a:solidFill>
                                    <a:schemeClr val="tx1"/>
                                  </a:solidFill>
                                  <a:latin typeface="Cambria Math"/>
                                </a:rPr>
                                <m:t>2</m:t>
                              </m:r>
                            </m:sub>
                          </m:sSub>
                        </m:e>
                      </m:d>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259632" y="3941188"/>
                <a:ext cx="5616624" cy="400110"/>
              </a:xfrm>
              <a:prstGeom prst="rect">
                <a:avLst/>
              </a:prstGeom>
              <a:blipFill rotWithShape="1">
                <a:blip r:embed="rId5"/>
                <a:stretch>
                  <a:fillRect b="-9231"/>
                </a:stretch>
              </a:blipFill>
            </p:spPr>
            <p:txBody>
              <a:bodyPr/>
              <a:lstStyle/>
              <a:p>
                <a:r>
                  <a:rPr lang="de-DE">
                    <a:noFill/>
                  </a:rPr>
                  <a:t> </a:t>
                </a:r>
              </a:p>
            </p:txBody>
          </p:sp>
        </mc:Fallback>
      </mc:AlternateContent>
      <p:sp>
        <p:nvSpPr>
          <p:cNvPr id="13" name="Textfeld 12"/>
          <p:cNvSpPr txBox="1"/>
          <p:nvPr/>
        </p:nvSpPr>
        <p:spPr>
          <a:xfrm>
            <a:off x="468313" y="4797152"/>
            <a:ext cx="3456493" cy="400110"/>
          </a:xfrm>
          <a:prstGeom prst="rect">
            <a:avLst/>
          </a:prstGeom>
          <a:noFill/>
        </p:spPr>
        <p:txBody>
          <a:bodyPr wrap="square" rtlCol="0">
            <a:spAutoFit/>
          </a:bodyPr>
          <a:lstStyle/>
          <a:p>
            <a:pPr algn="just"/>
            <a:r>
              <a:rPr lang="de-DE" sz="2000" dirty="0">
                <a:latin typeface="+mn-lt"/>
              </a:rPr>
              <a:t>&gt; Ziehen ohne Zurücklegen</a:t>
            </a:r>
          </a:p>
        </p:txBody>
      </p:sp>
      <mc:AlternateContent xmlns:mc="http://schemas.openxmlformats.org/markup-compatibility/2006" xmlns:a14="http://schemas.microsoft.com/office/drawing/2010/main">
        <mc:Choice Requires="a14">
          <p:sp>
            <p:nvSpPr>
              <p:cNvPr id="17" name="Textfeld 16"/>
              <p:cNvSpPr txBox="1"/>
              <p:nvPr/>
            </p:nvSpPr>
            <p:spPr>
              <a:xfrm>
                <a:off x="1296144" y="5607909"/>
                <a:ext cx="691189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2</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2</m:t>
                              </m:r>
                            </m:sub>
                          </m:sSub>
                        </m:e>
                      </m:d>
                      <m:r>
                        <a:rPr lang="de-DE" sz="2000" b="0" i="1" smtClean="0">
                          <a:solidFill>
                            <a:schemeClr val="tx1"/>
                          </a:solidFill>
                          <a:latin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b="0" i="1" smtClean="0">
                                  <a:solidFill>
                                    <a:schemeClr val="tx1"/>
                                  </a:solidFill>
                                  <a:latin typeface="Cambria Math"/>
                                </a:rPr>
                                <m:t>2</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𝑦</m:t>
                              </m:r>
                            </m:e>
                            <m:sub>
                              <m:r>
                                <a:rPr lang="de-DE" sz="2000" b="0" i="1" smtClean="0">
                                  <a:solidFill>
                                    <a:schemeClr val="tx1"/>
                                  </a:solidFill>
                                  <a:latin typeface="Cambria Math"/>
                                </a:rPr>
                                <m:t>2</m:t>
                              </m:r>
                            </m:sub>
                          </m:sSub>
                          <m:r>
                            <a:rPr lang="de-DE" sz="2000" i="1" smtClean="0">
                              <a:solidFill>
                                <a:schemeClr val="tx1"/>
                              </a:solidFill>
                              <a:latin typeface="Cambria Math"/>
                            </a:rPr>
                            <m:t> </m:t>
                          </m:r>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i="1">
                                  <a:solidFill>
                                    <a:schemeClr val="tx1"/>
                                  </a:solidFill>
                                  <a:latin typeface="Cambria Math"/>
                                </a:rPr>
                                <m:t>1</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𝑦</m:t>
                              </m:r>
                            </m:e>
                            <m:sub>
                              <m:r>
                                <a:rPr lang="de-DE" sz="2000" i="1">
                                  <a:solidFill>
                                    <a:schemeClr val="tx1"/>
                                  </a:solidFill>
                                  <a:latin typeface="Cambria Math"/>
                                </a:rPr>
                                <m:t>1</m:t>
                              </m:r>
                            </m:sub>
                          </m:sSub>
                        </m:e>
                      </m:d>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b="0" i="1" smtClean="0">
                                  <a:solidFill>
                                    <a:schemeClr val="tx1"/>
                                  </a:solidFill>
                                  <a:latin typeface="Cambria Math"/>
                                </a:rPr>
                                <m:t>1</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𝑦</m:t>
                              </m:r>
                            </m:e>
                            <m:sub>
                              <m:r>
                                <a:rPr lang="de-DE" sz="2000" b="0" i="1" smtClean="0">
                                  <a:solidFill>
                                    <a:schemeClr val="tx1"/>
                                  </a:solidFill>
                                  <a:latin typeface="Cambria Math"/>
                                </a:rPr>
                                <m:t>1</m:t>
                              </m:r>
                            </m:sub>
                          </m:sSub>
                        </m:e>
                      </m:d>
                    </m:oMath>
                  </m:oMathPara>
                </a14:m>
                <a:endParaRPr lang="de-DE" sz="2000" dirty="0">
                  <a:solidFill>
                    <a:schemeClr val="tx1"/>
                  </a:solidFill>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296144" y="5607909"/>
                <a:ext cx="6911890" cy="400110"/>
              </a:xfrm>
              <a:prstGeom prst="rect">
                <a:avLst/>
              </a:prstGeom>
              <a:blipFill rotWithShape="1">
                <a:blip r:embed="rId6"/>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254354" y="4397042"/>
                <a:ext cx="6918046"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𝑌</m:t>
                        </m:r>
                      </m:e>
                      <m:sub>
                        <m:r>
                          <a:rPr lang="de-DE" sz="2000" b="0" i="1" smtClean="0">
                            <a:solidFill>
                              <a:schemeClr val="tx1"/>
                            </a:solidFill>
                            <a:latin typeface="Cambria Math"/>
                            <a:ea typeface="Cambria Math"/>
                          </a:rPr>
                          <m:t>1</m:t>
                        </m:r>
                      </m:sub>
                    </m:sSub>
                  </m:oMath>
                </a14:m>
                <a:r>
                  <a:rPr lang="de-DE" sz="2000" dirty="0">
                    <a:solidFill>
                      <a:schemeClr val="tx1"/>
                    </a:solidFill>
                    <a:latin typeface="+mn-lt"/>
                  </a:rPr>
                  <a:t> und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2</m:t>
                        </m:r>
                      </m:sub>
                    </m:sSub>
                  </m:oMath>
                </a14:m>
                <a:r>
                  <a:rPr lang="de-DE" sz="2000" dirty="0">
                    <a:solidFill>
                      <a:schemeClr val="tx1"/>
                    </a:solidFill>
                    <a:latin typeface="+mn-lt"/>
                  </a:rPr>
                  <a:t> sind unabhängig und identisch verteilt (u. i. v.)</a:t>
                </a:r>
              </a:p>
            </p:txBody>
          </p:sp>
        </mc:Choice>
        <mc:Fallback xmlns="">
          <p:sp>
            <p:nvSpPr>
              <p:cNvPr id="18" name="Textfeld 17"/>
              <p:cNvSpPr txBox="1">
                <a:spLocks noRot="1" noChangeAspect="1" noMove="1" noResize="1" noEditPoints="1" noAdjustHandles="1" noChangeArrowheads="1" noChangeShapeType="1" noTextEdit="1"/>
              </p:cNvSpPr>
              <p:nvPr/>
            </p:nvSpPr>
            <p:spPr>
              <a:xfrm>
                <a:off x="1254354" y="4397042"/>
                <a:ext cx="6918046" cy="400110"/>
              </a:xfrm>
              <a:prstGeom prst="rect">
                <a:avLst/>
              </a:prstGeom>
              <a:blipFill rotWithShape="1">
                <a:blip r:embed="rId7"/>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254354" y="6104769"/>
                <a:ext cx="5616624"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𝑌</m:t>
                        </m:r>
                      </m:e>
                      <m:sub>
                        <m:r>
                          <a:rPr lang="de-DE" sz="2000" b="0" i="1" smtClean="0">
                            <a:solidFill>
                              <a:schemeClr val="tx1"/>
                            </a:solidFill>
                            <a:latin typeface="Cambria Math"/>
                            <a:ea typeface="Cambria Math"/>
                          </a:rPr>
                          <m:t>1</m:t>
                        </m:r>
                      </m:sub>
                    </m:sSub>
                  </m:oMath>
                </a14:m>
                <a:r>
                  <a:rPr lang="de-DE" sz="2000" dirty="0">
                    <a:solidFill>
                      <a:schemeClr val="tx1"/>
                    </a:solidFill>
                    <a:latin typeface="+mn-lt"/>
                  </a:rPr>
                  <a:t> und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2</m:t>
                        </m:r>
                      </m:sub>
                    </m:sSub>
                  </m:oMath>
                </a14:m>
                <a:r>
                  <a:rPr lang="de-DE" sz="2000" dirty="0">
                    <a:solidFill>
                      <a:schemeClr val="tx1"/>
                    </a:solidFill>
                    <a:latin typeface="+mn-lt"/>
                  </a:rPr>
                  <a:t> sind abhängig, jedoch identisch verteilt</a:t>
                </a:r>
              </a:p>
            </p:txBody>
          </p:sp>
        </mc:Choice>
        <mc:Fallback xmlns="">
          <p:sp>
            <p:nvSpPr>
              <p:cNvPr id="20" name="Textfeld 19"/>
              <p:cNvSpPr txBox="1">
                <a:spLocks noRot="1" noChangeAspect="1" noMove="1" noResize="1" noEditPoints="1" noAdjustHandles="1" noChangeArrowheads="1" noChangeShapeType="1" noTextEdit="1"/>
              </p:cNvSpPr>
              <p:nvPr/>
            </p:nvSpPr>
            <p:spPr>
              <a:xfrm>
                <a:off x="1254354" y="6104769"/>
                <a:ext cx="5616624" cy="400110"/>
              </a:xfrm>
              <a:prstGeom prst="rect">
                <a:avLst/>
              </a:prstGeom>
              <a:blipFill rotWithShape="1">
                <a:blip r:embed="rId8"/>
                <a:stretch>
                  <a:fillRect t="-7576" r="-869"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254354" y="5197262"/>
                <a:ext cx="4968552"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2</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2</m:t>
                            </m:r>
                          </m:sub>
                        </m:sSub>
                      </m:e>
                    </m:d>
                    <m:r>
                      <a:rPr lang="de-DE" sz="2000" b="0" i="1" smtClean="0">
                        <a:solidFill>
                          <a:schemeClr val="tx1"/>
                        </a:solidFill>
                        <a:latin typeface="Cambria Math"/>
                        <a:ea typeface="Cambria Math"/>
                      </a:rPr>
                      <m:t>≠</m:t>
                    </m:r>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i="1">
                                <a:solidFill>
                                  <a:schemeClr val="tx1"/>
                                </a:solidFill>
                                <a:latin typeface="Cambria Math"/>
                              </a:rPr>
                              <m:t>1</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𝑦</m:t>
                            </m:r>
                          </m:e>
                          <m:sub>
                            <m:r>
                              <a:rPr lang="de-DE" sz="2000" i="1">
                                <a:solidFill>
                                  <a:schemeClr val="tx1"/>
                                </a:solidFill>
                                <a:latin typeface="Cambria Math"/>
                              </a:rPr>
                              <m:t>1</m:t>
                            </m:r>
                          </m:sub>
                        </m:sSub>
                      </m:e>
                    </m:d>
                  </m:oMath>
                </a14:m>
                <a:r>
                  <a:rPr lang="de-DE" sz="2000" dirty="0">
                    <a:solidFill>
                      <a:schemeClr val="tx1"/>
                    </a:solidFill>
                    <a:latin typeface="+mn-lt"/>
                  </a:rPr>
                  <a:t>  bzw.</a:t>
                </a:r>
              </a:p>
            </p:txBody>
          </p:sp>
        </mc:Choice>
        <mc:Fallback xmlns="">
          <p:sp>
            <p:nvSpPr>
              <p:cNvPr id="21" name="Textfeld 20"/>
              <p:cNvSpPr txBox="1">
                <a:spLocks noRot="1" noChangeAspect="1" noMove="1" noResize="1" noEditPoints="1" noAdjustHandles="1" noChangeArrowheads="1" noChangeShapeType="1" noTextEdit="1"/>
              </p:cNvSpPr>
              <p:nvPr/>
            </p:nvSpPr>
            <p:spPr>
              <a:xfrm>
                <a:off x="1254354" y="5197262"/>
                <a:ext cx="4968552" cy="400110"/>
              </a:xfrm>
              <a:prstGeom prst="rect">
                <a:avLst/>
              </a:prstGeom>
              <a:blipFill rotWithShape="1">
                <a:blip r:embed="rId9"/>
                <a:stretch>
                  <a:fillRect t="-7692" b="-27692"/>
                </a:stretch>
              </a:blipFill>
            </p:spPr>
            <p:txBody>
              <a:bodyPr/>
              <a:lstStyle/>
              <a:p>
                <a:r>
                  <a:rPr lang="de-DE">
                    <a:noFill/>
                  </a:rPr>
                  <a:t> </a:t>
                </a:r>
              </a:p>
            </p:txBody>
          </p:sp>
        </mc:Fallback>
      </mc:AlternateContent>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623</a:t>
            </a:r>
            <a:endParaRPr lang="de-DE" sz="8000" b="1" dirty="0">
              <a:solidFill>
                <a:schemeClr val="tx1"/>
              </a:solidFill>
              <a:latin typeface="+mj-lt"/>
            </a:endParaRPr>
          </a:p>
        </p:txBody>
      </p:sp>
      <p:pic>
        <p:nvPicPr>
          <p:cNvPr id="2" name="Grafik 1"/>
          <p:cNvPicPr>
            <a:picLocks noChangeAspect="1"/>
          </p:cNvPicPr>
          <p:nvPr/>
        </p:nvPicPr>
        <p:blipFill>
          <a:blip r:embed="rId10"/>
          <a:stretch>
            <a:fillRect/>
          </a:stretch>
        </p:blipFill>
        <p:spPr>
          <a:xfrm>
            <a:off x="467435" y="1152039"/>
            <a:ext cx="7038975" cy="1771650"/>
          </a:xfrm>
          <a:prstGeom prst="rect">
            <a:avLst/>
          </a:prstGeom>
        </p:spPr>
      </p:pic>
    </p:spTree>
    <p:extLst>
      <p:ext uri="{BB962C8B-B14F-4D97-AF65-F5344CB8AC3E}">
        <p14:creationId xmlns:p14="http://schemas.microsoft.com/office/powerpoint/2010/main" val="3451950568"/>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9.2 Was versteht man unter einer Stichprobe</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Textfeld 17"/>
          <p:cNvSpPr txBox="1"/>
          <p:nvPr/>
        </p:nvSpPr>
        <p:spPr>
          <a:xfrm>
            <a:off x="468313" y="3588985"/>
            <a:ext cx="3959671" cy="400110"/>
          </a:xfrm>
          <a:prstGeom prst="rect">
            <a:avLst/>
          </a:prstGeom>
          <a:noFill/>
        </p:spPr>
        <p:txBody>
          <a:bodyPr wrap="square" rtlCol="0">
            <a:spAutoFit/>
          </a:bodyPr>
          <a:lstStyle/>
          <a:p>
            <a:pPr algn="just"/>
            <a:r>
              <a:rPr lang="de-DE" sz="2000" dirty="0">
                <a:latin typeface="+mn-lt"/>
              </a:rPr>
              <a:t>Beim Ziehen mit Zurücklegen gilt:</a:t>
            </a:r>
          </a:p>
        </p:txBody>
      </p:sp>
      <mc:AlternateContent xmlns:mc="http://schemas.openxmlformats.org/markup-compatibility/2006" xmlns:a14="http://schemas.microsoft.com/office/drawing/2010/main">
        <mc:Choice Requires="a14">
          <p:sp>
            <p:nvSpPr>
              <p:cNvPr id="20" name="Textfeld 19"/>
              <p:cNvSpPr txBox="1"/>
              <p:nvPr/>
            </p:nvSpPr>
            <p:spPr>
              <a:xfrm>
                <a:off x="468312" y="4762762"/>
                <a:ext cx="8207375" cy="36933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b="0" i="1" smtClean="0">
                          <a:solidFill>
                            <a:schemeClr val="tx1"/>
                          </a:solidFill>
                          <a:latin typeface="Cambria Math"/>
                        </a:rPr>
                        <m:t>𝑃</m:t>
                      </m:r>
                      <m:d>
                        <m:dPr>
                          <m:ctrlPr>
                            <a:rPr lang="de-DE" b="0" i="1" smtClean="0">
                              <a:solidFill>
                                <a:schemeClr val="tx1"/>
                              </a:solidFill>
                              <a:latin typeface="Cambria Math" panose="02040503050406030204" pitchFamily="18" charset="0"/>
                            </a:rPr>
                          </m:ctrlPr>
                        </m:dPr>
                        <m:e>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𝑋</m:t>
                              </m:r>
                            </m:e>
                            <m:sub>
                              <m:r>
                                <a:rPr lang="de-DE" b="0" i="1" smtClean="0">
                                  <a:solidFill>
                                    <a:schemeClr val="tx1"/>
                                  </a:solidFill>
                                  <a:latin typeface="Cambria Math"/>
                                </a:rPr>
                                <m:t>1</m:t>
                              </m:r>
                            </m:sub>
                          </m:sSub>
                          <m:r>
                            <a:rPr lang="de-DE" b="0" i="1" smtClean="0">
                              <a:solidFill>
                                <a:schemeClr val="tx1"/>
                              </a:solidFill>
                              <a:latin typeface="Cambria Math"/>
                            </a:rPr>
                            <m:t>=</m:t>
                          </m:r>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𝑥</m:t>
                              </m:r>
                            </m:e>
                            <m:sub>
                              <m:r>
                                <a:rPr lang="de-DE" b="0" i="1" smtClean="0">
                                  <a:solidFill>
                                    <a:schemeClr val="tx1"/>
                                  </a:solidFill>
                                  <a:latin typeface="Cambria Math"/>
                                </a:rPr>
                                <m:t>1</m:t>
                              </m:r>
                            </m:sub>
                          </m:sSub>
                          <m:r>
                            <a:rPr lang="de-DE" b="0" i="1" smtClean="0">
                              <a:solidFill>
                                <a:schemeClr val="tx1"/>
                              </a:solidFill>
                              <a:latin typeface="Cambria Math"/>
                            </a:rPr>
                            <m:t>,</m:t>
                          </m:r>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𝑌</m:t>
                              </m:r>
                            </m:e>
                            <m:sub>
                              <m:r>
                                <a:rPr lang="de-DE" b="0" i="1" smtClean="0">
                                  <a:solidFill>
                                    <a:schemeClr val="tx1"/>
                                  </a:solidFill>
                                  <a:latin typeface="Cambria Math"/>
                                </a:rPr>
                                <m:t>1</m:t>
                              </m:r>
                            </m:sub>
                          </m:sSub>
                          <m:r>
                            <a:rPr lang="de-DE" b="0" i="1" smtClean="0">
                              <a:solidFill>
                                <a:schemeClr val="tx1"/>
                              </a:solidFill>
                              <a:latin typeface="Cambria Math"/>
                            </a:rPr>
                            <m:t>=</m:t>
                          </m:r>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𝑦</m:t>
                              </m:r>
                            </m:e>
                            <m:sub>
                              <m:r>
                                <a:rPr lang="de-DE" b="0" i="1" smtClean="0">
                                  <a:solidFill>
                                    <a:schemeClr val="tx1"/>
                                  </a:solidFill>
                                  <a:latin typeface="Cambria Math"/>
                                </a:rPr>
                                <m:t>1</m:t>
                              </m:r>
                            </m:sub>
                          </m:sSub>
                          <m:r>
                            <a:rPr lang="de-DE" b="0" i="1" smtClean="0">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𝑋</m:t>
                              </m:r>
                            </m:e>
                            <m:sub>
                              <m:r>
                                <a:rPr lang="de-DE" b="0" i="1" smtClean="0">
                                  <a:solidFill>
                                    <a:schemeClr val="tx1"/>
                                  </a:solidFill>
                                  <a:latin typeface="Cambria Math"/>
                                </a:rPr>
                                <m:t>2</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𝑥</m:t>
                              </m:r>
                            </m:e>
                            <m:sub>
                              <m:r>
                                <a:rPr lang="de-DE" b="0" i="1" smtClean="0">
                                  <a:solidFill>
                                    <a:schemeClr val="tx1"/>
                                  </a:solidFill>
                                  <a:latin typeface="Cambria Math"/>
                                </a:rPr>
                                <m:t>2</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𝑌</m:t>
                              </m:r>
                            </m:e>
                            <m:sub>
                              <m:r>
                                <a:rPr lang="de-DE" b="0" i="1" smtClean="0">
                                  <a:solidFill>
                                    <a:schemeClr val="tx1"/>
                                  </a:solidFill>
                                  <a:latin typeface="Cambria Math"/>
                                </a:rPr>
                                <m:t>2</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𝑦</m:t>
                              </m:r>
                            </m:e>
                            <m:sub>
                              <m:r>
                                <a:rPr lang="de-DE" b="0" i="1" smtClean="0">
                                  <a:solidFill>
                                    <a:schemeClr val="tx1"/>
                                  </a:solidFill>
                                  <a:latin typeface="Cambria Math"/>
                                </a:rPr>
                                <m:t>2</m:t>
                              </m:r>
                            </m:sub>
                          </m:sSub>
                        </m:e>
                      </m:d>
                      <m:r>
                        <a:rPr lang="de-DE" b="0" i="1" smtClean="0">
                          <a:solidFill>
                            <a:schemeClr val="tx1"/>
                          </a:solidFill>
                          <a:latin typeface="Cambria Math"/>
                        </a:rPr>
                        <m:t>=</m:t>
                      </m:r>
                      <m:r>
                        <a:rPr lang="de-DE" i="1">
                          <a:solidFill>
                            <a:schemeClr val="tx1"/>
                          </a:solidFill>
                          <a:latin typeface="Cambria Math"/>
                        </a:rPr>
                        <m:t>𝑃</m:t>
                      </m:r>
                      <m:d>
                        <m:dPr>
                          <m:ctrlPr>
                            <a:rPr lang="de-DE" i="1">
                              <a:solidFill>
                                <a:schemeClr val="tx1"/>
                              </a:solidFill>
                              <a:latin typeface="Cambria Math" panose="02040503050406030204" pitchFamily="18" charset="0"/>
                            </a:rPr>
                          </m:ctrlPr>
                        </m:dPr>
                        <m:e>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𝑋</m:t>
                              </m:r>
                            </m:e>
                            <m:sub>
                              <m:r>
                                <a:rPr lang="de-DE" i="1">
                                  <a:solidFill>
                                    <a:schemeClr val="tx1"/>
                                  </a:solidFill>
                                  <a:latin typeface="Cambria Math"/>
                                </a:rPr>
                                <m:t>1</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𝑥</m:t>
                              </m:r>
                            </m:e>
                            <m:sub>
                              <m:r>
                                <a:rPr lang="de-DE" i="1">
                                  <a:solidFill>
                                    <a:schemeClr val="tx1"/>
                                  </a:solidFill>
                                  <a:latin typeface="Cambria Math"/>
                                </a:rPr>
                                <m:t>1</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𝑌</m:t>
                              </m:r>
                            </m:e>
                            <m:sub>
                              <m:r>
                                <a:rPr lang="de-DE" i="1">
                                  <a:solidFill>
                                    <a:schemeClr val="tx1"/>
                                  </a:solidFill>
                                  <a:latin typeface="Cambria Math"/>
                                </a:rPr>
                                <m:t>1</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𝑦</m:t>
                              </m:r>
                            </m:e>
                            <m:sub>
                              <m:r>
                                <a:rPr lang="de-DE" i="1">
                                  <a:solidFill>
                                    <a:schemeClr val="tx1"/>
                                  </a:solidFill>
                                  <a:latin typeface="Cambria Math"/>
                                </a:rPr>
                                <m:t>1</m:t>
                              </m:r>
                            </m:sub>
                          </m:sSub>
                          <m:r>
                            <a:rPr lang="de-DE" i="1" smtClean="0">
                              <a:solidFill>
                                <a:schemeClr val="tx1"/>
                              </a:solidFill>
                              <a:latin typeface="Cambria Math"/>
                            </a:rPr>
                            <m:t> </m:t>
                          </m:r>
                        </m:e>
                      </m:d>
                      <m:r>
                        <a:rPr lang="de-DE" i="1">
                          <a:solidFill>
                            <a:schemeClr val="tx1"/>
                          </a:solidFill>
                          <a:latin typeface="Cambria Math"/>
                        </a:rPr>
                        <m:t>𝑃</m:t>
                      </m:r>
                      <m:d>
                        <m:dPr>
                          <m:ctrlPr>
                            <a:rPr lang="de-DE" i="1">
                              <a:solidFill>
                                <a:schemeClr val="tx1"/>
                              </a:solidFill>
                              <a:latin typeface="Cambria Math" panose="02040503050406030204" pitchFamily="18" charset="0"/>
                            </a:rPr>
                          </m:ctrlPr>
                        </m:dPr>
                        <m:e>
                          <m:r>
                            <a:rPr lang="de-DE" i="1" smtClean="0">
                              <a:solidFill>
                                <a:schemeClr val="tx1"/>
                              </a:solidFill>
                              <a:latin typeface="Cambria Math"/>
                            </a:rPr>
                            <m:t> </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𝑋</m:t>
                              </m:r>
                            </m:e>
                            <m:sub>
                              <m:r>
                                <a:rPr lang="de-DE" i="1">
                                  <a:solidFill>
                                    <a:schemeClr val="tx1"/>
                                  </a:solidFill>
                                  <a:latin typeface="Cambria Math"/>
                                </a:rPr>
                                <m:t>2</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𝑥</m:t>
                              </m:r>
                            </m:e>
                            <m:sub>
                              <m:r>
                                <a:rPr lang="de-DE" i="1">
                                  <a:solidFill>
                                    <a:schemeClr val="tx1"/>
                                  </a:solidFill>
                                  <a:latin typeface="Cambria Math"/>
                                </a:rPr>
                                <m:t>2</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𝑌</m:t>
                              </m:r>
                            </m:e>
                            <m:sub>
                              <m:r>
                                <a:rPr lang="de-DE" i="1">
                                  <a:solidFill>
                                    <a:schemeClr val="tx1"/>
                                  </a:solidFill>
                                  <a:latin typeface="Cambria Math"/>
                                </a:rPr>
                                <m:t>2</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𝑦</m:t>
                              </m:r>
                            </m:e>
                            <m:sub>
                              <m:r>
                                <a:rPr lang="de-DE" i="1">
                                  <a:solidFill>
                                    <a:schemeClr val="tx1"/>
                                  </a:solidFill>
                                  <a:latin typeface="Cambria Math"/>
                                </a:rPr>
                                <m:t>2</m:t>
                              </m:r>
                            </m:sub>
                          </m:sSub>
                        </m:e>
                      </m:d>
                    </m:oMath>
                  </m:oMathPara>
                </a14:m>
                <a:endParaRPr lang="de-DE"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8312" y="4762762"/>
                <a:ext cx="8207375" cy="369332"/>
              </a:xfrm>
              <a:prstGeom prst="rect">
                <a:avLst/>
              </a:prstGeom>
              <a:blipFill rotWithShape="1">
                <a:blip r:embed="rId4"/>
                <a:stretch>
                  <a:fillRect b="-655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385070" y="3933056"/>
                <a:ext cx="2765117" cy="438518"/>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i="1">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b="0" i="1" smtClean="0">
                                <a:solidFill>
                                  <a:schemeClr val="tx1"/>
                                </a:solidFill>
                                <a:latin typeface="Cambria Math"/>
                              </a:rPr>
                              <m:t>2</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b="0" i="1" smtClean="0">
                                <a:solidFill>
                                  <a:schemeClr val="tx1"/>
                                </a:solidFill>
                                <a:latin typeface="Cambria Math"/>
                              </a:rPr>
                              <m:t>2</m:t>
                            </m:r>
                          </m:sub>
                        </m:sSub>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i="1">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i="1">
                                <a:solidFill>
                                  <a:schemeClr val="tx1"/>
                                </a:solidFill>
                                <a:latin typeface="Cambria Math"/>
                              </a:rPr>
                              <m:t>1</m:t>
                            </m:r>
                          </m:sub>
                        </m:sSub>
                      </m:sub>
                    </m:sSub>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i="1">
                                <a:solidFill>
                                  <a:schemeClr val="tx1"/>
                                </a:solidFill>
                                <a:latin typeface="Cambria Math"/>
                              </a:rPr>
                              <m:t>2</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i="1">
                                <a:solidFill>
                                  <a:schemeClr val="tx1"/>
                                </a:solidFill>
                                <a:latin typeface="Cambria Math"/>
                              </a:rPr>
                              <m:t>2</m:t>
                            </m:r>
                          </m:sub>
                        </m:sSub>
                      </m:sub>
                    </m:sSub>
                  </m:oMath>
                </a14:m>
                <a:endParaRPr lang="de-DE" sz="2000" dirty="0">
                  <a:solidFill>
                    <a:schemeClr val="tx1"/>
                  </a:solidFill>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385070" y="3933056"/>
                <a:ext cx="2765117" cy="438518"/>
              </a:xfrm>
              <a:prstGeom prst="rect">
                <a:avLst/>
              </a:prstGeom>
              <a:blipFill rotWithShape="1">
                <a:blip r:embed="rId5"/>
                <a:stretch>
                  <a:fillRect l="-881" b="-5556"/>
                </a:stretch>
              </a:blipFill>
            </p:spPr>
            <p:txBody>
              <a:bodyPr/>
              <a:lstStyle/>
              <a:p>
                <a:r>
                  <a:rPr lang="de-DE">
                    <a:noFill/>
                  </a:rPr>
                  <a:t> </a:t>
                </a:r>
              </a:p>
            </p:txBody>
          </p:sp>
        </mc:Fallback>
      </mc:AlternateContent>
      <p:sp>
        <p:nvSpPr>
          <p:cNvPr id="22" name="Textfeld 21"/>
          <p:cNvSpPr txBox="1"/>
          <p:nvPr/>
        </p:nvSpPr>
        <p:spPr>
          <a:xfrm>
            <a:off x="468313" y="4362652"/>
            <a:ext cx="3984459" cy="400110"/>
          </a:xfrm>
          <a:prstGeom prst="rect">
            <a:avLst/>
          </a:prstGeom>
          <a:noFill/>
        </p:spPr>
        <p:txBody>
          <a:bodyPr wrap="square" rtlCol="0">
            <a:spAutoFit/>
          </a:bodyPr>
          <a:lstStyle/>
          <a:p>
            <a:pPr algn="just"/>
            <a:r>
              <a:rPr lang="de-DE" sz="2000" dirty="0">
                <a:latin typeface="+mn-lt"/>
              </a:rPr>
              <a:t>bzw.</a:t>
            </a:r>
          </a:p>
        </p:txBody>
      </p:sp>
      <mc:AlternateContent xmlns:mc="http://schemas.openxmlformats.org/markup-compatibility/2006" xmlns:a14="http://schemas.microsoft.com/office/drawing/2010/main">
        <mc:Choice Requires="a14">
          <p:sp>
            <p:nvSpPr>
              <p:cNvPr id="23" name="Textfeld 22"/>
              <p:cNvSpPr txBox="1"/>
              <p:nvPr/>
            </p:nvSpPr>
            <p:spPr>
              <a:xfrm>
                <a:off x="468312" y="5189130"/>
                <a:ext cx="8136136"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 </m:t>
                    </m:r>
                    <m:sSup>
                      <m:sSupPr>
                        <m:ctrlPr>
                          <a:rPr lang="de-DE" sz="2000" b="0" i="1" smtClean="0">
                            <a:solidFill>
                              <a:schemeClr val="tx1"/>
                            </a:solidFill>
                            <a:latin typeface="Cambria Math" panose="02040503050406030204" pitchFamily="18" charset="0"/>
                            <a:ea typeface="Cambria Math"/>
                          </a:rPr>
                        </m:ctrlPr>
                      </m:sSupPr>
                      <m:e>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𝑋</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𝑌</m:t>
                                </m:r>
                              </m:e>
                              <m:sub>
                                <m:r>
                                  <a:rPr lang="de-DE" sz="2000" i="1">
                                    <a:solidFill>
                                      <a:schemeClr val="tx1"/>
                                    </a:solidFill>
                                    <a:latin typeface="Cambria Math"/>
                                    <a:ea typeface="Cambria Math"/>
                                  </a:rPr>
                                  <m:t>1</m:t>
                                </m:r>
                              </m:sub>
                            </m:sSub>
                          </m:e>
                        </m:d>
                      </m:e>
                      <m:sup>
                        <m:r>
                          <a:rPr lang="de-DE" sz="2000" b="0" i="1" smtClean="0">
                            <a:solidFill>
                              <a:schemeClr val="tx1"/>
                            </a:solidFill>
                            <a:latin typeface="Cambria Math"/>
                            <a:ea typeface="Cambria Math"/>
                          </a:rPr>
                          <m:t>𝑇</m:t>
                        </m:r>
                      </m:sup>
                    </m:sSup>
                  </m:oMath>
                </a14:m>
                <a:r>
                  <a:rPr lang="de-DE" sz="2000" dirty="0">
                    <a:solidFill>
                      <a:schemeClr val="tx1"/>
                    </a:solidFill>
                    <a:latin typeface="+mn-lt"/>
                  </a:rPr>
                  <a:t> und </a:t>
                </a:r>
                <a14:m>
                  <m:oMath xmlns:m="http://schemas.openxmlformats.org/officeDocument/2006/math">
                    <m:sSup>
                      <m:sSupPr>
                        <m:ctrlPr>
                          <a:rPr lang="de-DE" sz="2000" i="1">
                            <a:solidFill>
                              <a:schemeClr val="tx1"/>
                            </a:solidFill>
                            <a:latin typeface="Cambria Math" panose="02040503050406030204" pitchFamily="18" charset="0"/>
                            <a:ea typeface="Cambria Math"/>
                          </a:rPr>
                        </m:ctrlPr>
                      </m:sSupPr>
                      <m:e>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𝑋</m:t>
                                </m:r>
                              </m:e>
                              <m:sub>
                                <m:r>
                                  <a:rPr lang="de-DE" sz="2000" b="0" i="1" smtClean="0">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𝑌</m:t>
                                </m:r>
                              </m:e>
                              <m:sub>
                                <m:r>
                                  <a:rPr lang="de-DE" sz="2000" b="0" i="1" smtClean="0">
                                    <a:solidFill>
                                      <a:schemeClr val="tx1"/>
                                    </a:solidFill>
                                    <a:latin typeface="Cambria Math"/>
                                    <a:ea typeface="Cambria Math"/>
                                  </a:rPr>
                                  <m:t>2</m:t>
                                </m:r>
                              </m:sub>
                            </m:sSub>
                          </m:e>
                        </m:d>
                      </m:e>
                      <m:sup>
                        <m:r>
                          <a:rPr lang="de-DE" sz="2000" i="1">
                            <a:solidFill>
                              <a:schemeClr val="tx1"/>
                            </a:solidFill>
                            <a:latin typeface="Cambria Math"/>
                            <a:ea typeface="Cambria Math"/>
                          </a:rPr>
                          <m:t>𝑇</m:t>
                        </m:r>
                      </m:sup>
                    </m:sSup>
                    <m:r>
                      <a:rPr lang="de-DE" sz="2000" i="1">
                        <a:solidFill>
                          <a:schemeClr val="tx1"/>
                        </a:solidFill>
                        <a:latin typeface="Cambria Math"/>
                        <a:ea typeface="Cambria Math"/>
                      </a:rPr>
                      <m:t> </m:t>
                    </m:r>
                  </m:oMath>
                </a14:m>
                <a:r>
                  <a:rPr lang="de-DE" sz="2000" dirty="0">
                    <a:solidFill>
                      <a:schemeClr val="tx1"/>
                    </a:solidFill>
                    <a:latin typeface="+mn-lt"/>
                  </a:rPr>
                  <a:t>sind unabhängig und identisch verteilt (u. i. v.)</a:t>
                </a:r>
              </a:p>
            </p:txBody>
          </p:sp>
        </mc:Choice>
        <mc:Fallback xmlns="">
          <p:sp>
            <p:nvSpPr>
              <p:cNvPr id="23" name="Textfeld 22"/>
              <p:cNvSpPr txBox="1">
                <a:spLocks noRot="1" noChangeAspect="1" noMove="1" noResize="1" noEditPoints="1" noAdjustHandles="1" noChangeArrowheads="1" noChangeShapeType="1" noTextEdit="1"/>
              </p:cNvSpPr>
              <p:nvPr/>
            </p:nvSpPr>
            <p:spPr>
              <a:xfrm>
                <a:off x="468312" y="5189130"/>
                <a:ext cx="8136136" cy="400110"/>
              </a:xfrm>
              <a:prstGeom prst="rect">
                <a:avLst/>
              </a:prstGeom>
              <a:blipFill rotWithShape="1">
                <a:blip r:embed="rId6"/>
                <a:stretch>
                  <a:fillRect t="-7576" b="-25758"/>
                </a:stretch>
              </a:blipFill>
            </p:spPr>
            <p:txBody>
              <a:bodyPr/>
              <a:lstStyle/>
              <a:p>
                <a:r>
                  <a:rPr lang="de-DE">
                    <a:noFill/>
                  </a:rPr>
                  <a:t> </a:t>
                </a:r>
              </a:p>
            </p:txBody>
          </p:sp>
        </mc:Fallback>
      </mc:AlternateContent>
      <p:sp>
        <p:nvSpPr>
          <p:cNvPr id="2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624</a:t>
            </a:r>
            <a:endParaRPr lang="de-DE" sz="8000" b="1" dirty="0">
              <a:solidFill>
                <a:schemeClr val="tx1"/>
              </a:solidFill>
              <a:latin typeface="+mj-lt"/>
            </a:endParaRPr>
          </a:p>
        </p:txBody>
      </p:sp>
      <p:pic>
        <p:nvPicPr>
          <p:cNvPr id="2" name="Grafik 1"/>
          <p:cNvPicPr>
            <a:picLocks noChangeAspect="1"/>
          </p:cNvPicPr>
          <p:nvPr/>
        </p:nvPicPr>
        <p:blipFill>
          <a:blip r:embed="rId7"/>
          <a:stretch>
            <a:fillRect/>
          </a:stretch>
        </p:blipFill>
        <p:spPr>
          <a:xfrm>
            <a:off x="457200" y="1354630"/>
            <a:ext cx="7153275" cy="1828800"/>
          </a:xfrm>
          <a:prstGeom prst="rect">
            <a:avLst/>
          </a:prstGeom>
        </p:spPr>
      </p:pic>
    </p:spTree>
    <p:extLst>
      <p:ext uri="{BB962C8B-B14F-4D97-AF65-F5344CB8AC3E}">
        <p14:creationId xmlns:p14="http://schemas.microsoft.com/office/powerpoint/2010/main" val="2177384400"/>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9.2 Was versteht man unter einer Stichprobe</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0" name="Textfeld 19"/>
          <p:cNvSpPr txBox="1"/>
          <p:nvPr/>
        </p:nvSpPr>
        <p:spPr>
          <a:xfrm>
            <a:off x="468313" y="3588985"/>
            <a:ext cx="3959671" cy="400110"/>
          </a:xfrm>
          <a:prstGeom prst="rect">
            <a:avLst/>
          </a:prstGeom>
          <a:noFill/>
        </p:spPr>
        <p:txBody>
          <a:bodyPr wrap="square" rtlCol="0">
            <a:spAutoFit/>
          </a:bodyPr>
          <a:lstStyle/>
          <a:p>
            <a:pPr algn="just"/>
            <a:r>
              <a:rPr lang="de-DE" sz="2000" dirty="0">
                <a:latin typeface="+mn-lt"/>
              </a:rPr>
              <a:t>Beim Ziehen ohne Zurücklegen gilt:</a:t>
            </a:r>
          </a:p>
        </p:txBody>
      </p:sp>
      <mc:AlternateContent xmlns:mc="http://schemas.openxmlformats.org/markup-compatibility/2006" xmlns:a14="http://schemas.microsoft.com/office/drawing/2010/main">
        <mc:Choice Requires="a14">
          <p:sp>
            <p:nvSpPr>
              <p:cNvPr id="21" name="Textfeld 20"/>
              <p:cNvSpPr txBox="1"/>
              <p:nvPr/>
            </p:nvSpPr>
            <p:spPr>
              <a:xfrm>
                <a:off x="468313" y="4762762"/>
                <a:ext cx="4391720" cy="36933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b="0" i="1" smtClean="0">
                          <a:solidFill>
                            <a:schemeClr val="tx1"/>
                          </a:solidFill>
                          <a:latin typeface="Cambria Math"/>
                        </a:rPr>
                        <m:t>𝑃</m:t>
                      </m:r>
                      <m:d>
                        <m:dPr>
                          <m:ctrlPr>
                            <a:rPr lang="de-DE" b="0" i="1" smtClean="0">
                              <a:solidFill>
                                <a:schemeClr val="tx1"/>
                              </a:solidFill>
                              <a:latin typeface="Cambria Math" panose="02040503050406030204" pitchFamily="18" charset="0"/>
                            </a:rPr>
                          </m:ctrlPr>
                        </m:dPr>
                        <m:e>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𝑋</m:t>
                              </m:r>
                            </m:e>
                            <m:sub>
                              <m:r>
                                <a:rPr lang="de-DE" b="0" i="1" smtClean="0">
                                  <a:solidFill>
                                    <a:schemeClr val="tx1"/>
                                  </a:solidFill>
                                  <a:latin typeface="Cambria Math"/>
                                </a:rPr>
                                <m:t>1</m:t>
                              </m:r>
                            </m:sub>
                          </m:sSub>
                          <m:r>
                            <a:rPr lang="de-DE" b="0" i="1" smtClean="0">
                              <a:solidFill>
                                <a:schemeClr val="tx1"/>
                              </a:solidFill>
                              <a:latin typeface="Cambria Math"/>
                            </a:rPr>
                            <m:t>=</m:t>
                          </m:r>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𝑥</m:t>
                              </m:r>
                            </m:e>
                            <m:sub>
                              <m:r>
                                <a:rPr lang="de-DE" b="0" i="1" smtClean="0">
                                  <a:solidFill>
                                    <a:schemeClr val="tx1"/>
                                  </a:solidFill>
                                  <a:latin typeface="Cambria Math"/>
                                </a:rPr>
                                <m:t>1</m:t>
                              </m:r>
                            </m:sub>
                          </m:sSub>
                          <m:r>
                            <a:rPr lang="de-DE" b="0" i="1" smtClean="0">
                              <a:solidFill>
                                <a:schemeClr val="tx1"/>
                              </a:solidFill>
                              <a:latin typeface="Cambria Math"/>
                            </a:rPr>
                            <m:t>,</m:t>
                          </m:r>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𝑌</m:t>
                              </m:r>
                            </m:e>
                            <m:sub>
                              <m:r>
                                <a:rPr lang="de-DE" b="0" i="1" smtClean="0">
                                  <a:solidFill>
                                    <a:schemeClr val="tx1"/>
                                  </a:solidFill>
                                  <a:latin typeface="Cambria Math"/>
                                </a:rPr>
                                <m:t>1</m:t>
                              </m:r>
                            </m:sub>
                          </m:sSub>
                          <m:r>
                            <a:rPr lang="de-DE" b="0" i="1" smtClean="0">
                              <a:solidFill>
                                <a:schemeClr val="tx1"/>
                              </a:solidFill>
                              <a:latin typeface="Cambria Math"/>
                            </a:rPr>
                            <m:t>=</m:t>
                          </m:r>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𝑦</m:t>
                              </m:r>
                            </m:e>
                            <m:sub>
                              <m:r>
                                <a:rPr lang="de-DE" b="0" i="1" smtClean="0">
                                  <a:solidFill>
                                    <a:schemeClr val="tx1"/>
                                  </a:solidFill>
                                  <a:latin typeface="Cambria Math"/>
                                </a:rPr>
                                <m:t>1</m:t>
                              </m:r>
                            </m:sub>
                          </m:sSub>
                          <m:r>
                            <a:rPr lang="de-DE" b="0" i="1" smtClean="0">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𝑋</m:t>
                              </m:r>
                            </m:e>
                            <m:sub>
                              <m:r>
                                <a:rPr lang="de-DE" b="0" i="1" smtClean="0">
                                  <a:solidFill>
                                    <a:schemeClr val="tx1"/>
                                  </a:solidFill>
                                  <a:latin typeface="Cambria Math"/>
                                </a:rPr>
                                <m:t>2</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𝑥</m:t>
                              </m:r>
                            </m:e>
                            <m:sub>
                              <m:r>
                                <a:rPr lang="de-DE" b="0" i="1" smtClean="0">
                                  <a:solidFill>
                                    <a:schemeClr val="tx1"/>
                                  </a:solidFill>
                                  <a:latin typeface="Cambria Math"/>
                                </a:rPr>
                                <m:t>2</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𝑌</m:t>
                              </m:r>
                            </m:e>
                            <m:sub>
                              <m:r>
                                <a:rPr lang="de-DE" b="0" i="1" smtClean="0">
                                  <a:solidFill>
                                    <a:schemeClr val="tx1"/>
                                  </a:solidFill>
                                  <a:latin typeface="Cambria Math"/>
                                </a:rPr>
                                <m:t>2</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𝑦</m:t>
                              </m:r>
                            </m:e>
                            <m:sub>
                              <m:r>
                                <a:rPr lang="de-DE" b="0" i="1" smtClean="0">
                                  <a:solidFill>
                                    <a:schemeClr val="tx1"/>
                                  </a:solidFill>
                                  <a:latin typeface="Cambria Math"/>
                                </a:rPr>
                                <m:t>2</m:t>
                              </m:r>
                            </m:sub>
                          </m:sSub>
                        </m:e>
                      </m:d>
                    </m:oMath>
                  </m:oMathPara>
                </a14:m>
                <a:endParaRPr lang="de-DE" dirty="0">
                  <a:solidFill>
                    <a:schemeClr val="tx1"/>
                  </a:solidFill>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468313" y="4762762"/>
                <a:ext cx="4391720" cy="369332"/>
              </a:xfrm>
              <a:prstGeom prst="rect">
                <a:avLst/>
              </a:prstGeom>
              <a:blipFill rotWithShape="1">
                <a:blip r:embed="rId4"/>
                <a:stretch>
                  <a:fillRect b="-655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385070" y="3933056"/>
                <a:ext cx="2765117" cy="438518"/>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𝑓</m:t>
                        </m:r>
                      </m:e>
                      <m:sub>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i="1">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b="0" i="1" smtClean="0">
                                <a:solidFill>
                                  <a:schemeClr val="tx1"/>
                                </a:solidFill>
                                <a:latin typeface="Cambria Math"/>
                              </a:rPr>
                              <m:t>2</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b="0" i="1" smtClean="0">
                                <a:solidFill>
                                  <a:schemeClr val="tx1"/>
                                </a:solidFill>
                                <a:latin typeface="Cambria Math"/>
                              </a:rPr>
                              <m:t>2</m:t>
                            </m:r>
                          </m:sub>
                        </m:sSub>
                      </m:sub>
                    </m:sSub>
                    <m:r>
                      <a:rPr lang="de-DE" sz="200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rPr>
                        </m:ctrlPr>
                      </m:sSubPr>
                      <m:e>
                        <m:r>
                          <a:rPr lang="de-DE" sz="2000" i="1">
                            <a:solidFill>
                              <a:schemeClr val="tx1"/>
                            </a:solidFill>
                            <a:latin typeface="Cambria Math"/>
                          </a:rPr>
                          <m:t>𝑓</m:t>
                        </m:r>
                      </m:e>
                      <m: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i="1">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i="1">
                                <a:solidFill>
                                  <a:schemeClr val="tx1"/>
                                </a:solidFill>
                                <a:latin typeface="Cambria Math"/>
                              </a:rPr>
                              <m:t>1</m:t>
                            </m:r>
                          </m:sub>
                        </m:sSub>
                      </m:sub>
                    </m:sSub>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𝑓</m:t>
                        </m:r>
                      </m:e>
                      <m: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i="1">
                                <a:solidFill>
                                  <a:schemeClr val="tx1"/>
                                </a:solidFill>
                                <a:latin typeface="Cambria Math"/>
                              </a:rPr>
                              <m:t>2</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𝑌</m:t>
                            </m:r>
                          </m:e>
                          <m:sub>
                            <m:r>
                              <a:rPr lang="de-DE" sz="2000" i="1">
                                <a:solidFill>
                                  <a:schemeClr val="tx1"/>
                                </a:solidFill>
                                <a:latin typeface="Cambria Math"/>
                              </a:rPr>
                              <m:t>2</m:t>
                            </m:r>
                          </m:sub>
                        </m:sSub>
                      </m:sub>
                    </m:sSub>
                  </m:oMath>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385070" y="3933056"/>
                <a:ext cx="2765117" cy="438518"/>
              </a:xfrm>
              <a:prstGeom prst="rect">
                <a:avLst/>
              </a:prstGeom>
              <a:blipFill rotWithShape="1">
                <a:blip r:embed="rId5"/>
                <a:stretch>
                  <a:fillRect l="-881" b="-5556"/>
                </a:stretch>
              </a:blipFill>
            </p:spPr>
            <p:txBody>
              <a:bodyPr/>
              <a:lstStyle/>
              <a:p>
                <a:r>
                  <a:rPr lang="de-DE">
                    <a:noFill/>
                  </a:rPr>
                  <a:t> </a:t>
                </a:r>
              </a:p>
            </p:txBody>
          </p:sp>
        </mc:Fallback>
      </mc:AlternateContent>
      <p:sp>
        <p:nvSpPr>
          <p:cNvPr id="23" name="Textfeld 22"/>
          <p:cNvSpPr txBox="1"/>
          <p:nvPr/>
        </p:nvSpPr>
        <p:spPr>
          <a:xfrm>
            <a:off x="468313" y="4362652"/>
            <a:ext cx="3984459" cy="400110"/>
          </a:xfrm>
          <a:prstGeom prst="rect">
            <a:avLst/>
          </a:prstGeom>
          <a:noFill/>
        </p:spPr>
        <p:txBody>
          <a:bodyPr wrap="square" rtlCol="0">
            <a:spAutoFit/>
          </a:bodyPr>
          <a:lstStyle/>
          <a:p>
            <a:pPr algn="just"/>
            <a:r>
              <a:rPr lang="de-DE" sz="2000" dirty="0">
                <a:latin typeface="+mn-lt"/>
              </a:rPr>
              <a:t>Stattdessen:</a:t>
            </a:r>
          </a:p>
        </p:txBody>
      </p:sp>
      <mc:AlternateContent xmlns:mc="http://schemas.openxmlformats.org/markup-compatibility/2006" xmlns:a14="http://schemas.microsoft.com/office/drawing/2010/main">
        <mc:Choice Requires="a14">
          <p:sp>
            <p:nvSpPr>
              <p:cNvPr id="24" name="Textfeld 23"/>
              <p:cNvSpPr txBox="1"/>
              <p:nvPr/>
            </p:nvSpPr>
            <p:spPr>
              <a:xfrm>
                <a:off x="468312" y="5654135"/>
                <a:ext cx="7128023"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 </m:t>
                    </m:r>
                    <m:sSup>
                      <m:sSupPr>
                        <m:ctrlPr>
                          <a:rPr lang="de-DE" sz="2000" b="0" i="1" smtClean="0">
                            <a:solidFill>
                              <a:schemeClr val="tx1"/>
                            </a:solidFill>
                            <a:latin typeface="Cambria Math" panose="02040503050406030204" pitchFamily="18" charset="0"/>
                            <a:ea typeface="Cambria Math"/>
                          </a:rPr>
                        </m:ctrlPr>
                      </m:sSupPr>
                      <m:e>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𝑋</m:t>
                                </m:r>
                              </m:e>
                              <m:sub>
                                <m:r>
                                  <a:rPr lang="de-DE" sz="2000" i="1">
                                    <a:solidFill>
                                      <a:schemeClr val="tx1"/>
                                    </a:solidFill>
                                    <a:latin typeface="Cambria Math"/>
                                    <a:ea typeface="Cambria Math"/>
                                  </a:rPr>
                                  <m:t>1</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𝑌</m:t>
                                </m:r>
                              </m:e>
                              <m:sub>
                                <m:r>
                                  <a:rPr lang="de-DE" sz="2000" i="1">
                                    <a:solidFill>
                                      <a:schemeClr val="tx1"/>
                                    </a:solidFill>
                                    <a:latin typeface="Cambria Math"/>
                                    <a:ea typeface="Cambria Math"/>
                                  </a:rPr>
                                  <m:t>1</m:t>
                                </m:r>
                              </m:sub>
                            </m:sSub>
                          </m:e>
                        </m:d>
                      </m:e>
                      <m:sup>
                        <m:r>
                          <a:rPr lang="de-DE" sz="2000" b="0" i="1" smtClean="0">
                            <a:solidFill>
                              <a:schemeClr val="tx1"/>
                            </a:solidFill>
                            <a:latin typeface="Cambria Math"/>
                            <a:ea typeface="Cambria Math"/>
                          </a:rPr>
                          <m:t>𝑇</m:t>
                        </m:r>
                      </m:sup>
                    </m:sSup>
                  </m:oMath>
                </a14:m>
                <a:r>
                  <a:rPr lang="de-DE" sz="2000" dirty="0">
                    <a:solidFill>
                      <a:schemeClr val="tx1"/>
                    </a:solidFill>
                    <a:latin typeface="+mn-lt"/>
                  </a:rPr>
                  <a:t> und </a:t>
                </a:r>
                <a14:m>
                  <m:oMath xmlns:m="http://schemas.openxmlformats.org/officeDocument/2006/math">
                    <m:sSup>
                      <m:sSupPr>
                        <m:ctrlPr>
                          <a:rPr lang="de-DE" sz="2000" i="1">
                            <a:solidFill>
                              <a:schemeClr val="tx1"/>
                            </a:solidFill>
                            <a:latin typeface="Cambria Math" panose="02040503050406030204" pitchFamily="18" charset="0"/>
                            <a:ea typeface="Cambria Math"/>
                          </a:rPr>
                        </m:ctrlPr>
                      </m:sSupPr>
                      <m:e>
                        <m:d>
                          <m:dPr>
                            <m:ctrlPr>
                              <a:rPr lang="de-DE" sz="2000" i="1">
                                <a:solidFill>
                                  <a:schemeClr val="tx1"/>
                                </a:solidFill>
                                <a:latin typeface="Cambria Math" panose="02040503050406030204" pitchFamily="18" charset="0"/>
                                <a:ea typeface="Cambria Math"/>
                              </a:rPr>
                            </m:ctrlPr>
                          </m:dPr>
                          <m:e>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𝑋</m:t>
                                </m:r>
                              </m:e>
                              <m:sub>
                                <m:r>
                                  <a:rPr lang="de-DE" sz="2000" b="0" i="1" smtClean="0">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𝑌</m:t>
                                </m:r>
                              </m:e>
                              <m:sub>
                                <m:r>
                                  <a:rPr lang="de-DE" sz="2000" b="0" i="1" smtClean="0">
                                    <a:solidFill>
                                      <a:schemeClr val="tx1"/>
                                    </a:solidFill>
                                    <a:latin typeface="Cambria Math"/>
                                    <a:ea typeface="Cambria Math"/>
                                  </a:rPr>
                                  <m:t>2</m:t>
                                </m:r>
                              </m:sub>
                            </m:sSub>
                          </m:e>
                        </m:d>
                      </m:e>
                      <m:sup>
                        <m:r>
                          <a:rPr lang="de-DE" sz="2000" i="1">
                            <a:solidFill>
                              <a:schemeClr val="tx1"/>
                            </a:solidFill>
                            <a:latin typeface="Cambria Math"/>
                            <a:ea typeface="Cambria Math"/>
                          </a:rPr>
                          <m:t>𝑇</m:t>
                        </m:r>
                      </m:sup>
                    </m:sSup>
                    <m:r>
                      <a:rPr lang="de-DE" sz="2000" i="1">
                        <a:solidFill>
                          <a:schemeClr val="tx1"/>
                        </a:solidFill>
                        <a:latin typeface="Cambria Math"/>
                        <a:ea typeface="Cambria Math"/>
                      </a:rPr>
                      <m:t> </m:t>
                    </m:r>
                  </m:oMath>
                </a14:m>
                <a:r>
                  <a:rPr lang="de-DE" sz="2000" dirty="0">
                    <a:solidFill>
                      <a:schemeClr val="tx1"/>
                    </a:solidFill>
                    <a:latin typeface="+mn-lt"/>
                  </a:rPr>
                  <a:t>sind abhängig, jedoch identisch verteilt</a:t>
                </a:r>
              </a:p>
            </p:txBody>
          </p:sp>
        </mc:Choice>
        <mc:Fallback xmlns="">
          <p:sp>
            <p:nvSpPr>
              <p:cNvPr id="24" name="Textfeld 23"/>
              <p:cNvSpPr txBox="1">
                <a:spLocks noRot="1" noChangeAspect="1" noMove="1" noResize="1" noEditPoints="1" noAdjustHandles="1" noChangeArrowheads="1" noChangeShapeType="1" noTextEdit="1"/>
              </p:cNvSpPr>
              <p:nvPr/>
            </p:nvSpPr>
            <p:spPr>
              <a:xfrm>
                <a:off x="468312" y="5654135"/>
                <a:ext cx="7128023" cy="400110"/>
              </a:xfrm>
              <a:prstGeom prst="rect">
                <a:avLst/>
              </a:prstGeom>
              <a:blipFill rotWithShape="1">
                <a:blip r:embed="rId6"/>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468313" y="5204179"/>
                <a:ext cx="6335935" cy="36933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b="0" i="1" smtClean="0">
                          <a:solidFill>
                            <a:schemeClr val="tx1"/>
                          </a:solidFill>
                          <a:latin typeface="Cambria Math"/>
                        </a:rPr>
                        <m:t>   =</m:t>
                      </m:r>
                      <m:r>
                        <a:rPr lang="de-DE" b="0" i="1" smtClean="0">
                          <a:solidFill>
                            <a:schemeClr val="tx1"/>
                          </a:solidFill>
                          <a:latin typeface="Cambria Math"/>
                        </a:rPr>
                        <m:t>𝑃</m:t>
                      </m:r>
                      <m:d>
                        <m:dPr>
                          <m:ctrlPr>
                            <a:rPr lang="de-DE" b="0" i="1" smtClean="0">
                              <a:solidFill>
                                <a:schemeClr val="tx1"/>
                              </a:solidFill>
                              <a:latin typeface="Cambria Math" panose="02040503050406030204" pitchFamily="18" charset="0"/>
                            </a:rPr>
                          </m:ctrlPr>
                        </m:dPr>
                        <m:e>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𝑋</m:t>
                              </m:r>
                            </m:e>
                            <m:sub>
                              <m:r>
                                <a:rPr lang="de-DE" b="0" i="1" smtClean="0">
                                  <a:solidFill>
                                    <a:schemeClr val="tx1"/>
                                  </a:solidFill>
                                  <a:latin typeface="Cambria Math"/>
                                </a:rPr>
                                <m:t>2</m:t>
                              </m:r>
                            </m:sub>
                          </m:sSub>
                          <m:r>
                            <a:rPr lang="de-DE" b="0" i="1" smtClean="0">
                              <a:solidFill>
                                <a:schemeClr val="tx1"/>
                              </a:solidFill>
                              <a:latin typeface="Cambria Math"/>
                            </a:rPr>
                            <m:t>=</m:t>
                          </m:r>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𝑥</m:t>
                              </m:r>
                            </m:e>
                            <m:sub>
                              <m:r>
                                <a:rPr lang="de-DE" b="0" i="1" smtClean="0">
                                  <a:solidFill>
                                    <a:schemeClr val="tx1"/>
                                  </a:solidFill>
                                  <a:latin typeface="Cambria Math"/>
                                </a:rPr>
                                <m:t>2</m:t>
                              </m:r>
                            </m:sub>
                          </m:sSub>
                          <m:r>
                            <a:rPr lang="de-DE" b="0" i="1" smtClean="0">
                              <a:solidFill>
                                <a:schemeClr val="tx1"/>
                              </a:solidFill>
                              <a:latin typeface="Cambria Math"/>
                            </a:rPr>
                            <m:t>,</m:t>
                          </m:r>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𝑌</m:t>
                              </m:r>
                            </m:e>
                            <m:sub>
                              <m:r>
                                <a:rPr lang="de-DE" b="0" i="1" smtClean="0">
                                  <a:solidFill>
                                    <a:schemeClr val="tx1"/>
                                  </a:solidFill>
                                  <a:latin typeface="Cambria Math"/>
                                </a:rPr>
                                <m:t>2</m:t>
                              </m:r>
                            </m:sub>
                          </m:sSub>
                          <m:r>
                            <a:rPr lang="de-DE" b="0" i="1" smtClean="0">
                              <a:solidFill>
                                <a:schemeClr val="tx1"/>
                              </a:solidFill>
                              <a:latin typeface="Cambria Math"/>
                            </a:rPr>
                            <m:t>=</m:t>
                          </m:r>
                          <m:sSub>
                            <m:sSubPr>
                              <m:ctrlPr>
                                <a:rPr lang="de-DE" b="0" i="1" smtClean="0">
                                  <a:solidFill>
                                    <a:schemeClr val="tx1"/>
                                  </a:solidFill>
                                  <a:latin typeface="Cambria Math" panose="02040503050406030204" pitchFamily="18" charset="0"/>
                                </a:rPr>
                              </m:ctrlPr>
                            </m:sSubPr>
                            <m:e>
                              <m:r>
                                <a:rPr lang="de-DE" b="0" i="1" smtClean="0">
                                  <a:solidFill>
                                    <a:schemeClr val="tx1"/>
                                  </a:solidFill>
                                  <a:latin typeface="Cambria Math"/>
                                </a:rPr>
                                <m:t>𝑦</m:t>
                              </m:r>
                            </m:e>
                            <m:sub>
                              <m:r>
                                <a:rPr lang="de-DE" b="0" i="1" smtClean="0">
                                  <a:solidFill>
                                    <a:schemeClr val="tx1"/>
                                  </a:solidFill>
                                  <a:latin typeface="Cambria Math"/>
                                </a:rPr>
                                <m:t>2</m:t>
                              </m:r>
                            </m:sub>
                          </m:sSub>
                          <m:r>
                            <a:rPr lang="de-DE" b="0" i="1" smtClean="0">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𝑋</m:t>
                              </m:r>
                            </m:e>
                            <m:sub>
                              <m:r>
                                <a:rPr lang="de-DE" b="0" i="1" smtClean="0">
                                  <a:solidFill>
                                    <a:schemeClr val="tx1"/>
                                  </a:solidFill>
                                  <a:latin typeface="Cambria Math"/>
                                </a:rPr>
                                <m:t>1</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𝑥</m:t>
                              </m:r>
                            </m:e>
                            <m:sub>
                              <m:r>
                                <a:rPr lang="de-DE" b="0" i="1" smtClean="0">
                                  <a:solidFill>
                                    <a:schemeClr val="tx1"/>
                                  </a:solidFill>
                                  <a:latin typeface="Cambria Math"/>
                                </a:rPr>
                                <m:t>1</m:t>
                              </m:r>
                            </m:sub>
                          </m:sSub>
                          <m:r>
                            <a:rPr lang="de-DE" i="1">
                              <a:solidFill>
                                <a:schemeClr val="tx1"/>
                              </a:solidFill>
                              <a:latin typeface="Cambria Math"/>
                            </a:rPr>
                            <m:t>,</m:t>
                          </m:r>
                          <m:sSub>
                            <m:sSubPr>
                              <m:ctrlPr>
                                <a:rPr lang="de-DE" i="1" smtClean="0">
                                  <a:solidFill>
                                    <a:schemeClr val="tx1"/>
                                  </a:solidFill>
                                  <a:latin typeface="Cambria Math" panose="02040503050406030204" pitchFamily="18" charset="0"/>
                                </a:rPr>
                              </m:ctrlPr>
                            </m:sSubPr>
                            <m:e>
                              <m:r>
                                <a:rPr lang="de-DE" i="1">
                                  <a:solidFill>
                                    <a:schemeClr val="tx1"/>
                                  </a:solidFill>
                                  <a:latin typeface="Cambria Math"/>
                                </a:rPr>
                                <m:t>𝑌</m:t>
                              </m:r>
                            </m:e>
                            <m:sub>
                              <m:r>
                                <a:rPr lang="de-DE" b="0" i="1" smtClean="0">
                                  <a:solidFill>
                                    <a:schemeClr val="tx1"/>
                                  </a:solidFill>
                                  <a:latin typeface="Cambria Math"/>
                                </a:rPr>
                                <m:t>1</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𝑦</m:t>
                              </m:r>
                            </m:e>
                            <m:sub>
                              <m:r>
                                <a:rPr lang="de-DE" b="0" i="1" smtClean="0">
                                  <a:solidFill>
                                    <a:schemeClr val="tx1"/>
                                  </a:solidFill>
                                  <a:latin typeface="Cambria Math"/>
                                </a:rPr>
                                <m:t>1</m:t>
                              </m:r>
                            </m:sub>
                          </m:sSub>
                        </m:e>
                      </m:d>
                      <m:r>
                        <a:rPr lang="de-DE" i="1">
                          <a:solidFill>
                            <a:schemeClr val="tx1"/>
                          </a:solidFill>
                          <a:latin typeface="Cambria Math"/>
                        </a:rPr>
                        <m:t>𝑃</m:t>
                      </m:r>
                      <m:d>
                        <m:dPr>
                          <m:ctrlPr>
                            <a:rPr lang="de-DE" i="1">
                              <a:solidFill>
                                <a:schemeClr val="tx1"/>
                              </a:solidFill>
                              <a:latin typeface="Cambria Math" panose="02040503050406030204" pitchFamily="18" charset="0"/>
                            </a:rPr>
                          </m:ctrlPr>
                        </m:dPr>
                        <m:e>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𝑋</m:t>
                              </m:r>
                            </m:e>
                            <m:sub>
                              <m:r>
                                <a:rPr lang="de-DE" i="1">
                                  <a:solidFill>
                                    <a:schemeClr val="tx1"/>
                                  </a:solidFill>
                                  <a:latin typeface="Cambria Math"/>
                                </a:rPr>
                                <m:t>1</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𝑥</m:t>
                              </m:r>
                            </m:e>
                            <m:sub>
                              <m:r>
                                <a:rPr lang="de-DE" i="1">
                                  <a:solidFill>
                                    <a:schemeClr val="tx1"/>
                                  </a:solidFill>
                                  <a:latin typeface="Cambria Math"/>
                                </a:rPr>
                                <m:t>1</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𝑌</m:t>
                              </m:r>
                            </m:e>
                            <m:sub>
                              <m:r>
                                <a:rPr lang="de-DE" i="1">
                                  <a:solidFill>
                                    <a:schemeClr val="tx1"/>
                                  </a:solidFill>
                                  <a:latin typeface="Cambria Math"/>
                                </a:rPr>
                                <m:t>1</m:t>
                              </m:r>
                            </m:sub>
                          </m:sSub>
                          <m:r>
                            <a:rPr lang="de-DE" i="1">
                              <a:solidFill>
                                <a:schemeClr val="tx1"/>
                              </a:solidFill>
                              <a:latin typeface="Cambria Math"/>
                            </a:rPr>
                            <m:t>=</m:t>
                          </m:r>
                          <m:sSub>
                            <m:sSubPr>
                              <m:ctrlPr>
                                <a:rPr lang="de-DE" i="1">
                                  <a:solidFill>
                                    <a:schemeClr val="tx1"/>
                                  </a:solidFill>
                                  <a:latin typeface="Cambria Math" panose="02040503050406030204" pitchFamily="18" charset="0"/>
                                </a:rPr>
                              </m:ctrlPr>
                            </m:sSubPr>
                            <m:e>
                              <m:r>
                                <a:rPr lang="de-DE" i="1">
                                  <a:solidFill>
                                    <a:schemeClr val="tx1"/>
                                  </a:solidFill>
                                  <a:latin typeface="Cambria Math"/>
                                </a:rPr>
                                <m:t>𝑦</m:t>
                              </m:r>
                            </m:e>
                            <m:sub>
                              <m:r>
                                <a:rPr lang="de-DE" i="1">
                                  <a:solidFill>
                                    <a:schemeClr val="tx1"/>
                                  </a:solidFill>
                                  <a:latin typeface="Cambria Math"/>
                                </a:rPr>
                                <m:t>1</m:t>
                              </m:r>
                            </m:sub>
                          </m:sSub>
                          <m:r>
                            <a:rPr lang="de-DE" i="1" smtClean="0">
                              <a:solidFill>
                                <a:schemeClr val="tx1"/>
                              </a:solidFill>
                              <a:latin typeface="Cambria Math"/>
                            </a:rPr>
                            <m:t> </m:t>
                          </m:r>
                        </m:e>
                      </m:d>
                    </m:oMath>
                  </m:oMathPara>
                </a14:m>
                <a:endParaRPr lang="de-DE" dirty="0">
                  <a:solidFill>
                    <a:schemeClr val="tx1"/>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468313" y="5204179"/>
                <a:ext cx="6335935" cy="369332"/>
              </a:xfrm>
              <a:prstGeom prst="rect">
                <a:avLst/>
              </a:prstGeom>
              <a:blipFill rotWithShape="1">
                <a:blip r:embed="rId7"/>
                <a:stretch>
                  <a:fillRect b="-15000"/>
                </a:stretch>
              </a:blipFill>
            </p:spPr>
            <p:txBody>
              <a:bodyPr/>
              <a:lstStyle/>
              <a:p>
                <a:r>
                  <a:rPr lang="de-DE">
                    <a:noFill/>
                  </a:rPr>
                  <a:t> </a:t>
                </a:r>
              </a:p>
            </p:txBody>
          </p:sp>
        </mc:Fallback>
      </mc:AlternateContent>
      <p:sp>
        <p:nvSpPr>
          <p:cNvPr id="2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625</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8"/>
          <a:stretch>
            <a:fillRect/>
          </a:stretch>
        </p:blipFill>
        <p:spPr>
          <a:xfrm>
            <a:off x="468312" y="1293796"/>
            <a:ext cx="7191375" cy="1866900"/>
          </a:xfrm>
          <a:prstGeom prst="rect">
            <a:avLst/>
          </a:prstGeom>
        </p:spPr>
      </p:pic>
    </p:spTree>
    <p:extLst>
      <p:ext uri="{BB962C8B-B14F-4D97-AF65-F5344CB8AC3E}">
        <p14:creationId xmlns:p14="http://schemas.microsoft.com/office/powerpoint/2010/main" val="4094577311"/>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9.2 Was versteht man unter einer Stichprobe</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626</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204913"/>
            <a:ext cx="7581900" cy="3943350"/>
          </a:xfrm>
          <a:prstGeom prst="rect">
            <a:avLst/>
          </a:prstGeom>
        </p:spPr>
      </p:pic>
    </p:spTree>
    <p:extLst>
      <p:ext uri="{BB962C8B-B14F-4D97-AF65-F5344CB8AC3E}">
        <p14:creationId xmlns:p14="http://schemas.microsoft.com/office/powerpoint/2010/main" val="276590735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3.3 Empirische Verteilungsfunktion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9"/>
          <p:cNvSpPr txBox="1">
            <a:spLocks noChangeArrowheads="1"/>
          </p:cNvSpPr>
          <p:nvPr/>
        </p:nvSpPr>
        <p:spPr bwMode="auto">
          <a:xfrm>
            <a:off x="457200" y="999994"/>
            <a:ext cx="68399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1. Ableitung der EVF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685700" y="1434020"/>
                <a:ext cx="7835628" cy="446917"/>
              </a:xfrm>
              <a:prstGeom prst="rect">
                <a:avLst/>
              </a:prstGeom>
              <a:noFill/>
            </p:spPr>
            <p:txBody>
              <a:bodyPr wrap="square" rtlCol="0">
                <a:spAutoFit/>
              </a:bodyPr>
              <a:lstStyle/>
              <a:p>
                <a:r>
                  <a:rPr lang="de-DE" sz="2000" dirty="0">
                    <a:latin typeface="+mn-lt"/>
                  </a:rPr>
                  <a:t>Die Steigung der </a:t>
                </a:r>
                <a:r>
                  <a:rPr lang="de-DE" sz="2000" i="1" dirty="0">
                    <a:latin typeface="+mn-lt"/>
                  </a:rPr>
                  <a:t>EVF</a:t>
                </a:r>
                <a:r>
                  <a:rPr lang="de-DE" sz="2000" dirty="0">
                    <a:latin typeface="+mn-lt"/>
                  </a:rPr>
                  <a:t> für </a:t>
                </a:r>
                <a14:m>
                  <m:oMath xmlns:m="http://schemas.openxmlformats.org/officeDocument/2006/math">
                    <m:r>
                      <a:rPr lang="de-DE" sz="2000" b="0" i="1" smtClean="0">
                        <a:latin typeface="Cambria Math"/>
                      </a:rPr>
                      <m:t>𝑥</m:t>
                    </m:r>
                    <m:r>
                      <a:rPr lang="de-DE" sz="2000" b="0" i="1" smtClean="0">
                        <a:latin typeface="Cambria Math"/>
                        <a:ea typeface="Cambria Math"/>
                      </a:rPr>
                      <m:t>∈</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𝑐</m:t>
                            </m:r>
                          </m:e>
                          <m:sub>
                            <m:r>
                              <a:rPr lang="de-DE" sz="2000" b="0" i="1" smtClean="0">
                                <a:latin typeface="Cambria Math"/>
                                <a:ea typeface="Cambria Math"/>
                              </a:rPr>
                              <m:t>𝑗</m:t>
                            </m:r>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𝑐</m:t>
                            </m:r>
                          </m:e>
                          <m:sub>
                            <m:r>
                              <a:rPr lang="de-DE" sz="2000" b="0" i="1" smtClean="0">
                                <a:latin typeface="Cambria Math"/>
                                <a:ea typeface="Cambria Math"/>
                              </a:rPr>
                              <m:t>𝑗</m:t>
                            </m:r>
                          </m:sub>
                        </m:sSub>
                      </m:e>
                    </m:d>
                  </m:oMath>
                </a14:m>
                <a:r>
                  <a:rPr lang="de-DE" sz="2000" dirty="0">
                    <a:latin typeface="+mn-lt"/>
                  </a:rPr>
                  <a:t> entspricht der Häufigkeitsdichte</a:t>
                </a:r>
              </a:p>
            </p:txBody>
          </p:sp>
        </mc:Choice>
        <mc:Fallback xmlns="">
          <p:sp>
            <p:nvSpPr>
              <p:cNvPr id="10" name="Textfeld 9"/>
              <p:cNvSpPr txBox="1">
                <a:spLocks noRot="1" noChangeAspect="1" noMove="1" noResize="1" noEditPoints="1" noAdjustHandles="1" noChangeArrowheads="1" noChangeShapeType="1" noTextEdit="1"/>
              </p:cNvSpPr>
              <p:nvPr/>
            </p:nvSpPr>
            <p:spPr>
              <a:xfrm>
                <a:off x="685700" y="1434020"/>
                <a:ext cx="7835628" cy="446917"/>
              </a:xfrm>
              <a:prstGeom prst="rect">
                <a:avLst/>
              </a:prstGeom>
              <a:blipFill>
                <a:blip r:embed="rId3"/>
                <a:stretch>
                  <a:fillRect l="-778" t="-2703" b="-1621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2476068" y="1834130"/>
                <a:ext cx="1802033" cy="81977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𝑑</m:t>
                          </m:r>
                          <m:sSub>
                            <m:sSubPr>
                              <m:ctrlPr>
                                <a:rPr lang="de-DE" sz="2000" i="1" smtClean="0">
                                  <a:solidFill>
                                    <a:schemeClr val="tx1"/>
                                  </a:solidFill>
                                  <a:latin typeface="Cambria Math" panose="02040503050406030204" pitchFamily="18" charset="0"/>
                                  <a:ea typeface="Cambria Math"/>
                                </a:rPr>
                              </m:ctrlPr>
                            </m:sSubPr>
                            <m:e>
                              <m:acc>
                                <m:accPr>
                                  <m:chr m:val="̃"/>
                                  <m:ctrlPr>
                                    <a:rPr lang="de-DE"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𝐹</m:t>
                                  </m:r>
                                </m:e>
                              </m:acc>
                            </m:e>
                            <m:sub>
                              <m:r>
                                <a:rPr lang="de-DE" sz="2000" b="0" i="1" smtClean="0">
                                  <a:solidFill>
                                    <a:schemeClr val="tx1"/>
                                  </a:solidFill>
                                  <a:latin typeface="Cambria Math"/>
                                  <a:ea typeface="Cambria Math"/>
                                </a:rPr>
                                <m:t>𝑛</m:t>
                              </m:r>
                            </m:sub>
                          </m:sSub>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𝑥</m:t>
                              </m:r>
                            </m:e>
                          </m:d>
                        </m:num>
                        <m:den>
                          <m:r>
                            <a:rPr lang="de-DE" sz="2000" b="0" i="1" smtClean="0">
                              <a:solidFill>
                                <a:schemeClr val="tx1"/>
                              </a:solidFill>
                              <a:latin typeface="Cambria Math"/>
                            </a:rPr>
                            <m:t>𝑑𝑥</m:t>
                          </m:r>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𝑓</m:t>
                                  </m:r>
                                </m:e>
                              </m:acc>
                            </m:e>
                            <m:sub>
                              <m:r>
                                <a:rPr lang="de-DE" sz="2000" b="0" i="1" smtClean="0">
                                  <a:solidFill>
                                    <a:schemeClr val="tx1"/>
                                  </a:solidFill>
                                  <a:latin typeface="Cambria Math"/>
                                </a:rPr>
                                <m:t>𝑗</m:t>
                              </m:r>
                            </m:sub>
                          </m:sSub>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𝑑</m:t>
                              </m:r>
                            </m:e>
                            <m:sub>
                              <m:r>
                                <a:rPr lang="de-DE" sz="2000" b="0" i="1" smtClean="0">
                                  <a:solidFill>
                                    <a:schemeClr val="tx1"/>
                                  </a:solidFill>
                                  <a:latin typeface="Cambria Math"/>
                                </a:rPr>
                                <m:t>𝑗</m:t>
                              </m:r>
                            </m:sub>
                          </m:sSub>
                        </m:den>
                      </m:f>
                      <m:r>
                        <m:rPr>
                          <m:nor/>
                        </m:rPr>
                        <a:rPr lang="de-DE" sz="2000" b="0" i="0" smtClean="0">
                          <a:solidFill>
                            <a:schemeClr val="tx1"/>
                          </a:solidFill>
                          <a:latin typeface="Cambria Math"/>
                        </a:rPr>
                        <m:t> </m:t>
                      </m:r>
                    </m:oMath>
                  </m:oMathPara>
                </a14:m>
                <a:endParaRPr lang="de-DE" sz="2000" dirty="0">
                  <a:solidFill>
                    <a:schemeClr val="tx1"/>
                  </a:solidFill>
                </a:endParaRPr>
              </a:p>
            </p:txBody>
          </p:sp>
        </mc:Choice>
        <mc:Fallback xmlns="">
          <p:sp>
            <p:nvSpPr>
              <p:cNvPr id="3" name="Textfeld 2"/>
              <p:cNvSpPr txBox="1">
                <a:spLocks noRot="1" noChangeAspect="1" noMove="1" noResize="1" noEditPoints="1" noAdjustHandles="1" noChangeArrowheads="1" noChangeShapeType="1" noTextEdit="1"/>
              </p:cNvSpPr>
              <p:nvPr/>
            </p:nvSpPr>
            <p:spPr>
              <a:xfrm>
                <a:off x="2476068" y="1834130"/>
                <a:ext cx="1802033" cy="819776"/>
              </a:xfrm>
              <a:prstGeom prst="rect">
                <a:avLst/>
              </a:prstGeom>
              <a:blipFill>
                <a:blip r:embed="rId4"/>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5"/>
          <a:stretch>
            <a:fillRect/>
          </a:stretch>
        </p:blipFill>
        <p:spPr>
          <a:xfrm>
            <a:off x="463005" y="2712511"/>
            <a:ext cx="7591425" cy="2266950"/>
          </a:xfrm>
          <a:prstGeom prst="rect">
            <a:avLst/>
          </a:prstGeom>
        </p:spPr>
      </p:pic>
      <p:pic>
        <p:nvPicPr>
          <p:cNvPr id="4" name="Grafik 3"/>
          <p:cNvPicPr>
            <a:picLocks noChangeAspect="1"/>
          </p:cNvPicPr>
          <p:nvPr/>
        </p:nvPicPr>
        <p:blipFill>
          <a:blip r:embed="rId6"/>
          <a:stretch>
            <a:fillRect/>
          </a:stretch>
        </p:blipFill>
        <p:spPr>
          <a:xfrm>
            <a:off x="451892" y="4979461"/>
            <a:ext cx="7600950" cy="1666875"/>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60</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538152698"/>
      </p:ext>
    </p:extLst>
  </p:cSld>
  <p:clrMapOvr>
    <a:masterClrMapping/>
  </p:clrMapOvr>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9.2 Was versteht man unter einer Stichprobe</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3" y="1124744"/>
            <a:ext cx="77040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Hypothetische Grundgesamtheit und hypothetische Stichproben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971600" y="4512501"/>
            <a:ext cx="1810171" cy="400110"/>
          </a:xfrm>
          <a:prstGeom prst="rect">
            <a:avLst/>
          </a:prstGeom>
          <a:noFill/>
        </p:spPr>
        <p:txBody>
          <a:bodyPr wrap="square" rtlCol="0">
            <a:spAutoFit/>
          </a:bodyPr>
          <a:lstStyle/>
          <a:p>
            <a:pPr algn="just"/>
            <a:r>
              <a:rPr lang="de-DE" sz="2000" dirty="0">
                <a:latin typeface="+mn-lt"/>
              </a:rPr>
              <a:t>vgl. </a:t>
            </a:r>
            <a:r>
              <a:rPr lang="de-DE" sz="2000">
                <a:latin typeface="+mn-lt"/>
              </a:rPr>
              <a:t>Folie 618</a:t>
            </a:r>
            <a:endParaRPr lang="de-DE" sz="2000" dirty="0">
              <a:latin typeface="+mn-lt"/>
            </a:endParaRPr>
          </a:p>
        </p:txBody>
      </p:sp>
      <p:sp>
        <p:nvSpPr>
          <p:cNvPr id="12" name="Textfeld 11"/>
          <p:cNvSpPr txBox="1"/>
          <p:nvPr/>
        </p:nvSpPr>
        <p:spPr>
          <a:xfrm>
            <a:off x="5388120" y="4512501"/>
            <a:ext cx="1810171" cy="400110"/>
          </a:xfrm>
          <a:prstGeom prst="rect">
            <a:avLst/>
          </a:prstGeom>
          <a:noFill/>
        </p:spPr>
        <p:txBody>
          <a:bodyPr wrap="square" rtlCol="0">
            <a:spAutoFit/>
          </a:bodyPr>
          <a:lstStyle/>
          <a:p>
            <a:pPr algn="just"/>
            <a:r>
              <a:rPr lang="de-DE" sz="2000" dirty="0">
                <a:latin typeface="+mn-lt"/>
              </a:rPr>
              <a:t>vgl. </a:t>
            </a:r>
            <a:r>
              <a:rPr lang="de-DE" sz="2000">
                <a:latin typeface="+mn-lt"/>
              </a:rPr>
              <a:t>Folie 620</a:t>
            </a:r>
            <a:endParaRPr lang="de-DE" sz="2000" dirty="0">
              <a:latin typeface="+mn-lt"/>
            </a:endParaRPr>
          </a:p>
        </p:txBody>
      </p:sp>
      <p:sp>
        <p:nvSpPr>
          <p:cNvPr id="13" name="Textfeld 12"/>
          <p:cNvSpPr txBox="1"/>
          <p:nvPr/>
        </p:nvSpPr>
        <p:spPr>
          <a:xfrm>
            <a:off x="468313" y="4981238"/>
            <a:ext cx="8136135" cy="707886"/>
          </a:xfrm>
          <a:prstGeom prst="rect">
            <a:avLst/>
          </a:prstGeom>
          <a:noFill/>
        </p:spPr>
        <p:txBody>
          <a:bodyPr wrap="square" rtlCol="0">
            <a:spAutoFit/>
          </a:bodyPr>
          <a:lstStyle/>
          <a:p>
            <a:pPr algn="just"/>
            <a:r>
              <a:rPr lang="de-DE" sz="2000" dirty="0">
                <a:latin typeface="+mn-lt"/>
              </a:rPr>
              <a:t>&gt; Urnenmodell nicht immer operabel; Stichprobe wird vielmehr aus einem</a:t>
            </a:r>
          </a:p>
          <a:p>
            <a:pPr algn="just"/>
            <a:r>
              <a:rPr lang="de-DE" sz="2000" dirty="0">
                <a:latin typeface="+mn-lt"/>
              </a:rPr>
              <a:t>   hypothetisch unterstellen Verteilungsmuster gezogen </a:t>
            </a:r>
          </a:p>
        </p:txBody>
      </p:sp>
      <p:sp>
        <p:nvSpPr>
          <p:cNvPr id="14" name="Textfeld 13"/>
          <p:cNvSpPr txBox="1"/>
          <p:nvPr/>
        </p:nvSpPr>
        <p:spPr>
          <a:xfrm>
            <a:off x="468313" y="5721727"/>
            <a:ext cx="8131445" cy="707886"/>
          </a:xfrm>
          <a:prstGeom prst="rect">
            <a:avLst/>
          </a:prstGeom>
          <a:noFill/>
        </p:spPr>
        <p:txBody>
          <a:bodyPr wrap="square" rtlCol="0">
            <a:spAutoFit/>
          </a:bodyPr>
          <a:lstStyle/>
          <a:p>
            <a:pPr algn="just"/>
            <a:r>
              <a:rPr lang="de-DE" sz="2000" dirty="0">
                <a:latin typeface="+mn-lt"/>
              </a:rPr>
              <a:t>&gt; Allgemein-typisch unterstelltes Potential (an Möglichkeiten) oder</a:t>
            </a:r>
          </a:p>
          <a:p>
            <a:pPr algn="just"/>
            <a:r>
              <a:rPr lang="de-DE" sz="2000" dirty="0">
                <a:latin typeface="+mn-lt"/>
              </a:rPr>
              <a:t>   langfristig sich einstellende Verteilung</a:t>
            </a: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627</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3"/>
          <a:stretch>
            <a:fillRect/>
          </a:stretch>
        </p:blipFill>
        <p:spPr>
          <a:xfrm>
            <a:off x="704486" y="1616135"/>
            <a:ext cx="7448550" cy="2838450"/>
          </a:xfrm>
          <a:prstGeom prst="rect">
            <a:avLst/>
          </a:prstGeom>
        </p:spPr>
      </p:pic>
    </p:spTree>
    <p:extLst>
      <p:ext uri="{BB962C8B-B14F-4D97-AF65-F5344CB8AC3E}">
        <p14:creationId xmlns:p14="http://schemas.microsoft.com/office/powerpoint/2010/main" val="2764292751"/>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9.2 Was versteht man unter einer Stichprobe</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3" y="1124744"/>
            <a:ext cx="77040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Real vs. hypothetisch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2" y="1595138"/>
            <a:ext cx="77040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Spezifikation des Ziehungsschemas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57201" y="6071011"/>
            <a:ext cx="339472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Quasi-Stichproben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7196040" y="4888440"/>
              <a:ext cx="11880" cy="22320"/>
            </p14:xfrm>
          </p:contentPart>
        </mc:Choice>
        <mc:Fallback xmlns="">
          <p:pic>
            <p:nvPicPr>
              <p:cNvPr id="2" name="Ink 1"/>
              <p:cNvPicPr/>
              <p:nvPr/>
            </p:nvPicPr>
            <p:blipFill>
              <a:blip r:embed="rId5"/>
              <a:stretch>
                <a:fillRect/>
              </a:stretch>
            </p:blipFill>
            <p:spPr>
              <a:xfrm>
                <a:off x="7191360" y="4883760"/>
                <a:ext cx="21240" cy="31320"/>
              </a:xfrm>
              <a:prstGeom prst="rect">
                <a:avLst/>
              </a:prstGeom>
            </p:spPr>
          </p:pic>
        </mc:Fallback>
      </mc:AlternateContent>
      <p:sp>
        <p:nvSpPr>
          <p:cNvPr id="16" name="Textfeld 15"/>
          <p:cNvSpPr txBox="1"/>
          <p:nvPr/>
        </p:nvSpPr>
        <p:spPr>
          <a:xfrm>
            <a:off x="468313" y="1995248"/>
            <a:ext cx="8136135" cy="400110"/>
          </a:xfrm>
          <a:prstGeom prst="rect">
            <a:avLst/>
          </a:prstGeom>
          <a:noFill/>
        </p:spPr>
        <p:txBody>
          <a:bodyPr wrap="square" rtlCol="0">
            <a:spAutoFit/>
          </a:bodyPr>
          <a:lstStyle/>
          <a:p>
            <a:pPr algn="just"/>
            <a:r>
              <a:rPr lang="de-DE" sz="2000" dirty="0">
                <a:latin typeface="+mn-lt"/>
              </a:rPr>
              <a:t>&gt; Typische Schemata wie </a:t>
            </a:r>
            <a:r>
              <a:rPr lang="de-DE" sz="2000" b="1" dirty="0">
                <a:solidFill>
                  <a:srgbClr val="0070C0"/>
                </a:solidFill>
                <a:latin typeface="+mn-lt"/>
              </a:rPr>
              <a:t>u. i. v.</a:t>
            </a:r>
            <a:r>
              <a:rPr lang="de-DE" sz="2000" dirty="0">
                <a:latin typeface="+mn-lt"/>
              </a:rPr>
              <a:t>, </a:t>
            </a:r>
            <a:r>
              <a:rPr lang="de-DE" sz="2000" b="1" dirty="0">
                <a:solidFill>
                  <a:srgbClr val="0070C0"/>
                </a:solidFill>
                <a:latin typeface="+mn-lt"/>
              </a:rPr>
              <a:t>u. h. v.</a:t>
            </a:r>
            <a:r>
              <a:rPr lang="de-DE" sz="2000" dirty="0">
                <a:latin typeface="+mn-lt"/>
              </a:rPr>
              <a:t>, </a:t>
            </a:r>
            <a:r>
              <a:rPr lang="de-DE" sz="2000" b="1" dirty="0">
                <a:solidFill>
                  <a:srgbClr val="0070C0"/>
                </a:solidFill>
                <a:latin typeface="+mn-lt"/>
              </a:rPr>
              <a:t>a. i. v. </a:t>
            </a:r>
            <a:r>
              <a:rPr lang="de-DE" sz="2000" dirty="0">
                <a:latin typeface="+mn-lt"/>
              </a:rPr>
              <a:t>oder </a:t>
            </a:r>
            <a:r>
              <a:rPr lang="de-DE" sz="2000" b="1" dirty="0">
                <a:solidFill>
                  <a:srgbClr val="0070C0"/>
                </a:solidFill>
                <a:latin typeface="+mn-lt"/>
              </a:rPr>
              <a:t>a. h. v.</a:t>
            </a:r>
          </a:p>
        </p:txBody>
      </p:sp>
      <p:sp>
        <p:nvSpPr>
          <p:cNvPr id="17" name="Textfeld 16"/>
          <p:cNvSpPr txBox="1"/>
          <p:nvPr/>
        </p:nvSpPr>
        <p:spPr>
          <a:xfrm>
            <a:off x="468313" y="2395358"/>
            <a:ext cx="8136135" cy="400110"/>
          </a:xfrm>
          <a:prstGeom prst="rect">
            <a:avLst/>
          </a:prstGeom>
          <a:noFill/>
        </p:spPr>
        <p:txBody>
          <a:bodyPr wrap="square" rtlCol="0">
            <a:spAutoFit/>
          </a:bodyPr>
          <a:lstStyle/>
          <a:p>
            <a:pPr algn="just"/>
            <a:r>
              <a:rPr lang="de-DE" sz="2000" dirty="0">
                <a:latin typeface="+mn-lt"/>
              </a:rPr>
              <a:t>&gt; Typische Verteilungsannahmen: Bernoulli-Verteilung, Normalverteilung, ...</a:t>
            </a:r>
          </a:p>
        </p:txBody>
      </p:sp>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628</a:t>
            </a:r>
            <a:endParaRPr lang="de-DE" sz="8000" b="1" dirty="0">
              <a:solidFill>
                <a:schemeClr val="tx1"/>
              </a:solidFill>
              <a:latin typeface="+mj-lt"/>
            </a:endParaRPr>
          </a:p>
        </p:txBody>
      </p:sp>
      <p:pic>
        <p:nvPicPr>
          <p:cNvPr id="3" name="Grafik 2"/>
          <p:cNvPicPr>
            <a:picLocks noChangeAspect="1"/>
          </p:cNvPicPr>
          <p:nvPr/>
        </p:nvPicPr>
        <p:blipFill>
          <a:blip r:embed="rId6"/>
          <a:stretch>
            <a:fillRect/>
          </a:stretch>
        </p:blipFill>
        <p:spPr>
          <a:xfrm>
            <a:off x="610366" y="2982476"/>
            <a:ext cx="6265097" cy="2991805"/>
          </a:xfrm>
          <a:prstGeom prst="rect">
            <a:avLst/>
          </a:prstGeom>
        </p:spPr>
      </p:pic>
      <p:sp>
        <p:nvSpPr>
          <p:cNvPr id="22" name="Textfeld 21"/>
          <p:cNvSpPr txBox="1"/>
          <p:nvPr/>
        </p:nvSpPr>
        <p:spPr>
          <a:xfrm>
            <a:off x="5676200" y="3001161"/>
            <a:ext cx="3063440" cy="1015663"/>
          </a:xfrm>
          <a:prstGeom prst="rect">
            <a:avLst/>
          </a:prstGeom>
          <a:noFill/>
        </p:spPr>
        <p:txBody>
          <a:bodyPr wrap="square" rtlCol="0">
            <a:spAutoFit/>
          </a:bodyPr>
          <a:lstStyle/>
          <a:p>
            <a:pPr algn="just"/>
            <a:r>
              <a:rPr lang="de-DE" sz="2000" dirty="0">
                <a:latin typeface="+mn-lt"/>
              </a:rPr>
              <a:t>Unabhängigkeitsannahme bei Zeitreihen meist </a:t>
            </a:r>
            <a:r>
              <a:rPr lang="de-DE" sz="2000" dirty="0" err="1">
                <a:latin typeface="+mn-lt"/>
              </a:rPr>
              <a:t>unrea</a:t>
            </a:r>
            <a:r>
              <a:rPr lang="de-DE" sz="2000" dirty="0">
                <a:latin typeface="+mn-lt"/>
              </a:rPr>
              <a:t>-</a:t>
            </a:r>
          </a:p>
          <a:p>
            <a:pPr algn="just"/>
            <a:r>
              <a:rPr lang="de-DE" sz="2000" dirty="0" err="1">
                <a:latin typeface="+mn-lt"/>
              </a:rPr>
              <a:t>listisch</a:t>
            </a:r>
            <a:endParaRPr lang="de-DE" sz="2000" dirty="0">
              <a:latin typeface="+mn-lt"/>
            </a:endParaRPr>
          </a:p>
        </p:txBody>
      </p:sp>
    </p:spTree>
    <p:extLst>
      <p:ext uri="{BB962C8B-B14F-4D97-AF65-F5344CB8AC3E}">
        <p14:creationId xmlns:p14="http://schemas.microsoft.com/office/powerpoint/2010/main" val="2386409417"/>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9.2 Was versteht man unter einer Stichprobe</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3" y="1124744"/>
            <a:ext cx="77040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Repräsentativität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6995" y="4221088"/>
            <a:ext cx="77040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Prüfung von Repräsentativität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6994" y="4796954"/>
            <a:ext cx="77040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Repräsentativität, Ziehungsschema und Induktion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a:spLocks noChangeArrowheads="1"/>
          </p:cNvSpPr>
          <p:nvPr/>
        </p:nvSpPr>
        <p:spPr bwMode="auto">
          <a:xfrm>
            <a:off x="468313" y="5386576"/>
            <a:ext cx="77040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sym typeface="Symbol"/>
              </a:rPr>
              <a:t>Ausblick: Beschränkung auf </a:t>
            </a:r>
            <a:r>
              <a:rPr lang="de-DE" sz="2000" b="1" dirty="0" err="1">
                <a:solidFill>
                  <a:srgbClr val="0070C0"/>
                </a:solidFill>
                <a:latin typeface="+mn-lt"/>
                <a:sym typeface="Symbol"/>
              </a:rPr>
              <a:t>u.i.v</a:t>
            </a:r>
            <a:r>
              <a:rPr lang="de-DE" sz="2000" b="1" dirty="0">
                <a:solidFill>
                  <a:srgbClr val="0070C0"/>
                </a:solidFill>
                <a:latin typeface="+mn-lt"/>
                <a:sym typeface="Symbol"/>
              </a:rPr>
              <a:t>.- und u.h.v.-Schemata </a:t>
            </a:r>
            <a:r>
              <a:rPr lang="de-DE" sz="2000" dirty="0">
                <a:solidFill>
                  <a:srgbClr val="0070C0"/>
                </a:solidFill>
                <a:latin typeface="+mn-lt"/>
              </a:rPr>
              <a:t>●</a:t>
            </a:r>
            <a:endParaRPr lang="de-DE" sz="2000" b="1" dirty="0">
              <a:solidFill>
                <a:srgbClr val="0070C0"/>
              </a:solidFill>
              <a:latin typeface="+mn-lt"/>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629</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776286" y="1644744"/>
            <a:ext cx="7591425" cy="1466850"/>
          </a:xfrm>
          <a:prstGeom prst="rect">
            <a:avLst/>
          </a:prstGeom>
        </p:spPr>
      </p:pic>
      <p:pic>
        <p:nvPicPr>
          <p:cNvPr id="3" name="Grafik 2"/>
          <p:cNvPicPr>
            <a:picLocks noChangeAspect="1"/>
          </p:cNvPicPr>
          <p:nvPr/>
        </p:nvPicPr>
        <p:blipFill>
          <a:blip r:embed="rId4"/>
          <a:stretch>
            <a:fillRect/>
          </a:stretch>
        </p:blipFill>
        <p:spPr>
          <a:xfrm>
            <a:off x="1457323" y="3272598"/>
            <a:ext cx="6229350" cy="657225"/>
          </a:xfrm>
          <a:prstGeom prst="rect">
            <a:avLst/>
          </a:prstGeom>
        </p:spPr>
      </p:pic>
    </p:spTree>
    <p:extLst>
      <p:ext uri="{BB962C8B-B14F-4D97-AF65-F5344CB8AC3E}">
        <p14:creationId xmlns:p14="http://schemas.microsoft.com/office/powerpoint/2010/main" val="1881715967"/>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9.3 Formale Unterscheidungsebenen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Textfeld 9"/>
          <p:cNvSpPr txBox="1">
            <a:spLocks noChangeArrowheads="1"/>
          </p:cNvSpPr>
          <p:nvPr/>
        </p:nvSpPr>
        <p:spPr bwMode="auto">
          <a:xfrm>
            <a:off x="452522" y="1076349"/>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Zufallsvariablen und Realisationen </a:t>
            </a:r>
            <a:r>
              <a:rPr lang="de-DE" sz="2000" dirty="0">
                <a:solidFill>
                  <a:srgbClr val="0070C0"/>
                </a:solidFill>
                <a:latin typeface="+mn-lt"/>
              </a:rPr>
              <a:t>●</a:t>
            </a:r>
            <a:endParaRPr lang="de-DE" sz="2000" b="1" dirty="0">
              <a:solidFill>
                <a:srgbClr val="0070C0"/>
              </a:solidFill>
              <a:latin typeface="+mn-lt"/>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cxnSp>
        <p:nvCxnSpPr>
          <p:cNvPr id="24"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8"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feld 9"/>
          <p:cNvSpPr txBox="1">
            <a:spLocks noChangeArrowheads="1"/>
          </p:cNvSpPr>
          <p:nvPr/>
        </p:nvSpPr>
        <p:spPr bwMode="auto">
          <a:xfrm>
            <a:off x="468313" y="1988840"/>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Stochastische und empirische Statistiken </a:t>
            </a:r>
            <a:r>
              <a:rPr lang="de-DE" sz="2000" dirty="0">
                <a:solidFill>
                  <a:srgbClr val="0070C0"/>
                </a:solidFill>
                <a:latin typeface="+mn-lt"/>
              </a:rPr>
              <a:t>●</a:t>
            </a:r>
            <a:endParaRPr lang="de-DE" sz="2000" b="1" dirty="0">
              <a:solidFill>
                <a:srgbClr val="0070C0"/>
              </a:solidFill>
              <a:latin typeface="+mn-lt"/>
            </a:endParaRPr>
          </a:p>
        </p:txBody>
      </p:sp>
      <p:sp>
        <p:nvSpPr>
          <p:cNvPr id="15" name="Textfeld 9"/>
          <p:cNvSpPr txBox="1">
            <a:spLocks noChangeArrowheads="1"/>
          </p:cNvSpPr>
          <p:nvPr/>
        </p:nvSpPr>
        <p:spPr bwMode="auto">
          <a:xfrm>
            <a:off x="468313" y="3072804"/>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Empirischer vs. theoretischer Kalkül </a:t>
            </a:r>
            <a:r>
              <a:rPr lang="de-DE" sz="2000" dirty="0">
                <a:solidFill>
                  <a:srgbClr val="0070C0"/>
                </a:solidFill>
                <a:latin typeface="+mn-lt"/>
              </a:rPr>
              <a:t>●</a:t>
            </a:r>
            <a:endParaRPr lang="de-DE" sz="2000" b="1" dirty="0">
              <a:solidFill>
                <a:srgbClr val="0070C0"/>
              </a:solidFill>
              <a:latin typeface="+mn-lt"/>
            </a:endParaRPr>
          </a:p>
        </p:txBody>
      </p:sp>
      <p:sp>
        <p:nvSpPr>
          <p:cNvPr id="19" name="Textfeld 9"/>
          <p:cNvSpPr txBox="1">
            <a:spLocks noChangeArrowheads="1"/>
          </p:cNvSpPr>
          <p:nvPr/>
        </p:nvSpPr>
        <p:spPr bwMode="auto">
          <a:xfrm>
            <a:off x="468313" y="3573016"/>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Empirische vs. theoretische Kennwerte </a:t>
            </a:r>
            <a:r>
              <a:rPr lang="de-DE" sz="2000" dirty="0">
                <a:solidFill>
                  <a:srgbClr val="0070C0"/>
                </a:solidFill>
                <a:latin typeface="+mn-lt"/>
              </a:rPr>
              <a:t>●</a:t>
            </a:r>
            <a:endParaRPr lang="de-DE" sz="2000" b="1" dirty="0">
              <a:solidFill>
                <a:srgbClr val="0070C0"/>
              </a:solidFill>
              <a:latin typeface="+mn-lt"/>
            </a:endParaRPr>
          </a:p>
        </p:txBody>
      </p:sp>
      <p:sp>
        <p:nvSpPr>
          <p:cNvPr id="20" name="Textfeld 9"/>
          <p:cNvSpPr txBox="1">
            <a:spLocks noChangeArrowheads="1"/>
          </p:cNvSpPr>
          <p:nvPr/>
        </p:nvSpPr>
        <p:spPr bwMode="auto">
          <a:xfrm>
            <a:off x="467544" y="5172673"/>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Theoretische Statistiken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7" name="Textfeld 16"/>
              <p:cNvSpPr txBox="1"/>
              <p:nvPr/>
            </p:nvSpPr>
            <p:spPr>
              <a:xfrm>
                <a:off x="725953" y="1483419"/>
                <a:ext cx="5399831" cy="400110"/>
              </a:xfrm>
              <a:prstGeom prst="rect">
                <a:avLst/>
              </a:prstGeom>
              <a:noFill/>
            </p:spPr>
            <p:txBody>
              <a:bodyPr wrap="square" rtlCol="0">
                <a:spAutoFit/>
              </a:bodyPr>
              <a:lstStyle/>
              <a:p>
                <a:pPr algn="just"/>
                <a14:m>
                  <m:oMath xmlns:m="http://schemas.openxmlformats.org/officeDocument/2006/math">
                    <m:r>
                      <a:rPr lang="de-DE" sz="2000" b="0" i="1" smtClean="0">
                        <a:solidFill>
                          <a:schemeClr val="tx1"/>
                        </a:solidFill>
                        <a:latin typeface="Cambria Math"/>
                      </a:rPr>
                      <m:t>𝑋</m:t>
                    </m:r>
                    <m:r>
                      <a:rPr lang="de-DE" sz="2000" b="0" i="1" smtClean="0">
                        <a:solidFill>
                          <a:schemeClr val="tx1"/>
                        </a:solidFill>
                        <a:latin typeface="Cambria Math"/>
                      </a:rPr>
                      <m:t>,</m:t>
                    </m:r>
                    <m:r>
                      <a:rPr lang="de-DE" sz="2000" b="0" i="1" smtClean="0">
                        <a:solidFill>
                          <a:schemeClr val="tx1"/>
                        </a:solidFill>
                        <a:latin typeface="Cambria Math"/>
                      </a:rPr>
                      <m:t>𝑌</m:t>
                    </m:r>
                    <m:r>
                      <a:rPr lang="de-DE" sz="2000" b="0" i="1" smtClean="0">
                        <a:solidFill>
                          <a:schemeClr val="tx1"/>
                        </a:solidFill>
                        <a:latin typeface="Cambria Math"/>
                      </a:rPr>
                      <m:t>,</m:t>
                    </m:r>
                    <m:r>
                      <a:rPr lang="de-DE" sz="2000" b="0" i="1" smtClean="0">
                        <a:solidFill>
                          <a:schemeClr val="tx1"/>
                        </a:solidFill>
                        <a:latin typeface="Cambria Math"/>
                      </a:rPr>
                      <m:t>𝑍</m:t>
                    </m:r>
                  </m:oMath>
                </a14:m>
                <a:r>
                  <a:rPr lang="de-DE" sz="2000" dirty="0">
                    <a:solidFill>
                      <a:schemeClr val="tx1"/>
                    </a:solidFill>
                    <a:latin typeface="+mn-lt"/>
                  </a:rPr>
                  <a:t> oder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𝑛</m:t>
                        </m:r>
                      </m:sub>
                    </m:sSub>
                  </m:oMath>
                </a14:m>
                <a:r>
                  <a:rPr lang="de-DE" sz="2000" dirty="0">
                    <a:solidFill>
                      <a:schemeClr val="tx1"/>
                    </a:solidFill>
                    <a:latin typeface="+mn-lt"/>
                  </a:rPr>
                  <a:t>  vs. </a:t>
                </a:r>
                <a14:m>
                  <m:oMath xmlns:m="http://schemas.openxmlformats.org/officeDocument/2006/math">
                    <m:r>
                      <a:rPr lang="de-DE" sz="2000" b="0" i="1" smtClean="0">
                        <a:solidFill>
                          <a:schemeClr val="tx1"/>
                        </a:solidFill>
                        <a:latin typeface="Cambria Math"/>
                      </a:rPr>
                      <m:t>𝑥</m:t>
                    </m:r>
                    <m:r>
                      <a:rPr lang="de-DE" sz="2000" b="0" i="1" smtClean="0">
                        <a:solidFill>
                          <a:schemeClr val="tx1"/>
                        </a:solidFill>
                        <a:latin typeface="Cambria Math"/>
                      </a:rPr>
                      <m:t>,</m:t>
                    </m:r>
                    <m:r>
                      <a:rPr lang="de-DE" sz="2000" b="0" i="1" smtClean="0">
                        <a:solidFill>
                          <a:schemeClr val="tx1"/>
                        </a:solidFill>
                        <a:latin typeface="Cambria Math"/>
                      </a:rPr>
                      <m:t>𝑦</m:t>
                    </m:r>
                    <m:r>
                      <a:rPr lang="de-DE" sz="2000" b="0" i="1" smtClean="0">
                        <a:solidFill>
                          <a:schemeClr val="tx1"/>
                        </a:solidFill>
                        <a:latin typeface="Cambria Math"/>
                      </a:rPr>
                      <m:t>,</m:t>
                    </m:r>
                    <m:r>
                      <a:rPr lang="de-DE" sz="2000" b="0" i="1" smtClean="0">
                        <a:solidFill>
                          <a:schemeClr val="tx1"/>
                        </a:solidFill>
                        <a:latin typeface="Cambria Math"/>
                      </a:rPr>
                      <m:t>𝑧</m:t>
                    </m:r>
                  </m:oMath>
                </a14:m>
                <a:r>
                  <a:rPr lang="de-DE" sz="2000" dirty="0">
                    <a:solidFill>
                      <a:schemeClr val="tx1"/>
                    </a:solidFill>
                    <a:latin typeface="+mn-lt"/>
                  </a:rPr>
                  <a:t>  oder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𝑛</m:t>
                        </m:r>
                      </m:sub>
                    </m:sSub>
                  </m:oMath>
                </a14:m>
                <a:endParaRPr lang="de-DE" sz="2000" dirty="0">
                  <a:solidFill>
                    <a:schemeClr val="tx1"/>
                  </a:solidFill>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725953" y="1483419"/>
                <a:ext cx="5399831"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737840" y="2401500"/>
                <a:ext cx="5399831" cy="528543"/>
              </a:xfrm>
              <a:prstGeom prst="rect">
                <a:avLst/>
              </a:prstGeom>
              <a:noFill/>
            </p:spPr>
            <p:txBody>
              <a:bodyPr wrap="square" rtlCol="0">
                <a:spAutoFit/>
              </a:bodyPr>
              <a:lstStyle/>
              <a:p>
                <a:pPr algn="just"/>
                <a:r>
                  <a:rPr lang="de-DE" sz="2000" b="0" dirty="0">
                    <a:solidFill>
                      <a:schemeClr val="tx1"/>
                    </a:solidFill>
                    <a:latin typeface="+mn-lt"/>
                  </a:rPr>
                  <a:t>Beispiel:</a:t>
                </a:r>
                <a:r>
                  <a:rPr lang="de-DE" sz="2000" b="0" dirty="0">
                    <a:solidFill>
                      <a:schemeClr val="tx1"/>
                    </a:solidFill>
                  </a:rPr>
                  <a:t>  </a:t>
                </a:r>
                <a14:m>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nary>
                  </m:oMath>
                </a14:m>
                <a:r>
                  <a:rPr lang="de-DE" sz="2000" dirty="0">
                    <a:solidFill>
                      <a:schemeClr val="tx1"/>
                    </a:solidFill>
                    <a:latin typeface="+mn-lt"/>
                  </a:rPr>
                  <a:t>   vs. </a:t>
                </a:r>
                <a14:m>
                  <m:oMath xmlns:m="http://schemas.openxmlformats.org/officeDocument/2006/math">
                    <m:acc>
                      <m:accPr>
                        <m:chr m:val="̅"/>
                        <m:ctrlPr>
                          <a:rPr lang="de-DE" sz="2000" i="1">
                            <a:latin typeface="Cambria Math" panose="02040503050406030204" pitchFamily="18" charset="0"/>
                          </a:rPr>
                        </m:ctrlPr>
                      </m:accPr>
                      <m:e>
                        <m:r>
                          <a:rPr lang="de-DE" sz="2000" b="0" i="1" smtClean="0">
                            <a:latin typeface="Cambria Math"/>
                          </a:rPr>
                          <m:t>𝑥</m:t>
                        </m:r>
                      </m:e>
                    </m:acc>
                    <m:r>
                      <a:rPr lang="de-DE" sz="2000" i="1">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𝑖</m:t>
                            </m:r>
                          </m:sub>
                        </m:sSub>
                      </m:e>
                    </m:nary>
                  </m:oMath>
                </a14:m>
                <a:r>
                  <a:rPr lang="de-DE" sz="2000" dirty="0">
                    <a:solidFill>
                      <a:schemeClr val="tx1"/>
                    </a:solidFill>
                    <a:latin typeface="+mn-lt"/>
                  </a:rPr>
                  <a:t> </a:t>
                </a:r>
              </a:p>
            </p:txBody>
          </p:sp>
        </mc:Choice>
        <mc:Fallback xmlns="">
          <p:sp>
            <p:nvSpPr>
              <p:cNvPr id="21" name="Textfeld 20"/>
              <p:cNvSpPr txBox="1">
                <a:spLocks noRot="1" noChangeAspect="1" noMove="1" noResize="1" noEditPoints="1" noAdjustHandles="1" noChangeArrowheads="1" noChangeShapeType="1" noTextEdit="1"/>
              </p:cNvSpPr>
              <p:nvPr/>
            </p:nvSpPr>
            <p:spPr>
              <a:xfrm>
                <a:off x="737840" y="2401500"/>
                <a:ext cx="5399831" cy="528543"/>
              </a:xfrm>
              <a:prstGeom prst="rect">
                <a:avLst/>
              </a:prstGeom>
              <a:blipFill rotWithShape="1">
                <a:blip r:embed="rId4"/>
                <a:stretch>
                  <a:fillRect l="-1129" t="-80460" b="-12643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754993" y="4077072"/>
                <a:ext cx="5399831" cy="400110"/>
              </a:xfrm>
              <a:prstGeom prst="rect">
                <a:avLst/>
              </a:prstGeom>
              <a:noFill/>
            </p:spPr>
            <p:txBody>
              <a:bodyPr wrap="square" rtlCol="0">
                <a:spAutoFit/>
              </a:bodyPr>
              <a:lstStyle/>
              <a:p>
                <a:pPr algn="just"/>
                <a:r>
                  <a:rPr lang="de-DE" sz="2000" b="0" dirty="0">
                    <a:solidFill>
                      <a:schemeClr val="tx1"/>
                    </a:solidFill>
                    <a:latin typeface="+mn-lt"/>
                  </a:rPr>
                  <a:t>Beispiel:</a:t>
                </a:r>
                <a:r>
                  <a:rPr lang="de-DE" sz="2000" b="0" dirty="0">
                    <a:solidFill>
                      <a:schemeClr val="tx1"/>
                    </a:solidFill>
                  </a:rPr>
                  <a:t>  </a:t>
                </a:r>
                <a14:m>
                  <m:oMath xmlns:m="http://schemas.openxmlformats.org/officeDocument/2006/math">
                    <m:acc>
                      <m:accPr>
                        <m:chr m:val="̅"/>
                        <m:ctrlPr>
                          <a:rPr lang="de-DE" sz="2000" i="1">
                            <a:latin typeface="Cambria Math" panose="02040503050406030204" pitchFamily="18" charset="0"/>
                          </a:rPr>
                        </m:ctrlPr>
                      </m:accPr>
                      <m:e>
                        <m:r>
                          <a:rPr lang="de-DE" sz="2000" b="0" i="1" smtClean="0">
                            <a:latin typeface="Cambria Math"/>
                          </a:rPr>
                          <m:t>𝑥</m:t>
                        </m:r>
                      </m:e>
                    </m:acc>
                  </m:oMath>
                </a14:m>
                <a:r>
                  <a:rPr lang="de-DE" sz="2000" dirty="0">
                    <a:solidFill>
                      <a:schemeClr val="tx1"/>
                    </a:solidFill>
                    <a:latin typeface="+mn-lt"/>
                  </a:rPr>
                  <a:t>   vs.  </a:t>
                </a:r>
                <a14:m>
                  <m:oMath xmlns:m="http://schemas.openxmlformats.org/officeDocument/2006/math">
                    <m:r>
                      <a:rPr lang="de-DE" sz="2000" i="1" smtClean="0">
                        <a:solidFill>
                          <a:schemeClr val="tx1"/>
                        </a:solidFill>
                        <a:latin typeface="Cambria Math"/>
                        <a:ea typeface="Cambria Math"/>
                      </a:rPr>
                      <m:t>𝜇</m:t>
                    </m:r>
                  </m:oMath>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754993" y="4077072"/>
                <a:ext cx="5399831" cy="400110"/>
              </a:xfrm>
              <a:prstGeom prst="rect">
                <a:avLst/>
              </a:prstGeom>
              <a:blipFill rotWithShape="1">
                <a:blip r:embed="rId5"/>
                <a:stretch>
                  <a:fillRect l="-1242"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756321" y="4616663"/>
                <a:ext cx="7416079" cy="400110"/>
              </a:xfrm>
              <a:prstGeom prst="rect">
                <a:avLst/>
              </a:prstGeom>
              <a:noFill/>
            </p:spPr>
            <p:txBody>
              <a:bodyPr wrap="square" rtlCol="0">
                <a:spAutoFit/>
              </a:bodyPr>
              <a:lstStyle/>
              <a:p>
                <a:pPr algn="just"/>
                <a:r>
                  <a:rPr lang="de-DE" sz="2000" dirty="0">
                    <a:latin typeface="+mn-lt"/>
                  </a:rPr>
                  <a:t>Bemerkung: Ein stochastische Kennwert wäre etwa </a:t>
                </a:r>
                <a14:m>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𝑋</m:t>
                        </m:r>
                      </m:e>
                    </m:acc>
                  </m:oMath>
                </a14:m>
                <a:endParaRPr lang="de-DE" sz="2000" dirty="0">
                  <a:solidFill>
                    <a:schemeClr val="tx1"/>
                  </a:solidFill>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756321" y="4616663"/>
                <a:ext cx="7416079" cy="400110"/>
              </a:xfrm>
              <a:prstGeom prst="rect">
                <a:avLst/>
              </a:prstGeom>
              <a:blipFill rotWithShape="1">
                <a:blip r:embed="rId6"/>
                <a:stretch>
                  <a:fillRect l="-822"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756321" y="5617620"/>
                <a:ext cx="6984031" cy="528543"/>
              </a:xfrm>
              <a:prstGeom prst="rect">
                <a:avLst/>
              </a:prstGeom>
              <a:noFill/>
            </p:spPr>
            <p:txBody>
              <a:bodyPr wrap="square" rtlCol="0">
                <a:spAutoFit/>
              </a:bodyPr>
              <a:lstStyle/>
              <a:p>
                <a:pPr algn="just"/>
                <a:r>
                  <a:rPr lang="de-DE" sz="2000" b="0" dirty="0">
                    <a:solidFill>
                      <a:schemeClr val="tx1"/>
                    </a:solidFill>
                    <a:latin typeface="+mn-lt"/>
                  </a:rPr>
                  <a:t>Beispiel:</a:t>
                </a:r>
                <a:r>
                  <a:rPr lang="de-DE" sz="2000" b="0" dirty="0">
                    <a:solidFill>
                      <a:schemeClr val="tx1"/>
                    </a:solidFill>
                  </a:rPr>
                  <a:t>  </a:t>
                </a:r>
                <a14:m>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𝜇</m:t>
                            </m:r>
                          </m:e>
                        </m:acc>
                      </m:e>
                      <m:sub>
                        <m:r>
                          <a:rPr lang="de-DE" sz="2000" b="0" i="1" smtClean="0">
                            <a:latin typeface="Cambria Math"/>
                          </a:rPr>
                          <m:t>𝑛</m:t>
                        </m:r>
                      </m:sub>
                    </m:sSub>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𝑖</m:t>
                            </m:r>
                          </m:sub>
                        </m:sSub>
                      </m:e>
                    </m:nary>
                  </m:oMath>
                </a14:m>
                <a:r>
                  <a:rPr lang="de-DE" sz="2000" dirty="0">
                    <a:solidFill>
                      <a:schemeClr val="tx1"/>
                    </a:solidFill>
                    <a:latin typeface="+mn-lt"/>
                  </a:rPr>
                  <a:t>  in Bezug auf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𝑛</m:t>
                        </m:r>
                      </m:sub>
                    </m:sSub>
                  </m:oMath>
                </a14:m>
                <a:r>
                  <a:rPr lang="de-DE" sz="2000" dirty="0">
                    <a:solidFill>
                      <a:schemeClr val="tx1"/>
                    </a:solidFill>
                    <a:latin typeface="+mn-lt"/>
                  </a:rPr>
                  <a:t> mit </a:t>
                </a:r>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d>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𝜇</m:t>
                        </m:r>
                      </m:e>
                      <m:sub>
                        <m:r>
                          <a:rPr lang="de-DE" sz="2000" b="0" i="1" smtClean="0">
                            <a:solidFill>
                              <a:schemeClr val="tx1"/>
                            </a:solidFill>
                            <a:latin typeface="Cambria Math"/>
                          </a:rPr>
                          <m:t>𝑖</m:t>
                        </m:r>
                      </m:sub>
                    </m:sSub>
                  </m:oMath>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756321" y="5617620"/>
                <a:ext cx="6984031" cy="528543"/>
              </a:xfrm>
              <a:prstGeom prst="rect">
                <a:avLst/>
              </a:prstGeom>
              <a:blipFill rotWithShape="1">
                <a:blip r:embed="rId7"/>
                <a:stretch>
                  <a:fillRect l="-873" t="-81395" b="-129070"/>
                </a:stretch>
              </a:blipFill>
            </p:spPr>
            <p:txBody>
              <a:bodyPr/>
              <a:lstStyle/>
              <a:p>
                <a:r>
                  <a:rPr lang="de-DE">
                    <a:noFill/>
                  </a:rPr>
                  <a:t> </a:t>
                </a:r>
              </a:p>
            </p:txBody>
          </p:sp>
        </mc:Fallback>
      </mc:AlternateContent>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630</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279155079"/>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9.3 Formale Unterscheidungsebenen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68706" y="1235668"/>
            <a:ext cx="6096000" cy="4829175"/>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631</a:t>
            </a:r>
            <a:endParaRPr lang="de-DE" sz="8000" b="1" dirty="0">
              <a:solidFill>
                <a:schemeClr val="tx1"/>
              </a:solidFill>
              <a:latin typeface="+mj-lt"/>
            </a:endParaRPr>
          </a:p>
        </p:txBody>
      </p:sp>
    </p:spTree>
    <p:extLst>
      <p:ext uri="{BB962C8B-B14F-4D97-AF65-F5344CB8AC3E}">
        <p14:creationId xmlns:p14="http://schemas.microsoft.com/office/powerpoint/2010/main" val="1911079555"/>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9.3 Formale Unterscheidungsebenen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9"/>
          <p:cNvSpPr txBox="1">
            <a:spLocks noChangeArrowheads="1"/>
          </p:cNvSpPr>
          <p:nvPr/>
        </p:nvSpPr>
        <p:spPr bwMode="auto">
          <a:xfrm>
            <a:off x="468313" y="3668637"/>
            <a:ext cx="7344047"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Zusammenhang stochastischer, theoretischer und empirischer</a:t>
            </a:r>
          </a:p>
          <a:p>
            <a:r>
              <a:rPr lang="de-DE" sz="2000" b="1" dirty="0">
                <a:solidFill>
                  <a:srgbClr val="0070C0"/>
                </a:solidFill>
                <a:latin typeface="+mn-lt"/>
              </a:rPr>
              <a:t>   Kennwerte </a:t>
            </a:r>
            <a:r>
              <a:rPr lang="de-DE" sz="2000" dirty="0">
                <a:solidFill>
                  <a:srgbClr val="0070C0"/>
                </a:solidFill>
                <a:latin typeface="+mn-lt"/>
              </a:rPr>
              <a:t>●</a:t>
            </a:r>
            <a:endParaRPr lang="de-DE" sz="2000" b="1" dirty="0">
              <a:solidFill>
                <a:srgbClr val="0070C0"/>
              </a:solidFill>
              <a:latin typeface="+mn-lt"/>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632</a:t>
            </a:r>
            <a:endParaRPr lang="de-DE" sz="8000" b="1" dirty="0">
              <a:solidFill>
                <a:schemeClr val="tx1"/>
              </a:solidFill>
              <a:latin typeface="+mj-lt"/>
            </a:endParaRPr>
          </a:p>
        </p:txBody>
      </p:sp>
      <p:pic>
        <p:nvPicPr>
          <p:cNvPr id="3" name="Grafik 2"/>
          <p:cNvPicPr>
            <a:picLocks noChangeAspect="1"/>
          </p:cNvPicPr>
          <p:nvPr/>
        </p:nvPicPr>
        <p:blipFill>
          <a:blip r:embed="rId3"/>
          <a:stretch>
            <a:fillRect/>
          </a:stretch>
        </p:blipFill>
        <p:spPr>
          <a:xfrm>
            <a:off x="468313" y="1195392"/>
            <a:ext cx="6038850" cy="2209800"/>
          </a:xfrm>
          <a:prstGeom prst="rect">
            <a:avLst/>
          </a:prstGeom>
        </p:spPr>
      </p:pic>
      <p:pic>
        <p:nvPicPr>
          <p:cNvPr id="4" name="Grafik 3"/>
          <p:cNvPicPr>
            <a:picLocks noChangeAspect="1"/>
          </p:cNvPicPr>
          <p:nvPr/>
        </p:nvPicPr>
        <p:blipFill>
          <a:blip r:embed="rId4"/>
          <a:stretch>
            <a:fillRect/>
          </a:stretch>
        </p:blipFill>
        <p:spPr>
          <a:xfrm>
            <a:off x="457200" y="4604645"/>
            <a:ext cx="6467475" cy="1895475"/>
          </a:xfrm>
          <a:prstGeom prst="rect">
            <a:avLst/>
          </a:prstGeom>
        </p:spPr>
      </p:pic>
    </p:spTree>
    <p:extLst>
      <p:ext uri="{BB962C8B-B14F-4D97-AF65-F5344CB8AC3E}">
        <p14:creationId xmlns:p14="http://schemas.microsoft.com/office/powerpoint/2010/main" val="2375752454"/>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1299303" y="3121783"/>
            <a:ext cx="7144646" cy="707886"/>
          </a:xfrm>
          <a:prstGeom prst="rect">
            <a:avLst/>
          </a:prstGeom>
          <a:noFill/>
          <a:ln w="9525">
            <a:noFill/>
            <a:miter lim="800000"/>
            <a:headEnd/>
            <a:tailEnd/>
          </a:ln>
        </p:spPr>
        <p:txBody>
          <a:bodyPr wrap="square">
            <a:spAutoFit/>
          </a:bodyPr>
          <a:lstStyle/>
          <a:p>
            <a:pPr algn="ctr" fontAlgn="auto">
              <a:spcBef>
                <a:spcPts val="0"/>
              </a:spcBef>
              <a:spcAft>
                <a:spcPts val="0"/>
              </a:spcAft>
              <a:defRPr/>
            </a:pPr>
            <a:r>
              <a:rPr lang="de-DE" sz="4000" b="1" dirty="0">
                <a:solidFill>
                  <a:srgbClr val="0070C0"/>
                </a:solidFill>
                <a:latin typeface="+mn-lt"/>
              </a:rPr>
              <a:t>10  Statistisches Schätzen</a:t>
            </a:r>
          </a:p>
        </p:txBody>
      </p:sp>
      <p:sp>
        <p:nvSpPr>
          <p:cNvPr id="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633</a:t>
            </a:r>
            <a:endParaRPr lang="de-DE" sz="8000" b="1" dirty="0">
              <a:solidFill>
                <a:schemeClr val="tx1"/>
              </a:solidFill>
              <a:latin typeface="+mj-lt"/>
            </a:endParaRP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8" name="Rechteck 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2638615447"/>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10  Statistisches Schätzen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10.1 Punktschätzung</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10.1.1 Schätzer und ihre Gütekriterien</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10.1.4 Konsistenz</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10.2.1 Was versteht man unter einem Konfidenzintervall?</a:t>
            </a: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10.1.2 Erwartungstreue</a:t>
            </a: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10.1.3 Erwartete quadratische Abweichung (MSE)</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10.1.5 Effizienz</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10.2 Intervallschätzung</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10.2.2 Konfidenzintervalle für Erwartungswerte</a:t>
            </a:r>
          </a:p>
        </p:txBody>
      </p:sp>
      <p:sp>
        <p:nvSpPr>
          <p:cNvPr id="24" name="Textfeld 23"/>
          <p:cNvSpPr txBox="1">
            <a:spLocks noChangeArrowheads="1"/>
          </p:cNvSpPr>
          <p:nvPr/>
        </p:nvSpPr>
        <p:spPr bwMode="auto">
          <a:xfrm>
            <a:off x="468313" y="487045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10.2.3 Konfidenzintervalle für Erwartungswertdifferenzen</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636</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636</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641</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651</a:t>
            </a:r>
            <a:endParaRPr lang="en-US" dirty="0"/>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en-US"/>
              <a:t>654</a:t>
            </a:r>
            <a:endParaRPr lang="en-US" dirty="0"/>
          </a:p>
        </p:txBody>
      </p:sp>
      <p:sp>
        <p:nvSpPr>
          <p:cNvPr id="31" name="Textfeld 28"/>
          <p:cNvSpPr txBox="1">
            <a:spLocks noChangeArrowheads="1"/>
          </p:cNvSpPr>
          <p:nvPr/>
        </p:nvSpPr>
        <p:spPr bwMode="auto">
          <a:xfrm>
            <a:off x="7883525" y="3140075"/>
            <a:ext cx="790575" cy="369332"/>
          </a:xfrm>
          <a:prstGeom prst="rect">
            <a:avLst/>
          </a:prstGeom>
          <a:noFill/>
          <a:ln w="9525">
            <a:noFill/>
            <a:miter lim="800000"/>
            <a:headEnd/>
            <a:tailEnd/>
          </a:ln>
        </p:spPr>
        <p:txBody>
          <a:bodyPr>
            <a:spAutoFit/>
          </a:bodyPr>
          <a:lstStyle/>
          <a:p>
            <a:pPr algn="r"/>
            <a:r>
              <a:rPr lang="en-US"/>
              <a:t>663</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668</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668</a:t>
            </a:r>
            <a:endParaRPr lang="en-US" dirty="0"/>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a:t>677</a:t>
            </a:r>
            <a:endParaRPr lang="en-US" dirty="0"/>
          </a:p>
        </p:txBody>
      </p:sp>
      <p:sp>
        <p:nvSpPr>
          <p:cNvPr id="37" name="Textfeld 28"/>
          <p:cNvSpPr txBox="1">
            <a:spLocks noChangeArrowheads="1"/>
          </p:cNvSpPr>
          <p:nvPr/>
        </p:nvSpPr>
        <p:spPr bwMode="auto">
          <a:xfrm>
            <a:off x="7883525" y="4868863"/>
            <a:ext cx="790575" cy="369887"/>
          </a:xfrm>
          <a:prstGeom prst="rect">
            <a:avLst/>
          </a:prstGeom>
          <a:noFill/>
          <a:ln w="9525">
            <a:noFill/>
            <a:miter lim="800000"/>
            <a:headEnd/>
            <a:tailEnd/>
          </a:ln>
        </p:spPr>
        <p:txBody>
          <a:bodyPr>
            <a:spAutoFit/>
          </a:bodyPr>
          <a:lstStyle/>
          <a:p>
            <a:pPr algn="r"/>
            <a:r>
              <a:rPr lang="en-US"/>
              <a:t>692</a:t>
            </a:r>
            <a:endParaRPr lang="en-US" dirty="0"/>
          </a:p>
        </p:txBody>
      </p:sp>
      <p:sp>
        <p:nvSpPr>
          <p:cNvPr id="45" name="Textfeld 44"/>
          <p:cNvSpPr txBox="1">
            <a:spLocks noChangeArrowheads="1"/>
          </p:cNvSpPr>
          <p:nvPr/>
        </p:nvSpPr>
        <p:spPr bwMode="auto">
          <a:xfrm>
            <a:off x="469106" y="53098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10.2.4 Weitere Konfidenzintervalle</a:t>
            </a:r>
          </a:p>
        </p:txBody>
      </p:sp>
      <p:sp>
        <p:nvSpPr>
          <p:cNvPr id="49" name="Textfeld 28"/>
          <p:cNvSpPr txBox="1">
            <a:spLocks noChangeArrowheads="1"/>
          </p:cNvSpPr>
          <p:nvPr/>
        </p:nvSpPr>
        <p:spPr bwMode="auto">
          <a:xfrm>
            <a:off x="7884318" y="5308268"/>
            <a:ext cx="790575" cy="369888"/>
          </a:xfrm>
          <a:prstGeom prst="rect">
            <a:avLst/>
          </a:prstGeom>
          <a:noFill/>
          <a:ln w="9525">
            <a:noFill/>
            <a:miter lim="800000"/>
            <a:headEnd/>
            <a:tailEnd/>
          </a:ln>
        </p:spPr>
        <p:txBody>
          <a:bodyPr>
            <a:spAutoFit/>
          </a:bodyPr>
          <a:lstStyle/>
          <a:p>
            <a:pPr algn="r"/>
            <a:r>
              <a:rPr lang="en-US"/>
              <a:t>706</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4" name="Textfeld 33"/>
          <p:cNvSpPr txBox="1">
            <a:spLocks noChangeArrowheads="1"/>
          </p:cNvSpPr>
          <p:nvPr/>
        </p:nvSpPr>
        <p:spPr bwMode="auto">
          <a:xfrm>
            <a:off x="468312" y="5721427"/>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10.2.5 Adäquatheit bestimmter Modellannahmen</a:t>
            </a:r>
          </a:p>
        </p:txBody>
      </p:sp>
      <p:sp>
        <p:nvSpPr>
          <p:cNvPr id="36" name="Textfeld 28"/>
          <p:cNvSpPr txBox="1">
            <a:spLocks noChangeArrowheads="1"/>
          </p:cNvSpPr>
          <p:nvPr/>
        </p:nvSpPr>
        <p:spPr bwMode="auto">
          <a:xfrm>
            <a:off x="7886700" y="5747122"/>
            <a:ext cx="790575" cy="369888"/>
          </a:xfrm>
          <a:prstGeom prst="rect">
            <a:avLst/>
          </a:prstGeom>
          <a:noFill/>
          <a:ln w="9525">
            <a:noFill/>
            <a:miter lim="800000"/>
            <a:headEnd/>
            <a:tailEnd/>
          </a:ln>
        </p:spPr>
        <p:txBody>
          <a:bodyPr>
            <a:spAutoFit/>
          </a:bodyPr>
          <a:lstStyle/>
          <a:p>
            <a:pPr algn="r"/>
            <a:r>
              <a:rPr lang="en-US"/>
              <a:t>712</a:t>
            </a:r>
            <a:endParaRPr lang="en-US" dirty="0"/>
          </a:p>
        </p:txBody>
      </p:sp>
      <p:sp>
        <p:nvSpPr>
          <p:cNvPr id="3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634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414400575"/>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10  Statistisches Schätzen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10.3 Schätzmethoden</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10.3.1 </a:t>
            </a:r>
            <a:r>
              <a:rPr lang="de-DE" sz="2000" b="1" dirty="0" err="1">
                <a:solidFill>
                  <a:srgbClr val="0070C0"/>
                </a:solidFill>
                <a:latin typeface="+mn-lt"/>
              </a:rPr>
              <a:t>Momentenmethode</a:t>
            </a:r>
            <a:endParaRPr lang="de-DE" sz="2000" b="1" dirty="0">
              <a:solidFill>
                <a:srgbClr val="0070C0"/>
              </a:solidFill>
              <a:latin typeface="+mn-lt"/>
            </a:endParaRP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10.3.2 Maximum-</a:t>
            </a:r>
            <a:r>
              <a:rPr lang="de-DE" sz="2000" b="1" dirty="0" err="1">
                <a:solidFill>
                  <a:srgbClr val="0070C0"/>
                </a:solidFill>
                <a:latin typeface="+mn-lt"/>
              </a:rPr>
              <a:t>Likelihood</a:t>
            </a:r>
            <a:r>
              <a:rPr lang="de-DE" sz="2000" b="1" dirty="0">
                <a:solidFill>
                  <a:srgbClr val="0070C0"/>
                </a:solidFill>
                <a:latin typeface="+mn-lt"/>
              </a:rPr>
              <a:t>-Methode</a:t>
            </a: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10.3.3 Weitere Schätzmethoden</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714</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714</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717</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730</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635</a:t>
            </a:r>
            <a:endParaRPr lang="de-DE" sz="8000" b="1" dirty="0">
              <a:solidFill>
                <a:schemeClr val="tx1"/>
              </a:solidFill>
              <a:latin typeface="+mj-lt"/>
            </a:endParaRPr>
          </a:p>
        </p:txBody>
      </p:sp>
    </p:spTree>
    <p:extLst>
      <p:ext uri="{BB962C8B-B14F-4D97-AF65-F5344CB8AC3E}">
        <p14:creationId xmlns:p14="http://schemas.microsoft.com/office/powerpoint/2010/main" val="3087011987"/>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10.1 Punktschätzung</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Textfeld 15"/>
          <p:cNvSpPr txBox="1">
            <a:spLocks noChangeArrowheads="1"/>
          </p:cNvSpPr>
          <p:nvPr/>
        </p:nvSpPr>
        <p:spPr bwMode="auto">
          <a:xfrm>
            <a:off x="468312" y="981075"/>
            <a:ext cx="439172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10.1.1 Schätzer und ihre Gütekriterien</a:t>
            </a:r>
          </a:p>
        </p:txBody>
      </p:sp>
      <p:sp>
        <p:nvSpPr>
          <p:cNvPr id="19"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Schätzprobleme </a:t>
            </a:r>
            <a:r>
              <a:rPr lang="de-DE" sz="2000" dirty="0">
                <a:solidFill>
                  <a:srgbClr val="0070C0"/>
                </a:solidFill>
                <a:latin typeface="+mn-lt"/>
              </a:rPr>
              <a:t>●</a:t>
            </a:r>
            <a:endParaRPr lang="de-DE" sz="2000" b="1" dirty="0">
              <a:solidFill>
                <a:srgbClr val="0070C0"/>
              </a:solidFill>
              <a:latin typeface="+mn-lt"/>
            </a:endParaRPr>
          </a:p>
        </p:txBody>
      </p:sp>
      <p:sp>
        <p:nvSpPr>
          <p:cNvPr id="22" name="Textfeld 9"/>
          <p:cNvSpPr txBox="1">
            <a:spLocks noChangeArrowheads="1"/>
          </p:cNvSpPr>
          <p:nvPr/>
        </p:nvSpPr>
        <p:spPr bwMode="auto">
          <a:xfrm>
            <a:off x="467544" y="2132856"/>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Schätzer </a:t>
            </a:r>
            <a:r>
              <a:rPr lang="de-DE" sz="2000" dirty="0">
                <a:solidFill>
                  <a:srgbClr val="0070C0"/>
                </a:solidFill>
                <a:latin typeface="+mn-lt"/>
              </a:rPr>
              <a:t>●</a:t>
            </a:r>
            <a:endParaRPr lang="de-DE" sz="2000" b="1" dirty="0">
              <a:solidFill>
                <a:srgbClr val="0070C0"/>
              </a:solidFill>
              <a:latin typeface="+mn-lt"/>
            </a:endParaRPr>
          </a:p>
        </p:txBody>
      </p:sp>
      <p:cxnSp>
        <p:nvCxnSpPr>
          <p:cNvPr id="25"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6"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1627188" y="2646462"/>
            <a:ext cx="5248275" cy="638175"/>
          </a:xfrm>
          <a:prstGeom prst="rect">
            <a:avLst/>
          </a:prstGeom>
        </p:spPr>
      </p:pic>
      <p:pic>
        <p:nvPicPr>
          <p:cNvPr id="3" name="Grafik 2"/>
          <p:cNvPicPr>
            <a:picLocks noChangeAspect="1"/>
          </p:cNvPicPr>
          <p:nvPr/>
        </p:nvPicPr>
        <p:blipFill>
          <a:blip r:embed="rId4"/>
          <a:stretch>
            <a:fillRect/>
          </a:stretch>
        </p:blipFill>
        <p:spPr>
          <a:xfrm>
            <a:off x="542314" y="3599061"/>
            <a:ext cx="7210425" cy="2990850"/>
          </a:xfrm>
          <a:prstGeom prst="rect">
            <a:avLst/>
          </a:prstGeom>
        </p:spPr>
      </p:pic>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636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61108526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1259632" y="2814006"/>
            <a:ext cx="7144646" cy="1323439"/>
          </a:xfrm>
          <a:prstGeom prst="rect">
            <a:avLst/>
          </a:prstGeom>
          <a:noFill/>
          <a:ln w="9525">
            <a:noFill/>
            <a:miter lim="800000"/>
            <a:headEnd/>
            <a:tailEnd/>
          </a:ln>
        </p:spPr>
        <p:txBody>
          <a:bodyPr wrap="square">
            <a:spAutoFit/>
          </a:bodyPr>
          <a:lstStyle/>
          <a:p>
            <a:pPr fontAlgn="auto">
              <a:spcBef>
                <a:spcPts val="0"/>
              </a:spcBef>
              <a:spcAft>
                <a:spcPts val="0"/>
              </a:spcAft>
              <a:defRPr/>
            </a:pPr>
            <a:r>
              <a:rPr lang="de-DE" sz="4000" b="1" dirty="0">
                <a:solidFill>
                  <a:srgbClr val="0070C0"/>
                </a:solidFill>
                <a:latin typeface="+mn-lt"/>
              </a:rPr>
              <a:t>4  Spezifizierende Beschreibung </a:t>
            </a:r>
          </a:p>
          <a:p>
            <a:pPr fontAlgn="auto">
              <a:spcBef>
                <a:spcPts val="0"/>
              </a:spcBef>
              <a:spcAft>
                <a:spcPts val="0"/>
              </a:spcAft>
              <a:defRPr/>
            </a:pPr>
            <a:r>
              <a:rPr lang="de-DE" sz="4000" b="1" dirty="0">
                <a:solidFill>
                  <a:srgbClr val="0070C0"/>
                </a:solidFill>
                <a:latin typeface="+mn-lt"/>
              </a:rPr>
              <a:t>    empirischer Verteilungen</a:t>
            </a: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7" name="Rechteck 6"/>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61</a:t>
            </a:r>
            <a:endParaRPr lang="de-DE" sz="8000" b="1" dirty="0">
              <a:solidFill>
                <a:schemeClr val="tx1"/>
              </a:solidFill>
              <a:latin typeface="+mj-lt"/>
            </a:endParaRPr>
          </a:p>
        </p:txBody>
      </p:sp>
    </p:spTree>
    <p:extLst>
      <p:ext uri="{BB962C8B-B14F-4D97-AF65-F5344CB8AC3E}">
        <p14:creationId xmlns:p14="http://schemas.microsoft.com/office/powerpoint/2010/main" val="359442274"/>
      </p:ext>
    </p:extLst>
  </p:cSld>
  <p:clrMapOvr>
    <a:masterClrMapping/>
  </p:clrMapOvr>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395536"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52522" y="1076349"/>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Notation für Schätzer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52521" y="2816628"/>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Statistische Schätztheorie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4" name="TextBox 3"/>
              <p:cNvSpPr txBox="1"/>
              <p:nvPr/>
            </p:nvSpPr>
            <p:spPr>
              <a:xfrm>
                <a:off x="1870405" y="1601106"/>
                <a:ext cx="734560"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latin typeface="Cambria Math" panose="02040503050406030204" pitchFamily="18" charset="0"/>
                            </a:rPr>
                          </m:ctrlPr>
                        </m:accPr>
                        <m:e>
                          <m:r>
                            <a:rPr lang="de-DE" sz="2000" i="1" smtClean="0">
                              <a:latin typeface="Cambria Math" panose="02040503050406030204" pitchFamily="18" charset="0"/>
                              <a:ea typeface="Cambria Math" panose="02040503050406030204" pitchFamily="18" charset="0"/>
                            </a:rPr>
                            <m:t>𝜋</m:t>
                          </m:r>
                        </m:e>
                      </m:acc>
                      <m:r>
                        <a:rPr lang="de-DE" sz="2000" b="0" i="1" smtClean="0">
                          <a:latin typeface="Cambria Math" panose="02040503050406030204" pitchFamily="18" charset="0"/>
                        </a:rPr>
                        <m:t>=</m:t>
                      </m:r>
                      <m:acc>
                        <m:accPr>
                          <m:chr m:val="̅"/>
                          <m:ctrlPr>
                            <a:rPr lang="de-DE" sz="2000" b="0" i="1" smtClean="0">
                              <a:latin typeface="Cambria Math" panose="02040503050406030204" pitchFamily="18" charset="0"/>
                            </a:rPr>
                          </m:ctrlPr>
                        </m:accPr>
                        <m:e>
                          <m:r>
                            <a:rPr lang="de-DE" sz="2000" b="0" i="1" smtClean="0">
                              <a:latin typeface="Cambria Math" panose="02040503050406030204" pitchFamily="18" charset="0"/>
                            </a:rPr>
                            <m:t>𝑋</m:t>
                          </m:r>
                        </m:e>
                      </m:acc>
                    </m:oMath>
                  </m:oMathPara>
                </a14:m>
                <a:endParaRPr lang="de-DE" sz="2000" dirty="0"/>
              </a:p>
            </p:txBody>
          </p:sp>
        </mc:Choice>
        <mc:Fallback xmlns="">
          <p:sp>
            <p:nvSpPr>
              <p:cNvPr id="4" name="TextBox 3"/>
              <p:cNvSpPr txBox="1">
                <a:spLocks noRot="1" noChangeAspect="1" noMove="1" noResize="1" noEditPoints="1" noAdjustHandles="1" noChangeArrowheads="1" noChangeShapeType="1" noTextEdit="1"/>
              </p:cNvSpPr>
              <p:nvPr/>
            </p:nvSpPr>
            <p:spPr>
              <a:xfrm>
                <a:off x="1870405" y="1601106"/>
                <a:ext cx="734560" cy="307777"/>
              </a:xfrm>
              <a:prstGeom prst="rect">
                <a:avLst/>
              </a:prstGeom>
              <a:blipFill rotWithShape="0">
                <a:blip r:embed="rId3"/>
                <a:stretch>
                  <a:fillRect l="-4167" t="-20000" r="-41667" b="-10000"/>
                </a:stretch>
              </a:blipFill>
            </p:spPr>
            <p:txBody>
              <a:bodyPr/>
              <a:lstStyle/>
              <a:p>
                <a:r>
                  <a:rPr lang="de-DE">
                    <a:noFill/>
                  </a:rPr>
                  <a:t> </a:t>
                </a:r>
              </a:p>
            </p:txBody>
          </p:sp>
        </mc:Fallback>
      </mc:AlternateContent>
      <p:sp>
        <p:nvSpPr>
          <p:cNvPr id="17" name="Textfeld 20"/>
          <p:cNvSpPr txBox="1"/>
          <p:nvPr/>
        </p:nvSpPr>
        <p:spPr>
          <a:xfrm>
            <a:off x="468313" y="1554940"/>
            <a:ext cx="1367383" cy="400110"/>
          </a:xfrm>
          <a:prstGeom prst="rect">
            <a:avLst/>
          </a:prstGeom>
          <a:noFill/>
        </p:spPr>
        <p:txBody>
          <a:bodyPr wrap="square" rtlCol="0">
            <a:spAutoFit/>
          </a:bodyPr>
          <a:lstStyle/>
          <a:p>
            <a:pPr algn="just"/>
            <a:r>
              <a:rPr lang="de-DE" sz="2000" b="0" dirty="0">
                <a:solidFill>
                  <a:schemeClr val="tx1"/>
                </a:solidFill>
                <a:latin typeface="+mn-lt"/>
              </a:rPr>
              <a:t>Beispiele:</a:t>
            </a:r>
            <a:endParaRPr lang="de-DE" sz="2000" dirty="0">
              <a:solidFill>
                <a:schemeClr val="tx1"/>
              </a:solidFill>
              <a:latin typeface="+mn-lt"/>
            </a:endParaRPr>
          </a:p>
        </p:txBody>
      </p:sp>
      <mc:AlternateContent xmlns:mc="http://schemas.openxmlformats.org/markup-compatibility/2006" xmlns:a14="http://schemas.microsoft.com/office/drawing/2010/main">
        <mc:Choice Requires="a14">
          <p:sp>
            <p:nvSpPr>
              <p:cNvPr id="18" name="TextBox 17"/>
              <p:cNvSpPr txBox="1"/>
              <p:nvPr/>
            </p:nvSpPr>
            <p:spPr>
              <a:xfrm>
                <a:off x="3942512" y="1592836"/>
                <a:ext cx="959815" cy="31412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000" i="1" smtClean="0">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i="1" smtClean="0">
                                  <a:latin typeface="Cambria Math" panose="02040503050406030204" pitchFamily="18" charset="0"/>
                                  <a:ea typeface="Cambria Math" panose="02040503050406030204" pitchFamily="18" charset="0"/>
                                </a:rPr>
                                <m:t>𝜎</m:t>
                              </m:r>
                            </m:e>
                          </m:acc>
                        </m:e>
                        <m:sup>
                          <m:r>
                            <a:rPr lang="de-DE" sz="2000" b="0" i="1" smtClean="0">
                              <a:latin typeface="Cambria Math" panose="02040503050406030204" pitchFamily="18" charset="0"/>
                            </a:rPr>
                            <m:t>2</m:t>
                          </m:r>
                        </m:sup>
                      </m:sSup>
                      <m:r>
                        <a:rPr lang="de-DE" sz="2000" b="0" i="1" smtClean="0">
                          <a:latin typeface="Cambria Math" panose="02040503050406030204" pitchFamily="18" charset="0"/>
                        </a:rPr>
                        <m:t>=</m:t>
                      </m:r>
                      <m:sSup>
                        <m:sSupPr>
                          <m:ctrlPr>
                            <a:rPr lang="de-DE" sz="2000" i="1" smtClean="0">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𝑆</m:t>
                              </m:r>
                            </m:e>
                          </m:acc>
                        </m:e>
                        <m:sup>
                          <m:r>
                            <a:rPr lang="de-DE" sz="2000" b="0" i="1" smtClean="0">
                              <a:latin typeface="Cambria Math" panose="02040503050406030204" pitchFamily="18" charset="0"/>
                            </a:rPr>
                            <m:t>2</m:t>
                          </m:r>
                        </m:sup>
                      </m:sSup>
                    </m:oMath>
                  </m:oMathPara>
                </a14:m>
                <a:endParaRPr lang="de-DE" sz="2000" dirty="0"/>
              </a:p>
            </p:txBody>
          </p:sp>
        </mc:Choice>
        <mc:Fallback xmlns="">
          <p:sp>
            <p:nvSpPr>
              <p:cNvPr id="18" name="TextBox 17"/>
              <p:cNvSpPr txBox="1">
                <a:spLocks noRot="1" noChangeAspect="1" noMove="1" noResize="1" noEditPoints="1" noAdjustHandles="1" noChangeArrowheads="1" noChangeShapeType="1" noTextEdit="1"/>
              </p:cNvSpPr>
              <p:nvPr/>
            </p:nvSpPr>
            <p:spPr>
              <a:xfrm>
                <a:off x="3942512" y="1592836"/>
                <a:ext cx="959815" cy="314125"/>
              </a:xfrm>
              <a:prstGeom prst="rect">
                <a:avLst/>
              </a:prstGeom>
              <a:blipFill rotWithShape="0">
                <a:blip r:embed="rId4"/>
                <a:stretch>
                  <a:fillRect l="-3185" t="-19231" r="-16561" b="-9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Box 19"/>
              <p:cNvSpPr txBox="1"/>
              <p:nvPr/>
            </p:nvSpPr>
            <p:spPr>
              <a:xfrm>
                <a:off x="2879627" y="1591448"/>
                <a:ext cx="724686"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latin typeface="Cambria Math" panose="02040503050406030204" pitchFamily="18" charset="0"/>
                            </a:rPr>
                          </m:ctrlPr>
                        </m:accPr>
                        <m:e>
                          <m:r>
                            <a:rPr lang="de-DE" sz="2000" i="1" smtClean="0">
                              <a:latin typeface="Cambria Math" panose="02040503050406030204" pitchFamily="18" charset="0"/>
                              <a:ea typeface="Cambria Math" panose="02040503050406030204" pitchFamily="18" charset="0"/>
                            </a:rPr>
                            <m:t>𝜇</m:t>
                          </m:r>
                        </m:e>
                      </m:acc>
                      <m:r>
                        <a:rPr lang="de-DE" sz="2000" b="0" i="1" smtClean="0">
                          <a:latin typeface="Cambria Math" panose="02040503050406030204" pitchFamily="18" charset="0"/>
                        </a:rPr>
                        <m:t>=</m:t>
                      </m:r>
                      <m:acc>
                        <m:accPr>
                          <m:chr m:val="̅"/>
                          <m:ctrlPr>
                            <a:rPr lang="de-DE" sz="2000" b="0" i="1" smtClean="0">
                              <a:latin typeface="Cambria Math" panose="02040503050406030204" pitchFamily="18" charset="0"/>
                            </a:rPr>
                          </m:ctrlPr>
                        </m:accPr>
                        <m:e>
                          <m:r>
                            <a:rPr lang="de-DE" sz="2000" b="0" i="1" smtClean="0">
                              <a:latin typeface="Cambria Math" panose="02040503050406030204" pitchFamily="18" charset="0"/>
                            </a:rPr>
                            <m:t>𝑋</m:t>
                          </m:r>
                        </m:e>
                      </m:acc>
                    </m:oMath>
                  </m:oMathPara>
                </a14:m>
                <a:endParaRPr lang="de-DE" sz="2000" dirty="0"/>
              </a:p>
            </p:txBody>
          </p:sp>
        </mc:Choice>
        <mc:Fallback xmlns="">
          <p:sp>
            <p:nvSpPr>
              <p:cNvPr id="20" name="TextBox 19"/>
              <p:cNvSpPr txBox="1">
                <a:spLocks noRot="1" noChangeAspect="1" noMove="1" noResize="1" noEditPoints="1" noAdjustHandles="1" noChangeArrowheads="1" noChangeShapeType="1" noTextEdit="1"/>
              </p:cNvSpPr>
              <p:nvPr/>
            </p:nvSpPr>
            <p:spPr>
              <a:xfrm>
                <a:off x="2879627" y="1591448"/>
                <a:ext cx="724686" cy="307777"/>
              </a:xfrm>
              <a:prstGeom prst="rect">
                <a:avLst/>
              </a:prstGeom>
              <a:blipFill rotWithShape="0">
                <a:blip r:embed="rId5"/>
                <a:stretch>
                  <a:fillRect l="-6723" t="-17647" r="-42857" b="-2549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452522" y="1954071"/>
                <a:ext cx="8223166" cy="744756"/>
              </a:xfrm>
              <a:prstGeom prst="rect">
                <a:avLst/>
              </a:prstGeom>
              <a:noFill/>
            </p:spPr>
            <p:txBody>
              <a:bodyPr wrap="square" rtlCol="0">
                <a:spAutoFit/>
              </a:bodyPr>
              <a:lstStyle/>
              <a:p>
                <a:pPr algn="just"/>
                <a:r>
                  <a:rPr lang="de-DE" sz="2000" dirty="0">
                    <a:latin typeface="+mn-lt"/>
                  </a:rPr>
                  <a:t>Auf notationelle Unterscheidung stochastischer und empirischer Größen wie etwa </a:t>
                </a:r>
                <a14:m>
                  <m:oMath xmlns:m="http://schemas.openxmlformats.org/officeDocument/2006/math">
                    <m:acc>
                      <m:accPr>
                        <m:chr m:val="̂"/>
                        <m:ctrlPr>
                          <a:rPr lang="el-GR" sz="2000" i="1" smtClean="0">
                            <a:latin typeface="Cambria Math" panose="02040503050406030204" pitchFamily="18" charset="0"/>
                            <a:ea typeface="Cambria Math" panose="02040503050406030204" pitchFamily="18" charset="0"/>
                          </a:rPr>
                        </m:ctrlPr>
                      </m:accPr>
                      <m:e>
                        <m:r>
                          <m:rPr>
                            <m:sty m:val="p"/>
                          </m:rPr>
                          <a:rPr lang="el-GR" sz="2000" i="1">
                            <a:latin typeface="Cambria Math" panose="02040503050406030204" pitchFamily="18" charset="0"/>
                            <a:ea typeface="Cambria Math" panose="02040503050406030204" pitchFamily="18" charset="0"/>
                          </a:rPr>
                          <m:t>Μ</m:t>
                        </m:r>
                      </m:e>
                    </m:acc>
                  </m:oMath>
                </a14:m>
                <a:r>
                  <a:rPr lang="de-DE" sz="2000" dirty="0">
                    <a:latin typeface="+mn-lt"/>
                  </a:rPr>
                  <a:t> und </a:t>
                </a:r>
                <a14:m>
                  <m:oMath xmlns:m="http://schemas.openxmlformats.org/officeDocument/2006/math">
                    <m:acc>
                      <m:accPr>
                        <m:chr m:val="̂"/>
                        <m:ctrlPr>
                          <a:rPr lang="de-DE" sz="2000" i="1" smtClean="0">
                            <a:latin typeface="Cambria Math" panose="02040503050406030204" pitchFamily="18" charset="0"/>
                          </a:rPr>
                        </m:ctrlPr>
                      </m:accPr>
                      <m:e>
                        <m:r>
                          <a:rPr lang="de-DE" sz="2000" i="1" smtClean="0">
                            <a:latin typeface="Cambria Math"/>
                            <a:ea typeface="Cambria Math"/>
                          </a:rPr>
                          <m:t>𝜇</m:t>
                        </m:r>
                      </m:e>
                    </m:acc>
                  </m:oMath>
                </a14:m>
                <a:r>
                  <a:rPr lang="de-DE" sz="2000" dirty="0">
                    <a:latin typeface="+mn-lt"/>
                  </a:rPr>
                  <a:t> wird (i. A. ) verzichtet (obwohl eigentlich „richtiger“)</a:t>
                </a:r>
                <a:endParaRPr lang="de-DE" sz="2000" dirty="0">
                  <a:solidFill>
                    <a:schemeClr val="tx1"/>
                  </a:solidFill>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452522" y="1954071"/>
                <a:ext cx="8223166" cy="744756"/>
              </a:xfrm>
              <a:prstGeom prst="rect">
                <a:avLst/>
              </a:prstGeom>
              <a:blipFill rotWithShape="1">
                <a:blip r:embed="rId6"/>
                <a:stretch>
                  <a:fillRect l="-741" t="-4098" r="-815" b="-10656"/>
                </a:stretch>
              </a:blipFill>
            </p:spPr>
            <p:txBody>
              <a:bodyPr/>
              <a:lstStyle/>
              <a:p>
                <a:r>
                  <a:rPr lang="de-DE">
                    <a:noFill/>
                  </a:rPr>
                  <a:t> </a:t>
                </a:r>
              </a:p>
            </p:txBody>
          </p:sp>
        </mc:Fallback>
      </mc:AlternateContent>
      <p:sp>
        <p:nvSpPr>
          <p:cNvPr id="22" name="Textfeld 20"/>
          <p:cNvSpPr txBox="1"/>
          <p:nvPr/>
        </p:nvSpPr>
        <p:spPr>
          <a:xfrm>
            <a:off x="468313" y="3268677"/>
            <a:ext cx="8223166" cy="707886"/>
          </a:xfrm>
          <a:prstGeom prst="rect">
            <a:avLst/>
          </a:prstGeom>
          <a:noFill/>
        </p:spPr>
        <p:txBody>
          <a:bodyPr wrap="square" rtlCol="0">
            <a:spAutoFit/>
          </a:bodyPr>
          <a:lstStyle/>
          <a:p>
            <a:pPr algn="just"/>
            <a:r>
              <a:rPr lang="de-DE" sz="2000" dirty="0">
                <a:solidFill>
                  <a:schemeClr val="tx1"/>
                </a:solidFill>
                <a:latin typeface="+mn-lt"/>
              </a:rPr>
              <a:t>Die Frage „Was soll wie geschätzt“ werden, lässt sich häufig nicht so einfach beantworten wie man zunächst möglicherweise meinen könnte</a:t>
            </a:r>
          </a:p>
        </p:txBody>
      </p:sp>
      <p:sp>
        <p:nvSpPr>
          <p:cNvPr id="23" name="Textfeld 13"/>
          <p:cNvSpPr txBox="1">
            <a:spLocks noChangeArrowheads="1"/>
          </p:cNvSpPr>
          <p:nvPr/>
        </p:nvSpPr>
        <p:spPr bwMode="auto">
          <a:xfrm>
            <a:off x="452521" y="3987004"/>
            <a:ext cx="842416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10.1.1: Eine Simulation zur Illustration der Schätzproblematik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4" name="TextBox 23"/>
              <p:cNvSpPr txBox="1"/>
              <p:nvPr/>
            </p:nvSpPr>
            <p:spPr>
              <a:xfrm>
                <a:off x="468311" y="4489804"/>
                <a:ext cx="8218489" cy="615553"/>
              </a:xfrm>
              <a:prstGeom prst="rect">
                <a:avLst/>
              </a:prstGeom>
              <a:noFill/>
            </p:spPr>
            <p:txBody>
              <a:bodyPr wrap="square" lIns="0" tIns="0" rIns="0" bIns="0" rtlCol="0">
                <a:spAutoFit/>
              </a:bodyPr>
              <a:lstStyle/>
              <a:p>
                <a:r>
                  <a:rPr lang="de-DE" sz="2000" dirty="0">
                    <a:latin typeface="+mn-lt"/>
                  </a:rPr>
                  <a:t>Seien</a:t>
                </a:r>
                <a:r>
                  <a:rPr lang="de-DE" sz="2000" dirty="0"/>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𝑛</m:t>
                        </m:r>
                      </m:sub>
                    </m:sSub>
                  </m:oMath>
                </a14:m>
                <a:r>
                  <a:rPr lang="de-DE" sz="2000" dirty="0"/>
                  <a:t> </a:t>
                </a:r>
                <a:r>
                  <a:rPr lang="de-DE" sz="2000" dirty="0">
                    <a:latin typeface="+mn-lt"/>
                  </a:rPr>
                  <a:t>unabhängig </a:t>
                </a:r>
                <a14:m>
                  <m:oMath xmlns:m="http://schemas.openxmlformats.org/officeDocument/2006/math">
                    <m:r>
                      <a:rPr lang="de-DE" sz="2000" b="0" i="1" smtClean="0">
                        <a:latin typeface="Cambria Math" panose="02040503050406030204" pitchFamily="18" charset="0"/>
                      </a:rPr>
                      <m:t>𝑁</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0,1</m:t>
                        </m:r>
                      </m:e>
                    </m:d>
                  </m:oMath>
                </a14:m>
                <a:r>
                  <a:rPr lang="de-DE" sz="2000" dirty="0">
                    <a:latin typeface="+mn-lt"/>
                  </a:rPr>
                  <a:t>-verteilt. Abb. 10.1.2 zeigt realisierte Verteilungen von</a:t>
                </a:r>
              </a:p>
            </p:txBody>
          </p:sp>
        </mc:Choice>
        <mc:Fallback xmlns="">
          <p:sp>
            <p:nvSpPr>
              <p:cNvPr id="24" name="TextBox 23"/>
              <p:cNvSpPr txBox="1">
                <a:spLocks noRot="1" noChangeAspect="1" noMove="1" noResize="1" noEditPoints="1" noAdjustHandles="1" noChangeArrowheads="1" noChangeShapeType="1" noTextEdit="1"/>
              </p:cNvSpPr>
              <p:nvPr/>
            </p:nvSpPr>
            <p:spPr>
              <a:xfrm>
                <a:off x="468311" y="4489804"/>
                <a:ext cx="8218489" cy="615553"/>
              </a:xfrm>
              <a:prstGeom prst="rect">
                <a:avLst/>
              </a:prstGeom>
              <a:blipFill rotWithShape="0">
                <a:blip r:embed="rId7"/>
                <a:stretch>
                  <a:fillRect l="-1929" t="-13000" b="-25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Box 24"/>
              <p:cNvSpPr txBox="1"/>
              <p:nvPr/>
            </p:nvSpPr>
            <p:spPr>
              <a:xfrm>
                <a:off x="2067081" y="5279178"/>
                <a:ext cx="2705741" cy="307777"/>
              </a:xfrm>
              <a:prstGeom prst="rect">
                <a:avLst/>
              </a:prstGeom>
              <a:noFill/>
            </p:spPr>
            <p:txBody>
              <a:bodyPr wrap="none" lIns="0" tIns="0" rIns="0" bIns="0" rtlCol="0">
                <a:spAutoFit/>
              </a:bodyPr>
              <a:lstStyle/>
              <a:p>
                <a:r>
                  <a:rPr lang="de-DE" sz="2000" dirty="0">
                    <a:latin typeface="+mn-lt"/>
                  </a:rPr>
                  <a:t>(i)  </a:t>
                </a:r>
                <a14:m>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𝑋</m:t>
                        </m:r>
                      </m:e>
                    </m:acc>
                  </m:oMath>
                </a14:m>
                <a:r>
                  <a:rPr lang="de-DE" sz="2000" dirty="0"/>
                  <a:t>  </a:t>
                </a:r>
                <a:r>
                  <a:rPr lang="de-DE" sz="2000" dirty="0">
                    <a:latin typeface="+mn-lt"/>
                  </a:rPr>
                  <a:t>   Stichprobenmittel</a:t>
                </a:r>
                <a:endParaRPr lang="de-DE" sz="2000" dirty="0"/>
              </a:p>
            </p:txBody>
          </p:sp>
        </mc:Choice>
        <mc:Fallback xmlns="">
          <p:sp>
            <p:nvSpPr>
              <p:cNvPr id="25" name="TextBox 24"/>
              <p:cNvSpPr txBox="1">
                <a:spLocks noRot="1" noChangeAspect="1" noMove="1" noResize="1" noEditPoints="1" noAdjustHandles="1" noChangeArrowheads="1" noChangeShapeType="1" noTextEdit="1"/>
              </p:cNvSpPr>
              <p:nvPr/>
            </p:nvSpPr>
            <p:spPr>
              <a:xfrm>
                <a:off x="2067081" y="5279178"/>
                <a:ext cx="2705741" cy="307777"/>
              </a:xfrm>
              <a:prstGeom prst="rect">
                <a:avLst/>
              </a:prstGeom>
              <a:blipFill rotWithShape="0">
                <a:blip r:embed="rId8"/>
                <a:stretch>
                  <a:fillRect l="-5631" t="-26000" r="-5631" b="-52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Box 25"/>
              <p:cNvSpPr txBox="1"/>
              <p:nvPr/>
            </p:nvSpPr>
            <p:spPr>
              <a:xfrm>
                <a:off x="2067080" y="5689728"/>
                <a:ext cx="2915222" cy="313356"/>
              </a:xfrm>
              <a:prstGeom prst="rect">
                <a:avLst/>
              </a:prstGeom>
              <a:noFill/>
            </p:spPr>
            <p:txBody>
              <a:bodyPr wrap="none" lIns="0" tIns="0" rIns="0" bIns="0" rtlCol="0">
                <a:spAutoFit/>
              </a:bodyPr>
              <a:lstStyle/>
              <a:p>
                <a:r>
                  <a:rPr lang="de-DE" sz="2000" dirty="0">
                    <a:latin typeface="+mn-lt"/>
                  </a:rPr>
                  <a:t>(ii) </a:t>
                </a:r>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𝑋</m:t>
                            </m:r>
                          </m:e>
                        </m:acc>
                      </m:e>
                      <m:sub>
                        <m:r>
                          <a:rPr lang="de-DE" sz="2000" b="0" i="1" smtClean="0">
                            <a:latin typeface="Cambria Math" panose="02040503050406030204" pitchFamily="18" charset="0"/>
                          </a:rPr>
                          <m:t>0.5</m:t>
                        </m:r>
                      </m:sub>
                    </m:sSub>
                  </m:oMath>
                </a14:m>
                <a:r>
                  <a:rPr lang="de-DE" sz="2000" dirty="0">
                    <a:latin typeface="+mn-lt"/>
                  </a:rPr>
                  <a:t>  Stichprobenmedian</a:t>
                </a:r>
                <a:endParaRPr lang="de-DE" sz="2000" dirty="0"/>
              </a:p>
            </p:txBody>
          </p:sp>
        </mc:Choice>
        <mc:Fallback xmlns="">
          <p:sp>
            <p:nvSpPr>
              <p:cNvPr id="26" name="TextBox 25"/>
              <p:cNvSpPr txBox="1">
                <a:spLocks noRot="1" noChangeAspect="1" noMove="1" noResize="1" noEditPoints="1" noAdjustHandles="1" noChangeArrowheads="1" noChangeShapeType="1" noTextEdit="1"/>
              </p:cNvSpPr>
              <p:nvPr/>
            </p:nvSpPr>
            <p:spPr>
              <a:xfrm>
                <a:off x="2067080" y="5689728"/>
                <a:ext cx="2915222" cy="313356"/>
              </a:xfrm>
              <a:prstGeom prst="rect">
                <a:avLst/>
              </a:prstGeom>
              <a:blipFill rotWithShape="0">
                <a:blip r:embed="rId9"/>
                <a:stretch>
                  <a:fillRect l="-5230" t="-23077" r="-5021" b="-48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Box 26"/>
              <p:cNvSpPr txBox="1"/>
              <p:nvPr/>
            </p:nvSpPr>
            <p:spPr>
              <a:xfrm>
                <a:off x="2067080" y="6117081"/>
                <a:ext cx="6249336" cy="359457"/>
              </a:xfrm>
              <a:prstGeom prst="rect">
                <a:avLst/>
              </a:prstGeom>
              <a:noFill/>
            </p:spPr>
            <p:txBody>
              <a:bodyPr wrap="square" lIns="0" tIns="0" rIns="0" bIns="0" rtlCol="0">
                <a:spAutoFit/>
              </a:bodyPr>
              <a:lstStyle/>
              <a:p>
                <a:r>
                  <a:rPr lang="de-DE" sz="2000" dirty="0">
                    <a:latin typeface="+mn-lt"/>
                  </a:rPr>
                  <a:t>(iii) </a:t>
                </a:r>
                <a14:m>
                  <m:oMath xmlns:m="http://schemas.openxmlformats.org/officeDocument/2006/math">
                    <m:r>
                      <a:rPr lang="de-DE" sz="2000" b="0" i="1" smtClean="0">
                        <a:latin typeface="Cambria Math" panose="02040503050406030204" pitchFamily="18" charset="0"/>
                      </a:rPr>
                      <m:t>𝑆𝑀𝑅</m:t>
                    </m:r>
                    <m:r>
                      <a:rPr lang="de-DE" sz="2000" b="0" i="1" smtClean="0">
                        <a:latin typeface="Cambria Math" panose="02040503050406030204" pitchFamily="18" charset="0"/>
                      </a:rPr>
                      <m:t>=0.5</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d>
                              <m:dPr>
                                <m:ctrlPr>
                                  <a:rPr lang="de-DE" sz="2000" b="0" i="1" smtClean="0">
                                    <a:latin typeface="Cambria Math" panose="02040503050406030204" pitchFamily="18" charset="0"/>
                                  </a:rPr>
                                </m:ctrlPr>
                              </m:dPr>
                              <m:e>
                                <m:r>
                                  <a:rPr lang="de-DE" sz="2000" b="0" i="1" smtClean="0">
                                    <a:latin typeface="Cambria Math" panose="02040503050406030204" pitchFamily="18" charset="0"/>
                                  </a:rPr>
                                  <m:t>1</m:t>
                                </m:r>
                              </m:e>
                            </m:d>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𝑛</m:t>
                                </m:r>
                              </m:e>
                            </m:d>
                          </m:sub>
                        </m:sSub>
                      </m:e>
                    </m:d>
                  </m:oMath>
                </a14:m>
                <a:r>
                  <a:rPr lang="de-DE" sz="2000" dirty="0"/>
                  <a:t>  </a:t>
                </a:r>
                <a:r>
                  <a:rPr lang="de-DE" sz="2000" dirty="0">
                    <a:latin typeface="+mn-lt"/>
                  </a:rPr>
                  <a:t>Stichproben-Midrange</a:t>
                </a:r>
                <a:endParaRPr lang="de-DE" sz="2000" dirty="0"/>
              </a:p>
            </p:txBody>
          </p:sp>
        </mc:Choice>
        <mc:Fallback xmlns="">
          <p:sp>
            <p:nvSpPr>
              <p:cNvPr id="27" name="TextBox 26"/>
              <p:cNvSpPr txBox="1">
                <a:spLocks noRot="1" noChangeAspect="1" noMove="1" noResize="1" noEditPoints="1" noAdjustHandles="1" noChangeArrowheads="1" noChangeShapeType="1" noTextEdit="1"/>
              </p:cNvSpPr>
              <p:nvPr/>
            </p:nvSpPr>
            <p:spPr>
              <a:xfrm>
                <a:off x="2067080" y="6117081"/>
                <a:ext cx="6249336" cy="359457"/>
              </a:xfrm>
              <a:prstGeom prst="rect">
                <a:avLst/>
              </a:prstGeom>
              <a:blipFill rotWithShape="0">
                <a:blip r:embed="rId10"/>
                <a:stretch>
                  <a:fillRect l="-2439" t="-16949" b="-33898"/>
                </a:stretch>
              </a:blipFill>
            </p:spPr>
            <p:txBody>
              <a:bodyPr/>
              <a:lstStyle/>
              <a:p>
                <a:r>
                  <a:rPr lang="de-DE">
                    <a:noFill/>
                  </a:rPr>
                  <a:t> </a:t>
                </a:r>
              </a:p>
            </p:txBody>
          </p:sp>
        </mc:Fallback>
      </mc:AlternateContent>
      <p:sp>
        <p:nvSpPr>
          <p:cNvPr id="2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637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493062157"/>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51289" y="1138041"/>
            <a:ext cx="7362825" cy="2381250"/>
          </a:xfrm>
          <a:prstGeom prst="rect">
            <a:avLst/>
          </a:prstGeom>
        </p:spPr>
      </p:pic>
      <p:pic>
        <p:nvPicPr>
          <p:cNvPr id="3" name="Grafik 2"/>
          <p:cNvPicPr>
            <a:picLocks noChangeAspect="1"/>
          </p:cNvPicPr>
          <p:nvPr/>
        </p:nvPicPr>
        <p:blipFill>
          <a:blip r:embed="rId4"/>
          <a:stretch>
            <a:fillRect/>
          </a:stretch>
        </p:blipFill>
        <p:spPr>
          <a:xfrm>
            <a:off x="451289" y="3820720"/>
            <a:ext cx="7334250" cy="2362200"/>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638</a:t>
            </a:r>
            <a:endParaRPr lang="de-DE" sz="8000" b="1" dirty="0">
              <a:solidFill>
                <a:schemeClr val="tx1"/>
              </a:solidFill>
              <a:latin typeface="+mj-lt"/>
            </a:endParaRPr>
          </a:p>
        </p:txBody>
      </p:sp>
    </p:spTree>
    <p:extLst>
      <p:ext uri="{BB962C8B-B14F-4D97-AF65-F5344CB8AC3E}">
        <p14:creationId xmlns:p14="http://schemas.microsoft.com/office/powerpoint/2010/main" val="833287127"/>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52522" y="1076349"/>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 von Schätzern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20"/>
              <p:cNvSpPr txBox="1"/>
              <p:nvPr/>
            </p:nvSpPr>
            <p:spPr>
              <a:xfrm>
                <a:off x="452522" y="4678159"/>
                <a:ext cx="8223166" cy="707886"/>
              </a:xfrm>
              <a:prstGeom prst="rect">
                <a:avLst/>
              </a:prstGeom>
              <a:noFill/>
            </p:spPr>
            <p:txBody>
              <a:bodyPr wrap="square" rtlCol="0">
                <a:spAutoFit/>
              </a:bodyPr>
              <a:lstStyle/>
              <a:p>
                <a:pPr algn="just"/>
                <a:r>
                  <a:rPr lang="de-DE" sz="2000" dirty="0">
                    <a:solidFill>
                      <a:schemeClr val="tx1"/>
                    </a:solidFill>
                    <a:latin typeface="+mn-lt"/>
                  </a:rPr>
                  <a:t>Hier kann die theoretische Verteilung von  </a:t>
                </a:r>
                <a14:m>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panose="02040503050406030204" pitchFamily="18" charset="0"/>
                                <a:ea typeface="Cambria Math" panose="02040503050406030204" pitchFamily="18" charset="0"/>
                              </a:rPr>
                              <m:t>𝜇</m:t>
                            </m:r>
                          </m:e>
                        </m:acc>
                      </m:e>
                      <m:sub>
                        <m:r>
                          <a:rPr lang="de-DE" sz="2000" b="0" i="1" smtClean="0">
                            <a:solidFill>
                              <a:schemeClr val="tx1"/>
                            </a:solidFill>
                            <a:latin typeface="Cambria Math" panose="02040503050406030204" pitchFamily="18" charset="0"/>
                          </a:rPr>
                          <m:t>𝐴</m:t>
                        </m:r>
                      </m:sub>
                    </m:sSub>
                    <m:r>
                      <a:rPr lang="de-DE" sz="2000" b="0" i="1" smtClean="0">
                        <a:solidFill>
                          <a:schemeClr val="tx1"/>
                        </a:solidFill>
                        <a:latin typeface="Cambria Math" panose="02040503050406030204" pitchFamily="18" charset="0"/>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𝑋</m:t>
                        </m:r>
                      </m:e>
                    </m:acc>
                  </m:oMath>
                </a14:m>
                <a:r>
                  <a:rPr lang="de-DE" sz="2000" dirty="0">
                    <a:solidFill>
                      <a:schemeClr val="tx1"/>
                    </a:solidFill>
                    <a:latin typeface="+mn-lt"/>
                  </a:rPr>
                  <a:t> „ohne größere Schwierig-keiten“ angegeben werden. So gilt (</a:t>
                </a:r>
                <a:r>
                  <a:rPr lang="de-DE" sz="2000" dirty="0">
                    <a:latin typeface="+mn-lt"/>
                  </a:rPr>
                  <a:t>vgl. Kap. 7</a:t>
                </a:r>
                <a:r>
                  <a:rPr lang="de-DE" sz="2000" dirty="0">
                    <a:solidFill>
                      <a:schemeClr val="tx1"/>
                    </a:solidFill>
                    <a:latin typeface="+mn-lt"/>
                  </a:rPr>
                  <a:t>, </a:t>
                </a:r>
                <a:r>
                  <a:rPr lang="de-DE" sz="2000">
                    <a:solidFill>
                      <a:schemeClr val="tx1"/>
                    </a:solidFill>
                    <a:latin typeface="+mn-lt"/>
                  </a:rPr>
                  <a:t>Folie 540): </a:t>
                </a:r>
                <a:endParaRPr lang="de-DE" sz="2000" dirty="0">
                  <a:solidFill>
                    <a:schemeClr val="tx1"/>
                  </a:solidFill>
                  <a:latin typeface="+mn-lt"/>
                </a:endParaRPr>
              </a:p>
            </p:txBody>
          </p:sp>
        </mc:Choice>
        <mc:Fallback xmlns="">
          <p:sp>
            <p:nvSpPr>
              <p:cNvPr id="12" name="Textfeld 20"/>
              <p:cNvSpPr txBox="1">
                <a:spLocks noRot="1" noChangeAspect="1" noMove="1" noResize="1" noEditPoints="1" noAdjustHandles="1" noChangeArrowheads="1" noChangeShapeType="1" noTextEdit="1"/>
              </p:cNvSpPr>
              <p:nvPr/>
            </p:nvSpPr>
            <p:spPr>
              <a:xfrm>
                <a:off x="452522" y="4678159"/>
                <a:ext cx="8223166" cy="707886"/>
              </a:xfrm>
              <a:prstGeom prst="rect">
                <a:avLst/>
              </a:prstGeom>
              <a:blipFill>
                <a:blip r:embed="rId4"/>
                <a:stretch>
                  <a:fillRect l="-741" t="-4274" r="-815" b="-1367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20"/>
              <p:cNvSpPr txBox="1"/>
              <p:nvPr/>
            </p:nvSpPr>
            <p:spPr>
              <a:xfrm>
                <a:off x="1331640" y="5357553"/>
                <a:ext cx="2679318"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panose="02040503050406030204" pitchFamily="18" charset="0"/>
                                  <a:ea typeface="Cambria Math" panose="02040503050406030204" pitchFamily="18" charset="0"/>
                                </a:rPr>
                                <m:t>𝜇</m:t>
                              </m:r>
                            </m:e>
                          </m:acc>
                        </m:e>
                        <m:sub>
                          <m:r>
                            <a:rPr lang="de-DE" sz="2000" b="0" i="1" smtClean="0">
                              <a:solidFill>
                                <a:schemeClr val="tx1"/>
                              </a:solidFill>
                              <a:latin typeface="Cambria Math" panose="02040503050406030204" pitchFamily="18" charset="0"/>
                            </a:rPr>
                            <m:t>𝐴</m:t>
                          </m:r>
                        </m:sub>
                      </m:sSub>
                      <m:r>
                        <a:rPr lang="de-DE" sz="2000" b="0" i="1" smtClean="0">
                          <a:solidFill>
                            <a:schemeClr val="tx1"/>
                          </a:solidFill>
                          <a:latin typeface="Cambria Math" panose="02040503050406030204" pitchFamily="18" charset="0"/>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𝑋</m:t>
                          </m:r>
                        </m:e>
                      </m:acc>
                      <m:r>
                        <a:rPr lang="de-DE" sz="2000" b="0" i="1" smtClean="0">
                          <a:solidFill>
                            <a:schemeClr val="tx1"/>
                          </a:solidFill>
                          <a:latin typeface="Cambria Math" panose="02040503050406030204" pitchFamily="18" charset="0"/>
                        </a:rPr>
                        <m:t>~</m:t>
                      </m:r>
                      <m:r>
                        <a:rPr lang="de-DE" sz="2000" b="0" i="1" smtClean="0">
                          <a:solidFill>
                            <a:schemeClr val="tx1"/>
                          </a:solidFill>
                          <a:latin typeface="Cambria Math" panose="02040503050406030204" pitchFamily="18" charset="0"/>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panose="02040503050406030204" pitchFamily="18" charset="0"/>
                              <a:ea typeface="Cambria Math" panose="02040503050406030204" pitchFamily="18" charset="0"/>
                            </a:rPr>
                            <m:t>𝜇</m:t>
                          </m:r>
                          <m:r>
                            <a:rPr lang="de-DE" sz="2000" b="0" i="1" smtClean="0">
                              <a:solidFill>
                                <a:schemeClr val="tx1"/>
                              </a:solidFill>
                              <a:latin typeface="Cambria Math" panose="02040503050406030204" pitchFamily="18" charset="0"/>
                              <a:ea typeface="Cambria Math" panose="02040503050406030204" pitchFamily="18" charset="0"/>
                            </a:rPr>
                            <m:t>,</m:t>
                          </m:r>
                          <m:f>
                            <m:fPr>
                              <m:type m:val="lin"/>
                              <m:ctrlPr>
                                <a:rPr lang="de-DE" sz="2000" b="0" i="1" smtClean="0">
                                  <a:solidFill>
                                    <a:schemeClr val="tx1"/>
                                  </a:solidFill>
                                  <a:latin typeface="Cambria Math" panose="02040503050406030204" pitchFamily="18" charset="0"/>
                                  <a:ea typeface="Cambria Math" panose="02040503050406030204" pitchFamily="18" charset="0"/>
                                </a:rPr>
                              </m:ctrlPr>
                            </m:fPr>
                            <m:num>
                              <m:sSup>
                                <m:sSupPr>
                                  <m:ctrlPr>
                                    <a:rPr lang="de-DE" sz="2000" b="0" i="1" smtClean="0">
                                      <a:solidFill>
                                        <a:schemeClr val="tx1"/>
                                      </a:solidFill>
                                      <a:latin typeface="Cambria Math" panose="02040503050406030204" pitchFamily="18" charset="0"/>
                                      <a:ea typeface="Cambria Math" panose="02040503050406030204" pitchFamily="18" charset="0"/>
                                    </a:rPr>
                                  </m:ctrlPr>
                                </m:sSupPr>
                                <m:e>
                                  <m:r>
                                    <a:rPr lang="de-DE" sz="2000" b="0" i="1" smtClean="0">
                                      <a:solidFill>
                                        <a:schemeClr val="tx1"/>
                                      </a:solidFill>
                                      <a:latin typeface="Cambria Math" panose="02040503050406030204" pitchFamily="18" charset="0"/>
                                      <a:ea typeface="Cambria Math" panose="02040503050406030204" pitchFamily="18" charset="0"/>
                                    </a:rPr>
                                    <m:t>𝜎</m:t>
                                  </m:r>
                                </m:e>
                                <m:sup>
                                  <m:r>
                                    <a:rPr lang="de-DE" sz="2000" b="0" i="1" smtClean="0">
                                      <a:solidFill>
                                        <a:schemeClr val="tx1"/>
                                      </a:solidFill>
                                      <a:latin typeface="Cambria Math" panose="02040503050406030204" pitchFamily="18" charset="0"/>
                                      <a:ea typeface="Cambria Math" panose="02040503050406030204" pitchFamily="18" charset="0"/>
                                    </a:rPr>
                                    <m:t>2</m:t>
                                  </m:r>
                                </m:sup>
                              </m:sSup>
                            </m:num>
                            <m:den>
                              <m:r>
                                <a:rPr lang="de-DE" sz="2000" b="0" i="1" smtClean="0">
                                  <a:solidFill>
                                    <a:schemeClr val="tx1"/>
                                  </a:solidFill>
                                  <a:latin typeface="Cambria Math" panose="02040503050406030204" pitchFamily="18" charset="0"/>
                                  <a:ea typeface="Cambria Math" panose="02040503050406030204" pitchFamily="18" charset="0"/>
                                </a:rPr>
                                <m:t>𝑛</m:t>
                              </m:r>
                            </m:den>
                          </m:f>
                        </m:e>
                      </m:d>
                    </m:oMath>
                  </m:oMathPara>
                </a14:m>
                <a:endParaRPr lang="de-DE" sz="2000" dirty="0">
                  <a:solidFill>
                    <a:schemeClr val="tx1"/>
                  </a:solidFill>
                  <a:latin typeface="+mn-lt"/>
                </a:endParaRPr>
              </a:p>
            </p:txBody>
          </p:sp>
        </mc:Choice>
        <mc:Fallback xmlns="">
          <p:sp>
            <p:nvSpPr>
              <p:cNvPr id="14" name="Textfeld 20"/>
              <p:cNvSpPr txBox="1">
                <a:spLocks noRot="1" noChangeAspect="1" noMove="1" noResize="1" noEditPoints="1" noAdjustHandles="1" noChangeArrowheads="1" noChangeShapeType="1" noTextEdit="1"/>
              </p:cNvSpPr>
              <p:nvPr/>
            </p:nvSpPr>
            <p:spPr>
              <a:xfrm>
                <a:off x="1331640" y="5357553"/>
                <a:ext cx="2679318" cy="400110"/>
              </a:xfrm>
              <a:prstGeom prst="rect">
                <a:avLst/>
              </a:prstGeom>
              <a:blipFill rotWithShape="0">
                <a:blip r:embed="rId5"/>
                <a:stretch>
                  <a:fillRect t="-116923" r="-4773" b="-18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20"/>
              <p:cNvSpPr txBox="1"/>
              <p:nvPr/>
            </p:nvSpPr>
            <p:spPr>
              <a:xfrm>
                <a:off x="452522" y="5757663"/>
                <a:ext cx="8223166" cy="757067"/>
              </a:xfrm>
              <a:prstGeom prst="rect">
                <a:avLst/>
              </a:prstGeom>
              <a:noFill/>
            </p:spPr>
            <p:txBody>
              <a:bodyPr wrap="square" rtlCol="0">
                <a:spAutoFit/>
              </a:bodyPr>
              <a:lstStyle/>
              <a:p>
                <a:pPr algn="just"/>
                <a:r>
                  <a:rPr lang="de-DE" sz="2000" dirty="0">
                    <a:solidFill>
                      <a:schemeClr val="tx1"/>
                    </a:solidFill>
                    <a:latin typeface="+mn-lt"/>
                  </a:rPr>
                  <a:t>Die Bestimmung der theoretischen Verteilung von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𝜇</m:t>
                            </m:r>
                          </m:e>
                        </m:acc>
                      </m:e>
                      <m:sub>
                        <m:r>
                          <a:rPr lang="de-DE" sz="2000" b="0" i="1" smtClean="0">
                            <a:latin typeface="Cambria Math" panose="02040503050406030204" pitchFamily="18" charset="0"/>
                            <a:ea typeface="Cambria Math" panose="02040503050406030204" pitchFamily="18" charset="0"/>
                          </a:rPr>
                          <m:t>𝐵</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rPr>
                              <m:t>𝑋</m:t>
                            </m:r>
                          </m:e>
                        </m:acc>
                      </m:e>
                      <m:sub>
                        <m:r>
                          <a:rPr lang="de-DE" sz="2000" i="1">
                            <a:latin typeface="Cambria Math" panose="02040503050406030204" pitchFamily="18" charset="0"/>
                          </a:rPr>
                          <m:t>0.5</m:t>
                        </m:r>
                      </m:sub>
                    </m:sSub>
                  </m:oMath>
                </a14:m>
                <a:r>
                  <a:rPr lang="de-DE" sz="2000" dirty="0">
                    <a:solidFill>
                      <a:schemeClr val="tx1"/>
                    </a:solidFill>
                    <a:latin typeface="+mn-lt"/>
                  </a:rPr>
                  <a:t> und</a:t>
                </a:r>
              </a:p>
              <a:p>
                <a:pPr algn="just"/>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𝜇</m:t>
                            </m:r>
                          </m:e>
                        </m:acc>
                      </m:e>
                      <m:sub>
                        <m:r>
                          <a:rPr lang="de-DE" sz="2000" b="0" i="1" smtClean="0">
                            <a:latin typeface="Cambria Math" panose="02040503050406030204" pitchFamily="18" charset="0"/>
                            <a:ea typeface="Cambria Math" panose="02040503050406030204" pitchFamily="18" charset="0"/>
                          </a:rPr>
                          <m:t>𝐶</m:t>
                        </m:r>
                      </m:sub>
                    </m:sSub>
                    <m:r>
                      <a:rPr lang="de-DE" sz="2000" b="0" i="1" smtClean="0">
                        <a:latin typeface="Cambria Math" panose="02040503050406030204" pitchFamily="18" charset="0"/>
                        <a:ea typeface="Cambria Math" panose="02040503050406030204" pitchFamily="18" charset="0"/>
                      </a:rPr>
                      <m:t>=</m:t>
                    </m:r>
                    <m:r>
                      <a:rPr lang="de-DE" sz="2000" i="1">
                        <a:latin typeface="Cambria Math" panose="02040503050406030204" pitchFamily="18" charset="0"/>
                      </a:rPr>
                      <m:t>0.5</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d>
                              <m:dPr>
                                <m:ctrlPr>
                                  <a:rPr lang="de-DE" sz="2000" i="1">
                                    <a:latin typeface="Cambria Math" panose="02040503050406030204" pitchFamily="18" charset="0"/>
                                  </a:rPr>
                                </m:ctrlPr>
                              </m:dPr>
                              <m:e>
                                <m:r>
                                  <a:rPr lang="de-DE" sz="2000" i="1">
                                    <a:latin typeface="Cambria Math" panose="02040503050406030204" pitchFamily="18" charset="0"/>
                                  </a:rPr>
                                  <m:t>1</m:t>
                                </m:r>
                              </m:e>
                            </m:d>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d>
                              <m:dPr>
                                <m:ctrlPr>
                                  <a:rPr lang="de-DE" sz="2000" i="1">
                                    <a:latin typeface="Cambria Math" panose="02040503050406030204" pitchFamily="18" charset="0"/>
                                  </a:rPr>
                                </m:ctrlPr>
                              </m:dPr>
                              <m:e>
                                <m:r>
                                  <a:rPr lang="de-DE" sz="2000" i="1">
                                    <a:latin typeface="Cambria Math" panose="02040503050406030204" pitchFamily="18" charset="0"/>
                                  </a:rPr>
                                  <m:t>𝑛</m:t>
                                </m:r>
                              </m:e>
                            </m:d>
                          </m:sub>
                        </m:sSub>
                      </m:e>
                    </m:d>
                  </m:oMath>
                </a14:m>
                <a:r>
                  <a:rPr lang="de-DE" sz="2000" dirty="0">
                    <a:solidFill>
                      <a:schemeClr val="tx1"/>
                    </a:solidFill>
                    <a:latin typeface="+mn-lt"/>
                  </a:rPr>
                  <a:t> ist hier deutlich schwieriger (</a:t>
                </a:r>
                <a:r>
                  <a:rPr lang="de-DE" sz="2000">
                    <a:solidFill>
                      <a:schemeClr val="tx1"/>
                    </a:solidFill>
                    <a:latin typeface="+mn-lt"/>
                  </a:rPr>
                  <a:t>siehe LB, S. 501-503)</a:t>
                </a:r>
                <a:endParaRPr lang="de-DE" sz="2000" dirty="0">
                  <a:solidFill>
                    <a:schemeClr val="tx1"/>
                  </a:solidFill>
                  <a:latin typeface="+mn-lt"/>
                </a:endParaRPr>
              </a:p>
            </p:txBody>
          </p:sp>
        </mc:Choice>
        <mc:Fallback xmlns="">
          <p:sp>
            <p:nvSpPr>
              <p:cNvPr id="17" name="Textfeld 20"/>
              <p:cNvSpPr txBox="1">
                <a:spLocks noRot="1" noChangeAspect="1" noMove="1" noResize="1" noEditPoints="1" noAdjustHandles="1" noChangeArrowheads="1" noChangeShapeType="1" noTextEdit="1"/>
              </p:cNvSpPr>
              <p:nvPr/>
            </p:nvSpPr>
            <p:spPr>
              <a:xfrm>
                <a:off x="452522" y="5757663"/>
                <a:ext cx="8223166" cy="757067"/>
              </a:xfrm>
              <a:prstGeom prst="rect">
                <a:avLst/>
              </a:prstGeom>
              <a:blipFill>
                <a:blip r:embed="rId6"/>
                <a:stretch>
                  <a:fillRect l="-741" t="-3200" b="-9600"/>
                </a:stretch>
              </a:blipFill>
            </p:spPr>
            <p:txBody>
              <a:bodyPr/>
              <a:lstStyle/>
              <a:p>
                <a:r>
                  <a:rPr lang="en-US">
                    <a:noFill/>
                  </a:rPr>
                  <a:t> </a:t>
                </a:r>
              </a:p>
            </p:txBody>
          </p:sp>
        </mc:Fallback>
      </mc:AlternateContent>
      <p:pic>
        <p:nvPicPr>
          <p:cNvPr id="2" name="Grafik 1"/>
          <p:cNvPicPr>
            <a:picLocks noChangeAspect="1"/>
          </p:cNvPicPr>
          <p:nvPr/>
        </p:nvPicPr>
        <p:blipFill>
          <a:blip r:embed="rId7"/>
          <a:stretch>
            <a:fillRect/>
          </a:stretch>
        </p:blipFill>
        <p:spPr>
          <a:xfrm>
            <a:off x="468313" y="1493634"/>
            <a:ext cx="7429500" cy="3048000"/>
          </a:xfrm>
          <a:prstGeom prst="rect">
            <a:avLst/>
          </a:prstGeom>
        </p:spPr>
      </p:pic>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639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644216213"/>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52523" y="1076349"/>
            <a:ext cx="397546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Gütekriterien </a:t>
            </a:r>
            <a:r>
              <a:rPr lang="de-DE" sz="2000" dirty="0">
                <a:solidFill>
                  <a:srgbClr val="0070C0"/>
                </a:solidFill>
                <a:latin typeface="+mn-lt"/>
              </a:rPr>
              <a:t>●</a:t>
            </a:r>
            <a:endParaRPr lang="de-DE" sz="2000" b="1" dirty="0">
              <a:solidFill>
                <a:srgbClr val="0070C0"/>
              </a:solidFill>
              <a:latin typeface="+mn-lt"/>
            </a:endParaRPr>
          </a:p>
        </p:txBody>
      </p:sp>
      <p:sp>
        <p:nvSpPr>
          <p:cNvPr id="12" name="TextBox 11"/>
          <p:cNvSpPr txBox="1"/>
          <p:nvPr/>
        </p:nvSpPr>
        <p:spPr>
          <a:xfrm>
            <a:off x="468312" y="1704985"/>
            <a:ext cx="8207375" cy="923330"/>
          </a:xfrm>
          <a:prstGeom prst="rect">
            <a:avLst/>
          </a:prstGeom>
          <a:noFill/>
        </p:spPr>
        <p:txBody>
          <a:bodyPr wrap="square" lIns="0" tIns="0" rIns="0" bIns="0" rtlCol="0">
            <a:spAutoFit/>
          </a:bodyPr>
          <a:lstStyle/>
          <a:p>
            <a:r>
              <a:rPr lang="de-DE" sz="2000" dirty="0">
                <a:latin typeface="+mn-lt"/>
              </a:rPr>
              <a:t>(i)</a:t>
            </a:r>
            <a:r>
              <a:rPr lang="de-DE" sz="2000" b="1" dirty="0">
                <a:solidFill>
                  <a:srgbClr val="0070C0"/>
                </a:solidFill>
                <a:latin typeface="+mn-lt"/>
              </a:rPr>
              <a:t> Erwartungstreue</a:t>
            </a:r>
            <a:endParaRPr lang="de-DE" sz="2000" dirty="0">
              <a:latin typeface="+mn-lt"/>
            </a:endParaRPr>
          </a:p>
          <a:p>
            <a:r>
              <a:rPr lang="de-DE" sz="2000" dirty="0">
                <a:latin typeface="+mn-lt"/>
              </a:rPr>
              <a:t>     Schätzer liefert „im Mittel“ den zu schätzenden</a:t>
            </a:r>
            <a:r>
              <a:rPr lang="de-DE" sz="2000" dirty="0"/>
              <a:t> </a:t>
            </a:r>
            <a:r>
              <a:rPr lang="de-DE" sz="2000" dirty="0">
                <a:latin typeface="+mn-lt"/>
              </a:rPr>
              <a:t>Wert </a:t>
            </a:r>
          </a:p>
          <a:p>
            <a:r>
              <a:rPr lang="de-DE" sz="2000" dirty="0">
                <a:latin typeface="+mn-lt"/>
              </a:rPr>
              <a:t>     (liegt im Durchschnitt richtig) </a:t>
            </a:r>
          </a:p>
        </p:txBody>
      </p:sp>
      <p:sp>
        <p:nvSpPr>
          <p:cNvPr id="17" name="TextBox 16"/>
          <p:cNvSpPr txBox="1"/>
          <p:nvPr/>
        </p:nvSpPr>
        <p:spPr>
          <a:xfrm>
            <a:off x="445249" y="2799028"/>
            <a:ext cx="8230438" cy="923330"/>
          </a:xfrm>
          <a:prstGeom prst="rect">
            <a:avLst/>
          </a:prstGeom>
          <a:noFill/>
        </p:spPr>
        <p:txBody>
          <a:bodyPr wrap="square" lIns="0" tIns="0" rIns="0" bIns="0" rtlCol="0">
            <a:spAutoFit/>
          </a:bodyPr>
          <a:lstStyle/>
          <a:p>
            <a:r>
              <a:rPr lang="de-DE" sz="2000" dirty="0">
                <a:latin typeface="+mn-lt"/>
              </a:rPr>
              <a:t>(ii) </a:t>
            </a:r>
            <a:r>
              <a:rPr lang="de-DE" sz="2000" b="1" dirty="0">
                <a:solidFill>
                  <a:srgbClr val="0070C0"/>
                </a:solidFill>
                <a:latin typeface="+mn-lt"/>
              </a:rPr>
              <a:t>Erwartete quadratische Abweichung (MSE)</a:t>
            </a:r>
          </a:p>
          <a:p>
            <a:r>
              <a:rPr lang="de-DE" sz="2000" dirty="0">
                <a:latin typeface="+mn-lt"/>
              </a:rPr>
              <a:t>      Erwartete quadratische Abweichung vom zu schätzenden Wert </a:t>
            </a:r>
          </a:p>
          <a:p>
            <a:r>
              <a:rPr lang="de-DE" sz="2000" dirty="0">
                <a:latin typeface="+mn-lt"/>
              </a:rPr>
              <a:t>      (Genauigkeit des Schätzers) = Varianz bei E-Treue </a:t>
            </a:r>
          </a:p>
        </p:txBody>
      </p:sp>
      <p:sp>
        <p:nvSpPr>
          <p:cNvPr id="14" name="TextBox 16"/>
          <p:cNvSpPr txBox="1"/>
          <p:nvPr/>
        </p:nvSpPr>
        <p:spPr>
          <a:xfrm>
            <a:off x="468312" y="3874758"/>
            <a:ext cx="8207375" cy="923330"/>
          </a:xfrm>
          <a:prstGeom prst="rect">
            <a:avLst/>
          </a:prstGeom>
          <a:noFill/>
        </p:spPr>
        <p:txBody>
          <a:bodyPr wrap="square" lIns="0" tIns="0" rIns="0" bIns="0" rtlCol="0">
            <a:spAutoFit/>
          </a:bodyPr>
          <a:lstStyle/>
          <a:p>
            <a:r>
              <a:rPr lang="de-DE" sz="2000" dirty="0">
                <a:latin typeface="+mn-lt"/>
              </a:rPr>
              <a:t>(iii) </a:t>
            </a:r>
            <a:r>
              <a:rPr lang="de-DE" sz="2000" b="1" dirty="0">
                <a:solidFill>
                  <a:srgbClr val="0070C0"/>
                </a:solidFill>
                <a:latin typeface="+mn-lt"/>
              </a:rPr>
              <a:t>Konsistenz </a:t>
            </a:r>
          </a:p>
          <a:p>
            <a:r>
              <a:rPr lang="de-DE" sz="2000" b="1" dirty="0">
                <a:solidFill>
                  <a:srgbClr val="0070C0"/>
                </a:solidFill>
                <a:latin typeface="+mn-lt"/>
              </a:rPr>
              <a:t>       </a:t>
            </a:r>
            <a:r>
              <a:rPr lang="de-DE" sz="2000" dirty="0">
                <a:latin typeface="+mn-lt"/>
              </a:rPr>
              <a:t>Schätzer „konvergiert“ für wachsendes </a:t>
            </a:r>
            <a:r>
              <a:rPr lang="de-DE" sz="2000" i="1" dirty="0">
                <a:latin typeface="+mn-lt"/>
              </a:rPr>
              <a:t>n</a:t>
            </a:r>
            <a:r>
              <a:rPr lang="de-DE" sz="2000" dirty="0">
                <a:latin typeface="+mn-lt"/>
              </a:rPr>
              <a:t> gegen zu schätzenden</a:t>
            </a:r>
          </a:p>
          <a:p>
            <a:r>
              <a:rPr lang="de-DE" sz="2000" b="1" dirty="0">
                <a:solidFill>
                  <a:srgbClr val="0070C0"/>
                </a:solidFill>
                <a:latin typeface="+mn-lt"/>
              </a:rPr>
              <a:t>       </a:t>
            </a:r>
            <a:r>
              <a:rPr lang="de-DE" sz="2000" dirty="0">
                <a:latin typeface="+mn-lt"/>
              </a:rPr>
              <a:t>Wert</a:t>
            </a:r>
            <a:endParaRPr lang="de-DE" sz="2000" dirty="0">
              <a:solidFill>
                <a:srgbClr val="0070C0"/>
              </a:solidFill>
              <a:latin typeface="+mn-lt"/>
            </a:endParaRPr>
          </a:p>
        </p:txBody>
      </p:sp>
      <p:sp>
        <p:nvSpPr>
          <p:cNvPr id="18" name="TextBox 16"/>
          <p:cNvSpPr txBox="1"/>
          <p:nvPr/>
        </p:nvSpPr>
        <p:spPr>
          <a:xfrm>
            <a:off x="468312" y="4950488"/>
            <a:ext cx="8159310" cy="923330"/>
          </a:xfrm>
          <a:prstGeom prst="rect">
            <a:avLst/>
          </a:prstGeom>
          <a:noFill/>
        </p:spPr>
        <p:txBody>
          <a:bodyPr wrap="square" lIns="0" tIns="0" rIns="0" bIns="0" rtlCol="0">
            <a:spAutoFit/>
          </a:bodyPr>
          <a:lstStyle/>
          <a:p>
            <a:r>
              <a:rPr lang="de-DE" sz="2000" dirty="0">
                <a:latin typeface="+mn-lt"/>
              </a:rPr>
              <a:t>(iv) </a:t>
            </a:r>
            <a:r>
              <a:rPr lang="de-DE" sz="2000" b="1" dirty="0">
                <a:solidFill>
                  <a:srgbClr val="0070C0"/>
                </a:solidFill>
                <a:latin typeface="+mn-lt"/>
              </a:rPr>
              <a:t>Effizienz </a:t>
            </a:r>
          </a:p>
          <a:p>
            <a:r>
              <a:rPr lang="de-DE" sz="2000" b="1" dirty="0">
                <a:latin typeface="+mn-lt"/>
              </a:rPr>
              <a:t>       </a:t>
            </a:r>
            <a:r>
              <a:rPr lang="de-DE" sz="2000" dirty="0">
                <a:latin typeface="+mn-lt"/>
              </a:rPr>
              <a:t>Frage nach dem besseren bzw. besten Schätzer innerhalb eines</a:t>
            </a:r>
          </a:p>
          <a:p>
            <a:r>
              <a:rPr lang="de-DE" sz="2000" dirty="0">
                <a:latin typeface="+mn-lt"/>
              </a:rPr>
              <a:t>       bestimmten Modellrahmens</a:t>
            </a: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640</a:t>
            </a:r>
            <a:endParaRPr lang="de-DE" sz="8000" b="1" dirty="0">
              <a:solidFill>
                <a:schemeClr val="tx1"/>
              </a:solidFill>
              <a:latin typeface="+mj-lt"/>
            </a:endParaRPr>
          </a:p>
        </p:txBody>
      </p:sp>
    </p:spTree>
    <p:extLst>
      <p:ext uri="{BB962C8B-B14F-4D97-AF65-F5344CB8AC3E}">
        <p14:creationId xmlns:p14="http://schemas.microsoft.com/office/powerpoint/2010/main" val="661290772"/>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2" y="981075"/>
            <a:ext cx="287955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10.1.2 Erwartungstreue</a:t>
            </a:r>
          </a:p>
        </p:txBody>
      </p:sp>
      <p:sp>
        <p:nvSpPr>
          <p:cNvPr id="14"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a:t>
            </a:r>
            <a:r>
              <a:rPr lang="de-DE" sz="2000" dirty="0">
                <a:solidFill>
                  <a:srgbClr val="0070C0"/>
                </a:solidFill>
                <a:latin typeface="+mn-lt"/>
              </a:rPr>
              <a:t>●</a:t>
            </a:r>
            <a:endParaRPr lang="de-DE" sz="2000" b="1" dirty="0">
              <a:solidFill>
                <a:srgbClr val="0070C0"/>
              </a:solidFill>
              <a:latin typeface="+mn-lt"/>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641</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2" y="2218321"/>
            <a:ext cx="7581900" cy="3400425"/>
          </a:xfrm>
          <a:prstGeom prst="rect">
            <a:avLst/>
          </a:prstGeom>
        </p:spPr>
      </p:pic>
    </p:spTree>
    <p:extLst>
      <p:ext uri="{BB962C8B-B14F-4D97-AF65-F5344CB8AC3E}">
        <p14:creationId xmlns:p14="http://schemas.microsoft.com/office/powerpoint/2010/main" val="241363081"/>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52522" y="1076349"/>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10.1.2: Schätzung des Erwartungswerts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Box 23"/>
              <p:cNvSpPr txBox="1"/>
              <p:nvPr/>
            </p:nvSpPr>
            <p:spPr>
              <a:xfrm>
                <a:off x="468313" y="1710680"/>
                <a:ext cx="8218487" cy="307777"/>
              </a:xfrm>
              <a:prstGeom prst="rect">
                <a:avLst/>
              </a:prstGeom>
              <a:noFill/>
            </p:spPr>
            <p:txBody>
              <a:bodyPr wrap="square" lIns="0" tIns="0" rIns="0" bIns="0" rtlCol="0">
                <a:spAutoFit/>
              </a:bodyPr>
              <a:lstStyle/>
              <a:p>
                <a:r>
                  <a:rPr lang="de-DE" sz="2000" dirty="0">
                    <a:latin typeface="+mn-lt"/>
                  </a:rPr>
                  <a:t>Sind</a:t>
                </a:r>
                <a:r>
                  <a:rPr lang="de-DE" sz="2000" dirty="0"/>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𝑛</m:t>
                        </m:r>
                      </m:sub>
                    </m:sSub>
                  </m:oMath>
                </a14:m>
                <a:r>
                  <a:rPr lang="de-DE" sz="2000" dirty="0"/>
                  <a:t> </a:t>
                </a:r>
                <a:r>
                  <a:rPr lang="de-DE" sz="2000" dirty="0">
                    <a:latin typeface="+mn-lt"/>
                  </a:rPr>
                  <a:t>identisch verteilt mit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m:t>
                    </m:r>
                    <m:r>
                      <a:rPr lang="de-DE" sz="2000" b="0" i="1" smtClean="0">
                        <a:latin typeface="Cambria Math"/>
                        <a:ea typeface="Cambria Math"/>
                      </a:rPr>
                      <m:t>𝜇</m:t>
                    </m:r>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m:t>
                    </m:r>
                    <m:r>
                      <a:rPr lang="de-DE" sz="2000" b="0" i="1" smtClean="0">
                        <a:latin typeface="Cambria Math"/>
                      </a:rPr>
                      <m:t>𝑛</m:t>
                    </m:r>
                  </m:oMath>
                </a14:m>
                <a:r>
                  <a:rPr lang="de-DE" sz="2000" dirty="0">
                    <a:latin typeface="+mn-lt"/>
                  </a:rPr>
                  <a:t>, dann gilt </a:t>
                </a:r>
              </a:p>
            </p:txBody>
          </p:sp>
        </mc:Choice>
        <mc:Fallback xmlns="">
          <p:sp>
            <p:nvSpPr>
              <p:cNvPr id="12" name="TextBox 23"/>
              <p:cNvSpPr txBox="1">
                <a:spLocks noRot="1" noChangeAspect="1" noMove="1" noResize="1" noEditPoints="1" noAdjustHandles="1" noChangeArrowheads="1" noChangeShapeType="1" noTextEdit="1"/>
              </p:cNvSpPr>
              <p:nvPr/>
            </p:nvSpPr>
            <p:spPr>
              <a:xfrm>
                <a:off x="468313" y="1710680"/>
                <a:ext cx="8218487" cy="307777"/>
              </a:xfrm>
              <a:prstGeom prst="rect">
                <a:avLst/>
              </a:prstGeom>
              <a:blipFill rotWithShape="1">
                <a:blip r:embed="rId3"/>
                <a:stretch>
                  <a:fillRect l="-1929" t="-26000" b="-5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Box 23"/>
              <p:cNvSpPr txBox="1"/>
              <p:nvPr/>
            </p:nvSpPr>
            <p:spPr>
              <a:xfrm>
                <a:off x="1428915" y="2045976"/>
                <a:ext cx="1558909" cy="307777"/>
              </a:xfrm>
              <a:prstGeom prst="rect">
                <a:avLst/>
              </a:prstGeom>
              <a:noFill/>
            </p:spPr>
            <p:txBody>
              <a:bodyPr wrap="square" lIns="0" tIns="0" rIns="0" bIns="0" rtlCol="0">
                <a:spAutoFit/>
              </a:bodyPr>
              <a:lstStyle/>
              <a:p>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rPr>
                            </m:ctrlPr>
                          </m:accPr>
                          <m:e>
                            <m:r>
                              <a:rPr lang="de-DE" sz="2000" b="0" i="1" smtClean="0">
                                <a:latin typeface="Cambria Math"/>
                              </a:rPr>
                              <m:t>𝑋</m:t>
                            </m:r>
                          </m:e>
                        </m:acc>
                      </m:e>
                    </m:d>
                    <m:r>
                      <a:rPr lang="de-DE" sz="2000" b="0" i="0" smtClean="0">
                        <a:latin typeface="Cambria Math"/>
                      </a:rPr>
                      <m:t>=</m:t>
                    </m:r>
                    <m:r>
                      <a:rPr lang="de-DE" sz="2000" b="0" i="1" smtClean="0">
                        <a:latin typeface="Cambria Math"/>
                        <a:ea typeface="Cambria Math"/>
                      </a:rPr>
                      <m:t>𝜇</m:t>
                    </m:r>
                  </m:oMath>
                </a14:m>
                <a:r>
                  <a:rPr lang="de-DE" sz="2000" dirty="0">
                    <a:latin typeface="+mn-lt"/>
                  </a:rPr>
                  <a:t>.</a:t>
                </a:r>
              </a:p>
            </p:txBody>
          </p:sp>
        </mc:Choice>
        <mc:Fallback xmlns="">
          <p:sp>
            <p:nvSpPr>
              <p:cNvPr id="14" name="TextBox 23"/>
              <p:cNvSpPr txBox="1">
                <a:spLocks noRot="1" noChangeAspect="1" noMove="1" noResize="1" noEditPoints="1" noAdjustHandles="1" noChangeArrowheads="1" noChangeShapeType="1" noTextEdit="1"/>
              </p:cNvSpPr>
              <p:nvPr/>
            </p:nvSpPr>
            <p:spPr>
              <a:xfrm>
                <a:off x="1428915" y="2045976"/>
                <a:ext cx="1558909" cy="307777"/>
              </a:xfrm>
              <a:prstGeom prst="rect">
                <a:avLst/>
              </a:prstGeom>
              <a:blipFill rotWithShape="1">
                <a:blip r:embed="rId4"/>
                <a:stretch>
                  <a:fillRect l="-5469" t="-26000" b="-5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Box 23"/>
              <p:cNvSpPr txBox="1"/>
              <p:nvPr/>
            </p:nvSpPr>
            <p:spPr>
              <a:xfrm>
                <a:off x="468313" y="5837782"/>
                <a:ext cx="4081617" cy="307777"/>
              </a:xfrm>
              <a:prstGeom prst="rect">
                <a:avLst/>
              </a:prstGeom>
              <a:noFill/>
            </p:spPr>
            <p:txBody>
              <a:bodyPr wrap="square" lIns="0" tIns="0" rIns="0" bIns="0" rtlCol="0">
                <a:spAutoFit/>
              </a:bodyPr>
              <a:lstStyle/>
              <a:p>
                <a:r>
                  <a:rPr lang="de-DE" sz="2000" dirty="0">
                    <a:latin typeface="+mn-lt"/>
                  </a:rPr>
                  <a:t>Damit ist </a:t>
                </a:r>
                <a14:m>
                  <m:oMath xmlns:m="http://schemas.openxmlformats.org/officeDocument/2006/math">
                    <m:acc>
                      <m:accPr>
                        <m:chr m:val="̂"/>
                        <m:ctrlPr>
                          <a:rPr lang="de-DE" sz="2000" i="1" smtClean="0">
                            <a:latin typeface="Cambria Math" panose="02040503050406030204" pitchFamily="18" charset="0"/>
                          </a:rPr>
                        </m:ctrlPr>
                      </m:accPr>
                      <m:e>
                        <m:r>
                          <a:rPr lang="de-DE" sz="2000" i="1" smtClean="0">
                            <a:latin typeface="Cambria Math"/>
                            <a:ea typeface="Cambria Math"/>
                          </a:rPr>
                          <m:t>𝜇</m:t>
                        </m:r>
                      </m:e>
                    </m:acc>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oMath>
                </a14:m>
                <a:r>
                  <a:rPr lang="de-DE" sz="2000" dirty="0">
                    <a:latin typeface="+mn-lt"/>
                  </a:rPr>
                  <a:t> erwartungstreu für </a:t>
                </a:r>
                <a14:m>
                  <m:oMath xmlns:m="http://schemas.openxmlformats.org/officeDocument/2006/math">
                    <m:r>
                      <a:rPr lang="de-DE" sz="2000" i="1" smtClean="0">
                        <a:latin typeface="Cambria Math"/>
                        <a:ea typeface="Cambria Math"/>
                      </a:rPr>
                      <m:t>𝜇</m:t>
                    </m:r>
                  </m:oMath>
                </a14:m>
                <a:r>
                  <a:rPr lang="de-DE" sz="2000" dirty="0">
                    <a:latin typeface="+mn-lt"/>
                  </a:rPr>
                  <a:t>.</a:t>
                </a:r>
              </a:p>
            </p:txBody>
          </p:sp>
        </mc:Choice>
        <mc:Fallback xmlns="">
          <p:sp>
            <p:nvSpPr>
              <p:cNvPr id="18" name="TextBox 23"/>
              <p:cNvSpPr txBox="1">
                <a:spLocks noRot="1" noChangeAspect="1" noMove="1" noResize="1" noEditPoints="1" noAdjustHandles="1" noChangeArrowheads="1" noChangeShapeType="1" noTextEdit="1"/>
              </p:cNvSpPr>
              <p:nvPr/>
            </p:nvSpPr>
            <p:spPr>
              <a:xfrm>
                <a:off x="468313" y="5837782"/>
                <a:ext cx="4081617" cy="307777"/>
              </a:xfrm>
              <a:prstGeom prst="rect">
                <a:avLst/>
              </a:prstGeom>
              <a:blipFill rotWithShape="1">
                <a:blip r:embed="rId5"/>
                <a:stretch>
                  <a:fillRect l="-3886" t="-26000" b="-50000"/>
                </a:stretch>
              </a:blipFill>
            </p:spPr>
            <p:txBody>
              <a:bodyPr/>
              <a:lstStyle/>
              <a:p>
                <a:r>
                  <a:rPr lang="de-DE">
                    <a:noFill/>
                  </a:rPr>
                  <a:t> </a:t>
                </a:r>
              </a:p>
            </p:txBody>
          </p:sp>
        </mc:Fallback>
      </mc:AlternateContent>
      <p:sp>
        <p:nvSpPr>
          <p:cNvPr id="20" name="TextBox 23"/>
          <p:cNvSpPr txBox="1"/>
          <p:nvPr/>
        </p:nvSpPr>
        <p:spPr>
          <a:xfrm>
            <a:off x="452521" y="2404854"/>
            <a:ext cx="1896759" cy="307777"/>
          </a:xfrm>
          <a:prstGeom prst="rect">
            <a:avLst/>
          </a:prstGeom>
          <a:noFill/>
        </p:spPr>
        <p:txBody>
          <a:bodyPr wrap="square" lIns="0" tIns="0" rIns="0" bIns="0" rtlCol="0">
            <a:spAutoFit/>
          </a:bodyPr>
          <a:lstStyle/>
          <a:p>
            <a:r>
              <a:rPr lang="de-DE" sz="2000" dirty="0">
                <a:latin typeface="+mn-lt"/>
              </a:rPr>
              <a:t>Man beachte:</a:t>
            </a:r>
          </a:p>
        </p:txBody>
      </p:sp>
      <mc:AlternateContent xmlns:mc="http://schemas.openxmlformats.org/markup-compatibility/2006" xmlns:a14="http://schemas.microsoft.com/office/drawing/2010/main">
        <mc:Choice Requires="a14">
          <p:sp>
            <p:nvSpPr>
              <p:cNvPr id="21" name="TextBox 23"/>
              <p:cNvSpPr txBox="1"/>
              <p:nvPr/>
            </p:nvSpPr>
            <p:spPr>
              <a:xfrm>
                <a:off x="827401" y="2846280"/>
                <a:ext cx="5545038" cy="691536"/>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nary>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d>
                        </m:e>
                      </m:nary>
                    </m:oMath>
                  </m:oMathPara>
                </a14:m>
                <a:endParaRPr lang="de-DE" sz="2000" i="1" dirty="0">
                  <a:solidFill>
                    <a:schemeClr val="tx1"/>
                  </a:solidFill>
                  <a:latin typeface="+mn-lt"/>
                </a:endParaRPr>
              </a:p>
            </p:txBody>
          </p:sp>
        </mc:Choice>
        <mc:Fallback xmlns="">
          <p:sp>
            <p:nvSpPr>
              <p:cNvPr id="21" name="TextBox 23"/>
              <p:cNvSpPr txBox="1">
                <a:spLocks noRot="1" noChangeAspect="1" noMove="1" noResize="1" noEditPoints="1" noAdjustHandles="1" noChangeArrowheads="1" noChangeShapeType="1" noTextEdit="1"/>
              </p:cNvSpPr>
              <p:nvPr/>
            </p:nvSpPr>
            <p:spPr>
              <a:xfrm>
                <a:off x="827401" y="2846280"/>
                <a:ext cx="5545038" cy="691536"/>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Box 23"/>
              <p:cNvSpPr txBox="1"/>
              <p:nvPr/>
            </p:nvSpPr>
            <p:spPr>
              <a:xfrm>
                <a:off x="1461429" y="3671465"/>
                <a:ext cx="3326594" cy="617926"/>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r>
                            <a:rPr lang="de-DE" sz="2000" b="0" i="1" smtClean="0">
                              <a:solidFill>
                                <a:schemeClr val="tx1"/>
                              </a:solidFill>
                              <a:latin typeface="Cambria Math"/>
                              <a:ea typeface="Cambria Math"/>
                            </a:rPr>
                            <m:t>𝜇</m:t>
                          </m:r>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𝑛</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𝜇</m:t>
                      </m:r>
                    </m:oMath>
                  </m:oMathPara>
                </a14:m>
                <a:endParaRPr lang="de-DE" sz="2000" i="1" dirty="0">
                  <a:solidFill>
                    <a:schemeClr val="tx1"/>
                  </a:solidFill>
                  <a:latin typeface="+mn-lt"/>
                </a:endParaRPr>
              </a:p>
            </p:txBody>
          </p:sp>
        </mc:Choice>
        <mc:Fallback xmlns="">
          <p:sp>
            <p:nvSpPr>
              <p:cNvPr id="22" name="TextBox 23"/>
              <p:cNvSpPr txBox="1">
                <a:spLocks noRot="1" noChangeAspect="1" noMove="1" noResize="1" noEditPoints="1" noAdjustHandles="1" noChangeArrowheads="1" noChangeShapeType="1" noTextEdit="1"/>
              </p:cNvSpPr>
              <p:nvPr/>
            </p:nvSpPr>
            <p:spPr>
              <a:xfrm>
                <a:off x="1461429" y="3671465"/>
                <a:ext cx="3326594" cy="617926"/>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Box 23"/>
              <p:cNvSpPr txBox="1"/>
              <p:nvPr/>
            </p:nvSpPr>
            <p:spPr>
              <a:xfrm>
                <a:off x="1444023" y="4545433"/>
                <a:ext cx="876080"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ea typeface="Cambria Math"/>
                        </a:rPr>
                        <m:t>𝜇</m:t>
                      </m:r>
                    </m:oMath>
                  </m:oMathPara>
                </a14:m>
                <a:endParaRPr lang="de-DE" sz="2000" i="1" dirty="0">
                  <a:solidFill>
                    <a:schemeClr val="tx1"/>
                  </a:solidFill>
                  <a:latin typeface="+mn-lt"/>
                </a:endParaRPr>
              </a:p>
            </p:txBody>
          </p:sp>
        </mc:Choice>
        <mc:Fallback xmlns="">
          <p:sp>
            <p:nvSpPr>
              <p:cNvPr id="23" name="TextBox 23"/>
              <p:cNvSpPr txBox="1">
                <a:spLocks noRot="1" noChangeAspect="1" noMove="1" noResize="1" noEditPoints="1" noAdjustHandles="1" noChangeArrowheads="1" noChangeShapeType="1" noTextEdit="1"/>
              </p:cNvSpPr>
              <p:nvPr/>
            </p:nvSpPr>
            <p:spPr>
              <a:xfrm>
                <a:off x="1444023" y="4545433"/>
                <a:ext cx="876080" cy="307777"/>
              </a:xfrm>
              <a:prstGeom prst="rect">
                <a:avLst/>
              </a:prstGeom>
              <a:blipFill rotWithShape="1">
                <a:blip r:embed="rId8"/>
                <a:stretch>
                  <a:fillRect l="-6944" b="-24000"/>
                </a:stretch>
              </a:blipFill>
            </p:spPr>
            <p:txBody>
              <a:bodyPr/>
              <a:lstStyle/>
              <a:p>
                <a:r>
                  <a:rPr lang="de-DE">
                    <a:noFill/>
                  </a:rPr>
                  <a:t> </a:t>
                </a:r>
              </a:p>
            </p:txBody>
          </p:sp>
        </mc:Fallback>
      </mc:AlternateContent>
      <p:sp>
        <p:nvSpPr>
          <p:cNvPr id="24" name="TextBox 23"/>
          <p:cNvSpPr txBox="1"/>
          <p:nvPr/>
        </p:nvSpPr>
        <p:spPr>
          <a:xfrm>
            <a:off x="452520" y="5045694"/>
            <a:ext cx="8223168" cy="615553"/>
          </a:xfrm>
          <a:prstGeom prst="rect">
            <a:avLst/>
          </a:prstGeom>
          <a:noFill/>
        </p:spPr>
        <p:txBody>
          <a:bodyPr wrap="square" lIns="0" tIns="0" rIns="0" bIns="0" rtlCol="0">
            <a:spAutoFit/>
          </a:bodyPr>
          <a:lstStyle/>
          <a:p>
            <a:r>
              <a:rPr lang="de-DE" sz="2000" dirty="0">
                <a:latin typeface="+mn-lt"/>
              </a:rPr>
              <a:t>Allgemein wurde dies auch schon in Kap. 7 gezeigt (Verteilung stochastischer</a:t>
            </a:r>
          </a:p>
          <a:p>
            <a:r>
              <a:rPr lang="de-DE" sz="2000">
                <a:latin typeface="+mn-lt"/>
              </a:rPr>
              <a:t>Summen </a:t>
            </a:r>
            <a:r>
              <a:rPr lang="de-DE" sz="2000" dirty="0">
                <a:latin typeface="+mn-lt"/>
              </a:rPr>
              <a:t>und Mittelwerte (vgl. Kap. 7, </a:t>
            </a:r>
            <a:r>
              <a:rPr lang="de-DE" sz="2000">
                <a:latin typeface="+mn-lt"/>
              </a:rPr>
              <a:t>Folie 534)</a:t>
            </a:r>
            <a:endParaRPr lang="de-DE" sz="2000" dirty="0">
              <a:latin typeface="+mn-lt"/>
            </a:endParaRPr>
          </a:p>
        </p:txBody>
      </p:sp>
      <p:sp>
        <p:nvSpPr>
          <p:cNvPr id="2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642</a:t>
            </a:r>
            <a:endParaRPr lang="de-DE" sz="8000" b="1" dirty="0">
              <a:solidFill>
                <a:schemeClr val="tx1"/>
              </a:solidFill>
              <a:latin typeface="+mj-lt"/>
            </a:endParaRPr>
          </a:p>
        </p:txBody>
      </p:sp>
    </p:spTree>
    <p:extLst>
      <p:ext uri="{BB962C8B-B14F-4D97-AF65-F5344CB8AC3E}">
        <p14:creationId xmlns:p14="http://schemas.microsoft.com/office/powerpoint/2010/main" val="1099781050"/>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Textfeld 16"/>
          <p:cNvSpPr txBox="1">
            <a:spLocks noChangeArrowheads="1"/>
          </p:cNvSpPr>
          <p:nvPr/>
        </p:nvSpPr>
        <p:spPr bwMode="auto">
          <a:xfrm>
            <a:off x="468311" y="1084971"/>
            <a:ext cx="8568183"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10.1.3: Schätzung des Mittelwerts einer realen </a:t>
            </a:r>
          </a:p>
          <a:p>
            <a:r>
              <a:rPr lang="de-DE" sz="2000" b="1" dirty="0">
                <a:solidFill>
                  <a:srgbClr val="0070C0"/>
                </a:solidFill>
                <a:latin typeface="+mn-lt"/>
              </a:rPr>
              <a:t>    Grundgesamtheit </a:t>
            </a:r>
            <a:r>
              <a:rPr lang="de-DE" sz="2000" dirty="0">
                <a:solidFill>
                  <a:srgbClr val="0070C0"/>
                </a:solidFill>
                <a:latin typeface="+mn-lt"/>
              </a:rPr>
              <a:t>●</a:t>
            </a:r>
            <a:endParaRPr lang="de-DE" sz="2000" b="1" dirty="0">
              <a:solidFill>
                <a:srgbClr val="0070C0"/>
              </a:solidFill>
              <a:latin typeface="+mn-lt"/>
            </a:endParaRPr>
          </a:p>
        </p:txBody>
      </p:sp>
      <p:pic>
        <p:nvPicPr>
          <p:cNvPr id="1638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313" y="1954212"/>
            <a:ext cx="2790825" cy="2190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mc:AlternateContent xmlns:mc="http://schemas.openxmlformats.org/markup-compatibility/2006" xmlns:a14="http://schemas.microsoft.com/office/drawing/2010/main">
        <mc:Choice Requires="a14">
          <p:sp>
            <p:nvSpPr>
              <p:cNvPr id="20" name="TextBox 23"/>
              <p:cNvSpPr txBox="1"/>
              <p:nvPr/>
            </p:nvSpPr>
            <p:spPr>
              <a:xfrm>
                <a:off x="3491882" y="2121284"/>
                <a:ext cx="4464496" cy="307777"/>
              </a:xfrm>
              <a:prstGeom prst="rect">
                <a:avLst/>
              </a:prstGeom>
              <a:noFill/>
            </p:spPr>
            <p:txBody>
              <a:bodyPr wrap="square" lIns="0" tIns="0" rIns="0" bIns="0" rtlCol="0">
                <a:spAutoFit/>
              </a:bodyPr>
              <a:lstStyle/>
              <a:p>
                <a14:m>
                  <m:oMath xmlns:m="http://schemas.openxmlformats.org/officeDocument/2006/math">
                    <m:r>
                      <a:rPr lang="de-DE" sz="2000" b="0" i="1" smtClean="0">
                        <a:latin typeface="Cambria Math"/>
                      </a:rPr>
                      <m:t>𝑋</m:t>
                    </m:r>
                  </m:oMath>
                </a14:m>
                <a:r>
                  <a:rPr lang="de-DE" sz="2000" dirty="0">
                    <a:latin typeface="+mn-lt"/>
                  </a:rPr>
                  <a:t>... Ergebnis bei 1 Mal zufällig ziehen</a:t>
                </a:r>
              </a:p>
            </p:txBody>
          </p:sp>
        </mc:Choice>
        <mc:Fallback xmlns="">
          <p:sp>
            <p:nvSpPr>
              <p:cNvPr id="20" name="TextBox 23"/>
              <p:cNvSpPr txBox="1">
                <a:spLocks noRot="1" noChangeAspect="1" noMove="1" noResize="1" noEditPoints="1" noAdjustHandles="1" noChangeArrowheads="1" noChangeShapeType="1" noTextEdit="1"/>
              </p:cNvSpPr>
              <p:nvPr/>
            </p:nvSpPr>
            <p:spPr>
              <a:xfrm>
                <a:off x="3491882" y="2121284"/>
                <a:ext cx="4464496" cy="307777"/>
              </a:xfrm>
              <a:prstGeom prst="rect">
                <a:avLst/>
              </a:prstGeom>
              <a:blipFill rotWithShape="1">
                <a:blip r:embed="rId4"/>
                <a:stretch>
                  <a:fillRect l="-2049" t="-26000" b="-5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Box 23"/>
              <p:cNvSpPr txBox="1"/>
              <p:nvPr/>
            </p:nvSpPr>
            <p:spPr>
              <a:xfrm>
                <a:off x="3491881" y="2581461"/>
                <a:ext cx="4608512"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m:t>
                          </m:r>
                        </m:e>
                      </m:d>
                      <m:r>
                        <a:rPr lang="de-DE" sz="2000" b="0" i="1" smtClean="0">
                          <a:solidFill>
                            <a:schemeClr val="tx1"/>
                          </a:solidFill>
                          <a:latin typeface="Cambria Math"/>
                          <a:ea typeface="Cambria Math"/>
                        </a:rPr>
                        <m:t>=1×0.25+2×0.5+3×0.25</m:t>
                      </m:r>
                    </m:oMath>
                  </m:oMathPara>
                </a14:m>
                <a:endParaRPr lang="de-DE" sz="2000" dirty="0">
                  <a:solidFill>
                    <a:schemeClr val="tx1"/>
                  </a:solidFill>
                  <a:latin typeface="+mn-lt"/>
                </a:endParaRPr>
              </a:p>
            </p:txBody>
          </p:sp>
        </mc:Choice>
        <mc:Fallback xmlns="">
          <p:sp>
            <p:nvSpPr>
              <p:cNvPr id="21" name="TextBox 23"/>
              <p:cNvSpPr txBox="1">
                <a:spLocks noRot="1" noChangeAspect="1" noMove="1" noResize="1" noEditPoints="1" noAdjustHandles="1" noChangeArrowheads="1" noChangeShapeType="1" noTextEdit="1"/>
              </p:cNvSpPr>
              <p:nvPr/>
            </p:nvSpPr>
            <p:spPr>
              <a:xfrm>
                <a:off x="3491881" y="2581461"/>
                <a:ext cx="4608512" cy="307777"/>
              </a:xfrm>
              <a:prstGeom prst="rect">
                <a:avLst/>
              </a:prstGeom>
              <a:blipFill rotWithShape="1">
                <a:blip r:embed="rId5"/>
                <a:stretch>
                  <a:fillRect l="-1587" b="-78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Box 23"/>
              <p:cNvSpPr txBox="1"/>
              <p:nvPr/>
            </p:nvSpPr>
            <p:spPr>
              <a:xfrm>
                <a:off x="4499993" y="3032252"/>
                <a:ext cx="4062631"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=2=</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𝑧</m:t>
                          </m:r>
                        </m:e>
                      </m:acc>
                    </m:oMath>
                  </m:oMathPara>
                </a14:m>
                <a:endParaRPr lang="de-DE" sz="2000" dirty="0">
                  <a:solidFill>
                    <a:schemeClr val="tx1"/>
                  </a:solidFill>
                  <a:latin typeface="+mn-lt"/>
                </a:endParaRPr>
              </a:p>
            </p:txBody>
          </p:sp>
        </mc:Choice>
        <mc:Fallback xmlns="">
          <p:sp>
            <p:nvSpPr>
              <p:cNvPr id="22" name="TextBox 23"/>
              <p:cNvSpPr txBox="1">
                <a:spLocks noRot="1" noChangeAspect="1" noMove="1" noResize="1" noEditPoints="1" noAdjustHandles="1" noChangeArrowheads="1" noChangeShapeType="1" noTextEdit="1"/>
              </p:cNvSpPr>
              <p:nvPr/>
            </p:nvSpPr>
            <p:spPr>
              <a:xfrm>
                <a:off x="4499993" y="3032252"/>
                <a:ext cx="4062631" cy="307777"/>
              </a:xfrm>
              <a:prstGeom prst="rect">
                <a:avLst/>
              </a:prstGeom>
              <a:blipFill rotWithShape="1">
                <a:blip r:embed="rId6"/>
                <a:stretch>
                  <a:fillRect l="-1349" b="-78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Box 23"/>
              <p:cNvSpPr txBox="1"/>
              <p:nvPr/>
            </p:nvSpPr>
            <p:spPr>
              <a:xfrm>
                <a:off x="468313" y="4217062"/>
                <a:ext cx="4464496" cy="615553"/>
              </a:xfrm>
              <a:prstGeom prst="rect">
                <a:avLst/>
              </a:prstGeom>
              <a:noFill/>
            </p:spPr>
            <p:txBody>
              <a:bodyPr wrap="square" lIns="0" tIns="0" rIns="0" bIns="0" rtlCol="0">
                <a:spAutoFit/>
              </a:bodyPr>
              <a:lstStyle/>
              <a:p>
                <a14:m>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𝑧</m:t>
                        </m:r>
                      </m:e>
                    </m:acc>
                  </m:oMath>
                </a14:m>
                <a:r>
                  <a:rPr lang="de-DE" sz="2000" dirty="0">
                    <a:latin typeface="+mn-lt"/>
                  </a:rPr>
                  <a:t>...  Mittelwert der Zahlen </a:t>
                </a:r>
              </a:p>
              <a:p>
                <a:r>
                  <a:rPr lang="de-DE" sz="2000" dirty="0">
                    <a:latin typeface="+mn-lt"/>
                  </a:rPr>
                  <a:t>       in der Urne</a:t>
                </a:r>
              </a:p>
            </p:txBody>
          </p:sp>
        </mc:Choice>
        <mc:Fallback xmlns="">
          <p:sp>
            <p:nvSpPr>
              <p:cNvPr id="25" name="TextBox 23"/>
              <p:cNvSpPr txBox="1">
                <a:spLocks noRot="1" noChangeAspect="1" noMove="1" noResize="1" noEditPoints="1" noAdjustHandles="1" noChangeArrowheads="1" noChangeShapeType="1" noTextEdit="1"/>
              </p:cNvSpPr>
              <p:nvPr/>
            </p:nvSpPr>
            <p:spPr>
              <a:xfrm>
                <a:off x="468313" y="4217062"/>
                <a:ext cx="4464496" cy="615553"/>
              </a:xfrm>
              <a:prstGeom prst="rect">
                <a:avLst/>
              </a:prstGeom>
              <a:blipFill rotWithShape="1">
                <a:blip r:embed="rId7"/>
                <a:stretch>
                  <a:fillRect l="-1503" t="-12871" b="-237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Box 23"/>
              <p:cNvSpPr txBox="1"/>
              <p:nvPr/>
            </p:nvSpPr>
            <p:spPr>
              <a:xfrm>
                <a:off x="468311" y="4985016"/>
                <a:ext cx="1395412" cy="307777"/>
              </a:xfrm>
              <a:prstGeom prst="rect">
                <a:avLst/>
              </a:prstGeom>
              <a:noFill/>
            </p:spPr>
            <p:txBody>
              <a:bodyPr wrap="square" lIns="0" tIns="0" rIns="0" bIns="0" rtlCol="0">
                <a:spAutoFit/>
              </a:bodyPr>
              <a:lstStyle/>
              <a:p>
                <a:r>
                  <a:rPr lang="de-DE" sz="2000" dirty="0">
                    <a:latin typeface="+mn-lt"/>
                  </a:rPr>
                  <a:t>Hier: </a:t>
                </a:r>
                <a14:m>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𝑧</m:t>
                        </m:r>
                      </m:e>
                    </m:acc>
                    <m:r>
                      <a:rPr lang="de-DE" sz="2000" b="0" i="1" smtClean="0">
                        <a:latin typeface="Cambria Math"/>
                      </a:rPr>
                      <m:t>=2</m:t>
                    </m:r>
                  </m:oMath>
                </a14:m>
                <a:endParaRPr lang="de-DE" sz="2000" dirty="0">
                  <a:latin typeface="+mn-lt"/>
                </a:endParaRPr>
              </a:p>
            </p:txBody>
          </p:sp>
        </mc:Choice>
        <mc:Fallback xmlns="">
          <p:sp>
            <p:nvSpPr>
              <p:cNvPr id="26" name="TextBox 23"/>
              <p:cNvSpPr txBox="1">
                <a:spLocks noRot="1" noChangeAspect="1" noMove="1" noResize="1" noEditPoints="1" noAdjustHandles="1" noChangeArrowheads="1" noChangeShapeType="1" noTextEdit="1"/>
              </p:cNvSpPr>
              <p:nvPr/>
            </p:nvSpPr>
            <p:spPr>
              <a:xfrm>
                <a:off x="468311" y="4985016"/>
                <a:ext cx="1395412" cy="307777"/>
              </a:xfrm>
              <a:prstGeom prst="rect">
                <a:avLst/>
              </a:prstGeom>
              <a:blipFill rotWithShape="1">
                <a:blip r:embed="rId8"/>
                <a:stretch>
                  <a:fillRect l="-11354" t="-26000" b="-5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Box 23"/>
              <p:cNvSpPr txBox="1"/>
              <p:nvPr/>
            </p:nvSpPr>
            <p:spPr>
              <a:xfrm>
                <a:off x="3563889" y="3613708"/>
                <a:ext cx="5111801" cy="615553"/>
              </a:xfrm>
              <a:prstGeom prst="rect">
                <a:avLst/>
              </a:prstGeom>
              <a:noFill/>
            </p:spPr>
            <p:txBody>
              <a:bodyPr wrap="square" lIns="0" tIns="0" rIns="0" bIns="0" rtlCol="0">
                <a:spAutoFit/>
              </a:bodyPr>
              <a:lstStyle/>
              <a:p>
                <a:r>
                  <a:rPr lang="de-DE" sz="2000" dirty="0">
                    <a:latin typeface="+mn-lt"/>
                  </a:rPr>
                  <a:t>Stichprobe: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(mit Zurück-</a:t>
                </a:r>
              </a:p>
              <a:p>
                <a:r>
                  <a:rPr lang="de-DE" sz="2000" dirty="0">
                    <a:latin typeface="+mn-lt"/>
                  </a:rPr>
                  <a:t>                    legen!) und identisch verteilt wie </a:t>
                </a:r>
                <a14:m>
                  <m:oMath xmlns:m="http://schemas.openxmlformats.org/officeDocument/2006/math">
                    <m:r>
                      <a:rPr lang="de-DE" sz="2000" b="0" i="1" smtClean="0">
                        <a:latin typeface="Cambria Math"/>
                      </a:rPr>
                      <m:t>𝑋</m:t>
                    </m:r>
                  </m:oMath>
                </a14:m>
                <a:r>
                  <a:rPr lang="de-DE" sz="2000" dirty="0">
                    <a:latin typeface="+mn-lt"/>
                  </a:rPr>
                  <a:t>  </a:t>
                </a:r>
              </a:p>
            </p:txBody>
          </p:sp>
        </mc:Choice>
        <mc:Fallback xmlns="">
          <p:sp>
            <p:nvSpPr>
              <p:cNvPr id="27" name="TextBox 23"/>
              <p:cNvSpPr txBox="1">
                <a:spLocks noRot="1" noChangeAspect="1" noMove="1" noResize="1" noEditPoints="1" noAdjustHandles="1" noChangeArrowheads="1" noChangeShapeType="1" noTextEdit="1"/>
              </p:cNvSpPr>
              <p:nvPr/>
            </p:nvSpPr>
            <p:spPr>
              <a:xfrm>
                <a:off x="3563889" y="3613708"/>
                <a:ext cx="5111801" cy="615553"/>
              </a:xfrm>
              <a:prstGeom prst="rect">
                <a:avLst/>
              </a:prstGeom>
              <a:blipFill rotWithShape="1">
                <a:blip r:embed="rId9"/>
                <a:stretch>
                  <a:fillRect l="-3103" t="-12871" b="-237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Box 23"/>
              <p:cNvSpPr txBox="1"/>
              <p:nvPr/>
            </p:nvSpPr>
            <p:spPr>
              <a:xfrm>
                <a:off x="3551351" y="4468348"/>
                <a:ext cx="4608512" cy="307777"/>
              </a:xfrm>
              <a:prstGeom prst="rect">
                <a:avLst/>
              </a:prstGeom>
              <a:noFill/>
            </p:spPr>
            <p:txBody>
              <a:bodyPr wrap="square" lIns="0" tIns="0" rIns="0" bIns="0" rtlCol="0">
                <a:spAutoFit/>
              </a:bodyPr>
              <a:lstStyle/>
              <a:p>
                <a14:m>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𝑋</m:t>
                            </m:r>
                          </m:e>
                          <m:sub>
                            <m:r>
                              <a:rPr lang="de-DE" sz="2000" b="0" i="1" smtClean="0">
                                <a:solidFill>
                                  <a:schemeClr val="tx1"/>
                                </a:solidFill>
                                <a:latin typeface="Cambria Math"/>
                                <a:ea typeface="Cambria Math"/>
                              </a:rPr>
                              <m:t>𝑖</m:t>
                            </m:r>
                          </m:sub>
                        </m:sSub>
                      </m:e>
                    </m:d>
                    <m:r>
                      <a:rPr lang="de-DE" sz="2000" b="0" i="1" smtClean="0">
                        <a:solidFill>
                          <a:schemeClr val="tx1"/>
                        </a:solidFill>
                        <a:latin typeface="Cambria Math"/>
                        <a:ea typeface="Cambria Math"/>
                      </a:rPr>
                      <m:t>=2</m:t>
                    </m:r>
                  </m:oMath>
                </a14:m>
                <a:r>
                  <a:rPr lang="de-DE" sz="2000" dirty="0">
                    <a:solidFill>
                      <a:schemeClr val="tx1"/>
                    </a:solidFill>
                    <a:latin typeface="+mn-lt"/>
                  </a:rPr>
                  <a:t>  für </a:t>
                </a:r>
                <a14:m>
                  <m:oMath xmlns:m="http://schemas.openxmlformats.org/officeDocument/2006/math">
                    <m:r>
                      <a:rPr lang="de-DE" sz="2000" b="0" i="1" smtClean="0">
                        <a:solidFill>
                          <a:schemeClr val="tx1"/>
                        </a:solidFill>
                        <a:latin typeface="Cambria Math"/>
                      </a:rPr>
                      <m:t>𝑖</m:t>
                    </m:r>
                    <m:r>
                      <a:rPr lang="de-DE" sz="2000" b="0" i="1" smtClean="0">
                        <a:solidFill>
                          <a:schemeClr val="tx1"/>
                        </a:solidFill>
                        <a:latin typeface="Cambria Math"/>
                      </a:rPr>
                      <m:t>=1,…,</m:t>
                    </m:r>
                    <m:r>
                      <a:rPr lang="de-DE" sz="2000" b="0" i="1" smtClean="0">
                        <a:solidFill>
                          <a:schemeClr val="tx1"/>
                        </a:solidFill>
                        <a:latin typeface="Cambria Math"/>
                      </a:rPr>
                      <m:t>𝑛</m:t>
                    </m:r>
                  </m:oMath>
                </a14:m>
                <a:endParaRPr lang="de-DE" sz="2000" dirty="0">
                  <a:solidFill>
                    <a:schemeClr val="tx1"/>
                  </a:solidFill>
                  <a:latin typeface="+mn-lt"/>
                </a:endParaRPr>
              </a:p>
            </p:txBody>
          </p:sp>
        </mc:Choice>
        <mc:Fallback xmlns="">
          <p:sp>
            <p:nvSpPr>
              <p:cNvPr id="28" name="TextBox 23"/>
              <p:cNvSpPr txBox="1">
                <a:spLocks noRot="1" noChangeAspect="1" noMove="1" noResize="1" noEditPoints="1" noAdjustHandles="1" noChangeArrowheads="1" noChangeShapeType="1" noTextEdit="1"/>
              </p:cNvSpPr>
              <p:nvPr/>
            </p:nvSpPr>
            <p:spPr>
              <a:xfrm>
                <a:off x="3551351" y="4468348"/>
                <a:ext cx="4608512" cy="307777"/>
              </a:xfrm>
              <a:prstGeom prst="rect">
                <a:avLst/>
              </a:prstGeom>
              <a:blipFill rotWithShape="1">
                <a:blip r:embed="rId10"/>
                <a:stretch>
                  <a:fillRect l="-1587" t="-26000" b="-5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Box 23"/>
              <p:cNvSpPr txBox="1"/>
              <p:nvPr/>
            </p:nvSpPr>
            <p:spPr>
              <a:xfrm>
                <a:off x="3551351" y="4943840"/>
                <a:ext cx="4608512"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e>
                      </m:d>
                      <m:r>
                        <a:rPr lang="de-DE" sz="2000" b="0" i="1" smtClean="0">
                          <a:solidFill>
                            <a:schemeClr val="tx1"/>
                          </a:solidFill>
                          <a:latin typeface="Cambria Math"/>
                          <a:ea typeface="Cambria Math"/>
                        </a:rPr>
                        <m:t>=2</m:t>
                      </m:r>
                    </m:oMath>
                  </m:oMathPara>
                </a14:m>
                <a:endParaRPr lang="de-DE" sz="2000" dirty="0">
                  <a:solidFill>
                    <a:schemeClr val="tx1"/>
                  </a:solidFill>
                  <a:latin typeface="+mn-lt"/>
                </a:endParaRPr>
              </a:p>
            </p:txBody>
          </p:sp>
        </mc:Choice>
        <mc:Fallback xmlns="">
          <p:sp>
            <p:nvSpPr>
              <p:cNvPr id="29" name="TextBox 23"/>
              <p:cNvSpPr txBox="1">
                <a:spLocks noRot="1" noChangeAspect="1" noMove="1" noResize="1" noEditPoints="1" noAdjustHandles="1" noChangeArrowheads="1" noChangeShapeType="1" noTextEdit="1"/>
              </p:cNvSpPr>
              <p:nvPr/>
            </p:nvSpPr>
            <p:spPr>
              <a:xfrm>
                <a:off x="3551351" y="4943840"/>
                <a:ext cx="4608512" cy="307777"/>
              </a:xfrm>
              <a:prstGeom prst="rect">
                <a:avLst/>
              </a:prstGeom>
              <a:blipFill rotWithShape="1">
                <a:blip r:embed="rId11"/>
                <a:stretch>
                  <a:fillRect l="-1587" b="-8000"/>
                </a:stretch>
              </a:blipFill>
            </p:spPr>
            <p:txBody>
              <a:bodyPr/>
              <a:lstStyle/>
              <a:p>
                <a:r>
                  <a:rPr lang="de-DE">
                    <a:noFill/>
                  </a:rPr>
                  <a:t> </a:t>
                </a:r>
              </a:p>
            </p:txBody>
          </p:sp>
        </mc:Fallback>
      </mc:AlternateContent>
      <p:sp>
        <p:nvSpPr>
          <p:cNvPr id="30" name="TextBox 23"/>
          <p:cNvSpPr txBox="1"/>
          <p:nvPr/>
        </p:nvSpPr>
        <p:spPr>
          <a:xfrm>
            <a:off x="468315" y="5644915"/>
            <a:ext cx="7488063" cy="615553"/>
          </a:xfrm>
          <a:prstGeom prst="rect">
            <a:avLst/>
          </a:prstGeom>
          <a:noFill/>
        </p:spPr>
        <p:txBody>
          <a:bodyPr wrap="square" lIns="0" tIns="0" rIns="0" bIns="0" rtlCol="0">
            <a:spAutoFit/>
          </a:bodyPr>
          <a:lstStyle/>
          <a:p>
            <a:r>
              <a:rPr lang="de-DE" sz="2000" dirty="0">
                <a:latin typeface="+mn-lt"/>
              </a:rPr>
              <a:t>Fazit: Das Stichprobenmittel ist (bei </a:t>
            </a:r>
            <a:r>
              <a:rPr lang="de-DE" sz="2000" dirty="0" err="1">
                <a:latin typeface="+mn-lt"/>
              </a:rPr>
              <a:t>u.i.v</a:t>
            </a:r>
            <a:r>
              <a:rPr lang="de-DE" sz="2000" dirty="0">
                <a:latin typeface="+mn-lt"/>
              </a:rPr>
              <a:t>.-Stichprobe) e-treu</a:t>
            </a:r>
          </a:p>
          <a:p>
            <a:r>
              <a:rPr lang="de-DE" sz="2000" dirty="0">
                <a:latin typeface="+mn-lt"/>
              </a:rPr>
              <a:t>          für den Mittelwert der Zahlen in der Urne</a:t>
            </a:r>
          </a:p>
        </p:txBody>
      </p:sp>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643</a:t>
            </a:r>
            <a:endParaRPr lang="de-DE" sz="8000" b="1" dirty="0">
              <a:solidFill>
                <a:schemeClr val="tx1"/>
              </a:solidFill>
              <a:latin typeface="+mj-lt"/>
            </a:endParaRPr>
          </a:p>
        </p:txBody>
      </p:sp>
    </p:spTree>
    <p:extLst>
      <p:ext uri="{BB962C8B-B14F-4D97-AF65-F5344CB8AC3E}">
        <p14:creationId xmlns:p14="http://schemas.microsoft.com/office/powerpoint/2010/main" val="1661435138"/>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52522" y="1076349"/>
            <a:ext cx="851196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10.1.4: Verzerrte und asymptotisch erwartungstreue Schätzung </a:t>
            </a:r>
            <a:r>
              <a:rPr lang="de-DE" sz="2000" dirty="0">
                <a:solidFill>
                  <a:srgbClr val="0070C0"/>
                </a:solidFill>
              </a:rPr>
              <a:t>● </a:t>
            </a:r>
            <a:endParaRPr lang="de-DE" sz="2000" b="1" dirty="0">
              <a:solidFill>
                <a:srgbClr val="0070C0"/>
              </a:solidFill>
              <a:latin typeface="+mn-lt"/>
            </a:endParaRPr>
          </a:p>
        </p:txBody>
      </p:sp>
      <p:sp>
        <p:nvSpPr>
          <p:cNvPr id="14" name="TextBox 23"/>
          <p:cNvSpPr txBox="1"/>
          <p:nvPr/>
        </p:nvSpPr>
        <p:spPr>
          <a:xfrm>
            <a:off x="468313" y="1497611"/>
            <a:ext cx="8207375" cy="1538883"/>
          </a:xfrm>
          <a:prstGeom prst="rect">
            <a:avLst/>
          </a:prstGeom>
          <a:noFill/>
        </p:spPr>
        <p:txBody>
          <a:bodyPr wrap="square" lIns="0" tIns="0" rIns="0" bIns="0" rtlCol="0">
            <a:spAutoFit/>
          </a:bodyPr>
          <a:lstStyle/>
          <a:p>
            <a:pPr algn="just"/>
            <a:r>
              <a:rPr lang="de-DE" sz="2000" dirty="0">
                <a:latin typeface="+mn-lt"/>
              </a:rPr>
              <a:t>Gegeben sei eine quadratische Metallplatte, deren Fläche zu bestimmen ist. An-genommen, eine Person A misst eine Kantenlänge von 32.1 cm und schließt daraus auf eine Fläche von 32.1 </a:t>
            </a:r>
            <a:r>
              <a:rPr lang="de-DE" sz="2000" dirty="0">
                <a:latin typeface="+mn-lt"/>
                <a:sym typeface="Symbol"/>
              </a:rPr>
              <a:t> 32.1 cm</a:t>
            </a:r>
            <a:r>
              <a:rPr lang="de-DE" sz="2000" baseline="30000" dirty="0">
                <a:latin typeface="+mn-lt"/>
                <a:sym typeface="Symbol"/>
              </a:rPr>
              <a:t>2</a:t>
            </a:r>
            <a:r>
              <a:rPr lang="de-DE" sz="2000" dirty="0">
                <a:latin typeface="+mn-lt"/>
              </a:rPr>
              <a:t> </a:t>
            </a:r>
            <a:r>
              <a:rPr lang="de-DE" sz="2000">
                <a:latin typeface="+mn-lt"/>
              </a:rPr>
              <a:t>= 1030.41 </a:t>
            </a:r>
            <a:r>
              <a:rPr lang="de-DE" sz="2000" dirty="0">
                <a:latin typeface="+mn-lt"/>
                <a:sym typeface="Symbol"/>
              </a:rPr>
              <a:t>cm</a:t>
            </a:r>
            <a:r>
              <a:rPr lang="de-DE" sz="2000" baseline="30000" dirty="0">
                <a:latin typeface="+mn-lt"/>
                <a:sym typeface="Symbol"/>
              </a:rPr>
              <a:t>2</a:t>
            </a:r>
            <a:r>
              <a:rPr lang="de-DE" sz="2000" dirty="0">
                <a:latin typeface="+mn-lt"/>
              </a:rPr>
              <a:t>. Eine andere Person B misst dagegen eine Kantenlänge von 31.8 cm und schließt daraus auf eine Fläche von </a:t>
            </a:r>
            <a:r>
              <a:rPr lang="de-DE" sz="2000">
                <a:latin typeface="+mn-lt"/>
              </a:rPr>
              <a:t>nur 1011.24 </a:t>
            </a:r>
            <a:r>
              <a:rPr lang="de-DE" sz="2000" dirty="0">
                <a:latin typeface="+mn-lt"/>
                <a:sym typeface="Symbol"/>
              </a:rPr>
              <a:t>cm</a:t>
            </a:r>
            <a:r>
              <a:rPr lang="de-DE" sz="2000" baseline="30000" dirty="0">
                <a:latin typeface="+mn-lt"/>
                <a:sym typeface="Symbol"/>
              </a:rPr>
              <a:t>2</a:t>
            </a:r>
            <a:r>
              <a:rPr lang="de-DE" sz="2000" dirty="0">
                <a:latin typeface="+mn-lt"/>
                <a:sym typeface="Symbol"/>
              </a:rPr>
              <a:t>. Ist eine Mittelung der beiden Ergebnisse sinnvoll?</a:t>
            </a:r>
            <a:endParaRPr lang="de-DE" sz="2000" dirty="0">
              <a:latin typeface="+mn-lt"/>
            </a:endParaRPr>
          </a:p>
        </p:txBody>
      </p:sp>
      <p:sp>
        <p:nvSpPr>
          <p:cNvPr id="17" name="TextBox 23"/>
          <p:cNvSpPr txBox="1"/>
          <p:nvPr/>
        </p:nvSpPr>
        <p:spPr>
          <a:xfrm>
            <a:off x="468313" y="3207613"/>
            <a:ext cx="5543847" cy="307777"/>
          </a:xfrm>
          <a:prstGeom prst="rect">
            <a:avLst/>
          </a:prstGeom>
          <a:noFill/>
        </p:spPr>
        <p:txBody>
          <a:bodyPr wrap="square" lIns="0" tIns="0" rIns="0" bIns="0" rtlCol="0">
            <a:spAutoFit/>
          </a:bodyPr>
          <a:lstStyle/>
          <a:p>
            <a:pPr algn="just"/>
            <a:r>
              <a:rPr lang="de-DE" sz="2000" dirty="0">
                <a:latin typeface="+mn-lt"/>
              </a:rPr>
              <a:t>&gt; Modellrahmen (Annahmen):</a:t>
            </a:r>
          </a:p>
        </p:txBody>
      </p:sp>
      <mc:AlternateContent xmlns:mc="http://schemas.openxmlformats.org/markup-compatibility/2006" xmlns:a14="http://schemas.microsoft.com/office/drawing/2010/main">
        <mc:Choice Requires="a14">
          <p:sp>
            <p:nvSpPr>
              <p:cNvPr id="18" name="TextBox 23"/>
              <p:cNvSpPr txBox="1"/>
              <p:nvPr/>
            </p:nvSpPr>
            <p:spPr>
              <a:xfrm>
                <a:off x="808889" y="3685286"/>
                <a:ext cx="3880921" cy="307777"/>
              </a:xfrm>
              <a:prstGeom prst="rect">
                <a:avLst/>
              </a:prstGeom>
              <a:noFill/>
            </p:spPr>
            <p:txBody>
              <a:bodyPr wrap="square" lIns="0" tIns="0" rIns="0" bIns="0" rtlCol="0">
                <a:spAutoFit/>
              </a:bodyPr>
              <a:lstStyle/>
              <a:p>
                <a:pPr algn="just"/>
                <a14:m>
                  <m:oMath xmlns:m="http://schemas.openxmlformats.org/officeDocument/2006/math">
                    <m:r>
                      <a:rPr lang="de-DE" sz="2000" b="0" i="1" smtClean="0">
                        <a:latin typeface="Cambria Math"/>
                      </a:rPr>
                      <m:t>𝑋</m:t>
                    </m:r>
                  </m:oMath>
                </a14:m>
                <a:r>
                  <a:rPr lang="de-DE" sz="2000" dirty="0">
                    <a:latin typeface="+mn-lt"/>
                  </a:rPr>
                  <a:t>... gemessene Kantenlänge</a:t>
                </a:r>
              </a:p>
            </p:txBody>
          </p:sp>
        </mc:Choice>
        <mc:Fallback xmlns="">
          <p:sp>
            <p:nvSpPr>
              <p:cNvPr id="18" name="TextBox 23"/>
              <p:cNvSpPr txBox="1">
                <a:spLocks noRot="1" noChangeAspect="1" noMove="1" noResize="1" noEditPoints="1" noAdjustHandles="1" noChangeArrowheads="1" noChangeShapeType="1" noTextEdit="1"/>
              </p:cNvSpPr>
              <p:nvPr/>
            </p:nvSpPr>
            <p:spPr>
              <a:xfrm>
                <a:off x="808889" y="3685286"/>
                <a:ext cx="3880921" cy="307777"/>
              </a:xfrm>
              <a:prstGeom prst="rect">
                <a:avLst/>
              </a:prstGeom>
              <a:blipFill rotWithShape="1">
                <a:blip r:embed="rId3"/>
                <a:stretch>
                  <a:fillRect l="-2358" t="-26000" b="-5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Box 23"/>
              <p:cNvSpPr txBox="1"/>
              <p:nvPr/>
            </p:nvSpPr>
            <p:spPr>
              <a:xfrm>
                <a:off x="790194" y="4531667"/>
                <a:ext cx="7361092" cy="307777"/>
              </a:xfrm>
              <a:prstGeom prst="rect">
                <a:avLst/>
              </a:prstGeom>
              <a:noFill/>
            </p:spPr>
            <p:txBody>
              <a:bodyPr wrap="square" lIns="0" tIns="0" rIns="0" bIns="0" rtlCol="0">
                <a:spAutoFit/>
              </a:bodyPr>
              <a:lstStyle/>
              <a:p>
                <a:pPr algn="just"/>
                <a:r>
                  <a:rPr lang="de-DE" sz="2000" b="0" dirty="0">
                    <a:latin typeface="+mn-lt"/>
                  </a:rPr>
                  <a:t>Annahme: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  (häufige Annahme bei Messfehler-Problemen</a:t>
                </a:r>
              </a:p>
            </p:txBody>
          </p:sp>
        </mc:Choice>
        <mc:Fallback xmlns="">
          <p:sp>
            <p:nvSpPr>
              <p:cNvPr id="20" name="TextBox 23"/>
              <p:cNvSpPr txBox="1">
                <a:spLocks noRot="1" noChangeAspect="1" noMove="1" noResize="1" noEditPoints="1" noAdjustHandles="1" noChangeArrowheads="1" noChangeShapeType="1" noTextEdit="1"/>
              </p:cNvSpPr>
              <p:nvPr/>
            </p:nvSpPr>
            <p:spPr>
              <a:xfrm>
                <a:off x="790194" y="4531667"/>
                <a:ext cx="7361092" cy="307777"/>
              </a:xfrm>
              <a:prstGeom prst="rect">
                <a:avLst/>
              </a:prstGeom>
              <a:blipFill rotWithShape="1">
                <a:blip r:embed="rId4"/>
                <a:stretch>
                  <a:fillRect l="-2154" t="-23529" r="-1077" b="-4902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Box 23"/>
              <p:cNvSpPr txBox="1"/>
              <p:nvPr/>
            </p:nvSpPr>
            <p:spPr>
              <a:xfrm>
                <a:off x="790194" y="4114840"/>
                <a:ext cx="7128793" cy="307777"/>
              </a:xfrm>
              <a:prstGeom prst="rect">
                <a:avLst/>
              </a:prstGeom>
              <a:noFill/>
            </p:spPr>
            <p:txBody>
              <a:bodyPr wrap="square" lIns="0" tIns="0" rIns="0" bIns="0" rtlCol="0">
                <a:spAutoFit/>
              </a:bodyPr>
              <a:lstStyle/>
              <a:p>
                <a:pPr algn="just"/>
                <a14:m>
                  <m:oMath xmlns:m="http://schemas.openxmlformats.org/officeDocument/2006/math">
                    <m:r>
                      <a:rPr lang="de-DE" sz="2000" i="1" smtClean="0">
                        <a:latin typeface="Cambria Math"/>
                        <a:ea typeface="Cambria Math"/>
                      </a:rPr>
                      <m:t>𝜇</m:t>
                    </m:r>
                  </m:oMath>
                </a14:m>
                <a:r>
                  <a:rPr lang="de-DE" sz="2000" dirty="0">
                    <a:latin typeface="+mn-lt"/>
                  </a:rPr>
                  <a:t>... tatsächliche Kantenlänge, d. h.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𝜇</m:t>
                        </m:r>
                      </m:e>
                      <m:sup>
                        <m:r>
                          <a:rPr lang="de-DE" sz="2000" b="0" i="1" smtClean="0">
                            <a:latin typeface="Cambria Math"/>
                          </a:rPr>
                          <m:t>2</m:t>
                        </m:r>
                      </m:sup>
                    </m:sSup>
                  </m:oMath>
                </a14:m>
                <a:r>
                  <a:rPr lang="de-DE" sz="2000" dirty="0">
                    <a:latin typeface="+mn-lt"/>
                  </a:rPr>
                  <a:t> tatsächliche Fläche</a:t>
                </a:r>
              </a:p>
            </p:txBody>
          </p:sp>
        </mc:Choice>
        <mc:Fallback xmlns="">
          <p:sp>
            <p:nvSpPr>
              <p:cNvPr id="21" name="TextBox 23"/>
              <p:cNvSpPr txBox="1">
                <a:spLocks noRot="1" noChangeAspect="1" noMove="1" noResize="1" noEditPoints="1" noAdjustHandles="1" noChangeArrowheads="1" noChangeShapeType="1" noTextEdit="1"/>
              </p:cNvSpPr>
              <p:nvPr/>
            </p:nvSpPr>
            <p:spPr>
              <a:xfrm>
                <a:off x="790194" y="4114840"/>
                <a:ext cx="7128793" cy="307777"/>
              </a:xfrm>
              <a:prstGeom prst="rect">
                <a:avLst/>
              </a:prstGeom>
              <a:blipFill rotWithShape="1">
                <a:blip r:embed="rId5"/>
                <a:stretch>
                  <a:fillRect l="-1283" t="-24000" b="-52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Box 23"/>
              <p:cNvSpPr txBox="1"/>
              <p:nvPr/>
            </p:nvSpPr>
            <p:spPr>
              <a:xfrm>
                <a:off x="694351" y="5056181"/>
                <a:ext cx="1943448"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e>
                      </m:d>
                      <m:r>
                        <a:rPr lang="de-DE" sz="2000" b="0" i="1" smtClean="0">
                          <a:latin typeface="Cambria Math"/>
                          <a:ea typeface="Cambria Math"/>
                        </a:rPr>
                        <m:t>=</m:t>
                      </m:r>
                      <m:r>
                        <a:rPr lang="de-DE" sz="2000" b="0" i="1" smtClean="0">
                          <a:latin typeface="Cambria Math"/>
                          <a:ea typeface="Cambria Math"/>
                        </a:rPr>
                        <m:t>𝜇</m:t>
                      </m:r>
                    </m:oMath>
                  </m:oMathPara>
                </a14:m>
                <a:endParaRPr lang="de-DE" sz="2000" dirty="0">
                  <a:latin typeface="+mn-lt"/>
                </a:endParaRPr>
              </a:p>
            </p:txBody>
          </p:sp>
        </mc:Choice>
        <mc:Fallback xmlns="">
          <p:sp>
            <p:nvSpPr>
              <p:cNvPr id="22" name="TextBox 23"/>
              <p:cNvSpPr txBox="1">
                <a:spLocks noRot="1" noChangeAspect="1" noMove="1" noResize="1" noEditPoints="1" noAdjustHandles="1" noChangeArrowheads="1" noChangeShapeType="1" noTextEdit="1"/>
              </p:cNvSpPr>
              <p:nvPr/>
            </p:nvSpPr>
            <p:spPr>
              <a:xfrm>
                <a:off x="694351" y="5056181"/>
                <a:ext cx="1943448" cy="307777"/>
              </a:xfrm>
              <a:prstGeom prst="rect">
                <a:avLst/>
              </a:prstGeom>
              <a:blipFill rotWithShape="1">
                <a:blip r:embed="rId6"/>
                <a:stretch>
                  <a:fillRect l="-3762" b="-2352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Box 23"/>
              <p:cNvSpPr txBox="1"/>
              <p:nvPr/>
            </p:nvSpPr>
            <p:spPr>
              <a:xfrm>
                <a:off x="694351" y="5447824"/>
                <a:ext cx="7848104" cy="307777"/>
              </a:xfrm>
              <a:prstGeom prst="rect">
                <a:avLst/>
              </a:prstGeom>
              <a:noFill/>
            </p:spPr>
            <p:txBody>
              <a:bodyPr wrap="square" lIns="0" tIns="0" rIns="0" bIns="0" rtlCol="0">
                <a:spAutoFit/>
              </a:bodyPr>
              <a:lstStyle/>
              <a:p>
                <a14:m>
                  <m:oMath xmlns:m="http://schemas.openxmlformats.org/officeDocument/2006/math">
                    <m:r>
                      <a:rPr lang="de-DE" sz="2000" i="1" dirty="0" smtClean="0">
                        <a:latin typeface="Cambria Math"/>
                        <a:ea typeface="Cambria Math"/>
                      </a:rPr>
                      <m:t>⇒</m:t>
                    </m:r>
                  </m:oMath>
                </a14:m>
                <a:r>
                  <a:rPr lang="de-DE" sz="2000" dirty="0">
                    <a:latin typeface="+mn-lt"/>
                  </a:rPr>
                  <a:t>   im Durchschnitt wird Kantenlänge richtig gemessen </a:t>
                </a:r>
              </a:p>
            </p:txBody>
          </p:sp>
        </mc:Choice>
        <mc:Fallback xmlns="">
          <p:sp>
            <p:nvSpPr>
              <p:cNvPr id="23" name="TextBox 23"/>
              <p:cNvSpPr txBox="1">
                <a:spLocks noRot="1" noChangeAspect="1" noMove="1" noResize="1" noEditPoints="1" noAdjustHandles="1" noChangeArrowheads="1" noChangeShapeType="1" noTextEdit="1"/>
              </p:cNvSpPr>
              <p:nvPr/>
            </p:nvSpPr>
            <p:spPr>
              <a:xfrm>
                <a:off x="694351" y="5447824"/>
                <a:ext cx="7848104" cy="307777"/>
              </a:xfrm>
              <a:prstGeom prst="rect">
                <a:avLst/>
              </a:prstGeom>
              <a:blipFill rotWithShape="1">
                <a:blip r:embed="rId7"/>
                <a:stretch>
                  <a:fillRect l="-932" t="-26000" b="-50000"/>
                </a:stretch>
              </a:blipFill>
            </p:spPr>
            <p:txBody>
              <a:bodyPr/>
              <a:lstStyle/>
              <a:p>
                <a:r>
                  <a:rPr lang="de-DE">
                    <a:noFill/>
                  </a:rPr>
                  <a:t> </a:t>
                </a:r>
              </a:p>
            </p:txBody>
          </p:sp>
        </mc:Fallback>
      </mc:AlternateContent>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644</a:t>
            </a:r>
            <a:endParaRPr lang="de-DE" sz="8000" b="1" dirty="0">
              <a:solidFill>
                <a:schemeClr val="tx1"/>
              </a:solidFill>
              <a:latin typeface="+mj-lt"/>
            </a:endParaRPr>
          </a:p>
        </p:txBody>
      </p:sp>
    </p:spTree>
    <p:extLst>
      <p:ext uri="{BB962C8B-B14F-4D97-AF65-F5344CB8AC3E}">
        <p14:creationId xmlns:p14="http://schemas.microsoft.com/office/powerpoint/2010/main" val="4284611127"/>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4" name="TextBox 23"/>
              <p:cNvSpPr txBox="1"/>
              <p:nvPr/>
            </p:nvSpPr>
            <p:spPr>
              <a:xfrm>
                <a:off x="706686" y="1711039"/>
                <a:ext cx="7848104" cy="615553"/>
              </a:xfrm>
              <a:prstGeom prst="rect">
                <a:avLst/>
              </a:prstGeom>
              <a:noFill/>
            </p:spPr>
            <p:txBody>
              <a:bodyPr wrap="square" lIns="0" tIns="0" rIns="0" bIns="0" rtlCol="0">
                <a:spAutoFit/>
              </a:bodyPr>
              <a:lstStyle/>
              <a:p>
                <a14:m>
                  <m:oMath xmlns:m="http://schemas.openxmlformats.org/officeDocument/2006/math">
                    <m:r>
                      <a:rPr lang="de-DE" sz="2000" i="1" dirty="0" smtClean="0">
                        <a:latin typeface="Cambria Math"/>
                        <a:ea typeface="Cambria Math"/>
                      </a:rPr>
                      <m:t>⇒</m:t>
                    </m:r>
                  </m:oMath>
                </a14:m>
                <a:r>
                  <a:rPr lang="de-DE" sz="2000" dirty="0">
                    <a:latin typeface="+mn-lt"/>
                  </a:rPr>
                  <a:t>   im Durchschnitt wird Fläche überschätzt, sofern gemessene</a:t>
                </a:r>
              </a:p>
              <a:p>
                <a:r>
                  <a:rPr lang="de-DE" sz="2000" dirty="0">
                    <a:latin typeface="+mn-lt"/>
                  </a:rPr>
                  <a:t>      Kantenlänge quadriert wird</a:t>
                </a:r>
              </a:p>
            </p:txBody>
          </p:sp>
        </mc:Choice>
        <mc:Fallback xmlns="">
          <p:sp>
            <p:nvSpPr>
              <p:cNvPr id="14" name="TextBox 23"/>
              <p:cNvSpPr txBox="1">
                <a:spLocks noRot="1" noChangeAspect="1" noMove="1" noResize="1" noEditPoints="1" noAdjustHandles="1" noChangeArrowheads="1" noChangeShapeType="1" noTextEdit="1"/>
              </p:cNvSpPr>
              <p:nvPr/>
            </p:nvSpPr>
            <p:spPr>
              <a:xfrm>
                <a:off x="706686" y="1711039"/>
                <a:ext cx="7848104" cy="615553"/>
              </a:xfrm>
              <a:prstGeom prst="rect">
                <a:avLst/>
              </a:prstGeom>
              <a:blipFill rotWithShape="1">
                <a:blip r:embed="rId3"/>
                <a:stretch>
                  <a:fillRect l="-932" t="-12871" b="-237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Box 23"/>
              <p:cNvSpPr txBox="1"/>
              <p:nvPr/>
            </p:nvSpPr>
            <p:spPr>
              <a:xfrm>
                <a:off x="710209" y="1268760"/>
                <a:ext cx="5515137"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𝑋</m:t>
                              </m:r>
                            </m:e>
                            <m:sup>
                              <m:r>
                                <a:rPr lang="de-DE" sz="2000" b="0" i="1" smtClean="0">
                                  <a:solidFill>
                                    <a:schemeClr val="tx1"/>
                                  </a:solidFill>
                                  <a:latin typeface="Cambria Math"/>
                                  <a:ea typeface="Cambria Math"/>
                                </a:rPr>
                                <m:t>2</m:t>
                              </m:r>
                            </m:sup>
                          </m:sSup>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𝑉𝑎𝑟</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m:t>
                          </m:r>
                        </m:e>
                      </m:d>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𝑋</m:t>
                              </m:r>
                            </m:e>
                          </m:d>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𝜇</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&gt;</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𝜇</m:t>
                          </m:r>
                        </m:e>
                        <m:sup>
                          <m:r>
                            <a:rPr lang="de-DE" sz="2000" b="0" i="1" smtClean="0">
                              <a:solidFill>
                                <a:schemeClr val="tx1"/>
                              </a:solidFill>
                              <a:latin typeface="Cambria Math"/>
                              <a:ea typeface="Cambria Math"/>
                            </a:rPr>
                            <m:t>2</m:t>
                          </m:r>
                        </m:sup>
                      </m:sSup>
                    </m:oMath>
                  </m:oMathPara>
                </a14:m>
                <a:endParaRPr lang="de-DE" sz="2000" dirty="0">
                  <a:solidFill>
                    <a:schemeClr val="tx1"/>
                  </a:solidFill>
                  <a:latin typeface="+mn-lt"/>
                </a:endParaRPr>
              </a:p>
            </p:txBody>
          </p:sp>
        </mc:Choice>
        <mc:Fallback xmlns="">
          <p:sp>
            <p:nvSpPr>
              <p:cNvPr id="17" name="TextBox 23"/>
              <p:cNvSpPr txBox="1">
                <a:spLocks noRot="1" noChangeAspect="1" noMove="1" noResize="1" noEditPoints="1" noAdjustHandles="1" noChangeArrowheads="1" noChangeShapeType="1" noTextEdit="1"/>
              </p:cNvSpPr>
              <p:nvPr/>
            </p:nvSpPr>
            <p:spPr>
              <a:xfrm>
                <a:off x="710209" y="1268760"/>
                <a:ext cx="5515137" cy="307777"/>
              </a:xfrm>
              <a:prstGeom prst="rect">
                <a:avLst/>
              </a:prstGeom>
              <a:blipFill rotWithShape="1">
                <a:blip r:embed="rId4"/>
                <a:stretch>
                  <a:fillRect l="-1327" b="-2352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Box 23"/>
              <p:cNvSpPr txBox="1"/>
              <p:nvPr/>
            </p:nvSpPr>
            <p:spPr>
              <a:xfrm>
                <a:off x="706687" y="5589240"/>
                <a:ext cx="7105674" cy="923330"/>
              </a:xfrm>
              <a:prstGeom prst="rect">
                <a:avLst/>
              </a:prstGeom>
              <a:noFill/>
            </p:spPr>
            <p:txBody>
              <a:bodyPr wrap="square" lIns="0" tIns="0" rIns="0" bIns="0" rtlCol="0">
                <a:spAutoFit/>
              </a:bodyPr>
              <a:lstStyle/>
              <a:p>
                <a:pPr algn="just"/>
                <a14:m>
                  <m:oMath xmlns:m="http://schemas.openxmlformats.org/officeDocument/2006/math">
                    <m:r>
                      <a:rPr lang="de-DE" sz="2000" i="1" smtClean="0">
                        <a:latin typeface="Cambria Math"/>
                        <a:ea typeface="Cambria Math"/>
                      </a:rPr>
                      <m:t>⇒</m:t>
                    </m:r>
                  </m:oMath>
                </a14:m>
                <a:r>
                  <a:rPr lang="de-DE" sz="2000" dirty="0">
                    <a:latin typeface="+mn-lt"/>
                  </a:rPr>
                  <a:t>  Die Mittelung der beiden Flächenschätzungen führt tendenziell </a:t>
                </a:r>
              </a:p>
              <a:p>
                <a:pPr algn="just"/>
                <a:r>
                  <a:rPr lang="de-DE" sz="2000" dirty="0">
                    <a:latin typeface="+mn-lt"/>
                  </a:rPr>
                  <a:t>      also zu einer Überschätzung, die umso größer ist desto ungenau-</a:t>
                </a:r>
              </a:p>
              <a:p>
                <a:pPr algn="just"/>
                <a:r>
                  <a:rPr lang="de-DE" sz="2000" dirty="0">
                    <a:latin typeface="+mn-lt"/>
                  </a:rPr>
                  <a:t>      er die Schätzung der Kantenlänge ist </a:t>
                </a:r>
              </a:p>
            </p:txBody>
          </p:sp>
        </mc:Choice>
        <mc:Fallback xmlns="">
          <p:sp>
            <p:nvSpPr>
              <p:cNvPr id="18" name="TextBox 23"/>
              <p:cNvSpPr txBox="1">
                <a:spLocks noRot="1" noChangeAspect="1" noMove="1" noResize="1" noEditPoints="1" noAdjustHandles="1" noChangeArrowheads="1" noChangeShapeType="1" noTextEdit="1"/>
              </p:cNvSpPr>
              <p:nvPr/>
            </p:nvSpPr>
            <p:spPr>
              <a:xfrm>
                <a:off x="706687" y="5589240"/>
                <a:ext cx="7105674" cy="923330"/>
              </a:xfrm>
              <a:prstGeom prst="rect">
                <a:avLst/>
              </a:prstGeom>
              <a:blipFill rotWithShape="1">
                <a:blip r:embed="rId5"/>
                <a:stretch>
                  <a:fillRect l="-1029" t="-8609" b="-15894"/>
                </a:stretch>
              </a:blipFill>
            </p:spPr>
            <p:txBody>
              <a:bodyPr/>
              <a:lstStyle/>
              <a:p>
                <a:r>
                  <a:rPr lang="de-DE">
                    <a:noFill/>
                  </a:rPr>
                  <a:t> </a:t>
                </a:r>
              </a:p>
            </p:txBody>
          </p:sp>
        </mc:Fallback>
      </mc:AlternateContent>
      <p:sp>
        <p:nvSpPr>
          <p:cNvPr id="20" name="TextBox 23"/>
          <p:cNvSpPr txBox="1"/>
          <p:nvPr/>
        </p:nvSpPr>
        <p:spPr>
          <a:xfrm>
            <a:off x="468312" y="2471101"/>
            <a:ext cx="8207375" cy="615553"/>
          </a:xfrm>
          <a:prstGeom prst="rect">
            <a:avLst/>
          </a:prstGeom>
          <a:noFill/>
        </p:spPr>
        <p:txBody>
          <a:bodyPr wrap="square" lIns="0" tIns="0" rIns="0" bIns="0" rtlCol="0">
            <a:spAutoFit/>
          </a:bodyPr>
          <a:lstStyle/>
          <a:p>
            <a:pPr algn="just"/>
            <a:r>
              <a:rPr lang="de-DE" sz="2000" dirty="0">
                <a:latin typeface="+mn-lt"/>
              </a:rPr>
              <a:t>&gt; Die gleiche Überschätzung tritt auch ein, wenn zwei oder mehrere</a:t>
            </a:r>
          </a:p>
          <a:p>
            <a:pPr algn="just"/>
            <a:r>
              <a:rPr lang="de-DE" sz="2000" dirty="0">
                <a:latin typeface="+mn-lt"/>
              </a:rPr>
              <a:t>   Einzelschätzungen für die Fläche gemittelt würden:</a:t>
            </a:r>
          </a:p>
        </p:txBody>
      </p:sp>
      <mc:AlternateContent xmlns:mc="http://schemas.openxmlformats.org/markup-compatibility/2006" xmlns:a14="http://schemas.microsoft.com/office/drawing/2010/main">
        <mc:Choice Requires="a14">
          <p:sp>
            <p:nvSpPr>
              <p:cNvPr id="21" name="TextBox 23"/>
              <p:cNvSpPr txBox="1"/>
              <p:nvPr/>
            </p:nvSpPr>
            <p:spPr>
              <a:xfrm>
                <a:off x="706686" y="3182758"/>
                <a:ext cx="6958135" cy="307777"/>
              </a:xfrm>
              <a:prstGeom prst="rect">
                <a:avLst/>
              </a:prstGeom>
              <a:noFill/>
            </p:spPr>
            <p:txBody>
              <a:bodyPr wrap="square" lIns="0" tIns="0" rIns="0" bIns="0" rtlCol="0">
                <a:spAutoFit/>
              </a:bodyPr>
              <a:lstStyle/>
              <a:p>
                <a:r>
                  <a:rPr lang="de-DE" sz="2000" dirty="0">
                    <a:latin typeface="+mn-lt"/>
                  </a:rPr>
                  <a:t>Annahme: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-verteilt</a:t>
                </a:r>
              </a:p>
            </p:txBody>
          </p:sp>
        </mc:Choice>
        <mc:Fallback xmlns="">
          <p:sp>
            <p:nvSpPr>
              <p:cNvPr id="21" name="TextBox 23"/>
              <p:cNvSpPr txBox="1">
                <a:spLocks noRot="1" noChangeAspect="1" noMove="1" noResize="1" noEditPoints="1" noAdjustHandles="1" noChangeArrowheads="1" noChangeShapeType="1" noTextEdit="1"/>
              </p:cNvSpPr>
              <p:nvPr/>
            </p:nvSpPr>
            <p:spPr>
              <a:xfrm>
                <a:off x="706686" y="3182758"/>
                <a:ext cx="6958135" cy="307777"/>
              </a:xfrm>
              <a:prstGeom prst="rect">
                <a:avLst/>
              </a:prstGeom>
              <a:blipFill rotWithShape="1">
                <a:blip r:embed="rId6"/>
                <a:stretch>
                  <a:fillRect l="-2279" t="-23529" b="-4902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Box 23"/>
              <p:cNvSpPr txBox="1"/>
              <p:nvPr/>
            </p:nvSpPr>
            <p:spPr>
              <a:xfrm>
                <a:off x="706686" y="3717032"/>
                <a:ext cx="7465714" cy="311367"/>
              </a:xfrm>
              <a:prstGeom prst="rect">
                <a:avLst/>
              </a:prstGeom>
              <a:noFill/>
            </p:spPr>
            <p:txBody>
              <a:bodyPr wrap="square" lIns="0" tIns="0" rIns="0" bIns="0"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𝑋</m:t>
                        </m:r>
                      </m:e>
                      <m:sub>
                        <m:r>
                          <a:rPr lang="de-DE" sz="2000" b="0" i="1" smtClean="0">
                            <a:latin typeface="Cambria Math"/>
                            <a:ea typeface="Cambria Math"/>
                          </a:rPr>
                          <m:t>1</m:t>
                        </m:r>
                      </m:sub>
                      <m:sup>
                        <m:r>
                          <a:rPr lang="de-DE" sz="2000" b="0" i="1" smtClean="0">
                            <a:latin typeface="Cambria Math"/>
                            <a:ea typeface="Cambria Math"/>
                          </a:rPr>
                          <m:t>2</m:t>
                        </m:r>
                      </m:sup>
                    </m:sSubSup>
                    <m:r>
                      <a:rPr lang="de-DE" sz="2000" b="0" i="1" smtClean="0">
                        <a:latin typeface="Cambria Math"/>
                        <a:ea typeface="Cambria Math"/>
                      </a:rPr>
                      <m:t>,…,</m:t>
                    </m:r>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𝑋</m:t>
                        </m:r>
                      </m:e>
                      <m:sub>
                        <m:r>
                          <a:rPr lang="de-DE" sz="2000" b="0" i="1" smtClean="0">
                            <a:latin typeface="Cambria Math"/>
                            <a:ea typeface="Cambria Math"/>
                          </a:rPr>
                          <m:t>𝑛</m:t>
                        </m:r>
                      </m:sub>
                      <m:sup>
                        <m:r>
                          <a:rPr lang="de-DE" sz="2000" b="0" i="1" smtClean="0">
                            <a:latin typeface="Cambria Math"/>
                            <a:ea typeface="Cambria Math"/>
                          </a:rPr>
                          <m:t>2</m:t>
                        </m:r>
                      </m:sup>
                    </m:sSubSup>
                  </m:oMath>
                </a14:m>
                <a:r>
                  <a:rPr lang="de-DE" sz="2000" dirty="0">
                    <a:latin typeface="+mn-lt"/>
                  </a:rPr>
                  <a:t> unabhängig und identisch verteilt (warum?) mit</a:t>
                </a:r>
              </a:p>
            </p:txBody>
          </p:sp>
        </mc:Choice>
        <mc:Fallback xmlns="">
          <p:sp>
            <p:nvSpPr>
              <p:cNvPr id="22" name="TextBox 23"/>
              <p:cNvSpPr txBox="1">
                <a:spLocks noRot="1" noChangeAspect="1" noMove="1" noResize="1" noEditPoints="1" noAdjustHandles="1" noChangeArrowheads="1" noChangeShapeType="1" noTextEdit="1"/>
              </p:cNvSpPr>
              <p:nvPr/>
            </p:nvSpPr>
            <p:spPr>
              <a:xfrm>
                <a:off x="706686" y="3717032"/>
                <a:ext cx="7465714" cy="311367"/>
              </a:xfrm>
              <a:prstGeom prst="rect">
                <a:avLst/>
              </a:prstGeom>
              <a:blipFill rotWithShape="1">
                <a:blip r:embed="rId7"/>
                <a:stretch>
                  <a:fillRect l="-980" t="-23529" b="-4902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Box 23"/>
              <p:cNvSpPr txBox="1"/>
              <p:nvPr/>
            </p:nvSpPr>
            <p:spPr>
              <a:xfrm>
                <a:off x="1835696" y="4172630"/>
                <a:ext cx="3024336" cy="358753"/>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Sup>
                            <m:sSubSupPr>
                              <m:ctrlPr>
                                <a:rPr lang="de-DE" sz="2000" b="0" i="1" smtClean="0">
                                  <a:latin typeface="Cambria Math" panose="02040503050406030204" pitchFamily="18" charset="0"/>
                                </a:rPr>
                              </m:ctrlPr>
                            </m:sSubSupPr>
                            <m:e>
                              <m:r>
                                <a:rPr lang="de-DE" sz="2000" b="0" i="1" smtClean="0">
                                  <a:latin typeface="Cambria Math"/>
                                </a:rPr>
                                <m:t>𝑋</m:t>
                              </m:r>
                            </m:e>
                            <m:sub>
                              <m:r>
                                <a:rPr lang="de-DE" sz="2000" b="0" i="1" smtClean="0">
                                  <a:latin typeface="Cambria Math"/>
                                </a:rPr>
                                <m:t>𝑖</m:t>
                              </m:r>
                            </m:sub>
                            <m:sup>
                              <m:r>
                                <a:rPr lang="de-DE" sz="2000" b="0" i="1" smtClean="0">
                                  <a:latin typeface="Cambria Math"/>
                                </a:rPr>
                                <m:t>2</m:t>
                              </m:r>
                            </m:sup>
                          </m:sSubSup>
                        </m:e>
                      </m:d>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𝜇</m:t>
                          </m:r>
                        </m:e>
                        <m:sup>
                          <m:r>
                            <a:rPr lang="de-DE" sz="2000" b="0" i="1" smtClean="0">
                              <a:latin typeface="Cambria Math"/>
                            </a:rPr>
                            <m:t>2</m:t>
                          </m:r>
                        </m:sup>
                      </m:sSup>
                    </m:oMath>
                  </m:oMathPara>
                </a14:m>
                <a:endParaRPr lang="de-DE" sz="2000" dirty="0">
                  <a:latin typeface="+mn-lt"/>
                </a:endParaRPr>
              </a:p>
            </p:txBody>
          </p:sp>
        </mc:Choice>
        <mc:Fallback xmlns="">
          <p:sp>
            <p:nvSpPr>
              <p:cNvPr id="23" name="TextBox 23"/>
              <p:cNvSpPr txBox="1">
                <a:spLocks noRot="1" noChangeAspect="1" noMove="1" noResize="1" noEditPoints="1" noAdjustHandles="1" noChangeArrowheads="1" noChangeShapeType="1" noTextEdit="1"/>
              </p:cNvSpPr>
              <p:nvPr/>
            </p:nvSpPr>
            <p:spPr>
              <a:xfrm>
                <a:off x="1835696" y="4172630"/>
                <a:ext cx="3024336" cy="358753"/>
              </a:xfrm>
              <a:prstGeom prst="rect">
                <a:avLst/>
              </a:prstGeom>
              <a:blipFill rotWithShape="1">
                <a:blip r:embed="rId8"/>
                <a:stretch>
                  <a:fillRect l="-2823" b="-1186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Box 23"/>
              <p:cNvSpPr txBox="1"/>
              <p:nvPr/>
            </p:nvSpPr>
            <p:spPr>
              <a:xfrm>
                <a:off x="706686" y="4653136"/>
                <a:ext cx="7678215" cy="691536"/>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𝑛</m:t>
                              </m:r>
                            </m:den>
                          </m:f>
                          <m:nary>
                            <m:naryPr>
                              <m:chr m:val="∑"/>
                              <m:limLoc m:val="subSup"/>
                              <m:ctrlPr>
                                <a:rPr lang="de-DE" sz="2000" b="0" i="1" smtClean="0">
                                  <a:solidFill>
                                    <a:schemeClr val="tx1"/>
                                  </a:solidFill>
                                  <a:latin typeface="Cambria Math" panose="02040503050406030204" pitchFamily="18" charset="0"/>
                                  <a:ea typeface="Cambria Math"/>
                                </a:rPr>
                              </m:ctrlPr>
                            </m:naryPr>
                            <m:sub>
                              <m:r>
                                <m:rPr>
                                  <m:brk m:alnAt="25"/>
                                </m:rPr>
                                <a:rPr lang="de-DE" sz="2000" b="0" i="1" smtClean="0">
                                  <a:solidFill>
                                    <a:schemeClr val="tx1"/>
                                  </a:solidFill>
                                  <a:latin typeface="Cambria Math"/>
                                  <a:ea typeface="Cambria Math"/>
                                </a:rPr>
                                <m:t>𝑖</m:t>
                              </m:r>
                              <m:r>
                                <a:rPr lang="de-DE" sz="2000" b="0" i="1" smtClean="0">
                                  <a:solidFill>
                                    <a:schemeClr val="tx1"/>
                                  </a:solidFill>
                                  <a:latin typeface="Cambria Math"/>
                                  <a:ea typeface="Cambria Math"/>
                                </a:rPr>
                                <m:t>=1</m:t>
                              </m:r>
                            </m:sub>
                            <m:sup>
                              <m:r>
                                <a:rPr lang="de-DE" sz="2000" b="0" i="1" smtClean="0">
                                  <a:solidFill>
                                    <a:schemeClr val="tx1"/>
                                  </a:solidFill>
                                  <a:latin typeface="Cambria Math"/>
                                  <a:ea typeface="Cambria Math"/>
                                </a:rPr>
                                <m:t>𝑛</m:t>
                              </m:r>
                            </m:sup>
                            <m:e>
                              <m:sSubSup>
                                <m:sSubSupPr>
                                  <m:ctrlPr>
                                    <a:rPr lang="de-DE" sz="2000" b="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𝑋</m:t>
                                  </m:r>
                                </m:e>
                                <m:sub>
                                  <m:r>
                                    <a:rPr lang="de-DE" sz="2000" b="0" i="1" smtClean="0">
                                      <a:solidFill>
                                        <a:schemeClr val="tx1"/>
                                      </a:solidFill>
                                      <a:latin typeface="Cambria Math"/>
                                      <a:ea typeface="Cambria Math"/>
                                    </a:rPr>
                                    <m:t>𝑖</m:t>
                                  </m:r>
                                </m:sub>
                                <m:sup>
                                  <m:r>
                                    <a:rPr lang="de-DE" sz="2000" b="0" i="1" smtClean="0">
                                      <a:solidFill>
                                        <a:schemeClr val="tx1"/>
                                      </a:solidFill>
                                      <a:latin typeface="Cambria Math"/>
                                      <a:ea typeface="Cambria Math"/>
                                    </a:rPr>
                                    <m:t>2</m:t>
                                  </m:r>
                                </m:sup>
                              </m:sSubSup>
                            </m:e>
                          </m:nary>
                        </m:e>
                      </m:d>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1</m:t>
                          </m:r>
                        </m:num>
                        <m:den>
                          <m:r>
                            <a:rPr lang="de-DE" sz="2000" i="1">
                              <a:solidFill>
                                <a:schemeClr val="tx1"/>
                              </a:solidFill>
                              <a:latin typeface="Cambria Math"/>
                              <a:ea typeface="Cambria Math"/>
                            </a:rPr>
                            <m:t>𝑛</m:t>
                          </m:r>
                        </m:den>
                      </m:f>
                      <m:nary>
                        <m:naryPr>
                          <m:chr m:val="∑"/>
                          <m:limLoc m:val="subSup"/>
                          <m:ctrlPr>
                            <a:rPr lang="de-DE" sz="2000" i="1">
                              <a:solidFill>
                                <a:schemeClr val="tx1"/>
                              </a:solidFill>
                              <a:latin typeface="Cambria Math" panose="02040503050406030204" pitchFamily="18" charset="0"/>
                              <a:ea typeface="Cambria Math"/>
                            </a:rPr>
                          </m:ctrlPr>
                        </m:naryPr>
                        <m:sub>
                          <m:r>
                            <m:rPr>
                              <m:brk m:alnAt="25"/>
                            </m:rPr>
                            <a:rPr lang="de-DE" sz="2000" i="1">
                              <a:solidFill>
                                <a:schemeClr val="tx1"/>
                              </a:solidFill>
                              <a:latin typeface="Cambria Math"/>
                              <a:ea typeface="Cambria Math"/>
                            </a:rPr>
                            <m:t>𝑖</m:t>
                          </m:r>
                          <m:r>
                            <a:rPr lang="de-DE" sz="2000" i="1">
                              <a:solidFill>
                                <a:schemeClr val="tx1"/>
                              </a:solidFill>
                              <a:latin typeface="Cambria Math"/>
                              <a:ea typeface="Cambria Math"/>
                            </a:rPr>
                            <m:t>=1</m:t>
                          </m:r>
                        </m:sub>
                        <m:sup>
                          <m:r>
                            <a:rPr lang="de-DE" sz="2000" i="1">
                              <a:solidFill>
                                <a:schemeClr val="tx1"/>
                              </a:solidFill>
                              <a:latin typeface="Cambria Math"/>
                              <a:ea typeface="Cambria Math"/>
                            </a:rPr>
                            <m:t>𝑛</m:t>
                          </m:r>
                        </m:sup>
                        <m:e>
                          <m:r>
                            <a:rPr lang="de-DE" sz="2000" b="0" i="1" smtClean="0">
                              <a:solidFill>
                                <a:schemeClr val="tx1"/>
                              </a:solidFill>
                              <a:latin typeface="Cambria Math"/>
                              <a:ea typeface="Cambria Math"/>
                            </a:rPr>
                            <m:t>𝐸</m:t>
                          </m:r>
                          <m:d>
                            <m:dPr>
                              <m:ctrlPr>
                                <a:rPr lang="de-DE" sz="2000" b="0" i="1" smtClean="0">
                                  <a:solidFill>
                                    <a:schemeClr val="tx1"/>
                                  </a:solidFill>
                                  <a:latin typeface="Cambria Math" panose="02040503050406030204" pitchFamily="18" charset="0"/>
                                  <a:ea typeface="Cambria Math"/>
                                </a:rPr>
                              </m:ctrlPr>
                            </m:dPr>
                            <m:e>
                              <m:sSubSup>
                                <m:sSubSupPr>
                                  <m:ctrlPr>
                                    <a:rPr lang="de-DE" sz="2000" b="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𝑋</m:t>
                                  </m:r>
                                </m:e>
                                <m:sub>
                                  <m:r>
                                    <a:rPr lang="de-DE" sz="2000" b="0" i="1" smtClean="0">
                                      <a:solidFill>
                                        <a:schemeClr val="tx1"/>
                                      </a:solidFill>
                                      <a:latin typeface="Cambria Math"/>
                                      <a:ea typeface="Cambria Math"/>
                                    </a:rPr>
                                    <m:t>𝑖</m:t>
                                  </m:r>
                                </m:sub>
                                <m:sup>
                                  <m:r>
                                    <a:rPr lang="de-DE" sz="2000" b="0" i="1" smtClean="0">
                                      <a:solidFill>
                                        <a:schemeClr val="tx1"/>
                                      </a:solidFill>
                                      <a:latin typeface="Cambria Math"/>
                                      <a:ea typeface="Cambria Math"/>
                                    </a:rPr>
                                    <m:t>2</m:t>
                                  </m:r>
                                </m:sup>
                              </m:sSubSup>
                            </m:e>
                          </m:d>
                        </m:e>
                      </m:nary>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𝑛</m:t>
                          </m:r>
                        </m:den>
                      </m:f>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𝑛</m:t>
                      </m:r>
                      <m:r>
                        <a:rPr lang="de-DE" sz="2000" b="0" i="1" smtClean="0">
                          <a:solidFill>
                            <a:schemeClr val="tx1"/>
                          </a:solidFill>
                          <a:latin typeface="Cambria Math"/>
                          <a:ea typeface="Cambria Math"/>
                        </a:rPr>
                        <m:t>×</m:t>
                      </m:r>
                      <m:d>
                        <m:dPr>
                          <m:ctrlPr>
                            <a:rPr lang="de-DE" sz="2000" b="0" i="1" smtClean="0">
                              <a:solidFill>
                                <a:schemeClr val="tx1"/>
                              </a:solidFill>
                              <a:latin typeface="Cambria Math" panose="02040503050406030204" pitchFamily="18" charset="0"/>
                              <a:ea typeface="Cambria Math"/>
                            </a:rPr>
                          </m:ctrlPr>
                        </m:dPr>
                        <m:e>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𝜇</m:t>
                              </m:r>
                            </m:e>
                            <m:sup>
                              <m:r>
                                <a:rPr lang="de-DE" sz="2000" b="0" i="1" smtClean="0">
                                  <a:solidFill>
                                    <a:schemeClr val="tx1"/>
                                  </a:solidFill>
                                  <a:latin typeface="Cambria Math"/>
                                  <a:ea typeface="Cambria Math"/>
                                </a:rPr>
                                <m:t>2</m:t>
                              </m:r>
                            </m:sup>
                          </m:sSup>
                        </m:e>
                      </m:d>
                      <m:r>
                        <a:rPr lang="de-DE" sz="2000" b="0" i="1" smtClean="0">
                          <a:solidFill>
                            <a:schemeClr val="tx1"/>
                          </a:solidFill>
                          <a:latin typeface="Cambria Math"/>
                          <a:ea typeface="Cambria Math"/>
                        </a:rPr>
                        <m:t>=</m:t>
                      </m:r>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𝜎</m:t>
                          </m:r>
                        </m:e>
                        <m:sup>
                          <m:r>
                            <a:rPr lang="de-DE" sz="2000" i="1">
                              <a:solidFill>
                                <a:schemeClr val="tx1"/>
                              </a:solidFill>
                              <a:latin typeface="Cambria Math"/>
                              <a:ea typeface="Cambria Math"/>
                            </a:rPr>
                            <m:t>2</m:t>
                          </m:r>
                        </m:sup>
                      </m:sSup>
                      <m:r>
                        <a:rPr lang="de-DE" sz="2000" i="1">
                          <a:solidFill>
                            <a:schemeClr val="tx1"/>
                          </a:solidFill>
                          <a:latin typeface="Cambria Math"/>
                          <a:ea typeface="Cambria Math"/>
                        </a:rPr>
                        <m:t>+</m:t>
                      </m:r>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𝜇</m:t>
                          </m:r>
                        </m:e>
                        <m:sup>
                          <m:r>
                            <a:rPr lang="de-DE" sz="2000" i="1">
                              <a:solidFill>
                                <a:schemeClr val="tx1"/>
                              </a:solidFill>
                              <a:latin typeface="Cambria Math"/>
                              <a:ea typeface="Cambria Math"/>
                            </a:rPr>
                            <m:t>2</m:t>
                          </m:r>
                        </m:sup>
                      </m:sSup>
                    </m:oMath>
                  </m:oMathPara>
                </a14:m>
                <a:endParaRPr lang="de-DE" sz="2000" dirty="0">
                  <a:solidFill>
                    <a:schemeClr val="tx1"/>
                  </a:solidFill>
                  <a:latin typeface="+mn-lt"/>
                </a:endParaRPr>
              </a:p>
            </p:txBody>
          </p:sp>
        </mc:Choice>
        <mc:Fallback xmlns="">
          <p:sp>
            <p:nvSpPr>
              <p:cNvPr id="24" name="TextBox 23"/>
              <p:cNvSpPr txBox="1">
                <a:spLocks noRot="1" noChangeAspect="1" noMove="1" noResize="1" noEditPoints="1" noAdjustHandles="1" noChangeArrowheads="1" noChangeShapeType="1" noTextEdit="1"/>
              </p:cNvSpPr>
              <p:nvPr/>
            </p:nvSpPr>
            <p:spPr>
              <a:xfrm>
                <a:off x="706686" y="4653136"/>
                <a:ext cx="7678215" cy="691536"/>
              </a:xfrm>
              <a:prstGeom prst="rect">
                <a:avLst/>
              </a:prstGeom>
              <a:blipFill rotWithShape="1">
                <a:blip r:embed="rId9"/>
                <a:stretch>
                  <a:fillRect/>
                </a:stretch>
              </a:blipFill>
            </p:spPr>
            <p:txBody>
              <a:bodyPr/>
              <a:lstStyle/>
              <a:p>
                <a:r>
                  <a:rPr lang="de-DE">
                    <a:noFill/>
                  </a:rPr>
                  <a:t> </a:t>
                </a:r>
              </a:p>
            </p:txBody>
          </p:sp>
        </mc:Fallback>
      </mc:AlternateContent>
      <p:sp>
        <p:nvSpPr>
          <p:cNvPr id="2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645</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794157061"/>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TextBox 23"/>
          <p:cNvSpPr txBox="1"/>
          <p:nvPr/>
        </p:nvSpPr>
        <p:spPr>
          <a:xfrm>
            <a:off x="468313" y="1268760"/>
            <a:ext cx="8198359" cy="615553"/>
          </a:xfrm>
          <a:prstGeom prst="rect">
            <a:avLst/>
          </a:prstGeom>
          <a:noFill/>
        </p:spPr>
        <p:txBody>
          <a:bodyPr wrap="square" lIns="0" tIns="0" rIns="0" bIns="0" rtlCol="0">
            <a:spAutoFit/>
          </a:bodyPr>
          <a:lstStyle/>
          <a:p>
            <a:pPr algn="just"/>
            <a:r>
              <a:rPr lang="de-DE" sz="2000" dirty="0">
                <a:latin typeface="+mn-lt"/>
              </a:rPr>
              <a:t>&gt; Eine alternative Vorgehensweise würde darin bestehen, den Mittelwert der</a:t>
            </a:r>
          </a:p>
          <a:p>
            <a:pPr algn="just"/>
            <a:r>
              <a:rPr lang="de-DE" sz="2000" dirty="0">
                <a:latin typeface="+mn-lt"/>
              </a:rPr>
              <a:t>   gemessenen Kantenlängen zu nehmen und diesen dann zu quadrieren, d. h.</a:t>
            </a:r>
          </a:p>
        </p:txBody>
      </p:sp>
      <mc:AlternateContent xmlns:mc="http://schemas.openxmlformats.org/markup-compatibility/2006" xmlns:a14="http://schemas.microsoft.com/office/drawing/2010/main">
        <mc:Choice Requires="a14">
          <p:sp>
            <p:nvSpPr>
              <p:cNvPr id="18" name="TextBox 23"/>
              <p:cNvSpPr txBox="1"/>
              <p:nvPr/>
            </p:nvSpPr>
            <p:spPr>
              <a:xfrm>
                <a:off x="1626789" y="1947621"/>
                <a:ext cx="568947"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sSup>
                        <m:sSupPr>
                          <m:ctrlPr>
                            <a:rPr lang="de-DE" sz="2000" i="1" smtClean="0">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i="1">
                                  <a:latin typeface="Cambria Math"/>
                                </a:rPr>
                                <m:t>𝑋</m:t>
                              </m:r>
                            </m:e>
                          </m:acc>
                        </m:e>
                        <m:sup>
                          <m:r>
                            <a:rPr lang="de-DE" sz="2000" b="0" i="1" smtClean="0">
                              <a:latin typeface="Cambria Math"/>
                            </a:rPr>
                            <m:t>2</m:t>
                          </m:r>
                        </m:sup>
                      </m:sSup>
                    </m:oMath>
                  </m:oMathPara>
                </a14:m>
                <a:endParaRPr lang="de-DE" sz="2000" dirty="0">
                  <a:latin typeface="+mn-lt"/>
                </a:endParaRPr>
              </a:p>
            </p:txBody>
          </p:sp>
        </mc:Choice>
        <mc:Fallback xmlns="">
          <p:sp>
            <p:nvSpPr>
              <p:cNvPr id="18" name="TextBox 23"/>
              <p:cNvSpPr txBox="1">
                <a:spLocks noRot="1" noChangeAspect="1" noMove="1" noResize="1" noEditPoints="1" noAdjustHandles="1" noChangeArrowheads="1" noChangeShapeType="1" noTextEdit="1"/>
              </p:cNvSpPr>
              <p:nvPr/>
            </p:nvSpPr>
            <p:spPr>
              <a:xfrm>
                <a:off x="1626789" y="1947621"/>
                <a:ext cx="568947" cy="307777"/>
              </a:xfrm>
              <a:prstGeom prst="rect">
                <a:avLst/>
              </a:prstGeom>
              <a:blipFill rotWithShape="1">
                <a:blip r:embed="rId3"/>
                <a:stretch>
                  <a:fillRect l="-16129" b="-78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Box 23"/>
              <p:cNvSpPr txBox="1"/>
              <p:nvPr/>
            </p:nvSpPr>
            <p:spPr>
              <a:xfrm>
                <a:off x="671619" y="2255398"/>
                <a:ext cx="3024335" cy="307777"/>
              </a:xfrm>
              <a:prstGeom prst="rect">
                <a:avLst/>
              </a:prstGeom>
              <a:noFill/>
            </p:spPr>
            <p:txBody>
              <a:bodyPr wrap="square" lIns="0" tIns="0" rIns="0" bIns="0" rtlCol="0">
                <a:spAutoFit/>
              </a:bodyPr>
              <a:lstStyle/>
              <a:p>
                <a:pPr algn="just"/>
                <a:r>
                  <a:rPr lang="de-DE" sz="2000" dirty="0">
                    <a:latin typeface="+mn-lt"/>
                  </a:rPr>
                  <a:t>Gilt dann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i="1">
                                    <a:latin typeface="Cambria Math"/>
                                  </a:rPr>
                                  <m:t>𝑋</m:t>
                                </m:r>
                              </m:e>
                            </m:acc>
                          </m:e>
                          <m:sup>
                            <m:r>
                              <a:rPr lang="de-DE" sz="2000" i="1">
                                <a:latin typeface="Cambria Math"/>
                              </a:rPr>
                              <m:t>2</m:t>
                            </m:r>
                          </m:sup>
                        </m:sSup>
                        <m:r>
                          <m:rPr>
                            <m:nor/>
                          </m:rPr>
                          <a:rPr lang="de-DE" sz="2000" dirty="0"/>
                          <m:t> </m:t>
                        </m:r>
                      </m:e>
                    </m:d>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𝜇</m:t>
                        </m:r>
                      </m:e>
                      <m:sup>
                        <m:r>
                          <a:rPr lang="de-DE" sz="2000" b="0" i="1" smtClean="0">
                            <a:latin typeface="Cambria Math"/>
                          </a:rPr>
                          <m:t>2</m:t>
                        </m:r>
                      </m:sup>
                    </m:sSup>
                  </m:oMath>
                </a14:m>
                <a:r>
                  <a:rPr lang="de-DE" dirty="0">
                    <a:latin typeface="+mn-lt"/>
                  </a:rPr>
                  <a:t> ?</a:t>
                </a:r>
                <a:endParaRPr lang="de-DE" sz="2000" dirty="0">
                  <a:latin typeface="+mn-lt"/>
                </a:endParaRPr>
              </a:p>
            </p:txBody>
          </p:sp>
        </mc:Choice>
        <mc:Fallback xmlns="">
          <p:sp>
            <p:nvSpPr>
              <p:cNvPr id="20" name="TextBox 23"/>
              <p:cNvSpPr txBox="1">
                <a:spLocks noRot="1" noChangeAspect="1" noMove="1" noResize="1" noEditPoints="1" noAdjustHandles="1" noChangeArrowheads="1" noChangeShapeType="1" noTextEdit="1"/>
              </p:cNvSpPr>
              <p:nvPr/>
            </p:nvSpPr>
            <p:spPr>
              <a:xfrm>
                <a:off x="671619" y="2255398"/>
                <a:ext cx="3024335" cy="307777"/>
              </a:xfrm>
              <a:prstGeom prst="rect">
                <a:avLst/>
              </a:prstGeom>
              <a:blipFill rotWithShape="1">
                <a:blip r:embed="rId4"/>
                <a:stretch>
                  <a:fillRect l="-5040" t="-26000" b="-50000"/>
                </a:stretch>
              </a:blipFill>
            </p:spPr>
            <p:txBody>
              <a:bodyPr/>
              <a:lstStyle/>
              <a:p>
                <a:r>
                  <a:rPr lang="de-DE">
                    <a:noFill/>
                  </a:rPr>
                  <a:t> </a:t>
                </a:r>
              </a:p>
            </p:txBody>
          </p:sp>
        </mc:Fallback>
      </mc:AlternateContent>
      <p:sp>
        <p:nvSpPr>
          <p:cNvPr id="21" name="TextBox 23"/>
          <p:cNvSpPr txBox="1"/>
          <p:nvPr/>
        </p:nvSpPr>
        <p:spPr>
          <a:xfrm>
            <a:off x="671619" y="3389256"/>
            <a:ext cx="8031058" cy="615553"/>
          </a:xfrm>
          <a:prstGeom prst="rect">
            <a:avLst/>
          </a:prstGeom>
          <a:noFill/>
        </p:spPr>
        <p:txBody>
          <a:bodyPr wrap="square" lIns="0" tIns="0" rIns="0" bIns="0" rtlCol="0">
            <a:spAutoFit/>
          </a:bodyPr>
          <a:lstStyle/>
          <a:p>
            <a:pPr algn="just"/>
            <a:r>
              <a:rPr lang="de-DE" sz="2000" dirty="0">
                <a:latin typeface="+mn-lt"/>
              </a:rPr>
              <a:t>Mit der Verschiebungsformel für die theoretische Varianz bezogen nun auf </a:t>
            </a:r>
          </a:p>
          <a:p>
            <a:pPr algn="just"/>
            <a:r>
              <a:rPr lang="de-DE" sz="2000" dirty="0">
                <a:latin typeface="+mn-lt"/>
              </a:rPr>
              <a:t>das Stichprobenmittel folgt dann:</a:t>
            </a:r>
          </a:p>
        </p:txBody>
      </p:sp>
      <mc:AlternateContent xmlns:mc="http://schemas.openxmlformats.org/markup-compatibility/2006" xmlns:a14="http://schemas.microsoft.com/office/drawing/2010/main">
        <mc:Choice Requires="a14">
          <p:sp>
            <p:nvSpPr>
              <p:cNvPr id="22" name="TextBox 23"/>
              <p:cNvSpPr txBox="1"/>
              <p:nvPr/>
            </p:nvSpPr>
            <p:spPr>
              <a:xfrm>
                <a:off x="1124543" y="4187677"/>
                <a:ext cx="3024335" cy="307777"/>
              </a:xfrm>
              <a:prstGeom prst="rect">
                <a:avLst/>
              </a:prstGeom>
              <a:noFill/>
            </p:spPr>
            <p:txBody>
              <a:bodyPr wrap="square" lIns="0" tIns="0" rIns="0" bIns="0"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𝑋</m:t>
                              </m:r>
                            </m:e>
                          </m:acc>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i="1">
                              <a:solidFill>
                                <a:schemeClr val="tx1"/>
                              </a:solidFill>
                              <a:latin typeface="Cambria Math" panose="02040503050406030204" pitchFamily="18" charset="0"/>
                            </a:rPr>
                          </m:ctrlPr>
                        </m:dPr>
                        <m:e>
                          <m:sSup>
                            <m:sSupPr>
                              <m:ctrlPr>
                                <a:rPr lang="de-DE" sz="2000" i="1" smtClean="0">
                                  <a:solidFill>
                                    <a:schemeClr val="tx1"/>
                                  </a:solidFill>
                                  <a:latin typeface="Cambria Math" panose="02040503050406030204" pitchFamily="18" charset="0"/>
                                </a:rPr>
                              </m:ctrlPr>
                            </m:sSup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𝑋</m:t>
                                  </m:r>
                                </m:e>
                              </m:acc>
                            </m:e>
                            <m:sup>
                              <m:r>
                                <a:rPr lang="de-DE" sz="2000" b="0" i="1" smtClean="0">
                                  <a:solidFill>
                                    <a:schemeClr val="tx1"/>
                                  </a:solidFill>
                                  <a:latin typeface="Cambria Math"/>
                                </a:rPr>
                                <m:t>2</m:t>
                              </m:r>
                            </m:sup>
                          </m:sSup>
                        </m:e>
                      </m:d>
                      <m:r>
                        <a:rPr lang="de-DE" sz="2000" b="0" i="1" smtClean="0">
                          <a:solidFill>
                            <a:schemeClr val="tx1"/>
                          </a:solidFill>
                          <a:latin typeface="Cambria Math"/>
                        </a:rPr>
                        <m:t>−</m:t>
                      </m:r>
                      <m:sSup>
                        <m:sSupPr>
                          <m:ctrlPr>
                            <a:rPr lang="de-DE" sz="2000" i="1" smtClean="0">
                              <a:solidFill>
                                <a:schemeClr val="tx1"/>
                              </a:solidFill>
                              <a:latin typeface="Cambria Math" panose="02040503050406030204" pitchFamily="18" charset="0"/>
                            </a:rPr>
                          </m:ctrlPr>
                        </m:sSupPr>
                        <m:e>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𝑋</m:t>
                                  </m:r>
                                </m:e>
                              </m:acc>
                            </m:e>
                          </m:d>
                        </m:e>
                        <m:sup>
                          <m:r>
                            <a:rPr lang="de-DE" sz="2000" b="0" i="1" smtClean="0">
                              <a:solidFill>
                                <a:schemeClr val="tx1"/>
                              </a:solidFill>
                              <a:latin typeface="Cambria Math"/>
                            </a:rPr>
                            <m:t>2</m:t>
                          </m:r>
                        </m:sup>
                      </m:sSup>
                    </m:oMath>
                  </m:oMathPara>
                </a14:m>
                <a:endParaRPr lang="de-DE" sz="2000" dirty="0">
                  <a:solidFill>
                    <a:schemeClr val="tx1"/>
                  </a:solidFill>
                  <a:latin typeface="+mn-lt"/>
                </a:endParaRPr>
              </a:p>
            </p:txBody>
          </p:sp>
        </mc:Choice>
        <mc:Fallback xmlns="">
          <p:sp>
            <p:nvSpPr>
              <p:cNvPr id="22" name="TextBox 23"/>
              <p:cNvSpPr txBox="1">
                <a:spLocks noRot="1" noChangeAspect="1" noMove="1" noResize="1" noEditPoints="1" noAdjustHandles="1" noChangeArrowheads="1" noChangeShapeType="1" noTextEdit="1"/>
              </p:cNvSpPr>
              <p:nvPr/>
            </p:nvSpPr>
            <p:spPr>
              <a:xfrm>
                <a:off x="1124543" y="4187677"/>
                <a:ext cx="3024335" cy="307777"/>
              </a:xfrm>
              <a:prstGeom prst="rect">
                <a:avLst/>
              </a:prstGeom>
              <a:blipFill rotWithShape="1">
                <a:blip r:embed="rId5"/>
                <a:stretch>
                  <a:fillRect l="-2817" t="-2000" b="-8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Box 23"/>
              <p:cNvSpPr txBox="1"/>
              <p:nvPr/>
            </p:nvSpPr>
            <p:spPr>
              <a:xfrm>
                <a:off x="806444" y="4649555"/>
                <a:ext cx="6429852" cy="307777"/>
              </a:xfrm>
              <a:prstGeom prst="rect">
                <a:avLst/>
              </a:prstGeom>
              <a:noFill/>
            </p:spPr>
            <p:txBody>
              <a:bodyPr wrap="square" lIns="0" tIns="0" rIns="0" bIns="0"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i="1" smtClean="0">
                          <a:solidFill>
                            <a:schemeClr val="tx1"/>
                          </a:solidFill>
                          <a:latin typeface="Cambria Math"/>
                        </a:rPr>
                        <m:t>𝐸</m:t>
                      </m:r>
                      <m:d>
                        <m:dPr>
                          <m:ctrlPr>
                            <a:rPr lang="de-DE" sz="2000" i="1">
                              <a:solidFill>
                                <a:schemeClr val="tx1"/>
                              </a:solidFill>
                              <a:latin typeface="Cambria Math" panose="02040503050406030204" pitchFamily="18" charset="0"/>
                            </a:rPr>
                          </m:ctrlPr>
                        </m:dPr>
                        <m:e>
                          <m:sSup>
                            <m:sSupPr>
                              <m:ctrlPr>
                                <a:rPr lang="de-DE" sz="2000" i="1">
                                  <a:solidFill>
                                    <a:schemeClr val="tx1"/>
                                  </a:solidFill>
                                  <a:latin typeface="Cambria Math" panose="02040503050406030204" pitchFamily="18" charset="0"/>
                                </a:rPr>
                              </m:ctrlPr>
                            </m:sSup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𝑋</m:t>
                                  </m:r>
                                </m:e>
                              </m:acc>
                            </m:e>
                            <m:sup>
                              <m:r>
                                <a:rPr lang="de-DE" sz="2000" i="1">
                                  <a:solidFill>
                                    <a:schemeClr val="tx1"/>
                                  </a:solidFill>
                                  <a:latin typeface="Cambria Math"/>
                                </a:rPr>
                                <m:t>2</m:t>
                              </m:r>
                            </m:sup>
                          </m:sSup>
                        </m:e>
                      </m:d>
                      <m:r>
                        <a:rPr lang="de-DE" sz="2000" b="0" i="1" smtClean="0">
                          <a:solidFill>
                            <a:schemeClr val="tx1"/>
                          </a:solidFill>
                          <a:latin typeface="Cambria Math"/>
                        </a:rPr>
                        <m:t>=</m:t>
                      </m:r>
                      <m:r>
                        <a:rPr lang="de-DE" sz="2000" i="1">
                          <a:solidFill>
                            <a:schemeClr val="tx1"/>
                          </a:solidFill>
                          <a:latin typeface="Cambria Math"/>
                        </a:rPr>
                        <m:t>𝑉𝑎𝑟</m:t>
                      </m:r>
                      <m:d>
                        <m:dPr>
                          <m:ctrlPr>
                            <a:rPr lang="de-DE" sz="2000" i="1">
                              <a:solidFill>
                                <a:schemeClr val="tx1"/>
                              </a:solidFill>
                              <a:latin typeface="Cambria Math" panose="02040503050406030204" pitchFamily="18" charset="0"/>
                            </a:rPr>
                          </m:ctrlPr>
                        </m:d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𝑋</m:t>
                              </m:r>
                            </m:e>
                          </m:acc>
                        </m:e>
                      </m:d>
                      <m:r>
                        <a:rPr lang="de-DE" sz="2000" b="0" i="1" smtClean="0">
                          <a:solidFill>
                            <a:schemeClr val="tx1"/>
                          </a:solidFill>
                          <a:latin typeface="Cambria Math"/>
                        </a:rPr>
                        <m:t>+</m:t>
                      </m:r>
                      <m:sSup>
                        <m:sSupPr>
                          <m:ctrlPr>
                            <a:rPr lang="de-DE" sz="2000" i="1" smtClean="0">
                              <a:solidFill>
                                <a:schemeClr val="tx1"/>
                              </a:solidFill>
                              <a:latin typeface="Cambria Math" panose="02040503050406030204" pitchFamily="18" charset="0"/>
                            </a:rPr>
                          </m:ctrlPr>
                        </m:sSupPr>
                        <m:e>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𝑋</m:t>
                                  </m:r>
                                </m:e>
                              </m:acc>
                            </m:e>
                          </m:d>
                        </m:e>
                        <m:sup>
                          <m:r>
                            <a:rPr lang="de-DE" sz="2000" b="0" i="1" smtClean="0">
                              <a:solidFill>
                                <a:schemeClr val="tx1"/>
                              </a:solidFill>
                              <a:latin typeface="Cambria Math"/>
                            </a:rPr>
                            <m:t>2</m:t>
                          </m:r>
                        </m:sup>
                      </m:sSup>
                    </m:oMath>
                  </m:oMathPara>
                </a14:m>
                <a:endParaRPr lang="de-DE" sz="2000" dirty="0">
                  <a:solidFill>
                    <a:schemeClr val="tx1"/>
                  </a:solidFill>
                  <a:latin typeface="+mn-lt"/>
                </a:endParaRPr>
              </a:p>
            </p:txBody>
          </p:sp>
        </mc:Choice>
        <mc:Fallback xmlns="">
          <p:sp>
            <p:nvSpPr>
              <p:cNvPr id="24" name="TextBox 23"/>
              <p:cNvSpPr txBox="1">
                <a:spLocks noRot="1" noChangeAspect="1" noMove="1" noResize="1" noEditPoints="1" noAdjustHandles="1" noChangeArrowheads="1" noChangeShapeType="1" noTextEdit="1"/>
              </p:cNvSpPr>
              <p:nvPr/>
            </p:nvSpPr>
            <p:spPr>
              <a:xfrm>
                <a:off x="806444" y="4649555"/>
                <a:ext cx="6429852" cy="307777"/>
              </a:xfrm>
              <a:prstGeom prst="rect">
                <a:avLst/>
              </a:prstGeom>
              <a:blipFill rotWithShape="1">
                <a:blip r:embed="rId6"/>
                <a:stretch>
                  <a:fillRect l="-1043" t="-2000" b="-8000"/>
                </a:stretch>
              </a:blipFill>
            </p:spPr>
            <p:txBody>
              <a:bodyPr/>
              <a:lstStyle/>
              <a:p>
                <a:r>
                  <a:rPr lang="de-DE">
                    <a:noFill/>
                  </a:rPr>
                  <a:t> </a:t>
                </a:r>
              </a:p>
            </p:txBody>
          </p:sp>
        </mc:Fallback>
      </mc:AlternateContent>
      <p:sp>
        <p:nvSpPr>
          <p:cNvPr id="25" name="TextBox 23"/>
          <p:cNvSpPr txBox="1"/>
          <p:nvPr/>
        </p:nvSpPr>
        <p:spPr>
          <a:xfrm>
            <a:off x="671619" y="2613479"/>
            <a:ext cx="2728774" cy="307777"/>
          </a:xfrm>
          <a:prstGeom prst="rect">
            <a:avLst/>
          </a:prstGeom>
          <a:noFill/>
        </p:spPr>
        <p:txBody>
          <a:bodyPr wrap="square" lIns="0" tIns="0" rIns="0" bIns="0" rtlCol="0">
            <a:spAutoFit/>
          </a:bodyPr>
          <a:lstStyle/>
          <a:p>
            <a:pPr algn="just"/>
            <a:r>
              <a:rPr lang="de-DE" sz="2000" dirty="0">
                <a:latin typeface="+mn-lt"/>
              </a:rPr>
              <a:t>Es gilt zunächst einmal</a:t>
            </a:r>
          </a:p>
        </p:txBody>
      </p:sp>
      <mc:AlternateContent xmlns:mc="http://schemas.openxmlformats.org/markup-compatibility/2006" xmlns:a14="http://schemas.microsoft.com/office/drawing/2010/main">
        <mc:Choice Requires="a14">
          <p:sp>
            <p:nvSpPr>
              <p:cNvPr id="26" name="TextBox 23"/>
              <p:cNvSpPr txBox="1"/>
              <p:nvPr/>
            </p:nvSpPr>
            <p:spPr>
              <a:xfrm>
                <a:off x="1162521" y="2967381"/>
                <a:ext cx="4614136" cy="307777"/>
              </a:xfrm>
              <a:prstGeom prst="rect">
                <a:avLst/>
              </a:prstGeom>
              <a:noFill/>
            </p:spPr>
            <p:txBody>
              <a:bodyPr wrap="square" lIns="0" tIns="0" rIns="0" bIns="0" rtlCol="0">
                <a:spAutoFit/>
              </a:bodyPr>
              <a:lstStyle/>
              <a:p>
                <a:pPr algn="just"/>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rPr>
                              <m:t>𝑋</m:t>
                            </m:r>
                          </m:e>
                        </m:acc>
                      </m:e>
                    </m:d>
                    <m:r>
                      <a:rPr lang="de-DE" sz="2000" b="0" i="1" smtClean="0">
                        <a:latin typeface="Cambria Math"/>
                      </a:rPr>
                      <m:t>=</m:t>
                    </m:r>
                    <m:r>
                      <a:rPr lang="de-DE" sz="2000" b="0" i="1" smtClean="0">
                        <a:latin typeface="Cambria Math"/>
                        <a:ea typeface="Cambria Math"/>
                      </a:rPr>
                      <m:t>𝜇</m:t>
                    </m:r>
                  </m:oMath>
                </a14:m>
                <a:r>
                  <a:rPr lang="de-DE" sz="2000" dirty="0">
                    <a:latin typeface="+mn-lt"/>
                  </a:rPr>
                  <a:t>   und   </a:t>
                </a:r>
                <a14:m>
                  <m:oMath xmlns:m="http://schemas.openxmlformats.org/officeDocument/2006/math">
                    <m:r>
                      <a:rPr lang="de-DE" sz="2000" i="1">
                        <a:latin typeface="Cambria Math"/>
                      </a:rPr>
                      <m:t>𝑉𝑎𝑟</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rPr>
                              <m:t>𝑋</m:t>
                            </m:r>
                          </m:e>
                        </m:acc>
                      </m:e>
                    </m:d>
                    <m:r>
                      <a:rPr lang="de-DE" sz="2000" i="1">
                        <a:latin typeface="Cambria Math"/>
                      </a:rPr>
                      <m:t>=</m:t>
                    </m:r>
                    <m:f>
                      <m:fPr>
                        <m:type m:val="lin"/>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r>
                              <a:rPr lang="de-DE" sz="2000" i="1">
                                <a:latin typeface="Cambria Math"/>
                                <a:ea typeface="Cambria Math"/>
                              </a:rPr>
                              <m:t>𝜎</m:t>
                            </m:r>
                          </m:e>
                          <m:sup>
                            <m:r>
                              <a:rPr lang="de-DE" sz="2000" i="1">
                                <a:latin typeface="Cambria Math"/>
                              </a:rPr>
                              <m:t>2</m:t>
                            </m:r>
                          </m:sup>
                        </m:sSup>
                      </m:num>
                      <m:den>
                        <m:r>
                          <a:rPr lang="de-DE" sz="2000" i="1">
                            <a:latin typeface="Cambria Math"/>
                          </a:rPr>
                          <m:t>𝑛</m:t>
                        </m:r>
                      </m:den>
                    </m:f>
                  </m:oMath>
                </a14:m>
                <a:endParaRPr lang="de-DE" sz="2000" dirty="0">
                  <a:latin typeface="+mn-lt"/>
                </a:endParaRPr>
              </a:p>
            </p:txBody>
          </p:sp>
        </mc:Choice>
        <mc:Fallback xmlns="">
          <p:sp>
            <p:nvSpPr>
              <p:cNvPr id="26" name="TextBox 23"/>
              <p:cNvSpPr txBox="1">
                <a:spLocks noRot="1" noChangeAspect="1" noMove="1" noResize="1" noEditPoints="1" noAdjustHandles="1" noChangeArrowheads="1" noChangeShapeType="1" noTextEdit="1"/>
              </p:cNvSpPr>
              <p:nvPr/>
            </p:nvSpPr>
            <p:spPr>
              <a:xfrm>
                <a:off x="1162521" y="2967381"/>
                <a:ext cx="4614136" cy="307777"/>
              </a:xfrm>
              <a:prstGeom prst="rect">
                <a:avLst/>
              </a:prstGeom>
              <a:blipFill rotWithShape="1">
                <a:blip r:embed="rId7"/>
                <a:stretch>
                  <a:fillRect l="-1982" t="-168000" b="-252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Box 23"/>
              <p:cNvSpPr txBox="1"/>
              <p:nvPr/>
            </p:nvSpPr>
            <p:spPr>
              <a:xfrm>
                <a:off x="1831281" y="5129348"/>
                <a:ext cx="2566854" cy="307777"/>
              </a:xfrm>
              <a:prstGeom prst="rect">
                <a:avLst/>
              </a:prstGeom>
              <a:noFill/>
            </p:spPr>
            <p:txBody>
              <a:bodyPr wrap="square" lIns="0" tIns="0" rIns="0" bIns="0"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num>
                        <m:den>
                          <m:r>
                            <a:rPr lang="de-DE" sz="2000" b="0" i="1" smtClean="0">
                              <a:solidFill>
                                <a:schemeClr val="tx1"/>
                              </a:solidFill>
                              <a:latin typeface="Cambria Math"/>
                            </a:rPr>
                            <m:t>𝑛</m:t>
                          </m:r>
                        </m:den>
                      </m:f>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𝜇</m:t>
                          </m:r>
                        </m:e>
                        <m:sup>
                          <m:r>
                            <a:rPr lang="de-DE" sz="2000" b="0" i="1" smtClean="0">
                              <a:solidFill>
                                <a:schemeClr val="tx1"/>
                              </a:solidFill>
                              <a:latin typeface="Cambria Math"/>
                            </a:rPr>
                            <m:t>2</m:t>
                          </m:r>
                        </m:sup>
                      </m:sSup>
                    </m:oMath>
                  </m:oMathPara>
                </a14:m>
                <a:endParaRPr lang="de-DE" sz="2000" dirty="0">
                  <a:solidFill>
                    <a:schemeClr val="tx1"/>
                  </a:solidFill>
                  <a:latin typeface="+mn-lt"/>
                </a:endParaRPr>
              </a:p>
            </p:txBody>
          </p:sp>
        </mc:Choice>
        <mc:Fallback xmlns="">
          <p:sp>
            <p:nvSpPr>
              <p:cNvPr id="27" name="TextBox 23"/>
              <p:cNvSpPr txBox="1">
                <a:spLocks noRot="1" noChangeAspect="1" noMove="1" noResize="1" noEditPoints="1" noAdjustHandles="1" noChangeArrowheads="1" noChangeShapeType="1" noTextEdit="1"/>
              </p:cNvSpPr>
              <p:nvPr/>
            </p:nvSpPr>
            <p:spPr>
              <a:xfrm>
                <a:off x="1831281" y="5129348"/>
                <a:ext cx="2566854" cy="307777"/>
              </a:xfrm>
              <a:prstGeom prst="rect">
                <a:avLst/>
              </a:prstGeom>
              <a:blipFill rotWithShape="1">
                <a:blip r:embed="rId8"/>
                <a:stretch>
                  <a:fillRect l="-2138" t="-162745" b="-24705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Box 23"/>
              <p:cNvSpPr txBox="1"/>
              <p:nvPr/>
            </p:nvSpPr>
            <p:spPr>
              <a:xfrm>
                <a:off x="2141091" y="5707728"/>
                <a:ext cx="1776238" cy="388311"/>
              </a:xfrm>
              <a:prstGeom prst="rect">
                <a:avLst/>
              </a:prstGeom>
              <a:noFill/>
            </p:spPr>
            <p:txBody>
              <a:bodyPr wrap="square" lIns="0" tIns="0" rIns="0" bIns="0" rtlCol="0">
                <a:spAutoFit/>
              </a:bodyPr>
              <a:lstStyle/>
              <a:p>
                <a:pPr algn="just"/>
                <a14:m>
                  <m:oMathPara xmlns:m="http://schemas.openxmlformats.org/officeDocument/2006/math">
                    <m:oMathParaPr>
                      <m:jc m:val="left"/>
                    </m:oMathParaPr>
                    <m:oMath xmlns:m="http://schemas.openxmlformats.org/officeDocument/2006/math">
                      <m:groupChr>
                        <m:groupChrPr>
                          <m:chr m:val="→"/>
                          <m:vertJc m:val="bot"/>
                          <m:ctrlPr>
                            <a:rPr lang="de-DE" sz="2000" b="0" i="1" smtClean="0">
                              <a:solidFill>
                                <a:schemeClr val="tx1"/>
                              </a:solidFill>
                              <a:latin typeface="Cambria Math" panose="02040503050406030204" pitchFamily="18" charset="0"/>
                            </a:rPr>
                          </m:ctrlPr>
                        </m:groupChrPr>
                        <m:e>
                          <m:r>
                            <m:rPr>
                              <m:brk m:alnAt="2"/>
                            </m:rPr>
                            <a:rPr lang="de-DE" sz="2000" b="0" i="1" smtClean="0">
                              <a:solidFill>
                                <a:schemeClr val="tx1"/>
                              </a:solidFill>
                              <a:latin typeface="Cambria Math"/>
                            </a:rPr>
                            <m:t> </m:t>
                          </m:r>
                          <m:r>
                            <a:rPr lang="de-DE" sz="2000" b="0" i="1" smtClean="0">
                              <a:solidFill>
                                <a:schemeClr val="tx1"/>
                              </a:solidFill>
                              <a:latin typeface="Cambria Math"/>
                            </a:rPr>
                            <m:t>    </m:t>
                          </m:r>
                          <m:r>
                            <a:rPr lang="de-DE" sz="2000" b="0" i="1" smtClean="0">
                              <a:solidFill>
                                <a:schemeClr val="tx1"/>
                              </a:solidFill>
                              <a:latin typeface="Cambria Math"/>
                            </a:rPr>
                            <m:t>𝑛</m:t>
                          </m:r>
                          <m:r>
                            <a:rPr lang="de-DE" sz="2000" b="0" i="1" smtClean="0">
                              <a:solidFill>
                                <a:schemeClr val="tx1"/>
                              </a:solidFill>
                              <a:latin typeface="Cambria Math"/>
                              <a:ea typeface="Cambria Math"/>
                            </a:rPr>
                            <m:t>→∞      </m:t>
                          </m:r>
                        </m:e>
                      </m:groupChr>
                      <m:r>
                        <a:rPr lang="de-DE" sz="2000" b="0" i="1" smtClean="0">
                          <a:solidFill>
                            <a:schemeClr val="tx1"/>
                          </a:solidFill>
                          <a:latin typeface="Cambria Math"/>
                        </a:rPr>
                        <m:t>  </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𝜇</m:t>
                          </m:r>
                        </m:e>
                        <m:sup>
                          <m:r>
                            <a:rPr lang="de-DE" sz="2000" b="0" i="1" smtClean="0">
                              <a:solidFill>
                                <a:schemeClr val="tx1"/>
                              </a:solidFill>
                              <a:latin typeface="Cambria Math"/>
                            </a:rPr>
                            <m:t>2</m:t>
                          </m:r>
                        </m:sup>
                      </m:sSup>
                    </m:oMath>
                  </m:oMathPara>
                </a14:m>
                <a:endParaRPr lang="de-DE" sz="2000" dirty="0">
                  <a:solidFill>
                    <a:schemeClr val="tx1"/>
                  </a:solidFill>
                  <a:latin typeface="+mn-lt"/>
                </a:endParaRPr>
              </a:p>
            </p:txBody>
          </p:sp>
        </mc:Choice>
        <mc:Fallback xmlns="">
          <p:sp>
            <p:nvSpPr>
              <p:cNvPr id="28" name="TextBox 23"/>
              <p:cNvSpPr txBox="1">
                <a:spLocks noRot="1" noChangeAspect="1" noMove="1" noResize="1" noEditPoints="1" noAdjustHandles="1" noChangeArrowheads="1" noChangeShapeType="1" noTextEdit="1"/>
              </p:cNvSpPr>
              <p:nvPr/>
            </p:nvSpPr>
            <p:spPr>
              <a:xfrm>
                <a:off x="2141091" y="5707728"/>
                <a:ext cx="1776238" cy="388311"/>
              </a:xfrm>
              <a:prstGeom prst="rect">
                <a:avLst/>
              </a:prstGeom>
              <a:blipFill rotWithShape="1">
                <a:blip r:embed="rId9"/>
                <a:stretch>
                  <a:fillRect/>
                </a:stretch>
              </a:blipFill>
            </p:spPr>
            <p:txBody>
              <a:bodyPr/>
              <a:lstStyle/>
              <a:p>
                <a:r>
                  <a:rPr lang="de-DE">
                    <a:noFill/>
                  </a:rPr>
                  <a:t> </a:t>
                </a:r>
              </a:p>
            </p:txBody>
          </p:sp>
        </mc:Fallback>
      </mc:AlternateContent>
      <p:sp>
        <p:nvSpPr>
          <p:cNvPr id="5" name="Geschweifte Klammer rechts 4"/>
          <p:cNvSpPr/>
          <p:nvPr/>
        </p:nvSpPr>
        <p:spPr>
          <a:xfrm rot="5400000">
            <a:off x="2559518" y="5063399"/>
            <a:ext cx="236972" cy="1051686"/>
          </a:xfrm>
          <a:prstGeom prst="rightBrace">
            <a:avLst>
              <a:gd name="adj1" fmla="val 40637"/>
              <a:gd name="adj2" fmla="val 50000"/>
            </a:avLst>
          </a:prstGeom>
          <a:ln w="158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solidFill>
                <a:srgbClr val="FF0000"/>
              </a:solidFill>
            </a:endParaRPr>
          </a:p>
        </p:txBody>
      </p:sp>
      <mc:AlternateContent xmlns:mc="http://schemas.openxmlformats.org/markup-compatibility/2006" xmlns:a14="http://schemas.microsoft.com/office/drawing/2010/main">
        <mc:Choice Requires="a14">
          <p:sp>
            <p:nvSpPr>
              <p:cNvPr id="29" name="TextBox 23"/>
              <p:cNvSpPr txBox="1"/>
              <p:nvPr/>
            </p:nvSpPr>
            <p:spPr>
              <a:xfrm>
                <a:off x="671619" y="6151854"/>
                <a:ext cx="6348653" cy="307777"/>
              </a:xfrm>
              <a:prstGeom prst="rect">
                <a:avLst/>
              </a:prstGeom>
              <a:noFill/>
            </p:spPr>
            <p:txBody>
              <a:bodyPr wrap="square" lIns="0" tIns="0" rIns="0" bIns="0" rtlCol="0">
                <a:spAutoFit/>
              </a:bodyPr>
              <a:lstStyle/>
              <a:p>
                <a:pPr algn="just"/>
                <a:r>
                  <a:rPr lang="de-DE" sz="2000" dirty="0">
                    <a:solidFill>
                      <a:schemeClr val="tx1"/>
                    </a:solidFill>
                    <a:latin typeface="+mn-lt"/>
                  </a:rPr>
                  <a:t>Damit ist </a:t>
                </a:r>
                <a14:m>
                  <m:oMath xmlns:m="http://schemas.openxmlformats.org/officeDocument/2006/math">
                    <m:sSup>
                      <m:sSupPr>
                        <m:ctrlPr>
                          <a:rPr lang="de-DE" sz="2000" i="1">
                            <a:solidFill>
                              <a:schemeClr val="tx1"/>
                            </a:solidFill>
                            <a:latin typeface="Cambria Math" panose="02040503050406030204" pitchFamily="18" charset="0"/>
                          </a:rPr>
                        </m:ctrlPr>
                      </m:sSup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𝑋</m:t>
                            </m:r>
                          </m:e>
                        </m:acc>
                      </m:e>
                      <m:sup>
                        <m:r>
                          <a:rPr lang="de-DE" sz="2000" i="1">
                            <a:solidFill>
                              <a:schemeClr val="tx1"/>
                            </a:solidFill>
                            <a:latin typeface="Cambria Math"/>
                          </a:rPr>
                          <m:t>2</m:t>
                        </m:r>
                      </m:sup>
                    </m:sSup>
                  </m:oMath>
                </a14:m>
                <a:r>
                  <a:rPr lang="de-DE" sz="2000" dirty="0">
                    <a:solidFill>
                      <a:schemeClr val="tx1"/>
                    </a:solidFill>
                    <a:latin typeface="+mn-lt"/>
                  </a:rPr>
                  <a:t> zwar nicht e-treu, jedoch asymptotisch e-treu. </a:t>
                </a:r>
              </a:p>
            </p:txBody>
          </p:sp>
        </mc:Choice>
        <mc:Fallback xmlns="">
          <p:sp>
            <p:nvSpPr>
              <p:cNvPr id="29" name="TextBox 23"/>
              <p:cNvSpPr txBox="1">
                <a:spLocks noRot="1" noChangeAspect="1" noMove="1" noResize="1" noEditPoints="1" noAdjustHandles="1" noChangeArrowheads="1" noChangeShapeType="1" noTextEdit="1"/>
              </p:cNvSpPr>
              <p:nvPr/>
            </p:nvSpPr>
            <p:spPr>
              <a:xfrm>
                <a:off x="671619" y="6151854"/>
                <a:ext cx="6348653" cy="307777"/>
              </a:xfrm>
              <a:prstGeom prst="rect">
                <a:avLst/>
              </a:prstGeom>
              <a:blipFill rotWithShape="1">
                <a:blip r:embed="rId10"/>
                <a:stretch>
                  <a:fillRect l="-2399" t="-23529" b="-49020"/>
                </a:stretch>
              </a:blipFill>
            </p:spPr>
            <p:txBody>
              <a:bodyPr/>
              <a:lstStyle/>
              <a:p>
                <a:r>
                  <a:rPr lang="de-DE">
                    <a:noFill/>
                  </a:rPr>
                  <a:t> </a:t>
                </a:r>
              </a:p>
            </p:txBody>
          </p:sp>
        </mc:Fallback>
      </mc:AlternateContent>
      <p:sp>
        <p:nvSpPr>
          <p:cNvPr id="3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646</a:t>
            </a:r>
            <a:endParaRPr lang="de-DE" sz="8000" b="1" dirty="0">
              <a:solidFill>
                <a:schemeClr val="tx1"/>
              </a:solidFill>
              <a:latin typeface="+mj-lt"/>
            </a:endParaRPr>
          </a:p>
        </p:txBody>
      </p:sp>
    </p:spTree>
    <p:extLst>
      <p:ext uri="{BB962C8B-B14F-4D97-AF65-F5344CB8AC3E}">
        <p14:creationId xmlns:p14="http://schemas.microsoft.com/office/powerpoint/2010/main" val="56825040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000" b="1" dirty="0">
                <a:solidFill>
                  <a:srgbClr val="0070C0"/>
                </a:solidFill>
                <a:latin typeface="+mj-lt"/>
                <a:ea typeface="+mj-ea"/>
                <a:cs typeface="+mj-cs"/>
              </a:rPr>
              <a:t> 4 Spezifizierende Beschreibung empirischer Verteilungen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4.1 Spezifika empirischer Verteilungen</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4.2 Lagekennwerte</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4.2.3 Modalwert</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4.3.1 Arithmetisches Mittel bei gruppierten Daten </a:t>
            </a: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4.2.1 Arithmetisches Mittel</a:t>
            </a: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4.2.2 Median</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4.2.4 </a:t>
            </a:r>
            <a:r>
              <a:rPr lang="de-DE" sz="2000" b="1" dirty="0" err="1">
                <a:solidFill>
                  <a:srgbClr val="0070C0"/>
                </a:solidFill>
                <a:latin typeface="+mn-lt"/>
              </a:rPr>
              <a:t>Fechner‘sche</a:t>
            </a:r>
            <a:r>
              <a:rPr lang="de-DE" sz="2000" b="1" dirty="0">
                <a:solidFill>
                  <a:srgbClr val="0070C0"/>
                </a:solidFill>
                <a:latin typeface="+mn-lt"/>
              </a:rPr>
              <a:t> Lageregeln</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4.3 Spezielle Lagekennwerte</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4.3.2 </a:t>
            </a:r>
            <a:r>
              <a:rPr lang="de-DE" sz="2000" b="1" dirty="0" err="1">
                <a:solidFill>
                  <a:srgbClr val="0070C0"/>
                </a:solidFill>
                <a:latin typeface="+mn-lt"/>
              </a:rPr>
              <a:t>Quantile</a:t>
            </a:r>
            <a:endParaRPr lang="de-DE" sz="2000" b="1" dirty="0">
              <a:solidFill>
                <a:srgbClr val="0070C0"/>
              </a:solidFill>
              <a:latin typeface="+mn-lt"/>
            </a:endParaRPr>
          </a:p>
        </p:txBody>
      </p:sp>
      <p:sp>
        <p:nvSpPr>
          <p:cNvPr id="24" name="Textfeld 23"/>
          <p:cNvSpPr txBox="1">
            <a:spLocks noChangeArrowheads="1"/>
          </p:cNvSpPr>
          <p:nvPr/>
        </p:nvSpPr>
        <p:spPr bwMode="auto">
          <a:xfrm>
            <a:off x="468313" y="487045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4.3.3 Geometrisches Mittel</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65</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de-DE"/>
              <a:t>69</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de-DE"/>
              <a:t>69</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73</a:t>
            </a:r>
            <a:endParaRPr lang="en-US" dirty="0"/>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en-US"/>
              <a:t>77</a:t>
            </a:r>
            <a:endParaRPr lang="en-US" dirty="0"/>
          </a:p>
        </p:txBody>
      </p:sp>
      <p:sp>
        <p:nvSpPr>
          <p:cNvPr id="31" name="Textfeld 28"/>
          <p:cNvSpPr txBox="1">
            <a:spLocks noChangeArrowheads="1"/>
          </p:cNvSpPr>
          <p:nvPr/>
        </p:nvSpPr>
        <p:spPr bwMode="auto">
          <a:xfrm>
            <a:off x="7883525" y="3140075"/>
            <a:ext cx="790575" cy="369888"/>
          </a:xfrm>
          <a:prstGeom prst="rect">
            <a:avLst/>
          </a:prstGeom>
          <a:noFill/>
          <a:ln w="9525">
            <a:noFill/>
            <a:miter lim="800000"/>
            <a:headEnd/>
            <a:tailEnd/>
          </a:ln>
        </p:spPr>
        <p:txBody>
          <a:bodyPr>
            <a:spAutoFit/>
          </a:bodyPr>
          <a:lstStyle/>
          <a:p>
            <a:pPr algn="r"/>
            <a:r>
              <a:rPr lang="en-US"/>
              <a:t>78</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80</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80</a:t>
            </a:r>
            <a:endParaRPr lang="en-US" dirty="0"/>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a:t>82</a:t>
            </a:r>
            <a:endParaRPr lang="en-US" dirty="0"/>
          </a:p>
        </p:txBody>
      </p:sp>
      <p:sp>
        <p:nvSpPr>
          <p:cNvPr id="37" name="Textfeld 28"/>
          <p:cNvSpPr txBox="1">
            <a:spLocks noChangeArrowheads="1"/>
          </p:cNvSpPr>
          <p:nvPr/>
        </p:nvSpPr>
        <p:spPr bwMode="auto">
          <a:xfrm>
            <a:off x="7883525" y="4868863"/>
            <a:ext cx="790575" cy="369887"/>
          </a:xfrm>
          <a:prstGeom prst="rect">
            <a:avLst/>
          </a:prstGeom>
          <a:noFill/>
          <a:ln w="9525">
            <a:noFill/>
            <a:miter lim="800000"/>
            <a:headEnd/>
            <a:tailEnd/>
          </a:ln>
        </p:spPr>
        <p:txBody>
          <a:bodyPr>
            <a:spAutoFit/>
          </a:bodyPr>
          <a:lstStyle/>
          <a:p>
            <a:pPr algn="r"/>
            <a:r>
              <a:rPr lang="en-US"/>
              <a:t>87</a:t>
            </a:r>
            <a:endParaRPr lang="en-US" dirty="0"/>
          </a:p>
        </p:txBody>
      </p:sp>
      <p:sp>
        <p:nvSpPr>
          <p:cNvPr id="45" name="Textfeld 44"/>
          <p:cNvSpPr txBox="1">
            <a:spLocks noChangeArrowheads="1"/>
          </p:cNvSpPr>
          <p:nvPr/>
        </p:nvSpPr>
        <p:spPr bwMode="auto">
          <a:xfrm>
            <a:off x="469106" y="53098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4.4 Streuungskennwerte</a:t>
            </a:r>
          </a:p>
        </p:txBody>
      </p:sp>
      <p:sp>
        <p:nvSpPr>
          <p:cNvPr id="46" name="Textfeld 45"/>
          <p:cNvSpPr txBox="1">
            <a:spLocks noChangeArrowheads="1"/>
          </p:cNvSpPr>
          <p:nvPr/>
        </p:nvSpPr>
        <p:spPr bwMode="auto">
          <a:xfrm>
            <a:off x="469106" y="574165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4.4.1 Spannweite</a:t>
            </a:r>
          </a:p>
        </p:txBody>
      </p:sp>
      <p:sp>
        <p:nvSpPr>
          <p:cNvPr id="49" name="Textfeld 28"/>
          <p:cNvSpPr txBox="1">
            <a:spLocks noChangeArrowheads="1"/>
          </p:cNvSpPr>
          <p:nvPr/>
        </p:nvSpPr>
        <p:spPr bwMode="auto">
          <a:xfrm>
            <a:off x="7884318" y="5308268"/>
            <a:ext cx="790575" cy="369888"/>
          </a:xfrm>
          <a:prstGeom prst="rect">
            <a:avLst/>
          </a:prstGeom>
          <a:noFill/>
          <a:ln w="9525">
            <a:noFill/>
            <a:miter lim="800000"/>
            <a:headEnd/>
            <a:tailEnd/>
          </a:ln>
        </p:spPr>
        <p:txBody>
          <a:bodyPr>
            <a:spAutoFit/>
          </a:bodyPr>
          <a:lstStyle/>
          <a:p>
            <a:pPr algn="r"/>
            <a:r>
              <a:rPr lang="en-US"/>
              <a:t>92</a:t>
            </a:r>
            <a:endParaRPr lang="en-US" dirty="0"/>
          </a:p>
        </p:txBody>
      </p:sp>
      <p:sp>
        <p:nvSpPr>
          <p:cNvPr id="50" name="Textfeld 28"/>
          <p:cNvSpPr txBox="1">
            <a:spLocks noChangeArrowheads="1"/>
          </p:cNvSpPr>
          <p:nvPr/>
        </p:nvSpPr>
        <p:spPr bwMode="auto">
          <a:xfrm>
            <a:off x="7885906" y="5741656"/>
            <a:ext cx="790575" cy="369887"/>
          </a:xfrm>
          <a:prstGeom prst="rect">
            <a:avLst/>
          </a:prstGeom>
          <a:noFill/>
          <a:ln w="9525">
            <a:noFill/>
            <a:miter lim="800000"/>
            <a:headEnd/>
            <a:tailEnd/>
          </a:ln>
        </p:spPr>
        <p:txBody>
          <a:bodyPr>
            <a:spAutoFit/>
          </a:bodyPr>
          <a:lstStyle/>
          <a:p>
            <a:pPr algn="r"/>
            <a:r>
              <a:rPr lang="en-US"/>
              <a:t>92</a:t>
            </a:r>
            <a:endParaRPr lang="en-US" dirty="0"/>
          </a:p>
        </p:txBody>
      </p:sp>
      <p:sp>
        <p:nvSpPr>
          <p:cNvPr id="34" name="Textfeld 33"/>
          <p:cNvSpPr txBox="1">
            <a:spLocks noChangeArrowheads="1"/>
          </p:cNvSpPr>
          <p:nvPr/>
        </p:nvSpPr>
        <p:spPr bwMode="auto">
          <a:xfrm>
            <a:off x="457199" y="616261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4.4.2 Mittlere absolute Abweichungen</a:t>
            </a:r>
          </a:p>
        </p:txBody>
      </p:sp>
      <p:sp>
        <p:nvSpPr>
          <p:cNvPr id="36" name="Textfeld 28"/>
          <p:cNvSpPr txBox="1">
            <a:spLocks noChangeArrowheads="1"/>
          </p:cNvSpPr>
          <p:nvPr/>
        </p:nvSpPr>
        <p:spPr bwMode="auto">
          <a:xfrm>
            <a:off x="7896225" y="6166232"/>
            <a:ext cx="790575" cy="369887"/>
          </a:xfrm>
          <a:prstGeom prst="rect">
            <a:avLst/>
          </a:prstGeom>
          <a:noFill/>
          <a:ln w="9525">
            <a:noFill/>
            <a:miter lim="800000"/>
            <a:headEnd/>
            <a:tailEnd/>
          </a:ln>
        </p:spPr>
        <p:txBody>
          <a:bodyPr>
            <a:spAutoFit/>
          </a:bodyPr>
          <a:lstStyle/>
          <a:p>
            <a:pPr algn="r"/>
            <a:r>
              <a:rPr lang="en-US"/>
              <a:t>93</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43029141"/>
      </p:ext>
    </p:extLst>
  </p:cSld>
  <p:clrMapOvr>
    <a:masterClrMapping/>
  </p:clrMapOvr>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a:spLocks noChangeArrowheads="1"/>
          </p:cNvSpPr>
          <p:nvPr/>
        </p:nvSpPr>
        <p:spPr bwMode="auto">
          <a:xfrm>
            <a:off x="468311" y="1124744"/>
            <a:ext cx="856818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10.1.5: Schätzung der theoretischen Varianz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7" name="TextBox 23"/>
              <p:cNvSpPr txBox="1"/>
              <p:nvPr/>
            </p:nvSpPr>
            <p:spPr>
              <a:xfrm>
                <a:off x="468311" y="1557150"/>
                <a:ext cx="8207377" cy="307777"/>
              </a:xfrm>
              <a:prstGeom prst="rect">
                <a:avLst/>
              </a:prstGeom>
              <a:noFill/>
            </p:spPr>
            <p:txBody>
              <a:bodyPr wrap="square" lIns="0" tIns="0" rIns="0" bIns="0" rtlCol="0">
                <a:spAutoFit/>
              </a:bodyPr>
              <a:lstStyle/>
              <a:p>
                <a:r>
                  <a:rPr lang="de-DE" sz="2000" dirty="0">
                    <a:latin typeface="+mn-lt"/>
                  </a:rPr>
                  <a:t>Seien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 i. v. mit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m:t>
                    </m:r>
                    <m:r>
                      <a:rPr lang="de-DE" sz="2000" b="0" i="1" smtClean="0">
                        <a:latin typeface="Cambria Math"/>
                        <a:ea typeface="Cambria Math"/>
                      </a:rPr>
                      <m:t>𝜇</m:t>
                    </m:r>
                  </m:oMath>
                </a14:m>
                <a:r>
                  <a:rPr lang="de-DE" sz="2000" dirty="0">
                    <a:latin typeface="+mn-lt"/>
                  </a:rPr>
                  <a:t>  und  </a:t>
                </a:r>
                <a14:m>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m:t>
                    </m:r>
                    <m:r>
                      <a:rPr lang="de-DE" sz="2000" b="0" i="1" smtClean="0">
                        <a:latin typeface="Cambria Math"/>
                      </a:rPr>
                      <m:t>𝑛</m:t>
                    </m:r>
                  </m:oMath>
                </a14:m>
                <a:r>
                  <a:rPr lang="de-DE" sz="2000" dirty="0">
                    <a:latin typeface="+mn-lt"/>
                  </a:rPr>
                  <a:t>. </a:t>
                </a:r>
              </a:p>
            </p:txBody>
          </p:sp>
        </mc:Choice>
        <mc:Fallback xmlns="">
          <p:sp>
            <p:nvSpPr>
              <p:cNvPr id="17" name="TextBox 23"/>
              <p:cNvSpPr txBox="1">
                <a:spLocks noRot="1" noChangeAspect="1" noMove="1" noResize="1" noEditPoints="1" noAdjustHandles="1" noChangeArrowheads="1" noChangeShapeType="1" noTextEdit="1"/>
              </p:cNvSpPr>
              <p:nvPr/>
            </p:nvSpPr>
            <p:spPr>
              <a:xfrm>
                <a:off x="468311" y="1557150"/>
                <a:ext cx="8207377" cy="307777"/>
              </a:xfrm>
              <a:prstGeom prst="rect">
                <a:avLst/>
              </a:prstGeom>
              <a:blipFill rotWithShape="1">
                <a:blip r:embed="rId3"/>
                <a:stretch>
                  <a:fillRect l="-1932" t="-23529" b="-49020"/>
                </a:stretch>
              </a:blipFill>
            </p:spPr>
            <p:txBody>
              <a:bodyPr/>
              <a:lstStyle/>
              <a:p>
                <a:r>
                  <a:rPr lang="de-DE">
                    <a:noFill/>
                  </a:rPr>
                  <a:t> </a:t>
                </a:r>
              </a:p>
            </p:txBody>
          </p:sp>
        </mc:Fallback>
      </mc:AlternateContent>
      <p:sp>
        <p:nvSpPr>
          <p:cNvPr id="18" name="TextBox 23"/>
          <p:cNvSpPr txBox="1"/>
          <p:nvPr/>
        </p:nvSpPr>
        <p:spPr>
          <a:xfrm>
            <a:off x="468310" y="1993203"/>
            <a:ext cx="8207377" cy="307777"/>
          </a:xfrm>
          <a:prstGeom prst="rect">
            <a:avLst/>
          </a:prstGeom>
          <a:noFill/>
        </p:spPr>
        <p:txBody>
          <a:bodyPr wrap="square" lIns="0" tIns="0" rIns="0" bIns="0" rtlCol="0">
            <a:spAutoFit/>
          </a:bodyPr>
          <a:lstStyle/>
          <a:p>
            <a:r>
              <a:rPr lang="de-DE" sz="2000" dirty="0">
                <a:latin typeface="+mn-lt"/>
              </a:rPr>
              <a:t>Dann lässt sich zeigen (Ausführungen dazu im LB, S</a:t>
            </a:r>
            <a:r>
              <a:rPr lang="de-DE" sz="2000">
                <a:latin typeface="+mn-lt"/>
              </a:rPr>
              <a:t>. 506-507):</a:t>
            </a:r>
            <a:endParaRPr lang="de-DE" sz="2000" dirty="0">
              <a:latin typeface="+mn-lt"/>
            </a:endParaRPr>
          </a:p>
        </p:txBody>
      </p:sp>
      <mc:AlternateContent xmlns:mc="http://schemas.openxmlformats.org/markup-compatibility/2006" xmlns:a14="http://schemas.microsoft.com/office/drawing/2010/main">
        <mc:Choice Requires="a14">
          <p:sp>
            <p:nvSpPr>
              <p:cNvPr id="20" name="TextBox 23"/>
              <p:cNvSpPr txBox="1"/>
              <p:nvPr/>
            </p:nvSpPr>
            <p:spPr>
              <a:xfrm>
                <a:off x="899592" y="2420888"/>
                <a:ext cx="4896544" cy="691536"/>
              </a:xfrm>
              <a:prstGeom prst="rect">
                <a:avLst/>
              </a:prstGeom>
              <a:noFill/>
            </p:spPr>
            <p:txBody>
              <a:bodyPr wrap="square" lIns="0" tIns="0" rIns="0" bIns="0"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rPr>
                        <m:t>𝐸</m:t>
                      </m:r>
                      <m:d>
                        <m:dPr>
                          <m:ctrlPr>
                            <a:rPr lang="de-DE" sz="2000" i="1">
                              <a:solidFill>
                                <a:schemeClr val="tx1"/>
                              </a:solidFill>
                              <a:latin typeface="Cambria Math" panose="02040503050406030204" pitchFamily="18" charset="0"/>
                            </a:rPr>
                          </m:ctrlPr>
                        </m:dPr>
                        <m:e>
                          <m:sSup>
                            <m:sSupPr>
                              <m:ctrlPr>
                                <a:rPr lang="de-DE" sz="2000" i="1">
                                  <a:solidFill>
                                    <a:schemeClr val="tx1"/>
                                  </a:solidFill>
                                  <a:latin typeface="Cambria Math" panose="02040503050406030204" pitchFamily="18" charset="0"/>
                                </a:rPr>
                              </m:ctrlPr>
                            </m:sSup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𝑆</m:t>
                                  </m:r>
                                </m:e>
                              </m:acc>
                            </m:e>
                            <m:sup>
                              <m:r>
                                <a:rPr lang="de-DE" sz="2000" i="1">
                                  <a:solidFill>
                                    <a:schemeClr val="tx1"/>
                                  </a:solidFill>
                                  <a:latin typeface="Cambria Math"/>
                                </a:rPr>
                                <m:t>2</m:t>
                              </m:r>
                            </m:sup>
                          </m:sSup>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e>
                                  </m:d>
                                </m:e>
                                <m:sup>
                                  <m:r>
                                    <a:rPr lang="de-DE" sz="2000" b="0" i="1" smtClean="0">
                                      <a:solidFill>
                                        <a:schemeClr val="tx1"/>
                                      </a:solidFill>
                                      <a:latin typeface="Cambria Math"/>
                                    </a:rPr>
                                    <m:t>2</m:t>
                                  </m:r>
                                </m:sup>
                              </m:sSup>
                            </m:e>
                          </m:nary>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𝑛</m:t>
                          </m:r>
                          <m:r>
                            <a:rPr lang="de-DE" sz="2000" b="0" i="1" smtClean="0">
                              <a:solidFill>
                                <a:schemeClr val="tx1"/>
                              </a:solidFill>
                              <a:latin typeface="Cambria Math"/>
                            </a:rPr>
                            <m:t>−1</m:t>
                          </m:r>
                        </m:num>
                        <m:den>
                          <m:r>
                            <a:rPr lang="de-DE" sz="2000" b="0" i="1" smtClean="0">
                              <a:solidFill>
                                <a:schemeClr val="tx1"/>
                              </a:solidFill>
                              <a:latin typeface="Cambria Math"/>
                            </a:rPr>
                            <m:t>𝑛</m:t>
                          </m:r>
                        </m:den>
                      </m:f>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oMath>
                  </m:oMathPara>
                </a14:m>
                <a:endParaRPr lang="de-DE" sz="2000" dirty="0">
                  <a:solidFill>
                    <a:schemeClr val="tx1"/>
                  </a:solidFill>
                  <a:latin typeface="+mn-lt"/>
                </a:endParaRPr>
              </a:p>
            </p:txBody>
          </p:sp>
        </mc:Choice>
        <mc:Fallback xmlns="">
          <p:sp>
            <p:nvSpPr>
              <p:cNvPr id="20" name="TextBox 23"/>
              <p:cNvSpPr txBox="1">
                <a:spLocks noRot="1" noChangeAspect="1" noMove="1" noResize="1" noEditPoints="1" noAdjustHandles="1" noChangeArrowheads="1" noChangeShapeType="1" noTextEdit="1"/>
              </p:cNvSpPr>
              <p:nvPr/>
            </p:nvSpPr>
            <p:spPr>
              <a:xfrm>
                <a:off x="899592" y="2420888"/>
                <a:ext cx="4896544" cy="691536"/>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Box 23"/>
              <p:cNvSpPr txBox="1"/>
              <p:nvPr/>
            </p:nvSpPr>
            <p:spPr>
              <a:xfrm>
                <a:off x="468314" y="3212976"/>
                <a:ext cx="8239464" cy="621902"/>
              </a:xfrm>
              <a:prstGeom prst="rect">
                <a:avLst/>
              </a:prstGeom>
              <a:noFill/>
            </p:spPr>
            <p:txBody>
              <a:bodyPr wrap="square" lIns="0" tIns="0" rIns="0" bIns="0" rtlCol="0">
                <a:spAutoFit/>
              </a:bodyPr>
              <a:lstStyle/>
              <a:p>
                <a:r>
                  <a:rPr lang="de-DE" sz="2000" dirty="0">
                    <a:latin typeface="+mn-lt"/>
                  </a:rPr>
                  <a:t>Die (nichtkorrigierte) </a:t>
                </a:r>
                <a:r>
                  <a:rPr lang="de-DE" sz="2000" b="1" dirty="0">
                    <a:solidFill>
                      <a:srgbClr val="0070C0"/>
                    </a:solidFill>
                    <a:latin typeface="+mn-lt"/>
                  </a:rPr>
                  <a:t>Stichprobenvarianz</a:t>
                </a:r>
                <a:r>
                  <a:rPr lang="de-DE" sz="2000" dirty="0">
                    <a:latin typeface="+mn-lt"/>
                  </a:rPr>
                  <a:t> </a:t>
                </a:r>
                <a14:m>
                  <m:oMath xmlns:m="http://schemas.openxmlformats.org/officeDocument/2006/math">
                    <m:sSup>
                      <m:sSupPr>
                        <m:ctrlPr>
                          <a:rPr lang="de-DE" sz="2000" i="1" smtClean="0">
                            <a:latin typeface="Cambria Math" panose="02040503050406030204" pitchFamily="18" charset="0"/>
                          </a:rPr>
                        </m:ctrlPr>
                      </m:sSupPr>
                      <m:e>
                        <m:acc>
                          <m:accPr>
                            <m:chr m:val="̃"/>
                            <m:ctrlPr>
                              <a:rPr lang="de-DE" sz="2000" i="1" smtClean="0">
                                <a:latin typeface="Cambria Math" panose="02040503050406030204" pitchFamily="18" charset="0"/>
                              </a:rPr>
                            </m:ctrlPr>
                          </m:accPr>
                          <m:e>
                            <m:r>
                              <a:rPr lang="de-DE" sz="2000" b="0" i="1" smtClean="0">
                                <a:latin typeface="Cambria Math"/>
                              </a:rPr>
                              <m:t>𝑆</m:t>
                            </m:r>
                          </m:e>
                        </m:acc>
                      </m:e>
                      <m:sup>
                        <m:r>
                          <a:rPr lang="de-DE" sz="2000" b="0" i="1" smtClean="0">
                            <a:latin typeface="Cambria Math"/>
                          </a:rPr>
                          <m:t>2</m:t>
                        </m:r>
                      </m:sup>
                    </m:sSup>
                  </m:oMath>
                </a14:m>
                <a:r>
                  <a:rPr lang="de-DE" sz="2000" dirty="0">
                    <a:latin typeface="+mn-lt"/>
                  </a:rPr>
                  <a:t> ist folglich nicht e-treu, jedoch asymptotisch e-treu für die theoretische Varianz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a:t>
                </a:r>
              </a:p>
            </p:txBody>
          </p:sp>
        </mc:Choice>
        <mc:Fallback xmlns="">
          <p:sp>
            <p:nvSpPr>
              <p:cNvPr id="21" name="TextBox 23"/>
              <p:cNvSpPr txBox="1">
                <a:spLocks noRot="1" noChangeAspect="1" noMove="1" noResize="1" noEditPoints="1" noAdjustHandles="1" noChangeArrowheads="1" noChangeShapeType="1" noTextEdit="1"/>
              </p:cNvSpPr>
              <p:nvPr/>
            </p:nvSpPr>
            <p:spPr>
              <a:xfrm>
                <a:off x="468314" y="3212976"/>
                <a:ext cx="8239464" cy="621902"/>
              </a:xfrm>
              <a:prstGeom prst="rect">
                <a:avLst/>
              </a:prstGeom>
              <a:blipFill rotWithShape="1">
                <a:blip r:embed="rId5"/>
                <a:stretch>
                  <a:fillRect l="-1925" t="-10784" b="-24510"/>
                </a:stretch>
              </a:blipFill>
            </p:spPr>
            <p:txBody>
              <a:bodyPr/>
              <a:lstStyle/>
              <a:p>
                <a:r>
                  <a:rPr lang="de-DE">
                    <a:noFill/>
                  </a:rPr>
                  <a:t> </a:t>
                </a:r>
              </a:p>
            </p:txBody>
          </p:sp>
        </mc:Fallback>
      </mc:AlternateContent>
      <p:sp>
        <p:nvSpPr>
          <p:cNvPr id="22" name="TextBox 23"/>
          <p:cNvSpPr txBox="1"/>
          <p:nvPr/>
        </p:nvSpPr>
        <p:spPr>
          <a:xfrm>
            <a:off x="452035" y="3933056"/>
            <a:ext cx="5344101" cy="307777"/>
          </a:xfrm>
          <a:prstGeom prst="rect">
            <a:avLst/>
          </a:prstGeom>
          <a:noFill/>
        </p:spPr>
        <p:txBody>
          <a:bodyPr wrap="square" lIns="0" tIns="0" rIns="0" bIns="0" rtlCol="0">
            <a:spAutoFit/>
          </a:bodyPr>
          <a:lstStyle/>
          <a:p>
            <a:r>
              <a:rPr lang="de-DE" sz="2000" dirty="0">
                <a:latin typeface="+mn-lt"/>
              </a:rPr>
              <a:t>Definiere nun die </a:t>
            </a:r>
            <a:r>
              <a:rPr lang="de-DE" sz="2000" b="1" dirty="0">
                <a:solidFill>
                  <a:srgbClr val="0070C0"/>
                </a:solidFill>
                <a:latin typeface="+mn-lt"/>
              </a:rPr>
              <a:t>korrigierte Stichprobenvarianz</a:t>
            </a:r>
            <a:r>
              <a:rPr lang="de-DE" sz="2000" dirty="0">
                <a:latin typeface="+mn-lt"/>
              </a:rPr>
              <a:t>: </a:t>
            </a:r>
          </a:p>
        </p:txBody>
      </p:sp>
      <mc:AlternateContent xmlns:mc="http://schemas.openxmlformats.org/markup-compatibility/2006" xmlns:a14="http://schemas.microsoft.com/office/drawing/2010/main">
        <mc:Choice Requires="a14">
          <p:sp>
            <p:nvSpPr>
              <p:cNvPr id="23" name="TextBox 23"/>
              <p:cNvSpPr txBox="1"/>
              <p:nvPr/>
            </p:nvSpPr>
            <p:spPr>
              <a:xfrm>
                <a:off x="899592" y="4338961"/>
                <a:ext cx="3375992" cy="617926"/>
              </a:xfrm>
              <a:prstGeom prst="rect">
                <a:avLst/>
              </a:prstGeom>
              <a:noFill/>
            </p:spPr>
            <p:txBody>
              <a:bodyPr wrap="square" lIns="0" tIns="0" rIns="0" bIns="0" rtlCol="0">
                <a:spAutoFit/>
              </a:bodyPr>
              <a:lstStyle/>
              <a:p>
                <a:pPr algn="just"/>
                <a14:m>
                  <m:oMathPara xmlns:m="http://schemas.openxmlformats.org/officeDocument/2006/math">
                    <m:oMathParaPr>
                      <m:jc m:val="left"/>
                    </m:oMathParaPr>
                    <m:oMath xmlns:m="http://schemas.openxmlformats.org/officeDocument/2006/math">
                      <m:sSup>
                        <m:sSupPr>
                          <m:ctrlPr>
                            <a:rPr lang="de-DE" sz="2000" b="0" i="1" smtClean="0">
                              <a:latin typeface="Cambria Math" panose="02040503050406030204" pitchFamily="18" charset="0"/>
                            </a:rPr>
                          </m:ctrlPr>
                        </m:sSupPr>
                        <m:e>
                          <m:r>
                            <a:rPr lang="de-DE" sz="2000" b="0" i="1" smtClean="0">
                              <a:latin typeface="Cambria Math"/>
                            </a:rPr>
                            <m:t>𝑆</m:t>
                          </m:r>
                        </m:e>
                        <m:sup>
                          <m:r>
                            <a:rPr lang="de-DE" sz="2000" b="0" i="1" smtClean="0">
                              <a:latin typeface="Cambria Math"/>
                            </a:rPr>
                            <m:t>2</m:t>
                          </m:r>
                        </m:sup>
                      </m:sSup>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r>
                            <a:rPr lang="de-DE" sz="2000" b="0" i="1" smtClean="0">
                              <a:latin typeface="Cambria Math"/>
                            </a:rPr>
                            <m:t>−1</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e>
                            <m:sup>
                              <m:r>
                                <a:rPr lang="de-DE" sz="2000" i="1">
                                  <a:latin typeface="Cambria Math"/>
                                </a:rPr>
                                <m:t>2</m:t>
                              </m:r>
                            </m:sup>
                          </m:sSup>
                        </m:e>
                      </m:nary>
                    </m:oMath>
                  </m:oMathPara>
                </a14:m>
                <a:endParaRPr lang="de-DE" sz="2000" dirty="0">
                  <a:latin typeface="+mn-lt"/>
                </a:endParaRPr>
              </a:p>
            </p:txBody>
          </p:sp>
        </mc:Choice>
        <mc:Fallback xmlns="">
          <p:sp>
            <p:nvSpPr>
              <p:cNvPr id="23" name="TextBox 23"/>
              <p:cNvSpPr txBox="1">
                <a:spLocks noRot="1" noChangeAspect="1" noMove="1" noResize="1" noEditPoints="1" noAdjustHandles="1" noChangeArrowheads="1" noChangeShapeType="1" noTextEdit="1"/>
              </p:cNvSpPr>
              <p:nvPr/>
            </p:nvSpPr>
            <p:spPr>
              <a:xfrm>
                <a:off x="899592" y="4338961"/>
                <a:ext cx="3375992" cy="617926"/>
              </a:xfrm>
              <a:prstGeom prst="rect">
                <a:avLst/>
              </a:prstGeom>
              <a:blipFill rotWithShape="1">
                <a:blip r:embed="rId6"/>
                <a:stretch>
                  <a:fillRect l="-181"/>
                </a:stretch>
              </a:blipFill>
            </p:spPr>
            <p:txBody>
              <a:bodyPr/>
              <a:lstStyle/>
              <a:p>
                <a:r>
                  <a:rPr lang="de-DE">
                    <a:noFill/>
                  </a:rPr>
                  <a:t> </a:t>
                </a:r>
              </a:p>
            </p:txBody>
          </p:sp>
        </mc:Fallback>
      </mc:AlternateContent>
      <p:sp>
        <p:nvSpPr>
          <p:cNvPr id="25" name="TextBox 23"/>
          <p:cNvSpPr txBox="1"/>
          <p:nvPr/>
        </p:nvSpPr>
        <p:spPr>
          <a:xfrm>
            <a:off x="468314" y="5157192"/>
            <a:ext cx="5344101" cy="307777"/>
          </a:xfrm>
          <a:prstGeom prst="rect">
            <a:avLst/>
          </a:prstGeom>
          <a:noFill/>
        </p:spPr>
        <p:txBody>
          <a:bodyPr wrap="square" lIns="0" tIns="0" rIns="0" bIns="0" rtlCol="0">
            <a:spAutoFit/>
          </a:bodyPr>
          <a:lstStyle/>
          <a:p>
            <a:r>
              <a:rPr lang="de-DE" sz="2000" dirty="0">
                <a:latin typeface="+mn-lt"/>
              </a:rPr>
              <a:t>Diese ist dann e-treu:</a:t>
            </a:r>
          </a:p>
        </p:txBody>
      </p:sp>
      <mc:AlternateContent xmlns:mc="http://schemas.openxmlformats.org/markup-compatibility/2006" xmlns:a14="http://schemas.microsoft.com/office/drawing/2010/main">
        <mc:Choice Requires="a14">
          <p:sp>
            <p:nvSpPr>
              <p:cNvPr id="26" name="TextBox 23"/>
              <p:cNvSpPr txBox="1"/>
              <p:nvPr/>
            </p:nvSpPr>
            <p:spPr>
              <a:xfrm>
                <a:off x="899592" y="5589239"/>
                <a:ext cx="6984776" cy="578235"/>
              </a:xfrm>
              <a:prstGeom prst="rect">
                <a:avLst/>
              </a:prstGeom>
              <a:noFill/>
            </p:spPr>
            <p:txBody>
              <a:bodyPr wrap="square" lIns="0" tIns="0" rIns="0" bIns="0"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𝑆</m:t>
                              </m:r>
                            </m:e>
                            <m:sup>
                              <m:r>
                                <a:rPr lang="de-DE" sz="2000" b="0" i="1" smtClean="0">
                                  <a:solidFill>
                                    <a:schemeClr val="tx1"/>
                                  </a:solidFill>
                                  <a:latin typeface="Cambria Math"/>
                                </a:rPr>
                                <m:t>2</m:t>
                              </m:r>
                            </m:sup>
                          </m:sSup>
                        </m:e>
                      </m:d>
                      <m:r>
                        <a:rPr lang="de-DE" sz="2000" b="0" i="1" smtClean="0">
                          <a:solidFill>
                            <a:schemeClr val="tx1"/>
                          </a:solidFill>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𝑛</m:t>
                              </m:r>
                            </m:num>
                            <m:den>
                              <m:r>
                                <a:rPr lang="de-DE" sz="2000" b="0" i="1" smtClean="0">
                                  <a:solidFill>
                                    <a:schemeClr val="tx1"/>
                                  </a:solidFill>
                                  <a:latin typeface="Cambria Math"/>
                                </a:rPr>
                                <m:t>𝑛</m:t>
                              </m:r>
                              <m:r>
                                <a:rPr lang="de-DE" sz="2000" b="0" i="1" smtClean="0">
                                  <a:solidFill>
                                    <a:schemeClr val="tx1"/>
                                  </a:solidFill>
                                  <a:latin typeface="Cambria Math"/>
                                </a:rPr>
                                <m:t>−1</m:t>
                              </m:r>
                            </m:den>
                          </m:f>
                          <m:sSup>
                            <m:sSupPr>
                              <m:ctrlPr>
                                <a:rPr lang="de-DE" sz="2000" b="0" i="1" smtClean="0">
                                  <a:solidFill>
                                    <a:schemeClr val="tx1"/>
                                  </a:solidFill>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𝑆</m:t>
                                  </m:r>
                                </m:e>
                              </m:acc>
                            </m:e>
                            <m:sup>
                              <m:r>
                                <a:rPr lang="de-DE" sz="2000" b="0" i="1" smtClean="0">
                                  <a:solidFill>
                                    <a:schemeClr val="tx1"/>
                                  </a:solidFill>
                                  <a:latin typeface="Cambria Math"/>
                                </a:rPr>
                                <m:t>2</m:t>
                              </m:r>
                            </m:sup>
                          </m:sSup>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𝑛</m:t>
                          </m:r>
                        </m:num>
                        <m:den>
                          <m:r>
                            <a:rPr lang="de-DE" sz="2000" b="0" i="1" smtClean="0">
                              <a:solidFill>
                                <a:schemeClr val="tx1"/>
                              </a:solidFill>
                              <a:latin typeface="Cambria Math"/>
                            </a:rPr>
                            <m:t>𝑛</m:t>
                          </m:r>
                          <m:r>
                            <a:rPr lang="de-DE" sz="2000" b="0" i="1" smtClean="0">
                              <a:solidFill>
                                <a:schemeClr val="tx1"/>
                              </a:solidFill>
                              <a:latin typeface="Cambria Math"/>
                            </a:rPr>
                            <m:t>−1</m:t>
                          </m:r>
                        </m:den>
                      </m:f>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p>
                            <m:sSupPr>
                              <m:ctrlPr>
                                <a:rPr lang="de-DE" sz="2000" b="0" i="1" smtClean="0">
                                  <a:solidFill>
                                    <a:schemeClr val="tx1"/>
                                  </a:solidFill>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𝑆</m:t>
                                  </m:r>
                                </m:e>
                              </m:acc>
                            </m:e>
                            <m:sup>
                              <m:r>
                                <a:rPr lang="de-DE" sz="2000" b="0" i="1" smtClean="0">
                                  <a:solidFill>
                                    <a:schemeClr val="tx1"/>
                                  </a:solidFill>
                                  <a:latin typeface="Cambria Math"/>
                                </a:rPr>
                                <m:t>2</m:t>
                              </m:r>
                            </m:sup>
                          </m:sSup>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𝑛</m:t>
                          </m:r>
                        </m:num>
                        <m:den>
                          <m:r>
                            <a:rPr lang="de-DE" sz="2000" b="0" i="1" smtClean="0">
                              <a:solidFill>
                                <a:schemeClr val="tx1"/>
                              </a:solidFill>
                              <a:latin typeface="Cambria Math"/>
                            </a:rPr>
                            <m:t>𝑛</m:t>
                          </m:r>
                          <m:r>
                            <a:rPr lang="de-DE" sz="2000" b="0" i="1" smtClean="0">
                              <a:solidFill>
                                <a:schemeClr val="tx1"/>
                              </a:solidFill>
                              <a:latin typeface="Cambria Math"/>
                            </a:rPr>
                            <m:t>−1</m:t>
                          </m:r>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𝑛</m:t>
                          </m:r>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𝑛</m:t>
                          </m:r>
                        </m:den>
                      </m:f>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ea typeface="Cambria Math"/>
                            </a:rPr>
                            <m:t>2</m:t>
                          </m:r>
                        </m:sup>
                      </m:sSup>
                    </m:oMath>
                  </m:oMathPara>
                </a14:m>
                <a:endParaRPr lang="de-DE" sz="2000" dirty="0">
                  <a:solidFill>
                    <a:schemeClr val="tx1"/>
                  </a:solidFill>
                  <a:latin typeface="+mn-lt"/>
                </a:endParaRPr>
              </a:p>
            </p:txBody>
          </p:sp>
        </mc:Choice>
        <mc:Fallback xmlns="">
          <p:sp>
            <p:nvSpPr>
              <p:cNvPr id="26" name="TextBox 23"/>
              <p:cNvSpPr txBox="1">
                <a:spLocks noRot="1" noChangeAspect="1" noMove="1" noResize="1" noEditPoints="1" noAdjustHandles="1" noChangeArrowheads="1" noChangeShapeType="1" noTextEdit="1"/>
              </p:cNvSpPr>
              <p:nvPr/>
            </p:nvSpPr>
            <p:spPr>
              <a:xfrm>
                <a:off x="899592" y="5589239"/>
                <a:ext cx="6984776" cy="578235"/>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Box 23"/>
              <p:cNvSpPr txBox="1"/>
              <p:nvPr/>
            </p:nvSpPr>
            <p:spPr>
              <a:xfrm>
                <a:off x="1583674" y="6288007"/>
                <a:ext cx="1143744" cy="307777"/>
              </a:xfrm>
              <a:prstGeom prst="rect">
                <a:avLst/>
              </a:prstGeom>
              <a:noFill/>
            </p:spPr>
            <p:txBody>
              <a:bodyPr wrap="square" lIns="0" tIns="0" rIns="0" bIns="0"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m:t>
                      </m:r>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𝜎</m:t>
                          </m:r>
                        </m:e>
                        <m:sup>
                          <m:r>
                            <a:rPr lang="de-DE" sz="2000" i="1">
                              <a:solidFill>
                                <a:schemeClr val="tx1"/>
                              </a:solidFill>
                              <a:latin typeface="Cambria Math"/>
                              <a:ea typeface="Cambria Math"/>
                            </a:rPr>
                            <m:t>2</m:t>
                          </m:r>
                        </m:sup>
                      </m:sSup>
                    </m:oMath>
                  </m:oMathPara>
                </a14:m>
                <a:endParaRPr lang="de-DE" sz="2000" dirty="0">
                  <a:solidFill>
                    <a:schemeClr val="tx1"/>
                  </a:solidFill>
                  <a:latin typeface="+mn-lt"/>
                </a:endParaRPr>
              </a:p>
            </p:txBody>
          </p:sp>
        </mc:Choice>
        <mc:Fallback xmlns="">
          <p:sp>
            <p:nvSpPr>
              <p:cNvPr id="27" name="TextBox 23"/>
              <p:cNvSpPr txBox="1">
                <a:spLocks noRot="1" noChangeAspect="1" noMove="1" noResize="1" noEditPoints="1" noAdjustHandles="1" noChangeArrowheads="1" noChangeShapeType="1" noTextEdit="1"/>
              </p:cNvSpPr>
              <p:nvPr/>
            </p:nvSpPr>
            <p:spPr>
              <a:xfrm>
                <a:off x="1583674" y="6288007"/>
                <a:ext cx="1143744" cy="307777"/>
              </a:xfrm>
              <a:prstGeom prst="rect">
                <a:avLst/>
              </a:prstGeom>
              <a:blipFill rotWithShape="1">
                <a:blip r:embed="rId8"/>
                <a:stretch>
                  <a:fillRect l="-5348"/>
                </a:stretch>
              </a:blipFill>
            </p:spPr>
            <p:txBody>
              <a:bodyPr/>
              <a:lstStyle/>
              <a:p>
                <a:r>
                  <a:rPr lang="de-DE">
                    <a:noFill/>
                  </a:rPr>
                  <a:t> </a:t>
                </a:r>
              </a:p>
            </p:txBody>
          </p:sp>
        </mc:Fallback>
      </mc:AlternateContent>
      <p:sp>
        <p:nvSpPr>
          <p:cNvPr id="2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647</a:t>
            </a:r>
            <a:endParaRPr lang="de-DE" sz="8000" b="1" dirty="0">
              <a:solidFill>
                <a:schemeClr val="tx1"/>
              </a:solidFill>
              <a:latin typeface="+mj-lt"/>
            </a:endParaRPr>
          </a:p>
        </p:txBody>
      </p:sp>
    </p:spTree>
    <p:extLst>
      <p:ext uri="{BB962C8B-B14F-4D97-AF65-F5344CB8AC3E}">
        <p14:creationId xmlns:p14="http://schemas.microsoft.com/office/powerpoint/2010/main" val="3884810249"/>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52522" y="1076349"/>
            <a:ext cx="8223166"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10.1.6: Schätzung der empirischen Varianz einer realen Grund-</a:t>
            </a:r>
          </a:p>
          <a:p>
            <a:r>
              <a:rPr lang="de-DE" sz="2000" b="1" dirty="0">
                <a:solidFill>
                  <a:srgbClr val="0070C0"/>
                </a:solidFill>
                <a:latin typeface="+mn-lt"/>
              </a:rPr>
              <a:t>   </a:t>
            </a:r>
            <a:r>
              <a:rPr lang="de-DE" sz="2000" b="1" dirty="0" err="1">
                <a:solidFill>
                  <a:srgbClr val="0070C0"/>
                </a:solidFill>
                <a:latin typeface="+mn-lt"/>
              </a:rPr>
              <a:t>gesamtheit</a:t>
            </a:r>
            <a:r>
              <a:rPr lang="de-DE" sz="2000" b="1" dirty="0">
                <a:solidFill>
                  <a:srgbClr val="0070C0"/>
                </a:solidFill>
                <a:latin typeface="+mn-lt"/>
              </a:rPr>
              <a:t> </a:t>
            </a:r>
            <a:r>
              <a:rPr lang="de-DE" sz="2000" dirty="0">
                <a:solidFill>
                  <a:srgbClr val="0070C0"/>
                </a:solidFill>
              </a:rPr>
              <a:t>● </a:t>
            </a:r>
            <a:endParaRPr lang="de-DE" sz="2000" b="1" dirty="0">
              <a:solidFill>
                <a:srgbClr val="0070C0"/>
              </a:solidFill>
              <a:latin typeface="+mn-lt"/>
            </a:endParaRPr>
          </a:p>
        </p:txBody>
      </p:sp>
      <p:pic>
        <p:nvPicPr>
          <p:cNvPr id="1741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2521" y="1873238"/>
            <a:ext cx="2790825" cy="2190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mc:AlternateContent xmlns:mc="http://schemas.openxmlformats.org/markup-compatibility/2006" xmlns:a14="http://schemas.microsoft.com/office/drawing/2010/main">
        <mc:Choice Requires="a14">
          <p:sp>
            <p:nvSpPr>
              <p:cNvPr id="11" name="TextBox 23"/>
              <p:cNvSpPr txBox="1"/>
              <p:nvPr/>
            </p:nvSpPr>
            <p:spPr>
              <a:xfrm>
                <a:off x="3491882" y="2121284"/>
                <a:ext cx="4464496" cy="307777"/>
              </a:xfrm>
              <a:prstGeom prst="rect">
                <a:avLst/>
              </a:prstGeom>
              <a:noFill/>
            </p:spPr>
            <p:txBody>
              <a:bodyPr wrap="square" lIns="0" tIns="0" rIns="0" bIns="0" rtlCol="0">
                <a:spAutoFit/>
              </a:bodyPr>
              <a:lstStyle/>
              <a:p>
                <a14:m>
                  <m:oMath xmlns:m="http://schemas.openxmlformats.org/officeDocument/2006/math">
                    <m:r>
                      <a:rPr lang="de-DE" sz="2000" b="0" i="1" smtClean="0">
                        <a:latin typeface="Cambria Math"/>
                      </a:rPr>
                      <m:t>𝑋</m:t>
                    </m:r>
                  </m:oMath>
                </a14:m>
                <a:r>
                  <a:rPr lang="de-DE" sz="2000" dirty="0">
                    <a:latin typeface="+mn-lt"/>
                  </a:rPr>
                  <a:t>... Ergebnis bei 1 Mal zufällig ziehen</a:t>
                </a:r>
              </a:p>
            </p:txBody>
          </p:sp>
        </mc:Choice>
        <mc:Fallback xmlns="">
          <p:sp>
            <p:nvSpPr>
              <p:cNvPr id="11" name="TextBox 23"/>
              <p:cNvSpPr txBox="1">
                <a:spLocks noRot="1" noChangeAspect="1" noMove="1" noResize="1" noEditPoints="1" noAdjustHandles="1" noChangeArrowheads="1" noChangeShapeType="1" noTextEdit="1"/>
              </p:cNvSpPr>
              <p:nvPr/>
            </p:nvSpPr>
            <p:spPr>
              <a:xfrm>
                <a:off x="3491882" y="2121284"/>
                <a:ext cx="4464496" cy="307777"/>
              </a:xfrm>
              <a:prstGeom prst="rect">
                <a:avLst/>
              </a:prstGeom>
              <a:blipFill rotWithShape="1">
                <a:blip r:embed="rId4"/>
                <a:stretch>
                  <a:fillRect l="-2049" t="-26000" b="-5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Box 23"/>
              <p:cNvSpPr txBox="1"/>
              <p:nvPr/>
            </p:nvSpPr>
            <p:spPr>
              <a:xfrm>
                <a:off x="3491881" y="2581461"/>
                <a:ext cx="4608512"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e>
                      </m:d>
                      <m:r>
                        <a:rPr lang="de-DE" sz="2000" b="0" i="1" smtClean="0">
                          <a:latin typeface="Cambria Math"/>
                          <a:ea typeface="Cambria Math"/>
                        </a:rPr>
                        <m:t>=</m:t>
                      </m:r>
                      <m:r>
                        <a:rPr lang="de-DE" sz="2000" b="0" i="0" smtClean="0">
                          <a:latin typeface="Cambria Math"/>
                          <a:ea typeface="Cambria Math"/>
                        </a:rPr>
                        <m:t>2=</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𝑧</m:t>
                          </m:r>
                        </m:e>
                      </m:acc>
                    </m:oMath>
                  </m:oMathPara>
                </a14:m>
                <a:endParaRPr lang="de-DE" sz="2000" dirty="0">
                  <a:latin typeface="+mn-lt"/>
                </a:endParaRPr>
              </a:p>
            </p:txBody>
          </p:sp>
        </mc:Choice>
        <mc:Fallback xmlns="">
          <p:sp>
            <p:nvSpPr>
              <p:cNvPr id="12" name="TextBox 23"/>
              <p:cNvSpPr txBox="1">
                <a:spLocks noRot="1" noChangeAspect="1" noMove="1" noResize="1" noEditPoints="1" noAdjustHandles="1" noChangeArrowheads="1" noChangeShapeType="1" noTextEdit="1"/>
              </p:cNvSpPr>
              <p:nvPr/>
            </p:nvSpPr>
            <p:spPr>
              <a:xfrm>
                <a:off x="3491881" y="2581461"/>
                <a:ext cx="4608512" cy="307777"/>
              </a:xfrm>
              <a:prstGeom prst="rect">
                <a:avLst/>
              </a:prstGeom>
              <a:blipFill rotWithShape="1">
                <a:blip r:embed="rId5"/>
                <a:stretch>
                  <a:fillRect l="-1587" b="-78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Box 23"/>
              <p:cNvSpPr txBox="1"/>
              <p:nvPr/>
            </p:nvSpPr>
            <p:spPr>
              <a:xfrm>
                <a:off x="452521" y="4060739"/>
                <a:ext cx="4464496" cy="619850"/>
              </a:xfrm>
              <a:prstGeom prst="rect">
                <a:avLst/>
              </a:prstGeom>
              <a:noFill/>
            </p:spPr>
            <p:txBody>
              <a:bodyPr wrap="square" lIns="0" tIns="0" rIns="0" bIns="0" rtlCol="0">
                <a:spAutoFit/>
              </a:bodyPr>
              <a:lstStyle/>
              <a:p>
                <a14:m>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𝑍</m:t>
                        </m:r>
                      </m:sub>
                      <m:sup>
                        <m:r>
                          <a:rPr lang="de-DE" sz="2000" b="0" i="1" smtClean="0">
                            <a:latin typeface="Cambria Math"/>
                          </a:rPr>
                          <m:t>2</m:t>
                        </m:r>
                      </m:sup>
                    </m:sSubSup>
                  </m:oMath>
                </a14:m>
                <a:r>
                  <a:rPr lang="de-DE" sz="2000" dirty="0">
                    <a:latin typeface="+mn-lt"/>
                  </a:rPr>
                  <a:t>...  empirische Varianz der </a:t>
                </a:r>
              </a:p>
              <a:p>
                <a:r>
                  <a:rPr lang="de-DE" sz="2000" dirty="0">
                    <a:latin typeface="+mn-lt"/>
                  </a:rPr>
                  <a:t>         Zahlen in der Urne</a:t>
                </a:r>
              </a:p>
            </p:txBody>
          </p:sp>
        </mc:Choice>
        <mc:Fallback xmlns="">
          <p:sp>
            <p:nvSpPr>
              <p:cNvPr id="17" name="TextBox 23"/>
              <p:cNvSpPr txBox="1">
                <a:spLocks noRot="1" noChangeAspect="1" noMove="1" noResize="1" noEditPoints="1" noAdjustHandles="1" noChangeArrowheads="1" noChangeShapeType="1" noTextEdit="1"/>
              </p:cNvSpPr>
              <p:nvPr/>
            </p:nvSpPr>
            <p:spPr>
              <a:xfrm>
                <a:off x="452521" y="4060739"/>
                <a:ext cx="4464496" cy="619850"/>
              </a:xfrm>
              <a:prstGeom prst="rect">
                <a:avLst/>
              </a:prstGeom>
              <a:blipFill rotWithShape="1">
                <a:blip r:embed="rId6"/>
                <a:stretch>
                  <a:fillRect l="-1364" t="-10784" b="-2451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Box 23"/>
              <p:cNvSpPr txBox="1"/>
              <p:nvPr/>
            </p:nvSpPr>
            <p:spPr>
              <a:xfrm>
                <a:off x="468310" y="4704782"/>
                <a:ext cx="2775037" cy="1051763"/>
              </a:xfrm>
              <a:prstGeom prst="rect">
                <a:avLst/>
              </a:prstGeom>
              <a:noFill/>
            </p:spPr>
            <p:txBody>
              <a:bodyPr wrap="square" lIns="0" tIns="0" rIns="0" bIns="0" rtlCol="0">
                <a:spAutoFit/>
              </a:bodyPr>
              <a:lstStyle/>
              <a:p>
                <a:r>
                  <a:rPr lang="de-DE" sz="2000" dirty="0">
                    <a:latin typeface="+mn-lt"/>
                  </a:rPr>
                  <a:t>Hier:</a:t>
                </a:r>
              </a:p>
              <a:p>
                <a:r>
                  <a:rPr lang="de-DE" sz="2000" dirty="0">
                    <a:latin typeface="+mn-lt"/>
                  </a:rPr>
                  <a:t> </a:t>
                </a:r>
                <a14:m>
                  <m:oMath xmlns:m="http://schemas.openxmlformats.org/officeDocument/2006/math">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𝑍</m:t>
                        </m:r>
                      </m:sub>
                      <m:sup>
                        <m:r>
                          <a:rPr lang="de-DE" sz="2000" i="1">
                            <a:latin typeface="Cambria Math"/>
                          </a:rPr>
                          <m:t>2</m:t>
                        </m:r>
                      </m:sup>
                    </m:sSubSup>
                    <m:r>
                      <a:rPr lang="de-DE" sz="2000" b="0" i="1" smtClean="0">
                        <a:latin typeface="Cambria Math"/>
                      </a:rPr>
                      <m:t>=</m:t>
                    </m:r>
                    <m:f>
                      <m:fPr>
                        <m:ctrlPr>
                          <a:rPr lang="de-DE" sz="2000" i="1" dirty="0" smtClean="0">
                            <a:latin typeface="Cambria Math" panose="02040503050406030204" pitchFamily="18" charset="0"/>
                          </a:rPr>
                        </m:ctrlPr>
                      </m:fPr>
                      <m:num>
                        <m:r>
                          <a:rPr lang="de-DE" sz="2000" b="0" i="1" dirty="0" smtClean="0">
                            <a:latin typeface="Cambria Math"/>
                          </a:rPr>
                          <m:t>1</m:t>
                        </m:r>
                      </m:num>
                      <m:den>
                        <m:r>
                          <a:rPr lang="de-DE" sz="2000" b="0" i="1" dirty="0" smtClean="0">
                            <a:latin typeface="Cambria Math"/>
                          </a:rPr>
                          <m:t>𝑛</m:t>
                        </m:r>
                      </m:den>
                    </m:f>
                    <m:nary>
                      <m:naryPr>
                        <m:chr m:val="∑"/>
                        <m:limLoc m:val="subSup"/>
                        <m:ctrlPr>
                          <a:rPr lang="de-DE" sz="2000" i="1" dirty="0" smtClean="0">
                            <a:latin typeface="Cambria Math" panose="02040503050406030204" pitchFamily="18" charset="0"/>
                          </a:rPr>
                        </m:ctrlPr>
                      </m:naryPr>
                      <m:sub>
                        <m:r>
                          <m:rPr>
                            <m:brk m:alnAt="25"/>
                          </m:rPr>
                          <a:rPr lang="de-DE" sz="2000" b="0" i="1" dirty="0" smtClean="0">
                            <a:latin typeface="Cambria Math"/>
                          </a:rPr>
                          <m:t>𝑖</m:t>
                        </m:r>
                        <m:r>
                          <a:rPr lang="de-DE" sz="2000" b="0" i="1" dirty="0" smtClean="0">
                            <a:latin typeface="Cambria Math"/>
                          </a:rPr>
                          <m:t>=1</m:t>
                        </m:r>
                      </m:sub>
                      <m:sup>
                        <m:r>
                          <a:rPr lang="de-DE" sz="2000" b="0" i="1" dirty="0" smtClean="0">
                            <a:latin typeface="Cambria Math"/>
                          </a:rPr>
                          <m:t>4</m:t>
                        </m:r>
                      </m:sup>
                      <m:e>
                        <m:sSup>
                          <m:sSupPr>
                            <m:ctrlPr>
                              <a:rPr lang="de-DE" sz="2000" i="1" dirty="0" smtClean="0">
                                <a:latin typeface="Cambria Math" panose="02040503050406030204" pitchFamily="18" charset="0"/>
                              </a:rPr>
                            </m:ctrlPr>
                          </m:sSupPr>
                          <m:e>
                            <m:d>
                              <m:dPr>
                                <m:ctrlPr>
                                  <a:rPr lang="de-DE" sz="2000" i="1" dirty="0" smtClean="0">
                                    <a:latin typeface="Cambria Math" panose="02040503050406030204" pitchFamily="18" charset="0"/>
                                  </a:rPr>
                                </m:ctrlPr>
                              </m:dPr>
                              <m:e>
                                <m:sSub>
                                  <m:sSubPr>
                                    <m:ctrlPr>
                                      <a:rPr lang="de-DE" sz="2000" i="1" dirty="0" smtClean="0">
                                        <a:latin typeface="Cambria Math" panose="02040503050406030204" pitchFamily="18" charset="0"/>
                                      </a:rPr>
                                    </m:ctrlPr>
                                  </m:sSubPr>
                                  <m:e>
                                    <m:r>
                                      <a:rPr lang="de-DE" sz="2000" b="0" i="1" dirty="0" smtClean="0">
                                        <a:latin typeface="Cambria Math"/>
                                      </a:rPr>
                                      <m:t>𝑧</m:t>
                                    </m:r>
                                  </m:e>
                                  <m:sub>
                                    <m:r>
                                      <a:rPr lang="de-DE" sz="2000" b="0" i="1" dirty="0" smtClean="0">
                                        <a:latin typeface="Cambria Math"/>
                                      </a:rPr>
                                      <m:t>𝑖</m:t>
                                    </m:r>
                                  </m:sub>
                                </m:sSub>
                                <m:r>
                                  <a:rPr lang="de-DE" sz="2000" b="0" i="1" dirty="0" smtClean="0">
                                    <a:latin typeface="Cambria Math"/>
                                  </a:rPr>
                                  <m:t>−</m:t>
                                </m:r>
                                <m:acc>
                                  <m:accPr>
                                    <m:chr m:val="̅"/>
                                    <m:ctrlPr>
                                      <a:rPr lang="de-DE" sz="2000" b="0" i="1" dirty="0" smtClean="0">
                                        <a:latin typeface="Cambria Math" panose="02040503050406030204" pitchFamily="18" charset="0"/>
                                      </a:rPr>
                                    </m:ctrlPr>
                                  </m:accPr>
                                  <m:e>
                                    <m:r>
                                      <a:rPr lang="de-DE" sz="2000" b="0" i="1" dirty="0" smtClean="0">
                                        <a:latin typeface="Cambria Math"/>
                                      </a:rPr>
                                      <m:t>𝑧</m:t>
                                    </m:r>
                                  </m:e>
                                </m:acc>
                              </m:e>
                            </m:d>
                          </m:e>
                          <m:sup>
                            <m:r>
                              <a:rPr lang="de-DE" sz="2000" b="0" i="1" dirty="0" smtClean="0">
                                <a:latin typeface="Cambria Math"/>
                              </a:rPr>
                              <m:t>2</m:t>
                            </m:r>
                          </m:sup>
                        </m:sSup>
                      </m:e>
                    </m:nary>
                  </m:oMath>
                </a14:m>
                <a:endParaRPr lang="de-DE" sz="2000" i="1" dirty="0">
                  <a:latin typeface="Cambria Math"/>
                </a:endParaRPr>
              </a:p>
              <a:p>
                <a:r>
                  <a:rPr lang="de-DE" sz="2000" b="0" dirty="0"/>
                  <a:t>     </a:t>
                </a:r>
                <a14:m>
                  <m:oMath xmlns:m="http://schemas.openxmlformats.org/officeDocument/2006/math">
                    <m:r>
                      <a:rPr lang="de-DE" sz="2000" b="0" i="1" dirty="0" smtClean="0">
                        <a:latin typeface="Cambria Math"/>
                      </a:rPr>
                      <m:t>=</m:t>
                    </m:r>
                    <m:r>
                      <a:rPr lang="de-DE" sz="2000" b="0" i="1" smtClean="0">
                        <a:latin typeface="Cambria Math"/>
                      </a:rPr>
                      <m:t>0.5</m:t>
                    </m:r>
                  </m:oMath>
                </a14:m>
                <a:endParaRPr lang="de-DE" sz="2000" dirty="0">
                  <a:latin typeface="+mn-lt"/>
                </a:endParaRPr>
              </a:p>
            </p:txBody>
          </p:sp>
        </mc:Choice>
        <mc:Fallback xmlns="">
          <p:sp>
            <p:nvSpPr>
              <p:cNvPr id="18" name="TextBox 23"/>
              <p:cNvSpPr txBox="1">
                <a:spLocks noRot="1" noChangeAspect="1" noMove="1" noResize="1" noEditPoints="1" noAdjustHandles="1" noChangeArrowheads="1" noChangeShapeType="1" noTextEdit="1"/>
              </p:cNvSpPr>
              <p:nvPr/>
            </p:nvSpPr>
            <p:spPr>
              <a:xfrm>
                <a:off x="468310" y="4704782"/>
                <a:ext cx="2775037" cy="1051763"/>
              </a:xfrm>
              <a:prstGeom prst="rect">
                <a:avLst/>
              </a:prstGeom>
              <a:blipFill rotWithShape="1">
                <a:blip r:embed="rId7"/>
                <a:stretch>
                  <a:fillRect l="-5714" t="-16279" b="-3895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Box 23"/>
              <p:cNvSpPr txBox="1"/>
              <p:nvPr/>
            </p:nvSpPr>
            <p:spPr>
              <a:xfrm>
                <a:off x="3576427" y="4895344"/>
                <a:ext cx="5111801" cy="307777"/>
              </a:xfrm>
              <a:prstGeom prst="rect">
                <a:avLst/>
              </a:prstGeom>
              <a:noFill/>
            </p:spPr>
            <p:txBody>
              <a:bodyPr wrap="square" lIns="0" tIns="0" rIns="0" bIns="0" rtlCol="0">
                <a:spAutoFit/>
              </a:bodyPr>
              <a:lstStyle/>
              <a:p>
                <a:r>
                  <a:rPr lang="de-DE" sz="2000" dirty="0">
                    <a:latin typeface="+mn-lt"/>
                  </a:rPr>
                  <a:t>Stichprobe: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 i. v. wie </a:t>
                </a:r>
                <a14:m>
                  <m:oMath xmlns:m="http://schemas.openxmlformats.org/officeDocument/2006/math">
                    <m:r>
                      <a:rPr lang="de-DE" sz="2000" b="0" i="1" smtClean="0">
                        <a:latin typeface="Cambria Math"/>
                      </a:rPr>
                      <m:t>𝑋</m:t>
                    </m:r>
                  </m:oMath>
                </a14:m>
                <a:r>
                  <a:rPr lang="de-DE" sz="2000" dirty="0">
                    <a:latin typeface="+mn-lt"/>
                  </a:rPr>
                  <a:t>:  </a:t>
                </a:r>
              </a:p>
            </p:txBody>
          </p:sp>
        </mc:Choice>
        <mc:Fallback xmlns="">
          <p:sp>
            <p:nvSpPr>
              <p:cNvPr id="20" name="TextBox 23"/>
              <p:cNvSpPr txBox="1">
                <a:spLocks noRot="1" noChangeAspect="1" noMove="1" noResize="1" noEditPoints="1" noAdjustHandles="1" noChangeArrowheads="1" noChangeShapeType="1" noTextEdit="1"/>
              </p:cNvSpPr>
              <p:nvPr/>
            </p:nvSpPr>
            <p:spPr>
              <a:xfrm>
                <a:off x="3576427" y="4895344"/>
                <a:ext cx="5111801" cy="307777"/>
              </a:xfrm>
              <a:prstGeom prst="rect">
                <a:avLst/>
              </a:prstGeom>
              <a:blipFill rotWithShape="1">
                <a:blip r:embed="rId8"/>
                <a:stretch>
                  <a:fillRect l="-3103" t="-23529" b="-4902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Box 23"/>
              <p:cNvSpPr txBox="1"/>
              <p:nvPr/>
            </p:nvSpPr>
            <p:spPr>
              <a:xfrm>
                <a:off x="3491879" y="5357008"/>
                <a:ext cx="4608512" cy="307777"/>
              </a:xfrm>
              <a:prstGeom prst="rect">
                <a:avLst/>
              </a:prstGeom>
              <a:noFill/>
            </p:spPr>
            <p:txBody>
              <a:bodyPr wrap="square" lIns="0" tIns="0" rIns="0" bIns="0"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𝑆</m:t>
                            </m:r>
                          </m:e>
                          <m:sup>
                            <m:r>
                              <a:rPr lang="de-DE" sz="2000" b="0" i="1" smtClean="0">
                                <a:latin typeface="Cambria Math"/>
                                <a:ea typeface="Cambria Math"/>
                              </a:rPr>
                              <m:t>2</m:t>
                            </m:r>
                          </m:sup>
                        </m:sSup>
                      </m:e>
                    </m:d>
                    <m:r>
                      <a:rPr lang="de-DE" sz="2000" b="0" i="1" smtClean="0">
                        <a:latin typeface="Cambria Math"/>
                        <a:ea typeface="Cambria Math"/>
                      </a:rPr>
                      <m:t>=0.5</m:t>
                    </m:r>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m:t>
                    </m:r>
                    <m:r>
                      <a:rPr lang="de-DE" sz="2000" b="0" i="1" smtClean="0">
                        <a:latin typeface="Cambria Math"/>
                      </a:rPr>
                      <m:t>𝑛</m:t>
                    </m:r>
                  </m:oMath>
                </a14:m>
                <a:endParaRPr lang="de-DE" sz="2000" dirty="0">
                  <a:latin typeface="+mn-lt"/>
                </a:endParaRPr>
              </a:p>
            </p:txBody>
          </p:sp>
        </mc:Choice>
        <mc:Fallback xmlns="">
          <p:sp>
            <p:nvSpPr>
              <p:cNvPr id="21" name="TextBox 23"/>
              <p:cNvSpPr txBox="1">
                <a:spLocks noRot="1" noChangeAspect="1" noMove="1" noResize="1" noEditPoints="1" noAdjustHandles="1" noChangeArrowheads="1" noChangeShapeType="1" noTextEdit="1"/>
              </p:cNvSpPr>
              <p:nvPr/>
            </p:nvSpPr>
            <p:spPr>
              <a:xfrm>
                <a:off x="3491879" y="5357008"/>
                <a:ext cx="4608512" cy="307777"/>
              </a:xfrm>
              <a:prstGeom prst="rect">
                <a:avLst/>
              </a:prstGeom>
              <a:blipFill rotWithShape="1">
                <a:blip r:embed="rId9"/>
                <a:stretch>
                  <a:fillRect l="-1587" t="-26000" b="-5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Box 23"/>
              <p:cNvSpPr txBox="1"/>
              <p:nvPr/>
            </p:nvSpPr>
            <p:spPr>
              <a:xfrm>
                <a:off x="3491880" y="3027550"/>
                <a:ext cx="5040559"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𝑋</m:t>
                              </m:r>
                            </m:e>
                            <m:sup>
                              <m:r>
                                <a:rPr lang="de-DE" sz="2000" b="0" i="1" smtClean="0">
                                  <a:latin typeface="Cambria Math"/>
                                  <a:ea typeface="Cambria Math"/>
                                </a:rPr>
                                <m:t>2</m:t>
                              </m:r>
                            </m:sup>
                          </m:sSup>
                        </m:e>
                      </m:d>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1</m:t>
                          </m:r>
                        </m:e>
                        <m:sup>
                          <m:r>
                            <a:rPr lang="de-DE" sz="2000" b="0" i="1" smtClean="0">
                              <a:latin typeface="Cambria Math"/>
                              <a:ea typeface="Cambria Math"/>
                            </a:rPr>
                            <m:t>2</m:t>
                          </m:r>
                        </m:sup>
                      </m:sSup>
                      <m:r>
                        <a:rPr lang="de-DE" sz="2000" b="0" i="1" smtClean="0">
                          <a:latin typeface="Cambria Math"/>
                          <a:ea typeface="Cambria Math"/>
                        </a:rPr>
                        <m:t>×0.25+</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2</m:t>
                          </m:r>
                        </m:e>
                        <m:sup>
                          <m:r>
                            <a:rPr lang="de-DE" sz="2000" b="0" i="1" smtClean="0">
                              <a:latin typeface="Cambria Math"/>
                              <a:ea typeface="Cambria Math"/>
                            </a:rPr>
                            <m:t>2</m:t>
                          </m:r>
                        </m:sup>
                      </m:sSup>
                      <m:r>
                        <a:rPr lang="de-DE" sz="2000" b="0" i="1" smtClean="0">
                          <a:latin typeface="Cambria Math"/>
                          <a:ea typeface="Cambria Math"/>
                        </a:rPr>
                        <m:t>×0.5+</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3</m:t>
                          </m:r>
                        </m:e>
                        <m:sup>
                          <m:r>
                            <a:rPr lang="de-DE" sz="2000" b="0" i="1" smtClean="0">
                              <a:latin typeface="Cambria Math"/>
                              <a:ea typeface="Cambria Math"/>
                            </a:rPr>
                            <m:t>2</m:t>
                          </m:r>
                        </m:sup>
                      </m:sSup>
                      <m:r>
                        <a:rPr lang="de-DE" sz="2000" b="0" i="1" smtClean="0">
                          <a:latin typeface="Cambria Math"/>
                          <a:ea typeface="Cambria Math"/>
                        </a:rPr>
                        <m:t>×0.25</m:t>
                      </m:r>
                    </m:oMath>
                  </m:oMathPara>
                </a14:m>
                <a:endParaRPr lang="de-DE" sz="2000" dirty="0">
                  <a:latin typeface="+mn-lt"/>
                </a:endParaRPr>
              </a:p>
            </p:txBody>
          </p:sp>
        </mc:Choice>
        <mc:Fallback xmlns="">
          <p:sp>
            <p:nvSpPr>
              <p:cNvPr id="23" name="TextBox 23"/>
              <p:cNvSpPr txBox="1">
                <a:spLocks noRot="1" noChangeAspect="1" noMove="1" noResize="1" noEditPoints="1" noAdjustHandles="1" noChangeArrowheads="1" noChangeShapeType="1" noTextEdit="1"/>
              </p:cNvSpPr>
              <p:nvPr/>
            </p:nvSpPr>
            <p:spPr>
              <a:xfrm>
                <a:off x="3491880" y="3027550"/>
                <a:ext cx="5040559" cy="307777"/>
              </a:xfrm>
              <a:prstGeom prst="rect">
                <a:avLst/>
              </a:prstGeom>
              <a:blipFill rotWithShape="1">
                <a:blip r:embed="rId10"/>
                <a:stretch>
                  <a:fillRect l="-1451" t="-2000" r="-242" b="-8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Box 23"/>
              <p:cNvSpPr txBox="1"/>
              <p:nvPr/>
            </p:nvSpPr>
            <p:spPr>
              <a:xfrm>
                <a:off x="4644008" y="3487726"/>
                <a:ext cx="1080122"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=4.5</m:t>
                      </m:r>
                    </m:oMath>
                  </m:oMathPara>
                </a14:m>
                <a:endParaRPr lang="de-DE" sz="2000" dirty="0">
                  <a:latin typeface="+mn-lt"/>
                </a:endParaRPr>
              </a:p>
            </p:txBody>
          </p:sp>
        </mc:Choice>
        <mc:Fallback xmlns="">
          <p:sp>
            <p:nvSpPr>
              <p:cNvPr id="24" name="TextBox 23"/>
              <p:cNvSpPr txBox="1">
                <a:spLocks noRot="1" noChangeAspect="1" noMove="1" noResize="1" noEditPoints="1" noAdjustHandles="1" noChangeArrowheads="1" noChangeShapeType="1" noTextEdit="1"/>
              </p:cNvSpPr>
              <p:nvPr/>
            </p:nvSpPr>
            <p:spPr>
              <a:xfrm>
                <a:off x="4644008" y="3487726"/>
                <a:ext cx="1080122" cy="307777"/>
              </a:xfrm>
              <a:prstGeom prst="rect">
                <a:avLst/>
              </a:prstGeom>
              <a:blipFill rotWithShape="1">
                <a:blip r:embed="rId11"/>
                <a:stretch>
                  <a:fillRect l="-5650" b="-7843"/>
                </a:stretch>
              </a:blipFill>
            </p:spPr>
            <p:txBody>
              <a:bodyPr/>
              <a:lstStyle/>
              <a:p>
                <a:r>
                  <a:rPr lang="de-DE">
                    <a:noFill/>
                  </a:rPr>
                  <a:t> </a:t>
                </a:r>
              </a:p>
            </p:txBody>
          </p:sp>
        </mc:Fallback>
      </mc:AlternateContent>
      <p:sp>
        <p:nvSpPr>
          <p:cNvPr id="27" name="TextBox 23"/>
          <p:cNvSpPr txBox="1"/>
          <p:nvPr/>
        </p:nvSpPr>
        <p:spPr>
          <a:xfrm>
            <a:off x="468315" y="5877272"/>
            <a:ext cx="7488063" cy="615553"/>
          </a:xfrm>
          <a:prstGeom prst="rect">
            <a:avLst/>
          </a:prstGeom>
          <a:noFill/>
        </p:spPr>
        <p:txBody>
          <a:bodyPr wrap="square" lIns="0" tIns="0" rIns="0" bIns="0" rtlCol="0">
            <a:spAutoFit/>
          </a:bodyPr>
          <a:lstStyle/>
          <a:p>
            <a:r>
              <a:rPr lang="de-DE" sz="2000" dirty="0">
                <a:latin typeface="+mn-lt"/>
              </a:rPr>
              <a:t>Fazit: Die korrigierte Stichprobenvarianz ist (bei </a:t>
            </a:r>
            <a:r>
              <a:rPr lang="de-DE" sz="2000" dirty="0" err="1">
                <a:latin typeface="+mn-lt"/>
              </a:rPr>
              <a:t>u.i.v</a:t>
            </a:r>
            <a:r>
              <a:rPr lang="de-DE" sz="2000" dirty="0">
                <a:latin typeface="+mn-lt"/>
              </a:rPr>
              <a:t>.-Stichprobe) </a:t>
            </a:r>
          </a:p>
          <a:p>
            <a:r>
              <a:rPr lang="de-DE" sz="2000" dirty="0">
                <a:latin typeface="+mn-lt"/>
              </a:rPr>
              <a:t>          e-treu für die nichtkorrigierte Varianz der Zahlen in der Urne</a:t>
            </a:r>
          </a:p>
        </p:txBody>
      </p:sp>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648</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8" name="TextBox 23"/>
              <p:cNvSpPr txBox="1"/>
              <p:nvPr/>
            </p:nvSpPr>
            <p:spPr>
              <a:xfrm>
                <a:off x="3491879" y="3910100"/>
                <a:ext cx="5040559" cy="307777"/>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r>
                        <a:rPr lang="de-DE" sz="2000" b="0" i="1" smtClean="0">
                          <a:latin typeface="Cambria Math"/>
                          <a:ea typeface="Cambria Math"/>
                        </a:rPr>
                        <m:t>𝑉𝑎𝑟</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e>
                      </m:d>
                      <m:r>
                        <a:rPr lang="de-DE" sz="2000" b="0" i="1" smtClean="0">
                          <a:latin typeface="Cambria Math"/>
                          <a:ea typeface="Cambria Math"/>
                        </a:rPr>
                        <m:t>=</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𝑋</m:t>
                              </m:r>
                            </m:e>
                            <m:sup>
                              <m:r>
                                <a:rPr lang="de-DE" sz="2000" b="0" i="1" smtClean="0">
                                  <a:latin typeface="Cambria Math"/>
                                  <a:ea typeface="Cambria Math"/>
                                </a:rPr>
                                <m:t>2</m:t>
                              </m:r>
                            </m:sup>
                          </m:sSup>
                        </m:e>
                      </m:d>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𝑋</m:t>
                              </m:r>
                            </m:e>
                          </m:d>
                        </m:e>
                        <m:sup>
                          <m:r>
                            <a:rPr lang="de-DE" sz="2000" b="0" i="1" smtClean="0">
                              <a:latin typeface="Cambria Math"/>
                              <a:ea typeface="Cambria Math"/>
                            </a:rPr>
                            <m:t>2</m:t>
                          </m:r>
                        </m:sup>
                      </m:sSup>
                      <m:r>
                        <a:rPr lang="de-DE" sz="2000" b="0" i="1" smtClean="0">
                          <a:latin typeface="Cambria Math"/>
                          <a:ea typeface="Cambria Math"/>
                        </a:rPr>
                        <m:t>=</m:t>
                      </m:r>
                      <m:r>
                        <a:rPr lang="de-DE" sz="2000" b="0" i="1" smtClean="0">
                          <a:solidFill>
                            <a:schemeClr val="tx1"/>
                          </a:solidFill>
                          <a:latin typeface="Cambria Math" panose="02040503050406030204" pitchFamily="18" charset="0"/>
                          <a:ea typeface="Cambria Math"/>
                        </a:rPr>
                        <m:t>4.5</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2</m:t>
                          </m:r>
                        </m:e>
                        <m:sup>
                          <m:r>
                            <a:rPr lang="de-DE" sz="2000" b="0" i="1" smtClean="0">
                              <a:latin typeface="Cambria Math"/>
                              <a:ea typeface="Cambria Math"/>
                            </a:rPr>
                            <m:t>2</m:t>
                          </m:r>
                        </m:sup>
                      </m:sSup>
                    </m:oMath>
                  </m:oMathPara>
                </a14:m>
                <a:endParaRPr lang="de-DE" sz="2000" dirty="0">
                  <a:latin typeface="+mn-lt"/>
                </a:endParaRPr>
              </a:p>
            </p:txBody>
          </p:sp>
        </mc:Choice>
        <mc:Fallback xmlns="">
          <p:sp>
            <p:nvSpPr>
              <p:cNvPr id="28" name="TextBox 23"/>
              <p:cNvSpPr txBox="1">
                <a:spLocks noRot="1" noChangeAspect="1" noMove="1" noResize="1" noEditPoints="1" noAdjustHandles="1" noChangeArrowheads="1" noChangeShapeType="1" noTextEdit="1"/>
              </p:cNvSpPr>
              <p:nvPr/>
            </p:nvSpPr>
            <p:spPr>
              <a:xfrm>
                <a:off x="3491879" y="3910100"/>
                <a:ext cx="5040559" cy="307777"/>
              </a:xfrm>
              <a:prstGeom prst="rect">
                <a:avLst/>
              </a:prstGeom>
              <a:blipFill>
                <a:blip r:embed="rId12"/>
                <a:stretch>
                  <a:fillRect l="-1451" b="-784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 name="TextBox 23"/>
              <p:cNvSpPr txBox="1"/>
              <p:nvPr/>
            </p:nvSpPr>
            <p:spPr>
              <a:xfrm>
                <a:off x="4781716" y="4373098"/>
                <a:ext cx="2094540" cy="312073"/>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=0.5=</m:t>
                      </m:r>
                      <m:sSubSup>
                        <m:sSubSupPr>
                          <m:ctrlPr>
                            <a:rPr lang="de-DE" sz="2000" b="0" i="1" smtClean="0">
                              <a:latin typeface="Cambria Math" panose="02040503050406030204" pitchFamily="18" charset="0"/>
                              <a:ea typeface="Cambria Math"/>
                            </a:rPr>
                          </m:ctrlPr>
                        </m:sSubSup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𝑠</m:t>
                              </m:r>
                            </m:e>
                          </m:acc>
                        </m:e>
                        <m:sub>
                          <m:r>
                            <a:rPr lang="de-DE" sz="2000" b="0" i="1" smtClean="0">
                              <a:latin typeface="Cambria Math"/>
                              <a:ea typeface="Cambria Math"/>
                            </a:rPr>
                            <m:t>𝑍</m:t>
                          </m:r>
                        </m:sub>
                        <m:sup>
                          <m:r>
                            <a:rPr lang="de-DE" sz="2000" b="0" i="1" smtClean="0">
                              <a:latin typeface="Cambria Math"/>
                              <a:ea typeface="Cambria Math"/>
                            </a:rPr>
                            <m:t>2</m:t>
                          </m:r>
                        </m:sup>
                      </m:sSubSup>
                    </m:oMath>
                  </m:oMathPara>
                </a14:m>
                <a:endParaRPr lang="de-DE" sz="2000" dirty="0">
                  <a:latin typeface="+mn-lt"/>
                </a:endParaRPr>
              </a:p>
            </p:txBody>
          </p:sp>
        </mc:Choice>
        <mc:Fallback xmlns="">
          <p:sp>
            <p:nvSpPr>
              <p:cNvPr id="29" name="TextBox 23"/>
              <p:cNvSpPr txBox="1">
                <a:spLocks noRot="1" noChangeAspect="1" noMove="1" noResize="1" noEditPoints="1" noAdjustHandles="1" noChangeArrowheads="1" noChangeShapeType="1" noTextEdit="1"/>
              </p:cNvSpPr>
              <p:nvPr/>
            </p:nvSpPr>
            <p:spPr>
              <a:xfrm>
                <a:off x="4781716" y="4373098"/>
                <a:ext cx="2094540" cy="312073"/>
              </a:xfrm>
              <a:prstGeom prst="rect">
                <a:avLst/>
              </a:prstGeom>
              <a:blipFill>
                <a:blip r:embed="rId13"/>
                <a:stretch>
                  <a:fillRect l="-2616" b="-19231"/>
                </a:stretch>
              </a:blipFill>
            </p:spPr>
            <p:txBody>
              <a:bodyPr/>
              <a:lstStyle/>
              <a:p>
                <a:r>
                  <a:rPr lang="en-US">
                    <a:noFill/>
                  </a:rPr>
                  <a:t> </a:t>
                </a:r>
              </a:p>
            </p:txBody>
          </p:sp>
        </mc:Fallback>
      </mc:AlternateContent>
    </p:spTree>
    <p:extLst>
      <p:ext uri="{BB962C8B-B14F-4D97-AF65-F5344CB8AC3E}">
        <p14:creationId xmlns:p14="http://schemas.microsoft.com/office/powerpoint/2010/main" val="762708505"/>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52522" y="1076349"/>
            <a:ext cx="822316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a:t>
            </a:r>
            <a:r>
              <a:rPr lang="de-DE" sz="2000" dirty="0">
                <a:solidFill>
                  <a:srgbClr val="0070C0"/>
                </a:solidFill>
              </a:rPr>
              <a:t>● </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649</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716195"/>
            <a:ext cx="7581900" cy="1409700"/>
          </a:xfrm>
          <a:prstGeom prst="rect">
            <a:avLst/>
          </a:prstGeom>
        </p:spPr>
      </p:pic>
      <p:pic>
        <p:nvPicPr>
          <p:cNvPr id="3" name="Grafik 2"/>
          <p:cNvPicPr>
            <a:picLocks noChangeAspect="1"/>
          </p:cNvPicPr>
          <p:nvPr/>
        </p:nvPicPr>
        <p:blipFill>
          <a:blip r:embed="rId4"/>
          <a:stretch>
            <a:fillRect/>
          </a:stretch>
        </p:blipFill>
        <p:spPr>
          <a:xfrm>
            <a:off x="468313" y="3113088"/>
            <a:ext cx="7581900" cy="2266950"/>
          </a:xfrm>
          <a:prstGeom prst="rect">
            <a:avLst/>
          </a:prstGeom>
        </p:spPr>
      </p:pic>
    </p:spTree>
    <p:extLst>
      <p:ext uri="{BB962C8B-B14F-4D97-AF65-F5344CB8AC3E}">
        <p14:creationId xmlns:p14="http://schemas.microsoft.com/office/powerpoint/2010/main" val="1936070232"/>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650</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160252"/>
            <a:ext cx="7581900" cy="3438525"/>
          </a:xfrm>
          <a:prstGeom prst="rect">
            <a:avLst/>
          </a:prstGeom>
        </p:spPr>
      </p:pic>
    </p:spTree>
    <p:extLst>
      <p:ext uri="{BB962C8B-B14F-4D97-AF65-F5344CB8AC3E}">
        <p14:creationId xmlns:p14="http://schemas.microsoft.com/office/powerpoint/2010/main" val="436633639"/>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2" y="981075"/>
            <a:ext cx="5687864"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10.1.3 Erwartete quadratische Abweichung (MSE)</a:t>
            </a:r>
          </a:p>
        </p:txBody>
      </p:sp>
      <p:sp>
        <p:nvSpPr>
          <p:cNvPr id="9"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und Definition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72576" y="4015858"/>
            <a:ext cx="5180284" cy="400110"/>
          </a:xfrm>
          <a:prstGeom prst="rect">
            <a:avLst/>
          </a:prstGeom>
          <a:noFill/>
        </p:spPr>
        <p:txBody>
          <a:bodyPr wrap="square" rtlCol="0">
            <a:spAutoFit/>
          </a:bodyPr>
          <a:lstStyle/>
          <a:p>
            <a:r>
              <a:rPr lang="de-DE" sz="2000" dirty="0">
                <a:latin typeface="+mn-lt"/>
              </a:rPr>
              <a:t>Die letzte Gleichung ergibt sich wie folgt:</a:t>
            </a:r>
          </a:p>
        </p:txBody>
      </p:sp>
      <mc:AlternateContent xmlns:mc="http://schemas.openxmlformats.org/markup-compatibility/2006" xmlns:a14="http://schemas.microsoft.com/office/drawing/2010/main">
        <mc:Choice Requires="a14">
          <p:sp>
            <p:nvSpPr>
              <p:cNvPr id="3" name="Textfeld 2"/>
              <p:cNvSpPr txBox="1"/>
              <p:nvPr/>
            </p:nvSpPr>
            <p:spPr>
              <a:xfrm>
                <a:off x="781615" y="4415968"/>
                <a:ext cx="5061257" cy="55714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d>
                                <m:dPr>
                                  <m:begChr m:val="["/>
                                  <m:endChr m:val="]"/>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r>
                                    <a:rPr lang="de-DE" sz="2000" i="1">
                                      <a:latin typeface="Cambria Math"/>
                                    </a:rPr>
                                    <m:t>−</m:t>
                                  </m:r>
                                  <m:r>
                                    <a:rPr lang="de-DE" sz="2000" i="1">
                                      <a:latin typeface="Cambria Math"/>
                                      <a:ea typeface="Cambria Math"/>
                                    </a:rPr>
                                    <m:t>𝜃</m:t>
                                  </m:r>
                                </m:e>
                              </m:d>
                            </m:e>
                            <m:sup>
                              <m:r>
                                <a:rPr lang="de-DE" sz="2000" b="0" i="1" smtClean="0">
                                  <a:latin typeface="Cambria Math"/>
                                </a:rPr>
                                <m:t>2</m:t>
                              </m:r>
                            </m:sup>
                          </m:sSup>
                        </m:e>
                      </m:d>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d>
                                <m:dPr>
                                  <m:begChr m:val="["/>
                                  <m:endChr m:val="]"/>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e>
                                  </m:d>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e>
                                  </m:d>
                                  <m:r>
                                    <a:rPr lang="de-DE" sz="2000" i="1">
                                      <a:latin typeface="Cambria Math"/>
                                      <a:ea typeface="Cambria Math"/>
                                    </a:rPr>
                                    <m:t>−</m:t>
                                  </m:r>
                                  <m:r>
                                    <a:rPr lang="de-DE" sz="2000" i="1">
                                      <a:latin typeface="Cambria Math"/>
                                      <a:ea typeface="Cambria Math"/>
                                    </a:rPr>
                                    <m:t>𝜃</m:t>
                                  </m:r>
                                </m:e>
                              </m:d>
                            </m:e>
                            <m:sup>
                              <m:r>
                                <a:rPr lang="de-DE" sz="2000" b="0" i="1" smtClean="0">
                                  <a:latin typeface="Cambria Math"/>
                                </a:rPr>
                                <m:t>2</m:t>
                              </m:r>
                            </m:sup>
                          </m:sSup>
                        </m:e>
                      </m:d>
                    </m:oMath>
                  </m:oMathPara>
                </a14:m>
                <a:endParaRPr lang="de-DE" sz="2000" dirty="0"/>
              </a:p>
            </p:txBody>
          </p:sp>
        </mc:Choice>
        <mc:Fallback xmlns="">
          <p:sp>
            <p:nvSpPr>
              <p:cNvPr id="3" name="Textfeld 2"/>
              <p:cNvSpPr txBox="1">
                <a:spLocks noRot="1" noChangeAspect="1" noMove="1" noResize="1" noEditPoints="1" noAdjustHandles="1" noChangeArrowheads="1" noChangeShapeType="1" noTextEdit="1"/>
              </p:cNvSpPr>
              <p:nvPr/>
            </p:nvSpPr>
            <p:spPr>
              <a:xfrm>
                <a:off x="781615" y="4415968"/>
                <a:ext cx="5061257" cy="55714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522575" y="4973108"/>
                <a:ext cx="7700313" cy="55714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d>
                                <m:dPr>
                                  <m:begChr m:val="["/>
                                  <m:endChr m:val="]"/>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e>
                                  </m:d>
                                </m:e>
                              </m:d>
                            </m:e>
                            <m:sup>
                              <m:r>
                                <a:rPr lang="de-DE" sz="2000" b="0" i="1" smtClean="0">
                                  <a:latin typeface="Cambria Math"/>
                                </a:rPr>
                                <m:t>2</m:t>
                              </m:r>
                            </m:sup>
                          </m:sSup>
                        </m:e>
                      </m:d>
                      <m:r>
                        <a:rPr lang="de-DE" sz="2000" b="0" i="1" smtClean="0">
                          <a:latin typeface="Cambria Math"/>
                        </a:rPr>
                        <m:t>+2</m:t>
                      </m:r>
                      <m:r>
                        <a:rPr lang="de-DE" sz="2000" i="1">
                          <a:latin typeface="Cambria Math"/>
                        </a:rPr>
                        <m:t>𝐸</m:t>
                      </m:r>
                      <m:d>
                        <m:dPr>
                          <m:ctrlPr>
                            <a:rPr lang="de-DE" sz="2000" i="1">
                              <a:latin typeface="Cambria Math" panose="02040503050406030204" pitchFamily="18" charset="0"/>
                            </a:rPr>
                          </m:ctrlPr>
                        </m:dPr>
                        <m:e>
                          <m:d>
                            <m:dPr>
                              <m:begChr m:val="["/>
                              <m:endChr m:val="]"/>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e>
                              </m:d>
                            </m:e>
                          </m:d>
                          <m:d>
                            <m:dPr>
                              <m:begChr m:val="["/>
                              <m:endChr m:val="]"/>
                              <m:ctrlPr>
                                <a:rPr lang="de-DE" sz="2000" i="1">
                                  <a:latin typeface="Cambria Math" panose="02040503050406030204" pitchFamily="18" charset="0"/>
                                </a:rPr>
                              </m:ctrlPr>
                            </m:dPr>
                            <m:e>
                              <m:r>
                                <a:rPr lang="de-DE" sz="2000" i="1">
                                  <a:latin typeface="Cambria Math"/>
                                </a:rPr>
                                <m:t>𝐸</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e>
                              </m:d>
                              <m:r>
                                <a:rPr lang="de-DE" sz="2000" b="0" i="1" smtClean="0">
                                  <a:latin typeface="Cambria Math"/>
                                  <a:ea typeface="Cambria Math"/>
                                </a:rPr>
                                <m:t>−</m:t>
                              </m:r>
                              <m:r>
                                <a:rPr lang="de-DE" sz="2000" b="0" i="1" smtClean="0">
                                  <a:latin typeface="Cambria Math"/>
                                  <a:ea typeface="Cambria Math"/>
                                </a:rPr>
                                <m:t>𝜃</m:t>
                              </m:r>
                            </m:e>
                          </m:d>
                        </m:e>
                      </m:d>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d>
                                <m:dPr>
                                  <m:begChr m:val="["/>
                                  <m:endChr m:val="]"/>
                                  <m:ctrlPr>
                                    <a:rPr lang="de-DE" sz="2000" i="1">
                                      <a:latin typeface="Cambria Math" panose="02040503050406030204" pitchFamily="18" charset="0"/>
                                    </a:rPr>
                                  </m:ctrlPr>
                                </m:dPr>
                                <m:e>
                                  <m:r>
                                    <a:rPr lang="de-DE" sz="2000" b="0" i="1" smtClean="0">
                                      <a:latin typeface="Cambria Math"/>
                                    </a:rPr>
                                    <m:t>𝐸</m:t>
                                  </m:r>
                                  <m:d>
                                    <m:dPr>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rPr>
                                          </m:ctrlPr>
                                        </m:accPr>
                                        <m:e>
                                          <m:r>
                                            <a:rPr lang="de-DE" sz="2000" b="0" i="1" smtClean="0">
                                              <a:latin typeface="Cambria Math"/>
                                              <a:ea typeface="Cambria Math"/>
                                            </a:rPr>
                                            <m:t>𝜃</m:t>
                                          </m:r>
                                        </m:e>
                                      </m:acc>
                                    </m:e>
                                  </m:d>
                                  <m:r>
                                    <a:rPr lang="de-DE" sz="2000" b="0" i="1" smtClean="0">
                                      <a:latin typeface="Cambria Math"/>
                                    </a:rPr>
                                    <m:t>−</m:t>
                                  </m:r>
                                  <m:r>
                                    <a:rPr lang="de-DE" sz="2000" b="0" i="1" smtClean="0">
                                      <a:latin typeface="Cambria Math"/>
                                      <a:ea typeface="Cambria Math"/>
                                    </a:rPr>
                                    <m:t>𝜃</m:t>
                                  </m:r>
                                </m:e>
                              </m:d>
                            </m:e>
                            <m:sup>
                              <m:r>
                                <a:rPr lang="de-DE" sz="2000" b="0" i="1" smtClean="0">
                                  <a:latin typeface="Cambria Math"/>
                                </a:rPr>
                                <m:t>2</m:t>
                              </m:r>
                            </m:sup>
                          </m:sSup>
                        </m:e>
                      </m:d>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522575" y="4973108"/>
                <a:ext cx="7700313" cy="55714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515466" y="5500717"/>
                <a:ext cx="7700121" cy="55714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d>
                                <m:dPr>
                                  <m:begChr m:val="["/>
                                  <m:endChr m:val="]"/>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e>
                                  </m:d>
                                </m:e>
                              </m:d>
                            </m:e>
                            <m:sup>
                              <m:r>
                                <a:rPr lang="de-DE" sz="2000" b="0" i="1" smtClean="0">
                                  <a:latin typeface="Cambria Math"/>
                                </a:rPr>
                                <m:t>2</m:t>
                              </m:r>
                            </m:sup>
                          </m:sSup>
                        </m:e>
                      </m:d>
                      <m:r>
                        <a:rPr lang="de-DE" sz="2000" b="0" i="1" smtClean="0">
                          <a:latin typeface="Cambria Math"/>
                        </a:rPr>
                        <m:t>+2</m:t>
                      </m:r>
                      <m:d>
                        <m:dPr>
                          <m:begChr m:val="["/>
                          <m:endChr m:val="]"/>
                          <m:ctrlPr>
                            <a:rPr lang="de-DE" sz="2000" i="1">
                              <a:latin typeface="Cambria Math" panose="02040503050406030204" pitchFamily="18" charset="0"/>
                            </a:rPr>
                          </m:ctrlPr>
                        </m:dPr>
                        <m:e>
                          <m:r>
                            <a:rPr lang="de-DE" sz="2000" i="1">
                              <a:latin typeface="Cambria Math"/>
                            </a:rPr>
                            <m:t>𝐸</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e>
                          </m:d>
                          <m:r>
                            <a:rPr lang="de-DE" sz="2000" i="1">
                              <a:latin typeface="Cambria Math"/>
                            </a:rPr>
                            <m:t>−</m:t>
                          </m:r>
                          <m:r>
                            <a:rPr lang="de-DE" sz="2000" i="1">
                              <a:latin typeface="Cambria Math"/>
                              <a:ea typeface="Cambria Math"/>
                            </a:rPr>
                            <m:t>𝜃</m:t>
                          </m:r>
                        </m:e>
                      </m:d>
                      <m:r>
                        <a:rPr lang="de-DE" sz="2000" i="1" smtClean="0">
                          <a:latin typeface="Cambria Math"/>
                          <a:ea typeface="Cambria Math"/>
                        </a:rPr>
                        <m:t>×</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d>
                            <m:dPr>
                              <m:begChr m:val="["/>
                              <m:endChr m:val="]"/>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e>
                              </m:d>
                            </m:e>
                          </m:d>
                        </m:e>
                      </m:d>
                      <m:r>
                        <a:rPr lang="de-DE" sz="2000" b="0" i="1" smtClean="0">
                          <a:latin typeface="Cambria Math"/>
                          <a:ea typeface="Cambria Math"/>
                        </a:rPr>
                        <m:t>+</m:t>
                      </m:r>
                      <m:d>
                        <m:dPr>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d>
                                <m:dPr>
                                  <m:begChr m:val="["/>
                                  <m:endChr m:val="]"/>
                                  <m:ctrlPr>
                                    <a:rPr lang="de-DE" sz="2000" i="1">
                                      <a:latin typeface="Cambria Math" panose="02040503050406030204" pitchFamily="18" charset="0"/>
                                    </a:rPr>
                                  </m:ctrlPr>
                                </m:dPr>
                                <m:e>
                                  <m:r>
                                    <a:rPr lang="de-DE" sz="2000" b="0" i="1" smtClean="0">
                                      <a:latin typeface="Cambria Math"/>
                                    </a:rPr>
                                    <m:t>𝐸</m:t>
                                  </m:r>
                                  <m:d>
                                    <m:dPr>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rPr>
                                          </m:ctrlPr>
                                        </m:accPr>
                                        <m:e>
                                          <m:r>
                                            <a:rPr lang="de-DE" sz="2000" b="0" i="1" smtClean="0">
                                              <a:latin typeface="Cambria Math"/>
                                              <a:ea typeface="Cambria Math"/>
                                            </a:rPr>
                                            <m:t>𝜃</m:t>
                                          </m:r>
                                        </m:e>
                                      </m:acc>
                                    </m:e>
                                  </m:d>
                                  <m:r>
                                    <a:rPr lang="de-DE" sz="2000" b="0" i="1" smtClean="0">
                                      <a:latin typeface="Cambria Math"/>
                                    </a:rPr>
                                    <m:t>−</m:t>
                                  </m:r>
                                  <m:r>
                                    <a:rPr lang="de-DE" sz="2000" b="0" i="1" smtClean="0">
                                      <a:latin typeface="Cambria Math"/>
                                      <a:ea typeface="Cambria Math"/>
                                    </a:rPr>
                                    <m:t>𝜃</m:t>
                                  </m:r>
                                </m:e>
                              </m:d>
                            </m:e>
                            <m:sup>
                              <m:r>
                                <a:rPr lang="de-DE" sz="2000" b="0" i="1" smtClean="0">
                                  <a:latin typeface="Cambria Math"/>
                                </a:rPr>
                                <m:t>2</m:t>
                              </m:r>
                            </m:sup>
                          </m:sSup>
                        </m:e>
                      </m:d>
                    </m:oMath>
                  </m:oMathPara>
                </a14:m>
                <a:endParaRPr lang="de-DE" sz="2000" dirty="0"/>
              </a:p>
            </p:txBody>
          </p:sp>
        </mc:Choice>
        <mc:Fallback xmlns="">
          <p:sp>
            <p:nvSpPr>
              <p:cNvPr id="14" name="Textfeld 13"/>
              <p:cNvSpPr txBox="1">
                <a:spLocks noRot="1" noChangeAspect="1" noMove="1" noResize="1" noEditPoints="1" noAdjustHandles="1" noChangeArrowheads="1" noChangeShapeType="1" noTextEdit="1"/>
              </p:cNvSpPr>
              <p:nvPr/>
            </p:nvSpPr>
            <p:spPr>
              <a:xfrm>
                <a:off x="515466" y="5500717"/>
                <a:ext cx="7700121" cy="55714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545458" y="6034345"/>
                <a:ext cx="4738027" cy="50052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rPr>
                              </m:ctrlPr>
                            </m:accPr>
                            <m:e>
                              <m:r>
                                <a:rPr lang="de-DE" sz="2000" b="0" i="1" smtClean="0">
                                  <a:latin typeface="Cambria Math"/>
                                  <a:ea typeface="Cambria Math"/>
                                </a:rPr>
                                <m:t>𝜃</m:t>
                              </m:r>
                            </m:e>
                          </m:acc>
                        </m:e>
                      </m:d>
                      <m:r>
                        <a:rPr lang="de-DE" sz="2000" b="0" i="1" smtClean="0">
                          <a:latin typeface="Cambria Math"/>
                        </a:rPr>
                        <m:t>+2</m:t>
                      </m:r>
                      <m:d>
                        <m:dPr>
                          <m:begChr m:val="["/>
                          <m:endChr m:val="]"/>
                          <m:ctrlPr>
                            <a:rPr lang="de-DE" sz="2000" i="1">
                              <a:latin typeface="Cambria Math" panose="02040503050406030204" pitchFamily="18" charset="0"/>
                            </a:rPr>
                          </m:ctrlPr>
                        </m:dPr>
                        <m:e>
                          <m:r>
                            <a:rPr lang="de-DE" sz="2000" i="1">
                              <a:latin typeface="Cambria Math"/>
                            </a:rPr>
                            <m:t>𝐸</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𝜃</m:t>
                                  </m:r>
                                </m:e>
                              </m:acc>
                            </m:e>
                          </m:d>
                          <m:r>
                            <a:rPr lang="de-DE" sz="2000" i="1">
                              <a:latin typeface="Cambria Math"/>
                            </a:rPr>
                            <m:t>−</m:t>
                          </m:r>
                          <m:r>
                            <a:rPr lang="de-DE" sz="2000" i="1">
                              <a:latin typeface="Cambria Math"/>
                              <a:ea typeface="Cambria Math"/>
                            </a:rPr>
                            <m:t>𝜃</m:t>
                          </m:r>
                        </m:e>
                      </m:d>
                      <m:r>
                        <a:rPr lang="de-DE" sz="2000" i="1" smtClean="0">
                          <a:latin typeface="Cambria Math"/>
                          <a:ea typeface="Cambria Math"/>
                        </a:rPr>
                        <m:t>×</m:t>
                      </m:r>
                      <m:r>
                        <a:rPr lang="de-DE" sz="2000" b="0" i="1" smtClean="0">
                          <a:latin typeface="Cambria Math"/>
                          <a:ea typeface="Cambria Math"/>
                        </a:rPr>
                        <m:t>0+</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𝐵𝑖𝑎𝑠</m:t>
                          </m:r>
                          <m:d>
                            <m:dPr>
                              <m:ctrlPr>
                                <a:rPr lang="de-DE" sz="2000" b="0" i="1" smtClean="0">
                                  <a:latin typeface="Cambria Math" panose="02040503050406030204" pitchFamily="18" charset="0"/>
                                  <a:ea typeface="Cambria Math"/>
                                </a:rPr>
                              </m:ctrlPr>
                            </m:d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𝜃</m:t>
                                  </m:r>
                                </m:e>
                              </m:acc>
                            </m:e>
                          </m:d>
                        </m:e>
                        <m:sup>
                          <m:r>
                            <a:rPr lang="de-DE" sz="2000" b="0" i="1" smtClean="0">
                              <a:latin typeface="Cambria Math"/>
                              <a:ea typeface="Cambria Math"/>
                            </a:rPr>
                            <m:t>2</m:t>
                          </m:r>
                        </m:sup>
                      </m:sSup>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545458" y="6034345"/>
                <a:ext cx="4738027" cy="500522"/>
              </a:xfrm>
              <a:prstGeom prst="rect">
                <a:avLst/>
              </a:prstGeom>
              <a:blipFill rotWithShape="1">
                <a:blip r:embed="rId7"/>
                <a:stretch>
                  <a:fillRect/>
                </a:stretch>
              </a:blipFill>
            </p:spPr>
            <p:txBody>
              <a:bodyPr/>
              <a:lstStyle/>
              <a:p>
                <a:r>
                  <a:rPr lang="de-DE">
                    <a:noFill/>
                  </a:rPr>
                  <a:t> </a:t>
                </a:r>
              </a:p>
            </p:txBody>
          </p:sp>
        </mc:Fallback>
      </mc:AlternateContent>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651</a:t>
            </a:r>
            <a:endParaRPr lang="de-DE" sz="8000" b="1" dirty="0">
              <a:solidFill>
                <a:schemeClr val="tx1">
                  <a:alpha val="30000"/>
                </a:schemeClr>
              </a:solidFill>
              <a:latin typeface="+mj-lt"/>
            </a:endParaRPr>
          </a:p>
        </p:txBody>
      </p:sp>
      <p:pic>
        <p:nvPicPr>
          <p:cNvPr id="4" name="Grafik 3"/>
          <p:cNvPicPr>
            <a:picLocks noChangeAspect="1"/>
          </p:cNvPicPr>
          <p:nvPr/>
        </p:nvPicPr>
        <p:blipFill>
          <a:blip r:embed="rId8"/>
          <a:stretch>
            <a:fillRect/>
          </a:stretch>
        </p:blipFill>
        <p:spPr>
          <a:xfrm>
            <a:off x="768201" y="2044756"/>
            <a:ext cx="7591425" cy="2038350"/>
          </a:xfrm>
          <a:prstGeom prst="rect">
            <a:avLst/>
          </a:prstGeom>
        </p:spPr>
      </p:pic>
    </p:spTree>
    <p:extLst>
      <p:ext uri="{BB962C8B-B14F-4D97-AF65-F5344CB8AC3E}">
        <p14:creationId xmlns:p14="http://schemas.microsoft.com/office/powerpoint/2010/main" val="3095037691"/>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52522" y="1076349"/>
            <a:ext cx="822316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10.1.7 </a:t>
            </a:r>
            <a:r>
              <a:rPr lang="de-DE" sz="2000" dirty="0">
                <a:solidFill>
                  <a:srgbClr val="0070C0"/>
                </a:solidFill>
              </a:rPr>
              <a:t>●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468313" y="1556792"/>
                <a:ext cx="8207375" cy="400110"/>
              </a:xfrm>
              <a:prstGeom prst="rect">
                <a:avLst/>
              </a:prstGeom>
              <a:noFill/>
            </p:spPr>
            <p:txBody>
              <a:bodyPr wrap="square" rtlCol="0">
                <a:spAutoFit/>
              </a:bodyPr>
              <a:lstStyle/>
              <a:p>
                <a:r>
                  <a:rPr lang="de-DE" sz="2000" dirty="0">
                    <a:latin typeface="+mn-lt"/>
                  </a:rPr>
                  <a:t>Seien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-verteilt. Drei Schätzer für </a:t>
                </a:r>
                <a14:m>
                  <m:oMath xmlns:m="http://schemas.openxmlformats.org/officeDocument/2006/math">
                    <m:r>
                      <a:rPr lang="de-DE" sz="2000" i="1" smtClean="0">
                        <a:latin typeface="Cambria Math"/>
                        <a:ea typeface="Cambria Math"/>
                      </a:rPr>
                      <m:t>𝜇</m:t>
                    </m:r>
                  </m:oMath>
                </a14:m>
                <a:r>
                  <a:rPr lang="de-DE" sz="2000" dirty="0">
                    <a:latin typeface="+mn-lt"/>
                  </a:rPr>
                  <a:t>:</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3" y="1556792"/>
                <a:ext cx="8207375" cy="400110"/>
              </a:xfrm>
              <a:prstGeom prst="rect">
                <a:avLst/>
              </a:prstGeom>
              <a:blipFill rotWithShape="1">
                <a:blip r:embed="rId4"/>
                <a:stretch>
                  <a:fillRect l="-81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1115616" y="1976299"/>
                <a:ext cx="5040560"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𝜇</m:t>
                            </m:r>
                          </m:e>
                        </m:acc>
                      </m:e>
                      <m:sub>
                        <m:r>
                          <a:rPr lang="de-DE" sz="2000" b="0" i="1" smtClean="0">
                            <a:latin typeface="Cambria Math"/>
                          </a:rPr>
                          <m:t>𝐴</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oMath>
                </a14:m>
                <a:r>
                  <a:rPr lang="de-DE" sz="2000" dirty="0">
                    <a:latin typeface="+mn-lt"/>
                  </a:rPr>
                  <a:t>,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𝐵</m:t>
                        </m:r>
                      </m:sub>
                    </m:sSub>
                    <m:r>
                      <a:rPr lang="de-DE" sz="2000" i="1">
                        <a:latin typeface="Cambria Math"/>
                      </a:rPr>
                      <m:t>=</m:t>
                    </m:r>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oMath>
                </a14:m>
                <a:r>
                  <a:rPr lang="de-DE" sz="2000" dirty="0">
                    <a:latin typeface="+mn-lt"/>
                  </a:rPr>
                  <a:t>  und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𝐶</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r>
                      <a:rPr lang="de-DE" sz="2000" b="0" i="1" smtClean="0">
                        <a:latin typeface="Cambria Math"/>
                      </a:rPr>
                      <m:t>+</m:t>
                    </m:r>
                    <m:f>
                      <m:fPr>
                        <m:type m:val="lin"/>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oMath>
                </a14:m>
                <a:endParaRPr lang="de-DE" sz="2000" dirty="0">
                  <a:latin typeface="+mn-lt"/>
                </a:endParaRPr>
              </a:p>
            </p:txBody>
          </p:sp>
        </mc:Choice>
        <mc:Fallback xmlns="">
          <p:sp>
            <p:nvSpPr>
              <p:cNvPr id="3" name="Textfeld 2"/>
              <p:cNvSpPr txBox="1">
                <a:spLocks noRot="1" noChangeAspect="1" noMove="1" noResize="1" noEditPoints="1" noAdjustHandles="1" noChangeArrowheads="1" noChangeShapeType="1" noTextEdit="1"/>
              </p:cNvSpPr>
              <p:nvPr/>
            </p:nvSpPr>
            <p:spPr>
              <a:xfrm>
                <a:off x="1115616" y="1976299"/>
                <a:ext cx="5040560" cy="400110"/>
              </a:xfrm>
              <a:prstGeom prst="rect">
                <a:avLst/>
              </a:prstGeom>
              <a:blipFill rotWithShape="1">
                <a:blip r:embed="rId5"/>
                <a:stretch>
                  <a:fillRect t="-115152" b="-178788"/>
                </a:stretch>
              </a:blipFill>
            </p:spPr>
            <p:txBody>
              <a:bodyPr/>
              <a:lstStyle/>
              <a:p>
                <a:r>
                  <a:rPr lang="de-DE">
                    <a:noFill/>
                  </a:rPr>
                  <a:t> </a:t>
                </a:r>
              </a:p>
            </p:txBody>
          </p:sp>
        </mc:Fallback>
      </mc:AlternateContent>
      <p:sp>
        <p:nvSpPr>
          <p:cNvPr id="14" name="Textfeld 13"/>
          <p:cNvSpPr txBox="1"/>
          <p:nvPr/>
        </p:nvSpPr>
        <p:spPr>
          <a:xfrm>
            <a:off x="468313" y="2415522"/>
            <a:ext cx="1292447" cy="400110"/>
          </a:xfrm>
          <a:prstGeom prst="rect">
            <a:avLst/>
          </a:prstGeom>
          <a:noFill/>
        </p:spPr>
        <p:txBody>
          <a:bodyPr wrap="square" rtlCol="0">
            <a:spAutoFit/>
          </a:bodyPr>
          <a:lstStyle/>
          <a:p>
            <a:r>
              <a:rPr lang="de-DE" sz="2000" dirty="0">
                <a:latin typeface="+mn-lt"/>
              </a:rPr>
              <a:t>Dann gilt:</a:t>
            </a:r>
          </a:p>
        </p:txBody>
      </p:sp>
      <mc:AlternateContent xmlns:mc="http://schemas.openxmlformats.org/markup-compatibility/2006" xmlns:a14="http://schemas.microsoft.com/office/drawing/2010/main">
        <mc:Choice Requires="a14">
          <p:sp>
            <p:nvSpPr>
              <p:cNvPr id="17" name="Textfeld 16"/>
              <p:cNvSpPr txBox="1"/>
              <p:nvPr/>
            </p:nvSpPr>
            <p:spPr>
              <a:xfrm>
                <a:off x="1115616" y="2815632"/>
                <a:ext cx="6840760" cy="40011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𝜇</m:t>
                            </m:r>
                          </m:e>
                        </m:acc>
                      </m:e>
                      <m:sub>
                        <m:r>
                          <a:rPr lang="de-DE" sz="2000" b="0" i="1" smtClean="0">
                            <a:solidFill>
                              <a:schemeClr val="tx1"/>
                            </a:solidFill>
                            <a:latin typeface="Cambria Math"/>
                          </a:rPr>
                          <m:t>𝐴</m:t>
                        </m:r>
                      </m:sub>
                    </m:sSub>
                    <m:r>
                      <a:rPr lang="de-DE" sz="2000" b="0" i="1" smtClean="0">
                        <a:solidFill>
                          <a:schemeClr val="tx1"/>
                        </a:solidFill>
                        <a:latin typeface="Cambria Math"/>
                      </a:rPr>
                      <m:t>~</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𝜇</m:t>
                        </m:r>
                        <m:r>
                          <a:rPr lang="de-DE" sz="2000" b="0" i="1" smtClean="0">
                            <a:solidFill>
                              <a:schemeClr val="tx1"/>
                            </a:solidFill>
                            <a:latin typeface="Cambria Math"/>
                            <a:ea typeface="Cambria Math"/>
                          </a:rPr>
                          <m:t>,</m:t>
                        </m:r>
                        <m:f>
                          <m:fPr>
                            <m:type m:val="lin"/>
                            <m:ctrlPr>
                              <a:rPr lang="de-DE" sz="2000" b="0" i="1" smtClean="0">
                                <a:solidFill>
                                  <a:schemeClr val="tx1"/>
                                </a:solidFill>
                                <a:latin typeface="Cambria Math" panose="02040503050406030204" pitchFamily="18" charset="0"/>
                                <a:ea typeface="Cambria Math"/>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ea typeface="Cambria Math"/>
                                  </a:rPr>
                                  <m:t>2</m:t>
                                </m:r>
                              </m:sup>
                            </m:sSup>
                          </m:num>
                          <m:den>
                            <m:r>
                              <a:rPr lang="de-DE" sz="2000" b="0" i="1" smtClean="0">
                                <a:solidFill>
                                  <a:schemeClr val="tx1"/>
                                </a:solidFill>
                                <a:latin typeface="Cambria Math"/>
                                <a:ea typeface="Cambria Math"/>
                              </a:rPr>
                              <m:t>𝑛</m:t>
                            </m:r>
                          </m:den>
                        </m:f>
                      </m:e>
                    </m:d>
                  </m:oMath>
                </a14:m>
                <a:r>
                  <a:rPr lang="de-DE" sz="2000" dirty="0">
                    <a:solidFill>
                      <a:schemeClr val="tx1"/>
                    </a:solidFill>
                    <a:latin typeface="+mn-lt"/>
                  </a:rPr>
                  <a:t>,    </a:t>
                </a:r>
                <a14:m>
                  <m:oMath xmlns:m="http://schemas.openxmlformats.org/officeDocument/2006/math">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𝜇</m:t>
                            </m:r>
                          </m:e>
                        </m:acc>
                      </m:e>
                      <m:sub>
                        <m:r>
                          <a:rPr lang="de-DE" sz="2000" b="0" i="1" smtClean="0">
                            <a:solidFill>
                              <a:schemeClr val="tx1"/>
                            </a:solidFill>
                            <a:latin typeface="Cambria Math"/>
                            <a:ea typeface="Cambria Math"/>
                          </a:rPr>
                          <m:t>𝐵</m:t>
                        </m:r>
                      </m:sub>
                    </m:sSub>
                    <m:r>
                      <a:rPr lang="de-DE" sz="2000" i="1">
                        <a:solidFill>
                          <a:schemeClr val="tx1"/>
                        </a:solidFill>
                        <a:latin typeface="Cambria Math"/>
                      </a:rPr>
                      <m:t>~</m:t>
                    </m:r>
                    <m:r>
                      <a:rPr lang="de-DE" sz="2000" i="1">
                        <a:solidFill>
                          <a:schemeClr val="tx1"/>
                        </a:solidFill>
                        <a:latin typeface="Cambria Math"/>
                      </a:rPr>
                      <m:t>𝑁</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ea typeface="Cambria Math"/>
                          </a:rPr>
                          <m:t>𝜇</m:t>
                        </m:r>
                        <m:r>
                          <a:rPr lang="de-DE" sz="2000" i="1">
                            <a:solidFill>
                              <a:schemeClr val="tx1"/>
                            </a:solidFill>
                            <a:latin typeface="Cambria Math"/>
                            <a:ea typeface="Cambria Math"/>
                          </a:rPr>
                          <m:t>,</m:t>
                        </m:r>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𝜎</m:t>
                            </m:r>
                          </m:e>
                          <m:sup>
                            <m:r>
                              <a:rPr lang="de-DE" sz="2000" i="1">
                                <a:solidFill>
                                  <a:schemeClr val="tx1"/>
                                </a:solidFill>
                                <a:latin typeface="Cambria Math"/>
                                <a:ea typeface="Cambria Math"/>
                              </a:rPr>
                              <m:t>2</m:t>
                            </m:r>
                          </m:sup>
                        </m:sSup>
                      </m:e>
                    </m:d>
                  </m:oMath>
                </a14:m>
                <a:r>
                  <a:rPr lang="de-DE" sz="2000" dirty="0">
                    <a:solidFill>
                      <a:schemeClr val="tx1"/>
                    </a:solidFill>
                    <a:latin typeface="+mn-lt"/>
                  </a:rPr>
                  <a:t>,    </a:t>
                </a:r>
                <a14:m>
                  <m:oMath xmlns:m="http://schemas.openxmlformats.org/officeDocument/2006/math">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𝜇</m:t>
                            </m:r>
                          </m:e>
                        </m:acc>
                      </m:e>
                      <m:sub>
                        <m:r>
                          <a:rPr lang="de-DE" sz="2000" b="0" i="1" smtClean="0">
                            <a:solidFill>
                              <a:schemeClr val="tx1"/>
                            </a:solidFill>
                            <a:latin typeface="Cambria Math"/>
                            <a:ea typeface="Cambria Math"/>
                          </a:rPr>
                          <m:t>𝐶</m:t>
                        </m:r>
                      </m:sub>
                    </m:sSub>
                    <m:r>
                      <a:rPr lang="de-DE" sz="2000" i="1">
                        <a:solidFill>
                          <a:schemeClr val="tx1"/>
                        </a:solidFill>
                        <a:latin typeface="Cambria Math"/>
                      </a:rPr>
                      <m:t>~</m:t>
                    </m:r>
                    <m:r>
                      <a:rPr lang="de-DE" sz="2000" i="1">
                        <a:solidFill>
                          <a:schemeClr val="tx1"/>
                        </a:solidFill>
                        <a:latin typeface="Cambria Math"/>
                      </a:rPr>
                      <m:t>𝑁</m:t>
                    </m:r>
                    <m:d>
                      <m:dPr>
                        <m:ctrlPr>
                          <a:rPr lang="de-DE" sz="2000" i="1">
                            <a:solidFill>
                              <a:schemeClr val="tx1"/>
                            </a:solidFill>
                            <a:latin typeface="Cambria Math" panose="02040503050406030204" pitchFamily="18" charset="0"/>
                          </a:rPr>
                        </m:ctrlPr>
                      </m:dPr>
                      <m:e>
                        <m:r>
                          <a:rPr lang="de-DE" sz="2000" i="1">
                            <a:solidFill>
                              <a:schemeClr val="tx1"/>
                            </a:solidFill>
                            <a:latin typeface="Cambria Math"/>
                            <a:ea typeface="Cambria Math"/>
                          </a:rPr>
                          <m:t>𝜇</m:t>
                        </m:r>
                        <m:r>
                          <a:rPr lang="de-DE" sz="2000" b="0" i="1" smtClean="0">
                            <a:solidFill>
                              <a:schemeClr val="tx1"/>
                            </a:solidFill>
                            <a:latin typeface="Cambria Math"/>
                            <a:ea typeface="Cambria Math"/>
                          </a:rPr>
                          <m:t>+</m:t>
                        </m:r>
                        <m:f>
                          <m:fPr>
                            <m:type m:val="lin"/>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𝑛</m:t>
                            </m:r>
                          </m:den>
                        </m:f>
                        <m:r>
                          <a:rPr lang="de-DE" sz="2000" i="1">
                            <a:solidFill>
                              <a:schemeClr val="tx1"/>
                            </a:solidFill>
                            <a:latin typeface="Cambria Math"/>
                            <a:ea typeface="Cambria Math"/>
                          </a:rPr>
                          <m:t>,</m:t>
                        </m:r>
                        <m:f>
                          <m:fPr>
                            <m:type m:val="lin"/>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𝜎</m:t>
                                </m:r>
                              </m:e>
                              <m:sup>
                                <m:r>
                                  <a:rPr lang="de-DE" sz="2000" i="1">
                                    <a:solidFill>
                                      <a:schemeClr val="tx1"/>
                                    </a:solidFill>
                                    <a:latin typeface="Cambria Math"/>
                                    <a:ea typeface="Cambria Math"/>
                                  </a:rPr>
                                  <m:t>2</m:t>
                                </m:r>
                              </m:sup>
                            </m:sSup>
                          </m:num>
                          <m:den>
                            <m:r>
                              <a:rPr lang="de-DE" sz="2000" i="1">
                                <a:solidFill>
                                  <a:schemeClr val="tx1"/>
                                </a:solidFill>
                                <a:latin typeface="Cambria Math"/>
                                <a:ea typeface="Cambria Math"/>
                              </a:rPr>
                              <m:t>𝑛</m:t>
                            </m:r>
                          </m:den>
                        </m:f>
                      </m:e>
                    </m:d>
                  </m:oMath>
                </a14:m>
                <a:endParaRPr lang="de-DE" sz="2000" dirty="0">
                  <a:solidFill>
                    <a:schemeClr val="tx1"/>
                  </a:solidFill>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115616" y="2815632"/>
                <a:ext cx="6840760" cy="400110"/>
              </a:xfrm>
              <a:prstGeom prst="rect">
                <a:avLst/>
              </a:prstGeom>
              <a:blipFill rotWithShape="1">
                <a:blip r:embed="rId6"/>
                <a:stretch>
                  <a:fillRect t="-115152" b="-178788"/>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452522" y="3507357"/>
            <a:ext cx="7391400" cy="3057525"/>
          </a:xfrm>
          <a:prstGeom prst="rect">
            <a:avLst/>
          </a:prstGeom>
        </p:spPr>
      </p:pic>
      <mc:AlternateContent xmlns:mc="http://schemas.openxmlformats.org/markup-compatibility/2006" xmlns:a14="http://schemas.microsoft.com/office/drawing/2010/main">
        <mc:Choice Requires="a14">
          <p:sp>
            <p:nvSpPr>
              <p:cNvPr id="22" name="Textfeld 21"/>
              <p:cNvSpPr txBox="1"/>
              <p:nvPr/>
            </p:nvSpPr>
            <p:spPr>
              <a:xfrm>
                <a:off x="3419872" y="3415797"/>
                <a:ext cx="2613016" cy="400110"/>
              </a:xfrm>
              <a:prstGeom prst="rect">
                <a:avLst/>
              </a:prstGeom>
              <a:noFill/>
            </p:spPr>
            <p:txBody>
              <a:bodyPr wrap="square" rtlCol="0">
                <a:spAutoFit/>
              </a:bodyPr>
              <a:lstStyle/>
              <a:p>
                <a:r>
                  <a:rPr lang="de-DE" sz="2000" dirty="0">
                    <a:solidFill>
                      <a:schemeClr val="tx1"/>
                    </a:solidFill>
                    <a:latin typeface="+mn-lt"/>
                  </a:rPr>
                  <a:t>Für   </a:t>
                </a:r>
                <a14:m>
                  <m:oMath xmlns:m="http://schemas.openxmlformats.org/officeDocument/2006/math">
                    <m:r>
                      <a:rPr lang="de-DE" sz="2000" i="1" smtClean="0">
                        <a:solidFill>
                          <a:schemeClr val="tx1"/>
                        </a:solidFill>
                        <a:latin typeface="Cambria Math"/>
                        <a:ea typeface="Cambria Math"/>
                      </a:rPr>
                      <m:t>𝜇</m:t>
                    </m:r>
                    <m:r>
                      <a:rPr lang="de-DE" sz="2000" b="0" i="1" smtClean="0">
                        <a:solidFill>
                          <a:schemeClr val="tx1"/>
                        </a:solidFill>
                        <a:latin typeface="Cambria Math"/>
                        <a:ea typeface="Cambria Math"/>
                      </a:rPr>
                      <m:t>=0</m:t>
                    </m:r>
                  </m:oMath>
                </a14:m>
                <a:r>
                  <a:rPr lang="de-DE" sz="2000" dirty="0">
                    <a:solidFill>
                      <a:schemeClr val="tx1"/>
                    </a:solidFill>
                    <a:latin typeface="+mn-lt"/>
                  </a:rPr>
                  <a:t>, </a:t>
                </a:r>
                <a14:m>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i="1" smtClean="0">
                            <a:solidFill>
                              <a:schemeClr val="tx1"/>
                            </a:solidFill>
                            <a:latin typeface="Cambria Math"/>
                            <a:ea typeface="Cambria Math"/>
                          </a:rPr>
                          <m:t>𝜎</m:t>
                        </m:r>
                      </m:e>
                      <m:sup>
                        <m:r>
                          <a:rPr lang="de-DE" sz="2000" b="0" i="1" smtClean="0">
                            <a:solidFill>
                              <a:schemeClr val="tx1"/>
                            </a:solidFill>
                            <a:latin typeface="Cambria Math"/>
                          </a:rPr>
                          <m:t>2</m:t>
                        </m:r>
                      </m:sup>
                    </m:sSup>
                    <m:r>
                      <a:rPr lang="de-DE" sz="2000" b="0" i="1" smtClean="0">
                        <a:solidFill>
                          <a:schemeClr val="tx1"/>
                        </a:solidFill>
                        <a:latin typeface="Cambria Math"/>
                      </a:rPr>
                      <m:t>=1</m:t>
                    </m:r>
                  </m:oMath>
                </a14:m>
                <a:r>
                  <a:rPr lang="de-DE" sz="2000" dirty="0">
                    <a:solidFill>
                      <a:schemeClr val="tx1"/>
                    </a:solidFill>
                    <a:latin typeface="+mn-lt"/>
                  </a:rPr>
                  <a:t> </a:t>
                </a:r>
              </a:p>
            </p:txBody>
          </p:sp>
        </mc:Choice>
        <mc:Fallback xmlns="">
          <p:sp>
            <p:nvSpPr>
              <p:cNvPr id="22" name="Textfeld 21"/>
              <p:cNvSpPr txBox="1">
                <a:spLocks noRot="1" noChangeAspect="1" noMove="1" noResize="1" noEditPoints="1" noAdjustHandles="1" noChangeArrowheads="1" noChangeShapeType="1" noTextEdit="1"/>
              </p:cNvSpPr>
              <p:nvPr/>
            </p:nvSpPr>
            <p:spPr>
              <a:xfrm>
                <a:off x="3419872" y="3415797"/>
                <a:ext cx="2613016" cy="400110"/>
              </a:xfrm>
              <a:prstGeom prst="rect">
                <a:avLst/>
              </a:prstGeom>
              <a:blipFill>
                <a:blip r:embed="rId8"/>
                <a:stretch>
                  <a:fillRect l="-2331" t="-7576" b="-25758"/>
                </a:stretch>
              </a:blipFill>
            </p:spPr>
            <p:txBody>
              <a:bodyPr/>
              <a:lstStyle/>
              <a:p>
                <a:r>
                  <a:rPr lang="en-US">
                    <a:noFill/>
                  </a:rPr>
                  <a:t> </a:t>
                </a:r>
              </a:p>
            </p:txBody>
          </p:sp>
        </mc:Fallback>
      </mc:AlternateContent>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652</a:t>
            </a:r>
            <a:endParaRPr lang="de-DE" sz="8000" b="1" dirty="0">
              <a:solidFill>
                <a:schemeClr val="tx1"/>
              </a:solidFill>
              <a:latin typeface="+mj-lt"/>
            </a:endParaRPr>
          </a:p>
        </p:txBody>
      </p:sp>
    </p:spTree>
    <p:extLst>
      <p:ext uri="{BB962C8B-B14F-4D97-AF65-F5344CB8AC3E}">
        <p14:creationId xmlns:p14="http://schemas.microsoft.com/office/powerpoint/2010/main" val="3085420697"/>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9" name="Textfeld 8"/>
              <p:cNvSpPr txBox="1"/>
              <p:nvPr/>
            </p:nvSpPr>
            <p:spPr>
              <a:xfrm>
                <a:off x="665826" y="1376134"/>
                <a:ext cx="504056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r>
                        <a:rPr lang="de-DE" sz="2000" b="0" i="1" smtClean="0">
                          <a:latin typeface="Cambria Math"/>
                          <a:ea typeface="Cambria Math"/>
                        </a:rPr>
                        <m:t>𝑀𝑆𝐸</m:t>
                      </m:r>
                      <m:d>
                        <m:dPr>
                          <m:ctrlPr>
                            <a:rPr lang="de-DE" sz="2000" b="0" i="1" smtClean="0">
                              <a:latin typeface="Cambria Math" panose="02040503050406030204" pitchFamily="18" charset="0"/>
                              <a:ea typeface="Cambria Math"/>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i="1">
                                  <a:latin typeface="Cambria Math"/>
                                </a:rPr>
                                <m:t>𝐴</m:t>
                              </m:r>
                            </m:sub>
                          </m:sSub>
                        </m:e>
                      </m:d>
                      <m:r>
                        <a:rPr lang="de-DE" sz="2000" b="0" i="1" smtClean="0">
                          <a:latin typeface="Cambria Math"/>
                        </a:rPr>
                        <m:t>=</m:t>
                      </m:r>
                      <m:r>
                        <a:rPr lang="de-DE" sz="2000" b="0" i="1" smtClean="0">
                          <a:latin typeface="Cambria Math"/>
                        </a:rPr>
                        <m:t>𝑀𝑆𝐸</m:t>
                      </m:r>
                      <m:d>
                        <m:dPr>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𝑋</m:t>
                              </m:r>
                            </m:e>
                          </m:acc>
                        </m:e>
                      </m:d>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𝑋</m:t>
                              </m:r>
                            </m:e>
                          </m:acc>
                        </m:e>
                      </m:d>
                      <m:r>
                        <a:rPr lang="de-DE" sz="2000" b="0" i="1" smtClean="0">
                          <a:latin typeface="Cambria Math"/>
                        </a:rPr>
                        <m:t>=</m:t>
                      </m:r>
                      <m:f>
                        <m:fPr>
                          <m:type m:val="lin"/>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num>
                        <m:den>
                          <m:r>
                            <a:rPr lang="de-DE" sz="2000" b="0" i="1" smtClean="0">
                              <a:latin typeface="Cambria Math"/>
                            </a:rPr>
                            <m:t>𝑛</m:t>
                          </m:r>
                        </m:den>
                      </m:f>
                    </m:oMath>
                  </m:oMathPara>
                </a14:m>
                <a:endParaRPr lang="de-DE" sz="2000" dirty="0">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665826" y="1376134"/>
                <a:ext cx="5040560" cy="400110"/>
              </a:xfrm>
              <a:prstGeom prst="rect">
                <a:avLst/>
              </a:prstGeom>
              <a:blipFill rotWithShape="1">
                <a:blip r:embed="rId3"/>
                <a:stretch>
                  <a:fillRect t="-116923" r="-7618" b="-18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665826" y="1916832"/>
                <a:ext cx="504056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r>
                        <a:rPr lang="de-DE" sz="2000" b="0" i="1" smtClean="0">
                          <a:latin typeface="Cambria Math"/>
                          <a:ea typeface="Cambria Math"/>
                        </a:rPr>
                        <m:t>𝑀𝑆𝐸</m:t>
                      </m:r>
                      <m:d>
                        <m:dPr>
                          <m:ctrlPr>
                            <a:rPr lang="de-DE" sz="2000" b="0" i="1" smtClean="0">
                              <a:latin typeface="Cambria Math" panose="02040503050406030204" pitchFamily="18" charset="0"/>
                              <a:ea typeface="Cambria Math"/>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𝐵</m:t>
                              </m:r>
                            </m:sub>
                          </m:sSub>
                        </m:e>
                      </m:d>
                      <m:r>
                        <a:rPr lang="de-DE" sz="2000" b="0" i="1" smtClean="0">
                          <a:latin typeface="Cambria Math"/>
                        </a:rPr>
                        <m:t>=</m:t>
                      </m:r>
                      <m:r>
                        <a:rPr lang="de-DE" sz="2000" b="0" i="1" smtClean="0">
                          <a:latin typeface="Cambria Math"/>
                        </a:rPr>
                        <m:t>𝑀𝑆𝐸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e>
                      </m:d>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e>
                      </m:d>
                      <m:r>
                        <a:rPr lang="de-DE" sz="2000" b="0" i="1" smtClean="0">
                          <a:latin typeface="Cambria Math"/>
                        </a:rPr>
                        <m:t>=</m:t>
                      </m:r>
                      <m:sSup>
                        <m:sSupPr>
                          <m:ctrlPr>
                            <a:rPr lang="de-DE" sz="2000" i="1">
                              <a:latin typeface="Cambria Math" panose="02040503050406030204" pitchFamily="18" charset="0"/>
                            </a:rPr>
                          </m:ctrlPr>
                        </m:sSupPr>
                        <m:e>
                          <m:r>
                            <a:rPr lang="de-DE" sz="2000" i="1">
                              <a:latin typeface="Cambria Math"/>
                              <a:ea typeface="Cambria Math"/>
                            </a:rPr>
                            <m:t>𝜎</m:t>
                          </m:r>
                        </m:e>
                        <m:sup>
                          <m:r>
                            <a:rPr lang="de-DE" sz="2000" i="1">
                              <a:latin typeface="Cambria Math"/>
                            </a:rPr>
                            <m:t>2</m:t>
                          </m:r>
                        </m:sup>
                      </m:sSup>
                    </m:oMath>
                  </m:oMathPara>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665826" y="1916832"/>
                <a:ext cx="5040560" cy="400110"/>
              </a:xfrm>
              <a:prstGeom prst="rect">
                <a:avLst/>
              </a:prstGeom>
              <a:blipFill rotWithShape="1">
                <a:blip r:embed="rId4"/>
                <a:stretch>
                  <a:fillRect t="-4545" b="-606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670816" y="2491615"/>
                <a:ext cx="77176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r>
                        <a:rPr lang="de-DE" sz="2000" b="0" i="1" smtClean="0">
                          <a:latin typeface="Cambria Math"/>
                          <a:ea typeface="Cambria Math"/>
                        </a:rPr>
                        <m:t>𝑀𝑆𝐸</m:t>
                      </m:r>
                      <m:d>
                        <m:dPr>
                          <m:ctrlPr>
                            <a:rPr lang="de-DE" sz="2000" b="0" i="1" smtClean="0">
                              <a:latin typeface="Cambria Math" panose="02040503050406030204" pitchFamily="18" charset="0"/>
                              <a:ea typeface="Cambria Math"/>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𝐶</m:t>
                              </m:r>
                            </m:sub>
                          </m:sSub>
                        </m:e>
                      </m:d>
                      <m:r>
                        <a:rPr lang="de-DE" sz="2000" b="0" i="1" smtClean="0">
                          <a:latin typeface="Cambria Math"/>
                        </a:rPr>
                        <m:t>=</m:t>
                      </m:r>
                      <m:r>
                        <a:rPr lang="de-DE" sz="2000" b="0" i="1" smtClean="0">
                          <a:latin typeface="Cambria Math"/>
                        </a:rPr>
                        <m:t>𝑀𝑆𝐸</m:t>
                      </m:r>
                      <m:d>
                        <m:dPr>
                          <m:ctrlPr>
                            <a:rPr lang="de-DE" sz="2000" b="0" i="1" smtClean="0">
                              <a:latin typeface="Cambria Math" panose="02040503050406030204" pitchFamily="18" charset="0"/>
                            </a:rPr>
                          </m:ctrlPr>
                        </m:dPr>
                        <m:e>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r>
                            <a:rPr lang="de-DE" sz="2000" b="0" i="1" smtClean="0">
                              <a:latin typeface="Cambria Math"/>
                              <a:ea typeface="Cambria Math"/>
                            </a:rPr>
                            <m:t>+</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𝑛</m:t>
                              </m:r>
                            </m:den>
                          </m:f>
                        </m:e>
                      </m:d>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r>
                            <a:rPr lang="de-DE" sz="2000" i="1">
                              <a:latin typeface="Cambria Math"/>
                              <a:ea typeface="Cambria Math"/>
                            </a:rPr>
                            <m:t>+</m:t>
                          </m:r>
                          <m:f>
                            <m:fPr>
                              <m:type m:val="lin"/>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e>
                      </m:d>
                      <m:r>
                        <a:rPr lang="de-DE" sz="2000" b="0" i="1" smtClean="0">
                          <a:latin typeface="Cambria Math"/>
                        </a:rPr>
                        <m:t>+</m:t>
                      </m:r>
                      <m:sSup>
                        <m:sSupPr>
                          <m:ctrlPr>
                            <a:rPr lang="de-DE" sz="2000" i="1" smtClean="0">
                              <a:latin typeface="Cambria Math" panose="02040503050406030204" pitchFamily="18" charset="0"/>
                              <a:ea typeface="Cambria Math"/>
                            </a:rPr>
                          </m:ctrlPr>
                        </m:sSupPr>
                        <m:e>
                          <m:r>
                            <a:rPr lang="de-DE" sz="2000" i="1">
                              <a:latin typeface="Cambria Math"/>
                            </a:rPr>
                            <m:t>𝐵𝑖𝑎𝑠</m:t>
                          </m:r>
                          <m:d>
                            <m:dPr>
                              <m:ctrlPr>
                                <a:rPr lang="de-DE" sz="2000" i="1">
                                  <a:latin typeface="Cambria Math" panose="02040503050406030204" pitchFamily="18" charset="0"/>
                                </a:rPr>
                              </m:ctrlPr>
                            </m:dPr>
                            <m:e>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r>
                                <a:rPr lang="de-DE" sz="2000" i="1">
                                  <a:latin typeface="Cambria Math"/>
                                  <a:ea typeface="Cambria Math"/>
                                </a:rPr>
                                <m:t>+</m:t>
                              </m:r>
                              <m:f>
                                <m:fPr>
                                  <m:type m:val="lin"/>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e>
                          </m:d>
                        </m:e>
                        <m:sup>
                          <m:r>
                            <a:rPr lang="de-DE" sz="2000" b="0" i="1" smtClean="0">
                              <a:latin typeface="Cambria Math"/>
                              <a:ea typeface="Cambria Math"/>
                            </a:rPr>
                            <m:t>2</m:t>
                          </m:r>
                        </m:sup>
                      </m:sSup>
                    </m:oMath>
                  </m:oMathPara>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670816" y="2491615"/>
                <a:ext cx="7717608" cy="400110"/>
              </a:xfrm>
              <a:prstGeom prst="rect">
                <a:avLst/>
              </a:prstGeom>
              <a:blipFill rotWithShape="1">
                <a:blip r:embed="rId5"/>
                <a:stretch>
                  <a:fillRect t="-116923" r="-1264" b="-18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2174032" y="3044125"/>
                <a:ext cx="513427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f>
                        <m:fPr>
                          <m:type m:val="lin"/>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r>
                                <a:rPr lang="de-DE" sz="2000" i="1">
                                  <a:latin typeface="Cambria Math"/>
                                  <a:ea typeface="Cambria Math"/>
                                </a:rPr>
                                <m:t>𝜎</m:t>
                              </m:r>
                            </m:e>
                            <m:sup>
                              <m:r>
                                <a:rPr lang="de-DE" sz="2000" i="1">
                                  <a:latin typeface="Cambria Math"/>
                                </a:rPr>
                                <m:t>2</m:t>
                              </m:r>
                            </m:sup>
                          </m:sSup>
                        </m:num>
                        <m:den>
                          <m:r>
                            <a:rPr lang="de-DE" sz="2000" i="1">
                              <a:latin typeface="Cambria Math"/>
                            </a:rPr>
                            <m:t>𝑛</m:t>
                          </m:r>
                        </m:den>
                      </m:f>
                      <m:r>
                        <a:rPr lang="de-DE" sz="2000" b="0" i="1" smtClean="0">
                          <a:latin typeface="Cambria Math"/>
                        </a:rPr>
                        <m:t>+</m:t>
                      </m:r>
                      <m:f>
                        <m:fPr>
                          <m:type m:val="lin"/>
                          <m:ctrlPr>
                            <a:rPr lang="de-DE" sz="2000" b="0" i="1" smtClean="0">
                              <a:latin typeface="Cambria Math" panose="02040503050406030204" pitchFamily="18" charset="0"/>
                            </a:rPr>
                          </m:ctrlPr>
                        </m:fPr>
                        <m:num>
                          <m:r>
                            <a:rPr lang="de-DE" sz="2000" b="0" i="1" smtClean="0">
                              <a:latin typeface="Cambria Math"/>
                            </a:rPr>
                            <m:t>1</m:t>
                          </m:r>
                        </m:num>
                        <m:den>
                          <m:sSup>
                            <m:sSupPr>
                              <m:ctrlPr>
                                <a:rPr lang="de-DE" sz="2000" b="0" i="1" smtClean="0">
                                  <a:latin typeface="Cambria Math" panose="02040503050406030204" pitchFamily="18" charset="0"/>
                                </a:rPr>
                              </m:ctrlPr>
                            </m:sSupPr>
                            <m:e>
                              <m:r>
                                <a:rPr lang="de-DE" sz="2000" b="0" i="1" smtClean="0">
                                  <a:latin typeface="Cambria Math"/>
                                </a:rPr>
                                <m:t>𝑛</m:t>
                              </m:r>
                            </m:e>
                            <m:sup>
                              <m:r>
                                <a:rPr lang="de-DE" sz="2000" b="0" i="1" smtClean="0">
                                  <a:latin typeface="Cambria Math"/>
                                </a:rPr>
                                <m:t>2</m:t>
                              </m:r>
                            </m:sup>
                          </m:sSup>
                        </m:den>
                      </m:f>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174032" y="3044125"/>
                <a:ext cx="5134272" cy="400110"/>
              </a:xfrm>
              <a:prstGeom prst="rect">
                <a:avLst/>
              </a:prstGeom>
              <a:blipFill rotWithShape="1">
                <a:blip r:embed="rId6"/>
                <a:stretch>
                  <a:fillRect t="-115152" b="-178788"/>
                </a:stretch>
              </a:blipFill>
            </p:spPr>
            <p:txBody>
              <a:bodyPr/>
              <a:lstStyle/>
              <a:p>
                <a:r>
                  <a:rPr lang="de-DE">
                    <a:noFill/>
                  </a:rPr>
                  <a:t> </a:t>
                </a:r>
              </a:p>
            </p:txBody>
          </p:sp>
        </mc:Fallback>
      </mc:AlternateContent>
      <p:sp>
        <p:nvSpPr>
          <p:cNvPr id="17" name="Textfeld 16"/>
          <p:cNvSpPr txBox="1"/>
          <p:nvPr/>
        </p:nvSpPr>
        <p:spPr>
          <a:xfrm>
            <a:off x="468312" y="3669510"/>
            <a:ext cx="3095576" cy="400110"/>
          </a:xfrm>
          <a:prstGeom prst="rect">
            <a:avLst/>
          </a:prstGeom>
          <a:noFill/>
        </p:spPr>
        <p:txBody>
          <a:bodyPr wrap="square" rtlCol="0">
            <a:spAutoFit/>
          </a:bodyPr>
          <a:lstStyle/>
          <a:p>
            <a:r>
              <a:rPr lang="de-DE" sz="2000" dirty="0">
                <a:latin typeface="+mn-lt"/>
              </a:rPr>
              <a:t>Beispielkonstellationen:</a:t>
            </a:r>
          </a:p>
        </p:txBody>
      </p:sp>
      <mc:AlternateContent xmlns:mc="http://schemas.openxmlformats.org/markup-compatibility/2006" xmlns:a14="http://schemas.microsoft.com/office/drawing/2010/main">
        <mc:Choice Requires="a14">
          <p:sp>
            <p:nvSpPr>
              <p:cNvPr id="18" name="Textfeld 17"/>
              <p:cNvSpPr txBox="1"/>
              <p:nvPr/>
            </p:nvSpPr>
            <p:spPr>
              <a:xfrm>
                <a:off x="468311" y="4222020"/>
                <a:ext cx="7920111" cy="400110"/>
              </a:xfrm>
              <a:prstGeom prst="rect">
                <a:avLst/>
              </a:prstGeom>
              <a:noFill/>
            </p:spPr>
            <p:txBody>
              <a:bodyPr wrap="square" rtlCol="0">
                <a:spAutoFit/>
              </a:bodyPr>
              <a:lstStyle/>
              <a:p>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r>
                      <a:rPr lang="de-DE" sz="2000" b="0" i="1" smtClean="0">
                        <a:latin typeface="Cambria Math"/>
                      </a:rPr>
                      <m:t>=1,</m:t>
                    </m:r>
                    <m:r>
                      <a:rPr lang="de-DE" sz="2000" b="0" i="1" smtClean="0">
                        <a:latin typeface="Cambria Math"/>
                      </a:rPr>
                      <m:t>𝑛</m:t>
                    </m:r>
                    <m:r>
                      <a:rPr lang="de-DE" sz="2000" b="0" i="1" smtClean="0">
                        <a:latin typeface="Cambria Math"/>
                      </a:rPr>
                      <m:t>=2</m:t>
                    </m:r>
                  </m:oMath>
                </a14:m>
                <a:r>
                  <a:rPr lang="de-DE" sz="2000" dirty="0">
                    <a:latin typeface="+mn-lt"/>
                  </a:rPr>
                  <a:t>:   </a:t>
                </a:r>
                <a14:m>
                  <m:oMath xmlns:m="http://schemas.openxmlformats.org/officeDocument/2006/math">
                    <m:r>
                      <a:rPr lang="de-DE" sz="2000" b="0" i="0" smtClean="0">
                        <a:latin typeface="Cambria Math"/>
                      </a:rPr>
                      <m:t>  </m:t>
                    </m:r>
                    <m:r>
                      <a:rPr lang="de-DE" sz="2000" i="1">
                        <a:latin typeface="Cambria Math"/>
                      </a:rPr>
                      <m:t>𝑀𝑆𝐸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𝐴</m:t>
                            </m:r>
                          </m:sub>
                        </m:sSub>
                      </m:e>
                    </m:d>
                    <m:r>
                      <a:rPr lang="de-DE" sz="2000" i="1">
                        <a:latin typeface="Cambria Math"/>
                      </a:rPr>
                      <m:t>=</m:t>
                    </m:r>
                    <m:r>
                      <a:rPr lang="de-DE" sz="2000" b="0" i="1" smtClean="0">
                        <a:latin typeface="Cambria Math"/>
                      </a:rPr>
                      <m:t>0.5,  </m:t>
                    </m:r>
                    <m:r>
                      <a:rPr lang="de-DE" sz="2000" b="0" i="1" smtClean="0">
                        <a:latin typeface="Cambria Math"/>
                      </a:rPr>
                      <m:t>𝑀𝑆𝐸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𝜇</m:t>
                                </m:r>
                              </m:e>
                            </m:acc>
                          </m:e>
                          <m:sub>
                            <m:r>
                              <a:rPr lang="de-DE" sz="2000" b="0" i="1" smtClean="0">
                                <a:latin typeface="Cambria Math"/>
                              </a:rPr>
                              <m:t>𝐵</m:t>
                            </m:r>
                          </m:sub>
                        </m:sSub>
                      </m:e>
                    </m:d>
                    <m:r>
                      <a:rPr lang="de-DE" sz="2000" b="0" i="1" smtClean="0">
                        <a:latin typeface="Cambria Math"/>
                      </a:rPr>
                      <m:t>=1</m:t>
                    </m:r>
                  </m:oMath>
                </a14:m>
                <a:r>
                  <a:rPr lang="de-DE" sz="2000" dirty="0">
                    <a:latin typeface="+mn-lt"/>
                  </a:rPr>
                  <a:t> und </a:t>
                </a:r>
                <a14:m>
                  <m:oMath xmlns:m="http://schemas.openxmlformats.org/officeDocument/2006/math">
                    <m:r>
                      <a:rPr lang="de-DE" sz="2000" i="1">
                        <a:latin typeface="Cambria Math"/>
                      </a:rPr>
                      <m:t>𝑀𝑆𝐸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𝐶</m:t>
                            </m:r>
                          </m:sub>
                        </m:sSub>
                      </m:e>
                    </m:d>
                    <m:r>
                      <a:rPr lang="de-DE" sz="2000" i="1">
                        <a:latin typeface="Cambria Math"/>
                      </a:rPr>
                      <m:t>=</m:t>
                    </m:r>
                    <m:r>
                      <a:rPr lang="de-DE" sz="2000" b="0" i="1" smtClean="0">
                        <a:latin typeface="Cambria Math"/>
                      </a:rPr>
                      <m:t>0.75</m:t>
                    </m:r>
                  </m:oMath>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68311" y="4222020"/>
                <a:ext cx="7920111" cy="400110"/>
              </a:xfrm>
              <a:prstGeom prst="rect">
                <a:avLst/>
              </a:prstGeom>
              <a:blipFill rotWithShape="1">
                <a:blip r:embed="rId7"/>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8313" y="5041496"/>
                <a:ext cx="7920111" cy="400110"/>
              </a:xfrm>
              <a:prstGeom prst="rect">
                <a:avLst/>
              </a:prstGeom>
              <a:noFill/>
            </p:spPr>
            <p:txBody>
              <a:bodyPr wrap="square" rtlCol="0">
                <a:spAutoFit/>
              </a:bodyPr>
              <a:lstStyle/>
              <a:p>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r>
                      <a:rPr lang="de-DE" sz="2000" b="0" i="1" smtClean="0">
                        <a:latin typeface="Cambria Math"/>
                      </a:rPr>
                      <m:t>=0.1,</m:t>
                    </m:r>
                    <m:r>
                      <a:rPr lang="de-DE" sz="2000" b="0" i="1" smtClean="0">
                        <a:latin typeface="Cambria Math"/>
                      </a:rPr>
                      <m:t>𝑛</m:t>
                    </m:r>
                    <m:r>
                      <a:rPr lang="de-DE" sz="2000" b="0" i="1" smtClean="0">
                        <a:latin typeface="Cambria Math"/>
                      </a:rPr>
                      <m:t>=2</m:t>
                    </m:r>
                  </m:oMath>
                </a14:m>
                <a:r>
                  <a:rPr lang="de-DE" sz="2000" dirty="0">
                    <a:latin typeface="+mn-lt"/>
                  </a:rPr>
                  <a:t>:  </a:t>
                </a:r>
                <a14:m>
                  <m:oMath xmlns:m="http://schemas.openxmlformats.org/officeDocument/2006/math">
                    <m:r>
                      <a:rPr lang="de-DE" sz="2000" i="1">
                        <a:latin typeface="Cambria Math"/>
                      </a:rPr>
                      <m:t>𝑀𝑆𝐸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𝐴</m:t>
                            </m:r>
                          </m:sub>
                        </m:sSub>
                      </m:e>
                    </m:d>
                    <m:r>
                      <a:rPr lang="de-DE" sz="2000" i="1">
                        <a:latin typeface="Cambria Math"/>
                      </a:rPr>
                      <m:t>=0.</m:t>
                    </m:r>
                    <m:r>
                      <a:rPr lang="de-DE" sz="2000" b="0" i="1" smtClean="0">
                        <a:latin typeface="Cambria Math"/>
                      </a:rPr>
                      <m:t>05,  </m:t>
                    </m:r>
                    <m:r>
                      <a:rPr lang="de-DE" sz="2000" b="0" i="1" smtClean="0">
                        <a:latin typeface="Cambria Math"/>
                      </a:rPr>
                      <m:t>𝑀𝑆𝐸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𝜇</m:t>
                                </m:r>
                              </m:e>
                            </m:acc>
                          </m:e>
                          <m:sub>
                            <m:r>
                              <a:rPr lang="de-DE" sz="2000" b="0" i="1" smtClean="0">
                                <a:latin typeface="Cambria Math"/>
                              </a:rPr>
                              <m:t>𝐵</m:t>
                            </m:r>
                          </m:sub>
                        </m:sSub>
                      </m:e>
                    </m:d>
                    <m:r>
                      <a:rPr lang="de-DE" sz="2000" b="0" i="1" smtClean="0">
                        <a:latin typeface="Cambria Math"/>
                      </a:rPr>
                      <m:t>=0.1</m:t>
                    </m:r>
                  </m:oMath>
                </a14:m>
                <a:r>
                  <a:rPr lang="de-DE" sz="2000" dirty="0">
                    <a:latin typeface="+mn-lt"/>
                  </a:rPr>
                  <a:t> und </a:t>
                </a:r>
                <a14:m>
                  <m:oMath xmlns:m="http://schemas.openxmlformats.org/officeDocument/2006/math">
                    <m:r>
                      <a:rPr lang="de-DE" sz="2000" i="1">
                        <a:latin typeface="Cambria Math"/>
                      </a:rPr>
                      <m:t>𝑀𝑆𝐸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𝐶</m:t>
                            </m:r>
                          </m:sub>
                        </m:sSub>
                      </m:e>
                    </m:d>
                    <m:r>
                      <a:rPr lang="de-DE" sz="2000" i="1">
                        <a:latin typeface="Cambria Math"/>
                      </a:rPr>
                      <m:t>=</m:t>
                    </m:r>
                    <m:r>
                      <a:rPr lang="de-DE" sz="2000" b="0" i="1" smtClean="0">
                        <a:latin typeface="Cambria Math"/>
                      </a:rPr>
                      <m:t>0.3</m:t>
                    </m:r>
                  </m:oMath>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8313" y="5041496"/>
                <a:ext cx="7920111" cy="400110"/>
              </a:xfrm>
              <a:prstGeom prst="rect">
                <a:avLst/>
              </a:prstGeom>
              <a:blipFill rotWithShape="1">
                <a:blip r:embed="rId8"/>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468313" y="6021288"/>
                <a:ext cx="5471839"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oMath>
                </a14:m>
                <a:r>
                  <a:rPr lang="de-DE" sz="2000" dirty="0">
                    <a:latin typeface="+mn-lt"/>
                  </a:rPr>
                  <a:t>    Hier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𝐴</m:t>
                        </m:r>
                      </m:sub>
                    </m:sSub>
                  </m:oMath>
                </a14:m>
                <a:r>
                  <a:rPr lang="de-DE" sz="2000" dirty="0">
                    <a:latin typeface="+mn-lt"/>
                  </a:rPr>
                  <a:t>  für </a:t>
                </a:r>
                <a14:m>
                  <m:oMath xmlns:m="http://schemas.openxmlformats.org/officeDocument/2006/math">
                    <m:r>
                      <a:rPr lang="de-DE" sz="2000" b="0" i="1" smtClean="0">
                        <a:latin typeface="Cambria Math"/>
                      </a:rPr>
                      <m:t>𝑛</m:t>
                    </m:r>
                    <m:r>
                      <a:rPr lang="de-DE" sz="2000" b="0" i="1" smtClean="0">
                        <a:latin typeface="Cambria Math"/>
                        <a:ea typeface="Cambria Math"/>
                      </a:rPr>
                      <m:t>≥2</m:t>
                    </m:r>
                  </m:oMath>
                </a14:m>
                <a:r>
                  <a:rPr lang="de-DE" sz="2000" dirty="0">
                    <a:latin typeface="+mn-lt"/>
                  </a:rPr>
                  <a:t>  stets am besten</a:t>
                </a:r>
              </a:p>
            </p:txBody>
          </p:sp>
        </mc:Choice>
        <mc:Fallback xmlns="">
          <p:sp>
            <p:nvSpPr>
              <p:cNvPr id="21" name="Textfeld 20"/>
              <p:cNvSpPr txBox="1">
                <a:spLocks noRot="1" noChangeAspect="1" noMove="1" noResize="1" noEditPoints="1" noAdjustHandles="1" noChangeArrowheads="1" noChangeShapeType="1" noTextEdit="1"/>
              </p:cNvSpPr>
              <p:nvPr/>
            </p:nvSpPr>
            <p:spPr>
              <a:xfrm>
                <a:off x="468313" y="6021288"/>
                <a:ext cx="5471839" cy="400110"/>
              </a:xfrm>
              <a:prstGeom prst="rect">
                <a:avLst/>
              </a:prstGeom>
              <a:blipFill rotWithShape="1">
                <a:blip r:embed="rId9"/>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2339752" y="4652077"/>
                <a:ext cx="4392488"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oMath>
                </a14:m>
                <a:r>
                  <a:rPr lang="de-DE" sz="2000" dirty="0">
                    <a:latin typeface="+mn-lt"/>
                  </a:rPr>
                  <a:t>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𝐴</m:t>
                        </m:r>
                      </m:sub>
                    </m:sSub>
                  </m:oMath>
                </a14:m>
                <a:r>
                  <a:rPr lang="de-DE" sz="2000" dirty="0">
                    <a:latin typeface="+mn-lt"/>
                  </a:rPr>
                  <a:t> besser als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𝐶</m:t>
                        </m:r>
                      </m:sub>
                    </m:sSub>
                  </m:oMath>
                </a14:m>
                <a:r>
                  <a:rPr lang="de-DE" sz="2000" dirty="0">
                    <a:latin typeface="+mn-lt"/>
                  </a:rPr>
                  <a:t> besser als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𝐵</m:t>
                        </m:r>
                      </m:sub>
                    </m:sSub>
                  </m:oMath>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339752" y="4652077"/>
                <a:ext cx="4392488" cy="400110"/>
              </a:xfrm>
              <a:prstGeom prst="rect">
                <a:avLst/>
              </a:prstGeom>
              <a:blipFill rotWithShape="1">
                <a:blip r:embed="rId10"/>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2375756" y="5441606"/>
                <a:ext cx="4392488"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oMath>
                </a14:m>
                <a:r>
                  <a:rPr lang="de-DE" sz="2000" dirty="0">
                    <a:latin typeface="+mn-lt"/>
                  </a:rPr>
                  <a:t>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𝐴</m:t>
                        </m:r>
                      </m:sub>
                    </m:sSub>
                  </m:oMath>
                </a14:m>
                <a:r>
                  <a:rPr lang="de-DE" sz="2000" dirty="0">
                    <a:latin typeface="+mn-lt"/>
                  </a:rPr>
                  <a:t> besser als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𝐵</m:t>
                        </m:r>
                      </m:sub>
                    </m:sSub>
                  </m:oMath>
                </a14:m>
                <a:r>
                  <a:rPr lang="de-DE" sz="2000" dirty="0">
                    <a:latin typeface="+mn-lt"/>
                  </a:rPr>
                  <a:t> besser als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ea typeface="Cambria Math"/>
                          </a:rPr>
                          <m:t>𝐶</m:t>
                        </m:r>
                      </m:sub>
                    </m:sSub>
                  </m:oMath>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2375756" y="5441606"/>
                <a:ext cx="4392488" cy="400110"/>
              </a:xfrm>
              <a:prstGeom prst="rect">
                <a:avLst/>
              </a:prstGeom>
              <a:blipFill rotWithShape="1">
                <a:blip r:embed="rId11"/>
                <a:stretch>
                  <a:fillRect t="-7692" b="-27692"/>
                </a:stretch>
              </a:blipFill>
            </p:spPr>
            <p:txBody>
              <a:bodyPr/>
              <a:lstStyle/>
              <a:p>
                <a:r>
                  <a:rPr lang="de-DE">
                    <a:noFill/>
                  </a:rPr>
                  <a:t> </a:t>
                </a:r>
              </a:p>
            </p:txBody>
          </p:sp>
        </mc:Fallback>
      </mc:AlternateContent>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653</a:t>
            </a:r>
            <a:endParaRPr lang="de-DE" sz="8000" b="1" dirty="0">
              <a:solidFill>
                <a:schemeClr val="tx1"/>
              </a:solidFill>
              <a:latin typeface="+mj-lt"/>
            </a:endParaRPr>
          </a:p>
        </p:txBody>
      </p:sp>
    </p:spTree>
    <p:extLst>
      <p:ext uri="{BB962C8B-B14F-4D97-AF65-F5344CB8AC3E}">
        <p14:creationId xmlns:p14="http://schemas.microsoft.com/office/powerpoint/2010/main" val="1526057243"/>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2" y="981075"/>
            <a:ext cx="2087464"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10.1.4 Konsistenz</a:t>
            </a:r>
          </a:p>
        </p:txBody>
      </p:sp>
      <p:sp>
        <p:nvSpPr>
          <p:cNvPr id="9"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und Definition </a:t>
            </a:r>
            <a:r>
              <a:rPr lang="de-DE" sz="2000" dirty="0">
                <a:solidFill>
                  <a:srgbClr val="0070C0"/>
                </a:solidFill>
                <a:latin typeface="+mn-lt"/>
              </a:rPr>
              <a:t>●</a:t>
            </a:r>
            <a:endParaRPr lang="de-DE" sz="2000" b="1" dirty="0">
              <a:solidFill>
                <a:srgbClr val="0070C0"/>
              </a:solidFill>
              <a:latin typeface="+mn-lt"/>
            </a:endParaRPr>
          </a:p>
        </p:txBody>
      </p:sp>
      <p:sp>
        <p:nvSpPr>
          <p:cNvPr id="13" name="Textfeld 9"/>
          <p:cNvSpPr txBox="1">
            <a:spLocks noChangeArrowheads="1"/>
          </p:cNvSpPr>
          <p:nvPr/>
        </p:nvSpPr>
        <p:spPr bwMode="auto">
          <a:xfrm>
            <a:off x="468312" y="5445224"/>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Bemerkung zur Notation </a:t>
            </a:r>
            <a:r>
              <a:rPr lang="de-DE" sz="2000" dirty="0">
                <a:solidFill>
                  <a:srgbClr val="0070C0"/>
                </a:solidFill>
                <a:latin typeface="+mn-lt"/>
              </a:rPr>
              <a:t>●</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654</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611560" y="2168558"/>
            <a:ext cx="7581900" cy="3095625"/>
          </a:xfrm>
          <a:prstGeom prst="rect">
            <a:avLst/>
          </a:prstGeom>
        </p:spPr>
      </p:pic>
    </p:spTree>
    <p:extLst>
      <p:ext uri="{BB962C8B-B14F-4D97-AF65-F5344CB8AC3E}">
        <p14:creationId xmlns:p14="http://schemas.microsoft.com/office/powerpoint/2010/main" val="2547786589"/>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52522" y="1076349"/>
            <a:ext cx="822316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MSE-Konsistenz impliziert schwache Konsistenz </a:t>
            </a:r>
            <a:r>
              <a:rPr lang="de-DE" sz="2000" dirty="0">
                <a:solidFill>
                  <a:srgbClr val="0070C0"/>
                </a:solidFill>
              </a:rPr>
              <a:t>● </a:t>
            </a:r>
            <a:endParaRPr lang="de-DE" sz="2000" b="1" dirty="0">
              <a:solidFill>
                <a:srgbClr val="0070C0"/>
              </a:solidFill>
              <a:latin typeface="+mn-lt"/>
            </a:endParaRPr>
          </a:p>
        </p:txBody>
      </p:sp>
      <p:sp>
        <p:nvSpPr>
          <p:cNvPr id="10" name="Textfeld 9"/>
          <p:cNvSpPr txBox="1">
            <a:spLocks noChangeArrowheads="1"/>
          </p:cNvSpPr>
          <p:nvPr/>
        </p:nvSpPr>
        <p:spPr bwMode="auto">
          <a:xfrm>
            <a:off x="468313" y="2880656"/>
            <a:ext cx="822316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Konsistente Schätzung von Funktionen eines Parameters </a:t>
            </a:r>
            <a:r>
              <a:rPr lang="de-DE" sz="2000" dirty="0">
                <a:solidFill>
                  <a:srgbClr val="0070C0"/>
                </a:solidFill>
              </a:rPr>
              <a:t>● </a:t>
            </a:r>
            <a:endParaRPr lang="de-DE" sz="2000" b="1" dirty="0">
              <a:solidFill>
                <a:srgbClr val="0070C0"/>
              </a:solidFill>
              <a:latin typeface="+mn-lt"/>
            </a:endParaRPr>
          </a:p>
        </p:txBody>
      </p:sp>
      <p:sp>
        <p:nvSpPr>
          <p:cNvPr id="13" name="Textfeld 12"/>
          <p:cNvSpPr txBox="1"/>
          <p:nvPr/>
        </p:nvSpPr>
        <p:spPr>
          <a:xfrm>
            <a:off x="468313" y="2339920"/>
            <a:ext cx="4751759" cy="400110"/>
          </a:xfrm>
          <a:prstGeom prst="rect">
            <a:avLst/>
          </a:prstGeom>
          <a:noFill/>
        </p:spPr>
        <p:txBody>
          <a:bodyPr wrap="square" rtlCol="0">
            <a:spAutoFit/>
          </a:bodyPr>
          <a:lstStyle/>
          <a:p>
            <a:r>
              <a:rPr lang="de-DE" sz="2000" dirty="0">
                <a:latin typeface="+mn-lt"/>
              </a:rPr>
              <a:t>Beweis siehe LB, S</a:t>
            </a:r>
            <a:r>
              <a:rPr lang="de-DE" sz="2000">
                <a:latin typeface="+mn-lt"/>
              </a:rPr>
              <a:t>. 513</a:t>
            </a:r>
            <a:endParaRPr lang="de-DE" sz="2000" dirty="0">
              <a:latin typeface="+mn-lt"/>
            </a:endParaRPr>
          </a:p>
        </p:txBody>
      </p:sp>
      <p:sp>
        <p:nvSpPr>
          <p:cNvPr id="14" name="Textfeld 13"/>
          <p:cNvSpPr txBox="1"/>
          <p:nvPr/>
        </p:nvSpPr>
        <p:spPr>
          <a:xfrm>
            <a:off x="452522" y="4941168"/>
            <a:ext cx="6423734" cy="400110"/>
          </a:xfrm>
          <a:prstGeom prst="rect">
            <a:avLst/>
          </a:prstGeom>
          <a:noFill/>
        </p:spPr>
        <p:txBody>
          <a:bodyPr wrap="square" rtlCol="0">
            <a:spAutoFit/>
          </a:bodyPr>
          <a:lstStyle/>
          <a:p>
            <a:r>
              <a:rPr lang="de-DE" sz="2000" dirty="0">
                <a:latin typeface="+mn-lt"/>
              </a:rPr>
              <a:t>Man beachte hierzu das spätere Beispiel 10.1.9 auf </a:t>
            </a:r>
            <a:r>
              <a:rPr lang="de-DE" sz="2000">
                <a:latin typeface="+mn-lt"/>
              </a:rPr>
              <a:t>Folie 658</a:t>
            </a:r>
            <a:endParaRPr lang="de-DE" sz="2000" dirty="0">
              <a:latin typeface="+mn-lt"/>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655</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1691680" y="1612107"/>
            <a:ext cx="4495800" cy="676275"/>
          </a:xfrm>
          <a:prstGeom prst="rect">
            <a:avLst/>
          </a:prstGeom>
        </p:spPr>
      </p:pic>
      <p:pic>
        <p:nvPicPr>
          <p:cNvPr id="3" name="Grafik 2"/>
          <p:cNvPicPr>
            <a:picLocks noChangeAspect="1"/>
          </p:cNvPicPr>
          <p:nvPr/>
        </p:nvPicPr>
        <p:blipFill>
          <a:blip r:embed="rId4"/>
          <a:stretch>
            <a:fillRect/>
          </a:stretch>
        </p:blipFill>
        <p:spPr>
          <a:xfrm>
            <a:off x="773155" y="3394943"/>
            <a:ext cx="7581900" cy="1409700"/>
          </a:xfrm>
          <a:prstGeom prst="rect">
            <a:avLst/>
          </a:prstGeom>
        </p:spPr>
      </p:pic>
    </p:spTree>
    <p:extLst>
      <p:ext uri="{BB962C8B-B14F-4D97-AF65-F5344CB8AC3E}">
        <p14:creationId xmlns:p14="http://schemas.microsoft.com/office/powerpoint/2010/main" val="1075004103"/>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52522" y="1076349"/>
            <a:ext cx="433550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Nachweis von MSE-Konsistenz </a:t>
            </a:r>
            <a:r>
              <a:rPr lang="de-DE" sz="2000" dirty="0">
                <a:solidFill>
                  <a:srgbClr val="0070C0"/>
                </a:solidFill>
              </a:rPr>
              <a:t>● </a:t>
            </a:r>
            <a:endParaRPr lang="de-DE" sz="2000" b="1" dirty="0">
              <a:solidFill>
                <a:srgbClr val="0070C0"/>
              </a:solidFill>
              <a:latin typeface="+mn-lt"/>
            </a:endParaRPr>
          </a:p>
        </p:txBody>
      </p:sp>
      <p:sp>
        <p:nvSpPr>
          <p:cNvPr id="13" name="Textfeld 12"/>
          <p:cNvSpPr txBox="1">
            <a:spLocks noChangeArrowheads="1"/>
          </p:cNvSpPr>
          <p:nvPr/>
        </p:nvSpPr>
        <p:spPr bwMode="auto">
          <a:xfrm>
            <a:off x="468312" y="2564904"/>
            <a:ext cx="50397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Nachweis von schwacher Konsistenz </a:t>
            </a:r>
            <a:r>
              <a:rPr lang="de-DE" sz="2000" dirty="0">
                <a:solidFill>
                  <a:srgbClr val="0070C0"/>
                </a:solidFill>
              </a:rPr>
              <a:t>● </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656</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72475" y="1651404"/>
            <a:ext cx="7591425" cy="666750"/>
          </a:xfrm>
          <a:prstGeom prst="rect">
            <a:avLst/>
          </a:prstGeom>
        </p:spPr>
      </p:pic>
      <p:pic>
        <p:nvPicPr>
          <p:cNvPr id="3" name="Grafik 2"/>
          <p:cNvPicPr>
            <a:picLocks noChangeAspect="1"/>
          </p:cNvPicPr>
          <p:nvPr/>
        </p:nvPicPr>
        <p:blipFill>
          <a:blip r:embed="rId4"/>
          <a:stretch>
            <a:fillRect/>
          </a:stretch>
        </p:blipFill>
        <p:spPr>
          <a:xfrm>
            <a:off x="468312" y="3173009"/>
            <a:ext cx="7581900" cy="1724025"/>
          </a:xfrm>
          <a:prstGeom prst="rect">
            <a:avLst/>
          </a:prstGeom>
        </p:spPr>
      </p:pic>
    </p:spTree>
    <p:extLst>
      <p:ext uri="{BB962C8B-B14F-4D97-AF65-F5344CB8AC3E}">
        <p14:creationId xmlns:p14="http://schemas.microsoft.com/office/powerpoint/2010/main" val="374171200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000" b="1" dirty="0">
                <a:solidFill>
                  <a:srgbClr val="0070C0"/>
                </a:solidFill>
                <a:latin typeface="+mj-lt"/>
                <a:ea typeface="+mj-ea"/>
                <a:cs typeface="+mj-cs"/>
              </a:rPr>
              <a:t> 4 Spezifizierende Beschreibung empirischer Verteilungen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4.4.3 Median absoluter Abweichungen</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4.4.4 Varianz, Standardabweichung und Schwankungsintervalle</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4.5.2 </a:t>
            </a:r>
            <a:r>
              <a:rPr lang="de-DE" sz="2000" b="1" dirty="0" err="1">
                <a:solidFill>
                  <a:srgbClr val="0070C0"/>
                </a:solidFill>
                <a:latin typeface="+mn-lt"/>
              </a:rPr>
              <a:t>Quantilsabstände</a:t>
            </a:r>
            <a:endParaRPr lang="de-DE" sz="2000" b="1" dirty="0">
              <a:solidFill>
                <a:srgbClr val="0070C0"/>
              </a:solidFill>
              <a:latin typeface="+mn-lt"/>
            </a:endParaRP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4.7 Messung von Schiefe</a:t>
            </a: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4.5 Spezielle Streuungskennwerte</a:t>
            </a:r>
          </a:p>
        </p:txBody>
      </p:sp>
      <p:sp>
        <p:nvSpPr>
          <p:cNvPr id="17" name="Textfeld 16"/>
          <p:cNvSpPr txBox="1">
            <a:spLocks noChangeArrowheads="1"/>
          </p:cNvSpPr>
          <p:nvPr/>
        </p:nvSpPr>
        <p:spPr bwMode="auto">
          <a:xfrm>
            <a:off x="468313" y="2278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4.5.1 Varianz bei gruppierten Daten</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4.5.3 Variationskoeffizient</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4.6 Standardisierung mittels Lage und Streuung</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4.8 Darstellung und Messung von Konzentration</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a:t>97</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a:t>100</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a:t>104</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a:t>104</a:t>
            </a:r>
            <a:endParaRPr lang="en-US" dirty="0"/>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en-US"/>
              <a:t>107</a:t>
            </a:r>
            <a:endParaRPr lang="en-US" dirty="0"/>
          </a:p>
        </p:txBody>
      </p:sp>
      <p:sp>
        <p:nvSpPr>
          <p:cNvPr id="31" name="Textfeld 28"/>
          <p:cNvSpPr txBox="1">
            <a:spLocks noChangeArrowheads="1"/>
          </p:cNvSpPr>
          <p:nvPr/>
        </p:nvSpPr>
        <p:spPr bwMode="auto">
          <a:xfrm>
            <a:off x="7883525" y="3140075"/>
            <a:ext cx="790575" cy="369888"/>
          </a:xfrm>
          <a:prstGeom prst="rect">
            <a:avLst/>
          </a:prstGeom>
          <a:noFill/>
          <a:ln w="9525">
            <a:noFill/>
            <a:miter lim="800000"/>
            <a:headEnd/>
            <a:tailEnd/>
          </a:ln>
        </p:spPr>
        <p:txBody>
          <a:bodyPr>
            <a:spAutoFit/>
          </a:bodyPr>
          <a:lstStyle/>
          <a:p>
            <a:pPr algn="r"/>
            <a:r>
              <a:rPr lang="en-US"/>
              <a:t>109</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a:t>113</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a:t>117</a:t>
            </a:r>
            <a:endParaRPr lang="en-US" dirty="0"/>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a:t>120</a:t>
            </a:r>
            <a:endParaRPr lang="en-US" dirty="0"/>
          </a:p>
        </p:txBody>
      </p:sp>
      <p:sp>
        <p:nvSpPr>
          <p:cNvPr id="45" name="Textfeld 44"/>
          <p:cNvSpPr txBox="1">
            <a:spLocks noChangeArrowheads="1"/>
          </p:cNvSpPr>
          <p:nvPr/>
        </p:nvSpPr>
        <p:spPr bwMode="auto">
          <a:xfrm>
            <a:off x="469106" y="487199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4.8.1 Lorenzkurve</a:t>
            </a:r>
          </a:p>
        </p:txBody>
      </p:sp>
      <p:sp>
        <p:nvSpPr>
          <p:cNvPr id="46" name="Textfeld 45"/>
          <p:cNvSpPr txBox="1">
            <a:spLocks noChangeArrowheads="1"/>
          </p:cNvSpPr>
          <p:nvPr/>
        </p:nvSpPr>
        <p:spPr bwMode="auto">
          <a:xfrm>
            <a:off x="469106" y="5303790"/>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4.8.2 </a:t>
            </a:r>
            <a:r>
              <a:rPr lang="de-DE" sz="2000" b="1" dirty="0" err="1">
                <a:solidFill>
                  <a:srgbClr val="0070C0"/>
                </a:solidFill>
                <a:latin typeface="+mn-lt"/>
              </a:rPr>
              <a:t>Gini</a:t>
            </a:r>
            <a:r>
              <a:rPr lang="de-DE" sz="2000" b="1" dirty="0">
                <a:solidFill>
                  <a:srgbClr val="0070C0"/>
                </a:solidFill>
                <a:latin typeface="+mn-lt"/>
              </a:rPr>
              <a:t>-Koeffizient</a:t>
            </a:r>
          </a:p>
        </p:txBody>
      </p:sp>
      <p:sp>
        <p:nvSpPr>
          <p:cNvPr id="49" name="Textfeld 28"/>
          <p:cNvSpPr txBox="1">
            <a:spLocks noChangeArrowheads="1"/>
          </p:cNvSpPr>
          <p:nvPr/>
        </p:nvSpPr>
        <p:spPr bwMode="auto">
          <a:xfrm>
            <a:off x="7884318" y="4870402"/>
            <a:ext cx="790575" cy="369888"/>
          </a:xfrm>
          <a:prstGeom prst="rect">
            <a:avLst/>
          </a:prstGeom>
          <a:noFill/>
          <a:ln w="9525">
            <a:noFill/>
            <a:miter lim="800000"/>
            <a:headEnd/>
            <a:tailEnd/>
          </a:ln>
        </p:spPr>
        <p:txBody>
          <a:bodyPr>
            <a:spAutoFit/>
          </a:bodyPr>
          <a:lstStyle/>
          <a:p>
            <a:pPr algn="r"/>
            <a:r>
              <a:rPr lang="en-US"/>
              <a:t>120</a:t>
            </a:r>
            <a:endParaRPr lang="en-US" dirty="0"/>
          </a:p>
        </p:txBody>
      </p:sp>
      <p:sp>
        <p:nvSpPr>
          <p:cNvPr id="50" name="Textfeld 28"/>
          <p:cNvSpPr txBox="1">
            <a:spLocks noChangeArrowheads="1"/>
          </p:cNvSpPr>
          <p:nvPr/>
        </p:nvSpPr>
        <p:spPr bwMode="auto">
          <a:xfrm>
            <a:off x="7885906" y="5303790"/>
            <a:ext cx="790575" cy="369887"/>
          </a:xfrm>
          <a:prstGeom prst="rect">
            <a:avLst/>
          </a:prstGeom>
          <a:noFill/>
          <a:ln w="9525">
            <a:noFill/>
            <a:miter lim="800000"/>
            <a:headEnd/>
            <a:tailEnd/>
          </a:ln>
        </p:spPr>
        <p:txBody>
          <a:bodyPr>
            <a:spAutoFit/>
          </a:bodyPr>
          <a:lstStyle/>
          <a:p>
            <a:pPr algn="r"/>
            <a:r>
              <a:rPr lang="en-US"/>
              <a:t>123</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721854882"/>
      </p:ext>
    </p:extLst>
  </p:cSld>
  <p:clrMapOvr>
    <a:masterClrMapping/>
  </p:clrMapOvr>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52522" y="1076349"/>
            <a:ext cx="8223166"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10.1.8: Konsistente Schätzung von Erwartungswert und</a:t>
            </a:r>
          </a:p>
          <a:p>
            <a:r>
              <a:rPr lang="de-DE" sz="2000" b="1" dirty="0">
                <a:solidFill>
                  <a:srgbClr val="0070C0"/>
                </a:solidFill>
                <a:latin typeface="+mn-lt"/>
              </a:rPr>
              <a:t>Varianz </a:t>
            </a:r>
            <a:r>
              <a:rPr lang="de-DE" sz="2000" dirty="0">
                <a:solidFill>
                  <a:srgbClr val="0070C0"/>
                </a:solidFill>
              </a:rPr>
              <a:t>●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9" name="Textfeld 8"/>
              <p:cNvSpPr txBox="1"/>
              <p:nvPr/>
            </p:nvSpPr>
            <p:spPr>
              <a:xfrm>
                <a:off x="468313" y="4518771"/>
                <a:ext cx="5903887" cy="480644"/>
              </a:xfrm>
              <a:prstGeom prst="rect">
                <a:avLst/>
              </a:prstGeom>
              <a:noFill/>
            </p:spPr>
            <p:txBody>
              <a:bodyPr wrap="square" rtlCol="0">
                <a:spAutoFit/>
              </a:bodyPr>
              <a:lstStyle/>
              <a:p>
                <a:r>
                  <a:rPr lang="de-DE" sz="2000" dirty="0">
                    <a:latin typeface="+mn-lt"/>
                  </a:rPr>
                  <a:t>&gt;  Zu (i): </a:t>
                </a:r>
                <a14:m>
                  <m:oMath xmlns:m="http://schemas.openxmlformats.org/officeDocument/2006/math">
                    <m:r>
                      <a:rPr lang="de-DE" sz="2000" b="0" i="1" smtClean="0">
                        <a:latin typeface="Cambria Math"/>
                      </a:rPr>
                      <m:t>𝑀𝑆𝐸</m:t>
                    </m:r>
                    <m:d>
                      <m:dPr>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rPr>
                            </m:ctrlPr>
                          </m:accPr>
                          <m:e>
                            <m:r>
                              <a:rPr lang="de-DE" sz="2000" b="0" i="1" smtClean="0">
                                <a:latin typeface="Cambria Math"/>
                              </a:rPr>
                              <m:t>𝑋</m:t>
                            </m:r>
                          </m:e>
                        </m:acc>
                      </m:e>
                    </m:d>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rPr>
                            </m:ctrlPr>
                          </m:accPr>
                          <m:e>
                            <m:r>
                              <a:rPr lang="de-DE" sz="2000" b="0" i="1" smtClean="0">
                                <a:latin typeface="Cambria Math"/>
                              </a:rPr>
                              <m:t>𝑋</m:t>
                            </m:r>
                          </m:e>
                        </m:acc>
                      </m:e>
                    </m:d>
                    <m:r>
                      <a:rPr lang="de-DE" sz="2000" b="0" i="1" smtClean="0">
                        <a:latin typeface="Cambria Math"/>
                      </a:rPr>
                      <m:t>=</m:t>
                    </m:r>
                    <m:f>
                      <m:fPr>
                        <m:type m:val="lin"/>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num>
                      <m:den>
                        <m:r>
                          <a:rPr lang="de-DE" sz="2000" b="0" i="1" smtClean="0">
                            <a:latin typeface="Cambria Math"/>
                          </a:rPr>
                          <m:t>𝑛</m:t>
                        </m:r>
                      </m:den>
                    </m:f>
                    <m:r>
                      <a:rPr lang="de-DE" sz="2000" b="0" i="1" smtClean="0">
                        <a:latin typeface="Cambria Math"/>
                      </a:rPr>
                      <m:t>   </m:t>
                    </m:r>
                    <m:groupChr>
                      <m:groupChrPr>
                        <m:chr m:val="→"/>
                        <m:vertJc m:val="bot"/>
                        <m:ctrlPr>
                          <a:rPr lang="de-DE" sz="2000" b="0" i="1" smtClean="0">
                            <a:latin typeface="Cambria Math" panose="02040503050406030204" pitchFamily="18" charset="0"/>
                          </a:rPr>
                        </m:ctrlPr>
                      </m:groupChrPr>
                      <m:e>
                        <m:r>
                          <m:rPr>
                            <m:brk m:alnAt="2"/>
                          </m:rPr>
                          <a:rPr lang="de-DE" sz="2000" b="0" i="1" smtClean="0">
                            <a:latin typeface="Cambria Math"/>
                          </a:rPr>
                          <m:t> </m:t>
                        </m:r>
                        <m:r>
                          <a:rPr lang="de-DE" sz="2000" b="0" i="1" smtClean="0">
                            <a:latin typeface="Cambria Math"/>
                          </a:rPr>
                          <m:t>  </m:t>
                        </m:r>
                        <m:r>
                          <a:rPr lang="de-DE" sz="2000" b="0" i="1" smtClean="0">
                            <a:latin typeface="Cambria Math"/>
                          </a:rPr>
                          <m:t>𝑛</m:t>
                        </m:r>
                        <m:r>
                          <a:rPr lang="de-DE" sz="2000" b="0" i="1" smtClean="0">
                            <a:latin typeface="Cambria Math"/>
                            <a:ea typeface="Cambria Math"/>
                          </a:rPr>
                          <m:t>→∞   </m:t>
                        </m:r>
                      </m:e>
                    </m:groupChr>
                    <m:r>
                      <a:rPr lang="de-DE" sz="2000" b="0" i="1" smtClean="0">
                        <a:latin typeface="Cambria Math"/>
                      </a:rPr>
                      <m:t>   0</m:t>
                    </m:r>
                  </m:oMath>
                </a14:m>
                <a:endParaRPr lang="de-DE" sz="2000" dirty="0">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468313" y="4518771"/>
                <a:ext cx="5903887" cy="480644"/>
              </a:xfrm>
              <a:prstGeom prst="rect">
                <a:avLst/>
              </a:prstGeom>
              <a:blipFill rotWithShape="1">
                <a:blip r:embed="rId4"/>
                <a:stretch>
                  <a:fillRect l="-1136" b="-2151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452672" y="5053848"/>
                <a:ext cx="8223016" cy="480644"/>
              </a:xfrm>
              <a:prstGeom prst="rect">
                <a:avLst/>
              </a:prstGeom>
              <a:noFill/>
            </p:spPr>
            <p:txBody>
              <a:bodyPr wrap="square" rtlCol="0">
                <a:spAutoFit/>
              </a:bodyPr>
              <a:lstStyle/>
              <a:p>
                <a:r>
                  <a:rPr lang="de-DE" sz="2000" dirty="0">
                    <a:latin typeface="+mn-lt"/>
                  </a:rPr>
                  <a:t>&gt;  Zu (ii): </a:t>
                </a:r>
                <a14:m>
                  <m:oMath xmlns:m="http://schemas.openxmlformats.org/officeDocument/2006/math">
                    <m:sSup>
                      <m:sSupPr>
                        <m:ctrlPr>
                          <a:rPr lang="de-DE" sz="2000" i="1">
                            <a:latin typeface="Cambria Math" panose="02040503050406030204" pitchFamily="18" charset="0"/>
                          </a:rPr>
                        </m:ctrlPr>
                      </m:sSupPr>
                      <m:e>
                        <m:r>
                          <a:rPr lang="de-DE" sz="2000" i="1">
                            <a:latin typeface="Cambria Math"/>
                          </a:rPr>
                          <m:t>𝑆</m:t>
                        </m:r>
                      </m:e>
                      <m:sup>
                        <m:r>
                          <a:rPr lang="de-DE" sz="2000" i="1">
                            <a:latin typeface="Cambria Math"/>
                          </a:rPr>
                          <m:t>2</m:t>
                        </m:r>
                      </m:sup>
                    </m:sSup>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a:rPr lang="de-DE" sz="2000" i="1">
                            <a:latin typeface="Cambria Math"/>
                          </a:rPr>
                          <m:t>𝑝</m:t>
                        </m:r>
                        <m:r>
                          <a:rPr lang="de-DE" sz="2000" i="1">
                            <a:latin typeface="Cambria Math"/>
                          </a:rPr>
                          <m:t>   </m:t>
                        </m:r>
                      </m:e>
                    </m:groupChr>
                    <m:r>
                      <a:rPr lang="de-DE" sz="2000" i="1">
                        <a:latin typeface="Cambria Math"/>
                      </a:rPr>
                      <m:t>  </m:t>
                    </m:r>
                    <m:sSup>
                      <m:sSupPr>
                        <m:ctrlPr>
                          <a:rPr lang="de-DE" sz="2000" i="1">
                            <a:latin typeface="Cambria Math" panose="02040503050406030204" pitchFamily="18" charset="0"/>
                          </a:rPr>
                        </m:ctrlPr>
                      </m:sSupPr>
                      <m:e>
                        <m:r>
                          <a:rPr lang="de-DE" sz="2000" i="1">
                            <a:latin typeface="Cambria Math"/>
                            <a:ea typeface="Cambria Math"/>
                          </a:rPr>
                          <m:t>𝜎</m:t>
                        </m:r>
                      </m:e>
                      <m:sup>
                        <m:r>
                          <a:rPr lang="de-DE" sz="2000" i="1">
                            <a:latin typeface="Cambria Math"/>
                          </a:rPr>
                          <m:t>2</m:t>
                        </m:r>
                      </m:sup>
                    </m:sSup>
                    <m:r>
                      <a:rPr lang="de-DE" sz="2000" i="1">
                        <a:latin typeface="Cambria Math"/>
                      </a:rPr>
                      <m:t> </m:t>
                    </m:r>
                  </m:oMath>
                </a14:m>
                <a:r>
                  <a:rPr lang="de-DE" sz="2000" dirty="0">
                    <a:latin typeface="+mn-lt"/>
                  </a:rPr>
                  <a:t>folgt analog, nur komplizierter (siehe LB, S</a:t>
                </a:r>
                <a:r>
                  <a:rPr lang="de-DE" sz="2000">
                    <a:latin typeface="+mn-lt"/>
                  </a:rPr>
                  <a:t>. 515)</a:t>
                </a:r>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52672" y="5053848"/>
                <a:ext cx="8223016" cy="480644"/>
              </a:xfrm>
              <a:prstGeom prst="rect">
                <a:avLst/>
              </a:prstGeom>
              <a:blipFill>
                <a:blip r:embed="rId5"/>
                <a:stretch>
                  <a:fillRect l="-741" b="-2151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737460" y="5512683"/>
                <a:ext cx="6198406" cy="480644"/>
              </a:xfrm>
              <a:prstGeom prst="rect">
                <a:avLst/>
              </a:prstGeom>
              <a:noFill/>
            </p:spPr>
            <p:txBody>
              <a:bodyPr wrap="square" rtlCol="0">
                <a:spAutoFit/>
              </a:bodyPr>
              <a:lstStyle/>
              <a:p>
                <a:r>
                  <a:rPr lang="de-DE" sz="2000" dirty="0">
                    <a:latin typeface="+mn-lt"/>
                  </a:rPr>
                  <a:t>Aus </a:t>
                </a:r>
                <a14:m>
                  <m:oMath xmlns:m="http://schemas.openxmlformats.org/officeDocument/2006/math">
                    <m:sSup>
                      <m:sSupPr>
                        <m:ctrlPr>
                          <a:rPr lang="de-DE" sz="2000" i="1" smtClean="0">
                            <a:latin typeface="Cambria Math" panose="02040503050406030204" pitchFamily="18" charset="0"/>
                          </a:rPr>
                        </m:ctrlPr>
                      </m:sSupPr>
                      <m:e>
                        <m:r>
                          <a:rPr lang="de-DE" sz="2000" b="0" i="1" smtClean="0">
                            <a:latin typeface="Cambria Math"/>
                          </a:rPr>
                          <m:t>𝑆</m:t>
                        </m:r>
                      </m:e>
                      <m:sup>
                        <m:r>
                          <a:rPr lang="de-DE" sz="2000" b="0" i="1" smtClean="0">
                            <a:latin typeface="Cambria Math"/>
                          </a:rPr>
                          <m:t>2</m:t>
                        </m:r>
                      </m:sup>
                    </m:sSup>
                    <m:r>
                      <a:rPr lang="de-DE" sz="2000" b="0" i="1" smtClean="0">
                        <a:latin typeface="Cambria Math"/>
                      </a:rPr>
                      <m:t>  </m:t>
                    </m:r>
                    <m:groupChr>
                      <m:groupChrPr>
                        <m:chr m:val="→"/>
                        <m:vertJc m:val="bot"/>
                        <m:ctrlPr>
                          <a:rPr lang="de-DE" sz="2000" i="1" smtClean="0">
                            <a:latin typeface="Cambria Math" panose="02040503050406030204" pitchFamily="18" charset="0"/>
                          </a:rPr>
                        </m:ctrlPr>
                      </m:groupChrPr>
                      <m:e>
                        <m:r>
                          <m:rPr>
                            <m:brk m:alnAt="2"/>
                          </m:rPr>
                          <a:rPr lang="de-DE" sz="2000" b="0" i="1" smtClean="0">
                            <a:latin typeface="Cambria Math"/>
                          </a:rPr>
                          <m:t> </m:t>
                        </m:r>
                        <m:r>
                          <a:rPr lang="de-DE" sz="2000" b="0" i="1" smtClean="0">
                            <a:latin typeface="Cambria Math"/>
                          </a:rPr>
                          <m:t>  </m:t>
                        </m:r>
                        <m:r>
                          <a:rPr lang="de-DE" sz="2000" b="0" i="1" smtClean="0">
                            <a:latin typeface="Cambria Math"/>
                          </a:rPr>
                          <m:t>𝑝</m:t>
                        </m:r>
                        <m:r>
                          <a:rPr lang="de-DE" sz="2000" b="0" i="1" smtClean="0">
                            <a:latin typeface="Cambria Math"/>
                          </a:rPr>
                          <m:t>   </m:t>
                        </m:r>
                      </m:e>
                    </m:groupChr>
                    <m:r>
                      <a:rPr lang="de-DE" sz="2000" b="0" i="1" smtClean="0">
                        <a:latin typeface="Cambria Math"/>
                      </a:rPr>
                      <m:t>  </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oMath>
                </a14:m>
                <a:r>
                  <a:rPr lang="de-DE" sz="2000" dirty="0">
                    <a:latin typeface="+mn-lt"/>
                  </a:rPr>
                  <a:t> und </a:t>
                </a:r>
                <a14:m>
                  <m:oMath xmlns:m="http://schemas.openxmlformats.org/officeDocument/2006/math">
                    <m:f>
                      <m:fPr>
                        <m:type m:val="lin"/>
                        <m:ctrlPr>
                          <a:rPr lang="de-DE" sz="2000" i="1" smtClean="0">
                            <a:latin typeface="Cambria Math" panose="02040503050406030204" pitchFamily="18" charset="0"/>
                          </a:rPr>
                        </m:ctrlPr>
                      </m:fPr>
                      <m:num>
                        <m:r>
                          <a:rPr lang="de-DE" sz="2000" b="0" i="1" smtClean="0">
                            <a:latin typeface="Cambria Math"/>
                          </a:rPr>
                          <m:t>𝑛</m:t>
                        </m:r>
                      </m:num>
                      <m:den>
                        <m:d>
                          <m:dPr>
                            <m:ctrlPr>
                              <a:rPr lang="de-DE" sz="2000" i="1" smtClean="0">
                                <a:latin typeface="Cambria Math" panose="02040503050406030204" pitchFamily="18" charset="0"/>
                              </a:rPr>
                            </m:ctrlPr>
                          </m:dPr>
                          <m:e>
                            <m:r>
                              <a:rPr lang="de-DE" sz="2000" b="0" i="1" smtClean="0">
                                <a:latin typeface="Cambria Math"/>
                              </a:rPr>
                              <m:t>𝑛</m:t>
                            </m:r>
                            <m:r>
                              <a:rPr lang="de-DE" sz="2000" b="0" i="1" smtClean="0">
                                <a:latin typeface="Cambria Math"/>
                              </a:rPr>
                              <m:t>−1</m:t>
                            </m:r>
                          </m:e>
                        </m:d>
                      </m:den>
                    </m:f>
                    <m:r>
                      <a:rPr lang="de-DE" sz="2000" b="0" i="1" smtClean="0">
                        <a:latin typeface="Cambria Math"/>
                      </a:rPr>
                      <m:t>   </m:t>
                    </m:r>
                    <m:groupChr>
                      <m:groupChrPr>
                        <m:chr m:val="→"/>
                        <m:vertJc m:val="bot"/>
                        <m:ctrlPr>
                          <a:rPr lang="de-DE" sz="2000" i="1" smtClean="0">
                            <a:latin typeface="Cambria Math" panose="02040503050406030204" pitchFamily="18" charset="0"/>
                          </a:rPr>
                        </m:ctrlPr>
                      </m:groupChrPr>
                      <m:e>
                        <m:r>
                          <m:rPr>
                            <m:brk m:alnAt="2"/>
                          </m:rPr>
                          <a:rPr lang="de-DE" sz="2000" b="0" i="1" smtClean="0">
                            <a:latin typeface="Cambria Math"/>
                          </a:rPr>
                          <m:t> </m:t>
                        </m:r>
                        <m:r>
                          <a:rPr lang="de-DE" sz="2000" b="0" i="1" smtClean="0">
                            <a:latin typeface="Cambria Math"/>
                          </a:rPr>
                          <m:t>  </m:t>
                        </m:r>
                        <m:r>
                          <a:rPr lang="de-DE" sz="2000" b="0" i="1" smtClean="0">
                            <a:latin typeface="Cambria Math"/>
                          </a:rPr>
                          <m:t>𝑛</m:t>
                        </m:r>
                        <m:r>
                          <a:rPr lang="de-DE" sz="2000" b="0" i="1" smtClean="0">
                            <a:latin typeface="Cambria Math"/>
                            <a:ea typeface="Cambria Math"/>
                          </a:rPr>
                          <m:t>→∞  </m:t>
                        </m:r>
                      </m:e>
                    </m:groupChr>
                    <m:r>
                      <a:rPr lang="de-DE" sz="2000" b="0" i="1" smtClean="0">
                        <a:latin typeface="Cambria Math"/>
                      </a:rPr>
                      <m:t>   1</m:t>
                    </m:r>
                  </m:oMath>
                </a14:m>
                <a:r>
                  <a:rPr lang="de-DE" sz="2000" dirty="0">
                    <a:latin typeface="+mn-lt"/>
                  </a:rPr>
                  <a:t>  folgt</a:t>
                </a:r>
              </a:p>
            </p:txBody>
          </p:sp>
        </mc:Choice>
        <mc:Fallback xmlns="">
          <p:sp>
            <p:nvSpPr>
              <p:cNvPr id="13" name="Textfeld 12"/>
              <p:cNvSpPr txBox="1">
                <a:spLocks noRot="1" noChangeAspect="1" noMove="1" noResize="1" noEditPoints="1" noAdjustHandles="1" noChangeArrowheads="1" noChangeShapeType="1" noTextEdit="1"/>
              </p:cNvSpPr>
              <p:nvPr/>
            </p:nvSpPr>
            <p:spPr>
              <a:xfrm>
                <a:off x="737460" y="5512683"/>
                <a:ext cx="6198406" cy="480644"/>
              </a:xfrm>
              <a:prstGeom prst="rect">
                <a:avLst/>
              </a:prstGeom>
              <a:blipFill rotWithShape="1">
                <a:blip r:embed="rId6"/>
                <a:stretch>
                  <a:fillRect l="-1082" b="-2151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115616" y="6016707"/>
                <a:ext cx="2940208" cy="554832"/>
              </a:xfrm>
              <a:prstGeom prst="rect">
                <a:avLst/>
              </a:prstGeom>
              <a:noFill/>
            </p:spPr>
            <p:txBody>
              <a:bodyPr wrap="square" rtlCol="0">
                <a:spAutoFit/>
              </a:bodyPr>
              <a:lstStyle/>
              <a:p>
                <a:r>
                  <a:rPr lang="de-DE" sz="2000" dirty="0">
                    <a:latin typeface="+mn-lt"/>
                  </a:rPr>
                  <a:t> </a:t>
                </a:r>
                <a14:m>
                  <m:oMath xmlns:m="http://schemas.openxmlformats.org/officeDocument/2006/math">
                    <m:sSup>
                      <m:sSupPr>
                        <m:ctrlPr>
                          <a:rPr lang="de-DE" sz="2000" i="1" smtClean="0">
                            <a:latin typeface="Cambria Math" panose="02040503050406030204" pitchFamily="18" charset="0"/>
                          </a:rPr>
                        </m:ctrlPr>
                      </m:sSupPr>
                      <m:e>
                        <m:acc>
                          <m:accPr>
                            <m:chr m:val="̃"/>
                            <m:ctrlPr>
                              <a:rPr lang="de-DE" sz="2000" i="1" smtClean="0">
                                <a:latin typeface="Cambria Math" panose="02040503050406030204" pitchFamily="18" charset="0"/>
                              </a:rPr>
                            </m:ctrlPr>
                          </m:accPr>
                          <m:e>
                            <m:r>
                              <a:rPr lang="de-DE" sz="2000" b="0" i="1" smtClean="0">
                                <a:latin typeface="Cambria Math"/>
                              </a:rPr>
                              <m:t>𝑆</m:t>
                            </m:r>
                          </m:e>
                        </m:acc>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𝑛</m:t>
                        </m:r>
                      </m:num>
                      <m:den>
                        <m:r>
                          <a:rPr lang="de-DE" sz="2000" b="0" i="1" smtClean="0">
                            <a:latin typeface="Cambria Math"/>
                          </a:rPr>
                          <m:t>𝑛</m:t>
                        </m:r>
                        <m:r>
                          <a:rPr lang="de-DE" sz="2000" b="0" i="1" smtClean="0">
                            <a:latin typeface="Cambria Math"/>
                          </a:rPr>
                          <m:t>−1</m:t>
                        </m:r>
                      </m:den>
                    </m:f>
                    <m:sSup>
                      <m:sSupPr>
                        <m:ctrlPr>
                          <a:rPr lang="de-DE" sz="2000" i="1" smtClean="0">
                            <a:latin typeface="Cambria Math" panose="02040503050406030204" pitchFamily="18" charset="0"/>
                          </a:rPr>
                        </m:ctrlPr>
                      </m:sSupPr>
                      <m:e>
                        <m:r>
                          <a:rPr lang="de-DE" sz="2000" b="0" i="1" smtClean="0">
                            <a:latin typeface="Cambria Math"/>
                          </a:rPr>
                          <m:t>𝑆</m:t>
                        </m:r>
                      </m:e>
                      <m:sup>
                        <m:r>
                          <a:rPr lang="de-DE" sz="2000" b="0" i="1" smtClean="0">
                            <a:latin typeface="Cambria Math"/>
                          </a:rPr>
                          <m:t>2</m:t>
                        </m:r>
                      </m:sup>
                    </m:sSup>
                    <m:r>
                      <a:rPr lang="de-DE" sz="2000" b="0" i="1" smtClean="0">
                        <a:latin typeface="Cambria Math"/>
                      </a:rPr>
                      <m:t>  </m:t>
                    </m:r>
                    <m:groupChr>
                      <m:groupChrPr>
                        <m:chr m:val="→"/>
                        <m:vertJc m:val="bot"/>
                        <m:ctrlPr>
                          <a:rPr lang="de-DE" sz="2000" i="1" smtClean="0">
                            <a:latin typeface="Cambria Math" panose="02040503050406030204" pitchFamily="18" charset="0"/>
                          </a:rPr>
                        </m:ctrlPr>
                      </m:groupChrPr>
                      <m:e>
                        <m:r>
                          <m:rPr>
                            <m:brk m:alnAt="2"/>
                          </m:rPr>
                          <a:rPr lang="de-DE" sz="2000" b="0" i="1" smtClean="0">
                            <a:latin typeface="Cambria Math"/>
                          </a:rPr>
                          <m:t> </m:t>
                        </m:r>
                        <m:r>
                          <a:rPr lang="de-DE" sz="2000" b="0" i="1" smtClean="0">
                            <a:latin typeface="Cambria Math"/>
                          </a:rPr>
                          <m:t>  </m:t>
                        </m:r>
                        <m:r>
                          <a:rPr lang="de-DE" sz="2000" b="0" i="1" smtClean="0">
                            <a:latin typeface="Cambria Math"/>
                          </a:rPr>
                          <m:t>𝑝</m:t>
                        </m:r>
                        <m:r>
                          <a:rPr lang="de-DE" sz="2000" b="0" i="1" smtClean="0">
                            <a:latin typeface="Cambria Math"/>
                          </a:rPr>
                          <m:t>   </m:t>
                        </m:r>
                      </m:e>
                    </m:groupChr>
                    <m:r>
                      <a:rPr lang="de-DE" sz="2000" b="0" i="1" smtClean="0">
                        <a:latin typeface="Cambria Math"/>
                      </a:rPr>
                      <m:t>  </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oMath>
                </a14:m>
                <a:r>
                  <a:rPr lang="de-DE" sz="2000" dirty="0">
                    <a:latin typeface="+mn-lt"/>
                  </a:rPr>
                  <a:t> </a:t>
                </a:r>
              </a:p>
            </p:txBody>
          </p:sp>
        </mc:Choice>
        <mc:Fallback xmlns="">
          <p:sp>
            <p:nvSpPr>
              <p:cNvPr id="14" name="Textfeld 13"/>
              <p:cNvSpPr txBox="1">
                <a:spLocks noRot="1" noChangeAspect="1" noMove="1" noResize="1" noEditPoints="1" noAdjustHandles="1" noChangeArrowheads="1" noChangeShapeType="1" noTextEdit="1"/>
              </p:cNvSpPr>
              <p:nvPr/>
            </p:nvSpPr>
            <p:spPr>
              <a:xfrm>
                <a:off x="1115616" y="6016707"/>
                <a:ext cx="2940208" cy="554832"/>
              </a:xfrm>
              <a:prstGeom prst="rect">
                <a:avLst/>
              </a:prstGeom>
              <a:blipFill rotWithShape="1">
                <a:blip r:embed="rId7"/>
                <a:stretch>
                  <a:fillRect/>
                </a:stretch>
              </a:blipFill>
            </p:spPr>
            <p:txBody>
              <a:bodyPr/>
              <a:lstStyle/>
              <a:p>
                <a:r>
                  <a:rPr lang="de-DE">
                    <a:noFill/>
                  </a:rPr>
                  <a:t> </a:t>
                </a:r>
              </a:p>
            </p:txBody>
          </p:sp>
        </mc:Fallback>
      </mc:AlternateContent>
      <p:sp>
        <p:nvSpPr>
          <p:cNvPr id="17" name="Textfeld 16"/>
          <p:cNvSpPr txBox="1"/>
          <p:nvPr/>
        </p:nvSpPr>
        <p:spPr>
          <a:xfrm>
            <a:off x="3551874" y="6035343"/>
            <a:ext cx="4404501" cy="400110"/>
          </a:xfrm>
          <a:prstGeom prst="rect">
            <a:avLst/>
          </a:prstGeom>
          <a:noFill/>
        </p:spPr>
        <p:txBody>
          <a:bodyPr wrap="square" rtlCol="0">
            <a:spAutoFit/>
          </a:bodyPr>
          <a:lstStyle/>
          <a:p>
            <a:r>
              <a:rPr lang="de-DE" sz="2000" dirty="0">
                <a:latin typeface="+mn-lt"/>
              </a:rPr>
              <a:t>(Multivariater Stetigkeitssatz, </a:t>
            </a:r>
            <a:r>
              <a:rPr lang="de-DE" sz="2000">
                <a:latin typeface="+mn-lt"/>
              </a:rPr>
              <a:t>Folie 608)</a:t>
            </a:r>
            <a:endParaRPr lang="de-DE" sz="2000" dirty="0">
              <a:latin typeface="+mn-lt"/>
            </a:endParaRP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657</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8"/>
          <a:stretch>
            <a:fillRect/>
          </a:stretch>
        </p:blipFill>
        <p:spPr>
          <a:xfrm>
            <a:off x="468313" y="1839586"/>
            <a:ext cx="7600950" cy="1104900"/>
          </a:xfrm>
          <a:prstGeom prst="rect">
            <a:avLst/>
          </a:prstGeom>
        </p:spPr>
      </p:pic>
      <p:pic>
        <p:nvPicPr>
          <p:cNvPr id="3" name="Grafik 2"/>
          <p:cNvPicPr>
            <a:picLocks noChangeAspect="1"/>
          </p:cNvPicPr>
          <p:nvPr/>
        </p:nvPicPr>
        <p:blipFill>
          <a:blip r:embed="rId9"/>
          <a:stretch>
            <a:fillRect/>
          </a:stretch>
        </p:blipFill>
        <p:spPr>
          <a:xfrm>
            <a:off x="477838" y="2944486"/>
            <a:ext cx="7591425" cy="1314450"/>
          </a:xfrm>
          <a:prstGeom prst="rect">
            <a:avLst/>
          </a:prstGeom>
        </p:spPr>
      </p:pic>
    </p:spTree>
    <p:extLst>
      <p:ext uri="{BB962C8B-B14F-4D97-AF65-F5344CB8AC3E}">
        <p14:creationId xmlns:p14="http://schemas.microsoft.com/office/powerpoint/2010/main" val="3614367646"/>
      </p:ext>
    </p:extLst>
  </p:cSld>
  <p:clrMapOvr>
    <a:masterClrMapping/>
  </p:clrMapOvr>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52522" y="1076349"/>
            <a:ext cx="7647870"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10.1.9: Konsistente Schätzung einer Funktion eines</a:t>
            </a:r>
          </a:p>
          <a:p>
            <a:r>
              <a:rPr lang="de-DE" sz="2000" b="1" dirty="0">
                <a:solidFill>
                  <a:srgbClr val="0070C0"/>
                </a:solidFill>
                <a:latin typeface="+mn-lt"/>
              </a:rPr>
              <a:t>   Parameters </a:t>
            </a:r>
            <a:r>
              <a:rPr lang="de-DE" sz="2000" dirty="0">
                <a:solidFill>
                  <a:srgbClr val="0070C0"/>
                </a:solidFill>
              </a:rPr>
              <a:t>● </a:t>
            </a:r>
            <a:endParaRPr lang="de-DE" sz="2000" b="1" dirty="0">
              <a:solidFill>
                <a:srgbClr val="0070C0"/>
              </a:solidFill>
              <a:latin typeface="+mn-lt"/>
            </a:endParaRPr>
          </a:p>
        </p:txBody>
      </p:sp>
      <p:sp>
        <p:nvSpPr>
          <p:cNvPr id="11" name="Textfeld 10"/>
          <p:cNvSpPr txBox="1"/>
          <p:nvPr/>
        </p:nvSpPr>
        <p:spPr>
          <a:xfrm>
            <a:off x="468314" y="1916832"/>
            <a:ext cx="8207374" cy="400110"/>
          </a:xfrm>
          <a:prstGeom prst="rect">
            <a:avLst/>
          </a:prstGeom>
          <a:noFill/>
        </p:spPr>
        <p:txBody>
          <a:bodyPr wrap="square" rtlCol="0">
            <a:spAutoFit/>
          </a:bodyPr>
          <a:lstStyle/>
          <a:p>
            <a:r>
              <a:rPr lang="de-DE" sz="2000" dirty="0">
                <a:latin typeface="+mn-lt"/>
              </a:rPr>
              <a:t>&gt;  1. Beispiel: Gegeben sei die Situation aus Beispiel 10.1.4 (</a:t>
            </a:r>
            <a:r>
              <a:rPr lang="de-DE" sz="2000">
                <a:latin typeface="+mn-lt"/>
              </a:rPr>
              <a:t>Folie 644)</a:t>
            </a:r>
            <a:endParaRPr lang="de-DE" sz="2000" dirty="0">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755576" y="2342532"/>
                <a:ext cx="8279382" cy="400110"/>
              </a:xfrm>
              <a:prstGeom prst="rect">
                <a:avLst/>
              </a:prstGeom>
              <a:noFill/>
            </p:spPr>
            <p:txBody>
              <a:bodyPr wrap="square" rtlCol="0">
                <a:spAutoFit/>
              </a:bodyPr>
              <a:lstStyle/>
              <a:p>
                <a:r>
                  <a:rPr lang="de-DE" sz="2000" dirty="0">
                    <a:latin typeface="+mn-lt"/>
                  </a:rPr>
                  <a:t>Da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 i. v. mit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m:t>
                    </m:r>
                    <m:r>
                      <a:rPr lang="de-DE" sz="2000" b="0" i="1" smtClean="0">
                        <a:latin typeface="Cambria Math"/>
                        <a:ea typeface="Cambria Math"/>
                      </a:rPr>
                      <m:t>𝜇</m:t>
                    </m:r>
                  </m:oMath>
                </a14:m>
                <a:r>
                  <a:rPr lang="de-DE" sz="2000" dirty="0">
                    <a:latin typeface="+mn-lt"/>
                  </a:rPr>
                  <a:t> folgt mit GGZ und Stetigkeitssatz</a:t>
                </a:r>
              </a:p>
            </p:txBody>
          </p:sp>
        </mc:Choice>
        <mc:Fallback xmlns="">
          <p:sp>
            <p:nvSpPr>
              <p:cNvPr id="13" name="Textfeld 12"/>
              <p:cNvSpPr txBox="1">
                <a:spLocks noRot="1" noChangeAspect="1" noMove="1" noResize="1" noEditPoints="1" noAdjustHandles="1" noChangeArrowheads="1" noChangeShapeType="1" noTextEdit="1"/>
              </p:cNvSpPr>
              <p:nvPr/>
            </p:nvSpPr>
            <p:spPr>
              <a:xfrm>
                <a:off x="755576" y="2342532"/>
                <a:ext cx="8279382" cy="400110"/>
              </a:xfrm>
              <a:prstGeom prst="rect">
                <a:avLst/>
              </a:prstGeom>
              <a:blipFill rotWithShape="1">
                <a:blip r:embed="rId3"/>
                <a:stretch>
                  <a:fillRect l="-81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166873" y="2934886"/>
                <a:ext cx="4341231" cy="4806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   </m:t>
                      </m:r>
                      <m:groupChr>
                        <m:groupChrPr>
                          <m:chr m:val="→"/>
                          <m:vertJc m:val="bot"/>
                          <m:ctrlPr>
                            <a:rPr lang="de-DE" sz="2000" i="1" smtClean="0">
                              <a:solidFill>
                                <a:schemeClr val="tx1"/>
                              </a:solidFill>
                              <a:latin typeface="Cambria Math" panose="02040503050406030204" pitchFamily="18" charset="0"/>
                            </a:rPr>
                          </m:ctrlPr>
                        </m:groupChrPr>
                        <m:e>
                          <m:r>
                            <m:rPr>
                              <m:brk m:alnAt="2"/>
                            </m:rPr>
                            <a:rPr lang="de-DE" sz="2000" b="0" i="1" smtClean="0">
                              <a:solidFill>
                                <a:schemeClr val="tx1"/>
                              </a:solidFill>
                              <a:latin typeface="Cambria Math"/>
                            </a:rPr>
                            <m:t> </m:t>
                          </m:r>
                          <m:r>
                            <a:rPr lang="de-DE" sz="2000" b="0" i="1" smtClean="0">
                              <a:solidFill>
                                <a:schemeClr val="tx1"/>
                              </a:solidFill>
                              <a:latin typeface="Cambria Math"/>
                            </a:rPr>
                            <m:t>  </m:t>
                          </m:r>
                          <m:r>
                            <a:rPr lang="de-DE" sz="2000" b="0" i="1" smtClean="0">
                              <a:solidFill>
                                <a:schemeClr val="tx1"/>
                              </a:solidFill>
                              <a:latin typeface="Cambria Math"/>
                            </a:rPr>
                            <m:t>𝑝</m:t>
                          </m:r>
                          <m:r>
                            <a:rPr lang="de-DE" sz="2000" b="0" i="1" smtClean="0">
                              <a:solidFill>
                                <a:schemeClr val="tx1"/>
                              </a:solidFill>
                              <a:latin typeface="Cambria Math"/>
                            </a:rPr>
                            <m:t>   </m:t>
                          </m:r>
                        </m:e>
                      </m:groupChr>
                      <m:r>
                        <a:rPr lang="de-DE" sz="2000" b="0" i="1" smtClean="0">
                          <a:solidFill>
                            <a:schemeClr val="tx1"/>
                          </a:solidFill>
                          <a:latin typeface="Cambria Math"/>
                        </a:rPr>
                        <m:t>   </m:t>
                      </m:r>
                      <m:r>
                        <a:rPr lang="de-DE" sz="2000" b="0" i="1" smtClean="0">
                          <a:solidFill>
                            <a:schemeClr val="tx1"/>
                          </a:solidFill>
                          <a:latin typeface="Cambria Math"/>
                          <a:ea typeface="Cambria Math"/>
                        </a:rPr>
                        <m:t>𝜇</m:t>
                      </m:r>
                      <m:r>
                        <a:rPr lang="de-DE" sz="2000" b="0" i="1" smtClean="0">
                          <a:solidFill>
                            <a:schemeClr val="tx1"/>
                          </a:solidFill>
                          <a:latin typeface="Cambria Math"/>
                          <a:ea typeface="Cambria Math"/>
                        </a:rPr>
                        <m:t>        ⇒        </m:t>
                      </m:r>
                      <m:sSup>
                        <m:sSupPr>
                          <m:ctrlPr>
                            <a:rPr lang="de-DE" sz="2000" b="0" i="1" smtClean="0">
                              <a:solidFill>
                                <a:schemeClr val="tx1"/>
                              </a:solidFill>
                              <a:latin typeface="Cambria Math" panose="02040503050406030204" pitchFamily="18" charset="0"/>
                              <a:ea typeface="Cambria Math"/>
                            </a:rPr>
                          </m:ctrlPr>
                        </m:s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   </m:t>
                      </m:r>
                      <m:groupChr>
                        <m:groupChrPr>
                          <m:chr m:val="→"/>
                          <m:vertJc m:val="bot"/>
                          <m:ctrlPr>
                            <a:rPr lang="de-DE" sz="2000" b="0" i="1" smtClean="0">
                              <a:solidFill>
                                <a:schemeClr val="tx1"/>
                              </a:solidFill>
                              <a:latin typeface="Cambria Math" panose="02040503050406030204" pitchFamily="18" charset="0"/>
                              <a:ea typeface="Cambria Math"/>
                            </a:rPr>
                          </m:ctrlPr>
                        </m:groupChrPr>
                        <m:e>
                          <m:r>
                            <m:rPr>
                              <m:brk m:alnAt="2"/>
                            </m:rP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𝑝</m:t>
                          </m:r>
                          <m:r>
                            <a:rPr lang="de-DE" sz="2000" b="0" i="1" smtClean="0">
                              <a:solidFill>
                                <a:schemeClr val="tx1"/>
                              </a:solidFill>
                              <a:latin typeface="Cambria Math"/>
                              <a:ea typeface="Cambria Math"/>
                            </a:rPr>
                            <m:t>   </m:t>
                          </m:r>
                        </m:e>
                      </m:groupChr>
                      <m:r>
                        <a:rPr lang="de-DE" sz="2000" b="0" i="1" smtClean="0">
                          <a:solidFill>
                            <a:schemeClr val="tx1"/>
                          </a:solidFill>
                          <a:latin typeface="Cambria Math"/>
                          <a:ea typeface="Cambria Math"/>
                        </a:rPr>
                        <m:t>   </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𝜇</m:t>
                          </m:r>
                        </m:e>
                        <m:sup>
                          <m:r>
                            <a:rPr lang="de-DE" sz="2000" b="0" i="1" smtClean="0">
                              <a:solidFill>
                                <a:schemeClr val="tx1"/>
                              </a:solidFill>
                              <a:latin typeface="Cambria Math"/>
                              <a:ea typeface="Cambria Math"/>
                            </a:rPr>
                            <m:t>2</m:t>
                          </m:r>
                        </m:sup>
                      </m:sSup>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166873" y="2934886"/>
                <a:ext cx="4341231" cy="48064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8314" y="3940001"/>
                <a:ext cx="6407942" cy="400110"/>
              </a:xfrm>
              <a:prstGeom prst="rect">
                <a:avLst/>
              </a:prstGeom>
              <a:noFill/>
            </p:spPr>
            <p:txBody>
              <a:bodyPr wrap="square" rtlCol="0">
                <a:spAutoFit/>
              </a:bodyPr>
              <a:lstStyle/>
              <a:p>
                <a:r>
                  <a:rPr lang="de-DE" sz="2000" dirty="0">
                    <a:latin typeface="+mn-lt"/>
                  </a:rPr>
                  <a:t>&gt;  2. Beispiel: Seien</a:t>
                </a:r>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𝑛</m:t>
                        </m:r>
                      </m:sub>
                    </m:sSub>
                  </m:oMath>
                </a14:m>
                <a:r>
                  <a:rPr lang="de-DE" sz="2000" dirty="0"/>
                  <a:t> </a:t>
                </a:r>
                <a:r>
                  <a:rPr lang="de-DE" sz="2000" dirty="0">
                    <a:latin typeface="+mn-lt"/>
                  </a:rPr>
                  <a:t>unabhängig </a:t>
                </a:r>
                <a14:m>
                  <m:oMath xmlns:m="http://schemas.openxmlformats.org/officeDocument/2006/math">
                    <m:r>
                      <a:rPr lang="de-DE" sz="2000" i="1">
                        <a:latin typeface="Cambria Math"/>
                      </a:rPr>
                      <m:t>𝐸</m:t>
                    </m:r>
                    <m:r>
                      <a:rPr lang="de-DE" sz="2000" b="0" i="1" smtClean="0">
                        <a:latin typeface="Cambria Math"/>
                      </a:rPr>
                      <m:t>𝑥𝑝</m:t>
                    </m:r>
                    <m:d>
                      <m:dPr>
                        <m:ctrlPr>
                          <a:rPr lang="de-DE" sz="2000" i="1">
                            <a:latin typeface="Cambria Math" panose="02040503050406030204" pitchFamily="18" charset="0"/>
                          </a:rPr>
                        </m:ctrlPr>
                      </m:dPr>
                      <m:e>
                        <m:r>
                          <a:rPr lang="de-DE" sz="2000" i="1" smtClean="0">
                            <a:latin typeface="Cambria Math"/>
                            <a:ea typeface="Cambria Math"/>
                          </a:rPr>
                          <m:t>𝜆</m:t>
                        </m:r>
                      </m:e>
                    </m:d>
                  </m:oMath>
                </a14:m>
                <a:r>
                  <a:rPr lang="de-DE" sz="2000" dirty="0">
                    <a:latin typeface="+mn-lt"/>
                  </a:rPr>
                  <a:t>-verteilt</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4" y="3940001"/>
                <a:ext cx="6407942" cy="400110"/>
              </a:xfrm>
              <a:prstGeom prst="rect">
                <a:avLst/>
              </a:prstGeom>
              <a:blipFill rotWithShape="1">
                <a:blip r:embed="rId5"/>
                <a:stretch>
                  <a:fillRect l="-104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166873" y="4352629"/>
                <a:ext cx="261303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e>
                      </m:d>
                      <m:r>
                        <a:rPr lang="de-DE" sz="2000" b="0" i="1" smtClean="0">
                          <a:latin typeface="Cambria Math"/>
                          <a:ea typeface="Cambria Math"/>
                        </a:rPr>
                        <m:t>=</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𝜆</m:t>
                          </m:r>
                        </m:den>
                      </m:f>
                    </m:oMath>
                  </m:oMathPara>
                </a14:m>
                <a:endParaRPr lang="de-DE" sz="2000" dirty="0">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166873" y="4352629"/>
                <a:ext cx="2613039" cy="400110"/>
              </a:xfrm>
              <a:prstGeom prst="rect">
                <a:avLst/>
              </a:prstGeom>
              <a:blipFill rotWithShape="1">
                <a:blip r:embed="rId6"/>
                <a:stretch>
                  <a:fillRect t="-115152" b="-17878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187623" y="5366115"/>
                <a:ext cx="3707643" cy="4806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   </m:t>
                      </m:r>
                      <m:groupChr>
                        <m:groupChrPr>
                          <m:chr m:val="→"/>
                          <m:vertJc m:val="bot"/>
                          <m:ctrlPr>
                            <a:rPr lang="de-DE" sz="2000" i="1" smtClean="0">
                              <a:solidFill>
                                <a:schemeClr val="tx1"/>
                              </a:solidFill>
                              <a:latin typeface="Cambria Math" panose="02040503050406030204" pitchFamily="18" charset="0"/>
                            </a:rPr>
                          </m:ctrlPr>
                        </m:groupChrPr>
                        <m:e>
                          <m:r>
                            <m:rPr>
                              <m:brk m:alnAt="2"/>
                            </m:rPr>
                            <a:rPr lang="de-DE" sz="2000" b="0" i="1" smtClean="0">
                              <a:solidFill>
                                <a:schemeClr val="tx1"/>
                              </a:solidFill>
                              <a:latin typeface="Cambria Math"/>
                            </a:rPr>
                            <m:t> </m:t>
                          </m:r>
                          <m:r>
                            <a:rPr lang="de-DE" sz="2000" b="0" i="1" smtClean="0">
                              <a:solidFill>
                                <a:schemeClr val="tx1"/>
                              </a:solidFill>
                              <a:latin typeface="Cambria Math"/>
                            </a:rPr>
                            <m:t>  </m:t>
                          </m:r>
                          <m:r>
                            <a:rPr lang="de-DE" sz="2000" b="0" i="1" smtClean="0">
                              <a:solidFill>
                                <a:schemeClr val="tx1"/>
                              </a:solidFill>
                              <a:latin typeface="Cambria Math"/>
                            </a:rPr>
                            <m:t>𝑝</m:t>
                          </m:r>
                          <m:r>
                            <a:rPr lang="de-DE" sz="2000" b="0" i="1" smtClean="0">
                              <a:solidFill>
                                <a:schemeClr val="tx1"/>
                              </a:solidFill>
                              <a:latin typeface="Cambria Math"/>
                            </a:rPr>
                            <m:t>   </m:t>
                          </m:r>
                        </m:e>
                      </m:groupChr>
                      <m:r>
                        <a:rPr lang="de-DE" sz="2000" b="0" i="1" smtClean="0">
                          <a:solidFill>
                            <a:schemeClr val="tx1"/>
                          </a:solidFill>
                          <a:latin typeface="Cambria Math"/>
                        </a:rPr>
                        <m:t>   </m:t>
                      </m:r>
                      <m:f>
                        <m:fPr>
                          <m:type m:val="lin"/>
                          <m:ctrlPr>
                            <a:rPr lang="de-DE" sz="2000" i="1" dirty="0" smtClean="0">
                              <a:solidFill>
                                <a:schemeClr val="tx1"/>
                              </a:solidFill>
                              <a:latin typeface="Cambria Math" panose="02040503050406030204" pitchFamily="18" charset="0"/>
                            </a:rPr>
                          </m:ctrlPr>
                        </m:fPr>
                        <m:num>
                          <m:r>
                            <a:rPr lang="de-DE" sz="2000" b="0" i="1" dirty="0" smtClean="0">
                              <a:solidFill>
                                <a:schemeClr val="tx1"/>
                              </a:solidFill>
                              <a:latin typeface="Cambria Math"/>
                            </a:rPr>
                            <m:t>1</m:t>
                          </m:r>
                        </m:num>
                        <m:den>
                          <m:r>
                            <a:rPr lang="de-DE" sz="2000" i="1" dirty="0" smtClean="0">
                              <a:solidFill>
                                <a:schemeClr val="tx1"/>
                              </a:solidFill>
                              <a:latin typeface="Cambria Math"/>
                              <a:ea typeface="Cambria Math"/>
                            </a:rPr>
                            <m:t>𝜆</m:t>
                          </m:r>
                        </m:den>
                      </m:f>
                      <m:r>
                        <a:rPr lang="de-DE" sz="2000" b="0" i="1" smtClean="0">
                          <a:solidFill>
                            <a:schemeClr val="tx1"/>
                          </a:solidFill>
                          <a:latin typeface="Cambria Math"/>
                          <a:ea typeface="Cambria Math"/>
                        </a:rPr>
                        <m:t>     ⇒    </m:t>
                      </m:r>
                      <m:f>
                        <m:fPr>
                          <m:type m:val="lin"/>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den>
                      </m:f>
                      <m:r>
                        <a:rPr lang="de-DE" sz="2000" b="0" i="1" smtClean="0">
                          <a:solidFill>
                            <a:schemeClr val="tx1"/>
                          </a:solidFill>
                          <a:latin typeface="Cambria Math"/>
                          <a:ea typeface="Cambria Math"/>
                        </a:rPr>
                        <m:t>   </m:t>
                      </m:r>
                      <m:groupChr>
                        <m:groupChrPr>
                          <m:chr m:val="→"/>
                          <m:vertJc m:val="bot"/>
                          <m:ctrlPr>
                            <a:rPr lang="de-DE" sz="2000" b="0" i="1" smtClean="0">
                              <a:solidFill>
                                <a:schemeClr val="tx1"/>
                              </a:solidFill>
                              <a:latin typeface="Cambria Math" panose="02040503050406030204" pitchFamily="18" charset="0"/>
                              <a:ea typeface="Cambria Math"/>
                            </a:rPr>
                          </m:ctrlPr>
                        </m:groupChrPr>
                        <m:e>
                          <m:r>
                            <m:rPr>
                              <m:brk m:alnAt="2"/>
                            </m:rP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𝑝</m:t>
                          </m:r>
                          <m:r>
                            <a:rPr lang="de-DE" sz="2000" b="0" i="1" smtClean="0">
                              <a:solidFill>
                                <a:schemeClr val="tx1"/>
                              </a:solidFill>
                              <a:latin typeface="Cambria Math"/>
                              <a:ea typeface="Cambria Math"/>
                            </a:rPr>
                            <m:t>   </m:t>
                          </m:r>
                        </m:e>
                      </m:groupCh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𝜆</m:t>
                      </m:r>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187623" y="5366115"/>
                <a:ext cx="3707643" cy="480644"/>
              </a:xfrm>
              <a:prstGeom prst="rect">
                <a:avLst/>
              </a:prstGeom>
              <a:blipFill rotWithShape="1">
                <a:blip r:embed="rId7"/>
                <a:stretch>
                  <a:fillRect/>
                </a:stretch>
              </a:blipFill>
            </p:spPr>
            <p:txBody>
              <a:bodyPr/>
              <a:lstStyle/>
              <a:p>
                <a:r>
                  <a:rPr lang="de-DE">
                    <a:noFill/>
                  </a:rPr>
                  <a:t> </a:t>
                </a:r>
              </a:p>
            </p:txBody>
          </p:sp>
        </mc:Fallback>
      </mc:AlternateContent>
      <p:sp>
        <p:nvSpPr>
          <p:cNvPr id="2" name="Textfeld 1"/>
          <p:cNvSpPr txBox="1"/>
          <p:nvPr/>
        </p:nvSpPr>
        <p:spPr>
          <a:xfrm>
            <a:off x="2267744" y="2742642"/>
            <a:ext cx="1440160" cy="369332"/>
          </a:xfrm>
          <a:prstGeom prst="rect">
            <a:avLst/>
          </a:prstGeom>
          <a:noFill/>
        </p:spPr>
        <p:txBody>
          <a:bodyPr wrap="square" rtlCol="0">
            <a:spAutoFit/>
          </a:bodyPr>
          <a:lstStyle/>
          <a:p>
            <a:r>
              <a:rPr lang="de-DE" dirty="0">
                <a:latin typeface="+mn-lt"/>
              </a:rPr>
              <a:t>Satz 10.1.3</a:t>
            </a:r>
          </a:p>
        </p:txBody>
      </p:sp>
      <p:sp>
        <p:nvSpPr>
          <p:cNvPr id="23" name="Textfeld 22"/>
          <p:cNvSpPr txBox="1"/>
          <p:nvPr/>
        </p:nvSpPr>
        <p:spPr>
          <a:xfrm>
            <a:off x="2473392" y="5151044"/>
            <a:ext cx="1440160" cy="369332"/>
          </a:xfrm>
          <a:prstGeom prst="rect">
            <a:avLst/>
          </a:prstGeom>
          <a:noFill/>
        </p:spPr>
        <p:txBody>
          <a:bodyPr wrap="square" rtlCol="0">
            <a:spAutoFit/>
          </a:bodyPr>
          <a:lstStyle/>
          <a:p>
            <a:r>
              <a:rPr lang="de-DE" dirty="0">
                <a:latin typeface="+mn-lt"/>
              </a:rPr>
              <a:t>Satz 10.1.3</a:t>
            </a:r>
          </a:p>
        </p:txBody>
      </p:sp>
      <p:sp>
        <p:nvSpPr>
          <p:cNvPr id="24" name="Textfeld 23"/>
          <p:cNvSpPr txBox="1"/>
          <p:nvPr/>
        </p:nvSpPr>
        <p:spPr>
          <a:xfrm>
            <a:off x="755576" y="4750934"/>
            <a:ext cx="8207374" cy="400110"/>
          </a:xfrm>
          <a:prstGeom prst="rect">
            <a:avLst/>
          </a:prstGeom>
          <a:noFill/>
        </p:spPr>
        <p:txBody>
          <a:bodyPr wrap="square" rtlCol="0">
            <a:spAutoFit/>
          </a:bodyPr>
          <a:lstStyle/>
          <a:p>
            <a:r>
              <a:rPr lang="de-DE" sz="2000" dirty="0">
                <a:latin typeface="+mn-lt"/>
              </a:rPr>
              <a:t>Mit GGZ und Stetigkeitssatz folgt dann</a:t>
            </a:r>
          </a:p>
        </p:txBody>
      </p:sp>
      <mc:AlternateContent xmlns:mc="http://schemas.openxmlformats.org/markup-compatibility/2006" xmlns:a14="http://schemas.microsoft.com/office/drawing/2010/main">
        <mc:Choice Requires="a14">
          <p:sp>
            <p:nvSpPr>
              <p:cNvPr id="25" name="Textfeld 24"/>
              <p:cNvSpPr txBox="1"/>
              <p:nvPr/>
            </p:nvSpPr>
            <p:spPr>
              <a:xfrm>
                <a:off x="754917" y="3415530"/>
                <a:ext cx="4877110" cy="400110"/>
              </a:xfrm>
              <a:prstGeom prst="rect">
                <a:avLst/>
              </a:prstGeom>
              <a:noFill/>
            </p:spPr>
            <p:txBody>
              <a:bodyPr wrap="square" rtlCol="0">
                <a:spAutoFit/>
              </a:bodyPr>
              <a:lstStyle/>
              <a:p>
                <a:r>
                  <a:rPr lang="de-DE" sz="2000" dirty="0">
                    <a:latin typeface="+mn-lt"/>
                  </a:rPr>
                  <a:t>Stetige Funktion in diesem Fall: </a:t>
                </a:r>
                <a14:m>
                  <m:oMath xmlns:m="http://schemas.openxmlformats.org/officeDocument/2006/math">
                    <m:r>
                      <a:rPr lang="de-DE" sz="2000" b="0" i="1" smtClean="0">
                        <a:solidFill>
                          <a:schemeClr val="tx1"/>
                        </a:solidFill>
                        <a:latin typeface="Cambria Math"/>
                      </a:rPr>
                      <m:t>𝑔</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𝑡</m:t>
                        </m:r>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𝑡</m:t>
                        </m:r>
                      </m:e>
                      <m:sup>
                        <m:r>
                          <a:rPr lang="de-DE" sz="2000" b="0" i="1" smtClean="0">
                            <a:solidFill>
                              <a:schemeClr val="tx1"/>
                            </a:solidFill>
                            <a:latin typeface="Cambria Math"/>
                          </a:rPr>
                          <m:t>2</m:t>
                        </m:r>
                      </m:sup>
                    </m:sSup>
                  </m:oMath>
                </a14:m>
                <a:endParaRPr lang="de-DE" sz="2000" dirty="0">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754917" y="3415530"/>
                <a:ext cx="4877110" cy="400110"/>
              </a:xfrm>
              <a:prstGeom prst="rect">
                <a:avLst/>
              </a:prstGeom>
              <a:blipFill rotWithShape="1">
                <a:blip r:embed="rId8"/>
                <a:stretch>
                  <a:fillRect l="-1375"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755576" y="5882151"/>
                <a:ext cx="4877110" cy="400110"/>
              </a:xfrm>
              <a:prstGeom prst="rect">
                <a:avLst/>
              </a:prstGeom>
              <a:noFill/>
            </p:spPr>
            <p:txBody>
              <a:bodyPr wrap="square" rtlCol="0">
                <a:spAutoFit/>
              </a:bodyPr>
              <a:lstStyle/>
              <a:p>
                <a:r>
                  <a:rPr lang="de-DE" sz="2000" dirty="0">
                    <a:solidFill>
                      <a:schemeClr val="tx1"/>
                    </a:solidFill>
                    <a:latin typeface="+mn-lt"/>
                  </a:rPr>
                  <a:t>Stetige Funktion in diesem Fall: </a:t>
                </a:r>
                <a14:m>
                  <m:oMath xmlns:m="http://schemas.openxmlformats.org/officeDocument/2006/math">
                    <m:r>
                      <a:rPr lang="de-DE" sz="2000" b="0" i="1" smtClean="0">
                        <a:solidFill>
                          <a:schemeClr val="tx1"/>
                        </a:solidFill>
                        <a:latin typeface="Cambria Math"/>
                      </a:rPr>
                      <m:t>𝑔</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𝑡</m:t>
                        </m:r>
                      </m:e>
                    </m:d>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𝑡</m:t>
                        </m:r>
                      </m:den>
                    </m:f>
                  </m:oMath>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755576" y="5882151"/>
                <a:ext cx="4877110" cy="400110"/>
              </a:xfrm>
              <a:prstGeom prst="rect">
                <a:avLst/>
              </a:prstGeom>
              <a:blipFill rotWithShape="1">
                <a:blip r:embed="rId9"/>
                <a:stretch>
                  <a:fillRect l="-1375" t="-115152" r="-8500" b="-178788"/>
                </a:stretch>
              </a:blipFill>
            </p:spPr>
            <p:txBody>
              <a:bodyPr/>
              <a:lstStyle/>
              <a:p>
                <a:r>
                  <a:rPr lang="de-DE">
                    <a:noFill/>
                  </a:rPr>
                  <a:t> </a:t>
                </a:r>
              </a:p>
            </p:txBody>
          </p:sp>
        </mc:Fallback>
      </mc:AlternateContent>
      <p:sp>
        <p:nvSpPr>
          <p:cNvPr id="3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658</a:t>
            </a:r>
            <a:endParaRPr lang="de-DE" sz="8000" b="1" dirty="0">
              <a:solidFill>
                <a:schemeClr val="tx1"/>
              </a:solidFill>
              <a:latin typeface="+mj-lt"/>
            </a:endParaRPr>
          </a:p>
        </p:txBody>
      </p:sp>
    </p:spTree>
    <p:extLst>
      <p:ext uri="{BB962C8B-B14F-4D97-AF65-F5344CB8AC3E}">
        <p14:creationId xmlns:p14="http://schemas.microsoft.com/office/powerpoint/2010/main" val="3502218412"/>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52522" y="1076349"/>
            <a:ext cx="7647870"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10.1.10: Konsistente Schätzung eines theoretischen</a:t>
            </a:r>
          </a:p>
          <a:p>
            <a:r>
              <a:rPr lang="de-DE" sz="2000" b="1" dirty="0">
                <a:solidFill>
                  <a:srgbClr val="0070C0"/>
                </a:solidFill>
                <a:latin typeface="+mn-lt"/>
              </a:rPr>
              <a:t>   Maximums </a:t>
            </a:r>
            <a:r>
              <a:rPr lang="de-DE" sz="2000" dirty="0">
                <a:solidFill>
                  <a:srgbClr val="0070C0"/>
                </a:solidFill>
              </a:rPr>
              <a:t>●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468314" y="1916832"/>
                <a:ext cx="8136134" cy="400110"/>
              </a:xfrm>
              <a:prstGeom prst="rect">
                <a:avLst/>
              </a:prstGeom>
              <a:noFill/>
            </p:spPr>
            <p:txBody>
              <a:bodyPr wrap="square" rtlCol="0">
                <a:spAutoFit/>
              </a:bodyPr>
              <a:lstStyle/>
              <a:p>
                <a:r>
                  <a:rPr lang="de-DE" sz="2000" dirty="0">
                    <a:latin typeface="+mn-lt"/>
                  </a:rPr>
                  <a:t>&gt;  Seien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gleichverteilt über </a:t>
                </a:r>
                <a14:m>
                  <m:oMath xmlns:m="http://schemas.openxmlformats.org/officeDocument/2006/math">
                    <m:d>
                      <m:dPr>
                        <m:begChr m:val="["/>
                        <m:endChr m:val="]"/>
                        <m:ctrlPr>
                          <a:rPr lang="de-DE" sz="2000" i="1" smtClean="0">
                            <a:latin typeface="Cambria Math" panose="02040503050406030204" pitchFamily="18" charset="0"/>
                          </a:rPr>
                        </m:ctrlPr>
                      </m:dPr>
                      <m:e>
                        <m:r>
                          <a:rPr lang="de-DE" sz="2000" b="0" i="1" smtClean="0">
                            <a:latin typeface="Cambria Math"/>
                          </a:rPr>
                          <m:t>0,</m:t>
                        </m:r>
                        <m:r>
                          <a:rPr lang="de-DE" sz="2000" b="0" i="1" smtClean="0">
                            <a:latin typeface="Cambria Math"/>
                            <a:ea typeface="Cambria Math"/>
                          </a:rPr>
                          <m:t>𝜃</m:t>
                        </m:r>
                      </m:e>
                    </m:d>
                  </m:oMath>
                </a14:m>
                <a:r>
                  <a:rPr lang="de-DE" sz="2000" dirty="0">
                    <a:latin typeface="+mn-lt"/>
                  </a:rPr>
                  <a:t>, d. h.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d>
                    <m:r>
                      <a:rPr lang="de-DE" sz="2000" i="1">
                        <a:latin typeface="Cambria Math"/>
                      </a:rPr>
                      <m:t>=</m:t>
                    </m:r>
                    <m:f>
                      <m:fPr>
                        <m:type m:val="lin"/>
                        <m:ctrlPr>
                          <a:rPr lang="de-DE" sz="2000" i="1">
                            <a:latin typeface="Cambria Math" panose="02040503050406030204" pitchFamily="18" charset="0"/>
                          </a:rPr>
                        </m:ctrlPr>
                      </m:fPr>
                      <m:num>
                        <m:r>
                          <a:rPr lang="de-DE" sz="2000" i="1">
                            <a:latin typeface="Cambria Math"/>
                            <a:ea typeface="Cambria Math"/>
                          </a:rPr>
                          <m:t>𝜃</m:t>
                        </m:r>
                      </m:num>
                      <m:den>
                        <m:r>
                          <a:rPr lang="de-DE" sz="2000" i="1">
                            <a:latin typeface="Cambria Math"/>
                          </a:rPr>
                          <m:t>2</m:t>
                        </m:r>
                      </m:den>
                    </m:f>
                  </m:oMath>
                </a14:m>
                <a:endParaRPr lang="de-DE" sz="2000" dirty="0"/>
              </a:p>
            </p:txBody>
          </p:sp>
        </mc:Choice>
        <mc:Fallback xmlns="">
          <p:sp>
            <p:nvSpPr>
              <p:cNvPr id="11" name="Textfeld 10"/>
              <p:cNvSpPr txBox="1">
                <a:spLocks noRot="1" noChangeAspect="1" noMove="1" noResize="1" noEditPoints="1" noAdjustHandles="1" noChangeArrowheads="1" noChangeShapeType="1" noTextEdit="1"/>
              </p:cNvSpPr>
              <p:nvPr/>
            </p:nvSpPr>
            <p:spPr>
              <a:xfrm>
                <a:off x="468314" y="1916832"/>
                <a:ext cx="8136134" cy="400110"/>
              </a:xfrm>
              <a:prstGeom prst="rect">
                <a:avLst/>
              </a:prstGeom>
              <a:blipFill rotWithShape="1">
                <a:blip r:embed="rId3"/>
                <a:stretch>
                  <a:fillRect l="-825" t="-115152" r="-3598" b="-178788"/>
                </a:stretch>
              </a:blipFill>
            </p:spPr>
            <p:txBody>
              <a:bodyPr/>
              <a:lstStyle/>
              <a:p>
                <a:r>
                  <a:rPr lang="de-DE">
                    <a:noFill/>
                  </a:rPr>
                  <a:t> </a:t>
                </a:r>
              </a:p>
            </p:txBody>
          </p:sp>
        </mc:Fallback>
      </mc:AlternateContent>
      <p:sp>
        <p:nvSpPr>
          <p:cNvPr id="14" name="Textfeld 13"/>
          <p:cNvSpPr txBox="1"/>
          <p:nvPr/>
        </p:nvSpPr>
        <p:spPr>
          <a:xfrm>
            <a:off x="718721" y="2327165"/>
            <a:ext cx="7185286" cy="400110"/>
          </a:xfrm>
          <a:prstGeom prst="rect">
            <a:avLst/>
          </a:prstGeom>
          <a:noFill/>
        </p:spPr>
        <p:txBody>
          <a:bodyPr wrap="square" rtlCol="0">
            <a:spAutoFit/>
          </a:bodyPr>
          <a:lstStyle/>
          <a:p>
            <a:r>
              <a:rPr lang="de-DE" sz="2000" dirty="0">
                <a:latin typeface="+mn-lt"/>
              </a:rPr>
              <a:t>Mit GGZ und Stetigkeitssatz folgt</a:t>
            </a:r>
          </a:p>
        </p:txBody>
      </p:sp>
      <mc:AlternateContent xmlns:mc="http://schemas.openxmlformats.org/markup-compatibility/2006" xmlns:a14="http://schemas.microsoft.com/office/drawing/2010/main">
        <mc:Choice Requires="a14">
          <p:sp>
            <p:nvSpPr>
              <p:cNvPr id="17" name="Textfeld 16"/>
              <p:cNvSpPr txBox="1"/>
              <p:nvPr/>
            </p:nvSpPr>
            <p:spPr>
              <a:xfrm>
                <a:off x="1139141" y="2720917"/>
                <a:ext cx="3668522" cy="4806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   </m:t>
                      </m:r>
                      <m:groupChr>
                        <m:groupChrPr>
                          <m:chr m:val="→"/>
                          <m:vertJc m:val="bot"/>
                          <m:ctrlPr>
                            <a:rPr lang="de-DE" sz="2000" i="1" smtClean="0">
                              <a:solidFill>
                                <a:schemeClr val="tx1"/>
                              </a:solidFill>
                              <a:latin typeface="Cambria Math" panose="02040503050406030204" pitchFamily="18" charset="0"/>
                            </a:rPr>
                          </m:ctrlPr>
                        </m:groupChrPr>
                        <m:e>
                          <m:r>
                            <m:rPr>
                              <m:brk m:alnAt="2"/>
                            </m:rPr>
                            <a:rPr lang="de-DE" sz="2000" b="0" i="1" smtClean="0">
                              <a:solidFill>
                                <a:schemeClr val="tx1"/>
                              </a:solidFill>
                              <a:latin typeface="Cambria Math"/>
                            </a:rPr>
                            <m:t> </m:t>
                          </m:r>
                          <m:r>
                            <a:rPr lang="de-DE" sz="2000" b="0" i="1" smtClean="0">
                              <a:solidFill>
                                <a:schemeClr val="tx1"/>
                              </a:solidFill>
                              <a:latin typeface="Cambria Math"/>
                            </a:rPr>
                            <m:t>  </m:t>
                          </m:r>
                          <m:r>
                            <a:rPr lang="de-DE" sz="2000" b="0" i="1" smtClean="0">
                              <a:solidFill>
                                <a:schemeClr val="tx1"/>
                              </a:solidFill>
                              <a:latin typeface="Cambria Math"/>
                            </a:rPr>
                            <m:t>𝑝</m:t>
                          </m:r>
                          <m:r>
                            <a:rPr lang="de-DE" sz="2000" b="0" i="1" smtClean="0">
                              <a:solidFill>
                                <a:schemeClr val="tx1"/>
                              </a:solidFill>
                              <a:latin typeface="Cambria Math"/>
                            </a:rPr>
                            <m:t>   </m:t>
                          </m:r>
                        </m:e>
                      </m:groupChr>
                      <m:r>
                        <a:rPr lang="de-DE" sz="2000" b="0" i="1" smtClean="0">
                          <a:solidFill>
                            <a:schemeClr val="tx1"/>
                          </a:solidFill>
                          <a:latin typeface="Cambria Math"/>
                        </a:rPr>
                        <m:t>   </m:t>
                      </m:r>
                      <m:f>
                        <m:fPr>
                          <m:type m:val="lin"/>
                          <m:ctrlPr>
                            <a:rPr lang="de-DE" sz="2000" i="1" dirty="0" smtClean="0">
                              <a:solidFill>
                                <a:schemeClr val="tx1"/>
                              </a:solidFill>
                              <a:latin typeface="Cambria Math" panose="02040503050406030204" pitchFamily="18" charset="0"/>
                              <a:ea typeface="Cambria Math"/>
                            </a:rPr>
                          </m:ctrlPr>
                        </m:fPr>
                        <m:num>
                          <m:r>
                            <a:rPr lang="de-DE" sz="2000" i="1" dirty="0">
                              <a:solidFill>
                                <a:schemeClr val="tx1"/>
                              </a:solidFill>
                              <a:latin typeface="Cambria Math"/>
                              <a:ea typeface="Cambria Math"/>
                            </a:rPr>
                            <m:t>𝜃</m:t>
                          </m:r>
                        </m:num>
                        <m:den>
                          <m:r>
                            <a:rPr lang="de-DE" sz="2000" b="0" i="1" dirty="0" smtClean="0">
                              <a:solidFill>
                                <a:schemeClr val="tx1"/>
                              </a:solidFill>
                              <a:latin typeface="Cambria Math"/>
                              <a:ea typeface="Cambria Math"/>
                            </a:rPr>
                            <m:t>2</m:t>
                          </m:r>
                        </m:den>
                      </m:f>
                      <m:r>
                        <a:rPr lang="de-DE" sz="2000" b="0" i="1" dirty="0" smtClean="0">
                          <a:solidFill>
                            <a:schemeClr val="tx1"/>
                          </a:solidFill>
                          <a:latin typeface="Cambria Math"/>
                          <a:ea typeface="Cambria Math"/>
                        </a:rPr>
                        <m:t>   ⇒   2</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𝑋</m:t>
                          </m:r>
                        </m:e>
                      </m:acc>
                      <m:r>
                        <a:rPr lang="de-DE" sz="2000" i="1">
                          <a:solidFill>
                            <a:schemeClr val="tx1"/>
                          </a:solidFill>
                          <a:latin typeface="Cambria Math"/>
                        </a:rPr>
                        <m:t>   </m:t>
                      </m:r>
                      <m:groupChr>
                        <m:groupChrPr>
                          <m:chr m:val="→"/>
                          <m:vertJc m:val="bot"/>
                          <m:ctrlPr>
                            <a:rPr lang="de-DE" sz="2000" i="1">
                              <a:solidFill>
                                <a:schemeClr val="tx1"/>
                              </a:solidFill>
                              <a:latin typeface="Cambria Math" panose="02040503050406030204" pitchFamily="18" charset="0"/>
                            </a:rPr>
                          </m:ctrlPr>
                        </m:groupChrPr>
                        <m:e>
                          <m:r>
                            <m:rPr>
                              <m:brk m:alnAt="2"/>
                            </m:rPr>
                            <a:rPr lang="de-DE" sz="2000" i="1">
                              <a:solidFill>
                                <a:schemeClr val="tx1"/>
                              </a:solidFill>
                              <a:latin typeface="Cambria Math"/>
                            </a:rPr>
                            <m:t> </m:t>
                          </m:r>
                          <m:r>
                            <a:rPr lang="de-DE" sz="2000" i="1">
                              <a:solidFill>
                                <a:schemeClr val="tx1"/>
                              </a:solidFill>
                              <a:latin typeface="Cambria Math"/>
                            </a:rPr>
                            <m:t>  </m:t>
                          </m:r>
                          <m:r>
                            <m:rPr>
                              <m:brk m:alnAt="2"/>
                            </m:rPr>
                            <a:rPr lang="de-DE" sz="2000" i="1">
                              <a:solidFill>
                                <a:schemeClr val="tx1"/>
                              </a:solidFill>
                              <a:latin typeface="Cambria Math"/>
                            </a:rPr>
                            <m:t>𝑝</m:t>
                          </m:r>
                          <m:r>
                            <a:rPr lang="de-DE" sz="2000" i="1">
                              <a:solidFill>
                                <a:schemeClr val="tx1"/>
                              </a:solidFill>
                              <a:latin typeface="Cambria Math"/>
                            </a:rPr>
                            <m:t>   </m:t>
                          </m:r>
                        </m:e>
                      </m:groupChr>
                      <m:r>
                        <a:rPr lang="de-DE" sz="2000" b="0" i="1" smtClean="0">
                          <a:solidFill>
                            <a:schemeClr val="tx1"/>
                          </a:solidFill>
                          <a:latin typeface="Cambria Math"/>
                        </a:rPr>
                        <m:t>    </m:t>
                      </m:r>
                      <m:r>
                        <a:rPr lang="de-DE" sz="2000" i="1" dirty="0">
                          <a:solidFill>
                            <a:schemeClr val="tx1"/>
                          </a:solidFill>
                          <a:latin typeface="Cambria Math"/>
                          <a:ea typeface="Cambria Math"/>
                        </a:rPr>
                        <m:t>𝜃</m:t>
                      </m:r>
                    </m:oMath>
                  </m:oMathPara>
                </a14:m>
                <a:endParaRPr lang="de-DE" sz="2000" dirty="0">
                  <a:solidFill>
                    <a:schemeClr val="tx1"/>
                  </a:solidFill>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139141" y="2720917"/>
                <a:ext cx="3668522" cy="48064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729504" y="3201561"/>
                <a:ext cx="7946184" cy="707886"/>
              </a:xfrm>
              <a:prstGeom prst="rect">
                <a:avLst/>
              </a:prstGeom>
              <a:noFill/>
            </p:spPr>
            <p:txBody>
              <a:bodyPr wrap="square" rtlCol="0">
                <a:spAutoFit/>
              </a:bodyPr>
              <a:lstStyle/>
              <a:p>
                <a:r>
                  <a:rPr lang="de-DE" sz="2000" dirty="0">
                    <a:latin typeface="+mn-lt"/>
                  </a:rPr>
                  <a:t>Somit wäre </a:t>
                </a:r>
                <a14:m>
                  <m:oMath xmlns:m="http://schemas.openxmlformats.org/officeDocument/2006/math">
                    <m:r>
                      <a:rPr lang="de-DE" sz="2000" b="0" i="1" smtClean="0">
                        <a:latin typeface="Cambria Math"/>
                      </a:rPr>
                      <m:t>2</m:t>
                    </m:r>
                    <m:acc>
                      <m:accPr>
                        <m:chr m:val="̅"/>
                        <m:ctrlPr>
                          <a:rPr lang="de-DE" sz="2000" b="0" i="1" smtClean="0">
                            <a:latin typeface="Cambria Math" panose="02040503050406030204" pitchFamily="18" charset="0"/>
                          </a:rPr>
                        </m:ctrlPr>
                      </m:accPr>
                      <m:e>
                        <m:r>
                          <a:rPr lang="de-DE" sz="2000" b="0" i="1" smtClean="0">
                            <a:latin typeface="Cambria Math"/>
                          </a:rPr>
                          <m:t>𝑋</m:t>
                        </m:r>
                      </m:e>
                    </m:acc>
                  </m:oMath>
                </a14:m>
                <a:r>
                  <a:rPr lang="de-DE" sz="2000" dirty="0">
                    <a:latin typeface="+mn-lt"/>
                  </a:rPr>
                  <a:t> ein konsistenter Schätzer für das theoretische Maximum </a:t>
                </a:r>
                <a14:m>
                  <m:oMath xmlns:m="http://schemas.openxmlformats.org/officeDocument/2006/math">
                    <m:r>
                      <a:rPr lang="de-DE" sz="2000" i="1">
                        <a:latin typeface="Cambria Math"/>
                        <a:ea typeface="Cambria Math"/>
                      </a:rPr>
                      <m:t>𝜃</m:t>
                    </m:r>
                  </m:oMath>
                </a14:m>
                <a:endParaRPr lang="de-DE" sz="2000" dirty="0">
                  <a:latin typeface="+mn-lt"/>
                </a:endParaRPr>
              </a:p>
              <a:p>
                <a:r>
                  <a:rPr lang="de-DE" sz="2000" dirty="0">
                    <a:latin typeface="+mn-lt"/>
                  </a:rPr>
                  <a:t>(die Intervallobergrenze).</a:t>
                </a:r>
              </a:p>
            </p:txBody>
          </p:sp>
        </mc:Choice>
        <mc:Fallback xmlns="">
          <p:sp>
            <p:nvSpPr>
              <p:cNvPr id="20" name="Textfeld 19"/>
              <p:cNvSpPr txBox="1">
                <a:spLocks noRot="1" noChangeAspect="1" noMove="1" noResize="1" noEditPoints="1" noAdjustHandles="1" noChangeArrowheads="1" noChangeShapeType="1" noTextEdit="1"/>
              </p:cNvSpPr>
              <p:nvPr/>
            </p:nvSpPr>
            <p:spPr>
              <a:xfrm>
                <a:off x="729504" y="3201561"/>
                <a:ext cx="7946184" cy="707886"/>
              </a:xfrm>
              <a:prstGeom prst="rect">
                <a:avLst/>
              </a:prstGeom>
              <a:blipFill rotWithShape="1">
                <a:blip r:embed="rId5"/>
                <a:stretch>
                  <a:fillRect l="-844"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452522" y="4005064"/>
                <a:ext cx="8136134" cy="729367"/>
              </a:xfrm>
              <a:prstGeom prst="rect">
                <a:avLst/>
              </a:prstGeom>
              <a:noFill/>
            </p:spPr>
            <p:txBody>
              <a:bodyPr wrap="square" rtlCol="0">
                <a:spAutoFit/>
              </a:bodyPr>
              <a:lstStyle/>
              <a:p>
                <a:r>
                  <a:rPr lang="de-DE" sz="2000" dirty="0">
                    <a:latin typeface="+mn-lt"/>
                  </a:rPr>
                  <a:t>&gt;  Ein alternativer Schätzer für </a:t>
                </a:r>
                <a14:m>
                  <m:oMath xmlns:m="http://schemas.openxmlformats.org/officeDocument/2006/math">
                    <m:r>
                      <a:rPr lang="de-DE" sz="2000" i="1" smtClean="0">
                        <a:latin typeface="Cambria Math"/>
                        <a:ea typeface="Cambria Math"/>
                      </a:rPr>
                      <m:t>𝜃</m:t>
                    </m:r>
                  </m:oMath>
                </a14:m>
                <a:r>
                  <a:rPr lang="de-DE" sz="2000" dirty="0">
                    <a:latin typeface="+mn-lt"/>
                  </a:rPr>
                  <a:t> wäre das Stichprobenmaximum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d>
                          <m:dPr>
                            <m:ctrlPr>
                              <a:rPr lang="de-DE" sz="2000" i="1" smtClean="0">
                                <a:latin typeface="Cambria Math" panose="02040503050406030204" pitchFamily="18" charset="0"/>
                              </a:rPr>
                            </m:ctrlPr>
                          </m:dPr>
                          <m:e>
                            <m:r>
                              <a:rPr lang="de-DE" sz="2000" b="0" i="1" smtClean="0">
                                <a:latin typeface="Cambria Math"/>
                              </a:rPr>
                              <m:t>𝑛</m:t>
                            </m:r>
                          </m:e>
                        </m:d>
                      </m:sub>
                    </m:sSub>
                  </m:oMath>
                </a14:m>
                <a:r>
                  <a:rPr lang="de-DE" sz="2000" dirty="0">
                    <a:latin typeface="+mn-lt"/>
                  </a:rPr>
                  <a:t>.</a:t>
                </a:r>
              </a:p>
              <a:p>
                <a:r>
                  <a:rPr lang="de-DE" sz="2000" dirty="0">
                    <a:latin typeface="+mn-lt"/>
                  </a:rPr>
                  <a:t>    Auch dieses liefert eine konsistente Schätzung, d. h. es gilt:</a:t>
                </a:r>
              </a:p>
            </p:txBody>
          </p:sp>
        </mc:Choice>
        <mc:Fallback xmlns="">
          <p:sp>
            <p:nvSpPr>
              <p:cNvPr id="21" name="Textfeld 20"/>
              <p:cNvSpPr txBox="1">
                <a:spLocks noRot="1" noChangeAspect="1" noMove="1" noResize="1" noEditPoints="1" noAdjustHandles="1" noChangeArrowheads="1" noChangeShapeType="1" noTextEdit="1"/>
              </p:cNvSpPr>
              <p:nvPr/>
            </p:nvSpPr>
            <p:spPr>
              <a:xfrm>
                <a:off x="452522" y="4005064"/>
                <a:ext cx="8136134" cy="729367"/>
              </a:xfrm>
              <a:prstGeom prst="rect">
                <a:avLst/>
              </a:prstGeom>
              <a:blipFill rotWithShape="1">
                <a:blip r:embed="rId6"/>
                <a:stretch>
                  <a:fillRect l="-749" t="-4167" b="-141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691680" y="4716109"/>
                <a:ext cx="1728192" cy="50924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dirty="0" smtClean="0">
                              <a:solidFill>
                                <a:schemeClr val="tx1"/>
                              </a:solidFill>
                              <a:latin typeface="Cambria Math" panose="02040503050406030204" pitchFamily="18" charset="0"/>
                            </a:rPr>
                          </m:ctrlPr>
                        </m:sSubPr>
                        <m:e>
                          <m:r>
                            <a:rPr lang="de-DE" sz="2000" b="0" i="1" dirty="0" smtClean="0">
                              <a:solidFill>
                                <a:schemeClr val="tx1"/>
                              </a:solidFill>
                              <a:latin typeface="Cambria Math"/>
                            </a:rPr>
                            <m:t>𝑋</m:t>
                          </m:r>
                        </m:e>
                        <m:sub>
                          <m:d>
                            <m:dPr>
                              <m:ctrlPr>
                                <a:rPr lang="de-DE" sz="200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𝑛</m:t>
                              </m:r>
                            </m:e>
                          </m:d>
                        </m:sub>
                      </m:sSub>
                      <m:r>
                        <a:rPr lang="de-DE" sz="2000" b="0" i="1" smtClean="0">
                          <a:solidFill>
                            <a:schemeClr val="tx1"/>
                          </a:solidFill>
                          <a:latin typeface="Cambria Math"/>
                        </a:rPr>
                        <m:t>   </m:t>
                      </m:r>
                      <m:groupChr>
                        <m:groupChrPr>
                          <m:chr m:val="→"/>
                          <m:vertJc m:val="bot"/>
                          <m:ctrlPr>
                            <a:rPr lang="de-DE" sz="2000" i="1" smtClean="0">
                              <a:solidFill>
                                <a:schemeClr val="tx1"/>
                              </a:solidFill>
                              <a:latin typeface="Cambria Math" panose="02040503050406030204" pitchFamily="18" charset="0"/>
                            </a:rPr>
                          </m:ctrlPr>
                        </m:groupChrPr>
                        <m:e>
                          <m:r>
                            <m:rPr>
                              <m:brk m:alnAt="2"/>
                            </m:rPr>
                            <a:rPr lang="de-DE" sz="2000" b="0" i="1" smtClean="0">
                              <a:solidFill>
                                <a:schemeClr val="tx1"/>
                              </a:solidFill>
                              <a:latin typeface="Cambria Math"/>
                            </a:rPr>
                            <m:t> </m:t>
                          </m:r>
                          <m:r>
                            <a:rPr lang="de-DE" sz="2000" b="0" i="1" smtClean="0">
                              <a:solidFill>
                                <a:schemeClr val="tx1"/>
                              </a:solidFill>
                              <a:latin typeface="Cambria Math"/>
                            </a:rPr>
                            <m:t>  </m:t>
                          </m:r>
                          <m:r>
                            <a:rPr lang="de-DE" sz="2000" b="0" i="1" smtClean="0">
                              <a:solidFill>
                                <a:schemeClr val="tx1"/>
                              </a:solidFill>
                              <a:latin typeface="Cambria Math"/>
                            </a:rPr>
                            <m:t>𝑝</m:t>
                          </m:r>
                          <m:r>
                            <a:rPr lang="de-DE" sz="2000" b="0" i="1" smtClean="0">
                              <a:solidFill>
                                <a:schemeClr val="tx1"/>
                              </a:solidFill>
                              <a:latin typeface="Cambria Math"/>
                            </a:rPr>
                            <m:t>   </m:t>
                          </m:r>
                        </m:e>
                      </m:groupChr>
                      <m:r>
                        <a:rPr lang="de-DE" sz="2000" b="0" i="1" smtClean="0">
                          <a:solidFill>
                            <a:schemeClr val="tx1"/>
                          </a:solidFill>
                          <a:latin typeface="Cambria Math"/>
                        </a:rPr>
                        <m:t>    </m:t>
                      </m:r>
                      <m:r>
                        <a:rPr lang="de-DE" sz="2000" i="1" dirty="0">
                          <a:solidFill>
                            <a:schemeClr val="tx1"/>
                          </a:solidFill>
                          <a:latin typeface="Cambria Math"/>
                          <a:ea typeface="Cambria Math"/>
                        </a:rPr>
                        <m:t>𝜃</m:t>
                      </m:r>
                    </m:oMath>
                  </m:oMathPara>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691680" y="4716109"/>
                <a:ext cx="1728192" cy="509242"/>
              </a:xfrm>
              <a:prstGeom prst="rect">
                <a:avLst/>
              </a:prstGeom>
              <a:blipFill rotWithShape="1">
                <a:blip r:embed="rId7"/>
                <a:stretch>
                  <a:fillRect/>
                </a:stretch>
              </a:blipFill>
            </p:spPr>
            <p:txBody>
              <a:bodyPr/>
              <a:lstStyle/>
              <a:p>
                <a:r>
                  <a:rPr lang="de-DE">
                    <a:noFill/>
                  </a:rPr>
                  <a:t> </a:t>
                </a:r>
              </a:p>
            </p:txBody>
          </p:sp>
        </mc:Fallback>
      </mc:AlternateContent>
      <p:sp>
        <p:nvSpPr>
          <p:cNvPr id="24" name="Textfeld 23"/>
          <p:cNvSpPr txBox="1"/>
          <p:nvPr/>
        </p:nvSpPr>
        <p:spPr>
          <a:xfrm>
            <a:off x="729503" y="5225485"/>
            <a:ext cx="8004367" cy="707886"/>
          </a:xfrm>
          <a:prstGeom prst="rect">
            <a:avLst/>
          </a:prstGeom>
          <a:noFill/>
        </p:spPr>
        <p:txBody>
          <a:bodyPr wrap="square" rtlCol="0">
            <a:spAutoFit/>
          </a:bodyPr>
          <a:lstStyle/>
          <a:p>
            <a:r>
              <a:rPr lang="de-DE" sz="2000" dirty="0">
                <a:latin typeface="+mn-lt"/>
              </a:rPr>
              <a:t>Der Nachweis der Konsistenz erfolgt in diesem Fall über die Definition der</a:t>
            </a:r>
          </a:p>
          <a:p>
            <a:r>
              <a:rPr lang="de-DE" sz="2000" dirty="0">
                <a:latin typeface="+mn-lt"/>
              </a:rPr>
              <a:t>Konsistenzeigenschaft (Möglichkeit 3 von </a:t>
            </a:r>
            <a:r>
              <a:rPr lang="de-DE" sz="2000">
                <a:latin typeface="+mn-lt"/>
              </a:rPr>
              <a:t>Folie 656). </a:t>
            </a:r>
            <a:endParaRPr lang="de-DE" sz="2000" dirty="0">
              <a:latin typeface="+mn-lt"/>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659</a:t>
            </a:r>
            <a:endParaRPr lang="de-DE" sz="8000" b="1" dirty="0">
              <a:solidFill>
                <a:schemeClr val="tx1"/>
              </a:solidFill>
              <a:latin typeface="+mj-lt"/>
            </a:endParaRPr>
          </a:p>
        </p:txBody>
      </p:sp>
    </p:spTree>
    <p:extLst>
      <p:ext uri="{BB962C8B-B14F-4D97-AF65-F5344CB8AC3E}">
        <p14:creationId xmlns:p14="http://schemas.microsoft.com/office/powerpoint/2010/main" val="749268098"/>
      </p:ext>
    </p:extLst>
  </p:cSld>
  <p:clrMapOvr>
    <a:masterClrMapping/>
  </p:clrMapOvr>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p:nvPr/>
        </p:nvSpPr>
        <p:spPr>
          <a:xfrm>
            <a:off x="468314" y="4005064"/>
            <a:ext cx="4247702" cy="400110"/>
          </a:xfrm>
          <a:prstGeom prst="rect">
            <a:avLst/>
          </a:prstGeom>
          <a:noFill/>
        </p:spPr>
        <p:txBody>
          <a:bodyPr wrap="square" rtlCol="0">
            <a:spAutoFit/>
          </a:bodyPr>
          <a:lstStyle/>
          <a:p>
            <a:r>
              <a:rPr lang="de-DE" sz="2000" dirty="0">
                <a:latin typeface="+mn-lt"/>
              </a:rPr>
              <a:t>Nachweis der Konsistenzeigenschaft</a:t>
            </a:r>
          </a:p>
        </p:txBody>
      </p:sp>
      <mc:AlternateContent xmlns:mc="http://schemas.openxmlformats.org/markup-compatibility/2006" xmlns:a14="http://schemas.microsoft.com/office/drawing/2010/main">
        <mc:Choice Requires="a14">
          <p:sp>
            <p:nvSpPr>
              <p:cNvPr id="10" name="Textfeld 9"/>
              <p:cNvSpPr txBox="1"/>
              <p:nvPr/>
            </p:nvSpPr>
            <p:spPr>
              <a:xfrm>
                <a:off x="468314" y="4426573"/>
                <a:ext cx="6119910" cy="400110"/>
              </a:xfrm>
              <a:prstGeom prst="rect">
                <a:avLst/>
              </a:prstGeom>
              <a:noFill/>
            </p:spPr>
            <p:txBody>
              <a:bodyPr wrap="square" rtlCol="0">
                <a:spAutoFit/>
              </a:bodyPr>
              <a:lstStyle/>
              <a:p>
                <a:r>
                  <a:rPr lang="de-DE" sz="2000" dirty="0">
                    <a:latin typeface="+mn-lt"/>
                  </a:rPr>
                  <a:t>&gt; Für jedes </a:t>
                </a:r>
                <a14:m>
                  <m:oMath xmlns:m="http://schemas.openxmlformats.org/officeDocument/2006/math">
                    <m:r>
                      <a:rPr lang="de-DE" sz="2000" i="1" smtClean="0">
                        <a:latin typeface="Cambria Math"/>
                        <a:ea typeface="Cambria Math"/>
                      </a:rPr>
                      <m:t>𝜀</m:t>
                    </m:r>
                    <m:r>
                      <a:rPr lang="de-DE" sz="2000" b="0" i="1" smtClean="0">
                        <a:latin typeface="Cambria Math"/>
                        <a:ea typeface="Cambria Math"/>
                      </a:rPr>
                      <m:t>&gt;0</m:t>
                    </m:r>
                  </m:oMath>
                </a14:m>
                <a:r>
                  <a:rPr lang="de-DE" sz="2000" dirty="0">
                    <a:latin typeface="+mn-lt"/>
                  </a:rPr>
                  <a:t> gilt: </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4" y="4426573"/>
                <a:ext cx="6119910" cy="400110"/>
              </a:xfrm>
              <a:prstGeom prst="rect">
                <a:avLst/>
              </a:prstGeom>
              <a:blipFill rotWithShape="1">
                <a:blip r:embed="rId4"/>
                <a:stretch>
                  <a:fillRect l="-1096" t="-7576" b="-25758"/>
                </a:stretch>
              </a:blipFill>
            </p:spPr>
            <p:txBody>
              <a:bodyPr/>
              <a:lstStyle/>
              <a:p>
                <a:r>
                  <a:rPr lang="de-DE">
                    <a:noFill/>
                  </a:rPr>
                  <a:t> </a:t>
                </a:r>
              </a:p>
            </p:txBody>
          </p:sp>
        </mc:Fallback>
      </mc:AlternateContent>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660</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 name="Textfeld 1"/>
              <p:cNvSpPr txBox="1"/>
              <p:nvPr/>
            </p:nvSpPr>
            <p:spPr>
              <a:xfrm>
                <a:off x="729107" y="4869160"/>
                <a:ext cx="5210081" cy="44371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d>
                            <m:dPr>
                              <m:begChr m:val="|"/>
                              <m:endChr m:val="|"/>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d>
                                    <m:dPr>
                                      <m:ctrlPr>
                                        <a:rPr lang="de-DE" sz="2000" b="0" i="1" smtClean="0">
                                          <a:latin typeface="Cambria Math" panose="02040503050406030204" pitchFamily="18" charset="0"/>
                                        </a:rPr>
                                      </m:ctrlPr>
                                    </m:dPr>
                                    <m:e>
                                      <m:r>
                                        <a:rPr lang="de-DE" sz="2000" b="0" i="1" smtClean="0">
                                          <a:latin typeface="Cambria Math"/>
                                        </a:rPr>
                                        <m:t>𝑛</m:t>
                                      </m:r>
                                    </m:e>
                                  </m:d>
                                </m:sub>
                              </m:sSub>
                              <m:r>
                                <a:rPr lang="de-DE" sz="2000" b="0" i="1" smtClean="0">
                                  <a:latin typeface="Cambria Math"/>
                                </a:rPr>
                                <m:t>−</m:t>
                              </m:r>
                              <m:r>
                                <a:rPr lang="de-DE" sz="2000" b="0" i="1" smtClean="0">
                                  <a:latin typeface="Cambria Math"/>
                                  <a:ea typeface="Cambria Math"/>
                                </a:rPr>
                                <m:t>𝜃</m:t>
                              </m:r>
                            </m:e>
                          </m:d>
                          <m:r>
                            <a:rPr lang="de-DE" sz="2000" b="0" i="1" smtClean="0">
                              <a:latin typeface="Cambria Math"/>
                              <a:ea typeface="Cambria Math"/>
                            </a:rPr>
                            <m:t>≤</m:t>
                          </m:r>
                          <m:r>
                            <a:rPr lang="de-DE" sz="2000" b="0" i="1" smtClean="0">
                              <a:latin typeface="Cambria Math"/>
                              <a:ea typeface="Cambria Math"/>
                            </a:rPr>
                            <m:t>𝜀</m:t>
                          </m:r>
                        </m:e>
                      </m:d>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ea typeface="Cambria Math"/>
                            </a:rPr>
                            <m:t>𝜃</m:t>
                          </m:r>
                          <m:r>
                            <a:rPr lang="de-DE" sz="2000" b="0" i="1" smtClean="0">
                              <a:latin typeface="Cambria Math"/>
                              <a:ea typeface="Cambria Math"/>
                            </a:rPr>
                            <m:t>−</m:t>
                          </m:r>
                          <m:r>
                            <a:rPr lang="de-DE" sz="2000" b="0" i="1" smtClean="0">
                              <a:latin typeface="Cambria Math"/>
                              <a:ea typeface="Cambria Math"/>
                            </a:rPr>
                            <m:t>𝜀</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𝑛</m:t>
                                  </m:r>
                                </m:e>
                              </m:d>
                            </m:sub>
                          </m:sSub>
                          <m:r>
                            <a:rPr lang="de-DE" sz="2000" b="0" i="1" smtClean="0">
                              <a:latin typeface="Cambria Math"/>
                              <a:ea typeface="Cambria Math"/>
                            </a:rPr>
                            <m:t>≤</m:t>
                          </m:r>
                          <m:r>
                            <a:rPr lang="de-DE" sz="2000" b="0" i="1" smtClean="0">
                              <a:latin typeface="Cambria Math"/>
                              <a:ea typeface="Cambria Math"/>
                            </a:rPr>
                            <m:t>𝜃</m:t>
                          </m:r>
                          <m:r>
                            <a:rPr lang="de-DE" sz="2000" b="0" i="1" smtClean="0">
                              <a:latin typeface="Cambria Math"/>
                              <a:ea typeface="Cambria Math"/>
                            </a:rPr>
                            <m:t>+</m:t>
                          </m:r>
                          <m:r>
                            <a:rPr lang="de-DE" sz="2000" b="0" i="1" smtClean="0">
                              <a:latin typeface="Cambria Math"/>
                              <a:ea typeface="Cambria Math"/>
                            </a:rPr>
                            <m:t>𝜀</m:t>
                          </m:r>
                        </m:e>
                      </m:d>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729107" y="4869160"/>
                <a:ext cx="5210081" cy="44371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2709306" y="5387623"/>
                <a:ext cx="4364721" cy="44371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𝑛</m:t>
                                  </m:r>
                                </m:e>
                              </m:d>
                            </m:sub>
                          </m:sSub>
                          <m:r>
                            <a:rPr lang="de-DE" sz="2000" b="0" i="1" smtClean="0">
                              <a:latin typeface="Cambria Math"/>
                              <a:ea typeface="Cambria Math"/>
                            </a:rPr>
                            <m:t>≤</m:t>
                          </m:r>
                          <m:r>
                            <a:rPr lang="de-DE" sz="2000" b="0" i="1" smtClean="0">
                              <a:latin typeface="Cambria Math"/>
                              <a:ea typeface="Cambria Math"/>
                            </a:rPr>
                            <m:t>𝜃</m:t>
                          </m:r>
                          <m:r>
                            <a:rPr lang="de-DE" sz="2000" b="0" i="1" smtClean="0">
                              <a:latin typeface="Cambria Math"/>
                              <a:ea typeface="Cambria Math"/>
                            </a:rPr>
                            <m:t>+</m:t>
                          </m:r>
                          <m:r>
                            <a:rPr lang="de-DE" sz="2000" b="0" i="1" smtClean="0">
                              <a:latin typeface="Cambria Math"/>
                              <a:ea typeface="Cambria Math"/>
                            </a:rPr>
                            <m:t>𝜀</m:t>
                          </m:r>
                        </m:e>
                      </m:d>
                      <m:r>
                        <a:rPr lang="de-DE" sz="2000" b="0" i="1" smtClean="0">
                          <a:latin typeface="Cambria Math"/>
                        </a:rPr>
                        <m:t>−</m:t>
                      </m:r>
                      <m:r>
                        <a:rPr lang="de-DE" sz="2000" i="1">
                          <a:latin typeface="Cambria Math"/>
                        </a:rPr>
                        <m:t>𝑃</m:t>
                      </m:r>
                      <m:d>
                        <m:dPr>
                          <m:ctrlPr>
                            <a:rPr lang="de-DE" sz="2000" i="1">
                              <a:latin typeface="Cambria Math" panose="02040503050406030204" pitchFamily="18" charset="0"/>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d>
                                <m:dPr>
                                  <m:ctrlPr>
                                    <a:rPr lang="de-DE" sz="2000" i="1">
                                      <a:latin typeface="Cambria Math" panose="02040503050406030204" pitchFamily="18" charset="0"/>
                                      <a:ea typeface="Cambria Math"/>
                                    </a:rPr>
                                  </m:ctrlPr>
                                </m:dPr>
                                <m:e>
                                  <m:r>
                                    <a:rPr lang="de-DE" sz="2000" i="1">
                                      <a:latin typeface="Cambria Math"/>
                                      <a:ea typeface="Cambria Math"/>
                                    </a:rPr>
                                    <m:t>𝑛</m:t>
                                  </m:r>
                                </m:e>
                              </m:d>
                            </m:sub>
                          </m:sSub>
                          <m:r>
                            <a:rPr lang="de-DE" sz="2000" b="0" i="1" smtClean="0">
                              <a:latin typeface="Cambria Math"/>
                              <a:ea typeface="Cambria Math"/>
                            </a:rPr>
                            <m:t>&lt;</m:t>
                          </m:r>
                          <m:r>
                            <a:rPr lang="de-DE" sz="2000" i="1">
                              <a:latin typeface="Cambria Math"/>
                              <a:ea typeface="Cambria Math"/>
                            </a:rPr>
                            <m:t>𝜃</m:t>
                          </m:r>
                          <m:r>
                            <a:rPr lang="de-DE" sz="2000" b="0" i="1" smtClean="0">
                              <a:latin typeface="Cambria Math"/>
                              <a:ea typeface="Cambria Math"/>
                            </a:rPr>
                            <m:t>−</m:t>
                          </m:r>
                          <m:r>
                            <a:rPr lang="de-DE" sz="2000" i="1">
                              <a:latin typeface="Cambria Math"/>
                              <a:ea typeface="Cambria Math"/>
                            </a:rPr>
                            <m:t>𝜀</m:t>
                          </m:r>
                        </m:e>
                      </m:d>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2709306" y="5387623"/>
                <a:ext cx="4364721" cy="443711"/>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701607" y="5949279"/>
                <a:ext cx="2737609" cy="44371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=1−</m:t>
                      </m:r>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𝑛</m:t>
                                  </m:r>
                                </m:e>
                              </m:d>
                            </m:sub>
                          </m:sSub>
                          <m:r>
                            <a:rPr lang="de-DE" sz="2000" b="0" i="1" smtClean="0">
                              <a:latin typeface="Cambria Math"/>
                              <a:ea typeface="Cambria Math"/>
                            </a:rPr>
                            <m:t>&lt;</m:t>
                          </m:r>
                          <m:r>
                            <a:rPr lang="de-DE" sz="2000" b="0" i="1" smtClean="0">
                              <a:latin typeface="Cambria Math"/>
                              <a:ea typeface="Cambria Math"/>
                            </a:rPr>
                            <m:t>𝜃</m:t>
                          </m:r>
                          <m:r>
                            <a:rPr lang="de-DE" sz="2000" b="0" i="1" smtClean="0">
                              <a:latin typeface="Cambria Math" panose="02040503050406030204" pitchFamily="18" charset="0"/>
                              <a:ea typeface="Cambria Math"/>
                            </a:rPr>
                            <m:t>−</m:t>
                          </m:r>
                          <m:r>
                            <a:rPr lang="de-DE" sz="2000" b="0" i="1" smtClean="0">
                              <a:latin typeface="Cambria Math"/>
                              <a:ea typeface="Cambria Math"/>
                            </a:rPr>
                            <m:t>𝜀</m:t>
                          </m:r>
                        </m:e>
                      </m:d>
                    </m:oMath>
                  </m:oMathPara>
                </a14:m>
                <a:endParaRPr lang="de-DE" sz="2000" dirty="0"/>
              </a:p>
            </p:txBody>
          </p:sp>
        </mc:Choice>
        <mc:Fallback xmlns="">
          <p:sp>
            <p:nvSpPr>
              <p:cNvPr id="14" name="Textfeld 13"/>
              <p:cNvSpPr txBox="1">
                <a:spLocks noRot="1" noChangeAspect="1" noMove="1" noResize="1" noEditPoints="1" noAdjustHandles="1" noChangeArrowheads="1" noChangeShapeType="1" noTextEdit="1"/>
              </p:cNvSpPr>
              <p:nvPr/>
            </p:nvSpPr>
            <p:spPr>
              <a:xfrm>
                <a:off x="2701607" y="5949279"/>
                <a:ext cx="2737609" cy="443711"/>
              </a:xfrm>
              <a:prstGeom prst="rect">
                <a:avLst/>
              </a:prstGeom>
              <a:blipFill>
                <a:blip r:embed="rId7"/>
                <a:stretch>
                  <a:fillRect/>
                </a:stretch>
              </a:blipFill>
            </p:spPr>
            <p:txBody>
              <a:bodyPr/>
              <a:lstStyle/>
              <a:p>
                <a:r>
                  <a:rPr lang="en-US">
                    <a:noFill/>
                  </a:rPr>
                  <a:t> </a:t>
                </a:r>
              </a:p>
            </p:txBody>
          </p:sp>
        </mc:Fallback>
      </mc:AlternateContent>
      <p:pic>
        <p:nvPicPr>
          <p:cNvPr id="3" name="Grafik 2"/>
          <p:cNvPicPr>
            <a:picLocks noChangeAspect="1"/>
          </p:cNvPicPr>
          <p:nvPr/>
        </p:nvPicPr>
        <p:blipFill>
          <a:blip r:embed="rId8"/>
          <a:stretch>
            <a:fillRect/>
          </a:stretch>
        </p:blipFill>
        <p:spPr>
          <a:xfrm>
            <a:off x="468313" y="956363"/>
            <a:ext cx="3705225" cy="2800350"/>
          </a:xfrm>
          <a:prstGeom prst="rect">
            <a:avLst/>
          </a:prstGeom>
        </p:spPr>
      </p:pic>
    </p:spTree>
    <p:extLst>
      <p:ext uri="{BB962C8B-B14F-4D97-AF65-F5344CB8AC3E}">
        <p14:creationId xmlns:p14="http://schemas.microsoft.com/office/powerpoint/2010/main" val="818960107"/>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9" name="Textfeld 8"/>
              <p:cNvSpPr txBox="1"/>
              <p:nvPr/>
            </p:nvSpPr>
            <p:spPr>
              <a:xfrm>
                <a:off x="468314" y="980728"/>
                <a:ext cx="8207374" cy="707886"/>
              </a:xfrm>
              <a:prstGeom prst="rect">
                <a:avLst/>
              </a:prstGeom>
              <a:noFill/>
            </p:spPr>
            <p:txBody>
              <a:bodyPr wrap="square" rtlCol="0">
                <a:spAutoFit/>
              </a:bodyPr>
              <a:lstStyle/>
              <a:p>
                <a:r>
                  <a:rPr lang="de-DE" sz="2000" dirty="0">
                    <a:latin typeface="+mn-lt"/>
                  </a:rPr>
                  <a:t>&gt; Ist die größte Beobachtung kleiner als </a:t>
                </a:r>
                <a14:m>
                  <m:oMath xmlns:m="http://schemas.openxmlformats.org/officeDocument/2006/math">
                    <m:r>
                      <a:rPr lang="el-GR" sz="2000" i="1" smtClean="0">
                        <a:latin typeface="Cambria Math"/>
                        <a:ea typeface="Cambria Math"/>
                      </a:rPr>
                      <m:t>𝜃</m:t>
                    </m:r>
                    <m:r>
                      <a:rPr lang="de-DE" sz="2000" b="0" i="1" smtClean="0">
                        <a:latin typeface="Cambria Math"/>
                        <a:ea typeface="Cambria Math"/>
                      </a:rPr>
                      <m:t>−</m:t>
                    </m:r>
                    <m:r>
                      <a:rPr lang="de-DE" sz="2000" i="1" smtClean="0">
                        <a:latin typeface="Cambria Math"/>
                        <a:ea typeface="Cambria Math"/>
                      </a:rPr>
                      <m:t>𝜀</m:t>
                    </m:r>
                  </m:oMath>
                </a14:m>
                <a:r>
                  <a:rPr lang="de-DE" sz="2000" dirty="0">
                    <a:latin typeface="+mn-lt"/>
                  </a:rPr>
                  <a:t>, so trifft dies auf alle </a:t>
                </a:r>
                <a:r>
                  <a:rPr lang="de-DE" sz="2000" dirty="0" err="1">
                    <a:latin typeface="+mn-lt"/>
                  </a:rPr>
                  <a:t>Beobach</a:t>
                </a:r>
                <a:r>
                  <a:rPr lang="de-DE" sz="2000" dirty="0">
                    <a:latin typeface="+mn-lt"/>
                  </a:rPr>
                  <a:t>-</a:t>
                </a:r>
              </a:p>
              <a:p>
                <a:r>
                  <a:rPr lang="de-DE" sz="2000" dirty="0">
                    <a:latin typeface="+mn-lt"/>
                  </a:rPr>
                  <a:t>   </a:t>
                </a:r>
                <a:r>
                  <a:rPr lang="de-DE" sz="2000" dirty="0" err="1">
                    <a:latin typeface="+mn-lt"/>
                  </a:rPr>
                  <a:t>tungen</a:t>
                </a:r>
                <a:r>
                  <a:rPr lang="de-DE" sz="2000" dirty="0">
                    <a:latin typeface="+mn-lt"/>
                  </a:rPr>
                  <a:t> zu, d. h. man erhält weiter  </a:t>
                </a:r>
              </a:p>
            </p:txBody>
          </p:sp>
        </mc:Choice>
        <mc:Fallback xmlns="">
          <p:sp>
            <p:nvSpPr>
              <p:cNvPr id="9" name="Textfeld 8"/>
              <p:cNvSpPr txBox="1">
                <a:spLocks noRot="1" noChangeAspect="1" noMove="1" noResize="1" noEditPoints="1" noAdjustHandles="1" noChangeArrowheads="1" noChangeShapeType="1" noTextEdit="1"/>
              </p:cNvSpPr>
              <p:nvPr/>
            </p:nvSpPr>
            <p:spPr>
              <a:xfrm>
                <a:off x="468314" y="980728"/>
                <a:ext cx="8207374" cy="707886"/>
              </a:xfrm>
              <a:prstGeom prst="rect">
                <a:avLst/>
              </a:prstGeom>
              <a:blipFill rotWithShape="1">
                <a:blip r:embed="rId3"/>
                <a:stretch>
                  <a:fillRect l="-817"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468314" y="2515960"/>
                <a:ext cx="6119910" cy="400110"/>
              </a:xfrm>
              <a:prstGeom prst="rect">
                <a:avLst/>
              </a:prstGeom>
              <a:noFill/>
            </p:spPr>
            <p:txBody>
              <a:bodyPr wrap="square" rtlCol="0">
                <a:spAutoFit/>
              </a:bodyPr>
              <a:lstStyle/>
              <a:p>
                <a:r>
                  <a:rPr lang="de-DE" sz="2000" dirty="0">
                    <a:latin typeface="+mn-lt"/>
                  </a:rPr>
                  <a:t>&gt; Für jedes </a:t>
                </a:r>
                <a14:m>
                  <m:oMath xmlns:m="http://schemas.openxmlformats.org/officeDocument/2006/math">
                    <m:r>
                      <a:rPr lang="de-DE" sz="2000" i="1" smtClean="0">
                        <a:latin typeface="Cambria Math"/>
                        <a:ea typeface="Cambria Math"/>
                      </a:rPr>
                      <m:t>𝜀</m:t>
                    </m:r>
                    <m:r>
                      <a:rPr lang="de-DE" sz="2000" i="1">
                        <a:latin typeface="Cambria Math"/>
                        <a:ea typeface="Cambria Math"/>
                      </a:rPr>
                      <m:t>≥</m:t>
                    </m:r>
                    <m:r>
                      <a:rPr lang="de-DE" sz="2000" i="1" smtClean="0">
                        <a:latin typeface="Cambria Math"/>
                        <a:ea typeface="Cambria Math"/>
                      </a:rPr>
                      <m:t>𝜃</m:t>
                    </m:r>
                  </m:oMath>
                </a14:m>
                <a:r>
                  <a:rPr lang="de-DE" sz="2000" dirty="0">
                    <a:latin typeface="+mn-lt"/>
                  </a:rPr>
                  <a:t> erhält man daraus dann</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4" y="2515960"/>
                <a:ext cx="6119910" cy="400110"/>
              </a:xfrm>
              <a:prstGeom prst="rect">
                <a:avLst/>
              </a:prstGeom>
              <a:blipFill rotWithShape="1">
                <a:blip r:embed="rId4"/>
                <a:stretch>
                  <a:fillRect l="-1096"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68313" y="3388930"/>
                <a:ext cx="6119910" cy="400110"/>
              </a:xfrm>
              <a:prstGeom prst="rect">
                <a:avLst/>
              </a:prstGeom>
              <a:noFill/>
            </p:spPr>
            <p:txBody>
              <a:bodyPr wrap="square" rtlCol="0">
                <a:spAutoFit/>
              </a:bodyPr>
              <a:lstStyle/>
              <a:p>
                <a:r>
                  <a:rPr lang="de-DE" sz="2000" dirty="0">
                    <a:latin typeface="+mn-lt"/>
                  </a:rPr>
                  <a:t>&gt; Für </a:t>
                </a:r>
                <a14:m>
                  <m:oMath xmlns:m="http://schemas.openxmlformats.org/officeDocument/2006/math">
                    <m:r>
                      <a:rPr lang="de-DE" sz="2000" b="0" i="1" smtClean="0">
                        <a:latin typeface="Cambria Math"/>
                        <a:ea typeface="Cambria Math"/>
                      </a:rPr>
                      <m:t>0&lt;</m:t>
                    </m:r>
                    <m:r>
                      <a:rPr lang="de-DE" sz="2000" i="1" smtClean="0">
                        <a:latin typeface="Cambria Math"/>
                        <a:ea typeface="Cambria Math"/>
                      </a:rPr>
                      <m:t>𝜀</m:t>
                    </m:r>
                    <m:r>
                      <a:rPr lang="de-DE" sz="2000" b="0" i="1" smtClean="0">
                        <a:latin typeface="Cambria Math"/>
                        <a:ea typeface="Cambria Math"/>
                      </a:rPr>
                      <m:t>&lt;</m:t>
                    </m:r>
                    <m:r>
                      <a:rPr lang="de-DE" sz="2000" i="1" smtClean="0">
                        <a:latin typeface="Cambria Math"/>
                        <a:ea typeface="Cambria Math"/>
                      </a:rPr>
                      <m:t>𝜃</m:t>
                    </m:r>
                  </m:oMath>
                </a14:m>
                <a:r>
                  <a:rPr lang="de-DE" sz="2000" dirty="0">
                    <a:latin typeface="+mn-lt"/>
                  </a:rPr>
                  <a:t> erhält man hingegen (vgl. Abb. 10.1.6) </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3" y="3388930"/>
                <a:ext cx="6119910" cy="400110"/>
              </a:xfrm>
              <a:prstGeom prst="rect">
                <a:avLst/>
              </a:prstGeom>
              <a:blipFill rotWithShape="1">
                <a:blip r:embed="rId5"/>
                <a:stretch>
                  <a:fillRect l="-109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468314" y="4529985"/>
                <a:ext cx="6911998" cy="400110"/>
              </a:xfrm>
              <a:prstGeom prst="rect">
                <a:avLst/>
              </a:prstGeom>
              <a:noFill/>
            </p:spPr>
            <p:txBody>
              <a:bodyPr wrap="square" rtlCol="0">
                <a:spAutoFit/>
              </a:bodyPr>
              <a:lstStyle/>
              <a:p>
                <a:r>
                  <a:rPr lang="de-DE" sz="2000" dirty="0">
                    <a:solidFill>
                      <a:schemeClr val="tx1"/>
                    </a:solidFill>
                    <a:latin typeface="+mn-lt"/>
                  </a:rPr>
                  <a:t>&gt; Insgesamt erhält man damit für jedes </a:t>
                </a:r>
                <a14:m>
                  <m:oMath xmlns:m="http://schemas.openxmlformats.org/officeDocument/2006/math">
                    <m:r>
                      <a:rPr lang="de-DE" sz="2000" i="1" smtClean="0">
                        <a:solidFill>
                          <a:schemeClr val="tx1"/>
                        </a:solidFill>
                        <a:latin typeface="Cambria Math"/>
                        <a:ea typeface="Cambria Math"/>
                      </a:rPr>
                      <m:t>𝜖</m:t>
                    </m:r>
                    <m:r>
                      <a:rPr lang="de-DE" sz="2000" i="1" smtClean="0">
                        <a:solidFill>
                          <a:schemeClr val="tx1"/>
                        </a:solidFill>
                        <a:latin typeface="Cambria Math"/>
                        <a:ea typeface="Cambria Math"/>
                      </a:rPr>
                      <m:t>≥</m:t>
                    </m:r>
                    <m:r>
                      <a:rPr lang="de-DE" sz="2000" i="1" smtClean="0">
                        <a:solidFill>
                          <a:schemeClr val="tx1"/>
                        </a:solidFill>
                        <a:latin typeface="Cambria Math" panose="02040503050406030204" pitchFamily="18" charset="0"/>
                        <a:ea typeface="Cambria Math" panose="02040503050406030204" pitchFamily="18" charset="0"/>
                      </a:rPr>
                      <m:t>𝜃</m:t>
                    </m:r>
                  </m:oMath>
                </a14:m>
                <a:endParaRPr lang="de-DE" sz="2000" dirty="0">
                  <a:solidFill>
                    <a:schemeClr val="tx1"/>
                  </a:solidFill>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468314" y="4529985"/>
                <a:ext cx="6911998" cy="400110"/>
              </a:xfrm>
              <a:prstGeom prst="rect">
                <a:avLst/>
              </a:prstGeom>
              <a:blipFill>
                <a:blip r:embed="rId6"/>
                <a:stretch>
                  <a:fillRect l="-970"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683568" y="5421525"/>
                <a:ext cx="3024336" cy="400110"/>
              </a:xfrm>
              <a:prstGeom prst="rect">
                <a:avLst/>
              </a:prstGeom>
              <a:noFill/>
            </p:spPr>
            <p:txBody>
              <a:bodyPr wrap="square" rtlCol="0">
                <a:spAutoFit/>
              </a:bodyPr>
              <a:lstStyle/>
              <a:p>
                <a:r>
                  <a:rPr lang="de-DE" sz="2000" dirty="0">
                    <a:latin typeface="+mn-lt"/>
                  </a:rPr>
                  <a:t>und für jedes </a:t>
                </a:r>
                <a14:m>
                  <m:oMath xmlns:m="http://schemas.openxmlformats.org/officeDocument/2006/math">
                    <m:r>
                      <a:rPr lang="de-DE" sz="2000" b="0" i="1" smtClean="0">
                        <a:latin typeface="Cambria Math"/>
                      </a:rPr>
                      <m:t>0&lt;</m:t>
                    </m:r>
                    <m:r>
                      <a:rPr lang="de-DE" sz="2000" b="0" i="1" smtClean="0">
                        <a:latin typeface="Cambria Math"/>
                        <a:ea typeface="Cambria Math"/>
                      </a:rPr>
                      <m:t>𝜖</m:t>
                    </m:r>
                    <m:r>
                      <a:rPr lang="de-DE" sz="2000" b="0" i="1" smtClean="0">
                        <a:latin typeface="Cambria Math"/>
                        <a:ea typeface="Cambria Math"/>
                      </a:rPr>
                      <m:t>&lt;</m:t>
                    </m:r>
                    <m:r>
                      <a:rPr lang="de-DE" sz="2000" b="0" i="1" smtClean="0">
                        <a:latin typeface="Cambria Math"/>
                        <a:ea typeface="Cambria Math"/>
                      </a:rPr>
                      <m:t>𝜃</m:t>
                    </m:r>
                  </m:oMath>
                </a14:m>
                <a:r>
                  <a:rPr lang="de-DE" sz="2000" dirty="0">
                    <a:latin typeface="+mn-lt"/>
                  </a:rPr>
                  <a:t> </a:t>
                </a:r>
              </a:p>
            </p:txBody>
          </p:sp>
        </mc:Choice>
        <mc:Fallback xmlns="">
          <p:sp>
            <p:nvSpPr>
              <p:cNvPr id="20" name="Textfeld 19"/>
              <p:cNvSpPr txBox="1">
                <a:spLocks noRot="1" noChangeAspect="1" noMove="1" noResize="1" noEditPoints="1" noAdjustHandles="1" noChangeArrowheads="1" noChangeShapeType="1" noTextEdit="1"/>
              </p:cNvSpPr>
              <p:nvPr/>
            </p:nvSpPr>
            <p:spPr>
              <a:xfrm>
                <a:off x="683568" y="5421525"/>
                <a:ext cx="3024336" cy="400110"/>
              </a:xfrm>
              <a:prstGeom prst="rect">
                <a:avLst/>
              </a:prstGeom>
              <a:blipFill rotWithShape="1">
                <a:blip r:embed="rId7"/>
                <a:stretch>
                  <a:fillRect l="-2016" t="-7576" b="-25758"/>
                </a:stretch>
              </a:blipFill>
            </p:spPr>
            <p:txBody>
              <a:bodyPr/>
              <a:lstStyle/>
              <a:p>
                <a:r>
                  <a:rPr lang="de-DE">
                    <a:noFill/>
                  </a:rPr>
                  <a:t> </a:t>
                </a:r>
              </a:p>
            </p:txBody>
          </p:sp>
        </mc:Fallback>
      </mc:AlternateContent>
      <p:sp>
        <p:nvSpPr>
          <p:cNvPr id="2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661</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2" name="Textfeld 21"/>
              <p:cNvSpPr txBox="1"/>
              <p:nvPr/>
            </p:nvSpPr>
            <p:spPr>
              <a:xfrm>
                <a:off x="1053050" y="1689165"/>
                <a:ext cx="6844694" cy="44371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𝑛</m:t>
                                  </m:r>
                                </m:e>
                              </m:d>
                            </m:sub>
                          </m:sSub>
                          <m:r>
                            <a:rPr lang="de-DE" sz="2000" b="0" i="1" smtClean="0">
                              <a:latin typeface="Cambria Math"/>
                              <a:ea typeface="Cambria Math"/>
                            </a:rPr>
                            <m:t>&lt;</m:t>
                          </m:r>
                          <m:r>
                            <a:rPr lang="de-DE" sz="2000" b="0" i="1" smtClean="0">
                              <a:latin typeface="Cambria Math"/>
                              <a:ea typeface="Cambria Math"/>
                            </a:rPr>
                            <m:t>𝜃</m:t>
                          </m:r>
                          <m:r>
                            <a:rPr lang="de-DE" sz="2000" b="0" i="1" smtClean="0">
                              <a:latin typeface="Cambria Math" panose="02040503050406030204" pitchFamily="18" charset="0"/>
                              <a:ea typeface="Cambria Math"/>
                            </a:rPr>
                            <m:t>−</m:t>
                          </m:r>
                          <m:r>
                            <a:rPr lang="de-DE" sz="2000" b="0" i="1" smtClean="0">
                              <a:latin typeface="Cambria Math"/>
                              <a:ea typeface="Cambria Math"/>
                            </a:rPr>
                            <m:t>𝜀</m:t>
                          </m:r>
                        </m:e>
                      </m:d>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&lt;</m:t>
                          </m:r>
                          <m:r>
                            <a:rPr lang="de-DE" sz="2000" b="0" i="1" smtClean="0">
                              <a:latin typeface="Cambria Math"/>
                              <a:ea typeface="Cambria Math"/>
                            </a:rPr>
                            <m:t>𝜃</m:t>
                          </m:r>
                          <m:r>
                            <a:rPr lang="de-DE" sz="2000" b="0" i="1" smtClean="0">
                              <a:latin typeface="Cambria Math"/>
                              <a:ea typeface="Cambria Math"/>
                            </a:rPr>
                            <m:t>−</m:t>
                          </m:r>
                          <m:r>
                            <a:rPr lang="de-DE" sz="2000" b="0" i="1" smtClean="0">
                              <a:latin typeface="Cambria Math"/>
                              <a:ea typeface="Cambria Math"/>
                            </a:rPr>
                            <m:t>𝜀</m:t>
                          </m:r>
                          <m:r>
                            <a:rPr lang="de-DE" sz="2000" b="0" i="1" smtClean="0">
                              <a:latin typeface="Cambria Math"/>
                              <a:ea typeface="Cambria Math"/>
                            </a:rPr>
                            <m:t>, </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2</m:t>
                              </m:r>
                            </m:sub>
                          </m:sSub>
                          <m:r>
                            <a:rPr lang="de-DE" sz="2000" i="1">
                              <a:latin typeface="Cambria Math"/>
                            </a:rPr>
                            <m:t>&lt;</m:t>
                          </m:r>
                          <m:r>
                            <a:rPr lang="de-DE" sz="2000" i="1">
                              <a:latin typeface="Cambria Math"/>
                              <a:ea typeface="Cambria Math"/>
                            </a:rPr>
                            <m:t>𝜃</m:t>
                          </m:r>
                          <m:r>
                            <a:rPr lang="de-DE" sz="2000" i="1">
                              <a:latin typeface="Cambria Math"/>
                              <a:ea typeface="Cambria Math"/>
                            </a:rPr>
                            <m:t>−</m:t>
                          </m:r>
                          <m:r>
                            <a:rPr lang="de-DE" sz="2000" i="1">
                              <a:latin typeface="Cambria Math"/>
                              <a:ea typeface="Cambria Math"/>
                            </a:rPr>
                            <m:t>𝜀</m:t>
                          </m:r>
                          <m:r>
                            <a:rPr lang="de-DE" sz="2000" i="1">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r>
                            <a:rPr lang="de-DE" sz="2000" i="1">
                              <a:latin typeface="Cambria Math"/>
                            </a:rPr>
                            <m:t>&lt;</m:t>
                          </m:r>
                          <m:r>
                            <a:rPr lang="de-DE" sz="2000" i="1">
                              <a:latin typeface="Cambria Math"/>
                              <a:ea typeface="Cambria Math"/>
                            </a:rPr>
                            <m:t>𝜃</m:t>
                          </m:r>
                          <m:r>
                            <a:rPr lang="de-DE" sz="2000" i="1">
                              <a:latin typeface="Cambria Math"/>
                              <a:ea typeface="Cambria Math"/>
                            </a:rPr>
                            <m:t>−</m:t>
                          </m:r>
                          <m:r>
                            <a:rPr lang="de-DE" sz="2000" i="1">
                              <a:latin typeface="Cambria Math"/>
                              <a:ea typeface="Cambria Math"/>
                            </a:rPr>
                            <m:t>𝜀</m:t>
                          </m:r>
                        </m:e>
                      </m:d>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1053050" y="1689165"/>
                <a:ext cx="6844694" cy="443711"/>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2956447" y="2115850"/>
                <a:ext cx="239751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sSup>
                        <m:sSupPr>
                          <m:ctrlPr>
                            <a:rPr lang="de-DE" sz="2000" b="0" i="1" smtClean="0">
                              <a:latin typeface="Cambria Math" panose="02040503050406030204" pitchFamily="18" charset="0"/>
                            </a:rPr>
                          </m:ctrlPr>
                        </m:sSupPr>
                        <m:e>
                          <m:d>
                            <m:dPr>
                              <m:begChr m:val="["/>
                              <m:endChr m:val="]"/>
                              <m:ctrlPr>
                                <a:rPr lang="de-DE" sz="2000" i="1">
                                  <a:latin typeface="Cambria Math" panose="02040503050406030204" pitchFamily="18" charset="0"/>
                                </a:rPr>
                              </m:ctrlPr>
                            </m:dPr>
                            <m:e>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&lt;</m:t>
                                  </m:r>
                                  <m:r>
                                    <a:rPr lang="de-DE" sz="2000" b="0" i="1" smtClean="0">
                                      <a:latin typeface="Cambria Math"/>
                                      <a:ea typeface="Cambria Math"/>
                                    </a:rPr>
                                    <m:t>𝜃</m:t>
                                  </m:r>
                                  <m:r>
                                    <a:rPr lang="de-DE" sz="2000" b="0" i="1" smtClean="0">
                                      <a:latin typeface="Cambria Math"/>
                                      <a:ea typeface="Cambria Math"/>
                                    </a:rPr>
                                    <m:t>−</m:t>
                                  </m:r>
                                  <m:r>
                                    <a:rPr lang="de-DE" sz="2000" b="0" i="1" smtClean="0">
                                      <a:latin typeface="Cambria Math"/>
                                      <a:ea typeface="Cambria Math"/>
                                    </a:rPr>
                                    <m:t>𝜀</m:t>
                                  </m:r>
                                </m:e>
                              </m:d>
                            </m:e>
                          </m:d>
                        </m:e>
                        <m:sup>
                          <m:r>
                            <a:rPr lang="de-DE" sz="2000" b="0" i="1" smtClean="0">
                              <a:latin typeface="Cambria Math"/>
                            </a:rPr>
                            <m:t>𝑛</m:t>
                          </m:r>
                        </m:sup>
                      </m:sSup>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2956447" y="2115850"/>
                <a:ext cx="2397516" cy="400110"/>
              </a:xfrm>
              <a:prstGeom prst="rect">
                <a:avLst/>
              </a:prstGeom>
              <a:blipFill rotWithShape="1">
                <a:blip r:embed="rId9"/>
                <a:stretch>
                  <a:fillRect b="-15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145778" y="2971436"/>
                <a:ext cx="3224601" cy="400110"/>
              </a:xfrm>
              <a:prstGeom prst="rect">
                <a:avLst/>
              </a:prstGeom>
              <a:noFill/>
            </p:spPr>
            <p:txBody>
              <a:bodyPr wrap="none" rtlCol="0">
                <a:spAutoFit/>
              </a:bodyPr>
              <a:lstStyle/>
              <a:p>
                <a14:m>
                  <m:oMath xmlns:m="http://schemas.openxmlformats.org/officeDocument/2006/math">
                    <m:sSup>
                      <m:sSupPr>
                        <m:ctrlPr>
                          <a:rPr lang="de-DE" sz="2000" b="0" i="1" smtClean="0">
                            <a:latin typeface="Cambria Math" panose="02040503050406030204" pitchFamily="18" charset="0"/>
                          </a:rPr>
                        </m:ctrlPr>
                      </m:sSupPr>
                      <m:e>
                        <m:d>
                          <m:dPr>
                            <m:begChr m:val="["/>
                            <m:endChr m:val="]"/>
                            <m:ctrlPr>
                              <a:rPr lang="de-DE" sz="2000" i="1">
                                <a:latin typeface="Cambria Math" panose="02040503050406030204" pitchFamily="18" charset="0"/>
                              </a:rPr>
                            </m:ctrlPr>
                          </m:dPr>
                          <m:e>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&lt;</m:t>
                                </m:r>
                                <m:r>
                                  <a:rPr lang="de-DE" sz="2000" b="0" i="1" smtClean="0">
                                    <a:latin typeface="Cambria Math"/>
                                    <a:ea typeface="Cambria Math"/>
                                  </a:rPr>
                                  <m:t>𝜃</m:t>
                                </m:r>
                                <m:r>
                                  <a:rPr lang="de-DE" sz="2000" b="0" i="1" smtClean="0">
                                    <a:latin typeface="Cambria Math"/>
                                    <a:ea typeface="Cambria Math"/>
                                  </a:rPr>
                                  <m:t>−</m:t>
                                </m:r>
                                <m:r>
                                  <a:rPr lang="de-DE" sz="2000" b="0" i="1" smtClean="0">
                                    <a:latin typeface="Cambria Math"/>
                                    <a:ea typeface="Cambria Math"/>
                                  </a:rPr>
                                  <m:t>𝜀</m:t>
                                </m:r>
                              </m:e>
                            </m:d>
                          </m:e>
                        </m:d>
                      </m:e>
                      <m:sup>
                        <m:r>
                          <a:rPr lang="de-DE" sz="2000" b="0" i="1" smtClean="0">
                            <a:latin typeface="Cambria Math"/>
                          </a:rPr>
                          <m:t>𝑛</m:t>
                        </m:r>
                      </m:sup>
                    </m:sSup>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0</m:t>
                        </m:r>
                      </m:e>
                      <m:sup>
                        <m:r>
                          <a:rPr lang="de-DE" sz="2000" b="0" i="1" smtClean="0">
                            <a:latin typeface="Cambria Math"/>
                          </a:rPr>
                          <m:t>𝑛</m:t>
                        </m:r>
                      </m:sup>
                    </m:sSup>
                    <m:r>
                      <a:rPr lang="de-DE" sz="2000" b="0" i="1" smtClean="0">
                        <a:latin typeface="Cambria Math"/>
                      </a:rPr>
                      <m:t>=0</m:t>
                    </m:r>
                  </m:oMath>
                </a14:m>
                <a:r>
                  <a:rPr lang="de-DE" sz="2000" dirty="0"/>
                  <a:t>.</a:t>
                </a:r>
              </a:p>
            </p:txBody>
          </p:sp>
        </mc:Choice>
        <mc:Fallback xmlns="">
          <p:sp>
            <p:nvSpPr>
              <p:cNvPr id="24" name="Textfeld 23"/>
              <p:cNvSpPr txBox="1">
                <a:spLocks noRot="1" noChangeAspect="1" noMove="1" noResize="1" noEditPoints="1" noAdjustHandles="1" noChangeArrowheads="1" noChangeShapeType="1" noTextEdit="1"/>
              </p:cNvSpPr>
              <p:nvPr/>
            </p:nvSpPr>
            <p:spPr>
              <a:xfrm>
                <a:off x="1145778" y="2971436"/>
                <a:ext cx="3224601" cy="400110"/>
              </a:xfrm>
              <a:prstGeom prst="rect">
                <a:avLst/>
              </a:prstGeom>
              <a:blipFill rotWithShape="1">
                <a:blip r:embed="rId10"/>
                <a:stretch>
                  <a:fillRect t="-6061" r="-945"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112585" y="3787311"/>
                <a:ext cx="3482042" cy="81964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lang="de-DE" sz="2000" i="1" smtClean="0">
                              <a:solidFill>
                                <a:schemeClr val="tx1"/>
                              </a:solidFill>
                              <a:latin typeface="Cambria Math" panose="02040503050406030204" pitchFamily="18" charset="0"/>
                            </a:rPr>
                          </m:ctrlPr>
                        </m:sSupPr>
                        <m:e>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𝑃</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i="1">
                                          <a:solidFill>
                                            <a:schemeClr val="tx1"/>
                                          </a:solidFill>
                                          <a:latin typeface="Cambria Math"/>
                                        </a:rPr>
                                        <m:t>1</m:t>
                                      </m:r>
                                    </m:sub>
                                  </m:sSub>
                                  <m:r>
                                    <a:rPr lang="de-DE" sz="2000" i="1">
                                      <a:solidFill>
                                        <a:schemeClr val="tx1"/>
                                      </a:solidFill>
                                      <a:latin typeface="Cambria Math"/>
                                    </a:rPr>
                                    <m:t>&lt;</m:t>
                                  </m:r>
                                  <m:r>
                                    <a:rPr lang="de-DE" sz="2000" i="1">
                                      <a:solidFill>
                                        <a:schemeClr val="tx1"/>
                                      </a:solidFill>
                                      <a:latin typeface="Cambria Math"/>
                                      <a:ea typeface="Cambria Math"/>
                                    </a:rPr>
                                    <m:t>𝜃</m:t>
                                  </m:r>
                                  <m:r>
                                    <a:rPr lang="de-DE" sz="2000" i="1">
                                      <a:solidFill>
                                        <a:schemeClr val="tx1"/>
                                      </a:solidFill>
                                      <a:latin typeface="Cambria Math"/>
                                      <a:ea typeface="Cambria Math"/>
                                    </a:rPr>
                                    <m:t>−</m:t>
                                  </m:r>
                                  <m:r>
                                    <a:rPr lang="de-DE" sz="2000" i="1">
                                      <a:solidFill>
                                        <a:schemeClr val="tx1"/>
                                      </a:solidFill>
                                      <a:latin typeface="Cambria Math"/>
                                      <a:ea typeface="Cambria Math"/>
                                    </a:rPr>
                                    <m:t>𝜀</m:t>
                                  </m:r>
                                </m:e>
                              </m:d>
                            </m:e>
                          </m:d>
                        </m:e>
                        <m:sup>
                          <m:r>
                            <a:rPr lang="de-DE" sz="2000" i="1">
                              <a:solidFill>
                                <a:schemeClr val="tx1"/>
                              </a:solidFill>
                              <a:latin typeface="Cambria Math"/>
                            </a:rPr>
                            <m:t>𝑛</m:t>
                          </m:r>
                        </m:sup>
                      </m:sSup>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d>
                            <m:dPr>
                              <m:ctrlPr>
                                <a:rPr lang="de-DE" sz="2000" b="0" i="1" smtClean="0">
                                  <a:solidFill>
                                    <a:schemeClr val="tx1"/>
                                  </a:solidFill>
                                  <a:latin typeface="Cambria Math" panose="02040503050406030204" pitchFamily="18" charset="0"/>
                                  <a:ea typeface="Cambria Math"/>
                                </a:rPr>
                              </m:ctrlPr>
                            </m:dPr>
                            <m:e>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𝜃</m:t>
                                  </m:r>
                                  <m:r>
                                    <a:rPr lang="de-DE" sz="2000" i="1">
                                      <a:solidFill>
                                        <a:schemeClr val="tx1"/>
                                      </a:solidFill>
                                      <a:latin typeface="Cambria Math"/>
                                      <a:ea typeface="Cambria Math"/>
                                    </a:rPr>
                                    <m:t>−</m:t>
                                  </m:r>
                                  <m:r>
                                    <a:rPr lang="de-DE" sz="2000" i="1">
                                      <a:solidFill>
                                        <a:schemeClr val="tx1"/>
                                      </a:solidFill>
                                      <a:latin typeface="Cambria Math"/>
                                      <a:ea typeface="Cambria Math"/>
                                    </a:rPr>
                                    <m:t>𝜀</m:t>
                                  </m:r>
                                </m:num>
                                <m:den>
                                  <m:r>
                                    <a:rPr lang="de-DE" sz="2000" i="1">
                                      <a:solidFill>
                                        <a:schemeClr val="tx1"/>
                                      </a:solidFill>
                                      <a:latin typeface="Cambria Math"/>
                                      <a:ea typeface="Cambria Math"/>
                                    </a:rPr>
                                    <m:t>𝜃</m:t>
                                  </m:r>
                                </m:den>
                              </m:f>
                            </m:e>
                          </m:d>
                        </m:e>
                        <m:sup>
                          <m:r>
                            <a:rPr lang="de-DE" sz="2000" b="0" i="1" smtClean="0">
                              <a:solidFill>
                                <a:schemeClr val="tx1"/>
                              </a:solidFill>
                              <a:latin typeface="Cambria Math" panose="02040503050406030204" pitchFamily="18" charset="0"/>
                              <a:ea typeface="Cambria Math"/>
                            </a:rPr>
                            <m:t>𝑛</m:t>
                          </m:r>
                        </m:sup>
                      </m:sSup>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112585" y="3787311"/>
                <a:ext cx="3482042" cy="819648"/>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683568" y="4939303"/>
                <a:ext cx="4563013" cy="44371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ctrlPr>
                            <a:rPr lang="de-DE" sz="2000" i="1" smtClean="0">
                              <a:latin typeface="Cambria Math" panose="02040503050406030204" pitchFamily="18" charset="0"/>
                              <a:sym typeface="Symbol"/>
                            </a:rPr>
                          </m:ctrlPr>
                        </m:dPr>
                        <m:e>
                          <m:r>
                            <a:rPr lang="de-DE" sz="2000" i="1">
                              <a:latin typeface="Cambria Math"/>
                              <a:sym typeface="Symbol"/>
                            </a:rPr>
                            <m:t></m:t>
                          </m:r>
                        </m:e>
                      </m:d>
                      <m:r>
                        <a:rPr lang="de-DE" sz="2000" b="0" i="1" smtClean="0">
                          <a:latin typeface="Cambria Math"/>
                          <a:sym typeface="Symbol"/>
                        </a:rPr>
                        <m:t>   </m:t>
                      </m:r>
                      <m:r>
                        <a:rPr lang="de-DE" sz="2000" b="0" i="1" smtClean="0">
                          <a:latin typeface="Cambria Math"/>
                        </a:rPr>
                        <m:t>𝑃</m:t>
                      </m:r>
                      <m:d>
                        <m:dPr>
                          <m:ctrlPr>
                            <a:rPr lang="de-DE" sz="2000" b="0" i="1" smtClean="0">
                              <a:latin typeface="Cambria Math" panose="02040503050406030204" pitchFamily="18" charset="0"/>
                            </a:rPr>
                          </m:ctrlPr>
                        </m:dPr>
                        <m:e>
                          <m:d>
                            <m:dPr>
                              <m:begChr m:val="|"/>
                              <m:endChr m:val="|"/>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d>
                                    <m:dPr>
                                      <m:ctrlPr>
                                        <a:rPr lang="de-DE" sz="2000" b="0" i="1" smtClean="0">
                                          <a:latin typeface="Cambria Math" panose="02040503050406030204" pitchFamily="18" charset="0"/>
                                        </a:rPr>
                                      </m:ctrlPr>
                                    </m:dPr>
                                    <m:e>
                                      <m:r>
                                        <a:rPr lang="de-DE" sz="2000" b="0" i="1" smtClean="0">
                                          <a:latin typeface="Cambria Math"/>
                                        </a:rPr>
                                        <m:t>𝑛</m:t>
                                      </m:r>
                                    </m:e>
                                  </m:d>
                                </m:sub>
                              </m:sSub>
                              <m:r>
                                <a:rPr lang="de-DE" sz="2000" b="0" i="1" smtClean="0">
                                  <a:latin typeface="Cambria Math"/>
                                </a:rPr>
                                <m:t>−</m:t>
                              </m:r>
                              <m:r>
                                <a:rPr lang="de-DE" sz="2000" b="0" i="1" smtClean="0">
                                  <a:latin typeface="Cambria Math"/>
                                  <a:ea typeface="Cambria Math"/>
                                </a:rPr>
                                <m:t>𝜃</m:t>
                              </m:r>
                            </m:e>
                          </m:d>
                          <m:r>
                            <a:rPr lang="de-DE" sz="2000" b="0" i="1" smtClean="0">
                              <a:latin typeface="Cambria Math"/>
                              <a:ea typeface="Cambria Math"/>
                            </a:rPr>
                            <m:t>≤</m:t>
                          </m:r>
                          <m:r>
                            <a:rPr lang="de-DE" sz="2000" b="0" i="1" smtClean="0">
                              <a:latin typeface="Cambria Math"/>
                              <a:ea typeface="Cambria Math"/>
                            </a:rPr>
                            <m:t>𝜀</m:t>
                          </m:r>
                        </m:e>
                      </m:d>
                      <m:r>
                        <a:rPr lang="de-DE" sz="2000" b="0" i="1" smtClean="0">
                          <a:latin typeface="Cambria Math"/>
                        </a:rPr>
                        <m:t>=1−0=1</m:t>
                      </m:r>
                    </m:oMath>
                  </m:oMathPara>
                </a14:m>
                <a:endParaRPr lang="de-DE" sz="2000" dirty="0"/>
              </a:p>
            </p:txBody>
          </p:sp>
        </mc:Choice>
        <mc:Fallback xmlns="">
          <p:sp>
            <p:nvSpPr>
              <p:cNvPr id="26" name="Textfeld 25"/>
              <p:cNvSpPr txBox="1">
                <a:spLocks noRot="1" noChangeAspect="1" noMove="1" noResize="1" noEditPoints="1" noAdjustHandles="1" noChangeArrowheads="1" noChangeShapeType="1" noTextEdit="1"/>
              </p:cNvSpPr>
              <p:nvPr/>
            </p:nvSpPr>
            <p:spPr>
              <a:xfrm>
                <a:off x="683568" y="4939303"/>
                <a:ext cx="4563013" cy="443711"/>
              </a:xfrm>
              <a:prstGeom prst="rect">
                <a:avLst/>
              </a:prstGeom>
              <a:blipFill rotWithShape="1">
                <a:blip r:embed="rId1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611560" y="5787573"/>
                <a:ext cx="4622163" cy="81964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d>
                        <m:dPr>
                          <m:ctrlPr>
                            <a:rPr lang="de-DE" sz="2000" b="0" i="1" smtClean="0">
                              <a:latin typeface="Cambria Math" panose="02040503050406030204" pitchFamily="18" charset="0"/>
                              <a:sym typeface="Symbol"/>
                            </a:rPr>
                          </m:ctrlPr>
                        </m:dPr>
                        <m:e>
                          <m:r>
                            <a:rPr lang="de-DE" sz="2000" b="0" i="1" smtClean="0">
                              <a:latin typeface="Cambria Math"/>
                              <a:sym typeface="Symbol"/>
                            </a:rPr>
                            <m:t></m:t>
                          </m:r>
                        </m:e>
                      </m:d>
                      <m:r>
                        <a:rPr lang="de-DE" sz="2000" b="0" i="1" smtClean="0">
                          <a:latin typeface="Cambria Math"/>
                          <a:sym typeface="Symbol"/>
                        </a:rPr>
                        <m:t>   </m:t>
                      </m:r>
                      <m:r>
                        <a:rPr lang="de-DE" sz="2000" b="0" i="1" smtClean="0">
                          <a:latin typeface="Cambria Math"/>
                        </a:rPr>
                        <m:t>𝑃</m:t>
                      </m:r>
                      <m:d>
                        <m:dPr>
                          <m:ctrlPr>
                            <a:rPr lang="de-DE" sz="2000" b="0" i="1" smtClean="0">
                              <a:latin typeface="Cambria Math" panose="02040503050406030204" pitchFamily="18" charset="0"/>
                            </a:rPr>
                          </m:ctrlPr>
                        </m:dPr>
                        <m:e>
                          <m:d>
                            <m:dPr>
                              <m:begChr m:val="|"/>
                              <m:endChr m:val="|"/>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d>
                                    <m:dPr>
                                      <m:ctrlPr>
                                        <a:rPr lang="de-DE" sz="2000" b="0" i="1" smtClean="0">
                                          <a:latin typeface="Cambria Math" panose="02040503050406030204" pitchFamily="18" charset="0"/>
                                        </a:rPr>
                                      </m:ctrlPr>
                                    </m:dPr>
                                    <m:e>
                                      <m:r>
                                        <a:rPr lang="de-DE" sz="2000" b="0" i="1" smtClean="0">
                                          <a:latin typeface="Cambria Math"/>
                                        </a:rPr>
                                        <m:t>𝑛</m:t>
                                      </m:r>
                                    </m:e>
                                  </m:d>
                                </m:sub>
                              </m:sSub>
                              <m:r>
                                <a:rPr lang="de-DE" sz="2000" b="0" i="1" smtClean="0">
                                  <a:latin typeface="Cambria Math"/>
                                </a:rPr>
                                <m:t>−</m:t>
                              </m:r>
                              <m:r>
                                <a:rPr lang="de-DE" sz="2000" b="0" i="1" smtClean="0">
                                  <a:latin typeface="Cambria Math"/>
                                  <a:ea typeface="Cambria Math"/>
                                </a:rPr>
                                <m:t>𝜃</m:t>
                              </m:r>
                            </m:e>
                          </m:d>
                          <m:r>
                            <a:rPr lang="de-DE" sz="2000" b="0" i="1" smtClean="0">
                              <a:latin typeface="Cambria Math"/>
                              <a:ea typeface="Cambria Math"/>
                            </a:rPr>
                            <m:t>≤</m:t>
                          </m:r>
                          <m:r>
                            <a:rPr lang="de-DE" sz="2000" b="0" i="1" smtClean="0">
                              <a:latin typeface="Cambria Math"/>
                              <a:ea typeface="Cambria Math"/>
                            </a:rPr>
                            <m:t>𝜀</m:t>
                          </m:r>
                        </m:e>
                      </m:d>
                      <m:r>
                        <a:rPr lang="de-DE" sz="2000" b="0" i="1" smtClean="0">
                          <a:latin typeface="Cambria Math"/>
                        </a:rPr>
                        <m:t>=1−</m:t>
                      </m:r>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f>
                                <m:fPr>
                                  <m:ctrlPr>
                                    <a:rPr lang="de-DE" sz="2000" b="0" i="1" smtClean="0">
                                      <a:latin typeface="Cambria Math" panose="02040503050406030204" pitchFamily="18" charset="0"/>
                                    </a:rPr>
                                  </m:ctrlPr>
                                </m:fPr>
                                <m:num>
                                  <m:r>
                                    <a:rPr lang="de-DE" sz="2000" b="0" i="1" smtClean="0">
                                      <a:latin typeface="Cambria Math"/>
                                      <a:ea typeface="Cambria Math"/>
                                    </a:rPr>
                                    <m:t>𝜃</m:t>
                                  </m:r>
                                  <m:r>
                                    <a:rPr lang="de-DE" sz="2000" b="0" i="1" smtClean="0">
                                      <a:latin typeface="Cambria Math"/>
                                      <a:ea typeface="Cambria Math"/>
                                    </a:rPr>
                                    <m:t>−</m:t>
                                  </m:r>
                                  <m:r>
                                    <a:rPr lang="de-DE" sz="2000" b="0" i="1" smtClean="0">
                                      <a:latin typeface="Cambria Math"/>
                                      <a:ea typeface="Cambria Math"/>
                                    </a:rPr>
                                    <m:t>𝜀</m:t>
                                  </m:r>
                                </m:num>
                                <m:den>
                                  <m:r>
                                    <a:rPr lang="de-DE" sz="2000" i="1">
                                      <a:latin typeface="Cambria Math"/>
                                      <a:ea typeface="Cambria Math"/>
                                    </a:rPr>
                                    <m:t>𝜃</m:t>
                                  </m:r>
                                </m:den>
                              </m:f>
                            </m:e>
                          </m:d>
                        </m:e>
                        <m:sup>
                          <m:r>
                            <a:rPr lang="de-DE" sz="2000" b="0" i="1" smtClean="0">
                              <a:latin typeface="Cambria Math"/>
                            </a:rPr>
                            <m:t>𝑛</m:t>
                          </m:r>
                        </m:sup>
                      </m:sSup>
                    </m:oMath>
                  </m:oMathPara>
                </a14:m>
                <a:endParaRPr lang="de-DE" sz="2000" dirty="0"/>
              </a:p>
            </p:txBody>
          </p:sp>
        </mc:Choice>
        <mc:Fallback xmlns="">
          <p:sp>
            <p:nvSpPr>
              <p:cNvPr id="27" name="Textfeld 26"/>
              <p:cNvSpPr txBox="1">
                <a:spLocks noRot="1" noChangeAspect="1" noMove="1" noResize="1" noEditPoints="1" noAdjustHandles="1" noChangeArrowheads="1" noChangeShapeType="1" noTextEdit="1"/>
              </p:cNvSpPr>
              <p:nvPr/>
            </p:nvSpPr>
            <p:spPr>
              <a:xfrm>
                <a:off x="611560" y="5787573"/>
                <a:ext cx="4622163" cy="819648"/>
              </a:xfrm>
              <a:prstGeom prst="rect">
                <a:avLst/>
              </a:prstGeom>
              <a:blipFill>
                <a:blip r:embed="rId13"/>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1970519762"/>
      </p:ext>
    </p:extLst>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a:spLocks noChangeArrowheads="1"/>
          </p:cNvSpPr>
          <p:nvPr/>
        </p:nvSpPr>
        <p:spPr bwMode="auto">
          <a:xfrm>
            <a:off x="468312" y="2708920"/>
            <a:ext cx="7647870"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10.1.11: Schwache Konsistenz impliziert keine MSE-</a:t>
            </a:r>
          </a:p>
          <a:p>
            <a:r>
              <a:rPr lang="de-DE" sz="2000" b="1" dirty="0">
                <a:solidFill>
                  <a:srgbClr val="0070C0"/>
                </a:solidFill>
                <a:latin typeface="+mn-lt"/>
              </a:rPr>
              <a:t>   Konsistenz </a:t>
            </a:r>
            <a:r>
              <a:rPr lang="de-DE" sz="2000" dirty="0">
                <a:solidFill>
                  <a:srgbClr val="0070C0"/>
                </a:solidFill>
              </a:rPr>
              <a:t>● </a:t>
            </a:r>
            <a:endParaRPr lang="de-DE" sz="2000" b="1" dirty="0">
              <a:solidFill>
                <a:srgbClr val="0070C0"/>
              </a:solidFill>
              <a:latin typeface="+mn-lt"/>
            </a:endParaRPr>
          </a:p>
        </p:txBody>
      </p:sp>
      <p:sp>
        <p:nvSpPr>
          <p:cNvPr id="14" name="Textfeld 13"/>
          <p:cNvSpPr txBox="1">
            <a:spLocks noChangeArrowheads="1"/>
          </p:cNvSpPr>
          <p:nvPr/>
        </p:nvSpPr>
        <p:spPr bwMode="auto">
          <a:xfrm>
            <a:off x="468312" y="4581128"/>
            <a:ext cx="489577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Konsistenz ist Mindestanforderung </a:t>
            </a:r>
            <a:r>
              <a:rPr lang="de-DE" sz="2000" dirty="0">
                <a:solidFill>
                  <a:srgbClr val="0070C0"/>
                </a:solidFill>
              </a:rPr>
              <a:t>●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468312" y="1124744"/>
                <a:ext cx="8207375" cy="707886"/>
              </a:xfrm>
              <a:prstGeom prst="rect">
                <a:avLst/>
              </a:prstGeom>
              <a:noFill/>
            </p:spPr>
            <p:txBody>
              <a:bodyPr wrap="square" rtlCol="0">
                <a:spAutoFit/>
              </a:bodyPr>
              <a:lstStyle/>
              <a:p>
                <a:r>
                  <a:rPr lang="de-DE" sz="2000" dirty="0">
                    <a:latin typeface="+mn-lt"/>
                  </a:rPr>
                  <a:t>&gt; Wegen </a:t>
                </a:r>
                <a14:m>
                  <m:oMath xmlns:m="http://schemas.openxmlformats.org/officeDocument/2006/math">
                    <m:f>
                      <m:fPr>
                        <m:type m:val="lin"/>
                        <m:ctrlPr>
                          <a:rPr lang="de-DE" sz="2000" i="1" smtClean="0">
                            <a:latin typeface="Cambria Math" panose="02040503050406030204" pitchFamily="18" charset="0"/>
                          </a:rPr>
                        </m:ctrlPr>
                      </m:fPr>
                      <m:num>
                        <m:d>
                          <m:dPr>
                            <m:ctrlPr>
                              <a:rPr lang="de-DE" sz="2000" i="1" smtClean="0">
                                <a:latin typeface="Cambria Math" panose="02040503050406030204" pitchFamily="18" charset="0"/>
                              </a:rPr>
                            </m:ctrlPr>
                          </m:dPr>
                          <m:e>
                            <m:r>
                              <a:rPr lang="de-DE" sz="2000" i="1" smtClean="0">
                                <a:latin typeface="Cambria Math"/>
                                <a:ea typeface="Cambria Math"/>
                              </a:rPr>
                              <m:t>𝜃</m:t>
                            </m:r>
                            <m:r>
                              <a:rPr lang="de-DE" sz="2000" b="0" i="1" smtClean="0">
                                <a:latin typeface="Cambria Math"/>
                                <a:ea typeface="Cambria Math"/>
                              </a:rPr>
                              <m:t>−</m:t>
                            </m:r>
                            <m:r>
                              <a:rPr lang="de-DE" sz="2000" b="0" i="1" smtClean="0">
                                <a:latin typeface="Cambria Math"/>
                                <a:ea typeface="Cambria Math"/>
                              </a:rPr>
                              <m:t>𝜀</m:t>
                            </m:r>
                          </m:e>
                        </m:d>
                      </m:num>
                      <m:den>
                        <m:r>
                          <a:rPr lang="de-DE" sz="2000" i="1" smtClean="0">
                            <a:latin typeface="Cambria Math"/>
                            <a:ea typeface="Cambria Math"/>
                          </a:rPr>
                          <m:t>𝜃</m:t>
                        </m:r>
                      </m:den>
                    </m:f>
                    <m:r>
                      <a:rPr lang="de-DE" sz="2000" b="0" i="1" smtClean="0">
                        <a:latin typeface="Cambria Math"/>
                      </a:rPr>
                      <m:t>&lt;1</m:t>
                    </m:r>
                  </m:oMath>
                </a14:m>
                <a:r>
                  <a:rPr lang="de-DE" sz="2000" dirty="0">
                    <a:latin typeface="+mn-lt"/>
                  </a:rPr>
                  <a:t> für </a:t>
                </a:r>
                <a14:m>
                  <m:oMath xmlns:m="http://schemas.openxmlformats.org/officeDocument/2006/math">
                    <m:r>
                      <a:rPr lang="de-DE" sz="2000" b="0" i="1" smtClean="0">
                        <a:latin typeface="Cambria Math"/>
                      </a:rPr>
                      <m:t>0&lt;</m:t>
                    </m:r>
                    <m:r>
                      <a:rPr lang="de-DE" sz="2000" b="0" i="1" smtClean="0">
                        <a:latin typeface="Cambria Math"/>
                        <a:ea typeface="Cambria Math"/>
                      </a:rPr>
                      <m:t>𝜖</m:t>
                    </m:r>
                    <m:r>
                      <a:rPr lang="de-DE" sz="2000" b="0" i="1" smtClean="0">
                        <a:latin typeface="Cambria Math"/>
                        <a:ea typeface="Cambria Math"/>
                      </a:rPr>
                      <m:t>&lt;</m:t>
                    </m:r>
                    <m:r>
                      <a:rPr lang="de-DE" sz="2000" b="0" i="1" smtClean="0">
                        <a:latin typeface="Cambria Math"/>
                        <a:ea typeface="Cambria Math"/>
                      </a:rPr>
                      <m:t>𝜃</m:t>
                    </m:r>
                  </m:oMath>
                </a14:m>
                <a:r>
                  <a:rPr lang="de-DE" sz="2000" dirty="0">
                    <a:latin typeface="+mn-lt"/>
                  </a:rPr>
                  <a:t> konvergiert die rechte Seite von </a:t>
                </a:r>
              </a:p>
              <a:p>
                <a:r>
                  <a:rPr lang="de-DE" sz="2000" dirty="0">
                    <a:latin typeface="+mn-lt"/>
                  </a:rPr>
                  <a:t>    (</a:t>
                </a:r>
                <a:r>
                  <a:rPr lang="de-DE" sz="2000" dirty="0">
                    <a:latin typeface="+mn-lt"/>
                    <a:sym typeface="Symbol"/>
                  </a:rPr>
                  <a:t></a:t>
                </a:r>
                <a:r>
                  <a:rPr lang="de-DE" sz="2000" dirty="0">
                    <a:latin typeface="+mn-lt"/>
                  </a:rPr>
                  <a:t>) für wachsendes </a:t>
                </a:r>
                <a14:m>
                  <m:oMath xmlns:m="http://schemas.openxmlformats.org/officeDocument/2006/math">
                    <m:r>
                      <a:rPr lang="de-DE" sz="2000" b="0" i="1" smtClean="0">
                        <a:latin typeface="Cambria Math"/>
                      </a:rPr>
                      <m:t>𝑛</m:t>
                    </m:r>
                  </m:oMath>
                </a14:m>
                <a:r>
                  <a:rPr lang="de-DE" sz="2000" dirty="0">
                    <a:latin typeface="+mn-lt"/>
                  </a:rPr>
                  <a:t> gegen 1.</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2" y="1124744"/>
                <a:ext cx="8207375" cy="707886"/>
              </a:xfrm>
              <a:prstGeom prst="rect">
                <a:avLst/>
              </a:prstGeom>
              <a:blipFill rotWithShape="1">
                <a:blip r:embed="rId3"/>
                <a:stretch>
                  <a:fillRect l="-817" t="-65517" b="-5862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468313" y="1832630"/>
                <a:ext cx="8359774" cy="707886"/>
              </a:xfrm>
              <a:prstGeom prst="rect">
                <a:avLst/>
              </a:prstGeom>
              <a:noFill/>
            </p:spPr>
            <p:txBody>
              <a:bodyPr wrap="square" rtlCol="0">
                <a:spAutoFit/>
              </a:bodyPr>
              <a:lstStyle/>
              <a:p>
                <a:r>
                  <a:rPr lang="de-DE" sz="2000" dirty="0">
                    <a:latin typeface="+mn-lt"/>
                  </a:rPr>
                  <a:t>&gt; Insgesamt erhält man aus (</a:t>
                </a:r>
                <a:r>
                  <a:rPr lang="de-DE" sz="2000" dirty="0">
                    <a:latin typeface="+mn-lt"/>
                    <a:sym typeface="Symbol"/>
                  </a:rPr>
                  <a:t></a:t>
                </a:r>
                <a:r>
                  <a:rPr lang="de-DE" sz="2000" dirty="0">
                    <a:latin typeface="+mn-lt"/>
                  </a:rPr>
                  <a:t>) und (</a:t>
                </a:r>
                <a:r>
                  <a:rPr lang="de-DE" sz="2000" dirty="0">
                    <a:latin typeface="+mn-lt"/>
                    <a:sym typeface="Symbol"/>
                  </a:rPr>
                  <a:t></a:t>
                </a:r>
                <a:r>
                  <a:rPr lang="de-DE" sz="2000" dirty="0">
                    <a:latin typeface="+mn-lt"/>
                  </a:rPr>
                  <a:t>) die schwache Konsistenz des</a:t>
                </a:r>
              </a:p>
              <a:p>
                <a:r>
                  <a:rPr lang="de-DE" sz="2000" dirty="0">
                    <a:latin typeface="+mn-lt"/>
                  </a:rPr>
                  <a:t>   Stichprobenmaximums für die theoretische Obergrenze </a:t>
                </a:r>
                <a14:m>
                  <m:oMath xmlns:m="http://schemas.openxmlformats.org/officeDocument/2006/math">
                    <m:r>
                      <a:rPr lang="de-DE" sz="2000" i="1" smtClean="0">
                        <a:latin typeface="Cambria Math"/>
                        <a:ea typeface="Cambria Math"/>
                      </a:rPr>
                      <m:t>𝜃</m:t>
                    </m:r>
                  </m:oMath>
                </a14:m>
                <a:r>
                  <a:rPr lang="de-DE" sz="2000" dirty="0">
                    <a:latin typeface="+mn-lt"/>
                  </a:rPr>
                  <a:t>.</a:t>
                </a:r>
              </a:p>
            </p:txBody>
          </p:sp>
        </mc:Choice>
        <mc:Fallback xmlns="">
          <p:sp>
            <p:nvSpPr>
              <p:cNvPr id="17" name="Textfeld 16"/>
              <p:cNvSpPr txBox="1">
                <a:spLocks noRot="1" noChangeAspect="1" noMove="1" noResize="1" noEditPoints="1" noAdjustHandles="1" noChangeArrowheads="1" noChangeShapeType="1" noTextEdit="1"/>
              </p:cNvSpPr>
              <p:nvPr/>
            </p:nvSpPr>
            <p:spPr>
              <a:xfrm>
                <a:off x="468313" y="1832630"/>
                <a:ext cx="8359774" cy="707886"/>
              </a:xfrm>
              <a:prstGeom prst="rect">
                <a:avLst/>
              </a:prstGeom>
              <a:blipFill rotWithShape="1">
                <a:blip r:embed="rId4"/>
                <a:stretch>
                  <a:fillRect l="-802" t="-5172" b="-14655"/>
                </a:stretch>
              </a:blipFill>
            </p:spPr>
            <p:txBody>
              <a:bodyPr/>
              <a:lstStyle/>
              <a:p>
                <a:r>
                  <a:rPr lang="de-DE">
                    <a:noFill/>
                  </a:rPr>
                  <a:t> </a:t>
                </a:r>
              </a:p>
            </p:txBody>
          </p:sp>
        </mc:Fallback>
      </mc:AlternateContent>
      <p:sp>
        <p:nvSpPr>
          <p:cNvPr id="18" name="Textfeld 17"/>
          <p:cNvSpPr txBox="1"/>
          <p:nvPr/>
        </p:nvSpPr>
        <p:spPr>
          <a:xfrm>
            <a:off x="468312" y="3416806"/>
            <a:ext cx="8134597" cy="1015663"/>
          </a:xfrm>
          <a:prstGeom prst="rect">
            <a:avLst/>
          </a:prstGeom>
          <a:noFill/>
        </p:spPr>
        <p:txBody>
          <a:bodyPr wrap="square" rtlCol="0">
            <a:spAutoFit/>
          </a:bodyPr>
          <a:lstStyle/>
          <a:p>
            <a:r>
              <a:rPr lang="de-DE" sz="2000" dirty="0">
                <a:latin typeface="+mn-lt"/>
              </a:rPr>
              <a:t>Nachweis über ein Beispiel mit einem Schätzer, der schwach konsistent</a:t>
            </a:r>
          </a:p>
          <a:p>
            <a:r>
              <a:rPr lang="de-DE" sz="2000" dirty="0">
                <a:latin typeface="+mn-lt"/>
              </a:rPr>
              <a:t>jedoch nicht MSE-konsistent ist. Beispiel ist etwas schwierig zu verstehen und wird hier deshalb nicht präsentiert (vgl. LB, S</a:t>
            </a:r>
            <a:r>
              <a:rPr lang="de-DE" sz="2000">
                <a:latin typeface="+mn-lt"/>
              </a:rPr>
              <a:t>. 518).</a:t>
            </a:r>
            <a:endParaRPr lang="de-DE" sz="2000" dirty="0">
              <a:latin typeface="+mn-lt"/>
            </a:endParaRPr>
          </a:p>
        </p:txBody>
      </p:sp>
      <p:sp>
        <p:nvSpPr>
          <p:cNvPr id="20" name="Textfeld 19"/>
          <p:cNvSpPr txBox="1"/>
          <p:nvPr/>
        </p:nvSpPr>
        <p:spPr>
          <a:xfrm>
            <a:off x="468311" y="5085184"/>
            <a:ext cx="8207377" cy="707886"/>
          </a:xfrm>
          <a:prstGeom prst="rect">
            <a:avLst/>
          </a:prstGeom>
          <a:noFill/>
        </p:spPr>
        <p:txBody>
          <a:bodyPr wrap="square" rtlCol="0">
            <a:spAutoFit/>
          </a:bodyPr>
          <a:lstStyle/>
          <a:p>
            <a:r>
              <a:rPr lang="de-DE" sz="2000" dirty="0">
                <a:latin typeface="+mn-lt"/>
              </a:rPr>
              <a:t>Die Konsistenz ist die wichtigste Eigenschaft eines Schätzers und zugleich auch eine Mindestanforderung, die man an einen Schätzer stellt.</a:t>
            </a:r>
          </a:p>
        </p:txBody>
      </p:sp>
      <p:sp>
        <p:nvSpPr>
          <p:cNvPr id="2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662</a:t>
            </a:r>
            <a:endParaRPr lang="de-DE" sz="8000" b="1" dirty="0">
              <a:solidFill>
                <a:schemeClr val="tx1"/>
              </a:solidFill>
              <a:latin typeface="+mj-lt"/>
            </a:endParaRPr>
          </a:p>
        </p:txBody>
      </p:sp>
    </p:spTree>
    <p:extLst>
      <p:ext uri="{BB962C8B-B14F-4D97-AF65-F5344CB8AC3E}">
        <p14:creationId xmlns:p14="http://schemas.microsoft.com/office/powerpoint/2010/main" val="3152236028"/>
      </p:ext>
    </p:extLst>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2" y="981075"/>
            <a:ext cx="187144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10.1.5 Effizienz</a:t>
            </a:r>
          </a:p>
        </p:txBody>
      </p:sp>
      <p:sp>
        <p:nvSpPr>
          <p:cNvPr id="11"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7" name="Textfeld 16"/>
          <p:cNvSpPr txBox="1">
            <a:spLocks noChangeArrowheads="1"/>
          </p:cNvSpPr>
          <p:nvPr/>
        </p:nvSpPr>
        <p:spPr bwMode="auto">
          <a:xfrm>
            <a:off x="468313" y="2132856"/>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10.1.12: Schätzung eines theoretischen Anteilswerts </a:t>
            </a:r>
            <a:r>
              <a:rPr lang="de-DE" sz="2000" dirty="0">
                <a:solidFill>
                  <a:srgbClr val="0070C0"/>
                </a:solidFill>
              </a:rPr>
              <a:t>● </a:t>
            </a:r>
            <a:endParaRPr lang="de-DE" sz="2000" b="1" dirty="0">
              <a:solidFill>
                <a:srgbClr val="0070C0"/>
              </a:solidFill>
              <a:latin typeface="+mn-lt"/>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663</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2" name="Textfeld 11"/>
              <p:cNvSpPr txBox="1"/>
              <p:nvPr/>
            </p:nvSpPr>
            <p:spPr>
              <a:xfrm>
                <a:off x="468312" y="2636912"/>
                <a:ext cx="8207375" cy="707886"/>
              </a:xfrm>
              <a:prstGeom prst="rect">
                <a:avLst/>
              </a:prstGeom>
              <a:noFill/>
            </p:spPr>
            <p:txBody>
              <a:bodyPr wrap="square" rtlCol="0">
                <a:spAutoFit/>
              </a:bodyPr>
              <a:lstStyle/>
              <a:p>
                <a:r>
                  <a:rPr lang="de-DE" sz="2000" dirty="0">
                    <a:latin typeface="+mn-lt"/>
                  </a:rPr>
                  <a:t>&gt; Seien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oMath>
                </a14:m>
                <a:r>
                  <a:rPr lang="de-DE" sz="2000" dirty="0">
                    <a:latin typeface="+mn-lt"/>
                  </a:rPr>
                  <a:t>-verteilt, wobei </a:t>
                </a:r>
                <a14:m>
                  <m:oMath xmlns:m="http://schemas.openxmlformats.org/officeDocument/2006/math">
                    <m:r>
                      <a:rPr lang="de-DE" sz="2000" i="1" smtClean="0">
                        <a:latin typeface="Cambria Math"/>
                        <a:ea typeface="Cambria Math"/>
                      </a:rPr>
                      <m:t>𝜋</m:t>
                    </m:r>
                  </m:oMath>
                </a14:m>
                <a:r>
                  <a:rPr lang="de-DE" sz="2000" dirty="0">
                    <a:latin typeface="+mn-lt"/>
                  </a:rPr>
                  <a:t> geschätzt werden soll.</a:t>
                </a:r>
              </a:p>
              <a:p>
                <a:r>
                  <a:rPr lang="de-DE" sz="2000" dirty="0">
                    <a:latin typeface="+mn-lt"/>
                  </a:rPr>
                  <a:t>   Für gerades </a:t>
                </a:r>
                <a14:m>
                  <m:oMath xmlns:m="http://schemas.openxmlformats.org/officeDocument/2006/math">
                    <m:r>
                      <a:rPr lang="de-DE" sz="2000" b="0" i="1" smtClean="0">
                        <a:latin typeface="Cambria Math"/>
                      </a:rPr>
                      <m:t>𝑛</m:t>
                    </m:r>
                  </m:oMath>
                </a14:m>
                <a:r>
                  <a:rPr lang="de-DE" sz="2000" dirty="0">
                    <a:latin typeface="+mn-lt"/>
                  </a:rPr>
                  <a:t> betrachten wir folgende 4 Schätzer: </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2636912"/>
                <a:ext cx="8207375" cy="707886"/>
              </a:xfrm>
              <a:prstGeom prst="rect">
                <a:avLst/>
              </a:prstGeom>
              <a:blipFill rotWithShape="1">
                <a:blip r:embed="rId3"/>
                <a:stretch>
                  <a:fillRect l="-817" t="-4310" r="-223"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965192" y="3344798"/>
                <a:ext cx="2049728" cy="71025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𝜋</m:t>
                              </m:r>
                            </m:e>
                          </m:acc>
                        </m:e>
                        <m:sub>
                          <m:r>
                            <a:rPr lang="de-DE" sz="2000" b="0" i="1" smtClean="0">
                              <a:latin typeface="Cambria Math"/>
                            </a:rPr>
                            <m:t>𝐴</m:t>
                          </m:r>
                        </m:sub>
                      </m:sSub>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nary>
                      <m:r>
                        <a:rPr lang="de-DE" sz="2000" b="0" i="1" smtClean="0">
                          <a:latin typeface="Cambria Math"/>
                        </a:rPr>
                        <m:t>,</m:t>
                      </m:r>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965192" y="3344798"/>
                <a:ext cx="2049728" cy="71025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866101" y="3344796"/>
                <a:ext cx="2068900" cy="73456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𝜋</m:t>
                              </m:r>
                            </m:e>
                          </m:acc>
                        </m:e>
                        <m:sub>
                          <m:r>
                            <a:rPr lang="de-DE" sz="2000" b="0" i="1" smtClean="0">
                              <a:latin typeface="Cambria Math"/>
                            </a:rPr>
                            <m:t>𝐵</m:t>
                          </m:r>
                        </m:sub>
                      </m:sSub>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2</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r>
                            <a:rPr lang="de-DE" sz="2000" b="0" i="1" smtClean="0">
                              <a:latin typeface="Cambria Math"/>
                            </a:rPr>
                            <m:t>/2</m:t>
                          </m:r>
                        </m:sup>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nary>
                      <m:r>
                        <a:rPr lang="de-DE" sz="2000" b="0" i="1" smtClean="0">
                          <a:latin typeface="Cambria Math"/>
                        </a:rPr>
                        <m:t>,</m:t>
                      </m:r>
                    </m:oMath>
                  </m:oMathPara>
                </a14:m>
                <a:endParaRPr lang="de-DE" sz="2000" dirty="0"/>
              </a:p>
            </p:txBody>
          </p:sp>
        </mc:Choice>
        <mc:Fallback xmlns="">
          <p:sp>
            <p:nvSpPr>
              <p:cNvPr id="14" name="Textfeld 13"/>
              <p:cNvSpPr txBox="1">
                <a:spLocks noRot="1" noChangeAspect="1" noMove="1" noResize="1" noEditPoints="1" noAdjustHandles="1" noChangeArrowheads="1" noChangeShapeType="1" noTextEdit="1"/>
              </p:cNvSpPr>
              <p:nvPr/>
            </p:nvSpPr>
            <p:spPr>
              <a:xfrm>
                <a:off x="2866101" y="3344796"/>
                <a:ext cx="2068900" cy="73456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073636" y="4234430"/>
                <a:ext cx="1266116"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𝜋</m:t>
                              </m:r>
                            </m:e>
                          </m:acc>
                        </m:e>
                        <m:sub>
                          <m:r>
                            <a:rPr lang="de-DE" sz="2000" b="0" i="1" smtClean="0">
                              <a:latin typeface="Cambria Math"/>
                            </a:rPr>
                            <m:t>𝐶</m:t>
                          </m:r>
                        </m:sub>
                      </m:sSub>
                      <m:r>
                        <a:rPr lang="de-DE" sz="2000" b="0" i="1" smtClean="0">
                          <a:latin typeface="Cambria Math"/>
                        </a:rPr>
                        <m:t>=0.5,</m:t>
                      </m:r>
                    </m:oMath>
                  </m:oMathPara>
                </a14:m>
                <a:endParaRPr lang="de-DE" sz="2000" dirty="0"/>
              </a:p>
            </p:txBody>
          </p:sp>
        </mc:Choice>
        <mc:Fallback xmlns="">
          <p:sp>
            <p:nvSpPr>
              <p:cNvPr id="20" name="Textfeld 19"/>
              <p:cNvSpPr txBox="1">
                <a:spLocks noRot="1" noChangeAspect="1" noMove="1" noResize="1" noEditPoints="1" noAdjustHandles="1" noChangeArrowheads="1" noChangeShapeType="1" noTextEdit="1"/>
              </p:cNvSpPr>
              <p:nvPr/>
            </p:nvSpPr>
            <p:spPr>
              <a:xfrm>
                <a:off x="1073636" y="4234430"/>
                <a:ext cx="1266116" cy="400110"/>
              </a:xfrm>
              <a:prstGeom prst="rect">
                <a:avLst/>
              </a:prstGeom>
              <a:blipFill rotWithShape="1">
                <a:blip r:embed="rId6"/>
                <a:stretch>
                  <a:fillRect t="-3077" b="-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2855030" y="4079356"/>
                <a:ext cx="3337067" cy="71025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𝜋</m:t>
                              </m:r>
                            </m:e>
                          </m:acc>
                        </m:e>
                        <m:sub>
                          <m:r>
                            <a:rPr lang="de-DE" sz="2000" b="0" i="1" smtClean="0">
                              <a:latin typeface="Cambria Math"/>
                            </a:rPr>
                            <m:t>𝐷</m:t>
                          </m:r>
                        </m:sub>
                      </m:sSub>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r>
                            <a:rPr lang="de-DE" sz="2000" b="0" i="1" smtClean="0">
                              <a:latin typeface="Cambria Math"/>
                            </a:rPr>
                            <m:t>+2</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nary>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r>
                            <a:rPr lang="de-DE" sz="2000" b="0" i="1" smtClean="0">
                              <a:latin typeface="Cambria Math"/>
                            </a:rPr>
                            <m:t>+2</m:t>
                          </m:r>
                        </m:den>
                      </m:f>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2855030" y="4079356"/>
                <a:ext cx="3337067" cy="710259"/>
              </a:xfrm>
              <a:prstGeom prst="rect">
                <a:avLst/>
              </a:prstGeom>
              <a:blipFill rotWithShape="1">
                <a:blip r:embed="rId7"/>
                <a:stretch>
                  <a:fillRect/>
                </a:stretch>
              </a:blipFill>
            </p:spPr>
            <p:txBody>
              <a:bodyPr/>
              <a:lstStyle/>
              <a:p>
                <a:r>
                  <a:rPr lang="de-DE">
                    <a:noFill/>
                  </a:rPr>
                  <a:t> </a:t>
                </a:r>
              </a:p>
            </p:txBody>
          </p:sp>
        </mc:Fallback>
      </mc:AlternateContent>
      <p:sp>
        <p:nvSpPr>
          <p:cNvPr id="22" name="Textfeld 21"/>
          <p:cNvSpPr txBox="1"/>
          <p:nvPr/>
        </p:nvSpPr>
        <p:spPr>
          <a:xfrm>
            <a:off x="471836" y="4801038"/>
            <a:ext cx="4103687" cy="400110"/>
          </a:xfrm>
          <a:prstGeom prst="rect">
            <a:avLst/>
          </a:prstGeom>
          <a:noFill/>
        </p:spPr>
        <p:txBody>
          <a:bodyPr wrap="square" rtlCol="0">
            <a:spAutoFit/>
          </a:bodyPr>
          <a:lstStyle/>
          <a:p>
            <a:r>
              <a:rPr lang="de-DE" sz="2000" dirty="0">
                <a:latin typeface="+mn-lt"/>
              </a:rPr>
              <a:t>&gt; Erwartungswerte der Schätzer:</a:t>
            </a:r>
          </a:p>
        </p:txBody>
      </p:sp>
      <mc:AlternateContent xmlns:mc="http://schemas.openxmlformats.org/markup-compatibility/2006" xmlns:a14="http://schemas.microsoft.com/office/drawing/2010/main">
        <mc:Choice Requires="a14">
          <p:sp>
            <p:nvSpPr>
              <p:cNvPr id="23" name="Textfeld 22"/>
              <p:cNvSpPr txBox="1"/>
              <p:nvPr/>
            </p:nvSpPr>
            <p:spPr>
              <a:xfrm>
                <a:off x="827584" y="5201148"/>
                <a:ext cx="6488571" cy="78386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i="1">
                                  <a:latin typeface="Cambria Math"/>
                                </a:rPr>
                                <m:t>𝐴</m:t>
                              </m:r>
                            </m:sub>
                          </m:sSub>
                        </m:e>
                      </m:d>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nary>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e>
                      </m:nary>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r>
                            <a:rPr lang="de-DE" sz="2000" b="0" i="1" smtClean="0">
                              <a:latin typeface="Cambria Math"/>
                              <a:ea typeface="Cambria Math"/>
                            </a:rPr>
                            <m:t>𝜋</m:t>
                          </m:r>
                        </m:e>
                      </m:nary>
                      <m:r>
                        <a:rPr lang="de-DE" sz="2000" b="0" i="1" smtClean="0">
                          <a:latin typeface="Cambria Math"/>
                        </a:rPr>
                        <m:t>=</m:t>
                      </m:r>
                      <m:r>
                        <a:rPr lang="de-DE" sz="2000" b="0" i="1" smtClean="0">
                          <a:latin typeface="Cambria Math"/>
                          <a:ea typeface="Cambria Math"/>
                        </a:rPr>
                        <m:t>𝜋</m:t>
                      </m:r>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827584" y="5201148"/>
                <a:ext cx="6488571" cy="783869"/>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2449106825"/>
      </p:ext>
    </p:extLst>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664</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0" name="Textfeld 9"/>
              <p:cNvSpPr txBox="1"/>
              <p:nvPr/>
            </p:nvSpPr>
            <p:spPr>
              <a:xfrm>
                <a:off x="795837" y="1196752"/>
                <a:ext cx="7620484" cy="78386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𝐵</m:t>
                              </m:r>
                            </m:sub>
                          </m:sSub>
                        </m:e>
                      </m:d>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f>
                            <m:fPr>
                              <m:ctrlPr>
                                <a:rPr lang="de-DE" sz="2000" i="1">
                                  <a:latin typeface="Cambria Math" panose="02040503050406030204" pitchFamily="18" charset="0"/>
                                </a:rPr>
                              </m:ctrlPr>
                            </m:fPr>
                            <m:num>
                              <m:r>
                                <a:rPr lang="de-DE" sz="2000" b="0" i="1" smtClean="0">
                                  <a:latin typeface="Cambria Math"/>
                                </a:rPr>
                                <m:t>2</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r>
                                <a:rPr lang="de-DE" sz="2000" b="0" i="1" smtClean="0">
                                  <a:latin typeface="Cambria Math"/>
                                </a:rPr>
                                <m:t>/2</m:t>
                              </m:r>
                            </m:sup>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nary>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2</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r>
                            <a:rPr lang="de-DE" sz="2000" b="0" i="1" smtClean="0">
                              <a:latin typeface="Cambria Math"/>
                            </a:rPr>
                            <m:t>/2</m:t>
                          </m:r>
                        </m:sup>
                        <m:e>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e>
                      </m:nary>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2</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r>
                            <a:rPr lang="de-DE" sz="2000" b="0" i="1" smtClean="0">
                              <a:latin typeface="Cambria Math"/>
                            </a:rPr>
                            <m:t>/2</m:t>
                          </m:r>
                        </m:sup>
                        <m:e>
                          <m:r>
                            <a:rPr lang="de-DE" sz="2000" b="0" i="1" smtClean="0">
                              <a:latin typeface="Cambria Math"/>
                              <a:ea typeface="Cambria Math"/>
                            </a:rPr>
                            <m:t>𝜋</m:t>
                          </m:r>
                        </m:e>
                      </m:nary>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2</m:t>
                          </m:r>
                        </m:num>
                        <m:den>
                          <m:r>
                            <a:rPr lang="de-DE" sz="2000" b="0" i="1" smtClean="0">
                              <a:latin typeface="Cambria Math"/>
                            </a:rPr>
                            <m:t>𝑛</m:t>
                          </m:r>
                        </m:den>
                      </m:f>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𝑛</m:t>
                          </m:r>
                          <m:r>
                            <a:rPr lang="de-DE" sz="2000" b="0" i="1" smtClean="0">
                              <a:latin typeface="Cambria Math"/>
                              <a:ea typeface="Cambria Math"/>
                            </a:rPr>
                            <m:t>𝜋</m:t>
                          </m:r>
                        </m:num>
                        <m:den>
                          <m:r>
                            <a:rPr lang="de-DE" sz="2000" b="0" i="1" smtClean="0">
                              <a:latin typeface="Cambria Math"/>
                              <a:ea typeface="Cambria Math"/>
                            </a:rPr>
                            <m:t>2</m:t>
                          </m:r>
                        </m:den>
                      </m:f>
                      <m:r>
                        <a:rPr lang="de-DE" sz="2000" b="0" i="1" smtClean="0">
                          <a:latin typeface="Cambria Math"/>
                          <a:ea typeface="Cambria Math"/>
                        </a:rPr>
                        <m:t>=</m:t>
                      </m:r>
                      <m:r>
                        <a:rPr lang="de-DE" sz="2000" b="0" i="1" smtClean="0">
                          <a:latin typeface="Cambria Math"/>
                          <a:ea typeface="Cambria Math"/>
                        </a:rPr>
                        <m:t>𝜋</m:t>
                      </m:r>
                    </m:oMath>
                  </m:oMathPara>
                </a14:m>
                <a:endParaRPr lang="de-DE" sz="2000" dirty="0"/>
              </a:p>
            </p:txBody>
          </p:sp>
        </mc:Choice>
        <mc:Fallback xmlns="">
          <p:sp>
            <p:nvSpPr>
              <p:cNvPr id="10" name="Textfeld 9"/>
              <p:cNvSpPr txBox="1">
                <a:spLocks noRot="1" noChangeAspect="1" noMove="1" noResize="1" noEditPoints="1" noAdjustHandles="1" noChangeArrowheads="1" noChangeShapeType="1" noTextEdit="1"/>
              </p:cNvSpPr>
              <p:nvPr/>
            </p:nvSpPr>
            <p:spPr>
              <a:xfrm>
                <a:off x="795837" y="1196752"/>
                <a:ext cx="7620484" cy="78386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795837" y="2186002"/>
                <a:ext cx="265264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𝐶</m:t>
                              </m:r>
                            </m:sub>
                          </m:sSub>
                        </m:e>
                      </m:d>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r>
                            <a:rPr lang="de-DE" sz="2000" b="0" i="1" smtClean="0">
                              <a:latin typeface="Cambria Math"/>
                            </a:rPr>
                            <m:t>0.5</m:t>
                          </m:r>
                        </m:e>
                      </m:d>
                      <m:r>
                        <a:rPr lang="de-DE" sz="2000" b="0" i="1" smtClean="0">
                          <a:latin typeface="Cambria Math"/>
                        </a:rPr>
                        <m:t>=0.5</m:t>
                      </m:r>
                    </m:oMath>
                  </m:oMathPara>
                </a14:m>
                <a:endParaRPr lang="de-DE" sz="2000" dirty="0"/>
              </a:p>
            </p:txBody>
          </p:sp>
        </mc:Choice>
        <mc:Fallback xmlns="">
          <p:sp>
            <p:nvSpPr>
              <p:cNvPr id="11" name="Textfeld 10"/>
              <p:cNvSpPr txBox="1">
                <a:spLocks noRot="1" noChangeAspect="1" noMove="1" noResize="1" noEditPoints="1" noAdjustHandles="1" noChangeArrowheads="1" noChangeShapeType="1" noTextEdit="1"/>
              </p:cNvSpPr>
              <p:nvPr/>
            </p:nvSpPr>
            <p:spPr>
              <a:xfrm>
                <a:off x="795837" y="2186002"/>
                <a:ext cx="2652649" cy="400110"/>
              </a:xfrm>
              <a:prstGeom prst="rect">
                <a:avLst/>
              </a:prstGeom>
              <a:blipFill rotWithShape="1">
                <a:blip r:embed="rId4"/>
                <a:stretch>
                  <a:fillRect t="-3077" b="-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761758" y="2708920"/>
                <a:ext cx="5316777" cy="78386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𝐷</m:t>
                              </m:r>
                            </m:sub>
                          </m:sSub>
                        </m:e>
                      </m:d>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f>
                            <m:fPr>
                              <m:ctrlPr>
                                <a:rPr lang="de-DE" sz="2000" i="1">
                                  <a:latin typeface="Cambria Math" panose="02040503050406030204" pitchFamily="18" charset="0"/>
                                </a:rPr>
                              </m:ctrlPr>
                            </m:fPr>
                            <m:num>
                              <m:r>
                                <a:rPr lang="de-DE" sz="2000" b="0" i="1" smtClean="0">
                                  <a:latin typeface="Cambria Math"/>
                                </a:rPr>
                                <m:t>1</m:t>
                              </m:r>
                            </m:num>
                            <m:den>
                              <m:r>
                                <a:rPr lang="de-DE" sz="2000" i="1">
                                  <a:latin typeface="Cambria Math"/>
                                </a:rPr>
                                <m:t>𝑛</m:t>
                              </m:r>
                              <m:r>
                                <a:rPr lang="de-DE" sz="2000" b="0" i="1" smtClean="0">
                                  <a:latin typeface="Cambria Math"/>
                                </a:rPr>
                                <m:t>+2</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nary>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r>
                                <a:rPr lang="de-DE" sz="2000" b="0" i="1" smtClean="0">
                                  <a:latin typeface="Cambria Math"/>
                                </a:rPr>
                                <m:t>+2</m:t>
                              </m:r>
                            </m:den>
                          </m:f>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𝑛</m:t>
                          </m:r>
                          <m:r>
                            <a:rPr lang="de-DE" sz="2000" b="0" i="1" smtClean="0">
                              <a:latin typeface="Cambria Math"/>
                              <a:ea typeface="Cambria Math"/>
                            </a:rPr>
                            <m:t>𝜋</m:t>
                          </m:r>
                          <m:r>
                            <a:rPr lang="de-DE" sz="2000" b="0" i="1" smtClean="0">
                              <a:latin typeface="Cambria Math"/>
                              <a:ea typeface="Cambria Math"/>
                            </a:rPr>
                            <m:t>+1</m:t>
                          </m:r>
                        </m:num>
                        <m:den>
                          <m:r>
                            <a:rPr lang="de-DE" sz="2000" b="0" i="1" smtClean="0">
                              <a:latin typeface="Cambria Math"/>
                            </a:rPr>
                            <m:t>𝑛</m:t>
                          </m:r>
                          <m:r>
                            <a:rPr lang="de-DE" sz="2000" b="0" i="1" smtClean="0">
                              <a:latin typeface="Cambria Math"/>
                            </a:rPr>
                            <m:t>+2</m:t>
                          </m:r>
                        </m:den>
                      </m:f>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761758" y="2708920"/>
                <a:ext cx="5316777" cy="783869"/>
              </a:xfrm>
              <a:prstGeom prst="rect">
                <a:avLst/>
              </a:prstGeom>
              <a:blipFill rotWithShape="1">
                <a:blip r:embed="rId5"/>
                <a:stretch>
                  <a:fillRect/>
                </a:stretch>
              </a:blipFill>
            </p:spPr>
            <p:txBody>
              <a:bodyPr/>
              <a:lstStyle/>
              <a:p>
                <a:r>
                  <a:rPr lang="de-DE">
                    <a:noFill/>
                  </a:rPr>
                  <a:t> </a:t>
                </a:r>
              </a:p>
            </p:txBody>
          </p:sp>
        </mc:Fallback>
      </mc:AlternateContent>
      <p:sp>
        <p:nvSpPr>
          <p:cNvPr id="13" name="Textfeld 12"/>
          <p:cNvSpPr txBox="1"/>
          <p:nvPr/>
        </p:nvSpPr>
        <p:spPr>
          <a:xfrm>
            <a:off x="468312" y="3645024"/>
            <a:ext cx="4103687" cy="400110"/>
          </a:xfrm>
          <a:prstGeom prst="rect">
            <a:avLst/>
          </a:prstGeom>
          <a:noFill/>
        </p:spPr>
        <p:txBody>
          <a:bodyPr wrap="square" rtlCol="0">
            <a:spAutoFit/>
          </a:bodyPr>
          <a:lstStyle/>
          <a:p>
            <a:r>
              <a:rPr lang="de-DE" sz="2000" dirty="0">
                <a:latin typeface="+mn-lt"/>
              </a:rPr>
              <a:t>&gt; Verzerrungen der Schätzer:</a:t>
            </a:r>
          </a:p>
        </p:txBody>
      </p:sp>
      <mc:AlternateContent xmlns:mc="http://schemas.openxmlformats.org/markup-compatibility/2006" xmlns:a14="http://schemas.microsoft.com/office/drawing/2010/main">
        <mc:Choice Requires="a14">
          <p:sp>
            <p:nvSpPr>
              <p:cNvPr id="14" name="Textfeld 13"/>
              <p:cNvSpPr txBox="1"/>
              <p:nvPr/>
            </p:nvSpPr>
            <p:spPr>
              <a:xfrm>
                <a:off x="858165" y="4165669"/>
                <a:ext cx="319517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𝐵𝑖𝑎𝑠</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i="1">
                                  <a:latin typeface="Cambria Math"/>
                                </a:rPr>
                                <m:t>𝐴</m:t>
                              </m:r>
                            </m:sub>
                          </m:sSub>
                        </m:e>
                      </m:d>
                      <m:r>
                        <a:rPr lang="de-DE" sz="2000" b="0" i="1" smtClean="0">
                          <a:latin typeface="Cambria Math"/>
                        </a:rPr>
                        <m:t>=</m:t>
                      </m:r>
                      <m:r>
                        <a:rPr lang="de-DE" sz="2000" b="0" i="1" smtClean="0">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i="1">
                                  <a:latin typeface="Cambria Math"/>
                                </a:rPr>
                                <m:t>𝐴</m:t>
                              </m:r>
                            </m:sub>
                          </m:sSub>
                        </m:e>
                      </m:d>
                      <m:r>
                        <a:rPr lang="de-DE" sz="2000" b="0" i="1" smtClean="0">
                          <a:latin typeface="Cambria Math"/>
                        </a:rPr>
                        <m:t>−</m:t>
                      </m:r>
                      <m:r>
                        <a:rPr lang="de-DE" sz="2000" b="0" i="1" smtClean="0">
                          <a:latin typeface="Cambria Math"/>
                          <a:ea typeface="Cambria Math"/>
                        </a:rPr>
                        <m:t>𝜋</m:t>
                      </m:r>
                      <m:r>
                        <a:rPr lang="de-DE" sz="2000" b="0" i="1" smtClean="0">
                          <a:latin typeface="Cambria Math"/>
                          <a:ea typeface="Cambria Math"/>
                        </a:rPr>
                        <m:t>=0</m:t>
                      </m:r>
                    </m:oMath>
                  </m:oMathPara>
                </a14:m>
                <a:endParaRPr lang="de-DE" sz="2000" dirty="0"/>
              </a:p>
            </p:txBody>
          </p:sp>
        </mc:Choice>
        <mc:Fallback xmlns="">
          <p:sp>
            <p:nvSpPr>
              <p:cNvPr id="14" name="Textfeld 13"/>
              <p:cNvSpPr txBox="1">
                <a:spLocks noRot="1" noChangeAspect="1" noMove="1" noResize="1" noEditPoints="1" noAdjustHandles="1" noChangeArrowheads="1" noChangeShapeType="1" noTextEdit="1"/>
              </p:cNvSpPr>
              <p:nvPr/>
            </p:nvSpPr>
            <p:spPr>
              <a:xfrm>
                <a:off x="858165" y="4165669"/>
                <a:ext cx="3195170" cy="400110"/>
              </a:xfrm>
              <a:prstGeom prst="rect">
                <a:avLst/>
              </a:prstGeom>
              <a:blipFill rotWithShape="1">
                <a:blip r:embed="rId6"/>
                <a:stretch>
                  <a:fillRect t="-3030"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868948" y="4751481"/>
                <a:ext cx="325422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𝐵𝑖𝑎𝑠</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𝐵</m:t>
                              </m:r>
                            </m:sub>
                          </m:sSub>
                        </m:e>
                      </m:d>
                      <m:r>
                        <a:rPr lang="de-DE" sz="2000" b="0" i="1" smtClean="0">
                          <a:latin typeface="Cambria Math"/>
                        </a:rPr>
                        <m:t>=</m:t>
                      </m:r>
                      <m:r>
                        <a:rPr lang="de-DE" sz="2000" b="0" i="1" smtClean="0">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𝐵</m:t>
                              </m:r>
                            </m:sub>
                          </m:sSub>
                        </m:e>
                      </m:d>
                      <m:r>
                        <a:rPr lang="de-DE" sz="2000" b="0" i="1" smtClean="0">
                          <a:latin typeface="Cambria Math"/>
                        </a:rPr>
                        <m:t>−</m:t>
                      </m:r>
                      <m:r>
                        <a:rPr lang="de-DE" sz="2000" b="0" i="1" smtClean="0">
                          <a:latin typeface="Cambria Math"/>
                          <a:ea typeface="Cambria Math"/>
                        </a:rPr>
                        <m:t>𝜋</m:t>
                      </m:r>
                      <m:r>
                        <a:rPr lang="de-DE" sz="2000" b="0" i="1" smtClean="0">
                          <a:latin typeface="Cambria Math"/>
                          <a:ea typeface="Cambria Math"/>
                        </a:rPr>
                        <m:t>=0</m:t>
                      </m:r>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868948" y="4751481"/>
                <a:ext cx="3254224" cy="400110"/>
              </a:xfrm>
              <a:prstGeom prst="rect">
                <a:avLst/>
              </a:prstGeom>
              <a:blipFill rotWithShape="1">
                <a:blip r:embed="rId7"/>
                <a:stretch>
                  <a:fillRect t="-3030"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879217" y="5301208"/>
                <a:ext cx="387400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𝐵𝑖𝑎𝑠</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𝐶</m:t>
                              </m:r>
                            </m:sub>
                          </m:sSub>
                        </m:e>
                      </m:d>
                      <m:r>
                        <a:rPr lang="de-DE" sz="2000" b="0" i="1" smtClean="0">
                          <a:latin typeface="Cambria Math"/>
                        </a:rPr>
                        <m:t>=</m:t>
                      </m:r>
                      <m:r>
                        <a:rPr lang="de-DE" sz="2000" b="0" i="1" smtClean="0">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𝐶</m:t>
                              </m:r>
                            </m:sub>
                          </m:sSub>
                        </m:e>
                      </m:d>
                      <m:r>
                        <a:rPr lang="de-DE" sz="2000" b="0" i="1" smtClean="0">
                          <a:latin typeface="Cambria Math"/>
                        </a:rPr>
                        <m:t>−</m:t>
                      </m:r>
                      <m:r>
                        <a:rPr lang="de-DE" sz="2000" b="0" i="1" smtClean="0">
                          <a:latin typeface="Cambria Math"/>
                          <a:ea typeface="Cambria Math"/>
                        </a:rPr>
                        <m:t>𝜋</m:t>
                      </m:r>
                      <m:r>
                        <a:rPr lang="de-DE" sz="2000" b="0" i="1" smtClean="0">
                          <a:latin typeface="Cambria Math"/>
                          <a:ea typeface="Cambria Math"/>
                        </a:rPr>
                        <m:t>=0.5−</m:t>
                      </m:r>
                      <m:r>
                        <a:rPr lang="de-DE" sz="2000" b="0" i="1" smtClean="0">
                          <a:latin typeface="Cambria Math"/>
                          <a:ea typeface="Cambria Math"/>
                        </a:rPr>
                        <m:t>𝜋</m:t>
                      </m:r>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879217" y="5301208"/>
                <a:ext cx="3874009" cy="400110"/>
              </a:xfrm>
              <a:prstGeom prst="rect">
                <a:avLst/>
              </a:prstGeom>
              <a:blipFill rotWithShape="1">
                <a:blip r:embed="rId8"/>
                <a:stretch>
                  <a:fillRect t="-3077" b="-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892119" y="5701318"/>
                <a:ext cx="3855479" cy="67569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𝐵𝑖𝑎𝑠</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𝐷</m:t>
                              </m:r>
                            </m:sub>
                          </m:sSub>
                        </m:e>
                      </m:d>
                      <m:r>
                        <a:rPr lang="de-DE" sz="2000" b="0" i="1" smtClean="0">
                          <a:latin typeface="Cambria Math"/>
                        </a:rPr>
                        <m:t>=</m:t>
                      </m:r>
                      <m:r>
                        <a:rPr lang="de-DE" sz="2000" b="0" i="1" smtClean="0">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𝐷</m:t>
                              </m:r>
                            </m:sub>
                          </m:sSub>
                        </m:e>
                      </m:d>
                      <m:r>
                        <a:rPr lang="de-DE" sz="2000" b="0" i="1" smtClean="0">
                          <a:latin typeface="Cambria Math"/>
                        </a:rPr>
                        <m:t>−</m:t>
                      </m:r>
                      <m:r>
                        <a:rPr lang="de-DE" sz="2000" b="0" i="1" smtClean="0">
                          <a:latin typeface="Cambria Math"/>
                          <a:ea typeface="Cambria Math"/>
                        </a:rPr>
                        <m:t>𝜋</m:t>
                      </m:r>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1−2</m:t>
                          </m:r>
                          <m:r>
                            <a:rPr lang="de-DE" sz="2000" b="0" i="1" smtClean="0">
                              <a:latin typeface="Cambria Math"/>
                              <a:ea typeface="Cambria Math"/>
                            </a:rPr>
                            <m:t>𝜋</m:t>
                          </m:r>
                        </m:num>
                        <m:den>
                          <m:r>
                            <a:rPr lang="de-DE" sz="2000" b="0" i="1" smtClean="0">
                              <a:latin typeface="Cambria Math"/>
                              <a:ea typeface="Cambria Math"/>
                            </a:rPr>
                            <m:t>𝑛</m:t>
                          </m:r>
                          <m:r>
                            <a:rPr lang="de-DE" sz="2000" b="0" i="1" smtClean="0">
                              <a:latin typeface="Cambria Math"/>
                              <a:ea typeface="Cambria Math"/>
                            </a:rPr>
                            <m:t>+2</m:t>
                          </m:r>
                        </m:den>
                      </m:f>
                    </m:oMath>
                  </m:oMathPara>
                </a14:m>
                <a:endParaRPr lang="de-DE" sz="2000" dirty="0"/>
              </a:p>
            </p:txBody>
          </p:sp>
        </mc:Choice>
        <mc:Fallback xmlns="">
          <p:sp>
            <p:nvSpPr>
              <p:cNvPr id="20" name="Textfeld 19"/>
              <p:cNvSpPr txBox="1">
                <a:spLocks noRot="1" noChangeAspect="1" noMove="1" noResize="1" noEditPoints="1" noAdjustHandles="1" noChangeArrowheads="1" noChangeShapeType="1" noTextEdit="1"/>
              </p:cNvSpPr>
              <p:nvPr/>
            </p:nvSpPr>
            <p:spPr>
              <a:xfrm>
                <a:off x="892119" y="5701318"/>
                <a:ext cx="3855479" cy="675698"/>
              </a:xfrm>
              <a:prstGeom prst="rect">
                <a:avLst/>
              </a:prstGeom>
              <a:blipFill rotWithShape="1">
                <a:blip r:embed="rId9"/>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007059479"/>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468313" y="1072191"/>
            <a:ext cx="4103687" cy="400110"/>
          </a:xfrm>
          <a:prstGeom prst="rect">
            <a:avLst/>
          </a:prstGeom>
          <a:noFill/>
        </p:spPr>
        <p:txBody>
          <a:bodyPr wrap="square" rtlCol="0">
            <a:spAutoFit/>
          </a:bodyPr>
          <a:lstStyle/>
          <a:p>
            <a:r>
              <a:rPr lang="de-DE" sz="2000" dirty="0">
                <a:latin typeface="+mn-lt"/>
              </a:rPr>
              <a:t>&gt; Varianzen der Schätzer:</a:t>
            </a:r>
          </a:p>
        </p:txBody>
      </p:sp>
      <mc:AlternateContent xmlns:mc="http://schemas.openxmlformats.org/markup-compatibility/2006" xmlns:a14="http://schemas.microsoft.com/office/drawing/2010/main">
        <mc:Choice Requires="a14">
          <p:sp>
            <p:nvSpPr>
              <p:cNvPr id="11" name="Textfeld 10"/>
              <p:cNvSpPr txBox="1"/>
              <p:nvPr/>
            </p:nvSpPr>
            <p:spPr>
              <a:xfrm>
                <a:off x="761758" y="1482492"/>
                <a:ext cx="5551327" cy="783869"/>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𝐴</m:t>
                              </m:r>
                            </m:sub>
                          </m:sSub>
                        </m:e>
                      </m:d>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f>
                            <m:fPr>
                              <m:ctrlPr>
                                <a:rPr lang="de-DE" sz="2000" i="1">
                                  <a:latin typeface="Cambria Math" panose="02040503050406030204" pitchFamily="18" charset="0"/>
                                </a:rPr>
                              </m:ctrlPr>
                            </m:fPr>
                            <m:num>
                              <m:r>
                                <a:rPr lang="de-DE" sz="2000" b="0" i="1" smtClean="0">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nary>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sSup>
                            <m:sSupPr>
                              <m:ctrlPr>
                                <a:rPr lang="de-DE" sz="2000" b="0" i="1" smtClean="0">
                                  <a:latin typeface="Cambria Math" panose="02040503050406030204" pitchFamily="18" charset="0"/>
                                </a:rPr>
                              </m:ctrlPr>
                            </m:sSupPr>
                            <m:e>
                              <m:r>
                                <a:rPr lang="de-DE" sz="2000" b="0" i="1" smtClean="0">
                                  <a:latin typeface="Cambria Math"/>
                                </a:rPr>
                                <m:t>𝑛</m:t>
                              </m:r>
                            </m:e>
                            <m:sup>
                              <m:r>
                                <a:rPr lang="de-DE" sz="2000" b="0" i="1" smtClean="0">
                                  <a:latin typeface="Cambria Math"/>
                                </a:rPr>
                                <m:t>2</m:t>
                              </m:r>
                            </m:sup>
                          </m:sSup>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e>
                      </m:nary>
                    </m:oMath>
                  </m:oMathPara>
                </a14:m>
                <a:endParaRPr lang="de-DE" sz="2000" dirty="0"/>
              </a:p>
            </p:txBody>
          </p:sp>
        </mc:Choice>
        <mc:Fallback xmlns="">
          <p:sp>
            <p:nvSpPr>
              <p:cNvPr id="11" name="Textfeld 10"/>
              <p:cNvSpPr txBox="1">
                <a:spLocks noRot="1" noChangeAspect="1" noMove="1" noResize="1" noEditPoints="1" noAdjustHandles="1" noChangeArrowheads="1" noChangeShapeType="1" noTextEdit="1"/>
              </p:cNvSpPr>
              <p:nvPr/>
            </p:nvSpPr>
            <p:spPr>
              <a:xfrm>
                <a:off x="761758" y="1482492"/>
                <a:ext cx="5551327" cy="78386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763688" y="2269344"/>
                <a:ext cx="5240152" cy="72936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sSup>
                            <m:sSupPr>
                              <m:ctrlPr>
                                <a:rPr lang="de-DE" sz="2000" b="0" i="1" smtClean="0">
                                  <a:latin typeface="Cambria Math" panose="02040503050406030204" pitchFamily="18" charset="0"/>
                                </a:rPr>
                              </m:ctrlPr>
                            </m:sSupPr>
                            <m:e>
                              <m:r>
                                <a:rPr lang="de-DE" sz="2000" b="0" i="1" smtClean="0">
                                  <a:latin typeface="Cambria Math"/>
                                </a:rPr>
                                <m:t>𝑛</m:t>
                              </m:r>
                            </m:e>
                            <m:sup>
                              <m:r>
                                <a:rPr lang="de-DE" sz="2000" b="0" i="1" smtClean="0">
                                  <a:latin typeface="Cambria Math"/>
                                </a:rPr>
                                <m:t>2</m:t>
                              </m:r>
                            </m:sup>
                          </m:sSup>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r>
                            <a:rPr lang="de-DE" sz="2000" b="0" i="1" smtClean="0">
                              <a:latin typeface="Cambria Math"/>
                              <a:ea typeface="Cambria Math"/>
                            </a:rPr>
                            <m:t>𝜋</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1−</m:t>
                              </m:r>
                              <m:r>
                                <a:rPr lang="de-DE" sz="2000" b="0" i="1" smtClean="0">
                                  <a:latin typeface="Cambria Math"/>
                                  <a:ea typeface="Cambria Math"/>
                                </a:rPr>
                                <m:t>𝜋</m:t>
                              </m:r>
                            </m:e>
                          </m:d>
                        </m:e>
                      </m:nary>
                      <m:r>
                        <a:rPr lang="de-DE" sz="2000" b="0" i="1" smtClean="0">
                          <a:latin typeface="Cambria Math"/>
                        </a:rPr>
                        <m:t>=</m:t>
                      </m:r>
                      <m:f>
                        <m:fPr>
                          <m:ctrlPr>
                            <a:rPr lang="de-DE" sz="2000" i="1">
                              <a:latin typeface="Cambria Math" panose="02040503050406030204" pitchFamily="18" charset="0"/>
                              <a:ea typeface="Cambria Math"/>
                            </a:rPr>
                          </m:ctrlPr>
                        </m:fPr>
                        <m:num>
                          <m:r>
                            <a:rPr lang="de-DE" sz="2000" b="0" i="1" smtClean="0">
                              <a:latin typeface="Cambria Math"/>
                              <a:ea typeface="Cambria Math"/>
                            </a:rPr>
                            <m:t>𝑛</m:t>
                          </m:r>
                          <m:r>
                            <a:rPr lang="de-DE" sz="2000" i="1">
                              <a:latin typeface="Cambria Math"/>
                              <a:ea typeface="Cambria Math"/>
                            </a:rPr>
                            <m:t>𝜋</m:t>
                          </m:r>
                          <m:d>
                            <m:dPr>
                              <m:ctrlPr>
                                <a:rPr lang="de-DE" sz="2000" i="1">
                                  <a:latin typeface="Cambria Math" panose="02040503050406030204" pitchFamily="18" charset="0"/>
                                  <a:ea typeface="Cambria Math"/>
                                </a:rPr>
                              </m:ctrlPr>
                            </m:dPr>
                            <m:e>
                              <m:r>
                                <a:rPr lang="de-DE" sz="2000" i="1">
                                  <a:latin typeface="Cambria Math"/>
                                  <a:ea typeface="Cambria Math"/>
                                </a:rPr>
                                <m:t>1−</m:t>
                              </m:r>
                              <m:r>
                                <a:rPr lang="de-DE" sz="2000" i="1">
                                  <a:latin typeface="Cambria Math"/>
                                  <a:ea typeface="Cambria Math"/>
                                </a:rPr>
                                <m:t>𝜋</m:t>
                              </m:r>
                            </m:e>
                          </m:d>
                        </m:num>
                        <m:den>
                          <m:sSup>
                            <m:sSupPr>
                              <m:ctrlPr>
                                <a:rPr lang="de-DE" sz="2000" i="1" smtClean="0">
                                  <a:latin typeface="Cambria Math" panose="02040503050406030204" pitchFamily="18" charset="0"/>
                                  <a:ea typeface="Cambria Math"/>
                                </a:rPr>
                              </m:ctrlPr>
                            </m:sSupPr>
                            <m:e>
                              <m:r>
                                <a:rPr lang="de-DE" sz="2000" b="0" i="1" smtClean="0">
                                  <a:latin typeface="Cambria Math"/>
                                  <a:ea typeface="Cambria Math"/>
                                </a:rPr>
                                <m:t>𝑛</m:t>
                              </m:r>
                            </m:e>
                            <m:sup>
                              <m:r>
                                <a:rPr lang="de-DE" sz="2000" b="0" i="1" smtClean="0">
                                  <a:latin typeface="Cambria Math"/>
                                  <a:ea typeface="Cambria Math"/>
                                </a:rPr>
                                <m:t>2</m:t>
                              </m:r>
                            </m:sup>
                          </m:sSup>
                        </m:den>
                      </m:f>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𝜋</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1−</m:t>
                              </m:r>
                              <m:r>
                                <a:rPr lang="de-DE" sz="2000" b="0" i="1" smtClean="0">
                                  <a:latin typeface="Cambria Math"/>
                                  <a:ea typeface="Cambria Math"/>
                                </a:rPr>
                                <m:t>𝜋</m:t>
                              </m:r>
                            </m:e>
                          </m:d>
                        </m:num>
                        <m:den>
                          <m:r>
                            <a:rPr lang="de-DE" sz="2000" b="0" i="1" smtClean="0">
                              <a:latin typeface="Cambria Math"/>
                              <a:ea typeface="Cambria Math"/>
                            </a:rPr>
                            <m:t>𝑛</m:t>
                          </m:r>
                        </m:den>
                      </m:f>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1763688" y="2269344"/>
                <a:ext cx="5240152" cy="729367"/>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669313" y="3068960"/>
                <a:ext cx="5610382" cy="783869"/>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𝐵</m:t>
                              </m:r>
                            </m:sub>
                          </m:sSub>
                        </m:e>
                      </m:d>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f>
                            <m:fPr>
                              <m:ctrlPr>
                                <a:rPr lang="de-DE" sz="2000" i="1">
                                  <a:latin typeface="Cambria Math" panose="02040503050406030204" pitchFamily="18" charset="0"/>
                                </a:rPr>
                              </m:ctrlPr>
                            </m:fPr>
                            <m:num>
                              <m:r>
                                <a:rPr lang="de-DE" sz="2000" b="0" i="1" smtClean="0">
                                  <a:latin typeface="Cambria Math"/>
                                </a:rPr>
                                <m:t>2</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r>
                                <a:rPr lang="de-DE" sz="2000" b="0" i="1" smtClean="0">
                                  <a:latin typeface="Cambria Math"/>
                                </a:rPr>
                                <m:t>/2</m:t>
                              </m:r>
                            </m:sup>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nary>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4</m:t>
                          </m:r>
                        </m:num>
                        <m:den>
                          <m:sSup>
                            <m:sSupPr>
                              <m:ctrlPr>
                                <a:rPr lang="de-DE" sz="2000" b="0" i="1" smtClean="0">
                                  <a:latin typeface="Cambria Math" panose="02040503050406030204" pitchFamily="18" charset="0"/>
                                </a:rPr>
                              </m:ctrlPr>
                            </m:sSupPr>
                            <m:e>
                              <m:r>
                                <a:rPr lang="de-DE" sz="2000" b="0" i="1" smtClean="0">
                                  <a:latin typeface="Cambria Math"/>
                                </a:rPr>
                                <m:t>𝑛</m:t>
                              </m:r>
                            </m:e>
                            <m:sup>
                              <m:r>
                                <a:rPr lang="de-DE" sz="2000" b="0" i="1" smtClean="0">
                                  <a:latin typeface="Cambria Math"/>
                                </a:rPr>
                                <m:t>2</m:t>
                              </m:r>
                            </m:sup>
                          </m:sSup>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r>
                            <a:rPr lang="de-DE" sz="2000" b="0" i="1" smtClean="0">
                              <a:latin typeface="Cambria Math"/>
                            </a:rPr>
                            <m:t>/2</m:t>
                          </m:r>
                        </m:sup>
                        <m:e>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e>
                      </m:nary>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669313" y="3068960"/>
                <a:ext cx="5610382" cy="78386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671243" y="3855812"/>
                <a:ext cx="5533502" cy="73456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4</m:t>
                          </m:r>
                        </m:num>
                        <m:den>
                          <m:sSup>
                            <m:sSupPr>
                              <m:ctrlPr>
                                <a:rPr lang="de-DE" sz="2000" b="0" i="1" smtClean="0">
                                  <a:latin typeface="Cambria Math" panose="02040503050406030204" pitchFamily="18" charset="0"/>
                                </a:rPr>
                              </m:ctrlPr>
                            </m:sSupPr>
                            <m:e>
                              <m:r>
                                <a:rPr lang="de-DE" sz="2000" b="0" i="1" smtClean="0">
                                  <a:latin typeface="Cambria Math"/>
                                </a:rPr>
                                <m:t>𝑛</m:t>
                              </m:r>
                            </m:e>
                            <m:sup>
                              <m:r>
                                <a:rPr lang="de-DE" sz="2000" b="0" i="1" smtClean="0">
                                  <a:latin typeface="Cambria Math"/>
                                </a:rPr>
                                <m:t>2</m:t>
                              </m:r>
                            </m:sup>
                          </m:sSup>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r>
                            <a:rPr lang="de-DE" sz="2000" b="0" i="1" smtClean="0">
                              <a:latin typeface="Cambria Math"/>
                            </a:rPr>
                            <m:t>/2</m:t>
                          </m:r>
                        </m:sup>
                        <m:e>
                          <m:r>
                            <a:rPr lang="de-DE" sz="2000" b="0" i="1" smtClean="0">
                              <a:latin typeface="Cambria Math"/>
                              <a:ea typeface="Cambria Math"/>
                            </a:rPr>
                            <m:t>𝜋</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1−</m:t>
                              </m:r>
                              <m:r>
                                <a:rPr lang="de-DE" sz="2000" b="0" i="1" smtClean="0">
                                  <a:latin typeface="Cambria Math"/>
                                  <a:ea typeface="Cambria Math"/>
                                </a:rPr>
                                <m:t>𝜋</m:t>
                              </m:r>
                            </m:e>
                          </m:d>
                        </m:e>
                      </m:nary>
                      <m:r>
                        <a:rPr lang="de-DE" sz="2000" b="0" i="1" smtClean="0">
                          <a:latin typeface="Cambria Math"/>
                        </a:rPr>
                        <m:t>=</m:t>
                      </m:r>
                      <m:f>
                        <m:fPr>
                          <m:ctrlPr>
                            <a:rPr lang="de-DE" sz="2000" i="1">
                              <a:latin typeface="Cambria Math" panose="02040503050406030204" pitchFamily="18" charset="0"/>
                              <a:ea typeface="Cambria Math"/>
                            </a:rPr>
                          </m:ctrlPr>
                        </m:fPr>
                        <m:num>
                          <m:r>
                            <a:rPr lang="de-DE" sz="2000" b="0" i="1" smtClean="0">
                              <a:latin typeface="Cambria Math"/>
                              <a:ea typeface="Cambria Math"/>
                            </a:rPr>
                            <m:t>4</m:t>
                          </m:r>
                          <m:r>
                            <a:rPr lang="de-DE" sz="2000" b="0" i="1" smtClean="0">
                              <a:latin typeface="Cambria Math"/>
                              <a:ea typeface="Cambria Math"/>
                            </a:rPr>
                            <m:t>𝑛</m:t>
                          </m:r>
                          <m:r>
                            <a:rPr lang="de-DE" sz="2000" i="1">
                              <a:latin typeface="Cambria Math"/>
                              <a:ea typeface="Cambria Math"/>
                            </a:rPr>
                            <m:t>𝜋</m:t>
                          </m:r>
                          <m:d>
                            <m:dPr>
                              <m:ctrlPr>
                                <a:rPr lang="de-DE" sz="2000" i="1">
                                  <a:latin typeface="Cambria Math" panose="02040503050406030204" pitchFamily="18" charset="0"/>
                                  <a:ea typeface="Cambria Math"/>
                                </a:rPr>
                              </m:ctrlPr>
                            </m:dPr>
                            <m:e>
                              <m:r>
                                <a:rPr lang="de-DE" sz="2000" i="1">
                                  <a:latin typeface="Cambria Math"/>
                                  <a:ea typeface="Cambria Math"/>
                                </a:rPr>
                                <m:t>1−</m:t>
                              </m:r>
                              <m:r>
                                <a:rPr lang="de-DE" sz="2000" i="1">
                                  <a:latin typeface="Cambria Math"/>
                                  <a:ea typeface="Cambria Math"/>
                                </a:rPr>
                                <m:t>𝜋</m:t>
                              </m:r>
                            </m:e>
                          </m:d>
                        </m:num>
                        <m:den>
                          <m:sSup>
                            <m:sSupPr>
                              <m:ctrlPr>
                                <a:rPr lang="de-DE" sz="2000" i="1" smtClean="0">
                                  <a:latin typeface="Cambria Math" panose="02040503050406030204" pitchFamily="18" charset="0"/>
                                  <a:ea typeface="Cambria Math"/>
                                </a:rPr>
                              </m:ctrlPr>
                            </m:sSupPr>
                            <m:e>
                              <m:r>
                                <a:rPr lang="de-DE" sz="2000" b="0" i="1" smtClean="0">
                                  <a:latin typeface="Cambria Math"/>
                                  <a:ea typeface="Cambria Math"/>
                                </a:rPr>
                                <m:t>2</m:t>
                              </m:r>
                              <m:r>
                                <a:rPr lang="de-DE" sz="2000" b="0" i="1" smtClean="0">
                                  <a:latin typeface="Cambria Math"/>
                                  <a:ea typeface="Cambria Math"/>
                                </a:rPr>
                                <m:t>𝑛</m:t>
                              </m:r>
                            </m:e>
                            <m:sup>
                              <m:r>
                                <a:rPr lang="de-DE" sz="2000" b="0" i="1" smtClean="0">
                                  <a:latin typeface="Cambria Math"/>
                                  <a:ea typeface="Cambria Math"/>
                                </a:rPr>
                                <m:t>2</m:t>
                              </m:r>
                            </m:sup>
                          </m:sSup>
                        </m:den>
                      </m:f>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2</m:t>
                          </m:r>
                          <m:r>
                            <a:rPr lang="de-DE" sz="2000" b="0" i="1" smtClean="0">
                              <a:latin typeface="Cambria Math"/>
                              <a:ea typeface="Cambria Math"/>
                            </a:rPr>
                            <m:t>𝜋</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1−</m:t>
                              </m:r>
                              <m:r>
                                <a:rPr lang="de-DE" sz="2000" b="0" i="1" smtClean="0">
                                  <a:latin typeface="Cambria Math"/>
                                  <a:ea typeface="Cambria Math"/>
                                </a:rPr>
                                <m:t>𝜋</m:t>
                              </m:r>
                            </m:e>
                          </m:d>
                        </m:num>
                        <m:den>
                          <m:r>
                            <a:rPr lang="de-DE" sz="2000" b="0" i="1" smtClean="0">
                              <a:latin typeface="Cambria Math"/>
                              <a:ea typeface="Cambria Math"/>
                            </a:rPr>
                            <m:t>𝑛</m:t>
                          </m:r>
                        </m:den>
                      </m:f>
                    </m:oMath>
                  </m:oMathPara>
                </a14:m>
                <a:endParaRPr lang="de-DE" sz="2000" dirty="0"/>
              </a:p>
            </p:txBody>
          </p:sp>
        </mc:Choice>
        <mc:Fallback xmlns="">
          <p:sp>
            <p:nvSpPr>
              <p:cNvPr id="14" name="Textfeld 13"/>
              <p:cNvSpPr txBox="1">
                <a:spLocks noRot="1" noChangeAspect="1" noMove="1" noResize="1" noEditPoints="1" noAdjustHandles="1" noChangeArrowheads="1" noChangeShapeType="1" noTextEdit="1"/>
              </p:cNvSpPr>
              <p:nvPr/>
            </p:nvSpPr>
            <p:spPr>
              <a:xfrm>
                <a:off x="1671243" y="3855812"/>
                <a:ext cx="5533502" cy="73456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669313" y="4626558"/>
                <a:ext cx="3030253" cy="400110"/>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𝐶</m:t>
                              </m:r>
                            </m:sub>
                          </m:sSub>
                        </m:e>
                      </m:d>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r>
                            <a:rPr lang="de-DE" sz="2000" b="0" i="1" smtClean="0">
                              <a:latin typeface="Cambria Math"/>
                            </a:rPr>
                            <m:t>0.5</m:t>
                          </m:r>
                        </m:e>
                      </m:d>
                      <m:r>
                        <a:rPr lang="de-DE" sz="2000" b="0" i="1" smtClean="0">
                          <a:latin typeface="Cambria Math"/>
                        </a:rPr>
                        <m:t>=0</m:t>
                      </m:r>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669313" y="4626558"/>
                <a:ext cx="3030253" cy="400110"/>
              </a:xfrm>
              <a:prstGeom prst="rect">
                <a:avLst/>
              </a:prstGeom>
              <a:blipFill rotWithShape="1">
                <a:blip r:embed="rId7"/>
                <a:stretch>
                  <a:fillRect t="-3030"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710527" y="5048294"/>
                <a:ext cx="7637284" cy="783869"/>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𝐷</m:t>
                              </m:r>
                            </m:sub>
                          </m:sSub>
                        </m:e>
                      </m:d>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f>
                            <m:fPr>
                              <m:ctrlPr>
                                <a:rPr lang="de-DE" sz="2000" i="1">
                                  <a:latin typeface="Cambria Math" panose="02040503050406030204" pitchFamily="18" charset="0"/>
                                </a:rPr>
                              </m:ctrlPr>
                            </m:fPr>
                            <m:num>
                              <m:r>
                                <a:rPr lang="de-DE" sz="2000" b="0" i="1" smtClean="0">
                                  <a:latin typeface="Cambria Math"/>
                                </a:rPr>
                                <m:t>1</m:t>
                              </m:r>
                            </m:num>
                            <m:den>
                              <m:r>
                                <a:rPr lang="de-DE" sz="2000" i="1">
                                  <a:latin typeface="Cambria Math"/>
                                </a:rPr>
                                <m:t>𝑛</m:t>
                              </m:r>
                              <m:r>
                                <a:rPr lang="de-DE" sz="2000" b="0" i="1" smtClean="0">
                                  <a:latin typeface="Cambria Math"/>
                                </a:rPr>
                                <m:t>+2</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nary>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r>
                                <a:rPr lang="de-DE" sz="2000" b="0" i="1" smtClean="0">
                                  <a:latin typeface="Cambria Math"/>
                                </a:rPr>
                                <m:t>+2</m:t>
                              </m:r>
                            </m:den>
                          </m:f>
                        </m:e>
                      </m:d>
                      <m:r>
                        <a:rPr lang="de-DE" sz="2000" b="0" i="1" smtClean="0">
                          <a:latin typeface="Cambria Math"/>
                        </a:rPr>
                        <m:t>=</m:t>
                      </m:r>
                      <m:r>
                        <a:rPr lang="de-DE" sz="2000" i="1">
                          <a:latin typeface="Cambria Math"/>
                        </a:rPr>
                        <m:t>𝑉𝑎𝑟</m:t>
                      </m:r>
                      <m:d>
                        <m:dPr>
                          <m:ctrlPr>
                            <a:rPr lang="de-DE" sz="2000" i="1">
                              <a:latin typeface="Cambria Math" panose="02040503050406030204" pitchFamily="18" charset="0"/>
                            </a:rPr>
                          </m:ctrlPr>
                        </m:dPr>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r>
                                <a:rPr lang="de-DE" sz="2000" i="1">
                                  <a:latin typeface="Cambria Math"/>
                                </a:rPr>
                                <m:t>+2</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nary>
                        </m:e>
                      </m:d>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710527" y="5048294"/>
                <a:ext cx="7637284" cy="783869"/>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701749" y="5861467"/>
                <a:ext cx="4492127" cy="743922"/>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r>
                                    <a:rPr lang="de-DE" sz="2000" b="0" i="1" smtClean="0">
                                      <a:latin typeface="Cambria Math"/>
                                    </a:rPr>
                                    <m:t>𝑛</m:t>
                                  </m:r>
                                  <m:r>
                                    <a:rPr lang="de-DE" sz="2000" b="0" i="1" smtClean="0">
                                      <a:latin typeface="Cambria Math"/>
                                    </a:rPr>
                                    <m:t>+2</m:t>
                                  </m:r>
                                </m:e>
                              </m:d>
                            </m:e>
                            <m:sup>
                              <m:r>
                                <a:rPr lang="de-DE" sz="2000" b="0" i="1" smtClean="0">
                                  <a:latin typeface="Cambria Math"/>
                                </a:rPr>
                                <m:t>2</m:t>
                              </m:r>
                            </m:sup>
                          </m:sSup>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e>
                      </m:nary>
                      <m:r>
                        <a:rPr lang="de-DE" sz="2000" b="0" i="1" smtClean="0">
                          <a:latin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𝑛</m:t>
                          </m:r>
                          <m:r>
                            <a:rPr lang="de-DE" sz="2000" i="1">
                              <a:latin typeface="Cambria Math"/>
                              <a:ea typeface="Cambria Math"/>
                            </a:rPr>
                            <m:t>𝜋</m:t>
                          </m:r>
                          <m:d>
                            <m:dPr>
                              <m:ctrlPr>
                                <a:rPr lang="de-DE" sz="2000" i="1">
                                  <a:latin typeface="Cambria Math" panose="02040503050406030204" pitchFamily="18" charset="0"/>
                                  <a:ea typeface="Cambria Math"/>
                                </a:rPr>
                              </m:ctrlPr>
                            </m:dPr>
                            <m:e>
                              <m:r>
                                <a:rPr lang="de-DE" sz="2000" i="1">
                                  <a:latin typeface="Cambria Math"/>
                                  <a:ea typeface="Cambria Math"/>
                                </a:rPr>
                                <m:t>1−</m:t>
                              </m:r>
                              <m:r>
                                <a:rPr lang="de-DE" sz="2000" i="1">
                                  <a:latin typeface="Cambria Math"/>
                                  <a:ea typeface="Cambria Math"/>
                                </a:rPr>
                                <m:t>𝜋</m:t>
                              </m:r>
                            </m:e>
                          </m:d>
                        </m:num>
                        <m:den>
                          <m:sSup>
                            <m:sSupPr>
                              <m:ctrlPr>
                                <a:rPr lang="de-DE" sz="2000" i="1">
                                  <a:latin typeface="Cambria Math" panose="02040503050406030204" pitchFamily="18" charset="0"/>
                                  <a:ea typeface="Cambria Math"/>
                                </a:rPr>
                              </m:ctrlPr>
                            </m:sSupPr>
                            <m:e>
                              <m:d>
                                <m:dPr>
                                  <m:ctrlPr>
                                    <a:rPr lang="de-DE" sz="2000" i="1" smtClean="0">
                                      <a:latin typeface="Cambria Math" panose="02040503050406030204" pitchFamily="18" charset="0"/>
                                      <a:ea typeface="Cambria Math"/>
                                    </a:rPr>
                                  </m:ctrlPr>
                                </m:dPr>
                                <m:e>
                                  <m:r>
                                    <a:rPr lang="de-DE" sz="2000" b="0" i="1" smtClean="0">
                                      <a:latin typeface="Cambria Math"/>
                                      <a:ea typeface="Cambria Math"/>
                                    </a:rPr>
                                    <m:t>𝑛</m:t>
                                  </m:r>
                                  <m:r>
                                    <a:rPr lang="de-DE" sz="2000" b="0" i="1" smtClean="0">
                                      <a:latin typeface="Cambria Math"/>
                                      <a:ea typeface="Cambria Math"/>
                                    </a:rPr>
                                    <m:t>+2</m:t>
                                  </m:r>
                                </m:e>
                              </m:d>
                            </m:e>
                            <m:sup>
                              <m:r>
                                <a:rPr lang="de-DE" sz="2000" i="1">
                                  <a:latin typeface="Cambria Math"/>
                                  <a:ea typeface="Cambria Math"/>
                                </a:rPr>
                                <m:t>2</m:t>
                              </m:r>
                            </m:sup>
                          </m:sSup>
                        </m:den>
                      </m:f>
                    </m:oMath>
                  </m:oMathPara>
                </a14:m>
                <a:endParaRPr lang="de-DE" sz="2000" dirty="0"/>
              </a:p>
            </p:txBody>
          </p:sp>
        </mc:Choice>
        <mc:Fallback xmlns="">
          <p:sp>
            <p:nvSpPr>
              <p:cNvPr id="20" name="Textfeld 19"/>
              <p:cNvSpPr txBox="1">
                <a:spLocks noRot="1" noChangeAspect="1" noMove="1" noResize="1" noEditPoints="1" noAdjustHandles="1" noChangeArrowheads="1" noChangeShapeType="1" noTextEdit="1"/>
              </p:cNvSpPr>
              <p:nvPr/>
            </p:nvSpPr>
            <p:spPr>
              <a:xfrm>
                <a:off x="1701749" y="5861467"/>
                <a:ext cx="4492127" cy="743922"/>
              </a:xfrm>
              <a:prstGeom prst="rect">
                <a:avLst/>
              </a:prstGeom>
              <a:blipFill rotWithShape="1">
                <a:blip r:embed="rId9"/>
                <a:stretch>
                  <a:fillRect/>
                </a:stretch>
              </a:blipFill>
            </p:spPr>
            <p:txBody>
              <a:bodyPr/>
              <a:lstStyle/>
              <a:p>
                <a:r>
                  <a:rPr lang="de-DE">
                    <a:noFill/>
                  </a:rPr>
                  <a:t> </a:t>
                </a:r>
              </a:p>
            </p:txBody>
          </p:sp>
        </mc:Fallback>
      </mc:AlternateContent>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665</a:t>
            </a:r>
            <a:endParaRPr lang="de-DE" sz="8000" b="1" dirty="0">
              <a:solidFill>
                <a:schemeClr val="tx1"/>
              </a:solidFill>
              <a:latin typeface="+mj-lt"/>
            </a:endParaRPr>
          </a:p>
        </p:txBody>
      </p:sp>
    </p:spTree>
    <p:extLst>
      <p:ext uri="{BB962C8B-B14F-4D97-AF65-F5344CB8AC3E}">
        <p14:creationId xmlns:p14="http://schemas.microsoft.com/office/powerpoint/2010/main" val="2274847918"/>
      </p:ext>
    </p:extLst>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468313" y="1072191"/>
            <a:ext cx="4103687" cy="400110"/>
          </a:xfrm>
          <a:prstGeom prst="rect">
            <a:avLst/>
          </a:prstGeom>
          <a:noFill/>
        </p:spPr>
        <p:txBody>
          <a:bodyPr wrap="square" rtlCol="0">
            <a:spAutoFit/>
          </a:bodyPr>
          <a:lstStyle/>
          <a:p>
            <a:r>
              <a:rPr lang="de-DE" sz="2000" dirty="0">
                <a:latin typeface="+mn-lt"/>
              </a:rPr>
              <a:t>&gt; </a:t>
            </a:r>
            <a:r>
              <a:rPr lang="de-DE" sz="2000" dirty="0" err="1">
                <a:latin typeface="+mn-lt"/>
              </a:rPr>
              <a:t>MSE‘s</a:t>
            </a:r>
            <a:r>
              <a:rPr lang="de-DE" sz="2000" dirty="0">
                <a:latin typeface="+mn-lt"/>
              </a:rPr>
              <a:t> der Schätzer:</a:t>
            </a:r>
          </a:p>
        </p:txBody>
      </p:sp>
      <mc:AlternateContent xmlns:mc="http://schemas.openxmlformats.org/markup-compatibility/2006" xmlns:a14="http://schemas.microsoft.com/office/drawing/2010/main">
        <mc:Choice Requires="a14">
          <p:sp>
            <p:nvSpPr>
              <p:cNvPr id="11" name="Textfeld 10"/>
              <p:cNvSpPr txBox="1"/>
              <p:nvPr/>
            </p:nvSpPr>
            <p:spPr>
              <a:xfrm>
                <a:off x="761758" y="1482492"/>
                <a:ext cx="5327356" cy="689676"/>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𝑀𝑆𝐸</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𝐴</m:t>
                              </m:r>
                            </m:sub>
                          </m:sSub>
                        </m:e>
                      </m:d>
                      <m:r>
                        <a:rPr lang="de-DE" sz="2000" b="0" i="1" smtClean="0">
                          <a:latin typeface="Cambria Math"/>
                        </a:rPr>
                        <m:t>=</m:t>
                      </m:r>
                      <m:r>
                        <a:rPr lang="de-DE" sz="2000" b="0" i="1" smtClean="0">
                          <a:latin typeface="Cambria Math"/>
                        </a:rPr>
                        <m:t>𝑉𝑎𝑟</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i="1">
                                  <a:latin typeface="Cambria Math"/>
                                  <a:ea typeface="Cambria Math"/>
                                </a:rPr>
                                <m:t>𝐴</m:t>
                              </m:r>
                            </m:sub>
                          </m:sSub>
                        </m:e>
                      </m:d>
                      <m:r>
                        <a:rPr lang="de-DE" sz="2000" b="0" i="1" smtClean="0">
                          <a:latin typeface="Cambria Math"/>
                          <a:ea typeface="Cambria Math"/>
                        </a:rPr>
                        <m:t>+</m:t>
                      </m:r>
                      <m:sSup>
                        <m:sSupPr>
                          <m:ctrlPr>
                            <a:rPr lang="de-DE" sz="2000" i="1" smtClean="0">
                              <a:latin typeface="Cambria Math" panose="02040503050406030204" pitchFamily="18" charset="0"/>
                              <a:ea typeface="Cambria Math"/>
                            </a:rPr>
                          </m:ctrlPr>
                        </m:sSupPr>
                        <m:e>
                          <m:r>
                            <a:rPr lang="de-DE" sz="2000" i="1">
                              <a:latin typeface="Cambria Math"/>
                              <a:ea typeface="Cambria Math"/>
                            </a:rPr>
                            <m:t>𝐵𝑖𝑎𝑠</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i="1">
                                      <a:latin typeface="Cambria Math"/>
                                      <a:ea typeface="Cambria Math"/>
                                    </a:rPr>
                                    <m:t>𝐴</m:t>
                                  </m:r>
                                </m:sub>
                              </m:sSub>
                            </m:e>
                          </m:d>
                        </m:e>
                        <m:sup>
                          <m:r>
                            <a:rPr lang="de-DE" sz="2000" b="0" i="1" smtClean="0">
                              <a:latin typeface="Cambria Math"/>
                              <a:ea typeface="Cambria Math"/>
                            </a:rPr>
                            <m:t>2</m:t>
                          </m:r>
                        </m:sup>
                      </m:sSup>
                      <m:r>
                        <a:rPr lang="de-DE" sz="2000" b="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𝜋</m:t>
                          </m:r>
                          <m:d>
                            <m:dPr>
                              <m:ctrlPr>
                                <a:rPr lang="de-DE" sz="2000" i="1">
                                  <a:latin typeface="Cambria Math" panose="02040503050406030204" pitchFamily="18" charset="0"/>
                                  <a:ea typeface="Cambria Math"/>
                                </a:rPr>
                              </m:ctrlPr>
                            </m:dPr>
                            <m:e>
                              <m:r>
                                <a:rPr lang="de-DE" sz="2000" i="1">
                                  <a:latin typeface="Cambria Math"/>
                                  <a:ea typeface="Cambria Math"/>
                                </a:rPr>
                                <m:t>1−</m:t>
                              </m:r>
                              <m:r>
                                <a:rPr lang="de-DE" sz="2000" i="1">
                                  <a:latin typeface="Cambria Math"/>
                                  <a:ea typeface="Cambria Math"/>
                                </a:rPr>
                                <m:t>𝜋</m:t>
                              </m:r>
                            </m:e>
                          </m:d>
                        </m:num>
                        <m:den>
                          <m:r>
                            <a:rPr lang="de-DE" sz="2000" i="1">
                              <a:latin typeface="Cambria Math"/>
                              <a:ea typeface="Cambria Math"/>
                            </a:rPr>
                            <m:t>𝑛</m:t>
                          </m:r>
                        </m:den>
                      </m:f>
                    </m:oMath>
                  </m:oMathPara>
                </a14:m>
                <a:endParaRPr lang="de-DE" sz="2000" dirty="0"/>
              </a:p>
            </p:txBody>
          </p:sp>
        </mc:Choice>
        <mc:Fallback xmlns="">
          <p:sp>
            <p:nvSpPr>
              <p:cNvPr id="11" name="Textfeld 10"/>
              <p:cNvSpPr txBox="1">
                <a:spLocks noRot="1" noChangeAspect="1" noMove="1" noResize="1" noEditPoints="1" noAdjustHandles="1" noChangeArrowheads="1" noChangeShapeType="1" noTextEdit="1"/>
              </p:cNvSpPr>
              <p:nvPr/>
            </p:nvSpPr>
            <p:spPr>
              <a:xfrm>
                <a:off x="761758" y="1482492"/>
                <a:ext cx="5327356" cy="689676"/>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761757" y="2196559"/>
                <a:ext cx="5504905" cy="689676"/>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𝑀𝑆𝐸</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𝐵</m:t>
                              </m:r>
                            </m:sub>
                          </m:sSub>
                        </m:e>
                      </m:d>
                      <m:r>
                        <a:rPr lang="de-DE" sz="2000" b="0" i="1" smtClean="0">
                          <a:latin typeface="Cambria Math"/>
                        </a:rPr>
                        <m:t>=</m:t>
                      </m:r>
                      <m:r>
                        <a:rPr lang="de-DE" sz="2000" b="0" i="1" smtClean="0">
                          <a:latin typeface="Cambria Math"/>
                        </a:rPr>
                        <m:t>𝑉𝑎𝑟</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𝐵</m:t>
                              </m:r>
                            </m:sub>
                          </m:sSub>
                        </m:e>
                      </m:d>
                      <m:r>
                        <a:rPr lang="de-DE" sz="2000" b="0" i="1" smtClean="0">
                          <a:latin typeface="Cambria Math"/>
                          <a:ea typeface="Cambria Math"/>
                        </a:rPr>
                        <m:t>+</m:t>
                      </m:r>
                      <m:sSup>
                        <m:sSupPr>
                          <m:ctrlPr>
                            <a:rPr lang="de-DE" sz="2000" i="1">
                              <a:latin typeface="Cambria Math" panose="02040503050406030204" pitchFamily="18" charset="0"/>
                              <a:ea typeface="Cambria Math"/>
                            </a:rPr>
                          </m:ctrlPr>
                        </m:sSupPr>
                        <m:e>
                          <m:r>
                            <a:rPr lang="de-DE" sz="2000" i="1">
                              <a:latin typeface="Cambria Math"/>
                              <a:ea typeface="Cambria Math"/>
                            </a:rPr>
                            <m:t>𝐵𝑖𝑎𝑠</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𝐵</m:t>
                                  </m:r>
                                </m:sub>
                              </m:sSub>
                            </m:e>
                          </m:d>
                        </m:e>
                        <m:sup>
                          <m:r>
                            <a:rPr lang="de-DE" sz="2000" i="1">
                              <a:latin typeface="Cambria Math"/>
                              <a:ea typeface="Cambria Math"/>
                            </a:rPr>
                            <m:t>2</m:t>
                          </m:r>
                        </m:sup>
                      </m:sSup>
                      <m:r>
                        <a:rPr lang="de-DE" sz="2000" b="0" i="1" smtClean="0">
                          <a:latin typeface="Cambria Math"/>
                          <a:ea typeface="Cambria Math"/>
                        </a:rPr>
                        <m:t>=</m:t>
                      </m:r>
                      <m:f>
                        <m:fPr>
                          <m:ctrlPr>
                            <a:rPr lang="de-DE" sz="2000" i="1">
                              <a:latin typeface="Cambria Math" panose="02040503050406030204" pitchFamily="18" charset="0"/>
                              <a:ea typeface="Cambria Math"/>
                            </a:rPr>
                          </m:ctrlPr>
                        </m:fPr>
                        <m:num>
                          <m:r>
                            <a:rPr lang="de-DE" sz="2000" b="0" i="1" smtClean="0">
                              <a:latin typeface="Cambria Math"/>
                              <a:ea typeface="Cambria Math"/>
                            </a:rPr>
                            <m:t>2</m:t>
                          </m:r>
                          <m:r>
                            <a:rPr lang="de-DE" sz="2000" i="1">
                              <a:latin typeface="Cambria Math"/>
                              <a:ea typeface="Cambria Math"/>
                            </a:rPr>
                            <m:t>𝜋</m:t>
                          </m:r>
                          <m:d>
                            <m:dPr>
                              <m:ctrlPr>
                                <a:rPr lang="de-DE" sz="2000" i="1">
                                  <a:latin typeface="Cambria Math" panose="02040503050406030204" pitchFamily="18" charset="0"/>
                                  <a:ea typeface="Cambria Math"/>
                                </a:rPr>
                              </m:ctrlPr>
                            </m:dPr>
                            <m:e>
                              <m:r>
                                <a:rPr lang="de-DE" sz="2000" i="1">
                                  <a:latin typeface="Cambria Math"/>
                                  <a:ea typeface="Cambria Math"/>
                                </a:rPr>
                                <m:t>1−</m:t>
                              </m:r>
                              <m:r>
                                <a:rPr lang="de-DE" sz="2000" i="1">
                                  <a:latin typeface="Cambria Math"/>
                                  <a:ea typeface="Cambria Math"/>
                                </a:rPr>
                                <m:t>𝜋</m:t>
                              </m:r>
                            </m:e>
                          </m:d>
                        </m:num>
                        <m:den>
                          <m:r>
                            <a:rPr lang="de-DE" sz="2000" i="1">
                              <a:latin typeface="Cambria Math"/>
                              <a:ea typeface="Cambria Math"/>
                            </a:rPr>
                            <m:t>𝑛</m:t>
                          </m:r>
                        </m:den>
                      </m:f>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761757" y="2196559"/>
                <a:ext cx="5504905" cy="689676"/>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761757" y="2996952"/>
                <a:ext cx="5500417" cy="400110"/>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𝑀𝑆𝐸</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𝐶</m:t>
                              </m:r>
                            </m:sub>
                          </m:sSub>
                        </m:e>
                      </m:d>
                      <m:r>
                        <a:rPr lang="de-DE" sz="2000" b="0" i="1" smtClean="0">
                          <a:latin typeface="Cambria Math"/>
                        </a:rPr>
                        <m:t>=</m:t>
                      </m:r>
                      <m:r>
                        <a:rPr lang="de-DE" sz="2000" b="0" i="1" smtClean="0">
                          <a:latin typeface="Cambria Math"/>
                        </a:rPr>
                        <m:t>𝑉𝑎𝑟</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𝐶</m:t>
                              </m:r>
                            </m:sub>
                          </m:sSub>
                        </m:e>
                      </m:d>
                      <m:r>
                        <a:rPr lang="de-DE" sz="2000" b="0" i="1" smtClean="0">
                          <a:latin typeface="Cambria Math"/>
                          <a:ea typeface="Cambria Math"/>
                        </a:rPr>
                        <m:t>+</m:t>
                      </m:r>
                      <m:sSup>
                        <m:sSupPr>
                          <m:ctrlPr>
                            <a:rPr lang="de-DE" sz="2000" i="1">
                              <a:latin typeface="Cambria Math" panose="02040503050406030204" pitchFamily="18" charset="0"/>
                              <a:ea typeface="Cambria Math"/>
                            </a:rPr>
                          </m:ctrlPr>
                        </m:sSupPr>
                        <m:e>
                          <m:r>
                            <a:rPr lang="de-DE" sz="2000" i="1">
                              <a:latin typeface="Cambria Math"/>
                              <a:ea typeface="Cambria Math"/>
                            </a:rPr>
                            <m:t>𝐵𝑖𝑎𝑠</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𝐶</m:t>
                                  </m:r>
                                </m:sub>
                              </m:sSub>
                            </m:e>
                          </m:d>
                        </m:e>
                        <m:sup>
                          <m:r>
                            <a:rPr lang="de-DE" sz="2000" i="1">
                              <a:latin typeface="Cambria Math"/>
                              <a:ea typeface="Cambria Math"/>
                            </a:rPr>
                            <m:t>2</m:t>
                          </m:r>
                        </m:sup>
                      </m:sSup>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d>
                            <m:dPr>
                              <m:ctrlPr>
                                <a:rPr lang="de-DE" sz="2000" b="0" i="1" smtClean="0">
                                  <a:latin typeface="Cambria Math" panose="02040503050406030204" pitchFamily="18" charset="0"/>
                                  <a:ea typeface="Cambria Math"/>
                                </a:rPr>
                              </m:ctrlPr>
                            </m:dPr>
                            <m:e>
                              <m:r>
                                <a:rPr lang="de-DE" sz="2000" b="0" i="1" smtClean="0">
                                  <a:latin typeface="Cambria Math"/>
                                  <a:ea typeface="Cambria Math"/>
                                </a:rPr>
                                <m:t>0.5−</m:t>
                              </m:r>
                              <m:r>
                                <a:rPr lang="de-DE" sz="2000" b="0" i="1" smtClean="0">
                                  <a:latin typeface="Cambria Math"/>
                                  <a:ea typeface="Cambria Math"/>
                                </a:rPr>
                                <m:t>𝜋</m:t>
                              </m:r>
                            </m:e>
                          </m:d>
                        </m:e>
                        <m:sup>
                          <m:r>
                            <a:rPr lang="de-DE" sz="2000" b="0" i="1" smtClean="0">
                              <a:latin typeface="Cambria Math"/>
                              <a:ea typeface="Cambria Math"/>
                            </a:rPr>
                            <m:t>2</m:t>
                          </m:r>
                        </m:sup>
                      </m:sSup>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761757" y="2996952"/>
                <a:ext cx="5500417" cy="400110"/>
              </a:xfrm>
              <a:prstGeom prst="rect">
                <a:avLst/>
              </a:prstGeom>
              <a:blipFill rotWithShape="1">
                <a:blip r:embed="rId5"/>
                <a:stretch>
                  <a:fillRect t="-3077" b="-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766245" y="3501008"/>
                <a:ext cx="7024872" cy="871905"/>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𝑀𝑆𝐸</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𝐷</m:t>
                              </m:r>
                            </m:sub>
                          </m:sSub>
                        </m:e>
                      </m:d>
                      <m:r>
                        <a:rPr lang="de-DE" sz="2000" b="0" i="1" smtClean="0">
                          <a:latin typeface="Cambria Math"/>
                        </a:rPr>
                        <m:t>=</m:t>
                      </m:r>
                      <m:r>
                        <a:rPr lang="de-DE" sz="2000" b="0" i="1" smtClean="0">
                          <a:latin typeface="Cambria Math"/>
                        </a:rPr>
                        <m:t>𝑉𝑎𝑟</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𝐷</m:t>
                              </m:r>
                            </m:sub>
                          </m:sSub>
                        </m:e>
                      </m:d>
                      <m:r>
                        <a:rPr lang="de-DE" sz="2000" b="0" i="1" smtClean="0">
                          <a:latin typeface="Cambria Math"/>
                          <a:ea typeface="Cambria Math"/>
                        </a:rPr>
                        <m:t>+</m:t>
                      </m:r>
                      <m:sSup>
                        <m:sSupPr>
                          <m:ctrlPr>
                            <a:rPr lang="de-DE" sz="2000" i="1">
                              <a:latin typeface="Cambria Math" panose="02040503050406030204" pitchFamily="18" charset="0"/>
                              <a:ea typeface="Cambria Math"/>
                            </a:rPr>
                          </m:ctrlPr>
                        </m:sSupPr>
                        <m:e>
                          <m:r>
                            <a:rPr lang="de-DE" sz="2000" i="1">
                              <a:latin typeface="Cambria Math"/>
                              <a:ea typeface="Cambria Math"/>
                            </a:rPr>
                            <m:t>𝐵𝑖𝑎𝑠</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b="0" i="1" smtClean="0">
                                      <a:latin typeface="Cambria Math"/>
                                      <a:ea typeface="Cambria Math"/>
                                    </a:rPr>
                                    <m:t>𝐷</m:t>
                                  </m:r>
                                </m:sub>
                              </m:sSub>
                            </m:e>
                          </m:d>
                        </m:e>
                        <m:sup>
                          <m:r>
                            <a:rPr lang="de-DE" sz="2000" i="1">
                              <a:latin typeface="Cambria Math"/>
                              <a:ea typeface="Cambria Math"/>
                            </a:rPr>
                            <m:t>2</m:t>
                          </m:r>
                        </m:sup>
                      </m:sSup>
                      <m:r>
                        <a:rPr lang="de-DE" sz="2000" b="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𝑛</m:t>
                          </m:r>
                          <m:r>
                            <a:rPr lang="de-DE" sz="2000" i="1">
                              <a:latin typeface="Cambria Math"/>
                              <a:ea typeface="Cambria Math"/>
                            </a:rPr>
                            <m:t>𝜋</m:t>
                          </m:r>
                          <m:d>
                            <m:dPr>
                              <m:ctrlPr>
                                <a:rPr lang="de-DE" sz="2000" i="1">
                                  <a:latin typeface="Cambria Math" panose="02040503050406030204" pitchFamily="18" charset="0"/>
                                  <a:ea typeface="Cambria Math"/>
                                </a:rPr>
                              </m:ctrlPr>
                            </m:dPr>
                            <m:e>
                              <m:r>
                                <a:rPr lang="de-DE" sz="2000" i="1">
                                  <a:latin typeface="Cambria Math"/>
                                  <a:ea typeface="Cambria Math"/>
                                </a:rPr>
                                <m:t>1−</m:t>
                              </m:r>
                              <m:r>
                                <a:rPr lang="de-DE" sz="2000" i="1">
                                  <a:latin typeface="Cambria Math"/>
                                  <a:ea typeface="Cambria Math"/>
                                </a:rPr>
                                <m:t>𝜋</m:t>
                              </m:r>
                            </m:e>
                          </m:d>
                        </m:num>
                        <m:den>
                          <m:sSup>
                            <m:sSupPr>
                              <m:ctrlPr>
                                <a:rPr lang="de-DE" sz="2000" i="1">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i="1">
                                      <a:latin typeface="Cambria Math"/>
                                      <a:ea typeface="Cambria Math"/>
                                    </a:rPr>
                                    <m:t>𝑛</m:t>
                                  </m:r>
                                  <m:r>
                                    <a:rPr lang="de-DE" sz="2000" i="1">
                                      <a:latin typeface="Cambria Math"/>
                                      <a:ea typeface="Cambria Math"/>
                                    </a:rPr>
                                    <m:t>+2</m:t>
                                  </m:r>
                                </m:e>
                              </m:d>
                            </m:e>
                            <m:sup>
                              <m:r>
                                <a:rPr lang="de-DE" sz="2000" i="1">
                                  <a:latin typeface="Cambria Math"/>
                                  <a:ea typeface="Cambria Math"/>
                                </a:rPr>
                                <m:t>2</m:t>
                              </m:r>
                            </m:sup>
                          </m:sSup>
                        </m:den>
                      </m:f>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d>
                            <m:dPr>
                              <m:ctrlPr>
                                <a:rPr lang="de-DE" sz="2000" b="0" i="1" smtClean="0">
                                  <a:latin typeface="Cambria Math" panose="02040503050406030204" pitchFamily="18" charset="0"/>
                                  <a:ea typeface="Cambria Math"/>
                                </a:rPr>
                              </m:ctrlPr>
                            </m:dPr>
                            <m:e>
                              <m:f>
                                <m:fPr>
                                  <m:ctrlPr>
                                    <a:rPr lang="de-DE" sz="2000" i="1">
                                      <a:latin typeface="Cambria Math" panose="02040503050406030204" pitchFamily="18" charset="0"/>
                                      <a:ea typeface="Cambria Math"/>
                                    </a:rPr>
                                  </m:ctrlPr>
                                </m:fPr>
                                <m:num>
                                  <m:r>
                                    <a:rPr lang="de-DE" sz="2000" i="1">
                                      <a:latin typeface="Cambria Math"/>
                                      <a:ea typeface="Cambria Math"/>
                                    </a:rPr>
                                    <m:t>1−2</m:t>
                                  </m:r>
                                  <m:r>
                                    <a:rPr lang="de-DE" sz="2000" i="1">
                                      <a:latin typeface="Cambria Math"/>
                                      <a:ea typeface="Cambria Math"/>
                                    </a:rPr>
                                    <m:t>𝜋</m:t>
                                  </m:r>
                                </m:num>
                                <m:den>
                                  <m:r>
                                    <a:rPr lang="de-DE" sz="2000" i="1">
                                      <a:latin typeface="Cambria Math"/>
                                      <a:ea typeface="Cambria Math"/>
                                    </a:rPr>
                                    <m:t>𝑛</m:t>
                                  </m:r>
                                  <m:r>
                                    <a:rPr lang="de-DE" sz="2000" i="1">
                                      <a:latin typeface="Cambria Math"/>
                                      <a:ea typeface="Cambria Math"/>
                                    </a:rPr>
                                    <m:t>+2</m:t>
                                  </m:r>
                                </m:den>
                              </m:f>
                            </m:e>
                          </m:d>
                        </m:e>
                        <m:sup>
                          <m:r>
                            <a:rPr lang="de-DE" sz="2000" b="0" i="1" smtClean="0">
                              <a:latin typeface="Cambria Math"/>
                              <a:ea typeface="Cambria Math"/>
                            </a:rPr>
                            <m:t>2</m:t>
                          </m:r>
                        </m:sup>
                      </m:sSup>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766245" y="3501008"/>
                <a:ext cx="7024872" cy="871905"/>
              </a:xfrm>
              <a:prstGeom prst="rect">
                <a:avLst/>
              </a:prstGeom>
              <a:blipFill rotWithShape="1">
                <a:blip r:embed="rId6"/>
                <a:stretch>
                  <a:fillRect/>
                </a:stretch>
              </a:blipFill>
            </p:spPr>
            <p:txBody>
              <a:bodyPr/>
              <a:lstStyle/>
              <a:p>
                <a:r>
                  <a:rPr lang="de-DE">
                    <a:noFill/>
                  </a:rPr>
                  <a:t> </a:t>
                </a:r>
              </a:p>
            </p:txBody>
          </p:sp>
        </mc:Fallback>
      </mc:AlternateContent>
      <p:sp>
        <p:nvSpPr>
          <p:cNvPr id="2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666</a:t>
            </a:r>
            <a:endParaRPr lang="de-DE" sz="8000" b="1" dirty="0">
              <a:solidFill>
                <a:schemeClr val="tx1"/>
              </a:solidFill>
              <a:latin typeface="+mj-lt"/>
            </a:endParaRPr>
          </a:p>
        </p:txBody>
      </p:sp>
    </p:spTree>
    <p:extLst>
      <p:ext uri="{BB962C8B-B14F-4D97-AF65-F5344CB8AC3E}">
        <p14:creationId xmlns:p14="http://schemas.microsoft.com/office/powerpoint/2010/main" val="63322799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000" b="1" dirty="0">
                <a:solidFill>
                  <a:srgbClr val="0070C0"/>
                </a:solidFill>
                <a:latin typeface="+mj-lt"/>
                <a:ea typeface="+mj-ea"/>
                <a:cs typeface="+mj-cs"/>
              </a:rPr>
              <a:t> 4 Spezifizierende Beschreibung empirischer Verteilungen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3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64</a:t>
            </a:r>
            <a:endParaRPr lang="de-DE" sz="8000" b="1" dirty="0">
              <a:solidFill>
                <a:schemeClr val="tx1"/>
              </a:solidFill>
              <a:latin typeface="+mj-lt"/>
            </a:endParaRPr>
          </a:p>
        </p:txBody>
      </p:sp>
      <p:sp>
        <p:nvSpPr>
          <p:cNvPr id="8" name="Rechteck 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8"/>
          <p:cNvSpPr txBox="1">
            <a:spLocks noChangeArrowheads="1"/>
          </p:cNvSpPr>
          <p:nvPr/>
        </p:nvSpPr>
        <p:spPr bwMode="auto">
          <a:xfrm>
            <a:off x="468310" y="980728"/>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4.9 Spezifische Eigenschaften empirischer Kennwerte</a:t>
            </a:r>
          </a:p>
        </p:txBody>
      </p:sp>
      <p:sp>
        <p:nvSpPr>
          <p:cNvPr id="10" name="Textfeld 28"/>
          <p:cNvSpPr txBox="1">
            <a:spLocks noChangeArrowheads="1"/>
          </p:cNvSpPr>
          <p:nvPr/>
        </p:nvSpPr>
        <p:spPr bwMode="auto">
          <a:xfrm>
            <a:off x="7883522" y="979141"/>
            <a:ext cx="790575" cy="369887"/>
          </a:xfrm>
          <a:prstGeom prst="rect">
            <a:avLst/>
          </a:prstGeom>
          <a:noFill/>
          <a:ln w="9525">
            <a:noFill/>
            <a:miter lim="800000"/>
            <a:headEnd/>
            <a:tailEnd/>
          </a:ln>
        </p:spPr>
        <p:txBody>
          <a:bodyPr>
            <a:spAutoFit/>
          </a:bodyPr>
          <a:lstStyle/>
          <a:p>
            <a:pPr algn="r"/>
            <a:r>
              <a:rPr lang="en-US"/>
              <a:t>128</a:t>
            </a:r>
            <a:endParaRPr lang="en-US" dirty="0"/>
          </a:p>
        </p:txBody>
      </p:sp>
      <p:sp>
        <p:nvSpPr>
          <p:cNvPr id="11" name="Textfeld 10"/>
          <p:cNvSpPr txBox="1">
            <a:spLocks noChangeArrowheads="1"/>
          </p:cNvSpPr>
          <p:nvPr/>
        </p:nvSpPr>
        <p:spPr bwMode="auto">
          <a:xfrm>
            <a:off x="469103" y="1420134"/>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4.9.1 Minimumeigenschaft des arithmetischen Mittels</a:t>
            </a:r>
          </a:p>
        </p:txBody>
      </p:sp>
      <p:sp>
        <p:nvSpPr>
          <p:cNvPr id="13" name="Textfeld 12"/>
          <p:cNvSpPr txBox="1">
            <a:spLocks noChangeArrowheads="1"/>
          </p:cNvSpPr>
          <p:nvPr/>
        </p:nvSpPr>
        <p:spPr bwMode="auto">
          <a:xfrm>
            <a:off x="469103" y="1851934"/>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4.9.2 Minimumeigenschaft des </a:t>
            </a:r>
            <a:r>
              <a:rPr lang="de-DE" sz="2000" b="1" dirty="0" err="1">
                <a:solidFill>
                  <a:srgbClr val="0070C0"/>
                </a:solidFill>
                <a:latin typeface="+mn-lt"/>
              </a:rPr>
              <a:t>Medians</a:t>
            </a:r>
            <a:endParaRPr lang="de-DE" sz="2000" b="1" dirty="0">
              <a:solidFill>
                <a:srgbClr val="0070C0"/>
              </a:solidFill>
              <a:latin typeface="+mn-lt"/>
            </a:endParaRPr>
          </a:p>
        </p:txBody>
      </p:sp>
      <p:sp>
        <p:nvSpPr>
          <p:cNvPr id="14" name="Textfeld 28"/>
          <p:cNvSpPr txBox="1">
            <a:spLocks noChangeArrowheads="1"/>
          </p:cNvSpPr>
          <p:nvPr/>
        </p:nvSpPr>
        <p:spPr bwMode="auto">
          <a:xfrm>
            <a:off x="7884315" y="1418546"/>
            <a:ext cx="790575" cy="369888"/>
          </a:xfrm>
          <a:prstGeom prst="rect">
            <a:avLst/>
          </a:prstGeom>
          <a:noFill/>
          <a:ln w="9525">
            <a:noFill/>
            <a:miter lim="800000"/>
            <a:headEnd/>
            <a:tailEnd/>
          </a:ln>
        </p:spPr>
        <p:txBody>
          <a:bodyPr>
            <a:spAutoFit/>
          </a:bodyPr>
          <a:lstStyle/>
          <a:p>
            <a:pPr algn="r"/>
            <a:r>
              <a:rPr lang="en-US"/>
              <a:t>128</a:t>
            </a:r>
            <a:endParaRPr lang="en-US" dirty="0"/>
          </a:p>
        </p:txBody>
      </p:sp>
      <p:sp>
        <p:nvSpPr>
          <p:cNvPr id="15" name="Textfeld 28"/>
          <p:cNvSpPr txBox="1">
            <a:spLocks noChangeArrowheads="1"/>
          </p:cNvSpPr>
          <p:nvPr/>
        </p:nvSpPr>
        <p:spPr bwMode="auto">
          <a:xfrm>
            <a:off x="7885903" y="1851934"/>
            <a:ext cx="790575" cy="369887"/>
          </a:xfrm>
          <a:prstGeom prst="rect">
            <a:avLst/>
          </a:prstGeom>
          <a:noFill/>
          <a:ln w="9525">
            <a:noFill/>
            <a:miter lim="800000"/>
            <a:headEnd/>
            <a:tailEnd/>
          </a:ln>
        </p:spPr>
        <p:txBody>
          <a:bodyPr>
            <a:spAutoFit/>
          </a:bodyPr>
          <a:lstStyle/>
          <a:p>
            <a:pPr algn="r"/>
            <a:r>
              <a:rPr lang="en-US"/>
              <a:t>132</a:t>
            </a:r>
            <a:endParaRPr lang="en-US" dirty="0"/>
          </a:p>
        </p:txBody>
      </p:sp>
      <p:sp>
        <p:nvSpPr>
          <p:cNvPr id="16" name="Textfeld 15"/>
          <p:cNvSpPr txBox="1">
            <a:spLocks noChangeArrowheads="1"/>
          </p:cNvSpPr>
          <p:nvPr/>
        </p:nvSpPr>
        <p:spPr bwMode="auto">
          <a:xfrm>
            <a:off x="457196" y="2272891"/>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4.9.3 Transformationseigenschaften</a:t>
            </a:r>
          </a:p>
        </p:txBody>
      </p:sp>
      <p:sp>
        <p:nvSpPr>
          <p:cNvPr id="17" name="Textfeld 28"/>
          <p:cNvSpPr txBox="1">
            <a:spLocks noChangeArrowheads="1"/>
          </p:cNvSpPr>
          <p:nvPr/>
        </p:nvSpPr>
        <p:spPr bwMode="auto">
          <a:xfrm>
            <a:off x="7896222" y="2276510"/>
            <a:ext cx="790575" cy="369887"/>
          </a:xfrm>
          <a:prstGeom prst="rect">
            <a:avLst/>
          </a:prstGeom>
          <a:noFill/>
          <a:ln w="9525">
            <a:noFill/>
            <a:miter lim="800000"/>
            <a:headEnd/>
            <a:tailEnd/>
          </a:ln>
        </p:spPr>
        <p:txBody>
          <a:bodyPr>
            <a:spAutoFit/>
          </a:bodyPr>
          <a:lstStyle/>
          <a:p>
            <a:pPr algn="r"/>
            <a:r>
              <a:rPr lang="en-US"/>
              <a:t>136</a:t>
            </a:r>
            <a:endParaRPr lang="en-US" dirty="0"/>
          </a:p>
        </p:txBody>
      </p:sp>
      <p:sp>
        <p:nvSpPr>
          <p:cNvPr id="18" name="Textfeld 17"/>
          <p:cNvSpPr txBox="1">
            <a:spLocks noChangeArrowheads="1"/>
          </p:cNvSpPr>
          <p:nvPr/>
        </p:nvSpPr>
        <p:spPr bwMode="auto">
          <a:xfrm>
            <a:off x="457195" y="2712627"/>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4.9.4 Robustheit</a:t>
            </a:r>
          </a:p>
        </p:txBody>
      </p:sp>
      <p:sp>
        <p:nvSpPr>
          <p:cNvPr id="19" name="Textfeld 28"/>
          <p:cNvSpPr txBox="1">
            <a:spLocks noChangeArrowheads="1"/>
          </p:cNvSpPr>
          <p:nvPr/>
        </p:nvSpPr>
        <p:spPr bwMode="auto">
          <a:xfrm>
            <a:off x="7896221" y="2716246"/>
            <a:ext cx="790575" cy="369887"/>
          </a:xfrm>
          <a:prstGeom prst="rect">
            <a:avLst/>
          </a:prstGeom>
          <a:noFill/>
          <a:ln w="9525">
            <a:noFill/>
            <a:miter lim="800000"/>
            <a:headEnd/>
            <a:tailEnd/>
          </a:ln>
        </p:spPr>
        <p:txBody>
          <a:bodyPr>
            <a:spAutoFit/>
          </a:bodyPr>
          <a:lstStyle/>
          <a:p>
            <a:pPr algn="r"/>
            <a:r>
              <a:rPr lang="en-US"/>
              <a:t>144</a:t>
            </a:r>
            <a:endParaRPr lang="en-US" dirty="0"/>
          </a:p>
        </p:txBody>
      </p:sp>
    </p:spTree>
    <p:extLst>
      <p:ext uri="{BB962C8B-B14F-4D97-AF65-F5344CB8AC3E}">
        <p14:creationId xmlns:p14="http://schemas.microsoft.com/office/powerpoint/2010/main" val="1385904031"/>
      </p:ext>
    </p:extLst>
  </p:cSld>
  <p:clrMapOvr>
    <a:masterClrMapping/>
  </p:clrMapOvr>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10.1 Punktschätzung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9"/>
          <p:cNvSpPr txBox="1">
            <a:spLocks noChangeArrowheads="1"/>
          </p:cNvSpPr>
          <p:nvPr/>
        </p:nvSpPr>
        <p:spPr bwMode="auto">
          <a:xfrm>
            <a:off x="468312" y="4061103"/>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Fazit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68313" y="4581128"/>
            <a:ext cx="8207375" cy="400110"/>
          </a:xfrm>
          <a:prstGeom prst="rect">
            <a:avLst/>
          </a:prstGeom>
          <a:noFill/>
        </p:spPr>
        <p:txBody>
          <a:bodyPr wrap="square" rtlCol="0">
            <a:spAutoFit/>
          </a:bodyPr>
          <a:lstStyle/>
          <a:p>
            <a:r>
              <a:rPr lang="de-DE" sz="2000" dirty="0">
                <a:latin typeface="+mn-lt"/>
              </a:rPr>
              <a:t>&gt; Im Allgemeinen gibt es selten einen „uneingeschränkt besten“ Schätzer. </a:t>
            </a:r>
          </a:p>
        </p:txBody>
      </p:sp>
      <p:sp>
        <p:nvSpPr>
          <p:cNvPr id="14" name="Textfeld 13"/>
          <p:cNvSpPr txBox="1"/>
          <p:nvPr/>
        </p:nvSpPr>
        <p:spPr>
          <a:xfrm>
            <a:off x="464575" y="4986439"/>
            <a:ext cx="8207375" cy="707886"/>
          </a:xfrm>
          <a:prstGeom prst="rect">
            <a:avLst/>
          </a:prstGeom>
          <a:noFill/>
        </p:spPr>
        <p:txBody>
          <a:bodyPr wrap="square" rtlCol="0">
            <a:spAutoFit/>
          </a:bodyPr>
          <a:lstStyle/>
          <a:p>
            <a:r>
              <a:rPr lang="de-DE" sz="2000" dirty="0">
                <a:latin typeface="+mn-lt"/>
              </a:rPr>
              <a:t>&gt; Manchmal Einschränkung der in Betracht kommenden Schätzer auf die</a:t>
            </a:r>
          </a:p>
          <a:p>
            <a:r>
              <a:rPr lang="de-DE" sz="2000" dirty="0">
                <a:latin typeface="+mn-lt"/>
              </a:rPr>
              <a:t>   Klasse der erwartungstreuen Schätzer</a:t>
            </a:r>
          </a:p>
        </p:txBody>
      </p:sp>
      <p:sp>
        <p:nvSpPr>
          <p:cNvPr id="17" name="Textfeld 16"/>
          <p:cNvSpPr txBox="1"/>
          <p:nvPr/>
        </p:nvSpPr>
        <p:spPr>
          <a:xfrm>
            <a:off x="468312" y="5694325"/>
            <a:ext cx="8207375" cy="400110"/>
          </a:xfrm>
          <a:prstGeom prst="rect">
            <a:avLst/>
          </a:prstGeom>
          <a:noFill/>
        </p:spPr>
        <p:txBody>
          <a:bodyPr wrap="square" rtlCol="0">
            <a:spAutoFit/>
          </a:bodyPr>
          <a:lstStyle/>
          <a:p>
            <a:r>
              <a:rPr lang="de-DE" sz="2000" dirty="0">
                <a:latin typeface="+mn-lt"/>
              </a:rPr>
              <a:t>&gt; Suche nach einem </a:t>
            </a:r>
            <a:r>
              <a:rPr lang="de-DE" sz="2000" b="1" dirty="0">
                <a:solidFill>
                  <a:srgbClr val="0070C0"/>
                </a:solidFill>
                <a:latin typeface="+mn-lt"/>
              </a:rPr>
              <a:t>gleichmäßig besten erwartungstreuen Schätzer</a:t>
            </a: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667</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3"/>
          <a:stretch>
            <a:fillRect/>
          </a:stretch>
        </p:blipFill>
        <p:spPr>
          <a:xfrm>
            <a:off x="464575" y="1025557"/>
            <a:ext cx="6772275" cy="2876550"/>
          </a:xfrm>
          <a:prstGeom prst="rect">
            <a:avLst/>
          </a:prstGeom>
        </p:spPr>
      </p:pic>
    </p:spTree>
    <p:extLst>
      <p:ext uri="{BB962C8B-B14F-4D97-AF65-F5344CB8AC3E}">
        <p14:creationId xmlns:p14="http://schemas.microsoft.com/office/powerpoint/2010/main" val="2001271035"/>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10.2 Intervallschätzung</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Textfeld 15"/>
          <p:cNvSpPr txBox="1">
            <a:spLocks noChangeArrowheads="1"/>
          </p:cNvSpPr>
          <p:nvPr/>
        </p:nvSpPr>
        <p:spPr bwMode="auto">
          <a:xfrm>
            <a:off x="468312" y="981075"/>
            <a:ext cx="647995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10.2.1 Was versteht man unter einem Konfidenzintervall?</a:t>
            </a:r>
          </a:p>
        </p:txBody>
      </p:sp>
      <p:sp>
        <p:nvSpPr>
          <p:cNvPr id="19"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und Überblick </a:t>
            </a:r>
            <a:r>
              <a:rPr lang="de-DE" sz="2000" dirty="0">
                <a:solidFill>
                  <a:srgbClr val="0070C0"/>
                </a:solidFill>
                <a:latin typeface="+mn-lt"/>
              </a:rPr>
              <a:t>●</a:t>
            </a:r>
            <a:endParaRPr lang="de-DE" sz="2000" b="1" dirty="0">
              <a:solidFill>
                <a:srgbClr val="0070C0"/>
              </a:solidFill>
              <a:latin typeface="+mn-lt"/>
            </a:endParaRPr>
          </a:p>
        </p:txBody>
      </p:sp>
      <p:sp>
        <p:nvSpPr>
          <p:cNvPr id="22" name="Textfeld 9"/>
          <p:cNvSpPr txBox="1">
            <a:spLocks noChangeArrowheads="1"/>
          </p:cNvSpPr>
          <p:nvPr/>
        </p:nvSpPr>
        <p:spPr bwMode="auto">
          <a:xfrm>
            <a:off x="467544" y="2132856"/>
            <a:ext cx="561662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Herleitung eines Konfidenzintervalls für </a:t>
            </a:r>
            <a:r>
              <a:rPr lang="de-DE" sz="2000" b="1" i="1" dirty="0">
                <a:solidFill>
                  <a:srgbClr val="0070C0"/>
                </a:solidFill>
                <a:latin typeface="+mn-lt"/>
                <a:sym typeface="Symbol"/>
              </a:rPr>
              <a:t></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cxnSp>
        <p:nvCxnSpPr>
          <p:cNvPr id="18"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3" name="Textfeld 2"/>
              <p:cNvSpPr txBox="1"/>
              <p:nvPr/>
            </p:nvSpPr>
            <p:spPr>
              <a:xfrm>
                <a:off x="467928" y="2532966"/>
                <a:ext cx="8207760" cy="707886"/>
              </a:xfrm>
              <a:prstGeom prst="rect">
                <a:avLst/>
              </a:prstGeom>
              <a:noFill/>
            </p:spPr>
            <p:txBody>
              <a:bodyPr wrap="square" rtlCol="0">
                <a:spAutoFit/>
              </a:bodyPr>
              <a:lstStyle/>
              <a:p>
                <a:pPr algn="just"/>
                <a:r>
                  <a:rPr lang="de-DE" sz="2000" dirty="0">
                    <a:latin typeface="+mn-lt"/>
                  </a:rPr>
                  <a:t>Seien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-verteilt, wobei </a:t>
                </a:r>
                <a:r>
                  <a:rPr lang="de-DE" sz="2000" dirty="0"/>
                  <a:t> </a:t>
                </a:r>
                <a14:m>
                  <m:oMath xmlns:m="http://schemas.openxmlformats.org/officeDocument/2006/math">
                    <m:sSup>
                      <m:sSupPr>
                        <m:ctrlPr>
                          <a:rPr lang="de-DE" sz="2000" i="1">
                            <a:latin typeface="Cambria Math" panose="02040503050406030204" pitchFamily="18" charset="0"/>
                          </a:rPr>
                        </m:ctrlPr>
                      </m:sSupPr>
                      <m:e>
                        <m:r>
                          <a:rPr lang="de-DE" sz="2000" i="1">
                            <a:latin typeface="Cambria Math"/>
                            <a:ea typeface="Cambria Math"/>
                          </a:rPr>
                          <m:t>𝜎</m:t>
                        </m:r>
                      </m:e>
                      <m:sup>
                        <m:r>
                          <a:rPr lang="de-DE" sz="2000" i="1">
                            <a:latin typeface="Cambria Math"/>
                          </a:rPr>
                          <m:t>2</m:t>
                        </m:r>
                      </m:sup>
                    </m:sSup>
                  </m:oMath>
                </a14:m>
                <a:r>
                  <a:rPr lang="de-DE" sz="2000" dirty="0">
                    <a:latin typeface="+mn-lt"/>
                  </a:rPr>
                  <a:t> bekannt und </a:t>
                </a:r>
                <a14:m>
                  <m:oMath xmlns:m="http://schemas.openxmlformats.org/officeDocument/2006/math">
                    <m:r>
                      <a:rPr lang="de-DE" sz="2000" i="1" smtClean="0">
                        <a:latin typeface="Cambria Math"/>
                        <a:ea typeface="Cambria Math"/>
                      </a:rPr>
                      <m:t>𝜇</m:t>
                    </m:r>
                  </m:oMath>
                </a14:m>
                <a:r>
                  <a:rPr lang="de-DE" sz="2000" dirty="0">
                    <a:latin typeface="+mn-lt"/>
                  </a:rPr>
                  <a:t> </a:t>
                </a:r>
                <a:r>
                  <a:rPr lang="de-DE" sz="2000" dirty="0" err="1">
                    <a:latin typeface="+mn-lt"/>
                  </a:rPr>
                  <a:t>unbe-kannt</a:t>
                </a:r>
                <a:r>
                  <a:rPr lang="de-DE" sz="2000" dirty="0">
                    <a:latin typeface="+mn-lt"/>
                  </a:rPr>
                  <a:t> ist. Dann gilt zunächst einmal</a:t>
                </a:r>
              </a:p>
            </p:txBody>
          </p:sp>
        </mc:Choice>
        <mc:Fallback xmlns="">
          <p:sp>
            <p:nvSpPr>
              <p:cNvPr id="3" name="Textfeld 2"/>
              <p:cNvSpPr txBox="1">
                <a:spLocks noRot="1" noChangeAspect="1" noMove="1" noResize="1" noEditPoints="1" noAdjustHandles="1" noChangeArrowheads="1" noChangeShapeType="1" noTextEdit="1"/>
              </p:cNvSpPr>
              <p:nvPr/>
            </p:nvSpPr>
            <p:spPr>
              <a:xfrm>
                <a:off x="467928" y="2532966"/>
                <a:ext cx="8207760" cy="707886"/>
              </a:xfrm>
              <a:prstGeom prst="rect">
                <a:avLst/>
              </a:prstGeom>
              <a:blipFill rotWithShape="1">
                <a:blip r:embed="rId3"/>
                <a:stretch>
                  <a:fillRect l="-817" t="-4310" r="-743"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 name="Textfeld 3"/>
              <p:cNvSpPr txBox="1"/>
              <p:nvPr/>
            </p:nvSpPr>
            <p:spPr>
              <a:xfrm>
                <a:off x="1835696" y="3283916"/>
                <a:ext cx="1838901"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𝑋</m:t>
                          </m:r>
                        </m:e>
                      </m:acc>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 </m:t>
                          </m:r>
                          <m:f>
                            <m:fPr>
                              <m:type m:val="lin"/>
                              <m:ctrlPr>
                                <a:rPr lang="de-DE" sz="2000" b="0" i="1" smtClean="0">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b="0" i="1" smtClean="0">
                                  <a:latin typeface="Cambria Math"/>
                                  <a:ea typeface="Cambria Math"/>
                                </a:rPr>
                                <m:t>𝑛</m:t>
                              </m:r>
                            </m:den>
                          </m:f>
                        </m:e>
                      </m:d>
                    </m:oMath>
                  </m:oMathPara>
                </a14:m>
                <a:endParaRPr lang="de-DE" sz="2000" dirty="0"/>
              </a:p>
            </p:txBody>
          </p:sp>
        </mc:Choice>
        <mc:Fallback xmlns="">
          <p:sp>
            <p:nvSpPr>
              <p:cNvPr id="4" name="Textfeld 3"/>
              <p:cNvSpPr txBox="1">
                <a:spLocks noRot="1" noChangeAspect="1" noMove="1" noResize="1" noEditPoints="1" noAdjustHandles="1" noChangeArrowheads="1" noChangeShapeType="1" noTextEdit="1"/>
              </p:cNvSpPr>
              <p:nvPr/>
            </p:nvSpPr>
            <p:spPr>
              <a:xfrm>
                <a:off x="1835696" y="3283916"/>
                <a:ext cx="1838901" cy="400110"/>
              </a:xfrm>
              <a:prstGeom prst="rect">
                <a:avLst/>
              </a:prstGeom>
              <a:blipFill rotWithShape="1">
                <a:blip r:embed="rId4"/>
                <a:stretch>
                  <a:fillRect t="-115385" r="-22185" b="-1846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71836" y="3700620"/>
                <a:ext cx="8207760" cy="735138"/>
              </a:xfrm>
              <a:prstGeom prst="rect">
                <a:avLst/>
              </a:prstGeom>
              <a:noFill/>
            </p:spPr>
            <p:txBody>
              <a:bodyPr wrap="square" rtlCol="0">
                <a:spAutoFit/>
              </a:bodyPr>
              <a:lstStyle/>
              <a:p>
                <a:pPr algn="just"/>
                <a:r>
                  <a:rPr lang="de-DE" sz="2000" dirty="0">
                    <a:latin typeface="+mn-lt"/>
                  </a:rPr>
                  <a:t>Man beachte, dass dies zugleich eine Aussage für die Verteilung des Schätzers </a:t>
                </a:r>
                <a14:m>
                  <m:oMath xmlns:m="http://schemas.openxmlformats.org/officeDocument/2006/math">
                    <m:acc>
                      <m:accPr>
                        <m:chr m:val="̂"/>
                        <m:ctrlPr>
                          <a:rPr lang="de-DE" sz="2000" i="1" smtClean="0">
                            <a:latin typeface="Cambria Math" panose="02040503050406030204" pitchFamily="18" charset="0"/>
                          </a:rPr>
                        </m:ctrlPr>
                      </m:accPr>
                      <m:e>
                        <m:r>
                          <a:rPr lang="de-DE" sz="2000" i="1" smtClean="0">
                            <a:latin typeface="Cambria Math"/>
                            <a:ea typeface="Cambria Math"/>
                          </a:rPr>
                          <m:t>𝜇</m:t>
                        </m:r>
                      </m:e>
                    </m:acc>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oMath>
                </a14:m>
                <a:r>
                  <a:rPr lang="de-DE" sz="2000" dirty="0">
                    <a:latin typeface="+mn-lt"/>
                  </a:rPr>
                  <a:t> ist. Weiter folgt dann</a:t>
                </a:r>
              </a:p>
            </p:txBody>
          </p:sp>
        </mc:Choice>
        <mc:Fallback xmlns="">
          <p:sp>
            <p:nvSpPr>
              <p:cNvPr id="15" name="Textfeld 14"/>
              <p:cNvSpPr txBox="1">
                <a:spLocks noRot="1" noChangeAspect="1" noMove="1" noResize="1" noEditPoints="1" noAdjustHandles="1" noChangeArrowheads="1" noChangeShapeType="1" noTextEdit="1"/>
              </p:cNvSpPr>
              <p:nvPr/>
            </p:nvSpPr>
            <p:spPr>
              <a:xfrm>
                <a:off x="471836" y="3700620"/>
                <a:ext cx="8207760" cy="735138"/>
              </a:xfrm>
              <a:prstGeom prst="rect">
                <a:avLst/>
              </a:prstGeom>
              <a:blipFill rotWithShape="1">
                <a:blip r:embed="rId5"/>
                <a:stretch>
                  <a:fillRect l="-742" t="-4132" r="-742" b="-991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878189" y="4365104"/>
                <a:ext cx="2488823" cy="83869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𝑍</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m:t>
                          </m:r>
                          <m:r>
                            <a:rPr lang="de-DE" sz="2000" b="0" i="1" smtClean="0">
                              <a:solidFill>
                                <a:schemeClr val="tx1"/>
                              </a:solidFill>
                              <a:latin typeface="Cambria Math"/>
                              <a:ea typeface="Cambria Math"/>
                            </a:rPr>
                            <m:t>𝜇</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𝜎</m:t>
                                      </m:r>
                                    </m:e>
                                    <m:sup>
                                      <m:r>
                                        <a:rPr lang="de-DE" sz="2000" i="1">
                                          <a:solidFill>
                                            <a:schemeClr val="tx1"/>
                                          </a:solidFill>
                                          <a:latin typeface="Cambria Math"/>
                                          <a:ea typeface="Cambria Math"/>
                                        </a:rPr>
                                        <m:t>2</m:t>
                                      </m:r>
                                    </m:sup>
                                  </m:sSup>
                                </m:num>
                                <m:den>
                                  <m:r>
                                    <a:rPr lang="de-DE" sz="2000" i="1">
                                      <a:solidFill>
                                        <a:schemeClr val="tx1"/>
                                      </a:solidFill>
                                      <a:latin typeface="Cambria Math"/>
                                      <a:ea typeface="Cambria Math"/>
                                    </a:rPr>
                                    <m:t>𝑛</m:t>
                                  </m:r>
                                </m:den>
                              </m:f>
                            </m:e>
                          </m:rad>
                        </m:den>
                      </m:f>
                      <m:r>
                        <a:rPr lang="de-DE" sz="2000" b="0" i="1" smtClean="0">
                          <a:solidFill>
                            <a:schemeClr val="tx1"/>
                          </a:solidFill>
                          <a:latin typeface="Cambria Math"/>
                        </a:rPr>
                        <m:t>~</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e>
                      </m:d>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878189" y="4365104"/>
                <a:ext cx="2488823" cy="838691"/>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72939" y="5203795"/>
                <a:ext cx="8059501" cy="400110"/>
              </a:xfrm>
              <a:prstGeom prst="rect">
                <a:avLst/>
              </a:prstGeom>
              <a:noFill/>
            </p:spPr>
            <p:txBody>
              <a:bodyPr wrap="square" rtlCol="0">
                <a:spAutoFit/>
              </a:bodyPr>
              <a:lstStyle/>
              <a:p>
                <a:pPr algn="just"/>
                <a:r>
                  <a:rPr lang="de-DE" sz="2000" dirty="0">
                    <a:latin typeface="+mn-lt"/>
                  </a:rPr>
                  <a:t>Notiert man die </a:t>
                </a:r>
                <a:r>
                  <a:rPr lang="de-DE" sz="2000" dirty="0" err="1">
                    <a:latin typeface="+mn-lt"/>
                  </a:rPr>
                  <a:t>Quantile</a:t>
                </a:r>
                <a:r>
                  <a:rPr lang="de-DE" sz="2000" dirty="0">
                    <a:latin typeface="+mn-lt"/>
                  </a:rPr>
                  <a:t> der Standardnormalverteilung mit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𝑧</m:t>
                        </m:r>
                      </m:e>
                      <m:sub>
                        <m:r>
                          <a:rPr lang="de-DE" sz="2000" i="1" smtClean="0">
                            <a:latin typeface="Cambria Math"/>
                            <a:ea typeface="Cambria Math"/>
                          </a:rPr>
                          <m:t>𝛼</m:t>
                        </m:r>
                      </m:sub>
                    </m:sSub>
                  </m:oMath>
                </a14:m>
                <a:r>
                  <a:rPr lang="de-DE" sz="2000" dirty="0">
                    <a:latin typeface="+mn-lt"/>
                  </a:rPr>
                  <a:t> erhält man...</a:t>
                </a:r>
              </a:p>
            </p:txBody>
          </p:sp>
        </mc:Choice>
        <mc:Fallback xmlns="">
          <p:sp>
            <p:nvSpPr>
              <p:cNvPr id="24" name="Textfeld 23"/>
              <p:cNvSpPr txBox="1">
                <a:spLocks noRot="1" noChangeAspect="1" noMove="1" noResize="1" noEditPoints="1" noAdjustHandles="1" noChangeArrowheads="1" noChangeShapeType="1" noTextEdit="1"/>
              </p:cNvSpPr>
              <p:nvPr/>
            </p:nvSpPr>
            <p:spPr>
              <a:xfrm>
                <a:off x="472939" y="5203795"/>
                <a:ext cx="8059501" cy="400110"/>
              </a:xfrm>
              <a:prstGeom prst="rect">
                <a:avLst/>
              </a:prstGeom>
              <a:blipFill rotWithShape="1">
                <a:blip r:embed="rId7"/>
                <a:stretch>
                  <a:fillRect l="-832" t="-7692" b="-27692"/>
                </a:stretch>
              </a:blipFill>
            </p:spPr>
            <p:txBody>
              <a:bodyPr/>
              <a:lstStyle/>
              <a:p>
                <a:r>
                  <a:rPr lang="de-DE">
                    <a:noFill/>
                  </a:rPr>
                  <a:t> </a:t>
                </a:r>
              </a:p>
            </p:txBody>
          </p:sp>
        </mc:Fallback>
      </mc:AlternateContent>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668</a:t>
            </a:r>
            <a:endParaRPr lang="de-DE" sz="8000" b="1" dirty="0">
              <a:solidFill>
                <a:schemeClr val="tx1"/>
              </a:solidFill>
              <a:latin typeface="+mj-lt"/>
            </a:endParaRPr>
          </a:p>
        </p:txBody>
      </p:sp>
    </p:spTree>
    <p:extLst>
      <p:ext uri="{BB962C8B-B14F-4D97-AF65-F5344CB8AC3E}">
        <p14:creationId xmlns:p14="http://schemas.microsoft.com/office/powerpoint/2010/main" val="2430134835"/>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0" name="Textfeld 9"/>
              <p:cNvSpPr txBox="1"/>
              <p:nvPr/>
            </p:nvSpPr>
            <p:spPr>
              <a:xfrm>
                <a:off x="683568" y="3933056"/>
                <a:ext cx="7526632" cy="88780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1−</m:t>
                      </m:r>
                      <m:r>
                        <a:rPr lang="de-DE" sz="2000" b="0" i="1" smtClean="0">
                          <a:latin typeface="Cambria Math"/>
                          <a:ea typeface="Cambria Math"/>
                        </a:rPr>
                        <m:t>𝛼</m:t>
                      </m:r>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𝑧</m:t>
                              </m:r>
                            </m:e>
                            <m:sub>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𝛼</m:t>
                                  </m:r>
                                </m:num>
                                <m:den>
                                  <m:r>
                                    <a:rPr lang="de-DE" sz="2000" b="0" i="1" smtClean="0">
                                      <a:latin typeface="Cambria Math"/>
                                      <a:ea typeface="Cambria Math"/>
                                    </a:rPr>
                                    <m:t>2</m:t>
                                  </m:r>
                                </m:den>
                              </m:f>
                            </m:sub>
                          </m:sSub>
                          <m:r>
                            <a:rPr lang="de-DE" sz="2000" b="0" i="1" smtClean="0">
                              <a:latin typeface="Cambria Math"/>
                              <a:ea typeface="Cambria Math"/>
                            </a:rPr>
                            <m:t>≤</m:t>
                          </m:r>
                          <m:r>
                            <a:rPr lang="de-DE" sz="2000" b="0" i="1" smtClean="0">
                              <a:latin typeface="Cambria Math"/>
                              <a:ea typeface="Cambria Math"/>
                            </a:rPr>
                            <m:t>𝑍</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𝑧</m:t>
                              </m:r>
                            </m:e>
                            <m:sub>
                              <m:r>
                                <a:rPr lang="de-DE" sz="2000" b="0" i="1" smtClean="0">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e>
                      </m:d>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𝑧</m:t>
                              </m:r>
                            </m:e>
                            <m:sub>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
                            <a:rPr lang="de-DE" sz="2000" i="1">
                              <a:latin typeface="Cambria Math"/>
                              <a:ea typeface="Cambria Math"/>
                            </a:rPr>
                            <m:t>≤</m:t>
                          </m:r>
                          <m:f>
                            <m:fPr>
                              <m:ctrlPr>
                                <a:rPr lang="de-DE" sz="2000" i="1">
                                  <a:latin typeface="Cambria Math" panose="02040503050406030204" pitchFamily="18" charset="0"/>
                                </a:rPr>
                              </m:ctrlPr>
                            </m:fPr>
                            <m:num>
                              <m:acc>
                                <m:accPr>
                                  <m:chr m:val="̅"/>
                                  <m:ctrlPr>
                                    <a:rPr lang="de-DE" sz="2000" i="1">
                                      <a:latin typeface="Cambria Math" panose="02040503050406030204" pitchFamily="18" charset="0"/>
                                    </a:rPr>
                                  </m:ctrlPr>
                                </m:accPr>
                                <m:e>
                                  <m:r>
                                    <a:rPr lang="de-DE" sz="2000" i="1">
                                      <a:latin typeface="Cambria Math"/>
                                    </a:rPr>
                                    <m:t>𝑋</m:t>
                                  </m:r>
                                </m:e>
                              </m:acc>
                              <m:r>
                                <a:rPr lang="de-DE" sz="2000" i="1">
                                  <a:latin typeface="Cambria Math"/>
                                </a:rPr>
                                <m:t>−</m:t>
                              </m:r>
                              <m:r>
                                <a:rPr lang="de-DE" sz="2000" i="1">
                                  <a:latin typeface="Cambria Math"/>
                                  <a:ea typeface="Cambria Math"/>
                                </a:rPr>
                                <m:t>𝜇</m:t>
                              </m:r>
                            </m:num>
                            <m:den>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i="1">
                                          <a:latin typeface="Cambria Math"/>
                                          <a:ea typeface="Cambria Math"/>
                                        </a:rPr>
                                        <m:t>𝑛</m:t>
                                      </m:r>
                                    </m:den>
                                  </m:f>
                                </m:e>
                              </m:rad>
                            </m:den>
                          </m:f>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e>
                      </m:d>
                    </m:oMath>
                  </m:oMathPara>
                </a14:m>
                <a:endParaRPr lang="de-DE" sz="2000" dirty="0"/>
              </a:p>
            </p:txBody>
          </p:sp>
        </mc:Choice>
        <mc:Fallback xmlns="">
          <p:sp>
            <p:nvSpPr>
              <p:cNvPr id="10" name="Textfeld 9"/>
              <p:cNvSpPr txBox="1">
                <a:spLocks noRot="1" noChangeAspect="1" noMove="1" noResize="1" noEditPoints="1" noAdjustHandles="1" noChangeArrowheads="1" noChangeShapeType="1" noTextEdit="1"/>
              </p:cNvSpPr>
              <p:nvPr/>
            </p:nvSpPr>
            <p:spPr>
              <a:xfrm>
                <a:off x="683568" y="3933056"/>
                <a:ext cx="7526632" cy="887807"/>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1331640" y="4941168"/>
                <a:ext cx="6878560" cy="55297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b="0" i="1" smtClean="0">
                                  <a:latin typeface="Cambria Math"/>
                                  <a:ea typeface="Cambria Math"/>
                                </a:rPr>
                                <m:t>−</m:t>
                              </m:r>
                              <m:r>
                                <a:rPr lang="de-DE" sz="2000" i="1">
                                  <a:latin typeface="Cambria Math"/>
                                  <a:ea typeface="Cambria Math"/>
                                </a:rPr>
                                <m:t>𝑧</m:t>
                              </m:r>
                            </m:e>
                            <m:sub>
                              <m:r>
                                <a:rPr lang="de-DE" sz="2000" b="0" i="1" smtClean="0">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i="1">
                                      <a:latin typeface="Cambria Math"/>
                                      <a:ea typeface="Cambria Math"/>
                                    </a:rPr>
                                    <m:t>𝑛</m:t>
                                  </m:r>
                                </m:den>
                              </m:f>
                            </m:e>
                          </m:rad>
                          <m:r>
                            <a:rPr lang="de-DE" sz="2000" i="1">
                              <a:latin typeface="Cambria Math"/>
                              <a:ea typeface="Cambria Math"/>
                            </a:rPr>
                            <m:t>≤</m:t>
                          </m:r>
                          <m:acc>
                            <m:accPr>
                              <m:chr m:val="̅"/>
                              <m:ctrlPr>
                                <a:rPr lang="de-DE" sz="2000" i="1">
                                  <a:latin typeface="Cambria Math" panose="02040503050406030204" pitchFamily="18" charset="0"/>
                                </a:rPr>
                              </m:ctrlPr>
                            </m:accPr>
                            <m:e>
                              <m:r>
                                <a:rPr lang="de-DE" sz="2000" i="1">
                                  <a:latin typeface="Cambria Math"/>
                                </a:rPr>
                                <m:t>𝑋</m:t>
                              </m:r>
                            </m:e>
                          </m:acc>
                          <m:r>
                            <a:rPr lang="de-DE" sz="2000" i="1">
                              <a:latin typeface="Cambria Math"/>
                            </a:rPr>
                            <m:t>−</m:t>
                          </m:r>
                          <m:r>
                            <a:rPr lang="de-DE" sz="2000" i="1">
                              <a:latin typeface="Cambria Math"/>
                              <a:ea typeface="Cambria Math"/>
                            </a:rPr>
                            <m:t>𝜇</m:t>
                          </m:r>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i="1">
                                      <a:latin typeface="Cambria Math"/>
                                      <a:ea typeface="Cambria Math"/>
                                    </a:rPr>
                                    <m:t>𝑛</m:t>
                                  </m:r>
                                </m:den>
                              </m:f>
                            </m:e>
                          </m:rad>
                        </m:e>
                      </m:d>
                    </m:oMath>
                  </m:oMathPara>
                </a14:m>
                <a:endParaRPr lang="de-DE" sz="2000" dirty="0"/>
              </a:p>
            </p:txBody>
          </p:sp>
        </mc:Choice>
        <mc:Fallback xmlns="">
          <p:sp>
            <p:nvSpPr>
              <p:cNvPr id="11" name="Textfeld 10"/>
              <p:cNvSpPr txBox="1">
                <a:spLocks noRot="1" noChangeAspect="1" noMove="1" noResize="1" noEditPoints="1" noAdjustHandles="1" noChangeArrowheads="1" noChangeShapeType="1" noTextEdit="1"/>
              </p:cNvSpPr>
              <p:nvPr/>
            </p:nvSpPr>
            <p:spPr>
              <a:xfrm>
                <a:off x="1331640" y="4941168"/>
                <a:ext cx="6878560" cy="552972"/>
              </a:xfrm>
              <a:prstGeom prst="rect">
                <a:avLst/>
              </a:prstGeom>
              <a:blipFill rotWithShape="1">
                <a:blip r:embed="rId5"/>
                <a:stretch>
                  <a:fillRect/>
                </a:stretch>
              </a:blipFill>
            </p:spPr>
            <p:txBody>
              <a:bodyPr/>
              <a:lstStyle/>
              <a:p>
                <a:r>
                  <a:rPr lang="de-DE">
                    <a:noFill/>
                  </a:rPr>
                  <a:t> </a:t>
                </a:r>
              </a:p>
            </p:txBody>
          </p:sp>
        </mc:Fallback>
      </mc:AlternateContent>
      <p:sp>
        <p:nvSpPr>
          <p:cNvPr id="3" name="Geschweifte Klammer rechts 2"/>
          <p:cNvSpPr/>
          <p:nvPr/>
        </p:nvSpPr>
        <p:spPr>
          <a:xfrm rot="5400000">
            <a:off x="3120294" y="4353558"/>
            <a:ext cx="311124" cy="2592288"/>
          </a:xfrm>
          <a:prstGeom prst="rightBrace">
            <a:avLst>
              <a:gd name="adj1" fmla="val 41667"/>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4" name="Textfeld 3"/>
          <p:cNvSpPr txBox="1"/>
          <p:nvPr/>
        </p:nvSpPr>
        <p:spPr>
          <a:xfrm>
            <a:off x="2267744" y="5886626"/>
            <a:ext cx="2086915" cy="369332"/>
          </a:xfrm>
          <a:prstGeom prst="rect">
            <a:avLst/>
          </a:prstGeom>
          <a:noFill/>
        </p:spPr>
        <p:txBody>
          <a:bodyPr wrap="square" rtlCol="0">
            <a:spAutoFit/>
          </a:bodyPr>
          <a:lstStyle/>
          <a:p>
            <a:r>
              <a:rPr lang="de-DE" dirty="0">
                <a:latin typeface="+mn-lt"/>
              </a:rPr>
              <a:t>Linke Ungleichung</a:t>
            </a:r>
          </a:p>
        </p:txBody>
      </p:sp>
      <p:sp>
        <p:nvSpPr>
          <p:cNvPr id="17" name="Geschweifte Klammer rechts 16"/>
          <p:cNvSpPr/>
          <p:nvPr/>
        </p:nvSpPr>
        <p:spPr>
          <a:xfrm rot="5400000">
            <a:off x="5154024" y="4719650"/>
            <a:ext cx="311124" cy="2476028"/>
          </a:xfrm>
          <a:prstGeom prst="rightBrace">
            <a:avLst>
              <a:gd name="adj1" fmla="val 41667"/>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8" name="Textfeld 17"/>
          <p:cNvSpPr txBox="1"/>
          <p:nvPr/>
        </p:nvSpPr>
        <p:spPr>
          <a:xfrm>
            <a:off x="4354659" y="6227236"/>
            <a:ext cx="2212225" cy="369332"/>
          </a:xfrm>
          <a:prstGeom prst="rect">
            <a:avLst/>
          </a:prstGeom>
          <a:noFill/>
        </p:spPr>
        <p:txBody>
          <a:bodyPr wrap="square" rtlCol="0">
            <a:spAutoFit/>
          </a:bodyPr>
          <a:lstStyle/>
          <a:p>
            <a:r>
              <a:rPr lang="de-DE" dirty="0">
                <a:latin typeface="+mn-lt"/>
              </a:rPr>
              <a:t>Rechte Ungleichung</a:t>
            </a: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669</a:t>
            </a:r>
            <a:endParaRPr lang="de-DE" sz="8000" b="1" dirty="0">
              <a:solidFill>
                <a:schemeClr val="tx1"/>
              </a:solidFill>
              <a:latin typeface="+mj-lt"/>
            </a:endParaRPr>
          </a:p>
        </p:txBody>
      </p:sp>
      <p:pic>
        <p:nvPicPr>
          <p:cNvPr id="2" name="Grafik 1"/>
          <p:cNvPicPr>
            <a:picLocks noChangeAspect="1"/>
          </p:cNvPicPr>
          <p:nvPr/>
        </p:nvPicPr>
        <p:blipFill>
          <a:blip r:embed="rId6"/>
          <a:stretch>
            <a:fillRect/>
          </a:stretch>
        </p:blipFill>
        <p:spPr>
          <a:xfrm>
            <a:off x="457200" y="1149872"/>
            <a:ext cx="5762625" cy="2724150"/>
          </a:xfrm>
          <a:prstGeom prst="rect">
            <a:avLst/>
          </a:prstGeom>
        </p:spPr>
      </p:pic>
    </p:spTree>
    <p:extLst>
      <p:ext uri="{BB962C8B-B14F-4D97-AF65-F5344CB8AC3E}">
        <p14:creationId xmlns:p14="http://schemas.microsoft.com/office/powerpoint/2010/main" val="2681805781"/>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3" name="Textfeld 12"/>
              <p:cNvSpPr txBox="1"/>
              <p:nvPr/>
            </p:nvSpPr>
            <p:spPr>
              <a:xfrm>
                <a:off x="468312" y="3573016"/>
                <a:ext cx="6551960" cy="55297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𝑋</m:t>
                              </m:r>
                            </m:e>
                          </m:acc>
                          <m:sSub>
                            <m:sSubPr>
                              <m:ctrlPr>
                                <a:rPr lang="de-DE" sz="2000" i="1">
                                  <a:latin typeface="Cambria Math" panose="02040503050406030204" pitchFamily="18" charset="0"/>
                                  <a:ea typeface="Cambria Math"/>
                                </a:rPr>
                              </m:ctrlPr>
                            </m:sSubPr>
                            <m:e>
                              <m:r>
                                <a:rPr lang="de-DE" sz="2000" b="0" i="1" smtClean="0">
                                  <a:latin typeface="Cambria Math"/>
                                  <a:ea typeface="Cambria Math"/>
                                </a:rPr>
                                <m:t>−</m:t>
                              </m:r>
                              <m:r>
                                <a:rPr lang="de-DE" sz="2000" i="1">
                                  <a:latin typeface="Cambria Math"/>
                                  <a:ea typeface="Cambria Math"/>
                                </a:rPr>
                                <m:t>𝑧</m:t>
                              </m:r>
                            </m:e>
                            <m:sub>
                              <m:r>
                                <a:rPr lang="de-DE" sz="2000" b="0" i="1" smtClean="0">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i="1">
                                      <a:latin typeface="Cambria Math"/>
                                      <a:ea typeface="Cambria Math"/>
                                    </a:rPr>
                                    <m:t>𝑛</m:t>
                                  </m:r>
                                </m:den>
                              </m:f>
                            </m:e>
                          </m:rad>
                          <m:r>
                            <a:rPr lang="de-DE" sz="2000" i="1">
                              <a:latin typeface="Cambria Math"/>
                              <a:ea typeface="Cambria Math"/>
                            </a:rPr>
                            <m:t>≤</m:t>
                          </m:r>
                          <m:r>
                            <a:rPr lang="de-DE" sz="2000" i="1">
                              <a:latin typeface="Cambria Math"/>
                              <a:ea typeface="Cambria Math"/>
                            </a:rPr>
                            <m:t>𝜇</m:t>
                          </m:r>
                          <m:r>
                            <a:rPr lang="de-DE" sz="2000" i="1">
                              <a:latin typeface="Cambria Math"/>
                              <a:ea typeface="Cambria Math"/>
                            </a:rPr>
                            <m:t>≤</m:t>
                          </m:r>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i="1">
                                      <a:latin typeface="Cambria Math"/>
                                      <a:ea typeface="Cambria Math"/>
                                    </a:rPr>
                                    <m:t>𝑛</m:t>
                                  </m:r>
                                </m:den>
                              </m:f>
                            </m:e>
                          </m:rad>
                        </m:e>
                      </m:d>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468312" y="3573016"/>
                <a:ext cx="6551960" cy="552972"/>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896148" y="1766457"/>
                <a:ext cx="3149452" cy="48577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a:latin typeface="Cambria Math"/>
                          <a:ea typeface="Cambria Math"/>
                        </a:rPr>
                        <m:t>𝜇</m:t>
                      </m:r>
                      <m:r>
                        <a:rPr lang="de-DE" sz="2000" i="1" smtClean="0">
                          <a:latin typeface="Cambria Math"/>
                          <a:ea typeface="Cambria Math"/>
                        </a:rPr>
                        <m:t>≤</m:t>
                      </m:r>
                      <m:acc>
                        <m:accPr>
                          <m:chr m:val="̅"/>
                          <m:ctrlPr>
                            <a:rPr lang="de-DE" sz="2000" i="1">
                              <a:latin typeface="Cambria Math" panose="02040503050406030204" pitchFamily="18" charset="0"/>
                            </a:rPr>
                          </m:ctrlPr>
                        </m:accPr>
                        <m:e>
                          <m:r>
                            <a:rPr lang="de-DE" sz="2000" i="1">
                              <a:latin typeface="Cambria Math"/>
                            </a:rPr>
                            <m:t>𝑋</m:t>
                          </m:r>
                        </m:e>
                      </m:acc>
                      <m:r>
                        <a:rPr lang="de-DE" sz="2000" b="0" i="1" smtClean="0">
                          <a:latin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i="1">
                                  <a:latin typeface="Cambria Math"/>
                                  <a:ea typeface="Cambria Math"/>
                                </a:rPr>
                                <m:t>𝑛</m:t>
                              </m:r>
                            </m:den>
                          </m:f>
                        </m:e>
                      </m:rad>
                    </m:oMath>
                  </m:oMathPara>
                </a14:m>
                <a:endParaRPr lang="de-DE" sz="2000" dirty="0"/>
              </a:p>
            </p:txBody>
          </p:sp>
        </mc:Choice>
        <mc:Fallback xmlns="">
          <p:sp>
            <p:nvSpPr>
              <p:cNvPr id="14" name="Textfeld 13"/>
              <p:cNvSpPr txBox="1">
                <a:spLocks noRot="1" noChangeAspect="1" noMove="1" noResize="1" noEditPoints="1" noAdjustHandles="1" noChangeArrowheads="1" noChangeShapeType="1" noTextEdit="1"/>
              </p:cNvSpPr>
              <p:nvPr/>
            </p:nvSpPr>
            <p:spPr>
              <a:xfrm>
                <a:off x="2896148" y="1766457"/>
                <a:ext cx="3149452" cy="485774"/>
              </a:xfrm>
              <a:prstGeom prst="rect">
                <a:avLst/>
              </a:prstGeom>
              <a:blipFill rotWithShape="1">
                <a:blip r:embed="rId4"/>
                <a:stretch>
                  <a:fillRect t="-83544" r="-387" b="-145570"/>
                </a:stretch>
              </a:blipFill>
            </p:spPr>
            <p:txBody>
              <a:bodyPr/>
              <a:lstStyle/>
              <a:p>
                <a:r>
                  <a:rPr lang="de-DE">
                    <a:noFill/>
                  </a:rPr>
                  <a:t> </a:t>
                </a:r>
              </a:p>
            </p:txBody>
          </p:sp>
        </mc:Fallback>
      </mc:AlternateContent>
      <p:sp>
        <p:nvSpPr>
          <p:cNvPr id="17" name="Textfeld 16"/>
          <p:cNvSpPr txBox="1"/>
          <p:nvPr/>
        </p:nvSpPr>
        <p:spPr>
          <a:xfrm>
            <a:off x="1744788" y="1340768"/>
            <a:ext cx="3475284" cy="400110"/>
          </a:xfrm>
          <a:prstGeom prst="rect">
            <a:avLst/>
          </a:prstGeom>
          <a:noFill/>
        </p:spPr>
        <p:txBody>
          <a:bodyPr wrap="square" rtlCol="0">
            <a:spAutoFit/>
          </a:bodyPr>
          <a:lstStyle/>
          <a:p>
            <a:r>
              <a:rPr lang="de-DE" sz="2000" dirty="0">
                <a:latin typeface="+mn-lt"/>
              </a:rPr>
              <a:t>Linke Ungleichung umgeformt:</a:t>
            </a:r>
          </a:p>
        </p:txBody>
      </p:sp>
      <p:sp>
        <p:nvSpPr>
          <p:cNvPr id="18" name="Textfeld 17"/>
          <p:cNvSpPr txBox="1"/>
          <p:nvPr/>
        </p:nvSpPr>
        <p:spPr>
          <a:xfrm>
            <a:off x="1744789" y="2348880"/>
            <a:ext cx="3691307" cy="400110"/>
          </a:xfrm>
          <a:prstGeom prst="rect">
            <a:avLst/>
          </a:prstGeom>
          <a:noFill/>
        </p:spPr>
        <p:txBody>
          <a:bodyPr wrap="square" rtlCol="0">
            <a:spAutoFit/>
          </a:bodyPr>
          <a:lstStyle/>
          <a:p>
            <a:r>
              <a:rPr lang="de-DE" sz="2000" dirty="0">
                <a:latin typeface="+mn-lt"/>
              </a:rPr>
              <a:t>Rechte Ungleichung umgeformt:</a:t>
            </a:r>
          </a:p>
        </p:txBody>
      </p:sp>
      <mc:AlternateContent xmlns:mc="http://schemas.openxmlformats.org/markup-compatibility/2006" xmlns:a14="http://schemas.microsoft.com/office/drawing/2010/main">
        <mc:Choice Requires="a14">
          <p:sp>
            <p:nvSpPr>
              <p:cNvPr id="21" name="Textfeld 20"/>
              <p:cNvSpPr txBox="1"/>
              <p:nvPr/>
            </p:nvSpPr>
            <p:spPr>
              <a:xfrm>
                <a:off x="2896148" y="2799210"/>
                <a:ext cx="3149452" cy="48577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𝜇</m:t>
                      </m:r>
                      <m:r>
                        <a:rPr lang="de-DE" sz="2000" i="1" smtClean="0">
                          <a:latin typeface="Cambria Math"/>
                          <a:ea typeface="Cambria Math"/>
                        </a:rPr>
                        <m:t>≥</m:t>
                      </m:r>
                      <m:acc>
                        <m:accPr>
                          <m:chr m:val="̅"/>
                          <m:ctrlPr>
                            <a:rPr lang="de-DE" sz="2000" i="1" smtClean="0">
                              <a:latin typeface="Cambria Math" panose="02040503050406030204" pitchFamily="18" charset="0"/>
                              <a:ea typeface="Cambria Math"/>
                            </a:rPr>
                          </m:ctrlPr>
                        </m:accPr>
                        <m:e>
                          <m:r>
                            <a:rPr lang="de-DE" sz="2000" b="0" i="1" smtClean="0">
                              <a:latin typeface="Cambria Math"/>
                              <a:ea typeface="Cambria Math"/>
                            </a:rPr>
                            <m:t>𝑋</m:t>
                          </m:r>
                        </m:e>
                      </m:acc>
                      <m:sSub>
                        <m:sSubPr>
                          <m:ctrlPr>
                            <a:rPr lang="de-DE" sz="2000" i="1">
                              <a:latin typeface="Cambria Math" panose="02040503050406030204" pitchFamily="18" charset="0"/>
                              <a:ea typeface="Cambria Math"/>
                            </a:rPr>
                          </m:ctrlPr>
                        </m:sSubPr>
                        <m:e>
                          <m:r>
                            <a:rPr lang="de-DE" sz="2000" i="1">
                              <a:latin typeface="Cambria Math"/>
                              <a:ea typeface="Cambria Math"/>
                            </a:rPr>
                            <m:t>−</m:t>
                          </m:r>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i="1">
                                  <a:latin typeface="Cambria Math"/>
                                  <a:ea typeface="Cambria Math"/>
                                </a:rPr>
                                <m:t>𝑛</m:t>
                              </m:r>
                            </m:den>
                          </m:f>
                        </m:e>
                      </m:rad>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2896148" y="2799210"/>
                <a:ext cx="3149452" cy="485774"/>
              </a:xfrm>
              <a:prstGeom prst="rect">
                <a:avLst/>
              </a:prstGeom>
              <a:blipFill rotWithShape="1">
                <a:blip r:embed="rId5"/>
                <a:stretch>
                  <a:fillRect t="-82500" r="-193" b="-1425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68312" y="4282124"/>
                <a:ext cx="6479952" cy="400110"/>
              </a:xfrm>
              <a:prstGeom prst="rect">
                <a:avLst/>
              </a:prstGeom>
              <a:noFill/>
            </p:spPr>
            <p:txBody>
              <a:bodyPr wrap="square" rtlCol="0">
                <a:spAutoFit/>
              </a:bodyPr>
              <a:lstStyle/>
              <a:p>
                <a:r>
                  <a:rPr lang="de-DE" sz="2000" dirty="0">
                    <a:latin typeface="+mn-lt"/>
                  </a:rPr>
                  <a:t>Dies impliziert das </a:t>
                </a:r>
                <a14:m>
                  <m:oMath xmlns:m="http://schemas.openxmlformats.org/officeDocument/2006/math">
                    <m:d>
                      <m:dPr>
                        <m:ctrlPr>
                          <a:rPr lang="de-DE" sz="200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𝛼</m:t>
                        </m:r>
                      </m:e>
                    </m:d>
                  </m:oMath>
                </a14:m>
                <a:r>
                  <a:rPr lang="de-DE" sz="2000" dirty="0">
                    <a:latin typeface="+mn-lt"/>
                  </a:rPr>
                  <a:t>-Konfidenzintervall</a:t>
                </a:r>
              </a:p>
            </p:txBody>
          </p:sp>
        </mc:Choice>
        <mc:Fallback xmlns="">
          <p:sp>
            <p:nvSpPr>
              <p:cNvPr id="22" name="Textfeld 21"/>
              <p:cNvSpPr txBox="1">
                <a:spLocks noRot="1" noChangeAspect="1" noMove="1" noResize="1" noEditPoints="1" noAdjustHandles="1" noChangeArrowheads="1" noChangeShapeType="1" noTextEdit="1"/>
              </p:cNvSpPr>
              <p:nvPr/>
            </p:nvSpPr>
            <p:spPr>
              <a:xfrm>
                <a:off x="468312" y="4282124"/>
                <a:ext cx="6479952" cy="400110"/>
              </a:xfrm>
              <a:prstGeom prst="rect">
                <a:avLst/>
              </a:prstGeom>
              <a:blipFill rotWithShape="1">
                <a:blip r:embed="rId6"/>
                <a:stretch>
                  <a:fillRect l="-1035"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043608" y="4786180"/>
                <a:ext cx="4680520" cy="5507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b="0" i="1" smtClean="0">
                              <a:solidFill>
                                <a:schemeClr val="tx1"/>
                              </a:solidFill>
                              <a:latin typeface="Cambria Math" panose="02040503050406030204" pitchFamily="18" charset="0"/>
                              <a:ea typeface="Cambria Math"/>
                            </a:rPr>
                          </m:ctrlPr>
                        </m:d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𝑋</m:t>
                              </m:r>
                            </m:e>
                          </m:acc>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m:t>
                              </m:r>
                              <m:r>
                                <a:rPr lang="de-DE" sz="2000" i="1">
                                  <a:solidFill>
                                    <a:schemeClr val="tx1"/>
                                  </a:solidFill>
                                  <a:latin typeface="Cambria Math"/>
                                  <a:ea typeface="Cambria Math"/>
                                </a:rPr>
                                <m:t>𝑧</m:t>
                              </m:r>
                            </m:e>
                            <m:sub>
                              <m:r>
                                <a:rPr lang="de-DE" sz="2000" i="1">
                                  <a:solidFill>
                                    <a:schemeClr val="tx1"/>
                                  </a:solidFill>
                                  <a:latin typeface="Cambria Math"/>
                                  <a:ea typeface="Cambria Math"/>
                                </a:rPr>
                                <m:t>1−</m:t>
                              </m:r>
                              <m:f>
                                <m:fPr>
                                  <m:type m:val="lin"/>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𝛼</m:t>
                                  </m:r>
                                </m:num>
                                <m:den>
                                  <m:r>
                                    <a:rPr lang="de-DE" sz="2000" i="1">
                                      <a:solidFill>
                                        <a:schemeClr val="tx1"/>
                                      </a:solidFill>
                                      <a:latin typeface="Cambria Math"/>
                                      <a:ea typeface="Cambria Math"/>
                                    </a:rPr>
                                    <m:t>2</m:t>
                                  </m:r>
                                </m:den>
                              </m:f>
                            </m:sub>
                          </m:sSub>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𝜎</m:t>
                                      </m:r>
                                    </m:e>
                                    <m:sup>
                                      <m:r>
                                        <a:rPr lang="de-DE" sz="2000" i="1">
                                          <a:solidFill>
                                            <a:schemeClr val="tx1"/>
                                          </a:solidFill>
                                          <a:latin typeface="Cambria Math"/>
                                          <a:ea typeface="Cambria Math"/>
                                        </a:rPr>
                                        <m:t>2</m:t>
                                      </m:r>
                                    </m:sup>
                                  </m:sSup>
                                </m:num>
                                <m:den>
                                  <m:r>
                                    <a:rPr lang="de-DE" sz="2000" i="1">
                                      <a:solidFill>
                                        <a:schemeClr val="tx1"/>
                                      </a:solidFill>
                                      <a:latin typeface="Cambria Math"/>
                                      <a:ea typeface="Cambria Math"/>
                                    </a:rPr>
                                    <m:t>𝑛</m:t>
                                  </m:r>
                                </m:den>
                              </m:f>
                            </m:e>
                          </m:rad>
                          <m:r>
                            <a:rPr lang="de-DE" sz="2000" b="0" i="1" smtClean="0">
                              <a:solidFill>
                                <a:schemeClr val="tx1"/>
                              </a:solidFill>
                              <a:latin typeface="Cambria Math"/>
                              <a:ea typeface="Cambria Math"/>
                            </a:rPr>
                            <m:t>, </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𝑧</m:t>
                              </m:r>
                            </m:e>
                            <m:sub>
                              <m:r>
                                <a:rPr lang="de-DE" sz="2000" i="1">
                                  <a:solidFill>
                                    <a:schemeClr val="tx1"/>
                                  </a:solidFill>
                                  <a:latin typeface="Cambria Math"/>
                                  <a:ea typeface="Cambria Math"/>
                                </a:rPr>
                                <m:t>1−</m:t>
                              </m:r>
                              <m:f>
                                <m:fPr>
                                  <m:type m:val="lin"/>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𝛼</m:t>
                                  </m:r>
                                </m:num>
                                <m:den>
                                  <m:r>
                                    <a:rPr lang="de-DE" sz="2000" i="1">
                                      <a:solidFill>
                                        <a:schemeClr val="tx1"/>
                                      </a:solidFill>
                                      <a:latin typeface="Cambria Math"/>
                                      <a:ea typeface="Cambria Math"/>
                                    </a:rPr>
                                    <m:t>2</m:t>
                                  </m:r>
                                </m:den>
                              </m:f>
                            </m:sub>
                          </m:sSub>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𝜎</m:t>
                                      </m:r>
                                    </m:e>
                                    <m:sup>
                                      <m:r>
                                        <a:rPr lang="de-DE" sz="2000" i="1">
                                          <a:solidFill>
                                            <a:schemeClr val="tx1"/>
                                          </a:solidFill>
                                          <a:latin typeface="Cambria Math"/>
                                          <a:ea typeface="Cambria Math"/>
                                        </a:rPr>
                                        <m:t>2</m:t>
                                      </m:r>
                                    </m:sup>
                                  </m:sSup>
                                </m:num>
                                <m:den>
                                  <m:r>
                                    <a:rPr lang="de-DE" sz="2000" i="1">
                                      <a:solidFill>
                                        <a:schemeClr val="tx1"/>
                                      </a:solidFill>
                                      <a:latin typeface="Cambria Math"/>
                                      <a:ea typeface="Cambria Math"/>
                                    </a:rPr>
                                    <m:t>𝑛</m:t>
                                  </m:r>
                                </m:den>
                              </m:f>
                            </m:e>
                          </m:rad>
                        </m:e>
                      </m:d>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043608" y="4786180"/>
                <a:ext cx="4680520" cy="550728"/>
              </a:xfrm>
              <a:prstGeom prst="rect">
                <a:avLst/>
              </a:prstGeom>
              <a:blipFill rotWithShape="1">
                <a:blip r:embed="rId7"/>
                <a:stretch>
                  <a:fillRect/>
                </a:stretch>
              </a:blipFill>
            </p:spPr>
            <p:txBody>
              <a:bodyPr/>
              <a:lstStyle/>
              <a:p>
                <a:r>
                  <a:rPr lang="de-DE">
                    <a:noFill/>
                  </a:rPr>
                  <a:t> </a:t>
                </a:r>
              </a:p>
            </p:txBody>
          </p:sp>
        </mc:Fallback>
      </mc:AlternateContent>
      <p:cxnSp>
        <p:nvCxnSpPr>
          <p:cNvPr id="24" name="Gerade Verbindung 23"/>
          <p:cNvCxnSpPr/>
          <p:nvPr/>
        </p:nvCxnSpPr>
        <p:spPr>
          <a:xfrm>
            <a:off x="1547664" y="1411355"/>
            <a:ext cx="0" cy="187362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670</a:t>
            </a:r>
            <a:endParaRPr lang="de-DE" sz="8000" b="1" dirty="0">
              <a:solidFill>
                <a:schemeClr val="tx1"/>
              </a:solidFill>
              <a:latin typeface="+mj-lt"/>
            </a:endParaRPr>
          </a:p>
        </p:txBody>
      </p:sp>
    </p:spTree>
    <p:extLst>
      <p:ext uri="{BB962C8B-B14F-4D97-AF65-F5344CB8AC3E}">
        <p14:creationId xmlns:p14="http://schemas.microsoft.com/office/powerpoint/2010/main" val="1773855890"/>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10.2.1: Gepäckabfertigungszeiten </a:t>
            </a:r>
            <a:r>
              <a:rPr lang="de-DE" sz="2000" dirty="0">
                <a:solidFill>
                  <a:srgbClr val="0070C0"/>
                </a:solidFill>
              </a:rPr>
              <a:t>●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468313" y="1556792"/>
                <a:ext cx="8207760" cy="707886"/>
              </a:xfrm>
              <a:prstGeom prst="rect">
                <a:avLst/>
              </a:prstGeom>
              <a:noFill/>
            </p:spPr>
            <p:txBody>
              <a:bodyPr wrap="square" rtlCol="0">
                <a:spAutoFit/>
              </a:bodyPr>
              <a:lstStyle/>
              <a:p>
                <a:pPr algn="just"/>
                <a:r>
                  <a:rPr lang="de-DE" sz="2000" dirty="0">
                    <a:latin typeface="+mn-lt"/>
                  </a:rPr>
                  <a:t>&gt; Angenommen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10</m:t>
                        </m:r>
                      </m:sub>
                    </m:sSub>
                  </m:oMath>
                </a14:m>
                <a:r>
                  <a:rPr lang="de-DE" sz="2000" dirty="0">
                    <a:latin typeface="+mn-lt"/>
                  </a:rPr>
                  <a:t> seien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,2</m:t>
                        </m:r>
                      </m:e>
                    </m:d>
                  </m:oMath>
                </a14:m>
                <a:r>
                  <a:rPr lang="de-DE" sz="2000" dirty="0">
                    <a:latin typeface="+mn-lt"/>
                  </a:rPr>
                  <a:t>-verteilt. Es liegen nun</a:t>
                </a:r>
              </a:p>
              <a:p>
                <a:pPr algn="just"/>
                <a:r>
                  <a:rPr lang="de-DE" sz="2000" dirty="0">
                    <a:latin typeface="+mn-lt"/>
                  </a:rPr>
                  <a:t>   folgende Beobachtungswerte (Realisationen) vor:</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3" y="1556792"/>
                <a:ext cx="8207760" cy="707886"/>
              </a:xfrm>
              <a:prstGeom prst="rect">
                <a:avLst/>
              </a:prstGeom>
              <a:blipFill rotWithShape="1">
                <a:blip r:embed="rId3"/>
                <a:stretch>
                  <a:fillRect l="-817" t="-4274" b="-13675"/>
                </a:stretch>
              </a:blipFill>
            </p:spPr>
            <p:txBody>
              <a:bodyPr/>
              <a:lstStyle/>
              <a:p>
                <a:r>
                  <a:rPr lang="de-DE">
                    <a:noFill/>
                  </a:rPr>
                  <a:t> </a:t>
                </a:r>
              </a:p>
            </p:txBody>
          </p:sp>
        </mc:Fallback>
      </mc:AlternateContent>
      <p:sp>
        <p:nvSpPr>
          <p:cNvPr id="11" name="Textfeld 10"/>
          <p:cNvSpPr txBox="1"/>
          <p:nvPr/>
        </p:nvSpPr>
        <p:spPr>
          <a:xfrm>
            <a:off x="1691680" y="2283293"/>
            <a:ext cx="5472608" cy="400110"/>
          </a:xfrm>
          <a:prstGeom prst="rect">
            <a:avLst/>
          </a:prstGeom>
          <a:noFill/>
        </p:spPr>
        <p:txBody>
          <a:bodyPr wrap="square" rtlCol="0">
            <a:spAutoFit/>
          </a:bodyPr>
          <a:lstStyle/>
          <a:p>
            <a:pPr algn="just"/>
            <a:r>
              <a:rPr lang="de-DE" sz="2000" dirty="0">
                <a:latin typeface="+mn-lt"/>
              </a:rPr>
              <a:t>7.8, 10.1, 9.0, 8.0, 11.6, 10.7, 8.1, 8.6, 9.4, 11.9.</a:t>
            </a:r>
          </a:p>
        </p:txBody>
      </p:sp>
      <mc:AlternateContent xmlns:mc="http://schemas.openxmlformats.org/markup-compatibility/2006" xmlns:a14="http://schemas.microsoft.com/office/drawing/2010/main">
        <mc:Choice Requires="a14">
          <p:sp>
            <p:nvSpPr>
              <p:cNvPr id="13" name="Textfeld 12"/>
              <p:cNvSpPr txBox="1"/>
              <p:nvPr/>
            </p:nvSpPr>
            <p:spPr>
              <a:xfrm>
                <a:off x="468313" y="2689233"/>
                <a:ext cx="5615855" cy="400110"/>
              </a:xfrm>
              <a:prstGeom prst="rect">
                <a:avLst/>
              </a:prstGeom>
              <a:noFill/>
            </p:spPr>
            <p:txBody>
              <a:bodyPr wrap="square" rtlCol="0">
                <a:spAutoFit/>
              </a:bodyPr>
              <a:lstStyle/>
              <a:p>
                <a:pPr algn="just"/>
                <a:r>
                  <a:rPr lang="de-DE" sz="2000" dirty="0">
                    <a:latin typeface="+mn-lt"/>
                  </a:rPr>
                  <a:t>   Wie lautet dann das 0.95-Konfidenzintervall für </a:t>
                </a:r>
                <a14:m>
                  <m:oMath xmlns:m="http://schemas.openxmlformats.org/officeDocument/2006/math">
                    <m:r>
                      <a:rPr lang="de-DE" sz="2000" i="1" smtClean="0">
                        <a:latin typeface="Cambria Math"/>
                        <a:ea typeface="Cambria Math"/>
                      </a:rPr>
                      <m:t>𝜇</m:t>
                    </m:r>
                  </m:oMath>
                </a14:m>
                <a:r>
                  <a:rPr lang="de-DE" sz="2000" dirty="0">
                    <a:latin typeface="+mn-lt"/>
                  </a:rPr>
                  <a:t>? </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3" y="2689233"/>
                <a:ext cx="5615855" cy="400110"/>
              </a:xfrm>
              <a:prstGeom prst="rect">
                <a:avLst/>
              </a:prstGeom>
              <a:blipFill rotWithShape="1">
                <a:blip r:embed="rId4"/>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4843876" y="4428613"/>
                <a:ext cx="368856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0.95=1−</m:t>
                      </m:r>
                      <m:r>
                        <a:rPr lang="de-DE" sz="2000" b="0" i="1" smtClean="0">
                          <a:solidFill>
                            <a:schemeClr val="tx1"/>
                          </a:solidFill>
                          <a:latin typeface="Cambria Math"/>
                          <a:ea typeface="Cambria Math"/>
                        </a:rPr>
                        <m:t>𝛼</m:t>
                      </m:r>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endParaRPr>
              </a:p>
            </p:txBody>
          </p:sp>
        </mc:Choice>
        <mc:Fallback xmlns="">
          <p:sp>
            <p:nvSpPr>
              <p:cNvPr id="3" name="Textfeld 2"/>
              <p:cNvSpPr txBox="1">
                <a:spLocks noRot="1" noChangeAspect="1" noMove="1" noResize="1" noEditPoints="1" noAdjustHandles="1" noChangeArrowheads="1" noChangeShapeType="1" noTextEdit="1"/>
              </p:cNvSpPr>
              <p:nvPr/>
            </p:nvSpPr>
            <p:spPr>
              <a:xfrm>
                <a:off x="4843876" y="4428613"/>
                <a:ext cx="3688564"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843876" y="4831435"/>
                <a:ext cx="3688564" cy="42761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𝑧</m:t>
                          </m:r>
                        </m:e>
                        <m:sub>
                          <m:r>
                            <a:rPr lang="de-DE" sz="2000" b="0" i="1" smtClean="0">
                              <a:solidFill>
                                <a:schemeClr val="tx1"/>
                              </a:solidFill>
                              <a:latin typeface="Cambria Math"/>
                              <a:ea typeface="Cambria Math"/>
                            </a:rPr>
                            <m:t>1−</m:t>
                          </m:r>
                          <m:f>
                            <m:fPr>
                              <m:type m:val="lin"/>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𝛼</m:t>
                              </m:r>
                            </m:num>
                            <m:den>
                              <m:r>
                                <a:rPr lang="de-DE" sz="2000" b="0" i="1" smtClean="0">
                                  <a:solidFill>
                                    <a:schemeClr val="tx1"/>
                                  </a:solidFill>
                                  <a:latin typeface="Cambria Math"/>
                                  <a:ea typeface="Cambria Math"/>
                                </a:rPr>
                                <m:t>2</m:t>
                              </m:r>
                            </m:den>
                          </m:f>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𝑧</m:t>
                          </m:r>
                        </m:e>
                        <m:sub>
                          <m:r>
                            <a:rPr lang="de-DE" sz="2000" b="0" i="1" smtClean="0">
                              <a:solidFill>
                                <a:schemeClr val="tx1"/>
                              </a:solidFill>
                              <a:latin typeface="Cambria Math"/>
                              <a:ea typeface="Cambria Math"/>
                            </a:rPr>
                            <m:t>0.975</m:t>
                          </m:r>
                        </m:sub>
                      </m:sSub>
                      <m:r>
                        <a:rPr lang="de-DE" sz="2000" b="0" i="1" smtClean="0">
                          <a:solidFill>
                            <a:schemeClr val="tx1"/>
                          </a:solidFill>
                          <a:latin typeface="Cambria Math"/>
                          <a:ea typeface="Cambria Math"/>
                        </a:rPr>
                        <m:t>=1.96</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843876" y="4831435"/>
                <a:ext cx="3688564" cy="427618"/>
              </a:xfrm>
              <a:prstGeom prst="rect">
                <a:avLst/>
              </a:prstGeom>
              <a:blipFill rotWithShape="1">
                <a:blip r:embed="rId6"/>
                <a:stretch>
                  <a:fillRect t="-52857" b="-128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794607" y="4028503"/>
                <a:ext cx="72728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9.52</m:t>
                      </m:r>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794607" y="4028503"/>
                <a:ext cx="727280" cy="40011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881041" y="3117735"/>
                <a:ext cx="5688632" cy="5507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ea typeface="Cambria Math"/>
                            </a:rPr>
                          </m:ctrlPr>
                        </m:dPr>
                        <m:e>
                          <m:acc>
                            <m:accPr>
                              <m:chr m:val="̅"/>
                              <m:ctrlPr>
                                <a:rPr lang="de-DE" sz="2000" i="1">
                                  <a:latin typeface="Cambria Math" panose="02040503050406030204" pitchFamily="18" charset="0"/>
                                  <a:ea typeface="Cambria Math"/>
                                </a:rPr>
                              </m:ctrlPr>
                            </m:accPr>
                            <m:e>
                              <m:r>
                                <a:rPr lang="de-DE" sz="2000" b="0" i="1" smtClean="0">
                                  <a:latin typeface="Cambria Math"/>
                                  <a:ea typeface="Cambria Math"/>
                                </a:rPr>
                                <m:t>𝑥</m:t>
                              </m:r>
                            </m:e>
                          </m:acc>
                          <m:sSub>
                            <m:sSubPr>
                              <m:ctrlPr>
                                <a:rPr lang="de-DE" sz="2000" i="1">
                                  <a:latin typeface="Cambria Math" panose="02040503050406030204" pitchFamily="18" charset="0"/>
                                  <a:ea typeface="Cambria Math"/>
                                </a:rPr>
                              </m:ctrlPr>
                            </m:sSubPr>
                            <m:e>
                              <m:r>
                                <a:rPr lang="de-DE" sz="2000" i="1">
                                  <a:latin typeface="Cambria Math"/>
                                  <a:ea typeface="Cambria Math"/>
                                </a:rPr>
                                <m:t>−</m:t>
                              </m:r>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i="1">
                                      <a:latin typeface="Cambria Math"/>
                                      <a:ea typeface="Cambria Math"/>
                                    </a:rPr>
                                    <m:t>𝑛</m:t>
                                  </m:r>
                                </m:den>
                              </m:f>
                            </m:e>
                          </m:rad>
                          <m:r>
                            <a:rPr lang="de-DE" sz="2000" b="0" i="1" smtClean="0">
                              <a:latin typeface="Cambria Math"/>
                              <a:ea typeface="Cambria Math"/>
                            </a:rPr>
                            <m:t>, </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𝑥</m:t>
                              </m:r>
                            </m:e>
                          </m:acc>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i="1">
                                      <a:latin typeface="Cambria Math"/>
                                      <a:ea typeface="Cambria Math"/>
                                    </a:rPr>
                                    <m:t>𝑛</m:t>
                                  </m:r>
                                </m:den>
                              </m:f>
                            </m:e>
                          </m:rad>
                        </m:e>
                      </m:d>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881041" y="3117735"/>
                <a:ext cx="5688632" cy="550728"/>
              </a:xfrm>
              <a:prstGeom prst="rect">
                <a:avLst/>
              </a:prstGeom>
              <a:blipFill rotWithShape="1">
                <a:blip r:embed="rId8"/>
                <a:stretch>
                  <a:fillRect/>
                </a:stretch>
              </a:blipFill>
            </p:spPr>
            <p:txBody>
              <a:bodyPr/>
              <a:lstStyle/>
              <a:p>
                <a:r>
                  <a:rPr lang="de-DE">
                    <a:noFill/>
                  </a:rPr>
                  <a:t> </a:t>
                </a:r>
              </a:p>
            </p:txBody>
          </p:sp>
        </mc:Fallback>
      </mc:AlternateContent>
      <p:sp>
        <p:nvSpPr>
          <p:cNvPr id="21" name="Textfeld 20"/>
          <p:cNvSpPr txBox="1"/>
          <p:nvPr/>
        </p:nvSpPr>
        <p:spPr>
          <a:xfrm>
            <a:off x="4769569" y="4026998"/>
            <a:ext cx="3600207" cy="400110"/>
          </a:xfrm>
          <a:prstGeom prst="rect">
            <a:avLst/>
          </a:prstGeom>
          <a:noFill/>
        </p:spPr>
        <p:txBody>
          <a:bodyPr wrap="square" rtlCol="0">
            <a:spAutoFit/>
          </a:bodyPr>
          <a:lstStyle/>
          <a:p>
            <a:pPr algn="just"/>
            <a:r>
              <a:rPr lang="de-DE" sz="2000" dirty="0">
                <a:latin typeface="+mn-lt"/>
              </a:rPr>
              <a:t>Nachzuschlagendes Quantil:</a:t>
            </a:r>
          </a:p>
        </p:txBody>
      </p:sp>
      <p:cxnSp>
        <p:nvCxnSpPr>
          <p:cNvPr id="5" name="Gerade Verbindung mit Pfeil 4"/>
          <p:cNvCxnSpPr/>
          <p:nvPr/>
        </p:nvCxnSpPr>
        <p:spPr>
          <a:xfrm flipV="1">
            <a:off x="1161847" y="3668463"/>
            <a:ext cx="0"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Gerade Verbindung mit Pfeil 21"/>
          <p:cNvCxnSpPr/>
          <p:nvPr/>
        </p:nvCxnSpPr>
        <p:spPr>
          <a:xfrm flipV="1">
            <a:off x="2529999" y="3640843"/>
            <a:ext cx="0"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3" name="Textfeld 22"/>
              <p:cNvSpPr txBox="1"/>
              <p:nvPr/>
            </p:nvSpPr>
            <p:spPr>
              <a:xfrm>
                <a:off x="2357205" y="4028503"/>
                <a:ext cx="564287"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2</m:t>
                      </m:r>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2357205" y="4028503"/>
                <a:ext cx="564287" cy="400110"/>
              </a:xfrm>
              <a:prstGeom prst="rect">
                <a:avLst/>
              </a:prstGeom>
              <a:blipFill rotWithShape="1">
                <a:blip r:embed="rId9"/>
                <a:stretch>
                  <a:fillRect/>
                </a:stretch>
              </a:blipFill>
            </p:spPr>
            <p:txBody>
              <a:bodyPr/>
              <a:lstStyle/>
              <a:p>
                <a:r>
                  <a:rPr lang="de-DE">
                    <a:noFill/>
                  </a:rPr>
                  <a:t> </a:t>
                </a:r>
              </a:p>
            </p:txBody>
          </p:sp>
        </mc:Fallback>
      </mc:AlternateContent>
      <p:cxnSp>
        <p:nvCxnSpPr>
          <p:cNvPr id="24" name="Gerade Verbindung mit Pfeil 23"/>
          <p:cNvCxnSpPr/>
          <p:nvPr/>
        </p:nvCxnSpPr>
        <p:spPr>
          <a:xfrm flipV="1">
            <a:off x="2921492" y="3640843"/>
            <a:ext cx="0"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5" name="Textfeld 24"/>
              <p:cNvSpPr txBox="1"/>
              <p:nvPr/>
            </p:nvSpPr>
            <p:spPr>
              <a:xfrm>
                <a:off x="2717245" y="4028503"/>
                <a:ext cx="57644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10</m:t>
                      </m:r>
                    </m:oMath>
                  </m:oMathPara>
                </a14:m>
                <a:endParaRPr lang="de-DE" sz="2000" dirty="0"/>
              </a:p>
            </p:txBody>
          </p:sp>
        </mc:Choice>
        <mc:Fallback xmlns="">
          <p:sp>
            <p:nvSpPr>
              <p:cNvPr id="25" name="Textfeld 24"/>
              <p:cNvSpPr txBox="1">
                <a:spLocks noRot="1" noChangeAspect="1" noMove="1" noResize="1" noEditPoints="1" noAdjustHandles="1" noChangeArrowheads="1" noChangeShapeType="1" noTextEdit="1"/>
              </p:cNvSpPr>
              <p:nvPr/>
            </p:nvSpPr>
            <p:spPr>
              <a:xfrm>
                <a:off x="2717245" y="4028503"/>
                <a:ext cx="576448" cy="400110"/>
              </a:xfrm>
              <a:prstGeom prst="rect">
                <a:avLst/>
              </a:prstGeom>
              <a:blipFill rotWithShape="1">
                <a:blip r:embed="rId10"/>
                <a:stretch>
                  <a:fillRect/>
                </a:stretch>
              </a:blipFill>
            </p:spPr>
            <p:txBody>
              <a:bodyPr/>
              <a:lstStyle/>
              <a:p>
                <a:r>
                  <a:rPr lang="de-DE">
                    <a:noFill/>
                  </a:rPr>
                  <a:t> </a:t>
                </a:r>
              </a:p>
            </p:txBody>
          </p:sp>
        </mc:Fallback>
      </mc:AlternateContent>
      <p:cxnSp>
        <p:nvCxnSpPr>
          <p:cNvPr id="26" name="Gerade Verbindung mit Pfeil 25"/>
          <p:cNvCxnSpPr/>
          <p:nvPr/>
        </p:nvCxnSpPr>
        <p:spPr>
          <a:xfrm flipV="1">
            <a:off x="3898151" y="3640843"/>
            <a:ext cx="0"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7" name="Textfeld 26"/>
          <p:cNvSpPr txBox="1"/>
          <p:nvPr/>
        </p:nvSpPr>
        <p:spPr>
          <a:xfrm>
            <a:off x="3682641" y="4026998"/>
            <a:ext cx="720080" cy="400110"/>
          </a:xfrm>
          <a:prstGeom prst="rect">
            <a:avLst/>
          </a:prstGeom>
          <a:noFill/>
        </p:spPr>
        <p:txBody>
          <a:bodyPr wrap="square" rtlCol="0">
            <a:spAutoFit/>
          </a:bodyPr>
          <a:lstStyle/>
          <a:p>
            <a:pPr algn="just"/>
            <a:r>
              <a:rPr lang="de-DE" sz="2000" dirty="0">
                <a:latin typeface="+mn-lt"/>
              </a:rPr>
              <a:t>1.96</a:t>
            </a:r>
          </a:p>
        </p:txBody>
      </p:sp>
      <mc:AlternateContent xmlns:mc="http://schemas.openxmlformats.org/markup-compatibility/2006" xmlns:a14="http://schemas.microsoft.com/office/drawing/2010/main">
        <mc:Choice Requires="a14">
          <p:sp>
            <p:nvSpPr>
              <p:cNvPr id="28" name="Textfeld 27"/>
              <p:cNvSpPr txBox="1"/>
              <p:nvPr/>
            </p:nvSpPr>
            <p:spPr>
              <a:xfrm>
                <a:off x="841196" y="5357247"/>
                <a:ext cx="5162029" cy="5507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9.52−1.96</m:t>
                          </m:r>
                          <m:rad>
                            <m:radPr>
                              <m:degHide m:val="on"/>
                              <m:ctrlPr>
                                <a:rPr lang="de-DE" sz="2000" b="0" i="1" smtClean="0">
                                  <a:latin typeface="Cambria Math" panose="02040503050406030204" pitchFamily="18" charset="0"/>
                                  <a:ea typeface="Cambria Math"/>
                                </a:rPr>
                              </m:ctrlPr>
                            </m:radPr>
                            <m:deg/>
                            <m:e>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2</m:t>
                                  </m:r>
                                </m:num>
                                <m:den>
                                  <m:r>
                                    <a:rPr lang="de-DE" sz="2000" b="0" i="1" smtClean="0">
                                      <a:latin typeface="Cambria Math"/>
                                      <a:ea typeface="Cambria Math"/>
                                    </a:rPr>
                                    <m:t>10</m:t>
                                  </m:r>
                                </m:den>
                              </m:f>
                            </m:e>
                          </m:rad>
                          <m:r>
                            <a:rPr lang="de-DE" sz="2000" b="0" i="1" smtClean="0">
                              <a:latin typeface="Cambria Math"/>
                              <a:ea typeface="Cambria Math"/>
                            </a:rPr>
                            <m:t>,</m:t>
                          </m:r>
                          <m:r>
                            <a:rPr lang="de-DE" sz="2000" i="1">
                              <a:latin typeface="Cambria Math"/>
                              <a:ea typeface="Cambria Math"/>
                            </a:rPr>
                            <m:t>9.52</m:t>
                          </m:r>
                          <m:r>
                            <a:rPr lang="de-DE" sz="2000" b="0" i="1" smtClean="0">
                              <a:latin typeface="Cambria Math"/>
                              <a:ea typeface="Cambria Math"/>
                            </a:rPr>
                            <m:t>+</m:t>
                          </m:r>
                          <m:r>
                            <a:rPr lang="de-DE" sz="2000" i="1">
                              <a:latin typeface="Cambria Math"/>
                              <a:ea typeface="Cambria Math"/>
                            </a:rPr>
                            <m:t>1.96</m:t>
                          </m:r>
                          <m:rad>
                            <m:radPr>
                              <m:degHide m:val="on"/>
                              <m:ctrlPr>
                                <a:rPr lang="de-DE" sz="2000" i="1">
                                  <a:latin typeface="Cambria Math" panose="02040503050406030204" pitchFamily="18" charset="0"/>
                                  <a:ea typeface="Cambria Math"/>
                                </a:rPr>
                              </m:ctrlPr>
                            </m:radPr>
                            <m:deg/>
                            <m:e>
                              <m:f>
                                <m:fPr>
                                  <m:type m:val="lin"/>
                                  <m:ctrlPr>
                                    <a:rPr lang="de-DE" sz="2000" i="1">
                                      <a:latin typeface="Cambria Math" panose="02040503050406030204" pitchFamily="18" charset="0"/>
                                      <a:ea typeface="Cambria Math"/>
                                    </a:rPr>
                                  </m:ctrlPr>
                                </m:fPr>
                                <m:num>
                                  <m:r>
                                    <a:rPr lang="de-DE" sz="2000" i="1">
                                      <a:latin typeface="Cambria Math"/>
                                      <a:ea typeface="Cambria Math"/>
                                    </a:rPr>
                                    <m:t>2</m:t>
                                  </m:r>
                                </m:num>
                                <m:den>
                                  <m:r>
                                    <a:rPr lang="de-DE" sz="2000" i="1">
                                      <a:latin typeface="Cambria Math"/>
                                      <a:ea typeface="Cambria Math"/>
                                    </a:rPr>
                                    <m:t>10</m:t>
                                  </m:r>
                                </m:den>
                              </m:f>
                            </m:e>
                          </m:rad>
                        </m:e>
                      </m:d>
                    </m:oMath>
                  </m:oMathPara>
                </a14:m>
                <a:endParaRPr lang="de-DE" sz="2000" dirty="0"/>
              </a:p>
            </p:txBody>
          </p:sp>
        </mc:Choice>
        <mc:Fallback xmlns="">
          <p:sp>
            <p:nvSpPr>
              <p:cNvPr id="28" name="Textfeld 27"/>
              <p:cNvSpPr txBox="1">
                <a:spLocks noRot="1" noChangeAspect="1" noMove="1" noResize="1" noEditPoints="1" noAdjustHandles="1" noChangeArrowheads="1" noChangeShapeType="1" noTextEdit="1"/>
              </p:cNvSpPr>
              <p:nvPr/>
            </p:nvSpPr>
            <p:spPr>
              <a:xfrm>
                <a:off x="841196" y="5357247"/>
                <a:ext cx="5162029" cy="550728"/>
              </a:xfrm>
              <a:prstGeom prst="rect">
                <a:avLst/>
              </a:prstGeom>
              <a:blipFill rotWithShape="1">
                <a:blip r:embed="rId11"/>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841196" y="6043297"/>
                <a:ext cx="187604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8.64, 10.40</m:t>
                          </m:r>
                        </m:e>
                      </m:d>
                    </m:oMath>
                  </m:oMathPara>
                </a14:m>
                <a:endParaRPr lang="de-DE" sz="2000" dirty="0"/>
              </a:p>
            </p:txBody>
          </p:sp>
        </mc:Choice>
        <mc:Fallback xmlns="">
          <p:sp>
            <p:nvSpPr>
              <p:cNvPr id="29" name="Textfeld 28"/>
              <p:cNvSpPr txBox="1">
                <a:spLocks noRot="1" noChangeAspect="1" noMove="1" noResize="1" noEditPoints="1" noAdjustHandles="1" noChangeArrowheads="1" noChangeShapeType="1" noTextEdit="1"/>
              </p:cNvSpPr>
              <p:nvPr/>
            </p:nvSpPr>
            <p:spPr>
              <a:xfrm>
                <a:off x="841196" y="6043297"/>
                <a:ext cx="1876049" cy="400110"/>
              </a:xfrm>
              <a:prstGeom prst="rect">
                <a:avLst/>
              </a:prstGeom>
              <a:blipFill rotWithShape="1">
                <a:blip r:embed="rId12"/>
                <a:stretch>
                  <a:fillRect/>
                </a:stretch>
              </a:blipFill>
            </p:spPr>
            <p:txBody>
              <a:bodyPr/>
              <a:lstStyle/>
              <a:p>
                <a:r>
                  <a:rPr lang="de-DE">
                    <a:noFill/>
                  </a:rPr>
                  <a:t> </a:t>
                </a:r>
              </a:p>
            </p:txBody>
          </p:sp>
        </mc:Fallback>
      </mc:AlternateContent>
      <p:cxnSp>
        <p:nvCxnSpPr>
          <p:cNvPr id="30" name="Gerade Verbindung mit Pfeil 29"/>
          <p:cNvCxnSpPr/>
          <p:nvPr/>
        </p:nvCxnSpPr>
        <p:spPr>
          <a:xfrm flipH="1">
            <a:off x="4372150" y="4230752"/>
            <a:ext cx="305915"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671</a:t>
            </a:r>
            <a:endParaRPr lang="de-DE" sz="8000" b="1" dirty="0">
              <a:solidFill>
                <a:schemeClr val="tx1"/>
              </a:solidFill>
              <a:latin typeface="+mj-lt"/>
            </a:endParaRPr>
          </a:p>
        </p:txBody>
      </p:sp>
    </p:spTree>
    <p:extLst>
      <p:ext uri="{BB962C8B-B14F-4D97-AF65-F5344CB8AC3E}">
        <p14:creationId xmlns:p14="http://schemas.microsoft.com/office/powerpoint/2010/main" val="2098834516"/>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2" name="Textfeld 31"/>
              <p:cNvSpPr txBox="1"/>
              <p:nvPr/>
            </p:nvSpPr>
            <p:spPr>
              <a:xfrm>
                <a:off x="755576" y="2362195"/>
                <a:ext cx="5400600" cy="482440"/>
              </a:xfrm>
              <a:prstGeom prst="rect">
                <a:avLst/>
              </a:prstGeom>
              <a:noFill/>
            </p:spPr>
            <p:txBody>
              <a:bodyPr wrap="square" rtlCol="0">
                <a:spAutoFit/>
              </a:bodyPr>
              <a:lstStyle/>
              <a:p>
                <a:pPr algn="just"/>
                <a:r>
                  <a:rPr lang="de-DE" sz="2000" dirty="0">
                    <a:latin typeface="+mn-lt"/>
                  </a:rPr>
                  <a:t>Länge eines </a:t>
                </a:r>
                <a:r>
                  <a:rPr lang="de-DE" sz="2000" dirty="0" err="1">
                    <a:latin typeface="+mn-lt"/>
                  </a:rPr>
                  <a:t>KI‘s</a:t>
                </a:r>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𝐿</m:t>
                        </m:r>
                      </m:e>
                      <m:sub>
                        <m:r>
                          <a:rPr lang="de-DE" sz="2000" b="0" i="1" smtClean="0">
                            <a:latin typeface="Cambria Math"/>
                          </a:rPr>
                          <m:t>𝑍</m:t>
                        </m:r>
                      </m:sub>
                    </m:sSub>
                    <m:r>
                      <a:rPr lang="de-DE" sz="2000" b="0" i="1" smtClean="0">
                        <a:latin typeface="Cambria Math"/>
                      </a:rPr>
                      <m:t>=2</m:t>
                    </m:r>
                    <m:sSub>
                      <m:sSubPr>
                        <m:ctrlPr>
                          <a:rPr lang="de-DE" sz="2000" b="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ad>
                      <m:radPr>
                        <m:degHide m:val="on"/>
                        <m:ctrlPr>
                          <a:rPr lang="de-DE" sz="2000" b="0" i="1" smtClean="0">
                            <a:latin typeface="Cambria Math" panose="02040503050406030204" pitchFamily="18" charset="0"/>
                          </a:rPr>
                        </m:ctrlPr>
                      </m:radPr>
                      <m:deg/>
                      <m:e>
                        <m:f>
                          <m:fPr>
                            <m:type m:val="lin"/>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num>
                          <m:den>
                            <m:r>
                              <a:rPr lang="de-DE" sz="2000" b="0" i="1" smtClean="0">
                                <a:latin typeface="Cambria Math"/>
                              </a:rPr>
                              <m:t>𝑛</m:t>
                            </m:r>
                          </m:den>
                        </m:f>
                      </m:e>
                    </m:rad>
                  </m:oMath>
                </a14:m>
                <a:endParaRPr lang="de-DE" sz="2000" dirty="0">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755576" y="2362195"/>
                <a:ext cx="5400600" cy="482440"/>
              </a:xfrm>
              <a:prstGeom prst="rect">
                <a:avLst/>
              </a:prstGeom>
              <a:blipFill rotWithShape="1">
                <a:blip r:embed="rId4"/>
                <a:stretch>
                  <a:fillRect l="-1242" t="-81250" b="-142500"/>
                </a:stretch>
              </a:blipFill>
            </p:spPr>
            <p:txBody>
              <a:bodyPr/>
              <a:lstStyle/>
              <a:p>
                <a:r>
                  <a:rPr lang="de-DE">
                    <a:noFill/>
                  </a:rPr>
                  <a:t> </a:t>
                </a:r>
              </a:p>
            </p:txBody>
          </p:sp>
        </mc:Fallback>
      </mc:AlternateContent>
      <p:sp>
        <p:nvSpPr>
          <p:cNvPr id="33" name="Textfeld 32"/>
          <p:cNvSpPr txBox="1"/>
          <p:nvPr/>
        </p:nvSpPr>
        <p:spPr>
          <a:xfrm>
            <a:off x="468313" y="2995588"/>
            <a:ext cx="2985726" cy="400110"/>
          </a:xfrm>
          <a:prstGeom prst="rect">
            <a:avLst/>
          </a:prstGeom>
          <a:noFill/>
        </p:spPr>
        <p:txBody>
          <a:bodyPr wrap="square" rtlCol="0">
            <a:spAutoFit/>
          </a:bodyPr>
          <a:lstStyle/>
          <a:p>
            <a:pPr algn="just"/>
            <a:r>
              <a:rPr lang="de-DE" sz="2000" dirty="0">
                <a:latin typeface="+mn-lt"/>
              </a:rPr>
              <a:t>&gt; Alternative Sichtweise:</a:t>
            </a:r>
          </a:p>
        </p:txBody>
      </p:sp>
      <mc:AlternateContent xmlns:mc="http://schemas.openxmlformats.org/markup-compatibility/2006" xmlns:a14="http://schemas.microsoft.com/office/drawing/2010/main">
        <mc:Choice Requires="a14">
          <p:sp>
            <p:nvSpPr>
              <p:cNvPr id="34" name="Textfeld 33"/>
              <p:cNvSpPr txBox="1"/>
              <p:nvPr/>
            </p:nvSpPr>
            <p:spPr>
              <a:xfrm>
                <a:off x="502479" y="3395698"/>
                <a:ext cx="8207376" cy="734240"/>
              </a:xfrm>
              <a:prstGeom prst="rect">
                <a:avLst/>
              </a:prstGeom>
              <a:noFill/>
            </p:spPr>
            <p:txBody>
              <a:bodyPr wrap="square" rtlCol="0">
                <a:spAutoFit/>
              </a:bodyPr>
              <a:lstStyle/>
              <a:p>
                <a:pPr algn="just"/>
                <a:r>
                  <a:rPr lang="de-DE" sz="2000" dirty="0">
                    <a:latin typeface="+mn-lt"/>
                  </a:rPr>
                  <a:t>   Angenommen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10</m:t>
                        </m:r>
                      </m:sub>
                    </m:sSub>
                  </m:oMath>
                </a14:m>
                <a:r>
                  <a:rPr lang="de-DE" sz="2000" dirty="0">
                    <a:latin typeface="+mn-lt"/>
                  </a:rPr>
                  <a:t> seien unabhängig </a:t>
                </a:r>
                <a14:m>
                  <m:oMath xmlns:m="http://schemas.openxmlformats.org/officeDocument/2006/math">
                    <m:r>
                      <a:rPr lang="de-DE" sz="2000" i="1">
                        <a:latin typeface="Cambria Math"/>
                      </a:rPr>
                      <m:t>𝑁</m:t>
                    </m:r>
                    <m:d>
                      <m:dPr>
                        <m:ctrlPr>
                          <a:rPr lang="de-DE" sz="2000" i="1">
                            <a:latin typeface="Cambria Math" panose="02040503050406030204" pitchFamily="18" charset="0"/>
                          </a:rPr>
                        </m:ctrlPr>
                      </m:dPr>
                      <m:e>
                        <m:r>
                          <a:rPr lang="de-DE" sz="2000" b="0" i="1" smtClean="0">
                            <a:latin typeface="Cambria Math"/>
                          </a:rPr>
                          <m:t>9.52</m:t>
                        </m:r>
                        <m:r>
                          <a:rPr lang="de-DE" sz="2000" i="1">
                            <a:latin typeface="Cambria Math"/>
                            <a:ea typeface="Cambria Math"/>
                          </a:rPr>
                          <m:t>,</m:t>
                        </m:r>
                        <m:r>
                          <a:rPr lang="de-DE" sz="2000" b="0" i="1" smtClean="0">
                            <a:latin typeface="Cambria Math"/>
                            <a:ea typeface="Cambria Math"/>
                          </a:rPr>
                          <m:t> </m:t>
                        </m:r>
                        <m:r>
                          <a:rPr lang="de-DE" sz="2000" i="1">
                            <a:latin typeface="Cambria Math"/>
                            <a:ea typeface="Cambria Math"/>
                          </a:rPr>
                          <m:t>2</m:t>
                        </m:r>
                      </m:e>
                    </m:d>
                  </m:oMath>
                </a14:m>
                <a:r>
                  <a:rPr lang="de-DE" sz="2000" dirty="0">
                    <a:latin typeface="+mn-lt"/>
                  </a:rPr>
                  <a:t>-verteilt. Dann würde</a:t>
                </a:r>
              </a:p>
              <a:p>
                <a:pPr algn="just"/>
                <a:r>
                  <a:rPr lang="de-DE" sz="2000" dirty="0">
                    <a:latin typeface="+mn-lt"/>
                  </a:rPr>
                  <a:t>   mit </a:t>
                </a:r>
                <a14:m>
                  <m:oMath xmlns:m="http://schemas.openxmlformats.org/officeDocument/2006/math">
                    <m:sSup>
                      <m:sSupPr>
                        <m:ctrlPr>
                          <a:rPr lang="de-DE" sz="2000" i="1" smtClean="0">
                            <a:latin typeface="Cambria Math" panose="02040503050406030204" pitchFamily="18" charset="0"/>
                          </a:rPr>
                        </m:ctrlPr>
                      </m:sSupPr>
                      <m:e>
                        <m:r>
                          <a:rPr lang="de-DE" sz="2000" i="1">
                            <a:latin typeface="Cambria Math"/>
                            <a:ea typeface="Cambria Math"/>
                          </a:rPr>
                          <m:t>𝜎</m:t>
                        </m:r>
                      </m:e>
                      <m:sup>
                        <m:r>
                          <a:rPr lang="de-DE" sz="2000" b="0" i="1" smtClean="0">
                            <a:latin typeface="Cambria Math"/>
                          </a:rPr>
                          <m:t>2</m:t>
                        </m:r>
                      </m:sup>
                    </m:sSup>
                    <m:r>
                      <a:rPr lang="de-DE" sz="2000" b="0" i="1" smtClean="0">
                        <a:latin typeface="Cambria Math"/>
                      </a:rPr>
                      <m:t>=2</m:t>
                    </m:r>
                  </m:oMath>
                </a14:m>
                <a:r>
                  <a:rPr lang="de-DE" sz="2000" dirty="0">
                    <a:latin typeface="+mn-lt"/>
                  </a:rPr>
                  <a:t> und </a:t>
                </a:r>
                <a14:m>
                  <m:oMath xmlns:m="http://schemas.openxmlformats.org/officeDocument/2006/math">
                    <m:r>
                      <a:rPr lang="de-DE" sz="2000" b="0" i="1" smtClean="0">
                        <a:latin typeface="Cambria Math"/>
                      </a:rPr>
                      <m:t>𝑛</m:t>
                    </m:r>
                    <m:r>
                      <a:rPr lang="de-DE" sz="2000" b="0" i="1" smtClean="0">
                        <a:latin typeface="Cambria Math"/>
                      </a:rPr>
                      <m:t>=10</m:t>
                    </m:r>
                  </m:oMath>
                </a14:m>
                <a:r>
                  <a:rPr lang="de-DE" sz="2000" dirty="0">
                    <a:latin typeface="+mn-lt"/>
                  </a:rPr>
                  <a:t> gelten:</a:t>
                </a:r>
              </a:p>
            </p:txBody>
          </p:sp>
        </mc:Choice>
        <mc:Fallback xmlns="">
          <p:sp>
            <p:nvSpPr>
              <p:cNvPr id="34" name="Textfeld 33"/>
              <p:cNvSpPr txBox="1">
                <a:spLocks noRot="1" noChangeAspect="1" noMove="1" noResize="1" noEditPoints="1" noAdjustHandles="1" noChangeArrowheads="1" noChangeShapeType="1" noTextEdit="1"/>
              </p:cNvSpPr>
              <p:nvPr/>
            </p:nvSpPr>
            <p:spPr>
              <a:xfrm>
                <a:off x="502479" y="3395698"/>
                <a:ext cx="8207376" cy="734240"/>
              </a:xfrm>
              <a:prstGeom prst="rect">
                <a:avLst/>
              </a:prstGeom>
              <a:blipFill>
                <a:blip r:embed="rId5"/>
                <a:stretch>
                  <a:fillRect t="-4167" b="-108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2085886" y="4133937"/>
                <a:ext cx="460851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𝑋</m:t>
                          </m:r>
                        </m:e>
                      </m:acc>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 </m:t>
                          </m:r>
                          <m:f>
                            <m:fPr>
                              <m:type m:val="lin"/>
                              <m:ctrlPr>
                                <a:rPr lang="de-DE" sz="2000" b="0" i="1" smtClean="0">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b="0" i="1" smtClean="0">
                                  <a:latin typeface="Cambria Math"/>
                                  <a:ea typeface="Cambria Math"/>
                                </a:rPr>
                                <m:t>𝑛</m:t>
                              </m:r>
                            </m:den>
                          </m:f>
                        </m:e>
                      </m:d>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9.52, 2/10</m:t>
                          </m:r>
                        </m:e>
                      </m:d>
                    </m:oMath>
                  </m:oMathPara>
                </a14:m>
                <a:endParaRPr lang="de-DE" sz="2000" dirty="0"/>
              </a:p>
            </p:txBody>
          </p:sp>
        </mc:Choice>
        <mc:Fallback xmlns="">
          <p:sp>
            <p:nvSpPr>
              <p:cNvPr id="35" name="Textfeld 34"/>
              <p:cNvSpPr txBox="1">
                <a:spLocks noRot="1" noChangeAspect="1" noMove="1" noResize="1" noEditPoints="1" noAdjustHandles="1" noChangeArrowheads="1" noChangeShapeType="1" noTextEdit="1"/>
              </p:cNvSpPr>
              <p:nvPr/>
            </p:nvSpPr>
            <p:spPr>
              <a:xfrm>
                <a:off x="2085886" y="4133937"/>
                <a:ext cx="4608512" cy="400110"/>
              </a:xfrm>
              <a:prstGeom prst="rect">
                <a:avLst/>
              </a:prstGeom>
              <a:blipFill rotWithShape="1">
                <a:blip r:embed="rId6"/>
                <a:stretch>
                  <a:fillRect t="-113636" b="-180303"/>
                </a:stretch>
              </a:blipFill>
            </p:spPr>
            <p:txBody>
              <a:bodyPr/>
              <a:lstStyle/>
              <a:p>
                <a:r>
                  <a:rPr lang="de-DE">
                    <a:noFill/>
                  </a:rPr>
                  <a:t> </a:t>
                </a:r>
              </a:p>
            </p:txBody>
          </p:sp>
        </mc:Fallback>
      </mc:AlternateContent>
      <p:sp>
        <p:nvSpPr>
          <p:cNvPr id="36" name="Textfeld 35"/>
          <p:cNvSpPr txBox="1"/>
          <p:nvPr/>
        </p:nvSpPr>
        <p:spPr>
          <a:xfrm>
            <a:off x="502479" y="4534047"/>
            <a:ext cx="8210385" cy="400110"/>
          </a:xfrm>
          <a:prstGeom prst="rect">
            <a:avLst/>
          </a:prstGeom>
          <a:noFill/>
        </p:spPr>
        <p:txBody>
          <a:bodyPr wrap="square" rtlCol="0">
            <a:spAutoFit/>
          </a:bodyPr>
          <a:lstStyle/>
          <a:p>
            <a:pPr algn="just"/>
            <a:r>
              <a:rPr lang="de-DE" sz="2000" dirty="0">
                <a:latin typeface="+mn-lt"/>
              </a:rPr>
              <a:t>   Das 0.025- und das 0.975-Quantil dieser Verteilung sind gegeben durch</a:t>
            </a:r>
          </a:p>
        </p:txBody>
      </p:sp>
      <mc:AlternateContent xmlns:mc="http://schemas.openxmlformats.org/markup-compatibility/2006" xmlns:a14="http://schemas.microsoft.com/office/drawing/2010/main">
        <mc:Choice Requires="a14">
          <p:sp>
            <p:nvSpPr>
              <p:cNvPr id="37" name="Textfeld 36"/>
              <p:cNvSpPr txBox="1"/>
              <p:nvPr/>
            </p:nvSpPr>
            <p:spPr>
              <a:xfrm>
                <a:off x="2116317" y="5050518"/>
                <a:ext cx="3637854" cy="46506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𝑞</m:t>
                          </m:r>
                        </m:e>
                        <m:sub>
                          <m:r>
                            <a:rPr lang="de-DE" sz="2000" b="0" i="1" smtClean="0">
                              <a:latin typeface="Cambria Math"/>
                            </a:rPr>
                            <m:t>0.025</m:t>
                          </m:r>
                        </m:sub>
                      </m:sSub>
                      <m:r>
                        <a:rPr lang="de-DE" sz="2000" b="0" i="1" smtClean="0">
                          <a:latin typeface="Cambria Math"/>
                        </a:rPr>
                        <m:t>=9.52+</m:t>
                      </m:r>
                      <m:rad>
                        <m:radPr>
                          <m:degHide m:val="on"/>
                          <m:ctrlPr>
                            <a:rPr lang="de-DE" sz="2000" i="1" dirty="0" smtClean="0">
                              <a:latin typeface="Cambria Math" panose="02040503050406030204" pitchFamily="18" charset="0"/>
                            </a:rPr>
                          </m:ctrlPr>
                        </m:radPr>
                        <m:deg/>
                        <m:e>
                          <m:r>
                            <a:rPr lang="de-DE" sz="2000" b="0" i="1" dirty="0" smtClean="0">
                              <a:latin typeface="Cambria Math"/>
                            </a:rPr>
                            <m:t>2/10</m:t>
                          </m:r>
                        </m:e>
                      </m:rad>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𝑧</m:t>
                          </m:r>
                        </m:e>
                        <m:sub>
                          <m:r>
                            <a:rPr lang="de-DE" sz="2000" b="0" i="1" smtClean="0">
                              <a:latin typeface="Cambria Math"/>
                              <a:ea typeface="Cambria Math"/>
                            </a:rPr>
                            <m:t>0.025</m:t>
                          </m:r>
                        </m:sub>
                      </m:sSub>
                    </m:oMath>
                  </m:oMathPara>
                </a14:m>
                <a:endParaRPr lang="de-DE" sz="2000" dirty="0"/>
              </a:p>
            </p:txBody>
          </p:sp>
        </mc:Choice>
        <mc:Fallback xmlns="">
          <p:sp>
            <p:nvSpPr>
              <p:cNvPr id="37" name="Textfeld 36"/>
              <p:cNvSpPr txBox="1">
                <a:spLocks noRot="1" noChangeAspect="1" noMove="1" noResize="1" noEditPoints="1" noAdjustHandles="1" noChangeArrowheads="1" noChangeShapeType="1" noTextEdit="1"/>
              </p:cNvSpPr>
              <p:nvPr/>
            </p:nvSpPr>
            <p:spPr>
              <a:xfrm>
                <a:off x="2116317" y="5050518"/>
                <a:ext cx="3637854" cy="465064"/>
              </a:xfrm>
              <a:prstGeom prst="rect">
                <a:avLst/>
              </a:prstGeom>
              <a:blipFill rotWithShape="1">
                <a:blip r:embed="rId7"/>
                <a:stretch>
                  <a:fillRect b="-909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2784029" y="5587876"/>
                <a:ext cx="2942216" cy="46506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=9.52−</m:t>
                      </m:r>
                      <m:rad>
                        <m:radPr>
                          <m:degHide m:val="on"/>
                          <m:ctrlPr>
                            <a:rPr lang="de-DE" sz="2000" i="1" dirty="0" smtClean="0">
                              <a:latin typeface="Cambria Math" panose="02040503050406030204" pitchFamily="18" charset="0"/>
                            </a:rPr>
                          </m:ctrlPr>
                        </m:radPr>
                        <m:deg/>
                        <m:e>
                          <m:r>
                            <a:rPr lang="de-DE" sz="2000" b="0" i="1" dirty="0" smtClean="0">
                              <a:latin typeface="Cambria Math"/>
                            </a:rPr>
                            <m:t>2/10</m:t>
                          </m:r>
                        </m:e>
                      </m:rad>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𝑧</m:t>
                          </m:r>
                        </m:e>
                        <m:sub>
                          <m:r>
                            <a:rPr lang="de-DE" sz="2000" b="0" i="1" smtClean="0">
                              <a:latin typeface="Cambria Math"/>
                              <a:ea typeface="Cambria Math"/>
                            </a:rPr>
                            <m:t>0.975</m:t>
                          </m:r>
                        </m:sub>
                      </m:sSub>
                    </m:oMath>
                  </m:oMathPara>
                </a14:m>
                <a:endParaRPr lang="de-DE" sz="2000" dirty="0"/>
              </a:p>
            </p:txBody>
          </p:sp>
        </mc:Choice>
        <mc:Fallback xmlns="">
          <p:sp>
            <p:nvSpPr>
              <p:cNvPr id="38" name="Textfeld 37"/>
              <p:cNvSpPr txBox="1">
                <a:spLocks noRot="1" noChangeAspect="1" noMove="1" noResize="1" noEditPoints="1" noAdjustHandles="1" noChangeArrowheads="1" noChangeShapeType="1" noTextEdit="1"/>
              </p:cNvSpPr>
              <p:nvPr/>
            </p:nvSpPr>
            <p:spPr>
              <a:xfrm>
                <a:off x="2784029" y="5587876"/>
                <a:ext cx="2942216" cy="465064"/>
              </a:xfrm>
              <a:prstGeom prst="rect">
                <a:avLst/>
              </a:prstGeom>
              <a:blipFill rotWithShape="1">
                <a:blip r:embed="rId8"/>
                <a:stretch>
                  <a:fillRect b="-1052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9" name="Textfeld 38"/>
              <p:cNvSpPr txBox="1"/>
              <p:nvPr/>
            </p:nvSpPr>
            <p:spPr>
              <a:xfrm>
                <a:off x="2877974" y="6052940"/>
                <a:ext cx="3642574" cy="47923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=9.52−</m:t>
                      </m:r>
                      <m:rad>
                        <m:radPr>
                          <m:degHide m:val="on"/>
                          <m:ctrlPr>
                            <a:rPr lang="de-DE" sz="2000" i="1" dirty="0" smtClean="0">
                              <a:latin typeface="Cambria Math" panose="02040503050406030204" pitchFamily="18" charset="0"/>
                            </a:rPr>
                          </m:ctrlPr>
                        </m:radPr>
                        <m:deg/>
                        <m:e>
                          <m:f>
                            <m:fPr>
                              <m:type m:val="lin"/>
                              <m:ctrlPr>
                                <a:rPr lang="de-DE" sz="2000" i="1" dirty="0" smtClean="0">
                                  <a:latin typeface="Cambria Math" panose="02040503050406030204" pitchFamily="18" charset="0"/>
                                </a:rPr>
                              </m:ctrlPr>
                            </m:fPr>
                            <m:num>
                              <m:r>
                                <a:rPr lang="de-DE" sz="2000" b="0" i="1" dirty="0" smtClean="0">
                                  <a:latin typeface="Cambria Math"/>
                                </a:rPr>
                                <m:t>2</m:t>
                              </m:r>
                            </m:num>
                            <m:den>
                              <m:r>
                                <a:rPr lang="de-DE" sz="2000" b="0" i="1" dirty="0" smtClean="0">
                                  <a:latin typeface="Cambria Math"/>
                                </a:rPr>
                                <m:t>10</m:t>
                              </m:r>
                            </m:den>
                          </m:f>
                        </m:e>
                      </m:rad>
                      <m:r>
                        <a:rPr lang="de-DE" sz="2000" b="0" i="1" smtClean="0">
                          <a:latin typeface="Cambria Math"/>
                          <a:ea typeface="Cambria Math"/>
                        </a:rPr>
                        <m:t>×1.96=8.64</m:t>
                      </m:r>
                    </m:oMath>
                  </m:oMathPara>
                </a14:m>
                <a:endParaRPr lang="de-DE" sz="2000" dirty="0"/>
              </a:p>
            </p:txBody>
          </p:sp>
        </mc:Choice>
        <mc:Fallback xmlns="">
          <p:sp>
            <p:nvSpPr>
              <p:cNvPr id="39" name="Textfeld 38"/>
              <p:cNvSpPr txBox="1">
                <a:spLocks noRot="1" noChangeAspect="1" noMove="1" noResize="1" noEditPoints="1" noAdjustHandles="1" noChangeArrowheads="1" noChangeShapeType="1" noTextEdit="1"/>
              </p:cNvSpPr>
              <p:nvPr/>
            </p:nvSpPr>
            <p:spPr>
              <a:xfrm>
                <a:off x="2877974" y="6052940"/>
                <a:ext cx="3642574" cy="479234"/>
              </a:xfrm>
              <a:prstGeom prst="rect">
                <a:avLst/>
              </a:prstGeom>
              <a:blipFill rotWithShape="1">
                <a:blip r:embed="rId9"/>
                <a:stretch>
                  <a:fillRect t="-84810" b="-144304"/>
                </a:stretch>
              </a:blipFill>
            </p:spPr>
            <p:txBody>
              <a:bodyPr/>
              <a:lstStyle/>
              <a:p>
                <a:r>
                  <a:rPr lang="de-DE">
                    <a:noFill/>
                  </a:rPr>
                  <a:t> </a:t>
                </a:r>
              </a:p>
            </p:txBody>
          </p:sp>
        </mc:Fallback>
      </mc:AlternateContent>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672</a:t>
            </a:r>
            <a:endParaRPr lang="de-DE" sz="8000" b="1" dirty="0">
              <a:solidFill>
                <a:schemeClr val="tx1"/>
              </a:solidFill>
              <a:latin typeface="+mj-lt"/>
            </a:endParaRPr>
          </a:p>
        </p:txBody>
      </p:sp>
      <p:pic>
        <p:nvPicPr>
          <p:cNvPr id="2" name="Grafik 1"/>
          <p:cNvPicPr>
            <a:picLocks noChangeAspect="1"/>
          </p:cNvPicPr>
          <p:nvPr/>
        </p:nvPicPr>
        <p:blipFill>
          <a:blip r:embed="rId10"/>
          <a:stretch>
            <a:fillRect/>
          </a:stretch>
        </p:blipFill>
        <p:spPr>
          <a:xfrm>
            <a:off x="472325" y="969046"/>
            <a:ext cx="7258050" cy="1343025"/>
          </a:xfrm>
          <a:prstGeom prst="rect">
            <a:avLst/>
          </a:prstGeom>
        </p:spPr>
      </p:pic>
    </p:spTree>
    <p:extLst>
      <p:ext uri="{BB962C8B-B14F-4D97-AF65-F5344CB8AC3E}">
        <p14:creationId xmlns:p14="http://schemas.microsoft.com/office/powerpoint/2010/main" val="3806475605"/>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9" name="Textfeld 28"/>
          <p:cNvSpPr txBox="1"/>
          <p:nvPr/>
        </p:nvSpPr>
        <p:spPr>
          <a:xfrm>
            <a:off x="468312" y="2202838"/>
            <a:ext cx="5903887" cy="400110"/>
          </a:xfrm>
          <a:prstGeom prst="rect">
            <a:avLst/>
          </a:prstGeom>
          <a:noFill/>
        </p:spPr>
        <p:txBody>
          <a:bodyPr wrap="square" rtlCol="0">
            <a:spAutoFit/>
          </a:bodyPr>
          <a:lstStyle/>
          <a:p>
            <a:r>
              <a:rPr lang="de-DE" sz="2000" dirty="0">
                <a:latin typeface="+mn-lt"/>
              </a:rPr>
              <a:t>   Diese Sichtweise führt uns zum gleichen Intervall. </a:t>
            </a:r>
          </a:p>
        </p:txBody>
      </p:sp>
      <mc:AlternateContent xmlns:mc="http://schemas.openxmlformats.org/markup-compatibility/2006" xmlns:a14="http://schemas.microsoft.com/office/drawing/2010/main">
        <mc:Choice Requires="a14">
          <p:sp>
            <p:nvSpPr>
              <p:cNvPr id="37" name="Textfeld 36"/>
              <p:cNvSpPr txBox="1"/>
              <p:nvPr/>
            </p:nvSpPr>
            <p:spPr>
              <a:xfrm>
                <a:off x="2051720" y="1124744"/>
                <a:ext cx="3631442" cy="46506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𝑞</m:t>
                          </m:r>
                        </m:e>
                        <m:sub>
                          <m:r>
                            <a:rPr lang="de-DE" sz="2000" b="0" i="1" smtClean="0">
                              <a:latin typeface="Cambria Math"/>
                            </a:rPr>
                            <m:t>0.975</m:t>
                          </m:r>
                        </m:sub>
                      </m:sSub>
                      <m:r>
                        <a:rPr lang="de-DE" sz="2000" b="0" i="1" smtClean="0">
                          <a:latin typeface="Cambria Math"/>
                        </a:rPr>
                        <m:t>=9.52+</m:t>
                      </m:r>
                      <m:rad>
                        <m:radPr>
                          <m:degHide m:val="on"/>
                          <m:ctrlPr>
                            <a:rPr lang="de-DE" sz="2000" i="1" dirty="0" smtClean="0">
                              <a:latin typeface="Cambria Math" panose="02040503050406030204" pitchFamily="18" charset="0"/>
                            </a:rPr>
                          </m:ctrlPr>
                        </m:radPr>
                        <m:deg/>
                        <m:e>
                          <m:r>
                            <a:rPr lang="de-DE" sz="2000" b="0" i="1" dirty="0" smtClean="0">
                              <a:latin typeface="Cambria Math"/>
                            </a:rPr>
                            <m:t>2/10</m:t>
                          </m:r>
                        </m:e>
                      </m:rad>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𝑧</m:t>
                          </m:r>
                        </m:e>
                        <m:sub>
                          <m:r>
                            <a:rPr lang="de-DE" sz="2000" b="0" i="1" smtClean="0">
                              <a:latin typeface="Cambria Math"/>
                              <a:ea typeface="Cambria Math"/>
                            </a:rPr>
                            <m:t>0.975</m:t>
                          </m:r>
                        </m:sub>
                      </m:sSub>
                    </m:oMath>
                  </m:oMathPara>
                </a14:m>
                <a:endParaRPr lang="de-DE" sz="2000" dirty="0"/>
              </a:p>
            </p:txBody>
          </p:sp>
        </mc:Choice>
        <mc:Fallback xmlns="">
          <p:sp>
            <p:nvSpPr>
              <p:cNvPr id="37" name="Textfeld 36"/>
              <p:cNvSpPr txBox="1">
                <a:spLocks noRot="1" noChangeAspect="1" noMove="1" noResize="1" noEditPoints="1" noAdjustHandles="1" noChangeArrowheads="1" noChangeShapeType="1" noTextEdit="1"/>
              </p:cNvSpPr>
              <p:nvPr/>
            </p:nvSpPr>
            <p:spPr>
              <a:xfrm>
                <a:off x="2051720" y="1124744"/>
                <a:ext cx="3631442" cy="465064"/>
              </a:xfrm>
              <a:prstGeom prst="rect">
                <a:avLst/>
              </a:prstGeom>
              <a:blipFill rotWithShape="1">
                <a:blip r:embed="rId3"/>
                <a:stretch>
                  <a:fillRect b="-1052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9" name="Textfeld 38"/>
              <p:cNvSpPr txBox="1"/>
              <p:nvPr/>
            </p:nvSpPr>
            <p:spPr>
              <a:xfrm>
                <a:off x="2797466" y="1647932"/>
                <a:ext cx="4870878" cy="46506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=9.52+</m:t>
                      </m:r>
                      <m:rad>
                        <m:radPr>
                          <m:degHide m:val="on"/>
                          <m:ctrlPr>
                            <a:rPr lang="de-DE" sz="2000" i="1" dirty="0" smtClean="0">
                              <a:latin typeface="Cambria Math" panose="02040503050406030204" pitchFamily="18" charset="0"/>
                            </a:rPr>
                          </m:ctrlPr>
                        </m:radPr>
                        <m:deg/>
                        <m:e>
                          <m:f>
                            <m:fPr>
                              <m:type m:val="lin"/>
                              <m:ctrlPr>
                                <a:rPr lang="de-DE" sz="2000" i="1" dirty="0" smtClean="0">
                                  <a:latin typeface="Cambria Math" panose="02040503050406030204" pitchFamily="18" charset="0"/>
                                </a:rPr>
                              </m:ctrlPr>
                            </m:fPr>
                            <m:num>
                              <m:r>
                                <a:rPr lang="de-DE" sz="2000" b="0" i="1" dirty="0" smtClean="0">
                                  <a:latin typeface="Cambria Math"/>
                                </a:rPr>
                                <m:t>2</m:t>
                              </m:r>
                            </m:num>
                            <m:den>
                              <m:r>
                                <a:rPr lang="de-DE" sz="2000" b="0" i="1" dirty="0" smtClean="0">
                                  <a:latin typeface="Cambria Math"/>
                                </a:rPr>
                                <m:t>10</m:t>
                              </m:r>
                            </m:den>
                          </m:f>
                        </m:e>
                      </m:rad>
                      <m:r>
                        <a:rPr lang="de-DE" sz="2000" b="0" i="1" smtClean="0">
                          <a:latin typeface="Cambria Math"/>
                          <a:ea typeface="Cambria Math"/>
                        </a:rPr>
                        <m:t>×1.96=10.40</m:t>
                      </m:r>
                    </m:oMath>
                  </m:oMathPara>
                </a14:m>
                <a:endParaRPr lang="de-DE" sz="2000" dirty="0"/>
              </a:p>
            </p:txBody>
          </p:sp>
        </mc:Choice>
        <mc:Fallback xmlns="">
          <p:sp>
            <p:nvSpPr>
              <p:cNvPr id="39" name="Textfeld 38"/>
              <p:cNvSpPr txBox="1">
                <a:spLocks noRot="1" noChangeAspect="1" noMove="1" noResize="1" noEditPoints="1" noAdjustHandles="1" noChangeArrowheads="1" noChangeShapeType="1" noTextEdit="1"/>
              </p:cNvSpPr>
              <p:nvPr/>
            </p:nvSpPr>
            <p:spPr>
              <a:xfrm>
                <a:off x="2797466" y="1647932"/>
                <a:ext cx="4870878" cy="465064"/>
              </a:xfrm>
              <a:prstGeom prst="rect">
                <a:avLst/>
              </a:prstGeom>
              <a:blipFill rotWithShape="1">
                <a:blip r:embed="rId4"/>
                <a:stretch>
                  <a:fillRect t="-87013" b="-150649"/>
                </a:stretch>
              </a:blipFill>
            </p:spPr>
            <p:txBody>
              <a:bodyPr/>
              <a:lstStyle/>
              <a:p>
                <a:r>
                  <a:rPr lang="de-DE">
                    <a:noFill/>
                  </a:rPr>
                  <a:t> </a:t>
                </a:r>
              </a:p>
            </p:txBody>
          </p:sp>
        </mc:Fallback>
      </mc:AlternateContent>
      <p:sp>
        <p:nvSpPr>
          <p:cNvPr id="40" name="Textfeld 39"/>
          <p:cNvSpPr txBox="1"/>
          <p:nvPr/>
        </p:nvSpPr>
        <p:spPr>
          <a:xfrm>
            <a:off x="1035054" y="1236479"/>
            <a:ext cx="864096" cy="400110"/>
          </a:xfrm>
          <a:prstGeom prst="rect">
            <a:avLst/>
          </a:prstGeom>
          <a:noFill/>
        </p:spPr>
        <p:txBody>
          <a:bodyPr wrap="square" rtlCol="0">
            <a:spAutoFit/>
          </a:bodyPr>
          <a:lstStyle/>
          <a:p>
            <a:pPr algn="just"/>
            <a:r>
              <a:rPr lang="de-DE" sz="2000" dirty="0">
                <a:latin typeface="+mn-lt"/>
              </a:rPr>
              <a:t>bzw.</a:t>
            </a:r>
          </a:p>
        </p:txBody>
      </p:sp>
      <mc:AlternateContent xmlns:mc="http://schemas.openxmlformats.org/markup-compatibility/2006" xmlns:a14="http://schemas.microsoft.com/office/drawing/2010/main">
        <mc:Choice Requires="a14">
          <p:sp>
            <p:nvSpPr>
              <p:cNvPr id="42" name="Textfeld 41"/>
              <p:cNvSpPr txBox="1"/>
              <p:nvPr/>
            </p:nvSpPr>
            <p:spPr>
              <a:xfrm>
                <a:off x="468312" y="5805264"/>
                <a:ext cx="5759871" cy="707886"/>
              </a:xfrm>
              <a:prstGeom prst="rect">
                <a:avLst/>
              </a:prstGeom>
              <a:noFill/>
            </p:spPr>
            <p:txBody>
              <a:bodyPr wrap="square" rtlCol="0">
                <a:spAutoFit/>
              </a:bodyPr>
              <a:lstStyle/>
              <a:p>
                <a:r>
                  <a:rPr lang="de-DE" sz="2000" dirty="0">
                    <a:latin typeface="+mn-lt"/>
                  </a:rPr>
                  <a:t>&gt; Problem in der Praxis: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 i. d. R. unbekannt </a:t>
                </a:r>
              </a:p>
              <a:p>
                <a:r>
                  <a:rPr lang="de-DE" sz="2000" dirty="0">
                    <a:latin typeface="+mn-lt"/>
                  </a:rPr>
                  <a:t>   Dann muss </a:t>
                </a:r>
                <a14:m>
                  <m:oMath xmlns:m="http://schemas.openxmlformats.org/officeDocument/2006/math">
                    <m:sSup>
                      <m:sSupPr>
                        <m:ctrlPr>
                          <a:rPr lang="de-DE" sz="2000" i="1">
                            <a:latin typeface="Cambria Math" panose="02040503050406030204" pitchFamily="18" charset="0"/>
                          </a:rPr>
                        </m:ctrlPr>
                      </m:sSupPr>
                      <m:e>
                        <m:r>
                          <a:rPr lang="de-DE" sz="2000" i="1">
                            <a:latin typeface="Cambria Math"/>
                            <a:ea typeface="Cambria Math"/>
                          </a:rPr>
                          <m:t>𝜎</m:t>
                        </m:r>
                      </m:e>
                      <m:sup>
                        <m:r>
                          <a:rPr lang="de-DE" sz="2000" i="1">
                            <a:latin typeface="Cambria Math"/>
                          </a:rPr>
                          <m:t>2</m:t>
                        </m:r>
                      </m:sup>
                    </m:sSup>
                  </m:oMath>
                </a14:m>
                <a:r>
                  <a:rPr lang="de-DE" sz="2000" dirty="0">
                    <a:latin typeface="+mn-lt"/>
                  </a:rPr>
                  <a:t> geschätzt werden (vgl. </a:t>
                </a:r>
                <a:r>
                  <a:rPr lang="de-DE" sz="2000">
                    <a:latin typeface="+mn-lt"/>
                  </a:rPr>
                  <a:t>Folie 677 </a:t>
                </a:r>
                <a:r>
                  <a:rPr lang="de-DE" sz="2000" dirty="0">
                    <a:latin typeface="+mn-lt"/>
                  </a:rPr>
                  <a:t>ff.)</a:t>
                </a:r>
              </a:p>
            </p:txBody>
          </p:sp>
        </mc:Choice>
        <mc:Fallback xmlns="">
          <p:sp>
            <p:nvSpPr>
              <p:cNvPr id="42" name="Textfeld 41"/>
              <p:cNvSpPr txBox="1">
                <a:spLocks noRot="1" noChangeAspect="1" noMove="1" noResize="1" noEditPoints="1" noAdjustHandles="1" noChangeArrowheads="1" noChangeShapeType="1" noTextEdit="1"/>
              </p:cNvSpPr>
              <p:nvPr/>
            </p:nvSpPr>
            <p:spPr>
              <a:xfrm>
                <a:off x="468312" y="5805264"/>
                <a:ext cx="5759871" cy="707886"/>
              </a:xfrm>
              <a:prstGeom prst="rect">
                <a:avLst/>
              </a:prstGeom>
              <a:blipFill>
                <a:blip r:embed="rId6"/>
                <a:stretch>
                  <a:fillRect l="-1164" t="-4310" b="-14655"/>
                </a:stretch>
              </a:blipFill>
            </p:spPr>
            <p:txBody>
              <a:bodyPr/>
              <a:lstStyle/>
              <a:p>
                <a:r>
                  <a:rPr lang="en-US">
                    <a:noFill/>
                  </a:rPr>
                  <a:t> </a:t>
                </a:r>
              </a:p>
            </p:txBody>
          </p:sp>
        </mc:Fallback>
      </mc:AlternateContent>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673</a:t>
            </a:r>
            <a:endParaRPr lang="de-DE" sz="8000" b="1" dirty="0">
              <a:solidFill>
                <a:schemeClr val="tx1"/>
              </a:solidFill>
              <a:latin typeface="+mj-lt"/>
            </a:endParaRPr>
          </a:p>
        </p:txBody>
      </p:sp>
      <p:pic>
        <p:nvPicPr>
          <p:cNvPr id="2" name="Grafik 1"/>
          <p:cNvPicPr>
            <a:picLocks noChangeAspect="1"/>
          </p:cNvPicPr>
          <p:nvPr/>
        </p:nvPicPr>
        <p:blipFill>
          <a:blip r:embed="rId7"/>
          <a:stretch>
            <a:fillRect/>
          </a:stretch>
        </p:blipFill>
        <p:spPr>
          <a:xfrm>
            <a:off x="457200" y="3002814"/>
            <a:ext cx="6324600" cy="2552700"/>
          </a:xfrm>
          <a:prstGeom prst="rect">
            <a:avLst/>
          </a:prstGeom>
        </p:spPr>
      </p:pic>
      <mc:AlternateContent xmlns:mc="http://schemas.openxmlformats.org/markup-compatibility/2006" xmlns:a14="http://schemas.microsoft.com/office/drawing/2010/main">
        <mc:Choice Requires="a14">
          <p:sp>
            <p:nvSpPr>
              <p:cNvPr id="18" name="Textfeld 17"/>
              <p:cNvSpPr txBox="1"/>
              <p:nvPr/>
            </p:nvSpPr>
            <p:spPr>
              <a:xfrm>
                <a:off x="5868144" y="3412943"/>
                <a:ext cx="2663528" cy="1015663"/>
              </a:xfrm>
              <a:prstGeom prst="rect">
                <a:avLst/>
              </a:prstGeom>
              <a:noFill/>
            </p:spPr>
            <p:txBody>
              <a:bodyPr wrap="square" rtlCol="0">
                <a:spAutoFit/>
              </a:bodyPr>
              <a:lstStyle/>
              <a:p>
                <a:r>
                  <a:rPr lang="de-DE" sz="2000" dirty="0">
                    <a:latin typeface="+mn-lt"/>
                  </a:rPr>
                  <a:t>im vorliegenden Fall </a:t>
                </a:r>
              </a:p>
              <a:p>
                <a:r>
                  <a:rPr lang="de-DE" sz="2000" dirty="0">
                    <a:latin typeface="+mn-lt"/>
                  </a:rPr>
                  <a:t>wurde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r>
                      <a:rPr lang="de-DE" sz="2000" b="0" i="1" smtClean="0">
                        <a:latin typeface="Cambria Math"/>
                      </a:rPr>
                      <m:t>=2</m:t>
                    </m:r>
                  </m:oMath>
                </a14:m>
                <a:r>
                  <a:rPr lang="de-DE" sz="2000" dirty="0">
                    <a:latin typeface="+mn-lt"/>
                  </a:rPr>
                  <a:t> als </a:t>
                </a:r>
                <a:r>
                  <a:rPr lang="de-DE" sz="2000" dirty="0" err="1">
                    <a:latin typeface="+mn-lt"/>
                  </a:rPr>
                  <a:t>be</a:t>
                </a:r>
                <a:r>
                  <a:rPr lang="de-DE" sz="2000" dirty="0">
                    <a:latin typeface="+mn-lt"/>
                  </a:rPr>
                  <a:t>-</a:t>
                </a:r>
              </a:p>
              <a:p>
                <a:r>
                  <a:rPr lang="de-DE" sz="2000" dirty="0" err="1">
                    <a:latin typeface="+mn-lt"/>
                  </a:rPr>
                  <a:t>kannt</a:t>
                </a:r>
                <a:r>
                  <a:rPr lang="de-DE" sz="2000" dirty="0">
                    <a:latin typeface="+mn-lt"/>
                  </a:rPr>
                  <a:t> angenommen</a:t>
                </a:r>
              </a:p>
            </p:txBody>
          </p:sp>
        </mc:Choice>
        <mc:Fallback xmlns="">
          <p:sp>
            <p:nvSpPr>
              <p:cNvPr id="18" name="Textfeld 17"/>
              <p:cNvSpPr txBox="1">
                <a:spLocks noRot="1" noChangeAspect="1" noMove="1" noResize="1" noEditPoints="1" noAdjustHandles="1" noChangeArrowheads="1" noChangeShapeType="1" noTextEdit="1"/>
              </p:cNvSpPr>
              <p:nvPr/>
            </p:nvSpPr>
            <p:spPr>
              <a:xfrm>
                <a:off x="5868144" y="3412943"/>
                <a:ext cx="2663528" cy="1015663"/>
              </a:xfrm>
              <a:prstGeom prst="rect">
                <a:avLst/>
              </a:prstGeom>
              <a:blipFill>
                <a:blip r:embed="rId8"/>
                <a:stretch>
                  <a:fillRect l="-2517" t="-3614" b="-10241"/>
                </a:stretch>
              </a:blipFill>
            </p:spPr>
            <p:txBody>
              <a:bodyPr/>
              <a:lstStyle/>
              <a:p>
                <a:r>
                  <a:rPr lang="en-US">
                    <a:noFill/>
                  </a:rPr>
                  <a:t> </a:t>
                </a:r>
              </a:p>
            </p:txBody>
          </p:sp>
        </mc:Fallback>
      </mc:AlternateContent>
    </p:spTree>
    <p:extLst>
      <p:ext uri="{BB962C8B-B14F-4D97-AF65-F5344CB8AC3E}">
        <p14:creationId xmlns:p14="http://schemas.microsoft.com/office/powerpoint/2010/main" val="469680217"/>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3" y="1083701"/>
            <a:ext cx="295155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a:t>
            </a:r>
            <a:r>
              <a:rPr lang="de-DE" sz="2000" dirty="0">
                <a:solidFill>
                  <a:srgbClr val="0070C0"/>
                </a:solidFill>
              </a:rPr>
              <a:t>● </a:t>
            </a:r>
            <a:endParaRPr lang="de-DE" sz="2000" b="1" dirty="0">
              <a:solidFill>
                <a:srgbClr val="0070C0"/>
              </a:solidFill>
              <a:latin typeface="+mn-lt"/>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674</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787345"/>
            <a:ext cx="7267575" cy="2905125"/>
          </a:xfrm>
          <a:prstGeom prst="rect">
            <a:avLst/>
          </a:prstGeom>
        </p:spPr>
      </p:pic>
      <p:pic>
        <p:nvPicPr>
          <p:cNvPr id="3" name="Grafik 2"/>
          <p:cNvPicPr>
            <a:picLocks noChangeAspect="1"/>
          </p:cNvPicPr>
          <p:nvPr/>
        </p:nvPicPr>
        <p:blipFill>
          <a:blip r:embed="rId4"/>
          <a:stretch>
            <a:fillRect/>
          </a:stretch>
        </p:blipFill>
        <p:spPr>
          <a:xfrm>
            <a:off x="611560" y="4996004"/>
            <a:ext cx="6553200" cy="657225"/>
          </a:xfrm>
          <a:prstGeom prst="rect">
            <a:avLst/>
          </a:prstGeom>
        </p:spPr>
      </p:pic>
    </p:spTree>
    <p:extLst>
      <p:ext uri="{BB962C8B-B14F-4D97-AF65-F5344CB8AC3E}">
        <p14:creationId xmlns:p14="http://schemas.microsoft.com/office/powerpoint/2010/main" val="1255225251"/>
      </p:ext>
    </p:extLst>
  </p:cSld>
  <p:clrMapOvr>
    <a:masterClrMapping/>
  </p:clrMapOvr>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3" y="1052736"/>
            <a:ext cx="295155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a:t>
            </a:r>
            <a:r>
              <a:rPr lang="de-DE" sz="2000" dirty="0">
                <a:solidFill>
                  <a:srgbClr val="0070C0"/>
                </a:solidFill>
              </a:rPr>
              <a:t>● </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675</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6682" y="1589522"/>
            <a:ext cx="7591425" cy="1114425"/>
          </a:xfrm>
          <a:prstGeom prst="rect">
            <a:avLst/>
          </a:prstGeom>
        </p:spPr>
      </p:pic>
      <p:pic>
        <p:nvPicPr>
          <p:cNvPr id="3" name="Grafik 2"/>
          <p:cNvPicPr>
            <a:picLocks noChangeAspect="1"/>
          </p:cNvPicPr>
          <p:nvPr/>
        </p:nvPicPr>
        <p:blipFill>
          <a:blip r:embed="rId4"/>
          <a:stretch>
            <a:fillRect/>
          </a:stretch>
        </p:blipFill>
        <p:spPr>
          <a:xfrm>
            <a:off x="468313" y="2688120"/>
            <a:ext cx="7581900" cy="2438400"/>
          </a:xfrm>
          <a:prstGeom prst="rect">
            <a:avLst/>
          </a:prstGeom>
        </p:spPr>
      </p:pic>
    </p:spTree>
    <p:extLst>
      <p:ext uri="{BB962C8B-B14F-4D97-AF65-F5344CB8AC3E}">
        <p14:creationId xmlns:p14="http://schemas.microsoft.com/office/powerpoint/2010/main" val="3183477366"/>
      </p:ext>
    </p:extLst>
  </p:cSld>
  <p:clrMapOvr>
    <a:masterClrMapping/>
  </p:clrMapOvr>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Grundlegende Eigenschaften von Konfidenzintervallen </a:t>
            </a:r>
            <a:r>
              <a:rPr lang="de-DE" sz="2000" dirty="0">
                <a:solidFill>
                  <a:srgbClr val="0070C0"/>
                </a:solidFill>
              </a:rPr>
              <a:t>● </a:t>
            </a:r>
            <a:endParaRPr lang="de-DE" sz="2000" b="1" dirty="0">
              <a:solidFill>
                <a:srgbClr val="0070C0"/>
              </a:solidFill>
              <a:latin typeface="+mn-lt"/>
            </a:endParaRPr>
          </a:p>
        </p:txBody>
      </p:sp>
      <p:sp>
        <p:nvSpPr>
          <p:cNvPr id="8" name="Textfeld 7"/>
          <p:cNvSpPr txBox="1">
            <a:spLocks noChangeArrowheads="1"/>
          </p:cNvSpPr>
          <p:nvPr/>
        </p:nvSpPr>
        <p:spPr bwMode="auto">
          <a:xfrm>
            <a:off x="452522" y="15182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Übertragung auf andere Konfidenzintervalle </a:t>
            </a:r>
            <a:r>
              <a:rPr lang="de-DE" sz="2000" dirty="0">
                <a:solidFill>
                  <a:srgbClr val="0070C0"/>
                </a:solidFill>
              </a:rPr>
              <a:t>● </a:t>
            </a:r>
            <a:endParaRPr lang="de-DE" sz="2000" b="1" dirty="0">
              <a:solidFill>
                <a:srgbClr val="0070C0"/>
              </a:solidFill>
              <a:latin typeface="+mn-lt"/>
            </a:endParaRPr>
          </a:p>
        </p:txBody>
      </p:sp>
      <p:sp>
        <p:nvSpPr>
          <p:cNvPr id="10" name="Textfeld 9"/>
          <p:cNvSpPr txBox="1">
            <a:spLocks noChangeArrowheads="1"/>
          </p:cNvSpPr>
          <p:nvPr/>
        </p:nvSpPr>
        <p:spPr bwMode="auto">
          <a:xfrm>
            <a:off x="468313" y="4090584"/>
            <a:ext cx="136738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Fazit </a:t>
            </a:r>
            <a:r>
              <a:rPr lang="de-DE" sz="2000" dirty="0">
                <a:solidFill>
                  <a:srgbClr val="0070C0"/>
                </a:solidFill>
              </a:rPr>
              <a:t>● </a:t>
            </a:r>
            <a:endParaRPr lang="de-DE" sz="2000" b="1" dirty="0">
              <a:solidFill>
                <a:srgbClr val="0070C0"/>
              </a:solidFill>
              <a:latin typeface="+mn-lt"/>
            </a:endParaRPr>
          </a:p>
        </p:txBody>
      </p:sp>
      <p:sp>
        <p:nvSpPr>
          <p:cNvPr id="11" name="Textfeld 10"/>
          <p:cNvSpPr txBox="1"/>
          <p:nvPr/>
        </p:nvSpPr>
        <p:spPr>
          <a:xfrm>
            <a:off x="468312" y="4490694"/>
            <a:ext cx="8207375" cy="707886"/>
          </a:xfrm>
          <a:prstGeom prst="rect">
            <a:avLst/>
          </a:prstGeom>
          <a:noFill/>
        </p:spPr>
        <p:txBody>
          <a:bodyPr wrap="square" rtlCol="0">
            <a:spAutoFit/>
          </a:bodyPr>
          <a:lstStyle/>
          <a:p>
            <a:pPr algn="just"/>
            <a:r>
              <a:rPr lang="de-DE" sz="2000" dirty="0">
                <a:latin typeface="+mn-lt"/>
              </a:rPr>
              <a:t>Die Kunst der Konfidenzschätzung besteht darin, möglichst kurze Intervalle mit zugleich möglichst hoher Sicherheitswahrscheinlichkeit zu konstruieren.</a:t>
            </a: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676</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2" y="2242992"/>
            <a:ext cx="7581900" cy="1476375"/>
          </a:xfrm>
          <a:prstGeom prst="rect">
            <a:avLst/>
          </a:prstGeom>
        </p:spPr>
      </p:pic>
    </p:spTree>
    <p:extLst>
      <p:ext uri="{BB962C8B-B14F-4D97-AF65-F5344CB8AC3E}">
        <p14:creationId xmlns:p14="http://schemas.microsoft.com/office/powerpoint/2010/main" val="427329064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65</a:t>
            </a:r>
            <a:endParaRPr lang="de-DE" sz="8000" b="1" dirty="0">
              <a:solidFill>
                <a:schemeClr val="tx1"/>
              </a:solidFill>
              <a:latin typeface="+mj-lt"/>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4.1 Spezifika empirischer Verteilungen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5"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Textfeld 9"/>
          <p:cNvSpPr txBox="1">
            <a:spLocks noChangeArrowheads="1"/>
          </p:cNvSpPr>
          <p:nvPr/>
        </p:nvSpPr>
        <p:spPr bwMode="auto">
          <a:xfrm>
            <a:off x="471836" y="1052736"/>
            <a:ext cx="582835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Unimodalität und Multimodalität </a:t>
            </a:r>
            <a:r>
              <a:rPr lang="de-DE" sz="2000" dirty="0">
                <a:solidFill>
                  <a:srgbClr val="0070C0"/>
                </a:solidFill>
              </a:rPr>
              <a:t>●</a:t>
            </a:r>
            <a:endParaRPr lang="de-DE" sz="2000" b="1" dirty="0">
              <a:solidFill>
                <a:srgbClr val="0070C0"/>
              </a:solidFill>
              <a:latin typeface="Times New Roman" pitchFamily="18" charset="0"/>
            </a:endParaRPr>
          </a:p>
        </p:txBody>
      </p:sp>
      <p:sp>
        <p:nvSpPr>
          <p:cNvPr id="11" name="Textfeld 10"/>
          <p:cNvSpPr txBox="1">
            <a:spLocks noChangeArrowheads="1"/>
          </p:cNvSpPr>
          <p:nvPr/>
        </p:nvSpPr>
        <p:spPr bwMode="auto">
          <a:xfrm>
            <a:off x="471836" y="1484473"/>
            <a:ext cx="582835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Symmetrie und Schiefe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feld 11"/>
          <p:cNvSpPr txBox="1">
            <a:spLocks noChangeArrowheads="1"/>
          </p:cNvSpPr>
          <p:nvPr/>
        </p:nvSpPr>
        <p:spPr bwMode="auto">
          <a:xfrm>
            <a:off x="476346" y="1912013"/>
            <a:ext cx="358074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Lage und Streuung</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787102" y="2339553"/>
            <a:ext cx="5718625" cy="4215096"/>
          </a:xfrm>
          <a:prstGeom prst="rect">
            <a:avLst/>
          </a:prstGeom>
        </p:spPr>
      </p:pic>
    </p:spTree>
    <p:extLst>
      <p:ext uri="{BB962C8B-B14F-4D97-AF65-F5344CB8AC3E}">
        <p14:creationId xmlns:p14="http://schemas.microsoft.com/office/powerpoint/2010/main" val="2415648760"/>
      </p:ext>
    </p:extLst>
  </p:cSld>
  <p:clrMapOvr>
    <a:masterClrMapping/>
  </p:clrMapOvr>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547184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10.2.2 Konfidenzintervalle für Erwartungswerte</a:t>
            </a:r>
          </a:p>
        </p:txBody>
      </p:sp>
      <p:sp>
        <p:nvSpPr>
          <p:cNvPr id="8" name="Textfeld 9"/>
          <p:cNvSpPr txBox="1">
            <a:spLocks noChangeArrowheads="1"/>
          </p:cNvSpPr>
          <p:nvPr/>
        </p:nvSpPr>
        <p:spPr bwMode="auto">
          <a:xfrm>
            <a:off x="449617" y="1641451"/>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Modellrahmen und Überblick </a:t>
            </a:r>
            <a:r>
              <a:rPr lang="de-DE" sz="2000" dirty="0">
                <a:solidFill>
                  <a:srgbClr val="0070C0"/>
                </a:solidFill>
                <a:latin typeface="+mn-lt"/>
              </a:rPr>
              <a:t>●</a:t>
            </a:r>
            <a:endParaRPr lang="de-DE" sz="2000" b="1" dirty="0">
              <a:solidFill>
                <a:srgbClr val="0070C0"/>
              </a:solidFill>
              <a:latin typeface="+mn-lt"/>
            </a:endParaRPr>
          </a:p>
        </p:txBody>
      </p:sp>
      <p:sp>
        <p:nvSpPr>
          <p:cNvPr id="9" name="Textfeld 9"/>
          <p:cNvSpPr txBox="1">
            <a:spLocks noChangeArrowheads="1"/>
          </p:cNvSpPr>
          <p:nvPr/>
        </p:nvSpPr>
        <p:spPr bwMode="auto">
          <a:xfrm>
            <a:off x="468313" y="3296848"/>
            <a:ext cx="748806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Schätzung von </a:t>
            </a:r>
            <a:r>
              <a:rPr lang="de-DE" sz="2000" b="1" dirty="0">
                <a:solidFill>
                  <a:srgbClr val="0070C0"/>
                </a:solidFill>
                <a:latin typeface="+mn-lt"/>
                <a:sym typeface="Symbol"/>
              </a:rPr>
              <a:t> bei Normalverteilung und bekannter Varianz</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1" name="Textfeld 9"/>
          <p:cNvSpPr txBox="1">
            <a:spLocks noChangeArrowheads="1"/>
          </p:cNvSpPr>
          <p:nvPr/>
        </p:nvSpPr>
        <p:spPr bwMode="auto">
          <a:xfrm>
            <a:off x="468313" y="4671380"/>
            <a:ext cx="770408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Schätzung von </a:t>
            </a:r>
            <a:r>
              <a:rPr lang="de-DE" sz="2000" b="1" dirty="0">
                <a:solidFill>
                  <a:srgbClr val="0070C0"/>
                </a:solidFill>
                <a:latin typeface="+mn-lt"/>
                <a:sym typeface="Symbol"/>
              </a:rPr>
              <a:t> bei Normalverteilung und unbekannter Varianz</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7" name="Textfeld 16"/>
              <p:cNvSpPr txBox="1"/>
              <p:nvPr/>
            </p:nvSpPr>
            <p:spPr>
              <a:xfrm>
                <a:off x="468313" y="2069170"/>
                <a:ext cx="8207375" cy="400110"/>
              </a:xfrm>
              <a:prstGeom prst="rect">
                <a:avLst/>
              </a:prstGeom>
              <a:noFill/>
            </p:spPr>
            <p:txBody>
              <a:bodyPr wrap="square" rtlCol="0">
                <a:spAutoFit/>
              </a:bodyPr>
              <a:lstStyle/>
              <a:p>
                <a:pPr algn="just"/>
                <a:r>
                  <a:rPr lang="de-DE" sz="2000" dirty="0">
                    <a:latin typeface="+mn-lt"/>
                  </a:rPr>
                  <a:t>Im Folgenden gilt stets: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 i. v. mit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m:t>
                    </m:r>
                    <m:r>
                      <a:rPr lang="de-DE" sz="2000" b="0" i="1" smtClean="0">
                        <a:latin typeface="Cambria Math"/>
                        <a:ea typeface="Cambria Math"/>
                      </a:rPr>
                      <m:t>𝜇</m:t>
                    </m:r>
                  </m:oMath>
                </a14:m>
                <a:r>
                  <a:rPr lang="de-DE" sz="2000" dirty="0">
                    <a:latin typeface="+mn-lt"/>
                  </a:rPr>
                  <a:t> und </a:t>
                </a:r>
                <a14:m>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oMath>
                </a14:m>
                <a:endParaRPr lang="de-DE" sz="20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468313" y="2069170"/>
                <a:ext cx="8207375" cy="400110"/>
              </a:xfrm>
              <a:prstGeom prst="rect">
                <a:avLst/>
              </a:prstGeom>
              <a:blipFill rotWithShape="1">
                <a:blip r:embed="rId3"/>
                <a:stretch>
                  <a:fillRect l="-81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8313" y="2484403"/>
                <a:ext cx="8207375" cy="707886"/>
              </a:xfrm>
              <a:prstGeom prst="rect">
                <a:avLst/>
              </a:prstGeom>
              <a:noFill/>
            </p:spPr>
            <p:txBody>
              <a:bodyPr wrap="square" rtlCol="0">
                <a:spAutoFit/>
              </a:bodyPr>
              <a:lstStyle/>
              <a:p>
                <a:pPr algn="just"/>
                <a:r>
                  <a:rPr lang="de-DE" sz="2000" dirty="0">
                    <a:latin typeface="+mn-lt"/>
                  </a:rPr>
                  <a:t>Bei Gültigkeit weiterer Annahmen können dann spezifische </a:t>
                </a:r>
                <a:r>
                  <a:rPr lang="de-DE" sz="2000" dirty="0" err="1">
                    <a:latin typeface="+mn-lt"/>
                  </a:rPr>
                  <a:t>KI‘s</a:t>
                </a:r>
                <a:r>
                  <a:rPr lang="de-DE" sz="2000" dirty="0">
                    <a:latin typeface="+mn-lt"/>
                  </a:rPr>
                  <a:t> für </a:t>
                </a:r>
                <a14:m>
                  <m:oMath xmlns:m="http://schemas.openxmlformats.org/officeDocument/2006/math">
                    <m:r>
                      <a:rPr lang="de-DE" sz="2000" i="1" smtClean="0">
                        <a:latin typeface="Cambria Math"/>
                        <a:ea typeface="Cambria Math"/>
                      </a:rPr>
                      <m:t>𝜇</m:t>
                    </m:r>
                  </m:oMath>
                </a14:m>
                <a:r>
                  <a:rPr lang="de-DE" sz="2000" dirty="0">
                    <a:latin typeface="+mn-lt"/>
                  </a:rPr>
                  <a:t> </a:t>
                </a:r>
                <a:r>
                  <a:rPr lang="de-DE" sz="2000" dirty="0" err="1">
                    <a:latin typeface="+mn-lt"/>
                  </a:rPr>
                  <a:t>kon</a:t>
                </a:r>
                <a:r>
                  <a:rPr lang="de-DE" sz="2000" dirty="0">
                    <a:latin typeface="+mn-lt"/>
                  </a:rPr>
                  <a:t>-</a:t>
                </a:r>
              </a:p>
              <a:p>
                <a:pPr algn="just"/>
                <a:r>
                  <a:rPr lang="de-DE" sz="2000" dirty="0" err="1">
                    <a:latin typeface="+mn-lt"/>
                  </a:rPr>
                  <a:t>struiert</a:t>
                </a:r>
                <a:r>
                  <a:rPr lang="de-DE" sz="2000" dirty="0">
                    <a:latin typeface="+mn-lt"/>
                  </a:rPr>
                  <a:t> werden.</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2484403"/>
                <a:ext cx="8207375" cy="707886"/>
              </a:xfrm>
              <a:prstGeom prst="rect">
                <a:avLst/>
              </a:prstGeom>
              <a:blipFill rotWithShape="1">
                <a:blip r:embed="rId4"/>
                <a:stretch>
                  <a:fillRect l="-817"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3011859" y="4120652"/>
                <a:ext cx="4512469" cy="5507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ea typeface="Cambria Math"/>
                            </a:rPr>
                          </m:ctrlPr>
                        </m:dPr>
                        <m:e>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sSub>
                            <m:sSubPr>
                              <m:ctrlPr>
                                <a:rPr lang="de-DE" sz="2000" i="1">
                                  <a:latin typeface="Cambria Math" panose="02040503050406030204" pitchFamily="18" charset="0"/>
                                  <a:ea typeface="Cambria Math"/>
                                </a:rPr>
                              </m:ctrlPr>
                            </m:sSubPr>
                            <m:e>
                              <m:r>
                                <a:rPr lang="de-DE" sz="2000" i="1">
                                  <a:latin typeface="Cambria Math"/>
                                  <a:ea typeface="Cambria Math"/>
                                </a:rPr>
                                <m:t>−</m:t>
                              </m:r>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i="1">
                                      <a:latin typeface="Cambria Math"/>
                                      <a:ea typeface="Cambria Math"/>
                                    </a:rPr>
                                    <m:t>𝑛</m:t>
                                  </m:r>
                                </m:den>
                              </m:f>
                            </m:e>
                          </m:rad>
                          <m:r>
                            <a:rPr lang="de-DE" sz="2000" b="0" i="1" smtClean="0">
                              <a:latin typeface="Cambria Math"/>
                              <a:ea typeface="Cambria Math"/>
                            </a:rPr>
                            <m:t>, </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𝑋</m:t>
                              </m:r>
                            </m:e>
                          </m:acc>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num>
                                <m:den>
                                  <m:r>
                                    <a:rPr lang="de-DE" sz="2000" i="1">
                                      <a:latin typeface="Cambria Math"/>
                                      <a:ea typeface="Cambria Math"/>
                                    </a:rPr>
                                    <m:t>𝑛</m:t>
                                  </m:r>
                                </m:den>
                              </m:f>
                            </m:e>
                          </m:rad>
                        </m:e>
                      </m:d>
                    </m:oMath>
                  </m:oMathPara>
                </a14:m>
                <a:endParaRPr lang="de-DE" sz="2000" dirty="0"/>
              </a:p>
            </p:txBody>
          </p:sp>
        </mc:Choice>
        <mc:Fallback xmlns="">
          <p:sp>
            <p:nvSpPr>
              <p:cNvPr id="20" name="Textfeld 19"/>
              <p:cNvSpPr txBox="1">
                <a:spLocks noRot="1" noChangeAspect="1" noMove="1" noResize="1" noEditPoints="1" noAdjustHandles="1" noChangeArrowheads="1" noChangeShapeType="1" noTextEdit="1"/>
              </p:cNvSpPr>
              <p:nvPr/>
            </p:nvSpPr>
            <p:spPr>
              <a:xfrm>
                <a:off x="3011859" y="4120652"/>
                <a:ext cx="4512469" cy="550728"/>
              </a:xfrm>
              <a:prstGeom prst="rect">
                <a:avLst/>
              </a:prstGeom>
              <a:blipFill rotWithShape="1">
                <a:blip r:embed="rId5"/>
                <a:stretch>
                  <a:fillRect/>
                </a:stretch>
              </a:blipFill>
            </p:spPr>
            <p:txBody>
              <a:bodyPr/>
              <a:lstStyle/>
              <a:p>
                <a:r>
                  <a:rPr lang="de-DE">
                    <a:noFill/>
                  </a:rPr>
                  <a:t> </a:t>
                </a:r>
              </a:p>
            </p:txBody>
          </p:sp>
        </mc:Fallback>
      </mc:AlternateContent>
      <p:sp>
        <p:nvSpPr>
          <p:cNvPr id="21" name="Textfeld 20"/>
          <p:cNvSpPr txBox="1"/>
          <p:nvPr/>
        </p:nvSpPr>
        <p:spPr>
          <a:xfrm>
            <a:off x="1152148" y="4195961"/>
            <a:ext cx="2016224" cy="400110"/>
          </a:xfrm>
          <a:prstGeom prst="rect">
            <a:avLst/>
          </a:prstGeom>
          <a:noFill/>
        </p:spPr>
        <p:txBody>
          <a:bodyPr wrap="square" rtlCol="0">
            <a:spAutoFit/>
          </a:bodyPr>
          <a:lstStyle/>
          <a:p>
            <a:pPr algn="just"/>
            <a:r>
              <a:rPr lang="de-DE" sz="2000" dirty="0">
                <a:latin typeface="+mn-lt"/>
              </a:rPr>
              <a:t>Vgl. </a:t>
            </a:r>
            <a:r>
              <a:rPr lang="de-DE" sz="2000">
                <a:latin typeface="+mn-lt"/>
              </a:rPr>
              <a:t>Folie 670:</a:t>
            </a:r>
            <a:endParaRPr lang="de-DE" sz="2000" dirty="0">
              <a:latin typeface="+mn-lt"/>
            </a:endParaRPr>
          </a:p>
        </p:txBody>
      </p:sp>
      <mc:AlternateContent xmlns:mc="http://schemas.openxmlformats.org/markup-compatibility/2006" xmlns:a14="http://schemas.microsoft.com/office/drawing/2010/main">
        <mc:Choice Requires="a14">
          <p:sp>
            <p:nvSpPr>
              <p:cNvPr id="22" name="Textfeld 21"/>
              <p:cNvSpPr txBox="1"/>
              <p:nvPr/>
            </p:nvSpPr>
            <p:spPr>
              <a:xfrm>
                <a:off x="449767" y="5667828"/>
                <a:ext cx="2519361" cy="400110"/>
              </a:xfrm>
              <a:prstGeom prst="rect">
                <a:avLst/>
              </a:prstGeom>
              <a:noFill/>
            </p:spPr>
            <p:txBody>
              <a:bodyPr wrap="square" rtlCol="0">
                <a:spAutoFit/>
              </a:bodyPr>
              <a:lstStyle/>
              <a:p>
                <a:pPr algn="just"/>
                <a:r>
                  <a:rPr lang="de-DE" sz="2000" dirty="0">
                    <a:latin typeface="+mn-lt"/>
                  </a:rPr>
                  <a:t>&gt; Schätzung von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449767" y="5667828"/>
                <a:ext cx="2519361" cy="400110"/>
              </a:xfrm>
              <a:prstGeom prst="rect">
                <a:avLst/>
              </a:prstGeom>
              <a:blipFill rotWithShape="1">
                <a:blip r:embed="rId6"/>
                <a:stretch>
                  <a:fillRect l="-2663"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2969129" y="5512753"/>
                <a:ext cx="3888432"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p>
                        <m:sSupPr>
                          <m:ctrlPr>
                            <a:rPr lang="de-DE" sz="2000" i="1" smtClean="0">
                              <a:solidFill>
                                <a:schemeClr val="tx1"/>
                              </a:solidFill>
                              <a:latin typeface="Cambria Math" panose="02040503050406030204" pitchFamily="18" charset="0"/>
                            </a:rPr>
                          </m:ctrlPr>
                        </m:sSup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𝜎</m:t>
                              </m:r>
                            </m:e>
                          </m:acc>
                        </m:e>
                        <m:sup>
                          <m:r>
                            <a:rPr lang="de-DE" sz="2000" b="0" i="1" smtClean="0">
                              <a:solidFill>
                                <a:schemeClr val="tx1"/>
                              </a:solidFill>
                              <a:latin typeface="Cambria Math"/>
                            </a:rPr>
                            <m:t>2</m:t>
                          </m:r>
                        </m:sup>
                      </m:sSup>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𝑆</m:t>
                          </m:r>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r>
                            <a:rPr lang="de-DE" sz="2000" b="0" i="1" smtClean="0">
                              <a:solidFill>
                                <a:schemeClr val="tx1"/>
                              </a:solidFill>
                              <a:latin typeface="Cambria Math"/>
                            </a:rPr>
                            <m:t>−1</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e>
                              </m:d>
                            </m:e>
                            <m:sup>
                              <m:r>
                                <a:rPr lang="de-DE" sz="2000" b="0" i="1" smtClean="0">
                                  <a:solidFill>
                                    <a:schemeClr val="tx1"/>
                                  </a:solidFill>
                                  <a:latin typeface="Cambria Math"/>
                                </a:rPr>
                                <m:t>2</m:t>
                              </m:r>
                            </m:sup>
                          </m:sSup>
                        </m:e>
                      </m:nary>
                    </m:oMath>
                  </m:oMathPara>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2969129" y="5512753"/>
                <a:ext cx="3888432" cy="710259"/>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68313" y="5101691"/>
                <a:ext cx="7415906" cy="400110"/>
              </a:xfrm>
              <a:prstGeom prst="rect">
                <a:avLst/>
              </a:prstGeom>
              <a:noFill/>
            </p:spPr>
            <p:txBody>
              <a:bodyPr wrap="square" rtlCol="0">
                <a:spAutoFit/>
              </a:bodyPr>
              <a:lstStyle/>
              <a:p>
                <a:pPr algn="just"/>
                <a:r>
                  <a:rPr lang="de-DE" sz="2000" dirty="0">
                    <a:latin typeface="+mn-lt"/>
                  </a:rPr>
                  <a:t>&gt;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𝑛</m:t>
                        </m:r>
                      </m:sub>
                    </m:sSub>
                  </m:oMath>
                </a14:m>
                <a:r>
                  <a:rPr lang="de-DE" sz="2000" dirty="0"/>
                  <a:t> </a:t>
                </a:r>
                <a:r>
                  <a:rPr lang="de-DE" sz="2000" dirty="0">
                    <a:latin typeface="+mn-lt"/>
                  </a:rPr>
                  <a:t>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-verteilt, </a:t>
                </a:r>
                <a14:m>
                  <m:oMath xmlns:m="http://schemas.openxmlformats.org/officeDocument/2006/math">
                    <m:r>
                      <a:rPr lang="de-DE" sz="2000" i="1" smtClean="0">
                        <a:latin typeface="Cambria Math"/>
                        <a:ea typeface="Cambria Math"/>
                      </a:rPr>
                      <m:t>𝜇</m:t>
                    </m:r>
                  </m:oMath>
                </a14:m>
                <a:r>
                  <a:rPr lang="de-DE" sz="2000" dirty="0">
                    <a:latin typeface="+mn-lt"/>
                  </a:rPr>
                  <a:t> und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 beide unbekannt </a:t>
                </a:r>
              </a:p>
            </p:txBody>
          </p:sp>
        </mc:Choice>
        <mc:Fallback xmlns="">
          <p:sp>
            <p:nvSpPr>
              <p:cNvPr id="27" name="Textfeld 26"/>
              <p:cNvSpPr txBox="1">
                <a:spLocks noRot="1" noChangeAspect="1" noMove="1" noResize="1" noEditPoints="1" noAdjustHandles="1" noChangeArrowheads="1" noChangeShapeType="1" noTextEdit="1"/>
              </p:cNvSpPr>
              <p:nvPr/>
            </p:nvSpPr>
            <p:spPr>
              <a:xfrm>
                <a:off x="468313" y="5101691"/>
                <a:ext cx="7415906" cy="400110"/>
              </a:xfrm>
              <a:prstGeom prst="rect">
                <a:avLst/>
              </a:prstGeom>
              <a:blipFill rotWithShape="1">
                <a:blip r:embed="rId8"/>
                <a:stretch>
                  <a:fillRect l="-905"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611560" y="3696958"/>
                <a:ext cx="7704856" cy="400110"/>
              </a:xfrm>
              <a:prstGeom prst="rect">
                <a:avLst/>
              </a:prstGeom>
              <a:noFill/>
            </p:spPr>
            <p:txBody>
              <a:bodyPr wrap="square" rtlCol="0">
                <a:spAutoFit/>
              </a:bodyPr>
              <a:lstStyle/>
              <a:p>
                <a:pPr algn="just"/>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𝑛</m:t>
                        </m:r>
                      </m:sub>
                    </m:sSub>
                  </m:oMath>
                </a14:m>
                <a:r>
                  <a:rPr lang="de-DE" sz="2000" dirty="0"/>
                  <a:t> </a:t>
                </a:r>
                <a:r>
                  <a:rPr lang="de-DE" sz="2000" dirty="0">
                    <a:latin typeface="+mn-lt"/>
                  </a:rPr>
                  <a:t>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-verteilt, </a:t>
                </a:r>
                <a14:m>
                  <m:oMath xmlns:m="http://schemas.openxmlformats.org/officeDocument/2006/math">
                    <m:r>
                      <a:rPr lang="de-DE" sz="2000" i="1" smtClean="0">
                        <a:latin typeface="Cambria Math"/>
                        <a:ea typeface="Cambria Math"/>
                      </a:rPr>
                      <m:t>𝜇</m:t>
                    </m:r>
                  </m:oMath>
                </a14:m>
                <a:r>
                  <a:rPr lang="de-DE" sz="2000" dirty="0">
                    <a:latin typeface="+mn-lt"/>
                  </a:rPr>
                  <a:t> unbekannt und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 bekannt: </a:t>
                </a:r>
              </a:p>
            </p:txBody>
          </p:sp>
        </mc:Choice>
        <mc:Fallback xmlns="">
          <p:sp>
            <p:nvSpPr>
              <p:cNvPr id="28" name="Textfeld 27"/>
              <p:cNvSpPr txBox="1">
                <a:spLocks noRot="1" noChangeAspect="1" noMove="1" noResize="1" noEditPoints="1" noAdjustHandles="1" noChangeArrowheads="1" noChangeShapeType="1" noTextEdit="1"/>
              </p:cNvSpPr>
              <p:nvPr/>
            </p:nvSpPr>
            <p:spPr>
              <a:xfrm>
                <a:off x="611560" y="3696958"/>
                <a:ext cx="7704856" cy="400110"/>
              </a:xfrm>
              <a:prstGeom prst="rect">
                <a:avLst/>
              </a:prstGeom>
              <a:blipFill rotWithShape="1">
                <a:blip r:embed="rId9"/>
                <a:stretch>
                  <a:fillRect t="-7576" b="-25758"/>
                </a:stretch>
              </a:blipFill>
            </p:spPr>
            <p:txBody>
              <a:bodyPr/>
              <a:lstStyle/>
              <a:p>
                <a:r>
                  <a:rPr lang="de-DE">
                    <a:noFill/>
                  </a:rPr>
                  <a:t> </a:t>
                </a:r>
              </a:p>
            </p:txBody>
          </p:sp>
        </mc:Fallback>
      </mc:AlternateContent>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677</a:t>
            </a:r>
            <a:endParaRPr lang="de-DE" sz="8000" b="1" dirty="0">
              <a:solidFill>
                <a:schemeClr val="tx1"/>
              </a:solidFill>
              <a:latin typeface="+mj-lt"/>
            </a:endParaRPr>
          </a:p>
        </p:txBody>
      </p:sp>
    </p:spTree>
    <p:extLst>
      <p:ext uri="{BB962C8B-B14F-4D97-AF65-F5344CB8AC3E}">
        <p14:creationId xmlns:p14="http://schemas.microsoft.com/office/powerpoint/2010/main" val="3922391081"/>
      </p:ext>
    </p:extLst>
  </p:cSld>
  <p:clrMapOvr>
    <a:masterClrMapping/>
  </p:clrMapOvr>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0" name="Textfeld 9"/>
              <p:cNvSpPr txBox="1"/>
              <p:nvPr/>
            </p:nvSpPr>
            <p:spPr>
              <a:xfrm>
                <a:off x="971600" y="5626764"/>
                <a:ext cx="4751760" cy="4420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m:t>
                      </m:r>
                      <m:r>
                        <a:rPr lang="de-DE" sz="2000" b="0" i="1" smtClean="0">
                          <a:solidFill>
                            <a:schemeClr val="tx1"/>
                          </a:solidFill>
                          <a:latin typeface="Cambria Math"/>
                          <a:ea typeface="Cambria Math"/>
                        </a:rPr>
                        <m:t>𝛼</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𝑃</m:t>
                      </m:r>
                      <m:d>
                        <m:dPr>
                          <m:ctrlPr>
                            <a:rPr lang="de-DE" sz="2000" b="0" i="1" smtClean="0">
                              <a:solidFill>
                                <a:schemeClr val="tx1"/>
                              </a:solidFill>
                              <a:latin typeface="Cambria Math" panose="02040503050406030204" pitchFamily="18" charset="0"/>
                              <a:ea typeface="Cambria Math"/>
                            </a:rPr>
                          </m:ctrlPr>
                        </m:dPr>
                        <m:e>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𝑡</m:t>
                              </m:r>
                            </m:e>
                            <m:sub>
                              <m:r>
                                <a:rPr lang="de-DE" sz="2000" b="0" i="1" smtClean="0">
                                  <a:solidFill>
                                    <a:schemeClr val="tx1"/>
                                  </a:solidFill>
                                  <a:latin typeface="Cambria Math"/>
                                  <a:ea typeface="Cambria Math"/>
                                </a:rPr>
                                <m:t>𝑛</m:t>
                              </m:r>
                              <m:r>
                                <a:rPr lang="de-DE" sz="2000" b="0" i="1" smtClean="0">
                                  <a:solidFill>
                                    <a:schemeClr val="tx1"/>
                                  </a:solidFill>
                                  <a:latin typeface="Cambria Math"/>
                                  <a:ea typeface="Cambria Math"/>
                                </a:rPr>
                                <m:t>−1,</m:t>
                              </m:r>
                              <m:f>
                                <m:fPr>
                                  <m:type m:val="lin"/>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𝛼</m:t>
                                  </m:r>
                                </m:num>
                                <m:den>
                                  <m:r>
                                    <a:rPr lang="de-DE" sz="2000" b="0" i="1" smtClean="0">
                                      <a:solidFill>
                                        <a:schemeClr val="tx1"/>
                                      </a:solidFill>
                                      <a:latin typeface="Cambria Math"/>
                                      <a:ea typeface="Cambria Math"/>
                                    </a:rPr>
                                    <m:t>2</m:t>
                                  </m:r>
                                </m:den>
                              </m:f>
                            </m:sub>
                          </m:sSub>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𝑇</m:t>
                          </m:r>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𝑡</m:t>
                              </m:r>
                            </m:e>
                            <m:sub>
                              <m:r>
                                <a:rPr lang="de-DE" sz="2000" b="0" i="1" smtClean="0">
                                  <a:solidFill>
                                    <a:schemeClr val="tx1"/>
                                  </a:solidFill>
                                  <a:latin typeface="Cambria Math"/>
                                  <a:ea typeface="Cambria Math"/>
                                </a:rPr>
                                <m:t>𝑛</m:t>
                              </m:r>
                              <m:r>
                                <a:rPr lang="de-DE" sz="2000" b="0" i="1" smtClean="0">
                                  <a:solidFill>
                                    <a:schemeClr val="tx1"/>
                                  </a:solidFill>
                                  <a:latin typeface="Cambria Math"/>
                                  <a:ea typeface="Cambria Math"/>
                                </a:rPr>
                                <m:t>−1,1−</m:t>
                              </m:r>
                              <m:f>
                                <m:fPr>
                                  <m:type m:val="lin"/>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𝛼</m:t>
                                  </m:r>
                                </m:num>
                                <m:den>
                                  <m:r>
                                    <a:rPr lang="de-DE" sz="2000" i="1">
                                      <a:solidFill>
                                        <a:schemeClr val="tx1"/>
                                      </a:solidFill>
                                      <a:latin typeface="Cambria Math"/>
                                      <a:ea typeface="Cambria Math"/>
                                    </a:rPr>
                                    <m:t>2</m:t>
                                  </m:r>
                                </m:den>
                              </m:f>
                            </m:sub>
                          </m:sSub>
                        </m:e>
                      </m:d>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971600" y="5626764"/>
                <a:ext cx="4751760" cy="442044"/>
              </a:xfrm>
              <a:prstGeom prst="rect">
                <a:avLst/>
              </a:prstGeom>
              <a:blipFill rotWithShape="1">
                <a:blip r:embed="rId3"/>
                <a:stretch>
                  <a:fillRect t="-46575" b="-12328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8312" y="5098846"/>
                <a:ext cx="7776096" cy="413511"/>
              </a:xfrm>
              <a:prstGeom prst="rect">
                <a:avLst/>
              </a:prstGeom>
              <a:noFill/>
            </p:spPr>
            <p:txBody>
              <a:bodyPr wrap="square" rtlCol="0">
                <a:spAutoFit/>
              </a:bodyPr>
              <a:lstStyle/>
              <a:p>
                <a:pPr algn="just"/>
                <a:r>
                  <a:rPr lang="de-DE" sz="2000" dirty="0">
                    <a:latin typeface="+mn-lt"/>
                  </a:rPr>
                  <a:t>&gt; Notiert man die </a:t>
                </a:r>
                <a:r>
                  <a:rPr lang="de-DE" sz="2000" dirty="0" err="1">
                    <a:latin typeface="+mn-lt"/>
                  </a:rPr>
                  <a:t>Quantile</a:t>
                </a:r>
                <a:r>
                  <a:rPr lang="de-DE" sz="2000" dirty="0">
                    <a:latin typeface="+mn-lt"/>
                  </a:rPr>
                  <a:t> einer </a:t>
                </a:r>
                <a14:m>
                  <m:oMath xmlns:m="http://schemas.openxmlformats.org/officeDocument/2006/math">
                    <m:r>
                      <a:rPr lang="de-DE" sz="2000" b="0" i="1" smtClean="0">
                        <a:latin typeface="Cambria Math"/>
                      </a:rPr>
                      <m:t>𝑡</m:t>
                    </m:r>
                    <m:d>
                      <m:dPr>
                        <m:ctrlPr>
                          <a:rPr lang="de-DE" sz="2000" b="0" i="1" smtClean="0">
                            <a:latin typeface="Cambria Math" panose="02040503050406030204" pitchFamily="18" charset="0"/>
                          </a:rPr>
                        </m:ctrlPr>
                      </m:dPr>
                      <m:e>
                        <m:r>
                          <a:rPr lang="de-DE" sz="2000" b="0" i="1" smtClean="0">
                            <a:latin typeface="Cambria Math"/>
                          </a:rPr>
                          <m:t>𝑛</m:t>
                        </m:r>
                      </m:e>
                    </m:d>
                  </m:oMath>
                </a14:m>
                <a:r>
                  <a:rPr lang="de-DE" sz="2000" dirty="0">
                    <a:latin typeface="+mn-lt"/>
                  </a:rPr>
                  <a:t>-Verteilung mit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𝑡</m:t>
                        </m:r>
                      </m:e>
                      <m:sub>
                        <m:r>
                          <a:rPr lang="de-DE" sz="2000" b="0" i="1" smtClean="0">
                            <a:latin typeface="Cambria Math"/>
                          </a:rPr>
                          <m:t>𝑛</m:t>
                        </m:r>
                        <m:r>
                          <a:rPr lang="de-DE" sz="2000" b="0" i="1" smtClean="0">
                            <a:latin typeface="Cambria Math"/>
                          </a:rPr>
                          <m:t>,</m:t>
                        </m:r>
                        <m:r>
                          <a:rPr lang="de-DE" sz="2000" b="0" i="1" smtClean="0">
                            <a:latin typeface="Cambria Math"/>
                            <a:ea typeface="Cambria Math"/>
                          </a:rPr>
                          <m:t>𝛼</m:t>
                        </m:r>
                      </m:sub>
                    </m:sSub>
                  </m:oMath>
                </a14:m>
                <a:r>
                  <a:rPr lang="de-DE" sz="2000" dirty="0">
                    <a:latin typeface="+mn-lt"/>
                  </a:rPr>
                  <a:t>, erhält man</a:t>
                </a:r>
              </a:p>
            </p:txBody>
          </p:sp>
        </mc:Choice>
        <mc:Fallback xmlns="">
          <p:sp>
            <p:nvSpPr>
              <p:cNvPr id="20" name="Textfeld 19"/>
              <p:cNvSpPr txBox="1">
                <a:spLocks noRot="1" noChangeAspect="1" noMove="1" noResize="1" noEditPoints="1" noAdjustHandles="1" noChangeArrowheads="1" noChangeShapeType="1" noTextEdit="1"/>
              </p:cNvSpPr>
              <p:nvPr/>
            </p:nvSpPr>
            <p:spPr>
              <a:xfrm>
                <a:off x="468312" y="5098846"/>
                <a:ext cx="7776096" cy="413511"/>
              </a:xfrm>
              <a:prstGeom prst="rect">
                <a:avLst/>
              </a:prstGeom>
              <a:blipFill rotWithShape="1">
                <a:blip r:embed="rId5"/>
                <a:stretch>
                  <a:fillRect l="-863" t="-7353" b="-22059"/>
                </a:stretch>
              </a:blipFill>
            </p:spPr>
            <p:txBody>
              <a:bodyPr/>
              <a:lstStyle/>
              <a:p>
                <a:r>
                  <a:rPr lang="de-DE">
                    <a:noFill/>
                  </a:rPr>
                  <a:t> </a:t>
                </a:r>
              </a:p>
            </p:txBody>
          </p:sp>
        </mc:Fallback>
      </mc:AlternateContent>
      <p:sp>
        <p:nvSpPr>
          <p:cNvPr id="11" name="Textfeld 10"/>
          <p:cNvSpPr txBox="1"/>
          <p:nvPr/>
        </p:nvSpPr>
        <p:spPr>
          <a:xfrm>
            <a:off x="468311" y="4286998"/>
            <a:ext cx="1674110" cy="400110"/>
          </a:xfrm>
          <a:prstGeom prst="rect">
            <a:avLst/>
          </a:prstGeom>
          <a:noFill/>
        </p:spPr>
        <p:txBody>
          <a:bodyPr wrap="square" rtlCol="0">
            <a:spAutoFit/>
          </a:bodyPr>
          <a:lstStyle/>
          <a:p>
            <a:pPr algn="just"/>
            <a:r>
              <a:rPr lang="de-DE" sz="2000" dirty="0">
                <a:latin typeface="+mn-lt"/>
              </a:rPr>
              <a:t>&gt; Es gilt dann:</a:t>
            </a:r>
          </a:p>
        </p:txBody>
      </p:sp>
      <mc:AlternateContent xmlns:mc="http://schemas.openxmlformats.org/markup-compatibility/2006" xmlns:a14="http://schemas.microsoft.com/office/drawing/2010/main">
        <mc:Choice Requires="a14">
          <p:sp>
            <p:nvSpPr>
              <p:cNvPr id="13" name="Textfeld 12"/>
              <p:cNvSpPr txBox="1"/>
              <p:nvPr/>
            </p:nvSpPr>
            <p:spPr>
              <a:xfrm>
                <a:off x="2159874" y="4116077"/>
                <a:ext cx="2647904" cy="83869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𝑇</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m:t>
                          </m:r>
                          <m:r>
                            <a:rPr lang="de-DE" sz="2000" b="0" i="1" smtClean="0">
                              <a:solidFill>
                                <a:schemeClr val="tx1"/>
                              </a:solidFill>
                              <a:latin typeface="Cambria Math"/>
                              <a:ea typeface="Cambria Math"/>
                            </a:rPr>
                            <m:t>𝜇</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𝑆</m:t>
                                      </m:r>
                                    </m:e>
                                    <m:sup>
                                      <m:r>
                                        <a:rPr lang="de-DE" sz="2000" i="1">
                                          <a:solidFill>
                                            <a:schemeClr val="tx1"/>
                                          </a:solidFill>
                                          <a:latin typeface="Cambria Math"/>
                                          <a:ea typeface="Cambria Math"/>
                                        </a:rPr>
                                        <m:t>2</m:t>
                                      </m:r>
                                    </m:sup>
                                  </m:sSup>
                                </m:num>
                                <m:den>
                                  <m:r>
                                    <a:rPr lang="de-DE" sz="2000" i="1">
                                      <a:solidFill>
                                        <a:schemeClr val="tx1"/>
                                      </a:solidFill>
                                      <a:latin typeface="Cambria Math"/>
                                      <a:ea typeface="Cambria Math"/>
                                    </a:rPr>
                                    <m:t>𝑛</m:t>
                                  </m:r>
                                </m:den>
                              </m:f>
                            </m:e>
                          </m:rad>
                        </m:den>
                      </m:f>
                      <m:r>
                        <a:rPr lang="de-DE" sz="2000" b="0" i="1" smtClean="0">
                          <a:solidFill>
                            <a:schemeClr val="tx1"/>
                          </a:solidFill>
                          <a:latin typeface="Cambria Math"/>
                        </a:rPr>
                        <m:t>~</m:t>
                      </m:r>
                      <m:r>
                        <a:rPr lang="de-DE" sz="2000" b="0" i="1" smtClean="0">
                          <a:solidFill>
                            <a:schemeClr val="tx1"/>
                          </a:solidFill>
                          <a:latin typeface="Cambria Math"/>
                        </a:rPr>
                        <m:t>𝑡</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𝑛</m:t>
                          </m:r>
                          <m:r>
                            <a:rPr lang="de-DE" sz="2000" b="0" i="1" smtClean="0">
                              <a:solidFill>
                                <a:schemeClr val="tx1"/>
                              </a:solidFill>
                              <a:latin typeface="Cambria Math"/>
                            </a:rPr>
                            <m:t>−1</m:t>
                          </m:r>
                        </m:e>
                      </m:d>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159874" y="4116077"/>
                <a:ext cx="2647904" cy="838691"/>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4827468" y="4333165"/>
                <a:ext cx="2477235" cy="707886"/>
              </a:xfrm>
              <a:prstGeom prst="rect">
                <a:avLst/>
              </a:prstGeom>
              <a:noFill/>
            </p:spPr>
            <p:txBody>
              <a:bodyPr wrap="square" rtlCol="0">
                <a:spAutoFit/>
              </a:bodyPr>
              <a:lstStyle/>
              <a:p>
                <a:pPr algn="just"/>
                <a14:m>
                  <m:oMath xmlns:m="http://schemas.openxmlformats.org/officeDocument/2006/math">
                    <m:r>
                      <a:rPr lang="de-DE" sz="2000" b="0" i="1" smtClean="0">
                        <a:solidFill>
                          <a:schemeClr val="tx1"/>
                        </a:solidFill>
                        <a:latin typeface="Cambria Math"/>
                      </a:rPr>
                      <m:t>𝑡</m:t>
                    </m:r>
                  </m:oMath>
                </a14:m>
                <a:r>
                  <a:rPr lang="de-DE" sz="2000" dirty="0">
                    <a:solidFill>
                      <a:schemeClr val="tx1"/>
                    </a:solidFill>
                    <a:latin typeface="+mn-lt"/>
                  </a:rPr>
                  <a:t>-Verteilung mit </a:t>
                </a:r>
                <a14:m>
                  <m:oMath xmlns:m="http://schemas.openxmlformats.org/officeDocument/2006/math">
                    <m:r>
                      <a:rPr lang="de-DE" sz="2000" b="0" i="1" smtClean="0">
                        <a:solidFill>
                          <a:schemeClr val="tx1"/>
                        </a:solidFill>
                        <a:latin typeface="Cambria Math"/>
                      </a:rPr>
                      <m:t>𝑛</m:t>
                    </m:r>
                    <m:r>
                      <a:rPr lang="de-DE" sz="2000" dirty="0">
                        <a:solidFill>
                          <a:schemeClr val="tx1"/>
                        </a:solidFill>
                        <a:latin typeface="Cambria Math"/>
                        <a:sym typeface="Symbol"/>
                      </a:rPr>
                      <m:t></m:t>
                    </m:r>
                  </m:oMath>
                </a14:m>
                <a:r>
                  <a:rPr lang="de-DE" sz="2000" dirty="0">
                    <a:solidFill>
                      <a:schemeClr val="tx1"/>
                    </a:solidFill>
                    <a:latin typeface="+mn-lt"/>
                  </a:rPr>
                  <a:t>1</a:t>
                </a:r>
              </a:p>
              <a:p>
                <a:pPr algn="just"/>
                <a:r>
                  <a:rPr lang="de-DE" sz="2000" dirty="0">
                    <a:solidFill>
                      <a:schemeClr val="tx1"/>
                    </a:solidFill>
                    <a:latin typeface="+mn-lt"/>
                  </a:rPr>
                  <a:t>Freiheitsgraden</a:t>
                </a:r>
              </a:p>
            </p:txBody>
          </p:sp>
        </mc:Choice>
        <mc:Fallback xmlns="">
          <p:sp>
            <p:nvSpPr>
              <p:cNvPr id="17" name="Textfeld 16"/>
              <p:cNvSpPr txBox="1">
                <a:spLocks noRot="1" noChangeAspect="1" noMove="1" noResize="1" noEditPoints="1" noAdjustHandles="1" noChangeArrowheads="1" noChangeShapeType="1" noTextEdit="1"/>
              </p:cNvSpPr>
              <p:nvPr/>
            </p:nvSpPr>
            <p:spPr>
              <a:xfrm>
                <a:off x="4827468" y="4333165"/>
                <a:ext cx="2477235" cy="707886"/>
              </a:xfrm>
              <a:prstGeom prst="rect">
                <a:avLst/>
              </a:prstGeom>
              <a:blipFill rotWithShape="1">
                <a:blip r:embed="rId7"/>
                <a:stretch>
                  <a:fillRect l="-2709" t="-4310" b="-14655"/>
                </a:stretch>
              </a:blipFill>
            </p:spPr>
            <p:txBody>
              <a:bodyPr/>
              <a:lstStyle/>
              <a:p>
                <a:r>
                  <a:rPr lang="de-DE">
                    <a:noFill/>
                  </a:rPr>
                  <a:t> </a:t>
                </a:r>
              </a:p>
            </p:txBody>
          </p:sp>
        </mc:Fallback>
      </mc:AlternateContent>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678</a:t>
            </a:r>
            <a:endParaRPr lang="de-DE" sz="8000" b="1" dirty="0">
              <a:solidFill>
                <a:schemeClr val="tx1"/>
              </a:solidFill>
              <a:latin typeface="+mj-lt"/>
            </a:endParaRPr>
          </a:p>
        </p:txBody>
      </p:sp>
      <p:pic>
        <p:nvPicPr>
          <p:cNvPr id="2" name="Grafik 1"/>
          <p:cNvPicPr>
            <a:picLocks noChangeAspect="1"/>
          </p:cNvPicPr>
          <p:nvPr/>
        </p:nvPicPr>
        <p:blipFill>
          <a:blip r:embed="rId8"/>
          <a:stretch>
            <a:fillRect/>
          </a:stretch>
        </p:blipFill>
        <p:spPr>
          <a:xfrm>
            <a:off x="457200" y="1156139"/>
            <a:ext cx="4848225" cy="2857500"/>
          </a:xfrm>
          <a:prstGeom prst="rect">
            <a:avLst/>
          </a:prstGeom>
        </p:spPr>
      </p:pic>
    </p:spTree>
    <p:extLst>
      <p:ext uri="{BB962C8B-B14F-4D97-AF65-F5344CB8AC3E}">
        <p14:creationId xmlns:p14="http://schemas.microsoft.com/office/powerpoint/2010/main" val="3167352754"/>
      </p:ext>
    </p:extLst>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3" name="Textfeld 12"/>
              <p:cNvSpPr txBox="1"/>
              <p:nvPr/>
            </p:nvSpPr>
            <p:spPr>
              <a:xfrm>
                <a:off x="468313" y="4653136"/>
                <a:ext cx="6912768" cy="55297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𝑋</m:t>
                              </m:r>
                            </m:e>
                          </m:acc>
                          <m:sSub>
                            <m:sSubPr>
                              <m:ctrlPr>
                                <a:rPr lang="de-DE" sz="2000" i="1">
                                  <a:latin typeface="Cambria Math" panose="02040503050406030204" pitchFamily="18" charset="0"/>
                                  <a:ea typeface="Cambria Math"/>
                                </a:rPr>
                              </m:ctrlPr>
                            </m:sSubPr>
                            <m:e>
                              <m:r>
                                <a:rPr lang="de-DE" sz="2000" b="0" i="1" smtClean="0">
                                  <a:latin typeface="Cambria Math"/>
                                  <a:ea typeface="Cambria Math"/>
                                </a:rPr>
                                <m:t>−</m:t>
                              </m:r>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b="0" i="1" smtClean="0">
                                          <a:latin typeface="Cambria Math"/>
                                          <a:ea typeface="Cambria Math"/>
                                        </a:rPr>
                                        <m:t>𝑆</m:t>
                                      </m:r>
                                    </m:e>
                                    <m:sup>
                                      <m:r>
                                        <a:rPr lang="de-DE" sz="2000" i="1">
                                          <a:latin typeface="Cambria Math"/>
                                          <a:ea typeface="Cambria Math"/>
                                        </a:rPr>
                                        <m:t>2</m:t>
                                      </m:r>
                                    </m:sup>
                                  </m:sSup>
                                </m:num>
                                <m:den>
                                  <m:r>
                                    <a:rPr lang="de-DE" sz="2000" i="1">
                                      <a:latin typeface="Cambria Math"/>
                                      <a:ea typeface="Cambria Math"/>
                                    </a:rPr>
                                    <m:t>𝑛</m:t>
                                  </m:r>
                                </m:den>
                              </m:f>
                            </m:e>
                          </m:rad>
                          <m:r>
                            <a:rPr lang="de-DE" sz="2000" i="1">
                              <a:latin typeface="Cambria Math"/>
                              <a:ea typeface="Cambria Math"/>
                            </a:rPr>
                            <m:t>≤</m:t>
                          </m:r>
                          <m:r>
                            <a:rPr lang="de-DE" sz="2000" i="1">
                              <a:latin typeface="Cambria Math"/>
                              <a:ea typeface="Cambria Math"/>
                            </a:rPr>
                            <m:t>𝜇</m:t>
                          </m:r>
                          <m:r>
                            <a:rPr lang="de-DE" sz="2000" i="1">
                              <a:latin typeface="Cambria Math"/>
                              <a:ea typeface="Cambria Math"/>
                            </a:rPr>
                            <m:t>≤</m:t>
                          </m:r>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b="0" i="1" smtClean="0">
                                          <a:latin typeface="Cambria Math"/>
                                          <a:ea typeface="Cambria Math"/>
                                        </a:rPr>
                                        <m:t>𝑆</m:t>
                                      </m:r>
                                    </m:e>
                                    <m:sup>
                                      <m:r>
                                        <a:rPr lang="de-DE" sz="2000" i="1">
                                          <a:latin typeface="Cambria Math"/>
                                          <a:ea typeface="Cambria Math"/>
                                        </a:rPr>
                                        <m:t>2</m:t>
                                      </m:r>
                                    </m:sup>
                                  </m:sSup>
                                </m:num>
                                <m:den>
                                  <m:r>
                                    <a:rPr lang="de-DE" sz="2000" i="1">
                                      <a:latin typeface="Cambria Math"/>
                                      <a:ea typeface="Cambria Math"/>
                                    </a:rPr>
                                    <m:t>𝑛</m:t>
                                  </m:r>
                                </m:den>
                              </m:f>
                            </m:e>
                          </m:rad>
                        </m:e>
                      </m:d>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468313" y="4653136"/>
                <a:ext cx="6912768" cy="552972"/>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896148" y="3153083"/>
                <a:ext cx="3149452" cy="48577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𝜇</m:t>
                      </m:r>
                      <m:r>
                        <a:rPr lang="de-DE" sz="2000" i="1" smtClean="0">
                          <a:latin typeface="Cambria Math"/>
                          <a:ea typeface="Cambria Math"/>
                        </a:rPr>
                        <m:t>≤</m:t>
                      </m:r>
                      <m:acc>
                        <m:accPr>
                          <m:chr m:val="̅"/>
                          <m:ctrlPr>
                            <a:rPr lang="de-DE" sz="2000" i="1">
                              <a:latin typeface="Cambria Math" panose="02040503050406030204" pitchFamily="18" charset="0"/>
                            </a:rPr>
                          </m:ctrlPr>
                        </m:accPr>
                        <m:e>
                          <m:r>
                            <a:rPr lang="de-DE" sz="2000" i="1">
                              <a:latin typeface="Cambria Math"/>
                            </a:rPr>
                            <m:t>𝑋</m:t>
                          </m:r>
                        </m:e>
                      </m:acc>
                      <m:r>
                        <a:rPr lang="de-DE" sz="2000" b="0" i="1" smtClean="0">
                          <a:latin typeface="Cambria Math"/>
                        </a:rPr>
                        <m:t>+</m:t>
                      </m:r>
                      <m:sSub>
                        <m:sSubPr>
                          <m:ctrlPr>
                            <a:rPr lang="de-DE" sz="2000" i="1">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b="0" i="1" smtClean="0">
                                      <a:latin typeface="Cambria Math"/>
                                      <a:ea typeface="Cambria Math"/>
                                    </a:rPr>
                                    <m:t>𝑆</m:t>
                                  </m:r>
                                </m:e>
                                <m:sup>
                                  <m:r>
                                    <a:rPr lang="de-DE" sz="2000" i="1">
                                      <a:latin typeface="Cambria Math"/>
                                      <a:ea typeface="Cambria Math"/>
                                    </a:rPr>
                                    <m:t>2</m:t>
                                  </m:r>
                                </m:sup>
                              </m:sSup>
                            </m:num>
                            <m:den>
                              <m:r>
                                <a:rPr lang="de-DE" sz="2000" i="1">
                                  <a:latin typeface="Cambria Math"/>
                                  <a:ea typeface="Cambria Math"/>
                                </a:rPr>
                                <m:t>𝑛</m:t>
                              </m:r>
                            </m:den>
                          </m:f>
                        </m:e>
                      </m:rad>
                    </m:oMath>
                  </m:oMathPara>
                </a14:m>
                <a:endParaRPr lang="de-DE" sz="2000" dirty="0"/>
              </a:p>
            </p:txBody>
          </p:sp>
        </mc:Choice>
        <mc:Fallback xmlns="">
          <p:sp>
            <p:nvSpPr>
              <p:cNvPr id="14" name="Textfeld 13"/>
              <p:cNvSpPr txBox="1">
                <a:spLocks noRot="1" noChangeAspect="1" noMove="1" noResize="1" noEditPoints="1" noAdjustHandles="1" noChangeArrowheads="1" noChangeShapeType="1" noTextEdit="1"/>
              </p:cNvSpPr>
              <p:nvPr/>
            </p:nvSpPr>
            <p:spPr>
              <a:xfrm>
                <a:off x="2896148" y="3153083"/>
                <a:ext cx="3149452" cy="485774"/>
              </a:xfrm>
              <a:prstGeom prst="rect">
                <a:avLst/>
              </a:prstGeom>
              <a:blipFill rotWithShape="1">
                <a:blip r:embed="rId4"/>
                <a:stretch>
                  <a:fillRect t="-82500" r="-12573" b="-142500"/>
                </a:stretch>
              </a:blipFill>
            </p:spPr>
            <p:txBody>
              <a:bodyPr/>
              <a:lstStyle/>
              <a:p>
                <a:r>
                  <a:rPr lang="de-DE">
                    <a:noFill/>
                  </a:rPr>
                  <a:t> </a:t>
                </a:r>
              </a:p>
            </p:txBody>
          </p:sp>
        </mc:Fallback>
      </mc:AlternateContent>
      <p:sp>
        <p:nvSpPr>
          <p:cNvPr id="17" name="Textfeld 16"/>
          <p:cNvSpPr txBox="1"/>
          <p:nvPr/>
        </p:nvSpPr>
        <p:spPr>
          <a:xfrm>
            <a:off x="1744788" y="2738793"/>
            <a:ext cx="3907332" cy="400110"/>
          </a:xfrm>
          <a:prstGeom prst="rect">
            <a:avLst/>
          </a:prstGeom>
          <a:noFill/>
        </p:spPr>
        <p:txBody>
          <a:bodyPr wrap="square" rtlCol="0">
            <a:spAutoFit/>
          </a:bodyPr>
          <a:lstStyle/>
          <a:p>
            <a:r>
              <a:rPr lang="de-DE" sz="2000" dirty="0">
                <a:latin typeface="+mn-lt"/>
              </a:rPr>
              <a:t>Die linke Ungleichung umgeformt:</a:t>
            </a:r>
          </a:p>
        </p:txBody>
      </p:sp>
      <p:sp>
        <p:nvSpPr>
          <p:cNvPr id="18" name="Textfeld 17"/>
          <p:cNvSpPr txBox="1"/>
          <p:nvPr/>
        </p:nvSpPr>
        <p:spPr>
          <a:xfrm>
            <a:off x="1744788" y="3661648"/>
            <a:ext cx="4483395" cy="400110"/>
          </a:xfrm>
          <a:prstGeom prst="rect">
            <a:avLst/>
          </a:prstGeom>
          <a:noFill/>
        </p:spPr>
        <p:txBody>
          <a:bodyPr wrap="square" rtlCol="0">
            <a:spAutoFit/>
          </a:bodyPr>
          <a:lstStyle/>
          <a:p>
            <a:r>
              <a:rPr lang="de-DE" sz="2000" dirty="0">
                <a:latin typeface="+mn-lt"/>
              </a:rPr>
              <a:t>Die rechte Ungleichung umgeformt:</a:t>
            </a:r>
          </a:p>
        </p:txBody>
      </p:sp>
      <mc:AlternateContent xmlns:mc="http://schemas.openxmlformats.org/markup-compatibility/2006" xmlns:a14="http://schemas.microsoft.com/office/drawing/2010/main">
        <mc:Choice Requires="a14">
          <p:sp>
            <p:nvSpPr>
              <p:cNvPr id="21" name="Textfeld 20"/>
              <p:cNvSpPr txBox="1"/>
              <p:nvPr/>
            </p:nvSpPr>
            <p:spPr>
              <a:xfrm>
                <a:off x="2883041" y="4061758"/>
                <a:ext cx="3149452" cy="48577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𝜇</m:t>
                      </m:r>
                      <m:r>
                        <a:rPr lang="de-DE" sz="2000" i="1" smtClean="0">
                          <a:latin typeface="Cambria Math"/>
                          <a:ea typeface="Cambria Math"/>
                        </a:rPr>
                        <m:t>≥</m:t>
                      </m:r>
                      <m:acc>
                        <m:accPr>
                          <m:chr m:val="̅"/>
                          <m:ctrlPr>
                            <a:rPr lang="de-DE" sz="2000" i="1" smtClean="0">
                              <a:latin typeface="Cambria Math" panose="02040503050406030204" pitchFamily="18" charset="0"/>
                              <a:ea typeface="Cambria Math"/>
                            </a:rPr>
                          </m:ctrlPr>
                        </m:accPr>
                        <m:e>
                          <m:r>
                            <a:rPr lang="de-DE" sz="2000" b="0" i="1" smtClean="0">
                              <a:latin typeface="Cambria Math"/>
                              <a:ea typeface="Cambria Math"/>
                            </a:rPr>
                            <m:t>𝑋</m:t>
                          </m:r>
                        </m:e>
                      </m:acc>
                      <m:sSub>
                        <m:sSubPr>
                          <m:ctrlPr>
                            <a:rPr lang="de-DE" sz="2000" i="1">
                              <a:latin typeface="Cambria Math" panose="02040503050406030204" pitchFamily="18" charset="0"/>
                              <a:ea typeface="Cambria Math"/>
                            </a:rPr>
                          </m:ctrlPr>
                        </m:sSubPr>
                        <m:e>
                          <m:r>
                            <a:rPr lang="de-DE" sz="2000" i="1">
                              <a:latin typeface="Cambria Math"/>
                              <a:ea typeface="Cambria Math"/>
                            </a:rPr>
                            <m:t>−</m:t>
                          </m:r>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b="0" i="1" smtClean="0">
                                      <a:latin typeface="Cambria Math"/>
                                      <a:ea typeface="Cambria Math"/>
                                    </a:rPr>
                                    <m:t>𝑆</m:t>
                                  </m:r>
                                </m:e>
                                <m:sup>
                                  <m:r>
                                    <a:rPr lang="de-DE" sz="2000" i="1">
                                      <a:latin typeface="Cambria Math"/>
                                      <a:ea typeface="Cambria Math"/>
                                    </a:rPr>
                                    <m:t>2</m:t>
                                  </m:r>
                                </m:sup>
                              </m:sSup>
                            </m:num>
                            <m:den>
                              <m:r>
                                <a:rPr lang="de-DE" sz="2000" i="1">
                                  <a:latin typeface="Cambria Math"/>
                                  <a:ea typeface="Cambria Math"/>
                                </a:rPr>
                                <m:t>𝑛</m:t>
                              </m:r>
                            </m:den>
                          </m:f>
                        </m:e>
                      </m:rad>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2883041" y="4061758"/>
                <a:ext cx="3149452" cy="485774"/>
              </a:xfrm>
              <a:prstGeom prst="rect">
                <a:avLst/>
              </a:prstGeom>
              <a:blipFill rotWithShape="1">
                <a:blip r:embed="rId5"/>
                <a:stretch>
                  <a:fillRect t="-82500" r="-12186" b="-1425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68313" y="5301208"/>
                <a:ext cx="6479952" cy="400110"/>
              </a:xfrm>
              <a:prstGeom prst="rect">
                <a:avLst/>
              </a:prstGeom>
              <a:noFill/>
            </p:spPr>
            <p:txBody>
              <a:bodyPr wrap="square" rtlCol="0">
                <a:spAutoFit/>
              </a:bodyPr>
              <a:lstStyle/>
              <a:p>
                <a:r>
                  <a:rPr lang="de-DE" sz="2000" dirty="0">
                    <a:latin typeface="+mn-lt"/>
                  </a:rPr>
                  <a:t>Dies impliziert das </a:t>
                </a:r>
                <a14:m>
                  <m:oMath xmlns:m="http://schemas.openxmlformats.org/officeDocument/2006/math">
                    <m:d>
                      <m:dPr>
                        <m:ctrlPr>
                          <a:rPr lang="de-DE" sz="200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𝛼</m:t>
                        </m:r>
                      </m:e>
                    </m:d>
                  </m:oMath>
                </a14:m>
                <a:r>
                  <a:rPr lang="de-DE" sz="2000" dirty="0">
                    <a:latin typeface="+mn-lt"/>
                  </a:rPr>
                  <a:t>-Konfidenzintervall</a:t>
                </a:r>
              </a:p>
            </p:txBody>
          </p:sp>
        </mc:Choice>
        <mc:Fallback xmlns="">
          <p:sp>
            <p:nvSpPr>
              <p:cNvPr id="22" name="Textfeld 21"/>
              <p:cNvSpPr txBox="1">
                <a:spLocks noRot="1" noChangeAspect="1" noMove="1" noResize="1" noEditPoints="1" noAdjustHandles="1" noChangeArrowheads="1" noChangeShapeType="1" noTextEdit="1"/>
              </p:cNvSpPr>
              <p:nvPr/>
            </p:nvSpPr>
            <p:spPr>
              <a:xfrm>
                <a:off x="468313" y="5301208"/>
                <a:ext cx="6479952" cy="400110"/>
              </a:xfrm>
              <a:prstGeom prst="rect">
                <a:avLst/>
              </a:prstGeom>
              <a:blipFill rotWithShape="1">
                <a:blip r:embed="rId6"/>
                <a:stretch>
                  <a:fillRect l="-1035"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043608" y="5730672"/>
                <a:ext cx="5688632" cy="5507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b="0" i="1" smtClean="0">
                              <a:solidFill>
                                <a:schemeClr val="tx1"/>
                              </a:solidFill>
                              <a:latin typeface="Cambria Math" panose="02040503050406030204" pitchFamily="18" charset="0"/>
                              <a:ea typeface="Cambria Math"/>
                            </a:rPr>
                          </m:ctrlPr>
                        </m:d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𝑋</m:t>
                              </m:r>
                            </m:e>
                          </m:acc>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m:t>
                              </m:r>
                              <m:r>
                                <a:rPr lang="de-DE" sz="2000" b="0" i="1" smtClean="0">
                                  <a:solidFill>
                                    <a:schemeClr val="tx1"/>
                                  </a:solidFill>
                                  <a:latin typeface="Cambria Math"/>
                                  <a:ea typeface="Cambria Math"/>
                                </a:rPr>
                                <m:t>𝑡</m:t>
                              </m:r>
                            </m:e>
                            <m:sub>
                              <m:r>
                                <a:rPr lang="de-DE" sz="2000" b="0" i="1" smtClean="0">
                                  <a:solidFill>
                                    <a:schemeClr val="tx1"/>
                                  </a:solidFill>
                                  <a:latin typeface="Cambria Math"/>
                                  <a:ea typeface="Cambria Math"/>
                                </a:rPr>
                                <m:t>𝑛</m:t>
                              </m:r>
                              <m:r>
                                <a:rPr lang="de-DE" sz="2000" b="0" i="1" smtClean="0">
                                  <a:solidFill>
                                    <a:schemeClr val="tx1"/>
                                  </a:solidFill>
                                  <a:latin typeface="Cambria Math"/>
                                  <a:ea typeface="Cambria Math"/>
                                </a:rPr>
                                <m:t>−1,1−</m:t>
                              </m:r>
                              <m:f>
                                <m:fPr>
                                  <m:type m:val="lin"/>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𝛼</m:t>
                                  </m:r>
                                </m:num>
                                <m:den>
                                  <m:r>
                                    <a:rPr lang="de-DE" sz="2000" i="1">
                                      <a:solidFill>
                                        <a:schemeClr val="tx1"/>
                                      </a:solidFill>
                                      <a:latin typeface="Cambria Math"/>
                                      <a:ea typeface="Cambria Math"/>
                                    </a:rPr>
                                    <m:t>2</m:t>
                                  </m:r>
                                </m:den>
                              </m:f>
                            </m:sub>
                          </m:sSub>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𝑆</m:t>
                                      </m:r>
                                    </m:e>
                                    <m:sup>
                                      <m:r>
                                        <a:rPr lang="de-DE" sz="2000" i="1">
                                          <a:solidFill>
                                            <a:schemeClr val="tx1"/>
                                          </a:solidFill>
                                          <a:latin typeface="Cambria Math"/>
                                          <a:ea typeface="Cambria Math"/>
                                        </a:rPr>
                                        <m:t>2</m:t>
                                      </m:r>
                                    </m:sup>
                                  </m:sSup>
                                </m:num>
                                <m:den>
                                  <m:r>
                                    <a:rPr lang="de-DE" sz="2000" i="1">
                                      <a:solidFill>
                                        <a:schemeClr val="tx1"/>
                                      </a:solidFill>
                                      <a:latin typeface="Cambria Math"/>
                                      <a:ea typeface="Cambria Math"/>
                                    </a:rPr>
                                    <m:t>𝑛</m:t>
                                  </m:r>
                                </m:den>
                              </m:f>
                            </m:e>
                          </m:rad>
                          <m:r>
                            <a:rPr lang="de-DE" sz="2000" b="0" i="1" smtClean="0">
                              <a:solidFill>
                                <a:schemeClr val="tx1"/>
                              </a:solidFill>
                              <a:latin typeface="Cambria Math"/>
                              <a:ea typeface="Cambria Math"/>
                            </a:rPr>
                            <m:t>, </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𝑡</m:t>
                              </m:r>
                            </m:e>
                            <m:sub>
                              <m:r>
                                <a:rPr lang="de-DE" sz="2000" b="0" i="1" smtClean="0">
                                  <a:solidFill>
                                    <a:schemeClr val="tx1"/>
                                  </a:solidFill>
                                  <a:latin typeface="Cambria Math"/>
                                  <a:ea typeface="Cambria Math"/>
                                </a:rPr>
                                <m:t>𝑛</m:t>
                              </m:r>
                              <m:r>
                                <a:rPr lang="de-DE" sz="2000" b="0" i="1" smtClean="0">
                                  <a:solidFill>
                                    <a:schemeClr val="tx1"/>
                                  </a:solidFill>
                                  <a:latin typeface="Cambria Math"/>
                                  <a:ea typeface="Cambria Math"/>
                                </a:rPr>
                                <m:t>−1,1−</m:t>
                              </m:r>
                              <m:f>
                                <m:fPr>
                                  <m:type m:val="lin"/>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𝛼</m:t>
                                  </m:r>
                                </m:num>
                                <m:den>
                                  <m:r>
                                    <a:rPr lang="de-DE" sz="2000" i="1">
                                      <a:solidFill>
                                        <a:schemeClr val="tx1"/>
                                      </a:solidFill>
                                      <a:latin typeface="Cambria Math"/>
                                      <a:ea typeface="Cambria Math"/>
                                    </a:rPr>
                                    <m:t>2</m:t>
                                  </m:r>
                                </m:den>
                              </m:f>
                            </m:sub>
                          </m:sSub>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𝑆</m:t>
                                      </m:r>
                                    </m:e>
                                    <m:sup>
                                      <m:r>
                                        <a:rPr lang="de-DE" sz="2000" i="1">
                                          <a:solidFill>
                                            <a:schemeClr val="tx1"/>
                                          </a:solidFill>
                                          <a:latin typeface="Cambria Math"/>
                                          <a:ea typeface="Cambria Math"/>
                                        </a:rPr>
                                        <m:t>2</m:t>
                                      </m:r>
                                    </m:sup>
                                  </m:sSup>
                                </m:num>
                                <m:den>
                                  <m:r>
                                    <a:rPr lang="de-DE" sz="2000" i="1">
                                      <a:solidFill>
                                        <a:schemeClr val="tx1"/>
                                      </a:solidFill>
                                      <a:latin typeface="Cambria Math"/>
                                      <a:ea typeface="Cambria Math"/>
                                    </a:rPr>
                                    <m:t>𝑛</m:t>
                                  </m:r>
                                </m:den>
                              </m:f>
                            </m:e>
                          </m:rad>
                        </m:e>
                      </m:d>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043608" y="5730672"/>
                <a:ext cx="5688632" cy="550728"/>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68312" y="2060848"/>
                <a:ext cx="6878560" cy="55297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m:t>
                              </m:r>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b="0" i="1" smtClean="0">
                                          <a:latin typeface="Cambria Math"/>
                                          <a:ea typeface="Cambria Math"/>
                                        </a:rPr>
                                        <m:t>𝑆</m:t>
                                      </m:r>
                                    </m:e>
                                    <m:sup>
                                      <m:r>
                                        <a:rPr lang="de-DE" sz="2000" i="1">
                                          <a:latin typeface="Cambria Math"/>
                                          <a:ea typeface="Cambria Math"/>
                                        </a:rPr>
                                        <m:t>2</m:t>
                                      </m:r>
                                    </m:sup>
                                  </m:sSup>
                                </m:num>
                                <m:den>
                                  <m:r>
                                    <a:rPr lang="de-DE" sz="2000" i="1">
                                      <a:latin typeface="Cambria Math"/>
                                      <a:ea typeface="Cambria Math"/>
                                    </a:rPr>
                                    <m:t>𝑛</m:t>
                                  </m:r>
                                </m:den>
                              </m:f>
                            </m:e>
                          </m:rad>
                          <m:r>
                            <a:rPr lang="de-DE" sz="2000" i="1">
                              <a:latin typeface="Cambria Math"/>
                              <a:ea typeface="Cambria Math"/>
                            </a:rPr>
                            <m:t>≤</m:t>
                          </m:r>
                          <m:acc>
                            <m:accPr>
                              <m:chr m:val="̅"/>
                              <m:ctrlPr>
                                <a:rPr lang="de-DE" sz="2000" i="1">
                                  <a:latin typeface="Cambria Math" panose="02040503050406030204" pitchFamily="18" charset="0"/>
                                </a:rPr>
                              </m:ctrlPr>
                            </m:accPr>
                            <m:e>
                              <m:r>
                                <a:rPr lang="de-DE" sz="2000" i="1">
                                  <a:latin typeface="Cambria Math"/>
                                </a:rPr>
                                <m:t>𝑋</m:t>
                              </m:r>
                            </m:e>
                          </m:acc>
                          <m:r>
                            <a:rPr lang="de-DE" sz="2000" i="1">
                              <a:latin typeface="Cambria Math"/>
                            </a:rPr>
                            <m:t>−</m:t>
                          </m:r>
                          <m:r>
                            <a:rPr lang="de-DE" sz="2000" i="1">
                              <a:latin typeface="Cambria Math"/>
                              <a:ea typeface="Cambria Math"/>
                            </a:rPr>
                            <m:t>𝜇</m:t>
                          </m:r>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b="0" i="1" smtClean="0">
                                          <a:latin typeface="Cambria Math"/>
                                          <a:ea typeface="Cambria Math"/>
                                        </a:rPr>
                                        <m:t>𝑆</m:t>
                                      </m:r>
                                    </m:e>
                                    <m:sup>
                                      <m:r>
                                        <a:rPr lang="de-DE" sz="2000" i="1">
                                          <a:latin typeface="Cambria Math"/>
                                          <a:ea typeface="Cambria Math"/>
                                        </a:rPr>
                                        <m:t>2</m:t>
                                      </m:r>
                                    </m:sup>
                                  </m:sSup>
                                </m:num>
                                <m:den>
                                  <m:r>
                                    <a:rPr lang="de-DE" sz="2000" i="1">
                                      <a:latin typeface="Cambria Math"/>
                                      <a:ea typeface="Cambria Math"/>
                                    </a:rPr>
                                    <m:t>𝑛</m:t>
                                  </m:r>
                                </m:den>
                              </m:f>
                            </m:e>
                          </m:rad>
                        </m:e>
                      </m:d>
                    </m:oMath>
                  </m:oMathPara>
                </a14:m>
                <a:endParaRPr lang="de-DE" sz="2000" dirty="0"/>
              </a:p>
            </p:txBody>
          </p:sp>
        </mc:Choice>
        <mc:Fallback xmlns="">
          <p:sp>
            <p:nvSpPr>
              <p:cNvPr id="24" name="Textfeld 23"/>
              <p:cNvSpPr txBox="1">
                <a:spLocks noRot="1" noChangeAspect="1" noMove="1" noResize="1" noEditPoints="1" noAdjustHandles="1" noChangeArrowheads="1" noChangeShapeType="1" noTextEdit="1"/>
              </p:cNvSpPr>
              <p:nvPr/>
            </p:nvSpPr>
            <p:spPr>
              <a:xfrm>
                <a:off x="468312" y="2060848"/>
                <a:ext cx="6878560" cy="552972"/>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468312" y="1052736"/>
                <a:ext cx="4747948" cy="88780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
                            <a:rPr lang="de-DE" sz="2000" i="1">
                              <a:latin typeface="Cambria Math"/>
                              <a:ea typeface="Cambria Math"/>
                            </a:rPr>
                            <m:t>≤</m:t>
                          </m:r>
                          <m:f>
                            <m:fPr>
                              <m:ctrlPr>
                                <a:rPr lang="de-DE" sz="2000" i="1">
                                  <a:latin typeface="Cambria Math" panose="02040503050406030204" pitchFamily="18" charset="0"/>
                                </a:rPr>
                              </m:ctrlPr>
                            </m:fPr>
                            <m:num>
                              <m:acc>
                                <m:accPr>
                                  <m:chr m:val="̅"/>
                                  <m:ctrlPr>
                                    <a:rPr lang="de-DE" sz="2000" i="1">
                                      <a:latin typeface="Cambria Math" panose="02040503050406030204" pitchFamily="18" charset="0"/>
                                    </a:rPr>
                                  </m:ctrlPr>
                                </m:accPr>
                                <m:e>
                                  <m:r>
                                    <a:rPr lang="de-DE" sz="2000" i="1">
                                      <a:latin typeface="Cambria Math"/>
                                    </a:rPr>
                                    <m:t>𝑋</m:t>
                                  </m:r>
                                </m:e>
                              </m:acc>
                              <m:r>
                                <a:rPr lang="de-DE" sz="2000" i="1">
                                  <a:latin typeface="Cambria Math"/>
                                </a:rPr>
                                <m:t>−</m:t>
                              </m:r>
                              <m:r>
                                <a:rPr lang="de-DE" sz="2000" i="1">
                                  <a:latin typeface="Cambria Math"/>
                                  <a:ea typeface="Cambria Math"/>
                                </a:rPr>
                                <m:t>𝜇</m:t>
                              </m:r>
                            </m:num>
                            <m:den>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b="0" i="1" smtClean="0">
                                              <a:latin typeface="Cambria Math"/>
                                              <a:ea typeface="Cambria Math"/>
                                            </a:rPr>
                                            <m:t>𝑆</m:t>
                                          </m:r>
                                        </m:e>
                                        <m:sup>
                                          <m:r>
                                            <a:rPr lang="de-DE" sz="2000" i="1">
                                              <a:latin typeface="Cambria Math"/>
                                              <a:ea typeface="Cambria Math"/>
                                            </a:rPr>
                                            <m:t>2</m:t>
                                          </m:r>
                                        </m:sup>
                                      </m:sSup>
                                    </m:num>
                                    <m:den>
                                      <m:r>
                                        <a:rPr lang="de-DE" sz="2000" i="1">
                                          <a:latin typeface="Cambria Math"/>
                                          <a:ea typeface="Cambria Math"/>
                                        </a:rPr>
                                        <m:t>𝑛</m:t>
                                      </m:r>
                                    </m:den>
                                  </m:f>
                                </m:e>
                              </m:rad>
                            </m:den>
                          </m:f>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e>
                      </m:d>
                    </m:oMath>
                  </m:oMathPara>
                </a14:m>
                <a:endParaRPr lang="de-DE" sz="2000" dirty="0"/>
              </a:p>
            </p:txBody>
          </p:sp>
        </mc:Choice>
        <mc:Fallback xmlns="">
          <p:sp>
            <p:nvSpPr>
              <p:cNvPr id="25" name="Textfeld 24"/>
              <p:cNvSpPr txBox="1">
                <a:spLocks noRot="1" noChangeAspect="1" noMove="1" noResize="1" noEditPoints="1" noAdjustHandles="1" noChangeArrowheads="1" noChangeShapeType="1" noTextEdit="1"/>
              </p:cNvSpPr>
              <p:nvPr/>
            </p:nvSpPr>
            <p:spPr>
              <a:xfrm>
                <a:off x="468312" y="1052736"/>
                <a:ext cx="4747948" cy="887807"/>
              </a:xfrm>
              <a:prstGeom prst="rect">
                <a:avLst/>
              </a:prstGeom>
              <a:blipFill rotWithShape="1">
                <a:blip r:embed="rId9"/>
                <a:stretch>
                  <a:fillRect/>
                </a:stretch>
              </a:blipFill>
            </p:spPr>
            <p:txBody>
              <a:bodyPr/>
              <a:lstStyle/>
              <a:p>
                <a:r>
                  <a:rPr lang="de-DE">
                    <a:noFill/>
                  </a:rPr>
                  <a:t> </a:t>
                </a:r>
              </a:p>
            </p:txBody>
          </p:sp>
        </mc:Fallback>
      </mc:AlternateContent>
      <p:cxnSp>
        <p:nvCxnSpPr>
          <p:cNvPr id="3" name="Gerade Verbindung 2"/>
          <p:cNvCxnSpPr/>
          <p:nvPr/>
        </p:nvCxnSpPr>
        <p:spPr>
          <a:xfrm>
            <a:off x="1547664" y="2855931"/>
            <a:ext cx="0" cy="156585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679</a:t>
            </a:r>
            <a:endParaRPr lang="de-DE" sz="8000" b="1" dirty="0">
              <a:solidFill>
                <a:schemeClr val="tx1"/>
              </a:solidFill>
              <a:latin typeface="+mj-lt"/>
            </a:endParaRPr>
          </a:p>
        </p:txBody>
      </p:sp>
    </p:spTree>
    <p:extLst>
      <p:ext uri="{BB962C8B-B14F-4D97-AF65-F5344CB8AC3E}">
        <p14:creationId xmlns:p14="http://schemas.microsoft.com/office/powerpoint/2010/main" val="662229459"/>
      </p:ext>
    </p:extLst>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p:nvPr/>
        </p:nvSpPr>
        <p:spPr>
          <a:xfrm>
            <a:off x="971600" y="4696641"/>
            <a:ext cx="2160240" cy="400110"/>
          </a:xfrm>
          <a:prstGeom prst="rect">
            <a:avLst/>
          </a:prstGeom>
          <a:noFill/>
        </p:spPr>
        <p:txBody>
          <a:bodyPr wrap="square" rtlCol="0">
            <a:spAutoFit/>
          </a:bodyPr>
          <a:lstStyle/>
          <a:p>
            <a:pPr algn="just"/>
            <a:r>
              <a:rPr lang="de-DE" sz="2000" dirty="0">
                <a:latin typeface="+mn-lt"/>
              </a:rPr>
              <a:t>Länge eines </a:t>
            </a:r>
            <a:r>
              <a:rPr lang="de-DE" sz="2000" dirty="0" err="1">
                <a:latin typeface="+mn-lt"/>
              </a:rPr>
              <a:t>KI‘s</a:t>
            </a:r>
            <a:r>
              <a:rPr lang="de-DE" sz="2000" dirty="0">
                <a:latin typeface="+mn-lt"/>
              </a:rPr>
              <a:t>:</a:t>
            </a:r>
          </a:p>
        </p:txBody>
      </p:sp>
      <mc:AlternateContent xmlns:mc="http://schemas.openxmlformats.org/markup-compatibility/2006" xmlns:a14="http://schemas.microsoft.com/office/drawing/2010/main">
        <mc:Choice Requires="a14">
          <p:sp>
            <p:nvSpPr>
              <p:cNvPr id="10" name="Textfeld 9"/>
              <p:cNvSpPr txBox="1"/>
              <p:nvPr/>
            </p:nvSpPr>
            <p:spPr>
              <a:xfrm>
                <a:off x="468312" y="5212663"/>
                <a:ext cx="7560071" cy="707886"/>
              </a:xfrm>
              <a:prstGeom prst="rect">
                <a:avLst/>
              </a:prstGeom>
              <a:noFill/>
            </p:spPr>
            <p:txBody>
              <a:bodyPr wrap="square" rtlCol="0">
                <a:spAutoFit/>
              </a:bodyPr>
              <a:lstStyle/>
              <a:p>
                <a:pPr algn="just"/>
                <a:r>
                  <a:rPr lang="de-DE" sz="2000" dirty="0">
                    <a:latin typeface="+mn-lt"/>
                  </a:rPr>
                  <a:t>Im Unterschied zum Fall einer bekannten Varianz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 ist die Länge</a:t>
                </a:r>
              </a:p>
              <a:p>
                <a:pPr algn="just"/>
                <a:r>
                  <a:rPr lang="de-DE" sz="2000" dirty="0">
                    <a:latin typeface="+mn-lt"/>
                  </a:rPr>
                  <a:t>jetzt stochastisch!</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2" y="5212663"/>
                <a:ext cx="7560071" cy="707886"/>
              </a:xfrm>
              <a:prstGeom prst="rect">
                <a:avLst/>
              </a:prstGeom>
              <a:blipFill rotWithShape="1">
                <a:blip r:embed="rId5"/>
                <a:stretch>
                  <a:fillRect l="-887"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3025986" y="4655476"/>
                <a:ext cx="2952328" cy="48244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𝐿</m:t>
                          </m:r>
                        </m:e>
                        <m:sub>
                          <m:r>
                            <a:rPr lang="de-DE" sz="2000" b="0" i="1" smtClean="0">
                              <a:solidFill>
                                <a:schemeClr val="tx1"/>
                              </a:solidFill>
                              <a:latin typeface="Cambria Math"/>
                            </a:rPr>
                            <m:t>𝑇</m:t>
                          </m:r>
                        </m:sub>
                      </m:sSub>
                      <m:r>
                        <a:rPr lang="de-DE" sz="2000" b="0" i="1" smtClean="0">
                          <a:solidFill>
                            <a:schemeClr val="tx1"/>
                          </a:solidFill>
                          <a:latin typeface="Cambria Math"/>
                        </a:rPr>
                        <m:t>=2</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𝑡</m:t>
                          </m:r>
                        </m:e>
                        <m:sub>
                          <m:r>
                            <a:rPr lang="de-DE" sz="2000" b="0" i="1" smtClean="0">
                              <a:solidFill>
                                <a:schemeClr val="tx1"/>
                              </a:solidFill>
                              <a:latin typeface="Cambria Math"/>
                            </a:rPr>
                            <m:t>𝑛</m:t>
                          </m:r>
                          <m:r>
                            <a:rPr lang="de-DE" sz="2000" b="0" i="1" smtClean="0">
                              <a:solidFill>
                                <a:schemeClr val="tx1"/>
                              </a:solidFill>
                              <a:latin typeface="Cambria Math"/>
                            </a:rPr>
                            <m:t>−1,1−</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ea typeface="Cambria Math"/>
                                </a:rPr>
                                <m:t>𝛼</m:t>
                              </m:r>
                            </m:num>
                            <m:den>
                              <m:r>
                                <a:rPr lang="de-DE" sz="2000" b="0" i="1" smtClean="0">
                                  <a:solidFill>
                                    <a:schemeClr val="tx1"/>
                                  </a:solidFill>
                                  <a:latin typeface="Cambria Math"/>
                                </a:rPr>
                                <m:t>2</m:t>
                              </m:r>
                            </m:den>
                          </m:f>
                        </m:sub>
                      </m:sSub>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𝑆</m:t>
                                  </m:r>
                                </m:e>
                                <m:sup>
                                  <m:r>
                                    <a:rPr lang="de-DE" sz="2000" b="0" i="1" smtClean="0">
                                      <a:solidFill>
                                        <a:schemeClr val="tx1"/>
                                      </a:solidFill>
                                      <a:latin typeface="Cambria Math"/>
                                    </a:rPr>
                                    <m:t>2</m:t>
                                  </m:r>
                                </m:sup>
                              </m:sSup>
                            </m:num>
                            <m:den>
                              <m:r>
                                <a:rPr lang="de-DE" sz="2000" b="0" i="1" smtClean="0">
                                  <a:solidFill>
                                    <a:schemeClr val="tx1"/>
                                  </a:solidFill>
                                  <a:latin typeface="Cambria Math"/>
                                </a:rPr>
                                <m:t>𝑛</m:t>
                              </m:r>
                            </m:den>
                          </m:f>
                        </m:e>
                      </m:rad>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3025986" y="4655476"/>
                <a:ext cx="2952328" cy="482440"/>
              </a:xfrm>
              <a:prstGeom prst="rect">
                <a:avLst/>
              </a:prstGeom>
              <a:blipFill rotWithShape="1">
                <a:blip r:embed="rId6"/>
                <a:stretch>
                  <a:fillRect t="-83544" r="-12990" b="-145570"/>
                </a:stretch>
              </a:blipFill>
            </p:spPr>
            <p:txBody>
              <a:bodyPr/>
              <a:lstStyle/>
              <a:p>
                <a:r>
                  <a:rPr lang="de-DE">
                    <a:noFill/>
                  </a:rPr>
                  <a:t> </a:t>
                </a:r>
              </a:p>
            </p:txBody>
          </p:sp>
        </mc:Fallback>
      </mc:AlternateContent>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680</a:t>
            </a:r>
            <a:endParaRPr lang="de-DE" sz="8000" b="1" dirty="0">
              <a:solidFill>
                <a:schemeClr val="tx1"/>
              </a:solidFill>
              <a:latin typeface="+mj-lt"/>
            </a:endParaRPr>
          </a:p>
        </p:txBody>
      </p:sp>
      <p:pic>
        <p:nvPicPr>
          <p:cNvPr id="2" name="Grafik 1"/>
          <p:cNvPicPr>
            <a:picLocks noChangeAspect="1"/>
          </p:cNvPicPr>
          <p:nvPr/>
        </p:nvPicPr>
        <p:blipFill>
          <a:blip r:embed="rId7"/>
          <a:stretch>
            <a:fillRect/>
          </a:stretch>
        </p:blipFill>
        <p:spPr>
          <a:xfrm>
            <a:off x="457200" y="1356233"/>
            <a:ext cx="7334250" cy="2962275"/>
          </a:xfrm>
          <a:prstGeom prst="rect">
            <a:avLst/>
          </a:prstGeom>
        </p:spPr>
      </p:pic>
    </p:spTree>
    <p:extLst>
      <p:ext uri="{BB962C8B-B14F-4D97-AF65-F5344CB8AC3E}">
        <p14:creationId xmlns:p14="http://schemas.microsoft.com/office/powerpoint/2010/main" val="129062556"/>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extfeld 7"/>
              <p:cNvSpPr txBox="1"/>
              <p:nvPr/>
            </p:nvSpPr>
            <p:spPr>
              <a:xfrm>
                <a:off x="512611" y="5217524"/>
                <a:ext cx="7560071" cy="400110"/>
              </a:xfrm>
              <a:prstGeom prst="rect">
                <a:avLst/>
              </a:prstGeom>
              <a:noFill/>
            </p:spPr>
            <p:txBody>
              <a:bodyPr wrap="square" rtlCol="0">
                <a:spAutoFit/>
              </a:bodyPr>
              <a:lstStyle/>
              <a:p>
                <a:pPr algn="just"/>
                <a:r>
                  <a:rPr lang="de-DE" sz="2000" dirty="0">
                    <a:latin typeface="+mn-lt"/>
                  </a:rPr>
                  <a:t>Daraus folgt jedoch nicht: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𝐿</m:t>
                        </m:r>
                      </m:e>
                      <m:sub>
                        <m:r>
                          <a:rPr lang="de-DE" sz="2000" b="0" i="1" smtClean="0">
                            <a:latin typeface="Cambria Math"/>
                          </a:rPr>
                          <m:t>𝑇</m:t>
                        </m:r>
                      </m:sub>
                    </m:sSub>
                    <m:r>
                      <a:rPr lang="de-DE" sz="2000" i="1" smtClean="0">
                        <a:latin typeface="Cambria Math"/>
                        <a:ea typeface="Cambria Math"/>
                      </a:rPr>
                      <m:t>≥</m:t>
                    </m:r>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𝐿</m:t>
                        </m:r>
                      </m:e>
                      <m:sub>
                        <m:r>
                          <a:rPr lang="de-DE" sz="2000" b="0" i="1" smtClean="0">
                            <a:latin typeface="Cambria Math"/>
                            <a:ea typeface="Cambria Math"/>
                          </a:rPr>
                          <m:t>𝑍</m:t>
                        </m:r>
                      </m:sub>
                    </m:sSub>
                  </m:oMath>
                </a14:m>
                <a:endParaRPr lang="de-DE" sz="2000" dirty="0">
                  <a:latin typeface="+mn-lt"/>
                </a:endParaRPr>
              </a:p>
            </p:txBody>
          </p:sp>
        </mc:Choice>
        <mc:Fallback xmlns="">
          <p:sp>
            <p:nvSpPr>
              <p:cNvPr id="8" name="Textfeld 7"/>
              <p:cNvSpPr txBox="1">
                <a:spLocks noRot="1" noChangeAspect="1" noMove="1" noResize="1" noEditPoints="1" noAdjustHandles="1" noChangeArrowheads="1" noChangeShapeType="1" noTextEdit="1"/>
              </p:cNvSpPr>
              <p:nvPr/>
            </p:nvSpPr>
            <p:spPr>
              <a:xfrm>
                <a:off x="512611" y="5217524"/>
                <a:ext cx="7560071" cy="400110"/>
              </a:xfrm>
              <a:prstGeom prst="rect">
                <a:avLst/>
              </a:prstGeom>
              <a:blipFill rotWithShape="1">
                <a:blip r:embed="rId4"/>
                <a:stretch>
                  <a:fillRect l="-80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9" name="Textfeld 8"/>
              <p:cNvSpPr txBox="1"/>
              <p:nvPr/>
            </p:nvSpPr>
            <p:spPr>
              <a:xfrm>
                <a:off x="512611" y="5682115"/>
                <a:ext cx="5355533" cy="400110"/>
              </a:xfrm>
              <a:prstGeom prst="rect">
                <a:avLst/>
              </a:prstGeom>
              <a:noFill/>
            </p:spPr>
            <p:txBody>
              <a:bodyPr wrap="square" rtlCol="0">
                <a:spAutoFit/>
              </a:bodyPr>
              <a:lstStyle/>
              <a:p>
                <a:pPr algn="just"/>
                <a:r>
                  <a:rPr lang="de-DE" sz="2000" dirty="0">
                    <a:latin typeface="+mn-lt"/>
                  </a:rPr>
                  <a:t>Jedoch gilt: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𝐿</m:t>
                            </m:r>
                          </m:e>
                          <m:sub>
                            <m:r>
                              <a:rPr lang="de-DE" sz="2000" b="0" i="1" smtClean="0">
                                <a:latin typeface="Cambria Math"/>
                              </a:rPr>
                              <m:t>𝑇</m:t>
                            </m:r>
                          </m:sub>
                        </m:sSub>
                      </m:e>
                    </m:d>
                    <m:r>
                      <a:rPr lang="de-DE" sz="2000" b="0" i="1" smtClean="0">
                        <a:latin typeface="Cambria Math"/>
                        <a:ea typeface="Cambria Math"/>
                      </a:rPr>
                      <m:t>≥</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𝐿</m:t>
                            </m:r>
                          </m:e>
                          <m:sub>
                            <m:r>
                              <a:rPr lang="de-DE" sz="2000" b="0" i="1" smtClean="0">
                                <a:latin typeface="Cambria Math"/>
                                <a:ea typeface="Cambria Math"/>
                              </a:rPr>
                              <m:t>𝑍</m:t>
                            </m:r>
                          </m:sub>
                        </m:sSub>
                      </m:e>
                    </m:d>
                  </m:oMath>
                </a14:m>
                <a:endParaRPr lang="de-DE" sz="2000" dirty="0">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512611" y="5682115"/>
                <a:ext cx="5355533" cy="400110"/>
              </a:xfrm>
              <a:prstGeom prst="rect">
                <a:avLst/>
              </a:prstGeom>
              <a:blipFill rotWithShape="1">
                <a:blip r:embed="rId5"/>
                <a:stretch>
                  <a:fillRect l="-1138"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468313" y="4725144"/>
                <a:ext cx="7560071" cy="427618"/>
              </a:xfrm>
              <a:prstGeom prst="rect">
                <a:avLst/>
              </a:prstGeom>
              <a:noFill/>
            </p:spPr>
            <p:txBody>
              <a:bodyPr wrap="square" rtlCol="0">
                <a:spAutoFit/>
              </a:bodyPr>
              <a:lstStyle/>
              <a:p>
                <a:pPr algn="just"/>
                <a:r>
                  <a:rPr lang="de-DE" sz="2000" dirty="0">
                    <a:latin typeface="+mn-lt"/>
                  </a:rPr>
                  <a:t>Grundsätzlich gilt: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𝑡</m:t>
                        </m:r>
                      </m:e>
                      <m:sub>
                        <m:r>
                          <a:rPr lang="de-DE" sz="2000" b="0" i="1" smtClean="0">
                            <a:latin typeface="Cambria Math"/>
                          </a:rPr>
                          <m:t>𝑛</m:t>
                        </m:r>
                        <m:r>
                          <a:rPr lang="de-DE" sz="2000" b="0" i="1" smtClean="0">
                            <a:latin typeface="Cambria Math"/>
                          </a:rPr>
                          <m:t>−1,1−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
                      <a:rPr lang="de-DE" sz="2000" b="0" i="1" smtClean="0">
                        <a:latin typeface="Cambria Math"/>
                      </a:rPr>
                      <m:t>&gt;</m:t>
                    </m:r>
                    <m:sSub>
                      <m:sSubPr>
                        <m:ctrlPr>
                          <a:rPr lang="de-DE" sz="2000" b="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oMath>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68313" y="4725144"/>
                <a:ext cx="7560071" cy="427618"/>
              </a:xfrm>
              <a:prstGeom prst="rect">
                <a:avLst/>
              </a:prstGeom>
              <a:blipFill rotWithShape="1">
                <a:blip r:embed="rId6"/>
                <a:stretch>
                  <a:fillRect l="-887" t="-52857" b="-128571"/>
                </a:stretch>
              </a:blipFill>
            </p:spPr>
            <p:txBody>
              <a:bodyPr/>
              <a:lstStyle/>
              <a:p>
                <a:r>
                  <a:rPr lang="de-DE">
                    <a:noFill/>
                  </a:rPr>
                  <a:t> </a:t>
                </a:r>
              </a:p>
            </p:txBody>
          </p:sp>
        </mc:Fallback>
      </mc:AlternateContent>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681</a:t>
            </a:r>
            <a:endParaRPr lang="de-DE" sz="8000" b="1" dirty="0">
              <a:solidFill>
                <a:schemeClr val="tx1"/>
              </a:solidFill>
              <a:latin typeface="+mj-lt"/>
            </a:endParaRPr>
          </a:p>
        </p:txBody>
      </p:sp>
      <p:pic>
        <p:nvPicPr>
          <p:cNvPr id="2" name="Grafik 1"/>
          <p:cNvPicPr>
            <a:picLocks noChangeAspect="1"/>
          </p:cNvPicPr>
          <p:nvPr/>
        </p:nvPicPr>
        <p:blipFill>
          <a:blip r:embed="rId7"/>
          <a:stretch>
            <a:fillRect/>
          </a:stretch>
        </p:blipFill>
        <p:spPr>
          <a:xfrm>
            <a:off x="457200" y="1431202"/>
            <a:ext cx="7248525" cy="3000375"/>
          </a:xfrm>
          <a:prstGeom prst="rect">
            <a:avLst/>
          </a:prstGeom>
        </p:spPr>
      </p:pic>
    </p:spTree>
    <p:extLst>
      <p:ext uri="{BB962C8B-B14F-4D97-AF65-F5344CB8AC3E}">
        <p14:creationId xmlns:p14="http://schemas.microsoft.com/office/powerpoint/2010/main" val="3368885158"/>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Schätzung von </a:t>
            </a:r>
            <a:r>
              <a:rPr lang="de-DE" sz="2000" b="1" i="1" dirty="0">
                <a:solidFill>
                  <a:srgbClr val="0070C0"/>
                </a:solidFill>
                <a:latin typeface="+mn-lt"/>
                <a:sym typeface="Symbol"/>
              </a:rPr>
              <a:t></a:t>
            </a:r>
            <a:r>
              <a:rPr lang="de-DE" sz="2000" b="1" dirty="0">
                <a:solidFill>
                  <a:srgbClr val="0070C0"/>
                </a:solidFill>
                <a:latin typeface="+mn-lt"/>
                <a:sym typeface="Symbol"/>
              </a:rPr>
              <a:t> bei beliebiger Ausgangsverteilung</a:t>
            </a:r>
            <a:r>
              <a:rPr lang="de-DE" sz="2000" b="1" dirty="0">
                <a:solidFill>
                  <a:srgbClr val="0070C0"/>
                </a:solidFill>
                <a:latin typeface="+mn-lt"/>
              </a:rPr>
              <a:t> </a:t>
            </a:r>
            <a:r>
              <a:rPr lang="de-DE" sz="2000" dirty="0">
                <a:solidFill>
                  <a:srgbClr val="0070C0"/>
                </a:solidFill>
              </a:rPr>
              <a:t>●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468313" y="1556792"/>
                <a:ext cx="8191584" cy="707886"/>
              </a:xfrm>
              <a:prstGeom prst="rect">
                <a:avLst/>
              </a:prstGeom>
              <a:noFill/>
            </p:spPr>
            <p:txBody>
              <a:bodyPr wrap="square" rtlCol="0">
                <a:spAutoFit/>
              </a:bodyPr>
              <a:lstStyle/>
              <a:p>
                <a:pPr algn="just"/>
                <a:r>
                  <a:rPr lang="de-DE" sz="2000" dirty="0">
                    <a:latin typeface="+mn-lt"/>
                  </a:rPr>
                  <a:t>&gt; Liegt keine Normalverteilung vor, so können nur für großes </a:t>
                </a:r>
                <a14:m>
                  <m:oMath xmlns:m="http://schemas.openxmlformats.org/officeDocument/2006/math">
                    <m:r>
                      <a:rPr lang="de-DE" sz="2000" b="0" i="1" smtClean="0">
                        <a:latin typeface="Cambria Math"/>
                      </a:rPr>
                      <m:t>𝑛</m:t>
                    </m:r>
                  </m:oMath>
                </a14:m>
                <a:r>
                  <a:rPr lang="de-DE" sz="2000" dirty="0">
                    <a:latin typeface="+mn-lt"/>
                  </a:rPr>
                  <a:t> (</a:t>
                </a:r>
                <a14:m>
                  <m:oMath xmlns:m="http://schemas.openxmlformats.org/officeDocument/2006/math">
                    <m:r>
                      <a:rPr lang="de-DE" sz="2000" b="0" i="1" smtClean="0">
                        <a:latin typeface="Cambria Math"/>
                      </a:rPr>
                      <m:t>𝑛</m:t>
                    </m:r>
                    <m:r>
                      <a:rPr lang="de-DE" sz="2000" b="0" i="1" smtClean="0">
                        <a:latin typeface="Cambria Math"/>
                        <a:ea typeface="Cambria Math"/>
                      </a:rPr>
                      <m:t>≥30</m:t>
                    </m:r>
                  </m:oMath>
                </a14:m>
                <a:r>
                  <a:rPr lang="de-DE" sz="2000" dirty="0">
                    <a:latin typeface="+mn-lt"/>
                  </a:rPr>
                  <a:t>)  </a:t>
                </a:r>
              </a:p>
              <a:p>
                <a:pPr algn="just"/>
                <a:r>
                  <a:rPr lang="de-DE" sz="2000" dirty="0">
                    <a:latin typeface="+mn-lt"/>
                  </a:rPr>
                  <a:t>   noch „auf einfache Weise“ Konfidenzintervalle konstruiert werden.</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3" y="1556792"/>
                <a:ext cx="8191584" cy="707886"/>
              </a:xfrm>
              <a:prstGeom prst="rect">
                <a:avLst/>
              </a:prstGeom>
              <a:blipFill rotWithShape="1">
                <a:blip r:embed="rId3"/>
                <a:stretch>
                  <a:fillRect l="-818" t="-4274" b="-13675"/>
                </a:stretch>
              </a:blipFill>
            </p:spPr>
            <p:txBody>
              <a:bodyPr/>
              <a:lstStyle/>
              <a:p>
                <a:r>
                  <a:rPr lang="de-DE">
                    <a:noFill/>
                  </a:rPr>
                  <a:t> </a:t>
                </a:r>
              </a:p>
            </p:txBody>
          </p:sp>
        </mc:Fallback>
      </mc:AlternateContent>
      <p:sp>
        <p:nvSpPr>
          <p:cNvPr id="14" name="Textfeld 13"/>
          <p:cNvSpPr txBox="1"/>
          <p:nvPr/>
        </p:nvSpPr>
        <p:spPr>
          <a:xfrm>
            <a:off x="468313" y="2348880"/>
            <a:ext cx="3456384" cy="400110"/>
          </a:xfrm>
          <a:prstGeom prst="rect">
            <a:avLst/>
          </a:prstGeom>
          <a:noFill/>
        </p:spPr>
        <p:txBody>
          <a:bodyPr wrap="square" rtlCol="0">
            <a:spAutoFit/>
          </a:bodyPr>
          <a:lstStyle/>
          <a:p>
            <a:pPr algn="just"/>
            <a:r>
              <a:rPr lang="de-DE" sz="2000" dirty="0">
                <a:latin typeface="+mn-lt"/>
              </a:rPr>
              <a:t>&gt; Mit dem </a:t>
            </a:r>
            <a:r>
              <a:rPr lang="de-DE" sz="2000" i="1" dirty="0">
                <a:latin typeface="+mn-lt"/>
              </a:rPr>
              <a:t>ZGWS</a:t>
            </a:r>
            <a:r>
              <a:rPr lang="de-DE" sz="2000" dirty="0">
                <a:latin typeface="+mn-lt"/>
              </a:rPr>
              <a:t> gilt dann:</a:t>
            </a:r>
          </a:p>
        </p:txBody>
      </p:sp>
      <mc:AlternateContent xmlns:mc="http://schemas.openxmlformats.org/markup-compatibility/2006" xmlns:a14="http://schemas.microsoft.com/office/drawing/2010/main">
        <mc:Choice Requires="a14">
          <p:sp>
            <p:nvSpPr>
              <p:cNvPr id="18" name="Textfeld 17"/>
              <p:cNvSpPr txBox="1"/>
              <p:nvPr/>
            </p:nvSpPr>
            <p:spPr>
              <a:xfrm>
                <a:off x="1331640" y="2748990"/>
                <a:ext cx="2219838" cy="83869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m:t>
                          </m:r>
                          <m:r>
                            <a:rPr lang="de-DE" sz="2000" b="0" i="1" smtClean="0">
                              <a:solidFill>
                                <a:schemeClr val="tx1"/>
                              </a:solidFill>
                              <a:latin typeface="Cambria Math"/>
                              <a:ea typeface="Cambria Math"/>
                            </a:rPr>
                            <m:t>𝜇</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𝜎</m:t>
                                      </m:r>
                                    </m:e>
                                    <m:sup>
                                      <m:r>
                                        <a:rPr lang="de-DE" sz="2000" i="1">
                                          <a:solidFill>
                                            <a:schemeClr val="tx1"/>
                                          </a:solidFill>
                                          <a:latin typeface="Cambria Math"/>
                                          <a:ea typeface="Cambria Math"/>
                                        </a:rPr>
                                        <m:t>2</m:t>
                                      </m:r>
                                    </m:sup>
                                  </m:sSup>
                                </m:num>
                                <m:den>
                                  <m:r>
                                    <a:rPr lang="de-DE" sz="2000" i="1">
                                      <a:solidFill>
                                        <a:schemeClr val="tx1"/>
                                      </a:solidFill>
                                      <a:latin typeface="Cambria Math"/>
                                      <a:ea typeface="Cambria Math"/>
                                    </a:rPr>
                                    <m:t>𝑛</m:t>
                                  </m:r>
                                </m:den>
                              </m:f>
                            </m:e>
                          </m:rad>
                        </m:den>
                      </m:f>
                      <m:r>
                        <a:rPr lang="de-DE" sz="2000" b="0" i="1" smtClean="0">
                          <a:solidFill>
                            <a:schemeClr val="tx1"/>
                          </a:solidFill>
                          <a:latin typeface="Cambria Math"/>
                          <a:ea typeface="Cambria Math"/>
                        </a:rPr>
                        <m:t>  </m:t>
                      </m:r>
                      <m:r>
                        <a:rPr lang="de-DE" sz="2000" b="0" i="1" smtClean="0">
                          <a:solidFill>
                            <a:schemeClr val="tx1"/>
                          </a:solidFill>
                          <a:latin typeface="Cambria Math"/>
                        </a:rPr>
                        <m:t>~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e>
                      </m:d>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331640" y="2748990"/>
                <a:ext cx="2219838" cy="838691"/>
              </a:xfrm>
              <a:prstGeom prst="rect">
                <a:avLst/>
              </a:prstGeom>
              <a:blipFill rotWithShape="1">
                <a:blip r:embed="rId4"/>
                <a:stretch>
                  <a:fillRect/>
                </a:stretch>
              </a:blipFill>
            </p:spPr>
            <p:txBody>
              <a:bodyPr/>
              <a:lstStyle/>
              <a:p>
                <a:r>
                  <a:rPr lang="de-DE">
                    <a:noFill/>
                  </a:rPr>
                  <a:t> </a:t>
                </a:r>
              </a:p>
            </p:txBody>
          </p:sp>
        </mc:Fallback>
      </mc:AlternateContent>
      <p:sp>
        <p:nvSpPr>
          <p:cNvPr id="3" name="Textfeld 2"/>
          <p:cNvSpPr txBox="1"/>
          <p:nvPr/>
        </p:nvSpPr>
        <p:spPr>
          <a:xfrm>
            <a:off x="2308800" y="2748990"/>
            <a:ext cx="432048" cy="338554"/>
          </a:xfrm>
          <a:prstGeom prst="rect">
            <a:avLst/>
          </a:prstGeom>
          <a:noFill/>
        </p:spPr>
        <p:txBody>
          <a:bodyPr wrap="square" rtlCol="0">
            <a:spAutoFit/>
          </a:bodyPr>
          <a:lstStyle/>
          <a:p>
            <a:r>
              <a:rPr lang="de-DE" sz="1600" i="1" dirty="0">
                <a:latin typeface="+mn-lt"/>
              </a:rPr>
              <a:t>a</a:t>
            </a:r>
          </a:p>
        </p:txBody>
      </p:sp>
      <p:sp>
        <p:nvSpPr>
          <p:cNvPr id="20" name="Textfeld 19"/>
          <p:cNvSpPr txBox="1"/>
          <p:nvPr/>
        </p:nvSpPr>
        <p:spPr>
          <a:xfrm>
            <a:off x="468313" y="5373216"/>
            <a:ext cx="7479265" cy="1015663"/>
          </a:xfrm>
          <a:prstGeom prst="rect">
            <a:avLst/>
          </a:prstGeom>
          <a:noFill/>
        </p:spPr>
        <p:txBody>
          <a:bodyPr wrap="square" rtlCol="0">
            <a:spAutoFit/>
          </a:bodyPr>
          <a:lstStyle/>
          <a:p>
            <a:pPr algn="just"/>
            <a:r>
              <a:rPr lang="de-DE" sz="2000" dirty="0">
                <a:latin typeface="+mn-lt"/>
              </a:rPr>
              <a:t>&gt; Auf Basis der obigen asymptotischen Resultate lassen sich dann</a:t>
            </a:r>
          </a:p>
          <a:p>
            <a:pPr algn="just"/>
            <a:r>
              <a:rPr lang="de-DE" sz="2000" dirty="0">
                <a:latin typeface="+mn-lt"/>
              </a:rPr>
              <a:t>   approximative Konfidenzintervalle ableiten: </a:t>
            </a:r>
          </a:p>
          <a:p>
            <a:pPr algn="just"/>
            <a:r>
              <a:rPr lang="de-DE" sz="2000" dirty="0">
                <a:latin typeface="+mn-lt"/>
              </a:rPr>
              <a:t>   Dies sind die Fälle (iii) und (iv) auf </a:t>
            </a:r>
            <a:r>
              <a:rPr lang="de-DE" sz="2000">
                <a:latin typeface="+mn-lt"/>
              </a:rPr>
              <a:t>Folie 684. </a:t>
            </a:r>
            <a:endParaRPr lang="de-DE" sz="2000" dirty="0">
              <a:latin typeface="+mn-lt"/>
            </a:endParaRPr>
          </a:p>
        </p:txBody>
      </p:sp>
      <p:sp>
        <p:nvSpPr>
          <p:cNvPr id="21" name="Textfeld 20"/>
          <p:cNvSpPr txBox="1"/>
          <p:nvPr/>
        </p:nvSpPr>
        <p:spPr>
          <a:xfrm>
            <a:off x="468312" y="3587681"/>
            <a:ext cx="7920112" cy="400110"/>
          </a:xfrm>
          <a:prstGeom prst="rect">
            <a:avLst/>
          </a:prstGeom>
          <a:noFill/>
        </p:spPr>
        <p:txBody>
          <a:bodyPr wrap="square" rtlCol="0">
            <a:spAutoFit/>
          </a:bodyPr>
          <a:lstStyle/>
          <a:p>
            <a:pPr algn="just"/>
            <a:r>
              <a:rPr lang="de-DE" sz="2000" dirty="0">
                <a:latin typeface="+mn-lt"/>
              </a:rPr>
              <a:t>&gt; Es kann gezeigt werden  (erscheint ohnehin schon plausibel), dass auch</a:t>
            </a:r>
          </a:p>
        </p:txBody>
      </p:sp>
      <mc:AlternateContent xmlns:mc="http://schemas.openxmlformats.org/markup-compatibility/2006" xmlns:a14="http://schemas.microsoft.com/office/drawing/2010/main">
        <mc:Choice Requires="a14">
          <p:sp>
            <p:nvSpPr>
              <p:cNvPr id="22" name="Textfeld 21"/>
              <p:cNvSpPr txBox="1"/>
              <p:nvPr/>
            </p:nvSpPr>
            <p:spPr>
              <a:xfrm>
                <a:off x="1423081" y="3987791"/>
                <a:ext cx="2203487" cy="83869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m:t>
                          </m:r>
                          <m:r>
                            <a:rPr lang="de-DE" sz="2000" b="0" i="1" smtClean="0">
                              <a:solidFill>
                                <a:schemeClr val="tx1"/>
                              </a:solidFill>
                              <a:latin typeface="Cambria Math"/>
                              <a:ea typeface="Cambria Math"/>
                            </a:rPr>
                            <m:t>𝜇</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𝑆</m:t>
                                      </m:r>
                                    </m:e>
                                    <m:sup>
                                      <m:r>
                                        <a:rPr lang="de-DE" sz="2000" i="1">
                                          <a:solidFill>
                                            <a:schemeClr val="tx1"/>
                                          </a:solidFill>
                                          <a:latin typeface="Cambria Math"/>
                                          <a:ea typeface="Cambria Math"/>
                                        </a:rPr>
                                        <m:t>2</m:t>
                                      </m:r>
                                    </m:sup>
                                  </m:sSup>
                                </m:num>
                                <m:den>
                                  <m:r>
                                    <a:rPr lang="de-DE" sz="2000" i="1">
                                      <a:solidFill>
                                        <a:schemeClr val="tx1"/>
                                      </a:solidFill>
                                      <a:latin typeface="Cambria Math"/>
                                      <a:ea typeface="Cambria Math"/>
                                    </a:rPr>
                                    <m:t>𝑛</m:t>
                                  </m:r>
                                </m:den>
                              </m:f>
                            </m:e>
                          </m:rad>
                        </m:den>
                      </m:f>
                      <m:r>
                        <a:rPr lang="de-DE" sz="2000" b="0" i="1" smtClean="0">
                          <a:solidFill>
                            <a:schemeClr val="tx1"/>
                          </a:solidFill>
                          <a:latin typeface="Cambria Math"/>
                          <a:ea typeface="Cambria Math"/>
                        </a:rPr>
                        <m:t>  </m:t>
                      </m:r>
                      <m:r>
                        <a:rPr lang="de-DE" sz="2000" b="0" i="1" smtClean="0">
                          <a:solidFill>
                            <a:schemeClr val="tx1"/>
                          </a:solidFill>
                          <a:latin typeface="Cambria Math"/>
                        </a:rPr>
                        <m:t>~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e>
                      </m:d>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423081" y="3987791"/>
                <a:ext cx="2203487" cy="838691"/>
              </a:xfrm>
              <a:prstGeom prst="rect">
                <a:avLst/>
              </a:prstGeom>
              <a:blipFill rotWithShape="1">
                <a:blip r:embed="rId5"/>
                <a:stretch>
                  <a:fillRect/>
                </a:stretch>
              </a:blipFill>
            </p:spPr>
            <p:txBody>
              <a:bodyPr/>
              <a:lstStyle/>
              <a:p>
                <a:r>
                  <a:rPr lang="de-DE">
                    <a:noFill/>
                  </a:rPr>
                  <a:t> </a:t>
                </a:r>
              </a:p>
            </p:txBody>
          </p:sp>
        </mc:Fallback>
      </mc:AlternateContent>
      <p:sp>
        <p:nvSpPr>
          <p:cNvPr id="23" name="Textfeld 22"/>
          <p:cNvSpPr txBox="1"/>
          <p:nvPr/>
        </p:nvSpPr>
        <p:spPr>
          <a:xfrm>
            <a:off x="2408418" y="3999339"/>
            <a:ext cx="432048" cy="338554"/>
          </a:xfrm>
          <a:prstGeom prst="rect">
            <a:avLst/>
          </a:prstGeom>
          <a:noFill/>
        </p:spPr>
        <p:txBody>
          <a:bodyPr wrap="square" rtlCol="0">
            <a:spAutoFit/>
          </a:bodyPr>
          <a:lstStyle/>
          <a:p>
            <a:r>
              <a:rPr lang="de-DE" sz="1600" i="1" dirty="0">
                <a:latin typeface="+mn-lt"/>
              </a:rPr>
              <a:t>a</a:t>
            </a:r>
          </a:p>
        </p:txBody>
      </p:sp>
      <mc:AlternateContent xmlns:mc="http://schemas.openxmlformats.org/markup-compatibility/2006" xmlns:a14="http://schemas.microsoft.com/office/drawing/2010/main">
        <mc:Choice Requires="a14">
          <p:sp>
            <p:nvSpPr>
              <p:cNvPr id="24" name="Textfeld 23"/>
              <p:cNvSpPr txBox="1"/>
              <p:nvPr/>
            </p:nvSpPr>
            <p:spPr>
              <a:xfrm>
                <a:off x="4353267" y="3987790"/>
                <a:ext cx="2203487" cy="83869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m:t>
                          </m:r>
                          <m:r>
                            <a:rPr lang="de-DE" sz="2000" b="0" i="1" smtClean="0">
                              <a:solidFill>
                                <a:schemeClr val="tx1"/>
                              </a:solidFill>
                              <a:latin typeface="Cambria Math"/>
                              <a:ea typeface="Cambria Math"/>
                            </a:rPr>
                            <m:t>𝜇</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𝑆</m:t>
                                          </m:r>
                                        </m:e>
                                      </m:acc>
                                    </m:e>
                                    <m:sup>
                                      <m:r>
                                        <a:rPr lang="de-DE" sz="2000" i="1">
                                          <a:solidFill>
                                            <a:schemeClr val="tx1"/>
                                          </a:solidFill>
                                          <a:latin typeface="Cambria Math"/>
                                          <a:ea typeface="Cambria Math"/>
                                        </a:rPr>
                                        <m:t>2</m:t>
                                      </m:r>
                                    </m:sup>
                                  </m:sSup>
                                </m:num>
                                <m:den>
                                  <m:r>
                                    <a:rPr lang="de-DE" sz="2000" i="1">
                                      <a:solidFill>
                                        <a:schemeClr val="tx1"/>
                                      </a:solidFill>
                                      <a:latin typeface="Cambria Math"/>
                                      <a:ea typeface="Cambria Math"/>
                                    </a:rPr>
                                    <m:t>𝑛</m:t>
                                  </m:r>
                                </m:den>
                              </m:f>
                            </m:e>
                          </m:rad>
                        </m:den>
                      </m:f>
                      <m:r>
                        <a:rPr lang="de-DE" sz="2000" b="0" i="1" smtClean="0">
                          <a:solidFill>
                            <a:schemeClr val="tx1"/>
                          </a:solidFill>
                          <a:latin typeface="Cambria Math"/>
                          <a:ea typeface="Cambria Math"/>
                        </a:rPr>
                        <m:t>  </m:t>
                      </m:r>
                      <m:r>
                        <a:rPr lang="de-DE" sz="2000" b="0" i="1" smtClean="0">
                          <a:solidFill>
                            <a:schemeClr val="tx1"/>
                          </a:solidFill>
                          <a:latin typeface="Cambria Math"/>
                        </a:rPr>
                        <m:t>~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e>
                      </m:d>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4353267" y="3987790"/>
                <a:ext cx="2203487" cy="838691"/>
              </a:xfrm>
              <a:prstGeom prst="rect">
                <a:avLst/>
              </a:prstGeom>
              <a:blipFill rotWithShape="1">
                <a:blip r:embed="rId6"/>
                <a:stretch>
                  <a:fillRect/>
                </a:stretch>
              </a:blipFill>
            </p:spPr>
            <p:txBody>
              <a:bodyPr/>
              <a:lstStyle/>
              <a:p>
                <a:r>
                  <a:rPr lang="de-DE">
                    <a:noFill/>
                  </a:rPr>
                  <a:t> </a:t>
                </a:r>
              </a:p>
            </p:txBody>
          </p:sp>
        </mc:Fallback>
      </mc:AlternateContent>
      <p:sp>
        <p:nvSpPr>
          <p:cNvPr id="25" name="Textfeld 24"/>
          <p:cNvSpPr txBox="1"/>
          <p:nvPr/>
        </p:nvSpPr>
        <p:spPr>
          <a:xfrm>
            <a:off x="5338604" y="3999338"/>
            <a:ext cx="432048" cy="338554"/>
          </a:xfrm>
          <a:prstGeom prst="rect">
            <a:avLst/>
          </a:prstGeom>
          <a:noFill/>
        </p:spPr>
        <p:txBody>
          <a:bodyPr wrap="square" rtlCol="0">
            <a:spAutoFit/>
          </a:bodyPr>
          <a:lstStyle/>
          <a:p>
            <a:r>
              <a:rPr lang="de-DE" sz="1600" i="1" dirty="0">
                <a:latin typeface="+mn-lt"/>
              </a:rPr>
              <a:t>a</a:t>
            </a:r>
          </a:p>
        </p:txBody>
      </p:sp>
      <p:sp>
        <p:nvSpPr>
          <p:cNvPr id="26" name="Textfeld 25"/>
          <p:cNvSpPr txBox="1"/>
          <p:nvPr/>
        </p:nvSpPr>
        <p:spPr>
          <a:xfrm>
            <a:off x="3626568" y="4207081"/>
            <a:ext cx="809241" cy="400110"/>
          </a:xfrm>
          <a:prstGeom prst="rect">
            <a:avLst/>
          </a:prstGeom>
          <a:noFill/>
        </p:spPr>
        <p:txBody>
          <a:bodyPr wrap="square" rtlCol="0">
            <a:spAutoFit/>
          </a:bodyPr>
          <a:lstStyle/>
          <a:p>
            <a:pPr algn="just"/>
            <a:r>
              <a:rPr lang="de-DE" sz="2000" dirty="0">
                <a:latin typeface="+mn-lt"/>
              </a:rPr>
              <a:t>bzw.</a:t>
            </a:r>
          </a:p>
        </p:txBody>
      </p:sp>
      <p:sp>
        <p:nvSpPr>
          <p:cNvPr id="27" name="Textfeld 26"/>
          <p:cNvSpPr txBox="1"/>
          <p:nvPr/>
        </p:nvSpPr>
        <p:spPr>
          <a:xfrm>
            <a:off x="679828" y="4908907"/>
            <a:ext cx="7292538" cy="400110"/>
          </a:xfrm>
          <a:prstGeom prst="rect">
            <a:avLst/>
          </a:prstGeom>
          <a:noFill/>
        </p:spPr>
        <p:txBody>
          <a:bodyPr wrap="square" rtlCol="0">
            <a:spAutoFit/>
          </a:bodyPr>
          <a:lstStyle/>
          <a:p>
            <a:pPr algn="just"/>
            <a:r>
              <a:rPr lang="de-DE" sz="2000" dirty="0">
                <a:latin typeface="+mn-lt"/>
              </a:rPr>
              <a:t>gilt. Diese Resultate sind für den Fall unbekannter Varianz nützlich.</a:t>
            </a:r>
          </a:p>
        </p:txBody>
      </p:sp>
      <p:sp>
        <p:nvSpPr>
          <p:cNvPr id="3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682</a:t>
            </a:r>
            <a:endParaRPr lang="de-DE" sz="8000" b="1" dirty="0">
              <a:solidFill>
                <a:schemeClr val="tx1"/>
              </a:solidFill>
              <a:latin typeface="+mj-lt"/>
            </a:endParaRPr>
          </a:p>
        </p:txBody>
      </p:sp>
    </p:spTree>
    <p:extLst>
      <p:ext uri="{BB962C8B-B14F-4D97-AF65-F5344CB8AC3E}">
        <p14:creationId xmlns:p14="http://schemas.microsoft.com/office/powerpoint/2010/main" val="2224685543"/>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52522" y="1076349"/>
            <a:ext cx="7647870"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Notwendiger Stichprobenumfang zur Erzielung bestimmter</a:t>
            </a:r>
          </a:p>
          <a:p>
            <a:r>
              <a:rPr lang="de-DE" sz="2000" b="1" dirty="0">
                <a:solidFill>
                  <a:srgbClr val="0070C0"/>
                </a:solidFill>
                <a:latin typeface="+mn-lt"/>
              </a:rPr>
              <a:t>   Intervalllängen </a:t>
            </a:r>
            <a:r>
              <a:rPr lang="de-DE" sz="2000" dirty="0">
                <a:solidFill>
                  <a:srgbClr val="0070C0"/>
                </a:solidFill>
              </a:rPr>
              <a:t>● </a:t>
            </a:r>
            <a:endParaRPr lang="de-DE" sz="2000" b="1" dirty="0">
              <a:solidFill>
                <a:srgbClr val="0070C0"/>
              </a:solidFill>
              <a:latin typeface="+mn-lt"/>
            </a:endParaRPr>
          </a:p>
        </p:txBody>
      </p:sp>
      <p:sp>
        <p:nvSpPr>
          <p:cNvPr id="17" name="Textfeld 16"/>
          <p:cNvSpPr txBox="1">
            <a:spLocks noChangeArrowheads="1"/>
          </p:cNvSpPr>
          <p:nvPr/>
        </p:nvSpPr>
        <p:spPr bwMode="auto">
          <a:xfrm>
            <a:off x="452522" y="5717287"/>
            <a:ext cx="491156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von Resultaten </a:t>
            </a:r>
            <a:r>
              <a:rPr lang="de-DE" sz="2000" dirty="0">
                <a:solidFill>
                  <a:srgbClr val="0070C0"/>
                </a:solidFill>
              </a:rPr>
              <a:t>● </a:t>
            </a:r>
            <a:endParaRPr lang="de-DE" sz="2000" b="1" dirty="0">
              <a:solidFill>
                <a:srgbClr val="0070C0"/>
              </a:solidFill>
              <a:latin typeface="+mn-lt"/>
            </a:endParaRPr>
          </a:p>
        </p:txBody>
      </p:sp>
      <p:sp>
        <p:nvSpPr>
          <p:cNvPr id="13" name="Textfeld 12"/>
          <p:cNvSpPr txBox="1"/>
          <p:nvPr/>
        </p:nvSpPr>
        <p:spPr>
          <a:xfrm>
            <a:off x="452522" y="1793952"/>
            <a:ext cx="7836118" cy="400110"/>
          </a:xfrm>
          <a:prstGeom prst="rect">
            <a:avLst/>
          </a:prstGeom>
          <a:noFill/>
        </p:spPr>
        <p:txBody>
          <a:bodyPr wrap="square" rtlCol="0">
            <a:spAutoFit/>
          </a:bodyPr>
          <a:lstStyle/>
          <a:p>
            <a:pPr algn="just"/>
            <a:r>
              <a:rPr lang="de-DE" sz="2000" dirty="0">
                <a:latin typeface="+mn-lt"/>
              </a:rPr>
              <a:t>&gt; Ziel: Konfidenzintervall soll bestimmte Länge (Genauigkeit) besitzen</a:t>
            </a:r>
          </a:p>
        </p:txBody>
      </p:sp>
      <mc:AlternateContent xmlns:mc="http://schemas.openxmlformats.org/markup-compatibility/2006" xmlns:a14="http://schemas.microsoft.com/office/drawing/2010/main">
        <mc:Choice Requires="a14">
          <p:sp>
            <p:nvSpPr>
              <p:cNvPr id="14" name="Textfeld 13"/>
              <p:cNvSpPr txBox="1"/>
              <p:nvPr/>
            </p:nvSpPr>
            <p:spPr>
              <a:xfrm>
                <a:off x="476676" y="2194062"/>
                <a:ext cx="7836118" cy="707886"/>
              </a:xfrm>
              <a:prstGeom prst="rect">
                <a:avLst/>
              </a:prstGeom>
              <a:noFill/>
            </p:spPr>
            <p:txBody>
              <a:bodyPr wrap="square" rtlCol="0">
                <a:spAutoFit/>
              </a:bodyPr>
              <a:lstStyle/>
              <a:p>
                <a:pPr algn="just"/>
                <a:r>
                  <a:rPr lang="de-DE" sz="2000" dirty="0">
                    <a:latin typeface="+mn-lt"/>
                  </a:rPr>
                  <a:t>&gt; Sind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-verteilt mit bekannter Varianz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a:t>
                </a:r>
              </a:p>
              <a:p>
                <a:pPr algn="just"/>
                <a:r>
                  <a:rPr lang="de-DE" sz="2000" dirty="0">
                    <a:latin typeface="+mn-lt"/>
                  </a:rPr>
                  <a:t>   ist die Länge gegeben durch (vgl. </a:t>
                </a:r>
                <a:r>
                  <a:rPr lang="de-DE" sz="2000">
                    <a:latin typeface="+mn-lt"/>
                  </a:rPr>
                  <a:t>Folie 672): </a:t>
                </a:r>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76676" y="2194062"/>
                <a:ext cx="7836118" cy="707886"/>
              </a:xfrm>
              <a:prstGeom prst="rect">
                <a:avLst/>
              </a:prstGeom>
              <a:blipFill>
                <a:blip r:embed="rId3"/>
                <a:stretch>
                  <a:fillRect l="-778" t="-5172" b="-1465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239180" y="2901948"/>
                <a:ext cx="3037277" cy="482440"/>
              </a:xfrm>
              <a:prstGeom prst="rect">
                <a:avLst/>
              </a:prstGeom>
              <a:noFill/>
            </p:spPr>
            <p:txBody>
              <a:bodyPr wrap="square" rtlCol="0">
                <a:spAutoFit/>
              </a:bodyPr>
              <a:lstStyle/>
              <a:p>
                <a:pPr algn="just"/>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𝐿</m:t>
                        </m:r>
                      </m:e>
                      <m:sub>
                        <m:r>
                          <a:rPr lang="de-DE" sz="2000" b="0" i="1" smtClean="0">
                            <a:latin typeface="Cambria Math"/>
                          </a:rPr>
                          <m:t>𝑍</m:t>
                        </m:r>
                      </m:sub>
                    </m:sSub>
                    <m:r>
                      <a:rPr lang="de-DE" sz="2000" b="0" i="1" smtClean="0">
                        <a:latin typeface="Cambria Math"/>
                      </a:rPr>
                      <m:t>=2</m:t>
                    </m:r>
                    <m:sSub>
                      <m:sSubPr>
                        <m:ctrlPr>
                          <a:rPr lang="de-DE" sz="2000" b="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ad>
                      <m:radPr>
                        <m:degHide m:val="on"/>
                        <m:ctrlPr>
                          <a:rPr lang="de-DE" sz="2000" b="0" i="1" smtClean="0">
                            <a:latin typeface="Cambria Math" panose="02040503050406030204" pitchFamily="18" charset="0"/>
                          </a:rPr>
                        </m:ctrlPr>
                      </m:radPr>
                      <m:deg/>
                      <m:e>
                        <m:f>
                          <m:fPr>
                            <m:type m:val="lin"/>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num>
                          <m:den>
                            <m:r>
                              <a:rPr lang="de-DE" sz="2000" b="0" i="1" smtClean="0">
                                <a:latin typeface="Cambria Math"/>
                              </a:rPr>
                              <m:t>𝑛</m:t>
                            </m:r>
                          </m:den>
                        </m:f>
                      </m:e>
                    </m:rad>
                  </m:oMath>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239180" y="2901948"/>
                <a:ext cx="3037277" cy="482440"/>
              </a:xfrm>
              <a:prstGeom prst="rect">
                <a:avLst/>
              </a:prstGeom>
              <a:blipFill rotWithShape="1">
                <a:blip r:embed="rId4"/>
                <a:stretch>
                  <a:fillRect t="-83544" b="-14557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653941" y="3402320"/>
                <a:ext cx="3918059" cy="400110"/>
              </a:xfrm>
              <a:prstGeom prst="rect">
                <a:avLst/>
              </a:prstGeom>
              <a:noFill/>
            </p:spPr>
            <p:txBody>
              <a:bodyPr wrap="square" rtlCol="0">
                <a:spAutoFit/>
              </a:bodyPr>
              <a:lstStyle/>
              <a:p>
                <a:pPr algn="just"/>
                <a:r>
                  <a:rPr lang="de-DE" sz="2000" dirty="0">
                    <a:latin typeface="+mn-lt"/>
                  </a:rPr>
                  <a:t>Aufgelöst nach </a:t>
                </a:r>
                <a14:m>
                  <m:oMath xmlns:m="http://schemas.openxmlformats.org/officeDocument/2006/math">
                    <m:r>
                      <a:rPr lang="de-DE" sz="2000" b="0" i="1" smtClean="0">
                        <a:latin typeface="Cambria Math"/>
                      </a:rPr>
                      <m:t>𝑛</m:t>
                    </m:r>
                  </m:oMath>
                </a14:m>
                <a:r>
                  <a:rPr lang="de-DE" sz="2000" dirty="0">
                    <a:latin typeface="+mn-lt"/>
                  </a:rPr>
                  <a:t> ergibt dies:</a:t>
                </a:r>
              </a:p>
            </p:txBody>
          </p:sp>
        </mc:Choice>
        <mc:Fallback xmlns="">
          <p:sp>
            <p:nvSpPr>
              <p:cNvPr id="20" name="Textfeld 19"/>
              <p:cNvSpPr txBox="1">
                <a:spLocks noRot="1" noChangeAspect="1" noMove="1" noResize="1" noEditPoints="1" noAdjustHandles="1" noChangeArrowheads="1" noChangeShapeType="1" noTextEdit="1"/>
              </p:cNvSpPr>
              <p:nvPr/>
            </p:nvSpPr>
            <p:spPr>
              <a:xfrm>
                <a:off x="653941" y="3402320"/>
                <a:ext cx="3918059" cy="400110"/>
              </a:xfrm>
              <a:prstGeom prst="rect">
                <a:avLst/>
              </a:prstGeom>
              <a:blipFill rotWithShape="1">
                <a:blip r:embed="rId5"/>
                <a:stretch>
                  <a:fillRect l="-1555"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357458" y="3802430"/>
                <a:ext cx="3037277" cy="502830"/>
              </a:xfrm>
              <a:prstGeom prst="rect">
                <a:avLst/>
              </a:prstGeom>
              <a:noFill/>
            </p:spPr>
            <p:txBody>
              <a:bodyPr wrap="square" rtlCol="0">
                <a:spAutoFit/>
              </a:bodyPr>
              <a:lstStyle/>
              <a:p>
                <a:pPr algn="just"/>
                <a14:m>
                  <m:oMath xmlns:m="http://schemas.openxmlformats.org/officeDocument/2006/math">
                    <m:r>
                      <a:rPr lang="de-DE" sz="2000" b="0" i="1" smtClean="0">
                        <a:latin typeface="Cambria Math"/>
                      </a:rPr>
                      <m:t>𝑛</m:t>
                    </m:r>
                    <m:r>
                      <a:rPr lang="de-DE" sz="2000" b="0" i="1" smtClean="0">
                        <a:latin typeface="Cambria Math"/>
                      </a:rPr>
                      <m:t>=</m:t>
                    </m:r>
                    <m:sSup>
                      <m:sSupPr>
                        <m:ctrlPr>
                          <a:rPr lang="de-DE" sz="2000" b="0" i="1" smtClean="0">
                            <a:latin typeface="Cambria Math" panose="02040503050406030204" pitchFamily="18" charset="0"/>
                          </a:rPr>
                        </m:ctrlPr>
                      </m:sSupPr>
                      <m:e>
                        <m:d>
                          <m:dPr>
                            <m:ctrlPr>
                              <a:rPr lang="de-DE" sz="2000" i="1">
                                <a:latin typeface="Cambria Math" panose="02040503050406030204" pitchFamily="18" charset="0"/>
                              </a:rPr>
                            </m:ctrlPr>
                          </m:dPr>
                          <m:e>
                            <m:f>
                              <m:fPr>
                                <m:type m:val="lin"/>
                                <m:ctrlPr>
                                  <a:rPr lang="de-DE" sz="2000" i="1">
                                    <a:latin typeface="Cambria Math" panose="02040503050406030204" pitchFamily="18" charset="0"/>
                                  </a:rPr>
                                </m:ctrlPr>
                              </m:fPr>
                              <m:num>
                                <m:r>
                                  <a:rPr lang="de-DE" sz="2000" b="0" i="1" smtClean="0">
                                    <a:latin typeface="Cambria Math"/>
                                  </a:rPr>
                                  <m:t>2</m:t>
                                </m:r>
                                <m:sSub>
                                  <m:sSubPr>
                                    <m:ctrlPr>
                                      <a:rPr lang="de-DE" sz="2000" b="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
                                  <a:rPr lang="de-DE" sz="2000" b="0" i="1" smtClean="0">
                                    <a:latin typeface="Cambria Math"/>
                                    <a:ea typeface="Cambria Math"/>
                                  </a:rPr>
                                  <m:t>𝜎</m:t>
                                </m:r>
                              </m:num>
                              <m:den>
                                <m:sSub>
                                  <m:sSubPr>
                                    <m:ctrlPr>
                                      <a:rPr lang="de-DE" sz="2000" i="1" smtClean="0">
                                        <a:latin typeface="Cambria Math" panose="02040503050406030204" pitchFamily="18" charset="0"/>
                                      </a:rPr>
                                    </m:ctrlPr>
                                  </m:sSubPr>
                                  <m:e>
                                    <m:r>
                                      <a:rPr lang="de-DE" sz="2000" b="0" i="1" smtClean="0">
                                        <a:latin typeface="Cambria Math"/>
                                      </a:rPr>
                                      <m:t>𝐿</m:t>
                                    </m:r>
                                  </m:e>
                                  <m:sub>
                                    <m:r>
                                      <a:rPr lang="de-DE" sz="2000" b="0" i="1" smtClean="0">
                                        <a:latin typeface="Cambria Math"/>
                                      </a:rPr>
                                      <m:t>𝑍</m:t>
                                    </m:r>
                                  </m:sub>
                                </m:sSub>
                              </m:den>
                            </m:f>
                          </m:e>
                        </m:d>
                      </m:e>
                      <m:sup>
                        <m:r>
                          <a:rPr lang="de-DE" sz="2000" b="0" i="1" smtClean="0">
                            <a:latin typeface="Cambria Math"/>
                          </a:rPr>
                          <m:t>2</m:t>
                        </m:r>
                      </m:sup>
                    </m:sSup>
                  </m:oMath>
                </a14:m>
                <a:r>
                  <a:rPr lang="de-DE" sz="2000" dirty="0">
                    <a:latin typeface="+mn-lt"/>
                  </a:rPr>
                  <a:t>.</a:t>
                </a:r>
              </a:p>
            </p:txBody>
          </p:sp>
        </mc:Choice>
        <mc:Fallback xmlns="">
          <p:sp>
            <p:nvSpPr>
              <p:cNvPr id="21" name="Textfeld 20"/>
              <p:cNvSpPr txBox="1">
                <a:spLocks noRot="1" noChangeAspect="1" noMove="1" noResize="1" noEditPoints="1" noAdjustHandles="1" noChangeArrowheads="1" noChangeShapeType="1" noTextEdit="1"/>
              </p:cNvSpPr>
              <p:nvPr/>
            </p:nvSpPr>
            <p:spPr>
              <a:xfrm>
                <a:off x="1357458" y="3802430"/>
                <a:ext cx="3037277" cy="502830"/>
              </a:xfrm>
              <a:prstGeom prst="rect">
                <a:avLst/>
              </a:prstGeom>
              <a:blipFill rotWithShape="1">
                <a:blip r:embed="rId6"/>
                <a:stretch>
                  <a:fillRect b="-17073"/>
                </a:stretch>
              </a:blipFill>
            </p:spPr>
            <p:txBody>
              <a:bodyPr/>
              <a:lstStyle/>
              <a:p>
                <a:r>
                  <a:rPr lang="de-DE">
                    <a:noFill/>
                  </a:rPr>
                  <a:t> </a:t>
                </a:r>
              </a:p>
            </p:txBody>
          </p:sp>
        </mc:Fallback>
      </mc:AlternateContent>
      <p:sp>
        <p:nvSpPr>
          <p:cNvPr id="22" name="Textfeld 21"/>
          <p:cNvSpPr txBox="1"/>
          <p:nvPr/>
        </p:nvSpPr>
        <p:spPr>
          <a:xfrm>
            <a:off x="653941" y="4437112"/>
            <a:ext cx="4854163" cy="400110"/>
          </a:xfrm>
          <a:prstGeom prst="rect">
            <a:avLst/>
          </a:prstGeom>
          <a:noFill/>
        </p:spPr>
        <p:txBody>
          <a:bodyPr wrap="square" rtlCol="0">
            <a:spAutoFit/>
          </a:bodyPr>
          <a:lstStyle/>
          <a:p>
            <a:pPr algn="just"/>
            <a:r>
              <a:rPr lang="de-DE" sz="2000" dirty="0">
                <a:latin typeface="+mn-lt"/>
              </a:rPr>
              <a:t>Anwendungsbeispiel: Siehe </a:t>
            </a:r>
            <a:r>
              <a:rPr lang="de-DE" sz="2000">
                <a:latin typeface="+mn-lt"/>
              </a:rPr>
              <a:t>Folie 686</a:t>
            </a:r>
            <a:endParaRPr lang="de-DE" sz="2000" dirty="0">
              <a:latin typeface="+mn-lt"/>
            </a:endParaRPr>
          </a:p>
        </p:txBody>
      </p:sp>
      <p:sp>
        <p:nvSpPr>
          <p:cNvPr id="23" name="Textfeld 22"/>
          <p:cNvSpPr txBox="1"/>
          <p:nvPr/>
        </p:nvSpPr>
        <p:spPr>
          <a:xfrm>
            <a:off x="452522" y="4855154"/>
            <a:ext cx="7836118" cy="707886"/>
          </a:xfrm>
          <a:prstGeom prst="rect">
            <a:avLst/>
          </a:prstGeom>
          <a:noFill/>
        </p:spPr>
        <p:txBody>
          <a:bodyPr wrap="square" rtlCol="0">
            <a:spAutoFit/>
          </a:bodyPr>
          <a:lstStyle/>
          <a:p>
            <a:pPr algn="just"/>
            <a:r>
              <a:rPr lang="de-DE" sz="2000" dirty="0">
                <a:latin typeface="+mn-lt"/>
              </a:rPr>
              <a:t>&gt; Was ist bei unbekannter Varianz? Was ist, falls keine Normalverteilung</a:t>
            </a:r>
          </a:p>
          <a:p>
            <a:pPr algn="just"/>
            <a:r>
              <a:rPr lang="de-DE" sz="2000" dirty="0">
                <a:latin typeface="+mn-lt"/>
              </a:rPr>
              <a:t>    vorliegt?</a:t>
            </a:r>
          </a:p>
        </p:txBody>
      </p:sp>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683</a:t>
            </a:r>
            <a:endParaRPr lang="de-DE" sz="8000" b="1" dirty="0">
              <a:solidFill>
                <a:schemeClr val="tx1"/>
              </a:solidFill>
              <a:latin typeface="+mj-lt"/>
            </a:endParaRPr>
          </a:p>
        </p:txBody>
      </p:sp>
    </p:spTree>
    <p:extLst>
      <p:ext uri="{BB962C8B-B14F-4D97-AF65-F5344CB8AC3E}">
        <p14:creationId xmlns:p14="http://schemas.microsoft.com/office/powerpoint/2010/main" val="3234066036"/>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Geschweifte Klammer rechts 2"/>
          <p:cNvSpPr/>
          <p:nvPr/>
        </p:nvSpPr>
        <p:spPr>
          <a:xfrm>
            <a:off x="6570222" y="4005064"/>
            <a:ext cx="180020" cy="1440160"/>
          </a:xfrm>
          <a:prstGeom prst="rightBrace">
            <a:avLst>
              <a:gd name="adj1" fmla="val 93975"/>
              <a:gd name="adj2" fmla="val 50000"/>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pic>
        <p:nvPicPr>
          <p:cNvPr id="2" name="Grafik 1"/>
          <p:cNvPicPr>
            <a:picLocks noChangeAspect="1"/>
          </p:cNvPicPr>
          <p:nvPr/>
        </p:nvPicPr>
        <p:blipFill>
          <a:blip r:embed="rId3"/>
          <a:stretch>
            <a:fillRect/>
          </a:stretch>
        </p:blipFill>
        <p:spPr>
          <a:xfrm>
            <a:off x="457200" y="955856"/>
            <a:ext cx="7610475" cy="5543550"/>
          </a:xfrm>
          <a:prstGeom prst="rect">
            <a:avLst/>
          </a:prstGeom>
        </p:spPr>
      </p:pic>
      <p:sp>
        <p:nvSpPr>
          <p:cNvPr id="11" name="Textfeld 10"/>
          <p:cNvSpPr txBox="1"/>
          <p:nvPr/>
        </p:nvSpPr>
        <p:spPr>
          <a:xfrm>
            <a:off x="6616871" y="4296357"/>
            <a:ext cx="1584176" cy="1015663"/>
          </a:xfrm>
          <a:prstGeom prst="rect">
            <a:avLst/>
          </a:prstGeom>
          <a:noFill/>
        </p:spPr>
        <p:txBody>
          <a:bodyPr wrap="square" rtlCol="0">
            <a:spAutoFit/>
          </a:bodyPr>
          <a:lstStyle/>
          <a:p>
            <a:pPr algn="just"/>
            <a:r>
              <a:rPr lang="de-DE" sz="2000" dirty="0">
                <a:latin typeface="+mn-lt"/>
              </a:rPr>
              <a:t>Achtung:</a:t>
            </a:r>
          </a:p>
          <a:p>
            <a:pPr algn="just"/>
            <a:r>
              <a:rPr lang="de-DE" sz="2000" dirty="0" err="1">
                <a:latin typeface="+mn-lt"/>
              </a:rPr>
              <a:t>Quantile</a:t>
            </a:r>
            <a:r>
              <a:rPr lang="de-DE" sz="2000" dirty="0">
                <a:latin typeface="+mn-lt"/>
              </a:rPr>
              <a:t> der</a:t>
            </a:r>
          </a:p>
          <a:p>
            <a:pPr algn="just"/>
            <a:r>
              <a:rPr lang="de-DE" sz="2000" dirty="0">
                <a:latin typeface="+mn-lt"/>
              </a:rPr>
              <a:t>N(0, 1)!</a:t>
            </a: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684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542052867"/>
      </p:ext>
    </p:extLst>
  </p:cSld>
  <p:clrMapOvr>
    <a:masterClrMapping/>
  </p:clrMapOvr>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Allgemeine Merkregel via Standardfehler </a:t>
            </a:r>
            <a:r>
              <a:rPr lang="de-DE" sz="2000" dirty="0">
                <a:solidFill>
                  <a:srgbClr val="0070C0"/>
                </a:solidFill>
              </a:rPr>
              <a:t>● </a:t>
            </a:r>
            <a:endParaRPr lang="de-DE" sz="2000" b="1" dirty="0">
              <a:solidFill>
                <a:srgbClr val="0070C0"/>
              </a:solidFill>
              <a:latin typeface="+mn-lt"/>
            </a:endParaRPr>
          </a:p>
        </p:txBody>
      </p:sp>
      <p:sp>
        <p:nvSpPr>
          <p:cNvPr id="9" name="Textfeld 8"/>
          <p:cNvSpPr txBox="1"/>
          <p:nvPr/>
        </p:nvSpPr>
        <p:spPr>
          <a:xfrm>
            <a:off x="452522" y="2680325"/>
            <a:ext cx="4682640" cy="400110"/>
          </a:xfrm>
          <a:prstGeom prst="rect">
            <a:avLst/>
          </a:prstGeom>
          <a:noFill/>
        </p:spPr>
        <p:txBody>
          <a:bodyPr wrap="square" rtlCol="0">
            <a:spAutoFit/>
          </a:bodyPr>
          <a:lstStyle/>
          <a:p>
            <a:pPr algn="just"/>
            <a:r>
              <a:rPr lang="de-DE" sz="2000" dirty="0">
                <a:latin typeface="+mn-lt"/>
              </a:rPr>
              <a:t>... inklusive </a:t>
            </a:r>
            <a:r>
              <a:rPr lang="de-DE" sz="2000" dirty="0" err="1">
                <a:latin typeface="+mn-lt"/>
              </a:rPr>
              <a:t>notationeller</a:t>
            </a:r>
            <a:r>
              <a:rPr lang="de-DE" sz="2000" dirty="0">
                <a:latin typeface="+mn-lt"/>
              </a:rPr>
              <a:t> Besonderheiten</a:t>
            </a:r>
          </a:p>
        </p:txBody>
      </p:sp>
      <mc:AlternateContent xmlns:mc="http://schemas.openxmlformats.org/markup-compatibility/2006" xmlns:a14="http://schemas.microsoft.com/office/drawing/2010/main">
        <mc:Choice Requires="a14">
          <p:sp>
            <p:nvSpPr>
              <p:cNvPr id="10" name="Textfeld 9"/>
              <p:cNvSpPr txBox="1"/>
              <p:nvPr/>
            </p:nvSpPr>
            <p:spPr>
              <a:xfrm>
                <a:off x="1734568" y="3198416"/>
                <a:ext cx="4340932" cy="44691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begChr m:val="["/>
                          <m:endChr m:val="]"/>
                          <m:ctrlPr>
                            <a:rPr lang="de-DE" sz="2000" i="1" smtClean="0">
                              <a:latin typeface="Cambria Math" panose="02040503050406030204" pitchFamily="18" charset="0"/>
                            </a:rPr>
                          </m:ctrlPr>
                        </m:dPr>
                        <m:e>
                          <m:acc>
                            <m:accPr>
                              <m:chr m:val="̂"/>
                              <m:ctrlPr>
                                <a:rPr lang="de-DE" sz="2000" i="1" smtClean="0">
                                  <a:latin typeface="Cambria Math" panose="02040503050406030204" pitchFamily="18" charset="0"/>
                                </a:rPr>
                              </m:ctrlPr>
                            </m:accPr>
                            <m:e>
                              <m:r>
                                <a:rPr lang="de-DE" sz="2000" i="1" smtClean="0">
                                  <a:latin typeface="Cambria Math"/>
                                  <a:ea typeface="Cambria Math"/>
                                </a:rPr>
                                <m:t>𝜇</m:t>
                              </m:r>
                            </m:e>
                          </m:acc>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𝜎</m:t>
                                  </m:r>
                                </m:e>
                              </m:acc>
                            </m:e>
                            <m:sub>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𝜇</m:t>
                                  </m:r>
                                </m:e>
                              </m:acc>
                            </m:sub>
                          </m:sSub>
                          <m:r>
                            <a:rPr lang="de-DE" sz="2000" b="0" i="1" smtClean="0">
                              <a:latin typeface="Cambria Math"/>
                              <a:ea typeface="Cambria Math"/>
                            </a:rPr>
                            <m:t> , </m:t>
                          </m:r>
                          <m:acc>
                            <m:accPr>
                              <m:chr m:val="̂"/>
                              <m:ctrlPr>
                                <a:rPr lang="de-DE" sz="2000" i="1">
                                  <a:latin typeface="Cambria Math" panose="02040503050406030204" pitchFamily="18" charset="0"/>
                                </a:rPr>
                              </m:ctrlPr>
                            </m:accPr>
                            <m:e>
                              <m:r>
                                <a:rPr lang="de-DE" sz="2000" i="1">
                                  <a:latin typeface="Cambria Math"/>
                                  <a:ea typeface="Cambria Math"/>
                                </a:rPr>
                                <m:t>𝜇</m:t>
                              </m:r>
                            </m:e>
                          </m:acc>
                          <m:r>
                            <a:rPr lang="de-DE" sz="2000" b="0" i="1" smtClean="0">
                              <a:latin typeface="Cambria Math"/>
                              <a:ea typeface="Cambria Math"/>
                            </a:rPr>
                            <m:t>+</m:t>
                          </m:r>
                          <m:sSub>
                            <m:sSubPr>
                              <m:ctrlPr>
                                <a:rPr lang="de-DE" sz="2000" i="1">
                                  <a:latin typeface="Cambria Math" panose="02040503050406030204" pitchFamily="18" charset="0"/>
                                </a:rPr>
                              </m:ctrlPr>
                            </m:sSubPr>
                            <m:e>
                              <m:r>
                                <a:rPr lang="de-DE" sz="2000" b="0" i="1" smtClean="0">
                                  <a:latin typeface="Cambria Math"/>
                                </a:rPr>
                                <m:t>𝑧</m:t>
                              </m:r>
                            </m:e>
                            <m:sub>
                              <m:r>
                                <a:rPr lang="de-DE" sz="2000" i="1">
                                  <a:latin typeface="Cambria Math"/>
                                </a:rPr>
                                <m:t>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
                            <a:rPr lang="de-DE" sz="2000" i="1">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𝜎</m:t>
                                  </m:r>
                                </m:e>
                              </m:acc>
                            </m:e>
                            <m:sub>
                              <m:acc>
                                <m:accPr>
                                  <m:chr m:val="̂"/>
                                  <m:ctrlPr>
                                    <a:rPr lang="de-DE" sz="2000" i="1">
                                      <a:latin typeface="Cambria Math" panose="02040503050406030204" pitchFamily="18" charset="0"/>
                                      <a:ea typeface="Cambria Math"/>
                                    </a:rPr>
                                  </m:ctrlPr>
                                </m:accPr>
                                <m:e>
                                  <m:r>
                                    <a:rPr lang="de-DE" sz="2000" i="1">
                                      <a:latin typeface="Cambria Math"/>
                                      <a:ea typeface="Cambria Math"/>
                                    </a:rPr>
                                    <m:t>𝜇</m:t>
                                  </m:r>
                                </m:e>
                              </m:acc>
                            </m:sub>
                          </m:sSub>
                        </m:e>
                      </m:d>
                    </m:oMath>
                  </m:oMathPara>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734568" y="3198416"/>
                <a:ext cx="4340932" cy="446917"/>
              </a:xfrm>
              <a:prstGeom prst="rect">
                <a:avLst/>
              </a:prstGeom>
              <a:blipFill rotWithShape="1">
                <a:blip r:embed="rId4"/>
                <a:stretch>
                  <a:fillRect t="-46575" b="-123288"/>
                </a:stretch>
              </a:blipFill>
            </p:spPr>
            <p:txBody>
              <a:bodyPr/>
              <a:lstStyle/>
              <a:p>
                <a:r>
                  <a:rPr lang="de-DE">
                    <a:noFill/>
                  </a:rPr>
                  <a:t> </a:t>
                </a:r>
              </a:p>
            </p:txBody>
          </p:sp>
        </mc:Fallback>
      </mc:AlternateContent>
      <p:sp>
        <p:nvSpPr>
          <p:cNvPr id="12" name="Textfeld 11"/>
          <p:cNvSpPr txBox="1"/>
          <p:nvPr/>
        </p:nvSpPr>
        <p:spPr>
          <a:xfrm>
            <a:off x="468312" y="2271511"/>
            <a:ext cx="7438257" cy="400110"/>
          </a:xfrm>
          <a:prstGeom prst="rect">
            <a:avLst/>
          </a:prstGeom>
          <a:noFill/>
        </p:spPr>
        <p:txBody>
          <a:bodyPr wrap="square" rtlCol="0">
            <a:spAutoFit/>
          </a:bodyPr>
          <a:lstStyle/>
          <a:p>
            <a:pPr algn="just"/>
            <a:r>
              <a:rPr lang="de-DE" sz="2000" dirty="0">
                <a:latin typeface="+mn-lt"/>
              </a:rPr>
              <a:t>Beispiel: Approximatives Konfidenzintervall bei unbekannter Varianz</a:t>
            </a:r>
          </a:p>
        </p:txBody>
      </p:sp>
      <mc:AlternateContent xmlns:mc="http://schemas.openxmlformats.org/markup-compatibility/2006" xmlns:a14="http://schemas.microsoft.com/office/drawing/2010/main">
        <mc:Choice Requires="a14">
          <p:sp>
            <p:nvSpPr>
              <p:cNvPr id="13" name="Textfeld 12"/>
              <p:cNvSpPr txBox="1"/>
              <p:nvPr/>
            </p:nvSpPr>
            <p:spPr>
              <a:xfrm>
                <a:off x="667474" y="4069455"/>
                <a:ext cx="260838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i="1">
                              <a:solidFill>
                                <a:schemeClr val="tx1"/>
                              </a:solidFill>
                              <a:latin typeface="Cambria Math"/>
                              <a:ea typeface="Cambria Math"/>
                            </a:rPr>
                            <m:t>𝜇</m:t>
                          </m:r>
                        </m:e>
                      </m:acc>
                      <m:r>
                        <a:rPr lang="de-DE" sz="2000" b="0" i="1" smtClean="0">
                          <a:solidFill>
                            <a:schemeClr val="tx1"/>
                          </a:solidFill>
                          <a:latin typeface="Cambria Math"/>
                          <a:ea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r>
                        <a:rPr lang="de-DE" sz="2000" b="0" i="1" smtClean="0">
                          <a:solidFill>
                            <a:schemeClr val="tx1"/>
                          </a:solidFill>
                          <a:latin typeface="Cambria Math"/>
                        </a:rPr>
                        <m:t>~</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𝜇</m:t>
                          </m:r>
                          <m:r>
                            <a:rPr lang="de-DE" sz="2000" b="0" i="1" smtClean="0">
                              <a:solidFill>
                                <a:schemeClr val="tx1"/>
                              </a:solidFill>
                              <a:latin typeface="Cambria Math"/>
                              <a:ea typeface="Cambria Math"/>
                            </a:rPr>
                            <m:t>,</m:t>
                          </m:r>
                          <m:f>
                            <m:fPr>
                              <m:type m:val="lin"/>
                              <m:ctrlPr>
                                <a:rPr lang="de-DE" sz="2000" i="1">
                                  <a:solidFill>
                                    <a:schemeClr val="tx1"/>
                                  </a:solidFill>
                                  <a:latin typeface="Cambria Math" panose="02040503050406030204" pitchFamily="18" charset="0"/>
                                </a:rPr>
                              </m:ctrlPr>
                            </m:fPr>
                            <m:num>
                              <m:sSup>
                                <m:sSupPr>
                                  <m:ctrlPr>
                                    <a:rPr lang="de-DE" sz="2000" i="1" smtClean="0">
                                      <a:solidFill>
                                        <a:schemeClr val="tx1"/>
                                      </a:solidFill>
                                      <a:latin typeface="Cambria Math" panose="02040503050406030204" pitchFamily="18" charset="0"/>
                                    </a:rPr>
                                  </m:ctrlPr>
                                </m:sSupPr>
                                <m:e>
                                  <m:r>
                                    <a:rPr lang="de-DE" sz="2000" i="1" smtClean="0">
                                      <a:solidFill>
                                        <a:schemeClr val="tx1"/>
                                      </a:solidFill>
                                      <a:latin typeface="Cambria Math"/>
                                      <a:ea typeface="Cambria Math"/>
                                    </a:rPr>
                                    <m:t>𝜎</m:t>
                                  </m:r>
                                </m:e>
                                <m:sup>
                                  <m:r>
                                    <a:rPr lang="de-DE" sz="2000" b="0" i="1" smtClean="0">
                                      <a:solidFill>
                                        <a:schemeClr val="tx1"/>
                                      </a:solidFill>
                                      <a:latin typeface="Cambria Math"/>
                                    </a:rPr>
                                    <m:t>2</m:t>
                                  </m:r>
                                </m:sup>
                              </m:sSup>
                            </m:num>
                            <m:den>
                              <m:r>
                                <a:rPr lang="de-DE" sz="2000" b="0" i="1" smtClean="0">
                                  <a:solidFill>
                                    <a:schemeClr val="tx1"/>
                                  </a:solidFill>
                                  <a:latin typeface="Cambria Math"/>
                                </a:rPr>
                                <m:t>𝑛</m:t>
                              </m:r>
                            </m:den>
                          </m:f>
                        </m:e>
                      </m:d>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667474" y="4069455"/>
                <a:ext cx="2608382" cy="400110"/>
              </a:xfrm>
              <a:prstGeom prst="rect">
                <a:avLst/>
              </a:prstGeom>
              <a:blipFill rotWithShape="1">
                <a:blip r:embed="rId5"/>
                <a:stretch>
                  <a:fillRect t="-116923" r="-2804" b="-183077"/>
                </a:stretch>
              </a:blipFill>
            </p:spPr>
            <p:txBody>
              <a:bodyPr/>
              <a:lstStyle/>
              <a:p>
                <a:r>
                  <a:rPr lang="de-DE">
                    <a:noFill/>
                  </a:rPr>
                  <a:t> </a:t>
                </a:r>
              </a:p>
            </p:txBody>
          </p:sp>
        </mc:Fallback>
      </mc:AlternateContent>
      <p:sp>
        <p:nvSpPr>
          <p:cNvPr id="14" name="Textfeld 13"/>
          <p:cNvSpPr txBox="1"/>
          <p:nvPr/>
        </p:nvSpPr>
        <p:spPr>
          <a:xfrm>
            <a:off x="439195" y="3221820"/>
            <a:ext cx="1439390" cy="400110"/>
          </a:xfrm>
          <a:prstGeom prst="rect">
            <a:avLst/>
          </a:prstGeom>
          <a:noFill/>
        </p:spPr>
        <p:txBody>
          <a:bodyPr wrap="square" rtlCol="0">
            <a:spAutoFit/>
          </a:bodyPr>
          <a:lstStyle/>
          <a:p>
            <a:pPr algn="just"/>
            <a:r>
              <a:rPr lang="de-DE" sz="2000" dirty="0">
                <a:latin typeface="+mn-lt"/>
              </a:rPr>
              <a:t>KI lautet:</a:t>
            </a:r>
          </a:p>
        </p:txBody>
      </p:sp>
      <p:sp>
        <p:nvSpPr>
          <p:cNvPr id="17" name="Textfeld 16"/>
          <p:cNvSpPr txBox="1"/>
          <p:nvPr/>
        </p:nvSpPr>
        <p:spPr>
          <a:xfrm>
            <a:off x="467929" y="3645333"/>
            <a:ext cx="1439390" cy="400110"/>
          </a:xfrm>
          <a:prstGeom prst="rect">
            <a:avLst/>
          </a:prstGeom>
          <a:noFill/>
        </p:spPr>
        <p:txBody>
          <a:bodyPr wrap="square" rtlCol="0">
            <a:spAutoFit/>
          </a:bodyPr>
          <a:lstStyle/>
          <a:p>
            <a:pPr algn="just"/>
            <a:r>
              <a:rPr lang="de-DE" sz="2000" dirty="0">
                <a:latin typeface="+mn-lt"/>
              </a:rPr>
              <a:t>Dabei gilt:</a:t>
            </a:r>
          </a:p>
        </p:txBody>
      </p:sp>
      <mc:AlternateContent xmlns:mc="http://schemas.openxmlformats.org/markup-compatibility/2006" xmlns:a14="http://schemas.microsoft.com/office/drawing/2010/main">
        <mc:Choice Requires="a14">
          <p:sp>
            <p:nvSpPr>
              <p:cNvPr id="18" name="Textfeld 17"/>
              <p:cNvSpPr txBox="1"/>
              <p:nvPr/>
            </p:nvSpPr>
            <p:spPr>
              <a:xfrm>
                <a:off x="636166" y="4642536"/>
                <a:ext cx="2783706" cy="45692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𝜎</m:t>
                          </m:r>
                        </m:e>
                        <m:sub>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𝜇</m:t>
                              </m:r>
                            </m:e>
                          </m:acc>
                        </m:sub>
                        <m:sup>
                          <m:r>
                            <a:rPr lang="de-DE" sz="2000" b="0" i="1" smtClean="0">
                              <a:solidFill>
                                <a:schemeClr val="tx1"/>
                              </a:solidFill>
                              <a:latin typeface="Cambria Math"/>
                              <a:ea typeface="Cambria Math"/>
                            </a:rPr>
                            <m:t>2</m:t>
                          </m:r>
                        </m:sup>
                      </m:sSubSup>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𝑉𝑎𝑟</m:t>
                      </m:r>
                      <m:d>
                        <m:dPr>
                          <m:ctrlPr>
                            <a:rPr lang="de-DE" sz="2000" b="0" i="1" smtClean="0">
                              <a:solidFill>
                                <a:schemeClr val="tx1"/>
                              </a:solidFill>
                              <a:latin typeface="Cambria Math" panose="02040503050406030204" pitchFamily="18" charset="0"/>
                              <a:ea typeface="Cambria Math"/>
                            </a:rPr>
                          </m:ctrlPr>
                        </m:dPr>
                        <m:e>
                          <m:acc>
                            <m:accPr>
                              <m:chr m:val="̂"/>
                              <m:ctrlPr>
                                <a:rPr lang="de-DE" sz="2000" i="1">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𝜇</m:t>
                              </m:r>
                            </m:e>
                          </m:acc>
                        </m:e>
                      </m:d>
                      <m:r>
                        <a:rPr lang="de-DE" sz="2000" b="0" i="1" smtClean="0">
                          <a:solidFill>
                            <a:schemeClr val="tx1"/>
                          </a:solidFill>
                          <a:latin typeface="Cambria Math"/>
                          <a:ea typeface="Cambria Math"/>
                        </a:rPr>
                        <m:t>=</m:t>
                      </m:r>
                      <m:f>
                        <m:fPr>
                          <m:type m:val="lin"/>
                          <m:ctrlPr>
                            <a:rPr lang="de-DE" sz="2000" b="0" i="1" smtClean="0">
                              <a:solidFill>
                                <a:schemeClr val="tx1"/>
                              </a:solidFill>
                              <a:latin typeface="Cambria Math" panose="02040503050406030204" pitchFamily="18" charset="0"/>
                              <a:ea typeface="Cambria Math"/>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ea typeface="Cambria Math"/>
                                </a:rPr>
                                <m:t>2</m:t>
                              </m:r>
                            </m:sup>
                          </m:sSup>
                        </m:num>
                        <m:den>
                          <m:r>
                            <a:rPr lang="de-DE" sz="2000" b="0" i="1" smtClean="0">
                              <a:solidFill>
                                <a:schemeClr val="tx1"/>
                              </a:solidFill>
                              <a:latin typeface="Cambria Math"/>
                              <a:ea typeface="Cambria Math"/>
                            </a:rPr>
                            <m:t>𝑛</m:t>
                          </m:r>
                        </m:den>
                      </m:f>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636166" y="4642536"/>
                <a:ext cx="2783706" cy="456920"/>
              </a:xfrm>
              <a:prstGeom prst="rect">
                <a:avLst/>
              </a:prstGeom>
              <a:blipFill rotWithShape="1">
                <a:blip r:embed="rId6"/>
                <a:stretch>
                  <a:fillRect t="-97333" r="-9409" b="-149333"/>
                </a:stretch>
              </a:blipFill>
            </p:spPr>
            <p:txBody>
              <a:bodyPr/>
              <a:lstStyle/>
              <a:p>
                <a:r>
                  <a:rPr lang="de-DE">
                    <a:noFill/>
                  </a:rPr>
                  <a:t> </a:t>
                </a:r>
              </a:p>
            </p:txBody>
          </p:sp>
        </mc:Fallback>
      </mc:AlternateContent>
      <p:sp>
        <p:nvSpPr>
          <p:cNvPr id="20" name="Textfeld 19"/>
          <p:cNvSpPr txBox="1"/>
          <p:nvPr/>
        </p:nvSpPr>
        <p:spPr>
          <a:xfrm>
            <a:off x="3203848" y="4071702"/>
            <a:ext cx="3528392" cy="400110"/>
          </a:xfrm>
          <a:prstGeom prst="rect">
            <a:avLst/>
          </a:prstGeom>
          <a:noFill/>
        </p:spPr>
        <p:txBody>
          <a:bodyPr wrap="square" rtlCol="0">
            <a:spAutoFit/>
          </a:bodyPr>
          <a:lstStyle/>
          <a:p>
            <a:pPr algn="just"/>
            <a:r>
              <a:rPr lang="de-DE" sz="2000" dirty="0">
                <a:latin typeface="+mn-lt"/>
              </a:rPr>
              <a:t>...Verteilung des Schätzers</a:t>
            </a:r>
          </a:p>
        </p:txBody>
      </p:sp>
      <p:sp>
        <p:nvSpPr>
          <p:cNvPr id="21" name="Textfeld 20"/>
          <p:cNvSpPr txBox="1"/>
          <p:nvPr/>
        </p:nvSpPr>
        <p:spPr>
          <a:xfrm>
            <a:off x="3205240" y="4674721"/>
            <a:ext cx="4535112" cy="400110"/>
          </a:xfrm>
          <a:prstGeom prst="rect">
            <a:avLst/>
          </a:prstGeom>
          <a:noFill/>
        </p:spPr>
        <p:txBody>
          <a:bodyPr wrap="square" rtlCol="0">
            <a:spAutoFit/>
          </a:bodyPr>
          <a:lstStyle/>
          <a:p>
            <a:pPr algn="just"/>
            <a:r>
              <a:rPr lang="de-DE" sz="2000" dirty="0">
                <a:latin typeface="+mn-lt"/>
              </a:rPr>
              <a:t>...Varianz des Schätzers („Genauigkeit“)</a:t>
            </a:r>
          </a:p>
        </p:txBody>
      </p:sp>
      <mc:AlternateContent xmlns:mc="http://schemas.openxmlformats.org/markup-compatibility/2006" xmlns:a14="http://schemas.microsoft.com/office/drawing/2010/main">
        <mc:Choice Requires="a14">
          <p:sp>
            <p:nvSpPr>
              <p:cNvPr id="22" name="Textfeld 21"/>
              <p:cNvSpPr txBox="1"/>
              <p:nvPr/>
            </p:nvSpPr>
            <p:spPr>
              <a:xfrm>
                <a:off x="634774" y="5205969"/>
                <a:ext cx="2783706" cy="45692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ea typeface="Cambria Math"/>
                            </a:rPr>
                          </m:ctrlPr>
                        </m:sSub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𝜎</m:t>
                              </m:r>
                            </m:e>
                          </m:acc>
                        </m:e>
                        <m:sub>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𝜇</m:t>
                              </m:r>
                            </m:e>
                          </m:acc>
                        </m:sub>
                        <m:sup>
                          <m:r>
                            <a:rPr lang="de-DE" sz="2000" b="0" i="1" smtClean="0">
                              <a:solidFill>
                                <a:schemeClr val="tx1"/>
                              </a:solidFill>
                              <a:latin typeface="Cambria Math"/>
                              <a:ea typeface="Cambria Math"/>
                            </a:rPr>
                            <m:t>2</m:t>
                          </m:r>
                        </m:sup>
                      </m:sSubSup>
                      <m:r>
                        <a:rPr lang="de-DE" sz="2000" b="0" i="1" smtClean="0">
                          <a:solidFill>
                            <a:schemeClr val="tx1"/>
                          </a:solidFill>
                          <a:latin typeface="Cambria Math"/>
                          <a:ea typeface="Cambria Math"/>
                        </a:rPr>
                        <m:t>=</m:t>
                      </m:r>
                      <m:f>
                        <m:fPr>
                          <m:type m:val="lin"/>
                          <m:ctrlPr>
                            <a:rPr lang="de-DE" sz="2000" b="0" i="1" smtClean="0">
                              <a:solidFill>
                                <a:schemeClr val="tx1"/>
                              </a:solidFill>
                              <a:latin typeface="Cambria Math" panose="02040503050406030204" pitchFamily="18" charset="0"/>
                              <a:ea typeface="Cambria Math"/>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𝑆</m:t>
                              </m:r>
                            </m:e>
                            <m:sup>
                              <m:r>
                                <a:rPr lang="de-DE" sz="2000" b="0" i="1" smtClean="0">
                                  <a:solidFill>
                                    <a:schemeClr val="tx1"/>
                                  </a:solidFill>
                                  <a:latin typeface="Cambria Math"/>
                                  <a:ea typeface="Cambria Math"/>
                                </a:rPr>
                                <m:t>2</m:t>
                              </m:r>
                            </m:sup>
                          </m:sSup>
                        </m:num>
                        <m:den>
                          <m:r>
                            <a:rPr lang="de-DE" sz="2000" b="0" i="1" smtClean="0">
                              <a:solidFill>
                                <a:schemeClr val="tx1"/>
                              </a:solidFill>
                              <a:latin typeface="Cambria Math"/>
                              <a:ea typeface="Cambria Math"/>
                            </a:rPr>
                            <m:t>𝑛</m:t>
                          </m:r>
                        </m:den>
                      </m:f>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634774" y="5205969"/>
                <a:ext cx="2783706" cy="456920"/>
              </a:xfrm>
              <a:prstGeom prst="rect">
                <a:avLst/>
              </a:prstGeom>
              <a:blipFill rotWithShape="1">
                <a:blip r:embed="rId7"/>
                <a:stretch>
                  <a:fillRect t="-97333" b="-149333"/>
                </a:stretch>
              </a:blipFill>
            </p:spPr>
            <p:txBody>
              <a:bodyPr/>
              <a:lstStyle/>
              <a:p>
                <a:r>
                  <a:rPr lang="de-DE">
                    <a:noFill/>
                  </a:rPr>
                  <a:t> </a:t>
                </a:r>
              </a:p>
            </p:txBody>
          </p:sp>
        </mc:Fallback>
      </mc:AlternateContent>
      <p:sp>
        <p:nvSpPr>
          <p:cNvPr id="23" name="Textfeld 22"/>
          <p:cNvSpPr txBox="1"/>
          <p:nvPr/>
        </p:nvSpPr>
        <p:spPr>
          <a:xfrm>
            <a:off x="3203848" y="5189920"/>
            <a:ext cx="4094852" cy="400110"/>
          </a:xfrm>
          <a:prstGeom prst="rect">
            <a:avLst/>
          </a:prstGeom>
          <a:noFill/>
        </p:spPr>
        <p:txBody>
          <a:bodyPr wrap="square" rtlCol="0">
            <a:spAutoFit/>
          </a:bodyPr>
          <a:lstStyle/>
          <a:p>
            <a:pPr algn="just"/>
            <a:r>
              <a:rPr lang="de-DE" sz="2000" dirty="0">
                <a:latin typeface="+mn-lt"/>
              </a:rPr>
              <a:t>...geschätzte Varianz des Schätzers</a:t>
            </a:r>
          </a:p>
        </p:txBody>
      </p:sp>
      <mc:AlternateContent xmlns:mc="http://schemas.openxmlformats.org/markup-compatibility/2006" xmlns:a14="http://schemas.microsoft.com/office/drawing/2010/main">
        <mc:Choice Requires="a14">
          <p:sp>
            <p:nvSpPr>
              <p:cNvPr id="24" name="Textfeld 23"/>
              <p:cNvSpPr txBox="1"/>
              <p:nvPr/>
            </p:nvSpPr>
            <p:spPr>
              <a:xfrm>
                <a:off x="645782" y="5595726"/>
                <a:ext cx="3926217" cy="71865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ea typeface="Cambria Math"/>
                            </a:rPr>
                          </m:ctrlPr>
                        </m:sSubSup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𝜎</m:t>
                              </m:r>
                            </m:e>
                          </m:acc>
                        </m:e>
                        <m:sub>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𝜇</m:t>
                              </m:r>
                            </m:e>
                          </m:acc>
                        </m:sub>
                        <m:sup/>
                      </m:sSubSup>
                      <m:r>
                        <a:rPr lang="de-DE" sz="2000" b="0" i="1" smtClean="0">
                          <a:solidFill>
                            <a:schemeClr val="tx1"/>
                          </a:solidFill>
                          <a:latin typeface="Cambria Math"/>
                          <a:ea typeface="Cambria Math"/>
                        </a:rPr>
                        <m:t>=</m:t>
                      </m:r>
                      <m:rad>
                        <m:radPr>
                          <m:degHide m:val="on"/>
                          <m:ctrlPr>
                            <a:rPr lang="de-DE" sz="2000" b="0" i="1" smtClean="0">
                              <a:solidFill>
                                <a:schemeClr val="tx1"/>
                              </a:solidFill>
                              <a:latin typeface="Cambria Math" panose="02040503050406030204" pitchFamily="18" charset="0"/>
                              <a:ea typeface="Cambria Math"/>
                            </a:rPr>
                          </m:ctrlPr>
                        </m:radPr>
                        <m:deg/>
                        <m:e>
                          <m:sSubSup>
                            <m:sSubSupPr>
                              <m:ctrlPr>
                                <a:rPr lang="de-DE" sz="2000" i="1">
                                  <a:solidFill>
                                    <a:schemeClr val="tx1"/>
                                  </a:solidFill>
                                  <a:latin typeface="Cambria Math" panose="02040503050406030204" pitchFamily="18" charset="0"/>
                                  <a:ea typeface="Cambria Math"/>
                                </a:rPr>
                              </m:ctrlPr>
                            </m:sSubSup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𝜎</m:t>
                                  </m:r>
                                </m:e>
                              </m:acc>
                            </m:e>
                            <m:sub>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𝜇</m:t>
                                  </m:r>
                                </m:e>
                              </m:acc>
                            </m:sub>
                            <m:sup>
                              <m:r>
                                <a:rPr lang="de-DE" sz="2000" i="1">
                                  <a:solidFill>
                                    <a:schemeClr val="tx1"/>
                                  </a:solidFill>
                                  <a:latin typeface="Cambria Math"/>
                                  <a:ea typeface="Cambria Math"/>
                                </a:rPr>
                                <m:t>2</m:t>
                              </m:r>
                            </m:sup>
                          </m:sSubSup>
                        </m:e>
                      </m:rad>
                      <m:r>
                        <a:rPr lang="de-DE" sz="2000" b="0" i="1" smtClean="0">
                          <a:solidFill>
                            <a:schemeClr val="tx1"/>
                          </a:solidFill>
                          <a:latin typeface="Cambria Math"/>
                          <a:ea typeface="Cambria Math"/>
                        </a:rPr>
                        <m:t>=</m:t>
                      </m:r>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i="1">
                                  <a:solidFill>
                                    <a:schemeClr val="tx1"/>
                                  </a:solidFill>
                                  <a:latin typeface="Cambria Math" panose="02040503050406030204" pitchFamily="18" charset="0"/>
                                  <a:ea typeface="Cambria Math"/>
                                </a:rPr>
                              </m:ctrlPr>
                            </m:fPr>
                            <m:num>
                              <m:sSup>
                                <m:sSupPr>
                                  <m:ctrlPr>
                                    <a:rPr lang="de-DE" sz="2000" i="1">
                                      <a:solidFill>
                                        <a:schemeClr val="tx1"/>
                                      </a:solidFill>
                                      <a:latin typeface="Cambria Math" panose="02040503050406030204" pitchFamily="18" charset="0"/>
                                      <a:ea typeface="Cambria Math"/>
                                    </a:rPr>
                                  </m:ctrlPr>
                                </m:sSupPr>
                                <m:e>
                                  <m:r>
                                    <a:rPr lang="de-DE" sz="2000" i="1">
                                      <a:solidFill>
                                        <a:schemeClr val="tx1"/>
                                      </a:solidFill>
                                      <a:latin typeface="Cambria Math"/>
                                      <a:ea typeface="Cambria Math"/>
                                    </a:rPr>
                                    <m:t>𝑆</m:t>
                                  </m:r>
                                </m:e>
                                <m:sup>
                                  <m:r>
                                    <a:rPr lang="de-DE" sz="2000" i="1">
                                      <a:solidFill>
                                        <a:schemeClr val="tx1"/>
                                      </a:solidFill>
                                      <a:latin typeface="Cambria Math"/>
                                      <a:ea typeface="Cambria Math"/>
                                    </a:rPr>
                                    <m:t>2</m:t>
                                  </m:r>
                                </m:sup>
                              </m:sSup>
                            </m:num>
                            <m:den>
                              <m:r>
                                <a:rPr lang="de-DE" sz="2000" i="1">
                                  <a:solidFill>
                                    <a:schemeClr val="tx1"/>
                                  </a:solidFill>
                                  <a:latin typeface="Cambria Math"/>
                                  <a:ea typeface="Cambria Math"/>
                                </a:rPr>
                                <m:t>𝑛</m:t>
                              </m:r>
                            </m:den>
                          </m:f>
                        </m:e>
                      </m:rad>
                    </m:oMath>
                  </m:oMathPara>
                </a14:m>
                <a:endParaRPr lang="de-DE" sz="2000"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645782" y="5595726"/>
                <a:ext cx="3926217" cy="718658"/>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3203848" y="5755000"/>
                <a:ext cx="5328592" cy="707886"/>
              </a:xfrm>
              <a:prstGeom prst="rect">
                <a:avLst/>
              </a:prstGeom>
              <a:noFill/>
            </p:spPr>
            <p:txBody>
              <a:bodyPr wrap="square" rtlCol="0">
                <a:spAutoFit/>
              </a:bodyPr>
              <a:lstStyle/>
              <a:p>
                <a:pPr algn="just"/>
                <a:r>
                  <a:rPr lang="de-DE" sz="2000" dirty="0">
                    <a:latin typeface="+mn-lt"/>
                  </a:rPr>
                  <a:t>...geschätzte Standardabweichung des </a:t>
                </a:r>
              </a:p>
              <a:p>
                <a:pPr algn="just"/>
                <a:r>
                  <a:rPr lang="de-DE" sz="2000" dirty="0">
                    <a:latin typeface="+mn-lt"/>
                  </a:rPr>
                  <a:t>   Schätzers  </a:t>
                </a:r>
                <a14:m>
                  <m:oMath xmlns:m="http://schemas.openxmlformats.org/officeDocument/2006/math">
                    <m:r>
                      <a:rPr lang="de-DE" sz="2000" i="1" smtClean="0">
                        <a:latin typeface="Cambria Math"/>
                        <a:ea typeface="Cambria Math"/>
                      </a:rPr>
                      <m:t>⇒</m:t>
                    </m:r>
                  </m:oMath>
                </a14:m>
                <a:r>
                  <a:rPr lang="de-DE" sz="2000" dirty="0">
                    <a:latin typeface="+mn-lt"/>
                  </a:rPr>
                  <a:t>  heißt auch </a:t>
                </a:r>
                <a:r>
                  <a:rPr lang="de-DE" sz="2000" b="1" dirty="0">
                    <a:solidFill>
                      <a:srgbClr val="0070C0"/>
                    </a:solidFill>
                    <a:latin typeface="+mn-lt"/>
                  </a:rPr>
                  <a:t>Standardfehler</a:t>
                </a:r>
              </a:p>
            </p:txBody>
          </p:sp>
        </mc:Choice>
        <mc:Fallback xmlns="">
          <p:sp>
            <p:nvSpPr>
              <p:cNvPr id="25" name="Textfeld 24"/>
              <p:cNvSpPr txBox="1">
                <a:spLocks noRot="1" noChangeAspect="1" noMove="1" noResize="1" noEditPoints="1" noAdjustHandles="1" noChangeArrowheads="1" noChangeShapeType="1" noTextEdit="1"/>
              </p:cNvSpPr>
              <p:nvPr/>
            </p:nvSpPr>
            <p:spPr>
              <a:xfrm>
                <a:off x="3203848" y="5755000"/>
                <a:ext cx="5328592" cy="707886"/>
              </a:xfrm>
              <a:prstGeom prst="rect">
                <a:avLst/>
              </a:prstGeom>
              <a:blipFill rotWithShape="1">
                <a:blip r:embed="rId9"/>
                <a:stretch>
                  <a:fillRect l="-1259" t="-4310" b="-14655"/>
                </a:stretch>
              </a:blipFill>
            </p:spPr>
            <p:txBody>
              <a:bodyPr/>
              <a:lstStyle/>
              <a:p>
                <a:r>
                  <a:rPr lang="de-DE">
                    <a:noFill/>
                  </a:rPr>
                  <a:t> </a:t>
                </a:r>
              </a:p>
            </p:txBody>
          </p:sp>
        </mc:Fallback>
      </mc:AlternateContent>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685</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10"/>
          <a:stretch>
            <a:fillRect/>
          </a:stretch>
        </p:blipFill>
        <p:spPr>
          <a:xfrm>
            <a:off x="1382810" y="1676138"/>
            <a:ext cx="5324475" cy="390525"/>
          </a:xfrm>
          <a:prstGeom prst="rect">
            <a:avLst/>
          </a:prstGeom>
        </p:spPr>
      </p:pic>
    </p:spTree>
    <p:extLst>
      <p:ext uri="{BB962C8B-B14F-4D97-AF65-F5344CB8AC3E}">
        <p14:creationId xmlns:p14="http://schemas.microsoft.com/office/powerpoint/2010/main" val="1934711677"/>
      </p:ext>
    </p:extLst>
  </p:cSld>
  <p:clrMapOvr>
    <a:masterClrMapping/>
  </p:clrMapOvr>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10.2.2: Gepäckabfertigungszeiten </a:t>
            </a:r>
            <a:r>
              <a:rPr lang="de-DE" sz="2000" dirty="0">
                <a:solidFill>
                  <a:srgbClr val="0070C0"/>
                </a:solidFill>
              </a:rPr>
              <a:t>●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468313" y="1556792"/>
                <a:ext cx="8207760" cy="1015663"/>
              </a:xfrm>
              <a:prstGeom prst="rect">
                <a:avLst/>
              </a:prstGeom>
              <a:noFill/>
            </p:spPr>
            <p:txBody>
              <a:bodyPr wrap="square" rtlCol="0">
                <a:spAutoFit/>
              </a:bodyPr>
              <a:lstStyle/>
              <a:p>
                <a:pPr algn="just"/>
                <a:r>
                  <a:rPr lang="de-DE" sz="2000" dirty="0">
                    <a:latin typeface="+mn-lt"/>
                  </a:rPr>
                  <a:t>&gt; Gegeben sei nochmals die Situation von Folie 672, wobei jedoch die Varianz</a:t>
                </a:r>
              </a:p>
              <a:p>
                <a:pPr algn="just"/>
                <a:r>
                  <a:rPr lang="de-DE" sz="2000" dirty="0">
                    <a:latin typeface="+mn-lt"/>
                  </a:rPr>
                  <a:t>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 unbekannt ist.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10</m:t>
                        </m:r>
                      </m:sub>
                    </m:sSub>
                  </m:oMath>
                </a14:m>
                <a:r>
                  <a:rPr lang="de-DE" sz="2000" dirty="0">
                    <a:latin typeface="+mn-lt"/>
                  </a:rPr>
                  <a:t> sind also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-verteilt. Wir </a:t>
                </a:r>
                <a:r>
                  <a:rPr lang="de-DE" sz="2000" dirty="0" err="1">
                    <a:latin typeface="+mn-lt"/>
                  </a:rPr>
                  <a:t>be</a:t>
                </a:r>
                <a:r>
                  <a:rPr lang="de-DE" sz="2000" dirty="0">
                    <a:latin typeface="+mn-lt"/>
                  </a:rPr>
                  <a:t>-</a:t>
                </a:r>
              </a:p>
              <a:p>
                <a:pPr algn="just"/>
                <a:r>
                  <a:rPr lang="de-DE" sz="2000" dirty="0">
                    <a:latin typeface="+mn-lt"/>
                  </a:rPr>
                  <a:t>   trachten wiederum die Beobachtungswerte (Realisationen):</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3" y="1556792"/>
                <a:ext cx="8207760" cy="1015663"/>
              </a:xfrm>
              <a:prstGeom prst="rect">
                <a:avLst/>
              </a:prstGeom>
              <a:blipFill>
                <a:blip r:embed="rId3"/>
                <a:stretch>
                  <a:fillRect l="-817" t="-2994" r="-743" b="-9581"/>
                </a:stretch>
              </a:blipFill>
            </p:spPr>
            <p:txBody>
              <a:bodyPr/>
              <a:lstStyle/>
              <a:p>
                <a:r>
                  <a:rPr lang="en-US">
                    <a:noFill/>
                  </a:rPr>
                  <a:t> </a:t>
                </a:r>
              </a:p>
            </p:txBody>
          </p:sp>
        </mc:Fallback>
      </mc:AlternateContent>
      <p:sp>
        <p:nvSpPr>
          <p:cNvPr id="12" name="Textfeld 11"/>
          <p:cNvSpPr txBox="1"/>
          <p:nvPr/>
        </p:nvSpPr>
        <p:spPr>
          <a:xfrm>
            <a:off x="1331640" y="2567653"/>
            <a:ext cx="5472608" cy="400110"/>
          </a:xfrm>
          <a:prstGeom prst="rect">
            <a:avLst/>
          </a:prstGeom>
          <a:noFill/>
        </p:spPr>
        <p:txBody>
          <a:bodyPr wrap="square" rtlCol="0">
            <a:spAutoFit/>
          </a:bodyPr>
          <a:lstStyle/>
          <a:p>
            <a:pPr algn="just"/>
            <a:r>
              <a:rPr lang="de-DE" sz="2000" dirty="0">
                <a:latin typeface="+mn-lt"/>
              </a:rPr>
              <a:t>7.8, 10.1, 9.0, 8.0, 11.6, 10.7, 8.1, 8.6, 9.4, 11.9.</a:t>
            </a:r>
          </a:p>
        </p:txBody>
      </p:sp>
      <mc:AlternateContent xmlns:mc="http://schemas.openxmlformats.org/markup-compatibility/2006" xmlns:a14="http://schemas.microsoft.com/office/drawing/2010/main">
        <mc:Choice Requires="a14">
          <p:sp>
            <p:nvSpPr>
              <p:cNvPr id="13" name="Textfeld 12"/>
              <p:cNvSpPr txBox="1"/>
              <p:nvPr/>
            </p:nvSpPr>
            <p:spPr>
              <a:xfrm>
                <a:off x="452523" y="2967763"/>
                <a:ext cx="3975462" cy="400110"/>
              </a:xfrm>
              <a:prstGeom prst="rect">
                <a:avLst/>
              </a:prstGeom>
              <a:noFill/>
            </p:spPr>
            <p:txBody>
              <a:bodyPr wrap="square" rtlCol="0">
                <a:spAutoFit/>
              </a:bodyPr>
              <a:lstStyle/>
              <a:p>
                <a:pPr algn="just"/>
                <a:r>
                  <a:rPr lang="de-DE" sz="2000" dirty="0">
                    <a:latin typeface="+mn-lt"/>
                  </a:rPr>
                  <a:t>&gt; Wie lautet dann das 0.95-KI für </a:t>
                </a:r>
                <a14:m>
                  <m:oMath xmlns:m="http://schemas.openxmlformats.org/officeDocument/2006/math">
                    <m:r>
                      <a:rPr lang="de-DE" sz="2000" i="1" smtClean="0">
                        <a:latin typeface="Cambria Math"/>
                        <a:ea typeface="Cambria Math"/>
                      </a:rPr>
                      <m:t>𝜇</m:t>
                    </m:r>
                  </m:oMath>
                </a14:m>
                <a:r>
                  <a:rPr lang="de-DE" sz="2000" dirty="0">
                    <a:latin typeface="+mn-lt"/>
                  </a:rPr>
                  <a:t>?</a:t>
                </a:r>
              </a:p>
            </p:txBody>
          </p:sp>
        </mc:Choice>
        <mc:Fallback xmlns="">
          <p:sp>
            <p:nvSpPr>
              <p:cNvPr id="13" name="Textfeld 12"/>
              <p:cNvSpPr txBox="1">
                <a:spLocks noRot="1" noChangeAspect="1" noMove="1" noResize="1" noEditPoints="1" noAdjustHandles="1" noChangeArrowheads="1" noChangeShapeType="1" noTextEdit="1"/>
              </p:cNvSpPr>
              <p:nvPr/>
            </p:nvSpPr>
            <p:spPr>
              <a:xfrm>
                <a:off x="452523" y="2967763"/>
                <a:ext cx="3975462" cy="400110"/>
              </a:xfrm>
              <a:prstGeom prst="rect">
                <a:avLst/>
              </a:prstGeom>
              <a:blipFill rotWithShape="1">
                <a:blip r:embed="rId4"/>
                <a:stretch>
                  <a:fillRect l="-1534" t="-7692" r="-307" b="-27692"/>
                </a:stretch>
              </a:blipFill>
            </p:spPr>
            <p:txBody>
              <a:bodyPr/>
              <a:lstStyle/>
              <a:p>
                <a:r>
                  <a:rPr lang="de-DE">
                    <a:noFill/>
                  </a:rPr>
                  <a:t> </a:t>
                </a:r>
              </a:p>
            </p:txBody>
          </p:sp>
        </mc:Fallback>
      </mc:AlternateContent>
      <p:sp>
        <p:nvSpPr>
          <p:cNvPr id="14" name="Textfeld 13"/>
          <p:cNvSpPr txBox="1"/>
          <p:nvPr/>
        </p:nvSpPr>
        <p:spPr>
          <a:xfrm>
            <a:off x="4308280" y="2967763"/>
            <a:ext cx="3933526" cy="400110"/>
          </a:xfrm>
          <a:prstGeom prst="rect">
            <a:avLst/>
          </a:prstGeom>
          <a:noFill/>
        </p:spPr>
        <p:txBody>
          <a:bodyPr wrap="square" rtlCol="0">
            <a:spAutoFit/>
          </a:bodyPr>
          <a:lstStyle/>
          <a:p>
            <a:pPr algn="just"/>
            <a:r>
              <a:rPr lang="de-DE" sz="2000" dirty="0">
                <a:latin typeface="+mn-lt"/>
              </a:rPr>
              <a:t>Es liegt Fall (ii) von Satz 10.2.1 vor.</a:t>
            </a:r>
          </a:p>
        </p:txBody>
      </p:sp>
      <mc:AlternateContent xmlns:mc="http://schemas.openxmlformats.org/markup-compatibility/2006" xmlns:a14="http://schemas.microsoft.com/office/drawing/2010/main">
        <mc:Choice Requires="a14">
          <p:sp>
            <p:nvSpPr>
              <p:cNvPr id="17" name="Textfeld 16"/>
              <p:cNvSpPr txBox="1"/>
              <p:nvPr/>
            </p:nvSpPr>
            <p:spPr>
              <a:xfrm>
                <a:off x="1322550" y="3367873"/>
                <a:ext cx="5688632" cy="5507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ea typeface="Cambria Math"/>
                            </a:rPr>
                          </m:ctrlPr>
                        </m:dPr>
                        <m:e>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sSub>
                            <m:sSubPr>
                              <m:ctrlPr>
                                <a:rPr lang="de-DE" sz="2000" i="1">
                                  <a:latin typeface="Cambria Math" panose="02040503050406030204" pitchFamily="18" charset="0"/>
                                  <a:ea typeface="Cambria Math"/>
                                </a:rPr>
                              </m:ctrlPr>
                            </m:sSubPr>
                            <m:e>
                              <m:r>
                                <a:rPr lang="de-DE" sz="2000" i="1">
                                  <a:latin typeface="Cambria Math"/>
                                  <a:ea typeface="Cambria Math"/>
                                </a:rPr>
                                <m:t>−</m:t>
                              </m:r>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b="0" i="1" smtClean="0">
                                          <a:latin typeface="Cambria Math"/>
                                          <a:ea typeface="Cambria Math"/>
                                        </a:rPr>
                                        <m:t>𝑆</m:t>
                                      </m:r>
                                    </m:e>
                                    <m:sup>
                                      <m:r>
                                        <a:rPr lang="de-DE" sz="2000" i="1">
                                          <a:latin typeface="Cambria Math"/>
                                          <a:ea typeface="Cambria Math"/>
                                        </a:rPr>
                                        <m:t>2</m:t>
                                      </m:r>
                                    </m:sup>
                                  </m:sSup>
                                </m:num>
                                <m:den>
                                  <m:r>
                                    <a:rPr lang="de-DE" sz="2000" i="1">
                                      <a:latin typeface="Cambria Math"/>
                                      <a:ea typeface="Cambria Math"/>
                                    </a:rPr>
                                    <m:t>𝑛</m:t>
                                  </m:r>
                                </m:den>
                              </m:f>
                            </m:e>
                          </m:rad>
                          <m:r>
                            <a:rPr lang="de-DE" sz="2000" b="0" i="1" smtClean="0">
                              <a:latin typeface="Cambria Math"/>
                              <a:ea typeface="Cambria Math"/>
                            </a:rPr>
                            <m:t>, </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𝑋</m:t>
                              </m:r>
                            </m:e>
                          </m:acc>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ea typeface="Cambria Math"/>
                                    </a:rPr>
                                  </m:ctrlPr>
                                </m:fPr>
                                <m:num>
                                  <m:sSup>
                                    <m:sSupPr>
                                      <m:ctrlPr>
                                        <a:rPr lang="de-DE" sz="2000" i="1">
                                          <a:latin typeface="Cambria Math" panose="02040503050406030204" pitchFamily="18" charset="0"/>
                                          <a:ea typeface="Cambria Math"/>
                                        </a:rPr>
                                      </m:ctrlPr>
                                    </m:sSupPr>
                                    <m:e>
                                      <m:r>
                                        <a:rPr lang="de-DE" sz="2000" b="0" i="1" smtClean="0">
                                          <a:latin typeface="Cambria Math"/>
                                          <a:ea typeface="Cambria Math"/>
                                        </a:rPr>
                                        <m:t>𝑆</m:t>
                                      </m:r>
                                    </m:e>
                                    <m:sup>
                                      <m:r>
                                        <a:rPr lang="de-DE" sz="2000" i="1">
                                          <a:latin typeface="Cambria Math"/>
                                          <a:ea typeface="Cambria Math"/>
                                        </a:rPr>
                                        <m:t>2</m:t>
                                      </m:r>
                                    </m:sup>
                                  </m:sSup>
                                </m:num>
                                <m:den>
                                  <m:r>
                                    <a:rPr lang="de-DE" sz="2000" i="1">
                                      <a:latin typeface="Cambria Math"/>
                                      <a:ea typeface="Cambria Math"/>
                                    </a:rPr>
                                    <m:t>𝑛</m:t>
                                  </m:r>
                                </m:den>
                              </m:f>
                            </m:e>
                          </m:rad>
                        </m:e>
                      </m:d>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1322550" y="3367873"/>
                <a:ext cx="5688632" cy="55072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334208" y="4665389"/>
                <a:ext cx="367828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0.95=1−</m:t>
                      </m:r>
                      <m:r>
                        <a:rPr lang="de-DE" sz="2000" b="0" i="1" smtClean="0">
                          <a:latin typeface="Cambria Math"/>
                          <a:ea typeface="Cambria Math"/>
                        </a:rPr>
                        <m:t>𝛼</m:t>
                      </m:r>
                      <m:r>
                        <a:rPr lang="de-DE" sz="2000" b="0" i="1" smtClean="0">
                          <a:latin typeface="Cambria Math"/>
                          <a:ea typeface="Cambria Math"/>
                        </a:rPr>
                        <m:t>     ⇒    </m:t>
                      </m:r>
                      <m:r>
                        <a:rPr lang="de-DE" sz="2000" b="0" i="1" smtClean="0">
                          <a:latin typeface="Cambria Math"/>
                          <a:ea typeface="Cambria Math"/>
                        </a:rPr>
                        <m:t>𝛼</m:t>
                      </m:r>
                      <m:r>
                        <a:rPr lang="de-DE" sz="2000" b="0" i="1" smtClean="0">
                          <a:latin typeface="Cambria Math"/>
                          <a:ea typeface="Cambria Math"/>
                        </a:rPr>
                        <m:t>=0.05</m:t>
                      </m:r>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4334208" y="4665389"/>
                <a:ext cx="3678284"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364778" y="5057775"/>
                <a:ext cx="3967055" cy="41992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−1,1−</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𝛼</m:t>
                              </m:r>
                            </m:num>
                            <m:den>
                              <m:r>
                                <a:rPr lang="de-DE" sz="2000" b="0" i="1" smtClean="0">
                                  <a:latin typeface="Cambria Math"/>
                                  <a:ea typeface="Cambria Math"/>
                                </a:rPr>
                                <m:t>2</m:t>
                              </m:r>
                            </m:den>
                          </m:f>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9,0.975</m:t>
                          </m:r>
                        </m:sub>
                      </m:sSub>
                      <m:r>
                        <a:rPr lang="de-DE" sz="2000" b="0" i="1" smtClean="0">
                          <a:latin typeface="Cambria Math"/>
                          <a:ea typeface="Cambria Math"/>
                        </a:rPr>
                        <m:t>=</m:t>
                      </m:r>
                      <m:r>
                        <a:rPr lang="de-DE" sz="2000" b="0" i="0" smtClean="0">
                          <a:solidFill>
                            <a:schemeClr val="tx1"/>
                          </a:solidFill>
                          <a:latin typeface="Cambria Math"/>
                          <a:ea typeface="Cambria Math"/>
                        </a:rPr>
                        <m:t>2.26</m:t>
                      </m:r>
                    </m:oMath>
                  </m:oMathPara>
                </a14:m>
                <a:endParaRPr lang="de-DE" sz="2000" dirty="0">
                  <a:solidFill>
                    <a:srgbClr val="FF0000"/>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364778" y="5057775"/>
                <a:ext cx="3967055" cy="419923"/>
              </a:xfrm>
              <a:prstGeom prst="rect">
                <a:avLst/>
              </a:prstGeom>
              <a:blipFill rotWithShape="1">
                <a:blip r:embed="rId7"/>
                <a:stretch>
                  <a:fillRect t="-53623" b="-13188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252432" y="4265279"/>
                <a:ext cx="72728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9.52</m:t>
                      </m:r>
                    </m:oMath>
                  </m:oMathPara>
                </a14:m>
                <a:endParaRPr lang="de-DE" sz="2000" dirty="0"/>
              </a:p>
            </p:txBody>
          </p:sp>
        </mc:Choice>
        <mc:Fallback xmlns="">
          <p:sp>
            <p:nvSpPr>
              <p:cNvPr id="21" name="Textfeld 20"/>
              <p:cNvSpPr txBox="1">
                <a:spLocks noRot="1" noChangeAspect="1" noMove="1" noResize="1" noEditPoints="1" noAdjustHandles="1" noChangeArrowheads="1" noChangeShapeType="1" noTextEdit="1"/>
              </p:cNvSpPr>
              <p:nvPr/>
            </p:nvSpPr>
            <p:spPr>
              <a:xfrm>
                <a:off x="1252432" y="4265279"/>
                <a:ext cx="727280" cy="400110"/>
              </a:xfrm>
              <a:prstGeom prst="rect">
                <a:avLst/>
              </a:prstGeom>
              <a:blipFill rotWithShape="1">
                <a:blip r:embed="rId8"/>
                <a:stretch>
                  <a:fillRect/>
                </a:stretch>
              </a:blipFill>
            </p:spPr>
            <p:txBody>
              <a:bodyPr/>
              <a:lstStyle/>
              <a:p>
                <a:r>
                  <a:rPr lang="de-DE">
                    <a:noFill/>
                  </a:rPr>
                  <a:t> </a:t>
                </a:r>
              </a:p>
            </p:txBody>
          </p:sp>
        </mc:Fallback>
      </mc:AlternateContent>
      <p:sp>
        <p:nvSpPr>
          <p:cNvPr id="22" name="Textfeld 21"/>
          <p:cNvSpPr txBox="1"/>
          <p:nvPr/>
        </p:nvSpPr>
        <p:spPr>
          <a:xfrm>
            <a:off x="5395208" y="4263774"/>
            <a:ext cx="3600207" cy="400110"/>
          </a:xfrm>
          <a:prstGeom prst="rect">
            <a:avLst/>
          </a:prstGeom>
          <a:noFill/>
        </p:spPr>
        <p:txBody>
          <a:bodyPr wrap="square" rtlCol="0">
            <a:spAutoFit/>
          </a:bodyPr>
          <a:lstStyle/>
          <a:p>
            <a:pPr algn="just"/>
            <a:r>
              <a:rPr lang="de-DE" sz="2000" dirty="0">
                <a:latin typeface="+mn-lt"/>
              </a:rPr>
              <a:t>Nachzuschlagendes Quantil:</a:t>
            </a:r>
          </a:p>
        </p:txBody>
      </p:sp>
      <p:cxnSp>
        <p:nvCxnSpPr>
          <p:cNvPr id="23" name="Gerade Verbindung mit Pfeil 22"/>
          <p:cNvCxnSpPr/>
          <p:nvPr/>
        </p:nvCxnSpPr>
        <p:spPr>
          <a:xfrm flipV="1">
            <a:off x="1619672" y="3905239"/>
            <a:ext cx="0"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Gerade Verbindung mit Pfeil 23"/>
          <p:cNvCxnSpPr/>
          <p:nvPr/>
        </p:nvCxnSpPr>
        <p:spPr>
          <a:xfrm flipV="1">
            <a:off x="3306745" y="3877619"/>
            <a:ext cx="0"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6" name="Gerade Verbindung mit Pfeil 25"/>
          <p:cNvCxnSpPr/>
          <p:nvPr/>
        </p:nvCxnSpPr>
        <p:spPr>
          <a:xfrm flipV="1">
            <a:off x="3698238" y="3877619"/>
            <a:ext cx="0"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7" name="Textfeld 26"/>
              <p:cNvSpPr txBox="1"/>
              <p:nvPr/>
            </p:nvSpPr>
            <p:spPr>
              <a:xfrm>
                <a:off x="3493991" y="4265279"/>
                <a:ext cx="57644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10</m:t>
                      </m:r>
                    </m:oMath>
                  </m:oMathPara>
                </a14:m>
                <a:endParaRPr lang="de-DE" sz="2000" dirty="0"/>
              </a:p>
            </p:txBody>
          </p:sp>
        </mc:Choice>
        <mc:Fallback xmlns="">
          <p:sp>
            <p:nvSpPr>
              <p:cNvPr id="27" name="Textfeld 26"/>
              <p:cNvSpPr txBox="1">
                <a:spLocks noRot="1" noChangeAspect="1" noMove="1" noResize="1" noEditPoints="1" noAdjustHandles="1" noChangeArrowheads="1" noChangeShapeType="1" noTextEdit="1"/>
              </p:cNvSpPr>
              <p:nvPr/>
            </p:nvSpPr>
            <p:spPr>
              <a:xfrm>
                <a:off x="3493991" y="4265279"/>
                <a:ext cx="576448" cy="400110"/>
              </a:xfrm>
              <a:prstGeom prst="rect">
                <a:avLst/>
              </a:prstGeom>
              <a:blipFill rotWithShape="1">
                <a:blip r:embed="rId10"/>
                <a:stretch>
                  <a:fillRect/>
                </a:stretch>
              </a:blipFill>
            </p:spPr>
            <p:txBody>
              <a:bodyPr/>
              <a:lstStyle/>
              <a:p>
                <a:r>
                  <a:rPr lang="de-DE">
                    <a:noFill/>
                  </a:rPr>
                  <a:t> </a:t>
                </a:r>
              </a:p>
            </p:txBody>
          </p:sp>
        </mc:Fallback>
      </mc:AlternateContent>
      <p:cxnSp>
        <p:nvCxnSpPr>
          <p:cNvPr id="28" name="Gerade Verbindung mit Pfeil 27"/>
          <p:cNvCxnSpPr/>
          <p:nvPr/>
        </p:nvCxnSpPr>
        <p:spPr>
          <a:xfrm flipV="1">
            <a:off x="4518110" y="3853001"/>
            <a:ext cx="0"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Textfeld 28"/>
          <p:cNvSpPr txBox="1"/>
          <p:nvPr/>
        </p:nvSpPr>
        <p:spPr>
          <a:xfrm>
            <a:off x="4308280" y="4263774"/>
            <a:ext cx="720080" cy="400110"/>
          </a:xfrm>
          <a:prstGeom prst="rect">
            <a:avLst/>
          </a:prstGeom>
          <a:noFill/>
        </p:spPr>
        <p:txBody>
          <a:bodyPr wrap="square" rtlCol="0">
            <a:spAutoFit/>
          </a:bodyPr>
          <a:lstStyle/>
          <a:p>
            <a:pPr algn="just"/>
            <a:r>
              <a:rPr lang="de-DE" sz="2000" dirty="0">
                <a:latin typeface="+mn-lt"/>
              </a:rPr>
              <a:t>2.26</a:t>
            </a:r>
          </a:p>
        </p:txBody>
      </p:sp>
      <mc:AlternateContent xmlns:mc="http://schemas.openxmlformats.org/markup-compatibility/2006" xmlns:a14="http://schemas.microsoft.com/office/drawing/2010/main">
        <mc:Choice Requires="a14">
          <p:sp>
            <p:nvSpPr>
              <p:cNvPr id="31" name="Textfeld 30"/>
              <p:cNvSpPr txBox="1"/>
              <p:nvPr/>
            </p:nvSpPr>
            <p:spPr>
              <a:xfrm>
                <a:off x="841196" y="6165304"/>
                <a:ext cx="187604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0" smtClean="0">
                              <a:solidFill>
                                <a:schemeClr val="tx1"/>
                              </a:solidFill>
                              <a:latin typeface="Cambria Math"/>
                              <a:ea typeface="Cambria Math"/>
                            </a:rPr>
                            <m:t>8.45, 10.59</m:t>
                          </m:r>
                        </m:e>
                      </m:d>
                    </m:oMath>
                  </m:oMathPara>
                </a14:m>
                <a:endParaRPr lang="de-DE" sz="2000" dirty="0"/>
              </a:p>
            </p:txBody>
          </p:sp>
        </mc:Choice>
        <mc:Fallback xmlns="">
          <p:sp>
            <p:nvSpPr>
              <p:cNvPr id="31" name="Textfeld 30"/>
              <p:cNvSpPr txBox="1">
                <a:spLocks noRot="1" noChangeAspect="1" noMove="1" noResize="1" noEditPoints="1" noAdjustHandles="1" noChangeArrowheads="1" noChangeShapeType="1" noTextEdit="1"/>
              </p:cNvSpPr>
              <p:nvPr/>
            </p:nvSpPr>
            <p:spPr>
              <a:xfrm>
                <a:off x="841196" y="6165304"/>
                <a:ext cx="1876049" cy="400110"/>
              </a:xfrm>
              <a:prstGeom prst="rect">
                <a:avLst/>
              </a:prstGeom>
              <a:blipFill rotWithShape="1">
                <a:blip r:embed="rId11"/>
                <a:stretch>
                  <a:fillRect/>
                </a:stretch>
              </a:blipFill>
            </p:spPr>
            <p:txBody>
              <a:bodyPr/>
              <a:lstStyle/>
              <a:p>
                <a:r>
                  <a:rPr lang="de-DE">
                    <a:noFill/>
                  </a:rPr>
                  <a:t> </a:t>
                </a:r>
              </a:p>
            </p:txBody>
          </p:sp>
        </mc:Fallback>
      </mc:AlternateContent>
      <p:cxnSp>
        <p:nvCxnSpPr>
          <p:cNvPr id="32" name="Gerade Verbindung mit Pfeil 31"/>
          <p:cNvCxnSpPr/>
          <p:nvPr/>
        </p:nvCxnSpPr>
        <p:spPr>
          <a:xfrm flipH="1">
            <a:off x="4997789" y="4467528"/>
            <a:ext cx="305915"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3" name="Textfeld 32"/>
              <p:cNvSpPr txBox="1"/>
              <p:nvPr/>
            </p:nvSpPr>
            <p:spPr>
              <a:xfrm>
                <a:off x="841196" y="5542568"/>
                <a:ext cx="6169986" cy="5507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0" smtClean="0">
                          <a:solidFill>
                            <a:schemeClr val="tx1"/>
                          </a:solidFill>
                          <a:latin typeface="Cambria Math"/>
                          <a:ea typeface="Cambria Math"/>
                        </a:rPr>
                        <m:t>=</m:t>
                      </m:r>
                      <m:d>
                        <m:dPr>
                          <m:begChr m:val="["/>
                          <m:endChr m:val="]"/>
                          <m:ctrlPr>
                            <a:rPr lang="de-DE" sz="2000" b="0" i="1" smtClean="0">
                              <a:solidFill>
                                <a:schemeClr val="tx1"/>
                              </a:solidFill>
                              <a:latin typeface="Cambria Math" panose="02040503050406030204" pitchFamily="18" charset="0"/>
                              <a:ea typeface="Cambria Math"/>
                            </a:rPr>
                          </m:ctrlPr>
                        </m:dPr>
                        <m:e>
                          <m:r>
                            <a:rPr lang="de-DE" sz="2000" b="0" i="0" smtClean="0">
                              <a:solidFill>
                                <a:schemeClr val="tx1"/>
                              </a:solidFill>
                              <a:latin typeface="Cambria Math"/>
                              <a:ea typeface="Cambria Math"/>
                            </a:rPr>
                            <m:t>9.52−2.26</m:t>
                          </m:r>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b="0" i="1" smtClean="0">
                                      <a:solidFill>
                                        <a:schemeClr val="tx1"/>
                                      </a:solidFill>
                                      <a:latin typeface="Cambria Math" panose="02040503050406030204" pitchFamily="18" charset="0"/>
                                      <a:ea typeface="Cambria Math"/>
                                    </a:rPr>
                                  </m:ctrlPr>
                                </m:fPr>
                                <m:num>
                                  <m:r>
                                    <a:rPr lang="de-DE" sz="2000" b="0" i="0" smtClean="0">
                                      <a:solidFill>
                                        <a:schemeClr val="tx1"/>
                                      </a:solidFill>
                                      <a:latin typeface="Cambria Math"/>
                                      <a:ea typeface="Cambria Math"/>
                                    </a:rPr>
                                    <m:t>2.24</m:t>
                                  </m:r>
                                </m:num>
                                <m:den>
                                  <m:r>
                                    <a:rPr lang="de-DE" sz="2000" b="0" i="0" smtClean="0">
                                      <a:solidFill>
                                        <a:schemeClr val="tx1"/>
                                      </a:solidFill>
                                      <a:latin typeface="Cambria Math"/>
                                      <a:ea typeface="Cambria Math"/>
                                    </a:rPr>
                                    <m:t>10</m:t>
                                  </m:r>
                                </m:den>
                              </m:f>
                            </m:e>
                          </m:rad>
                          <m:r>
                            <a:rPr lang="de-DE" sz="2000" b="0" i="0" smtClean="0">
                              <a:solidFill>
                                <a:schemeClr val="tx1"/>
                              </a:solidFill>
                              <a:latin typeface="Cambria Math"/>
                              <a:ea typeface="Cambria Math"/>
                            </a:rPr>
                            <m:t>,</m:t>
                          </m:r>
                          <m:r>
                            <a:rPr lang="de-DE" sz="2000" i="0">
                              <a:solidFill>
                                <a:schemeClr val="tx1"/>
                              </a:solidFill>
                              <a:latin typeface="Cambria Math"/>
                              <a:ea typeface="Cambria Math"/>
                            </a:rPr>
                            <m:t>9.52</m:t>
                          </m:r>
                          <m:r>
                            <a:rPr lang="de-DE" sz="2000" b="0" i="0" smtClean="0">
                              <a:solidFill>
                                <a:schemeClr val="tx1"/>
                              </a:solidFill>
                              <a:latin typeface="Cambria Math"/>
                              <a:ea typeface="Cambria Math"/>
                            </a:rPr>
                            <m:t>+2.26</m:t>
                          </m:r>
                          <m:rad>
                            <m:radPr>
                              <m:degHide m:val="on"/>
                              <m:ctrlPr>
                                <a:rPr lang="de-DE" sz="2000" i="1">
                                  <a:solidFill>
                                    <a:schemeClr val="tx1"/>
                                  </a:solidFill>
                                  <a:latin typeface="Cambria Math" panose="02040503050406030204" pitchFamily="18" charset="0"/>
                                  <a:ea typeface="Cambria Math"/>
                                </a:rPr>
                              </m:ctrlPr>
                            </m:radPr>
                            <m:deg/>
                            <m:e>
                              <m:f>
                                <m:fPr>
                                  <m:type m:val="lin"/>
                                  <m:ctrlPr>
                                    <a:rPr lang="de-DE" sz="2000" i="1">
                                      <a:solidFill>
                                        <a:schemeClr val="tx1"/>
                                      </a:solidFill>
                                      <a:latin typeface="Cambria Math" panose="02040503050406030204" pitchFamily="18" charset="0"/>
                                      <a:ea typeface="Cambria Math"/>
                                    </a:rPr>
                                  </m:ctrlPr>
                                </m:fPr>
                                <m:num>
                                  <m:r>
                                    <a:rPr lang="de-DE" sz="2000" b="0" i="0" smtClean="0">
                                      <a:solidFill>
                                        <a:schemeClr val="tx1"/>
                                      </a:solidFill>
                                      <a:latin typeface="Cambria Math"/>
                                      <a:ea typeface="Cambria Math"/>
                                    </a:rPr>
                                    <m:t>2.24</m:t>
                                  </m:r>
                                </m:num>
                                <m:den>
                                  <m:r>
                                    <a:rPr lang="de-DE" sz="2000" i="0">
                                      <a:solidFill>
                                        <a:schemeClr val="tx1"/>
                                      </a:solidFill>
                                      <a:latin typeface="Cambria Math"/>
                                      <a:ea typeface="Cambria Math"/>
                                    </a:rPr>
                                    <m:t>10</m:t>
                                  </m:r>
                                </m:den>
                              </m:f>
                            </m:e>
                          </m:rad>
                        </m:e>
                      </m:d>
                    </m:oMath>
                  </m:oMathPara>
                </a14:m>
                <a:endParaRPr lang="de-DE" sz="2000" dirty="0">
                  <a:solidFill>
                    <a:schemeClr val="tx1"/>
                  </a:solidFill>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841196" y="5542568"/>
                <a:ext cx="6169986" cy="550728"/>
              </a:xfrm>
              <a:prstGeom prst="rect">
                <a:avLst/>
              </a:prstGeom>
              <a:blipFill rotWithShape="1">
                <a:blip r:embed="rId1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4"/>
              <p:cNvSpPr txBox="1"/>
              <p:nvPr/>
            </p:nvSpPr>
            <p:spPr>
              <a:xfrm>
                <a:off x="2742458" y="4271683"/>
                <a:ext cx="564287" cy="400110"/>
              </a:xfrm>
              <a:prstGeom prst="rect">
                <a:avLst/>
              </a:prstGeom>
              <a:noFill/>
            </p:spPr>
            <p:txBody>
              <a:bodyPr wrap="square" rtlCol="0">
                <a:spAutoFit/>
              </a:bodyPr>
              <a:lstStyle>
                <a:defPPr>
                  <a:defRPr lang="de-DE"/>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a:lstStyle>
              <a:p>
                <a:pPr/>
                <a14:m>
                  <m:oMathPara xmlns:m="http://schemas.openxmlformats.org/officeDocument/2006/math">
                    <m:oMathParaPr>
                      <m:jc m:val="left"/>
                    </m:oMathParaPr>
                    <m:oMath xmlns:m="http://schemas.openxmlformats.org/officeDocument/2006/math">
                      <m:r>
                        <a:rPr lang="de-DE" sz="2000" b="0" i="0" smtClean="0">
                          <a:solidFill>
                            <a:schemeClr val="tx1"/>
                          </a:solidFill>
                          <a:latin typeface="Cambria Math"/>
                        </a:rPr>
                        <m:t>2.24</m:t>
                      </m:r>
                    </m:oMath>
                  </m:oMathPara>
                </a14:m>
                <a:endParaRPr lang="de-DE" sz="2000" dirty="0">
                  <a:solidFill>
                    <a:schemeClr val="tx1"/>
                  </a:solidFill>
                </a:endParaRPr>
              </a:p>
            </p:txBody>
          </p:sp>
        </mc:Choice>
        <mc:Fallback xmlns="">
          <p:sp>
            <p:nvSpPr>
              <p:cNvPr id="30" name="Textfeld 24"/>
              <p:cNvSpPr txBox="1">
                <a:spLocks noRot="1" noChangeAspect="1" noMove="1" noResize="1" noEditPoints="1" noAdjustHandles="1" noChangeArrowheads="1" noChangeShapeType="1" noTextEdit="1"/>
              </p:cNvSpPr>
              <p:nvPr/>
            </p:nvSpPr>
            <p:spPr>
              <a:xfrm>
                <a:off x="2742458" y="4271683"/>
                <a:ext cx="564287" cy="400110"/>
              </a:xfrm>
              <a:prstGeom prst="rect">
                <a:avLst/>
              </a:prstGeom>
              <a:blipFill rotWithShape="1">
                <a:blip r:embed="rId13"/>
                <a:stretch>
                  <a:fillRect r="-16304"/>
                </a:stretch>
              </a:blipFill>
            </p:spPr>
            <p:txBody>
              <a:bodyPr/>
              <a:lstStyle/>
              <a:p>
                <a:r>
                  <a:rPr lang="de-DE">
                    <a:noFill/>
                  </a:rPr>
                  <a:t> </a:t>
                </a:r>
              </a:p>
            </p:txBody>
          </p:sp>
        </mc:Fallback>
      </mc:AlternateContent>
      <p:sp>
        <p:nvSpPr>
          <p:cNvPr id="3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686</a:t>
            </a:r>
            <a:endParaRPr lang="de-DE" sz="8000" b="1" dirty="0">
              <a:solidFill>
                <a:schemeClr val="tx1"/>
              </a:solidFill>
              <a:latin typeface="+mj-lt"/>
            </a:endParaRPr>
          </a:p>
        </p:txBody>
      </p:sp>
    </p:spTree>
    <p:extLst>
      <p:ext uri="{BB962C8B-B14F-4D97-AF65-F5344CB8AC3E}">
        <p14:creationId xmlns:p14="http://schemas.microsoft.com/office/powerpoint/2010/main" val="321142368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66</a:t>
            </a:r>
            <a:endParaRPr lang="de-DE" sz="8000" b="1" dirty="0">
              <a:solidFill>
                <a:schemeClr val="tx1"/>
              </a:solidFill>
              <a:latin typeface="+mj-lt"/>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4.1 Spezifika empirischer Verteilungen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7544" y="1228690"/>
            <a:ext cx="7920880" cy="400110"/>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4.1.1: </a:t>
            </a:r>
            <a:r>
              <a:rPr lang="de-DE" sz="2000" dirty="0">
                <a:latin typeface="Times New Roman" pitchFamily="18" charset="0"/>
              </a:rPr>
              <a:t>Schiefe und Multimodalität</a:t>
            </a:r>
          </a:p>
        </p:txBody>
      </p:sp>
      <p:sp>
        <p:nvSpPr>
          <p:cNvPr id="8" name="Rechteck 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7544" y="1800131"/>
            <a:ext cx="5305425" cy="2352675"/>
          </a:xfrm>
          <a:prstGeom prst="rect">
            <a:avLst/>
          </a:prstGeom>
        </p:spPr>
      </p:pic>
    </p:spTree>
    <p:extLst>
      <p:ext uri="{BB962C8B-B14F-4D97-AF65-F5344CB8AC3E}">
        <p14:creationId xmlns:p14="http://schemas.microsoft.com/office/powerpoint/2010/main" val="2856062422"/>
      </p:ext>
    </p:extLst>
  </p:cSld>
  <p:clrMapOvr>
    <a:masterClrMapping/>
  </p:clrMapOvr>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1" name="Textfeld 10"/>
              <p:cNvSpPr txBox="1"/>
              <p:nvPr/>
            </p:nvSpPr>
            <p:spPr>
              <a:xfrm>
                <a:off x="468313" y="1196752"/>
                <a:ext cx="8187598" cy="1323439"/>
              </a:xfrm>
              <a:prstGeom prst="rect">
                <a:avLst/>
              </a:prstGeom>
              <a:noFill/>
            </p:spPr>
            <p:txBody>
              <a:bodyPr wrap="square" rtlCol="0">
                <a:spAutoFit/>
              </a:bodyPr>
              <a:lstStyle/>
              <a:p>
                <a:pPr algn="just"/>
                <a:r>
                  <a:rPr lang="de-DE" sz="2000" dirty="0">
                    <a:latin typeface="+mn-lt"/>
                  </a:rPr>
                  <a:t>&gt; Angenommen die Populationsvarianz ist bekannt mit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r>
                      <a:rPr lang="de-DE" sz="2000" b="0" i="1" smtClean="0">
                        <a:latin typeface="Cambria Math"/>
                      </a:rPr>
                      <m:t>=1.5</m:t>
                    </m:r>
                  </m:oMath>
                </a14:m>
                <a:r>
                  <a:rPr lang="de-DE" sz="2000" dirty="0">
                    <a:latin typeface="+mn-lt"/>
                  </a:rPr>
                  <a:t>. Wie viele</a:t>
                </a:r>
              </a:p>
              <a:p>
                <a:pPr algn="just"/>
                <a:r>
                  <a:rPr lang="de-DE" sz="2000" dirty="0">
                    <a:latin typeface="+mn-lt"/>
                  </a:rPr>
                  <a:t>   Abfertigungszeiten müssen erhoben werden, damit das 0.95-KI für </a:t>
                </a:r>
                <a14:m>
                  <m:oMath xmlns:m="http://schemas.openxmlformats.org/officeDocument/2006/math">
                    <m:r>
                      <a:rPr lang="de-DE" sz="2000" i="1" smtClean="0">
                        <a:latin typeface="Cambria Math"/>
                        <a:ea typeface="Cambria Math"/>
                      </a:rPr>
                      <m:t>𝜇</m:t>
                    </m:r>
                  </m:oMath>
                </a14:m>
                <a:r>
                  <a:rPr lang="de-DE" sz="2000" dirty="0">
                    <a:latin typeface="+mn-lt"/>
                  </a:rPr>
                  <a:t> (die</a:t>
                </a:r>
              </a:p>
              <a:p>
                <a:pPr algn="just"/>
                <a:r>
                  <a:rPr lang="de-DE" sz="2000" dirty="0">
                    <a:latin typeface="+mn-lt"/>
                  </a:rPr>
                  <a:t>   mittlere Abfertigungszeit in der Grundgesamtheit) nicht länger ist als 1</a:t>
                </a:r>
              </a:p>
              <a:p>
                <a:pPr algn="just"/>
                <a:r>
                  <a:rPr lang="de-DE" sz="2000" dirty="0">
                    <a:latin typeface="+mn-lt"/>
                  </a:rPr>
                  <a:t>   (</a:t>
                </a:r>
                <a14:m>
                  <m:oMath xmlns:m="http://schemas.openxmlformats.org/officeDocument/2006/math">
                    <m:r>
                      <a:rPr lang="de-DE" sz="2000" i="1" smtClean="0">
                        <a:latin typeface="Cambria Math"/>
                        <a:ea typeface="Cambria Math"/>
                      </a:rPr>
                      <m:t>±</m:t>
                    </m:r>
                  </m:oMath>
                </a14:m>
                <a:r>
                  <a:rPr lang="de-DE" sz="2000" dirty="0">
                    <a:latin typeface="+mn-lt"/>
                  </a:rPr>
                  <a:t>0.5 Minuten genaue Schätzung)?</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3" y="1196752"/>
                <a:ext cx="8187598" cy="1323439"/>
              </a:xfrm>
              <a:prstGeom prst="rect">
                <a:avLst/>
              </a:prstGeom>
              <a:blipFill rotWithShape="1">
                <a:blip r:embed="rId3"/>
                <a:stretch>
                  <a:fillRect l="-819" t="-2304" b="-7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203686" y="3071995"/>
                <a:ext cx="3096344" cy="50283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𝑛</m:t>
                      </m:r>
                      <m:r>
                        <a:rPr lang="de-DE" sz="2000" b="0" i="1" smtClean="0">
                          <a:latin typeface="Cambria Math"/>
                        </a:rPr>
                        <m:t>=</m:t>
                      </m:r>
                      <m:sSup>
                        <m:sSupPr>
                          <m:ctrlPr>
                            <a:rPr lang="de-DE" sz="2000" b="0" i="1" smtClean="0">
                              <a:latin typeface="Cambria Math" panose="02040503050406030204" pitchFamily="18" charset="0"/>
                            </a:rPr>
                          </m:ctrlPr>
                        </m:sSupPr>
                        <m:e>
                          <m:d>
                            <m:dPr>
                              <m:ctrlPr>
                                <a:rPr lang="de-DE" sz="2000" i="1">
                                  <a:latin typeface="Cambria Math" panose="02040503050406030204" pitchFamily="18" charset="0"/>
                                </a:rPr>
                              </m:ctrlPr>
                            </m:dPr>
                            <m:e>
                              <m:f>
                                <m:fPr>
                                  <m:type m:val="lin"/>
                                  <m:ctrlPr>
                                    <a:rPr lang="de-DE" sz="2000" i="1">
                                      <a:latin typeface="Cambria Math" panose="02040503050406030204" pitchFamily="18" charset="0"/>
                                    </a:rPr>
                                  </m:ctrlPr>
                                </m:fPr>
                                <m:num>
                                  <m:r>
                                    <a:rPr lang="de-DE" sz="2000" b="0" i="1" smtClean="0">
                                      <a:latin typeface="Cambria Math"/>
                                    </a:rPr>
                                    <m:t>2</m:t>
                                  </m:r>
                                  <m:sSub>
                                    <m:sSubPr>
                                      <m:ctrlPr>
                                        <a:rPr lang="de-DE" sz="2000" b="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
                                    <a:rPr lang="de-DE" sz="2000" b="0" i="1" smtClean="0">
                                      <a:latin typeface="Cambria Math"/>
                                      <a:ea typeface="Cambria Math"/>
                                    </a:rPr>
                                    <m:t>𝜎</m:t>
                                  </m:r>
                                </m:num>
                                <m:den>
                                  <m:sSub>
                                    <m:sSubPr>
                                      <m:ctrlPr>
                                        <a:rPr lang="de-DE" sz="2000" i="1" smtClean="0">
                                          <a:latin typeface="Cambria Math" panose="02040503050406030204" pitchFamily="18" charset="0"/>
                                        </a:rPr>
                                      </m:ctrlPr>
                                    </m:sSubPr>
                                    <m:e>
                                      <m:r>
                                        <a:rPr lang="de-DE" sz="2000" b="0" i="1" smtClean="0">
                                          <a:latin typeface="Cambria Math"/>
                                        </a:rPr>
                                        <m:t>𝐿</m:t>
                                      </m:r>
                                    </m:e>
                                    <m:sub>
                                      <m:r>
                                        <a:rPr lang="de-DE" sz="2000" b="0" i="1" smtClean="0">
                                          <a:latin typeface="Cambria Math"/>
                                        </a:rPr>
                                        <m:t>𝑍</m:t>
                                      </m:r>
                                    </m:sub>
                                  </m:sSub>
                                </m:den>
                              </m:f>
                            </m:e>
                          </m:d>
                        </m:e>
                        <m:sup>
                          <m:r>
                            <a:rPr lang="de-DE" sz="2000" b="0" i="1" smtClean="0">
                              <a:latin typeface="Cambria Math"/>
                            </a:rPr>
                            <m:t>2</m:t>
                          </m:r>
                        </m:sup>
                      </m:sSup>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203686" y="3071995"/>
                <a:ext cx="3096344" cy="502830"/>
              </a:xfrm>
              <a:prstGeom prst="rect">
                <a:avLst/>
              </a:prstGeom>
              <a:blipFill rotWithShape="1">
                <a:blip r:embed="rId4"/>
                <a:stretch>
                  <a:fillRect/>
                </a:stretch>
              </a:blipFill>
            </p:spPr>
            <p:txBody>
              <a:bodyPr/>
              <a:lstStyle/>
              <a:p>
                <a:r>
                  <a:rPr lang="de-DE">
                    <a:noFill/>
                  </a:rPr>
                  <a:t> </a:t>
                </a:r>
              </a:p>
            </p:txBody>
          </p:sp>
        </mc:Fallback>
      </mc:AlternateContent>
      <p:sp>
        <p:nvSpPr>
          <p:cNvPr id="14" name="Textfeld 13"/>
          <p:cNvSpPr txBox="1"/>
          <p:nvPr/>
        </p:nvSpPr>
        <p:spPr>
          <a:xfrm>
            <a:off x="468313" y="2650143"/>
            <a:ext cx="4463727" cy="400110"/>
          </a:xfrm>
          <a:prstGeom prst="rect">
            <a:avLst/>
          </a:prstGeom>
          <a:noFill/>
        </p:spPr>
        <p:txBody>
          <a:bodyPr wrap="square" rtlCol="0">
            <a:spAutoFit/>
          </a:bodyPr>
          <a:lstStyle/>
          <a:p>
            <a:pPr algn="just"/>
            <a:r>
              <a:rPr lang="de-DE" sz="2000" dirty="0">
                <a:latin typeface="+mn-lt"/>
              </a:rPr>
              <a:t>   Maßgebliche Formel (vgl. </a:t>
            </a:r>
            <a:r>
              <a:rPr lang="de-DE" sz="2000">
                <a:latin typeface="+mn-lt"/>
              </a:rPr>
              <a:t>Folie 683): </a:t>
            </a:r>
            <a:endParaRPr lang="de-DE" sz="2000" dirty="0">
              <a:latin typeface="+mn-lt"/>
            </a:endParaRPr>
          </a:p>
        </p:txBody>
      </p:sp>
      <mc:AlternateContent xmlns:mc="http://schemas.openxmlformats.org/markup-compatibility/2006" xmlns:a14="http://schemas.microsoft.com/office/drawing/2010/main">
        <mc:Choice Requires="a14">
          <p:sp>
            <p:nvSpPr>
              <p:cNvPr id="17" name="Textfeld 16"/>
              <p:cNvSpPr txBox="1"/>
              <p:nvPr/>
            </p:nvSpPr>
            <p:spPr>
              <a:xfrm>
                <a:off x="468312" y="3581094"/>
                <a:ext cx="7416056" cy="432298"/>
              </a:xfrm>
              <a:prstGeom prst="rect">
                <a:avLst/>
              </a:prstGeom>
              <a:noFill/>
            </p:spPr>
            <p:txBody>
              <a:bodyPr wrap="square" rtlCol="0">
                <a:spAutoFit/>
              </a:bodyPr>
              <a:lstStyle/>
              <a:p>
                <a:pPr algn="just"/>
                <a:r>
                  <a:rPr lang="de-DE" sz="2000" dirty="0">
                    <a:latin typeface="+mn-lt"/>
                  </a:rPr>
                  <a:t>   Mit </a:t>
                </a:r>
                <a14:m>
                  <m:oMath xmlns:m="http://schemas.openxmlformats.org/officeDocument/2006/math">
                    <m:r>
                      <a:rPr lang="de-DE" sz="2000" b="0" i="1" smtClean="0">
                        <a:latin typeface="Cambria Math"/>
                      </a:rPr>
                      <m:t>1−</m:t>
                    </m:r>
                    <m:r>
                      <a:rPr lang="de-DE" sz="2000" b="0" i="1" smtClean="0">
                        <a:latin typeface="Cambria Math"/>
                        <a:ea typeface="Cambria Math"/>
                      </a:rPr>
                      <m:t>𝛼</m:t>
                    </m:r>
                    <m:r>
                      <a:rPr lang="de-DE" sz="2000" b="0" i="1" smtClean="0">
                        <a:latin typeface="Cambria Math"/>
                        <a:ea typeface="Cambria Math"/>
                      </a:rPr>
                      <m:t>=0.95</m:t>
                    </m:r>
                  </m:oMath>
                </a14:m>
                <a:r>
                  <a:rPr lang="de-DE" sz="2000" dirty="0">
                    <a:latin typeface="+mn-lt"/>
                  </a:rPr>
                  <a:t>, d. h.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0.975</m:t>
                        </m:r>
                      </m:sub>
                    </m:sSub>
                    <m:r>
                      <a:rPr lang="de-DE" sz="2000" b="0" i="1" smtClean="0">
                        <a:latin typeface="Cambria Math"/>
                      </a:rPr>
                      <m:t>=1.96</m:t>
                    </m:r>
                  </m:oMath>
                </a14:m>
                <a:r>
                  <a:rPr lang="de-DE" sz="2000" dirty="0">
                    <a:latin typeface="+mn-lt"/>
                  </a:rPr>
                  <a:t>, </a:t>
                </a:r>
                <a14:m>
                  <m:oMath xmlns:m="http://schemas.openxmlformats.org/officeDocument/2006/math">
                    <m:r>
                      <a:rPr lang="de-DE" sz="2000" i="1" smtClean="0">
                        <a:latin typeface="Cambria Math"/>
                        <a:ea typeface="Cambria Math"/>
                      </a:rPr>
                      <m:t>𝜎</m:t>
                    </m:r>
                    <m:r>
                      <a:rPr lang="de-DE" sz="2000" b="0" i="1" smtClean="0">
                        <a:latin typeface="Cambria Math"/>
                        <a:ea typeface="Cambria Math"/>
                      </a:rPr>
                      <m:t>=</m:t>
                    </m:r>
                    <m:rad>
                      <m:radPr>
                        <m:degHide m:val="on"/>
                        <m:ctrlPr>
                          <a:rPr lang="de-DE" sz="2000" b="0" i="1" smtClean="0">
                            <a:latin typeface="Cambria Math" panose="02040503050406030204" pitchFamily="18" charset="0"/>
                            <a:ea typeface="Cambria Math"/>
                          </a:rPr>
                        </m:ctrlPr>
                      </m:radPr>
                      <m:deg/>
                      <m:e>
                        <m:r>
                          <a:rPr lang="de-DE" sz="2000" b="0" i="1" smtClean="0">
                            <a:latin typeface="Cambria Math"/>
                            <a:ea typeface="Cambria Math"/>
                          </a:rPr>
                          <m:t>1.5</m:t>
                        </m:r>
                      </m:e>
                    </m:rad>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𝐿</m:t>
                        </m:r>
                      </m:e>
                      <m:sub>
                        <m:r>
                          <a:rPr lang="de-DE" sz="2000" b="0" i="1" smtClean="0">
                            <a:latin typeface="Cambria Math"/>
                          </a:rPr>
                          <m:t>𝑍</m:t>
                        </m:r>
                      </m:sub>
                    </m:sSub>
                    <m:r>
                      <a:rPr lang="de-DE" sz="2000" b="0" i="1" smtClean="0">
                        <a:latin typeface="Cambria Math"/>
                      </a:rPr>
                      <m:t>=1</m:t>
                    </m:r>
                  </m:oMath>
                </a14:m>
                <a:r>
                  <a:rPr lang="de-DE" sz="2000" dirty="0">
                    <a:latin typeface="+mn-lt"/>
                  </a:rPr>
                  <a:t>    folgt</a:t>
                </a:r>
              </a:p>
            </p:txBody>
          </p:sp>
        </mc:Choice>
        <mc:Fallback xmlns="">
          <p:sp>
            <p:nvSpPr>
              <p:cNvPr id="17" name="Textfeld 16"/>
              <p:cNvSpPr txBox="1">
                <a:spLocks noRot="1" noChangeAspect="1" noMove="1" noResize="1" noEditPoints="1" noAdjustHandles="1" noChangeArrowheads="1" noChangeShapeType="1" noTextEdit="1"/>
              </p:cNvSpPr>
              <p:nvPr/>
            </p:nvSpPr>
            <p:spPr>
              <a:xfrm>
                <a:off x="468312" y="3581094"/>
                <a:ext cx="7416056" cy="432298"/>
              </a:xfrm>
              <a:prstGeom prst="rect">
                <a:avLst/>
              </a:prstGeom>
              <a:blipFill rotWithShape="1">
                <a:blip r:embed="rId5"/>
                <a:stretch>
                  <a:fillRect b="-253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203686" y="4016122"/>
                <a:ext cx="4376426" cy="528093"/>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𝑛</m:t>
                      </m:r>
                      <m:r>
                        <a:rPr lang="de-DE" sz="2000" b="0" i="1" smtClean="0">
                          <a:latin typeface="Cambria Math"/>
                        </a:rPr>
                        <m:t>=</m:t>
                      </m:r>
                      <m:sSup>
                        <m:sSupPr>
                          <m:ctrlPr>
                            <a:rPr lang="de-DE" sz="2000" b="0" i="1" smtClean="0">
                              <a:latin typeface="Cambria Math" panose="02040503050406030204" pitchFamily="18" charset="0"/>
                            </a:rPr>
                          </m:ctrlPr>
                        </m:sSupPr>
                        <m:e>
                          <m:d>
                            <m:dPr>
                              <m:ctrlPr>
                                <a:rPr lang="de-DE" sz="2000" i="1">
                                  <a:latin typeface="Cambria Math" panose="02040503050406030204" pitchFamily="18" charset="0"/>
                                </a:rPr>
                              </m:ctrlPr>
                            </m:dPr>
                            <m:e>
                              <m:f>
                                <m:fPr>
                                  <m:type m:val="lin"/>
                                  <m:ctrlPr>
                                    <a:rPr lang="de-DE" sz="2000" i="1">
                                      <a:latin typeface="Cambria Math" panose="02040503050406030204" pitchFamily="18" charset="0"/>
                                    </a:rPr>
                                  </m:ctrlPr>
                                </m:fPr>
                                <m:num>
                                  <m:r>
                                    <a:rPr lang="de-DE" sz="2000" b="0" i="1" smtClean="0">
                                      <a:latin typeface="Cambria Math"/>
                                    </a:rPr>
                                    <m:t>2</m:t>
                                  </m:r>
                                  <m:r>
                                    <a:rPr lang="de-DE" sz="2000" b="0" i="1" smtClean="0">
                                      <a:latin typeface="Cambria Math"/>
                                      <a:ea typeface="Cambria Math"/>
                                    </a:rPr>
                                    <m:t>×1.96×</m:t>
                                  </m:r>
                                  <m:rad>
                                    <m:radPr>
                                      <m:degHide m:val="on"/>
                                      <m:ctrlPr>
                                        <a:rPr lang="de-DE" sz="2000" b="0" i="1" smtClean="0">
                                          <a:latin typeface="Cambria Math" panose="02040503050406030204" pitchFamily="18" charset="0"/>
                                          <a:ea typeface="Cambria Math"/>
                                        </a:rPr>
                                      </m:ctrlPr>
                                    </m:radPr>
                                    <m:deg/>
                                    <m:e>
                                      <m:r>
                                        <a:rPr lang="de-DE" sz="2000" b="0" i="1" smtClean="0">
                                          <a:latin typeface="Cambria Math"/>
                                          <a:ea typeface="Cambria Math"/>
                                        </a:rPr>
                                        <m:t>1.5</m:t>
                                      </m:r>
                                    </m:e>
                                  </m:rad>
                                </m:num>
                                <m:den>
                                  <m:r>
                                    <a:rPr lang="de-DE" sz="2000" b="0" i="1" smtClean="0">
                                      <a:latin typeface="Cambria Math"/>
                                    </a:rPr>
                                    <m:t>1</m:t>
                                  </m:r>
                                </m:den>
                              </m:f>
                            </m:e>
                          </m:d>
                        </m:e>
                        <m:sup>
                          <m:r>
                            <a:rPr lang="de-DE" sz="2000" b="0" i="1" smtClean="0">
                              <a:latin typeface="Cambria Math"/>
                            </a:rPr>
                            <m:t>2</m:t>
                          </m:r>
                        </m:sup>
                      </m:sSup>
                      <m:r>
                        <a:rPr lang="de-DE" sz="2000" b="0" i="1" smtClean="0">
                          <a:latin typeface="Cambria Math"/>
                          <a:ea typeface="Cambria Math"/>
                        </a:rPr>
                        <m:t>≈23.04</m:t>
                      </m:r>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203686" y="4016122"/>
                <a:ext cx="4376426" cy="528093"/>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8313" y="4653136"/>
                <a:ext cx="7056016" cy="400110"/>
              </a:xfrm>
              <a:prstGeom prst="rect">
                <a:avLst/>
              </a:prstGeom>
              <a:noFill/>
            </p:spPr>
            <p:txBody>
              <a:bodyPr wrap="square" rtlCol="0">
                <a:spAutoFit/>
              </a:bodyPr>
              <a:lstStyle/>
              <a:p>
                <a:pPr algn="just"/>
                <a14:m>
                  <m:oMath xmlns:m="http://schemas.openxmlformats.org/officeDocument/2006/math">
                    <m:r>
                      <a:rPr lang="de-DE" sz="2000" b="0" i="1" smtClean="0">
                        <a:latin typeface="Cambria Math"/>
                        <a:ea typeface="Cambria Math"/>
                      </a:rPr>
                      <m:t>   </m:t>
                    </m:r>
                    <m:r>
                      <a:rPr lang="de-DE" sz="2000" i="1" smtClean="0">
                        <a:latin typeface="Cambria Math"/>
                        <a:ea typeface="Cambria Math"/>
                      </a:rPr>
                      <m:t>⇒</m:t>
                    </m:r>
                  </m:oMath>
                </a14:m>
                <a:r>
                  <a:rPr lang="de-DE" sz="2000" dirty="0">
                    <a:latin typeface="+mn-lt"/>
                  </a:rPr>
                  <a:t>  Es sollten mindestens 23 Zeiten (besser 24) erhoben werden.</a:t>
                </a:r>
              </a:p>
            </p:txBody>
          </p:sp>
        </mc:Choice>
        <mc:Fallback xmlns="">
          <p:sp>
            <p:nvSpPr>
              <p:cNvPr id="20" name="Textfeld 19"/>
              <p:cNvSpPr txBox="1">
                <a:spLocks noRot="1" noChangeAspect="1" noMove="1" noResize="1" noEditPoints="1" noAdjustHandles="1" noChangeArrowheads="1" noChangeShapeType="1" noTextEdit="1"/>
              </p:cNvSpPr>
              <p:nvPr/>
            </p:nvSpPr>
            <p:spPr>
              <a:xfrm>
                <a:off x="468313" y="4653136"/>
                <a:ext cx="7056016" cy="400110"/>
              </a:xfrm>
              <a:prstGeom prst="rect">
                <a:avLst/>
              </a:prstGeom>
              <a:blipFill rotWithShape="1">
                <a:blip r:embed="rId7"/>
                <a:stretch>
                  <a:fillRect t="-7576" b="-25758"/>
                </a:stretch>
              </a:blipFill>
            </p:spPr>
            <p:txBody>
              <a:bodyPr/>
              <a:lstStyle/>
              <a:p>
                <a:r>
                  <a:rPr lang="de-DE">
                    <a:noFill/>
                  </a:rPr>
                  <a:t> </a:t>
                </a:r>
              </a:p>
            </p:txBody>
          </p:sp>
        </mc:Fallback>
      </mc:AlternateContent>
      <p:sp>
        <p:nvSpPr>
          <p:cNvPr id="2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687</a:t>
            </a:r>
            <a:endParaRPr lang="de-DE" sz="8000" b="1" dirty="0">
              <a:solidFill>
                <a:schemeClr val="tx1"/>
              </a:solidFill>
              <a:latin typeface="+mj-lt"/>
            </a:endParaRPr>
          </a:p>
        </p:txBody>
      </p:sp>
    </p:spTree>
    <p:extLst>
      <p:ext uri="{BB962C8B-B14F-4D97-AF65-F5344CB8AC3E}">
        <p14:creationId xmlns:p14="http://schemas.microsoft.com/office/powerpoint/2010/main" val="2048931473"/>
      </p:ext>
    </p:extLst>
  </p:cSld>
  <p:clrMapOvr>
    <a:masterClrMapping/>
  </p:clrMapOvr>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8" name="Grafik 7"/>
          <p:cNvPicPr>
            <a:picLocks noChangeAspect="1"/>
          </p:cNvPicPr>
          <p:nvPr/>
        </p:nvPicPr>
        <p:blipFill>
          <a:blip r:embed="rId3"/>
          <a:stretch>
            <a:fillRect/>
          </a:stretch>
        </p:blipFill>
        <p:spPr>
          <a:xfrm>
            <a:off x="457201" y="980728"/>
            <a:ext cx="6563072" cy="5560744"/>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688</a:t>
            </a:r>
            <a:endParaRPr lang="de-DE" sz="8000" b="1" dirty="0">
              <a:solidFill>
                <a:schemeClr val="tx1"/>
              </a:solidFill>
              <a:latin typeface="+mj-lt"/>
            </a:endParaRPr>
          </a:p>
        </p:txBody>
      </p:sp>
    </p:spTree>
    <p:extLst>
      <p:ext uri="{BB962C8B-B14F-4D97-AF65-F5344CB8AC3E}">
        <p14:creationId xmlns:p14="http://schemas.microsoft.com/office/powerpoint/2010/main" val="4193731208"/>
      </p:ext>
    </p:extLst>
  </p:cSld>
  <p:clrMapOvr>
    <a:masterClrMapping/>
  </p:clrMapOvr>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689</a:t>
            </a:r>
            <a:endParaRPr lang="de-DE" sz="8000" b="1" dirty="0">
              <a:solidFill>
                <a:schemeClr val="tx1"/>
              </a:solidFill>
              <a:latin typeface="+mj-lt"/>
            </a:endParaRPr>
          </a:p>
        </p:txBody>
      </p:sp>
      <p:pic>
        <p:nvPicPr>
          <p:cNvPr id="9" name="Grafik 8"/>
          <p:cNvPicPr>
            <a:picLocks noChangeAspect="1"/>
          </p:cNvPicPr>
          <p:nvPr/>
        </p:nvPicPr>
        <p:blipFill>
          <a:blip r:embed="rId3"/>
          <a:stretch>
            <a:fillRect/>
          </a:stretch>
        </p:blipFill>
        <p:spPr>
          <a:xfrm>
            <a:off x="468313" y="1100103"/>
            <a:ext cx="7124700" cy="4638675"/>
          </a:xfrm>
          <a:prstGeom prst="rect">
            <a:avLst/>
          </a:prstGeom>
        </p:spPr>
      </p:pic>
    </p:spTree>
    <p:extLst>
      <p:ext uri="{BB962C8B-B14F-4D97-AF65-F5344CB8AC3E}">
        <p14:creationId xmlns:p14="http://schemas.microsoft.com/office/powerpoint/2010/main" val="2842783251"/>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68313" y="980729"/>
            <a:ext cx="6407150" cy="5523126"/>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690</a:t>
            </a:r>
            <a:endParaRPr lang="de-DE" sz="8000" b="1" dirty="0">
              <a:solidFill>
                <a:schemeClr val="tx1"/>
              </a:solidFill>
              <a:latin typeface="+mj-lt"/>
            </a:endParaRPr>
          </a:p>
        </p:txBody>
      </p:sp>
    </p:spTree>
    <p:extLst>
      <p:ext uri="{BB962C8B-B14F-4D97-AF65-F5344CB8AC3E}">
        <p14:creationId xmlns:p14="http://schemas.microsoft.com/office/powerpoint/2010/main" val="200200205"/>
      </p:ext>
    </p:extLst>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691</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160252"/>
            <a:ext cx="6981825" cy="4448175"/>
          </a:xfrm>
          <a:prstGeom prst="rect">
            <a:avLst/>
          </a:prstGeom>
        </p:spPr>
      </p:pic>
    </p:spTree>
    <p:extLst>
      <p:ext uri="{BB962C8B-B14F-4D97-AF65-F5344CB8AC3E}">
        <p14:creationId xmlns:p14="http://schemas.microsoft.com/office/powerpoint/2010/main" val="1274746223"/>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655196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10.2.3 Konfidenzintervalle für Erwartungswertdifferenzen</a:t>
            </a:r>
          </a:p>
        </p:txBody>
      </p:sp>
      <p:sp>
        <p:nvSpPr>
          <p:cNvPr id="8" name="Textfeld 9"/>
          <p:cNvSpPr txBox="1">
            <a:spLocks noChangeArrowheads="1"/>
          </p:cNvSpPr>
          <p:nvPr/>
        </p:nvSpPr>
        <p:spPr bwMode="auto">
          <a:xfrm>
            <a:off x="449616" y="1641451"/>
            <a:ext cx="78667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Modellrahmen und Überblick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7" name="Textfeld 16"/>
              <p:cNvSpPr txBox="1"/>
              <p:nvPr/>
            </p:nvSpPr>
            <p:spPr>
              <a:xfrm>
                <a:off x="468313" y="2069170"/>
                <a:ext cx="7200031" cy="400110"/>
              </a:xfrm>
              <a:prstGeom prst="rect">
                <a:avLst/>
              </a:prstGeom>
              <a:noFill/>
            </p:spPr>
            <p:txBody>
              <a:bodyPr wrap="square" rtlCol="0">
                <a:spAutoFit/>
              </a:bodyPr>
              <a:lstStyle/>
              <a:p>
                <a:pPr algn="just"/>
                <a:r>
                  <a:rPr lang="de-DE" sz="2000" dirty="0">
                    <a:latin typeface="+mn-lt"/>
                  </a:rPr>
                  <a:t>Im Folgenden betrachten wir stets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sub>
                    </m:sSub>
                  </m:oMath>
                </a14:m>
                <a:r>
                  <a:rPr lang="de-DE" sz="2000" dirty="0">
                    <a:latin typeface="+mn-lt"/>
                  </a:rPr>
                  <a:t> Stichprobenvariablen</a:t>
                </a:r>
              </a:p>
            </p:txBody>
          </p:sp>
        </mc:Choice>
        <mc:Fallback xmlns="">
          <p:sp>
            <p:nvSpPr>
              <p:cNvPr id="17" name="Textfeld 16"/>
              <p:cNvSpPr txBox="1">
                <a:spLocks noRot="1" noChangeAspect="1" noMove="1" noResize="1" noEditPoints="1" noAdjustHandles="1" noChangeArrowheads="1" noChangeShapeType="1" noTextEdit="1"/>
              </p:cNvSpPr>
              <p:nvPr/>
            </p:nvSpPr>
            <p:spPr>
              <a:xfrm>
                <a:off x="468313" y="2069170"/>
                <a:ext cx="7200031" cy="400110"/>
              </a:xfrm>
              <a:prstGeom prst="rect">
                <a:avLst/>
              </a:prstGeom>
              <a:blipFill rotWithShape="1">
                <a:blip r:embed="rId3"/>
                <a:stretch>
                  <a:fillRect l="-931"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49616" y="3334391"/>
                <a:ext cx="8207375" cy="707886"/>
              </a:xfrm>
              <a:prstGeom prst="rect">
                <a:avLst/>
              </a:prstGeom>
              <a:noFill/>
            </p:spPr>
            <p:txBody>
              <a:bodyPr wrap="square" rtlCol="0">
                <a:spAutoFit/>
              </a:bodyPr>
              <a:lstStyle/>
              <a:p>
                <a:pPr algn="just"/>
                <a:r>
                  <a:rPr lang="de-DE" sz="2000" dirty="0">
                    <a:latin typeface="+mn-lt"/>
                  </a:rPr>
                  <a:t>Bei Gültigkeit weiterer Annahmen können dann spezifische </a:t>
                </a:r>
                <a:r>
                  <a:rPr lang="de-DE" sz="2000" dirty="0" err="1">
                    <a:latin typeface="+mn-lt"/>
                  </a:rPr>
                  <a:t>KI‘s</a:t>
                </a:r>
                <a:r>
                  <a:rPr lang="de-DE" sz="2000" dirty="0">
                    <a:latin typeface="+mn-lt"/>
                  </a:rPr>
                  <a:t> für </a:t>
                </a:r>
              </a:p>
              <a:p>
                <a:pPr algn="just"/>
                <a:r>
                  <a:rPr lang="de-DE" sz="2000" dirty="0">
                    <a:latin typeface="+mn-lt"/>
                  </a:rPr>
                  <a:t>die theoretische Differenz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oMath>
                </a14:m>
                <a:r>
                  <a:rPr lang="de-DE" sz="2000" dirty="0">
                    <a:latin typeface="+mn-lt"/>
                  </a:rPr>
                  <a:t> konstruiert werden.</a:t>
                </a:r>
              </a:p>
            </p:txBody>
          </p:sp>
        </mc:Choice>
        <mc:Fallback xmlns="">
          <p:sp>
            <p:nvSpPr>
              <p:cNvPr id="18" name="Textfeld 17"/>
              <p:cNvSpPr txBox="1">
                <a:spLocks noRot="1" noChangeAspect="1" noMove="1" noResize="1" noEditPoints="1" noAdjustHandles="1" noChangeArrowheads="1" noChangeShapeType="1" noTextEdit="1"/>
              </p:cNvSpPr>
              <p:nvPr/>
            </p:nvSpPr>
            <p:spPr>
              <a:xfrm>
                <a:off x="449616" y="3334391"/>
                <a:ext cx="8207375" cy="707886"/>
              </a:xfrm>
              <a:prstGeom prst="rect">
                <a:avLst/>
              </a:prstGeom>
              <a:blipFill rotWithShape="1">
                <a:blip r:embed="rId4"/>
                <a:stretch>
                  <a:fillRect l="-817"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867008" y="2469280"/>
                <a:ext cx="7161376" cy="428259"/>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0</m:t>
                        </m:r>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sub>
                    </m:sSub>
                  </m:oMath>
                </a14:m>
                <a:r>
                  <a:rPr lang="de-DE" sz="2000" dirty="0">
                    <a:latin typeface="+mn-lt"/>
                  </a:rPr>
                  <a:t> mit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m:t>
                            </m:r>
                            <m:r>
                              <a:rPr lang="de-DE" sz="2000" b="0" i="1" smtClean="0">
                                <a:latin typeface="Cambria Math"/>
                              </a:rPr>
                              <m:t>𝑖</m:t>
                            </m:r>
                          </m:sub>
                        </m:sSub>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oMath>
                </a14:m>
                <a:r>
                  <a:rPr lang="de-DE" sz="2000" dirty="0">
                    <a:latin typeface="+mn-lt"/>
                  </a:rPr>
                  <a:t> und </a:t>
                </a:r>
                <a14:m>
                  <m:oMath xmlns:m="http://schemas.openxmlformats.org/officeDocument/2006/math">
                    <m:r>
                      <a:rPr lang="de-DE" sz="2000" b="0" i="0" smtClean="0">
                        <a:latin typeface="Cambria Math"/>
                      </a:rPr>
                      <m:t>0&lt;</m:t>
                    </m:r>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m:t>
                            </m:r>
                            <m:r>
                              <a:rPr lang="de-DE" sz="2000" b="0" i="1" smtClean="0">
                                <a:latin typeface="Cambria Math"/>
                              </a:rPr>
                              <m:t>𝑖</m:t>
                            </m:r>
                          </m:sub>
                        </m:sSub>
                      </m:e>
                    </m:d>
                    <m:r>
                      <a:rPr lang="de-DE" sz="2000" b="0" i="1" smtClean="0">
                        <a:latin typeface="Cambria Math"/>
                      </a:rPr>
                      <m:t>=</m:t>
                    </m:r>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0</m:t>
                        </m:r>
                      </m:sub>
                      <m:sup>
                        <m:r>
                          <a:rPr lang="de-DE" sz="2000" b="0" i="1" smtClean="0">
                            <a:latin typeface="Cambria Math"/>
                          </a:rPr>
                          <m:t>2</m:t>
                        </m:r>
                      </m:sup>
                    </m:sSubSup>
                    <m:r>
                      <a:rPr lang="de-DE" sz="2000">
                        <a:latin typeface="Cambria Math"/>
                      </a:rPr>
                      <m:t>&lt;</m:t>
                    </m:r>
                    <m:r>
                      <a:rPr lang="de-DE" sz="2000" i="1">
                        <a:latin typeface="Cambria Math"/>
                        <a:ea typeface="Cambria Math"/>
                      </a:rPr>
                      <m:t>∞</m:t>
                    </m:r>
                  </m:oMath>
                </a14:m>
                <a:endParaRPr lang="de-DE" sz="2000" dirty="0">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867008" y="2469280"/>
                <a:ext cx="7161376" cy="428259"/>
              </a:xfrm>
              <a:prstGeom prst="rect">
                <a:avLst/>
              </a:prstGeom>
              <a:blipFill rotWithShape="1">
                <a:blip r:embed="rId5"/>
                <a:stretch>
                  <a:fillRect t="-7143" b="-18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867008" y="2892977"/>
                <a:ext cx="7349739" cy="438518"/>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sub>
                        </m:sSub>
                      </m:sub>
                    </m:sSub>
                  </m:oMath>
                </a14:m>
                <a:r>
                  <a:rPr lang="de-DE" sz="2000" dirty="0">
                    <a:latin typeface="+mn-lt"/>
                  </a:rPr>
                  <a:t> mit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m:t>
                            </m:r>
                            <m:r>
                              <a:rPr lang="de-DE" sz="2000" b="0" i="1" smtClean="0">
                                <a:latin typeface="Cambria Math"/>
                              </a:rPr>
                              <m:t>𝑖</m:t>
                            </m:r>
                          </m:sub>
                        </m:sSub>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1</m:t>
                        </m:r>
                      </m:sub>
                    </m:sSub>
                  </m:oMath>
                </a14:m>
                <a:r>
                  <a:rPr lang="de-DE" sz="2000" dirty="0">
                    <a:latin typeface="+mn-lt"/>
                  </a:rPr>
                  <a:t> und </a:t>
                </a:r>
                <a14:m>
                  <m:oMath xmlns:m="http://schemas.openxmlformats.org/officeDocument/2006/math">
                    <m:r>
                      <a:rPr lang="de-DE" sz="2000" b="0" i="0" smtClean="0">
                        <a:latin typeface="Cambria Math"/>
                      </a:rPr>
                      <m:t>0&lt;</m:t>
                    </m:r>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m:t>
                            </m:r>
                            <m:r>
                              <a:rPr lang="de-DE" sz="2000" b="0" i="1" smtClean="0">
                                <a:latin typeface="Cambria Math"/>
                              </a:rPr>
                              <m:t>𝑖</m:t>
                            </m:r>
                          </m:sub>
                        </m:sSub>
                      </m:e>
                    </m:d>
                    <m:r>
                      <a:rPr lang="de-DE" sz="2000" b="0" i="1" smtClean="0">
                        <a:latin typeface="Cambria Math"/>
                      </a:rPr>
                      <m:t>=</m:t>
                    </m:r>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1</m:t>
                        </m:r>
                      </m:sub>
                      <m:sup>
                        <m:r>
                          <a:rPr lang="de-DE" sz="2000" b="0" i="1" smtClean="0">
                            <a:latin typeface="Cambria Math"/>
                          </a:rPr>
                          <m:t>2</m:t>
                        </m:r>
                      </m:sup>
                    </m:sSubSup>
                    <m:r>
                      <a:rPr lang="de-DE" sz="2000">
                        <a:latin typeface="Cambria Math"/>
                      </a:rPr>
                      <m:t>&lt;</m:t>
                    </m:r>
                    <m:r>
                      <a:rPr lang="de-DE" sz="2000" i="1">
                        <a:latin typeface="Cambria Math"/>
                        <a:ea typeface="Cambria Math"/>
                      </a:rPr>
                      <m:t>∞</m:t>
                    </m:r>
                  </m:oMath>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867008" y="2892977"/>
                <a:ext cx="7349739" cy="438518"/>
              </a:xfrm>
              <a:prstGeom prst="rect">
                <a:avLst/>
              </a:prstGeom>
              <a:blipFill rotWithShape="1">
                <a:blip r:embed="rId6"/>
                <a:stretch>
                  <a:fillRect t="-6944" b="-15278"/>
                </a:stretch>
              </a:blipFill>
            </p:spPr>
            <p:txBody>
              <a:bodyPr/>
              <a:lstStyle/>
              <a:p>
                <a:r>
                  <a:rPr lang="de-DE">
                    <a:noFill/>
                  </a:rPr>
                  <a:t> </a:t>
                </a:r>
              </a:p>
            </p:txBody>
          </p:sp>
        </mc:Fallback>
      </mc:AlternateContent>
      <p:sp>
        <p:nvSpPr>
          <p:cNvPr id="20" name="Textfeld 9"/>
          <p:cNvSpPr txBox="1">
            <a:spLocks noChangeArrowheads="1"/>
          </p:cNvSpPr>
          <p:nvPr/>
        </p:nvSpPr>
        <p:spPr bwMode="auto">
          <a:xfrm>
            <a:off x="468312" y="4221088"/>
            <a:ext cx="828015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Schätzung von </a:t>
            </a:r>
            <a:r>
              <a:rPr lang="de-DE" sz="2000" b="1" i="1" dirty="0">
                <a:solidFill>
                  <a:srgbClr val="0070C0"/>
                </a:solidFill>
                <a:latin typeface="+mn-lt"/>
                <a:sym typeface="Symbol"/>
              </a:rPr>
              <a:t></a:t>
            </a:r>
            <a:r>
              <a:rPr lang="de-DE" sz="2000" b="1" baseline="-25000" dirty="0">
                <a:solidFill>
                  <a:srgbClr val="0070C0"/>
                </a:solidFill>
                <a:latin typeface="+mn-lt"/>
                <a:sym typeface="Symbol"/>
              </a:rPr>
              <a:t>1</a:t>
            </a:r>
            <a:r>
              <a:rPr lang="de-DE" sz="2000" b="1" dirty="0">
                <a:solidFill>
                  <a:srgbClr val="0070C0"/>
                </a:solidFill>
                <a:latin typeface="+mn-lt"/>
                <a:sym typeface="Symbol"/>
              </a:rPr>
              <a:t>  </a:t>
            </a:r>
            <a:r>
              <a:rPr lang="de-DE" sz="2000" b="1" i="1" dirty="0">
                <a:solidFill>
                  <a:srgbClr val="0070C0"/>
                </a:solidFill>
                <a:latin typeface="+mn-lt"/>
                <a:sym typeface="Symbol"/>
              </a:rPr>
              <a:t></a:t>
            </a:r>
            <a:r>
              <a:rPr lang="de-DE" sz="2000" b="1" baseline="-25000" dirty="0">
                <a:solidFill>
                  <a:srgbClr val="0070C0"/>
                </a:solidFill>
                <a:latin typeface="+mn-lt"/>
                <a:sym typeface="Symbol"/>
              </a:rPr>
              <a:t>0</a:t>
            </a:r>
            <a:r>
              <a:rPr lang="de-DE" sz="2000" b="1" dirty="0">
                <a:solidFill>
                  <a:srgbClr val="0070C0"/>
                </a:solidFill>
                <a:latin typeface="+mn-lt"/>
                <a:sym typeface="Symbol"/>
              </a:rPr>
              <a:t> bei Normalverteilung und bekannten Varianzen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2" name="Textfeld 21"/>
              <p:cNvSpPr txBox="1"/>
              <p:nvPr/>
            </p:nvSpPr>
            <p:spPr>
              <a:xfrm>
                <a:off x="669737" y="5157690"/>
                <a:ext cx="7767131" cy="428259"/>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0</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sub>
                    </m:sSub>
                  </m:oMath>
                </a14:m>
                <a:r>
                  <a:rPr lang="de-DE" sz="2000" dirty="0"/>
                  <a:t> </a:t>
                </a:r>
                <a:r>
                  <a:rPr lang="de-DE" sz="2000" dirty="0">
                    <a:latin typeface="+mn-lt"/>
                  </a:rPr>
                  <a:t>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r>
                          <a:rPr lang="de-DE" sz="2000" b="0" i="1" smtClean="0">
                            <a:latin typeface="Cambria Math"/>
                            <a:ea typeface="Cambria Math"/>
                          </a:rPr>
                          <m:t>,</m:t>
                        </m:r>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0</m:t>
                            </m:r>
                          </m:sub>
                          <m:sup>
                            <m:r>
                              <a:rPr lang="de-DE" sz="2000" b="0" i="1" smtClean="0">
                                <a:latin typeface="Cambria Math"/>
                                <a:ea typeface="Cambria Math"/>
                              </a:rPr>
                              <m:t>2</m:t>
                            </m:r>
                          </m:sup>
                        </m:sSubSup>
                        <m:r>
                          <a:rPr lang="de-DE" sz="2000" b="0" i="1" smtClean="0">
                            <a:latin typeface="Cambria Math"/>
                            <a:ea typeface="Cambria Math"/>
                          </a:rPr>
                          <m:t> </m:t>
                        </m:r>
                      </m:e>
                    </m:d>
                  </m:oMath>
                </a14:m>
                <a:r>
                  <a:rPr lang="de-DE" sz="2000" dirty="0">
                    <a:latin typeface="+mn-lt"/>
                  </a:rPr>
                  <a:t>-verteilt, </a:t>
                </a:r>
                <a14:m>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𝜇</m:t>
                        </m:r>
                      </m:e>
                      <m:sub>
                        <m:r>
                          <a:rPr lang="de-DE" sz="2000" b="0" i="1" smtClean="0">
                            <a:latin typeface="Cambria Math"/>
                            <a:ea typeface="Cambria Math"/>
                          </a:rPr>
                          <m:t>0</m:t>
                        </m:r>
                      </m:sub>
                    </m:sSub>
                  </m:oMath>
                </a14:m>
                <a:r>
                  <a:rPr lang="de-DE" sz="2000" dirty="0">
                    <a:latin typeface="+mn-lt"/>
                  </a:rPr>
                  <a:t> unbekannt, </a:t>
                </a:r>
                <a14:m>
                  <m:oMath xmlns:m="http://schemas.openxmlformats.org/officeDocument/2006/math">
                    <m:sSubSup>
                      <m:sSubSupPr>
                        <m:ctrlPr>
                          <a:rPr lang="de-DE" sz="2000" i="1" smtClean="0">
                            <a:latin typeface="Cambria Math" panose="02040503050406030204" pitchFamily="18" charset="0"/>
                          </a:rPr>
                        </m:ctrlPr>
                      </m:sSubSupPr>
                      <m:e>
                        <m:r>
                          <a:rPr lang="de-DE" sz="2000" i="1" smtClean="0">
                            <a:latin typeface="Cambria Math"/>
                            <a:ea typeface="Cambria Math"/>
                          </a:rPr>
                          <m:t>𝜎</m:t>
                        </m:r>
                      </m:e>
                      <m:sub>
                        <m:r>
                          <a:rPr lang="de-DE" sz="2000" b="0" i="1" smtClean="0">
                            <a:latin typeface="Cambria Math"/>
                          </a:rPr>
                          <m:t>0</m:t>
                        </m:r>
                      </m:sub>
                      <m:sup>
                        <m:r>
                          <a:rPr lang="de-DE" sz="2000" b="0" i="1" smtClean="0">
                            <a:latin typeface="Cambria Math"/>
                          </a:rPr>
                          <m:t>2</m:t>
                        </m:r>
                      </m:sup>
                    </m:sSubSup>
                  </m:oMath>
                </a14:m>
                <a:r>
                  <a:rPr lang="de-DE" sz="2000" dirty="0">
                    <a:latin typeface="+mn-lt"/>
                  </a:rPr>
                  <a:t> bekannt </a:t>
                </a:r>
              </a:p>
            </p:txBody>
          </p:sp>
        </mc:Choice>
        <mc:Fallback xmlns="">
          <p:sp>
            <p:nvSpPr>
              <p:cNvPr id="22" name="Textfeld 21"/>
              <p:cNvSpPr txBox="1">
                <a:spLocks noRot="1" noChangeAspect="1" noMove="1" noResize="1" noEditPoints="1" noAdjustHandles="1" noChangeArrowheads="1" noChangeShapeType="1" noTextEdit="1"/>
              </p:cNvSpPr>
              <p:nvPr/>
            </p:nvSpPr>
            <p:spPr>
              <a:xfrm>
                <a:off x="669737" y="5157690"/>
                <a:ext cx="7767131" cy="428259"/>
              </a:xfrm>
              <a:prstGeom prst="rect">
                <a:avLst/>
              </a:prstGeom>
              <a:blipFill rotWithShape="1">
                <a:blip r:embed="rId7"/>
                <a:stretch>
                  <a:fillRect t="-7143" b="-18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651041" y="5585949"/>
                <a:ext cx="7767131" cy="438518"/>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1</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sub>
                        </m:sSub>
                      </m:sub>
                    </m:sSub>
                  </m:oMath>
                </a14:m>
                <a:r>
                  <a:rPr lang="de-DE" sz="2000" dirty="0"/>
                  <a:t> </a:t>
                </a:r>
                <a:r>
                  <a:rPr lang="de-DE" sz="2000" dirty="0">
                    <a:latin typeface="+mn-lt"/>
                  </a:rPr>
                  <a:t>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1</m:t>
                            </m:r>
                          </m:sub>
                        </m:sSub>
                        <m:r>
                          <a:rPr lang="de-DE" sz="2000" b="0" i="1" smtClean="0">
                            <a:latin typeface="Cambria Math"/>
                            <a:ea typeface="Cambria Math"/>
                          </a:rPr>
                          <m:t>,</m:t>
                        </m:r>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1</m:t>
                            </m:r>
                          </m:sub>
                          <m:sup>
                            <m:r>
                              <a:rPr lang="de-DE" sz="2000" b="0" i="1" smtClean="0">
                                <a:latin typeface="Cambria Math"/>
                                <a:ea typeface="Cambria Math"/>
                              </a:rPr>
                              <m:t>2</m:t>
                            </m:r>
                          </m:sup>
                        </m:sSubSup>
                        <m:r>
                          <a:rPr lang="de-DE" sz="2000" b="0" i="1" smtClean="0">
                            <a:latin typeface="Cambria Math"/>
                            <a:ea typeface="Cambria Math"/>
                          </a:rPr>
                          <m:t> </m:t>
                        </m:r>
                      </m:e>
                    </m:d>
                  </m:oMath>
                </a14:m>
                <a:r>
                  <a:rPr lang="de-DE" sz="2000" dirty="0">
                    <a:latin typeface="+mn-lt"/>
                  </a:rPr>
                  <a:t>-verteilt, </a:t>
                </a:r>
                <a14:m>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𝜇</m:t>
                        </m:r>
                      </m:e>
                      <m:sub>
                        <m:r>
                          <a:rPr lang="de-DE" sz="2000" b="0" i="1" smtClean="0">
                            <a:latin typeface="Cambria Math"/>
                            <a:ea typeface="Cambria Math"/>
                          </a:rPr>
                          <m:t>1</m:t>
                        </m:r>
                      </m:sub>
                    </m:sSub>
                  </m:oMath>
                </a14:m>
                <a:r>
                  <a:rPr lang="de-DE" sz="2000" dirty="0">
                    <a:latin typeface="+mn-lt"/>
                  </a:rPr>
                  <a:t> unbekannt, </a:t>
                </a:r>
                <a14:m>
                  <m:oMath xmlns:m="http://schemas.openxmlformats.org/officeDocument/2006/math">
                    <m:sSubSup>
                      <m:sSubSupPr>
                        <m:ctrlPr>
                          <a:rPr lang="de-DE" sz="2000" i="1" smtClean="0">
                            <a:latin typeface="Cambria Math" panose="02040503050406030204" pitchFamily="18" charset="0"/>
                          </a:rPr>
                        </m:ctrlPr>
                      </m:sSubSupPr>
                      <m:e>
                        <m:r>
                          <a:rPr lang="de-DE" sz="2000" i="1" smtClean="0">
                            <a:latin typeface="Cambria Math"/>
                            <a:ea typeface="Cambria Math"/>
                          </a:rPr>
                          <m:t>𝜎</m:t>
                        </m:r>
                      </m:e>
                      <m:sub>
                        <m:r>
                          <a:rPr lang="de-DE" sz="2000" b="0" i="1" smtClean="0">
                            <a:latin typeface="Cambria Math"/>
                          </a:rPr>
                          <m:t>1</m:t>
                        </m:r>
                      </m:sub>
                      <m:sup>
                        <m:r>
                          <a:rPr lang="de-DE" sz="2000" b="0" i="1" smtClean="0">
                            <a:latin typeface="Cambria Math"/>
                          </a:rPr>
                          <m:t>2</m:t>
                        </m:r>
                      </m:sup>
                    </m:sSubSup>
                  </m:oMath>
                </a14:m>
                <a:r>
                  <a:rPr lang="de-DE" sz="2000" dirty="0">
                    <a:latin typeface="+mn-lt"/>
                  </a:rPr>
                  <a:t> bekannt </a:t>
                </a:r>
              </a:p>
            </p:txBody>
          </p:sp>
        </mc:Choice>
        <mc:Fallback xmlns="">
          <p:sp>
            <p:nvSpPr>
              <p:cNvPr id="23" name="Textfeld 22"/>
              <p:cNvSpPr txBox="1">
                <a:spLocks noRot="1" noChangeAspect="1" noMove="1" noResize="1" noEditPoints="1" noAdjustHandles="1" noChangeArrowheads="1" noChangeShapeType="1" noTextEdit="1"/>
              </p:cNvSpPr>
              <p:nvPr/>
            </p:nvSpPr>
            <p:spPr>
              <a:xfrm>
                <a:off x="651041" y="5585949"/>
                <a:ext cx="7767131" cy="438518"/>
              </a:xfrm>
              <a:prstGeom prst="rect">
                <a:avLst/>
              </a:prstGeom>
              <a:blipFill rotWithShape="1">
                <a:blip r:embed="rId8"/>
                <a:stretch>
                  <a:fillRect t="-6944" b="-1527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659468" y="6020179"/>
                <a:ext cx="7767131" cy="438518"/>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0</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1</m:t>
                            </m:r>
                          </m:sub>
                        </m:sSub>
                      </m:sub>
                    </m:sSub>
                  </m:oMath>
                </a14:m>
                <a:r>
                  <a:rPr lang="de-DE" sz="2000" dirty="0">
                    <a:latin typeface="+mn-lt"/>
                  </a:rPr>
                  <a:t> (vollständig) unabhängig</a:t>
                </a:r>
              </a:p>
            </p:txBody>
          </p:sp>
        </mc:Choice>
        <mc:Fallback xmlns="">
          <p:sp>
            <p:nvSpPr>
              <p:cNvPr id="24" name="Textfeld 23"/>
              <p:cNvSpPr txBox="1">
                <a:spLocks noRot="1" noChangeAspect="1" noMove="1" noResize="1" noEditPoints="1" noAdjustHandles="1" noChangeArrowheads="1" noChangeShapeType="1" noTextEdit="1"/>
              </p:cNvSpPr>
              <p:nvPr/>
            </p:nvSpPr>
            <p:spPr>
              <a:xfrm>
                <a:off x="659468" y="6020179"/>
                <a:ext cx="7767131" cy="438518"/>
              </a:xfrm>
              <a:prstGeom prst="rect">
                <a:avLst/>
              </a:prstGeom>
              <a:blipFill rotWithShape="1">
                <a:blip r:embed="rId9"/>
                <a:stretch>
                  <a:fillRect t="-7042" b="-16901"/>
                </a:stretch>
              </a:blipFill>
            </p:spPr>
            <p:txBody>
              <a:bodyPr/>
              <a:lstStyle/>
              <a:p>
                <a:r>
                  <a:rPr lang="de-DE">
                    <a:noFill/>
                  </a:rPr>
                  <a:t> </a:t>
                </a:r>
              </a:p>
            </p:txBody>
          </p:sp>
        </mc:Fallback>
      </mc:AlternateContent>
      <p:sp>
        <p:nvSpPr>
          <p:cNvPr id="25" name="Textfeld 24"/>
          <p:cNvSpPr txBox="1"/>
          <p:nvPr/>
        </p:nvSpPr>
        <p:spPr>
          <a:xfrm>
            <a:off x="449617" y="4657540"/>
            <a:ext cx="2178168" cy="400110"/>
          </a:xfrm>
          <a:prstGeom prst="rect">
            <a:avLst/>
          </a:prstGeom>
          <a:noFill/>
        </p:spPr>
        <p:txBody>
          <a:bodyPr wrap="square" rtlCol="0">
            <a:spAutoFit/>
          </a:bodyPr>
          <a:lstStyle/>
          <a:p>
            <a:pPr algn="just"/>
            <a:r>
              <a:rPr lang="de-DE" sz="2000" dirty="0">
                <a:latin typeface="+mn-lt"/>
              </a:rPr>
              <a:t>&gt; Annahmen:</a:t>
            </a:r>
          </a:p>
        </p:txBody>
      </p:sp>
      <p:sp>
        <p:nvSpPr>
          <p:cNvPr id="2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692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59431020"/>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4" name="Textfeld 13"/>
              <p:cNvSpPr txBox="1"/>
              <p:nvPr/>
            </p:nvSpPr>
            <p:spPr>
              <a:xfrm>
                <a:off x="468313" y="1196752"/>
                <a:ext cx="7767131" cy="400110"/>
              </a:xfrm>
              <a:prstGeom prst="rect">
                <a:avLst/>
              </a:prstGeom>
              <a:noFill/>
            </p:spPr>
            <p:txBody>
              <a:bodyPr wrap="square" rtlCol="0">
                <a:spAutoFit/>
              </a:bodyPr>
              <a:lstStyle/>
              <a:p>
                <a:pPr algn="just"/>
                <a:r>
                  <a:rPr lang="de-DE" sz="2000" dirty="0">
                    <a:latin typeface="+mn-lt"/>
                  </a:rPr>
                  <a:t>&gt; Herleitung eines </a:t>
                </a:r>
                <a14:m>
                  <m:oMath xmlns:m="http://schemas.openxmlformats.org/officeDocument/2006/math">
                    <m:d>
                      <m:dPr>
                        <m:ctrlPr>
                          <a:rPr lang="de-DE" sz="200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𝛼</m:t>
                        </m:r>
                      </m:e>
                    </m:d>
                    <m:r>
                      <a:rPr lang="de-DE" sz="2000" b="0" i="1" smtClean="0">
                        <a:latin typeface="Cambria Math"/>
                      </a:rPr>
                      <m:t>−</m:t>
                    </m:r>
                  </m:oMath>
                </a14:m>
                <a:r>
                  <a:rPr lang="de-DE" sz="2000" dirty="0">
                    <a:latin typeface="+mn-lt"/>
                  </a:rPr>
                  <a:t>Konfidenzintervalls für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oMath>
                </a14:m>
                <a:r>
                  <a:rPr lang="de-DE" sz="2000" dirty="0">
                    <a:latin typeface="+mn-lt"/>
                  </a:rPr>
                  <a:t>:</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13" y="1196752"/>
                <a:ext cx="7767131" cy="400110"/>
              </a:xfrm>
              <a:prstGeom prst="rect">
                <a:avLst/>
              </a:prstGeom>
              <a:blipFill rotWithShape="1">
                <a:blip r:embed="rId3"/>
                <a:stretch>
                  <a:fillRect l="-863"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826397" y="1766023"/>
                <a:ext cx="2257580" cy="4061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𝑌</m:t>
                              </m:r>
                            </m:e>
                          </m:acc>
                        </m:e>
                        <m:sub>
                          <m:r>
                            <a:rPr lang="de-DE" sz="2000" b="0" i="1" smtClean="0">
                              <a:latin typeface="Cambria Math"/>
                            </a:rPr>
                            <m:t>0</m:t>
                          </m:r>
                        </m:sub>
                      </m:sSub>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r>
                            <a:rPr lang="de-DE" sz="2000" b="0" i="1" smtClean="0">
                              <a:latin typeface="Cambria Math"/>
                            </a:rPr>
                            <m:t>, </m:t>
                          </m:r>
                          <m:f>
                            <m:fPr>
                              <m:type m:val="lin"/>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0</m:t>
                                  </m:r>
                                </m:sub>
                                <m:sup>
                                  <m:r>
                                    <a:rPr lang="de-DE" sz="2000" i="1">
                                      <a:latin typeface="Cambria Math"/>
                                    </a:rPr>
                                    <m:t>2</m:t>
                                  </m:r>
                                </m:sup>
                              </m:sSubSup>
                            </m:num>
                            <m:den>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den>
                          </m:f>
                        </m:e>
                      </m:d>
                      <m:r>
                        <a:rPr lang="de-DE" sz="2000" b="0" i="1" smtClean="0">
                          <a:latin typeface="Cambria Math"/>
                        </a:rPr>
                        <m:t>,</m:t>
                      </m:r>
                    </m:oMath>
                  </m:oMathPara>
                </a14:m>
                <a:endParaRPr lang="de-DE" sz="2000" dirty="0">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826397" y="1766023"/>
                <a:ext cx="2257580" cy="406137"/>
              </a:xfrm>
              <a:prstGeom prst="rect">
                <a:avLst/>
              </a:prstGeom>
              <a:blipFill rotWithShape="1">
                <a:blip r:embed="rId4"/>
                <a:stretch>
                  <a:fillRect t="-113636" r="-5135" b="-18030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3083977" y="1766022"/>
                <a:ext cx="1850678" cy="4061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𝑌</m:t>
                              </m:r>
                            </m:e>
                          </m:acc>
                        </m:e>
                        <m:sub>
                          <m:r>
                            <a:rPr lang="de-DE" sz="2000" b="0" i="1" smtClean="0">
                              <a:latin typeface="Cambria Math"/>
                            </a:rPr>
                            <m:t>1</m:t>
                          </m:r>
                        </m:sub>
                      </m:sSub>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1</m:t>
                              </m:r>
                            </m:sub>
                          </m:sSub>
                          <m:r>
                            <a:rPr lang="de-DE" sz="2000" b="0" i="1" smtClean="0">
                              <a:latin typeface="Cambria Math"/>
                            </a:rPr>
                            <m:t>, </m:t>
                          </m:r>
                          <m:f>
                            <m:fPr>
                              <m:type m:val="lin"/>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b="0" i="1" smtClean="0">
                                      <a:latin typeface="Cambria Math"/>
                                      <a:ea typeface="Cambria Math"/>
                                    </a:rPr>
                                    <m:t>1</m:t>
                                  </m:r>
                                </m:sub>
                                <m:sup>
                                  <m:r>
                                    <a:rPr lang="de-DE" sz="2000" i="1">
                                      <a:latin typeface="Cambria Math"/>
                                    </a:rPr>
                                    <m:t>2</m:t>
                                  </m:r>
                                </m:sup>
                              </m:sSubSup>
                            </m:num>
                            <m:den>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sub>
                              </m:sSub>
                            </m:den>
                          </m:f>
                        </m:e>
                      </m:d>
                    </m:oMath>
                  </m:oMathPara>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3083977" y="1766022"/>
                <a:ext cx="1850678" cy="406137"/>
              </a:xfrm>
              <a:prstGeom prst="rect">
                <a:avLst/>
              </a:prstGeom>
              <a:blipFill rotWithShape="1">
                <a:blip r:embed="rId5"/>
                <a:stretch>
                  <a:fillRect t="-113636" r="-27723" b="-18030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68313" y="2305198"/>
                <a:ext cx="5156565" cy="4061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i="1" smtClean="0">
                              <a:latin typeface="Cambria Math" panose="02040503050406030204" pitchFamily="18" charset="0"/>
                            </a:rPr>
                          </m:ctrlPr>
                        </m:sSub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b="0" i="1" smtClean="0">
                                  <a:latin typeface="Cambria Math"/>
                                </a:rPr>
                                <m:t>1</m:t>
                              </m:r>
                            </m:sub>
                          </m:sSub>
                          <m:r>
                            <a:rPr lang="de-DE" sz="2000" b="0" i="1" smtClean="0">
                              <a:latin typeface="Cambria Math"/>
                            </a:rPr>
                            <m:t>−</m:t>
                          </m:r>
                          <m:acc>
                            <m:accPr>
                              <m:chr m:val="̅"/>
                              <m:ctrlPr>
                                <a:rPr lang="de-DE" sz="2000" i="1" smtClean="0">
                                  <a:latin typeface="Cambria Math" panose="02040503050406030204" pitchFamily="18" charset="0"/>
                                </a:rPr>
                              </m:ctrlPr>
                            </m:accPr>
                            <m:e>
                              <m:r>
                                <a:rPr lang="de-DE" sz="2000" b="0" i="1" smtClean="0">
                                  <a:latin typeface="Cambria Math"/>
                                </a:rPr>
                                <m:t>𝑌</m:t>
                              </m:r>
                            </m:e>
                          </m:acc>
                        </m:e>
                        <m:sub>
                          <m:r>
                            <a:rPr lang="de-DE" sz="2000" b="0" i="1" smtClean="0">
                              <a:latin typeface="Cambria Math"/>
                            </a:rPr>
                            <m:t>0</m:t>
                          </m:r>
                        </m:sub>
                      </m:sSub>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0</m:t>
                              </m:r>
                            </m:sub>
                          </m:sSub>
                          <m:r>
                            <a:rPr lang="de-DE" sz="2000" b="0" i="1" smtClean="0">
                              <a:latin typeface="Cambria Math"/>
                            </a:rPr>
                            <m:t>, </m:t>
                          </m:r>
                          <m:f>
                            <m:fPr>
                              <m:type m:val="lin"/>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0</m:t>
                                  </m:r>
                                </m:sub>
                                <m:sup>
                                  <m:r>
                                    <a:rPr lang="de-DE" sz="2000" i="1">
                                      <a:latin typeface="Cambria Math"/>
                                    </a:rPr>
                                    <m:t>2</m:t>
                                  </m:r>
                                </m:sup>
                              </m:sSubSup>
                            </m:num>
                            <m:den>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den>
                          </m:f>
                          <m:r>
                            <a:rPr lang="de-DE" sz="2000" b="0" i="1" smtClean="0">
                              <a:latin typeface="Cambria Math"/>
                            </a:rPr>
                            <m:t>+</m:t>
                          </m:r>
                          <m:f>
                            <m:fPr>
                              <m:type m:val="lin"/>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b="0" i="1" smtClean="0">
                                      <a:latin typeface="Cambria Math"/>
                                      <a:ea typeface="Cambria Math"/>
                                    </a:rPr>
                                    <m:t>1</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1</m:t>
                                  </m:r>
                                </m:sub>
                              </m:sSub>
                            </m:den>
                          </m:f>
                        </m:e>
                      </m:d>
                      <m:r>
                        <a:rPr lang="de-DE" sz="2000" b="0" i="1" smtClean="0">
                          <a:latin typeface="Cambria Math"/>
                        </a:rPr>
                        <m:t>,</m:t>
                      </m:r>
                    </m:oMath>
                  </m:oMathPara>
                </a14:m>
                <a:endParaRPr lang="de-DE" sz="2000" dirty="0">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468313" y="2305198"/>
                <a:ext cx="5156565" cy="406137"/>
              </a:xfrm>
              <a:prstGeom prst="rect">
                <a:avLst/>
              </a:prstGeom>
              <a:blipFill rotWithShape="1">
                <a:blip r:embed="rId6"/>
                <a:stretch>
                  <a:fillRect t="-111940" b="-17611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468313" y="2736177"/>
                <a:ext cx="5231328" cy="109228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𝑍</m:t>
                          </m:r>
                        </m:e>
                        <m:sub>
                          <m:r>
                            <a:rPr lang="de-DE" sz="2000" b="0" i="1" smtClean="0">
                              <a:latin typeface="Cambria Math"/>
                              <a:ea typeface="Cambria Math"/>
                            </a:rPr>
                            <m:t>𝐷</m:t>
                          </m:r>
                        </m:sub>
                      </m:sSub>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sSub>
                            <m:sSubPr>
                              <m:ctrlPr>
                                <a:rPr lang="de-DE" sz="2000" i="1">
                                  <a:latin typeface="Cambria Math" panose="02040503050406030204" pitchFamily="18" charset="0"/>
                                </a:rPr>
                              </m:ctrlPr>
                            </m:sSub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i="1">
                                      <a:latin typeface="Cambria Math"/>
                                    </a:rPr>
                                    <m:t>1</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𝑌</m:t>
                                  </m:r>
                                </m:e>
                              </m:acc>
                            </m:e>
                            <m:sub>
                              <m:r>
                                <a:rPr lang="de-DE" sz="2000" i="1">
                                  <a:latin typeface="Cambria Math"/>
                                </a:rPr>
                                <m:t>0</m:t>
                              </m:r>
                            </m:sub>
                          </m:sSub>
                          <m:r>
                            <a:rPr lang="de-DE" sz="2000" b="0" i="1" smtClean="0">
                              <a:latin typeface="Cambria Math"/>
                            </a:rPr>
                            <m:t>−</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ea typeface="Cambria Math"/>
                                    </a:rPr>
                                    <m:t>0</m:t>
                                  </m:r>
                                </m:sub>
                              </m:sSub>
                            </m:e>
                          </m:d>
                        </m:num>
                        <m:den>
                          <m:rad>
                            <m:radPr>
                              <m:degHide m:val="on"/>
                              <m:ctrlPr>
                                <a:rPr lang="de-DE" sz="2000" b="0" i="1" smtClean="0">
                                  <a:latin typeface="Cambria Math" panose="02040503050406030204" pitchFamily="18" charset="0"/>
                                  <a:ea typeface="Cambria Math"/>
                                </a:rPr>
                              </m:ctrlPr>
                            </m:radPr>
                            <m:deg/>
                            <m:e>
                              <m:f>
                                <m:fPr>
                                  <m:type m:val="lin"/>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0</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0</m:t>
                                      </m:r>
                                    </m:sub>
                                  </m:sSub>
                                </m:den>
                              </m:f>
                              <m:r>
                                <a:rPr lang="de-DE" sz="2000" i="1">
                                  <a:latin typeface="Cambria Math"/>
                                </a:rPr>
                                <m:t>+</m:t>
                              </m:r>
                              <m:f>
                                <m:fPr>
                                  <m:type m:val="lin"/>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ea typeface="Cambria Math"/>
                                        </a:rPr>
                                        <m:t>1</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1</m:t>
                                      </m:r>
                                    </m:sub>
                                  </m:sSub>
                                </m:den>
                              </m:f>
                            </m:e>
                          </m:rad>
                        </m:den>
                      </m:f>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0, 1</m:t>
                          </m:r>
                        </m:e>
                      </m:d>
                      <m:r>
                        <a:rPr lang="de-DE" sz="2000" b="0" i="1" smtClean="0">
                          <a:latin typeface="Cambria Math"/>
                        </a:rPr>
                        <m:t>,</m:t>
                      </m:r>
                    </m:oMath>
                  </m:oMathPara>
                </a14:m>
                <a:endParaRPr lang="de-DE" sz="2000" dirty="0">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468313" y="2736177"/>
                <a:ext cx="5231328" cy="1092287"/>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468313" y="3841678"/>
                <a:ext cx="6075371" cy="44973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1−</m:t>
                      </m:r>
                      <m:r>
                        <a:rPr lang="de-DE" sz="2000" b="0" i="1" smtClean="0">
                          <a:latin typeface="Cambria Math"/>
                          <a:ea typeface="Cambria Math"/>
                        </a:rPr>
                        <m:t>𝛼</m:t>
                      </m:r>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m:t>
                              </m:r>
                              <m:r>
                                <a:rPr lang="de-DE" sz="2000" b="0" i="1" smtClean="0">
                                  <a:latin typeface="Cambria Math"/>
                                  <a:ea typeface="Cambria Math"/>
                                </a:rPr>
                                <m:t>𝑧</m:t>
                              </m:r>
                            </m:e>
                            <m:sub>
                              <m:r>
                                <a:rPr lang="de-DE" sz="2000" b="0" i="1" smtClean="0">
                                  <a:latin typeface="Cambria Math"/>
                                  <a:ea typeface="Cambria Math"/>
                                </a:rPr>
                                <m:t>1−</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𝛼</m:t>
                                  </m:r>
                                </m:num>
                                <m:den>
                                  <m:r>
                                    <a:rPr lang="de-DE" sz="2000" b="0" i="1" smtClean="0">
                                      <a:latin typeface="Cambria Math"/>
                                      <a:ea typeface="Cambria Math"/>
                                    </a:rPr>
                                    <m:t>2</m:t>
                                  </m:r>
                                </m:den>
                              </m:f>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𝑍</m:t>
                              </m:r>
                            </m:e>
                            <m:sub>
                              <m:r>
                                <a:rPr lang="de-DE" sz="2000" b="0" i="1" smtClean="0">
                                  <a:latin typeface="Cambria Math"/>
                                  <a:ea typeface="Cambria Math"/>
                                </a:rPr>
                                <m:t>𝐷</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e>
                      </m:d>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468313" y="3841678"/>
                <a:ext cx="6075371" cy="449739"/>
              </a:xfrm>
              <a:prstGeom prst="rect">
                <a:avLst/>
              </a:prstGeom>
              <a:blipFill rotWithShape="1">
                <a:blip r:embed="rId8"/>
                <a:stretch>
                  <a:fillRect t="-45946" b="-12027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547664" y="4480638"/>
                <a:ext cx="1288831"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547664" y="4480638"/>
                <a:ext cx="1288831" cy="400110"/>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547664" y="4868608"/>
                <a:ext cx="6044986" cy="155343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eqArr>
                            <m:eqArrPr>
                              <m:ctrlPr>
                                <a:rPr lang="de-DE" sz="2000" b="0" i="1" smtClean="0">
                                  <a:latin typeface="Cambria Math" panose="02040503050406030204" pitchFamily="18" charset="0"/>
                                  <a:ea typeface="Cambria Math"/>
                                </a:rPr>
                              </m:ctrlPr>
                            </m:eqArrPr>
                            <m:e>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𝑌</m:t>
                                      </m:r>
                                    </m:e>
                                  </m:acc>
                                </m:e>
                                <m:sub>
                                  <m:r>
                                    <a:rPr lang="de-DE" sz="2000" b="0" i="1" smtClean="0">
                                      <a:latin typeface="Cambria Math"/>
                                      <a:ea typeface="Cambria Math"/>
                                    </a:rPr>
                                    <m:t>1</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b="0" i="1" smtClean="0">
                                      <a:latin typeface="Cambria Math"/>
                                      <a:ea typeface="Cambria Math"/>
                                    </a:rPr>
                                    <m:t>0</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𝑧</m:t>
                                  </m:r>
                                </m:e>
                                <m:sub>
                                  <m:r>
                                    <a:rPr lang="de-DE" sz="2000" b="0" i="1" smtClean="0">
                                      <a:latin typeface="Cambria Math"/>
                                      <a:ea typeface="Cambria Math"/>
                                    </a:rPr>
                                    <m:t>1−</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𝛼</m:t>
                                      </m:r>
                                    </m:num>
                                    <m:den>
                                      <m:r>
                                        <a:rPr lang="de-DE" sz="2000" b="0" i="1" smtClean="0">
                                          <a:latin typeface="Cambria Math"/>
                                          <a:ea typeface="Cambria Math"/>
                                        </a:rPr>
                                        <m:t>2</m:t>
                                      </m:r>
                                    </m:den>
                                  </m:f>
                                </m:sub>
                              </m:sSub>
                              <m:rad>
                                <m:radPr>
                                  <m:degHide m:val="on"/>
                                  <m:ctrlPr>
                                    <a:rPr lang="de-DE" sz="2000" b="0" i="1" smtClean="0">
                                      <a:latin typeface="Cambria Math" panose="02040503050406030204" pitchFamily="18" charset="0"/>
                                      <a:ea typeface="Cambria Math"/>
                                    </a:rPr>
                                  </m:ctrlPr>
                                </m:radPr>
                                <m:deg/>
                                <m:e>
                                  <m:f>
                                    <m:fPr>
                                      <m:type m:val="lin"/>
                                      <m:ctrlPr>
                                        <a:rPr lang="de-DE" sz="2000" b="0" i="1" smtClean="0">
                                          <a:latin typeface="Cambria Math" panose="02040503050406030204" pitchFamily="18" charset="0"/>
                                          <a:ea typeface="Cambria Math"/>
                                        </a:rPr>
                                      </m:ctrlPr>
                                    </m:fPr>
                                    <m:num>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0</m:t>
                                          </m:r>
                                        </m:sub>
                                        <m:sup>
                                          <m:r>
                                            <a:rPr lang="de-DE" sz="2000" b="0" i="1" smtClean="0">
                                              <a:latin typeface="Cambria Math"/>
                                              <a:ea typeface="Cambria Math"/>
                                            </a:rPr>
                                            <m:t>2</m:t>
                                          </m:r>
                                        </m:sup>
                                      </m:sSubSup>
                                    </m:num>
                                    <m:den>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𝑛</m:t>
                                          </m:r>
                                        </m:e>
                                        <m:sub>
                                          <m:r>
                                            <a:rPr lang="de-DE" sz="2000" b="0" i="1" smtClean="0">
                                              <a:latin typeface="Cambria Math"/>
                                              <a:ea typeface="Cambria Math"/>
                                            </a:rPr>
                                            <m:t>0</m:t>
                                          </m:r>
                                        </m:sub>
                                      </m:sSub>
                                    </m:den>
                                  </m:f>
                                  <m:r>
                                    <a:rPr lang="de-DE" sz="2000" b="0" i="1" smtClean="0">
                                      <a:latin typeface="Cambria Math"/>
                                      <a:ea typeface="Cambria Math"/>
                                    </a:rPr>
                                    <m:t>+</m:t>
                                  </m:r>
                                  <m:f>
                                    <m:fPr>
                                      <m:type m:val="lin"/>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b="0" i="1" smtClean="0">
                                              <a:latin typeface="Cambria Math"/>
                                              <a:ea typeface="Cambria Math"/>
                                            </a:rPr>
                                            <m:t>1</m:t>
                                          </m:r>
                                        </m:sub>
                                        <m:sup>
                                          <m:r>
                                            <a:rPr lang="de-DE" sz="2000" i="1">
                                              <a:latin typeface="Cambria Math"/>
                                              <a:ea typeface="Cambria Math"/>
                                            </a:rPr>
                                            <m:t>2</m:t>
                                          </m:r>
                                        </m:sup>
                                      </m:sSubSup>
                                    </m:num>
                                    <m:den>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b="0" i="1" smtClean="0">
                                              <a:latin typeface="Cambria Math"/>
                                              <a:ea typeface="Cambria Math"/>
                                            </a:rPr>
                                            <m:t>1</m:t>
                                          </m:r>
                                        </m:sub>
                                      </m:sSub>
                                    </m:den>
                                  </m:f>
                                </m:e>
                              </m:rad>
                              <m:r>
                                <a:rPr lang="de-DE" sz="2000" i="1">
                                  <a:latin typeface="Cambria Math"/>
                                  <a:ea typeface="Cambria Math"/>
                                </a:rPr>
                                <m:t>≤</m:t>
                              </m:r>
                              <m:sSub>
                                <m:sSubPr>
                                  <m:ctrlPr>
                                    <a:rPr lang="de-DE" sz="2000" i="1" smtClean="0">
                                      <a:latin typeface="Cambria Math" panose="02040503050406030204" pitchFamily="18" charset="0"/>
                                      <a:ea typeface="Cambria Math"/>
                                    </a:rPr>
                                  </m:ctrlPr>
                                </m:sSubPr>
                                <m:e>
                                  <m:r>
                                    <a:rPr lang="de-DE" sz="2000" i="1" smtClean="0">
                                      <a:latin typeface="Cambria Math"/>
                                      <a:ea typeface="Cambria Math"/>
                                    </a:rPr>
                                    <m:t>𝜇</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𝜇</m:t>
                                  </m:r>
                                </m:e>
                                <m:sub>
                                  <m:r>
                                    <a:rPr lang="de-DE" sz="2000" b="0" i="1" smtClean="0">
                                      <a:latin typeface="Cambria Math"/>
                                      <a:ea typeface="Cambria Math"/>
                                    </a:rPr>
                                    <m:t>0</m:t>
                                  </m:r>
                                </m:sub>
                              </m:sSub>
                            </m:e>
                            <m:e>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i="1">
                                      <a:latin typeface="Cambria Math"/>
                                      <a:ea typeface="Cambria Math"/>
                                    </a:rPr>
                                    <m:t>1</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i="1">
                                      <a:latin typeface="Cambria Math"/>
                                      <a:ea typeface="Cambria Math"/>
                                    </a:rPr>
                                    <m:t>0</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ea typeface="Cambria Math"/>
                                    </a:rPr>
                                  </m:ctrlPr>
                                </m:radPr>
                                <m:deg/>
                                <m:e>
                                  <m:f>
                                    <m:fPr>
                                      <m:type m:val="lin"/>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0</m:t>
                                          </m:r>
                                        </m:sub>
                                        <m:sup>
                                          <m:r>
                                            <a:rPr lang="de-DE" sz="2000" i="1">
                                              <a:latin typeface="Cambria Math"/>
                                              <a:ea typeface="Cambria Math"/>
                                            </a:rPr>
                                            <m:t>2</m:t>
                                          </m:r>
                                        </m:sup>
                                      </m:sSubSup>
                                    </m:num>
                                    <m:den>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0</m:t>
                                          </m:r>
                                        </m:sub>
                                      </m:sSub>
                                    </m:den>
                                  </m:f>
                                  <m:r>
                                    <a:rPr lang="de-DE" sz="2000" i="1">
                                      <a:latin typeface="Cambria Math"/>
                                      <a:ea typeface="Cambria Math"/>
                                    </a:rPr>
                                    <m:t>+</m:t>
                                  </m:r>
                                  <m:f>
                                    <m:fPr>
                                      <m:type m:val="lin"/>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1</m:t>
                                          </m:r>
                                        </m:sub>
                                        <m:sup>
                                          <m:r>
                                            <a:rPr lang="de-DE" sz="2000" i="1">
                                              <a:latin typeface="Cambria Math"/>
                                              <a:ea typeface="Cambria Math"/>
                                            </a:rPr>
                                            <m:t>2</m:t>
                                          </m:r>
                                        </m:sup>
                                      </m:sSubSup>
                                    </m:num>
                                    <m:den>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1</m:t>
                                          </m:r>
                                        </m:sub>
                                      </m:sSub>
                                    </m:den>
                                  </m:f>
                                </m:e>
                              </m:rad>
                            </m:e>
                          </m:eqArr>
                        </m:e>
                      </m:d>
                    </m:oMath>
                  </m:oMathPara>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547664" y="4868608"/>
                <a:ext cx="6044986" cy="1553439"/>
              </a:xfrm>
              <a:prstGeom prst="rect">
                <a:avLst/>
              </a:prstGeom>
              <a:blipFill rotWithShape="1">
                <a:blip r:embed="rId10"/>
                <a:stretch>
                  <a:fillRect/>
                </a:stretch>
              </a:blipFill>
            </p:spPr>
            <p:txBody>
              <a:bodyPr/>
              <a:lstStyle/>
              <a:p>
                <a:r>
                  <a:rPr lang="de-DE">
                    <a:noFill/>
                  </a:rPr>
                  <a:t> </a:t>
                </a:r>
              </a:p>
            </p:txBody>
          </p:sp>
        </mc:Fallback>
      </mc:AlternateContent>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693</a:t>
            </a:r>
            <a:endParaRPr lang="de-DE" sz="8000" b="1" dirty="0">
              <a:solidFill>
                <a:schemeClr val="tx1"/>
              </a:solidFill>
              <a:latin typeface="+mj-lt"/>
            </a:endParaRPr>
          </a:p>
        </p:txBody>
      </p:sp>
    </p:spTree>
    <p:extLst>
      <p:ext uri="{BB962C8B-B14F-4D97-AF65-F5344CB8AC3E}">
        <p14:creationId xmlns:p14="http://schemas.microsoft.com/office/powerpoint/2010/main" val="2807107235"/>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468313" y="1196752"/>
            <a:ext cx="3095575" cy="400110"/>
          </a:xfrm>
          <a:prstGeom prst="rect">
            <a:avLst/>
          </a:prstGeom>
          <a:noFill/>
        </p:spPr>
        <p:txBody>
          <a:bodyPr wrap="square" rtlCol="0">
            <a:spAutoFit/>
          </a:bodyPr>
          <a:lstStyle/>
          <a:p>
            <a:pPr algn="just"/>
            <a:r>
              <a:rPr lang="de-DE" sz="2000" dirty="0">
                <a:latin typeface="+mn-lt"/>
              </a:rPr>
              <a:t>&gt; Resultierendes KI:</a:t>
            </a:r>
          </a:p>
        </p:txBody>
      </p:sp>
      <mc:AlternateContent xmlns:mc="http://schemas.openxmlformats.org/markup-compatibility/2006" xmlns:a14="http://schemas.microsoft.com/office/drawing/2010/main">
        <mc:Choice Requires="a14">
          <p:sp>
            <p:nvSpPr>
              <p:cNvPr id="11" name="Textfeld 10"/>
              <p:cNvSpPr txBox="1"/>
              <p:nvPr/>
            </p:nvSpPr>
            <p:spPr>
              <a:xfrm>
                <a:off x="468313" y="1700808"/>
                <a:ext cx="8207375" cy="777264"/>
              </a:xfrm>
              <a:prstGeom prst="rect">
                <a:avLst/>
              </a:prstGeom>
              <a:noFill/>
            </p:spPr>
            <p:txBody>
              <a:bodyPr wrap="square" rtlCol="0">
                <a:spAutoFit/>
              </a:bodyPr>
              <a:lstStyle/>
              <a:p>
                <a:pPr algn="just"/>
                <a14:m>
                  <m:oMathPara xmlns:m="http://schemas.openxmlformats.org/officeDocument/2006/math">
                    <m:oMathParaPr>
                      <m:jc m:val="center"/>
                    </m:oMathParaPr>
                    <m:oMath xmlns:m="http://schemas.openxmlformats.org/officeDocument/2006/math">
                      <m:d>
                        <m:dPr>
                          <m:begChr m:val="["/>
                          <m:endChr m:val="]"/>
                          <m:ctrlPr>
                            <a:rPr lang="de-DE" sz="2000" i="1" smtClean="0">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i="1">
                                  <a:latin typeface="Cambria Math"/>
                                  <a:ea typeface="Cambria Math"/>
                                </a:rPr>
                                <m:t>1</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i="1">
                                  <a:latin typeface="Cambria Math"/>
                                  <a:ea typeface="Cambria Math"/>
                                </a:rPr>
                                <m:t>0</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ea typeface="Cambria Math"/>
                                </a:rPr>
                              </m:ctrlPr>
                            </m:radPr>
                            <m:deg/>
                            <m:e>
                              <m:f>
                                <m:fPr>
                                  <m:type m:val="lin"/>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0</m:t>
                                      </m:r>
                                    </m:sub>
                                    <m:sup>
                                      <m:r>
                                        <a:rPr lang="de-DE" sz="2000" i="1">
                                          <a:latin typeface="Cambria Math"/>
                                          <a:ea typeface="Cambria Math"/>
                                        </a:rPr>
                                        <m:t>2</m:t>
                                      </m:r>
                                    </m:sup>
                                  </m:sSubSup>
                                </m:num>
                                <m:den>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0</m:t>
                                      </m:r>
                                    </m:sub>
                                  </m:sSub>
                                </m:den>
                              </m:f>
                              <m:r>
                                <a:rPr lang="de-DE" sz="2000" i="1">
                                  <a:latin typeface="Cambria Math"/>
                                  <a:ea typeface="Cambria Math"/>
                                </a:rPr>
                                <m:t>+</m:t>
                              </m:r>
                              <m:f>
                                <m:fPr>
                                  <m:type m:val="lin"/>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1</m:t>
                                      </m:r>
                                    </m:sub>
                                    <m:sup>
                                      <m:r>
                                        <a:rPr lang="de-DE" sz="2000" i="1">
                                          <a:latin typeface="Cambria Math"/>
                                          <a:ea typeface="Cambria Math"/>
                                        </a:rPr>
                                        <m:t>2</m:t>
                                      </m:r>
                                    </m:sup>
                                  </m:sSubSup>
                                </m:num>
                                <m:den>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1</m:t>
                                      </m:r>
                                    </m:sub>
                                  </m:sSub>
                                </m:den>
                              </m:f>
                            </m:e>
                          </m:rad>
                          <m:r>
                            <a:rPr lang="de-DE" sz="2000" i="1">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i="1">
                                  <a:latin typeface="Cambria Math"/>
                                  <a:ea typeface="Cambria Math"/>
                                </a:rPr>
                                <m:t>1</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i="1">
                                  <a:latin typeface="Cambria Math"/>
                                  <a:ea typeface="Cambria Math"/>
                                </a:rPr>
                                <m:t>0</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𝑧</m:t>
                              </m:r>
                            </m:e>
                            <m:sub>
                              <m:r>
                                <a:rPr lang="de-DE" sz="2000" i="1">
                                  <a:latin typeface="Cambria Math"/>
                                  <a:ea typeface="Cambria Math"/>
                                </a:rPr>
                                <m:t>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ea typeface="Cambria Math"/>
                                </a:rPr>
                              </m:ctrlPr>
                            </m:radPr>
                            <m:deg/>
                            <m:e>
                              <m:f>
                                <m:fPr>
                                  <m:type m:val="lin"/>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0</m:t>
                                      </m:r>
                                    </m:sub>
                                    <m:sup>
                                      <m:r>
                                        <a:rPr lang="de-DE" sz="2000" i="1">
                                          <a:latin typeface="Cambria Math"/>
                                          <a:ea typeface="Cambria Math"/>
                                        </a:rPr>
                                        <m:t>2</m:t>
                                      </m:r>
                                    </m:sup>
                                  </m:sSubSup>
                                </m:num>
                                <m:den>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0</m:t>
                                      </m:r>
                                    </m:sub>
                                  </m:sSub>
                                </m:den>
                              </m:f>
                              <m:r>
                                <a:rPr lang="de-DE" sz="2000" i="1">
                                  <a:latin typeface="Cambria Math"/>
                                  <a:ea typeface="Cambria Math"/>
                                </a:rPr>
                                <m:t>+</m:t>
                              </m:r>
                              <m:f>
                                <m:fPr>
                                  <m:type m:val="lin"/>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1</m:t>
                                      </m:r>
                                    </m:sub>
                                    <m:sup>
                                      <m:r>
                                        <a:rPr lang="de-DE" sz="2000" i="1">
                                          <a:latin typeface="Cambria Math"/>
                                          <a:ea typeface="Cambria Math"/>
                                        </a:rPr>
                                        <m:t>2</m:t>
                                      </m:r>
                                    </m:sup>
                                  </m:sSubSup>
                                </m:num>
                                <m:den>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1</m:t>
                                      </m:r>
                                    </m:sub>
                                  </m:sSub>
                                </m:den>
                              </m:f>
                            </m:e>
                          </m:rad>
                        </m:e>
                      </m:d>
                    </m:oMath>
                  </m:oMathPara>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468313" y="1700808"/>
                <a:ext cx="8207375" cy="777264"/>
              </a:xfrm>
              <a:prstGeom prst="rect">
                <a:avLst/>
              </a:prstGeom>
              <a:blipFill rotWithShape="1">
                <a:blip r:embed="rId4"/>
                <a:stretch>
                  <a:fillRect/>
                </a:stretch>
              </a:blipFill>
            </p:spPr>
            <p:txBody>
              <a:bodyPr/>
              <a:lstStyle/>
              <a:p>
                <a:r>
                  <a:rPr lang="de-DE">
                    <a:noFill/>
                  </a:rPr>
                  <a:t> </a:t>
                </a:r>
              </a:p>
            </p:txBody>
          </p:sp>
        </mc:Fallback>
      </mc:AlternateContent>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694</a:t>
            </a:r>
            <a:endParaRPr lang="de-DE" sz="8000" b="1" dirty="0">
              <a:solidFill>
                <a:schemeClr val="tx1"/>
              </a:solidFill>
              <a:latin typeface="+mj-lt"/>
            </a:endParaRPr>
          </a:p>
        </p:txBody>
      </p:sp>
      <p:pic>
        <p:nvPicPr>
          <p:cNvPr id="2" name="Grafik 1"/>
          <p:cNvPicPr>
            <a:picLocks noChangeAspect="1"/>
          </p:cNvPicPr>
          <p:nvPr/>
        </p:nvPicPr>
        <p:blipFill>
          <a:blip r:embed="rId5"/>
          <a:stretch>
            <a:fillRect/>
          </a:stretch>
        </p:blipFill>
        <p:spPr>
          <a:xfrm>
            <a:off x="457075" y="3039828"/>
            <a:ext cx="6153150" cy="1876425"/>
          </a:xfrm>
          <a:prstGeom prst="rect">
            <a:avLst/>
          </a:prstGeom>
        </p:spPr>
      </p:pic>
    </p:spTree>
    <p:extLst>
      <p:ext uri="{BB962C8B-B14F-4D97-AF65-F5344CB8AC3E}">
        <p14:creationId xmlns:p14="http://schemas.microsoft.com/office/powerpoint/2010/main" val="2432390658"/>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Textfeld 9"/>
          <p:cNvSpPr txBox="1">
            <a:spLocks noChangeArrowheads="1"/>
          </p:cNvSpPr>
          <p:nvPr/>
        </p:nvSpPr>
        <p:spPr bwMode="auto">
          <a:xfrm>
            <a:off x="468313" y="1052736"/>
            <a:ext cx="8523598"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Schätzung von </a:t>
            </a:r>
            <a:r>
              <a:rPr lang="de-DE" sz="2000" b="1" i="1" dirty="0">
                <a:solidFill>
                  <a:srgbClr val="0070C0"/>
                </a:solidFill>
                <a:latin typeface="+mn-lt"/>
                <a:sym typeface="Symbol"/>
              </a:rPr>
              <a:t></a:t>
            </a:r>
            <a:r>
              <a:rPr lang="de-DE" sz="2000" b="1" baseline="-25000" dirty="0">
                <a:solidFill>
                  <a:srgbClr val="0070C0"/>
                </a:solidFill>
                <a:latin typeface="+mn-lt"/>
                <a:sym typeface="Symbol"/>
              </a:rPr>
              <a:t>1</a:t>
            </a:r>
            <a:r>
              <a:rPr lang="de-DE" sz="2000" b="1" dirty="0">
                <a:solidFill>
                  <a:srgbClr val="0070C0"/>
                </a:solidFill>
                <a:latin typeface="+mn-lt"/>
                <a:sym typeface="Symbol"/>
              </a:rPr>
              <a:t>  </a:t>
            </a:r>
            <a:r>
              <a:rPr lang="de-DE" sz="2000" b="1" i="1" dirty="0">
                <a:solidFill>
                  <a:srgbClr val="0070C0"/>
                </a:solidFill>
                <a:latin typeface="+mn-lt"/>
                <a:sym typeface="Symbol"/>
              </a:rPr>
              <a:t></a:t>
            </a:r>
            <a:r>
              <a:rPr lang="de-DE" sz="2000" b="1" baseline="-25000" dirty="0">
                <a:solidFill>
                  <a:srgbClr val="0070C0"/>
                </a:solidFill>
                <a:latin typeface="+mn-lt"/>
                <a:sym typeface="Symbol"/>
              </a:rPr>
              <a:t>0</a:t>
            </a:r>
            <a:r>
              <a:rPr lang="de-DE" sz="2000" b="1" dirty="0">
                <a:solidFill>
                  <a:srgbClr val="0070C0"/>
                </a:solidFill>
                <a:latin typeface="+mn-lt"/>
                <a:sym typeface="Symbol"/>
              </a:rPr>
              <a:t> bei Normalverteilung und unbekannten </a:t>
            </a:r>
          </a:p>
          <a:p>
            <a:r>
              <a:rPr lang="de-DE" sz="2000" b="1" dirty="0">
                <a:solidFill>
                  <a:srgbClr val="0070C0"/>
                </a:solidFill>
                <a:latin typeface="+mn-lt"/>
                <a:sym typeface="Symbol"/>
              </a:rPr>
              <a:t>   Varianzen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1" name="Textfeld 20"/>
              <p:cNvSpPr txBox="1"/>
              <p:nvPr/>
            </p:nvSpPr>
            <p:spPr>
              <a:xfrm>
                <a:off x="678163" y="2313531"/>
                <a:ext cx="7767131" cy="428259"/>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0</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sub>
                    </m:sSub>
                  </m:oMath>
                </a14:m>
                <a:r>
                  <a:rPr lang="de-DE" sz="2000" dirty="0"/>
                  <a:t> </a:t>
                </a:r>
                <a:r>
                  <a:rPr lang="de-DE" sz="2000" dirty="0">
                    <a:latin typeface="+mn-lt"/>
                  </a:rPr>
                  <a:t>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r>
                          <a:rPr lang="de-DE" sz="2000" b="0" i="1" smtClean="0">
                            <a:latin typeface="Cambria Math"/>
                            <a:ea typeface="Cambria Math"/>
                          </a:rPr>
                          <m:t>,</m:t>
                        </m:r>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0</m:t>
                            </m:r>
                          </m:sub>
                          <m:sup>
                            <m:r>
                              <a:rPr lang="de-DE" sz="2000" b="0" i="1" smtClean="0">
                                <a:latin typeface="Cambria Math"/>
                                <a:ea typeface="Cambria Math"/>
                              </a:rPr>
                              <m:t>2</m:t>
                            </m:r>
                          </m:sup>
                        </m:sSubSup>
                        <m:r>
                          <a:rPr lang="de-DE" sz="2000" b="0" i="1" smtClean="0">
                            <a:latin typeface="Cambria Math"/>
                            <a:ea typeface="Cambria Math"/>
                          </a:rPr>
                          <m:t> </m:t>
                        </m:r>
                      </m:e>
                    </m:d>
                  </m:oMath>
                </a14:m>
                <a:r>
                  <a:rPr lang="de-DE" sz="2000" dirty="0">
                    <a:latin typeface="+mn-lt"/>
                  </a:rPr>
                  <a:t>-verteilt, </a:t>
                </a:r>
                <a14:m>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𝜇</m:t>
                        </m:r>
                      </m:e>
                      <m:sub>
                        <m:r>
                          <a:rPr lang="de-DE" sz="2000" b="0" i="1" smtClean="0">
                            <a:latin typeface="Cambria Math"/>
                            <a:ea typeface="Cambria Math"/>
                          </a:rPr>
                          <m:t>0</m:t>
                        </m:r>
                      </m:sub>
                    </m:sSub>
                  </m:oMath>
                </a14:m>
                <a:r>
                  <a:rPr lang="de-DE" sz="2000" dirty="0">
                    <a:latin typeface="+mn-lt"/>
                  </a:rPr>
                  <a:t> und </a:t>
                </a:r>
                <a14:m>
                  <m:oMath xmlns:m="http://schemas.openxmlformats.org/officeDocument/2006/math">
                    <m:sSubSup>
                      <m:sSubSupPr>
                        <m:ctrlPr>
                          <a:rPr lang="de-DE" sz="2000" i="1" smtClean="0">
                            <a:latin typeface="Cambria Math" panose="02040503050406030204" pitchFamily="18" charset="0"/>
                          </a:rPr>
                        </m:ctrlPr>
                      </m:sSubSupPr>
                      <m:e>
                        <m:r>
                          <a:rPr lang="de-DE" sz="2000" i="1" smtClean="0">
                            <a:latin typeface="Cambria Math"/>
                            <a:ea typeface="Cambria Math"/>
                          </a:rPr>
                          <m:t>𝜎</m:t>
                        </m:r>
                      </m:e>
                      <m:sub>
                        <m:r>
                          <a:rPr lang="de-DE" sz="2000" b="0" i="1" smtClean="0">
                            <a:latin typeface="Cambria Math"/>
                          </a:rPr>
                          <m:t>0</m:t>
                        </m:r>
                      </m:sub>
                      <m:sup>
                        <m:r>
                          <a:rPr lang="de-DE" sz="2000" b="0" i="1" smtClean="0">
                            <a:latin typeface="Cambria Math"/>
                          </a:rPr>
                          <m:t>2</m:t>
                        </m:r>
                      </m:sup>
                    </m:sSubSup>
                  </m:oMath>
                </a14:m>
                <a:r>
                  <a:rPr lang="de-DE" sz="2000" dirty="0">
                    <a:latin typeface="+mn-lt"/>
                  </a:rPr>
                  <a:t> unbekannt </a:t>
                </a:r>
              </a:p>
            </p:txBody>
          </p:sp>
        </mc:Choice>
        <mc:Fallback xmlns="">
          <p:sp>
            <p:nvSpPr>
              <p:cNvPr id="21" name="Textfeld 20"/>
              <p:cNvSpPr txBox="1">
                <a:spLocks noRot="1" noChangeAspect="1" noMove="1" noResize="1" noEditPoints="1" noAdjustHandles="1" noChangeArrowheads="1" noChangeShapeType="1" noTextEdit="1"/>
              </p:cNvSpPr>
              <p:nvPr/>
            </p:nvSpPr>
            <p:spPr>
              <a:xfrm>
                <a:off x="678163" y="2313531"/>
                <a:ext cx="7767131" cy="428259"/>
              </a:xfrm>
              <a:prstGeom prst="rect">
                <a:avLst/>
              </a:prstGeom>
              <a:blipFill rotWithShape="1">
                <a:blip r:embed="rId3"/>
                <a:stretch>
                  <a:fillRect t="-7143" b="-18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659467" y="2741790"/>
                <a:ext cx="7767131" cy="438518"/>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1</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sub>
                        </m:sSub>
                      </m:sub>
                    </m:sSub>
                  </m:oMath>
                </a14:m>
                <a:r>
                  <a:rPr lang="de-DE" sz="2000" dirty="0"/>
                  <a:t> </a:t>
                </a:r>
                <a:r>
                  <a:rPr lang="de-DE" sz="2000" dirty="0">
                    <a:latin typeface="+mn-lt"/>
                  </a:rPr>
                  <a:t>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1</m:t>
                            </m:r>
                          </m:sub>
                        </m:sSub>
                        <m:r>
                          <a:rPr lang="de-DE" sz="2000" b="0" i="1" smtClean="0">
                            <a:latin typeface="Cambria Math"/>
                            <a:ea typeface="Cambria Math"/>
                          </a:rPr>
                          <m:t>,</m:t>
                        </m:r>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1</m:t>
                            </m:r>
                          </m:sub>
                          <m:sup>
                            <m:r>
                              <a:rPr lang="de-DE" sz="2000" b="0" i="1" smtClean="0">
                                <a:latin typeface="Cambria Math"/>
                                <a:ea typeface="Cambria Math"/>
                              </a:rPr>
                              <m:t>2</m:t>
                            </m:r>
                          </m:sup>
                        </m:sSubSup>
                        <m:r>
                          <a:rPr lang="de-DE" sz="2000" b="0" i="1" smtClean="0">
                            <a:latin typeface="Cambria Math"/>
                            <a:ea typeface="Cambria Math"/>
                          </a:rPr>
                          <m:t> </m:t>
                        </m:r>
                      </m:e>
                    </m:d>
                  </m:oMath>
                </a14:m>
                <a:r>
                  <a:rPr lang="de-DE" sz="2000" dirty="0">
                    <a:latin typeface="+mn-lt"/>
                  </a:rPr>
                  <a:t>-verteilt, </a:t>
                </a:r>
                <a14:m>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𝜇</m:t>
                        </m:r>
                      </m:e>
                      <m:sub>
                        <m:r>
                          <a:rPr lang="de-DE" sz="2000" b="0" i="1" smtClean="0">
                            <a:latin typeface="Cambria Math"/>
                            <a:ea typeface="Cambria Math"/>
                          </a:rPr>
                          <m:t>1</m:t>
                        </m:r>
                      </m:sub>
                    </m:sSub>
                  </m:oMath>
                </a14:m>
                <a:r>
                  <a:rPr lang="de-DE" sz="2000" dirty="0">
                    <a:latin typeface="+mn-lt"/>
                  </a:rPr>
                  <a:t> und </a:t>
                </a:r>
                <a14:m>
                  <m:oMath xmlns:m="http://schemas.openxmlformats.org/officeDocument/2006/math">
                    <m:sSubSup>
                      <m:sSubSupPr>
                        <m:ctrlPr>
                          <a:rPr lang="de-DE" sz="2000" i="1" smtClean="0">
                            <a:latin typeface="Cambria Math" panose="02040503050406030204" pitchFamily="18" charset="0"/>
                          </a:rPr>
                        </m:ctrlPr>
                      </m:sSubSupPr>
                      <m:e>
                        <m:r>
                          <a:rPr lang="de-DE" sz="2000" i="1" smtClean="0">
                            <a:latin typeface="Cambria Math"/>
                            <a:ea typeface="Cambria Math"/>
                          </a:rPr>
                          <m:t>𝜎</m:t>
                        </m:r>
                      </m:e>
                      <m:sub>
                        <m:r>
                          <a:rPr lang="de-DE" sz="2000" b="0" i="1" smtClean="0">
                            <a:latin typeface="Cambria Math"/>
                          </a:rPr>
                          <m:t>1</m:t>
                        </m:r>
                      </m:sub>
                      <m:sup>
                        <m:r>
                          <a:rPr lang="de-DE" sz="2000" b="0" i="1" smtClean="0">
                            <a:latin typeface="Cambria Math"/>
                          </a:rPr>
                          <m:t>2</m:t>
                        </m:r>
                      </m:sup>
                    </m:sSubSup>
                  </m:oMath>
                </a14:m>
                <a:r>
                  <a:rPr lang="de-DE" sz="2000" dirty="0">
                    <a:latin typeface="+mn-lt"/>
                  </a:rPr>
                  <a:t> unbekannt </a:t>
                </a:r>
              </a:p>
            </p:txBody>
          </p:sp>
        </mc:Choice>
        <mc:Fallback xmlns="">
          <p:sp>
            <p:nvSpPr>
              <p:cNvPr id="22" name="Textfeld 21"/>
              <p:cNvSpPr txBox="1">
                <a:spLocks noRot="1" noChangeAspect="1" noMove="1" noResize="1" noEditPoints="1" noAdjustHandles="1" noChangeArrowheads="1" noChangeShapeType="1" noTextEdit="1"/>
              </p:cNvSpPr>
              <p:nvPr/>
            </p:nvSpPr>
            <p:spPr>
              <a:xfrm>
                <a:off x="659467" y="2741790"/>
                <a:ext cx="7767131" cy="438518"/>
              </a:xfrm>
              <a:prstGeom prst="rect">
                <a:avLst/>
              </a:prstGeom>
              <a:blipFill rotWithShape="1">
                <a:blip r:embed="rId4"/>
                <a:stretch>
                  <a:fillRect t="-6944" b="-1527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667894" y="3176020"/>
                <a:ext cx="7767131" cy="438518"/>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0</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1</m:t>
                            </m:r>
                          </m:sub>
                        </m:sSub>
                      </m:sub>
                    </m:sSub>
                  </m:oMath>
                </a14:m>
                <a:r>
                  <a:rPr lang="de-DE" sz="2000" dirty="0">
                    <a:latin typeface="+mn-lt"/>
                  </a:rPr>
                  <a:t> (vollständig) unabhängig</a:t>
                </a:r>
              </a:p>
            </p:txBody>
          </p:sp>
        </mc:Choice>
        <mc:Fallback xmlns="">
          <p:sp>
            <p:nvSpPr>
              <p:cNvPr id="23" name="Textfeld 22"/>
              <p:cNvSpPr txBox="1">
                <a:spLocks noRot="1" noChangeAspect="1" noMove="1" noResize="1" noEditPoints="1" noAdjustHandles="1" noChangeArrowheads="1" noChangeShapeType="1" noTextEdit="1"/>
              </p:cNvSpPr>
              <p:nvPr/>
            </p:nvSpPr>
            <p:spPr>
              <a:xfrm>
                <a:off x="667894" y="3176020"/>
                <a:ext cx="7767131" cy="438518"/>
              </a:xfrm>
              <a:prstGeom prst="rect">
                <a:avLst/>
              </a:prstGeom>
              <a:blipFill rotWithShape="1">
                <a:blip r:embed="rId5"/>
                <a:stretch>
                  <a:fillRect t="-6944" b="-15278"/>
                </a:stretch>
              </a:blipFill>
            </p:spPr>
            <p:txBody>
              <a:bodyPr/>
              <a:lstStyle/>
              <a:p>
                <a:r>
                  <a:rPr lang="de-DE">
                    <a:noFill/>
                  </a:rPr>
                  <a:t> </a:t>
                </a:r>
              </a:p>
            </p:txBody>
          </p:sp>
        </mc:Fallback>
      </mc:AlternateContent>
      <p:sp>
        <p:nvSpPr>
          <p:cNvPr id="24" name="Textfeld 23"/>
          <p:cNvSpPr txBox="1"/>
          <p:nvPr/>
        </p:nvSpPr>
        <p:spPr>
          <a:xfrm>
            <a:off x="468313" y="1867499"/>
            <a:ext cx="2178168" cy="400110"/>
          </a:xfrm>
          <a:prstGeom prst="rect">
            <a:avLst/>
          </a:prstGeom>
          <a:noFill/>
        </p:spPr>
        <p:txBody>
          <a:bodyPr wrap="square" rtlCol="0">
            <a:spAutoFit/>
          </a:bodyPr>
          <a:lstStyle/>
          <a:p>
            <a:pPr algn="just"/>
            <a:r>
              <a:rPr lang="de-DE" sz="2000" dirty="0">
                <a:latin typeface="+mn-lt"/>
              </a:rPr>
              <a:t>&gt; Annahmen:</a:t>
            </a:r>
          </a:p>
        </p:txBody>
      </p:sp>
      <p:sp>
        <p:nvSpPr>
          <p:cNvPr id="25" name="Textfeld 24"/>
          <p:cNvSpPr txBox="1"/>
          <p:nvPr/>
        </p:nvSpPr>
        <p:spPr>
          <a:xfrm>
            <a:off x="468462" y="3647865"/>
            <a:ext cx="4084839" cy="400110"/>
          </a:xfrm>
          <a:prstGeom prst="rect">
            <a:avLst/>
          </a:prstGeom>
          <a:noFill/>
        </p:spPr>
        <p:txBody>
          <a:bodyPr wrap="square" rtlCol="0">
            <a:spAutoFit/>
          </a:bodyPr>
          <a:lstStyle/>
          <a:p>
            <a:pPr algn="just"/>
            <a:r>
              <a:rPr lang="de-DE" sz="2000" dirty="0">
                <a:latin typeface="+mn-lt"/>
              </a:rPr>
              <a:t>&gt; Problem dabei ist, dass die Statistik</a:t>
            </a:r>
          </a:p>
        </p:txBody>
      </p:sp>
      <mc:AlternateContent xmlns:mc="http://schemas.openxmlformats.org/markup-compatibility/2006" xmlns:a14="http://schemas.microsoft.com/office/drawing/2010/main">
        <mc:Choice Requires="a14">
          <p:sp>
            <p:nvSpPr>
              <p:cNvPr id="28" name="Textfeld 27"/>
              <p:cNvSpPr txBox="1"/>
              <p:nvPr/>
            </p:nvSpPr>
            <p:spPr>
              <a:xfrm>
                <a:off x="1718374" y="4047975"/>
                <a:ext cx="2880320" cy="109228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𝑇</m:t>
                          </m:r>
                        </m:e>
                        <m:sub>
                          <m:r>
                            <a:rPr lang="de-DE" sz="2000" b="0" i="1" smtClean="0">
                              <a:solidFill>
                                <a:schemeClr val="tx1"/>
                              </a:solidFill>
                              <a:latin typeface="Cambria Math"/>
                              <a:ea typeface="Cambria Math"/>
                            </a:rPr>
                            <m:t>𝐷</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i="1">
                                  <a:solidFill>
                                    <a:schemeClr val="tx1"/>
                                  </a:solidFill>
                                  <a:latin typeface="Cambria Math" panose="02040503050406030204" pitchFamily="18" charset="0"/>
                                </a:rPr>
                              </m:ctrlPr>
                            </m:sSubPr>
                            <m:e>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𝑌</m:t>
                                      </m:r>
                                    </m:e>
                                  </m:acc>
                                </m:e>
                                <m:sub>
                                  <m:r>
                                    <a:rPr lang="de-DE" sz="2000" i="1">
                                      <a:solidFill>
                                        <a:schemeClr val="tx1"/>
                                      </a:solidFill>
                                      <a:latin typeface="Cambria Math"/>
                                    </a:rPr>
                                    <m:t>1</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𝑌</m:t>
                                  </m:r>
                                </m:e>
                              </m:acc>
                            </m:e>
                            <m:sub>
                              <m:r>
                                <a:rPr lang="de-DE" sz="2000" i="1">
                                  <a:solidFill>
                                    <a:schemeClr val="tx1"/>
                                  </a:solidFill>
                                  <a:latin typeface="Cambria Math"/>
                                </a:rPr>
                                <m:t>0</m:t>
                              </m:r>
                            </m:sub>
                          </m:sSub>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rPr>
                                    <m:t>1</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ea typeface="Cambria Math"/>
                                    </a:rPr>
                                    <m:t>0</m:t>
                                  </m:r>
                                </m:sub>
                              </m:sSub>
                            </m:e>
                          </m:d>
                        </m:num>
                        <m:den>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i="1">
                                      <a:solidFill>
                                        <a:schemeClr val="tx1"/>
                                      </a:solidFill>
                                      <a:latin typeface="Cambria Math" panose="02040503050406030204" pitchFamily="18" charset="0"/>
                                    </a:rPr>
                                  </m:ctrlPr>
                                </m:fPr>
                                <m:num>
                                  <m:sSubSup>
                                    <m:sSubSupPr>
                                      <m:ctrlPr>
                                        <a:rPr lang="de-DE" sz="2000" i="1">
                                          <a:solidFill>
                                            <a:schemeClr val="tx1"/>
                                          </a:solidFill>
                                          <a:latin typeface="Cambria Math" panose="02040503050406030204" pitchFamily="18" charset="0"/>
                                        </a:rPr>
                                      </m:ctrlPr>
                                    </m:sSubSupPr>
                                    <m:e>
                                      <m:acc>
                                        <m:accPr>
                                          <m:chr m:val="̃"/>
                                          <m:ctrlPr>
                                            <a:rPr lang="de-DE"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𝑆</m:t>
                                          </m:r>
                                        </m:e>
                                      </m:acc>
                                    </m:e>
                                    <m:sub>
                                      <m:r>
                                        <a:rPr lang="de-DE" sz="2000" i="1">
                                          <a:solidFill>
                                            <a:schemeClr val="tx1"/>
                                          </a:solidFill>
                                          <a:latin typeface="Cambria Math"/>
                                        </a:rPr>
                                        <m:t>0</m:t>
                                      </m:r>
                                    </m:sub>
                                    <m:sup>
                                      <m:r>
                                        <a:rPr lang="de-DE" sz="2000" i="1">
                                          <a:solidFill>
                                            <a:schemeClr val="tx1"/>
                                          </a:solidFill>
                                          <a:latin typeface="Cambria Math"/>
                                        </a:rPr>
                                        <m:t>2</m:t>
                                      </m:r>
                                    </m:sup>
                                  </m:sSubSup>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rPr>
                                        <m:t>0</m:t>
                                      </m:r>
                                    </m:sub>
                                  </m:sSub>
                                </m:den>
                              </m:f>
                              <m:r>
                                <a:rPr lang="de-DE" sz="2000" i="1">
                                  <a:solidFill>
                                    <a:schemeClr val="tx1"/>
                                  </a:solidFill>
                                  <a:latin typeface="Cambria Math"/>
                                </a:rPr>
                                <m:t>+</m:t>
                              </m:r>
                              <m:f>
                                <m:fPr>
                                  <m:type m:val="lin"/>
                                  <m:ctrlPr>
                                    <a:rPr lang="de-DE" sz="2000" i="1">
                                      <a:solidFill>
                                        <a:schemeClr val="tx1"/>
                                      </a:solidFill>
                                      <a:latin typeface="Cambria Math" panose="02040503050406030204" pitchFamily="18" charset="0"/>
                                    </a:rPr>
                                  </m:ctrlPr>
                                </m:fPr>
                                <m:num>
                                  <m:sSubSup>
                                    <m:sSubSupPr>
                                      <m:ctrlPr>
                                        <a:rPr lang="de-DE" sz="2000" i="1">
                                          <a:solidFill>
                                            <a:schemeClr val="tx1"/>
                                          </a:solidFill>
                                          <a:latin typeface="Cambria Math" panose="02040503050406030204" pitchFamily="18" charset="0"/>
                                        </a:rPr>
                                      </m:ctrlPr>
                                    </m:sSubSup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𝑆</m:t>
                                          </m:r>
                                        </m:e>
                                      </m:acc>
                                    </m:e>
                                    <m:sub>
                                      <m:r>
                                        <a:rPr lang="de-DE" sz="2000" b="0" i="1" smtClean="0">
                                          <a:solidFill>
                                            <a:schemeClr val="tx1"/>
                                          </a:solidFill>
                                          <a:latin typeface="Cambria Math"/>
                                          <a:ea typeface="Cambria Math"/>
                                        </a:rPr>
                                        <m:t>1</m:t>
                                      </m:r>
                                    </m:sub>
                                    <m:sup>
                                      <m:r>
                                        <a:rPr lang="de-DE" sz="2000" i="1">
                                          <a:solidFill>
                                            <a:schemeClr val="tx1"/>
                                          </a:solidFill>
                                          <a:latin typeface="Cambria Math"/>
                                        </a:rPr>
                                        <m:t>2</m:t>
                                      </m:r>
                                    </m:sup>
                                  </m:sSubSup>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rPr>
                                        <m:t>1</m:t>
                                      </m:r>
                                    </m:sub>
                                  </m:sSub>
                                </m:den>
                              </m:f>
                            </m:e>
                          </m:rad>
                        </m:den>
                      </m:f>
                    </m:oMath>
                  </m:oMathPara>
                </a14:m>
                <a:endParaRPr lang="de-DE" sz="2000" dirty="0">
                  <a:solidFill>
                    <a:schemeClr val="tx1"/>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718374" y="4047975"/>
                <a:ext cx="2880320" cy="1092287"/>
              </a:xfrm>
              <a:prstGeom prst="rect">
                <a:avLst/>
              </a:prstGeom>
              <a:blipFill rotWithShape="1">
                <a:blip r:embed="rId6"/>
                <a:stretch>
                  <a:fillRect/>
                </a:stretch>
              </a:blipFill>
            </p:spPr>
            <p:txBody>
              <a:bodyPr/>
              <a:lstStyle/>
              <a:p>
                <a:r>
                  <a:rPr lang="de-DE">
                    <a:noFill/>
                  </a:rPr>
                  <a:t> </a:t>
                </a:r>
              </a:p>
            </p:txBody>
          </p:sp>
        </mc:Fallback>
      </mc:AlternateContent>
      <p:sp>
        <p:nvSpPr>
          <p:cNvPr id="29" name="Textfeld 28"/>
          <p:cNvSpPr txBox="1"/>
          <p:nvPr/>
        </p:nvSpPr>
        <p:spPr>
          <a:xfrm>
            <a:off x="704856" y="5143033"/>
            <a:ext cx="7756863" cy="400110"/>
          </a:xfrm>
          <a:prstGeom prst="rect">
            <a:avLst/>
          </a:prstGeom>
          <a:noFill/>
        </p:spPr>
        <p:txBody>
          <a:bodyPr wrap="square" rtlCol="0">
            <a:spAutoFit/>
          </a:bodyPr>
          <a:lstStyle/>
          <a:p>
            <a:pPr algn="just"/>
            <a:r>
              <a:rPr lang="de-DE" sz="2000" dirty="0">
                <a:latin typeface="+mn-lt"/>
              </a:rPr>
              <a:t>keiner einfach zu spezifizierenden Verteilung genügt. Auch die </a:t>
            </a:r>
            <a:r>
              <a:rPr lang="de-DE" sz="2000" dirty="0" err="1">
                <a:latin typeface="+mn-lt"/>
              </a:rPr>
              <a:t>Verwen</a:t>
            </a:r>
            <a:r>
              <a:rPr lang="de-DE" sz="2000" dirty="0">
                <a:latin typeface="+mn-lt"/>
              </a:rPr>
              <a:t>-</a:t>
            </a:r>
          </a:p>
        </p:txBody>
      </p:sp>
      <mc:AlternateContent xmlns:mc="http://schemas.openxmlformats.org/markup-compatibility/2006" xmlns:a14="http://schemas.microsoft.com/office/drawing/2010/main">
        <mc:Choice Requires="a14">
          <p:sp>
            <p:nvSpPr>
              <p:cNvPr id="30" name="Textfeld 29"/>
              <p:cNvSpPr txBox="1"/>
              <p:nvPr/>
            </p:nvSpPr>
            <p:spPr>
              <a:xfrm>
                <a:off x="694588" y="5501803"/>
                <a:ext cx="7549819" cy="406137"/>
              </a:xfrm>
              <a:prstGeom prst="rect">
                <a:avLst/>
              </a:prstGeom>
              <a:noFill/>
            </p:spPr>
            <p:txBody>
              <a:bodyPr wrap="square" rtlCol="0">
                <a:spAutoFit/>
              </a:bodyPr>
              <a:lstStyle/>
              <a:p>
                <a:pPr algn="just"/>
                <a:r>
                  <a:rPr lang="de-DE" sz="2000" dirty="0" err="1">
                    <a:latin typeface="+mn-lt"/>
                  </a:rPr>
                  <a:t>dung</a:t>
                </a:r>
                <a:r>
                  <a:rPr lang="de-DE" sz="2000" dirty="0">
                    <a:latin typeface="+mn-lt"/>
                  </a:rPr>
                  <a:t> von </a:t>
                </a:r>
                <a14:m>
                  <m:oMath xmlns:m="http://schemas.openxmlformats.org/officeDocument/2006/math">
                    <m:sSubSup>
                      <m:sSubSupPr>
                        <m:ctrlPr>
                          <a:rPr lang="de-DE" sz="2000" i="1" smtClean="0">
                            <a:latin typeface="Cambria Math" panose="02040503050406030204" pitchFamily="18" charset="0"/>
                          </a:rPr>
                        </m:ctrlPr>
                      </m:sSubSupPr>
                      <m:e>
                        <m:r>
                          <a:rPr lang="de-DE" sz="2000" b="0" i="1" smtClean="0">
                            <a:latin typeface="Cambria Math"/>
                          </a:rPr>
                          <m:t>𝑆</m:t>
                        </m:r>
                      </m:e>
                      <m:sub>
                        <m:r>
                          <a:rPr lang="de-DE" sz="2000" b="0" i="1" smtClean="0">
                            <a:latin typeface="Cambria Math"/>
                          </a:rPr>
                          <m:t>0</m:t>
                        </m:r>
                      </m:sub>
                      <m:sup>
                        <m:r>
                          <a:rPr lang="de-DE" sz="2000" b="0" i="1" smtClean="0">
                            <a:latin typeface="Cambria Math"/>
                          </a:rPr>
                          <m:t>2</m:t>
                        </m:r>
                      </m:sup>
                    </m:sSubSup>
                  </m:oMath>
                </a14:m>
                <a:r>
                  <a:rPr lang="de-DE" sz="2000" dirty="0">
                    <a:latin typeface="+mn-lt"/>
                  </a:rPr>
                  <a:t> und </a:t>
                </a:r>
                <a14:m>
                  <m:oMath xmlns:m="http://schemas.openxmlformats.org/officeDocument/2006/math">
                    <m:sSubSup>
                      <m:sSubSupPr>
                        <m:ctrlPr>
                          <a:rPr lang="de-DE" sz="2000" i="1">
                            <a:latin typeface="Cambria Math" panose="02040503050406030204" pitchFamily="18" charset="0"/>
                          </a:rPr>
                        </m:ctrlPr>
                      </m:sSubSupPr>
                      <m:e>
                        <m:r>
                          <a:rPr lang="de-DE" sz="2000" i="1">
                            <a:latin typeface="Cambria Math"/>
                          </a:rPr>
                          <m:t>𝑆</m:t>
                        </m:r>
                      </m:e>
                      <m:sub>
                        <m:r>
                          <a:rPr lang="de-DE" sz="2000" b="0" i="1" smtClean="0">
                            <a:latin typeface="Cambria Math"/>
                          </a:rPr>
                          <m:t>1</m:t>
                        </m:r>
                      </m:sub>
                      <m:sup>
                        <m:r>
                          <a:rPr lang="de-DE" sz="2000" i="1">
                            <a:latin typeface="Cambria Math"/>
                          </a:rPr>
                          <m:t>2</m:t>
                        </m:r>
                      </m:sup>
                    </m:sSubSup>
                  </m:oMath>
                </a14:m>
                <a:r>
                  <a:rPr lang="de-DE" sz="2000" dirty="0">
                    <a:latin typeface="+mn-lt"/>
                  </a:rPr>
                  <a:t> als Varianzschätzer bringt hier keine Lösung. Ein-</a:t>
                </a:r>
              </a:p>
            </p:txBody>
          </p:sp>
        </mc:Choice>
        <mc:Fallback xmlns="">
          <p:sp>
            <p:nvSpPr>
              <p:cNvPr id="30" name="Textfeld 29"/>
              <p:cNvSpPr txBox="1">
                <a:spLocks noRot="1" noChangeAspect="1" noMove="1" noResize="1" noEditPoints="1" noAdjustHandles="1" noChangeArrowheads="1" noChangeShapeType="1" noTextEdit="1"/>
              </p:cNvSpPr>
              <p:nvPr/>
            </p:nvSpPr>
            <p:spPr>
              <a:xfrm>
                <a:off x="694588" y="5501803"/>
                <a:ext cx="7549819" cy="406137"/>
              </a:xfrm>
              <a:prstGeom prst="rect">
                <a:avLst/>
              </a:prstGeom>
              <a:blipFill rotWithShape="1">
                <a:blip r:embed="rId7"/>
                <a:stretch>
                  <a:fillRect l="-889" t="-6061"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704856" y="5853223"/>
                <a:ext cx="7549819" cy="406137"/>
              </a:xfrm>
              <a:prstGeom prst="rect">
                <a:avLst/>
              </a:prstGeom>
              <a:noFill/>
            </p:spPr>
            <p:txBody>
              <a:bodyPr wrap="square" rtlCol="0">
                <a:spAutoFit/>
              </a:bodyPr>
              <a:lstStyle/>
              <a:p>
                <a:pPr algn="just"/>
                <a:r>
                  <a:rPr lang="de-DE" sz="2000" dirty="0">
                    <a:latin typeface="+mn-lt"/>
                  </a:rPr>
                  <a:t>zig für großes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oMath>
                </a14:m>
                <a:r>
                  <a:rPr lang="de-DE" sz="2000" dirty="0">
                    <a:latin typeface="+mn-lt"/>
                  </a:rPr>
                  <a:t> bzw.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1</m:t>
                        </m:r>
                      </m:sub>
                    </m:sSub>
                  </m:oMath>
                </a14:m>
                <a:r>
                  <a:rPr lang="de-DE" sz="2000" dirty="0">
                    <a:latin typeface="+mn-lt"/>
                  </a:rPr>
                  <a:t> erhalten wir eine asymptotische </a:t>
                </a:r>
                <a:r>
                  <a:rPr lang="de-DE" sz="2000" dirty="0" err="1">
                    <a:latin typeface="+mn-lt"/>
                  </a:rPr>
                  <a:t>Normalver</a:t>
                </a:r>
                <a:r>
                  <a:rPr lang="de-DE" sz="2000" dirty="0">
                    <a:latin typeface="+mn-lt"/>
                  </a:rPr>
                  <a:t>- </a:t>
                </a:r>
              </a:p>
            </p:txBody>
          </p:sp>
        </mc:Choice>
        <mc:Fallback xmlns="">
          <p:sp>
            <p:nvSpPr>
              <p:cNvPr id="32" name="Textfeld 31"/>
              <p:cNvSpPr txBox="1">
                <a:spLocks noRot="1" noChangeAspect="1" noMove="1" noResize="1" noEditPoints="1" noAdjustHandles="1" noChangeArrowheads="1" noChangeShapeType="1" noTextEdit="1"/>
              </p:cNvSpPr>
              <p:nvPr/>
            </p:nvSpPr>
            <p:spPr>
              <a:xfrm>
                <a:off x="704856" y="5853223"/>
                <a:ext cx="7549819" cy="406137"/>
              </a:xfrm>
              <a:prstGeom prst="rect">
                <a:avLst/>
              </a:prstGeom>
              <a:blipFill rotWithShape="1">
                <a:blip r:embed="rId8"/>
                <a:stretch>
                  <a:fillRect l="-889" t="-7463" b="-23881"/>
                </a:stretch>
              </a:blipFill>
            </p:spPr>
            <p:txBody>
              <a:bodyPr/>
              <a:lstStyle/>
              <a:p>
                <a:r>
                  <a:rPr lang="de-DE">
                    <a:noFill/>
                  </a:rPr>
                  <a:t> </a:t>
                </a:r>
              </a:p>
            </p:txBody>
          </p:sp>
        </mc:Fallback>
      </mc:AlternateContent>
      <p:sp>
        <p:nvSpPr>
          <p:cNvPr id="33" name="Textfeld 32"/>
          <p:cNvSpPr txBox="1"/>
          <p:nvPr/>
        </p:nvSpPr>
        <p:spPr>
          <a:xfrm>
            <a:off x="728103" y="6214296"/>
            <a:ext cx="1395625" cy="406137"/>
          </a:xfrm>
          <a:prstGeom prst="rect">
            <a:avLst/>
          </a:prstGeom>
          <a:noFill/>
        </p:spPr>
        <p:txBody>
          <a:bodyPr wrap="square" rtlCol="0">
            <a:spAutoFit/>
          </a:bodyPr>
          <a:lstStyle/>
          <a:p>
            <a:pPr algn="just"/>
            <a:r>
              <a:rPr lang="de-DE" sz="2000" dirty="0" err="1">
                <a:latin typeface="+mn-lt"/>
              </a:rPr>
              <a:t>teilung</a:t>
            </a:r>
            <a:r>
              <a:rPr lang="de-DE" sz="2000" dirty="0">
                <a:latin typeface="+mn-lt"/>
              </a:rPr>
              <a:t>.</a:t>
            </a: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695</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098553930"/>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8" name="Textfeld 17"/>
              <p:cNvSpPr txBox="1"/>
              <p:nvPr/>
            </p:nvSpPr>
            <p:spPr>
              <a:xfrm>
                <a:off x="468313" y="1196752"/>
                <a:ext cx="7344047" cy="400110"/>
              </a:xfrm>
              <a:prstGeom prst="rect">
                <a:avLst/>
              </a:prstGeom>
              <a:noFill/>
            </p:spPr>
            <p:txBody>
              <a:bodyPr wrap="square" rtlCol="0">
                <a:spAutoFit/>
              </a:bodyPr>
              <a:lstStyle/>
              <a:p>
                <a:pPr algn="just"/>
                <a:r>
                  <a:rPr lang="de-DE" sz="2000" dirty="0">
                    <a:latin typeface="+mn-lt"/>
                  </a:rPr>
                  <a:t>&gt; Zusätzliche Annahme bei kleinen Stichproben, d. h.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sub>
                    </m:sSub>
                    <m:r>
                      <a:rPr lang="de-DE" sz="2000" b="0" i="1" smtClean="0">
                        <a:latin typeface="Cambria Math"/>
                      </a:rPr>
                      <m:t>&lt;30</m:t>
                    </m:r>
                  </m:oMath>
                </a14:m>
                <a:r>
                  <a:rPr lang="de-DE" sz="2000" dirty="0">
                    <a:latin typeface="+mn-lt"/>
                  </a:rPr>
                  <a:t>:</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1196752"/>
                <a:ext cx="7344047" cy="400110"/>
              </a:xfrm>
              <a:prstGeom prst="rect">
                <a:avLst/>
              </a:prstGeom>
              <a:blipFill rotWithShape="1">
                <a:blip r:embed="rId3"/>
                <a:stretch>
                  <a:fillRect l="-913"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1043609" y="1603128"/>
                <a:ext cx="1512168" cy="4061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0</m:t>
                          </m:r>
                        </m:sub>
                        <m:sup>
                          <m:r>
                            <a:rPr lang="de-DE" sz="2000" i="1">
                              <a:latin typeface="Cambria Math"/>
                              <a:ea typeface="Cambria Math"/>
                            </a:rPr>
                            <m:t>2</m:t>
                          </m:r>
                        </m:sup>
                      </m:sSubSup>
                      <m:r>
                        <a:rPr lang="de-DE" sz="2000" b="0" i="1" smtClean="0">
                          <a:latin typeface="Cambria Math"/>
                          <a:ea typeface="Cambria Math"/>
                        </a:rPr>
                        <m:t>=</m:t>
                      </m:r>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b="0" i="1" smtClean="0">
                              <a:latin typeface="Cambria Math"/>
                              <a:ea typeface="Cambria Math"/>
                            </a:rPr>
                            <m:t>1</m:t>
                          </m:r>
                        </m:sub>
                        <m:sup>
                          <m:r>
                            <a:rPr lang="de-DE" sz="2000" i="1">
                              <a:latin typeface="Cambria Math"/>
                              <a:ea typeface="Cambria Math"/>
                            </a:rPr>
                            <m:t>2</m:t>
                          </m:r>
                        </m:sup>
                      </m:sSubSup>
                    </m:oMath>
                  </m:oMathPara>
                </a14:m>
                <a:endParaRPr lang="de-DE" sz="2000" dirty="0">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043609" y="1603128"/>
                <a:ext cx="1512168" cy="406137"/>
              </a:xfrm>
              <a:prstGeom prst="rect">
                <a:avLst/>
              </a:prstGeom>
              <a:blipFill rotWithShape="1">
                <a:blip r:embed="rId4"/>
                <a:stretch>
                  <a:fillRect b="-2985"/>
                </a:stretch>
              </a:blipFill>
            </p:spPr>
            <p:txBody>
              <a:bodyPr/>
              <a:lstStyle/>
              <a:p>
                <a:r>
                  <a:rPr lang="de-DE">
                    <a:noFill/>
                  </a:rPr>
                  <a:t> </a:t>
                </a:r>
              </a:p>
            </p:txBody>
          </p:sp>
        </mc:Fallback>
      </mc:AlternateContent>
      <p:sp>
        <p:nvSpPr>
          <p:cNvPr id="22" name="Textfeld 21"/>
          <p:cNvSpPr txBox="1"/>
          <p:nvPr/>
        </p:nvSpPr>
        <p:spPr>
          <a:xfrm>
            <a:off x="2411761" y="1612578"/>
            <a:ext cx="2520280" cy="400110"/>
          </a:xfrm>
          <a:prstGeom prst="rect">
            <a:avLst/>
          </a:prstGeom>
          <a:noFill/>
        </p:spPr>
        <p:txBody>
          <a:bodyPr wrap="square" rtlCol="0">
            <a:spAutoFit/>
          </a:bodyPr>
          <a:lstStyle/>
          <a:p>
            <a:pPr algn="just"/>
            <a:r>
              <a:rPr lang="de-DE" sz="2000" b="1" dirty="0" err="1">
                <a:solidFill>
                  <a:srgbClr val="0070C0"/>
                </a:solidFill>
                <a:latin typeface="+mn-lt"/>
              </a:rPr>
              <a:t>Homoskedastizität</a:t>
            </a:r>
            <a:endParaRPr lang="de-DE" sz="2000" b="1" dirty="0">
              <a:solidFill>
                <a:srgbClr val="0070C0"/>
              </a:solidFill>
              <a:latin typeface="+mn-lt"/>
            </a:endParaRPr>
          </a:p>
        </p:txBody>
      </p:sp>
      <p:sp>
        <p:nvSpPr>
          <p:cNvPr id="23" name="Textfeld 22"/>
          <p:cNvSpPr txBox="1"/>
          <p:nvPr/>
        </p:nvSpPr>
        <p:spPr>
          <a:xfrm>
            <a:off x="683568" y="2060848"/>
            <a:ext cx="7281192" cy="400110"/>
          </a:xfrm>
          <a:prstGeom prst="rect">
            <a:avLst/>
          </a:prstGeom>
          <a:noFill/>
        </p:spPr>
        <p:txBody>
          <a:bodyPr wrap="square" rtlCol="0">
            <a:spAutoFit/>
          </a:bodyPr>
          <a:lstStyle/>
          <a:p>
            <a:pPr algn="just"/>
            <a:r>
              <a:rPr lang="de-DE" sz="2000" dirty="0">
                <a:latin typeface="+mn-lt"/>
              </a:rPr>
              <a:t>Mit dieser zusätzlichen Annahme lässt sich dann zeigen, dass gilt:</a:t>
            </a:r>
          </a:p>
        </p:txBody>
      </p:sp>
      <mc:AlternateContent xmlns:mc="http://schemas.openxmlformats.org/markup-compatibility/2006" xmlns:a14="http://schemas.microsoft.com/office/drawing/2010/main">
        <mc:Choice Requires="a14">
          <p:sp>
            <p:nvSpPr>
              <p:cNvPr id="25" name="Textfeld 24"/>
              <p:cNvSpPr txBox="1"/>
              <p:nvPr/>
            </p:nvSpPr>
            <p:spPr>
              <a:xfrm>
                <a:off x="1043608" y="2460958"/>
                <a:ext cx="5040560" cy="109228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𝑇</m:t>
                              </m:r>
                            </m:e>
                          </m:acc>
                        </m:e>
                        <m:sub>
                          <m:r>
                            <a:rPr lang="de-DE" sz="2000" b="0" i="1" smtClean="0">
                              <a:solidFill>
                                <a:schemeClr val="tx1"/>
                              </a:solidFill>
                              <a:latin typeface="Cambria Math"/>
                              <a:ea typeface="Cambria Math"/>
                            </a:rPr>
                            <m:t>𝐷</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i="1">
                                  <a:solidFill>
                                    <a:schemeClr val="tx1"/>
                                  </a:solidFill>
                                  <a:latin typeface="Cambria Math" panose="02040503050406030204" pitchFamily="18" charset="0"/>
                                </a:rPr>
                              </m:ctrlPr>
                            </m:sSubPr>
                            <m:e>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𝑌</m:t>
                                      </m:r>
                                    </m:e>
                                  </m:acc>
                                </m:e>
                                <m:sub>
                                  <m:r>
                                    <a:rPr lang="de-DE" sz="2000" i="1">
                                      <a:solidFill>
                                        <a:schemeClr val="tx1"/>
                                      </a:solidFill>
                                      <a:latin typeface="Cambria Math"/>
                                    </a:rPr>
                                    <m:t>1</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𝑌</m:t>
                                  </m:r>
                                </m:e>
                              </m:acc>
                            </m:e>
                            <m:sub>
                              <m:r>
                                <a:rPr lang="de-DE" sz="2000" i="1">
                                  <a:solidFill>
                                    <a:schemeClr val="tx1"/>
                                  </a:solidFill>
                                  <a:latin typeface="Cambria Math"/>
                                </a:rPr>
                                <m:t>0</m:t>
                              </m:r>
                            </m:sub>
                          </m:sSub>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rPr>
                                    <m:t>1</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ea typeface="Cambria Math"/>
                                    </a:rPr>
                                    <m:t>0</m:t>
                                  </m:r>
                                </m:sub>
                              </m:sSub>
                            </m:e>
                          </m:d>
                        </m:num>
                        <m:den>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i="1">
                                      <a:solidFill>
                                        <a:schemeClr val="tx1"/>
                                      </a:solidFill>
                                      <a:latin typeface="Cambria Math" panose="02040503050406030204" pitchFamily="18" charset="0"/>
                                    </a:rPr>
                                  </m:ctrlPr>
                                </m:fPr>
                                <m:num>
                                  <m:sSubSup>
                                    <m:sSubSupPr>
                                      <m:ctrlPr>
                                        <a:rPr lang="de-DE" sz="2000" i="1">
                                          <a:solidFill>
                                            <a:schemeClr val="tx1"/>
                                          </a:solidFill>
                                          <a:latin typeface="Cambria Math" panose="02040503050406030204" pitchFamily="18" charset="0"/>
                                        </a:rPr>
                                      </m:ctrlPr>
                                    </m:sSubSupPr>
                                    <m:e>
                                      <m:r>
                                        <a:rPr lang="de-DE" sz="2000" b="0" i="1" smtClean="0">
                                          <a:solidFill>
                                            <a:schemeClr val="tx1"/>
                                          </a:solidFill>
                                          <a:latin typeface="Cambria Math"/>
                                        </a:rPr>
                                        <m:t>𝑆</m:t>
                                      </m:r>
                                    </m:e>
                                    <m:sub>
                                      <m:r>
                                        <a:rPr lang="de-DE" sz="2000" b="0" i="1" smtClean="0">
                                          <a:solidFill>
                                            <a:schemeClr val="tx1"/>
                                          </a:solidFill>
                                          <a:latin typeface="Cambria Math"/>
                                          <a:ea typeface="Cambria Math"/>
                                        </a:rPr>
                                        <m:t>𝑝</m:t>
                                      </m:r>
                                    </m:sub>
                                    <m:sup>
                                      <m:r>
                                        <a:rPr lang="de-DE" sz="2000" i="1">
                                          <a:solidFill>
                                            <a:schemeClr val="tx1"/>
                                          </a:solidFill>
                                          <a:latin typeface="Cambria Math"/>
                                        </a:rPr>
                                        <m:t>2</m:t>
                                      </m:r>
                                    </m:sup>
                                  </m:sSubSup>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rPr>
                                        <m:t>0</m:t>
                                      </m:r>
                                    </m:sub>
                                  </m:sSub>
                                </m:den>
                              </m:f>
                              <m:r>
                                <a:rPr lang="de-DE" sz="2000" i="1">
                                  <a:solidFill>
                                    <a:schemeClr val="tx1"/>
                                  </a:solidFill>
                                  <a:latin typeface="Cambria Math"/>
                                </a:rPr>
                                <m:t>+</m:t>
                              </m:r>
                              <m:f>
                                <m:fPr>
                                  <m:type m:val="lin"/>
                                  <m:ctrlPr>
                                    <a:rPr lang="de-DE" sz="2000" i="1">
                                      <a:solidFill>
                                        <a:schemeClr val="tx1"/>
                                      </a:solidFill>
                                      <a:latin typeface="Cambria Math" panose="02040503050406030204" pitchFamily="18" charset="0"/>
                                    </a:rPr>
                                  </m:ctrlPr>
                                </m:fPr>
                                <m:num>
                                  <m:sSubSup>
                                    <m:sSubSupPr>
                                      <m:ctrlPr>
                                        <a:rPr lang="de-DE" sz="2000" i="1">
                                          <a:solidFill>
                                            <a:schemeClr val="tx1"/>
                                          </a:solidFill>
                                          <a:latin typeface="Cambria Math" panose="02040503050406030204" pitchFamily="18" charset="0"/>
                                        </a:rPr>
                                      </m:ctrlPr>
                                    </m:sSubSupPr>
                                    <m:e>
                                      <m:r>
                                        <a:rPr lang="de-DE" sz="2000" i="1">
                                          <a:solidFill>
                                            <a:schemeClr val="tx1"/>
                                          </a:solidFill>
                                          <a:latin typeface="Cambria Math"/>
                                        </a:rPr>
                                        <m:t>𝑆</m:t>
                                      </m:r>
                                    </m:e>
                                    <m:sub>
                                      <m:r>
                                        <a:rPr lang="de-DE" sz="2000" i="1">
                                          <a:solidFill>
                                            <a:schemeClr val="tx1"/>
                                          </a:solidFill>
                                          <a:latin typeface="Cambria Math"/>
                                          <a:ea typeface="Cambria Math"/>
                                        </a:rPr>
                                        <m:t>𝑝</m:t>
                                      </m:r>
                                    </m:sub>
                                    <m:sup>
                                      <m:r>
                                        <a:rPr lang="de-DE" sz="2000" i="1">
                                          <a:solidFill>
                                            <a:schemeClr val="tx1"/>
                                          </a:solidFill>
                                          <a:latin typeface="Cambria Math"/>
                                        </a:rPr>
                                        <m:t>2</m:t>
                                      </m:r>
                                    </m:sup>
                                  </m:sSubSup>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rPr>
                                        <m:t>1</m:t>
                                      </m:r>
                                    </m:sub>
                                  </m:sSub>
                                </m:den>
                              </m:f>
                            </m:e>
                          </m:rad>
                        </m:den>
                      </m:f>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𝑡</m:t>
                      </m:r>
                      <m:d>
                        <m:dPr>
                          <m:ctrlPr>
                            <a:rPr lang="de-DE" sz="2000" b="0" i="1" smtClean="0">
                              <a:solidFill>
                                <a:schemeClr val="tx1"/>
                              </a:solidFill>
                              <a:latin typeface="Cambria Math" panose="02040503050406030204" pitchFamily="18" charset="0"/>
                              <a:ea typeface="Cambria Math"/>
                            </a:rPr>
                          </m:ctrlPr>
                        </m:dPr>
                        <m:e>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𝑛</m:t>
                              </m:r>
                            </m:e>
                            <m:sub>
                              <m:r>
                                <a:rPr lang="de-DE" sz="2000" b="0" i="1" smtClean="0">
                                  <a:solidFill>
                                    <a:schemeClr val="tx1"/>
                                  </a:solidFill>
                                  <a:latin typeface="Cambria Math"/>
                                  <a:ea typeface="Cambria Math"/>
                                </a:rPr>
                                <m:t>0</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𝑛</m:t>
                              </m:r>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−2</m:t>
                          </m:r>
                        </m:e>
                      </m:d>
                    </m:oMath>
                  </m:oMathPara>
                </a14:m>
                <a:endParaRPr lang="de-DE" sz="2000" dirty="0">
                  <a:solidFill>
                    <a:schemeClr val="tx1"/>
                  </a:solidFill>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043608" y="2460958"/>
                <a:ext cx="5040560" cy="1092287"/>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041652" y="4671244"/>
                <a:ext cx="6075371" cy="46063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1−</m:t>
                      </m:r>
                      <m:r>
                        <a:rPr lang="de-DE" sz="2000" b="0" i="1" smtClean="0">
                          <a:latin typeface="Cambria Math"/>
                          <a:ea typeface="Cambria Math"/>
                        </a:rPr>
                        <m:t>𝛼</m:t>
                      </m:r>
                      <m:r>
                        <a:rPr lang="de-DE" sz="2000" b="0" i="1" smtClean="0">
                          <a:latin typeface="Cambria Math"/>
                          <a:ea typeface="Cambria Math"/>
                        </a:rPr>
                        <m:t>=</m:t>
                      </m:r>
                      <m:r>
                        <a:rPr lang="de-DE" sz="2000" b="0" i="1" smtClean="0">
                          <a:latin typeface="Cambria Math"/>
                          <a:ea typeface="Cambria Math"/>
                        </a:rPr>
                        <m:t>𝑃</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𝑡</m:t>
                              </m:r>
                            </m:e>
                            <m:sub>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𝑛</m:t>
                                  </m:r>
                                </m:e>
                                <m:sub>
                                  <m:r>
                                    <a:rPr lang="de-DE" sz="2000" b="0" i="1" smtClean="0">
                                      <a:latin typeface="Cambria Math"/>
                                      <a:ea typeface="Cambria Math"/>
                                    </a:rPr>
                                    <m:t>0</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𝑛</m:t>
                                  </m:r>
                                </m:e>
                                <m:sub>
                                  <m:r>
                                    <a:rPr lang="de-DE" sz="2000" b="0" i="1" smtClean="0">
                                      <a:latin typeface="Cambria Math"/>
                                      <a:ea typeface="Cambria Math"/>
                                    </a:rPr>
                                    <m:t>1</m:t>
                                  </m:r>
                                </m:sub>
                              </m:sSub>
                              <m:r>
                                <a:rPr lang="de-DE" sz="2000" b="0" i="1" smtClean="0">
                                  <a:latin typeface="Cambria Math"/>
                                  <a:ea typeface="Cambria Math"/>
                                </a:rPr>
                                <m:t>−2,1−</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𝛼</m:t>
                                  </m:r>
                                </m:num>
                                <m:den>
                                  <m:r>
                                    <a:rPr lang="de-DE" sz="2000" b="0" i="1" smtClean="0">
                                      <a:latin typeface="Cambria Math"/>
                                      <a:ea typeface="Cambria Math"/>
                                    </a:rPr>
                                    <m:t>2</m:t>
                                  </m:r>
                                </m:den>
                              </m:f>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𝑇</m:t>
                                  </m:r>
                                </m:e>
                              </m:acc>
                            </m:e>
                            <m:sub>
                              <m:r>
                                <a:rPr lang="de-DE" sz="2000" i="1">
                                  <a:latin typeface="Cambria Math"/>
                                  <a:ea typeface="Cambria Math"/>
                                </a:rPr>
                                <m:t>𝐷</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𝑡</m:t>
                              </m:r>
                            </m:e>
                            <m:sub>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0</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1</m:t>
                                  </m:r>
                                </m:sub>
                              </m:sSub>
                              <m:r>
                                <a:rPr lang="de-DE" sz="2000" i="1">
                                  <a:latin typeface="Cambria Math"/>
                                  <a:ea typeface="Cambria Math"/>
                                </a:rPr>
                                <m:t>−2,1−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e>
                      </m:d>
                      <m:r>
                        <a:rPr lang="de-DE" sz="2000" b="0" i="1" smtClean="0">
                          <a:latin typeface="Cambria Math"/>
                          <a:ea typeface="Cambria Math"/>
                        </a:rPr>
                        <m:t>…</m:t>
                      </m:r>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041652" y="4671244"/>
                <a:ext cx="6075371" cy="460639"/>
              </a:xfrm>
              <a:prstGeom prst="rect">
                <a:avLst/>
              </a:prstGeom>
              <a:blipFill>
                <a:blip r:embed="rId6"/>
                <a:stretch>
                  <a:fillRect t="-44737" b="-11447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438642" y="4174480"/>
                <a:ext cx="7767131" cy="400110"/>
              </a:xfrm>
              <a:prstGeom prst="rect">
                <a:avLst/>
              </a:prstGeom>
              <a:noFill/>
            </p:spPr>
            <p:txBody>
              <a:bodyPr wrap="square" rtlCol="0">
                <a:spAutoFit/>
              </a:bodyPr>
              <a:lstStyle/>
              <a:p>
                <a:pPr algn="just"/>
                <a:r>
                  <a:rPr lang="de-DE" sz="2000" dirty="0">
                    <a:latin typeface="+mn-lt"/>
                  </a:rPr>
                  <a:t>&gt; Herleitung eines </a:t>
                </a:r>
                <a14:m>
                  <m:oMath xmlns:m="http://schemas.openxmlformats.org/officeDocument/2006/math">
                    <m:d>
                      <m:dPr>
                        <m:ctrlPr>
                          <a:rPr lang="de-DE" sz="200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𝛼</m:t>
                        </m:r>
                      </m:e>
                    </m:d>
                    <m:r>
                      <a:rPr lang="de-DE" sz="2000" b="0" i="1" smtClean="0">
                        <a:latin typeface="Cambria Math"/>
                      </a:rPr>
                      <m:t>−</m:t>
                    </m:r>
                  </m:oMath>
                </a14:m>
                <a:r>
                  <a:rPr lang="de-DE" sz="2000" dirty="0">
                    <a:latin typeface="+mn-lt"/>
                  </a:rPr>
                  <a:t>Konfidenzintervalls für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oMath>
                </a14:m>
                <a:r>
                  <a:rPr lang="de-DE" sz="2000" dirty="0">
                    <a:latin typeface="+mn-lt"/>
                  </a:rPr>
                  <a:t>:</a:t>
                </a:r>
              </a:p>
            </p:txBody>
          </p:sp>
        </mc:Choice>
        <mc:Fallback xmlns="">
          <p:sp>
            <p:nvSpPr>
              <p:cNvPr id="29" name="Textfeld 28"/>
              <p:cNvSpPr txBox="1">
                <a:spLocks noRot="1" noChangeAspect="1" noMove="1" noResize="1" noEditPoints="1" noAdjustHandles="1" noChangeArrowheads="1" noChangeShapeType="1" noTextEdit="1"/>
              </p:cNvSpPr>
              <p:nvPr/>
            </p:nvSpPr>
            <p:spPr>
              <a:xfrm>
                <a:off x="438642" y="4174480"/>
                <a:ext cx="7767131" cy="400110"/>
              </a:xfrm>
              <a:prstGeom prst="rect">
                <a:avLst/>
              </a:prstGeom>
              <a:blipFill>
                <a:blip r:embed="rId7"/>
                <a:stretch>
                  <a:fillRect l="-863" t="-9231" b="-27692"/>
                </a:stretch>
              </a:blipFill>
            </p:spPr>
            <p:txBody>
              <a:bodyPr/>
              <a:lstStyle/>
              <a:p>
                <a:r>
                  <a:rPr lang="en-US">
                    <a:noFill/>
                  </a:rPr>
                  <a:t> </a:t>
                </a:r>
              </a:p>
            </p:txBody>
          </p:sp>
        </mc:Fallback>
      </mc:AlternateContent>
      <p:sp>
        <p:nvSpPr>
          <p:cNvPr id="30" name="Textfeld 29"/>
          <p:cNvSpPr txBox="1"/>
          <p:nvPr/>
        </p:nvSpPr>
        <p:spPr>
          <a:xfrm>
            <a:off x="393547" y="5138591"/>
            <a:ext cx="3095575" cy="400110"/>
          </a:xfrm>
          <a:prstGeom prst="rect">
            <a:avLst/>
          </a:prstGeom>
          <a:noFill/>
        </p:spPr>
        <p:txBody>
          <a:bodyPr wrap="square" rtlCol="0">
            <a:spAutoFit/>
          </a:bodyPr>
          <a:lstStyle/>
          <a:p>
            <a:pPr algn="just"/>
            <a:r>
              <a:rPr lang="de-DE" sz="2000" dirty="0">
                <a:latin typeface="+mn-lt"/>
              </a:rPr>
              <a:t>&gt; Resultierendes KI:</a:t>
            </a:r>
          </a:p>
        </p:txBody>
      </p:sp>
      <mc:AlternateContent xmlns:mc="http://schemas.openxmlformats.org/markup-compatibility/2006" xmlns:a14="http://schemas.microsoft.com/office/drawing/2010/main">
        <mc:Choice Requires="a14">
          <p:sp>
            <p:nvSpPr>
              <p:cNvPr id="31" name="Textfeld 30"/>
              <p:cNvSpPr txBox="1"/>
              <p:nvPr/>
            </p:nvSpPr>
            <p:spPr>
              <a:xfrm>
                <a:off x="672083" y="5538701"/>
                <a:ext cx="7992120" cy="111049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begChr m:val="["/>
                          <m:endChr m:val="]"/>
                          <m:ctrlPr>
                            <a:rPr lang="de-DE" sz="2000" i="1" smtClean="0">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i="1">
                                  <a:latin typeface="Cambria Math"/>
                                  <a:ea typeface="Cambria Math"/>
                                </a:rPr>
                                <m:t>1</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i="1">
                                  <a:latin typeface="Cambria Math"/>
                                  <a:ea typeface="Cambria Math"/>
                                </a:rPr>
                                <m:t>0</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𝑡</m:t>
                              </m:r>
                            </m:e>
                            <m:sub>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0</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1</m:t>
                                  </m:r>
                                </m:sub>
                              </m:sSub>
                              <m:r>
                                <a:rPr lang="de-DE" sz="2000" i="1">
                                  <a:latin typeface="Cambria Math"/>
                                  <a:ea typeface="Cambria Math"/>
                                </a:rPr>
                                <m:t>−2,1−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ea typeface="Cambria Math"/>
                                </a:rPr>
                              </m:ctrlPr>
                            </m:radPr>
                            <m:deg/>
                            <m:e>
                              <m:f>
                                <m:fPr>
                                  <m:ctrlPr>
                                    <a:rPr lang="de-DE" sz="2000" i="1" smtClean="0">
                                      <a:latin typeface="Cambria Math" panose="02040503050406030204" pitchFamily="18" charset="0"/>
                                      <a:ea typeface="Cambria Math"/>
                                    </a:rPr>
                                  </m:ctrlPr>
                                </m:fPr>
                                <m:num>
                                  <m:sSubSup>
                                    <m:sSubSupPr>
                                      <m:ctrlPr>
                                        <a:rPr lang="de-DE" sz="2000" i="1" smtClean="0">
                                          <a:latin typeface="Cambria Math" panose="02040503050406030204" pitchFamily="18" charset="0"/>
                                          <a:ea typeface="Cambria Math"/>
                                        </a:rPr>
                                      </m:ctrlPr>
                                    </m:sSubSupPr>
                                    <m:e>
                                      <m:r>
                                        <a:rPr lang="de-DE" sz="2000" b="0" i="1" smtClean="0">
                                          <a:latin typeface="Cambria Math"/>
                                          <a:ea typeface="Cambria Math"/>
                                        </a:rPr>
                                        <m:t>𝑆</m:t>
                                      </m:r>
                                    </m:e>
                                    <m:sub>
                                      <m:r>
                                        <a:rPr lang="de-DE" sz="2000" b="0" i="1" smtClean="0">
                                          <a:latin typeface="Cambria Math"/>
                                          <a:ea typeface="Cambria Math"/>
                                        </a:rPr>
                                        <m:t>𝑝</m:t>
                                      </m:r>
                                    </m:sub>
                                    <m:sup>
                                      <m:r>
                                        <a:rPr lang="de-DE" sz="2000" b="0" i="1" smtClean="0">
                                          <a:latin typeface="Cambria Math"/>
                                          <a:ea typeface="Cambria Math"/>
                                        </a:rPr>
                                        <m:t>2</m:t>
                                      </m:r>
                                    </m:sup>
                                  </m:sSubSup>
                                </m:num>
                                <m:den>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𝑛</m:t>
                                      </m:r>
                                    </m:e>
                                    <m:sub>
                                      <m:r>
                                        <a:rPr lang="de-DE" sz="2000" b="0" i="1" smtClean="0">
                                          <a:latin typeface="Cambria Math"/>
                                          <a:ea typeface="Cambria Math"/>
                                        </a:rPr>
                                        <m:t>0</m:t>
                                      </m:r>
                                    </m:sub>
                                  </m:sSub>
                                </m:den>
                              </m:f>
                              <m:r>
                                <a:rPr lang="de-DE" sz="2000" b="0" i="1" smtClean="0">
                                  <a:latin typeface="Cambria Math"/>
                                  <a:ea typeface="Cambria Math"/>
                                </a:rPr>
                                <m:t>+</m:t>
                              </m:r>
                              <m:f>
                                <m:fPr>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𝑆</m:t>
                                      </m:r>
                                    </m:e>
                                    <m:sub>
                                      <m:r>
                                        <a:rPr lang="de-DE" sz="2000" i="1">
                                          <a:latin typeface="Cambria Math"/>
                                          <a:ea typeface="Cambria Math"/>
                                        </a:rPr>
                                        <m:t>𝑝</m:t>
                                      </m:r>
                                    </m:sub>
                                    <m:sup>
                                      <m:r>
                                        <a:rPr lang="de-DE" sz="2000" i="1">
                                          <a:latin typeface="Cambria Math"/>
                                          <a:ea typeface="Cambria Math"/>
                                        </a:rPr>
                                        <m:t>2</m:t>
                                      </m:r>
                                    </m:sup>
                                  </m:sSubSup>
                                </m:num>
                                <m:den>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b="0" i="1" smtClean="0">
                                          <a:latin typeface="Cambria Math"/>
                                          <a:ea typeface="Cambria Math"/>
                                        </a:rPr>
                                        <m:t>1</m:t>
                                      </m:r>
                                    </m:sub>
                                  </m:sSub>
                                </m:den>
                              </m:f>
                            </m:e>
                          </m:rad>
                          <m:r>
                            <a:rPr lang="de-DE" sz="2000" i="1">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i="1">
                                  <a:latin typeface="Cambria Math"/>
                                  <a:ea typeface="Cambria Math"/>
                                </a:rPr>
                                <m:t>1</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𝑌</m:t>
                                  </m:r>
                                </m:e>
                              </m:acc>
                            </m:e>
                            <m:sub>
                              <m:r>
                                <a:rPr lang="de-DE" sz="2000" i="1">
                                  <a:latin typeface="Cambria Math"/>
                                  <a:ea typeface="Cambria Math"/>
                                </a:rPr>
                                <m:t>0</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𝑡</m:t>
                              </m:r>
                            </m:e>
                            <m:sub>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0</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1</m:t>
                                  </m:r>
                                </m:sub>
                              </m:sSub>
                              <m:r>
                                <a:rPr lang="de-DE" sz="2000" i="1">
                                  <a:latin typeface="Cambria Math"/>
                                  <a:ea typeface="Cambria Math"/>
                                </a:rPr>
                                <m:t>−2,1−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ad>
                            <m:radPr>
                              <m:degHide m:val="on"/>
                              <m:ctrlPr>
                                <a:rPr lang="de-DE" sz="2000" i="1">
                                  <a:latin typeface="Cambria Math" panose="02040503050406030204" pitchFamily="18" charset="0"/>
                                  <a:ea typeface="Cambria Math"/>
                                </a:rPr>
                              </m:ctrlPr>
                            </m:radPr>
                            <m:deg/>
                            <m:e>
                              <m:f>
                                <m:fPr>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𝑆</m:t>
                                      </m:r>
                                    </m:e>
                                    <m:sub>
                                      <m:r>
                                        <a:rPr lang="de-DE" sz="2000" i="1">
                                          <a:latin typeface="Cambria Math"/>
                                          <a:ea typeface="Cambria Math"/>
                                        </a:rPr>
                                        <m:t>𝑝</m:t>
                                      </m:r>
                                    </m:sub>
                                    <m:sup>
                                      <m:r>
                                        <a:rPr lang="de-DE" sz="2000" i="1">
                                          <a:latin typeface="Cambria Math"/>
                                          <a:ea typeface="Cambria Math"/>
                                        </a:rPr>
                                        <m:t>2</m:t>
                                      </m:r>
                                    </m:sup>
                                  </m:sSubSup>
                                </m:num>
                                <m:den>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0</m:t>
                                      </m:r>
                                    </m:sub>
                                  </m:sSub>
                                </m:den>
                              </m:f>
                              <m:r>
                                <a:rPr lang="de-DE" sz="2000" i="1">
                                  <a:latin typeface="Cambria Math"/>
                                  <a:ea typeface="Cambria Math"/>
                                </a:rPr>
                                <m:t>+</m:t>
                              </m:r>
                              <m:f>
                                <m:fPr>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𝑆</m:t>
                                      </m:r>
                                    </m:e>
                                    <m:sub>
                                      <m:r>
                                        <a:rPr lang="de-DE" sz="2000" i="1">
                                          <a:latin typeface="Cambria Math"/>
                                          <a:ea typeface="Cambria Math"/>
                                        </a:rPr>
                                        <m:t>𝑝</m:t>
                                      </m:r>
                                    </m:sub>
                                    <m:sup>
                                      <m:r>
                                        <a:rPr lang="de-DE" sz="2000" i="1">
                                          <a:latin typeface="Cambria Math"/>
                                          <a:ea typeface="Cambria Math"/>
                                        </a:rPr>
                                        <m:t>2</m:t>
                                      </m:r>
                                    </m:sup>
                                  </m:sSubSup>
                                </m:num>
                                <m:den>
                                  <m:sSub>
                                    <m:sSubPr>
                                      <m:ctrlPr>
                                        <a:rPr lang="de-DE" sz="2000" i="1">
                                          <a:latin typeface="Cambria Math" panose="02040503050406030204" pitchFamily="18" charset="0"/>
                                          <a:ea typeface="Cambria Math"/>
                                        </a:rPr>
                                      </m:ctrlPr>
                                    </m:sSubPr>
                                    <m:e>
                                      <m:r>
                                        <a:rPr lang="de-DE" sz="2000" i="1">
                                          <a:latin typeface="Cambria Math"/>
                                          <a:ea typeface="Cambria Math"/>
                                        </a:rPr>
                                        <m:t>𝑛</m:t>
                                      </m:r>
                                    </m:e>
                                    <m:sub>
                                      <m:r>
                                        <a:rPr lang="de-DE" sz="2000" i="1">
                                          <a:latin typeface="Cambria Math"/>
                                          <a:ea typeface="Cambria Math"/>
                                        </a:rPr>
                                        <m:t>1</m:t>
                                      </m:r>
                                    </m:sub>
                                  </m:sSub>
                                </m:den>
                              </m:f>
                            </m:e>
                          </m:rad>
                        </m:e>
                      </m:d>
                    </m:oMath>
                  </m:oMathPara>
                </a14:m>
                <a:endParaRPr lang="de-DE" sz="2000" dirty="0">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672083" y="5538701"/>
                <a:ext cx="7992120" cy="1110497"/>
              </a:xfrm>
              <a:prstGeom prst="rect">
                <a:avLst/>
              </a:prstGeom>
              <a:blipFill>
                <a:blip r:embed="rId8"/>
                <a:stretch>
                  <a:fillRect/>
                </a:stretch>
              </a:blipFill>
            </p:spPr>
            <p:txBody>
              <a:bodyPr/>
              <a:lstStyle/>
              <a:p>
                <a:r>
                  <a:rPr lang="en-US">
                    <a:noFill/>
                  </a:rPr>
                  <a:t> </a:t>
                </a:r>
              </a:p>
            </p:txBody>
          </p:sp>
        </mc:Fallback>
      </mc:AlternateContent>
      <p:sp>
        <p:nvSpPr>
          <p:cNvPr id="28" name="Textfeld 27"/>
          <p:cNvSpPr txBox="1"/>
          <p:nvPr/>
        </p:nvSpPr>
        <p:spPr>
          <a:xfrm>
            <a:off x="5947147" y="2660812"/>
            <a:ext cx="857101" cy="400110"/>
          </a:xfrm>
          <a:prstGeom prst="rect">
            <a:avLst/>
          </a:prstGeom>
          <a:noFill/>
        </p:spPr>
        <p:txBody>
          <a:bodyPr wrap="square" rtlCol="0">
            <a:spAutoFit/>
          </a:bodyPr>
          <a:lstStyle/>
          <a:p>
            <a:pPr algn="just"/>
            <a:r>
              <a:rPr lang="de-DE" sz="2000">
                <a:latin typeface="+mn-lt"/>
              </a:rPr>
              <a:t>mit</a:t>
            </a:r>
            <a:endParaRPr lang="de-DE" sz="2000" dirty="0">
              <a:latin typeface="+mn-lt"/>
            </a:endParaRPr>
          </a:p>
        </p:txBody>
      </p:sp>
      <mc:AlternateContent xmlns:mc="http://schemas.openxmlformats.org/markup-compatibility/2006" xmlns:a14="http://schemas.microsoft.com/office/drawing/2010/main">
        <mc:Choice Requires="a14">
          <p:sp>
            <p:nvSpPr>
              <p:cNvPr id="32" name="Textfeld 31"/>
              <p:cNvSpPr txBox="1"/>
              <p:nvPr/>
            </p:nvSpPr>
            <p:spPr>
              <a:xfrm>
                <a:off x="4148340" y="3249013"/>
                <a:ext cx="4168076" cy="72083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panose="02040503050406030204" pitchFamily="18" charset="0"/>
                              <a:ea typeface="Cambria Math"/>
                            </a:rPr>
                            <m:t>𝑆</m:t>
                          </m:r>
                        </m:e>
                        <m:sub>
                          <m:r>
                            <a:rPr lang="de-DE" sz="2000" b="0" i="1" smtClean="0">
                              <a:solidFill>
                                <a:schemeClr val="tx1"/>
                              </a:solidFill>
                              <a:latin typeface="Cambria Math" panose="02040503050406030204" pitchFamily="18" charset="0"/>
                              <a:ea typeface="Cambria Math"/>
                            </a:rPr>
                            <m:t>𝑝</m:t>
                          </m:r>
                        </m:sub>
                        <m:sup>
                          <m:r>
                            <a:rPr lang="de-DE" sz="2000" b="0" i="1" smtClean="0">
                              <a:solidFill>
                                <a:schemeClr val="tx1"/>
                              </a:solidFill>
                              <a:latin typeface="Cambria Math" panose="02040503050406030204" pitchFamily="18" charset="0"/>
                              <a:ea typeface="Cambria Math"/>
                            </a:rPr>
                            <m:t>2</m:t>
                          </m:r>
                        </m:sup>
                      </m:sSubSup>
                      <m:r>
                        <a:rPr lang="de-DE" sz="2000" b="0" i="1" smtClean="0">
                          <a:solidFill>
                            <a:schemeClr val="tx1"/>
                          </a:solidFill>
                          <a:latin typeface="Cambria Math" panose="02040503050406030204" pitchFamily="18" charset="0"/>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panose="02040503050406030204" pitchFamily="18" charset="0"/>
                              <a:ea typeface="Cambria Math"/>
                            </a:rPr>
                            <m:t>1</m:t>
                          </m:r>
                        </m:num>
                        <m:den>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panose="02040503050406030204" pitchFamily="18" charset="0"/>
                                  <a:ea typeface="Cambria Math"/>
                                </a:rPr>
                                <m:t>𝑛</m:t>
                              </m:r>
                            </m:e>
                            <m:sub>
                              <m:r>
                                <a:rPr lang="de-DE" sz="2000" b="0" i="1" smtClean="0">
                                  <a:solidFill>
                                    <a:schemeClr val="tx1"/>
                                  </a:solidFill>
                                  <a:latin typeface="Cambria Math" panose="02040503050406030204" pitchFamily="18" charset="0"/>
                                  <a:ea typeface="Cambria Math"/>
                                </a:rPr>
                                <m:t>0</m:t>
                              </m:r>
                            </m:sub>
                          </m:sSub>
                          <m:r>
                            <a:rPr lang="de-DE" sz="2000" b="0" i="1" smtClean="0">
                              <a:solidFill>
                                <a:schemeClr val="tx1"/>
                              </a:solidFill>
                              <a:latin typeface="Cambria Math" panose="02040503050406030204" pitchFamily="18" charset="0"/>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panose="02040503050406030204" pitchFamily="18" charset="0"/>
                                  <a:ea typeface="Cambria Math"/>
                                </a:rPr>
                                <m:t>𝑛</m:t>
                              </m:r>
                            </m:e>
                            <m:sub>
                              <m:r>
                                <a:rPr lang="de-DE" sz="2000" b="0" i="1" smtClean="0">
                                  <a:solidFill>
                                    <a:schemeClr val="tx1"/>
                                  </a:solidFill>
                                  <a:latin typeface="Cambria Math" panose="02040503050406030204" pitchFamily="18" charset="0"/>
                                  <a:ea typeface="Cambria Math"/>
                                </a:rPr>
                                <m:t>1</m:t>
                              </m:r>
                            </m:sub>
                          </m:sSub>
                          <m:r>
                            <a:rPr lang="de-DE" sz="2000" b="0" i="1" smtClean="0">
                              <a:solidFill>
                                <a:schemeClr val="tx1"/>
                              </a:solidFill>
                              <a:latin typeface="Cambria Math" panose="02040503050406030204" pitchFamily="18" charset="0"/>
                              <a:ea typeface="Cambria Math"/>
                            </a:rPr>
                            <m:t>−2</m:t>
                          </m:r>
                        </m:den>
                      </m:f>
                      <m:d>
                        <m:dPr>
                          <m:ctrlPr>
                            <a:rPr lang="de-DE" sz="2000" b="0" i="1" smtClean="0">
                              <a:solidFill>
                                <a:schemeClr val="tx1"/>
                              </a:solidFill>
                              <a:latin typeface="Cambria Math" panose="02040503050406030204" pitchFamily="18" charset="0"/>
                              <a:ea typeface="Cambria Math"/>
                            </a:rPr>
                          </m:ctrlPr>
                        </m:dPr>
                        <m:e>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panose="02040503050406030204" pitchFamily="18" charset="0"/>
                                  <a:ea typeface="Cambria Math"/>
                                </a:rPr>
                                <m:t>𝑛</m:t>
                              </m:r>
                            </m:e>
                            <m:sub>
                              <m:r>
                                <a:rPr lang="de-DE" sz="2000" b="0" i="1" smtClean="0">
                                  <a:solidFill>
                                    <a:schemeClr val="tx1"/>
                                  </a:solidFill>
                                  <a:latin typeface="Cambria Math" panose="02040503050406030204" pitchFamily="18" charset="0"/>
                                  <a:ea typeface="Cambria Math"/>
                                </a:rPr>
                                <m:t>0</m:t>
                              </m:r>
                            </m:sub>
                          </m:sSub>
                          <m:sSubSup>
                            <m:sSubSupPr>
                              <m:ctrlPr>
                                <a:rPr lang="de-DE" sz="2000" b="0" i="1" smtClean="0">
                                  <a:solidFill>
                                    <a:schemeClr val="tx1"/>
                                  </a:solidFill>
                                  <a:latin typeface="Cambria Math" panose="02040503050406030204" pitchFamily="18" charset="0"/>
                                  <a:ea typeface="Cambria Math"/>
                                </a:rPr>
                              </m:ctrlPr>
                            </m:sSub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a:rPr>
                                    <m:t>𝑆</m:t>
                                  </m:r>
                                </m:e>
                              </m:acc>
                            </m:e>
                            <m:sub>
                              <m:r>
                                <a:rPr lang="de-DE" sz="2000" b="0" i="1" smtClean="0">
                                  <a:solidFill>
                                    <a:schemeClr val="tx1"/>
                                  </a:solidFill>
                                  <a:latin typeface="Cambria Math" panose="02040503050406030204" pitchFamily="18" charset="0"/>
                                  <a:ea typeface="Cambria Math"/>
                                </a:rPr>
                                <m:t>0</m:t>
                              </m:r>
                            </m:sub>
                            <m:sup>
                              <m:r>
                                <a:rPr lang="de-DE" sz="2000" b="0" i="1" smtClean="0">
                                  <a:solidFill>
                                    <a:schemeClr val="tx1"/>
                                  </a:solidFill>
                                  <a:latin typeface="Cambria Math" panose="02040503050406030204" pitchFamily="18" charset="0"/>
                                  <a:ea typeface="Cambria Math"/>
                                </a:rPr>
                                <m:t>2</m:t>
                              </m:r>
                            </m:sup>
                          </m:sSubSup>
                          <m:r>
                            <a:rPr lang="de-DE" sz="2000" b="0" i="1" smtClean="0">
                              <a:solidFill>
                                <a:schemeClr val="tx1"/>
                              </a:solidFill>
                              <a:latin typeface="Cambria Math" panose="02040503050406030204" pitchFamily="18" charset="0"/>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panose="02040503050406030204" pitchFamily="18" charset="0"/>
                                  <a:ea typeface="Cambria Math"/>
                                </a:rPr>
                                <m:t>𝑛</m:t>
                              </m:r>
                            </m:e>
                            <m:sub>
                              <m:r>
                                <a:rPr lang="de-DE" sz="2000" b="0" i="1" smtClean="0">
                                  <a:solidFill>
                                    <a:schemeClr val="tx1"/>
                                  </a:solidFill>
                                  <a:latin typeface="Cambria Math" panose="02040503050406030204" pitchFamily="18" charset="0"/>
                                  <a:ea typeface="Cambria Math"/>
                                </a:rPr>
                                <m:t>1</m:t>
                              </m:r>
                            </m:sub>
                          </m:sSub>
                          <m:sSubSup>
                            <m:sSubSupPr>
                              <m:ctrlPr>
                                <a:rPr lang="de-DE" sz="2000" i="1">
                                  <a:solidFill>
                                    <a:schemeClr val="tx1"/>
                                  </a:solidFill>
                                  <a:latin typeface="Cambria Math" panose="02040503050406030204" pitchFamily="18" charset="0"/>
                                  <a:ea typeface="Cambria Math"/>
                                </a:rPr>
                              </m:ctrlPr>
                            </m:sSubSup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panose="02040503050406030204" pitchFamily="18" charset="0"/>
                                      <a:ea typeface="Cambria Math"/>
                                    </a:rPr>
                                    <m:t>𝑆</m:t>
                                  </m:r>
                                </m:e>
                              </m:acc>
                            </m:e>
                            <m:sub>
                              <m:r>
                                <a:rPr lang="de-DE" sz="2000" b="0" i="1" smtClean="0">
                                  <a:solidFill>
                                    <a:schemeClr val="tx1"/>
                                  </a:solidFill>
                                  <a:latin typeface="Cambria Math" panose="02040503050406030204" pitchFamily="18" charset="0"/>
                                  <a:ea typeface="Cambria Math"/>
                                </a:rPr>
                                <m:t>1</m:t>
                              </m:r>
                            </m:sub>
                            <m:sup>
                              <m:r>
                                <a:rPr lang="de-DE" sz="2000" i="1">
                                  <a:solidFill>
                                    <a:schemeClr val="tx1"/>
                                  </a:solidFill>
                                  <a:latin typeface="Cambria Math" panose="02040503050406030204" pitchFamily="18" charset="0"/>
                                  <a:ea typeface="Cambria Math"/>
                                </a:rPr>
                                <m:t>2</m:t>
                              </m:r>
                            </m:sup>
                          </m:sSubSup>
                        </m:e>
                      </m:d>
                    </m:oMath>
                  </m:oMathPara>
                </a14:m>
                <a:endParaRPr lang="de-DE" sz="2000" dirty="0">
                  <a:solidFill>
                    <a:schemeClr val="tx1"/>
                  </a:solidFill>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4148340" y="3249013"/>
                <a:ext cx="4168076" cy="720838"/>
              </a:xfrm>
              <a:prstGeom prst="rect">
                <a:avLst/>
              </a:prstGeom>
              <a:blipFill>
                <a:blip r:embed="rId9"/>
                <a:stretch>
                  <a:fillRect/>
                </a:stretch>
              </a:blipFill>
            </p:spPr>
            <p:txBody>
              <a:bodyPr/>
              <a:lstStyle/>
              <a:p>
                <a:r>
                  <a:rPr lang="en-US">
                    <a:noFill/>
                  </a:rPr>
                  <a:t> </a:t>
                </a:r>
              </a:p>
            </p:txBody>
          </p:sp>
        </mc:Fallback>
      </mc:AlternateContent>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696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0578100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dirty="0">
                <a:solidFill>
                  <a:schemeClr val="tx1"/>
                </a:solidFill>
                <a:latin typeface="+mj-lt"/>
              </a:rPr>
              <a:t>4</a:t>
            </a:r>
          </a:p>
        </p:txBody>
      </p:sp>
      <p:sp>
        <p:nvSpPr>
          <p:cNvPr id="21" name="Textfeld 20"/>
          <p:cNvSpPr txBox="1">
            <a:spLocks noChangeArrowheads="1"/>
          </p:cNvSpPr>
          <p:nvPr/>
        </p:nvSpPr>
        <p:spPr bwMode="auto">
          <a:xfrm>
            <a:off x="468312" y="981075"/>
            <a:ext cx="3995738"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1.1.1 Komprimierende Kennwerte</a:t>
            </a: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1.1 Eingrenzungen des Begriffs „Statistik“</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4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42"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Textfeld 12"/>
          <p:cNvSpPr txBox="1"/>
          <p:nvPr/>
        </p:nvSpPr>
        <p:spPr>
          <a:xfrm>
            <a:off x="467544" y="3155964"/>
            <a:ext cx="7632079" cy="707886"/>
          </a:xfrm>
          <a:prstGeom prst="rect">
            <a:avLst/>
          </a:prstGeom>
          <a:noFill/>
        </p:spPr>
        <p:txBody>
          <a:bodyPr wrap="square">
            <a:spAutoFit/>
          </a:bodyPr>
          <a:lstStyle/>
          <a:p>
            <a:pPr>
              <a:defRPr/>
            </a:pPr>
            <a:r>
              <a:rPr lang="de-DE" sz="2000" dirty="0">
                <a:latin typeface="Times New Roman"/>
                <a:cs typeface="Times New Roman"/>
              </a:rPr>
              <a:t>&gt;</a:t>
            </a:r>
            <a:r>
              <a:rPr lang="de-DE" sz="2000" dirty="0">
                <a:solidFill>
                  <a:srgbClr val="0070C0"/>
                </a:solidFill>
                <a:latin typeface="Times New Roman"/>
                <a:cs typeface="Times New Roman"/>
              </a:rPr>
              <a:t> </a:t>
            </a:r>
            <a:r>
              <a:rPr lang="de-DE" sz="2000" dirty="0">
                <a:latin typeface="+mn-lt"/>
              </a:rPr>
              <a:t>Beispiele: Mittelwert (Durchschnittswert), prozentuale Anteile, </a:t>
            </a:r>
          </a:p>
          <a:p>
            <a:pPr>
              <a:defRPr/>
            </a:pPr>
            <a:r>
              <a:rPr lang="de-DE" sz="2000" dirty="0">
                <a:latin typeface="+mn-lt"/>
              </a:rPr>
              <a:t>    Minimal- und Maximalwerte oder Spannweite</a:t>
            </a:r>
          </a:p>
        </p:txBody>
      </p:sp>
      <p:sp>
        <p:nvSpPr>
          <p:cNvPr id="14" name="Textfeld 12"/>
          <p:cNvSpPr txBox="1"/>
          <p:nvPr/>
        </p:nvSpPr>
        <p:spPr>
          <a:xfrm>
            <a:off x="477224" y="4005064"/>
            <a:ext cx="8208144" cy="707886"/>
          </a:xfrm>
          <a:prstGeom prst="rect">
            <a:avLst/>
          </a:prstGeom>
          <a:noFill/>
        </p:spPr>
        <p:txBody>
          <a:bodyPr wrap="square">
            <a:spAutoFit/>
          </a:bodyPr>
          <a:lstStyle/>
          <a:p>
            <a:pPr>
              <a:defRPr/>
            </a:pPr>
            <a:r>
              <a:rPr lang="de-DE" sz="2000" dirty="0">
                <a:latin typeface="+mn-lt"/>
                <a:cs typeface="Times New Roman"/>
              </a:rPr>
              <a:t>&gt;</a:t>
            </a:r>
            <a:r>
              <a:rPr lang="de-DE" sz="2000" dirty="0">
                <a:latin typeface="+mn-lt"/>
              </a:rPr>
              <a:t> Zielsetzung: Komprimierung von Information, Zeit und Kosten bei</a:t>
            </a:r>
          </a:p>
          <a:p>
            <a:pPr>
              <a:defRPr/>
            </a:pPr>
            <a:r>
              <a:rPr lang="de-DE" sz="2000" dirty="0">
                <a:latin typeface="+mn-lt"/>
              </a:rPr>
              <a:t>    Entscheidungen sparen</a:t>
            </a:r>
          </a:p>
        </p:txBody>
      </p:sp>
      <p:sp>
        <p:nvSpPr>
          <p:cNvPr id="15" name="Textfeld 12"/>
          <p:cNvSpPr txBox="1"/>
          <p:nvPr/>
        </p:nvSpPr>
        <p:spPr>
          <a:xfrm>
            <a:off x="477224" y="2636162"/>
            <a:ext cx="7632079" cy="400110"/>
          </a:xfrm>
          <a:prstGeom prst="rect">
            <a:avLst/>
          </a:prstGeom>
          <a:noFill/>
        </p:spPr>
        <p:txBody>
          <a:bodyPr wrap="square">
            <a:spAutoFit/>
          </a:bodyPr>
          <a:lstStyle/>
          <a:p>
            <a:pPr>
              <a:defRPr/>
            </a:pPr>
            <a:r>
              <a:rPr lang="de-DE" sz="2000" dirty="0">
                <a:latin typeface="+mn-lt"/>
                <a:cs typeface="Times New Roman"/>
              </a:rPr>
              <a:t>&gt;</a:t>
            </a:r>
            <a:r>
              <a:rPr lang="de-DE" sz="2000" dirty="0">
                <a:latin typeface="+mn-lt"/>
              </a:rPr>
              <a:t> Singular- und Pluralform möglich (die </a:t>
            </a:r>
            <a:r>
              <a:rPr lang="de-DE" sz="2000" b="1" dirty="0">
                <a:solidFill>
                  <a:srgbClr val="0070C0"/>
                </a:solidFill>
                <a:latin typeface="+mn-lt"/>
              </a:rPr>
              <a:t>Statistik</a:t>
            </a:r>
            <a:r>
              <a:rPr lang="de-DE" sz="2000" dirty="0">
                <a:latin typeface="+mn-lt"/>
              </a:rPr>
              <a:t>, die </a:t>
            </a:r>
            <a:r>
              <a:rPr lang="de-DE" sz="2000" b="1" dirty="0">
                <a:solidFill>
                  <a:srgbClr val="0070C0"/>
                </a:solidFill>
                <a:latin typeface="+mn-lt"/>
              </a:rPr>
              <a:t>Statistiken</a:t>
            </a:r>
            <a:r>
              <a:rPr lang="de-DE" sz="2000" dirty="0">
                <a:latin typeface="+mn-lt"/>
              </a:rPr>
              <a:t>)</a:t>
            </a:r>
          </a:p>
        </p:txBody>
      </p:sp>
      <p:sp>
        <p:nvSpPr>
          <p:cNvPr id="16" name="Textfeld 12"/>
          <p:cNvSpPr txBox="1"/>
          <p:nvPr/>
        </p:nvSpPr>
        <p:spPr>
          <a:xfrm>
            <a:off x="457060" y="4869160"/>
            <a:ext cx="7632079" cy="400110"/>
          </a:xfrm>
          <a:prstGeom prst="rect">
            <a:avLst/>
          </a:prstGeom>
          <a:noFill/>
        </p:spPr>
        <p:txBody>
          <a:bodyPr wrap="square">
            <a:spAutoFit/>
          </a:bodyPr>
          <a:lstStyle/>
          <a:p>
            <a:pPr>
              <a:defRPr/>
            </a:pPr>
            <a:r>
              <a:rPr lang="de-DE" sz="2000" dirty="0">
                <a:latin typeface="+mn-lt"/>
                <a:cs typeface="Times New Roman"/>
              </a:rPr>
              <a:t>&gt;</a:t>
            </a:r>
            <a:r>
              <a:rPr lang="de-DE" sz="2000" dirty="0">
                <a:latin typeface="+mn-lt"/>
              </a:rPr>
              <a:t> Problematik: Informationsverlust</a:t>
            </a:r>
          </a:p>
        </p:txBody>
      </p:sp>
      <p:sp>
        <p:nvSpPr>
          <p:cNvPr id="17" name="Textfeld 16"/>
          <p:cNvSpPr txBox="1"/>
          <p:nvPr/>
        </p:nvSpPr>
        <p:spPr>
          <a:xfrm>
            <a:off x="457061" y="1768534"/>
            <a:ext cx="7632079" cy="707886"/>
          </a:xfrm>
          <a:prstGeom prst="rect">
            <a:avLst/>
          </a:prstGeom>
          <a:noFill/>
        </p:spPr>
        <p:txBody>
          <a:bodyPr wrap="square">
            <a:spAutoFit/>
          </a:bodyPr>
          <a:lstStyle/>
          <a:p>
            <a:pPr>
              <a:defRPr/>
            </a:pPr>
            <a:r>
              <a:rPr lang="de-DE" sz="2000" dirty="0">
                <a:latin typeface="Times New Roman"/>
                <a:cs typeface="Times New Roman"/>
              </a:rPr>
              <a:t>&gt;</a:t>
            </a:r>
            <a:r>
              <a:rPr lang="de-DE" sz="2000" dirty="0">
                <a:latin typeface="+mn-lt"/>
              </a:rPr>
              <a:t> </a:t>
            </a:r>
            <a:r>
              <a:rPr lang="de-DE" sz="2000" b="1" dirty="0">
                <a:solidFill>
                  <a:srgbClr val="0070C0"/>
                </a:solidFill>
                <a:latin typeface="+mn-lt"/>
              </a:rPr>
              <a:t>Statistik</a:t>
            </a:r>
            <a:r>
              <a:rPr lang="de-DE" sz="2000" dirty="0">
                <a:latin typeface="+mn-lt"/>
              </a:rPr>
              <a:t>: „Zusammenfassender“ Kennwert einer </a:t>
            </a:r>
          </a:p>
          <a:p>
            <a:pPr>
              <a:defRPr/>
            </a:pPr>
            <a:r>
              <a:rPr lang="de-DE" sz="2000" dirty="0">
                <a:latin typeface="+mn-lt"/>
              </a:rPr>
              <a:t>    größeren Menge von Zahlen (</a:t>
            </a:r>
            <a:r>
              <a:rPr lang="de-DE" sz="2000" b="1" dirty="0">
                <a:solidFill>
                  <a:srgbClr val="0070C0"/>
                </a:solidFill>
                <a:latin typeface="+mn-lt"/>
              </a:rPr>
              <a:t>Daten</a:t>
            </a:r>
            <a:r>
              <a:rPr lang="de-DE" sz="2000" dirty="0">
                <a:latin typeface="+mn-lt"/>
              </a:rPr>
              <a:t>)  </a:t>
            </a:r>
          </a:p>
        </p:txBody>
      </p:sp>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162977719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67</a:t>
            </a:r>
            <a:endParaRPr lang="de-DE" sz="8000" b="1" dirty="0">
              <a:solidFill>
                <a:schemeClr val="tx1"/>
              </a:solidFill>
              <a:latin typeface="+mj-lt"/>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4.1 Spezifika empirischer Verteilungen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3"/>
          <a:stretch>
            <a:fillRect/>
          </a:stretch>
        </p:blipFill>
        <p:spPr>
          <a:xfrm>
            <a:off x="457200" y="1666875"/>
            <a:ext cx="5886450" cy="3019425"/>
          </a:xfrm>
          <a:prstGeom prst="rect">
            <a:avLst/>
          </a:prstGeom>
        </p:spPr>
      </p:pic>
    </p:spTree>
    <p:extLst>
      <p:ext uri="{BB962C8B-B14F-4D97-AF65-F5344CB8AC3E}">
        <p14:creationId xmlns:p14="http://schemas.microsoft.com/office/powerpoint/2010/main" val="21356990"/>
      </p:ext>
    </p:extLst>
  </p:cSld>
  <p:clrMapOvr>
    <a:masterClrMapping/>
  </p:clrMapOvr>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9"/>
          <p:cNvSpPr txBox="1">
            <a:spLocks noChangeArrowheads="1"/>
          </p:cNvSpPr>
          <p:nvPr/>
        </p:nvSpPr>
        <p:spPr bwMode="auto">
          <a:xfrm>
            <a:off x="468313"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Schätzung von </a:t>
            </a:r>
            <a:r>
              <a:rPr lang="de-DE" sz="2000" b="1" i="1" dirty="0">
                <a:solidFill>
                  <a:srgbClr val="0070C0"/>
                </a:solidFill>
                <a:latin typeface="+mn-lt"/>
                <a:sym typeface="Symbol"/>
              </a:rPr>
              <a:t></a:t>
            </a:r>
            <a:r>
              <a:rPr lang="de-DE" sz="2000" b="1" baseline="-25000" dirty="0">
                <a:solidFill>
                  <a:srgbClr val="0070C0"/>
                </a:solidFill>
                <a:latin typeface="+mn-lt"/>
                <a:sym typeface="Symbol"/>
              </a:rPr>
              <a:t>1</a:t>
            </a:r>
            <a:r>
              <a:rPr lang="de-DE" sz="2000" b="1" dirty="0">
                <a:solidFill>
                  <a:srgbClr val="0070C0"/>
                </a:solidFill>
                <a:latin typeface="+mn-lt"/>
                <a:sym typeface="Symbol"/>
              </a:rPr>
              <a:t>  </a:t>
            </a:r>
            <a:r>
              <a:rPr lang="de-DE" sz="2000" b="1" i="1" dirty="0">
                <a:solidFill>
                  <a:srgbClr val="0070C0"/>
                </a:solidFill>
                <a:latin typeface="+mn-lt"/>
                <a:sym typeface="Symbol"/>
              </a:rPr>
              <a:t></a:t>
            </a:r>
            <a:r>
              <a:rPr lang="de-DE" sz="2000" b="1" baseline="-25000" dirty="0">
                <a:solidFill>
                  <a:srgbClr val="0070C0"/>
                </a:solidFill>
                <a:latin typeface="+mn-lt"/>
                <a:sym typeface="Symbol"/>
              </a:rPr>
              <a:t>0</a:t>
            </a:r>
            <a:r>
              <a:rPr lang="de-DE" sz="2000" b="1" dirty="0">
                <a:solidFill>
                  <a:srgbClr val="0070C0"/>
                </a:solidFill>
                <a:latin typeface="+mn-lt"/>
                <a:sym typeface="Symbol"/>
              </a:rPr>
              <a:t> bei beliebigen Ausgangsverteilungen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8" name="Textfeld 7"/>
              <p:cNvSpPr txBox="1"/>
              <p:nvPr/>
            </p:nvSpPr>
            <p:spPr>
              <a:xfrm>
                <a:off x="468313" y="1556792"/>
                <a:ext cx="8191584" cy="707886"/>
              </a:xfrm>
              <a:prstGeom prst="rect">
                <a:avLst/>
              </a:prstGeom>
              <a:noFill/>
            </p:spPr>
            <p:txBody>
              <a:bodyPr wrap="square" rtlCol="0">
                <a:spAutoFit/>
              </a:bodyPr>
              <a:lstStyle/>
              <a:p>
                <a:pPr algn="just"/>
                <a:r>
                  <a:rPr lang="de-DE" sz="2000" dirty="0">
                    <a:latin typeface="+mn-lt"/>
                  </a:rPr>
                  <a:t>&gt; Liegen keine Normalverteilungen vor, so können nur für großes </a:t>
                </a:r>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sub>
                    </m:sSub>
                  </m:oMath>
                </a14:m>
                <a:r>
                  <a:rPr lang="de-DE" sz="2000" dirty="0">
                    <a:latin typeface="+mn-lt"/>
                  </a:rPr>
                  <a:t>  </a:t>
                </a:r>
              </a:p>
              <a:p>
                <a:pPr algn="just"/>
                <a:r>
                  <a:rPr lang="de-DE" sz="2000" dirty="0">
                    <a:latin typeface="+mn-lt"/>
                  </a:rPr>
                  <a:t>   noch „auf einfache Weise“ Konfidenzintervalle konstruiert werden.</a:t>
                </a:r>
              </a:p>
            </p:txBody>
          </p:sp>
        </mc:Choice>
        <mc:Fallback xmlns="">
          <p:sp>
            <p:nvSpPr>
              <p:cNvPr id="8" name="Textfeld 7"/>
              <p:cNvSpPr txBox="1">
                <a:spLocks noRot="1" noChangeAspect="1" noMove="1" noResize="1" noEditPoints="1" noAdjustHandles="1" noChangeArrowheads="1" noChangeShapeType="1" noTextEdit="1"/>
              </p:cNvSpPr>
              <p:nvPr/>
            </p:nvSpPr>
            <p:spPr>
              <a:xfrm>
                <a:off x="468313" y="1556792"/>
                <a:ext cx="8191584" cy="707886"/>
              </a:xfrm>
              <a:prstGeom prst="rect">
                <a:avLst/>
              </a:prstGeom>
              <a:blipFill rotWithShape="1">
                <a:blip r:embed="rId3"/>
                <a:stretch>
                  <a:fillRect l="-818" t="-4274" b="-13675"/>
                </a:stretch>
              </a:blipFill>
            </p:spPr>
            <p:txBody>
              <a:bodyPr/>
              <a:lstStyle/>
              <a:p>
                <a:r>
                  <a:rPr lang="de-DE">
                    <a:noFill/>
                  </a:rPr>
                  <a:t> </a:t>
                </a:r>
              </a:p>
            </p:txBody>
          </p:sp>
        </mc:Fallback>
      </mc:AlternateContent>
      <p:sp>
        <p:nvSpPr>
          <p:cNvPr id="9" name="Textfeld 8"/>
          <p:cNvSpPr txBox="1"/>
          <p:nvPr/>
        </p:nvSpPr>
        <p:spPr>
          <a:xfrm>
            <a:off x="468312" y="2348880"/>
            <a:ext cx="6839991" cy="400110"/>
          </a:xfrm>
          <a:prstGeom prst="rect">
            <a:avLst/>
          </a:prstGeom>
          <a:noFill/>
        </p:spPr>
        <p:txBody>
          <a:bodyPr wrap="square" rtlCol="0">
            <a:spAutoFit/>
          </a:bodyPr>
          <a:lstStyle/>
          <a:p>
            <a:pPr algn="just"/>
            <a:r>
              <a:rPr lang="de-DE" sz="2000" dirty="0">
                <a:latin typeface="+mn-lt"/>
              </a:rPr>
              <a:t>&gt; Mit dem </a:t>
            </a:r>
            <a:r>
              <a:rPr lang="de-DE" sz="2000" i="1" dirty="0">
                <a:latin typeface="+mn-lt"/>
              </a:rPr>
              <a:t>ZGWS</a:t>
            </a:r>
            <a:r>
              <a:rPr lang="de-DE" sz="2000" dirty="0">
                <a:latin typeface="+mn-lt"/>
              </a:rPr>
              <a:t>  für u. h. v.-Schema (vgl. </a:t>
            </a:r>
            <a:r>
              <a:rPr lang="de-DE" sz="2000">
                <a:latin typeface="+mn-lt"/>
              </a:rPr>
              <a:t>Folie 577) </a:t>
            </a:r>
            <a:r>
              <a:rPr lang="de-DE" sz="2000" dirty="0">
                <a:latin typeface="+mn-lt"/>
              </a:rPr>
              <a:t>folgt:</a:t>
            </a:r>
          </a:p>
        </p:txBody>
      </p:sp>
      <mc:AlternateContent xmlns:mc="http://schemas.openxmlformats.org/markup-compatibility/2006" xmlns:a14="http://schemas.microsoft.com/office/drawing/2010/main">
        <mc:Choice Requires="a14">
          <p:sp>
            <p:nvSpPr>
              <p:cNvPr id="10" name="Textfeld 9"/>
              <p:cNvSpPr txBox="1"/>
              <p:nvPr/>
            </p:nvSpPr>
            <p:spPr>
              <a:xfrm>
                <a:off x="1330888" y="2748990"/>
                <a:ext cx="5400600" cy="79483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𝑌</m:t>
                              </m:r>
                            </m:e>
                          </m:acc>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𝑌</m:t>
                              </m:r>
                            </m:e>
                          </m:acc>
                        </m:e>
                        <m:sub>
                          <m:r>
                            <a:rPr lang="de-DE" sz="2000" b="0" i="1" smtClean="0">
                              <a:solidFill>
                                <a:schemeClr val="tx1"/>
                              </a:solidFill>
                              <a:latin typeface="Cambria Math"/>
                              <a:ea typeface="Cambria Math"/>
                            </a:rPr>
                            <m:t>0</m:t>
                          </m:r>
                        </m:sub>
                      </m:sSub>
                      <m:r>
                        <a:rPr lang="de-DE" sz="2000" b="0" i="1" smtClean="0">
                          <a:solidFill>
                            <a:schemeClr val="tx1"/>
                          </a:solidFill>
                          <a:latin typeface="Cambria Math"/>
                          <a:ea typeface="Cambria Math"/>
                        </a:rPr>
                        <m:t>      </m:t>
                      </m:r>
                      <m:r>
                        <a:rPr lang="de-DE" sz="2000" b="0" i="1" smtClean="0">
                          <a:solidFill>
                            <a:schemeClr val="tx1"/>
                          </a:solidFill>
                          <a:latin typeface="Cambria Math"/>
                        </a:rPr>
                        <m:t>~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𝜇</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𝜇</m:t>
                              </m:r>
                            </m:e>
                            <m:sub>
                              <m:r>
                                <a:rPr lang="de-DE" sz="2000" b="0" i="1" smtClean="0">
                                  <a:solidFill>
                                    <a:schemeClr val="tx1"/>
                                  </a:solidFill>
                                  <a:latin typeface="Cambria Math"/>
                                </a:rPr>
                                <m:t>0</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ea typeface="Cambria Math"/>
                                    </a:rPr>
                                    <m:t>𝜎</m:t>
                                  </m:r>
                                </m:e>
                                <m:sub>
                                  <m:r>
                                    <a:rPr lang="de-DE" sz="2000" b="0" i="1" smtClean="0">
                                      <a:solidFill>
                                        <a:schemeClr val="tx1"/>
                                      </a:solidFill>
                                      <a:latin typeface="Cambria Math"/>
                                    </a:rPr>
                                    <m:t>0</m:t>
                                  </m:r>
                                </m:sub>
                                <m:sup>
                                  <m:r>
                                    <a:rPr lang="de-DE" sz="2000" b="0" i="1" smtClean="0">
                                      <a:solidFill>
                                        <a:schemeClr val="tx1"/>
                                      </a:solidFill>
                                      <a:latin typeface="Cambria Math"/>
                                    </a:rPr>
                                    <m:t>2</m:t>
                                  </m:r>
                                </m:sup>
                              </m:sSubSup>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0</m:t>
                                  </m:r>
                                </m:sub>
                              </m:sSub>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bSup>
                                <m:sSubSupPr>
                                  <m:ctrlPr>
                                    <a:rPr lang="de-DE" sz="2000" i="1">
                                      <a:solidFill>
                                        <a:schemeClr val="tx1"/>
                                      </a:solidFill>
                                      <a:latin typeface="Cambria Math" panose="02040503050406030204" pitchFamily="18" charset="0"/>
                                    </a:rPr>
                                  </m:ctrlPr>
                                </m:sSubSupPr>
                                <m:e>
                                  <m:r>
                                    <a:rPr lang="de-DE" sz="2000" i="1">
                                      <a:solidFill>
                                        <a:schemeClr val="tx1"/>
                                      </a:solidFill>
                                      <a:latin typeface="Cambria Math"/>
                                      <a:ea typeface="Cambria Math"/>
                                    </a:rPr>
                                    <m:t>𝜎</m:t>
                                  </m:r>
                                </m:e>
                                <m:sub>
                                  <m:r>
                                    <a:rPr lang="de-DE" sz="2000" b="0" i="1" smtClean="0">
                                      <a:solidFill>
                                        <a:schemeClr val="tx1"/>
                                      </a:solidFill>
                                      <a:latin typeface="Cambria Math"/>
                                      <a:ea typeface="Cambria Math"/>
                                    </a:rPr>
                                    <m:t>1</m:t>
                                  </m:r>
                                </m:sub>
                                <m:sup>
                                  <m:r>
                                    <a:rPr lang="de-DE" sz="2000" i="1">
                                      <a:solidFill>
                                        <a:schemeClr val="tx1"/>
                                      </a:solidFill>
                                      <a:latin typeface="Cambria Math"/>
                                    </a:rPr>
                                    <m:t>2</m:t>
                                  </m:r>
                                </m:sup>
                              </m:sSubSup>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b="0" i="1" smtClean="0">
                                      <a:solidFill>
                                        <a:schemeClr val="tx1"/>
                                      </a:solidFill>
                                      <a:latin typeface="Cambria Math"/>
                                    </a:rPr>
                                    <m:t>1</m:t>
                                  </m:r>
                                </m:sub>
                              </m:sSub>
                            </m:den>
                          </m:f>
                        </m:e>
                      </m:d>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330888" y="2748990"/>
                <a:ext cx="5400600" cy="794833"/>
              </a:xfrm>
              <a:prstGeom prst="rect">
                <a:avLst/>
              </a:prstGeom>
              <a:blipFill rotWithShape="1">
                <a:blip r:embed="rId4"/>
                <a:stretch>
                  <a:fillRect/>
                </a:stretch>
              </a:blipFill>
            </p:spPr>
            <p:txBody>
              <a:bodyPr/>
              <a:lstStyle/>
              <a:p>
                <a:r>
                  <a:rPr lang="de-DE">
                    <a:noFill/>
                  </a:rPr>
                  <a:t> </a:t>
                </a:r>
              </a:p>
            </p:txBody>
          </p:sp>
        </mc:Fallback>
      </mc:AlternateContent>
      <p:sp>
        <p:nvSpPr>
          <p:cNvPr id="14" name="Textfeld 13"/>
          <p:cNvSpPr txBox="1"/>
          <p:nvPr/>
        </p:nvSpPr>
        <p:spPr>
          <a:xfrm>
            <a:off x="468312" y="3587681"/>
            <a:ext cx="7200032" cy="707886"/>
          </a:xfrm>
          <a:prstGeom prst="rect">
            <a:avLst/>
          </a:prstGeom>
          <a:noFill/>
        </p:spPr>
        <p:txBody>
          <a:bodyPr wrap="square" rtlCol="0">
            <a:spAutoFit/>
          </a:bodyPr>
          <a:lstStyle/>
          <a:p>
            <a:pPr algn="just"/>
            <a:r>
              <a:rPr lang="de-DE" sz="2000" dirty="0">
                <a:latin typeface="+mn-lt"/>
              </a:rPr>
              <a:t>&gt; Weiter kann (für den Fall unbekannter Varianzen) gezeigt werden, </a:t>
            </a:r>
          </a:p>
          <a:p>
            <a:pPr algn="just"/>
            <a:r>
              <a:rPr lang="de-DE" sz="2000" dirty="0">
                <a:latin typeface="+mn-lt"/>
              </a:rPr>
              <a:t>    dass auch gilt: </a:t>
            </a:r>
          </a:p>
        </p:txBody>
      </p:sp>
      <p:sp>
        <p:nvSpPr>
          <p:cNvPr id="2" name="Textfeld 1"/>
          <p:cNvSpPr txBox="1"/>
          <p:nvPr/>
        </p:nvSpPr>
        <p:spPr>
          <a:xfrm>
            <a:off x="2262019" y="2748990"/>
            <a:ext cx="1008112" cy="338554"/>
          </a:xfrm>
          <a:prstGeom prst="rect">
            <a:avLst/>
          </a:prstGeom>
          <a:noFill/>
        </p:spPr>
        <p:txBody>
          <a:bodyPr wrap="square" rtlCol="0">
            <a:spAutoFit/>
          </a:bodyPr>
          <a:lstStyle/>
          <a:p>
            <a:r>
              <a:rPr lang="de-DE" sz="1600" i="1" dirty="0" err="1">
                <a:latin typeface="+mn-lt"/>
              </a:rPr>
              <a:t>approx</a:t>
            </a:r>
            <a:r>
              <a:rPr lang="de-DE" sz="1600" i="1" dirty="0">
                <a:latin typeface="+mn-lt"/>
              </a:rPr>
              <a:t>.</a:t>
            </a:r>
          </a:p>
        </p:txBody>
      </p:sp>
      <p:sp>
        <p:nvSpPr>
          <p:cNvPr id="33" name="Textfeld 32"/>
          <p:cNvSpPr txBox="1"/>
          <p:nvPr/>
        </p:nvSpPr>
        <p:spPr>
          <a:xfrm>
            <a:off x="468313" y="5877050"/>
            <a:ext cx="6911999" cy="707886"/>
          </a:xfrm>
          <a:prstGeom prst="rect">
            <a:avLst/>
          </a:prstGeom>
          <a:noFill/>
        </p:spPr>
        <p:txBody>
          <a:bodyPr wrap="square" rtlCol="0">
            <a:spAutoFit/>
          </a:bodyPr>
          <a:lstStyle/>
          <a:p>
            <a:pPr algn="just"/>
            <a:r>
              <a:rPr lang="de-DE" sz="2000" dirty="0">
                <a:latin typeface="+mn-lt"/>
              </a:rPr>
              <a:t>&gt; Daraus resultieren dann approximative Konfidenzintervalle der</a:t>
            </a:r>
          </a:p>
          <a:p>
            <a:pPr algn="just"/>
            <a:r>
              <a:rPr lang="de-DE" sz="2000" dirty="0">
                <a:latin typeface="+mn-lt"/>
              </a:rPr>
              <a:t>   Fälle (iii) und (iv) auf </a:t>
            </a:r>
            <a:r>
              <a:rPr lang="de-DE" sz="2000">
                <a:latin typeface="+mn-lt"/>
              </a:rPr>
              <a:t>Folie 701. </a:t>
            </a:r>
            <a:endParaRPr lang="de-DE" sz="2000" dirty="0">
              <a:latin typeface="+mn-lt"/>
            </a:endParaRPr>
          </a:p>
        </p:txBody>
      </p:sp>
      <mc:AlternateContent xmlns:mc="http://schemas.openxmlformats.org/markup-compatibility/2006" xmlns:a14="http://schemas.microsoft.com/office/drawing/2010/main">
        <mc:Choice Requires="a14">
          <p:sp>
            <p:nvSpPr>
              <p:cNvPr id="22" name="Textfeld 21"/>
              <p:cNvSpPr txBox="1"/>
              <p:nvPr/>
            </p:nvSpPr>
            <p:spPr>
              <a:xfrm>
                <a:off x="1333182" y="4301578"/>
                <a:ext cx="4895002" cy="109748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𝑇</m:t>
                          </m:r>
                        </m:e>
                        <m:sub>
                          <m:r>
                            <a:rPr lang="de-DE" sz="2000" b="0" i="1" smtClean="0">
                              <a:solidFill>
                                <a:schemeClr val="tx1"/>
                              </a:solidFill>
                              <a:latin typeface="Cambria Math"/>
                              <a:ea typeface="Cambria Math"/>
                            </a:rPr>
                            <m:t>𝐷</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i="1">
                                  <a:solidFill>
                                    <a:schemeClr val="tx1"/>
                                  </a:solidFill>
                                  <a:latin typeface="Cambria Math" panose="02040503050406030204" pitchFamily="18" charset="0"/>
                                </a:rPr>
                              </m:ctrlPr>
                            </m:sSubPr>
                            <m:e>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𝑌</m:t>
                                      </m:r>
                                    </m:e>
                                  </m:acc>
                                </m:e>
                                <m:sub>
                                  <m:r>
                                    <a:rPr lang="de-DE" sz="2000" i="1">
                                      <a:solidFill>
                                        <a:schemeClr val="tx1"/>
                                      </a:solidFill>
                                      <a:latin typeface="Cambria Math"/>
                                    </a:rPr>
                                    <m:t>1</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𝑌</m:t>
                                  </m:r>
                                </m:e>
                              </m:acc>
                            </m:e>
                            <m:sub>
                              <m:r>
                                <a:rPr lang="de-DE" sz="2000" i="1">
                                  <a:solidFill>
                                    <a:schemeClr val="tx1"/>
                                  </a:solidFill>
                                  <a:latin typeface="Cambria Math"/>
                                </a:rPr>
                                <m:t>0</m:t>
                              </m:r>
                            </m:sub>
                          </m:sSub>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rPr>
                                    <m:t>1</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ea typeface="Cambria Math"/>
                                    </a:rPr>
                                    <m:t>0</m:t>
                                  </m:r>
                                </m:sub>
                              </m:sSub>
                            </m:e>
                          </m:d>
                        </m:num>
                        <m:den>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i="1">
                                      <a:solidFill>
                                        <a:schemeClr val="tx1"/>
                                      </a:solidFill>
                                      <a:latin typeface="Cambria Math" panose="02040503050406030204" pitchFamily="18" charset="0"/>
                                    </a:rPr>
                                  </m:ctrlPr>
                                </m:fPr>
                                <m:num>
                                  <m:sSubSup>
                                    <m:sSubSupPr>
                                      <m:ctrlPr>
                                        <a:rPr lang="de-DE" sz="2000" i="1">
                                          <a:solidFill>
                                            <a:schemeClr val="tx1"/>
                                          </a:solidFill>
                                          <a:latin typeface="Cambria Math" panose="02040503050406030204" pitchFamily="18" charset="0"/>
                                        </a:rPr>
                                      </m:ctrlPr>
                                    </m:sSubSupPr>
                                    <m:e>
                                      <m:acc>
                                        <m:accPr>
                                          <m:chr m:val="̃"/>
                                          <m:ctrlPr>
                                            <a:rPr lang="de-DE"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𝑆</m:t>
                                          </m:r>
                                        </m:e>
                                      </m:acc>
                                    </m:e>
                                    <m:sub>
                                      <m:r>
                                        <a:rPr lang="de-DE" sz="2000" i="1">
                                          <a:solidFill>
                                            <a:schemeClr val="tx1"/>
                                          </a:solidFill>
                                          <a:latin typeface="Cambria Math"/>
                                        </a:rPr>
                                        <m:t>0</m:t>
                                      </m:r>
                                    </m:sub>
                                    <m:sup>
                                      <m:r>
                                        <a:rPr lang="de-DE" sz="2000" i="1">
                                          <a:solidFill>
                                            <a:schemeClr val="tx1"/>
                                          </a:solidFill>
                                          <a:latin typeface="Cambria Math"/>
                                        </a:rPr>
                                        <m:t>2</m:t>
                                      </m:r>
                                    </m:sup>
                                  </m:sSubSup>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rPr>
                                        <m:t>0</m:t>
                                      </m:r>
                                    </m:sub>
                                  </m:sSub>
                                </m:den>
                              </m:f>
                              <m:r>
                                <a:rPr lang="de-DE" sz="2000" i="1">
                                  <a:solidFill>
                                    <a:schemeClr val="tx1"/>
                                  </a:solidFill>
                                  <a:latin typeface="Cambria Math"/>
                                </a:rPr>
                                <m:t>+</m:t>
                              </m:r>
                              <m:f>
                                <m:fPr>
                                  <m:type m:val="lin"/>
                                  <m:ctrlPr>
                                    <a:rPr lang="de-DE" sz="2000" i="1">
                                      <a:solidFill>
                                        <a:schemeClr val="tx1"/>
                                      </a:solidFill>
                                      <a:latin typeface="Cambria Math" panose="02040503050406030204" pitchFamily="18" charset="0"/>
                                    </a:rPr>
                                  </m:ctrlPr>
                                </m:fPr>
                                <m:num>
                                  <m:sSubSup>
                                    <m:sSubSupPr>
                                      <m:ctrlPr>
                                        <a:rPr lang="de-DE" sz="2000" i="1">
                                          <a:solidFill>
                                            <a:schemeClr val="tx1"/>
                                          </a:solidFill>
                                          <a:latin typeface="Cambria Math" panose="02040503050406030204" pitchFamily="18" charset="0"/>
                                        </a:rPr>
                                      </m:ctrlPr>
                                    </m:sSubSup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𝑆</m:t>
                                          </m:r>
                                        </m:e>
                                      </m:acc>
                                    </m:e>
                                    <m:sub>
                                      <m:r>
                                        <a:rPr lang="de-DE" sz="2000" b="0" i="1" smtClean="0">
                                          <a:solidFill>
                                            <a:schemeClr val="tx1"/>
                                          </a:solidFill>
                                          <a:latin typeface="Cambria Math"/>
                                          <a:ea typeface="Cambria Math"/>
                                        </a:rPr>
                                        <m:t>1</m:t>
                                      </m:r>
                                    </m:sub>
                                    <m:sup>
                                      <m:r>
                                        <a:rPr lang="de-DE" sz="2000" i="1">
                                          <a:solidFill>
                                            <a:schemeClr val="tx1"/>
                                          </a:solidFill>
                                          <a:latin typeface="Cambria Math"/>
                                        </a:rPr>
                                        <m:t>2</m:t>
                                      </m:r>
                                    </m:sup>
                                  </m:sSubSup>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rPr>
                                        <m:t>1</m:t>
                                      </m:r>
                                    </m:sub>
                                  </m:sSub>
                                </m:den>
                              </m:f>
                            </m:e>
                          </m:rad>
                        </m:den>
                      </m:f>
                      <m:r>
                        <a:rPr lang="de-DE" sz="2000" i="1">
                          <a:solidFill>
                            <a:schemeClr val="tx1"/>
                          </a:solidFill>
                          <a:latin typeface="Cambria Math"/>
                        </a:rPr>
                        <m:t> </m:t>
                      </m:r>
                      <m:r>
                        <a:rPr lang="de-DE" sz="2000" b="0" i="1" smtClean="0">
                          <a:solidFill>
                            <a:schemeClr val="tx1"/>
                          </a:solidFill>
                          <a:latin typeface="Cambria Math"/>
                        </a:rPr>
                        <m:t>   </m:t>
                      </m:r>
                      <m:r>
                        <a:rPr lang="de-DE" sz="2000" i="1">
                          <a:solidFill>
                            <a:schemeClr val="tx1"/>
                          </a:solidFill>
                          <a:latin typeface="Cambria Math"/>
                        </a:rPr>
                        <m:t>  ~</m:t>
                      </m:r>
                      <m:r>
                        <a:rPr lang="de-DE" sz="2000" b="0" i="1" smtClean="0">
                          <a:solidFill>
                            <a:schemeClr val="tx1"/>
                          </a:solidFill>
                          <a:latin typeface="Cambria Math"/>
                        </a:rPr>
                        <m:t>      </m:t>
                      </m:r>
                      <m:r>
                        <a:rPr lang="de-DE" sz="2000" i="1">
                          <a:solidFill>
                            <a:schemeClr val="tx1"/>
                          </a:solidFill>
                          <a:latin typeface="Cambria Math"/>
                        </a:rPr>
                        <m:t>𝑁</m:t>
                      </m:r>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0,1</m:t>
                          </m:r>
                          <m:r>
                            <a:rPr lang="de-DE" sz="2000" i="1" smtClean="0">
                              <a:solidFill>
                                <a:schemeClr val="tx1"/>
                              </a:solidFill>
                              <a:latin typeface="Cambria Math"/>
                            </a:rPr>
                            <m:t> </m:t>
                          </m:r>
                        </m:e>
                      </m:d>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333182" y="4301578"/>
                <a:ext cx="4895002" cy="1097480"/>
              </a:xfrm>
              <a:prstGeom prst="rect">
                <a:avLst/>
              </a:prstGeom>
              <a:blipFill rotWithShape="1">
                <a:blip r:embed="rId5"/>
                <a:stretch>
                  <a:fillRect/>
                </a:stretch>
              </a:blipFill>
            </p:spPr>
            <p:txBody>
              <a:bodyPr/>
              <a:lstStyle/>
              <a:p>
                <a:r>
                  <a:rPr lang="de-DE">
                    <a:noFill/>
                  </a:rPr>
                  <a:t> </a:t>
                </a:r>
              </a:p>
            </p:txBody>
          </p:sp>
        </mc:Fallback>
      </mc:AlternateContent>
      <p:sp>
        <p:nvSpPr>
          <p:cNvPr id="23" name="Textfeld 22"/>
          <p:cNvSpPr txBox="1"/>
          <p:nvPr/>
        </p:nvSpPr>
        <p:spPr>
          <a:xfrm>
            <a:off x="4226056" y="4301578"/>
            <a:ext cx="1008112" cy="338554"/>
          </a:xfrm>
          <a:prstGeom prst="rect">
            <a:avLst/>
          </a:prstGeom>
          <a:noFill/>
        </p:spPr>
        <p:txBody>
          <a:bodyPr wrap="square" rtlCol="0">
            <a:spAutoFit/>
          </a:bodyPr>
          <a:lstStyle/>
          <a:p>
            <a:r>
              <a:rPr lang="de-DE" sz="1600" i="1" dirty="0">
                <a:latin typeface="+mn-lt"/>
              </a:rPr>
              <a:t>    a</a:t>
            </a:r>
          </a:p>
        </p:txBody>
      </p:sp>
      <mc:AlternateContent xmlns:mc="http://schemas.openxmlformats.org/markup-compatibility/2006" xmlns:a14="http://schemas.microsoft.com/office/drawing/2010/main">
        <mc:Choice Requires="a14">
          <p:sp>
            <p:nvSpPr>
              <p:cNvPr id="24" name="Textfeld 23"/>
              <p:cNvSpPr txBox="1"/>
              <p:nvPr/>
            </p:nvSpPr>
            <p:spPr>
              <a:xfrm>
                <a:off x="1330888" y="5399058"/>
                <a:ext cx="4750986" cy="408573"/>
              </a:xfrm>
              <a:prstGeom prst="rect">
                <a:avLst/>
              </a:prstGeom>
              <a:noFill/>
            </p:spPr>
            <p:txBody>
              <a:bodyPr wrap="square" rtlCol="0">
                <a:spAutoFit/>
              </a:bodyPr>
              <a:lstStyle/>
              <a:p>
                <a:pPr algn="just"/>
                <a:r>
                  <a:rPr lang="de-DE" sz="2000" dirty="0">
                    <a:solidFill>
                      <a:schemeClr val="tx1"/>
                    </a:solidFill>
                    <a:latin typeface="+mn-lt"/>
                  </a:rPr>
                  <a:t>auch mit </a:t>
                </a:r>
                <a14:m>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𝑆</m:t>
                        </m:r>
                      </m:e>
                      <m:sub>
                        <m:r>
                          <a:rPr lang="de-DE" sz="2000" b="0" i="1" smtClean="0">
                            <a:solidFill>
                              <a:schemeClr val="tx1"/>
                            </a:solidFill>
                            <a:latin typeface="Cambria Math"/>
                          </a:rPr>
                          <m:t>0</m:t>
                        </m:r>
                      </m:sub>
                      <m:sup>
                        <m:r>
                          <a:rPr lang="de-DE" sz="2000" b="0" i="1" smtClean="0">
                            <a:solidFill>
                              <a:schemeClr val="tx1"/>
                            </a:solidFill>
                            <a:latin typeface="Cambria Math"/>
                          </a:rPr>
                          <m:t>2</m:t>
                        </m:r>
                      </m:sup>
                    </m:sSubSup>
                  </m:oMath>
                </a14:m>
                <a:r>
                  <a:rPr lang="de-DE" sz="2000" dirty="0">
                    <a:solidFill>
                      <a:schemeClr val="tx1"/>
                    </a:solidFill>
                    <a:latin typeface="+mn-lt"/>
                  </a:rPr>
                  <a:t> und </a:t>
                </a:r>
                <a14:m>
                  <m:oMath xmlns:m="http://schemas.openxmlformats.org/officeDocument/2006/math">
                    <m:sSubSup>
                      <m:sSubSupPr>
                        <m:ctrlPr>
                          <a:rPr lang="de-DE" sz="2000" i="1">
                            <a:solidFill>
                              <a:schemeClr val="tx1"/>
                            </a:solidFill>
                            <a:latin typeface="Cambria Math" panose="02040503050406030204" pitchFamily="18" charset="0"/>
                          </a:rPr>
                        </m:ctrlPr>
                      </m:sSubSupPr>
                      <m:e>
                        <m:r>
                          <a:rPr lang="de-DE" sz="2000" i="1">
                            <a:solidFill>
                              <a:schemeClr val="tx1"/>
                            </a:solidFill>
                            <a:latin typeface="Cambria Math"/>
                          </a:rPr>
                          <m:t>𝑆</m:t>
                        </m:r>
                      </m:e>
                      <m:sub>
                        <m:r>
                          <a:rPr lang="de-DE" sz="2000" b="0" i="1" smtClean="0">
                            <a:solidFill>
                              <a:schemeClr val="tx1"/>
                            </a:solidFill>
                            <a:latin typeface="Cambria Math"/>
                          </a:rPr>
                          <m:t>1</m:t>
                        </m:r>
                      </m:sub>
                      <m:sup>
                        <m:r>
                          <a:rPr lang="de-DE" sz="2000" i="1">
                            <a:solidFill>
                              <a:schemeClr val="tx1"/>
                            </a:solidFill>
                            <a:latin typeface="Cambria Math"/>
                          </a:rPr>
                          <m:t>2</m:t>
                        </m:r>
                      </m:sup>
                    </m:sSubSup>
                  </m:oMath>
                </a14:m>
                <a:r>
                  <a:rPr lang="de-DE" sz="2000" dirty="0">
                    <a:solidFill>
                      <a:schemeClr val="tx1"/>
                    </a:solidFill>
                    <a:latin typeface="+mn-lt"/>
                  </a:rPr>
                  <a:t>  statt </a:t>
                </a:r>
                <a14:m>
                  <m:oMath xmlns:m="http://schemas.openxmlformats.org/officeDocument/2006/math">
                    <m:sSubSup>
                      <m:sSubSupPr>
                        <m:ctrlPr>
                          <a:rPr lang="de-DE" sz="2000" i="1">
                            <a:solidFill>
                              <a:schemeClr val="tx1"/>
                            </a:solidFill>
                            <a:latin typeface="Cambria Math" panose="02040503050406030204" pitchFamily="18" charset="0"/>
                          </a:rPr>
                        </m:ctrlPr>
                      </m:sSubSup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𝑆</m:t>
                            </m:r>
                          </m:e>
                        </m:acc>
                      </m:e>
                      <m:sub>
                        <m:r>
                          <a:rPr lang="de-DE" sz="2000" i="1">
                            <a:solidFill>
                              <a:schemeClr val="tx1"/>
                            </a:solidFill>
                            <a:latin typeface="Cambria Math"/>
                          </a:rPr>
                          <m:t>0</m:t>
                        </m:r>
                      </m:sub>
                      <m:sup>
                        <m:r>
                          <a:rPr lang="de-DE" sz="2000" i="1">
                            <a:solidFill>
                              <a:schemeClr val="tx1"/>
                            </a:solidFill>
                            <a:latin typeface="Cambria Math"/>
                          </a:rPr>
                          <m:t>2</m:t>
                        </m:r>
                      </m:sup>
                    </m:sSubSup>
                  </m:oMath>
                </a14:m>
                <a:r>
                  <a:rPr lang="de-DE" sz="2000" dirty="0">
                    <a:solidFill>
                      <a:schemeClr val="tx1"/>
                    </a:solidFill>
                    <a:latin typeface="+mn-lt"/>
                  </a:rPr>
                  <a:t> bzw. </a:t>
                </a:r>
                <a14:m>
                  <m:oMath xmlns:m="http://schemas.openxmlformats.org/officeDocument/2006/math">
                    <m:sSubSup>
                      <m:sSubSupPr>
                        <m:ctrlPr>
                          <a:rPr lang="de-DE" sz="2000" i="1">
                            <a:solidFill>
                              <a:schemeClr val="tx1"/>
                            </a:solidFill>
                            <a:latin typeface="Cambria Math" panose="02040503050406030204" pitchFamily="18" charset="0"/>
                          </a:rPr>
                        </m:ctrlPr>
                      </m:sSubSup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𝑆</m:t>
                            </m:r>
                          </m:e>
                        </m:acc>
                      </m:e>
                      <m:sub>
                        <m:r>
                          <a:rPr lang="de-DE" sz="2000" b="0" i="1" smtClean="0">
                            <a:solidFill>
                              <a:schemeClr val="tx1"/>
                            </a:solidFill>
                            <a:latin typeface="Cambria Math"/>
                          </a:rPr>
                          <m:t>1</m:t>
                        </m:r>
                      </m:sub>
                      <m:sup>
                        <m:r>
                          <a:rPr lang="de-DE" sz="2000" i="1">
                            <a:solidFill>
                              <a:schemeClr val="tx1"/>
                            </a:solidFill>
                            <a:latin typeface="Cambria Math"/>
                          </a:rPr>
                          <m:t>2</m:t>
                        </m:r>
                      </m:sup>
                    </m:sSubSup>
                  </m:oMath>
                </a14:m>
                <a:endParaRPr lang="de-DE" sz="2000"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330888" y="5399058"/>
                <a:ext cx="4750986" cy="408573"/>
              </a:xfrm>
              <a:prstGeom prst="rect">
                <a:avLst/>
              </a:prstGeom>
              <a:blipFill rotWithShape="1">
                <a:blip r:embed="rId6"/>
                <a:stretch>
                  <a:fillRect l="-1282" t="-4478" b="-26866"/>
                </a:stretch>
              </a:blipFill>
            </p:spPr>
            <p:txBody>
              <a:bodyPr/>
              <a:lstStyle/>
              <a:p>
                <a:r>
                  <a:rPr lang="de-DE">
                    <a:noFill/>
                  </a:rPr>
                  <a:t> </a:t>
                </a:r>
              </a:p>
            </p:txBody>
          </p:sp>
        </mc:Fallback>
      </mc:AlternateContent>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697</a:t>
            </a:r>
            <a:endParaRPr lang="de-DE" sz="8000" b="1" dirty="0">
              <a:solidFill>
                <a:schemeClr val="tx1"/>
              </a:solidFill>
              <a:latin typeface="+mj-lt"/>
            </a:endParaRPr>
          </a:p>
        </p:txBody>
      </p:sp>
    </p:spTree>
    <p:extLst>
      <p:ext uri="{BB962C8B-B14F-4D97-AF65-F5344CB8AC3E}">
        <p14:creationId xmlns:p14="http://schemas.microsoft.com/office/powerpoint/2010/main" val="641718250"/>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9"/>
          <p:cNvSpPr txBox="1">
            <a:spLocks noChangeArrowheads="1"/>
          </p:cNvSpPr>
          <p:nvPr/>
        </p:nvSpPr>
        <p:spPr bwMode="auto">
          <a:xfrm>
            <a:off x="468313"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Schätzung von </a:t>
            </a:r>
            <a:r>
              <a:rPr lang="de-DE" sz="2000" b="1" i="1" dirty="0">
                <a:solidFill>
                  <a:srgbClr val="0070C0"/>
                </a:solidFill>
                <a:latin typeface="+mn-lt"/>
                <a:sym typeface="Symbol"/>
              </a:rPr>
              <a:t></a:t>
            </a:r>
            <a:r>
              <a:rPr lang="de-DE" sz="2000" b="1" baseline="-25000" dirty="0">
                <a:solidFill>
                  <a:srgbClr val="0070C0"/>
                </a:solidFill>
                <a:latin typeface="+mn-lt"/>
                <a:sym typeface="Symbol"/>
              </a:rPr>
              <a:t>1</a:t>
            </a:r>
            <a:r>
              <a:rPr lang="de-DE" sz="2000" b="1" dirty="0">
                <a:solidFill>
                  <a:srgbClr val="0070C0"/>
                </a:solidFill>
                <a:latin typeface="+mn-lt"/>
                <a:sym typeface="Symbol"/>
              </a:rPr>
              <a:t>  </a:t>
            </a:r>
            <a:r>
              <a:rPr lang="de-DE" sz="2000" b="1" i="1" dirty="0">
                <a:solidFill>
                  <a:srgbClr val="0070C0"/>
                </a:solidFill>
                <a:latin typeface="+mn-lt"/>
                <a:sym typeface="Symbol"/>
              </a:rPr>
              <a:t></a:t>
            </a:r>
            <a:r>
              <a:rPr lang="de-DE" sz="2000" b="1" baseline="-25000" dirty="0">
                <a:solidFill>
                  <a:srgbClr val="0070C0"/>
                </a:solidFill>
                <a:latin typeface="+mn-lt"/>
                <a:sym typeface="Symbol"/>
              </a:rPr>
              <a:t>0</a:t>
            </a:r>
            <a:r>
              <a:rPr lang="de-DE" sz="2000" b="1" dirty="0">
                <a:solidFill>
                  <a:srgbClr val="0070C0"/>
                </a:solidFill>
                <a:latin typeface="+mn-lt"/>
                <a:sym typeface="Symbol"/>
              </a:rPr>
              <a:t> bei Abhängigkeit in Form verbundener Werte</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468313" y="1467917"/>
            <a:ext cx="8207375" cy="2246769"/>
          </a:xfrm>
          <a:prstGeom prst="rect">
            <a:avLst/>
          </a:prstGeom>
          <a:noFill/>
        </p:spPr>
        <p:txBody>
          <a:bodyPr wrap="square" rtlCol="0">
            <a:spAutoFit/>
          </a:bodyPr>
          <a:lstStyle/>
          <a:p>
            <a:pPr algn="just"/>
            <a:r>
              <a:rPr lang="de-DE" sz="2000" dirty="0">
                <a:latin typeface="+mn-lt"/>
              </a:rPr>
              <a:t>&gt; Angenommen, eine weltweit operierende Schnellrestaurant-Kette betreibt</a:t>
            </a:r>
          </a:p>
          <a:p>
            <a:pPr algn="just"/>
            <a:r>
              <a:rPr lang="de-DE" sz="2000" dirty="0">
                <a:latin typeface="+mn-lt"/>
              </a:rPr>
              <a:t>   eine Werbekampagne. Zur Überprüfung der Wirksamkeit der Kampagne</a:t>
            </a:r>
          </a:p>
          <a:p>
            <a:pPr algn="just"/>
            <a:r>
              <a:rPr lang="de-DE" sz="2000" dirty="0">
                <a:latin typeface="+mn-lt"/>
              </a:rPr>
              <a:t>   werden stichprobenartig einige Filialen ausgewählt und deren wöchentliche  </a:t>
            </a:r>
          </a:p>
          <a:p>
            <a:pPr algn="just"/>
            <a:r>
              <a:rPr lang="de-DE" sz="2000" dirty="0">
                <a:latin typeface="+mn-lt"/>
              </a:rPr>
              <a:t>   Umsätze sowohl vor als auch nach der Werbekampagne ermittelt. Wie lässt</a:t>
            </a:r>
          </a:p>
          <a:p>
            <a:pPr algn="just"/>
            <a:r>
              <a:rPr lang="de-DE" sz="2000" dirty="0">
                <a:latin typeface="+mn-lt"/>
              </a:rPr>
              <a:t>   sich nun eine Intervallschätzung für den Werbeeffekt konstruieren? </a:t>
            </a:r>
          </a:p>
          <a:p>
            <a:pPr algn="just"/>
            <a:r>
              <a:rPr lang="de-DE" sz="2000" dirty="0">
                <a:latin typeface="+mn-lt"/>
              </a:rPr>
              <a:t>   In diesem Fall muss beachtet werden, dass die Umsätze vor bzw. nach der</a:t>
            </a:r>
          </a:p>
          <a:p>
            <a:pPr algn="just"/>
            <a:r>
              <a:rPr lang="de-DE" sz="2000" dirty="0">
                <a:latin typeface="+mn-lt"/>
              </a:rPr>
              <a:t>   Werbekampagne für die jeweils gleichen Filialen betrachtet werden.</a:t>
            </a:r>
          </a:p>
        </p:txBody>
      </p:sp>
      <mc:AlternateContent xmlns:mc="http://schemas.openxmlformats.org/markup-compatibility/2006" xmlns:a14="http://schemas.microsoft.com/office/drawing/2010/main">
        <mc:Choice Requires="a14">
          <p:sp>
            <p:nvSpPr>
              <p:cNvPr id="10" name="Textfeld 9"/>
              <p:cNvSpPr txBox="1"/>
              <p:nvPr/>
            </p:nvSpPr>
            <p:spPr>
              <a:xfrm>
                <a:off x="468312" y="3714686"/>
                <a:ext cx="7767131" cy="400110"/>
              </a:xfrm>
              <a:prstGeom prst="rect">
                <a:avLst/>
              </a:prstGeom>
              <a:noFill/>
            </p:spPr>
            <p:txBody>
              <a:bodyPr wrap="square" rtlCol="0">
                <a:spAutoFit/>
              </a:bodyPr>
              <a:lstStyle/>
              <a:p>
                <a:pPr algn="just"/>
                <a:r>
                  <a:rPr lang="de-DE" sz="2000" dirty="0">
                    <a:latin typeface="+mn-lt"/>
                  </a:rPr>
                  <a:t>&gt; Problem:</a:t>
                </a:r>
                <a:r>
                  <a:rPr lang="de-DE" sz="2000" dirty="0"/>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      </m:t>
                        </m:r>
                        <m:r>
                          <a:rPr lang="de-DE" sz="2000" b="0" i="1" smtClean="0">
                            <a:latin typeface="Cambria Math"/>
                          </a:rPr>
                          <m:t>𝑌</m:t>
                        </m:r>
                      </m:e>
                      <m:sub>
                        <m:r>
                          <a:rPr lang="de-DE" sz="2000" b="0" i="1" smtClean="0">
                            <a:latin typeface="Cambria Math"/>
                          </a:rPr>
                          <m:t>01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0</m:t>
                        </m:r>
                        <m:r>
                          <a:rPr lang="de-DE" sz="2000" b="0" i="1" smtClean="0">
                            <a:latin typeface="Cambria Math"/>
                          </a:rPr>
                          <m:t>𝑛</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r>
                          <a:rPr lang="de-DE" sz="2000" b="0" i="1" smtClean="0">
                            <a:latin typeface="Cambria Math"/>
                          </a:rPr>
                          <m:t>𝑛</m:t>
                        </m:r>
                      </m:sub>
                    </m:sSub>
                  </m:oMath>
                </a14:m>
                <a:r>
                  <a:rPr lang="de-DE" sz="2000" dirty="0">
                    <a:latin typeface="+mn-lt"/>
                  </a:rPr>
                  <a:t> nicht (vollständig) unabhängig</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2" y="3714686"/>
                <a:ext cx="7767131" cy="400110"/>
              </a:xfrm>
              <a:prstGeom prst="rect">
                <a:avLst/>
              </a:prstGeom>
              <a:blipFill rotWithShape="1">
                <a:blip r:embed="rId3"/>
                <a:stretch>
                  <a:fillRect l="-863"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468312" y="4221088"/>
                <a:ext cx="7128023" cy="400110"/>
              </a:xfrm>
              <a:prstGeom prst="rect">
                <a:avLst/>
              </a:prstGeom>
              <a:noFill/>
            </p:spPr>
            <p:txBody>
              <a:bodyPr wrap="square" rtlCol="0">
                <a:spAutoFit/>
              </a:bodyPr>
              <a:lstStyle/>
              <a:p>
                <a:pPr algn="just"/>
                <a:r>
                  <a:rPr lang="de-DE" sz="2000" dirty="0">
                    <a:latin typeface="+mn-lt"/>
                  </a:rPr>
                  <a:t>&gt; Stattdessen:</a:t>
                </a:r>
                <a:r>
                  <a:rPr lang="de-DE" sz="2000" dirty="0"/>
                  <a:t> </a:t>
                </a:r>
                <a14:m>
                  <m:oMath xmlns:m="http://schemas.openxmlformats.org/officeDocument/2006/math">
                    <m:d>
                      <m:dPr>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01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11</m:t>
                            </m:r>
                          </m:sub>
                        </m:sSub>
                      </m:e>
                    </m:d>
                    <m:r>
                      <a:rPr lang="de-DE" sz="2000" i="1">
                        <a:latin typeface="Cambria Math"/>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0</m:t>
                            </m:r>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1</m:t>
                            </m:r>
                            <m:r>
                              <a:rPr lang="de-DE" sz="2000" b="0" i="1" smtClean="0">
                                <a:latin typeface="Cambria Math"/>
                              </a:rPr>
                              <m:t>2</m:t>
                            </m:r>
                          </m:sub>
                        </m:sSub>
                      </m:e>
                    </m:d>
                    <m:r>
                      <a:rPr lang="de-DE" sz="2000" i="1">
                        <a:latin typeface="Cambria Math"/>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0</m:t>
                            </m:r>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r>
                              <a:rPr lang="de-DE" sz="2000" b="0" i="1" smtClean="0">
                                <a:latin typeface="Cambria Math"/>
                              </a:rPr>
                              <m:t>𝑛</m:t>
                            </m:r>
                          </m:sub>
                        </m:sSub>
                      </m:e>
                    </m:d>
                  </m:oMath>
                </a14:m>
                <a:r>
                  <a:rPr lang="de-DE" sz="2000" dirty="0">
                    <a:latin typeface="+mn-lt"/>
                  </a:rPr>
                  <a:t> sind u. i. v. </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2" y="4221088"/>
                <a:ext cx="7128023" cy="400110"/>
              </a:xfrm>
              <a:prstGeom prst="rect">
                <a:avLst/>
              </a:prstGeom>
              <a:blipFill rotWithShape="1">
                <a:blip r:embed="rId4"/>
                <a:stretch>
                  <a:fillRect l="-941"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2051720" y="4632677"/>
                <a:ext cx="6839990" cy="400110"/>
              </a:xfrm>
              <a:prstGeom prst="rect">
                <a:avLst/>
              </a:prstGeom>
              <a:noFill/>
            </p:spPr>
            <p:txBody>
              <a:bodyPr wrap="square" rtlCol="0">
                <a:spAutoFit/>
              </a:bodyPr>
              <a:lstStyle/>
              <a:p>
                <a:pPr algn="just"/>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𝑌</m:t>
                        </m:r>
                      </m:e>
                      <m:sub>
                        <m:r>
                          <a:rPr lang="de-DE" sz="2000" b="0" i="1" smtClean="0">
                            <a:latin typeface="Cambria Math"/>
                            <a:ea typeface="Cambria Math"/>
                          </a:rPr>
                          <m:t>11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𝑌</m:t>
                        </m:r>
                      </m:e>
                      <m:sub>
                        <m:r>
                          <a:rPr lang="de-DE" sz="2000" b="0" i="1" smtClean="0">
                            <a:latin typeface="Cambria Math"/>
                            <a:ea typeface="Cambria Math"/>
                          </a:rPr>
                          <m:t>01</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𝑌</m:t>
                        </m:r>
                      </m:e>
                      <m:sub>
                        <m:r>
                          <a:rPr lang="de-DE" sz="2000" b="0" i="1" smtClean="0">
                            <a:latin typeface="Cambria Math"/>
                            <a:ea typeface="Cambria Math"/>
                          </a:rPr>
                          <m:t>12</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𝑌</m:t>
                        </m:r>
                      </m:e>
                      <m:sub>
                        <m:r>
                          <a:rPr lang="de-DE" sz="2000" i="1">
                            <a:latin typeface="Cambria Math"/>
                            <a:ea typeface="Cambria Math"/>
                          </a:rPr>
                          <m:t>0</m:t>
                        </m:r>
                        <m:r>
                          <a:rPr lang="de-DE" sz="2000" b="0" i="1" smtClean="0">
                            <a:latin typeface="Cambria Math"/>
                            <a:ea typeface="Cambria Math"/>
                          </a:rPr>
                          <m:t>2</m:t>
                        </m:r>
                      </m:sub>
                    </m:sSub>
                    <m:r>
                      <a:rPr lang="de-DE" sz="2000" b="0" i="1" smtClean="0">
                        <a:latin typeface="Cambria Math"/>
                        <a:ea typeface="Cambria Math"/>
                      </a:rPr>
                      <m:t>,…,</m:t>
                    </m:r>
                  </m:oMath>
                </a14:m>
                <a:r>
                  <a:rPr lang="de-DE" sz="2000" dirty="0">
                    <a:ea typeface="Cambria Math"/>
                  </a:rPr>
                  <a:t> </a:t>
                </a:r>
                <a14:m>
                  <m:oMath xmlns:m="http://schemas.openxmlformats.org/officeDocument/2006/math">
                    <m:sSub>
                      <m:sSubPr>
                        <m:ctrlPr>
                          <a:rPr lang="de-DE" sz="2000" i="1">
                            <a:latin typeface="Cambria Math" panose="02040503050406030204" pitchFamily="18" charset="0"/>
                            <a:ea typeface="Cambria Math"/>
                          </a:rPr>
                        </m:ctrlPr>
                      </m:sSubPr>
                      <m:e>
                        <m:r>
                          <a:rPr lang="de-DE" sz="2000" i="1">
                            <a:latin typeface="Cambria Math"/>
                            <a:ea typeface="Cambria Math"/>
                          </a:rPr>
                          <m:t>𝑌</m:t>
                        </m:r>
                      </m:e>
                      <m:sub>
                        <m:r>
                          <a:rPr lang="de-DE" sz="2000" i="1">
                            <a:latin typeface="Cambria Math"/>
                            <a:ea typeface="Cambria Math"/>
                          </a:rPr>
                          <m:t>1</m:t>
                        </m:r>
                        <m:r>
                          <a:rPr lang="de-DE" sz="2000" b="0" i="1" smtClean="0">
                            <a:latin typeface="Cambria Math"/>
                            <a:ea typeface="Cambria Math"/>
                          </a:rPr>
                          <m:t>𝑛</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𝑌</m:t>
                        </m:r>
                      </m:e>
                      <m:sub>
                        <m:r>
                          <a:rPr lang="de-DE" sz="2000" i="1">
                            <a:latin typeface="Cambria Math"/>
                            <a:ea typeface="Cambria Math"/>
                          </a:rPr>
                          <m:t>0</m:t>
                        </m:r>
                        <m:r>
                          <a:rPr lang="de-DE" sz="2000" b="0" i="1" smtClean="0">
                            <a:latin typeface="Cambria Math"/>
                            <a:ea typeface="Cambria Math"/>
                          </a:rPr>
                          <m:t>𝑛</m:t>
                        </m:r>
                      </m:sub>
                    </m:sSub>
                  </m:oMath>
                </a14:m>
                <a:r>
                  <a:rPr lang="de-DE" sz="2000" dirty="0">
                    <a:latin typeface="+mn-lt"/>
                  </a:rPr>
                  <a:t> sind u. i. v.</a:t>
                </a:r>
              </a:p>
            </p:txBody>
          </p:sp>
        </mc:Choice>
        <mc:Fallback xmlns="">
          <p:sp>
            <p:nvSpPr>
              <p:cNvPr id="12" name="Textfeld 11"/>
              <p:cNvSpPr txBox="1">
                <a:spLocks noRot="1" noChangeAspect="1" noMove="1" noResize="1" noEditPoints="1" noAdjustHandles="1" noChangeArrowheads="1" noChangeShapeType="1" noTextEdit="1"/>
              </p:cNvSpPr>
              <p:nvPr/>
            </p:nvSpPr>
            <p:spPr>
              <a:xfrm>
                <a:off x="2051720" y="4632677"/>
                <a:ext cx="6839990" cy="400110"/>
              </a:xfrm>
              <a:prstGeom prst="rect">
                <a:avLst/>
              </a:prstGeom>
              <a:blipFill rotWithShape="1">
                <a:blip r:embed="rId5"/>
                <a:stretch>
                  <a:fillRect t="-7576" b="-25758"/>
                </a:stretch>
              </a:blipFill>
            </p:spPr>
            <p:txBody>
              <a:bodyPr/>
              <a:lstStyle/>
              <a:p>
                <a:r>
                  <a:rPr lang="de-DE">
                    <a:noFill/>
                  </a:rPr>
                  <a:t> </a:t>
                </a:r>
              </a:p>
            </p:txBody>
          </p:sp>
        </mc:Fallback>
      </mc:AlternateContent>
      <p:sp>
        <p:nvSpPr>
          <p:cNvPr id="13" name="Textfeld 12"/>
          <p:cNvSpPr txBox="1"/>
          <p:nvPr/>
        </p:nvSpPr>
        <p:spPr>
          <a:xfrm>
            <a:off x="2250256" y="5032787"/>
            <a:ext cx="5706120" cy="400110"/>
          </a:xfrm>
          <a:prstGeom prst="rect">
            <a:avLst/>
          </a:prstGeom>
          <a:noFill/>
        </p:spPr>
        <p:txBody>
          <a:bodyPr wrap="square" rtlCol="0">
            <a:spAutoFit/>
          </a:bodyPr>
          <a:lstStyle/>
          <a:p>
            <a:pPr algn="just"/>
            <a:r>
              <a:rPr lang="de-DE" sz="2000" dirty="0">
                <a:latin typeface="+mn-lt"/>
              </a:rPr>
              <a:t>     (im Beispiel: Umsatzdifferenzen aller Filialen)</a:t>
            </a:r>
          </a:p>
        </p:txBody>
      </p:sp>
      <mc:AlternateContent xmlns:mc="http://schemas.openxmlformats.org/markup-compatibility/2006" xmlns:a14="http://schemas.microsoft.com/office/drawing/2010/main">
        <mc:Choice Requires="a14">
          <p:sp>
            <p:nvSpPr>
              <p:cNvPr id="18" name="Textfeld 17"/>
              <p:cNvSpPr txBox="1"/>
              <p:nvPr/>
            </p:nvSpPr>
            <p:spPr>
              <a:xfrm>
                <a:off x="468313" y="5429115"/>
                <a:ext cx="6623967" cy="400110"/>
              </a:xfrm>
              <a:prstGeom prst="rect">
                <a:avLst/>
              </a:prstGeom>
              <a:noFill/>
            </p:spPr>
            <p:txBody>
              <a:bodyPr wrap="square" rtlCol="0">
                <a:spAutoFit/>
              </a:bodyPr>
              <a:lstStyle/>
              <a:p>
                <a:pPr algn="just"/>
                <a:r>
                  <a:rPr lang="de-DE" sz="2000" dirty="0">
                    <a:latin typeface="+mn-lt"/>
                  </a:rPr>
                  <a:t>&gt; Definiere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𝐷</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m:t>
                        </m:r>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m:t>
                        </m:r>
                        <m:r>
                          <a:rPr lang="de-DE" sz="2000" b="0" i="1" smtClean="0">
                            <a:latin typeface="Cambria Math"/>
                          </a:rPr>
                          <m:t>𝑖</m:t>
                        </m:r>
                      </m:sub>
                    </m:sSub>
                  </m:oMath>
                </a14:m>
                <a:r>
                  <a:rPr lang="de-DE" sz="2000" dirty="0">
                    <a:latin typeface="+mn-lt"/>
                  </a:rPr>
                  <a:t>   für   </a:t>
                </a:r>
                <a:r>
                  <a:rPr lang="de-DE" sz="2000" i="1" dirty="0">
                    <a:latin typeface="+mn-lt"/>
                  </a:rPr>
                  <a:t>i</a:t>
                </a:r>
                <a:r>
                  <a:rPr lang="de-DE" sz="2000" dirty="0">
                    <a:latin typeface="+mn-lt"/>
                  </a:rPr>
                  <a:t> = 1, ..., </a:t>
                </a:r>
                <a:r>
                  <a:rPr lang="de-DE" sz="2000" i="1" dirty="0">
                    <a:latin typeface="+mn-lt"/>
                  </a:rPr>
                  <a:t>n</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5429115"/>
                <a:ext cx="6623967" cy="400110"/>
              </a:xfrm>
              <a:prstGeom prst="rect">
                <a:avLst/>
              </a:prstGeom>
              <a:blipFill rotWithShape="1">
                <a:blip r:embed="rId6"/>
                <a:stretch>
                  <a:fillRect l="-1013"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2051720" y="5949280"/>
                <a:ext cx="6021028" cy="404406"/>
              </a:xfrm>
              <a:prstGeom prst="rect">
                <a:avLst/>
              </a:prstGeom>
              <a:noFill/>
            </p:spPr>
            <p:txBody>
              <a:bodyPr wrap="square" rtlCol="0">
                <a:spAutoFit/>
              </a:bodyPr>
              <a:lstStyle/>
              <a:p>
                <a:r>
                  <a:rPr lang="de-DE" sz="2000" dirty="0">
                    <a:ea typeface="Cambria Math"/>
                  </a:rPr>
                  <a:t> </a:t>
                </a:r>
                <a14:m>
                  <m:oMath xmlns:m="http://schemas.openxmlformats.org/officeDocument/2006/math">
                    <m:r>
                      <a:rPr lang="de-DE" sz="2000" i="1" smtClean="0">
                        <a:latin typeface="Cambria Math"/>
                        <a:ea typeface="Cambria Math"/>
                      </a:rPr>
                      <m:t>⇒</m:t>
                    </m:r>
                  </m:oMath>
                </a14:m>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𝐷</m:t>
                        </m:r>
                      </m:e>
                      <m:sub>
                        <m:r>
                          <a:rPr lang="de-DE" sz="2000" b="0" i="1" smtClean="0">
                            <a:latin typeface="Cambria Math"/>
                          </a:rPr>
                          <m:t>1</m:t>
                        </m:r>
                      </m:sub>
                    </m:sSub>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𝐷</m:t>
                        </m:r>
                      </m:e>
                      <m:sub>
                        <m:r>
                          <a:rPr lang="de-DE" sz="2000" b="0" i="1" smtClean="0">
                            <a:latin typeface="Cambria Math"/>
                          </a:rPr>
                          <m:t>𝑛</m:t>
                        </m:r>
                      </m:sub>
                    </m:sSub>
                  </m:oMath>
                </a14:m>
                <a:r>
                  <a:rPr lang="de-DE" sz="2000" dirty="0">
                    <a:latin typeface="+mn-lt"/>
                  </a:rPr>
                  <a:t> u. i. v. mit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𝐷</m:t>
                            </m:r>
                          </m:e>
                          <m:sub>
                            <m:r>
                              <a:rPr lang="de-DE" sz="2000" b="0" i="1" smtClean="0">
                                <a:latin typeface="Cambria Math"/>
                              </a:rPr>
                              <m:t>𝑖</m:t>
                            </m:r>
                          </m:sub>
                        </m:sSub>
                      </m:e>
                    </m:d>
                    <m:r>
                      <a:rPr lang="de-DE" sz="2000" b="0" i="1" smtClean="0">
                        <a:latin typeface="Cambria Math"/>
                      </a:rPr>
                      <m:t>=</m:t>
                    </m:r>
                    <m:r>
                      <a:rPr lang="de-DE" sz="2000" b="0" i="1" smtClean="0">
                        <a:latin typeface="Cambria Math"/>
                        <a:ea typeface="Cambria Math"/>
                      </a:rPr>
                      <m:t>𝛿</m:t>
                    </m:r>
                  </m:oMath>
                </a14:m>
                <a:r>
                  <a:rPr lang="de-DE" sz="2000" dirty="0">
                    <a:latin typeface="+mn-lt"/>
                  </a:rPr>
                  <a:t> und </a:t>
                </a:r>
                <a14:m>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𝐷</m:t>
                            </m:r>
                          </m:e>
                          <m:sub>
                            <m:r>
                              <a:rPr lang="de-DE" sz="2000" b="0" i="1" smtClean="0">
                                <a:latin typeface="Cambria Math"/>
                              </a:rPr>
                              <m:t>𝑖</m:t>
                            </m:r>
                          </m:sub>
                        </m:sSub>
                      </m:e>
                    </m:d>
                    <m:r>
                      <a:rPr lang="de-DE" sz="2000" b="0" i="1" smtClean="0">
                        <a:latin typeface="Cambria Math"/>
                      </a:rPr>
                      <m:t>=</m:t>
                    </m:r>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𝐷</m:t>
                        </m:r>
                      </m:sub>
                      <m:sup>
                        <m:r>
                          <a:rPr lang="de-DE" sz="2000" b="0" i="1" smtClean="0">
                            <a:latin typeface="Cambria Math"/>
                          </a:rPr>
                          <m:t>2</m:t>
                        </m:r>
                      </m:sup>
                    </m:sSubSup>
                  </m:oMath>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051720" y="5949280"/>
                <a:ext cx="6021028" cy="404406"/>
              </a:xfrm>
              <a:prstGeom prst="rect">
                <a:avLst/>
              </a:prstGeom>
              <a:blipFill rotWithShape="1">
                <a:blip r:embed="rId7"/>
                <a:stretch>
                  <a:fillRect t="-6061" b="-27273"/>
                </a:stretch>
              </a:blipFill>
            </p:spPr>
            <p:txBody>
              <a:bodyPr/>
              <a:lstStyle/>
              <a:p>
                <a:r>
                  <a:rPr lang="de-DE">
                    <a:noFill/>
                  </a:rPr>
                  <a:t> </a:t>
                </a:r>
              </a:p>
            </p:txBody>
          </p:sp>
        </mc:Fallback>
      </mc:AlternateContent>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698</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512482563"/>
      </p:ext>
    </p:extLst>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9"/>
          <p:cNvSpPr txBox="1">
            <a:spLocks noChangeArrowheads="1"/>
          </p:cNvSpPr>
          <p:nvPr/>
        </p:nvSpPr>
        <p:spPr bwMode="auto">
          <a:xfrm>
            <a:off x="468313" y="6143123"/>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und Resultate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9" name="Textfeld 8"/>
              <p:cNvSpPr txBox="1"/>
              <p:nvPr/>
            </p:nvSpPr>
            <p:spPr>
              <a:xfrm>
                <a:off x="468312" y="3140968"/>
                <a:ext cx="7767131" cy="707886"/>
              </a:xfrm>
              <a:prstGeom prst="rect">
                <a:avLst/>
              </a:prstGeom>
              <a:noFill/>
            </p:spPr>
            <p:txBody>
              <a:bodyPr wrap="square" rtlCol="0">
                <a:spAutoFit/>
              </a:bodyPr>
              <a:lstStyle/>
              <a:p>
                <a:pPr algn="just"/>
                <a:r>
                  <a:rPr lang="de-DE" sz="2000" dirty="0">
                    <a:latin typeface="+mn-lt"/>
                  </a:rPr>
                  <a:t>&gt; Lösung: Konstruiere nun Konfidenzintervalle für </a:t>
                </a:r>
                <a14:m>
                  <m:oMath xmlns:m="http://schemas.openxmlformats.org/officeDocument/2006/math">
                    <m:r>
                      <a:rPr lang="de-DE" sz="2000" i="1" smtClean="0">
                        <a:latin typeface="Cambria Math"/>
                        <a:ea typeface="Cambria Math"/>
                      </a:rPr>
                      <m:t>𝛿</m:t>
                    </m:r>
                  </m:oMath>
                </a14:m>
                <a:r>
                  <a:rPr lang="de-DE" sz="2000" dirty="0">
                    <a:latin typeface="+mn-lt"/>
                  </a:rPr>
                  <a:t> auf der Basis von </a:t>
                </a:r>
              </a:p>
              <a:p>
                <a:pPr algn="just"/>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𝐷</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𝐷</m:t>
                        </m:r>
                      </m:e>
                      <m:sub>
                        <m:r>
                          <a:rPr lang="de-DE" sz="2000" b="0" i="1" smtClean="0">
                            <a:latin typeface="Cambria Math"/>
                          </a:rPr>
                          <m:t>𝑛</m:t>
                        </m:r>
                      </m:sub>
                    </m:sSub>
                  </m:oMath>
                </a14:m>
                <a:r>
                  <a:rPr lang="de-DE" sz="2000" dirty="0">
                    <a:latin typeface="+mn-lt"/>
                  </a:rPr>
                  <a:t> unter Zugrundelegung der „üblichen Annahmen“</a:t>
                </a:r>
              </a:p>
            </p:txBody>
          </p:sp>
        </mc:Choice>
        <mc:Fallback xmlns="">
          <p:sp>
            <p:nvSpPr>
              <p:cNvPr id="9" name="Textfeld 8"/>
              <p:cNvSpPr txBox="1">
                <a:spLocks noRot="1" noChangeAspect="1" noMove="1" noResize="1" noEditPoints="1" noAdjustHandles="1" noChangeArrowheads="1" noChangeShapeType="1" noTextEdit="1"/>
              </p:cNvSpPr>
              <p:nvPr/>
            </p:nvSpPr>
            <p:spPr>
              <a:xfrm>
                <a:off x="468312" y="3140968"/>
                <a:ext cx="7767131" cy="707886"/>
              </a:xfrm>
              <a:prstGeom prst="rect">
                <a:avLst/>
              </a:prstGeom>
              <a:blipFill rotWithShape="1">
                <a:blip r:embed="rId4"/>
                <a:stretch>
                  <a:fillRect l="-863"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468313" y="3854515"/>
                <a:ext cx="7767131" cy="1019959"/>
              </a:xfrm>
              <a:prstGeom prst="rect">
                <a:avLst/>
              </a:prstGeom>
              <a:noFill/>
            </p:spPr>
            <p:txBody>
              <a:bodyPr wrap="square" rtlCol="0">
                <a:spAutoFit/>
              </a:bodyPr>
              <a:lstStyle/>
              <a:p>
                <a:pPr algn="just"/>
                <a:r>
                  <a:rPr lang="de-DE" sz="2000" dirty="0">
                    <a:latin typeface="+mn-lt"/>
                  </a:rPr>
                  <a:t>&gt; So können nun etwa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𝐷</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𝐷</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𝛿</m:t>
                        </m:r>
                        <m:r>
                          <a:rPr lang="de-DE" sz="2000" b="0" i="1" smtClean="0">
                            <a:latin typeface="Cambria Math"/>
                            <a:ea typeface="Cambria Math"/>
                          </a:rPr>
                          <m:t>,</m:t>
                        </m:r>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𝐷</m:t>
                            </m:r>
                          </m:sub>
                          <m:sup>
                            <m:r>
                              <a:rPr lang="de-DE" sz="2000" b="0" i="1" smtClean="0">
                                <a:latin typeface="Cambria Math"/>
                                <a:ea typeface="Cambria Math"/>
                              </a:rPr>
                              <m:t>2</m:t>
                            </m:r>
                          </m:sup>
                        </m:sSubSup>
                      </m:e>
                    </m:d>
                  </m:oMath>
                </a14:m>
                <a:r>
                  <a:rPr lang="de-DE" sz="2000" dirty="0">
                    <a:latin typeface="+mn-lt"/>
                  </a:rPr>
                  <a:t>-verteilt sein mit</a:t>
                </a:r>
              </a:p>
              <a:p>
                <a:pPr algn="just"/>
                <a:r>
                  <a:rPr lang="de-DE" sz="2000" dirty="0">
                    <a:latin typeface="+mn-lt"/>
                  </a:rPr>
                  <a:t>   bekannter oder unbekannter Varianz. Oder sie sind nur unabhängig, </a:t>
                </a:r>
                <a:r>
                  <a:rPr lang="de-DE" sz="2000" dirty="0" err="1">
                    <a:latin typeface="+mn-lt"/>
                  </a:rPr>
                  <a:t>ge</a:t>
                </a:r>
                <a:r>
                  <a:rPr lang="de-DE" sz="2000" dirty="0">
                    <a:latin typeface="+mn-lt"/>
                  </a:rPr>
                  <a:t>-</a:t>
                </a:r>
              </a:p>
              <a:p>
                <a:pPr algn="just"/>
                <a:r>
                  <a:rPr lang="de-DE" sz="2000" dirty="0">
                    <a:latin typeface="+mn-lt"/>
                  </a:rPr>
                  <a:t>   </a:t>
                </a:r>
                <a:r>
                  <a:rPr lang="de-DE" sz="2000" dirty="0" err="1">
                    <a:latin typeface="+mn-lt"/>
                  </a:rPr>
                  <a:t>nügen</a:t>
                </a:r>
                <a:r>
                  <a:rPr lang="de-DE" sz="2000" dirty="0">
                    <a:latin typeface="+mn-lt"/>
                  </a:rPr>
                  <a:t> einer beliebigen Verteilung und n ist groß. </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3" y="3854515"/>
                <a:ext cx="7767131" cy="1019959"/>
              </a:xfrm>
              <a:prstGeom prst="rect">
                <a:avLst/>
              </a:prstGeom>
              <a:blipFill rotWithShape="1">
                <a:blip r:embed="rId5"/>
                <a:stretch>
                  <a:fillRect l="-863" t="-2381" b="-952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468313" y="4890001"/>
                <a:ext cx="7767131" cy="712183"/>
              </a:xfrm>
              <a:prstGeom prst="rect">
                <a:avLst/>
              </a:prstGeom>
              <a:noFill/>
            </p:spPr>
            <p:txBody>
              <a:bodyPr wrap="square" rtlCol="0">
                <a:spAutoFit/>
              </a:bodyPr>
              <a:lstStyle/>
              <a:p>
                <a:pPr algn="just"/>
                <a:r>
                  <a:rPr lang="de-DE" sz="2000" dirty="0">
                    <a:latin typeface="+mn-lt"/>
                  </a:rPr>
                  <a:t>&gt; Im Falle unbekannter Varianz wird </a:t>
                </a:r>
                <a14:m>
                  <m:oMath xmlns:m="http://schemas.openxmlformats.org/officeDocument/2006/math">
                    <m:sSubSup>
                      <m:sSubSupPr>
                        <m:ctrlPr>
                          <a:rPr lang="de-DE" sz="2000" i="1" smtClean="0">
                            <a:latin typeface="Cambria Math" panose="02040503050406030204" pitchFamily="18" charset="0"/>
                          </a:rPr>
                        </m:ctrlPr>
                      </m:sSubSupPr>
                      <m:e>
                        <m:r>
                          <a:rPr lang="de-DE" sz="2000" i="1" smtClean="0">
                            <a:latin typeface="Cambria Math"/>
                            <a:ea typeface="Cambria Math"/>
                          </a:rPr>
                          <m:t>𝜎</m:t>
                        </m:r>
                      </m:e>
                      <m:sub>
                        <m:r>
                          <a:rPr lang="de-DE" sz="2000" b="0" i="1" smtClean="0">
                            <a:latin typeface="Cambria Math"/>
                          </a:rPr>
                          <m:t>𝐷</m:t>
                        </m:r>
                      </m:sub>
                      <m:sup>
                        <m:r>
                          <a:rPr lang="de-DE" sz="2000" b="0" i="1" smtClean="0">
                            <a:latin typeface="Cambria Math"/>
                          </a:rPr>
                          <m:t>2</m:t>
                        </m:r>
                      </m:sup>
                    </m:sSubSup>
                  </m:oMath>
                </a14:m>
                <a:r>
                  <a:rPr lang="de-DE" sz="2000" dirty="0">
                    <a:latin typeface="+mn-lt"/>
                  </a:rPr>
                  <a:t> durch die Stichprobenvarianz der</a:t>
                </a:r>
              </a:p>
              <a:p>
                <a:pPr algn="just"/>
                <a:r>
                  <a:rPr lang="de-DE" sz="2000" dirty="0">
                    <a:latin typeface="+mn-lt"/>
                  </a:rPr>
                  <a:t>   Differenzenwerte </a:t>
                </a:r>
                <a14:m>
                  <m:oMath xmlns:m="http://schemas.openxmlformats.org/officeDocument/2006/math">
                    <m:sSubSup>
                      <m:sSubSupPr>
                        <m:ctrlPr>
                          <a:rPr lang="de-DE" sz="2000" i="1" smtClean="0">
                            <a:latin typeface="Cambria Math" panose="02040503050406030204" pitchFamily="18" charset="0"/>
                          </a:rPr>
                        </m:ctrlPr>
                      </m:sSubSupPr>
                      <m:e>
                        <m:r>
                          <a:rPr lang="de-DE" sz="2000" b="0" i="1" smtClean="0">
                            <a:latin typeface="Cambria Math"/>
                          </a:rPr>
                          <m:t>𝑆</m:t>
                        </m:r>
                      </m:e>
                      <m:sub>
                        <m:r>
                          <a:rPr lang="de-DE" sz="2000" b="0" i="1" smtClean="0">
                            <a:latin typeface="Cambria Math"/>
                          </a:rPr>
                          <m:t>𝐷</m:t>
                        </m:r>
                      </m:sub>
                      <m:sup>
                        <m:r>
                          <a:rPr lang="de-DE" sz="2000" b="0" i="1" smtClean="0">
                            <a:latin typeface="Cambria Math"/>
                          </a:rPr>
                          <m:t>2</m:t>
                        </m:r>
                      </m:sup>
                    </m:sSubSup>
                  </m:oMath>
                </a14:m>
                <a:r>
                  <a:rPr lang="de-DE" sz="2000" dirty="0">
                    <a:latin typeface="+mn-lt"/>
                  </a:rPr>
                  <a:t> geschätzt.</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3" y="4890001"/>
                <a:ext cx="7767131" cy="712183"/>
              </a:xfrm>
              <a:prstGeom prst="rect">
                <a:avLst/>
              </a:prstGeom>
              <a:blipFill rotWithShape="1">
                <a:blip r:embed="rId6"/>
                <a:stretch>
                  <a:fillRect l="-863" t="-3419" b="-15385"/>
                </a:stretch>
              </a:blipFill>
            </p:spPr>
            <p:txBody>
              <a:bodyPr/>
              <a:lstStyle/>
              <a:p>
                <a:r>
                  <a:rPr lang="de-DE">
                    <a:noFill/>
                  </a:rPr>
                  <a:t> </a:t>
                </a:r>
              </a:p>
            </p:txBody>
          </p:sp>
        </mc:Fallback>
      </mc:AlternateContent>
      <p:sp>
        <p:nvSpPr>
          <p:cNvPr id="13" name="Textfeld 12"/>
          <p:cNvSpPr txBox="1"/>
          <p:nvPr/>
        </p:nvSpPr>
        <p:spPr>
          <a:xfrm>
            <a:off x="468313" y="5606880"/>
            <a:ext cx="7767131" cy="400110"/>
          </a:xfrm>
          <a:prstGeom prst="rect">
            <a:avLst/>
          </a:prstGeom>
          <a:noFill/>
        </p:spPr>
        <p:txBody>
          <a:bodyPr wrap="square" rtlCol="0">
            <a:spAutoFit/>
          </a:bodyPr>
          <a:lstStyle/>
          <a:p>
            <a:pPr algn="just"/>
            <a:r>
              <a:rPr lang="de-DE" sz="2000" dirty="0">
                <a:latin typeface="+mn-lt"/>
              </a:rPr>
              <a:t>&gt; Es gelten dann die Formeln von Satz 10.2.1 (</a:t>
            </a:r>
            <a:r>
              <a:rPr lang="de-DE" sz="2000">
                <a:latin typeface="+mn-lt"/>
              </a:rPr>
              <a:t>Folie 684)</a:t>
            </a:r>
            <a:endParaRPr lang="de-DE" sz="2000" dirty="0">
              <a:latin typeface="+mn-lt"/>
            </a:endParaRPr>
          </a:p>
        </p:txBody>
      </p:sp>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699</a:t>
            </a:r>
            <a:endParaRPr lang="de-DE" sz="8000" b="1" dirty="0">
              <a:solidFill>
                <a:schemeClr val="tx1"/>
              </a:solidFill>
              <a:latin typeface="+mj-lt"/>
            </a:endParaRPr>
          </a:p>
        </p:txBody>
      </p:sp>
      <p:pic>
        <p:nvPicPr>
          <p:cNvPr id="2" name="Grafik 1"/>
          <p:cNvPicPr>
            <a:picLocks noChangeAspect="1"/>
          </p:cNvPicPr>
          <p:nvPr/>
        </p:nvPicPr>
        <p:blipFill>
          <a:blip r:embed="rId7"/>
          <a:stretch>
            <a:fillRect/>
          </a:stretch>
        </p:blipFill>
        <p:spPr>
          <a:xfrm>
            <a:off x="457200" y="899767"/>
            <a:ext cx="5962650" cy="2057400"/>
          </a:xfrm>
          <a:prstGeom prst="rect">
            <a:avLst/>
          </a:prstGeom>
        </p:spPr>
      </p:pic>
    </p:spTree>
    <p:extLst>
      <p:ext uri="{BB962C8B-B14F-4D97-AF65-F5344CB8AC3E}">
        <p14:creationId xmlns:p14="http://schemas.microsoft.com/office/powerpoint/2010/main" val="1855612974"/>
      </p:ext>
    </p:extLst>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953876"/>
            <a:ext cx="6987089" cy="1922327"/>
          </a:xfrm>
          <a:prstGeom prst="rect">
            <a:avLst/>
          </a:prstGeom>
        </p:spPr>
      </p:pic>
      <p:pic>
        <p:nvPicPr>
          <p:cNvPr id="3" name="Grafik 2"/>
          <p:cNvPicPr>
            <a:picLocks noChangeAspect="1"/>
          </p:cNvPicPr>
          <p:nvPr/>
        </p:nvPicPr>
        <p:blipFill>
          <a:blip r:embed="rId4"/>
          <a:stretch>
            <a:fillRect/>
          </a:stretch>
        </p:blipFill>
        <p:spPr>
          <a:xfrm>
            <a:off x="448421" y="2881674"/>
            <a:ext cx="7004645" cy="3511100"/>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700</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250143833"/>
      </p:ext>
    </p:extLst>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701</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985838"/>
            <a:ext cx="7581900" cy="4791075"/>
          </a:xfrm>
          <a:prstGeom prst="rect">
            <a:avLst/>
          </a:prstGeom>
        </p:spPr>
      </p:pic>
    </p:spTree>
    <p:extLst>
      <p:ext uri="{BB962C8B-B14F-4D97-AF65-F5344CB8AC3E}">
        <p14:creationId xmlns:p14="http://schemas.microsoft.com/office/powerpoint/2010/main" val="3143216829"/>
      </p:ext>
    </p:extLst>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9"/>
          <p:cNvSpPr txBox="1">
            <a:spLocks noChangeArrowheads="1"/>
          </p:cNvSpPr>
          <p:nvPr/>
        </p:nvSpPr>
        <p:spPr bwMode="auto">
          <a:xfrm>
            <a:off x="468313" y="1071814"/>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Allgemeine Merkregel via Standardfehler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3" y="2060848"/>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10.2.3: Pflanzenexperiment Nr. 1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68311" y="1508185"/>
            <a:ext cx="7767131" cy="400110"/>
          </a:xfrm>
          <a:prstGeom prst="rect">
            <a:avLst/>
          </a:prstGeom>
          <a:noFill/>
        </p:spPr>
        <p:txBody>
          <a:bodyPr wrap="square" rtlCol="0">
            <a:spAutoFit/>
          </a:bodyPr>
          <a:lstStyle/>
          <a:p>
            <a:pPr algn="just"/>
            <a:r>
              <a:rPr lang="de-DE" sz="2000" dirty="0">
                <a:latin typeface="+mn-lt"/>
              </a:rPr>
              <a:t>   In erweitertem Sinne analog wie auf </a:t>
            </a:r>
            <a:r>
              <a:rPr lang="de-DE" sz="2000">
                <a:latin typeface="+mn-lt"/>
              </a:rPr>
              <a:t>Folie 685 </a:t>
            </a:r>
            <a:r>
              <a:rPr lang="de-DE" sz="2000" dirty="0">
                <a:latin typeface="+mn-lt"/>
              </a:rPr>
              <a:t>(vgl</a:t>
            </a:r>
            <a:r>
              <a:rPr lang="de-DE" sz="2000">
                <a:latin typeface="+mn-lt"/>
              </a:rPr>
              <a:t>. LB, S. 542-543)</a:t>
            </a:r>
            <a:endParaRPr lang="de-DE" sz="2000" dirty="0">
              <a:latin typeface="+mn-lt"/>
            </a:endParaRPr>
          </a:p>
        </p:txBody>
      </p:sp>
      <p:sp>
        <p:nvSpPr>
          <p:cNvPr id="13" name="Textfeld 12"/>
          <p:cNvSpPr txBox="1"/>
          <p:nvPr/>
        </p:nvSpPr>
        <p:spPr>
          <a:xfrm>
            <a:off x="468311" y="2546096"/>
            <a:ext cx="4283323" cy="400110"/>
          </a:xfrm>
          <a:prstGeom prst="rect">
            <a:avLst/>
          </a:prstGeom>
          <a:noFill/>
        </p:spPr>
        <p:txBody>
          <a:bodyPr wrap="square" rtlCol="0">
            <a:spAutoFit/>
          </a:bodyPr>
          <a:lstStyle/>
          <a:p>
            <a:pPr algn="just"/>
            <a:r>
              <a:rPr lang="de-DE" sz="2000" dirty="0">
                <a:latin typeface="+mn-lt"/>
              </a:rPr>
              <a:t>Gruppe 0 (ohne Düngung):  14, 25, 36</a:t>
            </a:r>
          </a:p>
        </p:txBody>
      </p:sp>
      <p:sp>
        <p:nvSpPr>
          <p:cNvPr id="14" name="Textfeld 13"/>
          <p:cNvSpPr txBox="1"/>
          <p:nvPr/>
        </p:nvSpPr>
        <p:spPr>
          <a:xfrm>
            <a:off x="468311" y="2973473"/>
            <a:ext cx="4859387" cy="400110"/>
          </a:xfrm>
          <a:prstGeom prst="rect">
            <a:avLst/>
          </a:prstGeom>
          <a:noFill/>
        </p:spPr>
        <p:txBody>
          <a:bodyPr wrap="square" rtlCol="0">
            <a:spAutoFit/>
          </a:bodyPr>
          <a:lstStyle/>
          <a:p>
            <a:pPr algn="just"/>
            <a:r>
              <a:rPr lang="de-DE" sz="2000" dirty="0">
                <a:latin typeface="+mn-lt"/>
              </a:rPr>
              <a:t>Gruppe 1 (mit Düngung):    64, 46, 55</a:t>
            </a:r>
          </a:p>
        </p:txBody>
      </p:sp>
      <mc:AlternateContent xmlns:mc="http://schemas.openxmlformats.org/markup-compatibility/2006" xmlns:a14="http://schemas.microsoft.com/office/drawing/2010/main">
        <mc:Choice Requires="a14">
          <p:sp>
            <p:nvSpPr>
              <p:cNvPr id="16" name="Textfeld 15"/>
              <p:cNvSpPr txBox="1"/>
              <p:nvPr/>
            </p:nvSpPr>
            <p:spPr>
              <a:xfrm>
                <a:off x="4870409" y="2543082"/>
                <a:ext cx="3805279" cy="40613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𝑛</m:t>
                          </m:r>
                        </m:e>
                        <m:sub>
                          <m:r>
                            <a:rPr lang="de-DE" sz="2000" b="0" i="1" smtClean="0">
                              <a:solidFill>
                                <a:schemeClr val="tx1"/>
                              </a:solidFill>
                              <a:latin typeface="Cambria Math"/>
                              <a:ea typeface="Cambria Math"/>
                            </a:rPr>
                            <m:t>0</m:t>
                          </m:r>
                        </m:sub>
                      </m:sSub>
                      <m:r>
                        <a:rPr lang="de-DE" sz="2000" b="0" i="1" smtClean="0">
                          <a:solidFill>
                            <a:schemeClr val="tx1"/>
                          </a:solidFill>
                          <a:latin typeface="Cambria Math"/>
                          <a:ea typeface="Cambria Math"/>
                        </a:rPr>
                        <m:t>=3,</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𝑦</m:t>
                              </m:r>
                            </m:e>
                          </m:acc>
                        </m:e>
                        <m:sub>
                          <m:r>
                            <a:rPr lang="de-DE" sz="2000" b="0" i="1" smtClean="0">
                              <a:solidFill>
                                <a:schemeClr val="tx1"/>
                              </a:solidFill>
                              <a:latin typeface="Cambria Math"/>
                            </a:rPr>
                            <m:t>0</m:t>
                          </m:r>
                        </m:sub>
                      </m:sSub>
                      <m:r>
                        <a:rPr lang="de-DE" sz="2000" b="0" i="1" smtClean="0">
                          <a:solidFill>
                            <a:schemeClr val="tx1"/>
                          </a:solidFill>
                          <a:latin typeface="Cambria Math"/>
                        </a:rPr>
                        <m:t>=25,</m:t>
                      </m:r>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𝑠</m:t>
                              </m:r>
                            </m:e>
                          </m:acc>
                        </m:e>
                        <m:sub>
                          <m:r>
                            <a:rPr lang="de-DE" sz="2000" b="0" i="1" smtClean="0">
                              <a:solidFill>
                                <a:schemeClr val="tx1"/>
                              </a:solidFill>
                              <a:latin typeface="Cambria Math"/>
                            </a:rPr>
                            <m:t>0</m:t>
                          </m:r>
                        </m:sub>
                        <m:sup>
                          <m:r>
                            <a:rPr lang="de-DE" sz="2000" b="0" i="1" smtClean="0">
                              <a:solidFill>
                                <a:schemeClr val="tx1"/>
                              </a:solidFill>
                              <a:latin typeface="Cambria Math"/>
                            </a:rPr>
                            <m:t>2</m:t>
                          </m:r>
                        </m:sup>
                      </m:sSubSup>
                      <m:r>
                        <a:rPr lang="de-DE" sz="2000" b="0" i="1" smtClean="0">
                          <a:solidFill>
                            <a:schemeClr val="tx1"/>
                          </a:solidFill>
                          <a:latin typeface="Cambria Math"/>
                        </a:rPr>
                        <m:t>=80.67</m:t>
                      </m:r>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870409" y="2543082"/>
                <a:ext cx="3805279" cy="406137"/>
              </a:xfrm>
              <a:prstGeom prst="rect">
                <a:avLst/>
              </a:prstGeom>
              <a:blipFill rotWithShape="1">
                <a:blip r:embed="rId4"/>
                <a:stretch>
                  <a:fillRect b="-746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4902746" y="2973473"/>
                <a:ext cx="3772942" cy="40613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1</m:t>
                          </m:r>
                        </m:sub>
                      </m:sSub>
                      <m:r>
                        <a:rPr lang="de-DE" sz="2000" b="0" i="1" smtClean="0">
                          <a:solidFill>
                            <a:schemeClr val="tx1"/>
                          </a:solidFill>
                          <a:latin typeface="Cambria Math"/>
                        </a:rPr>
                        <m:t>=3,</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𝑦</m:t>
                              </m:r>
                            </m:e>
                          </m:acc>
                        </m:e>
                        <m:sub>
                          <m:r>
                            <a:rPr lang="de-DE" sz="2000" b="0" i="1" smtClean="0">
                              <a:solidFill>
                                <a:schemeClr val="tx1"/>
                              </a:solidFill>
                              <a:latin typeface="Cambria Math"/>
                            </a:rPr>
                            <m:t>1</m:t>
                          </m:r>
                        </m:sub>
                      </m:sSub>
                      <m:r>
                        <a:rPr lang="de-DE" sz="2000" i="1">
                          <a:solidFill>
                            <a:schemeClr val="tx1"/>
                          </a:solidFill>
                          <a:latin typeface="Cambria Math"/>
                        </a:rPr>
                        <m:t>=</m:t>
                      </m:r>
                      <m:r>
                        <a:rPr lang="de-DE" sz="2000" b="0" i="1" smtClean="0">
                          <a:solidFill>
                            <a:schemeClr val="tx1"/>
                          </a:solidFill>
                          <a:latin typeface="Cambria Math"/>
                        </a:rPr>
                        <m:t>55</m:t>
                      </m:r>
                      <m:r>
                        <a:rPr lang="de-DE" sz="2000" i="1">
                          <a:solidFill>
                            <a:schemeClr val="tx1"/>
                          </a:solidFill>
                          <a:latin typeface="Cambria Math"/>
                        </a:rPr>
                        <m:t>,</m:t>
                      </m:r>
                      <m:sSubSup>
                        <m:sSubSupPr>
                          <m:ctrlPr>
                            <a:rPr lang="de-DE" sz="2000" i="1">
                              <a:solidFill>
                                <a:schemeClr val="tx1"/>
                              </a:solidFill>
                              <a:latin typeface="Cambria Math" panose="02040503050406030204" pitchFamily="18" charset="0"/>
                            </a:rPr>
                          </m:ctrlPr>
                        </m:sSubSup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𝑠</m:t>
                              </m:r>
                            </m:e>
                          </m:acc>
                        </m:e>
                        <m:sub>
                          <m:r>
                            <a:rPr lang="de-DE" sz="2000" b="0" i="1" smtClean="0">
                              <a:solidFill>
                                <a:schemeClr val="tx1"/>
                              </a:solidFill>
                              <a:latin typeface="Cambria Math"/>
                              <a:ea typeface="Cambria Math"/>
                            </a:rPr>
                            <m:t>1</m:t>
                          </m:r>
                        </m:sub>
                        <m:sup>
                          <m:r>
                            <a:rPr lang="de-DE" sz="2000" i="1">
                              <a:solidFill>
                                <a:schemeClr val="tx1"/>
                              </a:solidFill>
                              <a:latin typeface="Cambria Math"/>
                            </a:rPr>
                            <m:t>2</m:t>
                          </m:r>
                        </m:sup>
                      </m:sSubSup>
                      <m:r>
                        <a:rPr lang="de-DE" sz="2000" i="1">
                          <a:solidFill>
                            <a:schemeClr val="tx1"/>
                          </a:solidFill>
                          <a:latin typeface="Cambria Math"/>
                        </a:rPr>
                        <m:t>=</m:t>
                      </m:r>
                      <m:r>
                        <a:rPr lang="de-DE" sz="2000" b="0" i="1" smtClean="0">
                          <a:solidFill>
                            <a:schemeClr val="tx1"/>
                          </a:solidFill>
                          <a:latin typeface="Cambria Math"/>
                        </a:rPr>
                        <m:t>54</m:t>
                      </m:r>
                      <m:r>
                        <a:rPr lang="de-DE" sz="2000" i="1">
                          <a:solidFill>
                            <a:schemeClr val="tx1"/>
                          </a:solidFill>
                          <a:latin typeface="Cambria Math"/>
                        </a:rPr>
                        <m:t>.</m:t>
                      </m:r>
                      <m:r>
                        <a:rPr lang="de-DE" sz="2000" b="0" i="1" smtClean="0">
                          <a:solidFill>
                            <a:schemeClr val="tx1"/>
                          </a:solidFill>
                          <a:latin typeface="Cambria Math"/>
                        </a:rPr>
                        <m:t>0</m:t>
                      </m:r>
                    </m:oMath>
                  </m:oMathPara>
                </a14:m>
                <a:endParaRPr lang="de-DE" sz="2000" dirty="0">
                  <a:solidFill>
                    <a:schemeClr val="tx1"/>
                  </a:solidFill>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4902746" y="2973473"/>
                <a:ext cx="3772942" cy="406137"/>
              </a:xfrm>
              <a:prstGeom prst="rect">
                <a:avLst/>
              </a:prstGeom>
              <a:blipFill rotWithShape="1">
                <a:blip r:embed="rId5"/>
                <a:stretch>
                  <a:fillRect b="-9091"/>
                </a:stretch>
              </a:blipFill>
            </p:spPr>
            <p:txBody>
              <a:bodyPr/>
              <a:lstStyle/>
              <a:p>
                <a:r>
                  <a:rPr lang="de-DE">
                    <a:noFill/>
                  </a:rPr>
                  <a:t> </a:t>
                </a:r>
              </a:p>
            </p:txBody>
          </p:sp>
        </mc:Fallback>
      </mc:AlternateContent>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702</a:t>
            </a:r>
            <a:endParaRPr lang="de-DE" sz="8000" b="1" dirty="0">
              <a:solidFill>
                <a:schemeClr val="tx1"/>
              </a:solidFill>
              <a:latin typeface="+mj-lt"/>
            </a:endParaRPr>
          </a:p>
        </p:txBody>
      </p:sp>
      <p:pic>
        <p:nvPicPr>
          <p:cNvPr id="2" name="Grafik 1"/>
          <p:cNvPicPr>
            <a:picLocks noChangeAspect="1"/>
          </p:cNvPicPr>
          <p:nvPr/>
        </p:nvPicPr>
        <p:blipFill>
          <a:blip r:embed="rId6"/>
          <a:stretch>
            <a:fillRect/>
          </a:stretch>
        </p:blipFill>
        <p:spPr>
          <a:xfrm>
            <a:off x="467079" y="3493501"/>
            <a:ext cx="6381750" cy="3067050"/>
          </a:xfrm>
          <a:prstGeom prst="rect">
            <a:avLst/>
          </a:prstGeom>
        </p:spPr>
      </p:pic>
    </p:spTree>
    <p:extLst>
      <p:ext uri="{BB962C8B-B14F-4D97-AF65-F5344CB8AC3E}">
        <p14:creationId xmlns:p14="http://schemas.microsoft.com/office/powerpoint/2010/main" val="2565010961"/>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2" name="Textfeld 11"/>
              <p:cNvSpPr txBox="1"/>
              <p:nvPr/>
            </p:nvSpPr>
            <p:spPr>
              <a:xfrm>
                <a:off x="468311" y="1124744"/>
                <a:ext cx="8207377" cy="735522"/>
              </a:xfrm>
              <a:prstGeom prst="rect">
                <a:avLst/>
              </a:prstGeom>
              <a:noFill/>
            </p:spPr>
            <p:txBody>
              <a:bodyPr wrap="square" rtlCol="0">
                <a:spAutoFit/>
              </a:bodyPr>
              <a:lstStyle/>
              <a:p>
                <a:pPr algn="just"/>
                <a:r>
                  <a:rPr lang="de-DE" sz="2000" dirty="0">
                    <a:latin typeface="+mn-lt"/>
                  </a:rPr>
                  <a:t>Annahmen: Situation von Abb. 10.2.9 links mit den Annahmen von </a:t>
                </a:r>
              </a:p>
              <a:p>
                <a:pPr algn="just"/>
                <a:r>
                  <a:rPr lang="de-DE" sz="2000" dirty="0">
                    <a:latin typeface="+mn-lt"/>
                  </a:rPr>
                  <a:t>                    Fall (ii) in Satz 10.2.2 (</a:t>
                </a:r>
                <a:r>
                  <a:rPr lang="de-DE" sz="2000">
                    <a:latin typeface="+mn-lt"/>
                  </a:rPr>
                  <a:t>Folie 700), </a:t>
                </a:r>
                <a:r>
                  <a:rPr lang="de-DE" sz="2000" dirty="0">
                    <a:latin typeface="+mn-lt"/>
                  </a:rPr>
                  <a:t>0.95-KI für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0</m:t>
                        </m:r>
                      </m:sub>
                    </m:sSub>
                  </m:oMath>
                </a14:m>
                <a:r>
                  <a:rPr lang="de-DE" sz="2000" dirty="0">
                    <a:latin typeface="+mn-lt"/>
                  </a:rPr>
                  <a:t>   </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1" y="1124744"/>
                <a:ext cx="8207377" cy="735522"/>
              </a:xfrm>
              <a:prstGeom prst="rect">
                <a:avLst/>
              </a:prstGeom>
              <a:blipFill>
                <a:blip r:embed="rId3"/>
                <a:stretch>
                  <a:fillRect l="-817" t="-5000" b="-1083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891530" y="2036060"/>
                <a:ext cx="289354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𝑦</m:t>
                              </m:r>
                            </m:e>
                          </m:acc>
                        </m:e>
                        <m:sub>
                          <m:r>
                            <a:rPr lang="de-DE" sz="2000" b="0" i="1" smtClean="0">
                              <a:solidFill>
                                <a:schemeClr val="tx1"/>
                              </a:solidFill>
                              <a:latin typeface="Cambria Math"/>
                            </a:rPr>
                            <m:t>0</m:t>
                          </m:r>
                        </m:sub>
                      </m:sSub>
                      <m:r>
                        <a:rPr lang="de-DE" sz="2000" b="0" i="1" smtClean="0">
                          <a:solidFill>
                            <a:schemeClr val="tx1"/>
                          </a:solidFill>
                          <a:latin typeface="Cambria Math"/>
                        </a:rPr>
                        <m:t>=55−25=30</m:t>
                      </m:r>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891530" y="2036060"/>
                <a:ext cx="2893549" cy="400110"/>
              </a:xfrm>
              <a:prstGeom prst="rect">
                <a:avLst/>
              </a:prstGeom>
              <a:blipFill rotWithShape="1">
                <a:blip r:embed="rId4"/>
                <a:stretch>
                  <a:fillRect b="-757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883468" y="2445373"/>
                <a:ext cx="3708772" cy="72276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𝑠</m:t>
                          </m:r>
                        </m:e>
                        <m:sub>
                          <m:r>
                            <a:rPr lang="de-DE" sz="2000" b="0" i="1" smtClean="0">
                              <a:solidFill>
                                <a:schemeClr val="tx1"/>
                              </a:solidFill>
                              <a:latin typeface="Cambria Math"/>
                            </a:rPr>
                            <m:t>𝑝</m:t>
                          </m:r>
                        </m:sub>
                        <m:sup>
                          <m:r>
                            <a:rPr lang="de-DE" sz="2000" b="0" i="1" smtClean="0">
                              <a:solidFill>
                                <a:schemeClr val="tx1"/>
                              </a:solidFill>
                              <a:latin typeface="Cambria Math"/>
                            </a:rPr>
                            <m:t>2</m:t>
                          </m:r>
                        </m:sup>
                      </m:sSub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1</m:t>
                              </m:r>
                            </m:sub>
                          </m:sSub>
                          <m:r>
                            <a:rPr lang="de-DE" sz="2000" b="0" i="1" smtClean="0">
                              <a:solidFill>
                                <a:schemeClr val="tx1"/>
                              </a:solidFill>
                              <a:latin typeface="Cambria Math"/>
                            </a:rPr>
                            <m:t>−2</m:t>
                          </m:r>
                        </m:den>
                      </m:f>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0</m:t>
                              </m:r>
                            </m:sub>
                          </m:sSub>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0</m:t>
                              </m:r>
                            </m:sub>
                            <m:sup>
                              <m:r>
                                <a:rPr lang="de-DE" sz="2000" b="0" i="1" smtClean="0">
                                  <a:solidFill>
                                    <a:schemeClr val="tx1"/>
                                  </a:solidFill>
                                  <a:latin typeface="Cambria Math"/>
                                </a:rPr>
                                <m:t>2</m:t>
                              </m:r>
                            </m:sup>
                          </m:sSubSup>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b="0" i="1" smtClean="0">
                                  <a:solidFill>
                                    <a:schemeClr val="tx1"/>
                                  </a:solidFill>
                                  <a:latin typeface="Cambria Math"/>
                                </a:rPr>
                                <m:t>1</m:t>
                              </m:r>
                            </m:sub>
                          </m:sSub>
                          <m:sSubSup>
                            <m:sSubSupPr>
                              <m:ctrlPr>
                                <a:rPr lang="de-DE" sz="2000" i="1">
                                  <a:solidFill>
                                    <a:schemeClr val="tx1"/>
                                  </a:solidFill>
                                  <a:latin typeface="Cambria Math" panose="02040503050406030204" pitchFamily="18" charset="0"/>
                                </a:rPr>
                              </m:ctrlPr>
                            </m:sSubSup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𝑠</m:t>
                                  </m:r>
                                </m:e>
                              </m:acc>
                            </m:e>
                            <m:sub>
                              <m:r>
                                <a:rPr lang="de-DE" sz="2000" b="0" i="1" smtClean="0">
                                  <a:solidFill>
                                    <a:schemeClr val="tx1"/>
                                  </a:solidFill>
                                  <a:latin typeface="Cambria Math"/>
                                </a:rPr>
                                <m:t>1</m:t>
                              </m:r>
                            </m:sub>
                            <m:sup>
                              <m:r>
                                <a:rPr lang="de-DE" sz="2000" i="1">
                                  <a:solidFill>
                                    <a:schemeClr val="tx1"/>
                                  </a:solidFill>
                                  <a:latin typeface="Cambria Math"/>
                                </a:rPr>
                                <m:t>2</m:t>
                              </m:r>
                            </m:sup>
                          </m:sSubSup>
                        </m:e>
                      </m:d>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883468" y="2445373"/>
                <a:ext cx="3708772" cy="722762"/>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183008" y="3185299"/>
                <a:ext cx="4858061" cy="67569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3+3−2</m:t>
                          </m:r>
                        </m:den>
                      </m:f>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3</m:t>
                          </m:r>
                          <m:r>
                            <a:rPr lang="de-DE" sz="2000" b="0" i="1" smtClean="0">
                              <a:solidFill>
                                <a:schemeClr val="tx1"/>
                              </a:solidFill>
                              <a:latin typeface="Cambria Math"/>
                              <a:ea typeface="Cambria Math"/>
                            </a:rPr>
                            <m:t>×80.64+3×54.0</m:t>
                          </m:r>
                        </m:e>
                      </m:d>
                      <m:r>
                        <a:rPr lang="de-DE" sz="2000" i="1">
                          <a:solidFill>
                            <a:schemeClr val="tx1"/>
                          </a:solidFill>
                          <a:latin typeface="Cambria Math"/>
                          <a:ea typeface="Cambria Math"/>
                        </a:rPr>
                        <m:t>≈</m:t>
                      </m:r>
                      <m:r>
                        <a:rPr lang="de-DE" sz="2000" b="0" i="1" smtClean="0">
                          <a:solidFill>
                            <a:schemeClr val="tx1"/>
                          </a:solidFill>
                          <a:latin typeface="Cambria Math"/>
                          <a:ea typeface="Cambria Math"/>
                        </a:rPr>
                        <m:t>101</m:t>
                      </m:r>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183008" y="3185299"/>
                <a:ext cx="4858061" cy="675698"/>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891530" y="3932369"/>
                <a:ext cx="3622017" cy="41351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𝑡</m:t>
                          </m:r>
                        </m:e>
                        <m:sub>
                          <m:r>
                            <a:rPr lang="de-DE" sz="2000" b="0" i="1" smtClean="0">
                              <a:solidFill>
                                <a:schemeClr val="tx1"/>
                              </a:solidFill>
                              <a:latin typeface="Cambria Math"/>
                            </a:rPr>
                            <m:t>3+3−2,0.975</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𝑡</m:t>
                          </m:r>
                        </m:e>
                        <m:sub>
                          <m:r>
                            <a:rPr lang="de-DE" sz="2000" b="0" i="1" smtClean="0">
                              <a:solidFill>
                                <a:schemeClr val="tx1"/>
                              </a:solidFill>
                              <a:latin typeface="Cambria Math"/>
                            </a:rPr>
                            <m:t>4,0.975</m:t>
                          </m:r>
                        </m:sub>
                      </m:sSub>
                      <m:r>
                        <a:rPr lang="de-DE" sz="2000" b="0" i="1" smtClean="0">
                          <a:solidFill>
                            <a:schemeClr val="tx1"/>
                          </a:solidFill>
                          <a:latin typeface="Cambria Math"/>
                        </a:rPr>
                        <m:t>=2.7764</m:t>
                      </m:r>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891530" y="3932369"/>
                <a:ext cx="3622017" cy="413511"/>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96577" y="4509120"/>
                <a:ext cx="6435801" cy="10845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d>
                        <m:dPr>
                          <m:begChr m:val="["/>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30−2.7764</m:t>
                          </m:r>
                          <m:rad>
                            <m:radPr>
                              <m:degHide m:val="on"/>
                              <m:ctrlPr>
                                <a:rPr lang="de-DE" sz="2000" b="0" i="1" smtClean="0">
                                  <a:solidFill>
                                    <a:schemeClr val="tx1"/>
                                  </a:solidFill>
                                  <a:latin typeface="Cambria Math" panose="02040503050406030204" pitchFamily="18" charset="0"/>
                                </a:rPr>
                              </m:ctrlPr>
                            </m:radPr>
                            <m:deg/>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101</m:t>
                                  </m:r>
                                </m:num>
                                <m:den>
                                  <m:r>
                                    <a:rPr lang="de-DE" sz="2000" b="0" i="1" smtClean="0">
                                      <a:solidFill>
                                        <a:schemeClr val="tx1"/>
                                      </a:solidFill>
                                      <a:latin typeface="Cambria Math"/>
                                    </a:rPr>
                                    <m:t>3</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101</m:t>
                                  </m:r>
                                </m:num>
                                <m:den>
                                  <m:r>
                                    <a:rPr lang="de-DE" sz="2000" i="1">
                                      <a:solidFill>
                                        <a:schemeClr val="tx1"/>
                                      </a:solidFill>
                                      <a:latin typeface="Cambria Math"/>
                                    </a:rPr>
                                    <m:t>3</m:t>
                                  </m:r>
                                </m:den>
                              </m:f>
                            </m:e>
                          </m:rad>
                          <m:r>
                            <a:rPr lang="de-DE" sz="2000" b="0" i="1" smtClean="0">
                              <a:solidFill>
                                <a:schemeClr val="tx1"/>
                              </a:solidFill>
                              <a:latin typeface="Cambria Math"/>
                            </a:rPr>
                            <m:t>,</m:t>
                          </m:r>
                          <m:r>
                            <a:rPr lang="de-DE" sz="2000" i="1">
                              <a:solidFill>
                                <a:schemeClr val="tx1"/>
                              </a:solidFill>
                              <a:latin typeface="Cambria Math"/>
                            </a:rPr>
                            <m:t>30</m:t>
                          </m:r>
                          <m:r>
                            <a:rPr lang="de-DE" sz="2000" b="0" i="1" smtClean="0">
                              <a:solidFill>
                                <a:schemeClr val="tx1"/>
                              </a:solidFill>
                              <a:latin typeface="Cambria Math"/>
                            </a:rPr>
                            <m:t>+</m:t>
                          </m:r>
                          <m:r>
                            <a:rPr lang="de-DE" sz="2000" i="1">
                              <a:solidFill>
                                <a:schemeClr val="tx1"/>
                              </a:solidFill>
                              <a:latin typeface="Cambria Math"/>
                            </a:rPr>
                            <m:t>2.7764</m:t>
                          </m:r>
                          <m:rad>
                            <m:radPr>
                              <m:degHide m:val="on"/>
                              <m:ctrlPr>
                                <a:rPr lang="de-DE" sz="2000" i="1">
                                  <a:solidFill>
                                    <a:schemeClr val="tx1"/>
                                  </a:solidFill>
                                  <a:latin typeface="Cambria Math" panose="02040503050406030204" pitchFamily="18" charset="0"/>
                                </a:rPr>
                              </m:ctrlPr>
                            </m:radPr>
                            <m:deg/>
                            <m:e>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101</m:t>
                                  </m:r>
                                </m:num>
                                <m:den>
                                  <m:r>
                                    <a:rPr lang="de-DE" sz="2000" i="1">
                                      <a:solidFill>
                                        <a:schemeClr val="tx1"/>
                                      </a:solidFill>
                                      <a:latin typeface="Cambria Math"/>
                                    </a:rPr>
                                    <m:t>3</m:t>
                                  </m:r>
                                </m:den>
                              </m:f>
                              <m:r>
                                <a:rPr lang="de-DE" sz="2000" i="1">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101</m:t>
                                  </m:r>
                                </m:num>
                                <m:den>
                                  <m:r>
                                    <a:rPr lang="de-DE" sz="2000" i="1">
                                      <a:solidFill>
                                        <a:schemeClr val="tx1"/>
                                      </a:solidFill>
                                      <a:latin typeface="Cambria Math"/>
                                    </a:rPr>
                                    <m:t>3</m:t>
                                  </m:r>
                                </m:den>
                              </m:f>
                            </m:e>
                          </m:rad>
                        </m:e>
                      </m:d>
                    </m:oMath>
                  </m:oMathPara>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96577" y="4509120"/>
                <a:ext cx="6435801" cy="1084528"/>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683568" y="5769524"/>
                <a:ext cx="1606722"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solidFill>
                            <a:schemeClr val="tx1"/>
                          </a:solidFill>
                          <a:latin typeface="Cambria Math"/>
                          <a:ea typeface="Cambria Math"/>
                        </a:rPr>
                        <m:t>=</m:t>
                      </m:r>
                      <m:d>
                        <m:dPr>
                          <m:begChr m:val="["/>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7.2, 52.8</m:t>
                          </m:r>
                        </m:e>
                      </m:d>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683568" y="5769524"/>
                <a:ext cx="1606722" cy="400110"/>
              </a:xfrm>
              <a:prstGeom prst="rect">
                <a:avLst/>
              </a:prstGeom>
              <a:blipFill rotWithShape="1">
                <a:blip r:embed="rId9"/>
                <a:stretch>
                  <a:fillRect/>
                </a:stretch>
              </a:blipFill>
            </p:spPr>
            <p:txBody>
              <a:bodyPr/>
              <a:lstStyle/>
              <a:p>
                <a:r>
                  <a:rPr lang="de-DE">
                    <a:noFill/>
                  </a:rPr>
                  <a:t> </a:t>
                </a:r>
              </a:p>
            </p:txBody>
          </p:sp>
        </mc:Fallback>
      </mc:AlternateContent>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703</a:t>
            </a:r>
            <a:endParaRPr lang="de-DE" sz="8000" b="1" dirty="0">
              <a:solidFill>
                <a:schemeClr val="tx1"/>
              </a:solidFill>
              <a:latin typeface="+mj-lt"/>
            </a:endParaRPr>
          </a:p>
        </p:txBody>
      </p:sp>
    </p:spTree>
    <p:extLst>
      <p:ext uri="{BB962C8B-B14F-4D97-AF65-F5344CB8AC3E}">
        <p14:creationId xmlns:p14="http://schemas.microsoft.com/office/powerpoint/2010/main" val="3511883409"/>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9"/>
          <p:cNvSpPr txBox="1">
            <a:spLocks noChangeArrowheads="1"/>
          </p:cNvSpPr>
          <p:nvPr/>
        </p:nvSpPr>
        <p:spPr bwMode="auto">
          <a:xfrm>
            <a:off x="468313" y="1071814"/>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10.2.4: Pflanzenexperiment Nr. 2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468311" y="2568420"/>
                <a:ext cx="8207377" cy="1043299"/>
              </a:xfrm>
              <a:prstGeom prst="rect">
                <a:avLst/>
              </a:prstGeom>
              <a:noFill/>
            </p:spPr>
            <p:txBody>
              <a:bodyPr wrap="square" rtlCol="0">
                <a:spAutoFit/>
              </a:bodyPr>
              <a:lstStyle/>
              <a:p>
                <a:pPr algn="just"/>
                <a:r>
                  <a:rPr lang="de-DE" sz="2000" dirty="0">
                    <a:latin typeface="+mn-lt"/>
                  </a:rPr>
                  <a:t>Annahmen: Situation von Abb. 10.2.9 rechts, verbundene Stichprobe</a:t>
                </a:r>
              </a:p>
              <a:p>
                <a:pPr algn="just"/>
                <a:r>
                  <a:rPr lang="de-DE" sz="2000" dirty="0">
                    <a:latin typeface="+mn-lt"/>
                  </a:rPr>
                  <a:t>                    mit den Annahmen von Fall (ii) in Satz 10.2.1 (</a:t>
                </a:r>
                <a:r>
                  <a:rPr lang="de-DE" sz="2000">
                    <a:latin typeface="+mn-lt"/>
                  </a:rPr>
                  <a:t>Folie 684), </a:t>
                </a:r>
                <a:endParaRPr lang="de-DE" sz="2000" dirty="0">
                  <a:latin typeface="+mn-lt"/>
                </a:endParaRPr>
              </a:p>
              <a:p>
                <a:pPr algn="just"/>
                <a:r>
                  <a:rPr lang="de-DE" sz="2000" dirty="0">
                    <a:latin typeface="+mn-lt"/>
                  </a:rPr>
                  <a:t>                    0.95-KI für </a:t>
                </a:r>
                <a14:m>
                  <m:oMath xmlns:m="http://schemas.openxmlformats.org/officeDocument/2006/math">
                    <m:r>
                      <a:rPr lang="de-DE" sz="2000" i="1" smtClean="0">
                        <a:latin typeface="Cambria Math"/>
                        <a:ea typeface="Cambria Math"/>
                      </a:rPr>
                      <m:t>𝛿</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𝜇</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𝜇</m:t>
                        </m:r>
                      </m:e>
                      <m:sub>
                        <m:r>
                          <a:rPr lang="de-DE" sz="2000" b="0" i="1" smtClean="0">
                            <a:latin typeface="Cambria Math"/>
                            <a:ea typeface="Cambria Math"/>
                          </a:rPr>
                          <m:t>0</m:t>
                        </m:r>
                      </m:sub>
                    </m:sSub>
                  </m:oMath>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68311" y="2568420"/>
                <a:ext cx="8207377" cy="1043299"/>
              </a:xfrm>
              <a:prstGeom prst="rect">
                <a:avLst/>
              </a:prstGeom>
              <a:blipFill>
                <a:blip r:embed="rId4"/>
                <a:stretch>
                  <a:fillRect l="-817" t="-2924" b="-701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574811" y="3768690"/>
                <a:ext cx="3709157" cy="400110"/>
              </a:xfrm>
              <a:prstGeom prst="rect">
                <a:avLst/>
              </a:prstGeom>
              <a:noFill/>
            </p:spPr>
            <p:txBody>
              <a:bodyPr wrap="non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𝑑</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𝑦</m:t>
                        </m:r>
                      </m:e>
                      <m:sub>
                        <m:r>
                          <a:rPr lang="de-DE" sz="2000" b="0" i="1" smtClean="0">
                            <a:latin typeface="Cambria Math"/>
                          </a:rPr>
                          <m:t>11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𝑦</m:t>
                        </m:r>
                      </m:e>
                      <m:sub>
                        <m:r>
                          <a:rPr lang="de-DE" sz="2000" b="0" i="1" smtClean="0">
                            <a:latin typeface="Cambria Math"/>
                          </a:rPr>
                          <m:t>01</m:t>
                        </m:r>
                      </m:sub>
                    </m:sSub>
                    <m:r>
                      <a:rPr lang="de-DE" sz="2000" b="0" i="1" smtClean="0">
                        <a:latin typeface="Cambria Math"/>
                      </a:rPr>
                      <m:t>=46−14=32</m:t>
                    </m:r>
                  </m:oMath>
                </a14:m>
                <a:r>
                  <a:rPr lang="de-DE" sz="2000" dirty="0">
                    <a:latin typeface="+mn-lt"/>
                  </a:rPr>
                  <a:t>,</a:t>
                </a:r>
              </a:p>
            </p:txBody>
          </p:sp>
        </mc:Choice>
        <mc:Fallback xmlns="">
          <p:sp>
            <p:nvSpPr>
              <p:cNvPr id="17" name="Textfeld 16"/>
              <p:cNvSpPr txBox="1">
                <a:spLocks noRot="1" noChangeAspect="1" noMove="1" noResize="1" noEditPoints="1" noAdjustHandles="1" noChangeArrowheads="1" noChangeShapeType="1" noTextEdit="1"/>
              </p:cNvSpPr>
              <p:nvPr/>
            </p:nvSpPr>
            <p:spPr>
              <a:xfrm>
                <a:off x="574811" y="3768690"/>
                <a:ext cx="3709157" cy="400110"/>
              </a:xfrm>
              <a:prstGeom prst="rect">
                <a:avLst/>
              </a:prstGeom>
              <a:blipFill rotWithShape="1">
                <a:blip r:embed="rId5"/>
                <a:stretch>
                  <a:fillRect t="-7576" r="-821"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390466" y="3768690"/>
                <a:ext cx="3715120" cy="400110"/>
              </a:xfrm>
              <a:prstGeom prst="rect">
                <a:avLst/>
              </a:prstGeom>
              <a:noFill/>
            </p:spPr>
            <p:txBody>
              <a:bodyPr wrap="non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𝑑</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𝑦</m:t>
                        </m:r>
                      </m:e>
                      <m:sub>
                        <m:r>
                          <a:rPr lang="de-DE" sz="2000" b="0" i="1" smtClean="0">
                            <a:latin typeface="Cambria Math"/>
                          </a:rPr>
                          <m:t>12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𝑦</m:t>
                        </m:r>
                      </m:e>
                      <m:sub>
                        <m:r>
                          <a:rPr lang="de-DE" sz="2000" b="0" i="1" smtClean="0">
                            <a:latin typeface="Cambria Math"/>
                          </a:rPr>
                          <m:t>02</m:t>
                        </m:r>
                      </m:sub>
                    </m:sSub>
                    <m:r>
                      <a:rPr lang="de-DE" sz="2000" b="0" i="1" smtClean="0">
                        <a:latin typeface="Cambria Math"/>
                      </a:rPr>
                      <m:t>=55−25=30</m:t>
                    </m:r>
                  </m:oMath>
                </a14:m>
                <a:r>
                  <a:rPr lang="de-DE" sz="2000" dirty="0">
                    <a:latin typeface="+mn-lt"/>
                  </a:rPr>
                  <a:t>,</a:t>
                </a:r>
              </a:p>
            </p:txBody>
          </p:sp>
        </mc:Choice>
        <mc:Fallback xmlns="">
          <p:sp>
            <p:nvSpPr>
              <p:cNvPr id="18" name="Textfeld 17"/>
              <p:cNvSpPr txBox="1">
                <a:spLocks noRot="1" noChangeAspect="1" noMove="1" noResize="1" noEditPoints="1" noAdjustHandles="1" noChangeArrowheads="1" noChangeShapeType="1" noTextEdit="1"/>
              </p:cNvSpPr>
              <p:nvPr/>
            </p:nvSpPr>
            <p:spPr>
              <a:xfrm>
                <a:off x="4390466" y="3768690"/>
                <a:ext cx="3715120" cy="400110"/>
              </a:xfrm>
              <a:prstGeom prst="rect">
                <a:avLst/>
              </a:prstGeom>
              <a:blipFill rotWithShape="1">
                <a:blip r:embed="rId6"/>
                <a:stretch>
                  <a:fillRect t="-7576" r="-820"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574811" y="4218197"/>
                <a:ext cx="371512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𝑑</m:t>
                          </m:r>
                        </m:e>
                        <m:sub>
                          <m:r>
                            <a:rPr lang="de-DE" sz="2000" b="0" i="1" smtClean="0">
                              <a:latin typeface="Cambria Math"/>
                            </a:rPr>
                            <m:t>3</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𝑦</m:t>
                          </m:r>
                        </m:e>
                        <m:sub>
                          <m:r>
                            <a:rPr lang="de-DE" sz="2000" b="0" i="1" smtClean="0">
                              <a:latin typeface="Cambria Math"/>
                            </a:rPr>
                            <m:t>13</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𝑦</m:t>
                          </m:r>
                        </m:e>
                        <m:sub>
                          <m:r>
                            <a:rPr lang="de-DE" sz="2000" b="0" i="1" smtClean="0">
                              <a:latin typeface="Cambria Math"/>
                            </a:rPr>
                            <m:t>03</m:t>
                          </m:r>
                        </m:sub>
                      </m:sSub>
                      <m:r>
                        <a:rPr lang="de-DE" sz="2000" b="0" i="1" smtClean="0">
                          <a:latin typeface="Cambria Math"/>
                        </a:rPr>
                        <m:t>=64−36=28</m:t>
                      </m:r>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574811" y="4218197"/>
                <a:ext cx="3715120" cy="400110"/>
              </a:xfrm>
              <a:prstGeom prst="rect">
                <a:avLst/>
              </a:prstGeom>
              <a:blipFill rotWithShape="1">
                <a:blip r:embed="rId7"/>
                <a:stretch>
                  <a:fillRect b="-757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562389" y="4636192"/>
                <a:ext cx="3721579" cy="670568"/>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latin typeface="Cambria Math" panose="02040503050406030204" pitchFamily="18" charset="0"/>
                              <a:ea typeface="Cambria Math"/>
                            </a:rPr>
                          </m:ctrlPr>
                        </m:accPr>
                        <m:e>
                          <m:r>
                            <a:rPr lang="de-DE" sz="2000" i="1">
                              <a:latin typeface="Cambria Math"/>
                              <a:ea typeface="Cambria Math"/>
                            </a:rPr>
                            <m:t>𝛿</m:t>
                          </m:r>
                        </m:e>
                      </m:acc>
                      <m:r>
                        <a:rPr lang="de-DE" sz="2000" b="0" i="1" smtClean="0">
                          <a:latin typeface="Cambria Math"/>
                          <a:ea typeface="Cambria Math"/>
                        </a:rPr>
                        <m:t>=</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𝑑</m:t>
                          </m:r>
                        </m:e>
                      </m:acc>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3</m:t>
                          </m:r>
                        </m:den>
                      </m:f>
                      <m:d>
                        <m:dPr>
                          <m:ctrlPr>
                            <a:rPr lang="de-DE" sz="2000" b="0" i="1" smtClean="0">
                              <a:latin typeface="Cambria Math" panose="02040503050406030204" pitchFamily="18" charset="0"/>
                              <a:ea typeface="Cambria Math"/>
                            </a:rPr>
                          </m:ctrlPr>
                        </m:dPr>
                        <m:e>
                          <m:r>
                            <a:rPr lang="de-DE" sz="2000" b="0" i="1" smtClean="0">
                              <a:latin typeface="Cambria Math"/>
                              <a:ea typeface="Cambria Math"/>
                            </a:rPr>
                            <m:t>32+30−28</m:t>
                          </m:r>
                        </m:e>
                      </m:d>
                      <m:r>
                        <a:rPr lang="de-DE" sz="2000" b="0" i="1" smtClean="0">
                          <a:latin typeface="Cambria Math"/>
                          <a:ea typeface="Cambria Math"/>
                        </a:rPr>
                        <m:t>=30</m:t>
                      </m:r>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562389" y="4636192"/>
                <a:ext cx="3721579" cy="670568"/>
              </a:xfrm>
              <a:prstGeom prst="rect">
                <a:avLst/>
              </a:prstGeom>
              <a:blipFill rotWithShape="1">
                <a:blip r:embed="rId8"/>
                <a:stretch>
                  <a:fillRect/>
                </a:stretch>
              </a:blipFill>
            </p:spPr>
            <p:txBody>
              <a:bodyPr/>
              <a:lstStyle/>
              <a:p>
                <a:r>
                  <a:rPr lang="de-DE">
                    <a:noFill/>
                  </a:rPr>
                  <a:t> </a:t>
                </a:r>
              </a:p>
            </p:txBody>
          </p:sp>
        </mc:Fallback>
      </mc:AlternateContent>
      <p:sp>
        <p:nvSpPr>
          <p:cNvPr id="23" name="Textfeld 22"/>
          <p:cNvSpPr txBox="1"/>
          <p:nvPr/>
        </p:nvSpPr>
        <p:spPr>
          <a:xfrm>
            <a:off x="4283968" y="4772715"/>
            <a:ext cx="4391720" cy="400110"/>
          </a:xfrm>
          <a:prstGeom prst="rect">
            <a:avLst/>
          </a:prstGeom>
          <a:noFill/>
        </p:spPr>
        <p:txBody>
          <a:bodyPr wrap="square" rtlCol="0">
            <a:spAutoFit/>
          </a:bodyPr>
          <a:lstStyle/>
          <a:p>
            <a:pPr algn="just"/>
            <a:r>
              <a:rPr lang="de-DE" sz="2000" dirty="0">
                <a:latin typeface="+mn-lt"/>
              </a:rPr>
              <a:t>gleiches Ergebnis wie zuvor (Zufall?)</a:t>
            </a:r>
          </a:p>
        </p:txBody>
      </p:sp>
      <mc:AlternateContent xmlns:mc="http://schemas.openxmlformats.org/markup-compatibility/2006" xmlns:a14="http://schemas.microsoft.com/office/drawing/2010/main">
        <mc:Choice Requires="a14">
          <p:sp>
            <p:nvSpPr>
              <p:cNvPr id="24" name="Textfeld 23"/>
              <p:cNvSpPr txBox="1"/>
              <p:nvPr/>
            </p:nvSpPr>
            <p:spPr>
              <a:xfrm>
                <a:off x="622089" y="5312728"/>
                <a:ext cx="7335684" cy="66851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latin typeface="Cambria Math" panose="02040503050406030204" pitchFamily="18" charset="0"/>
                              <a:ea typeface="Cambria Math"/>
                            </a:rPr>
                          </m:ctrlPr>
                        </m:sSubSup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𝜎</m:t>
                              </m:r>
                            </m:e>
                          </m:acc>
                        </m:e>
                        <m:sub>
                          <m:r>
                            <a:rPr lang="de-DE" sz="2000" b="0" i="1" smtClean="0">
                              <a:latin typeface="Cambria Math"/>
                              <a:ea typeface="Cambria Math"/>
                            </a:rPr>
                            <m:t>𝐷</m:t>
                          </m:r>
                        </m:sub>
                        <m:sup>
                          <m:r>
                            <a:rPr lang="de-DE" sz="2000" b="0" i="1" smtClean="0">
                              <a:latin typeface="Cambria Math"/>
                              <a:ea typeface="Cambria Math"/>
                            </a:rPr>
                            <m:t>2</m:t>
                          </m:r>
                        </m:sup>
                      </m:sSubSup>
                      <m:r>
                        <a:rPr lang="de-DE" sz="2000" b="0" i="1" smtClean="0">
                          <a:latin typeface="Cambria Math"/>
                          <a:ea typeface="Cambria Math"/>
                        </a:rPr>
                        <m:t>=</m:t>
                      </m:r>
                      <m:sSubSup>
                        <m:sSubSupPr>
                          <m:ctrlPr>
                            <a:rPr lang="de-DE" sz="2000" i="1">
                              <a:latin typeface="Cambria Math" panose="02040503050406030204" pitchFamily="18" charset="0"/>
                              <a:ea typeface="Cambria Math"/>
                            </a:rPr>
                          </m:ctrlPr>
                        </m:sSubSupPr>
                        <m:e>
                          <m:r>
                            <a:rPr lang="de-DE" sz="2000" b="0" i="1" smtClean="0">
                              <a:latin typeface="Cambria Math"/>
                              <a:ea typeface="Cambria Math"/>
                            </a:rPr>
                            <m:t>𝑠</m:t>
                          </m:r>
                        </m:e>
                        <m:sub>
                          <m:r>
                            <a:rPr lang="de-DE" sz="2000" i="1">
                              <a:latin typeface="Cambria Math"/>
                              <a:ea typeface="Cambria Math"/>
                            </a:rPr>
                            <m:t>𝐷</m:t>
                          </m:r>
                        </m:sub>
                        <m:sup>
                          <m:r>
                            <a:rPr lang="de-DE" sz="2000" i="1">
                              <a:latin typeface="Cambria Math"/>
                              <a:ea typeface="Cambria Math"/>
                            </a:rPr>
                            <m:t>2</m:t>
                          </m:r>
                        </m:sup>
                      </m:sSubSup>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2</m:t>
                          </m:r>
                        </m:den>
                      </m:f>
                      <m:d>
                        <m:dPr>
                          <m:ctrlPr>
                            <a:rPr lang="de-DE" sz="2000" b="0" i="1" smtClean="0">
                              <a:latin typeface="Cambria Math" panose="02040503050406030204" pitchFamily="18" charset="0"/>
                              <a:ea typeface="Cambria Math"/>
                            </a:rPr>
                          </m:ctrlPr>
                        </m:dPr>
                        <m:e>
                          <m:sSup>
                            <m:sSupPr>
                              <m:ctrlPr>
                                <a:rPr lang="de-DE" sz="2000" b="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i="1">
                                      <a:latin typeface="Cambria Math"/>
                                      <a:ea typeface="Cambria Math"/>
                                    </a:rPr>
                                    <m:t>32−30</m:t>
                                  </m:r>
                                </m:e>
                              </m:d>
                            </m:e>
                            <m:sup>
                              <m:r>
                                <a:rPr lang="de-DE" sz="2000" b="0" i="1" smtClean="0">
                                  <a:latin typeface="Cambria Math"/>
                                  <a:ea typeface="Cambria Math"/>
                                </a:rPr>
                                <m:t>2</m:t>
                              </m:r>
                            </m:sup>
                          </m:sSup>
                          <m:r>
                            <a:rPr lang="de-DE" sz="2000" b="0" i="1" smtClean="0">
                              <a:latin typeface="Cambria Math"/>
                              <a:ea typeface="Cambria Math"/>
                            </a:rPr>
                            <m:t>+</m:t>
                          </m:r>
                          <m:sSup>
                            <m:sSupPr>
                              <m:ctrlPr>
                                <a:rPr lang="de-DE" sz="2000" i="1">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b="0" i="1" smtClean="0">
                                      <a:latin typeface="Cambria Math"/>
                                      <a:ea typeface="Cambria Math"/>
                                    </a:rPr>
                                    <m:t>30</m:t>
                                  </m:r>
                                  <m:r>
                                    <a:rPr lang="de-DE" sz="2000" i="1">
                                      <a:latin typeface="Cambria Math"/>
                                      <a:ea typeface="Cambria Math"/>
                                    </a:rPr>
                                    <m:t>−30</m:t>
                                  </m:r>
                                </m:e>
                              </m:d>
                            </m:e>
                            <m:sup>
                              <m:r>
                                <a:rPr lang="de-DE" sz="2000" i="1">
                                  <a:latin typeface="Cambria Math"/>
                                  <a:ea typeface="Cambria Math"/>
                                </a:rPr>
                                <m:t>2</m:t>
                              </m:r>
                            </m:sup>
                          </m:sSup>
                          <m:r>
                            <a:rPr lang="de-DE" sz="2000" b="0" i="1" smtClean="0">
                              <a:latin typeface="Cambria Math"/>
                              <a:ea typeface="Cambria Math"/>
                            </a:rPr>
                            <m:t>+</m:t>
                          </m:r>
                          <m:sSup>
                            <m:sSupPr>
                              <m:ctrlPr>
                                <a:rPr lang="de-DE" sz="2000" i="1">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b="0" i="1" smtClean="0">
                                      <a:latin typeface="Cambria Math"/>
                                      <a:ea typeface="Cambria Math"/>
                                    </a:rPr>
                                    <m:t>28</m:t>
                                  </m:r>
                                  <m:r>
                                    <a:rPr lang="de-DE" sz="2000" i="1">
                                      <a:latin typeface="Cambria Math"/>
                                      <a:ea typeface="Cambria Math"/>
                                    </a:rPr>
                                    <m:t>−30</m:t>
                                  </m:r>
                                </m:e>
                              </m:d>
                            </m:e>
                            <m:sup>
                              <m:r>
                                <a:rPr lang="de-DE" sz="2000" i="1">
                                  <a:latin typeface="Cambria Math"/>
                                  <a:ea typeface="Cambria Math"/>
                                </a:rPr>
                                <m:t>2</m:t>
                              </m:r>
                            </m:sup>
                          </m:sSup>
                        </m:e>
                      </m:d>
                      <m:r>
                        <a:rPr lang="de-DE" sz="2000" b="0" i="1" smtClean="0">
                          <a:latin typeface="Cambria Math"/>
                          <a:ea typeface="Cambria Math"/>
                        </a:rPr>
                        <m:t>=4.0</m:t>
                      </m:r>
                    </m:oMath>
                  </m:oMathPara>
                </a14:m>
                <a:endParaRPr lang="de-DE" sz="2000" dirty="0">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622089" y="5312728"/>
                <a:ext cx="7335684" cy="668516"/>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622089" y="6000832"/>
                <a:ext cx="3376758" cy="41351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𝑡</m:t>
                          </m:r>
                        </m:e>
                        <m:sub>
                          <m:r>
                            <a:rPr lang="de-DE" sz="2000" b="0" i="1" smtClean="0">
                              <a:latin typeface="Cambria Math"/>
                            </a:rPr>
                            <m:t>3−1,0.975</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𝑡</m:t>
                          </m:r>
                        </m:e>
                        <m:sub>
                          <m:r>
                            <a:rPr lang="de-DE" sz="2000" b="0" i="1" smtClean="0">
                              <a:latin typeface="Cambria Math"/>
                            </a:rPr>
                            <m:t>2,0.975</m:t>
                          </m:r>
                        </m:sub>
                      </m:sSub>
                      <m:r>
                        <a:rPr lang="de-DE" sz="2000" b="0" i="1" smtClean="0">
                          <a:latin typeface="Cambria Math"/>
                        </a:rPr>
                        <m:t>=4.3027</m:t>
                      </m:r>
                    </m:oMath>
                  </m:oMathPara>
                </a14:m>
                <a:endParaRPr lang="de-DE" sz="2000" dirty="0">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622089" y="6000832"/>
                <a:ext cx="3376758" cy="413511"/>
              </a:xfrm>
              <a:prstGeom prst="rect">
                <a:avLst/>
              </a:prstGeom>
              <a:blipFill rotWithShape="1">
                <a:blip r:embed="rId10"/>
                <a:stretch>
                  <a:fillRect/>
                </a:stretch>
              </a:blipFill>
            </p:spPr>
            <p:txBody>
              <a:bodyPr/>
              <a:lstStyle/>
              <a:p>
                <a:r>
                  <a:rPr lang="de-DE">
                    <a:noFill/>
                  </a:rPr>
                  <a:t> </a:t>
                </a:r>
              </a:p>
            </p:txBody>
          </p:sp>
        </mc:Fallback>
      </mc:AlternateContent>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704</a:t>
            </a:r>
            <a:endParaRPr lang="de-DE" sz="8000" b="1" dirty="0">
              <a:solidFill>
                <a:schemeClr val="tx1"/>
              </a:solidFill>
              <a:latin typeface="+mj-lt"/>
            </a:endParaRPr>
          </a:p>
        </p:txBody>
      </p:sp>
      <p:pic>
        <p:nvPicPr>
          <p:cNvPr id="2" name="Grafik 1"/>
          <p:cNvPicPr>
            <a:picLocks noChangeAspect="1"/>
          </p:cNvPicPr>
          <p:nvPr/>
        </p:nvPicPr>
        <p:blipFill>
          <a:blip r:embed="rId11"/>
          <a:stretch>
            <a:fillRect/>
          </a:stretch>
        </p:blipFill>
        <p:spPr>
          <a:xfrm>
            <a:off x="1259632" y="1528066"/>
            <a:ext cx="3762375" cy="990600"/>
          </a:xfrm>
          <a:prstGeom prst="rect">
            <a:avLst/>
          </a:prstGeom>
        </p:spPr>
      </p:pic>
    </p:spTree>
    <p:extLst>
      <p:ext uri="{BB962C8B-B14F-4D97-AF65-F5344CB8AC3E}">
        <p14:creationId xmlns:p14="http://schemas.microsoft.com/office/powerpoint/2010/main" val="3215473341"/>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Textfeld 9"/>
          <p:cNvSpPr txBox="1">
            <a:spLocks noChangeArrowheads="1"/>
          </p:cNvSpPr>
          <p:nvPr/>
        </p:nvSpPr>
        <p:spPr bwMode="auto">
          <a:xfrm>
            <a:off x="468312" y="3107641"/>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Bemerkung zum Zweistichproben-Gedanken </a:t>
            </a:r>
            <a:r>
              <a:rPr lang="de-DE" sz="2000" dirty="0">
                <a:solidFill>
                  <a:srgbClr val="0070C0"/>
                </a:solidFill>
                <a:latin typeface="+mn-lt"/>
              </a:rPr>
              <a:t>●</a:t>
            </a:r>
            <a:endParaRPr lang="de-DE" sz="2000" b="1" dirty="0">
              <a:solidFill>
                <a:srgbClr val="0070C0"/>
              </a:solidFill>
              <a:latin typeface="+mn-lt"/>
            </a:endParaRPr>
          </a:p>
        </p:txBody>
      </p:sp>
      <p:sp>
        <p:nvSpPr>
          <p:cNvPr id="12" name="Textfeld 9"/>
          <p:cNvSpPr txBox="1">
            <a:spLocks noChangeArrowheads="1"/>
          </p:cNvSpPr>
          <p:nvPr/>
        </p:nvSpPr>
        <p:spPr bwMode="auto">
          <a:xfrm>
            <a:off x="468311" y="5949280"/>
            <a:ext cx="626392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Äquivalente Darstellungen im Regressionsmodell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468313" y="1196752"/>
                <a:ext cx="4452501" cy="108395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d>
                        <m:dPr>
                          <m:begChr m:val="["/>
                          <m:endChr m:val="]"/>
                          <m:ctrlPr>
                            <a:rPr lang="de-DE" sz="2000" i="1" smtClean="0">
                              <a:latin typeface="Cambria Math" panose="02040503050406030204" pitchFamily="18" charset="0"/>
                            </a:rPr>
                          </m:ctrlPr>
                        </m:dPr>
                        <m:e>
                          <m:r>
                            <a:rPr lang="de-DE" sz="2000" b="0" i="1" smtClean="0">
                              <a:latin typeface="Cambria Math"/>
                            </a:rPr>
                            <m:t>30−4.3027</m:t>
                          </m:r>
                          <m:rad>
                            <m:radPr>
                              <m:degHide m:val="on"/>
                              <m:ctrlPr>
                                <a:rPr lang="de-DE" sz="2000" b="0" i="1" smtClean="0">
                                  <a:latin typeface="Cambria Math" panose="02040503050406030204" pitchFamily="18" charset="0"/>
                                </a:rPr>
                              </m:ctrlPr>
                            </m:radPr>
                            <m:deg/>
                            <m:e>
                              <m:f>
                                <m:fPr>
                                  <m:ctrlPr>
                                    <a:rPr lang="de-DE" sz="2000" b="0" i="1" smtClean="0">
                                      <a:latin typeface="Cambria Math" panose="02040503050406030204" pitchFamily="18" charset="0"/>
                                    </a:rPr>
                                  </m:ctrlPr>
                                </m:fPr>
                                <m:num>
                                  <m:r>
                                    <a:rPr lang="de-DE" sz="2000" b="0" i="1" smtClean="0">
                                      <a:latin typeface="Cambria Math"/>
                                    </a:rPr>
                                    <m:t>4</m:t>
                                  </m:r>
                                </m:num>
                                <m:den>
                                  <m:r>
                                    <a:rPr lang="de-DE" sz="2000" b="0" i="1" smtClean="0">
                                      <a:latin typeface="Cambria Math"/>
                                    </a:rPr>
                                    <m:t>3</m:t>
                                  </m:r>
                                </m:den>
                              </m:f>
                            </m:e>
                          </m:rad>
                          <m:r>
                            <a:rPr lang="de-DE" sz="2000" b="0" i="1" smtClean="0">
                              <a:latin typeface="Cambria Math"/>
                            </a:rPr>
                            <m:t>,</m:t>
                          </m:r>
                          <m:r>
                            <a:rPr lang="de-DE" sz="2000" i="1">
                              <a:latin typeface="Cambria Math"/>
                            </a:rPr>
                            <m:t>30</m:t>
                          </m:r>
                          <m:r>
                            <a:rPr lang="de-DE" sz="2000" b="0" i="1" smtClean="0">
                              <a:latin typeface="Cambria Math"/>
                            </a:rPr>
                            <m:t>+4.3027</m:t>
                          </m:r>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b="0" i="1" smtClean="0">
                                      <a:latin typeface="Cambria Math"/>
                                    </a:rPr>
                                    <m:t>4</m:t>
                                  </m:r>
                                </m:num>
                                <m:den>
                                  <m:r>
                                    <a:rPr lang="de-DE" sz="2000" i="1">
                                      <a:latin typeface="Cambria Math"/>
                                    </a:rPr>
                                    <m:t>3</m:t>
                                  </m:r>
                                </m:den>
                              </m:f>
                            </m:e>
                          </m:rad>
                        </m:e>
                      </m:d>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68313" y="1196752"/>
                <a:ext cx="4452501" cy="1083951"/>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683568" y="2420888"/>
                <a:ext cx="174939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i="1" smtClean="0">
                          <a:latin typeface="Cambria Math"/>
                          <a:ea typeface="Cambria Math"/>
                        </a:rPr>
                        <m:t>=</m:t>
                      </m:r>
                      <m:d>
                        <m:dPr>
                          <m:begChr m:val="["/>
                          <m:endChr m:val="]"/>
                          <m:ctrlPr>
                            <a:rPr lang="de-DE" sz="2000" i="1" smtClean="0">
                              <a:latin typeface="Cambria Math" panose="02040503050406030204" pitchFamily="18" charset="0"/>
                            </a:rPr>
                          </m:ctrlPr>
                        </m:dPr>
                        <m:e>
                          <m:r>
                            <a:rPr lang="de-DE" sz="2000" b="0" i="1" smtClean="0">
                              <a:latin typeface="Cambria Math"/>
                            </a:rPr>
                            <m:t>25.0, 35.0</m:t>
                          </m:r>
                        </m:e>
                      </m:d>
                    </m:oMath>
                  </m:oMathPara>
                </a14:m>
                <a:endParaRPr lang="de-DE" sz="20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683568" y="2420888"/>
                <a:ext cx="1749390"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933782" y="3968052"/>
                <a:ext cx="3528392" cy="428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0</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sub>
                      </m:sSub>
                      <m:r>
                        <a:rPr lang="de-DE" sz="2000" b="0" i="1" smtClean="0">
                          <a:latin typeface="Cambria Math"/>
                        </a:rPr>
                        <m:t>,  </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1</m:t>
                              </m:r>
                            </m:sub>
                          </m:sSub>
                        </m:sub>
                      </m:sSub>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933782" y="3968052"/>
                <a:ext cx="3528392" cy="428259"/>
              </a:xfrm>
              <a:prstGeom prst="rect">
                <a:avLst/>
              </a:prstGeom>
              <a:blipFill rotWithShape="1">
                <a:blip r:embed="rId5"/>
                <a:stretch>
                  <a:fillRect/>
                </a:stretch>
              </a:blipFill>
            </p:spPr>
            <p:txBody>
              <a:bodyPr/>
              <a:lstStyle/>
              <a:p>
                <a:r>
                  <a:rPr lang="de-DE">
                    <a:noFill/>
                  </a:rPr>
                  <a:t> </a:t>
                </a:r>
              </a:p>
            </p:txBody>
          </p:sp>
        </mc:Fallback>
      </mc:AlternateContent>
      <p:sp>
        <p:nvSpPr>
          <p:cNvPr id="20" name="Textfeld 19"/>
          <p:cNvSpPr txBox="1"/>
          <p:nvPr/>
        </p:nvSpPr>
        <p:spPr>
          <a:xfrm>
            <a:off x="468312" y="3567942"/>
            <a:ext cx="5683716" cy="400110"/>
          </a:xfrm>
          <a:prstGeom prst="rect">
            <a:avLst/>
          </a:prstGeom>
          <a:noFill/>
        </p:spPr>
        <p:txBody>
          <a:bodyPr wrap="square" rtlCol="0">
            <a:spAutoFit/>
          </a:bodyPr>
          <a:lstStyle/>
          <a:p>
            <a:pPr algn="just"/>
            <a:r>
              <a:rPr lang="de-DE" sz="2000" dirty="0">
                <a:latin typeface="+mn-lt"/>
              </a:rPr>
              <a:t>&gt; In manchen Lehrbüchern wird die Gruppierung</a:t>
            </a:r>
          </a:p>
        </p:txBody>
      </p:sp>
      <p:sp>
        <p:nvSpPr>
          <p:cNvPr id="22" name="Textfeld 21"/>
          <p:cNvSpPr txBox="1"/>
          <p:nvPr/>
        </p:nvSpPr>
        <p:spPr>
          <a:xfrm>
            <a:off x="683568" y="4396311"/>
            <a:ext cx="5971749" cy="400110"/>
          </a:xfrm>
          <a:prstGeom prst="rect">
            <a:avLst/>
          </a:prstGeom>
          <a:noFill/>
        </p:spPr>
        <p:txBody>
          <a:bodyPr wrap="square" rtlCol="0">
            <a:spAutoFit/>
          </a:bodyPr>
          <a:lstStyle/>
          <a:p>
            <a:pPr algn="just"/>
            <a:r>
              <a:rPr lang="de-DE" sz="2000" dirty="0">
                <a:latin typeface="+mn-lt"/>
              </a:rPr>
              <a:t>als Vorliegen von 2 Stichproben umschrieben...</a:t>
            </a:r>
          </a:p>
        </p:txBody>
      </p:sp>
      <p:sp>
        <p:nvSpPr>
          <p:cNvPr id="23" name="Textfeld 22"/>
          <p:cNvSpPr txBox="1"/>
          <p:nvPr/>
        </p:nvSpPr>
        <p:spPr>
          <a:xfrm>
            <a:off x="468312" y="4802074"/>
            <a:ext cx="7994390" cy="1015663"/>
          </a:xfrm>
          <a:prstGeom prst="rect">
            <a:avLst/>
          </a:prstGeom>
          <a:noFill/>
        </p:spPr>
        <p:txBody>
          <a:bodyPr wrap="square" rtlCol="0">
            <a:spAutoFit/>
          </a:bodyPr>
          <a:lstStyle/>
          <a:p>
            <a:pPr algn="just"/>
            <a:r>
              <a:rPr lang="de-DE" sz="2000" dirty="0">
                <a:latin typeface="+mn-lt"/>
              </a:rPr>
              <a:t>&gt; Wir ziehen den Ansatz vor, immer nur von einer einzigen Stichprobe</a:t>
            </a:r>
          </a:p>
          <a:p>
            <a:pPr algn="just"/>
            <a:r>
              <a:rPr lang="de-DE" sz="2000" dirty="0">
                <a:latin typeface="+mn-lt"/>
              </a:rPr>
              <a:t>    auszugehen. Dabei sind die Stichprobenvariablen jedoch u. U. hetero-</a:t>
            </a:r>
          </a:p>
          <a:p>
            <a:pPr algn="just"/>
            <a:r>
              <a:rPr lang="de-DE" sz="2000" dirty="0">
                <a:latin typeface="+mn-lt"/>
              </a:rPr>
              <a:t>    gen verteilt (wie etwa im Falle von Differenzenschätzungen relevant)  </a:t>
            </a:r>
          </a:p>
        </p:txBody>
      </p:sp>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705</a:t>
            </a:r>
            <a:endParaRPr lang="de-DE" sz="8000" b="1" dirty="0">
              <a:solidFill>
                <a:schemeClr val="tx1"/>
              </a:solidFill>
              <a:latin typeface="+mj-lt"/>
            </a:endParaRPr>
          </a:p>
        </p:txBody>
      </p:sp>
    </p:spTree>
    <p:extLst>
      <p:ext uri="{BB962C8B-B14F-4D97-AF65-F5344CB8AC3E}">
        <p14:creationId xmlns:p14="http://schemas.microsoft.com/office/powerpoint/2010/main" val="3830256978"/>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68312" y="981075"/>
            <a:ext cx="395967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10.2.4 Weitere Konfidenzintervalle</a:t>
            </a:r>
          </a:p>
        </p:txBody>
      </p:sp>
      <p:sp>
        <p:nvSpPr>
          <p:cNvPr id="9" name="Textfeld 9"/>
          <p:cNvSpPr txBox="1">
            <a:spLocks noChangeArrowheads="1"/>
          </p:cNvSpPr>
          <p:nvPr/>
        </p:nvSpPr>
        <p:spPr bwMode="auto">
          <a:xfrm>
            <a:off x="449616" y="1641451"/>
            <a:ext cx="78667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Konfidenzintervalle für Anteilswerte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468312" y="2132856"/>
                <a:ext cx="8207376" cy="707886"/>
              </a:xfrm>
              <a:prstGeom prst="rect">
                <a:avLst/>
              </a:prstGeom>
              <a:noFill/>
            </p:spPr>
            <p:txBody>
              <a:bodyPr wrap="square" rtlCol="0">
                <a:spAutoFit/>
              </a:bodyPr>
              <a:lstStyle/>
              <a:p>
                <a:pPr algn="just"/>
                <a:r>
                  <a:rPr lang="de-DE" sz="2000" dirty="0">
                    <a:latin typeface="+mn-lt"/>
                  </a:rPr>
                  <a:t>&gt; Fall (iv) von Satz 10.2.1 (</a:t>
                </a:r>
                <a:r>
                  <a:rPr lang="de-DE" sz="2000">
                    <a:latin typeface="+mn-lt"/>
                  </a:rPr>
                  <a:t>Folie 684) </a:t>
                </a:r>
                <a:r>
                  <a:rPr lang="de-DE" sz="2000" dirty="0">
                    <a:latin typeface="+mn-lt"/>
                  </a:rPr>
                  <a:t>kann für den Fall einer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oMath>
                </a14:m>
                <a:r>
                  <a:rPr lang="de-DE" sz="2000" dirty="0">
                    <a:latin typeface="+mn-lt"/>
                  </a:rPr>
                  <a:t>-</a:t>
                </a:r>
              </a:p>
              <a:p>
                <a:pPr algn="just"/>
                <a:r>
                  <a:rPr lang="de-DE" sz="2000" dirty="0">
                    <a:latin typeface="+mn-lt"/>
                  </a:rPr>
                  <a:t>   Verteilung spezialisiert werden. Dies führt zu einer Anteilsschätzung. </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2" y="2132856"/>
                <a:ext cx="8207376" cy="707886"/>
              </a:xfrm>
              <a:prstGeom prst="rect">
                <a:avLst/>
              </a:prstGeom>
              <a:blipFill>
                <a:blip r:embed="rId3"/>
                <a:stretch>
                  <a:fillRect l="-817" t="-5172" b="-1465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68313" y="2867400"/>
                <a:ext cx="8207376" cy="400110"/>
              </a:xfrm>
              <a:prstGeom prst="rect">
                <a:avLst/>
              </a:prstGeom>
              <a:noFill/>
            </p:spPr>
            <p:txBody>
              <a:bodyPr wrap="square" rtlCol="0">
                <a:spAutoFit/>
              </a:bodyPr>
              <a:lstStyle/>
              <a:p>
                <a:pPr algn="just"/>
                <a:r>
                  <a:rPr lang="de-DE" sz="2000" dirty="0">
                    <a:latin typeface="+mn-lt"/>
                  </a:rPr>
                  <a:t>&gt; Sind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oMath>
                </a14:m>
                <a:r>
                  <a:rPr lang="de-DE" sz="2000" dirty="0">
                    <a:latin typeface="+mn-lt"/>
                  </a:rPr>
                  <a:t>-verteilt, gilt:</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13" y="2867400"/>
                <a:ext cx="8207376" cy="400110"/>
              </a:xfrm>
              <a:prstGeom prst="rect">
                <a:avLst/>
              </a:prstGeom>
              <a:blipFill rotWithShape="1">
                <a:blip r:embed="rId4"/>
                <a:stretch>
                  <a:fillRect l="-81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043608" y="3356992"/>
                <a:ext cx="432048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d>
                      <m:r>
                        <a:rPr lang="de-DE" sz="2000" b="0" i="1" smtClean="0">
                          <a:solidFill>
                            <a:schemeClr val="tx1"/>
                          </a:solidFill>
                          <a:latin typeface="Cambria Math"/>
                        </a:rPr>
                        <m:t>=</m:t>
                      </m:r>
                      <m:r>
                        <a:rPr lang="de-DE" sz="2000" b="0" i="1" smtClean="0">
                          <a:solidFill>
                            <a:schemeClr val="tx1"/>
                          </a:solidFill>
                          <a:latin typeface="Cambria Math"/>
                          <a:ea typeface="Cambria Math"/>
                        </a:rPr>
                        <m:t>𝜋</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𝑉𝑎𝑟</m:t>
                      </m:r>
                      <m:d>
                        <m:dPr>
                          <m:ctrlPr>
                            <a:rPr lang="de-DE" sz="2000" b="0" i="1" smtClean="0">
                              <a:solidFill>
                                <a:schemeClr val="tx1"/>
                              </a:solidFill>
                              <a:latin typeface="Cambria Math" panose="02040503050406030204" pitchFamily="18" charset="0"/>
                              <a:ea typeface="Cambria Math"/>
                            </a:rPr>
                          </m:ctrlPr>
                        </m:dPr>
                        <m:e>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𝑋</m:t>
                              </m:r>
                            </m:e>
                            <m:sub>
                              <m:r>
                                <a:rPr lang="de-DE" sz="2000" b="0" i="1" smtClean="0">
                                  <a:solidFill>
                                    <a:schemeClr val="tx1"/>
                                  </a:solidFill>
                                  <a:latin typeface="Cambria Math"/>
                                  <a:ea typeface="Cambria Math"/>
                                </a:rPr>
                                <m:t>𝑖</m:t>
                              </m:r>
                            </m:sub>
                          </m:sSub>
                        </m:e>
                      </m:d>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𝜋</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r>
                            <a:rPr lang="de-DE" sz="2000" b="0" i="1" smtClean="0">
                              <a:solidFill>
                                <a:schemeClr val="tx1"/>
                              </a:solidFill>
                              <a:latin typeface="Cambria Math"/>
                              <a:ea typeface="Cambria Math"/>
                            </a:rPr>
                            <m:t>𝜋</m:t>
                          </m:r>
                        </m:e>
                      </m:d>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043608" y="3356992"/>
                <a:ext cx="4320480" cy="400110"/>
              </a:xfrm>
              <a:prstGeom prst="rect">
                <a:avLst/>
              </a:prstGeom>
              <a:blipFill rotWithShape="1">
                <a:blip r:embed="rId5"/>
                <a:stretch>
                  <a:fillRect b="-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1029239" y="3778310"/>
                <a:ext cx="4320480" cy="69506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e>
                      </m:d>
                      <m:r>
                        <a:rPr lang="de-DE" sz="2000" b="0" i="1" smtClean="0">
                          <a:solidFill>
                            <a:schemeClr val="tx1"/>
                          </a:solidFill>
                          <a:latin typeface="Cambria Math"/>
                        </a:rPr>
                        <m:t>=</m:t>
                      </m:r>
                      <m:r>
                        <a:rPr lang="de-DE" sz="2000" b="0" i="1" smtClean="0">
                          <a:solidFill>
                            <a:schemeClr val="tx1"/>
                          </a:solidFill>
                          <a:latin typeface="Cambria Math"/>
                          <a:ea typeface="Cambria Math"/>
                        </a:rPr>
                        <m:t>𝜋</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𝑉𝑎𝑟</m:t>
                      </m:r>
                      <m:d>
                        <m:dPr>
                          <m:ctrlPr>
                            <a:rPr lang="de-DE" sz="2000" b="0" i="1" smtClean="0">
                              <a:solidFill>
                                <a:schemeClr val="tx1"/>
                              </a:solidFill>
                              <a:latin typeface="Cambria Math" panose="02040503050406030204" pitchFamily="18" charset="0"/>
                              <a:ea typeface="Cambria Math"/>
                            </a:rPr>
                          </m:ctrlPr>
                        </m:d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e>
                      </m:d>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𝜋</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r>
                                <a:rPr lang="de-DE" sz="2000" b="0" i="1" smtClean="0">
                                  <a:solidFill>
                                    <a:schemeClr val="tx1"/>
                                  </a:solidFill>
                                  <a:latin typeface="Cambria Math"/>
                                  <a:ea typeface="Cambria Math"/>
                                </a:rPr>
                                <m:t>𝜋</m:t>
                              </m:r>
                            </m:e>
                          </m:d>
                        </m:num>
                        <m:den>
                          <m:r>
                            <a:rPr lang="de-DE" sz="2000" b="0" i="1" smtClean="0">
                              <a:solidFill>
                                <a:schemeClr val="tx1"/>
                              </a:solidFill>
                              <a:latin typeface="Cambria Math"/>
                              <a:ea typeface="Cambria Math"/>
                            </a:rPr>
                            <m:t>𝑛</m:t>
                          </m:r>
                        </m:den>
                      </m:f>
                    </m:oMath>
                  </m:oMathPara>
                </a14:m>
                <a:endParaRPr lang="de-DE" sz="2000" dirty="0">
                  <a:solidFill>
                    <a:schemeClr val="tx1"/>
                  </a:solidFill>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029239" y="3778310"/>
                <a:ext cx="4320480" cy="695062"/>
              </a:xfrm>
              <a:prstGeom prst="rect">
                <a:avLst/>
              </a:prstGeom>
              <a:blipFill rotWithShape="1">
                <a:blip r:embed="rId6"/>
                <a:stretch>
                  <a:fillRect/>
                </a:stretch>
              </a:blipFill>
            </p:spPr>
            <p:txBody>
              <a:bodyPr/>
              <a:lstStyle/>
              <a:p>
                <a:r>
                  <a:rPr lang="de-DE">
                    <a:noFill/>
                  </a:rPr>
                  <a:t> </a:t>
                </a:r>
              </a:p>
            </p:txBody>
          </p:sp>
        </mc:Fallback>
      </mc:AlternateContent>
      <p:sp>
        <p:nvSpPr>
          <p:cNvPr id="24" name="Textfeld 23"/>
          <p:cNvSpPr txBox="1"/>
          <p:nvPr/>
        </p:nvSpPr>
        <p:spPr>
          <a:xfrm>
            <a:off x="468313" y="4514398"/>
            <a:ext cx="3239591" cy="400110"/>
          </a:xfrm>
          <a:prstGeom prst="rect">
            <a:avLst/>
          </a:prstGeom>
          <a:noFill/>
        </p:spPr>
        <p:txBody>
          <a:bodyPr wrap="square" rtlCol="0">
            <a:spAutoFit/>
          </a:bodyPr>
          <a:lstStyle/>
          <a:p>
            <a:pPr algn="just"/>
            <a:r>
              <a:rPr lang="de-DE" sz="2000" dirty="0">
                <a:latin typeface="+mn-lt"/>
              </a:rPr>
              <a:t>&gt; Bezogen auf Fall (iv) gilt</a:t>
            </a:r>
          </a:p>
        </p:txBody>
      </p:sp>
      <mc:AlternateContent xmlns:mc="http://schemas.openxmlformats.org/markup-compatibility/2006" xmlns:a14="http://schemas.microsoft.com/office/drawing/2010/main">
        <mc:Choice Requires="a14">
          <p:sp>
            <p:nvSpPr>
              <p:cNvPr id="25" name="Textfeld 24"/>
              <p:cNvSpPr txBox="1"/>
              <p:nvPr/>
            </p:nvSpPr>
            <p:spPr>
              <a:xfrm>
                <a:off x="1547664" y="4925788"/>
                <a:ext cx="33843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𝜇</m:t>
                      </m:r>
                      <m:r>
                        <a:rPr lang="de-DE" sz="2000" b="0" i="1" smtClean="0">
                          <a:solidFill>
                            <a:schemeClr val="tx1"/>
                          </a:solidFill>
                          <a:latin typeface="Cambria Math"/>
                        </a:rPr>
                        <m:t>=</m:t>
                      </m:r>
                      <m:r>
                        <a:rPr lang="de-DE" sz="2000" b="0" i="1" smtClean="0">
                          <a:solidFill>
                            <a:schemeClr val="tx1"/>
                          </a:solidFill>
                          <a:latin typeface="Cambria Math"/>
                          <a:ea typeface="Cambria Math"/>
                        </a:rPr>
                        <m:t>𝜋</m:t>
                      </m:r>
                      <m:r>
                        <a:rPr lang="de-DE" sz="2000" b="0" i="1" smtClean="0">
                          <a:solidFill>
                            <a:schemeClr val="tx1"/>
                          </a:solidFill>
                          <a:latin typeface="Cambria Math"/>
                          <a:ea typeface="Cambria Math"/>
                        </a:rPr>
                        <m:t>,  </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𝜋</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r>
                            <a:rPr lang="de-DE" sz="2000" b="0" i="1" smtClean="0">
                              <a:solidFill>
                                <a:schemeClr val="tx1"/>
                              </a:solidFill>
                              <a:latin typeface="Cambria Math"/>
                              <a:ea typeface="Cambria Math"/>
                            </a:rPr>
                            <m:t>𝜋</m:t>
                          </m:r>
                        </m:e>
                      </m:d>
                    </m:oMath>
                  </m:oMathPara>
                </a14:m>
                <a:endParaRPr lang="de-DE" sz="2000" dirty="0">
                  <a:solidFill>
                    <a:schemeClr val="tx1"/>
                  </a:solidFill>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547664" y="4925788"/>
                <a:ext cx="3384376" cy="400110"/>
              </a:xfrm>
              <a:prstGeom prst="rect">
                <a:avLst/>
              </a:prstGeom>
              <a:blipFill rotWithShape="1">
                <a:blip r:embed="rId7"/>
                <a:stretch>
                  <a:fillRect b="-606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449616" y="5393583"/>
                <a:ext cx="8207376" cy="400110"/>
              </a:xfrm>
              <a:prstGeom prst="rect">
                <a:avLst/>
              </a:prstGeom>
              <a:noFill/>
            </p:spPr>
            <p:txBody>
              <a:bodyPr wrap="square" rtlCol="0">
                <a:spAutoFit/>
              </a:bodyPr>
              <a:lstStyle/>
              <a:p>
                <a:pPr algn="just"/>
                <a:r>
                  <a:rPr lang="de-DE" sz="2000" dirty="0">
                    <a:latin typeface="+mn-lt"/>
                  </a:rPr>
                  <a:t>&gt; Da die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oMath>
                </a14:m>
                <a:r>
                  <a:rPr lang="de-DE" sz="2000" dirty="0">
                    <a:latin typeface="+mn-lt"/>
                  </a:rPr>
                  <a:t> nur die Werte 0 und 1 annehmen können, gilt:</a:t>
                </a:r>
              </a:p>
            </p:txBody>
          </p:sp>
        </mc:Choice>
        <mc:Fallback xmlns="">
          <p:sp>
            <p:nvSpPr>
              <p:cNvPr id="28" name="Textfeld 27"/>
              <p:cNvSpPr txBox="1">
                <a:spLocks noRot="1" noChangeAspect="1" noMove="1" noResize="1" noEditPoints="1" noAdjustHandles="1" noChangeArrowheads="1" noChangeShapeType="1" noTextEdit="1"/>
              </p:cNvSpPr>
              <p:nvPr/>
            </p:nvSpPr>
            <p:spPr>
              <a:xfrm>
                <a:off x="449616" y="5393583"/>
                <a:ext cx="8207376" cy="400110"/>
              </a:xfrm>
              <a:prstGeom prst="rect">
                <a:avLst/>
              </a:prstGeom>
              <a:blipFill rotWithShape="1">
                <a:blip r:embed="rId8"/>
                <a:stretch>
                  <a:fillRect l="-817"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1041853" y="6008116"/>
                <a:ext cx="1152128" cy="41678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i="1">
                              <a:solidFill>
                                <a:schemeClr val="tx1"/>
                              </a:solidFill>
                              <a:latin typeface="Cambria Math"/>
                            </a:rPr>
                            <m:t>𝑋</m:t>
                          </m:r>
                        </m:e>
                        <m:sub>
                          <m:r>
                            <a:rPr lang="de-DE" sz="2000" i="1">
                              <a:solidFill>
                                <a:schemeClr val="tx1"/>
                              </a:solidFill>
                              <a:latin typeface="Cambria Math"/>
                            </a:rPr>
                            <m:t>𝑖</m:t>
                          </m:r>
                        </m:sub>
                        <m:sup>
                          <m:r>
                            <a:rPr lang="de-DE" sz="2000" i="1">
                              <a:solidFill>
                                <a:schemeClr val="tx1"/>
                              </a:solidFill>
                              <a:latin typeface="Cambria Math"/>
                            </a:rPr>
                            <m:t>2</m:t>
                          </m:r>
                        </m:sup>
                      </m:sSubSup>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oMath>
                  </m:oMathPara>
                </a14:m>
                <a:endParaRPr lang="de-DE" sz="2000" dirty="0">
                  <a:solidFill>
                    <a:schemeClr val="tx1"/>
                  </a:solidFill>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041853" y="6008116"/>
                <a:ext cx="1152128" cy="416781"/>
              </a:xfrm>
              <a:prstGeom prst="rect">
                <a:avLst/>
              </a:prstGeom>
              <a:blipFill rotWithShape="1">
                <a:blip r:embed="rId9"/>
                <a:stretch>
                  <a:fillRect b="-441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2394704" y="5861378"/>
                <a:ext cx="3919054"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𝑛</m:t>
                          </m:r>
                        </m:den>
                      </m:f>
                      <m:nary>
                        <m:naryPr>
                          <m:chr m:val="∑"/>
                          <m:limLoc m:val="subSup"/>
                          <m:ctrlPr>
                            <a:rPr lang="de-DE" sz="2000" b="0" i="1" smtClean="0">
                              <a:solidFill>
                                <a:schemeClr val="tx1"/>
                              </a:solidFill>
                              <a:latin typeface="Cambria Math" panose="02040503050406030204" pitchFamily="18" charset="0"/>
                              <a:ea typeface="Cambria Math"/>
                            </a:rPr>
                          </m:ctrlPr>
                        </m:naryPr>
                        <m:sub>
                          <m:r>
                            <m:rPr>
                              <m:brk m:alnAt="25"/>
                            </m:rPr>
                            <a:rPr lang="de-DE" sz="2000" b="0" i="1" smtClean="0">
                              <a:solidFill>
                                <a:schemeClr val="tx1"/>
                              </a:solidFill>
                              <a:latin typeface="Cambria Math"/>
                              <a:ea typeface="Cambria Math"/>
                            </a:rPr>
                            <m:t>𝑖</m:t>
                          </m:r>
                          <m:r>
                            <a:rPr lang="de-DE" sz="2000" b="0" i="1" smtClean="0">
                              <a:solidFill>
                                <a:schemeClr val="tx1"/>
                              </a:solidFill>
                              <a:latin typeface="Cambria Math"/>
                              <a:ea typeface="Cambria Math"/>
                            </a:rPr>
                            <m:t>=1</m:t>
                          </m:r>
                        </m:sub>
                        <m:sup>
                          <m:r>
                            <a:rPr lang="de-DE" sz="2000" b="0" i="1" smtClean="0">
                              <a:solidFill>
                                <a:schemeClr val="tx1"/>
                              </a:solidFill>
                              <a:latin typeface="Cambria Math"/>
                              <a:ea typeface="Cambria Math"/>
                            </a:rPr>
                            <m:t>𝑛</m:t>
                          </m:r>
                        </m:sup>
                        <m:e>
                          <m:sSubSup>
                            <m:sSubSupPr>
                              <m:ctrlPr>
                                <a:rPr lang="de-DE" sz="2000" b="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𝑋</m:t>
                              </m:r>
                            </m:e>
                            <m:sub>
                              <m:r>
                                <a:rPr lang="de-DE" sz="2000" b="0" i="1" smtClean="0">
                                  <a:solidFill>
                                    <a:schemeClr val="tx1"/>
                                  </a:solidFill>
                                  <a:latin typeface="Cambria Math"/>
                                  <a:ea typeface="Cambria Math"/>
                                </a:rPr>
                                <m:t>𝑖</m:t>
                              </m:r>
                            </m:sub>
                            <m:sup>
                              <m:r>
                                <a:rPr lang="de-DE" sz="2000" b="0" i="1" smtClean="0">
                                  <a:solidFill>
                                    <a:schemeClr val="tx1"/>
                                  </a:solidFill>
                                  <a:latin typeface="Cambria Math"/>
                                  <a:ea typeface="Cambria Math"/>
                                </a:rPr>
                                <m:t>2</m:t>
                              </m:r>
                            </m:sup>
                          </m:sSubSup>
                        </m:e>
                      </m:nary>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r>
                            <a:rPr lang="de-DE" sz="2000" i="1">
                              <a:solidFill>
                                <a:schemeClr val="tx1"/>
                              </a:solidFill>
                              <a:latin typeface="Cambria Math"/>
                              <a:ea typeface="Cambria Math"/>
                            </a:rPr>
                            <m:t>1</m:t>
                          </m:r>
                        </m:num>
                        <m:den>
                          <m:r>
                            <a:rPr lang="de-DE" sz="2000" i="1">
                              <a:solidFill>
                                <a:schemeClr val="tx1"/>
                              </a:solidFill>
                              <a:latin typeface="Cambria Math"/>
                              <a:ea typeface="Cambria Math"/>
                            </a:rPr>
                            <m:t>𝑛</m:t>
                          </m:r>
                        </m:den>
                      </m:f>
                      <m:nary>
                        <m:naryPr>
                          <m:chr m:val="∑"/>
                          <m:limLoc m:val="subSup"/>
                          <m:ctrlPr>
                            <a:rPr lang="de-DE" sz="2000" i="1" smtClean="0">
                              <a:solidFill>
                                <a:schemeClr val="tx1"/>
                              </a:solidFill>
                              <a:latin typeface="Cambria Math" panose="02040503050406030204" pitchFamily="18" charset="0"/>
                              <a:ea typeface="Cambria Math"/>
                            </a:rPr>
                          </m:ctrlPr>
                        </m:naryPr>
                        <m:sub>
                          <m:r>
                            <m:rPr>
                              <m:brk m:alnAt="25"/>
                            </m:rPr>
                            <a:rPr lang="de-DE" sz="2000" i="1">
                              <a:solidFill>
                                <a:schemeClr val="tx1"/>
                              </a:solidFill>
                              <a:latin typeface="Cambria Math"/>
                              <a:ea typeface="Cambria Math"/>
                            </a:rPr>
                            <m:t>𝑖</m:t>
                          </m:r>
                          <m:r>
                            <a:rPr lang="de-DE" sz="2000" i="1">
                              <a:solidFill>
                                <a:schemeClr val="tx1"/>
                              </a:solidFill>
                              <a:latin typeface="Cambria Math"/>
                              <a:ea typeface="Cambria Math"/>
                            </a:rPr>
                            <m:t>=1</m:t>
                          </m:r>
                        </m:sub>
                        <m:sup>
                          <m:r>
                            <a:rPr lang="de-DE" sz="2000" i="1">
                              <a:solidFill>
                                <a:schemeClr val="tx1"/>
                              </a:solidFill>
                              <a:latin typeface="Cambria Math"/>
                              <a:ea typeface="Cambria Math"/>
                            </a:rPr>
                            <m:t>𝑛</m:t>
                          </m:r>
                        </m:sup>
                        <m:e>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𝑋</m:t>
                              </m:r>
                            </m:e>
                            <m:sub>
                              <m:r>
                                <a:rPr lang="de-DE" sz="2000" b="0" i="1" smtClean="0">
                                  <a:solidFill>
                                    <a:schemeClr val="tx1"/>
                                  </a:solidFill>
                                  <a:latin typeface="Cambria Math"/>
                                  <a:ea typeface="Cambria Math"/>
                                </a:rPr>
                                <m:t>𝑖</m:t>
                              </m:r>
                            </m:sub>
                          </m:sSub>
                        </m:e>
                      </m:nary>
                      <m:r>
                        <a:rPr lang="de-DE" sz="2000" b="0" i="1" smtClean="0">
                          <a:solidFill>
                            <a:schemeClr val="tx1"/>
                          </a:solidFill>
                          <a:latin typeface="Cambria Math"/>
                          <a:ea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oMath>
                  </m:oMathPara>
                </a14:m>
                <a:endParaRPr lang="de-DE" sz="2000" dirty="0">
                  <a:solidFill>
                    <a:schemeClr val="tx1"/>
                  </a:solidFill>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2394704" y="5861378"/>
                <a:ext cx="3919054" cy="710259"/>
              </a:xfrm>
              <a:prstGeom prst="rect">
                <a:avLst/>
              </a:prstGeom>
              <a:blipFill rotWithShape="1">
                <a:blip r:embed="rId10"/>
                <a:stretch>
                  <a:fillRect/>
                </a:stretch>
              </a:blipFill>
            </p:spPr>
            <p:txBody>
              <a:bodyPr/>
              <a:lstStyle/>
              <a:p>
                <a:r>
                  <a:rPr lang="de-DE">
                    <a:noFill/>
                  </a:rPr>
                  <a:t> </a:t>
                </a:r>
              </a:p>
            </p:txBody>
          </p:sp>
        </mc:Fallback>
      </mc:AlternateContent>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706</a:t>
            </a:r>
            <a:endParaRPr lang="de-DE" sz="8000" b="1" dirty="0">
              <a:solidFill>
                <a:schemeClr val="tx1"/>
              </a:solidFill>
              <a:latin typeface="+mj-lt"/>
            </a:endParaRPr>
          </a:p>
        </p:txBody>
      </p:sp>
    </p:spTree>
    <p:extLst>
      <p:ext uri="{BB962C8B-B14F-4D97-AF65-F5344CB8AC3E}">
        <p14:creationId xmlns:p14="http://schemas.microsoft.com/office/powerpoint/2010/main" val="261311800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68</a:t>
            </a:r>
            <a:endParaRPr lang="de-DE" sz="8000" b="1" dirty="0">
              <a:solidFill>
                <a:schemeClr val="tx1"/>
              </a:solidFill>
              <a:latin typeface="+mj-lt"/>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4.1 Spezifika empirischer Verteilungen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1738607"/>
            <a:ext cx="6705600" cy="4010025"/>
          </a:xfrm>
          <a:prstGeom prst="rect">
            <a:avLst/>
          </a:prstGeom>
        </p:spPr>
      </p:pic>
    </p:spTree>
    <p:extLst>
      <p:ext uri="{BB962C8B-B14F-4D97-AF65-F5344CB8AC3E}">
        <p14:creationId xmlns:p14="http://schemas.microsoft.com/office/powerpoint/2010/main" val="2668112689"/>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7" name="Textfeld 26"/>
              <p:cNvSpPr txBox="1"/>
              <p:nvPr/>
            </p:nvSpPr>
            <p:spPr>
              <a:xfrm>
                <a:off x="468313" y="1268760"/>
                <a:ext cx="5534044"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p>
                        <m:sSupPr>
                          <m:ctrlPr>
                            <a:rPr lang="de-DE" sz="2000" i="1" smtClean="0">
                              <a:solidFill>
                                <a:schemeClr val="tx1"/>
                              </a:solidFill>
                              <a:latin typeface="Cambria Math" panose="02040503050406030204" pitchFamily="18" charset="0"/>
                            </a:rPr>
                          </m:ctrlPr>
                        </m:sSup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𝑆</m:t>
                              </m:r>
                            </m:e>
                          </m:acc>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𝑋</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e>
                        <m:sup>
                          <m:r>
                            <a:rPr lang="de-DE" sz="2000" b="0" i="1" smtClean="0">
                              <a:solidFill>
                                <a:schemeClr val="tx1"/>
                              </a:solidFill>
                              <a:latin typeface="Cambria Math"/>
                            </a:rPr>
                            <m:t>2</m:t>
                          </m:r>
                        </m:sup>
                      </m:sSup>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e>
                      </m:d>
                    </m:oMath>
                  </m:oMathPara>
                </a14:m>
                <a:endParaRPr lang="de-DE" sz="2000"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68313" y="1268760"/>
                <a:ext cx="5534044" cy="71025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468312" y="2132856"/>
                <a:ext cx="8207376" cy="400110"/>
              </a:xfrm>
              <a:prstGeom prst="rect">
                <a:avLst/>
              </a:prstGeom>
              <a:noFill/>
            </p:spPr>
            <p:txBody>
              <a:bodyPr wrap="square" rtlCol="0">
                <a:spAutoFit/>
              </a:bodyPr>
              <a:lstStyle/>
              <a:p>
                <a:pPr algn="just"/>
                <a:r>
                  <a:rPr lang="de-DE" sz="2000" dirty="0">
                    <a:latin typeface="+mn-lt"/>
                  </a:rPr>
                  <a:t>&gt; Damit erhalten wir approximatives KI für </a:t>
                </a:r>
                <a14:m>
                  <m:oMath xmlns:m="http://schemas.openxmlformats.org/officeDocument/2006/math">
                    <m:r>
                      <a:rPr lang="de-DE" sz="2000" i="1" smtClean="0">
                        <a:latin typeface="Cambria Math"/>
                        <a:ea typeface="Cambria Math"/>
                      </a:rPr>
                      <m:t>𝜋</m:t>
                    </m:r>
                  </m:oMath>
                </a14:m>
                <a:r>
                  <a:rPr lang="de-DE" sz="2000" dirty="0">
                    <a:latin typeface="+mn-lt"/>
                  </a:rPr>
                  <a:t> ...</a:t>
                </a:r>
              </a:p>
            </p:txBody>
          </p:sp>
        </mc:Choice>
        <mc:Fallback xmlns="">
          <p:sp>
            <p:nvSpPr>
              <p:cNvPr id="30" name="Textfeld 29"/>
              <p:cNvSpPr txBox="1">
                <a:spLocks noRot="1" noChangeAspect="1" noMove="1" noResize="1" noEditPoints="1" noAdjustHandles="1" noChangeArrowheads="1" noChangeShapeType="1" noTextEdit="1"/>
              </p:cNvSpPr>
              <p:nvPr/>
            </p:nvSpPr>
            <p:spPr>
              <a:xfrm>
                <a:off x="468312" y="2132856"/>
                <a:ext cx="8207376" cy="400110"/>
              </a:xfrm>
              <a:prstGeom prst="rect">
                <a:avLst/>
              </a:prstGeom>
              <a:blipFill rotWithShape="1">
                <a:blip r:embed="rId5"/>
                <a:stretch>
                  <a:fillRect l="-817" t="-7576" b="-25758"/>
                </a:stretch>
              </a:blipFill>
            </p:spPr>
            <p:txBody>
              <a:bodyPr/>
              <a:lstStyle/>
              <a:p>
                <a:r>
                  <a:rPr lang="de-DE">
                    <a:noFill/>
                  </a:rPr>
                  <a:t> </a:t>
                </a:r>
              </a:p>
            </p:txBody>
          </p:sp>
        </mc:Fallback>
      </mc:AlternateContent>
      <p:sp>
        <p:nvSpPr>
          <p:cNvPr id="32" name="Textfeld 9"/>
          <p:cNvSpPr txBox="1">
            <a:spLocks noChangeArrowheads="1"/>
          </p:cNvSpPr>
          <p:nvPr/>
        </p:nvSpPr>
        <p:spPr bwMode="auto">
          <a:xfrm>
            <a:off x="468312" y="501317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Notwendiger Stichprobenumfang zur Erzielung bestimmter Längen </a:t>
            </a:r>
            <a:r>
              <a:rPr lang="de-DE" sz="2000" dirty="0">
                <a:solidFill>
                  <a:srgbClr val="0070C0"/>
                </a:solidFill>
                <a:latin typeface="+mn-lt"/>
              </a:rPr>
              <a:t>●</a:t>
            </a:r>
            <a:endParaRPr lang="de-DE" sz="2000" b="1" dirty="0">
              <a:solidFill>
                <a:srgbClr val="0070C0"/>
              </a:solidFill>
              <a:latin typeface="+mn-lt"/>
            </a:endParaRPr>
          </a:p>
        </p:txBody>
      </p:sp>
      <p:sp>
        <p:nvSpPr>
          <p:cNvPr id="33" name="Textfeld 32"/>
          <p:cNvSpPr txBox="1"/>
          <p:nvPr/>
        </p:nvSpPr>
        <p:spPr>
          <a:xfrm>
            <a:off x="468313" y="5517232"/>
            <a:ext cx="4553508" cy="400110"/>
          </a:xfrm>
          <a:prstGeom prst="rect">
            <a:avLst/>
          </a:prstGeom>
          <a:noFill/>
        </p:spPr>
        <p:txBody>
          <a:bodyPr wrap="square" rtlCol="0">
            <a:spAutoFit/>
          </a:bodyPr>
          <a:lstStyle/>
          <a:p>
            <a:pPr algn="just"/>
            <a:r>
              <a:rPr lang="de-DE" sz="2000" dirty="0">
                <a:latin typeface="+mn-lt"/>
              </a:rPr>
              <a:t>&gt; Länge des approximativen </a:t>
            </a:r>
            <a:r>
              <a:rPr lang="de-DE" sz="2000" dirty="0" err="1">
                <a:latin typeface="+mn-lt"/>
              </a:rPr>
              <a:t>KI‘s</a:t>
            </a:r>
            <a:r>
              <a:rPr lang="de-DE" sz="2000" dirty="0">
                <a:latin typeface="+mn-lt"/>
              </a:rPr>
              <a:t>: </a:t>
            </a:r>
          </a:p>
        </p:txBody>
      </p:sp>
      <mc:AlternateContent xmlns:mc="http://schemas.openxmlformats.org/markup-compatibility/2006" xmlns:a14="http://schemas.microsoft.com/office/drawing/2010/main">
        <mc:Choice Requires="a14">
          <p:sp>
            <p:nvSpPr>
              <p:cNvPr id="34" name="Textfeld 33"/>
              <p:cNvSpPr txBox="1"/>
              <p:nvPr/>
            </p:nvSpPr>
            <p:spPr>
              <a:xfrm>
                <a:off x="1403875" y="5926066"/>
                <a:ext cx="3515671" cy="48987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𝐿</m:t>
                          </m:r>
                        </m:e>
                        <m:sub>
                          <m:acc>
                            <m:accPr>
                              <m:chr m:val="̂"/>
                              <m:ctrlPr>
                                <a:rPr lang="de-DE" sz="2000" i="1" smtClean="0">
                                  <a:latin typeface="Cambria Math" panose="02040503050406030204" pitchFamily="18" charset="0"/>
                                </a:rPr>
                              </m:ctrlPr>
                            </m:accPr>
                            <m:e>
                              <m:r>
                                <a:rPr lang="de-DE" sz="2000" i="1" smtClean="0">
                                  <a:latin typeface="Cambria Math"/>
                                  <a:ea typeface="Cambria Math"/>
                                </a:rPr>
                                <m:t>𝜋</m:t>
                              </m:r>
                            </m:e>
                          </m:acc>
                        </m:sub>
                      </m:sSub>
                      <m:r>
                        <a:rPr lang="de-DE" sz="2000" b="0" i="1" smtClean="0">
                          <a:latin typeface="Cambria Math"/>
                        </a:rPr>
                        <m:t>=2</m:t>
                      </m:r>
                      <m:sSub>
                        <m:sSubPr>
                          <m:ctrlPr>
                            <a:rPr lang="de-DE" sz="2000" b="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ad>
                        <m:radPr>
                          <m:degHide m:val="on"/>
                          <m:ctrlPr>
                            <a:rPr lang="de-DE" sz="2000" b="0" i="1" smtClean="0">
                              <a:latin typeface="Cambria Math" panose="02040503050406030204" pitchFamily="18" charset="0"/>
                            </a:rPr>
                          </m:ctrlPr>
                        </m:radPr>
                        <m:deg/>
                        <m:e>
                          <m:f>
                            <m:fPr>
                              <m:type m:val="lin"/>
                              <m:ctrlPr>
                                <a:rPr lang="de-DE" sz="2000" i="1" smtClean="0">
                                  <a:latin typeface="Cambria Math" panose="02040503050406030204" pitchFamily="18" charset="0"/>
                                </a:rPr>
                              </m:ctrlPr>
                            </m:fPr>
                            <m:num>
                              <m:acc>
                                <m:accPr>
                                  <m:chr m:val="̂"/>
                                  <m:ctrlPr>
                                    <a:rPr lang="de-DE" sz="2000" i="1">
                                      <a:latin typeface="Cambria Math" panose="02040503050406030204" pitchFamily="18" charset="0"/>
                                    </a:rPr>
                                  </m:ctrlPr>
                                </m:accPr>
                                <m:e>
                                  <m:r>
                                    <a:rPr lang="de-DE" sz="2000" i="1">
                                      <a:latin typeface="Cambria Math"/>
                                      <a:ea typeface="Cambria Math"/>
                                    </a:rPr>
                                    <m:t>𝜋</m:t>
                                  </m:r>
                                </m:e>
                              </m:acc>
                              <m:d>
                                <m:dPr>
                                  <m:ctrlPr>
                                    <a:rPr lang="de-DE" sz="2000" i="1">
                                      <a:latin typeface="Cambria Math" panose="02040503050406030204" pitchFamily="18" charset="0"/>
                                    </a:rPr>
                                  </m:ctrlPr>
                                </m:dPr>
                                <m:e>
                                  <m:r>
                                    <a:rPr lang="de-DE" sz="2000" i="1">
                                      <a:latin typeface="Cambria Math"/>
                                    </a:rPr>
                                    <m:t>1−</m:t>
                                  </m:r>
                                  <m:acc>
                                    <m:accPr>
                                      <m:chr m:val="̂"/>
                                      <m:ctrlPr>
                                        <a:rPr lang="de-DE" sz="2000" i="1">
                                          <a:latin typeface="Cambria Math" panose="02040503050406030204" pitchFamily="18" charset="0"/>
                                        </a:rPr>
                                      </m:ctrlPr>
                                    </m:accPr>
                                    <m:e>
                                      <m:r>
                                        <a:rPr lang="de-DE" sz="2000" i="1">
                                          <a:latin typeface="Cambria Math"/>
                                          <a:ea typeface="Cambria Math"/>
                                        </a:rPr>
                                        <m:t>𝜋</m:t>
                                      </m:r>
                                    </m:e>
                                  </m:acc>
                                </m:e>
                              </m:d>
                            </m:num>
                            <m:den>
                              <m:r>
                                <a:rPr lang="de-DE" sz="2000" b="0" i="1" smtClean="0">
                                  <a:latin typeface="Cambria Math"/>
                                </a:rPr>
                                <m:t>𝑛</m:t>
                              </m:r>
                            </m:den>
                          </m:f>
                        </m:e>
                      </m:rad>
                    </m:oMath>
                  </m:oMathPara>
                </a14:m>
                <a:endParaRPr lang="de-DE" sz="2000" dirty="0">
                  <a:latin typeface="+mn-lt"/>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1403875" y="5926066"/>
                <a:ext cx="3515671" cy="489878"/>
              </a:xfrm>
              <a:prstGeom prst="rect">
                <a:avLst/>
              </a:prstGeom>
              <a:blipFill rotWithShape="1">
                <a:blip r:embed="rId6"/>
                <a:stretch>
                  <a:fillRect t="-82500" r="-3813" b="-142500"/>
                </a:stretch>
              </a:blipFill>
            </p:spPr>
            <p:txBody>
              <a:bodyPr/>
              <a:lstStyle/>
              <a:p>
                <a:r>
                  <a:rPr lang="de-DE">
                    <a:noFill/>
                  </a:rPr>
                  <a:t> </a:t>
                </a:r>
              </a:p>
            </p:txBody>
          </p:sp>
        </mc:Fallback>
      </mc:AlternateContent>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707</a:t>
            </a:r>
            <a:endParaRPr lang="de-DE" sz="8000" b="1" dirty="0">
              <a:solidFill>
                <a:schemeClr val="tx1"/>
              </a:solidFill>
              <a:latin typeface="+mj-lt"/>
            </a:endParaRPr>
          </a:p>
        </p:txBody>
      </p:sp>
      <p:pic>
        <p:nvPicPr>
          <p:cNvPr id="2" name="Grafik 1"/>
          <p:cNvPicPr>
            <a:picLocks noChangeAspect="1"/>
          </p:cNvPicPr>
          <p:nvPr/>
        </p:nvPicPr>
        <p:blipFill>
          <a:blip r:embed="rId7"/>
          <a:stretch>
            <a:fillRect/>
          </a:stretch>
        </p:blipFill>
        <p:spPr>
          <a:xfrm>
            <a:off x="468312" y="2653684"/>
            <a:ext cx="7600950" cy="2286000"/>
          </a:xfrm>
          <a:prstGeom prst="rect">
            <a:avLst/>
          </a:prstGeom>
        </p:spPr>
      </p:pic>
    </p:spTree>
    <p:extLst>
      <p:ext uri="{BB962C8B-B14F-4D97-AF65-F5344CB8AC3E}">
        <p14:creationId xmlns:p14="http://schemas.microsoft.com/office/powerpoint/2010/main" val="1053276733"/>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Textfeld 9"/>
          <p:cNvSpPr txBox="1">
            <a:spLocks noChangeArrowheads="1"/>
          </p:cNvSpPr>
          <p:nvPr/>
        </p:nvSpPr>
        <p:spPr bwMode="auto">
          <a:xfrm>
            <a:off x="468312" y="6117397"/>
            <a:ext cx="59038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Exakte Konfidenzintervalle für Anteilswerte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8" name="Textfeld 17"/>
              <p:cNvSpPr txBox="1"/>
              <p:nvPr/>
            </p:nvSpPr>
            <p:spPr>
              <a:xfrm>
                <a:off x="468313" y="1124744"/>
                <a:ext cx="6911999" cy="400110"/>
              </a:xfrm>
              <a:prstGeom prst="rect">
                <a:avLst/>
              </a:prstGeom>
              <a:noFill/>
            </p:spPr>
            <p:txBody>
              <a:bodyPr wrap="square" rtlCol="0">
                <a:spAutoFit/>
              </a:bodyPr>
              <a:lstStyle/>
              <a:p>
                <a:pPr algn="just"/>
                <a:r>
                  <a:rPr lang="de-DE" sz="2000" dirty="0">
                    <a:latin typeface="+mn-lt"/>
                  </a:rPr>
                  <a:t>&gt; Da </a:t>
                </a:r>
                <a14:m>
                  <m:oMath xmlns:m="http://schemas.openxmlformats.org/officeDocument/2006/math">
                    <m:acc>
                      <m:accPr>
                        <m:chr m:val="̂"/>
                        <m:ctrlPr>
                          <a:rPr lang="de-DE" sz="2000" i="1" smtClean="0">
                            <a:latin typeface="Cambria Math" panose="02040503050406030204" pitchFamily="18" charset="0"/>
                          </a:rPr>
                        </m:ctrlPr>
                      </m:accPr>
                      <m:e>
                        <m:r>
                          <a:rPr lang="de-DE" sz="2000" i="1" smtClean="0">
                            <a:latin typeface="Cambria Math"/>
                            <a:ea typeface="Cambria Math"/>
                          </a:rPr>
                          <m:t>𝜋</m:t>
                        </m:r>
                      </m:e>
                    </m:acc>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r>
                      <a:rPr lang="de-DE" sz="2000" i="1" smtClean="0">
                        <a:latin typeface="Cambria Math"/>
                        <a:ea typeface="Cambria Math"/>
                      </a:rPr>
                      <m:t>∈</m:t>
                    </m:r>
                    <m:d>
                      <m:dPr>
                        <m:begChr m:val="["/>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0,1</m:t>
                        </m:r>
                      </m:e>
                    </m:d>
                  </m:oMath>
                </a14:m>
                <a:r>
                  <a:rPr lang="de-DE" sz="2000" dirty="0">
                    <a:latin typeface="+mn-lt"/>
                  </a:rPr>
                  <a:t> ist </a:t>
                </a:r>
                <a14:m>
                  <m:oMath xmlns:m="http://schemas.openxmlformats.org/officeDocument/2006/math">
                    <m:acc>
                      <m:accPr>
                        <m:chr m:val="̂"/>
                        <m:ctrlPr>
                          <a:rPr lang="de-DE" sz="2000" i="1" smtClean="0">
                            <a:latin typeface="Cambria Math" panose="02040503050406030204" pitchFamily="18" charset="0"/>
                          </a:rPr>
                        </m:ctrlPr>
                      </m:accPr>
                      <m:e>
                        <m:r>
                          <a:rPr lang="de-DE" sz="2000" i="1" smtClean="0">
                            <a:latin typeface="Cambria Math"/>
                            <a:ea typeface="Cambria Math"/>
                          </a:rPr>
                          <m:t>𝜋</m:t>
                        </m:r>
                      </m:e>
                    </m:acc>
                    <m:d>
                      <m:dPr>
                        <m:ctrlPr>
                          <a:rPr lang="de-DE" sz="2000" i="1" smtClean="0">
                            <a:latin typeface="Cambria Math" panose="02040503050406030204" pitchFamily="18" charset="0"/>
                          </a:rPr>
                        </m:ctrlPr>
                      </m:dPr>
                      <m:e>
                        <m:r>
                          <a:rPr lang="de-DE" sz="2000" b="0" i="1" smtClean="0">
                            <a:latin typeface="Cambria Math"/>
                          </a:rPr>
                          <m:t>1−</m:t>
                        </m:r>
                        <m:acc>
                          <m:accPr>
                            <m:chr m:val="̂"/>
                            <m:ctrlPr>
                              <a:rPr lang="de-DE" sz="2000" i="1">
                                <a:latin typeface="Cambria Math" panose="02040503050406030204" pitchFamily="18" charset="0"/>
                              </a:rPr>
                            </m:ctrlPr>
                          </m:accPr>
                          <m:e>
                            <m:r>
                              <a:rPr lang="de-DE" sz="2000" i="1">
                                <a:latin typeface="Cambria Math"/>
                                <a:ea typeface="Cambria Math"/>
                              </a:rPr>
                              <m:t>𝜋</m:t>
                            </m:r>
                          </m:e>
                        </m:acc>
                      </m:e>
                    </m:d>
                  </m:oMath>
                </a14:m>
                <a:r>
                  <a:rPr lang="de-DE" sz="2000" dirty="0">
                    <a:latin typeface="+mn-lt"/>
                  </a:rPr>
                  <a:t> nach oben beschränkt. Es gilt:</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1124744"/>
                <a:ext cx="6911999" cy="400110"/>
              </a:xfrm>
              <a:prstGeom prst="rect">
                <a:avLst/>
              </a:prstGeom>
              <a:blipFill rotWithShape="1">
                <a:blip r:embed="rId3"/>
                <a:stretch>
                  <a:fillRect l="-970"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403649" y="1524854"/>
                <a:ext cx="5256583" cy="400110"/>
              </a:xfrm>
              <a:prstGeom prst="rect">
                <a:avLst/>
              </a:prstGeom>
              <a:noFill/>
            </p:spPr>
            <p:txBody>
              <a:bodyPr wrap="square" rtlCol="0">
                <a:spAutoFit/>
              </a:bodyPr>
              <a:lstStyle/>
              <a:p>
                <a:pPr algn="just"/>
                <a14:m>
                  <m:oMath xmlns:m="http://schemas.openxmlformats.org/officeDocument/2006/math">
                    <m:acc>
                      <m:accPr>
                        <m:chr m:val="̂"/>
                        <m:ctrlPr>
                          <a:rPr lang="de-DE" sz="2000" i="1" smtClean="0">
                            <a:latin typeface="Cambria Math" panose="02040503050406030204" pitchFamily="18" charset="0"/>
                          </a:rPr>
                        </m:ctrlPr>
                      </m:accPr>
                      <m:e>
                        <m:r>
                          <a:rPr lang="de-DE" sz="2000" i="1" smtClean="0">
                            <a:latin typeface="Cambria Math"/>
                            <a:ea typeface="Cambria Math"/>
                          </a:rPr>
                          <m:t>𝜋</m:t>
                        </m:r>
                      </m:e>
                    </m:acc>
                    <m:d>
                      <m:dPr>
                        <m:ctrlPr>
                          <a:rPr lang="de-DE" sz="2000" i="1" smtClean="0">
                            <a:latin typeface="Cambria Math" panose="02040503050406030204" pitchFamily="18" charset="0"/>
                          </a:rPr>
                        </m:ctrlPr>
                      </m:dPr>
                      <m:e>
                        <m:r>
                          <a:rPr lang="de-DE" sz="2000" b="0" i="1" smtClean="0">
                            <a:latin typeface="Cambria Math"/>
                          </a:rPr>
                          <m:t>1−</m:t>
                        </m:r>
                        <m:acc>
                          <m:accPr>
                            <m:chr m:val="̂"/>
                            <m:ctrlPr>
                              <a:rPr lang="de-DE" sz="2000" i="1">
                                <a:latin typeface="Cambria Math" panose="02040503050406030204" pitchFamily="18" charset="0"/>
                              </a:rPr>
                            </m:ctrlPr>
                          </m:accPr>
                          <m:e>
                            <m:r>
                              <a:rPr lang="de-DE" sz="2000" i="1">
                                <a:latin typeface="Cambria Math"/>
                                <a:ea typeface="Cambria Math"/>
                              </a:rPr>
                              <m:t>𝜋</m:t>
                            </m:r>
                          </m:e>
                        </m:acc>
                      </m:e>
                    </m:d>
                    <m:r>
                      <a:rPr lang="de-DE" sz="2000" i="1" smtClean="0">
                        <a:latin typeface="Cambria Math"/>
                        <a:ea typeface="Cambria Math"/>
                      </a:rPr>
                      <m:t>∈</m:t>
                    </m:r>
                    <m:d>
                      <m:dPr>
                        <m:begChr m:val="["/>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0,0.25</m:t>
                        </m:r>
                      </m:e>
                    </m:d>
                  </m:oMath>
                </a14:m>
                <a:r>
                  <a:rPr lang="de-DE" sz="2000" dirty="0">
                    <a:latin typeface="+mn-lt"/>
                  </a:rPr>
                  <a:t>, d. h. </a:t>
                </a:r>
                <a14:m>
                  <m:oMath xmlns:m="http://schemas.openxmlformats.org/officeDocument/2006/math">
                    <m:acc>
                      <m:accPr>
                        <m:chr m:val="̂"/>
                        <m:ctrlPr>
                          <a:rPr lang="de-DE" sz="2000" i="1">
                            <a:latin typeface="Cambria Math" panose="02040503050406030204" pitchFamily="18" charset="0"/>
                          </a:rPr>
                        </m:ctrlPr>
                      </m:accPr>
                      <m:e>
                        <m:r>
                          <a:rPr lang="de-DE" sz="2000" i="1">
                            <a:latin typeface="Cambria Math"/>
                            <a:ea typeface="Cambria Math"/>
                          </a:rPr>
                          <m:t>𝜋</m:t>
                        </m:r>
                      </m:e>
                    </m:acc>
                    <m:d>
                      <m:dPr>
                        <m:ctrlPr>
                          <a:rPr lang="de-DE" sz="2000" i="1">
                            <a:latin typeface="Cambria Math" panose="02040503050406030204" pitchFamily="18" charset="0"/>
                          </a:rPr>
                        </m:ctrlPr>
                      </m:dPr>
                      <m:e>
                        <m:r>
                          <a:rPr lang="de-DE" sz="2000" i="1">
                            <a:latin typeface="Cambria Math"/>
                          </a:rPr>
                          <m:t>1−</m:t>
                        </m:r>
                        <m:acc>
                          <m:accPr>
                            <m:chr m:val="̂"/>
                            <m:ctrlPr>
                              <a:rPr lang="de-DE" sz="2000" i="1">
                                <a:latin typeface="Cambria Math" panose="02040503050406030204" pitchFamily="18" charset="0"/>
                              </a:rPr>
                            </m:ctrlPr>
                          </m:accPr>
                          <m:e>
                            <m:r>
                              <a:rPr lang="de-DE" sz="2000" i="1">
                                <a:latin typeface="Cambria Math"/>
                                <a:ea typeface="Cambria Math"/>
                              </a:rPr>
                              <m:t>𝜋</m:t>
                            </m:r>
                          </m:e>
                        </m:acc>
                      </m:e>
                    </m:d>
                    <m:r>
                      <a:rPr lang="de-DE" sz="2000" i="1" smtClean="0">
                        <a:latin typeface="Cambria Math"/>
                        <a:ea typeface="Cambria Math"/>
                      </a:rPr>
                      <m:t>≤</m:t>
                    </m:r>
                    <m:r>
                      <a:rPr lang="de-DE" sz="2000" b="0" i="1" smtClean="0">
                        <a:latin typeface="Cambria Math"/>
                        <a:ea typeface="Cambria Math"/>
                      </a:rPr>
                      <m:t>0.25</m:t>
                    </m:r>
                  </m:oMath>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403649" y="1524854"/>
                <a:ext cx="5256583"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22" name="Textfeld 21"/>
          <p:cNvSpPr txBox="1"/>
          <p:nvPr/>
        </p:nvSpPr>
        <p:spPr>
          <a:xfrm>
            <a:off x="468312" y="2060322"/>
            <a:ext cx="7632081" cy="400110"/>
          </a:xfrm>
          <a:prstGeom prst="rect">
            <a:avLst/>
          </a:prstGeom>
          <a:noFill/>
        </p:spPr>
        <p:txBody>
          <a:bodyPr wrap="square" rtlCol="0">
            <a:spAutoFit/>
          </a:bodyPr>
          <a:lstStyle/>
          <a:p>
            <a:pPr algn="just"/>
            <a:r>
              <a:rPr lang="de-DE" sz="2000" dirty="0">
                <a:latin typeface="+mn-lt"/>
              </a:rPr>
              <a:t>&gt; Damit ist die Länge des </a:t>
            </a:r>
            <a:r>
              <a:rPr lang="de-DE" sz="2000" dirty="0" err="1">
                <a:latin typeface="+mn-lt"/>
              </a:rPr>
              <a:t>KI‘s</a:t>
            </a:r>
            <a:r>
              <a:rPr lang="de-DE" sz="2000" dirty="0">
                <a:latin typeface="+mn-lt"/>
              </a:rPr>
              <a:t> zu vorgegebenen Niveau beschränkt:</a:t>
            </a:r>
          </a:p>
        </p:txBody>
      </p:sp>
      <mc:AlternateContent xmlns:mc="http://schemas.openxmlformats.org/markup-compatibility/2006" xmlns:a14="http://schemas.microsoft.com/office/drawing/2010/main">
        <mc:Choice Requires="a14">
          <p:sp>
            <p:nvSpPr>
              <p:cNvPr id="23" name="Textfeld 22"/>
              <p:cNvSpPr txBox="1"/>
              <p:nvPr/>
            </p:nvSpPr>
            <p:spPr>
              <a:xfrm>
                <a:off x="1393607" y="2442491"/>
                <a:ext cx="5770682" cy="48987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b="0" i="1" smtClean="0">
                              <a:latin typeface="Cambria Math" panose="02040503050406030204" pitchFamily="18" charset="0"/>
                            </a:rPr>
                          </m:ctrlPr>
                        </m:sSubSupPr>
                        <m:e>
                          <m:r>
                            <a:rPr lang="de-DE" sz="2000" b="0" i="1" smtClean="0">
                              <a:latin typeface="Cambria Math"/>
                            </a:rPr>
                            <m:t>𝐿</m:t>
                          </m:r>
                        </m:e>
                        <m:sub>
                          <m:acc>
                            <m:accPr>
                              <m:chr m:val="̂"/>
                              <m:ctrlPr>
                                <a:rPr lang="de-DE" sz="2000" b="0" i="1" smtClean="0">
                                  <a:latin typeface="Cambria Math" panose="02040503050406030204" pitchFamily="18" charset="0"/>
                                </a:rPr>
                              </m:ctrlPr>
                            </m:accPr>
                            <m:e>
                              <m:r>
                                <a:rPr lang="de-DE" sz="2000" b="0" i="1" smtClean="0">
                                  <a:latin typeface="Cambria Math"/>
                                  <a:ea typeface="Cambria Math"/>
                                </a:rPr>
                                <m:t>𝜋</m:t>
                              </m:r>
                            </m:e>
                          </m:acc>
                        </m:sub>
                        <m:sup>
                          <m:r>
                            <a:rPr lang="de-DE" sz="2000" b="0" i="1" smtClean="0">
                              <a:latin typeface="Cambria Math"/>
                            </a:rPr>
                            <m:t>𝑚𝑎𝑥</m:t>
                          </m:r>
                        </m:sup>
                      </m:sSubSup>
                      <m:r>
                        <a:rPr lang="de-DE" sz="2000" b="0" i="1" smtClean="0">
                          <a:latin typeface="Cambria Math"/>
                        </a:rPr>
                        <m:t>=2</m:t>
                      </m:r>
                      <m:sSub>
                        <m:sSubPr>
                          <m:ctrlPr>
                            <a:rPr lang="de-DE" sz="2000" b="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ad>
                        <m:radPr>
                          <m:degHide m:val="on"/>
                          <m:ctrlPr>
                            <a:rPr lang="de-DE" sz="2000" b="0" i="1" smtClean="0">
                              <a:latin typeface="Cambria Math" panose="02040503050406030204" pitchFamily="18" charset="0"/>
                            </a:rPr>
                          </m:ctrlPr>
                        </m:radPr>
                        <m:deg/>
                        <m:e>
                          <m:f>
                            <m:fPr>
                              <m:type m:val="lin"/>
                              <m:ctrlPr>
                                <a:rPr lang="de-DE" sz="2000" i="1" smtClean="0">
                                  <a:latin typeface="Cambria Math" panose="02040503050406030204" pitchFamily="18" charset="0"/>
                                </a:rPr>
                              </m:ctrlPr>
                            </m:fPr>
                            <m:num>
                              <m:r>
                                <a:rPr lang="de-DE" sz="2000" b="0" i="1" smtClean="0">
                                  <a:latin typeface="Cambria Math"/>
                                </a:rPr>
                                <m:t>0.25</m:t>
                              </m:r>
                            </m:num>
                            <m:den>
                              <m:r>
                                <a:rPr lang="de-DE" sz="2000" b="0" i="1" smtClean="0">
                                  <a:latin typeface="Cambria Math"/>
                                </a:rPr>
                                <m:t>𝑛</m:t>
                              </m:r>
                            </m:den>
                          </m:f>
                        </m:e>
                      </m:rad>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𝑧</m:t>
                          </m:r>
                        </m:e>
                        <m:sub>
                          <m:r>
                            <a:rPr lang="de-DE" sz="2000" i="1">
                              <a:latin typeface="Cambria Math"/>
                            </a:rPr>
                            <m:t>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rPr>
                              </m:ctrlPr>
                            </m:fPr>
                            <m:num>
                              <m:r>
                                <a:rPr lang="de-DE" sz="2000" b="0" i="1" smtClean="0">
                                  <a:latin typeface="Cambria Math"/>
                                </a:rPr>
                                <m:t>1</m:t>
                              </m:r>
                            </m:num>
                            <m:den>
                              <m:r>
                                <a:rPr lang="de-DE" sz="2000" i="1">
                                  <a:latin typeface="Cambria Math"/>
                                </a:rPr>
                                <m:t>𝑛</m:t>
                              </m:r>
                            </m:den>
                          </m:f>
                        </m:e>
                      </m:rad>
                    </m:oMath>
                  </m:oMathPara>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393607" y="2442491"/>
                <a:ext cx="5770682" cy="489878"/>
              </a:xfrm>
              <a:prstGeom prst="rect">
                <a:avLst/>
              </a:prstGeom>
              <a:blipFill rotWithShape="1">
                <a:blip r:embed="rId5"/>
                <a:stretch>
                  <a:fillRect t="-83750" b="-141250"/>
                </a:stretch>
              </a:blipFill>
            </p:spPr>
            <p:txBody>
              <a:bodyPr/>
              <a:lstStyle/>
              <a:p>
                <a:r>
                  <a:rPr lang="de-DE">
                    <a:noFill/>
                  </a:rPr>
                  <a:t> </a:t>
                </a:r>
              </a:p>
            </p:txBody>
          </p:sp>
        </mc:Fallback>
      </mc:AlternateContent>
      <p:sp>
        <p:nvSpPr>
          <p:cNvPr id="24" name="Textfeld 23"/>
          <p:cNvSpPr txBox="1"/>
          <p:nvPr/>
        </p:nvSpPr>
        <p:spPr>
          <a:xfrm>
            <a:off x="468313" y="2996952"/>
            <a:ext cx="7632081" cy="707886"/>
          </a:xfrm>
          <a:prstGeom prst="rect">
            <a:avLst/>
          </a:prstGeom>
          <a:noFill/>
        </p:spPr>
        <p:txBody>
          <a:bodyPr wrap="square" rtlCol="0">
            <a:spAutoFit/>
          </a:bodyPr>
          <a:lstStyle/>
          <a:p>
            <a:pPr algn="just"/>
            <a:r>
              <a:rPr lang="de-DE" sz="2000" dirty="0">
                <a:latin typeface="+mn-lt"/>
              </a:rPr>
              <a:t>&gt; Damit lässt sich ein Mindeststichprobenumfang bestimmen, bei dem</a:t>
            </a:r>
          </a:p>
          <a:p>
            <a:pPr algn="just"/>
            <a:r>
              <a:rPr lang="de-DE" sz="2000" dirty="0">
                <a:latin typeface="+mn-lt"/>
              </a:rPr>
              <a:t>   eine vorgegebene theoretische Maximallänge nicht überschritten wird:</a:t>
            </a:r>
          </a:p>
        </p:txBody>
      </p:sp>
      <mc:AlternateContent xmlns:mc="http://schemas.openxmlformats.org/markup-compatibility/2006" xmlns:a14="http://schemas.microsoft.com/office/drawing/2010/main">
        <mc:Choice Requires="a14">
          <p:sp>
            <p:nvSpPr>
              <p:cNvPr id="26" name="Textfeld 25"/>
              <p:cNvSpPr txBox="1"/>
              <p:nvPr/>
            </p:nvSpPr>
            <p:spPr>
              <a:xfrm>
                <a:off x="468313" y="4293096"/>
                <a:ext cx="7632081" cy="403700"/>
              </a:xfrm>
              <a:prstGeom prst="rect">
                <a:avLst/>
              </a:prstGeom>
              <a:noFill/>
            </p:spPr>
            <p:txBody>
              <a:bodyPr wrap="square" rtlCol="0">
                <a:spAutoFit/>
              </a:bodyPr>
              <a:lstStyle/>
              <a:p>
                <a:pPr algn="just"/>
                <a:r>
                  <a:rPr lang="de-DE" sz="2000" dirty="0">
                    <a:latin typeface="+mn-lt"/>
                  </a:rPr>
                  <a:t>&gt; Beispiel:  </a:t>
                </a:r>
                <a14:m>
                  <m:oMath xmlns:m="http://schemas.openxmlformats.org/officeDocument/2006/math">
                    <m:sSubSup>
                      <m:sSubSupPr>
                        <m:ctrlPr>
                          <a:rPr lang="de-DE" sz="2000" i="1">
                            <a:latin typeface="Cambria Math" panose="02040503050406030204" pitchFamily="18" charset="0"/>
                          </a:rPr>
                        </m:ctrlPr>
                      </m:sSubSupPr>
                      <m:e>
                        <m:r>
                          <a:rPr lang="de-DE" sz="2000" i="1">
                            <a:latin typeface="Cambria Math"/>
                          </a:rPr>
                          <m:t>𝐿</m:t>
                        </m:r>
                      </m:e>
                      <m:sub>
                        <m:acc>
                          <m:accPr>
                            <m:chr m:val="̂"/>
                            <m:ctrlPr>
                              <a:rPr lang="de-DE" sz="2000" i="1">
                                <a:latin typeface="Cambria Math" panose="02040503050406030204" pitchFamily="18" charset="0"/>
                              </a:rPr>
                            </m:ctrlPr>
                          </m:accPr>
                          <m:e>
                            <m:r>
                              <a:rPr lang="de-DE" sz="2000" i="1">
                                <a:latin typeface="Cambria Math"/>
                                <a:ea typeface="Cambria Math"/>
                              </a:rPr>
                              <m:t>𝜋</m:t>
                            </m:r>
                          </m:e>
                        </m:acc>
                      </m:sub>
                      <m:sup>
                        <m:r>
                          <a:rPr lang="de-DE" sz="2000" i="1">
                            <a:latin typeface="Cambria Math"/>
                          </a:rPr>
                          <m:t>𝑚𝑎𝑥</m:t>
                        </m:r>
                      </m:sup>
                    </m:sSubSup>
                    <m:r>
                      <a:rPr lang="de-DE" sz="2000" b="0" i="1" smtClean="0">
                        <a:latin typeface="Cambria Math"/>
                      </a:rPr>
                      <m:t>=0.02</m:t>
                    </m:r>
                  </m:oMath>
                </a14:m>
                <a:r>
                  <a:rPr lang="de-DE" sz="2000" dirty="0">
                    <a:latin typeface="+mn-lt"/>
                  </a:rPr>
                  <a:t> (</a:t>
                </a:r>
                <a14:m>
                  <m:oMath xmlns:m="http://schemas.openxmlformats.org/officeDocument/2006/math">
                    <m:r>
                      <a:rPr lang="de-DE" sz="2000" i="1" dirty="0" smtClean="0">
                        <a:latin typeface="Cambria Math"/>
                        <a:ea typeface="Cambria Math"/>
                      </a:rPr>
                      <m:t>±</m:t>
                    </m:r>
                  </m:oMath>
                </a14:m>
                <a:r>
                  <a:rPr lang="de-DE" sz="2000" dirty="0">
                    <a:latin typeface="+mn-lt"/>
                  </a:rPr>
                  <a:t>1% genaue Schätzung), </a:t>
                </a:r>
                <a14:m>
                  <m:oMath xmlns:m="http://schemas.openxmlformats.org/officeDocument/2006/math">
                    <m:r>
                      <a:rPr lang="de-DE" sz="2000" b="0" i="1" smtClean="0">
                        <a:latin typeface="Cambria Math"/>
                      </a:rPr>
                      <m:t>1−</m:t>
                    </m:r>
                    <m:r>
                      <a:rPr lang="de-DE" sz="2000" b="0" i="1" smtClean="0">
                        <a:latin typeface="Cambria Math"/>
                        <a:ea typeface="Cambria Math"/>
                      </a:rPr>
                      <m:t>𝛼</m:t>
                    </m:r>
                    <m:r>
                      <a:rPr lang="de-DE" sz="2000" b="0" i="1" smtClean="0">
                        <a:latin typeface="Cambria Math"/>
                        <a:ea typeface="Cambria Math"/>
                      </a:rPr>
                      <m:t>=0.95</m:t>
                    </m:r>
                  </m:oMath>
                </a14:m>
                <a:r>
                  <a:rPr lang="de-DE" sz="2000" dirty="0">
                    <a:latin typeface="+mn-lt"/>
                  </a:rPr>
                  <a:t>:</a:t>
                </a:r>
              </a:p>
            </p:txBody>
          </p:sp>
        </mc:Choice>
        <mc:Fallback xmlns="">
          <p:sp>
            <p:nvSpPr>
              <p:cNvPr id="26" name="Textfeld 25"/>
              <p:cNvSpPr txBox="1">
                <a:spLocks noRot="1" noChangeAspect="1" noMove="1" noResize="1" noEditPoints="1" noAdjustHandles="1" noChangeArrowheads="1" noChangeShapeType="1" noTextEdit="1"/>
              </p:cNvSpPr>
              <p:nvPr/>
            </p:nvSpPr>
            <p:spPr>
              <a:xfrm>
                <a:off x="468313" y="4293096"/>
                <a:ext cx="7632081" cy="403700"/>
              </a:xfrm>
              <a:prstGeom prst="rect">
                <a:avLst/>
              </a:prstGeom>
              <a:blipFill rotWithShape="1">
                <a:blip r:embed="rId6"/>
                <a:stretch>
                  <a:fillRect l="-879"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393607" y="3704838"/>
                <a:ext cx="2746345" cy="50283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𝑛</m:t>
                      </m:r>
                      <m:r>
                        <a:rPr lang="de-DE" sz="2000" b="0" i="1" smtClean="0">
                          <a:latin typeface="Cambria Math"/>
                        </a:rPr>
                        <m:t>=</m:t>
                      </m:r>
                      <m:sSup>
                        <m:sSupPr>
                          <m:ctrlPr>
                            <a:rPr lang="de-DE" sz="2000" b="0" i="1" smtClean="0">
                              <a:latin typeface="Cambria Math" panose="02040503050406030204" pitchFamily="18" charset="0"/>
                            </a:rPr>
                          </m:ctrlPr>
                        </m:sSupPr>
                        <m:e>
                          <m:d>
                            <m:dPr>
                              <m:ctrlPr>
                                <a:rPr lang="de-DE" sz="2000" i="1">
                                  <a:latin typeface="Cambria Math" panose="02040503050406030204" pitchFamily="18" charset="0"/>
                                </a:rPr>
                              </m:ctrlPr>
                            </m:dPr>
                            <m:e>
                              <m:f>
                                <m:fPr>
                                  <m:type m:val="lin"/>
                                  <m:ctrlPr>
                                    <a:rPr lang="de-DE" sz="200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𝑧</m:t>
                                      </m:r>
                                    </m:e>
                                    <m:sub>
                                      <m:r>
                                        <a:rPr lang="de-DE" sz="2000" i="1">
                                          <a:latin typeface="Cambria Math"/>
                                        </a:rPr>
                                        <m:t>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num>
                                <m:den>
                                  <m:sSubSup>
                                    <m:sSubSupPr>
                                      <m:ctrlPr>
                                        <a:rPr lang="de-DE" sz="2000" i="1">
                                          <a:latin typeface="Cambria Math" panose="02040503050406030204" pitchFamily="18" charset="0"/>
                                        </a:rPr>
                                      </m:ctrlPr>
                                    </m:sSubSupPr>
                                    <m:e>
                                      <m:r>
                                        <a:rPr lang="de-DE" sz="2000" i="1">
                                          <a:latin typeface="Cambria Math"/>
                                        </a:rPr>
                                        <m:t>𝐿</m:t>
                                      </m:r>
                                    </m:e>
                                    <m:sub>
                                      <m:acc>
                                        <m:accPr>
                                          <m:chr m:val="̂"/>
                                          <m:ctrlPr>
                                            <a:rPr lang="de-DE" sz="2000" i="1">
                                              <a:latin typeface="Cambria Math" panose="02040503050406030204" pitchFamily="18" charset="0"/>
                                            </a:rPr>
                                          </m:ctrlPr>
                                        </m:accPr>
                                        <m:e>
                                          <m:r>
                                            <a:rPr lang="de-DE" sz="2000" i="1">
                                              <a:latin typeface="Cambria Math"/>
                                              <a:ea typeface="Cambria Math"/>
                                            </a:rPr>
                                            <m:t>𝜋</m:t>
                                          </m:r>
                                        </m:e>
                                      </m:acc>
                                    </m:sub>
                                    <m:sup>
                                      <m:r>
                                        <a:rPr lang="de-DE" sz="2000" i="1">
                                          <a:latin typeface="Cambria Math"/>
                                        </a:rPr>
                                        <m:t>𝑚𝑎𝑥</m:t>
                                      </m:r>
                                    </m:sup>
                                  </m:sSubSup>
                                </m:den>
                              </m:f>
                            </m:e>
                          </m:d>
                        </m:e>
                        <m:sup>
                          <m:r>
                            <a:rPr lang="de-DE" sz="2000" b="0" i="1" smtClean="0">
                              <a:latin typeface="Cambria Math"/>
                            </a:rPr>
                            <m:t>2</m:t>
                          </m:r>
                        </m:sup>
                      </m:sSup>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393607" y="3704838"/>
                <a:ext cx="2746345" cy="50283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691680" y="4709297"/>
                <a:ext cx="604867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𝑛</m:t>
                      </m:r>
                      <m:r>
                        <a:rPr lang="de-DE" sz="2000" b="0" i="1" smtClean="0">
                          <a:latin typeface="Cambria Math"/>
                        </a:rPr>
                        <m:t>=</m:t>
                      </m:r>
                      <m:sSup>
                        <m:sSupPr>
                          <m:ctrlPr>
                            <a:rPr lang="de-DE" sz="2000" b="0" i="1" smtClean="0">
                              <a:latin typeface="Cambria Math" panose="02040503050406030204" pitchFamily="18" charset="0"/>
                            </a:rPr>
                          </m:ctrlPr>
                        </m:sSupPr>
                        <m:e>
                          <m:d>
                            <m:dPr>
                              <m:ctrlPr>
                                <a:rPr lang="de-DE" sz="2000" i="1">
                                  <a:latin typeface="Cambria Math" panose="02040503050406030204" pitchFamily="18" charset="0"/>
                                </a:rPr>
                              </m:ctrlPr>
                            </m:dPr>
                            <m:e>
                              <m:f>
                                <m:fPr>
                                  <m:type m:val="lin"/>
                                  <m:ctrlPr>
                                    <a:rPr lang="de-DE" sz="200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𝑧</m:t>
                                      </m:r>
                                    </m:e>
                                    <m:sub>
                                      <m:r>
                                        <a:rPr lang="de-DE" sz="2000" b="0" i="1" smtClean="0">
                                          <a:latin typeface="Cambria Math"/>
                                        </a:rPr>
                                        <m:t>0.975</m:t>
                                      </m:r>
                                    </m:sub>
                                  </m:sSub>
                                </m:num>
                                <m:den>
                                  <m:r>
                                    <a:rPr lang="de-DE" sz="2000" b="0" i="1" smtClean="0">
                                      <a:latin typeface="Cambria Math"/>
                                    </a:rPr>
                                    <m:t>0.02</m:t>
                                  </m:r>
                                </m:den>
                              </m:f>
                            </m:e>
                          </m:d>
                        </m:e>
                        <m:sup>
                          <m:r>
                            <a:rPr lang="de-DE" sz="2000" b="0" i="1" smtClean="0">
                              <a:latin typeface="Cambria Math"/>
                            </a:rPr>
                            <m:t>2</m:t>
                          </m:r>
                        </m:sup>
                      </m:sSup>
                      <m:r>
                        <a:rPr lang="de-DE" sz="2000" b="0" i="1" smtClean="0">
                          <a:latin typeface="Cambria Math"/>
                        </a:rPr>
                        <m:t>=</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f>
                                <m:fPr>
                                  <m:type m:val="lin"/>
                                  <m:ctrlPr>
                                    <a:rPr lang="de-DE" sz="2000" i="1">
                                      <a:latin typeface="Cambria Math" panose="02040503050406030204" pitchFamily="18" charset="0"/>
                                    </a:rPr>
                                  </m:ctrlPr>
                                </m:fPr>
                                <m:num>
                                  <m:r>
                                    <a:rPr lang="de-DE" sz="2000" b="0" i="1" smtClean="0">
                                      <a:latin typeface="Cambria Math"/>
                                      <a:ea typeface="Cambria Math"/>
                                    </a:rPr>
                                    <m:t>1.96</m:t>
                                  </m:r>
                                </m:num>
                                <m:den>
                                  <m:r>
                                    <a:rPr lang="de-DE" sz="2000" i="1">
                                      <a:latin typeface="Cambria Math"/>
                                    </a:rPr>
                                    <m:t>0.02</m:t>
                                  </m:r>
                                </m:den>
                              </m:f>
                            </m:e>
                          </m:d>
                        </m:e>
                        <m:sup>
                          <m:r>
                            <a:rPr lang="de-DE" sz="2000" i="1">
                              <a:latin typeface="Cambria Math"/>
                            </a:rPr>
                            <m:t>2</m:t>
                          </m:r>
                        </m:sup>
                      </m:sSup>
                      <m:r>
                        <a:rPr lang="de-DE" sz="2000" b="0" i="1" smtClean="0">
                          <a:latin typeface="Cambria Math"/>
                        </a:rPr>
                        <m:t>=9604</m:t>
                      </m:r>
                    </m:oMath>
                  </m:oMathPara>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691680" y="4709297"/>
                <a:ext cx="6048672" cy="400110"/>
              </a:xfrm>
              <a:prstGeom prst="rect">
                <a:avLst/>
              </a:prstGeom>
              <a:blipFill rotWithShape="1">
                <a:blip r:embed="rId8"/>
                <a:stretch>
                  <a:fillRect t="-116923" b="-18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468313" y="5229200"/>
                <a:ext cx="8207375" cy="707886"/>
              </a:xfrm>
              <a:prstGeom prst="rect">
                <a:avLst/>
              </a:prstGeom>
              <a:noFill/>
            </p:spPr>
            <p:txBody>
              <a:bodyPr wrap="square" rtlCol="0">
                <a:spAutoFit/>
              </a:bodyPr>
              <a:lstStyle/>
              <a:p>
                <a:pPr algn="just"/>
                <a:r>
                  <a:rPr lang="de-DE" sz="2000" dirty="0">
                    <a:latin typeface="+mn-lt"/>
                  </a:rPr>
                  <a:t>&gt; Man beachten die </a:t>
                </a:r>
                <a:r>
                  <a:rPr lang="de-DE" sz="2000" dirty="0" err="1">
                    <a:latin typeface="+mn-lt"/>
                  </a:rPr>
                  <a:t>vorgebene</a:t>
                </a:r>
                <a:r>
                  <a:rPr lang="de-DE" sz="2000" dirty="0">
                    <a:latin typeface="+mn-lt"/>
                  </a:rPr>
                  <a:t> Maximallänge würde nur bei einem </a:t>
                </a:r>
                <a:r>
                  <a:rPr lang="de-DE" sz="2000" dirty="0" err="1">
                    <a:latin typeface="+mn-lt"/>
                  </a:rPr>
                  <a:t>geschätz</a:t>
                </a:r>
                <a:r>
                  <a:rPr lang="de-DE" sz="2000" dirty="0">
                    <a:latin typeface="+mn-lt"/>
                  </a:rPr>
                  <a:t>-</a:t>
                </a:r>
              </a:p>
              <a:p>
                <a:pPr algn="just"/>
                <a:r>
                  <a:rPr lang="de-DE" sz="2000" dirty="0">
                    <a:latin typeface="+mn-lt"/>
                  </a:rPr>
                  <a:t>    </a:t>
                </a:r>
                <a:r>
                  <a:rPr lang="de-DE" sz="2000" dirty="0" err="1">
                    <a:latin typeface="+mn-lt"/>
                  </a:rPr>
                  <a:t>ten</a:t>
                </a:r>
                <a:r>
                  <a:rPr lang="de-DE" sz="2000" dirty="0">
                    <a:latin typeface="+mn-lt"/>
                  </a:rPr>
                  <a:t> Anteilswert von </a:t>
                </a:r>
                <a14:m>
                  <m:oMath xmlns:m="http://schemas.openxmlformats.org/officeDocument/2006/math">
                    <m:acc>
                      <m:accPr>
                        <m:chr m:val="̂"/>
                        <m:ctrlPr>
                          <a:rPr lang="de-DE" sz="2000" i="1" smtClean="0">
                            <a:latin typeface="Cambria Math" panose="02040503050406030204" pitchFamily="18" charset="0"/>
                          </a:rPr>
                        </m:ctrlPr>
                      </m:accPr>
                      <m:e>
                        <m:r>
                          <a:rPr lang="de-DE" sz="2000" i="1" smtClean="0">
                            <a:latin typeface="Cambria Math"/>
                            <a:ea typeface="Cambria Math"/>
                          </a:rPr>
                          <m:t>𝜋</m:t>
                        </m:r>
                      </m:e>
                    </m:acc>
                    <m:r>
                      <a:rPr lang="de-DE" sz="2000" b="0" i="1" smtClean="0">
                        <a:latin typeface="Cambria Math"/>
                      </a:rPr>
                      <m:t>=0.5</m:t>
                    </m:r>
                  </m:oMath>
                </a14:m>
                <a:r>
                  <a:rPr lang="de-DE" sz="2000" dirty="0">
                    <a:latin typeface="+mn-lt"/>
                  </a:rPr>
                  <a:t> eintreten.</a:t>
                </a:r>
              </a:p>
            </p:txBody>
          </p:sp>
        </mc:Choice>
        <mc:Fallback xmlns="">
          <p:sp>
            <p:nvSpPr>
              <p:cNvPr id="30" name="Textfeld 29"/>
              <p:cNvSpPr txBox="1">
                <a:spLocks noRot="1" noChangeAspect="1" noMove="1" noResize="1" noEditPoints="1" noAdjustHandles="1" noChangeArrowheads="1" noChangeShapeType="1" noTextEdit="1"/>
              </p:cNvSpPr>
              <p:nvPr/>
            </p:nvSpPr>
            <p:spPr>
              <a:xfrm>
                <a:off x="468313" y="5229200"/>
                <a:ext cx="8207375" cy="707886"/>
              </a:xfrm>
              <a:prstGeom prst="rect">
                <a:avLst/>
              </a:prstGeom>
              <a:blipFill rotWithShape="1">
                <a:blip r:embed="rId9"/>
                <a:stretch>
                  <a:fillRect l="-817" t="-4310" b="-14655"/>
                </a:stretch>
              </a:blipFill>
            </p:spPr>
            <p:txBody>
              <a:bodyPr/>
              <a:lstStyle/>
              <a:p>
                <a:r>
                  <a:rPr lang="de-DE">
                    <a:noFill/>
                  </a:rPr>
                  <a:t> </a:t>
                </a:r>
              </a:p>
            </p:txBody>
          </p:sp>
        </mc:Fallback>
      </mc:AlternateContent>
      <p:sp>
        <p:nvSpPr>
          <p:cNvPr id="3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708</a:t>
            </a:r>
            <a:endParaRPr lang="de-DE" sz="8000" b="1" dirty="0">
              <a:solidFill>
                <a:schemeClr val="tx1"/>
              </a:solidFill>
              <a:latin typeface="+mj-lt"/>
            </a:endParaRPr>
          </a:p>
        </p:txBody>
      </p:sp>
    </p:spTree>
    <p:extLst>
      <p:ext uri="{BB962C8B-B14F-4D97-AF65-F5344CB8AC3E}">
        <p14:creationId xmlns:p14="http://schemas.microsoft.com/office/powerpoint/2010/main" val="1724670537"/>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9"/>
          <p:cNvSpPr txBox="1">
            <a:spLocks noChangeArrowheads="1"/>
          </p:cNvSpPr>
          <p:nvPr/>
        </p:nvSpPr>
        <p:spPr bwMode="auto">
          <a:xfrm>
            <a:off x="468313" y="1071814"/>
            <a:ext cx="42617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10.2.5: Mensabefragung </a:t>
            </a:r>
            <a:r>
              <a:rPr lang="de-DE" sz="2000" dirty="0">
                <a:solidFill>
                  <a:srgbClr val="0070C0"/>
                </a:solidFill>
              </a:rPr>
              <a:t>● </a:t>
            </a:r>
            <a:endParaRPr lang="de-DE" sz="2000" b="1" dirty="0">
              <a:solidFill>
                <a:srgbClr val="0070C0"/>
              </a:solidFill>
              <a:latin typeface="+mn-lt"/>
            </a:endParaRPr>
          </a:p>
        </p:txBody>
      </p:sp>
      <p:sp>
        <p:nvSpPr>
          <p:cNvPr id="11" name="Textfeld 10"/>
          <p:cNvSpPr txBox="1"/>
          <p:nvPr/>
        </p:nvSpPr>
        <p:spPr>
          <a:xfrm>
            <a:off x="611944" y="1539965"/>
            <a:ext cx="7920112" cy="400110"/>
          </a:xfrm>
          <a:prstGeom prst="rect">
            <a:avLst/>
          </a:prstGeom>
          <a:noFill/>
        </p:spPr>
        <p:txBody>
          <a:bodyPr wrap="square" rtlCol="0">
            <a:spAutoFit/>
          </a:bodyPr>
          <a:lstStyle/>
          <a:p>
            <a:pPr algn="just"/>
            <a:r>
              <a:rPr lang="de-DE" sz="2000" dirty="0">
                <a:latin typeface="+mn-lt"/>
              </a:rPr>
              <a:t>Es votieren 40 von 50 Befragten für die Mensa. Wo liegt der  Anteilswert? </a:t>
            </a:r>
          </a:p>
        </p:txBody>
      </p:sp>
      <mc:AlternateContent xmlns:mc="http://schemas.openxmlformats.org/markup-compatibility/2006" xmlns:a14="http://schemas.microsoft.com/office/drawing/2010/main">
        <mc:Choice Requires="a14">
          <p:sp>
            <p:nvSpPr>
              <p:cNvPr id="13" name="Textfeld 12"/>
              <p:cNvSpPr txBox="1"/>
              <p:nvPr/>
            </p:nvSpPr>
            <p:spPr>
              <a:xfrm>
                <a:off x="1056329" y="2996952"/>
                <a:ext cx="5531895" cy="400110"/>
              </a:xfrm>
              <a:prstGeom prst="rect">
                <a:avLst/>
              </a:prstGeom>
              <a:noFill/>
            </p:spPr>
            <p:txBody>
              <a:bodyPr wrap="square" rtlCol="0">
                <a:spAutoFit/>
              </a:bodyPr>
              <a:lstStyle/>
              <a:p>
                <a:pPr algn="just"/>
                <a14:m>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𝜋</m:t>
                        </m:r>
                      </m:e>
                    </m:acc>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40</m:t>
                        </m:r>
                      </m:num>
                      <m:den>
                        <m:r>
                          <a:rPr lang="de-DE" sz="2000" b="0" i="1" smtClean="0">
                            <a:solidFill>
                              <a:schemeClr val="tx1"/>
                            </a:solidFill>
                            <a:latin typeface="Cambria Math"/>
                          </a:rPr>
                          <m:t>50</m:t>
                        </m:r>
                      </m:den>
                    </m:f>
                    <m:r>
                      <a:rPr lang="de-DE" sz="2000" b="0" i="1" smtClean="0">
                        <a:solidFill>
                          <a:schemeClr val="tx1"/>
                        </a:solidFill>
                        <a:latin typeface="Cambria Math"/>
                      </a:rPr>
                      <m:t>=0.8</m:t>
                    </m:r>
                  </m:oMath>
                </a14:m>
                <a:r>
                  <a:rPr lang="de-DE" sz="2000" dirty="0">
                    <a:solidFill>
                      <a:schemeClr val="tx1"/>
                    </a:solidFill>
                    <a:latin typeface="+mn-lt"/>
                  </a:rPr>
                  <a:t>,   </a:t>
                </a:r>
                <a14:m>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𝜋</m:t>
                        </m:r>
                      </m:e>
                    </m:acc>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1−</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𝜋</m:t>
                            </m:r>
                          </m:e>
                        </m:acc>
                      </m:e>
                    </m:d>
                    <m:r>
                      <a:rPr lang="de-DE" sz="2000" b="0" i="1" smtClean="0">
                        <a:solidFill>
                          <a:schemeClr val="tx1"/>
                        </a:solidFill>
                        <a:latin typeface="Cambria Math"/>
                      </a:rPr>
                      <m:t>=0.8</m:t>
                    </m:r>
                    <m:r>
                      <a:rPr lang="de-DE" sz="2000" b="0" i="1" smtClean="0">
                        <a:solidFill>
                          <a:schemeClr val="tx1"/>
                        </a:solidFill>
                        <a:latin typeface="Cambria Math"/>
                        <a:ea typeface="Cambria Math"/>
                      </a:rPr>
                      <m:t>×0.2=0.16</m:t>
                    </m:r>
                  </m:oMath>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056329" y="2996952"/>
                <a:ext cx="5531895" cy="400110"/>
              </a:xfrm>
              <a:prstGeom prst="rect">
                <a:avLst/>
              </a:prstGeom>
              <a:blipFill rotWithShape="1">
                <a:blip r:embed="rId3"/>
                <a:stretch>
                  <a:fillRect t="-116923" b="-18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611944" y="1853573"/>
                <a:ext cx="7920112" cy="400110"/>
              </a:xfrm>
              <a:prstGeom prst="rect">
                <a:avLst/>
              </a:prstGeom>
              <a:noFill/>
            </p:spPr>
            <p:txBody>
              <a:bodyPr wrap="square" rtlCol="0">
                <a:spAutoFit/>
              </a:bodyPr>
              <a:lstStyle/>
              <a:p>
                <a:pPr algn="just"/>
                <a:r>
                  <a:rPr lang="de-DE" sz="2000" dirty="0">
                    <a:latin typeface="+mn-lt"/>
                  </a:rPr>
                  <a:t>Das (approximative) 0.95-KI für </a:t>
                </a:r>
                <a14:m>
                  <m:oMath xmlns:m="http://schemas.openxmlformats.org/officeDocument/2006/math">
                    <m:r>
                      <a:rPr lang="de-DE" sz="2000" i="1" smtClean="0">
                        <a:latin typeface="Cambria Math"/>
                        <a:ea typeface="Cambria Math"/>
                      </a:rPr>
                      <m:t>𝜋</m:t>
                    </m:r>
                  </m:oMath>
                </a14:m>
                <a:r>
                  <a:rPr lang="de-DE" sz="2000" dirty="0">
                    <a:latin typeface="+mn-lt"/>
                  </a:rPr>
                  <a:t> lautet dann: </a:t>
                </a:r>
              </a:p>
            </p:txBody>
          </p:sp>
        </mc:Choice>
        <mc:Fallback xmlns="">
          <p:sp>
            <p:nvSpPr>
              <p:cNvPr id="14" name="Textfeld 13"/>
              <p:cNvSpPr txBox="1">
                <a:spLocks noRot="1" noChangeAspect="1" noMove="1" noResize="1" noEditPoints="1" noAdjustHandles="1" noChangeArrowheads="1" noChangeShapeType="1" noTextEdit="1"/>
              </p:cNvSpPr>
              <p:nvPr/>
            </p:nvSpPr>
            <p:spPr>
              <a:xfrm>
                <a:off x="611944" y="1853573"/>
                <a:ext cx="7920112" cy="400110"/>
              </a:xfrm>
              <a:prstGeom prst="rect">
                <a:avLst/>
              </a:prstGeom>
              <a:blipFill rotWithShape="1">
                <a:blip r:embed="rId4"/>
                <a:stretch>
                  <a:fillRect l="-769"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056329" y="2257414"/>
                <a:ext cx="6015313" cy="55072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rPr>
                              </m:ctrlPr>
                            </m:accPr>
                            <m:e>
                              <m:r>
                                <a:rPr lang="de-DE" sz="2000" b="0" i="1" smtClean="0">
                                  <a:latin typeface="Cambria Math"/>
                                  <a:ea typeface="Cambria Math"/>
                                </a:rPr>
                                <m:t>𝜋</m:t>
                              </m:r>
                            </m:e>
                          </m:acc>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𝑧</m:t>
                              </m:r>
                            </m:e>
                            <m:sub>
                              <m:r>
                                <a:rPr lang="de-DE" sz="2000" b="0" i="1" smtClean="0">
                                  <a:latin typeface="Cambria Math"/>
                                </a:rPr>
                                <m:t>0.975</m:t>
                              </m:r>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rPr>
                                  </m:ctrlPr>
                                </m:fPr>
                                <m:num>
                                  <m:acc>
                                    <m:accPr>
                                      <m:chr m:val="̂"/>
                                      <m:ctrlPr>
                                        <a:rPr lang="de-DE" sz="2000" i="1">
                                          <a:latin typeface="Cambria Math" panose="02040503050406030204" pitchFamily="18" charset="0"/>
                                        </a:rPr>
                                      </m:ctrlPr>
                                    </m:accPr>
                                    <m:e>
                                      <m:r>
                                        <a:rPr lang="de-DE" sz="2000" i="1">
                                          <a:latin typeface="Cambria Math"/>
                                          <a:ea typeface="Cambria Math"/>
                                        </a:rPr>
                                        <m:t>𝜋</m:t>
                                      </m:r>
                                    </m:e>
                                  </m:acc>
                                  <m:d>
                                    <m:dPr>
                                      <m:ctrlPr>
                                        <a:rPr lang="de-DE" sz="2000" i="1">
                                          <a:latin typeface="Cambria Math" panose="02040503050406030204" pitchFamily="18" charset="0"/>
                                        </a:rPr>
                                      </m:ctrlPr>
                                    </m:dPr>
                                    <m:e>
                                      <m:r>
                                        <a:rPr lang="de-DE" sz="2000" i="1">
                                          <a:latin typeface="Cambria Math"/>
                                        </a:rPr>
                                        <m:t>1−</m:t>
                                      </m:r>
                                      <m:acc>
                                        <m:accPr>
                                          <m:chr m:val="̂"/>
                                          <m:ctrlPr>
                                            <a:rPr lang="de-DE" sz="2000" i="1">
                                              <a:latin typeface="Cambria Math" panose="02040503050406030204" pitchFamily="18" charset="0"/>
                                            </a:rPr>
                                          </m:ctrlPr>
                                        </m:accPr>
                                        <m:e>
                                          <m:r>
                                            <a:rPr lang="de-DE" sz="2000" i="1">
                                              <a:latin typeface="Cambria Math"/>
                                              <a:ea typeface="Cambria Math"/>
                                            </a:rPr>
                                            <m:t>𝜋</m:t>
                                          </m:r>
                                        </m:e>
                                      </m:acc>
                                    </m:e>
                                  </m:d>
                                </m:num>
                                <m:den>
                                  <m:r>
                                    <a:rPr lang="de-DE" sz="2000" i="1">
                                      <a:latin typeface="Cambria Math"/>
                                    </a:rPr>
                                    <m:t>𝑛</m:t>
                                  </m:r>
                                </m:den>
                              </m:f>
                            </m:e>
                          </m:rad>
                          <m:r>
                            <a:rPr lang="de-DE" sz="2000" b="0" i="1" smtClean="0">
                              <a:latin typeface="Cambria Math"/>
                            </a:rPr>
                            <m:t>,</m:t>
                          </m:r>
                          <m:acc>
                            <m:accPr>
                              <m:chr m:val="̂"/>
                              <m:ctrlPr>
                                <a:rPr lang="de-DE" sz="2000" i="1">
                                  <a:latin typeface="Cambria Math" panose="02040503050406030204" pitchFamily="18" charset="0"/>
                                </a:rPr>
                              </m:ctrlPr>
                            </m:accPr>
                            <m:e>
                              <m:r>
                                <a:rPr lang="de-DE" sz="2000" i="1">
                                  <a:latin typeface="Cambria Math"/>
                                  <a:ea typeface="Cambria Math"/>
                                </a:rPr>
                                <m:t>𝜋</m:t>
                              </m:r>
                            </m:e>
                          </m:acc>
                          <m:r>
                            <a:rPr lang="de-DE" sz="2000" b="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𝑧</m:t>
                              </m:r>
                            </m:e>
                            <m:sub>
                              <m:r>
                                <a:rPr lang="de-DE" sz="2000" b="0" i="1" smtClean="0">
                                  <a:latin typeface="Cambria Math"/>
                                </a:rPr>
                                <m:t>0.975</m:t>
                              </m:r>
                            </m:sub>
                          </m:sSub>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rPr>
                                  </m:ctrlPr>
                                </m:fPr>
                                <m:num>
                                  <m:acc>
                                    <m:accPr>
                                      <m:chr m:val="̂"/>
                                      <m:ctrlPr>
                                        <a:rPr lang="de-DE" sz="2000" i="1">
                                          <a:latin typeface="Cambria Math" panose="02040503050406030204" pitchFamily="18" charset="0"/>
                                        </a:rPr>
                                      </m:ctrlPr>
                                    </m:accPr>
                                    <m:e>
                                      <m:r>
                                        <a:rPr lang="de-DE" sz="2000" i="1">
                                          <a:latin typeface="Cambria Math"/>
                                          <a:ea typeface="Cambria Math"/>
                                        </a:rPr>
                                        <m:t>𝜋</m:t>
                                      </m:r>
                                    </m:e>
                                  </m:acc>
                                  <m:d>
                                    <m:dPr>
                                      <m:ctrlPr>
                                        <a:rPr lang="de-DE" sz="2000" i="1">
                                          <a:latin typeface="Cambria Math" panose="02040503050406030204" pitchFamily="18" charset="0"/>
                                        </a:rPr>
                                      </m:ctrlPr>
                                    </m:dPr>
                                    <m:e>
                                      <m:r>
                                        <a:rPr lang="de-DE" sz="2000" i="1">
                                          <a:latin typeface="Cambria Math"/>
                                        </a:rPr>
                                        <m:t>1−</m:t>
                                      </m:r>
                                      <m:acc>
                                        <m:accPr>
                                          <m:chr m:val="̂"/>
                                          <m:ctrlPr>
                                            <a:rPr lang="de-DE" sz="2000" i="1">
                                              <a:latin typeface="Cambria Math" panose="02040503050406030204" pitchFamily="18" charset="0"/>
                                            </a:rPr>
                                          </m:ctrlPr>
                                        </m:accPr>
                                        <m:e>
                                          <m:r>
                                            <a:rPr lang="de-DE" sz="2000" i="1">
                                              <a:latin typeface="Cambria Math"/>
                                              <a:ea typeface="Cambria Math"/>
                                            </a:rPr>
                                            <m:t>𝜋</m:t>
                                          </m:r>
                                        </m:e>
                                      </m:acc>
                                    </m:e>
                                  </m:d>
                                </m:num>
                                <m:den>
                                  <m:r>
                                    <a:rPr lang="de-DE" sz="2000" i="1">
                                      <a:latin typeface="Cambria Math"/>
                                    </a:rPr>
                                    <m:t>𝑛</m:t>
                                  </m:r>
                                </m:den>
                              </m:f>
                            </m:e>
                          </m:rad>
                        </m:e>
                      </m:d>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056329" y="2257414"/>
                <a:ext cx="6015313" cy="55072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658075" y="3571974"/>
                <a:ext cx="5642117" cy="55072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0.8</m:t>
                          </m:r>
                          <m:r>
                            <a:rPr lang="de-DE" sz="2000" i="1">
                              <a:solidFill>
                                <a:schemeClr val="tx1"/>
                              </a:solidFill>
                              <a:latin typeface="Cambria Math"/>
                            </a:rPr>
                            <m:t>−</m:t>
                          </m:r>
                          <m:r>
                            <a:rPr lang="de-DE" sz="2000" b="0" i="1" smtClean="0">
                              <a:solidFill>
                                <a:schemeClr val="tx1"/>
                              </a:solidFill>
                              <a:latin typeface="Cambria Math"/>
                            </a:rPr>
                            <m:t>1.96</m:t>
                          </m:r>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0.16</m:t>
                                  </m:r>
                                </m:num>
                                <m:den>
                                  <m:r>
                                    <a:rPr lang="de-DE" sz="2000" b="0" i="1" smtClean="0">
                                      <a:solidFill>
                                        <a:schemeClr val="tx1"/>
                                      </a:solidFill>
                                      <a:latin typeface="Cambria Math"/>
                                      <a:ea typeface="Cambria Math"/>
                                    </a:rPr>
                                    <m:t>50</m:t>
                                  </m:r>
                                </m:den>
                              </m:f>
                            </m:e>
                          </m:rad>
                          <m:r>
                            <a:rPr lang="de-DE" sz="2000" b="0" i="1" smtClean="0">
                              <a:solidFill>
                                <a:schemeClr val="tx1"/>
                              </a:solidFill>
                              <a:latin typeface="Cambria Math"/>
                            </a:rPr>
                            <m:t>,0.</m:t>
                          </m:r>
                          <m:r>
                            <a:rPr lang="de-DE" sz="2000" i="1" smtClean="0">
                              <a:solidFill>
                                <a:schemeClr val="tx1"/>
                              </a:solidFill>
                              <a:latin typeface="Cambria Math"/>
                            </a:rPr>
                            <m:t> </m:t>
                          </m:r>
                          <m:r>
                            <a:rPr lang="de-DE" sz="2000" b="0" i="1" smtClean="0">
                              <a:solidFill>
                                <a:schemeClr val="tx1"/>
                              </a:solidFill>
                              <a:latin typeface="Cambria Math"/>
                            </a:rPr>
                            <m:t>8</m:t>
                          </m:r>
                          <m:r>
                            <a:rPr lang="de-DE" sz="2000" b="0" i="1" smtClean="0">
                              <a:solidFill>
                                <a:schemeClr val="tx1"/>
                              </a:solidFill>
                              <a:latin typeface="Cambria Math"/>
                              <a:ea typeface="Cambria Math"/>
                            </a:rPr>
                            <m:t>+1.96</m:t>
                          </m:r>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0.16</m:t>
                                  </m:r>
                                </m:num>
                                <m:den>
                                  <m:r>
                                    <a:rPr lang="de-DE" sz="2000" b="0" i="1" smtClean="0">
                                      <a:solidFill>
                                        <a:schemeClr val="tx1"/>
                                      </a:solidFill>
                                      <a:latin typeface="Cambria Math"/>
                                      <a:ea typeface="Cambria Math"/>
                                    </a:rPr>
                                    <m:t>50</m:t>
                                  </m:r>
                                </m:den>
                              </m:f>
                            </m:e>
                          </m:rad>
                        </m:e>
                      </m:d>
                    </m:oMath>
                  </m:oMathPara>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658075" y="3571974"/>
                <a:ext cx="5642117" cy="550728"/>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101755" y="4306069"/>
                <a:ext cx="1979581"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0.69, 0.91</m:t>
                          </m:r>
                        </m:e>
                      </m:d>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101755" y="4306069"/>
                <a:ext cx="1979581" cy="400110"/>
              </a:xfrm>
              <a:prstGeom prst="rect">
                <a:avLst/>
              </a:prstGeom>
              <a:blipFill rotWithShape="1">
                <a:blip r:embed="rId7"/>
                <a:stretch>
                  <a:fillRect/>
                </a:stretch>
              </a:blipFill>
            </p:spPr>
            <p:txBody>
              <a:bodyPr/>
              <a:lstStyle/>
              <a:p>
                <a:r>
                  <a:rPr lang="de-DE">
                    <a:noFill/>
                  </a:rPr>
                  <a:t> </a:t>
                </a:r>
              </a:p>
            </p:txBody>
          </p:sp>
        </mc:Fallback>
      </mc:AlternateContent>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709</a:t>
            </a:r>
            <a:endParaRPr lang="de-DE" sz="8000" b="1" dirty="0">
              <a:solidFill>
                <a:schemeClr val="tx1"/>
              </a:solidFill>
              <a:latin typeface="+mj-lt"/>
            </a:endParaRPr>
          </a:p>
        </p:txBody>
      </p:sp>
    </p:spTree>
    <p:extLst>
      <p:ext uri="{BB962C8B-B14F-4D97-AF65-F5344CB8AC3E}">
        <p14:creationId xmlns:p14="http://schemas.microsoft.com/office/powerpoint/2010/main" val="2502990896"/>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2410200" y="5768280"/>
              <a:ext cx="5040" cy="2160"/>
            </p14:xfrm>
          </p:contentPart>
        </mc:Choice>
        <mc:Fallback xmlns="">
          <p:pic>
            <p:nvPicPr>
              <p:cNvPr id="2" name="Ink 1"/>
              <p:cNvPicPr/>
              <p:nvPr/>
            </p:nvPicPr>
            <p:blipFill>
              <a:blip r:embed="rId5"/>
              <a:stretch>
                <a:fillRect/>
              </a:stretch>
            </p:blipFill>
            <p:spPr>
              <a:xfrm>
                <a:off x="2405880" y="5761080"/>
                <a:ext cx="16920" cy="16920"/>
              </a:xfrm>
              <a:prstGeom prst="rect">
                <a:avLst/>
              </a:prstGeom>
            </p:spPr>
          </p:pic>
        </mc:Fallback>
      </mc:AlternateContent>
      <mc:AlternateContent xmlns:mc="http://schemas.openxmlformats.org/markup-compatibility/2006" xmlns:a14="http://schemas.microsoft.com/office/drawing/2010/main">
        <mc:Choice Requires="a14">
          <p:sp>
            <p:nvSpPr>
              <p:cNvPr id="9" name="Textfeld 8"/>
              <p:cNvSpPr txBox="1"/>
              <p:nvPr/>
            </p:nvSpPr>
            <p:spPr>
              <a:xfrm>
                <a:off x="468313" y="6143278"/>
                <a:ext cx="1655415"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𝑛</m:t>
                      </m:r>
                      <m:r>
                        <a:rPr lang="de-DE" sz="2000" b="0" i="1" smtClean="0">
                          <a:solidFill>
                            <a:schemeClr val="tx1"/>
                          </a:solidFill>
                          <a:latin typeface="Cambria Math"/>
                        </a:rPr>
                        <m:t>=1369</m:t>
                      </m:r>
                    </m:oMath>
                  </m:oMathPara>
                </a14:m>
                <a:endParaRPr lang="de-DE" sz="2000" dirty="0">
                  <a:solidFill>
                    <a:schemeClr val="tx1"/>
                  </a:solidFill>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468313" y="6143278"/>
                <a:ext cx="1655415" cy="400110"/>
              </a:xfrm>
              <a:prstGeom prst="rect">
                <a:avLst/>
              </a:prstGeom>
              <a:blipFill rotWithShape="1">
                <a:blip r:embed="rId6"/>
                <a:stretch>
                  <a:fillRect/>
                </a:stretch>
              </a:blipFill>
            </p:spPr>
            <p:txBody>
              <a:bodyPr/>
              <a:lstStyle/>
              <a:p>
                <a:r>
                  <a:rPr lang="de-DE">
                    <a:noFill/>
                  </a:rPr>
                  <a:t> </a:t>
                </a:r>
              </a:p>
            </p:txBody>
          </p:sp>
        </mc:Fallback>
      </mc:AlternateContent>
      <p:pic>
        <p:nvPicPr>
          <p:cNvPr id="3" name="Grafik 2"/>
          <p:cNvPicPr>
            <a:picLocks noChangeAspect="1"/>
          </p:cNvPicPr>
          <p:nvPr/>
        </p:nvPicPr>
        <p:blipFill>
          <a:blip r:embed="rId7"/>
          <a:stretch>
            <a:fillRect/>
          </a:stretch>
        </p:blipFill>
        <p:spPr>
          <a:xfrm>
            <a:off x="457200" y="996951"/>
            <a:ext cx="6276975" cy="2686050"/>
          </a:xfrm>
          <a:prstGeom prst="rect">
            <a:avLst/>
          </a:prstGeom>
        </p:spPr>
      </p:pic>
      <p:pic>
        <p:nvPicPr>
          <p:cNvPr id="4" name="Grafik 3"/>
          <p:cNvPicPr>
            <a:picLocks noChangeAspect="1"/>
          </p:cNvPicPr>
          <p:nvPr/>
        </p:nvPicPr>
        <p:blipFill>
          <a:blip r:embed="rId8"/>
          <a:stretch>
            <a:fillRect/>
          </a:stretch>
        </p:blipFill>
        <p:spPr>
          <a:xfrm>
            <a:off x="472527" y="3881520"/>
            <a:ext cx="6381750" cy="2162175"/>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710</a:t>
            </a:r>
            <a:endParaRPr lang="de-DE" sz="8000" b="1" dirty="0">
              <a:solidFill>
                <a:schemeClr val="tx1"/>
              </a:solidFill>
              <a:latin typeface="+mj-lt"/>
            </a:endParaRPr>
          </a:p>
        </p:txBody>
      </p:sp>
    </p:spTree>
    <p:extLst>
      <p:ext uri="{BB962C8B-B14F-4D97-AF65-F5344CB8AC3E}">
        <p14:creationId xmlns:p14="http://schemas.microsoft.com/office/powerpoint/2010/main" val="4223645974"/>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9"/>
          <p:cNvSpPr txBox="1">
            <a:spLocks noChangeArrowheads="1"/>
          </p:cNvSpPr>
          <p:nvPr/>
        </p:nvSpPr>
        <p:spPr bwMode="auto">
          <a:xfrm>
            <a:off x="468313" y="1071814"/>
            <a:ext cx="633593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Konfidenzintervalle für Anteilswertdifferenzen </a:t>
            </a:r>
            <a:r>
              <a:rPr lang="de-DE" sz="2000" dirty="0">
                <a:solidFill>
                  <a:srgbClr val="0070C0"/>
                </a:solidFill>
              </a:rPr>
              <a:t>● </a:t>
            </a:r>
            <a:endParaRPr lang="de-DE" sz="2000" b="1" dirty="0">
              <a:solidFill>
                <a:srgbClr val="0070C0"/>
              </a:solidFill>
              <a:latin typeface="+mn-lt"/>
            </a:endParaRPr>
          </a:p>
        </p:txBody>
      </p:sp>
      <p:sp>
        <p:nvSpPr>
          <p:cNvPr id="10" name="Textfeld 9"/>
          <p:cNvSpPr txBox="1">
            <a:spLocks noChangeArrowheads="1"/>
          </p:cNvSpPr>
          <p:nvPr/>
        </p:nvSpPr>
        <p:spPr bwMode="auto">
          <a:xfrm>
            <a:off x="468313" y="5013176"/>
            <a:ext cx="38876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Konfidenzintervalle für </a:t>
            </a:r>
            <a:r>
              <a:rPr lang="de-DE" sz="2000" b="1" i="1" dirty="0">
                <a:solidFill>
                  <a:srgbClr val="0070C0"/>
                </a:solidFill>
                <a:latin typeface="+mn-lt"/>
                <a:sym typeface="Symbol"/>
              </a:rPr>
              <a:t></a:t>
            </a:r>
            <a:r>
              <a:rPr lang="de-DE" sz="2000" b="1" baseline="30000" dirty="0">
                <a:solidFill>
                  <a:srgbClr val="0070C0"/>
                </a:solidFill>
                <a:latin typeface="+mn-lt"/>
                <a:sym typeface="Symbol"/>
              </a:rPr>
              <a:t>2</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8313" y="5517232"/>
            <a:ext cx="532782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Konfidenzintervalle für sonstige Größen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468312" y="1606143"/>
                <a:ext cx="8207375" cy="707886"/>
              </a:xfrm>
              <a:prstGeom prst="rect">
                <a:avLst/>
              </a:prstGeom>
              <a:noFill/>
            </p:spPr>
            <p:txBody>
              <a:bodyPr wrap="square" rtlCol="0">
                <a:spAutoFit/>
              </a:bodyPr>
              <a:lstStyle/>
              <a:p>
                <a:pPr algn="just"/>
                <a:r>
                  <a:rPr lang="de-DE" sz="2000" dirty="0">
                    <a:latin typeface="+mn-lt"/>
                  </a:rPr>
                  <a:t>&gt; Fall (iv) von Satz 10.2.2 (</a:t>
                </a:r>
                <a:r>
                  <a:rPr lang="de-DE" sz="2000">
                    <a:latin typeface="+mn-lt"/>
                  </a:rPr>
                  <a:t>Folie 701) </a:t>
                </a:r>
                <a:r>
                  <a:rPr lang="de-DE" sz="2000" dirty="0">
                    <a:latin typeface="+mn-lt"/>
                  </a:rPr>
                  <a:t>kann für den Fall einer Differenz-</a:t>
                </a:r>
              </a:p>
              <a:p>
                <a:pPr algn="just"/>
                <a:r>
                  <a:rPr lang="de-DE" sz="2000" dirty="0">
                    <a:latin typeface="+mn-lt"/>
                  </a:rPr>
                  <a:t>   </a:t>
                </a:r>
                <a:r>
                  <a:rPr lang="de-DE" sz="2000" dirty="0" err="1">
                    <a:latin typeface="+mn-lt"/>
                  </a:rPr>
                  <a:t>schätzung</a:t>
                </a:r>
                <a:r>
                  <a:rPr lang="de-DE" sz="2000" dirty="0">
                    <a:latin typeface="+mn-lt"/>
                  </a:rPr>
                  <a:t> zweier Anteilswerte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0</m:t>
                        </m:r>
                      </m:sub>
                    </m:sSub>
                  </m:oMath>
                </a14:m>
                <a:r>
                  <a:rPr lang="de-DE" sz="2000" dirty="0">
                    <a:latin typeface="+mn-lt"/>
                  </a:rPr>
                  <a:t>) spezialisiert werden...</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1606143"/>
                <a:ext cx="8207375" cy="707886"/>
              </a:xfrm>
              <a:prstGeom prst="rect">
                <a:avLst/>
              </a:prstGeom>
              <a:blipFill>
                <a:blip r:embed="rId3"/>
                <a:stretch>
                  <a:fillRect l="-817" t="-4274" b="-13675"/>
                </a:stretch>
              </a:blipFill>
            </p:spPr>
            <p:txBody>
              <a:bodyPr/>
              <a:lstStyle/>
              <a:p>
                <a:r>
                  <a:rPr lang="en-US">
                    <a:noFill/>
                  </a:rPr>
                  <a:t> </a:t>
                </a:r>
              </a:p>
            </p:txBody>
          </p:sp>
        </mc:Fallback>
      </mc:AlternateContent>
      <p:sp>
        <p:nvSpPr>
          <p:cNvPr id="14" name="Textfeld 13"/>
          <p:cNvSpPr txBox="1"/>
          <p:nvPr/>
        </p:nvSpPr>
        <p:spPr>
          <a:xfrm>
            <a:off x="468313" y="2328508"/>
            <a:ext cx="8207375" cy="400110"/>
          </a:xfrm>
          <a:prstGeom prst="rect">
            <a:avLst/>
          </a:prstGeom>
          <a:noFill/>
        </p:spPr>
        <p:txBody>
          <a:bodyPr wrap="square" rtlCol="0">
            <a:spAutoFit/>
          </a:bodyPr>
          <a:lstStyle/>
          <a:p>
            <a:pPr algn="just"/>
            <a:r>
              <a:rPr lang="de-DE" sz="2000" dirty="0">
                <a:latin typeface="+mn-lt"/>
              </a:rPr>
              <a:t>&gt; Nach einigen Umformungen gelangt man dann zur Formel:</a:t>
            </a:r>
          </a:p>
        </p:txBody>
      </p:sp>
      <mc:AlternateContent xmlns:mc="http://schemas.openxmlformats.org/markup-compatibility/2006" xmlns:a14="http://schemas.microsoft.com/office/drawing/2010/main">
        <mc:Choice Requires="a14">
          <p:sp>
            <p:nvSpPr>
              <p:cNvPr id="16" name="Textfeld 15"/>
              <p:cNvSpPr txBox="1"/>
              <p:nvPr/>
            </p:nvSpPr>
            <p:spPr>
              <a:xfrm>
                <a:off x="1076967" y="2796838"/>
                <a:ext cx="6807401" cy="107054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i="1">
                                  <a:latin typeface="Cambria Math"/>
                                  <a:ea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𝑧</m:t>
                              </m:r>
                            </m:e>
                            <m:sub>
                              <m:r>
                                <a:rPr lang="de-DE" sz="2000" i="1">
                                  <a:latin typeface="Cambria Math"/>
                                </a:rPr>
                                <m:t>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i="1">
                                          <a:latin typeface="Cambria Math"/>
                                        </a:rPr>
                                        <m:t>0</m:t>
                                      </m:r>
                                    </m:sub>
                                  </m:sSub>
                                  <m:d>
                                    <m:dPr>
                                      <m:ctrlPr>
                                        <a:rPr lang="de-DE" sz="2000" i="1">
                                          <a:latin typeface="Cambria Math" panose="02040503050406030204" pitchFamily="18" charset="0"/>
                                        </a:rPr>
                                      </m:ctrlPr>
                                    </m:dPr>
                                    <m:e>
                                      <m:r>
                                        <a:rPr lang="de-DE" sz="2000" i="1">
                                          <a:latin typeface="Cambria Math"/>
                                        </a:rPr>
                                        <m:t>1−</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i="1">
                                              <a:latin typeface="Cambria Math"/>
                                            </a:rPr>
                                            <m:t>0</m:t>
                                          </m:r>
                                        </m:sub>
                                      </m:sSub>
                                    </m:e>
                                  </m:d>
                                </m:num>
                                <m:den>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0</m:t>
                                      </m:r>
                                    </m:sub>
                                  </m:sSub>
                                </m:den>
                              </m:f>
                              <m:r>
                                <a:rPr lang="de-DE" sz="2000" i="1">
                                  <a:latin typeface="Cambria Math"/>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i="1">
                                          <a:latin typeface="Cambria Math"/>
                                          <a:ea typeface="Cambria Math"/>
                                        </a:rPr>
                                        <m:t>1</m:t>
                                      </m:r>
                                    </m:sub>
                                  </m:sSub>
                                  <m:d>
                                    <m:dPr>
                                      <m:ctrlPr>
                                        <a:rPr lang="de-DE" sz="2000" i="1">
                                          <a:latin typeface="Cambria Math" panose="02040503050406030204" pitchFamily="18" charset="0"/>
                                        </a:rPr>
                                      </m:ctrlPr>
                                    </m:dPr>
                                    <m:e>
                                      <m:r>
                                        <a:rPr lang="de-DE" sz="2000" i="1">
                                          <a:latin typeface="Cambria Math"/>
                                        </a:rPr>
                                        <m:t>1−</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𝜋</m:t>
                                              </m:r>
                                            </m:e>
                                          </m:acc>
                                        </m:e>
                                        <m:sub>
                                          <m:r>
                                            <a:rPr lang="de-DE" sz="2000" i="1">
                                              <a:latin typeface="Cambria Math"/>
                                              <a:ea typeface="Cambria Math"/>
                                            </a:rPr>
                                            <m:t>1</m:t>
                                          </m:r>
                                        </m:sub>
                                      </m:sSub>
                                    </m:e>
                                  </m:d>
                                </m:num>
                                <m:den>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1</m:t>
                                      </m:r>
                                    </m:sub>
                                  </m:sSub>
                                </m:den>
                              </m:f>
                            </m:e>
                          </m:rad>
                          <m:r>
                            <a:rPr lang="de-DE" sz="2000" b="0" i="1" smtClean="0">
                              <a:latin typeface="Cambria Math" panose="02040503050406030204" pitchFamily="18" charset="0"/>
                            </a:rPr>
                            <m:t>,</m:t>
                          </m:r>
                        </m:e>
                      </m:d>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076967" y="2796838"/>
                <a:ext cx="6807401" cy="1070549"/>
              </a:xfrm>
              <a:prstGeom prst="rect">
                <a:avLst/>
              </a:prstGeom>
              <a:blipFill>
                <a:blip r:embed="rId4"/>
                <a:stretch>
                  <a:fillRect/>
                </a:stretch>
              </a:blipFill>
            </p:spPr>
            <p:txBody>
              <a:bodyPr/>
              <a:lstStyle/>
              <a:p>
                <a:r>
                  <a:rPr lang="en-US">
                    <a:noFill/>
                  </a:rPr>
                  <a:t> </a:t>
                </a:r>
              </a:p>
            </p:txBody>
          </p:sp>
        </mc:Fallback>
      </mc:AlternateContent>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711</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3" name="Textfeld 12"/>
              <p:cNvSpPr txBox="1"/>
              <p:nvPr/>
            </p:nvSpPr>
            <p:spPr>
              <a:xfrm>
                <a:off x="1187624" y="3805924"/>
                <a:ext cx="5328592" cy="107054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begChr m:val=""/>
                          <m:endChr m:val="]"/>
                          <m:ctrlPr>
                            <a:rPr lang="de-DE" sz="2000" i="1" smtClean="0">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r>
                                <a:rPr lang="de-DE" sz="2000" i="1">
                                  <a:solidFill>
                                    <a:schemeClr val="tx1"/>
                                  </a:solidFill>
                                  <a:latin typeface="Cambria Math"/>
                                </a:rPr>
                                <m:t> </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𝜋</m:t>
                                  </m:r>
                                </m:e>
                              </m:acc>
                            </m:e>
                            <m:sub>
                              <m:r>
                                <a:rPr lang="de-DE" sz="2000" i="1">
                                  <a:solidFill>
                                    <a:schemeClr val="tx1"/>
                                  </a:solidFill>
                                  <a:latin typeface="Cambria Math"/>
                                </a:rPr>
                                <m:t>1</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𝜋</m:t>
                                  </m:r>
                                </m:e>
                              </m:acc>
                            </m:e>
                            <m:sub>
                              <m:r>
                                <a:rPr lang="de-DE" sz="2000" i="1">
                                  <a:solidFill>
                                    <a:schemeClr val="tx1"/>
                                  </a:solidFill>
                                  <a:latin typeface="Cambria Math"/>
                                  <a:ea typeface="Cambria Math"/>
                                </a:rPr>
                                <m:t>0</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𝑧</m:t>
                              </m:r>
                            </m:e>
                            <m:sub>
                              <m:r>
                                <a:rPr lang="de-DE" sz="2000" i="1">
                                  <a:solidFill>
                                    <a:schemeClr val="tx1"/>
                                  </a:solidFill>
                                  <a:latin typeface="Cambria Math"/>
                                </a:rPr>
                                <m:t>1−</m:t>
                              </m:r>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ea typeface="Cambria Math"/>
                                    </a:rPr>
                                    <m:t>𝛼</m:t>
                                  </m:r>
                                </m:num>
                                <m:den>
                                  <m:r>
                                    <a:rPr lang="de-DE" sz="2000" i="1">
                                      <a:solidFill>
                                        <a:schemeClr val="tx1"/>
                                      </a:solidFill>
                                      <a:latin typeface="Cambria Math"/>
                                    </a:rPr>
                                    <m:t>2</m:t>
                                  </m:r>
                                </m:den>
                              </m:f>
                            </m:sub>
                          </m:sSub>
                          <m:rad>
                            <m:radPr>
                              <m:degHide m:val="on"/>
                              <m:ctrlPr>
                                <a:rPr lang="de-DE" sz="2000" i="1">
                                  <a:solidFill>
                                    <a:schemeClr val="tx1"/>
                                  </a:solidFill>
                                  <a:latin typeface="Cambria Math" panose="02040503050406030204" pitchFamily="18" charset="0"/>
                                </a:rPr>
                              </m:ctrlPr>
                            </m:radPr>
                            <m:deg/>
                            <m:e>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𝜋</m:t>
                                          </m:r>
                                        </m:e>
                                      </m:acc>
                                    </m:e>
                                    <m:sub>
                                      <m:r>
                                        <a:rPr lang="de-DE" sz="2000" i="1">
                                          <a:solidFill>
                                            <a:schemeClr val="tx1"/>
                                          </a:solidFill>
                                          <a:latin typeface="Cambria Math"/>
                                        </a:rPr>
                                        <m:t>0</m:t>
                                      </m:r>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1−</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𝜋</m:t>
                                              </m:r>
                                            </m:e>
                                          </m:acc>
                                        </m:e>
                                        <m:sub>
                                          <m:r>
                                            <a:rPr lang="de-DE" sz="2000" i="1">
                                              <a:solidFill>
                                                <a:schemeClr val="tx1"/>
                                              </a:solidFill>
                                              <a:latin typeface="Cambria Math"/>
                                            </a:rPr>
                                            <m:t>0</m:t>
                                          </m:r>
                                        </m:sub>
                                      </m:sSub>
                                    </m:e>
                                  </m:d>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rPr>
                                        <m:t>0</m:t>
                                      </m:r>
                                    </m:sub>
                                  </m:sSub>
                                </m:den>
                              </m:f>
                              <m:r>
                                <a:rPr lang="de-DE" sz="2000" i="1">
                                  <a:solidFill>
                                    <a:schemeClr val="tx1"/>
                                  </a:solidFill>
                                  <a:latin typeface="Cambria Math"/>
                                </a:rPr>
                                <m:t>+</m:t>
                              </m:r>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𝜋</m:t>
                                          </m:r>
                                        </m:e>
                                      </m:acc>
                                    </m:e>
                                    <m:sub>
                                      <m:r>
                                        <a:rPr lang="de-DE" sz="2000" i="1">
                                          <a:solidFill>
                                            <a:schemeClr val="tx1"/>
                                          </a:solidFill>
                                          <a:latin typeface="Cambria Math"/>
                                          <a:ea typeface="Cambria Math"/>
                                        </a:rPr>
                                        <m:t>1</m:t>
                                      </m:r>
                                    </m:sub>
                                  </m:s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1−</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𝜋</m:t>
                                              </m:r>
                                            </m:e>
                                          </m:acc>
                                        </m:e>
                                        <m:sub>
                                          <m:r>
                                            <a:rPr lang="de-DE" sz="2000" i="1">
                                              <a:solidFill>
                                                <a:schemeClr val="tx1"/>
                                              </a:solidFill>
                                              <a:latin typeface="Cambria Math"/>
                                              <a:ea typeface="Cambria Math"/>
                                            </a:rPr>
                                            <m:t>1</m:t>
                                          </m:r>
                                        </m:sub>
                                      </m:sSub>
                                    </m:e>
                                  </m:d>
                                </m:num>
                                <m:den>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i="1">
                                          <a:solidFill>
                                            <a:schemeClr val="tx1"/>
                                          </a:solidFill>
                                          <a:latin typeface="Cambria Math"/>
                                        </a:rPr>
                                        <m:t>1</m:t>
                                      </m:r>
                                    </m:sub>
                                  </m:sSub>
                                </m:den>
                              </m:f>
                            </m:e>
                          </m:rad>
                        </m:e>
                      </m:d>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187624" y="3805924"/>
                <a:ext cx="5328592" cy="1070549"/>
              </a:xfrm>
              <a:prstGeom prst="rect">
                <a:avLst/>
              </a:prstGeom>
              <a:blipFill>
                <a:blip r:embed="rId5"/>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661862574"/>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561585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10.2.5 Adäquatheit bestimmter Modellannahmen</a:t>
            </a:r>
          </a:p>
        </p:txBody>
      </p:sp>
      <p:sp>
        <p:nvSpPr>
          <p:cNvPr id="8" name="Textfeld 9"/>
          <p:cNvSpPr txBox="1">
            <a:spLocks noChangeArrowheads="1"/>
          </p:cNvSpPr>
          <p:nvPr/>
        </p:nvSpPr>
        <p:spPr bwMode="auto">
          <a:xfrm>
            <a:off x="449616" y="1641451"/>
            <a:ext cx="78667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und Überblick </a:t>
            </a:r>
            <a:r>
              <a:rPr lang="de-DE" sz="2000" dirty="0">
                <a:solidFill>
                  <a:srgbClr val="0070C0"/>
                </a:solidFill>
                <a:latin typeface="+mn-lt"/>
              </a:rPr>
              <a:t>●</a:t>
            </a:r>
            <a:endParaRPr lang="de-DE" sz="2000" b="1" dirty="0">
              <a:solidFill>
                <a:srgbClr val="0070C0"/>
              </a:solidFill>
              <a:latin typeface="+mn-lt"/>
            </a:endParaRPr>
          </a:p>
        </p:txBody>
      </p:sp>
      <p:sp>
        <p:nvSpPr>
          <p:cNvPr id="9" name="Textfeld 9"/>
          <p:cNvSpPr txBox="1">
            <a:spLocks noChangeArrowheads="1"/>
          </p:cNvSpPr>
          <p:nvPr/>
        </p:nvSpPr>
        <p:spPr bwMode="auto">
          <a:xfrm>
            <a:off x="445440" y="2202146"/>
            <a:ext cx="78667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Zuallererst: Repräsentativität </a:t>
            </a:r>
            <a:r>
              <a:rPr lang="de-DE" sz="2000" dirty="0">
                <a:solidFill>
                  <a:srgbClr val="0070C0"/>
                </a:solidFill>
                <a:latin typeface="+mn-lt"/>
              </a:rPr>
              <a:t>●</a:t>
            </a:r>
            <a:endParaRPr lang="de-DE" sz="2000" b="1" dirty="0">
              <a:solidFill>
                <a:srgbClr val="0070C0"/>
              </a:solidFill>
              <a:latin typeface="+mn-lt"/>
            </a:endParaRPr>
          </a:p>
        </p:txBody>
      </p:sp>
      <p:sp>
        <p:nvSpPr>
          <p:cNvPr id="13" name="Textfeld 9"/>
          <p:cNvSpPr txBox="1">
            <a:spLocks noChangeArrowheads="1"/>
          </p:cNvSpPr>
          <p:nvPr/>
        </p:nvSpPr>
        <p:spPr bwMode="auto">
          <a:xfrm>
            <a:off x="445440" y="2780928"/>
            <a:ext cx="78667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Identisch vs. heterogen verteilt </a:t>
            </a:r>
            <a:r>
              <a:rPr lang="de-DE" sz="2000" dirty="0">
                <a:solidFill>
                  <a:srgbClr val="0070C0"/>
                </a:solidFill>
                <a:latin typeface="+mn-lt"/>
              </a:rPr>
              <a:t>●</a:t>
            </a:r>
            <a:endParaRPr lang="de-DE" sz="2000" b="1" dirty="0">
              <a:solidFill>
                <a:srgbClr val="0070C0"/>
              </a:solidFill>
              <a:latin typeface="+mn-lt"/>
            </a:endParaRPr>
          </a:p>
        </p:txBody>
      </p:sp>
      <p:sp>
        <p:nvSpPr>
          <p:cNvPr id="14" name="Textfeld 9"/>
          <p:cNvSpPr txBox="1">
            <a:spLocks noChangeArrowheads="1"/>
          </p:cNvSpPr>
          <p:nvPr/>
        </p:nvSpPr>
        <p:spPr bwMode="auto">
          <a:xfrm>
            <a:off x="441264" y="3341623"/>
            <a:ext cx="78667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Normal- vs. nicht normalverteilt </a:t>
            </a:r>
            <a:r>
              <a:rPr lang="de-DE" sz="2000" dirty="0">
                <a:solidFill>
                  <a:srgbClr val="0070C0"/>
                </a:solidFill>
                <a:latin typeface="+mn-lt"/>
              </a:rPr>
              <a:t>●</a:t>
            </a:r>
            <a:endParaRPr lang="de-DE" sz="2000" b="1" dirty="0">
              <a:solidFill>
                <a:srgbClr val="0070C0"/>
              </a:solidFill>
              <a:latin typeface="+mn-lt"/>
            </a:endParaRPr>
          </a:p>
        </p:txBody>
      </p:sp>
      <p:sp>
        <p:nvSpPr>
          <p:cNvPr id="16" name="Textfeld 9"/>
          <p:cNvSpPr txBox="1">
            <a:spLocks noChangeArrowheads="1"/>
          </p:cNvSpPr>
          <p:nvPr/>
        </p:nvSpPr>
        <p:spPr bwMode="auto">
          <a:xfrm>
            <a:off x="449616" y="3933056"/>
            <a:ext cx="78667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Verwendung der Approximationsregeln </a:t>
            </a:r>
            <a:r>
              <a:rPr lang="de-DE" sz="2000" dirty="0">
                <a:solidFill>
                  <a:srgbClr val="0070C0"/>
                </a:solidFill>
                <a:latin typeface="+mn-lt"/>
              </a:rPr>
              <a:t>●</a:t>
            </a:r>
            <a:endParaRPr lang="de-DE" sz="2000" b="1" dirty="0">
              <a:solidFill>
                <a:srgbClr val="0070C0"/>
              </a:solidFill>
              <a:latin typeface="+mn-lt"/>
            </a:endParaRPr>
          </a:p>
        </p:txBody>
      </p:sp>
      <p:sp>
        <p:nvSpPr>
          <p:cNvPr id="17" name="Textfeld 9"/>
          <p:cNvSpPr txBox="1">
            <a:spLocks noChangeArrowheads="1"/>
          </p:cNvSpPr>
          <p:nvPr/>
        </p:nvSpPr>
        <p:spPr bwMode="auto">
          <a:xfrm>
            <a:off x="445440" y="4493751"/>
            <a:ext cx="78667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Unabhängig vs. abhängig </a:t>
            </a:r>
            <a:r>
              <a:rPr lang="de-DE" sz="2000" dirty="0">
                <a:solidFill>
                  <a:srgbClr val="0070C0"/>
                </a:solidFill>
                <a:latin typeface="+mn-lt"/>
              </a:rPr>
              <a:t>●</a:t>
            </a:r>
            <a:endParaRPr lang="de-DE" sz="2000" b="1" dirty="0">
              <a:solidFill>
                <a:srgbClr val="0070C0"/>
              </a:solidFill>
              <a:latin typeface="+mn-lt"/>
            </a:endParaRPr>
          </a:p>
        </p:txBody>
      </p:sp>
      <p:sp>
        <p:nvSpPr>
          <p:cNvPr id="18" name="Textfeld 9"/>
          <p:cNvSpPr txBox="1">
            <a:spLocks noChangeArrowheads="1"/>
          </p:cNvSpPr>
          <p:nvPr/>
        </p:nvSpPr>
        <p:spPr bwMode="auto">
          <a:xfrm>
            <a:off x="445440" y="5072533"/>
            <a:ext cx="78667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Homoskedastizität</a:t>
            </a:r>
            <a:r>
              <a:rPr lang="de-DE" sz="2000" b="1" dirty="0">
                <a:solidFill>
                  <a:srgbClr val="0070C0"/>
                </a:solidFill>
                <a:latin typeface="+mn-lt"/>
              </a:rPr>
              <a:t> vs. </a:t>
            </a:r>
            <a:r>
              <a:rPr lang="de-DE" sz="2000" b="1" dirty="0" err="1">
                <a:solidFill>
                  <a:srgbClr val="0070C0"/>
                </a:solidFill>
                <a:latin typeface="+mn-lt"/>
              </a:rPr>
              <a:t>Heteroskedastizität</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20" name="Textfeld 9"/>
          <p:cNvSpPr txBox="1">
            <a:spLocks noChangeArrowheads="1"/>
          </p:cNvSpPr>
          <p:nvPr/>
        </p:nvSpPr>
        <p:spPr bwMode="auto">
          <a:xfrm>
            <a:off x="441264" y="5633228"/>
            <a:ext cx="78667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Nichtstochastische vs. stochastische Gruppenumfänge </a:t>
            </a:r>
            <a:r>
              <a:rPr lang="de-DE" sz="2000" dirty="0">
                <a:solidFill>
                  <a:srgbClr val="0070C0"/>
                </a:solidFill>
                <a:latin typeface="+mn-lt"/>
              </a:rPr>
              <a:t>●</a:t>
            </a:r>
            <a:endParaRPr lang="de-DE" sz="2000" b="1" dirty="0">
              <a:solidFill>
                <a:srgbClr val="0070C0"/>
              </a:solidFill>
              <a:latin typeface="+mn-lt"/>
            </a:endParaRPr>
          </a:p>
        </p:txBody>
      </p:sp>
      <p:sp>
        <p:nvSpPr>
          <p:cNvPr id="21" name="Rechteck 2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712</a:t>
            </a:r>
            <a:endParaRPr lang="de-DE" sz="8000" b="1" dirty="0">
              <a:solidFill>
                <a:schemeClr val="tx1"/>
              </a:solidFill>
              <a:latin typeface="+mj-lt"/>
            </a:endParaRPr>
          </a:p>
        </p:txBody>
      </p:sp>
    </p:spTree>
    <p:extLst>
      <p:ext uri="{BB962C8B-B14F-4D97-AF65-F5344CB8AC3E}">
        <p14:creationId xmlns:p14="http://schemas.microsoft.com/office/powerpoint/2010/main" val="1196743939"/>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10.2 Intervallschätzung</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713</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223063"/>
            <a:ext cx="6867525" cy="2533650"/>
          </a:xfrm>
          <a:prstGeom prst="rect">
            <a:avLst/>
          </a:prstGeom>
        </p:spPr>
      </p:pic>
    </p:spTree>
    <p:extLst>
      <p:ext uri="{BB962C8B-B14F-4D97-AF65-F5344CB8AC3E}">
        <p14:creationId xmlns:p14="http://schemas.microsoft.com/office/powerpoint/2010/main" val="3627452897"/>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10.3 Schätzmethoden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Textfeld 15"/>
          <p:cNvSpPr txBox="1">
            <a:spLocks noChangeArrowheads="1"/>
          </p:cNvSpPr>
          <p:nvPr/>
        </p:nvSpPr>
        <p:spPr bwMode="auto">
          <a:xfrm>
            <a:off x="468312" y="981075"/>
            <a:ext cx="647995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10.3.1 </a:t>
            </a:r>
            <a:r>
              <a:rPr lang="de-DE" sz="2000" b="1" dirty="0" err="1">
                <a:solidFill>
                  <a:srgbClr val="0070C0"/>
                </a:solidFill>
                <a:latin typeface="+mn-lt"/>
              </a:rPr>
              <a:t>Momentenmethode</a:t>
            </a:r>
            <a:endParaRPr lang="de-DE" sz="2000" b="1" dirty="0">
              <a:solidFill>
                <a:srgbClr val="0070C0"/>
              </a:solidFill>
              <a:latin typeface="+mn-lt"/>
            </a:endParaRPr>
          </a:p>
        </p:txBody>
      </p:sp>
      <p:sp>
        <p:nvSpPr>
          <p:cNvPr id="19"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Allgemeiner Ansatz </a:t>
            </a:r>
            <a:r>
              <a:rPr lang="de-DE" sz="2000" dirty="0">
                <a:solidFill>
                  <a:srgbClr val="0070C0"/>
                </a:solidFill>
                <a:latin typeface="+mn-lt"/>
              </a:rPr>
              <a:t>●</a:t>
            </a:r>
            <a:endParaRPr lang="de-DE" sz="2000" b="1" dirty="0">
              <a:solidFill>
                <a:srgbClr val="0070C0"/>
              </a:solidFill>
              <a:latin typeface="+mn-lt"/>
            </a:endParaRPr>
          </a:p>
        </p:txBody>
      </p:sp>
      <p:sp>
        <p:nvSpPr>
          <p:cNvPr id="25" name="Rechteck 2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cxnSp>
        <p:nvCxnSpPr>
          <p:cNvPr id="26"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7"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feld 14"/>
          <p:cNvSpPr txBox="1"/>
          <p:nvPr/>
        </p:nvSpPr>
        <p:spPr>
          <a:xfrm>
            <a:off x="468313" y="2069170"/>
            <a:ext cx="8207375" cy="707886"/>
          </a:xfrm>
          <a:prstGeom prst="rect">
            <a:avLst/>
          </a:prstGeom>
          <a:noFill/>
        </p:spPr>
        <p:txBody>
          <a:bodyPr wrap="square" rtlCol="0">
            <a:spAutoFit/>
          </a:bodyPr>
          <a:lstStyle/>
          <a:p>
            <a:pPr algn="just"/>
            <a:r>
              <a:rPr lang="de-DE" sz="2000" dirty="0">
                <a:latin typeface="+mn-lt"/>
              </a:rPr>
              <a:t>Die </a:t>
            </a:r>
            <a:r>
              <a:rPr lang="de-DE" sz="2000" dirty="0" err="1">
                <a:latin typeface="+mn-lt"/>
              </a:rPr>
              <a:t>Momentenmethode</a:t>
            </a:r>
            <a:r>
              <a:rPr lang="de-DE" sz="2000" dirty="0">
                <a:latin typeface="+mn-lt"/>
              </a:rPr>
              <a:t> basiert darauf, dass </a:t>
            </a:r>
            <a:r>
              <a:rPr lang="de-DE" sz="2000" b="1" dirty="0">
                <a:solidFill>
                  <a:srgbClr val="0070C0"/>
                </a:solidFill>
                <a:latin typeface="+mn-lt"/>
              </a:rPr>
              <a:t>Stichprobenmomente</a:t>
            </a:r>
            <a:r>
              <a:rPr lang="de-DE" sz="2000" dirty="0">
                <a:latin typeface="+mn-lt"/>
              </a:rPr>
              <a:t> </a:t>
            </a:r>
            <a:r>
              <a:rPr lang="de-DE" sz="2000" dirty="0" err="1">
                <a:latin typeface="+mn-lt"/>
              </a:rPr>
              <a:t>stochas</a:t>
            </a:r>
            <a:r>
              <a:rPr lang="de-DE" sz="2000" dirty="0">
                <a:latin typeface="+mn-lt"/>
              </a:rPr>
              <a:t>-tisch gegen die korrespondierenden </a:t>
            </a:r>
            <a:r>
              <a:rPr lang="de-DE" sz="2000" b="1" dirty="0">
                <a:solidFill>
                  <a:srgbClr val="0070C0"/>
                </a:solidFill>
                <a:latin typeface="+mn-lt"/>
              </a:rPr>
              <a:t>theoretischen Momente</a:t>
            </a:r>
            <a:r>
              <a:rPr lang="de-DE" sz="2000" dirty="0">
                <a:latin typeface="+mn-lt"/>
              </a:rPr>
              <a:t> konvergieren: </a:t>
            </a:r>
          </a:p>
        </p:txBody>
      </p:sp>
      <mc:AlternateContent xmlns:mc="http://schemas.openxmlformats.org/markup-compatibility/2006" xmlns:a14="http://schemas.microsoft.com/office/drawing/2010/main">
        <mc:Choice Requires="a14">
          <p:sp>
            <p:nvSpPr>
              <p:cNvPr id="17" name="Textfeld 16"/>
              <p:cNvSpPr txBox="1"/>
              <p:nvPr/>
            </p:nvSpPr>
            <p:spPr>
              <a:xfrm>
                <a:off x="1200752" y="2789627"/>
                <a:ext cx="3443256"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𝑋</m:t>
                              </m:r>
                            </m:e>
                            <m:sub>
                              <m:r>
                                <a:rPr lang="de-DE" sz="2000" b="0" i="1" smtClean="0">
                                  <a:solidFill>
                                    <a:schemeClr val="tx1"/>
                                  </a:solidFill>
                                  <a:latin typeface="Cambria Math"/>
                                </a:rPr>
                                <m:t>𝑖</m:t>
                              </m:r>
                            </m:sub>
                            <m:sup>
                              <m:r>
                                <a:rPr lang="de-DE" sz="2000" b="0" i="1" smtClean="0">
                                  <a:solidFill>
                                    <a:schemeClr val="tx1"/>
                                  </a:solidFill>
                                  <a:latin typeface="Cambria Math"/>
                                </a:rPr>
                                <m:t>𝑚</m:t>
                              </m:r>
                            </m:sup>
                          </m:sSubSup>
                        </m:e>
                      </m:nary>
                      <m:r>
                        <a:rPr lang="de-DE" sz="2000" b="0" i="1" smtClean="0">
                          <a:solidFill>
                            <a:schemeClr val="tx1"/>
                          </a:solidFill>
                          <a:latin typeface="Cambria Math"/>
                        </a:rPr>
                        <m:t>   </m:t>
                      </m:r>
                      <m:groupChr>
                        <m:groupChrPr>
                          <m:chr m:val="→"/>
                          <m:vertJc m:val="bot"/>
                          <m:ctrlPr>
                            <a:rPr lang="de-DE" sz="2000" b="0" i="1" smtClean="0">
                              <a:solidFill>
                                <a:schemeClr val="tx1"/>
                              </a:solidFill>
                              <a:latin typeface="Cambria Math" panose="02040503050406030204" pitchFamily="18" charset="0"/>
                            </a:rPr>
                          </m:ctrlPr>
                        </m:groupChrPr>
                        <m:e>
                          <m:r>
                            <m:rPr>
                              <m:brk m:alnAt="2"/>
                            </m:rPr>
                            <a:rPr lang="de-DE" sz="2000" b="0" i="1" smtClean="0">
                              <a:solidFill>
                                <a:schemeClr val="tx1"/>
                              </a:solidFill>
                              <a:latin typeface="Cambria Math"/>
                            </a:rPr>
                            <m:t> </m:t>
                          </m:r>
                          <m:r>
                            <a:rPr lang="de-DE" sz="2000" b="0" i="1" smtClean="0">
                              <a:solidFill>
                                <a:schemeClr val="tx1"/>
                              </a:solidFill>
                              <a:latin typeface="Cambria Math"/>
                            </a:rPr>
                            <m:t>    </m:t>
                          </m:r>
                          <m:r>
                            <a:rPr lang="de-DE" sz="2000" b="0" i="1" smtClean="0">
                              <a:solidFill>
                                <a:schemeClr val="tx1"/>
                              </a:solidFill>
                              <a:latin typeface="Cambria Math"/>
                            </a:rPr>
                            <m:t>𝑝</m:t>
                          </m:r>
                          <m:r>
                            <a:rPr lang="de-DE" sz="2000" b="0" i="1" smtClean="0">
                              <a:solidFill>
                                <a:schemeClr val="tx1"/>
                              </a:solidFill>
                              <a:latin typeface="Cambria Math"/>
                            </a:rPr>
                            <m:t>     </m:t>
                          </m:r>
                        </m:e>
                      </m:groupChr>
                      <m:r>
                        <a:rPr lang="de-DE" sz="2000" b="0" i="1" smtClean="0">
                          <a:solidFill>
                            <a:schemeClr val="tx1"/>
                          </a:solidFill>
                          <a:latin typeface="Cambria Math"/>
                        </a:rPr>
                        <m:t>   </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𝑋</m:t>
                              </m:r>
                            </m:e>
                            <m:sub>
                              <m:r>
                                <a:rPr lang="de-DE" sz="2000" b="0" i="1" smtClean="0">
                                  <a:solidFill>
                                    <a:schemeClr val="tx1"/>
                                  </a:solidFill>
                                  <a:latin typeface="Cambria Math"/>
                                </a:rPr>
                                <m:t>𝑖</m:t>
                              </m:r>
                            </m:sub>
                            <m:sup>
                              <m:r>
                                <a:rPr lang="de-DE" sz="2000" b="0" i="1" smtClean="0">
                                  <a:solidFill>
                                    <a:schemeClr val="tx1"/>
                                  </a:solidFill>
                                  <a:latin typeface="Cambria Math"/>
                                </a:rPr>
                                <m:t>𝑚</m:t>
                              </m:r>
                            </m:sup>
                          </m:sSubSup>
                        </m:e>
                      </m:d>
                    </m:oMath>
                  </m:oMathPara>
                </a14:m>
                <a:endParaRPr lang="de-DE" sz="2000" dirty="0">
                  <a:solidFill>
                    <a:schemeClr val="tx1"/>
                  </a:solidFill>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200752" y="2789627"/>
                <a:ext cx="3443256" cy="710259"/>
              </a:xfrm>
              <a:prstGeom prst="rect">
                <a:avLst/>
              </a:prstGeom>
              <a:blipFill rotWithShape="1">
                <a:blip r:embed="rId4"/>
                <a:stretch>
                  <a:fillRect/>
                </a:stretch>
              </a:blipFill>
            </p:spPr>
            <p:txBody>
              <a:bodyPr/>
              <a:lstStyle/>
              <a:p>
                <a:r>
                  <a:rPr lang="de-DE">
                    <a:noFill/>
                  </a:rPr>
                  <a:t> </a:t>
                </a:r>
              </a:p>
            </p:txBody>
          </p:sp>
        </mc:Fallback>
      </mc:AlternateContent>
      <p:sp>
        <p:nvSpPr>
          <p:cNvPr id="18" name="Textfeld 17"/>
          <p:cNvSpPr txBox="1"/>
          <p:nvPr/>
        </p:nvSpPr>
        <p:spPr>
          <a:xfrm>
            <a:off x="4493730" y="2944701"/>
            <a:ext cx="4244180" cy="400110"/>
          </a:xfrm>
          <a:prstGeom prst="rect">
            <a:avLst/>
          </a:prstGeom>
          <a:noFill/>
        </p:spPr>
        <p:txBody>
          <a:bodyPr wrap="square" rtlCol="0">
            <a:spAutoFit/>
          </a:bodyPr>
          <a:lstStyle/>
          <a:p>
            <a:pPr algn="just"/>
            <a:r>
              <a:rPr lang="de-DE" sz="2000" dirty="0">
                <a:latin typeface="+mn-lt"/>
              </a:rPr>
              <a:t>(GGZ für </a:t>
            </a:r>
            <a:r>
              <a:rPr lang="de-DE" sz="2000" i="1" dirty="0">
                <a:latin typeface="+mn-lt"/>
              </a:rPr>
              <a:t>k</a:t>
            </a:r>
            <a:r>
              <a:rPr lang="de-DE" sz="2000" dirty="0">
                <a:latin typeface="+mn-lt"/>
              </a:rPr>
              <a:t>-</a:t>
            </a:r>
            <a:r>
              <a:rPr lang="de-DE" sz="2000" dirty="0" err="1">
                <a:latin typeface="+mn-lt"/>
              </a:rPr>
              <a:t>te</a:t>
            </a:r>
            <a:r>
              <a:rPr lang="de-DE" sz="2000" dirty="0">
                <a:latin typeface="+mn-lt"/>
              </a:rPr>
              <a:t> Momente, </a:t>
            </a:r>
            <a:r>
              <a:rPr lang="de-DE" sz="2000">
                <a:latin typeface="+mn-lt"/>
              </a:rPr>
              <a:t>Folie 581)</a:t>
            </a:r>
            <a:endParaRPr lang="de-DE" sz="2000" dirty="0">
              <a:latin typeface="+mn-lt"/>
            </a:endParaRPr>
          </a:p>
        </p:txBody>
      </p:sp>
      <p:sp>
        <p:nvSpPr>
          <p:cNvPr id="20" name="Textfeld 9"/>
          <p:cNvSpPr txBox="1">
            <a:spLocks noChangeArrowheads="1"/>
          </p:cNvSpPr>
          <p:nvPr/>
        </p:nvSpPr>
        <p:spPr bwMode="auto">
          <a:xfrm>
            <a:off x="467191" y="4829090"/>
            <a:ext cx="495998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10.3.1: Exponentialverteilung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1" name="Textfeld 20"/>
              <p:cNvSpPr txBox="1"/>
              <p:nvPr/>
            </p:nvSpPr>
            <p:spPr>
              <a:xfrm>
                <a:off x="471836" y="5239198"/>
                <a:ext cx="8207375" cy="707886"/>
              </a:xfrm>
              <a:prstGeom prst="rect">
                <a:avLst/>
              </a:prstGeom>
              <a:noFill/>
            </p:spPr>
            <p:txBody>
              <a:bodyPr wrap="square" rtlCol="0">
                <a:spAutoFit/>
              </a:bodyPr>
              <a:lstStyle/>
              <a:p>
                <a:pPr algn="just"/>
                <a:r>
                  <a:rPr lang="de-DE" sz="2000" dirty="0">
                    <a:latin typeface="+mn-lt"/>
                  </a:rPr>
                  <a:t>Angenommen,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sind unabhängig </a:t>
                </a:r>
                <a14:m>
                  <m:oMath xmlns:m="http://schemas.openxmlformats.org/officeDocument/2006/math">
                    <m:r>
                      <a:rPr lang="de-DE" sz="2000" b="0" i="1" smtClean="0">
                        <a:latin typeface="Cambria Math"/>
                      </a:rPr>
                      <m:t>𝐸𝑥𝑝</m:t>
                    </m:r>
                    <m:d>
                      <m:dPr>
                        <m:ctrlPr>
                          <a:rPr lang="de-DE" sz="2000" b="0" i="1" smtClean="0">
                            <a:latin typeface="Cambria Math" panose="02040503050406030204" pitchFamily="18" charset="0"/>
                          </a:rPr>
                        </m:ctrlPr>
                      </m:dPr>
                      <m:e>
                        <m:r>
                          <a:rPr lang="de-DE" sz="2000" b="0" i="1" smtClean="0">
                            <a:latin typeface="Cambria Math"/>
                            <a:ea typeface="Cambria Math"/>
                          </a:rPr>
                          <m:t>𝜆</m:t>
                        </m:r>
                      </m:e>
                    </m:d>
                  </m:oMath>
                </a14:m>
                <a:r>
                  <a:rPr lang="de-DE" sz="2000" dirty="0">
                    <a:latin typeface="+mn-lt"/>
                  </a:rPr>
                  <a:t>-verteilt, wobei </a:t>
                </a:r>
              </a:p>
              <a:p>
                <a:pPr algn="just"/>
                <a:r>
                  <a:rPr lang="de-DE" sz="2000" dirty="0">
                    <a:latin typeface="+mn-lt"/>
                  </a:rPr>
                  <a:t>der Parameter </a:t>
                </a:r>
                <a14:m>
                  <m:oMath xmlns:m="http://schemas.openxmlformats.org/officeDocument/2006/math">
                    <m:r>
                      <a:rPr lang="de-DE" sz="2000" i="1" smtClean="0">
                        <a:latin typeface="Cambria Math"/>
                        <a:ea typeface="Cambria Math"/>
                      </a:rPr>
                      <m:t>𝜆</m:t>
                    </m:r>
                  </m:oMath>
                </a14:m>
                <a:r>
                  <a:rPr lang="de-DE" sz="2000" dirty="0">
                    <a:latin typeface="+mn-lt"/>
                  </a:rPr>
                  <a:t> geschätzt werden soll. Dann gilt zunächst einmal </a:t>
                </a:r>
              </a:p>
            </p:txBody>
          </p:sp>
        </mc:Choice>
        <mc:Fallback xmlns="">
          <p:sp>
            <p:nvSpPr>
              <p:cNvPr id="21" name="Textfeld 20"/>
              <p:cNvSpPr txBox="1">
                <a:spLocks noRot="1" noChangeAspect="1" noMove="1" noResize="1" noEditPoints="1" noAdjustHandles="1" noChangeArrowheads="1" noChangeShapeType="1" noTextEdit="1"/>
              </p:cNvSpPr>
              <p:nvPr/>
            </p:nvSpPr>
            <p:spPr>
              <a:xfrm>
                <a:off x="471836" y="5239198"/>
                <a:ext cx="8207375" cy="707886"/>
              </a:xfrm>
              <a:prstGeom prst="rect">
                <a:avLst/>
              </a:prstGeom>
              <a:blipFill rotWithShape="1">
                <a:blip r:embed="rId5"/>
                <a:stretch>
                  <a:fillRect l="-742" t="-4274" b="-1367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691680" y="5946566"/>
                <a:ext cx="1721628" cy="400110"/>
              </a:xfrm>
              <a:prstGeom prst="rect">
                <a:avLst/>
              </a:prstGeom>
              <a:noFill/>
            </p:spPr>
            <p:txBody>
              <a:bodyPr wrap="square" rtlCol="0">
                <a:spAutoFit/>
              </a:bodyPr>
              <a:lstStyle/>
              <a:p>
                <a:pPr algn="just"/>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d>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ea typeface="Cambria Math"/>
                          </a:rPr>
                          <m:t>𝜆</m:t>
                        </m:r>
                      </m:den>
                    </m:f>
                  </m:oMath>
                </a14:m>
                <a:r>
                  <a:rPr lang="de-DE" sz="2000" dirty="0">
                    <a:solidFill>
                      <a:schemeClr val="tx1"/>
                    </a:solidFill>
                    <a:latin typeface="+mn-lt"/>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1691680" y="5946566"/>
                <a:ext cx="1721628" cy="400110"/>
              </a:xfrm>
              <a:prstGeom prst="rect">
                <a:avLst/>
              </a:prstGeom>
              <a:blipFill rotWithShape="1">
                <a:blip r:embed="rId6"/>
                <a:stretch>
                  <a:fillRect t="-115152" r="-23050" b="-178788"/>
                </a:stretch>
              </a:blipFill>
            </p:spPr>
            <p:txBody>
              <a:bodyPr/>
              <a:lstStyle/>
              <a:p>
                <a:r>
                  <a:rPr lang="de-DE">
                    <a:noFill/>
                  </a:rPr>
                  <a:t> </a:t>
                </a:r>
              </a:p>
            </p:txBody>
          </p:sp>
        </mc:Fallback>
      </mc:AlternateContent>
      <p:sp>
        <p:nvSpPr>
          <p:cNvPr id="23" name="Textfeld 22"/>
          <p:cNvSpPr txBox="1"/>
          <p:nvPr/>
        </p:nvSpPr>
        <p:spPr>
          <a:xfrm>
            <a:off x="3708288" y="5947084"/>
            <a:ext cx="2651168" cy="400110"/>
          </a:xfrm>
          <a:prstGeom prst="rect">
            <a:avLst/>
          </a:prstGeom>
          <a:noFill/>
        </p:spPr>
        <p:txBody>
          <a:bodyPr wrap="square" rtlCol="0">
            <a:spAutoFit/>
          </a:bodyPr>
          <a:lstStyle/>
          <a:p>
            <a:pPr algn="just"/>
            <a:r>
              <a:rPr lang="de-DE" sz="2000" dirty="0">
                <a:latin typeface="+mn-lt"/>
              </a:rPr>
              <a:t>(</a:t>
            </a:r>
            <a:r>
              <a:rPr lang="de-DE" sz="2000" dirty="0" err="1">
                <a:latin typeface="+mn-lt"/>
              </a:rPr>
              <a:t>Momentengleichung</a:t>
            </a:r>
            <a:r>
              <a:rPr lang="de-DE" sz="2000" dirty="0">
                <a:latin typeface="+mn-lt"/>
              </a:rPr>
              <a:t>)</a:t>
            </a:r>
          </a:p>
        </p:txBody>
      </p:sp>
      <p:sp>
        <p:nvSpPr>
          <p:cNvPr id="2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714</a:t>
            </a:r>
            <a:endParaRPr lang="de-DE" sz="8000" b="1" dirty="0">
              <a:solidFill>
                <a:schemeClr val="tx1"/>
              </a:solidFill>
              <a:latin typeface="+mj-lt"/>
            </a:endParaRPr>
          </a:p>
        </p:txBody>
      </p:sp>
      <p:pic>
        <p:nvPicPr>
          <p:cNvPr id="2" name="Grafik 1"/>
          <p:cNvPicPr>
            <a:picLocks noChangeAspect="1"/>
          </p:cNvPicPr>
          <p:nvPr/>
        </p:nvPicPr>
        <p:blipFill>
          <a:blip r:embed="rId7"/>
          <a:stretch>
            <a:fillRect/>
          </a:stretch>
        </p:blipFill>
        <p:spPr>
          <a:xfrm>
            <a:off x="698017" y="3657478"/>
            <a:ext cx="7591425" cy="962025"/>
          </a:xfrm>
          <a:prstGeom prst="rect">
            <a:avLst/>
          </a:prstGeom>
        </p:spPr>
      </p:pic>
    </p:spTree>
    <p:extLst>
      <p:ext uri="{BB962C8B-B14F-4D97-AF65-F5344CB8AC3E}">
        <p14:creationId xmlns:p14="http://schemas.microsoft.com/office/powerpoint/2010/main" val="874526362"/>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p:nvPr/>
        </p:nvSpPr>
        <p:spPr>
          <a:xfrm>
            <a:off x="468313" y="1196752"/>
            <a:ext cx="4195762" cy="400110"/>
          </a:xfrm>
          <a:prstGeom prst="rect">
            <a:avLst/>
          </a:prstGeom>
          <a:noFill/>
        </p:spPr>
        <p:txBody>
          <a:bodyPr wrap="square" rtlCol="0">
            <a:spAutoFit/>
          </a:bodyPr>
          <a:lstStyle/>
          <a:p>
            <a:pPr algn="just"/>
            <a:r>
              <a:rPr lang="de-DE" sz="2000" dirty="0">
                <a:latin typeface="+mn-lt"/>
              </a:rPr>
              <a:t>Durch Umstellen erhalten wir dann</a:t>
            </a:r>
          </a:p>
        </p:txBody>
      </p:sp>
      <mc:AlternateContent xmlns:mc="http://schemas.openxmlformats.org/markup-compatibility/2006" xmlns:a14="http://schemas.microsoft.com/office/drawing/2010/main">
        <mc:Choice Requires="a14">
          <p:sp>
            <p:nvSpPr>
              <p:cNvPr id="14" name="Textfeld 13"/>
              <p:cNvSpPr txBox="1"/>
              <p:nvPr/>
            </p:nvSpPr>
            <p:spPr>
              <a:xfrm>
                <a:off x="1475656" y="1596862"/>
                <a:ext cx="1721628" cy="400110"/>
              </a:xfrm>
              <a:prstGeom prst="rect">
                <a:avLst/>
              </a:prstGeom>
              <a:noFill/>
            </p:spPr>
            <p:txBody>
              <a:bodyPr wrap="square" rtlCol="0">
                <a:spAutoFit/>
              </a:bodyPr>
              <a:lstStyle/>
              <a:p>
                <a:pPr algn="just"/>
                <a14:m>
                  <m:oMath xmlns:m="http://schemas.openxmlformats.org/officeDocument/2006/math">
                    <m:r>
                      <a:rPr lang="de-DE" sz="2000" i="1" smtClean="0">
                        <a:solidFill>
                          <a:schemeClr val="tx1"/>
                        </a:solidFill>
                        <a:latin typeface="Cambria Math"/>
                        <a:ea typeface="Cambria Math"/>
                      </a:rPr>
                      <m:t>𝜆</m:t>
                    </m:r>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i="1">
                                    <a:solidFill>
                                      <a:schemeClr val="tx1"/>
                                    </a:solidFill>
                                    <a:latin typeface="Cambria Math"/>
                                  </a:rPr>
                                  <m:t>𝑖</m:t>
                                </m:r>
                              </m:sub>
                            </m:sSub>
                          </m:e>
                        </m:d>
                      </m:den>
                    </m:f>
                  </m:oMath>
                </a14:m>
                <a:r>
                  <a:rPr lang="de-DE" sz="2000" dirty="0">
                    <a:solidFill>
                      <a:schemeClr val="tx1"/>
                    </a:solidFill>
                    <a:latin typeface="+mn-lt"/>
                  </a:rPr>
                  <a:t>.</a:t>
                </a:r>
              </a:p>
            </p:txBody>
          </p:sp>
        </mc:Choice>
        <mc:Fallback xmlns="">
          <p:sp>
            <p:nvSpPr>
              <p:cNvPr id="14" name="Textfeld 13"/>
              <p:cNvSpPr txBox="1">
                <a:spLocks noRot="1" noChangeAspect="1" noMove="1" noResize="1" noEditPoints="1" noAdjustHandles="1" noChangeArrowheads="1" noChangeShapeType="1" noTextEdit="1"/>
              </p:cNvSpPr>
              <p:nvPr/>
            </p:nvSpPr>
            <p:spPr>
              <a:xfrm>
                <a:off x="1475656" y="1596862"/>
                <a:ext cx="1721628" cy="400110"/>
              </a:xfrm>
              <a:prstGeom prst="rect">
                <a:avLst/>
              </a:prstGeom>
              <a:blipFill rotWithShape="1">
                <a:blip r:embed="rId3"/>
                <a:stretch>
                  <a:fillRect t="-115152" b="-17878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8312" y="2006422"/>
                <a:ext cx="8207375" cy="1015663"/>
              </a:xfrm>
              <a:prstGeom prst="rect">
                <a:avLst/>
              </a:prstGeom>
              <a:noFill/>
            </p:spPr>
            <p:txBody>
              <a:bodyPr wrap="square" rtlCol="0">
                <a:spAutoFit/>
              </a:bodyPr>
              <a:lstStyle/>
              <a:p>
                <a:pPr algn="just"/>
                <a:r>
                  <a:rPr lang="de-DE" sz="2000" dirty="0">
                    <a:latin typeface="+mn-lt"/>
                  </a:rPr>
                  <a:t>In dieser Darstellung ist der zu schätzende Parameter </a:t>
                </a:r>
                <a14:m>
                  <m:oMath xmlns:m="http://schemas.openxmlformats.org/officeDocument/2006/math">
                    <m:r>
                      <a:rPr lang="de-DE" sz="2000" i="1" smtClean="0">
                        <a:latin typeface="Cambria Math"/>
                        <a:ea typeface="Cambria Math"/>
                      </a:rPr>
                      <m:t>𝜆</m:t>
                    </m:r>
                  </m:oMath>
                </a14:m>
                <a:r>
                  <a:rPr lang="de-DE" sz="2000" dirty="0">
                    <a:latin typeface="+mn-lt"/>
                  </a:rPr>
                  <a:t> nun als Funktion des ersten theoretischen Moments dargestellt. Das theoretische Moment wird nun durch das entsprechende Stichprobenmoment ersetzt. Daraus erhält man dann  </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2" y="2006422"/>
                <a:ext cx="8207375" cy="1015663"/>
              </a:xfrm>
              <a:prstGeom prst="rect">
                <a:avLst/>
              </a:prstGeom>
              <a:blipFill rotWithShape="1">
                <a:blip r:embed="rId4"/>
                <a:stretch>
                  <a:fillRect l="-817" t="-2994" r="-743" b="-95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475656" y="3038240"/>
                <a:ext cx="2520280" cy="42736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ea typeface="Cambria Math"/>
                            </a:rPr>
                          </m:ctrlPr>
                        </m:sSubPr>
                        <m:e>
                          <m:acc>
                            <m:accPr>
                              <m:chr m:val="̂"/>
                              <m:ctrlPr>
                                <a:rPr lang="de-DE" sz="2000" i="1" smtClean="0">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𝜆</m:t>
                              </m:r>
                            </m:e>
                          </m:acc>
                        </m:e>
                        <m:sub>
                          <m:r>
                            <a:rPr lang="de-DE" sz="2000" b="0" i="1" smtClean="0">
                              <a:solidFill>
                                <a:schemeClr val="tx1"/>
                              </a:solidFill>
                              <a:latin typeface="Cambria Math"/>
                              <a:ea typeface="Cambria Math"/>
                            </a:rPr>
                            <m:t>𝑀𝑀</m:t>
                          </m:r>
                        </m:sub>
                      </m:sSub>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den>
                      </m:f>
                    </m:oMath>
                  </m:oMathPara>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475656" y="3038240"/>
                <a:ext cx="2520280" cy="427361"/>
              </a:xfrm>
              <a:prstGeom prst="rect">
                <a:avLst/>
              </a:prstGeom>
              <a:blipFill rotWithShape="1">
                <a:blip r:embed="rId5"/>
                <a:stretch>
                  <a:fillRect t="-102817" b="-16338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468311" y="3455381"/>
                <a:ext cx="8207375" cy="400110"/>
              </a:xfrm>
              <a:prstGeom prst="rect">
                <a:avLst/>
              </a:prstGeom>
              <a:noFill/>
            </p:spPr>
            <p:txBody>
              <a:bodyPr wrap="square" rtlCol="0">
                <a:spAutoFit/>
              </a:bodyPr>
              <a:lstStyle/>
              <a:p>
                <a:pPr algn="just"/>
                <a:r>
                  <a:rPr lang="de-DE" sz="2000" dirty="0">
                    <a:latin typeface="+mn-lt"/>
                  </a:rPr>
                  <a:t>als </a:t>
                </a:r>
                <a:r>
                  <a:rPr lang="de-DE" sz="2000" b="1" dirty="0" err="1">
                    <a:solidFill>
                      <a:srgbClr val="0070C0"/>
                    </a:solidFill>
                    <a:latin typeface="+mn-lt"/>
                  </a:rPr>
                  <a:t>Momentenschätzer</a:t>
                </a:r>
                <a:r>
                  <a:rPr lang="de-DE" sz="2000" dirty="0">
                    <a:latin typeface="+mn-lt"/>
                  </a:rPr>
                  <a:t> für </a:t>
                </a:r>
                <a14:m>
                  <m:oMath xmlns:m="http://schemas.openxmlformats.org/officeDocument/2006/math">
                    <m:r>
                      <a:rPr lang="de-DE" sz="2000" i="1" smtClean="0">
                        <a:latin typeface="Cambria Math"/>
                        <a:ea typeface="Cambria Math"/>
                      </a:rPr>
                      <m:t>𝜆</m:t>
                    </m:r>
                  </m:oMath>
                </a14:m>
                <a:r>
                  <a:rPr lang="de-DE" sz="2000" dirty="0">
                    <a:latin typeface="+mn-lt"/>
                  </a:rPr>
                  <a:t>.</a:t>
                </a:r>
              </a:p>
            </p:txBody>
          </p:sp>
        </mc:Choice>
        <mc:Fallback xmlns="">
          <p:sp>
            <p:nvSpPr>
              <p:cNvPr id="21" name="Textfeld 20"/>
              <p:cNvSpPr txBox="1">
                <a:spLocks noRot="1" noChangeAspect="1" noMove="1" noResize="1" noEditPoints="1" noAdjustHandles="1" noChangeArrowheads="1" noChangeShapeType="1" noTextEdit="1"/>
              </p:cNvSpPr>
              <p:nvPr/>
            </p:nvSpPr>
            <p:spPr>
              <a:xfrm>
                <a:off x="468311" y="3455381"/>
                <a:ext cx="8207375" cy="400110"/>
              </a:xfrm>
              <a:prstGeom prst="rect">
                <a:avLst/>
              </a:prstGeom>
              <a:blipFill rotWithShape="1">
                <a:blip r:embed="rId6"/>
                <a:stretch>
                  <a:fillRect l="-817" t="-7692" b="-27692"/>
                </a:stretch>
              </a:blipFill>
            </p:spPr>
            <p:txBody>
              <a:bodyPr/>
              <a:lstStyle/>
              <a:p>
                <a:r>
                  <a:rPr lang="de-DE">
                    <a:noFill/>
                  </a:rPr>
                  <a:t> </a:t>
                </a:r>
              </a:p>
            </p:txBody>
          </p:sp>
        </mc:Fallback>
      </mc:AlternateContent>
      <p:sp>
        <p:nvSpPr>
          <p:cNvPr id="22" name="Textfeld 21"/>
          <p:cNvSpPr txBox="1">
            <a:spLocks noChangeArrowheads="1"/>
          </p:cNvSpPr>
          <p:nvPr/>
        </p:nvSpPr>
        <p:spPr bwMode="auto">
          <a:xfrm>
            <a:off x="468313" y="4077072"/>
            <a:ext cx="518380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10.3.2: Schätzung von </a:t>
            </a:r>
            <a:r>
              <a:rPr lang="de-DE" sz="2000" b="1" dirty="0">
                <a:solidFill>
                  <a:srgbClr val="0070C0"/>
                </a:solidFill>
                <a:latin typeface="+mn-lt"/>
                <a:sym typeface="Symbol"/>
              </a:rPr>
              <a:t> und </a:t>
            </a:r>
            <a:r>
              <a:rPr lang="de-DE" sz="2000" b="1" baseline="30000" dirty="0">
                <a:solidFill>
                  <a:srgbClr val="0070C0"/>
                </a:solidFill>
                <a:latin typeface="+mn-lt"/>
                <a:sym typeface="Symbol"/>
              </a:rPr>
              <a:t>2</a:t>
            </a:r>
            <a:r>
              <a:rPr lang="de-DE" sz="2000" b="1" dirty="0">
                <a:solidFill>
                  <a:srgbClr val="0070C0"/>
                </a:solidFill>
                <a:latin typeface="+mn-lt"/>
                <a:sym typeface="Symbol"/>
              </a:rPr>
              <a:t> </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4" name="Textfeld 23"/>
              <p:cNvSpPr txBox="1"/>
              <p:nvPr/>
            </p:nvSpPr>
            <p:spPr>
              <a:xfrm>
                <a:off x="468310" y="4539291"/>
                <a:ext cx="8207375" cy="707886"/>
              </a:xfrm>
              <a:prstGeom prst="rect">
                <a:avLst/>
              </a:prstGeom>
              <a:noFill/>
            </p:spPr>
            <p:txBody>
              <a:bodyPr wrap="square" rtlCol="0">
                <a:spAutoFit/>
              </a:bodyPr>
              <a:lstStyle/>
              <a:p>
                <a:pPr algn="just"/>
                <a:r>
                  <a:rPr lang="de-DE" sz="2000" dirty="0">
                    <a:latin typeface="+mn-lt"/>
                  </a:rPr>
                  <a:t>Angenommen,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sind u. i. v. mit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m:t>
                    </m:r>
                    <m:r>
                      <a:rPr lang="de-DE" sz="2000" b="0" i="1" smtClean="0">
                        <a:latin typeface="Cambria Math"/>
                        <a:ea typeface="Cambria Math"/>
                      </a:rPr>
                      <m:t>𝜇</m:t>
                    </m:r>
                  </m:oMath>
                </a14:m>
                <a:r>
                  <a:rPr lang="de-DE" sz="2000" dirty="0">
                    <a:latin typeface="+mn-lt"/>
                  </a:rPr>
                  <a:t> und </a:t>
                </a:r>
                <a14:m>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oMath>
                </a14:m>
                <a:r>
                  <a:rPr lang="de-DE" sz="2000" dirty="0">
                    <a:latin typeface="+mn-lt"/>
                  </a:rPr>
                  <a:t>, wobei beide Parameter unbekannt sind und geschätzt werden sollen. </a:t>
                </a:r>
              </a:p>
            </p:txBody>
          </p:sp>
        </mc:Choice>
        <mc:Fallback xmlns="">
          <p:sp>
            <p:nvSpPr>
              <p:cNvPr id="24" name="Textfeld 23"/>
              <p:cNvSpPr txBox="1">
                <a:spLocks noRot="1" noChangeAspect="1" noMove="1" noResize="1" noEditPoints="1" noAdjustHandles="1" noChangeArrowheads="1" noChangeShapeType="1" noTextEdit="1"/>
              </p:cNvSpPr>
              <p:nvPr/>
            </p:nvSpPr>
            <p:spPr>
              <a:xfrm>
                <a:off x="468310" y="4539291"/>
                <a:ext cx="8207375" cy="707886"/>
              </a:xfrm>
              <a:prstGeom prst="rect">
                <a:avLst/>
              </a:prstGeom>
              <a:blipFill rotWithShape="1">
                <a:blip r:embed="rId7"/>
                <a:stretch>
                  <a:fillRect l="-817" t="-4310" r="-743"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464660" y="5271408"/>
                <a:ext cx="2747300" cy="400110"/>
              </a:xfrm>
              <a:prstGeom prst="rect">
                <a:avLst/>
              </a:prstGeom>
              <a:noFill/>
            </p:spPr>
            <p:txBody>
              <a:bodyPr wrap="square" rtlCol="0">
                <a:spAutoFit/>
              </a:bodyPr>
              <a:lstStyle/>
              <a:p>
                <a:pPr algn="just"/>
                <a:r>
                  <a:rPr lang="de-DE" sz="2000" b="0" dirty="0">
                    <a:solidFill>
                      <a:schemeClr val="tx1"/>
                    </a:solidFill>
                    <a:latin typeface="+mn-lt"/>
                  </a:rPr>
                  <a:t>(i)   </a:t>
                </a:r>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d>
                    <m:r>
                      <a:rPr lang="de-DE" sz="2000" b="0" i="1" smtClean="0">
                        <a:solidFill>
                          <a:schemeClr val="tx1"/>
                        </a:solidFill>
                        <a:latin typeface="Cambria Math"/>
                      </a:rPr>
                      <m:t>=</m:t>
                    </m:r>
                    <m:r>
                      <a:rPr lang="de-DE" sz="2000" b="0" i="1" smtClean="0">
                        <a:solidFill>
                          <a:schemeClr val="tx1"/>
                        </a:solidFill>
                        <a:latin typeface="Cambria Math"/>
                        <a:ea typeface="Cambria Math"/>
                      </a:rPr>
                      <m:t>𝜇</m:t>
                    </m:r>
                  </m:oMath>
                </a14:m>
                <a:r>
                  <a:rPr lang="de-DE" sz="2000" dirty="0">
                    <a:solidFill>
                      <a:schemeClr val="tx1"/>
                    </a:solidFill>
                    <a:latin typeface="+mn-lt"/>
                  </a:rPr>
                  <a:t>,</a:t>
                </a:r>
              </a:p>
            </p:txBody>
          </p:sp>
        </mc:Choice>
        <mc:Fallback xmlns="">
          <p:sp>
            <p:nvSpPr>
              <p:cNvPr id="25" name="Textfeld 24"/>
              <p:cNvSpPr txBox="1">
                <a:spLocks noRot="1" noChangeAspect="1" noMove="1" noResize="1" noEditPoints="1" noAdjustHandles="1" noChangeArrowheads="1" noChangeShapeType="1" noTextEdit="1"/>
              </p:cNvSpPr>
              <p:nvPr/>
            </p:nvSpPr>
            <p:spPr>
              <a:xfrm>
                <a:off x="1464660" y="5271408"/>
                <a:ext cx="2747300" cy="400110"/>
              </a:xfrm>
              <a:prstGeom prst="rect">
                <a:avLst/>
              </a:prstGeom>
              <a:blipFill rotWithShape="1">
                <a:blip r:embed="rId8"/>
                <a:stretch>
                  <a:fillRect l="-2217"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475655" y="5823918"/>
                <a:ext cx="3188419" cy="451086"/>
              </a:xfrm>
              <a:prstGeom prst="rect">
                <a:avLst/>
              </a:prstGeom>
              <a:noFill/>
            </p:spPr>
            <p:txBody>
              <a:bodyPr wrap="square" rtlCol="0">
                <a:spAutoFit/>
              </a:bodyPr>
              <a:lstStyle/>
              <a:p>
                <a:pPr algn="just"/>
                <a:r>
                  <a:rPr lang="de-DE" sz="2000" b="0" dirty="0">
                    <a:solidFill>
                      <a:schemeClr val="tx1"/>
                    </a:solidFill>
                    <a:latin typeface="+mn-lt"/>
                  </a:rPr>
                  <a:t>(ii)   </a:t>
                </a:r>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𝑋</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𝜇</m:t>
                        </m:r>
                      </m:e>
                      <m:sup>
                        <m:r>
                          <a:rPr lang="de-DE" sz="2000" b="0" i="1" smtClean="0">
                            <a:solidFill>
                              <a:schemeClr val="tx1"/>
                            </a:solidFill>
                            <a:latin typeface="Cambria Math"/>
                          </a:rPr>
                          <m:t>2</m:t>
                        </m:r>
                      </m:sup>
                    </m:sSup>
                  </m:oMath>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475655" y="5823918"/>
                <a:ext cx="3188419" cy="451086"/>
              </a:xfrm>
              <a:prstGeom prst="rect">
                <a:avLst/>
              </a:prstGeom>
              <a:blipFill rotWithShape="1">
                <a:blip r:embed="rId9"/>
                <a:stretch>
                  <a:fillRect l="-1912" t="-2703" b="-16216"/>
                </a:stretch>
              </a:blipFill>
            </p:spPr>
            <p:txBody>
              <a:bodyPr/>
              <a:lstStyle/>
              <a:p>
                <a:r>
                  <a:rPr lang="de-DE">
                    <a:noFill/>
                  </a:rPr>
                  <a:t> </a:t>
                </a:r>
              </a:p>
            </p:txBody>
          </p:sp>
        </mc:Fallback>
      </mc:AlternateContent>
      <p:sp>
        <p:nvSpPr>
          <p:cNvPr id="27" name="Textfeld 26"/>
          <p:cNvSpPr txBox="1"/>
          <p:nvPr/>
        </p:nvSpPr>
        <p:spPr>
          <a:xfrm>
            <a:off x="4201327" y="5550458"/>
            <a:ext cx="3106978" cy="400110"/>
          </a:xfrm>
          <a:prstGeom prst="rect">
            <a:avLst/>
          </a:prstGeom>
          <a:noFill/>
        </p:spPr>
        <p:txBody>
          <a:bodyPr wrap="square" rtlCol="0">
            <a:spAutoFit/>
          </a:bodyPr>
          <a:lstStyle/>
          <a:p>
            <a:pPr algn="just"/>
            <a:r>
              <a:rPr lang="de-DE" sz="2000" dirty="0">
                <a:latin typeface="+mn-lt"/>
              </a:rPr>
              <a:t>(2 </a:t>
            </a:r>
            <a:r>
              <a:rPr lang="de-DE" sz="2000" dirty="0" err="1">
                <a:latin typeface="+mn-lt"/>
              </a:rPr>
              <a:t>Momentengleichungen</a:t>
            </a:r>
            <a:r>
              <a:rPr lang="de-DE" sz="2000" dirty="0">
                <a:latin typeface="+mn-lt"/>
              </a:rPr>
              <a:t>)</a:t>
            </a:r>
          </a:p>
        </p:txBody>
      </p:sp>
      <p:sp>
        <p:nvSpPr>
          <p:cNvPr id="3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715</a:t>
            </a:r>
            <a:endParaRPr lang="de-DE" sz="8000" b="1" dirty="0">
              <a:solidFill>
                <a:schemeClr val="tx1"/>
              </a:solidFill>
              <a:latin typeface="+mj-lt"/>
            </a:endParaRPr>
          </a:p>
        </p:txBody>
      </p:sp>
    </p:spTree>
    <p:extLst>
      <p:ext uri="{BB962C8B-B14F-4D97-AF65-F5344CB8AC3E}">
        <p14:creationId xmlns:p14="http://schemas.microsoft.com/office/powerpoint/2010/main" val="1364626169"/>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p:nvPr/>
        </p:nvSpPr>
        <p:spPr>
          <a:xfrm>
            <a:off x="468312" y="1196752"/>
            <a:ext cx="7576880" cy="400110"/>
          </a:xfrm>
          <a:prstGeom prst="rect">
            <a:avLst/>
          </a:prstGeom>
          <a:noFill/>
        </p:spPr>
        <p:txBody>
          <a:bodyPr wrap="square" rtlCol="0">
            <a:spAutoFit/>
          </a:bodyPr>
          <a:lstStyle/>
          <a:p>
            <a:pPr algn="just"/>
            <a:r>
              <a:rPr lang="de-DE" sz="2000" dirty="0">
                <a:latin typeface="+mn-lt"/>
              </a:rPr>
              <a:t>Darstellung der Parameter als Funktion der theoretischen Momente:</a:t>
            </a:r>
          </a:p>
        </p:txBody>
      </p:sp>
      <mc:AlternateContent xmlns:mc="http://schemas.openxmlformats.org/markup-compatibility/2006" xmlns:a14="http://schemas.microsoft.com/office/drawing/2010/main">
        <mc:Choice Requires="a14">
          <p:sp>
            <p:nvSpPr>
              <p:cNvPr id="13" name="Textfeld 12"/>
              <p:cNvSpPr txBox="1"/>
              <p:nvPr/>
            </p:nvSpPr>
            <p:spPr>
              <a:xfrm>
                <a:off x="1474770" y="1596862"/>
                <a:ext cx="3889317" cy="400110"/>
              </a:xfrm>
              <a:prstGeom prst="rect">
                <a:avLst/>
              </a:prstGeom>
              <a:noFill/>
            </p:spPr>
            <p:txBody>
              <a:bodyPr wrap="square" rtlCol="0">
                <a:spAutoFit/>
              </a:bodyPr>
              <a:lstStyle/>
              <a:p>
                <a:pPr algn="just"/>
                <a:r>
                  <a:rPr lang="de-DE" sz="2000" b="0" dirty="0">
                    <a:solidFill>
                      <a:schemeClr val="tx1"/>
                    </a:solidFill>
                    <a:latin typeface="+mn-lt"/>
                  </a:rPr>
                  <a:t>(i)    </a:t>
                </a:r>
                <a14:m>
                  <m:oMath xmlns:m="http://schemas.openxmlformats.org/officeDocument/2006/math">
                    <m:r>
                      <a:rPr lang="de-DE" sz="2000" b="0" i="1" smtClean="0">
                        <a:solidFill>
                          <a:schemeClr val="tx1"/>
                        </a:solidFill>
                        <a:latin typeface="Cambria Math"/>
                        <a:ea typeface="Cambria Math"/>
                      </a:rPr>
                      <m:t>𝜇</m:t>
                    </m:r>
                    <m:r>
                      <a:rPr lang="de-DE" sz="2000" b="0" i="1" smtClean="0">
                        <a:solidFill>
                          <a:schemeClr val="tx1"/>
                        </a:solidFill>
                        <a:latin typeface="Cambria Math"/>
                        <a:ea typeface="Cambria Math"/>
                      </a:rPr>
                      <m:t>=</m:t>
                    </m:r>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i="1">
                                <a:solidFill>
                                  <a:schemeClr val="tx1"/>
                                </a:solidFill>
                                <a:latin typeface="Cambria Math"/>
                              </a:rPr>
                              <m:t>𝑖</m:t>
                            </m:r>
                          </m:sub>
                        </m:sSub>
                      </m:e>
                    </m:d>
                  </m:oMath>
                </a14:m>
                <a:r>
                  <a:rPr lang="de-DE" sz="2000" dirty="0">
                    <a:solidFill>
                      <a:schemeClr val="tx1"/>
                    </a:solidFill>
                    <a:latin typeface="+mn-lt"/>
                  </a:rPr>
                  <a:t>,</a:t>
                </a:r>
              </a:p>
            </p:txBody>
          </p:sp>
        </mc:Choice>
        <mc:Fallback xmlns="">
          <p:sp>
            <p:nvSpPr>
              <p:cNvPr id="13" name="Textfeld 12"/>
              <p:cNvSpPr txBox="1">
                <a:spLocks noRot="1" noChangeAspect="1" noMove="1" noResize="1" noEditPoints="1" noAdjustHandles="1" noChangeArrowheads="1" noChangeShapeType="1" noTextEdit="1"/>
              </p:cNvSpPr>
              <p:nvPr/>
            </p:nvSpPr>
            <p:spPr>
              <a:xfrm>
                <a:off x="1474770" y="1596862"/>
                <a:ext cx="3889317" cy="400110"/>
              </a:xfrm>
              <a:prstGeom prst="rect">
                <a:avLst/>
              </a:prstGeom>
              <a:blipFill rotWithShape="1">
                <a:blip r:embed="rId3"/>
                <a:stretch>
                  <a:fillRect l="-1724"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474768" y="2020695"/>
                <a:ext cx="3097231" cy="451086"/>
              </a:xfrm>
              <a:prstGeom prst="rect">
                <a:avLst/>
              </a:prstGeom>
              <a:noFill/>
            </p:spPr>
            <p:txBody>
              <a:bodyPr wrap="square" rtlCol="0">
                <a:spAutoFit/>
              </a:bodyPr>
              <a:lstStyle/>
              <a:p>
                <a:pPr algn="just"/>
                <a:r>
                  <a:rPr lang="de-DE" sz="2000" b="0" dirty="0">
                    <a:solidFill>
                      <a:schemeClr val="tx1"/>
                    </a:solidFill>
                    <a:latin typeface="+mn-lt"/>
                  </a:rPr>
                  <a:t>(ii)    </a:t>
                </a:r>
                <a14:m>
                  <m:oMath xmlns:m="http://schemas.openxmlformats.org/officeDocument/2006/math">
                    <m:sSup>
                      <m:sSupPr>
                        <m:ctrlPr>
                          <a:rPr lang="de-DE" sz="2000" i="1" dirty="0" smtClean="0">
                            <a:solidFill>
                              <a:schemeClr val="tx1"/>
                            </a:solidFill>
                            <a:latin typeface="Cambria Math" panose="02040503050406030204" pitchFamily="18" charset="0"/>
                          </a:rPr>
                        </m:ctrlPr>
                      </m:sSupPr>
                      <m:e>
                        <m:r>
                          <a:rPr lang="de-DE" sz="2000" i="1" dirty="0" smtClean="0">
                            <a:solidFill>
                              <a:schemeClr val="tx1"/>
                            </a:solidFill>
                            <a:latin typeface="Cambria Math"/>
                            <a:ea typeface="Cambria Math"/>
                          </a:rPr>
                          <m:t>𝜎</m:t>
                        </m:r>
                      </m:e>
                      <m:sup>
                        <m:r>
                          <a:rPr lang="de-DE" sz="2000" b="0" i="1" dirty="0" smtClean="0">
                            <a:solidFill>
                              <a:schemeClr val="tx1"/>
                            </a:solidFill>
                            <a:latin typeface="Cambria Math"/>
                          </a:rPr>
                          <m:t>2</m:t>
                        </m:r>
                      </m:sup>
                    </m:sSup>
                    <m:r>
                      <a:rPr lang="de-DE" sz="2000" b="0" i="1" smtClean="0">
                        <a:solidFill>
                          <a:schemeClr val="tx1"/>
                        </a:solidFill>
                        <a:latin typeface="Cambria Math"/>
                        <a:ea typeface="Cambria Math"/>
                      </a:rPr>
                      <m:t>=</m:t>
                    </m:r>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𝑋</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𝜇</m:t>
                        </m:r>
                      </m:e>
                      <m:sup>
                        <m:r>
                          <a:rPr lang="de-DE" sz="2000" b="0" i="1" smtClean="0">
                            <a:solidFill>
                              <a:schemeClr val="tx1"/>
                            </a:solidFill>
                            <a:latin typeface="Cambria Math"/>
                          </a:rPr>
                          <m:t>2</m:t>
                        </m:r>
                      </m:sup>
                    </m:sSup>
                  </m:oMath>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474768" y="2020695"/>
                <a:ext cx="3097231" cy="451086"/>
              </a:xfrm>
              <a:prstGeom prst="rect">
                <a:avLst/>
              </a:prstGeom>
              <a:blipFill rotWithShape="1">
                <a:blip r:embed="rId4"/>
                <a:stretch>
                  <a:fillRect l="-2165" t="-2703" b="-16216"/>
                </a:stretch>
              </a:blipFill>
            </p:spPr>
            <p:txBody>
              <a:bodyPr/>
              <a:lstStyle/>
              <a:p>
                <a:r>
                  <a:rPr lang="de-DE">
                    <a:noFill/>
                  </a:rPr>
                  <a:t> </a:t>
                </a:r>
              </a:p>
            </p:txBody>
          </p:sp>
        </mc:Fallback>
      </mc:AlternateContent>
      <p:sp>
        <p:nvSpPr>
          <p:cNvPr id="18" name="Textfeld 17"/>
          <p:cNvSpPr txBox="1"/>
          <p:nvPr/>
        </p:nvSpPr>
        <p:spPr>
          <a:xfrm>
            <a:off x="468312" y="2514349"/>
            <a:ext cx="2951116" cy="400110"/>
          </a:xfrm>
          <a:prstGeom prst="rect">
            <a:avLst/>
          </a:prstGeom>
          <a:noFill/>
        </p:spPr>
        <p:txBody>
          <a:bodyPr wrap="square" rtlCol="0">
            <a:spAutoFit/>
          </a:bodyPr>
          <a:lstStyle/>
          <a:p>
            <a:pPr algn="just"/>
            <a:r>
              <a:rPr lang="de-DE" sz="2000" dirty="0">
                <a:latin typeface="+mn-lt"/>
              </a:rPr>
              <a:t>Einsetzen von (i) in (ii): </a:t>
            </a:r>
          </a:p>
        </p:txBody>
      </p:sp>
      <mc:AlternateContent xmlns:mc="http://schemas.openxmlformats.org/markup-compatibility/2006" xmlns:a14="http://schemas.microsoft.com/office/drawing/2010/main">
        <mc:Choice Requires="a14">
          <p:sp>
            <p:nvSpPr>
              <p:cNvPr id="20" name="Textfeld 19"/>
              <p:cNvSpPr txBox="1"/>
              <p:nvPr/>
            </p:nvSpPr>
            <p:spPr>
              <a:xfrm>
                <a:off x="1474770" y="2946728"/>
                <a:ext cx="3875675" cy="439736"/>
              </a:xfrm>
              <a:prstGeom prst="rect">
                <a:avLst/>
              </a:prstGeom>
              <a:noFill/>
            </p:spPr>
            <p:txBody>
              <a:bodyPr wrap="square" rtlCol="0">
                <a:spAutoFit/>
              </a:bodyPr>
              <a:lstStyle/>
              <a:p>
                <a:pPr algn="just"/>
                <a:r>
                  <a:rPr lang="de-DE" sz="2000" b="0" dirty="0">
                    <a:solidFill>
                      <a:schemeClr val="tx1"/>
                    </a:solidFill>
                    <a:latin typeface="+mn-lt"/>
                  </a:rPr>
                  <a:t>(ii)    </a:t>
                </a:r>
                <a14:m>
                  <m:oMath xmlns:m="http://schemas.openxmlformats.org/officeDocument/2006/math">
                    <m:sSup>
                      <m:sSupPr>
                        <m:ctrlPr>
                          <a:rPr lang="de-DE" sz="2000" i="1" dirty="0" smtClean="0">
                            <a:solidFill>
                              <a:schemeClr val="tx1"/>
                            </a:solidFill>
                            <a:latin typeface="Cambria Math" panose="02040503050406030204" pitchFamily="18" charset="0"/>
                          </a:rPr>
                        </m:ctrlPr>
                      </m:sSupPr>
                      <m:e>
                        <m:r>
                          <a:rPr lang="de-DE" sz="2000" i="1" dirty="0" smtClean="0">
                            <a:solidFill>
                              <a:schemeClr val="tx1"/>
                            </a:solidFill>
                            <a:latin typeface="Cambria Math"/>
                            <a:ea typeface="Cambria Math"/>
                          </a:rPr>
                          <m:t>𝜎</m:t>
                        </m:r>
                      </m:e>
                      <m:sup>
                        <m:r>
                          <a:rPr lang="de-DE" sz="2000" b="0" i="1" dirty="0" smtClean="0">
                            <a:solidFill>
                              <a:schemeClr val="tx1"/>
                            </a:solidFill>
                            <a:latin typeface="Cambria Math"/>
                          </a:rPr>
                          <m:t>2</m:t>
                        </m:r>
                      </m:sup>
                    </m:sSup>
                    <m:r>
                      <a:rPr lang="de-DE" sz="2000" b="0" i="1" smtClean="0">
                        <a:solidFill>
                          <a:schemeClr val="tx1"/>
                        </a:solidFill>
                        <a:latin typeface="Cambria Math"/>
                        <a:ea typeface="Cambria Math"/>
                      </a:rPr>
                      <m:t>=</m:t>
                    </m:r>
                    <m:r>
                      <a:rPr lang="de-DE" sz="2000" i="1">
                        <a:solidFill>
                          <a:schemeClr val="tx1"/>
                        </a:solidFill>
                        <a:latin typeface="Cambria Math"/>
                      </a:rPr>
                      <m:t>𝐸</m:t>
                    </m:r>
                    <m:d>
                      <m:dPr>
                        <m:ctrlPr>
                          <a:rPr lang="de-DE" sz="2000" i="1">
                            <a:solidFill>
                              <a:schemeClr val="tx1"/>
                            </a:solidFill>
                            <a:latin typeface="Cambria Math" panose="02040503050406030204" pitchFamily="18" charset="0"/>
                          </a:rPr>
                        </m:ctrlPr>
                      </m:dPr>
                      <m:e>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𝑋</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d>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d>
                      </m:e>
                      <m:sup>
                        <m:r>
                          <a:rPr lang="de-DE" sz="2000" b="0" i="1" smtClean="0">
                            <a:solidFill>
                              <a:schemeClr val="tx1"/>
                            </a:solidFill>
                            <a:latin typeface="Cambria Math"/>
                          </a:rPr>
                          <m:t>2</m:t>
                        </m:r>
                      </m:sup>
                    </m:sSup>
                  </m:oMath>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474770" y="2946728"/>
                <a:ext cx="3875675" cy="439736"/>
              </a:xfrm>
              <a:prstGeom prst="rect">
                <a:avLst/>
              </a:prstGeom>
              <a:blipFill rotWithShape="1">
                <a:blip r:embed="rId5"/>
                <a:stretch>
                  <a:fillRect l="-1730" t="-2740" b="-17808"/>
                </a:stretch>
              </a:blipFill>
            </p:spPr>
            <p:txBody>
              <a:bodyPr/>
              <a:lstStyle/>
              <a:p>
                <a:r>
                  <a:rPr lang="de-DE">
                    <a:noFill/>
                  </a:rPr>
                  <a:t> </a:t>
                </a:r>
              </a:p>
            </p:txBody>
          </p:sp>
        </mc:Fallback>
      </mc:AlternateContent>
      <p:sp>
        <p:nvSpPr>
          <p:cNvPr id="21" name="Textfeld 20"/>
          <p:cNvSpPr txBox="1"/>
          <p:nvPr/>
        </p:nvSpPr>
        <p:spPr>
          <a:xfrm>
            <a:off x="468312" y="3386464"/>
            <a:ext cx="7508011" cy="707886"/>
          </a:xfrm>
          <a:prstGeom prst="rect">
            <a:avLst/>
          </a:prstGeom>
          <a:noFill/>
        </p:spPr>
        <p:txBody>
          <a:bodyPr wrap="square" rtlCol="0">
            <a:spAutoFit/>
          </a:bodyPr>
          <a:lstStyle/>
          <a:p>
            <a:pPr algn="just"/>
            <a:r>
              <a:rPr lang="de-DE" sz="2000" dirty="0">
                <a:latin typeface="+mn-lt"/>
              </a:rPr>
              <a:t>Ersetzen der theoretischen Momente durch Stichprobenmomente liefert</a:t>
            </a:r>
          </a:p>
          <a:p>
            <a:pPr algn="just"/>
            <a:r>
              <a:rPr lang="de-DE" sz="2000" dirty="0">
                <a:latin typeface="+mn-lt"/>
              </a:rPr>
              <a:t>als </a:t>
            </a:r>
            <a:r>
              <a:rPr lang="de-DE" sz="2000" dirty="0" err="1">
                <a:latin typeface="+mn-lt"/>
              </a:rPr>
              <a:t>Momentenschätzer</a:t>
            </a:r>
            <a:r>
              <a:rPr lang="de-DE" sz="2000" dirty="0">
                <a:latin typeface="+mn-lt"/>
              </a:rPr>
              <a:t>: </a:t>
            </a:r>
          </a:p>
        </p:txBody>
      </p:sp>
      <mc:AlternateContent xmlns:mc="http://schemas.openxmlformats.org/markup-compatibility/2006" xmlns:a14="http://schemas.microsoft.com/office/drawing/2010/main">
        <mc:Choice Requires="a14">
          <p:sp>
            <p:nvSpPr>
              <p:cNvPr id="22" name="Textfeld 21"/>
              <p:cNvSpPr txBox="1"/>
              <p:nvPr/>
            </p:nvSpPr>
            <p:spPr>
              <a:xfrm>
                <a:off x="1474769" y="4175500"/>
                <a:ext cx="3889317" cy="400110"/>
              </a:xfrm>
              <a:prstGeom prst="rect">
                <a:avLst/>
              </a:prstGeom>
              <a:noFill/>
            </p:spPr>
            <p:txBody>
              <a:bodyPr wrap="square" rtlCol="0">
                <a:spAutoFit/>
              </a:bodyPr>
              <a:lstStyle/>
              <a:p>
                <a:pPr algn="just"/>
                <a:r>
                  <a:rPr lang="de-DE" sz="2000" b="0" dirty="0">
                    <a:solidFill>
                      <a:schemeClr val="tx1"/>
                    </a:solidFill>
                    <a:latin typeface="+mn-lt"/>
                  </a:rPr>
                  <a:t>(i)    </a:t>
                </a:r>
                <a14:m>
                  <m:oMath xmlns:m="http://schemas.openxmlformats.org/officeDocument/2006/math">
                    <m:sSubSup>
                      <m:sSubSupPr>
                        <m:ctrlPr>
                          <a:rPr lang="de-DE" sz="2000" b="0" i="1" dirty="0" smtClean="0">
                            <a:solidFill>
                              <a:schemeClr val="tx1"/>
                            </a:solidFill>
                            <a:latin typeface="Cambria Math" panose="02040503050406030204" pitchFamily="18" charset="0"/>
                            <a:ea typeface="Cambria Math"/>
                          </a:rPr>
                        </m:ctrlPr>
                      </m:sSubSupPr>
                      <m:e>
                        <m:acc>
                          <m:accPr>
                            <m:chr m:val="̂"/>
                            <m:ctrlPr>
                              <a:rPr lang="de-DE" sz="2000" b="0" i="1" dirty="0" smtClean="0">
                                <a:solidFill>
                                  <a:schemeClr val="tx1"/>
                                </a:solidFill>
                                <a:latin typeface="Cambria Math" panose="02040503050406030204" pitchFamily="18" charset="0"/>
                                <a:ea typeface="Cambria Math"/>
                              </a:rPr>
                            </m:ctrlPr>
                          </m:accPr>
                          <m:e>
                            <m:r>
                              <a:rPr lang="de-DE" sz="2000" b="0" i="1" dirty="0" smtClean="0">
                                <a:solidFill>
                                  <a:schemeClr val="tx1"/>
                                </a:solidFill>
                                <a:latin typeface="Cambria Math"/>
                                <a:ea typeface="Cambria Math"/>
                              </a:rPr>
                              <m:t>𝜇</m:t>
                            </m:r>
                          </m:e>
                        </m:acc>
                      </m:e>
                      <m:sub>
                        <m:r>
                          <a:rPr lang="de-DE" sz="2000" b="0" i="1" smtClean="0">
                            <a:solidFill>
                              <a:schemeClr val="tx1"/>
                            </a:solidFill>
                            <a:latin typeface="Cambria Math"/>
                            <a:ea typeface="Cambria Math"/>
                          </a:rPr>
                          <m:t>𝑀𝑀</m:t>
                        </m:r>
                      </m:sub>
                      <m:sup/>
                    </m:sSubSup>
                    <m:r>
                      <a:rPr lang="de-DE" sz="2000" b="0" i="1" smtClean="0">
                        <a:solidFill>
                          <a:schemeClr val="tx1"/>
                        </a:solidFill>
                        <a:latin typeface="Cambria Math"/>
                        <a:ea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oMath>
                </a14:m>
                <a:r>
                  <a:rPr lang="de-DE" sz="2000" dirty="0">
                    <a:solidFill>
                      <a:schemeClr val="tx1"/>
                    </a:solidFill>
                    <a:latin typeface="+mn-lt"/>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1474769" y="4175500"/>
                <a:ext cx="3889317" cy="400110"/>
              </a:xfrm>
              <a:prstGeom prst="rect">
                <a:avLst/>
              </a:prstGeom>
              <a:blipFill rotWithShape="1">
                <a:blip r:embed="rId6"/>
                <a:stretch>
                  <a:fillRect l="-1724"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493252" y="4594501"/>
                <a:ext cx="3889317" cy="528543"/>
              </a:xfrm>
              <a:prstGeom prst="rect">
                <a:avLst/>
              </a:prstGeom>
              <a:noFill/>
            </p:spPr>
            <p:txBody>
              <a:bodyPr wrap="square" rtlCol="0">
                <a:spAutoFit/>
              </a:bodyPr>
              <a:lstStyle/>
              <a:p>
                <a:pPr algn="just"/>
                <a:r>
                  <a:rPr lang="de-DE" sz="2000" b="0" dirty="0">
                    <a:solidFill>
                      <a:schemeClr val="tx1"/>
                    </a:solidFill>
                    <a:latin typeface="+mn-lt"/>
                  </a:rPr>
                  <a:t>(ii)    </a:t>
                </a:r>
                <a14:m>
                  <m:oMath xmlns:m="http://schemas.openxmlformats.org/officeDocument/2006/math">
                    <m:sSubSup>
                      <m:sSubSupPr>
                        <m:ctrlPr>
                          <a:rPr lang="de-DE" sz="2000" b="0" i="1" dirty="0" smtClean="0">
                            <a:solidFill>
                              <a:schemeClr val="tx1"/>
                            </a:solidFill>
                            <a:latin typeface="Cambria Math" panose="02040503050406030204" pitchFamily="18" charset="0"/>
                            <a:ea typeface="Cambria Math"/>
                          </a:rPr>
                        </m:ctrlPr>
                      </m:sSubSupPr>
                      <m:e>
                        <m:acc>
                          <m:accPr>
                            <m:chr m:val="̂"/>
                            <m:ctrlPr>
                              <a:rPr lang="de-DE" sz="2000" b="0" i="1" dirty="0" smtClean="0">
                                <a:solidFill>
                                  <a:schemeClr val="tx1"/>
                                </a:solidFill>
                                <a:latin typeface="Cambria Math" panose="02040503050406030204" pitchFamily="18" charset="0"/>
                                <a:ea typeface="Cambria Math"/>
                              </a:rPr>
                            </m:ctrlPr>
                          </m:accPr>
                          <m:e>
                            <m:r>
                              <a:rPr lang="de-DE" sz="2000" b="0" i="1" dirty="0" smtClean="0">
                                <a:solidFill>
                                  <a:schemeClr val="tx1"/>
                                </a:solidFill>
                                <a:latin typeface="Cambria Math"/>
                                <a:ea typeface="Cambria Math"/>
                              </a:rPr>
                              <m:t>𝜎</m:t>
                            </m:r>
                          </m:e>
                        </m:acc>
                      </m:e>
                      <m:sub>
                        <m:r>
                          <a:rPr lang="de-DE" sz="2000" b="0" i="1" smtClean="0">
                            <a:solidFill>
                              <a:schemeClr val="tx1"/>
                            </a:solidFill>
                            <a:latin typeface="Cambria Math"/>
                            <a:ea typeface="Cambria Math"/>
                          </a:rPr>
                          <m:t>𝑀𝑀</m:t>
                        </m:r>
                      </m:sub>
                      <m:sup>
                        <m:r>
                          <a:rPr lang="de-DE" sz="2000" b="0" i="1" smtClean="0">
                            <a:solidFill>
                              <a:schemeClr val="tx1"/>
                            </a:solidFill>
                            <a:latin typeface="Cambria Math"/>
                            <a:ea typeface="Cambria Math"/>
                          </a:rPr>
                          <m:t>2</m:t>
                        </m:r>
                      </m:sup>
                    </m:sSubSup>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𝑛</m:t>
                        </m:r>
                      </m:den>
                    </m:f>
                    <m:nary>
                      <m:naryPr>
                        <m:chr m:val="∑"/>
                        <m:limLoc m:val="subSup"/>
                        <m:ctrlPr>
                          <a:rPr lang="de-DE" sz="2000" b="0" i="1" smtClean="0">
                            <a:solidFill>
                              <a:schemeClr val="tx1"/>
                            </a:solidFill>
                            <a:latin typeface="Cambria Math" panose="02040503050406030204" pitchFamily="18" charset="0"/>
                            <a:ea typeface="Cambria Math"/>
                          </a:rPr>
                        </m:ctrlPr>
                      </m:naryPr>
                      <m:sub>
                        <m:r>
                          <m:rPr>
                            <m:brk m:alnAt="25"/>
                          </m:rPr>
                          <a:rPr lang="de-DE" sz="2000" b="0" i="1" smtClean="0">
                            <a:solidFill>
                              <a:schemeClr val="tx1"/>
                            </a:solidFill>
                            <a:latin typeface="Cambria Math"/>
                            <a:ea typeface="Cambria Math"/>
                          </a:rPr>
                          <m:t>𝑖</m:t>
                        </m:r>
                        <m:r>
                          <a:rPr lang="de-DE" sz="2000" b="0" i="1" smtClean="0">
                            <a:solidFill>
                              <a:schemeClr val="tx1"/>
                            </a:solidFill>
                            <a:latin typeface="Cambria Math"/>
                            <a:ea typeface="Cambria Math"/>
                          </a:rPr>
                          <m:t>=1</m:t>
                        </m:r>
                      </m:sub>
                      <m:sup>
                        <m:r>
                          <a:rPr lang="de-DE" sz="2000" b="0" i="1" smtClean="0">
                            <a:solidFill>
                              <a:schemeClr val="tx1"/>
                            </a:solidFill>
                            <a:latin typeface="Cambria Math"/>
                            <a:ea typeface="Cambria Math"/>
                          </a:rPr>
                          <m:t>𝑛</m:t>
                        </m:r>
                      </m:sup>
                      <m:e>
                        <m:sSubSup>
                          <m:sSubSupPr>
                            <m:ctrlPr>
                              <a:rPr lang="de-DE" sz="2000" b="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𝑋</m:t>
                            </m:r>
                          </m:e>
                          <m:sub>
                            <m:r>
                              <a:rPr lang="de-DE" sz="2000" b="0" i="1" smtClean="0">
                                <a:solidFill>
                                  <a:schemeClr val="tx1"/>
                                </a:solidFill>
                                <a:latin typeface="Cambria Math"/>
                                <a:ea typeface="Cambria Math"/>
                              </a:rPr>
                              <m:t>𝑖</m:t>
                            </m:r>
                          </m:sub>
                          <m:sup>
                            <m:r>
                              <a:rPr lang="de-DE" sz="2000" b="0" i="1" smtClean="0">
                                <a:solidFill>
                                  <a:schemeClr val="tx1"/>
                                </a:solidFill>
                                <a:latin typeface="Cambria Math"/>
                                <a:ea typeface="Cambria Math"/>
                              </a:rPr>
                              <m:t>2</m:t>
                            </m:r>
                          </m:sup>
                        </m:sSubSup>
                      </m:e>
                    </m:nary>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m:t>
                    </m:r>
                    <m:sSup>
                      <m:sSupPr>
                        <m:ctrlPr>
                          <a:rPr lang="de-DE" sz="2000" b="0" i="1" smtClean="0">
                            <a:solidFill>
                              <a:schemeClr val="tx1"/>
                            </a:solidFill>
                            <a:latin typeface="Cambria Math" panose="02040503050406030204" pitchFamily="18" charset="0"/>
                            <a:ea typeface="Cambria Math"/>
                          </a:rPr>
                        </m:ctrlPr>
                      </m:s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𝑆</m:t>
                            </m:r>
                          </m:e>
                        </m:acc>
                      </m:e>
                      <m:sup>
                        <m:r>
                          <a:rPr lang="de-DE" sz="2000" b="0" i="1" smtClean="0">
                            <a:solidFill>
                              <a:schemeClr val="tx1"/>
                            </a:solidFill>
                            <a:latin typeface="Cambria Math"/>
                            <a:ea typeface="Cambria Math"/>
                          </a:rPr>
                          <m:t>2</m:t>
                        </m:r>
                      </m:sup>
                    </m:sSup>
                  </m:oMath>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493252" y="4594501"/>
                <a:ext cx="3889317" cy="528543"/>
              </a:xfrm>
              <a:prstGeom prst="rect">
                <a:avLst/>
              </a:prstGeom>
              <a:blipFill rotWithShape="1">
                <a:blip r:embed="rId7"/>
                <a:stretch>
                  <a:fillRect l="-1724" t="-81395" b="-129070"/>
                </a:stretch>
              </a:blipFill>
            </p:spPr>
            <p:txBody>
              <a:bodyPr/>
              <a:lstStyle/>
              <a:p>
                <a:r>
                  <a:rPr lang="de-DE">
                    <a:noFill/>
                  </a:rPr>
                  <a:t> </a:t>
                </a:r>
              </a:p>
            </p:txBody>
          </p:sp>
        </mc:Fallback>
      </mc:AlternateContent>
      <p:sp>
        <p:nvSpPr>
          <p:cNvPr id="24" name="Textfeld 23"/>
          <p:cNvSpPr txBox="1">
            <a:spLocks noChangeArrowheads="1"/>
          </p:cNvSpPr>
          <p:nvPr/>
        </p:nvSpPr>
        <p:spPr bwMode="auto">
          <a:xfrm>
            <a:off x="468313" y="525808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10.3.3: Approximatives Konfidenzintervall für die Varianz </a:t>
            </a:r>
            <a:r>
              <a:rPr lang="de-DE" sz="2000" dirty="0">
                <a:solidFill>
                  <a:srgbClr val="0070C0"/>
                </a:solidFill>
                <a:latin typeface="+mn-lt"/>
              </a:rPr>
              <a:t>●</a:t>
            </a:r>
            <a:endParaRPr lang="de-DE" sz="2000" b="1" dirty="0">
              <a:solidFill>
                <a:srgbClr val="0070C0"/>
              </a:solidFill>
              <a:latin typeface="+mn-lt"/>
            </a:endParaRPr>
          </a:p>
        </p:txBody>
      </p:sp>
      <p:sp>
        <p:nvSpPr>
          <p:cNvPr id="25" name="Textfeld 24"/>
          <p:cNvSpPr txBox="1"/>
          <p:nvPr/>
        </p:nvSpPr>
        <p:spPr>
          <a:xfrm>
            <a:off x="468314" y="5762142"/>
            <a:ext cx="5327823" cy="400110"/>
          </a:xfrm>
          <a:prstGeom prst="rect">
            <a:avLst/>
          </a:prstGeom>
          <a:noFill/>
        </p:spPr>
        <p:txBody>
          <a:bodyPr wrap="square" rtlCol="0">
            <a:spAutoFit/>
          </a:bodyPr>
          <a:lstStyle/>
          <a:p>
            <a:pPr algn="just"/>
            <a:r>
              <a:rPr lang="de-DE" sz="2000" dirty="0">
                <a:latin typeface="+mn-lt"/>
              </a:rPr>
              <a:t>Siehe LB, S</a:t>
            </a:r>
            <a:r>
              <a:rPr lang="de-DE" sz="2000">
                <a:latin typeface="+mn-lt"/>
              </a:rPr>
              <a:t>. 558-559 </a:t>
            </a:r>
            <a:r>
              <a:rPr lang="de-DE" sz="2000" dirty="0">
                <a:latin typeface="+mn-lt"/>
              </a:rPr>
              <a:t>(weniger triviales Beispiel)</a:t>
            </a:r>
          </a:p>
        </p:txBody>
      </p:sp>
      <p:sp>
        <p:nvSpPr>
          <p:cNvPr id="2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716</a:t>
            </a:r>
            <a:endParaRPr lang="de-DE" sz="8000" b="1" dirty="0">
              <a:solidFill>
                <a:schemeClr val="tx1"/>
              </a:solidFill>
              <a:latin typeface="+mj-lt"/>
            </a:endParaRPr>
          </a:p>
        </p:txBody>
      </p:sp>
    </p:spTree>
    <p:extLst>
      <p:ext uri="{BB962C8B-B14F-4D97-AF65-F5344CB8AC3E}">
        <p14:creationId xmlns:p14="http://schemas.microsoft.com/office/powerpoint/2010/main" val="187856164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4.2 Lagekennwerte</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a:spLocks noChangeArrowheads="1"/>
          </p:cNvSpPr>
          <p:nvPr/>
        </p:nvSpPr>
        <p:spPr bwMode="auto">
          <a:xfrm>
            <a:off x="468312" y="981075"/>
            <a:ext cx="3167584"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4.2.1 Arithmetisches Mittel </a:t>
            </a:r>
          </a:p>
        </p:txBody>
      </p:sp>
      <p:cxnSp>
        <p:nvCxnSpPr>
          <p:cNvPr id="1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Textfeld 9"/>
          <p:cNvSpPr txBox="1">
            <a:spLocks noChangeArrowheads="1"/>
          </p:cNvSpPr>
          <p:nvPr/>
        </p:nvSpPr>
        <p:spPr bwMode="auto">
          <a:xfrm>
            <a:off x="471836" y="1628800"/>
            <a:ext cx="410445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Berechnung </a:t>
            </a:r>
            <a:r>
              <a:rPr lang="de-DE" sz="2000" dirty="0">
                <a:solidFill>
                  <a:srgbClr val="0070C0"/>
                </a:solidFill>
              </a:rPr>
              <a:t>●</a:t>
            </a:r>
            <a:endParaRPr lang="de-DE" sz="2000" b="1" dirty="0">
              <a:solidFill>
                <a:srgbClr val="0070C0"/>
              </a:solidFill>
              <a:latin typeface="Times New Roman" pitchFamily="18" charset="0"/>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69</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5" name="Textfeld 4"/>
              <p:cNvSpPr txBox="1"/>
              <p:nvPr/>
            </p:nvSpPr>
            <p:spPr>
              <a:xfrm>
                <a:off x="1443642" y="2575789"/>
                <a:ext cx="1527982"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0"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e>
                      </m:nary>
                    </m:oMath>
                  </m:oMathPara>
                </a14:m>
                <a:endParaRPr lang="de-DE" sz="2000" dirty="0">
                  <a:solidFill>
                    <a:schemeClr val="tx1"/>
                  </a:solidFill>
                </a:endParaRPr>
              </a:p>
            </p:txBody>
          </p:sp>
        </mc:Choice>
        <mc:Fallback xmlns="">
          <p:sp>
            <p:nvSpPr>
              <p:cNvPr id="5" name="Textfeld 4"/>
              <p:cNvSpPr txBox="1">
                <a:spLocks noRot="1" noChangeAspect="1" noMove="1" noResize="1" noEditPoints="1" noAdjustHandles="1" noChangeArrowheads="1" noChangeShapeType="1" noTextEdit="1"/>
              </p:cNvSpPr>
              <p:nvPr/>
            </p:nvSpPr>
            <p:spPr>
              <a:xfrm>
                <a:off x="1443642" y="2575789"/>
                <a:ext cx="1527982" cy="93262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 name="Textfeld 5"/>
              <p:cNvSpPr txBox="1"/>
              <p:nvPr/>
            </p:nvSpPr>
            <p:spPr>
              <a:xfrm>
                <a:off x="471836" y="2156231"/>
                <a:ext cx="6620444" cy="400110"/>
              </a:xfrm>
              <a:prstGeom prst="rect">
                <a:avLst/>
              </a:prstGeom>
              <a:noFill/>
            </p:spPr>
            <p:txBody>
              <a:bodyPr wrap="square" rtlCol="0">
                <a:spAutoFit/>
              </a:bodyPr>
              <a:lstStyle/>
              <a:p>
                <a:r>
                  <a:rPr lang="de-DE" sz="2000" dirty="0">
                    <a:solidFill>
                      <a:schemeClr val="tx1"/>
                    </a:solidFill>
                    <a:latin typeface="+mn-lt"/>
                  </a:rPr>
                  <a:t>&gt; Gegeben metrisch skalierte Beobachtungswerte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2</m:t>
                        </m:r>
                      </m:sub>
                    </m:sSub>
                    <m:r>
                      <a:rPr lang="de-DE" sz="2000" i="1">
                        <a:solidFill>
                          <a:schemeClr val="tx1"/>
                        </a:solidFill>
                        <a:latin typeface="Cambria Math"/>
                      </a:rPr>
                      <m:t>,</m:t>
                    </m:r>
                  </m:oMath>
                </a14:m>
                <a:r>
                  <a:rPr lang="de-DE" sz="2000" dirty="0">
                    <a:solidFill>
                      <a:schemeClr val="tx1"/>
                    </a:solidFill>
                    <a:latin typeface="+mn-lt"/>
                  </a:rPr>
                  <a:t>...</a:t>
                </a:r>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𝑛</m:t>
                        </m:r>
                      </m:sub>
                    </m:sSub>
                  </m:oMath>
                </a14:m>
                <a:r>
                  <a:rPr lang="de-DE" sz="2000" dirty="0">
                    <a:solidFill>
                      <a:schemeClr val="tx1"/>
                    </a:solidFill>
                    <a:latin typeface="+mn-lt"/>
                  </a:rPr>
                  <a:t>:</a:t>
                </a:r>
              </a:p>
            </p:txBody>
          </p:sp>
        </mc:Choice>
        <mc:Fallback xmlns="">
          <p:sp>
            <p:nvSpPr>
              <p:cNvPr id="6" name="Textfeld 5"/>
              <p:cNvSpPr txBox="1">
                <a:spLocks noRot="1" noChangeAspect="1" noMove="1" noResize="1" noEditPoints="1" noAdjustHandles="1" noChangeArrowheads="1" noChangeShapeType="1" noTextEdit="1"/>
              </p:cNvSpPr>
              <p:nvPr/>
            </p:nvSpPr>
            <p:spPr>
              <a:xfrm>
                <a:off x="471836" y="2156231"/>
                <a:ext cx="6620444" cy="400110"/>
              </a:xfrm>
              <a:prstGeom prst="rect">
                <a:avLst/>
              </a:prstGeom>
              <a:blipFill rotWithShape="1">
                <a:blip r:embed="rId4"/>
                <a:stretch>
                  <a:fillRect l="-921" t="-7692" b="-27692"/>
                </a:stretch>
              </a:blipFill>
            </p:spPr>
            <p:txBody>
              <a:bodyPr/>
              <a:lstStyle/>
              <a:p>
                <a:r>
                  <a:rPr lang="de-DE">
                    <a:noFill/>
                  </a:rPr>
                  <a:t> </a:t>
                </a:r>
              </a:p>
            </p:txBody>
          </p:sp>
        </mc:Fallback>
      </mc:AlternateContent>
      <p:sp>
        <p:nvSpPr>
          <p:cNvPr id="19" name="Textfeld 18"/>
          <p:cNvSpPr txBox="1"/>
          <p:nvPr/>
        </p:nvSpPr>
        <p:spPr>
          <a:xfrm>
            <a:off x="471836" y="3508417"/>
            <a:ext cx="2371972" cy="400110"/>
          </a:xfrm>
          <a:prstGeom prst="rect">
            <a:avLst/>
          </a:prstGeom>
          <a:noFill/>
        </p:spPr>
        <p:txBody>
          <a:bodyPr wrap="square" rtlCol="0">
            <a:spAutoFit/>
          </a:bodyPr>
          <a:lstStyle/>
          <a:p>
            <a:r>
              <a:rPr lang="de-DE" sz="2000" dirty="0">
                <a:solidFill>
                  <a:schemeClr val="tx1"/>
                </a:solidFill>
                <a:latin typeface="+mn-lt"/>
              </a:rPr>
              <a:t>&gt; </a:t>
            </a:r>
            <a:r>
              <a:rPr lang="de-DE" sz="2000" b="1" dirty="0">
                <a:solidFill>
                  <a:srgbClr val="0070C0"/>
                </a:solidFill>
                <a:latin typeface="+mn-lt"/>
              </a:rPr>
              <a:t>Merkmalssumme</a:t>
            </a:r>
          </a:p>
        </p:txBody>
      </p:sp>
      <mc:AlternateContent xmlns:mc="http://schemas.openxmlformats.org/markup-compatibility/2006" xmlns:a14="http://schemas.microsoft.com/office/drawing/2010/main">
        <mc:Choice Requires="a14">
          <p:sp>
            <p:nvSpPr>
              <p:cNvPr id="7" name="Textfeld 6"/>
              <p:cNvSpPr txBox="1"/>
              <p:nvPr/>
            </p:nvSpPr>
            <p:spPr>
              <a:xfrm>
                <a:off x="1447934" y="3986555"/>
                <a:ext cx="1781963" cy="93262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e>
                      </m:nary>
                      <m:r>
                        <a:rPr lang="de-DE" sz="2000" b="0" i="1" smtClean="0">
                          <a:solidFill>
                            <a:schemeClr val="tx1"/>
                          </a:solidFill>
                          <a:latin typeface="Cambria Math"/>
                        </a:rPr>
                        <m:t>=</m:t>
                      </m:r>
                      <m:r>
                        <a:rPr lang="de-DE" sz="2000" i="1">
                          <a:solidFill>
                            <a:schemeClr val="tx1"/>
                          </a:solidFill>
                          <a:latin typeface="Cambria Math"/>
                        </a:rPr>
                        <m:t>𝑛</m:t>
                      </m:r>
                      <m:r>
                        <a:rPr lang="de-DE" sz="2000" i="1">
                          <a:solidFill>
                            <a:schemeClr val="tx1"/>
                          </a:solidFill>
                          <a:latin typeface="Cambria Math"/>
                          <a:ea typeface="Cambria Math"/>
                        </a:rPr>
                        <m:t>×</m:t>
                      </m:r>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𝑥</m:t>
                          </m:r>
                        </m:e>
                      </m:acc>
                    </m:oMath>
                  </m:oMathPara>
                </a14:m>
                <a:endParaRPr lang="de-DE" sz="2000" dirty="0">
                  <a:solidFill>
                    <a:schemeClr val="tx1"/>
                  </a:solidFill>
                </a:endParaRPr>
              </a:p>
            </p:txBody>
          </p:sp>
        </mc:Choice>
        <mc:Fallback xmlns="">
          <p:sp>
            <p:nvSpPr>
              <p:cNvPr id="7" name="Textfeld 6"/>
              <p:cNvSpPr txBox="1">
                <a:spLocks noRot="1" noChangeAspect="1" noMove="1" noResize="1" noEditPoints="1" noAdjustHandles="1" noChangeArrowheads="1" noChangeShapeType="1" noTextEdit="1"/>
              </p:cNvSpPr>
              <p:nvPr/>
            </p:nvSpPr>
            <p:spPr>
              <a:xfrm>
                <a:off x="1447934" y="3986555"/>
                <a:ext cx="1781963" cy="932628"/>
              </a:xfrm>
              <a:prstGeom prst="rect">
                <a:avLst/>
              </a:prstGeom>
              <a:blipFill rotWithShape="1">
                <a:blip r:embed="rId5"/>
                <a:stretch>
                  <a:fillRect/>
                </a:stretch>
              </a:blipFill>
            </p:spPr>
            <p:txBody>
              <a:bodyPr/>
              <a:lstStyle/>
              <a:p>
                <a:r>
                  <a:rPr lang="de-DE">
                    <a:noFill/>
                  </a:rPr>
                  <a:t> </a:t>
                </a:r>
              </a:p>
            </p:txBody>
          </p:sp>
        </mc:Fallback>
      </mc:AlternateContent>
      <p:sp>
        <p:nvSpPr>
          <p:cNvPr id="22" name="Textfeld 9"/>
          <p:cNvSpPr txBox="1">
            <a:spLocks noChangeArrowheads="1"/>
          </p:cNvSpPr>
          <p:nvPr/>
        </p:nvSpPr>
        <p:spPr bwMode="auto">
          <a:xfrm>
            <a:off x="468313" y="5013176"/>
            <a:ext cx="251598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Interpretation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4" name="Textfeld 23"/>
              <p:cNvSpPr txBox="1"/>
              <p:nvPr/>
            </p:nvSpPr>
            <p:spPr>
              <a:xfrm>
                <a:off x="1565901" y="5416176"/>
                <a:ext cx="2069996"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r>
                                <a:rPr lang="de-DE" sz="2000" b="0" i="1" smtClean="0">
                                  <a:solidFill>
                                    <a:schemeClr val="tx1"/>
                                  </a:solidFill>
                                  <a:latin typeface="Cambria Math"/>
                                </a:rPr>
                                <m:t>−</m:t>
                              </m:r>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𝑥</m:t>
                                  </m:r>
                                </m:e>
                              </m:acc>
                            </m:e>
                          </m:d>
                        </m:e>
                      </m:nary>
                      <m:r>
                        <a:rPr lang="de-DE" sz="2000" b="0" i="1" smtClean="0">
                          <a:solidFill>
                            <a:schemeClr val="tx1"/>
                          </a:solidFill>
                          <a:latin typeface="Cambria Math"/>
                        </a:rPr>
                        <m:t>=0</m:t>
                      </m:r>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565901" y="5416176"/>
                <a:ext cx="2069996" cy="932628"/>
              </a:xfrm>
              <a:prstGeom prst="rect">
                <a:avLst/>
              </a:prstGeom>
              <a:blipFill rotWithShape="1">
                <a:blip r:embed="rId6"/>
                <a:stretch>
                  <a:fillRect/>
                </a:stretch>
              </a:blipFill>
            </p:spPr>
            <p:txBody>
              <a:bodyPr/>
              <a:lstStyle/>
              <a:p>
                <a:r>
                  <a:rPr lang="de-DE">
                    <a:noFill/>
                  </a:rPr>
                  <a:t> </a:t>
                </a:r>
              </a:p>
            </p:txBody>
          </p:sp>
        </mc:Fallback>
      </mc:AlternateContent>
      <p:sp>
        <p:nvSpPr>
          <p:cNvPr id="8" name="Textfeld 7"/>
          <p:cNvSpPr txBox="1"/>
          <p:nvPr/>
        </p:nvSpPr>
        <p:spPr>
          <a:xfrm>
            <a:off x="3672360" y="5694934"/>
            <a:ext cx="3131888" cy="400110"/>
          </a:xfrm>
          <a:prstGeom prst="rect">
            <a:avLst/>
          </a:prstGeom>
          <a:noFill/>
        </p:spPr>
        <p:txBody>
          <a:bodyPr wrap="square" rtlCol="0">
            <a:spAutoFit/>
          </a:bodyPr>
          <a:lstStyle/>
          <a:p>
            <a:r>
              <a:rPr lang="de-DE" sz="2000" dirty="0">
                <a:latin typeface="+mn-lt"/>
                <a:ea typeface="Cambria Math" panose="02040503050406030204" pitchFamily="18" charset="0"/>
              </a:rPr>
              <a:t>Schwerpunkteigenschaft</a:t>
            </a:r>
          </a:p>
        </p:txBody>
      </p:sp>
    </p:spTree>
    <p:extLst>
      <p:ext uri="{BB962C8B-B14F-4D97-AF65-F5344CB8AC3E}">
        <p14:creationId xmlns:p14="http://schemas.microsoft.com/office/powerpoint/2010/main" val="1054095211"/>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439172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10.3.2 Maximum-</a:t>
            </a:r>
            <a:r>
              <a:rPr lang="de-DE" sz="2000" b="1" dirty="0" err="1">
                <a:solidFill>
                  <a:srgbClr val="0070C0"/>
                </a:solidFill>
                <a:latin typeface="+mn-lt"/>
              </a:rPr>
              <a:t>Likelihood</a:t>
            </a:r>
            <a:r>
              <a:rPr lang="de-DE" sz="2000" b="1" dirty="0">
                <a:solidFill>
                  <a:srgbClr val="0070C0"/>
                </a:solidFill>
                <a:latin typeface="+mn-lt"/>
              </a:rPr>
              <a:t>-Methode</a:t>
            </a:r>
          </a:p>
        </p:txBody>
      </p:sp>
      <p:sp>
        <p:nvSpPr>
          <p:cNvPr id="8"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Vorbemerkung </a:t>
            </a:r>
            <a:r>
              <a:rPr lang="de-DE" sz="2000" dirty="0">
                <a:solidFill>
                  <a:srgbClr val="0070C0"/>
                </a:solidFill>
                <a:latin typeface="+mn-lt"/>
              </a:rPr>
              <a:t>●</a:t>
            </a:r>
            <a:endParaRPr lang="de-DE" sz="2000" b="1" dirty="0">
              <a:solidFill>
                <a:srgbClr val="0070C0"/>
              </a:solidFill>
              <a:latin typeface="+mn-lt"/>
            </a:endParaRPr>
          </a:p>
        </p:txBody>
      </p:sp>
      <p:sp>
        <p:nvSpPr>
          <p:cNvPr id="9" name="Textfeld 9"/>
          <p:cNvSpPr txBox="1">
            <a:spLocks noChangeArrowheads="1"/>
          </p:cNvSpPr>
          <p:nvPr/>
        </p:nvSpPr>
        <p:spPr bwMode="auto">
          <a:xfrm>
            <a:off x="468312" y="218131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Allgemeiner Ansatz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1541463" y="2652668"/>
            <a:ext cx="5334000" cy="695325"/>
          </a:xfrm>
          <a:prstGeom prst="rect">
            <a:avLst/>
          </a:prstGeom>
        </p:spPr>
      </p:pic>
      <p:pic>
        <p:nvPicPr>
          <p:cNvPr id="3" name="Grafik 2"/>
          <p:cNvPicPr>
            <a:picLocks noChangeAspect="1"/>
          </p:cNvPicPr>
          <p:nvPr/>
        </p:nvPicPr>
        <p:blipFill>
          <a:blip r:embed="rId4"/>
          <a:stretch>
            <a:fillRect/>
          </a:stretch>
        </p:blipFill>
        <p:spPr>
          <a:xfrm>
            <a:off x="457200" y="3797966"/>
            <a:ext cx="7496175" cy="2428875"/>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717</a:t>
            </a:r>
            <a:endParaRPr lang="de-DE" sz="8000" b="1" dirty="0">
              <a:solidFill>
                <a:schemeClr val="tx1"/>
              </a:solidFill>
              <a:latin typeface="+mj-lt"/>
            </a:endParaRPr>
          </a:p>
        </p:txBody>
      </p:sp>
    </p:spTree>
    <p:extLst>
      <p:ext uri="{BB962C8B-B14F-4D97-AF65-F5344CB8AC3E}">
        <p14:creationId xmlns:p14="http://schemas.microsoft.com/office/powerpoint/2010/main" val="3466675265"/>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071814"/>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10.3.4: Schätzung von </a:t>
            </a:r>
            <a:r>
              <a:rPr lang="de-DE" sz="2000" b="1" i="1" dirty="0">
                <a:solidFill>
                  <a:srgbClr val="0070C0"/>
                </a:solidFill>
                <a:latin typeface="+mn-lt"/>
                <a:sym typeface="Symbol"/>
              </a:rPr>
              <a:t></a:t>
            </a:r>
            <a:r>
              <a:rPr lang="de-DE" sz="2000" b="1" dirty="0">
                <a:solidFill>
                  <a:srgbClr val="0070C0"/>
                </a:solidFill>
                <a:latin typeface="+mn-lt"/>
                <a:sym typeface="Symbol"/>
              </a:rPr>
              <a:t> bei einer </a:t>
            </a:r>
            <a:r>
              <a:rPr lang="de-DE" sz="2000" b="1" dirty="0" err="1">
                <a:solidFill>
                  <a:srgbClr val="0070C0"/>
                </a:solidFill>
                <a:latin typeface="+mn-lt"/>
                <a:sym typeface="Symbol"/>
              </a:rPr>
              <a:t>Poisson</a:t>
            </a:r>
            <a:r>
              <a:rPr lang="de-DE" sz="2000" b="1" dirty="0">
                <a:solidFill>
                  <a:srgbClr val="0070C0"/>
                </a:solidFill>
                <a:latin typeface="+mn-lt"/>
                <a:sym typeface="Symbol"/>
              </a:rPr>
              <a:t>-Verteilung für </a:t>
            </a:r>
            <a:r>
              <a:rPr lang="de-DE" sz="2000" b="1" i="1" dirty="0">
                <a:solidFill>
                  <a:srgbClr val="0070C0"/>
                </a:solidFill>
                <a:latin typeface="+mn-lt"/>
                <a:sym typeface="Symbol"/>
              </a:rPr>
              <a:t>n</a:t>
            </a:r>
            <a:r>
              <a:rPr lang="de-DE" sz="2000" b="1" dirty="0">
                <a:solidFill>
                  <a:srgbClr val="0070C0"/>
                </a:solidFill>
                <a:latin typeface="+mn-lt"/>
                <a:sym typeface="Symbol"/>
              </a:rPr>
              <a:t> = 1 </a:t>
            </a:r>
            <a:r>
              <a:rPr lang="de-DE" sz="2000" dirty="0">
                <a:solidFill>
                  <a:srgbClr val="0070C0"/>
                </a:solidFill>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9" name="Textfeld 8"/>
              <p:cNvSpPr txBox="1"/>
              <p:nvPr/>
            </p:nvSpPr>
            <p:spPr>
              <a:xfrm>
                <a:off x="706005" y="1628800"/>
                <a:ext cx="1944658"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𝑃𝑜</m:t>
                      </m:r>
                      <m:d>
                        <m:dPr>
                          <m:ctrlPr>
                            <a:rPr lang="de-DE" sz="2000" b="0" i="1" smtClean="0">
                              <a:latin typeface="Cambria Math" panose="02040503050406030204" pitchFamily="18" charset="0"/>
                            </a:rPr>
                          </m:ctrlPr>
                        </m:dPr>
                        <m:e>
                          <m:r>
                            <a:rPr lang="de-DE" sz="2000" b="0" i="1" smtClean="0">
                              <a:latin typeface="Cambria Math"/>
                              <a:ea typeface="Cambria Math"/>
                            </a:rPr>
                            <m:t>𝜆</m:t>
                          </m:r>
                        </m:e>
                      </m:d>
                    </m:oMath>
                  </m:oMathPara>
                </a14:m>
                <a:endParaRPr lang="de-DE" sz="2000" dirty="0">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706005" y="1628800"/>
                <a:ext cx="1944658"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700950" y="2086924"/>
                <a:ext cx="6031289" cy="68493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𝑥</m:t>
                          </m:r>
                        </m:e>
                      </m:d>
                      <m:r>
                        <a:rPr lang="de-DE" sz="2000" b="0" i="1" smtClean="0">
                          <a:latin typeface="Cambria Math"/>
                        </a:rPr>
                        <m:t>=</m:t>
                      </m:r>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𝜆</m:t>
                              </m:r>
                            </m:e>
                            <m:sup>
                              <m:r>
                                <a:rPr lang="de-DE" sz="2000" b="0" i="1" smtClean="0">
                                  <a:latin typeface="Cambria Math"/>
                                </a:rPr>
                                <m:t>𝑥</m:t>
                              </m:r>
                            </m:sup>
                          </m:sSup>
                        </m:num>
                        <m:den>
                          <m:r>
                            <a:rPr lang="de-DE" sz="2000" b="0" i="1" smtClean="0">
                              <a:latin typeface="Cambria Math"/>
                            </a:rPr>
                            <m:t>𝑥</m:t>
                          </m:r>
                          <m:r>
                            <a:rPr lang="de-DE" sz="2000" b="0" i="1" smtClean="0">
                              <a:latin typeface="Cambria Math"/>
                            </a:rPr>
                            <m:t>!</m:t>
                          </m:r>
                        </m:den>
                      </m:f>
                      <m:sSup>
                        <m:sSupPr>
                          <m:ctrlPr>
                            <a:rPr lang="de-DE" sz="2000" b="0" i="1" smtClean="0">
                              <a:latin typeface="Cambria Math" panose="02040503050406030204" pitchFamily="18" charset="0"/>
                            </a:rPr>
                          </m:ctrlPr>
                        </m:sSupPr>
                        <m:e>
                          <m:r>
                            <a:rPr lang="de-DE" sz="2000" b="0" i="1" smtClean="0">
                              <a:latin typeface="Cambria Math"/>
                            </a:rPr>
                            <m:t>𝑒</m:t>
                          </m:r>
                        </m:e>
                        <m:sup>
                          <m:r>
                            <a:rPr lang="de-DE" sz="2000" b="0" i="1" smtClean="0">
                              <a:latin typeface="Cambria Math"/>
                            </a:rPr>
                            <m:t>−</m:t>
                          </m:r>
                          <m:r>
                            <a:rPr lang="de-DE" sz="2000" b="0" i="1" smtClean="0">
                              <a:latin typeface="Cambria Math"/>
                              <a:ea typeface="Cambria Math"/>
                            </a:rPr>
                            <m:t>𝜆</m:t>
                          </m:r>
                        </m:sup>
                      </m:sSup>
                      <m:r>
                        <a:rPr lang="de-DE" sz="2000" b="0" i="1" smtClean="0">
                          <a:latin typeface="Cambria Math"/>
                        </a:rPr>
                        <m:t>,     </m:t>
                      </m:r>
                      <m:r>
                        <a:rPr lang="de-DE" sz="2000" b="0" i="1" smtClean="0">
                          <a:latin typeface="Cambria Math"/>
                        </a:rPr>
                        <m:t>𝑥</m:t>
                      </m:r>
                      <m:r>
                        <a:rPr lang="de-DE" sz="2000" b="0" i="1" smtClean="0">
                          <a:latin typeface="Cambria Math"/>
                        </a:rPr>
                        <m:t>=0, 1, 2,…</m:t>
                      </m:r>
                    </m:oMath>
                  </m:oMathPara>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700950" y="2086924"/>
                <a:ext cx="6031289" cy="684931"/>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1187624" y="3271831"/>
                <a:ext cx="2214866" cy="68287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𝐿</m:t>
                      </m:r>
                      <m:d>
                        <m:dPr>
                          <m:ctrlPr>
                            <a:rPr lang="de-DE" sz="2000" b="0" i="1" smtClean="0">
                              <a:latin typeface="Cambria Math" panose="02040503050406030204" pitchFamily="18" charset="0"/>
                            </a:rPr>
                          </m:ctrlPr>
                        </m:dPr>
                        <m:e>
                          <m:r>
                            <a:rPr lang="de-DE" sz="2000" b="0" i="1" smtClean="0">
                              <a:latin typeface="Cambria Math"/>
                              <a:ea typeface="Cambria Math"/>
                            </a:rPr>
                            <m:t>𝜆</m:t>
                          </m:r>
                          <m:r>
                            <a:rPr lang="de-DE" sz="2000" b="0" i="1" smtClean="0">
                              <a:latin typeface="Cambria Math"/>
                              <a:ea typeface="Cambria Math"/>
                            </a:rPr>
                            <m:t>|</m:t>
                          </m:r>
                          <m:r>
                            <a:rPr lang="de-DE" sz="2000" b="0" i="1" smtClean="0">
                              <a:latin typeface="Cambria Math"/>
                              <a:ea typeface="Cambria Math"/>
                            </a:rPr>
                            <m:t>𝑥</m:t>
                          </m:r>
                        </m:e>
                      </m:d>
                      <m:r>
                        <a:rPr lang="de-DE" sz="2000" b="0" i="1" smtClean="0">
                          <a:latin typeface="Cambria Math"/>
                        </a:rPr>
                        <m:t>=</m:t>
                      </m:r>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𝜆</m:t>
                              </m:r>
                            </m:e>
                            <m:sup>
                              <m:r>
                                <a:rPr lang="de-DE" sz="2000" b="0" i="1" smtClean="0">
                                  <a:latin typeface="Cambria Math"/>
                                </a:rPr>
                                <m:t>𝑥</m:t>
                              </m:r>
                            </m:sup>
                          </m:sSup>
                        </m:num>
                        <m:den>
                          <m:r>
                            <a:rPr lang="de-DE" sz="2000" b="0" i="1" smtClean="0">
                              <a:latin typeface="Cambria Math"/>
                            </a:rPr>
                            <m:t>𝑥</m:t>
                          </m:r>
                          <m:r>
                            <a:rPr lang="de-DE" sz="2000" b="0" i="1" smtClean="0">
                              <a:latin typeface="Cambria Math"/>
                            </a:rPr>
                            <m:t>!</m:t>
                          </m:r>
                        </m:den>
                      </m:f>
                      <m:sSup>
                        <m:sSupPr>
                          <m:ctrlPr>
                            <a:rPr lang="de-DE" sz="2000" b="0" i="1" smtClean="0">
                              <a:latin typeface="Cambria Math" panose="02040503050406030204" pitchFamily="18" charset="0"/>
                            </a:rPr>
                          </m:ctrlPr>
                        </m:sSupPr>
                        <m:e>
                          <m:r>
                            <a:rPr lang="de-DE" sz="2000" b="0" i="1" smtClean="0">
                              <a:latin typeface="Cambria Math"/>
                            </a:rPr>
                            <m:t>𝑒</m:t>
                          </m:r>
                        </m:e>
                        <m:sup>
                          <m:r>
                            <a:rPr lang="de-DE" sz="2000" b="0" i="1" smtClean="0">
                              <a:latin typeface="Cambria Math"/>
                            </a:rPr>
                            <m:t>−</m:t>
                          </m:r>
                          <m:r>
                            <a:rPr lang="de-DE" sz="2000" b="0" i="1" smtClean="0">
                              <a:latin typeface="Cambria Math"/>
                              <a:ea typeface="Cambria Math"/>
                            </a:rPr>
                            <m:t>𝜆</m:t>
                          </m:r>
                        </m:sup>
                      </m:sSup>
                    </m:oMath>
                  </m:oMathPara>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187624" y="3271831"/>
                <a:ext cx="2214866" cy="682879"/>
              </a:xfrm>
              <a:prstGeom prst="rect">
                <a:avLst/>
              </a:prstGeom>
              <a:blipFill rotWithShape="1">
                <a:blip r:embed="rId5"/>
                <a:stretch>
                  <a:fillRect/>
                </a:stretch>
              </a:blipFill>
            </p:spPr>
            <p:txBody>
              <a:bodyPr/>
              <a:lstStyle/>
              <a:p>
                <a:r>
                  <a:rPr lang="de-DE">
                    <a:noFill/>
                  </a:rPr>
                  <a:t> </a:t>
                </a:r>
              </a:p>
            </p:txBody>
          </p:sp>
        </mc:Fallback>
      </mc:AlternateContent>
      <p:sp>
        <p:nvSpPr>
          <p:cNvPr id="12" name="Textfeld 11"/>
          <p:cNvSpPr txBox="1"/>
          <p:nvPr/>
        </p:nvSpPr>
        <p:spPr>
          <a:xfrm>
            <a:off x="468311" y="2852936"/>
            <a:ext cx="6551961" cy="400110"/>
          </a:xfrm>
          <a:prstGeom prst="rect">
            <a:avLst/>
          </a:prstGeom>
          <a:noFill/>
        </p:spPr>
        <p:txBody>
          <a:bodyPr wrap="square" rtlCol="0">
            <a:spAutoFit/>
          </a:bodyPr>
          <a:lstStyle/>
          <a:p>
            <a:pPr algn="just"/>
            <a:r>
              <a:rPr lang="de-DE" sz="2000" b="1" dirty="0" err="1">
                <a:solidFill>
                  <a:srgbClr val="0070C0"/>
                </a:solidFill>
                <a:latin typeface="+mn-lt"/>
              </a:rPr>
              <a:t>Likelihood</a:t>
            </a:r>
            <a:r>
              <a:rPr lang="de-DE" sz="2000" b="1" dirty="0">
                <a:solidFill>
                  <a:srgbClr val="0070C0"/>
                </a:solidFill>
                <a:latin typeface="+mn-lt"/>
              </a:rPr>
              <a:t>-Funktion</a:t>
            </a:r>
            <a:r>
              <a:rPr lang="de-DE" sz="2000" dirty="0">
                <a:latin typeface="+mn-lt"/>
              </a:rPr>
              <a:t>:</a:t>
            </a:r>
          </a:p>
        </p:txBody>
      </p:sp>
      <mc:AlternateContent xmlns:mc="http://schemas.openxmlformats.org/markup-compatibility/2006" xmlns:a14="http://schemas.microsoft.com/office/drawing/2010/main">
        <mc:Choice Requires="a14">
          <p:sp>
            <p:nvSpPr>
              <p:cNvPr id="13" name="Textfeld 12"/>
              <p:cNvSpPr txBox="1"/>
              <p:nvPr/>
            </p:nvSpPr>
            <p:spPr>
              <a:xfrm>
                <a:off x="468309" y="3954710"/>
                <a:ext cx="5471843" cy="400110"/>
              </a:xfrm>
              <a:prstGeom prst="rect">
                <a:avLst/>
              </a:prstGeom>
              <a:noFill/>
            </p:spPr>
            <p:txBody>
              <a:bodyPr wrap="square" rtlCol="0">
                <a:spAutoFit/>
              </a:bodyPr>
              <a:lstStyle/>
              <a:p>
                <a:pPr algn="just"/>
                <a:r>
                  <a:rPr lang="de-DE" sz="2000" dirty="0">
                    <a:latin typeface="+mn-lt"/>
                  </a:rPr>
                  <a:t>Ziel:          Maximiere </a:t>
                </a:r>
                <a:r>
                  <a:rPr lang="de-DE" sz="2000" i="1" dirty="0">
                    <a:latin typeface="+mn-lt"/>
                  </a:rPr>
                  <a:t>L</a:t>
                </a:r>
                <a:r>
                  <a:rPr lang="de-DE" sz="2000" dirty="0">
                    <a:latin typeface="+mn-lt"/>
                  </a:rPr>
                  <a:t> bezüglich </a:t>
                </a:r>
                <a14:m>
                  <m:oMath xmlns:m="http://schemas.openxmlformats.org/officeDocument/2006/math">
                    <m:r>
                      <a:rPr lang="de-DE" sz="2000" i="1" smtClean="0">
                        <a:latin typeface="Cambria Math"/>
                        <a:ea typeface="Cambria Math"/>
                      </a:rPr>
                      <m:t>𝜆</m:t>
                    </m:r>
                  </m:oMath>
                </a14:m>
                <a:r>
                  <a:rPr lang="de-DE" sz="2000" dirty="0">
                    <a:latin typeface="+mn-lt"/>
                  </a:rPr>
                  <a:t>. </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09" y="3954710"/>
                <a:ext cx="5471843" cy="400110"/>
              </a:xfrm>
              <a:prstGeom prst="rect">
                <a:avLst/>
              </a:prstGeom>
              <a:blipFill rotWithShape="1">
                <a:blip r:embed="rId6"/>
                <a:stretch>
                  <a:fillRect l="-1226"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187624" y="5229200"/>
                <a:ext cx="5328592" cy="43973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𝑙</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𝑥</m:t>
                          </m:r>
                        </m:e>
                      </m:d>
                      <m:r>
                        <a:rPr lang="de-DE" sz="2000" b="0" i="1" smtClean="0">
                          <a:solidFill>
                            <a:schemeClr val="tx1"/>
                          </a:solidFill>
                          <a:latin typeface="Cambria Math"/>
                        </a:rPr>
                        <m:t>=</m:t>
                      </m:r>
                      <m:r>
                        <a:rPr lang="de-DE" sz="2000" b="0" i="1" smtClean="0">
                          <a:solidFill>
                            <a:schemeClr val="tx1"/>
                          </a:solidFill>
                          <a:latin typeface="Cambria Math"/>
                        </a:rPr>
                        <m:t>𝑙𝑛</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𝐿</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𝑥</m:t>
                              </m:r>
                            </m:e>
                          </m:d>
                        </m:e>
                      </m:d>
                      <m:r>
                        <a:rPr lang="de-DE" sz="2000" b="0" i="1" smtClean="0">
                          <a:solidFill>
                            <a:schemeClr val="tx1"/>
                          </a:solidFill>
                          <a:latin typeface="Cambria Math"/>
                        </a:rPr>
                        <m:t>=</m:t>
                      </m:r>
                      <m:r>
                        <a:rPr lang="de-DE" sz="2000" b="0" i="1" smtClean="0">
                          <a:solidFill>
                            <a:schemeClr val="tx1"/>
                          </a:solidFill>
                          <a:latin typeface="Cambria Math"/>
                        </a:rPr>
                        <m:t>𝑥𝑙𝑛</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𝜆</m:t>
                          </m:r>
                        </m:e>
                      </m:d>
                      <m:r>
                        <a:rPr lang="de-DE" sz="2000" b="0" i="1" smtClean="0">
                          <a:solidFill>
                            <a:schemeClr val="tx1"/>
                          </a:solidFill>
                          <a:latin typeface="Cambria Math"/>
                        </a:rPr>
                        <m:t>−</m:t>
                      </m:r>
                      <m:r>
                        <a:rPr lang="de-DE" sz="2000" b="0" i="1" smtClean="0">
                          <a:solidFill>
                            <a:schemeClr val="tx1"/>
                          </a:solidFill>
                          <a:latin typeface="Cambria Math"/>
                        </a:rPr>
                        <m:t>𝑙𝑛</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r>
                            <a:rPr lang="de-DE" sz="2000" b="0" i="1" smtClean="0">
                              <a:solidFill>
                                <a:schemeClr val="tx1"/>
                              </a:solidFill>
                              <a:latin typeface="Cambria Math"/>
                            </a:rPr>
                            <m:t>!</m:t>
                          </m:r>
                        </m:e>
                      </m:d>
                      <m:r>
                        <a:rPr lang="de-DE" sz="2000" b="0" i="1" smtClean="0">
                          <a:solidFill>
                            <a:schemeClr val="tx1"/>
                          </a:solidFill>
                          <a:latin typeface="Cambria Math"/>
                        </a:rPr>
                        <m:t>−</m:t>
                      </m:r>
                      <m:r>
                        <a:rPr lang="de-DE" sz="2000" b="0" i="1" smtClean="0">
                          <a:solidFill>
                            <a:schemeClr val="tx1"/>
                          </a:solidFill>
                          <a:latin typeface="Cambria Math"/>
                          <a:ea typeface="Cambria Math"/>
                        </a:rPr>
                        <m:t>𝜆</m:t>
                      </m:r>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187624" y="5229200"/>
                <a:ext cx="5328592" cy="439736"/>
              </a:xfrm>
              <a:prstGeom prst="rect">
                <a:avLst/>
              </a:prstGeom>
              <a:blipFill rotWithShape="1">
                <a:blip r:embed="rId7"/>
                <a:stretch>
                  <a:fillRect b="-9722"/>
                </a:stretch>
              </a:blipFill>
            </p:spPr>
            <p:txBody>
              <a:bodyPr/>
              <a:lstStyle/>
              <a:p>
                <a:r>
                  <a:rPr lang="de-DE">
                    <a:noFill/>
                  </a:rPr>
                  <a:t> </a:t>
                </a:r>
              </a:p>
            </p:txBody>
          </p:sp>
        </mc:Fallback>
      </mc:AlternateContent>
      <p:sp>
        <p:nvSpPr>
          <p:cNvPr id="18" name="Textfeld 17"/>
          <p:cNvSpPr txBox="1"/>
          <p:nvPr/>
        </p:nvSpPr>
        <p:spPr>
          <a:xfrm>
            <a:off x="497675" y="4768505"/>
            <a:ext cx="6810629" cy="400110"/>
          </a:xfrm>
          <a:prstGeom prst="rect">
            <a:avLst/>
          </a:prstGeom>
          <a:noFill/>
        </p:spPr>
        <p:txBody>
          <a:bodyPr wrap="square" rtlCol="0">
            <a:spAutoFit/>
          </a:bodyPr>
          <a:lstStyle/>
          <a:p>
            <a:pPr algn="just"/>
            <a:r>
              <a:rPr lang="de-DE" sz="2000" dirty="0">
                <a:latin typeface="+mn-lt"/>
              </a:rPr>
              <a:t>Lösung:    </a:t>
            </a:r>
            <a:r>
              <a:rPr lang="de-DE" sz="2000" b="1" dirty="0">
                <a:solidFill>
                  <a:srgbClr val="0070C0"/>
                </a:solidFill>
                <a:latin typeface="+mn-lt"/>
              </a:rPr>
              <a:t>Log-</a:t>
            </a:r>
            <a:r>
              <a:rPr lang="de-DE" sz="2000" b="1" dirty="0" err="1">
                <a:solidFill>
                  <a:srgbClr val="0070C0"/>
                </a:solidFill>
                <a:latin typeface="+mn-lt"/>
              </a:rPr>
              <a:t>Likelihood</a:t>
            </a:r>
            <a:r>
              <a:rPr lang="de-DE" sz="2000" b="1" dirty="0">
                <a:solidFill>
                  <a:srgbClr val="0070C0"/>
                </a:solidFill>
                <a:latin typeface="+mn-lt"/>
              </a:rPr>
              <a:t>-Funktion </a:t>
            </a:r>
            <a:r>
              <a:rPr lang="de-DE" sz="2000" dirty="0">
                <a:latin typeface="+mn-lt"/>
              </a:rPr>
              <a:t>einfacher handhabbar</a:t>
            </a:r>
          </a:p>
        </p:txBody>
      </p:sp>
      <mc:AlternateContent xmlns:mc="http://schemas.openxmlformats.org/markup-compatibility/2006" xmlns:a14="http://schemas.microsoft.com/office/drawing/2010/main">
        <mc:Choice Requires="a14">
          <p:sp>
            <p:nvSpPr>
              <p:cNvPr id="20" name="Textfeld 19"/>
              <p:cNvSpPr txBox="1"/>
              <p:nvPr/>
            </p:nvSpPr>
            <p:spPr>
              <a:xfrm>
                <a:off x="467834" y="5733256"/>
                <a:ext cx="7920114" cy="707886"/>
              </a:xfrm>
              <a:prstGeom prst="rect">
                <a:avLst/>
              </a:prstGeom>
              <a:noFill/>
            </p:spPr>
            <p:txBody>
              <a:bodyPr wrap="square" rtlCol="0">
                <a:spAutoFit/>
              </a:bodyPr>
              <a:lstStyle/>
              <a:p>
                <a:pPr algn="just"/>
                <a:r>
                  <a:rPr lang="de-DE" sz="2000" dirty="0">
                    <a:latin typeface="+mn-lt"/>
                  </a:rPr>
                  <a:t>Die Maximierung von </a:t>
                </a:r>
                <a14:m>
                  <m:oMath xmlns:m="http://schemas.openxmlformats.org/officeDocument/2006/math">
                    <m:r>
                      <a:rPr lang="de-DE" sz="2000" b="0" i="1" smtClean="0">
                        <a:latin typeface="Cambria Math"/>
                      </a:rPr>
                      <m:t>𝑙</m:t>
                    </m:r>
                  </m:oMath>
                </a14:m>
                <a:r>
                  <a:rPr lang="de-DE" sz="2000" dirty="0">
                    <a:latin typeface="+mn-lt"/>
                  </a:rPr>
                  <a:t> führt aufgrund der Monotonie des </a:t>
                </a:r>
                <a:r>
                  <a:rPr lang="de-DE" sz="2000" dirty="0" err="1">
                    <a:latin typeface="+mn-lt"/>
                  </a:rPr>
                  <a:t>Loga</a:t>
                </a:r>
                <a:r>
                  <a:rPr lang="de-DE" sz="2000" dirty="0">
                    <a:latin typeface="+mn-lt"/>
                  </a:rPr>
                  <a:t>-</a:t>
                </a:r>
              </a:p>
              <a:p>
                <a:pPr algn="just"/>
                <a:r>
                  <a:rPr lang="de-DE" sz="2000" dirty="0" err="1">
                    <a:latin typeface="+mn-lt"/>
                  </a:rPr>
                  <a:t>rithmus</a:t>
                </a:r>
                <a:r>
                  <a:rPr lang="de-DE" sz="2000" dirty="0">
                    <a:latin typeface="+mn-lt"/>
                  </a:rPr>
                  <a:t> zur identischen Lösung wie die Maximierung von </a:t>
                </a:r>
                <a14:m>
                  <m:oMath xmlns:m="http://schemas.openxmlformats.org/officeDocument/2006/math">
                    <m:r>
                      <a:rPr lang="de-DE" sz="2000" b="0" i="1" smtClean="0">
                        <a:latin typeface="Cambria Math"/>
                      </a:rPr>
                      <m:t>𝐿</m:t>
                    </m:r>
                  </m:oMath>
                </a14:m>
                <a:r>
                  <a:rPr lang="de-DE" sz="2000" dirty="0">
                    <a:latin typeface="+mn-lt"/>
                  </a:rPr>
                  <a:t>.</a:t>
                </a:r>
              </a:p>
            </p:txBody>
          </p:sp>
        </mc:Choice>
        <mc:Fallback xmlns="">
          <p:sp>
            <p:nvSpPr>
              <p:cNvPr id="20" name="Textfeld 19"/>
              <p:cNvSpPr txBox="1">
                <a:spLocks noRot="1" noChangeAspect="1" noMove="1" noResize="1" noEditPoints="1" noAdjustHandles="1" noChangeArrowheads="1" noChangeShapeType="1" noTextEdit="1"/>
              </p:cNvSpPr>
              <p:nvPr/>
            </p:nvSpPr>
            <p:spPr>
              <a:xfrm>
                <a:off x="467834" y="5733256"/>
                <a:ext cx="7920114" cy="707886"/>
              </a:xfrm>
              <a:prstGeom prst="rect">
                <a:avLst/>
              </a:prstGeom>
              <a:blipFill rotWithShape="1">
                <a:blip r:embed="rId8"/>
                <a:stretch>
                  <a:fillRect l="-847" t="-4274" b="-1367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483231" y="4368395"/>
                <a:ext cx="4952866" cy="400110"/>
              </a:xfrm>
              <a:prstGeom prst="rect">
                <a:avLst/>
              </a:prstGeom>
              <a:noFill/>
            </p:spPr>
            <p:txBody>
              <a:bodyPr wrap="square" rtlCol="0">
                <a:spAutoFit/>
              </a:bodyPr>
              <a:lstStyle/>
              <a:p>
                <a:pPr algn="just"/>
                <a:r>
                  <a:rPr lang="de-DE" sz="2000" dirty="0">
                    <a:latin typeface="+mn-lt"/>
                  </a:rPr>
                  <a:t>Problem:   </a:t>
                </a:r>
                <a14:m>
                  <m:oMath xmlns:m="http://schemas.openxmlformats.org/officeDocument/2006/math">
                    <m:r>
                      <a:rPr lang="de-DE" sz="2000" b="0" i="1" smtClean="0">
                        <a:latin typeface="Cambria Math"/>
                      </a:rPr>
                      <m:t>𝐿</m:t>
                    </m:r>
                  </m:oMath>
                </a14:m>
                <a:r>
                  <a:rPr lang="de-DE" sz="2000" dirty="0">
                    <a:latin typeface="+mn-lt"/>
                  </a:rPr>
                  <a:t> analytisch schwer handhabbar </a:t>
                </a:r>
              </a:p>
            </p:txBody>
          </p:sp>
        </mc:Choice>
        <mc:Fallback xmlns="">
          <p:sp>
            <p:nvSpPr>
              <p:cNvPr id="21" name="Textfeld 20"/>
              <p:cNvSpPr txBox="1">
                <a:spLocks noRot="1" noChangeAspect="1" noMove="1" noResize="1" noEditPoints="1" noAdjustHandles="1" noChangeArrowheads="1" noChangeShapeType="1" noTextEdit="1"/>
              </p:cNvSpPr>
              <p:nvPr/>
            </p:nvSpPr>
            <p:spPr>
              <a:xfrm>
                <a:off x="483231" y="4368395"/>
                <a:ext cx="4952866" cy="400110"/>
              </a:xfrm>
              <a:prstGeom prst="rect">
                <a:avLst/>
              </a:prstGeom>
              <a:blipFill rotWithShape="1">
                <a:blip r:embed="rId9"/>
                <a:stretch>
                  <a:fillRect l="-1230" t="-7692" b="-27692"/>
                </a:stretch>
              </a:blipFill>
            </p:spPr>
            <p:txBody>
              <a:bodyPr/>
              <a:lstStyle/>
              <a:p>
                <a:r>
                  <a:rPr lang="de-DE">
                    <a:noFill/>
                  </a:rPr>
                  <a:t> </a:t>
                </a:r>
              </a:p>
            </p:txBody>
          </p:sp>
        </mc:Fallback>
      </mc:AlternateContent>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718</a:t>
            </a:r>
            <a:endParaRPr lang="de-DE" sz="8000" b="1" dirty="0">
              <a:solidFill>
                <a:schemeClr val="tx1"/>
              </a:solidFill>
              <a:latin typeface="+mj-lt"/>
            </a:endParaRPr>
          </a:p>
        </p:txBody>
      </p:sp>
    </p:spTree>
    <p:extLst>
      <p:ext uri="{BB962C8B-B14F-4D97-AF65-F5344CB8AC3E}">
        <p14:creationId xmlns:p14="http://schemas.microsoft.com/office/powerpoint/2010/main" val="800781402"/>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p:nvPr/>
        </p:nvSpPr>
        <p:spPr>
          <a:xfrm>
            <a:off x="468310" y="1196752"/>
            <a:ext cx="7920114" cy="400110"/>
          </a:xfrm>
          <a:prstGeom prst="rect">
            <a:avLst/>
          </a:prstGeom>
          <a:noFill/>
        </p:spPr>
        <p:txBody>
          <a:bodyPr wrap="square" rtlCol="0">
            <a:spAutoFit/>
          </a:bodyPr>
          <a:lstStyle/>
          <a:p>
            <a:pPr algn="just"/>
            <a:r>
              <a:rPr lang="de-DE" sz="2000" dirty="0">
                <a:latin typeface="+mn-lt"/>
              </a:rPr>
              <a:t>Ableitung der Log-</a:t>
            </a:r>
            <a:r>
              <a:rPr lang="de-DE" sz="2000" dirty="0" err="1">
                <a:latin typeface="+mn-lt"/>
              </a:rPr>
              <a:t>Likelihood</a:t>
            </a:r>
            <a:r>
              <a:rPr lang="de-DE" sz="2000" dirty="0">
                <a:latin typeface="+mn-lt"/>
              </a:rPr>
              <a:t>: </a:t>
            </a:r>
          </a:p>
        </p:txBody>
      </p:sp>
      <mc:AlternateContent xmlns:mc="http://schemas.openxmlformats.org/markup-compatibility/2006" xmlns:a14="http://schemas.microsoft.com/office/drawing/2010/main">
        <mc:Choice Requires="a14">
          <p:sp>
            <p:nvSpPr>
              <p:cNvPr id="10" name="Textfeld 9"/>
              <p:cNvSpPr txBox="1"/>
              <p:nvPr/>
            </p:nvSpPr>
            <p:spPr>
              <a:xfrm>
                <a:off x="1183372" y="1596862"/>
                <a:ext cx="1948467" cy="69506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𝑙</m:t>
                          </m:r>
                        </m:num>
                        <m:den>
                          <m:r>
                            <a:rPr lang="de-DE" sz="2000" b="0" i="1" smtClean="0">
                              <a:solidFill>
                                <a:schemeClr val="tx1"/>
                              </a:solidFill>
                              <a:latin typeface="Cambria Math"/>
                              <a:ea typeface="Cambria Math"/>
                            </a:rPr>
                            <m:t>𝜕𝜆</m:t>
                          </m:r>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𝑥</m:t>
                          </m:r>
                        </m:num>
                        <m:den>
                          <m:r>
                            <a:rPr lang="de-DE" sz="2000" b="0" i="1" smtClean="0">
                              <a:solidFill>
                                <a:schemeClr val="tx1"/>
                              </a:solidFill>
                              <a:latin typeface="Cambria Math"/>
                              <a:ea typeface="Cambria Math"/>
                            </a:rPr>
                            <m:t>𝜆</m:t>
                          </m:r>
                        </m:den>
                      </m:f>
                      <m:r>
                        <a:rPr lang="de-DE" sz="2000" b="0" i="1" smtClean="0">
                          <a:solidFill>
                            <a:schemeClr val="tx1"/>
                          </a:solidFill>
                          <a:latin typeface="Cambria Math"/>
                        </a:rPr>
                        <m:t>−1</m:t>
                      </m:r>
                    </m:oMath>
                  </m:oMathPara>
                </a14:m>
                <a:endParaRPr lang="de-DE" sz="2000" dirty="0">
                  <a:solidFill>
                    <a:schemeClr val="tx1"/>
                  </a:solidFill>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183372" y="1596862"/>
                <a:ext cx="1948467" cy="695062"/>
              </a:xfrm>
              <a:prstGeom prst="rect">
                <a:avLst/>
              </a:prstGeom>
              <a:blipFill rotWithShape="1">
                <a:blip r:embed="rId3"/>
                <a:stretch>
                  <a:fillRect/>
                </a:stretch>
              </a:blipFill>
            </p:spPr>
            <p:txBody>
              <a:bodyPr/>
              <a:lstStyle/>
              <a:p>
                <a:r>
                  <a:rPr lang="de-DE">
                    <a:noFill/>
                  </a:rPr>
                  <a:t> </a:t>
                </a:r>
              </a:p>
            </p:txBody>
          </p:sp>
        </mc:Fallback>
      </mc:AlternateContent>
      <p:sp>
        <p:nvSpPr>
          <p:cNvPr id="11" name="Textfeld 10"/>
          <p:cNvSpPr txBox="1"/>
          <p:nvPr/>
        </p:nvSpPr>
        <p:spPr>
          <a:xfrm>
            <a:off x="2852428" y="1749262"/>
            <a:ext cx="2727684" cy="400110"/>
          </a:xfrm>
          <a:prstGeom prst="rect">
            <a:avLst/>
          </a:prstGeom>
          <a:noFill/>
        </p:spPr>
        <p:txBody>
          <a:bodyPr wrap="square" rtlCol="0">
            <a:spAutoFit/>
          </a:bodyPr>
          <a:lstStyle/>
          <a:p>
            <a:pPr algn="just"/>
            <a:r>
              <a:rPr lang="de-DE" sz="2000" dirty="0">
                <a:latin typeface="+mn-lt"/>
              </a:rPr>
              <a:t>(</a:t>
            </a:r>
            <a:r>
              <a:rPr lang="de-DE" sz="2000" dirty="0" err="1">
                <a:latin typeface="+mn-lt"/>
              </a:rPr>
              <a:t>Likelihood</a:t>
            </a:r>
            <a:r>
              <a:rPr lang="de-DE" sz="2000" dirty="0">
                <a:latin typeface="+mn-lt"/>
              </a:rPr>
              <a:t>-Gleichung)</a:t>
            </a:r>
          </a:p>
        </p:txBody>
      </p:sp>
      <mc:AlternateContent xmlns:mc="http://schemas.openxmlformats.org/markup-compatibility/2006" xmlns:a14="http://schemas.microsoft.com/office/drawing/2010/main">
        <mc:Choice Requires="a14">
          <p:sp>
            <p:nvSpPr>
              <p:cNvPr id="12" name="Textfeld 11"/>
              <p:cNvSpPr txBox="1"/>
              <p:nvPr/>
            </p:nvSpPr>
            <p:spPr>
              <a:xfrm>
                <a:off x="468310" y="2299221"/>
                <a:ext cx="7920114" cy="400110"/>
              </a:xfrm>
              <a:prstGeom prst="rect">
                <a:avLst/>
              </a:prstGeom>
              <a:noFill/>
            </p:spPr>
            <p:txBody>
              <a:bodyPr wrap="square" rtlCol="0">
                <a:spAutoFit/>
              </a:bodyPr>
              <a:lstStyle/>
              <a:p>
                <a:pPr algn="just"/>
                <a:r>
                  <a:rPr lang="de-DE" sz="2000" dirty="0">
                    <a:latin typeface="+mn-lt"/>
                  </a:rPr>
                  <a:t>Nullsetzen und Auflösen nach </a:t>
                </a:r>
                <a14:m>
                  <m:oMath xmlns:m="http://schemas.openxmlformats.org/officeDocument/2006/math">
                    <m:r>
                      <a:rPr lang="de-DE" sz="2000" i="1" smtClean="0">
                        <a:latin typeface="Cambria Math"/>
                        <a:ea typeface="Cambria Math"/>
                      </a:rPr>
                      <m:t>𝜆</m:t>
                    </m:r>
                  </m:oMath>
                </a14:m>
                <a:r>
                  <a:rPr lang="de-DE" sz="2000" dirty="0">
                    <a:latin typeface="+mn-lt"/>
                  </a:rPr>
                  <a:t>:</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0" y="2299221"/>
                <a:ext cx="7920114" cy="400110"/>
              </a:xfrm>
              <a:prstGeom prst="rect">
                <a:avLst/>
              </a:prstGeom>
              <a:blipFill rotWithShape="1">
                <a:blip r:embed="rId4"/>
                <a:stretch>
                  <a:fillRect l="-84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308350" y="2699331"/>
                <a:ext cx="4487786" cy="61940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𝑥</m:t>
                          </m:r>
                        </m:num>
                        <m:den>
                          <m:r>
                            <a:rPr lang="de-DE" sz="2000" b="0" i="1" smtClean="0">
                              <a:solidFill>
                                <a:schemeClr val="tx1"/>
                              </a:solidFill>
                              <a:latin typeface="Cambria Math"/>
                              <a:ea typeface="Cambria Math"/>
                            </a:rPr>
                            <m:t>𝜆</m:t>
                          </m:r>
                        </m:den>
                      </m:f>
                      <m:r>
                        <a:rPr lang="de-DE" sz="2000" b="0" i="1" smtClean="0">
                          <a:solidFill>
                            <a:schemeClr val="tx1"/>
                          </a:solidFill>
                          <a:latin typeface="Cambria Math"/>
                        </a:rPr>
                        <m:t>−1=0    </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𝑥</m:t>
                      </m:r>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308350" y="2699331"/>
                <a:ext cx="4487786" cy="619400"/>
              </a:xfrm>
              <a:prstGeom prst="rect">
                <a:avLst/>
              </a:prstGeom>
              <a:blipFill rotWithShape="1">
                <a:blip r:embed="rId5"/>
                <a:stretch>
                  <a:fillRect/>
                </a:stretch>
              </a:blipFill>
            </p:spPr>
            <p:txBody>
              <a:bodyPr/>
              <a:lstStyle/>
              <a:p>
                <a:r>
                  <a:rPr lang="de-DE">
                    <a:noFill/>
                  </a:rPr>
                  <a:t> </a:t>
                </a:r>
              </a:p>
            </p:txBody>
          </p:sp>
        </mc:Fallback>
      </mc:AlternateContent>
      <p:sp>
        <p:nvSpPr>
          <p:cNvPr id="14" name="Textfeld 13"/>
          <p:cNvSpPr txBox="1"/>
          <p:nvPr/>
        </p:nvSpPr>
        <p:spPr>
          <a:xfrm>
            <a:off x="468310" y="3432472"/>
            <a:ext cx="7920114" cy="400110"/>
          </a:xfrm>
          <a:prstGeom prst="rect">
            <a:avLst/>
          </a:prstGeom>
          <a:noFill/>
        </p:spPr>
        <p:txBody>
          <a:bodyPr wrap="square" rtlCol="0">
            <a:spAutoFit/>
          </a:bodyPr>
          <a:lstStyle/>
          <a:p>
            <a:pPr algn="just"/>
            <a:r>
              <a:rPr lang="de-DE" sz="2000" dirty="0">
                <a:latin typeface="+mn-lt"/>
              </a:rPr>
              <a:t>Resultierender Maximum-</a:t>
            </a:r>
            <a:r>
              <a:rPr lang="de-DE" sz="2000" dirty="0" err="1">
                <a:latin typeface="+mn-lt"/>
              </a:rPr>
              <a:t>Likelihood</a:t>
            </a:r>
            <a:r>
              <a:rPr lang="de-DE" sz="2000" dirty="0">
                <a:latin typeface="+mn-lt"/>
              </a:rPr>
              <a:t>-Schätzer (ML-Schätzer):</a:t>
            </a:r>
          </a:p>
        </p:txBody>
      </p:sp>
      <mc:AlternateContent xmlns:mc="http://schemas.openxmlformats.org/markup-compatibility/2006" xmlns:a14="http://schemas.microsoft.com/office/drawing/2010/main">
        <mc:Choice Requires="a14">
          <p:sp>
            <p:nvSpPr>
              <p:cNvPr id="18" name="Textfeld 17"/>
              <p:cNvSpPr txBox="1"/>
              <p:nvPr/>
            </p:nvSpPr>
            <p:spPr>
              <a:xfrm>
                <a:off x="1308350" y="4027605"/>
                <a:ext cx="1823489" cy="41684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𝜆</m:t>
                              </m:r>
                            </m:e>
                          </m:acc>
                        </m:e>
                        <m:sub>
                          <m:r>
                            <a:rPr lang="de-DE" sz="2000" b="0" i="1" smtClean="0">
                              <a:solidFill>
                                <a:schemeClr val="tx1"/>
                              </a:solidFill>
                              <a:latin typeface="Cambria Math"/>
                            </a:rPr>
                            <m:t>𝑀𝐿</m:t>
                          </m:r>
                        </m:sub>
                      </m:sSub>
                      <m:r>
                        <a:rPr lang="de-DE" sz="2000" b="0" i="1" smtClean="0">
                          <a:solidFill>
                            <a:schemeClr val="tx1"/>
                          </a:solidFill>
                          <a:latin typeface="Cambria Math"/>
                        </a:rPr>
                        <m:t>=</m:t>
                      </m:r>
                      <m:r>
                        <a:rPr lang="de-DE" sz="2000" b="0" i="1" smtClean="0">
                          <a:solidFill>
                            <a:schemeClr val="tx1"/>
                          </a:solidFill>
                          <a:latin typeface="Cambria Math"/>
                        </a:rPr>
                        <m:t>𝑋</m:t>
                      </m:r>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308350" y="4027605"/>
                <a:ext cx="1823489" cy="416845"/>
              </a:xfrm>
              <a:prstGeom prst="rect">
                <a:avLst/>
              </a:prstGeom>
              <a:blipFill rotWithShape="1">
                <a:blip r:embed="rId6"/>
                <a:stretch>
                  <a:fillRect t="-2941" b="-2941"/>
                </a:stretch>
              </a:blipFill>
            </p:spPr>
            <p:txBody>
              <a:bodyPr/>
              <a:lstStyle/>
              <a:p>
                <a:r>
                  <a:rPr lang="de-DE">
                    <a:noFill/>
                  </a:rPr>
                  <a:t> </a:t>
                </a:r>
              </a:p>
            </p:txBody>
          </p:sp>
        </mc:Fallback>
      </mc:AlternateContent>
      <p:sp>
        <p:nvSpPr>
          <p:cNvPr id="20" name="Textfeld 19"/>
          <p:cNvSpPr txBox="1">
            <a:spLocks noChangeArrowheads="1"/>
          </p:cNvSpPr>
          <p:nvPr/>
        </p:nvSpPr>
        <p:spPr bwMode="auto">
          <a:xfrm>
            <a:off x="468313" y="4653136"/>
            <a:ext cx="820737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10.3.5: Schätzung von </a:t>
            </a:r>
            <a:r>
              <a:rPr lang="de-DE" sz="2000" b="1" i="1" dirty="0">
                <a:solidFill>
                  <a:srgbClr val="0070C0"/>
                </a:solidFill>
                <a:latin typeface="+mn-lt"/>
                <a:sym typeface="Symbol"/>
              </a:rPr>
              <a:t></a:t>
            </a:r>
            <a:r>
              <a:rPr lang="de-DE" sz="2000" b="1" dirty="0">
                <a:solidFill>
                  <a:srgbClr val="0070C0"/>
                </a:solidFill>
                <a:latin typeface="+mn-lt"/>
                <a:sym typeface="Symbol"/>
              </a:rPr>
              <a:t> bei einer Normalverteilung für </a:t>
            </a:r>
            <a:r>
              <a:rPr lang="de-DE" sz="2000" b="1" i="1" dirty="0">
                <a:solidFill>
                  <a:srgbClr val="0070C0"/>
                </a:solidFill>
                <a:latin typeface="+mn-lt"/>
                <a:sym typeface="Symbol"/>
              </a:rPr>
              <a:t>n</a:t>
            </a:r>
            <a:r>
              <a:rPr lang="de-DE" sz="2000" b="1" dirty="0">
                <a:solidFill>
                  <a:srgbClr val="0070C0"/>
                </a:solidFill>
                <a:latin typeface="+mn-lt"/>
                <a:sym typeface="Symbol"/>
              </a:rPr>
              <a:t> = 1 </a:t>
            </a:r>
            <a:r>
              <a:rPr lang="de-DE" sz="2000" dirty="0">
                <a:solidFill>
                  <a:srgbClr val="0070C0"/>
                </a:solidFill>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1" name="Textfeld 20"/>
              <p:cNvSpPr txBox="1"/>
              <p:nvPr/>
            </p:nvSpPr>
            <p:spPr>
              <a:xfrm>
                <a:off x="671629" y="5229200"/>
                <a:ext cx="198220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,1 </m:t>
                          </m:r>
                        </m:e>
                      </m:d>
                    </m:oMath>
                  </m:oMathPara>
                </a14:m>
                <a:endParaRPr lang="de-DE" sz="2000" dirty="0">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671629" y="5229200"/>
                <a:ext cx="1982200" cy="400110"/>
              </a:xfrm>
              <a:prstGeom prst="rect">
                <a:avLst/>
              </a:prstGeom>
              <a:blipFill rotWithShape="1">
                <a:blip r:embed="rId7"/>
                <a:stretch>
                  <a:fillRect b="-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587682" y="5687324"/>
                <a:ext cx="6147724" cy="79002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ad>
                            <m:radPr>
                              <m:degHide m:val="on"/>
                              <m:ctrlPr>
                                <a:rPr lang="de-DE" sz="2000" b="0" i="1" smtClean="0">
                                  <a:latin typeface="Cambria Math" panose="02040503050406030204" pitchFamily="18" charset="0"/>
                                </a:rPr>
                              </m:ctrlPr>
                            </m:radPr>
                            <m:deg/>
                            <m:e>
                              <m:r>
                                <a:rPr lang="de-DE" sz="2000" b="0" i="1" smtClean="0">
                                  <a:latin typeface="Cambria Math"/>
                                </a:rPr>
                                <m:t>2</m:t>
                              </m:r>
                              <m:r>
                                <a:rPr lang="de-DE" sz="2000" b="0" i="1" smtClean="0">
                                  <a:latin typeface="Cambria Math"/>
                                  <a:ea typeface="Cambria Math"/>
                                </a:rPr>
                                <m:t>𝜋</m:t>
                              </m:r>
                            </m:e>
                          </m:rad>
                        </m:den>
                      </m:f>
                      <m:r>
                        <a:rPr lang="de-DE" sz="2000" b="0" i="1" smtClean="0">
                          <a:latin typeface="Cambria Math"/>
                        </a:rPr>
                        <m:t>𝑒𝑥𝑝</m:t>
                      </m:r>
                      <m:d>
                        <m:dPr>
                          <m:ctrlPr>
                            <a:rPr lang="de-DE" sz="2000" b="0" i="1" smtClean="0">
                              <a:latin typeface="Cambria Math" panose="02040503050406030204" pitchFamily="18" charset="0"/>
                            </a:rPr>
                          </m:ctrlPr>
                        </m:dPr>
                        <m:e>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2</m:t>
                              </m:r>
                            </m:den>
                          </m:f>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𝑥</m:t>
                                  </m:r>
                                  <m:r>
                                    <a:rPr lang="de-DE" sz="2000" i="1">
                                      <a:latin typeface="Cambria Math"/>
                                    </a:rPr>
                                    <m:t>−</m:t>
                                  </m:r>
                                  <m:r>
                                    <a:rPr lang="de-DE" sz="2000" i="1">
                                      <a:latin typeface="Cambria Math"/>
                                      <a:ea typeface="Cambria Math"/>
                                    </a:rPr>
                                    <m:t>𝜇</m:t>
                                  </m:r>
                                </m:e>
                              </m:d>
                            </m:e>
                            <m:sup>
                              <m:r>
                                <a:rPr lang="de-DE" sz="2000" i="1">
                                  <a:latin typeface="Cambria Math"/>
                                </a:rPr>
                                <m:t>2</m:t>
                              </m:r>
                            </m:sup>
                          </m:sSup>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587682" y="5687324"/>
                <a:ext cx="6147724" cy="790024"/>
              </a:xfrm>
              <a:prstGeom prst="rect">
                <a:avLst/>
              </a:prstGeom>
              <a:blipFill rotWithShape="1">
                <a:blip r:embed="rId8"/>
                <a:stretch>
                  <a:fillRect/>
                </a:stretch>
              </a:blipFill>
            </p:spPr>
            <p:txBody>
              <a:bodyPr/>
              <a:lstStyle/>
              <a:p>
                <a:r>
                  <a:rPr lang="de-DE">
                    <a:noFill/>
                  </a:rPr>
                  <a:t> </a:t>
                </a:r>
              </a:p>
            </p:txBody>
          </p:sp>
        </mc:Fallback>
      </mc:AlternateContent>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719</a:t>
            </a:r>
            <a:endParaRPr lang="de-DE" sz="8000" b="1" dirty="0">
              <a:solidFill>
                <a:schemeClr val="tx1"/>
              </a:solidFill>
              <a:latin typeface="+mj-lt"/>
            </a:endParaRPr>
          </a:p>
        </p:txBody>
      </p:sp>
    </p:spTree>
    <p:extLst>
      <p:ext uri="{BB962C8B-B14F-4D97-AF65-F5344CB8AC3E}">
        <p14:creationId xmlns:p14="http://schemas.microsoft.com/office/powerpoint/2010/main" val="2826587793"/>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0" name="Textfeld 9"/>
              <p:cNvSpPr txBox="1"/>
              <p:nvPr/>
            </p:nvSpPr>
            <p:spPr>
              <a:xfrm>
                <a:off x="1187626" y="1615647"/>
                <a:ext cx="6336702" cy="109164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𝐿</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r>
                            <a:rPr lang="de-DE" sz="2000" b="0" i="1" smtClean="0">
                              <a:latin typeface="Cambria Math"/>
                              <a:ea typeface="Cambria Math"/>
                            </a:rPr>
                            <m:t>𝑥</m:t>
                          </m:r>
                        </m:e>
                      </m:d>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ad>
                            <m:radPr>
                              <m:degHide m:val="on"/>
                              <m:ctrlPr>
                                <a:rPr lang="de-DE" sz="2000" i="1">
                                  <a:latin typeface="Cambria Math" panose="02040503050406030204" pitchFamily="18" charset="0"/>
                                </a:rPr>
                              </m:ctrlPr>
                            </m:radPr>
                            <m:deg/>
                            <m:e>
                              <m:r>
                                <a:rPr lang="de-DE" sz="2000" i="1">
                                  <a:latin typeface="Cambria Math"/>
                                </a:rPr>
                                <m:t>2</m:t>
                              </m:r>
                              <m:r>
                                <a:rPr lang="de-DE" sz="2000" i="1">
                                  <a:latin typeface="Cambria Math"/>
                                  <a:ea typeface="Cambria Math"/>
                                </a:rPr>
                                <m:t>𝜋</m:t>
                              </m:r>
                            </m:e>
                          </m:rad>
                        </m:den>
                      </m:f>
                      <m:r>
                        <a:rPr lang="de-DE" sz="2000" i="1">
                          <a:latin typeface="Cambria Math"/>
                        </a:rPr>
                        <m:t>𝑒𝑥𝑝</m:t>
                      </m:r>
                      <m:d>
                        <m:dPr>
                          <m:ctrlPr>
                            <a:rPr lang="de-DE" sz="2000" i="1">
                              <a:latin typeface="Cambria Math" panose="02040503050406030204" pitchFamily="18" charset="0"/>
                            </a:rPr>
                          </m:ctrlPr>
                        </m:dPr>
                        <m:e>
                          <m:r>
                            <a:rPr lang="de-DE" sz="2000" i="1">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2</m:t>
                              </m:r>
                            </m:den>
                          </m:f>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𝑥</m:t>
                                  </m:r>
                                  <m:r>
                                    <a:rPr lang="de-DE" sz="2000" i="1">
                                      <a:latin typeface="Cambria Math"/>
                                    </a:rPr>
                                    <m:t>−</m:t>
                                  </m:r>
                                  <m:r>
                                    <a:rPr lang="de-DE" sz="2000" i="1">
                                      <a:latin typeface="Cambria Math"/>
                                      <a:ea typeface="Cambria Math"/>
                                    </a:rPr>
                                    <m:t>𝜇</m:t>
                                  </m:r>
                                </m:e>
                              </m:d>
                            </m:e>
                            <m:sup>
                              <m:r>
                                <a:rPr lang="de-DE" sz="2000" i="1">
                                  <a:latin typeface="Cambria Math"/>
                                </a:rPr>
                                <m:t>2</m:t>
                              </m:r>
                            </m:sup>
                          </m:sSup>
                        </m:e>
                      </m:d>
                    </m:oMath>
                  </m:oMathPara>
                </a14:m>
                <a:endParaRPr lang="de-DE" sz="2000" dirty="0"/>
              </a:p>
              <a:p>
                <a:pPr algn="just"/>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187626" y="1615647"/>
                <a:ext cx="6336702" cy="1091646"/>
              </a:xfrm>
              <a:prstGeom prst="rect">
                <a:avLst/>
              </a:prstGeom>
              <a:blipFill rotWithShape="1">
                <a:blip r:embed="rId3"/>
                <a:stretch>
                  <a:fillRect/>
                </a:stretch>
              </a:blipFill>
            </p:spPr>
            <p:txBody>
              <a:bodyPr/>
              <a:lstStyle/>
              <a:p>
                <a:r>
                  <a:rPr lang="de-DE">
                    <a:noFill/>
                  </a:rPr>
                  <a:t> </a:t>
                </a:r>
              </a:p>
            </p:txBody>
          </p:sp>
        </mc:Fallback>
      </mc:AlternateContent>
      <p:sp>
        <p:nvSpPr>
          <p:cNvPr id="11" name="Textfeld 10"/>
          <p:cNvSpPr txBox="1"/>
          <p:nvPr/>
        </p:nvSpPr>
        <p:spPr>
          <a:xfrm>
            <a:off x="468313" y="1196752"/>
            <a:ext cx="6551961" cy="400110"/>
          </a:xfrm>
          <a:prstGeom prst="rect">
            <a:avLst/>
          </a:prstGeom>
          <a:noFill/>
        </p:spPr>
        <p:txBody>
          <a:bodyPr wrap="square" rtlCol="0">
            <a:spAutoFit/>
          </a:bodyPr>
          <a:lstStyle/>
          <a:p>
            <a:pPr algn="just"/>
            <a:r>
              <a:rPr lang="de-DE" sz="2000" b="1" dirty="0" err="1">
                <a:solidFill>
                  <a:srgbClr val="0070C0"/>
                </a:solidFill>
                <a:latin typeface="+mn-lt"/>
              </a:rPr>
              <a:t>Likelihood</a:t>
            </a:r>
            <a:r>
              <a:rPr lang="de-DE" sz="2000" b="1" dirty="0">
                <a:solidFill>
                  <a:srgbClr val="0070C0"/>
                </a:solidFill>
                <a:latin typeface="+mn-lt"/>
              </a:rPr>
              <a:t>-Funktion</a:t>
            </a:r>
            <a:r>
              <a:rPr lang="de-DE" sz="2000" dirty="0">
                <a:latin typeface="+mn-lt"/>
              </a:rPr>
              <a:t>:</a:t>
            </a:r>
          </a:p>
        </p:txBody>
      </p:sp>
      <mc:AlternateContent xmlns:mc="http://schemas.openxmlformats.org/markup-compatibility/2006" xmlns:a14="http://schemas.microsoft.com/office/drawing/2010/main">
        <mc:Choice Requires="a14">
          <p:sp>
            <p:nvSpPr>
              <p:cNvPr id="12" name="Textfeld 11"/>
              <p:cNvSpPr txBox="1"/>
              <p:nvPr/>
            </p:nvSpPr>
            <p:spPr>
              <a:xfrm>
                <a:off x="468311" y="2498581"/>
                <a:ext cx="5471843" cy="400110"/>
              </a:xfrm>
              <a:prstGeom prst="rect">
                <a:avLst/>
              </a:prstGeom>
              <a:noFill/>
            </p:spPr>
            <p:txBody>
              <a:bodyPr wrap="square" rtlCol="0">
                <a:spAutoFit/>
              </a:bodyPr>
              <a:lstStyle/>
              <a:p>
                <a:pPr algn="just"/>
                <a:r>
                  <a:rPr lang="de-DE" sz="2000" dirty="0">
                    <a:latin typeface="+mn-lt"/>
                  </a:rPr>
                  <a:t>Ziel:          Maximiere </a:t>
                </a:r>
                <a:r>
                  <a:rPr lang="de-DE" sz="2000" i="1" dirty="0">
                    <a:latin typeface="+mn-lt"/>
                  </a:rPr>
                  <a:t>L</a:t>
                </a:r>
                <a:r>
                  <a:rPr lang="de-DE" sz="2000" dirty="0">
                    <a:latin typeface="+mn-lt"/>
                  </a:rPr>
                  <a:t> bezüglich </a:t>
                </a:r>
                <a14:m>
                  <m:oMath xmlns:m="http://schemas.openxmlformats.org/officeDocument/2006/math">
                    <m:r>
                      <a:rPr lang="de-DE" sz="2000" i="1" smtClean="0">
                        <a:latin typeface="Cambria Math"/>
                        <a:ea typeface="Cambria Math"/>
                      </a:rPr>
                      <m:t>𝜇</m:t>
                    </m:r>
                  </m:oMath>
                </a14:m>
                <a:r>
                  <a:rPr lang="de-DE" sz="2000" dirty="0">
                    <a:latin typeface="+mn-lt"/>
                  </a:rPr>
                  <a:t>. </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1" y="2498581"/>
                <a:ext cx="5471843" cy="400110"/>
              </a:xfrm>
              <a:prstGeom prst="rect">
                <a:avLst/>
              </a:prstGeom>
              <a:blipFill rotWithShape="1">
                <a:blip r:embed="rId4"/>
                <a:stretch>
                  <a:fillRect l="-122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259632" y="3801530"/>
                <a:ext cx="612068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𝑙</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r>
                            <a:rPr lang="de-DE" sz="2000" b="0" i="1" smtClean="0">
                              <a:latin typeface="Cambria Math"/>
                              <a:ea typeface="Cambria Math"/>
                            </a:rPr>
                            <m:t>𝑥</m:t>
                          </m:r>
                        </m:e>
                      </m:d>
                      <m:r>
                        <a:rPr lang="de-DE" sz="2000" b="0" i="1" smtClean="0">
                          <a:latin typeface="Cambria Math"/>
                        </a:rPr>
                        <m:t>=−0.5</m:t>
                      </m:r>
                      <m:r>
                        <a:rPr lang="de-DE" sz="2000" b="0" i="1" smtClean="0">
                          <a:latin typeface="Cambria Math"/>
                        </a:rPr>
                        <m:t>𝑙𝑛</m:t>
                      </m:r>
                      <m:d>
                        <m:dPr>
                          <m:ctrlPr>
                            <a:rPr lang="de-DE" sz="2000" b="0" i="1" smtClean="0">
                              <a:latin typeface="Cambria Math" panose="02040503050406030204" pitchFamily="18" charset="0"/>
                            </a:rPr>
                          </m:ctrlPr>
                        </m:dPr>
                        <m:e>
                          <m:r>
                            <a:rPr lang="de-DE" sz="2000" b="0" i="1" smtClean="0">
                              <a:latin typeface="Cambria Math"/>
                            </a:rPr>
                            <m:t>2</m:t>
                          </m:r>
                          <m:r>
                            <a:rPr lang="de-DE" sz="2000" b="0" i="1" smtClean="0">
                              <a:latin typeface="Cambria Math"/>
                              <a:ea typeface="Cambria Math"/>
                            </a:rPr>
                            <m:t>𝜋</m:t>
                          </m:r>
                        </m:e>
                      </m:d>
                      <m:r>
                        <a:rPr lang="de-DE" sz="2000" b="0" i="1" smtClean="0">
                          <a:latin typeface="Cambria Math"/>
                          <a:ea typeface="Cambria Math"/>
                        </a:rPr>
                        <m:t>−0.5</m:t>
                      </m:r>
                      <m:sSup>
                        <m:sSupPr>
                          <m:ctrlPr>
                            <a:rPr lang="de-DE" sz="2000" b="0" i="1" smtClean="0">
                              <a:latin typeface="Cambria Math" panose="02040503050406030204" pitchFamily="18" charset="0"/>
                              <a:ea typeface="Cambria Math"/>
                            </a:rPr>
                          </m:ctrlPr>
                        </m:sSupPr>
                        <m:e>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𝑥</m:t>
                              </m:r>
                              <m:r>
                                <a:rPr lang="de-DE" sz="2000" b="0" i="1" smtClean="0">
                                  <a:latin typeface="Cambria Math"/>
                                  <a:ea typeface="Cambria Math"/>
                                </a:rPr>
                                <m:t>−</m:t>
                              </m:r>
                              <m:r>
                                <a:rPr lang="de-DE" sz="2000" b="0" i="1" smtClean="0">
                                  <a:latin typeface="Cambria Math"/>
                                  <a:ea typeface="Cambria Math"/>
                                </a:rPr>
                                <m:t>𝜇</m:t>
                              </m:r>
                            </m:e>
                          </m:d>
                        </m:e>
                        <m:sup>
                          <m:r>
                            <a:rPr lang="de-DE" sz="2000" b="0" i="1" smtClean="0">
                              <a:latin typeface="Cambria Math"/>
                              <a:ea typeface="Cambria Math"/>
                            </a:rPr>
                            <m:t>2</m:t>
                          </m:r>
                        </m:sup>
                      </m:sSup>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259632" y="3801530"/>
                <a:ext cx="6120680" cy="400110"/>
              </a:xfrm>
              <a:prstGeom prst="rect">
                <a:avLst/>
              </a:prstGeom>
              <a:blipFill rotWithShape="1">
                <a:blip r:embed="rId5"/>
                <a:stretch>
                  <a:fillRect b="-1692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8311" y="2912266"/>
                <a:ext cx="4967788" cy="400110"/>
              </a:xfrm>
              <a:prstGeom prst="rect">
                <a:avLst/>
              </a:prstGeom>
              <a:noFill/>
            </p:spPr>
            <p:txBody>
              <a:bodyPr wrap="square" rtlCol="0">
                <a:spAutoFit/>
              </a:bodyPr>
              <a:lstStyle/>
              <a:p>
                <a:pPr algn="just"/>
                <a:r>
                  <a:rPr lang="de-DE" sz="2000" dirty="0">
                    <a:latin typeface="+mn-lt"/>
                  </a:rPr>
                  <a:t>Problem:   </a:t>
                </a:r>
                <a14:m>
                  <m:oMath xmlns:m="http://schemas.openxmlformats.org/officeDocument/2006/math">
                    <m:r>
                      <a:rPr lang="de-DE" sz="2000" b="0" i="1" smtClean="0">
                        <a:latin typeface="Cambria Math"/>
                      </a:rPr>
                      <m:t>𝐿</m:t>
                    </m:r>
                  </m:oMath>
                </a14:m>
                <a:r>
                  <a:rPr lang="de-DE" sz="2000" dirty="0">
                    <a:latin typeface="+mn-lt"/>
                  </a:rPr>
                  <a:t> analytisch schwer handhabbar </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1" y="2912266"/>
                <a:ext cx="4967788" cy="400110"/>
              </a:xfrm>
              <a:prstGeom prst="rect">
                <a:avLst/>
              </a:prstGeom>
              <a:blipFill rotWithShape="1">
                <a:blip r:embed="rId6"/>
                <a:stretch>
                  <a:fillRect l="-1350" t="-7692" b="-27692"/>
                </a:stretch>
              </a:blipFill>
            </p:spPr>
            <p:txBody>
              <a:bodyPr/>
              <a:lstStyle/>
              <a:p>
                <a:r>
                  <a:rPr lang="de-DE">
                    <a:noFill/>
                  </a:rPr>
                  <a:t> </a:t>
                </a:r>
              </a:p>
            </p:txBody>
          </p:sp>
        </mc:Fallback>
      </mc:AlternateContent>
      <p:sp>
        <p:nvSpPr>
          <p:cNvPr id="21" name="Textfeld 20"/>
          <p:cNvSpPr txBox="1"/>
          <p:nvPr/>
        </p:nvSpPr>
        <p:spPr>
          <a:xfrm>
            <a:off x="468311" y="3312376"/>
            <a:ext cx="7949482" cy="400110"/>
          </a:xfrm>
          <a:prstGeom prst="rect">
            <a:avLst/>
          </a:prstGeom>
          <a:noFill/>
        </p:spPr>
        <p:txBody>
          <a:bodyPr wrap="square" rtlCol="0">
            <a:spAutoFit/>
          </a:bodyPr>
          <a:lstStyle/>
          <a:p>
            <a:pPr algn="just"/>
            <a:r>
              <a:rPr lang="de-DE" sz="2000" dirty="0">
                <a:latin typeface="+mn-lt"/>
              </a:rPr>
              <a:t>Lösung:    </a:t>
            </a:r>
            <a:r>
              <a:rPr lang="de-DE" sz="2000" b="1" dirty="0">
                <a:solidFill>
                  <a:srgbClr val="0070C0"/>
                </a:solidFill>
                <a:latin typeface="+mn-lt"/>
              </a:rPr>
              <a:t>Log-</a:t>
            </a:r>
            <a:r>
              <a:rPr lang="de-DE" sz="2000" b="1" dirty="0" err="1">
                <a:solidFill>
                  <a:srgbClr val="0070C0"/>
                </a:solidFill>
                <a:latin typeface="+mn-lt"/>
              </a:rPr>
              <a:t>Likelihood</a:t>
            </a:r>
            <a:r>
              <a:rPr lang="de-DE" sz="2000" b="1" dirty="0">
                <a:solidFill>
                  <a:srgbClr val="0070C0"/>
                </a:solidFill>
                <a:latin typeface="+mn-lt"/>
              </a:rPr>
              <a:t>-Funktion </a:t>
            </a:r>
            <a:r>
              <a:rPr lang="de-DE" sz="2000" dirty="0">
                <a:latin typeface="+mn-lt"/>
              </a:rPr>
              <a:t>einfacher handhabbar</a:t>
            </a:r>
          </a:p>
        </p:txBody>
      </p:sp>
      <p:sp>
        <p:nvSpPr>
          <p:cNvPr id="22" name="Textfeld 21"/>
          <p:cNvSpPr txBox="1"/>
          <p:nvPr/>
        </p:nvSpPr>
        <p:spPr>
          <a:xfrm>
            <a:off x="475134" y="4361558"/>
            <a:ext cx="7920114" cy="400110"/>
          </a:xfrm>
          <a:prstGeom prst="rect">
            <a:avLst/>
          </a:prstGeom>
          <a:noFill/>
        </p:spPr>
        <p:txBody>
          <a:bodyPr wrap="square" rtlCol="0">
            <a:spAutoFit/>
          </a:bodyPr>
          <a:lstStyle/>
          <a:p>
            <a:pPr algn="just"/>
            <a:r>
              <a:rPr lang="de-DE" sz="2000" dirty="0">
                <a:latin typeface="+mn-lt"/>
              </a:rPr>
              <a:t>Ableitung der Log-</a:t>
            </a:r>
            <a:r>
              <a:rPr lang="de-DE" sz="2000" dirty="0" err="1">
                <a:latin typeface="+mn-lt"/>
              </a:rPr>
              <a:t>Likelihood</a:t>
            </a:r>
            <a:r>
              <a:rPr lang="de-DE" sz="2000" dirty="0">
                <a:latin typeface="+mn-lt"/>
              </a:rPr>
              <a:t>: </a:t>
            </a:r>
          </a:p>
        </p:txBody>
      </p:sp>
      <mc:AlternateContent xmlns:mc="http://schemas.openxmlformats.org/markup-compatibility/2006" xmlns:a14="http://schemas.microsoft.com/office/drawing/2010/main">
        <mc:Choice Requires="a14">
          <p:sp>
            <p:nvSpPr>
              <p:cNvPr id="23" name="Textfeld 22"/>
              <p:cNvSpPr txBox="1"/>
              <p:nvPr/>
            </p:nvSpPr>
            <p:spPr>
              <a:xfrm>
                <a:off x="1190196" y="4761668"/>
                <a:ext cx="1948467" cy="72577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b="0" i="1" smtClean="0">
                              <a:latin typeface="Cambria Math" panose="02040503050406030204" pitchFamily="18" charset="0"/>
                            </a:rPr>
                          </m:ctrlPr>
                        </m:fPr>
                        <m:num>
                          <m:r>
                            <a:rPr lang="de-DE" sz="2000" b="0" i="1" smtClean="0">
                              <a:latin typeface="Cambria Math"/>
                              <a:ea typeface="Cambria Math"/>
                            </a:rPr>
                            <m:t>𝜕</m:t>
                          </m:r>
                          <m:r>
                            <a:rPr lang="de-DE" sz="2000" b="0" i="1" smtClean="0">
                              <a:latin typeface="Cambria Math"/>
                              <a:ea typeface="Cambria Math"/>
                            </a:rPr>
                            <m:t>𝑙</m:t>
                          </m:r>
                        </m:num>
                        <m:den>
                          <m:r>
                            <a:rPr lang="de-DE" sz="2000" b="0" i="1" smtClean="0">
                              <a:latin typeface="Cambria Math"/>
                              <a:ea typeface="Cambria Math"/>
                            </a:rPr>
                            <m:t>𝜕𝜇</m:t>
                          </m:r>
                        </m:den>
                      </m:f>
                      <m:r>
                        <a:rPr lang="de-DE" sz="2000" b="0" i="1" smtClean="0">
                          <a:latin typeface="Cambria Math"/>
                        </a:rPr>
                        <m:t>=</m:t>
                      </m:r>
                      <m:r>
                        <a:rPr lang="de-DE" sz="2000" b="0" i="1" smtClean="0">
                          <a:latin typeface="Cambria Math"/>
                        </a:rPr>
                        <m:t>𝑥</m:t>
                      </m:r>
                      <m:r>
                        <a:rPr lang="de-DE" sz="2000" b="0" i="1" smtClean="0">
                          <a:latin typeface="Cambria Math"/>
                        </a:rPr>
                        <m:t>−</m:t>
                      </m:r>
                      <m:r>
                        <a:rPr lang="de-DE" sz="2000" b="0" i="1" smtClean="0">
                          <a:latin typeface="Cambria Math"/>
                          <a:ea typeface="Cambria Math"/>
                        </a:rPr>
                        <m:t>𝜇</m:t>
                      </m:r>
                    </m:oMath>
                  </m:oMathPara>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190196" y="4761668"/>
                <a:ext cx="1948467" cy="725776"/>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75134" y="5464027"/>
                <a:ext cx="7920114" cy="400110"/>
              </a:xfrm>
              <a:prstGeom prst="rect">
                <a:avLst/>
              </a:prstGeom>
              <a:noFill/>
            </p:spPr>
            <p:txBody>
              <a:bodyPr wrap="square" rtlCol="0">
                <a:spAutoFit/>
              </a:bodyPr>
              <a:lstStyle/>
              <a:p>
                <a:pPr algn="just"/>
                <a:r>
                  <a:rPr lang="de-DE" sz="2000" dirty="0">
                    <a:latin typeface="+mn-lt"/>
                  </a:rPr>
                  <a:t>Nullsetzen und Auflösen nach </a:t>
                </a:r>
                <a14:m>
                  <m:oMath xmlns:m="http://schemas.openxmlformats.org/officeDocument/2006/math">
                    <m:r>
                      <a:rPr lang="de-DE" sz="2000" b="0" i="1" smtClean="0">
                        <a:solidFill>
                          <a:schemeClr val="tx1"/>
                        </a:solidFill>
                        <a:latin typeface="Cambria Math"/>
                        <a:ea typeface="Cambria Math"/>
                      </a:rPr>
                      <m:t>𝜇</m:t>
                    </m:r>
                  </m:oMath>
                </a14:m>
                <a:r>
                  <a:rPr lang="de-DE" sz="2000" dirty="0">
                    <a:latin typeface="+mn-lt"/>
                  </a:rPr>
                  <a:t>:</a:t>
                </a:r>
              </a:p>
            </p:txBody>
          </p:sp>
        </mc:Choice>
        <mc:Fallback xmlns="">
          <p:sp>
            <p:nvSpPr>
              <p:cNvPr id="24" name="Textfeld 23"/>
              <p:cNvSpPr txBox="1">
                <a:spLocks noRot="1" noChangeAspect="1" noMove="1" noResize="1" noEditPoints="1" noAdjustHandles="1" noChangeArrowheads="1" noChangeShapeType="1" noTextEdit="1"/>
              </p:cNvSpPr>
              <p:nvPr/>
            </p:nvSpPr>
            <p:spPr>
              <a:xfrm>
                <a:off x="475134" y="5464027"/>
                <a:ext cx="7920114" cy="400110"/>
              </a:xfrm>
              <a:prstGeom prst="rect">
                <a:avLst/>
              </a:prstGeom>
              <a:blipFill rotWithShape="1">
                <a:blip r:embed="rId8"/>
                <a:stretch>
                  <a:fillRect l="-84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315174" y="5864137"/>
                <a:ext cx="3040803"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𝑥</m:t>
                      </m:r>
                      <m:r>
                        <a:rPr lang="de-DE" sz="2000" b="0" i="1" smtClean="0">
                          <a:latin typeface="Cambria Math"/>
                        </a:rPr>
                        <m:t>−</m:t>
                      </m:r>
                      <m:r>
                        <a:rPr lang="de-DE" sz="2000" b="0" i="1" smtClean="0">
                          <a:latin typeface="Cambria Math"/>
                          <a:ea typeface="Cambria Math"/>
                        </a:rPr>
                        <m:t>𝜇</m:t>
                      </m:r>
                      <m:r>
                        <a:rPr lang="de-DE" sz="2000" b="0" i="1" smtClean="0">
                          <a:latin typeface="Cambria Math"/>
                        </a:rPr>
                        <m:t>=0    </m:t>
                      </m:r>
                      <m:r>
                        <a:rPr lang="de-DE" sz="2000" b="0" i="1" smtClean="0">
                          <a:latin typeface="Cambria Math"/>
                          <a:ea typeface="Cambria Math"/>
                        </a:rPr>
                        <m:t>⇔   </m:t>
                      </m:r>
                      <m:r>
                        <a:rPr lang="de-DE" sz="2000" b="0" i="1" smtClean="0">
                          <a:latin typeface="Cambria Math"/>
                          <a:ea typeface="Cambria Math"/>
                        </a:rPr>
                        <m:t>𝜇</m:t>
                      </m:r>
                      <m:r>
                        <a:rPr lang="de-DE" sz="2000" b="0" i="1" smtClean="0">
                          <a:latin typeface="Cambria Math"/>
                          <a:ea typeface="Cambria Math"/>
                        </a:rPr>
                        <m:t>=</m:t>
                      </m:r>
                      <m:r>
                        <a:rPr lang="de-DE" sz="2000" b="0" i="1" smtClean="0">
                          <a:latin typeface="Cambria Math"/>
                          <a:ea typeface="Cambria Math"/>
                        </a:rPr>
                        <m:t>𝑥</m:t>
                      </m:r>
                    </m:oMath>
                  </m:oMathPara>
                </a14:m>
                <a:endParaRPr lang="de-DE" sz="2000" dirty="0">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315174" y="5864137"/>
                <a:ext cx="3040803" cy="400110"/>
              </a:xfrm>
              <a:prstGeom prst="rect">
                <a:avLst/>
              </a:prstGeom>
              <a:blipFill rotWithShape="1">
                <a:blip r:embed="rId9"/>
                <a:stretch>
                  <a:fillRect b="-6061"/>
                </a:stretch>
              </a:blipFill>
            </p:spPr>
            <p:txBody>
              <a:bodyPr/>
              <a:lstStyle/>
              <a:p>
                <a:r>
                  <a:rPr lang="de-DE">
                    <a:noFill/>
                  </a:rPr>
                  <a:t> </a:t>
                </a:r>
              </a:p>
            </p:txBody>
          </p:sp>
        </mc:Fallback>
      </mc:AlternateContent>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720</a:t>
            </a:r>
            <a:endParaRPr lang="de-DE" sz="8000" b="1" dirty="0">
              <a:solidFill>
                <a:schemeClr val="tx1"/>
              </a:solidFill>
              <a:latin typeface="+mj-lt"/>
            </a:endParaRPr>
          </a:p>
        </p:txBody>
      </p:sp>
    </p:spTree>
    <p:extLst>
      <p:ext uri="{BB962C8B-B14F-4D97-AF65-F5344CB8AC3E}">
        <p14:creationId xmlns:p14="http://schemas.microsoft.com/office/powerpoint/2010/main" val="654516363"/>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468313" y="1124744"/>
            <a:ext cx="7920114" cy="400110"/>
          </a:xfrm>
          <a:prstGeom prst="rect">
            <a:avLst/>
          </a:prstGeom>
          <a:noFill/>
        </p:spPr>
        <p:txBody>
          <a:bodyPr wrap="square" rtlCol="0">
            <a:spAutoFit/>
          </a:bodyPr>
          <a:lstStyle/>
          <a:p>
            <a:pPr algn="just"/>
            <a:r>
              <a:rPr lang="de-DE" sz="2000" dirty="0">
                <a:latin typeface="+mn-lt"/>
              </a:rPr>
              <a:t>Resultierender ML-Schätzer:</a:t>
            </a:r>
          </a:p>
        </p:txBody>
      </p:sp>
      <mc:AlternateContent xmlns:mc="http://schemas.openxmlformats.org/markup-compatibility/2006" xmlns:a14="http://schemas.microsoft.com/office/drawing/2010/main">
        <mc:Choice Requires="a14">
          <p:sp>
            <p:nvSpPr>
              <p:cNvPr id="11" name="Textfeld 10"/>
              <p:cNvSpPr txBox="1"/>
              <p:nvPr/>
            </p:nvSpPr>
            <p:spPr>
              <a:xfrm>
                <a:off x="1308353" y="1558823"/>
                <a:ext cx="448778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𝜇</m:t>
                              </m:r>
                            </m:e>
                          </m:acc>
                        </m:e>
                        <m:sub>
                          <m:r>
                            <a:rPr lang="de-DE" sz="2000" b="0" i="1" smtClean="0">
                              <a:latin typeface="Cambria Math"/>
                            </a:rPr>
                            <m:t>𝑀𝐿</m:t>
                          </m:r>
                        </m:sub>
                      </m:sSub>
                      <m:r>
                        <a:rPr lang="de-DE" sz="2000" b="0" i="1" smtClean="0">
                          <a:latin typeface="Cambria Math"/>
                        </a:rPr>
                        <m:t>=</m:t>
                      </m:r>
                      <m:r>
                        <a:rPr lang="de-DE" sz="2000" b="0" i="1" smtClean="0">
                          <a:latin typeface="Cambria Math"/>
                        </a:rPr>
                        <m:t>𝑋</m:t>
                      </m:r>
                    </m:oMath>
                  </m:oMathPara>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308353" y="1558823"/>
                <a:ext cx="4487786" cy="400110"/>
              </a:xfrm>
              <a:prstGeom prst="rect">
                <a:avLst/>
              </a:prstGeom>
              <a:blipFill rotWithShape="1">
                <a:blip r:embed="rId3"/>
                <a:stretch>
                  <a:fillRect t="-4615" b="-7692"/>
                </a:stretch>
              </a:blipFill>
            </p:spPr>
            <p:txBody>
              <a:bodyPr/>
              <a:lstStyle/>
              <a:p>
                <a:r>
                  <a:rPr lang="de-DE">
                    <a:noFill/>
                  </a:rPr>
                  <a:t> </a:t>
                </a:r>
              </a:p>
            </p:txBody>
          </p:sp>
        </mc:Fallback>
      </mc:AlternateContent>
      <p:sp>
        <p:nvSpPr>
          <p:cNvPr id="12" name="Textfeld 11"/>
          <p:cNvSpPr txBox="1">
            <a:spLocks noChangeArrowheads="1"/>
          </p:cNvSpPr>
          <p:nvPr/>
        </p:nvSpPr>
        <p:spPr bwMode="auto">
          <a:xfrm>
            <a:off x="468313" y="2143830"/>
            <a:ext cx="8523598"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10.3.6: Schätzung von </a:t>
            </a:r>
            <a:r>
              <a:rPr lang="de-DE" sz="2000" b="1" i="1" dirty="0">
                <a:solidFill>
                  <a:srgbClr val="0070C0"/>
                </a:solidFill>
                <a:latin typeface="+mn-lt"/>
                <a:sym typeface="Symbol"/>
              </a:rPr>
              <a:t></a:t>
            </a:r>
            <a:r>
              <a:rPr lang="de-DE" sz="2000" b="1" dirty="0">
                <a:solidFill>
                  <a:srgbClr val="0070C0"/>
                </a:solidFill>
                <a:latin typeface="+mn-lt"/>
                <a:sym typeface="Symbol"/>
              </a:rPr>
              <a:t> bei einer Exponentialverteilung </a:t>
            </a:r>
          </a:p>
          <a:p>
            <a:r>
              <a:rPr lang="de-DE" sz="2000" b="1" dirty="0">
                <a:solidFill>
                  <a:srgbClr val="0070C0"/>
                </a:solidFill>
                <a:latin typeface="+mn-lt"/>
                <a:sym typeface="Symbol"/>
              </a:rPr>
              <a:t>   für </a:t>
            </a:r>
            <a:r>
              <a:rPr lang="de-DE" sz="2000" b="1" i="1" dirty="0">
                <a:solidFill>
                  <a:srgbClr val="0070C0"/>
                </a:solidFill>
                <a:latin typeface="+mn-lt"/>
                <a:sym typeface="Symbol"/>
              </a:rPr>
              <a:t>n</a:t>
            </a:r>
            <a:r>
              <a:rPr lang="de-DE" sz="2000" b="1" dirty="0">
                <a:solidFill>
                  <a:srgbClr val="0070C0"/>
                </a:solidFill>
                <a:latin typeface="+mn-lt"/>
                <a:sym typeface="Symbol"/>
              </a:rPr>
              <a:t> = 1 </a:t>
            </a:r>
            <a:r>
              <a:rPr lang="de-DE" sz="2000" dirty="0">
                <a:solidFill>
                  <a:srgbClr val="0070C0"/>
                </a:solidFill>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643944" y="2967322"/>
                <a:ext cx="1944658"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𝐸𝑥𝑝</m:t>
                      </m:r>
                      <m:d>
                        <m:dPr>
                          <m:ctrlPr>
                            <a:rPr lang="de-DE" sz="2000" b="0" i="1" smtClean="0">
                              <a:latin typeface="Cambria Math" panose="02040503050406030204" pitchFamily="18" charset="0"/>
                            </a:rPr>
                          </m:ctrlPr>
                        </m:dPr>
                        <m:e>
                          <m:r>
                            <a:rPr lang="de-DE" sz="2000" b="0" i="1" smtClean="0">
                              <a:latin typeface="Cambria Math"/>
                              <a:ea typeface="Cambria Math"/>
                            </a:rPr>
                            <m:t>𝜆</m:t>
                          </m:r>
                        </m:e>
                      </m:d>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643944" y="2967322"/>
                <a:ext cx="1944658" cy="400110"/>
              </a:xfrm>
              <a:prstGeom prst="rect">
                <a:avLst/>
              </a:prstGeom>
              <a:blipFill rotWithShape="1">
                <a:blip r:embed="rId4"/>
                <a:stretch>
                  <a:fillRect b="-1538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716637" y="3398697"/>
                <a:ext cx="3686732" cy="45179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𝑋</m:t>
                          </m:r>
                        </m:sub>
                      </m:sSub>
                      <m:d>
                        <m:dPr>
                          <m:ctrlPr>
                            <a:rPr lang="de-DE" sz="2000" b="0" i="1" smtClean="0">
                              <a:latin typeface="Cambria Math" panose="02040503050406030204" pitchFamily="18" charset="0"/>
                            </a:rPr>
                          </m:ctrlPr>
                        </m:dPr>
                        <m:e>
                          <m:r>
                            <a:rPr lang="de-DE" sz="2000" b="0" i="1" smtClean="0">
                              <a:latin typeface="Cambria Math"/>
                            </a:rPr>
                            <m:t>𝑥</m:t>
                          </m:r>
                        </m:e>
                      </m:d>
                      <m:r>
                        <a:rPr lang="de-DE" sz="2000" b="0" i="1" smtClean="0">
                          <a:latin typeface="Cambria Math"/>
                        </a:rPr>
                        <m:t>=</m:t>
                      </m:r>
                      <m:r>
                        <a:rPr lang="de-DE" sz="2000" b="0" i="1" smtClean="0">
                          <a:latin typeface="Cambria Math"/>
                          <a:ea typeface="Cambria Math"/>
                        </a:rPr>
                        <m:t>𝜆</m:t>
                      </m:r>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i="1">
                              <a:latin typeface="Cambria Math"/>
                              <a:ea typeface="Cambria Math"/>
                            </a:rPr>
                            <m:t>𝜆</m:t>
                          </m:r>
                          <m:r>
                            <a:rPr lang="de-DE" sz="2000" b="0" i="1" smtClean="0">
                              <a:latin typeface="Cambria Math"/>
                              <a:ea typeface="Cambria Math"/>
                            </a:rPr>
                            <m:t>𝑥</m:t>
                          </m:r>
                        </m:sup>
                      </m:sSup>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𝐼</m:t>
                          </m:r>
                        </m:e>
                        <m:sub>
                          <m:d>
                            <m:dPr>
                              <m:begChr m:val="["/>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0,</m:t>
                              </m:r>
                              <m:d>
                                <m:dPr>
                                  <m:begChr m:val=""/>
                                  <m:ctrlPr>
                                    <a:rPr lang="de-DE" sz="2000" b="0" i="1" smtClean="0">
                                      <a:latin typeface="Cambria Math" panose="02040503050406030204" pitchFamily="18" charset="0"/>
                                      <a:ea typeface="Cambria Math"/>
                                    </a:rPr>
                                  </m:ctrlPr>
                                </m:dPr>
                                <m:e>
                                  <m:r>
                                    <a:rPr lang="de-DE" sz="2000" b="0" i="1" smtClean="0">
                                      <a:latin typeface="Cambria Math"/>
                                      <a:ea typeface="Cambria Math"/>
                                    </a:rPr>
                                    <m:t>∞</m:t>
                                  </m:r>
                                </m:e>
                              </m:d>
                            </m:e>
                          </m:d>
                        </m:sub>
                      </m:sSub>
                      <m:d>
                        <m:dPr>
                          <m:ctrlPr>
                            <a:rPr lang="de-DE" sz="2000" i="1" smtClean="0">
                              <a:latin typeface="Cambria Math" panose="02040503050406030204" pitchFamily="18" charset="0"/>
                              <a:ea typeface="Cambria Math"/>
                            </a:rPr>
                          </m:ctrlPr>
                        </m:dPr>
                        <m:e>
                          <m:r>
                            <a:rPr lang="de-DE" sz="2000" b="0" i="1" smtClean="0">
                              <a:latin typeface="Cambria Math"/>
                              <a:ea typeface="Cambria Math"/>
                            </a:rPr>
                            <m:t>𝑥</m:t>
                          </m:r>
                        </m:e>
                      </m:d>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716637" y="3398697"/>
                <a:ext cx="3686732" cy="451790"/>
              </a:xfrm>
              <a:prstGeom prst="rect">
                <a:avLst/>
              </a:prstGeom>
              <a:blipFill rotWithShape="1">
                <a:blip r:embed="rId5"/>
                <a:stretch>
                  <a:fillRect t="-48649" b="-12702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076483" y="4411988"/>
                <a:ext cx="2214866" cy="41460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𝐿</m:t>
                      </m:r>
                      <m:d>
                        <m:dPr>
                          <m:ctrlPr>
                            <a:rPr lang="de-DE" sz="2000" b="0" i="1" smtClean="0">
                              <a:latin typeface="Cambria Math" panose="02040503050406030204" pitchFamily="18" charset="0"/>
                            </a:rPr>
                          </m:ctrlPr>
                        </m:dPr>
                        <m:e>
                          <m:r>
                            <a:rPr lang="de-DE" sz="2000" b="0" i="1" smtClean="0">
                              <a:latin typeface="Cambria Math"/>
                              <a:ea typeface="Cambria Math"/>
                            </a:rPr>
                            <m:t>𝜆</m:t>
                          </m:r>
                          <m:r>
                            <a:rPr lang="de-DE" sz="2000" b="0" i="1" smtClean="0">
                              <a:latin typeface="Cambria Math"/>
                              <a:ea typeface="Cambria Math"/>
                            </a:rPr>
                            <m:t>|</m:t>
                          </m:r>
                          <m:r>
                            <a:rPr lang="de-DE" sz="2000" b="0" i="1" smtClean="0">
                              <a:latin typeface="Cambria Math"/>
                              <a:ea typeface="Cambria Math"/>
                            </a:rPr>
                            <m:t>𝑥</m:t>
                          </m:r>
                        </m:e>
                      </m:d>
                      <m:r>
                        <a:rPr lang="de-DE" sz="2000" b="0" i="1" smtClean="0">
                          <a:latin typeface="Cambria Math"/>
                        </a:rPr>
                        <m:t>=</m:t>
                      </m:r>
                      <m:r>
                        <a:rPr lang="de-DE" sz="2000" i="1">
                          <a:latin typeface="Cambria Math"/>
                          <a:ea typeface="Cambria Math"/>
                        </a:rPr>
                        <m:t>𝜆</m:t>
                      </m:r>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i="1">
                              <a:latin typeface="Cambria Math"/>
                              <a:ea typeface="Cambria Math"/>
                            </a:rPr>
                            <m:t>𝜆</m:t>
                          </m:r>
                          <m:r>
                            <a:rPr lang="de-DE" sz="2000" i="1">
                              <a:latin typeface="Cambria Math"/>
                              <a:ea typeface="Cambria Math"/>
                            </a:rPr>
                            <m:t>𝑥</m:t>
                          </m:r>
                        </m:sup>
                      </m:sSup>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076483" y="4411988"/>
                <a:ext cx="2214866" cy="414601"/>
              </a:xfrm>
              <a:prstGeom prst="rect">
                <a:avLst/>
              </a:prstGeom>
              <a:blipFill rotWithShape="1">
                <a:blip r:embed="rId6"/>
                <a:stretch>
                  <a:fillRect b="-16176"/>
                </a:stretch>
              </a:blipFill>
            </p:spPr>
            <p:txBody>
              <a:bodyPr/>
              <a:lstStyle/>
              <a:p>
                <a:r>
                  <a:rPr lang="de-DE">
                    <a:noFill/>
                  </a:rPr>
                  <a:t> </a:t>
                </a:r>
              </a:p>
            </p:txBody>
          </p:sp>
        </mc:Fallback>
      </mc:AlternateContent>
      <p:sp>
        <p:nvSpPr>
          <p:cNvPr id="20" name="Textfeld 19"/>
          <p:cNvSpPr txBox="1"/>
          <p:nvPr/>
        </p:nvSpPr>
        <p:spPr>
          <a:xfrm>
            <a:off x="468313" y="4005064"/>
            <a:ext cx="2696236" cy="400110"/>
          </a:xfrm>
          <a:prstGeom prst="rect">
            <a:avLst/>
          </a:prstGeom>
          <a:noFill/>
        </p:spPr>
        <p:txBody>
          <a:bodyPr wrap="square" rtlCol="0">
            <a:spAutoFit/>
          </a:bodyPr>
          <a:lstStyle/>
          <a:p>
            <a:pPr algn="just"/>
            <a:r>
              <a:rPr lang="de-DE" sz="2000" b="1" dirty="0" err="1">
                <a:solidFill>
                  <a:srgbClr val="0070C0"/>
                </a:solidFill>
                <a:latin typeface="+mn-lt"/>
              </a:rPr>
              <a:t>Likelihood</a:t>
            </a:r>
            <a:r>
              <a:rPr lang="de-DE" sz="2000" b="1" dirty="0">
                <a:solidFill>
                  <a:srgbClr val="0070C0"/>
                </a:solidFill>
                <a:latin typeface="+mn-lt"/>
              </a:rPr>
              <a:t>-Funktion</a:t>
            </a:r>
            <a:r>
              <a:rPr lang="de-DE" sz="2000" dirty="0">
                <a:latin typeface="+mn-lt"/>
              </a:rPr>
              <a:t>:</a:t>
            </a:r>
          </a:p>
        </p:txBody>
      </p:sp>
      <mc:AlternateContent xmlns:mc="http://schemas.openxmlformats.org/markup-compatibility/2006" xmlns:a14="http://schemas.microsoft.com/office/drawing/2010/main">
        <mc:Choice Requires="a14">
          <p:sp>
            <p:nvSpPr>
              <p:cNvPr id="21" name="Textfeld 20"/>
              <p:cNvSpPr txBox="1"/>
              <p:nvPr/>
            </p:nvSpPr>
            <p:spPr>
              <a:xfrm>
                <a:off x="467948" y="4826980"/>
                <a:ext cx="5392473" cy="400110"/>
              </a:xfrm>
              <a:prstGeom prst="rect">
                <a:avLst/>
              </a:prstGeom>
              <a:noFill/>
            </p:spPr>
            <p:txBody>
              <a:bodyPr wrap="square" rtlCol="0">
                <a:spAutoFit/>
              </a:bodyPr>
              <a:lstStyle/>
              <a:p>
                <a:pPr algn="just"/>
                <a:r>
                  <a:rPr lang="de-DE" sz="2000" dirty="0">
                    <a:latin typeface="+mn-lt"/>
                  </a:rPr>
                  <a:t>Ziel:          Maximiere </a:t>
                </a:r>
                <a:r>
                  <a:rPr lang="de-DE" sz="2000" i="1" dirty="0">
                    <a:latin typeface="+mn-lt"/>
                  </a:rPr>
                  <a:t>L</a:t>
                </a:r>
                <a:r>
                  <a:rPr lang="de-DE" sz="2000" dirty="0">
                    <a:latin typeface="+mn-lt"/>
                  </a:rPr>
                  <a:t> bezüglich </a:t>
                </a:r>
                <a14:m>
                  <m:oMath xmlns:m="http://schemas.openxmlformats.org/officeDocument/2006/math">
                    <m:r>
                      <a:rPr lang="de-DE" sz="2000" i="1" smtClean="0">
                        <a:latin typeface="Cambria Math"/>
                        <a:ea typeface="Cambria Math"/>
                      </a:rPr>
                      <m:t>𝜆</m:t>
                    </m:r>
                  </m:oMath>
                </a14:m>
                <a:r>
                  <a:rPr lang="de-DE" sz="2000" dirty="0">
                    <a:latin typeface="+mn-lt"/>
                  </a:rPr>
                  <a:t>. </a:t>
                </a:r>
              </a:p>
            </p:txBody>
          </p:sp>
        </mc:Choice>
        <mc:Fallback xmlns="">
          <p:sp>
            <p:nvSpPr>
              <p:cNvPr id="21" name="Textfeld 20"/>
              <p:cNvSpPr txBox="1">
                <a:spLocks noRot="1" noChangeAspect="1" noMove="1" noResize="1" noEditPoints="1" noAdjustHandles="1" noChangeArrowheads="1" noChangeShapeType="1" noTextEdit="1"/>
              </p:cNvSpPr>
              <p:nvPr/>
            </p:nvSpPr>
            <p:spPr>
              <a:xfrm>
                <a:off x="467948" y="4826980"/>
                <a:ext cx="5392473" cy="400110"/>
              </a:xfrm>
              <a:prstGeom prst="rect">
                <a:avLst/>
              </a:prstGeom>
              <a:blipFill rotWithShape="1">
                <a:blip r:embed="rId7"/>
                <a:stretch>
                  <a:fillRect l="-1244" t="-7692" b="-27692"/>
                </a:stretch>
              </a:blipFill>
            </p:spPr>
            <p:txBody>
              <a:bodyPr/>
              <a:lstStyle/>
              <a:p>
                <a:r>
                  <a:rPr lang="de-DE">
                    <a:noFill/>
                  </a:rPr>
                  <a:t> </a:t>
                </a:r>
              </a:p>
            </p:txBody>
          </p:sp>
        </mc:Fallback>
      </mc:AlternateContent>
      <p:sp>
        <p:nvSpPr>
          <p:cNvPr id="23" name="Textfeld 22"/>
          <p:cNvSpPr txBox="1"/>
          <p:nvPr/>
        </p:nvSpPr>
        <p:spPr>
          <a:xfrm>
            <a:off x="467948" y="5640775"/>
            <a:ext cx="7870110" cy="400110"/>
          </a:xfrm>
          <a:prstGeom prst="rect">
            <a:avLst/>
          </a:prstGeom>
          <a:noFill/>
        </p:spPr>
        <p:txBody>
          <a:bodyPr wrap="square" rtlCol="0">
            <a:spAutoFit/>
          </a:bodyPr>
          <a:lstStyle/>
          <a:p>
            <a:pPr algn="just"/>
            <a:r>
              <a:rPr lang="de-DE" sz="2000" dirty="0">
                <a:latin typeface="+mn-lt"/>
              </a:rPr>
              <a:t>Lösung:    </a:t>
            </a:r>
            <a:r>
              <a:rPr lang="de-DE" sz="2000" b="1" dirty="0">
                <a:solidFill>
                  <a:srgbClr val="0070C0"/>
                </a:solidFill>
                <a:latin typeface="+mn-lt"/>
              </a:rPr>
              <a:t>Log-</a:t>
            </a:r>
            <a:r>
              <a:rPr lang="de-DE" sz="2000" b="1" dirty="0" err="1">
                <a:solidFill>
                  <a:srgbClr val="0070C0"/>
                </a:solidFill>
                <a:latin typeface="+mn-lt"/>
              </a:rPr>
              <a:t>Likelihood</a:t>
            </a:r>
            <a:r>
              <a:rPr lang="de-DE" sz="2000" b="1" dirty="0">
                <a:solidFill>
                  <a:srgbClr val="0070C0"/>
                </a:solidFill>
                <a:latin typeface="+mn-lt"/>
              </a:rPr>
              <a:t>-Funktion </a:t>
            </a:r>
            <a:r>
              <a:rPr lang="de-DE" sz="2000" dirty="0">
                <a:latin typeface="+mn-lt"/>
              </a:rPr>
              <a:t>einfacher handhabbar</a:t>
            </a:r>
          </a:p>
        </p:txBody>
      </p:sp>
      <mc:AlternateContent xmlns:mc="http://schemas.openxmlformats.org/markup-compatibility/2006" xmlns:a14="http://schemas.microsoft.com/office/drawing/2010/main">
        <mc:Choice Requires="a14">
          <p:sp>
            <p:nvSpPr>
              <p:cNvPr id="24" name="Textfeld 23"/>
              <p:cNvSpPr txBox="1"/>
              <p:nvPr/>
            </p:nvSpPr>
            <p:spPr>
              <a:xfrm>
                <a:off x="467948" y="5240665"/>
                <a:ext cx="4888418" cy="400110"/>
              </a:xfrm>
              <a:prstGeom prst="rect">
                <a:avLst/>
              </a:prstGeom>
              <a:noFill/>
            </p:spPr>
            <p:txBody>
              <a:bodyPr wrap="square" rtlCol="0">
                <a:spAutoFit/>
              </a:bodyPr>
              <a:lstStyle/>
              <a:p>
                <a:pPr algn="just"/>
                <a:r>
                  <a:rPr lang="de-DE" sz="2000" dirty="0">
                    <a:latin typeface="+mn-lt"/>
                  </a:rPr>
                  <a:t>Problem:   </a:t>
                </a:r>
                <a14:m>
                  <m:oMath xmlns:m="http://schemas.openxmlformats.org/officeDocument/2006/math">
                    <m:r>
                      <a:rPr lang="de-DE" sz="2000" b="0" i="1" smtClean="0">
                        <a:latin typeface="Cambria Math"/>
                      </a:rPr>
                      <m:t>𝐿</m:t>
                    </m:r>
                  </m:oMath>
                </a14:m>
                <a:r>
                  <a:rPr lang="de-DE" sz="2000" dirty="0">
                    <a:latin typeface="+mn-lt"/>
                  </a:rPr>
                  <a:t> analytisch schwer handhabbar </a:t>
                </a:r>
              </a:p>
            </p:txBody>
          </p:sp>
        </mc:Choice>
        <mc:Fallback xmlns="">
          <p:sp>
            <p:nvSpPr>
              <p:cNvPr id="24" name="Textfeld 23"/>
              <p:cNvSpPr txBox="1">
                <a:spLocks noRot="1" noChangeAspect="1" noMove="1" noResize="1" noEditPoints="1" noAdjustHandles="1" noChangeArrowheads="1" noChangeShapeType="1" noTextEdit="1"/>
              </p:cNvSpPr>
              <p:nvPr/>
            </p:nvSpPr>
            <p:spPr>
              <a:xfrm>
                <a:off x="467948" y="5240665"/>
                <a:ext cx="4888418" cy="400110"/>
              </a:xfrm>
              <a:prstGeom prst="rect">
                <a:avLst/>
              </a:prstGeom>
              <a:blipFill rotWithShape="1">
                <a:blip r:embed="rId8"/>
                <a:stretch>
                  <a:fillRect l="-1372"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1076483" y="6045436"/>
                <a:ext cx="5328592" cy="43973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𝑙</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𝑥</m:t>
                          </m:r>
                        </m:e>
                      </m:d>
                      <m:r>
                        <a:rPr lang="de-DE" sz="2000" b="0" i="1" smtClean="0">
                          <a:solidFill>
                            <a:schemeClr val="tx1"/>
                          </a:solidFill>
                          <a:latin typeface="Cambria Math"/>
                        </a:rPr>
                        <m:t>=</m:t>
                      </m:r>
                      <m:r>
                        <a:rPr lang="de-DE" sz="2000" b="0" i="1" smtClean="0">
                          <a:solidFill>
                            <a:schemeClr val="tx1"/>
                          </a:solidFill>
                          <a:latin typeface="Cambria Math"/>
                        </a:rPr>
                        <m:t>𝑙𝑛</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𝐿</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𝑥</m:t>
                              </m:r>
                            </m:e>
                          </m:d>
                        </m:e>
                      </m:d>
                      <m:r>
                        <a:rPr lang="de-DE" sz="2000" b="0" i="1" smtClean="0">
                          <a:solidFill>
                            <a:schemeClr val="tx1"/>
                          </a:solidFill>
                          <a:latin typeface="Cambria Math"/>
                        </a:rPr>
                        <m:t>=</m:t>
                      </m:r>
                      <m:r>
                        <a:rPr lang="de-DE" sz="2000" b="0" i="1" smtClean="0">
                          <a:solidFill>
                            <a:schemeClr val="tx1"/>
                          </a:solidFill>
                          <a:latin typeface="Cambria Math"/>
                        </a:rPr>
                        <m:t>𝑙𝑛</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𝜆</m:t>
                          </m:r>
                        </m:e>
                      </m:d>
                      <m:r>
                        <a:rPr lang="de-DE" sz="2000" b="0" i="1" smtClean="0">
                          <a:solidFill>
                            <a:schemeClr val="tx1"/>
                          </a:solidFill>
                          <a:latin typeface="Cambria Math"/>
                        </a:rPr>
                        <m:t>−</m:t>
                      </m:r>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𝑥</m:t>
                      </m:r>
                    </m:oMath>
                  </m:oMathPara>
                </a14:m>
                <a:endParaRPr lang="de-DE" sz="2000" dirty="0">
                  <a:solidFill>
                    <a:schemeClr val="tx1"/>
                  </a:solidFill>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076483" y="6045436"/>
                <a:ext cx="5328592" cy="439736"/>
              </a:xfrm>
              <a:prstGeom prst="rect">
                <a:avLst/>
              </a:prstGeom>
              <a:blipFill rotWithShape="1">
                <a:blip r:embed="rId9"/>
                <a:stretch>
                  <a:fillRect b="-9722"/>
                </a:stretch>
              </a:blipFill>
            </p:spPr>
            <p:txBody>
              <a:bodyPr/>
              <a:lstStyle/>
              <a:p>
                <a:r>
                  <a:rPr lang="de-DE">
                    <a:noFill/>
                  </a:rPr>
                  <a:t> </a:t>
                </a:r>
              </a:p>
            </p:txBody>
          </p:sp>
        </mc:Fallback>
      </mc:AlternateContent>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721</a:t>
            </a:r>
            <a:endParaRPr lang="de-DE" sz="8000" b="1" dirty="0">
              <a:solidFill>
                <a:schemeClr val="tx1"/>
              </a:solidFill>
              <a:latin typeface="+mj-lt"/>
            </a:endParaRPr>
          </a:p>
        </p:txBody>
      </p:sp>
    </p:spTree>
    <p:extLst>
      <p:ext uri="{BB962C8B-B14F-4D97-AF65-F5344CB8AC3E}">
        <p14:creationId xmlns:p14="http://schemas.microsoft.com/office/powerpoint/2010/main" val="1132354464"/>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468313" y="1124744"/>
            <a:ext cx="7920114" cy="400110"/>
          </a:xfrm>
          <a:prstGeom prst="rect">
            <a:avLst/>
          </a:prstGeom>
          <a:noFill/>
        </p:spPr>
        <p:txBody>
          <a:bodyPr wrap="square" rtlCol="0">
            <a:spAutoFit/>
          </a:bodyPr>
          <a:lstStyle/>
          <a:p>
            <a:pPr algn="just"/>
            <a:r>
              <a:rPr lang="de-DE" sz="2000" dirty="0">
                <a:latin typeface="+mn-lt"/>
              </a:rPr>
              <a:t>Ableitung der Log-</a:t>
            </a:r>
            <a:r>
              <a:rPr lang="de-DE" sz="2000" dirty="0" err="1">
                <a:latin typeface="+mn-lt"/>
              </a:rPr>
              <a:t>Likelihood</a:t>
            </a:r>
            <a:r>
              <a:rPr lang="de-DE" sz="2000" dirty="0">
                <a:latin typeface="+mn-lt"/>
              </a:rPr>
              <a:t>: </a:t>
            </a:r>
          </a:p>
        </p:txBody>
      </p:sp>
      <mc:AlternateContent xmlns:mc="http://schemas.openxmlformats.org/markup-compatibility/2006" xmlns:a14="http://schemas.microsoft.com/office/drawing/2010/main">
        <mc:Choice Requires="a14">
          <p:sp>
            <p:nvSpPr>
              <p:cNvPr id="11" name="Textfeld 10"/>
              <p:cNvSpPr txBox="1"/>
              <p:nvPr/>
            </p:nvSpPr>
            <p:spPr>
              <a:xfrm>
                <a:off x="1183375" y="1524854"/>
                <a:ext cx="1948467" cy="69705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𝑙</m:t>
                          </m:r>
                        </m:num>
                        <m:den>
                          <m:r>
                            <a:rPr lang="de-DE" sz="2000" b="0" i="1" smtClean="0">
                              <a:solidFill>
                                <a:schemeClr val="tx1"/>
                              </a:solidFill>
                              <a:latin typeface="Cambria Math"/>
                              <a:ea typeface="Cambria Math"/>
                            </a:rPr>
                            <m:t>𝜕𝜆</m:t>
                          </m:r>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ea typeface="Cambria Math"/>
                            </a:rPr>
                            <m:t>𝜆</m:t>
                          </m:r>
                        </m:den>
                      </m:f>
                      <m:r>
                        <a:rPr lang="de-DE" sz="2000" b="0" i="1" smtClean="0">
                          <a:solidFill>
                            <a:schemeClr val="tx1"/>
                          </a:solidFill>
                          <a:latin typeface="Cambria Math"/>
                        </a:rPr>
                        <m:t>−</m:t>
                      </m:r>
                      <m:r>
                        <a:rPr lang="de-DE" sz="2000" b="0" i="1" smtClean="0">
                          <a:solidFill>
                            <a:schemeClr val="tx1"/>
                          </a:solidFill>
                          <a:latin typeface="Cambria Math"/>
                        </a:rPr>
                        <m:t>𝑥</m:t>
                      </m:r>
                    </m:oMath>
                  </m:oMathPara>
                </a14:m>
                <a:endParaRPr lang="de-DE" sz="200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183375" y="1524854"/>
                <a:ext cx="1948467" cy="69705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68313" y="2227213"/>
                <a:ext cx="7920114" cy="400110"/>
              </a:xfrm>
              <a:prstGeom prst="rect">
                <a:avLst/>
              </a:prstGeom>
              <a:noFill/>
            </p:spPr>
            <p:txBody>
              <a:bodyPr wrap="square" rtlCol="0">
                <a:spAutoFit/>
              </a:bodyPr>
              <a:lstStyle/>
              <a:p>
                <a:pPr algn="just"/>
                <a:r>
                  <a:rPr lang="de-DE" sz="2000" dirty="0">
                    <a:latin typeface="+mn-lt"/>
                  </a:rPr>
                  <a:t>Nullsetzen und Auflösen nach </a:t>
                </a:r>
                <a14:m>
                  <m:oMath xmlns:m="http://schemas.openxmlformats.org/officeDocument/2006/math">
                    <m:r>
                      <a:rPr lang="de-DE" sz="2000" i="1" smtClean="0">
                        <a:latin typeface="Cambria Math"/>
                        <a:ea typeface="Cambria Math"/>
                      </a:rPr>
                      <m:t>𝜆</m:t>
                    </m:r>
                  </m:oMath>
                </a14:m>
                <a:r>
                  <a:rPr lang="de-DE" sz="2000" dirty="0">
                    <a:latin typeface="+mn-lt"/>
                  </a:rPr>
                  <a:t>:</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3" y="2227213"/>
                <a:ext cx="7920114" cy="400110"/>
              </a:xfrm>
              <a:prstGeom prst="rect">
                <a:avLst/>
              </a:prstGeom>
              <a:blipFill rotWithShape="1">
                <a:blip r:embed="rId4"/>
                <a:stretch>
                  <a:fillRect l="-84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217329" y="2653805"/>
                <a:ext cx="3040803" cy="69506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ea typeface="Cambria Math"/>
                            </a:rPr>
                            <m:t>𝜆</m:t>
                          </m:r>
                        </m:den>
                      </m:f>
                      <m:r>
                        <a:rPr lang="de-DE" sz="2000" b="0" i="1" smtClean="0">
                          <a:solidFill>
                            <a:schemeClr val="tx1"/>
                          </a:solidFill>
                          <a:latin typeface="Cambria Math"/>
                        </a:rPr>
                        <m:t>−</m:t>
                      </m:r>
                      <m:r>
                        <a:rPr lang="de-DE" sz="2000" b="0" i="1" smtClean="0">
                          <a:solidFill>
                            <a:schemeClr val="tx1"/>
                          </a:solidFill>
                          <a:latin typeface="Cambria Math"/>
                        </a:rPr>
                        <m:t>𝑥</m:t>
                      </m:r>
                      <m:r>
                        <a:rPr lang="de-DE" sz="2000" b="0" i="1" smtClean="0">
                          <a:solidFill>
                            <a:schemeClr val="tx1"/>
                          </a:solidFill>
                          <a:latin typeface="Cambria Math"/>
                        </a:rPr>
                        <m:t>=0    ⇔   </m:t>
                      </m:r>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𝑥</m:t>
                          </m:r>
                        </m:den>
                      </m:f>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217329" y="2653805"/>
                <a:ext cx="3040803" cy="695062"/>
              </a:xfrm>
              <a:prstGeom prst="rect">
                <a:avLst/>
              </a:prstGeom>
              <a:blipFill rotWithShape="1">
                <a:blip r:embed="rId5"/>
                <a:stretch>
                  <a:fillRect/>
                </a:stretch>
              </a:blipFill>
            </p:spPr>
            <p:txBody>
              <a:bodyPr/>
              <a:lstStyle/>
              <a:p>
                <a:r>
                  <a:rPr lang="de-DE">
                    <a:noFill/>
                  </a:rPr>
                  <a:t> </a:t>
                </a:r>
              </a:p>
            </p:txBody>
          </p:sp>
        </mc:Fallback>
      </mc:AlternateContent>
      <p:sp>
        <p:nvSpPr>
          <p:cNvPr id="14" name="Textfeld 13"/>
          <p:cNvSpPr txBox="1"/>
          <p:nvPr/>
        </p:nvSpPr>
        <p:spPr>
          <a:xfrm>
            <a:off x="468313" y="3392059"/>
            <a:ext cx="7920114" cy="400110"/>
          </a:xfrm>
          <a:prstGeom prst="rect">
            <a:avLst/>
          </a:prstGeom>
          <a:noFill/>
        </p:spPr>
        <p:txBody>
          <a:bodyPr wrap="square" rtlCol="0">
            <a:spAutoFit/>
          </a:bodyPr>
          <a:lstStyle/>
          <a:p>
            <a:pPr algn="just"/>
            <a:r>
              <a:rPr lang="de-DE" sz="2000" dirty="0">
                <a:latin typeface="+mn-lt"/>
              </a:rPr>
              <a:t>Resultierender ML-Schätzer:</a:t>
            </a:r>
          </a:p>
        </p:txBody>
      </p:sp>
      <mc:AlternateContent xmlns:mc="http://schemas.openxmlformats.org/markup-compatibility/2006" xmlns:a14="http://schemas.microsoft.com/office/drawing/2010/main">
        <mc:Choice Requires="a14">
          <p:sp>
            <p:nvSpPr>
              <p:cNvPr id="18" name="Textfeld 17"/>
              <p:cNvSpPr txBox="1"/>
              <p:nvPr/>
            </p:nvSpPr>
            <p:spPr>
              <a:xfrm>
                <a:off x="1308353" y="3826138"/>
                <a:ext cx="1247423" cy="69506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𝜆</m:t>
                              </m:r>
                            </m:e>
                          </m:acc>
                        </m:e>
                        <m:sub>
                          <m:r>
                            <a:rPr lang="de-DE" sz="2000" b="0" i="1" smtClean="0">
                              <a:solidFill>
                                <a:schemeClr val="tx1"/>
                              </a:solidFill>
                              <a:latin typeface="Cambria Math"/>
                            </a:rPr>
                            <m:t>𝑀𝐿</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𝑋</m:t>
                          </m:r>
                        </m:den>
                      </m:f>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308353" y="3826138"/>
                <a:ext cx="1247423" cy="695062"/>
              </a:xfrm>
              <a:prstGeom prst="rect">
                <a:avLst/>
              </a:prstGeom>
              <a:blipFill rotWithShape="1">
                <a:blip r:embed="rId6"/>
                <a:stretch>
                  <a:fillRect/>
                </a:stretch>
              </a:blipFill>
            </p:spPr>
            <p:txBody>
              <a:bodyPr/>
              <a:lstStyle/>
              <a:p>
                <a:r>
                  <a:rPr lang="de-DE">
                    <a:noFill/>
                  </a:rPr>
                  <a:t> </a:t>
                </a:r>
              </a:p>
            </p:txBody>
          </p:sp>
        </mc:Fallback>
      </mc:AlternateContent>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722</a:t>
            </a:r>
            <a:endParaRPr lang="de-DE" sz="8000" b="1" dirty="0">
              <a:solidFill>
                <a:schemeClr val="tx1"/>
              </a:solidFill>
              <a:latin typeface="+mj-lt"/>
            </a:endParaRPr>
          </a:p>
        </p:txBody>
      </p:sp>
    </p:spTree>
    <p:extLst>
      <p:ext uri="{BB962C8B-B14F-4D97-AF65-F5344CB8AC3E}">
        <p14:creationId xmlns:p14="http://schemas.microsoft.com/office/powerpoint/2010/main" val="2682436394"/>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071814"/>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10.3.7: Schätzung von </a:t>
            </a:r>
            <a:r>
              <a:rPr lang="de-DE" sz="2000" b="1" i="1" dirty="0">
                <a:solidFill>
                  <a:srgbClr val="0070C0"/>
                </a:solidFill>
                <a:latin typeface="+mn-lt"/>
                <a:sym typeface="Symbol"/>
              </a:rPr>
              <a:t></a:t>
            </a:r>
            <a:r>
              <a:rPr lang="de-DE" sz="2000" b="1" dirty="0">
                <a:solidFill>
                  <a:srgbClr val="0070C0"/>
                </a:solidFill>
                <a:latin typeface="+mn-lt"/>
                <a:sym typeface="Symbol"/>
              </a:rPr>
              <a:t> bei einer </a:t>
            </a:r>
            <a:r>
              <a:rPr lang="de-DE" sz="2000" b="1" dirty="0" err="1">
                <a:solidFill>
                  <a:srgbClr val="0070C0"/>
                </a:solidFill>
                <a:latin typeface="+mn-lt"/>
                <a:sym typeface="Symbol"/>
              </a:rPr>
              <a:t>Poisson</a:t>
            </a:r>
            <a:r>
              <a:rPr lang="de-DE" sz="2000" b="1" dirty="0">
                <a:solidFill>
                  <a:srgbClr val="0070C0"/>
                </a:solidFill>
                <a:latin typeface="+mn-lt"/>
                <a:sym typeface="Symbol"/>
              </a:rPr>
              <a:t>-Verteilung für </a:t>
            </a:r>
            <a:r>
              <a:rPr lang="de-DE" sz="2000" b="1" i="1" dirty="0">
                <a:solidFill>
                  <a:srgbClr val="0070C0"/>
                </a:solidFill>
                <a:latin typeface="+mn-lt"/>
                <a:sym typeface="Symbol"/>
              </a:rPr>
              <a:t>n</a:t>
            </a:r>
            <a:r>
              <a:rPr lang="de-DE" sz="2000" b="1" dirty="0">
                <a:solidFill>
                  <a:srgbClr val="0070C0"/>
                </a:solidFill>
                <a:latin typeface="+mn-lt"/>
                <a:sym typeface="Symbol"/>
              </a:rPr>
              <a:t>  1 </a:t>
            </a:r>
            <a:r>
              <a:rPr lang="de-DE" sz="2000" dirty="0">
                <a:solidFill>
                  <a:srgbClr val="0070C0"/>
                </a:solidFill>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468312" y="1628800"/>
                <a:ext cx="8207375" cy="400110"/>
              </a:xfrm>
              <a:prstGeom prst="rect">
                <a:avLst/>
              </a:prstGeom>
              <a:noFill/>
            </p:spPr>
            <p:txBody>
              <a:bodyPr wrap="square" rtlCol="0">
                <a:spAutoFit/>
              </a:bodyPr>
              <a:lstStyle/>
              <a:p>
                <a:pPr algn="just"/>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sind unabhängig </a:t>
                </a:r>
                <a14:m>
                  <m:oMath xmlns:m="http://schemas.openxmlformats.org/officeDocument/2006/math">
                    <m:r>
                      <a:rPr lang="de-DE" sz="2000" b="0" i="1" smtClean="0">
                        <a:latin typeface="Cambria Math"/>
                      </a:rPr>
                      <m:t>𝑃𝑜</m:t>
                    </m:r>
                    <m:d>
                      <m:dPr>
                        <m:ctrlPr>
                          <a:rPr lang="de-DE" sz="2000" b="0" i="1" smtClean="0">
                            <a:latin typeface="Cambria Math" panose="02040503050406030204" pitchFamily="18" charset="0"/>
                          </a:rPr>
                        </m:ctrlPr>
                      </m:dPr>
                      <m:e>
                        <m:r>
                          <a:rPr lang="de-DE" sz="2000" b="0" i="1" smtClean="0">
                            <a:latin typeface="Cambria Math"/>
                            <a:ea typeface="Cambria Math"/>
                          </a:rPr>
                          <m:t>𝜆</m:t>
                        </m:r>
                      </m:e>
                    </m:d>
                  </m:oMath>
                </a14:m>
                <a:r>
                  <a:rPr lang="de-DE" sz="2000" dirty="0">
                    <a:latin typeface="+mn-lt"/>
                  </a:rPr>
                  <a:t>-verteilt  </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2" y="1628800"/>
                <a:ext cx="8207375"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68313" y="2451921"/>
                <a:ext cx="5471154" cy="73520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sub>
                      </m:sSub>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𝑛</m:t>
                              </m:r>
                            </m:sub>
                          </m:sSub>
                        </m:e>
                      </m:d>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𝜆</m:t>
                                  </m:r>
                                </m:e>
                                <m:sup>
                                  <m:sSubSup>
                                    <m:sSubSupPr>
                                      <m:ctrlPr>
                                        <a:rPr lang="de-DE" sz="2000" b="0" i="1" smtClean="0">
                                          <a:latin typeface="Cambria Math" panose="02040503050406030204" pitchFamily="18" charset="0"/>
                                        </a:rPr>
                                      </m:ctrlPr>
                                    </m:sSubSupPr>
                                    <m:e>
                                      <m:r>
                                        <a:rPr lang="de-DE" sz="2000" b="0" i="1" smtClean="0">
                                          <a:latin typeface="Cambria Math"/>
                                        </a:rPr>
                                        <m:t>𝑥</m:t>
                                      </m:r>
                                    </m:e>
                                    <m:sub>
                                      <m:r>
                                        <a:rPr lang="de-DE" b="0" i="1" smtClean="0">
                                          <a:latin typeface="Cambria Math"/>
                                        </a:rPr>
                                        <m:t>𝑖</m:t>
                                      </m:r>
                                    </m:sub>
                                    <m:sup/>
                                  </m:sSubSup>
                                </m:sup>
                              </m:sSup>
                            </m:num>
                            <m:den>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den>
                          </m:f>
                          <m:sSup>
                            <m:sSupPr>
                              <m:ctrlPr>
                                <a:rPr lang="de-DE" sz="2000" b="0" i="1" smtClean="0">
                                  <a:latin typeface="Cambria Math" panose="02040503050406030204" pitchFamily="18" charset="0"/>
                                </a:rPr>
                              </m:ctrlPr>
                            </m:sSupPr>
                            <m:e>
                              <m:r>
                                <a:rPr lang="de-DE" sz="2000" b="0" i="1" smtClean="0">
                                  <a:latin typeface="Cambria Math"/>
                                </a:rPr>
                                <m:t>𝑒</m:t>
                              </m:r>
                            </m:e>
                            <m:sup>
                              <m:r>
                                <a:rPr lang="de-DE" sz="2000" b="0" i="1" smtClean="0">
                                  <a:latin typeface="Cambria Math"/>
                                </a:rPr>
                                <m:t>−</m:t>
                              </m:r>
                              <m:r>
                                <a:rPr lang="de-DE" sz="2000" b="0" i="1" smtClean="0">
                                  <a:latin typeface="Cambria Math"/>
                                  <a:ea typeface="Cambria Math"/>
                                </a:rPr>
                                <m:t>𝜆</m:t>
                              </m:r>
                            </m:sup>
                          </m:sSup>
                        </m:e>
                      </m:nary>
                    </m:oMath>
                  </m:oMathPara>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68313" y="2451921"/>
                <a:ext cx="5471154" cy="735201"/>
              </a:xfrm>
              <a:prstGeom prst="rect">
                <a:avLst/>
              </a:prstGeom>
              <a:blipFill rotWithShape="1">
                <a:blip r:embed="rId4"/>
                <a:stretch>
                  <a:fillRect/>
                </a:stretch>
              </a:blipFill>
            </p:spPr>
            <p:txBody>
              <a:bodyPr/>
              <a:lstStyle/>
              <a:p>
                <a:r>
                  <a:rPr lang="de-DE">
                    <a:noFill/>
                  </a:rPr>
                  <a:t> </a:t>
                </a:r>
              </a:p>
            </p:txBody>
          </p:sp>
        </mc:Fallback>
      </mc:AlternateContent>
      <p:sp>
        <p:nvSpPr>
          <p:cNvPr id="13" name="Textfeld 12"/>
          <p:cNvSpPr txBox="1"/>
          <p:nvPr/>
        </p:nvSpPr>
        <p:spPr>
          <a:xfrm>
            <a:off x="468311" y="2051811"/>
            <a:ext cx="1511401" cy="400110"/>
          </a:xfrm>
          <a:prstGeom prst="rect">
            <a:avLst/>
          </a:prstGeom>
          <a:noFill/>
        </p:spPr>
        <p:txBody>
          <a:bodyPr wrap="square" rtlCol="0">
            <a:spAutoFit/>
          </a:bodyPr>
          <a:lstStyle/>
          <a:p>
            <a:pPr algn="just"/>
            <a:r>
              <a:rPr lang="de-DE" sz="2000" dirty="0">
                <a:latin typeface="+mn-lt"/>
              </a:rPr>
              <a:t>Damit klar: </a:t>
            </a:r>
          </a:p>
        </p:txBody>
      </p:sp>
      <mc:AlternateContent xmlns:mc="http://schemas.openxmlformats.org/markup-compatibility/2006" xmlns:a14="http://schemas.microsoft.com/office/drawing/2010/main">
        <mc:Choice Requires="a14">
          <p:sp>
            <p:nvSpPr>
              <p:cNvPr id="14" name="Textfeld 13"/>
              <p:cNvSpPr txBox="1"/>
              <p:nvPr/>
            </p:nvSpPr>
            <p:spPr>
              <a:xfrm>
                <a:off x="1836422" y="2037833"/>
                <a:ext cx="6479993"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𝑛</m:t>
                              </m:r>
                            </m:sub>
                          </m:sSub>
                        </m:e>
                      </m:d>
                      <m:r>
                        <a:rPr lang="de-DE" sz="2000" i="1">
                          <a:latin typeface="Cambria Math"/>
                        </a:rPr>
                        <m:t>=</m:t>
                      </m:r>
                      <m:r>
                        <a:rPr lang="de-DE" sz="2000" i="1">
                          <a:latin typeface="Cambria Math"/>
                        </a:rPr>
                        <m:t>𝑃</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1</m:t>
                              </m:r>
                            </m:sub>
                          </m:sSub>
                        </m:e>
                      </m:d>
                      <m:r>
                        <a:rPr lang="de-DE" sz="2000" i="1" smtClean="0">
                          <a:latin typeface="Cambria Math"/>
                          <a:ea typeface="Cambria Math"/>
                        </a:rPr>
                        <m:t>×…×</m:t>
                      </m:r>
                      <m:r>
                        <a:rPr lang="de-DE" sz="2000" i="1">
                          <a:latin typeface="Cambria Math"/>
                        </a:rPr>
                        <m:t>𝑃</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𝑛</m:t>
                              </m:r>
                            </m:sub>
                          </m:sSub>
                        </m:e>
                      </m:d>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836422" y="2037833"/>
                <a:ext cx="6479993"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980081" y="3603290"/>
                <a:ext cx="7624367" cy="73686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𝐿</m:t>
                      </m:r>
                      <m:d>
                        <m:dPr>
                          <m:ctrlPr>
                            <a:rPr lang="de-DE" sz="2000" b="0" i="1" smtClean="0">
                              <a:latin typeface="Cambria Math" panose="02040503050406030204" pitchFamily="18" charset="0"/>
                            </a:rPr>
                          </m:ctrlPr>
                        </m:dPr>
                        <m:e>
                          <m:r>
                            <a:rPr lang="de-DE" sz="2000" b="0" i="1" smtClean="0">
                              <a:latin typeface="Cambria Math"/>
                              <a:ea typeface="Cambria Math"/>
                            </a:rPr>
                            <m:t>𝜆</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𝑛</m:t>
                              </m:r>
                            </m:sub>
                          </m:sSub>
                        </m:e>
                      </m:d>
                      <m:r>
                        <a:rPr lang="de-DE" sz="2000" b="0" i="1" smtClean="0">
                          <a:latin typeface="Cambria Math"/>
                        </a:rPr>
                        <m:t>=</m:t>
                      </m:r>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r>
                                    <a:rPr lang="de-DE" sz="2000" i="1">
                                      <a:latin typeface="Cambria Math"/>
                                      <a:ea typeface="Cambria Math"/>
                                    </a:rPr>
                                    <m:t>𝜆</m:t>
                                  </m:r>
                                </m:e>
                                <m:sup>
                                  <m:sSubSup>
                                    <m:sSubSupPr>
                                      <m:ctrlPr>
                                        <a:rPr lang="de-DE" sz="2000" i="1">
                                          <a:latin typeface="Cambria Math" panose="02040503050406030204" pitchFamily="18" charset="0"/>
                                        </a:rPr>
                                      </m:ctrlPr>
                                    </m:sSubSupPr>
                                    <m:e>
                                      <m:r>
                                        <a:rPr lang="de-DE" sz="2000" i="1">
                                          <a:latin typeface="Cambria Math"/>
                                        </a:rPr>
                                        <m:t>𝑥</m:t>
                                      </m:r>
                                    </m:e>
                                    <m:sub>
                                      <m:r>
                                        <a:rPr lang="de-DE" sz="2000" i="1">
                                          <a:latin typeface="Cambria Math"/>
                                        </a:rPr>
                                        <m:t>𝑖</m:t>
                                      </m:r>
                                    </m:sub>
                                    <m:sup/>
                                  </m:sSubSup>
                                </m:sup>
                              </m:sSup>
                            </m:num>
                            <m:den>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den>
                          </m:f>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i="1">
                                  <a:latin typeface="Cambria Math"/>
                                  <a:ea typeface="Cambria Math"/>
                                </a:rPr>
                                <m:t>𝜆</m:t>
                              </m:r>
                            </m:sup>
                          </m:sSup>
                        </m:e>
                      </m:nary>
                      <m:r>
                        <a:rPr lang="de-DE" sz="2000" b="0" i="1" smtClean="0">
                          <a:latin typeface="Cambria Math"/>
                          <a:ea typeface="Cambria Math"/>
                        </a:rPr>
                        <m:t>=</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r>
                                <a:rPr lang="de-DE" sz="2000" i="1">
                                  <a:latin typeface="Cambria Math"/>
                                  <a:ea typeface="Cambria Math"/>
                                </a:rPr>
                                <m:t>𝜆</m:t>
                              </m:r>
                            </m:e>
                            <m:sup>
                              <m:sSubSup>
                                <m:sSubSupPr>
                                  <m:ctrlPr>
                                    <a:rPr lang="de-DE" sz="2000" i="1">
                                      <a:latin typeface="Cambria Math" panose="02040503050406030204" pitchFamily="18" charset="0"/>
                                    </a:rPr>
                                  </m:ctrlPr>
                                </m:sSubSupPr>
                                <m:e>
                                  <m:r>
                                    <a:rPr lang="de-DE" sz="2000" i="1">
                                      <a:latin typeface="Cambria Math"/>
                                    </a:rPr>
                                    <m:t>𝑥</m:t>
                                  </m:r>
                                </m:e>
                                <m:sub>
                                  <m:r>
                                    <a:rPr lang="de-DE" sz="2000" b="0" i="1" smtClean="0">
                                      <a:latin typeface="Cambria Math"/>
                                    </a:rPr>
                                    <m:t>1</m:t>
                                  </m:r>
                                </m:sub>
                                <m:sup/>
                              </m:sSubSup>
                            </m:sup>
                          </m:sSup>
                        </m:num>
                        <m:den>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1</m:t>
                              </m:r>
                            </m:sub>
                          </m:sSub>
                          <m:r>
                            <a:rPr lang="de-DE" sz="2000" i="1">
                              <a:latin typeface="Cambria Math"/>
                            </a:rPr>
                            <m:t>!</m:t>
                          </m:r>
                        </m:den>
                      </m:f>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i="1">
                              <a:latin typeface="Cambria Math"/>
                              <a:ea typeface="Cambria Math"/>
                            </a:rPr>
                            <m:t>𝜆</m:t>
                          </m:r>
                        </m:sup>
                      </m:sSup>
                      <m:r>
                        <a:rPr lang="de-DE" sz="2000" i="1" smtClean="0">
                          <a:latin typeface="Cambria Math"/>
                          <a:ea typeface="Cambria Math"/>
                        </a:rPr>
                        <m:t>×</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r>
                                <a:rPr lang="de-DE" sz="2000" i="1">
                                  <a:latin typeface="Cambria Math"/>
                                  <a:ea typeface="Cambria Math"/>
                                </a:rPr>
                                <m:t>𝜆</m:t>
                              </m:r>
                            </m:e>
                            <m:sup>
                              <m:sSubSup>
                                <m:sSubSupPr>
                                  <m:ctrlPr>
                                    <a:rPr lang="de-DE" sz="2000" i="1" smtClean="0">
                                      <a:latin typeface="Cambria Math" panose="02040503050406030204" pitchFamily="18" charset="0"/>
                                    </a:rPr>
                                  </m:ctrlPr>
                                </m:sSubSupPr>
                                <m:e>
                                  <m:r>
                                    <a:rPr lang="de-DE" sz="2000" i="1">
                                      <a:latin typeface="Cambria Math"/>
                                    </a:rPr>
                                    <m:t>𝑥</m:t>
                                  </m:r>
                                </m:e>
                                <m:sub>
                                  <m:r>
                                    <a:rPr lang="de-DE" sz="2000" b="0" i="1" smtClean="0">
                                      <a:latin typeface="Cambria Math"/>
                                    </a:rPr>
                                    <m:t>2</m:t>
                                  </m:r>
                                </m:sub>
                                <m:sup/>
                              </m:sSubSup>
                            </m:sup>
                          </m:sSup>
                        </m:num>
                        <m:den>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2</m:t>
                              </m:r>
                            </m:sub>
                          </m:sSub>
                          <m:r>
                            <a:rPr lang="de-DE" sz="2000" i="1">
                              <a:latin typeface="Cambria Math"/>
                            </a:rPr>
                            <m:t>!</m:t>
                          </m:r>
                        </m:den>
                      </m:f>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i="1">
                              <a:latin typeface="Cambria Math"/>
                              <a:ea typeface="Cambria Math"/>
                            </a:rPr>
                            <m:t>𝜆</m:t>
                          </m:r>
                        </m:sup>
                      </m:sSup>
                      <m:r>
                        <a:rPr lang="de-DE" sz="2000" i="1" smtClean="0">
                          <a:latin typeface="Cambria Math"/>
                          <a:ea typeface="Cambria Math"/>
                        </a:rPr>
                        <m:t>×…×</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r>
                                <a:rPr lang="de-DE" sz="2000" i="1">
                                  <a:latin typeface="Cambria Math"/>
                                  <a:ea typeface="Cambria Math"/>
                                </a:rPr>
                                <m:t>𝜆</m:t>
                              </m:r>
                            </m:e>
                            <m:sup>
                              <m:sSubSup>
                                <m:sSubSupPr>
                                  <m:ctrlPr>
                                    <a:rPr lang="de-DE" sz="2000" i="1">
                                      <a:latin typeface="Cambria Math" panose="02040503050406030204" pitchFamily="18" charset="0"/>
                                    </a:rPr>
                                  </m:ctrlPr>
                                </m:sSubSupPr>
                                <m:e>
                                  <m:r>
                                    <a:rPr lang="de-DE" sz="2000" i="1">
                                      <a:latin typeface="Cambria Math"/>
                                    </a:rPr>
                                    <m:t>𝑥</m:t>
                                  </m:r>
                                </m:e>
                                <m:sub>
                                  <m:r>
                                    <a:rPr lang="de-DE" sz="2000" b="0" i="1" smtClean="0">
                                      <a:latin typeface="Cambria Math"/>
                                    </a:rPr>
                                    <m:t>𝑛</m:t>
                                  </m:r>
                                </m:sub>
                                <m:sup/>
                              </m:sSubSup>
                            </m:sup>
                          </m:sSup>
                        </m:num>
                        <m:den>
                          <m:sSub>
                            <m:sSubPr>
                              <m:ctrlPr>
                                <a:rPr lang="de-DE" sz="2000" i="1">
                                  <a:latin typeface="Cambria Math" panose="02040503050406030204" pitchFamily="18" charset="0"/>
                                </a:rPr>
                              </m:ctrlPr>
                            </m:sSubPr>
                            <m:e>
                              <m:r>
                                <a:rPr lang="de-DE" sz="2000" i="1">
                                  <a:latin typeface="Cambria Math"/>
                                </a:rPr>
                                <m:t>𝑥</m:t>
                              </m:r>
                            </m:e>
                            <m:sub>
                              <m:r>
                                <a:rPr lang="de-DE" sz="2000" b="0" i="1" smtClean="0">
                                  <a:latin typeface="Cambria Math"/>
                                </a:rPr>
                                <m:t>𝑛</m:t>
                              </m:r>
                            </m:sub>
                          </m:sSub>
                          <m:r>
                            <a:rPr lang="de-DE" sz="2000" i="1">
                              <a:latin typeface="Cambria Math"/>
                            </a:rPr>
                            <m:t>!</m:t>
                          </m:r>
                        </m:den>
                      </m:f>
                      <m:sSup>
                        <m:sSupPr>
                          <m:ctrlPr>
                            <a:rPr lang="de-DE" sz="2000" i="1">
                              <a:latin typeface="Cambria Math" panose="02040503050406030204" pitchFamily="18" charset="0"/>
                            </a:rPr>
                          </m:ctrlPr>
                        </m:sSupPr>
                        <m:e>
                          <m:r>
                            <a:rPr lang="de-DE" sz="2000" i="1">
                              <a:latin typeface="Cambria Math"/>
                            </a:rPr>
                            <m:t>𝑒</m:t>
                          </m:r>
                        </m:e>
                        <m:sup>
                          <m:r>
                            <a:rPr lang="de-DE" sz="2000" i="1">
                              <a:latin typeface="Cambria Math"/>
                            </a:rPr>
                            <m:t>−</m:t>
                          </m:r>
                          <m:r>
                            <a:rPr lang="de-DE" sz="2000" i="1">
                              <a:latin typeface="Cambria Math"/>
                              <a:ea typeface="Cambria Math"/>
                            </a:rPr>
                            <m:t>𝜆</m:t>
                          </m:r>
                        </m:sup>
                      </m:sSup>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980081" y="3603290"/>
                <a:ext cx="7624367" cy="736868"/>
              </a:xfrm>
              <a:prstGeom prst="rect">
                <a:avLst/>
              </a:prstGeom>
              <a:blipFill rotWithShape="1">
                <a:blip r:embed="rId6"/>
                <a:stretch>
                  <a:fillRect/>
                </a:stretch>
              </a:blipFill>
            </p:spPr>
            <p:txBody>
              <a:bodyPr/>
              <a:lstStyle/>
              <a:p>
                <a:r>
                  <a:rPr lang="de-DE">
                    <a:noFill/>
                  </a:rPr>
                  <a:t> </a:t>
                </a:r>
              </a:p>
            </p:txBody>
          </p:sp>
        </mc:Fallback>
      </mc:AlternateContent>
      <p:sp>
        <p:nvSpPr>
          <p:cNvPr id="20" name="Textfeld 19"/>
          <p:cNvSpPr txBox="1"/>
          <p:nvPr/>
        </p:nvSpPr>
        <p:spPr>
          <a:xfrm>
            <a:off x="467947" y="3197278"/>
            <a:ext cx="2696236" cy="400110"/>
          </a:xfrm>
          <a:prstGeom prst="rect">
            <a:avLst/>
          </a:prstGeom>
          <a:noFill/>
        </p:spPr>
        <p:txBody>
          <a:bodyPr wrap="square" rtlCol="0">
            <a:spAutoFit/>
          </a:bodyPr>
          <a:lstStyle/>
          <a:p>
            <a:pPr algn="just"/>
            <a:r>
              <a:rPr lang="de-DE" sz="2000" b="1" dirty="0" err="1">
                <a:solidFill>
                  <a:srgbClr val="0070C0"/>
                </a:solidFill>
                <a:latin typeface="+mn-lt"/>
              </a:rPr>
              <a:t>Likelihood</a:t>
            </a:r>
            <a:r>
              <a:rPr lang="de-DE" sz="2000" b="1" dirty="0">
                <a:solidFill>
                  <a:srgbClr val="0070C0"/>
                </a:solidFill>
                <a:latin typeface="+mn-lt"/>
              </a:rPr>
              <a:t>-Funktion</a:t>
            </a:r>
            <a:r>
              <a:rPr lang="de-DE" sz="2000" dirty="0">
                <a:latin typeface="+mn-lt"/>
              </a:rPr>
              <a:t>:</a:t>
            </a:r>
          </a:p>
        </p:txBody>
      </p:sp>
      <mc:AlternateContent xmlns:mc="http://schemas.openxmlformats.org/markup-compatibility/2006" xmlns:a14="http://schemas.microsoft.com/office/drawing/2010/main">
        <mc:Choice Requires="a14">
          <p:sp>
            <p:nvSpPr>
              <p:cNvPr id="21" name="Textfeld 20"/>
              <p:cNvSpPr txBox="1"/>
              <p:nvPr/>
            </p:nvSpPr>
            <p:spPr>
              <a:xfrm>
                <a:off x="467947" y="4398705"/>
                <a:ext cx="5392473" cy="400110"/>
              </a:xfrm>
              <a:prstGeom prst="rect">
                <a:avLst/>
              </a:prstGeom>
              <a:noFill/>
            </p:spPr>
            <p:txBody>
              <a:bodyPr wrap="square" rtlCol="0">
                <a:spAutoFit/>
              </a:bodyPr>
              <a:lstStyle/>
              <a:p>
                <a:pPr algn="just"/>
                <a:r>
                  <a:rPr lang="de-DE" sz="2000" dirty="0">
                    <a:latin typeface="+mn-lt"/>
                  </a:rPr>
                  <a:t>Ziel:          Maximiere </a:t>
                </a:r>
                <a:r>
                  <a:rPr lang="de-DE" sz="2000" i="1" dirty="0">
                    <a:latin typeface="+mn-lt"/>
                  </a:rPr>
                  <a:t>L</a:t>
                </a:r>
                <a:r>
                  <a:rPr lang="de-DE" sz="2000" dirty="0">
                    <a:latin typeface="+mn-lt"/>
                  </a:rPr>
                  <a:t> bezüglich </a:t>
                </a:r>
                <a14:m>
                  <m:oMath xmlns:m="http://schemas.openxmlformats.org/officeDocument/2006/math">
                    <m:r>
                      <a:rPr lang="de-DE" sz="2000" i="1" smtClean="0">
                        <a:latin typeface="Cambria Math"/>
                        <a:ea typeface="Cambria Math"/>
                      </a:rPr>
                      <m:t>𝜆</m:t>
                    </m:r>
                  </m:oMath>
                </a14:m>
                <a:r>
                  <a:rPr lang="de-DE" sz="2000" dirty="0">
                    <a:latin typeface="+mn-lt"/>
                  </a:rPr>
                  <a:t>. </a:t>
                </a:r>
              </a:p>
            </p:txBody>
          </p:sp>
        </mc:Choice>
        <mc:Fallback xmlns="">
          <p:sp>
            <p:nvSpPr>
              <p:cNvPr id="21" name="Textfeld 20"/>
              <p:cNvSpPr txBox="1">
                <a:spLocks noRot="1" noChangeAspect="1" noMove="1" noResize="1" noEditPoints="1" noAdjustHandles="1" noChangeArrowheads="1" noChangeShapeType="1" noTextEdit="1"/>
              </p:cNvSpPr>
              <p:nvPr/>
            </p:nvSpPr>
            <p:spPr>
              <a:xfrm>
                <a:off x="467947" y="4398705"/>
                <a:ext cx="5392473" cy="400110"/>
              </a:xfrm>
              <a:prstGeom prst="rect">
                <a:avLst/>
              </a:prstGeom>
              <a:blipFill rotWithShape="1">
                <a:blip r:embed="rId7"/>
                <a:stretch>
                  <a:fillRect l="-1244" t="-7692" b="-27692"/>
                </a:stretch>
              </a:blipFill>
            </p:spPr>
            <p:txBody>
              <a:bodyPr/>
              <a:lstStyle/>
              <a:p>
                <a:r>
                  <a:rPr lang="de-DE">
                    <a:noFill/>
                  </a:rPr>
                  <a:t> </a:t>
                </a:r>
              </a:p>
            </p:txBody>
          </p:sp>
        </mc:Fallback>
      </mc:AlternateContent>
      <p:sp>
        <p:nvSpPr>
          <p:cNvPr id="22" name="Textfeld 21"/>
          <p:cNvSpPr txBox="1"/>
          <p:nvPr/>
        </p:nvSpPr>
        <p:spPr>
          <a:xfrm>
            <a:off x="467947" y="5212500"/>
            <a:ext cx="7870110" cy="400110"/>
          </a:xfrm>
          <a:prstGeom prst="rect">
            <a:avLst/>
          </a:prstGeom>
          <a:noFill/>
        </p:spPr>
        <p:txBody>
          <a:bodyPr wrap="square" rtlCol="0">
            <a:spAutoFit/>
          </a:bodyPr>
          <a:lstStyle/>
          <a:p>
            <a:pPr algn="just"/>
            <a:r>
              <a:rPr lang="de-DE" sz="2000" dirty="0">
                <a:latin typeface="+mn-lt"/>
              </a:rPr>
              <a:t>Lösung:    </a:t>
            </a:r>
            <a:r>
              <a:rPr lang="de-DE" sz="2000" b="1" dirty="0">
                <a:solidFill>
                  <a:srgbClr val="0070C0"/>
                </a:solidFill>
                <a:latin typeface="+mn-lt"/>
              </a:rPr>
              <a:t>Log-</a:t>
            </a:r>
            <a:r>
              <a:rPr lang="de-DE" sz="2000" b="1" dirty="0" err="1">
                <a:solidFill>
                  <a:srgbClr val="0070C0"/>
                </a:solidFill>
                <a:latin typeface="+mn-lt"/>
              </a:rPr>
              <a:t>Likelihood</a:t>
            </a:r>
            <a:r>
              <a:rPr lang="de-DE" sz="2000" b="1" dirty="0">
                <a:solidFill>
                  <a:srgbClr val="0070C0"/>
                </a:solidFill>
                <a:latin typeface="+mn-lt"/>
              </a:rPr>
              <a:t>-Funktion </a:t>
            </a:r>
            <a:r>
              <a:rPr lang="de-DE" sz="2000" dirty="0">
                <a:latin typeface="+mn-lt"/>
              </a:rPr>
              <a:t>einfacher handhabbar</a:t>
            </a:r>
          </a:p>
        </p:txBody>
      </p:sp>
      <mc:AlternateContent xmlns:mc="http://schemas.openxmlformats.org/markup-compatibility/2006" xmlns:a14="http://schemas.microsoft.com/office/drawing/2010/main">
        <mc:Choice Requires="a14">
          <p:sp>
            <p:nvSpPr>
              <p:cNvPr id="23" name="Textfeld 22"/>
              <p:cNvSpPr txBox="1"/>
              <p:nvPr/>
            </p:nvSpPr>
            <p:spPr>
              <a:xfrm>
                <a:off x="467947" y="4812390"/>
                <a:ext cx="4888418" cy="400110"/>
              </a:xfrm>
              <a:prstGeom prst="rect">
                <a:avLst/>
              </a:prstGeom>
              <a:noFill/>
            </p:spPr>
            <p:txBody>
              <a:bodyPr wrap="square" rtlCol="0">
                <a:spAutoFit/>
              </a:bodyPr>
              <a:lstStyle/>
              <a:p>
                <a:pPr algn="just"/>
                <a:r>
                  <a:rPr lang="de-DE" sz="2000" dirty="0">
                    <a:latin typeface="+mn-lt"/>
                  </a:rPr>
                  <a:t>Problem:   </a:t>
                </a:r>
                <a14:m>
                  <m:oMath xmlns:m="http://schemas.openxmlformats.org/officeDocument/2006/math">
                    <m:r>
                      <a:rPr lang="de-DE" sz="2000" b="0" i="1" smtClean="0">
                        <a:latin typeface="Cambria Math"/>
                      </a:rPr>
                      <m:t>𝐿</m:t>
                    </m:r>
                  </m:oMath>
                </a14:m>
                <a:r>
                  <a:rPr lang="de-DE" sz="2000" dirty="0">
                    <a:latin typeface="+mn-lt"/>
                  </a:rPr>
                  <a:t> analytisch schwer handhabbar </a:t>
                </a:r>
              </a:p>
            </p:txBody>
          </p:sp>
        </mc:Choice>
        <mc:Fallback xmlns="">
          <p:sp>
            <p:nvSpPr>
              <p:cNvPr id="23" name="Textfeld 22"/>
              <p:cNvSpPr txBox="1">
                <a:spLocks noRot="1" noChangeAspect="1" noMove="1" noResize="1" noEditPoints="1" noAdjustHandles="1" noChangeArrowheads="1" noChangeShapeType="1" noTextEdit="1"/>
              </p:cNvSpPr>
              <p:nvPr/>
            </p:nvSpPr>
            <p:spPr>
              <a:xfrm>
                <a:off x="467947" y="4812390"/>
                <a:ext cx="4888418" cy="400110"/>
              </a:xfrm>
              <a:prstGeom prst="rect">
                <a:avLst/>
              </a:prstGeom>
              <a:blipFill rotWithShape="1">
                <a:blip r:embed="rId8"/>
                <a:stretch>
                  <a:fillRect l="-1372"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966666" y="5733256"/>
                <a:ext cx="6053606" cy="69711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𝑙</m:t>
                      </m:r>
                      <m:d>
                        <m:dPr>
                          <m:ctrlPr>
                            <a:rPr lang="de-DE" sz="2000" i="1">
                              <a:latin typeface="Cambria Math" panose="02040503050406030204" pitchFamily="18" charset="0"/>
                            </a:rPr>
                          </m:ctrlPr>
                        </m:dPr>
                        <m:e>
                          <m:r>
                            <a:rPr lang="de-DE" sz="2000" i="1">
                              <a:latin typeface="Cambria Math"/>
                              <a:ea typeface="Cambria Math"/>
                            </a:rPr>
                            <m:t>𝜆</m:t>
                          </m:r>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𝑥</m:t>
                              </m:r>
                            </m:e>
                            <m:sub>
                              <m:r>
                                <a:rPr lang="de-DE" sz="2000" i="1">
                                  <a:latin typeface="Cambria Math"/>
                                  <a:ea typeface="Cambria Math"/>
                                </a:rPr>
                                <m:t>1</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𝑥</m:t>
                              </m:r>
                            </m:e>
                            <m:sub>
                              <m:r>
                                <a:rPr lang="de-DE" sz="2000" i="1">
                                  <a:latin typeface="Cambria Math"/>
                                  <a:ea typeface="Cambria Math"/>
                                </a:rPr>
                                <m:t>𝑛</m:t>
                              </m:r>
                            </m:sub>
                          </m:sSub>
                        </m:e>
                      </m:d>
                      <m:r>
                        <a:rPr lang="de-DE" sz="2000" i="1">
                          <a:latin typeface="Cambria Math"/>
                        </a:rPr>
                        <m:t>=</m:t>
                      </m:r>
                      <m:r>
                        <a:rPr lang="de-DE" sz="2000" b="0" i="1" smtClean="0">
                          <a:latin typeface="Cambria Math"/>
                        </a:rPr>
                        <m:t>𝑙𝑛</m:t>
                      </m:r>
                      <m:d>
                        <m:dPr>
                          <m:ctrlPr>
                            <a:rPr lang="de-DE" sz="2000" b="0" i="1" smtClean="0">
                              <a:latin typeface="Cambria Math" panose="02040503050406030204" pitchFamily="18" charset="0"/>
                            </a:rPr>
                          </m:ctrlPr>
                        </m:dPr>
                        <m:e>
                          <m:r>
                            <a:rPr lang="de-DE" sz="2000" b="0" i="1" smtClean="0">
                              <a:latin typeface="Cambria Math"/>
                              <a:ea typeface="Cambria Math"/>
                            </a:rPr>
                            <m:t>𝜆</m:t>
                          </m:r>
                        </m:e>
                      </m:d>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e>
                      </m:nary>
                      <m:r>
                        <a:rPr lang="de-DE" sz="2000" b="0" i="1" smtClean="0">
                          <a:latin typeface="Cambria Math"/>
                        </a:rPr>
                        <m:t>−</m:t>
                      </m:r>
                      <m:r>
                        <a:rPr lang="de-DE" sz="2000" b="0" i="1" smtClean="0">
                          <a:latin typeface="Cambria Math"/>
                        </a:rPr>
                        <m:t>𝑛</m:t>
                      </m:r>
                      <m:r>
                        <a:rPr lang="de-DE" sz="2000" b="0" i="1" smtClean="0">
                          <a:latin typeface="Cambria Math"/>
                          <a:ea typeface="Cambria Math"/>
                        </a:rPr>
                        <m:t>𝜆</m:t>
                      </m:r>
                      <m:r>
                        <a:rPr lang="de-DE" sz="2000" b="0" i="1" smtClean="0">
                          <a:latin typeface="Cambria Math"/>
                          <a:ea typeface="Cambria Math"/>
                        </a:rPr>
                        <m:t>−</m:t>
                      </m:r>
                      <m:nary>
                        <m:naryPr>
                          <m:chr m:val="∑"/>
                          <m:limLoc m:val="subSup"/>
                          <m:ctrlPr>
                            <a:rPr lang="de-DE" sz="2000" b="0" i="1" smtClean="0">
                              <a:latin typeface="Cambria Math" panose="02040503050406030204" pitchFamily="18" charset="0"/>
                              <a:ea typeface="Cambria Math"/>
                            </a:rPr>
                          </m:ctrlPr>
                        </m:naryPr>
                        <m:sub>
                          <m:r>
                            <m:rPr>
                              <m:brk m:alnAt="25"/>
                            </m:rPr>
                            <a:rPr lang="de-DE" sz="2000" b="0" i="1" smtClean="0">
                              <a:latin typeface="Cambria Math"/>
                              <a:ea typeface="Cambria Math"/>
                            </a:rPr>
                            <m:t>𝑖</m:t>
                          </m:r>
                          <m:r>
                            <a:rPr lang="de-DE" sz="2000" b="0" i="1" smtClean="0">
                              <a:latin typeface="Cambria Math"/>
                              <a:ea typeface="Cambria Math"/>
                            </a:rPr>
                            <m:t>=1</m:t>
                          </m:r>
                        </m:sub>
                        <m:sup>
                          <m:r>
                            <a:rPr lang="de-DE" sz="2000" b="0" i="1" smtClean="0">
                              <a:latin typeface="Cambria Math"/>
                              <a:ea typeface="Cambria Math"/>
                            </a:rPr>
                            <m:t>𝑛</m:t>
                          </m:r>
                        </m:sup>
                        <m:e>
                          <m:r>
                            <a:rPr lang="de-DE" sz="2000" b="0" i="1" smtClean="0">
                              <a:latin typeface="Cambria Math"/>
                              <a:ea typeface="Cambria Math"/>
                            </a:rPr>
                            <m:t>𝑙𝑛</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𝑖</m:t>
                                  </m:r>
                                </m:sub>
                              </m:sSub>
                              <m:r>
                                <a:rPr lang="de-DE" sz="2000" b="0" i="1" smtClean="0">
                                  <a:latin typeface="Cambria Math"/>
                                  <a:ea typeface="Cambria Math"/>
                                </a:rPr>
                                <m:t>!</m:t>
                              </m:r>
                            </m:e>
                          </m:d>
                        </m:e>
                      </m:nary>
                    </m:oMath>
                  </m:oMathPara>
                </a14:m>
                <a:endParaRPr lang="de-DE" sz="2000" dirty="0"/>
              </a:p>
            </p:txBody>
          </p:sp>
        </mc:Choice>
        <mc:Fallback xmlns="">
          <p:sp>
            <p:nvSpPr>
              <p:cNvPr id="24" name="Textfeld 23"/>
              <p:cNvSpPr txBox="1">
                <a:spLocks noRot="1" noChangeAspect="1" noMove="1" noResize="1" noEditPoints="1" noAdjustHandles="1" noChangeArrowheads="1" noChangeShapeType="1" noTextEdit="1"/>
              </p:cNvSpPr>
              <p:nvPr/>
            </p:nvSpPr>
            <p:spPr>
              <a:xfrm>
                <a:off x="966666" y="5733256"/>
                <a:ext cx="6053606" cy="697114"/>
              </a:xfrm>
              <a:prstGeom prst="rect">
                <a:avLst/>
              </a:prstGeom>
              <a:blipFill rotWithShape="1">
                <a:blip r:embed="rId9"/>
                <a:stretch>
                  <a:fillRect/>
                </a:stretch>
              </a:blipFill>
            </p:spPr>
            <p:txBody>
              <a:bodyPr/>
              <a:lstStyle/>
              <a:p>
                <a:r>
                  <a:rPr lang="de-DE">
                    <a:noFill/>
                  </a:rPr>
                  <a:t> </a:t>
                </a:r>
              </a:p>
            </p:txBody>
          </p:sp>
        </mc:Fallback>
      </mc:AlternateContent>
      <p:sp>
        <p:nvSpPr>
          <p:cNvPr id="2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723</a:t>
            </a:r>
            <a:endParaRPr lang="de-DE" sz="8000" b="1" dirty="0">
              <a:solidFill>
                <a:schemeClr val="tx1"/>
              </a:solidFill>
              <a:latin typeface="+mj-lt"/>
            </a:endParaRPr>
          </a:p>
        </p:txBody>
      </p:sp>
    </p:spTree>
    <p:extLst>
      <p:ext uri="{BB962C8B-B14F-4D97-AF65-F5344CB8AC3E}">
        <p14:creationId xmlns:p14="http://schemas.microsoft.com/office/powerpoint/2010/main" val="856145643"/>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468313" y="1124744"/>
            <a:ext cx="7920114" cy="400110"/>
          </a:xfrm>
          <a:prstGeom prst="rect">
            <a:avLst/>
          </a:prstGeom>
          <a:noFill/>
        </p:spPr>
        <p:txBody>
          <a:bodyPr wrap="square" rtlCol="0">
            <a:spAutoFit/>
          </a:bodyPr>
          <a:lstStyle/>
          <a:p>
            <a:pPr algn="just"/>
            <a:r>
              <a:rPr lang="de-DE" sz="2000" dirty="0">
                <a:latin typeface="+mn-lt"/>
              </a:rPr>
              <a:t>Ableitung der Log-</a:t>
            </a:r>
            <a:r>
              <a:rPr lang="de-DE" sz="2000" dirty="0" err="1">
                <a:latin typeface="+mn-lt"/>
              </a:rPr>
              <a:t>Likelihood</a:t>
            </a:r>
            <a:r>
              <a:rPr lang="de-DE" sz="2000" dirty="0">
                <a:latin typeface="+mn-lt"/>
              </a:rPr>
              <a:t>: </a:t>
            </a:r>
          </a:p>
        </p:txBody>
      </p:sp>
      <mc:AlternateContent xmlns:mc="http://schemas.openxmlformats.org/markup-compatibility/2006" xmlns:a14="http://schemas.microsoft.com/office/drawing/2010/main">
        <mc:Choice Requires="a14">
          <p:sp>
            <p:nvSpPr>
              <p:cNvPr id="12" name="Textfeld 11"/>
              <p:cNvSpPr txBox="1"/>
              <p:nvPr/>
            </p:nvSpPr>
            <p:spPr>
              <a:xfrm>
                <a:off x="1183375" y="1524854"/>
                <a:ext cx="4108705" cy="71731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b="0" i="1" smtClean="0">
                              <a:latin typeface="Cambria Math" panose="02040503050406030204" pitchFamily="18" charset="0"/>
                            </a:rPr>
                          </m:ctrlPr>
                        </m:fPr>
                        <m:num>
                          <m:r>
                            <a:rPr lang="de-DE" sz="2000" b="0" i="1" smtClean="0">
                              <a:latin typeface="Cambria Math"/>
                              <a:ea typeface="Cambria Math"/>
                            </a:rPr>
                            <m:t>𝜕</m:t>
                          </m:r>
                          <m:r>
                            <a:rPr lang="de-DE" sz="2000" b="0" i="1" smtClean="0">
                              <a:latin typeface="Cambria Math"/>
                              <a:ea typeface="Cambria Math"/>
                            </a:rPr>
                            <m:t>𝑙</m:t>
                          </m:r>
                        </m:num>
                        <m:den>
                          <m:r>
                            <a:rPr lang="de-DE" sz="2000" b="0" i="1" smtClean="0">
                              <a:latin typeface="Cambria Math"/>
                              <a:ea typeface="Cambria Math"/>
                            </a:rPr>
                            <m:t>𝜕𝜆</m:t>
                          </m:r>
                        </m:den>
                      </m:f>
                      <m:r>
                        <a:rPr lang="de-DE" sz="2000" b="0" i="1" smtClean="0">
                          <a:latin typeface="Cambria Math"/>
                        </a:rPr>
                        <m:t>=</m:t>
                      </m:r>
                      <m:f>
                        <m:fPr>
                          <m:type m:val="lin"/>
                          <m:ctrlPr>
                            <a:rPr lang="de-DE" sz="2000" b="0" i="1" smtClean="0">
                              <a:latin typeface="Cambria Math" panose="02040503050406030204" pitchFamily="18" charset="0"/>
                            </a:rPr>
                          </m:ctrlPr>
                        </m:fPr>
                        <m:num>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e>
                          </m:nary>
                        </m:num>
                        <m:den>
                          <m:r>
                            <a:rPr lang="de-DE" sz="2000" b="0" i="1" smtClean="0">
                              <a:latin typeface="Cambria Math"/>
                              <a:ea typeface="Cambria Math"/>
                            </a:rPr>
                            <m:t>𝜆</m:t>
                          </m:r>
                        </m:den>
                      </m:f>
                      <m:r>
                        <a:rPr lang="de-DE" sz="2000" b="0" i="1" smtClean="0">
                          <a:latin typeface="Cambria Math"/>
                        </a:rPr>
                        <m:t>−</m:t>
                      </m:r>
                      <m:r>
                        <a:rPr lang="de-DE" sz="2000" b="0" i="1" smtClean="0">
                          <a:latin typeface="Cambria Math"/>
                        </a:rPr>
                        <m:t>𝑛</m:t>
                      </m:r>
                    </m:oMath>
                  </m:oMathPara>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183375" y="1524854"/>
                <a:ext cx="4108705" cy="717312"/>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68313" y="2227213"/>
                <a:ext cx="7920114" cy="400110"/>
              </a:xfrm>
              <a:prstGeom prst="rect">
                <a:avLst/>
              </a:prstGeom>
              <a:noFill/>
            </p:spPr>
            <p:txBody>
              <a:bodyPr wrap="square" rtlCol="0">
                <a:spAutoFit/>
              </a:bodyPr>
              <a:lstStyle/>
              <a:p>
                <a:pPr algn="just"/>
                <a:r>
                  <a:rPr lang="de-DE" sz="2000" dirty="0">
                    <a:latin typeface="+mn-lt"/>
                  </a:rPr>
                  <a:t>Nullsetzen und Auflösen nach </a:t>
                </a:r>
                <a14:m>
                  <m:oMath xmlns:m="http://schemas.openxmlformats.org/officeDocument/2006/math">
                    <m:r>
                      <a:rPr lang="de-DE" sz="2000" i="1" smtClean="0">
                        <a:latin typeface="Cambria Math"/>
                        <a:ea typeface="Cambria Math"/>
                      </a:rPr>
                      <m:t>𝜆</m:t>
                    </m:r>
                  </m:oMath>
                </a14:m>
                <a:r>
                  <a:rPr lang="de-DE" sz="2000" dirty="0">
                    <a:latin typeface="+mn-lt"/>
                  </a:rPr>
                  <a:t>:</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3" y="2227213"/>
                <a:ext cx="7920114" cy="400110"/>
              </a:xfrm>
              <a:prstGeom prst="rect">
                <a:avLst/>
              </a:prstGeom>
              <a:blipFill rotWithShape="1">
                <a:blip r:embed="rId4"/>
                <a:stretch>
                  <a:fillRect l="-84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217329" y="2653805"/>
                <a:ext cx="5370895"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type m:val="lin"/>
                          <m:ctrlPr>
                            <a:rPr lang="de-DE" sz="2000" i="1" smtClean="0">
                              <a:latin typeface="Cambria Math" panose="02040503050406030204" pitchFamily="18" charset="0"/>
                            </a:rPr>
                          </m:ctrlPr>
                        </m:fPr>
                        <m:num>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e>
                          </m:nary>
                        </m:num>
                        <m:den>
                          <m:r>
                            <a:rPr lang="de-DE" sz="2000" i="1">
                              <a:latin typeface="Cambria Math"/>
                              <a:ea typeface="Cambria Math"/>
                            </a:rPr>
                            <m:t>𝜆</m:t>
                          </m:r>
                        </m:den>
                      </m:f>
                      <m:r>
                        <a:rPr lang="de-DE" sz="2000" i="1">
                          <a:latin typeface="Cambria Math"/>
                        </a:rPr>
                        <m:t>−</m:t>
                      </m:r>
                      <m:r>
                        <a:rPr lang="de-DE" sz="2000" i="1">
                          <a:latin typeface="Cambria Math"/>
                        </a:rPr>
                        <m:t>𝑛</m:t>
                      </m:r>
                      <m:r>
                        <a:rPr lang="de-DE" sz="2000" i="1">
                          <a:latin typeface="Cambria Math"/>
                        </a:rPr>
                        <m:t>=0    ⇔   </m:t>
                      </m:r>
                      <m:r>
                        <a:rPr lang="de-DE" sz="2000" b="0" i="1" smtClean="0">
                          <a:latin typeface="Cambria Math"/>
                          <a:ea typeface="Cambria Math"/>
                        </a:rPr>
                        <m:t>𝜆</m:t>
                      </m:r>
                      <m:r>
                        <a:rPr lang="de-DE" sz="2000" b="0" i="1" smtClean="0">
                          <a:latin typeface="Cambria Math"/>
                          <a:ea typeface="Cambria Math"/>
                        </a:rPr>
                        <m:t>=</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𝑥</m:t>
                          </m:r>
                        </m:e>
                      </m:acc>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217329" y="2653805"/>
                <a:ext cx="5370895" cy="710259"/>
              </a:xfrm>
              <a:prstGeom prst="rect">
                <a:avLst/>
              </a:prstGeom>
              <a:blipFill rotWithShape="1">
                <a:blip r:embed="rId5"/>
                <a:stretch>
                  <a:fillRect/>
                </a:stretch>
              </a:blipFill>
            </p:spPr>
            <p:txBody>
              <a:bodyPr/>
              <a:lstStyle/>
              <a:p>
                <a:r>
                  <a:rPr lang="de-DE">
                    <a:noFill/>
                  </a:rPr>
                  <a:t> </a:t>
                </a:r>
              </a:p>
            </p:txBody>
          </p:sp>
        </mc:Fallback>
      </mc:AlternateContent>
      <p:sp>
        <p:nvSpPr>
          <p:cNvPr id="18" name="Textfeld 17"/>
          <p:cNvSpPr txBox="1"/>
          <p:nvPr/>
        </p:nvSpPr>
        <p:spPr>
          <a:xfrm>
            <a:off x="468313" y="4005064"/>
            <a:ext cx="7920114" cy="400110"/>
          </a:xfrm>
          <a:prstGeom prst="rect">
            <a:avLst/>
          </a:prstGeom>
          <a:noFill/>
        </p:spPr>
        <p:txBody>
          <a:bodyPr wrap="square" rtlCol="0">
            <a:spAutoFit/>
          </a:bodyPr>
          <a:lstStyle/>
          <a:p>
            <a:pPr algn="just"/>
            <a:r>
              <a:rPr lang="de-DE" sz="2000" dirty="0">
                <a:latin typeface="+mn-lt"/>
              </a:rPr>
              <a:t>Resultierender ML-Schätzer:</a:t>
            </a:r>
          </a:p>
        </p:txBody>
      </p:sp>
      <mc:AlternateContent xmlns:mc="http://schemas.openxmlformats.org/markup-compatibility/2006" xmlns:a14="http://schemas.microsoft.com/office/drawing/2010/main">
        <mc:Choice Requires="a14">
          <p:sp>
            <p:nvSpPr>
              <p:cNvPr id="20" name="Textfeld 19"/>
              <p:cNvSpPr txBox="1"/>
              <p:nvPr/>
            </p:nvSpPr>
            <p:spPr>
              <a:xfrm>
                <a:off x="1308353" y="4439143"/>
                <a:ext cx="4487786" cy="42736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𝜆</m:t>
                              </m:r>
                            </m:e>
                          </m:acc>
                        </m:e>
                        <m:sub>
                          <m:r>
                            <a:rPr lang="de-DE" sz="2000" b="0" i="1" smtClean="0">
                              <a:latin typeface="Cambria Math"/>
                            </a:rPr>
                            <m:t>𝑀𝐿</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308353" y="4439143"/>
                <a:ext cx="4487786" cy="427361"/>
              </a:xfrm>
              <a:prstGeom prst="rect">
                <a:avLst/>
              </a:prstGeom>
              <a:blipFill rotWithShape="1">
                <a:blip r:embed="rId6"/>
                <a:stretch>
                  <a:fillRect t="-2857"/>
                </a:stretch>
              </a:blipFill>
            </p:spPr>
            <p:txBody>
              <a:bodyPr/>
              <a:lstStyle/>
              <a:p>
                <a:r>
                  <a:rPr lang="de-DE">
                    <a:noFill/>
                  </a:rPr>
                  <a:t> </a:t>
                </a:r>
              </a:p>
            </p:txBody>
          </p:sp>
        </mc:Fallback>
      </mc:AlternateContent>
      <p:sp>
        <p:nvSpPr>
          <p:cNvPr id="21" name="Textfeld 20"/>
          <p:cNvSpPr txBox="1"/>
          <p:nvPr/>
        </p:nvSpPr>
        <p:spPr>
          <a:xfrm>
            <a:off x="1175092" y="3429000"/>
            <a:ext cx="2727684" cy="400110"/>
          </a:xfrm>
          <a:prstGeom prst="rect">
            <a:avLst/>
          </a:prstGeom>
          <a:noFill/>
        </p:spPr>
        <p:txBody>
          <a:bodyPr wrap="square" rtlCol="0">
            <a:spAutoFit/>
          </a:bodyPr>
          <a:lstStyle/>
          <a:p>
            <a:pPr algn="just"/>
            <a:r>
              <a:rPr lang="de-DE" sz="2000" dirty="0">
                <a:latin typeface="+mn-lt"/>
              </a:rPr>
              <a:t>(</a:t>
            </a:r>
            <a:r>
              <a:rPr lang="de-DE" sz="2000" dirty="0" err="1">
                <a:latin typeface="+mn-lt"/>
              </a:rPr>
              <a:t>Likelihood</a:t>
            </a:r>
            <a:r>
              <a:rPr lang="de-DE" sz="2000" dirty="0">
                <a:latin typeface="+mn-lt"/>
              </a:rPr>
              <a:t>-Gleichung)</a:t>
            </a:r>
          </a:p>
        </p:txBody>
      </p:sp>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724</a:t>
            </a:r>
            <a:endParaRPr lang="de-DE" sz="8000" b="1" dirty="0">
              <a:solidFill>
                <a:schemeClr val="tx1"/>
              </a:solidFill>
              <a:latin typeface="+mj-lt"/>
            </a:endParaRPr>
          </a:p>
        </p:txBody>
      </p:sp>
    </p:spTree>
    <p:extLst>
      <p:ext uri="{BB962C8B-B14F-4D97-AF65-F5344CB8AC3E}">
        <p14:creationId xmlns:p14="http://schemas.microsoft.com/office/powerpoint/2010/main" val="1555358952"/>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071814"/>
            <a:ext cx="8523598"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10.3.8: Schätzung von </a:t>
            </a:r>
            <a:r>
              <a:rPr lang="de-DE" sz="2000" b="1" i="1" dirty="0">
                <a:solidFill>
                  <a:srgbClr val="0070C0"/>
                </a:solidFill>
                <a:latin typeface="+mn-lt"/>
                <a:sym typeface="Symbol"/>
              </a:rPr>
              <a:t></a:t>
            </a:r>
            <a:r>
              <a:rPr lang="de-DE" sz="2000" b="1" dirty="0">
                <a:solidFill>
                  <a:srgbClr val="0070C0"/>
                </a:solidFill>
                <a:latin typeface="+mn-lt"/>
                <a:sym typeface="Symbol"/>
              </a:rPr>
              <a:t> und </a:t>
            </a:r>
            <a:r>
              <a:rPr lang="de-DE" sz="2000" b="1" i="1" dirty="0">
                <a:solidFill>
                  <a:srgbClr val="0070C0"/>
                </a:solidFill>
                <a:latin typeface="+mn-lt"/>
                <a:sym typeface="Symbol"/>
              </a:rPr>
              <a:t></a:t>
            </a:r>
            <a:r>
              <a:rPr lang="de-DE" sz="2000" b="1" baseline="30000" dirty="0">
                <a:solidFill>
                  <a:srgbClr val="0070C0"/>
                </a:solidFill>
                <a:latin typeface="+mn-lt"/>
                <a:sym typeface="Symbol"/>
              </a:rPr>
              <a:t>2</a:t>
            </a:r>
            <a:r>
              <a:rPr lang="de-DE" sz="2000" b="1" dirty="0">
                <a:solidFill>
                  <a:srgbClr val="0070C0"/>
                </a:solidFill>
                <a:latin typeface="+mn-lt"/>
                <a:sym typeface="Symbol"/>
              </a:rPr>
              <a:t> bei einer Normalverteilung</a:t>
            </a:r>
          </a:p>
          <a:p>
            <a:r>
              <a:rPr lang="de-DE" sz="2000" b="1" dirty="0">
                <a:solidFill>
                  <a:srgbClr val="0070C0"/>
                </a:solidFill>
                <a:latin typeface="+mn-lt"/>
                <a:sym typeface="Symbol"/>
              </a:rPr>
              <a:t>    für </a:t>
            </a:r>
            <a:r>
              <a:rPr lang="de-DE" sz="2000" b="1" i="1" dirty="0">
                <a:solidFill>
                  <a:srgbClr val="0070C0"/>
                </a:solidFill>
                <a:latin typeface="+mn-lt"/>
                <a:sym typeface="Symbol"/>
              </a:rPr>
              <a:t>n</a:t>
            </a:r>
            <a:r>
              <a:rPr lang="de-DE" sz="2000" b="1" dirty="0">
                <a:solidFill>
                  <a:srgbClr val="0070C0"/>
                </a:solidFill>
                <a:latin typeface="+mn-lt"/>
                <a:sym typeface="Symbol"/>
              </a:rPr>
              <a:t>  1 </a:t>
            </a:r>
            <a:r>
              <a:rPr lang="de-DE" sz="2000" dirty="0">
                <a:solidFill>
                  <a:srgbClr val="0070C0"/>
                </a:solidFill>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9" name="Textfeld 8"/>
              <p:cNvSpPr txBox="1"/>
              <p:nvPr/>
            </p:nvSpPr>
            <p:spPr>
              <a:xfrm>
                <a:off x="611560" y="1909171"/>
                <a:ext cx="7848872" cy="73424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sind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-verteilt, wobei beide Parameter, d. h. </a:t>
                </a:r>
              </a:p>
              <a:p>
                <a:pPr algn="just"/>
                <a14:m>
                  <m:oMath xmlns:m="http://schemas.openxmlformats.org/officeDocument/2006/math">
                    <m:r>
                      <a:rPr lang="de-DE" sz="2000" i="1" smtClean="0">
                        <a:latin typeface="Cambria Math"/>
                        <a:ea typeface="Cambria Math"/>
                      </a:rPr>
                      <m:t>𝜇</m:t>
                    </m:r>
                  </m:oMath>
                </a14:m>
                <a:r>
                  <a:rPr lang="de-DE" sz="2000" dirty="0">
                    <a:latin typeface="+mn-lt"/>
                  </a:rPr>
                  <a:t> und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 unbekannt sind.</a:t>
                </a:r>
              </a:p>
            </p:txBody>
          </p:sp>
        </mc:Choice>
        <mc:Fallback xmlns="">
          <p:sp>
            <p:nvSpPr>
              <p:cNvPr id="9" name="Textfeld 8"/>
              <p:cNvSpPr txBox="1">
                <a:spLocks noRot="1" noChangeAspect="1" noMove="1" noResize="1" noEditPoints="1" noAdjustHandles="1" noChangeArrowheads="1" noChangeShapeType="1" noTextEdit="1"/>
              </p:cNvSpPr>
              <p:nvPr/>
            </p:nvSpPr>
            <p:spPr>
              <a:xfrm>
                <a:off x="611560" y="1909171"/>
                <a:ext cx="7848872" cy="734240"/>
              </a:xfrm>
              <a:prstGeom prst="rect">
                <a:avLst/>
              </a:prstGeom>
              <a:blipFill rotWithShape="1">
                <a:blip r:embed="rId3"/>
                <a:stretch>
                  <a:fillRect t="-4132" b="-991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611560" y="2668831"/>
                <a:ext cx="7321679" cy="79002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sub>
                      </m:sSub>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𝑛</m:t>
                              </m:r>
                            </m:sub>
                          </m:sSub>
                        </m:e>
                      </m:d>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f>
                            <m:fPr>
                              <m:ctrlPr>
                                <a:rPr lang="de-DE" sz="2000" b="0" i="1" smtClean="0">
                                  <a:latin typeface="Cambria Math" panose="02040503050406030204" pitchFamily="18" charset="0"/>
                                </a:rPr>
                              </m:ctrlPr>
                            </m:fPr>
                            <m:num>
                              <m:r>
                                <a:rPr lang="de-DE" sz="2000" b="0" i="1" smtClean="0">
                                  <a:latin typeface="Cambria Math"/>
                                </a:rPr>
                                <m:t>1</m:t>
                              </m:r>
                            </m:num>
                            <m:den>
                              <m:rad>
                                <m:radPr>
                                  <m:degHide m:val="on"/>
                                  <m:ctrlPr>
                                    <a:rPr lang="de-DE" sz="2000" b="0" i="1" smtClean="0">
                                      <a:latin typeface="Cambria Math" panose="02040503050406030204" pitchFamily="18" charset="0"/>
                                    </a:rPr>
                                  </m:ctrlPr>
                                </m:radPr>
                                <m:deg/>
                                <m:e>
                                  <m:r>
                                    <a:rPr lang="de-DE" sz="2000" b="0" i="1" smtClean="0">
                                      <a:latin typeface="Cambria Math"/>
                                    </a:rPr>
                                    <m:t>2</m:t>
                                  </m:r>
                                  <m:r>
                                    <a:rPr lang="de-DE" sz="2000" b="0" i="1" smtClean="0">
                                      <a:latin typeface="Cambria Math"/>
                                      <a:ea typeface="Cambria Math"/>
                                    </a:rPr>
                                    <m:t>𝜋</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rad>
                            </m:den>
                          </m:f>
                          <m:r>
                            <a:rPr lang="de-DE" sz="2000" b="0" i="1" smtClean="0">
                              <a:latin typeface="Cambria Math"/>
                            </a:rPr>
                            <m:t>𝑒𝑥𝑝</m:t>
                          </m:r>
                          <m:d>
                            <m:dPr>
                              <m:ctrlPr>
                                <a:rPr lang="de-DE" sz="2000" b="0" i="1" smtClean="0">
                                  <a:latin typeface="Cambria Math" panose="02040503050406030204" pitchFamily="18" charset="0"/>
                                </a:rPr>
                              </m:ctrlPr>
                            </m:dPr>
                            <m:e>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2</m:t>
                                  </m:r>
                                </m:den>
                              </m:f>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r>
                                            <a:rPr lang="de-DE" sz="2000" b="0" i="1" smtClean="0">
                                              <a:latin typeface="Cambria Math"/>
                                              <a:ea typeface="Cambria Math"/>
                                            </a:rPr>
                                            <m:t>𝜇</m:t>
                                          </m:r>
                                        </m:e>
                                      </m:d>
                                    </m:e>
                                    <m:sup>
                                      <m:r>
                                        <a:rPr lang="de-DE" sz="2000" b="0" i="1" smtClean="0">
                                          <a:latin typeface="Cambria Math"/>
                                        </a:rPr>
                                        <m:t>2</m:t>
                                      </m:r>
                                    </m:sup>
                                  </m:sSup>
                                </m:num>
                                <m:den>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den>
                              </m:f>
                            </m:e>
                          </m:d>
                        </m:e>
                      </m:nary>
                    </m:oMath>
                  </m:oMathPara>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611560" y="2668831"/>
                <a:ext cx="7321679" cy="79002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979717" y="4705668"/>
                <a:ext cx="7192683" cy="78386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𝐿</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𝑛</m:t>
                              </m:r>
                            </m:sub>
                          </m:sSub>
                        </m:e>
                      </m:d>
                      <m:r>
                        <a:rPr lang="de-DE" sz="2000" b="0" i="1" smtClean="0">
                          <a:latin typeface="Cambria Math"/>
                        </a:rPr>
                        <m:t>=</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i="1">
                                  <a:latin typeface="Cambria Math"/>
                                </a:rPr>
                                <m:t>2</m:t>
                              </m:r>
                              <m:r>
                                <a:rPr lang="de-DE" sz="2000" i="1">
                                  <a:latin typeface="Cambria Math"/>
                                  <a:ea typeface="Cambria Math"/>
                                </a:rPr>
                                <m:t>𝜋</m:t>
                              </m:r>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e>
                          </m:d>
                        </m:e>
                        <m:sup>
                          <m:r>
                            <a:rPr lang="de-DE" sz="2000" i="1">
                              <a:latin typeface="Cambria Math"/>
                            </a:rPr>
                            <m:t>−</m:t>
                          </m:r>
                          <m:f>
                            <m:fPr>
                              <m:type m:val="lin"/>
                              <m:ctrlPr>
                                <a:rPr lang="de-DE" sz="2000" i="1">
                                  <a:latin typeface="Cambria Math" panose="02040503050406030204" pitchFamily="18" charset="0"/>
                                </a:rPr>
                              </m:ctrlPr>
                            </m:fPr>
                            <m:num>
                              <m:r>
                                <a:rPr lang="de-DE" sz="2000" i="1">
                                  <a:latin typeface="Cambria Math"/>
                                </a:rPr>
                                <m:t>𝑛</m:t>
                              </m:r>
                            </m:num>
                            <m:den>
                              <m:r>
                                <a:rPr lang="de-DE" sz="2000" i="1">
                                  <a:latin typeface="Cambria Math"/>
                                </a:rPr>
                                <m:t>2</m:t>
                              </m:r>
                            </m:den>
                          </m:f>
                        </m:sup>
                      </m:sSup>
                      <m:r>
                        <a:rPr lang="de-DE" sz="2000" i="1">
                          <a:latin typeface="Cambria Math"/>
                        </a:rPr>
                        <m:t>𝑒𝑥𝑝</m:t>
                      </m:r>
                      <m:d>
                        <m:dPr>
                          <m:ctrlPr>
                            <a:rPr lang="de-DE" sz="2000" i="1">
                              <a:latin typeface="Cambria Math" panose="02040503050406030204" pitchFamily="18" charset="0"/>
                            </a:rPr>
                          </m:ctrlPr>
                        </m:dPr>
                        <m:e>
                          <m:r>
                            <a:rPr lang="de-DE" sz="2000" i="1">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2</m:t>
                              </m:r>
                              <m:sSup>
                                <m:sSupPr>
                                  <m:ctrlPr>
                                    <a:rPr lang="de-DE" sz="2000" i="1">
                                      <a:latin typeface="Cambria Math" panose="02040503050406030204" pitchFamily="18" charset="0"/>
                                    </a:rPr>
                                  </m:ctrlPr>
                                </m:sSupPr>
                                <m:e>
                                  <m:r>
                                    <a:rPr lang="de-DE" sz="2000" i="1">
                                      <a:latin typeface="Cambria Math"/>
                                      <a:ea typeface="Cambria Math"/>
                                    </a:rPr>
                                    <m:t>𝜎</m:t>
                                  </m:r>
                                </m:e>
                                <m:sup>
                                  <m:r>
                                    <a:rPr lang="de-DE" sz="2000" i="1">
                                      <a:latin typeface="Cambria Math"/>
                                    </a:rPr>
                                    <m:t>2</m:t>
                                  </m:r>
                                </m:sup>
                              </m:sSup>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r>
                                        <a:rPr lang="de-DE" sz="2000" i="1">
                                          <a:latin typeface="Cambria Math"/>
                                          <a:ea typeface="Cambria Math"/>
                                        </a:rPr>
                                        <m:t>𝜇</m:t>
                                      </m:r>
                                    </m:e>
                                  </m:d>
                                </m:e>
                                <m:sup>
                                  <m:r>
                                    <a:rPr lang="de-DE" sz="2000" i="1">
                                      <a:latin typeface="Cambria Math"/>
                                    </a:rPr>
                                    <m:t>2</m:t>
                                  </m:r>
                                </m:sup>
                              </m:sSup>
                            </m:e>
                          </m:nary>
                        </m:e>
                      </m:d>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979717" y="4705668"/>
                <a:ext cx="7192683" cy="783869"/>
              </a:xfrm>
              <a:prstGeom prst="rect">
                <a:avLst/>
              </a:prstGeom>
              <a:blipFill rotWithShape="1">
                <a:blip r:embed="rId5"/>
                <a:stretch>
                  <a:fillRect/>
                </a:stretch>
              </a:blipFill>
            </p:spPr>
            <p:txBody>
              <a:bodyPr/>
              <a:lstStyle/>
              <a:p>
                <a:r>
                  <a:rPr lang="de-DE">
                    <a:noFill/>
                  </a:rPr>
                  <a:t> </a:t>
                </a:r>
              </a:p>
            </p:txBody>
          </p:sp>
        </mc:Fallback>
      </mc:AlternateContent>
      <p:sp>
        <p:nvSpPr>
          <p:cNvPr id="13" name="Textfeld 12"/>
          <p:cNvSpPr txBox="1"/>
          <p:nvPr/>
        </p:nvSpPr>
        <p:spPr>
          <a:xfrm>
            <a:off x="467583" y="4299656"/>
            <a:ext cx="2696236" cy="400110"/>
          </a:xfrm>
          <a:prstGeom prst="rect">
            <a:avLst/>
          </a:prstGeom>
          <a:noFill/>
        </p:spPr>
        <p:txBody>
          <a:bodyPr wrap="square" rtlCol="0">
            <a:spAutoFit/>
          </a:bodyPr>
          <a:lstStyle/>
          <a:p>
            <a:pPr algn="just"/>
            <a:r>
              <a:rPr lang="de-DE" sz="2000" b="1" dirty="0" err="1">
                <a:solidFill>
                  <a:srgbClr val="0070C0"/>
                </a:solidFill>
                <a:latin typeface="+mn-lt"/>
              </a:rPr>
              <a:t>Likelihood</a:t>
            </a:r>
            <a:r>
              <a:rPr lang="de-DE" sz="2000" b="1" dirty="0">
                <a:solidFill>
                  <a:srgbClr val="0070C0"/>
                </a:solidFill>
                <a:latin typeface="+mn-lt"/>
              </a:rPr>
              <a:t>-Funktion</a:t>
            </a:r>
            <a:r>
              <a:rPr lang="de-DE" sz="2000" dirty="0">
                <a:latin typeface="+mn-lt"/>
              </a:rPr>
              <a:t>:</a:t>
            </a:r>
          </a:p>
        </p:txBody>
      </p:sp>
      <mc:AlternateContent xmlns:mc="http://schemas.openxmlformats.org/markup-compatibility/2006" xmlns:a14="http://schemas.microsoft.com/office/drawing/2010/main">
        <mc:Choice Requires="a14">
          <p:sp>
            <p:nvSpPr>
              <p:cNvPr id="14" name="Textfeld 13"/>
              <p:cNvSpPr txBox="1"/>
              <p:nvPr/>
            </p:nvSpPr>
            <p:spPr>
              <a:xfrm>
                <a:off x="468313" y="5513684"/>
                <a:ext cx="5392473" cy="407099"/>
              </a:xfrm>
              <a:prstGeom prst="rect">
                <a:avLst/>
              </a:prstGeom>
              <a:noFill/>
            </p:spPr>
            <p:txBody>
              <a:bodyPr wrap="square" rtlCol="0">
                <a:spAutoFit/>
              </a:bodyPr>
              <a:lstStyle/>
              <a:p>
                <a:pPr algn="just"/>
                <a:r>
                  <a:rPr lang="de-DE" sz="2000" dirty="0">
                    <a:latin typeface="+mn-lt"/>
                  </a:rPr>
                  <a:t>Ziel:          Maximiere </a:t>
                </a:r>
                <a:r>
                  <a:rPr lang="de-DE" sz="2000" i="1" dirty="0">
                    <a:latin typeface="+mn-lt"/>
                  </a:rPr>
                  <a:t>L</a:t>
                </a:r>
                <a:r>
                  <a:rPr lang="de-DE" sz="2000" dirty="0">
                    <a:latin typeface="+mn-lt"/>
                  </a:rPr>
                  <a:t> bezüglich </a:t>
                </a:r>
                <a14:m>
                  <m:oMath xmlns:m="http://schemas.openxmlformats.org/officeDocument/2006/math">
                    <m:r>
                      <a:rPr lang="de-DE" sz="2000" b="0" i="1" smtClean="0">
                        <a:solidFill>
                          <a:schemeClr val="tx1"/>
                        </a:solidFill>
                        <a:latin typeface="Cambria Math"/>
                        <a:ea typeface="Cambria Math"/>
                      </a:rPr>
                      <m:t>𝜇</m:t>
                    </m:r>
                  </m:oMath>
                </a14:m>
                <a:r>
                  <a:rPr lang="de-DE" sz="2000" dirty="0">
                    <a:solidFill>
                      <a:schemeClr val="tx1"/>
                    </a:solidFill>
                    <a:latin typeface="+mn-lt"/>
                  </a:rPr>
                  <a:t> und </a:t>
                </a:r>
                <a14:m>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oMath>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68313" y="5513684"/>
                <a:ext cx="5392473" cy="407099"/>
              </a:xfrm>
              <a:prstGeom prst="rect">
                <a:avLst/>
              </a:prstGeom>
              <a:blipFill rotWithShape="1">
                <a:blip r:embed="rId6"/>
                <a:stretch>
                  <a:fillRect l="-1244" t="-7463" b="-238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8313" y="5927369"/>
                <a:ext cx="4888418" cy="400110"/>
              </a:xfrm>
              <a:prstGeom prst="rect">
                <a:avLst/>
              </a:prstGeom>
              <a:noFill/>
            </p:spPr>
            <p:txBody>
              <a:bodyPr wrap="square" rtlCol="0">
                <a:spAutoFit/>
              </a:bodyPr>
              <a:lstStyle/>
              <a:p>
                <a:pPr algn="just"/>
                <a:r>
                  <a:rPr lang="de-DE" sz="2000" dirty="0">
                    <a:latin typeface="+mn-lt"/>
                  </a:rPr>
                  <a:t>Problem:   </a:t>
                </a:r>
                <a14:m>
                  <m:oMath xmlns:m="http://schemas.openxmlformats.org/officeDocument/2006/math">
                    <m:r>
                      <a:rPr lang="de-DE" sz="2000" b="0" i="1" smtClean="0">
                        <a:latin typeface="Cambria Math"/>
                      </a:rPr>
                      <m:t>𝐿</m:t>
                    </m:r>
                  </m:oMath>
                </a14:m>
                <a:r>
                  <a:rPr lang="de-DE" sz="2000" dirty="0">
                    <a:latin typeface="+mn-lt"/>
                  </a:rPr>
                  <a:t> analytisch schwer handhabbar </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5927369"/>
                <a:ext cx="4888418" cy="400110"/>
              </a:xfrm>
              <a:prstGeom prst="rect">
                <a:avLst/>
              </a:prstGeom>
              <a:blipFill rotWithShape="1">
                <a:blip r:embed="rId7"/>
                <a:stretch>
                  <a:fillRect l="-1372"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3071523" y="3510520"/>
                <a:ext cx="5100877" cy="78386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m:t>
                      </m:r>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r>
                                <a:rPr lang="de-DE" sz="2000" b="0" i="1" smtClean="0">
                                  <a:latin typeface="Cambria Math"/>
                                </a:rPr>
                                <m:t>2</m:t>
                              </m:r>
                              <m:r>
                                <a:rPr lang="de-DE" sz="2000" b="0" i="1" smtClean="0">
                                  <a:latin typeface="Cambria Math"/>
                                  <a:ea typeface="Cambria Math"/>
                                </a:rPr>
                                <m:t>𝜋</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e>
                        <m:sup>
                          <m:r>
                            <a:rPr lang="de-DE" sz="2000" b="0" i="1" smtClean="0">
                              <a:latin typeface="Cambria Math"/>
                            </a:rPr>
                            <m:t>−</m:t>
                          </m:r>
                          <m:f>
                            <m:fPr>
                              <m:type m:val="lin"/>
                              <m:ctrlPr>
                                <a:rPr lang="de-DE" sz="2000" b="0" i="1" smtClean="0">
                                  <a:latin typeface="Cambria Math" panose="02040503050406030204" pitchFamily="18" charset="0"/>
                                </a:rPr>
                              </m:ctrlPr>
                            </m:fPr>
                            <m:num>
                              <m:r>
                                <a:rPr lang="de-DE" sz="2000" b="0" i="1" smtClean="0">
                                  <a:latin typeface="Cambria Math"/>
                                </a:rPr>
                                <m:t>𝑛</m:t>
                              </m:r>
                            </m:num>
                            <m:den>
                              <m:r>
                                <a:rPr lang="de-DE" sz="2000" b="0" i="1" smtClean="0">
                                  <a:latin typeface="Cambria Math"/>
                                </a:rPr>
                                <m:t>2</m:t>
                              </m:r>
                            </m:den>
                          </m:f>
                        </m:sup>
                      </m:sSup>
                      <m:r>
                        <a:rPr lang="de-DE" sz="2000" b="0" i="1" smtClean="0">
                          <a:latin typeface="Cambria Math"/>
                        </a:rPr>
                        <m:t>𝑒𝑥𝑝</m:t>
                      </m:r>
                      <m:d>
                        <m:dPr>
                          <m:ctrlPr>
                            <a:rPr lang="de-DE" sz="2000" b="0" i="1" smtClean="0">
                              <a:latin typeface="Cambria Math" panose="02040503050406030204" pitchFamily="18" charset="0"/>
                            </a:rPr>
                          </m:ctrlPr>
                        </m:dPr>
                        <m:e>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2</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r>
                                        <a:rPr lang="de-DE" sz="2000" b="0" i="1" smtClean="0">
                                          <a:latin typeface="Cambria Math"/>
                                          <a:ea typeface="Cambria Math"/>
                                        </a:rPr>
                                        <m:t>𝜇</m:t>
                                      </m:r>
                                    </m:e>
                                  </m:d>
                                </m:e>
                                <m:sup>
                                  <m:r>
                                    <a:rPr lang="de-DE" sz="2000" b="0" i="1" smtClean="0">
                                      <a:latin typeface="Cambria Math"/>
                                    </a:rPr>
                                    <m:t>2</m:t>
                                  </m:r>
                                </m:sup>
                              </m:sSup>
                            </m:e>
                          </m:nary>
                        </m:e>
                      </m:d>
                    </m:oMath>
                  </m:oMathPara>
                </a14:m>
                <a:endParaRPr lang="de-DE" sz="2000" dirty="0">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3071523" y="3510520"/>
                <a:ext cx="5100877" cy="783869"/>
              </a:xfrm>
              <a:prstGeom prst="rect">
                <a:avLst/>
              </a:prstGeom>
              <a:blipFill rotWithShape="1">
                <a:blip r:embed="rId8"/>
                <a:stretch>
                  <a:fillRect/>
                </a:stretch>
              </a:blipFill>
            </p:spPr>
            <p:txBody>
              <a:bodyPr/>
              <a:lstStyle/>
              <a:p>
                <a:r>
                  <a:rPr lang="de-DE">
                    <a:noFill/>
                  </a:rPr>
                  <a:t> </a:t>
                </a:r>
              </a:p>
            </p:txBody>
          </p:sp>
        </mc:Fallback>
      </mc:AlternateContent>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725</a:t>
            </a:r>
            <a:endParaRPr lang="de-DE" sz="8000" b="1" dirty="0">
              <a:solidFill>
                <a:schemeClr val="tx1"/>
              </a:solidFill>
              <a:latin typeface="+mj-lt"/>
            </a:endParaRPr>
          </a:p>
        </p:txBody>
      </p:sp>
    </p:spTree>
    <p:extLst>
      <p:ext uri="{BB962C8B-B14F-4D97-AF65-F5344CB8AC3E}">
        <p14:creationId xmlns:p14="http://schemas.microsoft.com/office/powerpoint/2010/main" val="3250147437"/>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2" name="Textfeld 11"/>
              <p:cNvSpPr txBox="1"/>
              <p:nvPr/>
            </p:nvSpPr>
            <p:spPr>
              <a:xfrm>
                <a:off x="815121" y="1635641"/>
                <a:ext cx="7789327"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𝑙</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𝑛</m:t>
                              </m:r>
                            </m:sub>
                          </m:sSub>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𝑛</m:t>
                          </m:r>
                        </m:num>
                        <m:den>
                          <m:r>
                            <a:rPr lang="de-DE" sz="2000" b="0" i="1" smtClean="0">
                              <a:latin typeface="Cambria Math"/>
                            </a:rPr>
                            <m:t>2</m:t>
                          </m:r>
                        </m:den>
                      </m:f>
                      <m:r>
                        <a:rPr lang="de-DE" sz="2000" b="0" i="1" smtClean="0">
                          <a:latin typeface="Cambria Math"/>
                        </a:rPr>
                        <m:t>𝑙𝑛</m:t>
                      </m:r>
                      <m:d>
                        <m:dPr>
                          <m:ctrlPr>
                            <a:rPr lang="de-DE" sz="2000" b="0" i="1" smtClean="0">
                              <a:latin typeface="Cambria Math" panose="02040503050406030204" pitchFamily="18" charset="0"/>
                            </a:rPr>
                          </m:ctrlPr>
                        </m:dPr>
                        <m:e>
                          <m:r>
                            <a:rPr lang="de-DE" sz="2000" b="0" i="1" smtClean="0">
                              <a:latin typeface="Cambria Math"/>
                            </a:rPr>
                            <m:t>2</m:t>
                          </m:r>
                          <m:r>
                            <a:rPr lang="de-DE" sz="2000" b="0" i="1" smtClean="0">
                              <a:latin typeface="Cambria Math"/>
                              <a:ea typeface="Cambria Math"/>
                            </a:rPr>
                            <m:t>𝜋</m:t>
                          </m:r>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𝑛</m:t>
                          </m:r>
                        </m:num>
                        <m:den>
                          <m:r>
                            <a:rPr lang="de-DE" sz="2000" b="0" i="1" smtClean="0">
                              <a:latin typeface="Cambria Math"/>
                            </a:rPr>
                            <m:t>2</m:t>
                          </m:r>
                        </m:den>
                      </m:f>
                      <m:r>
                        <a:rPr lang="de-DE" sz="2000" b="0" i="1" smtClean="0">
                          <a:latin typeface="Cambria Math"/>
                        </a:rPr>
                        <m:t>𝑙𝑛</m:t>
                      </m:r>
                      <m:d>
                        <m:dPr>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2</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b="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r>
                                    <a:rPr lang="de-DE" sz="2000" i="1">
                                      <a:latin typeface="Cambria Math"/>
                                      <a:ea typeface="Cambria Math"/>
                                    </a:rPr>
                                    <m:t>𝜇</m:t>
                                  </m:r>
                                </m:e>
                              </m:d>
                            </m:e>
                            <m:sup>
                              <m:r>
                                <a:rPr lang="de-DE" sz="2000" b="0" i="1" smtClean="0">
                                  <a:latin typeface="Cambria Math"/>
                                </a:rPr>
                                <m:t>2</m:t>
                              </m:r>
                            </m:sup>
                          </m:sSup>
                        </m:e>
                      </m:nary>
                    </m:oMath>
                  </m:oMathPara>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815121" y="1635641"/>
                <a:ext cx="7789327" cy="710259"/>
              </a:xfrm>
              <a:prstGeom prst="rect">
                <a:avLst/>
              </a:prstGeom>
              <a:blipFill rotWithShape="1">
                <a:blip r:embed="rId3"/>
                <a:stretch>
                  <a:fillRect/>
                </a:stretch>
              </a:blipFill>
            </p:spPr>
            <p:txBody>
              <a:bodyPr/>
              <a:lstStyle/>
              <a:p>
                <a:r>
                  <a:rPr lang="de-DE">
                    <a:noFill/>
                  </a:rPr>
                  <a:t> </a:t>
                </a:r>
              </a:p>
            </p:txBody>
          </p:sp>
        </mc:Fallback>
      </mc:AlternateContent>
      <p:sp>
        <p:nvSpPr>
          <p:cNvPr id="13" name="Textfeld 12"/>
          <p:cNvSpPr txBox="1"/>
          <p:nvPr/>
        </p:nvSpPr>
        <p:spPr>
          <a:xfrm>
            <a:off x="468313" y="2345900"/>
            <a:ext cx="7920114" cy="400110"/>
          </a:xfrm>
          <a:prstGeom prst="rect">
            <a:avLst/>
          </a:prstGeom>
          <a:noFill/>
        </p:spPr>
        <p:txBody>
          <a:bodyPr wrap="square" rtlCol="0">
            <a:spAutoFit/>
          </a:bodyPr>
          <a:lstStyle/>
          <a:p>
            <a:pPr algn="just"/>
            <a:r>
              <a:rPr lang="de-DE" sz="2000" dirty="0">
                <a:latin typeface="+mn-lt"/>
              </a:rPr>
              <a:t>Partielle Ableitungen der Log-</a:t>
            </a:r>
            <a:r>
              <a:rPr lang="de-DE" sz="2000" dirty="0" err="1">
                <a:latin typeface="+mn-lt"/>
              </a:rPr>
              <a:t>Likelihood</a:t>
            </a:r>
            <a:r>
              <a:rPr lang="de-DE" sz="2000" dirty="0">
                <a:latin typeface="+mn-lt"/>
              </a:rPr>
              <a:t>: </a:t>
            </a:r>
          </a:p>
        </p:txBody>
      </p:sp>
      <mc:AlternateContent xmlns:mc="http://schemas.openxmlformats.org/markup-compatibility/2006" xmlns:a14="http://schemas.microsoft.com/office/drawing/2010/main">
        <mc:Choice Requires="a14">
          <p:sp>
            <p:nvSpPr>
              <p:cNvPr id="14" name="Textfeld 13"/>
              <p:cNvSpPr txBox="1"/>
              <p:nvPr/>
            </p:nvSpPr>
            <p:spPr>
              <a:xfrm>
                <a:off x="1367870" y="2780718"/>
                <a:ext cx="4108705" cy="72577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b="0" i="1" smtClean="0">
                              <a:latin typeface="Cambria Math" panose="02040503050406030204" pitchFamily="18" charset="0"/>
                            </a:rPr>
                          </m:ctrlPr>
                        </m:fPr>
                        <m:num>
                          <m:r>
                            <a:rPr lang="de-DE" sz="2000" b="0" i="1" smtClean="0">
                              <a:latin typeface="Cambria Math"/>
                              <a:ea typeface="Cambria Math"/>
                            </a:rPr>
                            <m:t>𝜕</m:t>
                          </m:r>
                          <m:r>
                            <a:rPr lang="de-DE" sz="2000" b="0" i="1" smtClean="0">
                              <a:latin typeface="Cambria Math"/>
                              <a:ea typeface="Cambria Math"/>
                            </a:rPr>
                            <m:t>𝑙</m:t>
                          </m:r>
                        </m:num>
                        <m:den>
                          <m:r>
                            <a:rPr lang="de-DE" sz="2000" b="0" i="1" smtClean="0">
                              <a:latin typeface="Cambria Math"/>
                              <a:ea typeface="Cambria Math"/>
                            </a:rPr>
                            <m:t>𝜕𝜇</m:t>
                          </m:r>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r>
                                <a:rPr lang="de-DE" sz="2000" b="0" i="1" smtClean="0">
                                  <a:latin typeface="Cambria Math"/>
                                  <a:ea typeface="Cambria Math"/>
                                </a:rPr>
                                <m:t>𝜇</m:t>
                              </m:r>
                            </m:e>
                          </m:d>
                        </m:e>
                      </m:nary>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367870" y="2780718"/>
                <a:ext cx="4108705" cy="725776"/>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467583" y="4276672"/>
                <a:ext cx="5976625" cy="400110"/>
              </a:xfrm>
              <a:prstGeom prst="rect">
                <a:avLst/>
              </a:prstGeom>
              <a:noFill/>
            </p:spPr>
            <p:txBody>
              <a:bodyPr wrap="square" rtlCol="0">
                <a:spAutoFit/>
              </a:bodyPr>
              <a:lstStyle/>
              <a:p>
                <a:pPr algn="just"/>
                <a:r>
                  <a:rPr lang="de-DE" sz="2000" dirty="0">
                    <a:latin typeface="+mn-lt"/>
                  </a:rPr>
                  <a:t>Nullsetzen und Lösen nach den Parametern </a:t>
                </a:r>
                <a14:m>
                  <m:oMath xmlns:m="http://schemas.openxmlformats.org/officeDocument/2006/math">
                    <m:r>
                      <a:rPr lang="de-DE" sz="2000" i="1" smtClean="0">
                        <a:latin typeface="Cambria Math"/>
                        <a:ea typeface="Cambria Math"/>
                      </a:rPr>
                      <m:t>𝜇</m:t>
                    </m:r>
                  </m:oMath>
                </a14:m>
                <a:r>
                  <a:rPr lang="de-DE" sz="2000" dirty="0">
                    <a:latin typeface="+mn-lt"/>
                  </a:rPr>
                  <a:t> und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a:t>
                </a:r>
              </a:p>
            </p:txBody>
          </p:sp>
        </mc:Choice>
        <mc:Fallback xmlns="">
          <p:sp>
            <p:nvSpPr>
              <p:cNvPr id="17" name="Textfeld 16"/>
              <p:cNvSpPr txBox="1">
                <a:spLocks noRot="1" noChangeAspect="1" noMove="1" noResize="1" noEditPoints="1" noAdjustHandles="1" noChangeArrowheads="1" noChangeShapeType="1" noTextEdit="1"/>
              </p:cNvSpPr>
              <p:nvPr/>
            </p:nvSpPr>
            <p:spPr>
              <a:xfrm>
                <a:off x="467583" y="4276672"/>
                <a:ext cx="5976625" cy="400110"/>
              </a:xfrm>
              <a:prstGeom prst="rect">
                <a:avLst/>
              </a:prstGeom>
              <a:blipFill rotWithShape="1">
                <a:blip r:embed="rId5"/>
                <a:stretch>
                  <a:fillRect l="-1122" t="-7692" b="-27692"/>
                </a:stretch>
              </a:blipFill>
            </p:spPr>
            <p:txBody>
              <a:bodyPr/>
              <a:lstStyle/>
              <a:p>
                <a:r>
                  <a:rPr lang="de-DE">
                    <a:noFill/>
                  </a:rPr>
                  <a:t> </a:t>
                </a:r>
              </a:p>
            </p:txBody>
          </p:sp>
        </mc:Fallback>
      </mc:AlternateContent>
      <p:sp>
        <p:nvSpPr>
          <p:cNvPr id="22" name="Textfeld 21"/>
          <p:cNvSpPr txBox="1"/>
          <p:nvPr/>
        </p:nvSpPr>
        <p:spPr>
          <a:xfrm>
            <a:off x="5476575" y="3306439"/>
            <a:ext cx="3199113" cy="400110"/>
          </a:xfrm>
          <a:prstGeom prst="rect">
            <a:avLst/>
          </a:prstGeom>
          <a:noFill/>
        </p:spPr>
        <p:txBody>
          <a:bodyPr wrap="square" rtlCol="0">
            <a:spAutoFit/>
          </a:bodyPr>
          <a:lstStyle/>
          <a:p>
            <a:pPr algn="just"/>
            <a:r>
              <a:rPr lang="de-DE" sz="2000" dirty="0">
                <a:latin typeface="+mn-lt"/>
              </a:rPr>
              <a:t>(2 </a:t>
            </a:r>
            <a:r>
              <a:rPr lang="de-DE" sz="2000" dirty="0" err="1">
                <a:latin typeface="+mn-lt"/>
              </a:rPr>
              <a:t>Likelihood</a:t>
            </a:r>
            <a:r>
              <a:rPr lang="de-DE" sz="2000" dirty="0">
                <a:latin typeface="+mn-lt"/>
              </a:rPr>
              <a:t>-Gleichungen)</a:t>
            </a:r>
          </a:p>
        </p:txBody>
      </p:sp>
      <p:sp>
        <p:nvSpPr>
          <p:cNvPr id="23" name="Textfeld 22"/>
          <p:cNvSpPr txBox="1"/>
          <p:nvPr/>
        </p:nvSpPr>
        <p:spPr>
          <a:xfrm>
            <a:off x="467947" y="1212721"/>
            <a:ext cx="7870110" cy="400110"/>
          </a:xfrm>
          <a:prstGeom prst="rect">
            <a:avLst/>
          </a:prstGeom>
          <a:noFill/>
        </p:spPr>
        <p:txBody>
          <a:bodyPr wrap="square" rtlCol="0">
            <a:spAutoFit/>
          </a:bodyPr>
          <a:lstStyle/>
          <a:p>
            <a:pPr algn="just"/>
            <a:r>
              <a:rPr lang="de-DE" sz="2000" dirty="0">
                <a:latin typeface="+mn-lt"/>
              </a:rPr>
              <a:t>Lösung:    </a:t>
            </a:r>
            <a:r>
              <a:rPr lang="de-DE" sz="2000" b="1" dirty="0">
                <a:solidFill>
                  <a:srgbClr val="0070C0"/>
                </a:solidFill>
                <a:latin typeface="+mn-lt"/>
              </a:rPr>
              <a:t>Log-</a:t>
            </a:r>
            <a:r>
              <a:rPr lang="de-DE" sz="2000" b="1" dirty="0" err="1">
                <a:solidFill>
                  <a:srgbClr val="0070C0"/>
                </a:solidFill>
                <a:latin typeface="+mn-lt"/>
              </a:rPr>
              <a:t>Likelihood</a:t>
            </a:r>
            <a:r>
              <a:rPr lang="de-DE" sz="2000" b="1" dirty="0">
                <a:solidFill>
                  <a:srgbClr val="0070C0"/>
                </a:solidFill>
                <a:latin typeface="+mn-lt"/>
              </a:rPr>
              <a:t>-Funktion </a:t>
            </a:r>
            <a:r>
              <a:rPr lang="de-DE" sz="2000" dirty="0">
                <a:latin typeface="+mn-lt"/>
              </a:rPr>
              <a:t>einfacher handhabbar</a:t>
            </a:r>
          </a:p>
        </p:txBody>
      </p:sp>
      <p:sp>
        <p:nvSpPr>
          <p:cNvPr id="24" name="Textfeld 23"/>
          <p:cNvSpPr txBox="1"/>
          <p:nvPr/>
        </p:nvSpPr>
        <p:spPr>
          <a:xfrm>
            <a:off x="887247" y="2939319"/>
            <a:ext cx="461605" cy="400110"/>
          </a:xfrm>
          <a:prstGeom prst="rect">
            <a:avLst/>
          </a:prstGeom>
          <a:noFill/>
        </p:spPr>
        <p:txBody>
          <a:bodyPr wrap="square" rtlCol="0">
            <a:spAutoFit/>
          </a:bodyPr>
          <a:lstStyle/>
          <a:p>
            <a:pPr algn="just"/>
            <a:r>
              <a:rPr lang="de-DE" sz="2000" dirty="0">
                <a:latin typeface="+mn-lt"/>
              </a:rPr>
              <a:t>(i)</a:t>
            </a:r>
          </a:p>
        </p:txBody>
      </p:sp>
      <mc:AlternateContent xmlns:mc="http://schemas.openxmlformats.org/markup-compatibility/2006" xmlns:a14="http://schemas.microsoft.com/office/drawing/2010/main">
        <mc:Choice Requires="a14">
          <p:sp>
            <p:nvSpPr>
              <p:cNvPr id="25" name="Textfeld 24"/>
              <p:cNvSpPr txBox="1"/>
              <p:nvPr/>
            </p:nvSpPr>
            <p:spPr>
              <a:xfrm>
                <a:off x="1367870" y="3506494"/>
                <a:ext cx="4108705" cy="73680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b="0" i="1" smtClean="0">
                              <a:latin typeface="Cambria Math" panose="02040503050406030204" pitchFamily="18" charset="0"/>
                            </a:rPr>
                          </m:ctrlPr>
                        </m:fPr>
                        <m:num>
                          <m:r>
                            <a:rPr lang="de-DE" sz="2000" b="0" i="1" smtClean="0">
                              <a:latin typeface="Cambria Math"/>
                              <a:ea typeface="Cambria Math"/>
                            </a:rPr>
                            <m:t>𝜕</m:t>
                          </m:r>
                          <m:r>
                            <a:rPr lang="de-DE" sz="2000" b="0" i="1" smtClean="0">
                              <a:latin typeface="Cambria Math"/>
                              <a:ea typeface="Cambria Math"/>
                            </a:rPr>
                            <m:t>𝑙</m:t>
                          </m:r>
                        </m:num>
                        <m:den>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𝑛</m:t>
                          </m:r>
                        </m:num>
                        <m:den>
                          <m:r>
                            <a:rPr lang="de-DE" sz="2000" b="0" i="1" smtClean="0">
                              <a:latin typeface="Cambria Math"/>
                            </a:rPr>
                            <m:t>2</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den>
                      </m:f>
                      <m:r>
                        <a:rPr lang="de-DE" sz="2000" b="0" i="1" smtClean="0">
                          <a:latin typeface="Cambria Math"/>
                        </a:rPr>
                        <m:t>+</m:t>
                      </m:r>
                      <m:f>
                        <m:fPr>
                          <m:ctrlPr>
                            <a:rPr lang="de-DE" sz="2000" i="1" smtClean="0">
                              <a:solidFill>
                                <a:schemeClr val="tx1"/>
                              </a:solidFill>
                              <a:latin typeface="Cambria Math" panose="02040503050406030204" pitchFamily="18" charset="0"/>
                            </a:rPr>
                          </m:ctrlPr>
                        </m:fPr>
                        <m:num>
                          <m:r>
                            <a:rPr lang="de-DE" sz="2000" b="0" i="0" smtClean="0">
                              <a:solidFill>
                                <a:schemeClr val="tx1"/>
                              </a:solidFill>
                              <a:latin typeface="Cambria Math"/>
                            </a:rPr>
                            <m:t>1</m:t>
                          </m:r>
                        </m:num>
                        <m:den>
                          <m:r>
                            <a:rPr lang="de-DE" sz="2000" i="0">
                              <a:solidFill>
                                <a:schemeClr val="tx1"/>
                              </a:solidFill>
                              <a:latin typeface="Cambria Math"/>
                            </a:rPr>
                            <m:t>2</m:t>
                          </m:r>
                          <m:sSup>
                            <m:sSupPr>
                              <m:ctrlPr>
                                <a:rPr lang="de-DE" sz="2000" i="1">
                                  <a:solidFill>
                                    <a:schemeClr val="tx1"/>
                                  </a:solidFill>
                                  <a:latin typeface="Cambria Math" panose="02040503050406030204" pitchFamily="18" charset="0"/>
                                </a:rPr>
                              </m:ctrlPr>
                            </m:sSupPr>
                            <m:e>
                              <m:r>
                                <m:rPr>
                                  <m:sty m:val="p"/>
                                </m:rPr>
                                <a:rPr lang="de-DE" sz="2000" i="0">
                                  <a:solidFill>
                                    <a:schemeClr val="tx1"/>
                                  </a:solidFill>
                                  <a:latin typeface="Cambria Math"/>
                                  <a:ea typeface="Cambria Math"/>
                                </a:rPr>
                                <m:t>σ</m:t>
                              </m:r>
                            </m:e>
                            <m:sup>
                              <m:r>
                                <a:rPr lang="de-DE" sz="2000" b="0" i="0" smtClean="0">
                                  <a:solidFill>
                                    <a:schemeClr val="tx1"/>
                                  </a:solidFill>
                                  <a:latin typeface="Cambria Math"/>
                                  <a:ea typeface="Cambria Math"/>
                                </a:rPr>
                                <m:t>4</m:t>
                              </m:r>
                            </m:sup>
                          </m:sSup>
                        </m:den>
                      </m:f>
                      <m:nary>
                        <m:naryPr>
                          <m:chr m:val="∑"/>
                          <m:limLoc m:val="subSup"/>
                          <m:ctrlPr>
                            <a:rPr lang="de-DE" sz="200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r>
                                    <a:rPr lang="de-DE" sz="2000" i="1">
                                      <a:latin typeface="Cambria Math"/>
                                      <a:ea typeface="Cambria Math"/>
                                    </a:rPr>
                                    <m:t>𝜇</m:t>
                                  </m:r>
                                </m:e>
                              </m:d>
                            </m:e>
                            <m:sup>
                              <m:r>
                                <a:rPr lang="de-DE" sz="2000" b="0" i="1" smtClean="0">
                                  <a:latin typeface="Cambria Math"/>
                                </a:rPr>
                                <m:t>2</m:t>
                              </m:r>
                            </m:sup>
                          </m:sSup>
                        </m:e>
                      </m:nary>
                    </m:oMath>
                  </m:oMathPara>
                </a14:m>
                <a:endParaRPr lang="de-DE" sz="2000" dirty="0">
                  <a:latin typeface="+mn-lt"/>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1367870" y="3506494"/>
                <a:ext cx="4108705" cy="736805"/>
              </a:xfrm>
              <a:prstGeom prst="rect">
                <a:avLst/>
              </a:prstGeom>
              <a:blipFill rotWithShape="1">
                <a:blip r:embed="rId6"/>
                <a:stretch>
                  <a:fillRect/>
                </a:stretch>
              </a:blipFill>
            </p:spPr>
            <p:txBody>
              <a:bodyPr/>
              <a:lstStyle/>
              <a:p>
                <a:r>
                  <a:rPr lang="de-DE">
                    <a:noFill/>
                  </a:rPr>
                  <a:t> </a:t>
                </a:r>
              </a:p>
            </p:txBody>
          </p:sp>
        </mc:Fallback>
      </mc:AlternateContent>
      <p:sp>
        <p:nvSpPr>
          <p:cNvPr id="26" name="Textfeld 25"/>
          <p:cNvSpPr txBox="1"/>
          <p:nvPr/>
        </p:nvSpPr>
        <p:spPr>
          <a:xfrm>
            <a:off x="887247" y="3665095"/>
            <a:ext cx="660417" cy="400110"/>
          </a:xfrm>
          <a:prstGeom prst="rect">
            <a:avLst/>
          </a:prstGeom>
          <a:noFill/>
        </p:spPr>
        <p:txBody>
          <a:bodyPr wrap="square" rtlCol="0">
            <a:spAutoFit/>
          </a:bodyPr>
          <a:lstStyle/>
          <a:p>
            <a:pPr algn="just"/>
            <a:r>
              <a:rPr lang="de-DE" sz="2000" dirty="0">
                <a:latin typeface="+mn-lt"/>
              </a:rPr>
              <a:t>(ii)</a:t>
            </a:r>
          </a:p>
        </p:txBody>
      </p:sp>
      <mc:AlternateContent xmlns:mc="http://schemas.openxmlformats.org/markup-compatibility/2006" xmlns:a14="http://schemas.microsoft.com/office/drawing/2010/main">
        <mc:Choice Requires="a14">
          <p:sp>
            <p:nvSpPr>
              <p:cNvPr id="27" name="Textfeld 26"/>
              <p:cNvSpPr txBox="1"/>
              <p:nvPr/>
            </p:nvSpPr>
            <p:spPr>
              <a:xfrm>
                <a:off x="1367870" y="4714344"/>
                <a:ext cx="4108705" cy="72577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b="0" i="1" smtClean="0">
                              <a:latin typeface="Cambria Math" panose="02040503050406030204" pitchFamily="18" charset="0"/>
                            </a:rPr>
                          </m:ctrlPr>
                        </m:fPr>
                        <m:num>
                          <m:r>
                            <a:rPr lang="de-DE" sz="2000" b="0" i="1" smtClean="0">
                              <a:latin typeface="Cambria Math"/>
                            </a:rPr>
                            <m:t>1</m:t>
                          </m:r>
                        </m:num>
                        <m:den>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r>
                                <a:rPr lang="de-DE" sz="2000" b="0" i="1" smtClean="0">
                                  <a:latin typeface="Cambria Math"/>
                                  <a:ea typeface="Cambria Math"/>
                                </a:rPr>
                                <m:t>𝜇</m:t>
                              </m:r>
                            </m:e>
                          </m:d>
                        </m:e>
                      </m:nary>
                      <m:r>
                        <a:rPr lang="de-DE" sz="2000" b="0" i="1" smtClean="0">
                          <a:latin typeface="Cambria Math"/>
                        </a:rPr>
                        <m:t>=0</m:t>
                      </m:r>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367870" y="4714344"/>
                <a:ext cx="4108705" cy="725776"/>
              </a:xfrm>
              <a:prstGeom prst="rect">
                <a:avLst/>
              </a:prstGeom>
              <a:blipFill rotWithShape="1">
                <a:blip r:embed="rId7"/>
                <a:stretch>
                  <a:fillRect/>
                </a:stretch>
              </a:blipFill>
            </p:spPr>
            <p:txBody>
              <a:bodyPr/>
              <a:lstStyle/>
              <a:p>
                <a:r>
                  <a:rPr lang="de-DE">
                    <a:noFill/>
                  </a:rPr>
                  <a:t> </a:t>
                </a:r>
              </a:p>
            </p:txBody>
          </p:sp>
        </mc:Fallback>
      </mc:AlternateContent>
      <p:sp>
        <p:nvSpPr>
          <p:cNvPr id="28" name="Textfeld 27"/>
          <p:cNvSpPr txBox="1"/>
          <p:nvPr/>
        </p:nvSpPr>
        <p:spPr>
          <a:xfrm>
            <a:off x="887247" y="4872945"/>
            <a:ext cx="461605" cy="400110"/>
          </a:xfrm>
          <a:prstGeom prst="rect">
            <a:avLst/>
          </a:prstGeom>
          <a:noFill/>
        </p:spPr>
        <p:txBody>
          <a:bodyPr wrap="square" rtlCol="0">
            <a:spAutoFit/>
          </a:bodyPr>
          <a:lstStyle/>
          <a:p>
            <a:pPr algn="just"/>
            <a:r>
              <a:rPr lang="de-DE" sz="2000" dirty="0">
                <a:latin typeface="+mn-lt"/>
              </a:rPr>
              <a:t>(i)</a:t>
            </a:r>
          </a:p>
        </p:txBody>
      </p:sp>
      <mc:AlternateContent xmlns:mc="http://schemas.openxmlformats.org/markup-compatibility/2006" xmlns:a14="http://schemas.microsoft.com/office/drawing/2010/main">
        <mc:Choice Requires="a14">
          <p:sp>
            <p:nvSpPr>
              <p:cNvPr id="29" name="Textfeld 28"/>
              <p:cNvSpPr txBox="1"/>
              <p:nvPr/>
            </p:nvSpPr>
            <p:spPr>
              <a:xfrm>
                <a:off x="1367870" y="5440120"/>
                <a:ext cx="4108705" cy="73680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𝑛</m:t>
                          </m:r>
                        </m:num>
                        <m:den>
                          <m:r>
                            <a:rPr lang="de-DE" sz="2000" b="0" i="1" smtClean="0">
                              <a:latin typeface="Cambria Math"/>
                            </a:rPr>
                            <m:t>2</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den>
                      </m:f>
                      <m:r>
                        <a:rPr lang="de-DE" sz="2000" b="0" i="1" smtClean="0">
                          <a:latin typeface="Cambria Math"/>
                        </a:rPr>
                        <m:t>+</m:t>
                      </m:r>
                      <m:f>
                        <m:fPr>
                          <m:ctrlPr>
                            <a:rPr lang="de-DE" sz="2000" i="1">
                              <a:latin typeface="Cambria Math" panose="02040503050406030204" pitchFamily="18" charset="0"/>
                            </a:rPr>
                          </m:ctrlPr>
                        </m:fPr>
                        <m:num>
                          <m:r>
                            <a:rPr lang="de-DE" sz="2000" b="0" i="0" smtClean="0">
                              <a:solidFill>
                                <a:schemeClr val="tx1"/>
                              </a:solidFill>
                              <a:latin typeface="Cambria Math"/>
                            </a:rPr>
                            <m:t>1</m:t>
                          </m:r>
                        </m:num>
                        <m:den>
                          <m:r>
                            <a:rPr lang="de-DE" sz="2000" i="1">
                              <a:latin typeface="Cambria Math"/>
                            </a:rPr>
                            <m:t>2</m:t>
                          </m:r>
                          <m:sSup>
                            <m:sSupPr>
                              <m:ctrlPr>
                                <a:rPr lang="de-DE" sz="2000" i="1">
                                  <a:latin typeface="Cambria Math" panose="02040503050406030204" pitchFamily="18" charset="0"/>
                                </a:rPr>
                              </m:ctrlPr>
                            </m:sSupPr>
                            <m:e>
                              <m:r>
                                <a:rPr lang="de-DE" sz="2000" i="1">
                                  <a:latin typeface="Cambria Math"/>
                                  <a:ea typeface="Cambria Math"/>
                                </a:rPr>
                                <m:t>𝜎</m:t>
                              </m:r>
                            </m:e>
                            <m:sup>
                              <m:r>
                                <a:rPr lang="de-DE" sz="2000" b="0" i="1" smtClean="0">
                                  <a:latin typeface="Cambria Math"/>
                                  <a:ea typeface="Cambria Math"/>
                                </a:rPr>
                                <m:t>4</m:t>
                              </m:r>
                            </m:sup>
                          </m:sSup>
                        </m:den>
                      </m:f>
                      <m:nary>
                        <m:naryPr>
                          <m:chr m:val="∑"/>
                          <m:limLoc m:val="subSup"/>
                          <m:ctrlPr>
                            <a:rPr lang="de-DE" sz="200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r>
                                    <a:rPr lang="de-DE" sz="2000" i="1">
                                      <a:latin typeface="Cambria Math"/>
                                      <a:ea typeface="Cambria Math"/>
                                    </a:rPr>
                                    <m:t>𝜇</m:t>
                                  </m:r>
                                </m:e>
                              </m:d>
                            </m:e>
                            <m:sup>
                              <m:r>
                                <a:rPr lang="de-DE" sz="2000" b="0" i="1" smtClean="0">
                                  <a:latin typeface="Cambria Math"/>
                                </a:rPr>
                                <m:t>2</m:t>
                              </m:r>
                            </m:sup>
                          </m:sSup>
                        </m:e>
                      </m:nary>
                      <m:r>
                        <a:rPr lang="de-DE" sz="2000" b="0" i="1" smtClean="0">
                          <a:latin typeface="Cambria Math"/>
                        </a:rPr>
                        <m:t>=0</m:t>
                      </m:r>
                    </m:oMath>
                  </m:oMathPara>
                </a14:m>
                <a:endParaRPr lang="de-DE" sz="2000" dirty="0">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367870" y="5440120"/>
                <a:ext cx="4108705" cy="736805"/>
              </a:xfrm>
              <a:prstGeom prst="rect">
                <a:avLst/>
              </a:prstGeom>
              <a:blipFill rotWithShape="1">
                <a:blip r:embed="rId8"/>
                <a:stretch>
                  <a:fillRect/>
                </a:stretch>
              </a:blipFill>
            </p:spPr>
            <p:txBody>
              <a:bodyPr/>
              <a:lstStyle/>
              <a:p>
                <a:r>
                  <a:rPr lang="de-DE">
                    <a:noFill/>
                  </a:rPr>
                  <a:t> </a:t>
                </a:r>
              </a:p>
            </p:txBody>
          </p:sp>
        </mc:Fallback>
      </mc:AlternateContent>
      <p:sp>
        <p:nvSpPr>
          <p:cNvPr id="30" name="Textfeld 29"/>
          <p:cNvSpPr txBox="1"/>
          <p:nvPr/>
        </p:nvSpPr>
        <p:spPr>
          <a:xfrm>
            <a:off x="887247" y="5598721"/>
            <a:ext cx="660417" cy="400110"/>
          </a:xfrm>
          <a:prstGeom prst="rect">
            <a:avLst/>
          </a:prstGeom>
          <a:noFill/>
        </p:spPr>
        <p:txBody>
          <a:bodyPr wrap="square" rtlCol="0">
            <a:spAutoFit/>
          </a:bodyPr>
          <a:lstStyle/>
          <a:p>
            <a:pPr algn="just"/>
            <a:r>
              <a:rPr lang="de-DE" sz="2000" dirty="0">
                <a:latin typeface="+mn-lt"/>
              </a:rPr>
              <a:t>(ii)</a:t>
            </a:r>
          </a:p>
        </p:txBody>
      </p:sp>
      <p:sp>
        <p:nvSpPr>
          <p:cNvPr id="3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726</a:t>
            </a:r>
            <a:endParaRPr lang="de-DE" sz="8000" b="1" dirty="0">
              <a:solidFill>
                <a:schemeClr val="tx1"/>
              </a:solidFill>
              <a:latin typeface="+mj-lt"/>
            </a:endParaRPr>
          </a:p>
        </p:txBody>
      </p:sp>
    </p:spTree>
    <p:extLst>
      <p:ext uri="{BB962C8B-B14F-4D97-AF65-F5344CB8AC3E}">
        <p14:creationId xmlns:p14="http://schemas.microsoft.com/office/powerpoint/2010/main" val="345193186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4.2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70</a:t>
            </a:r>
            <a:endParaRPr lang="de-DE" sz="8000" b="1" dirty="0">
              <a:solidFill>
                <a:schemeClr val="tx1"/>
              </a:solidFill>
              <a:latin typeface="+mj-lt"/>
            </a:endParaRPr>
          </a:p>
        </p:txBody>
      </p:sp>
      <p:sp>
        <p:nvSpPr>
          <p:cNvPr id="16" name="Textfeld 15"/>
          <p:cNvSpPr txBox="1">
            <a:spLocks noChangeArrowheads="1"/>
          </p:cNvSpPr>
          <p:nvPr/>
        </p:nvSpPr>
        <p:spPr bwMode="auto">
          <a:xfrm>
            <a:off x="468313" y="3591474"/>
            <a:ext cx="4692469"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Berechnung bei klassierten Daten </a:t>
            </a:r>
            <a:r>
              <a:rPr lang="de-DE" sz="2000" dirty="0">
                <a:solidFill>
                  <a:srgbClr val="0070C0"/>
                </a:solidFill>
              </a:rPr>
              <a:t>●</a:t>
            </a:r>
            <a:endParaRPr lang="de-DE" sz="2000" b="1" dirty="0">
              <a:solidFill>
                <a:srgbClr val="0070C0"/>
              </a:solidFill>
              <a:latin typeface="Times New Roman" pitchFamily="18" charset="0"/>
            </a:endParaRPr>
          </a:p>
        </p:txBody>
      </p:sp>
      <p:pic>
        <p:nvPicPr>
          <p:cNvPr id="2" name="Grafik 1"/>
          <p:cNvPicPr>
            <a:picLocks noChangeAspect="1"/>
          </p:cNvPicPr>
          <p:nvPr/>
        </p:nvPicPr>
        <p:blipFill>
          <a:blip r:embed="rId3"/>
          <a:stretch>
            <a:fillRect/>
          </a:stretch>
        </p:blipFill>
        <p:spPr>
          <a:xfrm>
            <a:off x="457200" y="1074385"/>
            <a:ext cx="6800850" cy="2352675"/>
          </a:xfrm>
          <a:prstGeom prst="rect">
            <a:avLst/>
          </a:prstGeom>
        </p:spPr>
      </p:pic>
      <p:pic>
        <p:nvPicPr>
          <p:cNvPr id="3" name="Grafik 2"/>
          <p:cNvPicPr>
            <a:picLocks noChangeAspect="1"/>
          </p:cNvPicPr>
          <p:nvPr/>
        </p:nvPicPr>
        <p:blipFill>
          <a:blip r:embed="rId4"/>
          <a:stretch>
            <a:fillRect/>
          </a:stretch>
        </p:blipFill>
        <p:spPr>
          <a:xfrm>
            <a:off x="457200" y="4150738"/>
            <a:ext cx="3933825" cy="2428875"/>
          </a:xfrm>
          <a:prstGeom prst="rect">
            <a:avLst/>
          </a:prstGeom>
        </p:spPr>
      </p:pic>
    </p:spTree>
    <p:extLst>
      <p:ext uri="{BB962C8B-B14F-4D97-AF65-F5344CB8AC3E}">
        <p14:creationId xmlns:p14="http://schemas.microsoft.com/office/powerpoint/2010/main" val="171198165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0" name="Textfeld 9"/>
              <p:cNvSpPr txBox="1"/>
              <p:nvPr/>
            </p:nvSpPr>
            <p:spPr>
              <a:xfrm>
                <a:off x="1355235" y="1106727"/>
                <a:ext cx="141656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𝜇</m:t>
                      </m:r>
                      <m:r>
                        <a:rPr lang="de-DE" sz="2000" b="0" i="1" smtClean="0">
                          <a:latin typeface="Cambria Math"/>
                        </a:rPr>
                        <m:t>=</m:t>
                      </m:r>
                      <m:acc>
                        <m:accPr>
                          <m:chr m:val="̅"/>
                          <m:ctrlPr>
                            <a:rPr lang="de-DE" sz="2000" i="1">
                              <a:latin typeface="Cambria Math" panose="02040503050406030204" pitchFamily="18" charset="0"/>
                            </a:rPr>
                          </m:ctrlPr>
                        </m:accPr>
                        <m:e>
                          <m:r>
                            <a:rPr lang="de-DE" sz="2000" b="0" i="1" smtClean="0">
                              <a:latin typeface="Cambria Math"/>
                            </a:rPr>
                            <m:t>𝑥</m:t>
                          </m:r>
                        </m:e>
                      </m:acc>
                    </m:oMath>
                  </m:oMathPara>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355235" y="1106727"/>
                <a:ext cx="1416566" cy="400110"/>
              </a:xfrm>
              <a:prstGeom prst="rect">
                <a:avLst/>
              </a:prstGeom>
              <a:blipFill rotWithShape="1">
                <a:blip r:embed="rId3"/>
                <a:stretch>
                  <a:fillRect b="-7692"/>
                </a:stretch>
              </a:blipFill>
            </p:spPr>
            <p:txBody>
              <a:bodyPr/>
              <a:lstStyle/>
              <a:p>
                <a:r>
                  <a:rPr lang="de-DE">
                    <a:noFill/>
                  </a:rPr>
                  <a:t> </a:t>
                </a:r>
              </a:p>
            </p:txBody>
          </p:sp>
        </mc:Fallback>
      </mc:AlternateContent>
      <p:sp>
        <p:nvSpPr>
          <p:cNvPr id="11" name="Textfeld 10"/>
          <p:cNvSpPr txBox="1"/>
          <p:nvPr/>
        </p:nvSpPr>
        <p:spPr>
          <a:xfrm>
            <a:off x="868229" y="1106727"/>
            <a:ext cx="461605" cy="400110"/>
          </a:xfrm>
          <a:prstGeom prst="rect">
            <a:avLst/>
          </a:prstGeom>
          <a:noFill/>
        </p:spPr>
        <p:txBody>
          <a:bodyPr wrap="square" rtlCol="0">
            <a:spAutoFit/>
          </a:bodyPr>
          <a:lstStyle/>
          <a:p>
            <a:pPr algn="just"/>
            <a:r>
              <a:rPr lang="de-DE" sz="2000" dirty="0">
                <a:latin typeface="+mn-lt"/>
              </a:rPr>
              <a:t>(i)</a:t>
            </a:r>
          </a:p>
        </p:txBody>
      </p:sp>
      <mc:AlternateContent xmlns:mc="http://schemas.openxmlformats.org/markup-compatibility/2006" xmlns:a14="http://schemas.microsoft.com/office/drawing/2010/main">
        <mc:Choice Requires="a14">
          <p:sp>
            <p:nvSpPr>
              <p:cNvPr id="12" name="Textfeld 11"/>
              <p:cNvSpPr txBox="1"/>
              <p:nvPr/>
            </p:nvSpPr>
            <p:spPr>
              <a:xfrm>
                <a:off x="1486189" y="1937546"/>
                <a:ext cx="4108705"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𝑥</m:t>
                                      </m:r>
                                    </m:e>
                                  </m:acc>
                                </m:e>
                              </m:d>
                            </m:e>
                            <m:sup>
                              <m:r>
                                <a:rPr lang="de-DE" sz="2000" b="0" i="1" smtClean="0">
                                  <a:latin typeface="Cambria Math"/>
                                </a:rPr>
                                <m:t>2</m:t>
                              </m:r>
                            </m:sup>
                          </m:sSup>
                        </m:e>
                      </m:nary>
                    </m:oMath>
                  </m:oMathPara>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486189" y="1937546"/>
                <a:ext cx="4108705" cy="71025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852904" y="1529416"/>
                <a:ext cx="5375277" cy="400110"/>
              </a:xfrm>
              <a:prstGeom prst="rect">
                <a:avLst/>
              </a:prstGeom>
              <a:noFill/>
            </p:spPr>
            <p:txBody>
              <a:bodyPr wrap="square" rtlCol="0">
                <a:spAutoFit/>
              </a:bodyPr>
              <a:lstStyle/>
              <a:p>
                <a:pPr algn="just"/>
                <a:r>
                  <a:rPr lang="de-DE" sz="2000" dirty="0">
                    <a:latin typeface="+mn-lt"/>
                  </a:rPr>
                  <a:t>Einsetzen von (i) in (ii) und Lösen nach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 </a:t>
                </a:r>
              </a:p>
            </p:txBody>
          </p:sp>
        </mc:Choice>
        <mc:Fallback xmlns="">
          <p:sp>
            <p:nvSpPr>
              <p:cNvPr id="13" name="Textfeld 12"/>
              <p:cNvSpPr txBox="1">
                <a:spLocks noRot="1" noChangeAspect="1" noMove="1" noResize="1" noEditPoints="1" noAdjustHandles="1" noChangeArrowheads="1" noChangeShapeType="1" noTextEdit="1"/>
              </p:cNvSpPr>
              <p:nvPr/>
            </p:nvSpPr>
            <p:spPr>
              <a:xfrm>
                <a:off x="852904" y="1529416"/>
                <a:ext cx="5375277" cy="400110"/>
              </a:xfrm>
              <a:prstGeom prst="rect">
                <a:avLst/>
              </a:prstGeom>
              <a:blipFill rotWithShape="1">
                <a:blip r:embed="rId5"/>
                <a:stretch>
                  <a:fillRect l="-1247" t="-7576" b="-25758"/>
                </a:stretch>
              </a:blipFill>
            </p:spPr>
            <p:txBody>
              <a:bodyPr/>
              <a:lstStyle/>
              <a:p>
                <a:r>
                  <a:rPr lang="de-DE">
                    <a:noFill/>
                  </a:rPr>
                  <a:t> </a:t>
                </a:r>
              </a:p>
            </p:txBody>
          </p:sp>
        </mc:Fallback>
      </mc:AlternateContent>
      <p:sp>
        <p:nvSpPr>
          <p:cNvPr id="14" name="Textfeld 13"/>
          <p:cNvSpPr txBox="1"/>
          <p:nvPr/>
        </p:nvSpPr>
        <p:spPr>
          <a:xfrm>
            <a:off x="897506" y="2092620"/>
            <a:ext cx="722164" cy="400110"/>
          </a:xfrm>
          <a:prstGeom prst="rect">
            <a:avLst/>
          </a:prstGeom>
          <a:noFill/>
        </p:spPr>
        <p:txBody>
          <a:bodyPr wrap="square" rtlCol="0">
            <a:spAutoFit/>
          </a:bodyPr>
          <a:lstStyle/>
          <a:p>
            <a:pPr algn="just"/>
            <a:r>
              <a:rPr lang="de-DE" sz="2000" dirty="0">
                <a:latin typeface="+mn-lt"/>
              </a:rPr>
              <a:t>(ii)</a:t>
            </a:r>
          </a:p>
        </p:txBody>
      </p:sp>
      <p:sp>
        <p:nvSpPr>
          <p:cNvPr id="17" name="Textfeld 16"/>
          <p:cNvSpPr txBox="1"/>
          <p:nvPr/>
        </p:nvSpPr>
        <p:spPr>
          <a:xfrm>
            <a:off x="468313" y="2712464"/>
            <a:ext cx="7920114" cy="400110"/>
          </a:xfrm>
          <a:prstGeom prst="rect">
            <a:avLst/>
          </a:prstGeom>
          <a:noFill/>
        </p:spPr>
        <p:txBody>
          <a:bodyPr wrap="square" rtlCol="0">
            <a:spAutoFit/>
          </a:bodyPr>
          <a:lstStyle/>
          <a:p>
            <a:pPr algn="just"/>
            <a:r>
              <a:rPr lang="de-DE" sz="2000" dirty="0">
                <a:latin typeface="+mn-lt"/>
              </a:rPr>
              <a:t>Resultierende ML-Schätzer:</a:t>
            </a:r>
          </a:p>
        </p:txBody>
      </p:sp>
      <mc:AlternateContent xmlns:mc="http://schemas.openxmlformats.org/markup-compatibility/2006" xmlns:a14="http://schemas.microsoft.com/office/drawing/2010/main">
        <mc:Choice Requires="a14">
          <p:sp>
            <p:nvSpPr>
              <p:cNvPr id="18" name="Textfeld 17"/>
              <p:cNvSpPr txBox="1"/>
              <p:nvPr/>
            </p:nvSpPr>
            <p:spPr>
              <a:xfrm>
                <a:off x="971600" y="3271361"/>
                <a:ext cx="2025842"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a:latin typeface="Cambria Math"/>
                                <a:ea typeface="Cambria Math"/>
                              </a:rPr>
                              <m:t>𝜇</m:t>
                            </m:r>
                          </m:e>
                        </m:acc>
                      </m:e>
                      <m:sub>
                        <m:r>
                          <a:rPr lang="de-DE" sz="2000" b="0" i="1" smtClean="0">
                            <a:latin typeface="Cambria Math"/>
                          </a:rPr>
                          <m:t>𝑀𝐿</m:t>
                        </m:r>
                      </m:sub>
                    </m:sSub>
                    <m:r>
                      <a:rPr lang="de-DE" sz="2000" b="0" i="1" smtClean="0">
                        <a:latin typeface="Cambria Math"/>
                      </a:rPr>
                      <m:t>=</m:t>
                    </m:r>
                    <m:acc>
                      <m:accPr>
                        <m:chr m:val="̅"/>
                        <m:ctrlPr>
                          <a:rPr lang="de-DE" sz="2000" i="1">
                            <a:latin typeface="Cambria Math" panose="02040503050406030204" pitchFamily="18" charset="0"/>
                          </a:rPr>
                        </m:ctrlPr>
                      </m:accPr>
                      <m:e>
                        <m:r>
                          <a:rPr lang="de-DE" sz="2000" i="1">
                            <a:latin typeface="Cambria Math"/>
                          </a:rPr>
                          <m:t>𝑋</m:t>
                        </m:r>
                      </m:e>
                    </m:acc>
                  </m:oMath>
                </a14:m>
                <a:r>
                  <a:rPr lang="de-DE" sz="2000" dirty="0">
                    <a:latin typeface="+mn-lt"/>
                  </a:rPr>
                  <a:t>    und     </a:t>
                </a:r>
              </a:p>
            </p:txBody>
          </p:sp>
        </mc:Choice>
        <mc:Fallback xmlns="">
          <p:sp>
            <p:nvSpPr>
              <p:cNvPr id="18" name="Textfeld 17"/>
              <p:cNvSpPr txBox="1">
                <a:spLocks noRot="1" noChangeAspect="1" noMove="1" noResize="1" noEditPoints="1" noAdjustHandles="1" noChangeArrowheads="1" noChangeShapeType="1" noTextEdit="1"/>
              </p:cNvSpPr>
              <p:nvPr/>
            </p:nvSpPr>
            <p:spPr>
              <a:xfrm>
                <a:off x="971600" y="3271361"/>
                <a:ext cx="2025842" cy="400110"/>
              </a:xfrm>
              <a:prstGeom prst="rect">
                <a:avLst/>
              </a:prstGeom>
              <a:blipFill rotWithShape="1">
                <a:blip r:embed="rId6"/>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2853426" y="3116286"/>
                <a:ext cx="4108705"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b="0" i="1" smtClean="0">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ea typeface="Cambria Math"/>
                                </a:rPr>
                                <m:t>𝜎</m:t>
                              </m:r>
                            </m:e>
                          </m:acc>
                        </m:e>
                        <m:sub>
                          <m:r>
                            <a:rPr lang="de-DE" sz="2000" b="0" i="1" smtClean="0">
                              <a:latin typeface="Cambria Math"/>
                            </a:rPr>
                            <m:t>𝑀𝐿</m:t>
                          </m:r>
                        </m:sub>
                        <m:sup>
                          <m:r>
                            <a:rPr lang="de-DE" sz="2000" b="0" i="1" smtClean="0">
                              <a:latin typeface="Cambria Math"/>
                            </a:rPr>
                            <m:t>2</m:t>
                          </m:r>
                        </m:sup>
                      </m:sSub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e>
                              </m:d>
                            </m:e>
                            <m:sup>
                              <m:r>
                                <a:rPr lang="de-DE" sz="2000" b="0" i="1" smtClean="0">
                                  <a:latin typeface="Cambria Math"/>
                                </a:rPr>
                                <m:t>2</m:t>
                              </m:r>
                            </m:sup>
                          </m:sSup>
                        </m:e>
                      </m:nary>
                      <m:r>
                        <a:rPr lang="de-DE" sz="2000" b="0" i="1" smtClean="0">
                          <a:latin typeface="Cambria Math"/>
                        </a:rPr>
                        <m:t>=</m:t>
                      </m:r>
                      <m:sSup>
                        <m:sSupPr>
                          <m:ctrlPr>
                            <a:rPr lang="de-DE" sz="2000" b="0" i="1" smtClean="0">
                              <a:latin typeface="Cambria Math" panose="02040503050406030204" pitchFamily="18" charset="0"/>
                            </a:rPr>
                          </m:ctrlPr>
                        </m:sSupPr>
                        <m:e>
                          <m:acc>
                            <m:accPr>
                              <m:chr m:val="̃"/>
                              <m:ctrlPr>
                                <a:rPr lang="de-DE" sz="2000" b="0" i="1" smtClean="0">
                                  <a:latin typeface="Cambria Math" panose="02040503050406030204" pitchFamily="18" charset="0"/>
                                </a:rPr>
                              </m:ctrlPr>
                            </m:accPr>
                            <m:e>
                              <m:r>
                                <a:rPr lang="de-DE" sz="2000" b="0" i="1" smtClean="0">
                                  <a:latin typeface="Cambria Math"/>
                                </a:rPr>
                                <m:t>𝑆</m:t>
                              </m:r>
                            </m:e>
                          </m:acc>
                        </m:e>
                        <m:sup>
                          <m:r>
                            <a:rPr lang="de-DE" sz="2000" b="0" i="1" smtClean="0">
                              <a:latin typeface="Cambria Math"/>
                            </a:rPr>
                            <m:t>2</m:t>
                          </m:r>
                        </m:sup>
                      </m:sSup>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853426" y="3116286"/>
                <a:ext cx="4108705" cy="710259"/>
              </a:xfrm>
              <a:prstGeom prst="rect">
                <a:avLst/>
              </a:prstGeom>
              <a:blipFill rotWithShape="1">
                <a:blip r:embed="rId7"/>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8"/>
          <a:stretch>
            <a:fillRect/>
          </a:stretch>
        </p:blipFill>
        <p:spPr>
          <a:xfrm>
            <a:off x="457201" y="3802938"/>
            <a:ext cx="6779096" cy="2718477"/>
          </a:xfrm>
          <a:prstGeom prst="rect">
            <a:avLst/>
          </a:prstGeom>
        </p:spPr>
      </p:pic>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727</a:t>
            </a:r>
            <a:endParaRPr lang="de-DE" sz="8000" b="1" dirty="0">
              <a:solidFill>
                <a:schemeClr val="tx1"/>
              </a:solidFill>
              <a:latin typeface="+mj-lt"/>
            </a:endParaRPr>
          </a:p>
        </p:txBody>
      </p:sp>
    </p:spTree>
    <p:extLst>
      <p:ext uri="{BB962C8B-B14F-4D97-AF65-F5344CB8AC3E}">
        <p14:creationId xmlns:p14="http://schemas.microsoft.com/office/powerpoint/2010/main" val="1771275878"/>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071814"/>
            <a:ext cx="8523598"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10.3.9: Schätzung von </a:t>
            </a:r>
            <a:r>
              <a:rPr lang="de-DE" sz="2000" b="1" i="1" dirty="0">
                <a:solidFill>
                  <a:srgbClr val="0070C0"/>
                </a:solidFill>
                <a:latin typeface="+mn-lt"/>
                <a:sym typeface="Symbol"/>
              </a:rPr>
              <a:t> </a:t>
            </a:r>
            <a:r>
              <a:rPr lang="de-DE" sz="2000" b="1" dirty="0">
                <a:solidFill>
                  <a:srgbClr val="0070C0"/>
                </a:solidFill>
                <a:latin typeface="+mn-lt"/>
                <a:sym typeface="Symbol"/>
              </a:rPr>
              <a:t>bei einer Exponentialverteilung </a:t>
            </a:r>
          </a:p>
          <a:p>
            <a:r>
              <a:rPr lang="de-DE" sz="2000" b="1" dirty="0">
                <a:solidFill>
                  <a:srgbClr val="0070C0"/>
                </a:solidFill>
                <a:latin typeface="+mn-lt"/>
                <a:sym typeface="Symbol"/>
              </a:rPr>
              <a:t>   für </a:t>
            </a:r>
            <a:r>
              <a:rPr lang="de-DE" sz="2000" b="1" i="1" dirty="0">
                <a:solidFill>
                  <a:srgbClr val="0070C0"/>
                </a:solidFill>
                <a:latin typeface="+mn-lt"/>
                <a:sym typeface="Symbol"/>
              </a:rPr>
              <a:t>n</a:t>
            </a:r>
            <a:r>
              <a:rPr lang="de-DE" sz="2000" b="1" dirty="0">
                <a:solidFill>
                  <a:srgbClr val="0070C0"/>
                </a:solidFill>
                <a:latin typeface="+mn-lt"/>
                <a:sym typeface="Symbol"/>
              </a:rPr>
              <a:t>  1 </a:t>
            </a:r>
            <a:r>
              <a:rPr lang="de-DE" sz="2000" dirty="0">
                <a:solidFill>
                  <a:srgbClr val="0070C0"/>
                </a:solidFill>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611560" y="1909171"/>
                <a:ext cx="7848872"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sind unabhängig </a:t>
                </a:r>
                <a14:m>
                  <m:oMath xmlns:m="http://schemas.openxmlformats.org/officeDocument/2006/math">
                    <m:r>
                      <a:rPr lang="de-DE" sz="2000" b="0" i="1" smtClean="0">
                        <a:latin typeface="Cambria Math"/>
                      </a:rPr>
                      <m:t>𝐸𝑥𝑝</m:t>
                    </m:r>
                    <m:d>
                      <m:dPr>
                        <m:ctrlPr>
                          <a:rPr lang="de-DE" sz="2000" b="0" i="1" smtClean="0">
                            <a:latin typeface="Cambria Math" panose="02040503050406030204" pitchFamily="18" charset="0"/>
                          </a:rPr>
                        </m:ctrlPr>
                      </m:dPr>
                      <m:e>
                        <m:r>
                          <a:rPr lang="de-DE" sz="2000" b="0" i="1" smtClean="0">
                            <a:latin typeface="Cambria Math"/>
                            <a:ea typeface="Cambria Math"/>
                          </a:rPr>
                          <m:t>𝜆</m:t>
                        </m:r>
                      </m:e>
                    </m:d>
                  </m:oMath>
                </a14:m>
                <a:r>
                  <a:rPr lang="de-DE" sz="2000" dirty="0">
                    <a:latin typeface="+mn-lt"/>
                  </a:rPr>
                  <a:t>-verteilt</a:t>
                </a:r>
              </a:p>
            </p:txBody>
          </p:sp>
        </mc:Choice>
        <mc:Fallback xmlns="">
          <p:sp>
            <p:nvSpPr>
              <p:cNvPr id="11" name="Textfeld 10"/>
              <p:cNvSpPr txBox="1">
                <a:spLocks noRot="1" noChangeAspect="1" noMove="1" noResize="1" noEditPoints="1" noAdjustHandles="1" noChangeArrowheads="1" noChangeShapeType="1" noTextEdit="1"/>
              </p:cNvSpPr>
              <p:nvPr/>
            </p:nvSpPr>
            <p:spPr>
              <a:xfrm>
                <a:off x="611560" y="1909171"/>
                <a:ext cx="7848872"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611559" y="2330605"/>
                <a:ext cx="7321679" cy="69711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sSub>
                        <m:sSubPr>
                          <m:ctrlPr>
                            <a:rPr lang="de-DE" sz="2000" b="0" i="1" smtClean="0">
                              <a:latin typeface="Cambria Math" panose="02040503050406030204" pitchFamily="18" charset="0"/>
                            </a:rPr>
                          </m:ctrlPr>
                        </m:sSubPr>
                        <m:e>
                          <m:r>
                            <a:rPr lang="de-DE" sz="2000" b="0" i="1" smtClean="0">
                              <a:latin typeface="Cambria Math"/>
                            </a:rPr>
                            <m:t>𝑓</m:t>
                          </m:r>
                        </m:e>
                        <m: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sub>
                      </m:sSub>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𝑛</m:t>
                              </m:r>
                            </m:sub>
                          </m:sSub>
                        </m:e>
                      </m:d>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r>
                            <a:rPr lang="de-DE" sz="2000" b="0" i="1" smtClean="0">
                              <a:latin typeface="Cambria Math"/>
                              <a:ea typeface="Cambria Math"/>
                            </a:rPr>
                            <m:t>𝜆</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𝑒</m:t>
                              </m:r>
                            </m:e>
                            <m:sup>
                              <m:r>
                                <a:rPr lang="de-DE" sz="2000" b="0" i="1" smtClean="0">
                                  <a:latin typeface="Cambria Math"/>
                                  <a:ea typeface="Cambria Math"/>
                                </a:rPr>
                                <m:t>−</m:t>
                              </m:r>
                              <m:r>
                                <a:rPr lang="de-DE" sz="2000" b="0" i="1" smtClean="0">
                                  <a:latin typeface="Cambria Math"/>
                                  <a:ea typeface="Cambria Math"/>
                                </a:rPr>
                                <m:t>𝜆</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𝑖</m:t>
                                  </m:r>
                                </m:sub>
                              </m:sSub>
                            </m:sup>
                          </m:sSup>
                        </m:e>
                      </m:nary>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𝜆</m:t>
                          </m:r>
                        </m:e>
                        <m:sup>
                          <m:r>
                            <a:rPr lang="de-DE" sz="2000" b="0" i="1" smtClean="0">
                              <a:latin typeface="Cambria Math"/>
                            </a:rPr>
                            <m:t>𝑛</m:t>
                          </m:r>
                        </m:sup>
                      </m:sSup>
                      <m:r>
                        <a:rPr lang="de-DE" sz="2000" b="0" i="1" smtClean="0">
                          <a:latin typeface="Cambria Math"/>
                        </a:rPr>
                        <m:t>𝑒𝑥𝑝</m:t>
                      </m:r>
                      <m:d>
                        <m:dPr>
                          <m:ctrlPr>
                            <a:rPr lang="de-DE" sz="2000" b="0" i="1" smtClean="0">
                              <a:latin typeface="Cambria Math" panose="02040503050406030204" pitchFamily="18" charset="0"/>
                            </a:rPr>
                          </m:ctrlPr>
                        </m:dPr>
                        <m:e>
                          <m:r>
                            <a:rPr lang="de-DE" sz="2000" b="0" i="1" smtClean="0">
                              <a:latin typeface="Cambria Math"/>
                            </a:rPr>
                            <m:t>−</m:t>
                          </m:r>
                          <m:r>
                            <a:rPr lang="de-DE" sz="2000" b="0" i="1" smtClean="0">
                              <a:latin typeface="Cambria Math"/>
                              <a:ea typeface="Cambria Math"/>
                            </a:rPr>
                            <m:t>𝜆</m:t>
                          </m:r>
                          <m:nary>
                            <m:naryPr>
                              <m:chr m:val="∑"/>
                              <m:limLoc m:val="subSup"/>
                              <m:ctrlPr>
                                <a:rPr lang="de-DE" sz="2000" b="0" i="1" smtClean="0">
                                  <a:latin typeface="Cambria Math" panose="02040503050406030204" pitchFamily="18" charset="0"/>
                                  <a:ea typeface="Cambria Math"/>
                                </a:rPr>
                              </m:ctrlPr>
                            </m:naryPr>
                            <m:sub>
                              <m:r>
                                <m:rPr>
                                  <m:brk m:alnAt="25"/>
                                </m:rPr>
                                <a:rPr lang="de-DE" sz="2000" b="0" i="1" smtClean="0">
                                  <a:latin typeface="Cambria Math"/>
                                  <a:ea typeface="Cambria Math"/>
                                </a:rPr>
                                <m:t>𝑖</m:t>
                              </m:r>
                              <m:r>
                                <a:rPr lang="de-DE" sz="2000" b="0" i="1" smtClean="0">
                                  <a:latin typeface="Cambria Math"/>
                                  <a:ea typeface="Cambria Math"/>
                                </a:rPr>
                                <m:t>=1</m:t>
                              </m:r>
                            </m:sub>
                            <m:sup>
                              <m:r>
                                <a:rPr lang="de-DE" sz="2000" b="0" i="1" smtClean="0">
                                  <a:latin typeface="Cambria Math"/>
                                  <a:ea typeface="Cambria Math"/>
                                </a:rPr>
                                <m:t>𝑛</m:t>
                              </m:r>
                            </m:sup>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𝑖</m:t>
                                  </m:r>
                                </m:sub>
                              </m:sSub>
                            </m:e>
                          </m:nary>
                        </m:e>
                      </m:d>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611559" y="2330605"/>
                <a:ext cx="7321679" cy="69711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980447" y="3511221"/>
                <a:ext cx="7192683" cy="69711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𝐿</m:t>
                      </m:r>
                      <m:d>
                        <m:dPr>
                          <m:ctrlPr>
                            <a:rPr lang="de-DE" sz="2000" b="0" i="1" smtClean="0">
                              <a:latin typeface="Cambria Math" panose="02040503050406030204" pitchFamily="18" charset="0"/>
                            </a:rPr>
                          </m:ctrlPr>
                        </m:dPr>
                        <m:e>
                          <m:r>
                            <a:rPr lang="de-DE" sz="2000" b="0" i="1" smtClean="0">
                              <a:latin typeface="Cambria Math"/>
                              <a:ea typeface="Cambria Math"/>
                            </a:rPr>
                            <m:t>𝜆</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𝑛</m:t>
                              </m:r>
                            </m:sub>
                          </m:sSub>
                        </m:e>
                      </m:d>
                      <m:r>
                        <a:rPr lang="de-DE" sz="2000" b="0" i="1" smtClean="0">
                          <a:latin typeface="Cambria Math"/>
                        </a:rPr>
                        <m:t>=</m:t>
                      </m:r>
                      <m:sSup>
                        <m:sSupPr>
                          <m:ctrlPr>
                            <a:rPr lang="de-DE" sz="2000" i="1">
                              <a:latin typeface="Cambria Math" panose="02040503050406030204" pitchFamily="18" charset="0"/>
                            </a:rPr>
                          </m:ctrlPr>
                        </m:sSupPr>
                        <m:e>
                          <m:r>
                            <a:rPr lang="de-DE" sz="2000" i="1">
                              <a:latin typeface="Cambria Math"/>
                              <a:ea typeface="Cambria Math"/>
                            </a:rPr>
                            <m:t>𝜆</m:t>
                          </m:r>
                        </m:e>
                        <m:sup>
                          <m:r>
                            <a:rPr lang="de-DE" sz="2000" i="1">
                              <a:latin typeface="Cambria Math"/>
                            </a:rPr>
                            <m:t>𝑛</m:t>
                          </m:r>
                        </m:sup>
                      </m:sSup>
                      <m:r>
                        <a:rPr lang="de-DE" sz="2000" i="1">
                          <a:latin typeface="Cambria Math"/>
                        </a:rPr>
                        <m:t>𝑒𝑥𝑝</m:t>
                      </m:r>
                      <m:d>
                        <m:dPr>
                          <m:ctrlPr>
                            <a:rPr lang="de-DE" sz="2000" i="1">
                              <a:latin typeface="Cambria Math" panose="02040503050406030204" pitchFamily="18" charset="0"/>
                            </a:rPr>
                          </m:ctrlPr>
                        </m:dPr>
                        <m:e>
                          <m:r>
                            <a:rPr lang="de-DE" sz="2000" i="1">
                              <a:latin typeface="Cambria Math"/>
                            </a:rPr>
                            <m:t>−</m:t>
                          </m:r>
                          <m:r>
                            <a:rPr lang="de-DE" sz="2000" i="1">
                              <a:latin typeface="Cambria Math"/>
                              <a:ea typeface="Cambria Math"/>
                            </a:rPr>
                            <m:t>𝜆</m:t>
                          </m:r>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a:latin typeface="Cambria Math" panose="02040503050406030204" pitchFamily="18" charset="0"/>
                                      <a:ea typeface="Cambria Math"/>
                                    </a:rPr>
                                  </m:ctrlPr>
                                </m:sSubPr>
                                <m:e>
                                  <m:r>
                                    <a:rPr lang="de-DE" sz="2000" i="1">
                                      <a:latin typeface="Cambria Math"/>
                                      <a:ea typeface="Cambria Math"/>
                                    </a:rPr>
                                    <m:t>𝑥</m:t>
                                  </m:r>
                                </m:e>
                                <m:sub>
                                  <m:r>
                                    <a:rPr lang="de-DE" sz="2000" i="1">
                                      <a:latin typeface="Cambria Math"/>
                                      <a:ea typeface="Cambria Math"/>
                                    </a:rPr>
                                    <m:t>𝑖</m:t>
                                  </m:r>
                                </m:sub>
                              </m:sSub>
                            </m:e>
                          </m:nary>
                        </m:e>
                      </m:d>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980447" y="3511221"/>
                <a:ext cx="7192683" cy="697114"/>
              </a:xfrm>
              <a:prstGeom prst="rect">
                <a:avLst/>
              </a:prstGeom>
              <a:blipFill rotWithShape="1">
                <a:blip r:embed="rId5"/>
                <a:stretch>
                  <a:fillRect/>
                </a:stretch>
              </a:blipFill>
            </p:spPr>
            <p:txBody>
              <a:bodyPr/>
              <a:lstStyle/>
              <a:p>
                <a:r>
                  <a:rPr lang="de-DE">
                    <a:noFill/>
                  </a:rPr>
                  <a:t> </a:t>
                </a:r>
              </a:p>
            </p:txBody>
          </p:sp>
        </mc:Fallback>
      </mc:AlternateContent>
      <p:sp>
        <p:nvSpPr>
          <p:cNvPr id="18" name="Textfeld 17"/>
          <p:cNvSpPr txBox="1"/>
          <p:nvPr/>
        </p:nvSpPr>
        <p:spPr>
          <a:xfrm>
            <a:off x="468313" y="3105209"/>
            <a:ext cx="2696236" cy="400110"/>
          </a:xfrm>
          <a:prstGeom prst="rect">
            <a:avLst/>
          </a:prstGeom>
          <a:noFill/>
        </p:spPr>
        <p:txBody>
          <a:bodyPr wrap="square" rtlCol="0">
            <a:spAutoFit/>
          </a:bodyPr>
          <a:lstStyle/>
          <a:p>
            <a:pPr algn="just"/>
            <a:r>
              <a:rPr lang="de-DE" sz="2000" b="1" dirty="0" err="1">
                <a:solidFill>
                  <a:srgbClr val="0070C0"/>
                </a:solidFill>
                <a:latin typeface="+mn-lt"/>
              </a:rPr>
              <a:t>Likelihood</a:t>
            </a:r>
            <a:r>
              <a:rPr lang="de-DE" sz="2000" b="1" dirty="0">
                <a:solidFill>
                  <a:srgbClr val="0070C0"/>
                </a:solidFill>
                <a:latin typeface="+mn-lt"/>
              </a:rPr>
              <a:t>-Funktion</a:t>
            </a:r>
            <a:r>
              <a:rPr lang="de-DE" sz="2000" dirty="0">
                <a:latin typeface="+mn-lt"/>
              </a:rPr>
              <a:t>:</a:t>
            </a:r>
          </a:p>
        </p:txBody>
      </p:sp>
      <mc:AlternateContent xmlns:mc="http://schemas.openxmlformats.org/markup-compatibility/2006" xmlns:a14="http://schemas.microsoft.com/office/drawing/2010/main">
        <mc:Choice Requires="a14">
          <p:sp>
            <p:nvSpPr>
              <p:cNvPr id="21" name="Textfeld 20"/>
              <p:cNvSpPr txBox="1"/>
              <p:nvPr/>
            </p:nvSpPr>
            <p:spPr>
              <a:xfrm>
                <a:off x="468313" y="4246252"/>
                <a:ext cx="5392473" cy="400110"/>
              </a:xfrm>
              <a:prstGeom prst="rect">
                <a:avLst/>
              </a:prstGeom>
              <a:noFill/>
            </p:spPr>
            <p:txBody>
              <a:bodyPr wrap="square" rtlCol="0">
                <a:spAutoFit/>
              </a:bodyPr>
              <a:lstStyle/>
              <a:p>
                <a:pPr algn="just"/>
                <a:r>
                  <a:rPr lang="de-DE" sz="2000" dirty="0">
                    <a:latin typeface="+mn-lt"/>
                  </a:rPr>
                  <a:t>Ziel:          Maximiere </a:t>
                </a:r>
                <a:r>
                  <a:rPr lang="de-DE" sz="2000" i="1" dirty="0">
                    <a:latin typeface="+mn-lt"/>
                  </a:rPr>
                  <a:t>L</a:t>
                </a:r>
                <a:r>
                  <a:rPr lang="de-DE" sz="2000" dirty="0">
                    <a:latin typeface="+mn-lt"/>
                  </a:rPr>
                  <a:t> bezüglich </a:t>
                </a:r>
                <a14:m>
                  <m:oMath xmlns:m="http://schemas.openxmlformats.org/officeDocument/2006/math">
                    <m:r>
                      <a:rPr lang="de-DE" sz="2000" i="1" smtClean="0">
                        <a:latin typeface="Cambria Math"/>
                        <a:ea typeface="Cambria Math"/>
                      </a:rPr>
                      <m:t>𝜆</m:t>
                    </m:r>
                  </m:oMath>
                </a14:m>
                <a:r>
                  <a:rPr lang="de-DE" sz="2000" dirty="0">
                    <a:latin typeface="+mn-lt"/>
                  </a:rPr>
                  <a:t>. </a:t>
                </a:r>
              </a:p>
            </p:txBody>
          </p:sp>
        </mc:Choice>
        <mc:Fallback xmlns="">
          <p:sp>
            <p:nvSpPr>
              <p:cNvPr id="21" name="Textfeld 20"/>
              <p:cNvSpPr txBox="1">
                <a:spLocks noRot="1" noChangeAspect="1" noMove="1" noResize="1" noEditPoints="1" noAdjustHandles="1" noChangeArrowheads="1" noChangeShapeType="1" noTextEdit="1"/>
              </p:cNvSpPr>
              <p:nvPr/>
            </p:nvSpPr>
            <p:spPr>
              <a:xfrm>
                <a:off x="468313" y="4246252"/>
                <a:ext cx="5392473" cy="400110"/>
              </a:xfrm>
              <a:prstGeom prst="rect">
                <a:avLst/>
              </a:prstGeom>
              <a:blipFill rotWithShape="1">
                <a:blip r:embed="rId6"/>
                <a:stretch>
                  <a:fillRect l="-1244"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68313" y="4659937"/>
                <a:ext cx="4888418" cy="400110"/>
              </a:xfrm>
              <a:prstGeom prst="rect">
                <a:avLst/>
              </a:prstGeom>
              <a:noFill/>
            </p:spPr>
            <p:txBody>
              <a:bodyPr wrap="square" rtlCol="0">
                <a:spAutoFit/>
              </a:bodyPr>
              <a:lstStyle/>
              <a:p>
                <a:pPr algn="just"/>
                <a:r>
                  <a:rPr lang="de-DE" sz="2000" dirty="0">
                    <a:latin typeface="+mn-lt"/>
                  </a:rPr>
                  <a:t>Problem:   </a:t>
                </a:r>
                <a14:m>
                  <m:oMath xmlns:m="http://schemas.openxmlformats.org/officeDocument/2006/math">
                    <m:r>
                      <a:rPr lang="de-DE" sz="2000" b="0" i="1" smtClean="0">
                        <a:latin typeface="Cambria Math"/>
                      </a:rPr>
                      <m:t>𝐿</m:t>
                    </m:r>
                  </m:oMath>
                </a14:m>
                <a:r>
                  <a:rPr lang="de-DE" sz="2000" dirty="0">
                    <a:latin typeface="+mn-lt"/>
                  </a:rPr>
                  <a:t> analytisch schwer handhabbar </a:t>
                </a:r>
              </a:p>
            </p:txBody>
          </p:sp>
        </mc:Choice>
        <mc:Fallback xmlns="">
          <p:sp>
            <p:nvSpPr>
              <p:cNvPr id="22" name="Textfeld 21"/>
              <p:cNvSpPr txBox="1">
                <a:spLocks noRot="1" noChangeAspect="1" noMove="1" noResize="1" noEditPoints="1" noAdjustHandles="1" noChangeArrowheads="1" noChangeShapeType="1" noTextEdit="1"/>
              </p:cNvSpPr>
              <p:nvPr/>
            </p:nvSpPr>
            <p:spPr>
              <a:xfrm>
                <a:off x="468313" y="4659937"/>
                <a:ext cx="4888418" cy="400110"/>
              </a:xfrm>
              <a:prstGeom prst="rect">
                <a:avLst/>
              </a:prstGeom>
              <a:blipFill rotWithShape="1">
                <a:blip r:embed="rId7"/>
                <a:stretch>
                  <a:fillRect l="-1372"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815121" y="5494209"/>
                <a:ext cx="4404951" cy="69711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𝑙</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𝑥</m:t>
                              </m:r>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𝑥</m:t>
                              </m:r>
                            </m:e>
                            <m:sub>
                              <m:r>
                                <a:rPr lang="de-DE" sz="2000" b="0" i="1" smtClean="0">
                                  <a:solidFill>
                                    <a:schemeClr val="tx1"/>
                                  </a:solidFill>
                                  <a:latin typeface="Cambria Math"/>
                                  <a:ea typeface="Cambria Math"/>
                                </a:rPr>
                                <m:t>𝑛</m:t>
                              </m:r>
                            </m:sub>
                          </m:sSub>
                        </m:e>
                      </m:d>
                      <m:r>
                        <a:rPr lang="de-DE" sz="2000" b="0" i="1" smtClean="0">
                          <a:solidFill>
                            <a:schemeClr val="tx1"/>
                          </a:solidFill>
                          <a:latin typeface="Cambria Math"/>
                        </a:rPr>
                        <m:t>=</m:t>
                      </m:r>
                      <m:r>
                        <a:rPr lang="de-DE" sz="2000" b="0" i="1" smtClean="0">
                          <a:solidFill>
                            <a:schemeClr val="tx1"/>
                          </a:solidFill>
                          <a:latin typeface="Cambria Math"/>
                        </a:rPr>
                        <m:t>𝑛</m:t>
                      </m:r>
                      <m:r>
                        <a:rPr lang="de-DE" sz="2000" b="0" i="1" smtClean="0">
                          <a:solidFill>
                            <a:schemeClr val="tx1"/>
                          </a:solidFill>
                          <a:latin typeface="Cambria Math"/>
                        </a:rPr>
                        <m:t> </m:t>
                      </m:r>
                      <m:r>
                        <a:rPr lang="de-DE" sz="2000" b="0" i="1" smtClean="0">
                          <a:solidFill>
                            <a:schemeClr val="tx1"/>
                          </a:solidFill>
                          <a:latin typeface="Cambria Math"/>
                        </a:rPr>
                        <m:t>𝑙𝑛</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𝜆</m:t>
                          </m:r>
                        </m:e>
                      </m:d>
                      <m:r>
                        <a:rPr lang="de-DE" sz="2000" b="0" i="1" smtClean="0">
                          <a:solidFill>
                            <a:schemeClr val="tx1"/>
                          </a:solidFill>
                          <a:latin typeface="Cambria Math"/>
                        </a:rPr>
                        <m:t>−</m:t>
                      </m:r>
                      <m:r>
                        <a:rPr lang="de-DE" sz="2000" b="0" i="1" smtClean="0">
                          <a:solidFill>
                            <a:schemeClr val="tx1"/>
                          </a:solidFill>
                          <a:latin typeface="Cambria Math"/>
                          <a:ea typeface="Cambria Math"/>
                        </a:rPr>
                        <m:t>𝜆</m:t>
                      </m:r>
                      <m:nary>
                        <m:naryPr>
                          <m:chr m:val="∑"/>
                          <m:limLoc m:val="subSup"/>
                          <m:ctrlPr>
                            <a:rPr lang="de-DE" sz="2000" b="0" i="1" smtClean="0">
                              <a:solidFill>
                                <a:schemeClr val="tx1"/>
                              </a:solidFill>
                              <a:latin typeface="Cambria Math" panose="02040503050406030204" pitchFamily="18" charset="0"/>
                              <a:ea typeface="Cambria Math"/>
                            </a:rPr>
                          </m:ctrlPr>
                        </m:naryPr>
                        <m:sub>
                          <m:r>
                            <m:rPr>
                              <m:brk m:alnAt="25"/>
                            </m:rPr>
                            <a:rPr lang="de-DE" sz="2000" b="0" i="1" smtClean="0">
                              <a:solidFill>
                                <a:schemeClr val="tx1"/>
                              </a:solidFill>
                              <a:latin typeface="Cambria Math"/>
                              <a:ea typeface="Cambria Math"/>
                            </a:rPr>
                            <m:t>𝑖</m:t>
                          </m:r>
                          <m:r>
                            <a:rPr lang="de-DE" sz="2000" b="0" i="1" smtClean="0">
                              <a:solidFill>
                                <a:schemeClr val="tx1"/>
                              </a:solidFill>
                              <a:latin typeface="Cambria Math"/>
                              <a:ea typeface="Cambria Math"/>
                            </a:rPr>
                            <m:t>=1</m:t>
                          </m:r>
                        </m:sub>
                        <m:sup>
                          <m:r>
                            <a:rPr lang="de-DE" sz="2000" b="0" i="1" smtClean="0">
                              <a:solidFill>
                                <a:schemeClr val="tx1"/>
                              </a:solidFill>
                              <a:latin typeface="Cambria Math"/>
                              <a:ea typeface="Cambria Math"/>
                            </a:rPr>
                            <m:t>𝑛</m:t>
                          </m:r>
                        </m:sup>
                        <m:e>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𝑥</m:t>
                              </m:r>
                            </m:e>
                            <m:sub>
                              <m:r>
                                <a:rPr lang="de-DE" sz="2000" b="0" i="1" smtClean="0">
                                  <a:solidFill>
                                    <a:schemeClr val="tx1"/>
                                  </a:solidFill>
                                  <a:latin typeface="Cambria Math"/>
                                  <a:ea typeface="Cambria Math"/>
                                </a:rPr>
                                <m:t>𝑖</m:t>
                              </m:r>
                            </m:sub>
                          </m:sSub>
                        </m:e>
                      </m:nary>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815121" y="5494209"/>
                <a:ext cx="4404951" cy="697114"/>
              </a:xfrm>
              <a:prstGeom prst="rect">
                <a:avLst/>
              </a:prstGeom>
              <a:blipFill rotWithShape="1">
                <a:blip r:embed="rId8"/>
                <a:stretch>
                  <a:fillRect/>
                </a:stretch>
              </a:blipFill>
            </p:spPr>
            <p:txBody>
              <a:bodyPr/>
              <a:lstStyle/>
              <a:p>
                <a:r>
                  <a:rPr lang="de-DE">
                    <a:noFill/>
                  </a:rPr>
                  <a:t> </a:t>
                </a:r>
              </a:p>
            </p:txBody>
          </p:sp>
        </mc:Fallback>
      </mc:AlternateContent>
      <p:sp>
        <p:nvSpPr>
          <p:cNvPr id="24" name="Textfeld 23"/>
          <p:cNvSpPr txBox="1"/>
          <p:nvPr/>
        </p:nvSpPr>
        <p:spPr>
          <a:xfrm>
            <a:off x="467947" y="5071289"/>
            <a:ext cx="6840357" cy="400110"/>
          </a:xfrm>
          <a:prstGeom prst="rect">
            <a:avLst/>
          </a:prstGeom>
          <a:noFill/>
        </p:spPr>
        <p:txBody>
          <a:bodyPr wrap="square" rtlCol="0">
            <a:spAutoFit/>
          </a:bodyPr>
          <a:lstStyle/>
          <a:p>
            <a:pPr algn="just"/>
            <a:r>
              <a:rPr lang="de-DE" sz="2000" dirty="0">
                <a:latin typeface="+mn-lt"/>
              </a:rPr>
              <a:t>Lösung:    </a:t>
            </a:r>
            <a:r>
              <a:rPr lang="de-DE" sz="2000" b="1" dirty="0">
                <a:solidFill>
                  <a:srgbClr val="0070C0"/>
                </a:solidFill>
                <a:latin typeface="+mn-lt"/>
              </a:rPr>
              <a:t>Log-</a:t>
            </a:r>
            <a:r>
              <a:rPr lang="de-DE" sz="2000" b="1" dirty="0" err="1">
                <a:solidFill>
                  <a:srgbClr val="0070C0"/>
                </a:solidFill>
                <a:latin typeface="+mn-lt"/>
              </a:rPr>
              <a:t>Likelihood</a:t>
            </a:r>
            <a:r>
              <a:rPr lang="de-DE" sz="2000" b="1" dirty="0">
                <a:solidFill>
                  <a:srgbClr val="0070C0"/>
                </a:solidFill>
                <a:latin typeface="+mn-lt"/>
              </a:rPr>
              <a:t>-Funktion </a:t>
            </a:r>
            <a:r>
              <a:rPr lang="de-DE" sz="2000" dirty="0">
                <a:latin typeface="+mn-lt"/>
              </a:rPr>
              <a:t>einfacher handhabbar</a:t>
            </a: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728</a:t>
            </a:r>
            <a:endParaRPr lang="de-DE" sz="8000" b="1" dirty="0">
              <a:solidFill>
                <a:schemeClr val="tx1"/>
              </a:solidFill>
              <a:latin typeface="+mj-lt"/>
            </a:endParaRPr>
          </a:p>
        </p:txBody>
      </p:sp>
    </p:spTree>
    <p:extLst>
      <p:ext uri="{BB962C8B-B14F-4D97-AF65-F5344CB8AC3E}">
        <p14:creationId xmlns:p14="http://schemas.microsoft.com/office/powerpoint/2010/main" val="3539597043"/>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a:spLocks noChangeArrowheads="1"/>
          </p:cNvSpPr>
          <p:nvPr/>
        </p:nvSpPr>
        <p:spPr bwMode="auto">
          <a:xfrm>
            <a:off x="468312" y="4645646"/>
            <a:ext cx="439171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Abschließende Bemerkungen</a:t>
            </a:r>
            <a:r>
              <a:rPr lang="de-DE" sz="2000" b="1" dirty="0">
                <a:solidFill>
                  <a:srgbClr val="0070C0"/>
                </a:solidFill>
                <a:latin typeface="+mn-lt"/>
                <a:sym typeface="Symbol"/>
              </a:rPr>
              <a:t> </a:t>
            </a:r>
            <a:r>
              <a:rPr lang="de-DE" sz="2000" dirty="0">
                <a:solidFill>
                  <a:srgbClr val="0070C0"/>
                </a:solidFill>
              </a:rPr>
              <a:t>●</a:t>
            </a:r>
            <a:endParaRPr lang="de-DE" sz="2000" b="1" dirty="0">
              <a:solidFill>
                <a:srgbClr val="0070C0"/>
              </a:solidFill>
              <a:latin typeface="+mn-lt"/>
            </a:endParaRPr>
          </a:p>
        </p:txBody>
      </p:sp>
      <p:sp>
        <p:nvSpPr>
          <p:cNvPr id="11" name="Textfeld 10"/>
          <p:cNvSpPr txBox="1"/>
          <p:nvPr/>
        </p:nvSpPr>
        <p:spPr>
          <a:xfrm>
            <a:off x="468313" y="1124744"/>
            <a:ext cx="7920114" cy="400110"/>
          </a:xfrm>
          <a:prstGeom prst="rect">
            <a:avLst/>
          </a:prstGeom>
          <a:noFill/>
        </p:spPr>
        <p:txBody>
          <a:bodyPr wrap="square" rtlCol="0">
            <a:spAutoFit/>
          </a:bodyPr>
          <a:lstStyle/>
          <a:p>
            <a:pPr algn="just"/>
            <a:r>
              <a:rPr lang="de-DE" sz="2000" dirty="0">
                <a:latin typeface="+mn-lt"/>
              </a:rPr>
              <a:t>Ableitung der Log-</a:t>
            </a:r>
            <a:r>
              <a:rPr lang="de-DE" sz="2000" dirty="0" err="1">
                <a:latin typeface="+mn-lt"/>
              </a:rPr>
              <a:t>Likelihood</a:t>
            </a:r>
            <a:r>
              <a:rPr lang="de-DE" sz="2000" dirty="0">
                <a:latin typeface="+mn-lt"/>
              </a:rPr>
              <a:t>: </a:t>
            </a:r>
          </a:p>
        </p:txBody>
      </p:sp>
      <mc:AlternateContent xmlns:mc="http://schemas.openxmlformats.org/markup-compatibility/2006" xmlns:a14="http://schemas.microsoft.com/office/drawing/2010/main">
        <mc:Choice Requires="a14">
          <p:sp>
            <p:nvSpPr>
              <p:cNvPr id="14" name="Textfeld 13"/>
              <p:cNvSpPr txBox="1"/>
              <p:nvPr/>
            </p:nvSpPr>
            <p:spPr>
              <a:xfrm>
                <a:off x="1183375" y="1524854"/>
                <a:ext cx="2368871" cy="71731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𝑙</m:t>
                          </m:r>
                        </m:num>
                        <m:den>
                          <m:r>
                            <a:rPr lang="de-DE" sz="2000" b="0" i="1" smtClean="0">
                              <a:solidFill>
                                <a:schemeClr val="tx1"/>
                              </a:solidFill>
                              <a:latin typeface="Cambria Math"/>
                              <a:ea typeface="Cambria Math"/>
                            </a:rPr>
                            <m:t>𝜕𝜆</m:t>
                          </m:r>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𝑛</m:t>
                          </m:r>
                        </m:num>
                        <m:den>
                          <m:r>
                            <a:rPr lang="de-DE" sz="2000" b="0" i="1" smtClean="0">
                              <a:solidFill>
                                <a:schemeClr val="tx1"/>
                              </a:solidFill>
                              <a:latin typeface="Cambria Math"/>
                              <a:ea typeface="Cambria Math"/>
                            </a:rPr>
                            <m:t>𝜆</m:t>
                          </m:r>
                        </m:den>
                      </m:f>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e>
                      </m:nary>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183375" y="1524854"/>
                <a:ext cx="2368871" cy="717312"/>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468313" y="2227213"/>
                <a:ext cx="3960056" cy="400110"/>
              </a:xfrm>
              <a:prstGeom prst="rect">
                <a:avLst/>
              </a:prstGeom>
              <a:noFill/>
            </p:spPr>
            <p:txBody>
              <a:bodyPr wrap="square" rtlCol="0">
                <a:spAutoFit/>
              </a:bodyPr>
              <a:lstStyle/>
              <a:p>
                <a:pPr algn="just"/>
                <a:r>
                  <a:rPr lang="de-DE" sz="2000" dirty="0">
                    <a:latin typeface="+mn-lt"/>
                  </a:rPr>
                  <a:t>Nullsetzen und Auflösen nach </a:t>
                </a:r>
                <a14:m>
                  <m:oMath xmlns:m="http://schemas.openxmlformats.org/officeDocument/2006/math">
                    <m:r>
                      <a:rPr lang="de-DE" sz="2000" i="1" smtClean="0">
                        <a:latin typeface="Cambria Math"/>
                        <a:ea typeface="Cambria Math"/>
                      </a:rPr>
                      <m:t>𝜆</m:t>
                    </m:r>
                  </m:oMath>
                </a14:m>
                <a:r>
                  <a:rPr lang="de-DE" sz="2000" dirty="0">
                    <a:latin typeface="+mn-lt"/>
                  </a:rPr>
                  <a:t>:</a:t>
                </a:r>
              </a:p>
            </p:txBody>
          </p:sp>
        </mc:Choice>
        <mc:Fallback xmlns="">
          <p:sp>
            <p:nvSpPr>
              <p:cNvPr id="17" name="Textfeld 16"/>
              <p:cNvSpPr txBox="1">
                <a:spLocks noRot="1" noChangeAspect="1" noMove="1" noResize="1" noEditPoints="1" noAdjustHandles="1" noChangeArrowheads="1" noChangeShapeType="1" noTextEdit="1"/>
              </p:cNvSpPr>
              <p:nvPr/>
            </p:nvSpPr>
            <p:spPr>
              <a:xfrm>
                <a:off x="468313" y="2227213"/>
                <a:ext cx="3960056" cy="400110"/>
              </a:xfrm>
              <a:prstGeom prst="rect">
                <a:avLst/>
              </a:prstGeom>
              <a:blipFill rotWithShape="1">
                <a:blip r:embed="rId4"/>
                <a:stretch>
                  <a:fillRect l="-1695"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217329" y="2653805"/>
                <a:ext cx="3642703" cy="71025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i="1">
                              <a:solidFill>
                                <a:schemeClr val="tx1"/>
                              </a:solidFill>
                              <a:latin typeface="Cambria Math"/>
                            </a:rPr>
                            <m:t>𝑛</m:t>
                          </m:r>
                        </m:num>
                        <m:den>
                          <m:r>
                            <a:rPr lang="de-DE" sz="2000" i="1">
                              <a:solidFill>
                                <a:schemeClr val="tx1"/>
                              </a:solidFill>
                              <a:latin typeface="Cambria Math"/>
                              <a:ea typeface="Cambria Math"/>
                            </a:rPr>
                            <m:t>𝜆</m:t>
                          </m:r>
                        </m:den>
                      </m:f>
                      <m:r>
                        <a:rPr lang="de-DE" sz="2000" i="1">
                          <a:solidFill>
                            <a:schemeClr val="tx1"/>
                          </a:solidFill>
                          <a:latin typeface="Cambria Math"/>
                        </a:rPr>
                        <m:t>−</m:t>
                      </m:r>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e>
                      </m:nary>
                      <m:r>
                        <a:rPr lang="de-DE" sz="2000" b="0" i="1" smtClean="0">
                          <a:solidFill>
                            <a:schemeClr val="tx1"/>
                          </a:solidFill>
                          <a:latin typeface="Cambria Math"/>
                        </a:rPr>
                        <m:t>=0  </m:t>
                      </m:r>
                      <m:r>
                        <a:rPr lang="de-DE" sz="2000" b="0" i="1" smtClean="0">
                          <a:solidFill>
                            <a:schemeClr val="tx1"/>
                          </a:solidFill>
                          <a:latin typeface="Cambria Math"/>
                          <a:ea typeface="Cambria Math"/>
                        </a:rPr>
                        <m:t>⇔   </m:t>
                      </m:r>
                      <m:r>
                        <a:rPr lang="de-DE" sz="2000" b="0" i="1" smtClean="0">
                          <a:solidFill>
                            <a:schemeClr val="tx1"/>
                          </a:solidFill>
                          <a:latin typeface="Cambria Math"/>
                          <a:ea typeface="Cambria Math"/>
                        </a:rPr>
                        <m:t>𝜆</m:t>
                      </m:r>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𝑥</m:t>
                              </m:r>
                            </m:e>
                          </m:acc>
                        </m:den>
                      </m:f>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217329" y="2653805"/>
                <a:ext cx="3642703" cy="710259"/>
              </a:xfrm>
              <a:prstGeom prst="rect">
                <a:avLst/>
              </a:prstGeom>
              <a:blipFill rotWithShape="1">
                <a:blip r:embed="rId5"/>
                <a:stretch>
                  <a:fillRect/>
                </a:stretch>
              </a:blipFill>
            </p:spPr>
            <p:txBody>
              <a:bodyPr/>
              <a:lstStyle/>
              <a:p>
                <a:r>
                  <a:rPr lang="de-DE">
                    <a:noFill/>
                  </a:rPr>
                  <a:t> </a:t>
                </a:r>
              </a:p>
            </p:txBody>
          </p:sp>
        </mc:Fallback>
      </mc:AlternateContent>
      <p:sp>
        <p:nvSpPr>
          <p:cNvPr id="20" name="Textfeld 19"/>
          <p:cNvSpPr txBox="1"/>
          <p:nvPr/>
        </p:nvSpPr>
        <p:spPr>
          <a:xfrm>
            <a:off x="468313" y="3392551"/>
            <a:ext cx="3383607" cy="400110"/>
          </a:xfrm>
          <a:prstGeom prst="rect">
            <a:avLst/>
          </a:prstGeom>
          <a:noFill/>
        </p:spPr>
        <p:txBody>
          <a:bodyPr wrap="square" rtlCol="0">
            <a:spAutoFit/>
          </a:bodyPr>
          <a:lstStyle/>
          <a:p>
            <a:pPr algn="just"/>
            <a:r>
              <a:rPr lang="de-DE" sz="2000" dirty="0">
                <a:latin typeface="+mn-lt"/>
              </a:rPr>
              <a:t>Resultierender ML-Schätzer:</a:t>
            </a:r>
          </a:p>
        </p:txBody>
      </p:sp>
      <mc:AlternateContent xmlns:mc="http://schemas.openxmlformats.org/markup-compatibility/2006" xmlns:a14="http://schemas.microsoft.com/office/drawing/2010/main">
        <mc:Choice Requires="a14">
          <p:sp>
            <p:nvSpPr>
              <p:cNvPr id="21" name="Textfeld 20"/>
              <p:cNvSpPr txBox="1"/>
              <p:nvPr/>
            </p:nvSpPr>
            <p:spPr>
              <a:xfrm>
                <a:off x="1308353" y="3826630"/>
                <a:ext cx="1355818" cy="67646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𝜆</m:t>
                              </m:r>
                            </m:e>
                          </m:acc>
                        </m:e>
                        <m:sub>
                          <m:r>
                            <a:rPr lang="de-DE" sz="2000" b="0" i="1" smtClean="0">
                              <a:solidFill>
                                <a:schemeClr val="tx1"/>
                              </a:solidFill>
                              <a:latin typeface="Cambria Math"/>
                            </a:rPr>
                            <m:t>𝑀𝐿</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den>
                      </m:f>
                    </m:oMath>
                  </m:oMathPara>
                </a14:m>
                <a:endParaRPr lang="de-DE" sz="2000" dirty="0">
                  <a:solidFill>
                    <a:schemeClr val="tx1"/>
                  </a:solidFill>
                  <a:latin typeface="+mn-lt"/>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1308353" y="3826630"/>
                <a:ext cx="1355818" cy="676467"/>
              </a:xfrm>
              <a:prstGeom prst="rect">
                <a:avLst/>
              </a:prstGeom>
              <a:blipFill rotWithShape="1">
                <a:blip r:embed="rId6"/>
                <a:stretch>
                  <a:fillRect/>
                </a:stretch>
              </a:blipFill>
            </p:spPr>
            <p:txBody>
              <a:bodyPr/>
              <a:lstStyle/>
              <a:p>
                <a:r>
                  <a:rPr lang="de-DE">
                    <a:noFill/>
                  </a:rPr>
                  <a:t> </a:t>
                </a:r>
              </a:p>
            </p:txBody>
          </p:sp>
        </mc:Fallback>
      </mc:AlternateContent>
      <p:sp>
        <p:nvSpPr>
          <p:cNvPr id="22" name="Textfeld 21"/>
          <p:cNvSpPr txBox="1"/>
          <p:nvPr/>
        </p:nvSpPr>
        <p:spPr>
          <a:xfrm>
            <a:off x="468312" y="5078015"/>
            <a:ext cx="7920114" cy="707886"/>
          </a:xfrm>
          <a:prstGeom prst="rect">
            <a:avLst/>
          </a:prstGeom>
          <a:noFill/>
        </p:spPr>
        <p:txBody>
          <a:bodyPr wrap="square" rtlCol="0">
            <a:spAutoFit/>
          </a:bodyPr>
          <a:lstStyle/>
          <a:p>
            <a:pPr algn="just"/>
            <a:r>
              <a:rPr lang="de-DE" sz="2000" dirty="0">
                <a:latin typeface="+mn-lt"/>
              </a:rPr>
              <a:t>&gt; Im Falle mehrerer Parameter sind </a:t>
            </a:r>
            <a:r>
              <a:rPr lang="de-DE" sz="2000" dirty="0" err="1">
                <a:latin typeface="+mn-lt"/>
              </a:rPr>
              <a:t>Likelihood</a:t>
            </a:r>
            <a:r>
              <a:rPr lang="de-DE" sz="2000" dirty="0">
                <a:latin typeface="+mn-lt"/>
              </a:rPr>
              <a:t>-Gleichungen analytisch</a:t>
            </a:r>
          </a:p>
          <a:p>
            <a:pPr algn="just"/>
            <a:r>
              <a:rPr lang="de-DE" sz="2000" dirty="0">
                <a:latin typeface="+mn-lt"/>
              </a:rPr>
              <a:t>   nicht immer lösbar. Ebenso müssen Lösungen nicht eindeutig sein</a:t>
            </a:r>
          </a:p>
        </p:txBody>
      </p:sp>
      <p:sp>
        <p:nvSpPr>
          <p:cNvPr id="23" name="Textfeld 22"/>
          <p:cNvSpPr txBox="1"/>
          <p:nvPr/>
        </p:nvSpPr>
        <p:spPr>
          <a:xfrm>
            <a:off x="468312" y="5774231"/>
            <a:ext cx="7920114" cy="707886"/>
          </a:xfrm>
          <a:prstGeom prst="rect">
            <a:avLst/>
          </a:prstGeom>
          <a:noFill/>
        </p:spPr>
        <p:txBody>
          <a:bodyPr wrap="square" rtlCol="0">
            <a:spAutoFit/>
          </a:bodyPr>
          <a:lstStyle/>
          <a:p>
            <a:pPr algn="just"/>
            <a:r>
              <a:rPr lang="de-DE" sz="2000" dirty="0">
                <a:latin typeface="+mn-lt"/>
              </a:rPr>
              <a:t>&gt; Unter bestimmten Bedingungen (Regularitätsbedingungen) ist</a:t>
            </a:r>
          </a:p>
          <a:p>
            <a:pPr algn="just"/>
            <a:r>
              <a:rPr lang="de-DE" sz="2000" dirty="0">
                <a:latin typeface="+mn-lt"/>
              </a:rPr>
              <a:t>   ML-Schätzung asymptotisch effizient</a:t>
            </a:r>
          </a:p>
        </p:txBody>
      </p:sp>
      <p:sp>
        <p:nvSpPr>
          <p:cNvPr id="2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729</a:t>
            </a:r>
            <a:endParaRPr lang="de-DE" sz="8000" b="1" dirty="0">
              <a:solidFill>
                <a:schemeClr val="tx1"/>
              </a:solidFill>
              <a:latin typeface="+mj-lt"/>
            </a:endParaRPr>
          </a:p>
        </p:txBody>
      </p:sp>
    </p:spTree>
    <p:extLst>
      <p:ext uri="{BB962C8B-B14F-4D97-AF65-F5344CB8AC3E}">
        <p14:creationId xmlns:p14="http://schemas.microsoft.com/office/powerpoint/2010/main" val="1435411726"/>
      </p:ext>
    </p:extLst>
  </p:cSld>
  <p:clrMapOvr>
    <a:masterClrMapping/>
  </p:clrMapOvr>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5"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10.3 Schätzmethoden</a:t>
            </a:r>
          </a:p>
        </p:txBody>
      </p:sp>
      <p:cxnSp>
        <p:nvCxnSpPr>
          <p:cNvPr id="19" name="Gerade Verbindung 18"/>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359963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10.3.3 Weitere Schätzmethoden</a:t>
            </a:r>
          </a:p>
        </p:txBody>
      </p:sp>
      <p:sp>
        <p:nvSpPr>
          <p:cNvPr id="8"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Bayes</a:t>
            </a:r>
            <a:r>
              <a:rPr lang="de-DE" sz="2000" b="1" dirty="0">
                <a:solidFill>
                  <a:srgbClr val="0070C0"/>
                </a:solidFill>
                <a:latin typeface="+mn-lt"/>
              </a:rPr>
              <a:t>-Methode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0274" y="5214878"/>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a:t>
            </a:r>
            <a:r>
              <a:rPr lang="de-DE" sz="2000" b="1" dirty="0">
                <a:solidFill>
                  <a:srgbClr val="0070C0"/>
                </a:solidFill>
                <a:latin typeface="+mn-lt"/>
              </a:rPr>
              <a:t> Kleinste-Quadrate-Methode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p:nvPr/>
        </p:nvSpPr>
        <p:spPr>
          <a:xfrm>
            <a:off x="688726" y="5622192"/>
            <a:ext cx="2219052" cy="400110"/>
          </a:xfrm>
          <a:prstGeom prst="rect">
            <a:avLst/>
          </a:prstGeom>
          <a:noFill/>
        </p:spPr>
        <p:txBody>
          <a:bodyPr wrap="square" rtlCol="0">
            <a:spAutoFit/>
          </a:bodyPr>
          <a:lstStyle/>
          <a:p>
            <a:pPr algn="just"/>
            <a:r>
              <a:rPr lang="de-DE" sz="2000" dirty="0">
                <a:latin typeface="+mn-lt"/>
              </a:rPr>
              <a:t>siehe Kapitel 12</a:t>
            </a:r>
          </a:p>
        </p:txBody>
      </p:sp>
      <p:sp>
        <p:nvSpPr>
          <p:cNvPr id="17" name="Textfeld 16"/>
          <p:cNvSpPr txBox="1"/>
          <p:nvPr/>
        </p:nvSpPr>
        <p:spPr>
          <a:xfrm>
            <a:off x="468312" y="2076449"/>
            <a:ext cx="7920114" cy="400110"/>
          </a:xfrm>
          <a:prstGeom prst="rect">
            <a:avLst/>
          </a:prstGeom>
          <a:noFill/>
        </p:spPr>
        <p:txBody>
          <a:bodyPr wrap="square" rtlCol="0">
            <a:spAutoFit/>
          </a:bodyPr>
          <a:lstStyle/>
          <a:p>
            <a:pPr algn="just"/>
            <a:r>
              <a:rPr lang="de-DE" sz="2000" dirty="0">
                <a:latin typeface="+mn-lt"/>
              </a:rPr>
              <a:t>&gt; Zur Erinnerung: Schlangenbeispiel (Beispiel 6.2.6, </a:t>
            </a:r>
            <a:r>
              <a:rPr lang="de-DE" sz="2000">
                <a:latin typeface="+mn-lt"/>
              </a:rPr>
              <a:t>Folie 327) </a:t>
            </a:r>
            <a:endParaRPr lang="de-DE" sz="2000" dirty="0">
              <a:latin typeface="+mn-lt"/>
            </a:endParaRPr>
          </a:p>
        </p:txBody>
      </p:sp>
      <p:sp>
        <p:nvSpPr>
          <p:cNvPr id="20" name="Textfeld 19"/>
          <p:cNvSpPr txBox="1"/>
          <p:nvPr/>
        </p:nvSpPr>
        <p:spPr>
          <a:xfrm>
            <a:off x="468312" y="2476559"/>
            <a:ext cx="7920114" cy="707886"/>
          </a:xfrm>
          <a:prstGeom prst="rect">
            <a:avLst/>
          </a:prstGeom>
          <a:noFill/>
        </p:spPr>
        <p:txBody>
          <a:bodyPr wrap="square" rtlCol="0">
            <a:spAutoFit/>
          </a:bodyPr>
          <a:lstStyle/>
          <a:p>
            <a:pPr algn="just"/>
            <a:r>
              <a:rPr lang="de-DE" sz="2000" dirty="0">
                <a:latin typeface="+mn-lt"/>
              </a:rPr>
              <a:t>&gt; Jetzt: Statt Frage nach der richtigen Schlange, Frage nach dem richtigen</a:t>
            </a:r>
          </a:p>
          <a:p>
            <a:pPr algn="just"/>
            <a:r>
              <a:rPr lang="de-DE" sz="2000" dirty="0">
                <a:latin typeface="+mn-lt"/>
              </a:rPr>
              <a:t>             Parameterwert (Schätzung)</a:t>
            </a:r>
          </a:p>
        </p:txBody>
      </p:sp>
      <p:sp>
        <p:nvSpPr>
          <p:cNvPr id="21" name="Textfeld 20"/>
          <p:cNvSpPr txBox="1"/>
          <p:nvPr/>
        </p:nvSpPr>
        <p:spPr>
          <a:xfrm>
            <a:off x="468312" y="3193299"/>
            <a:ext cx="7920114" cy="1323439"/>
          </a:xfrm>
          <a:prstGeom prst="rect">
            <a:avLst/>
          </a:prstGeom>
          <a:noFill/>
        </p:spPr>
        <p:txBody>
          <a:bodyPr wrap="square" rtlCol="0">
            <a:spAutoFit/>
          </a:bodyPr>
          <a:lstStyle/>
          <a:p>
            <a:pPr algn="just"/>
            <a:r>
              <a:rPr lang="de-DE" sz="2000" dirty="0">
                <a:latin typeface="+mn-lt"/>
              </a:rPr>
              <a:t>&gt; </a:t>
            </a:r>
            <a:r>
              <a:rPr lang="de-DE" sz="2000" dirty="0" err="1">
                <a:latin typeface="+mn-lt"/>
              </a:rPr>
              <a:t>Bayes</a:t>
            </a:r>
            <a:r>
              <a:rPr lang="de-DE" sz="2000" dirty="0">
                <a:latin typeface="+mn-lt"/>
              </a:rPr>
              <a:t>-Kalkül: </a:t>
            </a:r>
          </a:p>
          <a:p>
            <a:pPr algn="just"/>
            <a:r>
              <a:rPr lang="de-DE" sz="2000" dirty="0">
                <a:latin typeface="+mn-lt"/>
              </a:rPr>
              <a:t>   + Gegeben ein bestimmtes Symptom, welche Schlange erscheint</a:t>
            </a:r>
          </a:p>
          <a:p>
            <a:pPr algn="just"/>
            <a:r>
              <a:rPr lang="de-DE" sz="2000" dirty="0">
                <a:latin typeface="+mn-lt"/>
              </a:rPr>
              <a:t>      am wahrscheinlichsten?</a:t>
            </a:r>
          </a:p>
          <a:p>
            <a:pPr algn="just"/>
            <a:r>
              <a:rPr lang="de-DE" sz="2000" dirty="0">
                <a:latin typeface="+mn-lt"/>
              </a:rPr>
              <a:t>   + Jetzt: ...</a:t>
            </a: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730</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1756606" y="4395954"/>
            <a:ext cx="5343525" cy="695325"/>
          </a:xfrm>
          <a:prstGeom prst="rect">
            <a:avLst/>
          </a:prstGeom>
        </p:spPr>
      </p:pic>
    </p:spTree>
    <p:extLst>
      <p:ext uri="{BB962C8B-B14F-4D97-AF65-F5344CB8AC3E}">
        <p14:creationId xmlns:p14="http://schemas.microsoft.com/office/powerpoint/2010/main" val="2427392558"/>
      </p:ext>
    </p:extLst>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1475656" y="3149492"/>
            <a:ext cx="6840090" cy="707886"/>
          </a:xfrm>
          <a:prstGeom prst="rect">
            <a:avLst/>
          </a:prstGeom>
          <a:noFill/>
          <a:ln w="9525">
            <a:noFill/>
            <a:miter lim="800000"/>
            <a:headEnd/>
            <a:tailEnd/>
          </a:ln>
        </p:spPr>
        <p:txBody>
          <a:bodyPr wrap="square">
            <a:spAutoFit/>
          </a:bodyPr>
          <a:lstStyle/>
          <a:p>
            <a:pPr algn="ctr" fontAlgn="auto">
              <a:spcBef>
                <a:spcPts val="0"/>
              </a:spcBef>
              <a:spcAft>
                <a:spcPts val="0"/>
              </a:spcAft>
              <a:defRPr/>
            </a:pPr>
            <a:r>
              <a:rPr lang="de-DE" sz="4000" b="1" dirty="0">
                <a:solidFill>
                  <a:srgbClr val="0070C0"/>
                </a:solidFill>
                <a:latin typeface="+mn-lt"/>
              </a:rPr>
              <a:t>11  Statistisches Testen</a:t>
            </a:r>
          </a:p>
        </p:txBody>
      </p:sp>
      <p:sp>
        <p:nvSpPr>
          <p:cNvPr id="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731</a:t>
            </a:r>
            <a:endParaRPr lang="de-DE" sz="8000" b="1" dirty="0">
              <a:solidFill>
                <a:schemeClr val="tx1"/>
              </a:solidFill>
              <a:latin typeface="+mj-lt"/>
            </a:endParaRP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8" name="Rechteck 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1699458503"/>
      </p:ext>
    </p:extLst>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11  Statistisches Testen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11.1 Was versteht man unter einem Test?</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11.1.1 Einführende Beispiele</a:t>
            </a:r>
          </a:p>
        </p:txBody>
      </p:sp>
      <p:sp>
        <p:nvSpPr>
          <p:cNvPr id="14" name="Textfeld 13"/>
          <p:cNvSpPr txBox="1">
            <a:spLocks noChangeArrowheads="1"/>
          </p:cNvSpPr>
          <p:nvPr/>
        </p:nvSpPr>
        <p:spPr bwMode="auto">
          <a:xfrm>
            <a:off x="479937" y="311087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11.2.1 Hypothesenwahl und Fehlerarten</a:t>
            </a:r>
          </a:p>
        </p:txBody>
      </p:sp>
      <p:sp>
        <p:nvSpPr>
          <p:cNvPr id="15" name="Textfeld 14"/>
          <p:cNvSpPr txBox="1">
            <a:spLocks noChangeArrowheads="1"/>
          </p:cNvSpPr>
          <p:nvPr/>
        </p:nvSpPr>
        <p:spPr bwMode="auto">
          <a:xfrm>
            <a:off x="479937" y="4406273"/>
            <a:ext cx="8218487" cy="400050"/>
          </a:xfrm>
          <a:prstGeom prst="rect">
            <a:avLst/>
          </a:prstGeom>
          <a:solidFill>
            <a:schemeClr val="bg1">
              <a:lumMod val="95000"/>
            </a:schemeClr>
          </a:solidFill>
          <a:ln w="9525">
            <a:noFill/>
            <a:miter lim="800000"/>
            <a:headEnd/>
            <a:tailEnd/>
          </a:ln>
        </p:spPr>
        <p:txBody>
          <a:bodyPr wrap="square">
            <a:spAutoFit/>
          </a:bodyPr>
          <a:lstStyle/>
          <a:p>
            <a:pPr fontAlgn="auto">
              <a:spcBef>
                <a:spcPts val="0"/>
              </a:spcBef>
              <a:spcAft>
                <a:spcPts val="0"/>
              </a:spcAft>
              <a:defRPr/>
            </a:pPr>
            <a:r>
              <a:rPr lang="de-DE" sz="2000" b="1" dirty="0">
                <a:solidFill>
                  <a:srgbClr val="0070C0"/>
                </a:solidFill>
                <a:latin typeface="+mn-lt"/>
              </a:rPr>
              <a:t>     11.2.4 Signifikanz vs. Relevanz</a:t>
            </a: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11.1.2 Grundstruktur und Durchführung</a:t>
            </a:r>
          </a:p>
        </p:txBody>
      </p:sp>
      <p:sp>
        <p:nvSpPr>
          <p:cNvPr id="17" name="Textfeld 16"/>
          <p:cNvSpPr txBox="1">
            <a:spLocks noChangeArrowheads="1"/>
          </p:cNvSpPr>
          <p:nvPr/>
        </p:nvSpPr>
        <p:spPr bwMode="auto">
          <a:xfrm>
            <a:off x="479937" y="267907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11.2 Wichtige Aspekte beim Testen</a:t>
            </a:r>
          </a:p>
        </p:txBody>
      </p:sp>
      <p:sp>
        <p:nvSpPr>
          <p:cNvPr id="18" name="Textfeld 17"/>
          <p:cNvSpPr txBox="1">
            <a:spLocks noChangeArrowheads="1"/>
          </p:cNvSpPr>
          <p:nvPr/>
        </p:nvSpPr>
        <p:spPr bwMode="auto">
          <a:xfrm>
            <a:off x="479937" y="3542673"/>
            <a:ext cx="8218487" cy="400050"/>
          </a:xfrm>
          <a:prstGeom prst="rect">
            <a:avLst/>
          </a:prstGeom>
          <a:solidFill>
            <a:schemeClr val="bg1">
              <a:lumMod val="95000"/>
            </a:schemeClr>
          </a:solidFill>
          <a:ln w="9525">
            <a:noFill/>
            <a:miter lim="800000"/>
            <a:headEnd/>
            <a:tailEnd/>
          </a:ln>
        </p:spPr>
        <p:txBody>
          <a:bodyPr wrap="square">
            <a:spAutoFit/>
          </a:bodyPr>
          <a:lstStyle/>
          <a:p>
            <a:pPr fontAlgn="auto">
              <a:spcBef>
                <a:spcPts val="0"/>
              </a:spcBef>
              <a:spcAft>
                <a:spcPts val="0"/>
              </a:spcAft>
              <a:defRPr/>
            </a:pPr>
            <a:r>
              <a:rPr lang="de-DE" sz="2000" b="1" dirty="0">
                <a:solidFill>
                  <a:srgbClr val="0070C0"/>
                </a:solidFill>
                <a:latin typeface="+mn-lt"/>
              </a:rPr>
              <a:t>     11.2.2 Irrtumswahrscheinlichkeiten und Güte</a:t>
            </a:r>
          </a:p>
        </p:txBody>
      </p:sp>
      <p:sp>
        <p:nvSpPr>
          <p:cNvPr id="19" name="Textfeld 18"/>
          <p:cNvSpPr txBox="1">
            <a:spLocks noChangeArrowheads="1"/>
          </p:cNvSpPr>
          <p:nvPr/>
        </p:nvSpPr>
        <p:spPr bwMode="auto">
          <a:xfrm>
            <a:off x="479937" y="3974473"/>
            <a:ext cx="8218487" cy="400050"/>
          </a:xfrm>
          <a:prstGeom prst="rect">
            <a:avLst/>
          </a:prstGeom>
          <a:solidFill>
            <a:schemeClr val="bg1">
              <a:lumMod val="95000"/>
            </a:schemeClr>
          </a:solidFill>
          <a:ln w="9525">
            <a:noFill/>
            <a:miter lim="800000"/>
            <a:headEnd/>
            <a:tailEnd/>
          </a:ln>
        </p:spPr>
        <p:txBody>
          <a:bodyPr wrap="square">
            <a:spAutoFit/>
          </a:bodyPr>
          <a:lstStyle/>
          <a:p>
            <a:pPr fontAlgn="auto">
              <a:spcBef>
                <a:spcPts val="0"/>
              </a:spcBef>
              <a:spcAft>
                <a:spcPts val="0"/>
              </a:spcAft>
              <a:defRPr/>
            </a:pPr>
            <a:r>
              <a:rPr lang="de-DE" sz="2000" b="1" dirty="0">
                <a:solidFill>
                  <a:srgbClr val="0070C0"/>
                </a:solidFill>
                <a:latin typeface="+mn-lt"/>
              </a:rPr>
              <a:t>     11.2.3 </a:t>
            </a:r>
            <a:r>
              <a:rPr lang="de-DE" sz="2000" b="1" i="1" dirty="0">
                <a:solidFill>
                  <a:srgbClr val="0070C0"/>
                </a:solidFill>
                <a:latin typeface="+mn-lt"/>
              </a:rPr>
              <a:t>p</a:t>
            </a:r>
            <a:r>
              <a:rPr lang="de-DE" sz="2000" b="1" dirty="0">
                <a:solidFill>
                  <a:srgbClr val="0070C0"/>
                </a:solidFill>
                <a:latin typeface="+mn-lt"/>
              </a:rPr>
              <a:t>-Werte</a:t>
            </a:r>
          </a:p>
        </p:txBody>
      </p:sp>
      <p:sp>
        <p:nvSpPr>
          <p:cNvPr id="23" name="Textfeld 22"/>
          <p:cNvSpPr txBox="1">
            <a:spLocks noChangeArrowheads="1"/>
          </p:cNvSpPr>
          <p:nvPr/>
        </p:nvSpPr>
        <p:spPr bwMode="auto">
          <a:xfrm>
            <a:off x="479937" y="4838073"/>
            <a:ext cx="8218487" cy="400050"/>
          </a:xfrm>
          <a:prstGeom prst="rect">
            <a:avLst/>
          </a:prstGeom>
          <a:solidFill>
            <a:schemeClr val="bg1">
              <a:lumMod val="95000"/>
            </a:schemeClr>
          </a:solidFill>
          <a:ln w="9525">
            <a:noFill/>
            <a:miter lim="800000"/>
            <a:headEnd/>
            <a:tailEnd/>
          </a:ln>
        </p:spPr>
        <p:txBody>
          <a:bodyPr wrap="square">
            <a:spAutoFit/>
          </a:bodyPr>
          <a:lstStyle/>
          <a:p>
            <a:pPr fontAlgn="auto">
              <a:spcBef>
                <a:spcPts val="0"/>
              </a:spcBef>
              <a:spcAft>
                <a:spcPts val="0"/>
              </a:spcAft>
              <a:defRPr/>
            </a:pPr>
            <a:r>
              <a:rPr lang="de-DE" sz="2000" b="1" dirty="0">
                <a:solidFill>
                  <a:srgbClr val="0070C0"/>
                </a:solidFill>
                <a:latin typeface="+mn-lt"/>
              </a:rPr>
              <a:t>11.3 Ausgewählte Testverfahren</a:t>
            </a:r>
          </a:p>
        </p:txBody>
      </p:sp>
      <p:sp>
        <p:nvSpPr>
          <p:cNvPr id="24" name="Textfeld 23"/>
          <p:cNvSpPr txBox="1">
            <a:spLocks noChangeArrowheads="1"/>
          </p:cNvSpPr>
          <p:nvPr/>
        </p:nvSpPr>
        <p:spPr bwMode="auto">
          <a:xfrm>
            <a:off x="479937" y="5271460"/>
            <a:ext cx="8218487" cy="400050"/>
          </a:xfrm>
          <a:prstGeom prst="rect">
            <a:avLst/>
          </a:prstGeom>
          <a:solidFill>
            <a:schemeClr val="bg1">
              <a:lumMod val="95000"/>
            </a:schemeClr>
          </a:solidFill>
          <a:ln w="9525">
            <a:noFill/>
            <a:miter lim="800000"/>
            <a:headEnd/>
            <a:tailEnd/>
          </a:ln>
        </p:spPr>
        <p:txBody>
          <a:bodyPr wrap="square">
            <a:spAutoFit/>
          </a:bodyPr>
          <a:lstStyle/>
          <a:p>
            <a:pPr fontAlgn="auto">
              <a:spcBef>
                <a:spcPts val="0"/>
              </a:spcBef>
              <a:spcAft>
                <a:spcPts val="0"/>
              </a:spcAft>
              <a:defRPr/>
            </a:pPr>
            <a:r>
              <a:rPr lang="de-DE" sz="2000" b="1" dirty="0">
                <a:solidFill>
                  <a:srgbClr val="0070C0"/>
                </a:solidFill>
                <a:latin typeface="+mn-lt"/>
              </a:rPr>
              <a:t>     11.3.1 Tests über Erwartungswerte</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dirty="0"/>
              <a:t>735</a:t>
            </a:r>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dirty="0"/>
              <a:t>735</a:t>
            </a:r>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dirty="0"/>
              <a:t>749</a:t>
            </a:r>
          </a:p>
        </p:txBody>
      </p:sp>
      <p:sp>
        <p:nvSpPr>
          <p:cNvPr id="29" name="Textfeld 28"/>
          <p:cNvSpPr txBox="1">
            <a:spLocks noChangeArrowheads="1"/>
          </p:cNvSpPr>
          <p:nvPr/>
        </p:nvSpPr>
        <p:spPr bwMode="auto">
          <a:xfrm>
            <a:off x="7895149" y="2677485"/>
            <a:ext cx="803275" cy="369888"/>
          </a:xfrm>
          <a:prstGeom prst="rect">
            <a:avLst/>
          </a:prstGeom>
          <a:noFill/>
          <a:ln w="9525">
            <a:noFill/>
            <a:miter lim="800000"/>
            <a:headEnd/>
            <a:tailEnd/>
          </a:ln>
        </p:spPr>
        <p:txBody>
          <a:bodyPr wrap="square">
            <a:spAutoFit/>
          </a:bodyPr>
          <a:lstStyle/>
          <a:p>
            <a:pPr algn="r"/>
            <a:r>
              <a:rPr lang="en-US" dirty="0"/>
              <a:t>756</a:t>
            </a:r>
          </a:p>
        </p:txBody>
      </p:sp>
      <p:sp>
        <p:nvSpPr>
          <p:cNvPr id="30" name="Textfeld 28"/>
          <p:cNvSpPr txBox="1">
            <a:spLocks noChangeArrowheads="1"/>
          </p:cNvSpPr>
          <p:nvPr/>
        </p:nvSpPr>
        <p:spPr bwMode="auto">
          <a:xfrm>
            <a:off x="7896737" y="3109285"/>
            <a:ext cx="801687" cy="369888"/>
          </a:xfrm>
          <a:prstGeom prst="rect">
            <a:avLst/>
          </a:prstGeom>
          <a:noFill/>
          <a:ln w="9525">
            <a:noFill/>
            <a:miter lim="800000"/>
            <a:headEnd/>
            <a:tailEnd/>
          </a:ln>
        </p:spPr>
        <p:txBody>
          <a:bodyPr wrap="square">
            <a:spAutoFit/>
          </a:bodyPr>
          <a:lstStyle/>
          <a:p>
            <a:pPr algn="r"/>
            <a:r>
              <a:rPr lang="en-US" dirty="0"/>
              <a:t>756</a:t>
            </a:r>
          </a:p>
        </p:txBody>
      </p:sp>
      <p:sp>
        <p:nvSpPr>
          <p:cNvPr id="31" name="Textfeld 28"/>
          <p:cNvSpPr txBox="1">
            <a:spLocks noChangeArrowheads="1"/>
          </p:cNvSpPr>
          <p:nvPr/>
        </p:nvSpPr>
        <p:spPr bwMode="auto">
          <a:xfrm>
            <a:off x="7895149" y="3541085"/>
            <a:ext cx="790575" cy="369332"/>
          </a:xfrm>
          <a:prstGeom prst="rect">
            <a:avLst/>
          </a:prstGeom>
          <a:noFill/>
          <a:ln w="9525">
            <a:noFill/>
            <a:miter lim="800000"/>
            <a:headEnd/>
            <a:tailEnd/>
          </a:ln>
        </p:spPr>
        <p:txBody>
          <a:bodyPr>
            <a:spAutoFit/>
          </a:bodyPr>
          <a:lstStyle/>
          <a:p>
            <a:pPr algn="r"/>
            <a:r>
              <a:rPr lang="en-US" dirty="0"/>
              <a:t>759</a:t>
            </a:r>
          </a:p>
        </p:txBody>
      </p:sp>
      <p:sp>
        <p:nvSpPr>
          <p:cNvPr id="32" name="Textfeld 28"/>
          <p:cNvSpPr txBox="1">
            <a:spLocks noChangeArrowheads="1"/>
          </p:cNvSpPr>
          <p:nvPr/>
        </p:nvSpPr>
        <p:spPr bwMode="auto">
          <a:xfrm>
            <a:off x="7895149" y="3974473"/>
            <a:ext cx="790575" cy="369887"/>
          </a:xfrm>
          <a:prstGeom prst="rect">
            <a:avLst/>
          </a:prstGeom>
          <a:noFill/>
          <a:ln w="9525">
            <a:noFill/>
            <a:miter lim="800000"/>
            <a:headEnd/>
            <a:tailEnd/>
          </a:ln>
        </p:spPr>
        <p:txBody>
          <a:bodyPr>
            <a:spAutoFit/>
          </a:bodyPr>
          <a:lstStyle/>
          <a:p>
            <a:pPr algn="r"/>
            <a:r>
              <a:rPr lang="en-US" dirty="0"/>
              <a:t>774</a:t>
            </a:r>
          </a:p>
        </p:txBody>
      </p:sp>
      <p:sp>
        <p:nvSpPr>
          <p:cNvPr id="33" name="Textfeld 28"/>
          <p:cNvSpPr txBox="1">
            <a:spLocks noChangeArrowheads="1"/>
          </p:cNvSpPr>
          <p:nvPr/>
        </p:nvSpPr>
        <p:spPr bwMode="auto">
          <a:xfrm>
            <a:off x="7895149" y="4404685"/>
            <a:ext cx="790575" cy="369888"/>
          </a:xfrm>
          <a:prstGeom prst="rect">
            <a:avLst/>
          </a:prstGeom>
          <a:noFill/>
          <a:ln w="9525">
            <a:noFill/>
            <a:miter lim="800000"/>
            <a:headEnd/>
            <a:tailEnd/>
          </a:ln>
        </p:spPr>
        <p:txBody>
          <a:bodyPr>
            <a:spAutoFit/>
          </a:bodyPr>
          <a:lstStyle/>
          <a:p>
            <a:pPr algn="r"/>
            <a:r>
              <a:rPr lang="en-US" dirty="0"/>
              <a:t>780</a:t>
            </a:r>
          </a:p>
        </p:txBody>
      </p:sp>
      <p:sp>
        <p:nvSpPr>
          <p:cNvPr id="35" name="Textfeld 28"/>
          <p:cNvSpPr txBox="1">
            <a:spLocks noChangeArrowheads="1"/>
          </p:cNvSpPr>
          <p:nvPr/>
        </p:nvSpPr>
        <p:spPr bwMode="auto">
          <a:xfrm>
            <a:off x="7896737" y="4838073"/>
            <a:ext cx="790575" cy="369887"/>
          </a:xfrm>
          <a:prstGeom prst="rect">
            <a:avLst/>
          </a:prstGeom>
          <a:noFill/>
          <a:ln w="9525">
            <a:noFill/>
            <a:miter lim="800000"/>
            <a:headEnd/>
            <a:tailEnd/>
          </a:ln>
        </p:spPr>
        <p:txBody>
          <a:bodyPr>
            <a:spAutoFit/>
          </a:bodyPr>
          <a:lstStyle/>
          <a:p>
            <a:pPr algn="r"/>
            <a:r>
              <a:rPr lang="en-US" dirty="0"/>
              <a:t>783</a:t>
            </a:r>
          </a:p>
        </p:txBody>
      </p:sp>
      <p:sp>
        <p:nvSpPr>
          <p:cNvPr id="37" name="Textfeld 28"/>
          <p:cNvSpPr txBox="1">
            <a:spLocks noChangeArrowheads="1"/>
          </p:cNvSpPr>
          <p:nvPr/>
        </p:nvSpPr>
        <p:spPr bwMode="auto">
          <a:xfrm>
            <a:off x="7895149" y="5269873"/>
            <a:ext cx="790575" cy="369887"/>
          </a:xfrm>
          <a:prstGeom prst="rect">
            <a:avLst/>
          </a:prstGeom>
          <a:noFill/>
          <a:ln w="9525">
            <a:noFill/>
            <a:miter lim="800000"/>
            <a:headEnd/>
            <a:tailEnd/>
          </a:ln>
        </p:spPr>
        <p:txBody>
          <a:bodyPr>
            <a:spAutoFit/>
          </a:bodyPr>
          <a:lstStyle/>
          <a:p>
            <a:pPr algn="r"/>
            <a:r>
              <a:rPr lang="en-US" dirty="0"/>
              <a:t>783</a:t>
            </a:r>
          </a:p>
        </p:txBody>
      </p:sp>
      <p:sp>
        <p:nvSpPr>
          <p:cNvPr id="45" name="Textfeld 44"/>
          <p:cNvSpPr txBox="1">
            <a:spLocks noChangeArrowheads="1"/>
          </p:cNvSpPr>
          <p:nvPr/>
        </p:nvSpPr>
        <p:spPr bwMode="auto">
          <a:xfrm>
            <a:off x="480730" y="5710866"/>
            <a:ext cx="8217694" cy="400050"/>
          </a:xfrm>
          <a:prstGeom prst="rect">
            <a:avLst/>
          </a:prstGeom>
          <a:solidFill>
            <a:schemeClr val="bg1">
              <a:lumMod val="95000"/>
            </a:schemeClr>
          </a:solidFill>
          <a:ln w="9525">
            <a:noFill/>
            <a:miter lim="800000"/>
            <a:headEnd/>
            <a:tailEnd/>
          </a:ln>
        </p:spPr>
        <p:txBody>
          <a:bodyPr wrap="square">
            <a:spAutoFit/>
          </a:bodyPr>
          <a:lstStyle/>
          <a:p>
            <a:pPr fontAlgn="auto">
              <a:spcBef>
                <a:spcPts val="0"/>
              </a:spcBef>
              <a:spcAft>
                <a:spcPts val="0"/>
              </a:spcAft>
              <a:defRPr/>
            </a:pPr>
            <a:r>
              <a:rPr lang="de-DE" sz="2000" b="1" dirty="0">
                <a:solidFill>
                  <a:srgbClr val="0070C0"/>
                </a:solidFill>
                <a:latin typeface="+mn-lt"/>
              </a:rPr>
              <a:t>     11.3.2 Tests über Erwartungswertdifferenzen</a:t>
            </a:r>
          </a:p>
        </p:txBody>
      </p:sp>
      <p:sp>
        <p:nvSpPr>
          <p:cNvPr id="49" name="Textfeld 28"/>
          <p:cNvSpPr txBox="1">
            <a:spLocks noChangeArrowheads="1"/>
          </p:cNvSpPr>
          <p:nvPr/>
        </p:nvSpPr>
        <p:spPr bwMode="auto">
          <a:xfrm>
            <a:off x="7895942" y="5709278"/>
            <a:ext cx="790575" cy="369888"/>
          </a:xfrm>
          <a:prstGeom prst="rect">
            <a:avLst/>
          </a:prstGeom>
          <a:noFill/>
          <a:ln w="9525">
            <a:noFill/>
            <a:miter lim="800000"/>
            <a:headEnd/>
            <a:tailEnd/>
          </a:ln>
        </p:spPr>
        <p:txBody>
          <a:bodyPr>
            <a:spAutoFit/>
          </a:bodyPr>
          <a:lstStyle/>
          <a:p>
            <a:pPr algn="r"/>
            <a:r>
              <a:rPr lang="en-US" dirty="0"/>
              <a:t>790</a:t>
            </a:r>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40" name="Textfeld 39"/>
          <p:cNvSpPr txBox="1">
            <a:spLocks noChangeArrowheads="1"/>
          </p:cNvSpPr>
          <p:nvPr/>
        </p:nvSpPr>
        <p:spPr bwMode="auto">
          <a:xfrm>
            <a:off x="479936" y="2264957"/>
            <a:ext cx="8218487" cy="400050"/>
          </a:xfrm>
          <a:prstGeom prst="rect">
            <a:avLst/>
          </a:prstGeom>
          <a:solidFill>
            <a:schemeClr val="bg1">
              <a:lumMod val="95000"/>
            </a:schemeClr>
          </a:solidFill>
          <a:ln w="9525">
            <a:noFill/>
            <a:miter lim="800000"/>
            <a:headEnd/>
            <a:tailEnd/>
          </a:ln>
        </p:spPr>
        <p:txBody>
          <a:bodyPr wrap="square">
            <a:spAutoFit/>
          </a:bodyPr>
          <a:lstStyle/>
          <a:p>
            <a:pPr fontAlgn="auto">
              <a:spcBef>
                <a:spcPts val="0"/>
              </a:spcBef>
              <a:spcAft>
                <a:spcPts val="0"/>
              </a:spcAft>
              <a:defRPr/>
            </a:pPr>
            <a:r>
              <a:rPr lang="de-DE" sz="2000" b="1" dirty="0">
                <a:solidFill>
                  <a:srgbClr val="0070C0"/>
                </a:solidFill>
                <a:latin typeface="+mn-lt"/>
              </a:rPr>
              <a:t>     11.1.3 Zusammenhang zur Intervallschätzung</a:t>
            </a:r>
          </a:p>
        </p:txBody>
      </p:sp>
      <p:sp>
        <p:nvSpPr>
          <p:cNvPr id="41" name="Textfeld 40"/>
          <p:cNvSpPr txBox="1">
            <a:spLocks noChangeArrowheads="1"/>
          </p:cNvSpPr>
          <p:nvPr/>
        </p:nvSpPr>
        <p:spPr bwMode="auto">
          <a:xfrm>
            <a:off x="7888798" y="2264293"/>
            <a:ext cx="803275" cy="369888"/>
          </a:xfrm>
          <a:prstGeom prst="rect">
            <a:avLst/>
          </a:prstGeom>
          <a:noFill/>
          <a:ln w="9525">
            <a:noFill/>
            <a:miter lim="800000"/>
            <a:headEnd/>
            <a:tailEnd/>
          </a:ln>
        </p:spPr>
        <p:txBody>
          <a:bodyPr wrap="square">
            <a:spAutoFit/>
          </a:bodyPr>
          <a:lstStyle/>
          <a:p>
            <a:pPr algn="r"/>
            <a:r>
              <a:rPr lang="en-US" dirty="0"/>
              <a:t>754</a:t>
            </a:r>
          </a:p>
        </p:txBody>
      </p: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732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253607114"/>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11  Statistisches Testen</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11.3.3 Nichtparametrische </a:t>
            </a:r>
            <a:r>
              <a:rPr lang="de-DE" sz="2000" b="1" dirty="0">
                <a:solidFill>
                  <a:srgbClr val="0070C0"/>
                </a:solidFill>
                <a:latin typeface="+mn-lt"/>
                <a:sym typeface="Symbol"/>
              </a:rPr>
              <a:t></a:t>
            </a:r>
            <a:r>
              <a:rPr lang="de-DE" sz="2000" b="1" baseline="30000" dirty="0">
                <a:solidFill>
                  <a:srgbClr val="0070C0"/>
                </a:solidFill>
                <a:latin typeface="+mn-lt"/>
                <a:sym typeface="Symbol"/>
              </a:rPr>
              <a:t>2</a:t>
            </a:r>
            <a:r>
              <a:rPr lang="de-DE" sz="2000" b="1" dirty="0">
                <a:solidFill>
                  <a:srgbClr val="0070C0"/>
                </a:solidFill>
                <a:latin typeface="+mn-lt"/>
                <a:sym typeface="Symbol"/>
              </a:rPr>
              <a:t>-Tests</a:t>
            </a:r>
            <a:endParaRPr lang="de-DE" sz="2000" b="1" dirty="0">
              <a:solidFill>
                <a:srgbClr val="0070C0"/>
              </a:solidFill>
              <a:latin typeface="+mn-lt"/>
            </a:endParaRP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Allgemeiner Überblick</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11.3.4 Weitere Tests</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Sonstige Tests und Testmethoden</a:t>
            </a:r>
          </a:p>
        </p:txBody>
      </p:sp>
      <p:sp>
        <p:nvSpPr>
          <p:cNvPr id="16" name="Textfeld 15"/>
          <p:cNvSpPr txBox="1">
            <a:spLocks noChangeArrowheads="1"/>
          </p:cNvSpPr>
          <p:nvPr/>
        </p:nvSpPr>
        <p:spPr bwMode="auto">
          <a:xfrm>
            <a:off x="468313" y="1844675"/>
            <a:ext cx="8207375" cy="40011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a:t>
            </a:r>
            <a:r>
              <a:rPr lang="de-DE" sz="2000" b="1" dirty="0">
                <a:solidFill>
                  <a:srgbClr val="0070C0"/>
                </a:solidFill>
                <a:latin typeface="+mn-lt"/>
                <a:sym typeface="Symbol"/>
              </a:rPr>
              <a:t></a:t>
            </a:r>
            <a:r>
              <a:rPr lang="de-DE" sz="2000" b="1" baseline="30000" dirty="0">
                <a:solidFill>
                  <a:srgbClr val="0070C0"/>
                </a:solidFill>
                <a:latin typeface="+mn-lt"/>
                <a:sym typeface="Symbol"/>
              </a:rPr>
              <a:t>2</a:t>
            </a:r>
            <a:r>
              <a:rPr lang="de-DE" sz="2000" b="1" dirty="0">
                <a:solidFill>
                  <a:srgbClr val="0070C0"/>
                </a:solidFill>
                <a:latin typeface="+mn-lt"/>
                <a:sym typeface="Symbol"/>
              </a:rPr>
              <a:t>-Anpassungstest</a:t>
            </a:r>
            <a:endParaRPr lang="de-DE" sz="2000" b="1" dirty="0">
              <a:solidFill>
                <a:srgbClr val="0070C0"/>
              </a:solidFill>
              <a:latin typeface="+mn-lt"/>
            </a:endParaRPr>
          </a:p>
        </p:txBody>
      </p:sp>
      <p:sp>
        <p:nvSpPr>
          <p:cNvPr id="17" name="Textfeld 16"/>
          <p:cNvSpPr txBox="1">
            <a:spLocks noChangeArrowheads="1"/>
          </p:cNvSpPr>
          <p:nvPr/>
        </p:nvSpPr>
        <p:spPr bwMode="auto">
          <a:xfrm>
            <a:off x="468313" y="2278063"/>
            <a:ext cx="8207375" cy="40011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sym typeface="Symbol"/>
              </a:rPr>
              <a:t>                </a:t>
            </a:r>
            <a:r>
              <a:rPr lang="de-DE" sz="2000" b="1" baseline="30000" dirty="0">
                <a:solidFill>
                  <a:srgbClr val="0070C0"/>
                </a:solidFill>
                <a:latin typeface="+mn-lt"/>
                <a:sym typeface="Symbol"/>
              </a:rPr>
              <a:t>2</a:t>
            </a:r>
            <a:r>
              <a:rPr lang="de-DE" sz="2000" b="1" dirty="0">
                <a:solidFill>
                  <a:srgbClr val="0070C0"/>
                </a:solidFill>
                <a:latin typeface="+mn-lt"/>
                <a:sym typeface="Symbol"/>
              </a:rPr>
              <a:t>-Unabhängigkeitstest</a:t>
            </a:r>
            <a:endParaRPr lang="de-DE" sz="2000" b="1" dirty="0">
              <a:solidFill>
                <a:srgbClr val="0070C0"/>
              </a:solidFill>
              <a:latin typeface="+mn-lt"/>
            </a:endParaRP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Tests über Anteilswerte</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Tests auf </a:t>
            </a:r>
            <a:r>
              <a:rPr lang="de-DE" sz="2000" b="1" dirty="0" err="1">
                <a:solidFill>
                  <a:srgbClr val="0070C0"/>
                </a:solidFill>
                <a:latin typeface="+mn-lt"/>
              </a:rPr>
              <a:t>Unkorreliertheit</a:t>
            </a:r>
            <a:r>
              <a:rPr lang="de-DE" sz="2000" b="1" dirty="0">
                <a:solidFill>
                  <a:srgbClr val="0070C0"/>
                </a:solidFill>
                <a:latin typeface="+mn-lt"/>
              </a:rPr>
              <a:t> und Unabhängigkeit</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11.3.5 Allgemein zu beachtende Punkte</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en-US" dirty="0"/>
              <a:t>795</a:t>
            </a:r>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en-US" dirty="0"/>
              <a:t>795</a:t>
            </a:r>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en-US" dirty="0"/>
              <a:t>795</a:t>
            </a:r>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en-US" dirty="0"/>
              <a:t>810</a:t>
            </a:r>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en-US" dirty="0"/>
              <a:t>823</a:t>
            </a:r>
          </a:p>
        </p:txBody>
      </p:sp>
      <p:sp>
        <p:nvSpPr>
          <p:cNvPr id="31" name="Textfeld 28"/>
          <p:cNvSpPr txBox="1">
            <a:spLocks noChangeArrowheads="1"/>
          </p:cNvSpPr>
          <p:nvPr/>
        </p:nvSpPr>
        <p:spPr bwMode="auto">
          <a:xfrm>
            <a:off x="7883525" y="3140075"/>
            <a:ext cx="790575" cy="369332"/>
          </a:xfrm>
          <a:prstGeom prst="rect">
            <a:avLst/>
          </a:prstGeom>
          <a:noFill/>
          <a:ln w="9525">
            <a:noFill/>
            <a:miter lim="800000"/>
            <a:headEnd/>
            <a:tailEnd/>
          </a:ln>
        </p:spPr>
        <p:txBody>
          <a:bodyPr>
            <a:spAutoFit/>
          </a:bodyPr>
          <a:lstStyle/>
          <a:p>
            <a:pPr algn="r"/>
            <a:r>
              <a:rPr lang="en-US" dirty="0"/>
              <a:t>823</a:t>
            </a:r>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en-US" dirty="0"/>
              <a:t>836</a:t>
            </a:r>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en-US" dirty="0"/>
              <a:t>844</a:t>
            </a:r>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en-US" dirty="0"/>
              <a:t>845</a:t>
            </a:r>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733</a:t>
            </a:r>
            <a:endParaRPr lang="de-DE" sz="8000" b="1" dirty="0">
              <a:solidFill>
                <a:schemeClr val="tx1"/>
              </a:solidFill>
              <a:latin typeface="+mj-lt"/>
            </a:endParaRPr>
          </a:p>
        </p:txBody>
      </p:sp>
    </p:spTree>
    <p:extLst>
      <p:ext uri="{BB962C8B-B14F-4D97-AF65-F5344CB8AC3E}">
        <p14:creationId xmlns:p14="http://schemas.microsoft.com/office/powerpoint/2010/main" val="662187799"/>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11.1 Was versteht man unter einem Test?</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Textfeld 15"/>
          <p:cNvSpPr txBox="1">
            <a:spLocks noChangeArrowheads="1"/>
          </p:cNvSpPr>
          <p:nvPr/>
        </p:nvSpPr>
        <p:spPr bwMode="auto">
          <a:xfrm>
            <a:off x="468312" y="981075"/>
            <a:ext cx="331160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11.1.1 Einführende Beispiele</a:t>
            </a:r>
          </a:p>
        </p:txBody>
      </p:sp>
      <p:sp>
        <p:nvSpPr>
          <p:cNvPr id="19"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Vorbemerkung </a:t>
            </a:r>
            <a:r>
              <a:rPr lang="de-DE" sz="2000" dirty="0">
                <a:solidFill>
                  <a:srgbClr val="0070C0"/>
                </a:solidFill>
                <a:latin typeface="+mn-lt"/>
              </a:rPr>
              <a:t>●</a:t>
            </a:r>
            <a:endParaRPr lang="de-DE" sz="2000" b="1" dirty="0">
              <a:solidFill>
                <a:srgbClr val="0070C0"/>
              </a:solidFill>
              <a:latin typeface="+mn-lt"/>
            </a:endParaRPr>
          </a:p>
        </p:txBody>
      </p:sp>
      <p:sp>
        <p:nvSpPr>
          <p:cNvPr id="22" name="Textfeld 9"/>
          <p:cNvSpPr txBox="1">
            <a:spLocks noChangeArrowheads="1"/>
          </p:cNvSpPr>
          <p:nvPr/>
        </p:nvSpPr>
        <p:spPr bwMode="auto">
          <a:xfrm>
            <a:off x="467544" y="2132856"/>
            <a:ext cx="734481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11.1.1: Raten vs. Wissen </a:t>
            </a:r>
            <a:r>
              <a:rPr lang="de-DE" sz="2000" dirty="0">
                <a:solidFill>
                  <a:srgbClr val="0070C0"/>
                </a:solidFill>
                <a:latin typeface="+mn-lt"/>
              </a:rPr>
              <a:t>●</a:t>
            </a:r>
            <a:endParaRPr lang="de-DE" sz="2000" b="1" dirty="0">
              <a:solidFill>
                <a:srgbClr val="0070C0"/>
              </a:solidFill>
              <a:latin typeface="+mn-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cxnSp>
        <p:nvCxnSpPr>
          <p:cNvPr id="18"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extfeld 1"/>
          <p:cNvSpPr txBox="1"/>
          <p:nvPr/>
        </p:nvSpPr>
        <p:spPr>
          <a:xfrm>
            <a:off x="467544" y="2532966"/>
            <a:ext cx="8208144" cy="1015663"/>
          </a:xfrm>
          <a:prstGeom prst="rect">
            <a:avLst/>
          </a:prstGeom>
          <a:noFill/>
        </p:spPr>
        <p:txBody>
          <a:bodyPr wrap="square" rtlCol="0">
            <a:spAutoFit/>
          </a:bodyPr>
          <a:lstStyle/>
          <a:p>
            <a:pPr algn="just"/>
            <a:r>
              <a:rPr lang="de-DE" sz="2000" dirty="0">
                <a:latin typeface="+mn-lt"/>
              </a:rPr>
              <a:t>Angenommen eine Multiple-Choice-Klausur besteht aus 30 Aussagen, die </a:t>
            </a:r>
            <a:r>
              <a:rPr lang="de-DE" sz="2000" dirty="0" err="1">
                <a:latin typeface="+mn-lt"/>
              </a:rPr>
              <a:t>ent</a:t>
            </a:r>
            <a:r>
              <a:rPr lang="de-DE" sz="2000" dirty="0">
                <a:latin typeface="+mn-lt"/>
              </a:rPr>
              <a:t>-weder richtig oder falsch sind. Falls ein Student 19 dieser Fragen korrekt und 11 Fragen falsch beantwortet, wie ist dann eine solche Leistung einzustufen?</a:t>
            </a:r>
          </a:p>
        </p:txBody>
      </p:sp>
      <p:sp>
        <p:nvSpPr>
          <p:cNvPr id="13" name="Textfeld 12"/>
          <p:cNvSpPr txBox="1"/>
          <p:nvPr/>
        </p:nvSpPr>
        <p:spPr>
          <a:xfrm>
            <a:off x="455006" y="3661238"/>
            <a:ext cx="2443980" cy="400110"/>
          </a:xfrm>
          <a:prstGeom prst="rect">
            <a:avLst/>
          </a:prstGeom>
          <a:noFill/>
        </p:spPr>
        <p:txBody>
          <a:bodyPr wrap="square" rtlCol="0">
            <a:spAutoFit/>
          </a:bodyPr>
          <a:lstStyle/>
          <a:p>
            <a:pPr algn="just"/>
            <a:r>
              <a:rPr lang="de-DE" sz="2000" dirty="0">
                <a:latin typeface="+mn-lt"/>
              </a:rPr>
              <a:t>Statistisches Modell:</a:t>
            </a:r>
          </a:p>
        </p:txBody>
      </p:sp>
      <mc:AlternateContent xmlns:mc="http://schemas.openxmlformats.org/markup-compatibility/2006" xmlns:a14="http://schemas.microsoft.com/office/drawing/2010/main">
        <mc:Choice Requires="a14">
          <p:sp>
            <p:nvSpPr>
              <p:cNvPr id="14" name="Textfeld 13"/>
              <p:cNvSpPr txBox="1"/>
              <p:nvPr/>
            </p:nvSpPr>
            <p:spPr>
              <a:xfrm>
                <a:off x="2931034" y="3660441"/>
                <a:ext cx="5440560"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30</m:t>
                        </m:r>
                      </m:sub>
                    </m:sSub>
                  </m:oMath>
                </a14:m>
                <a:r>
                  <a:rPr lang="de-DE" sz="2000" dirty="0">
                    <a:latin typeface="+mn-lt"/>
                  </a:rPr>
                  <a:t> unabhängig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oMath>
                </a14:m>
                <a:r>
                  <a:rPr lang="de-DE" sz="2000" dirty="0">
                    <a:latin typeface="+mn-lt"/>
                  </a:rPr>
                  <a:t>-verteilt </a:t>
                </a:r>
              </a:p>
            </p:txBody>
          </p:sp>
        </mc:Choice>
        <mc:Fallback xmlns="">
          <p:sp>
            <p:nvSpPr>
              <p:cNvPr id="14" name="Textfeld 13"/>
              <p:cNvSpPr txBox="1">
                <a:spLocks noRot="1" noChangeAspect="1" noMove="1" noResize="1" noEditPoints="1" noAdjustHandles="1" noChangeArrowheads="1" noChangeShapeType="1" noTextEdit="1"/>
              </p:cNvSpPr>
              <p:nvPr/>
            </p:nvSpPr>
            <p:spPr>
              <a:xfrm>
                <a:off x="2931034" y="3660441"/>
                <a:ext cx="5440560" cy="400110"/>
              </a:xfrm>
              <a:prstGeom prst="rect">
                <a:avLst/>
              </a:prstGeom>
              <a:blipFill rotWithShape="1">
                <a:blip r:embed="rId3"/>
                <a:stretch>
                  <a:fillRect t="-7576" b="-25758"/>
                </a:stretch>
              </a:blipFill>
            </p:spPr>
            <p:txBody>
              <a:bodyPr/>
              <a:lstStyle/>
              <a:p>
                <a:r>
                  <a:rPr lang="de-DE">
                    <a:noFill/>
                  </a:rPr>
                  <a:t> </a:t>
                </a:r>
              </a:p>
            </p:txBody>
          </p:sp>
        </mc:Fallback>
      </mc:AlternateContent>
      <p:sp>
        <p:nvSpPr>
          <p:cNvPr id="15" name="Textfeld 14"/>
          <p:cNvSpPr txBox="1"/>
          <p:nvPr/>
        </p:nvSpPr>
        <p:spPr>
          <a:xfrm>
            <a:off x="2898986" y="4061348"/>
            <a:ext cx="5440560" cy="400110"/>
          </a:xfrm>
          <a:prstGeom prst="rect">
            <a:avLst/>
          </a:prstGeom>
          <a:noFill/>
        </p:spPr>
        <p:txBody>
          <a:bodyPr wrap="square" rtlCol="0">
            <a:spAutoFit/>
          </a:bodyPr>
          <a:lstStyle/>
          <a:p>
            <a:pPr algn="just"/>
            <a:r>
              <a:rPr lang="de-DE" sz="2000" dirty="0">
                <a:latin typeface="+mn-lt"/>
              </a:rPr>
              <a:t>mit Kodierung 0 = falsch, 1 = richtig </a:t>
            </a:r>
          </a:p>
        </p:txBody>
      </p:sp>
      <p:sp>
        <p:nvSpPr>
          <p:cNvPr id="21" name="Textfeld 20"/>
          <p:cNvSpPr txBox="1"/>
          <p:nvPr/>
        </p:nvSpPr>
        <p:spPr>
          <a:xfrm>
            <a:off x="472604" y="4461458"/>
            <a:ext cx="2714413" cy="400110"/>
          </a:xfrm>
          <a:prstGeom prst="rect">
            <a:avLst/>
          </a:prstGeom>
          <a:noFill/>
        </p:spPr>
        <p:txBody>
          <a:bodyPr wrap="square" rtlCol="0">
            <a:spAutoFit/>
          </a:bodyPr>
          <a:lstStyle/>
          <a:p>
            <a:pPr algn="just"/>
            <a:r>
              <a:rPr lang="de-DE" sz="2000" dirty="0">
                <a:latin typeface="+mn-lt"/>
              </a:rPr>
              <a:t>Entscheidungsproblem:</a:t>
            </a:r>
          </a:p>
        </p:txBody>
      </p:sp>
      <p:sp>
        <p:nvSpPr>
          <p:cNvPr id="24" name="Textfeld 23"/>
          <p:cNvSpPr txBox="1"/>
          <p:nvPr/>
        </p:nvSpPr>
        <p:spPr>
          <a:xfrm>
            <a:off x="3195602" y="4461458"/>
            <a:ext cx="2868576" cy="400110"/>
          </a:xfrm>
          <a:prstGeom prst="rect">
            <a:avLst/>
          </a:prstGeom>
          <a:noFill/>
        </p:spPr>
        <p:txBody>
          <a:bodyPr wrap="square" rtlCol="0">
            <a:spAutoFit/>
          </a:bodyPr>
          <a:lstStyle/>
          <a:p>
            <a:pPr algn="just"/>
            <a:r>
              <a:rPr lang="de-DE" sz="2000" dirty="0">
                <a:latin typeface="+mn-lt"/>
              </a:rPr>
              <a:t>Raten vs. Wissen</a:t>
            </a:r>
          </a:p>
        </p:txBody>
      </p:sp>
      <p:sp>
        <p:nvSpPr>
          <p:cNvPr id="25" name="Textfeld 24"/>
          <p:cNvSpPr txBox="1"/>
          <p:nvPr/>
        </p:nvSpPr>
        <p:spPr>
          <a:xfrm>
            <a:off x="468313" y="4919848"/>
            <a:ext cx="2736304" cy="400110"/>
          </a:xfrm>
          <a:prstGeom prst="rect">
            <a:avLst/>
          </a:prstGeom>
          <a:noFill/>
        </p:spPr>
        <p:txBody>
          <a:bodyPr wrap="square" rtlCol="0">
            <a:spAutoFit/>
          </a:bodyPr>
          <a:lstStyle/>
          <a:p>
            <a:pPr algn="just"/>
            <a:r>
              <a:rPr lang="de-DE" sz="2000" b="1" dirty="0">
                <a:solidFill>
                  <a:srgbClr val="0070C0"/>
                </a:solidFill>
                <a:latin typeface="+mn-lt"/>
              </a:rPr>
              <a:t>Testproblem</a:t>
            </a:r>
            <a:r>
              <a:rPr lang="de-DE" sz="2000" dirty="0">
                <a:latin typeface="+mn-lt"/>
              </a:rPr>
              <a:t>:  </a:t>
            </a:r>
          </a:p>
        </p:txBody>
      </p:sp>
      <mc:AlternateContent xmlns:mc="http://schemas.openxmlformats.org/markup-compatibility/2006" xmlns:a14="http://schemas.microsoft.com/office/drawing/2010/main">
        <mc:Choice Requires="a14">
          <p:sp>
            <p:nvSpPr>
              <p:cNvPr id="26" name="Textfeld 25"/>
              <p:cNvSpPr txBox="1"/>
              <p:nvPr/>
            </p:nvSpPr>
            <p:spPr>
              <a:xfrm>
                <a:off x="3179724" y="4919848"/>
                <a:ext cx="3672408" cy="400110"/>
              </a:xfrm>
              <a:prstGeom prst="rect">
                <a:avLst/>
              </a:prstGeom>
              <a:noFill/>
            </p:spPr>
            <p:txBody>
              <a:bodyPr wrap="square" rtlCol="0">
                <a:spAutoFit/>
              </a:bodyPr>
              <a:lstStyle/>
              <a:p>
                <a:pPr algn="just"/>
                <a14:m>
                  <m:oMath xmlns:m="http://schemas.openxmlformats.org/officeDocument/2006/math">
                    <m:sSub>
                      <m:sSubPr>
                        <m:ctrlPr>
                          <a:rPr lang="de-DE" sz="2000" b="1" i="1" smtClean="0">
                            <a:solidFill>
                              <a:srgbClr val="0070C0"/>
                            </a:solidFill>
                            <a:latin typeface="Cambria Math" panose="02040503050406030204" pitchFamily="18" charset="0"/>
                          </a:rPr>
                        </m:ctrlPr>
                      </m:sSubPr>
                      <m:e>
                        <m:r>
                          <a:rPr lang="de-DE" sz="2000" b="1" i="1" smtClean="0">
                            <a:solidFill>
                              <a:srgbClr val="0070C0"/>
                            </a:solidFill>
                            <a:latin typeface="Cambria Math"/>
                          </a:rPr>
                          <m:t>𝑯</m:t>
                        </m:r>
                      </m:e>
                      <m:sub>
                        <m:r>
                          <a:rPr lang="de-DE" sz="2000" b="1" i="1" smtClean="0">
                            <a:solidFill>
                              <a:srgbClr val="0070C0"/>
                            </a:solidFill>
                            <a:latin typeface="Cambria Math"/>
                          </a:rPr>
                          <m:t>𝟎</m:t>
                        </m:r>
                      </m:sub>
                    </m:sSub>
                  </m:oMath>
                </a14:m>
                <a:r>
                  <a:rPr lang="de-DE" sz="2000" dirty="0">
                    <a:latin typeface="+mn-lt"/>
                  </a:rPr>
                  <a:t>:  </a:t>
                </a:r>
                <a14:m>
                  <m:oMath xmlns:m="http://schemas.openxmlformats.org/officeDocument/2006/math">
                    <m:r>
                      <a:rPr lang="de-DE" sz="2000" i="1" dirty="0" smtClean="0">
                        <a:latin typeface="Cambria Math"/>
                        <a:ea typeface="Cambria Math"/>
                      </a:rPr>
                      <m:t>𝜋</m:t>
                    </m:r>
                    <m:r>
                      <a:rPr lang="de-DE" sz="2000" b="0" i="1" dirty="0" smtClean="0">
                        <a:latin typeface="Cambria Math"/>
                        <a:ea typeface="Cambria Math"/>
                      </a:rPr>
                      <m:t>=0.5</m:t>
                    </m:r>
                  </m:oMath>
                </a14:m>
                <a:r>
                  <a:rPr lang="de-DE" sz="2000" dirty="0">
                    <a:latin typeface="+mn-lt"/>
                  </a:rPr>
                  <a:t>  vs.   </a:t>
                </a:r>
                <a14:m>
                  <m:oMath xmlns:m="http://schemas.openxmlformats.org/officeDocument/2006/math">
                    <m:sSub>
                      <m:sSubPr>
                        <m:ctrlPr>
                          <a:rPr lang="de-DE" sz="2000" b="1" i="1" smtClean="0">
                            <a:solidFill>
                              <a:srgbClr val="0070C0"/>
                            </a:solidFill>
                            <a:latin typeface="Cambria Math" panose="02040503050406030204" pitchFamily="18" charset="0"/>
                          </a:rPr>
                        </m:ctrlPr>
                      </m:sSubPr>
                      <m:e>
                        <m:r>
                          <a:rPr lang="de-DE" sz="2000" b="1" i="1" smtClean="0">
                            <a:solidFill>
                              <a:srgbClr val="0070C0"/>
                            </a:solidFill>
                            <a:latin typeface="Cambria Math"/>
                          </a:rPr>
                          <m:t>𝑯</m:t>
                        </m:r>
                      </m:e>
                      <m:sub>
                        <m:r>
                          <a:rPr lang="de-DE" sz="2000" b="1" i="1" smtClean="0">
                            <a:solidFill>
                              <a:srgbClr val="0070C0"/>
                            </a:solidFill>
                            <a:latin typeface="Cambria Math"/>
                          </a:rPr>
                          <m:t>𝟏</m:t>
                        </m:r>
                      </m:sub>
                    </m:sSub>
                  </m:oMath>
                </a14:m>
                <a:r>
                  <a:rPr lang="de-DE" sz="2000" dirty="0">
                    <a:latin typeface="+mn-lt"/>
                  </a:rPr>
                  <a:t>: </a:t>
                </a:r>
                <a14:m>
                  <m:oMath xmlns:m="http://schemas.openxmlformats.org/officeDocument/2006/math">
                    <m:r>
                      <a:rPr lang="de-DE" sz="2000" i="1" dirty="0" smtClean="0">
                        <a:latin typeface="Cambria Math"/>
                        <a:ea typeface="Cambria Math"/>
                      </a:rPr>
                      <m:t>𝜋</m:t>
                    </m:r>
                    <m:r>
                      <a:rPr lang="de-DE" sz="2000" b="0" i="1" dirty="0" smtClean="0">
                        <a:latin typeface="Cambria Math"/>
                        <a:ea typeface="Cambria Math"/>
                      </a:rPr>
                      <m:t>&gt;0.5</m:t>
                    </m:r>
                  </m:oMath>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3179724" y="4919848"/>
                <a:ext cx="3672408"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27" name="Textfeld 26"/>
          <p:cNvSpPr txBox="1"/>
          <p:nvPr/>
        </p:nvSpPr>
        <p:spPr>
          <a:xfrm>
            <a:off x="472605" y="5819998"/>
            <a:ext cx="2736304" cy="707886"/>
          </a:xfrm>
          <a:prstGeom prst="rect">
            <a:avLst/>
          </a:prstGeom>
          <a:noFill/>
        </p:spPr>
        <p:txBody>
          <a:bodyPr wrap="square" rtlCol="0">
            <a:spAutoFit/>
          </a:bodyPr>
          <a:lstStyle/>
          <a:p>
            <a:pPr algn="just"/>
            <a:r>
              <a:rPr lang="de-DE" sz="2000" b="1" dirty="0">
                <a:solidFill>
                  <a:srgbClr val="0070C0"/>
                </a:solidFill>
                <a:latin typeface="+mn-lt"/>
              </a:rPr>
              <a:t>Teststatistik: </a:t>
            </a:r>
          </a:p>
          <a:p>
            <a:pPr algn="just"/>
            <a:r>
              <a:rPr lang="de-DE" sz="2000" b="1" dirty="0">
                <a:solidFill>
                  <a:srgbClr val="0070C0"/>
                </a:solidFill>
                <a:latin typeface="+mn-lt"/>
              </a:rPr>
              <a:t>(Prüfgröße)</a:t>
            </a:r>
          </a:p>
        </p:txBody>
      </p:sp>
      <mc:AlternateContent xmlns:mc="http://schemas.openxmlformats.org/markup-compatibility/2006" xmlns:a14="http://schemas.microsoft.com/office/drawing/2010/main">
        <mc:Choice Requires="a14">
          <p:sp>
            <p:nvSpPr>
              <p:cNvPr id="28" name="Textfeld 27"/>
              <p:cNvSpPr txBox="1"/>
              <p:nvPr/>
            </p:nvSpPr>
            <p:spPr>
              <a:xfrm>
                <a:off x="3184564" y="5656962"/>
                <a:ext cx="3835708" cy="72212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30</m:t>
                          </m:r>
                        </m:sub>
                      </m:sSub>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30</m:t>
                          </m:r>
                        </m:sup>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nary>
                      <m:r>
                        <a:rPr lang="de-DE" sz="2000" b="0" i="1" smtClean="0">
                          <a:latin typeface="Cambria Math"/>
                        </a:rPr>
                        <m:t>      ~      </m:t>
                      </m:r>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30,0.5</m:t>
                          </m:r>
                        </m:e>
                      </m:d>
                    </m:oMath>
                  </m:oMathPara>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3184564" y="5656962"/>
                <a:ext cx="3835708" cy="72212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4936332" y="5682912"/>
                <a:ext cx="1008112"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i="1" smtClean="0">
                          <a:latin typeface="Cambria Math"/>
                          <a:ea typeface="Cambria Math"/>
                        </a:rPr>
                        <m:t>𝜋</m:t>
                      </m:r>
                      <m:r>
                        <a:rPr lang="de-DE" sz="1600" b="0" i="1" smtClean="0">
                          <a:latin typeface="Cambria Math"/>
                          <a:ea typeface="Cambria Math"/>
                        </a:rPr>
                        <m:t>=0.5</m:t>
                      </m:r>
                    </m:oMath>
                  </m:oMathPara>
                </a14:m>
                <a:endParaRPr lang="de-DE" sz="1600" dirty="0"/>
              </a:p>
            </p:txBody>
          </p:sp>
        </mc:Choice>
        <mc:Fallback xmlns="">
          <p:sp>
            <p:nvSpPr>
              <p:cNvPr id="3" name="Textfeld 2"/>
              <p:cNvSpPr txBox="1">
                <a:spLocks noRot="1" noChangeAspect="1" noMove="1" noResize="1" noEditPoints="1" noAdjustHandles="1" noChangeArrowheads="1" noChangeShapeType="1" noTextEdit="1"/>
              </p:cNvSpPr>
              <p:nvPr/>
            </p:nvSpPr>
            <p:spPr>
              <a:xfrm>
                <a:off x="4936332" y="5682912"/>
                <a:ext cx="1008112" cy="338554"/>
              </a:xfrm>
              <a:prstGeom prst="rect">
                <a:avLst/>
              </a:prstGeom>
              <a:blipFill rotWithShape="1">
                <a:blip r:embed="rId6"/>
                <a:stretch>
                  <a:fillRect/>
                </a:stretch>
              </a:blipFill>
            </p:spPr>
            <p:txBody>
              <a:bodyPr/>
              <a:lstStyle/>
              <a:p>
                <a:r>
                  <a:rPr lang="de-DE">
                    <a:noFill/>
                  </a:rPr>
                  <a:t> </a:t>
                </a:r>
              </a:p>
            </p:txBody>
          </p:sp>
        </mc:Fallback>
      </mc:AlternateContent>
      <p:sp>
        <p:nvSpPr>
          <p:cNvPr id="29" name="Textfeld 28"/>
          <p:cNvSpPr txBox="1"/>
          <p:nvPr/>
        </p:nvSpPr>
        <p:spPr>
          <a:xfrm>
            <a:off x="5440388" y="6173941"/>
            <a:ext cx="1939924" cy="338554"/>
          </a:xfrm>
          <a:prstGeom prst="rect">
            <a:avLst/>
          </a:prstGeom>
          <a:noFill/>
        </p:spPr>
        <p:txBody>
          <a:bodyPr wrap="square" rtlCol="0">
            <a:spAutoFit/>
          </a:bodyPr>
          <a:lstStyle/>
          <a:p>
            <a:pPr algn="just"/>
            <a:r>
              <a:rPr lang="de-DE" sz="1600" b="1" dirty="0">
                <a:solidFill>
                  <a:srgbClr val="0070C0"/>
                </a:solidFill>
                <a:latin typeface="+mn-lt"/>
              </a:rPr>
              <a:t>Testverteilung</a:t>
            </a:r>
          </a:p>
        </p:txBody>
      </p:sp>
      <p:sp>
        <p:nvSpPr>
          <p:cNvPr id="30" name="Textfeld 29"/>
          <p:cNvSpPr txBox="1"/>
          <p:nvPr/>
        </p:nvSpPr>
        <p:spPr>
          <a:xfrm>
            <a:off x="2898986" y="5282802"/>
            <a:ext cx="1630163" cy="338554"/>
          </a:xfrm>
          <a:prstGeom prst="rect">
            <a:avLst/>
          </a:prstGeom>
          <a:noFill/>
        </p:spPr>
        <p:txBody>
          <a:bodyPr wrap="square" rtlCol="0">
            <a:spAutoFit/>
          </a:bodyPr>
          <a:lstStyle/>
          <a:p>
            <a:pPr algn="just"/>
            <a:r>
              <a:rPr lang="de-DE" sz="1600" b="1" dirty="0">
                <a:solidFill>
                  <a:srgbClr val="0070C0"/>
                </a:solidFill>
                <a:latin typeface="+mn-lt"/>
              </a:rPr>
              <a:t>Nullhypothese</a:t>
            </a:r>
          </a:p>
        </p:txBody>
      </p:sp>
      <p:sp>
        <p:nvSpPr>
          <p:cNvPr id="31" name="Textfeld 30"/>
          <p:cNvSpPr txBox="1"/>
          <p:nvPr/>
        </p:nvSpPr>
        <p:spPr>
          <a:xfrm>
            <a:off x="4905462" y="5282802"/>
            <a:ext cx="2690874" cy="338554"/>
          </a:xfrm>
          <a:prstGeom prst="rect">
            <a:avLst/>
          </a:prstGeom>
          <a:noFill/>
        </p:spPr>
        <p:txBody>
          <a:bodyPr wrap="square" rtlCol="0">
            <a:spAutoFit/>
          </a:bodyPr>
          <a:lstStyle/>
          <a:p>
            <a:pPr algn="just"/>
            <a:r>
              <a:rPr lang="de-DE" sz="1600" b="1" dirty="0">
                <a:solidFill>
                  <a:srgbClr val="0070C0"/>
                </a:solidFill>
                <a:latin typeface="+mn-lt"/>
              </a:rPr>
              <a:t>Alternativhypothese</a:t>
            </a:r>
          </a:p>
        </p:txBody>
      </p:sp>
      <p:sp>
        <p:nvSpPr>
          <p:cNvPr id="3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734</a:t>
            </a:r>
            <a:endParaRPr lang="de-DE" sz="8000" b="1" dirty="0">
              <a:solidFill>
                <a:schemeClr val="tx1"/>
              </a:solidFill>
              <a:latin typeface="+mj-lt"/>
            </a:endParaRPr>
          </a:p>
        </p:txBody>
      </p:sp>
    </p:spTree>
    <p:extLst>
      <p:ext uri="{BB962C8B-B14F-4D97-AF65-F5344CB8AC3E}">
        <p14:creationId xmlns:p14="http://schemas.microsoft.com/office/powerpoint/2010/main" val="2350171860"/>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470732" y="4389454"/>
            <a:ext cx="3367332" cy="400110"/>
          </a:xfrm>
          <a:prstGeom prst="rect">
            <a:avLst/>
          </a:prstGeom>
          <a:noFill/>
        </p:spPr>
        <p:txBody>
          <a:bodyPr wrap="square" rtlCol="0">
            <a:spAutoFit/>
          </a:bodyPr>
          <a:lstStyle/>
          <a:p>
            <a:pPr algn="just"/>
            <a:r>
              <a:rPr lang="de-DE" sz="2000" b="1" dirty="0">
                <a:solidFill>
                  <a:srgbClr val="0070C0"/>
                </a:solidFill>
                <a:latin typeface="+mn-lt"/>
              </a:rPr>
              <a:t>Kritischer Wert: </a:t>
            </a:r>
          </a:p>
        </p:txBody>
      </p:sp>
      <p:sp>
        <p:nvSpPr>
          <p:cNvPr id="12" name="Textfeld 11"/>
          <p:cNvSpPr txBox="1"/>
          <p:nvPr/>
        </p:nvSpPr>
        <p:spPr>
          <a:xfrm>
            <a:off x="468312" y="3979962"/>
            <a:ext cx="6047904" cy="400110"/>
          </a:xfrm>
          <a:prstGeom prst="rect">
            <a:avLst/>
          </a:prstGeom>
          <a:noFill/>
        </p:spPr>
        <p:txBody>
          <a:bodyPr wrap="square" rtlCol="0">
            <a:spAutoFit/>
          </a:bodyPr>
          <a:lstStyle/>
          <a:p>
            <a:pPr algn="just"/>
            <a:r>
              <a:rPr lang="de-DE" sz="2000" b="1" dirty="0">
                <a:solidFill>
                  <a:srgbClr val="0070C0"/>
                </a:solidFill>
                <a:latin typeface="+mn-lt"/>
              </a:rPr>
              <a:t>Testniveau (Signifikanzniveau):  </a:t>
            </a:r>
          </a:p>
        </p:txBody>
      </p:sp>
      <mc:AlternateContent xmlns:mc="http://schemas.openxmlformats.org/markup-compatibility/2006" xmlns:a14="http://schemas.microsoft.com/office/drawing/2010/main">
        <mc:Choice Requires="a14">
          <p:sp>
            <p:nvSpPr>
              <p:cNvPr id="13" name="Textfeld 12"/>
              <p:cNvSpPr txBox="1"/>
              <p:nvPr/>
            </p:nvSpPr>
            <p:spPr>
              <a:xfrm>
                <a:off x="4287837" y="3989344"/>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latin typeface="Cambria Math"/>
                          <a:ea typeface="Cambria Math"/>
                        </a:rPr>
                        <m:t>𝛼</m:t>
                      </m:r>
                      <m:r>
                        <a:rPr lang="de-DE" sz="2000" b="0" i="1" smtClean="0">
                          <a:latin typeface="Cambria Math"/>
                          <a:ea typeface="Cambria Math"/>
                        </a:rPr>
                        <m:t>=0.049</m:t>
                      </m:r>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287837" y="3989344"/>
                <a:ext cx="1584176"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307636" y="4389454"/>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𝑐</m:t>
                      </m:r>
                      <m:r>
                        <a:rPr lang="de-DE" sz="2000" b="0" i="1" smtClean="0">
                          <a:latin typeface="Cambria Math"/>
                          <a:ea typeface="Cambria Math"/>
                        </a:rPr>
                        <m:t>=19</m:t>
                      </m:r>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307636" y="4389454"/>
                <a:ext cx="1584176" cy="400110"/>
              </a:xfrm>
              <a:prstGeom prst="rect">
                <a:avLst/>
              </a:prstGeom>
              <a:blipFill rotWithShape="1">
                <a:blip r:embed="rId5"/>
                <a:stretch>
                  <a:fillRect/>
                </a:stretch>
              </a:blipFill>
            </p:spPr>
            <p:txBody>
              <a:bodyPr/>
              <a:lstStyle/>
              <a:p>
                <a:r>
                  <a:rPr lang="de-DE">
                    <a:noFill/>
                  </a:rPr>
                  <a:t> </a:t>
                </a:r>
              </a:p>
            </p:txBody>
          </p:sp>
        </mc:Fallback>
      </mc:AlternateContent>
      <p:sp>
        <p:nvSpPr>
          <p:cNvPr id="16" name="Textfeld 15"/>
          <p:cNvSpPr txBox="1"/>
          <p:nvPr/>
        </p:nvSpPr>
        <p:spPr>
          <a:xfrm>
            <a:off x="490271" y="4808482"/>
            <a:ext cx="2015838"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19" name="Textfeld 18"/>
              <p:cNvSpPr txBox="1"/>
              <p:nvPr/>
            </p:nvSpPr>
            <p:spPr>
              <a:xfrm>
                <a:off x="2561844" y="4808482"/>
                <a:ext cx="5416490" cy="707886"/>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30</m:t>
                        </m:r>
                      </m:sub>
                    </m:sSub>
                    <m:r>
                      <a:rPr lang="de-DE" sz="2000" b="0" i="1" smtClean="0">
                        <a:latin typeface="Cambria Math"/>
                      </a:rPr>
                      <m:t>&gt;19</m:t>
                    </m:r>
                  </m:oMath>
                </a14:m>
                <a:r>
                  <a:rPr lang="de-DE" sz="2000" dirty="0">
                    <a:latin typeface="+mn-lt"/>
                  </a:rPr>
                  <a:t>, Entscheidung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(Verwerfung </a:t>
                </a:r>
              </a:p>
              <a:p>
                <a:pPr algn="just"/>
                <a:r>
                  <a:rPr lang="de-DE" sz="2000" dirty="0">
                    <a:latin typeface="+mn-lt"/>
                  </a:rPr>
                  <a:t>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sonst 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561844" y="4808482"/>
                <a:ext cx="5416490" cy="707886"/>
              </a:xfrm>
              <a:prstGeom prst="rect">
                <a:avLst/>
              </a:prstGeom>
              <a:blipFill rotWithShape="1">
                <a:blip r:embed="rId6"/>
                <a:stretch>
                  <a:fillRect l="-1125" t="-4310" b="-14655"/>
                </a:stretch>
              </a:blipFill>
            </p:spPr>
            <p:txBody>
              <a:bodyPr/>
              <a:lstStyle/>
              <a:p>
                <a:r>
                  <a:rPr lang="de-DE">
                    <a:noFill/>
                  </a:rPr>
                  <a:t> </a:t>
                </a:r>
              </a:p>
            </p:txBody>
          </p:sp>
        </mc:Fallback>
      </mc:AlternateContent>
      <p:sp>
        <p:nvSpPr>
          <p:cNvPr id="20" name="Textfeld 19"/>
          <p:cNvSpPr txBox="1"/>
          <p:nvPr/>
        </p:nvSpPr>
        <p:spPr>
          <a:xfrm>
            <a:off x="468312" y="5516368"/>
            <a:ext cx="2015838" cy="400110"/>
          </a:xfrm>
          <a:prstGeom prst="rect">
            <a:avLst/>
          </a:prstGeom>
          <a:noFill/>
        </p:spPr>
        <p:txBody>
          <a:bodyPr wrap="square" rtlCol="0">
            <a:spAutoFit/>
          </a:bodyPr>
          <a:lstStyle/>
          <a:p>
            <a:pPr algn="just"/>
            <a:r>
              <a:rPr lang="de-DE" sz="2000" dirty="0">
                <a:latin typeface="+mn-lt"/>
              </a:rPr>
              <a:t>Testergebnis hier: </a:t>
            </a:r>
          </a:p>
        </p:txBody>
      </p:sp>
      <mc:AlternateContent xmlns:mc="http://schemas.openxmlformats.org/markup-compatibility/2006" xmlns:a14="http://schemas.microsoft.com/office/drawing/2010/main">
        <mc:Choice Requires="a14">
          <p:sp>
            <p:nvSpPr>
              <p:cNvPr id="26" name="Textfeld 25"/>
              <p:cNvSpPr txBox="1"/>
              <p:nvPr/>
            </p:nvSpPr>
            <p:spPr>
              <a:xfrm>
                <a:off x="510218" y="5827852"/>
                <a:ext cx="7468116" cy="707886"/>
              </a:xfrm>
              <a:prstGeom prst="rect">
                <a:avLst/>
              </a:prstGeom>
              <a:noFill/>
            </p:spPr>
            <p:txBody>
              <a:bodyPr wrap="square" rtlCol="0">
                <a:spAutoFit/>
              </a:bodyPr>
              <a:lstStyle/>
              <a:p>
                <a:pPr algn="just"/>
                <a:r>
                  <a:rPr lang="de-DE" sz="2000" dirty="0">
                    <a:latin typeface="+mn-lt"/>
                  </a:rPr>
                  <a:t>Mit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𝑠</m:t>
                        </m:r>
                      </m:e>
                      <m:sub>
                        <m:r>
                          <a:rPr lang="de-DE" sz="2000" b="0" i="1" smtClean="0">
                            <a:latin typeface="Cambria Math"/>
                          </a:rPr>
                          <m:t>30</m:t>
                        </m:r>
                      </m:sub>
                    </m:sSub>
                    <m:r>
                      <a:rPr lang="de-DE" sz="2000" b="0" i="1" smtClean="0">
                        <a:latin typeface="Cambria Math"/>
                      </a:rPr>
                      <m:t>=19</m:t>
                    </m:r>
                  </m:oMath>
                </a14:m>
                <a:r>
                  <a:rPr lang="de-DE" sz="2000" dirty="0">
                    <a:latin typeface="+mn-lt"/>
                  </a:rPr>
                  <a:t> wird hier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beibehalten. Somit sprechen die Daten bei einem Testniveau von 4.9% nicht signifikant gegen Raten. </a:t>
                </a:r>
              </a:p>
            </p:txBody>
          </p:sp>
        </mc:Choice>
        <mc:Fallback xmlns="">
          <p:sp>
            <p:nvSpPr>
              <p:cNvPr id="26" name="Textfeld 25"/>
              <p:cNvSpPr txBox="1">
                <a:spLocks noRot="1" noChangeAspect="1" noMove="1" noResize="1" noEditPoints="1" noAdjustHandles="1" noChangeArrowheads="1" noChangeShapeType="1" noTextEdit="1"/>
              </p:cNvSpPr>
              <p:nvPr/>
            </p:nvSpPr>
            <p:spPr>
              <a:xfrm>
                <a:off x="510218" y="5827852"/>
                <a:ext cx="7468116" cy="707886"/>
              </a:xfrm>
              <a:prstGeom prst="rect">
                <a:avLst/>
              </a:prstGeom>
              <a:blipFill rotWithShape="1">
                <a:blip r:embed="rId7"/>
                <a:stretch>
                  <a:fillRect l="-898" t="-4310" r="-816" b="-14655"/>
                </a:stretch>
              </a:blipFill>
            </p:spPr>
            <p:txBody>
              <a:bodyPr/>
              <a:lstStyle/>
              <a:p>
                <a:r>
                  <a:rPr lang="de-DE">
                    <a:noFill/>
                  </a:rPr>
                  <a:t> </a:t>
                </a:r>
              </a:p>
            </p:txBody>
          </p:sp>
        </mc:Fallback>
      </mc:AlternateContent>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735</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8"/>
          <a:stretch>
            <a:fillRect/>
          </a:stretch>
        </p:blipFill>
        <p:spPr>
          <a:xfrm>
            <a:off x="457200" y="977689"/>
            <a:ext cx="7353300" cy="2886075"/>
          </a:xfrm>
          <a:prstGeom prst="rect">
            <a:avLst/>
          </a:prstGeom>
        </p:spPr>
      </p:pic>
    </p:spTree>
    <p:extLst>
      <p:ext uri="{BB962C8B-B14F-4D97-AF65-F5344CB8AC3E}">
        <p14:creationId xmlns:p14="http://schemas.microsoft.com/office/powerpoint/2010/main" val="1887547230"/>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736</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076349"/>
            <a:ext cx="763207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11.1.2: Kein Rückgang vs. Rückgang </a:t>
            </a:r>
            <a:r>
              <a:rPr lang="de-DE" sz="2000" dirty="0">
                <a:solidFill>
                  <a:srgbClr val="0070C0"/>
                </a:solidFill>
              </a:rPr>
              <a:t>● </a:t>
            </a:r>
            <a:endParaRPr lang="de-DE" sz="2000" b="1" dirty="0">
              <a:solidFill>
                <a:srgbClr val="0070C0"/>
              </a:solidFill>
              <a:latin typeface="+mn-lt"/>
            </a:endParaRPr>
          </a:p>
        </p:txBody>
      </p:sp>
      <p:sp>
        <p:nvSpPr>
          <p:cNvPr id="11" name="Textfeld 10"/>
          <p:cNvSpPr txBox="1"/>
          <p:nvPr/>
        </p:nvSpPr>
        <p:spPr>
          <a:xfrm>
            <a:off x="468312" y="1489657"/>
            <a:ext cx="8207376" cy="1631216"/>
          </a:xfrm>
          <a:prstGeom prst="rect">
            <a:avLst/>
          </a:prstGeom>
          <a:noFill/>
        </p:spPr>
        <p:txBody>
          <a:bodyPr wrap="square" rtlCol="0">
            <a:spAutoFit/>
          </a:bodyPr>
          <a:lstStyle/>
          <a:p>
            <a:pPr algn="just"/>
            <a:r>
              <a:rPr lang="de-DE" sz="2000" dirty="0">
                <a:latin typeface="+mn-lt"/>
              </a:rPr>
              <a:t>Studierende werden zu ihrer Zufriedenheit mit der Mensa befragt. </a:t>
            </a:r>
            <a:r>
              <a:rPr lang="de-DE" sz="2000" dirty="0" err="1">
                <a:latin typeface="+mn-lt"/>
              </a:rPr>
              <a:t>Angenom-men</a:t>
            </a:r>
            <a:r>
              <a:rPr lang="de-DE" sz="2000" dirty="0">
                <a:latin typeface="+mn-lt"/>
              </a:rPr>
              <a:t> die Zufriedenheitsquote lag in einem vorhergehenden Jahr bei 80%. In einer Blitzumfrage äußerten sich aktuell nun 15 von 20 Befragten zufrieden. Dies entspricht einem aktuellen Anteil von nur noch 75%. Ist die Zufrieden-</a:t>
            </a:r>
            <a:r>
              <a:rPr lang="de-DE" sz="2000" dirty="0" err="1">
                <a:latin typeface="+mn-lt"/>
              </a:rPr>
              <a:t>heit</a:t>
            </a:r>
            <a:r>
              <a:rPr lang="de-DE" sz="2000" dirty="0">
                <a:latin typeface="+mn-lt"/>
              </a:rPr>
              <a:t> damit nun tatsächlich zurückgegangen im Vergleich zum Vorjahr?</a:t>
            </a:r>
          </a:p>
        </p:txBody>
      </p:sp>
      <p:sp>
        <p:nvSpPr>
          <p:cNvPr id="9" name="Textfeld 8"/>
          <p:cNvSpPr txBox="1"/>
          <p:nvPr/>
        </p:nvSpPr>
        <p:spPr>
          <a:xfrm>
            <a:off x="468312" y="3261128"/>
            <a:ext cx="2443980" cy="400110"/>
          </a:xfrm>
          <a:prstGeom prst="rect">
            <a:avLst/>
          </a:prstGeom>
          <a:noFill/>
        </p:spPr>
        <p:txBody>
          <a:bodyPr wrap="square" rtlCol="0">
            <a:spAutoFit/>
          </a:bodyPr>
          <a:lstStyle/>
          <a:p>
            <a:pPr algn="just"/>
            <a:r>
              <a:rPr lang="de-DE" sz="2000" dirty="0">
                <a:latin typeface="+mn-lt"/>
              </a:rPr>
              <a:t>Statistisches Modell:</a:t>
            </a:r>
          </a:p>
        </p:txBody>
      </p:sp>
      <mc:AlternateContent xmlns:mc="http://schemas.openxmlformats.org/markup-compatibility/2006" xmlns:a14="http://schemas.microsoft.com/office/drawing/2010/main">
        <mc:Choice Requires="a14">
          <p:sp>
            <p:nvSpPr>
              <p:cNvPr id="10" name="Textfeld 9"/>
              <p:cNvSpPr txBox="1"/>
              <p:nvPr/>
            </p:nvSpPr>
            <p:spPr>
              <a:xfrm>
                <a:off x="2944340" y="3260331"/>
                <a:ext cx="5440560"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20</m:t>
                        </m:r>
                      </m:sub>
                    </m:sSub>
                  </m:oMath>
                </a14:m>
                <a:r>
                  <a:rPr lang="de-DE" sz="2000" dirty="0">
                    <a:latin typeface="+mn-lt"/>
                  </a:rPr>
                  <a:t> unabhängig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oMath>
                </a14:m>
                <a:r>
                  <a:rPr lang="de-DE" sz="2000" dirty="0">
                    <a:latin typeface="+mn-lt"/>
                  </a:rPr>
                  <a:t>-verteilt </a:t>
                </a:r>
              </a:p>
            </p:txBody>
          </p:sp>
        </mc:Choice>
        <mc:Fallback xmlns="">
          <p:sp>
            <p:nvSpPr>
              <p:cNvPr id="10" name="Textfeld 9"/>
              <p:cNvSpPr txBox="1">
                <a:spLocks noRot="1" noChangeAspect="1" noMove="1" noResize="1" noEditPoints="1" noAdjustHandles="1" noChangeArrowheads="1" noChangeShapeType="1" noTextEdit="1"/>
              </p:cNvSpPr>
              <p:nvPr/>
            </p:nvSpPr>
            <p:spPr>
              <a:xfrm>
                <a:off x="2944340" y="3260331"/>
                <a:ext cx="5440560" cy="400110"/>
              </a:xfrm>
              <a:prstGeom prst="rect">
                <a:avLst/>
              </a:prstGeom>
              <a:blipFill rotWithShape="1">
                <a:blip r:embed="rId3"/>
                <a:stretch>
                  <a:fillRect t="-7692" b="-27692"/>
                </a:stretch>
              </a:blipFill>
            </p:spPr>
            <p:txBody>
              <a:bodyPr/>
              <a:lstStyle/>
              <a:p>
                <a:r>
                  <a:rPr lang="de-DE">
                    <a:noFill/>
                  </a:rPr>
                  <a:t> </a:t>
                </a:r>
              </a:p>
            </p:txBody>
          </p:sp>
        </mc:Fallback>
      </mc:AlternateContent>
      <p:sp>
        <p:nvSpPr>
          <p:cNvPr id="12" name="Textfeld 11"/>
          <p:cNvSpPr txBox="1"/>
          <p:nvPr/>
        </p:nvSpPr>
        <p:spPr>
          <a:xfrm>
            <a:off x="2912292" y="3661238"/>
            <a:ext cx="5440560" cy="400110"/>
          </a:xfrm>
          <a:prstGeom prst="rect">
            <a:avLst/>
          </a:prstGeom>
          <a:noFill/>
        </p:spPr>
        <p:txBody>
          <a:bodyPr wrap="square" rtlCol="0">
            <a:spAutoFit/>
          </a:bodyPr>
          <a:lstStyle/>
          <a:p>
            <a:pPr algn="just"/>
            <a:r>
              <a:rPr lang="de-DE" sz="2000" dirty="0">
                <a:latin typeface="+mn-lt"/>
              </a:rPr>
              <a:t>mit Kodierung 0 = unzufrieden, 1 = zufrieden </a:t>
            </a:r>
          </a:p>
        </p:txBody>
      </p:sp>
      <p:sp>
        <p:nvSpPr>
          <p:cNvPr id="13" name="Textfeld 12"/>
          <p:cNvSpPr txBox="1"/>
          <p:nvPr/>
        </p:nvSpPr>
        <p:spPr>
          <a:xfrm>
            <a:off x="485910" y="4061348"/>
            <a:ext cx="2714413" cy="400110"/>
          </a:xfrm>
          <a:prstGeom prst="rect">
            <a:avLst/>
          </a:prstGeom>
          <a:noFill/>
        </p:spPr>
        <p:txBody>
          <a:bodyPr wrap="square" rtlCol="0">
            <a:spAutoFit/>
          </a:bodyPr>
          <a:lstStyle/>
          <a:p>
            <a:pPr algn="just"/>
            <a:r>
              <a:rPr lang="de-DE" sz="2000" dirty="0">
                <a:latin typeface="+mn-lt"/>
              </a:rPr>
              <a:t>Entscheidungsproblem:</a:t>
            </a:r>
          </a:p>
        </p:txBody>
      </p:sp>
      <p:sp>
        <p:nvSpPr>
          <p:cNvPr id="14" name="Textfeld 13"/>
          <p:cNvSpPr txBox="1"/>
          <p:nvPr/>
        </p:nvSpPr>
        <p:spPr>
          <a:xfrm>
            <a:off x="3208908" y="4061348"/>
            <a:ext cx="4603452" cy="400110"/>
          </a:xfrm>
          <a:prstGeom prst="rect">
            <a:avLst/>
          </a:prstGeom>
          <a:noFill/>
        </p:spPr>
        <p:txBody>
          <a:bodyPr wrap="square" rtlCol="0">
            <a:spAutoFit/>
          </a:bodyPr>
          <a:lstStyle/>
          <a:p>
            <a:pPr algn="just"/>
            <a:r>
              <a:rPr lang="de-DE" sz="2000" dirty="0">
                <a:latin typeface="+mn-lt"/>
              </a:rPr>
              <a:t>Kein Rückgang vs. Rückgang</a:t>
            </a:r>
          </a:p>
        </p:txBody>
      </p:sp>
      <p:sp>
        <p:nvSpPr>
          <p:cNvPr id="15" name="Textfeld 14"/>
          <p:cNvSpPr txBox="1"/>
          <p:nvPr/>
        </p:nvSpPr>
        <p:spPr>
          <a:xfrm>
            <a:off x="481619" y="4519738"/>
            <a:ext cx="2736304" cy="400110"/>
          </a:xfrm>
          <a:prstGeom prst="rect">
            <a:avLst/>
          </a:prstGeom>
          <a:noFill/>
        </p:spPr>
        <p:txBody>
          <a:bodyPr wrap="square" rtlCol="0">
            <a:spAutoFit/>
          </a:bodyPr>
          <a:lstStyle/>
          <a:p>
            <a:pPr algn="just"/>
            <a:r>
              <a:rPr lang="de-DE" sz="2000" dirty="0">
                <a:latin typeface="+mn-lt"/>
              </a:rPr>
              <a:t>Testproblem:  </a:t>
            </a:r>
          </a:p>
        </p:txBody>
      </p:sp>
      <mc:AlternateContent xmlns:mc="http://schemas.openxmlformats.org/markup-compatibility/2006" xmlns:a14="http://schemas.microsoft.com/office/drawing/2010/main">
        <mc:Choice Requires="a14">
          <p:sp>
            <p:nvSpPr>
              <p:cNvPr id="16" name="Textfeld 15"/>
              <p:cNvSpPr txBox="1"/>
              <p:nvPr/>
            </p:nvSpPr>
            <p:spPr>
              <a:xfrm>
                <a:off x="3193030" y="4519738"/>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b="0" i="1" dirty="0" smtClean="0">
                        <a:solidFill>
                          <a:schemeClr val="tx1"/>
                        </a:solidFill>
                        <a:latin typeface="Cambria Math"/>
                        <a:ea typeface="Cambria Math"/>
                      </a:rPr>
                      <m:t>≥0.8</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b="0" i="1" dirty="0" smtClean="0">
                        <a:solidFill>
                          <a:schemeClr val="tx1"/>
                        </a:solidFill>
                        <a:latin typeface="Cambria Math"/>
                        <a:ea typeface="Cambria Math"/>
                      </a:rPr>
                      <m:t>&lt;0.8</m:t>
                    </m:r>
                  </m:oMath>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3193030" y="4519738"/>
                <a:ext cx="3672408"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18" name="Textfeld 17"/>
          <p:cNvSpPr txBox="1"/>
          <p:nvPr/>
        </p:nvSpPr>
        <p:spPr>
          <a:xfrm>
            <a:off x="485911" y="5087252"/>
            <a:ext cx="2736304" cy="400110"/>
          </a:xfrm>
          <a:prstGeom prst="rect">
            <a:avLst/>
          </a:prstGeom>
          <a:noFill/>
        </p:spPr>
        <p:txBody>
          <a:bodyPr wrap="square" rtlCol="0">
            <a:spAutoFit/>
          </a:bodyPr>
          <a:lstStyle/>
          <a:p>
            <a:pPr algn="just"/>
            <a:r>
              <a:rPr lang="de-DE" sz="2000" dirty="0">
                <a:latin typeface="+mn-lt"/>
              </a:rPr>
              <a:t>Teststatistik: </a:t>
            </a:r>
          </a:p>
        </p:txBody>
      </p:sp>
      <mc:AlternateContent xmlns:mc="http://schemas.openxmlformats.org/markup-compatibility/2006" xmlns:a14="http://schemas.microsoft.com/office/drawing/2010/main">
        <mc:Choice Requires="a14">
          <p:sp>
            <p:nvSpPr>
              <p:cNvPr id="19" name="Textfeld 18"/>
              <p:cNvSpPr txBox="1"/>
              <p:nvPr/>
            </p:nvSpPr>
            <p:spPr>
              <a:xfrm>
                <a:off x="3222214" y="4927448"/>
                <a:ext cx="3870065" cy="72212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20</m:t>
                          </m:r>
                        </m:sub>
                      </m:sSub>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20</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nary>
                      <m:r>
                        <a:rPr lang="de-DE" sz="2000" b="0" i="1" smtClean="0">
                          <a:solidFill>
                            <a:schemeClr val="tx1"/>
                          </a:solidFill>
                          <a:latin typeface="Cambria Math"/>
                        </a:rPr>
                        <m:t>      ~      </m:t>
                      </m:r>
                      <m:r>
                        <a:rPr lang="de-DE" sz="2000" b="0" i="1" smtClean="0">
                          <a:solidFill>
                            <a:schemeClr val="tx1"/>
                          </a:solidFill>
                          <a:latin typeface="Cambria Math"/>
                        </a:rPr>
                        <m:t>𝐵</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20,0.8</m:t>
                          </m:r>
                        </m:e>
                      </m:d>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3222214" y="4927448"/>
                <a:ext cx="3870065" cy="72212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973983" y="4953398"/>
                <a:ext cx="1008112"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i="1" smtClean="0">
                          <a:solidFill>
                            <a:schemeClr val="tx1"/>
                          </a:solidFill>
                          <a:latin typeface="Cambria Math"/>
                          <a:ea typeface="Cambria Math"/>
                        </a:rPr>
                        <m:t>𝜋</m:t>
                      </m:r>
                      <m:r>
                        <a:rPr lang="de-DE" sz="1600" b="0" i="1" smtClean="0">
                          <a:solidFill>
                            <a:schemeClr val="tx1"/>
                          </a:solidFill>
                          <a:latin typeface="Cambria Math"/>
                          <a:ea typeface="Cambria Math"/>
                        </a:rPr>
                        <m:t>=0.8</m:t>
                      </m:r>
                    </m:oMath>
                  </m:oMathPara>
                </a14:m>
                <a:endParaRPr lang="de-DE" sz="16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973983" y="4953398"/>
                <a:ext cx="1008112" cy="338554"/>
              </a:xfrm>
              <a:prstGeom prst="rect">
                <a:avLst/>
              </a:prstGeom>
              <a:blipFill rotWithShape="1">
                <a:blip r:embed="rId6"/>
                <a:stretch>
                  <a:fillRect/>
                </a:stretch>
              </a:blipFill>
            </p:spPr>
            <p:txBody>
              <a:bodyPr/>
              <a:lstStyle/>
              <a:p>
                <a:r>
                  <a:rPr lang="de-DE">
                    <a:noFill/>
                  </a:rPr>
                  <a:t> </a:t>
                </a:r>
              </a:p>
            </p:txBody>
          </p:sp>
        </mc:Fallback>
      </mc:AlternateContent>
      <p:sp>
        <p:nvSpPr>
          <p:cNvPr id="22" name="Textfeld 21"/>
          <p:cNvSpPr txBox="1"/>
          <p:nvPr/>
        </p:nvSpPr>
        <p:spPr>
          <a:xfrm>
            <a:off x="485911" y="5723007"/>
            <a:ext cx="6047904" cy="400110"/>
          </a:xfrm>
          <a:prstGeom prst="rect">
            <a:avLst/>
          </a:prstGeom>
          <a:noFill/>
        </p:spPr>
        <p:txBody>
          <a:bodyPr wrap="square" rtlCol="0">
            <a:spAutoFit/>
          </a:bodyPr>
          <a:lstStyle/>
          <a:p>
            <a:pPr algn="just"/>
            <a:r>
              <a:rPr lang="de-DE" sz="2000" dirty="0">
                <a:latin typeface="+mn-lt"/>
              </a:rPr>
              <a:t>Testniveau (Signifikanzniveau):  </a:t>
            </a:r>
          </a:p>
        </p:txBody>
      </p:sp>
      <mc:AlternateContent xmlns:mc="http://schemas.openxmlformats.org/markup-compatibility/2006" xmlns:a14="http://schemas.microsoft.com/office/drawing/2010/main">
        <mc:Choice Requires="a14">
          <p:sp>
            <p:nvSpPr>
              <p:cNvPr id="26" name="Textfeld 25"/>
              <p:cNvSpPr txBox="1"/>
              <p:nvPr/>
            </p:nvSpPr>
            <p:spPr>
              <a:xfrm>
                <a:off x="4305436" y="5732389"/>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=0.032</m:t>
                      </m:r>
                    </m:oMath>
                  </m:oMathPara>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4305436" y="5732389"/>
                <a:ext cx="1584176" cy="400110"/>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406077982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4.2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71</a:t>
            </a:r>
            <a:endParaRPr lang="de-DE" sz="8000" b="1" dirty="0">
              <a:solidFill>
                <a:schemeClr val="tx1"/>
              </a:solidFill>
              <a:latin typeface="+mj-lt"/>
            </a:endParaRPr>
          </a:p>
        </p:txBody>
      </p:sp>
      <p:sp>
        <p:nvSpPr>
          <p:cNvPr id="11" name="Textfeld 9"/>
          <p:cNvSpPr txBox="1">
            <a:spLocks noChangeArrowheads="1"/>
          </p:cNvSpPr>
          <p:nvPr/>
        </p:nvSpPr>
        <p:spPr bwMode="auto">
          <a:xfrm>
            <a:off x="459737" y="5661248"/>
            <a:ext cx="345209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Kein robuster Kennwert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Textfeld 8"/>
          <p:cNvSpPr txBox="1"/>
          <p:nvPr/>
        </p:nvSpPr>
        <p:spPr>
          <a:xfrm>
            <a:off x="459736" y="1268760"/>
            <a:ext cx="8215952" cy="707886"/>
          </a:xfrm>
          <a:prstGeom prst="rect">
            <a:avLst/>
          </a:prstGeom>
          <a:noFill/>
        </p:spPr>
        <p:txBody>
          <a:bodyPr wrap="square" rtlCol="0">
            <a:spAutoFit/>
          </a:bodyPr>
          <a:lstStyle/>
          <a:p>
            <a:r>
              <a:rPr lang="de-DE" sz="2000" dirty="0">
                <a:solidFill>
                  <a:schemeClr val="tx1"/>
                </a:solidFill>
                <a:latin typeface="+mn-lt"/>
              </a:rPr>
              <a:t>&gt; Feststellung: Bei gleichmäßiger Verteilung aller Werte innerhalb der Klassen</a:t>
            </a:r>
          </a:p>
          <a:p>
            <a:r>
              <a:rPr lang="de-DE" sz="2000" dirty="0">
                <a:latin typeface="+mn-lt"/>
              </a:rPr>
              <a:t>   stimmen </a:t>
            </a:r>
            <a:r>
              <a:rPr lang="de-DE" sz="2000" b="1" dirty="0">
                <a:solidFill>
                  <a:srgbClr val="0070C0"/>
                </a:solidFill>
                <a:latin typeface="+mn-lt"/>
              </a:rPr>
              <a:t>Klassenmittelwert</a:t>
            </a:r>
            <a:r>
              <a:rPr lang="de-DE" sz="2000" dirty="0">
                <a:latin typeface="+mn-lt"/>
              </a:rPr>
              <a:t> und </a:t>
            </a:r>
            <a:r>
              <a:rPr lang="de-DE" sz="2000" b="1" dirty="0">
                <a:solidFill>
                  <a:srgbClr val="0070C0"/>
                </a:solidFill>
                <a:latin typeface="+mn-lt"/>
              </a:rPr>
              <a:t>Klassenmitte</a:t>
            </a:r>
            <a:r>
              <a:rPr lang="de-DE" sz="2000" dirty="0">
                <a:latin typeface="+mn-lt"/>
              </a:rPr>
              <a:t> ungefähr überein</a:t>
            </a:r>
            <a:endParaRPr lang="de-DE" sz="2000" dirty="0">
              <a:solidFill>
                <a:schemeClr val="tx1"/>
              </a:solidFill>
              <a:latin typeface="+mn-lt"/>
            </a:endParaRPr>
          </a:p>
        </p:txBody>
      </p:sp>
      <p:sp>
        <p:nvSpPr>
          <p:cNvPr id="12" name="Textfeld 11"/>
          <p:cNvSpPr txBox="1"/>
          <p:nvPr/>
        </p:nvSpPr>
        <p:spPr>
          <a:xfrm>
            <a:off x="468313" y="2129046"/>
            <a:ext cx="7632079" cy="400110"/>
          </a:xfrm>
          <a:prstGeom prst="rect">
            <a:avLst/>
          </a:prstGeom>
          <a:noFill/>
        </p:spPr>
        <p:txBody>
          <a:bodyPr wrap="square" rtlCol="0">
            <a:spAutoFit/>
          </a:bodyPr>
          <a:lstStyle/>
          <a:p>
            <a:r>
              <a:rPr lang="de-DE" sz="2000" dirty="0">
                <a:solidFill>
                  <a:schemeClr val="tx1"/>
                </a:solidFill>
                <a:latin typeface="+mn-lt"/>
              </a:rPr>
              <a:t>&gt; Im Beispiel (Tab. 4.2.1) gilt deshalb mit </a:t>
            </a:r>
            <a:r>
              <a:rPr lang="de-DE" sz="2000" i="1" dirty="0">
                <a:solidFill>
                  <a:schemeClr val="tx1"/>
                </a:solidFill>
                <a:latin typeface="+mn-lt"/>
              </a:rPr>
              <a:t>k</a:t>
            </a:r>
            <a:r>
              <a:rPr lang="de-DE" sz="2000" dirty="0">
                <a:solidFill>
                  <a:schemeClr val="tx1"/>
                </a:solidFill>
                <a:latin typeface="+mn-lt"/>
              </a:rPr>
              <a:t> = 6 Klassen: </a:t>
            </a:r>
          </a:p>
        </p:txBody>
      </p:sp>
      <mc:AlternateContent xmlns:mc="http://schemas.openxmlformats.org/markup-compatibility/2006" xmlns:a14="http://schemas.microsoft.com/office/drawing/2010/main">
        <mc:Choice Requires="a14">
          <p:sp>
            <p:nvSpPr>
              <p:cNvPr id="2" name="Textfeld 1"/>
              <p:cNvSpPr txBox="1"/>
              <p:nvPr/>
            </p:nvSpPr>
            <p:spPr>
              <a:xfrm>
                <a:off x="771003" y="2529156"/>
                <a:ext cx="7545413" cy="20369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i="1" smtClean="0">
                          <a:solidFill>
                            <a:schemeClr val="tx1"/>
                          </a:solidFill>
                          <a:latin typeface="Cambria Math"/>
                          <a:ea typeface="Cambria Math"/>
                        </a:rPr>
                        <m:t>≈</m:t>
                      </m:r>
                      <m:f>
                        <m:fPr>
                          <m:ctrlPr>
                            <a:rPr lang="de-DE" sz="200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𝑛</m:t>
                          </m:r>
                        </m:den>
                      </m:f>
                      <m:nary>
                        <m:naryPr>
                          <m:chr m:val="∑"/>
                          <m:ctrlPr>
                            <a:rPr lang="de-DE" sz="2000" i="1" smtClean="0">
                              <a:solidFill>
                                <a:schemeClr val="tx1"/>
                              </a:solidFill>
                              <a:latin typeface="Cambria Math" panose="02040503050406030204" pitchFamily="18" charset="0"/>
                              <a:ea typeface="Cambria Math"/>
                            </a:rPr>
                          </m:ctrlPr>
                        </m:naryPr>
                        <m:sub>
                          <m:r>
                            <a:rPr lang="de-DE" sz="2000" b="0" i="1" smtClean="0">
                              <a:solidFill>
                                <a:schemeClr val="tx1"/>
                              </a:solidFill>
                              <a:latin typeface="Cambria Math"/>
                              <a:ea typeface="Cambria Math"/>
                            </a:rPr>
                            <m:t>𝑗</m:t>
                          </m:r>
                          <m:r>
                            <a:rPr lang="de-DE" sz="2000" b="0" i="1" smtClean="0">
                              <a:solidFill>
                                <a:schemeClr val="tx1"/>
                              </a:solidFill>
                              <a:latin typeface="Cambria Math"/>
                              <a:ea typeface="Cambria Math"/>
                            </a:rPr>
                            <m:t>=1</m:t>
                          </m:r>
                        </m:sub>
                        <m:sup>
                          <m:r>
                            <a:rPr lang="de-DE" sz="2000" b="0" i="1" smtClean="0">
                              <a:solidFill>
                                <a:schemeClr val="tx1"/>
                              </a:solidFill>
                              <a:latin typeface="Cambria Math"/>
                              <a:ea typeface="Cambria Math"/>
                            </a:rPr>
                            <m:t>6</m:t>
                          </m:r>
                        </m:sup>
                        <m:e>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𝑚</m:t>
                              </m:r>
                            </m:e>
                            <m:sub>
                              <m:r>
                                <a:rPr lang="de-DE" sz="2000" b="0" i="1" smtClean="0">
                                  <a:solidFill>
                                    <a:schemeClr val="tx1"/>
                                  </a:solidFill>
                                  <a:latin typeface="Cambria Math"/>
                                  <a:ea typeface="Cambria Math"/>
                                </a:rPr>
                                <m:t>𝑗</m:t>
                              </m:r>
                            </m:sub>
                          </m:sSub>
                          <m:sSub>
                            <m:sSubPr>
                              <m:ctrlPr>
                                <a:rPr lang="de-DE" sz="2000" i="1" smtClean="0">
                                  <a:solidFill>
                                    <a:schemeClr val="tx1"/>
                                  </a:solidFill>
                                  <a:latin typeface="Cambria Math" panose="02040503050406030204" pitchFamily="18" charset="0"/>
                                  <a:ea typeface="Cambria Math"/>
                                </a:rPr>
                              </m:ctrlPr>
                            </m:sSubPr>
                            <m:e>
                              <m:acc>
                                <m:accPr>
                                  <m:chr m:val="̃"/>
                                  <m:ctrlPr>
                                    <a:rPr lang="de-DE"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𝑛</m:t>
                                  </m:r>
                                </m:e>
                              </m:acc>
                            </m:e>
                            <m:sub>
                              <m:r>
                                <a:rPr lang="de-DE" sz="2000" b="0" i="1" smtClean="0">
                                  <a:solidFill>
                                    <a:schemeClr val="tx1"/>
                                  </a:solidFill>
                                  <a:latin typeface="Cambria Math"/>
                                  <a:ea typeface="Cambria Math"/>
                                </a:rPr>
                                <m:t>𝑗</m:t>
                              </m:r>
                            </m:sub>
                          </m:sSub>
                        </m:e>
                      </m:nary>
                    </m:oMath>
                  </m:oMathPara>
                </a14:m>
                <a:endParaRPr lang="de-DE" sz="2000" i="1" dirty="0">
                  <a:solidFill>
                    <a:schemeClr val="tx1"/>
                  </a:solidFill>
                  <a:latin typeface="Cambria Math"/>
                  <a:ea typeface="Cambria Math"/>
                </a:endParaRPr>
              </a:p>
              <a:p>
                <a:r>
                  <a:rPr lang="de-DE" sz="2000" b="0" dirty="0">
                    <a:solidFill>
                      <a:schemeClr val="tx1"/>
                    </a:solidFill>
                    <a:ea typeface="Cambria Math"/>
                  </a:rPr>
                  <a:t>   </a:t>
                </a:r>
                <a14:m>
                  <m:oMath xmlns:m="http://schemas.openxmlformats.org/officeDocument/2006/math">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30</m:t>
                        </m:r>
                      </m:den>
                    </m:f>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5×2+15×8+25×10+35×6+45×3+55×1</m:t>
                        </m:r>
                      </m:e>
                    </m:d>
                  </m:oMath>
                </a14:m>
                <a:endParaRPr lang="de-DE" sz="2000" b="0" i="1" dirty="0">
                  <a:solidFill>
                    <a:schemeClr val="tx1"/>
                  </a:solidFill>
                  <a:latin typeface="Cambria Math"/>
                  <a:ea typeface="Cambria Math"/>
                </a:endParaRPr>
              </a:p>
              <a:p>
                <a:endParaRPr lang="de-DE" sz="2000" b="0" dirty="0">
                  <a:solidFill>
                    <a:schemeClr val="tx1"/>
                  </a:solidFill>
                  <a:ea typeface="Cambria Math"/>
                </a:endParaRPr>
              </a:p>
              <a:p>
                <a:r>
                  <a:rPr lang="de-DE" sz="2000" b="0" dirty="0">
                    <a:solidFill>
                      <a:schemeClr val="tx1"/>
                    </a:solidFill>
                    <a:ea typeface="Cambria Math"/>
                  </a:rPr>
                  <a:t>   </a:t>
                </a:r>
                <a14:m>
                  <m:oMath xmlns:m="http://schemas.openxmlformats.org/officeDocument/2006/math">
                    <m:r>
                      <a:rPr lang="de-DE" sz="2000" b="0" i="1" smtClean="0">
                        <a:solidFill>
                          <a:schemeClr val="tx1"/>
                        </a:solidFill>
                        <a:latin typeface="Cambria Math"/>
                        <a:ea typeface="Cambria Math"/>
                      </a:rPr>
                      <m:t>=26</m:t>
                    </m:r>
                  </m:oMath>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771003" y="2529156"/>
                <a:ext cx="7545413" cy="2036968"/>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771003" y="4797152"/>
                <a:ext cx="6586838" cy="424796"/>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𝑚</m:t>
                        </m:r>
                      </m:e>
                      <m:sub>
                        <m:r>
                          <a:rPr lang="de-DE" sz="2000" b="0" i="1" smtClean="0">
                            <a:solidFill>
                              <a:schemeClr val="tx1"/>
                            </a:solidFill>
                            <a:latin typeface="Cambria Math"/>
                          </a:rPr>
                          <m:t>𝑗</m:t>
                        </m:r>
                      </m:sub>
                    </m:sSub>
                    <m:r>
                      <a:rPr lang="de-DE" sz="2000" b="0" i="1" smtClean="0">
                        <a:solidFill>
                          <a:schemeClr val="tx1"/>
                        </a:solidFill>
                        <a:latin typeface="Cambria Math"/>
                      </a:rPr>
                      <m:t>   </m:t>
                    </m:r>
                  </m:oMath>
                </a14:m>
                <a:r>
                  <a:rPr lang="de-DE" sz="2000" dirty="0">
                    <a:solidFill>
                      <a:schemeClr val="tx1"/>
                    </a:solidFill>
                  </a:rPr>
                  <a:t>...  </a:t>
                </a:r>
                <a:r>
                  <a:rPr lang="de-DE" sz="2000" dirty="0">
                    <a:solidFill>
                      <a:schemeClr val="tx1"/>
                    </a:solidFill>
                    <a:latin typeface="+mn-lt"/>
                    <a:ea typeface="Cambria Math" panose="02040503050406030204" pitchFamily="18" charset="0"/>
                  </a:rPr>
                  <a:t>Klassenmitte der </a:t>
                </a:r>
                <a:r>
                  <a:rPr lang="de-DE" sz="2000" i="1" dirty="0">
                    <a:solidFill>
                      <a:schemeClr val="tx1"/>
                    </a:solidFill>
                    <a:latin typeface="+mn-lt"/>
                    <a:ea typeface="Cambria Math" panose="02040503050406030204" pitchFamily="18" charset="0"/>
                  </a:rPr>
                  <a:t>j</a:t>
                </a:r>
                <a:r>
                  <a:rPr lang="de-DE" sz="2000" dirty="0">
                    <a:solidFill>
                      <a:schemeClr val="tx1"/>
                    </a:solidFill>
                    <a:latin typeface="+mn-lt"/>
                    <a:ea typeface="Cambria Math" panose="02040503050406030204" pitchFamily="18" charset="0"/>
                  </a:rPr>
                  <a:t>-</a:t>
                </a:r>
                <a:r>
                  <a:rPr lang="de-DE" sz="2000" dirty="0" err="1">
                    <a:solidFill>
                      <a:schemeClr val="tx1"/>
                    </a:solidFill>
                    <a:latin typeface="+mn-lt"/>
                    <a:ea typeface="Cambria Math" panose="02040503050406030204" pitchFamily="18" charset="0"/>
                  </a:rPr>
                  <a:t>ten</a:t>
                </a:r>
                <a:r>
                  <a:rPr lang="de-DE" sz="2000" dirty="0">
                    <a:solidFill>
                      <a:schemeClr val="tx1"/>
                    </a:solidFill>
                    <a:latin typeface="+mn-lt"/>
                    <a:ea typeface="Cambria Math" panose="02040503050406030204" pitchFamily="18" charset="0"/>
                  </a:rPr>
                  <a:t> Klasse</a:t>
                </a:r>
              </a:p>
            </p:txBody>
          </p:sp>
        </mc:Choice>
        <mc:Fallback xmlns="">
          <p:sp>
            <p:nvSpPr>
              <p:cNvPr id="17" name="Textfeld 16"/>
              <p:cNvSpPr txBox="1">
                <a:spLocks noRot="1" noChangeAspect="1" noMove="1" noResize="1" noEditPoints="1" noAdjustHandles="1" noChangeArrowheads="1" noChangeShapeType="1" noTextEdit="1"/>
              </p:cNvSpPr>
              <p:nvPr/>
            </p:nvSpPr>
            <p:spPr>
              <a:xfrm>
                <a:off x="771003" y="4797152"/>
                <a:ext cx="6586838" cy="424796"/>
              </a:xfrm>
              <a:prstGeom prst="rect">
                <a:avLst/>
              </a:prstGeom>
              <a:blipFill rotWithShape="1">
                <a:blip r:embed="rId4"/>
                <a:stretch>
                  <a:fillRect t="-7143" b="-18571"/>
                </a:stretch>
              </a:blipFill>
            </p:spPr>
            <p:txBody>
              <a:bodyPr/>
              <a:lstStyle/>
              <a:p>
                <a:r>
                  <a:rPr lang="de-DE">
                    <a:noFill/>
                  </a:rPr>
                  <a:t> </a:t>
                </a:r>
              </a:p>
            </p:txBody>
          </p:sp>
        </mc:Fallback>
      </mc:AlternateContent>
      <p:cxnSp>
        <p:nvCxnSpPr>
          <p:cNvPr id="18" name="Gerade Verbindung mit Pfeil 17"/>
          <p:cNvCxnSpPr/>
          <p:nvPr/>
        </p:nvCxnSpPr>
        <p:spPr>
          <a:xfrm flipV="1">
            <a:off x="6948264" y="3861048"/>
            <a:ext cx="0" cy="400110"/>
          </a:xfrm>
          <a:prstGeom prst="straightConnector1">
            <a:avLst/>
          </a:prstGeom>
          <a:ln w="38100">
            <a:solidFill>
              <a:srgbClr val="0070C0"/>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4" name="Textfeld 3"/>
              <p:cNvSpPr txBox="1"/>
              <p:nvPr/>
            </p:nvSpPr>
            <p:spPr>
              <a:xfrm>
                <a:off x="6804249" y="4345295"/>
                <a:ext cx="64807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𝑚</m:t>
                          </m:r>
                        </m:e>
                        <m:sub>
                          <m:r>
                            <a:rPr lang="de-DE" sz="2000" b="0" i="1" smtClean="0">
                              <a:solidFill>
                                <a:schemeClr val="tx1"/>
                              </a:solidFill>
                              <a:latin typeface="Cambria Math"/>
                            </a:rPr>
                            <m:t>6</m:t>
                          </m:r>
                        </m:sub>
                      </m:sSub>
                    </m:oMath>
                  </m:oMathPara>
                </a14:m>
                <a:endParaRPr lang="de-DE" sz="2000" dirty="0">
                  <a:solidFill>
                    <a:schemeClr val="tx1"/>
                  </a:solidFill>
                </a:endParaRPr>
              </a:p>
            </p:txBody>
          </p:sp>
        </mc:Choice>
        <mc:Fallback xmlns="">
          <p:sp>
            <p:nvSpPr>
              <p:cNvPr id="4" name="Textfeld 3"/>
              <p:cNvSpPr txBox="1">
                <a:spLocks noRot="1" noChangeAspect="1" noMove="1" noResize="1" noEditPoints="1" noAdjustHandles="1" noChangeArrowheads="1" noChangeShapeType="1" noTextEdit="1"/>
              </p:cNvSpPr>
              <p:nvPr/>
            </p:nvSpPr>
            <p:spPr>
              <a:xfrm>
                <a:off x="6804249" y="4345295"/>
                <a:ext cx="648072" cy="400110"/>
              </a:xfrm>
              <a:prstGeom prst="rect">
                <a:avLst/>
              </a:prstGeom>
              <a:blipFill rotWithShape="1">
                <a:blip r:embed="rId5"/>
                <a:stretch>
                  <a:fillRect b="-4615"/>
                </a:stretch>
              </a:blipFill>
            </p:spPr>
            <p:txBody>
              <a:bodyPr/>
              <a:lstStyle/>
              <a:p>
                <a:r>
                  <a:rPr lang="de-DE">
                    <a:noFill/>
                  </a:rPr>
                  <a:t> </a:t>
                </a:r>
              </a:p>
            </p:txBody>
          </p:sp>
        </mc:Fallback>
      </mc:AlternateContent>
      <p:cxnSp>
        <p:nvCxnSpPr>
          <p:cNvPr id="19" name="Gerade Verbindung mit Pfeil 18"/>
          <p:cNvCxnSpPr/>
          <p:nvPr/>
        </p:nvCxnSpPr>
        <p:spPr>
          <a:xfrm>
            <a:off x="7435063" y="3016222"/>
            <a:ext cx="0" cy="406672"/>
          </a:xfrm>
          <a:prstGeom prst="straightConnector1">
            <a:avLst/>
          </a:prstGeom>
          <a:ln w="38100">
            <a:solidFill>
              <a:srgbClr val="0070C0"/>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1" name="Textfeld 20"/>
              <p:cNvSpPr txBox="1"/>
              <p:nvPr/>
            </p:nvSpPr>
            <p:spPr>
              <a:xfrm>
                <a:off x="7280685" y="2616112"/>
                <a:ext cx="648072" cy="40575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𝑛</m:t>
                              </m:r>
                            </m:e>
                          </m:acc>
                        </m:e>
                        <m:sub>
                          <m:r>
                            <a:rPr lang="de-DE" sz="2000" b="0" i="1" smtClean="0">
                              <a:solidFill>
                                <a:schemeClr val="tx1"/>
                              </a:solidFill>
                              <a:latin typeface="Cambria Math"/>
                            </a:rPr>
                            <m:t>6</m:t>
                          </m:r>
                        </m:sub>
                      </m:sSub>
                    </m:oMath>
                  </m:oMathPara>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7280685" y="2616112"/>
                <a:ext cx="648072" cy="405752"/>
              </a:xfrm>
              <a:prstGeom prst="rect">
                <a:avLst/>
              </a:prstGeom>
              <a:blipFill rotWithShape="1">
                <a:blip r:embed="rId6"/>
                <a:stretch>
                  <a:fillRect b="-1493"/>
                </a:stretch>
              </a:blipFill>
            </p:spPr>
            <p:txBody>
              <a:bodyPr/>
              <a:lstStyle/>
              <a:p>
                <a:r>
                  <a:rPr lang="de-DE">
                    <a:noFill/>
                  </a:rPr>
                  <a:t> </a:t>
                </a:r>
              </a:p>
            </p:txBody>
          </p:sp>
        </mc:Fallback>
      </mc:AlternateContent>
    </p:spTree>
    <p:extLst>
      <p:ext uri="{BB962C8B-B14F-4D97-AF65-F5344CB8AC3E}">
        <p14:creationId xmlns:p14="http://schemas.microsoft.com/office/powerpoint/2010/main" val="3030037559"/>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467435" y="4119786"/>
            <a:ext cx="3367332" cy="400110"/>
          </a:xfrm>
          <a:prstGeom prst="rect">
            <a:avLst/>
          </a:prstGeom>
          <a:noFill/>
        </p:spPr>
        <p:txBody>
          <a:bodyPr wrap="square" rtlCol="0">
            <a:spAutoFit/>
          </a:bodyPr>
          <a:lstStyle/>
          <a:p>
            <a:pPr algn="just"/>
            <a:r>
              <a:rPr lang="de-DE" sz="2000" dirty="0">
                <a:latin typeface="+mn-lt"/>
              </a:rPr>
              <a:t>Kritischer Wert: </a:t>
            </a:r>
          </a:p>
        </p:txBody>
      </p:sp>
      <mc:AlternateContent xmlns:mc="http://schemas.openxmlformats.org/markup-compatibility/2006" xmlns:a14="http://schemas.microsoft.com/office/drawing/2010/main">
        <mc:Choice Requires="a14">
          <p:sp>
            <p:nvSpPr>
              <p:cNvPr id="12" name="Textfeld 11"/>
              <p:cNvSpPr txBox="1"/>
              <p:nvPr/>
            </p:nvSpPr>
            <p:spPr>
              <a:xfrm>
                <a:off x="2577467" y="4119786"/>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𝑐</m:t>
                      </m:r>
                      <m:r>
                        <a:rPr lang="de-DE" sz="2000" b="0" i="1" smtClean="0">
                          <a:solidFill>
                            <a:schemeClr val="tx1"/>
                          </a:solidFill>
                          <a:latin typeface="Cambria Math"/>
                          <a:ea typeface="Cambria Math"/>
                        </a:rPr>
                        <m:t>=13</m:t>
                      </m:r>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2577467" y="4119786"/>
                <a:ext cx="1584176" cy="400110"/>
              </a:xfrm>
              <a:prstGeom prst="rect">
                <a:avLst/>
              </a:prstGeom>
              <a:blipFill rotWithShape="1">
                <a:blip r:embed="rId4"/>
                <a:stretch>
                  <a:fillRect/>
                </a:stretch>
              </a:blipFill>
            </p:spPr>
            <p:txBody>
              <a:bodyPr/>
              <a:lstStyle/>
              <a:p>
                <a:r>
                  <a:rPr lang="de-DE">
                    <a:noFill/>
                  </a:rPr>
                  <a:t> </a:t>
                </a:r>
              </a:p>
            </p:txBody>
          </p:sp>
        </mc:Fallback>
      </mc:AlternateContent>
      <p:sp>
        <p:nvSpPr>
          <p:cNvPr id="13" name="Textfeld 12"/>
          <p:cNvSpPr txBox="1"/>
          <p:nvPr/>
        </p:nvSpPr>
        <p:spPr>
          <a:xfrm>
            <a:off x="467435" y="4538814"/>
            <a:ext cx="2035377"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14" name="Textfeld 13"/>
              <p:cNvSpPr txBox="1"/>
              <p:nvPr/>
            </p:nvSpPr>
            <p:spPr>
              <a:xfrm>
                <a:off x="2558547" y="4538814"/>
                <a:ext cx="5416490" cy="707886"/>
              </a:xfrm>
              <a:prstGeom prst="rect">
                <a:avLst/>
              </a:prstGeom>
              <a:noFill/>
            </p:spPr>
            <p:txBody>
              <a:bodyPr wrap="square" rtlCol="0">
                <a:spAutoFit/>
              </a:bodyPr>
              <a:lstStyle/>
              <a:p>
                <a:pPr algn="just"/>
                <a:r>
                  <a:rPr lang="de-DE" sz="2000" dirty="0">
                    <a:solidFill>
                      <a:schemeClr val="tx1"/>
                    </a:solidFill>
                    <a:latin typeface="+mn-lt"/>
                  </a:rPr>
                  <a:t>Falls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20</m:t>
                        </m:r>
                      </m:sub>
                    </m:sSub>
                    <m:r>
                      <a:rPr lang="de-DE" sz="2000" b="0" i="1" smtClean="0">
                        <a:solidFill>
                          <a:schemeClr val="tx1"/>
                        </a:solidFill>
                        <a:latin typeface="Cambria Math"/>
                      </a:rPr>
                      <m:t>&lt;13</m:t>
                    </m:r>
                  </m:oMath>
                </a14:m>
                <a:r>
                  <a:rPr lang="de-DE" sz="2000" dirty="0">
                    <a:solidFill>
                      <a:schemeClr val="tx1"/>
                    </a:solidFill>
                    <a:latin typeface="+mn-lt"/>
                  </a:rPr>
                  <a:t>, Entscheidung für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(Verwerfung </a:t>
                </a:r>
              </a:p>
              <a:p>
                <a:pPr algn="just"/>
                <a:r>
                  <a:rPr lang="de-DE" sz="2000" dirty="0">
                    <a:solidFill>
                      <a:schemeClr val="tx1"/>
                    </a:solidFill>
                    <a:latin typeface="+mn-lt"/>
                  </a:rPr>
                  <a:t>von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sonst Beibehaltung von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558547" y="4538814"/>
                <a:ext cx="5416490" cy="707886"/>
              </a:xfrm>
              <a:prstGeom prst="rect">
                <a:avLst/>
              </a:prstGeom>
              <a:blipFill rotWithShape="1">
                <a:blip r:embed="rId5"/>
                <a:stretch>
                  <a:fillRect l="-1239" t="-4310" b="-14655"/>
                </a:stretch>
              </a:blipFill>
            </p:spPr>
            <p:txBody>
              <a:bodyPr/>
              <a:lstStyle/>
              <a:p>
                <a:r>
                  <a:rPr lang="de-DE">
                    <a:noFill/>
                  </a:rPr>
                  <a:t> </a:t>
                </a:r>
              </a:p>
            </p:txBody>
          </p:sp>
        </mc:Fallback>
      </mc:AlternateContent>
      <p:sp>
        <p:nvSpPr>
          <p:cNvPr id="15" name="Textfeld 14"/>
          <p:cNvSpPr txBox="1"/>
          <p:nvPr/>
        </p:nvSpPr>
        <p:spPr>
          <a:xfrm>
            <a:off x="467435" y="5257366"/>
            <a:ext cx="2015838" cy="400110"/>
          </a:xfrm>
          <a:prstGeom prst="rect">
            <a:avLst/>
          </a:prstGeom>
          <a:noFill/>
        </p:spPr>
        <p:txBody>
          <a:bodyPr wrap="square" rtlCol="0">
            <a:spAutoFit/>
          </a:bodyPr>
          <a:lstStyle/>
          <a:p>
            <a:pPr algn="just"/>
            <a:r>
              <a:rPr lang="de-DE" sz="2000" dirty="0">
                <a:latin typeface="+mn-lt"/>
              </a:rPr>
              <a:t>Testergebnis hier: </a:t>
            </a:r>
          </a:p>
        </p:txBody>
      </p:sp>
      <mc:AlternateContent xmlns:mc="http://schemas.openxmlformats.org/markup-compatibility/2006" xmlns:a14="http://schemas.microsoft.com/office/drawing/2010/main">
        <mc:Choice Requires="a14">
          <p:sp>
            <p:nvSpPr>
              <p:cNvPr id="16" name="Textfeld 15"/>
              <p:cNvSpPr txBox="1"/>
              <p:nvPr/>
            </p:nvSpPr>
            <p:spPr>
              <a:xfrm>
                <a:off x="509341" y="5568850"/>
                <a:ext cx="7468116" cy="1015663"/>
              </a:xfrm>
              <a:prstGeom prst="rect">
                <a:avLst/>
              </a:prstGeom>
              <a:noFill/>
            </p:spPr>
            <p:txBody>
              <a:bodyPr wrap="square" rtlCol="0">
                <a:spAutoFit/>
              </a:bodyPr>
              <a:lstStyle/>
              <a:p>
                <a:pPr algn="just"/>
                <a:r>
                  <a:rPr lang="de-DE" sz="2000" dirty="0">
                    <a:latin typeface="+mn-lt"/>
                  </a:rPr>
                  <a:t>Mit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𝑠</m:t>
                        </m:r>
                      </m:e>
                      <m:sub>
                        <m:r>
                          <a:rPr lang="de-DE" sz="2000" b="0" i="1" smtClean="0">
                            <a:latin typeface="Cambria Math"/>
                          </a:rPr>
                          <m:t>20</m:t>
                        </m:r>
                      </m:sub>
                    </m:sSub>
                    <m:r>
                      <a:rPr lang="de-DE" sz="2000" b="0" i="1" smtClean="0">
                        <a:latin typeface="Cambria Math"/>
                      </a:rPr>
                      <m:t>=15</m:t>
                    </m:r>
                  </m:oMath>
                </a14:m>
                <a:r>
                  <a:rPr lang="de-DE" sz="2000" dirty="0">
                    <a:latin typeface="+mn-lt"/>
                  </a:rPr>
                  <a:t> wird hier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beibehalten. Somit sprechen die Daten </a:t>
                </a:r>
              </a:p>
              <a:p>
                <a:pPr algn="just"/>
                <a:r>
                  <a:rPr lang="de-DE" sz="2000" dirty="0">
                    <a:latin typeface="+mn-lt"/>
                  </a:rPr>
                  <a:t>bei einem Testniveau von 3.2% für keinen signifikanten Rückgang</a:t>
                </a:r>
              </a:p>
              <a:p>
                <a:pPr algn="just"/>
                <a:r>
                  <a:rPr lang="de-DE" sz="2000" dirty="0">
                    <a:latin typeface="+mn-lt"/>
                  </a:rPr>
                  <a:t>der Zufriedenheitsquote.</a:t>
                </a:r>
              </a:p>
            </p:txBody>
          </p:sp>
        </mc:Choice>
        <mc:Fallback xmlns="">
          <p:sp>
            <p:nvSpPr>
              <p:cNvPr id="16" name="Textfeld 15"/>
              <p:cNvSpPr txBox="1">
                <a:spLocks noRot="1" noChangeAspect="1" noMove="1" noResize="1" noEditPoints="1" noAdjustHandles="1" noChangeArrowheads="1" noChangeShapeType="1" noTextEdit="1"/>
              </p:cNvSpPr>
              <p:nvPr/>
            </p:nvSpPr>
            <p:spPr>
              <a:xfrm>
                <a:off x="509341" y="5568850"/>
                <a:ext cx="7468116" cy="1015663"/>
              </a:xfrm>
              <a:prstGeom prst="rect">
                <a:avLst/>
              </a:prstGeom>
              <a:blipFill rotWithShape="1">
                <a:blip r:embed="rId6"/>
                <a:stretch>
                  <a:fillRect l="-898" t="-3012" b="-10241"/>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467435" y="1066952"/>
            <a:ext cx="7343775" cy="2895600"/>
          </a:xfrm>
          <a:prstGeom prst="rect">
            <a:avLst/>
          </a:prstGeom>
        </p:spPr>
      </p:pic>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737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888048824"/>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738</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11.1.3: Norm vs. Abweichung </a:t>
            </a:r>
            <a:r>
              <a:rPr lang="de-DE" sz="2000" dirty="0">
                <a:solidFill>
                  <a:srgbClr val="0070C0"/>
                </a:solidFill>
              </a:rPr>
              <a:t>● </a:t>
            </a:r>
            <a:endParaRPr lang="de-DE" sz="2000" b="1" dirty="0">
              <a:solidFill>
                <a:srgbClr val="0070C0"/>
              </a:solidFill>
              <a:latin typeface="+mn-lt"/>
            </a:endParaRPr>
          </a:p>
        </p:txBody>
      </p:sp>
      <p:sp>
        <p:nvSpPr>
          <p:cNvPr id="11" name="Textfeld 10"/>
          <p:cNvSpPr txBox="1"/>
          <p:nvPr/>
        </p:nvSpPr>
        <p:spPr>
          <a:xfrm>
            <a:off x="468312" y="1489657"/>
            <a:ext cx="8207376" cy="2554545"/>
          </a:xfrm>
          <a:prstGeom prst="rect">
            <a:avLst/>
          </a:prstGeom>
          <a:noFill/>
        </p:spPr>
        <p:txBody>
          <a:bodyPr wrap="square" rtlCol="0">
            <a:spAutoFit/>
          </a:bodyPr>
          <a:lstStyle/>
          <a:p>
            <a:pPr algn="just"/>
            <a:r>
              <a:rPr lang="de-DE" sz="2000" dirty="0">
                <a:latin typeface="+mn-lt"/>
              </a:rPr>
              <a:t>In der Kunststoffverarbeitung müssen bei der Herstellung eines bestimmten Produktes ein weißes und ein schwarzes Kunststoffgranulat im Verhältnis von 2:3 miteinander vermischt werden. Das korrekte Mischungsverhältnis wird dabei in regelmäßigen Abständen kontrolliert. Dazu wird mithilfe eines Mess-bechers der laufenden Produktion eine Stichprobe entnommen, von der dann 500 Körner maschinell nach Farben sortiert und ausgezählt werden. Der Anteil schwarzer Körner darf hierbei vom Sollanteil 0.6 nicht signifikant abweichen. Doch wo sind hier die Grenzen zu setzen?</a:t>
            </a:r>
          </a:p>
        </p:txBody>
      </p:sp>
      <p:sp>
        <p:nvSpPr>
          <p:cNvPr id="12" name="Textfeld 11"/>
          <p:cNvSpPr txBox="1"/>
          <p:nvPr/>
        </p:nvSpPr>
        <p:spPr>
          <a:xfrm>
            <a:off x="468313" y="4109675"/>
            <a:ext cx="2443980" cy="400110"/>
          </a:xfrm>
          <a:prstGeom prst="rect">
            <a:avLst/>
          </a:prstGeom>
          <a:noFill/>
        </p:spPr>
        <p:txBody>
          <a:bodyPr wrap="square" rtlCol="0">
            <a:spAutoFit/>
          </a:bodyPr>
          <a:lstStyle/>
          <a:p>
            <a:pPr algn="just"/>
            <a:r>
              <a:rPr lang="de-DE" sz="2000" dirty="0">
                <a:latin typeface="+mn-lt"/>
              </a:rPr>
              <a:t>Statistisches Modell:</a:t>
            </a:r>
          </a:p>
        </p:txBody>
      </p:sp>
      <mc:AlternateContent xmlns:mc="http://schemas.openxmlformats.org/markup-compatibility/2006" xmlns:a14="http://schemas.microsoft.com/office/drawing/2010/main">
        <mc:Choice Requires="a14">
          <p:sp>
            <p:nvSpPr>
              <p:cNvPr id="13" name="Textfeld 12"/>
              <p:cNvSpPr txBox="1"/>
              <p:nvPr/>
            </p:nvSpPr>
            <p:spPr>
              <a:xfrm>
                <a:off x="2944341" y="4108878"/>
                <a:ext cx="5440560"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500</m:t>
                        </m:r>
                      </m:sub>
                    </m:sSub>
                  </m:oMath>
                </a14:m>
                <a:r>
                  <a:rPr lang="de-DE" sz="2000" dirty="0">
                    <a:latin typeface="+mn-lt"/>
                  </a:rPr>
                  <a:t> unabhängig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oMath>
                </a14:m>
                <a:r>
                  <a:rPr lang="de-DE" sz="2000" dirty="0">
                    <a:latin typeface="+mn-lt"/>
                  </a:rPr>
                  <a:t>-verteilt </a:t>
                </a:r>
              </a:p>
            </p:txBody>
          </p:sp>
        </mc:Choice>
        <mc:Fallback xmlns="">
          <p:sp>
            <p:nvSpPr>
              <p:cNvPr id="13" name="Textfeld 12"/>
              <p:cNvSpPr txBox="1">
                <a:spLocks noRot="1" noChangeAspect="1" noMove="1" noResize="1" noEditPoints="1" noAdjustHandles="1" noChangeArrowheads="1" noChangeShapeType="1" noTextEdit="1"/>
              </p:cNvSpPr>
              <p:nvPr/>
            </p:nvSpPr>
            <p:spPr>
              <a:xfrm>
                <a:off x="2944341" y="4108878"/>
                <a:ext cx="5440560" cy="400110"/>
              </a:xfrm>
              <a:prstGeom prst="rect">
                <a:avLst/>
              </a:prstGeom>
              <a:blipFill rotWithShape="1">
                <a:blip r:embed="rId3"/>
                <a:stretch>
                  <a:fillRect t="-7576" b="-25758"/>
                </a:stretch>
              </a:blipFill>
            </p:spPr>
            <p:txBody>
              <a:bodyPr/>
              <a:lstStyle/>
              <a:p>
                <a:r>
                  <a:rPr lang="de-DE">
                    <a:noFill/>
                  </a:rPr>
                  <a:t> </a:t>
                </a:r>
              </a:p>
            </p:txBody>
          </p:sp>
        </mc:Fallback>
      </mc:AlternateContent>
      <p:sp>
        <p:nvSpPr>
          <p:cNvPr id="14" name="Textfeld 13"/>
          <p:cNvSpPr txBox="1"/>
          <p:nvPr/>
        </p:nvSpPr>
        <p:spPr>
          <a:xfrm>
            <a:off x="2912293" y="4509785"/>
            <a:ext cx="5440560" cy="400110"/>
          </a:xfrm>
          <a:prstGeom prst="rect">
            <a:avLst/>
          </a:prstGeom>
          <a:noFill/>
        </p:spPr>
        <p:txBody>
          <a:bodyPr wrap="square" rtlCol="0">
            <a:spAutoFit/>
          </a:bodyPr>
          <a:lstStyle/>
          <a:p>
            <a:pPr algn="just"/>
            <a:r>
              <a:rPr lang="de-DE" sz="2000" dirty="0">
                <a:latin typeface="+mn-lt"/>
              </a:rPr>
              <a:t>mit Kodierung 0 = weiß, 1 = schwarz </a:t>
            </a:r>
          </a:p>
        </p:txBody>
      </p:sp>
      <p:sp>
        <p:nvSpPr>
          <p:cNvPr id="15" name="Textfeld 14"/>
          <p:cNvSpPr txBox="1"/>
          <p:nvPr/>
        </p:nvSpPr>
        <p:spPr>
          <a:xfrm>
            <a:off x="485911" y="4909895"/>
            <a:ext cx="2714413" cy="400110"/>
          </a:xfrm>
          <a:prstGeom prst="rect">
            <a:avLst/>
          </a:prstGeom>
          <a:noFill/>
        </p:spPr>
        <p:txBody>
          <a:bodyPr wrap="square" rtlCol="0">
            <a:spAutoFit/>
          </a:bodyPr>
          <a:lstStyle/>
          <a:p>
            <a:pPr algn="just"/>
            <a:r>
              <a:rPr lang="de-DE" sz="2000" dirty="0">
                <a:latin typeface="+mn-lt"/>
              </a:rPr>
              <a:t>Entscheidungsproblem:</a:t>
            </a:r>
          </a:p>
        </p:txBody>
      </p:sp>
      <p:sp>
        <p:nvSpPr>
          <p:cNvPr id="16" name="Textfeld 15"/>
          <p:cNvSpPr txBox="1"/>
          <p:nvPr/>
        </p:nvSpPr>
        <p:spPr>
          <a:xfrm>
            <a:off x="3208909" y="4909895"/>
            <a:ext cx="4603452" cy="400110"/>
          </a:xfrm>
          <a:prstGeom prst="rect">
            <a:avLst/>
          </a:prstGeom>
          <a:noFill/>
        </p:spPr>
        <p:txBody>
          <a:bodyPr wrap="square" rtlCol="0">
            <a:spAutoFit/>
          </a:bodyPr>
          <a:lstStyle/>
          <a:p>
            <a:pPr algn="just"/>
            <a:r>
              <a:rPr lang="de-DE" sz="2000" dirty="0">
                <a:latin typeface="+mn-lt"/>
              </a:rPr>
              <a:t>Norm vs. Abweichung</a:t>
            </a:r>
          </a:p>
        </p:txBody>
      </p:sp>
      <p:sp>
        <p:nvSpPr>
          <p:cNvPr id="18" name="Textfeld 17"/>
          <p:cNvSpPr txBox="1"/>
          <p:nvPr/>
        </p:nvSpPr>
        <p:spPr>
          <a:xfrm>
            <a:off x="452522" y="5445224"/>
            <a:ext cx="2736304" cy="400110"/>
          </a:xfrm>
          <a:prstGeom prst="rect">
            <a:avLst/>
          </a:prstGeom>
          <a:noFill/>
        </p:spPr>
        <p:txBody>
          <a:bodyPr wrap="square" rtlCol="0">
            <a:spAutoFit/>
          </a:bodyPr>
          <a:lstStyle/>
          <a:p>
            <a:pPr algn="just"/>
            <a:r>
              <a:rPr lang="de-DE" sz="2000" dirty="0">
                <a:latin typeface="+mn-lt"/>
              </a:rPr>
              <a:t>Testproblem:  </a:t>
            </a:r>
          </a:p>
        </p:txBody>
      </p:sp>
      <mc:AlternateContent xmlns:mc="http://schemas.openxmlformats.org/markup-compatibility/2006" xmlns:a14="http://schemas.microsoft.com/office/drawing/2010/main">
        <mc:Choice Requires="a14">
          <p:sp>
            <p:nvSpPr>
              <p:cNvPr id="19" name="Textfeld 18"/>
              <p:cNvSpPr txBox="1"/>
              <p:nvPr/>
            </p:nvSpPr>
            <p:spPr>
              <a:xfrm>
                <a:off x="3163933" y="5445224"/>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b="0" i="1" dirty="0" smtClean="0">
                        <a:solidFill>
                          <a:schemeClr val="tx1"/>
                        </a:solidFill>
                        <a:latin typeface="Cambria Math"/>
                        <a:ea typeface="Cambria Math"/>
                      </a:rPr>
                      <m:t>=0.6</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i="1" dirty="0">
                        <a:solidFill>
                          <a:schemeClr val="tx1"/>
                        </a:solidFill>
                        <a:latin typeface="Cambria Math"/>
                        <a:ea typeface="Cambria Math"/>
                      </a:rPr>
                      <m:t>≠</m:t>
                    </m:r>
                    <m:r>
                      <a:rPr lang="de-DE" sz="2000" b="0" i="1" dirty="0" smtClean="0">
                        <a:solidFill>
                          <a:schemeClr val="tx1"/>
                        </a:solidFill>
                        <a:latin typeface="Cambria Math"/>
                        <a:ea typeface="Cambria Math"/>
                      </a:rPr>
                      <m:t>0.6</m:t>
                    </m:r>
                  </m:oMath>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3163933" y="5445224"/>
                <a:ext cx="3672408"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20" name="Textfeld 19"/>
          <p:cNvSpPr txBox="1"/>
          <p:nvPr/>
        </p:nvSpPr>
        <p:spPr>
          <a:xfrm>
            <a:off x="452522" y="6010027"/>
            <a:ext cx="2736304" cy="400110"/>
          </a:xfrm>
          <a:prstGeom prst="rect">
            <a:avLst/>
          </a:prstGeom>
          <a:noFill/>
        </p:spPr>
        <p:txBody>
          <a:bodyPr wrap="square" rtlCol="0">
            <a:spAutoFit/>
          </a:bodyPr>
          <a:lstStyle/>
          <a:p>
            <a:pPr algn="just"/>
            <a:r>
              <a:rPr lang="de-DE" sz="2000" dirty="0">
                <a:latin typeface="+mn-lt"/>
              </a:rPr>
              <a:t>Teststatistik: </a:t>
            </a:r>
          </a:p>
        </p:txBody>
      </p:sp>
      <mc:AlternateContent xmlns:mc="http://schemas.openxmlformats.org/markup-compatibility/2006" xmlns:a14="http://schemas.microsoft.com/office/drawing/2010/main">
        <mc:Choice Requires="a14">
          <p:sp>
            <p:nvSpPr>
              <p:cNvPr id="22" name="Textfeld 21"/>
              <p:cNvSpPr txBox="1"/>
              <p:nvPr/>
            </p:nvSpPr>
            <p:spPr>
              <a:xfrm>
                <a:off x="3169213" y="5847730"/>
                <a:ext cx="4335503" cy="72654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500</m:t>
                          </m:r>
                        </m:sub>
                      </m:sSub>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500</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nary>
                      <m:r>
                        <a:rPr lang="de-DE" sz="2000" b="0" i="1" smtClean="0">
                          <a:solidFill>
                            <a:schemeClr val="tx1"/>
                          </a:solidFill>
                          <a:latin typeface="Cambria Math"/>
                        </a:rPr>
                        <m:t>      ~      </m:t>
                      </m:r>
                      <m:r>
                        <a:rPr lang="de-DE" sz="2000" b="0" i="1" smtClean="0">
                          <a:solidFill>
                            <a:schemeClr val="tx1"/>
                          </a:solidFill>
                          <a:latin typeface="Cambria Math"/>
                        </a:rPr>
                        <m:t>𝐵</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500,0.6</m:t>
                          </m:r>
                        </m:e>
                      </m:d>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3169213" y="5847730"/>
                <a:ext cx="4335503" cy="726546"/>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5041825" y="5869035"/>
                <a:ext cx="1008112"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i="1" smtClean="0">
                          <a:solidFill>
                            <a:schemeClr val="tx1"/>
                          </a:solidFill>
                          <a:latin typeface="Cambria Math"/>
                          <a:ea typeface="Cambria Math"/>
                        </a:rPr>
                        <m:t>𝜋</m:t>
                      </m:r>
                      <m:r>
                        <a:rPr lang="de-DE" sz="1600" b="0" i="1" smtClean="0">
                          <a:solidFill>
                            <a:schemeClr val="tx1"/>
                          </a:solidFill>
                          <a:latin typeface="Cambria Math"/>
                          <a:ea typeface="Cambria Math"/>
                        </a:rPr>
                        <m:t>=0.6</m:t>
                      </m:r>
                    </m:oMath>
                  </m:oMathPara>
                </a14:m>
                <a:endParaRPr lang="de-DE" sz="16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5041825" y="5869035"/>
                <a:ext cx="1008112" cy="338554"/>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4042101414"/>
      </p:ext>
    </p:extLst>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467435" y="4325199"/>
            <a:ext cx="3367332" cy="400110"/>
          </a:xfrm>
          <a:prstGeom prst="rect">
            <a:avLst/>
          </a:prstGeom>
          <a:noFill/>
        </p:spPr>
        <p:txBody>
          <a:bodyPr wrap="square" rtlCol="0">
            <a:spAutoFit/>
          </a:bodyPr>
          <a:lstStyle/>
          <a:p>
            <a:pPr algn="just"/>
            <a:r>
              <a:rPr lang="de-DE" sz="2000" dirty="0">
                <a:latin typeface="+mn-lt"/>
              </a:rPr>
              <a:t>Kritische Werte: </a:t>
            </a:r>
          </a:p>
        </p:txBody>
      </p:sp>
      <mc:AlternateContent xmlns:mc="http://schemas.openxmlformats.org/markup-compatibility/2006" xmlns:a14="http://schemas.microsoft.com/office/drawing/2010/main">
        <mc:Choice Requires="a14">
          <p:sp>
            <p:nvSpPr>
              <p:cNvPr id="11" name="Textfeld 10"/>
              <p:cNvSpPr txBox="1"/>
              <p:nvPr/>
            </p:nvSpPr>
            <p:spPr>
              <a:xfrm>
                <a:off x="2577466" y="4325199"/>
                <a:ext cx="3506701"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𝑐</m:t>
                          </m:r>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=279,</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𝑐</m:t>
                          </m:r>
                        </m:e>
                        <m:sub>
                          <m:r>
                            <a:rPr lang="de-DE" sz="2000" b="0" i="1" smtClean="0">
                              <a:solidFill>
                                <a:schemeClr val="tx1"/>
                              </a:solidFill>
                              <a:latin typeface="Cambria Math"/>
                              <a:ea typeface="Cambria Math"/>
                            </a:rPr>
                            <m:t>2</m:t>
                          </m:r>
                        </m:sub>
                      </m:sSub>
                      <m:r>
                        <a:rPr lang="de-DE" sz="2000" b="0" i="1" smtClean="0">
                          <a:solidFill>
                            <a:schemeClr val="tx1"/>
                          </a:solidFill>
                          <a:latin typeface="Cambria Math"/>
                          <a:ea typeface="Cambria Math"/>
                        </a:rPr>
                        <m:t>=321</m:t>
                      </m:r>
                    </m:oMath>
                  </m:oMathPara>
                </a14:m>
                <a:endParaRPr lang="de-DE" sz="200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2577466" y="4325199"/>
                <a:ext cx="3506701" cy="400110"/>
              </a:xfrm>
              <a:prstGeom prst="rect">
                <a:avLst/>
              </a:prstGeom>
              <a:blipFill rotWithShape="1">
                <a:blip r:embed="rId4"/>
                <a:stretch>
                  <a:fillRect b="-3077"/>
                </a:stretch>
              </a:blipFill>
            </p:spPr>
            <p:txBody>
              <a:bodyPr/>
              <a:lstStyle/>
              <a:p>
                <a:r>
                  <a:rPr lang="de-DE">
                    <a:noFill/>
                  </a:rPr>
                  <a:t> </a:t>
                </a:r>
              </a:p>
            </p:txBody>
          </p:sp>
        </mc:Fallback>
      </mc:AlternateContent>
      <p:sp>
        <p:nvSpPr>
          <p:cNvPr id="12" name="Textfeld 11"/>
          <p:cNvSpPr txBox="1"/>
          <p:nvPr/>
        </p:nvSpPr>
        <p:spPr>
          <a:xfrm>
            <a:off x="467435" y="4757787"/>
            <a:ext cx="2035377"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13" name="Textfeld 12"/>
              <p:cNvSpPr txBox="1"/>
              <p:nvPr/>
            </p:nvSpPr>
            <p:spPr>
              <a:xfrm>
                <a:off x="2558546" y="4757787"/>
                <a:ext cx="6117141" cy="707886"/>
              </a:xfrm>
              <a:prstGeom prst="rect">
                <a:avLst/>
              </a:prstGeom>
              <a:noFill/>
            </p:spPr>
            <p:txBody>
              <a:bodyPr wrap="square" rtlCol="0">
                <a:spAutoFit/>
              </a:bodyPr>
              <a:lstStyle/>
              <a:p>
                <a:pPr algn="just"/>
                <a:r>
                  <a:rPr lang="de-DE" sz="2000" dirty="0">
                    <a:solidFill>
                      <a:schemeClr val="tx1"/>
                    </a:solidFill>
                    <a:latin typeface="+mn-lt"/>
                  </a:rPr>
                  <a:t>Falls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500</m:t>
                        </m:r>
                      </m:sub>
                    </m:sSub>
                    <m:r>
                      <a:rPr lang="de-DE" sz="2000" b="0" i="1" smtClean="0">
                        <a:solidFill>
                          <a:schemeClr val="tx1"/>
                        </a:solidFill>
                        <a:latin typeface="Cambria Math"/>
                      </a:rPr>
                      <m:t>&lt;279</m:t>
                    </m:r>
                  </m:oMath>
                </a14:m>
                <a:r>
                  <a:rPr lang="de-DE" sz="2000" dirty="0">
                    <a:solidFill>
                      <a:schemeClr val="tx1"/>
                    </a:solidFill>
                    <a:latin typeface="+mn-lt"/>
                  </a:rPr>
                  <a:t> oder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500</m:t>
                        </m:r>
                      </m:sub>
                    </m:sSub>
                    <m:r>
                      <a:rPr lang="de-DE" sz="2000" b="0" i="1" smtClean="0">
                        <a:solidFill>
                          <a:schemeClr val="tx1"/>
                        </a:solidFill>
                        <a:latin typeface="Cambria Math"/>
                      </a:rPr>
                      <m:t>&gt;321</m:t>
                    </m:r>
                  </m:oMath>
                </a14:m>
                <a:r>
                  <a:rPr lang="de-DE" sz="2000" dirty="0">
                    <a:solidFill>
                      <a:schemeClr val="tx1"/>
                    </a:solidFill>
                    <a:latin typeface="+mn-lt"/>
                  </a:rPr>
                  <a:t>, Entscheidung für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endParaRPr lang="de-DE" sz="2000" dirty="0">
                  <a:solidFill>
                    <a:schemeClr val="tx1"/>
                  </a:solidFill>
                  <a:latin typeface="+mn-lt"/>
                </a:endParaRPr>
              </a:p>
              <a:p>
                <a:pPr algn="just"/>
                <a:r>
                  <a:rPr lang="de-DE" sz="2000" dirty="0">
                    <a:solidFill>
                      <a:schemeClr val="tx1"/>
                    </a:solidFill>
                    <a:latin typeface="+mn-lt"/>
                  </a:rPr>
                  <a:t>(Verwerfung von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sonst Beibehaltung von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558546" y="4757787"/>
                <a:ext cx="6117141" cy="707886"/>
              </a:xfrm>
              <a:prstGeom prst="rect">
                <a:avLst/>
              </a:prstGeom>
              <a:blipFill rotWithShape="1">
                <a:blip r:embed="rId5"/>
                <a:stretch>
                  <a:fillRect l="-1097" t="-4274" b="-13675"/>
                </a:stretch>
              </a:blipFill>
            </p:spPr>
            <p:txBody>
              <a:bodyPr/>
              <a:lstStyle/>
              <a:p>
                <a:r>
                  <a:rPr lang="de-DE">
                    <a:noFill/>
                  </a:rPr>
                  <a:t> </a:t>
                </a:r>
              </a:p>
            </p:txBody>
          </p:sp>
        </mc:Fallback>
      </mc:AlternateContent>
      <p:sp>
        <p:nvSpPr>
          <p:cNvPr id="16" name="Textfeld 15"/>
          <p:cNvSpPr txBox="1"/>
          <p:nvPr/>
        </p:nvSpPr>
        <p:spPr>
          <a:xfrm>
            <a:off x="467435" y="3899367"/>
            <a:ext cx="6047904" cy="400110"/>
          </a:xfrm>
          <a:prstGeom prst="rect">
            <a:avLst/>
          </a:prstGeom>
          <a:noFill/>
        </p:spPr>
        <p:txBody>
          <a:bodyPr wrap="square" rtlCol="0">
            <a:spAutoFit/>
          </a:bodyPr>
          <a:lstStyle/>
          <a:p>
            <a:pPr algn="just"/>
            <a:r>
              <a:rPr lang="de-DE" sz="2000" dirty="0">
                <a:latin typeface="+mn-lt"/>
              </a:rPr>
              <a:t>Testniveau (Signifikanzniveau):  </a:t>
            </a:r>
          </a:p>
        </p:txBody>
      </p:sp>
      <mc:AlternateContent xmlns:mc="http://schemas.openxmlformats.org/markup-compatibility/2006" xmlns:a14="http://schemas.microsoft.com/office/drawing/2010/main">
        <mc:Choice Requires="a14">
          <p:sp>
            <p:nvSpPr>
              <p:cNvPr id="18" name="Textfeld 17"/>
              <p:cNvSpPr txBox="1"/>
              <p:nvPr/>
            </p:nvSpPr>
            <p:spPr>
              <a:xfrm>
                <a:off x="4286960" y="3908749"/>
                <a:ext cx="3381384"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=0.025+0.024=0.049</m:t>
                      </m:r>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286960" y="3908749"/>
                <a:ext cx="3381384" cy="400110"/>
              </a:xfrm>
              <a:prstGeom prst="rect">
                <a:avLst/>
              </a:prstGeom>
              <a:blipFill rotWithShape="1">
                <a:blip r:embed="rId6"/>
                <a:stretch>
                  <a:fillRect/>
                </a:stretch>
              </a:blipFill>
            </p:spPr>
            <p:txBody>
              <a:bodyPr/>
              <a:lstStyle/>
              <a:p>
                <a:r>
                  <a:rPr lang="de-DE">
                    <a:noFill/>
                  </a:rPr>
                  <a:t> </a:t>
                </a:r>
              </a:p>
            </p:txBody>
          </p:sp>
        </mc:Fallback>
      </mc:AlternateContent>
      <p:sp>
        <p:nvSpPr>
          <p:cNvPr id="19" name="Textfeld 18"/>
          <p:cNvSpPr txBox="1"/>
          <p:nvPr/>
        </p:nvSpPr>
        <p:spPr>
          <a:xfrm>
            <a:off x="468312" y="5589240"/>
            <a:ext cx="7560071" cy="1015663"/>
          </a:xfrm>
          <a:prstGeom prst="rect">
            <a:avLst/>
          </a:prstGeom>
          <a:noFill/>
        </p:spPr>
        <p:txBody>
          <a:bodyPr wrap="square" rtlCol="0">
            <a:spAutoFit/>
          </a:bodyPr>
          <a:lstStyle/>
          <a:p>
            <a:pPr algn="just"/>
            <a:r>
              <a:rPr lang="de-DE" sz="2000" dirty="0">
                <a:latin typeface="+mn-lt"/>
              </a:rPr>
              <a:t>Man beachte, dass die kritischen Werte 279 und 321 zu den Anteils-</a:t>
            </a:r>
          </a:p>
          <a:p>
            <a:pPr algn="just"/>
            <a:r>
              <a:rPr lang="de-DE" sz="2000" dirty="0">
                <a:latin typeface="+mn-lt"/>
              </a:rPr>
              <a:t>werten 55.8% und 64.2% korrespondieren. Außerhalb dieser Schranken</a:t>
            </a:r>
          </a:p>
          <a:p>
            <a:pPr algn="just"/>
            <a:r>
              <a:rPr lang="de-DE" sz="2000" dirty="0">
                <a:latin typeface="+mn-lt"/>
              </a:rPr>
              <a:t>würde man ein Abweichung vom Sollwert 60% als signifikant erachten.</a:t>
            </a: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739</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7"/>
          <a:stretch>
            <a:fillRect/>
          </a:stretch>
        </p:blipFill>
        <p:spPr>
          <a:xfrm>
            <a:off x="467435" y="932458"/>
            <a:ext cx="7362825" cy="2905125"/>
          </a:xfrm>
          <a:prstGeom prst="rect">
            <a:avLst/>
          </a:prstGeom>
        </p:spPr>
      </p:pic>
    </p:spTree>
    <p:extLst>
      <p:ext uri="{BB962C8B-B14F-4D97-AF65-F5344CB8AC3E}">
        <p14:creationId xmlns:p14="http://schemas.microsoft.com/office/powerpoint/2010/main" val="1788842688"/>
      </p:ext>
    </p:extLst>
  </p:cSld>
  <p:clrMapOvr>
    <a:masterClrMapping/>
  </p:clrMapOvr>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740</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Approximative Binomialtests - nichtstandardisierte Varianten </a:t>
            </a:r>
            <a:r>
              <a:rPr lang="de-DE" sz="2000" dirty="0">
                <a:solidFill>
                  <a:srgbClr val="0070C0"/>
                </a:solidFill>
              </a:rPr>
              <a:t>● </a:t>
            </a:r>
            <a:endParaRPr lang="de-DE" sz="2000" b="1" dirty="0">
              <a:solidFill>
                <a:srgbClr val="0070C0"/>
              </a:solidFill>
              <a:latin typeface="+mn-lt"/>
            </a:endParaRPr>
          </a:p>
        </p:txBody>
      </p:sp>
      <p:sp>
        <p:nvSpPr>
          <p:cNvPr id="13" name="Textfeld 12"/>
          <p:cNvSpPr txBox="1"/>
          <p:nvPr/>
        </p:nvSpPr>
        <p:spPr>
          <a:xfrm>
            <a:off x="468312" y="1489657"/>
            <a:ext cx="8207376" cy="400110"/>
          </a:xfrm>
          <a:prstGeom prst="rect">
            <a:avLst/>
          </a:prstGeom>
          <a:noFill/>
        </p:spPr>
        <p:txBody>
          <a:bodyPr wrap="square" rtlCol="0">
            <a:spAutoFit/>
          </a:bodyPr>
          <a:lstStyle/>
          <a:p>
            <a:pPr algn="just"/>
            <a:r>
              <a:rPr lang="de-DE" sz="2000" dirty="0">
                <a:latin typeface="+mn-lt"/>
              </a:rPr>
              <a:t>Wir betrachten erneut das vorhergehende Beispiel (Norm vs. Abweichung) </a:t>
            </a:r>
          </a:p>
        </p:txBody>
      </p:sp>
      <p:sp>
        <p:nvSpPr>
          <p:cNvPr id="14" name="Textfeld 13"/>
          <p:cNvSpPr txBox="1"/>
          <p:nvPr/>
        </p:nvSpPr>
        <p:spPr>
          <a:xfrm>
            <a:off x="451974" y="1844824"/>
            <a:ext cx="8207376" cy="400110"/>
          </a:xfrm>
          <a:prstGeom prst="rect">
            <a:avLst/>
          </a:prstGeom>
          <a:noFill/>
        </p:spPr>
        <p:txBody>
          <a:bodyPr wrap="square" rtlCol="0">
            <a:spAutoFit/>
          </a:bodyPr>
          <a:lstStyle/>
          <a:p>
            <a:pPr algn="just"/>
            <a:r>
              <a:rPr lang="de-DE" sz="2000" dirty="0">
                <a:latin typeface="+mn-lt"/>
              </a:rPr>
              <a:t>Jetzt: Approximation der Testverteilung durch Normalverteilung</a:t>
            </a:r>
          </a:p>
        </p:txBody>
      </p:sp>
      <p:sp>
        <p:nvSpPr>
          <p:cNvPr id="15" name="Textfeld 14"/>
          <p:cNvSpPr txBox="1"/>
          <p:nvPr/>
        </p:nvSpPr>
        <p:spPr>
          <a:xfrm>
            <a:off x="452522" y="2308497"/>
            <a:ext cx="2443980" cy="400110"/>
          </a:xfrm>
          <a:prstGeom prst="rect">
            <a:avLst/>
          </a:prstGeom>
          <a:noFill/>
        </p:spPr>
        <p:txBody>
          <a:bodyPr wrap="square" rtlCol="0">
            <a:spAutoFit/>
          </a:bodyPr>
          <a:lstStyle/>
          <a:p>
            <a:pPr algn="just"/>
            <a:r>
              <a:rPr lang="de-DE" sz="2000" dirty="0">
                <a:latin typeface="+mn-lt"/>
              </a:rPr>
              <a:t>Statistisches Modell:</a:t>
            </a:r>
          </a:p>
        </p:txBody>
      </p:sp>
      <mc:AlternateContent xmlns:mc="http://schemas.openxmlformats.org/markup-compatibility/2006" xmlns:a14="http://schemas.microsoft.com/office/drawing/2010/main">
        <mc:Choice Requires="a14">
          <p:sp>
            <p:nvSpPr>
              <p:cNvPr id="16" name="Textfeld 15"/>
              <p:cNvSpPr txBox="1"/>
              <p:nvPr/>
            </p:nvSpPr>
            <p:spPr>
              <a:xfrm>
                <a:off x="2928550" y="2307700"/>
                <a:ext cx="4523770"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500</m:t>
                        </m:r>
                      </m:sub>
                    </m:sSub>
                  </m:oMath>
                </a14:m>
                <a:r>
                  <a:rPr lang="de-DE" sz="2000" dirty="0">
                    <a:latin typeface="+mn-lt"/>
                  </a:rPr>
                  <a:t> unabhängig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oMath>
                </a14:m>
                <a:r>
                  <a:rPr lang="de-DE" sz="2000" dirty="0">
                    <a:latin typeface="+mn-lt"/>
                  </a:rPr>
                  <a:t>-verteilt </a:t>
                </a:r>
              </a:p>
            </p:txBody>
          </p:sp>
        </mc:Choice>
        <mc:Fallback xmlns="">
          <p:sp>
            <p:nvSpPr>
              <p:cNvPr id="16" name="Textfeld 15"/>
              <p:cNvSpPr txBox="1">
                <a:spLocks noRot="1" noChangeAspect="1" noMove="1" noResize="1" noEditPoints="1" noAdjustHandles="1" noChangeArrowheads="1" noChangeShapeType="1" noTextEdit="1"/>
              </p:cNvSpPr>
              <p:nvPr/>
            </p:nvSpPr>
            <p:spPr>
              <a:xfrm>
                <a:off x="2928550" y="2307700"/>
                <a:ext cx="4523770" cy="400110"/>
              </a:xfrm>
              <a:prstGeom prst="rect">
                <a:avLst/>
              </a:prstGeom>
              <a:blipFill rotWithShape="1">
                <a:blip r:embed="rId3"/>
                <a:stretch>
                  <a:fillRect t="-7692" b="-27692"/>
                </a:stretch>
              </a:blipFill>
            </p:spPr>
            <p:txBody>
              <a:bodyPr/>
              <a:lstStyle/>
              <a:p>
                <a:r>
                  <a:rPr lang="de-DE">
                    <a:noFill/>
                  </a:rPr>
                  <a:t> </a:t>
                </a:r>
              </a:p>
            </p:txBody>
          </p:sp>
        </mc:Fallback>
      </mc:AlternateContent>
      <p:sp>
        <p:nvSpPr>
          <p:cNvPr id="18" name="Textfeld 17"/>
          <p:cNvSpPr txBox="1"/>
          <p:nvPr/>
        </p:nvSpPr>
        <p:spPr>
          <a:xfrm>
            <a:off x="2896502" y="2708607"/>
            <a:ext cx="4267785" cy="400110"/>
          </a:xfrm>
          <a:prstGeom prst="rect">
            <a:avLst/>
          </a:prstGeom>
          <a:noFill/>
        </p:spPr>
        <p:txBody>
          <a:bodyPr wrap="square" rtlCol="0">
            <a:spAutoFit/>
          </a:bodyPr>
          <a:lstStyle/>
          <a:p>
            <a:pPr algn="just"/>
            <a:r>
              <a:rPr lang="de-DE" sz="2000" dirty="0">
                <a:latin typeface="+mn-lt"/>
              </a:rPr>
              <a:t>mit Kodierung 0 = weiß, 1 = schwarz </a:t>
            </a:r>
          </a:p>
        </p:txBody>
      </p:sp>
      <p:sp>
        <p:nvSpPr>
          <p:cNvPr id="22" name="Textfeld 21"/>
          <p:cNvSpPr txBox="1"/>
          <p:nvPr/>
        </p:nvSpPr>
        <p:spPr>
          <a:xfrm>
            <a:off x="452521" y="3127681"/>
            <a:ext cx="2736304" cy="400110"/>
          </a:xfrm>
          <a:prstGeom prst="rect">
            <a:avLst/>
          </a:prstGeom>
          <a:noFill/>
        </p:spPr>
        <p:txBody>
          <a:bodyPr wrap="square" rtlCol="0">
            <a:spAutoFit/>
          </a:bodyPr>
          <a:lstStyle/>
          <a:p>
            <a:pPr algn="just"/>
            <a:r>
              <a:rPr lang="de-DE" sz="2000" dirty="0">
                <a:latin typeface="+mn-lt"/>
              </a:rPr>
              <a:t>Testproblem:  </a:t>
            </a:r>
          </a:p>
        </p:txBody>
      </p:sp>
      <mc:AlternateContent xmlns:mc="http://schemas.openxmlformats.org/markup-compatibility/2006" xmlns:a14="http://schemas.microsoft.com/office/drawing/2010/main">
        <mc:Choice Requires="a14">
          <p:sp>
            <p:nvSpPr>
              <p:cNvPr id="26" name="Textfeld 25"/>
              <p:cNvSpPr txBox="1"/>
              <p:nvPr/>
            </p:nvSpPr>
            <p:spPr>
              <a:xfrm>
                <a:off x="3163932" y="3127681"/>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b="0" i="1" dirty="0" smtClean="0">
                        <a:solidFill>
                          <a:schemeClr val="tx1"/>
                        </a:solidFill>
                        <a:latin typeface="Cambria Math"/>
                        <a:ea typeface="Cambria Math"/>
                      </a:rPr>
                      <m:t>=0.6</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b="0" i="1" dirty="0" smtClean="0">
                        <a:solidFill>
                          <a:schemeClr val="tx1"/>
                        </a:solidFill>
                        <a:latin typeface="Cambria Math"/>
                        <a:ea typeface="Cambria Math"/>
                      </a:rPr>
                      <m:t>≠0.6</m:t>
                    </m:r>
                  </m:oMath>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3163932" y="3127681"/>
                <a:ext cx="3672408"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27" name="Textfeld 26"/>
          <p:cNvSpPr txBox="1"/>
          <p:nvPr/>
        </p:nvSpPr>
        <p:spPr>
          <a:xfrm>
            <a:off x="451974" y="3740173"/>
            <a:ext cx="2736304" cy="400110"/>
          </a:xfrm>
          <a:prstGeom prst="rect">
            <a:avLst/>
          </a:prstGeom>
          <a:noFill/>
        </p:spPr>
        <p:txBody>
          <a:bodyPr wrap="square" rtlCol="0">
            <a:spAutoFit/>
          </a:bodyPr>
          <a:lstStyle/>
          <a:p>
            <a:pPr algn="just"/>
            <a:r>
              <a:rPr lang="de-DE" sz="2000" dirty="0">
                <a:latin typeface="+mn-lt"/>
              </a:rPr>
              <a:t>Teststatistik: </a:t>
            </a:r>
          </a:p>
        </p:txBody>
      </p:sp>
      <mc:AlternateContent xmlns:mc="http://schemas.openxmlformats.org/markup-compatibility/2006" xmlns:a14="http://schemas.microsoft.com/office/drawing/2010/main">
        <mc:Choice Requires="a14">
          <p:sp>
            <p:nvSpPr>
              <p:cNvPr id="28" name="Textfeld 27"/>
              <p:cNvSpPr txBox="1"/>
              <p:nvPr/>
            </p:nvSpPr>
            <p:spPr>
              <a:xfrm>
                <a:off x="3163932" y="3577137"/>
                <a:ext cx="4432404" cy="72654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𝑆</m:t>
                          </m:r>
                        </m:e>
                        <m:sub>
                          <m:r>
                            <a:rPr lang="de-DE" sz="2000" b="0" i="1" smtClean="0">
                              <a:solidFill>
                                <a:schemeClr val="tx1"/>
                              </a:solidFill>
                              <a:latin typeface="Cambria Math"/>
                            </a:rPr>
                            <m:t>500</m:t>
                          </m:r>
                        </m:sub>
                      </m:sSub>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500</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nary>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300, 120</m:t>
                          </m:r>
                        </m:e>
                      </m:d>
                    </m:oMath>
                  </m:oMathPara>
                </a14:m>
                <a:endParaRPr lang="de-DE" sz="2000" dirty="0">
                  <a:solidFill>
                    <a:schemeClr val="tx1"/>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3163932" y="3577137"/>
                <a:ext cx="4432404" cy="726546"/>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5030394" y="3603087"/>
                <a:ext cx="1008112"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solidFill>
                            <a:schemeClr val="tx1"/>
                          </a:solidFill>
                          <a:latin typeface="Cambria Math"/>
                        </a:rPr>
                        <m:t>𝑎𝑝𝑝𝑟𝑜𝑥</m:t>
                      </m:r>
                      <m:r>
                        <a:rPr lang="de-DE" sz="1600" b="0" i="1" smtClean="0">
                          <a:solidFill>
                            <a:schemeClr val="tx1"/>
                          </a:solidFill>
                          <a:latin typeface="Cambria Math"/>
                        </a:rPr>
                        <m:t>.</m:t>
                      </m:r>
                    </m:oMath>
                  </m:oMathPara>
                </a14:m>
                <a:endParaRPr lang="de-DE" sz="16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5030394" y="3603087"/>
                <a:ext cx="1008112" cy="338554"/>
              </a:xfrm>
              <a:prstGeom prst="rect">
                <a:avLst/>
              </a:prstGeom>
              <a:blipFill rotWithShape="1">
                <a:blip r:embed="rId6"/>
                <a:stretch>
                  <a:fillRect b="-3571"/>
                </a:stretch>
              </a:blipFill>
            </p:spPr>
            <p:txBody>
              <a:bodyPr/>
              <a:lstStyle/>
              <a:p>
                <a:r>
                  <a:rPr lang="de-DE">
                    <a:noFill/>
                  </a:rPr>
                  <a:t> </a:t>
                </a:r>
              </a:p>
            </p:txBody>
          </p:sp>
        </mc:Fallback>
      </mc:AlternateContent>
      <p:sp>
        <p:nvSpPr>
          <p:cNvPr id="30" name="Textfeld 29"/>
          <p:cNvSpPr txBox="1"/>
          <p:nvPr/>
        </p:nvSpPr>
        <p:spPr>
          <a:xfrm>
            <a:off x="451974" y="4813596"/>
            <a:ext cx="3386090" cy="400110"/>
          </a:xfrm>
          <a:prstGeom prst="rect">
            <a:avLst/>
          </a:prstGeom>
          <a:noFill/>
        </p:spPr>
        <p:txBody>
          <a:bodyPr wrap="square" rtlCol="0">
            <a:spAutoFit/>
          </a:bodyPr>
          <a:lstStyle/>
          <a:p>
            <a:pPr algn="just"/>
            <a:r>
              <a:rPr lang="de-DE" sz="2000" dirty="0">
                <a:latin typeface="+mn-lt"/>
              </a:rPr>
              <a:t>Kritische Werte: </a:t>
            </a:r>
          </a:p>
        </p:txBody>
      </p:sp>
      <p:sp>
        <p:nvSpPr>
          <p:cNvPr id="31" name="Textfeld 30"/>
          <p:cNvSpPr txBox="1"/>
          <p:nvPr/>
        </p:nvSpPr>
        <p:spPr>
          <a:xfrm>
            <a:off x="451974" y="4359072"/>
            <a:ext cx="6047904" cy="400110"/>
          </a:xfrm>
          <a:prstGeom prst="rect">
            <a:avLst/>
          </a:prstGeom>
          <a:noFill/>
        </p:spPr>
        <p:txBody>
          <a:bodyPr wrap="square" rtlCol="0">
            <a:spAutoFit/>
          </a:bodyPr>
          <a:lstStyle/>
          <a:p>
            <a:pPr algn="just"/>
            <a:r>
              <a:rPr lang="de-DE" sz="2000" dirty="0">
                <a:latin typeface="+mn-lt"/>
              </a:rPr>
              <a:t>Testniveau (Signifikanzniveau):  </a:t>
            </a:r>
          </a:p>
        </p:txBody>
      </p:sp>
      <mc:AlternateContent xmlns:mc="http://schemas.openxmlformats.org/markup-compatibility/2006" xmlns:a14="http://schemas.microsoft.com/office/drawing/2010/main">
        <mc:Choice Requires="a14">
          <p:sp>
            <p:nvSpPr>
              <p:cNvPr id="32" name="Textfeld 31"/>
              <p:cNvSpPr txBox="1"/>
              <p:nvPr/>
            </p:nvSpPr>
            <p:spPr>
              <a:xfrm>
                <a:off x="3975205" y="4359072"/>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3975205" y="4359072"/>
                <a:ext cx="1584176" cy="40011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2348532" y="4771021"/>
                <a:ext cx="4487808" cy="44268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𝑐</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𝑞</m:t>
                          </m:r>
                        </m:e>
                        <m:sub>
                          <m:r>
                            <a:rPr lang="de-DE" sz="2000" b="0" i="1" smtClean="0">
                              <a:latin typeface="Cambria Math"/>
                              <a:ea typeface="Cambria Math"/>
                            </a:rPr>
                            <m:t>0.025</m:t>
                          </m:r>
                        </m:sub>
                      </m:sSub>
                      <m:r>
                        <a:rPr lang="de-DE" sz="2000" b="0" i="1" smtClean="0">
                          <a:latin typeface="Cambria Math"/>
                          <a:ea typeface="Cambria Math"/>
                        </a:rPr>
                        <m:t>=</m:t>
                      </m:r>
                      <m:r>
                        <a:rPr lang="de-DE" sz="2000" b="0" i="0" smtClean="0">
                          <a:solidFill>
                            <a:schemeClr val="tx1"/>
                          </a:solidFill>
                          <a:latin typeface="Cambria Math"/>
                          <a:ea typeface="Cambria Math"/>
                        </a:rPr>
                        <m:t>300</m:t>
                      </m:r>
                      <m:r>
                        <a:rPr lang="de-DE" sz="2000" b="0" i="1" smtClean="0">
                          <a:latin typeface="Cambria Math"/>
                          <a:ea typeface="Cambria Math"/>
                        </a:rPr>
                        <m:t>+</m:t>
                      </m:r>
                      <m:rad>
                        <m:radPr>
                          <m:degHide m:val="on"/>
                          <m:ctrlPr>
                            <a:rPr lang="de-DE" sz="2000" b="0" i="1" smtClean="0">
                              <a:latin typeface="Cambria Math" panose="02040503050406030204" pitchFamily="18" charset="0"/>
                              <a:ea typeface="Cambria Math"/>
                            </a:rPr>
                          </m:ctrlPr>
                        </m:radPr>
                        <m:deg/>
                        <m:e>
                          <m:r>
                            <a:rPr lang="de-DE" sz="2000" b="0" i="1" smtClean="0">
                              <a:latin typeface="Cambria Math"/>
                              <a:ea typeface="Cambria Math"/>
                            </a:rPr>
                            <m:t>120</m:t>
                          </m:r>
                        </m:e>
                      </m:rad>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𝑧</m:t>
                          </m:r>
                        </m:e>
                        <m:sub>
                          <m:r>
                            <a:rPr lang="de-DE" sz="2000" b="0" i="1" smtClean="0">
                              <a:latin typeface="Cambria Math"/>
                              <a:ea typeface="Cambria Math"/>
                            </a:rPr>
                            <m:t>0.025</m:t>
                          </m:r>
                        </m:sub>
                      </m:sSub>
                    </m:oMath>
                  </m:oMathPara>
                </a14:m>
                <a:endParaRPr lang="de-DE" sz="2000" dirty="0">
                  <a:latin typeface="+mn-lt"/>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2348532" y="4771021"/>
                <a:ext cx="4487808" cy="442685"/>
              </a:xfrm>
              <a:prstGeom prst="rect">
                <a:avLst/>
              </a:prstGeom>
              <a:blipFill rotWithShape="1">
                <a:blip r:embed="rId8"/>
                <a:stretch>
                  <a:fillRect b="-69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2649625" y="5220870"/>
                <a:ext cx="3683514" cy="43640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r>
                        <a:rPr lang="de-DE" sz="2000" b="0" i="0" smtClean="0">
                          <a:solidFill>
                            <a:schemeClr val="tx1"/>
                          </a:solidFill>
                          <a:latin typeface="Cambria Math"/>
                          <a:ea typeface="Cambria Math"/>
                        </a:rPr>
                        <m:t>300</m:t>
                      </m:r>
                      <m:r>
                        <a:rPr lang="de-DE" sz="2000" b="0" i="1" smtClean="0">
                          <a:latin typeface="Cambria Math"/>
                          <a:ea typeface="Cambria Math"/>
                        </a:rPr>
                        <m:t>−</m:t>
                      </m:r>
                      <m:rad>
                        <m:radPr>
                          <m:degHide m:val="on"/>
                          <m:ctrlPr>
                            <a:rPr lang="de-DE" sz="2000" b="0" i="1" smtClean="0">
                              <a:latin typeface="Cambria Math" panose="02040503050406030204" pitchFamily="18" charset="0"/>
                              <a:ea typeface="Cambria Math"/>
                            </a:rPr>
                          </m:ctrlPr>
                        </m:radPr>
                        <m:deg/>
                        <m:e>
                          <m:r>
                            <a:rPr lang="de-DE" sz="2000" b="0" i="1" smtClean="0">
                              <a:latin typeface="Cambria Math"/>
                              <a:ea typeface="Cambria Math"/>
                            </a:rPr>
                            <m:t>120</m:t>
                          </m:r>
                        </m:e>
                      </m:rad>
                      <m:r>
                        <a:rPr lang="de-DE" sz="2000" b="0" i="1" smtClean="0">
                          <a:latin typeface="Cambria Math"/>
                          <a:ea typeface="Cambria Math"/>
                        </a:rPr>
                        <m:t>×1.96=278.5</m:t>
                      </m:r>
                    </m:oMath>
                  </m:oMathPara>
                </a14:m>
                <a:endParaRPr lang="de-DE" sz="2000" dirty="0">
                  <a:latin typeface="+mn-lt"/>
                </a:endParaRPr>
              </a:p>
            </p:txBody>
          </p:sp>
        </mc:Choice>
        <mc:Fallback xmlns="">
          <p:sp>
            <p:nvSpPr>
              <p:cNvPr id="38" name="Textfeld 37"/>
              <p:cNvSpPr txBox="1">
                <a:spLocks noRot="1" noChangeAspect="1" noMove="1" noResize="1" noEditPoints="1" noAdjustHandles="1" noChangeArrowheads="1" noChangeShapeType="1" noTextEdit="1"/>
              </p:cNvSpPr>
              <p:nvPr/>
            </p:nvSpPr>
            <p:spPr>
              <a:xfrm>
                <a:off x="2649625" y="5220870"/>
                <a:ext cx="3683514" cy="436402"/>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9" name="Textfeld 38"/>
              <p:cNvSpPr txBox="1"/>
              <p:nvPr/>
            </p:nvSpPr>
            <p:spPr>
              <a:xfrm>
                <a:off x="2348532" y="5666692"/>
                <a:ext cx="6327156" cy="44268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𝑐</m:t>
                          </m:r>
                        </m:e>
                        <m:sub>
                          <m:r>
                            <a:rPr lang="de-DE" sz="2000" b="0" i="1" smtClean="0">
                              <a:latin typeface="Cambria Math"/>
                              <a:ea typeface="Cambria Math"/>
                            </a:rPr>
                            <m:t>2</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𝑞</m:t>
                          </m:r>
                        </m:e>
                        <m:sub>
                          <m:r>
                            <a:rPr lang="de-DE" sz="2000" b="0" i="1" smtClean="0">
                              <a:latin typeface="Cambria Math"/>
                              <a:ea typeface="Cambria Math"/>
                            </a:rPr>
                            <m:t>0.975</m:t>
                          </m:r>
                        </m:sub>
                      </m:sSub>
                      <m:r>
                        <a:rPr lang="de-DE" sz="2000" b="0" i="1" smtClean="0">
                          <a:latin typeface="Cambria Math"/>
                          <a:ea typeface="Cambria Math"/>
                        </a:rPr>
                        <m:t>=</m:t>
                      </m:r>
                      <m:r>
                        <a:rPr lang="de-DE" sz="2000" b="0" i="0" smtClean="0">
                          <a:solidFill>
                            <a:schemeClr val="tx1"/>
                          </a:solidFill>
                          <a:latin typeface="Cambria Math"/>
                          <a:ea typeface="Cambria Math"/>
                        </a:rPr>
                        <m:t>300</m:t>
                      </m:r>
                      <m:r>
                        <a:rPr lang="de-DE" sz="2000" b="0" i="1" smtClean="0">
                          <a:latin typeface="Cambria Math"/>
                          <a:ea typeface="Cambria Math"/>
                        </a:rPr>
                        <m:t>+</m:t>
                      </m:r>
                      <m:rad>
                        <m:radPr>
                          <m:degHide m:val="on"/>
                          <m:ctrlPr>
                            <a:rPr lang="de-DE" sz="2000" b="0" i="1" smtClean="0">
                              <a:latin typeface="Cambria Math" panose="02040503050406030204" pitchFamily="18" charset="0"/>
                              <a:ea typeface="Cambria Math"/>
                            </a:rPr>
                          </m:ctrlPr>
                        </m:radPr>
                        <m:deg/>
                        <m:e>
                          <m:r>
                            <a:rPr lang="de-DE" sz="2000" b="0" i="1" smtClean="0">
                              <a:latin typeface="Cambria Math"/>
                              <a:ea typeface="Cambria Math"/>
                            </a:rPr>
                            <m:t>120</m:t>
                          </m:r>
                        </m:e>
                      </m:rad>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𝑧</m:t>
                          </m:r>
                        </m:e>
                        <m:sub>
                          <m:r>
                            <a:rPr lang="de-DE" sz="2000" b="0" i="1" smtClean="0">
                              <a:latin typeface="Cambria Math"/>
                              <a:ea typeface="Cambria Math"/>
                            </a:rPr>
                            <m:t>0.975</m:t>
                          </m:r>
                        </m:sub>
                      </m:sSub>
                    </m:oMath>
                  </m:oMathPara>
                </a14:m>
                <a:endParaRPr lang="de-DE" sz="2000" dirty="0">
                  <a:latin typeface="+mn-lt"/>
                </a:endParaRPr>
              </a:p>
            </p:txBody>
          </p:sp>
        </mc:Choice>
        <mc:Fallback xmlns="">
          <p:sp>
            <p:nvSpPr>
              <p:cNvPr id="39" name="Textfeld 38"/>
              <p:cNvSpPr txBox="1">
                <a:spLocks noRot="1" noChangeAspect="1" noMove="1" noResize="1" noEditPoints="1" noAdjustHandles="1" noChangeArrowheads="1" noChangeShapeType="1" noTextEdit="1"/>
              </p:cNvSpPr>
              <p:nvPr/>
            </p:nvSpPr>
            <p:spPr>
              <a:xfrm>
                <a:off x="2348532" y="5666692"/>
                <a:ext cx="6327156" cy="442685"/>
              </a:xfrm>
              <a:prstGeom prst="rect">
                <a:avLst/>
              </a:prstGeom>
              <a:blipFill rotWithShape="1">
                <a:blip r:embed="rId10"/>
                <a:stretch>
                  <a:fillRect b="-69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0" name="Textfeld 39"/>
              <p:cNvSpPr txBox="1"/>
              <p:nvPr/>
            </p:nvSpPr>
            <p:spPr>
              <a:xfrm>
                <a:off x="2649625" y="6125687"/>
                <a:ext cx="3683514" cy="43640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r>
                        <a:rPr lang="de-DE" sz="2000" b="0" i="0" smtClean="0">
                          <a:solidFill>
                            <a:schemeClr val="tx1"/>
                          </a:solidFill>
                          <a:latin typeface="Cambria Math"/>
                          <a:ea typeface="Cambria Math"/>
                        </a:rPr>
                        <m:t>300</m:t>
                      </m:r>
                      <m:r>
                        <a:rPr lang="de-DE" sz="2000" b="0" i="1" smtClean="0">
                          <a:latin typeface="Cambria Math"/>
                          <a:ea typeface="Cambria Math"/>
                        </a:rPr>
                        <m:t>+</m:t>
                      </m:r>
                      <m:rad>
                        <m:radPr>
                          <m:degHide m:val="on"/>
                          <m:ctrlPr>
                            <a:rPr lang="de-DE" sz="2000" b="0" i="1" smtClean="0">
                              <a:latin typeface="Cambria Math" panose="02040503050406030204" pitchFamily="18" charset="0"/>
                              <a:ea typeface="Cambria Math"/>
                            </a:rPr>
                          </m:ctrlPr>
                        </m:radPr>
                        <m:deg/>
                        <m:e>
                          <m:r>
                            <a:rPr lang="de-DE" sz="2000" b="0" i="1" smtClean="0">
                              <a:latin typeface="Cambria Math"/>
                              <a:ea typeface="Cambria Math"/>
                            </a:rPr>
                            <m:t>120</m:t>
                          </m:r>
                        </m:e>
                      </m:rad>
                      <m:r>
                        <a:rPr lang="de-DE" sz="2000" b="0" i="1" smtClean="0">
                          <a:latin typeface="Cambria Math"/>
                          <a:ea typeface="Cambria Math"/>
                        </a:rPr>
                        <m:t>×1.96=321.5</m:t>
                      </m:r>
                    </m:oMath>
                  </m:oMathPara>
                </a14:m>
                <a:endParaRPr lang="de-DE" sz="2000" dirty="0">
                  <a:latin typeface="+mn-lt"/>
                </a:endParaRPr>
              </a:p>
            </p:txBody>
          </p:sp>
        </mc:Choice>
        <mc:Fallback xmlns="">
          <p:sp>
            <p:nvSpPr>
              <p:cNvPr id="40" name="Textfeld 39"/>
              <p:cNvSpPr txBox="1">
                <a:spLocks noRot="1" noChangeAspect="1" noMove="1" noResize="1" noEditPoints="1" noAdjustHandles="1" noChangeArrowheads="1" noChangeShapeType="1" noTextEdit="1"/>
              </p:cNvSpPr>
              <p:nvPr/>
            </p:nvSpPr>
            <p:spPr>
              <a:xfrm>
                <a:off x="2649625" y="6125687"/>
                <a:ext cx="3683514" cy="436402"/>
              </a:xfrm>
              <a:prstGeom prst="rect">
                <a:avLst/>
              </a:prstGeom>
              <a:blipFill rotWithShape="1">
                <a:blip r:embed="rId11"/>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1" name="Textfeld 40"/>
              <p:cNvSpPr txBox="1"/>
              <p:nvPr/>
            </p:nvSpPr>
            <p:spPr>
              <a:xfrm>
                <a:off x="5041825" y="3939276"/>
                <a:ext cx="1008112"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i="1" smtClean="0">
                          <a:solidFill>
                            <a:schemeClr val="tx1"/>
                          </a:solidFill>
                          <a:latin typeface="Cambria Math"/>
                          <a:ea typeface="Cambria Math"/>
                        </a:rPr>
                        <m:t>𝜋</m:t>
                      </m:r>
                      <m:r>
                        <a:rPr lang="de-DE" sz="1600" b="0" i="1" smtClean="0">
                          <a:solidFill>
                            <a:schemeClr val="tx1"/>
                          </a:solidFill>
                          <a:latin typeface="Cambria Math"/>
                          <a:ea typeface="Cambria Math"/>
                        </a:rPr>
                        <m:t>=0.6</m:t>
                      </m:r>
                    </m:oMath>
                  </m:oMathPara>
                </a14:m>
                <a:endParaRPr lang="de-DE" sz="1600" dirty="0">
                  <a:solidFill>
                    <a:schemeClr val="tx1"/>
                  </a:solidFill>
                </a:endParaRPr>
              </a:p>
            </p:txBody>
          </p:sp>
        </mc:Choice>
        <mc:Fallback xmlns="">
          <p:sp>
            <p:nvSpPr>
              <p:cNvPr id="41" name="Textfeld 40"/>
              <p:cNvSpPr txBox="1">
                <a:spLocks noRot="1" noChangeAspect="1" noMove="1" noResize="1" noEditPoints="1" noAdjustHandles="1" noChangeArrowheads="1" noChangeShapeType="1" noTextEdit="1"/>
              </p:cNvSpPr>
              <p:nvPr/>
            </p:nvSpPr>
            <p:spPr>
              <a:xfrm>
                <a:off x="5041825" y="3939276"/>
                <a:ext cx="1008112" cy="338554"/>
              </a:xfrm>
              <a:prstGeom prst="rect">
                <a:avLst/>
              </a:prstGeom>
              <a:blipFill rotWithShape="1">
                <a:blip r:embed="rId12"/>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340122636"/>
      </p:ext>
    </p:extLst>
  </p:cSld>
  <p:clrMapOvr>
    <a:masterClrMapping/>
  </p:clrMapOvr>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741</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p:nvPr/>
        </p:nvSpPr>
        <p:spPr>
          <a:xfrm>
            <a:off x="459297" y="2859920"/>
            <a:ext cx="2015838" cy="400110"/>
          </a:xfrm>
          <a:prstGeom prst="rect">
            <a:avLst/>
          </a:prstGeom>
          <a:noFill/>
        </p:spPr>
        <p:txBody>
          <a:bodyPr wrap="square" rtlCol="0">
            <a:spAutoFit/>
          </a:bodyPr>
          <a:lstStyle/>
          <a:p>
            <a:pPr algn="just"/>
            <a:r>
              <a:rPr lang="de-DE" sz="2000" dirty="0">
                <a:latin typeface="+mn-lt"/>
              </a:rPr>
              <a:t>Fazit: </a:t>
            </a:r>
          </a:p>
        </p:txBody>
      </p:sp>
      <p:sp>
        <p:nvSpPr>
          <p:cNvPr id="14" name="Textfeld 13"/>
          <p:cNvSpPr txBox="1"/>
          <p:nvPr/>
        </p:nvSpPr>
        <p:spPr>
          <a:xfrm>
            <a:off x="468312" y="3272373"/>
            <a:ext cx="7480406" cy="1015663"/>
          </a:xfrm>
          <a:prstGeom prst="rect">
            <a:avLst/>
          </a:prstGeom>
          <a:noFill/>
        </p:spPr>
        <p:txBody>
          <a:bodyPr wrap="square" rtlCol="0">
            <a:spAutoFit/>
          </a:bodyPr>
          <a:lstStyle/>
          <a:p>
            <a:pPr algn="just"/>
            <a:r>
              <a:rPr lang="de-DE" sz="2000" dirty="0">
                <a:latin typeface="+mn-lt"/>
              </a:rPr>
              <a:t>Somit bestünde in diesem Beispiel kein Unterschied zwischen dem sog. </a:t>
            </a:r>
          </a:p>
          <a:p>
            <a:pPr algn="just"/>
            <a:r>
              <a:rPr lang="de-DE" sz="2000" b="1" dirty="0">
                <a:solidFill>
                  <a:srgbClr val="0070C0"/>
                </a:solidFill>
                <a:latin typeface="+mn-lt"/>
              </a:rPr>
              <a:t>exakten Binomialtest </a:t>
            </a:r>
            <a:r>
              <a:rPr lang="de-DE" sz="2000" dirty="0">
                <a:latin typeface="+mn-lt"/>
              </a:rPr>
              <a:t>und dem </a:t>
            </a:r>
            <a:r>
              <a:rPr lang="de-DE" sz="2000" b="1" dirty="0">
                <a:solidFill>
                  <a:srgbClr val="0070C0"/>
                </a:solidFill>
                <a:latin typeface="+mn-lt"/>
              </a:rPr>
              <a:t>approximativen Binomialtest</a:t>
            </a:r>
            <a:r>
              <a:rPr lang="de-DE" sz="2000" dirty="0">
                <a:latin typeface="+mn-lt"/>
              </a:rPr>
              <a:t>. Die Testentscheidungen wären jeweils immer identisch.</a:t>
            </a:r>
            <a:endParaRPr lang="de-DE" sz="2000" b="1" dirty="0">
              <a:solidFill>
                <a:srgbClr val="0070C0"/>
              </a:solidFill>
              <a:latin typeface="+mn-lt"/>
            </a:endParaRPr>
          </a:p>
        </p:txBody>
      </p:sp>
      <p:sp>
        <p:nvSpPr>
          <p:cNvPr id="15" name="Textfeld 14"/>
          <p:cNvSpPr txBox="1"/>
          <p:nvPr/>
        </p:nvSpPr>
        <p:spPr>
          <a:xfrm>
            <a:off x="468312" y="1196752"/>
            <a:ext cx="2049223"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16" name="Textfeld 15"/>
              <p:cNvSpPr txBox="1"/>
              <p:nvPr/>
            </p:nvSpPr>
            <p:spPr>
              <a:xfrm>
                <a:off x="2154398" y="1196752"/>
                <a:ext cx="6521290" cy="707886"/>
              </a:xfrm>
              <a:prstGeom prst="rect">
                <a:avLst/>
              </a:prstGeom>
              <a:noFill/>
            </p:spPr>
            <p:txBody>
              <a:bodyPr wrap="square" rtlCol="0">
                <a:spAutoFit/>
              </a:bodyPr>
              <a:lstStyle/>
              <a:p>
                <a:pPr algn="just"/>
                <a:r>
                  <a:rPr lang="de-DE" sz="2000" dirty="0">
                    <a:latin typeface="+mn-lt"/>
                  </a:rPr>
                  <a:t>Unter Berücksichtigung, dass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500</m:t>
                        </m:r>
                      </m:sub>
                    </m:sSub>
                  </m:oMath>
                </a14:m>
                <a:r>
                  <a:rPr lang="de-DE" sz="2000" dirty="0">
                    <a:latin typeface="+mn-lt"/>
                  </a:rPr>
                  <a:t> nur ganze Zahlen </a:t>
                </a:r>
                <a:r>
                  <a:rPr lang="de-DE" sz="2000" dirty="0" err="1">
                    <a:latin typeface="+mn-lt"/>
                  </a:rPr>
                  <a:t>anneh</a:t>
                </a:r>
                <a:r>
                  <a:rPr lang="de-DE" sz="2000" dirty="0">
                    <a:latin typeface="+mn-lt"/>
                  </a:rPr>
                  <a:t>-</a:t>
                </a:r>
              </a:p>
              <a:p>
                <a:pPr algn="just"/>
                <a:r>
                  <a:rPr lang="de-DE" sz="2000" dirty="0" err="1">
                    <a:latin typeface="+mn-lt"/>
                  </a:rPr>
                  <a:t>men</a:t>
                </a:r>
                <a:r>
                  <a:rPr lang="de-DE" sz="2000" dirty="0">
                    <a:latin typeface="+mn-lt"/>
                  </a:rPr>
                  <a:t> kann, resultiert die gleiche Testprozedur wie zuvor, d. h.  </a:t>
                </a:r>
              </a:p>
            </p:txBody>
          </p:sp>
        </mc:Choice>
        <mc:Fallback xmlns="">
          <p:sp>
            <p:nvSpPr>
              <p:cNvPr id="16" name="Textfeld 15"/>
              <p:cNvSpPr txBox="1">
                <a:spLocks noRot="1" noChangeAspect="1" noMove="1" noResize="1" noEditPoints="1" noAdjustHandles="1" noChangeArrowheads="1" noChangeShapeType="1" noTextEdit="1"/>
              </p:cNvSpPr>
              <p:nvPr/>
            </p:nvSpPr>
            <p:spPr>
              <a:xfrm>
                <a:off x="2154398" y="1196752"/>
                <a:ext cx="6521290" cy="707886"/>
              </a:xfrm>
              <a:prstGeom prst="rect">
                <a:avLst/>
              </a:prstGeom>
              <a:blipFill rotWithShape="1">
                <a:blip r:embed="rId3"/>
                <a:stretch>
                  <a:fillRect l="-935"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2148680" y="1941569"/>
                <a:ext cx="6117141" cy="707886"/>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500</m:t>
                        </m:r>
                      </m:sub>
                    </m:sSub>
                    <m:r>
                      <a:rPr lang="de-DE" sz="2000" b="0" i="1" smtClean="0">
                        <a:latin typeface="Cambria Math"/>
                      </a:rPr>
                      <m:t>&lt;279</m:t>
                    </m:r>
                  </m:oMath>
                </a14:m>
                <a:r>
                  <a:rPr lang="de-DE" sz="2000" dirty="0">
                    <a:latin typeface="+mn-lt"/>
                  </a:rPr>
                  <a:t> oder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500</m:t>
                        </m:r>
                      </m:sub>
                    </m:sSub>
                    <m:r>
                      <a:rPr lang="de-DE" sz="2000" b="0" i="1" smtClean="0">
                        <a:latin typeface="Cambria Math"/>
                      </a:rPr>
                      <m:t>&gt;321</m:t>
                    </m:r>
                  </m:oMath>
                </a14:m>
                <a:r>
                  <a:rPr lang="de-DE" sz="2000" dirty="0">
                    <a:latin typeface="+mn-lt"/>
                  </a:rPr>
                  <a:t>, Entscheidung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endParaRPr lang="de-DE" sz="2000" dirty="0">
                  <a:latin typeface="+mn-lt"/>
                </a:endParaRPr>
              </a:p>
              <a:p>
                <a:pPr algn="just"/>
                <a:r>
                  <a:rPr lang="de-DE" sz="2000" dirty="0">
                    <a:latin typeface="+mn-lt"/>
                  </a:rPr>
                  <a:t>(Verwerfung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sonst 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148680" y="1941569"/>
                <a:ext cx="6117141" cy="707886"/>
              </a:xfrm>
              <a:prstGeom prst="rect">
                <a:avLst/>
              </a:prstGeom>
              <a:blipFill rotWithShape="1">
                <a:blip r:embed="rId4"/>
                <a:stretch>
                  <a:fillRect l="-996" t="-4274" b="-13675"/>
                </a:stretch>
              </a:blipFill>
            </p:spPr>
            <p:txBody>
              <a:bodyPr/>
              <a:lstStyle/>
              <a:p>
                <a:r>
                  <a:rPr lang="de-DE">
                    <a:noFill/>
                  </a:rPr>
                  <a:t> </a:t>
                </a:r>
              </a:p>
            </p:txBody>
          </p:sp>
        </mc:Fallback>
      </mc:AlternateContent>
      <p:sp>
        <p:nvSpPr>
          <p:cNvPr id="20" name="Textfeld 19"/>
          <p:cNvSpPr txBox="1"/>
          <p:nvPr/>
        </p:nvSpPr>
        <p:spPr>
          <a:xfrm>
            <a:off x="468312" y="4430893"/>
            <a:ext cx="8207375" cy="1323439"/>
          </a:xfrm>
          <a:prstGeom prst="rect">
            <a:avLst/>
          </a:prstGeom>
          <a:noFill/>
        </p:spPr>
        <p:txBody>
          <a:bodyPr wrap="square" rtlCol="0">
            <a:spAutoFit/>
          </a:bodyPr>
          <a:lstStyle/>
          <a:p>
            <a:pPr algn="just"/>
            <a:r>
              <a:rPr lang="de-DE" sz="2000" dirty="0">
                <a:latin typeface="+mn-lt"/>
              </a:rPr>
              <a:t>In analoger Weise lassen sich approximative Tests für die Beispiele 11.1.1 (Raten vs. Wissen) und 11.1.2 (kein Rückgang vs. Rückgang) konstruieren, welche ebenfalls zu identischen oder fast identischen Testprozeduren führen.</a:t>
            </a:r>
          </a:p>
          <a:p>
            <a:pPr algn="just"/>
            <a:r>
              <a:rPr lang="de-DE" sz="2000" dirty="0">
                <a:latin typeface="+mn-lt"/>
              </a:rPr>
              <a:t>Nähere Details dazu </a:t>
            </a:r>
            <a:r>
              <a:rPr lang="de-DE" sz="2000">
                <a:latin typeface="+mn-lt"/>
              </a:rPr>
              <a:t>im LB, S. 574-576. </a:t>
            </a:r>
            <a:endParaRPr lang="de-DE" sz="2000" dirty="0">
              <a:latin typeface="+mn-lt"/>
            </a:endParaRPr>
          </a:p>
        </p:txBody>
      </p:sp>
    </p:spTree>
    <p:extLst>
      <p:ext uri="{BB962C8B-B14F-4D97-AF65-F5344CB8AC3E}">
        <p14:creationId xmlns:p14="http://schemas.microsoft.com/office/powerpoint/2010/main" val="1487845606"/>
      </p:ext>
    </p:extLst>
  </p:cSld>
  <p:clrMapOvr>
    <a:masterClrMapping/>
  </p:clrMapOvr>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37519" y="1074114"/>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Approximative Binomialtests - standardisierte Varianten </a:t>
            </a:r>
            <a:r>
              <a:rPr lang="de-DE" sz="2000" dirty="0">
                <a:solidFill>
                  <a:srgbClr val="0070C0"/>
                </a:solidFill>
              </a:rPr>
              <a:t>● </a:t>
            </a:r>
            <a:endParaRPr lang="de-DE" sz="2000" b="1" dirty="0">
              <a:solidFill>
                <a:srgbClr val="0070C0"/>
              </a:solidFill>
              <a:latin typeface="+mn-lt"/>
            </a:endParaRPr>
          </a:p>
        </p:txBody>
      </p:sp>
      <p:sp>
        <p:nvSpPr>
          <p:cNvPr id="12" name="Textfeld 11"/>
          <p:cNvSpPr txBox="1"/>
          <p:nvPr/>
        </p:nvSpPr>
        <p:spPr>
          <a:xfrm>
            <a:off x="468312" y="1489657"/>
            <a:ext cx="8207376" cy="400110"/>
          </a:xfrm>
          <a:prstGeom prst="rect">
            <a:avLst/>
          </a:prstGeom>
          <a:noFill/>
        </p:spPr>
        <p:txBody>
          <a:bodyPr wrap="square" rtlCol="0">
            <a:spAutoFit/>
          </a:bodyPr>
          <a:lstStyle/>
          <a:p>
            <a:pPr algn="just"/>
            <a:r>
              <a:rPr lang="de-DE" sz="2000" dirty="0">
                <a:latin typeface="+mn-lt"/>
              </a:rPr>
              <a:t>Wir betrachten weiterhin das Beispiel 11.1.3 („Norm vs. Abweichung“) </a:t>
            </a:r>
          </a:p>
        </p:txBody>
      </p:sp>
      <p:sp>
        <p:nvSpPr>
          <p:cNvPr id="13" name="Textfeld 12"/>
          <p:cNvSpPr txBox="1"/>
          <p:nvPr/>
        </p:nvSpPr>
        <p:spPr>
          <a:xfrm>
            <a:off x="468313" y="1908204"/>
            <a:ext cx="8207376" cy="400110"/>
          </a:xfrm>
          <a:prstGeom prst="rect">
            <a:avLst/>
          </a:prstGeom>
          <a:noFill/>
        </p:spPr>
        <p:txBody>
          <a:bodyPr wrap="square" rtlCol="0">
            <a:spAutoFit/>
          </a:bodyPr>
          <a:lstStyle/>
          <a:p>
            <a:pPr algn="just"/>
            <a:r>
              <a:rPr lang="de-DE" sz="2000" dirty="0">
                <a:latin typeface="+mn-lt"/>
              </a:rPr>
              <a:t>Jetzt: Approximation durch Normalverteilung und Standardisierung</a:t>
            </a:r>
          </a:p>
        </p:txBody>
      </p:sp>
      <p:sp>
        <p:nvSpPr>
          <p:cNvPr id="14" name="Textfeld 13"/>
          <p:cNvSpPr txBox="1"/>
          <p:nvPr/>
        </p:nvSpPr>
        <p:spPr>
          <a:xfrm>
            <a:off x="468209" y="2420888"/>
            <a:ext cx="2443980" cy="400110"/>
          </a:xfrm>
          <a:prstGeom prst="rect">
            <a:avLst/>
          </a:prstGeom>
          <a:noFill/>
        </p:spPr>
        <p:txBody>
          <a:bodyPr wrap="square" rtlCol="0">
            <a:spAutoFit/>
          </a:bodyPr>
          <a:lstStyle/>
          <a:p>
            <a:pPr algn="just"/>
            <a:r>
              <a:rPr lang="de-DE" sz="2000" dirty="0">
                <a:latin typeface="+mn-lt"/>
              </a:rPr>
              <a:t>Statistisches Modell:</a:t>
            </a:r>
          </a:p>
        </p:txBody>
      </p:sp>
      <mc:AlternateContent xmlns:mc="http://schemas.openxmlformats.org/markup-compatibility/2006" xmlns:a14="http://schemas.microsoft.com/office/drawing/2010/main">
        <mc:Choice Requires="a14">
          <p:sp>
            <p:nvSpPr>
              <p:cNvPr id="15" name="Textfeld 14"/>
              <p:cNvSpPr txBox="1"/>
              <p:nvPr/>
            </p:nvSpPr>
            <p:spPr>
              <a:xfrm>
                <a:off x="2944237" y="2420091"/>
                <a:ext cx="4523770"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500</m:t>
                        </m:r>
                      </m:sub>
                    </m:sSub>
                  </m:oMath>
                </a14:m>
                <a:r>
                  <a:rPr lang="de-DE" sz="2000" dirty="0">
                    <a:latin typeface="+mn-lt"/>
                  </a:rPr>
                  <a:t> unabhängig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oMath>
                </a14:m>
                <a:r>
                  <a:rPr lang="de-DE" sz="2000" dirty="0">
                    <a:latin typeface="+mn-lt"/>
                  </a:rPr>
                  <a:t>-verteilt </a:t>
                </a:r>
              </a:p>
            </p:txBody>
          </p:sp>
        </mc:Choice>
        <mc:Fallback xmlns="">
          <p:sp>
            <p:nvSpPr>
              <p:cNvPr id="15" name="Textfeld 14"/>
              <p:cNvSpPr txBox="1">
                <a:spLocks noRot="1" noChangeAspect="1" noMove="1" noResize="1" noEditPoints="1" noAdjustHandles="1" noChangeArrowheads="1" noChangeShapeType="1" noTextEdit="1"/>
              </p:cNvSpPr>
              <p:nvPr/>
            </p:nvSpPr>
            <p:spPr>
              <a:xfrm>
                <a:off x="2944237" y="2420091"/>
                <a:ext cx="4523770" cy="400110"/>
              </a:xfrm>
              <a:prstGeom prst="rect">
                <a:avLst/>
              </a:prstGeom>
              <a:blipFill rotWithShape="1">
                <a:blip r:embed="rId3"/>
                <a:stretch>
                  <a:fillRect t="-7576" b="-25758"/>
                </a:stretch>
              </a:blipFill>
            </p:spPr>
            <p:txBody>
              <a:bodyPr/>
              <a:lstStyle/>
              <a:p>
                <a:r>
                  <a:rPr lang="de-DE">
                    <a:noFill/>
                  </a:rPr>
                  <a:t> </a:t>
                </a:r>
              </a:p>
            </p:txBody>
          </p:sp>
        </mc:Fallback>
      </mc:AlternateContent>
      <p:sp>
        <p:nvSpPr>
          <p:cNvPr id="16" name="Textfeld 15"/>
          <p:cNvSpPr txBox="1"/>
          <p:nvPr/>
        </p:nvSpPr>
        <p:spPr>
          <a:xfrm>
            <a:off x="2912189" y="2800645"/>
            <a:ext cx="4267785" cy="400110"/>
          </a:xfrm>
          <a:prstGeom prst="rect">
            <a:avLst/>
          </a:prstGeom>
          <a:noFill/>
        </p:spPr>
        <p:txBody>
          <a:bodyPr wrap="square" rtlCol="0">
            <a:spAutoFit/>
          </a:bodyPr>
          <a:lstStyle/>
          <a:p>
            <a:pPr algn="just"/>
            <a:r>
              <a:rPr lang="de-DE" sz="2000" dirty="0">
                <a:latin typeface="+mn-lt"/>
              </a:rPr>
              <a:t>mit Kodierung 0 = weiß, 1 = schwarz </a:t>
            </a:r>
          </a:p>
        </p:txBody>
      </p:sp>
      <p:sp>
        <p:nvSpPr>
          <p:cNvPr id="18" name="Textfeld 17"/>
          <p:cNvSpPr txBox="1"/>
          <p:nvPr/>
        </p:nvSpPr>
        <p:spPr>
          <a:xfrm>
            <a:off x="468208" y="3240072"/>
            <a:ext cx="2736304" cy="400110"/>
          </a:xfrm>
          <a:prstGeom prst="rect">
            <a:avLst/>
          </a:prstGeom>
          <a:noFill/>
        </p:spPr>
        <p:txBody>
          <a:bodyPr wrap="square" rtlCol="0">
            <a:spAutoFit/>
          </a:bodyPr>
          <a:lstStyle/>
          <a:p>
            <a:pPr algn="just"/>
            <a:r>
              <a:rPr lang="de-DE" sz="2000" dirty="0">
                <a:latin typeface="+mn-lt"/>
              </a:rPr>
              <a:t>Testproblem:  </a:t>
            </a:r>
          </a:p>
        </p:txBody>
      </p:sp>
      <mc:AlternateContent xmlns:mc="http://schemas.openxmlformats.org/markup-compatibility/2006" xmlns:a14="http://schemas.microsoft.com/office/drawing/2010/main">
        <mc:Choice Requires="a14">
          <p:sp>
            <p:nvSpPr>
              <p:cNvPr id="19" name="Textfeld 18"/>
              <p:cNvSpPr txBox="1"/>
              <p:nvPr/>
            </p:nvSpPr>
            <p:spPr>
              <a:xfrm>
                <a:off x="2543660" y="3240072"/>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b="0" i="1" dirty="0" smtClean="0">
                        <a:solidFill>
                          <a:schemeClr val="tx1"/>
                        </a:solidFill>
                        <a:latin typeface="Cambria Math"/>
                        <a:ea typeface="Cambria Math"/>
                      </a:rPr>
                      <m:t>=0.6</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b="0" i="1" dirty="0" smtClean="0">
                        <a:solidFill>
                          <a:schemeClr val="tx1"/>
                        </a:solidFill>
                        <a:latin typeface="Cambria Math"/>
                        <a:ea typeface="Cambria Math"/>
                      </a:rPr>
                      <m:t>≠0.6</m:t>
                    </m:r>
                  </m:oMath>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543660" y="3240072"/>
                <a:ext cx="3672408" cy="400110"/>
              </a:xfrm>
              <a:prstGeom prst="rect">
                <a:avLst/>
              </a:prstGeom>
              <a:blipFill rotWithShape="1">
                <a:blip r:embed="rId4"/>
                <a:stretch>
                  <a:fillRect t="-7692" b="-27692"/>
                </a:stretch>
              </a:blipFill>
            </p:spPr>
            <p:txBody>
              <a:bodyPr/>
              <a:lstStyle/>
              <a:p>
                <a:r>
                  <a:rPr lang="de-DE">
                    <a:noFill/>
                  </a:rPr>
                  <a:t> </a:t>
                </a:r>
              </a:p>
            </p:txBody>
          </p:sp>
        </mc:Fallback>
      </mc:AlternateContent>
      <p:sp>
        <p:nvSpPr>
          <p:cNvPr id="20" name="Textfeld 19"/>
          <p:cNvSpPr txBox="1"/>
          <p:nvPr/>
        </p:nvSpPr>
        <p:spPr>
          <a:xfrm>
            <a:off x="437687" y="3884983"/>
            <a:ext cx="2736304" cy="400110"/>
          </a:xfrm>
          <a:prstGeom prst="rect">
            <a:avLst/>
          </a:prstGeom>
          <a:noFill/>
        </p:spPr>
        <p:txBody>
          <a:bodyPr wrap="square" rtlCol="0">
            <a:spAutoFit/>
          </a:bodyPr>
          <a:lstStyle/>
          <a:p>
            <a:pPr algn="just"/>
            <a:r>
              <a:rPr lang="de-DE" sz="2000" dirty="0">
                <a:latin typeface="+mn-lt"/>
              </a:rPr>
              <a:t>Teststatistik: </a:t>
            </a:r>
          </a:p>
        </p:txBody>
      </p:sp>
      <mc:AlternateContent xmlns:mc="http://schemas.openxmlformats.org/markup-compatibility/2006" xmlns:a14="http://schemas.microsoft.com/office/drawing/2010/main">
        <mc:Choice Requires="a14">
          <p:sp>
            <p:nvSpPr>
              <p:cNvPr id="22" name="Textfeld 21"/>
              <p:cNvSpPr txBox="1"/>
              <p:nvPr/>
            </p:nvSpPr>
            <p:spPr>
              <a:xfrm>
                <a:off x="2513686" y="3672601"/>
                <a:ext cx="5064789" cy="78309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𝑍</m:t>
                          </m:r>
                        </m:e>
                        <m:sub>
                          <m:r>
                            <a:rPr lang="de-DE" sz="2000" b="0" i="1" smtClean="0">
                              <a:solidFill>
                                <a:schemeClr val="tx1"/>
                              </a:solidFill>
                              <a:latin typeface="Cambria Math"/>
                            </a:rPr>
                            <m:t>500</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500</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𝑋</m:t>
                                  </m:r>
                                </m:e>
                                <m:sub>
                                  <m:r>
                                    <a:rPr lang="de-DE" sz="2000" i="1">
                                      <a:solidFill>
                                        <a:schemeClr val="tx1"/>
                                      </a:solidFill>
                                      <a:latin typeface="Cambria Math"/>
                                    </a:rPr>
                                    <m:t>𝑖</m:t>
                                  </m:r>
                                </m:sub>
                              </m:sSub>
                            </m:e>
                          </m:nary>
                          <m:r>
                            <a:rPr lang="de-DE" sz="2000" b="0" i="1" smtClean="0">
                              <a:solidFill>
                                <a:schemeClr val="tx1"/>
                              </a:solidFill>
                              <a:latin typeface="Cambria Math"/>
                            </a:rPr>
                            <m:t>−300</m:t>
                          </m:r>
                        </m:num>
                        <m:den>
                          <m:rad>
                            <m:radPr>
                              <m:degHide m:val="on"/>
                              <m:ctrlPr>
                                <a:rPr lang="de-DE" sz="2000" b="0" i="1" smtClean="0">
                                  <a:solidFill>
                                    <a:schemeClr val="tx1"/>
                                  </a:solidFill>
                                  <a:latin typeface="Cambria Math" panose="02040503050406030204" pitchFamily="18" charset="0"/>
                                </a:rPr>
                              </m:ctrlPr>
                            </m:radPr>
                            <m:deg/>
                            <m:e>
                              <m:r>
                                <a:rPr lang="de-DE" sz="2000" b="0" i="1" smtClean="0">
                                  <a:solidFill>
                                    <a:schemeClr val="tx1"/>
                                  </a:solidFill>
                                  <a:latin typeface="Cambria Math"/>
                                </a:rPr>
                                <m:t>120</m:t>
                              </m:r>
                            </m:e>
                          </m:rad>
                        </m:den>
                      </m:f>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0, 1</m:t>
                          </m:r>
                        </m:e>
                      </m:d>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513686" y="3672601"/>
                <a:ext cx="5064789" cy="78309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5255453" y="3674242"/>
                <a:ext cx="374104"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solidFill>
                            <a:schemeClr val="tx1"/>
                          </a:solidFill>
                          <a:latin typeface="Cambria Math"/>
                        </a:rPr>
                        <m:t>𝑎</m:t>
                      </m:r>
                    </m:oMath>
                  </m:oMathPara>
                </a14:m>
                <a:endParaRPr lang="de-DE" sz="1600" dirty="0">
                  <a:solidFill>
                    <a:schemeClr val="tx1"/>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5255453" y="3674242"/>
                <a:ext cx="374104" cy="338554"/>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5046080" y="4155600"/>
                <a:ext cx="1008112"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i="1" smtClean="0">
                          <a:solidFill>
                            <a:schemeClr val="tx1"/>
                          </a:solidFill>
                          <a:latin typeface="Cambria Math"/>
                          <a:ea typeface="Cambria Math"/>
                        </a:rPr>
                        <m:t>𝜋</m:t>
                      </m:r>
                      <m:r>
                        <a:rPr lang="de-DE" sz="1600" b="0" i="1" smtClean="0">
                          <a:solidFill>
                            <a:schemeClr val="tx1"/>
                          </a:solidFill>
                          <a:latin typeface="Cambria Math"/>
                          <a:ea typeface="Cambria Math"/>
                        </a:rPr>
                        <m:t>=0.6</m:t>
                      </m:r>
                    </m:oMath>
                  </m:oMathPara>
                </a14:m>
                <a:endParaRPr lang="de-DE" sz="16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5046080" y="4155600"/>
                <a:ext cx="1008112" cy="338554"/>
              </a:xfrm>
              <a:prstGeom prst="rect">
                <a:avLst/>
              </a:prstGeom>
              <a:blipFill rotWithShape="1">
                <a:blip r:embed="rId7"/>
                <a:stretch>
                  <a:fillRect/>
                </a:stretch>
              </a:blipFill>
            </p:spPr>
            <p:txBody>
              <a:bodyPr/>
              <a:lstStyle/>
              <a:p>
                <a:r>
                  <a:rPr lang="de-DE">
                    <a:noFill/>
                  </a:rPr>
                  <a:t> </a:t>
                </a:r>
              </a:p>
            </p:txBody>
          </p:sp>
        </mc:Fallback>
      </mc:AlternateContent>
      <p:sp>
        <p:nvSpPr>
          <p:cNvPr id="39" name="Textfeld 38"/>
          <p:cNvSpPr txBox="1"/>
          <p:nvPr/>
        </p:nvSpPr>
        <p:spPr>
          <a:xfrm>
            <a:off x="468208" y="5030263"/>
            <a:ext cx="3358774" cy="400110"/>
          </a:xfrm>
          <a:prstGeom prst="rect">
            <a:avLst/>
          </a:prstGeom>
          <a:noFill/>
        </p:spPr>
        <p:txBody>
          <a:bodyPr wrap="square" rtlCol="0">
            <a:spAutoFit/>
          </a:bodyPr>
          <a:lstStyle/>
          <a:p>
            <a:pPr algn="just"/>
            <a:r>
              <a:rPr lang="de-DE" sz="2000" dirty="0">
                <a:latin typeface="+mn-lt"/>
              </a:rPr>
              <a:t>Kritische Werte: </a:t>
            </a:r>
          </a:p>
        </p:txBody>
      </p:sp>
      <p:sp>
        <p:nvSpPr>
          <p:cNvPr id="40" name="Textfeld 39"/>
          <p:cNvSpPr txBox="1"/>
          <p:nvPr/>
        </p:nvSpPr>
        <p:spPr>
          <a:xfrm>
            <a:off x="468208" y="4575739"/>
            <a:ext cx="6020588" cy="400110"/>
          </a:xfrm>
          <a:prstGeom prst="rect">
            <a:avLst/>
          </a:prstGeom>
          <a:noFill/>
        </p:spPr>
        <p:txBody>
          <a:bodyPr wrap="square" rtlCol="0">
            <a:spAutoFit/>
          </a:bodyPr>
          <a:lstStyle/>
          <a:p>
            <a:pPr algn="just"/>
            <a:r>
              <a:rPr lang="de-DE" sz="2000" dirty="0">
                <a:latin typeface="+mn-lt"/>
              </a:rPr>
              <a:t>Testniveau (Signifikanzniveau):  </a:t>
            </a:r>
          </a:p>
        </p:txBody>
      </p:sp>
      <mc:AlternateContent xmlns:mc="http://schemas.openxmlformats.org/markup-compatibility/2006" xmlns:a14="http://schemas.microsoft.com/office/drawing/2010/main">
        <mc:Choice Requires="a14">
          <p:sp>
            <p:nvSpPr>
              <p:cNvPr id="41" name="Textfeld 40"/>
              <p:cNvSpPr txBox="1"/>
              <p:nvPr/>
            </p:nvSpPr>
            <p:spPr>
              <a:xfrm>
                <a:off x="2551807" y="5008975"/>
                <a:ext cx="4916200" cy="400110"/>
              </a:xfrm>
              <a:prstGeom prst="rect">
                <a:avLst/>
              </a:prstGeom>
              <a:noFill/>
            </p:spPr>
            <p:txBody>
              <a:bodyPr wrap="square" rtlCol="0">
                <a:spAutoFit/>
              </a:bodyPr>
              <a:lstStyle/>
              <a:p>
                <a:pPr algn="just"/>
                <a14:m>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𝑐</m:t>
                        </m:r>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𝑧</m:t>
                        </m:r>
                      </m:e>
                      <m:sub>
                        <m:r>
                          <a:rPr lang="de-DE" sz="2000" b="0" i="1" smtClean="0">
                            <a:solidFill>
                              <a:schemeClr val="tx1"/>
                            </a:solidFill>
                            <a:latin typeface="Cambria Math"/>
                            <a:ea typeface="Cambria Math"/>
                          </a:rPr>
                          <m:t>0.025</m:t>
                        </m:r>
                      </m:sub>
                    </m:sSub>
                    <m:r>
                      <a:rPr lang="de-DE" sz="2000" b="0" i="1" smtClean="0">
                        <a:solidFill>
                          <a:schemeClr val="tx1"/>
                        </a:solidFill>
                        <a:latin typeface="Cambria Math"/>
                        <a:ea typeface="Cambria Math"/>
                      </a:rPr>
                      <m:t>=−1.96</m:t>
                    </m:r>
                  </m:oMath>
                </a14:m>
                <a:r>
                  <a:rPr lang="de-DE" sz="2000" dirty="0">
                    <a:solidFill>
                      <a:schemeClr val="tx1"/>
                    </a:solidFill>
                    <a:latin typeface="+mn-lt"/>
                  </a:rPr>
                  <a:t> und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2</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𝑧</m:t>
                        </m:r>
                      </m:e>
                      <m:sub>
                        <m:r>
                          <a:rPr lang="de-DE" sz="2000" b="0" i="1" smtClean="0">
                            <a:solidFill>
                              <a:schemeClr val="tx1"/>
                            </a:solidFill>
                            <a:latin typeface="Cambria Math"/>
                          </a:rPr>
                          <m:t>0.975</m:t>
                        </m:r>
                      </m:sub>
                    </m:sSub>
                    <m:r>
                      <a:rPr lang="de-DE" sz="2000" b="0" i="1" smtClean="0">
                        <a:solidFill>
                          <a:schemeClr val="tx1"/>
                        </a:solidFill>
                        <a:latin typeface="Cambria Math"/>
                      </a:rPr>
                      <m:t>=1.96</m:t>
                    </m:r>
                  </m:oMath>
                </a14:m>
                <a:endParaRPr lang="de-DE" sz="2000" dirty="0">
                  <a:solidFill>
                    <a:schemeClr val="tx1"/>
                  </a:solidFill>
                  <a:latin typeface="+mn-lt"/>
                </a:endParaRPr>
              </a:p>
            </p:txBody>
          </p:sp>
        </mc:Choice>
        <mc:Fallback xmlns="">
          <p:sp>
            <p:nvSpPr>
              <p:cNvPr id="41" name="Textfeld 40"/>
              <p:cNvSpPr txBox="1">
                <a:spLocks noRot="1" noChangeAspect="1" noMove="1" noResize="1" noEditPoints="1" noAdjustHandles="1" noChangeArrowheads="1" noChangeShapeType="1" noTextEdit="1"/>
              </p:cNvSpPr>
              <p:nvPr/>
            </p:nvSpPr>
            <p:spPr>
              <a:xfrm>
                <a:off x="2551807" y="5008975"/>
                <a:ext cx="4916200" cy="400110"/>
              </a:xfrm>
              <a:prstGeom prst="rect">
                <a:avLst/>
              </a:prstGeom>
              <a:blipFill rotWithShape="1">
                <a:blip r:embed="rId8"/>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2" name="Textfeld 41"/>
              <p:cNvSpPr txBox="1"/>
              <p:nvPr/>
            </p:nvSpPr>
            <p:spPr>
              <a:xfrm>
                <a:off x="4127836" y="4575739"/>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42" name="Textfeld 41"/>
              <p:cNvSpPr txBox="1">
                <a:spLocks noRot="1" noChangeAspect="1" noMove="1" noResize="1" noEditPoints="1" noAdjustHandles="1" noChangeArrowheads="1" noChangeShapeType="1" noTextEdit="1"/>
              </p:cNvSpPr>
              <p:nvPr/>
            </p:nvSpPr>
            <p:spPr>
              <a:xfrm>
                <a:off x="4127836" y="4575739"/>
                <a:ext cx="1584176" cy="400110"/>
              </a:xfrm>
              <a:prstGeom prst="rect">
                <a:avLst/>
              </a:prstGeom>
              <a:blipFill rotWithShape="1">
                <a:blip r:embed="rId9"/>
                <a:stretch>
                  <a:fillRect/>
                </a:stretch>
              </a:blipFill>
            </p:spPr>
            <p:txBody>
              <a:bodyPr/>
              <a:lstStyle/>
              <a:p>
                <a:r>
                  <a:rPr lang="de-DE">
                    <a:noFill/>
                  </a:rPr>
                  <a:t> </a:t>
                </a:r>
              </a:p>
            </p:txBody>
          </p:sp>
        </mc:Fallback>
      </mc:AlternateContent>
      <p:sp>
        <p:nvSpPr>
          <p:cNvPr id="43" name="Textfeld 42"/>
          <p:cNvSpPr txBox="1"/>
          <p:nvPr/>
        </p:nvSpPr>
        <p:spPr>
          <a:xfrm>
            <a:off x="468313" y="5498581"/>
            <a:ext cx="2048332"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44" name="Textfeld 43"/>
              <p:cNvSpPr txBox="1"/>
              <p:nvPr/>
            </p:nvSpPr>
            <p:spPr>
              <a:xfrm>
                <a:off x="2145959" y="5515657"/>
                <a:ext cx="6528839" cy="707886"/>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𝑍</m:t>
                        </m:r>
                      </m:e>
                      <m:sub>
                        <m:r>
                          <a:rPr lang="de-DE" sz="2000" b="0" i="1" smtClean="0">
                            <a:latin typeface="Cambria Math"/>
                          </a:rPr>
                          <m:t>500</m:t>
                        </m:r>
                      </m:sub>
                    </m:sSub>
                    <m:r>
                      <a:rPr lang="de-DE" sz="2000" b="0" i="1" smtClean="0">
                        <a:latin typeface="Cambria Math"/>
                      </a:rPr>
                      <m:t>&lt;−1.96</m:t>
                    </m:r>
                  </m:oMath>
                </a14:m>
                <a:r>
                  <a:rPr lang="de-DE" sz="2000" dirty="0">
                    <a:latin typeface="+mn-lt"/>
                  </a:rPr>
                  <a:t> oder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𝑍</m:t>
                        </m:r>
                      </m:e>
                      <m:sub>
                        <m:r>
                          <a:rPr lang="de-DE" sz="2000" b="0" i="1" smtClean="0">
                            <a:latin typeface="Cambria Math"/>
                          </a:rPr>
                          <m:t>500</m:t>
                        </m:r>
                      </m:sub>
                    </m:sSub>
                    <m:r>
                      <a:rPr lang="de-DE" sz="2000" b="0" i="1" smtClean="0">
                        <a:latin typeface="Cambria Math"/>
                      </a:rPr>
                      <m:t>&gt;1.96</m:t>
                    </m:r>
                  </m:oMath>
                </a14:m>
                <a:r>
                  <a:rPr lang="de-DE" sz="2000" dirty="0">
                    <a:latin typeface="+mn-lt"/>
                  </a:rPr>
                  <a:t>, Entscheidung für </a:t>
                </a:r>
              </a:p>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(Verwerfung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sonst 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44" name="Textfeld 43"/>
              <p:cNvSpPr txBox="1">
                <a:spLocks noRot="1" noChangeAspect="1" noMove="1" noResize="1" noEditPoints="1" noAdjustHandles="1" noChangeArrowheads="1" noChangeShapeType="1" noTextEdit="1"/>
              </p:cNvSpPr>
              <p:nvPr/>
            </p:nvSpPr>
            <p:spPr>
              <a:xfrm>
                <a:off x="2145959" y="5515657"/>
                <a:ext cx="6528839" cy="707886"/>
              </a:xfrm>
              <a:prstGeom prst="rect">
                <a:avLst/>
              </a:prstGeom>
              <a:blipFill rotWithShape="1">
                <a:blip r:embed="rId10"/>
                <a:stretch>
                  <a:fillRect l="-934" t="-4310" b="-14655"/>
                </a:stretch>
              </a:blipFill>
            </p:spPr>
            <p:txBody>
              <a:bodyPr/>
              <a:lstStyle/>
              <a:p>
                <a:r>
                  <a:rPr lang="de-DE">
                    <a:noFill/>
                  </a:rPr>
                  <a:t> </a:t>
                </a:r>
              </a:p>
            </p:txBody>
          </p:sp>
        </mc:Fallback>
      </mc:AlternateContent>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742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487540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type="lt">
                                    <p:tmAbs val="300"/>
                                  </p:iterate>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iterate type="lt">
                                    <p:tmAbs val="300"/>
                                  </p:iterate>
                                  <p:childTnLst>
                                    <p:set>
                                      <p:cBhvr>
                                        <p:cTn id="14" dur="1" fill="hold">
                                          <p:stCondLst>
                                            <p:cond delay="0"/>
                                          </p:stCondLst>
                                        </p:cTn>
                                        <p:tgtEl>
                                          <p:spTgt spid="3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iterate type="lt">
                                    <p:tmAbs val="300"/>
                                  </p:iterate>
                                  <p:childTnLst>
                                    <p:set>
                                      <p:cBhvr>
                                        <p:cTn id="18" dur="1" fill="hold">
                                          <p:stCondLst>
                                            <p:cond delay="0"/>
                                          </p:stCondLst>
                                        </p:cTn>
                                        <p:tgtEl>
                                          <p:spTgt spid="4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iterate type="lt">
                                    <p:tmAbs val="300"/>
                                  </p:iterate>
                                  <p:childTnLst>
                                    <p:set>
                                      <p:cBhvr>
                                        <p:cTn id="22" dur="1" fill="hold">
                                          <p:stCondLst>
                                            <p:cond delay="0"/>
                                          </p:stCondLst>
                                        </p:cTn>
                                        <p:tgtEl>
                                          <p:spTgt spid="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30" grpId="0"/>
      <p:bldP spid="31" grpId="0"/>
      <p:bldP spid="41" grpId="0"/>
      <p:bldP spid="42" grpId="0"/>
    </p:bldLst>
  </p:timing>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743</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5" name="Textfeld 14"/>
              <p:cNvSpPr txBox="1"/>
              <p:nvPr/>
            </p:nvSpPr>
            <p:spPr>
              <a:xfrm>
                <a:off x="1061058" y="4710505"/>
                <a:ext cx="6281718" cy="83869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𝑍</m:t>
                          </m:r>
                        </m:e>
                        <m:sub>
                          <m:r>
                            <a:rPr lang="de-DE" sz="2000" b="0" i="1" smtClean="0">
                              <a:latin typeface="Cambria Math"/>
                            </a:rPr>
                            <m:t>𝑛</m:t>
                          </m:r>
                        </m:sub>
                      </m:sSub>
                      <m:r>
                        <a:rPr lang="de-DE" sz="2000" b="0" i="1" smtClean="0">
                          <a:latin typeface="Cambria Math"/>
                        </a:rPr>
                        <m:t>=</m:t>
                      </m:r>
                      <m:f>
                        <m:fPr>
                          <m:ctrlPr>
                            <a:rPr lang="de-DE" sz="2000" b="0" i="1" smtClean="0">
                              <a:latin typeface="Cambria Math" panose="02040503050406030204" pitchFamily="18" charset="0"/>
                            </a:rPr>
                          </m:ctrlPr>
                        </m:fPr>
                        <m:num>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m:t>
                              </m:r>
                              <m:r>
                                <a:rPr lang="de-DE" sz="2000" i="1" smtClean="0">
                                  <a:latin typeface="Cambria Math"/>
                                </a:rPr>
                                <m:t>1</m:t>
                              </m:r>
                            </m:sub>
                            <m:sup>
                              <m:r>
                                <a:rPr lang="de-DE" sz="2000" b="0" i="1" smtClean="0">
                                  <a:latin typeface="Cambria Math"/>
                                </a:rPr>
                                <m:t>𝑛</m:t>
                              </m:r>
                            </m:sup>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nary>
                          <m:r>
                            <a:rPr lang="de-DE" sz="2000" b="0" i="1" smtClean="0">
                              <a:latin typeface="Cambria Math"/>
                            </a:rPr>
                            <m:t>−</m:t>
                          </m:r>
                          <m:r>
                            <a:rPr lang="de-DE" sz="2000" b="0" i="1" smtClean="0">
                              <a:latin typeface="Cambria Math"/>
                            </a:rPr>
                            <m:t>𝑛</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0</m:t>
                              </m:r>
                            </m:sub>
                          </m:sSub>
                        </m:num>
                        <m:den>
                          <m:rad>
                            <m:radPr>
                              <m:degHide m:val="on"/>
                              <m:ctrlPr>
                                <a:rPr lang="de-DE" sz="2000" b="0" i="1" smtClean="0">
                                  <a:latin typeface="Cambria Math" panose="02040503050406030204" pitchFamily="18" charset="0"/>
                                </a:rPr>
                              </m:ctrlPr>
                            </m:radPr>
                            <m:deg/>
                            <m:e>
                              <m:r>
                                <a:rPr lang="de-DE" sz="2000" i="1">
                                  <a:latin typeface="Cambria Math"/>
                                </a:rPr>
                                <m:t>𝑛</m:t>
                              </m:r>
                              <m:sSub>
                                <m:sSubPr>
                                  <m:ctrlPr>
                                    <a:rPr lang="de-DE" sz="2000" i="1">
                                      <a:latin typeface="Cambria Math" panose="02040503050406030204" pitchFamily="18" charset="0"/>
                                    </a:rPr>
                                  </m:ctrlPr>
                                </m:sSubPr>
                                <m:e>
                                  <m:r>
                                    <a:rPr lang="de-DE" sz="2000" i="1">
                                      <a:latin typeface="Cambria Math"/>
                                      <a:ea typeface="Cambria Math"/>
                                    </a:rPr>
                                    <m:t>𝜋</m:t>
                                  </m:r>
                                </m:e>
                                <m:sub>
                                  <m:r>
                                    <a:rPr lang="de-DE" sz="2000" i="1">
                                      <a:latin typeface="Cambria Math"/>
                                    </a:rPr>
                                    <m:t>0</m:t>
                                  </m:r>
                                </m:sub>
                              </m:sSub>
                              <m:d>
                                <m:dPr>
                                  <m:ctrlPr>
                                    <a:rPr lang="de-DE" sz="2000" i="1" smtClean="0">
                                      <a:latin typeface="Cambria Math" panose="02040503050406030204" pitchFamily="18" charset="0"/>
                                    </a:rPr>
                                  </m:ctrlPr>
                                </m:dPr>
                                <m:e>
                                  <m:r>
                                    <a:rPr lang="de-DE" sz="2000" b="0" i="1" smtClean="0">
                                      <a:latin typeface="Cambria Math"/>
                                    </a:rPr>
                                    <m:t>1−</m:t>
                                  </m:r>
                                  <m:sSub>
                                    <m:sSubPr>
                                      <m:ctrlPr>
                                        <a:rPr lang="de-DE" sz="2000" i="1">
                                          <a:latin typeface="Cambria Math" panose="02040503050406030204" pitchFamily="18" charset="0"/>
                                        </a:rPr>
                                      </m:ctrlPr>
                                    </m:sSubPr>
                                    <m:e>
                                      <m:r>
                                        <a:rPr lang="de-DE" sz="2000" i="1">
                                          <a:latin typeface="Cambria Math"/>
                                          <a:ea typeface="Cambria Math"/>
                                        </a:rPr>
                                        <m:t>𝜋</m:t>
                                      </m:r>
                                    </m:e>
                                    <m:sub>
                                      <m:r>
                                        <a:rPr lang="de-DE" sz="2000" i="1">
                                          <a:latin typeface="Cambria Math"/>
                                        </a:rPr>
                                        <m:t>0</m:t>
                                      </m:r>
                                    </m:sub>
                                  </m:sSub>
                                </m:e>
                              </m:d>
                            </m:e>
                          </m:rad>
                        </m:den>
                      </m:f>
                      <m:r>
                        <a:rPr lang="de-DE" sz="2000" b="0" i="1" smtClean="0">
                          <a:latin typeface="Cambria Math"/>
                        </a:rPr>
                        <m:t>=</m:t>
                      </m:r>
                      <m:f>
                        <m:fPr>
                          <m:ctrlPr>
                            <a:rPr lang="de-DE" sz="2000" i="1">
                              <a:latin typeface="Cambria Math" panose="02040503050406030204" pitchFamily="18" charset="0"/>
                            </a:rPr>
                          </m:ctrlPr>
                        </m:fPr>
                        <m:num>
                          <m:acc>
                            <m:accPr>
                              <m:chr m:val="̅"/>
                              <m:ctrlPr>
                                <a:rPr lang="de-DE" sz="2000" i="1" smtClean="0">
                                  <a:latin typeface="Cambria Math" panose="02040503050406030204" pitchFamily="18" charset="0"/>
                                </a:rPr>
                              </m:ctrlPr>
                            </m:accPr>
                            <m:e>
                              <m:r>
                                <a:rPr lang="de-DE" sz="2000" b="0" i="1" smtClean="0">
                                  <a:latin typeface="Cambria Math"/>
                                </a:rPr>
                                <m:t>𝑋</m:t>
                              </m:r>
                            </m:e>
                          </m:acc>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𝜋</m:t>
                              </m:r>
                            </m:e>
                            <m:sub>
                              <m:r>
                                <a:rPr lang="de-DE" sz="2000" i="1">
                                  <a:latin typeface="Cambria Math"/>
                                </a:rPr>
                                <m:t>0</m:t>
                              </m:r>
                            </m:sub>
                          </m:sSub>
                        </m:num>
                        <m:den>
                          <m:rad>
                            <m:radPr>
                              <m:degHide m:val="on"/>
                              <m:ctrlPr>
                                <a:rPr lang="de-DE" sz="2000" i="1">
                                  <a:latin typeface="Cambria Math" panose="02040503050406030204" pitchFamily="18" charset="0"/>
                                </a:rPr>
                              </m:ctrlPr>
                            </m:radPr>
                            <m:deg/>
                            <m:e>
                              <m:f>
                                <m:fPr>
                                  <m:type m:val="lin"/>
                                  <m:ctrlPr>
                                    <a:rPr lang="de-DE" sz="2000" i="1" smtClean="0">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ea typeface="Cambria Math"/>
                                        </a:rPr>
                                        <m:t>𝜋</m:t>
                                      </m:r>
                                    </m:e>
                                    <m:sub>
                                      <m:r>
                                        <a:rPr lang="de-DE" sz="2000" i="1">
                                          <a:latin typeface="Cambria Math"/>
                                        </a:rPr>
                                        <m:t>0</m:t>
                                      </m:r>
                                    </m:sub>
                                  </m:sSub>
                                  <m:d>
                                    <m:dPr>
                                      <m:ctrlPr>
                                        <a:rPr lang="de-DE" sz="2000" i="1">
                                          <a:latin typeface="Cambria Math" panose="02040503050406030204" pitchFamily="18" charset="0"/>
                                        </a:rPr>
                                      </m:ctrlPr>
                                    </m:dPr>
                                    <m:e>
                                      <m:r>
                                        <a:rPr lang="de-DE" sz="2000" i="1">
                                          <a:latin typeface="Cambria Math"/>
                                        </a:rPr>
                                        <m:t>1−</m:t>
                                      </m:r>
                                      <m:sSub>
                                        <m:sSubPr>
                                          <m:ctrlPr>
                                            <a:rPr lang="de-DE" sz="2000" i="1">
                                              <a:latin typeface="Cambria Math" panose="02040503050406030204" pitchFamily="18" charset="0"/>
                                            </a:rPr>
                                          </m:ctrlPr>
                                        </m:sSubPr>
                                        <m:e>
                                          <m:r>
                                            <a:rPr lang="de-DE" sz="2000" i="1">
                                              <a:latin typeface="Cambria Math"/>
                                              <a:ea typeface="Cambria Math"/>
                                            </a:rPr>
                                            <m:t>𝜋</m:t>
                                          </m:r>
                                        </m:e>
                                        <m:sub>
                                          <m:r>
                                            <a:rPr lang="de-DE" sz="2000" i="1">
                                              <a:latin typeface="Cambria Math"/>
                                            </a:rPr>
                                            <m:t>0</m:t>
                                          </m:r>
                                        </m:sub>
                                      </m:sSub>
                                    </m:e>
                                  </m:d>
                                </m:num>
                                <m:den>
                                  <m:r>
                                    <a:rPr lang="de-DE" sz="2000" b="0" i="1" smtClean="0">
                                      <a:latin typeface="Cambria Math"/>
                                    </a:rPr>
                                    <m:t>𝑛</m:t>
                                  </m:r>
                                </m:den>
                              </m:f>
                            </m:e>
                          </m:rad>
                        </m:den>
                      </m:f>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0, 1</m:t>
                          </m:r>
                        </m:e>
                      </m:d>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061058" y="4710505"/>
                <a:ext cx="6281718" cy="838691"/>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68675" y="4306308"/>
                <a:ext cx="7016923" cy="400110"/>
              </a:xfrm>
              <a:prstGeom prst="rect">
                <a:avLst/>
              </a:prstGeom>
              <a:noFill/>
            </p:spPr>
            <p:txBody>
              <a:bodyPr wrap="square" rtlCol="0">
                <a:spAutoFit/>
              </a:bodyPr>
              <a:lstStyle/>
              <a:p>
                <a:pPr algn="just"/>
                <a:r>
                  <a:rPr lang="de-DE" sz="2000" dirty="0">
                    <a:latin typeface="+mn-lt"/>
                  </a:rPr>
                  <a:t>&gt; Allgemeine Form der Teststatistik unter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m:t>
                    </m:r>
                  </m:oMath>
                </a14:m>
                <a:r>
                  <a:rPr lang="de-DE" sz="2000" dirty="0">
                    <a:latin typeface="+mn-lt"/>
                  </a:rPr>
                  <a:t> </a:t>
                </a:r>
                <a14:m>
                  <m:oMath xmlns:m="http://schemas.openxmlformats.org/officeDocument/2006/math">
                    <m:r>
                      <a:rPr lang="de-DE" sz="2000" i="1" smtClean="0">
                        <a:latin typeface="Cambria Math"/>
                        <a:ea typeface="Cambria Math"/>
                      </a:rPr>
                      <m:t>𝜋</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𝜋</m:t>
                        </m:r>
                      </m:e>
                      <m:sub>
                        <m:r>
                          <a:rPr lang="de-DE" sz="2000" b="0" i="1" smtClean="0">
                            <a:latin typeface="Cambria Math"/>
                            <a:ea typeface="Cambria Math"/>
                          </a:rPr>
                          <m:t>0</m:t>
                        </m:r>
                      </m:sub>
                    </m:sSub>
                  </m:oMath>
                </a14:m>
                <a:r>
                  <a:rPr lang="de-DE" sz="2000" dirty="0">
                    <a:latin typeface="+mn-lt"/>
                  </a:rPr>
                  <a:t>:  </a:t>
                </a:r>
              </a:p>
            </p:txBody>
          </p:sp>
        </mc:Choice>
        <mc:Fallback xmlns="">
          <p:sp>
            <p:nvSpPr>
              <p:cNvPr id="16" name="Textfeld 15"/>
              <p:cNvSpPr txBox="1">
                <a:spLocks noRot="1" noChangeAspect="1" noMove="1" noResize="1" noEditPoints="1" noAdjustHandles="1" noChangeArrowheads="1" noChangeShapeType="1" noTextEdit="1"/>
              </p:cNvSpPr>
              <p:nvPr/>
            </p:nvSpPr>
            <p:spPr>
              <a:xfrm>
                <a:off x="468675" y="4306308"/>
                <a:ext cx="7016923" cy="400110"/>
              </a:xfrm>
              <a:prstGeom prst="rect">
                <a:avLst/>
              </a:prstGeom>
              <a:blipFill rotWithShape="1">
                <a:blip r:embed="rId4"/>
                <a:stretch>
                  <a:fillRect l="-95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5595112" y="4706418"/>
                <a:ext cx="30437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5595112" y="4706418"/>
                <a:ext cx="304370" cy="338554"/>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5443742" y="5200039"/>
                <a:ext cx="1008112"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i="1" smtClean="0">
                          <a:latin typeface="Cambria Math"/>
                          <a:ea typeface="Cambria Math"/>
                        </a:rPr>
                        <m:t>𝜋</m:t>
                      </m:r>
                      <m:r>
                        <a:rPr lang="de-DE" sz="1600" b="0" i="1" smtClean="0">
                          <a:latin typeface="Cambria Math"/>
                          <a:ea typeface="Cambria Math"/>
                        </a:rPr>
                        <m:t>=</m:t>
                      </m:r>
                      <m:sSub>
                        <m:sSubPr>
                          <m:ctrlPr>
                            <a:rPr lang="de-DE" sz="1600" b="0" i="1" smtClean="0">
                              <a:latin typeface="Cambria Math" panose="02040503050406030204" pitchFamily="18" charset="0"/>
                              <a:ea typeface="Cambria Math"/>
                            </a:rPr>
                          </m:ctrlPr>
                        </m:sSubPr>
                        <m:e>
                          <m:r>
                            <a:rPr lang="de-DE" sz="1600" b="0" i="1" smtClean="0">
                              <a:latin typeface="Cambria Math"/>
                              <a:ea typeface="Cambria Math"/>
                            </a:rPr>
                            <m:t>𝜋</m:t>
                          </m:r>
                        </m:e>
                        <m:sub>
                          <m:r>
                            <a:rPr lang="de-DE" sz="1600" b="0" i="1" smtClean="0">
                              <a:latin typeface="Cambria Math"/>
                              <a:ea typeface="Cambria Math"/>
                            </a:rPr>
                            <m:t>0</m:t>
                          </m:r>
                        </m:sub>
                      </m:sSub>
                    </m:oMath>
                  </m:oMathPara>
                </a14:m>
                <a:endParaRPr lang="de-DE" sz="16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5443742" y="5200039"/>
                <a:ext cx="1008112" cy="338554"/>
              </a:xfrm>
              <a:prstGeom prst="rect">
                <a:avLst/>
              </a:prstGeom>
              <a:blipFill rotWithShape="1">
                <a:blip r:embed="rId6"/>
                <a:stretch>
                  <a:fillRect/>
                </a:stretch>
              </a:blipFill>
            </p:spPr>
            <p:txBody>
              <a:bodyPr/>
              <a:lstStyle/>
              <a:p>
                <a:r>
                  <a:rPr lang="de-DE">
                    <a:noFill/>
                  </a:rPr>
                  <a:t> </a:t>
                </a:r>
              </a:p>
            </p:txBody>
          </p:sp>
        </mc:Fallback>
      </mc:AlternateContent>
      <p:sp>
        <p:nvSpPr>
          <p:cNvPr id="20" name="Textfeld 19"/>
          <p:cNvSpPr txBox="1"/>
          <p:nvPr/>
        </p:nvSpPr>
        <p:spPr>
          <a:xfrm>
            <a:off x="1061058" y="5549196"/>
            <a:ext cx="2281366" cy="338554"/>
          </a:xfrm>
          <a:prstGeom prst="rect">
            <a:avLst/>
          </a:prstGeom>
          <a:noFill/>
        </p:spPr>
        <p:txBody>
          <a:bodyPr wrap="square" rtlCol="0">
            <a:spAutoFit/>
          </a:bodyPr>
          <a:lstStyle/>
          <a:p>
            <a:pPr algn="just"/>
            <a:r>
              <a:rPr lang="de-DE" sz="1600" dirty="0">
                <a:latin typeface="+mn-lt"/>
              </a:rPr>
              <a:t>Standardisierte Summe</a:t>
            </a:r>
          </a:p>
        </p:txBody>
      </p:sp>
      <p:sp>
        <p:nvSpPr>
          <p:cNvPr id="22" name="Textfeld 21"/>
          <p:cNvSpPr txBox="1"/>
          <p:nvPr/>
        </p:nvSpPr>
        <p:spPr>
          <a:xfrm>
            <a:off x="3642927" y="5549151"/>
            <a:ext cx="1786361" cy="584775"/>
          </a:xfrm>
          <a:prstGeom prst="rect">
            <a:avLst/>
          </a:prstGeom>
          <a:noFill/>
        </p:spPr>
        <p:txBody>
          <a:bodyPr wrap="square" rtlCol="0">
            <a:spAutoFit/>
          </a:bodyPr>
          <a:lstStyle/>
          <a:p>
            <a:pPr algn="ctr"/>
            <a:r>
              <a:rPr lang="de-DE" sz="1600" dirty="0">
                <a:latin typeface="+mn-lt"/>
              </a:rPr>
              <a:t>Standardisiertes </a:t>
            </a:r>
          </a:p>
          <a:p>
            <a:pPr algn="ctr"/>
            <a:r>
              <a:rPr lang="de-DE" sz="1600" dirty="0">
                <a:latin typeface="+mn-lt"/>
              </a:rPr>
              <a:t>Stichprobenmittel</a:t>
            </a:r>
          </a:p>
        </p:txBody>
      </p:sp>
      <p:sp>
        <p:nvSpPr>
          <p:cNvPr id="26" name="Textfeld 25"/>
          <p:cNvSpPr txBox="1"/>
          <p:nvPr/>
        </p:nvSpPr>
        <p:spPr>
          <a:xfrm>
            <a:off x="467422" y="1052736"/>
            <a:ext cx="2049223" cy="400110"/>
          </a:xfrm>
          <a:prstGeom prst="rect">
            <a:avLst/>
          </a:prstGeom>
          <a:noFill/>
        </p:spPr>
        <p:txBody>
          <a:bodyPr wrap="square" rtlCol="0">
            <a:spAutoFit/>
          </a:bodyPr>
          <a:lstStyle/>
          <a:p>
            <a:pPr algn="just"/>
            <a:r>
              <a:rPr lang="de-DE" sz="2000" dirty="0">
                <a:latin typeface="+mn-lt"/>
              </a:rPr>
              <a:t>Bemerkungen:</a:t>
            </a:r>
          </a:p>
        </p:txBody>
      </p:sp>
      <p:sp>
        <p:nvSpPr>
          <p:cNvPr id="27" name="Textfeld 26"/>
          <p:cNvSpPr txBox="1"/>
          <p:nvPr/>
        </p:nvSpPr>
        <p:spPr>
          <a:xfrm>
            <a:off x="469852" y="1873804"/>
            <a:ext cx="8136136" cy="707886"/>
          </a:xfrm>
          <a:prstGeom prst="rect">
            <a:avLst/>
          </a:prstGeom>
          <a:noFill/>
        </p:spPr>
        <p:txBody>
          <a:bodyPr wrap="square" rtlCol="0">
            <a:spAutoFit/>
          </a:bodyPr>
          <a:lstStyle/>
          <a:p>
            <a:pPr algn="just"/>
            <a:r>
              <a:rPr lang="de-DE" sz="2000" dirty="0">
                <a:latin typeface="+mn-lt"/>
              </a:rPr>
              <a:t>&gt; Die Testprozeduren von standardisierter und nichtstandardisierter Variante</a:t>
            </a:r>
          </a:p>
          <a:p>
            <a:pPr algn="just"/>
            <a:r>
              <a:rPr lang="de-DE" sz="2000" dirty="0">
                <a:latin typeface="+mn-lt"/>
              </a:rPr>
              <a:t>   sind völlig äquivalent (führen stets zu identischen Entscheidungen). </a:t>
            </a:r>
          </a:p>
        </p:txBody>
      </p:sp>
      <mc:AlternateContent xmlns:mc="http://schemas.openxmlformats.org/markup-compatibility/2006" xmlns:a14="http://schemas.microsoft.com/office/drawing/2010/main">
        <mc:Choice Requires="a14">
          <p:sp>
            <p:nvSpPr>
              <p:cNvPr id="29" name="Textfeld 28"/>
              <p:cNvSpPr txBox="1"/>
              <p:nvPr/>
            </p:nvSpPr>
            <p:spPr>
              <a:xfrm>
                <a:off x="1061058" y="3113824"/>
                <a:ext cx="7615882" cy="69705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𝑆</m:t>
                          </m:r>
                        </m:e>
                        <m:sub>
                          <m:r>
                            <a:rPr lang="de-DE" sz="2000" b="0" i="1" smtClean="0">
                              <a:latin typeface="Cambria Math"/>
                              <a:ea typeface="Cambria Math"/>
                            </a:rPr>
                            <m:t>𝑛</m:t>
                          </m:r>
                        </m:sub>
                      </m:sSub>
                      <m:r>
                        <a:rPr lang="de-DE" sz="2000" b="0" i="0" smtClean="0">
                          <a:latin typeface="Cambria Math"/>
                          <a:ea typeface="Cambria Math"/>
                        </a:rPr>
                        <m:t>&lt;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𝑞</m:t>
                          </m:r>
                        </m:e>
                        <m:sub>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𝛼</m:t>
                              </m:r>
                            </m:num>
                            <m:den>
                              <m:r>
                                <a:rPr lang="de-DE" sz="2000" b="0" i="1" smtClean="0">
                                  <a:latin typeface="Cambria Math"/>
                                  <a:ea typeface="Cambria Math"/>
                                </a:rPr>
                                <m:t>2</m:t>
                              </m:r>
                            </m:den>
                          </m:f>
                        </m:sub>
                      </m:sSub>
                      <m:r>
                        <a:rPr lang="de-DE" sz="2000" b="0" i="1" smtClean="0">
                          <a:latin typeface="Cambria Math"/>
                          <a:ea typeface="Cambria Math"/>
                        </a:rPr>
                        <m:t>   </m:t>
                      </m:r>
                      <m:r>
                        <a:rPr lang="de-DE" sz="2000" i="1">
                          <a:latin typeface="Cambria Math"/>
                          <a:ea typeface="Cambria Math"/>
                        </a:rPr>
                        <m:t>⇔</m:t>
                      </m:r>
                      <m:r>
                        <a:rPr lang="de-DE" sz="2000" b="0" i="1" smtClean="0">
                          <a:latin typeface="Cambria Math"/>
                          <a:ea typeface="Cambria Math"/>
                        </a:rPr>
                        <m:t>    </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𝑍</m:t>
                          </m:r>
                        </m:e>
                        <m:sub>
                          <m:r>
                            <a:rPr lang="de-DE" sz="2000" b="0" i="1" smtClean="0">
                              <a:latin typeface="Cambria Math"/>
                              <a:ea typeface="Cambria Math"/>
                            </a:rPr>
                            <m:t>𝑛</m:t>
                          </m:r>
                        </m:sub>
                      </m:sSub>
                      <m:r>
                        <a:rPr lang="de-DE" sz="2000" b="0" i="1" smtClean="0">
                          <a:latin typeface="Cambria Math"/>
                          <a:ea typeface="Cambria Math"/>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𝑆</m:t>
                              </m:r>
                            </m:e>
                            <m:sub>
                              <m:r>
                                <a:rPr lang="de-DE" sz="2000" i="1">
                                  <a:latin typeface="Cambria Math"/>
                                </a:rPr>
                                <m:t>𝑛</m:t>
                              </m:r>
                            </m:sub>
                          </m:sSub>
                          <m:r>
                            <a:rPr lang="de-DE" sz="2000" i="1">
                              <a:latin typeface="Cambria Math"/>
                            </a:rPr>
                            <m:t>−</m:t>
                          </m:r>
                          <m:r>
                            <a:rPr lang="de-DE" sz="2000" i="1">
                              <a:latin typeface="Cambria Math"/>
                              <a:ea typeface="Cambria Math"/>
                            </a:rPr>
                            <m:t>𝜇</m:t>
                          </m:r>
                        </m:num>
                        <m:den>
                          <m:r>
                            <a:rPr lang="de-DE" sz="2000" i="1">
                              <a:latin typeface="Cambria Math"/>
                              <a:ea typeface="Cambria Math"/>
                            </a:rPr>
                            <m:t>𝜎</m:t>
                          </m:r>
                        </m:den>
                      </m:f>
                      <m:r>
                        <a:rPr lang="de-DE" sz="2000" i="1">
                          <a:latin typeface="Cambria Math"/>
                        </a:rPr>
                        <m:t>&lt;</m:t>
                      </m:r>
                      <m:f>
                        <m:fPr>
                          <m:ctrlPr>
                            <a:rPr lang="de-DE" sz="2000" i="1" smtClean="0">
                              <a:latin typeface="Cambria Math" panose="02040503050406030204" pitchFamily="18" charset="0"/>
                            </a:rPr>
                          </m:ctrlPr>
                        </m:fPr>
                        <m:num>
                          <m:sSub>
                            <m:sSubPr>
                              <m:ctrlPr>
                                <a:rPr lang="de-DE" sz="2000" i="1">
                                  <a:latin typeface="Cambria Math" panose="02040503050406030204" pitchFamily="18" charset="0"/>
                                  <a:ea typeface="Cambria Math"/>
                                </a:rPr>
                              </m:ctrlPr>
                            </m:sSubPr>
                            <m:e>
                              <m:r>
                                <a:rPr lang="de-DE" sz="2000" i="1">
                                  <a:latin typeface="Cambria Math"/>
                                  <a:ea typeface="Cambria Math"/>
                                </a:rPr>
                                <m:t>𝑞</m:t>
                              </m:r>
                            </m:e>
                            <m:sub>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
                            <a:rPr lang="de-DE" sz="2000" b="0" i="1" smtClean="0">
                              <a:latin typeface="Cambria Math"/>
                              <a:ea typeface="Cambria Math"/>
                            </a:rPr>
                            <m:t>−</m:t>
                          </m:r>
                          <m:r>
                            <a:rPr lang="de-DE" sz="2000" b="0" i="1" smtClean="0">
                              <a:latin typeface="Cambria Math"/>
                              <a:ea typeface="Cambria Math"/>
                            </a:rPr>
                            <m:t>𝜇</m:t>
                          </m:r>
                        </m:num>
                        <m:den>
                          <m:r>
                            <a:rPr lang="de-DE" sz="2000" i="1" smtClean="0">
                              <a:latin typeface="Cambria Math"/>
                              <a:ea typeface="Cambria Math"/>
                            </a:rPr>
                            <m:t>𝜎</m:t>
                          </m:r>
                        </m:den>
                      </m:f>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𝑧</m:t>
                          </m:r>
                        </m:e>
                        <m:sub>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oMath>
                  </m:oMathPara>
                </a14:m>
                <a:endParaRPr lang="de-DE" sz="2000" dirty="0"/>
              </a:p>
            </p:txBody>
          </p:sp>
        </mc:Choice>
        <mc:Fallback xmlns="">
          <p:sp>
            <p:nvSpPr>
              <p:cNvPr id="29" name="Textfeld 28"/>
              <p:cNvSpPr txBox="1">
                <a:spLocks noRot="1" noChangeAspect="1" noMove="1" noResize="1" noEditPoints="1" noAdjustHandles="1" noChangeArrowheads="1" noChangeShapeType="1" noTextEdit="1"/>
              </p:cNvSpPr>
              <p:nvPr/>
            </p:nvSpPr>
            <p:spPr>
              <a:xfrm>
                <a:off x="1061058" y="3113824"/>
                <a:ext cx="7615882" cy="69705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3179725" y="3825270"/>
                <a:ext cx="2231905" cy="419923"/>
              </a:xfrm>
              <a:prstGeom prst="rect">
                <a:avLst/>
              </a:prstGeom>
              <a:noFill/>
            </p:spPr>
            <p:txBody>
              <a:bodyPr wrap="square" rtlCol="0">
                <a:spAutoFit/>
              </a:bodyPr>
              <a:lstStyle/>
              <a:p>
                <a:pPr algn="just"/>
                <a14:m>
                  <m:oMath xmlns:m="http://schemas.openxmlformats.org/officeDocument/2006/math">
                    <m:sSub>
                      <m:sSubPr>
                        <m:ctrlPr>
                          <a:rPr lang="de-DE" sz="2000" i="1">
                            <a:latin typeface="Cambria Math" panose="02040503050406030204" pitchFamily="18" charset="0"/>
                            <a:ea typeface="Cambria Math"/>
                          </a:rPr>
                        </m:ctrlPr>
                      </m:sSubPr>
                      <m:e>
                        <m:r>
                          <a:rPr lang="de-DE" sz="2000" i="1">
                            <a:latin typeface="Cambria Math"/>
                            <a:ea typeface="Cambria Math"/>
                          </a:rPr>
                          <m:t>𝑞</m:t>
                        </m:r>
                      </m:e>
                      <m:sub>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
                      <a:rPr lang="de-DE" sz="2000" i="1">
                        <a:latin typeface="Cambria Math"/>
                        <a:ea typeface="Cambria Math"/>
                      </a:rPr>
                      <m:t>=</m:t>
                    </m:r>
                    <m:r>
                      <a:rPr lang="de-DE" sz="2000" i="1">
                        <a:latin typeface="Cambria Math"/>
                        <a:ea typeface="Cambria Math"/>
                      </a:rPr>
                      <m:t>𝜇</m:t>
                    </m:r>
                    <m:r>
                      <a:rPr lang="de-DE" sz="2000" i="1">
                        <a:latin typeface="Cambria Math"/>
                        <a:ea typeface="Cambria Math"/>
                      </a:rPr>
                      <m:t>+</m:t>
                    </m:r>
                    <m:r>
                      <a:rPr lang="de-DE" sz="2000" i="1">
                        <a:latin typeface="Cambria Math"/>
                        <a:ea typeface="Cambria Math"/>
                      </a:rPr>
                      <m:t>𝜎</m:t>
                    </m:r>
                    <m:sSub>
                      <m:sSubPr>
                        <m:ctrlPr>
                          <a:rPr lang="de-DE" sz="2000" i="1">
                            <a:latin typeface="Cambria Math" panose="02040503050406030204" pitchFamily="18" charset="0"/>
                          </a:rPr>
                        </m:ctrlPr>
                      </m:sSubPr>
                      <m:e>
                        <m:r>
                          <a:rPr lang="de-DE" sz="2000" i="1">
                            <a:latin typeface="Cambria Math"/>
                          </a:rPr>
                          <m:t>𝑧</m:t>
                        </m:r>
                      </m:e>
                      <m:sub>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oMath>
                </a14:m>
                <a:r>
                  <a:rPr lang="de-DE" sz="2000" dirty="0">
                    <a:latin typeface="+mn-lt"/>
                  </a:rPr>
                  <a:t> </a:t>
                </a:r>
              </a:p>
            </p:txBody>
          </p:sp>
        </mc:Choice>
        <mc:Fallback xmlns="">
          <p:sp>
            <p:nvSpPr>
              <p:cNvPr id="31" name="Textfeld 30"/>
              <p:cNvSpPr txBox="1">
                <a:spLocks noRot="1" noChangeAspect="1" noMove="1" noResize="1" noEditPoints="1" noAdjustHandles="1" noChangeArrowheads="1" noChangeShapeType="1" noTextEdit="1"/>
              </p:cNvSpPr>
              <p:nvPr/>
            </p:nvSpPr>
            <p:spPr>
              <a:xfrm>
                <a:off x="3179725" y="3825270"/>
                <a:ext cx="2231905" cy="419923"/>
              </a:xfrm>
              <a:prstGeom prst="rect">
                <a:avLst/>
              </a:prstGeom>
              <a:blipFill rotWithShape="1">
                <a:blip r:embed="rId8"/>
                <a:stretch>
                  <a:fillRect t="-54412" r="-10383" b="-135294"/>
                </a:stretch>
              </a:blipFill>
            </p:spPr>
            <p:txBody>
              <a:bodyPr/>
              <a:lstStyle/>
              <a:p>
                <a:r>
                  <a:rPr lang="de-DE">
                    <a:noFill/>
                  </a:rPr>
                  <a:t> </a:t>
                </a:r>
              </a:p>
            </p:txBody>
          </p:sp>
        </mc:Fallback>
      </mc:AlternateContent>
      <p:sp>
        <p:nvSpPr>
          <p:cNvPr id="32" name="Textfeld 31"/>
          <p:cNvSpPr txBox="1"/>
          <p:nvPr/>
        </p:nvSpPr>
        <p:spPr>
          <a:xfrm>
            <a:off x="999109" y="3835987"/>
            <a:ext cx="2421045" cy="400110"/>
          </a:xfrm>
          <a:prstGeom prst="rect">
            <a:avLst/>
          </a:prstGeom>
          <a:noFill/>
        </p:spPr>
        <p:txBody>
          <a:bodyPr wrap="square" rtlCol="0">
            <a:spAutoFit/>
          </a:bodyPr>
          <a:lstStyle/>
          <a:p>
            <a:pPr algn="just"/>
            <a:r>
              <a:rPr lang="de-DE" sz="2000" dirty="0">
                <a:latin typeface="+mn-lt"/>
              </a:rPr>
              <a:t>Beachte, dass gilt: </a:t>
            </a:r>
          </a:p>
        </p:txBody>
      </p:sp>
      <mc:AlternateContent xmlns:mc="http://schemas.openxmlformats.org/markup-compatibility/2006" xmlns:a14="http://schemas.microsoft.com/office/drawing/2010/main">
        <mc:Choice Requires="a14">
          <p:sp>
            <p:nvSpPr>
              <p:cNvPr id="33" name="Textfeld 32"/>
              <p:cNvSpPr txBox="1"/>
              <p:nvPr/>
            </p:nvSpPr>
            <p:spPr>
              <a:xfrm>
                <a:off x="469852" y="2705783"/>
                <a:ext cx="6966058" cy="400110"/>
              </a:xfrm>
              <a:prstGeom prst="rect">
                <a:avLst/>
              </a:prstGeom>
              <a:noFill/>
            </p:spPr>
            <p:txBody>
              <a:bodyPr wrap="square" rtlCol="0">
                <a:spAutoFit/>
              </a:bodyPr>
              <a:lstStyle/>
              <a:p>
                <a:pPr algn="just"/>
                <a:r>
                  <a:rPr lang="de-DE" sz="2000" dirty="0">
                    <a:latin typeface="+mn-lt"/>
                  </a:rPr>
                  <a:t>&gt; Mit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𝑛</m:t>
                        </m:r>
                      </m:sub>
                    </m:sSub>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𝑍</m:t>
                        </m:r>
                      </m:e>
                      <m:sub>
                        <m:r>
                          <a:rPr lang="de-DE" sz="2000" b="0" i="1" smtClean="0">
                            <a:latin typeface="Cambria Math"/>
                          </a:rPr>
                          <m:t>𝑛</m:t>
                        </m:r>
                      </m:sub>
                    </m:sSub>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a14:m>
                <a:r>
                  <a:rPr lang="de-DE" sz="2000" dirty="0">
                    <a:latin typeface="+mn-lt"/>
                  </a:rPr>
                  <a:t> gilt dann beispielsweise:</a:t>
                </a:r>
              </a:p>
            </p:txBody>
          </p:sp>
        </mc:Choice>
        <mc:Fallback xmlns="">
          <p:sp>
            <p:nvSpPr>
              <p:cNvPr id="33" name="Textfeld 32"/>
              <p:cNvSpPr txBox="1">
                <a:spLocks noRot="1" noChangeAspect="1" noMove="1" noResize="1" noEditPoints="1" noAdjustHandles="1" noChangeArrowheads="1" noChangeShapeType="1" noTextEdit="1"/>
              </p:cNvSpPr>
              <p:nvPr/>
            </p:nvSpPr>
            <p:spPr>
              <a:xfrm>
                <a:off x="469852" y="2705783"/>
                <a:ext cx="6966058" cy="400110"/>
              </a:xfrm>
              <a:prstGeom prst="rect">
                <a:avLst/>
              </a:prstGeom>
              <a:blipFill rotWithShape="1">
                <a:blip r:embed="rId9"/>
                <a:stretch>
                  <a:fillRect l="-875"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1341100" y="2536506"/>
                <a:ext cx="30437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p>
            </p:txBody>
          </p:sp>
        </mc:Choice>
        <mc:Fallback xmlns="">
          <p:sp>
            <p:nvSpPr>
              <p:cNvPr id="34" name="Textfeld 33"/>
              <p:cNvSpPr txBox="1">
                <a:spLocks noRot="1" noChangeAspect="1" noMove="1" noResize="1" noEditPoints="1" noAdjustHandles="1" noChangeArrowheads="1" noChangeShapeType="1" noTextEdit="1"/>
              </p:cNvSpPr>
              <p:nvPr/>
            </p:nvSpPr>
            <p:spPr>
              <a:xfrm>
                <a:off x="1341100" y="2536506"/>
                <a:ext cx="304370" cy="338554"/>
              </a:xfrm>
              <a:prstGeom prst="rect">
                <a:avLst/>
              </a:prstGeom>
              <a:blipFill rotWithShape="1">
                <a:blip r:embed="rId10"/>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3420154" y="2567284"/>
                <a:ext cx="30437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p>
            </p:txBody>
          </p:sp>
        </mc:Choice>
        <mc:Fallback xmlns="">
          <p:sp>
            <p:nvSpPr>
              <p:cNvPr id="35" name="Textfeld 34"/>
              <p:cNvSpPr txBox="1">
                <a:spLocks noRot="1" noChangeAspect="1" noMove="1" noResize="1" noEditPoints="1" noAdjustHandles="1" noChangeArrowheads="1" noChangeShapeType="1" noTextEdit="1"/>
              </p:cNvSpPr>
              <p:nvPr/>
            </p:nvSpPr>
            <p:spPr>
              <a:xfrm>
                <a:off x="3420154" y="2567284"/>
                <a:ext cx="304370" cy="338554"/>
              </a:xfrm>
              <a:prstGeom prst="rect">
                <a:avLst/>
              </a:prstGeom>
              <a:blipFill rotWithShape="1">
                <a:blip r:embed="rId11"/>
                <a:stretch>
                  <a:fillRect/>
                </a:stretch>
              </a:blipFill>
            </p:spPr>
            <p:txBody>
              <a:bodyPr/>
              <a:lstStyle/>
              <a:p>
                <a:r>
                  <a:rPr lang="de-DE">
                    <a:noFill/>
                  </a:rPr>
                  <a:t> </a:t>
                </a:r>
              </a:p>
            </p:txBody>
          </p:sp>
        </mc:Fallback>
      </mc:AlternateContent>
      <p:sp>
        <p:nvSpPr>
          <p:cNvPr id="36" name="Textfeld 35"/>
          <p:cNvSpPr txBox="1"/>
          <p:nvPr/>
        </p:nvSpPr>
        <p:spPr>
          <a:xfrm>
            <a:off x="468600" y="6137234"/>
            <a:ext cx="7016923" cy="400110"/>
          </a:xfrm>
          <a:prstGeom prst="rect">
            <a:avLst/>
          </a:prstGeom>
          <a:noFill/>
        </p:spPr>
        <p:txBody>
          <a:bodyPr wrap="square" rtlCol="0">
            <a:spAutoFit/>
          </a:bodyPr>
          <a:lstStyle/>
          <a:p>
            <a:pPr algn="just"/>
            <a:r>
              <a:rPr lang="de-DE" sz="2000" dirty="0">
                <a:latin typeface="+mn-lt"/>
              </a:rPr>
              <a:t>&gt; Die standardisierte Variante ist in der Praxis üblicher.</a:t>
            </a:r>
          </a:p>
        </p:txBody>
      </p:sp>
      <p:sp>
        <p:nvSpPr>
          <p:cNvPr id="37" name="Textfeld 36"/>
          <p:cNvSpPr txBox="1"/>
          <p:nvPr/>
        </p:nvSpPr>
        <p:spPr>
          <a:xfrm>
            <a:off x="467422" y="1452846"/>
            <a:ext cx="7019353" cy="400110"/>
          </a:xfrm>
          <a:prstGeom prst="rect">
            <a:avLst/>
          </a:prstGeom>
          <a:noFill/>
        </p:spPr>
        <p:txBody>
          <a:bodyPr wrap="square" rtlCol="0">
            <a:spAutoFit/>
          </a:bodyPr>
          <a:lstStyle/>
          <a:p>
            <a:pPr algn="just"/>
            <a:r>
              <a:rPr lang="de-DE" sz="2000" dirty="0">
                <a:latin typeface="+mn-lt"/>
              </a:rPr>
              <a:t>&gt; Analog funktionieren die Beispiele 11.1.1 und 11.1.2.</a:t>
            </a:r>
          </a:p>
        </p:txBody>
      </p:sp>
    </p:spTree>
    <p:extLst>
      <p:ext uri="{BB962C8B-B14F-4D97-AF65-F5344CB8AC3E}">
        <p14:creationId xmlns:p14="http://schemas.microsoft.com/office/powerpoint/2010/main" val="1897382577"/>
      </p:ext>
    </p:extLst>
  </p:cSld>
  <p:clrMapOvr>
    <a:masterClrMapping/>
  </p:clrMapOvr>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57200" y="1072939"/>
            <a:ext cx="7458075" cy="5467350"/>
          </a:xfrm>
          <a:prstGeom prst="rect">
            <a:avLst/>
          </a:prstGeom>
        </p:spPr>
      </p:pic>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744</a:t>
            </a:r>
            <a:endParaRPr lang="de-DE" sz="8000" b="1" dirty="0">
              <a:solidFill>
                <a:schemeClr val="tx1"/>
              </a:solidFill>
              <a:latin typeface="+mj-lt"/>
            </a:endParaRPr>
          </a:p>
        </p:txBody>
      </p:sp>
    </p:spTree>
    <p:extLst>
      <p:ext uri="{BB962C8B-B14F-4D97-AF65-F5344CB8AC3E}">
        <p14:creationId xmlns:p14="http://schemas.microsoft.com/office/powerpoint/2010/main" val="775373864"/>
      </p:ext>
    </p:extLst>
  </p:cSld>
  <p:clrMapOvr>
    <a:masterClrMapping/>
  </p:clrMapOvr>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745</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11.1.4: Wirkung vs. keine Wirkung </a:t>
            </a:r>
            <a:r>
              <a:rPr lang="de-DE" sz="2000" dirty="0">
                <a:solidFill>
                  <a:srgbClr val="0070C0"/>
                </a:solidFill>
              </a:rPr>
              <a:t>● </a:t>
            </a:r>
            <a:endParaRPr lang="de-DE" sz="2000" b="1" dirty="0">
              <a:solidFill>
                <a:srgbClr val="0070C0"/>
              </a:solidFill>
              <a:latin typeface="+mn-lt"/>
            </a:endParaRPr>
          </a:p>
        </p:txBody>
      </p:sp>
      <p:sp>
        <p:nvSpPr>
          <p:cNvPr id="3" name="Textfeld 2"/>
          <p:cNvSpPr txBox="1"/>
          <p:nvPr/>
        </p:nvSpPr>
        <p:spPr>
          <a:xfrm>
            <a:off x="468313" y="1476459"/>
            <a:ext cx="8207375" cy="1631216"/>
          </a:xfrm>
          <a:prstGeom prst="rect">
            <a:avLst/>
          </a:prstGeom>
          <a:noFill/>
        </p:spPr>
        <p:txBody>
          <a:bodyPr wrap="square" rtlCol="0">
            <a:spAutoFit/>
          </a:bodyPr>
          <a:lstStyle/>
          <a:p>
            <a:pPr algn="just"/>
            <a:r>
              <a:rPr lang="de-DE" sz="2000" dirty="0">
                <a:latin typeface="+mn-lt"/>
              </a:rPr>
              <a:t>Gegeben sei das Pflanzenexperiment Nr. 1 aus Beispiel 10.2.3 von </a:t>
            </a:r>
            <a:r>
              <a:rPr lang="de-DE" sz="2000">
                <a:latin typeface="+mn-lt"/>
              </a:rPr>
              <a:t>Folie 702. </a:t>
            </a:r>
            <a:r>
              <a:rPr lang="de-DE" sz="2000" dirty="0">
                <a:latin typeface="+mn-lt"/>
              </a:rPr>
              <a:t>Wie lässt sich hier statistisch prüfen und entscheiden, ob ein gemessener Unterschied zwischen den beiden Behandlungsgruppen signifikant oder </a:t>
            </a:r>
            <a:r>
              <a:rPr lang="de-DE" sz="2000" dirty="0" err="1">
                <a:latin typeface="+mn-lt"/>
              </a:rPr>
              <a:t>mög-licherweise</a:t>
            </a:r>
            <a:r>
              <a:rPr lang="de-DE" sz="2000" dirty="0">
                <a:latin typeface="+mn-lt"/>
              </a:rPr>
              <a:t> nur Zufall ist? Ab wann kann man von einer systematischen Wir-</a:t>
            </a:r>
            <a:r>
              <a:rPr lang="de-DE" sz="2000" dirty="0" err="1">
                <a:latin typeface="+mn-lt"/>
              </a:rPr>
              <a:t>kung</a:t>
            </a:r>
            <a:r>
              <a:rPr lang="de-DE" sz="2000" dirty="0">
                <a:latin typeface="+mn-lt"/>
              </a:rPr>
              <a:t> der Düngung ausgehen?</a:t>
            </a:r>
          </a:p>
        </p:txBody>
      </p:sp>
      <p:sp>
        <p:nvSpPr>
          <p:cNvPr id="13" name="Textfeld 12"/>
          <p:cNvSpPr txBox="1"/>
          <p:nvPr/>
        </p:nvSpPr>
        <p:spPr>
          <a:xfrm>
            <a:off x="468312" y="3261128"/>
            <a:ext cx="2443980" cy="400110"/>
          </a:xfrm>
          <a:prstGeom prst="rect">
            <a:avLst/>
          </a:prstGeom>
          <a:noFill/>
        </p:spPr>
        <p:txBody>
          <a:bodyPr wrap="square" rtlCol="0">
            <a:spAutoFit/>
          </a:bodyPr>
          <a:lstStyle/>
          <a:p>
            <a:pPr algn="just"/>
            <a:r>
              <a:rPr lang="de-DE" sz="2000" dirty="0">
                <a:latin typeface="+mn-lt"/>
              </a:rPr>
              <a:t>Statistisches Modell:</a:t>
            </a:r>
          </a:p>
        </p:txBody>
      </p:sp>
      <mc:AlternateContent xmlns:mc="http://schemas.openxmlformats.org/markup-compatibility/2006" xmlns:a14="http://schemas.microsoft.com/office/drawing/2010/main">
        <mc:Choice Requires="a14">
          <p:sp>
            <p:nvSpPr>
              <p:cNvPr id="30" name="Textfeld 29"/>
              <p:cNvSpPr txBox="1"/>
              <p:nvPr/>
            </p:nvSpPr>
            <p:spPr>
              <a:xfrm>
                <a:off x="868007" y="3654243"/>
                <a:ext cx="7241909"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0</m:t>
                        </m:r>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03</m:t>
                        </m:r>
                      </m:sub>
                    </m:sSub>
                  </m:oMath>
                </a14:m>
                <a:r>
                  <a:rPr lang="de-DE" sz="2000" dirty="0"/>
                  <a:t> </a:t>
                </a:r>
                <a:r>
                  <a:rPr lang="de-DE" sz="2000" dirty="0">
                    <a:latin typeface="+mn-lt"/>
                  </a:rPr>
                  <a:t>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r>
                          <a:rPr lang="de-DE" sz="2000" b="0" i="1" smtClean="0">
                            <a:latin typeface="Cambria Math"/>
                            <a:ea typeface="Cambria Math"/>
                          </a:rPr>
                          <m:t> </m:t>
                        </m:r>
                      </m:e>
                    </m:d>
                  </m:oMath>
                </a14:m>
                <a:r>
                  <a:rPr lang="de-DE" sz="2000" dirty="0">
                    <a:latin typeface="+mn-lt"/>
                  </a:rPr>
                  <a:t>-verteilt, </a:t>
                </a:r>
                <a14:m>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𝜇</m:t>
                        </m:r>
                      </m:e>
                      <m:sub>
                        <m:r>
                          <a:rPr lang="de-DE" sz="2000" b="0" i="1" smtClean="0">
                            <a:latin typeface="Cambria Math"/>
                            <a:ea typeface="Cambria Math"/>
                          </a:rPr>
                          <m:t>0</m:t>
                        </m:r>
                      </m:sub>
                    </m:sSub>
                  </m:oMath>
                </a14:m>
                <a:r>
                  <a:rPr lang="de-DE" sz="2000" dirty="0">
                    <a:latin typeface="+mn-lt"/>
                  </a:rPr>
                  <a:t> und </a:t>
                </a:r>
                <a14:m>
                  <m:oMath xmlns:m="http://schemas.openxmlformats.org/officeDocument/2006/math">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oMath>
                </a14:m>
                <a:r>
                  <a:rPr lang="de-DE" sz="2000" dirty="0">
                    <a:latin typeface="+mn-lt"/>
                  </a:rPr>
                  <a:t> unbekannt </a:t>
                </a:r>
              </a:p>
            </p:txBody>
          </p:sp>
        </mc:Choice>
        <mc:Fallback xmlns="">
          <p:sp>
            <p:nvSpPr>
              <p:cNvPr id="30" name="Textfeld 29"/>
              <p:cNvSpPr txBox="1">
                <a:spLocks noRot="1" noChangeAspect="1" noMove="1" noResize="1" noEditPoints="1" noAdjustHandles="1" noChangeArrowheads="1" noChangeShapeType="1" noTextEdit="1"/>
              </p:cNvSpPr>
              <p:nvPr/>
            </p:nvSpPr>
            <p:spPr>
              <a:xfrm>
                <a:off x="868007" y="3654243"/>
                <a:ext cx="7241909"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868007" y="4082502"/>
                <a:ext cx="7224569"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1</m:t>
                        </m:r>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13</m:t>
                        </m:r>
                      </m:sub>
                    </m:sSub>
                  </m:oMath>
                </a14:m>
                <a:r>
                  <a:rPr lang="de-DE" sz="2000" dirty="0"/>
                  <a:t> </a:t>
                </a:r>
                <a:r>
                  <a:rPr lang="de-DE" sz="2000" dirty="0">
                    <a:latin typeface="+mn-lt"/>
                  </a:rPr>
                  <a:t>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1</m:t>
                            </m:r>
                          </m:sub>
                        </m:sSub>
                        <m:r>
                          <a:rPr lang="de-DE" sz="2000" b="0" i="1" smtClean="0">
                            <a:latin typeface="Cambria Math"/>
                            <a:ea typeface="Cambria Math"/>
                          </a:rPr>
                          <m:t>,</m:t>
                        </m:r>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e>
                    </m:d>
                  </m:oMath>
                </a14:m>
                <a:r>
                  <a:rPr lang="de-DE" sz="2000" dirty="0">
                    <a:latin typeface="+mn-lt"/>
                  </a:rPr>
                  <a:t>-verteilt, </a:t>
                </a:r>
                <a14:m>
                  <m:oMath xmlns:m="http://schemas.openxmlformats.org/officeDocument/2006/math">
                    <m:sSub>
                      <m:sSubPr>
                        <m:ctrlPr>
                          <a:rPr lang="de-DE" sz="2000" i="1" smtClean="0">
                            <a:latin typeface="Cambria Math" panose="02040503050406030204" pitchFamily="18" charset="0"/>
                            <a:ea typeface="Cambria Math"/>
                          </a:rPr>
                        </m:ctrlPr>
                      </m:sSubPr>
                      <m:e>
                        <m:r>
                          <a:rPr lang="de-DE" sz="2000" i="1">
                            <a:latin typeface="Cambria Math"/>
                            <a:ea typeface="Cambria Math"/>
                          </a:rPr>
                          <m:t>𝜇</m:t>
                        </m:r>
                      </m:e>
                      <m:sub>
                        <m:r>
                          <a:rPr lang="de-DE" sz="2000" b="0" i="1" smtClean="0">
                            <a:latin typeface="Cambria Math"/>
                            <a:ea typeface="Cambria Math"/>
                          </a:rPr>
                          <m:t>1</m:t>
                        </m:r>
                      </m:sub>
                    </m:sSub>
                  </m:oMath>
                </a14:m>
                <a:r>
                  <a:rPr lang="de-DE" sz="2000" dirty="0">
                    <a:latin typeface="+mn-lt"/>
                  </a:rPr>
                  <a:t> und </a:t>
                </a:r>
                <a14:m>
                  <m:oMath xmlns:m="http://schemas.openxmlformats.org/officeDocument/2006/math">
                    <m:sSup>
                      <m:sSupPr>
                        <m:ctrlPr>
                          <a:rPr lang="de-DE" sz="2000" i="1">
                            <a:latin typeface="Cambria Math" panose="02040503050406030204" pitchFamily="18" charset="0"/>
                            <a:ea typeface="Cambria Math"/>
                          </a:rPr>
                        </m:ctrlPr>
                      </m:sSupPr>
                      <m:e>
                        <m:r>
                          <a:rPr lang="de-DE" sz="2000" i="1">
                            <a:latin typeface="Cambria Math"/>
                            <a:ea typeface="Cambria Math"/>
                          </a:rPr>
                          <m:t>𝜎</m:t>
                        </m:r>
                      </m:e>
                      <m:sup>
                        <m:r>
                          <a:rPr lang="de-DE" sz="2000" i="1">
                            <a:latin typeface="Cambria Math"/>
                            <a:ea typeface="Cambria Math"/>
                          </a:rPr>
                          <m:t>2</m:t>
                        </m:r>
                      </m:sup>
                    </m:sSup>
                  </m:oMath>
                </a14:m>
                <a:r>
                  <a:rPr lang="de-DE" sz="2000" dirty="0">
                    <a:latin typeface="+mn-lt"/>
                  </a:rPr>
                  <a:t> unbekannt </a:t>
                </a:r>
              </a:p>
            </p:txBody>
          </p:sp>
        </mc:Choice>
        <mc:Fallback xmlns="">
          <p:sp>
            <p:nvSpPr>
              <p:cNvPr id="31" name="Textfeld 30"/>
              <p:cNvSpPr txBox="1">
                <a:spLocks noRot="1" noChangeAspect="1" noMove="1" noResize="1" noEditPoints="1" noAdjustHandles="1" noChangeArrowheads="1" noChangeShapeType="1" noTextEdit="1"/>
              </p:cNvSpPr>
              <p:nvPr/>
            </p:nvSpPr>
            <p:spPr>
              <a:xfrm>
                <a:off x="868007" y="4082502"/>
                <a:ext cx="7224569" cy="400110"/>
              </a:xfrm>
              <a:prstGeom prst="rect">
                <a:avLst/>
              </a:prstGeom>
              <a:blipFill rotWithShape="1">
                <a:blip r:embed="rId4"/>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868008" y="4516732"/>
                <a:ext cx="7232384"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02</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03</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1</m:t>
                        </m:r>
                        <m:r>
                          <a:rPr lang="de-DE" sz="2000" b="0" i="1" smtClean="0">
                            <a:latin typeface="Cambria Math"/>
                          </a:rPr>
                          <m:t>2</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13</m:t>
                        </m:r>
                      </m:sub>
                    </m:sSub>
                  </m:oMath>
                </a14:m>
                <a:r>
                  <a:rPr lang="de-DE" sz="2000" dirty="0">
                    <a:latin typeface="+mn-lt"/>
                  </a:rPr>
                  <a:t> (vollständig) unabhängig</a:t>
                </a:r>
              </a:p>
            </p:txBody>
          </p:sp>
        </mc:Choice>
        <mc:Fallback xmlns="">
          <p:sp>
            <p:nvSpPr>
              <p:cNvPr id="32" name="Textfeld 31"/>
              <p:cNvSpPr txBox="1">
                <a:spLocks noRot="1" noChangeAspect="1" noMove="1" noResize="1" noEditPoints="1" noAdjustHandles="1" noChangeArrowheads="1" noChangeShapeType="1" noTextEdit="1"/>
              </p:cNvSpPr>
              <p:nvPr/>
            </p:nvSpPr>
            <p:spPr>
              <a:xfrm>
                <a:off x="868008" y="4516732"/>
                <a:ext cx="7232384" cy="400110"/>
              </a:xfrm>
              <a:prstGeom prst="rect">
                <a:avLst/>
              </a:prstGeom>
              <a:blipFill rotWithShape="1">
                <a:blip r:embed="rId5"/>
                <a:stretch>
                  <a:fillRect t="-7576" b="-25758"/>
                </a:stretch>
              </a:blipFill>
            </p:spPr>
            <p:txBody>
              <a:bodyPr/>
              <a:lstStyle/>
              <a:p>
                <a:r>
                  <a:rPr lang="de-DE">
                    <a:noFill/>
                  </a:rPr>
                  <a:t> </a:t>
                </a:r>
              </a:p>
            </p:txBody>
          </p:sp>
        </mc:Fallback>
      </mc:AlternateContent>
      <p:sp>
        <p:nvSpPr>
          <p:cNvPr id="33" name="Textfeld 32"/>
          <p:cNvSpPr txBox="1"/>
          <p:nvPr/>
        </p:nvSpPr>
        <p:spPr>
          <a:xfrm>
            <a:off x="468313" y="5013241"/>
            <a:ext cx="2686922" cy="400110"/>
          </a:xfrm>
          <a:prstGeom prst="rect">
            <a:avLst/>
          </a:prstGeom>
          <a:noFill/>
        </p:spPr>
        <p:txBody>
          <a:bodyPr wrap="square" rtlCol="0">
            <a:spAutoFit/>
          </a:bodyPr>
          <a:lstStyle/>
          <a:p>
            <a:pPr algn="just"/>
            <a:r>
              <a:rPr lang="de-DE" sz="2000" dirty="0">
                <a:latin typeface="+mn-lt"/>
              </a:rPr>
              <a:t>Entscheidungsproblem:</a:t>
            </a:r>
          </a:p>
        </p:txBody>
      </p:sp>
      <p:sp>
        <p:nvSpPr>
          <p:cNvPr id="34" name="Textfeld 33"/>
          <p:cNvSpPr txBox="1"/>
          <p:nvPr/>
        </p:nvSpPr>
        <p:spPr>
          <a:xfrm>
            <a:off x="3163820" y="5013241"/>
            <a:ext cx="4603452" cy="400110"/>
          </a:xfrm>
          <a:prstGeom prst="rect">
            <a:avLst/>
          </a:prstGeom>
          <a:noFill/>
        </p:spPr>
        <p:txBody>
          <a:bodyPr wrap="square" rtlCol="0">
            <a:spAutoFit/>
          </a:bodyPr>
          <a:lstStyle/>
          <a:p>
            <a:pPr algn="just"/>
            <a:r>
              <a:rPr lang="de-DE" sz="2000" dirty="0">
                <a:latin typeface="+mn-lt"/>
              </a:rPr>
              <a:t>Wirkung vs. keine Wirkung</a:t>
            </a:r>
          </a:p>
        </p:txBody>
      </p:sp>
      <p:sp>
        <p:nvSpPr>
          <p:cNvPr id="35" name="Textfeld 34"/>
          <p:cNvSpPr txBox="1"/>
          <p:nvPr/>
        </p:nvSpPr>
        <p:spPr>
          <a:xfrm>
            <a:off x="468313" y="5471631"/>
            <a:ext cx="2704522" cy="400110"/>
          </a:xfrm>
          <a:prstGeom prst="rect">
            <a:avLst/>
          </a:prstGeom>
          <a:noFill/>
        </p:spPr>
        <p:txBody>
          <a:bodyPr wrap="square" rtlCol="0">
            <a:spAutoFit/>
          </a:bodyPr>
          <a:lstStyle/>
          <a:p>
            <a:pPr algn="just"/>
            <a:r>
              <a:rPr lang="de-DE" sz="2000" dirty="0">
                <a:latin typeface="+mn-lt"/>
              </a:rPr>
              <a:t>Testproblem:  </a:t>
            </a:r>
          </a:p>
        </p:txBody>
      </p:sp>
      <mc:AlternateContent xmlns:mc="http://schemas.openxmlformats.org/markup-compatibility/2006" xmlns:a14="http://schemas.microsoft.com/office/drawing/2010/main">
        <mc:Choice Requires="a14">
          <p:sp>
            <p:nvSpPr>
              <p:cNvPr id="36" name="Textfeld 35"/>
              <p:cNvSpPr txBox="1"/>
              <p:nvPr/>
            </p:nvSpPr>
            <p:spPr>
              <a:xfrm>
                <a:off x="2750170" y="5471631"/>
                <a:ext cx="4808434"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𝜇</m:t>
                        </m:r>
                      </m:e>
                      <m:sub>
                        <m:r>
                          <a:rPr lang="de-DE" sz="2000" b="0" i="1" dirty="0" smtClean="0">
                            <a:solidFill>
                              <a:schemeClr val="tx1"/>
                            </a:solidFill>
                            <a:latin typeface="Cambria Math"/>
                            <a:ea typeface="Cambria Math"/>
                          </a:rPr>
                          <m:t>1</m:t>
                        </m:r>
                      </m:sub>
                    </m:sSub>
                    <m:r>
                      <a:rPr lang="de-DE" sz="2000" b="0" i="1" dirty="0" smtClean="0">
                        <a:solidFill>
                          <a:schemeClr val="tx1"/>
                        </a:solidFill>
                        <a:latin typeface="Cambria Math"/>
                        <a:ea typeface="Cambria Math"/>
                      </a:rPr>
                      <m:t>−</m:t>
                    </m:r>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𝜇</m:t>
                        </m:r>
                      </m:e>
                      <m:sub>
                        <m:r>
                          <a:rPr lang="de-DE" sz="2000" b="0" i="1" dirty="0" smtClean="0">
                            <a:solidFill>
                              <a:schemeClr val="tx1"/>
                            </a:solidFill>
                            <a:latin typeface="Cambria Math"/>
                            <a:ea typeface="Cambria Math"/>
                          </a:rPr>
                          <m:t>0</m:t>
                        </m:r>
                      </m:sub>
                    </m:sSub>
                    <m:r>
                      <a:rPr lang="de-DE" sz="2000" b="0" i="1" dirty="0" smtClean="0">
                        <a:solidFill>
                          <a:schemeClr val="tx1"/>
                        </a:solidFill>
                        <a:latin typeface="Cambria Math"/>
                        <a:ea typeface="Cambria Math"/>
                      </a:rPr>
                      <m:t>=0</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𝜇</m:t>
                        </m:r>
                      </m:e>
                      <m:sub>
                        <m:r>
                          <a:rPr lang="de-DE" sz="2000" i="1" dirty="0">
                            <a:solidFill>
                              <a:schemeClr val="tx1"/>
                            </a:solidFill>
                            <a:latin typeface="Cambria Math"/>
                            <a:ea typeface="Cambria Math"/>
                          </a:rPr>
                          <m:t>1</m:t>
                        </m:r>
                      </m:sub>
                    </m:sSub>
                    <m:r>
                      <a:rPr lang="de-DE" sz="2000" i="1" dirty="0">
                        <a:solidFill>
                          <a:schemeClr val="tx1"/>
                        </a:solidFill>
                        <a:latin typeface="Cambria Math"/>
                        <a:ea typeface="Cambria Math"/>
                      </a:rPr>
                      <m:t>−</m:t>
                    </m:r>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𝜇</m:t>
                        </m:r>
                      </m:e>
                      <m:sub>
                        <m:r>
                          <a:rPr lang="de-DE" sz="2000" i="1" dirty="0">
                            <a:solidFill>
                              <a:schemeClr val="tx1"/>
                            </a:solidFill>
                            <a:latin typeface="Cambria Math"/>
                            <a:ea typeface="Cambria Math"/>
                          </a:rPr>
                          <m:t>0</m:t>
                        </m:r>
                      </m:sub>
                    </m:sSub>
                    <m:r>
                      <a:rPr lang="de-DE" sz="2000" i="1" dirty="0" smtClean="0">
                        <a:solidFill>
                          <a:schemeClr val="tx1"/>
                        </a:solidFill>
                        <a:latin typeface="Cambria Math"/>
                        <a:ea typeface="Cambria Math"/>
                      </a:rPr>
                      <m:t>≠</m:t>
                    </m:r>
                    <m:r>
                      <a:rPr lang="de-DE" sz="2000" i="1" dirty="0">
                        <a:solidFill>
                          <a:schemeClr val="tx1"/>
                        </a:solidFill>
                        <a:latin typeface="Cambria Math"/>
                        <a:ea typeface="Cambria Math"/>
                      </a:rPr>
                      <m:t>0</m:t>
                    </m:r>
                  </m:oMath>
                </a14:m>
                <a:endParaRPr lang="de-DE" sz="2000" dirty="0">
                  <a:solidFill>
                    <a:schemeClr val="tx1"/>
                  </a:solidFill>
                  <a:latin typeface="+mn-lt"/>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2750170" y="5471631"/>
                <a:ext cx="4808434" cy="400110"/>
              </a:xfrm>
              <a:prstGeom prst="rect">
                <a:avLst/>
              </a:prstGeom>
              <a:blipFill rotWithShape="1">
                <a:blip r:embed="rId6"/>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7" name="Textfeld 36"/>
              <p:cNvSpPr txBox="1"/>
              <p:nvPr/>
            </p:nvSpPr>
            <p:spPr>
              <a:xfrm>
                <a:off x="2750170" y="5871741"/>
                <a:ext cx="4808434"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𝜇</m:t>
                        </m:r>
                      </m:e>
                      <m:sub>
                        <m:r>
                          <a:rPr lang="de-DE" sz="2000" b="0" i="1" dirty="0" smtClean="0">
                            <a:solidFill>
                              <a:schemeClr val="tx1"/>
                            </a:solidFill>
                            <a:latin typeface="Cambria Math"/>
                            <a:ea typeface="Cambria Math"/>
                          </a:rPr>
                          <m:t>0</m:t>
                        </m:r>
                      </m:sub>
                    </m:sSub>
                    <m:r>
                      <a:rPr lang="de-DE" sz="2000" b="0" i="1" dirty="0" smtClean="0">
                        <a:solidFill>
                          <a:schemeClr val="tx1"/>
                        </a:solidFill>
                        <a:latin typeface="Cambria Math"/>
                        <a:ea typeface="Cambria Math"/>
                      </a:rPr>
                      <m:t>=</m:t>
                    </m:r>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𝜇</m:t>
                        </m:r>
                      </m:e>
                      <m:sub>
                        <m:r>
                          <a:rPr lang="de-DE" sz="2000" b="0" i="1" dirty="0" smtClean="0">
                            <a:solidFill>
                              <a:schemeClr val="tx1"/>
                            </a:solidFill>
                            <a:latin typeface="Cambria Math"/>
                            <a:ea typeface="Cambria Math"/>
                          </a:rPr>
                          <m:t>1</m:t>
                        </m:r>
                      </m:sub>
                    </m:sSub>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𝜇</m:t>
                        </m:r>
                      </m:e>
                      <m:sub>
                        <m:r>
                          <a:rPr lang="de-DE" sz="2000" b="0" i="1" dirty="0" smtClean="0">
                            <a:solidFill>
                              <a:schemeClr val="tx1"/>
                            </a:solidFill>
                            <a:latin typeface="Cambria Math"/>
                            <a:ea typeface="Cambria Math"/>
                          </a:rPr>
                          <m:t>0</m:t>
                        </m:r>
                      </m:sub>
                    </m:sSub>
                    <m:r>
                      <a:rPr lang="de-DE" sz="2000" i="1" dirty="0" smtClean="0">
                        <a:solidFill>
                          <a:schemeClr val="tx1"/>
                        </a:solidFill>
                        <a:latin typeface="Cambria Math"/>
                        <a:ea typeface="Cambria Math"/>
                      </a:rPr>
                      <m:t>≠</m:t>
                    </m:r>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𝜇</m:t>
                        </m:r>
                      </m:e>
                      <m:sub>
                        <m:r>
                          <a:rPr lang="de-DE" sz="2000" b="0" i="1" dirty="0" smtClean="0">
                            <a:solidFill>
                              <a:schemeClr val="tx1"/>
                            </a:solidFill>
                            <a:latin typeface="Cambria Math"/>
                            <a:ea typeface="Cambria Math"/>
                          </a:rPr>
                          <m:t>1</m:t>
                        </m:r>
                      </m:sub>
                    </m:sSub>
                  </m:oMath>
                </a14:m>
                <a:endParaRPr lang="de-DE" sz="2000" dirty="0">
                  <a:solidFill>
                    <a:schemeClr val="tx1"/>
                  </a:solidFill>
                  <a:latin typeface="+mn-lt"/>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2750170" y="5871741"/>
                <a:ext cx="4808434" cy="400110"/>
              </a:xfrm>
              <a:prstGeom prst="rect">
                <a:avLst/>
              </a:prstGeom>
              <a:blipFill rotWithShape="1">
                <a:blip r:embed="rId7"/>
                <a:stretch>
                  <a:fillRect t="-7576" b="-25758"/>
                </a:stretch>
              </a:blipFill>
            </p:spPr>
            <p:txBody>
              <a:bodyPr/>
              <a:lstStyle/>
              <a:p>
                <a:r>
                  <a:rPr lang="de-DE">
                    <a:noFill/>
                  </a:rPr>
                  <a:t> </a:t>
                </a:r>
              </a:p>
            </p:txBody>
          </p:sp>
        </mc:Fallback>
      </mc:AlternateContent>
      <p:sp>
        <p:nvSpPr>
          <p:cNvPr id="38" name="Textfeld 37"/>
          <p:cNvSpPr txBox="1"/>
          <p:nvPr/>
        </p:nvSpPr>
        <p:spPr>
          <a:xfrm>
            <a:off x="2070640" y="5871741"/>
            <a:ext cx="822294" cy="400110"/>
          </a:xfrm>
          <a:prstGeom prst="rect">
            <a:avLst/>
          </a:prstGeom>
          <a:noFill/>
        </p:spPr>
        <p:txBody>
          <a:bodyPr wrap="square" rtlCol="0">
            <a:spAutoFit/>
          </a:bodyPr>
          <a:lstStyle/>
          <a:p>
            <a:pPr algn="just"/>
            <a:r>
              <a:rPr lang="de-DE" sz="2000" dirty="0">
                <a:latin typeface="+mn-lt"/>
              </a:rPr>
              <a:t>bzw.</a:t>
            </a:r>
          </a:p>
        </p:txBody>
      </p:sp>
    </p:spTree>
    <p:extLst>
      <p:ext uri="{BB962C8B-B14F-4D97-AF65-F5344CB8AC3E}">
        <p14:creationId xmlns:p14="http://schemas.microsoft.com/office/powerpoint/2010/main" val="226498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type="lt">
                                    <p:tmAbs val="300"/>
                                  </p:iterate>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iterate type="lt">
                                    <p:tmAbs val="300"/>
                                  </p:iterate>
                                  <p:childTnLst>
                                    <p:set>
                                      <p:cBhvr>
                                        <p:cTn id="10" dur="1" fill="hold">
                                          <p:stCondLst>
                                            <p:cond delay="0"/>
                                          </p:stCondLst>
                                        </p:cTn>
                                        <p:tgtEl>
                                          <p:spTgt spid="3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iterate type="lt">
                                    <p:tmAbs val="300"/>
                                  </p:iterate>
                                  <p:childTnLst>
                                    <p:set>
                                      <p:cBhvr>
                                        <p:cTn id="14"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38" grpId="0"/>
    </p:bldLst>
  </p:timing>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746</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2" name="Textfeld 21"/>
          <p:cNvSpPr txBox="1"/>
          <p:nvPr/>
        </p:nvSpPr>
        <p:spPr>
          <a:xfrm>
            <a:off x="443916" y="1457672"/>
            <a:ext cx="2736303" cy="400110"/>
          </a:xfrm>
          <a:prstGeom prst="rect">
            <a:avLst/>
          </a:prstGeom>
          <a:noFill/>
        </p:spPr>
        <p:txBody>
          <a:bodyPr wrap="square" rtlCol="0">
            <a:spAutoFit/>
          </a:bodyPr>
          <a:lstStyle/>
          <a:p>
            <a:pPr algn="just"/>
            <a:r>
              <a:rPr lang="de-DE" sz="2000" dirty="0">
                <a:latin typeface="+mn-lt"/>
              </a:rPr>
              <a:t>Teststatistik: </a:t>
            </a:r>
          </a:p>
        </p:txBody>
      </p:sp>
      <p:sp>
        <p:nvSpPr>
          <p:cNvPr id="28" name="Textfeld 27"/>
          <p:cNvSpPr txBox="1"/>
          <p:nvPr/>
        </p:nvSpPr>
        <p:spPr>
          <a:xfrm>
            <a:off x="443916" y="2400492"/>
            <a:ext cx="6012631" cy="400110"/>
          </a:xfrm>
          <a:prstGeom prst="rect">
            <a:avLst/>
          </a:prstGeom>
          <a:noFill/>
        </p:spPr>
        <p:txBody>
          <a:bodyPr wrap="square" rtlCol="0">
            <a:spAutoFit/>
          </a:bodyPr>
          <a:lstStyle/>
          <a:p>
            <a:pPr algn="just"/>
            <a:r>
              <a:rPr lang="de-DE" sz="2000" dirty="0">
                <a:latin typeface="+mn-lt"/>
              </a:rPr>
              <a:t>Testniveau (Signifikanzniveau):  </a:t>
            </a:r>
          </a:p>
        </p:txBody>
      </p:sp>
      <mc:AlternateContent xmlns:mc="http://schemas.openxmlformats.org/markup-compatibility/2006" xmlns:a14="http://schemas.microsoft.com/office/drawing/2010/main">
        <mc:Choice Requires="a14">
          <p:sp>
            <p:nvSpPr>
              <p:cNvPr id="29" name="Textfeld 28"/>
              <p:cNvSpPr txBox="1"/>
              <p:nvPr/>
            </p:nvSpPr>
            <p:spPr>
              <a:xfrm>
                <a:off x="4228171" y="2409874"/>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latin typeface="Cambria Math"/>
                          <a:ea typeface="Cambria Math"/>
                        </a:rPr>
                        <m:t>𝛼</m:t>
                      </m:r>
                      <m:r>
                        <a:rPr lang="de-DE" sz="2000" b="0" i="1" smtClean="0">
                          <a:latin typeface="Cambria Math"/>
                          <a:ea typeface="Cambria Math"/>
                        </a:rPr>
                        <m:t>=0.05</m:t>
                      </m:r>
                    </m:oMath>
                  </m:oMathPara>
                </a14:m>
                <a:endParaRPr lang="de-DE" sz="2000" dirty="0">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4228171" y="2409874"/>
                <a:ext cx="1584176"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2088680" y="1271195"/>
                <a:ext cx="5915303" cy="109228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𝑇</m:t>
                              </m:r>
                            </m:e>
                          </m:acc>
                        </m:e>
                        <m:sub>
                          <m:r>
                            <a:rPr lang="de-DE" sz="2000" b="0" i="1" smtClean="0">
                              <a:solidFill>
                                <a:schemeClr val="tx1"/>
                              </a:solidFill>
                              <a:latin typeface="Cambria Math"/>
                              <a:ea typeface="Cambria Math"/>
                            </a:rPr>
                            <m:t>𝐷</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i="1" smtClean="0">
                                  <a:solidFill>
                                    <a:schemeClr val="tx1"/>
                                  </a:solidFill>
                                  <a:latin typeface="Cambria Math" panose="02040503050406030204" pitchFamily="18" charset="0"/>
                                </a:rPr>
                              </m:ctrlPr>
                            </m:sSubPr>
                            <m:e>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𝑌</m:t>
                                      </m:r>
                                    </m:e>
                                  </m:acc>
                                </m:e>
                                <m:sub>
                                  <m:r>
                                    <a:rPr lang="de-DE" sz="2000" i="1">
                                      <a:solidFill>
                                        <a:schemeClr val="tx1"/>
                                      </a:solidFill>
                                      <a:latin typeface="Cambria Math"/>
                                    </a:rPr>
                                    <m:t>1</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𝑌</m:t>
                                  </m:r>
                                </m:e>
                              </m:acc>
                            </m:e>
                            <m:sub>
                              <m:r>
                                <a:rPr lang="de-DE" sz="2000" i="1">
                                  <a:solidFill>
                                    <a:schemeClr val="tx1"/>
                                  </a:solidFill>
                                  <a:latin typeface="Cambria Math"/>
                                </a:rPr>
                                <m:t>0</m:t>
                              </m:r>
                            </m:sub>
                          </m:sSub>
                        </m:num>
                        <m:den>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i="1">
                                      <a:solidFill>
                                        <a:schemeClr val="tx1"/>
                                      </a:solidFill>
                                      <a:latin typeface="Cambria Math" panose="02040503050406030204" pitchFamily="18" charset="0"/>
                                    </a:rPr>
                                  </m:ctrlPr>
                                </m:fPr>
                                <m:num>
                                  <m:sSubSup>
                                    <m:sSubSupPr>
                                      <m:ctrlPr>
                                        <a:rPr lang="de-DE" sz="2000" i="1">
                                          <a:solidFill>
                                            <a:schemeClr val="tx1"/>
                                          </a:solidFill>
                                          <a:latin typeface="Cambria Math" panose="02040503050406030204" pitchFamily="18" charset="0"/>
                                        </a:rPr>
                                      </m:ctrlPr>
                                    </m:sSubSupPr>
                                    <m:e>
                                      <m:r>
                                        <a:rPr lang="de-DE" sz="2000" b="0" i="1" smtClean="0">
                                          <a:solidFill>
                                            <a:schemeClr val="tx1"/>
                                          </a:solidFill>
                                          <a:latin typeface="Cambria Math"/>
                                        </a:rPr>
                                        <m:t>𝑆</m:t>
                                      </m:r>
                                    </m:e>
                                    <m:sub>
                                      <m:r>
                                        <a:rPr lang="de-DE" sz="2000" b="0" i="1" smtClean="0">
                                          <a:solidFill>
                                            <a:schemeClr val="tx1"/>
                                          </a:solidFill>
                                          <a:latin typeface="Cambria Math"/>
                                          <a:ea typeface="Cambria Math"/>
                                        </a:rPr>
                                        <m:t>𝑝</m:t>
                                      </m:r>
                                    </m:sub>
                                    <m:sup>
                                      <m:r>
                                        <a:rPr lang="de-DE" sz="2000" i="1">
                                          <a:solidFill>
                                            <a:schemeClr val="tx1"/>
                                          </a:solidFill>
                                          <a:latin typeface="Cambria Math"/>
                                        </a:rPr>
                                        <m:t>2</m:t>
                                      </m:r>
                                    </m:sup>
                                  </m:sSubSup>
                                </m:num>
                                <m:den>
                                  <m:r>
                                    <a:rPr lang="de-DE" sz="2000" b="0" i="1" smtClean="0">
                                      <a:solidFill>
                                        <a:schemeClr val="tx1"/>
                                      </a:solidFill>
                                      <a:latin typeface="Cambria Math"/>
                                    </a:rPr>
                                    <m:t>3</m:t>
                                  </m:r>
                                </m:den>
                              </m:f>
                              <m:r>
                                <a:rPr lang="de-DE" sz="2000" i="1">
                                  <a:solidFill>
                                    <a:schemeClr val="tx1"/>
                                  </a:solidFill>
                                  <a:latin typeface="Cambria Math"/>
                                </a:rPr>
                                <m:t>+</m:t>
                              </m:r>
                              <m:f>
                                <m:fPr>
                                  <m:type m:val="lin"/>
                                  <m:ctrlPr>
                                    <a:rPr lang="de-DE" sz="2000" i="1">
                                      <a:solidFill>
                                        <a:schemeClr val="tx1"/>
                                      </a:solidFill>
                                      <a:latin typeface="Cambria Math" panose="02040503050406030204" pitchFamily="18" charset="0"/>
                                    </a:rPr>
                                  </m:ctrlPr>
                                </m:fPr>
                                <m:num>
                                  <m:sSubSup>
                                    <m:sSubSupPr>
                                      <m:ctrlPr>
                                        <a:rPr lang="de-DE" sz="2000" i="1">
                                          <a:solidFill>
                                            <a:schemeClr val="tx1"/>
                                          </a:solidFill>
                                          <a:latin typeface="Cambria Math" panose="02040503050406030204" pitchFamily="18" charset="0"/>
                                        </a:rPr>
                                      </m:ctrlPr>
                                    </m:sSubSupPr>
                                    <m:e>
                                      <m:r>
                                        <a:rPr lang="de-DE" sz="2000" i="1">
                                          <a:solidFill>
                                            <a:schemeClr val="tx1"/>
                                          </a:solidFill>
                                          <a:latin typeface="Cambria Math"/>
                                        </a:rPr>
                                        <m:t>𝑆</m:t>
                                      </m:r>
                                    </m:e>
                                    <m:sub>
                                      <m:r>
                                        <a:rPr lang="de-DE" sz="2000" i="1">
                                          <a:solidFill>
                                            <a:schemeClr val="tx1"/>
                                          </a:solidFill>
                                          <a:latin typeface="Cambria Math"/>
                                          <a:ea typeface="Cambria Math"/>
                                        </a:rPr>
                                        <m:t>𝑝</m:t>
                                      </m:r>
                                    </m:sub>
                                    <m:sup>
                                      <m:r>
                                        <a:rPr lang="de-DE" sz="2000" i="1">
                                          <a:solidFill>
                                            <a:schemeClr val="tx1"/>
                                          </a:solidFill>
                                          <a:latin typeface="Cambria Math"/>
                                        </a:rPr>
                                        <m:t>2</m:t>
                                      </m:r>
                                    </m:sup>
                                  </m:sSubSup>
                                </m:num>
                                <m:den>
                                  <m:r>
                                    <a:rPr lang="de-DE" sz="2000" b="0" i="1" smtClean="0">
                                      <a:solidFill>
                                        <a:schemeClr val="tx1"/>
                                      </a:solidFill>
                                      <a:latin typeface="Cambria Math"/>
                                    </a:rPr>
                                    <m:t>3</m:t>
                                  </m:r>
                                </m:den>
                              </m:f>
                            </m:e>
                          </m:rad>
                        </m:den>
                      </m:f>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𝑡</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4</m:t>
                          </m:r>
                        </m:e>
                      </m:d>
                    </m:oMath>
                  </m:oMathPara>
                </a14:m>
                <a:endParaRPr lang="de-DE" sz="2000" dirty="0">
                  <a:solidFill>
                    <a:schemeClr val="tx1"/>
                  </a:solidFill>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2088680" y="1271195"/>
                <a:ext cx="5915303" cy="1092287"/>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4524081" y="1271195"/>
                <a:ext cx="1068020" cy="33855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1600" b="0" i="1" dirty="0" smtClean="0">
                              <a:solidFill>
                                <a:schemeClr val="tx1"/>
                              </a:solidFill>
                              <a:latin typeface="Cambria Math" panose="02040503050406030204" pitchFamily="18" charset="0"/>
                              <a:ea typeface="Cambria Math"/>
                            </a:rPr>
                          </m:ctrlPr>
                        </m:sSubPr>
                        <m:e>
                          <m:r>
                            <a:rPr lang="de-DE" sz="1600" b="0" i="1" dirty="0" smtClean="0">
                              <a:solidFill>
                                <a:schemeClr val="tx1"/>
                              </a:solidFill>
                              <a:latin typeface="Cambria Math"/>
                              <a:ea typeface="Cambria Math"/>
                            </a:rPr>
                            <m:t>𝜇</m:t>
                          </m:r>
                        </m:e>
                        <m:sub>
                          <m:r>
                            <a:rPr lang="de-DE" sz="1600" b="0" i="1" dirty="0" smtClean="0">
                              <a:solidFill>
                                <a:schemeClr val="tx1"/>
                              </a:solidFill>
                              <a:latin typeface="Cambria Math"/>
                              <a:ea typeface="Cambria Math"/>
                            </a:rPr>
                            <m:t>0</m:t>
                          </m:r>
                        </m:sub>
                      </m:sSub>
                      <m:r>
                        <a:rPr lang="de-DE" sz="1600" b="0" i="1" dirty="0" smtClean="0">
                          <a:solidFill>
                            <a:schemeClr val="tx1"/>
                          </a:solidFill>
                          <a:latin typeface="Cambria Math"/>
                          <a:ea typeface="Cambria Math"/>
                        </a:rPr>
                        <m:t>=</m:t>
                      </m:r>
                      <m:sSub>
                        <m:sSubPr>
                          <m:ctrlPr>
                            <a:rPr lang="de-DE" sz="1600" i="1" dirty="0">
                              <a:solidFill>
                                <a:schemeClr val="tx1"/>
                              </a:solidFill>
                              <a:latin typeface="Cambria Math" panose="02040503050406030204" pitchFamily="18" charset="0"/>
                              <a:ea typeface="Cambria Math"/>
                            </a:rPr>
                          </m:ctrlPr>
                        </m:sSubPr>
                        <m:e>
                          <m:r>
                            <a:rPr lang="de-DE" sz="1600" i="1" dirty="0">
                              <a:solidFill>
                                <a:schemeClr val="tx1"/>
                              </a:solidFill>
                              <a:latin typeface="Cambria Math"/>
                              <a:ea typeface="Cambria Math"/>
                            </a:rPr>
                            <m:t>𝜇</m:t>
                          </m:r>
                        </m:e>
                        <m:sub>
                          <m:r>
                            <a:rPr lang="de-DE" sz="1600" b="0" i="1" dirty="0" smtClean="0">
                              <a:solidFill>
                                <a:schemeClr val="tx1"/>
                              </a:solidFill>
                              <a:latin typeface="Cambria Math"/>
                              <a:ea typeface="Cambria Math"/>
                            </a:rPr>
                            <m:t>1</m:t>
                          </m:r>
                        </m:sub>
                      </m:sSub>
                    </m:oMath>
                  </m:oMathPara>
                </a14:m>
                <a:endParaRPr lang="de-DE" sz="1600" dirty="0">
                  <a:solidFill>
                    <a:schemeClr val="tx1"/>
                  </a:solidFill>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4524081" y="1271195"/>
                <a:ext cx="1068020" cy="338554"/>
              </a:xfrm>
              <a:prstGeom prst="rect">
                <a:avLst/>
              </a:prstGeom>
              <a:blipFill>
                <a:blip r:embed="rId5"/>
                <a:stretch>
                  <a:fillRect b="-3636"/>
                </a:stretch>
              </a:blipFill>
            </p:spPr>
            <p:txBody>
              <a:bodyPr/>
              <a:lstStyle/>
              <a:p>
                <a:r>
                  <a:rPr lang="en-US">
                    <a:noFill/>
                  </a:rPr>
                  <a:t> </a:t>
                </a:r>
              </a:p>
            </p:txBody>
          </p:sp>
        </mc:Fallback>
      </mc:AlternateContent>
      <p:sp>
        <p:nvSpPr>
          <p:cNvPr id="35" name="Textfeld 34"/>
          <p:cNvSpPr txBox="1"/>
          <p:nvPr/>
        </p:nvSpPr>
        <p:spPr>
          <a:xfrm>
            <a:off x="443916" y="2838500"/>
            <a:ext cx="3358773" cy="400110"/>
          </a:xfrm>
          <a:prstGeom prst="rect">
            <a:avLst/>
          </a:prstGeom>
          <a:noFill/>
        </p:spPr>
        <p:txBody>
          <a:bodyPr wrap="square" rtlCol="0">
            <a:spAutoFit/>
          </a:bodyPr>
          <a:lstStyle/>
          <a:p>
            <a:pPr algn="just"/>
            <a:r>
              <a:rPr lang="de-DE" sz="2000" dirty="0">
                <a:latin typeface="+mn-lt"/>
              </a:rPr>
              <a:t>Kritische Werte: </a:t>
            </a:r>
          </a:p>
        </p:txBody>
      </p:sp>
      <mc:AlternateContent xmlns:mc="http://schemas.openxmlformats.org/markup-compatibility/2006" xmlns:a14="http://schemas.microsoft.com/office/drawing/2010/main">
        <mc:Choice Requires="a14">
          <p:sp>
            <p:nvSpPr>
              <p:cNvPr id="36" name="Textfeld 35"/>
              <p:cNvSpPr txBox="1"/>
              <p:nvPr/>
            </p:nvSpPr>
            <p:spPr>
              <a:xfrm>
                <a:off x="2527515" y="2817212"/>
                <a:ext cx="6327156" cy="413511"/>
              </a:xfrm>
              <a:prstGeom prst="rect">
                <a:avLst/>
              </a:prstGeom>
              <a:noFill/>
            </p:spPr>
            <p:txBody>
              <a:bodyPr wrap="square" rtlCol="0">
                <a:spAutoFit/>
              </a:bodyPr>
              <a:lstStyle/>
              <a:p>
                <a:pPr algn="just"/>
                <a14:m>
                  <m:oMath xmlns:m="http://schemas.openxmlformats.org/officeDocument/2006/math">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𝑐</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4,0.025</m:t>
                        </m:r>
                      </m:sub>
                    </m:sSub>
                    <m:r>
                      <a:rPr lang="de-DE" sz="2000" b="0" i="1" smtClean="0">
                        <a:latin typeface="Cambria Math"/>
                        <a:ea typeface="Cambria Math"/>
                      </a:rPr>
                      <m:t>=−2.78</m:t>
                    </m:r>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𝑡</m:t>
                        </m:r>
                      </m:e>
                      <m:sub>
                        <m:r>
                          <a:rPr lang="de-DE" sz="2000" b="0" i="1" smtClean="0">
                            <a:latin typeface="Cambria Math"/>
                          </a:rPr>
                          <m:t>4,0.975</m:t>
                        </m:r>
                      </m:sub>
                    </m:sSub>
                    <m:r>
                      <a:rPr lang="de-DE" sz="2000" b="0" i="1" smtClean="0">
                        <a:latin typeface="Cambria Math"/>
                      </a:rPr>
                      <m:t>=2.78</m:t>
                    </m:r>
                  </m:oMath>
                </a14:m>
                <a:endParaRPr lang="de-DE" sz="2000" dirty="0">
                  <a:latin typeface="+mn-lt"/>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2527515" y="2817212"/>
                <a:ext cx="6327156" cy="413511"/>
              </a:xfrm>
              <a:prstGeom prst="rect">
                <a:avLst/>
              </a:prstGeom>
              <a:blipFill rotWithShape="1">
                <a:blip r:embed="rId6"/>
                <a:stretch>
                  <a:fillRect t="-7353" b="-22059"/>
                </a:stretch>
              </a:blipFill>
            </p:spPr>
            <p:txBody>
              <a:bodyPr/>
              <a:lstStyle/>
              <a:p>
                <a:r>
                  <a:rPr lang="de-DE">
                    <a:noFill/>
                  </a:rPr>
                  <a:t> </a:t>
                </a:r>
              </a:p>
            </p:txBody>
          </p:sp>
        </mc:Fallback>
      </mc:AlternateContent>
      <p:sp>
        <p:nvSpPr>
          <p:cNvPr id="37" name="Textfeld 36"/>
          <p:cNvSpPr txBox="1"/>
          <p:nvPr/>
        </p:nvSpPr>
        <p:spPr>
          <a:xfrm>
            <a:off x="423346" y="3238610"/>
            <a:ext cx="2048331"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38" name="Textfeld 37"/>
              <p:cNvSpPr txBox="1"/>
              <p:nvPr/>
            </p:nvSpPr>
            <p:spPr>
              <a:xfrm>
                <a:off x="2068005" y="3238610"/>
                <a:ext cx="6528837" cy="713465"/>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𝑇</m:t>
                            </m:r>
                          </m:e>
                        </m:acc>
                      </m:e>
                      <m:sub>
                        <m:r>
                          <a:rPr lang="de-DE" sz="2000" b="0" i="1" smtClean="0">
                            <a:latin typeface="Cambria Math"/>
                          </a:rPr>
                          <m:t>𝐷</m:t>
                        </m:r>
                      </m:sub>
                    </m:sSub>
                    <m:r>
                      <a:rPr lang="de-DE" sz="2000" b="0" i="1" smtClean="0">
                        <a:latin typeface="Cambria Math"/>
                      </a:rPr>
                      <m:t>&lt;−2.78</m:t>
                    </m:r>
                  </m:oMath>
                </a14:m>
                <a:r>
                  <a:rPr lang="de-DE" sz="2000" dirty="0">
                    <a:latin typeface="+mn-lt"/>
                  </a:rPr>
                  <a:t> oder</a:t>
                </a:r>
                <a:r>
                  <a:rPr lang="de-DE" sz="2000" dirty="0"/>
                  <a:t>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𝑇</m:t>
                            </m:r>
                          </m:e>
                        </m:acc>
                      </m:e>
                      <m:sub>
                        <m:r>
                          <a:rPr lang="de-DE" sz="2000" i="1">
                            <a:latin typeface="Cambria Math"/>
                          </a:rPr>
                          <m:t>𝐷</m:t>
                        </m:r>
                      </m:sub>
                    </m:sSub>
                    <m:r>
                      <a:rPr lang="de-DE" sz="2000" b="0" i="1" smtClean="0">
                        <a:latin typeface="Cambria Math"/>
                      </a:rPr>
                      <m:t>&gt;</m:t>
                    </m:r>
                    <m:r>
                      <a:rPr lang="de-DE" sz="2000" i="1">
                        <a:latin typeface="Cambria Math"/>
                      </a:rPr>
                      <m:t>2.78</m:t>
                    </m:r>
                  </m:oMath>
                </a14:m>
                <a:r>
                  <a:rPr lang="de-DE" sz="2000" dirty="0">
                    <a:latin typeface="+mn-lt"/>
                  </a:rPr>
                  <a:t>, Entscheidung für </a:t>
                </a:r>
              </a:p>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(Verwerfung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sonst 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38" name="Textfeld 37"/>
              <p:cNvSpPr txBox="1">
                <a:spLocks noRot="1" noChangeAspect="1" noMove="1" noResize="1" noEditPoints="1" noAdjustHandles="1" noChangeArrowheads="1" noChangeShapeType="1" noTextEdit="1"/>
              </p:cNvSpPr>
              <p:nvPr/>
            </p:nvSpPr>
            <p:spPr>
              <a:xfrm>
                <a:off x="2068005" y="3238610"/>
                <a:ext cx="6528837" cy="713465"/>
              </a:xfrm>
              <a:prstGeom prst="rect">
                <a:avLst/>
              </a:prstGeom>
              <a:blipFill rotWithShape="1">
                <a:blip r:embed="rId7"/>
                <a:stretch>
                  <a:fillRect l="-934" t="-3419" b="-14530"/>
                </a:stretch>
              </a:blipFill>
            </p:spPr>
            <p:txBody>
              <a:bodyPr/>
              <a:lstStyle/>
              <a:p>
                <a:r>
                  <a:rPr lang="de-DE">
                    <a:noFill/>
                  </a:rPr>
                  <a:t> </a:t>
                </a:r>
              </a:p>
            </p:txBody>
          </p:sp>
        </mc:Fallback>
      </mc:AlternateContent>
      <p:sp>
        <p:nvSpPr>
          <p:cNvPr id="39" name="Textfeld 38"/>
          <p:cNvSpPr txBox="1"/>
          <p:nvPr/>
        </p:nvSpPr>
        <p:spPr>
          <a:xfrm>
            <a:off x="443916" y="3952075"/>
            <a:ext cx="6978314" cy="400110"/>
          </a:xfrm>
          <a:prstGeom prst="rect">
            <a:avLst/>
          </a:prstGeom>
          <a:noFill/>
        </p:spPr>
        <p:txBody>
          <a:bodyPr wrap="square" rtlCol="0">
            <a:spAutoFit/>
          </a:bodyPr>
          <a:lstStyle/>
          <a:p>
            <a:pPr algn="just"/>
            <a:r>
              <a:rPr lang="de-DE" sz="2000" dirty="0">
                <a:latin typeface="+mn-lt"/>
              </a:rPr>
              <a:t>Testergebnis hier: </a:t>
            </a:r>
          </a:p>
        </p:txBody>
      </p:sp>
      <mc:AlternateContent xmlns:mc="http://schemas.openxmlformats.org/markup-compatibility/2006" xmlns:a14="http://schemas.microsoft.com/office/drawing/2010/main">
        <mc:Choice Requires="a14">
          <p:sp>
            <p:nvSpPr>
              <p:cNvPr id="40" name="Textfeld 39"/>
              <p:cNvSpPr txBox="1"/>
              <p:nvPr/>
            </p:nvSpPr>
            <p:spPr>
              <a:xfrm>
                <a:off x="736168" y="4352185"/>
                <a:ext cx="6984006" cy="404406"/>
              </a:xfrm>
              <a:prstGeom prst="rect">
                <a:avLst/>
              </a:prstGeom>
              <a:noFill/>
            </p:spPr>
            <p:txBody>
              <a:bodyPr wrap="square" rtlCol="0">
                <a:spAutoFit/>
              </a:bodyPr>
              <a:lstStyle/>
              <a:p>
                <a:pPr algn="just"/>
                <a:r>
                  <a:rPr lang="de-DE" sz="2000" dirty="0">
                    <a:solidFill>
                      <a:schemeClr val="tx1"/>
                    </a:solidFill>
                    <a:latin typeface="+mn-lt"/>
                  </a:rPr>
                  <a:t>Mit  </a:t>
                </a:r>
                <a14:m>
                  <m:oMath xmlns:m="http://schemas.openxmlformats.org/officeDocument/2006/math">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𝑛</m:t>
                        </m:r>
                      </m:e>
                      <m:sub>
                        <m:r>
                          <a:rPr lang="de-DE" sz="2000" i="1">
                            <a:solidFill>
                              <a:schemeClr val="tx1"/>
                            </a:solidFill>
                            <a:latin typeface="Cambria Math"/>
                            <a:ea typeface="Cambria Math"/>
                          </a:rPr>
                          <m:t>0</m:t>
                        </m:r>
                      </m:sub>
                    </m:sSub>
                    <m:r>
                      <a:rPr lang="de-DE" sz="2000" i="1">
                        <a:solidFill>
                          <a:schemeClr val="tx1"/>
                        </a:solidFill>
                        <a:latin typeface="Cambria Math"/>
                        <a:ea typeface="Cambria Math"/>
                      </a:rPr>
                      <m:t>=3,</m:t>
                    </m:r>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1</m:t>
                        </m:r>
                      </m:sub>
                    </m:sSub>
                    <m:r>
                      <a:rPr lang="de-DE" sz="2000" i="1">
                        <a:latin typeface="Cambria Math"/>
                      </a:rPr>
                      <m:t>=3</m:t>
                    </m:r>
                    <m:r>
                      <a:rPr lang="de-DE" sz="2000" b="0" i="1" smtClean="0">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𝑦</m:t>
                            </m:r>
                          </m:e>
                        </m:acc>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𝑦</m:t>
                            </m:r>
                          </m:e>
                        </m:acc>
                      </m:e>
                      <m:sub>
                        <m:r>
                          <a:rPr lang="de-DE" sz="2000" b="0" i="1" smtClean="0">
                            <a:latin typeface="Cambria Math"/>
                          </a:rPr>
                          <m:t>0</m:t>
                        </m:r>
                      </m:sub>
                    </m:sSub>
                    <m:r>
                      <a:rPr lang="de-DE" sz="2000" i="1">
                        <a:solidFill>
                          <a:schemeClr val="tx1"/>
                        </a:solidFill>
                        <a:latin typeface="Cambria Math"/>
                      </a:rPr>
                      <m:t>=</m:t>
                    </m:r>
                    <m:r>
                      <a:rPr lang="de-DE" sz="2000" b="0" i="1" smtClean="0">
                        <a:solidFill>
                          <a:schemeClr val="tx1"/>
                        </a:solidFill>
                        <a:latin typeface="Cambria Math"/>
                      </a:rPr>
                      <m:t>30</m:t>
                    </m:r>
                  </m:oMath>
                </a14:m>
                <a:r>
                  <a:rPr lang="de-DE" sz="2000" dirty="0">
                    <a:solidFill>
                      <a:schemeClr val="tx1"/>
                    </a:solidFill>
                  </a:rPr>
                  <a:t> </a:t>
                </a:r>
                <a:r>
                  <a:rPr lang="de-DE" sz="2000" dirty="0">
                    <a:solidFill>
                      <a:schemeClr val="tx1"/>
                    </a:solidFill>
                    <a:latin typeface="+mn-lt"/>
                  </a:rPr>
                  <a:t>und</a:t>
                </a:r>
                <a:r>
                  <a:rPr lang="de-DE" sz="2000" dirty="0">
                    <a:solidFill>
                      <a:schemeClr val="tx1"/>
                    </a:solidFill>
                  </a:rPr>
                  <a:t>  </a:t>
                </a:r>
                <a14:m>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𝑠</m:t>
                        </m:r>
                      </m:e>
                      <m:sub>
                        <m:r>
                          <a:rPr lang="de-DE" sz="2000" b="0" i="1" smtClean="0">
                            <a:solidFill>
                              <a:schemeClr val="tx1"/>
                            </a:solidFill>
                            <a:latin typeface="Cambria Math"/>
                          </a:rPr>
                          <m:t>𝑃</m:t>
                        </m:r>
                      </m:sub>
                      <m:sup>
                        <m:r>
                          <a:rPr lang="de-DE" sz="2000" b="0" i="1" smtClean="0">
                            <a:solidFill>
                              <a:schemeClr val="tx1"/>
                            </a:solidFill>
                            <a:latin typeface="Cambria Math"/>
                          </a:rPr>
                          <m:t>2</m:t>
                        </m:r>
                      </m:sup>
                    </m:sSubSup>
                    <m:r>
                      <a:rPr lang="de-DE" sz="2000" b="0" i="1" smtClean="0">
                        <a:solidFill>
                          <a:schemeClr val="tx1"/>
                        </a:solidFill>
                        <a:latin typeface="Cambria Math"/>
                      </a:rPr>
                      <m:t>=101</m:t>
                    </m:r>
                  </m:oMath>
                </a14:m>
                <a:r>
                  <a:rPr lang="de-DE" sz="2000" dirty="0">
                    <a:solidFill>
                      <a:schemeClr val="tx1"/>
                    </a:solidFill>
                  </a:rPr>
                  <a:t> </a:t>
                </a:r>
                <a:r>
                  <a:rPr lang="de-DE" sz="2000" dirty="0">
                    <a:solidFill>
                      <a:schemeClr val="tx1"/>
                    </a:solidFill>
                    <a:latin typeface="+mn-lt"/>
                  </a:rPr>
                  <a:t>erhalten wir</a:t>
                </a:r>
              </a:p>
            </p:txBody>
          </p:sp>
        </mc:Choice>
        <mc:Fallback xmlns="">
          <p:sp>
            <p:nvSpPr>
              <p:cNvPr id="40" name="Textfeld 39"/>
              <p:cNvSpPr txBox="1">
                <a:spLocks noRot="1" noChangeAspect="1" noMove="1" noResize="1" noEditPoints="1" noAdjustHandles="1" noChangeArrowheads="1" noChangeShapeType="1" noTextEdit="1"/>
              </p:cNvSpPr>
              <p:nvPr/>
            </p:nvSpPr>
            <p:spPr>
              <a:xfrm>
                <a:off x="736168" y="4352185"/>
                <a:ext cx="6984006" cy="404406"/>
              </a:xfrm>
              <a:prstGeom prst="rect">
                <a:avLst/>
              </a:prstGeom>
              <a:blipFill rotWithShape="1">
                <a:blip r:embed="rId8"/>
                <a:stretch>
                  <a:fillRect l="-961" t="-6061"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5" name="Textfeld 44"/>
              <p:cNvSpPr txBox="1"/>
              <p:nvPr/>
            </p:nvSpPr>
            <p:spPr>
              <a:xfrm>
                <a:off x="1129623" y="4756591"/>
                <a:ext cx="5915303" cy="79970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𝑡</m:t>
                              </m:r>
                            </m:e>
                          </m:acc>
                        </m:e>
                        <m:sub>
                          <m:r>
                            <a:rPr lang="de-DE" sz="2000" b="0" i="1" smtClean="0">
                              <a:solidFill>
                                <a:schemeClr val="tx1"/>
                              </a:solidFill>
                              <a:latin typeface="Cambria Math"/>
                              <a:ea typeface="Cambria Math"/>
                            </a:rPr>
                            <m:t>𝐷</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30</m:t>
                          </m:r>
                        </m:num>
                        <m:den>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101</m:t>
                                  </m:r>
                                </m:num>
                                <m:den>
                                  <m:r>
                                    <a:rPr lang="de-DE" sz="2000" b="0" i="1" smtClean="0">
                                      <a:solidFill>
                                        <a:schemeClr val="tx1"/>
                                      </a:solidFill>
                                      <a:latin typeface="Cambria Math"/>
                                    </a:rPr>
                                    <m:t>3</m:t>
                                  </m:r>
                                </m:den>
                              </m:f>
                              <m:r>
                                <a:rPr lang="de-DE" sz="2000" i="1">
                                  <a:solidFill>
                                    <a:schemeClr val="tx1"/>
                                  </a:solidFill>
                                  <a:latin typeface="Cambria Math"/>
                                </a:rPr>
                                <m:t>+</m:t>
                              </m:r>
                              <m:f>
                                <m:fPr>
                                  <m:type m:val="lin"/>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101</m:t>
                                  </m:r>
                                </m:num>
                                <m:den>
                                  <m:r>
                                    <a:rPr lang="de-DE" sz="2000" b="0" i="1" smtClean="0">
                                      <a:solidFill>
                                        <a:schemeClr val="tx1"/>
                                      </a:solidFill>
                                      <a:latin typeface="Cambria Math"/>
                                    </a:rPr>
                                    <m:t>3</m:t>
                                  </m:r>
                                </m:den>
                              </m:f>
                            </m:e>
                          </m:rad>
                        </m:den>
                      </m:f>
                      <m:r>
                        <a:rPr lang="de-DE" sz="2000" b="0" i="1" smtClean="0">
                          <a:solidFill>
                            <a:schemeClr val="tx1"/>
                          </a:solidFill>
                          <a:latin typeface="Cambria Math"/>
                        </a:rPr>
                        <m:t>=3.66&gt;2.78</m:t>
                      </m:r>
                    </m:oMath>
                  </m:oMathPara>
                </a14:m>
                <a:endParaRPr lang="de-DE" sz="2000" dirty="0">
                  <a:solidFill>
                    <a:schemeClr val="tx1"/>
                  </a:solidFill>
                  <a:latin typeface="+mn-lt"/>
                </a:endParaRPr>
              </a:p>
            </p:txBody>
          </p:sp>
        </mc:Choice>
        <mc:Fallback xmlns="">
          <p:sp>
            <p:nvSpPr>
              <p:cNvPr id="45" name="Textfeld 44"/>
              <p:cNvSpPr txBox="1">
                <a:spLocks noRot="1" noChangeAspect="1" noMove="1" noResize="1" noEditPoints="1" noAdjustHandles="1" noChangeArrowheads="1" noChangeShapeType="1" noTextEdit="1"/>
              </p:cNvSpPr>
              <p:nvPr/>
            </p:nvSpPr>
            <p:spPr>
              <a:xfrm>
                <a:off x="1129623" y="4756591"/>
                <a:ext cx="5915303" cy="799706"/>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6" name="Textfeld 45"/>
              <p:cNvSpPr txBox="1"/>
              <p:nvPr/>
            </p:nvSpPr>
            <p:spPr>
              <a:xfrm>
                <a:off x="707932" y="5640449"/>
                <a:ext cx="6984006" cy="707886"/>
              </a:xfrm>
              <a:prstGeom prst="rect">
                <a:avLst/>
              </a:prstGeom>
              <a:noFill/>
            </p:spPr>
            <p:txBody>
              <a:bodyPr wrap="square" rtlCol="0">
                <a:spAutoFit/>
              </a:bodyPr>
              <a:lstStyle/>
              <a:p>
                <a:pPr algn="just"/>
                <a:r>
                  <a:rPr lang="de-DE" sz="2000" dirty="0">
                    <a:solidFill>
                      <a:schemeClr val="tx1"/>
                    </a:solidFill>
                    <a:latin typeface="+mn-lt"/>
                  </a:rPr>
                  <a:t>Damit kann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verworfen werden. Bei einem Testniveau von </a:t>
                </a:r>
              </a:p>
              <a:p>
                <a:pPr algn="just"/>
                <a:r>
                  <a:rPr lang="de-DE" sz="2000" dirty="0">
                    <a:solidFill>
                      <a:schemeClr val="tx1"/>
                    </a:solidFill>
                    <a:latin typeface="+mn-lt"/>
                  </a:rPr>
                  <a:t>5% </a:t>
                </a:r>
                <a:r>
                  <a:rPr lang="de-DE" sz="2000" dirty="0">
                    <a:latin typeface="+mn-lt"/>
                  </a:rPr>
                  <a:t>ist der Unterschied signifikant.</a:t>
                </a:r>
                <a:endParaRPr lang="de-DE" sz="2000" dirty="0">
                  <a:solidFill>
                    <a:schemeClr val="tx1"/>
                  </a:solidFill>
                  <a:latin typeface="+mn-lt"/>
                </a:endParaRPr>
              </a:p>
            </p:txBody>
          </p:sp>
        </mc:Choice>
        <mc:Fallback xmlns="">
          <p:sp>
            <p:nvSpPr>
              <p:cNvPr id="46" name="Textfeld 45"/>
              <p:cNvSpPr txBox="1">
                <a:spLocks noRot="1" noChangeAspect="1" noMove="1" noResize="1" noEditPoints="1" noAdjustHandles="1" noChangeArrowheads="1" noChangeShapeType="1" noTextEdit="1"/>
              </p:cNvSpPr>
              <p:nvPr/>
            </p:nvSpPr>
            <p:spPr>
              <a:xfrm>
                <a:off x="707932" y="5640449"/>
                <a:ext cx="6984006" cy="707886"/>
              </a:xfrm>
              <a:prstGeom prst="rect">
                <a:avLst/>
              </a:prstGeom>
              <a:blipFill rotWithShape="1">
                <a:blip r:embed="rId10"/>
                <a:stretch>
                  <a:fillRect l="-873" t="-4310" b="-14655"/>
                </a:stretch>
              </a:blipFill>
            </p:spPr>
            <p:txBody>
              <a:bodyPr/>
              <a:lstStyle/>
              <a:p>
                <a:r>
                  <a:rPr lang="de-DE">
                    <a:noFill/>
                  </a:rPr>
                  <a:t> </a:t>
                </a:r>
              </a:p>
            </p:txBody>
          </p:sp>
        </mc:Fallback>
      </mc:AlternateContent>
    </p:spTree>
    <p:extLst>
      <p:ext uri="{BB962C8B-B14F-4D97-AF65-F5344CB8AC3E}">
        <p14:creationId xmlns:p14="http://schemas.microsoft.com/office/powerpoint/2010/main" val="1322224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type="lt">
                                    <p:tmAbs val="300"/>
                                  </p:iterate>
                                  <p:childTnLst>
                                    <p:set>
                                      <p:cBhvr>
                                        <p:cTn id="6" dur="1" fill="hold">
                                          <p:stCondLst>
                                            <p:cond delay="0"/>
                                          </p:stCondLst>
                                        </p:cTn>
                                        <p:tgtEl>
                                          <p:spTgt spid="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iterate type="lt">
                                    <p:tmAbs val="300"/>
                                  </p:iterate>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4.2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57200" y="1124744"/>
            <a:ext cx="7591425" cy="4838700"/>
          </a:xfrm>
          <a:prstGeom prst="rect">
            <a:avLst/>
          </a:prstGeom>
        </p:spPr>
      </p:pic>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345276483"/>
      </p:ext>
    </p:extLst>
  </p:cSld>
  <p:clrMapOvr>
    <a:masterClrMapping/>
  </p:clrMapOvr>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747</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1" name="Textfeld 10"/>
              <p:cNvSpPr txBox="1"/>
              <p:nvPr/>
            </p:nvSpPr>
            <p:spPr>
              <a:xfrm>
                <a:off x="453944" y="3815148"/>
                <a:ext cx="7704087" cy="1015663"/>
              </a:xfrm>
              <a:prstGeom prst="rect">
                <a:avLst/>
              </a:prstGeom>
              <a:noFill/>
            </p:spPr>
            <p:txBody>
              <a:bodyPr wrap="square" rtlCol="0">
                <a:spAutoFit/>
              </a:bodyPr>
              <a:lstStyle/>
              <a:p>
                <a:pPr algn="just"/>
                <a:r>
                  <a:rPr lang="de-DE" sz="2000" dirty="0">
                    <a:latin typeface="+mn-lt"/>
                  </a:rPr>
                  <a:t>Bemerkung:</a:t>
                </a:r>
              </a:p>
              <a:p>
                <a:pPr algn="just"/>
                <a:r>
                  <a:rPr lang="de-DE" sz="2000" dirty="0">
                    <a:latin typeface="+mn-lt"/>
                  </a:rPr>
                  <a:t>Im Falle einer bekannten (</a:t>
                </a:r>
                <a:r>
                  <a:rPr lang="de-DE" sz="2000" dirty="0" err="1">
                    <a:latin typeface="+mn-lt"/>
                  </a:rPr>
                  <a:t>homoskedastischen</a:t>
                </a:r>
                <a:r>
                  <a:rPr lang="de-DE" sz="2000" dirty="0">
                    <a:latin typeface="+mn-lt"/>
                  </a:rPr>
                  <a:t>) Varianz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𝜎</m:t>
                        </m:r>
                      </m:e>
                      <m:sup>
                        <m:r>
                          <a:rPr lang="de-DE" sz="2000" b="0" i="1" smtClean="0">
                            <a:latin typeface="Cambria Math"/>
                          </a:rPr>
                          <m:t>2</m:t>
                        </m:r>
                      </m:sup>
                    </m:sSup>
                  </m:oMath>
                </a14:m>
                <a:r>
                  <a:rPr lang="de-DE" sz="2000" dirty="0">
                    <a:latin typeface="+mn-lt"/>
                  </a:rPr>
                  <a:t> </a:t>
                </a:r>
              </a:p>
              <a:p>
                <a:pPr algn="just"/>
                <a:r>
                  <a:rPr lang="de-DE" sz="2000" dirty="0">
                    <a:latin typeface="+mn-lt"/>
                  </a:rPr>
                  <a:t>nutzt man als Statistik das Verteilungsresultat </a:t>
                </a:r>
              </a:p>
            </p:txBody>
          </p:sp>
        </mc:Choice>
        <mc:Fallback xmlns="">
          <p:sp>
            <p:nvSpPr>
              <p:cNvPr id="11" name="Textfeld 10"/>
              <p:cNvSpPr txBox="1">
                <a:spLocks noRot="1" noChangeAspect="1" noMove="1" noResize="1" noEditPoints="1" noAdjustHandles="1" noChangeArrowheads="1" noChangeShapeType="1" noTextEdit="1"/>
              </p:cNvSpPr>
              <p:nvPr/>
            </p:nvSpPr>
            <p:spPr>
              <a:xfrm>
                <a:off x="453944" y="3815148"/>
                <a:ext cx="7704087" cy="1015663"/>
              </a:xfrm>
              <a:prstGeom prst="rect">
                <a:avLst/>
              </a:prstGeom>
              <a:blipFill rotWithShape="1">
                <a:blip r:embed="rId4"/>
                <a:stretch>
                  <a:fillRect l="-791" t="-3012" b="-1024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118658" y="4811337"/>
                <a:ext cx="5915303" cy="83869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𝑍</m:t>
                          </m:r>
                        </m:e>
                        <m:sub>
                          <m:r>
                            <a:rPr lang="de-DE" sz="2000" b="0" i="1" smtClean="0">
                              <a:solidFill>
                                <a:schemeClr val="tx1"/>
                              </a:solidFill>
                              <a:latin typeface="Cambria Math"/>
                              <a:ea typeface="Cambria Math"/>
                            </a:rPr>
                            <m:t>𝐷</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i="1">
                                  <a:solidFill>
                                    <a:schemeClr val="tx1"/>
                                  </a:solidFill>
                                  <a:latin typeface="Cambria Math" panose="02040503050406030204" pitchFamily="18" charset="0"/>
                                </a:rPr>
                              </m:ctrlPr>
                            </m:sSubPr>
                            <m:e>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𝑌</m:t>
                                      </m:r>
                                    </m:e>
                                  </m:acc>
                                </m:e>
                                <m:sub>
                                  <m:r>
                                    <a:rPr lang="de-DE" sz="2000" i="1">
                                      <a:solidFill>
                                        <a:schemeClr val="tx1"/>
                                      </a:solidFill>
                                      <a:latin typeface="Cambria Math"/>
                                    </a:rPr>
                                    <m:t>1</m:t>
                                  </m:r>
                                </m:sub>
                              </m:sSub>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𝑌</m:t>
                                  </m:r>
                                </m:e>
                              </m:acc>
                            </m:e>
                            <m:sub>
                              <m:r>
                                <a:rPr lang="de-DE" sz="2000" i="1">
                                  <a:solidFill>
                                    <a:schemeClr val="tx1"/>
                                  </a:solidFill>
                                  <a:latin typeface="Cambria Math"/>
                                </a:rPr>
                                <m:t>0</m:t>
                              </m:r>
                            </m:sub>
                          </m:sSub>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rPr>
                                    <m:t>1</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𝜇</m:t>
                                  </m:r>
                                </m:e>
                                <m:sub>
                                  <m:r>
                                    <a:rPr lang="de-DE" sz="2000" i="1">
                                      <a:solidFill>
                                        <a:schemeClr val="tx1"/>
                                      </a:solidFill>
                                      <a:latin typeface="Cambria Math"/>
                                      <a:ea typeface="Cambria Math"/>
                                    </a:rPr>
                                    <m:t>0</m:t>
                                  </m:r>
                                </m:sub>
                              </m:sSub>
                            </m:e>
                          </m:d>
                        </m:num>
                        <m:den>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i="1">
                                      <a:solidFill>
                                        <a:schemeClr val="tx1"/>
                                      </a:solidFill>
                                      <a:latin typeface="Cambria Math" panose="02040503050406030204" pitchFamily="18" charset="0"/>
                                    </a:rPr>
                                  </m:ctrlPr>
                                </m:fPr>
                                <m:num>
                                  <m:sSup>
                                    <m:sSupPr>
                                      <m:ctrlPr>
                                        <a:rPr lang="de-DE" sz="2000" i="1" smtClean="0">
                                          <a:solidFill>
                                            <a:schemeClr val="tx1"/>
                                          </a:solidFill>
                                          <a:latin typeface="Cambria Math" panose="02040503050406030204" pitchFamily="18" charset="0"/>
                                        </a:rPr>
                                      </m:ctrlPr>
                                    </m:sSupPr>
                                    <m:e>
                                      <m:r>
                                        <a:rPr lang="de-DE" sz="2000" i="1" smtClean="0">
                                          <a:solidFill>
                                            <a:schemeClr val="tx1"/>
                                          </a:solidFill>
                                          <a:latin typeface="Cambria Math"/>
                                          <a:ea typeface="Cambria Math"/>
                                        </a:rPr>
                                        <m:t>𝜎</m:t>
                                      </m:r>
                                    </m:e>
                                    <m:sup>
                                      <m:r>
                                        <a:rPr lang="de-DE" sz="2000" b="0" i="1" smtClean="0">
                                          <a:solidFill>
                                            <a:schemeClr val="tx1"/>
                                          </a:solidFill>
                                          <a:latin typeface="Cambria Math"/>
                                        </a:rPr>
                                        <m:t>2</m:t>
                                      </m:r>
                                    </m:sup>
                                  </m:sSup>
                                </m:num>
                                <m:den>
                                  <m:r>
                                    <a:rPr lang="de-DE" sz="2000" b="0" i="1" smtClean="0">
                                      <a:solidFill>
                                        <a:schemeClr val="tx1"/>
                                      </a:solidFill>
                                      <a:latin typeface="Cambria Math"/>
                                    </a:rPr>
                                    <m:t>3</m:t>
                                  </m:r>
                                </m:den>
                              </m:f>
                              <m:r>
                                <a:rPr lang="de-DE" sz="2000" i="1">
                                  <a:solidFill>
                                    <a:schemeClr val="tx1"/>
                                  </a:solidFill>
                                  <a:latin typeface="Cambria Math"/>
                                </a:rPr>
                                <m:t>+</m:t>
                              </m:r>
                              <m:f>
                                <m:fPr>
                                  <m:type m:val="lin"/>
                                  <m:ctrlPr>
                                    <a:rPr lang="de-DE" sz="2000" i="1">
                                      <a:solidFill>
                                        <a:schemeClr val="tx1"/>
                                      </a:solidFill>
                                      <a:latin typeface="Cambria Math" panose="02040503050406030204" pitchFamily="18" charset="0"/>
                                    </a:rPr>
                                  </m:ctrlPr>
                                </m:fPr>
                                <m:num>
                                  <m:sSup>
                                    <m:sSupPr>
                                      <m:ctrlPr>
                                        <a:rPr lang="de-DE" sz="2000" i="1">
                                          <a:latin typeface="Cambria Math" panose="02040503050406030204" pitchFamily="18" charset="0"/>
                                        </a:rPr>
                                      </m:ctrlPr>
                                    </m:sSupPr>
                                    <m:e>
                                      <m:r>
                                        <a:rPr lang="de-DE" sz="2000" i="1">
                                          <a:latin typeface="Cambria Math"/>
                                          <a:ea typeface="Cambria Math"/>
                                        </a:rPr>
                                        <m:t>𝜎</m:t>
                                      </m:r>
                                    </m:e>
                                    <m:sup>
                                      <m:r>
                                        <a:rPr lang="de-DE" sz="2000" i="1">
                                          <a:latin typeface="Cambria Math"/>
                                        </a:rPr>
                                        <m:t>2</m:t>
                                      </m:r>
                                    </m:sup>
                                  </m:sSup>
                                </m:num>
                                <m:den>
                                  <m:r>
                                    <a:rPr lang="de-DE" sz="2000" b="0" i="1" smtClean="0">
                                      <a:solidFill>
                                        <a:schemeClr val="tx1"/>
                                      </a:solidFill>
                                      <a:latin typeface="Cambria Math"/>
                                    </a:rPr>
                                    <m:t>3</m:t>
                                  </m:r>
                                </m:den>
                              </m:f>
                            </m:e>
                          </m:rad>
                        </m:den>
                      </m:f>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𝑁</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0,1</m:t>
                          </m:r>
                        </m:e>
                      </m:d>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118658" y="4811337"/>
                <a:ext cx="5915303" cy="83869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076309" y="4830811"/>
                <a:ext cx="1068020" cy="33855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1600" b="0" i="1" dirty="0" smtClean="0">
                              <a:solidFill>
                                <a:schemeClr val="tx1"/>
                              </a:solidFill>
                              <a:latin typeface="Cambria Math" panose="02040503050406030204" pitchFamily="18" charset="0"/>
                              <a:ea typeface="Cambria Math"/>
                            </a:rPr>
                          </m:ctrlPr>
                        </m:sSubPr>
                        <m:e>
                          <m:r>
                            <a:rPr lang="de-DE" sz="1600" b="0" i="1" dirty="0" smtClean="0">
                              <a:solidFill>
                                <a:schemeClr val="tx1"/>
                              </a:solidFill>
                              <a:latin typeface="Cambria Math"/>
                              <a:ea typeface="Cambria Math"/>
                            </a:rPr>
                            <m:t>𝜇</m:t>
                          </m:r>
                        </m:e>
                        <m:sub>
                          <m:r>
                            <a:rPr lang="de-DE" sz="1600" b="0" i="1" dirty="0" smtClean="0">
                              <a:solidFill>
                                <a:schemeClr val="tx1"/>
                              </a:solidFill>
                              <a:latin typeface="Cambria Math"/>
                              <a:ea typeface="Cambria Math"/>
                            </a:rPr>
                            <m:t>0</m:t>
                          </m:r>
                        </m:sub>
                      </m:sSub>
                      <m:r>
                        <a:rPr lang="de-DE" sz="1600" b="0" i="1" dirty="0" smtClean="0">
                          <a:solidFill>
                            <a:schemeClr val="tx1"/>
                          </a:solidFill>
                          <a:latin typeface="Cambria Math"/>
                          <a:ea typeface="Cambria Math"/>
                        </a:rPr>
                        <m:t>=</m:t>
                      </m:r>
                      <m:sSub>
                        <m:sSubPr>
                          <m:ctrlPr>
                            <a:rPr lang="de-DE" sz="1600" i="1" dirty="0">
                              <a:latin typeface="Cambria Math" panose="02040503050406030204" pitchFamily="18" charset="0"/>
                              <a:ea typeface="Cambria Math"/>
                            </a:rPr>
                          </m:ctrlPr>
                        </m:sSubPr>
                        <m:e>
                          <m:r>
                            <a:rPr lang="de-DE" sz="1600" i="1" dirty="0">
                              <a:latin typeface="Cambria Math"/>
                              <a:ea typeface="Cambria Math"/>
                            </a:rPr>
                            <m:t>𝜇</m:t>
                          </m:r>
                        </m:e>
                        <m:sub>
                          <m:r>
                            <a:rPr lang="de-DE" sz="1600" b="0" i="1" dirty="0" smtClean="0">
                              <a:latin typeface="Cambria Math"/>
                              <a:ea typeface="Cambria Math"/>
                            </a:rPr>
                            <m:t>1</m:t>
                          </m:r>
                        </m:sub>
                      </m:sSub>
                    </m:oMath>
                  </m:oMathPara>
                </a14:m>
                <a:endParaRPr lang="de-DE" sz="16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076309" y="4830811"/>
                <a:ext cx="1068020" cy="338554"/>
              </a:xfrm>
              <a:prstGeom prst="rect">
                <a:avLst/>
              </a:prstGeom>
              <a:blipFill rotWithShape="1">
                <a:blip r:embed="rId6"/>
                <a:stretch>
                  <a:fillRect b="-1786"/>
                </a:stretch>
              </a:blipFill>
            </p:spPr>
            <p:txBody>
              <a:bodyPr/>
              <a:lstStyle/>
              <a:p>
                <a:r>
                  <a:rPr lang="de-DE">
                    <a:noFill/>
                  </a:rPr>
                  <a:t> </a:t>
                </a:r>
              </a:p>
            </p:txBody>
          </p:sp>
        </mc:Fallback>
      </mc:AlternateContent>
      <p:sp>
        <p:nvSpPr>
          <p:cNvPr id="14" name="Textfeld 13"/>
          <p:cNvSpPr txBox="1"/>
          <p:nvPr/>
        </p:nvSpPr>
        <p:spPr>
          <a:xfrm>
            <a:off x="468310" y="5650028"/>
            <a:ext cx="7704087" cy="400110"/>
          </a:xfrm>
          <a:prstGeom prst="rect">
            <a:avLst/>
          </a:prstGeom>
          <a:noFill/>
        </p:spPr>
        <p:txBody>
          <a:bodyPr wrap="square" rtlCol="0">
            <a:spAutoFit/>
          </a:bodyPr>
          <a:lstStyle/>
          <a:p>
            <a:pPr algn="just"/>
            <a:r>
              <a:rPr lang="de-DE" sz="2000" dirty="0">
                <a:latin typeface="+mn-lt"/>
              </a:rPr>
              <a:t>und verwendet die Standardnormalverteilung als Testverteilung.</a:t>
            </a:r>
          </a:p>
        </p:txBody>
      </p:sp>
      <p:sp>
        <p:nvSpPr>
          <p:cNvPr id="15" name="Textfeld 9"/>
          <p:cNvSpPr txBox="1">
            <a:spLocks noChangeArrowheads="1"/>
          </p:cNvSpPr>
          <p:nvPr/>
        </p:nvSpPr>
        <p:spPr bwMode="auto">
          <a:xfrm>
            <a:off x="468313" y="6090776"/>
            <a:ext cx="338360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Statistische Testtheorie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7"/>
          <a:stretch>
            <a:fillRect/>
          </a:stretch>
        </p:blipFill>
        <p:spPr>
          <a:xfrm>
            <a:off x="453944" y="868445"/>
            <a:ext cx="7353300" cy="2914650"/>
          </a:xfrm>
          <a:prstGeom prst="rect">
            <a:avLst/>
          </a:prstGeom>
        </p:spPr>
      </p:pic>
    </p:spTree>
    <p:extLst>
      <p:ext uri="{BB962C8B-B14F-4D97-AF65-F5344CB8AC3E}">
        <p14:creationId xmlns:p14="http://schemas.microsoft.com/office/powerpoint/2010/main" val="147251556"/>
      </p:ext>
    </p:extLst>
  </p:cSld>
  <p:clrMapOvr>
    <a:masterClrMapping/>
  </p:clrMapOvr>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467975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11.1.2 Grundstruktur und Durchführung</a:t>
            </a:r>
          </a:p>
        </p:txBody>
      </p:sp>
      <p:sp>
        <p:nvSpPr>
          <p:cNvPr id="8" name="Textfeld 9"/>
          <p:cNvSpPr txBox="1">
            <a:spLocks noChangeArrowheads="1"/>
          </p:cNvSpPr>
          <p:nvPr/>
        </p:nvSpPr>
        <p:spPr bwMode="auto">
          <a:xfrm>
            <a:off x="471836" y="1628800"/>
            <a:ext cx="179590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Überblick </a:t>
            </a:r>
            <a:r>
              <a:rPr lang="de-DE" sz="2000" dirty="0">
                <a:solidFill>
                  <a:srgbClr val="0070C0"/>
                </a:solidFill>
                <a:latin typeface="+mn-lt"/>
              </a:rPr>
              <a:t>●</a:t>
            </a:r>
            <a:endParaRPr lang="de-DE" sz="2000" b="1" dirty="0">
              <a:solidFill>
                <a:srgbClr val="0070C0"/>
              </a:solidFill>
              <a:latin typeface="+mn-lt"/>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748</a:t>
            </a:r>
            <a:endParaRPr lang="de-DE" sz="8000" b="1" dirty="0">
              <a:solidFill>
                <a:schemeClr val="tx1"/>
              </a:solidFill>
              <a:latin typeface="+mj-lt"/>
            </a:endParaRPr>
          </a:p>
        </p:txBody>
      </p:sp>
      <p:sp>
        <p:nvSpPr>
          <p:cNvPr id="2" name="Textfeld 1"/>
          <p:cNvSpPr txBox="1"/>
          <p:nvPr/>
        </p:nvSpPr>
        <p:spPr>
          <a:xfrm>
            <a:off x="468312" y="2064732"/>
            <a:ext cx="8207376" cy="4401205"/>
          </a:xfrm>
          <a:prstGeom prst="rect">
            <a:avLst/>
          </a:prstGeom>
          <a:noFill/>
        </p:spPr>
        <p:txBody>
          <a:bodyPr wrap="square" rtlCol="0">
            <a:spAutoFit/>
          </a:bodyPr>
          <a:lstStyle/>
          <a:p>
            <a:pPr algn="just"/>
            <a:r>
              <a:rPr lang="de-DE" sz="2000" dirty="0">
                <a:latin typeface="+mn-lt"/>
              </a:rPr>
              <a:t>Die Grundstruktur eines statistischen Tests ist im Prinzip immer gleich. Im Folgenden soll dies anhand der Beispiele des vorhergehenden Abschnitts, hier als (B1)-(B4) bezeichnet, nochmals in kompakter Form verdeutlicht werden. Die allgemeine Grundstruktur kann in folgende 5 Bestandteile zerlegt werden:</a:t>
            </a:r>
          </a:p>
          <a:p>
            <a:pPr algn="just"/>
            <a:endParaRPr lang="de-DE" sz="2000" dirty="0">
              <a:latin typeface="+mn-lt"/>
            </a:endParaRPr>
          </a:p>
          <a:p>
            <a:pPr algn="just"/>
            <a:r>
              <a:rPr lang="de-DE" sz="2000" dirty="0">
                <a:latin typeface="+mn-lt"/>
                <a:sym typeface="Symbol"/>
              </a:rPr>
              <a:t>      </a:t>
            </a:r>
            <a:r>
              <a:rPr lang="de-DE" sz="2000" dirty="0">
                <a:latin typeface="+mn-lt"/>
              </a:rPr>
              <a:t>das statistische Entscheidungsproblem,</a:t>
            </a:r>
          </a:p>
          <a:p>
            <a:pPr algn="just"/>
            <a:endParaRPr lang="de-DE" sz="2000" dirty="0">
              <a:latin typeface="+mn-lt"/>
              <a:sym typeface="Symbol"/>
            </a:endParaRPr>
          </a:p>
          <a:p>
            <a:pPr algn="just"/>
            <a:r>
              <a:rPr lang="de-DE" sz="2000" dirty="0">
                <a:latin typeface="+mn-lt"/>
                <a:sym typeface="Symbol"/>
              </a:rPr>
              <a:t>     </a:t>
            </a:r>
            <a:r>
              <a:rPr lang="de-DE" sz="2000" dirty="0">
                <a:latin typeface="+mn-lt"/>
              </a:rPr>
              <a:t> das statistische Modell,</a:t>
            </a:r>
          </a:p>
          <a:p>
            <a:pPr algn="just"/>
            <a:endParaRPr lang="de-DE" sz="2000" dirty="0">
              <a:latin typeface="+mn-lt"/>
              <a:sym typeface="Symbol"/>
            </a:endParaRPr>
          </a:p>
          <a:p>
            <a:pPr algn="just"/>
            <a:r>
              <a:rPr lang="de-DE" sz="2000" dirty="0">
                <a:latin typeface="+mn-lt"/>
                <a:sym typeface="Symbol"/>
              </a:rPr>
              <a:t>     </a:t>
            </a:r>
            <a:r>
              <a:rPr lang="de-DE" sz="2000" dirty="0">
                <a:latin typeface="+mn-lt"/>
              </a:rPr>
              <a:t> die Teststatistik und die Testverteilung,</a:t>
            </a:r>
          </a:p>
          <a:p>
            <a:pPr algn="just"/>
            <a:endParaRPr lang="de-DE" sz="2000" dirty="0">
              <a:latin typeface="+mn-lt"/>
              <a:sym typeface="Symbol"/>
            </a:endParaRPr>
          </a:p>
          <a:p>
            <a:pPr algn="just"/>
            <a:r>
              <a:rPr lang="de-DE" sz="2000" dirty="0">
                <a:latin typeface="+mn-lt"/>
                <a:sym typeface="Symbol"/>
              </a:rPr>
              <a:t>     </a:t>
            </a:r>
            <a:r>
              <a:rPr lang="de-DE" sz="2000" dirty="0">
                <a:latin typeface="+mn-lt"/>
              </a:rPr>
              <a:t> das Testniveau und die Entscheidungsregel,</a:t>
            </a:r>
          </a:p>
          <a:p>
            <a:pPr algn="just"/>
            <a:endParaRPr lang="de-DE" sz="2000" dirty="0">
              <a:latin typeface="+mn-lt"/>
              <a:sym typeface="Symbol"/>
            </a:endParaRPr>
          </a:p>
          <a:p>
            <a:pPr algn="just"/>
            <a:r>
              <a:rPr lang="de-DE" sz="2000" dirty="0">
                <a:latin typeface="+mn-lt"/>
                <a:sym typeface="Symbol"/>
              </a:rPr>
              <a:t>     </a:t>
            </a:r>
            <a:r>
              <a:rPr lang="de-DE" sz="2000" dirty="0">
                <a:latin typeface="+mn-lt"/>
              </a:rPr>
              <a:t> die Testdurchführung und die Testentscheidung.</a:t>
            </a:r>
          </a:p>
        </p:txBody>
      </p:sp>
    </p:spTree>
    <p:extLst>
      <p:ext uri="{BB962C8B-B14F-4D97-AF65-F5344CB8AC3E}">
        <p14:creationId xmlns:p14="http://schemas.microsoft.com/office/powerpoint/2010/main" val="2536235417"/>
      </p:ext>
    </p:extLst>
  </p:cSld>
  <p:clrMapOvr>
    <a:masterClrMapping/>
  </p:clrMapOvr>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Statistisches Entscheidungsproblem </a:t>
            </a:r>
            <a:r>
              <a:rPr lang="de-DE" sz="2000" dirty="0">
                <a:solidFill>
                  <a:srgbClr val="0070C0"/>
                </a:solidFill>
              </a:rPr>
              <a:t>● </a:t>
            </a:r>
            <a:endParaRPr lang="de-DE" sz="2000" b="1" dirty="0">
              <a:solidFill>
                <a:srgbClr val="0070C0"/>
              </a:solidFill>
              <a:latin typeface="+mn-lt"/>
            </a:endParaRPr>
          </a:p>
        </p:txBody>
      </p:sp>
      <p:sp>
        <p:nvSpPr>
          <p:cNvPr id="9" name="Textfeld 8"/>
          <p:cNvSpPr txBox="1">
            <a:spLocks noChangeArrowheads="1"/>
          </p:cNvSpPr>
          <p:nvPr/>
        </p:nvSpPr>
        <p:spPr bwMode="auto">
          <a:xfrm>
            <a:off x="468313" y="2924944"/>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Statistisches Modell </a:t>
            </a:r>
            <a:r>
              <a:rPr lang="de-DE" sz="2000" dirty="0">
                <a:solidFill>
                  <a:srgbClr val="0070C0"/>
                </a:solidFill>
              </a:rPr>
              <a:t>● </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749</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971600" y="1586157"/>
            <a:ext cx="4352925" cy="1362075"/>
          </a:xfrm>
          <a:prstGeom prst="rect">
            <a:avLst/>
          </a:prstGeom>
        </p:spPr>
      </p:pic>
      <p:pic>
        <p:nvPicPr>
          <p:cNvPr id="3" name="Grafik 2"/>
          <p:cNvPicPr>
            <a:picLocks noChangeAspect="1"/>
          </p:cNvPicPr>
          <p:nvPr/>
        </p:nvPicPr>
        <p:blipFill>
          <a:blip r:embed="rId4"/>
          <a:stretch>
            <a:fillRect/>
          </a:stretch>
        </p:blipFill>
        <p:spPr>
          <a:xfrm>
            <a:off x="971600" y="3540592"/>
            <a:ext cx="5391150" cy="3086100"/>
          </a:xfrm>
          <a:prstGeom prst="rect">
            <a:avLst/>
          </a:prstGeom>
        </p:spPr>
      </p:pic>
    </p:spTree>
    <p:extLst>
      <p:ext uri="{BB962C8B-B14F-4D97-AF65-F5344CB8AC3E}">
        <p14:creationId xmlns:p14="http://schemas.microsoft.com/office/powerpoint/2010/main" val="934966300"/>
      </p:ext>
    </p:extLst>
  </p:cSld>
  <p:clrMapOvr>
    <a:masterClrMapping/>
  </p:clrMapOvr>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750</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Teststatistik und Testverteilung </a:t>
            </a:r>
            <a:r>
              <a:rPr lang="de-DE" sz="2000" dirty="0">
                <a:solidFill>
                  <a:srgbClr val="0070C0"/>
                </a:solidFill>
              </a:rPr>
              <a:t>● </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827584" y="1740029"/>
            <a:ext cx="3571875" cy="1981200"/>
          </a:xfrm>
          <a:prstGeom prst="rect">
            <a:avLst/>
          </a:prstGeom>
        </p:spPr>
      </p:pic>
    </p:spTree>
    <p:extLst>
      <p:ext uri="{BB962C8B-B14F-4D97-AF65-F5344CB8AC3E}">
        <p14:creationId xmlns:p14="http://schemas.microsoft.com/office/powerpoint/2010/main" val="1162142035"/>
      </p:ext>
    </p:extLst>
  </p:cSld>
  <p:clrMapOvr>
    <a:masterClrMapping/>
  </p:clrMapOvr>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751</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Testniveau und Entscheidungsregel </a:t>
            </a:r>
            <a:r>
              <a:rPr lang="de-DE" sz="2000" dirty="0">
                <a:solidFill>
                  <a:srgbClr val="0070C0"/>
                </a:solidFill>
              </a:rPr>
              <a:t>● </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842754" y="1716195"/>
            <a:ext cx="5924550" cy="4048125"/>
          </a:xfrm>
          <a:prstGeom prst="rect">
            <a:avLst/>
          </a:prstGeom>
        </p:spPr>
      </p:pic>
    </p:spTree>
    <p:extLst>
      <p:ext uri="{BB962C8B-B14F-4D97-AF65-F5344CB8AC3E}">
        <p14:creationId xmlns:p14="http://schemas.microsoft.com/office/powerpoint/2010/main" val="884170244"/>
      </p:ext>
    </p:extLst>
  </p:cSld>
  <p:clrMapOvr>
    <a:masterClrMapping/>
  </p:clrMapOvr>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Testdurchführung und Testentscheidung </a:t>
            </a:r>
            <a:r>
              <a:rPr lang="de-DE" sz="2000" dirty="0">
                <a:solidFill>
                  <a:srgbClr val="0070C0"/>
                </a:solidFill>
              </a:rPr>
              <a:t>● </a:t>
            </a:r>
            <a:endParaRPr lang="de-DE" sz="2000" b="1" dirty="0">
              <a:solidFill>
                <a:srgbClr val="0070C0"/>
              </a:solidFill>
              <a:latin typeface="+mn-lt"/>
            </a:endParaRPr>
          </a:p>
        </p:txBody>
      </p:sp>
      <p:sp>
        <p:nvSpPr>
          <p:cNvPr id="10" name="Textfeld 9"/>
          <p:cNvSpPr txBox="1">
            <a:spLocks noChangeArrowheads="1"/>
          </p:cNvSpPr>
          <p:nvPr/>
        </p:nvSpPr>
        <p:spPr bwMode="auto">
          <a:xfrm>
            <a:off x="468313" y="6021663"/>
            <a:ext cx="453573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Deskriptiv vs. </a:t>
            </a:r>
            <a:r>
              <a:rPr lang="de-DE" sz="2000" b="1" dirty="0" err="1">
                <a:solidFill>
                  <a:srgbClr val="0070C0"/>
                </a:solidFill>
                <a:latin typeface="+mn-lt"/>
              </a:rPr>
              <a:t>konfirmatorisch</a:t>
            </a:r>
            <a:r>
              <a:rPr lang="de-DE" sz="2000" b="1" dirty="0">
                <a:solidFill>
                  <a:srgbClr val="0070C0"/>
                </a:solidFill>
                <a:latin typeface="+mn-lt"/>
              </a:rPr>
              <a:t> </a:t>
            </a:r>
            <a:r>
              <a:rPr lang="de-DE" sz="2000" dirty="0">
                <a:solidFill>
                  <a:srgbClr val="0070C0"/>
                </a:solidFill>
              </a:rPr>
              <a:t>● </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806098" y="1540667"/>
            <a:ext cx="6972300" cy="2819400"/>
          </a:xfrm>
          <a:prstGeom prst="rect">
            <a:avLst/>
          </a:prstGeom>
        </p:spPr>
      </p:pic>
      <p:pic>
        <p:nvPicPr>
          <p:cNvPr id="3" name="Grafik 2"/>
          <p:cNvPicPr>
            <a:picLocks noChangeAspect="1"/>
          </p:cNvPicPr>
          <p:nvPr/>
        </p:nvPicPr>
        <p:blipFill>
          <a:blip r:embed="rId4"/>
          <a:stretch>
            <a:fillRect/>
          </a:stretch>
        </p:blipFill>
        <p:spPr>
          <a:xfrm>
            <a:off x="468313" y="4397037"/>
            <a:ext cx="7610475" cy="1419225"/>
          </a:xfrm>
          <a:prstGeom prst="rect">
            <a:avLst/>
          </a:prstGeom>
        </p:spPr>
      </p:pic>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752</a:t>
            </a:r>
            <a:endParaRPr lang="de-DE" sz="8000" b="1" dirty="0">
              <a:solidFill>
                <a:schemeClr val="tx1"/>
              </a:solidFill>
              <a:latin typeface="+mj-lt"/>
            </a:endParaRPr>
          </a:p>
        </p:txBody>
      </p:sp>
    </p:spTree>
    <p:extLst>
      <p:ext uri="{BB962C8B-B14F-4D97-AF65-F5344CB8AC3E}">
        <p14:creationId xmlns:p14="http://schemas.microsoft.com/office/powerpoint/2010/main" val="679039909"/>
      </p:ext>
    </p:extLst>
  </p:cSld>
  <p:clrMapOvr>
    <a:masterClrMapping/>
  </p:clrMapOvr>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753</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518380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11.1.3 Zusammenhang zur Intervallschätzung</a:t>
            </a:r>
          </a:p>
        </p:txBody>
      </p:sp>
      <p:sp>
        <p:nvSpPr>
          <p:cNvPr id="8" name="Textfeld 9"/>
          <p:cNvSpPr txBox="1">
            <a:spLocks noChangeArrowheads="1"/>
          </p:cNvSpPr>
          <p:nvPr/>
        </p:nvSpPr>
        <p:spPr bwMode="auto">
          <a:xfrm>
            <a:off x="471836" y="1628800"/>
            <a:ext cx="222795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71836" y="4797152"/>
            <a:ext cx="273553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11.1.5 </a:t>
            </a:r>
            <a:r>
              <a:rPr lang="de-DE" sz="2000" dirty="0">
                <a:solidFill>
                  <a:srgbClr val="0070C0"/>
                </a:solidFill>
              </a:rPr>
              <a:t>● </a:t>
            </a:r>
            <a:endParaRPr lang="de-DE" sz="2000" b="1" dirty="0">
              <a:solidFill>
                <a:srgbClr val="0070C0"/>
              </a:solidFill>
              <a:latin typeface="+mn-lt"/>
            </a:endParaRPr>
          </a:p>
        </p:txBody>
      </p:sp>
      <p:sp>
        <p:nvSpPr>
          <p:cNvPr id="11" name="Textfeld 10"/>
          <p:cNvSpPr txBox="1"/>
          <p:nvPr/>
        </p:nvSpPr>
        <p:spPr>
          <a:xfrm>
            <a:off x="683568" y="5301208"/>
            <a:ext cx="6839992" cy="707886"/>
          </a:xfrm>
          <a:prstGeom prst="rect">
            <a:avLst/>
          </a:prstGeom>
          <a:noFill/>
        </p:spPr>
        <p:txBody>
          <a:bodyPr wrap="square" rtlCol="0">
            <a:spAutoFit/>
          </a:bodyPr>
          <a:lstStyle/>
          <a:p>
            <a:pPr algn="just"/>
            <a:r>
              <a:rPr lang="de-DE" sz="2000" dirty="0">
                <a:latin typeface="+mn-lt"/>
              </a:rPr>
              <a:t>Betrachten wir nochmals das Pflanzenexperiment Nr. 1 aus </a:t>
            </a:r>
          </a:p>
          <a:p>
            <a:pPr algn="just"/>
            <a:r>
              <a:rPr lang="de-DE" sz="2000" dirty="0">
                <a:latin typeface="+mn-lt"/>
              </a:rPr>
              <a:t>Beispiel 10.2.3 und Beispiel 11.1.4 von </a:t>
            </a:r>
            <a:r>
              <a:rPr lang="de-DE" sz="2000">
                <a:latin typeface="+mn-lt"/>
              </a:rPr>
              <a:t>Folie 702 </a:t>
            </a:r>
            <a:r>
              <a:rPr lang="de-DE" sz="2000" dirty="0">
                <a:latin typeface="+mn-lt"/>
              </a:rPr>
              <a:t>bzw</a:t>
            </a:r>
            <a:r>
              <a:rPr lang="de-DE" sz="2000">
                <a:latin typeface="+mn-lt"/>
              </a:rPr>
              <a:t>. 745. </a:t>
            </a:r>
            <a:endParaRPr lang="de-DE" sz="2000" dirty="0">
              <a:latin typeface="+mn-lt"/>
            </a:endParaRPr>
          </a:p>
        </p:txBody>
      </p:sp>
      <p:pic>
        <p:nvPicPr>
          <p:cNvPr id="2" name="Grafik 1"/>
          <p:cNvPicPr>
            <a:picLocks noChangeAspect="1"/>
          </p:cNvPicPr>
          <p:nvPr/>
        </p:nvPicPr>
        <p:blipFill>
          <a:blip r:embed="rId3"/>
          <a:stretch>
            <a:fillRect/>
          </a:stretch>
        </p:blipFill>
        <p:spPr>
          <a:xfrm>
            <a:off x="683568" y="2026206"/>
            <a:ext cx="6076950" cy="2667000"/>
          </a:xfrm>
          <a:prstGeom prst="rect">
            <a:avLst/>
          </a:prstGeom>
        </p:spPr>
      </p:pic>
    </p:spTree>
    <p:extLst>
      <p:ext uri="{BB962C8B-B14F-4D97-AF65-F5344CB8AC3E}">
        <p14:creationId xmlns:p14="http://schemas.microsoft.com/office/powerpoint/2010/main" val="2845881347"/>
      </p:ext>
    </p:extLst>
  </p:cSld>
  <p:clrMapOvr>
    <a:masterClrMapping/>
  </p:clrMapOvr>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11.1 Was versteht man unter einem Test?</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0" name="Textfeld 9"/>
              <p:cNvSpPr txBox="1"/>
              <p:nvPr/>
            </p:nvSpPr>
            <p:spPr>
              <a:xfrm>
                <a:off x="899592" y="1146310"/>
                <a:ext cx="4171540" cy="400110"/>
              </a:xfrm>
              <a:prstGeom prst="rect">
                <a:avLst/>
              </a:prstGeom>
              <a:noFill/>
            </p:spPr>
            <p:txBody>
              <a:bodyPr wrap="square" rtlCol="0">
                <a:spAutoFit/>
              </a:bodyPr>
              <a:lstStyle/>
              <a:p>
                <a:pPr algn="just"/>
                <a:r>
                  <a:rPr lang="de-DE" sz="2000" dirty="0">
                    <a:latin typeface="+mn-lt"/>
                  </a:rPr>
                  <a:t>0.95-KI für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r>
                      <a:rPr lang="de-DE" sz="2000" b="0" i="1" smtClean="0">
                        <a:latin typeface="Cambria Math"/>
                      </a:rPr>
                      <m:t>: </m:t>
                    </m:r>
                    <m:d>
                      <m:dPr>
                        <m:begChr m:val="["/>
                        <m:endChr m:val="]"/>
                        <m:ctrlPr>
                          <a:rPr lang="de-DE" sz="2000" b="0" i="1" smtClean="0">
                            <a:latin typeface="Cambria Math" panose="02040503050406030204" pitchFamily="18" charset="0"/>
                          </a:rPr>
                        </m:ctrlPr>
                      </m:dPr>
                      <m:e>
                        <m:r>
                          <a:rPr lang="de-DE" sz="2000" b="0" i="1" smtClean="0">
                            <a:latin typeface="Cambria Math"/>
                          </a:rPr>
                          <m:t>7.2, 52.8</m:t>
                        </m:r>
                      </m:e>
                    </m:d>
                  </m:oMath>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899592" y="1146310"/>
                <a:ext cx="4171540" cy="400110"/>
              </a:xfrm>
              <a:prstGeom prst="rect">
                <a:avLst/>
              </a:prstGeom>
              <a:blipFill rotWithShape="1">
                <a:blip r:embed="rId4"/>
                <a:stretch>
                  <a:fillRect l="-1608"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899592" y="1552505"/>
                <a:ext cx="6187764" cy="400110"/>
              </a:xfrm>
              <a:prstGeom prst="rect">
                <a:avLst/>
              </a:prstGeom>
              <a:noFill/>
            </p:spPr>
            <p:txBody>
              <a:bodyPr wrap="square" rtlCol="0">
                <a:spAutoFit/>
              </a:bodyPr>
              <a:lstStyle/>
              <a:p>
                <a:pPr algn="just"/>
                <a14:m>
                  <m:oMath xmlns:m="http://schemas.openxmlformats.org/officeDocument/2006/math">
                    <m:r>
                      <a:rPr lang="de-DE" sz="2000" i="1" smtClean="0">
                        <a:latin typeface="Cambria Math"/>
                        <a:ea typeface="Cambria Math"/>
                      </a:rPr>
                      <m:t>⇒</m:t>
                    </m:r>
                  </m:oMath>
                </a14:m>
                <a:r>
                  <a:rPr lang="de-DE" sz="2000" dirty="0">
                    <a:latin typeface="+mn-lt"/>
                  </a:rPr>
                  <a:t>  Bei einem Test zum Niveau 5% über das Testproblem</a:t>
                </a:r>
              </a:p>
            </p:txBody>
          </p:sp>
        </mc:Choice>
        <mc:Fallback xmlns="">
          <p:sp>
            <p:nvSpPr>
              <p:cNvPr id="11" name="Textfeld 10"/>
              <p:cNvSpPr txBox="1">
                <a:spLocks noRot="1" noChangeAspect="1" noMove="1" noResize="1" noEditPoints="1" noAdjustHandles="1" noChangeArrowheads="1" noChangeShapeType="1" noTextEdit="1"/>
              </p:cNvSpPr>
              <p:nvPr/>
            </p:nvSpPr>
            <p:spPr>
              <a:xfrm>
                <a:off x="899592" y="1552505"/>
                <a:ext cx="6187764" cy="400110"/>
              </a:xfrm>
              <a:prstGeom prst="rect">
                <a:avLst/>
              </a:prstGeom>
              <a:blipFill rotWithShape="1">
                <a:blip r:embed="rId5"/>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254708" y="1979966"/>
                <a:ext cx="5256584"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𝛿</m:t>
                        </m:r>
                      </m:e>
                      <m:sub>
                        <m:r>
                          <a:rPr lang="de-DE" sz="2000" b="0" i="1" smtClean="0">
                            <a:latin typeface="Cambria Math"/>
                          </a:rPr>
                          <m:t>0</m:t>
                        </m:r>
                      </m:sub>
                    </m:sSub>
                  </m:oMath>
                </a14:m>
                <a:r>
                  <a:rPr lang="de-DE" sz="2000" dirty="0">
                    <a:latin typeface="+mn-lt"/>
                  </a:rPr>
                  <a:t>   vs.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𝐻</m:t>
                        </m:r>
                      </m:e>
                      <m:sub>
                        <m:r>
                          <a:rPr lang="de-DE" sz="2000" b="0" i="1" smtClean="0">
                            <a:latin typeface="Cambria Math"/>
                          </a:rPr>
                          <m:t>1</m:t>
                        </m:r>
                      </m:sub>
                    </m:sSub>
                    <m:r>
                      <a:rPr lang="de-DE" sz="2000" i="1">
                        <a:latin typeface="Cambria Math"/>
                      </a:rPr>
                      <m:t>:  </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0</m:t>
                        </m:r>
                      </m:sub>
                    </m:sSub>
                    <m:r>
                      <a:rPr lang="de-DE" sz="200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ea typeface="Cambria Math"/>
                          </a:rPr>
                          <m:t>𝛿</m:t>
                        </m:r>
                      </m:e>
                      <m:sub>
                        <m:r>
                          <a:rPr lang="de-DE" sz="2000" i="1">
                            <a:latin typeface="Cambria Math"/>
                          </a:rPr>
                          <m:t>0</m:t>
                        </m:r>
                      </m:sub>
                    </m:sSub>
                  </m:oMath>
                </a14:m>
                <a:r>
                  <a:rPr lang="de-DE" sz="2000" dirty="0">
                    <a:latin typeface="+mn-lt"/>
                  </a:rPr>
                  <a:t>  </a:t>
                </a:r>
              </a:p>
            </p:txBody>
          </p:sp>
        </mc:Choice>
        <mc:Fallback xmlns="">
          <p:sp>
            <p:nvSpPr>
              <p:cNvPr id="12" name="Textfeld 11"/>
              <p:cNvSpPr txBox="1">
                <a:spLocks noRot="1" noChangeAspect="1" noMove="1" noResize="1" noEditPoints="1" noAdjustHandles="1" noChangeArrowheads="1" noChangeShapeType="1" noTextEdit="1"/>
              </p:cNvSpPr>
              <p:nvPr/>
            </p:nvSpPr>
            <p:spPr>
              <a:xfrm>
                <a:off x="1254708" y="1979966"/>
                <a:ext cx="5256584" cy="400110"/>
              </a:xfrm>
              <a:prstGeom prst="rect">
                <a:avLst/>
              </a:prstGeom>
              <a:blipFill rotWithShape="1">
                <a:blip r:embed="rId6"/>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899592" y="2498981"/>
                <a:ext cx="7267884" cy="1015663"/>
              </a:xfrm>
              <a:prstGeom prst="rect">
                <a:avLst/>
              </a:prstGeom>
              <a:noFill/>
            </p:spPr>
            <p:txBody>
              <a:bodyPr wrap="square" rtlCol="0">
                <a:spAutoFit/>
              </a:bodyPr>
              <a:lstStyle/>
              <a:p>
                <a:pPr algn="just"/>
                <a:r>
                  <a:rPr lang="de-DE" sz="2000" dirty="0">
                    <a:latin typeface="+mn-lt"/>
                  </a:rPr>
                  <a:t>wird jedes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𝛿</m:t>
                        </m:r>
                      </m:e>
                      <m:sub>
                        <m:r>
                          <a:rPr lang="de-DE" sz="2000" b="0" i="1" smtClean="0">
                            <a:latin typeface="Cambria Math"/>
                          </a:rPr>
                          <m:t>0</m:t>
                        </m:r>
                      </m:sub>
                    </m:sSub>
                    <m:r>
                      <a:rPr lang="de-DE" sz="2000" i="1" smtClean="0">
                        <a:latin typeface="Cambria Math"/>
                        <a:ea typeface="Cambria Math"/>
                      </a:rPr>
                      <m:t>∉</m:t>
                    </m:r>
                    <m:d>
                      <m:dPr>
                        <m:begChr m:val="["/>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7.2, 52.8</m:t>
                        </m:r>
                      </m:e>
                    </m:d>
                  </m:oMath>
                </a14:m>
                <a:r>
                  <a:rPr lang="de-DE" sz="2000" dirty="0">
                    <a:latin typeface="+mn-lt"/>
                  </a:rPr>
                  <a:t>  verworfen und jedes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ea typeface="Cambria Math"/>
                          </a:rPr>
                          <m:t>𝛿</m:t>
                        </m:r>
                      </m:e>
                      <m:sub>
                        <m:r>
                          <a:rPr lang="de-DE" sz="2000" i="1">
                            <a:latin typeface="Cambria Math"/>
                          </a:rPr>
                          <m:t>0</m:t>
                        </m:r>
                      </m:sub>
                    </m:sSub>
                    <m:r>
                      <a:rPr lang="de-DE" sz="2000" i="1" smtClean="0">
                        <a:latin typeface="Cambria Math"/>
                        <a:ea typeface="Cambria Math"/>
                      </a:rPr>
                      <m:t>∈</m:t>
                    </m:r>
                    <m:d>
                      <m:dPr>
                        <m:begChr m:val="["/>
                        <m:endChr m:val="]"/>
                        <m:ctrlPr>
                          <a:rPr lang="de-DE" sz="2000" i="1">
                            <a:latin typeface="Cambria Math" panose="02040503050406030204" pitchFamily="18" charset="0"/>
                            <a:ea typeface="Cambria Math"/>
                          </a:rPr>
                        </m:ctrlPr>
                      </m:dPr>
                      <m:e>
                        <m:r>
                          <a:rPr lang="de-DE" sz="2000" i="1">
                            <a:latin typeface="Cambria Math"/>
                            <a:ea typeface="Cambria Math"/>
                          </a:rPr>
                          <m:t>7.2, 52.8</m:t>
                        </m:r>
                      </m:e>
                    </m:d>
                  </m:oMath>
                </a14:m>
                <a:r>
                  <a:rPr lang="de-DE" sz="2000" dirty="0">
                    <a:latin typeface="+mn-lt"/>
                  </a:rPr>
                  <a:t> </a:t>
                </a:r>
              </a:p>
              <a:p>
                <a:pPr algn="just"/>
                <a:r>
                  <a:rPr lang="de-DE" sz="2000" dirty="0">
                    <a:latin typeface="+mn-lt"/>
                  </a:rPr>
                  <a:t>beibehalten. Man beachte, dass im vorliegenden Fall insbesondere</a:t>
                </a:r>
              </a:p>
              <a:p>
                <a:pPr algn="just"/>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𝛿</m:t>
                        </m:r>
                      </m:e>
                      <m:sub>
                        <m:r>
                          <a:rPr lang="de-DE" sz="2000" b="0" i="1" smtClean="0">
                            <a:latin typeface="Cambria Math"/>
                          </a:rPr>
                          <m:t>0</m:t>
                        </m:r>
                      </m:sub>
                    </m:sSub>
                    <m:r>
                      <a:rPr lang="de-DE" sz="2000" b="0" i="1" smtClean="0">
                        <a:latin typeface="Cambria Math"/>
                      </a:rPr>
                      <m:t>=0</m:t>
                    </m:r>
                  </m:oMath>
                </a14:m>
                <a:r>
                  <a:rPr lang="de-DE" sz="2000" dirty="0">
                    <a:latin typeface="+mn-lt"/>
                  </a:rPr>
                  <a:t>, d. h.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𝐻</m:t>
                        </m:r>
                      </m:e>
                      <m:sub>
                        <m:r>
                          <a:rPr lang="de-DE" sz="2000" i="1">
                            <a:latin typeface="Cambria Math"/>
                          </a:rPr>
                          <m:t>0</m:t>
                        </m:r>
                      </m:sub>
                    </m:sSub>
                    <m:r>
                      <a:rPr lang="de-DE" sz="2000" i="1">
                        <a:latin typeface="Cambria Math"/>
                      </a:rPr>
                      <m:t>:  </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1</m:t>
                        </m:r>
                      </m:sub>
                    </m:sSub>
                  </m:oMath>
                </a14:m>
                <a:r>
                  <a:rPr lang="de-DE" sz="2000" dirty="0">
                    <a:latin typeface="+mn-lt"/>
                  </a:rPr>
                  <a:t> verworfen wird.</a:t>
                </a:r>
              </a:p>
            </p:txBody>
          </p:sp>
        </mc:Choice>
        <mc:Fallback xmlns="">
          <p:sp>
            <p:nvSpPr>
              <p:cNvPr id="13" name="Textfeld 12"/>
              <p:cNvSpPr txBox="1">
                <a:spLocks noRot="1" noChangeAspect="1" noMove="1" noResize="1" noEditPoints="1" noAdjustHandles="1" noChangeArrowheads="1" noChangeShapeType="1" noTextEdit="1"/>
              </p:cNvSpPr>
              <p:nvPr/>
            </p:nvSpPr>
            <p:spPr>
              <a:xfrm>
                <a:off x="899592" y="2498981"/>
                <a:ext cx="7267884" cy="1015663"/>
              </a:xfrm>
              <a:prstGeom prst="rect">
                <a:avLst/>
              </a:prstGeom>
              <a:blipFill rotWithShape="1">
                <a:blip r:embed="rId7"/>
                <a:stretch>
                  <a:fillRect l="-923" t="-2994" b="-9581"/>
                </a:stretch>
              </a:blipFill>
            </p:spPr>
            <p:txBody>
              <a:bodyPr/>
              <a:lstStyle/>
              <a:p>
                <a:r>
                  <a:rPr lang="de-DE">
                    <a:noFill/>
                  </a:rPr>
                  <a:t> </a:t>
                </a:r>
              </a:p>
            </p:txBody>
          </p:sp>
        </mc:Fallback>
      </mc:AlternateContent>
      <p:pic>
        <p:nvPicPr>
          <p:cNvPr id="2" name="Grafik 1"/>
          <p:cNvPicPr>
            <a:picLocks noChangeAspect="1"/>
          </p:cNvPicPr>
          <p:nvPr/>
        </p:nvPicPr>
        <p:blipFill>
          <a:blip r:embed="rId8"/>
          <a:stretch>
            <a:fillRect/>
          </a:stretch>
        </p:blipFill>
        <p:spPr>
          <a:xfrm>
            <a:off x="468313" y="3709841"/>
            <a:ext cx="7591425" cy="2771775"/>
          </a:xfrm>
          <a:prstGeom prst="rect">
            <a:avLst/>
          </a:prstGeom>
        </p:spPr>
      </p:pic>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754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70096155"/>
      </p:ext>
    </p:extLst>
  </p:cSld>
  <p:clrMapOvr>
    <a:masterClrMapping/>
  </p:clrMapOvr>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11.2 Wichtige Aspekte beim Testen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Textfeld 15"/>
          <p:cNvSpPr txBox="1">
            <a:spLocks noChangeArrowheads="1"/>
          </p:cNvSpPr>
          <p:nvPr/>
        </p:nvSpPr>
        <p:spPr bwMode="auto">
          <a:xfrm>
            <a:off x="468312" y="981075"/>
            <a:ext cx="453573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11.2.1 Hypothesenwahl und Fehlerarten</a:t>
            </a:r>
          </a:p>
        </p:txBody>
      </p:sp>
      <p:sp>
        <p:nvSpPr>
          <p:cNvPr id="19" name="Textfeld 9"/>
          <p:cNvSpPr txBox="1">
            <a:spLocks noChangeArrowheads="1"/>
          </p:cNvSpPr>
          <p:nvPr/>
        </p:nvSpPr>
        <p:spPr bwMode="auto">
          <a:xfrm>
            <a:off x="471836" y="1628800"/>
            <a:ext cx="40920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Arten von Testproblemen </a:t>
            </a:r>
            <a:r>
              <a:rPr lang="de-DE" sz="2000" dirty="0">
                <a:solidFill>
                  <a:srgbClr val="0070C0"/>
                </a:solidFill>
                <a:latin typeface="+mn-lt"/>
              </a:rPr>
              <a:t>●</a:t>
            </a:r>
            <a:endParaRPr lang="de-DE" sz="2000" b="1" dirty="0">
              <a:solidFill>
                <a:srgbClr val="0070C0"/>
              </a:solidFill>
              <a:latin typeface="+mn-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cxnSp>
        <p:nvCxnSpPr>
          <p:cNvPr id="14"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5"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2" name="Grafik 1"/>
          <p:cNvPicPr>
            <a:picLocks noChangeAspect="1"/>
          </p:cNvPicPr>
          <p:nvPr/>
        </p:nvPicPr>
        <p:blipFill>
          <a:blip r:embed="rId3"/>
          <a:stretch>
            <a:fillRect/>
          </a:stretch>
        </p:blipFill>
        <p:spPr>
          <a:xfrm>
            <a:off x="596524" y="2132686"/>
            <a:ext cx="7141318" cy="1206606"/>
          </a:xfrm>
          <a:prstGeom prst="rect">
            <a:avLst/>
          </a:prstGeom>
        </p:spPr>
      </p:pic>
      <p:pic>
        <p:nvPicPr>
          <p:cNvPr id="3" name="Grafik 2"/>
          <p:cNvPicPr>
            <a:picLocks noChangeAspect="1"/>
          </p:cNvPicPr>
          <p:nvPr/>
        </p:nvPicPr>
        <p:blipFill>
          <a:blip r:embed="rId4"/>
          <a:stretch>
            <a:fillRect/>
          </a:stretch>
        </p:blipFill>
        <p:spPr>
          <a:xfrm>
            <a:off x="624967" y="3322555"/>
            <a:ext cx="7114505" cy="3235491"/>
          </a:xfrm>
          <a:prstGeom prst="rect">
            <a:avLst/>
          </a:prstGeom>
        </p:spPr>
      </p:pic>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755</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049261637"/>
      </p:ext>
    </p:extLst>
  </p:cSld>
  <p:clrMapOvr>
    <a:masterClrMapping/>
  </p:clrMapOvr>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756</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Asymmetrische Auslegung von Testentscheidungen </a:t>
            </a:r>
            <a:r>
              <a:rPr lang="de-DE" sz="2000" dirty="0">
                <a:solidFill>
                  <a:srgbClr val="0070C0"/>
                </a:solidFill>
              </a:rPr>
              <a:t>● </a:t>
            </a:r>
            <a:endParaRPr lang="de-DE" sz="2000" b="1" dirty="0">
              <a:solidFill>
                <a:srgbClr val="0070C0"/>
              </a:solidFill>
              <a:latin typeface="+mn-lt"/>
            </a:endParaRPr>
          </a:p>
        </p:txBody>
      </p:sp>
      <p:sp>
        <p:nvSpPr>
          <p:cNvPr id="9" name="Textfeld 8"/>
          <p:cNvSpPr txBox="1">
            <a:spLocks noChangeArrowheads="1"/>
          </p:cNvSpPr>
          <p:nvPr/>
        </p:nvSpPr>
        <p:spPr bwMode="auto">
          <a:xfrm>
            <a:off x="468313" y="2708920"/>
            <a:ext cx="76665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Wahl der Hypothesen </a:t>
            </a:r>
            <a:r>
              <a:rPr lang="de-DE" sz="2000" dirty="0">
                <a:solidFill>
                  <a:srgbClr val="0070C0"/>
                </a:solidFill>
              </a:rPr>
              <a:t>● </a:t>
            </a:r>
            <a:endParaRPr lang="de-DE" sz="2000" b="1" dirty="0">
              <a:solidFill>
                <a:srgbClr val="0070C0"/>
              </a:solidFill>
              <a:latin typeface="+mn-lt"/>
            </a:endParaRPr>
          </a:p>
        </p:txBody>
      </p:sp>
      <p:sp>
        <p:nvSpPr>
          <p:cNvPr id="11" name="Textfeld 10"/>
          <p:cNvSpPr txBox="1">
            <a:spLocks noChangeArrowheads="1"/>
          </p:cNvSpPr>
          <p:nvPr/>
        </p:nvSpPr>
        <p:spPr bwMode="auto">
          <a:xfrm>
            <a:off x="468313" y="4175610"/>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Grenzen bei der Hypothesenwahl </a:t>
            </a:r>
            <a:r>
              <a:rPr lang="de-DE" sz="2000" dirty="0">
                <a:solidFill>
                  <a:srgbClr val="0070C0"/>
                </a:solidFill>
              </a:rPr>
              <a:t>● </a:t>
            </a:r>
            <a:endParaRPr lang="de-DE" sz="2000" b="1" dirty="0">
              <a:solidFill>
                <a:srgbClr val="0070C0"/>
              </a:solidFill>
              <a:latin typeface="+mn-lt"/>
            </a:endParaRPr>
          </a:p>
        </p:txBody>
      </p:sp>
      <p:sp>
        <p:nvSpPr>
          <p:cNvPr id="12" name="Textfeld 11"/>
          <p:cNvSpPr txBox="1"/>
          <p:nvPr/>
        </p:nvSpPr>
        <p:spPr>
          <a:xfrm>
            <a:off x="657921" y="4605814"/>
            <a:ext cx="6171973" cy="400110"/>
          </a:xfrm>
          <a:prstGeom prst="rect">
            <a:avLst/>
          </a:prstGeom>
          <a:noFill/>
        </p:spPr>
        <p:txBody>
          <a:bodyPr wrap="square" rtlCol="0">
            <a:spAutoFit/>
          </a:bodyPr>
          <a:lstStyle/>
          <a:p>
            <a:pPr algn="just"/>
            <a:r>
              <a:rPr lang="de-DE" sz="2000" dirty="0">
                <a:latin typeface="+mn-lt"/>
              </a:rPr>
              <a:t>Sinnvolle Testverfahren für Problemvarianten wie etwa</a:t>
            </a:r>
          </a:p>
        </p:txBody>
      </p:sp>
      <mc:AlternateContent xmlns:mc="http://schemas.openxmlformats.org/markup-compatibility/2006" xmlns:a14="http://schemas.microsoft.com/office/drawing/2010/main">
        <mc:Choice Requires="a14">
          <p:sp>
            <p:nvSpPr>
              <p:cNvPr id="13" name="Textfeld 12"/>
              <p:cNvSpPr txBox="1"/>
              <p:nvPr/>
            </p:nvSpPr>
            <p:spPr>
              <a:xfrm>
                <a:off x="1305224" y="5018867"/>
                <a:ext cx="5256584"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  </m:t>
                    </m:r>
                    <m:r>
                      <a:rPr lang="de-DE" sz="2000" b="0" i="1" smtClean="0">
                        <a:latin typeface="Cambria Math"/>
                        <a:ea typeface="Cambria Math"/>
                      </a:rPr>
                      <m:t>𝜋</m:t>
                    </m:r>
                    <m:r>
                      <a:rPr lang="de-DE" sz="2000" b="0" i="1" smtClean="0">
                        <a:latin typeface="Cambria Math"/>
                        <a:ea typeface="Cambria Math"/>
                      </a:rPr>
                      <m:t>&gt;0.5</m:t>
                    </m:r>
                  </m:oMath>
                </a14:m>
                <a:r>
                  <a:rPr lang="de-DE" sz="2000" dirty="0">
                    <a:latin typeface="+mn-lt"/>
                  </a:rPr>
                  <a:t>  vs.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𝐻</m:t>
                        </m:r>
                      </m:e>
                      <m:sub>
                        <m:r>
                          <a:rPr lang="de-DE" sz="2000" b="0" i="1" smtClean="0">
                            <a:latin typeface="Cambria Math"/>
                          </a:rPr>
                          <m:t>1</m:t>
                        </m:r>
                      </m:sub>
                    </m:sSub>
                    <m:r>
                      <a:rPr lang="de-DE" sz="2000" i="1">
                        <a:latin typeface="Cambria Math"/>
                      </a:rPr>
                      <m:t>:</m:t>
                    </m:r>
                    <m:r>
                      <a:rPr lang="de-DE" sz="2000" b="0" i="1" smtClean="0">
                        <a:latin typeface="Cambria Math"/>
                      </a:rPr>
                      <m:t>  </m:t>
                    </m:r>
                    <m:r>
                      <a:rPr lang="de-DE" sz="2000" i="1">
                        <a:latin typeface="Cambria Math"/>
                        <a:ea typeface="Cambria Math"/>
                      </a:rPr>
                      <m:t>𝜋</m:t>
                    </m:r>
                    <m:r>
                      <a:rPr lang="de-DE" sz="2000" b="0" i="1" smtClean="0">
                        <a:latin typeface="Cambria Math"/>
                        <a:ea typeface="Cambria Math"/>
                      </a:rPr>
                      <m:t>=</m:t>
                    </m:r>
                    <m:r>
                      <a:rPr lang="de-DE" sz="2000" i="1">
                        <a:latin typeface="Cambria Math"/>
                        <a:ea typeface="Cambria Math"/>
                      </a:rPr>
                      <m:t>0.5</m:t>
                    </m:r>
                  </m:oMath>
                </a14:m>
                <a:r>
                  <a:rPr lang="de-DE" sz="2000" dirty="0">
                    <a:latin typeface="+mn-lt"/>
                  </a:rPr>
                  <a:t> oder</a:t>
                </a:r>
              </a:p>
            </p:txBody>
          </p:sp>
        </mc:Choice>
        <mc:Fallback xmlns="">
          <p:sp>
            <p:nvSpPr>
              <p:cNvPr id="13" name="Textfeld 12"/>
              <p:cNvSpPr txBox="1">
                <a:spLocks noRot="1" noChangeAspect="1" noMove="1" noResize="1" noEditPoints="1" noAdjustHandles="1" noChangeArrowheads="1" noChangeShapeType="1" noTextEdit="1"/>
              </p:cNvSpPr>
              <p:nvPr/>
            </p:nvSpPr>
            <p:spPr>
              <a:xfrm>
                <a:off x="1305224" y="5018867"/>
                <a:ext cx="5256584" cy="400110"/>
              </a:xfrm>
              <a:prstGeom prst="rect">
                <a:avLst/>
              </a:prstGeom>
              <a:blipFill rotWithShape="1">
                <a:blip r:embed="rId5"/>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283595" y="5448687"/>
                <a:ext cx="5256584"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  </m:t>
                    </m:r>
                    <m:r>
                      <a:rPr lang="de-DE" sz="2000" b="0" i="1" smtClean="0">
                        <a:latin typeface="Cambria Math"/>
                        <a:ea typeface="Cambria Math"/>
                      </a:rPr>
                      <m:t>𝜃</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𝜃</m:t>
                        </m:r>
                      </m:e>
                      <m:sub>
                        <m:r>
                          <a:rPr lang="de-DE" sz="2000" b="0" i="1" smtClean="0">
                            <a:latin typeface="Cambria Math"/>
                            <a:ea typeface="Cambria Math"/>
                          </a:rPr>
                          <m:t>0</m:t>
                        </m:r>
                      </m:sub>
                    </m:sSub>
                  </m:oMath>
                </a14:m>
                <a:r>
                  <a:rPr lang="de-DE" sz="2000" dirty="0">
                    <a:latin typeface="+mn-lt"/>
                  </a:rPr>
                  <a:t>  vs.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𝐻</m:t>
                        </m:r>
                      </m:e>
                      <m:sub>
                        <m:r>
                          <a:rPr lang="de-DE" sz="2000" b="0" i="1" smtClean="0">
                            <a:latin typeface="Cambria Math"/>
                          </a:rPr>
                          <m:t>1</m:t>
                        </m:r>
                      </m:sub>
                    </m:sSub>
                    <m:r>
                      <a:rPr lang="de-DE" sz="2000" i="1">
                        <a:latin typeface="Cambria Math"/>
                      </a:rPr>
                      <m:t>:</m:t>
                    </m:r>
                    <m:r>
                      <a:rPr lang="de-DE" sz="2000" i="1">
                        <a:latin typeface="Cambria Math"/>
                        <a:ea typeface="Cambria Math"/>
                      </a:rPr>
                      <m:t>𝜃</m:t>
                    </m:r>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𝜃</m:t>
                        </m:r>
                      </m:e>
                      <m:sub>
                        <m:r>
                          <a:rPr lang="de-DE" sz="2000" i="1">
                            <a:latin typeface="Cambria Math"/>
                            <a:ea typeface="Cambria Math"/>
                          </a:rPr>
                          <m:t>0</m:t>
                        </m:r>
                      </m:sub>
                    </m:sSub>
                  </m:oMath>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283595" y="5448687"/>
                <a:ext cx="5256584" cy="400110"/>
              </a:xfrm>
              <a:prstGeom prst="rect">
                <a:avLst/>
              </a:prstGeom>
              <a:blipFill rotWithShape="1">
                <a:blip r:embed="rId6"/>
                <a:stretch>
                  <a:fillRect t="-7692" b="-27692"/>
                </a:stretch>
              </a:blipFill>
            </p:spPr>
            <p:txBody>
              <a:bodyPr/>
              <a:lstStyle/>
              <a:p>
                <a:r>
                  <a:rPr lang="de-DE">
                    <a:noFill/>
                  </a:rPr>
                  <a:t> </a:t>
                </a:r>
              </a:p>
            </p:txBody>
          </p:sp>
        </mc:Fallback>
      </mc:AlternateContent>
      <p:sp>
        <p:nvSpPr>
          <p:cNvPr id="16" name="Textfeld 15"/>
          <p:cNvSpPr txBox="1"/>
          <p:nvPr/>
        </p:nvSpPr>
        <p:spPr>
          <a:xfrm>
            <a:off x="657920" y="5864492"/>
            <a:ext cx="6324373" cy="400110"/>
          </a:xfrm>
          <a:prstGeom prst="rect">
            <a:avLst/>
          </a:prstGeom>
          <a:noFill/>
        </p:spPr>
        <p:txBody>
          <a:bodyPr wrap="square" rtlCol="0">
            <a:spAutoFit/>
          </a:bodyPr>
          <a:lstStyle/>
          <a:p>
            <a:pPr algn="just"/>
            <a:r>
              <a:rPr lang="de-DE" sz="2000" dirty="0">
                <a:latin typeface="+mn-lt"/>
              </a:rPr>
              <a:t>nicht konstruierbar.</a:t>
            </a:r>
          </a:p>
        </p:txBody>
      </p:sp>
      <p:pic>
        <p:nvPicPr>
          <p:cNvPr id="2" name="Grafik 1"/>
          <p:cNvPicPr>
            <a:picLocks noChangeAspect="1"/>
          </p:cNvPicPr>
          <p:nvPr/>
        </p:nvPicPr>
        <p:blipFill>
          <a:blip r:embed="rId7"/>
          <a:stretch>
            <a:fillRect/>
          </a:stretch>
        </p:blipFill>
        <p:spPr>
          <a:xfrm>
            <a:off x="674316" y="1629268"/>
            <a:ext cx="7581900" cy="962025"/>
          </a:xfrm>
          <a:prstGeom prst="rect">
            <a:avLst/>
          </a:prstGeom>
        </p:spPr>
      </p:pic>
      <p:pic>
        <p:nvPicPr>
          <p:cNvPr id="3" name="Grafik 2"/>
          <p:cNvPicPr>
            <a:picLocks noChangeAspect="1"/>
          </p:cNvPicPr>
          <p:nvPr/>
        </p:nvPicPr>
        <p:blipFill>
          <a:blip r:embed="rId8"/>
          <a:stretch>
            <a:fillRect/>
          </a:stretch>
        </p:blipFill>
        <p:spPr>
          <a:xfrm>
            <a:off x="674316" y="3358939"/>
            <a:ext cx="7591425" cy="666750"/>
          </a:xfrm>
          <a:prstGeom prst="rect">
            <a:avLst/>
          </a:prstGeom>
        </p:spPr>
      </p:pic>
    </p:spTree>
    <p:extLst>
      <p:ext uri="{BB962C8B-B14F-4D97-AF65-F5344CB8AC3E}">
        <p14:creationId xmlns:p14="http://schemas.microsoft.com/office/powerpoint/2010/main" val="67665937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4.2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73</a:t>
            </a:r>
            <a:endParaRPr lang="de-DE" sz="8000" b="1" dirty="0">
              <a:solidFill>
                <a:schemeClr val="tx1"/>
              </a:solidFill>
              <a:latin typeface="+mj-lt"/>
            </a:endParaRPr>
          </a:p>
        </p:txBody>
      </p:sp>
      <p:sp>
        <p:nvSpPr>
          <p:cNvPr id="7" name="Textfeld 6"/>
          <p:cNvSpPr txBox="1">
            <a:spLocks noChangeArrowheads="1"/>
          </p:cNvSpPr>
          <p:nvPr/>
        </p:nvSpPr>
        <p:spPr bwMode="auto">
          <a:xfrm>
            <a:off x="468312" y="981075"/>
            <a:ext cx="1727424"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4.2.2 Median </a:t>
            </a:r>
          </a:p>
        </p:txBody>
      </p:sp>
      <p:sp>
        <p:nvSpPr>
          <p:cNvPr id="9" name="Textfeld 9"/>
          <p:cNvSpPr txBox="1">
            <a:spLocks noChangeArrowheads="1"/>
          </p:cNvSpPr>
          <p:nvPr/>
        </p:nvSpPr>
        <p:spPr bwMode="auto">
          <a:xfrm>
            <a:off x="471836" y="1628800"/>
            <a:ext cx="410445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Interpretation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71836" y="2996952"/>
            <a:ext cx="345209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Berechnung bei </a:t>
            </a:r>
            <a:r>
              <a:rPr lang="de-DE" sz="2000" b="1" dirty="0" err="1">
                <a:solidFill>
                  <a:srgbClr val="0070C0"/>
                </a:solidFill>
                <a:latin typeface="Times New Roman" pitchFamily="18" charset="0"/>
              </a:rPr>
              <a:t>Urlisten</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 name="Textfeld 1"/>
              <p:cNvSpPr txBox="1"/>
              <p:nvPr/>
            </p:nvSpPr>
            <p:spPr>
              <a:xfrm>
                <a:off x="862277" y="2125975"/>
                <a:ext cx="241358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−1, 0, 0, 1, 3, 5, 6</m:t>
                      </m:r>
                    </m:oMath>
                  </m:oMathPara>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862277" y="2125975"/>
                <a:ext cx="2413580" cy="400110"/>
              </a:xfrm>
              <a:prstGeom prst="rect">
                <a:avLst/>
              </a:prstGeom>
              <a:blipFill rotWithShape="1">
                <a:blip r:embed="rId3"/>
                <a:stretch>
                  <a:fillRect/>
                </a:stretch>
              </a:blipFill>
            </p:spPr>
            <p:txBody>
              <a:bodyPr/>
              <a:lstStyle/>
              <a:p>
                <a:r>
                  <a:rPr lang="de-DE">
                    <a:noFill/>
                  </a:rPr>
                  <a:t> </a:t>
                </a:r>
              </a:p>
            </p:txBody>
          </p:sp>
        </mc:Fallback>
      </mc:AlternateContent>
      <p:cxnSp>
        <p:nvCxnSpPr>
          <p:cNvPr id="5" name="Gerade Verbindung mit Pfeil 4"/>
          <p:cNvCxnSpPr/>
          <p:nvPr/>
        </p:nvCxnSpPr>
        <p:spPr>
          <a:xfrm flipV="1">
            <a:off x="1907704" y="2526085"/>
            <a:ext cx="0" cy="400110"/>
          </a:xfrm>
          <a:prstGeom prst="straightConnector1">
            <a:avLst/>
          </a:prstGeom>
          <a:ln w="25400">
            <a:solidFill>
              <a:srgbClr val="0070C0"/>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5" name="Textfeld 14"/>
              <p:cNvSpPr txBox="1"/>
              <p:nvPr/>
            </p:nvSpPr>
            <p:spPr>
              <a:xfrm>
                <a:off x="4499992" y="2119117"/>
                <a:ext cx="241358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−1, 0, 1, 3, 5, 6</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499992" y="2119117"/>
                <a:ext cx="2413580" cy="400110"/>
              </a:xfrm>
              <a:prstGeom prst="rect">
                <a:avLst/>
              </a:prstGeom>
              <a:blipFill rotWithShape="1">
                <a:blip r:embed="rId4"/>
                <a:stretch>
                  <a:fillRect/>
                </a:stretch>
              </a:blipFill>
            </p:spPr>
            <p:txBody>
              <a:bodyPr/>
              <a:lstStyle/>
              <a:p>
                <a:r>
                  <a:rPr lang="de-DE">
                    <a:noFill/>
                  </a:rPr>
                  <a:t> </a:t>
                </a:r>
              </a:p>
            </p:txBody>
          </p:sp>
        </mc:Fallback>
      </mc:AlternateContent>
      <p:cxnSp>
        <p:nvCxnSpPr>
          <p:cNvPr id="17" name="Gerade Verbindung mit Pfeil 16"/>
          <p:cNvCxnSpPr/>
          <p:nvPr/>
        </p:nvCxnSpPr>
        <p:spPr>
          <a:xfrm flipV="1">
            <a:off x="5436096" y="2596842"/>
            <a:ext cx="0" cy="400110"/>
          </a:xfrm>
          <a:prstGeom prst="straightConnector1">
            <a:avLst/>
          </a:prstGeom>
          <a:ln w="2540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12" name="Rechteck 11"/>
          <p:cNvSpPr/>
          <p:nvPr/>
        </p:nvSpPr>
        <p:spPr>
          <a:xfrm>
            <a:off x="5220072" y="2119117"/>
            <a:ext cx="486710" cy="400110"/>
          </a:xfrm>
          <a:prstGeom prst="rect">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0" name="Textfeld 19"/>
              <p:cNvSpPr txBox="1"/>
              <p:nvPr/>
            </p:nvSpPr>
            <p:spPr>
              <a:xfrm>
                <a:off x="755576" y="3419465"/>
                <a:ext cx="7399742" cy="40011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1</m:t>
                        </m:r>
                      </m:sub>
                    </m:sSub>
                    <m:r>
                      <a:rPr lang="de-DE" sz="2000" b="0" i="1" smtClean="0">
                        <a:solidFill>
                          <a:schemeClr val="tx1"/>
                        </a:solidFill>
                        <a:latin typeface="Cambria Math"/>
                      </a:rPr>
                      <m:t>=0,  </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2</m:t>
                        </m:r>
                      </m:sub>
                    </m:sSub>
                    <m:r>
                      <a:rPr lang="de-DE" sz="2000" i="1">
                        <a:solidFill>
                          <a:schemeClr val="tx1"/>
                        </a:solidFill>
                        <a:latin typeface="Cambria Math"/>
                      </a:rPr>
                      <m:t>=</m:t>
                    </m:r>
                    <m:r>
                      <a:rPr lang="de-DE" sz="2000" b="0" i="1" smtClean="0">
                        <a:solidFill>
                          <a:schemeClr val="tx1"/>
                        </a:solidFill>
                        <a:latin typeface="Cambria Math"/>
                      </a:rPr>
                      <m:t>1</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3</m:t>
                        </m:r>
                      </m:sub>
                    </m:sSub>
                    <m:r>
                      <a:rPr lang="de-DE" sz="2000" i="1">
                        <a:solidFill>
                          <a:schemeClr val="tx1"/>
                        </a:solidFill>
                        <a:latin typeface="Cambria Math"/>
                      </a:rPr>
                      <m:t>=</m:t>
                    </m:r>
                    <m:r>
                      <a:rPr lang="de-DE" sz="2000" b="0" i="1" smtClean="0">
                        <a:solidFill>
                          <a:schemeClr val="tx1"/>
                        </a:solidFill>
                        <a:latin typeface="Cambria Math"/>
                      </a:rPr>
                      <m:t>5</m:t>
                    </m:r>
                    <m:r>
                      <a:rPr lang="de-DE" sz="2000" i="1">
                        <a:solidFill>
                          <a:schemeClr val="tx1"/>
                        </a:solidFill>
                        <a:latin typeface="Cambria Math"/>
                      </a:rPr>
                      <m:t>,</m:t>
                    </m:r>
                    <m:r>
                      <a:rPr lang="de-DE" sz="2000" b="0" i="1" smtClean="0">
                        <a:solidFill>
                          <a:schemeClr val="tx1"/>
                        </a:solidFill>
                        <a:latin typeface="Cambria Math"/>
                      </a:rPr>
                      <m:t>  </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4</m:t>
                        </m:r>
                      </m:sub>
                    </m:sSub>
                    <m:r>
                      <a:rPr lang="de-DE" sz="2000" i="1">
                        <a:solidFill>
                          <a:schemeClr val="tx1"/>
                        </a:solidFill>
                        <a:latin typeface="Cambria Math"/>
                      </a:rPr>
                      <m:t>=</m:t>
                    </m:r>
                    <m:r>
                      <a:rPr lang="de-DE" sz="2000" b="0" i="1" smtClean="0">
                        <a:solidFill>
                          <a:schemeClr val="tx1"/>
                        </a:solidFill>
                        <a:latin typeface="Cambria Math"/>
                      </a:rPr>
                      <m:t>6</m:t>
                    </m:r>
                    <m:r>
                      <a:rPr lang="de-DE" sz="2000" i="1">
                        <a:solidFill>
                          <a:schemeClr val="tx1"/>
                        </a:solidFill>
                        <a:latin typeface="Cambria Math"/>
                      </a:rPr>
                      <m:t>,</m:t>
                    </m:r>
                    <m:r>
                      <a:rPr lang="de-DE" sz="2000" b="0" i="1" smtClean="0">
                        <a:solidFill>
                          <a:schemeClr val="tx1"/>
                        </a:solidFill>
                        <a:latin typeface="Cambria Math"/>
                      </a:rPr>
                      <m:t>  </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5</m:t>
                        </m:r>
                      </m:sub>
                    </m:sSub>
                    <m:r>
                      <a:rPr lang="de-DE" sz="2000" i="1">
                        <a:solidFill>
                          <a:schemeClr val="tx1"/>
                        </a:solidFill>
                        <a:latin typeface="Cambria Math"/>
                      </a:rPr>
                      <m:t>=</m:t>
                    </m:r>
                    <m:r>
                      <a:rPr lang="de-DE" sz="2000" b="0" i="1" smtClean="0">
                        <a:solidFill>
                          <a:schemeClr val="tx1"/>
                        </a:solidFill>
                        <a:latin typeface="Cambria Math"/>
                      </a:rPr>
                      <m:t>3</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6</m:t>
                        </m:r>
                      </m:sub>
                    </m:sSub>
                    <m:r>
                      <a:rPr lang="de-DE" sz="2000" i="1">
                        <a:solidFill>
                          <a:schemeClr val="tx1"/>
                        </a:solidFill>
                        <a:latin typeface="Cambria Math"/>
                      </a:rPr>
                      <m:t>=0,</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b="0" i="1" smtClean="0">
                            <a:solidFill>
                              <a:schemeClr val="tx1"/>
                            </a:solidFill>
                            <a:latin typeface="Cambria Math"/>
                          </a:rPr>
                          <m:t>7</m:t>
                        </m:r>
                      </m:sub>
                    </m:sSub>
                    <m:r>
                      <a:rPr lang="de-DE" sz="2000" i="1">
                        <a:solidFill>
                          <a:schemeClr val="tx1"/>
                        </a:solidFill>
                        <a:latin typeface="Cambria Math"/>
                      </a:rPr>
                      <m:t>=</m:t>
                    </m:r>
                    <m:r>
                      <a:rPr lang="de-DE" sz="2000" b="0" i="1" smtClean="0">
                        <a:solidFill>
                          <a:schemeClr val="tx1"/>
                        </a:solidFill>
                        <a:latin typeface="Cambria Math"/>
                      </a:rPr>
                      <m:t>−1</m:t>
                    </m:r>
                  </m:oMath>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755576" y="3419465"/>
                <a:ext cx="7399742" cy="400110"/>
              </a:xfrm>
              <a:prstGeom prst="rect">
                <a:avLst/>
              </a:prstGeom>
              <a:blipFill rotWithShape="1">
                <a:blip r:embed="rId5"/>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746460" y="4005064"/>
                <a:ext cx="8074011" cy="72936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m:rPr>
                          <m:sty m:val="p"/>
                        </m:rPr>
                        <a:rPr lang="de-DE" sz="2000" b="0" i="0" smtClean="0">
                          <a:solidFill>
                            <a:schemeClr val="tx1"/>
                          </a:solidFill>
                          <a:latin typeface="Cambria Math"/>
                        </a:rPr>
                        <m:t>Geordnete</m:t>
                      </m:r>
                      <m:r>
                        <a:rPr lang="de-DE" sz="2000" b="0" i="0" smtClean="0">
                          <a:solidFill>
                            <a:schemeClr val="tx1"/>
                          </a:solidFill>
                          <a:latin typeface="Cambria Math"/>
                        </a:rPr>
                        <m:t> </m:t>
                      </m:r>
                      <m:r>
                        <m:rPr>
                          <m:sty m:val="p"/>
                        </m:rPr>
                        <a:rPr lang="de-DE" sz="2000" b="0" i="0" smtClean="0">
                          <a:solidFill>
                            <a:schemeClr val="tx1"/>
                          </a:solidFill>
                          <a:latin typeface="Cambria Math"/>
                        </a:rPr>
                        <m:t>Werte</m:t>
                      </m:r>
                      <m:r>
                        <a:rPr lang="de-DE" sz="2000" b="0" i="0" smtClean="0">
                          <a:solidFill>
                            <a:schemeClr val="tx1"/>
                          </a:solidFill>
                          <a:latin typeface="Cambria Math"/>
                        </a:rPr>
                        <m:t>:</m:t>
                      </m:r>
                    </m:oMath>
                  </m:oMathPara>
                </a14:m>
                <a:endParaRPr lang="de-DE" sz="2000" b="0" dirty="0">
                  <a:solidFill>
                    <a:schemeClr val="tx1"/>
                  </a:solidFill>
                </a:endParaRPr>
              </a:p>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1</m:t>
                            </m:r>
                          </m:e>
                        </m:d>
                      </m:sub>
                    </m:sSub>
                    <m:r>
                      <a:rPr lang="de-DE" sz="2000" b="0" i="1" smtClean="0">
                        <a:solidFill>
                          <a:schemeClr val="tx1"/>
                        </a:solidFill>
                        <a:latin typeface="Cambria Math"/>
                      </a:rPr>
                      <m:t>=−1,</m:t>
                    </m:r>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  </m:t>
                        </m:r>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m:t>
                            </m:r>
                          </m:e>
                        </m:d>
                      </m:sub>
                    </m:sSub>
                    <m:r>
                      <a:rPr lang="de-DE" sz="2000" i="1">
                        <a:solidFill>
                          <a:schemeClr val="tx1"/>
                        </a:solidFill>
                        <a:latin typeface="Cambria Math"/>
                      </a:rPr>
                      <m:t>=</m:t>
                    </m:r>
                    <m:r>
                      <a:rPr lang="de-DE" sz="2000" b="0" i="1" smtClean="0">
                        <a:solidFill>
                          <a:schemeClr val="tx1"/>
                        </a:solidFill>
                        <a:latin typeface="Cambria Math"/>
                      </a:rPr>
                      <m:t>0</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3</m:t>
                            </m:r>
                          </m:e>
                        </m:d>
                      </m:sub>
                    </m:sSub>
                    <m:r>
                      <a:rPr lang="de-DE" sz="2000" i="1">
                        <a:solidFill>
                          <a:schemeClr val="tx1"/>
                        </a:solidFill>
                        <a:latin typeface="Cambria Math"/>
                      </a:rPr>
                      <m:t>=</m:t>
                    </m:r>
                    <m:r>
                      <a:rPr lang="de-DE" sz="2000" b="0" i="1" smtClean="0">
                        <a:solidFill>
                          <a:schemeClr val="tx1"/>
                        </a:solidFill>
                        <a:latin typeface="Cambria Math"/>
                      </a:rPr>
                      <m:t>0</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4</m:t>
                            </m:r>
                          </m:e>
                        </m:d>
                      </m:sub>
                    </m:sSub>
                    <m:r>
                      <a:rPr lang="de-DE" sz="2000" i="1">
                        <a:solidFill>
                          <a:schemeClr val="tx1"/>
                        </a:solidFill>
                        <a:latin typeface="Cambria Math"/>
                      </a:rPr>
                      <m:t>=</m:t>
                    </m:r>
                    <m:r>
                      <a:rPr lang="de-DE" sz="2000" b="0" i="1" smtClean="0">
                        <a:solidFill>
                          <a:schemeClr val="tx1"/>
                        </a:solidFill>
                        <a:latin typeface="Cambria Math"/>
                      </a:rPr>
                      <m:t>1</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5</m:t>
                            </m:r>
                          </m:e>
                        </m:d>
                      </m:sub>
                    </m:sSub>
                    <m:r>
                      <a:rPr lang="de-DE" sz="2000" i="1">
                        <a:solidFill>
                          <a:schemeClr val="tx1"/>
                        </a:solidFill>
                        <a:latin typeface="Cambria Math"/>
                      </a:rPr>
                      <m:t>=</m:t>
                    </m:r>
                    <m:r>
                      <a:rPr lang="de-DE" sz="2000" b="0" i="1" smtClean="0">
                        <a:solidFill>
                          <a:schemeClr val="tx1"/>
                        </a:solidFill>
                        <a:latin typeface="Cambria Math"/>
                      </a:rPr>
                      <m:t>3</m:t>
                    </m:r>
                    <m:r>
                      <a:rPr lang="de-DE" sz="2000" i="1">
                        <a:solidFill>
                          <a:schemeClr val="tx1"/>
                        </a:solidFill>
                        <a:latin typeface="Cambria Math"/>
                      </a:rPr>
                      <m:t>,</m:t>
                    </m:r>
                  </m:oMath>
                </a14:m>
                <a:r>
                  <a:rPr lang="de-DE" sz="2000" dirty="0">
                    <a:solidFill>
                      <a:schemeClr val="tx1"/>
                    </a:solidFill>
                  </a:rPr>
                  <a:t>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6</m:t>
                            </m:r>
                          </m:e>
                        </m:d>
                      </m:sub>
                    </m:sSub>
                    <m:r>
                      <a:rPr lang="de-DE" sz="2000" i="1">
                        <a:solidFill>
                          <a:schemeClr val="tx1"/>
                        </a:solidFill>
                        <a:latin typeface="Cambria Math"/>
                      </a:rPr>
                      <m:t>=</m:t>
                    </m:r>
                    <m:r>
                      <a:rPr lang="de-DE" sz="2000" b="0" i="1" smtClean="0">
                        <a:solidFill>
                          <a:schemeClr val="tx1"/>
                        </a:solidFill>
                        <a:latin typeface="Cambria Math"/>
                      </a:rPr>
                      <m:t>5,</m:t>
                    </m:r>
                    <m:r>
                      <a:rPr lang="de-DE" sz="2000" b="0" i="0" smtClean="0">
                        <a:solidFill>
                          <a:schemeClr val="tx1"/>
                        </a:solidFill>
                        <a:latin typeface="Cambria Math"/>
                      </a:rPr>
                      <m:t>   </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7</m:t>
                            </m:r>
                          </m:e>
                        </m:d>
                      </m:sub>
                    </m:sSub>
                    <m:r>
                      <a:rPr lang="de-DE" sz="2000" i="1">
                        <a:solidFill>
                          <a:schemeClr val="tx1"/>
                        </a:solidFill>
                        <a:latin typeface="Cambria Math"/>
                      </a:rPr>
                      <m:t>=</m:t>
                    </m:r>
                    <m:r>
                      <a:rPr lang="de-DE" sz="2000" b="0" i="1" smtClean="0">
                        <a:solidFill>
                          <a:schemeClr val="tx1"/>
                        </a:solidFill>
                        <a:latin typeface="Cambria Math"/>
                      </a:rPr>
                      <m:t>6</m:t>
                    </m:r>
                  </m:oMath>
                </a14:m>
                <a:endParaRPr lang="de-DE" sz="2000" dirty="0">
                  <a:solidFill>
                    <a:schemeClr val="tx1"/>
                  </a:solidFill>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746460" y="4005064"/>
                <a:ext cx="8074011" cy="729367"/>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2005239" y="2596841"/>
                <a:ext cx="113358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0.5</m:t>
                          </m:r>
                        </m:sub>
                      </m:sSub>
                      <m:r>
                        <a:rPr lang="de-DE" sz="2000" b="0" i="1" smtClean="0">
                          <a:solidFill>
                            <a:schemeClr val="tx1"/>
                          </a:solidFill>
                          <a:latin typeface="Cambria Math"/>
                        </a:rPr>
                        <m:t>=1</m:t>
                      </m:r>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005239" y="2596841"/>
                <a:ext cx="1133580" cy="400110"/>
              </a:xfrm>
              <a:prstGeom prst="rect">
                <a:avLst/>
              </a:prstGeom>
              <a:blipFill rotWithShape="1">
                <a:blip r:embed="rId7"/>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5580112" y="2596841"/>
                <a:ext cx="1133580"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0.5</m:t>
                          </m:r>
                        </m:sub>
                      </m:sSub>
                      <m:r>
                        <a:rPr lang="de-DE" sz="2000" b="0" i="1" smtClean="0">
                          <a:solidFill>
                            <a:schemeClr val="tx1"/>
                          </a:solidFill>
                          <a:latin typeface="Cambria Math"/>
                        </a:rPr>
                        <m:t>=2</m:t>
                      </m:r>
                    </m:oMath>
                  </m:oMathPara>
                </a14:m>
                <a:endParaRPr lang="de-DE" sz="2000" dirty="0">
                  <a:solidFill>
                    <a:schemeClr val="tx1"/>
                  </a:solidFill>
                </a:endParaRPr>
              </a:p>
            </p:txBody>
          </p:sp>
        </mc:Choice>
        <mc:Fallback xmlns="">
          <p:sp>
            <p:nvSpPr>
              <p:cNvPr id="25" name="Textfeld 24"/>
              <p:cNvSpPr txBox="1">
                <a:spLocks noRot="1" noChangeAspect="1" noMove="1" noResize="1" noEditPoints="1" noAdjustHandles="1" noChangeArrowheads="1" noChangeShapeType="1" noTextEdit="1"/>
              </p:cNvSpPr>
              <p:nvPr/>
            </p:nvSpPr>
            <p:spPr>
              <a:xfrm>
                <a:off x="5580112" y="2596841"/>
                <a:ext cx="1133580" cy="400110"/>
              </a:xfrm>
              <a:prstGeom prst="rect">
                <a:avLst/>
              </a:prstGeom>
              <a:blipFill rotWithShape="1">
                <a:blip r:embed="rId8"/>
                <a:stretch>
                  <a:fillRect b="-303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288834" y="5282163"/>
                <a:ext cx="4147262" cy="56919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0.5</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d>
                            <m:dPr>
                              <m:ctrlPr>
                                <a:rPr lang="de-DE" sz="2000" b="0" i="1" smtClean="0">
                                  <a:solidFill>
                                    <a:schemeClr val="tx1"/>
                                  </a:solidFill>
                                  <a:latin typeface="Cambria Math" panose="02040503050406030204" pitchFamily="18" charset="0"/>
                                </a:rPr>
                              </m:ctrlPr>
                            </m:dPr>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𝑛</m:t>
                                  </m:r>
                                  <m:r>
                                    <a:rPr lang="de-DE" sz="2000" b="0" i="1" smtClean="0">
                                      <a:solidFill>
                                        <a:schemeClr val="tx1"/>
                                      </a:solidFill>
                                      <a:latin typeface="Cambria Math"/>
                                    </a:rPr>
                                    <m:t>+1</m:t>
                                  </m:r>
                                </m:num>
                                <m:den>
                                  <m:r>
                                    <a:rPr lang="de-DE" sz="2000" b="0" i="1" smtClean="0">
                                      <a:solidFill>
                                        <a:schemeClr val="tx1"/>
                                      </a:solidFill>
                                      <a:latin typeface="Cambria Math"/>
                                    </a:rPr>
                                    <m:t>2</m:t>
                                  </m:r>
                                </m:den>
                              </m:f>
                            </m:e>
                          </m:d>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d>
                            <m:dPr>
                              <m:ctrlPr>
                                <a:rPr lang="de-DE" sz="2000" b="0" i="1" smtClean="0">
                                  <a:solidFill>
                                    <a:schemeClr val="tx1"/>
                                  </a:solidFill>
                                  <a:latin typeface="Cambria Math" panose="02040503050406030204" pitchFamily="18" charset="0"/>
                                </a:rPr>
                              </m:ctrlPr>
                            </m:dPr>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7+1</m:t>
                                  </m:r>
                                </m:num>
                                <m:den>
                                  <m:r>
                                    <a:rPr lang="de-DE" sz="2000" b="0" i="1" smtClean="0">
                                      <a:solidFill>
                                        <a:schemeClr val="tx1"/>
                                      </a:solidFill>
                                      <a:latin typeface="Cambria Math"/>
                                    </a:rPr>
                                    <m:t>2</m:t>
                                  </m:r>
                                </m:den>
                              </m:f>
                            </m:e>
                          </m:d>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4</m:t>
                              </m:r>
                            </m:e>
                          </m:d>
                        </m:sub>
                      </m:sSub>
                      <m:r>
                        <a:rPr lang="de-DE" sz="2000" b="0" i="1" smtClean="0">
                          <a:solidFill>
                            <a:schemeClr val="tx1"/>
                          </a:solidFill>
                          <a:latin typeface="Cambria Math"/>
                        </a:rPr>
                        <m:t>=1</m:t>
                      </m:r>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288834" y="5282163"/>
                <a:ext cx="4147262" cy="569195"/>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746458" y="4797321"/>
                <a:ext cx="2392361"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panose="02040503050406030204" pitchFamily="18" charset="0"/>
                      </a:rPr>
                      <m:t>𝑛</m:t>
                    </m:r>
                    <m:r>
                      <a:rPr lang="de-DE" sz="2000" b="0" i="1" smtClean="0">
                        <a:solidFill>
                          <a:schemeClr val="tx1"/>
                        </a:solidFill>
                        <a:latin typeface="Cambria Math"/>
                        <a:ea typeface="Cambria Math" panose="02040503050406030204" pitchFamily="18" charset="0"/>
                      </a:rPr>
                      <m:t>=</m:t>
                    </m:r>
                  </m:oMath>
                </a14:m>
                <a:r>
                  <a:rPr lang="de-DE" sz="2000" dirty="0">
                    <a:solidFill>
                      <a:schemeClr val="tx1"/>
                    </a:solidFill>
                    <a:latin typeface="Cambria Math" panose="02040503050406030204" pitchFamily="18" charset="0"/>
                    <a:ea typeface="Cambria Math" panose="02040503050406030204" pitchFamily="18" charset="0"/>
                  </a:rPr>
                  <a:t> 7 ungerade:</a:t>
                </a:r>
              </a:p>
            </p:txBody>
          </p:sp>
        </mc:Choice>
        <mc:Fallback xmlns="">
          <p:sp>
            <p:nvSpPr>
              <p:cNvPr id="28" name="Textfeld 27"/>
              <p:cNvSpPr txBox="1">
                <a:spLocks noRot="1" noChangeAspect="1" noMove="1" noResize="1" noEditPoints="1" noAdjustHandles="1" noChangeArrowheads="1" noChangeShapeType="1" noTextEdit="1"/>
              </p:cNvSpPr>
              <p:nvPr/>
            </p:nvSpPr>
            <p:spPr>
              <a:xfrm>
                <a:off x="746458" y="4797321"/>
                <a:ext cx="2392361" cy="400110"/>
              </a:xfrm>
              <a:prstGeom prst="rect">
                <a:avLst/>
              </a:prstGeom>
              <a:blipFill rotWithShape="1">
                <a:blip r:embed="rId10"/>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1325715" y="5949280"/>
                <a:ext cx="6259463" cy="449739"/>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0.5</m:t>
                        </m:r>
                      </m:sub>
                    </m:sSub>
                    <m:r>
                      <a:rPr lang="de-DE" sz="2000" b="0" i="1" smtClean="0">
                        <a:solidFill>
                          <a:schemeClr val="tx1"/>
                        </a:solidFill>
                        <a:latin typeface="Cambria Math"/>
                      </a:rPr>
                      <m:t>=0.5</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𝑛</m:t>
                                </m:r>
                                <m:r>
                                  <a:rPr lang="de-DE" sz="2000" b="0" i="1" smtClean="0">
                                    <a:solidFill>
                                      <a:schemeClr val="tx1"/>
                                    </a:solidFill>
                                    <a:latin typeface="Cambria Math"/>
                                  </a:rPr>
                                  <m:t>/2</m:t>
                                </m:r>
                              </m:e>
                            </m:d>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𝑛</m:t>
                                </m:r>
                                <m:r>
                                  <a:rPr lang="de-DE" sz="2000" b="0" i="1" smtClean="0">
                                    <a:solidFill>
                                      <a:schemeClr val="tx1"/>
                                    </a:solidFill>
                                    <a:latin typeface="Cambria Math"/>
                                  </a:rPr>
                                  <m:t>/2+1</m:t>
                                </m:r>
                              </m:e>
                            </m:d>
                          </m:sub>
                        </m:sSub>
                      </m:e>
                    </m:d>
                  </m:oMath>
                </a14:m>
                <a:r>
                  <a:rPr lang="de-DE" sz="2000" dirty="0">
                    <a:solidFill>
                      <a:schemeClr val="tx1"/>
                    </a:solidFill>
                  </a:rPr>
                  <a:t>   </a:t>
                </a:r>
                <a:r>
                  <a:rPr lang="de-DE" sz="2000" dirty="0">
                    <a:solidFill>
                      <a:schemeClr val="tx1"/>
                    </a:solidFill>
                    <a:latin typeface="Cambria Math" panose="02040503050406030204" pitchFamily="18" charset="0"/>
                    <a:ea typeface="Cambria Math" panose="02040503050406030204" pitchFamily="18" charset="0"/>
                  </a:rPr>
                  <a:t>falls n gerade wäre</a:t>
                </a:r>
              </a:p>
            </p:txBody>
          </p:sp>
        </mc:Choice>
        <mc:Fallback xmlns="">
          <p:sp>
            <p:nvSpPr>
              <p:cNvPr id="30" name="Textfeld 29"/>
              <p:cNvSpPr txBox="1">
                <a:spLocks noRot="1" noChangeAspect="1" noMove="1" noResize="1" noEditPoints="1" noAdjustHandles="1" noChangeArrowheads="1" noChangeShapeType="1" noTextEdit="1"/>
              </p:cNvSpPr>
              <p:nvPr/>
            </p:nvSpPr>
            <p:spPr>
              <a:xfrm>
                <a:off x="1325715" y="5949280"/>
                <a:ext cx="6259463" cy="449739"/>
              </a:xfrm>
              <a:prstGeom prst="rect">
                <a:avLst/>
              </a:prstGeom>
              <a:blipFill rotWithShape="1">
                <a:blip r:embed="rId11"/>
                <a:stretch>
                  <a:fillRect t="-4054" b="-14865"/>
                </a:stretch>
              </a:blipFill>
            </p:spPr>
            <p:txBody>
              <a:bodyPr/>
              <a:lstStyle/>
              <a:p>
                <a:r>
                  <a:rPr lang="de-DE">
                    <a:noFill/>
                  </a:rPr>
                  <a:t> </a:t>
                </a:r>
              </a:p>
            </p:txBody>
          </p:sp>
        </mc:Fallback>
      </mc:AlternateContent>
    </p:spTree>
    <p:extLst>
      <p:ext uri="{BB962C8B-B14F-4D97-AF65-F5344CB8AC3E}">
        <p14:creationId xmlns:p14="http://schemas.microsoft.com/office/powerpoint/2010/main" val="1027817029"/>
      </p:ext>
    </p:extLst>
  </p:cSld>
  <p:clrMapOvr>
    <a:masterClrMapping/>
  </p:clrMapOvr>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757</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Verhältnis zum Signifikanzbegriff </a:t>
            </a:r>
            <a:r>
              <a:rPr lang="de-DE" sz="2000" dirty="0">
                <a:solidFill>
                  <a:srgbClr val="0070C0"/>
                </a:solidFill>
              </a:rPr>
              <a:t>● </a:t>
            </a:r>
            <a:endParaRPr lang="de-DE" sz="2000" b="1" dirty="0">
              <a:solidFill>
                <a:srgbClr val="0070C0"/>
              </a:solidFill>
              <a:latin typeface="+mn-lt"/>
            </a:endParaRPr>
          </a:p>
        </p:txBody>
      </p:sp>
      <p:sp>
        <p:nvSpPr>
          <p:cNvPr id="8" name="Textfeld 7"/>
          <p:cNvSpPr txBox="1">
            <a:spLocks noChangeArrowheads="1"/>
          </p:cNvSpPr>
          <p:nvPr/>
        </p:nvSpPr>
        <p:spPr bwMode="auto">
          <a:xfrm>
            <a:off x="452522" y="3573016"/>
            <a:ext cx="215947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Fehlerarten </a:t>
            </a:r>
            <a:r>
              <a:rPr lang="de-DE" sz="2000" dirty="0">
                <a:solidFill>
                  <a:srgbClr val="0070C0"/>
                </a:solidFill>
              </a:rPr>
              <a:t>● </a:t>
            </a:r>
            <a:endParaRPr lang="de-DE" sz="2000" b="1" dirty="0">
              <a:solidFill>
                <a:srgbClr val="0070C0"/>
              </a:solidFill>
              <a:latin typeface="+mn-lt"/>
            </a:endParaRPr>
          </a:p>
        </p:txBody>
      </p:sp>
      <p:sp>
        <p:nvSpPr>
          <p:cNvPr id="2" name="Textfeld 1"/>
          <p:cNvSpPr txBox="1"/>
          <p:nvPr/>
        </p:nvSpPr>
        <p:spPr>
          <a:xfrm>
            <a:off x="468312" y="1489291"/>
            <a:ext cx="8207375" cy="1938992"/>
          </a:xfrm>
          <a:prstGeom prst="rect">
            <a:avLst/>
          </a:prstGeom>
          <a:noFill/>
        </p:spPr>
        <p:txBody>
          <a:bodyPr wrap="square" rtlCol="0">
            <a:spAutoFit/>
          </a:bodyPr>
          <a:lstStyle/>
          <a:p>
            <a:pPr algn="just"/>
            <a:r>
              <a:rPr lang="de-DE" sz="2000" dirty="0">
                <a:latin typeface="+mn-lt"/>
              </a:rPr>
              <a:t>Nur falls die Nullhypothese verworfen wird, gilt das in der Alternativ hypo-these repräsentierte Ergebnis als signifikant. Bei Beibehaltung der Nullhypo-these spricht man nicht von einem signifikanten Ergebnis. Dieser Umstand ist auf die zuvor beschriebene Asymmetrie zurückzuführen. Auf die dem Signifikanzbegriff innewohnende Deutungsproblematik gehen wir gesondert in Abschnitt 11.2.4 ein.</a:t>
            </a:r>
          </a:p>
        </p:txBody>
      </p:sp>
      <p:pic>
        <p:nvPicPr>
          <p:cNvPr id="3" name="Grafik 2"/>
          <p:cNvPicPr>
            <a:picLocks noChangeAspect="1"/>
          </p:cNvPicPr>
          <p:nvPr/>
        </p:nvPicPr>
        <p:blipFill>
          <a:blip r:embed="rId3"/>
          <a:stretch>
            <a:fillRect/>
          </a:stretch>
        </p:blipFill>
        <p:spPr>
          <a:xfrm>
            <a:off x="1331640" y="4190554"/>
            <a:ext cx="4914900" cy="1343025"/>
          </a:xfrm>
          <a:prstGeom prst="rect">
            <a:avLst/>
          </a:prstGeom>
        </p:spPr>
      </p:pic>
    </p:spTree>
    <p:extLst>
      <p:ext uri="{BB962C8B-B14F-4D97-AF65-F5344CB8AC3E}">
        <p14:creationId xmlns:p14="http://schemas.microsoft.com/office/powerpoint/2010/main" val="764685241"/>
      </p:ext>
    </p:extLst>
  </p:cSld>
  <p:clrMapOvr>
    <a:masterClrMapping/>
  </p:clrMapOvr>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758</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518380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11.2.2 Irrtumswahrscheinlichkeiten und Güte</a:t>
            </a:r>
          </a:p>
        </p:txBody>
      </p:sp>
      <p:sp>
        <p:nvSpPr>
          <p:cNvPr id="8" name="Textfeld 9"/>
          <p:cNvSpPr txBox="1">
            <a:spLocks noChangeArrowheads="1"/>
          </p:cNvSpPr>
          <p:nvPr/>
        </p:nvSpPr>
        <p:spPr bwMode="auto">
          <a:xfrm>
            <a:off x="471836" y="1628800"/>
            <a:ext cx="618839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Allgemeines Optimierungsbestreben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71836" y="2043427"/>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Ein nichtstatistisches Beispiel zur Begriffserläuterung </a:t>
            </a:r>
            <a:r>
              <a:rPr lang="de-DE" sz="2000" dirty="0">
                <a:solidFill>
                  <a:srgbClr val="0070C0"/>
                </a:solidFill>
              </a:rPr>
              <a:t>● </a:t>
            </a:r>
            <a:endParaRPr lang="de-DE" sz="2000" b="1" dirty="0">
              <a:solidFill>
                <a:srgbClr val="0070C0"/>
              </a:solidFill>
              <a:latin typeface="+mn-lt"/>
            </a:endParaRPr>
          </a:p>
        </p:txBody>
      </p:sp>
      <p:sp>
        <p:nvSpPr>
          <p:cNvPr id="2" name="Textfeld 1"/>
          <p:cNvSpPr txBox="1"/>
          <p:nvPr/>
        </p:nvSpPr>
        <p:spPr>
          <a:xfrm>
            <a:off x="690006" y="6091033"/>
            <a:ext cx="2876028" cy="400110"/>
          </a:xfrm>
          <a:prstGeom prst="rect">
            <a:avLst/>
          </a:prstGeom>
          <a:noFill/>
        </p:spPr>
        <p:txBody>
          <a:bodyPr wrap="square" rtlCol="0">
            <a:spAutoFit/>
          </a:bodyPr>
          <a:lstStyle/>
          <a:p>
            <a:r>
              <a:rPr lang="de-DE" sz="2000" dirty="0">
                <a:latin typeface="+mn-lt"/>
              </a:rPr>
              <a:t>Richtige Entscheidungen: </a:t>
            </a:r>
          </a:p>
        </p:txBody>
      </p:sp>
      <p:sp>
        <p:nvSpPr>
          <p:cNvPr id="13" name="Textfeld 12"/>
          <p:cNvSpPr txBox="1"/>
          <p:nvPr/>
        </p:nvSpPr>
        <p:spPr>
          <a:xfrm>
            <a:off x="690006" y="5661248"/>
            <a:ext cx="2876028" cy="400110"/>
          </a:xfrm>
          <a:prstGeom prst="rect">
            <a:avLst/>
          </a:prstGeom>
          <a:noFill/>
        </p:spPr>
        <p:txBody>
          <a:bodyPr wrap="square" rtlCol="0">
            <a:spAutoFit/>
          </a:bodyPr>
          <a:lstStyle/>
          <a:p>
            <a:r>
              <a:rPr lang="de-DE" sz="2000" dirty="0">
                <a:latin typeface="+mn-lt"/>
              </a:rPr>
              <a:t>Fehler 1. Art: </a:t>
            </a:r>
          </a:p>
        </p:txBody>
      </p:sp>
      <p:sp>
        <p:nvSpPr>
          <p:cNvPr id="14" name="Textfeld 13"/>
          <p:cNvSpPr txBox="1"/>
          <p:nvPr/>
        </p:nvSpPr>
        <p:spPr>
          <a:xfrm>
            <a:off x="3985249" y="5648438"/>
            <a:ext cx="2876028" cy="400110"/>
          </a:xfrm>
          <a:prstGeom prst="rect">
            <a:avLst/>
          </a:prstGeom>
          <a:noFill/>
        </p:spPr>
        <p:txBody>
          <a:bodyPr wrap="square" rtlCol="0">
            <a:spAutoFit/>
          </a:bodyPr>
          <a:lstStyle/>
          <a:p>
            <a:r>
              <a:rPr lang="de-DE" sz="2000" dirty="0">
                <a:latin typeface="+mn-lt"/>
              </a:rPr>
              <a:t>Fehler 2. Art: </a:t>
            </a:r>
          </a:p>
        </p:txBody>
      </p:sp>
      <p:sp>
        <p:nvSpPr>
          <p:cNvPr id="15" name="Textfeld 14"/>
          <p:cNvSpPr txBox="1"/>
          <p:nvPr/>
        </p:nvSpPr>
        <p:spPr>
          <a:xfrm>
            <a:off x="3486334" y="6091033"/>
            <a:ext cx="326809" cy="400110"/>
          </a:xfrm>
          <a:prstGeom prst="rect">
            <a:avLst/>
          </a:prstGeom>
          <a:noFill/>
        </p:spPr>
        <p:txBody>
          <a:bodyPr wrap="square" rtlCol="0">
            <a:spAutoFit/>
          </a:bodyPr>
          <a:lstStyle/>
          <a:p>
            <a:r>
              <a:rPr lang="de-DE" sz="2000" dirty="0">
                <a:latin typeface="+mn-lt"/>
              </a:rPr>
              <a:t>4</a:t>
            </a:r>
          </a:p>
        </p:txBody>
      </p:sp>
      <p:sp>
        <p:nvSpPr>
          <p:cNvPr id="16" name="Textfeld 15"/>
          <p:cNvSpPr txBox="1"/>
          <p:nvPr/>
        </p:nvSpPr>
        <p:spPr>
          <a:xfrm>
            <a:off x="2267744" y="5661248"/>
            <a:ext cx="326809" cy="400110"/>
          </a:xfrm>
          <a:prstGeom prst="rect">
            <a:avLst/>
          </a:prstGeom>
          <a:noFill/>
        </p:spPr>
        <p:txBody>
          <a:bodyPr wrap="square" rtlCol="0">
            <a:spAutoFit/>
          </a:bodyPr>
          <a:lstStyle/>
          <a:p>
            <a:r>
              <a:rPr lang="de-DE" sz="2000" dirty="0">
                <a:latin typeface="+mn-lt"/>
              </a:rPr>
              <a:t>2</a:t>
            </a:r>
          </a:p>
        </p:txBody>
      </p:sp>
      <p:sp>
        <p:nvSpPr>
          <p:cNvPr id="18" name="Textfeld 17"/>
          <p:cNvSpPr txBox="1"/>
          <p:nvPr/>
        </p:nvSpPr>
        <p:spPr>
          <a:xfrm>
            <a:off x="5580112" y="5648438"/>
            <a:ext cx="326809" cy="400110"/>
          </a:xfrm>
          <a:prstGeom prst="rect">
            <a:avLst/>
          </a:prstGeom>
          <a:noFill/>
        </p:spPr>
        <p:txBody>
          <a:bodyPr wrap="square" rtlCol="0">
            <a:spAutoFit/>
          </a:bodyPr>
          <a:lstStyle/>
          <a:p>
            <a:r>
              <a:rPr lang="de-DE" sz="2000" dirty="0">
                <a:latin typeface="+mn-lt"/>
              </a:rPr>
              <a:t>4</a:t>
            </a:r>
          </a:p>
        </p:txBody>
      </p:sp>
      <p:pic>
        <p:nvPicPr>
          <p:cNvPr id="3" name="Grafik 2"/>
          <p:cNvPicPr>
            <a:picLocks noChangeAspect="1"/>
          </p:cNvPicPr>
          <p:nvPr/>
        </p:nvPicPr>
        <p:blipFill>
          <a:blip r:embed="rId3"/>
          <a:stretch>
            <a:fillRect/>
          </a:stretch>
        </p:blipFill>
        <p:spPr>
          <a:xfrm>
            <a:off x="908674" y="2561002"/>
            <a:ext cx="4352925" cy="1323975"/>
          </a:xfrm>
          <a:prstGeom prst="rect">
            <a:avLst/>
          </a:prstGeom>
        </p:spPr>
      </p:pic>
      <p:pic>
        <p:nvPicPr>
          <p:cNvPr id="4" name="Grafik 3"/>
          <p:cNvPicPr>
            <a:picLocks noChangeAspect="1"/>
          </p:cNvPicPr>
          <p:nvPr/>
        </p:nvPicPr>
        <p:blipFill>
          <a:blip r:embed="rId4"/>
          <a:stretch>
            <a:fillRect/>
          </a:stretch>
        </p:blipFill>
        <p:spPr>
          <a:xfrm>
            <a:off x="908674" y="4224424"/>
            <a:ext cx="6153150" cy="1152525"/>
          </a:xfrm>
          <a:prstGeom prst="rect">
            <a:avLst/>
          </a:prstGeom>
        </p:spPr>
      </p:pic>
    </p:spTree>
    <p:extLst>
      <p:ext uri="{BB962C8B-B14F-4D97-AF65-F5344CB8AC3E}">
        <p14:creationId xmlns:p14="http://schemas.microsoft.com/office/powerpoint/2010/main" val="1658508579"/>
      </p:ext>
    </p:extLst>
  </p:cSld>
  <p:clrMapOvr>
    <a:masterClrMapping/>
  </p:clrMapOvr>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759</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Globale Irrtumswahrscheinlichkeit </a:t>
            </a:r>
            <a:r>
              <a:rPr lang="de-DE" sz="2000" dirty="0">
                <a:solidFill>
                  <a:srgbClr val="0070C0"/>
                </a:solidFill>
              </a:rPr>
              <a:t>● </a:t>
            </a:r>
            <a:endParaRPr lang="de-DE" sz="2000" b="1" dirty="0">
              <a:solidFill>
                <a:srgbClr val="0070C0"/>
              </a:solidFill>
              <a:latin typeface="+mn-lt"/>
            </a:endParaRPr>
          </a:p>
        </p:txBody>
      </p:sp>
      <p:sp>
        <p:nvSpPr>
          <p:cNvPr id="9" name="Textfeld 8"/>
          <p:cNvSpPr txBox="1">
            <a:spLocks noChangeArrowheads="1"/>
          </p:cNvSpPr>
          <p:nvPr/>
        </p:nvSpPr>
        <p:spPr bwMode="auto">
          <a:xfrm>
            <a:off x="468313" y="3140968"/>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Irrtumswahrscheinlichkeit 1. Art </a:t>
            </a:r>
            <a:r>
              <a:rPr lang="de-DE" sz="2000" dirty="0">
                <a:solidFill>
                  <a:srgbClr val="0070C0"/>
                </a:solidFill>
              </a:rPr>
              <a:t>● </a:t>
            </a:r>
            <a:endParaRPr lang="de-DE" sz="2000" b="1" dirty="0">
              <a:solidFill>
                <a:srgbClr val="0070C0"/>
              </a:solidFill>
              <a:latin typeface="+mn-lt"/>
            </a:endParaRPr>
          </a:p>
        </p:txBody>
      </p:sp>
      <p:sp>
        <p:nvSpPr>
          <p:cNvPr id="12" name="Textfeld 11"/>
          <p:cNvSpPr txBox="1"/>
          <p:nvPr/>
        </p:nvSpPr>
        <p:spPr>
          <a:xfrm>
            <a:off x="452522" y="1476459"/>
            <a:ext cx="4695542" cy="400110"/>
          </a:xfrm>
          <a:prstGeom prst="rect">
            <a:avLst/>
          </a:prstGeom>
          <a:noFill/>
        </p:spPr>
        <p:txBody>
          <a:bodyPr wrap="square" rtlCol="0">
            <a:spAutoFit/>
          </a:bodyPr>
          <a:lstStyle/>
          <a:p>
            <a:r>
              <a:rPr lang="de-DE" sz="2000" dirty="0">
                <a:latin typeface="+mn-lt"/>
              </a:rPr>
              <a:t>&gt; Empirische Fehlerrate bei Strafprozesse:  </a:t>
            </a:r>
          </a:p>
        </p:txBody>
      </p:sp>
      <p:sp>
        <p:nvSpPr>
          <p:cNvPr id="13" name="Textfeld 12"/>
          <p:cNvSpPr txBox="1"/>
          <p:nvPr/>
        </p:nvSpPr>
        <p:spPr>
          <a:xfrm>
            <a:off x="4961004" y="1476459"/>
            <a:ext cx="936104" cy="400110"/>
          </a:xfrm>
          <a:prstGeom prst="rect">
            <a:avLst/>
          </a:prstGeom>
          <a:noFill/>
        </p:spPr>
        <p:txBody>
          <a:bodyPr wrap="square" rtlCol="0">
            <a:spAutoFit/>
          </a:bodyPr>
          <a:lstStyle/>
          <a:p>
            <a:r>
              <a:rPr lang="de-DE" sz="2000" dirty="0">
                <a:latin typeface="+mn-lt"/>
              </a:rPr>
              <a:t>60%</a:t>
            </a:r>
          </a:p>
        </p:txBody>
      </p:sp>
      <p:sp>
        <p:nvSpPr>
          <p:cNvPr id="15" name="Textfeld 14"/>
          <p:cNvSpPr txBox="1"/>
          <p:nvPr/>
        </p:nvSpPr>
        <p:spPr>
          <a:xfrm>
            <a:off x="452521" y="1876569"/>
            <a:ext cx="7647871" cy="400110"/>
          </a:xfrm>
          <a:prstGeom prst="rect">
            <a:avLst/>
          </a:prstGeom>
          <a:noFill/>
        </p:spPr>
        <p:txBody>
          <a:bodyPr wrap="square" rtlCol="0">
            <a:spAutoFit/>
          </a:bodyPr>
          <a:lstStyle/>
          <a:p>
            <a:r>
              <a:rPr lang="de-DE" sz="2000" dirty="0">
                <a:latin typeface="+mn-lt"/>
              </a:rPr>
              <a:t>&gt; Angabe einer globalen Fehlerwahrscheinlichkeit beim Testen möglich?</a:t>
            </a:r>
          </a:p>
        </p:txBody>
      </p:sp>
      <p:sp>
        <p:nvSpPr>
          <p:cNvPr id="16" name="Textfeld 15"/>
          <p:cNvSpPr txBox="1"/>
          <p:nvPr/>
        </p:nvSpPr>
        <p:spPr>
          <a:xfrm>
            <a:off x="452518" y="4957407"/>
            <a:ext cx="7287834" cy="400110"/>
          </a:xfrm>
          <a:prstGeom prst="rect">
            <a:avLst/>
          </a:prstGeom>
          <a:noFill/>
        </p:spPr>
        <p:txBody>
          <a:bodyPr wrap="square" rtlCol="0">
            <a:spAutoFit/>
          </a:bodyPr>
          <a:lstStyle/>
          <a:p>
            <a:r>
              <a:rPr lang="de-DE" sz="2000" dirty="0">
                <a:latin typeface="+mn-lt"/>
              </a:rPr>
              <a:t>Im Beispiel wäre die (geschätzte) </a:t>
            </a:r>
            <a:r>
              <a:rPr lang="de-DE" sz="2000" b="1" dirty="0">
                <a:solidFill>
                  <a:srgbClr val="0070C0"/>
                </a:solidFill>
                <a:latin typeface="+mn-lt"/>
              </a:rPr>
              <a:t>Irrtumswahrscheinlichkeit 1. Art</a:t>
            </a:r>
          </a:p>
        </p:txBody>
      </p:sp>
      <mc:AlternateContent xmlns:mc="http://schemas.openxmlformats.org/markup-compatibility/2006" xmlns:a14="http://schemas.microsoft.com/office/drawing/2010/main">
        <mc:Choice Requires="a14">
          <p:sp>
            <p:nvSpPr>
              <p:cNvPr id="19" name="Textfeld 18"/>
              <p:cNvSpPr txBox="1"/>
              <p:nvPr/>
            </p:nvSpPr>
            <p:spPr>
              <a:xfrm>
                <a:off x="1047767" y="5375300"/>
                <a:ext cx="537104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𝑈𝑟𝑡𝑒𝑖𝑙</m:t>
                          </m:r>
                          <m:r>
                            <a:rPr lang="de-DE" sz="2000" b="0" i="1" smtClean="0">
                              <a:solidFill>
                                <a:schemeClr val="tx1"/>
                              </a:solidFill>
                              <a:latin typeface="Cambria Math"/>
                            </a:rPr>
                            <m:t>=</m:t>
                          </m:r>
                          <m:r>
                            <a:rPr lang="de-DE" sz="2000" b="0" i="1" smtClean="0">
                              <a:solidFill>
                                <a:schemeClr val="tx1"/>
                              </a:solidFill>
                              <a:latin typeface="Cambria Math"/>
                            </a:rPr>
                            <m:t>𝑆</m:t>
                          </m:r>
                          <m:r>
                            <a:rPr lang="de-DE" sz="2000" b="0" i="1" smtClean="0">
                              <a:solidFill>
                                <a:schemeClr val="tx1"/>
                              </a:solidFill>
                              <a:latin typeface="Cambria Math"/>
                            </a:rPr>
                            <m:t>|</m:t>
                          </m:r>
                          <m:r>
                            <a:rPr lang="de-DE" sz="2000" b="0" i="1" smtClean="0">
                              <a:solidFill>
                                <a:schemeClr val="tx1"/>
                              </a:solidFill>
                              <a:latin typeface="Cambria Math"/>
                            </a:rPr>
                            <m:t>𝐴𝑛𝑔𝑒𝑘𝑙𝑎𝑔𝑡𝑒𝑟</m:t>
                          </m:r>
                          <m:r>
                            <a:rPr lang="de-DE" sz="2000" b="0" i="1" smtClean="0">
                              <a:solidFill>
                                <a:schemeClr val="tx1"/>
                              </a:solidFill>
                              <a:latin typeface="Cambria Math"/>
                            </a:rPr>
                            <m:t>=</m:t>
                          </m:r>
                          <m:r>
                            <a:rPr lang="de-DE" sz="2000" b="0" i="1" smtClean="0">
                              <a:solidFill>
                                <a:schemeClr val="tx1"/>
                              </a:solidFill>
                              <a:latin typeface="Cambria Math"/>
                            </a:rPr>
                            <m:t>𝑈</m:t>
                          </m:r>
                        </m:e>
                      </m:d>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num>
                        <m:den>
                          <m:r>
                            <a:rPr lang="de-DE" sz="2000" b="0" i="1" smtClean="0">
                              <a:solidFill>
                                <a:schemeClr val="tx1"/>
                              </a:solidFill>
                              <a:latin typeface="Cambria Math"/>
                            </a:rPr>
                            <m:t>5</m:t>
                          </m:r>
                        </m:den>
                      </m:f>
                      <m:r>
                        <a:rPr lang="de-DE" sz="2000" b="0" i="1" smtClean="0">
                          <a:solidFill>
                            <a:schemeClr val="tx1"/>
                          </a:solidFill>
                          <a:latin typeface="Cambria Math"/>
                        </a:rPr>
                        <m:t>=0.4</m:t>
                      </m:r>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047767" y="5375300"/>
                <a:ext cx="5371048" cy="400110"/>
              </a:xfrm>
              <a:prstGeom prst="rect">
                <a:avLst/>
              </a:prstGeom>
              <a:blipFill rotWithShape="1">
                <a:blip r:embed="rId5"/>
                <a:stretch>
                  <a:fillRect t="-116923" b="-183077"/>
                </a:stretch>
              </a:blipFill>
            </p:spPr>
            <p:txBody>
              <a:bodyPr/>
              <a:lstStyle/>
              <a:p>
                <a:r>
                  <a:rPr lang="de-DE">
                    <a:noFill/>
                  </a:rPr>
                  <a:t> </a:t>
                </a:r>
              </a:p>
            </p:txBody>
          </p:sp>
        </mc:Fallback>
      </mc:AlternateContent>
      <p:sp>
        <p:nvSpPr>
          <p:cNvPr id="20" name="Textfeld 19"/>
          <p:cNvSpPr txBox="1"/>
          <p:nvPr/>
        </p:nvSpPr>
        <p:spPr>
          <a:xfrm>
            <a:off x="434977" y="5775410"/>
            <a:ext cx="5433167" cy="400110"/>
          </a:xfrm>
          <a:prstGeom prst="rect">
            <a:avLst/>
          </a:prstGeom>
          <a:noFill/>
        </p:spPr>
        <p:txBody>
          <a:bodyPr wrap="square" rtlCol="0">
            <a:spAutoFit/>
          </a:bodyPr>
          <a:lstStyle/>
          <a:p>
            <a:r>
              <a:rPr lang="de-DE" sz="2000" dirty="0">
                <a:latin typeface="+mn-lt"/>
              </a:rPr>
              <a:t>und nicht wie man etwa meinen könnte </a:t>
            </a:r>
          </a:p>
        </p:txBody>
      </p:sp>
      <mc:AlternateContent xmlns:mc="http://schemas.openxmlformats.org/markup-compatibility/2006" xmlns:a14="http://schemas.microsoft.com/office/drawing/2010/main">
        <mc:Choice Requires="a14">
          <p:sp>
            <p:nvSpPr>
              <p:cNvPr id="22" name="Textfeld 21"/>
              <p:cNvSpPr txBox="1"/>
              <p:nvPr/>
            </p:nvSpPr>
            <p:spPr>
              <a:xfrm>
                <a:off x="1028558" y="6171367"/>
                <a:ext cx="5847698"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𝑈𝑟𝑡𝑒𝑖𝑙</m:t>
                        </m:r>
                        <m:r>
                          <a:rPr lang="de-DE" sz="2000" b="0" i="1" smtClean="0">
                            <a:solidFill>
                              <a:schemeClr val="tx1"/>
                            </a:solidFill>
                            <a:latin typeface="Cambria Math"/>
                          </a:rPr>
                          <m:t>=</m:t>
                        </m:r>
                        <m:r>
                          <a:rPr lang="de-DE" sz="2000" b="0" i="1" smtClean="0">
                            <a:solidFill>
                              <a:schemeClr val="tx1"/>
                            </a:solidFill>
                            <a:latin typeface="Cambria Math"/>
                          </a:rPr>
                          <m:t>𝑆</m:t>
                        </m:r>
                        <m:r>
                          <a:rPr lang="de-DE" sz="2000" b="0" i="1" smtClean="0">
                            <a:solidFill>
                              <a:schemeClr val="tx1"/>
                            </a:solidFill>
                            <a:latin typeface="Cambria Math"/>
                          </a:rPr>
                          <m:t>,</m:t>
                        </m:r>
                        <m:r>
                          <a:rPr lang="de-DE" sz="2000" b="0" i="1" smtClean="0">
                            <a:solidFill>
                              <a:schemeClr val="tx1"/>
                            </a:solidFill>
                            <a:latin typeface="Cambria Math"/>
                          </a:rPr>
                          <m:t>𝐴𝑛𝑔𝑒𝑘𝑙𝑎𝑔𝑡𝑒𝑟</m:t>
                        </m:r>
                        <m:r>
                          <a:rPr lang="de-DE" sz="2000" b="0" i="1" smtClean="0">
                            <a:solidFill>
                              <a:schemeClr val="tx1"/>
                            </a:solidFill>
                            <a:latin typeface="Cambria Math"/>
                          </a:rPr>
                          <m:t>=</m:t>
                        </m:r>
                        <m:r>
                          <a:rPr lang="de-DE" sz="2000" b="0" i="1" smtClean="0">
                            <a:solidFill>
                              <a:schemeClr val="tx1"/>
                            </a:solidFill>
                            <a:latin typeface="Cambria Math"/>
                          </a:rPr>
                          <m:t>𝑈</m:t>
                        </m:r>
                      </m:e>
                    </m:d>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num>
                      <m:den>
                        <m:r>
                          <a:rPr lang="de-DE" sz="2000" b="0" i="1" smtClean="0">
                            <a:solidFill>
                              <a:schemeClr val="tx1"/>
                            </a:solidFill>
                            <a:latin typeface="Cambria Math"/>
                          </a:rPr>
                          <m:t>10</m:t>
                        </m:r>
                      </m:den>
                    </m:f>
                    <m:r>
                      <a:rPr lang="de-DE" sz="2000" b="0" i="1" smtClean="0">
                        <a:solidFill>
                          <a:schemeClr val="tx1"/>
                        </a:solidFill>
                        <a:latin typeface="Cambria Math"/>
                      </a:rPr>
                      <m:t>=0.2</m:t>
                    </m:r>
                  </m:oMath>
                </a14:m>
                <a:r>
                  <a:rPr lang="de-DE" sz="2000" dirty="0">
                    <a:solidFill>
                      <a:schemeClr val="tx1"/>
                    </a:solidFill>
                    <a:latin typeface="+mn-lt"/>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1028558" y="6171367"/>
                <a:ext cx="5847698" cy="400110"/>
              </a:xfrm>
              <a:prstGeom prst="rect">
                <a:avLst/>
              </a:prstGeom>
              <a:blipFill rotWithShape="1">
                <a:blip r:embed="rId6"/>
                <a:stretch>
                  <a:fillRect t="-115152" b="-178788"/>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683568" y="2336617"/>
            <a:ext cx="7591425" cy="685800"/>
          </a:xfrm>
          <a:prstGeom prst="rect">
            <a:avLst/>
          </a:prstGeom>
        </p:spPr>
      </p:pic>
      <p:pic>
        <p:nvPicPr>
          <p:cNvPr id="3" name="Grafik 2"/>
          <p:cNvPicPr>
            <a:picLocks noChangeAspect="1"/>
          </p:cNvPicPr>
          <p:nvPr/>
        </p:nvPicPr>
        <p:blipFill>
          <a:blip r:embed="rId8"/>
          <a:stretch>
            <a:fillRect/>
          </a:stretch>
        </p:blipFill>
        <p:spPr>
          <a:xfrm>
            <a:off x="693093" y="3573895"/>
            <a:ext cx="7581900" cy="1447800"/>
          </a:xfrm>
          <a:prstGeom prst="rect">
            <a:avLst/>
          </a:prstGeom>
        </p:spPr>
      </p:pic>
    </p:spTree>
    <p:extLst>
      <p:ext uri="{BB962C8B-B14F-4D97-AF65-F5344CB8AC3E}">
        <p14:creationId xmlns:p14="http://schemas.microsoft.com/office/powerpoint/2010/main" val="3620785963"/>
      </p:ext>
    </p:extLst>
  </p:cSld>
  <p:clrMapOvr>
    <a:masterClrMapping/>
  </p:clrMapOvr>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464" y="1916832"/>
            <a:ext cx="762176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Irrtumswahrscheinlichkeit 2. Art </a:t>
            </a:r>
            <a:r>
              <a:rPr lang="de-DE" sz="2000" dirty="0">
                <a:solidFill>
                  <a:srgbClr val="0070C0"/>
                </a:solidFill>
              </a:rPr>
              <a:t>●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1037608" y="4359695"/>
                <a:ext cx="537104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𝑈𝑟𝑡𝑒𝑖𝑙</m:t>
                          </m:r>
                          <m:r>
                            <a:rPr lang="de-DE" sz="2000" b="0" i="1" smtClean="0">
                              <a:solidFill>
                                <a:schemeClr val="tx1"/>
                              </a:solidFill>
                              <a:latin typeface="Cambria Math"/>
                            </a:rPr>
                            <m:t>=</m:t>
                          </m:r>
                          <m:r>
                            <a:rPr lang="de-DE" sz="2000" b="0" i="1" smtClean="0">
                              <a:solidFill>
                                <a:schemeClr val="tx1"/>
                              </a:solidFill>
                              <a:latin typeface="Cambria Math"/>
                            </a:rPr>
                            <m:t>𝑈</m:t>
                          </m:r>
                          <m:r>
                            <a:rPr lang="de-DE" sz="2000" b="0" i="1" smtClean="0">
                              <a:solidFill>
                                <a:schemeClr val="tx1"/>
                              </a:solidFill>
                              <a:latin typeface="Cambria Math"/>
                            </a:rPr>
                            <m:t>|</m:t>
                          </m:r>
                          <m:r>
                            <a:rPr lang="de-DE" sz="2000" b="0" i="1" smtClean="0">
                              <a:solidFill>
                                <a:schemeClr val="tx1"/>
                              </a:solidFill>
                              <a:latin typeface="Cambria Math"/>
                            </a:rPr>
                            <m:t>𝐴𝑛𝑔𝑒𝑘𝑙𝑎𝑔𝑡𝑒𝑟</m:t>
                          </m:r>
                          <m:r>
                            <a:rPr lang="de-DE" sz="2000" b="0" i="1" smtClean="0">
                              <a:solidFill>
                                <a:schemeClr val="tx1"/>
                              </a:solidFill>
                              <a:latin typeface="Cambria Math"/>
                            </a:rPr>
                            <m:t>=</m:t>
                          </m:r>
                          <m:r>
                            <a:rPr lang="de-DE" sz="2000" b="0" i="1" smtClean="0">
                              <a:solidFill>
                                <a:schemeClr val="tx1"/>
                              </a:solidFill>
                              <a:latin typeface="Cambria Math"/>
                            </a:rPr>
                            <m:t>𝑆</m:t>
                          </m:r>
                        </m:e>
                      </m:d>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4</m:t>
                          </m:r>
                        </m:num>
                        <m:den>
                          <m:r>
                            <a:rPr lang="de-DE" sz="2000" b="0" i="1" smtClean="0">
                              <a:solidFill>
                                <a:schemeClr val="tx1"/>
                              </a:solidFill>
                              <a:latin typeface="Cambria Math"/>
                            </a:rPr>
                            <m:t>5</m:t>
                          </m:r>
                        </m:den>
                      </m:f>
                      <m:r>
                        <a:rPr lang="de-DE" sz="2000" b="0" i="1" smtClean="0">
                          <a:solidFill>
                            <a:schemeClr val="tx1"/>
                          </a:solidFill>
                          <a:latin typeface="Cambria Math"/>
                        </a:rPr>
                        <m:t>=0.8</m:t>
                      </m:r>
                    </m:oMath>
                  </m:oMathPara>
                </a14:m>
                <a:endParaRPr lang="de-DE" sz="200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037608" y="4359695"/>
                <a:ext cx="5371048" cy="400110"/>
              </a:xfrm>
              <a:prstGeom prst="rect">
                <a:avLst/>
              </a:prstGeom>
              <a:blipFill rotWithShape="1">
                <a:blip r:embed="rId4"/>
                <a:stretch>
                  <a:fillRect t="-115152" b="-178788"/>
                </a:stretch>
              </a:blipFill>
            </p:spPr>
            <p:txBody>
              <a:bodyPr/>
              <a:lstStyle/>
              <a:p>
                <a:r>
                  <a:rPr lang="de-DE">
                    <a:noFill/>
                  </a:rPr>
                  <a:t> </a:t>
                </a:r>
              </a:p>
            </p:txBody>
          </p:sp>
        </mc:Fallback>
      </mc:AlternateContent>
      <p:sp>
        <p:nvSpPr>
          <p:cNvPr id="12" name="Textfeld 11"/>
          <p:cNvSpPr txBox="1"/>
          <p:nvPr/>
        </p:nvSpPr>
        <p:spPr>
          <a:xfrm>
            <a:off x="468464" y="4759805"/>
            <a:ext cx="5389521" cy="400110"/>
          </a:xfrm>
          <a:prstGeom prst="rect">
            <a:avLst/>
          </a:prstGeom>
          <a:noFill/>
        </p:spPr>
        <p:txBody>
          <a:bodyPr wrap="square" rtlCol="0">
            <a:spAutoFit/>
          </a:bodyPr>
          <a:lstStyle/>
          <a:p>
            <a:r>
              <a:rPr lang="de-DE" sz="2000" dirty="0">
                <a:latin typeface="+mn-lt"/>
              </a:rPr>
              <a:t>und nicht wie man etwa meinen könnte </a:t>
            </a:r>
          </a:p>
        </p:txBody>
      </p:sp>
      <mc:AlternateContent xmlns:mc="http://schemas.openxmlformats.org/markup-compatibility/2006" xmlns:a14="http://schemas.microsoft.com/office/drawing/2010/main">
        <mc:Choice Requires="a14">
          <p:sp>
            <p:nvSpPr>
              <p:cNvPr id="13" name="Textfeld 12"/>
              <p:cNvSpPr txBox="1"/>
              <p:nvPr/>
            </p:nvSpPr>
            <p:spPr>
              <a:xfrm>
                <a:off x="1018399" y="5155762"/>
                <a:ext cx="6451168"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𝑈𝑟𝑡𝑒𝑖𝑙</m:t>
                        </m:r>
                        <m:r>
                          <a:rPr lang="de-DE" sz="2000" b="0" i="1" smtClean="0">
                            <a:solidFill>
                              <a:schemeClr val="tx1"/>
                            </a:solidFill>
                            <a:latin typeface="Cambria Math"/>
                          </a:rPr>
                          <m:t>=</m:t>
                        </m:r>
                        <m:r>
                          <a:rPr lang="de-DE" sz="2000" b="0" i="1" smtClean="0">
                            <a:solidFill>
                              <a:schemeClr val="tx1"/>
                            </a:solidFill>
                            <a:latin typeface="Cambria Math"/>
                          </a:rPr>
                          <m:t>𝑈</m:t>
                        </m:r>
                        <m:r>
                          <a:rPr lang="de-DE" sz="2000" b="0" i="1" smtClean="0">
                            <a:solidFill>
                              <a:schemeClr val="tx1"/>
                            </a:solidFill>
                            <a:latin typeface="Cambria Math"/>
                          </a:rPr>
                          <m:t>,</m:t>
                        </m:r>
                        <m:r>
                          <a:rPr lang="de-DE" sz="2000" b="0" i="1" smtClean="0">
                            <a:solidFill>
                              <a:schemeClr val="tx1"/>
                            </a:solidFill>
                            <a:latin typeface="Cambria Math"/>
                          </a:rPr>
                          <m:t>𝐴𝑛𝑔𝑒𝑘𝑙𝑎𝑔𝑡𝑒𝑟</m:t>
                        </m:r>
                        <m:r>
                          <a:rPr lang="de-DE" sz="2000" b="0" i="1" smtClean="0">
                            <a:solidFill>
                              <a:schemeClr val="tx1"/>
                            </a:solidFill>
                            <a:latin typeface="Cambria Math"/>
                          </a:rPr>
                          <m:t>=</m:t>
                        </m:r>
                        <m:r>
                          <a:rPr lang="de-DE" sz="2000" b="0" i="1" smtClean="0">
                            <a:solidFill>
                              <a:schemeClr val="tx1"/>
                            </a:solidFill>
                            <a:latin typeface="Cambria Math"/>
                          </a:rPr>
                          <m:t>𝑆</m:t>
                        </m:r>
                      </m:e>
                    </m:d>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4</m:t>
                        </m:r>
                      </m:num>
                      <m:den>
                        <m:r>
                          <a:rPr lang="de-DE" sz="2000" b="0" i="1" smtClean="0">
                            <a:solidFill>
                              <a:schemeClr val="tx1"/>
                            </a:solidFill>
                            <a:latin typeface="Cambria Math"/>
                          </a:rPr>
                          <m:t>10</m:t>
                        </m:r>
                      </m:den>
                    </m:f>
                    <m:r>
                      <a:rPr lang="de-DE" sz="2000" b="0" i="1" smtClean="0">
                        <a:solidFill>
                          <a:schemeClr val="tx1"/>
                        </a:solidFill>
                        <a:latin typeface="Cambria Math"/>
                      </a:rPr>
                      <m:t>=0.4</m:t>
                    </m:r>
                  </m:oMath>
                </a14:m>
                <a:r>
                  <a:rPr lang="de-DE" sz="2000" dirty="0">
                    <a:solidFill>
                      <a:schemeClr val="tx1"/>
                    </a:solidFill>
                    <a:latin typeface="+mn-lt"/>
                  </a:rPr>
                  <a:t>.</a:t>
                </a:r>
              </a:p>
            </p:txBody>
          </p:sp>
        </mc:Choice>
        <mc:Fallback xmlns="">
          <p:sp>
            <p:nvSpPr>
              <p:cNvPr id="13" name="Textfeld 12"/>
              <p:cNvSpPr txBox="1">
                <a:spLocks noRot="1" noChangeAspect="1" noMove="1" noResize="1" noEditPoints="1" noAdjustHandles="1" noChangeArrowheads="1" noChangeShapeType="1" noTextEdit="1"/>
              </p:cNvSpPr>
              <p:nvPr/>
            </p:nvSpPr>
            <p:spPr>
              <a:xfrm>
                <a:off x="1018399" y="5155762"/>
                <a:ext cx="6451168" cy="400110"/>
              </a:xfrm>
              <a:prstGeom prst="rect">
                <a:avLst/>
              </a:prstGeom>
              <a:blipFill rotWithShape="1">
                <a:blip r:embed="rId5"/>
                <a:stretch>
                  <a:fillRect t="-116923" b="-183077"/>
                </a:stretch>
              </a:blipFill>
            </p:spPr>
            <p:txBody>
              <a:bodyPr/>
              <a:lstStyle/>
              <a:p>
                <a:r>
                  <a:rPr lang="de-DE">
                    <a:noFill/>
                  </a:rPr>
                  <a:t> </a:t>
                </a:r>
              </a:p>
            </p:txBody>
          </p:sp>
        </mc:Fallback>
      </mc:AlternateContent>
      <p:sp>
        <p:nvSpPr>
          <p:cNvPr id="14" name="Textfeld 13"/>
          <p:cNvSpPr txBox="1"/>
          <p:nvPr/>
        </p:nvSpPr>
        <p:spPr>
          <a:xfrm>
            <a:off x="468463" y="1124744"/>
            <a:ext cx="8207225" cy="707886"/>
          </a:xfrm>
          <a:prstGeom prst="rect">
            <a:avLst/>
          </a:prstGeom>
          <a:noFill/>
        </p:spPr>
        <p:txBody>
          <a:bodyPr wrap="square" rtlCol="0">
            <a:spAutoFit/>
          </a:bodyPr>
          <a:lstStyle/>
          <a:p>
            <a:r>
              <a:rPr lang="de-DE" sz="2000" dirty="0">
                <a:latin typeface="+mn-lt"/>
              </a:rPr>
              <a:t>Letztere könnte man als </a:t>
            </a:r>
            <a:r>
              <a:rPr lang="de-DE" sz="2000" b="1" dirty="0">
                <a:solidFill>
                  <a:srgbClr val="0070C0"/>
                </a:solidFill>
                <a:latin typeface="+mn-lt"/>
              </a:rPr>
              <a:t>globale Irrtumswahrscheinlichkeit 1. Art</a:t>
            </a:r>
            <a:r>
              <a:rPr lang="de-DE" sz="2000" dirty="0">
                <a:latin typeface="+mn-lt"/>
              </a:rPr>
              <a:t> </a:t>
            </a:r>
          </a:p>
          <a:p>
            <a:r>
              <a:rPr lang="de-DE" sz="2000" dirty="0">
                <a:latin typeface="+mn-lt"/>
              </a:rPr>
              <a:t>bezeichnen. </a:t>
            </a:r>
          </a:p>
        </p:txBody>
      </p:sp>
      <p:sp>
        <p:nvSpPr>
          <p:cNvPr id="15" name="Textfeld 14"/>
          <p:cNvSpPr txBox="1"/>
          <p:nvPr/>
        </p:nvSpPr>
        <p:spPr>
          <a:xfrm>
            <a:off x="468464" y="5559646"/>
            <a:ext cx="8170806" cy="707886"/>
          </a:xfrm>
          <a:prstGeom prst="rect">
            <a:avLst/>
          </a:prstGeom>
          <a:noFill/>
        </p:spPr>
        <p:txBody>
          <a:bodyPr wrap="square" rtlCol="0">
            <a:spAutoFit/>
          </a:bodyPr>
          <a:lstStyle/>
          <a:p>
            <a:r>
              <a:rPr lang="de-DE" sz="2000" dirty="0">
                <a:latin typeface="+mn-lt"/>
              </a:rPr>
              <a:t>Letztere könnte man als </a:t>
            </a:r>
            <a:r>
              <a:rPr lang="de-DE" sz="2000" b="1" dirty="0">
                <a:solidFill>
                  <a:srgbClr val="0070C0"/>
                </a:solidFill>
                <a:latin typeface="+mn-lt"/>
              </a:rPr>
              <a:t>globale Irrtumswahrscheinlichkeit 2. Art</a:t>
            </a:r>
            <a:r>
              <a:rPr lang="de-DE" sz="2000" dirty="0">
                <a:latin typeface="+mn-lt"/>
              </a:rPr>
              <a:t> </a:t>
            </a:r>
          </a:p>
          <a:p>
            <a:r>
              <a:rPr lang="de-DE" sz="2000" dirty="0">
                <a:latin typeface="+mn-lt"/>
              </a:rPr>
              <a:t>bezeichnen. </a:t>
            </a:r>
          </a:p>
        </p:txBody>
      </p:sp>
      <p:sp>
        <p:nvSpPr>
          <p:cNvPr id="16" name="Textfeld 15"/>
          <p:cNvSpPr txBox="1"/>
          <p:nvPr/>
        </p:nvSpPr>
        <p:spPr>
          <a:xfrm>
            <a:off x="468464" y="3955861"/>
            <a:ext cx="7287834" cy="400110"/>
          </a:xfrm>
          <a:prstGeom prst="rect">
            <a:avLst/>
          </a:prstGeom>
          <a:noFill/>
        </p:spPr>
        <p:txBody>
          <a:bodyPr wrap="square" rtlCol="0">
            <a:spAutoFit/>
          </a:bodyPr>
          <a:lstStyle/>
          <a:p>
            <a:r>
              <a:rPr lang="de-DE" sz="2000" dirty="0">
                <a:latin typeface="+mn-lt"/>
              </a:rPr>
              <a:t>Im Beispiel wäre die (geschätzte) </a:t>
            </a:r>
            <a:r>
              <a:rPr lang="de-DE" sz="2000" b="1" dirty="0">
                <a:solidFill>
                  <a:srgbClr val="0070C0"/>
                </a:solidFill>
                <a:latin typeface="+mn-lt"/>
              </a:rPr>
              <a:t>Irrtumswahrscheinlichkeit 2. Art</a:t>
            </a: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760</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6"/>
          <a:stretch>
            <a:fillRect/>
          </a:stretch>
        </p:blipFill>
        <p:spPr>
          <a:xfrm>
            <a:off x="753392" y="2422026"/>
            <a:ext cx="7600950" cy="1428750"/>
          </a:xfrm>
          <a:prstGeom prst="rect">
            <a:avLst/>
          </a:prstGeom>
        </p:spPr>
      </p:pic>
    </p:spTree>
    <p:extLst>
      <p:ext uri="{BB962C8B-B14F-4D97-AF65-F5344CB8AC3E}">
        <p14:creationId xmlns:p14="http://schemas.microsoft.com/office/powerpoint/2010/main" val="2239662797"/>
      </p:ext>
    </p:extLst>
  </p:cSld>
  <p:clrMapOvr>
    <a:masterClrMapping/>
  </p:clrMapOvr>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761</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Quantifizierung von Irrtumswahrscheinlichkeiten </a:t>
            </a:r>
            <a:r>
              <a:rPr lang="de-DE" sz="2000" dirty="0">
                <a:solidFill>
                  <a:srgbClr val="0070C0"/>
                </a:solidFill>
              </a:rPr>
              <a:t>●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468313" y="5259208"/>
                <a:ext cx="7287834" cy="400110"/>
              </a:xfrm>
              <a:prstGeom prst="rect">
                <a:avLst/>
              </a:prstGeom>
              <a:noFill/>
            </p:spPr>
            <p:txBody>
              <a:bodyPr wrap="square" rtlCol="0">
                <a:spAutoFit/>
              </a:bodyPr>
              <a:lstStyle/>
              <a:p>
                <a:r>
                  <a:rPr lang="de-DE" sz="2000" dirty="0">
                    <a:latin typeface="+mn-lt"/>
                  </a:rPr>
                  <a:t>&gt; Ablesebeispiele sofern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30,</m:t>
                        </m:r>
                        <m:r>
                          <a:rPr lang="de-DE" sz="2000" b="0" i="1" smtClean="0">
                            <a:latin typeface="Cambria Math"/>
                            <a:ea typeface="Cambria Math"/>
                          </a:rPr>
                          <m:t>𝜋</m:t>
                        </m:r>
                      </m:e>
                    </m:d>
                  </m:oMath>
                </a14:m>
                <a:r>
                  <a:rPr lang="de-DE" sz="2000" dirty="0">
                    <a:latin typeface="+mn-lt"/>
                  </a:rPr>
                  <a:t>:</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3" y="5259208"/>
                <a:ext cx="7287834" cy="400110"/>
              </a:xfrm>
              <a:prstGeom prst="rect">
                <a:avLst/>
              </a:prstGeom>
              <a:blipFill rotWithShape="1">
                <a:blip r:embed="rId4"/>
                <a:stretch>
                  <a:fillRect l="-921"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676057" y="5686696"/>
                <a:ext cx="7200800" cy="400110"/>
              </a:xfrm>
              <a:prstGeom prst="rect">
                <a:avLst/>
              </a:prstGeom>
              <a:noFill/>
            </p:spPr>
            <p:txBody>
              <a:bodyPr wrap="square" rtlCol="0">
                <a:spAutoFit/>
              </a:bodyPr>
              <a:lstStyle/>
              <a:p>
                <a:r>
                  <a:rPr lang="de-DE" sz="2000" b="0" dirty="0">
                    <a:sym typeface="Symbol"/>
                  </a:rPr>
                  <a:t>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𝑉𝑒𝑟𝑤𝑒𝑟𝑓𝑢𝑛𝑔</m:t>
                        </m:r>
                        <m:r>
                          <a:rPr lang="de-DE" sz="2000" b="0" i="1" smtClean="0">
                            <a:latin typeface="Cambria Math"/>
                          </a:rPr>
                          <m:t> </m:t>
                        </m:r>
                        <m:r>
                          <a:rPr lang="de-DE" sz="2000" b="0" i="1" smtClean="0">
                            <a:latin typeface="Cambria Math"/>
                          </a:rPr>
                          <m:t>𝑣𝑜𝑛</m:t>
                        </m:r>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m:t>
                        </m:r>
                        <m:r>
                          <a:rPr lang="de-DE" sz="2000" b="0" i="1" smtClean="0">
                            <a:latin typeface="Cambria Math"/>
                            <a:ea typeface="Cambria Math"/>
                          </a:rPr>
                          <m:t>𝜋</m:t>
                        </m:r>
                        <m:r>
                          <a:rPr lang="de-DE" sz="2000" b="0" i="1" smtClean="0">
                            <a:latin typeface="Cambria Math"/>
                            <a:ea typeface="Cambria Math"/>
                          </a:rPr>
                          <m:t>=0.5</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𝑃</m:t>
                        </m:r>
                      </m:e>
                      <m:sub>
                        <m:r>
                          <a:rPr lang="de-DE" sz="2000" b="0" i="1" smtClean="0">
                            <a:latin typeface="Cambria Math"/>
                          </a:rPr>
                          <m:t>0.5</m:t>
                        </m:r>
                      </m:sub>
                    </m:sSub>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&gt;19</m:t>
                        </m:r>
                      </m:e>
                    </m:d>
                    <m:r>
                      <a:rPr lang="de-DE" sz="2000" b="0" i="1" smtClean="0">
                        <a:latin typeface="Cambria Math"/>
                        <a:ea typeface="Cambria Math"/>
                      </a:rPr>
                      <m:t>≈0.049</m:t>
                    </m:r>
                  </m:oMath>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676057" y="5686696"/>
                <a:ext cx="7200800" cy="400110"/>
              </a:xfrm>
              <a:prstGeom prst="rect">
                <a:avLst/>
              </a:prstGeom>
              <a:blipFill>
                <a:blip r:embed="rId5"/>
                <a:stretch>
                  <a:fillRect l="-931" t="-10769" b="-26154"/>
                </a:stretch>
              </a:blipFill>
            </p:spPr>
            <p:txBody>
              <a:bodyPr/>
              <a:lstStyle/>
              <a:p>
                <a:r>
                  <a:rPr lang="en-US">
                    <a:noFill/>
                  </a:rPr>
                  <a:t> </a:t>
                </a:r>
              </a:p>
            </p:txBody>
          </p:sp>
        </mc:Fallback>
      </mc:AlternateContent>
      <p:sp>
        <p:nvSpPr>
          <p:cNvPr id="15" name="Textfeld 14"/>
          <p:cNvSpPr txBox="1"/>
          <p:nvPr/>
        </p:nvSpPr>
        <p:spPr>
          <a:xfrm>
            <a:off x="937470" y="6086806"/>
            <a:ext cx="5621204" cy="400110"/>
          </a:xfrm>
          <a:prstGeom prst="rect">
            <a:avLst/>
          </a:prstGeom>
          <a:noFill/>
        </p:spPr>
        <p:txBody>
          <a:bodyPr wrap="square" rtlCol="0">
            <a:spAutoFit/>
          </a:bodyPr>
          <a:lstStyle/>
          <a:p>
            <a:r>
              <a:rPr lang="de-DE" sz="2000" dirty="0">
                <a:latin typeface="+mn-lt"/>
              </a:rPr>
              <a:t>Dies ist eine Fehlerwahrscheinlichkeit 1. Art</a:t>
            </a:r>
          </a:p>
        </p:txBody>
      </p:sp>
      <p:pic>
        <p:nvPicPr>
          <p:cNvPr id="2" name="Grafik 1"/>
          <p:cNvPicPr>
            <a:picLocks noChangeAspect="1"/>
          </p:cNvPicPr>
          <p:nvPr/>
        </p:nvPicPr>
        <p:blipFill>
          <a:blip r:embed="rId6"/>
          <a:stretch>
            <a:fillRect/>
          </a:stretch>
        </p:blipFill>
        <p:spPr>
          <a:xfrm>
            <a:off x="711299" y="1592685"/>
            <a:ext cx="7400925" cy="3476625"/>
          </a:xfrm>
          <a:prstGeom prst="rect">
            <a:avLst/>
          </a:prstGeom>
        </p:spPr>
      </p:pic>
    </p:spTree>
    <p:extLst>
      <p:ext uri="{BB962C8B-B14F-4D97-AF65-F5344CB8AC3E}">
        <p14:creationId xmlns:p14="http://schemas.microsoft.com/office/powerpoint/2010/main" val="1642694300"/>
      </p:ext>
    </p:extLst>
  </p:cSld>
  <p:clrMapOvr>
    <a:masterClrMapping/>
  </p:clrMapOvr>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3" name="Textfeld 12"/>
              <p:cNvSpPr txBox="1"/>
              <p:nvPr/>
            </p:nvSpPr>
            <p:spPr>
              <a:xfrm>
                <a:off x="768779" y="1196752"/>
                <a:ext cx="7200800" cy="400110"/>
              </a:xfrm>
              <a:prstGeom prst="rect">
                <a:avLst/>
              </a:prstGeom>
              <a:noFill/>
            </p:spPr>
            <p:txBody>
              <a:bodyPr wrap="square" rtlCol="0">
                <a:spAutoFit/>
              </a:bodyPr>
              <a:lstStyle/>
              <a:p>
                <a:r>
                  <a:rPr lang="de-DE" sz="2000" b="0" dirty="0">
                    <a:sym typeface="Symbol"/>
                  </a:rPr>
                  <a:t>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𝑉𝑒𝑟𝑤𝑒𝑟𝑓𝑢𝑛𝑔</m:t>
                        </m:r>
                        <m:r>
                          <a:rPr lang="de-DE" sz="2000" b="0" i="1" smtClean="0">
                            <a:latin typeface="Cambria Math"/>
                          </a:rPr>
                          <m:t> </m:t>
                        </m:r>
                        <m:r>
                          <a:rPr lang="de-DE" sz="2000" b="0" i="1" smtClean="0">
                            <a:latin typeface="Cambria Math"/>
                          </a:rPr>
                          <m:t>𝑣𝑜𝑛</m:t>
                        </m:r>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m:t>
                        </m:r>
                        <m:r>
                          <a:rPr lang="de-DE" sz="2000" b="0" i="1" smtClean="0">
                            <a:latin typeface="Cambria Math"/>
                            <a:ea typeface="Cambria Math"/>
                          </a:rPr>
                          <m:t>𝜋</m:t>
                        </m:r>
                        <m:r>
                          <a:rPr lang="de-DE" sz="2000" b="0" i="1" smtClean="0">
                            <a:latin typeface="Cambria Math"/>
                            <a:ea typeface="Cambria Math"/>
                          </a:rPr>
                          <m:t>=0.6</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𝑃</m:t>
                        </m:r>
                      </m:e>
                      <m:sub>
                        <m:r>
                          <a:rPr lang="de-DE" sz="2000" b="0" i="1" smtClean="0">
                            <a:latin typeface="Cambria Math"/>
                          </a:rPr>
                          <m:t>0.6</m:t>
                        </m:r>
                      </m:sub>
                    </m:sSub>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&gt;19</m:t>
                        </m:r>
                      </m:e>
                    </m:d>
                    <m:r>
                      <a:rPr lang="de-DE" sz="2000" b="0" i="1" smtClean="0">
                        <a:latin typeface="Cambria Math"/>
                        <a:ea typeface="Cambria Math"/>
                      </a:rPr>
                      <m:t>≈0.291</m:t>
                    </m:r>
                  </m:oMath>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768779" y="1196752"/>
                <a:ext cx="7200800" cy="400110"/>
              </a:xfrm>
              <a:prstGeom prst="rect">
                <a:avLst/>
              </a:prstGeom>
              <a:blipFill rotWithShape="1">
                <a:blip r:embed="rId3"/>
                <a:stretch>
                  <a:fillRect l="-847" t="-9091" b="-2424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000714" y="1615653"/>
                <a:ext cx="7674974" cy="400110"/>
              </a:xfrm>
              <a:prstGeom prst="rect">
                <a:avLst/>
              </a:prstGeom>
              <a:noFill/>
            </p:spPr>
            <p:txBody>
              <a:bodyPr wrap="square" rtlCol="0">
                <a:spAutoFit/>
              </a:bodyPr>
              <a:lstStyle/>
              <a:p>
                <a:r>
                  <a:rPr lang="de-DE" sz="2000" dirty="0">
                    <a:latin typeface="+mn-lt"/>
                  </a:rPr>
                  <a:t>Die Fehlerwahrscheinlichkeit 2. Art für </a:t>
                </a:r>
                <a14:m>
                  <m:oMath xmlns:m="http://schemas.openxmlformats.org/officeDocument/2006/math">
                    <m:r>
                      <a:rPr lang="de-DE" sz="2000" i="1" smtClean="0">
                        <a:latin typeface="Cambria Math"/>
                        <a:ea typeface="Cambria Math"/>
                      </a:rPr>
                      <m:t>𝜋</m:t>
                    </m:r>
                    <m:r>
                      <a:rPr lang="de-DE" sz="2000" b="0" i="1" smtClean="0">
                        <a:latin typeface="Cambria Math"/>
                        <a:ea typeface="Cambria Math"/>
                      </a:rPr>
                      <m:t>=0.6</m:t>
                    </m:r>
                  </m:oMath>
                </a14:m>
                <a:r>
                  <a:rPr lang="de-DE" sz="2000" dirty="0">
                    <a:latin typeface="+mn-lt"/>
                  </a:rPr>
                  <a:t>: </a:t>
                </a:r>
                <a14:m>
                  <m:oMath xmlns:m="http://schemas.openxmlformats.org/officeDocument/2006/math">
                    <m:r>
                      <a:rPr lang="de-DE" sz="2000" b="0" i="1" smtClean="0">
                        <a:latin typeface="Cambria Math"/>
                      </a:rPr>
                      <m:t>1−0.291=0.709</m:t>
                    </m:r>
                  </m:oMath>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000714" y="1615653"/>
                <a:ext cx="7674974" cy="400110"/>
              </a:xfrm>
              <a:prstGeom prst="rect">
                <a:avLst/>
              </a:prstGeom>
              <a:blipFill rotWithShape="1">
                <a:blip r:embed="rId4"/>
                <a:stretch>
                  <a:fillRect l="-794"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768779" y="2031393"/>
                <a:ext cx="7200800" cy="400110"/>
              </a:xfrm>
              <a:prstGeom prst="rect">
                <a:avLst/>
              </a:prstGeom>
              <a:noFill/>
            </p:spPr>
            <p:txBody>
              <a:bodyPr wrap="square" rtlCol="0">
                <a:spAutoFit/>
              </a:bodyPr>
              <a:lstStyle/>
              <a:p>
                <a:r>
                  <a:rPr lang="de-DE" sz="2000" b="0" dirty="0">
                    <a:sym typeface="Symbol"/>
                  </a:rPr>
                  <a:t>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𝑉𝑒𝑟𝑤𝑒𝑟𝑓𝑢𝑛𝑔</m:t>
                        </m:r>
                        <m:r>
                          <a:rPr lang="de-DE" sz="2000" b="0" i="1" smtClean="0">
                            <a:latin typeface="Cambria Math"/>
                          </a:rPr>
                          <m:t> </m:t>
                        </m:r>
                        <m:r>
                          <a:rPr lang="de-DE" sz="2000" b="0" i="1" smtClean="0">
                            <a:latin typeface="Cambria Math"/>
                          </a:rPr>
                          <m:t>𝑣𝑜𝑛</m:t>
                        </m:r>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m:t>
                        </m:r>
                        <m:r>
                          <a:rPr lang="de-DE" sz="2000" b="0" i="1" smtClean="0">
                            <a:latin typeface="Cambria Math"/>
                            <a:ea typeface="Cambria Math"/>
                          </a:rPr>
                          <m:t>𝜋</m:t>
                        </m:r>
                        <m:r>
                          <a:rPr lang="de-DE" sz="2000" b="0" i="1" smtClean="0">
                            <a:latin typeface="Cambria Math"/>
                            <a:ea typeface="Cambria Math"/>
                          </a:rPr>
                          <m:t>=0.8</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𝑃</m:t>
                        </m:r>
                      </m:e>
                      <m:sub>
                        <m:r>
                          <a:rPr lang="de-DE" sz="2000" b="0" i="1" smtClean="0">
                            <a:latin typeface="Cambria Math"/>
                          </a:rPr>
                          <m:t>0.8</m:t>
                        </m:r>
                      </m:sub>
                    </m:sSub>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&gt;19</m:t>
                        </m:r>
                      </m:e>
                    </m:d>
                    <m:r>
                      <a:rPr lang="de-DE" sz="2000" b="0" i="1" smtClean="0">
                        <a:latin typeface="Cambria Math"/>
                        <a:ea typeface="Cambria Math"/>
                      </a:rPr>
                      <m:t>≈0.974</m:t>
                    </m:r>
                  </m:oMath>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768779" y="2031393"/>
                <a:ext cx="7200800" cy="400110"/>
              </a:xfrm>
              <a:prstGeom prst="rect">
                <a:avLst/>
              </a:prstGeom>
              <a:blipFill rotWithShape="1">
                <a:blip r:embed="rId5"/>
                <a:stretch>
                  <a:fillRect l="-847" t="-9091" b="-2424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746197" y="2860673"/>
                <a:ext cx="7200800" cy="400110"/>
              </a:xfrm>
              <a:prstGeom prst="rect">
                <a:avLst/>
              </a:prstGeom>
              <a:noFill/>
            </p:spPr>
            <p:txBody>
              <a:bodyPr wrap="square" rtlCol="0">
                <a:spAutoFit/>
              </a:bodyPr>
              <a:lstStyle/>
              <a:p>
                <a:r>
                  <a:rPr lang="de-DE" sz="2000" b="0" dirty="0">
                    <a:sym typeface="Symbol"/>
                  </a:rPr>
                  <a:t>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𝑉𝑒𝑟𝑤𝑒𝑟𝑓𝑢𝑛𝑔</m:t>
                        </m:r>
                        <m:r>
                          <a:rPr lang="de-DE" sz="2000" b="0" i="1" smtClean="0">
                            <a:latin typeface="Cambria Math"/>
                          </a:rPr>
                          <m:t> </m:t>
                        </m:r>
                        <m:r>
                          <a:rPr lang="de-DE" sz="2000" b="0" i="1" smtClean="0">
                            <a:latin typeface="Cambria Math"/>
                          </a:rPr>
                          <m:t>𝑣𝑜𝑛</m:t>
                        </m:r>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m:t>
                        </m:r>
                        <m:r>
                          <a:rPr lang="de-DE" sz="2000" b="0" i="1" smtClean="0">
                            <a:latin typeface="Cambria Math"/>
                            <a:ea typeface="Cambria Math"/>
                          </a:rPr>
                          <m:t>𝜋</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𝑃</m:t>
                        </m:r>
                      </m:e>
                      <m:sub>
                        <m:r>
                          <a:rPr lang="de-DE" sz="2000" i="1">
                            <a:latin typeface="Cambria Math"/>
                            <a:ea typeface="Cambria Math"/>
                          </a:rPr>
                          <m:t>𝜋</m:t>
                        </m:r>
                      </m:sub>
                    </m:sSub>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&gt;19</m:t>
                        </m:r>
                      </m:e>
                    </m:d>
                    <m:r>
                      <a:rPr lang="de-DE" sz="2000" b="0" i="1" smtClean="0">
                        <a:latin typeface="Cambria Math"/>
                      </a:rPr>
                      <m:t>&lt;</m:t>
                    </m:r>
                    <m:r>
                      <a:rPr lang="de-DE" sz="2000" b="0" i="1" smtClean="0">
                        <a:latin typeface="Cambria Math"/>
                        <a:ea typeface="Cambria Math"/>
                      </a:rPr>
                      <m:t>0.049</m:t>
                    </m:r>
                  </m:oMath>
                </a14:m>
                <a:r>
                  <a:rPr lang="de-DE" sz="2000" dirty="0">
                    <a:latin typeface="+mn-lt"/>
                  </a:rPr>
                  <a:t> für </a:t>
                </a:r>
                <a14:m>
                  <m:oMath xmlns:m="http://schemas.openxmlformats.org/officeDocument/2006/math">
                    <m:r>
                      <a:rPr lang="de-DE" sz="2000" i="1" smtClean="0">
                        <a:latin typeface="Cambria Math"/>
                        <a:ea typeface="Cambria Math"/>
                      </a:rPr>
                      <m:t>𝜋</m:t>
                    </m:r>
                    <m:r>
                      <a:rPr lang="de-DE" sz="2000" b="0" i="1" smtClean="0">
                        <a:latin typeface="Cambria Math"/>
                        <a:ea typeface="Cambria Math"/>
                      </a:rPr>
                      <m:t>&lt;0.5</m:t>
                    </m:r>
                  </m:oMath>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746197" y="2860673"/>
                <a:ext cx="7200800" cy="400110"/>
              </a:xfrm>
              <a:prstGeom prst="rect">
                <a:avLst/>
              </a:prstGeom>
              <a:blipFill rotWithShape="1">
                <a:blip r:embed="rId6"/>
                <a:stretch>
                  <a:fillRect l="-846" t="-9091" b="-25758"/>
                </a:stretch>
              </a:blipFill>
            </p:spPr>
            <p:txBody>
              <a:bodyPr/>
              <a:lstStyle/>
              <a:p>
                <a:r>
                  <a:rPr lang="de-DE">
                    <a:noFill/>
                  </a:rPr>
                  <a:t> </a:t>
                </a:r>
              </a:p>
            </p:txBody>
          </p:sp>
        </mc:Fallback>
      </mc:AlternateContent>
      <p:sp>
        <p:nvSpPr>
          <p:cNvPr id="20" name="Textfeld 19"/>
          <p:cNvSpPr txBox="1"/>
          <p:nvPr/>
        </p:nvSpPr>
        <p:spPr>
          <a:xfrm>
            <a:off x="978132" y="3279574"/>
            <a:ext cx="7674974" cy="400110"/>
          </a:xfrm>
          <a:prstGeom prst="rect">
            <a:avLst/>
          </a:prstGeom>
          <a:noFill/>
        </p:spPr>
        <p:txBody>
          <a:bodyPr wrap="square" rtlCol="0">
            <a:spAutoFit/>
          </a:bodyPr>
          <a:lstStyle/>
          <a:p>
            <a:r>
              <a:rPr lang="de-DE" sz="2000" dirty="0">
                <a:latin typeface="+mn-lt"/>
              </a:rPr>
              <a:t>Dies wäre eine Fehlerwahrscheinlichkeit 1. Art beim Testproblem</a:t>
            </a:r>
          </a:p>
        </p:txBody>
      </p:sp>
      <mc:AlternateContent xmlns:mc="http://schemas.openxmlformats.org/markup-compatibility/2006" xmlns:a14="http://schemas.microsoft.com/office/drawing/2010/main">
        <mc:Choice Requires="a14">
          <p:sp>
            <p:nvSpPr>
              <p:cNvPr id="22" name="Textfeld 21"/>
              <p:cNvSpPr txBox="1"/>
              <p:nvPr/>
            </p:nvSpPr>
            <p:spPr>
              <a:xfrm>
                <a:off x="1493294" y="3679684"/>
                <a:ext cx="3510754"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a:t>
                </a:r>
                <a14:m>
                  <m:oMath xmlns:m="http://schemas.openxmlformats.org/officeDocument/2006/math">
                    <m:r>
                      <a:rPr lang="de-DE" sz="2000" i="1" dirty="0" smtClean="0">
                        <a:latin typeface="Cambria Math"/>
                        <a:ea typeface="Cambria Math"/>
                      </a:rPr>
                      <m:t>𝜋</m:t>
                    </m:r>
                    <m:r>
                      <a:rPr lang="de-DE" sz="2000" i="1" dirty="0" smtClean="0">
                        <a:latin typeface="Cambria Math"/>
                        <a:ea typeface="Cambria Math"/>
                      </a:rPr>
                      <m:t>≤0.5</m:t>
                    </m:r>
                  </m:oMath>
                </a14:m>
                <a:r>
                  <a:rPr lang="de-DE" sz="2000" dirty="0">
                    <a:latin typeface="+mn-lt"/>
                  </a:rPr>
                  <a:t>  vs.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𝐻</m:t>
                        </m:r>
                      </m:e>
                      <m:sub>
                        <m:r>
                          <a:rPr lang="de-DE" sz="2000" b="0" i="1" smtClean="0">
                            <a:latin typeface="Cambria Math"/>
                          </a:rPr>
                          <m:t>1</m:t>
                        </m:r>
                      </m:sub>
                    </m:sSub>
                  </m:oMath>
                </a14:m>
                <a:r>
                  <a:rPr lang="de-DE" sz="2000" dirty="0"/>
                  <a:t>: </a:t>
                </a:r>
                <a14:m>
                  <m:oMath xmlns:m="http://schemas.openxmlformats.org/officeDocument/2006/math">
                    <m:r>
                      <a:rPr lang="de-DE" sz="2000" i="1" dirty="0">
                        <a:latin typeface="Cambria Math"/>
                        <a:ea typeface="Cambria Math"/>
                      </a:rPr>
                      <m:t>𝜋</m:t>
                    </m:r>
                    <m:r>
                      <a:rPr lang="de-DE" sz="2000" b="0" i="1" dirty="0" smtClean="0">
                        <a:latin typeface="Cambria Math"/>
                        <a:ea typeface="Cambria Math"/>
                      </a:rPr>
                      <m:t>&gt;</m:t>
                    </m:r>
                    <m:r>
                      <a:rPr lang="de-DE" sz="2000" i="1" dirty="0">
                        <a:latin typeface="Cambria Math"/>
                        <a:ea typeface="Cambria Math"/>
                      </a:rPr>
                      <m:t>0.5</m:t>
                    </m:r>
                  </m:oMath>
                </a14:m>
                <a:r>
                  <a:rPr lang="de-DE" sz="2000" dirty="0">
                    <a:latin typeface="+mn-lt"/>
                  </a:rPr>
                  <a:t> </a:t>
                </a:r>
              </a:p>
            </p:txBody>
          </p:sp>
        </mc:Choice>
        <mc:Fallback xmlns="">
          <p:sp>
            <p:nvSpPr>
              <p:cNvPr id="22" name="Textfeld 21"/>
              <p:cNvSpPr txBox="1">
                <a:spLocks noRot="1" noChangeAspect="1" noMove="1" noResize="1" noEditPoints="1" noAdjustHandles="1" noChangeArrowheads="1" noChangeShapeType="1" noTextEdit="1"/>
              </p:cNvSpPr>
              <p:nvPr/>
            </p:nvSpPr>
            <p:spPr>
              <a:xfrm>
                <a:off x="1493294" y="3679684"/>
                <a:ext cx="3510754" cy="400110"/>
              </a:xfrm>
              <a:prstGeom prst="rect">
                <a:avLst/>
              </a:prstGeom>
              <a:blipFill rotWithShape="1">
                <a:blip r:embed="rId7"/>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468312" y="4110626"/>
                <a:ext cx="8184793" cy="1015663"/>
              </a:xfrm>
              <a:prstGeom prst="rect">
                <a:avLst/>
              </a:prstGeom>
              <a:noFill/>
            </p:spPr>
            <p:txBody>
              <a:bodyPr wrap="square" rtlCol="0">
                <a:spAutoFit/>
              </a:bodyPr>
              <a:lstStyle/>
              <a:p>
                <a:r>
                  <a:rPr lang="de-DE" sz="2000" dirty="0">
                    <a:latin typeface="+mn-lt"/>
                  </a:rPr>
                  <a:t>&gt; Das Testniveau </a:t>
                </a:r>
                <a14:m>
                  <m:oMath xmlns:m="http://schemas.openxmlformats.org/officeDocument/2006/math">
                    <m:r>
                      <a:rPr lang="de-DE" sz="2000" i="1" smtClean="0">
                        <a:latin typeface="Cambria Math"/>
                        <a:ea typeface="Cambria Math"/>
                      </a:rPr>
                      <m:t>𝛼</m:t>
                    </m:r>
                  </m:oMath>
                </a14:m>
                <a:r>
                  <a:rPr lang="de-DE" sz="2000" dirty="0">
                    <a:latin typeface="+mn-lt"/>
                  </a:rPr>
                  <a:t> bildet eine Obergrenze für die Fehlerwahrscheinlichkeit </a:t>
                </a:r>
              </a:p>
              <a:p>
                <a:r>
                  <a:rPr lang="de-DE" sz="2000" dirty="0">
                    <a:latin typeface="+mn-lt"/>
                  </a:rPr>
                  <a:t>   1. Art für alle Werte aus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und wird an der Schwelle zwischen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endParaRPr lang="de-DE" sz="2000" dirty="0">
                  <a:latin typeface="+mn-lt"/>
                </a:endParaRPr>
              </a:p>
              <a:p>
                <a:r>
                  <a:rPr lang="de-DE" sz="2000" dirty="0">
                    <a:latin typeface="+mn-lt"/>
                  </a:rPr>
                  <a:t>   exakt eingehalten</a:t>
                </a:r>
              </a:p>
            </p:txBody>
          </p:sp>
        </mc:Choice>
        <mc:Fallback xmlns="">
          <p:sp>
            <p:nvSpPr>
              <p:cNvPr id="26" name="Textfeld 25"/>
              <p:cNvSpPr txBox="1">
                <a:spLocks noRot="1" noChangeAspect="1" noMove="1" noResize="1" noEditPoints="1" noAdjustHandles="1" noChangeArrowheads="1" noChangeShapeType="1" noTextEdit="1"/>
              </p:cNvSpPr>
              <p:nvPr/>
            </p:nvSpPr>
            <p:spPr>
              <a:xfrm>
                <a:off x="468312" y="4110626"/>
                <a:ext cx="8184793" cy="1015663"/>
              </a:xfrm>
              <a:prstGeom prst="rect">
                <a:avLst/>
              </a:prstGeom>
              <a:blipFill rotWithShape="1">
                <a:blip r:embed="rId8"/>
                <a:stretch>
                  <a:fillRect l="-820" t="-2994" b="-95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000714" y="2431503"/>
                <a:ext cx="7674974" cy="400110"/>
              </a:xfrm>
              <a:prstGeom prst="rect">
                <a:avLst/>
              </a:prstGeom>
              <a:noFill/>
            </p:spPr>
            <p:txBody>
              <a:bodyPr wrap="square" rtlCol="0">
                <a:spAutoFit/>
              </a:bodyPr>
              <a:lstStyle/>
              <a:p>
                <a:r>
                  <a:rPr lang="de-DE" sz="2000" dirty="0">
                    <a:latin typeface="+mn-lt"/>
                  </a:rPr>
                  <a:t>Die Fehlerwahrscheinlichkeit 2. Art für </a:t>
                </a:r>
                <a14:m>
                  <m:oMath xmlns:m="http://schemas.openxmlformats.org/officeDocument/2006/math">
                    <m:r>
                      <a:rPr lang="de-DE" sz="2000" i="1" smtClean="0">
                        <a:latin typeface="Cambria Math"/>
                        <a:ea typeface="Cambria Math"/>
                      </a:rPr>
                      <m:t>𝜋</m:t>
                    </m:r>
                    <m:r>
                      <a:rPr lang="de-DE" sz="2000" b="0" i="1" smtClean="0">
                        <a:latin typeface="Cambria Math"/>
                        <a:ea typeface="Cambria Math"/>
                      </a:rPr>
                      <m:t>=0.8</m:t>
                    </m:r>
                  </m:oMath>
                </a14:m>
                <a:r>
                  <a:rPr lang="de-DE" sz="2000" dirty="0">
                    <a:latin typeface="+mn-lt"/>
                  </a:rPr>
                  <a:t>: </a:t>
                </a:r>
                <a14:m>
                  <m:oMath xmlns:m="http://schemas.openxmlformats.org/officeDocument/2006/math">
                    <m:r>
                      <a:rPr lang="de-DE" sz="2000" b="0" i="1" smtClean="0">
                        <a:latin typeface="Cambria Math"/>
                      </a:rPr>
                      <m:t>1−0.974=0.026</m:t>
                    </m:r>
                  </m:oMath>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000714" y="2431503"/>
                <a:ext cx="7674974" cy="400110"/>
              </a:xfrm>
              <a:prstGeom prst="rect">
                <a:avLst/>
              </a:prstGeom>
              <a:blipFill rotWithShape="1">
                <a:blip r:embed="rId9"/>
                <a:stretch>
                  <a:fillRect l="-794"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468312" y="5138318"/>
                <a:ext cx="8184793" cy="400110"/>
              </a:xfrm>
              <a:prstGeom prst="rect">
                <a:avLst/>
              </a:prstGeom>
              <a:noFill/>
            </p:spPr>
            <p:txBody>
              <a:bodyPr wrap="square" rtlCol="0">
                <a:spAutoFit/>
              </a:bodyPr>
              <a:lstStyle/>
              <a:p>
                <a:r>
                  <a:rPr lang="de-DE" sz="2000" dirty="0">
                    <a:latin typeface="+mn-lt"/>
                  </a:rPr>
                  <a:t>&gt; Für Werte </a:t>
                </a:r>
                <a14:m>
                  <m:oMath xmlns:m="http://schemas.openxmlformats.org/officeDocument/2006/math">
                    <m:r>
                      <a:rPr lang="de-DE" sz="2000" i="1" smtClean="0">
                        <a:latin typeface="Cambria Math"/>
                        <a:ea typeface="Cambria Math"/>
                      </a:rPr>
                      <m:t>𝜋</m:t>
                    </m:r>
                  </m:oMath>
                </a14:m>
                <a:r>
                  <a:rPr lang="de-DE" sz="2000" dirty="0">
                    <a:latin typeface="+mn-lt"/>
                  </a:rPr>
                  <a:t> aus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ergeben sich Fehlerwahrscheinlichkeiten 2. Art als</a:t>
                </a:r>
              </a:p>
            </p:txBody>
          </p:sp>
        </mc:Choice>
        <mc:Fallback xmlns="">
          <p:sp>
            <p:nvSpPr>
              <p:cNvPr id="28" name="Textfeld 27"/>
              <p:cNvSpPr txBox="1">
                <a:spLocks noRot="1" noChangeAspect="1" noMove="1" noResize="1" noEditPoints="1" noAdjustHandles="1" noChangeArrowheads="1" noChangeShapeType="1" noTextEdit="1"/>
              </p:cNvSpPr>
              <p:nvPr/>
            </p:nvSpPr>
            <p:spPr>
              <a:xfrm>
                <a:off x="468312" y="5138318"/>
                <a:ext cx="8184793" cy="400110"/>
              </a:xfrm>
              <a:prstGeom prst="rect">
                <a:avLst/>
              </a:prstGeom>
              <a:blipFill rotWithShape="1">
                <a:blip r:embed="rId10"/>
                <a:stretch>
                  <a:fillRect l="-82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1013767" y="5538428"/>
                <a:ext cx="698477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𝐵𝑒𝑖𝑏𝑒h𝑎𝑙𝑡𝑢𝑛𝑔</m:t>
                          </m:r>
                          <m:r>
                            <a:rPr lang="de-DE" sz="2000" b="0" i="1" smtClean="0">
                              <a:latin typeface="Cambria Math"/>
                            </a:rPr>
                            <m:t> </m:t>
                          </m:r>
                          <m:r>
                            <a:rPr lang="de-DE" sz="2000" b="0" i="1" smtClean="0">
                              <a:latin typeface="Cambria Math"/>
                            </a:rPr>
                            <m:t>𝑣𝑜𝑛</m:t>
                          </m:r>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m:t>
                          </m:r>
                          <m:r>
                            <a:rPr lang="de-DE" sz="2000" b="0" i="1" smtClean="0">
                              <a:latin typeface="Cambria Math"/>
                              <a:ea typeface="Cambria Math"/>
                            </a:rPr>
                            <m:t>𝜋</m:t>
                          </m:r>
                        </m:e>
                      </m:d>
                      <m:r>
                        <a:rPr lang="de-DE" sz="2000" b="0" i="1" smtClean="0">
                          <a:latin typeface="Cambria Math"/>
                        </a:rPr>
                        <m:t>=1−</m:t>
                      </m:r>
                      <m:r>
                        <a:rPr lang="de-DE" sz="2000" i="1">
                          <a:latin typeface="Cambria Math"/>
                        </a:rPr>
                        <m:t>𝑃</m:t>
                      </m:r>
                      <m:d>
                        <m:dPr>
                          <m:ctrlPr>
                            <a:rPr lang="de-DE" sz="2000" i="1">
                              <a:latin typeface="Cambria Math" panose="02040503050406030204" pitchFamily="18" charset="0"/>
                            </a:rPr>
                          </m:ctrlPr>
                        </m:dPr>
                        <m:e>
                          <m:r>
                            <a:rPr lang="de-DE" sz="2000" b="0" i="1" smtClean="0">
                              <a:latin typeface="Cambria Math"/>
                            </a:rPr>
                            <m:t>𝑉𝑒𝑟𝑤𝑒𝑟𝑓𝑢𝑛𝑔</m:t>
                          </m:r>
                          <m:r>
                            <a:rPr lang="de-DE" sz="2000" i="1">
                              <a:latin typeface="Cambria Math"/>
                            </a:rPr>
                            <m:t> </m:t>
                          </m:r>
                          <m:r>
                            <a:rPr lang="de-DE" sz="2000" i="1">
                              <a:latin typeface="Cambria Math"/>
                            </a:rPr>
                            <m:t>𝑣𝑜𝑛</m:t>
                          </m:r>
                          <m:r>
                            <a:rPr lang="de-DE" sz="2000" i="1">
                              <a:latin typeface="Cambria Math"/>
                            </a:rPr>
                            <m:t> </m:t>
                          </m:r>
                          <m:sSub>
                            <m:sSubPr>
                              <m:ctrlPr>
                                <a:rPr lang="de-DE" sz="2000" i="1">
                                  <a:latin typeface="Cambria Math" panose="02040503050406030204" pitchFamily="18" charset="0"/>
                                </a:rPr>
                              </m:ctrlPr>
                            </m:sSubPr>
                            <m:e>
                              <m:r>
                                <a:rPr lang="de-DE" sz="2000" i="1">
                                  <a:latin typeface="Cambria Math"/>
                                </a:rPr>
                                <m:t>𝐻</m:t>
                              </m:r>
                            </m:e>
                            <m:sub>
                              <m:r>
                                <a:rPr lang="de-DE" sz="2000" i="1">
                                  <a:latin typeface="Cambria Math"/>
                                </a:rPr>
                                <m:t>0</m:t>
                              </m:r>
                            </m:sub>
                          </m:sSub>
                          <m:r>
                            <a:rPr lang="de-DE" sz="2000" i="1">
                              <a:latin typeface="Cambria Math"/>
                            </a:rPr>
                            <m:t>|</m:t>
                          </m:r>
                          <m:r>
                            <a:rPr lang="de-DE" sz="2000" i="1">
                              <a:latin typeface="Cambria Math"/>
                              <a:ea typeface="Cambria Math"/>
                            </a:rPr>
                            <m:t>𝜋</m:t>
                          </m:r>
                        </m:e>
                      </m:d>
                    </m:oMath>
                  </m:oMathPara>
                </a14:m>
                <a:endParaRPr lang="de-DE" sz="2000" dirty="0">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013767" y="5538428"/>
                <a:ext cx="6984776" cy="400110"/>
              </a:xfrm>
              <a:prstGeom prst="rect">
                <a:avLst/>
              </a:prstGeom>
              <a:blipFill rotWithShape="1">
                <a:blip r:embed="rId11"/>
                <a:stretch>
                  <a:fillRect b="-16923"/>
                </a:stretch>
              </a:blipFill>
            </p:spPr>
            <p:txBody>
              <a:bodyPr/>
              <a:lstStyle/>
              <a:p>
                <a:r>
                  <a:rPr lang="de-DE">
                    <a:noFill/>
                  </a:rPr>
                  <a:t> </a:t>
                </a:r>
              </a:p>
            </p:txBody>
          </p:sp>
        </mc:Fallback>
      </mc:AlternateContent>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762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106059431"/>
      </p:ext>
    </p:extLst>
  </p:cSld>
  <p:clrMapOvr>
    <a:masterClrMapping/>
  </p:clrMapOvr>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763</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p:nvPr/>
        </p:nvSpPr>
        <p:spPr>
          <a:xfrm>
            <a:off x="468313" y="4397641"/>
            <a:ext cx="8237725" cy="707886"/>
          </a:xfrm>
          <a:prstGeom prst="rect">
            <a:avLst/>
          </a:prstGeom>
          <a:noFill/>
        </p:spPr>
        <p:txBody>
          <a:bodyPr wrap="square" rtlCol="0">
            <a:spAutoFit/>
          </a:bodyPr>
          <a:lstStyle/>
          <a:p>
            <a:r>
              <a:rPr lang="de-DE" sz="2000" dirty="0">
                <a:latin typeface="+mn-lt"/>
              </a:rPr>
              <a:t>&gt; Eine Obergrenze für die Fehlerwahrscheinlichkeit 2. Art bildet bei einem   </a:t>
            </a:r>
          </a:p>
          <a:p>
            <a:r>
              <a:rPr lang="de-DE" sz="2000" dirty="0">
                <a:latin typeface="+mn-lt"/>
              </a:rPr>
              <a:t>   unverfälschten Test die Gegenwahrscheinlichkeit des Testniveaus:</a:t>
            </a:r>
          </a:p>
        </p:txBody>
      </p:sp>
      <mc:AlternateContent xmlns:mc="http://schemas.openxmlformats.org/markup-compatibility/2006" xmlns:a14="http://schemas.microsoft.com/office/drawing/2010/main">
        <mc:Choice Requires="a14">
          <p:sp>
            <p:nvSpPr>
              <p:cNvPr id="13" name="Textfeld 12"/>
              <p:cNvSpPr txBox="1"/>
              <p:nvPr/>
            </p:nvSpPr>
            <p:spPr>
              <a:xfrm>
                <a:off x="1121253" y="5130001"/>
                <a:ext cx="443978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𝐵𝑒𝑖𝑏𝑒h𝑎𝑙𝑡𝑢𝑛𝑔</m:t>
                          </m:r>
                          <m:r>
                            <a:rPr lang="de-DE" sz="2000" b="0" i="1" smtClean="0">
                              <a:latin typeface="Cambria Math"/>
                            </a:rPr>
                            <m:t> </m:t>
                          </m:r>
                          <m:r>
                            <a:rPr lang="de-DE" sz="2000" b="0" i="1" smtClean="0">
                              <a:latin typeface="Cambria Math"/>
                            </a:rPr>
                            <m:t>𝑣𝑜𝑛</m:t>
                          </m:r>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m:t>
                          </m:r>
                          <m:r>
                            <a:rPr lang="de-DE" sz="2000" b="0" i="1" smtClean="0">
                              <a:latin typeface="Cambria Math"/>
                              <a:ea typeface="Cambria Math"/>
                            </a:rPr>
                            <m:t>𝜋</m:t>
                          </m:r>
                        </m:e>
                      </m:d>
                      <m:r>
                        <a:rPr lang="de-DE" sz="2000" i="1">
                          <a:latin typeface="Cambria Math"/>
                          <a:ea typeface="Cambria Math"/>
                        </a:rPr>
                        <m:t>≤</m:t>
                      </m:r>
                      <m:r>
                        <a:rPr lang="de-DE" sz="2000" b="0" i="1" smtClean="0">
                          <a:latin typeface="Cambria Math"/>
                        </a:rPr>
                        <m:t>1−</m:t>
                      </m:r>
                      <m:r>
                        <a:rPr lang="de-DE" sz="2000" b="0" i="1" smtClean="0">
                          <a:latin typeface="Cambria Math"/>
                          <a:ea typeface="Cambria Math"/>
                        </a:rPr>
                        <m:t>𝛼</m:t>
                      </m:r>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121253" y="5130001"/>
                <a:ext cx="4439785" cy="400110"/>
              </a:xfrm>
              <a:prstGeom prst="rect">
                <a:avLst/>
              </a:prstGeom>
              <a:blipFill rotWithShape="1">
                <a:blip r:embed="rId3"/>
                <a:stretch>
                  <a:fillRect b="-1692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3" y="3369485"/>
                <a:ext cx="8290659" cy="1015663"/>
              </a:xfrm>
              <a:prstGeom prst="rect">
                <a:avLst/>
              </a:prstGeom>
              <a:noFill/>
            </p:spPr>
            <p:txBody>
              <a:bodyPr wrap="square" rtlCol="0">
                <a:spAutoFit/>
              </a:bodyPr>
              <a:lstStyle/>
              <a:p>
                <a:r>
                  <a:rPr lang="de-DE" sz="2000" dirty="0">
                    <a:latin typeface="+mn-lt"/>
                  </a:rPr>
                  <a:t>&gt; Ist die Verwerfungswahrscheinlichkeit bei einem </a:t>
                </a:r>
                <a:r>
                  <a:rPr lang="de-DE" sz="2000" b="1" dirty="0">
                    <a:solidFill>
                      <a:srgbClr val="0070C0"/>
                    </a:solidFill>
                    <a:latin typeface="+mn-lt"/>
                  </a:rPr>
                  <a:t>Niveau-</a:t>
                </a:r>
                <a:r>
                  <a:rPr lang="el-GR" sz="2000" b="1" dirty="0">
                    <a:solidFill>
                      <a:srgbClr val="0070C0"/>
                    </a:solidFill>
                    <a:latin typeface="+mn-lt"/>
                    <a:cs typeface="Lucida Sans Unicode"/>
                  </a:rPr>
                  <a:t>α</a:t>
                </a:r>
                <a:r>
                  <a:rPr lang="de-DE" sz="2000" b="1" dirty="0">
                    <a:solidFill>
                      <a:srgbClr val="0070C0"/>
                    </a:solidFill>
                    <a:latin typeface="+mn-lt"/>
                    <a:cs typeface="Lucida Sans Unicode"/>
                  </a:rPr>
                  <a:t>-Test </a:t>
                </a:r>
                <a:r>
                  <a:rPr lang="de-DE" sz="2000" dirty="0">
                    <a:latin typeface="+mn-lt"/>
                  </a:rPr>
                  <a:t>für Werte</a:t>
                </a:r>
              </a:p>
              <a:p>
                <a:r>
                  <a:rPr lang="de-DE" sz="2000" dirty="0">
                    <a:latin typeface="+mn-lt"/>
                  </a:rPr>
                  <a:t>   aus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niemals geringer als für Werte aus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(was ja sinnvoll ist), spricht</a:t>
                </a:r>
              </a:p>
              <a:p>
                <a:r>
                  <a:rPr lang="de-DE" sz="2000" dirty="0">
                    <a:latin typeface="+mn-lt"/>
                  </a:rPr>
                  <a:t>   man von einem </a:t>
                </a:r>
                <a:r>
                  <a:rPr lang="de-DE" sz="2000" b="1" dirty="0">
                    <a:solidFill>
                      <a:srgbClr val="0070C0"/>
                    </a:solidFill>
                    <a:latin typeface="+mn-lt"/>
                  </a:rPr>
                  <a:t>unverfälschten Test</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3369485"/>
                <a:ext cx="8290659" cy="1015663"/>
              </a:xfrm>
              <a:prstGeom prst="rect">
                <a:avLst/>
              </a:prstGeom>
              <a:blipFill>
                <a:blip r:embed="rId5"/>
                <a:stretch>
                  <a:fillRect l="-809" t="-3614" b="-10241"/>
                </a:stretch>
              </a:blipFill>
            </p:spPr>
            <p:txBody>
              <a:bodyPr/>
              <a:lstStyle/>
              <a:p>
                <a:r>
                  <a:rPr lang="en-US">
                    <a:noFill/>
                  </a:rPr>
                  <a:t> </a:t>
                </a:r>
              </a:p>
            </p:txBody>
          </p:sp>
        </mc:Fallback>
      </mc:AlternateContent>
      <p:pic>
        <p:nvPicPr>
          <p:cNvPr id="2" name="Grafik 1"/>
          <p:cNvPicPr>
            <a:picLocks noChangeAspect="1"/>
          </p:cNvPicPr>
          <p:nvPr/>
        </p:nvPicPr>
        <p:blipFill>
          <a:blip r:embed="rId6"/>
          <a:stretch>
            <a:fillRect/>
          </a:stretch>
        </p:blipFill>
        <p:spPr>
          <a:xfrm>
            <a:off x="457200" y="1131416"/>
            <a:ext cx="7600950" cy="2028825"/>
          </a:xfrm>
          <a:prstGeom prst="rect">
            <a:avLst/>
          </a:prstGeom>
        </p:spPr>
      </p:pic>
    </p:spTree>
    <p:extLst>
      <p:ext uri="{BB962C8B-B14F-4D97-AF65-F5344CB8AC3E}">
        <p14:creationId xmlns:p14="http://schemas.microsoft.com/office/powerpoint/2010/main" val="1685298653"/>
      </p:ext>
    </p:extLst>
  </p:cSld>
  <p:clrMapOvr>
    <a:masterClrMapping/>
  </p:clrMapOvr>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764</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Güte und Gütefunktion </a:t>
            </a:r>
            <a:r>
              <a:rPr lang="de-DE" sz="2000" dirty="0">
                <a:solidFill>
                  <a:srgbClr val="0070C0"/>
                </a:solidFill>
              </a:rPr>
              <a:t>● </a:t>
            </a:r>
            <a:endParaRPr lang="de-DE" sz="2000" b="1" dirty="0">
              <a:solidFill>
                <a:srgbClr val="0070C0"/>
              </a:solidFill>
              <a:latin typeface="+mn-lt"/>
            </a:endParaRPr>
          </a:p>
        </p:txBody>
      </p:sp>
      <p:sp>
        <p:nvSpPr>
          <p:cNvPr id="10" name="Textfeld 9"/>
          <p:cNvSpPr txBox="1"/>
          <p:nvPr/>
        </p:nvSpPr>
        <p:spPr>
          <a:xfrm>
            <a:off x="452522" y="4581128"/>
            <a:ext cx="7287834" cy="400110"/>
          </a:xfrm>
          <a:prstGeom prst="rect">
            <a:avLst/>
          </a:prstGeom>
          <a:noFill/>
        </p:spPr>
        <p:txBody>
          <a:bodyPr wrap="square" rtlCol="0">
            <a:spAutoFit/>
          </a:bodyPr>
          <a:lstStyle/>
          <a:p>
            <a:r>
              <a:rPr lang="de-DE" sz="2000" dirty="0">
                <a:latin typeface="+mn-lt"/>
              </a:rPr>
              <a:t>Beispiel: Abb. 11.2.1 (</a:t>
            </a:r>
            <a:r>
              <a:rPr lang="de-DE" sz="2000">
                <a:latin typeface="+mn-lt"/>
              </a:rPr>
              <a:t>Folie 761)</a:t>
            </a:r>
            <a:endParaRPr lang="de-DE" sz="2000" dirty="0">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1121253" y="4981238"/>
                <a:ext cx="4439785"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𝑔</m:t>
                    </m:r>
                    <m:d>
                      <m:dPr>
                        <m:ctrlPr>
                          <a:rPr lang="de-DE" sz="2000" b="0" i="1" smtClean="0">
                            <a:latin typeface="Cambria Math" panose="02040503050406030204" pitchFamily="18" charset="0"/>
                          </a:rPr>
                        </m:ctrlPr>
                      </m:dPr>
                      <m:e>
                        <m:r>
                          <a:rPr lang="de-DE" sz="2000" b="0" i="1" smtClean="0">
                            <a:latin typeface="Cambria Math"/>
                          </a:rPr>
                          <m:t>0.5</m:t>
                        </m:r>
                      </m:e>
                    </m:d>
                    <m:r>
                      <a:rPr lang="de-DE" sz="2000" b="0" i="1" smtClean="0">
                        <a:latin typeface="Cambria Math"/>
                      </a:rPr>
                      <m:t>=0.049</m:t>
                    </m:r>
                  </m:oMath>
                </a14:m>
                <a:r>
                  <a:rPr lang="de-DE" sz="2000" dirty="0">
                    <a:latin typeface="+mn-lt"/>
                  </a:rPr>
                  <a:t>  oder  </a:t>
                </a:r>
                <a14:m>
                  <m:oMath xmlns:m="http://schemas.openxmlformats.org/officeDocument/2006/math">
                    <m:r>
                      <a:rPr lang="de-DE" sz="2000" b="0" i="1" smtClean="0">
                        <a:latin typeface="Cambria Math"/>
                      </a:rPr>
                      <m:t>𝑔</m:t>
                    </m:r>
                    <m:d>
                      <m:dPr>
                        <m:ctrlPr>
                          <a:rPr lang="de-DE" sz="2000" b="0" i="1" smtClean="0">
                            <a:latin typeface="Cambria Math" panose="02040503050406030204" pitchFamily="18" charset="0"/>
                          </a:rPr>
                        </m:ctrlPr>
                      </m:dPr>
                      <m:e>
                        <m:r>
                          <a:rPr lang="de-DE" sz="2000" b="0" i="1" smtClean="0">
                            <a:latin typeface="Cambria Math"/>
                          </a:rPr>
                          <m:t>0.6</m:t>
                        </m:r>
                      </m:e>
                    </m:d>
                    <m:r>
                      <a:rPr lang="de-DE" sz="2000" b="0" i="1" smtClean="0">
                        <a:latin typeface="Cambria Math"/>
                      </a:rPr>
                      <m:t>=0.291</m:t>
                    </m:r>
                  </m:oMath>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121253" y="4981238"/>
                <a:ext cx="4439785" cy="400110"/>
              </a:xfrm>
              <a:prstGeom prst="rect">
                <a:avLst/>
              </a:prstGeom>
              <a:blipFill rotWithShape="1">
                <a:blip r:embed="rId5"/>
                <a:stretch>
                  <a:fillRect t="-7576" b="-25758"/>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771525" y="1531601"/>
            <a:ext cx="7600950" cy="2219325"/>
          </a:xfrm>
          <a:prstGeom prst="rect">
            <a:avLst/>
          </a:prstGeom>
        </p:spPr>
      </p:pic>
      <p:pic>
        <p:nvPicPr>
          <p:cNvPr id="3" name="Grafik 2"/>
          <p:cNvPicPr>
            <a:picLocks noChangeAspect="1"/>
          </p:cNvPicPr>
          <p:nvPr/>
        </p:nvPicPr>
        <p:blipFill>
          <a:blip r:embed="rId7"/>
          <a:stretch>
            <a:fillRect/>
          </a:stretch>
        </p:blipFill>
        <p:spPr>
          <a:xfrm>
            <a:off x="1547664" y="4004805"/>
            <a:ext cx="4581525" cy="352425"/>
          </a:xfrm>
          <a:prstGeom prst="rect">
            <a:avLst/>
          </a:prstGeom>
        </p:spPr>
      </p:pic>
    </p:spTree>
    <p:extLst>
      <p:ext uri="{BB962C8B-B14F-4D97-AF65-F5344CB8AC3E}">
        <p14:creationId xmlns:p14="http://schemas.microsoft.com/office/powerpoint/2010/main" val="3672079062"/>
      </p:ext>
    </p:extLst>
  </p:cSld>
  <p:clrMapOvr>
    <a:masterClrMapping/>
  </p:clrMapOvr>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Gütefunktionen der Gauß-Test-Varianten </a:t>
            </a:r>
            <a:r>
              <a:rPr lang="de-DE" sz="2000" dirty="0">
                <a:solidFill>
                  <a:srgbClr val="0070C0"/>
                </a:solidFill>
              </a:rPr>
              <a:t>● </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765</a:t>
            </a:r>
            <a:endParaRPr lang="de-DE" sz="8000" b="1" dirty="0">
              <a:solidFill>
                <a:schemeClr val="tx1"/>
              </a:solidFill>
              <a:latin typeface="+mj-lt"/>
            </a:endParaRPr>
          </a:p>
        </p:txBody>
      </p:sp>
      <p:sp>
        <p:nvSpPr>
          <p:cNvPr id="15" name="Textfeld 14"/>
          <p:cNvSpPr txBox="1"/>
          <p:nvPr/>
        </p:nvSpPr>
        <p:spPr>
          <a:xfrm>
            <a:off x="468313" y="5845758"/>
            <a:ext cx="7287834" cy="707886"/>
          </a:xfrm>
          <a:prstGeom prst="rect">
            <a:avLst/>
          </a:prstGeom>
          <a:noFill/>
        </p:spPr>
        <p:txBody>
          <a:bodyPr wrap="square" rtlCol="0">
            <a:spAutoFit/>
          </a:bodyPr>
          <a:lstStyle/>
          <a:p>
            <a:r>
              <a:rPr lang="de-DE" sz="2000" dirty="0">
                <a:latin typeface="+mn-lt"/>
              </a:rPr>
              <a:t>Herleitung: Betrachte dazu exemplarisch nachfolgendes</a:t>
            </a:r>
          </a:p>
          <a:p>
            <a:r>
              <a:rPr lang="de-DE" sz="2000" dirty="0">
                <a:latin typeface="+mn-lt"/>
              </a:rPr>
              <a:t>                   Beispiel 11.2.1 für Fall a)</a:t>
            </a:r>
          </a:p>
        </p:txBody>
      </p:sp>
      <p:pic>
        <p:nvPicPr>
          <p:cNvPr id="2" name="Grafik 1"/>
          <p:cNvPicPr>
            <a:picLocks noChangeAspect="1"/>
          </p:cNvPicPr>
          <p:nvPr/>
        </p:nvPicPr>
        <p:blipFill>
          <a:blip r:embed="rId3"/>
          <a:stretch>
            <a:fillRect/>
          </a:stretch>
        </p:blipFill>
        <p:spPr>
          <a:xfrm>
            <a:off x="771525" y="1599629"/>
            <a:ext cx="7600950" cy="3981450"/>
          </a:xfrm>
          <a:prstGeom prst="rect">
            <a:avLst/>
          </a:prstGeom>
        </p:spPr>
      </p:pic>
    </p:spTree>
    <p:extLst>
      <p:ext uri="{BB962C8B-B14F-4D97-AF65-F5344CB8AC3E}">
        <p14:creationId xmlns:p14="http://schemas.microsoft.com/office/powerpoint/2010/main" val="2174308515"/>
      </p:ext>
    </p:extLst>
  </p:cSld>
  <p:clrMapOvr>
    <a:masterClrMapping/>
  </p:clrMapOvr>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11.2.1: Gütefunktionen eines einseitigen Gauß-Tests </a:t>
            </a:r>
            <a:r>
              <a:rPr lang="de-DE" sz="2000" dirty="0">
                <a:solidFill>
                  <a:srgbClr val="0070C0"/>
                </a:solidFill>
              </a:rPr>
              <a:t>● </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766</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1" name="Textfeld 10"/>
              <p:cNvSpPr txBox="1"/>
              <p:nvPr/>
            </p:nvSpPr>
            <p:spPr>
              <a:xfrm>
                <a:off x="468463" y="1486690"/>
                <a:ext cx="8207225" cy="4093428"/>
              </a:xfrm>
              <a:prstGeom prst="rect">
                <a:avLst/>
              </a:prstGeom>
              <a:noFill/>
            </p:spPr>
            <p:txBody>
              <a:bodyPr wrap="square" rtlCol="0">
                <a:spAutoFit/>
              </a:bodyPr>
              <a:lstStyle/>
              <a:p>
                <a:pPr algn="just"/>
                <a:r>
                  <a:rPr lang="de-DE" sz="2000" dirty="0">
                    <a:latin typeface="+mn-lt"/>
                  </a:rPr>
                  <a:t>Angenommen eine Maschine produziere Metallstifte der Länge 40 mm. Laut Herstellerangaben arbeite die Maschine mit einer Standardabweichung von </a:t>
                </a:r>
                <a14:m>
                  <m:oMath xmlns:m="http://schemas.openxmlformats.org/officeDocument/2006/math">
                    <m:r>
                      <a:rPr lang="de-DE" sz="2000" i="1" smtClean="0">
                        <a:latin typeface="Cambria Math"/>
                        <a:ea typeface="Cambria Math"/>
                      </a:rPr>
                      <m:t>𝜎</m:t>
                    </m:r>
                    <m:r>
                      <a:rPr lang="de-DE" sz="2000" b="0" i="1" smtClean="0">
                        <a:latin typeface="Cambria Math"/>
                        <a:ea typeface="Cambria Math"/>
                      </a:rPr>
                      <m:t>=1 </m:t>
                    </m:r>
                    <m:r>
                      <a:rPr lang="de-DE" sz="2000" b="0" i="1" smtClean="0">
                        <a:latin typeface="Cambria Math"/>
                        <a:ea typeface="Cambria Math"/>
                      </a:rPr>
                      <m:t>𝑚𝑚</m:t>
                    </m:r>
                  </m:oMath>
                </a14:m>
                <a:r>
                  <a:rPr lang="de-DE" sz="2000" dirty="0">
                    <a:latin typeface="+mn-lt"/>
                  </a:rPr>
                  <a:t>. Die Länge der Metallstifte kann dabei als normalverteilt </a:t>
                </a:r>
                <a:r>
                  <a:rPr lang="de-DE" sz="2000" dirty="0" err="1">
                    <a:latin typeface="+mn-lt"/>
                  </a:rPr>
                  <a:t>ange-nommen</a:t>
                </a:r>
                <a:r>
                  <a:rPr lang="de-DE" sz="2000" dirty="0">
                    <a:latin typeface="+mn-lt"/>
                  </a:rPr>
                  <a:t> werden. Im Rahmen der Qualitätskontrolle werden in regelmäßigen Abständen </a:t>
                </a:r>
                <a14:m>
                  <m:oMath xmlns:m="http://schemas.openxmlformats.org/officeDocument/2006/math">
                    <m:r>
                      <a:rPr lang="de-DE" sz="2000" b="0" i="1" smtClean="0">
                        <a:latin typeface="Cambria Math"/>
                      </a:rPr>
                      <m:t>𝑛</m:t>
                    </m:r>
                  </m:oMath>
                </a14:m>
                <a:r>
                  <a:rPr lang="de-DE" sz="2000" dirty="0">
                    <a:latin typeface="+mn-lt"/>
                  </a:rPr>
                  <a:t> Stifte entnommen und deren mittlere Länge festgestellt. Bei einer signifikanten Abweichung von der Solllänge, muss die Produktion auf jeden Fall kurzeitig unterbrochen werden, wobei irrtümliche Produktionsstopps möglichst zu vermeiden sind.</a:t>
                </a:r>
              </a:p>
              <a:p>
                <a:pPr algn="just"/>
                <a:r>
                  <a:rPr lang="de-DE" sz="2000" dirty="0">
                    <a:latin typeface="+mn-lt"/>
                  </a:rPr>
                  <a:t>Die Situation lässt sich im Rahmen eines </a:t>
                </a:r>
                <a:r>
                  <a:rPr lang="de-DE" sz="2000" b="1">
                    <a:solidFill>
                      <a:srgbClr val="0070C0"/>
                    </a:solidFill>
                    <a:latin typeface="+mn-lt"/>
                  </a:rPr>
                  <a:t>Gauß-Tests</a:t>
                </a:r>
                <a:r>
                  <a:rPr lang="de-DE" sz="2000">
                    <a:latin typeface="+mn-lt"/>
                  </a:rPr>
                  <a:t> statistisch </a:t>
                </a:r>
                <a:r>
                  <a:rPr lang="de-DE" sz="2000" dirty="0">
                    <a:latin typeface="+mn-lt"/>
                  </a:rPr>
                  <a:t>lösen, wobei die Wahl des konkreten Testproblems davon abhängt, in welche Richtung primär keine Abweichung auftreten darf. Wir nehmen im Folgenden an, dass primär zu kurze Stifte vermieden werden sollen. Dies führt zu einem „unteren Gauß-Test“ für das Testproblem:</a:t>
                </a:r>
              </a:p>
            </p:txBody>
          </p:sp>
        </mc:Choice>
        <mc:Fallback xmlns="">
          <p:sp>
            <p:nvSpPr>
              <p:cNvPr id="11" name="Textfeld 10"/>
              <p:cNvSpPr txBox="1">
                <a:spLocks noRot="1" noChangeAspect="1" noMove="1" noResize="1" noEditPoints="1" noAdjustHandles="1" noChangeArrowheads="1" noChangeShapeType="1" noTextEdit="1"/>
              </p:cNvSpPr>
              <p:nvPr/>
            </p:nvSpPr>
            <p:spPr>
              <a:xfrm>
                <a:off x="468463" y="1486690"/>
                <a:ext cx="8207225" cy="4093428"/>
              </a:xfrm>
              <a:prstGeom prst="rect">
                <a:avLst/>
              </a:prstGeom>
              <a:blipFill>
                <a:blip r:embed="rId3"/>
                <a:stretch>
                  <a:fillRect l="-817" t="-894" r="-743" b="-178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907704" y="5517232"/>
                <a:ext cx="3510754" cy="40011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el-GR" sz="2000" i="1" dirty="0" smtClean="0">
                        <a:solidFill>
                          <a:schemeClr val="tx1"/>
                        </a:solidFill>
                        <a:latin typeface="Cambria Math"/>
                        <a:ea typeface="Cambria Math"/>
                      </a:rPr>
                      <m:t>𝜇</m:t>
                    </m:r>
                    <m:r>
                      <a:rPr lang="el-GR" sz="2000" i="1" dirty="0" smtClean="0">
                        <a:solidFill>
                          <a:schemeClr val="tx1"/>
                        </a:solidFill>
                        <a:latin typeface="Cambria Math"/>
                        <a:ea typeface="Cambria Math"/>
                      </a:rPr>
                      <m:t>≥40</m:t>
                    </m:r>
                  </m:oMath>
                </a14:m>
                <a:r>
                  <a:rPr lang="de-DE" sz="2000" dirty="0">
                    <a:solidFill>
                      <a:schemeClr val="tx1"/>
                    </a:solidFill>
                    <a:latin typeface="+mn-lt"/>
                  </a:rPr>
                  <a:t>  vs.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rPr>
                  <a:t>: </a:t>
                </a:r>
                <a14:m>
                  <m:oMath xmlns:m="http://schemas.openxmlformats.org/officeDocument/2006/math">
                    <m:r>
                      <a:rPr lang="el-GR" sz="2000" i="1" dirty="0">
                        <a:solidFill>
                          <a:schemeClr val="tx1"/>
                        </a:solidFill>
                        <a:latin typeface="Cambria Math"/>
                        <a:ea typeface="Cambria Math"/>
                      </a:rPr>
                      <m:t>𝜇</m:t>
                    </m:r>
                    <m:r>
                      <a:rPr lang="de-DE" sz="2000" b="0" i="1" dirty="0" smtClean="0">
                        <a:solidFill>
                          <a:schemeClr val="tx1"/>
                        </a:solidFill>
                        <a:latin typeface="Cambria Math"/>
                        <a:ea typeface="Cambria Math"/>
                      </a:rPr>
                      <m:t>&lt;</m:t>
                    </m:r>
                    <m:r>
                      <a:rPr lang="el-GR" sz="2000" i="1" dirty="0">
                        <a:solidFill>
                          <a:schemeClr val="tx1"/>
                        </a:solidFill>
                        <a:latin typeface="Cambria Math"/>
                        <a:ea typeface="Cambria Math"/>
                      </a:rPr>
                      <m:t>40</m:t>
                    </m:r>
                  </m:oMath>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907704" y="5517232"/>
                <a:ext cx="3510754" cy="400110"/>
              </a:xfrm>
              <a:prstGeom prst="rect">
                <a:avLst/>
              </a:prstGeom>
              <a:blipFill rotWithShape="1">
                <a:blip r:embed="rId4"/>
                <a:stretch>
                  <a:fillRect t="-7576" b="-25758"/>
                </a:stretch>
              </a:blipFill>
            </p:spPr>
            <p:txBody>
              <a:bodyPr/>
              <a:lstStyle/>
              <a:p>
                <a:r>
                  <a:rPr lang="de-DE">
                    <a:noFill/>
                  </a:rPr>
                  <a:t> </a:t>
                </a:r>
              </a:p>
            </p:txBody>
          </p:sp>
        </mc:Fallback>
      </mc:AlternateContent>
    </p:spTree>
    <p:extLst>
      <p:ext uri="{BB962C8B-B14F-4D97-AF65-F5344CB8AC3E}">
        <p14:creationId xmlns:p14="http://schemas.microsoft.com/office/powerpoint/2010/main" val="90825496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4.2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74</a:t>
            </a:r>
            <a:endParaRPr lang="de-DE" sz="8000" b="1" dirty="0">
              <a:solidFill>
                <a:schemeClr val="tx1"/>
              </a:solidFill>
              <a:latin typeface="+mj-lt"/>
            </a:endParaRPr>
          </a:p>
        </p:txBody>
      </p:sp>
      <p:sp>
        <p:nvSpPr>
          <p:cNvPr id="9" name="Textfeld 9"/>
          <p:cNvSpPr txBox="1">
            <a:spLocks noChangeArrowheads="1"/>
          </p:cNvSpPr>
          <p:nvPr/>
        </p:nvSpPr>
        <p:spPr bwMode="auto">
          <a:xfrm>
            <a:off x="467544" y="1209443"/>
            <a:ext cx="453650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Berechnung bei klassierten Daten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 name="Textfeld 1"/>
              <p:cNvSpPr txBox="1"/>
              <p:nvPr/>
            </p:nvSpPr>
            <p:spPr>
              <a:xfrm>
                <a:off x="683568" y="4581128"/>
                <a:ext cx="4896544" cy="400110"/>
              </a:xfrm>
              <a:prstGeom prst="rect">
                <a:avLst/>
              </a:prstGeom>
              <a:noFill/>
            </p:spPr>
            <p:txBody>
              <a:bodyPr wrap="square" rtlCol="0">
                <a:spAutoFit/>
              </a:bodyPr>
              <a:lstStyle/>
              <a:p>
                <a:r>
                  <a:rPr lang="de-DE" sz="2000" dirty="0">
                    <a:solidFill>
                      <a:schemeClr val="tx1"/>
                    </a:solidFill>
                    <a:latin typeface="+mn-lt"/>
                    <a:ea typeface="Cambria Math" panose="02040503050406030204" pitchFamily="18" charset="0"/>
                  </a:rPr>
                  <a:t>Einfallsklasse des </a:t>
                </a:r>
                <a:r>
                  <a:rPr lang="de-DE" sz="2000" dirty="0" err="1">
                    <a:solidFill>
                      <a:schemeClr val="tx1"/>
                    </a:solidFill>
                    <a:latin typeface="+mn-lt"/>
                    <a:ea typeface="Cambria Math" panose="02040503050406030204" pitchFamily="18" charset="0"/>
                  </a:rPr>
                  <a:t>Medians</a:t>
                </a:r>
                <a:r>
                  <a:rPr lang="de-DE" sz="2000" dirty="0">
                    <a:solidFill>
                      <a:schemeClr val="tx1"/>
                    </a:solidFill>
                    <a:latin typeface="+mn-lt"/>
                    <a:ea typeface="Cambria Math" panose="02040503050406030204" pitchFamily="18" charset="0"/>
                  </a:rPr>
                  <a:t> ist hier </a:t>
                </a:r>
                <a14:m>
                  <m:oMath xmlns:m="http://schemas.openxmlformats.org/officeDocument/2006/math">
                    <m:r>
                      <a:rPr lang="de-DE" sz="2000" b="0" i="1" smtClean="0">
                        <a:solidFill>
                          <a:schemeClr val="tx1"/>
                        </a:solidFill>
                        <a:latin typeface="Cambria Math"/>
                        <a:ea typeface="Cambria Math" panose="02040503050406030204" pitchFamily="18" charset="0"/>
                      </a:rPr>
                      <m:t>𝑗</m:t>
                    </m:r>
                    <m:r>
                      <a:rPr lang="de-DE" sz="2000" b="0" i="1" smtClean="0">
                        <a:solidFill>
                          <a:schemeClr val="tx1"/>
                        </a:solidFill>
                        <a:latin typeface="Cambria Math"/>
                        <a:ea typeface="Cambria Math" panose="02040503050406030204" pitchFamily="18" charset="0"/>
                      </a:rPr>
                      <m:t>=3</m:t>
                    </m:r>
                  </m:oMath>
                </a14:m>
                <a:endParaRPr lang="de-DE" sz="2000" dirty="0">
                  <a:solidFill>
                    <a:schemeClr val="tx1"/>
                  </a:solidFill>
                  <a:latin typeface="+mn-lt"/>
                  <a:ea typeface="Cambria Math" panose="02040503050406030204" pitchFamily="18" charset="0"/>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683568" y="4581128"/>
                <a:ext cx="4896544" cy="400110"/>
              </a:xfrm>
              <a:prstGeom prst="rect">
                <a:avLst/>
              </a:prstGeom>
              <a:blipFill rotWithShape="1">
                <a:blip r:embed="rId4"/>
                <a:stretch>
                  <a:fillRect l="-1245"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687127" y="5085131"/>
                <a:ext cx="6955906" cy="4451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𝑗</m:t>
                          </m:r>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2</m:t>
                          </m:r>
                        </m:sub>
                      </m:sSub>
                      <m:r>
                        <a:rPr lang="de-DE" sz="2000" b="0" i="1" smtClean="0">
                          <a:solidFill>
                            <a:schemeClr val="tx1"/>
                          </a:solidFill>
                          <a:latin typeface="Cambria Math"/>
                        </a:rPr>
                        <m:t>=20,     </m:t>
                      </m:r>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𝐹</m:t>
                              </m:r>
                            </m:e>
                          </m:acc>
                        </m:e>
                        <m:sub>
                          <m:r>
                            <a:rPr lang="de-DE" sz="2000" b="0" i="1" smtClean="0">
                              <a:solidFill>
                                <a:schemeClr val="tx1"/>
                              </a:solidFill>
                              <a:latin typeface="Cambria Math"/>
                            </a:rPr>
                            <m:t>𝑛</m:t>
                          </m:r>
                        </m:sub>
                      </m:sSub>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2</m:t>
                              </m:r>
                            </m:sub>
                          </m:sSub>
                        </m:e>
                      </m:d>
                      <m:r>
                        <a:rPr lang="de-DE" sz="2000" b="0" i="1" smtClean="0">
                          <a:solidFill>
                            <a:schemeClr val="tx1"/>
                          </a:solidFill>
                          <a:latin typeface="Cambria Math"/>
                        </a:rPr>
                        <m:t>=0.333,   </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𝑓</m:t>
                              </m:r>
                            </m:e>
                          </m:acc>
                        </m:e>
                        <m:sub>
                          <m:r>
                            <a:rPr lang="de-DE" sz="2000" i="1">
                              <a:solidFill>
                                <a:schemeClr val="tx1"/>
                              </a:solidFill>
                              <a:latin typeface="Cambria Math"/>
                            </a:rPr>
                            <m:t>3</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𝑑</m:t>
                          </m:r>
                        </m:e>
                        <m:sub>
                          <m:r>
                            <a:rPr lang="de-DE" sz="2000" i="1">
                              <a:solidFill>
                                <a:schemeClr val="tx1"/>
                              </a:solidFill>
                              <a:latin typeface="Cambria Math"/>
                            </a:rPr>
                            <m:t>3</m:t>
                          </m:r>
                        </m:sub>
                      </m:sSub>
                      <m:r>
                        <a:rPr lang="de-DE" sz="2000" b="0" i="1" smtClean="0">
                          <a:solidFill>
                            <a:schemeClr val="tx1"/>
                          </a:solidFill>
                          <a:latin typeface="Cambria Math"/>
                        </a:rPr>
                        <m:t>=0.0333</m:t>
                      </m:r>
                    </m:oMath>
                  </m:oMathPara>
                </a14:m>
                <a:endParaRPr lang="de-DE" sz="2000" dirty="0">
                  <a:solidFill>
                    <a:schemeClr val="tx1"/>
                  </a:solidFill>
                </a:endParaRPr>
              </a:p>
            </p:txBody>
          </p:sp>
        </mc:Choice>
        <mc:Fallback xmlns="">
          <p:sp>
            <p:nvSpPr>
              <p:cNvPr id="3" name="Textfeld 2"/>
              <p:cNvSpPr txBox="1">
                <a:spLocks noRot="1" noChangeAspect="1" noMove="1" noResize="1" noEditPoints="1" noAdjustHandles="1" noChangeArrowheads="1" noChangeShapeType="1" noTextEdit="1"/>
              </p:cNvSpPr>
              <p:nvPr/>
            </p:nvSpPr>
            <p:spPr>
              <a:xfrm>
                <a:off x="687127" y="5085131"/>
                <a:ext cx="6955906" cy="445186"/>
              </a:xfrm>
              <a:prstGeom prst="rect">
                <a:avLst/>
              </a:prstGeom>
              <a:blipFill rotWithShape="1">
                <a:blip r:embed="rId5"/>
                <a:stretch>
                  <a:fillRect t="-4110" b="-8219"/>
                </a:stretch>
              </a:blipFill>
            </p:spPr>
            <p:txBody>
              <a:bodyPr/>
              <a:lstStyle/>
              <a:p>
                <a:r>
                  <a:rPr lang="de-DE">
                    <a:noFill/>
                  </a:rPr>
                  <a:t> </a:t>
                </a:r>
              </a:p>
            </p:txBody>
          </p:sp>
        </mc:Fallback>
      </mc:AlternateContent>
      <p:pic>
        <p:nvPicPr>
          <p:cNvPr id="4" name="Grafik 3"/>
          <p:cNvPicPr>
            <a:picLocks noChangeAspect="1"/>
          </p:cNvPicPr>
          <p:nvPr/>
        </p:nvPicPr>
        <p:blipFill>
          <a:blip r:embed="rId6"/>
          <a:stretch>
            <a:fillRect/>
          </a:stretch>
        </p:blipFill>
        <p:spPr>
          <a:xfrm>
            <a:off x="683568" y="1961155"/>
            <a:ext cx="4495800" cy="2381250"/>
          </a:xfrm>
          <a:prstGeom prst="rect">
            <a:avLst/>
          </a:prstGeom>
        </p:spPr>
      </p:pic>
    </p:spTree>
    <p:extLst>
      <p:ext uri="{BB962C8B-B14F-4D97-AF65-F5344CB8AC3E}">
        <p14:creationId xmlns:p14="http://schemas.microsoft.com/office/powerpoint/2010/main" val="318433803"/>
      </p:ext>
    </p:extLst>
  </p:cSld>
  <p:clrMapOvr>
    <a:masterClrMapping/>
  </p:clrMapOvr>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767</a:t>
            </a:r>
            <a:endParaRPr lang="de-DE" sz="8000" b="1" dirty="0">
              <a:solidFill>
                <a:schemeClr val="tx1"/>
              </a:solidFill>
              <a:latin typeface="+mj-lt"/>
            </a:endParaRPr>
          </a:p>
        </p:txBody>
      </p:sp>
      <p:sp>
        <p:nvSpPr>
          <p:cNvPr id="11" name="Textfeld 10"/>
          <p:cNvSpPr txBox="1"/>
          <p:nvPr/>
        </p:nvSpPr>
        <p:spPr>
          <a:xfrm>
            <a:off x="708640" y="1577925"/>
            <a:ext cx="2430673" cy="400110"/>
          </a:xfrm>
          <a:prstGeom prst="rect">
            <a:avLst/>
          </a:prstGeom>
          <a:noFill/>
        </p:spPr>
        <p:txBody>
          <a:bodyPr wrap="square" rtlCol="0">
            <a:spAutoFit/>
          </a:bodyPr>
          <a:lstStyle/>
          <a:p>
            <a:pPr algn="just"/>
            <a:r>
              <a:rPr lang="de-DE" sz="2000" dirty="0">
                <a:latin typeface="+mn-lt"/>
              </a:rPr>
              <a:t>Statistisches Modell:</a:t>
            </a:r>
          </a:p>
        </p:txBody>
      </p:sp>
      <mc:AlternateContent xmlns:mc="http://schemas.openxmlformats.org/markup-compatibility/2006" xmlns:a14="http://schemas.microsoft.com/office/drawing/2010/main">
        <mc:Choice Requires="a14">
          <p:sp>
            <p:nvSpPr>
              <p:cNvPr id="12" name="Textfeld 11"/>
              <p:cNvSpPr txBox="1"/>
              <p:nvPr/>
            </p:nvSpPr>
            <p:spPr>
              <a:xfrm>
                <a:off x="3171362" y="1577128"/>
                <a:ext cx="5440560"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i="1">
                            <a:latin typeface="Cambria Math"/>
                            <a:ea typeface="Cambria Math"/>
                          </a:rPr>
                          <m:t>𝜇</m:t>
                        </m:r>
                        <m:r>
                          <a:rPr lang="de-DE" sz="2000" b="0" i="1" smtClean="0">
                            <a:latin typeface="Cambria Math"/>
                          </a:rPr>
                          <m:t>,1</m:t>
                        </m:r>
                      </m:e>
                    </m:d>
                  </m:oMath>
                </a14:m>
                <a:r>
                  <a:rPr lang="de-DE" sz="2000" dirty="0">
                    <a:latin typeface="+mn-lt"/>
                  </a:rPr>
                  <a:t>-verteilt </a:t>
                </a:r>
              </a:p>
            </p:txBody>
          </p:sp>
        </mc:Choice>
        <mc:Fallback xmlns="">
          <p:sp>
            <p:nvSpPr>
              <p:cNvPr id="12" name="Textfeld 11"/>
              <p:cNvSpPr txBox="1">
                <a:spLocks noRot="1" noChangeAspect="1" noMove="1" noResize="1" noEditPoints="1" noAdjustHandles="1" noChangeArrowheads="1" noChangeShapeType="1" noTextEdit="1"/>
              </p:cNvSpPr>
              <p:nvPr/>
            </p:nvSpPr>
            <p:spPr>
              <a:xfrm>
                <a:off x="3171362" y="1577128"/>
                <a:ext cx="5440560" cy="400110"/>
              </a:xfrm>
              <a:prstGeom prst="rect">
                <a:avLst/>
              </a:prstGeom>
              <a:blipFill rotWithShape="1">
                <a:blip r:embed="rId3"/>
                <a:stretch>
                  <a:fillRect t="-7692" b="-27692"/>
                </a:stretch>
              </a:blipFill>
            </p:spPr>
            <p:txBody>
              <a:bodyPr/>
              <a:lstStyle/>
              <a:p>
                <a:r>
                  <a:rPr lang="de-DE">
                    <a:noFill/>
                  </a:rPr>
                  <a:t> </a:t>
                </a:r>
              </a:p>
            </p:txBody>
          </p:sp>
        </mc:Fallback>
      </mc:AlternateContent>
      <p:sp>
        <p:nvSpPr>
          <p:cNvPr id="16" name="Textfeld 15"/>
          <p:cNvSpPr txBox="1"/>
          <p:nvPr/>
        </p:nvSpPr>
        <p:spPr>
          <a:xfrm>
            <a:off x="708640" y="2081736"/>
            <a:ext cx="2736305" cy="400110"/>
          </a:xfrm>
          <a:prstGeom prst="rect">
            <a:avLst/>
          </a:prstGeom>
          <a:noFill/>
        </p:spPr>
        <p:txBody>
          <a:bodyPr wrap="square" rtlCol="0">
            <a:spAutoFit/>
          </a:bodyPr>
          <a:lstStyle/>
          <a:p>
            <a:pPr algn="just"/>
            <a:r>
              <a:rPr lang="de-DE" sz="2000" dirty="0">
                <a:latin typeface="+mn-lt"/>
              </a:rPr>
              <a:t>Testproblem:  </a:t>
            </a:r>
          </a:p>
        </p:txBody>
      </p:sp>
      <mc:AlternateContent xmlns:mc="http://schemas.openxmlformats.org/markup-compatibility/2006" xmlns:a14="http://schemas.microsoft.com/office/drawing/2010/main">
        <mc:Choice Requires="a14">
          <p:sp>
            <p:nvSpPr>
              <p:cNvPr id="18" name="Textfeld 17"/>
              <p:cNvSpPr txBox="1"/>
              <p:nvPr/>
            </p:nvSpPr>
            <p:spPr>
              <a:xfrm>
                <a:off x="3226319" y="2081736"/>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𝜇</m:t>
                    </m:r>
                    <m:r>
                      <a:rPr lang="de-DE" sz="2000" b="0" i="1" dirty="0" smtClean="0">
                        <a:solidFill>
                          <a:schemeClr val="tx1"/>
                        </a:solidFill>
                        <a:latin typeface="Cambria Math"/>
                        <a:ea typeface="Cambria Math"/>
                      </a:rPr>
                      <m:t>≥40</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𝜇</m:t>
                    </m:r>
                    <m:r>
                      <a:rPr lang="de-DE" sz="2000" b="0" i="1" dirty="0" smtClean="0">
                        <a:solidFill>
                          <a:schemeClr val="tx1"/>
                        </a:solidFill>
                        <a:latin typeface="Cambria Math"/>
                        <a:ea typeface="Cambria Math"/>
                      </a:rPr>
                      <m:t>&lt;40</m:t>
                    </m:r>
                  </m:oMath>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226319" y="2081736"/>
                <a:ext cx="3672408"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19" name="Textfeld 18"/>
          <p:cNvSpPr txBox="1"/>
          <p:nvPr/>
        </p:nvSpPr>
        <p:spPr>
          <a:xfrm>
            <a:off x="708641" y="2762080"/>
            <a:ext cx="2214030" cy="400110"/>
          </a:xfrm>
          <a:prstGeom prst="rect">
            <a:avLst/>
          </a:prstGeom>
          <a:noFill/>
        </p:spPr>
        <p:txBody>
          <a:bodyPr wrap="square" rtlCol="0">
            <a:spAutoFit/>
          </a:bodyPr>
          <a:lstStyle/>
          <a:p>
            <a:pPr algn="just"/>
            <a:r>
              <a:rPr lang="de-DE" sz="2000" dirty="0">
                <a:latin typeface="+mn-lt"/>
              </a:rPr>
              <a:t>Teststatistik: </a:t>
            </a:r>
          </a:p>
        </p:txBody>
      </p:sp>
      <mc:AlternateContent xmlns:mc="http://schemas.openxmlformats.org/markup-compatibility/2006" xmlns:a14="http://schemas.microsoft.com/office/drawing/2010/main">
        <mc:Choice Requires="a14">
          <p:sp>
            <p:nvSpPr>
              <p:cNvPr id="20" name="Textfeld 19"/>
              <p:cNvSpPr txBox="1"/>
              <p:nvPr/>
            </p:nvSpPr>
            <p:spPr>
              <a:xfrm>
                <a:off x="3595236" y="2762080"/>
                <a:ext cx="215982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40,</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r>
                            <a:rPr lang="de-DE" sz="2000" b="0" i="1" smtClean="0">
                              <a:solidFill>
                                <a:schemeClr val="tx1"/>
                              </a:solidFill>
                              <a:latin typeface="Cambria Math"/>
                            </a:rPr>
                            <m:t> </m:t>
                          </m:r>
                        </m:e>
                      </m:d>
                    </m:oMath>
                  </m:oMathPara>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3595236" y="2762080"/>
                <a:ext cx="2159820" cy="400110"/>
              </a:xfrm>
              <a:prstGeom prst="rect">
                <a:avLst/>
              </a:prstGeom>
              <a:blipFill rotWithShape="1">
                <a:blip r:embed="rId5"/>
                <a:stretch>
                  <a:fillRect t="-115152" r="-32768" b="-17878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3899341" y="2567321"/>
                <a:ext cx="1008112"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i="1" smtClean="0">
                          <a:solidFill>
                            <a:schemeClr val="tx1"/>
                          </a:solidFill>
                          <a:latin typeface="Cambria Math"/>
                          <a:ea typeface="Cambria Math"/>
                        </a:rPr>
                        <m:t>𝜇</m:t>
                      </m:r>
                      <m:r>
                        <a:rPr lang="de-DE" sz="1600" b="0" i="1" smtClean="0">
                          <a:solidFill>
                            <a:schemeClr val="tx1"/>
                          </a:solidFill>
                          <a:latin typeface="Cambria Math"/>
                          <a:ea typeface="Cambria Math"/>
                        </a:rPr>
                        <m:t>=40</m:t>
                      </m:r>
                    </m:oMath>
                  </m:oMathPara>
                </a14:m>
                <a:endParaRPr lang="de-DE" sz="16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3899341" y="2567321"/>
                <a:ext cx="1008112" cy="338554"/>
              </a:xfrm>
              <a:prstGeom prst="rect">
                <a:avLst/>
              </a:prstGeom>
              <a:blipFill rotWithShape="1">
                <a:blip r:embed="rId6"/>
                <a:stretch>
                  <a:fillRect b="-1786"/>
                </a:stretch>
              </a:blipFill>
            </p:spPr>
            <p:txBody>
              <a:bodyPr/>
              <a:lstStyle/>
              <a:p>
                <a:r>
                  <a:rPr lang="de-DE">
                    <a:noFill/>
                  </a:rPr>
                  <a:t> </a:t>
                </a:r>
              </a:p>
            </p:txBody>
          </p:sp>
        </mc:Fallback>
      </mc:AlternateContent>
      <p:sp>
        <p:nvSpPr>
          <p:cNvPr id="23" name="Textfeld 22"/>
          <p:cNvSpPr txBox="1"/>
          <p:nvPr/>
        </p:nvSpPr>
        <p:spPr>
          <a:xfrm>
            <a:off x="708640" y="4064777"/>
            <a:ext cx="6052197" cy="400110"/>
          </a:xfrm>
          <a:prstGeom prst="rect">
            <a:avLst/>
          </a:prstGeom>
          <a:noFill/>
        </p:spPr>
        <p:txBody>
          <a:bodyPr wrap="square" rtlCol="0">
            <a:spAutoFit/>
          </a:bodyPr>
          <a:lstStyle/>
          <a:p>
            <a:pPr algn="just"/>
            <a:r>
              <a:rPr lang="de-DE" sz="2000" dirty="0">
                <a:latin typeface="+mn-lt"/>
              </a:rPr>
              <a:t>Testniveau (Signifikanzniveau):  </a:t>
            </a:r>
          </a:p>
        </p:txBody>
      </p:sp>
      <mc:AlternateContent xmlns:mc="http://schemas.openxmlformats.org/markup-compatibility/2006" xmlns:a14="http://schemas.microsoft.com/office/drawing/2010/main">
        <mc:Choice Requires="a14">
          <p:sp>
            <p:nvSpPr>
              <p:cNvPr id="26" name="Textfeld 25"/>
              <p:cNvSpPr txBox="1"/>
              <p:nvPr/>
            </p:nvSpPr>
            <p:spPr>
              <a:xfrm>
                <a:off x="4270607" y="4086065"/>
                <a:ext cx="792088"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oMath>
                  </m:oMathPara>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4270607" y="4086065"/>
                <a:ext cx="792088" cy="400110"/>
              </a:xfrm>
              <a:prstGeom prst="rect">
                <a:avLst/>
              </a:prstGeom>
              <a:blipFill rotWithShape="1">
                <a:blip r:embed="rId7"/>
                <a:stretch>
                  <a:fillRect/>
                </a:stretch>
              </a:blipFill>
            </p:spPr>
            <p:txBody>
              <a:bodyPr/>
              <a:lstStyle/>
              <a:p>
                <a:r>
                  <a:rPr lang="de-DE">
                    <a:noFill/>
                  </a:rPr>
                  <a:t> </a:t>
                </a:r>
              </a:p>
            </p:txBody>
          </p:sp>
        </mc:Fallback>
      </mc:AlternateContent>
      <p:sp>
        <p:nvSpPr>
          <p:cNvPr id="29" name="Textfeld 28"/>
          <p:cNvSpPr txBox="1"/>
          <p:nvPr/>
        </p:nvSpPr>
        <p:spPr>
          <a:xfrm>
            <a:off x="718870" y="4543246"/>
            <a:ext cx="3367881" cy="400110"/>
          </a:xfrm>
          <a:prstGeom prst="rect">
            <a:avLst/>
          </a:prstGeom>
          <a:noFill/>
        </p:spPr>
        <p:txBody>
          <a:bodyPr wrap="square" rtlCol="0">
            <a:spAutoFit/>
          </a:bodyPr>
          <a:lstStyle/>
          <a:p>
            <a:pPr algn="just"/>
            <a:r>
              <a:rPr lang="de-DE" sz="2000" dirty="0">
                <a:latin typeface="+mn-lt"/>
              </a:rPr>
              <a:t>Kritischer Wert: </a:t>
            </a:r>
          </a:p>
        </p:txBody>
      </p:sp>
      <p:sp>
        <p:nvSpPr>
          <p:cNvPr id="31" name="Textfeld 30"/>
          <p:cNvSpPr txBox="1"/>
          <p:nvPr/>
        </p:nvSpPr>
        <p:spPr>
          <a:xfrm>
            <a:off x="719419" y="5422450"/>
            <a:ext cx="1913880"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32" name="Textfeld 31"/>
              <p:cNvSpPr txBox="1"/>
              <p:nvPr/>
            </p:nvSpPr>
            <p:spPr>
              <a:xfrm>
                <a:off x="2423040" y="5422450"/>
                <a:ext cx="6397432" cy="707886"/>
              </a:xfrm>
              <a:prstGeom prst="rect">
                <a:avLst/>
              </a:prstGeom>
              <a:noFill/>
            </p:spPr>
            <p:txBody>
              <a:bodyPr wrap="square" rtlCol="0">
                <a:spAutoFit/>
              </a:bodyPr>
              <a:lstStyle/>
              <a:p>
                <a:pPr algn="just"/>
                <a:r>
                  <a:rPr lang="de-DE" sz="2000" dirty="0">
                    <a:solidFill>
                      <a:schemeClr val="tx1"/>
                    </a:solidFill>
                    <a:latin typeface="+mn-lt"/>
                  </a:rPr>
                  <a:t>Falls </a:t>
                </a:r>
                <a14:m>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oMath>
                </a14:m>
                <a:r>
                  <a:rPr lang="de-DE" sz="2000" dirty="0">
                    <a:solidFill>
                      <a:schemeClr val="tx1"/>
                    </a:solidFill>
                    <a:latin typeface="+mn-lt"/>
                  </a:rPr>
                  <a:t> bzw. </a:t>
                </a:r>
                <a14:m>
                  <m:oMath xmlns:m="http://schemas.openxmlformats.org/officeDocument/2006/math">
                    <m:r>
                      <a:rPr lang="de-DE" sz="2000" b="0" i="1" smtClean="0">
                        <a:solidFill>
                          <a:schemeClr val="tx1"/>
                        </a:solidFill>
                        <a:latin typeface="Cambria Math"/>
                      </a:rPr>
                      <m:t>𝑍</m:t>
                    </m:r>
                    <m:r>
                      <a:rPr lang="de-DE" sz="2000" b="0" i="1" smtClean="0">
                        <a:solidFill>
                          <a:schemeClr val="tx1"/>
                        </a:solidFill>
                        <a:latin typeface="Cambria Math"/>
                      </a:rPr>
                      <m:t>&lt;</m:t>
                    </m:r>
                    <m:r>
                      <a:rPr lang="de-DE" sz="2000" b="0" i="1" smtClean="0">
                        <a:solidFill>
                          <a:schemeClr val="tx1"/>
                        </a:solidFill>
                        <a:latin typeface="Cambria Math"/>
                      </a:rPr>
                      <m:t>𝑐</m:t>
                    </m:r>
                  </m:oMath>
                </a14:m>
                <a:r>
                  <a:rPr lang="de-DE" sz="2000" dirty="0">
                    <a:solidFill>
                      <a:schemeClr val="tx1"/>
                    </a:solidFill>
                    <a:latin typeface="+mn-lt"/>
                  </a:rPr>
                  <a:t> Entscheidung für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r>
                  <a:rPr lang="de-DE" sz="2000" dirty="0" err="1">
                    <a:solidFill>
                      <a:schemeClr val="tx1"/>
                    </a:solidFill>
                    <a:latin typeface="+mn-lt"/>
                  </a:rPr>
                  <a:t>Ver</a:t>
                </a:r>
                <a:r>
                  <a:rPr lang="de-DE" sz="2000" dirty="0">
                    <a:solidFill>
                      <a:schemeClr val="tx1"/>
                    </a:solidFill>
                    <a:latin typeface="+mn-lt"/>
                  </a:rPr>
                  <a:t>- </a:t>
                </a:r>
              </a:p>
              <a:p>
                <a:pPr algn="just"/>
                <a:r>
                  <a:rPr lang="de-DE" sz="2000" dirty="0" err="1">
                    <a:solidFill>
                      <a:schemeClr val="tx1"/>
                    </a:solidFill>
                    <a:latin typeface="+mn-lt"/>
                  </a:rPr>
                  <a:t>werfung</a:t>
                </a:r>
                <a:r>
                  <a:rPr lang="de-DE" sz="2000" dirty="0">
                    <a:solidFill>
                      <a:schemeClr val="tx1"/>
                    </a:solidFill>
                    <a:latin typeface="+mn-lt"/>
                  </a:rPr>
                  <a:t> von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sonst Beibehaltung von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endParaRPr lang="de-DE" sz="2000" dirty="0">
                  <a:solidFill>
                    <a:schemeClr val="tx1"/>
                  </a:solidFill>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2423040" y="5422450"/>
                <a:ext cx="6397432" cy="707886"/>
              </a:xfrm>
              <a:prstGeom prst="rect">
                <a:avLst/>
              </a:prstGeom>
              <a:blipFill rotWithShape="1">
                <a:blip r:embed="rId8"/>
                <a:stretch>
                  <a:fillRect l="-952" t="-4310" b="-14655"/>
                </a:stretch>
              </a:blipFill>
            </p:spPr>
            <p:txBody>
              <a:bodyPr/>
              <a:lstStyle/>
              <a:p>
                <a:r>
                  <a:rPr lang="de-DE">
                    <a:noFill/>
                  </a:rPr>
                  <a:t> </a:t>
                </a:r>
              </a:p>
            </p:txBody>
          </p:sp>
        </mc:Fallback>
      </mc:AlternateContent>
      <p:sp>
        <p:nvSpPr>
          <p:cNvPr id="36" name="Textfeld 35"/>
          <p:cNvSpPr txBox="1"/>
          <p:nvPr/>
        </p:nvSpPr>
        <p:spPr>
          <a:xfrm>
            <a:off x="468312" y="1073317"/>
            <a:ext cx="8207376" cy="400110"/>
          </a:xfrm>
          <a:prstGeom prst="rect">
            <a:avLst/>
          </a:prstGeom>
          <a:noFill/>
        </p:spPr>
        <p:txBody>
          <a:bodyPr wrap="square" rtlCol="0">
            <a:spAutoFit/>
          </a:bodyPr>
          <a:lstStyle/>
          <a:p>
            <a:pPr algn="just"/>
            <a:r>
              <a:rPr lang="de-DE" sz="2000" dirty="0">
                <a:latin typeface="+mn-lt"/>
              </a:rPr>
              <a:t>&gt; Unterer Gauß-Test</a:t>
            </a:r>
          </a:p>
        </p:txBody>
      </p:sp>
      <p:sp>
        <p:nvSpPr>
          <p:cNvPr id="37" name="Textfeld 36"/>
          <p:cNvSpPr txBox="1"/>
          <p:nvPr/>
        </p:nvSpPr>
        <p:spPr>
          <a:xfrm>
            <a:off x="2365948" y="2762080"/>
            <a:ext cx="1245361" cy="400110"/>
          </a:xfrm>
          <a:prstGeom prst="rect">
            <a:avLst/>
          </a:prstGeom>
          <a:noFill/>
        </p:spPr>
        <p:txBody>
          <a:bodyPr wrap="square" rtlCol="0">
            <a:spAutoFit/>
          </a:bodyPr>
          <a:lstStyle/>
          <a:p>
            <a:pPr algn="just"/>
            <a:r>
              <a:rPr lang="de-DE" sz="2000" dirty="0">
                <a:latin typeface="+mn-lt"/>
              </a:rPr>
              <a:t>entweder</a:t>
            </a:r>
          </a:p>
        </p:txBody>
      </p:sp>
      <mc:AlternateContent xmlns:mc="http://schemas.openxmlformats.org/markup-compatibility/2006" xmlns:a14="http://schemas.microsoft.com/office/drawing/2010/main">
        <mc:Choice Requires="a14">
          <p:sp>
            <p:nvSpPr>
              <p:cNvPr id="38" name="Textfeld 37"/>
              <p:cNvSpPr txBox="1"/>
              <p:nvPr/>
            </p:nvSpPr>
            <p:spPr>
              <a:xfrm>
                <a:off x="3288211" y="4464122"/>
                <a:ext cx="4314070" cy="47923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𝑐</m:t>
                      </m:r>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𝑞</m:t>
                          </m:r>
                        </m:e>
                        <m:sub>
                          <m:r>
                            <a:rPr lang="de-DE" sz="2000" i="1">
                              <a:solidFill>
                                <a:schemeClr val="tx1"/>
                              </a:solidFill>
                              <a:latin typeface="Cambria Math"/>
                              <a:ea typeface="Cambria Math"/>
                            </a:rPr>
                            <m:t>𝛼</m:t>
                          </m:r>
                        </m:sub>
                      </m:sSub>
                      <m:r>
                        <a:rPr lang="de-DE" sz="2000" b="0" i="1" smtClean="0">
                          <a:solidFill>
                            <a:schemeClr val="tx1"/>
                          </a:solidFill>
                          <a:latin typeface="Cambria Math"/>
                          <a:ea typeface="Cambria Math"/>
                        </a:rPr>
                        <m:t>=40+</m:t>
                      </m:r>
                      <m:rad>
                        <m:radPr>
                          <m:degHide m:val="on"/>
                          <m:ctrlPr>
                            <a:rPr lang="de-DE" sz="2000" b="0" i="1" smtClean="0">
                              <a:solidFill>
                                <a:schemeClr val="tx1"/>
                              </a:solidFill>
                              <a:latin typeface="Cambria Math" panose="02040503050406030204" pitchFamily="18" charset="0"/>
                              <a:ea typeface="Cambria Math"/>
                            </a:rPr>
                          </m:ctrlPr>
                        </m:radPr>
                        <m:deg/>
                        <m:e>
                          <m:f>
                            <m:fPr>
                              <m:type m:val="lin"/>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𝑛</m:t>
                              </m:r>
                            </m:den>
                          </m:f>
                        </m:e>
                      </m:rad>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𝑧</m:t>
                          </m:r>
                        </m:e>
                        <m:sub>
                          <m:r>
                            <a:rPr lang="de-DE" sz="2000" i="1">
                              <a:solidFill>
                                <a:schemeClr val="tx1"/>
                              </a:solidFill>
                              <a:latin typeface="Cambria Math"/>
                              <a:ea typeface="Cambria Math"/>
                            </a:rPr>
                            <m:t>𝛼</m:t>
                          </m:r>
                        </m:sub>
                      </m:sSub>
                    </m:oMath>
                  </m:oMathPara>
                </a14:m>
                <a:endParaRPr lang="de-DE" sz="2000" dirty="0">
                  <a:solidFill>
                    <a:schemeClr val="tx1"/>
                  </a:solidFill>
                  <a:latin typeface="+mn-lt"/>
                </a:endParaRPr>
              </a:p>
            </p:txBody>
          </p:sp>
        </mc:Choice>
        <mc:Fallback xmlns="">
          <p:sp>
            <p:nvSpPr>
              <p:cNvPr id="38" name="Textfeld 37"/>
              <p:cNvSpPr txBox="1">
                <a:spLocks noRot="1" noChangeAspect="1" noMove="1" noResize="1" noEditPoints="1" noAdjustHandles="1" noChangeArrowheads="1" noChangeShapeType="1" noTextEdit="1"/>
              </p:cNvSpPr>
              <p:nvPr/>
            </p:nvSpPr>
            <p:spPr>
              <a:xfrm>
                <a:off x="3288211" y="4464122"/>
                <a:ext cx="4314070" cy="479234"/>
              </a:xfrm>
              <a:prstGeom prst="rect">
                <a:avLst/>
              </a:prstGeom>
              <a:blipFill rotWithShape="1">
                <a:blip r:embed="rId9"/>
                <a:stretch>
                  <a:fillRect t="-84810" b="-14430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2" name="Textfeld 41"/>
              <p:cNvSpPr txBox="1"/>
              <p:nvPr/>
            </p:nvSpPr>
            <p:spPr>
              <a:xfrm>
                <a:off x="3629130" y="3226086"/>
                <a:ext cx="3160879" cy="83869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𝑍</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−40</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e>
                          </m:rad>
                        </m:den>
                      </m:f>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0,1 </m:t>
                          </m:r>
                        </m:e>
                      </m:d>
                    </m:oMath>
                  </m:oMathPara>
                </a14:m>
                <a:endParaRPr lang="de-DE" sz="2000" dirty="0">
                  <a:solidFill>
                    <a:schemeClr val="tx1"/>
                  </a:solidFill>
                  <a:latin typeface="+mn-lt"/>
                </a:endParaRPr>
              </a:p>
            </p:txBody>
          </p:sp>
        </mc:Choice>
        <mc:Fallback xmlns="">
          <p:sp>
            <p:nvSpPr>
              <p:cNvPr id="42" name="Textfeld 41"/>
              <p:cNvSpPr txBox="1">
                <a:spLocks noRot="1" noChangeAspect="1" noMove="1" noResize="1" noEditPoints="1" noAdjustHandles="1" noChangeArrowheads="1" noChangeShapeType="1" noTextEdit="1"/>
              </p:cNvSpPr>
              <p:nvPr/>
            </p:nvSpPr>
            <p:spPr>
              <a:xfrm>
                <a:off x="3629130" y="3226086"/>
                <a:ext cx="3160879" cy="838691"/>
              </a:xfrm>
              <a:prstGeom prst="rect">
                <a:avLst/>
              </a:prstGeom>
              <a:blipFill rotWithShape="1">
                <a:blip r:embed="rId10"/>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3" name="Textfeld 42"/>
              <p:cNvSpPr txBox="1"/>
              <p:nvPr/>
            </p:nvSpPr>
            <p:spPr>
              <a:xfrm>
                <a:off x="5062695" y="3214101"/>
                <a:ext cx="1008112"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i="1" smtClean="0">
                          <a:solidFill>
                            <a:schemeClr val="tx1"/>
                          </a:solidFill>
                          <a:latin typeface="Cambria Math"/>
                          <a:ea typeface="Cambria Math"/>
                        </a:rPr>
                        <m:t>𝜇</m:t>
                      </m:r>
                      <m:r>
                        <a:rPr lang="de-DE" sz="1600" b="0" i="1" smtClean="0">
                          <a:solidFill>
                            <a:schemeClr val="tx1"/>
                          </a:solidFill>
                          <a:latin typeface="Cambria Math"/>
                          <a:ea typeface="Cambria Math"/>
                        </a:rPr>
                        <m:t>=40</m:t>
                      </m:r>
                    </m:oMath>
                  </m:oMathPara>
                </a14:m>
                <a:endParaRPr lang="de-DE" sz="1600" dirty="0">
                  <a:solidFill>
                    <a:schemeClr val="tx1"/>
                  </a:solidFill>
                </a:endParaRPr>
              </a:p>
            </p:txBody>
          </p:sp>
        </mc:Choice>
        <mc:Fallback xmlns="">
          <p:sp>
            <p:nvSpPr>
              <p:cNvPr id="43" name="Textfeld 42"/>
              <p:cNvSpPr txBox="1">
                <a:spLocks noRot="1" noChangeAspect="1" noMove="1" noResize="1" noEditPoints="1" noAdjustHandles="1" noChangeArrowheads="1" noChangeShapeType="1" noTextEdit="1"/>
              </p:cNvSpPr>
              <p:nvPr/>
            </p:nvSpPr>
            <p:spPr>
              <a:xfrm>
                <a:off x="5062695" y="3214101"/>
                <a:ext cx="1008112" cy="338554"/>
              </a:xfrm>
              <a:prstGeom prst="rect">
                <a:avLst/>
              </a:prstGeom>
              <a:blipFill rotWithShape="1">
                <a:blip r:embed="rId11"/>
                <a:stretch>
                  <a:fillRect b="-1786"/>
                </a:stretch>
              </a:blipFill>
            </p:spPr>
            <p:txBody>
              <a:bodyPr/>
              <a:lstStyle/>
              <a:p>
                <a:r>
                  <a:rPr lang="de-DE">
                    <a:noFill/>
                  </a:rPr>
                  <a:t> </a:t>
                </a:r>
              </a:p>
            </p:txBody>
          </p:sp>
        </mc:Fallback>
      </mc:AlternateContent>
      <p:sp>
        <p:nvSpPr>
          <p:cNvPr id="44" name="Textfeld 43"/>
          <p:cNvSpPr txBox="1"/>
          <p:nvPr/>
        </p:nvSpPr>
        <p:spPr>
          <a:xfrm>
            <a:off x="2383770" y="3398464"/>
            <a:ext cx="842550" cy="400110"/>
          </a:xfrm>
          <a:prstGeom prst="rect">
            <a:avLst/>
          </a:prstGeom>
          <a:noFill/>
        </p:spPr>
        <p:txBody>
          <a:bodyPr wrap="square" rtlCol="0">
            <a:spAutoFit/>
          </a:bodyPr>
          <a:lstStyle/>
          <a:p>
            <a:pPr algn="just"/>
            <a:r>
              <a:rPr lang="de-DE" sz="2000" dirty="0">
                <a:latin typeface="+mn-lt"/>
              </a:rPr>
              <a:t>oder</a:t>
            </a:r>
          </a:p>
        </p:txBody>
      </p:sp>
      <p:sp>
        <p:nvSpPr>
          <p:cNvPr id="45" name="Textfeld 44"/>
          <p:cNvSpPr txBox="1"/>
          <p:nvPr/>
        </p:nvSpPr>
        <p:spPr>
          <a:xfrm>
            <a:off x="6372201" y="2762080"/>
            <a:ext cx="2303488" cy="400110"/>
          </a:xfrm>
          <a:prstGeom prst="rect">
            <a:avLst/>
          </a:prstGeom>
          <a:noFill/>
        </p:spPr>
        <p:txBody>
          <a:bodyPr wrap="square" rtlCol="0">
            <a:spAutoFit/>
          </a:bodyPr>
          <a:lstStyle/>
          <a:p>
            <a:pPr algn="just"/>
            <a:r>
              <a:rPr lang="de-DE" sz="2000" dirty="0">
                <a:latin typeface="+mn-lt"/>
              </a:rPr>
              <a:t>(nichtstandardisiert)</a:t>
            </a:r>
          </a:p>
        </p:txBody>
      </p:sp>
      <p:sp>
        <p:nvSpPr>
          <p:cNvPr id="46" name="Textfeld 45"/>
          <p:cNvSpPr txBox="1"/>
          <p:nvPr/>
        </p:nvSpPr>
        <p:spPr>
          <a:xfrm>
            <a:off x="6898727" y="3404097"/>
            <a:ext cx="1762550" cy="400110"/>
          </a:xfrm>
          <a:prstGeom prst="rect">
            <a:avLst/>
          </a:prstGeom>
          <a:noFill/>
        </p:spPr>
        <p:txBody>
          <a:bodyPr wrap="square" rtlCol="0">
            <a:spAutoFit/>
          </a:bodyPr>
          <a:lstStyle/>
          <a:p>
            <a:pPr algn="just"/>
            <a:r>
              <a:rPr lang="de-DE" sz="2000" dirty="0">
                <a:latin typeface="+mn-lt"/>
              </a:rPr>
              <a:t>(standardisiert)</a:t>
            </a:r>
          </a:p>
        </p:txBody>
      </p:sp>
      <mc:AlternateContent xmlns:mc="http://schemas.openxmlformats.org/markup-compatibility/2006" xmlns:a14="http://schemas.microsoft.com/office/drawing/2010/main">
        <mc:Choice Requires="a14">
          <p:sp>
            <p:nvSpPr>
              <p:cNvPr id="48" name="Textfeld 47"/>
              <p:cNvSpPr txBox="1"/>
              <p:nvPr/>
            </p:nvSpPr>
            <p:spPr>
              <a:xfrm>
                <a:off x="3295690" y="4976173"/>
                <a:ext cx="1107708"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𝑐</m:t>
                      </m:r>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𝑧</m:t>
                          </m:r>
                        </m:e>
                        <m:sub>
                          <m:r>
                            <a:rPr lang="de-DE" sz="2000" i="1">
                              <a:solidFill>
                                <a:schemeClr val="tx1"/>
                              </a:solidFill>
                              <a:latin typeface="Cambria Math"/>
                              <a:ea typeface="Cambria Math"/>
                            </a:rPr>
                            <m:t>𝛼</m:t>
                          </m:r>
                        </m:sub>
                      </m:sSub>
                    </m:oMath>
                  </m:oMathPara>
                </a14:m>
                <a:endParaRPr lang="de-DE" sz="2000" dirty="0">
                  <a:solidFill>
                    <a:schemeClr val="tx1"/>
                  </a:solidFill>
                  <a:latin typeface="+mn-lt"/>
                </a:endParaRPr>
              </a:p>
            </p:txBody>
          </p:sp>
        </mc:Choice>
        <mc:Fallback xmlns="">
          <p:sp>
            <p:nvSpPr>
              <p:cNvPr id="48" name="Textfeld 47"/>
              <p:cNvSpPr txBox="1">
                <a:spLocks noRot="1" noChangeAspect="1" noMove="1" noResize="1" noEditPoints="1" noAdjustHandles="1" noChangeArrowheads="1" noChangeShapeType="1" noTextEdit="1"/>
              </p:cNvSpPr>
              <p:nvPr/>
            </p:nvSpPr>
            <p:spPr>
              <a:xfrm>
                <a:off x="3295690" y="4976173"/>
                <a:ext cx="1107708" cy="400110"/>
              </a:xfrm>
              <a:prstGeom prst="rect">
                <a:avLst/>
              </a:prstGeom>
              <a:blipFill rotWithShape="1">
                <a:blip r:embed="rId12"/>
                <a:stretch>
                  <a:fillRect/>
                </a:stretch>
              </a:blipFill>
            </p:spPr>
            <p:txBody>
              <a:bodyPr/>
              <a:lstStyle/>
              <a:p>
                <a:r>
                  <a:rPr lang="de-DE">
                    <a:noFill/>
                  </a:rPr>
                  <a:t> </a:t>
                </a:r>
              </a:p>
            </p:txBody>
          </p:sp>
        </mc:Fallback>
      </mc:AlternateContent>
      <p:sp>
        <p:nvSpPr>
          <p:cNvPr id="49" name="Textfeld 48"/>
          <p:cNvSpPr txBox="1"/>
          <p:nvPr/>
        </p:nvSpPr>
        <p:spPr>
          <a:xfrm>
            <a:off x="2653431" y="4976173"/>
            <a:ext cx="1245361" cy="400110"/>
          </a:xfrm>
          <a:prstGeom prst="rect">
            <a:avLst/>
          </a:prstGeom>
          <a:noFill/>
        </p:spPr>
        <p:txBody>
          <a:bodyPr wrap="square" rtlCol="0">
            <a:spAutoFit/>
          </a:bodyPr>
          <a:lstStyle/>
          <a:p>
            <a:pPr algn="just"/>
            <a:r>
              <a:rPr lang="de-DE" sz="2000" dirty="0">
                <a:latin typeface="+mn-lt"/>
              </a:rPr>
              <a:t>bzw.</a:t>
            </a:r>
          </a:p>
        </p:txBody>
      </p:sp>
      <p:sp>
        <p:nvSpPr>
          <p:cNvPr id="30" name="Rechteck 2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2714273353"/>
      </p:ext>
    </p:extLst>
  </p:cSld>
  <p:clrMapOvr>
    <a:masterClrMapping/>
  </p:clrMapOvr>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768</a:t>
            </a:r>
            <a:endParaRPr lang="de-DE" sz="8000" b="1" dirty="0">
              <a:solidFill>
                <a:schemeClr val="tx1"/>
              </a:solidFill>
              <a:latin typeface="+mj-lt"/>
            </a:endParaRPr>
          </a:p>
        </p:txBody>
      </p:sp>
      <p:sp>
        <p:nvSpPr>
          <p:cNvPr id="36" name="Textfeld 35"/>
          <p:cNvSpPr txBox="1"/>
          <p:nvPr/>
        </p:nvSpPr>
        <p:spPr>
          <a:xfrm>
            <a:off x="468312" y="1073317"/>
            <a:ext cx="7488064" cy="400110"/>
          </a:xfrm>
          <a:prstGeom prst="rect">
            <a:avLst/>
          </a:prstGeom>
          <a:noFill/>
        </p:spPr>
        <p:txBody>
          <a:bodyPr wrap="square" rtlCol="0">
            <a:spAutoFit/>
          </a:bodyPr>
          <a:lstStyle/>
          <a:p>
            <a:pPr algn="just"/>
            <a:r>
              <a:rPr lang="de-DE" sz="2000" dirty="0">
                <a:latin typeface="+mn-lt"/>
              </a:rPr>
              <a:t>&gt; Herleitung der Gütefunktion des unteren Gauß-Tests für das Beispiel:</a:t>
            </a:r>
          </a:p>
        </p:txBody>
      </p:sp>
      <mc:AlternateContent xmlns:mc="http://schemas.openxmlformats.org/markup-compatibility/2006" xmlns:a14="http://schemas.microsoft.com/office/drawing/2010/main">
        <mc:Choice Requires="a14">
          <p:sp>
            <p:nvSpPr>
              <p:cNvPr id="8" name="Textfeld 7"/>
              <p:cNvSpPr txBox="1"/>
              <p:nvPr/>
            </p:nvSpPr>
            <p:spPr>
              <a:xfrm>
                <a:off x="1116210" y="1556792"/>
                <a:ext cx="4967958" cy="41351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𝑔</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𝜇</m:t>
                          </m:r>
                        </m:e>
                      </m:d>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r>
                            <a:rPr lang="de-DE" sz="2000" b="0" i="1" smtClean="0">
                              <a:solidFill>
                                <a:schemeClr val="tx1"/>
                              </a:solidFill>
                              <a:latin typeface="Cambria Math"/>
                            </a:rPr>
                            <m:t> </m:t>
                          </m:r>
                          <m:r>
                            <a:rPr lang="de-DE" sz="2000" b="0" i="1" smtClean="0">
                              <a:solidFill>
                                <a:schemeClr val="tx1"/>
                              </a:solidFill>
                              <a:latin typeface="Cambria Math"/>
                            </a:rPr>
                            <m:t>𝑣𝑒𝑟𝑤𝑒𝑟𝑓𝑒𝑛</m:t>
                          </m:r>
                          <m:r>
                            <a:rPr lang="de-DE" sz="2000" b="0" i="1" smtClean="0">
                              <a:solidFill>
                                <a:schemeClr val="tx1"/>
                              </a:solidFill>
                              <a:latin typeface="Cambria Math"/>
                            </a:rPr>
                            <m:t> | </m:t>
                          </m:r>
                          <m:r>
                            <a:rPr lang="de-DE" sz="2000" b="0" i="1" smtClean="0">
                              <a:solidFill>
                                <a:schemeClr val="tx1"/>
                              </a:solidFill>
                              <a:latin typeface="Cambria Math"/>
                              <a:ea typeface="Cambria Math"/>
                            </a:rPr>
                            <m:t>𝜇</m:t>
                          </m:r>
                        </m:e>
                      </m:d>
                    </m:oMath>
                  </m:oMathPara>
                </a14:m>
                <a:endParaRPr lang="de-DE" sz="2000" dirty="0">
                  <a:solidFill>
                    <a:schemeClr val="tx1"/>
                  </a:solidFill>
                  <a:latin typeface="+mn-lt"/>
                </a:endParaRPr>
              </a:p>
            </p:txBody>
          </p:sp>
        </mc:Choice>
        <mc:Fallback xmlns="">
          <p:sp>
            <p:nvSpPr>
              <p:cNvPr id="8" name="Textfeld 7"/>
              <p:cNvSpPr txBox="1">
                <a:spLocks noRot="1" noChangeAspect="1" noMove="1" noResize="1" noEditPoints="1" noAdjustHandles="1" noChangeArrowheads="1" noChangeShapeType="1" noTextEdit="1"/>
              </p:cNvSpPr>
              <p:nvPr/>
            </p:nvSpPr>
            <p:spPr>
              <a:xfrm>
                <a:off x="1116210" y="1556792"/>
                <a:ext cx="4967958" cy="413511"/>
              </a:xfrm>
              <a:prstGeom prst="rect">
                <a:avLst/>
              </a:prstGeom>
              <a:blipFill rotWithShape="1">
                <a:blip r:embed="rId3"/>
                <a:stretch>
                  <a:fillRect b="-1176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1691680" y="1970859"/>
                <a:ext cx="5328592" cy="55297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&lt;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𝑞</m:t>
                              </m:r>
                            </m:e>
                            <m:sub>
                              <m:r>
                                <a:rPr lang="de-DE" sz="2000" b="0" i="1" smtClean="0">
                                  <a:solidFill>
                                    <a:schemeClr val="tx1"/>
                                  </a:solidFill>
                                  <a:latin typeface="Cambria Math"/>
                                  <a:ea typeface="Cambria Math"/>
                                </a:rPr>
                                <m:t>𝛼</m:t>
                              </m:r>
                            </m:sub>
                          </m:sSub>
                          <m:r>
                            <a:rPr lang="de-DE" sz="2000" b="0" i="1" smtClean="0">
                              <a:solidFill>
                                <a:schemeClr val="tx1"/>
                              </a:solidFill>
                              <a:latin typeface="Cambria Math"/>
                            </a:rPr>
                            <m:t> | </m:t>
                          </m:r>
                          <m:r>
                            <a:rPr lang="de-DE" sz="2000" b="0" i="1" smtClean="0">
                              <a:solidFill>
                                <a:schemeClr val="tx1"/>
                              </a:solidFill>
                              <a:latin typeface="Cambria Math"/>
                              <a:ea typeface="Cambria Math"/>
                            </a:rPr>
                            <m:t>𝜇</m:t>
                          </m:r>
                        </m:e>
                      </m:d>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&lt;40+</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𝑧</m:t>
                              </m:r>
                            </m:e>
                            <m:sub>
                              <m:r>
                                <a:rPr lang="de-DE" sz="2000" b="0" i="1" smtClean="0">
                                  <a:solidFill>
                                    <a:schemeClr val="tx1"/>
                                  </a:solidFill>
                                  <a:latin typeface="Cambria Math"/>
                                  <a:ea typeface="Cambria Math"/>
                                </a:rPr>
                                <m:t>𝛼</m:t>
                              </m:r>
                            </m:sub>
                          </m:sSub>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e>
                          </m:rad>
                          <m:r>
                            <a:rPr lang="de-DE" sz="2000" b="0" i="1" smtClean="0">
                              <a:solidFill>
                                <a:schemeClr val="tx1"/>
                              </a:solidFill>
                              <a:latin typeface="Cambria Math"/>
                            </a:rPr>
                            <m:t> | </m:t>
                          </m:r>
                          <m:r>
                            <a:rPr lang="de-DE" sz="2000" b="0" i="1" smtClean="0">
                              <a:solidFill>
                                <a:schemeClr val="tx1"/>
                              </a:solidFill>
                              <a:latin typeface="Cambria Math"/>
                              <a:ea typeface="Cambria Math"/>
                            </a:rPr>
                            <m:t>𝜇</m:t>
                          </m:r>
                        </m:e>
                      </m:d>
                    </m:oMath>
                  </m:oMathPara>
                </a14:m>
                <a:endParaRPr lang="de-DE" sz="2000" dirty="0">
                  <a:solidFill>
                    <a:schemeClr val="tx1"/>
                  </a:solidFill>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691680" y="1970859"/>
                <a:ext cx="5328592" cy="552972"/>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1691680" y="2523830"/>
                <a:ext cx="4320480" cy="88780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f>
                            <m:fPr>
                              <m:ctrlPr>
                                <a:rPr lang="de-DE" sz="2000" b="0" i="1" smtClean="0">
                                  <a:solidFill>
                                    <a:schemeClr val="tx1"/>
                                  </a:solidFill>
                                  <a:latin typeface="Cambria Math" panose="02040503050406030204" pitchFamily="18" charset="0"/>
                                </a:rPr>
                              </m:ctrlPr>
                            </m:fPr>
                            <m:num>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𝑋</m:t>
                                  </m:r>
                                </m:e>
                              </m:acc>
                              <m:r>
                                <a:rPr lang="de-DE" sz="2000" b="0" i="1" smtClean="0">
                                  <a:solidFill>
                                    <a:schemeClr val="tx1"/>
                                  </a:solidFill>
                                  <a:latin typeface="Cambria Math"/>
                                </a:rPr>
                                <m:t>−</m:t>
                              </m:r>
                              <m:r>
                                <a:rPr lang="de-DE" sz="2000" b="0" i="1" smtClean="0">
                                  <a:solidFill>
                                    <a:schemeClr val="tx1"/>
                                  </a:solidFill>
                                  <a:latin typeface="Cambria Math"/>
                                  <a:ea typeface="Cambria Math"/>
                                </a:rPr>
                                <m:t>𝜇</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e>
                              </m:rad>
                            </m:den>
                          </m:f>
                          <m:r>
                            <a:rPr lang="de-DE" sz="2000" b="0" i="1" smtClean="0">
                              <a:solidFill>
                                <a:schemeClr val="tx1"/>
                              </a:solidFill>
                              <a:latin typeface="Cambria Math"/>
                            </a:rPr>
                            <m:t>&lt;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40−</m:t>
                              </m:r>
                              <m:r>
                                <a:rPr lang="de-DE" sz="2000" b="0" i="1" smtClean="0">
                                  <a:solidFill>
                                    <a:schemeClr val="tx1"/>
                                  </a:solidFill>
                                  <a:latin typeface="Cambria Math"/>
                                  <a:ea typeface="Cambria Math"/>
                                </a:rPr>
                                <m:t>𝜇</m:t>
                              </m:r>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𝑧</m:t>
                                  </m:r>
                                </m:e>
                                <m:sub>
                                  <m:r>
                                    <a:rPr lang="de-DE" sz="2000" i="1">
                                      <a:solidFill>
                                        <a:schemeClr val="tx1"/>
                                      </a:solidFill>
                                      <a:latin typeface="Cambria Math"/>
                                      <a:ea typeface="Cambria Math"/>
                                    </a:rPr>
                                    <m:t>𝛼</m:t>
                                  </m:r>
                                </m:sub>
                              </m:sSub>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e>
                              </m:rad>
                            </m:num>
                            <m:den>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e>
                              </m:rad>
                            </m:den>
                          </m:f>
                          <m:r>
                            <a:rPr lang="de-DE" sz="2000" b="0" i="1" smtClean="0">
                              <a:solidFill>
                                <a:schemeClr val="tx1"/>
                              </a:solidFill>
                              <a:latin typeface="Cambria Math"/>
                            </a:rPr>
                            <m:t> | </m:t>
                          </m:r>
                          <m:r>
                            <a:rPr lang="de-DE" sz="2000" b="0" i="1" smtClean="0">
                              <a:solidFill>
                                <a:schemeClr val="tx1"/>
                              </a:solidFill>
                              <a:latin typeface="Cambria Math"/>
                              <a:ea typeface="Cambria Math"/>
                            </a:rPr>
                            <m:t>𝜇</m:t>
                          </m:r>
                        </m:e>
                      </m:d>
                    </m:oMath>
                  </m:oMathPara>
                </a14:m>
                <a:endParaRPr lang="de-DE" sz="200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691680" y="2523830"/>
                <a:ext cx="4320480" cy="887807"/>
              </a:xfrm>
              <a:prstGeom prst="rect">
                <a:avLst/>
              </a:prstGeom>
              <a:blipFill rotWithShape="1">
                <a:blip r:embed="rId5"/>
                <a:stretch>
                  <a:fillRect/>
                </a:stretch>
              </a:blipFill>
            </p:spPr>
            <p:txBody>
              <a:bodyPr/>
              <a:lstStyle/>
              <a:p>
                <a:r>
                  <a:rPr lang="de-DE">
                    <a:noFill/>
                  </a:rPr>
                  <a:t> </a:t>
                </a:r>
              </a:p>
            </p:txBody>
          </p:sp>
        </mc:Fallback>
      </mc:AlternateContent>
      <p:sp>
        <p:nvSpPr>
          <p:cNvPr id="2" name="Geschweifte Klammer rechts 1"/>
          <p:cNvSpPr/>
          <p:nvPr/>
        </p:nvSpPr>
        <p:spPr>
          <a:xfrm rot="5400000">
            <a:off x="2718493" y="3069436"/>
            <a:ext cx="144016" cy="864096"/>
          </a:xfrm>
          <a:prstGeom prst="rightBrace">
            <a:avLst>
              <a:gd name="adj1" fmla="val 75000"/>
              <a:gd name="adj2" fmla="val 50000"/>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12" name="Textfeld 11"/>
              <p:cNvSpPr txBox="1"/>
              <p:nvPr/>
            </p:nvSpPr>
            <p:spPr>
              <a:xfrm>
                <a:off x="2253824" y="3573493"/>
                <a:ext cx="1073354" cy="400110"/>
              </a:xfrm>
              <a:prstGeom prst="rect">
                <a:avLst/>
              </a:prstGeom>
              <a:noFill/>
            </p:spPr>
            <p:txBody>
              <a:bodyPr wrap="square" rtlCol="0">
                <a:spAutoFit/>
              </a:bodyPr>
              <a:lstStyle/>
              <a:p>
                <a:pPr algn="just"/>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e>
                      </m:d>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2253824" y="3573493"/>
                <a:ext cx="1073354"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682590" y="3973603"/>
                <a:ext cx="2817402" cy="88780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𝑧</m:t>
                              </m:r>
                            </m:e>
                            <m:sub>
                              <m:r>
                                <a:rPr lang="de-DE" sz="2000" b="0" i="1" smtClean="0">
                                  <a:solidFill>
                                    <a:schemeClr val="tx1"/>
                                  </a:solidFill>
                                  <a:latin typeface="Cambria Math"/>
                                  <a:ea typeface="Cambria Math"/>
                                </a:rPr>
                                <m:t>𝛼</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40−</m:t>
                              </m:r>
                              <m:r>
                                <a:rPr lang="de-DE" sz="2000" b="0" i="1" smtClean="0">
                                  <a:solidFill>
                                    <a:schemeClr val="tx1"/>
                                  </a:solidFill>
                                  <a:latin typeface="Cambria Math"/>
                                  <a:ea typeface="Cambria Math"/>
                                </a:rPr>
                                <m:t>𝜇</m:t>
                              </m:r>
                            </m:num>
                            <m:den>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e>
                              </m:rad>
                            </m:den>
                          </m:f>
                          <m:r>
                            <a:rPr lang="de-DE" sz="2000" b="0" i="1" smtClean="0">
                              <a:solidFill>
                                <a:schemeClr val="tx1"/>
                              </a:solidFill>
                              <a:latin typeface="Cambria Math"/>
                            </a:rPr>
                            <m:t> | </m:t>
                          </m:r>
                          <m:r>
                            <a:rPr lang="de-DE" sz="2000" b="0" i="1" smtClean="0">
                              <a:solidFill>
                                <a:schemeClr val="tx1"/>
                              </a:solidFill>
                              <a:latin typeface="Cambria Math"/>
                              <a:ea typeface="Cambria Math"/>
                            </a:rPr>
                            <m:t>𝜇</m:t>
                          </m:r>
                        </m:e>
                      </m:d>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682590" y="3973603"/>
                <a:ext cx="2817402" cy="887807"/>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319972" y="3973602"/>
                <a:ext cx="3528392" cy="88780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m:t>
                              </m:r>
                              <m:r>
                                <a:rPr lang="de-DE" sz="2000" b="0" i="1" smtClean="0">
                                  <a:solidFill>
                                    <a:schemeClr val="tx1"/>
                                  </a:solidFill>
                                  <a:latin typeface="Cambria Math"/>
                                </a:rPr>
                                <m:t>𝑧</m:t>
                              </m:r>
                            </m:e>
                            <m:sub>
                              <m:r>
                                <a:rPr lang="de-DE" sz="2000" b="0" i="1" smtClean="0">
                                  <a:solidFill>
                                    <a:schemeClr val="tx1"/>
                                  </a:solidFill>
                                  <a:latin typeface="Cambria Math"/>
                                </a:rPr>
                                <m:t>1−</m:t>
                              </m:r>
                              <m:r>
                                <a:rPr lang="de-DE" sz="2000" b="0" i="1" smtClean="0">
                                  <a:solidFill>
                                    <a:schemeClr val="tx1"/>
                                  </a:solidFill>
                                  <a:latin typeface="Cambria Math"/>
                                  <a:ea typeface="Cambria Math"/>
                                </a:rPr>
                                <m:t>𝛼</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i="1">
                                  <a:solidFill>
                                    <a:schemeClr val="tx1"/>
                                  </a:solidFill>
                                  <a:latin typeface="Cambria Math"/>
                                  <a:ea typeface="Cambria Math"/>
                                </a:rPr>
                                <m:t>𝜇</m:t>
                              </m:r>
                              <m:r>
                                <a:rPr lang="de-DE" sz="2000" b="0" i="1" smtClean="0">
                                  <a:solidFill>
                                    <a:schemeClr val="tx1"/>
                                  </a:solidFill>
                                  <a:latin typeface="Cambria Math"/>
                                </a:rPr>
                                <m:t>−40</m:t>
                              </m:r>
                            </m:num>
                            <m:den>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e>
                              </m:rad>
                            </m:den>
                          </m:f>
                          <m:r>
                            <a:rPr lang="de-DE" sz="2000" b="0" i="1" smtClean="0">
                              <a:solidFill>
                                <a:schemeClr val="tx1"/>
                              </a:solidFill>
                              <a:latin typeface="Cambria Math"/>
                            </a:rPr>
                            <m:t> | </m:t>
                          </m:r>
                          <m:r>
                            <a:rPr lang="de-DE" sz="2000" b="0" i="1" smtClean="0">
                              <a:solidFill>
                                <a:schemeClr val="tx1"/>
                              </a:solidFill>
                              <a:latin typeface="Cambria Math"/>
                              <a:ea typeface="Cambria Math"/>
                            </a:rPr>
                            <m:t>𝜇</m:t>
                          </m:r>
                        </m:e>
                      </m:d>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319972" y="3973602"/>
                <a:ext cx="3528392" cy="887807"/>
              </a:xfrm>
              <a:prstGeom prst="rect">
                <a:avLst/>
              </a:prstGeom>
              <a:blipFill rotWithShape="1">
                <a:blip r:embed="rId8"/>
                <a:stretch>
                  <a:fillRect/>
                </a:stretch>
              </a:blipFill>
            </p:spPr>
            <p:txBody>
              <a:bodyPr/>
              <a:lstStyle/>
              <a:p>
                <a:r>
                  <a:rPr lang="de-DE">
                    <a:noFill/>
                  </a:rPr>
                  <a:t> </a:t>
                </a:r>
              </a:p>
            </p:txBody>
          </p:sp>
        </mc:Fallback>
      </mc:AlternateContent>
      <p:sp>
        <p:nvSpPr>
          <p:cNvPr id="15" name="Textfeld 14"/>
          <p:cNvSpPr txBox="1"/>
          <p:nvPr/>
        </p:nvSpPr>
        <p:spPr>
          <a:xfrm>
            <a:off x="468313" y="4941168"/>
            <a:ext cx="7632079" cy="400110"/>
          </a:xfrm>
          <a:prstGeom prst="rect">
            <a:avLst/>
          </a:prstGeom>
          <a:noFill/>
        </p:spPr>
        <p:txBody>
          <a:bodyPr wrap="square" rtlCol="0">
            <a:spAutoFit/>
          </a:bodyPr>
          <a:lstStyle/>
          <a:p>
            <a:pPr algn="just"/>
            <a:r>
              <a:rPr lang="de-DE" sz="2000" dirty="0">
                <a:latin typeface="+mn-lt"/>
              </a:rPr>
              <a:t>&gt; Verallgemeinerung davon ergibt Fall a) von Satz 11.2.1, </a:t>
            </a:r>
            <a:r>
              <a:rPr lang="de-DE" sz="2000">
                <a:latin typeface="+mn-lt"/>
              </a:rPr>
              <a:t>Folie 765):</a:t>
            </a:r>
            <a:endParaRPr lang="de-DE" sz="2000" dirty="0">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1835993" y="5381975"/>
                <a:ext cx="3888136" cy="78386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𝑔</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ea typeface="Cambria Math"/>
                            </a:rPr>
                            <m:t>𝜇</m:t>
                          </m:r>
                        </m:e>
                      </m:d>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m:t>
                              </m:r>
                              <m:r>
                                <a:rPr lang="de-DE" sz="2000" b="0" i="1" smtClean="0">
                                  <a:solidFill>
                                    <a:schemeClr val="tx1"/>
                                  </a:solidFill>
                                  <a:latin typeface="Cambria Math"/>
                                </a:rPr>
                                <m:t>𝑧</m:t>
                              </m:r>
                            </m:e>
                            <m:sub>
                              <m:r>
                                <a:rPr lang="de-DE" sz="2000" b="0" i="1" smtClean="0">
                                  <a:solidFill>
                                    <a:schemeClr val="tx1"/>
                                  </a:solidFill>
                                  <a:latin typeface="Cambria Math"/>
                                </a:rPr>
                                <m:t>1−</m:t>
                              </m:r>
                              <m:r>
                                <a:rPr lang="de-DE" sz="2000" b="0" i="1" smtClean="0">
                                  <a:solidFill>
                                    <a:schemeClr val="tx1"/>
                                  </a:solidFill>
                                  <a:latin typeface="Cambria Math"/>
                                  <a:ea typeface="Cambria Math"/>
                                </a:rPr>
                                <m:t>𝛼</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i="1">
                                  <a:solidFill>
                                    <a:schemeClr val="tx1"/>
                                  </a:solidFill>
                                  <a:latin typeface="Cambria Math"/>
                                  <a:ea typeface="Cambria Math"/>
                                </a:rPr>
                                <m:t>𝜇</m:t>
                              </m:r>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𝜇</m:t>
                                  </m:r>
                                </m:e>
                                <m:sub>
                                  <m:r>
                                    <a:rPr lang="de-DE" sz="2000" b="0" i="1" smtClean="0">
                                      <a:solidFill>
                                        <a:schemeClr val="tx1"/>
                                      </a:solidFill>
                                      <a:latin typeface="Cambria Math"/>
                                      <a:ea typeface="Cambria Math"/>
                                    </a:rPr>
                                    <m:t>0</m:t>
                                  </m:r>
                                </m:sub>
                              </m:sSub>
                            </m:num>
                            <m:den>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sSup>
                                        <m:sSupPr>
                                          <m:ctrlPr>
                                            <a:rPr lang="de-DE" sz="2000" i="1" smtClean="0">
                                              <a:solidFill>
                                                <a:schemeClr val="tx1"/>
                                              </a:solidFill>
                                              <a:latin typeface="Cambria Math" panose="02040503050406030204" pitchFamily="18" charset="0"/>
                                            </a:rPr>
                                          </m:ctrlPr>
                                        </m:sSupPr>
                                        <m:e>
                                          <m:r>
                                            <a:rPr lang="de-DE" sz="2000" i="1" smtClean="0">
                                              <a:solidFill>
                                                <a:schemeClr val="tx1"/>
                                              </a:solidFill>
                                              <a:latin typeface="Cambria Math"/>
                                              <a:ea typeface="Cambria Math"/>
                                            </a:rPr>
                                            <m:t>𝜎</m:t>
                                          </m:r>
                                        </m:e>
                                        <m:sup>
                                          <m:r>
                                            <a:rPr lang="de-DE" sz="2000" b="0" i="1" smtClean="0">
                                              <a:solidFill>
                                                <a:schemeClr val="tx1"/>
                                              </a:solidFill>
                                              <a:latin typeface="Cambria Math"/>
                                            </a:rPr>
                                            <m:t>2</m:t>
                                          </m:r>
                                        </m:sup>
                                      </m:sSup>
                                    </m:num>
                                    <m:den>
                                      <m:r>
                                        <a:rPr lang="de-DE" sz="2000" i="1">
                                          <a:solidFill>
                                            <a:schemeClr val="tx1"/>
                                          </a:solidFill>
                                          <a:latin typeface="Cambria Math"/>
                                        </a:rPr>
                                        <m:t>𝑛</m:t>
                                      </m:r>
                                    </m:den>
                                  </m:f>
                                </m:e>
                              </m:rad>
                            </m:den>
                          </m:f>
                          <m:r>
                            <a:rPr lang="de-DE" sz="2000" b="0" i="1" smtClean="0">
                              <a:solidFill>
                                <a:schemeClr val="tx1"/>
                              </a:solidFill>
                              <a:latin typeface="Cambria Math"/>
                            </a:rPr>
                            <m:t> | </m:t>
                          </m:r>
                          <m:r>
                            <a:rPr lang="de-DE" sz="2000" b="0" i="1" smtClean="0">
                              <a:solidFill>
                                <a:schemeClr val="tx1"/>
                              </a:solidFill>
                              <a:latin typeface="Cambria Math"/>
                              <a:ea typeface="Cambria Math"/>
                            </a:rPr>
                            <m:t>𝜇</m:t>
                          </m:r>
                        </m:e>
                      </m:d>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835993" y="5381975"/>
                <a:ext cx="3888136" cy="783869"/>
              </a:xfrm>
              <a:prstGeom prst="rect">
                <a:avLst/>
              </a:prstGeom>
              <a:blipFill rotWithShape="1">
                <a:blip r:embed="rId9"/>
                <a:stretch>
                  <a:fillRect/>
                </a:stretch>
              </a:blipFill>
            </p:spPr>
            <p:txBody>
              <a:bodyPr/>
              <a:lstStyle/>
              <a:p>
                <a:r>
                  <a:rPr lang="de-DE">
                    <a:noFill/>
                  </a:rPr>
                  <a:t> </a:t>
                </a:r>
              </a:p>
            </p:txBody>
          </p:sp>
        </mc:Fallback>
      </mc:AlternateContent>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2839137479"/>
      </p:ext>
    </p:extLst>
  </p:cSld>
  <p:clrMapOvr>
    <a:masterClrMapping/>
  </p:clrMapOvr>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mc:AlternateContent xmlns:mc="http://schemas.openxmlformats.org/markup-compatibility/2006" xmlns:a14="http://schemas.microsoft.com/office/drawing/2010/main">
        <mc:Choice Requires="a14">
          <p:sp>
            <p:nvSpPr>
              <p:cNvPr id="10" name="Textfeld 9"/>
              <p:cNvSpPr txBox="1"/>
              <p:nvPr/>
            </p:nvSpPr>
            <p:spPr>
              <a:xfrm>
                <a:off x="468313" y="3972192"/>
                <a:ext cx="8424167" cy="400110"/>
              </a:xfrm>
              <a:prstGeom prst="rect">
                <a:avLst/>
              </a:prstGeom>
              <a:noFill/>
            </p:spPr>
            <p:txBody>
              <a:bodyPr wrap="square" rtlCol="0">
                <a:spAutoFit/>
              </a:bodyPr>
              <a:lstStyle/>
              <a:p>
                <a:pPr algn="just"/>
                <a:r>
                  <a:rPr lang="de-DE" sz="2000" dirty="0">
                    <a:latin typeface="+mn-lt"/>
                  </a:rPr>
                  <a:t>&gt; Beispielrechnungen: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0</m:t>
                        </m:r>
                      </m:sub>
                    </m:sSub>
                    <m:r>
                      <a:rPr lang="de-DE" sz="2000" b="0" i="1" smtClean="0">
                        <a:latin typeface="Cambria Math"/>
                      </a:rPr>
                      <m:t>=40,</m:t>
                    </m:r>
                    <m:sSup>
                      <m:sSupPr>
                        <m:ctrlPr>
                          <a:rPr lang="de-DE" sz="2000" b="0" i="1" smtClean="0">
                            <a:latin typeface="Cambria Math" panose="02040503050406030204" pitchFamily="18" charset="0"/>
                          </a:rPr>
                        </m:ctrlPr>
                      </m:sSupPr>
                      <m:e>
                        <m:r>
                          <a:rPr lang="de-DE" sz="2000" i="1">
                            <a:latin typeface="Cambria Math"/>
                            <a:ea typeface="Cambria Math"/>
                          </a:rPr>
                          <m:t>𝜎</m:t>
                        </m:r>
                      </m:e>
                      <m:sup>
                        <m:r>
                          <a:rPr lang="de-DE" sz="2000" b="0" i="1" smtClean="0">
                            <a:latin typeface="Cambria Math"/>
                          </a:rPr>
                          <m:t>2</m:t>
                        </m:r>
                      </m:sup>
                    </m:sSup>
                    <m:r>
                      <a:rPr lang="de-DE" sz="2000" b="0" i="1" smtClean="0">
                        <a:latin typeface="Cambria Math"/>
                      </a:rPr>
                      <m:t>=1</m:t>
                    </m:r>
                    <m:r>
                      <a:rPr lang="de-DE" sz="2000" b="0" i="0" smtClean="0">
                        <a:latin typeface="Cambria Math"/>
                      </a:rPr>
                      <m:t>,</m:t>
                    </m:r>
                    <m:r>
                      <m:rPr>
                        <m:sty m:val="p"/>
                      </m:rPr>
                      <a:rPr lang="el-GR" sz="2000" b="0" i="1" smtClean="0">
                        <a:latin typeface="Cambria Math"/>
                        <a:ea typeface="Cambria Math"/>
                      </a:rPr>
                      <m:t>α</m:t>
                    </m:r>
                    <m:r>
                      <a:rPr lang="de-DE" sz="2000" b="0" i="1" smtClean="0">
                        <a:latin typeface="Cambria Math"/>
                        <a:ea typeface="Cambria Math"/>
                      </a:rPr>
                      <m:t>=0.05</m:t>
                    </m:r>
                  </m:oMath>
                </a14:m>
                <a:r>
                  <a:rPr lang="de-DE" sz="2000" dirty="0">
                    <a:latin typeface="+mn-lt"/>
                  </a:rPr>
                  <a:t> und ...</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3" y="3972192"/>
                <a:ext cx="8424167" cy="400110"/>
              </a:xfrm>
              <a:prstGeom prst="rect">
                <a:avLst/>
              </a:prstGeom>
              <a:blipFill rotWithShape="1">
                <a:blip r:embed="rId4"/>
                <a:stretch>
                  <a:fillRect l="-796"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683568" y="4616151"/>
                <a:ext cx="1584176" cy="400110"/>
              </a:xfrm>
              <a:prstGeom prst="rect">
                <a:avLst/>
              </a:prstGeom>
              <a:noFill/>
            </p:spPr>
            <p:txBody>
              <a:bodyPr wrap="square" rtlCol="0">
                <a:spAutoFit/>
              </a:bodyPr>
              <a:lstStyle/>
              <a:p>
                <a:pPr algn="just"/>
                <a:r>
                  <a:rPr lang="de-DE" sz="2000" dirty="0">
                    <a:sym typeface="Symbol"/>
                  </a:rPr>
                  <a:t>  </a:t>
                </a:r>
                <a14:m>
                  <m:oMath xmlns:m="http://schemas.openxmlformats.org/officeDocument/2006/math">
                    <m:r>
                      <a:rPr lang="de-DE" sz="2000" b="0" i="1" smtClean="0">
                        <a:latin typeface="Cambria Math"/>
                      </a:rPr>
                      <m:t>𝑛</m:t>
                    </m:r>
                    <m:r>
                      <a:rPr lang="de-DE" sz="2000" b="0" i="1" smtClean="0">
                        <a:latin typeface="Cambria Math"/>
                      </a:rPr>
                      <m:t>=4</m:t>
                    </m:r>
                  </m:oMath>
                </a14:m>
                <a:r>
                  <a:rPr lang="de-DE" sz="2000" dirty="0">
                    <a:latin typeface="+mn-lt"/>
                  </a:rPr>
                  <a:t>:  </a:t>
                </a:r>
              </a:p>
            </p:txBody>
          </p:sp>
        </mc:Choice>
        <mc:Fallback xmlns="">
          <p:sp>
            <p:nvSpPr>
              <p:cNvPr id="11" name="Textfeld 10"/>
              <p:cNvSpPr txBox="1">
                <a:spLocks noRot="1" noChangeAspect="1" noMove="1" noResize="1" noEditPoints="1" noAdjustHandles="1" noChangeArrowheads="1" noChangeShapeType="1" noTextEdit="1"/>
              </p:cNvSpPr>
              <p:nvPr/>
            </p:nvSpPr>
            <p:spPr>
              <a:xfrm>
                <a:off x="683568" y="4616151"/>
                <a:ext cx="1584176" cy="400110"/>
              </a:xfrm>
              <a:prstGeom prst="rect">
                <a:avLst/>
              </a:prstGeom>
              <a:blipFill rotWithShape="1">
                <a:blip r:embed="rId5"/>
                <a:stretch>
                  <a:fillRect l="-3846" t="-9091"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907703" y="4372302"/>
                <a:ext cx="6336706" cy="88780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𝑔</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39.5</m:t>
                          </m:r>
                        </m:e>
                      </m:d>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−1.64−</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39.5−40</m:t>
                              </m:r>
                            </m:num>
                            <m:den>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b="0" i="1" smtClean="0">
                                          <a:solidFill>
                                            <a:schemeClr val="tx1"/>
                                          </a:solidFill>
                                          <a:latin typeface="Cambria Math"/>
                                        </a:rPr>
                                        <m:t>4</m:t>
                                      </m:r>
                                    </m:den>
                                  </m:f>
                                </m:e>
                              </m:rad>
                            </m:den>
                          </m:f>
                        </m:e>
                      </m:d>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el-GR"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−0.64</m:t>
                          </m:r>
                        </m:e>
                      </m:d>
                      <m:r>
                        <a:rPr lang="de-DE" sz="2000" b="0" i="1" smtClean="0">
                          <a:solidFill>
                            <a:schemeClr val="tx1"/>
                          </a:solidFill>
                          <a:latin typeface="Cambria Math"/>
                          <a:ea typeface="Cambria Math"/>
                        </a:rPr>
                        <m:t>=0.26</m:t>
                      </m:r>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907703" y="4372302"/>
                <a:ext cx="6336706" cy="887807"/>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683568" y="5992432"/>
                <a:ext cx="1584176" cy="400110"/>
              </a:xfrm>
              <a:prstGeom prst="rect">
                <a:avLst/>
              </a:prstGeom>
              <a:noFill/>
            </p:spPr>
            <p:txBody>
              <a:bodyPr wrap="square" rtlCol="0">
                <a:spAutoFit/>
              </a:bodyPr>
              <a:lstStyle/>
              <a:p>
                <a:pPr algn="just"/>
                <a:r>
                  <a:rPr lang="de-DE" sz="2000" dirty="0">
                    <a:sym typeface="Symbol"/>
                  </a:rPr>
                  <a:t>  </a:t>
                </a:r>
                <a14:m>
                  <m:oMath xmlns:m="http://schemas.openxmlformats.org/officeDocument/2006/math">
                    <m:r>
                      <a:rPr lang="de-DE" sz="2000" b="0" i="1" smtClean="0">
                        <a:latin typeface="Cambria Math"/>
                      </a:rPr>
                      <m:t>𝑛</m:t>
                    </m:r>
                    <m:r>
                      <a:rPr lang="de-DE" sz="2000" b="0" i="1" smtClean="0">
                        <a:latin typeface="Cambria Math"/>
                      </a:rPr>
                      <m:t>=8</m:t>
                    </m:r>
                  </m:oMath>
                </a14:m>
                <a:r>
                  <a:rPr lang="de-DE" sz="2000" dirty="0">
                    <a:latin typeface="+mn-lt"/>
                  </a:rPr>
                  <a:t>:  </a:t>
                </a:r>
              </a:p>
            </p:txBody>
          </p:sp>
        </mc:Choice>
        <mc:Fallback xmlns="">
          <p:sp>
            <p:nvSpPr>
              <p:cNvPr id="13" name="Textfeld 12"/>
              <p:cNvSpPr txBox="1">
                <a:spLocks noRot="1" noChangeAspect="1" noMove="1" noResize="1" noEditPoints="1" noAdjustHandles="1" noChangeArrowheads="1" noChangeShapeType="1" noTextEdit="1"/>
              </p:cNvSpPr>
              <p:nvPr/>
            </p:nvSpPr>
            <p:spPr>
              <a:xfrm>
                <a:off x="683568" y="5992432"/>
                <a:ext cx="1584176" cy="400110"/>
              </a:xfrm>
              <a:prstGeom prst="rect">
                <a:avLst/>
              </a:prstGeom>
              <a:blipFill rotWithShape="1">
                <a:blip r:embed="rId7"/>
                <a:stretch>
                  <a:fillRect l="-3846" t="-9091"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907703" y="5748583"/>
                <a:ext cx="6336706" cy="88780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𝑔</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39.5</m:t>
                          </m:r>
                        </m:e>
                      </m:d>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−1.64−</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39.5−40</m:t>
                              </m:r>
                            </m:num>
                            <m:den>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b="0" i="1" smtClean="0">
                                          <a:solidFill>
                                            <a:schemeClr val="tx1"/>
                                          </a:solidFill>
                                          <a:latin typeface="Cambria Math"/>
                                        </a:rPr>
                                        <m:t>8</m:t>
                                      </m:r>
                                    </m:den>
                                  </m:f>
                                </m:e>
                              </m:rad>
                            </m:den>
                          </m:f>
                        </m:e>
                      </m:d>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el-GR"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−0.23</m:t>
                          </m:r>
                        </m:e>
                      </m:d>
                      <m:r>
                        <a:rPr lang="de-DE" sz="2000" b="0" i="1" smtClean="0">
                          <a:solidFill>
                            <a:schemeClr val="tx1"/>
                          </a:solidFill>
                          <a:latin typeface="Cambria Math"/>
                          <a:ea typeface="Cambria Math"/>
                        </a:rPr>
                        <m:t>=0.41</m:t>
                      </m:r>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907703" y="5748583"/>
                <a:ext cx="6336706" cy="887807"/>
              </a:xfrm>
              <a:prstGeom prst="rect">
                <a:avLst/>
              </a:prstGeom>
              <a:blipFill rotWithShape="1">
                <a:blip r:embed="rId8"/>
                <a:stretch>
                  <a:fillRect/>
                </a:stretch>
              </a:blipFill>
            </p:spPr>
            <p:txBody>
              <a:bodyPr/>
              <a:lstStyle/>
              <a:p>
                <a:r>
                  <a:rPr lang="de-DE">
                    <a:noFill/>
                  </a:rPr>
                  <a:t> </a:t>
                </a:r>
              </a:p>
            </p:txBody>
          </p:sp>
        </mc:Fallback>
      </mc:AlternateContent>
      <p:sp>
        <p:nvSpPr>
          <p:cNvPr id="15" name="Geschweifte Klammer rechts 14"/>
          <p:cNvSpPr/>
          <p:nvPr/>
        </p:nvSpPr>
        <p:spPr>
          <a:xfrm rot="5400000">
            <a:off x="3859816" y="4982587"/>
            <a:ext cx="121925" cy="676969"/>
          </a:xfrm>
          <a:prstGeom prst="rightBrace">
            <a:avLst>
              <a:gd name="adj1" fmla="val 75000"/>
              <a:gd name="adj2" fmla="val 50000"/>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16" name="Textfeld 15"/>
              <p:cNvSpPr txBox="1"/>
              <p:nvPr/>
            </p:nvSpPr>
            <p:spPr>
              <a:xfrm>
                <a:off x="3582294" y="5385597"/>
                <a:ext cx="867641"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𝑧</m:t>
                          </m:r>
                        </m:e>
                        <m:sub>
                          <m:r>
                            <a:rPr lang="de-DE" sz="2000" b="0" i="1" smtClean="0">
                              <a:solidFill>
                                <a:schemeClr val="tx1"/>
                              </a:solidFill>
                              <a:latin typeface="Cambria Math"/>
                            </a:rPr>
                            <m:t>0.95</m:t>
                          </m:r>
                        </m:sub>
                      </m:sSub>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3582294" y="5385597"/>
                <a:ext cx="867641" cy="400110"/>
              </a:xfrm>
              <a:prstGeom prst="rect">
                <a:avLst/>
              </a:prstGeom>
              <a:blipFill rotWithShape="1">
                <a:blip r:embed="rId9"/>
                <a:stretch>
                  <a:fillRect b="-1515"/>
                </a:stretch>
              </a:blipFill>
            </p:spPr>
            <p:txBody>
              <a:bodyPr/>
              <a:lstStyle/>
              <a:p>
                <a:r>
                  <a:rPr lang="de-DE">
                    <a:noFill/>
                  </a:rPr>
                  <a:t> </a:t>
                </a:r>
              </a:p>
            </p:txBody>
          </p:sp>
        </mc:Fallback>
      </mc:AlternateContent>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769</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10"/>
          <a:stretch>
            <a:fillRect/>
          </a:stretch>
        </p:blipFill>
        <p:spPr>
          <a:xfrm>
            <a:off x="456828" y="765779"/>
            <a:ext cx="7372350" cy="3114675"/>
          </a:xfrm>
          <a:prstGeom prst="rect">
            <a:avLst/>
          </a:prstGeom>
        </p:spPr>
      </p:pic>
      <p:sp>
        <p:nvSpPr>
          <p:cNvPr id="19"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0"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3873322"/>
      </p:ext>
    </p:extLst>
  </p:cSld>
  <p:clrMapOvr>
    <a:masterClrMapping/>
  </p:clrMapOvr>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 name="Textfeld 7"/>
              <p:cNvSpPr txBox="1"/>
              <p:nvPr/>
            </p:nvSpPr>
            <p:spPr>
              <a:xfrm>
                <a:off x="683568" y="4718117"/>
                <a:ext cx="1584176" cy="400110"/>
              </a:xfrm>
              <a:prstGeom prst="rect">
                <a:avLst/>
              </a:prstGeom>
              <a:noFill/>
            </p:spPr>
            <p:txBody>
              <a:bodyPr wrap="square" rtlCol="0">
                <a:spAutoFit/>
              </a:bodyPr>
              <a:lstStyle/>
              <a:p>
                <a:pPr algn="just"/>
                <a:r>
                  <a:rPr lang="de-DE" sz="2000" dirty="0">
                    <a:sym typeface="Symbol"/>
                  </a:rPr>
                  <a:t>  </a:t>
                </a:r>
                <a14:m>
                  <m:oMath xmlns:m="http://schemas.openxmlformats.org/officeDocument/2006/math">
                    <m:r>
                      <a:rPr lang="de-DE" sz="2000" b="0" i="1" smtClean="0">
                        <a:latin typeface="Cambria Math"/>
                      </a:rPr>
                      <m:t>𝑛</m:t>
                    </m:r>
                    <m:r>
                      <a:rPr lang="de-DE" sz="2000" b="0" i="1" smtClean="0">
                        <a:latin typeface="Cambria Math"/>
                      </a:rPr>
                      <m:t>=4</m:t>
                    </m:r>
                  </m:oMath>
                </a14:m>
                <a:r>
                  <a:rPr lang="de-DE" sz="2000" dirty="0">
                    <a:latin typeface="+mn-lt"/>
                  </a:rPr>
                  <a:t>:  </a:t>
                </a:r>
              </a:p>
            </p:txBody>
          </p:sp>
        </mc:Choice>
        <mc:Fallback xmlns="">
          <p:sp>
            <p:nvSpPr>
              <p:cNvPr id="8" name="Textfeld 7"/>
              <p:cNvSpPr txBox="1">
                <a:spLocks noRot="1" noChangeAspect="1" noMove="1" noResize="1" noEditPoints="1" noAdjustHandles="1" noChangeArrowheads="1" noChangeShapeType="1" noTextEdit="1"/>
              </p:cNvSpPr>
              <p:nvPr/>
            </p:nvSpPr>
            <p:spPr>
              <a:xfrm>
                <a:off x="683568" y="4718117"/>
                <a:ext cx="1584176" cy="400110"/>
              </a:xfrm>
              <a:prstGeom prst="rect">
                <a:avLst/>
              </a:prstGeom>
              <a:blipFill rotWithShape="1">
                <a:blip r:embed="rId4"/>
                <a:stretch>
                  <a:fillRect l="-3846" t="-9091"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1907703" y="4474268"/>
                <a:ext cx="6336706" cy="88780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𝑔</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39.5</m:t>
                          </m:r>
                        </m:e>
                      </m:d>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−1.28−</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39.5−40</m:t>
                              </m:r>
                            </m:num>
                            <m:den>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b="0" i="1" smtClean="0">
                                          <a:solidFill>
                                            <a:schemeClr val="tx1"/>
                                          </a:solidFill>
                                          <a:latin typeface="Cambria Math"/>
                                        </a:rPr>
                                        <m:t>4</m:t>
                                      </m:r>
                                    </m:den>
                                  </m:f>
                                </m:e>
                              </m:rad>
                            </m:den>
                          </m:f>
                        </m:e>
                      </m:d>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el-GR"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−0.28</m:t>
                          </m:r>
                        </m:e>
                      </m:d>
                      <m:r>
                        <a:rPr lang="de-DE" sz="2000" b="0" i="1" smtClean="0">
                          <a:solidFill>
                            <a:schemeClr val="tx1"/>
                          </a:solidFill>
                          <a:latin typeface="Cambria Math"/>
                          <a:ea typeface="Cambria Math"/>
                        </a:rPr>
                        <m:t>=0.39</m:t>
                      </m:r>
                    </m:oMath>
                  </m:oMathPara>
                </a14:m>
                <a:endParaRPr lang="de-DE" sz="2000" dirty="0">
                  <a:solidFill>
                    <a:schemeClr val="tx1"/>
                  </a:solidFill>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907703" y="4474268"/>
                <a:ext cx="6336706" cy="887807"/>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683568" y="5992433"/>
                <a:ext cx="1584176" cy="400110"/>
              </a:xfrm>
              <a:prstGeom prst="rect">
                <a:avLst/>
              </a:prstGeom>
              <a:noFill/>
            </p:spPr>
            <p:txBody>
              <a:bodyPr wrap="square" rtlCol="0">
                <a:spAutoFit/>
              </a:bodyPr>
              <a:lstStyle/>
              <a:p>
                <a:pPr algn="just"/>
                <a:r>
                  <a:rPr lang="de-DE" sz="2000" dirty="0">
                    <a:sym typeface="Symbol"/>
                  </a:rPr>
                  <a:t>  </a:t>
                </a:r>
                <a14:m>
                  <m:oMath xmlns:m="http://schemas.openxmlformats.org/officeDocument/2006/math">
                    <m:r>
                      <a:rPr lang="de-DE" sz="2000" b="0" i="1" smtClean="0">
                        <a:latin typeface="Cambria Math"/>
                      </a:rPr>
                      <m:t>𝑛</m:t>
                    </m:r>
                    <m:r>
                      <a:rPr lang="de-DE" sz="2000" b="0" i="1" smtClean="0">
                        <a:latin typeface="Cambria Math"/>
                      </a:rPr>
                      <m:t>=8</m:t>
                    </m:r>
                  </m:oMath>
                </a14:m>
                <a:r>
                  <a:rPr lang="de-DE" sz="2000" dirty="0">
                    <a:latin typeface="+mn-lt"/>
                  </a:rPr>
                  <a:t>:  </a:t>
                </a:r>
              </a:p>
            </p:txBody>
          </p:sp>
        </mc:Choice>
        <mc:Fallback xmlns="">
          <p:sp>
            <p:nvSpPr>
              <p:cNvPr id="11" name="Textfeld 10"/>
              <p:cNvSpPr txBox="1">
                <a:spLocks noRot="1" noChangeAspect="1" noMove="1" noResize="1" noEditPoints="1" noAdjustHandles="1" noChangeArrowheads="1" noChangeShapeType="1" noTextEdit="1"/>
              </p:cNvSpPr>
              <p:nvPr/>
            </p:nvSpPr>
            <p:spPr>
              <a:xfrm>
                <a:off x="683568" y="5992433"/>
                <a:ext cx="1584176" cy="400110"/>
              </a:xfrm>
              <a:prstGeom prst="rect">
                <a:avLst/>
              </a:prstGeom>
              <a:blipFill rotWithShape="1">
                <a:blip r:embed="rId6"/>
                <a:stretch>
                  <a:fillRect l="-3846" t="-9091"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907703" y="5748584"/>
                <a:ext cx="6336706" cy="88780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𝑔</m:t>
                      </m:r>
                      <m:d>
                        <m:dPr>
                          <m:ctrlPr>
                            <a:rPr lang="de-DE" sz="2000" b="0" i="1" dirty="0" smtClean="0">
                              <a:solidFill>
                                <a:schemeClr val="tx1"/>
                              </a:solidFill>
                              <a:latin typeface="Cambria Math" panose="02040503050406030204" pitchFamily="18" charset="0"/>
                            </a:rPr>
                          </m:ctrlPr>
                        </m:dPr>
                        <m:e>
                          <m:r>
                            <a:rPr lang="de-DE" sz="2000" b="0" i="1" dirty="0" smtClean="0">
                              <a:solidFill>
                                <a:schemeClr val="tx1"/>
                              </a:solidFill>
                              <a:latin typeface="Cambria Math"/>
                            </a:rPr>
                            <m:t>39.5</m:t>
                          </m:r>
                        </m:e>
                      </m:d>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−1.28−</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39.5−40</m:t>
                              </m:r>
                            </m:num>
                            <m:den>
                              <m:rad>
                                <m:radPr>
                                  <m:degHide m:val="on"/>
                                  <m:ctrlPr>
                                    <a:rPr lang="de-DE" sz="2000" i="1">
                                      <a:solidFill>
                                        <a:schemeClr val="tx1"/>
                                      </a:solidFill>
                                      <a:latin typeface="Cambria Math" panose="02040503050406030204" pitchFamily="18" charset="0"/>
                                    </a:rPr>
                                  </m:ctrlPr>
                                </m:radPr>
                                <m:deg/>
                                <m:e>
                                  <m:f>
                                    <m:fPr>
                                      <m:type m:val="lin"/>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b="0" i="1" smtClean="0">
                                          <a:solidFill>
                                            <a:schemeClr val="tx1"/>
                                          </a:solidFill>
                                          <a:latin typeface="Cambria Math"/>
                                        </a:rPr>
                                        <m:t>8</m:t>
                                      </m:r>
                                    </m:den>
                                  </m:f>
                                </m:e>
                              </m:rad>
                            </m:den>
                          </m:f>
                        </m:e>
                      </m:d>
                      <m:r>
                        <a:rPr lang="de-DE" sz="2000" b="0" i="1" smtClean="0">
                          <a:solidFill>
                            <a:schemeClr val="tx1"/>
                          </a:solidFill>
                          <a:latin typeface="Cambria Math"/>
                        </a:rPr>
                        <m:t>=</m:t>
                      </m:r>
                      <m:r>
                        <m:rPr>
                          <m:sty m:val="p"/>
                        </m:rPr>
                        <a:rPr lang="el-GR" sz="2000" b="0" i="1" smtClean="0">
                          <a:solidFill>
                            <a:schemeClr val="tx1"/>
                          </a:solidFill>
                          <a:latin typeface="Cambria Math"/>
                          <a:ea typeface="Cambria Math"/>
                        </a:rPr>
                        <m:t>Φ</m:t>
                      </m:r>
                      <m:d>
                        <m:dPr>
                          <m:ctrlPr>
                            <a:rPr lang="el-GR"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0.13</m:t>
                          </m:r>
                        </m:e>
                      </m:d>
                      <m:r>
                        <a:rPr lang="de-DE" sz="2000" b="0" i="1" smtClean="0">
                          <a:solidFill>
                            <a:schemeClr val="tx1"/>
                          </a:solidFill>
                          <a:latin typeface="Cambria Math"/>
                          <a:ea typeface="Cambria Math"/>
                        </a:rPr>
                        <m:t>=0.55</m:t>
                      </m:r>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907703" y="5748584"/>
                <a:ext cx="6336706" cy="887807"/>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3" y="4074158"/>
                <a:ext cx="8424167" cy="400110"/>
              </a:xfrm>
              <a:prstGeom prst="rect">
                <a:avLst/>
              </a:prstGeom>
              <a:noFill/>
            </p:spPr>
            <p:txBody>
              <a:bodyPr wrap="square" rtlCol="0">
                <a:spAutoFit/>
              </a:bodyPr>
              <a:lstStyle/>
              <a:p>
                <a:pPr algn="just"/>
                <a:r>
                  <a:rPr lang="de-DE" sz="2000" dirty="0">
                    <a:latin typeface="+mn-lt"/>
                  </a:rPr>
                  <a:t>&gt; Beispielrechnungen: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0</m:t>
                        </m:r>
                      </m:sub>
                    </m:sSub>
                    <m:r>
                      <a:rPr lang="de-DE" sz="2000" b="0" i="1" smtClean="0">
                        <a:latin typeface="Cambria Math"/>
                      </a:rPr>
                      <m:t>=40,</m:t>
                    </m:r>
                    <m:sSup>
                      <m:sSupPr>
                        <m:ctrlPr>
                          <a:rPr lang="de-DE" sz="2000" b="0" i="1" smtClean="0">
                            <a:latin typeface="Cambria Math" panose="02040503050406030204" pitchFamily="18" charset="0"/>
                          </a:rPr>
                        </m:ctrlPr>
                      </m:sSupPr>
                      <m:e>
                        <m:r>
                          <a:rPr lang="de-DE" sz="2000" i="1">
                            <a:latin typeface="Cambria Math"/>
                            <a:ea typeface="Cambria Math"/>
                          </a:rPr>
                          <m:t>𝜎</m:t>
                        </m:r>
                      </m:e>
                      <m:sup>
                        <m:r>
                          <a:rPr lang="de-DE" sz="2000" b="0" i="1" smtClean="0">
                            <a:latin typeface="Cambria Math"/>
                          </a:rPr>
                          <m:t>2</m:t>
                        </m:r>
                      </m:sup>
                    </m:sSup>
                    <m:r>
                      <a:rPr lang="de-DE" sz="2000" b="0" i="1" smtClean="0">
                        <a:latin typeface="Cambria Math"/>
                      </a:rPr>
                      <m:t>=1</m:t>
                    </m:r>
                    <m:r>
                      <a:rPr lang="de-DE" sz="2000" b="0" i="0" smtClean="0">
                        <a:latin typeface="Cambria Math"/>
                      </a:rPr>
                      <m:t>,</m:t>
                    </m:r>
                    <m:r>
                      <m:rPr>
                        <m:sty m:val="p"/>
                      </m:rPr>
                      <a:rPr lang="el-GR" sz="2000" b="0" i="1" smtClean="0">
                        <a:latin typeface="Cambria Math"/>
                        <a:ea typeface="Cambria Math"/>
                      </a:rPr>
                      <m:t>α</m:t>
                    </m:r>
                    <m:r>
                      <a:rPr lang="de-DE" sz="2000" b="0" i="1" smtClean="0">
                        <a:latin typeface="Cambria Math"/>
                        <a:ea typeface="Cambria Math"/>
                      </a:rPr>
                      <m:t>=0.1</m:t>
                    </m:r>
                  </m:oMath>
                </a14:m>
                <a:r>
                  <a:rPr lang="de-DE" sz="2000" dirty="0">
                    <a:latin typeface="+mn-lt"/>
                  </a:rPr>
                  <a:t> und ...</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4074158"/>
                <a:ext cx="8424167" cy="400110"/>
              </a:xfrm>
              <a:prstGeom prst="rect">
                <a:avLst/>
              </a:prstGeom>
              <a:blipFill rotWithShape="1">
                <a:blip r:embed="rId8"/>
                <a:stretch>
                  <a:fillRect l="-796" t="-7576" b="-25758"/>
                </a:stretch>
              </a:blipFill>
            </p:spPr>
            <p:txBody>
              <a:bodyPr/>
              <a:lstStyle/>
              <a:p>
                <a:r>
                  <a:rPr lang="de-DE">
                    <a:noFill/>
                  </a:rPr>
                  <a:t> </a:t>
                </a:r>
              </a:p>
            </p:txBody>
          </p:sp>
        </mc:Fallback>
      </mc:AlternateContent>
      <p:sp>
        <p:nvSpPr>
          <p:cNvPr id="16" name="Geschweifte Klammer rechts 15"/>
          <p:cNvSpPr/>
          <p:nvPr/>
        </p:nvSpPr>
        <p:spPr>
          <a:xfrm rot="5400000">
            <a:off x="3859816" y="5084553"/>
            <a:ext cx="121925" cy="676969"/>
          </a:xfrm>
          <a:prstGeom prst="rightBrace">
            <a:avLst>
              <a:gd name="adj1" fmla="val 75000"/>
              <a:gd name="adj2" fmla="val 50000"/>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18" name="Textfeld 17"/>
              <p:cNvSpPr txBox="1"/>
              <p:nvPr/>
            </p:nvSpPr>
            <p:spPr>
              <a:xfrm>
                <a:off x="3582294" y="5423038"/>
                <a:ext cx="867641"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𝑧</m:t>
                          </m:r>
                        </m:e>
                        <m:sub>
                          <m:r>
                            <a:rPr lang="de-DE" sz="2000" b="0" i="1" smtClean="0">
                              <a:solidFill>
                                <a:schemeClr val="tx1"/>
                              </a:solidFill>
                              <a:latin typeface="Cambria Math"/>
                            </a:rPr>
                            <m:t>0.9</m:t>
                          </m:r>
                        </m:sub>
                      </m:sSub>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582294" y="5423038"/>
                <a:ext cx="867641" cy="400110"/>
              </a:xfrm>
              <a:prstGeom prst="rect">
                <a:avLst/>
              </a:prstGeom>
              <a:blipFill rotWithShape="1">
                <a:blip r:embed="rId9"/>
                <a:stretch>
                  <a:fillRect b="-3077"/>
                </a:stretch>
              </a:blipFill>
            </p:spPr>
            <p:txBody>
              <a:bodyPr/>
              <a:lstStyle/>
              <a:p>
                <a:r>
                  <a:rPr lang="de-DE">
                    <a:noFill/>
                  </a:rPr>
                  <a:t> </a:t>
                </a:r>
              </a:p>
            </p:txBody>
          </p:sp>
        </mc:Fallback>
      </mc:AlternateContent>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770</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10"/>
          <a:stretch>
            <a:fillRect/>
          </a:stretch>
        </p:blipFill>
        <p:spPr>
          <a:xfrm>
            <a:off x="457200" y="888944"/>
            <a:ext cx="7372350" cy="3048000"/>
          </a:xfrm>
          <a:prstGeom prst="rect">
            <a:avLst/>
          </a:prstGeom>
        </p:spPr>
      </p:pic>
    </p:spTree>
    <p:extLst>
      <p:ext uri="{BB962C8B-B14F-4D97-AF65-F5344CB8AC3E}">
        <p14:creationId xmlns:p14="http://schemas.microsoft.com/office/powerpoint/2010/main" val="2303187396"/>
      </p:ext>
    </p:extLst>
  </p:cSld>
  <p:clrMapOvr>
    <a:masterClrMapping/>
  </p:clrMapOvr>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11.2.2: Gütefunktionen eines zweiseitigen Gauß-Tests </a:t>
            </a:r>
            <a:r>
              <a:rPr lang="de-DE" sz="2000" dirty="0">
                <a:solidFill>
                  <a:srgbClr val="0070C0"/>
                </a:solidFill>
              </a:rPr>
              <a:t>● </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771</a:t>
            </a:r>
            <a:endParaRPr lang="de-DE" sz="8000" b="1" dirty="0">
              <a:solidFill>
                <a:schemeClr val="tx1"/>
              </a:solidFill>
              <a:latin typeface="+mj-lt"/>
            </a:endParaRPr>
          </a:p>
        </p:txBody>
      </p:sp>
      <p:sp>
        <p:nvSpPr>
          <p:cNvPr id="3" name="Textfeld 2"/>
          <p:cNvSpPr txBox="1"/>
          <p:nvPr/>
        </p:nvSpPr>
        <p:spPr>
          <a:xfrm>
            <a:off x="468313" y="4598707"/>
            <a:ext cx="8295942" cy="400110"/>
          </a:xfrm>
          <a:prstGeom prst="rect">
            <a:avLst/>
          </a:prstGeom>
          <a:noFill/>
        </p:spPr>
        <p:txBody>
          <a:bodyPr wrap="square" rtlCol="0">
            <a:spAutoFit/>
          </a:bodyPr>
          <a:lstStyle/>
          <a:p>
            <a:r>
              <a:rPr lang="de-DE" sz="2000" dirty="0">
                <a:latin typeface="+mn-lt"/>
              </a:rPr>
              <a:t>&gt; Gleicher Modellrahmen wie auf </a:t>
            </a:r>
            <a:r>
              <a:rPr lang="de-DE" sz="2000">
                <a:latin typeface="+mn-lt"/>
              </a:rPr>
              <a:t>Folie 766, </a:t>
            </a:r>
            <a:r>
              <a:rPr lang="de-DE" sz="2000" dirty="0">
                <a:latin typeface="+mn-lt"/>
              </a:rPr>
              <a:t>allerdings für das Testproblem</a:t>
            </a:r>
          </a:p>
        </p:txBody>
      </p:sp>
      <mc:AlternateContent xmlns:mc="http://schemas.openxmlformats.org/markup-compatibility/2006" xmlns:a14="http://schemas.microsoft.com/office/drawing/2010/main">
        <mc:Choice Requires="a14">
          <p:sp>
            <p:nvSpPr>
              <p:cNvPr id="11" name="Textfeld 10"/>
              <p:cNvSpPr txBox="1"/>
              <p:nvPr/>
            </p:nvSpPr>
            <p:spPr>
              <a:xfrm>
                <a:off x="1707471" y="4974858"/>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𝜇</m:t>
                    </m:r>
                    <m:r>
                      <a:rPr lang="de-DE" sz="2000" b="0" i="1" dirty="0" smtClean="0">
                        <a:solidFill>
                          <a:schemeClr val="tx1"/>
                        </a:solidFill>
                        <a:latin typeface="Cambria Math"/>
                        <a:ea typeface="Cambria Math"/>
                      </a:rPr>
                      <m:t>=40</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𝜇</m:t>
                    </m:r>
                    <m:r>
                      <a:rPr lang="de-DE" sz="2000" b="0" i="1" dirty="0" smtClean="0">
                        <a:solidFill>
                          <a:schemeClr val="tx1"/>
                        </a:solidFill>
                        <a:latin typeface="Cambria Math"/>
                        <a:ea typeface="Cambria Math"/>
                      </a:rPr>
                      <m:t>≠40</m:t>
                    </m:r>
                  </m:oMath>
                </a14:m>
                <a:endParaRPr lang="de-DE" sz="200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707471" y="4974858"/>
                <a:ext cx="3672408"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12" name="Textfeld 11"/>
          <p:cNvSpPr txBox="1"/>
          <p:nvPr/>
        </p:nvSpPr>
        <p:spPr>
          <a:xfrm>
            <a:off x="468313" y="5407267"/>
            <a:ext cx="8207375" cy="400110"/>
          </a:xfrm>
          <a:prstGeom prst="rect">
            <a:avLst/>
          </a:prstGeom>
          <a:noFill/>
        </p:spPr>
        <p:txBody>
          <a:bodyPr wrap="square" rtlCol="0">
            <a:spAutoFit/>
          </a:bodyPr>
          <a:lstStyle/>
          <a:p>
            <a:r>
              <a:rPr lang="de-DE" sz="2000" dirty="0">
                <a:latin typeface="+mn-lt"/>
              </a:rPr>
              <a:t>&gt; Gütefunktion des zweiseitigen Gauß-Tests ergibt Fall c) von Satz 11.2.1</a:t>
            </a:r>
          </a:p>
        </p:txBody>
      </p:sp>
      <p:sp>
        <p:nvSpPr>
          <p:cNvPr id="14" name="Textfeld 13"/>
          <p:cNvSpPr txBox="1"/>
          <p:nvPr/>
        </p:nvSpPr>
        <p:spPr>
          <a:xfrm>
            <a:off x="468312" y="5836913"/>
            <a:ext cx="8207375" cy="400110"/>
          </a:xfrm>
          <a:prstGeom prst="rect">
            <a:avLst/>
          </a:prstGeom>
          <a:noFill/>
        </p:spPr>
        <p:txBody>
          <a:bodyPr wrap="square" rtlCol="0">
            <a:spAutoFit/>
          </a:bodyPr>
          <a:lstStyle/>
          <a:p>
            <a:r>
              <a:rPr lang="de-DE" sz="2000" dirty="0">
                <a:latin typeface="+mn-lt"/>
              </a:rPr>
              <a:t>&gt; Angaben zur Güte in Abb. 11.2.4 basieren auf Formel für Fall c).</a:t>
            </a:r>
          </a:p>
        </p:txBody>
      </p:sp>
      <p:pic>
        <p:nvPicPr>
          <p:cNvPr id="2" name="Grafik 1"/>
          <p:cNvPicPr>
            <a:picLocks noChangeAspect="1"/>
          </p:cNvPicPr>
          <p:nvPr/>
        </p:nvPicPr>
        <p:blipFill>
          <a:blip r:embed="rId5"/>
          <a:stretch>
            <a:fillRect/>
          </a:stretch>
        </p:blipFill>
        <p:spPr>
          <a:xfrm>
            <a:off x="751681" y="1536502"/>
            <a:ext cx="7381875" cy="3019425"/>
          </a:xfrm>
          <a:prstGeom prst="rect">
            <a:avLst/>
          </a:prstGeom>
        </p:spPr>
      </p:pic>
    </p:spTree>
    <p:extLst>
      <p:ext uri="{BB962C8B-B14F-4D97-AF65-F5344CB8AC3E}">
        <p14:creationId xmlns:p14="http://schemas.microsoft.com/office/powerpoint/2010/main" val="997294237"/>
      </p:ext>
    </p:extLst>
  </p:cSld>
  <p:clrMapOvr>
    <a:masterClrMapping/>
  </p:clrMapOvr>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Eigenschaften von Gütefunktionen </a:t>
            </a:r>
            <a:r>
              <a:rPr lang="de-DE" sz="2000" dirty="0">
                <a:solidFill>
                  <a:srgbClr val="0070C0"/>
                </a:solidFill>
              </a:rPr>
              <a:t>● </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772</a:t>
            </a:r>
            <a:endParaRPr lang="de-DE" sz="8000" b="1" dirty="0">
              <a:solidFill>
                <a:schemeClr val="tx1"/>
              </a:solidFill>
              <a:latin typeface="+mj-lt"/>
            </a:endParaRPr>
          </a:p>
        </p:txBody>
      </p:sp>
      <p:sp>
        <p:nvSpPr>
          <p:cNvPr id="10" name="Textfeld 9"/>
          <p:cNvSpPr txBox="1">
            <a:spLocks noChangeArrowheads="1"/>
          </p:cNvSpPr>
          <p:nvPr/>
        </p:nvSpPr>
        <p:spPr bwMode="auto">
          <a:xfrm>
            <a:off x="468313" y="4981238"/>
            <a:ext cx="59038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Praktische Implikation zur Fehlervermeidung </a:t>
            </a:r>
            <a:r>
              <a:rPr lang="de-DE" sz="2000" dirty="0">
                <a:solidFill>
                  <a:srgbClr val="0070C0"/>
                </a:solidFill>
              </a:rPr>
              <a:t>● </a:t>
            </a:r>
            <a:endParaRPr lang="de-DE" sz="2000" b="1" dirty="0">
              <a:solidFill>
                <a:srgbClr val="0070C0"/>
              </a:solidFill>
              <a:latin typeface="+mn-lt"/>
            </a:endParaRPr>
          </a:p>
        </p:txBody>
      </p:sp>
      <p:sp>
        <p:nvSpPr>
          <p:cNvPr id="11" name="Textfeld 10"/>
          <p:cNvSpPr txBox="1">
            <a:spLocks noChangeArrowheads="1"/>
          </p:cNvSpPr>
          <p:nvPr/>
        </p:nvSpPr>
        <p:spPr bwMode="auto">
          <a:xfrm>
            <a:off x="468313" y="5995567"/>
            <a:ext cx="662396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Optimale Tests </a:t>
            </a:r>
            <a:r>
              <a:rPr lang="de-DE" sz="2000" dirty="0">
                <a:solidFill>
                  <a:srgbClr val="0070C0"/>
                </a:solidFill>
              </a:rPr>
              <a:t>● </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771525" y="1636872"/>
            <a:ext cx="7600950" cy="3076575"/>
          </a:xfrm>
          <a:prstGeom prst="rect">
            <a:avLst/>
          </a:prstGeom>
        </p:spPr>
      </p:pic>
      <p:pic>
        <p:nvPicPr>
          <p:cNvPr id="3" name="Grafik 2"/>
          <p:cNvPicPr>
            <a:picLocks noChangeAspect="1"/>
          </p:cNvPicPr>
          <p:nvPr/>
        </p:nvPicPr>
        <p:blipFill>
          <a:blip r:embed="rId4"/>
          <a:stretch>
            <a:fillRect/>
          </a:stretch>
        </p:blipFill>
        <p:spPr>
          <a:xfrm>
            <a:off x="1171303" y="5498386"/>
            <a:ext cx="4591050" cy="381000"/>
          </a:xfrm>
          <a:prstGeom prst="rect">
            <a:avLst/>
          </a:prstGeom>
        </p:spPr>
      </p:pic>
    </p:spTree>
    <p:extLst>
      <p:ext uri="{BB962C8B-B14F-4D97-AF65-F5344CB8AC3E}">
        <p14:creationId xmlns:p14="http://schemas.microsoft.com/office/powerpoint/2010/main" val="1033302976"/>
      </p:ext>
    </p:extLst>
  </p:cSld>
  <p:clrMapOvr>
    <a:masterClrMapping/>
  </p:clrMapOvr>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179943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11.2.3 </a:t>
            </a:r>
            <a:r>
              <a:rPr lang="de-DE" sz="2000" b="1" i="1" dirty="0">
                <a:solidFill>
                  <a:srgbClr val="0070C0"/>
                </a:solidFill>
                <a:latin typeface="+mn-lt"/>
              </a:rPr>
              <a:t>p</a:t>
            </a:r>
            <a:r>
              <a:rPr lang="de-DE" sz="2000" b="1" dirty="0">
                <a:solidFill>
                  <a:srgbClr val="0070C0"/>
                </a:solidFill>
                <a:latin typeface="+mn-lt"/>
              </a:rPr>
              <a:t>-Werte</a:t>
            </a:r>
          </a:p>
        </p:txBody>
      </p:sp>
      <p:sp>
        <p:nvSpPr>
          <p:cNvPr id="8" name="Textfeld 9"/>
          <p:cNvSpPr txBox="1">
            <a:spLocks noChangeArrowheads="1"/>
          </p:cNvSpPr>
          <p:nvPr/>
        </p:nvSpPr>
        <p:spPr bwMode="auto">
          <a:xfrm>
            <a:off x="471836" y="1628800"/>
            <a:ext cx="618839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und Definition </a:t>
            </a:r>
            <a:r>
              <a:rPr lang="de-DE" sz="2000" dirty="0">
                <a:solidFill>
                  <a:srgbClr val="0070C0"/>
                </a:solidFill>
                <a:latin typeface="+mn-lt"/>
              </a:rPr>
              <a:t>●</a:t>
            </a:r>
            <a:endParaRPr lang="de-DE" sz="2000" b="1" dirty="0">
              <a:solidFill>
                <a:srgbClr val="0070C0"/>
              </a:solidFill>
              <a:latin typeface="+mn-lt"/>
            </a:endParaRPr>
          </a:p>
        </p:txBody>
      </p:sp>
      <p:sp>
        <p:nvSpPr>
          <p:cNvPr id="13" name="Textfeld 9"/>
          <p:cNvSpPr txBox="1">
            <a:spLocks noChangeArrowheads="1"/>
          </p:cNvSpPr>
          <p:nvPr/>
        </p:nvSpPr>
        <p:spPr bwMode="auto">
          <a:xfrm>
            <a:off x="471836" y="3604954"/>
            <a:ext cx="618839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i="1" dirty="0">
                <a:solidFill>
                  <a:srgbClr val="0070C0"/>
                </a:solidFill>
                <a:latin typeface="+mn-lt"/>
              </a:rPr>
              <a:t>p</a:t>
            </a:r>
            <a:r>
              <a:rPr lang="de-DE" sz="2000" b="1" dirty="0">
                <a:solidFill>
                  <a:srgbClr val="0070C0"/>
                </a:solidFill>
                <a:latin typeface="+mn-lt"/>
              </a:rPr>
              <a:t>-Werte als Ausgabewerte statistischer Software </a:t>
            </a:r>
            <a:r>
              <a:rPr lang="de-DE" sz="2000" dirty="0">
                <a:solidFill>
                  <a:srgbClr val="0070C0"/>
                </a:solidFill>
                <a:latin typeface="+mn-lt"/>
              </a:rPr>
              <a:t>●</a:t>
            </a:r>
            <a:endParaRPr lang="de-DE" sz="2000" b="1" dirty="0">
              <a:solidFill>
                <a:srgbClr val="0070C0"/>
              </a:solidFill>
              <a:latin typeface="+mn-lt"/>
            </a:endParaRPr>
          </a:p>
        </p:txBody>
      </p:sp>
      <p:sp>
        <p:nvSpPr>
          <p:cNvPr id="14" name="Textfeld 9"/>
          <p:cNvSpPr txBox="1">
            <a:spLocks noChangeArrowheads="1"/>
          </p:cNvSpPr>
          <p:nvPr/>
        </p:nvSpPr>
        <p:spPr bwMode="auto">
          <a:xfrm>
            <a:off x="471836" y="4028711"/>
            <a:ext cx="655196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11.2.3: </a:t>
            </a:r>
            <a:r>
              <a:rPr lang="de-DE" sz="2000" b="1" i="1" dirty="0">
                <a:solidFill>
                  <a:srgbClr val="0070C0"/>
                </a:solidFill>
                <a:latin typeface="+mn-lt"/>
              </a:rPr>
              <a:t>p</a:t>
            </a:r>
            <a:r>
              <a:rPr lang="de-DE" sz="2000" b="1" dirty="0">
                <a:solidFill>
                  <a:srgbClr val="0070C0"/>
                </a:solidFill>
                <a:latin typeface="+mn-lt"/>
              </a:rPr>
              <a:t>-Wert bei diskreter Testverteilung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p:nvPr/>
        </p:nvSpPr>
        <p:spPr>
          <a:xfrm>
            <a:off x="471836" y="4448541"/>
            <a:ext cx="8295942" cy="707886"/>
          </a:xfrm>
          <a:prstGeom prst="rect">
            <a:avLst/>
          </a:prstGeom>
          <a:noFill/>
        </p:spPr>
        <p:txBody>
          <a:bodyPr wrap="square" rtlCol="0">
            <a:spAutoFit/>
          </a:bodyPr>
          <a:lstStyle/>
          <a:p>
            <a:r>
              <a:rPr lang="de-DE" sz="2000" dirty="0">
                <a:latin typeface="+mn-lt"/>
              </a:rPr>
              <a:t>&gt; Betrachten wir nochmals die Situation von Beispiel 11.1.1 (Raten vs. Wissen)</a:t>
            </a:r>
          </a:p>
          <a:p>
            <a:r>
              <a:rPr lang="de-DE" sz="2000" dirty="0">
                <a:latin typeface="+mn-lt"/>
              </a:rPr>
              <a:t>   von </a:t>
            </a:r>
            <a:r>
              <a:rPr lang="de-DE" sz="2000">
                <a:latin typeface="+mn-lt"/>
              </a:rPr>
              <a:t>Folie 734 </a:t>
            </a:r>
            <a:r>
              <a:rPr lang="de-DE" sz="2000" dirty="0">
                <a:latin typeface="+mn-lt"/>
              </a:rPr>
              <a:t>mit dem Testproblem</a:t>
            </a:r>
          </a:p>
        </p:txBody>
      </p:sp>
      <mc:AlternateContent xmlns:mc="http://schemas.openxmlformats.org/markup-compatibility/2006" xmlns:a14="http://schemas.microsoft.com/office/drawing/2010/main">
        <mc:Choice Requires="a14">
          <p:sp>
            <p:nvSpPr>
              <p:cNvPr id="16" name="Textfeld 15"/>
              <p:cNvSpPr txBox="1"/>
              <p:nvPr/>
            </p:nvSpPr>
            <p:spPr>
              <a:xfrm>
                <a:off x="1714796" y="5151437"/>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b="0" i="1" dirty="0" smtClean="0">
                        <a:solidFill>
                          <a:schemeClr val="tx1"/>
                        </a:solidFill>
                        <a:latin typeface="Cambria Math"/>
                        <a:ea typeface="Cambria Math"/>
                      </a:rPr>
                      <m:t>=0.5</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b="0" i="1" dirty="0" smtClean="0">
                        <a:solidFill>
                          <a:schemeClr val="tx1"/>
                        </a:solidFill>
                        <a:latin typeface="Cambria Math"/>
                        <a:ea typeface="Cambria Math"/>
                      </a:rPr>
                      <m:t>&gt;0.5</m:t>
                    </m:r>
                  </m:oMath>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714796" y="5151437"/>
                <a:ext cx="3672408" cy="400110"/>
              </a:xfrm>
              <a:prstGeom prst="rect">
                <a:avLst/>
              </a:prstGeom>
              <a:blipFill rotWithShape="1">
                <a:blip r:embed="rId4"/>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71836" y="5559558"/>
                <a:ext cx="8203852" cy="1015663"/>
              </a:xfrm>
              <a:prstGeom prst="rect">
                <a:avLst/>
              </a:prstGeom>
              <a:noFill/>
            </p:spPr>
            <p:txBody>
              <a:bodyPr wrap="square" rtlCol="0">
                <a:spAutoFit/>
              </a:bodyPr>
              <a:lstStyle/>
              <a:p>
                <a:r>
                  <a:rPr lang="de-DE" sz="2000" dirty="0">
                    <a:latin typeface="+mn-lt"/>
                  </a:rPr>
                  <a:t>   Angenommen, der Wert der Teststatistik lautet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𝑠</m:t>
                        </m:r>
                      </m:e>
                      <m:sub>
                        <m:r>
                          <a:rPr lang="de-DE" sz="2000" b="0" i="1" smtClean="0">
                            <a:latin typeface="Cambria Math"/>
                          </a:rPr>
                          <m:t>30</m:t>
                        </m:r>
                      </m:sub>
                    </m:sSub>
                    <m:r>
                      <a:rPr lang="de-DE" sz="2000" b="0" i="1" smtClean="0">
                        <a:latin typeface="Cambria Math"/>
                      </a:rPr>
                      <m:t>=19</m:t>
                    </m:r>
                  </m:oMath>
                </a14:m>
                <a:r>
                  <a:rPr lang="de-DE" sz="2000" dirty="0">
                    <a:latin typeface="+mn-lt"/>
                  </a:rPr>
                  <a:t>. Um gerade noch </a:t>
                </a:r>
              </a:p>
              <a:p>
                <a:r>
                  <a:rPr lang="de-DE" sz="2000" dirty="0">
                    <a:latin typeface="+mn-lt"/>
                  </a:rPr>
                  <a:t>   verwerfen zu können, müsste der kritische Wert </a:t>
                </a:r>
                <a14:m>
                  <m:oMath xmlns:m="http://schemas.openxmlformats.org/officeDocument/2006/math">
                    <m:r>
                      <a:rPr lang="de-DE" sz="2000" i="1">
                        <a:latin typeface="Cambria Math"/>
                      </a:rPr>
                      <m:t>𝑐</m:t>
                    </m:r>
                    <m:r>
                      <a:rPr lang="de-DE" sz="2000" i="1">
                        <a:latin typeface="Cambria Math"/>
                      </a:rPr>
                      <m:t>=18</m:t>
                    </m:r>
                  </m:oMath>
                </a14:m>
                <a:r>
                  <a:rPr lang="de-DE" sz="2000" dirty="0">
                    <a:latin typeface="+mn-lt"/>
                  </a:rPr>
                  <a:t> lauten, da 19 </a:t>
                </a:r>
              </a:p>
              <a:p>
                <a:r>
                  <a:rPr lang="de-DE" sz="2000" dirty="0">
                    <a:latin typeface="+mn-lt"/>
                  </a:rPr>
                  <a:t>   gerade noch größer als 18 ist.</a:t>
                </a:r>
              </a:p>
            </p:txBody>
          </p:sp>
        </mc:Choice>
        <mc:Fallback xmlns="">
          <p:sp>
            <p:nvSpPr>
              <p:cNvPr id="18" name="Textfeld 17"/>
              <p:cNvSpPr txBox="1">
                <a:spLocks noRot="1" noChangeAspect="1" noMove="1" noResize="1" noEditPoints="1" noAdjustHandles="1" noChangeArrowheads="1" noChangeShapeType="1" noTextEdit="1"/>
              </p:cNvSpPr>
              <p:nvPr/>
            </p:nvSpPr>
            <p:spPr>
              <a:xfrm>
                <a:off x="471836" y="5559558"/>
                <a:ext cx="8203852" cy="1015663"/>
              </a:xfrm>
              <a:prstGeom prst="rect">
                <a:avLst/>
              </a:prstGeom>
              <a:blipFill rotWithShape="1">
                <a:blip r:embed="rId5"/>
                <a:stretch>
                  <a:fillRect t="-2994" b="-9581"/>
                </a:stretch>
              </a:blipFill>
            </p:spPr>
            <p:txBody>
              <a:bodyPr/>
              <a:lstStyle/>
              <a:p>
                <a:r>
                  <a:rPr lang="de-DE">
                    <a:noFill/>
                  </a:rPr>
                  <a:t> </a:t>
                </a:r>
              </a:p>
            </p:txBody>
          </p:sp>
        </mc:Fallback>
      </mc:AlternateContent>
      <p:sp>
        <p:nvSpPr>
          <p:cNvPr id="27" name="Textfeld 26"/>
          <p:cNvSpPr txBox="1"/>
          <p:nvPr/>
        </p:nvSpPr>
        <p:spPr>
          <a:xfrm>
            <a:off x="468312" y="3237338"/>
            <a:ext cx="8064128" cy="400110"/>
          </a:xfrm>
          <a:prstGeom prst="rect">
            <a:avLst/>
          </a:prstGeom>
          <a:noFill/>
        </p:spPr>
        <p:txBody>
          <a:bodyPr wrap="square" rtlCol="0">
            <a:spAutoFit/>
          </a:bodyPr>
          <a:lstStyle/>
          <a:p>
            <a:r>
              <a:rPr lang="de-DE" sz="2000" dirty="0">
                <a:latin typeface="+mn-lt"/>
              </a:rPr>
              <a:t>Bei stetigen Testverteilungen: „gerade noch/nicht mehr (vgl. Beispiel 11.2.4) </a:t>
            </a:r>
          </a:p>
        </p:txBody>
      </p:sp>
      <p:sp>
        <p:nvSpPr>
          <p:cNvPr id="1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773</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6"/>
          <a:stretch>
            <a:fillRect/>
          </a:stretch>
        </p:blipFill>
        <p:spPr>
          <a:xfrm>
            <a:off x="931490" y="2028910"/>
            <a:ext cx="7600950" cy="1171575"/>
          </a:xfrm>
          <a:prstGeom prst="rect">
            <a:avLst/>
          </a:prstGeom>
        </p:spPr>
      </p:pic>
    </p:spTree>
    <p:extLst>
      <p:ext uri="{BB962C8B-B14F-4D97-AF65-F5344CB8AC3E}">
        <p14:creationId xmlns:p14="http://schemas.microsoft.com/office/powerpoint/2010/main" val="3104051885"/>
      </p:ext>
    </p:extLst>
  </p:cSld>
  <p:clrMapOvr>
    <a:masterClrMapping/>
  </p:clrMapOvr>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9" name="Textfeld 18"/>
              <p:cNvSpPr txBox="1"/>
              <p:nvPr/>
            </p:nvSpPr>
            <p:spPr>
              <a:xfrm>
                <a:off x="1259633" y="2084714"/>
                <a:ext cx="2160240"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𝑠</m:t>
                        </m:r>
                      </m:e>
                      <m:sub>
                        <m:r>
                          <a:rPr lang="de-DE" sz="2000" b="0" i="1" smtClean="0">
                            <a:solidFill>
                              <a:schemeClr val="tx1"/>
                            </a:solidFill>
                            <a:latin typeface="Cambria Math"/>
                          </a:rPr>
                          <m:t>30</m:t>
                        </m:r>
                      </m:sub>
                    </m:sSub>
                    <m:r>
                      <a:rPr lang="de-DE" sz="2000" b="0" i="1" smtClean="0">
                        <a:solidFill>
                          <a:schemeClr val="tx1"/>
                        </a:solidFill>
                        <a:latin typeface="Cambria Math"/>
                      </a:rPr>
                      <m:t>=16</m:t>
                    </m:r>
                  </m:oMath>
                </a14:m>
                <a:r>
                  <a:rPr lang="de-DE" sz="2000" dirty="0">
                    <a:solidFill>
                      <a:schemeClr val="tx1"/>
                    </a:solidFill>
                    <a:latin typeface="+mn-lt"/>
                  </a:rPr>
                  <a:t>          </a:t>
                </a:r>
                <a14:m>
                  <m:oMath xmlns:m="http://schemas.openxmlformats.org/officeDocument/2006/math">
                    <m:r>
                      <a:rPr lang="de-DE" sz="2000" i="1" dirty="0" smtClean="0">
                        <a:solidFill>
                          <a:schemeClr val="tx1"/>
                        </a:solidFill>
                        <a:latin typeface="Cambria Math"/>
                        <a:ea typeface="Cambria Math"/>
                      </a:rPr>
                      <m:t>⇒</m:t>
                    </m:r>
                  </m:oMath>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259633" y="2084714"/>
                <a:ext cx="2160240" cy="400110"/>
              </a:xfrm>
              <a:prstGeom prst="rect">
                <a:avLst/>
              </a:prstGeom>
              <a:blipFill rotWithShape="1">
                <a:blip r:embed="rId3"/>
                <a:stretch>
                  <a:fillRect b="-1515"/>
                </a:stretch>
              </a:blipFill>
            </p:spPr>
            <p:txBody>
              <a:bodyPr/>
              <a:lstStyle/>
              <a:p>
                <a:r>
                  <a:rPr lang="de-DE">
                    <a:noFill/>
                  </a:rPr>
                  <a:t> </a:t>
                </a:r>
              </a:p>
            </p:txBody>
          </p:sp>
        </mc:Fallback>
      </mc:AlternateContent>
      <p:sp>
        <p:nvSpPr>
          <p:cNvPr id="20" name="Textfeld 19"/>
          <p:cNvSpPr txBox="1"/>
          <p:nvPr/>
        </p:nvSpPr>
        <p:spPr>
          <a:xfrm>
            <a:off x="3419873" y="2084714"/>
            <a:ext cx="1008112" cy="400110"/>
          </a:xfrm>
          <a:prstGeom prst="rect">
            <a:avLst/>
          </a:prstGeom>
          <a:noFill/>
        </p:spPr>
        <p:txBody>
          <a:bodyPr wrap="square" rtlCol="0">
            <a:spAutoFit/>
          </a:bodyPr>
          <a:lstStyle/>
          <a:p>
            <a:pPr algn="just"/>
            <a:r>
              <a:rPr lang="de-DE" sz="2000" i="1" dirty="0">
                <a:solidFill>
                  <a:schemeClr val="tx1"/>
                </a:solidFill>
                <a:latin typeface="+mn-lt"/>
              </a:rPr>
              <a:t>p</a:t>
            </a:r>
            <a:r>
              <a:rPr lang="de-DE" sz="2000" dirty="0">
                <a:solidFill>
                  <a:schemeClr val="tx1"/>
                </a:solidFill>
                <a:latin typeface="+mn-lt"/>
              </a:rPr>
              <a:t>-Wert:   </a:t>
            </a:r>
          </a:p>
        </p:txBody>
      </p:sp>
      <mc:AlternateContent xmlns:mc="http://schemas.openxmlformats.org/markup-compatibility/2006" xmlns:a14="http://schemas.microsoft.com/office/drawing/2010/main">
        <mc:Choice Requires="a14">
          <p:sp>
            <p:nvSpPr>
              <p:cNvPr id="22" name="Textfeld 21"/>
              <p:cNvSpPr txBox="1"/>
              <p:nvPr/>
            </p:nvSpPr>
            <p:spPr>
              <a:xfrm>
                <a:off x="4427985" y="2084714"/>
                <a:ext cx="324036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1−0.572=0.428</m:t>
                      </m:r>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4427985" y="2084714"/>
                <a:ext cx="3240360"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259633" y="2484824"/>
                <a:ext cx="2160240"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𝑠</m:t>
                        </m:r>
                      </m:e>
                      <m:sub>
                        <m:r>
                          <a:rPr lang="de-DE" sz="2000" b="0" i="1" smtClean="0">
                            <a:solidFill>
                              <a:schemeClr val="tx1"/>
                            </a:solidFill>
                            <a:latin typeface="Cambria Math"/>
                          </a:rPr>
                          <m:t>30</m:t>
                        </m:r>
                      </m:sub>
                    </m:sSub>
                    <m:r>
                      <a:rPr lang="de-DE" sz="2000" b="0" i="1" smtClean="0">
                        <a:solidFill>
                          <a:schemeClr val="tx1"/>
                        </a:solidFill>
                        <a:latin typeface="Cambria Math"/>
                      </a:rPr>
                      <m:t>=20</m:t>
                    </m:r>
                  </m:oMath>
                </a14:m>
                <a:r>
                  <a:rPr lang="de-DE" sz="2000" dirty="0">
                    <a:solidFill>
                      <a:schemeClr val="tx1"/>
                    </a:solidFill>
                    <a:latin typeface="+mn-lt"/>
                  </a:rPr>
                  <a:t>          </a:t>
                </a:r>
                <a14:m>
                  <m:oMath xmlns:m="http://schemas.openxmlformats.org/officeDocument/2006/math">
                    <m:r>
                      <a:rPr lang="de-DE" sz="2000" i="1" dirty="0" smtClean="0">
                        <a:solidFill>
                          <a:schemeClr val="tx1"/>
                        </a:solidFill>
                        <a:latin typeface="Cambria Math"/>
                        <a:ea typeface="Cambria Math"/>
                      </a:rPr>
                      <m:t>⇒</m:t>
                    </m:r>
                  </m:oMath>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259633" y="2484824"/>
                <a:ext cx="2160240" cy="400110"/>
              </a:xfrm>
              <a:prstGeom prst="rect">
                <a:avLst/>
              </a:prstGeom>
              <a:blipFill rotWithShape="1">
                <a:blip r:embed="rId5"/>
                <a:stretch>
                  <a:fillRect b="-3077"/>
                </a:stretch>
              </a:blipFill>
            </p:spPr>
            <p:txBody>
              <a:bodyPr/>
              <a:lstStyle/>
              <a:p>
                <a:r>
                  <a:rPr lang="de-DE">
                    <a:noFill/>
                  </a:rPr>
                  <a:t> </a:t>
                </a:r>
              </a:p>
            </p:txBody>
          </p:sp>
        </mc:Fallback>
      </mc:AlternateContent>
      <p:sp>
        <p:nvSpPr>
          <p:cNvPr id="26" name="Textfeld 25"/>
          <p:cNvSpPr txBox="1"/>
          <p:nvPr/>
        </p:nvSpPr>
        <p:spPr>
          <a:xfrm>
            <a:off x="3419873" y="2484824"/>
            <a:ext cx="1008112" cy="400110"/>
          </a:xfrm>
          <a:prstGeom prst="rect">
            <a:avLst/>
          </a:prstGeom>
          <a:noFill/>
        </p:spPr>
        <p:txBody>
          <a:bodyPr wrap="square" rtlCol="0">
            <a:spAutoFit/>
          </a:bodyPr>
          <a:lstStyle/>
          <a:p>
            <a:pPr algn="just"/>
            <a:r>
              <a:rPr lang="de-DE" sz="2000" i="1" dirty="0">
                <a:solidFill>
                  <a:schemeClr val="tx1"/>
                </a:solidFill>
                <a:latin typeface="+mn-lt"/>
              </a:rPr>
              <a:t>p</a:t>
            </a:r>
            <a:r>
              <a:rPr lang="de-DE" sz="2000" dirty="0">
                <a:solidFill>
                  <a:schemeClr val="tx1"/>
                </a:solidFill>
                <a:latin typeface="+mn-lt"/>
              </a:rPr>
              <a:t>-Wert:   </a:t>
            </a:r>
          </a:p>
        </p:txBody>
      </p:sp>
      <mc:AlternateContent xmlns:mc="http://schemas.openxmlformats.org/markup-compatibility/2006" xmlns:a14="http://schemas.microsoft.com/office/drawing/2010/main">
        <mc:Choice Requires="a14">
          <p:sp>
            <p:nvSpPr>
              <p:cNvPr id="27" name="Textfeld 26"/>
              <p:cNvSpPr txBox="1"/>
              <p:nvPr/>
            </p:nvSpPr>
            <p:spPr>
              <a:xfrm>
                <a:off x="4427985" y="2484824"/>
                <a:ext cx="324036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1−0.951=0.049</m:t>
                      </m:r>
                    </m:oMath>
                  </m:oMathPara>
                </a14:m>
                <a:endParaRPr lang="de-DE" sz="2000"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427985" y="2484824"/>
                <a:ext cx="3240360"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468313" y="1052736"/>
                <a:ext cx="8207375" cy="1015663"/>
              </a:xfrm>
              <a:prstGeom prst="rect">
                <a:avLst/>
              </a:prstGeom>
              <a:noFill/>
            </p:spPr>
            <p:txBody>
              <a:bodyPr wrap="square" rtlCol="0">
                <a:spAutoFit/>
              </a:bodyPr>
              <a:lstStyle/>
              <a:p>
                <a:pPr algn="just"/>
                <a:r>
                  <a:rPr lang="de-DE" sz="2000" dirty="0">
                    <a:latin typeface="+mn-lt"/>
                  </a:rPr>
                  <a:t>   Da für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30,0.5</m:t>
                        </m:r>
                      </m:e>
                    </m:d>
                  </m:oMath>
                </a14:m>
                <a:r>
                  <a:rPr lang="de-DE" sz="2000" dirty="0">
                    <a:latin typeface="+mn-lt"/>
                  </a:rPr>
                  <a:t> gilt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&gt;18</m:t>
                        </m:r>
                      </m:e>
                    </m:d>
                    <m:r>
                      <a:rPr lang="de-DE" sz="2000" b="0" i="1" smtClean="0">
                        <a:latin typeface="Cambria Math"/>
                      </a:rPr>
                      <m:t>=1−0.9=0.1</m:t>
                    </m:r>
                  </m:oMath>
                </a14:m>
                <a:r>
                  <a:rPr lang="de-DE" sz="2000" dirty="0">
                    <a:latin typeface="+mn-lt"/>
                  </a:rPr>
                  <a:t> (Tab. 11.2.4) </a:t>
                </a:r>
              </a:p>
              <a:p>
                <a:pPr algn="just"/>
                <a:r>
                  <a:rPr lang="de-DE" sz="2000" dirty="0">
                    <a:latin typeface="+mn-lt"/>
                  </a:rPr>
                  <a:t>   entspräche dies einem Test zum Niveau 0.1. Somit ist der </a:t>
                </a:r>
                <a:r>
                  <a:rPr lang="de-DE" sz="2000" i="1" dirty="0">
                    <a:latin typeface="+mn-lt"/>
                  </a:rPr>
                  <a:t>p</a:t>
                </a:r>
                <a:r>
                  <a:rPr lang="de-DE" sz="2000" dirty="0">
                    <a:latin typeface="+mn-lt"/>
                  </a:rPr>
                  <a:t>-Wert 0.1.</a:t>
                </a:r>
              </a:p>
              <a:p>
                <a:pPr algn="just"/>
                <a:r>
                  <a:rPr lang="de-DE" sz="2000" dirty="0">
                    <a:latin typeface="+mn-lt"/>
                  </a:rPr>
                  <a:t>   Analog:</a:t>
                </a:r>
              </a:p>
            </p:txBody>
          </p:sp>
        </mc:Choice>
        <mc:Fallback xmlns="">
          <p:sp>
            <p:nvSpPr>
              <p:cNvPr id="28" name="Textfeld 27"/>
              <p:cNvSpPr txBox="1">
                <a:spLocks noRot="1" noChangeAspect="1" noMove="1" noResize="1" noEditPoints="1" noAdjustHandles="1" noChangeArrowheads="1" noChangeShapeType="1" noTextEdit="1"/>
              </p:cNvSpPr>
              <p:nvPr/>
            </p:nvSpPr>
            <p:spPr>
              <a:xfrm>
                <a:off x="468313" y="1052736"/>
                <a:ext cx="8207375" cy="1015663"/>
              </a:xfrm>
              <a:prstGeom prst="rect">
                <a:avLst/>
              </a:prstGeom>
              <a:blipFill rotWithShape="1">
                <a:blip r:embed="rId7"/>
                <a:stretch>
                  <a:fillRect t="-3012" b="-10241"/>
                </a:stretch>
              </a:blipFill>
            </p:spPr>
            <p:txBody>
              <a:bodyPr/>
              <a:lstStyle/>
              <a:p>
                <a:r>
                  <a:rPr lang="de-DE">
                    <a:noFill/>
                  </a:rPr>
                  <a:t> </a:t>
                </a:r>
              </a:p>
            </p:txBody>
          </p:sp>
        </mc:Fallback>
      </mc:AlternateContent>
      <p:sp>
        <p:nvSpPr>
          <p:cNvPr id="29" name="Textfeld 28"/>
          <p:cNvSpPr txBox="1"/>
          <p:nvPr/>
        </p:nvSpPr>
        <p:spPr>
          <a:xfrm>
            <a:off x="468313" y="2899698"/>
            <a:ext cx="8207376" cy="400110"/>
          </a:xfrm>
          <a:prstGeom prst="rect">
            <a:avLst/>
          </a:prstGeom>
          <a:noFill/>
        </p:spPr>
        <p:txBody>
          <a:bodyPr wrap="square" rtlCol="0">
            <a:spAutoFit/>
          </a:bodyPr>
          <a:lstStyle/>
          <a:p>
            <a:r>
              <a:rPr lang="de-DE" sz="2000" dirty="0">
                <a:latin typeface="+mn-lt"/>
              </a:rPr>
              <a:t>&gt; Wir betrachten (ungeachtet der Sinnhaftigkeit) nun das Testproblem</a:t>
            </a:r>
          </a:p>
        </p:txBody>
      </p:sp>
      <mc:AlternateContent xmlns:mc="http://schemas.openxmlformats.org/markup-compatibility/2006" xmlns:a14="http://schemas.microsoft.com/office/drawing/2010/main">
        <mc:Choice Requires="a14">
          <p:sp>
            <p:nvSpPr>
              <p:cNvPr id="30" name="Textfeld 29"/>
              <p:cNvSpPr txBox="1"/>
              <p:nvPr/>
            </p:nvSpPr>
            <p:spPr>
              <a:xfrm>
                <a:off x="1711273" y="3329862"/>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b="0" i="1" dirty="0" smtClean="0">
                        <a:solidFill>
                          <a:schemeClr val="tx1"/>
                        </a:solidFill>
                        <a:latin typeface="Cambria Math"/>
                        <a:ea typeface="Cambria Math"/>
                      </a:rPr>
                      <m:t>=0.5</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𝜋</m:t>
                    </m:r>
                    <m:r>
                      <a:rPr lang="de-DE" sz="2000" b="0" i="1" dirty="0" smtClean="0">
                        <a:solidFill>
                          <a:schemeClr val="tx1"/>
                        </a:solidFill>
                        <a:latin typeface="Cambria Math"/>
                        <a:ea typeface="Cambria Math"/>
                      </a:rPr>
                      <m:t>&lt;0.5</m:t>
                    </m:r>
                  </m:oMath>
                </a14:m>
                <a:endParaRPr lang="de-DE" sz="2000" dirty="0">
                  <a:solidFill>
                    <a:schemeClr val="tx1"/>
                  </a:solidFill>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711273" y="3329862"/>
                <a:ext cx="3672408" cy="400110"/>
              </a:xfrm>
              <a:prstGeom prst="rect">
                <a:avLst/>
              </a:prstGeom>
              <a:blipFill rotWithShape="1">
                <a:blip r:embed="rId8"/>
                <a:stretch>
                  <a:fillRect t="-7576" b="-25758"/>
                </a:stretch>
              </a:blipFill>
            </p:spPr>
            <p:txBody>
              <a:bodyPr/>
              <a:lstStyle/>
              <a:p>
                <a:r>
                  <a:rPr lang="de-DE">
                    <a:noFill/>
                  </a:rPr>
                  <a:t> </a:t>
                </a:r>
              </a:p>
            </p:txBody>
          </p:sp>
        </mc:Fallback>
      </mc:AlternateContent>
      <p:sp>
        <p:nvSpPr>
          <p:cNvPr id="31" name="Textfeld 30"/>
          <p:cNvSpPr txBox="1"/>
          <p:nvPr/>
        </p:nvSpPr>
        <p:spPr>
          <a:xfrm>
            <a:off x="755576" y="3741158"/>
            <a:ext cx="8207376" cy="707886"/>
          </a:xfrm>
          <a:prstGeom prst="rect">
            <a:avLst/>
          </a:prstGeom>
          <a:noFill/>
        </p:spPr>
        <p:txBody>
          <a:bodyPr wrap="square" rtlCol="0">
            <a:spAutoFit/>
          </a:bodyPr>
          <a:lstStyle/>
          <a:p>
            <a:r>
              <a:rPr lang="de-DE" sz="2000" dirty="0">
                <a:latin typeface="+mn-lt"/>
              </a:rPr>
              <a:t>In diesem Fall würde man nun „bei kleinen Werten“ verwerfen, d. h. </a:t>
            </a:r>
          </a:p>
          <a:p>
            <a:r>
              <a:rPr lang="de-DE" sz="2000" dirty="0">
                <a:latin typeface="+mn-lt"/>
              </a:rPr>
              <a:t>wenn bestimmte kritische Werte unterschritten werden.</a:t>
            </a:r>
          </a:p>
        </p:txBody>
      </p:sp>
      <mc:AlternateContent xmlns:mc="http://schemas.openxmlformats.org/markup-compatibility/2006" xmlns:a14="http://schemas.microsoft.com/office/drawing/2010/main">
        <mc:Choice Requires="a14">
          <p:sp>
            <p:nvSpPr>
              <p:cNvPr id="32" name="Textfeld 31"/>
              <p:cNvSpPr txBox="1"/>
              <p:nvPr/>
            </p:nvSpPr>
            <p:spPr>
              <a:xfrm>
                <a:off x="748905" y="4365104"/>
                <a:ext cx="8203852" cy="1015663"/>
              </a:xfrm>
              <a:prstGeom prst="rect">
                <a:avLst/>
              </a:prstGeom>
              <a:noFill/>
            </p:spPr>
            <p:txBody>
              <a:bodyPr wrap="square" rtlCol="0">
                <a:spAutoFit/>
              </a:bodyPr>
              <a:lstStyle/>
              <a:p>
                <a:r>
                  <a:rPr lang="de-DE" sz="2000" dirty="0">
                    <a:latin typeface="+mn-lt"/>
                  </a:rPr>
                  <a:t>Angenommen, der Wert der Teststatistik lautet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𝑠</m:t>
                        </m:r>
                      </m:e>
                      <m:sub>
                        <m:r>
                          <a:rPr lang="de-DE" sz="2000" b="0" i="1" smtClean="0">
                            <a:latin typeface="Cambria Math"/>
                          </a:rPr>
                          <m:t>30</m:t>
                        </m:r>
                      </m:sub>
                    </m:sSub>
                    <m:r>
                      <a:rPr lang="de-DE" sz="2000" b="0" i="1" smtClean="0">
                        <a:latin typeface="Cambria Math"/>
                      </a:rPr>
                      <m:t>=14</m:t>
                    </m:r>
                  </m:oMath>
                </a14:m>
                <a:r>
                  <a:rPr lang="de-DE" sz="2000" dirty="0">
                    <a:latin typeface="+mn-lt"/>
                  </a:rPr>
                  <a:t>. Um gerade </a:t>
                </a:r>
              </a:p>
              <a:p>
                <a:r>
                  <a:rPr lang="de-DE" sz="2000" dirty="0">
                    <a:latin typeface="+mn-lt"/>
                  </a:rPr>
                  <a:t>noch verwerfen zu können, müsste der kritische Wert </a:t>
                </a:r>
                <a14:m>
                  <m:oMath xmlns:m="http://schemas.openxmlformats.org/officeDocument/2006/math">
                    <m:r>
                      <a:rPr lang="de-DE" sz="2000" i="1">
                        <a:latin typeface="Cambria Math"/>
                      </a:rPr>
                      <m:t>𝑐</m:t>
                    </m:r>
                    <m:r>
                      <a:rPr lang="de-DE" sz="2000" i="1">
                        <a:latin typeface="Cambria Math"/>
                      </a:rPr>
                      <m:t>=15</m:t>
                    </m:r>
                  </m:oMath>
                </a14:m>
                <a:r>
                  <a:rPr lang="de-DE" sz="2000" dirty="0">
                    <a:latin typeface="+mn-lt"/>
                  </a:rPr>
                  <a:t> lauten, </a:t>
                </a:r>
              </a:p>
              <a:p>
                <a:r>
                  <a:rPr lang="de-DE" sz="2000" dirty="0">
                    <a:latin typeface="+mn-lt"/>
                  </a:rPr>
                  <a:t>da 14 gerade noch kleiner als 15 ist.</a:t>
                </a:r>
              </a:p>
            </p:txBody>
          </p:sp>
        </mc:Choice>
        <mc:Fallback xmlns="">
          <p:sp>
            <p:nvSpPr>
              <p:cNvPr id="32" name="Textfeld 31"/>
              <p:cNvSpPr txBox="1">
                <a:spLocks noRot="1" noChangeAspect="1" noMove="1" noResize="1" noEditPoints="1" noAdjustHandles="1" noChangeArrowheads="1" noChangeShapeType="1" noTextEdit="1"/>
              </p:cNvSpPr>
              <p:nvPr/>
            </p:nvSpPr>
            <p:spPr>
              <a:xfrm>
                <a:off x="748905" y="4365104"/>
                <a:ext cx="8203852" cy="1015663"/>
              </a:xfrm>
              <a:prstGeom prst="rect">
                <a:avLst/>
              </a:prstGeom>
              <a:blipFill rotWithShape="1">
                <a:blip r:embed="rId9"/>
                <a:stretch>
                  <a:fillRect l="-817" t="-2994" b="-95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755577" y="5301208"/>
                <a:ext cx="8207375" cy="707886"/>
              </a:xfrm>
              <a:prstGeom prst="rect">
                <a:avLst/>
              </a:prstGeom>
              <a:noFill/>
            </p:spPr>
            <p:txBody>
              <a:bodyPr wrap="square" rtlCol="0">
                <a:spAutoFit/>
              </a:bodyPr>
              <a:lstStyle/>
              <a:p>
                <a:pPr algn="just"/>
                <a:r>
                  <a:rPr lang="de-DE" sz="2000" dirty="0">
                    <a:latin typeface="+mn-lt"/>
                  </a:rPr>
                  <a:t>Da für </a:t>
                </a:r>
                <a14:m>
                  <m:oMath xmlns:m="http://schemas.openxmlformats.org/officeDocument/2006/math">
                    <m:r>
                      <a:rPr lang="de-DE" sz="2000" b="0" i="1" smtClean="0">
                        <a:latin typeface="Cambria Math"/>
                      </a:rPr>
                      <m:t>𝑋</m:t>
                    </m:r>
                    <m:r>
                      <a:rPr lang="de-DE" sz="2000" b="0" i="1" smtClean="0">
                        <a:latin typeface="Cambria Math"/>
                      </a:rPr>
                      <m:t>~</m:t>
                    </m:r>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30,0.5</m:t>
                        </m:r>
                      </m:e>
                    </m:d>
                  </m:oMath>
                </a14:m>
                <a:r>
                  <a:rPr lang="de-DE" sz="2000" dirty="0">
                    <a:latin typeface="+mn-lt"/>
                  </a:rPr>
                  <a:t> gilt </a:t>
                </a:r>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&lt;15</m:t>
                        </m:r>
                      </m:e>
                    </m:d>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ea typeface="Cambria Math"/>
                          </a:rPr>
                          <m:t>≤14</m:t>
                        </m:r>
                      </m:e>
                    </m:d>
                    <m:r>
                      <a:rPr lang="de-DE" sz="2000" b="0" i="1" smtClean="0">
                        <a:latin typeface="Cambria Math"/>
                      </a:rPr>
                      <m:t>=0.428</m:t>
                    </m:r>
                  </m:oMath>
                </a14:m>
                <a:r>
                  <a:rPr lang="de-DE" sz="2000" dirty="0">
                    <a:latin typeface="+mn-lt"/>
                  </a:rPr>
                  <a:t> (Tab. 11.2.4) </a:t>
                </a:r>
              </a:p>
              <a:p>
                <a:pPr algn="just"/>
                <a:r>
                  <a:rPr lang="de-DE" sz="2000" dirty="0">
                    <a:latin typeface="+mn-lt"/>
                  </a:rPr>
                  <a:t>entspräche dies einem Test zum Niveau 0.428. Somit ist der </a:t>
                </a:r>
                <a:r>
                  <a:rPr lang="de-DE" sz="2000" i="1" dirty="0">
                    <a:latin typeface="+mn-lt"/>
                  </a:rPr>
                  <a:t>p</a:t>
                </a:r>
                <a:r>
                  <a:rPr lang="de-DE" sz="2000" dirty="0">
                    <a:latin typeface="+mn-lt"/>
                  </a:rPr>
                  <a:t>-Wert 0.428.</a:t>
                </a:r>
              </a:p>
            </p:txBody>
          </p:sp>
        </mc:Choice>
        <mc:Fallback xmlns="">
          <p:sp>
            <p:nvSpPr>
              <p:cNvPr id="38" name="Textfeld 37"/>
              <p:cNvSpPr txBox="1">
                <a:spLocks noRot="1" noChangeAspect="1" noMove="1" noResize="1" noEditPoints="1" noAdjustHandles="1" noChangeArrowheads="1" noChangeShapeType="1" noTextEdit="1"/>
              </p:cNvSpPr>
              <p:nvPr/>
            </p:nvSpPr>
            <p:spPr>
              <a:xfrm>
                <a:off x="755577" y="5301208"/>
                <a:ext cx="8207375" cy="707886"/>
              </a:xfrm>
              <a:prstGeom prst="rect">
                <a:avLst/>
              </a:prstGeom>
              <a:blipFill rotWithShape="1">
                <a:blip r:embed="rId10"/>
                <a:stretch>
                  <a:fillRect l="-817" t="-4310" b="-14655"/>
                </a:stretch>
              </a:blipFill>
            </p:spPr>
            <p:txBody>
              <a:bodyPr/>
              <a:lstStyle/>
              <a:p>
                <a:r>
                  <a:rPr lang="de-DE">
                    <a:noFill/>
                  </a:rPr>
                  <a:t> </a:t>
                </a:r>
              </a:p>
            </p:txBody>
          </p:sp>
        </mc:Fallback>
      </mc:AlternateContent>
      <p:sp>
        <p:nvSpPr>
          <p:cNvPr id="3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774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693310377"/>
      </p:ext>
    </p:extLst>
  </p:cSld>
  <p:clrMapOvr>
    <a:masterClrMapping/>
  </p:clrMapOvr>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775</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6" name="Textfeld 15"/>
              <p:cNvSpPr txBox="1"/>
              <p:nvPr/>
            </p:nvSpPr>
            <p:spPr>
              <a:xfrm>
                <a:off x="1115616" y="1412776"/>
                <a:ext cx="2160240"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𝑠</m:t>
                        </m:r>
                      </m:e>
                      <m:sub>
                        <m:r>
                          <a:rPr lang="de-DE" sz="2000" b="0" i="1" smtClean="0">
                            <a:solidFill>
                              <a:schemeClr val="tx1"/>
                            </a:solidFill>
                            <a:latin typeface="Cambria Math"/>
                          </a:rPr>
                          <m:t>30</m:t>
                        </m:r>
                      </m:sub>
                    </m:sSub>
                    <m:r>
                      <a:rPr lang="de-DE" sz="2000" b="0" i="1" smtClean="0">
                        <a:solidFill>
                          <a:schemeClr val="tx1"/>
                        </a:solidFill>
                        <a:latin typeface="Cambria Math"/>
                      </a:rPr>
                      <m:t>=16</m:t>
                    </m:r>
                  </m:oMath>
                </a14:m>
                <a:r>
                  <a:rPr lang="de-DE" sz="2000" dirty="0">
                    <a:solidFill>
                      <a:schemeClr val="tx1"/>
                    </a:solidFill>
                    <a:latin typeface="+mn-lt"/>
                  </a:rPr>
                  <a:t>          </a:t>
                </a:r>
                <a14:m>
                  <m:oMath xmlns:m="http://schemas.openxmlformats.org/officeDocument/2006/math">
                    <m:r>
                      <a:rPr lang="de-DE" sz="2000" i="1" dirty="0" smtClean="0">
                        <a:solidFill>
                          <a:schemeClr val="tx1"/>
                        </a:solidFill>
                        <a:latin typeface="Cambria Math"/>
                        <a:ea typeface="Cambria Math"/>
                      </a:rPr>
                      <m:t>⇒</m:t>
                    </m:r>
                  </m:oMath>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115616" y="1412776"/>
                <a:ext cx="2160240" cy="400110"/>
              </a:xfrm>
              <a:prstGeom prst="rect">
                <a:avLst/>
              </a:prstGeom>
              <a:blipFill rotWithShape="1">
                <a:blip r:embed="rId5"/>
                <a:stretch>
                  <a:fillRect b="-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283968" y="1412776"/>
                <a:ext cx="122413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0.708</m:t>
                      </m:r>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283968" y="1412776"/>
                <a:ext cx="1224136"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1115616" y="1812886"/>
                <a:ext cx="2160240"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𝑠</m:t>
                        </m:r>
                      </m:e>
                      <m:sub>
                        <m:r>
                          <a:rPr lang="de-DE" sz="2000" b="0" i="1" smtClean="0">
                            <a:solidFill>
                              <a:schemeClr val="tx1"/>
                            </a:solidFill>
                            <a:latin typeface="Cambria Math"/>
                          </a:rPr>
                          <m:t>30</m:t>
                        </m:r>
                      </m:sub>
                    </m:sSub>
                    <m:r>
                      <a:rPr lang="de-DE" sz="2000" b="0" i="1" smtClean="0">
                        <a:solidFill>
                          <a:schemeClr val="tx1"/>
                        </a:solidFill>
                        <a:latin typeface="Cambria Math"/>
                      </a:rPr>
                      <m:t>=20</m:t>
                    </m:r>
                  </m:oMath>
                </a14:m>
                <a:r>
                  <a:rPr lang="de-DE" sz="2000" dirty="0">
                    <a:solidFill>
                      <a:schemeClr val="tx1"/>
                    </a:solidFill>
                    <a:latin typeface="+mn-lt"/>
                  </a:rPr>
                  <a:t>          </a:t>
                </a:r>
                <a14:m>
                  <m:oMath xmlns:m="http://schemas.openxmlformats.org/officeDocument/2006/math">
                    <m:r>
                      <a:rPr lang="de-DE" sz="2000" i="1" dirty="0" smtClean="0">
                        <a:solidFill>
                          <a:schemeClr val="tx1"/>
                        </a:solidFill>
                        <a:latin typeface="Cambria Math"/>
                        <a:ea typeface="Cambria Math"/>
                      </a:rPr>
                      <m:t>⇒</m:t>
                    </m:r>
                  </m:oMath>
                </a14:m>
                <a:endParaRPr lang="de-DE" sz="2000" dirty="0">
                  <a:solidFill>
                    <a:schemeClr val="tx1"/>
                  </a:solidFill>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115616" y="1812886"/>
                <a:ext cx="2160240" cy="400110"/>
              </a:xfrm>
              <a:prstGeom prst="rect">
                <a:avLst/>
              </a:prstGeom>
              <a:blipFill rotWithShape="1">
                <a:blip r:embed="rId7"/>
                <a:stretch>
                  <a:fillRect b="-1515"/>
                </a:stretch>
              </a:blipFill>
            </p:spPr>
            <p:txBody>
              <a:bodyPr/>
              <a:lstStyle/>
              <a:p>
                <a:r>
                  <a:rPr lang="de-DE">
                    <a:noFill/>
                  </a:rPr>
                  <a:t> </a:t>
                </a:r>
              </a:p>
            </p:txBody>
          </p:sp>
        </mc:Fallback>
      </mc:AlternateContent>
      <p:sp>
        <p:nvSpPr>
          <p:cNvPr id="30" name="Textfeld 29"/>
          <p:cNvSpPr txBox="1"/>
          <p:nvPr/>
        </p:nvSpPr>
        <p:spPr>
          <a:xfrm>
            <a:off x="3275856" y="1812886"/>
            <a:ext cx="1008112" cy="400110"/>
          </a:xfrm>
          <a:prstGeom prst="rect">
            <a:avLst/>
          </a:prstGeom>
          <a:noFill/>
        </p:spPr>
        <p:txBody>
          <a:bodyPr wrap="square" rtlCol="0">
            <a:spAutoFit/>
          </a:bodyPr>
          <a:lstStyle/>
          <a:p>
            <a:pPr algn="just"/>
            <a:r>
              <a:rPr lang="de-DE" sz="2000" i="1" dirty="0">
                <a:solidFill>
                  <a:schemeClr val="tx1"/>
                </a:solidFill>
                <a:latin typeface="+mn-lt"/>
              </a:rPr>
              <a:t>p</a:t>
            </a:r>
            <a:r>
              <a:rPr lang="de-DE" sz="2000" dirty="0">
                <a:solidFill>
                  <a:schemeClr val="tx1"/>
                </a:solidFill>
                <a:latin typeface="+mn-lt"/>
              </a:rPr>
              <a:t>-Wert:   </a:t>
            </a:r>
          </a:p>
        </p:txBody>
      </p:sp>
      <mc:AlternateContent xmlns:mc="http://schemas.openxmlformats.org/markup-compatibility/2006" xmlns:a14="http://schemas.microsoft.com/office/drawing/2010/main">
        <mc:Choice Requires="a14">
          <p:sp>
            <p:nvSpPr>
              <p:cNvPr id="31" name="Textfeld 30"/>
              <p:cNvSpPr txBox="1"/>
              <p:nvPr/>
            </p:nvSpPr>
            <p:spPr>
              <a:xfrm>
                <a:off x="4283968" y="1812886"/>
                <a:ext cx="324036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0.979</m:t>
                      </m:r>
                    </m:oMath>
                  </m:oMathPara>
                </a14:m>
                <a:endParaRPr lang="de-DE" sz="2000" dirty="0">
                  <a:solidFill>
                    <a:schemeClr val="tx1"/>
                  </a:solidFill>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4283968" y="1812886"/>
                <a:ext cx="3240360" cy="400110"/>
              </a:xfrm>
              <a:prstGeom prst="rect">
                <a:avLst/>
              </a:prstGeom>
              <a:blipFill rotWithShape="1">
                <a:blip r:embed="rId8"/>
                <a:stretch>
                  <a:fillRect/>
                </a:stretch>
              </a:blipFill>
            </p:spPr>
            <p:txBody>
              <a:bodyPr/>
              <a:lstStyle/>
              <a:p>
                <a:r>
                  <a:rPr lang="de-DE">
                    <a:noFill/>
                  </a:rPr>
                  <a:t> </a:t>
                </a:r>
              </a:p>
            </p:txBody>
          </p:sp>
        </mc:Fallback>
      </mc:AlternateContent>
      <p:sp>
        <p:nvSpPr>
          <p:cNvPr id="32" name="Textfeld 31"/>
          <p:cNvSpPr txBox="1"/>
          <p:nvPr/>
        </p:nvSpPr>
        <p:spPr>
          <a:xfrm>
            <a:off x="683534" y="1012666"/>
            <a:ext cx="1511399" cy="400110"/>
          </a:xfrm>
          <a:prstGeom prst="rect">
            <a:avLst/>
          </a:prstGeom>
          <a:noFill/>
        </p:spPr>
        <p:txBody>
          <a:bodyPr wrap="square" rtlCol="0">
            <a:spAutoFit/>
          </a:bodyPr>
          <a:lstStyle/>
          <a:p>
            <a:pPr algn="just"/>
            <a:r>
              <a:rPr lang="de-DE" sz="2000" dirty="0">
                <a:latin typeface="+mn-lt"/>
              </a:rPr>
              <a:t>Analog:</a:t>
            </a:r>
          </a:p>
        </p:txBody>
      </p:sp>
      <p:sp>
        <p:nvSpPr>
          <p:cNvPr id="33" name="Textfeld 32"/>
          <p:cNvSpPr txBox="1"/>
          <p:nvPr/>
        </p:nvSpPr>
        <p:spPr>
          <a:xfrm>
            <a:off x="3275856" y="1412776"/>
            <a:ext cx="1008112" cy="400110"/>
          </a:xfrm>
          <a:prstGeom prst="rect">
            <a:avLst/>
          </a:prstGeom>
          <a:noFill/>
        </p:spPr>
        <p:txBody>
          <a:bodyPr wrap="square" rtlCol="0">
            <a:spAutoFit/>
          </a:bodyPr>
          <a:lstStyle/>
          <a:p>
            <a:pPr algn="just"/>
            <a:r>
              <a:rPr lang="de-DE" sz="2000" i="1" dirty="0">
                <a:solidFill>
                  <a:schemeClr val="tx1"/>
                </a:solidFill>
                <a:latin typeface="+mn-lt"/>
              </a:rPr>
              <a:t>p</a:t>
            </a:r>
            <a:r>
              <a:rPr lang="de-DE" sz="2000" dirty="0">
                <a:solidFill>
                  <a:schemeClr val="tx1"/>
                </a:solidFill>
                <a:latin typeface="+mn-lt"/>
              </a:rPr>
              <a:t>-Wert:   </a:t>
            </a:r>
          </a:p>
        </p:txBody>
      </p:sp>
      <p:pic>
        <p:nvPicPr>
          <p:cNvPr id="2" name="Grafik 1"/>
          <p:cNvPicPr>
            <a:picLocks noChangeAspect="1"/>
          </p:cNvPicPr>
          <p:nvPr/>
        </p:nvPicPr>
        <p:blipFill>
          <a:blip r:embed="rId9"/>
          <a:stretch>
            <a:fillRect/>
          </a:stretch>
        </p:blipFill>
        <p:spPr>
          <a:xfrm>
            <a:off x="683534" y="2504190"/>
            <a:ext cx="5819775" cy="847725"/>
          </a:xfrm>
          <a:prstGeom prst="rect">
            <a:avLst/>
          </a:prstGeom>
        </p:spPr>
      </p:pic>
      <p:pic>
        <p:nvPicPr>
          <p:cNvPr id="3" name="Grafik 2"/>
          <p:cNvPicPr>
            <a:picLocks noChangeAspect="1"/>
          </p:cNvPicPr>
          <p:nvPr/>
        </p:nvPicPr>
        <p:blipFill>
          <a:blip r:embed="rId10"/>
          <a:stretch>
            <a:fillRect/>
          </a:stretch>
        </p:blipFill>
        <p:spPr>
          <a:xfrm>
            <a:off x="457200" y="3639165"/>
            <a:ext cx="6734175" cy="2733675"/>
          </a:xfrm>
          <a:prstGeom prst="rect">
            <a:avLst/>
          </a:prstGeom>
        </p:spPr>
      </p:pic>
    </p:spTree>
    <p:extLst>
      <p:ext uri="{BB962C8B-B14F-4D97-AF65-F5344CB8AC3E}">
        <p14:creationId xmlns:p14="http://schemas.microsoft.com/office/powerpoint/2010/main" val="2049545652"/>
      </p:ext>
    </p:extLst>
  </p:cSld>
  <p:clrMapOvr>
    <a:masterClrMapping/>
  </p:clrMapOvr>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11.2.4:</a:t>
            </a:r>
            <a:r>
              <a:rPr lang="de-DE" sz="2000" dirty="0">
                <a:solidFill>
                  <a:srgbClr val="0070C0"/>
                </a:solidFill>
                <a:latin typeface="+mn-lt"/>
              </a:rPr>
              <a:t> </a:t>
            </a:r>
            <a:r>
              <a:rPr lang="de-DE" sz="2000" b="1" i="1" dirty="0">
                <a:solidFill>
                  <a:srgbClr val="0070C0"/>
                </a:solidFill>
                <a:latin typeface="+mn-lt"/>
              </a:rPr>
              <a:t>p</a:t>
            </a:r>
            <a:r>
              <a:rPr lang="de-DE" sz="2000" b="1" dirty="0">
                <a:solidFill>
                  <a:srgbClr val="0070C0"/>
                </a:solidFill>
                <a:latin typeface="+mn-lt"/>
              </a:rPr>
              <a:t>-Wert bei stetiger Testverteilung </a:t>
            </a:r>
            <a:r>
              <a:rPr lang="de-DE" sz="2000" dirty="0">
                <a:solidFill>
                  <a:srgbClr val="0070C0"/>
                </a:solidFill>
              </a:rPr>
              <a:t>● </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776</a:t>
            </a:r>
            <a:endParaRPr lang="de-DE" sz="8000" b="1" dirty="0">
              <a:solidFill>
                <a:schemeClr val="tx1"/>
              </a:solidFill>
              <a:latin typeface="+mj-lt"/>
            </a:endParaRPr>
          </a:p>
        </p:txBody>
      </p:sp>
      <p:sp>
        <p:nvSpPr>
          <p:cNvPr id="12" name="Textfeld 11"/>
          <p:cNvSpPr txBox="1"/>
          <p:nvPr/>
        </p:nvSpPr>
        <p:spPr>
          <a:xfrm>
            <a:off x="471836" y="1501856"/>
            <a:ext cx="8295942" cy="400110"/>
          </a:xfrm>
          <a:prstGeom prst="rect">
            <a:avLst/>
          </a:prstGeom>
          <a:noFill/>
        </p:spPr>
        <p:txBody>
          <a:bodyPr wrap="square" rtlCol="0">
            <a:spAutoFit/>
          </a:bodyPr>
          <a:lstStyle/>
          <a:p>
            <a:r>
              <a:rPr lang="de-DE" sz="2000" dirty="0">
                <a:latin typeface="+mn-lt"/>
              </a:rPr>
              <a:t>&gt; Gegeben sei ein zweiseitiger Gauß-Test für das Testproblem</a:t>
            </a:r>
          </a:p>
        </p:txBody>
      </p:sp>
      <mc:AlternateContent xmlns:mc="http://schemas.openxmlformats.org/markup-compatibility/2006" xmlns:a14="http://schemas.microsoft.com/office/drawing/2010/main">
        <mc:Choice Requires="a14">
          <p:sp>
            <p:nvSpPr>
              <p:cNvPr id="13" name="Textfeld 12"/>
              <p:cNvSpPr txBox="1"/>
              <p:nvPr/>
            </p:nvSpPr>
            <p:spPr>
              <a:xfrm>
                <a:off x="1749189" y="1895146"/>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𝜇</m:t>
                    </m:r>
                    <m:r>
                      <a:rPr lang="de-DE" sz="2000" b="0" i="1" dirty="0" smtClean="0">
                        <a:solidFill>
                          <a:schemeClr val="tx1"/>
                        </a:solidFill>
                        <a:latin typeface="Cambria Math"/>
                        <a:ea typeface="Cambria Math"/>
                      </a:rPr>
                      <m:t>=</m:t>
                    </m:r>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𝜇</m:t>
                        </m:r>
                      </m:e>
                      <m:sub>
                        <m:r>
                          <a:rPr lang="de-DE" sz="2000" b="0" i="1" dirty="0" smtClean="0">
                            <a:solidFill>
                              <a:schemeClr val="tx1"/>
                            </a:solidFill>
                            <a:latin typeface="Cambria Math"/>
                            <a:ea typeface="Cambria Math"/>
                          </a:rPr>
                          <m:t>0</m:t>
                        </m:r>
                      </m:sub>
                    </m:sSub>
                  </m:oMath>
                </a14:m>
                <a:r>
                  <a:rPr lang="de-DE" sz="2000" dirty="0">
                    <a:solidFill>
                      <a:schemeClr val="tx1"/>
                    </a:solidFill>
                    <a:latin typeface="+mn-lt"/>
                  </a:rPr>
                  <a:t>  vs.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rPr>
                  <a:t>:  </a:t>
                </a:r>
                <a14:m>
                  <m:oMath xmlns:m="http://schemas.openxmlformats.org/officeDocument/2006/math">
                    <m:r>
                      <a:rPr lang="de-DE" sz="2000" i="1" dirty="0">
                        <a:solidFill>
                          <a:schemeClr val="tx1"/>
                        </a:solidFill>
                        <a:latin typeface="Cambria Math"/>
                        <a:ea typeface="Cambria Math"/>
                      </a:rPr>
                      <m:t>𝜇</m:t>
                    </m:r>
                    <m:r>
                      <a:rPr lang="de-DE" sz="2000" i="1" dirty="0" smtClean="0">
                        <a:solidFill>
                          <a:schemeClr val="tx1"/>
                        </a:solidFill>
                        <a:latin typeface="Cambria Math"/>
                        <a:ea typeface="Cambria Math"/>
                      </a:rPr>
                      <m:t>≠</m:t>
                    </m:r>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𝜇</m:t>
                        </m:r>
                      </m:e>
                      <m:sub>
                        <m:r>
                          <a:rPr lang="de-DE" sz="2000" i="1" dirty="0">
                            <a:solidFill>
                              <a:schemeClr val="tx1"/>
                            </a:solidFill>
                            <a:latin typeface="Cambria Math"/>
                            <a:ea typeface="Cambria Math"/>
                          </a:rPr>
                          <m:t>0</m:t>
                        </m:r>
                      </m:sub>
                    </m:sSub>
                  </m:oMath>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749189" y="1895146"/>
                <a:ext cx="3672408" cy="400110"/>
              </a:xfrm>
              <a:prstGeom prst="rect">
                <a:avLst/>
              </a:prstGeom>
              <a:blipFill rotWithShape="1">
                <a:blip r:embed="rId3"/>
                <a:stretch>
                  <a:fillRect t="-7576" b="-25758"/>
                </a:stretch>
              </a:blipFill>
            </p:spPr>
            <p:txBody>
              <a:bodyPr/>
              <a:lstStyle/>
              <a:p>
                <a:r>
                  <a:rPr lang="de-DE">
                    <a:noFill/>
                  </a:rPr>
                  <a:t> </a:t>
                </a:r>
              </a:p>
            </p:txBody>
          </p:sp>
        </mc:Fallback>
      </mc:AlternateContent>
      <p:sp>
        <p:nvSpPr>
          <p:cNvPr id="14" name="Textfeld 13"/>
          <p:cNvSpPr txBox="1"/>
          <p:nvPr/>
        </p:nvSpPr>
        <p:spPr>
          <a:xfrm>
            <a:off x="468313" y="2295256"/>
            <a:ext cx="8583205" cy="1015663"/>
          </a:xfrm>
          <a:prstGeom prst="rect">
            <a:avLst/>
          </a:prstGeom>
          <a:noFill/>
        </p:spPr>
        <p:txBody>
          <a:bodyPr wrap="square" rtlCol="0">
            <a:spAutoFit/>
          </a:bodyPr>
          <a:lstStyle/>
          <a:p>
            <a:r>
              <a:rPr lang="de-DE" sz="2000" dirty="0">
                <a:latin typeface="+mn-lt"/>
              </a:rPr>
              <a:t>   Beispielsweise könnte eine Situation wie in Beispiel 11.2.1 (</a:t>
            </a:r>
            <a:r>
              <a:rPr lang="de-DE" sz="2000">
                <a:latin typeface="+mn-lt"/>
              </a:rPr>
              <a:t>Folie 766),</a:t>
            </a:r>
            <a:endParaRPr lang="de-DE" sz="2000" dirty="0">
              <a:latin typeface="+mn-lt"/>
            </a:endParaRPr>
          </a:p>
          <a:p>
            <a:r>
              <a:rPr lang="de-DE" sz="2000" dirty="0">
                <a:latin typeface="+mn-lt"/>
              </a:rPr>
              <a:t>   wobei Abweichungen weder nach oben noch nach unten hin vermieden</a:t>
            </a:r>
          </a:p>
          <a:p>
            <a:r>
              <a:rPr lang="de-DE" sz="2000" dirty="0">
                <a:latin typeface="+mn-lt"/>
              </a:rPr>
              <a:t>   werden sollen. </a:t>
            </a:r>
          </a:p>
        </p:txBody>
      </p:sp>
      <mc:AlternateContent xmlns:mc="http://schemas.openxmlformats.org/markup-compatibility/2006" xmlns:a14="http://schemas.microsoft.com/office/drawing/2010/main">
        <mc:Choice Requires="a14">
          <p:sp>
            <p:nvSpPr>
              <p:cNvPr id="15" name="Textfeld 14"/>
              <p:cNvSpPr txBox="1"/>
              <p:nvPr/>
            </p:nvSpPr>
            <p:spPr>
              <a:xfrm>
                <a:off x="1749189" y="3724156"/>
                <a:ext cx="3160879" cy="83869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𝑍</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𝜇</m:t>
                              </m:r>
                            </m:e>
                            <m:sub>
                              <m:r>
                                <a:rPr lang="de-DE" sz="2000" b="0" i="1" smtClean="0">
                                  <a:solidFill>
                                    <a:schemeClr val="tx1"/>
                                  </a:solidFill>
                                  <a:latin typeface="Cambria Math"/>
                                </a:rPr>
                                <m:t>0</m:t>
                              </m:r>
                            </m:sub>
                          </m:sSub>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𝜎</m:t>
                                      </m:r>
                                    </m:e>
                                    <m:sup>
                                      <m:r>
                                        <a:rPr lang="de-DE" sz="2000" b="0" i="1" smtClean="0">
                                          <a:solidFill>
                                            <a:schemeClr val="tx1"/>
                                          </a:solidFill>
                                          <a:latin typeface="Cambria Math"/>
                                        </a:rPr>
                                        <m:t>2</m:t>
                                      </m:r>
                                    </m:sup>
                                  </m:sSup>
                                </m:num>
                                <m:den>
                                  <m:r>
                                    <a:rPr lang="de-DE" sz="2000" b="0" i="1" smtClean="0">
                                      <a:solidFill>
                                        <a:schemeClr val="tx1"/>
                                      </a:solidFill>
                                      <a:latin typeface="Cambria Math"/>
                                    </a:rPr>
                                    <m:t>𝑛</m:t>
                                  </m:r>
                                </m:den>
                              </m:f>
                            </m:e>
                          </m:rad>
                        </m:den>
                      </m:f>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0,1 </m:t>
                          </m:r>
                        </m:e>
                      </m:d>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749189" y="3724156"/>
                <a:ext cx="3160879" cy="838691"/>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3182754" y="3712171"/>
                <a:ext cx="1008112"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i="1" smtClean="0">
                          <a:solidFill>
                            <a:schemeClr val="tx1"/>
                          </a:solidFill>
                          <a:latin typeface="Cambria Math"/>
                          <a:ea typeface="Cambria Math"/>
                        </a:rPr>
                        <m:t>𝜇</m:t>
                      </m:r>
                      <m:r>
                        <a:rPr lang="de-DE" sz="1600" b="0" i="1" smtClean="0">
                          <a:solidFill>
                            <a:schemeClr val="tx1"/>
                          </a:solidFill>
                          <a:latin typeface="Cambria Math"/>
                          <a:ea typeface="Cambria Math"/>
                        </a:rPr>
                        <m:t>=</m:t>
                      </m:r>
                      <m:sSub>
                        <m:sSubPr>
                          <m:ctrlPr>
                            <a:rPr lang="de-DE" sz="1600" b="0" i="1" smtClean="0">
                              <a:solidFill>
                                <a:schemeClr val="tx1"/>
                              </a:solidFill>
                              <a:latin typeface="Cambria Math" panose="02040503050406030204" pitchFamily="18" charset="0"/>
                              <a:ea typeface="Cambria Math"/>
                            </a:rPr>
                          </m:ctrlPr>
                        </m:sSubPr>
                        <m:e>
                          <m:r>
                            <a:rPr lang="de-DE" sz="1600" b="0" i="1" smtClean="0">
                              <a:solidFill>
                                <a:schemeClr val="tx1"/>
                              </a:solidFill>
                              <a:latin typeface="Cambria Math"/>
                              <a:ea typeface="Cambria Math"/>
                            </a:rPr>
                            <m:t>𝜇</m:t>
                          </m:r>
                        </m:e>
                        <m:sub>
                          <m:r>
                            <a:rPr lang="de-DE" sz="1600" b="0" i="1" smtClean="0">
                              <a:solidFill>
                                <a:schemeClr val="tx1"/>
                              </a:solidFill>
                              <a:latin typeface="Cambria Math"/>
                              <a:ea typeface="Cambria Math"/>
                            </a:rPr>
                            <m:t>0</m:t>
                          </m:r>
                        </m:sub>
                      </m:sSub>
                    </m:oMath>
                  </m:oMathPara>
                </a14:m>
                <a:endParaRPr lang="de-DE" sz="16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3182754" y="3712171"/>
                <a:ext cx="1008112" cy="338554"/>
              </a:xfrm>
              <a:prstGeom prst="rect">
                <a:avLst/>
              </a:prstGeom>
              <a:blipFill rotWithShape="1">
                <a:blip r:embed="rId5"/>
                <a:stretch>
                  <a:fillRect b="-3636"/>
                </a:stretch>
              </a:blipFill>
            </p:spPr>
            <p:txBody>
              <a:bodyPr/>
              <a:lstStyle/>
              <a:p>
                <a:r>
                  <a:rPr lang="de-DE">
                    <a:noFill/>
                  </a:rPr>
                  <a:t> </a:t>
                </a:r>
              </a:p>
            </p:txBody>
          </p:sp>
        </mc:Fallback>
      </mc:AlternateContent>
      <p:sp>
        <p:nvSpPr>
          <p:cNvPr id="19" name="Textfeld 18"/>
          <p:cNvSpPr txBox="1"/>
          <p:nvPr/>
        </p:nvSpPr>
        <p:spPr>
          <a:xfrm>
            <a:off x="452521" y="3320825"/>
            <a:ext cx="8583205" cy="400110"/>
          </a:xfrm>
          <a:prstGeom prst="rect">
            <a:avLst/>
          </a:prstGeom>
          <a:noFill/>
        </p:spPr>
        <p:txBody>
          <a:bodyPr wrap="square" rtlCol="0">
            <a:spAutoFit/>
          </a:bodyPr>
          <a:lstStyle/>
          <a:p>
            <a:r>
              <a:rPr lang="de-DE" sz="2000" dirty="0">
                <a:latin typeface="+mn-lt"/>
              </a:rPr>
              <a:t>   Die Teststatistik der standardisierten Variante lautet dann</a:t>
            </a:r>
          </a:p>
        </p:txBody>
      </p:sp>
      <mc:AlternateContent xmlns:mc="http://schemas.openxmlformats.org/markup-compatibility/2006" xmlns:a14="http://schemas.microsoft.com/office/drawing/2010/main">
        <mc:Choice Requires="a14">
          <p:sp>
            <p:nvSpPr>
              <p:cNvPr id="20" name="Textfeld 19"/>
              <p:cNvSpPr txBox="1"/>
              <p:nvPr/>
            </p:nvSpPr>
            <p:spPr>
              <a:xfrm>
                <a:off x="471836" y="4562847"/>
                <a:ext cx="8583205" cy="400110"/>
              </a:xfrm>
              <a:prstGeom prst="rect">
                <a:avLst/>
              </a:prstGeom>
              <a:noFill/>
            </p:spPr>
            <p:txBody>
              <a:bodyPr wrap="square" rtlCol="0">
                <a:spAutoFit/>
              </a:bodyPr>
              <a:lstStyle/>
              <a:p>
                <a:r>
                  <a:rPr lang="de-DE" sz="2000" dirty="0">
                    <a:latin typeface="+mn-lt"/>
                  </a:rPr>
                  <a:t>   Die kritischen Werte beispielsweise zum Niveau </a:t>
                </a:r>
                <a14:m>
                  <m:oMath xmlns:m="http://schemas.openxmlformats.org/officeDocument/2006/math">
                    <m:r>
                      <a:rPr lang="de-DE" sz="2000" i="1" smtClean="0">
                        <a:latin typeface="Cambria Math"/>
                        <a:ea typeface="Cambria Math"/>
                      </a:rPr>
                      <m:t>𝛼</m:t>
                    </m:r>
                    <m:r>
                      <a:rPr lang="de-DE" sz="2000" b="0" i="1" smtClean="0">
                        <a:latin typeface="Cambria Math"/>
                        <a:ea typeface="Cambria Math"/>
                      </a:rPr>
                      <m:t>=0.05</m:t>
                    </m:r>
                  </m:oMath>
                </a14:m>
                <a:r>
                  <a:rPr lang="de-DE" sz="2000" dirty="0">
                    <a:latin typeface="+mn-lt"/>
                  </a:rPr>
                  <a:t> wären dann</a:t>
                </a:r>
              </a:p>
            </p:txBody>
          </p:sp>
        </mc:Choice>
        <mc:Fallback xmlns="">
          <p:sp>
            <p:nvSpPr>
              <p:cNvPr id="20" name="Textfeld 19"/>
              <p:cNvSpPr txBox="1">
                <a:spLocks noRot="1" noChangeAspect="1" noMove="1" noResize="1" noEditPoints="1" noAdjustHandles="1" noChangeArrowheads="1" noChangeShapeType="1" noTextEdit="1"/>
              </p:cNvSpPr>
              <p:nvPr/>
            </p:nvSpPr>
            <p:spPr>
              <a:xfrm>
                <a:off x="471836" y="4562847"/>
                <a:ext cx="8583205" cy="400110"/>
              </a:xfrm>
              <a:prstGeom prst="rect">
                <a:avLst/>
              </a:prstGeom>
              <a:blipFill rotWithShape="1">
                <a:blip r:embed="rId6"/>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043609" y="4962577"/>
                <a:ext cx="5616624" cy="40011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m:t>
                        </m:r>
                        <m:r>
                          <a:rPr lang="de-DE" sz="2000" b="0" i="1" smtClean="0">
                            <a:solidFill>
                              <a:schemeClr val="tx1"/>
                            </a:solidFill>
                            <a:latin typeface="Cambria Math"/>
                          </a:rPr>
                          <m:t>𝑧</m:t>
                        </m:r>
                      </m:e>
                      <m:sub>
                        <m:r>
                          <a:rPr lang="de-DE" sz="2000" b="0" i="1" smtClean="0">
                            <a:solidFill>
                              <a:schemeClr val="tx1"/>
                            </a:solidFill>
                            <a:latin typeface="Cambria Math"/>
                          </a:rPr>
                          <m:t>0.975</m:t>
                        </m:r>
                      </m:sub>
                    </m:sSub>
                    <m:r>
                      <a:rPr lang="de-DE" sz="2000" b="0" i="1" smtClean="0">
                        <a:solidFill>
                          <a:schemeClr val="tx1"/>
                        </a:solidFill>
                        <a:latin typeface="Cambria Math"/>
                      </a:rPr>
                      <m:t>=−1.96</m:t>
                    </m:r>
                  </m:oMath>
                </a14:m>
                <a:r>
                  <a:rPr lang="de-DE" sz="2000" dirty="0">
                    <a:solidFill>
                      <a:schemeClr val="tx1"/>
                    </a:solidFill>
                    <a:latin typeface="+mn-lt"/>
                  </a:rPr>
                  <a:t>  und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𝑐</m:t>
                        </m:r>
                      </m:e>
                      <m:sub>
                        <m:r>
                          <a:rPr lang="de-DE" sz="2000" b="0" i="1" smtClean="0">
                            <a:solidFill>
                              <a:schemeClr val="tx1"/>
                            </a:solidFill>
                            <a:latin typeface="Cambria Math"/>
                          </a:rPr>
                          <m:t>2</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𝑧</m:t>
                        </m:r>
                      </m:e>
                      <m:sub>
                        <m:r>
                          <a:rPr lang="de-DE" sz="2000" i="1">
                            <a:solidFill>
                              <a:schemeClr val="tx1"/>
                            </a:solidFill>
                            <a:latin typeface="Cambria Math"/>
                          </a:rPr>
                          <m:t>0.975</m:t>
                        </m:r>
                      </m:sub>
                    </m:sSub>
                    <m:r>
                      <a:rPr lang="de-DE" sz="2000" i="1">
                        <a:solidFill>
                          <a:schemeClr val="tx1"/>
                        </a:solidFill>
                        <a:latin typeface="Cambria Math"/>
                      </a:rPr>
                      <m:t>=1.96</m:t>
                    </m:r>
                  </m:oMath>
                </a14:m>
                <a:r>
                  <a:rPr lang="de-DE" sz="2000" dirty="0">
                    <a:solidFill>
                      <a:schemeClr val="tx1"/>
                    </a:solidFill>
                    <a:latin typeface="+mn-lt"/>
                  </a:rPr>
                  <a:t> </a:t>
                </a:r>
              </a:p>
            </p:txBody>
          </p:sp>
        </mc:Choice>
        <mc:Fallback xmlns="">
          <p:sp>
            <p:nvSpPr>
              <p:cNvPr id="22" name="Textfeld 21"/>
              <p:cNvSpPr txBox="1">
                <a:spLocks noRot="1" noChangeAspect="1" noMove="1" noResize="1" noEditPoints="1" noAdjustHandles="1" noChangeArrowheads="1" noChangeShapeType="1" noTextEdit="1"/>
              </p:cNvSpPr>
              <p:nvPr/>
            </p:nvSpPr>
            <p:spPr>
              <a:xfrm>
                <a:off x="1043609" y="4962577"/>
                <a:ext cx="5616624" cy="400110"/>
              </a:xfrm>
              <a:prstGeom prst="rect">
                <a:avLst/>
              </a:prstGeom>
              <a:blipFill rotWithShape="1">
                <a:blip r:embed="rId7"/>
                <a:stretch>
                  <a:fillRect t="-7576" b="-25758"/>
                </a:stretch>
              </a:blipFill>
            </p:spPr>
            <p:txBody>
              <a:bodyPr/>
              <a:lstStyle/>
              <a:p>
                <a:r>
                  <a:rPr lang="de-DE">
                    <a:noFill/>
                  </a:rPr>
                  <a:t> </a:t>
                </a:r>
              </a:p>
            </p:txBody>
          </p:sp>
        </mc:Fallback>
      </mc:AlternateContent>
      <p:sp>
        <p:nvSpPr>
          <p:cNvPr id="23" name="Textfeld 22"/>
          <p:cNvSpPr txBox="1"/>
          <p:nvPr/>
        </p:nvSpPr>
        <p:spPr>
          <a:xfrm>
            <a:off x="471837" y="5364041"/>
            <a:ext cx="7340524" cy="400110"/>
          </a:xfrm>
          <a:prstGeom prst="rect">
            <a:avLst/>
          </a:prstGeom>
          <a:noFill/>
        </p:spPr>
        <p:txBody>
          <a:bodyPr wrap="square" rtlCol="0">
            <a:spAutoFit/>
          </a:bodyPr>
          <a:lstStyle/>
          <a:p>
            <a:r>
              <a:rPr lang="de-DE" sz="2000" dirty="0">
                <a:latin typeface="+mn-lt"/>
              </a:rPr>
              <a:t>   Angenommen, aus den Daten heraus ergibt sich ein Wert von</a:t>
            </a:r>
          </a:p>
        </p:txBody>
      </p:sp>
      <mc:AlternateContent xmlns:mc="http://schemas.openxmlformats.org/markup-compatibility/2006" xmlns:a14="http://schemas.microsoft.com/office/drawing/2010/main">
        <mc:Choice Requires="a14">
          <p:sp>
            <p:nvSpPr>
              <p:cNvPr id="26" name="Textfeld 25"/>
              <p:cNvSpPr txBox="1"/>
              <p:nvPr/>
            </p:nvSpPr>
            <p:spPr>
              <a:xfrm>
                <a:off x="1752809" y="5764151"/>
                <a:ext cx="1163008"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𝑧</m:t>
                      </m:r>
                      <m:r>
                        <a:rPr lang="de-DE" sz="2000" b="0" i="1" smtClean="0">
                          <a:solidFill>
                            <a:schemeClr val="tx1"/>
                          </a:solidFill>
                          <a:latin typeface="Cambria Math"/>
                        </a:rPr>
                        <m:t>=1.5</m:t>
                      </m:r>
                    </m:oMath>
                  </m:oMathPara>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752809" y="5764151"/>
                <a:ext cx="1163008" cy="400110"/>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71837" y="6156889"/>
                <a:ext cx="5900363" cy="400110"/>
              </a:xfrm>
              <a:prstGeom prst="rect">
                <a:avLst/>
              </a:prstGeom>
              <a:noFill/>
            </p:spPr>
            <p:txBody>
              <a:bodyPr wrap="square" rtlCol="0">
                <a:spAutoFit/>
              </a:bodyPr>
              <a:lstStyle/>
              <a:p>
                <a:r>
                  <a:rPr lang="de-DE" sz="2000" dirty="0">
                    <a:latin typeface="+mn-lt"/>
                  </a:rPr>
                  <a:t>   Dann ist der </a:t>
                </a:r>
                <a:r>
                  <a:rPr lang="de-DE" sz="2000" i="1" dirty="0">
                    <a:latin typeface="+mn-lt"/>
                  </a:rPr>
                  <a:t>p</a:t>
                </a:r>
                <a:r>
                  <a:rPr lang="de-DE" sz="2000" dirty="0">
                    <a:latin typeface="+mn-lt"/>
                  </a:rPr>
                  <a:t>-Wert </a:t>
                </a:r>
                <a14:m>
                  <m:oMath xmlns:m="http://schemas.openxmlformats.org/officeDocument/2006/math">
                    <m:r>
                      <a:rPr lang="de-DE" sz="2000" b="0" i="1" smtClean="0">
                        <a:latin typeface="Cambria Math"/>
                        <a:ea typeface="Cambria Math"/>
                      </a:rPr>
                      <m:t>=0.134</m:t>
                    </m:r>
                  </m:oMath>
                </a14:m>
                <a:r>
                  <a:rPr lang="de-DE" sz="2000" dirty="0">
                    <a:latin typeface="+mn-lt"/>
                  </a:rPr>
                  <a:t>, da für </a:t>
                </a:r>
                <a14:m>
                  <m:oMath xmlns:m="http://schemas.openxmlformats.org/officeDocument/2006/math">
                    <m:r>
                      <a:rPr lang="de-DE" sz="2000" b="0" i="1" smtClean="0">
                        <a:latin typeface="Cambria Math"/>
                      </a:rPr>
                      <m:t>𝑍</m:t>
                    </m:r>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a14:m>
                <a:r>
                  <a:rPr lang="de-DE" sz="2000" dirty="0">
                    <a:latin typeface="+mn-lt"/>
                  </a:rPr>
                  <a:t> gilt:  </a:t>
                </a:r>
              </a:p>
            </p:txBody>
          </p:sp>
        </mc:Choice>
        <mc:Fallback xmlns="">
          <p:sp>
            <p:nvSpPr>
              <p:cNvPr id="27" name="Textfeld 26"/>
              <p:cNvSpPr txBox="1">
                <a:spLocks noRot="1" noChangeAspect="1" noMove="1" noResize="1" noEditPoints="1" noAdjustHandles="1" noChangeArrowheads="1" noChangeShapeType="1" noTextEdit="1"/>
              </p:cNvSpPr>
              <p:nvPr/>
            </p:nvSpPr>
            <p:spPr>
              <a:xfrm>
                <a:off x="471837" y="6156889"/>
                <a:ext cx="5900363" cy="400110"/>
              </a:xfrm>
              <a:prstGeom prst="rect">
                <a:avLst/>
              </a:prstGeom>
              <a:blipFill rotWithShape="1">
                <a:blip r:embed="rId9"/>
                <a:stretch>
                  <a:fillRect t="-7576" b="-25758"/>
                </a:stretch>
              </a:blipFill>
            </p:spPr>
            <p:txBody>
              <a:bodyPr/>
              <a:lstStyle/>
              <a:p>
                <a:r>
                  <a:rPr lang="de-DE">
                    <a:noFill/>
                  </a:rPr>
                  <a:t> </a:t>
                </a:r>
              </a:p>
            </p:txBody>
          </p:sp>
        </mc:Fallback>
      </mc:AlternateContent>
      <p:sp>
        <p:nvSpPr>
          <p:cNvPr id="28" name="Textfeld 27"/>
          <p:cNvSpPr txBox="1"/>
          <p:nvPr/>
        </p:nvSpPr>
        <p:spPr>
          <a:xfrm>
            <a:off x="3137536" y="5764151"/>
            <a:ext cx="2442576" cy="400110"/>
          </a:xfrm>
          <a:prstGeom prst="rect">
            <a:avLst/>
          </a:prstGeom>
          <a:noFill/>
        </p:spPr>
        <p:txBody>
          <a:bodyPr wrap="square" rtlCol="0">
            <a:spAutoFit/>
          </a:bodyPr>
          <a:lstStyle/>
          <a:p>
            <a:r>
              <a:rPr lang="de-DE" sz="2000" dirty="0">
                <a:latin typeface="+mn-lt"/>
              </a:rPr>
              <a:t>(keine Verwerfung)</a:t>
            </a:r>
          </a:p>
        </p:txBody>
      </p:sp>
    </p:spTree>
    <p:extLst>
      <p:ext uri="{BB962C8B-B14F-4D97-AF65-F5344CB8AC3E}">
        <p14:creationId xmlns:p14="http://schemas.microsoft.com/office/powerpoint/2010/main" val="409292634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4.2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75</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 name="Textfeld 1"/>
              <p:cNvSpPr txBox="1"/>
              <p:nvPr/>
            </p:nvSpPr>
            <p:spPr>
              <a:xfrm>
                <a:off x="1691680" y="5076365"/>
                <a:ext cx="4156306" cy="69506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0.5</m:t>
                          </m:r>
                        </m:sub>
                      </m:sSub>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20+</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0.5−0.333</m:t>
                          </m:r>
                        </m:num>
                        <m:den>
                          <m:r>
                            <a:rPr lang="de-DE" sz="2000" b="0" i="1" smtClean="0">
                              <a:solidFill>
                                <a:schemeClr val="tx1"/>
                              </a:solidFill>
                              <a:latin typeface="Cambria Math"/>
                              <a:ea typeface="Cambria Math"/>
                            </a:rPr>
                            <m:t>0.0333</m:t>
                          </m:r>
                        </m:den>
                      </m:f>
                      <m:r>
                        <a:rPr lang="de-DE" sz="2000" b="0" i="1" smtClean="0">
                          <a:solidFill>
                            <a:schemeClr val="tx1"/>
                          </a:solidFill>
                          <a:latin typeface="Cambria Math"/>
                          <a:ea typeface="Cambria Math"/>
                        </a:rPr>
                        <m:t>≈25.02</m:t>
                      </m:r>
                    </m:oMath>
                  </m:oMathPara>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1691680" y="5076365"/>
                <a:ext cx="4156306" cy="695062"/>
              </a:xfrm>
              <a:prstGeom prst="rect">
                <a:avLst/>
              </a:prstGeom>
              <a:blipFill rotWithShape="1">
                <a:blip r:embed="rId4"/>
                <a:stretch>
                  <a:fillRect/>
                </a:stretch>
              </a:blipFill>
            </p:spPr>
            <p:txBody>
              <a:bodyPr/>
              <a:lstStyle/>
              <a:p>
                <a:r>
                  <a:rPr lang="de-DE">
                    <a:noFill/>
                  </a:rPr>
                  <a:t> </a:t>
                </a:r>
              </a:p>
            </p:txBody>
          </p:sp>
        </mc:Fallback>
      </mc:AlternateContent>
      <p:pic>
        <p:nvPicPr>
          <p:cNvPr id="3" name="Grafik 2"/>
          <p:cNvPicPr>
            <a:picLocks noChangeAspect="1"/>
          </p:cNvPicPr>
          <p:nvPr/>
        </p:nvPicPr>
        <p:blipFill>
          <a:blip r:embed="rId5"/>
          <a:stretch>
            <a:fillRect/>
          </a:stretch>
        </p:blipFill>
        <p:spPr>
          <a:xfrm>
            <a:off x="468706" y="1590675"/>
            <a:ext cx="6829425" cy="3171825"/>
          </a:xfrm>
          <a:prstGeom prst="rect">
            <a:avLst/>
          </a:prstGeom>
        </p:spPr>
      </p:pic>
    </p:spTree>
    <p:extLst>
      <p:ext uri="{BB962C8B-B14F-4D97-AF65-F5344CB8AC3E}">
        <p14:creationId xmlns:p14="http://schemas.microsoft.com/office/powerpoint/2010/main" val="876399852"/>
      </p:ext>
    </p:extLst>
  </p:cSld>
  <p:clrMapOvr>
    <a:masterClrMapping/>
  </p:clrMapOvr>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777</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2" name="Textfeld 11"/>
              <p:cNvSpPr txBox="1"/>
              <p:nvPr/>
            </p:nvSpPr>
            <p:spPr>
              <a:xfrm>
                <a:off x="1716928" y="1060062"/>
                <a:ext cx="4896544"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e>
                          </m:d>
                          <m:r>
                            <a:rPr lang="de-DE" sz="2000" b="0" i="1" smtClean="0">
                              <a:solidFill>
                                <a:schemeClr val="tx1"/>
                              </a:solidFill>
                              <a:latin typeface="Cambria Math"/>
                            </a:rPr>
                            <m:t>&gt;1.5</m:t>
                          </m:r>
                        </m:e>
                      </m:d>
                      <m:r>
                        <a:rPr lang="de-DE" sz="2000" b="0" i="1" smtClean="0">
                          <a:solidFill>
                            <a:schemeClr val="tx1"/>
                          </a:solidFill>
                          <a:latin typeface="Cambria Math"/>
                        </a:rPr>
                        <m:t>=</m:t>
                      </m:r>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r>
                            <a:rPr lang="de-DE" sz="2000" b="0" i="1" smtClean="0">
                              <a:solidFill>
                                <a:schemeClr val="tx1"/>
                              </a:solidFill>
                              <a:latin typeface="Cambria Math"/>
                            </a:rPr>
                            <m:t>&lt;−1.5</m:t>
                          </m:r>
                        </m:e>
                      </m:d>
                      <m:r>
                        <a:rPr lang="de-DE" sz="2000" i="1">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𝑍</m:t>
                          </m:r>
                          <m:r>
                            <a:rPr lang="de-DE" sz="2000" b="0" i="1" smtClean="0">
                              <a:latin typeface="Cambria Math"/>
                            </a:rPr>
                            <m:t>&gt;</m:t>
                          </m:r>
                          <m:r>
                            <a:rPr lang="de-DE" sz="2000" i="1">
                              <a:latin typeface="Cambria Math"/>
                            </a:rPr>
                            <m:t>1.5</m:t>
                          </m:r>
                        </m:e>
                      </m:d>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716928" y="1060062"/>
                <a:ext cx="4896544" cy="400110"/>
              </a:xfrm>
              <a:prstGeom prst="rect">
                <a:avLst/>
              </a:prstGeom>
              <a:blipFill rotWithShape="1">
                <a:blip r:embed="rId3"/>
                <a:stretch>
                  <a:fillRect/>
                </a:stretch>
              </a:blipFill>
            </p:spPr>
            <p:txBody>
              <a:bodyPr/>
              <a:lstStyle/>
              <a:p>
                <a:r>
                  <a:rPr lang="de-DE">
                    <a:noFill/>
                  </a:rPr>
                  <a:t> </a:t>
                </a:r>
              </a:p>
            </p:txBody>
          </p:sp>
        </mc:Fallback>
      </mc:AlternateContent>
      <p:sp>
        <p:nvSpPr>
          <p:cNvPr id="14" name="Textfeld 13"/>
          <p:cNvSpPr txBox="1"/>
          <p:nvPr/>
        </p:nvSpPr>
        <p:spPr>
          <a:xfrm>
            <a:off x="468312" y="1886352"/>
            <a:ext cx="8207376" cy="400110"/>
          </a:xfrm>
          <a:prstGeom prst="rect">
            <a:avLst/>
          </a:prstGeom>
          <a:noFill/>
        </p:spPr>
        <p:txBody>
          <a:bodyPr wrap="square" rtlCol="0">
            <a:spAutoFit/>
          </a:bodyPr>
          <a:lstStyle/>
          <a:p>
            <a:r>
              <a:rPr lang="de-DE" sz="2000" dirty="0">
                <a:latin typeface="+mn-lt"/>
              </a:rPr>
              <a:t>&gt; Betrachtet man den „unteren Gauß-Test“ mit dem Testproblem</a:t>
            </a:r>
          </a:p>
        </p:txBody>
      </p:sp>
      <mc:AlternateContent xmlns:mc="http://schemas.openxmlformats.org/markup-compatibility/2006" xmlns:a14="http://schemas.microsoft.com/office/drawing/2010/main">
        <mc:Choice Requires="a14">
          <p:sp>
            <p:nvSpPr>
              <p:cNvPr id="16" name="Textfeld 15"/>
              <p:cNvSpPr txBox="1"/>
              <p:nvPr/>
            </p:nvSpPr>
            <p:spPr>
              <a:xfrm>
                <a:off x="1749189" y="2286462"/>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𝜇</m:t>
                    </m:r>
                    <m:r>
                      <a:rPr lang="de-DE" sz="2000" i="1" dirty="0">
                        <a:latin typeface="Cambria Math"/>
                        <a:ea typeface="Cambria Math"/>
                      </a:rPr>
                      <m:t>≥</m:t>
                    </m:r>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𝜇</m:t>
                        </m:r>
                      </m:e>
                      <m:sub>
                        <m:r>
                          <a:rPr lang="de-DE" sz="2000" b="0" i="1" dirty="0" smtClean="0">
                            <a:solidFill>
                              <a:schemeClr val="tx1"/>
                            </a:solidFill>
                            <a:latin typeface="Cambria Math"/>
                            <a:ea typeface="Cambria Math"/>
                          </a:rPr>
                          <m:t>0</m:t>
                        </m:r>
                      </m:sub>
                    </m:sSub>
                  </m:oMath>
                </a14:m>
                <a:r>
                  <a:rPr lang="de-DE" sz="2000" dirty="0">
                    <a:solidFill>
                      <a:schemeClr val="tx1"/>
                    </a:solidFill>
                    <a:latin typeface="+mn-lt"/>
                  </a:rPr>
                  <a:t>  vs.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𝐻</m:t>
                        </m:r>
                      </m:e>
                      <m:sub>
                        <m:r>
                          <a:rPr lang="de-DE" sz="2000" b="0" i="1" smtClean="0">
                            <a:latin typeface="Cambria Math"/>
                          </a:rPr>
                          <m:t>1</m:t>
                        </m:r>
                      </m:sub>
                    </m:sSub>
                  </m:oMath>
                </a14:m>
                <a:r>
                  <a:rPr lang="de-DE" sz="2000" dirty="0"/>
                  <a:t>:  </a:t>
                </a:r>
                <a14:m>
                  <m:oMath xmlns:m="http://schemas.openxmlformats.org/officeDocument/2006/math">
                    <m:r>
                      <a:rPr lang="de-DE" sz="2000" i="1" dirty="0">
                        <a:latin typeface="Cambria Math"/>
                        <a:ea typeface="Cambria Math"/>
                      </a:rPr>
                      <m:t>𝜇</m:t>
                    </m:r>
                    <m:r>
                      <a:rPr lang="de-DE" sz="2000" b="0" i="1" dirty="0" smtClean="0">
                        <a:latin typeface="Cambria Math"/>
                        <a:ea typeface="Cambria Math"/>
                      </a:rPr>
                      <m:t>&lt;</m:t>
                    </m:r>
                    <m:sSub>
                      <m:sSubPr>
                        <m:ctrlPr>
                          <a:rPr lang="de-DE" sz="2000" i="1" dirty="0">
                            <a:latin typeface="Cambria Math" panose="02040503050406030204" pitchFamily="18" charset="0"/>
                            <a:ea typeface="Cambria Math"/>
                          </a:rPr>
                        </m:ctrlPr>
                      </m:sSubPr>
                      <m:e>
                        <m:r>
                          <a:rPr lang="de-DE" sz="2000" i="1" dirty="0">
                            <a:latin typeface="Cambria Math"/>
                            <a:ea typeface="Cambria Math"/>
                          </a:rPr>
                          <m:t>𝜇</m:t>
                        </m:r>
                      </m:e>
                      <m:sub>
                        <m:r>
                          <a:rPr lang="de-DE" sz="2000" i="1" dirty="0">
                            <a:latin typeface="Cambria Math"/>
                            <a:ea typeface="Cambria Math"/>
                          </a:rPr>
                          <m:t>0</m:t>
                        </m:r>
                      </m:sub>
                    </m:sSub>
                  </m:oMath>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749189" y="2286462"/>
                <a:ext cx="3672408"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18" name="Textfeld 17"/>
          <p:cNvSpPr txBox="1"/>
          <p:nvPr/>
        </p:nvSpPr>
        <p:spPr>
          <a:xfrm>
            <a:off x="683568" y="2695441"/>
            <a:ext cx="8207376" cy="707886"/>
          </a:xfrm>
          <a:prstGeom prst="rect">
            <a:avLst/>
          </a:prstGeom>
          <a:noFill/>
        </p:spPr>
        <p:txBody>
          <a:bodyPr wrap="square" rtlCol="0">
            <a:spAutoFit/>
          </a:bodyPr>
          <a:lstStyle/>
          <a:p>
            <a:r>
              <a:rPr lang="de-DE" sz="2000" dirty="0">
                <a:latin typeface="+mn-lt"/>
              </a:rPr>
              <a:t>so würde man nur „bei kleinen Werten“ verwerfen, d. h. wenn bestimmte kritische Werte unterschritten werden.</a:t>
            </a:r>
          </a:p>
        </p:txBody>
      </p:sp>
      <mc:AlternateContent xmlns:mc="http://schemas.openxmlformats.org/markup-compatibility/2006" xmlns:a14="http://schemas.microsoft.com/office/drawing/2010/main">
        <mc:Choice Requires="a14">
          <p:sp>
            <p:nvSpPr>
              <p:cNvPr id="19" name="Textfeld 18"/>
              <p:cNvSpPr txBox="1"/>
              <p:nvPr/>
            </p:nvSpPr>
            <p:spPr>
              <a:xfrm>
                <a:off x="675945" y="3373406"/>
                <a:ext cx="7340524" cy="400110"/>
              </a:xfrm>
              <a:prstGeom prst="rect">
                <a:avLst/>
              </a:prstGeom>
              <a:noFill/>
            </p:spPr>
            <p:txBody>
              <a:bodyPr wrap="square" rtlCol="0">
                <a:spAutoFit/>
              </a:bodyPr>
              <a:lstStyle/>
              <a:p>
                <a:r>
                  <a:rPr lang="de-DE" sz="2000" dirty="0">
                    <a:latin typeface="+mn-lt"/>
                  </a:rPr>
                  <a:t>Mit </a:t>
                </a:r>
                <a14:m>
                  <m:oMath xmlns:m="http://schemas.openxmlformats.org/officeDocument/2006/math">
                    <m:r>
                      <a:rPr lang="de-DE" sz="2000" b="0" i="1" smtClean="0">
                        <a:latin typeface="Cambria Math"/>
                      </a:rPr>
                      <m:t>𝑧</m:t>
                    </m:r>
                    <m:r>
                      <a:rPr lang="de-DE" sz="2000" b="0" i="1" smtClean="0">
                        <a:latin typeface="Cambria Math"/>
                      </a:rPr>
                      <m:t>=1.5</m:t>
                    </m:r>
                  </m:oMath>
                </a14:m>
                <a:r>
                  <a:rPr lang="de-DE" sz="2000" dirty="0">
                    <a:latin typeface="+mn-lt"/>
                  </a:rPr>
                  <a:t> ergibt sich dann ein </a:t>
                </a:r>
                <a:r>
                  <a:rPr lang="de-DE" sz="2000" i="1" dirty="0">
                    <a:latin typeface="+mn-lt"/>
                  </a:rPr>
                  <a:t>p</a:t>
                </a:r>
                <a:r>
                  <a:rPr lang="de-DE" sz="2000" dirty="0">
                    <a:latin typeface="+mn-lt"/>
                  </a:rPr>
                  <a:t>-Wert von 0.933, da </a:t>
                </a:r>
              </a:p>
            </p:txBody>
          </p:sp>
        </mc:Choice>
        <mc:Fallback xmlns="">
          <p:sp>
            <p:nvSpPr>
              <p:cNvPr id="19" name="Textfeld 18"/>
              <p:cNvSpPr txBox="1">
                <a:spLocks noRot="1" noChangeAspect="1" noMove="1" noResize="1" noEditPoints="1" noAdjustHandles="1" noChangeArrowheads="1" noChangeShapeType="1" noTextEdit="1"/>
              </p:cNvSpPr>
              <p:nvPr/>
            </p:nvSpPr>
            <p:spPr>
              <a:xfrm>
                <a:off x="675945" y="3373406"/>
                <a:ext cx="7340524" cy="400110"/>
              </a:xfrm>
              <a:prstGeom prst="rect">
                <a:avLst/>
              </a:prstGeom>
              <a:blipFill rotWithShape="1">
                <a:blip r:embed="rId5"/>
                <a:stretch>
                  <a:fillRect l="-914"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749189" y="3798630"/>
                <a:ext cx="2676560" cy="400110"/>
              </a:xfrm>
              <a:prstGeom prst="rect">
                <a:avLst/>
              </a:prstGeom>
              <a:noFill/>
            </p:spPr>
            <p:txBody>
              <a:bodyPr wrap="square" rtlCol="0">
                <a:spAutoFit/>
              </a:bodyPr>
              <a:lstStyle/>
              <a:p>
                <a:pPr algn="just"/>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r>
                          <a:rPr lang="de-DE" sz="2000" b="0" i="1" smtClean="0">
                            <a:solidFill>
                              <a:schemeClr val="tx1"/>
                            </a:solidFill>
                            <a:latin typeface="Cambria Math"/>
                          </a:rPr>
                          <m:t>&lt;1.5</m:t>
                        </m:r>
                      </m:e>
                    </m:d>
                    <m:r>
                      <a:rPr lang="de-DE" sz="2000" b="0" i="1" smtClean="0">
                        <a:latin typeface="Cambria Math"/>
                        <a:ea typeface="Cambria Math"/>
                      </a:rPr>
                      <m:t>=0.933</m:t>
                    </m:r>
                  </m:oMath>
                </a14:m>
                <a:r>
                  <a:rPr lang="de-DE" sz="2000" dirty="0">
                    <a:solidFill>
                      <a:schemeClr val="tx1"/>
                    </a:solidFill>
                    <a:latin typeface="+mn-lt"/>
                  </a:rPr>
                  <a:t>.</a:t>
                </a:r>
              </a:p>
            </p:txBody>
          </p:sp>
        </mc:Choice>
        <mc:Fallback xmlns="">
          <p:sp>
            <p:nvSpPr>
              <p:cNvPr id="20" name="Textfeld 19"/>
              <p:cNvSpPr txBox="1">
                <a:spLocks noRot="1" noChangeAspect="1" noMove="1" noResize="1" noEditPoints="1" noAdjustHandles="1" noChangeArrowheads="1" noChangeShapeType="1" noTextEdit="1"/>
              </p:cNvSpPr>
              <p:nvPr/>
            </p:nvSpPr>
            <p:spPr>
              <a:xfrm>
                <a:off x="1749189" y="3798630"/>
                <a:ext cx="2676560" cy="400110"/>
              </a:xfrm>
              <a:prstGeom prst="rect">
                <a:avLst/>
              </a:prstGeom>
              <a:blipFill rotWithShape="1">
                <a:blip r:embed="rId6"/>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3115041" y="1476390"/>
                <a:ext cx="265591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=2</m:t>
                      </m:r>
                      <m:r>
                        <a:rPr lang="de-DE" sz="2000" b="0" i="1" smtClean="0">
                          <a:latin typeface="Cambria Math"/>
                          <a:ea typeface="Cambria Math"/>
                        </a:rPr>
                        <m:t>×0.067=0.134</m:t>
                      </m:r>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3115041" y="1476390"/>
                <a:ext cx="2655912" cy="400110"/>
              </a:xfrm>
              <a:prstGeom prst="rect">
                <a:avLst/>
              </a:prstGeom>
              <a:blipFill rotWithShape="1">
                <a:blip r:embed="rId7"/>
                <a:stretch>
                  <a:fillRect/>
                </a:stretch>
              </a:blipFill>
            </p:spPr>
            <p:txBody>
              <a:bodyPr/>
              <a:lstStyle/>
              <a:p>
                <a:r>
                  <a:rPr lang="de-DE">
                    <a:noFill/>
                  </a:rPr>
                  <a:t> </a:t>
                </a:r>
              </a:p>
            </p:txBody>
          </p:sp>
        </mc:Fallback>
      </mc:AlternateContent>
      <p:sp>
        <p:nvSpPr>
          <p:cNvPr id="23" name="Textfeld 22"/>
          <p:cNvSpPr txBox="1"/>
          <p:nvPr/>
        </p:nvSpPr>
        <p:spPr>
          <a:xfrm>
            <a:off x="468312" y="4260934"/>
            <a:ext cx="8213525" cy="400110"/>
          </a:xfrm>
          <a:prstGeom prst="rect">
            <a:avLst/>
          </a:prstGeom>
          <a:noFill/>
        </p:spPr>
        <p:txBody>
          <a:bodyPr wrap="square" rtlCol="0">
            <a:spAutoFit/>
          </a:bodyPr>
          <a:lstStyle/>
          <a:p>
            <a:r>
              <a:rPr lang="de-DE" sz="2000" dirty="0">
                <a:latin typeface="+mn-lt"/>
              </a:rPr>
              <a:t>&gt; Betrachtet man den „oberen Gauß-Test“ mit dem Testproblem</a:t>
            </a:r>
          </a:p>
        </p:txBody>
      </p:sp>
      <mc:AlternateContent xmlns:mc="http://schemas.openxmlformats.org/markup-compatibility/2006" xmlns:a14="http://schemas.microsoft.com/office/drawing/2010/main">
        <mc:Choice Requires="a14">
          <p:sp>
            <p:nvSpPr>
              <p:cNvPr id="26" name="Textfeld 25"/>
              <p:cNvSpPr txBox="1"/>
              <p:nvPr/>
            </p:nvSpPr>
            <p:spPr>
              <a:xfrm>
                <a:off x="1755338" y="4661044"/>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𝜇</m:t>
                    </m:r>
                    <m:r>
                      <a:rPr lang="de-DE" sz="2000" b="0" i="1" dirty="0">
                        <a:solidFill>
                          <a:schemeClr val="tx1"/>
                        </a:solidFill>
                        <a:latin typeface="Cambria Math"/>
                        <a:ea typeface="Cambria Math"/>
                      </a:rPr>
                      <m:t>≤</m:t>
                    </m:r>
                    <m:sSub>
                      <m:sSubPr>
                        <m:ctrlPr>
                          <a:rPr lang="de-DE" sz="200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𝜇</m:t>
                        </m:r>
                      </m:e>
                      <m:sub>
                        <m:r>
                          <a:rPr lang="de-DE" sz="2000" b="0" i="1" dirty="0" smtClean="0">
                            <a:solidFill>
                              <a:schemeClr val="tx1"/>
                            </a:solidFill>
                            <a:latin typeface="Cambria Math"/>
                            <a:ea typeface="Cambria Math"/>
                          </a:rPr>
                          <m:t>0</m:t>
                        </m:r>
                      </m:sub>
                    </m:sSub>
                  </m:oMath>
                </a14:m>
                <a:r>
                  <a:rPr lang="de-DE" sz="2000" dirty="0">
                    <a:solidFill>
                      <a:schemeClr val="tx1"/>
                    </a:solidFill>
                    <a:latin typeface="+mn-lt"/>
                  </a:rPr>
                  <a:t>  vs.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b="0" i="1">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rPr>
                  <a:t>:  </a:t>
                </a:r>
                <a14:m>
                  <m:oMath xmlns:m="http://schemas.openxmlformats.org/officeDocument/2006/math">
                    <m:r>
                      <a:rPr lang="de-DE" sz="2000" b="0" i="1" dirty="0">
                        <a:solidFill>
                          <a:schemeClr val="tx1"/>
                        </a:solidFill>
                        <a:latin typeface="Cambria Math"/>
                        <a:ea typeface="Cambria Math"/>
                      </a:rPr>
                      <m:t>𝜇</m:t>
                    </m:r>
                    <m:r>
                      <a:rPr lang="de-DE" sz="2000" b="0" i="1" dirty="0" smtClean="0">
                        <a:solidFill>
                          <a:schemeClr val="tx1"/>
                        </a:solidFill>
                        <a:latin typeface="Cambria Math"/>
                        <a:ea typeface="Cambria Math"/>
                      </a:rPr>
                      <m:t>&gt;</m:t>
                    </m:r>
                    <m:sSub>
                      <m:sSubPr>
                        <m:ctrlPr>
                          <a:rPr lang="de-DE" sz="2000" i="1" dirty="0">
                            <a:solidFill>
                              <a:schemeClr val="tx1"/>
                            </a:solidFill>
                            <a:latin typeface="Cambria Math" panose="02040503050406030204" pitchFamily="18" charset="0"/>
                            <a:ea typeface="Cambria Math"/>
                          </a:rPr>
                        </m:ctrlPr>
                      </m:sSubPr>
                      <m:e>
                        <m:r>
                          <a:rPr lang="de-DE" sz="2000" b="0" i="1" dirty="0">
                            <a:solidFill>
                              <a:schemeClr val="tx1"/>
                            </a:solidFill>
                            <a:latin typeface="Cambria Math"/>
                            <a:ea typeface="Cambria Math"/>
                          </a:rPr>
                          <m:t>𝜇</m:t>
                        </m:r>
                      </m:e>
                      <m:sub>
                        <m:r>
                          <a:rPr lang="de-DE" sz="2000" b="0" i="1" dirty="0">
                            <a:solidFill>
                              <a:schemeClr val="tx1"/>
                            </a:solidFill>
                            <a:latin typeface="Cambria Math"/>
                            <a:ea typeface="Cambria Math"/>
                          </a:rPr>
                          <m:t>0</m:t>
                        </m:r>
                      </m:sub>
                    </m:sSub>
                  </m:oMath>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755338" y="4661044"/>
                <a:ext cx="3672408" cy="400110"/>
              </a:xfrm>
              <a:prstGeom prst="rect">
                <a:avLst/>
              </a:prstGeom>
              <a:blipFill>
                <a:blip r:embed="rId8"/>
                <a:stretch>
                  <a:fillRect t="-9231" b="-27692"/>
                </a:stretch>
              </a:blipFill>
            </p:spPr>
            <p:txBody>
              <a:bodyPr/>
              <a:lstStyle/>
              <a:p>
                <a:r>
                  <a:rPr lang="en-US">
                    <a:noFill/>
                  </a:rPr>
                  <a:t> </a:t>
                </a:r>
              </a:p>
            </p:txBody>
          </p:sp>
        </mc:Fallback>
      </mc:AlternateContent>
      <p:sp>
        <p:nvSpPr>
          <p:cNvPr id="27" name="Textfeld 26"/>
          <p:cNvSpPr txBox="1"/>
          <p:nvPr/>
        </p:nvSpPr>
        <p:spPr>
          <a:xfrm>
            <a:off x="689717" y="5070023"/>
            <a:ext cx="8207376" cy="707886"/>
          </a:xfrm>
          <a:prstGeom prst="rect">
            <a:avLst/>
          </a:prstGeom>
          <a:noFill/>
        </p:spPr>
        <p:txBody>
          <a:bodyPr wrap="square" rtlCol="0">
            <a:spAutoFit/>
          </a:bodyPr>
          <a:lstStyle/>
          <a:p>
            <a:r>
              <a:rPr lang="de-DE" sz="2000" dirty="0">
                <a:latin typeface="+mn-lt"/>
              </a:rPr>
              <a:t>so würde man nur „bei großen Werten“ verwerfen, d. h. wenn bestimmte kritische Werte </a:t>
            </a:r>
            <a:r>
              <a:rPr lang="de-DE" sz="2000" dirty="0" err="1">
                <a:latin typeface="+mn-lt"/>
              </a:rPr>
              <a:t>überrschritten</a:t>
            </a:r>
            <a:r>
              <a:rPr lang="de-DE" sz="2000" dirty="0">
                <a:latin typeface="+mn-lt"/>
              </a:rPr>
              <a:t> werden.</a:t>
            </a:r>
          </a:p>
        </p:txBody>
      </p:sp>
      <mc:AlternateContent xmlns:mc="http://schemas.openxmlformats.org/markup-compatibility/2006" xmlns:a14="http://schemas.microsoft.com/office/drawing/2010/main">
        <mc:Choice Requires="a14">
          <p:sp>
            <p:nvSpPr>
              <p:cNvPr id="28" name="Textfeld 27"/>
              <p:cNvSpPr txBox="1"/>
              <p:nvPr/>
            </p:nvSpPr>
            <p:spPr>
              <a:xfrm>
                <a:off x="682094" y="5747988"/>
                <a:ext cx="7340524" cy="400110"/>
              </a:xfrm>
              <a:prstGeom prst="rect">
                <a:avLst/>
              </a:prstGeom>
              <a:noFill/>
            </p:spPr>
            <p:txBody>
              <a:bodyPr wrap="square" rtlCol="0">
                <a:spAutoFit/>
              </a:bodyPr>
              <a:lstStyle/>
              <a:p>
                <a:r>
                  <a:rPr lang="de-DE" sz="2000" dirty="0">
                    <a:latin typeface="+mn-lt"/>
                  </a:rPr>
                  <a:t>Mit </a:t>
                </a:r>
                <a14:m>
                  <m:oMath xmlns:m="http://schemas.openxmlformats.org/officeDocument/2006/math">
                    <m:r>
                      <a:rPr lang="de-DE" sz="2000" b="0" i="1" smtClean="0">
                        <a:latin typeface="Cambria Math"/>
                      </a:rPr>
                      <m:t>𝑧</m:t>
                    </m:r>
                    <m:r>
                      <a:rPr lang="de-DE" sz="2000" b="0" i="1" smtClean="0">
                        <a:latin typeface="Cambria Math"/>
                      </a:rPr>
                      <m:t>=1.5</m:t>
                    </m:r>
                  </m:oMath>
                </a14:m>
                <a:r>
                  <a:rPr lang="de-DE" sz="2000" dirty="0">
                    <a:latin typeface="+mn-lt"/>
                  </a:rPr>
                  <a:t> ergibt sich dann ein </a:t>
                </a:r>
                <a:r>
                  <a:rPr lang="de-DE" sz="2000" i="1" dirty="0">
                    <a:latin typeface="+mn-lt"/>
                  </a:rPr>
                  <a:t>p</a:t>
                </a:r>
                <a:r>
                  <a:rPr lang="de-DE" sz="2000" dirty="0">
                    <a:latin typeface="+mn-lt"/>
                  </a:rPr>
                  <a:t>-Wert von 0.067, da </a:t>
                </a:r>
              </a:p>
            </p:txBody>
          </p:sp>
        </mc:Choice>
        <mc:Fallback xmlns="">
          <p:sp>
            <p:nvSpPr>
              <p:cNvPr id="28" name="Textfeld 27"/>
              <p:cNvSpPr txBox="1">
                <a:spLocks noRot="1" noChangeAspect="1" noMove="1" noResize="1" noEditPoints="1" noAdjustHandles="1" noChangeArrowheads="1" noChangeShapeType="1" noTextEdit="1"/>
              </p:cNvSpPr>
              <p:nvPr/>
            </p:nvSpPr>
            <p:spPr>
              <a:xfrm>
                <a:off x="682094" y="5747988"/>
                <a:ext cx="7340524" cy="400110"/>
              </a:xfrm>
              <a:prstGeom prst="rect">
                <a:avLst/>
              </a:prstGeom>
              <a:blipFill rotWithShape="1">
                <a:blip r:embed="rId9"/>
                <a:stretch>
                  <a:fillRect l="-914"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1755338" y="6173212"/>
                <a:ext cx="2676560" cy="400110"/>
              </a:xfrm>
              <a:prstGeom prst="rect">
                <a:avLst/>
              </a:prstGeom>
              <a:noFill/>
            </p:spPr>
            <p:txBody>
              <a:bodyPr wrap="square" rtlCol="0">
                <a:spAutoFit/>
              </a:bodyPr>
              <a:lstStyle/>
              <a:p>
                <a:pPr algn="just"/>
                <a14:m>
                  <m:oMath xmlns:m="http://schemas.openxmlformats.org/officeDocument/2006/math">
                    <m:r>
                      <a:rPr lang="de-DE" sz="2000" b="0" i="1" smtClean="0">
                        <a:solidFill>
                          <a:schemeClr val="tx1"/>
                        </a:solidFill>
                        <a:latin typeface="Cambria Math"/>
                      </a:rPr>
                      <m:t>𝑃</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𝑍</m:t>
                        </m:r>
                        <m:r>
                          <a:rPr lang="de-DE" sz="2000" b="0" i="1" smtClean="0">
                            <a:solidFill>
                              <a:schemeClr val="tx1"/>
                            </a:solidFill>
                            <a:latin typeface="Cambria Math"/>
                          </a:rPr>
                          <m:t>&gt;1.5</m:t>
                        </m:r>
                      </m:e>
                    </m:d>
                    <m:r>
                      <a:rPr lang="de-DE" sz="2000" b="0" i="1" smtClean="0">
                        <a:latin typeface="Cambria Math"/>
                        <a:ea typeface="Cambria Math"/>
                      </a:rPr>
                      <m:t>=0.067</m:t>
                    </m:r>
                  </m:oMath>
                </a14:m>
                <a:r>
                  <a:rPr lang="de-DE" sz="2000" dirty="0">
                    <a:solidFill>
                      <a:schemeClr val="tx1"/>
                    </a:solidFill>
                    <a:latin typeface="+mn-lt"/>
                  </a:rPr>
                  <a:t>.</a:t>
                </a:r>
              </a:p>
            </p:txBody>
          </p:sp>
        </mc:Choice>
        <mc:Fallback xmlns="">
          <p:sp>
            <p:nvSpPr>
              <p:cNvPr id="29" name="Textfeld 28"/>
              <p:cNvSpPr txBox="1">
                <a:spLocks noRot="1" noChangeAspect="1" noMove="1" noResize="1" noEditPoints="1" noAdjustHandles="1" noChangeArrowheads="1" noChangeShapeType="1" noTextEdit="1"/>
              </p:cNvSpPr>
              <p:nvPr/>
            </p:nvSpPr>
            <p:spPr>
              <a:xfrm>
                <a:off x="1755338" y="6173212"/>
                <a:ext cx="2676560" cy="400110"/>
              </a:xfrm>
              <a:prstGeom prst="rect">
                <a:avLst/>
              </a:prstGeom>
              <a:blipFill rotWithShape="1">
                <a:blip r:embed="rId10"/>
                <a:stretch>
                  <a:fillRect t="-7692" b="-27692"/>
                </a:stretch>
              </a:blipFill>
            </p:spPr>
            <p:txBody>
              <a:bodyPr/>
              <a:lstStyle/>
              <a:p>
                <a:r>
                  <a:rPr lang="de-DE">
                    <a:noFill/>
                  </a:rPr>
                  <a:t> </a:t>
                </a:r>
              </a:p>
            </p:txBody>
          </p:sp>
        </mc:Fallback>
      </mc:AlternateContent>
    </p:spTree>
    <p:extLst>
      <p:ext uri="{BB962C8B-B14F-4D97-AF65-F5344CB8AC3E}">
        <p14:creationId xmlns:p14="http://schemas.microsoft.com/office/powerpoint/2010/main" val="3735927400"/>
      </p:ext>
    </p:extLst>
  </p:cSld>
  <p:clrMapOvr>
    <a:masterClrMapping/>
  </p:clrMapOvr>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778</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9"/>
          <p:cNvSpPr txBox="1">
            <a:spLocks noChangeArrowheads="1"/>
          </p:cNvSpPr>
          <p:nvPr/>
        </p:nvSpPr>
        <p:spPr bwMode="auto">
          <a:xfrm>
            <a:off x="468312" y="4989075"/>
            <a:ext cx="655196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Sachgerechte Verwendung von </a:t>
            </a:r>
            <a:r>
              <a:rPr lang="de-DE" sz="2000" b="1" i="1" dirty="0">
                <a:solidFill>
                  <a:srgbClr val="0070C0"/>
                </a:solidFill>
                <a:latin typeface="+mn-lt"/>
              </a:rPr>
              <a:t>p</a:t>
            </a:r>
            <a:r>
              <a:rPr lang="de-DE" sz="2000" b="1" dirty="0">
                <a:solidFill>
                  <a:srgbClr val="0070C0"/>
                </a:solidFill>
                <a:latin typeface="+mn-lt"/>
              </a:rPr>
              <a:t>-Werten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p:nvPr/>
        </p:nvSpPr>
        <p:spPr>
          <a:xfrm>
            <a:off x="468312" y="5389185"/>
            <a:ext cx="7128023" cy="707886"/>
          </a:xfrm>
          <a:prstGeom prst="rect">
            <a:avLst/>
          </a:prstGeom>
          <a:noFill/>
        </p:spPr>
        <p:txBody>
          <a:bodyPr wrap="square" rtlCol="0">
            <a:spAutoFit/>
          </a:bodyPr>
          <a:lstStyle/>
          <a:p>
            <a:r>
              <a:rPr lang="de-DE" sz="2000" i="1" dirty="0">
                <a:latin typeface="+mn-lt"/>
              </a:rPr>
              <a:t>p</a:t>
            </a:r>
            <a:r>
              <a:rPr lang="de-DE" sz="2000" dirty="0">
                <a:latin typeface="+mn-lt"/>
              </a:rPr>
              <a:t>-Werte dürfen niemals zu einer nachträglichen Anpassung eines </a:t>
            </a:r>
          </a:p>
          <a:p>
            <a:r>
              <a:rPr lang="de-DE" sz="2000" dirty="0">
                <a:latin typeface="+mn-lt"/>
              </a:rPr>
              <a:t>Testniveaus dienen (etwa um signifikante Resultate zu erzielen).</a:t>
            </a:r>
          </a:p>
        </p:txBody>
      </p:sp>
      <p:pic>
        <p:nvPicPr>
          <p:cNvPr id="2" name="Grafik 1"/>
          <p:cNvPicPr>
            <a:picLocks noChangeAspect="1"/>
          </p:cNvPicPr>
          <p:nvPr/>
        </p:nvPicPr>
        <p:blipFill>
          <a:blip r:embed="rId3"/>
          <a:stretch>
            <a:fillRect/>
          </a:stretch>
        </p:blipFill>
        <p:spPr>
          <a:xfrm>
            <a:off x="457200" y="1003504"/>
            <a:ext cx="7600950" cy="3695700"/>
          </a:xfrm>
          <a:prstGeom prst="rect">
            <a:avLst/>
          </a:prstGeom>
        </p:spPr>
      </p:pic>
    </p:spTree>
    <p:extLst>
      <p:ext uri="{BB962C8B-B14F-4D97-AF65-F5344CB8AC3E}">
        <p14:creationId xmlns:p14="http://schemas.microsoft.com/office/powerpoint/2010/main" val="2154984987"/>
      </p:ext>
    </p:extLst>
  </p:cSld>
  <p:clrMapOvr>
    <a:masterClrMapping/>
  </p:clrMapOvr>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779</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2" y="981075"/>
            <a:ext cx="359963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11.2.4 Signifikanz vs. Relevanz</a:t>
            </a:r>
          </a:p>
        </p:txBody>
      </p:sp>
      <p:sp>
        <p:nvSpPr>
          <p:cNvPr id="9" name="Textfeld 9"/>
          <p:cNvSpPr txBox="1">
            <a:spLocks noChangeArrowheads="1"/>
          </p:cNvSpPr>
          <p:nvPr/>
        </p:nvSpPr>
        <p:spPr bwMode="auto">
          <a:xfrm>
            <a:off x="471836" y="1628800"/>
            <a:ext cx="618839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Deutung von Signifikanz </a:t>
            </a:r>
            <a:r>
              <a:rPr lang="de-DE" sz="2000" dirty="0">
                <a:solidFill>
                  <a:srgbClr val="0070C0"/>
                </a:solidFill>
                <a:latin typeface="+mn-lt"/>
              </a:rPr>
              <a:t>●</a:t>
            </a:r>
            <a:endParaRPr lang="de-DE" sz="2000" b="1" dirty="0">
              <a:solidFill>
                <a:srgbClr val="0070C0"/>
              </a:solidFill>
              <a:latin typeface="+mn-lt"/>
            </a:endParaRPr>
          </a:p>
        </p:txBody>
      </p:sp>
      <p:sp>
        <p:nvSpPr>
          <p:cNvPr id="12" name="Textfeld 9"/>
          <p:cNvSpPr txBox="1">
            <a:spLocks noChangeArrowheads="1"/>
          </p:cNvSpPr>
          <p:nvPr/>
        </p:nvSpPr>
        <p:spPr bwMode="auto">
          <a:xfrm>
            <a:off x="468312" y="5204131"/>
            <a:ext cx="655196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Übliche Signifikanzniveaus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p:nvPr/>
        </p:nvSpPr>
        <p:spPr>
          <a:xfrm>
            <a:off x="468312" y="2028910"/>
            <a:ext cx="7128023" cy="400110"/>
          </a:xfrm>
          <a:prstGeom prst="rect">
            <a:avLst/>
          </a:prstGeom>
          <a:noFill/>
        </p:spPr>
        <p:txBody>
          <a:bodyPr wrap="square" rtlCol="0">
            <a:spAutoFit/>
          </a:bodyPr>
          <a:lstStyle/>
          <a:p>
            <a:r>
              <a:rPr lang="de-DE" sz="2000" dirty="0">
                <a:latin typeface="+mn-lt"/>
              </a:rPr>
              <a:t>Aus Ausgangsfragen wie... </a:t>
            </a:r>
          </a:p>
        </p:txBody>
      </p:sp>
      <p:sp>
        <p:nvSpPr>
          <p:cNvPr id="14" name="Textfeld 13"/>
          <p:cNvSpPr txBox="1"/>
          <p:nvPr/>
        </p:nvSpPr>
        <p:spPr>
          <a:xfrm>
            <a:off x="1007989" y="2429020"/>
            <a:ext cx="5724252" cy="400110"/>
          </a:xfrm>
          <a:prstGeom prst="rect">
            <a:avLst/>
          </a:prstGeom>
          <a:noFill/>
        </p:spPr>
        <p:txBody>
          <a:bodyPr wrap="square" rtlCol="0">
            <a:spAutoFit/>
          </a:bodyPr>
          <a:lstStyle/>
          <a:p>
            <a:r>
              <a:rPr lang="de-DE" sz="2000" dirty="0">
                <a:latin typeface="+mn-lt"/>
              </a:rPr>
              <a:t>„</a:t>
            </a:r>
            <a:r>
              <a:rPr lang="de-DE" sz="2000" i="1" dirty="0">
                <a:latin typeface="+mn-lt"/>
              </a:rPr>
              <a:t>Ist das tatsächlich oder nur zufällig größer als</a:t>
            </a:r>
            <a:r>
              <a:rPr lang="de-DE" sz="2000" dirty="0">
                <a:latin typeface="+mn-lt"/>
              </a:rPr>
              <a:t>... ?“</a:t>
            </a:r>
          </a:p>
        </p:txBody>
      </p:sp>
      <p:sp>
        <p:nvSpPr>
          <p:cNvPr id="15" name="Textfeld 14"/>
          <p:cNvSpPr txBox="1"/>
          <p:nvPr/>
        </p:nvSpPr>
        <p:spPr>
          <a:xfrm>
            <a:off x="1023098" y="2798102"/>
            <a:ext cx="5724252" cy="400110"/>
          </a:xfrm>
          <a:prstGeom prst="rect">
            <a:avLst/>
          </a:prstGeom>
          <a:noFill/>
        </p:spPr>
        <p:txBody>
          <a:bodyPr wrap="square" rtlCol="0">
            <a:spAutoFit/>
          </a:bodyPr>
          <a:lstStyle/>
          <a:p>
            <a:r>
              <a:rPr lang="de-DE" sz="2000" dirty="0">
                <a:latin typeface="+mn-lt"/>
              </a:rPr>
              <a:t>„</a:t>
            </a:r>
            <a:r>
              <a:rPr lang="de-DE" sz="2000" i="1" dirty="0">
                <a:latin typeface="+mn-lt"/>
              </a:rPr>
              <a:t>Ist das tatsächlich oder nur zufällig kleiner als</a:t>
            </a:r>
            <a:r>
              <a:rPr lang="de-DE" sz="2000" dirty="0">
                <a:latin typeface="+mn-lt"/>
              </a:rPr>
              <a:t>... ?“</a:t>
            </a:r>
          </a:p>
        </p:txBody>
      </p:sp>
      <p:sp>
        <p:nvSpPr>
          <p:cNvPr id="16" name="Textfeld 15"/>
          <p:cNvSpPr txBox="1"/>
          <p:nvPr/>
        </p:nvSpPr>
        <p:spPr>
          <a:xfrm>
            <a:off x="1025518" y="3140968"/>
            <a:ext cx="5724252" cy="400110"/>
          </a:xfrm>
          <a:prstGeom prst="rect">
            <a:avLst/>
          </a:prstGeom>
          <a:noFill/>
        </p:spPr>
        <p:txBody>
          <a:bodyPr wrap="square" rtlCol="0">
            <a:spAutoFit/>
          </a:bodyPr>
          <a:lstStyle/>
          <a:p>
            <a:r>
              <a:rPr lang="de-DE" sz="2000" dirty="0">
                <a:latin typeface="+mn-lt"/>
              </a:rPr>
              <a:t>„</a:t>
            </a:r>
            <a:r>
              <a:rPr lang="de-DE" sz="2000" i="1" dirty="0">
                <a:latin typeface="+mn-lt"/>
              </a:rPr>
              <a:t>Ist das tatsächlich oder nur zufällig verschieden</a:t>
            </a:r>
            <a:r>
              <a:rPr lang="de-DE" sz="2000" dirty="0">
                <a:latin typeface="+mn-lt"/>
              </a:rPr>
              <a:t>?“</a:t>
            </a:r>
          </a:p>
        </p:txBody>
      </p:sp>
      <mc:AlternateContent xmlns:mc="http://schemas.openxmlformats.org/markup-compatibility/2006" xmlns:a14="http://schemas.microsoft.com/office/drawing/2010/main">
        <mc:Choice Requires="a14">
          <p:sp>
            <p:nvSpPr>
              <p:cNvPr id="18" name="Textfeld 17"/>
              <p:cNvSpPr txBox="1"/>
              <p:nvPr/>
            </p:nvSpPr>
            <p:spPr>
              <a:xfrm>
                <a:off x="468312" y="3563979"/>
                <a:ext cx="7163643" cy="400110"/>
              </a:xfrm>
              <a:prstGeom prst="rect">
                <a:avLst/>
              </a:prstGeom>
              <a:noFill/>
            </p:spPr>
            <p:txBody>
              <a:bodyPr wrap="square" rtlCol="0">
                <a:spAutoFit/>
              </a:bodyPr>
              <a:lstStyle/>
              <a:p>
                <a:r>
                  <a:rPr lang="de-DE" sz="2000" dirty="0">
                    <a:latin typeface="+mn-lt"/>
                  </a:rPr>
                  <a:t>werden bei Verwerfungen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Aussagen wie...</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2" y="3563979"/>
                <a:ext cx="7163643" cy="400110"/>
              </a:xfrm>
              <a:prstGeom prst="rect">
                <a:avLst/>
              </a:prstGeom>
              <a:blipFill rotWithShape="1">
                <a:blip r:embed="rId3"/>
                <a:stretch>
                  <a:fillRect l="-936" t="-7692" b="-27692"/>
                </a:stretch>
              </a:blipFill>
            </p:spPr>
            <p:txBody>
              <a:bodyPr/>
              <a:lstStyle/>
              <a:p>
                <a:r>
                  <a:rPr lang="de-DE">
                    <a:noFill/>
                  </a:rPr>
                  <a:t> </a:t>
                </a:r>
              </a:p>
            </p:txBody>
          </p:sp>
        </mc:Fallback>
      </mc:AlternateContent>
      <p:sp>
        <p:nvSpPr>
          <p:cNvPr id="19" name="Textfeld 18"/>
          <p:cNvSpPr txBox="1"/>
          <p:nvPr/>
        </p:nvSpPr>
        <p:spPr>
          <a:xfrm>
            <a:off x="1025518" y="3951601"/>
            <a:ext cx="5724252" cy="400110"/>
          </a:xfrm>
          <a:prstGeom prst="rect">
            <a:avLst/>
          </a:prstGeom>
          <a:noFill/>
        </p:spPr>
        <p:txBody>
          <a:bodyPr wrap="square" rtlCol="0">
            <a:spAutoFit/>
          </a:bodyPr>
          <a:lstStyle/>
          <a:p>
            <a:r>
              <a:rPr lang="de-DE" sz="2000" dirty="0">
                <a:latin typeface="+mn-lt"/>
              </a:rPr>
              <a:t>„</a:t>
            </a:r>
            <a:r>
              <a:rPr lang="de-DE" sz="2000" i="1" dirty="0">
                <a:latin typeface="+mn-lt"/>
              </a:rPr>
              <a:t>Der Wert ist signifikant größer </a:t>
            </a:r>
            <a:r>
              <a:rPr lang="de-DE" sz="2000" dirty="0">
                <a:latin typeface="+mn-lt"/>
              </a:rPr>
              <a:t>als...“</a:t>
            </a:r>
          </a:p>
        </p:txBody>
      </p:sp>
      <p:sp>
        <p:nvSpPr>
          <p:cNvPr id="20" name="Textfeld 19"/>
          <p:cNvSpPr txBox="1"/>
          <p:nvPr/>
        </p:nvSpPr>
        <p:spPr>
          <a:xfrm>
            <a:off x="1040627" y="4320683"/>
            <a:ext cx="5724252" cy="400110"/>
          </a:xfrm>
          <a:prstGeom prst="rect">
            <a:avLst/>
          </a:prstGeom>
          <a:noFill/>
        </p:spPr>
        <p:txBody>
          <a:bodyPr wrap="square" rtlCol="0">
            <a:spAutoFit/>
          </a:bodyPr>
          <a:lstStyle/>
          <a:p>
            <a:r>
              <a:rPr lang="de-DE" sz="2000" dirty="0">
                <a:latin typeface="+mn-lt"/>
              </a:rPr>
              <a:t>„</a:t>
            </a:r>
            <a:r>
              <a:rPr lang="de-DE" sz="2000" i="1" dirty="0">
                <a:latin typeface="+mn-lt"/>
              </a:rPr>
              <a:t>Der Wert ist signifikant kleiner als</a:t>
            </a:r>
            <a:r>
              <a:rPr lang="de-DE" sz="2000" dirty="0">
                <a:latin typeface="+mn-lt"/>
              </a:rPr>
              <a:t>...“</a:t>
            </a:r>
          </a:p>
        </p:txBody>
      </p:sp>
      <p:sp>
        <p:nvSpPr>
          <p:cNvPr id="22" name="Textfeld 21"/>
          <p:cNvSpPr txBox="1"/>
          <p:nvPr/>
        </p:nvSpPr>
        <p:spPr>
          <a:xfrm>
            <a:off x="1043047" y="4663549"/>
            <a:ext cx="5724252" cy="400110"/>
          </a:xfrm>
          <a:prstGeom prst="rect">
            <a:avLst/>
          </a:prstGeom>
          <a:noFill/>
        </p:spPr>
        <p:txBody>
          <a:bodyPr wrap="square" rtlCol="0">
            <a:spAutoFit/>
          </a:bodyPr>
          <a:lstStyle/>
          <a:p>
            <a:r>
              <a:rPr lang="de-DE" sz="2000" dirty="0">
                <a:latin typeface="+mn-lt"/>
              </a:rPr>
              <a:t>„</a:t>
            </a:r>
            <a:r>
              <a:rPr lang="de-DE" sz="2000" i="1" dirty="0">
                <a:latin typeface="+mn-lt"/>
              </a:rPr>
              <a:t>Die beiden Werte sind signifikant verschieden.</a:t>
            </a:r>
            <a:r>
              <a:rPr lang="de-DE" sz="2000" dirty="0">
                <a:latin typeface="+mn-lt"/>
              </a:rPr>
              <a:t>“</a:t>
            </a:r>
          </a:p>
        </p:txBody>
      </p:sp>
      <p:sp>
        <p:nvSpPr>
          <p:cNvPr id="26" name="Textfeld 25"/>
          <p:cNvSpPr txBox="1"/>
          <p:nvPr/>
        </p:nvSpPr>
        <p:spPr>
          <a:xfrm>
            <a:off x="468311" y="5638446"/>
            <a:ext cx="3815658" cy="400110"/>
          </a:xfrm>
          <a:prstGeom prst="rect">
            <a:avLst/>
          </a:prstGeom>
          <a:noFill/>
        </p:spPr>
        <p:txBody>
          <a:bodyPr wrap="square" rtlCol="0">
            <a:spAutoFit/>
          </a:bodyPr>
          <a:lstStyle/>
          <a:p>
            <a:r>
              <a:rPr lang="de-DE" sz="2000" dirty="0">
                <a:latin typeface="+mn-lt"/>
              </a:rPr>
              <a:t>&gt; Verbreiteter Standard: 5%</a:t>
            </a:r>
          </a:p>
        </p:txBody>
      </p:sp>
      <p:sp>
        <p:nvSpPr>
          <p:cNvPr id="27" name="Textfeld 26"/>
          <p:cNvSpPr txBox="1"/>
          <p:nvPr/>
        </p:nvSpPr>
        <p:spPr>
          <a:xfrm>
            <a:off x="468310" y="6038556"/>
            <a:ext cx="6984010" cy="400110"/>
          </a:xfrm>
          <a:prstGeom prst="rect">
            <a:avLst/>
          </a:prstGeom>
          <a:noFill/>
        </p:spPr>
        <p:txBody>
          <a:bodyPr wrap="square" rtlCol="0">
            <a:spAutoFit/>
          </a:bodyPr>
          <a:lstStyle/>
          <a:p>
            <a:r>
              <a:rPr lang="de-DE" sz="2000" dirty="0">
                <a:latin typeface="+mn-lt"/>
              </a:rPr>
              <a:t>&gt; Je nach Kontext auch deutlich kleinere Niveaus... </a:t>
            </a:r>
          </a:p>
        </p:txBody>
      </p:sp>
    </p:spTree>
    <p:extLst>
      <p:ext uri="{BB962C8B-B14F-4D97-AF65-F5344CB8AC3E}">
        <p14:creationId xmlns:p14="http://schemas.microsoft.com/office/powerpoint/2010/main" val="475034915"/>
      </p:ext>
    </p:extLst>
  </p:cSld>
  <p:clrMapOvr>
    <a:masterClrMapping/>
  </p:clrMapOvr>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780</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Güte und Signifikanz für großes </a:t>
            </a:r>
            <a:r>
              <a:rPr lang="de-DE" sz="2000" b="1" i="1" dirty="0">
                <a:solidFill>
                  <a:srgbClr val="0070C0"/>
                </a:solidFill>
                <a:latin typeface="+mn-lt"/>
              </a:rPr>
              <a:t>n</a:t>
            </a:r>
            <a:r>
              <a:rPr lang="de-DE" sz="2000" b="1" dirty="0">
                <a:solidFill>
                  <a:srgbClr val="0070C0"/>
                </a:solidFill>
                <a:latin typeface="+mn-lt"/>
              </a:rPr>
              <a:t> </a:t>
            </a:r>
            <a:r>
              <a:rPr lang="de-DE" sz="2000" dirty="0">
                <a:solidFill>
                  <a:srgbClr val="0070C0"/>
                </a:solidFill>
              </a:rPr>
              <a:t>● </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2522" y="1716195"/>
            <a:ext cx="7458075" cy="3038475"/>
          </a:xfrm>
          <a:prstGeom prst="rect">
            <a:avLst/>
          </a:prstGeom>
        </p:spPr>
      </p:pic>
    </p:spTree>
    <p:extLst>
      <p:ext uri="{BB962C8B-B14F-4D97-AF65-F5344CB8AC3E}">
        <p14:creationId xmlns:p14="http://schemas.microsoft.com/office/powerpoint/2010/main" val="1384952224"/>
      </p:ext>
    </p:extLst>
  </p:cSld>
  <p:clrMapOvr>
    <a:masterClrMapping/>
  </p:clrMapOvr>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781</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11.2 Wichtige Aspekte beim Testen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Signifikanz </a:t>
            </a:r>
            <a:r>
              <a:rPr lang="de-DE" sz="2000" b="1" dirty="0">
                <a:solidFill>
                  <a:srgbClr val="0070C0"/>
                </a:solidFill>
                <a:latin typeface="+mn-lt"/>
                <a:sym typeface="Symbol"/>
              </a:rPr>
              <a:t> Relevanz</a:t>
            </a:r>
            <a:r>
              <a:rPr lang="de-DE" sz="2000" b="1" dirty="0">
                <a:solidFill>
                  <a:srgbClr val="0070C0"/>
                </a:solidFill>
                <a:latin typeface="+mn-lt"/>
              </a:rPr>
              <a:t> </a:t>
            </a:r>
            <a:r>
              <a:rPr lang="de-DE" sz="2000" dirty="0">
                <a:solidFill>
                  <a:srgbClr val="0070C0"/>
                </a:solidFill>
              </a:rPr>
              <a:t>●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468310" y="2436857"/>
                <a:ext cx="8207378" cy="2862322"/>
              </a:xfrm>
              <a:prstGeom prst="rect">
                <a:avLst/>
              </a:prstGeom>
              <a:noFill/>
            </p:spPr>
            <p:txBody>
              <a:bodyPr wrap="square" rtlCol="0">
                <a:spAutoFit/>
              </a:bodyPr>
              <a:lstStyle/>
              <a:p>
                <a:pPr algn="just"/>
                <a:r>
                  <a:rPr lang="de-DE" sz="2000" dirty="0">
                    <a:latin typeface="+mn-lt"/>
                  </a:rPr>
                  <a:t>Jede noch so kleine Abweichung von der Nullhypothese kann zu einer </a:t>
                </a:r>
                <a:r>
                  <a:rPr lang="de-DE" sz="2000" dirty="0" err="1">
                    <a:latin typeface="+mn-lt"/>
                  </a:rPr>
                  <a:t>signifi</a:t>
                </a:r>
                <a:r>
                  <a:rPr lang="de-DE" sz="2000" dirty="0">
                    <a:latin typeface="+mn-lt"/>
                  </a:rPr>
                  <a:t>-kanten Abweichung werden, sofern die Stichprobe nur groß genug gewählt wird. Zumindest ist dann die Wahrscheinlichkeit einer Verwerfung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sehr groß. In dem im vorhergehenden Punkt verwendeten Beispiel etwa </a:t>
                </a:r>
                <a:r>
                  <a:rPr lang="de-DE" sz="2000" dirty="0" err="1">
                    <a:latin typeface="+mn-lt"/>
                  </a:rPr>
                  <a:t>be</a:t>
                </a:r>
                <a:r>
                  <a:rPr lang="de-DE" sz="2000" dirty="0">
                    <a:latin typeface="+mn-lt"/>
                  </a:rPr>
                  <a:t>-trägt die Güte an der Stelle 40.1 für </a:t>
                </a:r>
                <a:r>
                  <a:rPr lang="de-DE" sz="2000" i="1" dirty="0">
                    <a:latin typeface="+mn-lt"/>
                  </a:rPr>
                  <a:t>n</a:t>
                </a:r>
                <a:r>
                  <a:rPr lang="de-DE" sz="2000" dirty="0">
                    <a:latin typeface="+mn-lt"/>
                  </a:rPr>
                  <a:t> = 1000 bereits 88.5%. Somit wird eine Abweichung von nur 0.1 mm vom Sollwert bereits mit einer Wahrscheinlich-</a:t>
                </a:r>
                <a:r>
                  <a:rPr lang="de-DE" sz="2000" dirty="0" err="1">
                    <a:latin typeface="+mn-lt"/>
                  </a:rPr>
                  <a:t>keit</a:t>
                </a:r>
                <a:r>
                  <a:rPr lang="de-DE" sz="2000" dirty="0">
                    <a:latin typeface="+mn-lt"/>
                  </a:rPr>
                  <a:t> von fast 90% entdeckt und als signifikant eingestuft. Es sollte damit klar werden, dass das Adjektiv „signifikant“ eine völlig andere Bedeutung hat als „groß“, „bedeutsam“ oder „relevant“.</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0" y="2436857"/>
                <a:ext cx="8207378" cy="2862322"/>
              </a:xfrm>
              <a:prstGeom prst="rect">
                <a:avLst/>
              </a:prstGeom>
              <a:blipFill rotWithShape="1">
                <a:blip r:embed="rId4"/>
                <a:stretch>
                  <a:fillRect l="-817" t="-1066" r="-743" b="-2985"/>
                </a:stretch>
              </a:blipFill>
            </p:spPr>
            <p:txBody>
              <a:bodyPr/>
              <a:lstStyle/>
              <a:p>
                <a:r>
                  <a:rPr lang="de-DE">
                    <a:noFill/>
                  </a:rPr>
                  <a:t> </a:t>
                </a:r>
              </a:p>
            </p:txBody>
          </p:sp>
        </mc:Fallback>
      </mc:AlternateContent>
      <p:pic>
        <p:nvPicPr>
          <p:cNvPr id="2" name="Grafik 1"/>
          <p:cNvPicPr>
            <a:picLocks noChangeAspect="1"/>
          </p:cNvPicPr>
          <p:nvPr/>
        </p:nvPicPr>
        <p:blipFill>
          <a:blip r:embed="rId5"/>
          <a:stretch>
            <a:fillRect/>
          </a:stretch>
        </p:blipFill>
        <p:spPr>
          <a:xfrm>
            <a:off x="1331640" y="1637986"/>
            <a:ext cx="4962525" cy="666750"/>
          </a:xfrm>
          <a:prstGeom prst="rect">
            <a:avLst/>
          </a:prstGeom>
        </p:spPr>
      </p:pic>
    </p:spTree>
    <p:extLst>
      <p:ext uri="{BB962C8B-B14F-4D97-AF65-F5344CB8AC3E}">
        <p14:creationId xmlns:p14="http://schemas.microsoft.com/office/powerpoint/2010/main" val="3811762859"/>
      </p:ext>
    </p:extLst>
  </p:cSld>
  <p:clrMapOvr>
    <a:masterClrMapping/>
  </p:clrMapOvr>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11.3 Ausgewählte Testverfahren</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782</a:t>
            </a:r>
            <a:endParaRPr lang="de-DE" sz="8000" b="1" dirty="0">
              <a:solidFill>
                <a:schemeClr val="tx1"/>
              </a:solidFill>
              <a:latin typeface="+mj-lt"/>
            </a:endParaRPr>
          </a:p>
        </p:txBody>
      </p:sp>
      <p:sp>
        <p:nvSpPr>
          <p:cNvPr id="16" name="Textfeld 15"/>
          <p:cNvSpPr txBox="1">
            <a:spLocks noChangeArrowheads="1"/>
          </p:cNvSpPr>
          <p:nvPr/>
        </p:nvSpPr>
        <p:spPr bwMode="auto">
          <a:xfrm>
            <a:off x="468312" y="981075"/>
            <a:ext cx="395967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11.3.1 Tests über Erwartungswerte</a:t>
            </a:r>
          </a:p>
        </p:txBody>
      </p:sp>
      <p:sp>
        <p:nvSpPr>
          <p:cNvPr id="19" name="Textfeld 9"/>
          <p:cNvSpPr txBox="1">
            <a:spLocks noChangeArrowheads="1"/>
          </p:cNvSpPr>
          <p:nvPr/>
        </p:nvSpPr>
        <p:spPr bwMode="auto">
          <a:xfrm>
            <a:off x="471836" y="1628800"/>
            <a:ext cx="640442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Modellrahmen und Überblick </a:t>
            </a:r>
            <a:r>
              <a:rPr lang="de-DE" sz="2000" dirty="0">
                <a:solidFill>
                  <a:srgbClr val="0070C0"/>
                </a:solidFill>
                <a:latin typeface="+mn-lt"/>
              </a:rPr>
              <a:t>●</a:t>
            </a:r>
            <a:endParaRPr lang="de-DE" sz="2000" b="1" dirty="0">
              <a:solidFill>
                <a:srgbClr val="0070C0"/>
              </a:solidFill>
              <a:latin typeface="+mn-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cxnSp>
        <p:nvCxnSpPr>
          <p:cNvPr id="18"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Textfeld 9"/>
          <p:cNvSpPr txBox="1">
            <a:spLocks noChangeArrowheads="1"/>
          </p:cNvSpPr>
          <p:nvPr/>
        </p:nvSpPr>
        <p:spPr bwMode="auto">
          <a:xfrm>
            <a:off x="444009" y="2108369"/>
            <a:ext cx="719511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Tests über </a:t>
            </a:r>
            <a:r>
              <a:rPr lang="de-DE" sz="2000" b="1" i="1" dirty="0">
                <a:solidFill>
                  <a:srgbClr val="0070C0"/>
                </a:solidFill>
                <a:latin typeface="+mn-lt"/>
                <a:sym typeface="Symbol"/>
              </a:rPr>
              <a:t></a:t>
            </a:r>
            <a:r>
              <a:rPr lang="de-DE" sz="2000" b="1" dirty="0">
                <a:solidFill>
                  <a:srgbClr val="0070C0"/>
                </a:solidFill>
                <a:latin typeface="+mn-lt"/>
                <a:sym typeface="Symbol"/>
              </a:rPr>
              <a:t> bei Normalverteilung und bekannter Varianz</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3" name="Textfeld 9"/>
          <p:cNvSpPr txBox="1">
            <a:spLocks noChangeArrowheads="1"/>
          </p:cNvSpPr>
          <p:nvPr/>
        </p:nvSpPr>
        <p:spPr bwMode="auto">
          <a:xfrm>
            <a:off x="471836" y="2929425"/>
            <a:ext cx="719511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11.3.1: Gauß-Tests über </a:t>
            </a:r>
            <a:r>
              <a:rPr lang="de-DE" sz="2000" b="1" i="1" dirty="0">
                <a:solidFill>
                  <a:srgbClr val="0070C0"/>
                </a:solidFill>
                <a:latin typeface="+mn-lt"/>
                <a:sym typeface="Symbol"/>
              </a:rPr>
              <a:t></a:t>
            </a:r>
            <a:r>
              <a:rPr lang="de-DE" sz="2000" b="1" dirty="0">
                <a:solidFill>
                  <a:srgbClr val="0070C0"/>
                </a:solidFill>
                <a:latin typeface="+mn-lt"/>
                <a:sym typeface="Symbol"/>
              </a:rPr>
              <a:t></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5" name="Textfeld 9"/>
          <p:cNvSpPr txBox="1">
            <a:spLocks noChangeArrowheads="1"/>
          </p:cNvSpPr>
          <p:nvPr/>
        </p:nvSpPr>
        <p:spPr bwMode="auto">
          <a:xfrm>
            <a:off x="478561" y="3849819"/>
            <a:ext cx="719511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Tests über </a:t>
            </a:r>
            <a:r>
              <a:rPr lang="de-DE" sz="2000" b="1" i="1" dirty="0">
                <a:solidFill>
                  <a:srgbClr val="0070C0"/>
                </a:solidFill>
                <a:latin typeface="+mn-lt"/>
                <a:sym typeface="Symbol"/>
              </a:rPr>
              <a:t></a:t>
            </a:r>
            <a:r>
              <a:rPr lang="de-DE" sz="2000" b="1" dirty="0">
                <a:solidFill>
                  <a:srgbClr val="0070C0"/>
                </a:solidFill>
                <a:latin typeface="+mn-lt"/>
                <a:sym typeface="Symbol"/>
              </a:rPr>
              <a:t> bei Normalverteilung und unbekannter Varianz</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21" name="Textfeld 9"/>
          <p:cNvSpPr txBox="1">
            <a:spLocks noChangeArrowheads="1"/>
          </p:cNvSpPr>
          <p:nvPr/>
        </p:nvSpPr>
        <p:spPr bwMode="auto">
          <a:xfrm>
            <a:off x="467928" y="4700540"/>
            <a:ext cx="720574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11.3.2: </a:t>
            </a:r>
            <a:r>
              <a:rPr lang="de-DE" sz="2000" b="1" i="1" dirty="0">
                <a:solidFill>
                  <a:srgbClr val="0070C0"/>
                </a:solidFill>
                <a:latin typeface="+mn-lt"/>
              </a:rPr>
              <a:t>t</a:t>
            </a:r>
            <a:r>
              <a:rPr lang="de-DE" sz="2000" b="1" dirty="0">
                <a:solidFill>
                  <a:srgbClr val="0070C0"/>
                </a:solidFill>
                <a:latin typeface="+mn-lt"/>
              </a:rPr>
              <a:t>-Tests über </a:t>
            </a:r>
            <a:r>
              <a:rPr lang="de-DE" sz="2000" b="1" i="1" dirty="0">
                <a:solidFill>
                  <a:srgbClr val="0070C0"/>
                </a:solidFill>
                <a:latin typeface="+mn-lt"/>
                <a:sym typeface="Symbol"/>
              </a:rPr>
              <a:t></a:t>
            </a:r>
            <a:r>
              <a:rPr lang="de-DE" sz="2000" b="1" dirty="0">
                <a:solidFill>
                  <a:srgbClr val="0070C0"/>
                </a:solidFill>
                <a:latin typeface="+mn-lt"/>
                <a:sym typeface="Symbol"/>
              </a:rPr>
              <a:t></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22" name="Textfeld 21"/>
          <p:cNvSpPr txBox="1"/>
          <p:nvPr/>
        </p:nvSpPr>
        <p:spPr>
          <a:xfrm>
            <a:off x="755357" y="3331607"/>
            <a:ext cx="6887231" cy="400110"/>
          </a:xfrm>
          <a:prstGeom prst="rect">
            <a:avLst/>
          </a:prstGeom>
          <a:noFill/>
        </p:spPr>
        <p:txBody>
          <a:bodyPr wrap="square" rtlCol="0">
            <a:spAutoFit/>
          </a:bodyPr>
          <a:lstStyle/>
          <a:p>
            <a:r>
              <a:rPr lang="de-DE" sz="2000" dirty="0">
                <a:latin typeface="+mn-lt"/>
              </a:rPr>
              <a:t>Man beachte hierzu Beispiel 11.2.1 auf </a:t>
            </a:r>
            <a:r>
              <a:rPr lang="de-DE" sz="2000">
                <a:latin typeface="+mn-lt"/>
              </a:rPr>
              <a:t>Folie 766-767 </a:t>
            </a:r>
            <a:endParaRPr lang="de-DE" sz="2000" dirty="0">
              <a:latin typeface="+mn-lt"/>
            </a:endParaRPr>
          </a:p>
        </p:txBody>
      </p:sp>
      <p:sp>
        <p:nvSpPr>
          <p:cNvPr id="24" name="Textfeld 23"/>
          <p:cNvSpPr txBox="1"/>
          <p:nvPr/>
        </p:nvSpPr>
        <p:spPr>
          <a:xfrm>
            <a:off x="744724" y="2501755"/>
            <a:ext cx="7787716" cy="400110"/>
          </a:xfrm>
          <a:prstGeom prst="rect">
            <a:avLst/>
          </a:prstGeom>
          <a:noFill/>
        </p:spPr>
        <p:txBody>
          <a:bodyPr wrap="square" rtlCol="0">
            <a:spAutoFit/>
          </a:bodyPr>
          <a:lstStyle/>
          <a:p>
            <a:r>
              <a:rPr lang="de-DE" sz="2000" dirty="0">
                <a:latin typeface="+mn-lt"/>
              </a:rPr>
              <a:t>... führt zur Klasse der Gauß-Tests: Satz 11.3.1 Fall (i) (</a:t>
            </a:r>
            <a:r>
              <a:rPr lang="de-DE" sz="2000">
                <a:latin typeface="+mn-lt"/>
              </a:rPr>
              <a:t>Folie 787) </a:t>
            </a:r>
            <a:endParaRPr lang="de-DE" sz="2000" dirty="0">
              <a:latin typeface="+mn-lt"/>
            </a:endParaRPr>
          </a:p>
        </p:txBody>
      </p:sp>
      <p:sp>
        <p:nvSpPr>
          <p:cNvPr id="25" name="Textfeld 24"/>
          <p:cNvSpPr txBox="1"/>
          <p:nvPr/>
        </p:nvSpPr>
        <p:spPr>
          <a:xfrm>
            <a:off x="755357" y="4257995"/>
            <a:ext cx="7273027" cy="400110"/>
          </a:xfrm>
          <a:prstGeom prst="rect">
            <a:avLst/>
          </a:prstGeom>
          <a:noFill/>
        </p:spPr>
        <p:txBody>
          <a:bodyPr wrap="square" rtlCol="0">
            <a:spAutoFit/>
          </a:bodyPr>
          <a:lstStyle/>
          <a:p>
            <a:r>
              <a:rPr lang="de-DE" sz="2000" dirty="0">
                <a:latin typeface="+mn-lt"/>
              </a:rPr>
              <a:t>... führt zur Klasse der </a:t>
            </a:r>
            <a:r>
              <a:rPr lang="de-DE" sz="2000" i="1" dirty="0">
                <a:latin typeface="+mn-lt"/>
              </a:rPr>
              <a:t>t</a:t>
            </a:r>
            <a:r>
              <a:rPr lang="de-DE" sz="2000" dirty="0">
                <a:latin typeface="+mn-lt"/>
              </a:rPr>
              <a:t>-Tests: Satz 11.3.1 Fall (ii) (</a:t>
            </a:r>
            <a:r>
              <a:rPr lang="de-DE" sz="2000">
                <a:latin typeface="+mn-lt"/>
              </a:rPr>
              <a:t>Folie 787)</a:t>
            </a:r>
            <a:endParaRPr lang="de-DE" sz="2000" dirty="0">
              <a:latin typeface="+mn-lt"/>
            </a:endParaRPr>
          </a:p>
        </p:txBody>
      </p:sp>
      <p:sp>
        <p:nvSpPr>
          <p:cNvPr id="27" name="Textfeld 26"/>
          <p:cNvSpPr txBox="1"/>
          <p:nvPr/>
        </p:nvSpPr>
        <p:spPr>
          <a:xfrm>
            <a:off x="467929" y="5229200"/>
            <a:ext cx="7223048" cy="400110"/>
          </a:xfrm>
          <a:prstGeom prst="rect">
            <a:avLst/>
          </a:prstGeom>
          <a:noFill/>
        </p:spPr>
        <p:txBody>
          <a:bodyPr wrap="square" rtlCol="0">
            <a:spAutoFit/>
          </a:bodyPr>
          <a:lstStyle/>
          <a:p>
            <a:r>
              <a:rPr lang="de-DE" sz="2000" dirty="0">
                <a:latin typeface="+mn-lt"/>
              </a:rPr>
              <a:t>&gt; Gegeben seien die folgenden Beobachtungswerte:</a:t>
            </a:r>
          </a:p>
        </p:txBody>
      </p:sp>
      <mc:AlternateContent xmlns:mc="http://schemas.openxmlformats.org/markup-compatibility/2006" xmlns:a14="http://schemas.microsoft.com/office/drawing/2010/main">
        <mc:Choice Requires="a14">
          <p:sp>
            <p:nvSpPr>
              <p:cNvPr id="28" name="Textfeld 27"/>
              <p:cNvSpPr txBox="1"/>
              <p:nvPr/>
            </p:nvSpPr>
            <p:spPr>
              <a:xfrm>
                <a:off x="755357" y="6029420"/>
                <a:ext cx="5640532" cy="400110"/>
              </a:xfrm>
              <a:prstGeom prst="rect">
                <a:avLst/>
              </a:prstGeom>
              <a:noFill/>
            </p:spPr>
            <p:txBody>
              <a:bodyPr wrap="square" rtlCol="0">
                <a:spAutoFit/>
              </a:bodyPr>
              <a:lstStyle/>
              <a:p>
                <a:r>
                  <a:rPr lang="de-DE" sz="2000" dirty="0">
                    <a:latin typeface="+mn-lt"/>
                  </a:rPr>
                  <a:t>mit </a:t>
                </a:r>
                <a14:m>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𝑥</m:t>
                        </m:r>
                      </m:e>
                    </m:acc>
                    <m:r>
                      <a:rPr lang="de-DE" sz="2000" b="0" i="1" smtClean="0">
                        <a:latin typeface="Cambria Math"/>
                      </a:rPr>
                      <m:t>=9.52</m:t>
                    </m:r>
                  </m:oMath>
                </a14:m>
                <a:r>
                  <a:rPr lang="de-DE" sz="2000" dirty="0">
                    <a:latin typeface="+mn-lt"/>
                  </a:rPr>
                  <a:t> und </a:t>
                </a:r>
                <a14:m>
                  <m:oMath xmlns:m="http://schemas.openxmlformats.org/officeDocument/2006/math">
                    <m:sSup>
                      <m:sSupPr>
                        <m:ctrlPr>
                          <a:rPr lang="de-DE" sz="2000" i="1" smtClean="0">
                            <a:latin typeface="Cambria Math" panose="02040503050406030204" pitchFamily="18" charset="0"/>
                          </a:rPr>
                        </m:ctrlPr>
                      </m:sSupPr>
                      <m:e>
                        <m:r>
                          <a:rPr lang="de-DE" sz="2000" b="0" i="1" smtClean="0">
                            <a:latin typeface="Cambria Math"/>
                          </a:rPr>
                          <m:t>𝑠</m:t>
                        </m:r>
                      </m:e>
                      <m:sup>
                        <m:r>
                          <a:rPr lang="de-DE" sz="2000" b="0" i="1" smtClean="0">
                            <a:latin typeface="Cambria Math"/>
                          </a:rPr>
                          <m:t>2</m:t>
                        </m:r>
                      </m:sup>
                    </m:sSup>
                    <m:r>
                      <a:rPr lang="de-DE" sz="2000" b="0" i="1" smtClean="0">
                        <a:latin typeface="Cambria Math"/>
                      </a:rPr>
                      <m:t>=</m:t>
                    </m:r>
                    <m:r>
                      <a:rPr lang="de-DE" sz="2000" b="0" i="1" smtClean="0">
                        <a:latin typeface="Cambria Math" panose="02040503050406030204" pitchFamily="18" charset="0"/>
                      </a:rPr>
                      <m:t>2.24</m:t>
                    </m:r>
                  </m:oMath>
                </a14:m>
                <a:r>
                  <a:rPr lang="de-DE" sz="2000" dirty="0">
                    <a:latin typeface="+mn-lt"/>
                  </a:rPr>
                  <a:t>. </a:t>
                </a:r>
              </a:p>
            </p:txBody>
          </p:sp>
        </mc:Choice>
        <mc:Fallback xmlns="">
          <p:sp>
            <p:nvSpPr>
              <p:cNvPr id="28" name="Textfeld 27"/>
              <p:cNvSpPr txBox="1">
                <a:spLocks noRot="1" noChangeAspect="1" noMove="1" noResize="1" noEditPoints="1" noAdjustHandles="1" noChangeArrowheads="1" noChangeShapeType="1" noTextEdit="1"/>
              </p:cNvSpPr>
              <p:nvPr/>
            </p:nvSpPr>
            <p:spPr>
              <a:xfrm>
                <a:off x="755357" y="6029420"/>
                <a:ext cx="5640532" cy="400110"/>
              </a:xfrm>
              <a:prstGeom prst="rect">
                <a:avLst/>
              </a:prstGeom>
              <a:blipFill>
                <a:blip r:embed="rId3"/>
                <a:stretch>
                  <a:fillRect l="-1189" t="-7576" b="-25758"/>
                </a:stretch>
              </a:blipFill>
            </p:spPr>
            <p:txBody>
              <a:bodyPr/>
              <a:lstStyle/>
              <a:p>
                <a:r>
                  <a:rPr lang="en-US">
                    <a:noFill/>
                  </a:rPr>
                  <a:t> </a:t>
                </a:r>
              </a:p>
            </p:txBody>
          </p:sp>
        </mc:Fallback>
      </mc:AlternateContent>
      <p:sp>
        <p:nvSpPr>
          <p:cNvPr id="29" name="Textfeld 28"/>
          <p:cNvSpPr txBox="1"/>
          <p:nvPr/>
        </p:nvSpPr>
        <p:spPr>
          <a:xfrm>
            <a:off x="994014" y="5629310"/>
            <a:ext cx="5350296" cy="400110"/>
          </a:xfrm>
          <a:prstGeom prst="rect">
            <a:avLst/>
          </a:prstGeom>
          <a:noFill/>
        </p:spPr>
        <p:txBody>
          <a:bodyPr wrap="square" rtlCol="0">
            <a:spAutoFit/>
          </a:bodyPr>
          <a:lstStyle/>
          <a:p>
            <a:r>
              <a:rPr lang="de-DE" sz="2000" dirty="0">
                <a:latin typeface="+mn-lt"/>
              </a:rPr>
              <a:t>7.8, 10.1, 9.0, 8.0, 11.6, 10.7, 8.1, 8.6, 9.4, 11.9</a:t>
            </a:r>
          </a:p>
        </p:txBody>
      </p:sp>
    </p:spTree>
    <p:extLst>
      <p:ext uri="{BB962C8B-B14F-4D97-AF65-F5344CB8AC3E}">
        <p14:creationId xmlns:p14="http://schemas.microsoft.com/office/powerpoint/2010/main" val="3810429082"/>
      </p:ext>
    </p:extLst>
  </p:cSld>
  <p:clrMapOvr>
    <a:masterClrMapping/>
  </p:clrMapOvr>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783</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p:nvPr/>
        </p:nvSpPr>
        <p:spPr>
          <a:xfrm>
            <a:off x="662923" y="1620721"/>
            <a:ext cx="2413354" cy="400110"/>
          </a:xfrm>
          <a:prstGeom prst="rect">
            <a:avLst/>
          </a:prstGeom>
          <a:noFill/>
        </p:spPr>
        <p:txBody>
          <a:bodyPr wrap="square" rtlCol="0">
            <a:spAutoFit/>
          </a:bodyPr>
          <a:lstStyle/>
          <a:p>
            <a:pPr algn="just"/>
            <a:r>
              <a:rPr lang="de-DE" sz="2000" dirty="0">
                <a:latin typeface="+mn-lt"/>
              </a:rPr>
              <a:t>Statistisches Modell:</a:t>
            </a:r>
          </a:p>
        </p:txBody>
      </p:sp>
      <mc:AlternateContent xmlns:mc="http://schemas.openxmlformats.org/markup-compatibility/2006" xmlns:a14="http://schemas.microsoft.com/office/drawing/2010/main">
        <mc:Choice Requires="a14">
          <p:sp>
            <p:nvSpPr>
              <p:cNvPr id="10" name="Textfeld 9"/>
              <p:cNvSpPr txBox="1"/>
              <p:nvPr/>
            </p:nvSpPr>
            <p:spPr>
              <a:xfrm>
                <a:off x="3108325" y="1619924"/>
                <a:ext cx="4523770"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10</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i="1">
                            <a:latin typeface="Cambria Math"/>
                            <a:ea typeface="Cambria Math"/>
                          </a:rPr>
                          <m:t>𝜇</m:t>
                        </m:r>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e>
                    </m:d>
                  </m:oMath>
                </a14:m>
                <a:r>
                  <a:rPr lang="de-DE" sz="2000" dirty="0">
                    <a:latin typeface="+mn-lt"/>
                  </a:rPr>
                  <a:t>-verteilt </a:t>
                </a:r>
              </a:p>
            </p:txBody>
          </p:sp>
        </mc:Choice>
        <mc:Fallback xmlns="">
          <p:sp>
            <p:nvSpPr>
              <p:cNvPr id="10" name="Textfeld 9"/>
              <p:cNvSpPr txBox="1">
                <a:spLocks noRot="1" noChangeAspect="1" noMove="1" noResize="1" noEditPoints="1" noAdjustHandles="1" noChangeArrowheads="1" noChangeShapeType="1" noTextEdit="1"/>
              </p:cNvSpPr>
              <p:nvPr/>
            </p:nvSpPr>
            <p:spPr>
              <a:xfrm>
                <a:off x="3108325" y="1619924"/>
                <a:ext cx="4523770" cy="400110"/>
              </a:xfrm>
              <a:prstGeom prst="rect">
                <a:avLst/>
              </a:prstGeom>
              <a:blipFill rotWithShape="1">
                <a:blip r:embed="rId3"/>
                <a:stretch>
                  <a:fillRect t="-7692" b="-27692"/>
                </a:stretch>
              </a:blipFill>
            </p:spPr>
            <p:txBody>
              <a:bodyPr/>
              <a:lstStyle/>
              <a:p>
                <a:r>
                  <a:rPr lang="de-DE">
                    <a:noFill/>
                  </a:rPr>
                  <a:t> </a:t>
                </a:r>
              </a:p>
            </p:txBody>
          </p:sp>
        </mc:Fallback>
      </mc:AlternateContent>
      <p:sp>
        <p:nvSpPr>
          <p:cNvPr id="12" name="Textfeld 11"/>
          <p:cNvSpPr txBox="1"/>
          <p:nvPr/>
        </p:nvSpPr>
        <p:spPr>
          <a:xfrm>
            <a:off x="662922" y="2081764"/>
            <a:ext cx="2705677" cy="400110"/>
          </a:xfrm>
          <a:prstGeom prst="rect">
            <a:avLst/>
          </a:prstGeom>
          <a:noFill/>
        </p:spPr>
        <p:txBody>
          <a:bodyPr wrap="square" rtlCol="0">
            <a:spAutoFit/>
          </a:bodyPr>
          <a:lstStyle/>
          <a:p>
            <a:pPr algn="just"/>
            <a:r>
              <a:rPr lang="de-DE" sz="2000" dirty="0">
                <a:latin typeface="+mn-lt"/>
              </a:rPr>
              <a:t>Testproblem:  </a:t>
            </a:r>
          </a:p>
        </p:txBody>
      </p:sp>
      <mc:AlternateContent xmlns:mc="http://schemas.openxmlformats.org/markup-compatibility/2006" xmlns:a14="http://schemas.microsoft.com/office/drawing/2010/main">
        <mc:Choice Requires="a14">
          <p:sp>
            <p:nvSpPr>
              <p:cNvPr id="13" name="Textfeld 12"/>
              <p:cNvSpPr txBox="1"/>
              <p:nvPr/>
            </p:nvSpPr>
            <p:spPr>
              <a:xfrm>
                <a:off x="2707748" y="2081764"/>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𝜇</m:t>
                    </m:r>
                    <m:r>
                      <a:rPr lang="de-DE" sz="2000" i="1" dirty="0">
                        <a:solidFill>
                          <a:schemeClr val="tx1"/>
                        </a:solidFill>
                        <a:latin typeface="Cambria Math"/>
                        <a:ea typeface="Cambria Math"/>
                      </a:rPr>
                      <m:t>≥</m:t>
                    </m:r>
                    <m:r>
                      <a:rPr lang="de-DE" sz="2000" b="0" i="1" dirty="0" smtClean="0">
                        <a:solidFill>
                          <a:schemeClr val="tx1"/>
                        </a:solidFill>
                        <a:latin typeface="Cambria Math"/>
                        <a:ea typeface="Cambria Math"/>
                      </a:rPr>
                      <m:t>10</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𝜇</m:t>
                    </m:r>
                    <m:r>
                      <a:rPr lang="de-DE" sz="2000" b="0" i="1" dirty="0" smtClean="0">
                        <a:solidFill>
                          <a:schemeClr val="tx1"/>
                        </a:solidFill>
                        <a:latin typeface="Cambria Math"/>
                        <a:ea typeface="Cambria Math"/>
                      </a:rPr>
                      <m:t>&lt;10</m:t>
                    </m:r>
                  </m:oMath>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707748" y="2081764"/>
                <a:ext cx="3672408"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14" name="Textfeld 13"/>
          <p:cNvSpPr txBox="1"/>
          <p:nvPr/>
        </p:nvSpPr>
        <p:spPr>
          <a:xfrm>
            <a:off x="662921" y="2726675"/>
            <a:ext cx="2675157" cy="400110"/>
          </a:xfrm>
          <a:prstGeom prst="rect">
            <a:avLst/>
          </a:prstGeom>
          <a:noFill/>
        </p:spPr>
        <p:txBody>
          <a:bodyPr wrap="square" rtlCol="0">
            <a:spAutoFit/>
          </a:bodyPr>
          <a:lstStyle/>
          <a:p>
            <a:pPr algn="just"/>
            <a:r>
              <a:rPr lang="de-DE" sz="2000" dirty="0">
                <a:latin typeface="+mn-lt"/>
              </a:rPr>
              <a:t>Teststatistik: </a:t>
            </a:r>
          </a:p>
        </p:txBody>
      </p:sp>
      <mc:AlternateContent xmlns:mc="http://schemas.openxmlformats.org/markup-compatibility/2006" xmlns:a14="http://schemas.microsoft.com/office/drawing/2010/main">
        <mc:Choice Requires="a14">
          <p:sp>
            <p:nvSpPr>
              <p:cNvPr id="15" name="Textfeld 14"/>
              <p:cNvSpPr txBox="1"/>
              <p:nvPr/>
            </p:nvSpPr>
            <p:spPr>
              <a:xfrm>
                <a:off x="2677774" y="2514293"/>
                <a:ext cx="5064789" cy="83869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𝑇</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−10</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r>
                                        <a:rPr lang="de-DE" sz="2000" i="1">
                                          <a:solidFill>
                                            <a:schemeClr val="tx1"/>
                                          </a:solidFill>
                                          <a:latin typeface="Cambria Math"/>
                                        </a:rPr>
                                        <m:t>𝑆</m:t>
                                      </m:r>
                                    </m:e>
                                    <m:sup>
                                      <m:r>
                                        <a:rPr lang="de-DE" sz="2000" i="1">
                                          <a:solidFill>
                                            <a:schemeClr val="tx1"/>
                                          </a:solidFill>
                                          <a:latin typeface="Cambria Math"/>
                                        </a:rPr>
                                        <m:t>2</m:t>
                                      </m:r>
                                    </m:sup>
                                  </m:sSup>
                                </m:num>
                                <m:den>
                                  <m:r>
                                    <a:rPr lang="de-DE" sz="2000" b="0" i="1" smtClean="0">
                                      <a:solidFill>
                                        <a:schemeClr val="tx1"/>
                                      </a:solidFill>
                                      <a:latin typeface="Cambria Math"/>
                                    </a:rPr>
                                    <m:t>10</m:t>
                                  </m:r>
                                </m:den>
                              </m:f>
                            </m:e>
                          </m:rad>
                        </m:den>
                      </m:f>
                      <m:r>
                        <a:rPr lang="de-DE" sz="2000" b="0" i="1" smtClean="0">
                          <a:solidFill>
                            <a:schemeClr val="tx1"/>
                          </a:solidFill>
                          <a:latin typeface="Cambria Math"/>
                        </a:rPr>
                        <m:t>      ~       </m:t>
                      </m:r>
                      <m:r>
                        <a:rPr lang="de-DE" sz="2000" b="0" i="1" smtClean="0">
                          <a:solidFill>
                            <a:schemeClr val="tx1"/>
                          </a:solidFill>
                          <a:latin typeface="Cambria Math"/>
                        </a:rPr>
                        <m:t>𝑡</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9</m:t>
                          </m:r>
                        </m:e>
                      </m:d>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677774" y="2514293"/>
                <a:ext cx="5064789" cy="83869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277919" y="2502353"/>
                <a:ext cx="1054274"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solidFill>
                            <a:schemeClr val="tx1"/>
                          </a:solidFill>
                          <a:latin typeface="Cambria Math"/>
                          <a:ea typeface="Cambria Math"/>
                        </a:rPr>
                        <m:t>𝜇</m:t>
                      </m:r>
                      <m:r>
                        <a:rPr lang="de-DE" sz="1600" b="0" i="1" smtClean="0">
                          <a:solidFill>
                            <a:schemeClr val="tx1"/>
                          </a:solidFill>
                          <a:latin typeface="Cambria Math"/>
                          <a:ea typeface="Cambria Math"/>
                        </a:rPr>
                        <m:t>=10</m:t>
                      </m:r>
                    </m:oMath>
                  </m:oMathPara>
                </a14:m>
                <a:endParaRPr lang="de-DE" sz="16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277919" y="2502353"/>
                <a:ext cx="1054274" cy="338554"/>
              </a:xfrm>
              <a:prstGeom prst="rect">
                <a:avLst/>
              </a:prstGeom>
              <a:blipFill rotWithShape="1">
                <a:blip r:embed="rId6"/>
                <a:stretch>
                  <a:fillRect b="-1786"/>
                </a:stretch>
              </a:blipFill>
            </p:spPr>
            <p:txBody>
              <a:bodyPr/>
              <a:lstStyle/>
              <a:p>
                <a:r>
                  <a:rPr lang="de-DE">
                    <a:noFill/>
                  </a:rPr>
                  <a:t> </a:t>
                </a:r>
              </a:p>
            </p:txBody>
          </p:sp>
        </mc:Fallback>
      </mc:AlternateContent>
      <p:sp>
        <p:nvSpPr>
          <p:cNvPr id="19" name="Textfeld 18"/>
          <p:cNvSpPr txBox="1"/>
          <p:nvPr/>
        </p:nvSpPr>
        <p:spPr>
          <a:xfrm>
            <a:off x="662921" y="3807508"/>
            <a:ext cx="3328149" cy="400110"/>
          </a:xfrm>
          <a:prstGeom prst="rect">
            <a:avLst/>
          </a:prstGeom>
          <a:noFill/>
        </p:spPr>
        <p:txBody>
          <a:bodyPr wrap="square" rtlCol="0">
            <a:spAutoFit/>
          </a:bodyPr>
          <a:lstStyle/>
          <a:p>
            <a:pPr algn="just"/>
            <a:r>
              <a:rPr lang="de-DE" sz="2000" dirty="0">
                <a:latin typeface="+mn-lt"/>
              </a:rPr>
              <a:t>Kritischer Wert: </a:t>
            </a:r>
          </a:p>
        </p:txBody>
      </p:sp>
      <p:sp>
        <p:nvSpPr>
          <p:cNvPr id="20" name="Textfeld 19"/>
          <p:cNvSpPr txBox="1"/>
          <p:nvPr/>
        </p:nvSpPr>
        <p:spPr>
          <a:xfrm>
            <a:off x="662923" y="3352984"/>
            <a:ext cx="5989961" cy="400110"/>
          </a:xfrm>
          <a:prstGeom prst="rect">
            <a:avLst/>
          </a:prstGeom>
          <a:noFill/>
        </p:spPr>
        <p:txBody>
          <a:bodyPr wrap="square" rtlCol="0">
            <a:spAutoFit/>
          </a:bodyPr>
          <a:lstStyle/>
          <a:p>
            <a:pPr algn="just"/>
            <a:r>
              <a:rPr lang="de-DE" sz="2000" dirty="0">
                <a:latin typeface="+mn-lt"/>
              </a:rPr>
              <a:t>Testniveau (Signifikanzniveau):  </a:t>
            </a:r>
          </a:p>
        </p:txBody>
      </p:sp>
      <mc:AlternateContent xmlns:mc="http://schemas.openxmlformats.org/markup-compatibility/2006" xmlns:a14="http://schemas.microsoft.com/office/drawing/2010/main">
        <mc:Choice Requires="a14">
          <p:sp>
            <p:nvSpPr>
              <p:cNvPr id="22" name="Textfeld 21"/>
              <p:cNvSpPr txBox="1"/>
              <p:nvPr/>
            </p:nvSpPr>
            <p:spPr>
              <a:xfrm>
                <a:off x="2633274" y="3821903"/>
                <a:ext cx="4916200" cy="41351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𝑐</m:t>
                      </m:r>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𝑡</m:t>
                          </m:r>
                        </m:e>
                        <m:sub>
                          <m:r>
                            <a:rPr lang="de-DE" sz="2000" b="0" i="1" smtClean="0">
                              <a:solidFill>
                                <a:schemeClr val="tx1"/>
                              </a:solidFill>
                              <a:latin typeface="Cambria Math"/>
                              <a:ea typeface="Cambria Math"/>
                            </a:rPr>
                            <m:t>9,0.05</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𝑡</m:t>
                          </m:r>
                        </m:e>
                        <m:sub>
                          <m:r>
                            <a:rPr lang="de-DE" sz="2000" i="1">
                              <a:solidFill>
                                <a:schemeClr val="tx1"/>
                              </a:solidFill>
                              <a:latin typeface="Cambria Math"/>
                              <a:ea typeface="Cambria Math"/>
                            </a:rPr>
                            <m:t>9,0.</m:t>
                          </m:r>
                          <m:r>
                            <a:rPr lang="de-DE" sz="2000" b="0" i="1" smtClean="0">
                              <a:solidFill>
                                <a:schemeClr val="tx1"/>
                              </a:solidFill>
                              <a:latin typeface="Cambria Math"/>
                              <a:ea typeface="Cambria Math"/>
                            </a:rPr>
                            <m:t>95</m:t>
                          </m:r>
                        </m:sub>
                      </m:sSub>
                      <m:r>
                        <a:rPr lang="de-DE" sz="2000" b="0" i="1" smtClean="0">
                          <a:solidFill>
                            <a:schemeClr val="tx1"/>
                          </a:solidFill>
                          <a:latin typeface="Cambria Math"/>
                          <a:ea typeface="Cambria Math"/>
                        </a:rPr>
                        <m:t>=−1.83</m:t>
                      </m:r>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633274" y="3821903"/>
                <a:ext cx="4916200" cy="413511"/>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4291925" y="3352984"/>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4291925" y="3352984"/>
                <a:ext cx="1584176" cy="400110"/>
              </a:xfrm>
              <a:prstGeom prst="rect">
                <a:avLst/>
              </a:prstGeom>
              <a:blipFill rotWithShape="1">
                <a:blip r:embed="rId8"/>
                <a:stretch>
                  <a:fillRect/>
                </a:stretch>
              </a:blipFill>
            </p:spPr>
            <p:txBody>
              <a:bodyPr/>
              <a:lstStyle/>
              <a:p>
                <a:r>
                  <a:rPr lang="de-DE">
                    <a:noFill/>
                  </a:rPr>
                  <a:t> </a:t>
                </a:r>
              </a:p>
            </p:txBody>
          </p:sp>
        </mc:Fallback>
      </mc:AlternateContent>
      <p:sp>
        <p:nvSpPr>
          <p:cNvPr id="27" name="Textfeld 26"/>
          <p:cNvSpPr txBox="1"/>
          <p:nvPr/>
        </p:nvSpPr>
        <p:spPr>
          <a:xfrm>
            <a:off x="662919" y="4299408"/>
            <a:ext cx="2017813"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28" name="Textfeld 27"/>
              <p:cNvSpPr txBox="1"/>
              <p:nvPr/>
            </p:nvSpPr>
            <p:spPr>
              <a:xfrm>
                <a:off x="2345187" y="4299408"/>
                <a:ext cx="5432516" cy="707886"/>
              </a:xfrm>
              <a:prstGeom prst="rect">
                <a:avLst/>
              </a:prstGeom>
              <a:noFill/>
            </p:spPr>
            <p:txBody>
              <a:bodyPr wrap="square" rtlCol="0">
                <a:spAutoFit/>
              </a:bodyPr>
              <a:lstStyle/>
              <a:p>
                <a:pPr algn="just"/>
                <a:r>
                  <a:rPr lang="de-DE" sz="2000" dirty="0">
                    <a:latin typeface="+mn-lt"/>
                  </a:rPr>
                  <a:t>Falls </a:t>
                </a:r>
                <a14:m>
                  <m:oMath xmlns:m="http://schemas.openxmlformats.org/officeDocument/2006/math">
                    <m:r>
                      <a:rPr lang="de-DE" sz="2000" b="0" i="1" smtClean="0">
                        <a:latin typeface="Cambria Math"/>
                      </a:rPr>
                      <m:t>𝑡</m:t>
                    </m:r>
                    <m:r>
                      <a:rPr lang="de-DE" sz="2000" b="0" i="1" smtClean="0">
                        <a:latin typeface="Cambria Math"/>
                      </a:rPr>
                      <m:t>&lt;−1.83</m:t>
                    </m:r>
                  </m:oMath>
                </a14:m>
                <a:r>
                  <a:rPr lang="de-DE" sz="2000" dirty="0">
                    <a:latin typeface="+mn-lt"/>
                  </a:rPr>
                  <a:t>, Entscheidung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sonst</a:t>
                </a:r>
              </a:p>
              <a:p>
                <a:pPr algn="just"/>
                <a:r>
                  <a:rPr lang="de-DE" sz="2000" dirty="0">
                    <a:latin typeface="+mn-lt"/>
                  </a:rPr>
                  <a:t>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2345187" y="4299408"/>
                <a:ext cx="5432516" cy="707886"/>
              </a:xfrm>
              <a:prstGeom prst="rect">
                <a:avLst/>
              </a:prstGeom>
              <a:blipFill rotWithShape="1">
                <a:blip r:embed="rId9"/>
                <a:stretch>
                  <a:fillRect l="-1235" t="-4310" b="-14655"/>
                </a:stretch>
              </a:blipFill>
            </p:spPr>
            <p:txBody>
              <a:bodyPr/>
              <a:lstStyle/>
              <a:p>
                <a:r>
                  <a:rPr lang="de-DE">
                    <a:noFill/>
                  </a:rPr>
                  <a:t> </a:t>
                </a:r>
              </a:p>
            </p:txBody>
          </p:sp>
        </mc:Fallback>
      </mc:AlternateContent>
      <p:sp>
        <p:nvSpPr>
          <p:cNvPr id="32" name="Textfeld 31"/>
          <p:cNvSpPr txBox="1"/>
          <p:nvPr/>
        </p:nvSpPr>
        <p:spPr>
          <a:xfrm>
            <a:off x="467927" y="1124744"/>
            <a:ext cx="6120859" cy="400110"/>
          </a:xfrm>
          <a:prstGeom prst="rect">
            <a:avLst/>
          </a:prstGeom>
          <a:noFill/>
        </p:spPr>
        <p:txBody>
          <a:bodyPr wrap="square" rtlCol="0">
            <a:spAutoFit/>
          </a:bodyPr>
          <a:lstStyle/>
          <a:p>
            <a:r>
              <a:rPr lang="de-DE" sz="2000" dirty="0">
                <a:latin typeface="+mn-lt"/>
              </a:rPr>
              <a:t>&gt; Frage 1: Ist der Mittelwert signifikant kleiner als 10?</a:t>
            </a:r>
          </a:p>
        </p:txBody>
      </p:sp>
      <p:sp>
        <p:nvSpPr>
          <p:cNvPr id="33" name="Textfeld 32"/>
          <p:cNvSpPr txBox="1"/>
          <p:nvPr/>
        </p:nvSpPr>
        <p:spPr>
          <a:xfrm>
            <a:off x="661936" y="5000789"/>
            <a:ext cx="2015838" cy="400110"/>
          </a:xfrm>
          <a:prstGeom prst="rect">
            <a:avLst/>
          </a:prstGeom>
          <a:noFill/>
        </p:spPr>
        <p:txBody>
          <a:bodyPr wrap="square" rtlCol="0">
            <a:spAutoFit/>
          </a:bodyPr>
          <a:lstStyle/>
          <a:p>
            <a:pPr algn="just"/>
            <a:r>
              <a:rPr lang="de-DE" sz="2000" dirty="0">
                <a:latin typeface="+mn-lt"/>
              </a:rPr>
              <a:t>Testergebnis hier: </a:t>
            </a:r>
          </a:p>
        </p:txBody>
      </p:sp>
      <mc:AlternateContent xmlns:mc="http://schemas.openxmlformats.org/markup-compatibility/2006" xmlns:a14="http://schemas.microsoft.com/office/drawing/2010/main">
        <mc:Choice Requires="a14">
          <p:sp>
            <p:nvSpPr>
              <p:cNvPr id="35" name="Textfeld 34"/>
              <p:cNvSpPr txBox="1"/>
              <p:nvPr/>
            </p:nvSpPr>
            <p:spPr>
              <a:xfrm>
                <a:off x="924870" y="5400899"/>
                <a:ext cx="5295402" cy="80599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𝑡</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9.52−10</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panose="02040503050406030204" pitchFamily="18" charset="0"/>
                                    </a:rPr>
                                    <m:t>2.24</m:t>
                                  </m:r>
                                </m:num>
                                <m:den>
                                  <m:r>
                                    <a:rPr lang="de-DE" sz="2000" b="0" i="1" smtClean="0">
                                      <a:solidFill>
                                        <a:schemeClr val="tx1"/>
                                      </a:solidFill>
                                      <a:latin typeface="Cambria Math"/>
                                    </a:rPr>
                                    <m:t>10</m:t>
                                  </m:r>
                                </m:den>
                              </m:f>
                            </m:e>
                          </m:rad>
                        </m:den>
                      </m:f>
                      <m:r>
                        <a:rPr lang="de-DE" sz="2000" b="0" i="1" smtClean="0">
                          <a:solidFill>
                            <a:schemeClr val="tx1"/>
                          </a:solidFill>
                          <a:latin typeface="Cambria Math"/>
                        </a:rPr>
                        <m:t>=−1.</m:t>
                      </m:r>
                      <m:r>
                        <a:rPr lang="de-DE" sz="2000" b="0" i="1" smtClean="0">
                          <a:solidFill>
                            <a:schemeClr val="tx1"/>
                          </a:solidFill>
                          <a:latin typeface="Cambria Math" panose="02040503050406030204" pitchFamily="18" charset="0"/>
                        </a:rPr>
                        <m:t>01</m:t>
                      </m:r>
                      <m:r>
                        <a:rPr lang="de-DE" sz="2000" b="0" i="1" smtClean="0">
                          <a:solidFill>
                            <a:schemeClr val="tx1"/>
                          </a:solidFill>
                          <a:latin typeface="Cambria Math"/>
                        </a:rPr>
                        <m:t>&gt;−1.83   </m:t>
                      </m:r>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𝐻</m:t>
                          </m:r>
                        </m:e>
                        <m:sub>
                          <m:r>
                            <a:rPr lang="de-DE" sz="2000" b="0" i="1" smtClean="0">
                              <a:solidFill>
                                <a:schemeClr val="tx1"/>
                              </a:solidFill>
                              <a:latin typeface="Cambria Math"/>
                              <a:ea typeface="Cambria Math"/>
                            </a:rPr>
                            <m:t>0</m:t>
                          </m:r>
                        </m:sub>
                      </m:sSub>
                    </m:oMath>
                  </m:oMathPara>
                </a14:m>
                <a:endParaRPr lang="de-DE" sz="2000" dirty="0">
                  <a:solidFill>
                    <a:schemeClr val="tx1"/>
                  </a:solidFill>
                  <a:latin typeface="+mn-lt"/>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924870" y="5400899"/>
                <a:ext cx="5295402" cy="805990"/>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7" name="Textfeld 36"/>
              <p:cNvSpPr txBox="1"/>
              <p:nvPr/>
            </p:nvSpPr>
            <p:spPr>
              <a:xfrm>
                <a:off x="924870" y="6207862"/>
                <a:ext cx="6359483"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Mittelwert ist nicht signifikant kleiner als 10.</a:t>
                </a:r>
              </a:p>
            </p:txBody>
          </p:sp>
        </mc:Choice>
        <mc:Fallback xmlns="">
          <p:sp>
            <p:nvSpPr>
              <p:cNvPr id="37" name="Textfeld 36"/>
              <p:cNvSpPr txBox="1">
                <a:spLocks noRot="1" noChangeAspect="1" noMove="1" noResize="1" noEditPoints="1" noAdjustHandles="1" noChangeArrowheads="1" noChangeShapeType="1" noTextEdit="1"/>
              </p:cNvSpPr>
              <p:nvPr/>
            </p:nvSpPr>
            <p:spPr>
              <a:xfrm>
                <a:off x="924870" y="6207862"/>
                <a:ext cx="6359483" cy="400110"/>
              </a:xfrm>
              <a:prstGeom prst="rect">
                <a:avLst/>
              </a:prstGeom>
              <a:blipFill rotWithShape="1">
                <a:blip r:embed="rId11"/>
                <a:stretch>
                  <a:fillRect t="-7576" b="-25758"/>
                </a:stretch>
              </a:blipFill>
            </p:spPr>
            <p:txBody>
              <a:bodyPr/>
              <a:lstStyle/>
              <a:p>
                <a:r>
                  <a:rPr lang="de-DE">
                    <a:noFill/>
                  </a:rPr>
                  <a:t> </a:t>
                </a:r>
              </a:p>
            </p:txBody>
          </p:sp>
        </mc:Fallback>
      </mc:AlternateContent>
    </p:spTree>
    <p:extLst>
      <p:ext uri="{BB962C8B-B14F-4D97-AF65-F5344CB8AC3E}">
        <p14:creationId xmlns:p14="http://schemas.microsoft.com/office/powerpoint/2010/main" val="1384404103"/>
      </p:ext>
    </p:extLst>
  </p:cSld>
  <p:clrMapOvr>
    <a:masterClrMapping/>
  </p:clrMapOvr>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784</a:t>
            </a:r>
            <a:endParaRPr lang="de-DE" sz="8000" b="1" dirty="0">
              <a:solidFill>
                <a:schemeClr val="tx1"/>
              </a:solidFill>
              <a:latin typeface="+mj-lt"/>
            </a:endParaRPr>
          </a:p>
        </p:txBody>
      </p:sp>
      <p:sp>
        <p:nvSpPr>
          <p:cNvPr id="12" name="Textfeld 11"/>
          <p:cNvSpPr txBox="1"/>
          <p:nvPr/>
        </p:nvSpPr>
        <p:spPr>
          <a:xfrm>
            <a:off x="690024" y="1155892"/>
            <a:ext cx="6618280" cy="400110"/>
          </a:xfrm>
          <a:prstGeom prst="rect">
            <a:avLst/>
          </a:prstGeom>
          <a:noFill/>
        </p:spPr>
        <p:txBody>
          <a:bodyPr wrap="square" rtlCol="0">
            <a:spAutoFit/>
          </a:bodyPr>
          <a:lstStyle/>
          <a:p>
            <a:pPr algn="just"/>
            <a:r>
              <a:rPr lang="de-DE" sz="2000" i="1" dirty="0">
                <a:latin typeface="+mn-lt"/>
              </a:rPr>
              <a:t>p</a:t>
            </a:r>
            <a:r>
              <a:rPr lang="de-DE" sz="2000" dirty="0">
                <a:latin typeface="+mn-lt"/>
              </a:rPr>
              <a:t>-Wert:    Abschätzung mittels </a:t>
            </a:r>
            <a:r>
              <a:rPr lang="de-DE" sz="2000" dirty="0" err="1">
                <a:latin typeface="+mn-lt"/>
              </a:rPr>
              <a:t>Quantilstabelle</a:t>
            </a:r>
            <a:r>
              <a:rPr lang="de-DE" sz="2000" dirty="0">
                <a:latin typeface="+mn-lt"/>
              </a:rPr>
              <a:t> (</a:t>
            </a:r>
            <a:r>
              <a:rPr lang="de-DE" sz="2000">
                <a:latin typeface="+mn-lt"/>
              </a:rPr>
              <a:t>Folie 690-691)</a:t>
            </a:r>
            <a:endParaRPr lang="de-DE" sz="2000" dirty="0">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2187750" y="1556001"/>
                <a:ext cx="267228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0.1&lt;</m:t>
                      </m:r>
                      <m:r>
                        <a:rPr lang="de-DE" sz="2000" b="0" i="1" smtClean="0">
                          <a:solidFill>
                            <a:schemeClr val="tx1"/>
                          </a:solidFill>
                          <a:latin typeface="Cambria Math"/>
                          <a:ea typeface="Cambria Math"/>
                        </a:rPr>
                        <m:t>𝑝</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𝑊𝑒𝑟𝑡</m:t>
                      </m:r>
                      <m:r>
                        <a:rPr lang="de-DE" sz="2000" b="0" i="1" smtClean="0">
                          <a:solidFill>
                            <a:schemeClr val="tx1"/>
                          </a:solidFill>
                          <a:latin typeface="Cambria Math"/>
                          <a:ea typeface="Cambria Math"/>
                        </a:rPr>
                        <m:t>&lt;0.2</m:t>
                      </m:r>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187750" y="1556001"/>
                <a:ext cx="2672282" cy="400110"/>
              </a:xfrm>
              <a:prstGeom prst="rect">
                <a:avLst/>
              </a:prstGeom>
              <a:blipFill rotWithShape="1">
                <a:blip r:embed="rId3"/>
                <a:stretch>
                  <a:fillRect b="-7576"/>
                </a:stretch>
              </a:blipFill>
            </p:spPr>
            <p:txBody>
              <a:bodyPr/>
              <a:lstStyle/>
              <a:p>
                <a:r>
                  <a:rPr lang="de-DE">
                    <a:noFill/>
                  </a:rPr>
                  <a:t> </a:t>
                </a:r>
              </a:p>
            </p:txBody>
          </p:sp>
        </mc:Fallback>
      </mc:AlternateContent>
      <p:sp>
        <p:nvSpPr>
          <p:cNvPr id="15" name="Textfeld 14"/>
          <p:cNvSpPr txBox="1"/>
          <p:nvPr/>
        </p:nvSpPr>
        <p:spPr>
          <a:xfrm>
            <a:off x="1763688" y="1968550"/>
            <a:ext cx="5256584" cy="400110"/>
          </a:xfrm>
          <a:prstGeom prst="rect">
            <a:avLst/>
          </a:prstGeom>
          <a:noFill/>
        </p:spPr>
        <p:txBody>
          <a:bodyPr wrap="square" rtlCol="0">
            <a:spAutoFit/>
          </a:bodyPr>
          <a:lstStyle/>
          <a:p>
            <a:pPr algn="just"/>
            <a:r>
              <a:rPr lang="de-DE" sz="2000" dirty="0">
                <a:latin typeface="+mn-lt"/>
              </a:rPr>
              <a:t>Exakter Wert: 0.169 (Berechnung etwa mit </a:t>
            </a:r>
            <a:r>
              <a:rPr lang="de-DE" sz="2000" dirty="0">
                <a:latin typeface="+mj-lt"/>
              </a:rPr>
              <a:t>R</a:t>
            </a:r>
            <a:r>
              <a:rPr lang="de-DE" sz="2000" dirty="0">
                <a:latin typeface="+mn-lt"/>
              </a:rPr>
              <a:t>)</a:t>
            </a:r>
          </a:p>
        </p:txBody>
      </p:sp>
      <p:sp>
        <p:nvSpPr>
          <p:cNvPr id="16" name="Textfeld 15"/>
          <p:cNvSpPr txBox="1"/>
          <p:nvPr/>
        </p:nvSpPr>
        <p:spPr>
          <a:xfrm>
            <a:off x="468313" y="2550533"/>
            <a:ext cx="6984007" cy="400110"/>
          </a:xfrm>
          <a:prstGeom prst="rect">
            <a:avLst/>
          </a:prstGeom>
          <a:noFill/>
        </p:spPr>
        <p:txBody>
          <a:bodyPr wrap="square" rtlCol="0">
            <a:spAutoFit/>
          </a:bodyPr>
          <a:lstStyle/>
          <a:p>
            <a:r>
              <a:rPr lang="de-DE" sz="2000" dirty="0">
                <a:latin typeface="+mn-lt"/>
              </a:rPr>
              <a:t>&gt; Frage 2: Ist der Mittelwert signifikant von 10 verschieden?</a:t>
            </a:r>
          </a:p>
        </p:txBody>
      </p:sp>
      <p:sp>
        <p:nvSpPr>
          <p:cNvPr id="18" name="Textfeld 17"/>
          <p:cNvSpPr txBox="1"/>
          <p:nvPr/>
        </p:nvSpPr>
        <p:spPr>
          <a:xfrm>
            <a:off x="690024" y="3019128"/>
            <a:ext cx="2413354" cy="400110"/>
          </a:xfrm>
          <a:prstGeom prst="rect">
            <a:avLst/>
          </a:prstGeom>
          <a:noFill/>
        </p:spPr>
        <p:txBody>
          <a:bodyPr wrap="square" rtlCol="0">
            <a:spAutoFit/>
          </a:bodyPr>
          <a:lstStyle/>
          <a:p>
            <a:pPr algn="just"/>
            <a:r>
              <a:rPr lang="de-DE" sz="2000" dirty="0">
                <a:latin typeface="+mn-lt"/>
              </a:rPr>
              <a:t>Statistisches Modell:</a:t>
            </a:r>
          </a:p>
        </p:txBody>
      </p:sp>
      <mc:AlternateContent xmlns:mc="http://schemas.openxmlformats.org/markup-compatibility/2006" xmlns:a14="http://schemas.microsoft.com/office/drawing/2010/main">
        <mc:Choice Requires="a14">
          <p:sp>
            <p:nvSpPr>
              <p:cNvPr id="19" name="Textfeld 18"/>
              <p:cNvSpPr txBox="1"/>
              <p:nvPr/>
            </p:nvSpPr>
            <p:spPr>
              <a:xfrm>
                <a:off x="3135426" y="3018331"/>
                <a:ext cx="4523770"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10</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i="1">
                            <a:latin typeface="Cambria Math"/>
                            <a:ea typeface="Cambria Math"/>
                          </a:rPr>
                          <m:t>𝜇</m:t>
                        </m:r>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e>
                    </m:d>
                  </m:oMath>
                </a14:m>
                <a:r>
                  <a:rPr lang="de-DE" sz="2000" dirty="0">
                    <a:latin typeface="+mn-lt"/>
                  </a:rPr>
                  <a:t>-verteilt </a:t>
                </a:r>
              </a:p>
            </p:txBody>
          </p:sp>
        </mc:Choice>
        <mc:Fallback xmlns="">
          <p:sp>
            <p:nvSpPr>
              <p:cNvPr id="19" name="Textfeld 18"/>
              <p:cNvSpPr txBox="1">
                <a:spLocks noRot="1" noChangeAspect="1" noMove="1" noResize="1" noEditPoints="1" noAdjustHandles="1" noChangeArrowheads="1" noChangeShapeType="1" noTextEdit="1"/>
              </p:cNvSpPr>
              <p:nvPr/>
            </p:nvSpPr>
            <p:spPr>
              <a:xfrm>
                <a:off x="3135426" y="3018331"/>
                <a:ext cx="4523770"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20" name="Textfeld 19"/>
          <p:cNvSpPr txBox="1"/>
          <p:nvPr/>
        </p:nvSpPr>
        <p:spPr>
          <a:xfrm>
            <a:off x="690023" y="3480171"/>
            <a:ext cx="2705677" cy="400110"/>
          </a:xfrm>
          <a:prstGeom prst="rect">
            <a:avLst/>
          </a:prstGeom>
          <a:noFill/>
        </p:spPr>
        <p:txBody>
          <a:bodyPr wrap="square" rtlCol="0">
            <a:spAutoFit/>
          </a:bodyPr>
          <a:lstStyle/>
          <a:p>
            <a:pPr algn="just"/>
            <a:r>
              <a:rPr lang="de-DE" sz="2000" dirty="0">
                <a:latin typeface="+mn-lt"/>
              </a:rPr>
              <a:t>Testproblem:  </a:t>
            </a:r>
          </a:p>
        </p:txBody>
      </p:sp>
      <mc:AlternateContent xmlns:mc="http://schemas.openxmlformats.org/markup-compatibility/2006" xmlns:a14="http://schemas.microsoft.com/office/drawing/2010/main">
        <mc:Choice Requires="a14">
          <p:sp>
            <p:nvSpPr>
              <p:cNvPr id="22" name="Textfeld 21"/>
              <p:cNvSpPr txBox="1"/>
              <p:nvPr/>
            </p:nvSpPr>
            <p:spPr>
              <a:xfrm>
                <a:off x="2734849" y="3480171"/>
                <a:ext cx="3672408"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𝜇</m:t>
                    </m:r>
                    <m:r>
                      <a:rPr lang="de-DE" sz="2000" b="0" i="1" dirty="0" smtClean="0">
                        <a:solidFill>
                          <a:schemeClr val="tx1"/>
                        </a:solidFill>
                        <a:latin typeface="Cambria Math"/>
                        <a:ea typeface="Cambria Math"/>
                      </a:rPr>
                      <m:t>=10</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ea typeface="Cambria Math"/>
                      </a:rPr>
                      <m:t>𝜇</m:t>
                    </m:r>
                    <m:r>
                      <a:rPr lang="de-DE" sz="2000" b="0" i="1" dirty="0" smtClean="0">
                        <a:solidFill>
                          <a:schemeClr val="tx1"/>
                        </a:solidFill>
                        <a:latin typeface="Cambria Math"/>
                        <a:ea typeface="Cambria Math"/>
                      </a:rPr>
                      <m:t>≠10</m:t>
                    </m:r>
                  </m:oMath>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734849" y="3480171"/>
                <a:ext cx="3672408" cy="400110"/>
              </a:xfrm>
              <a:prstGeom prst="rect">
                <a:avLst/>
              </a:prstGeom>
              <a:blipFill rotWithShape="1">
                <a:blip r:embed="rId5"/>
                <a:stretch>
                  <a:fillRect t="-7576" b="-25758"/>
                </a:stretch>
              </a:blipFill>
            </p:spPr>
            <p:txBody>
              <a:bodyPr/>
              <a:lstStyle/>
              <a:p>
                <a:r>
                  <a:rPr lang="de-DE">
                    <a:noFill/>
                  </a:rPr>
                  <a:t> </a:t>
                </a:r>
              </a:p>
            </p:txBody>
          </p:sp>
        </mc:Fallback>
      </mc:AlternateContent>
      <p:sp>
        <p:nvSpPr>
          <p:cNvPr id="26" name="Textfeld 25"/>
          <p:cNvSpPr txBox="1"/>
          <p:nvPr/>
        </p:nvSpPr>
        <p:spPr>
          <a:xfrm>
            <a:off x="690022" y="4125082"/>
            <a:ext cx="2675157" cy="400110"/>
          </a:xfrm>
          <a:prstGeom prst="rect">
            <a:avLst/>
          </a:prstGeom>
          <a:noFill/>
        </p:spPr>
        <p:txBody>
          <a:bodyPr wrap="square" rtlCol="0">
            <a:spAutoFit/>
          </a:bodyPr>
          <a:lstStyle/>
          <a:p>
            <a:pPr algn="just"/>
            <a:r>
              <a:rPr lang="de-DE" sz="2000" dirty="0">
                <a:latin typeface="+mn-lt"/>
              </a:rPr>
              <a:t>Teststatistik: </a:t>
            </a:r>
          </a:p>
        </p:txBody>
      </p:sp>
      <mc:AlternateContent xmlns:mc="http://schemas.openxmlformats.org/markup-compatibility/2006" xmlns:a14="http://schemas.microsoft.com/office/drawing/2010/main">
        <mc:Choice Requires="a14">
          <p:sp>
            <p:nvSpPr>
              <p:cNvPr id="27" name="Textfeld 26"/>
              <p:cNvSpPr txBox="1"/>
              <p:nvPr/>
            </p:nvSpPr>
            <p:spPr>
              <a:xfrm>
                <a:off x="2704875" y="3912700"/>
                <a:ext cx="5064789" cy="83869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𝑇</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−10</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r>
                                        <a:rPr lang="de-DE" sz="2000" i="1">
                                          <a:solidFill>
                                            <a:schemeClr val="tx1"/>
                                          </a:solidFill>
                                          <a:latin typeface="Cambria Math"/>
                                        </a:rPr>
                                        <m:t>𝑆</m:t>
                                      </m:r>
                                    </m:e>
                                    <m:sup>
                                      <m:r>
                                        <a:rPr lang="de-DE" sz="2000" i="1">
                                          <a:solidFill>
                                            <a:schemeClr val="tx1"/>
                                          </a:solidFill>
                                          <a:latin typeface="Cambria Math"/>
                                        </a:rPr>
                                        <m:t>2</m:t>
                                      </m:r>
                                    </m:sup>
                                  </m:sSup>
                                </m:num>
                                <m:den>
                                  <m:r>
                                    <a:rPr lang="de-DE" sz="2000" b="0" i="1" smtClean="0">
                                      <a:solidFill>
                                        <a:schemeClr val="tx1"/>
                                      </a:solidFill>
                                      <a:latin typeface="Cambria Math"/>
                                    </a:rPr>
                                    <m:t>10</m:t>
                                  </m:r>
                                </m:den>
                              </m:f>
                            </m:e>
                          </m:rad>
                        </m:den>
                      </m:f>
                      <m:r>
                        <a:rPr lang="de-DE" sz="2000" b="0" i="1" smtClean="0">
                          <a:solidFill>
                            <a:schemeClr val="tx1"/>
                          </a:solidFill>
                          <a:latin typeface="Cambria Math"/>
                        </a:rPr>
                        <m:t>      ~       </m:t>
                      </m:r>
                      <m:r>
                        <a:rPr lang="de-DE" sz="2000" b="0" i="1" smtClean="0">
                          <a:solidFill>
                            <a:schemeClr val="tx1"/>
                          </a:solidFill>
                          <a:latin typeface="Cambria Math"/>
                        </a:rPr>
                        <m:t>𝑡</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9</m:t>
                          </m:r>
                        </m:e>
                      </m:d>
                    </m:oMath>
                  </m:oMathPara>
                </a14:m>
                <a:endParaRPr lang="de-DE" sz="2000"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2704875" y="3912700"/>
                <a:ext cx="5064789" cy="838691"/>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4305020" y="3900760"/>
                <a:ext cx="1054274"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solidFill>
                            <a:schemeClr val="tx1"/>
                          </a:solidFill>
                          <a:latin typeface="Cambria Math"/>
                          <a:ea typeface="Cambria Math"/>
                        </a:rPr>
                        <m:t>𝜇</m:t>
                      </m:r>
                      <m:r>
                        <a:rPr lang="de-DE" sz="1600" b="0" i="1" smtClean="0">
                          <a:solidFill>
                            <a:schemeClr val="tx1"/>
                          </a:solidFill>
                          <a:latin typeface="Cambria Math"/>
                          <a:ea typeface="Cambria Math"/>
                        </a:rPr>
                        <m:t>=10</m:t>
                      </m:r>
                    </m:oMath>
                  </m:oMathPara>
                </a14:m>
                <a:endParaRPr lang="de-DE" sz="16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4305020" y="3900760"/>
                <a:ext cx="1054274" cy="338554"/>
              </a:xfrm>
              <a:prstGeom prst="rect">
                <a:avLst/>
              </a:prstGeom>
              <a:blipFill rotWithShape="1">
                <a:blip r:embed="rId7"/>
                <a:stretch>
                  <a:fillRect b="-3636"/>
                </a:stretch>
              </a:blipFill>
            </p:spPr>
            <p:txBody>
              <a:bodyPr/>
              <a:lstStyle/>
              <a:p>
                <a:r>
                  <a:rPr lang="de-DE">
                    <a:noFill/>
                  </a:rPr>
                  <a:t> </a:t>
                </a:r>
              </a:p>
            </p:txBody>
          </p:sp>
        </mc:Fallback>
      </mc:AlternateContent>
      <p:sp>
        <p:nvSpPr>
          <p:cNvPr id="29" name="Textfeld 28"/>
          <p:cNvSpPr txBox="1"/>
          <p:nvPr/>
        </p:nvSpPr>
        <p:spPr>
          <a:xfrm>
            <a:off x="690022" y="5205915"/>
            <a:ext cx="3328149" cy="400110"/>
          </a:xfrm>
          <a:prstGeom prst="rect">
            <a:avLst/>
          </a:prstGeom>
          <a:noFill/>
        </p:spPr>
        <p:txBody>
          <a:bodyPr wrap="square" rtlCol="0">
            <a:spAutoFit/>
          </a:bodyPr>
          <a:lstStyle/>
          <a:p>
            <a:pPr algn="just"/>
            <a:r>
              <a:rPr lang="de-DE" sz="2000" dirty="0">
                <a:latin typeface="+mn-lt"/>
              </a:rPr>
              <a:t>Kritische Werte: </a:t>
            </a:r>
          </a:p>
        </p:txBody>
      </p:sp>
      <p:sp>
        <p:nvSpPr>
          <p:cNvPr id="30" name="Textfeld 29"/>
          <p:cNvSpPr txBox="1"/>
          <p:nvPr/>
        </p:nvSpPr>
        <p:spPr>
          <a:xfrm>
            <a:off x="690024" y="4751391"/>
            <a:ext cx="5989961" cy="400110"/>
          </a:xfrm>
          <a:prstGeom prst="rect">
            <a:avLst/>
          </a:prstGeom>
          <a:noFill/>
        </p:spPr>
        <p:txBody>
          <a:bodyPr wrap="square" rtlCol="0">
            <a:spAutoFit/>
          </a:bodyPr>
          <a:lstStyle/>
          <a:p>
            <a:pPr algn="just"/>
            <a:r>
              <a:rPr lang="de-DE" sz="2000" dirty="0">
                <a:latin typeface="+mn-lt"/>
              </a:rPr>
              <a:t>Testniveau (Signifikanzniveau):  </a:t>
            </a:r>
          </a:p>
        </p:txBody>
      </p:sp>
      <mc:AlternateContent xmlns:mc="http://schemas.openxmlformats.org/markup-compatibility/2006" xmlns:a14="http://schemas.microsoft.com/office/drawing/2010/main">
        <mc:Choice Requires="a14">
          <p:sp>
            <p:nvSpPr>
              <p:cNvPr id="31" name="Textfeld 30"/>
              <p:cNvSpPr txBox="1"/>
              <p:nvPr/>
            </p:nvSpPr>
            <p:spPr>
              <a:xfrm>
                <a:off x="2660375" y="5220310"/>
                <a:ext cx="4916200" cy="41351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𝑐</m:t>
                          </m:r>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𝑡</m:t>
                          </m:r>
                        </m:e>
                        <m:sub>
                          <m:r>
                            <a:rPr lang="de-DE" sz="2000" b="0" i="1" smtClean="0">
                              <a:solidFill>
                                <a:schemeClr val="tx1"/>
                              </a:solidFill>
                              <a:latin typeface="Cambria Math"/>
                              <a:ea typeface="Cambria Math"/>
                            </a:rPr>
                            <m:t>9,0.025</m:t>
                          </m:r>
                        </m:sub>
                      </m:sSub>
                      <m:r>
                        <a:rPr lang="de-DE" sz="2000" b="0" i="1" smtClean="0">
                          <a:solidFill>
                            <a:schemeClr val="tx1"/>
                          </a:solidFill>
                          <a:latin typeface="Cambria Math"/>
                          <a:ea typeface="Cambria Math"/>
                        </a:rPr>
                        <m:t>=−2.26,</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𝑐</m:t>
                          </m:r>
                        </m:e>
                        <m:sub>
                          <m:r>
                            <a:rPr lang="de-DE" sz="2000" b="0" i="1" smtClean="0">
                              <a:solidFill>
                                <a:schemeClr val="tx1"/>
                              </a:solidFill>
                              <a:latin typeface="Cambria Math"/>
                              <a:ea typeface="Cambria Math"/>
                            </a:rPr>
                            <m:t>2</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𝑡</m:t>
                          </m:r>
                        </m:e>
                        <m:sub>
                          <m:r>
                            <a:rPr lang="de-DE" sz="2000" i="1">
                              <a:solidFill>
                                <a:schemeClr val="tx1"/>
                              </a:solidFill>
                              <a:latin typeface="Cambria Math"/>
                              <a:ea typeface="Cambria Math"/>
                            </a:rPr>
                            <m:t>9,0.</m:t>
                          </m:r>
                          <m:r>
                            <a:rPr lang="de-DE" sz="2000" b="0" i="1" smtClean="0">
                              <a:solidFill>
                                <a:schemeClr val="tx1"/>
                              </a:solidFill>
                              <a:latin typeface="Cambria Math"/>
                              <a:ea typeface="Cambria Math"/>
                            </a:rPr>
                            <m:t>97</m:t>
                          </m:r>
                          <m:r>
                            <a:rPr lang="de-DE" sz="2000" i="1">
                              <a:solidFill>
                                <a:schemeClr val="tx1"/>
                              </a:solidFill>
                              <a:latin typeface="Cambria Math"/>
                              <a:ea typeface="Cambria Math"/>
                            </a:rPr>
                            <m:t>5</m:t>
                          </m:r>
                        </m:sub>
                      </m:sSub>
                      <m:r>
                        <a:rPr lang="de-DE" sz="2000" i="1">
                          <a:solidFill>
                            <a:schemeClr val="tx1"/>
                          </a:solidFill>
                          <a:latin typeface="Cambria Math"/>
                          <a:ea typeface="Cambria Math"/>
                        </a:rPr>
                        <m:t>=2.26</m:t>
                      </m:r>
                    </m:oMath>
                  </m:oMathPara>
                </a14:m>
                <a:endParaRPr lang="de-DE" sz="2000" dirty="0">
                  <a:solidFill>
                    <a:schemeClr val="tx1"/>
                  </a:solidFill>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2660375" y="5220310"/>
                <a:ext cx="4916200" cy="413511"/>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4319026" y="4751391"/>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4319026" y="4751391"/>
                <a:ext cx="1584176" cy="400110"/>
              </a:xfrm>
              <a:prstGeom prst="rect">
                <a:avLst/>
              </a:prstGeom>
              <a:blipFill rotWithShape="1">
                <a:blip r:embed="rId9"/>
                <a:stretch>
                  <a:fillRect/>
                </a:stretch>
              </a:blipFill>
            </p:spPr>
            <p:txBody>
              <a:bodyPr/>
              <a:lstStyle/>
              <a:p>
                <a:r>
                  <a:rPr lang="de-DE">
                    <a:noFill/>
                  </a:rPr>
                  <a:t> </a:t>
                </a:r>
              </a:p>
            </p:txBody>
          </p:sp>
        </mc:Fallback>
      </mc:AlternateContent>
      <p:sp>
        <p:nvSpPr>
          <p:cNvPr id="33" name="Textfeld 32"/>
          <p:cNvSpPr txBox="1"/>
          <p:nvPr/>
        </p:nvSpPr>
        <p:spPr>
          <a:xfrm>
            <a:off x="690020" y="5697815"/>
            <a:ext cx="2017813"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34" name="Textfeld 33"/>
              <p:cNvSpPr txBox="1"/>
              <p:nvPr/>
            </p:nvSpPr>
            <p:spPr>
              <a:xfrm>
                <a:off x="2382845" y="5691310"/>
                <a:ext cx="5432516" cy="707886"/>
              </a:xfrm>
              <a:prstGeom prst="rect">
                <a:avLst/>
              </a:prstGeom>
              <a:noFill/>
            </p:spPr>
            <p:txBody>
              <a:bodyPr wrap="square" rtlCol="0">
                <a:spAutoFit/>
              </a:bodyPr>
              <a:lstStyle/>
              <a:p>
                <a:pPr algn="just"/>
                <a:r>
                  <a:rPr lang="de-DE" sz="2000" dirty="0">
                    <a:latin typeface="+mn-lt"/>
                  </a:rPr>
                  <a:t>Falls </a:t>
                </a:r>
                <a14:m>
                  <m:oMath xmlns:m="http://schemas.openxmlformats.org/officeDocument/2006/math">
                    <m:r>
                      <a:rPr lang="de-DE" sz="2000" b="0" i="1" smtClean="0">
                        <a:latin typeface="Cambria Math"/>
                      </a:rPr>
                      <m:t>𝑡</m:t>
                    </m:r>
                    <m:r>
                      <a:rPr lang="de-DE" sz="2000" b="0" i="1" smtClean="0">
                        <a:latin typeface="Cambria Math"/>
                      </a:rPr>
                      <m:t>&lt;−2.26</m:t>
                    </m:r>
                  </m:oMath>
                </a14:m>
                <a:r>
                  <a:rPr lang="de-DE" sz="2000" dirty="0">
                    <a:latin typeface="+mn-lt"/>
                  </a:rPr>
                  <a:t> oder </a:t>
                </a:r>
                <a14:m>
                  <m:oMath xmlns:m="http://schemas.openxmlformats.org/officeDocument/2006/math">
                    <m:r>
                      <a:rPr lang="de-DE" sz="2000" i="1">
                        <a:latin typeface="Cambria Math"/>
                      </a:rPr>
                      <m:t>𝑡</m:t>
                    </m:r>
                    <m:r>
                      <a:rPr lang="de-DE" sz="2000" b="0" i="1" smtClean="0">
                        <a:latin typeface="Cambria Math"/>
                      </a:rPr>
                      <m:t>&gt;2</m:t>
                    </m:r>
                    <m:r>
                      <a:rPr lang="de-DE" sz="2000" i="1">
                        <a:latin typeface="Cambria Math"/>
                      </a:rPr>
                      <m:t>.26</m:t>
                    </m:r>
                  </m:oMath>
                </a14:m>
                <a:r>
                  <a:rPr lang="de-DE" sz="2000" dirty="0">
                    <a:latin typeface="+mn-lt"/>
                  </a:rPr>
                  <a:t>, Entscheidung</a:t>
                </a:r>
              </a:p>
              <a:p>
                <a:pPr algn="just"/>
                <a:r>
                  <a:rPr lang="de-DE" sz="2000" dirty="0">
                    <a:latin typeface="+mn-lt"/>
                  </a:rPr>
                  <a:t>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sonst 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2382845" y="5691310"/>
                <a:ext cx="5432516" cy="707886"/>
              </a:xfrm>
              <a:prstGeom prst="rect">
                <a:avLst/>
              </a:prstGeom>
              <a:blipFill rotWithShape="1">
                <a:blip r:embed="rId10"/>
                <a:stretch>
                  <a:fillRect l="-1235" t="-4310" b="-14655"/>
                </a:stretch>
              </a:blipFill>
            </p:spPr>
            <p:txBody>
              <a:bodyPr/>
              <a:lstStyle/>
              <a:p>
                <a:r>
                  <a:rPr lang="de-DE">
                    <a:noFill/>
                  </a:rPr>
                  <a:t> </a:t>
                </a:r>
              </a:p>
            </p:txBody>
          </p:sp>
        </mc:Fallback>
      </mc:AlternateContent>
    </p:spTree>
    <p:extLst>
      <p:ext uri="{BB962C8B-B14F-4D97-AF65-F5344CB8AC3E}">
        <p14:creationId xmlns:p14="http://schemas.microsoft.com/office/powerpoint/2010/main" val="3058148613"/>
      </p:ext>
    </p:extLst>
  </p:cSld>
  <p:clrMapOvr>
    <a:masterClrMapping/>
  </p:clrMapOvr>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785</a:t>
            </a:r>
            <a:endParaRPr lang="de-DE" sz="8000" b="1" dirty="0">
              <a:solidFill>
                <a:schemeClr val="tx1"/>
              </a:solidFill>
              <a:latin typeface="+mj-lt"/>
            </a:endParaRPr>
          </a:p>
        </p:txBody>
      </p:sp>
      <p:sp>
        <p:nvSpPr>
          <p:cNvPr id="15" name="Textfeld 14"/>
          <p:cNvSpPr txBox="1"/>
          <p:nvPr/>
        </p:nvSpPr>
        <p:spPr>
          <a:xfrm>
            <a:off x="683568" y="1109360"/>
            <a:ext cx="2015838" cy="400110"/>
          </a:xfrm>
          <a:prstGeom prst="rect">
            <a:avLst/>
          </a:prstGeom>
          <a:noFill/>
        </p:spPr>
        <p:txBody>
          <a:bodyPr wrap="square" rtlCol="0">
            <a:spAutoFit/>
          </a:bodyPr>
          <a:lstStyle/>
          <a:p>
            <a:pPr algn="just"/>
            <a:r>
              <a:rPr lang="de-DE" sz="2000" dirty="0">
                <a:latin typeface="+mn-lt"/>
              </a:rPr>
              <a:t>Testergebnis hier: </a:t>
            </a:r>
          </a:p>
        </p:txBody>
      </p:sp>
      <mc:AlternateContent xmlns:mc="http://schemas.openxmlformats.org/markup-compatibility/2006" xmlns:a14="http://schemas.microsoft.com/office/drawing/2010/main">
        <mc:Choice Requires="a14">
          <p:sp>
            <p:nvSpPr>
              <p:cNvPr id="16" name="Textfeld 15"/>
              <p:cNvSpPr txBox="1"/>
              <p:nvPr/>
            </p:nvSpPr>
            <p:spPr>
              <a:xfrm>
                <a:off x="1330871" y="1494086"/>
                <a:ext cx="5295402" cy="80599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𝑡</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9.52−10</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panose="02040503050406030204" pitchFamily="18" charset="0"/>
                                    </a:rPr>
                                    <m:t>2.24</m:t>
                                  </m:r>
                                </m:num>
                                <m:den>
                                  <m:r>
                                    <a:rPr lang="de-DE" sz="2000" b="0" i="1" smtClean="0">
                                      <a:solidFill>
                                        <a:schemeClr val="tx1"/>
                                      </a:solidFill>
                                      <a:latin typeface="Cambria Math"/>
                                    </a:rPr>
                                    <m:t>10</m:t>
                                  </m:r>
                                </m:den>
                              </m:f>
                            </m:e>
                          </m:rad>
                        </m:den>
                      </m:f>
                      <m:r>
                        <a:rPr lang="de-DE" sz="2000" b="0" i="1" smtClean="0">
                          <a:solidFill>
                            <a:schemeClr val="tx1"/>
                          </a:solidFill>
                          <a:latin typeface="Cambria Math"/>
                        </a:rPr>
                        <m:t>=−1</m:t>
                      </m:r>
                      <m:r>
                        <a:rPr lang="de-DE" sz="2000" b="0" i="1" smtClean="0">
                          <a:solidFill>
                            <a:schemeClr val="tx1"/>
                          </a:solidFill>
                          <a:latin typeface="Cambria Math" panose="02040503050406030204" pitchFamily="18" charset="0"/>
                        </a:rPr>
                        <m:t>.01</m:t>
                      </m:r>
                      <m:r>
                        <a:rPr lang="de-DE" sz="2000" b="0" i="1" smtClean="0">
                          <a:solidFill>
                            <a:schemeClr val="tx1"/>
                          </a:solidFill>
                          <a:latin typeface="Cambria Math"/>
                        </a:rPr>
                        <m:t>   </m:t>
                      </m:r>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𝐻</m:t>
                          </m:r>
                        </m:e>
                        <m:sub>
                          <m:r>
                            <a:rPr lang="de-DE" sz="2000" b="0" i="1" smtClean="0">
                              <a:solidFill>
                                <a:schemeClr val="tx1"/>
                              </a:solidFill>
                              <a:latin typeface="Cambria Math"/>
                              <a:ea typeface="Cambria Math"/>
                            </a:rPr>
                            <m:t>0</m:t>
                          </m:r>
                        </m:sub>
                      </m:sSub>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330871" y="1494086"/>
                <a:ext cx="5295402" cy="805990"/>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946502" y="2316433"/>
                <a:ext cx="6359483"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Mittelwert ist nicht signifikant von 10 verschieden.</a:t>
                </a:r>
              </a:p>
            </p:txBody>
          </p:sp>
        </mc:Choice>
        <mc:Fallback xmlns="">
          <p:sp>
            <p:nvSpPr>
              <p:cNvPr id="18" name="Textfeld 17"/>
              <p:cNvSpPr txBox="1">
                <a:spLocks noRot="1" noChangeAspect="1" noMove="1" noResize="1" noEditPoints="1" noAdjustHandles="1" noChangeArrowheads="1" noChangeShapeType="1" noTextEdit="1"/>
              </p:cNvSpPr>
              <p:nvPr/>
            </p:nvSpPr>
            <p:spPr>
              <a:xfrm>
                <a:off x="946502" y="2316433"/>
                <a:ext cx="6359483"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20" name="Textfeld 19"/>
          <p:cNvSpPr txBox="1"/>
          <p:nvPr/>
        </p:nvSpPr>
        <p:spPr>
          <a:xfrm>
            <a:off x="669432" y="2852936"/>
            <a:ext cx="6618280" cy="400110"/>
          </a:xfrm>
          <a:prstGeom prst="rect">
            <a:avLst/>
          </a:prstGeom>
          <a:noFill/>
        </p:spPr>
        <p:txBody>
          <a:bodyPr wrap="square" rtlCol="0">
            <a:spAutoFit/>
          </a:bodyPr>
          <a:lstStyle/>
          <a:p>
            <a:pPr algn="just"/>
            <a:r>
              <a:rPr lang="de-DE" sz="2000" i="1" dirty="0">
                <a:latin typeface="+mn-lt"/>
              </a:rPr>
              <a:t>p</a:t>
            </a:r>
            <a:r>
              <a:rPr lang="de-DE" sz="2000" dirty="0">
                <a:latin typeface="+mn-lt"/>
              </a:rPr>
              <a:t>-Wert:    Abschätzung mittels </a:t>
            </a:r>
            <a:r>
              <a:rPr lang="de-DE" sz="2000" dirty="0" err="1">
                <a:latin typeface="+mn-lt"/>
              </a:rPr>
              <a:t>Quantilstabelle</a:t>
            </a:r>
            <a:r>
              <a:rPr lang="de-DE" sz="2000" dirty="0">
                <a:latin typeface="+mn-lt"/>
              </a:rPr>
              <a:t> (</a:t>
            </a:r>
            <a:r>
              <a:rPr lang="de-DE" sz="2000">
                <a:latin typeface="+mn-lt"/>
              </a:rPr>
              <a:t>Folie 690-691)</a:t>
            </a:r>
            <a:endParaRPr lang="de-DE" sz="2000" dirty="0">
              <a:latin typeface="+mn-lt"/>
            </a:endParaRPr>
          </a:p>
        </p:txBody>
      </p:sp>
      <mc:AlternateContent xmlns:mc="http://schemas.openxmlformats.org/markup-compatibility/2006" xmlns:a14="http://schemas.microsoft.com/office/drawing/2010/main">
        <mc:Choice Requires="a14">
          <p:sp>
            <p:nvSpPr>
              <p:cNvPr id="22" name="Textfeld 21"/>
              <p:cNvSpPr txBox="1"/>
              <p:nvPr/>
            </p:nvSpPr>
            <p:spPr>
              <a:xfrm>
                <a:off x="2167158" y="3253045"/>
                <a:ext cx="267228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0.2&lt;</m:t>
                      </m:r>
                      <m:r>
                        <a:rPr lang="de-DE" sz="2000" b="0" i="1" smtClean="0">
                          <a:solidFill>
                            <a:schemeClr val="tx1"/>
                          </a:solidFill>
                          <a:latin typeface="Cambria Math"/>
                          <a:ea typeface="Cambria Math"/>
                        </a:rPr>
                        <m:t>𝑝</m:t>
                      </m:r>
                      <m:r>
                        <a:rPr lang="de-DE" sz="2000" b="0" i="1" smtClean="0">
                          <a:solidFill>
                            <a:schemeClr val="tx1"/>
                          </a:solidFill>
                          <a:latin typeface="Cambria Math"/>
                          <a:ea typeface="Cambria Math"/>
                        </a:rPr>
                        <m:t>−</m:t>
                      </m:r>
                      <m:r>
                        <a:rPr lang="de-DE" sz="2000" b="0" i="1" smtClean="0">
                          <a:solidFill>
                            <a:schemeClr val="tx1"/>
                          </a:solidFill>
                          <a:latin typeface="Cambria Math"/>
                          <a:ea typeface="Cambria Math"/>
                        </a:rPr>
                        <m:t>𝑊𝑒𝑟𝑡</m:t>
                      </m:r>
                      <m:r>
                        <a:rPr lang="de-DE" sz="2000" b="0" i="1" smtClean="0">
                          <a:solidFill>
                            <a:schemeClr val="tx1"/>
                          </a:solidFill>
                          <a:latin typeface="Cambria Math"/>
                          <a:ea typeface="Cambria Math"/>
                        </a:rPr>
                        <m:t>&lt;0.4</m:t>
                      </m:r>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167158" y="3253045"/>
                <a:ext cx="2672282" cy="400110"/>
              </a:xfrm>
              <a:prstGeom prst="rect">
                <a:avLst/>
              </a:prstGeom>
              <a:blipFill rotWithShape="1">
                <a:blip r:embed="rId5"/>
                <a:stretch>
                  <a:fillRect b="-9231"/>
                </a:stretch>
              </a:blipFill>
            </p:spPr>
            <p:txBody>
              <a:bodyPr/>
              <a:lstStyle/>
              <a:p>
                <a:r>
                  <a:rPr lang="de-DE">
                    <a:noFill/>
                  </a:rPr>
                  <a:t> </a:t>
                </a:r>
              </a:p>
            </p:txBody>
          </p:sp>
        </mc:Fallback>
      </mc:AlternateContent>
      <p:sp>
        <p:nvSpPr>
          <p:cNvPr id="26" name="Textfeld 25"/>
          <p:cNvSpPr txBox="1"/>
          <p:nvPr/>
        </p:nvSpPr>
        <p:spPr>
          <a:xfrm>
            <a:off x="1743096" y="3665594"/>
            <a:ext cx="5256584" cy="400110"/>
          </a:xfrm>
          <a:prstGeom prst="rect">
            <a:avLst/>
          </a:prstGeom>
          <a:noFill/>
        </p:spPr>
        <p:txBody>
          <a:bodyPr wrap="square" rtlCol="0">
            <a:spAutoFit/>
          </a:bodyPr>
          <a:lstStyle/>
          <a:p>
            <a:pPr algn="just"/>
            <a:r>
              <a:rPr lang="de-DE" sz="2000" dirty="0">
                <a:latin typeface="+mn-lt"/>
              </a:rPr>
              <a:t>Exakter Wert: 0.339 (das Doppelte wie zuvor)</a:t>
            </a:r>
          </a:p>
        </p:txBody>
      </p:sp>
      <mc:AlternateContent xmlns:mc="http://schemas.openxmlformats.org/markup-compatibility/2006" xmlns:a14="http://schemas.microsoft.com/office/drawing/2010/main">
        <mc:Choice Requires="a14">
          <p:sp>
            <p:nvSpPr>
              <p:cNvPr id="27" name="Textfeld 26"/>
              <p:cNvSpPr txBox="1"/>
              <p:nvPr/>
            </p:nvSpPr>
            <p:spPr>
              <a:xfrm>
                <a:off x="468313" y="4221088"/>
                <a:ext cx="6618280" cy="400110"/>
              </a:xfrm>
              <a:prstGeom prst="rect">
                <a:avLst/>
              </a:prstGeom>
              <a:noFill/>
            </p:spPr>
            <p:txBody>
              <a:bodyPr wrap="square" rtlCol="0">
                <a:spAutoFit/>
              </a:bodyPr>
              <a:lstStyle/>
              <a:p>
                <a:pPr algn="just"/>
                <a:r>
                  <a:rPr lang="de-DE" sz="2000" dirty="0">
                    <a:latin typeface="+mn-lt"/>
                  </a:rPr>
                  <a:t>&gt; Bemerkung: Das 0.95-KI für </a:t>
                </a:r>
                <a14:m>
                  <m:oMath xmlns:m="http://schemas.openxmlformats.org/officeDocument/2006/math">
                    <m:r>
                      <a:rPr lang="de-DE" sz="2000" i="1" smtClean="0">
                        <a:latin typeface="Cambria Math"/>
                        <a:ea typeface="Cambria Math"/>
                      </a:rPr>
                      <m:t>𝜇</m:t>
                    </m:r>
                  </m:oMath>
                </a14:m>
                <a:r>
                  <a:rPr lang="de-DE" sz="2000" dirty="0">
                    <a:latin typeface="+mn-lt"/>
                  </a:rPr>
                  <a:t> lautete (vgl. </a:t>
                </a:r>
                <a:r>
                  <a:rPr lang="de-DE" sz="2000">
                    <a:latin typeface="+mn-lt"/>
                  </a:rPr>
                  <a:t>Folie 686):</a:t>
                </a:r>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68313" y="4221088"/>
                <a:ext cx="6618280" cy="400110"/>
              </a:xfrm>
              <a:prstGeom prst="rect">
                <a:avLst/>
              </a:prstGeom>
              <a:blipFill>
                <a:blip r:embed="rId6"/>
                <a:stretch>
                  <a:fillRect l="-1014"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2016245" y="4621198"/>
                <a:ext cx="267228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begChr m:val="["/>
                          <m:endChr m:val="]"/>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8.</m:t>
                          </m:r>
                          <m:r>
                            <a:rPr lang="de-DE" sz="2000" b="0" i="1" smtClean="0">
                              <a:solidFill>
                                <a:schemeClr val="tx1"/>
                              </a:solidFill>
                              <a:latin typeface="Cambria Math" panose="02040503050406030204" pitchFamily="18" charset="0"/>
                            </a:rPr>
                            <m:t>45</m:t>
                          </m:r>
                          <m:r>
                            <a:rPr lang="de-DE" sz="2000" b="0" i="1" smtClean="0">
                              <a:solidFill>
                                <a:schemeClr val="tx1"/>
                              </a:solidFill>
                              <a:latin typeface="Cambria Math"/>
                            </a:rPr>
                            <m:t>,10.</m:t>
                          </m:r>
                          <m:r>
                            <a:rPr lang="de-DE" sz="2000" b="0" i="1" smtClean="0">
                              <a:solidFill>
                                <a:schemeClr val="tx1"/>
                              </a:solidFill>
                              <a:latin typeface="Cambria Math" panose="02040503050406030204" pitchFamily="18" charset="0"/>
                            </a:rPr>
                            <m:t>59</m:t>
                          </m:r>
                        </m:e>
                      </m:d>
                    </m:oMath>
                  </m:oMathPara>
                </a14:m>
                <a:endParaRPr lang="de-DE" sz="2000" dirty="0">
                  <a:solidFill>
                    <a:schemeClr val="tx1"/>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2016245" y="4621198"/>
                <a:ext cx="2672282" cy="400110"/>
              </a:xfrm>
              <a:prstGeom prst="rect">
                <a:avLst/>
              </a:prstGeom>
              <a:blipFill>
                <a:blip r:embed="rId7"/>
                <a:stretch>
                  <a:fillRect/>
                </a:stretch>
              </a:blipFill>
            </p:spPr>
            <p:txBody>
              <a:bodyPr/>
              <a:lstStyle/>
              <a:p>
                <a:r>
                  <a:rPr lang="en-US">
                    <a:noFill/>
                  </a:rPr>
                  <a:t> </a:t>
                </a:r>
              </a:p>
            </p:txBody>
          </p:sp>
        </mc:Fallback>
      </mc:AlternateContent>
      <p:sp>
        <p:nvSpPr>
          <p:cNvPr id="29" name="Textfeld 28"/>
          <p:cNvSpPr txBox="1"/>
          <p:nvPr/>
        </p:nvSpPr>
        <p:spPr>
          <a:xfrm>
            <a:off x="731145" y="5021308"/>
            <a:ext cx="3247427" cy="400110"/>
          </a:xfrm>
          <a:prstGeom prst="rect">
            <a:avLst/>
          </a:prstGeom>
          <a:noFill/>
        </p:spPr>
        <p:txBody>
          <a:bodyPr wrap="square" rtlCol="0">
            <a:spAutoFit/>
          </a:bodyPr>
          <a:lstStyle/>
          <a:p>
            <a:pPr algn="just"/>
            <a:r>
              <a:rPr lang="de-DE" sz="2000" dirty="0">
                <a:latin typeface="+mn-lt"/>
              </a:rPr>
              <a:t>Dieses enthält den Wert 10. </a:t>
            </a:r>
          </a:p>
        </p:txBody>
      </p:sp>
    </p:spTree>
    <p:extLst>
      <p:ext uri="{BB962C8B-B14F-4D97-AF65-F5344CB8AC3E}">
        <p14:creationId xmlns:p14="http://schemas.microsoft.com/office/powerpoint/2010/main" val="4203437189"/>
      </p:ext>
    </p:extLst>
  </p:cSld>
  <p:clrMapOvr>
    <a:masterClrMapping/>
  </p:clrMapOvr>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7510" y="1124744"/>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Tests über </a:t>
            </a:r>
            <a:r>
              <a:rPr lang="de-DE" sz="2000" b="1" i="1" dirty="0">
                <a:solidFill>
                  <a:srgbClr val="0070C0"/>
                </a:solidFill>
                <a:latin typeface="+mn-lt"/>
                <a:sym typeface="Symbol"/>
              </a:rPr>
              <a:t></a:t>
            </a:r>
            <a:r>
              <a:rPr lang="de-DE" sz="2000" b="1" dirty="0">
                <a:solidFill>
                  <a:srgbClr val="0070C0"/>
                </a:solidFill>
                <a:latin typeface="+mn-lt"/>
                <a:sym typeface="Symbol"/>
              </a:rPr>
              <a:t> bei beliebiger Ausgangsverteilung</a:t>
            </a:r>
            <a:r>
              <a:rPr lang="de-DE" sz="2000" b="1" dirty="0">
                <a:solidFill>
                  <a:srgbClr val="0070C0"/>
                </a:solidFill>
                <a:latin typeface="+mn-lt"/>
              </a:rPr>
              <a:t> </a:t>
            </a:r>
            <a:r>
              <a:rPr lang="de-DE" sz="2000" dirty="0">
                <a:solidFill>
                  <a:srgbClr val="0070C0"/>
                </a:solidFill>
              </a:rPr>
              <a:t>● </a:t>
            </a:r>
            <a:endParaRPr lang="de-DE" sz="2000" b="1" dirty="0">
              <a:solidFill>
                <a:srgbClr val="0070C0"/>
              </a:solidFill>
              <a:latin typeface="+mn-lt"/>
            </a:endParaRPr>
          </a:p>
        </p:txBody>
      </p:sp>
      <p:sp>
        <p:nvSpPr>
          <p:cNvPr id="8" name="Textfeld 7"/>
          <p:cNvSpPr txBox="1">
            <a:spLocks noChangeArrowheads="1"/>
          </p:cNvSpPr>
          <p:nvPr/>
        </p:nvSpPr>
        <p:spPr bwMode="auto">
          <a:xfrm>
            <a:off x="467511" y="3140968"/>
            <a:ext cx="30243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a:t>
            </a:r>
            <a:r>
              <a:rPr lang="de-DE" sz="2000" dirty="0">
                <a:solidFill>
                  <a:srgbClr val="0070C0"/>
                </a:solidFill>
              </a:rPr>
              <a:t>● </a:t>
            </a:r>
            <a:endParaRPr lang="de-DE" sz="2000" b="1" dirty="0">
              <a:solidFill>
                <a:srgbClr val="0070C0"/>
              </a:solidFill>
              <a:latin typeface="+mn-lt"/>
            </a:endParaRPr>
          </a:p>
        </p:txBody>
      </p:sp>
      <p:sp>
        <p:nvSpPr>
          <p:cNvPr id="14" name="Textfeld 13"/>
          <p:cNvSpPr txBox="1"/>
          <p:nvPr/>
        </p:nvSpPr>
        <p:spPr>
          <a:xfrm>
            <a:off x="467510" y="1525651"/>
            <a:ext cx="2608767" cy="400110"/>
          </a:xfrm>
          <a:prstGeom prst="rect">
            <a:avLst/>
          </a:prstGeom>
          <a:noFill/>
        </p:spPr>
        <p:txBody>
          <a:bodyPr wrap="square" rtlCol="0">
            <a:spAutoFit/>
          </a:bodyPr>
          <a:lstStyle/>
          <a:p>
            <a:pPr algn="just"/>
            <a:r>
              <a:rPr lang="de-DE" sz="2000" dirty="0">
                <a:latin typeface="+mn-lt"/>
              </a:rPr>
              <a:t>&gt; Statistisches Modell:</a:t>
            </a:r>
          </a:p>
        </p:txBody>
      </p:sp>
      <mc:AlternateContent xmlns:mc="http://schemas.openxmlformats.org/markup-compatibility/2006" xmlns:a14="http://schemas.microsoft.com/office/drawing/2010/main">
        <mc:Choice Requires="a14">
          <p:sp>
            <p:nvSpPr>
              <p:cNvPr id="19" name="Textfeld 18"/>
              <p:cNvSpPr txBox="1"/>
              <p:nvPr/>
            </p:nvSpPr>
            <p:spPr>
              <a:xfrm>
                <a:off x="3108325" y="1524854"/>
                <a:ext cx="4523770"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sind u. i. v. mit großem </a:t>
                </a:r>
                <a:r>
                  <a:rPr lang="de-DE" sz="2000" i="1" dirty="0">
                    <a:latin typeface="+mn-lt"/>
                  </a:rPr>
                  <a:t>n</a:t>
                </a:r>
              </a:p>
            </p:txBody>
          </p:sp>
        </mc:Choice>
        <mc:Fallback xmlns="">
          <p:sp>
            <p:nvSpPr>
              <p:cNvPr id="19" name="Textfeld 18"/>
              <p:cNvSpPr txBox="1">
                <a:spLocks noRot="1" noChangeAspect="1" noMove="1" noResize="1" noEditPoints="1" noAdjustHandles="1" noChangeArrowheads="1" noChangeShapeType="1" noTextEdit="1"/>
              </p:cNvSpPr>
              <p:nvPr/>
            </p:nvSpPr>
            <p:spPr>
              <a:xfrm>
                <a:off x="3108325" y="1524854"/>
                <a:ext cx="4523770"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26" name="Textfeld 25"/>
          <p:cNvSpPr txBox="1"/>
          <p:nvPr/>
        </p:nvSpPr>
        <p:spPr>
          <a:xfrm>
            <a:off x="467509" y="1925761"/>
            <a:ext cx="6984811" cy="400110"/>
          </a:xfrm>
          <a:prstGeom prst="rect">
            <a:avLst/>
          </a:prstGeom>
          <a:noFill/>
        </p:spPr>
        <p:txBody>
          <a:bodyPr wrap="square" rtlCol="0">
            <a:spAutoFit/>
          </a:bodyPr>
          <a:lstStyle/>
          <a:p>
            <a:pPr algn="just"/>
            <a:r>
              <a:rPr lang="de-DE" sz="2000" dirty="0">
                <a:latin typeface="+mn-lt"/>
              </a:rPr>
              <a:t>&gt; Testprobleme und Durchführung wie beim Gauß-Test wg. </a:t>
            </a:r>
          </a:p>
        </p:txBody>
      </p:sp>
      <mc:AlternateContent xmlns:mc="http://schemas.openxmlformats.org/markup-compatibility/2006" xmlns:a14="http://schemas.microsoft.com/office/drawing/2010/main">
        <mc:Choice Requires="a14">
          <p:sp>
            <p:nvSpPr>
              <p:cNvPr id="27" name="Textfeld 26"/>
              <p:cNvSpPr txBox="1"/>
              <p:nvPr/>
            </p:nvSpPr>
            <p:spPr>
              <a:xfrm>
                <a:off x="1043609" y="2299618"/>
                <a:ext cx="2916306" cy="83869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𝑍</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m:t>
                          </m:r>
                          <m:r>
                            <a:rPr lang="de-DE" sz="2000" b="0" i="1" smtClean="0">
                              <a:solidFill>
                                <a:schemeClr val="tx1"/>
                              </a:solidFill>
                              <a:latin typeface="Cambria Math"/>
                              <a:ea typeface="Cambria Math"/>
                            </a:rPr>
                            <m:t>𝜇</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r>
                                        <a:rPr lang="de-DE" sz="2000" i="1" smtClean="0">
                                          <a:solidFill>
                                            <a:schemeClr val="tx1"/>
                                          </a:solidFill>
                                          <a:latin typeface="Cambria Math"/>
                                          <a:ea typeface="Cambria Math"/>
                                        </a:rPr>
                                        <m:t>𝜎</m:t>
                                      </m:r>
                                    </m:e>
                                    <m:sup>
                                      <m:r>
                                        <a:rPr lang="de-DE" sz="2000" i="1">
                                          <a:solidFill>
                                            <a:schemeClr val="tx1"/>
                                          </a:solidFill>
                                          <a:latin typeface="Cambria Math"/>
                                        </a:rPr>
                                        <m:t>2</m:t>
                                      </m:r>
                                    </m:sup>
                                  </m:sSup>
                                </m:num>
                                <m:den>
                                  <m:r>
                                    <a:rPr lang="de-DE" sz="2000" b="0" i="1" smtClean="0">
                                      <a:solidFill>
                                        <a:schemeClr val="tx1"/>
                                      </a:solidFill>
                                      <a:latin typeface="Cambria Math"/>
                                    </a:rPr>
                                    <m:t>𝑛</m:t>
                                  </m:r>
                                </m:den>
                              </m:f>
                            </m:e>
                          </m:rad>
                        </m:den>
                      </m:f>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e>
                      </m:d>
                    </m:oMath>
                  </m:oMathPara>
                </a14:m>
                <a:endParaRPr lang="de-DE" sz="2000"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043609" y="2299618"/>
                <a:ext cx="2916306" cy="83869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2461843" y="2309025"/>
                <a:ext cx="383556"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solidFill>
                            <a:schemeClr val="tx1"/>
                          </a:solidFill>
                          <a:latin typeface="Cambria Math"/>
                          <a:ea typeface="Cambria Math"/>
                        </a:rPr>
                        <m:t>𝑎</m:t>
                      </m:r>
                    </m:oMath>
                  </m:oMathPara>
                </a14:m>
                <a:endParaRPr lang="de-DE" sz="16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2461843" y="2309025"/>
                <a:ext cx="383556" cy="338554"/>
              </a:xfrm>
              <a:prstGeom prst="rect">
                <a:avLst/>
              </a:prstGeom>
              <a:blipFill rotWithShape="1">
                <a:blip r:embed="rId6"/>
                <a:stretch>
                  <a:fillRect/>
                </a:stretch>
              </a:blipFill>
            </p:spPr>
            <p:txBody>
              <a:bodyPr/>
              <a:lstStyle/>
              <a:p>
                <a:r>
                  <a:rPr lang="de-DE">
                    <a:noFill/>
                  </a:rPr>
                  <a:t> </a:t>
                </a:r>
              </a:p>
            </p:txBody>
          </p:sp>
        </mc:Fallback>
      </mc:AlternateContent>
      <p:sp>
        <p:nvSpPr>
          <p:cNvPr id="30" name="Textfeld 29"/>
          <p:cNvSpPr txBox="1"/>
          <p:nvPr/>
        </p:nvSpPr>
        <p:spPr>
          <a:xfrm>
            <a:off x="3779913" y="2518908"/>
            <a:ext cx="792088" cy="400110"/>
          </a:xfrm>
          <a:prstGeom prst="rect">
            <a:avLst/>
          </a:prstGeom>
          <a:noFill/>
        </p:spPr>
        <p:txBody>
          <a:bodyPr wrap="square" rtlCol="0">
            <a:spAutoFit/>
          </a:bodyPr>
          <a:lstStyle/>
          <a:p>
            <a:pPr algn="just"/>
            <a:r>
              <a:rPr lang="de-DE" sz="2000" dirty="0">
                <a:latin typeface="+mn-lt"/>
              </a:rPr>
              <a:t>bzw.</a:t>
            </a:r>
          </a:p>
        </p:txBody>
      </p:sp>
      <mc:AlternateContent xmlns:mc="http://schemas.openxmlformats.org/markup-compatibility/2006" xmlns:a14="http://schemas.microsoft.com/office/drawing/2010/main">
        <mc:Choice Requires="a14">
          <p:sp>
            <p:nvSpPr>
              <p:cNvPr id="31" name="Textfeld 30"/>
              <p:cNvSpPr txBox="1"/>
              <p:nvPr/>
            </p:nvSpPr>
            <p:spPr>
              <a:xfrm>
                <a:off x="4515674" y="2339488"/>
                <a:ext cx="2916306" cy="83869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𝑇</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r>
                            <a:rPr lang="de-DE" sz="2000" b="0" i="1" smtClean="0">
                              <a:solidFill>
                                <a:schemeClr val="tx1"/>
                              </a:solidFill>
                              <a:latin typeface="Cambria Math"/>
                            </a:rPr>
                            <m:t>−</m:t>
                          </m:r>
                          <m:r>
                            <a:rPr lang="de-DE" sz="2000" b="0" i="1" smtClean="0">
                              <a:solidFill>
                                <a:schemeClr val="tx1"/>
                              </a:solidFill>
                              <a:latin typeface="Cambria Math"/>
                              <a:ea typeface="Cambria Math"/>
                            </a:rPr>
                            <m:t>𝜇</m:t>
                          </m:r>
                        </m:num>
                        <m:den>
                          <m:rad>
                            <m:radPr>
                              <m:degHide m:val="on"/>
                              <m:ctrlPr>
                                <a:rPr lang="de-DE" sz="2000" b="0" i="1" smtClean="0">
                                  <a:solidFill>
                                    <a:schemeClr val="tx1"/>
                                  </a:solidFill>
                                  <a:latin typeface="Cambria Math" panose="02040503050406030204" pitchFamily="18" charset="0"/>
                                </a:rPr>
                              </m:ctrlPr>
                            </m:radPr>
                            <m:deg/>
                            <m:e>
                              <m:f>
                                <m:fPr>
                                  <m:type m:val="lin"/>
                                  <m:ctrlPr>
                                    <a:rPr lang="de-DE" sz="2000" b="0" i="1" smtClean="0">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r>
                                        <a:rPr lang="de-DE" sz="2000" b="0" i="1" smtClean="0">
                                          <a:solidFill>
                                            <a:schemeClr val="tx1"/>
                                          </a:solidFill>
                                          <a:latin typeface="Cambria Math"/>
                                        </a:rPr>
                                        <m:t>𝑆</m:t>
                                      </m:r>
                                    </m:e>
                                    <m:sup>
                                      <m:r>
                                        <a:rPr lang="de-DE" sz="2000" i="1">
                                          <a:solidFill>
                                            <a:schemeClr val="tx1"/>
                                          </a:solidFill>
                                          <a:latin typeface="Cambria Math"/>
                                        </a:rPr>
                                        <m:t>2</m:t>
                                      </m:r>
                                    </m:sup>
                                  </m:sSup>
                                </m:num>
                                <m:den>
                                  <m:r>
                                    <a:rPr lang="de-DE" sz="2000" b="0" i="1" smtClean="0">
                                      <a:solidFill>
                                        <a:schemeClr val="tx1"/>
                                      </a:solidFill>
                                      <a:latin typeface="Cambria Math"/>
                                    </a:rPr>
                                    <m:t>𝑛</m:t>
                                  </m:r>
                                </m:den>
                              </m:f>
                            </m:e>
                          </m:rad>
                        </m:den>
                      </m:f>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e>
                      </m:d>
                    </m:oMath>
                  </m:oMathPara>
                </a14:m>
                <a:endParaRPr lang="de-DE" sz="2000" dirty="0">
                  <a:solidFill>
                    <a:schemeClr val="tx1"/>
                  </a:solidFill>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4515674" y="2339488"/>
                <a:ext cx="2916306" cy="838691"/>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5933908" y="2348895"/>
                <a:ext cx="383556"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solidFill>
                            <a:schemeClr val="tx1"/>
                          </a:solidFill>
                          <a:latin typeface="Cambria Math"/>
                          <a:ea typeface="Cambria Math"/>
                        </a:rPr>
                        <m:t>𝑎</m:t>
                      </m:r>
                    </m:oMath>
                  </m:oMathPara>
                </a14:m>
                <a:endParaRPr lang="de-DE" sz="16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5933908" y="2348895"/>
                <a:ext cx="383556" cy="338554"/>
              </a:xfrm>
              <a:prstGeom prst="rect">
                <a:avLst/>
              </a:prstGeom>
              <a:blipFill rotWithShape="1">
                <a:blip r:embed="rId8"/>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9"/>
          <a:stretch>
            <a:fillRect/>
          </a:stretch>
        </p:blipFill>
        <p:spPr>
          <a:xfrm>
            <a:off x="467509" y="3735054"/>
            <a:ext cx="7591425" cy="2552700"/>
          </a:xfrm>
          <a:prstGeom prst="rect">
            <a:avLst/>
          </a:prstGeom>
        </p:spPr>
      </p:pic>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786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15927327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4.2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68313" y="1008293"/>
            <a:ext cx="7600950" cy="5076825"/>
          </a:xfrm>
          <a:prstGeom prst="rect">
            <a:avLst/>
          </a:prstGeom>
        </p:spPr>
      </p:pic>
      <p:sp>
        <p:nvSpPr>
          <p:cNvPr id="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453455804"/>
      </p:ext>
    </p:extLst>
  </p:cSld>
  <p:clrMapOvr>
    <a:masterClrMapping/>
  </p:clrMapOvr>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68313" y="1072175"/>
            <a:ext cx="7591425" cy="4514850"/>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787</a:t>
            </a:r>
            <a:endParaRPr lang="de-DE" sz="8000" b="1" dirty="0">
              <a:solidFill>
                <a:schemeClr val="tx1"/>
              </a:solidFill>
              <a:latin typeface="+mj-lt"/>
            </a:endParaRPr>
          </a:p>
        </p:txBody>
      </p:sp>
    </p:spTree>
    <p:extLst>
      <p:ext uri="{BB962C8B-B14F-4D97-AF65-F5344CB8AC3E}">
        <p14:creationId xmlns:p14="http://schemas.microsoft.com/office/powerpoint/2010/main" val="694373030"/>
      </p:ext>
    </p:extLst>
  </p:cSld>
  <p:clrMapOvr>
    <a:masterClrMapping/>
  </p:clrMapOvr>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788</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68313" y="4725144"/>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Allgemeine Regel via Standardfehler </a:t>
            </a:r>
            <a:r>
              <a:rPr lang="de-DE" sz="2000" dirty="0">
                <a:solidFill>
                  <a:srgbClr val="0070C0"/>
                </a:solidFill>
              </a:rPr>
              <a:t>● </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7200" y="1123976"/>
            <a:ext cx="7591425" cy="752475"/>
          </a:xfrm>
          <a:prstGeom prst="rect">
            <a:avLst/>
          </a:prstGeom>
        </p:spPr>
      </p:pic>
      <p:pic>
        <p:nvPicPr>
          <p:cNvPr id="3" name="Grafik 2"/>
          <p:cNvPicPr>
            <a:picLocks noChangeAspect="1"/>
          </p:cNvPicPr>
          <p:nvPr/>
        </p:nvPicPr>
        <p:blipFill>
          <a:blip r:embed="rId4"/>
          <a:stretch>
            <a:fillRect/>
          </a:stretch>
        </p:blipFill>
        <p:spPr>
          <a:xfrm>
            <a:off x="466724" y="1838325"/>
            <a:ext cx="7572375" cy="2676525"/>
          </a:xfrm>
          <a:prstGeom prst="rect">
            <a:avLst/>
          </a:prstGeom>
        </p:spPr>
      </p:pic>
      <p:pic>
        <p:nvPicPr>
          <p:cNvPr id="5" name="Grafik 4"/>
          <p:cNvPicPr>
            <a:picLocks noChangeAspect="1"/>
          </p:cNvPicPr>
          <p:nvPr/>
        </p:nvPicPr>
        <p:blipFill>
          <a:blip r:embed="rId5"/>
          <a:stretch>
            <a:fillRect/>
          </a:stretch>
        </p:blipFill>
        <p:spPr>
          <a:xfrm>
            <a:off x="899592" y="5285719"/>
            <a:ext cx="6467475" cy="419100"/>
          </a:xfrm>
          <a:prstGeom prst="rect">
            <a:avLst/>
          </a:prstGeom>
        </p:spPr>
      </p:pic>
    </p:spTree>
    <p:extLst>
      <p:ext uri="{BB962C8B-B14F-4D97-AF65-F5344CB8AC3E}">
        <p14:creationId xmlns:p14="http://schemas.microsoft.com/office/powerpoint/2010/main" val="1298202974"/>
      </p:ext>
    </p:extLst>
  </p:cSld>
  <p:clrMapOvr>
    <a:masterClrMapping/>
  </p:clrMapOvr>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789</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2" y="981075"/>
            <a:ext cx="511180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11.3.2 Tests über Erwartungswertdifferenzen</a:t>
            </a:r>
          </a:p>
        </p:txBody>
      </p:sp>
      <p:sp>
        <p:nvSpPr>
          <p:cNvPr id="9" name="Textfeld 9"/>
          <p:cNvSpPr txBox="1">
            <a:spLocks noChangeArrowheads="1"/>
          </p:cNvSpPr>
          <p:nvPr/>
        </p:nvSpPr>
        <p:spPr bwMode="auto">
          <a:xfrm>
            <a:off x="471836" y="1628800"/>
            <a:ext cx="640442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Modellrahmen und Überblick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7509" y="3070349"/>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Tests über </a:t>
            </a:r>
            <a:r>
              <a:rPr lang="de-DE" sz="2000" b="1" i="1" dirty="0">
                <a:solidFill>
                  <a:srgbClr val="0070C0"/>
                </a:solidFill>
                <a:latin typeface="+mn-lt"/>
                <a:sym typeface="Symbol"/>
              </a:rPr>
              <a:t></a:t>
            </a:r>
            <a:r>
              <a:rPr lang="de-DE" sz="2000" b="1" baseline="-25000" dirty="0">
                <a:solidFill>
                  <a:srgbClr val="0070C0"/>
                </a:solidFill>
                <a:latin typeface="+mn-lt"/>
                <a:sym typeface="Symbol"/>
              </a:rPr>
              <a:t>1</a:t>
            </a:r>
            <a:r>
              <a:rPr lang="de-DE" sz="2000" b="1" dirty="0">
                <a:solidFill>
                  <a:srgbClr val="0070C0"/>
                </a:solidFill>
                <a:latin typeface="+mn-lt"/>
                <a:sym typeface="Symbol"/>
              </a:rPr>
              <a:t>  </a:t>
            </a:r>
            <a:r>
              <a:rPr lang="de-DE" sz="2000" b="1" i="1" dirty="0">
                <a:solidFill>
                  <a:srgbClr val="0070C0"/>
                </a:solidFill>
                <a:latin typeface="+mn-lt"/>
                <a:sym typeface="Symbol"/>
              </a:rPr>
              <a:t></a:t>
            </a:r>
            <a:r>
              <a:rPr lang="de-DE" sz="2000" b="1" baseline="-25000" dirty="0">
                <a:solidFill>
                  <a:srgbClr val="0070C0"/>
                </a:solidFill>
                <a:latin typeface="+mn-lt"/>
                <a:sym typeface="Symbol"/>
              </a:rPr>
              <a:t>0</a:t>
            </a:r>
            <a:r>
              <a:rPr lang="de-DE" sz="2000" b="1" dirty="0">
                <a:solidFill>
                  <a:srgbClr val="0070C0"/>
                </a:solidFill>
                <a:latin typeface="+mn-lt"/>
                <a:sym typeface="Symbol"/>
              </a:rPr>
              <a:t> bei Normalverteilung und bekannten Varianzen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71836" y="357301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Tests über </a:t>
            </a:r>
            <a:r>
              <a:rPr lang="de-DE" sz="2000" b="1" i="1" dirty="0">
                <a:solidFill>
                  <a:srgbClr val="0070C0"/>
                </a:solidFill>
                <a:latin typeface="+mn-lt"/>
                <a:sym typeface="Symbol"/>
              </a:rPr>
              <a:t></a:t>
            </a:r>
            <a:r>
              <a:rPr lang="de-DE" sz="2000" b="1" baseline="-25000" dirty="0">
                <a:solidFill>
                  <a:srgbClr val="0070C0"/>
                </a:solidFill>
                <a:latin typeface="+mn-lt"/>
                <a:sym typeface="Symbol"/>
              </a:rPr>
              <a:t>1</a:t>
            </a:r>
            <a:r>
              <a:rPr lang="de-DE" sz="2000" b="1" dirty="0">
                <a:solidFill>
                  <a:srgbClr val="0070C0"/>
                </a:solidFill>
                <a:latin typeface="+mn-lt"/>
                <a:sym typeface="Symbol"/>
              </a:rPr>
              <a:t>  </a:t>
            </a:r>
            <a:r>
              <a:rPr lang="de-DE" sz="2000" b="1" i="1" dirty="0">
                <a:solidFill>
                  <a:srgbClr val="0070C0"/>
                </a:solidFill>
                <a:latin typeface="+mn-lt"/>
                <a:sym typeface="Symbol"/>
              </a:rPr>
              <a:t></a:t>
            </a:r>
            <a:r>
              <a:rPr lang="de-DE" sz="2000" b="1" baseline="-25000" dirty="0">
                <a:solidFill>
                  <a:srgbClr val="0070C0"/>
                </a:solidFill>
                <a:latin typeface="+mn-lt"/>
                <a:sym typeface="Symbol"/>
              </a:rPr>
              <a:t>0</a:t>
            </a:r>
            <a:r>
              <a:rPr lang="de-DE" sz="2000" b="1" dirty="0">
                <a:solidFill>
                  <a:srgbClr val="0070C0"/>
                </a:solidFill>
                <a:latin typeface="+mn-lt"/>
                <a:sym typeface="Symbol"/>
              </a:rPr>
              <a:t> bei Normalverteilung und unbekannten Varianzen</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71836" y="4077072"/>
            <a:ext cx="187144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Beispiele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a:spLocks noChangeArrowheads="1"/>
          </p:cNvSpPr>
          <p:nvPr/>
        </p:nvSpPr>
        <p:spPr bwMode="auto">
          <a:xfrm>
            <a:off x="467509" y="4854204"/>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Tests über </a:t>
            </a:r>
            <a:r>
              <a:rPr lang="de-DE" sz="2000" b="1" i="1" dirty="0">
                <a:solidFill>
                  <a:srgbClr val="0070C0"/>
                </a:solidFill>
                <a:latin typeface="+mn-lt"/>
                <a:sym typeface="Symbol"/>
              </a:rPr>
              <a:t></a:t>
            </a:r>
            <a:r>
              <a:rPr lang="de-DE" sz="2000" b="1" baseline="-25000" dirty="0">
                <a:solidFill>
                  <a:srgbClr val="0070C0"/>
                </a:solidFill>
                <a:latin typeface="+mn-lt"/>
                <a:sym typeface="Symbol"/>
              </a:rPr>
              <a:t>1</a:t>
            </a:r>
            <a:r>
              <a:rPr lang="de-DE" sz="2000" b="1" dirty="0">
                <a:solidFill>
                  <a:srgbClr val="0070C0"/>
                </a:solidFill>
                <a:latin typeface="+mn-lt"/>
                <a:sym typeface="Symbol"/>
              </a:rPr>
              <a:t>  </a:t>
            </a:r>
            <a:r>
              <a:rPr lang="de-DE" sz="2000" b="1" i="1" dirty="0">
                <a:solidFill>
                  <a:srgbClr val="0070C0"/>
                </a:solidFill>
                <a:latin typeface="+mn-lt"/>
                <a:sym typeface="Symbol"/>
              </a:rPr>
              <a:t></a:t>
            </a:r>
            <a:r>
              <a:rPr lang="de-DE" sz="2000" b="1" baseline="-25000" dirty="0">
                <a:solidFill>
                  <a:srgbClr val="0070C0"/>
                </a:solidFill>
                <a:latin typeface="+mn-lt"/>
                <a:sym typeface="Symbol"/>
              </a:rPr>
              <a:t>0</a:t>
            </a:r>
            <a:r>
              <a:rPr lang="de-DE" sz="2000" b="1" dirty="0">
                <a:solidFill>
                  <a:srgbClr val="0070C0"/>
                </a:solidFill>
                <a:latin typeface="+mn-lt"/>
                <a:sym typeface="Symbol"/>
              </a:rPr>
              <a:t> bei beliebiger Ausgangsverteilung</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a:spLocks noChangeArrowheads="1"/>
          </p:cNvSpPr>
          <p:nvPr/>
        </p:nvSpPr>
        <p:spPr bwMode="auto">
          <a:xfrm>
            <a:off x="467509" y="5351711"/>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Tests über </a:t>
            </a:r>
            <a:r>
              <a:rPr lang="de-DE" sz="2000" b="1" i="1" dirty="0">
                <a:solidFill>
                  <a:srgbClr val="0070C0"/>
                </a:solidFill>
                <a:latin typeface="+mn-lt"/>
                <a:sym typeface="Symbol"/>
              </a:rPr>
              <a:t></a:t>
            </a:r>
            <a:r>
              <a:rPr lang="de-DE" sz="2000" b="1" baseline="-25000" dirty="0">
                <a:solidFill>
                  <a:srgbClr val="0070C0"/>
                </a:solidFill>
                <a:latin typeface="+mn-lt"/>
                <a:sym typeface="Symbol"/>
              </a:rPr>
              <a:t>1</a:t>
            </a:r>
            <a:r>
              <a:rPr lang="de-DE" sz="2000" b="1" dirty="0">
                <a:solidFill>
                  <a:srgbClr val="0070C0"/>
                </a:solidFill>
                <a:latin typeface="+mn-lt"/>
                <a:sym typeface="Symbol"/>
              </a:rPr>
              <a:t>  </a:t>
            </a:r>
            <a:r>
              <a:rPr lang="de-DE" sz="2000" b="1" i="1" dirty="0">
                <a:solidFill>
                  <a:srgbClr val="0070C0"/>
                </a:solidFill>
                <a:latin typeface="+mn-lt"/>
                <a:sym typeface="Symbol"/>
              </a:rPr>
              <a:t></a:t>
            </a:r>
            <a:r>
              <a:rPr lang="de-DE" sz="2000" b="1" baseline="-25000" dirty="0">
                <a:solidFill>
                  <a:srgbClr val="0070C0"/>
                </a:solidFill>
                <a:latin typeface="+mn-lt"/>
                <a:sym typeface="Symbol"/>
              </a:rPr>
              <a:t>0</a:t>
            </a:r>
            <a:r>
              <a:rPr lang="de-DE" sz="2000" b="1" dirty="0">
                <a:solidFill>
                  <a:srgbClr val="0070C0"/>
                </a:solidFill>
                <a:latin typeface="+mn-lt"/>
                <a:sym typeface="Symbol"/>
              </a:rPr>
              <a:t> bei Abhängigkeit in Form verbundener Werte</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p:nvPr/>
        </p:nvSpPr>
        <p:spPr>
          <a:xfrm>
            <a:off x="666362" y="2028910"/>
            <a:ext cx="7992119" cy="1015663"/>
          </a:xfrm>
          <a:prstGeom prst="rect">
            <a:avLst/>
          </a:prstGeom>
          <a:noFill/>
        </p:spPr>
        <p:txBody>
          <a:bodyPr wrap="square" rtlCol="0">
            <a:spAutoFit/>
          </a:bodyPr>
          <a:lstStyle/>
          <a:p>
            <a:pPr algn="just"/>
            <a:r>
              <a:rPr lang="de-DE" sz="2000" dirty="0">
                <a:latin typeface="+mn-lt"/>
              </a:rPr>
              <a:t>Unter den gleichen Rahmenbedingungen wie in Abschnitt 10.2.3 (</a:t>
            </a:r>
            <a:r>
              <a:rPr lang="de-DE" sz="2000" dirty="0" err="1">
                <a:latin typeface="+mn-lt"/>
              </a:rPr>
              <a:t>Konfi-denzintervalle</a:t>
            </a:r>
            <a:r>
              <a:rPr lang="de-DE" sz="2000" dirty="0">
                <a:latin typeface="+mn-lt"/>
              </a:rPr>
              <a:t> für Erwartungswertdifferenzen lassen sich Testverfahren für solche konstruieren.</a:t>
            </a:r>
          </a:p>
        </p:txBody>
      </p:sp>
      <p:sp>
        <p:nvSpPr>
          <p:cNvPr id="16" name="Textfeld 15"/>
          <p:cNvSpPr txBox="1"/>
          <p:nvPr/>
        </p:nvSpPr>
        <p:spPr>
          <a:xfrm>
            <a:off x="683568" y="4454094"/>
            <a:ext cx="8154156" cy="400110"/>
          </a:xfrm>
          <a:prstGeom prst="rect">
            <a:avLst/>
          </a:prstGeom>
          <a:noFill/>
        </p:spPr>
        <p:txBody>
          <a:bodyPr wrap="square" rtlCol="0">
            <a:spAutoFit/>
          </a:bodyPr>
          <a:lstStyle/>
          <a:p>
            <a:pPr algn="just"/>
            <a:r>
              <a:rPr lang="de-DE" sz="2000" dirty="0">
                <a:latin typeface="+mn-lt"/>
              </a:rPr>
              <a:t>Beachte hierzu Beispiel 11.1.4 (Pflanzenexperiment) auf </a:t>
            </a:r>
            <a:r>
              <a:rPr lang="de-DE" sz="2000">
                <a:latin typeface="+mn-lt"/>
              </a:rPr>
              <a:t>Folien 745-747</a:t>
            </a:r>
            <a:endParaRPr lang="de-DE" sz="2000" dirty="0">
              <a:latin typeface="+mn-lt"/>
            </a:endParaRPr>
          </a:p>
        </p:txBody>
      </p:sp>
      <p:sp>
        <p:nvSpPr>
          <p:cNvPr id="18" name="Textfeld 17"/>
          <p:cNvSpPr txBox="1"/>
          <p:nvPr/>
        </p:nvSpPr>
        <p:spPr>
          <a:xfrm>
            <a:off x="683568" y="5775682"/>
            <a:ext cx="8154156" cy="707886"/>
          </a:xfrm>
          <a:prstGeom prst="rect">
            <a:avLst/>
          </a:prstGeom>
          <a:noFill/>
        </p:spPr>
        <p:txBody>
          <a:bodyPr wrap="square" rtlCol="0">
            <a:spAutoFit/>
          </a:bodyPr>
          <a:lstStyle/>
          <a:p>
            <a:pPr algn="just"/>
            <a:r>
              <a:rPr lang="de-DE" sz="2000" dirty="0">
                <a:latin typeface="+mn-lt"/>
              </a:rPr>
              <a:t>Führe Tests in Bezug auf den Erwartungswert der Differenzen</a:t>
            </a:r>
          </a:p>
          <a:p>
            <a:pPr algn="just"/>
            <a:r>
              <a:rPr lang="de-DE" sz="2000" dirty="0">
                <a:latin typeface="+mn-lt"/>
              </a:rPr>
              <a:t>durch. Beispiel im LB, </a:t>
            </a:r>
            <a:r>
              <a:rPr lang="de-DE" sz="2000">
                <a:latin typeface="+mn-lt"/>
              </a:rPr>
              <a:t>S. 615.</a:t>
            </a:r>
            <a:endParaRPr lang="de-DE" sz="2000" dirty="0">
              <a:latin typeface="+mn-lt"/>
            </a:endParaRPr>
          </a:p>
        </p:txBody>
      </p:sp>
    </p:spTree>
    <p:extLst>
      <p:ext uri="{BB962C8B-B14F-4D97-AF65-F5344CB8AC3E}">
        <p14:creationId xmlns:p14="http://schemas.microsoft.com/office/powerpoint/2010/main" val="325720139"/>
      </p:ext>
    </p:extLst>
  </p:cSld>
  <p:clrMapOvr>
    <a:masterClrMapping/>
  </p:clrMapOvr>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790</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2522" y="1076349"/>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a:t>
            </a:r>
            <a:r>
              <a:rPr lang="de-DE" sz="2000" dirty="0">
                <a:solidFill>
                  <a:srgbClr val="0070C0"/>
                </a:solidFill>
              </a:rPr>
              <a:t>● </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2522" y="1476459"/>
            <a:ext cx="7591425" cy="4219575"/>
          </a:xfrm>
          <a:prstGeom prst="rect">
            <a:avLst/>
          </a:prstGeom>
        </p:spPr>
      </p:pic>
    </p:spTree>
    <p:extLst>
      <p:ext uri="{BB962C8B-B14F-4D97-AF65-F5344CB8AC3E}">
        <p14:creationId xmlns:p14="http://schemas.microsoft.com/office/powerpoint/2010/main" val="1558012940"/>
      </p:ext>
    </p:extLst>
  </p:cSld>
  <p:clrMapOvr>
    <a:masterClrMapping/>
  </p:clrMapOvr>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58111" y="872640"/>
            <a:ext cx="7591425" cy="5362575"/>
          </a:xfrm>
          <a:prstGeom prst="rect">
            <a:avLst/>
          </a:prstGeom>
        </p:spPr>
      </p:pic>
      <p:pic>
        <p:nvPicPr>
          <p:cNvPr id="3" name="Grafik 2"/>
          <p:cNvPicPr>
            <a:picLocks noChangeAspect="1"/>
          </p:cNvPicPr>
          <p:nvPr/>
        </p:nvPicPr>
        <p:blipFill>
          <a:blip r:embed="rId4"/>
          <a:stretch>
            <a:fillRect/>
          </a:stretch>
        </p:blipFill>
        <p:spPr>
          <a:xfrm>
            <a:off x="457200" y="6235215"/>
            <a:ext cx="7581900" cy="323850"/>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791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317953039"/>
      </p:ext>
    </p:extLst>
  </p:cSld>
  <p:clrMapOvr>
    <a:masterClrMapping/>
  </p:clrMapOvr>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57200" y="892646"/>
            <a:ext cx="7600950" cy="5762625"/>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792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707501155"/>
      </p:ext>
    </p:extLst>
  </p:cSld>
  <p:clrMapOvr>
    <a:masterClrMapping/>
  </p:clrMapOvr>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793</a:t>
            </a:r>
            <a:endParaRPr lang="de-DE" sz="8000" b="1" dirty="0">
              <a:solidFill>
                <a:schemeClr val="tx1"/>
              </a:solidFill>
              <a:latin typeface="+mj-lt"/>
            </a:endParaRPr>
          </a:p>
        </p:txBody>
      </p:sp>
      <p:sp>
        <p:nvSpPr>
          <p:cNvPr id="7" name="Textfeld 6"/>
          <p:cNvSpPr txBox="1">
            <a:spLocks noChangeArrowheads="1"/>
          </p:cNvSpPr>
          <p:nvPr/>
        </p:nvSpPr>
        <p:spPr bwMode="auto">
          <a:xfrm>
            <a:off x="468313" y="1090747"/>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Bemerkung zu anderen Fällen </a:t>
            </a:r>
            <a:r>
              <a:rPr lang="de-DE" sz="2000" dirty="0">
                <a:solidFill>
                  <a:srgbClr val="0070C0"/>
                </a:solidFill>
              </a:rPr>
              <a:t>● </a:t>
            </a:r>
            <a:endParaRPr lang="de-DE" sz="2000" b="1" dirty="0">
              <a:solidFill>
                <a:srgbClr val="0070C0"/>
              </a:solidFill>
              <a:latin typeface="+mn-lt"/>
            </a:endParaRPr>
          </a:p>
        </p:txBody>
      </p:sp>
      <p:sp>
        <p:nvSpPr>
          <p:cNvPr id="9" name="Textfeld 8"/>
          <p:cNvSpPr txBox="1">
            <a:spLocks noChangeArrowheads="1"/>
          </p:cNvSpPr>
          <p:nvPr/>
        </p:nvSpPr>
        <p:spPr bwMode="auto">
          <a:xfrm>
            <a:off x="484104" y="1643198"/>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Bemerkung zum Zweistichproben-Gedanken </a:t>
            </a:r>
            <a:r>
              <a:rPr lang="de-DE" sz="2000" dirty="0">
                <a:solidFill>
                  <a:srgbClr val="0070C0"/>
                </a:solidFill>
              </a:rPr>
              <a:t>● </a:t>
            </a:r>
            <a:endParaRPr lang="de-DE" sz="2000" b="1" dirty="0">
              <a:solidFill>
                <a:srgbClr val="0070C0"/>
              </a:solidFill>
              <a:latin typeface="+mn-lt"/>
            </a:endParaRPr>
          </a:p>
        </p:txBody>
      </p:sp>
      <p:sp>
        <p:nvSpPr>
          <p:cNvPr id="10" name="Textfeld 9"/>
          <p:cNvSpPr txBox="1">
            <a:spLocks noChangeArrowheads="1"/>
          </p:cNvSpPr>
          <p:nvPr/>
        </p:nvSpPr>
        <p:spPr bwMode="auto">
          <a:xfrm>
            <a:off x="484104" y="2208470"/>
            <a:ext cx="764787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Äquivalente Darstellungen im Regressionsmodell </a:t>
            </a:r>
            <a:r>
              <a:rPr lang="de-DE" sz="2000" dirty="0">
                <a:solidFill>
                  <a:srgbClr val="0070C0"/>
                </a:solidFill>
              </a:rPr>
              <a:t>● </a:t>
            </a:r>
            <a:endParaRPr lang="de-DE" sz="2000" b="1" dirty="0">
              <a:solidFill>
                <a:srgbClr val="0070C0"/>
              </a:solidFill>
              <a:latin typeface="+mn-lt"/>
            </a:endParaRPr>
          </a:p>
        </p:txBody>
      </p:sp>
    </p:spTree>
    <p:extLst>
      <p:ext uri="{BB962C8B-B14F-4D97-AF65-F5344CB8AC3E}">
        <p14:creationId xmlns:p14="http://schemas.microsoft.com/office/powerpoint/2010/main" val="2118030008"/>
      </p:ext>
    </p:extLst>
  </p:cSld>
  <p:clrMapOvr>
    <a:masterClrMapping/>
  </p:clrMapOvr>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2" y="981075"/>
            <a:ext cx="395967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11.3.3 Nichtparametrische </a:t>
            </a:r>
            <a:r>
              <a:rPr lang="de-DE" sz="2000" b="1" i="1" dirty="0">
                <a:solidFill>
                  <a:srgbClr val="0070C0"/>
                </a:solidFill>
                <a:latin typeface="+mn-lt"/>
                <a:sym typeface="Symbol"/>
              </a:rPr>
              <a:t></a:t>
            </a:r>
            <a:r>
              <a:rPr lang="de-DE" sz="2000" b="1" baseline="30000" dirty="0">
                <a:solidFill>
                  <a:srgbClr val="0070C0"/>
                </a:solidFill>
                <a:latin typeface="+mn-lt"/>
                <a:sym typeface="Symbol"/>
              </a:rPr>
              <a:t>2</a:t>
            </a:r>
            <a:r>
              <a:rPr lang="de-DE" sz="2000" b="1" dirty="0">
                <a:solidFill>
                  <a:srgbClr val="0070C0"/>
                </a:solidFill>
                <a:latin typeface="+mn-lt"/>
                <a:sym typeface="Symbol"/>
              </a:rPr>
              <a:t>-Tests</a:t>
            </a:r>
            <a:endParaRPr lang="de-DE" sz="2000" b="1" dirty="0">
              <a:solidFill>
                <a:srgbClr val="0070C0"/>
              </a:solidFill>
              <a:latin typeface="+mn-lt"/>
            </a:endParaRPr>
          </a:p>
        </p:txBody>
      </p:sp>
      <p:sp>
        <p:nvSpPr>
          <p:cNvPr id="14" name="Textfeld 13"/>
          <p:cNvSpPr txBox="1">
            <a:spLocks noChangeArrowheads="1"/>
          </p:cNvSpPr>
          <p:nvPr/>
        </p:nvSpPr>
        <p:spPr bwMode="auto">
          <a:xfrm>
            <a:off x="471836" y="2780928"/>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Verteilungstheoretische Grundlagen </a:t>
            </a:r>
            <a:r>
              <a:rPr lang="de-DE" sz="2000" dirty="0">
                <a:solidFill>
                  <a:srgbClr val="0070C0"/>
                </a:solidFill>
                <a:latin typeface="+mn-lt"/>
              </a:rPr>
              <a:t>●</a:t>
            </a:r>
            <a:endParaRPr lang="de-DE" sz="2000" b="1" dirty="0">
              <a:solidFill>
                <a:srgbClr val="0070C0"/>
              </a:solidFill>
              <a:latin typeface="+mn-lt"/>
            </a:endParaRPr>
          </a:p>
        </p:txBody>
      </p:sp>
      <p:sp>
        <p:nvSpPr>
          <p:cNvPr id="15" name="Textfeld 9"/>
          <p:cNvSpPr txBox="1">
            <a:spLocks noChangeArrowheads="1"/>
          </p:cNvSpPr>
          <p:nvPr/>
        </p:nvSpPr>
        <p:spPr bwMode="auto">
          <a:xfrm>
            <a:off x="471836" y="1628800"/>
            <a:ext cx="266000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Allgemeiner Überblick</a:t>
            </a:r>
          </a:p>
        </p:txBody>
      </p:sp>
      <p:sp>
        <p:nvSpPr>
          <p:cNvPr id="16" name="Textfeld 9"/>
          <p:cNvSpPr txBox="1">
            <a:spLocks noChangeArrowheads="1"/>
          </p:cNvSpPr>
          <p:nvPr/>
        </p:nvSpPr>
        <p:spPr bwMode="auto">
          <a:xfrm>
            <a:off x="468312" y="2181310"/>
            <a:ext cx="2663528" cy="400110"/>
          </a:xfrm>
          <a:prstGeom prst="rect">
            <a:avLst/>
          </a:prstGeom>
          <a:noFill/>
          <a:ln w="9525">
            <a:solidFill>
              <a:schemeClr val="bg1">
                <a:lumMod val="50000"/>
              </a:schemeClr>
            </a:solidFill>
            <a:miter lim="800000"/>
            <a:headEnd/>
            <a:tailEnd/>
          </a:ln>
        </p:spPr>
        <p:txBody>
          <a:bodyPr wrap="square">
            <a:spAutoFit/>
          </a:bodyPr>
          <a:lstStyle/>
          <a:p>
            <a:r>
              <a:rPr lang="de-DE" sz="2000" b="1" i="1" dirty="0">
                <a:solidFill>
                  <a:srgbClr val="0070C0"/>
                </a:solidFill>
                <a:latin typeface="Times New Roman" pitchFamily="18" charset="0"/>
                <a:sym typeface="Symbol"/>
              </a:rPr>
              <a:t></a:t>
            </a:r>
            <a:r>
              <a:rPr lang="de-DE" sz="2000" b="1" baseline="30000" dirty="0">
                <a:solidFill>
                  <a:srgbClr val="0070C0"/>
                </a:solidFill>
                <a:latin typeface="Times New Roman" pitchFamily="18" charset="0"/>
                <a:sym typeface="Symbol"/>
              </a:rPr>
              <a:t>2</a:t>
            </a:r>
            <a:r>
              <a:rPr lang="de-DE" sz="2000" b="1" dirty="0">
                <a:solidFill>
                  <a:srgbClr val="0070C0"/>
                </a:solidFill>
                <a:latin typeface="Times New Roman" pitchFamily="18" charset="0"/>
              </a:rPr>
              <a:t>-Anpassungstest</a:t>
            </a: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794</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1" name="Textfeld 10"/>
              <p:cNvSpPr txBox="1"/>
              <p:nvPr/>
            </p:nvSpPr>
            <p:spPr>
              <a:xfrm>
                <a:off x="468312" y="3264766"/>
                <a:ext cx="4265323" cy="400110"/>
              </a:xfrm>
              <a:prstGeom prst="rect">
                <a:avLst/>
              </a:prstGeom>
              <a:noFill/>
            </p:spPr>
            <p:txBody>
              <a:bodyPr wrap="square" rtlCol="0">
                <a:spAutoFit/>
              </a:bodyPr>
              <a:lstStyle/>
              <a:p>
                <a:pPr algn="just"/>
                <a:r>
                  <a:rPr lang="de-DE" sz="2000" dirty="0">
                    <a:latin typeface="+mn-lt"/>
                  </a:rPr>
                  <a:t>&gt; </a:t>
                </a:r>
                <a14:m>
                  <m:oMath xmlns:m="http://schemas.openxmlformats.org/officeDocument/2006/math">
                    <m:r>
                      <a:rPr lang="de-DE" sz="2000" b="0" i="1" smtClean="0">
                        <a:latin typeface="Cambria Math"/>
                      </a:rPr>
                      <m:t>𝑋</m:t>
                    </m:r>
                  </m:oMath>
                </a14:m>
                <a:r>
                  <a:rPr lang="de-DE" sz="2000" dirty="0">
                    <a:latin typeface="+mn-lt"/>
                  </a:rPr>
                  <a:t> diskret verteilt mit </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2" y="3264766"/>
                <a:ext cx="4265323" cy="400110"/>
              </a:xfrm>
              <a:prstGeom prst="rect">
                <a:avLst/>
              </a:prstGeom>
              <a:blipFill rotWithShape="1">
                <a:blip r:embed="rId3"/>
                <a:stretch>
                  <a:fillRect l="-1571"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971600" y="3683622"/>
                <a:ext cx="4025342"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sub>
                    </m:sSub>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m:t>
                    </m:r>
                    <m:r>
                      <a:rPr lang="de-DE" sz="2000" b="0" i="1" smtClean="0">
                        <a:latin typeface="Cambria Math"/>
                      </a:rPr>
                      <m:t>𝑘</m:t>
                    </m:r>
                  </m:oMath>
                </a14:m>
                <a:r>
                  <a:rPr lang="de-DE" sz="2000" dirty="0">
                    <a:latin typeface="+mn-lt"/>
                  </a:rPr>
                  <a:t>.</a:t>
                </a:r>
              </a:p>
            </p:txBody>
          </p:sp>
        </mc:Choice>
        <mc:Fallback xmlns="">
          <p:sp>
            <p:nvSpPr>
              <p:cNvPr id="2" name="Textfeld 1"/>
              <p:cNvSpPr txBox="1">
                <a:spLocks noRot="1" noChangeAspect="1" noMove="1" noResize="1" noEditPoints="1" noAdjustHandles="1" noChangeArrowheads="1" noChangeShapeType="1" noTextEdit="1"/>
              </p:cNvSpPr>
              <p:nvPr/>
            </p:nvSpPr>
            <p:spPr>
              <a:xfrm>
                <a:off x="971600" y="3683622"/>
                <a:ext cx="4025342" cy="400110"/>
              </a:xfrm>
              <a:prstGeom prst="rect">
                <a:avLst/>
              </a:prstGeom>
              <a:blipFill rotWithShape="1">
                <a:blip r:embed="rId4"/>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71836" y="4083732"/>
                <a:ext cx="7556547" cy="400110"/>
              </a:xfrm>
              <a:prstGeom prst="rect">
                <a:avLst/>
              </a:prstGeom>
              <a:noFill/>
            </p:spPr>
            <p:txBody>
              <a:bodyPr wrap="square" rtlCol="0">
                <a:spAutoFit/>
              </a:bodyPr>
              <a:lstStyle/>
              <a:p>
                <a:pPr algn="just"/>
                <a:r>
                  <a:rPr lang="de-DE" sz="2000" dirty="0">
                    <a:latin typeface="+mn-lt"/>
                  </a:rPr>
                  <a:t>&gt; Stichprobe: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und identisch verteilt wie </a:t>
                </a:r>
                <a14:m>
                  <m:oMath xmlns:m="http://schemas.openxmlformats.org/officeDocument/2006/math">
                    <m:r>
                      <a:rPr lang="de-DE" sz="2000" b="0" i="1" smtClean="0">
                        <a:latin typeface="Cambria Math"/>
                      </a:rPr>
                      <m:t>𝑋</m:t>
                    </m:r>
                  </m:oMath>
                </a14:m>
                <a:r>
                  <a:rPr lang="de-DE" sz="2000" dirty="0">
                    <a:latin typeface="+mn-lt"/>
                  </a:rPr>
                  <a:t> </a:t>
                </a:r>
              </a:p>
            </p:txBody>
          </p:sp>
        </mc:Choice>
        <mc:Fallback xmlns="">
          <p:sp>
            <p:nvSpPr>
              <p:cNvPr id="13" name="Textfeld 12"/>
              <p:cNvSpPr txBox="1">
                <a:spLocks noRot="1" noChangeAspect="1" noMove="1" noResize="1" noEditPoints="1" noAdjustHandles="1" noChangeArrowheads="1" noChangeShapeType="1" noTextEdit="1"/>
              </p:cNvSpPr>
              <p:nvPr/>
            </p:nvSpPr>
            <p:spPr>
              <a:xfrm>
                <a:off x="471836" y="4083732"/>
                <a:ext cx="7556547" cy="400110"/>
              </a:xfrm>
              <a:prstGeom prst="rect">
                <a:avLst/>
              </a:prstGeom>
              <a:blipFill rotWithShape="1">
                <a:blip r:embed="rId5"/>
                <a:stretch>
                  <a:fillRect l="-80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71836" y="4488216"/>
                <a:ext cx="7844580" cy="400110"/>
              </a:xfrm>
              <a:prstGeom prst="rect">
                <a:avLst/>
              </a:prstGeom>
              <a:noFill/>
            </p:spPr>
            <p:txBody>
              <a:bodyPr wrap="square" rtlCol="0">
                <a:spAutoFit/>
              </a:bodyPr>
              <a:lstStyle/>
              <a:p>
                <a:pPr algn="just"/>
                <a:r>
                  <a:rPr lang="de-DE" sz="2000" dirty="0">
                    <a:latin typeface="+mn-lt"/>
                  </a:rPr>
                  <a:t>&gt;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𝑖</m:t>
                        </m:r>
                      </m:sub>
                    </m:sSub>
                  </m:oMath>
                </a14:m>
                <a:r>
                  <a:rPr lang="de-DE" sz="2000" dirty="0">
                    <a:latin typeface="+mn-lt"/>
                  </a:rPr>
                  <a:t> ... absolute Häufigkeit (stochastisch) der Ausprägung </a:t>
                </a:r>
                <a14:m>
                  <m:oMath xmlns:m="http://schemas.openxmlformats.org/officeDocument/2006/math">
                    <m:r>
                      <a:rPr lang="de-DE" sz="2000" b="0" i="1" smtClean="0">
                        <a:latin typeface="Cambria Math"/>
                      </a:rPr>
                      <m:t>𝑖</m:t>
                    </m:r>
                  </m:oMath>
                </a14:m>
                <a:r>
                  <a:rPr lang="de-DE" sz="2000" dirty="0">
                    <a:latin typeface="+mn-lt"/>
                  </a:rPr>
                  <a:t> in Stichprobe</a:t>
                </a:r>
              </a:p>
            </p:txBody>
          </p:sp>
        </mc:Choice>
        <mc:Fallback xmlns="">
          <p:sp>
            <p:nvSpPr>
              <p:cNvPr id="19" name="Textfeld 18"/>
              <p:cNvSpPr txBox="1">
                <a:spLocks noRot="1" noChangeAspect="1" noMove="1" noResize="1" noEditPoints="1" noAdjustHandles="1" noChangeArrowheads="1" noChangeShapeType="1" noTextEdit="1"/>
              </p:cNvSpPr>
              <p:nvPr/>
            </p:nvSpPr>
            <p:spPr>
              <a:xfrm>
                <a:off x="471836" y="4488216"/>
                <a:ext cx="7844580" cy="400110"/>
              </a:xfrm>
              <a:prstGeom prst="rect">
                <a:avLst/>
              </a:prstGeom>
              <a:blipFill rotWithShape="1">
                <a:blip r:embed="rId6"/>
                <a:stretch>
                  <a:fillRect l="-77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971600" y="4906372"/>
                <a:ext cx="2448272" cy="73193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𝑖</m:t>
                          </m:r>
                        </m:sub>
                      </m:sSub>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𝑗</m:t>
                          </m:r>
                          <m:r>
                            <a:rPr lang="de-DE" sz="2000" b="0" i="1" smtClean="0">
                              <a:latin typeface="Cambria Math"/>
                            </a:rPr>
                            <m:t>=1</m:t>
                          </m:r>
                        </m:sub>
                        <m:sup>
                          <m:r>
                            <a:rPr lang="de-DE" sz="2000" b="0" i="1" smtClean="0">
                              <a:latin typeface="Cambria Math"/>
                            </a:rPr>
                            <m:t>𝑛</m:t>
                          </m:r>
                        </m:sup>
                        <m:e>
                          <m:sSub>
                            <m:sSubPr>
                              <m:ctrlPr>
                                <a:rPr lang="de-DE" sz="2000" b="0" i="1" smtClean="0">
                                  <a:latin typeface="Cambria Math" panose="02040503050406030204" pitchFamily="18" charset="0"/>
                                </a:rPr>
                              </m:ctrlPr>
                            </m:sSubPr>
                            <m:e>
                              <m:r>
                                <a:rPr lang="de-DE" sz="2000" b="0" i="1" smtClean="0">
                                  <a:latin typeface="Cambria Math"/>
                                </a:rPr>
                                <m:t>𝐼</m:t>
                              </m:r>
                            </m:e>
                            <m:sub>
                              <m:d>
                                <m:dPr>
                                  <m:begChr m:val="{"/>
                                  <m:endChr m:val="}"/>
                                  <m:ctrlPr>
                                    <a:rPr lang="de-DE" sz="2000" b="0" i="1" smtClean="0">
                                      <a:latin typeface="Cambria Math" panose="02040503050406030204" pitchFamily="18" charset="0"/>
                                    </a:rPr>
                                  </m:ctrlPr>
                                </m:dPr>
                                <m:e>
                                  <m:r>
                                    <a:rPr lang="de-DE" sz="2000" b="0" i="1" smtClean="0">
                                      <a:latin typeface="Cambria Math"/>
                                    </a:rPr>
                                    <m:t>𝑖</m:t>
                                  </m:r>
                                </m:e>
                              </m:d>
                            </m:sub>
                          </m:sSub>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𝑗</m:t>
                                  </m:r>
                                </m:sub>
                              </m:sSub>
                            </m:e>
                          </m:d>
                        </m:e>
                      </m:nary>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971600" y="4906372"/>
                <a:ext cx="2448272" cy="731932"/>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008715" y="4928429"/>
                <a:ext cx="3816424" cy="68781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𝐼</m:t>
                          </m:r>
                        </m:e>
                        <m:sub>
                          <m:d>
                            <m:dPr>
                              <m:begChr m:val="{"/>
                              <m:endChr m:val="}"/>
                              <m:ctrlPr>
                                <a:rPr lang="de-DE" sz="2000" i="1" smtClean="0">
                                  <a:latin typeface="Cambria Math" panose="02040503050406030204" pitchFamily="18" charset="0"/>
                                </a:rPr>
                              </m:ctrlPr>
                            </m:dPr>
                            <m:e>
                              <m:r>
                                <a:rPr lang="de-DE" sz="2000" b="0" i="1" smtClean="0">
                                  <a:latin typeface="Cambria Math"/>
                                </a:rPr>
                                <m:t>𝑖</m:t>
                              </m:r>
                            </m:e>
                          </m:d>
                        </m:sub>
                      </m:sSub>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𝑗</m:t>
                              </m:r>
                            </m:sub>
                          </m:sSub>
                        </m:e>
                      </m:d>
                      <m:r>
                        <a:rPr lang="de-DE" sz="2000" b="0" i="1" smtClean="0">
                          <a:latin typeface="Cambria Math"/>
                        </a:rPr>
                        <m:t>=</m:t>
                      </m:r>
                      <m:d>
                        <m:dPr>
                          <m:begChr m:val="{"/>
                          <m:endChr m:val=""/>
                          <m:ctrlPr>
                            <a:rPr lang="de-DE" sz="2000" b="0" i="1" smtClean="0">
                              <a:latin typeface="Cambria Math" panose="02040503050406030204" pitchFamily="18" charset="0"/>
                            </a:rPr>
                          </m:ctrlPr>
                        </m:dPr>
                        <m:e>
                          <m:m>
                            <m:mPr>
                              <m:mcs>
                                <m:mc>
                                  <m:mcPr>
                                    <m:count m:val="1"/>
                                    <m:mcJc m:val="center"/>
                                  </m:mcPr>
                                </m:mc>
                              </m:mcs>
                              <m:ctrlPr>
                                <a:rPr lang="de-DE" sz="2000" b="0" i="1" smtClean="0">
                                  <a:latin typeface="Cambria Math" panose="02040503050406030204" pitchFamily="18" charset="0"/>
                                </a:rPr>
                              </m:ctrlPr>
                            </m:mPr>
                            <m:mr>
                              <m:e>
                                <m:r>
                                  <m:rPr>
                                    <m:brk m:alnAt="7"/>
                                  </m:rPr>
                                  <a:rPr lang="de-DE" sz="2000" b="0" i="1" smtClean="0">
                                    <a:latin typeface="Cambria Math"/>
                                  </a:rPr>
                                  <m:t>1</m:t>
                                </m:r>
                                <m:r>
                                  <a:rPr lang="de-DE" sz="2000" b="0" i="1" smtClean="0">
                                    <a:latin typeface="Cambria Math"/>
                                  </a:rPr>
                                  <m:t>,  </m:t>
                                </m:r>
                                <m:r>
                                  <a:rPr lang="de-DE" sz="2000" b="0" i="1" smtClean="0">
                                    <a:latin typeface="Cambria Math"/>
                                  </a:rPr>
                                  <m:t>𝑓𝑎𝑙𝑙𝑠</m:t>
                                </m:r>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𝑗</m:t>
                                    </m:r>
                                  </m:sub>
                                </m:sSub>
                                <m:r>
                                  <m:rPr>
                                    <m:brk m:alnAt="7"/>
                                  </m:rPr>
                                  <a:rPr lang="de-DE" sz="2000" b="0" i="1" smtClean="0">
                                    <a:latin typeface="Cambria Math"/>
                                  </a:rPr>
                                  <m:t>=</m:t>
                                </m:r>
                                <m:r>
                                  <a:rPr lang="de-DE" sz="2000" b="0" i="1" smtClean="0">
                                    <a:latin typeface="Cambria Math"/>
                                  </a:rPr>
                                  <m:t>𝑖</m:t>
                                </m:r>
                              </m:e>
                            </m:mr>
                            <m:mr>
                              <m:e>
                                <m:r>
                                  <a:rPr lang="de-DE" sz="2000" b="0" i="1" smtClean="0">
                                    <a:latin typeface="Cambria Math"/>
                                  </a:rPr>
                                  <m:t>0,              </m:t>
                                </m:r>
                                <m:r>
                                  <a:rPr lang="de-DE" sz="2000" b="0" i="1" smtClean="0">
                                    <a:latin typeface="Cambria Math"/>
                                  </a:rPr>
                                  <m:t>𝑠𝑜𝑛𝑠𝑡</m:t>
                                </m:r>
                                <m:r>
                                  <a:rPr lang="de-DE" sz="2000" b="0" i="1" smtClean="0">
                                    <a:latin typeface="Cambria Math"/>
                                  </a:rPr>
                                  <m:t>.</m:t>
                                </m:r>
                              </m:e>
                            </m:mr>
                          </m:m>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4008715" y="4928429"/>
                <a:ext cx="3816424" cy="687817"/>
              </a:xfrm>
              <a:prstGeom prst="rect">
                <a:avLst/>
              </a:prstGeom>
              <a:blipFill rotWithShape="1">
                <a:blip r:embed="rId8"/>
                <a:stretch>
                  <a:fillRect/>
                </a:stretch>
              </a:blipFill>
            </p:spPr>
            <p:txBody>
              <a:bodyPr/>
              <a:lstStyle/>
              <a:p>
                <a:r>
                  <a:rPr lang="de-DE">
                    <a:noFill/>
                  </a:rPr>
                  <a:t> </a:t>
                </a:r>
              </a:p>
            </p:txBody>
          </p:sp>
        </mc:Fallback>
      </mc:AlternateContent>
      <p:sp>
        <p:nvSpPr>
          <p:cNvPr id="23" name="Textfeld 22"/>
          <p:cNvSpPr txBox="1"/>
          <p:nvPr/>
        </p:nvSpPr>
        <p:spPr>
          <a:xfrm>
            <a:off x="3304895" y="5072283"/>
            <a:ext cx="1152128" cy="400110"/>
          </a:xfrm>
          <a:prstGeom prst="rect">
            <a:avLst/>
          </a:prstGeom>
          <a:noFill/>
        </p:spPr>
        <p:txBody>
          <a:bodyPr wrap="square" rtlCol="0">
            <a:spAutoFit/>
          </a:bodyPr>
          <a:lstStyle/>
          <a:p>
            <a:pPr algn="just"/>
            <a:r>
              <a:rPr lang="de-DE" sz="2000" dirty="0">
                <a:latin typeface="+mn-lt"/>
              </a:rPr>
              <a:t> mit</a:t>
            </a:r>
          </a:p>
        </p:txBody>
      </p:sp>
    </p:spTree>
    <p:extLst>
      <p:ext uri="{BB962C8B-B14F-4D97-AF65-F5344CB8AC3E}">
        <p14:creationId xmlns:p14="http://schemas.microsoft.com/office/powerpoint/2010/main" val="2212125127"/>
      </p:ext>
    </p:extLst>
  </p:cSld>
  <p:clrMapOvr>
    <a:masterClrMapping/>
  </p:clrMapOvr>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68313" y="2492896"/>
            <a:ext cx="309557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Approximationsregel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8313" y="357301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11.3.3: Unterschied von Umfragewerten und Wahlergebnissen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4" name="Textfeld 13"/>
              <p:cNvSpPr txBox="1"/>
              <p:nvPr/>
            </p:nvSpPr>
            <p:spPr>
              <a:xfrm>
                <a:off x="468311" y="1196752"/>
                <a:ext cx="8077201" cy="400110"/>
              </a:xfrm>
              <a:prstGeom prst="rect">
                <a:avLst/>
              </a:prstGeom>
              <a:noFill/>
            </p:spPr>
            <p:txBody>
              <a:bodyPr wrap="square" rtlCol="0">
                <a:spAutoFit/>
              </a:bodyPr>
              <a:lstStyle/>
              <a:p>
                <a:pPr algn="just"/>
                <a:r>
                  <a:rPr lang="de-DE" sz="2000" dirty="0">
                    <a:latin typeface="+mn-lt"/>
                  </a:rPr>
                  <a:t>&gt; Es lässt sich dann (mit einigem Aufwand) zeigen, dass für großes </a:t>
                </a:r>
                <a14:m>
                  <m:oMath xmlns:m="http://schemas.openxmlformats.org/officeDocument/2006/math">
                    <m:r>
                      <a:rPr lang="de-DE" sz="2000" b="0" i="1" smtClean="0">
                        <a:latin typeface="Cambria Math"/>
                      </a:rPr>
                      <m:t>𝑛</m:t>
                    </m:r>
                  </m:oMath>
                </a14:m>
                <a:r>
                  <a:rPr lang="de-DE" sz="2000" dirty="0">
                    <a:latin typeface="+mn-lt"/>
                  </a:rPr>
                  <a:t> gilt: </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11" y="1196752"/>
                <a:ext cx="8077201" cy="400110"/>
              </a:xfrm>
              <a:prstGeom prst="rect">
                <a:avLst/>
              </a:prstGeom>
              <a:blipFill rotWithShape="1">
                <a:blip r:embed="rId4"/>
                <a:stretch>
                  <a:fillRect l="-83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763688" y="1648725"/>
                <a:ext cx="5544616" cy="77687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i="1" smtClean="0">
                              <a:solidFill>
                                <a:schemeClr val="tx1"/>
                              </a:solidFill>
                              <a:latin typeface="Cambria Math"/>
                              <a:ea typeface="Cambria Math"/>
                            </a:rPr>
                            <m:t>𝜒</m:t>
                          </m:r>
                        </m:e>
                        <m:sub>
                          <m:r>
                            <a:rPr lang="de-DE" sz="2000" b="0" i="1" smtClean="0">
                              <a:solidFill>
                                <a:schemeClr val="tx1"/>
                              </a:solidFill>
                              <a:latin typeface="Cambria Math"/>
                            </a:rPr>
                            <m:t>𝐴</m:t>
                          </m:r>
                        </m:sub>
                        <m:sup>
                          <m:r>
                            <a:rPr lang="de-DE" sz="2000" b="0" i="1" smtClean="0">
                              <a:solidFill>
                                <a:schemeClr val="tx1"/>
                              </a:solidFill>
                              <a:latin typeface="Cambria Math"/>
                            </a:rPr>
                            <m:t>2</m:t>
                          </m:r>
                        </m:sup>
                      </m:sSubSup>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𝑘</m:t>
                          </m:r>
                        </m:sup>
                        <m:e>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𝑁</m:t>
                                          </m:r>
                                        </m:e>
                                        <m:sub>
                                          <m:r>
                                            <a:rPr lang="de-DE" sz="2000" i="1">
                                              <a:solidFill>
                                                <a:schemeClr val="tx1"/>
                                              </a:solidFill>
                                              <a:latin typeface="Cambria Math"/>
                                            </a:rPr>
                                            <m:t>𝑖</m:t>
                                          </m:r>
                                        </m:sub>
                                      </m:sSub>
                                      <m:r>
                                        <a:rPr lang="de-DE" sz="2000" i="1">
                                          <a:solidFill>
                                            <a:schemeClr val="tx1"/>
                                          </a:solidFill>
                                          <a:latin typeface="Cambria Math"/>
                                        </a:rPr>
                                        <m:t>−</m:t>
                                      </m:r>
                                      <m:r>
                                        <a:rPr lang="de-DE" sz="2000" i="1">
                                          <a:solidFill>
                                            <a:schemeClr val="tx1"/>
                                          </a:solidFill>
                                          <a:latin typeface="Cambria Math"/>
                                        </a:rPr>
                                        <m:t>𝑛</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𝜋</m:t>
                                          </m:r>
                                        </m:e>
                                        <m:sub>
                                          <m:r>
                                            <a:rPr lang="de-DE" sz="2000" i="1">
                                              <a:solidFill>
                                                <a:schemeClr val="tx1"/>
                                              </a:solidFill>
                                              <a:latin typeface="Cambria Math"/>
                                            </a:rPr>
                                            <m:t>𝑖</m:t>
                                          </m:r>
                                        </m:sub>
                                      </m:sSub>
                                    </m:e>
                                  </m:d>
                                </m:e>
                                <m:sup>
                                  <m:r>
                                    <a:rPr lang="de-DE" sz="2000" b="0" i="1" smtClean="0">
                                      <a:solidFill>
                                        <a:schemeClr val="tx1"/>
                                      </a:solidFill>
                                      <a:latin typeface="Cambria Math"/>
                                    </a:rPr>
                                    <m:t>2</m:t>
                                  </m:r>
                                </m:sup>
                              </m:sSup>
                            </m:num>
                            <m:den>
                              <m:r>
                                <a:rPr lang="de-DE" sz="2000" b="0" i="1" smtClean="0">
                                  <a:solidFill>
                                    <a:schemeClr val="tx1"/>
                                  </a:solidFill>
                                  <a:latin typeface="Cambria Math"/>
                                </a:rPr>
                                <m:t>𝑛</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𝜋</m:t>
                                  </m:r>
                                </m:e>
                                <m:sub>
                                  <m:r>
                                    <a:rPr lang="de-DE" sz="2000" b="0" i="1" smtClean="0">
                                      <a:solidFill>
                                        <a:schemeClr val="tx1"/>
                                      </a:solidFill>
                                      <a:latin typeface="Cambria Math"/>
                                    </a:rPr>
                                    <m:t>𝑖</m:t>
                                  </m:r>
                                </m:sub>
                              </m:sSub>
                            </m:den>
                          </m:f>
                        </m:e>
                      </m:nary>
                      <m:r>
                        <a:rPr lang="de-DE" sz="2000" b="0" i="1" smtClean="0">
                          <a:solidFill>
                            <a:schemeClr val="tx1"/>
                          </a:solidFill>
                          <a:latin typeface="Cambria Math"/>
                        </a:rPr>
                        <m:t>   ~   </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𝜒</m:t>
                          </m:r>
                        </m:e>
                        <m:sup>
                          <m:r>
                            <a:rPr lang="de-DE" sz="2000" b="0" i="1" smtClean="0">
                              <a:solidFill>
                                <a:schemeClr val="tx1"/>
                              </a:solidFill>
                              <a:latin typeface="Cambria Math"/>
                            </a:rPr>
                            <m:t>2</m:t>
                          </m:r>
                        </m:sup>
                      </m:sSup>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𝑘</m:t>
                          </m:r>
                          <m:r>
                            <a:rPr lang="de-DE" sz="2000" b="0" i="1" smtClean="0">
                              <a:solidFill>
                                <a:schemeClr val="tx1"/>
                              </a:solidFill>
                              <a:latin typeface="Cambria Math"/>
                            </a:rPr>
                            <m:t>−1</m:t>
                          </m:r>
                        </m:e>
                      </m:d>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763688" y="1648725"/>
                <a:ext cx="5544616" cy="776879"/>
              </a:xfrm>
              <a:prstGeom prst="rect">
                <a:avLst/>
              </a:prstGeom>
              <a:blipFill rotWithShape="1">
                <a:blip r:embed="rId5"/>
                <a:stretch>
                  <a:fillRect/>
                </a:stretch>
              </a:blipFill>
            </p:spPr>
            <p:txBody>
              <a:bodyPr/>
              <a:lstStyle/>
              <a:p>
                <a:r>
                  <a:rPr lang="de-DE">
                    <a:noFill/>
                  </a:rPr>
                  <a:t> </a:t>
                </a:r>
              </a:p>
            </p:txBody>
          </p:sp>
        </mc:Fallback>
      </mc:AlternateContent>
      <p:sp>
        <p:nvSpPr>
          <p:cNvPr id="16" name="Textfeld 15"/>
          <p:cNvSpPr txBox="1"/>
          <p:nvPr/>
        </p:nvSpPr>
        <p:spPr>
          <a:xfrm>
            <a:off x="4572000" y="1698610"/>
            <a:ext cx="376969" cy="338554"/>
          </a:xfrm>
          <a:prstGeom prst="rect">
            <a:avLst/>
          </a:prstGeom>
          <a:noFill/>
        </p:spPr>
        <p:txBody>
          <a:bodyPr wrap="square" rtlCol="0">
            <a:spAutoFit/>
          </a:bodyPr>
          <a:lstStyle/>
          <a:p>
            <a:pPr algn="just"/>
            <a:r>
              <a:rPr lang="de-DE" sz="1600" i="1" dirty="0">
                <a:latin typeface="+mn-lt"/>
              </a:rPr>
              <a:t>a</a:t>
            </a:r>
          </a:p>
        </p:txBody>
      </p:sp>
      <p:sp>
        <p:nvSpPr>
          <p:cNvPr id="18" name="Textfeld 17"/>
          <p:cNvSpPr txBox="1"/>
          <p:nvPr/>
        </p:nvSpPr>
        <p:spPr>
          <a:xfrm>
            <a:off x="721883" y="2963574"/>
            <a:ext cx="2265941" cy="400110"/>
          </a:xfrm>
          <a:prstGeom prst="rect">
            <a:avLst/>
          </a:prstGeom>
          <a:noFill/>
        </p:spPr>
        <p:txBody>
          <a:bodyPr wrap="square" rtlCol="0">
            <a:spAutoFit/>
          </a:bodyPr>
          <a:lstStyle/>
          <a:p>
            <a:pPr algn="just"/>
            <a:r>
              <a:rPr lang="de-DE" sz="2000" dirty="0">
                <a:latin typeface="+mn-lt"/>
              </a:rPr>
              <a:t>Unsere Konvention:</a:t>
            </a:r>
          </a:p>
        </p:txBody>
      </p:sp>
      <mc:AlternateContent xmlns:mc="http://schemas.openxmlformats.org/markup-compatibility/2006" xmlns:a14="http://schemas.microsoft.com/office/drawing/2010/main">
        <mc:Choice Requires="a14">
          <p:sp>
            <p:nvSpPr>
              <p:cNvPr id="19" name="Textfeld 18"/>
              <p:cNvSpPr txBox="1"/>
              <p:nvPr/>
            </p:nvSpPr>
            <p:spPr>
              <a:xfrm>
                <a:off x="3131072" y="2963574"/>
                <a:ext cx="2881088" cy="400110"/>
              </a:xfrm>
              <a:prstGeom prst="rect">
                <a:avLst/>
              </a:prstGeom>
              <a:noFill/>
            </p:spPr>
            <p:txBody>
              <a:bodyPr wrap="square" rtlCol="0">
                <a:spAutoFit/>
              </a:bodyPr>
              <a:lstStyle/>
              <a:p>
                <a14:m>
                  <m:oMath xmlns:m="http://schemas.openxmlformats.org/officeDocument/2006/math">
                    <m:r>
                      <a:rPr lang="de-DE" sz="2000" b="0" i="1" smtClean="0">
                        <a:latin typeface="Cambria Math"/>
                      </a:rPr>
                      <m:t>𝑛</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sub>
                    </m:sSub>
                    <m:r>
                      <a:rPr lang="de-DE" sz="2000" b="0" i="1" smtClean="0">
                        <a:latin typeface="Cambria Math"/>
                        <a:ea typeface="Cambria Math"/>
                      </a:rPr>
                      <m:t>≥5</m:t>
                    </m:r>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m:t>
                    </m:r>
                    <m:r>
                      <a:rPr lang="de-DE" sz="2000" b="0" i="1" smtClean="0">
                        <a:latin typeface="Cambria Math"/>
                      </a:rPr>
                      <m:t>𝑘</m:t>
                    </m:r>
                  </m:oMath>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3131072" y="2963574"/>
                <a:ext cx="2881088" cy="400110"/>
              </a:xfrm>
              <a:prstGeom prst="rect">
                <a:avLst/>
              </a:prstGeom>
              <a:blipFill rotWithShape="1">
                <a:blip r:embed="rId6"/>
                <a:stretch>
                  <a:fillRect t="-7576" b="-25758"/>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721883" y="4182458"/>
            <a:ext cx="6381750" cy="2124075"/>
          </a:xfrm>
          <a:prstGeom prst="rect">
            <a:avLst/>
          </a:prstGeom>
        </p:spPr>
      </p:pic>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795</a:t>
            </a:r>
            <a:endParaRPr lang="de-DE" sz="8000" b="1" dirty="0">
              <a:solidFill>
                <a:schemeClr val="tx1"/>
              </a:solidFill>
              <a:latin typeface="+mj-lt"/>
            </a:endParaRPr>
          </a:p>
        </p:txBody>
      </p:sp>
    </p:spTree>
    <p:extLst>
      <p:ext uri="{BB962C8B-B14F-4D97-AF65-F5344CB8AC3E}">
        <p14:creationId xmlns:p14="http://schemas.microsoft.com/office/powerpoint/2010/main" val="1904103844"/>
      </p:ext>
    </p:extLst>
  </p:cSld>
  <p:clrMapOvr>
    <a:masterClrMapping/>
  </p:clrMapOvr>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796</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0" name="Textfeld 9"/>
              <p:cNvSpPr txBox="1"/>
              <p:nvPr/>
            </p:nvSpPr>
            <p:spPr>
              <a:xfrm>
                <a:off x="468311" y="1196752"/>
                <a:ext cx="8077201" cy="400110"/>
              </a:xfrm>
              <a:prstGeom prst="rect">
                <a:avLst/>
              </a:prstGeom>
              <a:noFill/>
            </p:spPr>
            <p:txBody>
              <a:bodyPr wrap="square" rtlCol="0">
                <a:spAutoFit/>
              </a:bodyPr>
              <a:lstStyle/>
              <a:p>
                <a:pPr algn="just"/>
                <a:r>
                  <a:rPr lang="de-DE" sz="2000" dirty="0">
                    <a:latin typeface="+mn-lt"/>
                  </a:rPr>
                  <a:t>&gt; </a:t>
                </a:r>
                <a14:m>
                  <m:oMath xmlns:m="http://schemas.openxmlformats.org/officeDocument/2006/math">
                    <m:r>
                      <a:rPr lang="de-DE" sz="2000" b="0" i="1" smtClean="0">
                        <a:latin typeface="Cambria Math"/>
                      </a:rPr>
                      <m:t>𝑋</m:t>
                    </m:r>
                    <m:r>
                      <a:rPr lang="de-DE" sz="2000" b="0" i="1" smtClean="0">
                        <a:latin typeface="Cambria Math"/>
                      </a:rPr>
                      <m:t>…</m:t>
                    </m:r>
                  </m:oMath>
                </a14:m>
                <a:r>
                  <a:rPr lang="de-DE" sz="2000" dirty="0">
                    <a:latin typeface="+mn-lt"/>
                  </a:rPr>
                  <a:t> Partei mit </a:t>
                </a:r>
                <a14:m>
                  <m:oMath xmlns:m="http://schemas.openxmlformats.org/officeDocument/2006/math">
                    <m:r>
                      <a:rPr lang="de-DE" sz="2000" b="0" i="1" smtClean="0">
                        <a:latin typeface="Cambria Math"/>
                      </a:rPr>
                      <m:t>𝑋</m:t>
                    </m:r>
                    <m:r>
                      <a:rPr lang="de-DE" sz="2000" b="0" i="1" smtClean="0">
                        <a:latin typeface="Cambria Math"/>
                      </a:rPr>
                      <m:t>=1</m:t>
                    </m:r>
                  </m:oMath>
                </a14:m>
                <a:r>
                  <a:rPr lang="de-DE" sz="2000" dirty="0">
                    <a:latin typeface="+mn-lt"/>
                  </a:rPr>
                  <a:t> für Union, </a:t>
                </a:r>
                <a14:m>
                  <m:oMath xmlns:m="http://schemas.openxmlformats.org/officeDocument/2006/math">
                    <m:r>
                      <a:rPr lang="de-DE" sz="2000" i="1">
                        <a:latin typeface="Cambria Math"/>
                      </a:rPr>
                      <m:t>𝑋</m:t>
                    </m:r>
                    <m:r>
                      <a:rPr lang="de-DE" sz="2000" i="1">
                        <a:latin typeface="Cambria Math"/>
                      </a:rPr>
                      <m:t>=2</m:t>
                    </m:r>
                  </m:oMath>
                </a14:m>
                <a:r>
                  <a:rPr lang="de-DE" sz="2000" dirty="0">
                    <a:latin typeface="+mn-lt"/>
                  </a:rPr>
                  <a:t> für SPD, ..., </a:t>
                </a:r>
                <a14:m>
                  <m:oMath xmlns:m="http://schemas.openxmlformats.org/officeDocument/2006/math">
                    <m:r>
                      <a:rPr lang="de-DE" sz="2000" i="1">
                        <a:latin typeface="Cambria Math"/>
                      </a:rPr>
                      <m:t>𝑋</m:t>
                    </m:r>
                    <m:r>
                      <a:rPr lang="de-DE" sz="2000" i="1">
                        <a:latin typeface="Cambria Math"/>
                      </a:rPr>
                      <m:t>=7</m:t>
                    </m:r>
                  </m:oMath>
                </a14:m>
                <a:r>
                  <a:rPr lang="de-DE" sz="2000" dirty="0">
                    <a:latin typeface="+mn-lt"/>
                  </a:rPr>
                  <a:t> für Sonstige </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1" y="1196752"/>
                <a:ext cx="8077201" cy="400110"/>
              </a:xfrm>
              <a:prstGeom prst="rect">
                <a:avLst/>
              </a:prstGeom>
              <a:blipFill rotWithShape="1">
                <a:blip r:embed="rId4"/>
                <a:stretch>
                  <a:fillRect l="-83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468310" y="1616944"/>
                <a:ext cx="8077201" cy="400110"/>
              </a:xfrm>
              <a:prstGeom prst="rect">
                <a:avLst/>
              </a:prstGeom>
              <a:noFill/>
            </p:spPr>
            <p:txBody>
              <a:bodyPr wrap="square" rtlCol="0">
                <a:spAutoFit/>
              </a:bodyPr>
              <a:lstStyle/>
              <a:p>
                <a:pPr algn="just"/>
                <a:r>
                  <a:rPr lang="de-DE" sz="2000" dirty="0">
                    <a:latin typeface="+mn-lt"/>
                  </a:rPr>
                  <a:t>&gt; </a:t>
                </a:r>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𝑖</m:t>
                        </m:r>
                      </m:sub>
                    </m:sSub>
                    <m:r>
                      <a:rPr lang="de-DE" sz="2000" b="0" i="1" smtClean="0">
                        <a:latin typeface="Cambria Math"/>
                      </a:rPr>
                      <m:t>…</m:t>
                    </m:r>
                  </m:oMath>
                </a14:m>
                <a:r>
                  <a:rPr lang="de-DE" sz="2000" dirty="0">
                    <a:latin typeface="+mn-lt"/>
                  </a:rPr>
                  <a:t> relativer Stimmenanteil von Partei </a:t>
                </a:r>
                <a14:m>
                  <m:oMath xmlns:m="http://schemas.openxmlformats.org/officeDocument/2006/math">
                    <m:r>
                      <a:rPr lang="de-DE" sz="2000" b="0" i="1" smtClean="0">
                        <a:latin typeface="Cambria Math"/>
                      </a:rPr>
                      <m:t>𝑖</m:t>
                    </m:r>
                  </m:oMath>
                </a14:m>
                <a:r>
                  <a:rPr lang="de-DE" sz="2000" dirty="0">
                    <a:latin typeface="+mn-lt"/>
                  </a:rPr>
                  <a:t> in der Umfrage (</a:t>
                </a:r>
                <a14:m>
                  <m:oMath xmlns:m="http://schemas.openxmlformats.org/officeDocument/2006/math">
                    <m:r>
                      <a:rPr lang="de-DE" sz="2000" b="0" i="1" smtClean="0">
                        <a:latin typeface="Cambria Math"/>
                      </a:rPr>
                      <m:t>𝑖</m:t>
                    </m:r>
                    <m:r>
                      <a:rPr lang="de-DE" sz="2000" b="0" i="1" smtClean="0">
                        <a:latin typeface="Cambria Math"/>
                      </a:rPr>
                      <m:t>=1,…,7</m:t>
                    </m:r>
                  </m:oMath>
                </a14:m>
                <a:r>
                  <a:rPr lang="de-DE" sz="2000" dirty="0">
                    <a:latin typeface="+mn-lt"/>
                  </a:rPr>
                  <a:t>)  </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0" y="1616944"/>
                <a:ext cx="8077201" cy="400110"/>
              </a:xfrm>
              <a:prstGeom prst="rect">
                <a:avLst/>
              </a:prstGeom>
              <a:blipFill rotWithShape="1">
                <a:blip r:embed="rId5"/>
                <a:stretch>
                  <a:fillRect l="-83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84600" y="2034031"/>
                <a:ext cx="8077201" cy="400110"/>
              </a:xfrm>
              <a:prstGeom prst="rect">
                <a:avLst/>
              </a:prstGeom>
              <a:noFill/>
            </p:spPr>
            <p:txBody>
              <a:bodyPr wrap="square" rtlCol="0">
                <a:spAutoFit/>
              </a:bodyPr>
              <a:lstStyle/>
              <a:p>
                <a:pPr algn="just"/>
                <a:r>
                  <a:rPr lang="de-DE" sz="2000" dirty="0">
                    <a:latin typeface="+mn-lt"/>
                  </a:rPr>
                  <a:t>&gt; </a:t>
                </a:r>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m:t>
                        </m:r>
                      </m:sub>
                    </m:sSub>
                    <m:r>
                      <a:rPr lang="de-DE" sz="2000" b="0" i="1" smtClean="0">
                        <a:latin typeface="Cambria Math"/>
                      </a:rPr>
                      <m:t>…</m:t>
                    </m:r>
                  </m:oMath>
                </a14:m>
                <a:r>
                  <a:rPr lang="de-DE" sz="2000" dirty="0">
                    <a:latin typeface="+mn-lt"/>
                  </a:rPr>
                  <a:t> absolute Stimmenzahl von Partei </a:t>
                </a:r>
                <a14:m>
                  <m:oMath xmlns:m="http://schemas.openxmlformats.org/officeDocument/2006/math">
                    <m:r>
                      <a:rPr lang="de-DE" sz="2000" b="0" i="1" smtClean="0">
                        <a:latin typeface="Cambria Math"/>
                      </a:rPr>
                      <m:t>𝑖</m:t>
                    </m:r>
                  </m:oMath>
                </a14:m>
                <a:r>
                  <a:rPr lang="de-DE" sz="2000" dirty="0">
                    <a:latin typeface="+mn-lt"/>
                  </a:rPr>
                  <a:t> in der Umfrage</a:t>
                </a:r>
              </a:p>
            </p:txBody>
          </p:sp>
        </mc:Choice>
        <mc:Fallback xmlns="">
          <p:sp>
            <p:nvSpPr>
              <p:cNvPr id="12" name="Textfeld 11"/>
              <p:cNvSpPr txBox="1">
                <a:spLocks noRot="1" noChangeAspect="1" noMove="1" noResize="1" noEditPoints="1" noAdjustHandles="1" noChangeArrowheads="1" noChangeShapeType="1" noTextEdit="1"/>
              </p:cNvSpPr>
              <p:nvPr/>
            </p:nvSpPr>
            <p:spPr>
              <a:xfrm>
                <a:off x="484600" y="2034031"/>
                <a:ext cx="8077201" cy="400110"/>
              </a:xfrm>
              <a:prstGeom prst="rect">
                <a:avLst/>
              </a:prstGeom>
              <a:blipFill rotWithShape="1">
                <a:blip r:embed="rId6"/>
                <a:stretch>
                  <a:fillRect l="-755"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68309" y="2456655"/>
                <a:ext cx="8077201" cy="400110"/>
              </a:xfrm>
              <a:prstGeom prst="rect">
                <a:avLst/>
              </a:prstGeom>
              <a:noFill/>
            </p:spPr>
            <p:txBody>
              <a:bodyPr wrap="square" rtlCol="0">
                <a:spAutoFit/>
              </a:bodyPr>
              <a:lstStyle/>
              <a:p>
                <a:pPr algn="just"/>
                <a:r>
                  <a:rPr lang="de-DE" sz="2000" dirty="0">
                    <a:latin typeface="+mn-lt"/>
                  </a:rPr>
                  <a:t>&gt; </a:t>
                </a:r>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sub>
                    </m:sSub>
                    <m:r>
                      <a:rPr lang="de-DE" sz="2000" b="0" i="1" smtClean="0">
                        <a:latin typeface="Cambria Math"/>
                      </a:rPr>
                      <m:t>…</m:t>
                    </m:r>
                  </m:oMath>
                </a14:m>
                <a:r>
                  <a:rPr lang="de-DE" sz="2000" dirty="0">
                    <a:latin typeface="+mn-lt"/>
                  </a:rPr>
                  <a:t> relativer Stimmenanteil von Partei </a:t>
                </a:r>
                <a14:m>
                  <m:oMath xmlns:m="http://schemas.openxmlformats.org/officeDocument/2006/math">
                    <m:r>
                      <a:rPr lang="de-DE" sz="2000" b="0" i="1" smtClean="0">
                        <a:latin typeface="Cambria Math"/>
                      </a:rPr>
                      <m:t>𝑖</m:t>
                    </m:r>
                  </m:oMath>
                </a14:m>
                <a:r>
                  <a:rPr lang="de-DE" sz="2000" dirty="0">
                    <a:latin typeface="+mn-lt"/>
                  </a:rPr>
                  <a:t> bei der Wahl</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09" y="2456655"/>
                <a:ext cx="8077201" cy="400110"/>
              </a:xfrm>
              <a:prstGeom prst="rect">
                <a:avLst/>
              </a:prstGeom>
              <a:blipFill rotWithShape="1">
                <a:blip r:embed="rId7"/>
                <a:stretch>
                  <a:fillRect l="-83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68308" y="2889653"/>
                <a:ext cx="8126037" cy="1015663"/>
              </a:xfrm>
              <a:prstGeom prst="rect">
                <a:avLst/>
              </a:prstGeom>
              <a:noFill/>
            </p:spPr>
            <p:txBody>
              <a:bodyPr wrap="square" rtlCol="0">
                <a:spAutoFit/>
              </a:bodyPr>
              <a:lstStyle/>
              <a:p>
                <a:pPr algn="just"/>
                <a:r>
                  <a:rPr lang="de-DE" sz="2000" dirty="0">
                    <a:latin typeface="+mn-lt"/>
                  </a:rPr>
                  <a:t>&gt; </a:t>
                </a:r>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𝑛</m:t>
                        </m:r>
                        <m:r>
                          <a:rPr lang="de-DE" sz="2000" b="0" i="1" smtClean="0">
                            <a:latin typeface="Cambria Math"/>
                            <a:ea typeface="Cambria Math"/>
                          </a:rPr>
                          <m:t>𝜋</m:t>
                        </m:r>
                      </m:e>
                      <m:sub>
                        <m:r>
                          <a:rPr lang="de-DE" sz="2000" b="0" i="1" smtClean="0">
                            <a:latin typeface="Cambria Math"/>
                          </a:rPr>
                          <m:t>𝑖</m:t>
                        </m:r>
                      </m:sub>
                    </m:sSub>
                    <m:r>
                      <a:rPr lang="de-DE" sz="2000" b="0" i="1" smtClean="0">
                        <a:latin typeface="Cambria Math"/>
                      </a:rPr>
                      <m:t>…</m:t>
                    </m:r>
                  </m:oMath>
                </a14:m>
                <a:r>
                  <a:rPr lang="de-DE" sz="2000" dirty="0">
                    <a:latin typeface="+mn-lt"/>
                  </a:rPr>
                  <a:t>  zu erwartende absolute Stimmenzahl für Partei </a:t>
                </a:r>
                <a14:m>
                  <m:oMath xmlns:m="http://schemas.openxmlformats.org/officeDocument/2006/math">
                    <m:r>
                      <a:rPr lang="de-DE" sz="2000" b="0" i="1" smtClean="0">
                        <a:latin typeface="Cambria Math"/>
                      </a:rPr>
                      <m:t>𝑖</m:t>
                    </m:r>
                  </m:oMath>
                </a14:m>
                <a:r>
                  <a:rPr lang="de-DE" sz="2000" dirty="0">
                    <a:latin typeface="+mn-lt"/>
                  </a:rPr>
                  <a:t>, falls die</a:t>
                </a:r>
              </a:p>
              <a:p>
                <a:pPr algn="just"/>
                <a:r>
                  <a:rPr lang="de-DE" sz="2000" dirty="0">
                    <a:latin typeface="+mn-lt"/>
                  </a:rPr>
                  <a:t>               Wahlpräferenz zum Zeitpunkt der Umfrage genau gleich</a:t>
                </a:r>
              </a:p>
              <a:p>
                <a:pPr algn="just"/>
                <a:r>
                  <a:rPr lang="de-DE" sz="2000" dirty="0">
                    <a:latin typeface="+mn-lt"/>
                  </a:rPr>
                  <a:t>               gewesen wäre wie am eigentlichen Wahltag </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08" y="2889653"/>
                <a:ext cx="8126037" cy="1015663"/>
              </a:xfrm>
              <a:prstGeom prst="rect">
                <a:avLst/>
              </a:prstGeom>
              <a:blipFill rotWithShape="1">
                <a:blip r:embed="rId8"/>
                <a:stretch>
                  <a:fillRect l="-825" t="-2994" b="-9581"/>
                </a:stretch>
              </a:blipFill>
            </p:spPr>
            <p:txBody>
              <a:bodyPr/>
              <a:lstStyle/>
              <a:p>
                <a:r>
                  <a:rPr lang="de-DE">
                    <a:noFill/>
                  </a:rPr>
                  <a:t> </a:t>
                </a:r>
              </a:p>
            </p:txBody>
          </p:sp>
        </mc:Fallback>
      </mc:AlternateContent>
      <p:pic>
        <p:nvPicPr>
          <p:cNvPr id="2" name="Grafik 1"/>
          <p:cNvPicPr>
            <a:picLocks noChangeAspect="1"/>
          </p:cNvPicPr>
          <p:nvPr/>
        </p:nvPicPr>
        <p:blipFill>
          <a:blip r:embed="rId9"/>
          <a:stretch>
            <a:fillRect/>
          </a:stretch>
        </p:blipFill>
        <p:spPr>
          <a:xfrm>
            <a:off x="484600" y="4367324"/>
            <a:ext cx="5981700" cy="1590675"/>
          </a:xfrm>
          <a:prstGeom prst="rect">
            <a:avLst/>
          </a:prstGeom>
        </p:spPr>
      </p:pic>
    </p:spTree>
    <p:extLst>
      <p:ext uri="{BB962C8B-B14F-4D97-AF65-F5344CB8AC3E}">
        <p14:creationId xmlns:p14="http://schemas.microsoft.com/office/powerpoint/2010/main" val="315543745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 Eingrenzungen des Begriffs „Statistik“</a:t>
            </a:r>
          </a:p>
        </p:txBody>
      </p:sp>
      <p:sp>
        <p:nvSpPr>
          <p:cNvPr id="40" name="Foliennummernplatzhalter 7"/>
          <p:cNvSpPr>
            <a:spLocks noGrp="1"/>
          </p:cNvSpPr>
          <p:nvPr>
            <p:ph type="sldNum" sz="quarter" idx="12"/>
          </p:nvPr>
        </p:nvSpPr>
        <p:spPr>
          <a:xfrm>
            <a:off x="6875463" y="5516563"/>
            <a:ext cx="2133600" cy="1204912"/>
          </a:xfrm>
        </p:spPr>
        <p:txBody>
          <a:bodyPr/>
          <a:lstStyle/>
          <a:p>
            <a:pPr>
              <a:defRPr/>
            </a:pPr>
            <a:r>
              <a:rPr lang="de-DE" sz="8000" b="1" dirty="0">
                <a:solidFill>
                  <a:schemeClr val="tx1"/>
                </a:solidFill>
                <a:latin typeface="+mj-lt"/>
              </a:rPr>
              <a:t>5</a:t>
            </a:r>
          </a:p>
        </p:txBody>
      </p:sp>
      <p:sp>
        <p:nvSpPr>
          <p:cNvPr id="12" name="Textfeld 11"/>
          <p:cNvSpPr txBox="1">
            <a:spLocks noChangeArrowheads="1"/>
          </p:cNvSpPr>
          <p:nvPr/>
        </p:nvSpPr>
        <p:spPr bwMode="auto">
          <a:xfrm>
            <a:off x="468313" y="981075"/>
            <a:ext cx="4391025"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a:spAutoFit/>
          </a:bodyPr>
          <a:lstStyle/>
          <a:p>
            <a:pPr fontAlgn="auto">
              <a:spcBef>
                <a:spcPts val="0"/>
              </a:spcBef>
              <a:spcAft>
                <a:spcPts val="0"/>
              </a:spcAft>
              <a:defRPr/>
            </a:pPr>
            <a:r>
              <a:rPr lang="de-DE" sz="2000" b="1" dirty="0">
                <a:solidFill>
                  <a:srgbClr val="0070C0"/>
                </a:solidFill>
                <a:latin typeface="+mn-lt"/>
              </a:rPr>
              <a:t>1.1.2 Staatswissenschaftliche Disziplin</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Textfeld 12"/>
          <p:cNvSpPr txBox="1"/>
          <p:nvPr/>
        </p:nvSpPr>
        <p:spPr>
          <a:xfrm>
            <a:off x="467544" y="1732395"/>
            <a:ext cx="4968551" cy="707886"/>
          </a:xfrm>
          <a:prstGeom prst="rect">
            <a:avLst/>
          </a:prstGeom>
          <a:noFill/>
        </p:spPr>
        <p:txBody>
          <a:bodyPr wrap="square">
            <a:spAutoFit/>
          </a:bodyPr>
          <a:lstStyle/>
          <a:p>
            <a:pPr>
              <a:defRPr/>
            </a:pPr>
            <a:r>
              <a:rPr lang="de-DE" sz="2000" dirty="0">
                <a:latin typeface="+mn-lt"/>
                <a:cs typeface="Times New Roman"/>
              </a:rPr>
              <a:t>&gt;</a:t>
            </a:r>
            <a:r>
              <a:rPr lang="de-DE" sz="2000" dirty="0">
                <a:solidFill>
                  <a:srgbClr val="0070C0"/>
                </a:solidFill>
                <a:latin typeface="+mn-lt"/>
                <a:cs typeface="Times New Roman"/>
              </a:rPr>
              <a:t> </a:t>
            </a:r>
            <a:r>
              <a:rPr lang="de-DE" sz="2000" dirty="0">
                <a:latin typeface="+mn-lt"/>
              </a:rPr>
              <a:t>Wortherkunft: </a:t>
            </a:r>
            <a:r>
              <a:rPr lang="de-DE" sz="2000" i="1" dirty="0" err="1">
                <a:latin typeface="+mn-lt"/>
              </a:rPr>
              <a:t>status</a:t>
            </a:r>
            <a:r>
              <a:rPr lang="de-DE" sz="2000" dirty="0">
                <a:latin typeface="+mn-lt"/>
              </a:rPr>
              <a:t> (lat. für Zustand)</a:t>
            </a:r>
          </a:p>
          <a:p>
            <a:pPr>
              <a:defRPr/>
            </a:pPr>
            <a:r>
              <a:rPr lang="de-DE" sz="2000" dirty="0">
                <a:latin typeface="+mn-lt"/>
              </a:rPr>
              <a:t>     =&gt; Zustandsbeschreibung des Staates      </a:t>
            </a:r>
          </a:p>
        </p:txBody>
      </p:sp>
      <p:sp>
        <p:nvSpPr>
          <p:cNvPr id="17" name="Textfeld 12"/>
          <p:cNvSpPr txBox="1"/>
          <p:nvPr/>
        </p:nvSpPr>
        <p:spPr>
          <a:xfrm>
            <a:off x="468313" y="2564904"/>
            <a:ext cx="7776864" cy="400110"/>
          </a:xfrm>
          <a:prstGeom prst="rect">
            <a:avLst/>
          </a:prstGeom>
          <a:noFill/>
        </p:spPr>
        <p:txBody>
          <a:bodyPr wrap="square">
            <a:spAutoFit/>
          </a:bodyPr>
          <a:lstStyle/>
          <a:p>
            <a:pPr>
              <a:defRPr/>
            </a:pPr>
            <a:r>
              <a:rPr lang="de-DE" sz="2000" dirty="0">
                <a:latin typeface="+mn-lt"/>
                <a:cs typeface="Times New Roman"/>
              </a:rPr>
              <a:t>&gt; </a:t>
            </a:r>
            <a:r>
              <a:rPr lang="de-DE" sz="2000" b="1" dirty="0">
                <a:solidFill>
                  <a:srgbClr val="0070C0"/>
                </a:solidFill>
                <a:latin typeface="+mn-lt"/>
              </a:rPr>
              <a:t>Statistik</a:t>
            </a:r>
            <a:r>
              <a:rPr lang="de-DE" sz="2000" dirty="0">
                <a:latin typeface="+mn-lt"/>
              </a:rPr>
              <a:t>: Teilgebiet der Staatswissenschaften </a:t>
            </a:r>
          </a:p>
        </p:txBody>
      </p:sp>
      <p:sp>
        <p:nvSpPr>
          <p:cNvPr id="18" name="Textfeld 12"/>
          <p:cNvSpPr txBox="1"/>
          <p:nvPr/>
        </p:nvSpPr>
        <p:spPr>
          <a:xfrm>
            <a:off x="467544" y="5004541"/>
            <a:ext cx="7776524" cy="707886"/>
          </a:xfrm>
          <a:prstGeom prst="rect">
            <a:avLst/>
          </a:prstGeom>
          <a:noFill/>
        </p:spPr>
        <p:txBody>
          <a:bodyPr wrap="square">
            <a:spAutoFit/>
          </a:bodyPr>
          <a:lstStyle/>
          <a:p>
            <a:pPr>
              <a:defRPr/>
            </a:pPr>
            <a:r>
              <a:rPr lang="de-DE" sz="2000" dirty="0">
                <a:latin typeface="+mn-lt"/>
                <a:cs typeface="Times New Roman"/>
              </a:rPr>
              <a:t>&gt;</a:t>
            </a:r>
            <a:r>
              <a:rPr lang="de-DE" sz="2000" dirty="0">
                <a:latin typeface="+mn-lt"/>
              </a:rPr>
              <a:t> </a:t>
            </a:r>
            <a:r>
              <a:rPr lang="de-DE" sz="2000" b="1" dirty="0" err="1">
                <a:solidFill>
                  <a:srgbClr val="0070C0"/>
                </a:solidFill>
                <a:latin typeface="+mn-lt"/>
              </a:rPr>
              <a:t>Adäquationsprobleme</a:t>
            </a:r>
            <a:r>
              <a:rPr lang="de-DE" sz="2000" b="1" dirty="0">
                <a:solidFill>
                  <a:srgbClr val="0070C0"/>
                </a:solidFill>
                <a:latin typeface="+mn-lt"/>
              </a:rPr>
              <a:t>: </a:t>
            </a:r>
            <a:r>
              <a:rPr lang="de-DE" sz="2000" dirty="0">
                <a:latin typeface="+mn-lt"/>
              </a:rPr>
              <a:t>Adäquate Operationalisierung von Statistiken</a:t>
            </a:r>
          </a:p>
          <a:p>
            <a:pPr>
              <a:defRPr/>
            </a:pPr>
            <a:r>
              <a:rPr lang="de-DE" sz="2000" b="1" dirty="0">
                <a:solidFill>
                  <a:srgbClr val="0070C0"/>
                </a:solidFill>
                <a:latin typeface="+mn-lt"/>
              </a:rPr>
              <a:t>    </a:t>
            </a:r>
            <a:r>
              <a:rPr lang="de-DE" sz="2000" dirty="0">
                <a:latin typeface="+mn-lt"/>
              </a:rPr>
              <a:t>zur Beschreibung und Analyse eines bestimmten Sachverhalts</a:t>
            </a:r>
            <a:endParaRPr lang="de-DE" sz="2000" b="1" dirty="0">
              <a:solidFill>
                <a:srgbClr val="0070C0"/>
              </a:solidFill>
              <a:latin typeface="+mn-lt"/>
            </a:endParaRPr>
          </a:p>
        </p:txBody>
      </p:sp>
      <p:sp>
        <p:nvSpPr>
          <p:cNvPr id="19" name="Textfeld 12"/>
          <p:cNvSpPr txBox="1"/>
          <p:nvPr/>
        </p:nvSpPr>
        <p:spPr>
          <a:xfrm>
            <a:off x="468313" y="3140968"/>
            <a:ext cx="7920880" cy="1631216"/>
          </a:xfrm>
          <a:prstGeom prst="rect">
            <a:avLst/>
          </a:prstGeom>
          <a:noFill/>
        </p:spPr>
        <p:txBody>
          <a:bodyPr wrap="square">
            <a:spAutoFit/>
          </a:bodyPr>
          <a:lstStyle/>
          <a:p>
            <a:pPr>
              <a:defRPr/>
            </a:pPr>
            <a:r>
              <a:rPr lang="de-DE" sz="2000" dirty="0">
                <a:latin typeface="+mn-lt"/>
                <a:cs typeface="Times New Roman"/>
              </a:rPr>
              <a:t>&gt;</a:t>
            </a:r>
            <a:r>
              <a:rPr lang="de-DE" sz="2000" dirty="0">
                <a:solidFill>
                  <a:srgbClr val="0070C0"/>
                </a:solidFill>
                <a:latin typeface="+mn-lt"/>
                <a:cs typeface="Times New Roman"/>
              </a:rPr>
              <a:t> </a:t>
            </a:r>
            <a:r>
              <a:rPr lang="de-DE" sz="2000" dirty="0">
                <a:latin typeface="+mn-lt"/>
              </a:rPr>
              <a:t>Beispiele tiefergehender (wirtschaftsstatistischer) Problemstellungen:</a:t>
            </a:r>
          </a:p>
          <a:p>
            <a:pPr>
              <a:defRPr/>
            </a:pPr>
            <a:r>
              <a:rPr lang="de-DE" sz="2000" dirty="0">
                <a:latin typeface="+mn-lt"/>
              </a:rPr>
              <a:t>    </a:t>
            </a:r>
            <a:r>
              <a:rPr lang="de-DE" sz="2000" dirty="0">
                <a:latin typeface="+mn-lt"/>
                <a:sym typeface="Symbol"/>
              </a:rPr>
              <a:t> </a:t>
            </a:r>
            <a:r>
              <a:rPr lang="de-DE" sz="2000" dirty="0">
                <a:latin typeface="+mn-lt"/>
              </a:rPr>
              <a:t>Wie kann Arbeitslosigkeit (sinnvoll) definiert und </a:t>
            </a:r>
          </a:p>
          <a:p>
            <a:pPr>
              <a:defRPr/>
            </a:pPr>
            <a:r>
              <a:rPr lang="de-DE" sz="2000" dirty="0">
                <a:latin typeface="+mn-lt"/>
              </a:rPr>
              <a:t>         gemessen werden?</a:t>
            </a:r>
          </a:p>
          <a:p>
            <a:pPr>
              <a:defRPr/>
            </a:pPr>
            <a:r>
              <a:rPr lang="de-DE" sz="2000" dirty="0">
                <a:latin typeface="+mn-lt"/>
              </a:rPr>
              <a:t>    </a:t>
            </a:r>
            <a:r>
              <a:rPr lang="de-DE" sz="2000" dirty="0">
                <a:latin typeface="+mn-lt"/>
                <a:sym typeface="Symbol"/>
              </a:rPr>
              <a:t> </a:t>
            </a:r>
            <a:r>
              <a:rPr lang="de-DE" sz="2000" dirty="0">
                <a:latin typeface="+mn-lt"/>
              </a:rPr>
              <a:t>Wie kann Inflation (sinnvoll) definiert und gemessen werden?</a:t>
            </a:r>
          </a:p>
          <a:p>
            <a:pPr>
              <a:defRPr/>
            </a:pPr>
            <a:r>
              <a:rPr lang="de-DE" sz="2000" dirty="0">
                <a:latin typeface="+mn-lt"/>
              </a:rPr>
              <a:t>    </a:t>
            </a:r>
            <a:r>
              <a:rPr lang="de-DE" sz="2000" dirty="0">
                <a:latin typeface="+mn-lt"/>
                <a:sym typeface="Symbol"/>
              </a:rPr>
              <a:t> Wie lässt sich Armut definieren und messen?</a:t>
            </a:r>
            <a:r>
              <a:rPr lang="de-DE" sz="2000" dirty="0">
                <a:latin typeface="+mn-lt"/>
              </a:rPr>
              <a:t> </a:t>
            </a:r>
          </a:p>
        </p:txBody>
      </p:sp>
      <p:sp>
        <p:nvSpPr>
          <p:cNvPr id="20" name="Textfeld 12"/>
          <p:cNvSpPr txBox="1"/>
          <p:nvPr/>
        </p:nvSpPr>
        <p:spPr>
          <a:xfrm>
            <a:off x="816631" y="5871175"/>
            <a:ext cx="4658766" cy="400110"/>
          </a:xfrm>
          <a:prstGeom prst="rect">
            <a:avLst/>
          </a:prstGeom>
          <a:noFill/>
        </p:spPr>
        <p:txBody>
          <a:bodyPr wrap="square">
            <a:spAutoFit/>
          </a:bodyPr>
          <a:lstStyle/>
          <a:p>
            <a:pPr>
              <a:defRPr/>
            </a:pPr>
            <a:r>
              <a:rPr lang="de-DE" sz="2000" dirty="0">
                <a:latin typeface="+mn-lt"/>
              </a:rPr>
              <a:t>=&gt;  Darum wird es hier </a:t>
            </a:r>
            <a:r>
              <a:rPr lang="de-DE" sz="2000" u="sng" dirty="0">
                <a:latin typeface="+mn-lt"/>
              </a:rPr>
              <a:t>nicht</a:t>
            </a:r>
            <a:r>
              <a:rPr lang="de-DE" sz="2000" dirty="0">
                <a:latin typeface="+mn-lt"/>
              </a:rPr>
              <a:t> gehen!</a:t>
            </a:r>
            <a:endParaRPr lang="de-DE" sz="2000" b="1" dirty="0">
              <a:solidFill>
                <a:srgbClr val="FF0000"/>
              </a:solidFill>
              <a:latin typeface="+mn-lt"/>
            </a:endParaRPr>
          </a:p>
        </p:txBody>
      </p:sp>
      <p:sp>
        <p:nvSpPr>
          <p:cNvPr id="22" name="Rechteck 2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338963661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4.2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77</a:t>
            </a:r>
            <a:endParaRPr lang="de-DE" sz="8000" b="1" dirty="0">
              <a:solidFill>
                <a:schemeClr val="tx1"/>
              </a:solidFill>
              <a:latin typeface="+mj-lt"/>
            </a:endParaRPr>
          </a:p>
        </p:txBody>
      </p:sp>
      <p:sp>
        <p:nvSpPr>
          <p:cNvPr id="7" name="Textfeld 6"/>
          <p:cNvSpPr txBox="1">
            <a:spLocks noChangeArrowheads="1"/>
          </p:cNvSpPr>
          <p:nvPr/>
        </p:nvSpPr>
        <p:spPr bwMode="auto">
          <a:xfrm>
            <a:off x="468312" y="981075"/>
            <a:ext cx="205575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4.2.3 Modalwert</a:t>
            </a:r>
          </a:p>
        </p:txBody>
      </p:sp>
      <p:pic>
        <p:nvPicPr>
          <p:cNvPr id="2" name="Grafik 1"/>
          <p:cNvPicPr>
            <a:picLocks noChangeAspect="1"/>
          </p:cNvPicPr>
          <p:nvPr/>
        </p:nvPicPr>
        <p:blipFill>
          <a:blip r:embed="rId3"/>
          <a:stretch>
            <a:fillRect/>
          </a:stretch>
        </p:blipFill>
        <p:spPr>
          <a:xfrm>
            <a:off x="457200" y="1963102"/>
            <a:ext cx="7591425" cy="1447800"/>
          </a:xfrm>
          <a:prstGeom prst="rect">
            <a:avLst/>
          </a:prstGeom>
        </p:spPr>
      </p:pic>
    </p:spTree>
    <p:extLst>
      <p:ext uri="{BB962C8B-B14F-4D97-AF65-F5344CB8AC3E}">
        <p14:creationId xmlns:p14="http://schemas.microsoft.com/office/powerpoint/2010/main" val="1614697818"/>
      </p:ext>
    </p:extLst>
  </p:cSld>
  <p:clrMapOvr>
    <a:masterClrMapping/>
  </p:clrMapOvr>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797</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p:nvPr/>
        </p:nvSpPr>
        <p:spPr>
          <a:xfrm>
            <a:off x="468311" y="1196752"/>
            <a:ext cx="8077201" cy="707886"/>
          </a:xfrm>
          <a:prstGeom prst="rect">
            <a:avLst/>
          </a:prstGeom>
          <a:noFill/>
        </p:spPr>
        <p:txBody>
          <a:bodyPr wrap="square" rtlCol="0">
            <a:spAutoFit/>
          </a:bodyPr>
          <a:lstStyle/>
          <a:p>
            <a:pPr algn="just"/>
            <a:r>
              <a:rPr lang="de-DE" sz="2000" dirty="0">
                <a:latin typeface="+mn-lt"/>
              </a:rPr>
              <a:t>&gt; Statistisches Entscheidungsproblem:</a:t>
            </a:r>
          </a:p>
          <a:p>
            <a:pPr algn="just"/>
            <a:r>
              <a:rPr lang="de-DE" sz="2000" dirty="0">
                <a:latin typeface="+mn-lt"/>
              </a:rPr>
              <a:t>   Unterscheiden sich Umfrage- und Wahlergebnis signifikant? </a:t>
            </a:r>
          </a:p>
        </p:txBody>
      </p:sp>
      <p:sp>
        <p:nvSpPr>
          <p:cNvPr id="10" name="Textfeld 9"/>
          <p:cNvSpPr txBox="1"/>
          <p:nvPr/>
        </p:nvSpPr>
        <p:spPr>
          <a:xfrm>
            <a:off x="707837" y="2060848"/>
            <a:ext cx="7826092" cy="400110"/>
          </a:xfrm>
          <a:prstGeom prst="rect">
            <a:avLst/>
          </a:prstGeom>
          <a:noFill/>
        </p:spPr>
        <p:txBody>
          <a:bodyPr wrap="square" rtlCol="0">
            <a:spAutoFit/>
          </a:bodyPr>
          <a:lstStyle/>
          <a:p>
            <a:pPr algn="just"/>
            <a:r>
              <a:rPr lang="de-DE" sz="2000" dirty="0">
                <a:latin typeface="+mn-lt"/>
              </a:rPr>
              <a:t>Testproblem:</a:t>
            </a:r>
          </a:p>
        </p:txBody>
      </p:sp>
      <mc:AlternateContent xmlns:mc="http://schemas.openxmlformats.org/markup-compatibility/2006" xmlns:a14="http://schemas.microsoft.com/office/drawing/2010/main">
        <mc:Choice Requires="a14">
          <p:sp>
            <p:nvSpPr>
              <p:cNvPr id="11" name="Textfeld 10"/>
              <p:cNvSpPr txBox="1"/>
              <p:nvPr/>
            </p:nvSpPr>
            <p:spPr>
              <a:xfrm>
                <a:off x="1587696" y="2489946"/>
                <a:ext cx="4772922"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  </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sub>
                    </m:sSub>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=1,…,7</m:t>
                    </m:r>
                  </m:oMath>
                </a14:m>
                <a:r>
                  <a:rPr lang="de-DE" sz="2000" dirty="0">
                    <a:latin typeface="+mn-lt"/>
                  </a:rPr>
                  <a:t>  vs. </a:t>
                </a:r>
              </a:p>
            </p:txBody>
          </p:sp>
        </mc:Choice>
        <mc:Fallback xmlns="">
          <p:sp>
            <p:nvSpPr>
              <p:cNvPr id="11" name="Textfeld 10"/>
              <p:cNvSpPr txBox="1">
                <a:spLocks noRot="1" noChangeAspect="1" noMove="1" noResize="1" noEditPoints="1" noAdjustHandles="1" noChangeArrowheads="1" noChangeShapeType="1" noTextEdit="1"/>
              </p:cNvSpPr>
              <p:nvPr/>
            </p:nvSpPr>
            <p:spPr>
              <a:xfrm>
                <a:off x="1587696" y="2489946"/>
                <a:ext cx="4772922"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587696" y="2890056"/>
                <a:ext cx="5637018"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r>
                      <a:rPr lang="de-DE" sz="2000" b="0" i="1" smtClean="0">
                        <a:latin typeface="Cambria Math"/>
                      </a:rPr>
                      <m:t>:  </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e>
                    </m:d>
                    <m:r>
                      <a:rPr lang="de-DE" sz="2000" i="1">
                        <a:latin typeface="Cambria Math"/>
                        <a:ea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sub>
                    </m:sSub>
                  </m:oMath>
                </a14:m>
                <a:r>
                  <a:rPr lang="de-DE" sz="2000" dirty="0">
                    <a:latin typeface="+mn-lt"/>
                  </a:rPr>
                  <a:t>  für mindestens ein </a:t>
                </a:r>
                <a14:m>
                  <m:oMath xmlns:m="http://schemas.openxmlformats.org/officeDocument/2006/math">
                    <m:r>
                      <a:rPr lang="de-DE" sz="2000" b="0" i="1" smtClean="0">
                        <a:latin typeface="Cambria Math"/>
                      </a:rPr>
                      <m:t>𝑖</m:t>
                    </m:r>
                  </m:oMath>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587696" y="2890056"/>
                <a:ext cx="5637018"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13" name="Textfeld 12"/>
          <p:cNvSpPr txBox="1"/>
          <p:nvPr/>
        </p:nvSpPr>
        <p:spPr>
          <a:xfrm>
            <a:off x="696255" y="3548867"/>
            <a:ext cx="2214030" cy="400110"/>
          </a:xfrm>
          <a:prstGeom prst="rect">
            <a:avLst/>
          </a:prstGeom>
          <a:noFill/>
        </p:spPr>
        <p:txBody>
          <a:bodyPr wrap="square" rtlCol="0">
            <a:spAutoFit/>
          </a:bodyPr>
          <a:lstStyle/>
          <a:p>
            <a:pPr algn="just"/>
            <a:r>
              <a:rPr lang="de-DE" sz="2000" dirty="0">
                <a:latin typeface="+mn-lt"/>
              </a:rPr>
              <a:t>Teststatistik: </a:t>
            </a:r>
          </a:p>
        </p:txBody>
      </p:sp>
      <p:sp>
        <p:nvSpPr>
          <p:cNvPr id="14" name="Textfeld 13"/>
          <p:cNvSpPr txBox="1"/>
          <p:nvPr/>
        </p:nvSpPr>
        <p:spPr>
          <a:xfrm>
            <a:off x="707837" y="4323372"/>
            <a:ext cx="6052197" cy="400110"/>
          </a:xfrm>
          <a:prstGeom prst="rect">
            <a:avLst/>
          </a:prstGeom>
          <a:noFill/>
        </p:spPr>
        <p:txBody>
          <a:bodyPr wrap="square" rtlCol="0">
            <a:spAutoFit/>
          </a:bodyPr>
          <a:lstStyle/>
          <a:p>
            <a:pPr algn="just"/>
            <a:r>
              <a:rPr lang="de-DE" sz="2000" dirty="0">
                <a:latin typeface="+mn-lt"/>
              </a:rPr>
              <a:t>Testniveau (Signifikanzniveau):  </a:t>
            </a:r>
          </a:p>
        </p:txBody>
      </p:sp>
      <p:sp>
        <p:nvSpPr>
          <p:cNvPr id="15" name="Textfeld 14"/>
          <p:cNvSpPr txBox="1"/>
          <p:nvPr/>
        </p:nvSpPr>
        <p:spPr>
          <a:xfrm>
            <a:off x="707837" y="4881304"/>
            <a:ext cx="3367881" cy="400110"/>
          </a:xfrm>
          <a:prstGeom prst="rect">
            <a:avLst/>
          </a:prstGeom>
          <a:noFill/>
        </p:spPr>
        <p:txBody>
          <a:bodyPr wrap="square" rtlCol="0">
            <a:spAutoFit/>
          </a:bodyPr>
          <a:lstStyle/>
          <a:p>
            <a:pPr algn="just"/>
            <a:r>
              <a:rPr lang="de-DE" sz="2000" dirty="0">
                <a:latin typeface="+mn-lt"/>
              </a:rPr>
              <a:t>Kritischer Wert: </a:t>
            </a:r>
          </a:p>
        </p:txBody>
      </p:sp>
      <p:sp>
        <p:nvSpPr>
          <p:cNvPr id="16" name="Textfeld 15"/>
          <p:cNvSpPr txBox="1"/>
          <p:nvPr/>
        </p:nvSpPr>
        <p:spPr>
          <a:xfrm>
            <a:off x="707837" y="5503207"/>
            <a:ext cx="1913880"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18" name="Textfeld 17"/>
              <p:cNvSpPr txBox="1"/>
              <p:nvPr/>
            </p:nvSpPr>
            <p:spPr>
              <a:xfrm>
                <a:off x="2359405" y="3360481"/>
                <a:ext cx="5544616" cy="77687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r>
                            <a:rPr lang="de-DE" sz="2000" i="1" smtClean="0">
                              <a:latin typeface="Cambria Math"/>
                              <a:ea typeface="Cambria Math"/>
                            </a:rPr>
                            <m:t>𝜒</m:t>
                          </m:r>
                        </m:e>
                        <m:sub>
                          <m:r>
                            <a:rPr lang="de-DE" sz="2000" b="0" i="1" smtClean="0">
                              <a:latin typeface="Cambria Math"/>
                            </a:rPr>
                            <m:t>𝐴</m:t>
                          </m:r>
                        </m:sub>
                        <m:sup>
                          <m:r>
                            <a:rPr lang="de-DE" sz="2000" b="0" i="1" smtClean="0">
                              <a:latin typeface="Cambria Math"/>
                            </a:rPr>
                            <m:t>2</m:t>
                          </m:r>
                        </m:sup>
                      </m:sSubSup>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7</m:t>
                          </m:r>
                        </m:sup>
                        <m:e>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rPr>
                                            <m:t>𝑖</m:t>
                                          </m:r>
                                        </m:sub>
                                      </m:sSub>
                                      <m:r>
                                        <a:rPr lang="de-DE" sz="2000" i="1">
                                          <a:latin typeface="Cambria Math"/>
                                        </a:rPr>
                                        <m:t>−</m:t>
                                      </m:r>
                                      <m:r>
                                        <a:rPr lang="de-DE" sz="2000" i="1">
                                          <a:latin typeface="Cambria Math"/>
                                        </a:rPr>
                                        <m:t>𝑛</m:t>
                                      </m:r>
                                      <m:sSub>
                                        <m:sSubPr>
                                          <m:ctrlPr>
                                            <a:rPr lang="de-DE" sz="2000" i="1">
                                              <a:latin typeface="Cambria Math" panose="02040503050406030204" pitchFamily="18" charset="0"/>
                                            </a:rPr>
                                          </m:ctrlPr>
                                        </m:sSubPr>
                                        <m:e>
                                          <m:r>
                                            <a:rPr lang="de-DE" sz="2000" i="1">
                                              <a:latin typeface="Cambria Math"/>
                                              <a:ea typeface="Cambria Math"/>
                                            </a:rPr>
                                            <m:t>𝜋</m:t>
                                          </m:r>
                                        </m:e>
                                        <m:sub>
                                          <m:r>
                                            <a:rPr lang="de-DE" sz="2000" i="1">
                                              <a:latin typeface="Cambria Math"/>
                                            </a:rPr>
                                            <m:t>𝑖</m:t>
                                          </m:r>
                                        </m:sub>
                                      </m:sSub>
                                    </m:e>
                                  </m:d>
                                </m:e>
                                <m:sup>
                                  <m:r>
                                    <a:rPr lang="de-DE" sz="2000" b="0" i="1" smtClean="0">
                                      <a:latin typeface="Cambria Math"/>
                                    </a:rPr>
                                    <m:t>2</m:t>
                                  </m:r>
                                </m:sup>
                              </m:sSup>
                            </m:num>
                            <m:den>
                              <m:r>
                                <a:rPr lang="de-DE" sz="2000" b="0" i="1" smtClean="0">
                                  <a:latin typeface="Cambria Math"/>
                                </a:rPr>
                                <m:t>𝑛</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sub>
                              </m:sSub>
                            </m:den>
                          </m:f>
                        </m:e>
                      </m:nary>
                      <m:r>
                        <a:rPr lang="de-DE" sz="2000" b="0" i="1" smtClean="0">
                          <a:latin typeface="Cambria Math"/>
                        </a:rPr>
                        <m:t>   ~   </m:t>
                      </m:r>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d>
                        <m:dPr>
                          <m:ctrlPr>
                            <a:rPr lang="de-DE" sz="2000" b="0" i="1" smtClean="0">
                              <a:latin typeface="Cambria Math" panose="02040503050406030204" pitchFamily="18" charset="0"/>
                            </a:rPr>
                          </m:ctrlPr>
                        </m:dPr>
                        <m:e>
                          <m:r>
                            <a:rPr lang="de-DE" sz="2000" b="0" i="1" smtClean="0">
                              <a:latin typeface="Cambria Math"/>
                            </a:rPr>
                            <m:t>6</m:t>
                          </m:r>
                        </m:e>
                      </m:d>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2359405" y="3360481"/>
                <a:ext cx="5544616" cy="776879"/>
              </a:xfrm>
              <a:prstGeom prst="rect">
                <a:avLst/>
              </a:prstGeom>
              <a:blipFill rotWithShape="1">
                <a:blip r:embed="rId5"/>
                <a:stretch>
                  <a:fillRect/>
                </a:stretch>
              </a:blipFill>
            </p:spPr>
            <p:txBody>
              <a:bodyPr/>
              <a:lstStyle/>
              <a:p>
                <a:r>
                  <a:rPr lang="de-DE">
                    <a:noFill/>
                  </a:rPr>
                  <a:t> </a:t>
                </a:r>
              </a:p>
            </p:txBody>
          </p:sp>
        </mc:Fallback>
      </mc:AlternateContent>
      <p:sp>
        <p:nvSpPr>
          <p:cNvPr id="19" name="Textfeld 18"/>
          <p:cNvSpPr txBox="1"/>
          <p:nvPr/>
        </p:nvSpPr>
        <p:spPr>
          <a:xfrm>
            <a:off x="5167717" y="3410366"/>
            <a:ext cx="376969" cy="338554"/>
          </a:xfrm>
          <a:prstGeom prst="rect">
            <a:avLst/>
          </a:prstGeom>
          <a:noFill/>
        </p:spPr>
        <p:txBody>
          <a:bodyPr wrap="square" rtlCol="0">
            <a:spAutoFit/>
          </a:bodyPr>
          <a:lstStyle/>
          <a:p>
            <a:pPr algn="just"/>
            <a:r>
              <a:rPr lang="de-DE" sz="1600" i="1" dirty="0">
                <a:latin typeface="+mn-lt"/>
              </a:rPr>
              <a:t>a</a:t>
            </a:r>
          </a:p>
        </p:txBody>
      </p:sp>
      <mc:AlternateContent xmlns:mc="http://schemas.openxmlformats.org/markup-compatibility/2006" xmlns:a14="http://schemas.microsoft.com/office/drawing/2010/main">
        <mc:Choice Requires="a14">
          <p:sp>
            <p:nvSpPr>
              <p:cNvPr id="20" name="Textfeld 19"/>
              <p:cNvSpPr txBox="1"/>
              <p:nvPr/>
            </p:nvSpPr>
            <p:spPr>
              <a:xfrm>
                <a:off x="4259025" y="4323372"/>
                <a:ext cx="1482844"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259025" y="4323372"/>
                <a:ext cx="1482844"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2776180" y="4881304"/>
                <a:ext cx="3235979" cy="4338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𝑐</m:t>
                          </m:r>
                          <m:r>
                            <a:rPr lang="de-DE" sz="2000" b="0" i="1" smtClean="0">
                              <a:solidFill>
                                <a:schemeClr val="tx1"/>
                              </a:solidFill>
                              <a:latin typeface="Cambria Math"/>
                              <a:ea typeface="Cambria Math"/>
                            </a:rPr>
                            <m:t>=</m:t>
                          </m:r>
                          <m:r>
                            <a:rPr lang="de-DE" sz="2000" i="1" smtClean="0">
                              <a:solidFill>
                                <a:schemeClr val="tx1"/>
                              </a:solidFill>
                              <a:latin typeface="Cambria Math"/>
                              <a:ea typeface="Cambria Math"/>
                            </a:rPr>
                            <m:t>𝜒</m:t>
                          </m:r>
                        </m:e>
                        <m:sub>
                          <m:r>
                            <a:rPr lang="de-DE" sz="2000" b="0" i="1" smtClean="0">
                              <a:solidFill>
                                <a:schemeClr val="tx1"/>
                              </a:solidFill>
                              <a:latin typeface="Cambria Math"/>
                              <a:ea typeface="Cambria Math"/>
                            </a:rPr>
                            <m:t>6,0.95</m:t>
                          </m:r>
                        </m:sub>
                        <m:sup>
                          <m:r>
                            <a:rPr lang="de-DE" sz="2000" b="0" i="1" smtClean="0">
                              <a:solidFill>
                                <a:schemeClr val="tx1"/>
                              </a:solidFill>
                              <a:latin typeface="Cambria Math"/>
                              <a:ea typeface="Cambria Math"/>
                            </a:rPr>
                            <m:t>2</m:t>
                          </m:r>
                        </m:sup>
                      </m:sSubSup>
                      <m:r>
                        <a:rPr lang="de-DE" sz="2000" b="0" i="1" smtClean="0">
                          <a:solidFill>
                            <a:schemeClr val="tx1"/>
                          </a:solidFill>
                          <a:latin typeface="Cambria Math"/>
                          <a:ea typeface="Cambria Math"/>
                        </a:rPr>
                        <m:t>=12.592</m:t>
                      </m:r>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776180" y="4881304"/>
                <a:ext cx="3235979" cy="433837"/>
              </a:xfrm>
              <a:prstGeom prst="rect">
                <a:avLst/>
              </a:prstGeom>
              <a:blipFill rotWithShape="1">
                <a:blip r:embed="rId7"/>
                <a:stretch>
                  <a:fillRect b="-140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2427123" y="5503207"/>
                <a:ext cx="4484479" cy="707886"/>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bSup>
                      <m:sSubSupPr>
                        <m:ctrlPr>
                          <a:rPr lang="de-DE" sz="2000" i="1">
                            <a:latin typeface="Cambria Math" panose="02040503050406030204" pitchFamily="18" charset="0"/>
                          </a:rPr>
                        </m:ctrlPr>
                      </m:sSubSupPr>
                      <m:e>
                        <m:r>
                          <a:rPr lang="de-DE" sz="2000" i="1">
                            <a:latin typeface="Cambria Math"/>
                            <a:ea typeface="Cambria Math"/>
                          </a:rPr>
                          <m:t>𝜒</m:t>
                        </m:r>
                      </m:e>
                      <m:sub>
                        <m:r>
                          <a:rPr lang="de-DE" sz="2000" i="1">
                            <a:latin typeface="Cambria Math"/>
                          </a:rPr>
                          <m:t>𝐴</m:t>
                        </m:r>
                      </m:sub>
                      <m:sup>
                        <m:r>
                          <a:rPr lang="de-DE" sz="2000" i="1">
                            <a:latin typeface="Cambria Math"/>
                          </a:rPr>
                          <m:t>2</m:t>
                        </m:r>
                      </m:sup>
                    </m:sSubSup>
                    <m:r>
                      <a:rPr lang="de-DE" sz="2000" b="0" i="1" smtClean="0">
                        <a:latin typeface="Cambria Math"/>
                      </a:rPr>
                      <m:t>&gt;</m:t>
                    </m:r>
                    <m:r>
                      <a:rPr lang="de-DE" sz="2000" b="0" i="1" smtClean="0">
                        <a:latin typeface="Cambria Math"/>
                      </a:rPr>
                      <m:t>𝑐</m:t>
                    </m:r>
                  </m:oMath>
                </a14:m>
                <a:r>
                  <a:rPr lang="de-DE" sz="2000" dirty="0">
                    <a:latin typeface="+mn-lt"/>
                  </a:rPr>
                  <a:t>, Entscheidung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sonst</a:t>
                </a:r>
              </a:p>
              <a:p>
                <a:pPr algn="just"/>
                <a:r>
                  <a:rPr lang="de-DE" sz="2000" dirty="0">
                    <a:latin typeface="+mn-lt"/>
                  </a:rPr>
                  <a:t>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2427123" y="5503207"/>
                <a:ext cx="4484479" cy="707886"/>
              </a:xfrm>
              <a:prstGeom prst="rect">
                <a:avLst/>
              </a:prstGeom>
              <a:blipFill rotWithShape="1">
                <a:blip r:embed="rId8"/>
                <a:stretch>
                  <a:fillRect l="-1359" t="-3448" b="-15517"/>
                </a:stretch>
              </a:blipFill>
            </p:spPr>
            <p:txBody>
              <a:bodyPr/>
              <a:lstStyle/>
              <a:p>
                <a:r>
                  <a:rPr lang="de-DE">
                    <a:noFill/>
                  </a:rPr>
                  <a:t> </a:t>
                </a:r>
              </a:p>
            </p:txBody>
          </p:sp>
        </mc:Fallback>
      </mc:AlternateContent>
    </p:spTree>
    <p:extLst>
      <p:ext uri="{BB962C8B-B14F-4D97-AF65-F5344CB8AC3E}">
        <p14:creationId xmlns:p14="http://schemas.microsoft.com/office/powerpoint/2010/main" val="4237837974"/>
      </p:ext>
    </p:extLst>
  </p:cSld>
  <p:clrMapOvr>
    <a:masterClrMapping/>
  </p:clrMapOvr>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798</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p:nvPr/>
        </p:nvSpPr>
        <p:spPr>
          <a:xfrm>
            <a:off x="683568" y="1196752"/>
            <a:ext cx="2015838" cy="400110"/>
          </a:xfrm>
          <a:prstGeom prst="rect">
            <a:avLst/>
          </a:prstGeom>
          <a:noFill/>
        </p:spPr>
        <p:txBody>
          <a:bodyPr wrap="square" rtlCol="0">
            <a:spAutoFit/>
          </a:bodyPr>
          <a:lstStyle/>
          <a:p>
            <a:pPr algn="just"/>
            <a:r>
              <a:rPr lang="de-DE" sz="2000" dirty="0">
                <a:latin typeface="+mn-lt"/>
              </a:rPr>
              <a:t>Testergebnis hier: </a:t>
            </a:r>
          </a:p>
        </p:txBody>
      </p:sp>
      <mc:AlternateContent xmlns:mc="http://schemas.openxmlformats.org/markup-compatibility/2006" xmlns:a14="http://schemas.microsoft.com/office/drawing/2010/main">
        <mc:Choice Requires="a14">
          <p:sp>
            <p:nvSpPr>
              <p:cNvPr id="11" name="Textfeld 10"/>
              <p:cNvSpPr txBox="1"/>
              <p:nvPr/>
            </p:nvSpPr>
            <p:spPr>
              <a:xfrm>
                <a:off x="1115616" y="1700808"/>
                <a:ext cx="3096344" cy="77687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i="1" smtClean="0">
                              <a:solidFill>
                                <a:schemeClr val="tx1"/>
                              </a:solidFill>
                              <a:latin typeface="Cambria Math"/>
                              <a:ea typeface="Cambria Math"/>
                            </a:rPr>
                            <m:t>𝜒</m:t>
                          </m:r>
                        </m:e>
                        <m:sub>
                          <m:r>
                            <a:rPr lang="de-DE" sz="2000" b="0" i="1" smtClean="0">
                              <a:solidFill>
                                <a:schemeClr val="tx1"/>
                              </a:solidFill>
                              <a:latin typeface="Cambria Math"/>
                            </a:rPr>
                            <m:t>𝐴</m:t>
                          </m:r>
                        </m:sub>
                        <m:sup>
                          <m:r>
                            <a:rPr lang="de-DE" sz="2000" b="0" i="1" smtClean="0">
                              <a:solidFill>
                                <a:schemeClr val="tx1"/>
                              </a:solidFill>
                              <a:latin typeface="Cambria Math"/>
                            </a:rPr>
                            <m:t>2</m:t>
                          </m:r>
                        </m:sup>
                      </m:sSubSup>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7</m:t>
                          </m:r>
                        </m:sup>
                        <m:e>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i="1">
                                              <a:solidFill>
                                                <a:schemeClr val="tx1"/>
                                              </a:solidFill>
                                              <a:latin typeface="Cambria Math"/>
                                            </a:rPr>
                                            <m:t>𝑖</m:t>
                                          </m:r>
                                        </m:sub>
                                      </m:sSub>
                                      <m:r>
                                        <a:rPr lang="de-DE" sz="2000" i="1">
                                          <a:solidFill>
                                            <a:schemeClr val="tx1"/>
                                          </a:solidFill>
                                          <a:latin typeface="Cambria Math"/>
                                        </a:rPr>
                                        <m:t>−</m:t>
                                      </m:r>
                                      <m:r>
                                        <a:rPr lang="de-DE" sz="2000" i="1">
                                          <a:solidFill>
                                            <a:schemeClr val="tx1"/>
                                          </a:solidFill>
                                          <a:latin typeface="Cambria Math"/>
                                        </a:rPr>
                                        <m:t>𝑛</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𝜋</m:t>
                                          </m:r>
                                        </m:e>
                                        <m:sub>
                                          <m:r>
                                            <a:rPr lang="de-DE" sz="2000" i="1">
                                              <a:solidFill>
                                                <a:schemeClr val="tx1"/>
                                              </a:solidFill>
                                              <a:latin typeface="Cambria Math"/>
                                            </a:rPr>
                                            <m:t>𝑖</m:t>
                                          </m:r>
                                        </m:sub>
                                      </m:sSub>
                                    </m:e>
                                  </m:d>
                                </m:e>
                                <m:sup>
                                  <m:r>
                                    <a:rPr lang="de-DE" sz="2000" b="0" i="1" smtClean="0">
                                      <a:solidFill>
                                        <a:schemeClr val="tx1"/>
                                      </a:solidFill>
                                      <a:latin typeface="Cambria Math"/>
                                    </a:rPr>
                                    <m:t>2</m:t>
                                  </m:r>
                                </m:sup>
                              </m:sSup>
                            </m:num>
                            <m:den>
                              <m:r>
                                <a:rPr lang="de-DE" sz="2000" b="0" i="1" smtClean="0">
                                  <a:solidFill>
                                    <a:schemeClr val="tx1"/>
                                  </a:solidFill>
                                  <a:latin typeface="Cambria Math"/>
                                </a:rPr>
                                <m:t>𝑛</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𝜋</m:t>
                                  </m:r>
                                </m:e>
                                <m:sub>
                                  <m:r>
                                    <a:rPr lang="de-DE" sz="2000" b="0" i="1" smtClean="0">
                                      <a:solidFill>
                                        <a:schemeClr val="tx1"/>
                                      </a:solidFill>
                                      <a:latin typeface="Cambria Math"/>
                                    </a:rPr>
                                    <m:t>𝑖</m:t>
                                  </m:r>
                                </m:sub>
                              </m:sSub>
                            </m:den>
                          </m:f>
                        </m:e>
                      </m:nary>
                    </m:oMath>
                  </m:oMathPara>
                </a14:m>
                <a:endParaRPr lang="de-DE" sz="2000" dirty="0">
                  <a:solidFill>
                    <a:schemeClr val="tx1"/>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115616" y="1700808"/>
                <a:ext cx="3096344" cy="77687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465099" y="2689852"/>
                <a:ext cx="7128792" cy="709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548−568.1</m:t>
                                  </m:r>
                                </m:e>
                              </m:d>
                            </m:e>
                            <m:sup>
                              <m:r>
                                <a:rPr lang="de-DE" sz="2000" b="0" i="1" smtClean="0">
                                  <a:solidFill>
                                    <a:schemeClr val="tx1"/>
                                  </a:solidFill>
                                  <a:latin typeface="Cambria Math"/>
                                </a:rPr>
                                <m:t>2</m:t>
                              </m:r>
                            </m:sup>
                          </m:sSup>
                        </m:num>
                        <m:den>
                          <m:r>
                            <a:rPr lang="de-DE" sz="2000" b="0" i="1" smtClean="0">
                              <a:solidFill>
                                <a:schemeClr val="tx1"/>
                              </a:solidFill>
                              <a:latin typeface="Cambria Math"/>
                            </a:rPr>
                            <m:t>568.1</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370</m:t>
                                  </m:r>
                                  <m:r>
                                    <a:rPr lang="de-DE" sz="2000" i="1">
                                      <a:solidFill>
                                        <a:schemeClr val="tx1"/>
                                      </a:solidFill>
                                      <a:latin typeface="Cambria Math"/>
                                    </a:rPr>
                                    <m:t>−</m:t>
                                  </m:r>
                                  <m:r>
                                    <a:rPr lang="de-DE" sz="2000" b="0" i="1" smtClean="0">
                                      <a:solidFill>
                                        <a:schemeClr val="tx1"/>
                                      </a:solidFill>
                                      <a:latin typeface="Cambria Math"/>
                                    </a:rPr>
                                    <m:t>351</m:t>
                                  </m:r>
                                  <m:r>
                                    <a:rPr lang="de-DE" sz="2000" i="1">
                                      <a:solidFill>
                                        <a:schemeClr val="tx1"/>
                                      </a:solidFill>
                                      <a:latin typeface="Cambria Math"/>
                                    </a:rPr>
                                    <m:t>.</m:t>
                                  </m:r>
                                  <m:r>
                                    <a:rPr lang="de-DE" sz="2000" b="0" i="1" smtClean="0">
                                      <a:solidFill>
                                        <a:schemeClr val="tx1"/>
                                      </a:solidFill>
                                      <a:latin typeface="Cambria Math"/>
                                    </a:rPr>
                                    <m:t>8</m:t>
                                  </m:r>
                                </m:e>
                              </m:d>
                            </m:e>
                            <m:sup>
                              <m:r>
                                <a:rPr lang="de-DE" sz="2000" i="1">
                                  <a:solidFill>
                                    <a:schemeClr val="tx1"/>
                                  </a:solidFill>
                                  <a:latin typeface="Cambria Math"/>
                                </a:rPr>
                                <m:t>2</m:t>
                              </m:r>
                            </m:sup>
                          </m:sSup>
                        </m:num>
                        <m:den>
                          <m:r>
                            <a:rPr lang="de-DE" sz="2000" b="0" i="1" smtClean="0">
                              <a:solidFill>
                                <a:schemeClr val="tx1"/>
                              </a:solidFill>
                              <a:latin typeface="Cambria Math"/>
                            </a:rPr>
                            <m:t>351.8</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82</m:t>
                                  </m:r>
                                  <m:r>
                                    <a:rPr lang="de-DE" sz="2000" i="1">
                                      <a:solidFill>
                                        <a:schemeClr val="tx1"/>
                                      </a:solidFill>
                                      <a:latin typeface="Cambria Math"/>
                                    </a:rPr>
                                    <m:t>−</m:t>
                                  </m:r>
                                  <m:r>
                                    <a:rPr lang="de-DE" sz="2000" b="0" i="1" smtClean="0">
                                      <a:solidFill>
                                        <a:schemeClr val="tx1"/>
                                      </a:solidFill>
                                      <a:latin typeface="Cambria Math"/>
                                    </a:rPr>
                                    <m:t>86.2</m:t>
                                  </m:r>
                                </m:e>
                              </m:d>
                            </m:e>
                            <m:sup>
                              <m:r>
                                <a:rPr lang="de-DE" sz="2000" i="1">
                                  <a:solidFill>
                                    <a:schemeClr val="tx1"/>
                                  </a:solidFill>
                                  <a:latin typeface="Cambria Math"/>
                                </a:rPr>
                                <m:t>2</m:t>
                              </m:r>
                            </m:sup>
                          </m:sSup>
                        </m:num>
                        <m:den>
                          <m:r>
                            <a:rPr lang="de-DE" sz="2000" b="0" i="1" smtClean="0">
                              <a:solidFill>
                                <a:schemeClr val="tx1"/>
                              </a:solidFill>
                              <a:latin typeface="Cambria Math"/>
                            </a:rPr>
                            <m:t>86.2</m:t>
                          </m:r>
                        </m:den>
                      </m:f>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465099" y="2689852"/>
                <a:ext cx="7128792" cy="70993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465098" y="3717032"/>
                <a:ext cx="152272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=5.10&lt;</m:t>
                      </m:r>
                      <m:r>
                        <a:rPr lang="de-DE" sz="2000" b="0" i="1" smtClean="0">
                          <a:solidFill>
                            <a:schemeClr val="tx1"/>
                          </a:solidFill>
                          <a:latin typeface="Cambria Math"/>
                        </a:rPr>
                        <m:t>𝑐</m:t>
                      </m:r>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465098" y="3717032"/>
                <a:ext cx="1522726"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718476" y="4509120"/>
                <a:ext cx="7272808" cy="707886"/>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Bleibe bei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d. h. Umfrage- und Wahlergebnis unterscheiden</a:t>
                </a:r>
              </a:p>
              <a:p>
                <a:r>
                  <a:rPr lang="de-DE" sz="2000" dirty="0">
                    <a:latin typeface="+mn-lt"/>
                  </a:rPr>
                  <a:t>      sich nicht signifikant. </a:t>
                </a:r>
              </a:p>
            </p:txBody>
          </p:sp>
        </mc:Choice>
        <mc:Fallback xmlns="">
          <p:sp>
            <p:nvSpPr>
              <p:cNvPr id="14" name="Textfeld 13"/>
              <p:cNvSpPr txBox="1">
                <a:spLocks noRot="1" noChangeAspect="1" noMove="1" noResize="1" noEditPoints="1" noAdjustHandles="1" noChangeArrowheads="1" noChangeShapeType="1" noTextEdit="1"/>
              </p:cNvSpPr>
              <p:nvPr/>
            </p:nvSpPr>
            <p:spPr>
              <a:xfrm>
                <a:off x="718476" y="4509120"/>
                <a:ext cx="7272808" cy="707886"/>
              </a:xfrm>
              <a:prstGeom prst="rect">
                <a:avLst/>
              </a:prstGeom>
              <a:blipFill rotWithShape="1">
                <a:blip r:embed="rId6"/>
                <a:stretch>
                  <a:fillRect t="-4310" b="-14655"/>
                </a:stretch>
              </a:blipFill>
            </p:spPr>
            <p:txBody>
              <a:bodyPr/>
              <a:lstStyle/>
              <a:p>
                <a:r>
                  <a:rPr lang="de-DE">
                    <a:noFill/>
                  </a:rPr>
                  <a:t> </a:t>
                </a:r>
              </a:p>
            </p:txBody>
          </p:sp>
        </mc:Fallback>
      </mc:AlternateContent>
    </p:spTree>
    <p:extLst>
      <p:ext uri="{BB962C8B-B14F-4D97-AF65-F5344CB8AC3E}">
        <p14:creationId xmlns:p14="http://schemas.microsoft.com/office/powerpoint/2010/main" val="3845890820"/>
      </p:ext>
    </p:extLst>
  </p:cSld>
  <p:clrMapOvr>
    <a:masterClrMapping/>
  </p:clrMapOvr>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11.3.4: Überprüfung einer hypothetischen Normalverteilung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68313" y="1452846"/>
            <a:ext cx="8077201" cy="707886"/>
          </a:xfrm>
          <a:prstGeom prst="rect">
            <a:avLst/>
          </a:prstGeom>
          <a:noFill/>
        </p:spPr>
        <p:txBody>
          <a:bodyPr wrap="square" rtlCol="0">
            <a:spAutoFit/>
          </a:bodyPr>
          <a:lstStyle/>
          <a:p>
            <a:pPr algn="just"/>
            <a:r>
              <a:rPr lang="de-DE" sz="2000" dirty="0">
                <a:latin typeface="+mn-lt"/>
              </a:rPr>
              <a:t>Gegeben sei die Situation von Beispiel 11.2.1 (</a:t>
            </a:r>
            <a:r>
              <a:rPr lang="de-DE" sz="2000">
                <a:latin typeface="+mn-lt"/>
              </a:rPr>
              <a:t>Folie 766) </a:t>
            </a:r>
            <a:r>
              <a:rPr lang="de-DE" sz="2000" dirty="0">
                <a:latin typeface="+mn-lt"/>
              </a:rPr>
              <a:t>mit folgenden</a:t>
            </a:r>
          </a:p>
          <a:p>
            <a:pPr algn="just"/>
            <a:r>
              <a:rPr lang="de-DE" sz="2000" dirty="0">
                <a:latin typeface="+mn-lt"/>
              </a:rPr>
              <a:t>50 Realisationen einer Stichprobe: </a:t>
            </a:r>
          </a:p>
        </p:txBody>
      </p:sp>
      <p:sp>
        <p:nvSpPr>
          <p:cNvPr id="3" name="Textfeld 2"/>
          <p:cNvSpPr txBox="1"/>
          <p:nvPr/>
        </p:nvSpPr>
        <p:spPr>
          <a:xfrm>
            <a:off x="1394044" y="2060848"/>
            <a:ext cx="6912768" cy="1631216"/>
          </a:xfrm>
          <a:prstGeom prst="rect">
            <a:avLst/>
          </a:prstGeom>
          <a:noFill/>
        </p:spPr>
        <p:txBody>
          <a:bodyPr wrap="square" rtlCol="0">
            <a:spAutoFit/>
          </a:bodyPr>
          <a:lstStyle/>
          <a:p>
            <a:r>
              <a:rPr lang="de-DE" sz="2000" dirty="0">
                <a:latin typeface="+mn-lt"/>
              </a:rPr>
              <a:t>37.4, 38.1, 38.2, 38.3, 38.4, 38.5, 38.5, 38.5, 38.6, 38.6,</a:t>
            </a:r>
          </a:p>
          <a:p>
            <a:r>
              <a:rPr lang="de-DE" sz="2000" dirty="0">
                <a:latin typeface="+mn-lt"/>
              </a:rPr>
              <a:t>38.7, 38.8, 38.8, 39.0, 39.1, 39.2, 39.4, 39.4, 39.5, 39.5,</a:t>
            </a:r>
          </a:p>
          <a:p>
            <a:r>
              <a:rPr lang="de-DE" sz="2000" dirty="0">
                <a:latin typeface="+mn-lt"/>
              </a:rPr>
              <a:t>39.5, 39.6, 39.6, 39.8, 39.8, 39.8, 39.8, 39.9, 39.9, 40.0,</a:t>
            </a:r>
          </a:p>
          <a:p>
            <a:r>
              <a:rPr lang="de-DE" sz="2000" dirty="0">
                <a:latin typeface="+mn-lt"/>
              </a:rPr>
              <a:t>40.4, 40.5, 40.5, 40.6, 40.8, 40.8, 41.0, 41.0, 41.2, 41.2,</a:t>
            </a:r>
          </a:p>
          <a:p>
            <a:r>
              <a:rPr lang="de-DE" sz="2000" dirty="0">
                <a:latin typeface="+mn-lt"/>
              </a:rPr>
              <a:t>41.3, 41.4, 41.8, 41.9, 41.9, 42.0, 42.4, 42.6, 43.7, 44.0</a:t>
            </a:r>
          </a:p>
        </p:txBody>
      </p:sp>
      <p:pic>
        <p:nvPicPr>
          <p:cNvPr id="2" name="Grafik 1"/>
          <p:cNvPicPr>
            <a:picLocks noChangeAspect="1"/>
          </p:cNvPicPr>
          <p:nvPr/>
        </p:nvPicPr>
        <p:blipFill>
          <a:blip r:embed="rId3"/>
          <a:stretch>
            <a:fillRect/>
          </a:stretch>
        </p:blipFill>
        <p:spPr>
          <a:xfrm>
            <a:off x="453430" y="3678632"/>
            <a:ext cx="7315200" cy="2933700"/>
          </a:xfrm>
          <a:prstGeom prst="rect">
            <a:avLst/>
          </a:prstGeom>
        </p:spPr>
      </p:pic>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799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205901628"/>
      </p:ext>
    </p:extLst>
  </p:cSld>
  <p:clrMapOvr>
    <a:masterClrMapping/>
  </p:clrMapOvr>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800</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1" name="Textfeld 10"/>
              <p:cNvSpPr txBox="1"/>
              <p:nvPr/>
            </p:nvSpPr>
            <p:spPr>
              <a:xfrm>
                <a:off x="468310" y="4633393"/>
                <a:ext cx="8142290" cy="707886"/>
              </a:xfrm>
              <a:prstGeom prst="rect">
                <a:avLst/>
              </a:prstGeom>
              <a:noFill/>
            </p:spPr>
            <p:txBody>
              <a:bodyPr wrap="square" rtlCol="0">
                <a:spAutoFit/>
              </a:bodyPr>
              <a:lstStyle/>
              <a:p>
                <a:pPr algn="just"/>
                <a:r>
                  <a:rPr lang="de-DE" sz="2000" dirty="0">
                    <a:latin typeface="+mn-lt"/>
                  </a:rPr>
                  <a:t>&gt; Statistisches Entscheidungsproblem:</a:t>
                </a:r>
              </a:p>
              <a:p>
                <a:pPr algn="just"/>
                <a:r>
                  <a:rPr lang="de-DE" sz="2000" dirty="0">
                    <a:latin typeface="+mn-lt"/>
                  </a:rPr>
                  <a:t>    Ist die Länge der Metallstifte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40,1</m:t>
                        </m:r>
                      </m:e>
                    </m:d>
                  </m:oMath>
                </a14:m>
                <a:r>
                  <a:rPr lang="de-DE" sz="2000" dirty="0">
                    <a:latin typeface="+mn-lt"/>
                  </a:rPr>
                  <a:t>-verteilt?</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0" y="4633393"/>
                <a:ext cx="8142290" cy="707886"/>
              </a:xfrm>
              <a:prstGeom prst="rect">
                <a:avLst/>
              </a:prstGeom>
              <a:blipFill rotWithShape="1">
                <a:blip r:embed="rId3"/>
                <a:stretch>
                  <a:fillRect l="-823"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68311" y="5339631"/>
                <a:ext cx="7776097" cy="1015663"/>
              </a:xfrm>
              <a:prstGeom prst="rect">
                <a:avLst/>
              </a:prstGeom>
              <a:noFill/>
            </p:spPr>
            <p:txBody>
              <a:bodyPr wrap="square" rtlCol="0">
                <a:spAutoFit/>
              </a:bodyPr>
              <a:lstStyle/>
              <a:p>
                <a:pPr algn="just"/>
                <a:r>
                  <a:rPr lang="de-DE" sz="2000" dirty="0">
                    <a:latin typeface="+mn-lt"/>
                  </a:rPr>
                  <a:t>&gt; Anpassungstest bezieht sich jedoch auf (</a:t>
                </a:r>
                <a:r>
                  <a:rPr lang="de-DE" sz="2000" dirty="0" err="1">
                    <a:latin typeface="+mn-lt"/>
                  </a:rPr>
                  <a:t>diskretisierte</a:t>
                </a:r>
                <a:r>
                  <a:rPr lang="de-DE" sz="2000" dirty="0">
                    <a:latin typeface="+mn-lt"/>
                  </a:rPr>
                  <a:t>) Variable </a:t>
                </a:r>
                <a14:m>
                  <m:oMath xmlns:m="http://schemas.openxmlformats.org/officeDocument/2006/math">
                    <m:r>
                      <a:rPr lang="de-DE" sz="2000" b="0" i="1" smtClean="0">
                        <a:latin typeface="Cambria Math"/>
                      </a:rPr>
                      <m:t>𝑋</m:t>
                    </m:r>
                  </m:oMath>
                </a14:m>
                <a:r>
                  <a:rPr lang="de-DE" sz="2000" dirty="0">
                    <a:latin typeface="+mn-lt"/>
                  </a:rPr>
                  <a:t>:</a:t>
                </a:r>
              </a:p>
              <a:p>
                <a:pPr algn="just"/>
                <a:r>
                  <a:rPr lang="de-DE" sz="2000" dirty="0">
                    <a:latin typeface="+mn-lt"/>
                  </a:rPr>
                  <a:t>   Genügt </a:t>
                </a:r>
                <a14:m>
                  <m:oMath xmlns:m="http://schemas.openxmlformats.org/officeDocument/2006/math">
                    <m:r>
                      <a:rPr lang="de-DE" sz="2000" b="0" i="1" smtClean="0">
                        <a:latin typeface="Cambria Math"/>
                      </a:rPr>
                      <m:t>𝑋</m:t>
                    </m:r>
                  </m:oMath>
                </a14:m>
                <a:r>
                  <a:rPr lang="de-DE" sz="2000" dirty="0">
                    <a:latin typeface="+mn-lt"/>
                  </a:rPr>
                  <a:t> einer diskreten Verteilung mit den hypothetischen</a:t>
                </a:r>
              </a:p>
              <a:p>
                <a:pPr algn="just"/>
                <a:r>
                  <a:rPr lang="de-DE" sz="2000" dirty="0">
                    <a:latin typeface="+mn-lt"/>
                  </a:rPr>
                  <a:t>   Klassen-Einfallswahrscheinlichkeiten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2</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3</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𝜋</m:t>
                        </m:r>
                      </m:e>
                      <m:sub>
                        <m:r>
                          <a:rPr lang="de-DE" sz="2000" b="0" i="1" smtClean="0">
                            <a:latin typeface="Cambria Math"/>
                          </a:rPr>
                          <m:t>4</m:t>
                        </m:r>
                      </m:sub>
                    </m:sSub>
                  </m:oMath>
                </a14:m>
                <a:r>
                  <a:rPr lang="de-DE" sz="2000" dirty="0">
                    <a:latin typeface="+mn-lt"/>
                  </a:rPr>
                  <a:t>?</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1" y="5339631"/>
                <a:ext cx="7776097" cy="1015663"/>
              </a:xfrm>
              <a:prstGeom prst="rect">
                <a:avLst/>
              </a:prstGeom>
              <a:blipFill rotWithShape="1">
                <a:blip r:embed="rId4"/>
                <a:stretch>
                  <a:fillRect l="-863" t="-2994" b="-95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68310" y="1151039"/>
                <a:ext cx="8077201" cy="400110"/>
              </a:xfrm>
              <a:prstGeom prst="rect">
                <a:avLst/>
              </a:prstGeom>
              <a:noFill/>
            </p:spPr>
            <p:txBody>
              <a:bodyPr wrap="square" rtlCol="0">
                <a:spAutoFit/>
              </a:bodyPr>
              <a:lstStyle/>
              <a:p>
                <a:pPr algn="just"/>
                <a:r>
                  <a:rPr lang="de-DE" sz="2000" dirty="0">
                    <a:latin typeface="+mn-lt"/>
                  </a:rPr>
                  <a:t>&gt; </a:t>
                </a:r>
                <a14:m>
                  <m:oMath xmlns:m="http://schemas.openxmlformats.org/officeDocument/2006/math">
                    <m:r>
                      <a:rPr lang="de-DE" sz="2000" b="0" i="1" smtClean="0">
                        <a:latin typeface="Cambria Math"/>
                      </a:rPr>
                      <m:t>𝑌</m:t>
                    </m:r>
                    <m:r>
                      <a:rPr lang="de-DE" sz="2000" b="0" i="1" smtClean="0">
                        <a:latin typeface="Cambria Math"/>
                      </a:rPr>
                      <m:t>…</m:t>
                    </m:r>
                  </m:oMath>
                </a14:m>
                <a:r>
                  <a:rPr lang="de-DE" sz="2000" dirty="0">
                    <a:latin typeface="+mn-lt"/>
                  </a:rPr>
                  <a:t> Länge eines Metallstifts</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10" y="1151039"/>
                <a:ext cx="8077201" cy="400110"/>
              </a:xfrm>
              <a:prstGeom prst="rect">
                <a:avLst/>
              </a:prstGeom>
              <a:blipFill rotWithShape="1">
                <a:blip r:embed="rId5"/>
                <a:stretch>
                  <a:fillRect l="-830"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09" y="1571231"/>
                <a:ext cx="8077201" cy="400110"/>
              </a:xfrm>
              <a:prstGeom prst="rect">
                <a:avLst/>
              </a:prstGeom>
              <a:noFill/>
            </p:spPr>
            <p:txBody>
              <a:bodyPr wrap="square" rtlCol="0">
                <a:spAutoFit/>
              </a:bodyPr>
              <a:lstStyle/>
              <a:p>
                <a:pPr algn="just"/>
                <a:r>
                  <a:rPr lang="de-DE" sz="2000" dirty="0">
                    <a:latin typeface="+mn-lt"/>
                  </a:rPr>
                  <a:t>&gt; Für </a:t>
                </a:r>
                <a14:m>
                  <m:oMath xmlns:m="http://schemas.openxmlformats.org/officeDocument/2006/math">
                    <m:r>
                      <a:rPr lang="de-DE" sz="2000" b="0" i="1" smtClean="0">
                        <a:latin typeface="Cambria Math"/>
                      </a:rPr>
                      <m:t>𝑌</m:t>
                    </m:r>
                  </m:oMath>
                </a14:m>
                <a:r>
                  <a:rPr lang="de-DE" sz="2000" dirty="0">
                    <a:latin typeface="+mn-lt"/>
                  </a:rPr>
                  <a:t> gelten dann folgende Klassen-Einfallswahrscheinlichkeiten:</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09" y="1571231"/>
                <a:ext cx="8077201" cy="400110"/>
              </a:xfrm>
              <a:prstGeom prst="rect">
                <a:avLst/>
              </a:prstGeom>
              <a:blipFill rotWithShape="1">
                <a:blip r:embed="rId6"/>
                <a:stretch>
                  <a:fillRect l="-830"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088137" y="1971875"/>
                <a:ext cx="6724221" cy="439736"/>
              </a:xfrm>
              <a:prstGeom prst="rect">
                <a:avLst/>
              </a:prstGeom>
              <a:noFill/>
            </p:spPr>
            <p:txBody>
              <a:bodyPr wrap="square" rtlCol="0">
                <a:spAutoFit/>
              </a:bodyPr>
              <a:lstStyle/>
              <a:p>
                <a:pPr algn="just"/>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ea typeface="Cambria Math"/>
                          </a:rPr>
                          <m:t>1</m:t>
                        </m:r>
                      </m:sub>
                    </m:sSub>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36,39</m:t>
                            </m:r>
                          </m:e>
                        </m:d>
                      </m:e>
                    </m:d>
                    <m:r>
                      <a:rPr lang="de-DE" sz="2000" b="0" i="1" smtClean="0">
                        <a:latin typeface="Cambria Math"/>
                        <a:ea typeface="Cambria Math"/>
                      </a:rPr>
                      <m:t>≈0.16</m:t>
                    </m:r>
                  </m:oMath>
                </a14:m>
                <a:r>
                  <a:rPr lang="de-DE" sz="2000" dirty="0">
                    <a:latin typeface="+mn-lt"/>
                  </a:rPr>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ea typeface="Cambria Math"/>
                          </a:rPr>
                          <m:t>𝜋</m:t>
                        </m:r>
                      </m:e>
                      <m:sub>
                        <m:r>
                          <a:rPr lang="de-DE" sz="2000" b="0" i="1" smtClean="0">
                            <a:latin typeface="Cambria Math"/>
                            <a:ea typeface="Cambria Math"/>
                          </a:rPr>
                          <m:t>2</m:t>
                        </m:r>
                      </m:sub>
                    </m:sSub>
                    <m:r>
                      <a:rPr lang="de-DE" sz="2000" i="1">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ea typeface="Cambria Math"/>
                          </a:rPr>
                          <m:t>∈</m:t>
                        </m:r>
                        <m:d>
                          <m:dPr>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39,</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40</m:t>
                                </m:r>
                              </m:e>
                            </m:d>
                          </m:e>
                        </m:d>
                      </m:e>
                    </m:d>
                    <m:r>
                      <a:rPr lang="de-DE" sz="2000" i="1" smtClean="0">
                        <a:latin typeface="Cambria Math"/>
                        <a:ea typeface="Cambria Math"/>
                      </a:rPr>
                      <m:t>≈</m:t>
                    </m:r>
                    <m:r>
                      <a:rPr lang="de-DE" sz="2000" b="0" i="1" smtClean="0">
                        <a:latin typeface="Cambria Math"/>
                        <a:ea typeface="Cambria Math"/>
                      </a:rPr>
                      <m:t>0.34</m:t>
                    </m:r>
                  </m:oMath>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088137" y="1971875"/>
                <a:ext cx="6724221" cy="439736"/>
              </a:xfrm>
              <a:prstGeom prst="rect">
                <a:avLst/>
              </a:prstGeom>
              <a:blipFill rotWithShape="1">
                <a:blip r:embed="rId7"/>
                <a:stretch>
                  <a:fillRect t="-108219" b="-16712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088138" y="2412557"/>
                <a:ext cx="6724220" cy="439736"/>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ea typeface="Cambria Math"/>
                          </a:rPr>
                          <m:t>𝜋</m:t>
                        </m:r>
                      </m:e>
                      <m:sub>
                        <m:r>
                          <a:rPr lang="de-DE" sz="2000" b="0" i="1" smtClean="0">
                            <a:latin typeface="Cambria Math"/>
                            <a:ea typeface="Cambria Math"/>
                          </a:rPr>
                          <m:t>3</m:t>
                        </m:r>
                      </m:sub>
                    </m:sSub>
                    <m:r>
                      <a:rPr lang="de-DE" sz="2000" i="1">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ea typeface="Cambria Math"/>
                          </a:rPr>
                          <m:t>∈</m:t>
                        </m:r>
                        <m:d>
                          <m:dPr>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40,</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41</m:t>
                                </m:r>
                              </m:e>
                            </m:d>
                          </m:e>
                        </m:d>
                      </m:e>
                    </m:d>
                    <m:r>
                      <a:rPr lang="de-DE" sz="2000" i="1" smtClean="0">
                        <a:latin typeface="Cambria Math"/>
                        <a:ea typeface="Cambria Math"/>
                      </a:rPr>
                      <m:t>≈</m:t>
                    </m:r>
                    <m:r>
                      <a:rPr lang="de-DE" sz="2000" b="0" i="1" smtClean="0">
                        <a:latin typeface="Cambria Math"/>
                        <a:ea typeface="Cambria Math"/>
                      </a:rPr>
                      <m:t>0.34</m:t>
                    </m:r>
                  </m:oMath>
                </a14:m>
                <a:r>
                  <a:rPr lang="de-DE" sz="2000" dirty="0">
                    <a:latin typeface="+mn-lt"/>
                  </a:rPr>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ea typeface="Cambria Math"/>
                          </a:rPr>
                          <m:t>𝜋</m:t>
                        </m:r>
                      </m:e>
                      <m:sub>
                        <m:r>
                          <a:rPr lang="de-DE" sz="2000" b="0" i="1" smtClean="0">
                            <a:latin typeface="Cambria Math"/>
                            <a:ea typeface="Cambria Math"/>
                          </a:rPr>
                          <m:t>4</m:t>
                        </m:r>
                      </m:sub>
                    </m:sSub>
                    <m:r>
                      <a:rPr lang="de-DE" sz="2000" i="1">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ea typeface="Cambria Math"/>
                          </a:rPr>
                          <m:t>∈</m:t>
                        </m:r>
                        <m:d>
                          <m:dPr>
                            <m:endChr m:val=""/>
                            <m:ctrlPr>
                              <a:rPr lang="de-DE" sz="2000" i="1">
                                <a:latin typeface="Cambria Math" panose="02040503050406030204" pitchFamily="18" charset="0"/>
                                <a:ea typeface="Cambria Math"/>
                              </a:rPr>
                            </m:ctrlPr>
                          </m:dPr>
                          <m:e>
                            <m:r>
                              <a:rPr lang="de-DE" sz="2000" b="0" i="1" smtClean="0">
                                <a:latin typeface="Cambria Math"/>
                                <a:ea typeface="Cambria Math"/>
                              </a:rPr>
                              <m:t>41</m:t>
                            </m:r>
                            <m:r>
                              <a:rPr lang="de-DE" sz="2000" i="1">
                                <a:latin typeface="Cambria Math"/>
                                <a:ea typeface="Cambria Math"/>
                              </a:rPr>
                              <m:t>,</m:t>
                            </m:r>
                            <m:d>
                              <m:dPr>
                                <m:begChr m:val=""/>
                                <m:endChr m:val="]"/>
                                <m:ctrlPr>
                                  <a:rPr lang="de-DE" sz="2000" i="1">
                                    <a:latin typeface="Cambria Math" panose="02040503050406030204" pitchFamily="18" charset="0"/>
                                    <a:ea typeface="Cambria Math"/>
                                  </a:rPr>
                                </m:ctrlPr>
                              </m:dPr>
                              <m:e>
                                <m:r>
                                  <a:rPr lang="de-DE" sz="2000" i="1">
                                    <a:latin typeface="Cambria Math"/>
                                    <a:ea typeface="Cambria Math"/>
                                  </a:rPr>
                                  <m:t>4</m:t>
                                </m:r>
                                <m:r>
                                  <a:rPr lang="de-DE" sz="2000" b="0" i="1" smtClean="0">
                                    <a:latin typeface="Cambria Math"/>
                                    <a:ea typeface="Cambria Math"/>
                                  </a:rPr>
                                  <m:t>4</m:t>
                                </m:r>
                              </m:e>
                            </m:d>
                          </m:e>
                        </m:d>
                      </m:e>
                    </m:d>
                    <m:r>
                      <a:rPr lang="de-DE" sz="2000" i="1" smtClean="0">
                        <a:latin typeface="Cambria Math"/>
                        <a:ea typeface="Cambria Math"/>
                      </a:rPr>
                      <m:t>≈</m:t>
                    </m:r>
                    <m:r>
                      <a:rPr lang="de-DE" sz="2000" b="0" i="1" smtClean="0">
                        <a:latin typeface="Cambria Math"/>
                        <a:ea typeface="Cambria Math"/>
                      </a:rPr>
                      <m:t>0.16</m:t>
                    </m:r>
                  </m:oMath>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1088138" y="2412557"/>
                <a:ext cx="6724220" cy="439736"/>
              </a:xfrm>
              <a:prstGeom prst="rect">
                <a:avLst/>
              </a:prstGeom>
              <a:blipFill rotWithShape="1">
                <a:blip r:embed="rId8"/>
                <a:stretch>
                  <a:fillRect t="-109722" b="-17083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8312" y="2883847"/>
                <a:ext cx="8077201" cy="400110"/>
              </a:xfrm>
              <a:prstGeom prst="rect">
                <a:avLst/>
              </a:prstGeom>
              <a:noFill/>
            </p:spPr>
            <p:txBody>
              <a:bodyPr wrap="square" rtlCol="0">
                <a:spAutoFit/>
              </a:bodyPr>
              <a:lstStyle/>
              <a:p>
                <a:pPr algn="just"/>
                <a:r>
                  <a:rPr lang="de-DE" sz="2000" dirty="0">
                    <a:latin typeface="+mn-lt"/>
                  </a:rPr>
                  <a:t>&gt; Definiere </a:t>
                </a:r>
                <a14:m>
                  <m:oMath xmlns:m="http://schemas.openxmlformats.org/officeDocument/2006/math">
                    <m:r>
                      <a:rPr lang="de-DE" sz="2000" b="0" i="1" smtClean="0">
                        <a:latin typeface="Cambria Math"/>
                      </a:rPr>
                      <m:t>𝑋</m:t>
                    </m:r>
                  </m:oMath>
                </a14:m>
                <a:r>
                  <a:rPr lang="de-DE" sz="2000" dirty="0">
                    <a:latin typeface="+mn-lt"/>
                  </a:rPr>
                  <a:t> mit</a:t>
                </a:r>
              </a:p>
            </p:txBody>
          </p:sp>
        </mc:Choice>
        <mc:Fallback xmlns="">
          <p:sp>
            <p:nvSpPr>
              <p:cNvPr id="20" name="Textfeld 19"/>
              <p:cNvSpPr txBox="1">
                <a:spLocks noRot="1" noChangeAspect="1" noMove="1" noResize="1" noEditPoints="1" noAdjustHandles="1" noChangeArrowheads="1" noChangeShapeType="1" noTextEdit="1"/>
              </p:cNvSpPr>
              <p:nvPr/>
            </p:nvSpPr>
            <p:spPr>
              <a:xfrm>
                <a:off x="468312" y="2883847"/>
                <a:ext cx="8077201" cy="400110"/>
              </a:xfrm>
              <a:prstGeom prst="rect">
                <a:avLst/>
              </a:prstGeom>
              <a:blipFill rotWithShape="1">
                <a:blip r:embed="rId9"/>
                <a:stretch>
                  <a:fillRect l="-83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088137" y="3283957"/>
                <a:ext cx="6780881" cy="13050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a:rPr>
                        <m:t>𝑋</m:t>
                      </m:r>
                      <m:r>
                        <a:rPr lang="de-DE" sz="2000" b="0" i="1" smtClean="0">
                          <a:latin typeface="Cambria Math"/>
                        </a:rPr>
                        <m:t>=</m:t>
                      </m:r>
                      <m:d>
                        <m:dPr>
                          <m:begChr m:val="{"/>
                          <m:endChr m:val=""/>
                          <m:ctrlPr>
                            <a:rPr lang="de-DE" sz="2000" b="0" i="1" smtClean="0">
                              <a:latin typeface="Cambria Math" panose="02040503050406030204" pitchFamily="18" charset="0"/>
                            </a:rPr>
                          </m:ctrlPr>
                        </m:dPr>
                        <m:e>
                          <m:eqArr>
                            <m:eqArrPr>
                              <m:ctrlPr>
                                <a:rPr lang="de-DE" sz="2000" b="0" i="1" smtClean="0">
                                  <a:latin typeface="Cambria Math" panose="02040503050406030204" pitchFamily="18" charset="0"/>
                                </a:rPr>
                              </m:ctrlPr>
                            </m:eqArrPr>
                            <m:e>
                              <m:r>
                                <a:rPr lang="de-DE" sz="2000" b="0" i="1" smtClean="0">
                                  <a:latin typeface="Cambria Math"/>
                                </a:rPr>
                                <m:t>1,  </m:t>
                              </m:r>
                              <m:r>
                                <a:rPr lang="de-DE" sz="2000" b="0" i="1" smtClean="0">
                                  <a:latin typeface="Cambria Math"/>
                                </a:rPr>
                                <m:t>𝑓</m:t>
                              </m:r>
                              <m:r>
                                <a:rPr lang="de-DE" sz="2000" b="0" i="1" smtClean="0">
                                  <a:latin typeface="Cambria Math"/>
                                </a:rPr>
                                <m:t>ü</m:t>
                              </m:r>
                              <m:r>
                                <a:rPr lang="de-DE" sz="2000" b="0" i="1" smtClean="0">
                                  <a:latin typeface="Cambria Math"/>
                                </a:rPr>
                                <m:t>𝑟</m:t>
                              </m:r>
                              <m:r>
                                <a:rPr lang="de-DE" sz="2000" b="0" i="1" smtClean="0">
                                  <a:latin typeface="Cambria Math"/>
                                </a:rPr>
                                <m:t> </m:t>
                              </m:r>
                              <m:r>
                                <a:rPr lang="de-DE" sz="2000" b="0" i="1" smtClean="0">
                                  <a:latin typeface="Cambria Math"/>
                                </a:rPr>
                                <m:t>𝑌</m:t>
                              </m:r>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36,39</m:t>
                                  </m:r>
                                </m:e>
                              </m:d>
                              <m:r>
                                <a:rPr lang="de-DE" sz="2000" b="0" i="1" smtClean="0">
                                  <a:latin typeface="Cambria Math"/>
                                  <a:ea typeface="Cambria Math"/>
                                </a:rPr>
                                <m:t>,</m:t>
                              </m:r>
                            </m:e>
                            <m:e>
                              <m:r>
                                <a:rPr lang="de-DE" b="0" i="1" smtClean="0">
                                  <a:latin typeface="Cambria Math"/>
                                </a:rPr>
                                <m:t>2,     </m:t>
                              </m:r>
                              <m:r>
                                <a:rPr lang="de-DE" b="0" i="1" smtClean="0">
                                  <a:latin typeface="Cambria Math"/>
                                </a:rPr>
                                <m:t>𝑓</m:t>
                              </m:r>
                              <m:r>
                                <a:rPr lang="de-DE" b="0" i="1" smtClean="0">
                                  <a:latin typeface="Cambria Math"/>
                                </a:rPr>
                                <m:t>ü</m:t>
                              </m:r>
                              <m:r>
                                <a:rPr lang="de-DE" b="0" i="1" smtClean="0">
                                  <a:latin typeface="Cambria Math"/>
                                </a:rPr>
                                <m:t>𝑟</m:t>
                              </m:r>
                              <m:r>
                                <a:rPr lang="de-DE" b="0" i="1" smtClean="0">
                                  <a:latin typeface="Cambria Math"/>
                                </a:rPr>
                                <m:t> </m:t>
                              </m:r>
                              <m:r>
                                <a:rPr lang="de-DE" b="0" i="1" smtClean="0">
                                  <a:latin typeface="Cambria Math"/>
                                </a:rPr>
                                <m:t>𝑌</m:t>
                              </m:r>
                              <m:r>
                                <a:rPr lang="de-DE" b="0" i="1" smtClean="0">
                                  <a:latin typeface="Cambria Math"/>
                                  <a:ea typeface="Cambria Math"/>
                                </a:rPr>
                                <m:t>∈</m:t>
                              </m:r>
                              <m:d>
                                <m:dPr>
                                  <m:endChr m:val=""/>
                                  <m:ctrlPr>
                                    <a:rPr lang="de-DE" b="0" i="1" smtClean="0">
                                      <a:latin typeface="Cambria Math" panose="02040503050406030204" pitchFamily="18" charset="0"/>
                                      <a:ea typeface="Cambria Math"/>
                                    </a:rPr>
                                  </m:ctrlPr>
                                </m:dPr>
                                <m:e>
                                  <m:r>
                                    <a:rPr lang="de-DE" b="0" i="1" smtClean="0">
                                      <a:latin typeface="Cambria Math"/>
                                      <a:ea typeface="Cambria Math"/>
                                    </a:rPr>
                                    <m:t>39,</m:t>
                                  </m:r>
                                  <m:d>
                                    <m:dPr>
                                      <m:begChr m:val=""/>
                                      <m:endChr m:val="]"/>
                                      <m:ctrlPr>
                                        <a:rPr lang="de-DE" b="0" i="1" smtClean="0">
                                          <a:latin typeface="Cambria Math" panose="02040503050406030204" pitchFamily="18" charset="0"/>
                                          <a:ea typeface="Cambria Math"/>
                                        </a:rPr>
                                      </m:ctrlPr>
                                    </m:dPr>
                                    <m:e>
                                      <m:r>
                                        <a:rPr lang="de-DE" b="0" i="1" smtClean="0">
                                          <a:latin typeface="Cambria Math"/>
                                          <a:ea typeface="Cambria Math"/>
                                        </a:rPr>
                                        <m:t>40</m:t>
                                      </m:r>
                                    </m:e>
                                  </m:d>
                                  <m:r>
                                    <a:rPr lang="de-DE" b="0" i="1" smtClean="0">
                                      <a:latin typeface="Cambria Math"/>
                                      <a:ea typeface="Cambria Math"/>
                                    </a:rPr>
                                    <m:t>,</m:t>
                                  </m:r>
                                </m:e>
                              </m:d>
                            </m:e>
                            <m:e>
                              <m:r>
                                <a:rPr lang="de-DE" b="0" i="1" smtClean="0">
                                  <a:latin typeface="Cambria Math"/>
                                </a:rPr>
                                <m:t>3,     </m:t>
                              </m:r>
                              <m:r>
                                <a:rPr lang="de-DE" b="0" i="1" smtClean="0">
                                  <a:latin typeface="Cambria Math"/>
                                </a:rPr>
                                <m:t>𝑓</m:t>
                              </m:r>
                              <m:r>
                                <a:rPr lang="de-DE" b="0" i="1" smtClean="0">
                                  <a:latin typeface="Cambria Math"/>
                                </a:rPr>
                                <m:t>ü</m:t>
                              </m:r>
                              <m:r>
                                <a:rPr lang="de-DE" b="0" i="1" smtClean="0">
                                  <a:latin typeface="Cambria Math"/>
                                </a:rPr>
                                <m:t>𝑟</m:t>
                              </m:r>
                              <m:r>
                                <a:rPr lang="de-DE" b="0" i="1" smtClean="0">
                                  <a:latin typeface="Cambria Math"/>
                                </a:rPr>
                                <m:t> </m:t>
                              </m:r>
                              <m:r>
                                <a:rPr lang="de-DE" b="0" i="1" smtClean="0">
                                  <a:latin typeface="Cambria Math"/>
                                </a:rPr>
                                <m:t>𝑌</m:t>
                              </m:r>
                              <m:r>
                                <a:rPr lang="de-DE" b="0" i="1" smtClean="0">
                                  <a:latin typeface="Cambria Math"/>
                                  <a:ea typeface="Cambria Math"/>
                                </a:rPr>
                                <m:t>∈</m:t>
                              </m:r>
                              <m:d>
                                <m:dPr>
                                  <m:endChr m:val=""/>
                                  <m:ctrlPr>
                                    <a:rPr lang="de-DE" i="1">
                                      <a:latin typeface="Cambria Math" panose="02040503050406030204" pitchFamily="18" charset="0"/>
                                      <a:ea typeface="Cambria Math"/>
                                    </a:rPr>
                                  </m:ctrlPr>
                                </m:dPr>
                                <m:e>
                                  <m:r>
                                    <a:rPr lang="de-DE" b="0" i="1" smtClean="0">
                                      <a:latin typeface="Cambria Math"/>
                                      <a:ea typeface="Cambria Math"/>
                                    </a:rPr>
                                    <m:t>40</m:t>
                                  </m:r>
                                  <m:r>
                                    <a:rPr lang="de-DE" i="1">
                                      <a:latin typeface="Cambria Math"/>
                                      <a:ea typeface="Cambria Math"/>
                                    </a:rPr>
                                    <m:t>,</m:t>
                                  </m:r>
                                  <m:d>
                                    <m:dPr>
                                      <m:begChr m:val=""/>
                                      <m:endChr m:val="]"/>
                                      <m:ctrlPr>
                                        <a:rPr lang="de-DE" i="1">
                                          <a:latin typeface="Cambria Math" panose="02040503050406030204" pitchFamily="18" charset="0"/>
                                          <a:ea typeface="Cambria Math"/>
                                        </a:rPr>
                                      </m:ctrlPr>
                                    </m:dPr>
                                    <m:e>
                                      <m:r>
                                        <a:rPr lang="de-DE" i="1">
                                          <a:latin typeface="Cambria Math"/>
                                          <a:ea typeface="Cambria Math"/>
                                        </a:rPr>
                                        <m:t>4</m:t>
                                      </m:r>
                                      <m:r>
                                        <a:rPr lang="de-DE" b="0" i="1" smtClean="0">
                                          <a:latin typeface="Cambria Math"/>
                                          <a:ea typeface="Cambria Math"/>
                                        </a:rPr>
                                        <m:t>1</m:t>
                                      </m:r>
                                    </m:e>
                                  </m:d>
                                  <m:r>
                                    <a:rPr lang="de-DE" i="1">
                                      <a:latin typeface="Cambria Math"/>
                                      <a:ea typeface="Cambria Math"/>
                                    </a:rPr>
                                    <m:t>,</m:t>
                                  </m:r>
                                </m:e>
                              </m:d>
                            </m:e>
                            <m:e>
                              <m:r>
                                <a:rPr lang="de-DE" b="0" i="1" smtClean="0">
                                  <a:latin typeface="Cambria Math"/>
                                </a:rPr>
                                <m:t>4,     </m:t>
                              </m:r>
                              <m:r>
                                <a:rPr lang="de-DE" b="0" i="1" smtClean="0">
                                  <a:latin typeface="Cambria Math"/>
                                </a:rPr>
                                <m:t>𝑓</m:t>
                              </m:r>
                              <m:r>
                                <a:rPr lang="de-DE" b="0" i="1" smtClean="0">
                                  <a:latin typeface="Cambria Math"/>
                                </a:rPr>
                                <m:t>ü</m:t>
                              </m:r>
                              <m:r>
                                <a:rPr lang="de-DE" b="0" i="1" smtClean="0">
                                  <a:latin typeface="Cambria Math"/>
                                </a:rPr>
                                <m:t>𝑟</m:t>
                              </m:r>
                              <m:r>
                                <a:rPr lang="de-DE" b="0" i="1" smtClean="0">
                                  <a:latin typeface="Cambria Math"/>
                                </a:rPr>
                                <m:t> </m:t>
                              </m:r>
                              <m:r>
                                <a:rPr lang="de-DE" b="0" i="1" smtClean="0">
                                  <a:latin typeface="Cambria Math"/>
                                </a:rPr>
                                <m:t>𝑌</m:t>
                              </m:r>
                              <m:r>
                                <a:rPr lang="de-DE" b="0" i="1" smtClean="0">
                                  <a:latin typeface="Cambria Math"/>
                                  <a:ea typeface="Cambria Math"/>
                                </a:rPr>
                                <m:t>∈</m:t>
                              </m:r>
                              <m:d>
                                <m:dPr>
                                  <m:endChr m:val=""/>
                                  <m:ctrlPr>
                                    <a:rPr lang="de-DE" i="1">
                                      <a:latin typeface="Cambria Math" panose="02040503050406030204" pitchFamily="18" charset="0"/>
                                      <a:ea typeface="Cambria Math"/>
                                    </a:rPr>
                                  </m:ctrlPr>
                                </m:dPr>
                                <m:e>
                                  <m:r>
                                    <a:rPr lang="de-DE" i="1">
                                      <a:latin typeface="Cambria Math"/>
                                      <a:ea typeface="Cambria Math"/>
                                    </a:rPr>
                                    <m:t>4</m:t>
                                  </m:r>
                                  <m:r>
                                    <a:rPr lang="de-DE" b="0" i="1" smtClean="0">
                                      <a:latin typeface="Cambria Math"/>
                                      <a:ea typeface="Cambria Math"/>
                                    </a:rPr>
                                    <m:t>1</m:t>
                                  </m:r>
                                  <m:r>
                                    <a:rPr lang="de-DE" i="1">
                                      <a:latin typeface="Cambria Math"/>
                                      <a:ea typeface="Cambria Math"/>
                                    </a:rPr>
                                    <m:t>,</m:t>
                                  </m:r>
                                  <m:d>
                                    <m:dPr>
                                      <m:begChr m:val=""/>
                                      <m:endChr m:val="]"/>
                                      <m:ctrlPr>
                                        <a:rPr lang="de-DE" i="1">
                                          <a:latin typeface="Cambria Math" panose="02040503050406030204" pitchFamily="18" charset="0"/>
                                          <a:ea typeface="Cambria Math"/>
                                        </a:rPr>
                                      </m:ctrlPr>
                                    </m:dPr>
                                    <m:e>
                                      <m:r>
                                        <a:rPr lang="de-DE" i="1">
                                          <a:latin typeface="Cambria Math"/>
                                          <a:ea typeface="Cambria Math"/>
                                        </a:rPr>
                                        <m:t>4</m:t>
                                      </m:r>
                                      <m:r>
                                        <a:rPr lang="de-DE" b="0" i="1" smtClean="0">
                                          <a:latin typeface="Cambria Math"/>
                                          <a:ea typeface="Cambria Math"/>
                                        </a:rPr>
                                        <m:t>4</m:t>
                                      </m:r>
                                    </m:e>
                                  </m:d>
                                  <m:r>
                                    <a:rPr lang="de-DE" i="1">
                                      <a:latin typeface="Cambria Math"/>
                                      <a:ea typeface="Cambria Math"/>
                                    </a:rPr>
                                    <m:t>,</m:t>
                                  </m:r>
                                </m:e>
                              </m:d>
                            </m:e>
                          </m:eqArr>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088137" y="3283957"/>
                <a:ext cx="6780881" cy="1305037"/>
              </a:xfrm>
              <a:prstGeom prst="rect">
                <a:avLst/>
              </a:prstGeom>
              <a:blipFill rotWithShape="1">
                <a:blip r:embed="rId10"/>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018068137"/>
      </p:ext>
    </p:extLst>
  </p:cSld>
  <p:clrMapOvr>
    <a:masterClrMapping/>
  </p:clrMapOvr>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801</a:t>
            </a:r>
            <a:endParaRPr lang="de-DE" sz="8000" b="1" dirty="0">
              <a:solidFill>
                <a:schemeClr val="tx1"/>
              </a:solidFill>
              <a:latin typeface="+mj-lt"/>
            </a:endParaRPr>
          </a:p>
        </p:txBody>
      </p:sp>
      <p:sp>
        <p:nvSpPr>
          <p:cNvPr id="13" name="Textfeld 12"/>
          <p:cNvSpPr txBox="1"/>
          <p:nvPr/>
        </p:nvSpPr>
        <p:spPr>
          <a:xfrm>
            <a:off x="468313" y="1150566"/>
            <a:ext cx="7826092" cy="400110"/>
          </a:xfrm>
          <a:prstGeom prst="rect">
            <a:avLst/>
          </a:prstGeom>
          <a:noFill/>
        </p:spPr>
        <p:txBody>
          <a:bodyPr wrap="square" rtlCol="0">
            <a:spAutoFit/>
          </a:bodyPr>
          <a:lstStyle/>
          <a:p>
            <a:pPr algn="just"/>
            <a:r>
              <a:rPr lang="de-DE" sz="2000" dirty="0">
                <a:latin typeface="+mn-lt"/>
              </a:rPr>
              <a:t>Testproblem:</a:t>
            </a:r>
          </a:p>
        </p:txBody>
      </p:sp>
      <mc:AlternateContent xmlns:mc="http://schemas.openxmlformats.org/markup-compatibility/2006" xmlns:a14="http://schemas.microsoft.com/office/drawing/2010/main">
        <mc:Choice Requires="a14">
          <p:sp>
            <p:nvSpPr>
              <p:cNvPr id="14" name="Textfeld 13"/>
              <p:cNvSpPr txBox="1"/>
              <p:nvPr/>
            </p:nvSpPr>
            <p:spPr>
              <a:xfrm>
                <a:off x="1348172" y="1579664"/>
                <a:ext cx="4772922"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  </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sub>
                    </m:sSub>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=1,…,4</m:t>
                    </m:r>
                  </m:oMath>
                </a14:m>
                <a:r>
                  <a:rPr lang="de-DE" sz="2000" dirty="0">
                    <a:latin typeface="+mn-lt"/>
                  </a:rPr>
                  <a:t>  vs. </a:t>
                </a:r>
              </a:p>
            </p:txBody>
          </p:sp>
        </mc:Choice>
        <mc:Fallback xmlns="">
          <p:sp>
            <p:nvSpPr>
              <p:cNvPr id="14" name="Textfeld 13"/>
              <p:cNvSpPr txBox="1">
                <a:spLocks noRot="1" noChangeAspect="1" noMove="1" noResize="1" noEditPoints="1" noAdjustHandles="1" noChangeArrowheads="1" noChangeShapeType="1" noTextEdit="1"/>
              </p:cNvSpPr>
              <p:nvPr/>
            </p:nvSpPr>
            <p:spPr>
              <a:xfrm>
                <a:off x="1348172" y="1579664"/>
                <a:ext cx="4772922" cy="400110"/>
              </a:xfrm>
              <a:prstGeom prst="rect">
                <a:avLst/>
              </a:prstGeom>
              <a:blipFill rotWithShape="1">
                <a:blip r:embed="rId3"/>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348172" y="1979774"/>
                <a:ext cx="5637018"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r>
                      <a:rPr lang="de-DE" sz="2000" b="0" i="1" smtClean="0">
                        <a:latin typeface="Cambria Math"/>
                      </a:rPr>
                      <m:t>:  </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e>
                    </m:d>
                    <m:r>
                      <a:rPr lang="de-DE" sz="2000" i="1">
                        <a:latin typeface="Cambria Math"/>
                        <a:ea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sub>
                    </m:sSub>
                  </m:oMath>
                </a14:m>
                <a:r>
                  <a:rPr lang="de-DE" sz="2000" dirty="0">
                    <a:latin typeface="+mn-lt"/>
                  </a:rPr>
                  <a:t>  für mindestens ein </a:t>
                </a:r>
                <a14:m>
                  <m:oMath xmlns:m="http://schemas.openxmlformats.org/officeDocument/2006/math">
                    <m:r>
                      <a:rPr lang="de-DE" sz="2000" b="0" i="1" smtClean="0">
                        <a:latin typeface="Cambria Math"/>
                      </a:rPr>
                      <m:t>𝑖</m:t>
                    </m:r>
                  </m:oMath>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348172" y="1979774"/>
                <a:ext cx="5637018" cy="400110"/>
              </a:xfrm>
              <a:prstGeom prst="rect">
                <a:avLst/>
              </a:prstGeom>
              <a:blipFill rotWithShape="1">
                <a:blip r:embed="rId4"/>
                <a:stretch>
                  <a:fillRect t="-7692" b="-27692"/>
                </a:stretch>
              </a:blipFill>
            </p:spPr>
            <p:txBody>
              <a:bodyPr/>
              <a:lstStyle/>
              <a:p>
                <a:r>
                  <a:rPr lang="de-DE">
                    <a:noFill/>
                  </a:rPr>
                  <a:t> </a:t>
                </a:r>
              </a:p>
            </p:txBody>
          </p:sp>
        </mc:Fallback>
      </mc:AlternateContent>
      <p:sp>
        <p:nvSpPr>
          <p:cNvPr id="16" name="Textfeld 15"/>
          <p:cNvSpPr txBox="1"/>
          <p:nvPr/>
        </p:nvSpPr>
        <p:spPr>
          <a:xfrm>
            <a:off x="468313" y="3582584"/>
            <a:ext cx="2234820" cy="400110"/>
          </a:xfrm>
          <a:prstGeom prst="rect">
            <a:avLst/>
          </a:prstGeom>
          <a:noFill/>
        </p:spPr>
        <p:txBody>
          <a:bodyPr wrap="square" rtlCol="0">
            <a:spAutoFit/>
          </a:bodyPr>
          <a:lstStyle/>
          <a:p>
            <a:pPr algn="just"/>
            <a:r>
              <a:rPr lang="de-DE" sz="2000" dirty="0">
                <a:latin typeface="+mn-lt"/>
              </a:rPr>
              <a:t>Teststatistik: </a:t>
            </a:r>
          </a:p>
        </p:txBody>
      </p:sp>
      <p:sp>
        <p:nvSpPr>
          <p:cNvPr id="18" name="Textfeld 17"/>
          <p:cNvSpPr txBox="1"/>
          <p:nvPr/>
        </p:nvSpPr>
        <p:spPr>
          <a:xfrm>
            <a:off x="500685" y="4357089"/>
            <a:ext cx="6052197" cy="400110"/>
          </a:xfrm>
          <a:prstGeom prst="rect">
            <a:avLst/>
          </a:prstGeom>
          <a:noFill/>
        </p:spPr>
        <p:txBody>
          <a:bodyPr wrap="square" rtlCol="0">
            <a:spAutoFit/>
          </a:bodyPr>
          <a:lstStyle/>
          <a:p>
            <a:pPr algn="just"/>
            <a:r>
              <a:rPr lang="de-DE" sz="2000" dirty="0">
                <a:latin typeface="+mn-lt"/>
              </a:rPr>
              <a:t>Testniveau (Signifikanzniveau):  </a:t>
            </a:r>
          </a:p>
        </p:txBody>
      </p:sp>
      <p:sp>
        <p:nvSpPr>
          <p:cNvPr id="19" name="Textfeld 18"/>
          <p:cNvSpPr txBox="1"/>
          <p:nvPr/>
        </p:nvSpPr>
        <p:spPr>
          <a:xfrm>
            <a:off x="500685" y="4915021"/>
            <a:ext cx="3367881" cy="400110"/>
          </a:xfrm>
          <a:prstGeom prst="rect">
            <a:avLst/>
          </a:prstGeom>
          <a:noFill/>
        </p:spPr>
        <p:txBody>
          <a:bodyPr wrap="square" rtlCol="0">
            <a:spAutoFit/>
          </a:bodyPr>
          <a:lstStyle/>
          <a:p>
            <a:pPr algn="just"/>
            <a:r>
              <a:rPr lang="de-DE" sz="2000" dirty="0">
                <a:latin typeface="+mn-lt"/>
              </a:rPr>
              <a:t>Kritischer Wert: </a:t>
            </a:r>
          </a:p>
        </p:txBody>
      </p:sp>
      <p:sp>
        <p:nvSpPr>
          <p:cNvPr id="20" name="Textfeld 19"/>
          <p:cNvSpPr txBox="1"/>
          <p:nvPr/>
        </p:nvSpPr>
        <p:spPr>
          <a:xfrm>
            <a:off x="500685" y="5536924"/>
            <a:ext cx="1913880"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22" name="Textfeld 21"/>
              <p:cNvSpPr txBox="1"/>
              <p:nvPr/>
            </p:nvSpPr>
            <p:spPr>
              <a:xfrm>
                <a:off x="2152253" y="3394198"/>
                <a:ext cx="5544616" cy="77687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r>
                            <a:rPr lang="de-DE" sz="2000" i="1" smtClean="0">
                              <a:latin typeface="Cambria Math"/>
                              <a:ea typeface="Cambria Math"/>
                            </a:rPr>
                            <m:t>𝜒</m:t>
                          </m:r>
                        </m:e>
                        <m:sub>
                          <m:r>
                            <a:rPr lang="de-DE" sz="2000" b="0" i="1" smtClean="0">
                              <a:latin typeface="Cambria Math"/>
                            </a:rPr>
                            <m:t>𝐴</m:t>
                          </m:r>
                        </m:sub>
                        <m:sup>
                          <m:r>
                            <a:rPr lang="de-DE" sz="2000" b="0" i="1" smtClean="0">
                              <a:latin typeface="Cambria Math"/>
                            </a:rPr>
                            <m:t>2</m:t>
                          </m:r>
                        </m:sup>
                      </m:sSubSup>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4</m:t>
                          </m:r>
                        </m:sup>
                        <m:e>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rPr>
                                            <m:t>𝑖</m:t>
                                          </m:r>
                                        </m:sub>
                                      </m:sSub>
                                      <m:r>
                                        <a:rPr lang="de-DE" sz="2000" i="1">
                                          <a:latin typeface="Cambria Math"/>
                                        </a:rPr>
                                        <m:t>−</m:t>
                                      </m:r>
                                      <m:r>
                                        <a:rPr lang="de-DE" sz="2000" i="1">
                                          <a:latin typeface="Cambria Math"/>
                                        </a:rPr>
                                        <m:t>𝑛</m:t>
                                      </m:r>
                                      <m:sSub>
                                        <m:sSubPr>
                                          <m:ctrlPr>
                                            <a:rPr lang="de-DE" sz="2000" i="1">
                                              <a:latin typeface="Cambria Math" panose="02040503050406030204" pitchFamily="18" charset="0"/>
                                            </a:rPr>
                                          </m:ctrlPr>
                                        </m:sSubPr>
                                        <m:e>
                                          <m:r>
                                            <a:rPr lang="de-DE" sz="2000" i="1">
                                              <a:latin typeface="Cambria Math"/>
                                              <a:ea typeface="Cambria Math"/>
                                            </a:rPr>
                                            <m:t>𝜋</m:t>
                                          </m:r>
                                        </m:e>
                                        <m:sub>
                                          <m:r>
                                            <a:rPr lang="de-DE" sz="2000" i="1">
                                              <a:latin typeface="Cambria Math"/>
                                            </a:rPr>
                                            <m:t>𝑖</m:t>
                                          </m:r>
                                        </m:sub>
                                      </m:sSub>
                                    </m:e>
                                  </m:d>
                                </m:e>
                                <m:sup>
                                  <m:r>
                                    <a:rPr lang="de-DE" sz="2000" b="0" i="1" smtClean="0">
                                      <a:latin typeface="Cambria Math"/>
                                    </a:rPr>
                                    <m:t>2</m:t>
                                  </m:r>
                                </m:sup>
                              </m:sSup>
                            </m:num>
                            <m:den>
                              <m:r>
                                <a:rPr lang="de-DE" sz="2000" b="0" i="1" smtClean="0">
                                  <a:latin typeface="Cambria Math"/>
                                </a:rPr>
                                <m:t>𝑛</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sub>
                              </m:sSub>
                            </m:den>
                          </m:f>
                        </m:e>
                      </m:nary>
                      <m:r>
                        <a:rPr lang="de-DE" sz="2000" b="0" i="1" smtClean="0">
                          <a:latin typeface="Cambria Math"/>
                        </a:rPr>
                        <m:t>   ~   </m:t>
                      </m:r>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d>
                        <m:dPr>
                          <m:ctrlPr>
                            <a:rPr lang="de-DE" sz="2000" b="0" i="1" smtClean="0">
                              <a:latin typeface="Cambria Math" panose="02040503050406030204" pitchFamily="18" charset="0"/>
                            </a:rPr>
                          </m:ctrlPr>
                        </m:dPr>
                        <m:e>
                          <m:r>
                            <a:rPr lang="de-DE" sz="2000" b="0" i="1" smtClean="0">
                              <a:latin typeface="Cambria Math"/>
                            </a:rPr>
                            <m:t>3</m:t>
                          </m:r>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152253" y="3394198"/>
                <a:ext cx="5544616" cy="776879"/>
              </a:xfrm>
              <a:prstGeom prst="rect">
                <a:avLst/>
              </a:prstGeom>
              <a:blipFill rotWithShape="1">
                <a:blip r:embed="rId5"/>
                <a:stretch>
                  <a:fillRect/>
                </a:stretch>
              </a:blipFill>
            </p:spPr>
            <p:txBody>
              <a:bodyPr/>
              <a:lstStyle/>
              <a:p>
                <a:r>
                  <a:rPr lang="de-DE">
                    <a:noFill/>
                  </a:rPr>
                  <a:t> </a:t>
                </a:r>
              </a:p>
            </p:txBody>
          </p:sp>
        </mc:Fallback>
      </mc:AlternateContent>
      <p:sp>
        <p:nvSpPr>
          <p:cNvPr id="23" name="Textfeld 22"/>
          <p:cNvSpPr txBox="1"/>
          <p:nvPr/>
        </p:nvSpPr>
        <p:spPr>
          <a:xfrm>
            <a:off x="4960565" y="3444083"/>
            <a:ext cx="376969" cy="338554"/>
          </a:xfrm>
          <a:prstGeom prst="rect">
            <a:avLst/>
          </a:prstGeom>
          <a:noFill/>
        </p:spPr>
        <p:txBody>
          <a:bodyPr wrap="square" rtlCol="0">
            <a:spAutoFit/>
          </a:bodyPr>
          <a:lstStyle/>
          <a:p>
            <a:pPr algn="just"/>
            <a:r>
              <a:rPr lang="de-DE" sz="1600" i="1" dirty="0">
                <a:latin typeface="+mn-lt"/>
              </a:rPr>
              <a:t>a</a:t>
            </a:r>
          </a:p>
        </p:txBody>
      </p:sp>
      <mc:AlternateContent xmlns:mc="http://schemas.openxmlformats.org/markup-compatibility/2006" xmlns:a14="http://schemas.microsoft.com/office/drawing/2010/main">
        <mc:Choice Requires="a14">
          <p:sp>
            <p:nvSpPr>
              <p:cNvPr id="26" name="Textfeld 25"/>
              <p:cNvSpPr txBox="1"/>
              <p:nvPr/>
            </p:nvSpPr>
            <p:spPr>
              <a:xfrm>
                <a:off x="4051873" y="4357089"/>
                <a:ext cx="1482844"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4051873" y="4357089"/>
                <a:ext cx="1482844"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2569028" y="4915021"/>
                <a:ext cx="3235979" cy="4338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𝑐</m:t>
                          </m:r>
                          <m:r>
                            <a:rPr lang="de-DE" sz="2000" b="0" i="1" smtClean="0">
                              <a:solidFill>
                                <a:schemeClr val="tx1"/>
                              </a:solidFill>
                              <a:latin typeface="Cambria Math"/>
                              <a:ea typeface="Cambria Math"/>
                            </a:rPr>
                            <m:t>=</m:t>
                          </m:r>
                          <m:r>
                            <a:rPr lang="de-DE" sz="2000" i="1" smtClean="0">
                              <a:solidFill>
                                <a:schemeClr val="tx1"/>
                              </a:solidFill>
                              <a:latin typeface="Cambria Math"/>
                              <a:ea typeface="Cambria Math"/>
                            </a:rPr>
                            <m:t>𝜒</m:t>
                          </m:r>
                        </m:e>
                        <m:sub>
                          <m:r>
                            <a:rPr lang="de-DE" sz="2000" b="0" i="1" smtClean="0">
                              <a:solidFill>
                                <a:schemeClr val="tx1"/>
                              </a:solidFill>
                              <a:latin typeface="Cambria Math"/>
                              <a:ea typeface="Cambria Math"/>
                            </a:rPr>
                            <m:t>3,0.95</m:t>
                          </m:r>
                        </m:sub>
                        <m:sup>
                          <m:r>
                            <a:rPr lang="de-DE" sz="2000" b="0" i="1" smtClean="0">
                              <a:solidFill>
                                <a:schemeClr val="tx1"/>
                              </a:solidFill>
                              <a:latin typeface="Cambria Math"/>
                              <a:ea typeface="Cambria Math"/>
                            </a:rPr>
                            <m:t>2</m:t>
                          </m:r>
                        </m:sup>
                      </m:sSubSup>
                      <m:r>
                        <a:rPr lang="de-DE" sz="2000" b="0" i="1" smtClean="0">
                          <a:solidFill>
                            <a:schemeClr val="tx1"/>
                          </a:solidFill>
                          <a:latin typeface="Cambria Math"/>
                          <a:ea typeface="Cambria Math"/>
                        </a:rPr>
                        <m:t>=7.81</m:t>
                      </m:r>
                    </m:oMath>
                  </m:oMathPara>
                </a14:m>
                <a:endParaRPr lang="de-DE" sz="2000" dirty="0">
                  <a:solidFill>
                    <a:schemeClr val="tx1"/>
                  </a:solidFill>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2569028" y="4915021"/>
                <a:ext cx="3235979" cy="433837"/>
              </a:xfrm>
              <a:prstGeom prst="rect">
                <a:avLst/>
              </a:prstGeom>
              <a:blipFill rotWithShape="1">
                <a:blip r:embed="rId7"/>
                <a:stretch>
                  <a:fillRect b="-140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2219971" y="5536924"/>
                <a:ext cx="4484479" cy="707886"/>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bSup>
                      <m:sSubSupPr>
                        <m:ctrlPr>
                          <a:rPr lang="de-DE" sz="2000" i="1">
                            <a:latin typeface="Cambria Math" panose="02040503050406030204" pitchFamily="18" charset="0"/>
                          </a:rPr>
                        </m:ctrlPr>
                      </m:sSubSupPr>
                      <m:e>
                        <m:r>
                          <a:rPr lang="de-DE" sz="2000" i="1">
                            <a:latin typeface="Cambria Math"/>
                            <a:ea typeface="Cambria Math"/>
                          </a:rPr>
                          <m:t>𝜒</m:t>
                        </m:r>
                      </m:e>
                      <m:sub>
                        <m:r>
                          <a:rPr lang="de-DE" sz="2000" i="1">
                            <a:latin typeface="Cambria Math"/>
                          </a:rPr>
                          <m:t>𝐴</m:t>
                        </m:r>
                      </m:sub>
                      <m:sup>
                        <m:r>
                          <a:rPr lang="de-DE" sz="2000" i="1">
                            <a:latin typeface="Cambria Math"/>
                          </a:rPr>
                          <m:t>2</m:t>
                        </m:r>
                      </m:sup>
                    </m:sSubSup>
                    <m:r>
                      <a:rPr lang="de-DE" sz="2000" b="0" i="1" smtClean="0">
                        <a:latin typeface="Cambria Math"/>
                      </a:rPr>
                      <m:t>&gt;</m:t>
                    </m:r>
                    <m:r>
                      <a:rPr lang="de-DE" sz="2000" b="0" i="1" smtClean="0">
                        <a:latin typeface="Cambria Math"/>
                      </a:rPr>
                      <m:t>𝑐</m:t>
                    </m:r>
                  </m:oMath>
                </a14:m>
                <a:r>
                  <a:rPr lang="de-DE" sz="2000" dirty="0">
                    <a:latin typeface="+mn-lt"/>
                  </a:rPr>
                  <a:t>, Entscheidung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sonst</a:t>
                </a:r>
              </a:p>
              <a:p>
                <a:pPr algn="just"/>
                <a:r>
                  <a:rPr lang="de-DE" sz="2000" dirty="0">
                    <a:latin typeface="+mn-lt"/>
                  </a:rPr>
                  <a:t>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2219971" y="5536924"/>
                <a:ext cx="4484479" cy="707886"/>
              </a:xfrm>
              <a:prstGeom prst="rect">
                <a:avLst/>
              </a:prstGeom>
              <a:blipFill rotWithShape="1">
                <a:blip r:embed="rId8"/>
                <a:stretch>
                  <a:fillRect l="-1359" t="-3448" b="-1551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545941" y="2409861"/>
                <a:ext cx="4890155" cy="400110"/>
              </a:xfrm>
              <a:prstGeom prst="rect">
                <a:avLst/>
              </a:prstGeom>
              <a:noFill/>
            </p:spPr>
            <p:txBody>
              <a:bodyPr wrap="square" rtlCol="0">
                <a:spAutoFit/>
              </a:bodyPr>
              <a:lstStyle/>
              <a:p>
                <a:pPr algn="just"/>
                <a14:m>
                  <m:oMath xmlns:m="http://schemas.openxmlformats.org/officeDocument/2006/math">
                    <m:r>
                      <a:rPr lang="de-DE" sz="2000" i="1" smtClean="0">
                        <a:latin typeface="Cambria Math"/>
                        <a:ea typeface="Cambria Math"/>
                      </a:rPr>
                      <m:t>⇒</m:t>
                    </m:r>
                  </m:oMath>
                </a14:m>
                <a:r>
                  <a:rPr lang="de-DE" sz="2000" dirty="0">
                    <a:latin typeface="+mn-lt"/>
                  </a:rPr>
                  <a:t>   Immanentes Testproblem: </a:t>
                </a:r>
              </a:p>
            </p:txBody>
          </p:sp>
        </mc:Choice>
        <mc:Fallback xmlns="">
          <p:sp>
            <p:nvSpPr>
              <p:cNvPr id="29" name="Textfeld 28"/>
              <p:cNvSpPr txBox="1">
                <a:spLocks noRot="1" noChangeAspect="1" noMove="1" noResize="1" noEditPoints="1" noAdjustHandles="1" noChangeArrowheads="1" noChangeShapeType="1" noTextEdit="1"/>
              </p:cNvSpPr>
              <p:nvPr/>
            </p:nvSpPr>
            <p:spPr>
              <a:xfrm>
                <a:off x="545941" y="2409861"/>
                <a:ext cx="4890155" cy="400110"/>
              </a:xfrm>
              <a:prstGeom prst="rect">
                <a:avLst/>
              </a:prstGeom>
              <a:blipFill rotWithShape="1">
                <a:blip r:embed="rId9"/>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1348172" y="2891963"/>
                <a:ext cx="5816116"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  </m:t>
                    </m:r>
                    <m:r>
                      <a:rPr lang="de-DE" sz="2000" b="0" i="1" smtClean="0">
                        <a:latin typeface="Cambria Math"/>
                      </a:rPr>
                      <m:t>𝑌</m:t>
                    </m:r>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40,1</m:t>
                        </m:r>
                      </m:e>
                    </m:d>
                  </m:oMath>
                </a14:m>
                <a:r>
                  <a:rPr lang="de-DE" sz="2000" dirty="0">
                    <a:latin typeface="+mn-lt"/>
                  </a:rPr>
                  <a:t>  vs.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𝐻</m:t>
                        </m:r>
                      </m:e>
                      <m:sub>
                        <m:r>
                          <a:rPr lang="de-DE" sz="2000" b="0" i="1" smtClean="0">
                            <a:latin typeface="Cambria Math"/>
                          </a:rPr>
                          <m:t>1</m:t>
                        </m:r>
                      </m:sub>
                    </m:sSub>
                    <m:r>
                      <a:rPr lang="de-DE" sz="2000" i="1">
                        <a:latin typeface="Cambria Math"/>
                      </a:rPr>
                      <m:t>:  </m:t>
                    </m:r>
                    <m:r>
                      <a:rPr lang="de-DE" sz="2000" b="0" i="1" smtClean="0">
                        <a:latin typeface="Cambria Math"/>
                      </a:rPr>
                      <m:t>𝑌</m:t>
                    </m:r>
                    <m:r>
                      <a:rPr lang="de-DE" sz="2000" i="1" smtClean="0">
                        <a:latin typeface="Cambria Math"/>
                        <a:ea typeface="Cambria Math"/>
                      </a:rPr>
                      <m:t>≁</m:t>
                    </m:r>
                    <m:r>
                      <a:rPr lang="de-DE" sz="2000" b="0" i="1" smtClean="0">
                        <a:latin typeface="Cambria Math"/>
                        <a:ea typeface="Cambria Math"/>
                      </a:rPr>
                      <m:t>𝑁</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40,1</m:t>
                        </m:r>
                      </m:e>
                    </m:d>
                  </m:oMath>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348172" y="2891963"/>
                <a:ext cx="5816116" cy="400110"/>
              </a:xfrm>
              <a:prstGeom prst="rect">
                <a:avLst/>
              </a:prstGeom>
              <a:blipFill rotWithShape="1">
                <a:blip r:embed="rId10"/>
                <a:stretch>
                  <a:fillRect t="-7576" b="-25758"/>
                </a:stretch>
              </a:blipFill>
            </p:spPr>
            <p:txBody>
              <a:bodyPr/>
              <a:lstStyle/>
              <a:p>
                <a:r>
                  <a:rPr lang="de-DE">
                    <a:noFill/>
                  </a:rPr>
                  <a:t> </a:t>
                </a:r>
              </a:p>
            </p:txBody>
          </p:sp>
        </mc:Fallback>
      </mc:AlternateContent>
    </p:spTree>
    <p:extLst>
      <p:ext uri="{BB962C8B-B14F-4D97-AF65-F5344CB8AC3E}">
        <p14:creationId xmlns:p14="http://schemas.microsoft.com/office/powerpoint/2010/main" val="3847454560"/>
      </p:ext>
    </p:extLst>
  </p:cSld>
  <p:clrMapOvr>
    <a:masterClrMapping/>
  </p:clrMapOvr>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p:nvPr/>
        </p:nvSpPr>
        <p:spPr>
          <a:xfrm>
            <a:off x="467799" y="2962543"/>
            <a:ext cx="2015838" cy="400110"/>
          </a:xfrm>
          <a:prstGeom prst="rect">
            <a:avLst/>
          </a:prstGeom>
          <a:noFill/>
        </p:spPr>
        <p:txBody>
          <a:bodyPr wrap="square" rtlCol="0">
            <a:spAutoFit/>
          </a:bodyPr>
          <a:lstStyle/>
          <a:p>
            <a:pPr algn="just"/>
            <a:r>
              <a:rPr lang="de-DE" sz="2000" dirty="0">
                <a:latin typeface="+mn-lt"/>
              </a:rPr>
              <a:t>Testergebnis hier: </a:t>
            </a:r>
          </a:p>
        </p:txBody>
      </p:sp>
      <mc:AlternateContent xmlns:mc="http://schemas.openxmlformats.org/markup-compatibility/2006" xmlns:a14="http://schemas.microsoft.com/office/drawing/2010/main">
        <mc:Choice Requires="a14">
          <p:sp>
            <p:nvSpPr>
              <p:cNvPr id="13" name="Textfeld 12"/>
              <p:cNvSpPr txBox="1"/>
              <p:nvPr/>
            </p:nvSpPr>
            <p:spPr>
              <a:xfrm>
                <a:off x="899847" y="3466599"/>
                <a:ext cx="3096344" cy="77687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i="1" smtClean="0">
                              <a:solidFill>
                                <a:schemeClr val="tx1"/>
                              </a:solidFill>
                              <a:latin typeface="Cambria Math"/>
                              <a:ea typeface="Cambria Math"/>
                            </a:rPr>
                            <m:t>𝜒</m:t>
                          </m:r>
                        </m:e>
                        <m:sub>
                          <m:r>
                            <a:rPr lang="de-DE" sz="2000" b="0" i="1" smtClean="0">
                              <a:solidFill>
                                <a:schemeClr val="tx1"/>
                              </a:solidFill>
                              <a:latin typeface="Cambria Math"/>
                            </a:rPr>
                            <m:t>𝐴</m:t>
                          </m:r>
                        </m:sub>
                        <m:sup>
                          <m:r>
                            <a:rPr lang="de-DE" sz="2000" b="0" i="1" smtClean="0">
                              <a:solidFill>
                                <a:schemeClr val="tx1"/>
                              </a:solidFill>
                              <a:latin typeface="Cambria Math"/>
                            </a:rPr>
                            <m:t>2</m:t>
                          </m:r>
                        </m:sup>
                      </m:sSubSup>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4</m:t>
                          </m:r>
                        </m:sup>
                        <m:e>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i="1">
                                              <a:solidFill>
                                                <a:schemeClr val="tx1"/>
                                              </a:solidFill>
                                              <a:latin typeface="Cambria Math"/>
                                            </a:rPr>
                                            <m:t>𝑖</m:t>
                                          </m:r>
                                        </m:sub>
                                      </m:sSub>
                                      <m:r>
                                        <a:rPr lang="de-DE" sz="2000" i="1">
                                          <a:solidFill>
                                            <a:schemeClr val="tx1"/>
                                          </a:solidFill>
                                          <a:latin typeface="Cambria Math"/>
                                        </a:rPr>
                                        <m:t>−</m:t>
                                      </m:r>
                                      <m:r>
                                        <a:rPr lang="de-DE" sz="2000" i="1">
                                          <a:solidFill>
                                            <a:schemeClr val="tx1"/>
                                          </a:solidFill>
                                          <a:latin typeface="Cambria Math"/>
                                        </a:rPr>
                                        <m:t>𝑛</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𝜋</m:t>
                                          </m:r>
                                        </m:e>
                                        <m:sub>
                                          <m:r>
                                            <a:rPr lang="de-DE" sz="2000" i="1">
                                              <a:solidFill>
                                                <a:schemeClr val="tx1"/>
                                              </a:solidFill>
                                              <a:latin typeface="Cambria Math"/>
                                            </a:rPr>
                                            <m:t>𝑖</m:t>
                                          </m:r>
                                        </m:sub>
                                      </m:sSub>
                                    </m:e>
                                  </m:d>
                                </m:e>
                                <m:sup>
                                  <m:r>
                                    <a:rPr lang="de-DE" sz="2000" b="0" i="1" smtClean="0">
                                      <a:solidFill>
                                        <a:schemeClr val="tx1"/>
                                      </a:solidFill>
                                      <a:latin typeface="Cambria Math"/>
                                    </a:rPr>
                                    <m:t>2</m:t>
                                  </m:r>
                                </m:sup>
                              </m:sSup>
                            </m:num>
                            <m:den>
                              <m:r>
                                <a:rPr lang="de-DE" sz="2000" b="0" i="1" smtClean="0">
                                  <a:solidFill>
                                    <a:schemeClr val="tx1"/>
                                  </a:solidFill>
                                  <a:latin typeface="Cambria Math"/>
                                </a:rPr>
                                <m:t>𝑛</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𝜋</m:t>
                                  </m:r>
                                </m:e>
                                <m:sub>
                                  <m:r>
                                    <a:rPr lang="de-DE" sz="2000" b="0" i="1" smtClean="0">
                                      <a:solidFill>
                                        <a:schemeClr val="tx1"/>
                                      </a:solidFill>
                                      <a:latin typeface="Cambria Math"/>
                                    </a:rPr>
                                    <m:t>𝑖</m:t>
                                  </m:r>
                                </m:sub>
                              </m:sSub>
                            </m:den>
                          </m:f>
                        </m:e>
                      </m:nary>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899847" y="3466599"/>
                <a:ext cx="3096344" cy="77687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249330" y="4275977"/>
                <a:ext cx="5986966" cy="709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14−8</m:t>
                                  </m:r>
                                </m:e>
                              </m:d>
                            </m:e>
                            <m:sup>
                              <m:r>
                                <a:rPr lang="de-DE" sz="2000" b="0" i="1" smtClean="0">
                                  <a:solidFill>
                                    <a:schemeClr val="tx1"/>
                                  </a:solidFill>
                                  <a:latin typeface="Cambria Math"/>
                                </a:rPr>
                                <m:t>2</m:t>
                              </m:r>
                            </m:sup>
                          </m:sSup>
                        </m:num>
                        <m:den>
                          <m:r>
                            <a:rPr lang="de-DE" sz="2000" b="0" i="1" smtClean="0">
                              <a:solidFill>
                                <a:schemeClr val="tx1"/>
                              </a:solidFill>
                              <a:latin typeface="Cambria Math"/>
                            </a:rPr>
                            <m:t>8</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16</m:t>
                                  </m:r>
                                  <m:r>
                                    <a:rPr lang="de-DE" sz="2000" i="1">
                                      <a:solidFill>
                                        <a:schemeClr val="tx1"/>
                                      </a:solidFill>
                                      <a:latin typeface="Cambria Math"/>
                                    </a:rPr>
                                    <m:t>−</m:t>
                                  </m:r>
                                  <m:r>
                                    <a:rPr lang="de-DE" sz="2000" b="0" i="1" smtClean="0">
                                      <a:solidFill>
                                        <a:schemeClr val="tx1"/>
                                      </a:solidFill>
                                      <a:latin typeface="Cambria Math"/>
                                    </a:rPr>
                                    <m:t>17</m:t>
                                  </m:r>
                                </m:e>
                              </m:d>
                            </m:e>
                            <m:sup>
                              <m:r>
                                <a:rPr lang="de-DE" sz="2000" i="1">
                                  <a:solidFill>
                                    <a:schemeClr val="tx1"/>
                                  </a:solidFill>
                                  <a:latin typeface="Cambria Math"/>
                                </a:rPr>
                                <m:t>2</m:t>
                              </m:r>
                            </m:sup>
                          </m:sSup>
                        </m:num>
                        <m:den>
                          <m:r>
                            <a:rPr lang="de-DE" sz="2000" b="0" i="1" smtClean="0">
                              <a:solidFill>
                                <a:schemeClr val="tx1"/>
                              </a:solidFill>
                              <a:latin typeface="Cambria Math"/>
                            </a:rPr>
                            <m:t>17</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8−17</m:t>
                                  </m:r>
                                </m:e>
                              </m:d>
                            </m:e>
                            <m:sup>
                              <m:r>
                                <a:rPr lang="de-DE" sz="2000" i="1">
                                  <a:solidFill>
                                    <a:schemeClr val="tx1"/>
                                  </a:solidFill>
                                  <a:latin typeface="Cambria Math"/>
                                </a:rPr>
                                <m:t>2</m:t>
                              </m:r>
                            </m:sup>
                          </m:sSup>
                        </m:num>
                        <m:den>
                          <m:r>
                            <a:rPr lang="de-DE" sz="2000" i="1">
                              <a:solidFill>
                                <a:schemeClr val="tx1"/>
                              </a:solidFill>
                              <a:latin typeface="Cambria Math"/>
                            </a:rPr>
                            <m:t>17</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12</m:t>
                                  </m:r>
                                  <m:r>
                                    <a:rPr lang="de-DE" sz="2000" i="1">
                                      <a:solidFill>
                                        <a:schemeClr val="tx1"/>
                                      </a:solidFill>
                                      <a:latin typeface="Cambria Math"/>
                                    </a:rPr>
                                    <m:t>−</m:t>
                                  </m:r>
                                  <m:r>
                                    <a:rPr lang="de-DE" sz="2000" b="0" i="1" smtClean="0">
                                      <a:solidFill>
                                        <a:schemeClr val="tx1"/>
                                      </a:solidFill>
                                      <a:latin typeface="Cambria Math"/>
                                    </a:rPr>
                                    <m:t>8</m:t>
                                  </m:r>
                                </m:e>
                              </m:d>
                            </m:e>
                            <m:sup>
                              <m:r>
                                <a:rPr lang="de-DE" sz="2000" i="1">
                                  <a:solidFill>
                                    <a:schemeClr val="tx1"/>
                                  </a:solidFill>
                                  <a:latin typeface="Cambria Math"/>
                                </a:rPr>
                                <m:t>2</m:t>
                              </m:r>
                            </m:sup>
                          </m:sSup>
                        </m:num>
                        <m:den>
                          <m:r>
                            <a:rPr lang="de-DE" sz="2000" b="0" i="1" smtClean="0">
                              <a:solidFill>
                                <a:schemeClr val="tx1"/>
                              </a:solidFill>
                              <a:latin typeface="Cambria Math"/>
                            </a:rPr>
                            <m:t>8</m:t>
                          </m:r>
                        </m:den>
                      </m:f>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249330" y="4275977"/>
                <a:ext cx="5986966" cy="70993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249330" y="5007581"/>
                <a:ext cx="159447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=11.32&gt;</m:t>
                      </m:r>
                      <m:r>
                        <a:rPr lang="de-DE" sz="2000" b="0" i="1" smtClean="0">
                          <a:solidFill>
                            <a:schemeClr val="tx1"/>
                          </a:solidFill>
                          <a:latin typeface="Cambria Math"/>
                        </a:rPr>
                        <m:t>𝑐</m:t>
                      </m:r>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249330" y="5007581"/>
                <a:ext cx="1594478"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67799" y="5517232"/>
                <a:ext cx="7217952" cy="707886"/>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Verwerfung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d. h. es liegt eine signifikante Abweichung</a:t>
                </a:r>
              </a:p>
              <a:p>
                <a:r>
                  <a:rPr lang="de-DE" sz="2000" dirty="0">
                    <a:latin typeface="+mn-lt"/>
                  </a:rPr>
                  <a:t>      von einer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40,1</m:t>
                        </m:r>
                      </m:e>
                    </m:d>
                  </m:oMath>
                </a14:m>
                <a:r>
                  <a:rPr lang="de-DE" sz="2000" dirty="0">
                    <a:latin typeface="+mn-lt"/>
                  </a:rPr>
                  <a:t>-Verteilung vor.</a:t>
                </a:r>
              </a:p>
            </p:txBody>
          </p:sp>
        </mc:Choice>
        <mc:Fallback xmlns="">
          <p:sp>
            <p:nvSpPr>
              <p:cNvPr id="16" name="Textfeld 15"/>
              <p:cNvSpPr txBox="1">
                <a:spLocks noRot="1" noChangeAspect="1" noMove="1" noResize="1" noEditPoints="1" noAdjustHandles="1" noChangeArrowheads="1" noChangeShapeType="1" noTextEdit="1"/>
              </p:cNvSpPr>
              <p:nvPr/>
            </p:nvSpPr>
            <p:spPr>
              <a:xfrm>
                <a:off x="467799" y="5517232"/>
                <a:ext cx="7217952" cy="707886"/>
              </a:xfrm>
              <a:prstGeom prst="rect">
                <a:avLst/>
              </a:prstGeom>
              <a:blipFill rotWithShape="1">
                <a:blip r:embed="rId7"/>
                <a:stretch>
                  <a:fillRect t="-4310" b="-14655"/>
                </a:stretch>
              </a:blipFill>
            </p:spPr>
            <p:txBody>
              <a:bodyPr/>
              <a:lstStyle/>
              <a:p>
                <a:r>
                  <a:rPr lang="de-DE">
                    <a:noFill/>
                  </a:rPr>
                  <a:t> </a:t>
                </a:r>
              </a:p>
            </p:txBody>
          </p:sp>
        </mc:Fallback>
      </mc:AlternateContent>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802</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8"/>
          <a:stretch>
            <a:fillRect/>
          </a:stretch>
        </p:blipFill>
        <p:spPr>
          <a:xfrm>
            <a:off x="467799" y="1144087"/>
            <a:ext cx="6067425" cy="1485900"/>
          </a:xfrm>
          <a:prstGeom prst="rect">
            <a:avLst/>
          </a:prstGeom>
        </p:spPr>
      </p:pic>
    </p:spTree>
    <p:extLst>
      <p:ext uri="{BB962C8B-B14F-4D97-AF65-F5344CB8AC3E}">
        <p14:creationId xmlns:p14="http://schemas.microsoft.com/office/powerpoint/2010/main" val="131559913"/>
      </p:ext>
    </p:extLst>
  </p:cSld>
  <p:clrMapOvr>
    <a:masterClrMapping/>
  </p:clrMapOvr>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124744"/>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585119"/>
            <a:ext cx="7591425" cy="4533900"/>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803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860496483"/>
      </p:ext>
    </p:extLst>
  </p:cSld>
  <p:clrMapOvr>
    <a:masterClrMapping/>
  </p:clrMapOvr>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804</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85465" y="960197"/>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Die Frage der Klassenwahl bei Kategorisierung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3132" y="1411092"/>
            <a:ext cx="6203031" cy="2468307"/>
          </a:xfrm>
          <a:prstGeom prst="rect">
            <a:avLst/>
          </a:prstGeom>
        </p:spPr>
      </p:pic>
      <p:pic>
        <p:nvPicPr>
          <p:cNvPr id="3" name="Grafik 2"/>
          <p:cNvPicPr>
            <a:picLocks noChangeAspect="1"/>
          </p:cNvPicPr>
          <p:nvPr/>
        </p:nvPicPr>
        <p:blipFill>
          <a:blip r:embed="rId4"/>
          <a:stretch>
            <a:fillRect/>
          </a:stretch>
        </p:blipFill>
        <p:spPr>
          <a:xfrm>
            <a:off x="453132" y="4085437"/>
            <a:ext cx="6191919" cy="2462141"/>
          </a:xfrm>
          <a:prstGeom prst="rect">
            <a:avLst/>
          </a:prstGeom>
        </p:spPr>
      </p:pic>
    </p:spTree>
    <p:extLst>
      <p:ext uri="{BB962C8B-B14F-4D97-AF65-F5344CB8AC3E}">
        <p14:creationId xmlns:p14="http://schemas.microsoft.com/office/powerpoint/2010/main" val="391883974"/>
      </p:ext>
    </p:extLst>
  </p:cSld>
  <p:clrMapOvr>
    <a:masterClrMapping/>
  </p:clrMapOvr>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805</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129407"/>
            <a:ext cx="705601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Abzug von Freiheitsgraden bei Parameterschätzungen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p:nvPr/>
        </p:nvSpPr>
        <p:spPr>
          <a:xfrm>
            <a:off x="468311" y="1628800"/>
            <a:ext cx="8077201" cy="400110"/>
          </a:xfrm>
          <a:prstGeom prst="rect">
            <a:avLst/>
          </a:prstGeom>
          <a:noFill/>
        </p:spPr>
        <p:txBody>
          <a:bodyPr wrap="square" rtlCol="0">
            <a:spAutoFit/>
          </a:bodyPr>
          <a:lstStyle/>
          <a:p>
            <a:pPr algn="just"/>
            <a:r>
              <a:rPr lang="de-DE" sz="2000" dirty="0">
                <a:latin typeface="+mn-lt"/>
              </a:rPr>
              <a:t>&gt; Schätze zunächst die Verteilungsparameter</a:t>
            </a:r>
          </a:p>
        </p:txBody>
      </p:sp>
      <mc:AlternateContent xmlns:mc="http://schemas.openxmlformats.org/markup-compatibility/2006" xmlns:a14="http://schemas.microsoft.com/office/drawing/2010/main">
        <mc:Choice Requires="a14">
          <p:sp>
            <p:nvSpPr>
              <p:cNvPr id="10" name="Textfeld 9"/>
              <p:cNvSpPr txBox="1"/>
              <p:nvPr/>
            </p:nvSpPr>
            <p:spPr>
              <a:xfrm>
                <a:off x="1187623" y="2028910"/>
                <a:ext cx="4320480" cy="400110"/>
              </a:xfrm>
              <a:prstGeom prst="rect">
                <a:avLst/>
              </a:prstGeom>
              <a:noFill/>
            </p:spPr>
            <p:txBody>
              <a:bodyPr wrap="square" rtlCol="0">
                <a:spAutoFit/>
              </a:bodyPr>
              <a:lstStyle/>
              <a:p>
                <a14:m>
                  <m:oMath xmlns:m="http://schemas.openxmlformats.org/officeDocument/2006/math">
                    <m:acc>
                      <m:accPr>
                        <m:chr m:val="̂"/>
                        <m:ctrlPr>
                          <a:rPr lang="de-DE" sz="2000" b="0" i="1" smtClean="0">
                            <a:latin typeface="Cambria Math" panose="02040503050406030204" pitchFamily="18" charset="0"/>
                          </a:rPr>
                        </m:ctrlPr>
                      </m:accPr>
                      <m:e>
                        <m:r>
                          <a:rPr lang="de-DE" sz="2000" b="0" i="1" smtClean="0">
                            <a:latin typeface="Cambria Math"/>
                            <a:ea typeface="Cambria Math"/>
                          </a:rPr>
                          <m:t>𝜇</m:t>
                        </m:r>
                      </m:e>
                    </m:acc>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𝑥</m:t>
                        </m:r>
                      </m:e>
                    </m:acc>
                    <m:r>
                      <a:rPr lang="de-DE" sz="2000" b="0" i="1" smtClean="0">
                        <a:latin typeface="Cambria Math"/>
                      </a:rPr>
                      <m:t>=40.06</m:t>
                    </m:r>
                  </m:oMath>
                </a14:m>
                <a:r>
                  <a:rPr lang="de-DE" sz="2000" dirty="0">
                    <a:latin typeface="+mn-lt"/>
                  </a:rPr>
                  <a:t>  und  </a:t>
                </a:r>
                <a14:m>
                  <m:oMath xmlns:m="http://schemas.openxmlformats.org/officeDocument/2006/math">
                    <m:sSup>
                      <m:sSupPr>
                        <m:ctrlPr>
                          <a:rPr lang="de-DE" sz="2000" i="1" smtClean="0">
                            <a:latin typeface="Cambria Math" panose="02040503050406030204" pitchFamily="18" charset="0"/>
                          </a:rPr>
                        </m:ctrlPr>
                      </m:sSupPr>
                      <m:e>
                        <m:acc>
                          <m:accPr>
                            <m:chr m:val="̂"/>
                            <m:ctrlPr>
                              <a:rPr lang="de-DE" sz="2000" i="1" smtClean="0">
                                <a:latin typeface="Cambria Math" panose="02040503050406030204" pitchFamily="18" charset="0"/>
                              </a:rPr>
                            </m:ctrlPr>
                          </m:accPr>
                          <m:e>
                            <m:r>
                              <a:rPr lang="de-DE" sz="2000" i="1" smtClean="0">
                                <a:latin typeface="Cambria Math"/>
                                <a:ea typeface="Cambria Math"/>
                              </a:rPr>
                              <m:t>𝜎</m:t>
                            </m:r>
                          </m:e>
                        </m:acc>
                      </m:e>
                      <m:sup>
                        <m:r>
                          <a:rPr lang="de-DE" sz="2000" b="0" i="1" smtClean="0">
                            <a:latin typeface="Cambria Math"/>
                          </a:rPr>
                          <m:t>2</m:t>
                        </m:r>
                      </m:sup>
                    </m:sSup>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𝑠</m:t>
                        </m:r>
                      </m:e>
                      <m:sup>
                        <m:r>
                          <a:rPr lang="de-DE" sz="2000" b="0" i="1" smtClean="0">
                            <a:latin typeface="Cambria Math"/>
                          </a:rPr>
                          <m:t>2</m:t>
                        </m:r>
                      </m:sup>
                    </m:sSup>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1.47</m:t>
                        </m:r>
                      </m:e>
                      <m:sup>
                        <m:r>
                          <a:rPr lang="de-DE" sz="2000" b="0" i="1" smtClean="0">
                            <a:latin typeface="Cambria Math"/>
                          </a:rPr>
                          <m:t>2</m:t>
                        </m:r>
                      </m:sup>
                    </m:sSup>
                  </m:oMath>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187623" y="2028910"/>
                <a:ext cx="4320480" cy="400110"/>
              </a:xfrm>
              <a:prstGeom prst="rect">
                <a:avLst/>
              </a:prstGeom>
              <a:blipFill rotWithShape="1">
                <a:blip r:embed="rId3"/>
                <a:stretch>
                  <a:fillRect t="-7692" b="-27692"/>
                </a:stretch>
              </a:blipFill>
            </p:spPr>
            <p:txBody>
              <a:bodyPr/>
              <a:lstStyle/>
              <a:p>
                <a:r>
                  <a:rPr lang="de-DE">
                    <a:noFill/>
                  </a:rPr>
                  <a:t> </a:t>
                </a:r>
              </a:p>
            </p:txBody>
          </p:sp>
        </mc:Fallback>
      </mc:AlternateContent>
      <p:sp>
        <p:nvSpPr>
          <p:cNvPr id="11" name="Textfeld 10"/>
          <p:cNvSpPr txBox="1"/>
          <p:nvPr/>
        </p:nvSpPr>
        <p:spPr>
          <a:xfrm>
            <a:off x="468312" y="2492896"/>
            <a:ext cx="8077201" cy="400110"/>
          </a:xfrm>
          <a:prstGeom prst="rect">
            <a:avLst/>
          </a:prstGeom>
          <a:noFill/>
        </p:spPr>
        <p:txBody>
          <a:bodyPr wrap="square" rtlCol="0">
            <a:spAutoFit/>
          </a:bodyPr>
          <a:lstStyle/>
          <a:p>
            <a:pPr algn="just"/>
            <a:r>
              <a:rPr lang="de-DE" sz="2000" dirty="0">
                <a:latin typeface="+mn-lt"/>
              </a:rPr>
              <a:t>&gt; Modifiziere das Testproblem dann zu  </a:t>
            </a:r>
          </a:p>
        </p:txBody>
      </p:sp>
      <mc:AlternateContent xmlns:mc="http://schemas.openxmlformats.org/markup-compatibility/2006" xmlns:a14="http://schemas.microsoft.com/office/drawing/2010/main">
        <mc:Choice Requires="a14">
          <p:sp>
            <p:nvSpPr>
              <p:cNvPr id="12" name="Textfeld 11"/>
              <p:cNvSpPr txBox="1"/>
              <p:nvPr/>
            </p:nvSpPr>
            <p:spPr>
              <a:xfrm>
                <a:off x="1169291" y="2893006"/>
                <a:ext cx="6283027"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  </m:t>
                    </m:r>
                    <m:r>
                      <a:rPr lang="de-DE" sz="2000" b="0" i="1" smtClean="0">
                        <a:latin typeface="Cambria Math"/>
                      </a:rPr>
                      <m:t>𝑌</m:t>
                    </m:r>
                    <m:r>
                      <a:rPr lang="de-DE" sz="2000" b="0" i="1" smtClean="0">
                        <a:latin typeface="Cambria Math"/>
                      </a:rPr>
                      <m:t>~</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40.06,</m:t>
                        </m:r>
                        <m:sSup>
                          <m:sSupPr>
                            <m:ctrlPr>
                              <a:rPr lang="de-DE" sz="2000" b="0" i="1" smtClean="0">
                                <a:latin typeface="Cambria Math" panose="02040503050406030204" pitchFamily="18" charset="0"/>
                              </a:rPr>
                            </m:ctrlPr>
                          </m:sSupPr>
                          <m:e>
                            <m:r>
                              <a:rPr lang="de-DE" sz="2000" b="0" i="1" smtClean="0">
                                <a:latin typeface="Cambria Math"/>
                              </a:rPr>
                              <m:t>1.47</m:t>
                            </m:r>
                          </m:e>
                          <m:sup>
                            <m:r>
                              <a:rPr lang="de-DE" sz="2000" b="0" i="1" smtClean="0">
                                <a:latin typeface="Cambria Math"/>
                              </a:rPr>
                              <m:t>2</m:t>
                            </m:r>
                          </m:sup>
                        </m:sSup>
                      </m:e>
                    </m:d>
                  </m:oMath>
                </a14:m>
                <a:r>
                  <a:rPr lang="de-DE" sz="2000" dirty="0">
                    <a:latin typeface="+mn-lt"/>
                  </a:rPr>
                  <a:t>  vs.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𝐻</m:t>
                        </m:r>
                      </m:e>
                      <m:sub>
                        <m:r>
                          <a:rPr lang="de-DE" sz="2000" b="0" i="1" smtClean="0">
                            <a:latin typeface="Cambria Math"/>
                          </a:rPr>
                          <m:t>1</m:t>
                        </m:r>
                      </m:sub>
                    </m:sSub>
                    <m:r>
                      <a:rPr lang="de-DE" sz="2000" i="1">
                        <a:latin typeface="Cambria Math"/>
                      </a:rPr>
                      <m:t>:  </m:t>
                    </m:r>
                    <m:r>
                      <a:rPr lang="de-DE" sz="2000" b="0" i="1" smtClean="0">
                        <a:latin typeface="Cambria Math"/>
                      </a:rPr>
                      <m:t>𝑌</m:t>
                    </m:r>
                    <m:r>
                      <a:rPr lang="de-DE" sz="2000" i="1" smtClean="0">
                        <a:latin typeface="Cambria Math"/>
                        <a:ea typeface="Cambria Math"/>
                      </a:rPr>
                      <m:t>≁</m:t>
                    </m:r>
                    <m:r>
                      <a:rPr lang="de-DE" sz="2000" i="1">
                        <a:latin typeface="Cambria Math"/>
                      </a:rPr>
                      <m:t>𝑁</m:t>
                    </m:r>
                    <m:d>
                      <m:dPr>
                        <m:ctrlPr>
                          <a:rPr lang="de-DE" sz="2000" i="1">
                            <a:latin typeface="Cambria Math" panose="02040503050406030204" pitchFamily="18" charset="0"/>
                          </a:rPr>
                        </m:ctrlPr>
                      </m:dPr>
                      <m:e>
                        <m:r>
                          <a:rPr lang="de-DE" sz="2000" i="1">
                            <a:latin typeface="Cambria Math"/>
                          </a:rPr>
                          <m:t>40.06,</m:t>
                        </m:r>
                        <m:sSup>
                          <m:sSupPr>
                            <m:ctrlPr>
                              <a:rPr lang="de-DE" sz="2000" i="1">
                                <a:latin typeface="Cambria Math" panose="02040503050406030204" pitchFamily="18" charset="0"/>
                              </a:rPr>
                            </m:ctrlPr>
                          </m:sSupPr>
                          <m:e>
                            <m:r>
                              <a:rPr lang="de-DE" sz="2000" i="1">
                                <a:latin typeface="Cambria Math"/>
                              </a:rPr>
                              <m:t>1.47</m:t>
                            </m:r>
                          </m:e>
                          <m:sup>
                            <m:r>
                              <a:rPr lang="de-DE" sz="2000" i="1">
                                <a:latin typeface="Cambria Math"/>
                              </a:rPr>
                              <m:t>2</m:t>
                            </m:r>
                          </m:sup>
                        </m:sSup>
                      </m:e>
                    </m:d>
                  </m:oMath>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169291" y="2893006"/>
                <a:ext cx="6283027" cy="400110"/>
              </a:xfrm>
              <a:prstGeom prst="rect">
                <a:avLst/>
              </a:prstGeom>
              <a:blipFill rotWithShape="1">
                <a:blip r:embed="rId4"/>
                <a:stretch>
                  <a:fillRect t="-7692" b="-27692"/>
                </a:stretch>
              </a:blipFill>
            </p:spPr>
            <p:txBody>
              <a:bodyPr/>
              <a:lstStyle/>
              <a:p>
                <a:r>
                  <a:rPr lang="de-DE">
                    <a:noFill/>
                  </a:rPr>
                  <a:t> </a:t>
                </a:r>
              </a:p>
            </p:txBody>
          </p:sp>
        </mc:Fallback>
      </mc:AlternateContent>
      <p:sp>
        <p:nvSpPr>
          <p:cNvPr id="13" name="Textfeld 12"/>
          <p:cNvSpPr txBox="1"/>
          <p:nvPr/>
        </p:nvSpPr>
        <p:spPr>
          <a:xfrm>
            <a:off x="683568" y="3322803"/>
            <a:ext cx="8297347" cy="400110"/>
          </a:xfrm>
          <a:prstGeom prst="rect">
            <a:avLst/>
          </a:prstGeom>
          <a:noFill/>
        </p:spPr>
        <p:txBody>
          <a:bodyPr wrap="square" rtlCol="0">
            <a:spAutoFit/>
          </a:bodyPr>
          <a:lstStyle/>
          <a:p>
            <a:pPr algn="just"/>
            <a:r>
              <a:rPr lang="de-DE" sz="2000" dirty="0">
                <a:latin typeface="+mn-lt"/>
              </a:rPr>
              <a:t>bzw. zu</a:t>
            </a:r>
          </a:p>
        </p:txBody>
      </p:sp>
      <mc:AlternateContent xmlns:mc="http://schemas.openxmlformats.org/markup-compatibility/2006" xmlns:a14="http://schemas.microsoft.com/office/drawing/2010/main">
        <mc:Choice Requires="a14">
          <p:sp>
            <p:nvSpPr>
              <p:cNvPr id="14" name="Textfeld 13"/>
              <p:cNvSpPr txBox="1"/>
              <p:nvPr/>
            </p:nvSpPr>
            <p:spPr>
              <a:xfrm>
                <a:off x="1144801" y="4953550"/>
                <a:ext cx="6724221" cy="439736"/>
              </a:xfrm>
              <a:prstGeom prst="rect">
                <a:avLst/>
              </a:prstGeom>
              <a:noFill/>
            </p:spPr>
            <p:txBody>
              <a:bodyPr wrap="square" rtlCol="0">
                <a:spAutoFit/>
              </a:bodyPr>
              <a:lstStyle/>
              <a:p>
                <a:pPr algn="just"/>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ea typeface="Cambria Math"/>
                          </a:rPr>
                          <m:t>1</m:t>
                        </m:r>
                      </m:sub>
                    </m:sSub>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𝑌</m:t>
                        </m:r>
                        <m:r>
                          <a:rPr lang="de-DE" sz="2000" b="0" i="1" smtClean="0">
                            <a:latin typeface="Cambria Math"/>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36,39</m:t>
                            </m:r>
                          </m:e>
                        </m:d>
                      </m:e>
                    </m:d>
                    <m:r>
                      <a:rPr lang="de-DE" sz="2000" b="0" i="1" smtClean="0">
                        <a:latin typeface="Cambria Math"/>
                        <a:ea typeface="Cambria Math"/>
                      </a:rPr>
                      <m:t>≈0.23</m:t>
                    </m:r>
                  </m:oMath>
                </a14:m>
                <a:r>
                  <a:rPr lang="de-DE" sz="2000" dirty="0">
                    <a:latin typeface="+mn-lt"/>
                  </a:rPr>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ea typeface="Cambria Math"/>
                          </a:rPr>
                          <m:t>𝜋</m:t>
                        </m:r>
                      </m:e>
                      <m:sub>
                        <m:r>
                          <a:rPr lang="de-DE" sz="2000" b="0" i="1" smtClean="0">
                            <a:latin typeface="Cambria Math"/>
                            <a:ea typeface="Cambria Math"/>
                          </a:rPr>
                          <m:t>2</m:t>
                        </m:r>
                      </m:sub>
                    </m:sSub>
                    <m:r>
                      <a:rPr lang="de-DE" sz="2000" i="1">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ea typeface="Cambria Math"/>
                          </a:rPr>
                          <m:t>∈</m:t>
                        </m:r>
                        <m:d>
                          <m:dPr>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39,</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40</m:t>
                                </m:r>
                              </m:e>
                            </m:d>
                          </m:e>
                        </m:d>
                      </m:e>
                    </m:d>
                    <m:r>
                      <a:rPr lang="de-DE" sz="2000" i="1" smtClean="0">
                        <a:latin typeface="Cambria Math"/>
                        <a:ea typeface="Cambria Math"/>
                      </a:rPr>
                      <m:t>≈</m:t>
                    </m:r>
                    <m:r>
                      <a:rPr lang="de-DE" sz="2000" b="0" i="1" smtClean="0">
                        <a:latin typeface="Cambria Math"/>
                        <a:ea typeface="Cambria Math"/>
                      </a:rPr>
                      <m:t>0.25</m:t>
                    </m:r>
                  </m:oMath>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144801" y="4953550"/>
                <a:ext cx="6724221" cy="439736"/>
              </a:xfrm>
              <a:prstGeom prst="rect">
                <a:avLst/>
              </a:prstGeom>
              <a:blipFill rotWithShape="1">
                <a:blip r:embed="rId5"/>
                <a:stretch>
                  <a:fillRect t="-109722" b="-17083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144802" y="5394232"/>
                <a:ext cx="6724220" cy="439736"/>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ea typeface="Cambria Math"/>
                          </a:rPr>
                          <m:t>𝜋</m:t>
                        </m:r>
                      </m:e>
                      <m:sub>
                        <m:r>
                          <a:rPr lang="de-DE" sz="2000" b="0" i="1" smtClean="0">
                            <a:latin typeface="Cambria Math"/>
                            <a:ea typeface="Cambria Math"/>
                          </a:rPr>
                          <m:t>3</m:t>
                        </m:r>
                      </m:sub>
                    </m:sSub>
                    <m:r>
                      <a:rPr lang="de-DE" sz="2000" i="1">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ea typeface="Cambria Math"/>
                          </a:rPr>
                          <m:t>∈</m:t>
                        </m:r>
                        <m:d>
                          <m:dPr>
                            <m:endChr m:val=""/>
                            <m:ctrlPr>
                              <a:rPr lang="de-DE" sz="2000" i="1" smtClean="0">
                                <a:latin typeface="Cambria Math" panose="02040503050406030204" pitchFamily="18" charset="0"/>
                                <a:ea typeface="Cambria Math"/>
                              </a:rPr>
                            </m:ctrlPr>
                          </m:dPr>
                          <m:e>
                            <m:r>
                              <a:rPr lang="de-DE" sz="2000" b="0" i="1" smtClean="0">
                                <a:latin typeface="Cambria Math"/>
                                <a:ea typeface="Cambria Math"/>
                              </a:rPr>
                              <m:t>40,</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41</m:t>
                                </m:r>
                              </m:e>
                            </m:d>
                          </m:e>
                        </m:d>
                      </m:e>
                    </m:d>
                    <m:r>
                      <a:rPr lang="de-DE" sz="2000" i="1" smtClean="0">
                        <a:latin typeface="Cambria Math"/>
                        <a:ea typeface="Cambria Math"/>
                      </a:rPr>
                      <m:t>≈</m:t>
                    </m:r>
                    <m:r>
                      <a:rPr lang="de-DE" sz="2000" b="0" i="1" smtClean="0">
                        <a:latin typeface="Cambria Math"/>
                        <a:ea typeface="Cambria Math"/>
                      </a:rPr>
                      <m:t>0.26</m:t>
                    </m:r>
                  </m:oMath>
                </a14:m>
                <a:r>
                  <a:rPr lang="de-DE" sz="2000" dirty="0">
                    <a:latin typeface="+mn-lt"/>
                  </a:rPr>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ea typeface="Cambria Math"/>
                          </a:rPr>
                          <m:t>𝜋</m:t>
                        </m:r>
                      </m:e>
                      <m:sub>
                        <m:r>
                          <a:rPr lang="de-DE" sz="2000" b="0" i="1" smtClean="0">
                            <a:latin typeface="Cambria Math"/>
                            <a:ea typeface="Cambria Math"/>
                          </a:rPr>
                          <m:t>4</m:t>
                        </m:r>
                      </m:sub>
                    </m:sSub>
                    <m:r>
                      <a:rPr lang="de-DE" sz="2000" i="1">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ea typeface="Cambria Math"/>
                          </a:rPr>
                          <m:t>∈</m:t>
                        </m:r>
                        <m:d>
                          <m:dPr>
                            <m:endChr m:val=""/>
                            <m:ctrlPr>
                              <a:rPr lang="de-DE" sz="2000" i="1">
                                <a:latin typeface="Cambria Math" panose="02040503050406030204" pitchFamily="18" charset="0"/>
                                <a:ea typeface="Cambria Math"/>
                              </a:rPr>
                            </m:ctrlPr>
                          </m:dPr>
                          <m:e>
                            <m:r>
                              <a:rPr lang="de-DE" sz="2000" b="0" i="1" smtClean="0">
                                <a:latin typeface="Cambria Math"/>
                                <a:ea typeface="Cambria Math"/>
                              </a:rPr>
                              <m:t>41</m:t>
                            </m:r>
                            <m:r>
                              <a:rPr lang="de-DE" sz="2000" i="1">
                                <a:latin typeface="Cambria Math"/>
                                <a:ea typeface="Cambria Math"/>
                              </a:rPr>
                              <m:t>,</m:t>
                            </m:r>
                            <m:d>
                              <m:dPr>
                                <m:begChr m:val=""/>
                                <m:endChr m:val="]"/>
                                <m:ctrlPr>
                                  <a:rPr lang="de-DE" sz="2000" i="1">
                                    <a:latin typeface="Cambria Math" panose="02040503050406030204" pitchFamily="18" charset="0"/>
                                    <a:ea typeface="Cambria Math"/>
                                  </a:rPr>
                                </m:ctrlPr>
                              </m:dPr>
                              <m:e>
                                <m:r>
                                  <a:rPr lang="de-DE" sz="2000" i="1">
                                    <a:latin typeface="Cambria Math"/>
                                    <a:ea typeface="Cambria Math"/>
                                  </a:rPr>
                                  <m:t>4</m:t>
                                </m:r>
                                <m:r>
                                  <a:rPr lang="de-DE" sz="2000" b="0" i="1" smtClean="0">
                                    <a:latin typeface="Cambria Math"/>
                                    <a:ea typeface="Cambria Math"/>
                                  </a:rPr>
                                  <m:t>4</m:t>
                                </m:r>
                              </m:e>
                            </m:d>
                          </m:e>
                        </m:d>
                      </m:e>
                    </m:d>
                    <m:r>
                      <a:rPr lang="de-DE" sz="2000" i="1" smtClean="0">
                        <a:latin typeface="Cambria Math"/>
                        <a:ea typeface="Cambria Math"/>
                      </a:rPr>
                      <m:t>≈</m:t>
                    </m:r>
                    <m:r>
                      <a:rPr lang="de-DE" sz="2000" b="0" i="1" smtClean="0">
                        <a:latin typeface="Cambria Math"/>
                        <a:ea typeface="Cambria Math"/>
                      </a:rPr>
                      <m:t>0.26</m:t>
                    </m:r>
                  </m:oMath>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1144802" y="5394232"/>
                <a:ext cx="6724220" cy="439736"/>
              </a:xfrm>
              <a:prstGeom prst="rect">
                <a:avLst/>
              </a:prstGeom>
              <a:blipFill rotWithShape="1">
                <a:blip r:embed="rId6"/>
                <a:stretch>
                  <a:fillRect t="-109722" b="-17083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213364" y="3731713"/>
                <a:ext cx="4772922"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  </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sub>
                    </m:sSub>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=1,…,4</m:t>
                    </m:r>
                  </m:oMath>
                </a14:m>
                <a:r>
                  <a:rPr lang="de-DE" sz="2000" dirty="0">
                    <a:latin typeface="+mn-lt"/>
                  </a:rPr>
                  <a:t>  vs. </a:t>
                </a:r>
              </a:p>
            </p:txBody>
          </p:sp>
        </mc:Choice>
        <mc:Fallback xmlns="">
          <p:sp>
            <p:nvSpPr>
              <p:cNvPr id="19" name="Textfeld 18"/>
              <p:cNvSpPr txBox="1">
                <a:spLocks noRot="1" noChangeAspect="1" noMove="1" noResize="1" noEditPoints="1" noAdjustHandles="1" noChangeArrowheads="1" noChangeShapeType="1" noTextEdit="1"/>
              </p:cNvSpPr>
              <p:nvPr/>
            </p:nvSpPr>
            <p:spPr>
              <a:xfrm>
                <a:off x="1213364" y="3731713"/>
                <a:ext cx="4772922" cy="400110"/>
              </a:xfrm>
              <a:prstGeom prst="rect">
                <a:avLst/>
              </a:prstGeom>
              <a:blipFill rotWithShape="1">
                <a:blip r:embed="rId7"/>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213364" y="4131823"/>
                <a:ext cx="5637018"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r>
                      <a:rPr lang="de-DE" sz="2000" b="0" i="1" smtClean="0">
                        <a:latin typeface="Cambria Math"/>
                      </a:rPr>
                      <m:t>:  </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e>
                    </m:d>
                    <m:r>
                      <a:rPr lang="de-DE" sz="2000" i="1">
                        <a:latin typeface="Cambria Math"/>
                        <a:ea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sub>
                    </m:sSub>
                  </m:oMath>
                </a14:m>
                <a:r>
                  <a:rPr lang="de-DE" sz="2000" dirty="0">
                    <a:latin typeface="+mn-lt"/>
                  </a:rPr>
                  <a:t>  für mindestens ein </a:t>
                </a:r>
                <a14:m>
                  <m:oMath xmlns:m="http://schemas.openxmlformats.org/officeDocument/2006/math">
                    <m:r>
                      <a:rPr lang="de-DE" sz="2000" b="0" i="1" smtClean="0">
                        <a:latin typeface="Cambria Math"/>
                      </a:rPr>
                      <m:t>𝑖</m:t>
                    </m:r>
                  </m:oMath>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213364" y="4131823"/>
                <a:ext cx="5637018" cy="400110"/>
              </a:xfrm>
              <a:prstGeom prst="rect">
                <a:avLst/>
              </a:prstGeom>
              <a:blipFill rotWithShape="1">
                <a:blip r:embed="rId8"/>
                <a:stretch>
                  <a:fillRect t="-7692" b="-27692"/>
                </a:stretch>
              </a:blipFill>
            </p:spPr>
            <p:txBody>
              <a:bodyPr/>
              <a:lstStyle/>
              <a:p>
                <a:r>
                  <a:rPr lang="de-DE">
                    <a:noFill/>
                  </a:rPr>
                  <a:t> </a:t>
                </a:r>
              </a:p>
            </p:txBody>
          </p:sp>
        </mc:Fallback>
      </mc:AlternateContent>
      <p:sp>
        <p:nvSpPr>
          <p:cNvPr id="22" name="Textfeld 21"/>
          <p:cNvSpPr txBox="1"/>
          <p:nvPr/>
        </p:nvSpPr>
        <p:spPr>
          <a:xfrm>
            <a:off x="665933" y="4531933"/>
            <a:ext cx="8332616" cy="400110"/>
          </a:xfrm>
          <a:prstGeom prst="rect">
            <a:avLst/>
          </a:prstGeom>
          <a:noFill/>
        </p:spPr>
        <p:txBody>
          <a:bodyPr wrap="square" rtlCol="0">
            <a:spAutoFit/>
          </a:bodyPr>
          <a:lstStyle/>
          <a:p>
            <a:pPr algn="just"/>
            <a:r>
              <a:rPr lang="de-DE" sz="2000" dirty="0">
                <a:latin typeface="+mn-lt"/>
              </a:rPr>
              <a:t>mit den neuen implizierten Klassen-Einfallswahrscheinlichkeiten</a:t>
            </a:r>
          </a:p>
        </p:txBody>
      </p:sp>
      <mc:AlternateContent xmlns:mc="http://schemas.openxmlformats.org/markup-compatibility/2006" xmlns:a14="http://schemas.microsoft.com/office/drawing/2010/main">
        <mc:Choice Requires="a14">
          <p:sp>
            <p:nvSpPr>
              <p:cNvPr id="18" name="Textfeld 17"/>
              <p:cNvSpPr txBox="1"/>
              <p:nvPr/>
            </p:nvSpPr>
            <p:spPr>
              <a:xfrm>
                <a:off x="648299" y="5833968"/>
                <a:ext cx="8332616" cy="400110"/>
              </a:xfrm>
              <a:prstGeom prst="rect">
                <a:avLst/>
              </a:prstGeom>
              <a:noFill/>
            </p:spPr>
            <p:txBody>
              <a:bodyPr wrap="square" rtlCol="0">
                <a:spAutoFit/>
              </a:bodyPr>
              <a:lstStyle/>
              <a:p>
                <a:pPr algn="just"/>
                <a:r>
                  <a:rPr lang="de-DE" sz="2000" dirty="0">
                    <a:latin typeface="+mn-lt"/>
                  </a:rPr>
                  <a:t>für </a:t>
                </a:r>
                <a14:m>
                  <m:oMath xmlns:m="http://schemas.openxmlformats.org/officeDocument/2006/math">
                    <m:r>
                      <a:rPr lang="de-DE" sz="2000" i="1">
                        <a:latin typeface="Cambria Math"/>
                      </a:rPr>
                      <m:t>𝑌</m:t>
                    </m:r>
                    <m:r>
                      <a:rPr lang="de-DE" sz="2000" i="1">
                        <a:latin typeface="Cambria Math"/>
                      </a:rPr>
                      <m:t>~</m:t>
                    </m:r>
                    <m:r>
                      <a:rPr lang="de-DE" sz="2000" i="1">
                        <a:latin typeface="Cambria Math"/>
                      </a:rPr>
                      <m:t>𝑁</m:t>
                    </m:r>
                    <m:d>
                      <m:dPr>
                        <m:ctrlPr>
                          <a:rPr lang="de-DE" sz="2000" i="1">
                            <a:latin typeface="Cambria Math" panose="02040503050406030204" pitchFamily="18" charset="0"/>
                          </a:rPr>
                        </m:ctrlPr>
                      </m:dPr>
                      <m:e>
                        <m:r>
                          <a:rPr lang="de-DE" sz="2000" i="1">
                            <a:latin typeface="Cambria Math"/>
                          </a:rPr>
                          <m:t>40.06,</m:t>
                        </m:r>
                        <m:sSup>
                          <m:sSupPr>
                            <m:ctrlPr>
                              <a:rPr lang="de-DE" sz="2000" i="1">
                                <a:latin typeface="Cambria Math" panose="02040503050406030204" pitchFamily="18" charset="0"/>
                              </a:rPr>
                            </m:ctrlPr>
                          </m:sSupPr>
                          <m:e>
                            <m:r>
                              <a:rPr lang="de-DE" sz="2000" i="1">
                                <a:latin typeface="Cambria Math"/>
                              </a:rPr>
                              <m:t>1.47</m:t>
                            </m:r>
                          </m:e>
                          <m:sup>
                            <m:r>
                              <a:rPr lang="de-DE" sz="2000" i="1">
                                <a:latin typeface="Cambria Math"/>
                              </a:rPr>
                              <m:t>2</m:t>
                            </m:r>
                          </m:sup>
                        </m:sSup>
                      </m:e>
                    </m:d>
                  </m:oMath>
                </a14:m>
                <a:r>
                  <a:rPr lang="de-DE" sz="2000" dirty="0">
                    <a:latin typeface="+mn-lt"/>
                  </a:rPr>
                  <a:t> </a:t>
                </a:r>
              </a:p>
            </p:txBody>
          </p:sp>
        </mc:Choice>
        <mc:Fallback xmlns="">
          <p:sp>
            <p:nvSpPr>
              <p:cNvPr id="18" name="Textfeld 17"/>
              <p:cNvSpPr txBox="1">
                <a:spLocks noRot="1" noChangeAspect="1" noMove="1" noResize="1" noEditPoints="1" noAdjustHandles="1" noChangeArrowheads="1" noChangeShapeType="1" noTextEdit="1"/>
              </p:cNvSpPr>
              <p:nvPr/>
            </p:nvSpPr>
            <p:spPr>
              <a:xfrm>
                <a:off x="648299" y="5833968"/>
                <a:ext cx="8332616" cy="400110"/>
              </a:xfrm>
              <a:prstGeom prst="rect">
                <a:avLst/>
              </a:prstGeom>
              <a:blipFill rotWithShape="1">
                <a:blip r:embed="rId9"/>
                <a:stretch>
                  <a:fillRect l="-732" t="-7576" b="-25758"/>
                </a:stretch>
              </a:blipFill>
            </p:spPr>
            <p:txBody>
              <a:bodyPr/>
              <a:lstStyle/>
              <a:p>
                <a:r>
                  <a:rPr lang="de-DE">
                    <a:noFill/>
                  </a:rPr>
                  <a:t> </a:t>
                </a:r>
              </a:p>
            </p:txBody>
          </p:sp>
        </mc:Fallback>
      </mc:AlternateContent>
    </p:spTree>
    <p:extLst>
      <p:ext uri="{BB962C8B-B14F-4D97-AF65-F5344CB8AC3E}">
        <p14:creationId xmlns:p14="http://schemas.microsoft.com/office/powerpoint/2010/main" val="3756192958"/>
      </p:ext>
    </p:extLst>
  </p:cSld>
  <p:clrMapOvr>
    <a:masterClrMapping/>
  </p:clrMapOvr>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806</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p:nvPr/>
        </p:nvSpPr>
        <p:spPr>
          <a:xfrm>
            <a:off x="483934" y="3165363"/>
            <a:ext cx="3455615" cy="400110"/>
          </a:xfrm>
          <a:prstGeom prst="rect">
            <a:avLst/>
          </a:prstGeom>
          <a:noFill/>
        </p:spPr>
        <p:txBody>
          <a:bodyPr wrap="square" rtlCol="0">
            <a:spAutoFit/>
          </a:bodyPr>
          <a:lstStyle/>
          <a:p>
            <a:pPr algn="just"/>
            <a:r>
              <a:rPr lang="de-DE" sz="2000" dirty="0">
                <a:latin typeface="+mn-lt"/>
              </a:rPr>
              <a:t>&gt; Testergebnis wäre dann: </a:t>
            </a:r>
          </a:p>
        </p:txBody>
      </p:sp>
      <mc:AlternateContent xmlns:mc="http://schemas.openxmlformats.org/markup-compatibility/2006" xmlns:a14="http://schemas.microsoft.com/office/drawing/2010/main">
        <mc:Choice Requires="a14">
          <p:sp>
            <p:nvSpPr>
              <p:cNvPr id="14" name="Textfeld 13"/>
              <p:cNvSpPr txBox="1"/>
              <p:nvPr/>
            </p:nvSpPr>
            <p:spPr>
              <a:xfrm>
                <a:off x="899847" y="3565858"/>
                <a:ext cx="3096344" cy="77687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r>
                            <a:rPr lang="de-DE" sz="2000" i="1" smtClean="0">
                              <a:solidFill>
                                <a:schemeClr val="tx1"/>
                              </a:solidFill>
                              <a:latin typeface="Cambria Math"/>
                              <a:ea typeface="Cambria Math"/>
                            </a:rPr>
                            <m:t>𝜒</m:t>
                          </m:r>
                        </m:e>
                        <m:sub>
                          <m:r>
                            <a:rPr lang="de-DE" sz="2000" b="0" i="1" smtClean="0">
                              <a:solidFill>
                                <a:schemeClr val="tx1"/>
                              </a:solidFill>
                              <a:latin typeface="Cambria Math"/>
                            </a:rPr>
                            <m:t>𝐴</m:t>
                          </m:r>
                        </m:sub>
                        <m:sup>
                          <m:r>
                            <a:rPr lang="de-DE" sz="2000" b="0" i="1" smtClean="0">
                              <a:solidFill>
                                <a:schemeClr val="tx1"/>
                              </a:solidFill>
                              <a:latin typeface="Cambria Math"/>
                            </a:rPr>
                            <m:t>2</m:t>
                          </m:r>
                        </m:sup>
                      </m:sSubSup>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4</m:t>
                          </m:r>
                        </m:sup>
                        <m:e>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i="1">
                                              <a:solidFill>
                                                <a:schemeClr val="tx1"/>
                                              </a:solidFill>
                                              <a:latin typeface="Cambria Math"/>
                                            </a:rPr>
                                            <m:t>𝑖</m:t>
                                          </m:r>
                                        </m:sub>
                                      </m:sSub>
                                      <m:r>
                                        <a:rPr lang="de-DE" sz="2000" i="1">
                                          <a:solidFill>
                                            <a:schemeClr val="tx1"/>
                                          </a:solidFill>
                                          <a:latin typeface="Cambria Math"/>
                                        </a:rPr>
                                        <m:t>−</m:t>
                                      </m:r>
                                      <m:r>
                                        <a:rPr lang="de-DE" sz="2000" i="1">
                                          <a:solidFill>
                                            <a:schemeClr val="tx1"/>
                                          </a:solidFill>
                                          <a:latin typeface="Cambria Math"/>
                                        </a:rPr>
                                        <m:t>𝑛</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𝜋</m:t>
                                          </m:r>
                                        </m:e>
                                        <m:sub>
                                          <m:r>
                                            <a:rPr lang="de-DE" sz="2000" i="1">
                                              <a:solidFill>
                                                <a:schemeClr val="tx1"/>
                                              </a:solidFill>
                                              <a:latin typeface="Cambria Math"/>
                                            </a:rPr>
                                            <m:t>𝑖</m:t>
                                          </m:r>
                                        </m:sub>
                                      </m:sSub>
                                    </m:e>
                                  </m:d>
                                </m:e>
                                <m:sup>
                                  <m:r>
                                    <a:rPr lang="de-DE" sz="2000" b="0" i="1" smtClean="0">
                                      <a:solidFill>
                                        <a:schemeClr val="tx1"/>
                                      </a:solidFill>
                                      <a:latin typeface="Cambria Math"/>
                                    </a:rPr>
                                    <m:t>2</m:t>
                                  </m:r>
                                </m:sup>
                              </m:sSup>
                            </m:num>
                            <m:den>
                              <m:r>
                                <a:rPr lang="de-DE" sz="2000" b="0" i="1" smtClean="0">
                                  <a:solidFill>
                                    <a:schemeClr val="tx1"/>
                                  </a:solidFill>
                                  <a:latin typeface="Cambria Math"/>
                                </a:rPr>
                                <m:t>𝑛</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𝜋</m:t>
                                  </m:r>
                                </m:e>
                                <m:sub>
                                  <m:r>
                                    <a:rPr lang="de-DE" sz="2000" b="0" i="1" smtClean="0">
                                      <a:solidFill>
                                        <a:schemeClr val="tx1"/>
                                      </a:solidFill>
                                      <a:latin typeface="Cambria Math"/>
                                    </a:rPr>
                                    <m:t>𝑖</m:t>
                                  </m:r>
                                </m:sub>
                              </m:sSub>
                            </m:den>
                          </m:f>
                        </m:e>
                      </m:nary>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899847" y="3565858"/>
                <a:ext cx="3096344" cy="77687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249330" y="4375236"/>
                <a:ext cx="7128792" cy="709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14−11.5</m:t>
                                  </m:r>
                                </m:e>
                              </m:d>
                            </m:e>
                            <m:sup>
                              <m:r>
                                <a:rPr lang="de-DE" sz="2000" b="0" i="1" smtClean="0">
                                  <a:solidFill>
                                    <a:schemeClr val="tx1"/>
                                  </a:solidFill>
                                  <a:latin typeface="Cambria Math"/>
                                </a:rPr>
                                <m:t>2</m:t>
                              </m:r>
                            </m:sup>
                          </m:sSup>
                        </m:num>
                        <m:den>
                          <m:r>
                            <a:rPr lang="de-DE" sz="2000" b="0" i="1" smtClean="0">
                              <a:solidFill>
                                <a:schemeClr val="tx1"/>
                              </a:solidFill>
                              <a:latin typeface="Cambria Math"/>
                            </a:rPr>
                            <m:t>11.5</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16</m:t>
                                  </m:r>
                                  <m:r>
                                    <a:rPr lang="de-DE" sz="2000" i="1">
                                      <a:solidFill>
                                        <a:schemeClr val="tx1"/>
                                      </a:solidFill>
                                      <a:latin typeface="Cambria Math"/>
                                    </a:rPr>
                                    <m:t>−</m:t>
                                  </m:r>
                                  <m:r>
                                    <a:rPr lang="de-DE" sz="2000" b="0" i="1" smtClean="0">
                                      <a:solidFill>
                                        <a:schemeClr val="tx1"/>
                                      </a:solidFill>
                                      <a:latin typeface="Cambria Math"/>
                                    </a:rPr>
                                    <m:t>12.5</m:t>
                                  </m:r>
                                </m:e>
                              </m:d>
                            </m:e>
                            <m:sup>
                              <m:r>
                                <a:rPr lang="de-DE" sz="2000" i="1">
                                  <a:solidFill>
                                    <a:schemeClr val="tx1"/>
                                  </a:solidFill>
                                  <a:latin typeface="Cambria Math"/>
                                </a:rPr>
                                <m:t>2</m:t>
                              </m:r>
                            </m:sup>
                          </m:sSup>
                        </m:num>
                        <m:den>
                          <m:r>
                            <a:rPr lang="de-DE" sz="2000" b="0" i="1" smtClean="0">
                              <a:solidFill>
                                <a:schemeClr val="tx1"/>
                              </a:solidFill>
                              <a:latin typeface="Cambria Math"/>
                            </a:rPr>
                            <m:t>12.5</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8−13</m:t>
                                  </m:r>
                                </m:e>
                              </m:d>
                            </m:e>
                            <m:sup>
                              <m:r>
                                <a:rPr lang="de-DE" sz="2000" i="1">
                                  <a:solidFill>
                                    <a:schemeClr val="tx1"/>
                                  </a:solidFill>
                                  <a:latin typeface="Cambria Math"/>
                                </a:rPr>
                                <m:t>2</m:t>
                              </m:r>
                            </m:sup>
                          </m:sSup>
                        </m:num>
                        <m:den>
                          <m:r>
                            <a:rPr lang="de-DE" sz="2000" i="1">
                              <a:solidFill>
                                <a:schemeClr val="tx1"/>
                              </a:solidFill>
                              <a:latin typeface="Cambria Math"/>
                            </a:rPr>
                            <m:t>1</m:t>
                          </m:r>
                          <m:r>
                            <a:rPr lang="de-DE" sz="2000" b="0" i="1" smtClean="0">
                              <a:solidFill>
                                <a:schemeClr val="tx1"/>
                              </a:solidFill>
                              <a:latin typeface="Cambria Math"/>
                            </a:rPr>
                            <m:t>3</m:t>
                          </m:r>
                        </m:den>
                      </m:f>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12</m:t>
                                  </m:r>
                                  <m:r>
                                    <a:rPr lang="de-DE" sz="2000" i="1">
                                      <a:solidFill>
                                        <a:schemeClr val="tx1"/>
                                      </a:solidFill>
                                      <a:latin typeface="Cambria Math"/>
                                    </a:rPr>
                                    <m:t>−</m:t>
                                  </m:r>
                                  <m:r>
                                    <a:rPr lang="de-DE" sz="2000" b="0" i="1" smtClean="0">
                                      <a:solidFill>
                                        <a:schemeClr val="tx1"/>
                                      </a:solidFill>
                                      <a:latin typeface="Cambria Math"/>
                                    </a:rPr>
                                    <m:t>13</m:t>
                                  </m:r>
                                </m:e>
                              </m:d>
                            </m:e>
                            <m:sup>
                              <m:r>
                                <a:rPr lang="de-DE" sz="2000" i="1">
                                  <a:solidFill>
                                    <a:schemeClr val="tx1"/>
                                  </a:solidFill>
                                  <a:latin typeface="Cambria Math"/>
                                </a:rPr>
                                <m:t>2</m:t>
                              </m:r>
                            </m:sup>
                          </m:sSup>
                        </m:num>
                        <m:den>
                          <m:r>
                            <a:rPr lang="de-DE" sz="2000" b="0" i="1" smtClean="0">
                              <a:solidFill>
                                <a:schemeClr val="tx1"/>
                              </a:solidFill>
                              <a:latin typeface="Cambria Math"/>
                            </a:rPr>
                            <m:t>13</m:t>
                          </m:r>
                        </m:den>
                      </m:f>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249330" y="4375236"/>
                <a:ext cx="7128792" cy="70993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249330" y="5106840"/>
                <a:ext cx="159447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=3.52&lt;</m:t>
                      </m:r>
                      <m:r>
                        <a:rPr lang="de-DE" sz="2000" b="0" i="1" smtClean="0">
                          <a:solidFill>
                            <a:schemeClr val="tx1"/>
                          </a:solidFill>
                          <a:latin typeface="Cambria Math"/>
                        </a:rPr>
                        <m:t>𝑐</m:t>
                      </m:r>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249330" y="5106840"/>
                <a:ext cx="1594478"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683568" y="5733256"/>
                <a:ext cx="3024336"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683568" y="5733256"/>
                <a:ext cx="3024336" cy="400110"/>
              </a:xfrm>
              <a:prstGeom prst="rect">
                <a:avLst/>
              </a:prstGeom>
              <a:blipFill rotWithShape="1">
                <a:blip r:embed="rId7"/>
                <a:stretch>
                  <a:fillRect t="-7576" b="-25758"/>
                </a:stretch>
              </a:blipFill>
            </p:spPr>
            <p:txBody>
              <a:bodyPr/>
              <a:lstStyle/>
              <a:p>
                <a:r>
                  <a:rPr lang="de-DE">
                    <a:noFill/>
                  </a:rPr>
                  <a:t> </a:t>
                </a:r>
              </a:p>
            </p:txBody>
          </p:sp>
        </mc:Fallback>
      </mc:AlternateContent>
      <p:pic>
        <p:nvPicPr>
          <p:cNvPr id="2" name="Grafik 1"/>
          <p:cNvPicPr>
            <a:picLocks noChangeAspect="1"/>
          </p:cNvPicPr>
          <p:nvPr/>
        </p:nvPicPr>
        <p:blipFill>
          <a:blip r:embed="rId8"/>
          <a:stretch>
            <a:fillRect/>
          </a:stretch>
        </p:blipFill>
        <p:spPr>
          <a:xfrm>
            <a:off x="468313" y="1157621"/>
            <a:ext cx="6715125" cy="1571625"/>
          </a:xfrm>
          <a:prstGeom prst="rect">
            <a:avLst/>
          </a:prstGeom>
        </p:spPr>
      </p:pic>
    </p:spTree>
    <p:extLst>
      <p:ext uri="{BB962C8B-B14F-4D97-AF65-F5344CB8AC3E}">
        <p14:creationId xmlns:p14="http://schemas.microsoft.com/office/powerpoint/2010/main" val="30961908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4.2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3527624"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4.2.4 </a:t>
            </a:r>
            <a:r>
              <a:rPr lang="de-DE" sz="2000" b="1" dirty="0" err="1">
                <a:solidFill>
                  <a:srgbClr val="0070C0"/>
                </a:solidFill>
                <a:latin typeface="+mn-lt"/>
              </a:rPr>
              <a:t>Fechner‘sche</a:t>
            </a:r>
            <a:r>
              <a:rPr lang="de-DE" sz="2000" b="1" dirty="0">
                <a:solidFill>
                  <a:srgbClr val="0070C0"/>
                </a:solidFill>
                <a:latin typeface="+mn-lt"/>
              </a:rPr>
              <a:t> Lageregeln</a:t>
            </a:r>
          </a:p>
        </p:txBody>
      </p:sp>
      <p:pic>
        <p:nvPicPr>
          <p:cNvPr id="2" name="Grafik 1"/>
          <p:cNvPicPr>
            <a:picLocks noChangeAspect="1"/>
          </p:cNvPicPr>
          <p:nvPr/>
        </p:nvPicPr>
        <p:blipFill>
          <a:blip r:embed="rId3"/>
          <a:stretch>
            <a:fillRect/>
          </a:stretch>
        </p:blipFill>
        <p:spPr>
          <a:xfrm>
            <a:off x="468312" y="1874836"/>
            <a:ext cx="7315200" cy="2257425"/>
          </a:xfrm>
          <a:prstGeom prst="rect">
            <a:avLst/>
          </a:prstGeom>
        </p:spPr>
      </p:pic>
      <p:pic>
        <p:nvPicPr>
          <p:cNvPr id="3" name="Grafik 2"/>
          <p:cNvPicPr>
            <a:picLocks noChangeAspect="1"/>
          </p:cNvPicPr>
          <p:nvPr/>
        </p:nvPicPr>
        <p:blipFill>
          <a:blip r:embed="rId4"/>
          <a:stretch>
            <a:fillRect/>
          </a:stretch>
        </p:blipFill>
        <p:spPr>
          <a:xfrm>
            <a:off x="457200" y="4359064"/>
            <a:ext cx="7600950" cy="2181225"/>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78</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975854834"/>
      </p:ext>
    </p:extLst>
  </p:cSld>
  <p:clrMapOvr>
    <a:masterClrMapping/>
  </p:clrMapOvr>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807</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468313" y="1196752"/>
            <a:ext cx="8064127" cy="1015663"/>
          </a:xfrm>
          <a:prstGeom prst="rect">
            <a:avLst/>
          </a:prstGeom>
          <a:noFill/>
        </p:spPr>
        <p:txBody>
          <a:bodyPr wrap="square" rtlCol="0">
            <a:spAutoFit/>
          </a:bodyPr>
          <a:lstStyle/>
          <a:p>
            <a:pPr algn="just"/>
            <a:r>
              <a:rPr lang="de-DE" sz="2000" dirty="0">
                <a:latin typeface="+mn-lt"/>
              </a:rPr>
              <a:t>&gt; </a:t>
            </a:r>
            <a:r>
              <a:rPr lang="de-DE" sz="2000" b="1" dirty="0">
                <a:latin typeface="+mn-lt"/>
              </a:rPr>
              <a:t>ABER! </a:t>
            </a:r>
            <a:r>
              <a:rPr lang="de-DE" sz="2000" dirty="0">
                <a:latin typeface="+mn-lt"/>
              </a:rPr>
              <a:t>Die verteilungstheoretischen Grundlagen sind bei dieser</a:t>
            </a:r>
          </a:p>
          <a:p>
            <a:pPr algn="just"/>
            <a:r>
              <a:rPr lang="de-DE" sz="2000" dirty="0">
                <a:latin typeface="+mn-lt"/>
              </a:rPr>
              <a:t>   Vorgehensweise (vorhergehende Schätzung von Parametern) nicht</a:t>
            </a:r>
          </a:p>
          <a:p>
            <a:pPr algn="just"/>
            <a:r>
              <a:rPr lang="de-DE" sz="2000" dirty="0">
                <a:latin typeface="+mn-lt"/>
              </a:rPr>
              <a:t>   mehr gegeben.  </a:t>
            </a:r>
            <a:endParaRPr lang="de-DE" sz="2000" b="1" dirty="0">
              <a:latin typeface="+mn-lt"/>
            </a:endParaRPr>
          </a:p>
        </p:txBody>
      </p:sp>
      <p:sp>
        <p:nvSpPr>
          <p:cNvPr id="11" name="Textfeld 10"/>
          <p:cNvSpPr txBox="1"/>
          <p:nvPr/>
        </p:nvSpPr>
        <p:spPr>
          <a:xfrm>
            <a:off x="468312" y="2212415"/>
            <a:ext cx="8064127" cy="1015663"/>
          </a:xfrm>
          <a:prstGeom prst="rect">
            <a:avLst/>
          </a:prstGeom>
          <a:noFill/>
        </p:spPr>
        <p:txBody>
          <a:bodyPr wrap="square" rtlCol="0">
            <a:spAutoFit/>
          </a:bodyPr>
          <a:lstStyle/>
          <a:p>
            <a:pPr algn="just"/>
            <a:r>
              <a:rPr lang="de-DE" sz="2000" dirty="0">
                <a:latin typeface="+mn-lt"/>
              </a:rPr>
              <a:t>&gt; Man kann nicht mit den gleichen Daten zunächst schätzen und dann</a:t>
            </a:r>
          </a:p>
          <a:p>
            <a:pPr algn="just"/>
            <a:r>
              <a:rPr lang="de-DE" sz="2000" b="1" dirty="0">
                <a:latin typeface="+mn-lt"/>
              </a:rPr>
              <a:t>   </a:t>
            </a:r>
            <a:r>
              <a:rPr lang="de-DE" sz="2000" dirty="0">
                <a:latin typeface="+mn-lt"/>
              </a:rPr>
              <a:t>testen. Die Schätzung der Parameter bewirkt eine Anpassung der Null-</a:t>
            </a:r>
          </a:p>
          <a:p>
            <a:pPr algn="just"/>
            <a:r>
              <a:rPr lang="de-DE" sz="2000" dirty="0">
                <a:latin typeface="+mn-lt"/>
              </a:rPr>
              <a:t>   </a:t>
            </a:r>
            <a:r>
              <a:rPr lang="de-DE" sz="2000" dirty="0" err="1">
                <a:latin typeface="+mn-lt"/>
              </a:rPr>
              <a:t>hypothese</a:t>
            </a:r>
            <a:r>
              <a:rPr lang="de-DE" sz="2000" dirty="0">
                <a:latin typeface="+mn-lt"/>
              </a:rPr>
              <a:t> an die Daten (Verwerfung wird damit erschwert). </a:t>
            </a:r>
            <a:endParaRPr lang="de-DE" sz="2000" b="1" dirty="0">
              <a:latin typeface="+mn-lt"/>
            </a:endParaRPr>
          </a:p>
        </p:txBody>
      </p:sp>
      <p:sp>
        <p:nvSpPr>
          <p:cNvPr id="12" name="Textfeld 11"/>
          <p:cNvSpPr txBox="1"/>
          <p:nvPr/>
        </p:nvSpPr>
        <p:spPr>
          <a:xfrm>
            <a:off x="468313" y="3276594"/>
            <a:ext cx="8071680" cy="1015663"/>
          </a:xfrm>
          <a:prstGeom prst="rect">
            <a:avLst/>
          </a:prstGeom>
          <a:noFill/>
        </p:spPr>
        <p:txBody>
          <a:bodyPr wrap="square" rtlCol="0">
            <a:spAutoFit/>
          </a:bodyPr>
          <a:lstStyle/>
          <a:p>
            <a:pPr algn="just"/>
            <a:r>
              <a:rPr lang="de-DE" sz="2000" dirty="0">
                <a:latin typeface="+mn-lt"/>
              </a:rPr>
              <a:t>&gt; Übliche (häufige) Vorgehensweise: Abzug von Freiheitsgraden; so viele</a:t>
            </a:r>
          </a:p>
          <a:p>
            <a:pPr algn="just"/>
            <a:r>
              <a:rPr lang="de-DE" sz="2000" dirty="0">
                <a:latin typeface="+mn-lt"/>
              </a:rPr>
              <a:t>   wie Parameter geschätzt wurden. Dadurch werden kritische Werte kleiner,</a:t>
            </a:r>
          </a:p>
          <a:p>
            <a:pPr algn="just"/>
            <a:r>
              <a:rPr lang="de-DE" sz="2000" dirty="0">
                <a:latin typeface="+mn-lt"/>
              </a:rPr>
              <a:t>   Verwerfung wird erleichtert (vgl. Abb. 11.3.4, </a:t>
            </a:r>
            <a:r>
              <a:rPr lang="de-DE" sz="2000">
                <a:latin typeface="+mn-lt"/>
              </a:rPr>
              <a:t>Folie 808) </a:t>
            </a:r>
            <a:endParaRPr lang="de-DE" sz="2000" dirty="0">
              <a:latin typeface="+mn-lt"/>
            </a:endParaRPr>
          </a:p>
        </p:txBody>
      </p:sp>
      <p:sp>
        <p:nvSpPr>
          <p:cNvPr id="13" name="Textfeld 12"/>
          <p:cNvSpPr txBox="1"/>
          <p:nvPr/>
        </p:nvSpPr>
        <p:spPr>
          <a:xfrm>
            <a:off x="468313" y="4308200"/>
            <a:ext cx="8071680" cy="400110"/>
          </a:xfrm>
          <a:prstGeom prst="rect">
            <a:avLst/>
          </a:prstGeom>
          <a:noFill/>
        </p:spPr>
        <p:txBody>
          <a:bodyPr wrap="square" rtlCol="0">
            <a:spAutoFit/>
          </a:bodyPr>
          <a:lstStyle/>
          <a:p>
            <a:pPr algn="just"/>
            <a:r>
              <a:rPr lang="de-DE" sz="2000" dirty="0">
                <a:latin typeface="+mn-lt"/>
              </a:rPr>
              <a:t>&gt; Im vorliegenden Fall: 2 Freiheitsgrade abziehen!</a:t>
            </a:r>
          </a:p>
        </p:txBody>
      </p:sp>
      <mc:AlternateContent xmlns:mc="http://schemas.openxmlformats.org/markup-compatibility/2006" xmlns:a14="http://schemas.microsoft.com/office/drawing/2010/main">
        <mc:Choice Requires="a14">
          <p:sp>
            <p:nvSpPr>
              <p:cNvPr id="14" name="Textfeld 13"/>
              <p:cNvSpPr txBox="1"/>
              <p:nvPr/>
            </p:nvSpPr>
            <p:spPr>
              <a:xfrm>
                <a:off x="899592" y="4697126"/>
                <a:ext cx="7416824" cy="433837"/>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 neuer kritischer Wert:   </a:t>
                </a:r>
                <a14:m>
                  <m:oMath xmlns:m="http://schemas.openxmlformats.org/officeDocument/2006/math">
                    <m:sSubSup>
                      <m:sSubSupPr>
                        <m:ctrlPr>
                          <a:rPr lang="de-DE" sz="2000" i="1">
                            <a:latin typeface="Cambria Math" panose="02040503050406030204" pitchFamily="18" charset="0"/>
                            <a:ea typeface="Cambria Math"/>
                          </a:rPr>
                        </m:ctrlPr>
                      </m:sSubSupPr>
                      <m:e>
                        <m:r>
                          <a:rPr lang="de-DE" sz="2000" i="1">
                            <a:latin typeface="Cambria Math"/>
                            <a:ea typeface="Cambria Math"/>
                          </a:rPr>
                          <m:t>𝑐</m:t>
                        </m:r>
                        <m:r>
                          <a:rPr lang="de-DE" sz="2000" i="1">
                            <a:latin typeface="Cambria Math"/>
                            <a:ea typeface="Cambria Math"/>
                          </a:rPr>
                          <m:t>=</m:t>
                        </m:r>
                        <m:r>
                          <a:rPr lang="de-DE" sz="2000" i="1">
                            <a:latin typeface="Cambria Math"/>
                            <a:ea typeface="Cambria Math"/>
                          </a:rPr>
                          <m:t>𝜒</m:t>
                        </m:r>
                      </m:e>
                      <m:sub>
                        <m:r>
                          <a:rPr lang="de-DE" sz="2000" b="0" i="1" smtClean="0">
                            <a:latin typeface="Cambria Math"/>
                            <a:ea typeface="Cambria Math"/>
                          </a:rPr>
                          <m:t>1</m:t>
                        </m:r>
                        <m:r>
                          <a:rPr lang="de-DE" sz="2000" i="1">
                            <a:latin typeface="Cambria Math"/>
                            <a:ea typeface="Cambria Math"/>
                          </a:rPr>
                          <m:t>,0.95</m:t>
                        </m:r>
                      </m:sub>
                      <m:sup>
                        <m:r>
                          <a:rPr lang="de-DE" sz="2000" i="1">
                            <a:latin typeface="Cambria Math"/>
                            <a:ea typeface="Cambria Math"/>
                          </a:rPr>
                          <m:t>2</m:t>
                        </m:r>
                      </m:sup>
                    </m:sSubSup>
                    <m:r>
                      <a:rPr lang="de-DE" sz="2000" i="1">
                        <a:latin typeface="Cambria Math"/>
                        <a:ea typeface="Cambria Math"/>
                      </a:rPr>
                      <m:t>=</m:t>
                    </m:r>
                    <m:r>
                      <a:rPr lang="de-DE" sz="2000" b="0" i="1" smtClean="0">
                        <a:latin typeface="Cambria Math"/>
                        <a:ea typeface="Cambria Math"/>
                      </a:rPr>
                      <m:t>3.84</m:t>
                    </m:r>
                  </m:oMath>
                </a14:m>
                <a:r>
                  <a:rPr lang="de-DE" sz="2000" dirty="0"/>
                  <a:t>   </a:t>
                </a:r>
                <a:r>
                  <a:rPr lang="de-DE" sz="2000" dirty="0">
                    <a:latin typeface="+mn-lt"/>
                  </a:rPr>
                  <a:t>(kleiner als zuvor)</a:t>
                </a:r>
                <a:r>
                  <a:rPr lang="de-DE" sz="2000" dirty="0"/>
                  <a:t>  </a:t>
                </a:r>
              </a:p>
            </p:txBody>
          </p:sp>
        </mc:Choice>
        <mc:Fallback xmlns="">
          <p:sp>
            <p:nvSpPr>
              <p:cNvPr id="14" name="Textfeld 13"/>
              <p:cNvSpPr txBox="1">
                <a:spLocks noRot="1" noChangeAspect="1" noMove="1" noResize="1" noEditPoints="1" noAdjustHandles="1" noChangeArrowheads="1" noChangeShapeType="1" noTextEdit="1"/>
              </p:cNvSpPr>
              <p:nvPr/>
            </p:nvSpPr>
            <p:spPr>
              <a:xfrm>
                <a:off x="899592" y="4697126"/>
                <a:ext cx="7416824" cy="433837"/>
              </a:xfrm>
              <a:prstGeom prst="rect">
                <a:avLst/>
              </a:prstGeom>
              <a:blipFill rotWithShape="1">
                <a:blip r:embed="rId3"/>
                <a:stretch>
                  <a:fillRect t="-4225" b="-1971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899592" y="5130963"/>
                <a:ext cx="8071680" cy="400110"/>
              </a:xfrm>
              <a:prstGeom prst="rect">
                <a:avLst/>
              </a:prstGeom>
              <a:noFill/>
            </p:spPr>
            <p:txBody>
              <a:bodyPr wrap="square" rtlCol="0">
                <a:spAutoFit/>
              </a:bodyPr>
              <a:lstStyle/>
              <a:p>
                <a:pPr algn="just"/>
                <a14:m>
                  <m:oMath xmlns:m="http://schemas.openxmlformats.org/officeDocument/2006/math">
                    <m:r>
                      <a:rPr lang="de-DE" sz="2000" i="1" smtClean="0">
                        <a:latin typeface="Cambria Math"/>
                        <a:ea typeface="Cambria Math"/>
                      </a:rPr>
                      <m:t>⇒</m:t>
                    </m:r>
                  </m:oMath>
                </a14:m>
                <a:r>
                  <a:rPr lang="de-DE" sz="2000" dirty="0">
                    <a:latin typeface="+mn-lt"/>
                  </a:rPr>
                  <a:t>   Jedoch weiterhin keine Verwerfung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899592" y="5130963"/>
                <a:ext cx="8071680" cy="400110"/>
              </a:xfrm>
              <a:prstGeom prst="rect">
                <a:avLst/>
              </a:prstGeom>
              <a:blipFill rotWithShape="1">
                <a:blip r:embed="rId4"/>
                <a:stretch>
                  <a:fillRect t="-7692" b="-27692"/>
                </a:stretch>
              </a:blipFill>
            </p:spPr>
            <p:txBody>
              <a:bodyPr/>
              <a:lstStyle/>
              <a:p>
                <a:r>
                  <a:rPr lang="de-DE">
                    <a:noFill/>
                  </a:rPr>
                  <a:t> </a:t>
                </a:r>
              </a:p>
            </p:txBody>
          </p:sp>
        </mc:Fallback>
      </mc:AlternateContent>
      <p:sp>
        <p:nvSpPr>
          <p:cNvPr id="18" name="Textfeld 17"/>
          <p:cNvSpPr txBox="1"/>
          <p:nvPr/>
        </p:nvSpPr>
        <p:spPr>
          <a:xfrm>
            <a:off x="468313" y="5661248"/>
            <a:ext cx="8071680" cy="400110"/>
          </a:xfrm>
          <a:prstGeom prst="rect">
            <a:avLst/>
          </a:prstGeom>
          <a:noFill/>
        </p:spPr>
        <p:txBody>
          <a:bodyPr wrap="square" rtlCol="0">
            <a:spAutoFit/>
          </a:bodyPr>
          <a:lstStyle/>
          <a:p>
            <a:pPr algn="just"/>
            <a:r>
              <a:rPr lang="de-DE" sz="2000" dirty="0">
                <a:latin typeface="+mn-lt"/>
              </a:rPr>
              <a:t>&gt; </a:t>
            </a:r>
            <a:r>
              <a:rPr lang="de-DE" sz="2000" b="1" dirty="0">
                <a:latin typeface="+mn-lt"/>
              </a:rPr>
              <a:t>Allerdings weiterer Einwand!</a:t>
            </a:r>
            <a:r>
              <a:rPr lang="de-DE" sz="2000" dirty="0">
                <a:latin typeface="+mn-lt"/>
              </a:rPr>
              <a:t> Siehe nächster Punkt</a:t>
            </a:r>
          </a:p>
        </p:txBody>
      </p:sp>
    </p:spTree>
    <p:extLst>
      <p:ext uri="{BB962C8B-B14F-4D97-AF65-F5344CB8AC3E}">
        <p14:creationId xmlns:p14="http://schemas.microsoft.com/office/powerpoint/2010/main" val="968634029"/>
      </p:ext>
    </p:extLst>
  </p:cSld>
  <p:clrMapOvr>
    <a:masterClrMapping/>
  </p:clrMapOvr>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2" y="1124744"/>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Abzug von Freiheitsgraden setzt bestimmte Schätzmethoden voraus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9" name="Textfeld 8"/>
              <p:cNvSpPr txBox="1"/>
              <p:nvPr/>
            </p:nvSpPr>
            <p:spPr>
              <a:xfrm>
                <a:off x="683568" y="1609268"/>
                <a:ext cx="7704856" cy="707886"/>
              </a:xfrm>
              <a:prstGeom prst="rect">
                <a:avLst/>
              </a:prstGeom>
              <a:noFill/>
            </p:spPr>
            <p:txBody>
              <a:bodyPr wrap="square" rtlCol="0">
                <a:spAutoFit/>
              </a:bodyPr>
              <a:lstStyle/>
              <a:p>
                <a:pPr algn="just"/>
                <a:r>
                  <a:rPr lang="de-DE" sz="2000" dirty="0">
                    <a:latin typeface="+mn-lt"/>
                  </a:rPr>
                  <a:t>Die Parameter müssten eigentlich mit der sog. </a:t>
                </a:r>
                <a14:m>
                  <m:oMath xmlns:m="http://schemas.openxmlformats.org/officeDocument/2006/math">
                    <m:sSup>
                      <m:sSupPr>
                        <m:ctrlPr>
                          <a:rPr lang="de-DE" sz="2000" i="1" smtClean="0">
                            <a:latin typeface="Cambria Math" panose="02040503050406030204" pitchFamily="18" charset="0"/>
                          </a:rPr>
                        </m:ctrlPr>
                      </m:sSupPr>
                      <m:e>
                        <m:r>
                          <a:rPr lang="de-DE" sz="2000" i="1" smtClean="0">
                            <a:latin typeface="Cambria Math"/>
                            <a:ea typeface="Cambria Math"/>
                          </a:rPr>
                          <m:t>𝜒</m:t>
                        </m:r>
                      </m:e>
                      <m:sup>
                        <m:r>
                          <a:rPr lang="de-DE" sz="2000" b="0" i="1" smtClean="0">
                            <a:latin typeface="Cambria Math"/>
                          </a:rPr>
                          <m:t>2</m:t>
                        </m:r>
                      </m:sup>
                    </m:sSup>
                  </m:oMath>
                </a14:m>
                <a:r>
                  <a:rPr lang="de-DE" sz="2000" dirty="0">
                    <a:latin typeface="+mn-lt"/>
                  </a:rPr>
                  <a:t>-Minimum-Methode </a:t>
                </a:r>
                <a:r>
                  <a:rPr lang="de-DE" sz="2000" dirty="0" err="1">
                    <a:latin typeface="+mn-lt"/>
                  </a:rPr>
                  <a:t>ge</a:t>
                </a:r>
                <a:r>
                  <a:rPr lang="de-DE" sz="2000" dirty="0">
                    <a:latin typeface="+mn-lt"/>
                  </a:rPr>
                  <a:t>- </a:t>
                </a:r>
              </a:p>
              <a:p>
                <a:pPr algn="just"/>
                <a:r>
                  <a:rPr lang="de-DE" sz="2000" dirty="0">
                    <a:latin typeface="+mn-lt"/>
                  </a:rPr>
                  <a:t>schätzt werden... </a:t>
                </a:r>
              </a:p>
            </p:txBody>
          </p:sp>
        </mc:Choice>
        <mc:Fallback xmlns="">
          <p:sp>
            <p:nvSpPr>
              <p:cNvPr id="9" name="Textfeld 8"/>
              <p:cNvSpPr txBox="1">
                <a:spLocks noRot="1" noChangeAspect="1" noMove="1" noResize="1" noEditPoints="1" noAdjustHandles="1" noChangeArrowheads="1" noChangeShapeType="1" noTextEdit="1"/>
              </p:cNvSpPr>
              <p:nvPr/>
            </p:nvSpPr>
            <p:spPr>
              <a:xfrm>
                <a:off x="683568" y="1609268"/>
                <a:ext cx="7704856" cy="707886"/>
              </a:xfrm>
              <a:prstGeom prst="rect">
                <a:avLst/>
              </a:prstGeom>
              <a:blipFill rotWithShape="1">
                <a:blip r:embed="rId4"/>
                <a:stretch>
                  <a:fillRect l="-791" t="-4310" r="-396" b="-14655"/>
                </a:stretch>
              </a:blipFill>
            </p:spPr>
            <p:txBody>
              <a:bodyPr/>
              <a:lstStyle/>
              <a:p>
                <a:r>
                  <a:rPr lang="de-DE">
                    <a:noFill/>
                  </a:rPr>
                  <a:t> </a:t>
                </a:r>
              </a:p>
            </p:txBody>
          </p:sp>
        </mc:Fallback>
      </mc:AlternateContent>
      <p:pic>
        <p:nvPicPr>
          <p:cNvPr id="2" name="Grafik 1"/>
          <p:cNvPicPr>
            <a:picLocks noChangeAspect="1"/>
          </p:cNvPicPr>
          <p:nvPr/>
        </p:nvPicPr>
        <p:blipFill>
          <a:blip r:embed="rId5"/>
          <a:stretch>
            <a:fillRect/>
          </a:stretch>
        </p:blipFill>
        <p:spPr>
          <a:xfrm>
            <a:off x="457200" y="2747614"/>
            <a:ext cx="7439025" cy="3162300"/>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808</a:t>
            </a:r>
            <a:endParaRPr lang="de-DE" sz="8000" b="1" dirty="0">
              <a:solidFill>
                <a:schemeClr val="tx1"/>
              </a:solidFill>
              <a:latin typeface="+mj-lt"/>
            </a:endParaRPr>
          </a:p>
        </p:txBody>
      </p:sp>
    </p:spTree>
    <p:extLst>
      <p:ext uri="{BB962C8B-B14F-4D97-AF65-F5344CB8AC3E}">
        <p14:creationId xmlns:p14="http://schemas.microsoft.com/office/powerpoint/2010/main" val="1336598512"/>
      </p:ext>
    </p:extLst>
  </p:cSld>
  <p:clrMapOvr>
    <a:masterClrMapping/>
  </p:clrMapOvr>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9"/>
          <p:cNvSpPr txBox="1">
            <a:spLocks noChangeArrowheads="1"/>
          </p:cNvSpPr>
          <p:nvPr/>
        </p:nvSpPr>
        <p:spPr bwMode="auto">
          <a:xfrm>
            <a:off x="468313" y="1052736"/>
            <a:ext cx="2735536" cy="400110"/>
          </a:xfrm>
          <a:prstGeom prst="rect">
            <a:avLst/>
          </a:prstGeom>
          <a:noFill/>
          <a:ln w="9525">
            <a:solidFill>
              <a:schemeClr val="bg1">
                <a:lumMod val="50000"/>
              </a:schemeClr>
            </a:solidFill>
            <a:miter lim="800000"/>
            <a:headEnd/>
            <a:tailEnd/>
          </a:ln>
        </p:spPr>
        <p:txBody>
          <a:bodyPr wrap="square">
            <a:spAutoFit/>
          </a:bodyPr>
          <a:lstStyle/>
          <a:p>
            <a:r>
              <a:rPr lang="de-DE" sz="2000" b="1" i="1" dirty="0">
                <a:solidFill>
                  <a:srgbClr val="0070C0"/>
                </a:solidFill>
                <a:latin typeface="Times New Roman" pitchFamily="18" charset="0"/>
                <a:sym typeface="Symbol"/>
              </a:rPr>
              <a:t></a:t>
            </a:r>
            <a:r>
              <a:rPr lang="de-DE" sz="2000" b="1" baseline="30000" dirty="0">
                <a:solidFill>
                  <a:srgbClr val="0070C0"/>
                </a:solidFill>
                <a:latin typeface="Times New Roman" pitchFamily="18" charset="0"/>
                <a:sym typeface="Symbol"/>
              </a:rPr>
              <a:t>2</a:t>
            </a:r>
            <a:r>
              <a:rPr lang="de-DE" sz="2000" b="1" dirty="0">
                <a:solidFill>
                  <a:srgbClr val="0070C0"/>
                </a:solidFill>
                <a:latin typeface="Times New Roman" pitchFamily="18" charset="0"/>
              </a:rPr>
              <a:t>-Unabhängigkeitstest</a:t>
            </a:r>
          </a:p>
        </p:txBody>
      </p:sp>
      <p:sp>
        <p:nvSpPr>
          <p:cNvPr id="10" name="Textfeld 9"/>
          <p:cNvSpPr txBox="1">
            <a:spLocks noChangeArrowheads="1"/>
          </p:cNvSpPr>
          <p:nvPr/>
        </p:nvSpPr>
        <p:spPr bwMode="auto">
          <a:xfrm>
            <a:off x="468313" y="1700808"/>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Verteilungstheoretische Grundlagen </a:t>
            </a:r>
            <a:r>
              <a:rPr lang="de-DE" sz="2000" dirty="0">
                <a:solidFill>
                  <a:srgbClr val="0070C0"/>
                </a:solidFill>
                <a:latin typeface="+mn-lt"/>
              </a:rPr>
              <a:t>●</a:t>
            </a:r>
            <a:endParaRPr lang="de-DE" sz="2000" b="1" dirty="0">
              <a:solidFill>
                <a:srgbClr val="0070C0"/>
              </a:solidFill>
              <a:latin typeface="+mn-lt"/>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809</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1" name="Textfeld 10"/>
              <p:cNvSpPr txBox="1"/>
              <p:nvPr/>
            </p:nvSpPr>
            <p:spPr>
              <a:xfrm>
                <a:off x="468312" y="2138410"/>
                <a:ext cx="7056016" cy="400110"/>
              </a:xfrm>
              <a:prstGeom prst="rect">
                <a:avLst/>
              </a:prstGeom>
              <a:noFill/>
            </p:spPr>
            <p:txBody>
              <a:bodyPr wrap="square" rtlCol="0">
                <a:spAutoFit/>
              </a:bodyPr>
              <a:lstStyle/>
              <a:p>
                <a:pPr algn="just"/>
                <a:r>
                  <a:rPr lang="de-DE" sz="2000" dirty="0">
                    <a:latin typeface="+mn-lt"/>
                  </a:rPr>
                  <a:t>&gt; </a:t>
                </a:r>
                <a14:m>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𝑌</m:t>
                        </m:r>
                      </m:e>
                    </m:d>
                  </m:oMath>
                </a14:m>
                <a:r>
                  <a:rPr lang="de-DE" sz="2000" dirty="0">
                    <a:latin typeface="+mn-lt"/>
                  </a:rPr>
                  <a:t> zweidimensional diskret verteilt mit </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2" y="2138410"/>
                <a:ext cx="7056016" cy="400110"/>
              </a:xfrm>
              <a:prstGeom prst="rect">
                <a:avLst/>
              </a:prstGeom>
              <a:blipFill rotWithShape="1">
                <a:blip r:embed="rId3"/>
                <a:stretch>
                  <a:fillRect l="-951"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971600" y="2557266"/>
                <a:ext cx="6264696" cy="424796"/>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r>
                          <a:rPr lang="de-DE" sz="2000" b="0" i="1" smtClean="0">
                            <a:latin typeface="Cambria Math"/>
                          </a:rPr>
                          <m:t>,</m:t>
                        </m:r>
                        <m:r>
                          <a:rPr lang="de-DE" sz="2000" b="0" i="1" smtClean="0">
                            <a:latin typeface="Cambria Math"/>
                          </a:rPr>
                          <m:t>𝑌</m:t>
                        </m:r>
                        <m:r>
                          <a:rPr lang="de-DE" sz="2000" b="0" i="1" smtClean="0">
                            <a:latin typeface="Cambria Math"/>
                          </a:rPr>
                          <m:t>=</m:t>
                        </m:r>
                        <m:r>
                          <a:rPr lang="de-DE" sz="2000" b="0" i="1" smtClean="0">
                            <a:latin typeface="Cambria Math"/>
                          </a:rPr>
                          <m:t>𝑗</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𝑖𝑗</m:t>
                        </m:r>
                      </m:sub>
                    </m:sSub>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m:t>
                    </m:r>
                    <m:r>
                      <a:rPr lang="de-DE" sz="2000" b="0" i="1" smtClean="0">
                        <a:latin typeface="Cambria Math"/>
                      </a:rPr>
                      <m:t>𝑘</m:t>
                    </m:r>
                  </m:oMath>
                </a14:m>
                <a:r>
                  <a:rPr lang="de-DE" sz="2000" dirty="0">
                    <a:latin typeface="+mn-lt"/>
                  </a:rPr>
                  <a:t> und  </a:t>
                </a:r>
                <a14:m>
                  <m:oMath xmlns:m="http://schemas.openxmlformats.org/officeDocument/2006/math">
                    <m:r>
                      <a:rPr lang="de-DE" sz="2000" b="0" i="1" smtClean="0">
                        <a:latin typeface="Cambria Math"/>
                      </a:rPr>
                      <m:t>𝑗</m:t>
                    </m:r>
                    <m:r>
                      <a:rPr lang="de-DE" sz="2000" b="0" i="1" smtClean="0">
                        <a:latin typeface="Cambria Math"/>
                      </a:rPr>
                      <m:t>=1,…,</m:t>
                    </m:r>
                    <m:r>
                      <a:rPr lang="de-DE" sz="2000" b="0" i="1" smtClean="0">
                        <a:latin typeface="Cambria Math"/>
                      </a:rPr>
                      <m:t>𝑙</m:t>
                    </m:r>
                  </m:oMath>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971600" y="2557266"/>
                <a:ext cx="6264696" cy="424796"/>
              </a:xfrm>
              <a:prstGeom prst="rect">
                <a:avLst/>
              </a:prstGeom>
              <a:blipFill rotWithShape="1">
                <a:blip r:embed="rId4"/>
                <a:stretch>
                  <a:fillRect t="-7143" b="-18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68312" y="3426347"/>
                <a:ext cx="7556547" cy="400110"/>
              </a:xfrm>
              <a:prstGeom prst="rect">
                <a:avLst/>
              </a:prstGeom>
              <a:noFill/>
            </p:spPr>
            <p:txBody>
              <a:bodyPr wrap="square" rtlCol="0">
                <a:spAutoFit/>
              </a:bodyPr>
              <a:lstStyle/>
              <a:p>
                <a:pPr algn="just"/>
                <a:r>
                  <a:rPr lang="de-DE" sz="2000" dirty="0">
                    <a:latin typeface="+mn-lt"/>
                  </a:rPr>
                  <a:t>&gt; Stichprobe: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und identisch verteilt wie </a:t>
                </a:r>
                <a14:m>
                  <m:oMath xmlns:m="http://schemas.openxmlformats.org/officeDocument/2006/math">
                    <m:r>
                      <a:rPr lang="de-DE" sz="2000" b="0" i="1" smtClean="0">
                        <a:latin typeface="Cambria Math"/>
                      </a:rPr>
                      <m:t>𝑋</m:t>
                    </m:r>
                  </m:oMath>
                </a14:m>
                <a:r>
                  <a:rPr lang="de-DE" sz="2000" dirty="0">
                    <a:latin typeface="+mn-lt"/>
                  </a:rPr>
                  <a:t> </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2" y="3426347"/>
                <a:ext cx="7556547" cy="400110"/>
              </a:xfrm>
              <a:prstGeom prst="rect">
                <a:avLst/>
              </a:prstGeom>
              <a:blipFill rotWithShape="1">
                <a:blip r:embed="rId5"/>
                <a:stretch>
                  <a:fillRect l="-888"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68312" y="4236071"/>
                <a:ext cx="7272040" cy="732573"/>
              </a:xfrm>
              <a:prstGeom prst="rect">
                <a:avLst/>
              </a:prstGeom>
              <a:noFill/>
            </p:spPr>
            <p:txBody>
              <a:bodyPr wrap="square" rtlCol="0">
                <a:spAutoFit/>
              </a:bodyPr>
              <a:lstStyle/>
              <a:p>
                <a:pPr algn="just"/>
                <a:r>
                  <a:rPr lang="de-DE" sz="2000" dirty="0">
                    <a:latin typeface="+mn-lt"/>
                  </a:rPr>
                  <a:t>&gt;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𝑖𝑗</m:t>
                        </m:r>
                      </m:sub>
                    </m:sSub>
                  </m:oMath>
                </a14:m>
                <a:r>
                  <a:rPr lang="de-DE" sz="2000" dirty="0">
                    <a:latin typeface="+mn-lt"/>
                  </a:rPr>
                  <a:t> ... absolute Häufigkeit (stochastisch) der Ausprägung </a:t>
                </a:r>
                <a14:m>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a:rPr>
                          <m:t>𝑖</m:t>
                        </m:r>
                        <m:r>
                          <a:rPr lang="de-DE" sz="2000" b="0" i="1" smtClean="0">
                            <a:latin typeface="Cambria Math"/>
                          </a:rPr>
                          <m:t>,</m:t>
                        </m:r>
                        <m:r>
                          <a:rPr lang="de-DE" sz="2000" b="0" i="1" smtClean="0">
                            <a:latin typeface="Cambria Math"/>
                          </a:rPr>
                          <m:t>𝑗</m:t>
                        </m:r>
                      </m:e>
                    </m:d>
                  </m:oMath>
                </a14:m>
                <a:endParaRPr lang="de-DE" sz="2000" dirty="0">
                  <a:latin typeface="+mn-lt"/>
                </a:endParaRPr>
              </a:p>
              <a:p>
                <a:pPr algn="just"/>
                <a:r>
                  <a:rPr lang="de-DE" sz="2000" dirty="0">
                    <a:latin typeface="+mn-lt"/>
                  </a:rPr>
                  <a:t>   in der Stichprobe</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12" y="4236071"/>
                <a:ext cx="7272040" cy="732573"/>
              </a:xfrm>
              <a:prstGeom prst="rect">
                <a:avLst/>
              </a:prstGeom>
              <a:blipFill rotWithShape="1">
                <a:blip r:embed="rId6"/>
                <a:stretch>
                  <a:fillRect l="-922" t="-4167" b="-141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971600" y="3014982"/>
                <a:ext cx="6264696" cy="424796"/>
              </a:xfrm>
              <a:prstGeom prst="rect">
                <a:avLst/>
              </a:prstGeom>
              <a:noFill/>
            </p:spPr>
            <p:txBody>
              <a:bodyPr wrap="square" rtlCol="0">
                <a:spAutoFit/>
              </a:bodyPr>
              <a:lstStyle/>
              <a:p>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𝑖</m:t>
                        </m:r>
                        <m:r>
                          <a:rPr lang="de-DE" sz="2000" b="0" i="1" smtClean="0">
                            <a:latin typeface="Cambria Math"/>
                            <a:sym typeface="Symbol"/>
                          </a:rPr>
                          <m:t></m:t>
                        </m:r>
                      </m:sub>
                    </m:sSub>
                  </m:oMath>
                </a14:m>
                <a:r>
                  <a:rPr lang="de-DE" sz="2000" dirty="0">
                    <a:latin typeface="+mn-lt"/>
                  </a:rPr>
                  <a:t>,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r>
                          <a:rPr lang="de-DE" sz="2000" b="0" i="1" smtClean="0">
                            <a:latin typeface="Cambria Math"/>
                          </a:rPr>
                          <m:t>𝑌</m:t>
                        </m:r>
                        <m:r>
                          <a:rPr lang="de-DE" sz="2000" i="1">
                            <a:latin typeface="Cambria Math"/>
                          </a:rPr>
                          <m:t>=</m:t>
                        </m:r>
                        <m:r>
                          <a:rPr lang="de-DE" sz="2000" b="0" i="1" smtClean="0">
                            <a:latin typeface="Cambria Math"/>
                          </a:rPr>
                          <m:t>𝑗</m:t>
                        </m:r>
                      </m:e>
                    </m:d>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𝜋</m:t>
                        </m:r>
                      </m:e>
                      <m:sub>
                        <m:r>
                          <a:rPr lang="de-DE" sz="2000" i="1">
                            <a:latin typeface="Cambria Math"/>
                            <a:sym typeface="Symbol"/>
                          </a:rPr>
                          <m:t></m:t>
                        </m:r>
                        <m:r>
                          <a:rPr lang="de-DE" sz="2000" b="0" i="1" smtClean="0">
                            <a:latin typeface="Cambria Math"/>
                            <a:sym typeface="Symbol"/>
                          </a:rPr>
                          <m:t>𝑗</m:t>
                        </m:r>
                      </m:sub>
                    </m:sSub>
                  </m:oMath>
                </a14:m>
                <a:r>
                  <a:rPr lang="de-DE" sz="2000" dirty="0">
                    <a:latin typeface="+mn-lt"/>
                  </a:rPr>
                  <a:t> </a:t>
                </a:r>
              </a:p>
            </p:txBody>
          </p:sp>
        </mc:Choice>
        <mc:Fallback xmlns="">
          <p:sp>
            <p:nvSpPr>
              <p:cNvPr id="20" name="Textfeld 19"/>
              <p:cNvSpPr txBox="1">
                <a:spLocks noRot="1" noChangeAspect="1" noMove="1" noResize="1" noEditPoints="1" noAdjustHandles="1" noChangeArrowheads="1" noChangeShapeType="1" noTextEdit="1"/>
              </p:cNvSpPr>
              <p:nvPr/>
            </p:nvSpPr>
            <p:spPr>
              <a:xfrm>
                <a:off x="971600" y="3014982"/>
                <a:ext cx="6264696" cy="424796"/>
              </a:xfrm>
              <a:prstGeom prst="rect">
                <a:avLst/>
              </a:prstGeom>
              <a:blipFill rotWithShape="1">
                <a:blip r:embed="rId7"/>
                <a:stretch>
                  <a:fillRect t="-7246" b="-2029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652685" y="3816570"/>
                <a:ext cx="7556547" cy="400110"/>
              </a:xfrm>
              <a:prstGeom prst="rect">
                <a:avLst/>
              </a:prstGeom>
              <a:noFill/>
            </p:spPr>
            <p:txBody>
              <a:bodyPr wrap="square" rtlCol="0">
                <a:spAutoFit/>
              </a:bodyPr>
              <a:lstStyle/>
              <a:p>
                <a:pPr algn="just"/>
                <a14:m>
                  <m:oMath xmlns:m="http://schemas.openxmlformats.org/officeDocument/2006/math">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m:t>
                            </m:r>
                          </m:sub>
                        </m:sSub>
                      </m:e>
                    </m:d>
                    <m:r>
                      <a:rPr lang="de-DE" sz="2000" b="0" i="1" smtClean="0">
                        <a:latin typeface="Cambria Math"/>
                      </a:rPr>
                      <m:t>,</m:t>
                    </m:r>
                    <m:r>
                      <a:rPr lang="de-DE" sz="2000" i="1" smtClean="0">
                        <a:latin typeface="Cambria Math"/>
                      </a:rPr>
                      <m:t> </m:t>
                    </m:r>
                    <m:r>
                      <a:rPr lang="de-DE" sz="2000" b="0" i="1" smtClean="0">
                        <a:latin typeface="Cambria Math"/>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𝑛</m:t>
                            </m:r>
                          </m:sub>
                        </m:sSub>
                      </m:e>
                    </m:d>
                  </m:oMath>
                </a14:m>
                <a:r>
                  <a:rPr lang="de-DE" sz="2000" dirty="0">
                    <a:latin typeface="+mn-lt"/>
                  </a:rPr>
                  <a:t> unabhängig und identisch verteilt wie </a:t>
                </a:r>
                <a14:m>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𝑌</m:t>
                        </m:r>
                      </m:e>
                    </m:d>
                  </m:oMath>
                </a14:m>
                <a:r>
                  <a:rPr lang="de-DE" sz="2000" dirty="0">
                    <a:latin typeface="+mn-lt"/>
                  </a:rPr>
                  <a:t> </a:t>
                </a:r>
              </a:p>
            </p:txBody>
          </p:sp>
        </mc:Choice>
        <mc:Fallback xmlns="">
          <p:sp>
            <p:nvSpPr>
              <p:cNvPr id="22" name="Textfeld 21"/>
              <p:cNvSpPr txBox="1">
                <a:spLocks noRot="1" noChangeAspect="1" noMove="1" noResize="1" noEditPoints="1" noAdjustHandles="1" noChangeArrowheads="1" noChangeShapeType="1" noTextEdit="1"/>
              </p:cNvSpPr>
              <p:nvPr/>
            </p:nvSpPr>
            <p:spPr>
              <a:xfrm>
                <a:off x="652685" y="3816570"/>
                <a:ext cx="7556547" cy="400110"/>
              </a:xfrm>
              <a:prstGeom prst="rect">
                <a:avLst/>
              </a:prstGeom>
              <a:blipFill rotWithShape="1">
                <a:blip r:embed="rId8"/>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468313" y="4968644"/>
                <a:ext cx="7556546" cy="400110"/>
              </a:xfrm>
              <a:prstGeom prst="rect">
                <a:avLst/>
              </a:prstGeom>
              <a:noFill/>
            </p:spPr>
            <p:txBody>
              <a:bodyPr wrap="square" rtlCol="0">
                <a:spAutoFit/>
              </a:bodyPr>
              <a:lstStyle/>
              <a:p>
                <a:pPr algn="just"/>
                <a:r>
                  <a:rPr lang="de-DE" sz="2000" dirty="0">
                    <a:latin typeface="+mn-lt"/>
                  </a:rPr>
                  <a:t>&gt;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𝑖</m:t>
                        </m:r>
                        <m:r>
                          <a:rPr lang="de-DE" sz="2000" b="0" i="1" smtClean="0">
                            <a:latin typeface="Cambria Math"/>
                            <a:sym typeface="Symbol"/>
                          </a:rPr>
                          <m:t></m:t>
                        </m:r>
                      </m:sub>
                    </m:sSub>
                  </m:oMath>
                </a14:m>
                <a:r>
                  <a:rPr lang="de-DE" sz="2000" dirty="0">
                    <a:latin typeface="+mn-lt"/>
                  </a:rPr>
                  <a:t> ... absolute Häufigkeit (stochastisch) der Ausprägung </a:t>
                </a:r>
                <a14:m>
                  <m:oMath xmlns:m="http://schemas.openxmlformats.org/officeDocument/2006/math">
                    <m:r>
                      <a:rPr lang="de-DE" sz="2000" b="0" i="1" smtClean="0">
                        <a:latin typeface="Cambria Math"/>
                      </a:rPr>
                      <m:t>𝑖</m:t>
                    </m:r>
                  </m:oMath>
                </a14:m>
                <a:r>
                  <a:rPr lang="de-DE" sz="2000" dirty="0">
                    <a:latin typeface="+mn-lt"/>
                  </a:rPr>
                  <a:t> (von </a:t>
                </a:r>
                <a14:m>
                  <m:oMath xmlns:m="http://schemas.openxmlformats.org/officeDocument/2006/math">
                    <m:r>
                      <a:rPr lang="de-DE" sz="2000" b="0" i="1" smtClean="0">
                        <a:latin typeface="Cambria Math"/>
                      </a:rPr>
                      <m:t>𝑋</m:t>
                    </m:r>
                  </m:oMath>
                </a14:m>
                <a:r>
                  <a:rPr lang="de-DE" sz="2000" dirty="0">
                    <a:latin typeface="+mn-lt"/>
                  </a:rPr>
                  <a:t>)</a:t>
                </a:r>
              </a:p>
            </p:txBody>
          </p:sp>
        </mc:Choice>
        <mc:Fallback xmlns="">
          <p:sp>
            <p:nvSpPr>
              <p:cNvPr id="23" name="Textfeld 22"/>
              <p:cNvSpPr txBox="1">
                <a:spLocks noRot="1" noChangeAspect="1" noMove="1" noResize="1" noEditPoints="1" noAdjustHandles="1" noChangeArrowheads="1" noChangeShapeType="1" noTextEdit="1"/>
              </p:cNvSpPr>
              <p:nvPr/>
            </p:nvSpPr>
            <p:spPr>
              <a:xfrm>
                <a:off x="468313" y="4968644"/>
                <a:ext cx="7556546" cy="400110"/>
              </a:xfrm>
              <a:prstGeom prst="rect">
                <a:avLst/>
              </a:prstGeom>
              <a:blipFill rotWithShape="1">
                <a:blip r:embed="rId9"/>
                <a:stretch>
                  <a:fillRect l="-888"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468313" y="5383321"/>
                <a:ext cx="7556546" cy="400110"/>
              </a:xfrm>
              <a:prstGeom prst="rect">
                <a:avLst/>
              </a:prstGeom>
              <a:noFill/>
            </p:spPr>
            <p:txBody>
              <a:bodyPr wrap="square" rtlCol="0">
                <a:spAutoFit/>
              </a:bodyPr>
              <a:lstStyle/>
              <a:p>
                <a:pPr algn="just"/>
                <a:r>
                  <a:rPr lang="de-DE" sz="2000" dirty="0">
                    <a:latin typeface="+mn-lt"/>
                  </a:rPr>
                  <a:t>&gt;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𝑖</m:t>
                        </m:r>
                        <m:r>
                          <a:rPr lang="de-DE" sz="2000" b="0" i="1" smtClean="0">
                            <a:latin typeface="Cambria Math"/>
                            <a:sym typeface="Symbol"/>
                          </a:rPr>
                          <m:t></m:t>
                        </m:r>
                      </m:sub>
                    </m:sSub>
                  </m:oMath>
                </a14:m>
                <a:r>
                  <a:rPr lang="de-DE" sz="2000" dirty="0">
                    <a:latin typeface="+mn-lt"/>
                  </a:rPr>
                  <a:t> ... absolute Häufigkeit (stochastisch) der Ausprägung </a:t>
                </a:r>
                <a14:m>
                  <m:oMath xmlns:m="http://schemas.openxmlformats.org/officeDocument/2006/math">
                    <m:r>
                      <a:rPr lang="de-DE" sz="2000" b="0" i="1" smtClean="0">
                        <a:latin typeface="Cambria Math"/>
                      </a:rPr>
                      <m:t>𝑗</m:t>
                    </m:r>
                  </m:oMath>
                </a14:m>
                <a:r>
                  <a:rPr lang="de-DE" sz="2000" dirty="0">
                    <a:latin typeface="+mn-lt"/>
                  </a:rPr>
                  <a:t> (von </a:t>
                </a:r>
                <a14:m>
                  <m:oMath xmlns:m="http://schemas.openxmlformats.org/officeDocument/2006/math">
                    <m:r>
                      <a:rPr lang="de-DE" sz="2000" b="0" i="1" smtClean="0">
                        <a:latin typeface="Cambria Math"/>
                      </a:rPr>
                      <m:t>𝑌</m:t>
                    </m:r>
                  </m:oMath>
                </a14:m>
                <a:r>
                  <a:rPr lang="de-DE" sz="2000" dirty="0">
                    <a:latin typeface="+mn-lt"/>
                  </a:rPr>
                  <a:t>)</a:t>
                </a:r>
              </a:p>
            </p:txBody>
          </p:sp>
        </mc:Choice>
        <mc:Fallback xmlns="">
          <p:sp>
            <p:nvSpPr>
              <p:cNvPr id="26" name="Textfeld 25"/>
              <p:cNvSpPr txBox="1">
                <a:spLocks noRot="1" noChangeAspect="1" noMove="1" noResize="1" noEditPoints="1" noAdjustHandles="1" noChangeArrowheads="1" noChangeShapeType="1" noTextEdit="1"/>
              </p:cNvSpPr>
              <p:nvPr/>
            </p:nvSpPr>
            <p:spPr>
              <a:xfrm>
                <a:off x="468313" y="5383321"/>
                <a:ext cx="7556546" cy="400110"/>
              </a:xfrm>
              <a:prstGeom prst="rect">
                <a:avLst/>
              </a:prstGeom>
              <a:blipFill rotWithShape="1">
                <a:blip r:embed="rId10"/>
                <a:stretch>
                  <a:fillRect l="-888" t="-7576" b="-25758"/>
                </a:stretch>
              </a:blipFill>
            </p:spPr>
            <p:txBody>
              <a:bodyPr/>
              <a:lstStyle/>
              <a:p>
                <a:r>
                  <a:rPr lang="de-DE">
                    <a:noFill/>
                  </a:rPr>
                  <a:t> </a:t>
                </a:r>
              </a:p>
            </p:txBody>
          </p:sp>
        </mc:Fallback>
      </mc:AlternateContent>
    </p:spTree>
    <p:extLst>
      <p:ext uri="{BB962C8B-B14F-4D97-AF65-F5344CB8AC3E}">
        <p14:creationId xmlns:p14="http://schemas.microsoft.com/office/powerpoint/2010/main" val="4043474711"/>
      </p:ext>
    </p:extLst>
  </p:cSld>
  <p:clrMapOvr>
    <a:masterClrMapping/>
  </p:clrMapOvr>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810</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a:spLocks noChangeArrowheads="1"/>
          </p:cNvSpPr>
          <p:nvPr/>
        </p:nvSpPr>
        <p:spPr bwMode="auto">
          <a:xfrm>
            <a:off x="468313" y="3534298"/>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Verbindung zum Chi-Quadrat- und Kontingenzkoeffizienten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68311" y="5512867"/>
            <a:ext cx="852360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Approximationsregel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468311" y="1196752"/>
                <a:ext cx="8077201" cy="400110"/>
              </a:xfrm>
              <a:prstGeom prst="rect">
                <a:avLst/>
              </a:prstGeom>
              <a:noFill/>
            </p:spPr>
            <p:txBody>
              <a:bodyPr wrap="square" rtlCol="0">
                <a:spAutoFit/>
              </a:bodyPr>
              <a:lstStyle/>
              <a:p>
                <a:pPr algn="just"/>
                <a:r>
                  <a:rPr lang="de-DE" sz="2000" dirty="0">
                    <a:latin typeface="+mn-lt"/>
                  </a:rPr>
                  <a:t>&gt; Es lässt sich dann (mit einigem Aufwand) zeigen, dass für großes </a:t>
                </a:r>
                <a14:m>
                  <m:oMath xmlns:m="http://schemas.openxmlformats.org/officeDocument/2006/math">
                    <m:r>
                      <a:rPr lang="de-DE" sz="2000" b="0" i="1" smtClean="0">
                        <a:latin typeface="Cambria Math"/>
                      </a:rPr>
                      <m:t>𝑛</m:t>
                    </m:r>
                  </m:oMath>
                </a14:m>
                <a:r>
                  <a:rPr lang="de-DE" sz="2000" dirty="0">
                    <a:latin typeface="+mn-lt"/>
                  </a:rPr>
                  <a:t> gilt: </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1" y="1196752"/>
                <a:ext cx="8077201" cy="400110"/>
              </a:xfrm>
              <a:prstGeom prst="rect">
                <a:avLst/>
              </a:prstGeom>
              <a:blipFill rotWithShape="1">
                <a:blip r:embed="rId3"/>
                <a:stretch>
                  <a:fillRect l="-83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999023" y="1598840"/>
                <a:ext cx="6885345" cy="12997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𝜒</m:t>
                          </m:r>
                        </m:e>
                        <m:sup>
                          <m:r>
                            <a:rPr lang="de-DE" sz="2000" b="0" i="1" smtClean="0">
                              <a:solidFill>
                                <a:schemeClr val="tx1"/>
                              </a:solidFill>
                              <a:latin typeface="Cambria Math"/>
                            </a:rPr>
                            <m:t>2</m:t>
                          </m:r>
                        </m:sup>
                      </m:sSup>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𝑘</m:t>
                          </m:r>
                        </m:sup>
                        <m:e>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𝑙</m:t>
                              </m:r>
                            </m:sup>
                            <m:e>
                              <m:f>
                                <m:fPr>
                                  <m:ctrlPr>
                                    <a:rPr lang="de-DE" sz="2000" i="1">
                                      <a:solidFill>
                                        <a:schemeClr val="tx1"/>
                                      </a:solidFill>
                                      <a:latin typeface="Cambria Math" panose="02040503050406030204" pitchFamily="18" charset="0"/>
                                    </a:rPr>
                                  </m:ctrlPr>
                                </m:fPr>
                                <m:num>
                                  <m:sSup>
                                    <m:sSupPr>
                                      <m:ctrlPr>
                                        <a:rPr lang="de-DE" sz="2000" i="1">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𝑁</m:t>
                                              </m:r>
                                            </m:e>
                                            <m:sub>
                                              <m:r>
                                                <a:rPr lang="de-DE" sz="2000" i="1">
                                                  <a:solidFill>
                                                    <a:schemeClr val="tx1"/>
                                                  </a:solidFill>
                                                  <a:latin typeface="Cambria Math"/>
                                                </a:rPr>
                                                <m:t>𝑖</m:t>
                                              </m:r>
                                              <m:r>
                                                <a:rPr lang="de-DE" sz="2000" b="0" i="1" smtClean="0">
                                                  <a:solidFill>
                                                    <a:schemeClr val="tx1"/>
                                                  </a:solidFill>
                                                  <a:latin typeface="Cambria Math"/>
                                                </a:rPr>
                                                <m:t>𝑗</m:t>
                                              </m:r>
                                            </m:sub>
                                          </m:sSub>
                                          <m:r>
                                            <a:rPr lang="de-DE" sz="2000" i="1">
                                              <a:solidFill>
                                                <a:schemeClr val="tx1"/>
                                              </a:solidFill>
                                              <a:latin typeface="Cambria Math"/>
                                            </a:rPr>
                                            <m:t>−</m:t>
                                          </m:r>
                                          <m:f>
                                            <m:fPr>
                                              <m:ctrlPr>
                                                <a:rPr lang="de-DE" sz="2000" i="1" smtClean="0">
                                                  <a:solidFill>
                                                    <a:schemeClr val="tx1"/>
                                                  </a:solidFill>
                                                  <a:latin typeface="Cambria Math" panose="02040503050406030204" pitchFamily="18" charset="0"/>
                                                </a:rPr>
                                              </m:ctrlPr>
                                            </m:fPr>
                                            <m:num>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𝑁</m:t>
                                                  </m:r>
                                                </m:e>
                                                <m:sub>
                                                  <m:r>
                                                    <a:rPr lang="de-DE" sz="2000" b="0" i="1" smtClean="0">
                                                      <a:solidFill>
                                                        <a:schemeClr val="tx1"/>
                                                      </a:solidFill>
                                                      <a:latin typeface="Cambria Math"/>
                                                    </a:rPr>
                                                    <m:t>𝑖</m:t>
                                                  </m:r>
                                                  <m:r>
                                                    <a:rPr lang="de-DE" sz="2000" b="0" i="1" smtClean="0">
                                                      <a:solidFill>
                                                        <a:schemeClr val="tx1"/>
                                                      </a:solidFill>
                                                      <a:latin typeface="Cambria Math"/>
                                                      <a:sym typeface="Symbol"/>
                                                    </a:rPr>
                                                    <m:t></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𝑁</m:t>
                                                  </m:r>
                                                </m:e>
                                                <m:sub>
                                                  <m:r>
                                                    <a:rPr lang="de-DE" sz="2000" i="1">
                                                      <a:solidFill>
                                                        <a:schemeClr val="tx1"/>
                                                      </a:solidFill>
                                                      <a:latin typeface="Cambria Math"/>
                                                      <a:sym typeface="Symbol"/>
                                                    </a:rPr>
                                                    <m:t></m:t>
                                                  </m:r>
                                                  <m:r>
                                                    <a:rPr lang="de-DE" sz="2000" b="0" i="1" smtClean="0">
                                                      <a:solidFill>
                                                        <a:schemeClr val="tx1"/>
                                                      </a:solidFill>
                                                      <a:latin typeface="Cambria Math"/>
                                                      <a:sym typeface="Symbol"/>
                                                    </a:rPr>
                                                    <m:t>𝑗</m:t>
                                                  </m:r>
                                                </m:sub>
                                              </m:sSub>
                                            </m:num>
                                            <m:den>
                                              <m:r>
                                                <a:rPr lang="de-DE" sz="2000" b="0" i="1" smtClean="0">
                                                  <a:solidFill>
                                                    <a:schemeClr val="tx1"/>
                                                  </a:solidFill>
                                                  <a:latin typeface="Cambria Math"/>
                                                </a:rPr>
                                                <m:t>𝑛</m:t>
                                              </m:r>
                                            </m:den>
                                          </m:f>
                                        </m:e>
                                      </m:d>
                                    </m:e>
                                    <m:sup>
                                      <m:r>
                                        <a:rPr lang="de-DE" sz="2000" i="1">
                                          <a:solidFill>
                                            <a:schemeClr val="tx1"/>
                                          </a:solidFill>
                                          <a:latin typeface="Cambria Math"/>
                                        </a:rPr>
                                        <m:t>2</m:t>
                                      </m:r>
                                    </m:sup>
                                  </m:sSup>
                                </m:num>
                                <m:den>
                                  <m:f>
                                    <m:fPr>
                                      <m:ctrlPr>
                                        <a:rPr lang="de-DE" sz="2000" i="1">
                                          <a:solidFill>
                                            <a:schemeClr val="tx1"/>
                                          </a:solidFill>
                                          <a:latin typeface="Cambria Math" panose="02040503050406030204" pitchFamily="18" charset="0"/>
                                        </a:rPr>
                                      </m:ctrlPr>
                                    </m:fPr>
                                    <m:num>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𝑁</m:t>
                                          </m:r>
                                        </m:e>
                                        <m:sub>
                                          <m:r>
                                            <a:rPr lang="de-DE" sz="2000" i="1">
                                              <a:solidFill>
                                                <a:schemeClr val="tx1"/>
                                              </a:solidFill>
                                              <a:latin typeface="Cambria Math"/>
                                            </a:rPr>
                                            <m:t>𝑖</m:t>
                                          </m:r>
                                          <m:r>
                                            <a:rPr lang="de-DE" sz="2000" i="1">
                                              <a:solidFill>
                                                <a:schemeClr val="tx1"/>
                                              </a:solidFill>
                                              <a:latin typeface="Cambria Math"/>
                                              <a:sym typeface="Symbol"/>
                                            </a:rPr>
                                            <m:t></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𝑁</m:t>
                                          </m:r>
                                        </m:e>
                                        <m:sub>
                                          <m:r>
                                            <a:rPr lang="de-DE" sz="2000" i="1">
                                              <a:solidFill>
                                                <a:schemeClr val="tx1"/>
                                              </a:solidFill>
                                              <a:latin typeface="Cambria Math"/>
                                              <a:sym typeface="Symbol"/>
                                            </a:rPr>
                                            <m:t></m:t>
                                          </m:r>
                                          <m:r>
                                            <a:rPr lang="de-DE" sz="2000" i="1">
                                              <a:solidFill>
                                                <a:schemeClr val="tx1"/>
                                              </a:solidFill>
                                              <a:latin typeface="Cambria Math"/>
                                              <a:sym typeface="Symbol"/>
                                            </a:rPr>
                                            <m:t>𝑗</m:t>
                                          </m:r>
                                        </m:sub>
                                      </m:sSub>
                                    </m:num>
                                    <m:den>
                                      <m:r>
                                        <a:rPr lang="de-DE" sz="2000" i="1">
                                          <a:solidFill>
                                            <a:schemeClr val="tx1"/>
                                          </a:solidFill>
                                          <a:latin typeface="Cambria Math"/>
                                        </a:rPr>
                                        <m:t>𝑛</m:t>
                                      </m:r>
                                    </m:den>
                                  </m:f>
                                </m:den>
                              </m:f>
                            </m:e>
                          </m:nary>
                        </m:e>
                      </m:nary>
                      <m:r>
                        <a:rPr lang="de-DE" sz="2000" b="0" i="1" smtClean="0">
                          <a:solidFill>
                            <a:schemeClr val="tx1"/>
                          </a:solidFill>
                          <a:latin typeface="Cambria Math"/>
                        </a:rPr>
                        <m:t>   ~   </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ea typeface="Cambria Math"/>
                            </a:rPr>
                            <m:t>𝜒</m:t>
                          </m:r>
                        </m:e>
                        <m:sup>
                          <m:r>
                            <a:rPr lang="de-DE" sz="2000" b="0" i="1" smtClean="0">
                              <a:solidFill>
                                <a:schemeClr val="tx1"/>
                              </a:solidFill>
                              <a:latin typeface="Cambria Math"/>
                            </a:rPr>
                            <m:t>2</m:t>
                          </m:r>
                        </m:sup>
                      </m:sSup>
                      <m:d>
                        <m:dPr>
                          <m:ctrlPr>
                            <a:rPr lang="de-DE" sz="2000" b="0" i="1" smtClean="0">
                              <a:solidFill>
                                <a:schemeClr val="tx1"/>
                              </a:solidFill>
                              <a:latin typeface="Cambria Math" panose="02040503050406030204" pitchFamily="18" charset="0"/>
                            </a:rPr>
                          </m:ctrlPr>
                        </m:dPr>
                        <m:e>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𝑘</m:t>
                              </m:r>
                              <m:r>
                                <a:rPr lang="de-DE" sz="2000" i="1">
                                  <a:solidFill>
                                    <a:schemeClr val="tx1"/>
                                  </a:solidFill>
                                  <a:latin typeface="Cambria Math"/>
                                </a:rPr>
                                <m:t>−1</m:t>
                              </m:r>
                            </m:e>
                          </m:d>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𝑙</m:t>
                              </m:r>
                              <m:r>
                                <a:rPr lang="de-DE" sz="2000" b="0" i="1" smtClean="0">
                                  <a:solidFill>
                                    <a:schemeClr val="tx1"/>
                                  </a:solidFill>
                                  <a:latin typeface="Cambria Math"/>
                                </a:rPr>
                                <m:t>−1</m:t>
                              </m:r>
                            </m:e>
                          </m:d>
                        </m:e>
                      </m:d>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999023" y="1598840"/>
                <a:ext cx="6885345" cy="1299715"/>
              </a:xfrm>
              <a:prstGeom prst="rect">
                <a:avLst/>
              </a:prstGeom>
              <a:blipFill rotWithShape="1">
                <a:blip r:embed="rId4"/>
                <a:stretch>
                  <a:fillRect/>
                </a:stretch>
              </a:blipFill>
            </p:spPr>
            <p:txBody>
              <a:bodyPr/>
              <a:lstStyle/>
              <a:p>
                <a:r>
                  <a:rPr lang="de-DE">
                    <a:noFill/>
                  </a:rPr>
                  <a:t> </a:t>
                </a:r>
              </a:p>
            </p:txBody>
          </p:sp>
        </mc:Fallback>
      </mc:AlternateContent>
      <p:sp>
        <p:nvSpPr>
          <p:cNvPr id="15" name="Textfeld 14"/>
          <p:cNvSpPr txBox="1"/>
          <p:nvPr/>
        </p:nvSpPr>
        <p:spPr>
          <a:xfrm>
            <a:off x="5004048" y="1910143"/>
            <a:ext cx="432048" cy="338554"/>
          </a:xfrm>
          <a:prstGeom prst="rect">
            <a:avLst/>
          </a:prstGeom>
          <a:noFill/>
        </p:spPr>
        <p:txBody>
          <a:bodyPr wrap="square" rtlCol="0">
            <a:spAutoFit/>
          </a:bodyPr>
          <a:lstStyle/>
          <a:p>
            <a:pPr algn="just"/>
            <a:r>
              <a:rPr lang="de-DE" sz="1600" i="1" dirty="0">
                <a:latin typeface="+mn-lt"/>
              </a:rPr>
              <a:t>a</a:t>
            </a:r>
          </a:p>
        </p:txBody>
      </p:sp>
      <mc:AlternateContent xmlns:mc="http://schemas.openxmlformats.org/markup-compatibility/2006" xmlns:a14="http://schemas.microsoft.com/office/drawing/2010/main">
        <mc:Choice Requires="a14">
          <p:sp>
            <p:nvSpPr>
              <p:cNvPr id="16" name="Textfeld 15"/>
              <p:cNvSpPr txBox="1"/>
              <p:nvPr/>
            </p:nvSpPr>
            <p:spPr>
              <a:xfrm>
                <a:off x="626729" y="2918637"/>
                <a:ext cx="5275369" cy="400110"/>
              </a:xfrm>
              <a:prstGeom prst="rect">
                <a:avLst/>
              </a:prstGeom>
              <a:noFill/>
            </p:spPr>
            <p:txBody>
              <a:bodyPr wrap="square" rtlCol="0">
                <a:spAutoFit/>
              </a:bodyPr>
              <a:lstStyle/>
              <a:p>
                <a:pPr algn="just"/>
                <a:r>
                  <a:rPr lang="de-DE" sz="2000" dirty="0">
                    <a:latin typeface="+mn-lt"/>
                  </a:rPr>
                  <a:t>falls </a:t>
                </a:r>
                <a14:m>
                  <m:oMath xmlns:m="http://schemas.openxmlformats.org/officeDocument/2006/math">
                    <m:r>
                      <a:rPr lang="de-DE" sz="2000" b="0" i="1" smtClean="0">
                        <a:latin typeface="Cambria Math"/>
                      </a:rPr>
                      <m:t>𝑋</m:t>
                    </m:r>
                  </m:oMath>
                </a14:m>
                <a:r>
                  <a:rPr lang="de-DE" sz="2000" dirty="0">
                    <a:latin typeface="+mn-lt"/>
                  </a:rPr>
                  <a:t> und </a:t>
                </a:r>
                <a14:m>
                  <m:oMath xmlns:m="http://schemas.openxmlformats.org/officeDocument/2006/math">
                    <m:r>
                      <a:rPr lang="de-DE" sz="2000" b="0" i="1" smtClean="0">
                        <a:latin typeface="Cambria Math"/>
                      </a:rPr>
                      <m:t>𝑌</m:t>
                    </m:r>
                  </m:oMath>
                </a14:m>
                <a:r>
                  <a:rPr lang="de-DE" sz="2000" dirty="0">
                    <a:latin typeface="+mn-lt"/>
                  </a:rPr>
                  <a:t> stochastisch unabhängig sind.</a:t>
                </a:r>
              </a:p>
            </p:txBody>
          </p:sp>
        </mc:Choice>
        <mc:Fallback xmlns="">
          <p:sp>
            <p:nvSpPr>
              <p:cNvPr id="16" name="Textfeld 15"/>
              <p:cNvSpPr txBox="1">
                <a:spLocks noRot="1" noChangeAspect="1" noMove="1" noResize="1" noEditPoints="1" noAdjustHandles="1" noChangeArrowheads="1" noChangeShapeType="1" noTextEdit="1"/>
              </p:cNvSpPr>
              <p:nvPr/>
            </p:nvSpPr>
            <p:spPr>
              <a:xfrm>
                <a:off x="626729" y="2918637"/>
                <a:ext cx="5275369" cy="400110"/>
              </a:xfrm>
              <a:prstGeom prst="rect">
                <a:avLst/>
              </a:prstGeom>
              <a:blipFill rotWithShape="1">
                <a:blip r:embed="rId5"/>
                <a:stretch>
                  <a:fillRect l="-1272"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8312" y="3938721"/>
                <a:ext cx="7776095" cy="1015663"/>
              </a:xfrm>
              <a:prstGeom prst="rect">
                <a:avLst/>
              </a:prstGeom>
              <a:noFill/>
            </p:spPr>
            <p:txBody>
              <a:bodyPr wrap="square" rtlCol="0">
                <a:spAutoFit/>
              </a:bodyPr>
              <a:lstStyle/>
              <a:p>
                <a:pPr algn="just"/>
                <a:r>
                  <a:rPr lang="de-DE" sz="2000" dirty="0">
                    <a:latin typeface="+mn-lt"/>
                  </a:rPr>
                  <a:t>&gt; Der </a:t>
                </a:r>
                <a14:m>
                  <m:oMath xmlns:m="http://schemas.openxmlformats.org/officeDocument/2006/math">
                    <m:sSup>
                      <m:sSupPr>
                        <m:ctrlPr>
                          <a:rPr lang="de-DE" sz="2000" b="1" i="1" smtClean="0">
                            <a:solidFill>
                              <a:srgbClr val="0070C0"/>
                            </a:solidFill>
                            <a:latin typeface="Cambria Math" panose="02040503050406030204" pitchFamily="18" charset="0"/>
                          </a:rPr>
                        </m:ctrlPr>
                      </m:sSupPr>
                      <m:e>
                        <m:r>
                          <a:rPr lang="de-DE" sz="2000" b="1" i="1" smtClean="0">
                            <a:solidFill>
                              <a:srgbClr val="0070C0"/>
                            </a:solidFill>
                            <a:latin typeface="Cambria Math"/>
                            <a:ea typeface="Cambria Math"/>
                          </a:rPr>
                          <m:t>𝝌</m:t>
                        </m:r>
                      </m:e>
                      <m:sup>
                        <m:r>
                          <a:rPr lang="de-DE" sz="2000" b="1" i="1" smtClean="0">
                            <a:solidFill>
                              <a:srgbClr val="0070C0"/>
                            </a:solidFill>
                            <a:latin typeface="Cambria Math"/>
                          </a:rPr>
                          <m:t>𝟐</m:t>
                        </m:r>
                      </m:sup>
                    </m:sSup>
                  </m:oMath>
                </a14:m>
                <a:r>
                  <a:rPr lang="de-DE" sz="2000" b="1" dirty="0">
                    <a:solidFill>
                      <a:srgbClr val="0070C0"/>
                    </a:solidFill>
                    <a:latin typeface="+mn-lt"/>
                  </a:rPr>
                  <a:t>-Koeffizient </a:t>
                </a:r>
                <a:r>
                  <a:rPr lang="de-DE" sz="2000" dirty="0">
                    <a:latin typeface="+mn-lt"/>
                  </a:rPr>
                  <a:t>wurde schon einmal in Statistik 1 besprochen und</a:t>
                </a:r>
              </a:p>
              <a:p>
                <a:pPr algn="just"/>
                <a:r>
                  <a:rPr lang="de-DE" sz="2000" dirty="0">
                    <a:latin typeface="+mn-lt"/>
                  </a:rPr>
                  <a:t>   inhaltlich gedeutet. Er ist ein nichtnormiertes Zusammenhangsmaß für</a:t>
                </a:r>
              </a:p>
              <a:p>
                <a:pPr algn="just"/>
                <a:r>
                  <a:rPr lang="de-DE" sz="2000" dirty="0">
                    <a:latin typeface="+mn-lt"/>
                  </a:rPr>
                  <a:t>   kategoriale Daten (Kontingenztabellen)  </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2" y="3938721"/>
                <a:ext cx="7776095" cy="1015663"/>
              </a:xfrm>
              <a:prstGeom prst="rect">
                <a:avLst/>
              </a:prstGeom>
              <a:blipFill rotWithShape="1">
                <a:blip r:embed="rId6"/>
                <a:stretch>
                  <a:fillRect l="-863" t="-2395" b="-1018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68313" y="4941338"/>
                <a:ext cx="8207375" cy="407099"/>
              </a:xfrm>
              <a:prstGeom prst="rect">
                <a:avLst/>
              </a:prstGeom>
              <a:noFill/>
            </p:spPr>
            <p:txBody>
              <a:bodyPr wrap="square" rtlCol="0">
                <a:spAutoFit/>
              </a:bodyPr>
              <a:lstStyle/>
              <a:p>
                <a:pPr algn="just"/>
                <a:r>
                  <a:rPr lang="de-DE" sz="2000" dirty="0">
                    <a:latin typeface="+mn-lt"/>
                  </a:rPr>
                  <a:t>&gt; Der Kontingenzkoeffizient basiert hauptsächlich auf dem </a:t>
                </a:r>
                <a14:m>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b="0" i="1">
                            <a:solidFill>
                              <a:schemeClr val="tx1"/>
                            </a:solidFill>
                            <a:latin typeface="Cambria Math"/>
                            <a:ea typeface="Cambria Math"/>
                          </a:rPr>
                          <m:t>𝜒</m:t>
                        </m:r>
                      </m:e>
                      <m:sup>
                        <m:r>
                          <a:rPr lang="de-DE" sz="2000" b="0" i="1">
                            <a:solidFill>
                              <a:schemeClr val="tx1"/>
                            </a:solidFill>
                            <a:latin typeface="Cambria Math"/>
                          </a:rPr>
                          <m:t>2</m:t>
                        </m:r>
                      </m:sup>
                    </m:sSup>
                  </m:oMath>
                </a14:m>
                <a:r>
                  <a:rPr lang="de-DE" sz="2000" dirty="0">
                    <a:solidFill>
                      <a:schemeClr val="tx1"/>
                    </a:solidFill>
                    <a:latin typeface="+mn-lt"/>
                  </a:rPr>
                  <a:t>-Koeffizient </a:t>
                </a:r>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68313" y="4941338"/>
                <a:ext cx="8207375" cy="407099"/>
              </a:xfrm>
              <a:prstGeom prst="rect">
                <a:avLst/>
              </a:prstGeom>
              <a:blipFill rotWithShape="1">
                <a:blip r:embed="rId7"/>
                <a:stretch>
                  <a:fillRect l="-817" t="-6061" b="-27273"/>
                </a:stretch>
              </a:blipFill>
            </p:spPr>
            <p:txBody>
              <a:bodyPr/>
              <a:lstStyle/>
              <a:p>
                <a:r>
                  <a:rPr lang="de-DE">
                    <a:noFill/>
                  </a:rPr>
                  <a:t> </a:t>
                </a:r>
              </a:p>
            </p:txBody>
          </p:sp>
        </mc:Fallback>
      </mc:AlternateContent>
      <p:sp>
        <p:nvSpPr>
          <p:cNvPr id="20" name="Textfeld 19"/>
          <p:cNvSpPr txBox="1"/>
          <p:nvPr/>
        </p:nvSpPr>
        <p:spPr>
          <a:xfrm>
            <a:off x="756426" y="6012344"/>
            <a:ext cx="2265941" cy="400110"/>
          </a:xfrm>
          <a:prstGeom prst="rect">
            <a:avLst/>
          </a:prstGeom>
          <a:noFill/>
        </p:spPr>
        <p:txBody>
          <a:bodyPr wrap="square" rtlCol="0">
            <a:spAutoFit/>
          </a:bodyPr>
          <a:lstStyle/>
          <a:p>
            <a:pPr algn="just"/>
            <a:r>
              <a:rPr lang="de-DE" sz="2000" dirty="0">
                <a:latin typeface="+mn-lt"/>
              </a:rPr>
              <a:t>Unsere Konvention:</a:t>
            </a:r>
          </a:p>
        </p:txBody>
      </p:sp>
      <mc:AlternateContent xmlns:mc="http://schemas.openxmlformats.org/markup-compatibility/2006" xmlns:a14="http://schemas.microsoft.com/office/drawing/2010/main">
        <mc:Choice Requires="a14">
          <p:sp>
            <p:nvSpPr>
              <p:cNvPr id="22" name="Textfeld 21"/>
              <p:cNvSpPr txBox="1"/>
              <p:nvPr/>
            </p:nvSpPr>
            <p:spPr>
              <a:xfrm>
                <a:off x="3151459" y="5945820"/>
                <a:ext cx="2881088" cy="533159"/>
              </a:xfrm>
              <a:prstGeom prst="rect">
                <a:avLst/>
              </a:prstGeom>
              <a:noFill/>
            </p:spPr>
            <p:txBody>
              <a:bodyPr wrap="square" rtlCol="0">
                <a:spAutoFit/>
              </a:bodyPr>
              <a:lstStyle/>
              <a:p>
                <a14:m>
                  <m:oMath xmlns:m="http://schemas.openxmlformats.org/officeDocument/2006/math">
                    <m:f>
                      <m:fPr>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m:t>
                            </m:r>
                            <m:r>
                              <a:rPr lang="de-DE" sz="2000" b="0" i="1" smtClean="0">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b="0" i="1" smtClean="0">
                                <a:latin typeface="Cambria Math"/>
                                <a:sym typeface="Symbol"/>
                              </a:rPr>
                              <m:t>𝑗</m:t>
                            </m:r>
                          </m:sub>
                        </m:sSub>
                      </m:num>
                      <m:den>
                        <m:r>
                          <a:rPr lang="de-DE" sz="2000" b="0" i="1" smtClean="0">
                            <a:latin typeface="Cambria Math"/>
                          </a:rPr>
                          <m:t>𝑛</m:t>
                        </m:r>
                      </m:den>
                    </m:f>
                    <m:r>
                      <a:rPr lang="de-DE" sz="2000" i="1" smtClean="0">
                        <a:latin typeface="Cambria Math"/>
                        <a:ea typeface="Cambria Math"/>
                      </a:rPr>
                      <m:t>≥</m:t>
                    </m:r>
                    <m:r>
                      <a:rPr lang="de-DE" sz="2000" b="0" i="1" smtClean="0">
                        <a:latin typeface="Cambria Math"/>
                        <a:ea typeface="Cambria Math"/>
                      </a:rPr>
                      <m:t>5</m:t>
                    </m:r>
                  </m:oMath>
                </a14:m>
                <a:r>
                  <a:rPr lang="de-DE" sz="2000" dirty="0">
                    <a:latin typeface="+mn-lt"/>
                  </a:rPr>
                  <a:t>  für alle </a:t>
                </a:r>
                <a14:m>
                  <m:oMath xmlns:m="http://schemas.openxmlformats.org/officeDocument/2006/math">
                    <m:r>
                      <a:rPr lang="de-DE" sz="2000" b="0" i="1" smtClean="0">
                        <a:latin typeface="Cambria Math"/>
                      </a:rPr>
                      <m:t>𝑖</m:t>
                    </m:r>
                    <m:r>
                      <a:rPr lang="de-DE" sz="2000" b="0" i="1" smtClean="0">
                        <a:latin typeface="Cambria Math"/>
                      </a:rPr>
                      <m:t>,</m:t>
                    </m:r>
                    <m:r>
                      <a:rPr lang="de-DE" sz="2000" b="0" i="1" smtClean="0">
                        <a:latin typeface="Cambria Math"/>
                      </a:rPr>
                      <m:t>𝑗</m:t>
                    </m:r>
                  </m:oMath>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3151459" y="5945820"/>
                <a:ext cx="2881088" cy="533159"/>
              </a:xfrm>
              <a:prstGeom prst="rect">
                <a:avLst/>
              </a:prstGeom>
              <a:blipFill rotWithShape="1">
                <a:blip r:embed="rId8"/>
                <a:stretch>
                  <a:fillRect b="-5682"/>
                </a:stretch>
              </a:blipFill>
            </p:spPr>
            <p:txBody>
              <a:bodyPr/>
              <a:lstStyle/>
              <a:p>
                <a:r>
                  <a:rPr lang="de-DE">
                    <a:noFill/>
                  </a:rPr>
                  <a:t> </a:t>
                </a:r>
              </a:p>
            </p:txBody>
          </p:sp>
        </mc:Fallback>
      </mc:AlternateContent>
    </p:spTree>
    <p:extLst>
      <p:ext uri="{BB962C8B-B14F-4D97-AF65-F5344CB8AC3E}">
        <p14:creationId xmlns:p14="http://schemas.microsoft.com/office/powerpoint/2010/main" val="553256045"/>
      </p:ext>
    </p:extLst>
  </p:cSld>
  <p:clrMapOvr>
    <a:masterClrMapping/>
  </p:clrMapOvr>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811</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8" name="Textfeld 27"/>
          <p:cNvSpPr txBox="1">
            <a:spLocks noChangeArrowheads="1"/>
          </p:cNvSpPr>
          <p:nvPr/>
        </p:nvSpPr>
        <p:spPr bwMode="auto">
          <a:xfrm>
            <a:off x="453430" y="1052736"/>
            <a:ext cx="548672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11.3.5: Geschlecht und Raucherstatus</a:t>
            </a:r>
          </a:p>
        </p:txBody>
      </p:sp>
      <p:sp>
        <p:nvSpPr>
          <p:cNvPr id="42" name="Textfeld 41"/>
          <p:cNvSpPr txBox="1"/>
          <p:nvPr/>
        </p:nvSpPr>
        <p:spPr>
          <a:xfrm>
            <a:off x="683484" y="4250041"/>
            <a:ext cx="7632932" cy="400110"/>
          </a:xfrm>
          <a:prstGeom prst="rect">
            <a:avLst/>
          </a:prstGeom>
          <a:noFill/>
        </p:spPr>
        <p:txBody>
          <a:bodyPr wrap="square" rtlCol="0">
            <a:spAutoFit/>
          </a:bodyPr>
          <a:lstStyle/>
          <a:p>
            <a:r>
              <a:rPr lang="de-DE" sz="2000" dirty="0">
                <a:latin typeface="+mn-lt"/>
              </a:rPr>
              <a:t>Empirisches Unabhängigkeit von Merkmalen (Multiplikationskriterium):</a:t>
            </a:r>
          </a:p>
        </p:txBody>
      </p:sp>
      <mc:AlternateContent xmlns:mc="http://schemas.openxmlformats.org/markup-compatibility/2006" xmlns:a14="http://schemas.microsoft.com/office/drawing/2010/main">
        <mc:Choice Requires="a14">
          <p:sp>
            <p:nvSpPr>
              <p:cNvPr id="43" name="Textfeld 42"/>
              <p:cNvSpPr txBox="1"/>
              <p:nvPr/>
            </p:nvSpPr>
            <p:spPr>
              <a:xfrm>
                <a:off x="1631509" y="4650151"/>
                <a:ext cx="3110938" cy="400110"/>
              </a:xfrm>
              <a:prstGeom prst="rect">
                <a:avLst/>
              </a:prstGeom>
              <a:noFill/>
            </p:spPr>
            <p:txBody>
              <a:bodyPr wrap="square" rtlCol="0">
                <a:spAutoFit/>
              </a:bodyPr>
              <a:lstStyle/>
              <a:p>
                <a14:m>
                  <m:oMath xmlns:m="http://schemas.openxmlformats.org/officeDocument/2006/math">
                    <m:sSub>
                      <m:sSubPr>
                        <m:ctrlPr>
                          <a:rPr lang="de-DE" i="1" smtClean="0">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i="1">
                            <a:solidFill>
                              <a:schemeClr val="tx1"/>
                            </a:solidFill>
                            <a:latin typeface="Cambria Math"/>
                          </a:rPr>
                          <m:t>𝑖𝑗</m:t>
                        </m:r>
                      </m:sub>
                    </m:sSub>
                    <m:r>
                      <a:rPr lang="de-DE" b="0" i="1" smtClean="0">
                        <a:solidFill>
                          <a:schemeClr val="tx1"/>
                        </a:solidFill>
                        <a:latin typeface="Cambria Math"/>
                      </a:rPr>
                      <m:t>=</m:t>
                    </m:r>
                    <m:sSub>
                      <m:sSubPr>
                        <m:ctrlPr>
                          <a:rPr lang="de-DE" i="1" smtClean="0">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i="1">
                            <a:solidFill>
                              <a:schemeClr val="tx1"/>
                            </a:solidFill>
                            <a:latin typeface="Cambria Math"/>
                          </a:rPr>
                          <m:t>𝑖</m:t>
                        </m:r>
                        <m:r>
                          <a:rPr lang="de-DE" i="1">
                            <a:solidFill>
                              <a:schemeClr val="tx1"/>
                            </a:solidFill>
                            <a:latin typeface="Cambria Math"/>
                            <a:sym typeface="Symbol"/>
                          </a:rPr>
                          <m:t></m:t>
                        </m:r>
                      </m:sub>
                    </m:sSub>
                    <m:sSub>
                      <m:sSubPr>
                        <m:ctrlPr>
                          <a:rPr lang="de-DE" i="1">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i="1">
                            <a:solidFill>
                              <a:schemeClr val="tx1"/>
                            </a:solidFill>
                            <a:latin typeface="Cambria Math"/>
                            <a:sym typeface="Symbol"/>
                          </a:rPr>
                          <m:t></m:t>
                        </m:r>
                        <m:r>
                          <a:rPr lang="de-DE" i="1">
                            <a:solidFill>
                              <a:schemeClr val="tx1"/>
                            </a:solidFill>
                            <a:latin typeface="Cambria Math"/>
                            <a:sym typeface="Symbol"/>
                          </a:rPr>
                          <m:t>𝑗</m:t>
                        </m:r>
                      </m:sub>
                    </m:sSub>
                  </m:oMath>
                </a14:m>
                <a:r>
                  <a:rPr lang="de-DE" sz="2000" i="1" dirty="0">
                    <a:solidFill>
                      <a:schemeClr val="tx1"/>
                    </a:solidFill>
                    <a:latin typeface="+mn-lt"/>
                  </a:rPr>
                  <a:t>  </a:t>
                </a:r>
                <a:r>
                  <a:rPr lang="de-DE" sz="2000" dirty="0">
                    <a:solidFill>
                      <a:schemeClr val="tx1"/>
                    </a:solidFill>
                    <a:latin typeface="+mn-lt"/>
                  </a:rPr>
                  <a:t>für alle </a:t>
                </a:r>
                <a:r>
                  <a:rPr lang="de-DE" sz="2000" i="1" dirty="0">
                    <a:solidFill>
                      <a:schemeClr val="tx1"/>
                    </a:solidFill>
                    <a:latin typeface="+mn-lt"/>
                  </a:rPr>
                  <a:t>i</a:t>
                </a:r>
                <a:r>
                  <a:rPr lang="de-DE" sz="2000" dirty="0">
                    <a:solidFill>
                      <a:schemeClr val="tx1"/>
                    </a:solidFill>
                    <a:latin typeface="+mn-lt"/>
                  </a:rPr>
                  <a:t> und </a:t>
                </a:r>
                <a:r>
                  <a:rPr lang="de-DE" sz="2000" i="1" dirty="0">
                    <a:solidFill>
                      <a:schemeClr val="tx1"/>
                    </a:solidFill>
                    <a:latin typeface="+mn-lt"/>
                  </a:rPr>
                  <a:t>j</a:t>
                </a:r>
              </a:p>
            </p:txBody>
          </p:sp>
        </mc:Choice>
        <mc:Fallback xmlns="">
          <p:sp>
            <p:nvSpPr>
              <p:cNvPr id="43" name="Textfeld 42"/>
              <p:cNvSpPr txBox="1">
                <a:spLocks noRot="1" noChangeAspect="1" noMove="1" noResize="1" noEditPoints="1" noAdjustHandles="1" noChangeArrowheads="1" noChangeShapeType="1" noTextEdit="1"/>
              </p:cNvSpPr>
              <p:nvPr/>
            </p:nvSpPr>
            <p:spPr>
              <a:xfrm>
                <a:off x="1631509" y="4650151"/>
                <a:ext cx="3110938" cy="400110"/>
              </a:xfrm>
              <a:prstGeom prst="rect">
                <a:avLst/>
              </a:prstGeom>
              <a:blipFill rotWithShape="1">
                <a:blip r:embed="rId16"/>
                <a:stretch>
                  <a:fillRect l="-588" t="-10769" b="-24615"/>
                </a:stretch>
              </a:blipFill>
            </p:spPr>
            <p:txBody>
              <a:bodyPr/>
              <a:lstStyle/>
              <a:p>
                <a:r>
                  <a:rPr lang="de-DE">
                    <a:noFill/>
                  </a:rPr>
                  <a:t> </a:t>
                </a:r>
              </a:p>
            </p:txBody>
          </p:sp>
        </mc:Fallback>
      </mc:AlternateContent>
      <p:sp>
        <p:nvSpPr>
          <p:cNvPr id="44" name="Textfeld 43"/>
          <p:cNvSpPr txBox="1"/>
          <p:nvPr/>
        </p:nvSpPr>
        <p:spPr>
          <a:xfrm>
            <a:off x="668600" y="5050261"/>
            <a:ext cx="7348551" cy="400110"/>
          </a:xfrm>
          <a:prstGeom prst="rect">
            <a:avLst/>
          </a:prstGeom>
          <a:noFill/>
        </p:spPr>
        <p:txBody>
          <a:bodyPr wrap="square" rtlCol="0">
            <a:spAutoFit/>
          </a:bodyPr>
          <a:lstStyle/>
          <a:p>
            <a:r>
              <a:rPr lang="de-DE" sz="2000" dirty="0">
                <a:latin typeface="+mn-lt"/>
              </a:rPr>
              <a:t>Das Produkt der Randverteilungen ergibt die gemeinsame Verteilung</a:t>
            </a:r>
          </a:p>
        </p:txBody>
      </p:sp>
      <p:sp>
        <p:nvSpPr>
          <p:cNvPr id="45" name="Textfeld 44"/>
          <p:cNvSpPr txBox="1"/>
          <p:nvPr/>
        </p:nvSpPr>
        <p:spPr>
          <a:xfrm>
            <a:off x="683481" y="5531615"/>
            <a:ext cx="8064129" cy="400110"/>
          </a:xfrm>
          <a:prstGeom prst="rect">
            <a:avLst/>
          </a:prstGeom>
          <a:noFill/>
        </p:spPr>
        <p:txBody>
          <a:bodyPr wrap="square" rtlCol="0">
            <a:spAutoFit/>
          </a:bodyPr>
          <a:lstStyle/>
          <a:p>
            <a:r>
              <a:rPr lang="de-DE" sz="2000" dirty="0">
                <a:latin typeface="+mn-lt"/>
              </a:rPr>
              <a:t>Bei Unabhängigkeit </a:t>
            </a:r>
            <a:r>
              <a:rPr lang="de-DE" sz="2000" b="1" u="sng" dirty="0">
                <a:latin typeface="+mn-lt"/>
              </a:rPr>
              <a:t>erwartet</a:t>
            </a:r>
            <a:r>
              <a:rPr lang="de-DE" sz="2000" dirty="0">
                <a:latin typeface="+mn-lt"/>
              </a:rPr>
              <a:t> man für Zelle (</a:t>
            </a:r>
            <a:r>
              <a:rPr lang="de-DE" sz="2000" i="1" dirty="0">
                <a:latin typeface="+mn-lt"/>
              </a:rPr>
              <a:t>i</a:t>
            </a:r>
            <a:r>
              <a:rPr lang="de-DE" sz="2000" dirty="0">
                <a:latin typeface="+mn-lt"/>
              </a:rPr>
              <a:t>, </a:t>
            </a:r>
            <a:r>
              <a:rPr lang="de-DE" sz="2000" i="1" dirty="0">
                <a:latin typeface="+mn-lt"/>
              </a:rPr>
              <a:t>j</a:t>
            </a:r>
            <a:r>
              <a:rPr lang="de-DE" sz="2000" dirty="0">
                <a:latin typeface="+mn-lt"/>
              </a:rPr>
              <a:t>) genau</a:t>
            </a:r>
          </a:p>
        </p:txBody>
      </p:sp>
      <mc:AlternateContent xmlns:mc="http://schemas.openxmlformats.org/markup-compatibility/2006" xmlns:a14="http://schemas.microsoft.com/office/drawing/2010/main">
        <mc:Choice Requires="a14">
          <p:sp>
            <p:nvSpPr>
              <p:cNvPr id="46" name="Textfeld 45"/>
              <p:cNvSpPr txBox="1"/>
              <p:nvPr/>
            </p:nvSpPr>
            <p:spPr>
              <a:xfrm>
                <a:off x="921393" y="5920288"/>
                <a:ext cx="5568270" cy="489236"/>
              </a:xfrm>
              <a:prstGeom prst="rect">
                <a:avLst/>
              </a:prstGeom>
              <a:noFill/>
            </p:spPr>
            <p:txBody>
              <a:bodyPr wrap="square" rtlCol="0">
                <a:spAutoFit/>
              </a:bodyPr>
              <a:lstStyle/>
              <a:p>
                <a14:m>
                  <m:oMath xmlns:m="http://schemas.openxmlformats.org/officeDocument/2006/math">
                    <m:r>
                      <a:rPr lang="de-DE" b="0" i="1" smtClean="0">
                        <a:solidFill>
                          <a:schemeClr val="tx1"/>
                        </a:solidFill>
                        <a:latin typeface="Cambria Math"/>
                      </a:rPr>
                      <m:t>𝑛</m:t>
                    </m:r>
                    <m:r>
                      <a:rPr lang="de-DE" i="1" smtClean="0">
                        <a:solidFill>
                          <a:schemeClr val="tx1"/>
                        </a:solidFill>
                        <a:latin typeface="Cambria Math"/>
                        <a:ea typeface="Cambria Math"/>
                      </a:rPr>
                      <m:t>×</m:t>
                    </m:r>
                    <m:sSub>
                      <m:sSubPr>
                        <m:ctrlPr>
                          <a:rPr lang="de-DE" i="1" smtClean="0">
                            <a:solidFill>
                              <a:schemeClr val="tx1"/>
                            </a:solidFill>
                            <a:latin typeface="Cambria Math" panose="02040503050406030204" pitchFamily="18" charset="0"/>
                            <a:ea typeface="Cambria Math"/>
                          </a:rPr>
                        </m:ctrlPr>
                      </m:sSubPr>
                      <m:e>
                        <m:r>
                          <a:rPr lang="de-DE" b="0" i="1" smtClean="0">
                            <a:solidFill>
                              <a:schemeClr val="tx1"/>
                            </a:solidFill>
                            <a:latin typeface="Cambria Math"/>
                            <a:ea typeface="Cambria Math"/>
                          </a:rPr>
                          <m:t>𝑓</m:t>
                        </m:r>
                      </m:e>
                      <m:sub>
                        <m:r>
                          <a:rPr lang="de-DE" b="0" i="1" smtClean="0">
                            <a:solidFill>
                              <a:schemeClr val="tx1"/>
                            </a:solidFill>
                            <a:latin typeface="Cambria Math"/>
                            <a:ea typeface="Cambria Math"/>
                          </a:rPr>
                          <m:t>𝑖𝑗</m:t>
                        </m:r>
                      </m:sub>
                    </m:sSub>
                    <m:r>
                      <a:rPr lang="de-DE" b="0" i="1" smtClean="0">
                        <a:solidFill>
                          <a:schemeClr val="tx1"/>
                        </a:solidFill>
                        <a:latin typeface="Cambria Math"/>
                      </a:rPr>
                      <m:t>=</m:t>
                    </m:r>
                    <m:sSub>
                      <m:sSubPr>
                        <m:ctrlPr>
                          <a:rPr lang="de-DE" i="1" smtClean="0">
                            <a:solidFill>
                              <a:schemeClr val="tx1"/>
                            </a:solidFill>
                            <a:latin typeface="Cambria Math" panose="02040503050406030204" pitchFamily="18" charset="0"/>
                          </a:rPr>
                        </m:ctrlPr>
                      </m:sSubPr>
                      <m:e>
                        <m:r>
                          <a:rPr lang="de-DE" b="0" i="1" smtClean="0">
                            <a:solidFill>
                              <a:schemeClr val="tx1"/>
                            </a:solidFill>
                            <a:latin typeface="Cambria Math"/>
                          </a:rPr>
                          <m:t>𝑛</m:t>
                        </m:r>
                        <m:r>
                          <a:rPr lang="de-DE" b="0" i="1" smtClean="0">
                            <a:solidFill>
                              <a:schemeClr val="tx1"/>
                            </a:solidFill>
                            <a:latin typeface="Cambria Math"/>
                            <a:ea typeface="Cambria Math"/>
                          </a:rPr>
                          <m:t>×</m:t>
                        </m:r>
                        <m:r>
                          <a:rPr lang="de-DE" b="0" i="1" smtClean="0">
                            <a:solidFill>
                              <a:schemeClr val="tx1"/>
                            </a:solidFill>
                            <a:latin typeface="Cambria Math"/>
                          </a:rPr>
                          <m:t>𝑓</m:t>
                        </m:r>
                      </m:e>
                      <m:sub>
                        <m:r>
                          <a:rPr lang="de-DE" i="1">
                            <a:solidFill>
                              <a:schemeClr val="tx1"/>
                            </a:solidFill>
                            <a:latin typeface="Cambria Math"/>
                          </a:rPr>
                          <m:t>𝑖</m:t>
                        </m:r>
                        <m:r>
                          <a:rPr lang="de-DE" i="1">
                            <a:solidFill>
                              <a:schemeClr val="tx1"/>
                            </a:solidFill>
                            <a:latin typeface="Cambria Math"/>
                            <a:sym typeface="Symbol"/>
                          </a:rPr>
                          <m:t></m:t>
                        </m:r>
                      </m:sub>
                    </m:sSub>
                    <m:sSub>
                      <m:sSubPr>
                        <m:ctrlPr>
                          <a:rPr lang="de-DE" i="1">
                            <a:solidFill>
                              <a:schemeClr val="tx1"/>
                            </a:solidFill>
                            <a:latin typeface="Cambria Math" panose="02040503050406030204" pitchFamily="18" charset="0"/>
                          </a:rPr>
                        </m:ctrlPr>
                      </m:sSubPr>
                      <m:e>
                        <m:r>
                          <a:rPr lang="de-DE" b="0" i="1" smtClean="0">
                            <a:solidFill>
                              <a:schemeClr val="tx1"/>
                            </a:solidFill>
                            <a:latin typeface="Cambria Math"/>
                          </a:rPr>
                          <m:t>𝑓</m:t>
                        </m:r>
                      </m:e>
                      <m:sub>
                        <m:r>
                          <a:rPr lang="de-DE" i="1">
                            <a:solidFill>
                              <a:schemeClr val="tx1"/>
                            </a:solidFill>
                            <a:latin typeface="Cambria Math"/>
                            <a:sym typeface="Symbol"/>
                          </a:rPr>
                          <m:t></m:t>
                        </m:r>
                        <m:r>
                          <a:rPr lang="de-DE" i="1">
                            <a:solidFill>
                              <a:schemeClr val="tx1"/>
                            </a:solidFill>
                            <a:latin typeface="Cambria Math"/>
                            <a:sym typeface="Symbol"/>
                          </a:rPr>
                          <m:t>𝑗</m:t>
                        </m:r>
                      </m:sub>
                    </m:sSub>
                    <m:r>
                      <a:rPr lang="de-DE" b="0" i="1" smtClean="0">
                        <a:solidFill>
                          <a:schemeClr val="tx1"/>
                        </a:solidFill>
                        <a:latin typeface="Cambria Math"/>
                        <a:sym typeface="Symbol"/>
                      </a:rPr>
                      <m:t>=</m:t>
                    </m:r>
                    <m:f>
                      <m:fPr>
                        <m:ctrlPr>
                          <a:rPr lang="de-DE" b="0" i="1" smtClean="0">
                            <a:solidFill>
                              <a:schemeClr val="tx1"/>
                            </a:solidFill>
                            <a:latin typeface="Cambria Math" panose="02040503050406030204" pitchFamily="18" charset="0"/>
                            <a:sym typeface="Symbol"/>
                          </a:rPr>
                        </m:ctrlPr>
                      </m:fPr>
                      <m:num>
                        <m:sSub>
                          <m:sSubPr>
                            <m:ctrlPr>
                              <a:rPr lang="de-DE" i="1">
                                <a:solidFill>
                                  <a:schemeClr val="tx1"/>
                                </a:solidFill>
                                <a:latin typeface="Cambria Math" panose="02040503050406030204" pitchFamily="18" charset="0"/>
                                <a:sym typeface="Symbol"/>
                              </a:rPr>
                            </m:ctrlPr>
                          </m:sSubPr>
                          <m:e>
                            <m:r>
                              <a:rPr lang="de-DE" b="0" i="1" smtClean="0">
                                <a:solidFill>
                                  <a:schemeClr val="tx1"/>
                                </a:solidFill>
                                <a:latin typeface="Cambria Math"/>
                                <a:sym typeface="Symbol"/>
                              </a:rPr>
                              <m:t>𝑛</m:t>
                            </m:r>
                          </m:e>
                          <m:sub>
                            <m:r>
                              <a:rPr lang="de-DE" b="0" i="1" smtClean="0">
                                <a:solidFill>
                                  <a:schemeClr val="tx1"/>
                                </a:solidFill>
                                <a:latin typeface="Cambria Math"/>
                                <a:sym typeface="Symbol"/>
                              </a:rPr>
                              <m:t>𝑖</m:t>
                            </m:r>
                            <m:r>
                              <a:rPr lang="de-DE" b="0" i="1" smtClean="0">
                                <a:solidFill>
                                  <a:schemeClr val="tx1"/>
                                </a:solidFill>
                                <a:latin typeface="Cambria Math"/>
                                <a:sym typeface="Symbol"/>
                              </a:rPr>
                              <m:t></m:t>
                            </m:r>
                          </m:sub>
                        </m:sSub>
                        <m:sSub>
                          <m:sSubPr>
                            <m:ctrlPr>
                              <a:rPr lang="de-DE" i="1">
                                <a:solidFill>
                                  <a:schemeClr val="tx1"/>
                                </a:solidFill>
                                <a:latin typeface="Cambria Math" panose="02040503050406030204" pitchFamily="18" charset="0"/>
                                <a:sym typeface="Symbol"/>
                              </a:rPr>
                            </m:ctrlPr>
                          </m:sSubPr>
                          <m:e>
                            <m:r>
                              <a:rPr lang="de-DE" i="1">
                                <a:solidFill>
                                  <a:schemeClr val="tx1"/>
                                </a:solidFill>
                                <a:latin typeface="Cambria Math"/>
                                <a:sym typeface="Symbol"/>
                              </a:rPr>
                              <m:t>𝑛</m:t>
                            </m:r>
                          </m:e>
                          <m:sub>
                            <m:r>
                              <a:rPr lang="de-DE" i="1">
                                <a:solidFill>
                                  <a:schemeClr val="tx1"/>
                                </a:solidFill>
                                <a:latin typeface="Cambria Math"/>
                                <a:sym typeface="Symbol"/>
                              </a:rPr>
                              <m:t></m:t>
                            </m:r>
                            <m:r>
                              <a:rPr lang="de-DE" b="0" i="1" smtClean="0">
                                <a:solidFill>
                                  <a:schemeClr val="tx1"/>
                                </a:solidFill>
                                <a:latin typeface="Cambria Math"/>
                                <a:sym typeface="Symbol"/>
                              </a:rPr>
                              <m:t>𝑗</m:t>
                            </m:r>
                          </m:sub>
                        </m:sSub>
                      </m:num>
                      <m:den>
                        <m:r>
                          <a:rPr lang="de-DE" b="0" i="1" smtClean="0">
                            <a:solidFill>
                              <a:schemeClr val="tx1"/>
                            </a:solidFill>
                            <a:latin typeface="Cambria Math"/>
                            <a:sym typeface="Symbol"/>
                          </a:rPr>
                          <m:t>𝑛</m:t>
                        </m:r>
                      </m:den>
                    </m:f>
                  </m:oMath>
                </a14:m>
                <a:r>
                  <a:rPr lang="de-DE" sz="2000" i="1" dirty="0">
                    <a:solidFill>
                      <a:schemeClr val="tx1"/>
                    </a:solidFill>
                    <a:latin typeface="+mn-lt"/>
                  </a:rPr>
                  <a:t>    </a:t>
                </a:r>
                <a:r>
                  <a:rPr lang="de-DE" sz="2000" dirty="0">
                    <a:solidFill>
                      <a:schemeClr val="tx1"/>
                    </a:solidFill>
                    <a:latin typeface="+mn-lt"/>
                  </a:rPr>
                  <a:t>Beobachtungswerte.</a:t>
                </a:r>
              </a:p>
            </p:txBody>
          </p:sp>
        </mc:Choice>
        <mc:Fallback xmlns="">
          <p:sp>
            <p:nvSpPr>
              <p:cNvPr id="46" name="Textfeld 45"/>
              <p:cNvSpPr txBox="1">
                <a:spLocks noRot="1" noChangeAspect="1" noMove="1" noResize="1" noEditPoints="1" noAdjustHandles="1" noChangeArrowheads="1" noChangeShapeType="1" noTextEdit="1"/>
              </p:cNvSpPr>
              <p:nvPr/>
            </p:nvSpPr>
            <p:spPr>
              <a:xfrm>
                <a:off x="921393" y="5920288"/>
                <a:ext cx="5568270" cy="489236"/>
              </a:xfrm>
              <a:prstGeom prst="rect">
                <a:avLst/>
              </a:prstGeom>
              <a:blipFill rotWithShape="1">
                <a:blip r:embed="rId17"/>
                <a:stretch>
                  <a:fillRect b="-1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7" name="Textfeld 9"/>
              <p:cNvSpPr txBox="1">
                <a:spLocks noChangeArrowheads="1"/>
              </p:cNvSpPr>
              <p:nvPr/>
            </p:nvSpPr>
            <p:spPr bwMode="auto">
              <a:xfrm>
                <a:off x="683484" y="3828279"/>
                <a:ext cx="5683443" cy="424796"/>
              </a:xfrm>
              <a:prstGeom prst="rect">
                <a:avLst/>
              </a:prstGeom>
              <a:noFill/>
              <a:ln w="9525">
                <a:noFill/>
                <a:miter lim="800000"/>
                <a:headEnd/>
                <a:tailEnd/>
              </a:ln>
            </p:spPr>
            <p:txBody>
              <a:bodyPr wrap="square">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𝑓</m:t>
                        </m:r>
                      </m:e>
                      <m:sub>
                        <m:r>
                          <a:rPr lang="de-DE" sz="2000" b="0" i="1" smtClean="0">
                            <a:latin typeface="Cambria Math"/>
                          </a:rPr>
                          <m:t>𝑖𝑗</m:t>
                        </m:r>
                      </m:sub>
                    </m:sSub>
                    <m:r>
                      <a:rPr lang="de-DE" sz="2000" b="0" i="1" smtClean="0">
                        <a:latin typeface="Cambria Math"/>
                      </a:rPr>
                      <m:t>=</m:t>
                    </m:r>
                    <m:f>
                      <m:fPr>
                        <m:type m:val="lin"/>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𝑖𝑗</m:t>
                            </m:r>
                          </m:sub>
                        </m:sSub>
                      </m:num>
                      <m:den>
                        <m:r>
                          <a:rPr lang="de-DE" sz="2000" b="0" i="1" smtClean="0">
                            <a:latin typeface="Cambria Math"/>
                          </a:rPr>
                          <m:t>𝑛</m:t>
                        </m:r>
                      </m:den>
                    </m:f>
                  </m:oMath>
                </a14:m>
                <a:r>
                  <a:rPr lang="de-DE" sz="2000" dirty="0">
                    <a:latin typeface="Times New Roman" pitchFamily="18" charset="0"/>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𝑓</m:t>
                        </m:r>
                      </m:e>
                      <m:sub>
                        <m:r>
                          <a:rPr lang="de-DE" sz="2000" i="1" smtClean="0">
                            <a:latin typeface="Cambria Math"/>
                            <a:sym typeface="Symbol"/>
                          </a:rPr>
                          <m:t></m:t>
                        </m:r>
                        <m:r>
                          <a:rPr lang="de-DE" sz="2000" b="0" i="1" smtClean="0">
                            <a:latin typeface="Cambria Math"/>
                            <a:sym typeface="Symbol"/>
                          </a:rPr>
                          <m:t>𝑗</m:t>
                        </m:r>
                      </m:sub>
                    </m:sSub>
                    <m:r>
                      <a:rPr lang="de-DE" sz="2000" b="0" i="1" smtClean="0">
                        <a:latin typeface="Cambria Math"/>
                      </a:rPr>
                      <m:t>=</m:t>
                    </m:r>
                    <m:f>
                      <m:fPr>
                        <m:type m:val="lin"/>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sym typeface="Symbol"/>
                              </a:rPr>
                              <m:t></m:t>
                            </m:r>
                            <m:r>
                              <a:rPr lang="de-DE" sz="2000" b="0" i="1" smtClean="0">
                                <a:latin typeface="Cambria Math"/>
                                <a:sym typeface="Symbol"/>
                              </a:rPr>
                              <m:t>𝑗</m:t>
                            </m:r>
                          </m:sub>
                        </m:sSub>
                      </m:num>
                      <m:den>
                        <m:r>
                          <a:rPr lang="de-DE" sz="2000" b="0" i="1" smtClean="0">
                            <a:latin typeface="Cambria Math"/>
                          </a:rPr>
                          <m:t>𝑛</m:t>
                        </m:r>
                      </m:den>
                    </m:f>
                  </m:oMath>
                </a14:m>
                <a:r>
                  <a:rPr lang="de-DE" sz="2000" dirty="0">
                    <a:latin typeface="Times New Roman" pitchFamily="18" charset="0"/>
                  </a:rPr>
                  <a:t>  und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𝑓</m:t>
                        </m:r>
                      </m:e>
                      <m:sub>
                        <m:r>
                          <a:rPr lang="de-DE" sz="2000" b="0" i="1" smtClean="0">
                            <a:latin typeface="Cambria Math"/>
                          </a:rPr>
                          <m:t>𝑖</m:t>
                        </m:r>
                        <m:r>
                          <a:rPr lang="de-DE" sz="2000" i="1">
                            <a:latin typeface="Cambria Math"/>
                            <a:sym typeface="Symbol"/>
                          </a:rPr>
                          <m:t></m:t>
                        </m:r>
                      </m:sub>
                    </m:sSub>
                    <m:r>
                      <a:rPr lang="de-DE" sz="2000" i="1">
                        <a:latin typeface="Cambria Math"/>
                      </a:rPr>
                      <m:t>=</m:t>
                    </m:r>
                    <m:f>
                      <m:fPr>
                        <m:type m:val="lin"/>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𝑖</m:t>
                            </m:r>
                            <m:r>
                              <a:rPr lang="de-DE" sz="2000" i="1">
                                <a:latin typeface="Cambria Math"/>
                                <a:sym typeface="Symbol"/>
                              </a:rPr>
                              <m:t></m:t>
                            </m:r>
                          </m:sub>
                        </m:sSub>
                      </m:num>
                      <m:den>
                        <m:r>
                          <a:rPr lang="de-DE" sz="2000" i="1">
                            <a:latin typeface="Cambria Math"/>
                          </a:rPr>
                          <m:t>𝑛</m:t>
                        </m:r>
                      </m:den>
                    </m:f>
                  </m:oMath>
                </a14:m>
                <a:endParaRPr lang="de-DE" sz="2000" dirty="0">
                  <a:latin typeface="Times New Roman" pitchFamily="18" charset="0"/>
                </a:endParaRPr>
              </a:p>
            </p:txBody>
          </p:sp>
        </mc:Choice>
        <mc:Fallback xmlns="">
          <p:sp>
            <p:nvSpPr>
              <p:cNvPr id="47" name="Textfeld 9"/>
              <p:cNvSpPr txBox="1">
                <a:spLocks noRot="1" noChangeAspect="1" noMove="1" noResize="1" noEditPoints="1" noAdjustHandles="1" noChangeArrowheads="1" noChangeShapeType="1" noTextEdit="1"/>
              </p:cNvSpPr>
              <p:nvPr/>
            </p:nvSpPr>
            <p:spPr bwMode="auto">
              <a:xfrm>
                <a:off x="683484" y="3828279"/>
                <a:ext cx="5683443" cy="424796"/>
              </a:xfrm>
              <a:prstGeom prst="rect">
                <a:avLst/>
              </a:prstGeom>
              <a:blipFill rotWithShape="1">
                <a:blip r:embed="rId18"/>
                <a:stretch>
                  <a:fillRect l="-429" t="-108571" b="-162857"/>
                </a:stretch>
              </a:blipFill>
              <a:ln w="9525">
                <a:noFill/>
                <a:miter lim="800000"/>
                <a:headEnd/>
                <a:tailEnd/>
              </a:ln>
            </p:spPr>
            <p:txBody>
              <a:bodyPr/>
              <a:lstStyle/>
              <a:p>
                <a:r>
                  <a:rPr lang="de-DE">
                    <a:noFill/>
                  </a:rPr>
                  <a:t> </a:t>
                </a:r>
              </a:p>
            </p:txBody>
          </p:sp>
        </mc:Fallback>
      </mc:AlternateContent>
      <p:sp>
        <p:nvSpPr>
          <p:cNvPr id="48" name="Textfeld 9"/>
          <p:cNvSpPr txBox="1">
            <a:spLocks noChangeArrowheads="1"/>
          </p:cNvSpPr>
          <p:nvPr/>
        </p:nvSpPr>
        <p:spPr bwMode="auto">
          <a:xfrm>
            <a:off x="468314" y="3428511"/>
            <a:ext cx="5683443" cy="400110"/>
          </a:xfrm>
          <a:prstGeom prst="rect">
            <a:avLst/>
          </a:prstGeom>
          <a:noFill/>
          <a:ln w="9525">
            <a:noFill/>
            <a:miter lim="800000"/>
            <a:headEnd/>
            <a:tailEnd/>
          </a:ln>
        </p:spPr>
        <p:txBody>
          <a:bodyPr wrap="square">
            <a:spAutoFit/>
          </a:bodyPr>
          <a:lstStyle/>
          <a:p>
            <a:pPr algn="just"/>
            <a:r>
              <a:rPr lang="de-DE" sz="2000" dirty="0">
                <a:latin typeface="Times New Roman" pitchFamily="18" charset="0"/>
              </a:rPr>
              <a:t>&gt; Zur Erinnerung: </a:t>
            </a:r>
          </a:p>
        </p:txBody>
      </p:sp>
      <p:pic>
        <p:nvPicPr>
          <p:cNvPr id="2" name="Grafik 1"/>
          <p:cNvPicPr>
            <a:picLocks noChangeAspect="1"/>
          </p:cNvPicPr>
          <p:nvPr/>
        </p:nvPicPr>
        <p:blipFill>
          <a:blip r:embed="rId19"/>
          <a:stretch>
            <a:fillRect/>
          </a:stretch>
        </p:blipFill>
        <p:spPr>
          <a:xfrm>
            <a:off x="807989" y="1541971"/>
            <a:ext cx="7019925" cy="1619250"/>
          </a:xfrm>
          <a:prstGeom prst="rect">
            <a:avLst/>
          </a:prstGeom>
        </p:spPr>
      </p:pic>
      <mc:AlternateContent xmlns:mc="http://schemas.openxmlformats.org/markup-compatibility/2006" xmlns:a14="http://schemas.microsoft.com/office/drawing/2010/main">
        <mc:Choice Requires="a14">
          <p:sp>
            <p:nvSpPr>
              <p:cNvPr id="49" name="Textfeld 48"/>
              <p:cNvSpPr txBox="1"/>
              <p:nvPr/>
            </p:nvSpPr>
            <p:spPr>
              <a:xfrm>
                <a:off x="2317023" y="2251476"/>
                <a:ext cx="1011575"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11</m:t>
                          </m:r>
                        </m:sub>
                      </m:sSub>
                    </m:oMath>
                  </m:oMathPara>
                </a14:m>
                <a:endParaRPr lang="de-DE" dirty="0">
                  <a:solidFill>
                    <a:srgbClr val="0070C0"/>
                  </a:solidFill>
                </a:endParaRPr>
              </a:p>
            </p:txBody>
          </p:sp>
        </mc:Choice>
        <mc:Fallback xmlns="">
          <p:sp>
            <p:nvSpPr>
              <p:cNvPr id="49" name="Textfeld 48"/>
              <p:cNvSpPr txBox="1">
                <a:spLocks noRot="1" noChangeAspect="1" noMove="1" noResize="1" noEditPoints="1" noAdjustHandles="1" noChangeArrowheads="1" noChangeShapeType="1" noTextEdit="1"/>
              </p:cNvSpPr>
              <p:nvPr/>
            </p:nvSpPr>
            <p:spPr>
              <a:xfrm>
                <a:off x="2317023" y="2251476"/>
                <a:ext cx="1011575" cy="369332"/>
              </a:xfrm>
              <a:prstGeom prst="rect">
                <a:avLst/>
              </a:prstGeom>
              <a:blipFill>
                <a:blip r:embed="rId2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0" name="Textfeld 49"/>
              <p:cNvSpPr txBox="1"/>
              <p:nvPr/>
            </p:nvSpPr>
            <p:spPr>
              <a:xfrm>
                <a:off x="2462331" y="2537547"/>
                <a:ext cx="72095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21</m:t>
                          </m:r>
                        </m:sub>
                      </m:sSub>
                    </m:oMath>
                  </m:oMathPara>
                </a14:m>
                <a:endParaRPr lang="de-DE" dirty="0">
                  <a:solidFill>
                    <a:srgbClr val="0070C0"/>
                  </a:solidFill>
                </a:endParaRPr>
              </a:p>
            </p:txBody>
          </p:sp>
        </mc:Choice>
        <mc:Fallback xmlns="">
          <p:sp>
            <p:nvSpPr>
              <p:cNvPr id="50" name="Textfeld 49"/>
              <p:cNvSpPr txBox="1">
                <a:spLocks noRot="1" noChangeAspect="1" noMove="1" noResize="1" noEditPoints="1" noAdjustHandles="1" noChangeArrowheads="1" noChangeShapeType="1" noTextEdit="1"/>
              </p:cNvSpPr>
              <p:nvPr/>
            </p:nvSpPr>
            <p:spPr>
              <a:xfrm>
                <a:off x="2462331" y="2537547"/>
                <a:ext cx="720958" cy="369332"/>
              </a:xfrm>
              <a:prstGeom prst="rect">
                <a:avLst/>
              </a:prstGeom>
              <a:blipFill>
                <a:blip r:embed="rId2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1" name="Textfeld 50"/>
              <p:cNvSpPr txBox="1"/>
              <p:nvPr/>
            </p:nvSpPr>
            <p:spPr>
              <a:xfrm>
                <a:off x="4224822" y="2251476"/>
                <a:ext cx="1011575"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12</m:t>
                          </m:r>
                        </m:sub>
                      </m:sSub>
                    </m:oMath>
                  </m:oMathPara>
                </a14:m>
                <a:endParaRPr lang="de-DE" dirty="0">
                  <a:solidFill>
                    <a:srgbClr val="0070C0"/>
                  </a:solidFill>
                </a:endParaRPr>
              </a:p>
            </p:txBody>
          </p:sp>
        </mc:Choice>
        <mc:Fallback xmlns="">
          <p:sp>
            <p:nvSpPr>
              <p:cNvPr id="51" name="Textfeld 50"/>
              <p:cNvSpPr txBox="1">
                <a:spLocks noRot="1" noChangeAspect="1" noMove="1" noResize="1" noEditPoints="1" noAdjustHandles="1" noChangeArrowheads="1" noChangeShapeType="1" noTextEdit="1"/>
              </p:cNvSpPr>
              <p:nvPr/>
            </p:nvSpPr>
            <p:spPr>
              <a:xfrm>
                <a:off x="4224822" y="2251476"/>
                <a:ext cx="1011575" cy="369332"/>
              </a:xfrm>
              <a:prstGeom prst="rect">
                <a:avLst/>
              </a:prstGeom>
              <a:blipFill>
                <a:blip r:embed="rId2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2" name="Textfeld 51"/>
              <p:cNvSpPr txBox="1"/>
              <p:nvPr/>
            </p:nvSpPr>
            <p:spPr>
              <a:xfrm>
                <a:off x="4363534" y="2537547"/>
                <a:ext cx="72095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22</m:t>
                          </m:r>
                        </m:sub>
                      </m:sSub>
                    </m:oMath>
                  </m:oMathPara>
                </a14:m>
                <a:endParaRPr lang="de-DE" dirty="0">
                  <a:solidFill>
                    <a:srgbClr val="0070C0"/>
                  </a:solidFill>
                </a:endParaRPr>
              </a:p>
            </p:txBody>
          </p:sp>
        </mc:Choice>
        <mc:Fallback xmlns="">
          <p:sp>
            <p:nvSpPr>
              <p:cNvPr id="52" name="Textfeld 51"/>
              <p:cNvSpPr txBox="1">
                <a:spLocks noRot="1" noChangeAspect="1" noMove="1" noResize="1" noEditPoints="1" noAdjustHandles="1" noChangeArrowheads="1" noChangeShapeType="1" noTextEdit="1"/>
              </p:cNvSpPr>
              <p:nvPr/>
            </p:nvSpPr>
            <p:spPr>
              <a:xfrm>
                <a:off x="4363534" y="2537547"/>
                <a:ext cx="720958" cy="369332"/>
              </a:xfrm>
              <a:prstGeom prst="rect">
                <a:avLst/>
              </a:prstGeom>
              <a:blipFill>
                <a:blip r:embed="rId2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3" name="Textfeld 52"/>
              <p:cNvSpPr txBox="1"/>
              <p:nvPr/>
            </p:nvSpPr>
            <p:spPr>
              <a:xfrm>
                <a:off x="5881006" y="2251476"/>
                <a:ext cx="1011575"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13</m:t>
                          </m:r>
                        </m:sub>
                      </m:sSub>
                    </m:oMath>
                  </m:oMathPara>
                </a14:m>
                <a:endParaRPr lang="de-DE" dirty="0">
                  <a:solidFill>
                    <a:srgbClr val="0070C0"/>
                  </a:solidFill>
                </a:endParaRPr>
              </a:p>
            </p:txBody>
          </p:sp>
        </mc:Choice>
        <mc:Fallback xmlns="">
          <p:sp>
            <p:nvSpPr>
              <p:cNvPr id="53" name="Textfeld 52"/>
              <p:cNvSpPr txBox="1">
                <a:spLocks noRot="1" noChangeAspect="1" noMove="1" noResize="1" noEditPoints="1" noAdjustHandles="1" noChangeArrowheads="1" noChangeShapeType="1" noTextEdit="1"/>
              </p:cNvSpPr>
              <p:nvPr/>
            </p:nvSpPr>
            <p:spPr>
              <a:xfrm>
                <a:off x="5881006" y="2251476"/>
                <a:ext cx="1011575" cy="369332"/>
              </a:xfrm>
              <a:prstGeom prst="rect">
                <a:avLst/>
              </a:prstGeom>
              <a:blipFill>
                <a:blip r:embed="rId2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4" name="Textfeld 53"/>
              <p:cNvSpPr txBox="1"/>
              <p:nvPr/>
            </p:nvSpPr>
            <p:spPr>
              <a:xfrm>
                <a:off x="6026314" y="2537547"/>
                <a:ext cx="72095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23</m:t>
                          </m:r>
                        </m:sub>
                      </m:sSub>
                    </m:oMath>
                  </m:oMathPara>
                </a14:m>
                <a:endParaRPr lang="de-DE" dirty="0">
                  <a:solidFill>
                    <a:srgbClr val="0070C0"/>
                  </a:solidFill>
                </a:endParaRPr>
              </a:p>
            </p:txBody>
          </p:sp>
        </mc:Choice>
        <mc:Fallback xmlns="">
          <p:sp>
            <p:nvSpPr>
              <p:cNvPr id="54" name="Textfeld 53"/>
              <p:cNvSpPr txBox="1">
                <a:spLocks noRot="1" noChangeAspect="1" noMove="1" noResize="1" noEditPoints="1" noAdjustHandles="1" noChangeArrowheads="1" noChangeShapeType="1" noTextEdit="1"/>
              </p:cNvSpPr>
              <p:nvPr/>
            </p:nvSpPr>
            <p:spPr>
              <a:xfrm>
                <a:off x="6026314" y="2537547"/>
                <a:ext cx="720958" cy="369332"/>
              </a:xfrm>
              <a:prstGeom prst="rect">
                <a:avLst/>
              </a:prstGeom>
              <a:blipFill>
                <a:blip r:embed="rId2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5" name="Textfeld 54"/>
              <p:cNvSpPr txBox="1"/>
              <p:nvPr/>
            </p:nvSpPr>
            <p:spPr>
              <a:xfrm>
                <a:off x="2636925" y="2846849"/>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i="1" smtClean="0">
                              <a:solidFill>
                                <a:srgbClr val="0070C0"/>
                              </a:solidFill>
                              <a:latin typeface="Cambria Math"/>
                              <a:sym typeface="Symbol"/>
                            </a:rPr>
                            <m:t></m:t>
                          </m:r>
                          <m:r>
                            <a:rPr lang="de-DE" b="0" i="1" smtClean="0">
                              <a:solidFill>
                                <a:srgbClr val="0070C0"/>
                              </a:solidFill>
                              <a:latin typeface="Cambria Math"/>
                              <a:sym typeface="Symbol"/>
                            </a:rPr>
                            <m:t>1</m:t>
                          </m:r>
                        </m:sub>
                      </m:sSub>
                    </m:oMath>
                  </m:oMathPara>
                </a14:m>
                <a:endParaRPr lang="de-DE" dirty="0">
                  <a:solidFill>
                    <a:srgbClr val="0070C0"/>
                  </a:solidFill>
                </a:endParaRPr>
              </a:p>
            </p:txBody>
          </p:sp>
        </mc:Choice>
        <mc:Fallback xmlns="">
          <p:sp>
            <p:nvSpPr>
              <p:cNvPr id="55" name="Textfeld 54"/>
              <p:cNvSpPr txBox="1">
                <a:spLocks noRot="1" noChangeAspect="1" noMove="1" noResize="1" noEditPoints="1" noAdjustHandles="1" noChangeArrowheads="1" noChangeShapeType="1" noTextEdit="1"/>
              </p:cNvSpPr>
              <p:nvPr/>
            </p:nvSpPr>
            <p:spPr>
              <a:xfrm>
                <a:off x="2636925" y="2846849"/>
                <a:ext cx="720958" cy="379784"/>
              </a:xfrm>
              <a:prstGeom prst="rect">
                <a:avLst/>
              </a:prstGeom>
              <a:blipFill>
                <a:blip r:embed="rId2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6" name="Textfeld 55"/>
              <p:cNvSpPr txBox="1"/>
              <p:nvPr/>
            </p:nvSpPr>
            <p:spPr>
              <a:xfrm>
                <a:off x="4439239" y="2816077"/>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i="1" smtClean="0">
                              <a:solidFill>
                                <a:srgbClr val="0070C0"/>
                              </a:solidFill>
                              <a:latin typeface="Cambria Math"/>
                              <a:sym typeface="Symbol"/>
                            </a:rPr>
                            <m:t></m:t>
                          </m:r>
                          <m:r>
                            <a:rPr lang="de-DE" b="0" i="1" smtClean="0">
                              <a:solidFill>
                                <a:srgbClr val="0070C0"/>
                              </a:solidFill>
                              <a:latin typeface="Cambria Math"/>
                              <a:sym typeface="Symbol"/>
                            </a:rPr>
                            <m:t>2</m:t>
                          </m:r>
                        </m:sub>
                      </m:sSub>
                    </m:oMath>
                  </m:oMathPara>
                </a14:m>
                <a:endParaRPr lang="de-DE" dirty="0">
                  <a:solidFill>
                    <a:srgbClr val="0070C0"/>
                  </a:solidFill>
                </a:endParaRPr>
              </a:p>
            </p:txBody>
          </p:sp>
        </mc:Choice>
        <mc:Fallback xmlns="">
          <p:sp>
            <p:nvSpPr>
              <p:cNvPr id="56" name="Textfeld 55"/>
              <p:cNvSpPr txBox="1">
                <a:spLocks noRot="1" noChangeAspect="1" noMove="1" noResize="1" noEditPoints="1" noAdjustHandles="1" noChangeArrowheads="1" noChangeShapeType="1" noTextEdit="1"/>
              </p:cNvSpPr>
              <p:nvPr/>
            </p:nvSpPr>
            <p:spPr>
              <a:xfrm>
                <a:off x="4439239" y="2816077"/>
                <a:ext cx="720958" cy="379784"/>
              </a:xfrm>
              <a:prstGeom prst="rect">
                <a:avLst/>
              </a:prstGeom>
              <a:blipFill>
                <a:blip r:embed="rId2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7" name="Textfeld 56"/>
              <p:cNvSpPr txBox="1"/>
              <p:nvPr/>
            </p:nvSpPr>
            <p:spPr>
              <a:xfrm>
                <a:off x="6171623" y="2816077"/>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i="1" smtClean="0">
                              <a:solidFill>
                                <a:srgbClr val="0070C0"/>
                              </a:solidFill>
                              <a:latin typeface="Cambria Math"/>
                              <a:sym typeface="Symbol"/>
                            </a:rPr>
                            <m:t></m:t>
                          </m:r>
                          <m:r>
                            <a:rPr lang="de-DE" b="0" i="1" smtClean="0">
                              <a:solidFill>
                                <a:srgbClr val="0070C0"/>
                              </a:solidFill>
                              <a:latin typeface="Cambria Math"/>
                              <a:sym typeface="Symbol"/>
                            </a:rPr>
                            <m:t>3</m:t>
                          </m:r>
                        </m:sub>
                      </m:sSub>
                    </m:oMath>
                  </m:oMathPara>
                </a14:m>
                <a:endParaRPr lang="de-DE" dirty="0">
                  <a:solidFill>
                    <a:srgbClr val="0070C0"/>
                  </a:solidFill>
                </a:endParaRPr>
              </a:p>
            </p:txBody>
          </p:sp>
        </mc:Choice>
        <mc:Fallback xmlns="">
          <p:sp>
            <p:nvSpPr>
              <p:cNvPr id="57" name="Textfeld 56"/>
              <p:cNvSpPr txBox="1">
                <a:spLocks noRot="1" noChangeAspect="1" noMove="1" noResize="1" noEditPoints="1" noAdjustHandles="1" noChangeArrowheads="1" noChangeShapeType="1" noTextEdit="1"/>
              </p:cNvSpPr>
              <p:nvPr/>
            </p:nvSpPr>
            <p:spPr>
              <a:xfrm>
                <a:off x="6171623" y="2816077"/>
                <a:ext cx="720958" cy="379784"/>
              </a:xfrm>
              <a:prstGeom prst="rect">
                <a:avLst/>
              </a:prstGeom>
              <a:blipFill>
                <a:blip r:embed="rId2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8" name="Textfeld 57"/>
              <p:cNvSpPr txBox="1"/>
              <p:nvPr/>
            </p:nvSpPr>
            <p:spPr>
              <a:xfrm>
                <a:off x="7602602" y="2254342"/>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1</m:t>
                          </m:r>
                          <m:r>
                            <a:rPr lang="de-DE" i="1" smtClean="0">
                              <a:solidFill>
                                <a:srgbClr val="0070C0"/>
                              </a:solidFill>
                              <a:latin typeface="Cambria Math"/>
                              <a:sym typeface="Symbol"/>
                            </a:rPr>
                            <m:t></m:t>
                          </m:r>
                        </m:sub>
                      </m:sSub>
                    </m:oMath>
                  </m:oMathPara>
                </a14:m>
                <a:endParaRPr lang="de-DE" dirty="0">
                  <a:solidFill>
                    <a:srgbClr val="0070C0"/>
                  </a:solidFill>
                </a:endParaRPr>
              </a:p>
            </p:txBody>
          </p:sp>
        </mc:Choice>
        <mc:Fallback xmlns="">
          <p:sp>
            <p:nvSpPr>
              <p:cNvPr id="58" name="Textfeld 57"/>
              <p:cNvSpPr txBox="1">
                <a:spLocks noRot="1" noChangeAspect="1" noMove="1" noResize="1" noEditPoints="1" noAdjustHandles="1" noChangeArrowheads="1" noChangeShapeType="1" noTextEdit="1"/>
              </p:cNvSpPr>
              <p:nvPr/>
            </p:nvSpPr>
            <p:spPr>
              <a:xfrm>
                <a:off x="7602602" y="2254342"/>
                <a:ext cx="720958" cy="379784"/>
              </a:xfrm>
              <a:prstGeom prst="rect">
                <a:avLst/>
              </a:prstGeom>
              <a:blipFill>
                <a:blip r:embed="rId2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9" name="Textfeld 58"/>
              <p:cNvSpPr txBox="1"/>
              <p:nvPr/>
            </p:nvSpPr>
            <p:spPr>
              <a:xfrm>
                <a:off x="7602602" y="2558046"/>
                <a:ext cx="720958" cy="379784"/>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i="1" smtClean="0">
                              <a:solidFill>
                                <a:srgbClr val="0070C0"/>
                              </a:solidFill>
                              <a:latin typeface="Cambria Math" panose="02040503050406030204" pitchFamily="18" charset="0"/>
                            </a:rPr>
                          </m:ctrlPr>
                        </m:sSubPr>
                        <m:e>
                          <m:r>
                            <a:rPr lang="de-DE" b="0" i="1" smtClean="0">
                              <a:solidFill>
                                <a:srgbClr val="0070C0"/>
                              </a:solidFill>
                              <a:latin typeface="Cambria Math"/>
                            </a:rPr>
                            <m:t>𝑛</m:t>
                          </m:r>
                        </m:e>
                        <m:sub>
                          <m:r>
                            <a:rPr lang="de-DE" b="0" i="1" smtClean="0">
                              <a:solidFill>
                                <a:srgbClr val="0070C0"/>
                              </a:solidFill>
                              <a:latin typeface="Cambria Math"/>
                            </a:rPr>
                            <m:t>2</m:t>
                          </m:r>
                          <m:r>
                            <a:rPr lang="de-DE" i="1" smtClean="0">
                              <a:solidFill>
                                <a:srgbClr val="0070C0"/>
                              </a:solidFill>
                              <a:latin typeface="Cambria Math"/>
                              <a:sym typeface="Symbol"/>
                            </a:rPr>
                            <m:t></m:t>
                          </m:r>
                        </m:sub>
                      </m:sSub>
                    </m:oMath>
                  </m:oMathPara>
                </a14:m>
                <a:endParaRPr lang="de-DE" dirty="0">
                  <a:solidFill>
                    <a:srgbClr val="0070C0"/>
                  </a:solidFill>
                </a:endParaRPr>
              </a:p>
            </p:txBody>
          </p:sp>
        </mc:Choice>
        <mc:Fallback xmlns="">
          <p:sp>
            <p:nvSpPr>
              <p:cNvPr id="59" name="Textfeld 58"/>
              <p:cNvSpPr txBox="1">
                <a:spLocks noRot="1" noChangeAspect="1" noMove="1" noResize="1" noEditPoints="1" noAdjustHandles="1" noChangeArrowheads="1" noChangeShapeType="1" noTextEdit="1"/>
              </p:cNvSpPr>
              <p:nvPr/>
            </p:nvSpPr>
            <p:spPr>
              <a:xfrm>
                <a:off x="7602602" y="2558046"/>
                <a:ext cx="720958" cy="379784"/>
              </a:xfrm>
              <a:prstGeom prst="rect">
                <a:avLst/>
              </a:prstGeom>
              <a:blipFill>
                <a:blip r:embed="rId3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0" name="Textfeld 59"/>
              <p:cNvSpPr txBox="1"/>
              <p:nvPr/>
            </p:nvSpPr>
            <p:spPr>
              <a:xfrm>
                <a:off x="7450202" y="2834425"/>
                <a:ext cx="87335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b="0" i="1" smtClean="0">
                          <a:solidFill>
                            <a:srgbClr val="0070C0"/>
                          </a:solidFill>
                          <a:latin typeface="Cambria Math"/>
                        </a:rPr>
                        <m:t>𝑛</m:t>
                      </m:r>
                    </m:oMath>
                  </m:oMathPara>
                </a14:m>
                <a:endParaRPr lang="de-DE" dirty="0">
                  <a:solidFill>
                    <a:srgbClr val="0070C0"/>
                  </a:solidFill>
                </a:endParaRPr>
              </a:p>
            </p:txBody>
          </p:sp>
        </mc:Choice>
        <mc:Fallback xmlns="">
          <p:sp>
            <p:nvSpPr>
              <p:cNvPr id="60" name="Textfeld 59"/>
              <p:cNvSpPr txBox="1">
                <a:spLocks noRot="1" noChangeAspect="1" noMove="1" noResize="1" noEditPoints="1" noAdjustHandles="1" noChangeArrowheads="1" noChangeShapeType="1" noTextEdit="1"/>
              </p:cNvSpPr>
              <p:nvPr/>
            </p:nvSpPr>
            <p:spPr>
              <a:xfrm>
                <a:off x="7450202" y="2834425"/>
                <a:ext cx="873358" cy="369332"/>
              </a:xfrm>
              <a:prstGeom prst="rect">
                <a:avLst/>
              </a:prstGeom>
              <a:blipFill>
                <a:blip r:embed="rId31"/>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3667158420"/>
      </p:ext>
    </p:extLst>
  </p:cSld>
  <p:clrMapOvr>
    <a:masterClrMapping/>
  </p:clrMapOvr>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812</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0" name="Textfeld 9"/>
              <p:cNvSpPr txBox="1"/>
              <p:nvPr/>
            </p:nvSpPr>
            <p:spPr>
              <a:xfrm>
                <a:off x="468313" y="1136938"/>
                <a:ext cx="8008813" cy="707886"/>
              </a:xfrm>
              <a:prstGeom prst="rect">
                <a:avLst/>
              </a:prstGeom>
              <a:noFill/>
            </p:spPr>
            <p:txBody>
              <a:bodyPr wrap="square" rtlCol="0">
                <a:spAutoFit/>
              </a:bodyPr>
              <a:lstStyle/>
              <a:p>
                <a:pPr algn="just"/>
                <a:r>
                  <a:rPr lang="de-DE" sz="2000" dirty="0">
                    <a:latin typeface="+mn-lt"/>
                  </a:rPr>
                  <a:t>&gt; Jetzt als statistisches Entscheidungsproblem:</a:t>
                </a:r>
              </a:p>
              <a:p>
                <a:pPr algn="just"/>
                <a:r>
                  <a:rPr lang="de-DE" sz="2000" dirty="0">
                    <a:latin typeface="+mn-lt"/>
                  </a:rPr>
                  <a:t>   Sind die Zufallsvariablen </a:t>
                </a:r>
                <a14:m>
                  <m:oMath xmlns:m="http://schemas.openxmlformats.org/officeDocument/2006/math">
                    <m:r>
                      <a:rPr lang="de-DE" sz="2000" b="0" i="1" smtClean="0">
                        <a:latin typeface="Cambria Math"/>
                      </a:rPr>
                      <m:t>𝑋</m:t>
                    </m:r>
                  </m:oMath>
                </a14:m>
                <a:r>
                  <a:rPr lang="de-DE" sz="2000" dirty="0">
                    <a:latin typeface="+mn-lt"/>
                  </a:rPr>
                  <a:t> und </a:t>
                </a:r>
                <a14:m>
                  <m:oMath xmlns:m="http://schemas.openxmlformats.org/officeDocument/2006/math">
                    <m:r>
                      <a:rPr lang="de-DE" sz="2000" b="0" i="1" smtClean="0">
                        <a:latin typeface="Cambria Math"/>
                      </a:rPr>
                      <m:t>𝑌</m:t>
                    </m:r>
                  </m:oMath>
                </a14:m>
                <a:r>
                  <a:rPr lang="de-DE" sz="2000" dirty="0">
                    <a:latin typeface="+mn-lt"/>
                  </a:rPr>
                  <a:t> stochastisch unabhängig oder nicht?</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3" y="1136938"/>
                <a:ext cx="8008813" cy="707886"/>
              </a:xfrm>
              <a:prstGeom prst="rect">
                <a:avLst/>
              </a:prstGeom>
              <a:blipFill rotWithShape="1">
                <a:blip r:embed="rId3"/>
                <a:stretch>
                  <a:fillRect l="-837" t="-4310" b="-14655"/>
                </a:stretch>
              </a:blipFill>
            </p:spPr>
            <p:txBody>
              <a:bodyPr/>
              <a:lstStyle/>
              <a:p>
                <a:r>
                  <a:rPr lang="de-DE">
                    <a:noFill/>
                  </a:rPr>
                  <a:t> </a:t>
                </a:r>
              </a:p>
            </p:txBody>
          </p:sp>
        </mc:Fallback>
      </mc:AlternateContent>
      <p:sp>
        <p:nvSpPr>
          <p:cNvPr id="11" name="Textfeld 10"/>
          <p:cNvSpPr txBox="1"/>
          <p:nvPr/>
        </p:nvSpPr>
        <p:spPr>
          <a:xfrm>
            <a:off x="468313" y="2269171"/>
            <a:ext cx="7813596" cy="400110"/>
          </a:xfrm>
          <a:prstGeom prst="rect">
            <a:avLst/>
          </a:prstGeom>
          <a:noFill/>
        </p:spPr>
        <p:txBody>
          <a:bodyPr wrap="square" rtlCol="0">
            <a:spAutoFit/>
          </a:bodyPr>
          <a:lstStyle/>
          <a:p>
            <a:pPr algn="just"/>
            <a:r>
              <a:rPr lang="de-DE" sz="2000" dirty="0">
                <a:latin typeface="+mn-lt"/>
              </a:rPr>
              <a:t>&gt; Testproblem</a:t>
            </a:r>
          </a:p>
        </p:txBody>
      </p:sp>
      <mc:AlternateContent xmlns:mc="http://schemas.openxmlformats.org/markup-compatibility/2006" xmlns:a14="http://schemas.microsoft.com/office/drawing/2010/main">
        <mc:Choice Requires="a14">
          <p:sp>
            <p:nvSpPr>
              <p:cNvPr id="12" name="Textfeld 11"/>
              <p:cNvSpPr txBox="1"/>
              <p:nvPr/>
            </p:nvSpPr>
            <p:spPr>
              <a:xfrm>
                <a:off x="939853" y="2690152"/>
                <a:ext cx="7342056"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  </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r>
                          <a:rPr lang="de-DE" sz="2000" b="0" i="1" smtClean="0">
                            <a:latin typeface="Cambria Math"/>
                          </a:rPr>
                          <m:t>,</m:t>
                        </m:r>
                        <m:r>
                          <a:rPr lang="de-DE" sz="2000" b="0" i="1" smtClean="0">
                            <a:latin typeface="Cambria Math"/>
                          </a:rPr>
                          <m:t>𝑌</m:t>
                        </m:r>
                        <m:r>
                          <a:rPr lang="de-DE" sz="2000" b="0" i="1" smtClean="0">
                            <a:latin typeface="Cambria Math"/>
                          </a:rPr>
                          <m:t>=</m:t>
                        </m:r>
                        <m:r>
                          <a:rPr lang="de-DE" sz="2000" b="0" i="1" smtClean="0">
                            <a:latin typeface="Cambria Math"/>
                          </a:rPr>
                          <m:t>𝑗</m:t>
                        </m:r>
                      </m:e>
                    </m:d>
                    <m:r>
                      <a:rPr lang="de-DE" sz="2000" i="1">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r>
                          <a:rPr lang="de-DE" sz="2000" i="1">
                            <a:latin typeface="Cambria Math"/>
                          </a:rPr>
                          <m:t>𝑖</m:t>
                        </m:r>
                      </m:e>
                    </m:d>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𝑗</m:t>
                        </m:r>
                      </m:e>
                    </m:d>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=1,2</m:t>
                    </m:r>
                  </m:oMath>
                </a14:m>
                <a:r>
                  <a:rPr lang="de-DE" sz="2000" dirty="0">
                    <a:latin typeface="+mn-lt"/>
                  </a:rPr>
                  <a:t>, </a:t>
                </a:r>
                <a14:m>
                  <m:oMath xmlns:m="http://schemas.openxmlformats.org/officeDocument/2006/math">
                    <m:r>
                      <a:rPr lang="de-DE" sz="2000" b="0" i="1" smtClean="0">
                        <a:latin typeface="Cambria Math"/>
                      </a:rPr>
                      <m:t>𝑗</m:t>
                    </m:r>
                    <m:r>
                      <a:rPr lang="de-DE" sz="2000" b="0" i="1" smtClean="0">
                        <a:latin typeface="Cambria Math"/>
                      </a:rPr>
                      <m:t>=1,2,3</m:t>
                    </m:r>
                  </m:oMath>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939853" y="2690152"/>
                <a:ext cx="7342056"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14" name="Textfeld 13"/>
          <p:cNvSpPr txBox="1"/>
          <p:nvPr/>
        </p:nvSpPr>
        <p:spPr>
          <a:xfrm>
            <a:off x="470720" y="4057682"/>
            <a:ext cx="2187544" cy="400110"/>
          </a:xfrm>
          <a:prstGeom prst="rect">
            <a:avLst/>
          </a:prstGeom>
          <a:noFill/>
        </p:spPr>
        <p:txBody>
          <a:bodyPr wrap="square" rtlCol="0">
            <a:spAutoFit/>
          </a:bodyPr>
          <a:lstStyle/>
          <a:p>
            <a:pPr algn="just"/>
            <a:r>
              <a:rPr lang="de-DE" sz="2000" dirty="0">
                <a:latin typeface="+mn-lt"/>
              </a:rPr>
              <a:t>&gt; Teststatistik: </a:t>
            </a:r>
          </a:p>
        </p:txBody>
      </p:sp>
      <p:sp>
        <p:nvSpPr>
          <p:cNvPr id="15" name="Textfeld 14"/>
          <p:cNvSpPr txBox="1"/>
          <p:nvPr/>
        </p:nvSpPr>
        <p:spPr>
          <a:xfrm>
            <a:off x="468313" y="4893376"/>
            <a:ext cx="6038941" cy="400110"/>
          </a:xfrm>
          <a:prstGeom prst="rect">
            <a:avLst/>
          </a:prstGeom>
          <a:noFill/>
        </p:spPr>
        <p:txBody>
          <a:bodyPr wrap="square" rtlCol="0">
            <a:spAutoFit/>
          </a:bodyPr>
          <a:lstStyle/>
          <a:p>
            <a:pPr algn="just"/>
            <a:r>
              <a:rPr lang="de-DE" sz="2000" dirty="0">
                <a:latin typeface="+mn-lt"/>
              </a:rPr>
              <a:t>&gt; Testniveau (Signifikanzniveau):  </a:t>
            </a:r>
          </a:p>
        </p:txBody>
      </p:sp>
      <p:sp>
        <p:nvSpPr>
          <p:cNvPr id="16" name="Textfeld 15"/>
          <p:cNvSpPr txBox="1"/>
          <p:nvPr/>
        </p:nvSpPr>
        <p:spPr>
          <a:xfrm>
            <a:off x="469463" y="5320551"/>
            <a:ext cx="3353476" cy="400110"/>
          </a:xfrm>
          <a:prstGeom prst="rect">
            <a:avLst/>
          </a:prstGeom>
          <a:noFill/>
        </p:spPr>
        <p:txBody>
          <a:bodyPr wrap="square" rtlCol="0">
            <a:spAutoFit/>
          </a:bodyPr>
          <a:lstStyle/>
          <a:p>
            <a:pPr algn="just"/>
            <a:r>
              <a:rPr lang="de-DE" sz="2000" dirty="0">
                <a:latin typeface="+mn-lt"/>
              </a:rPr>
              <a:t>&gt; Kritischer Wert: </a:t>
            </a:r>
          </a:p>
        </p:txBody>
      </p:sp>
      <p:sp>
        <p:nvSpPr>
          <p:cNvPr id="18" name="Textfeld 17"/>
          <p:cNvSpPr txBox="1"/>
          <p:nvPr/>
        </p:nvSpPr>
        <p:spPr>
          <a:xfrm>
            <a:off x="470083" y="5773335"/>
            <a:ext cx="1898853" cy="400110"/>
          </a:xfrm>
          <a:prstGeom prst="rect">
            <a:avLst/>
          </a:prstGeom>
          <a:noFill/>
        </p:spPr>
        <p:txBody>
          <a:bodyPr wrap="square" rtlCol="0">
            <a:spAutoFit/>
          </a:bodyPr>
          <a:lstStyle/>
          <a:p>
            <a:pPr algn="just"/>
            <a:r>
              <a:rPr lang="de-DE" sz="2000" dirty="0">
                <a:latin typeface="+mn-lt"/>
              </a:rPr>
              <a:t>&gt; Testprozedur:</a:t>
            </a:r>
          </a:p>
        </p:txBody>
      </p:sp>
      <mc:AlternateContent xmlns:mc="http://schemas.openxmlformats.org/markup-compatibility/2006" xmlns:a14="http://schemas.microsoft.com/office/drawing/2010/main">
        <mc:Choice Requires="a14">
          <p:sp>
            <p:nvSpPr>
              <p:cNvPr id="22" name="Textfeld 21"/>
              <p:cNvSpPr txBox="1"/>
              <p:nvPr/>
            </p:nvSpPr>
            <p:spPr>
              <a:xfrm>
                <a:off x="4005610" y="4893376"/>
                <a:ext cx="1483479"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4005610" y="4893376"/>
                <a:ext cx="1483479"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2522014" y="5320551"/>
                <a:ext cx="3237365" cy="4338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𝑐</m:t>
                          </m:r>
                          <m:r>
                            <a:rPr lang="de-DE" sz="2000" b="0" i="1" smtClean="0">
                              <a:solidFill>
                                <a:schemeClr val="tx1"/>
                              </a:solidFill>
                              <a:latin typeface="Cambria Math"/>
                              <a:ea typeface="Cambria Math"/>
                            </a:rPr>
                            <m:t>=</m:t>
                          </m:r>
                          <m:r>
                            <a:rPr lang="de-DE" sz="2000" i="1" smtClean="0">
                              <a:solidFill>
                                <a:schemeClr val="tx1"/>
                              </a:solidFill>
                              <a:latin typeface="Cambria Math"/>
                              <a:ea typeface="Cambria Math"/>
                            </a:rPr>
                            <m:t>𝜒</m:t>
                          </m:r>
                        </m:e>
                        <m:sub>
                          <m:r>
                            <a:rPr lang="de-DE" sz="2000" b="0" i="1" smtClean="0">
                              <a:solidFill>
                                <a:schemeClr val="tx1"/>
                              </a:solidFill>
                              <a:latin typeface="Cambria Math"/>
                              <a:ea typeface="Cambria Math"/>
                            </a:rPr>
                            <m:t>2,0.95</m:t>
                          </m:r>
                        </m:sub>
                        <m:sup>
                          <m:r>
                            <a:rPr lang="de-DE" sz="2000" b="0" i="1" smtClean="0">
                              <a:solidFill>
                                <a:schemeClr val="tx1"/>
                              </a:solidFill>
                              <a:latin typeface="Cambria Math"/>
                              <a:ea typeface="Cambria Math"/>
                            </a:rPr>
                            <m:t>2</m:t>
                          </m:r>
                        </m:sup>
                      </m:sSubSup>
                      <m:r>
                        <a:rPr lang="de-DE" sz="2000" b="0" i="1" smtClean="0">
                          <a:solidFill>
                            <a:schemeClr val="tx1"/>
                          </a:solidFill>
                          <a:latin typeface="Cambria Math"/>
                          <a:ea typeface="Cambria Math"/>
                        </a:rPr>
                        <m:t>=5.99</m:t>
                      </m:r>
                    </m:oMath>
                  </m:oMathPara>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2522014" y="5320551"/>
                <a:ext cx="3237365" cy="433837"/>
              </a:xfrm>
              <a:prstGeom prst="rect">
                <a:avLst/>
              </a:prstGeom>
              <a:blipFill rotWithShape="1">
                <a:blip r:embed="rId6"/>
                <a:stretch>
                  <a:fillRect b="-140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2328039" y="5780098"/>
                <a:ext cx="4486399" cy="707886"/>
              </a:xfrm>
              <a:prstGeom prst="rect">
                <a:avLst/>
              </a:prstGeom>
              <a:noFill/>
            </p:spPr>
            <p:txBody>
              <a:bodyPr wrap="square" rtlCol="0">
                <a:spAutoFit/>
              </a:bodyPr>
              <a:lstStyle/>
              <a:p>
                <a:pPr algn="just"/>
                <a:r>
                  <a:rPr lang="de-DE" sz="2000" dirty="0">
                    <a:latin typeface="+mn-lt"/>
                  </a:rPr>
                  <a:t>Falls</a:t>
                </a:r>
                <a:r>
                  <a:rPr lang="de-DE" sz="2000" dirty="0"/>
                  <a:t> </a:t>
                </a:r>
                <a14:m>
                  <m:oMath xmlns:m="http://schemas.openxmlformats.org/officeDocument/2006/math">
                    <m:sSup>
                      <m:sSupPr>
                        <m:ctrlPr>
                          <a:rPr lang="de-DE" sz="2000" i="1">
                            <a:latin typeface="Cambria Math" panose="02040503050406030204" pitchFamily="18" charset="0"/>
                          </a:rPr>
                        </m:ctrlPr>
                      </m:sSupPr>
                      <m:e>
                        <m:r>
                          <a:rPr lang="de-DE" sz="2000" i="1">
                            <a:latin typeface="Cambria Math"/>
                            <a:ea typeface="Cambria Math"/>
                          </a:rPr>
                          <m:t>𝜒</m:t>
                        </m:r>
                      </m:e>
                      <m:sup>
                        <m:r>
                          <a:rPr lang="de-DE" sz="2000" i="1">
                            <a:latin typeface="Cambria Math"/>
                          </a:rPr>
                          <m:t>2</m:t>
                        </m:r>
                      </m:sup>
                    </m:sSup>
                    <m:r>
                      <a:rPr lang="de-DE" sz="2000" i="1">
                        <a:latin typeface="Cambria Math"/>
                      </a:rPr>
                      <m:t>&gt;</m:t>
                    </m:r>
                    <m:r>
                      <a:rPr lang="de-DE" sz="2000" i="1">
                        <a:latin typeface="Cambria Math"/>
                      </a:rPr>
                      <m:t>𝑐</m:t>
                    </m:r>
                  </m:oMath>
                </a14:m>
                <a:r>
                  <a:rPr lang="de-DE" sz="2000" dirty="0">
                    <a:latin typeface="+mn-lt"/>
                  </a:rPr>
                  <a:t>, Entscheidung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sonst</a:t>
                </a:r>
              </a:p>
              <a:p>
                <a:pPr algn="just"/>
                <a:r>
                  <a:rPr lang="de-DE" sz="2000" dirty="0">
                    <a:latin typeface="+mn-lt"/>
                  </a:rPr>
                  <a:t>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2328039" y="5780098"/>
                <a:ext cx="4486399" cy="707886"/>
              </a:xfrm>
              <a:prstGeom prst="rect">
                <a:avLst/>
              </a:prstGeom>
              <a:blipFill rotWithShape="1">
                <a:blip r:embed="rId7"/>
                <a:stretch>
                  <a:fillRect l="-1495" t="-4310" b="-14655"/>
                </a:stretch>
              </a:blipFill>
            </p:spPr>
            <p:txBody>
              <a:bodyPr/>
              <a:lstStyle/>
              <a:p>
                <a:r>
                  <a:rPr lang="de-DE">
                    <a:noFill/>
                  </a:rPr>
                  <a:t> </a:t>
                </a:r>
              </a:p>
            </p:txBody>
          </p:sp>
        </mc:Fallback>
      </mc:AlternateContent>
      <p:sp>
        <p:nvSpPr>
          <p:cNvPr id="29" name="Textfeld 28"/>
          <p:cNvSpPr txBox="1"/>
          <p:nvPr/>
        </p:nvSpPr>
        <p:spPr>
          <a:xfrm>
            <a:off x="468313" y="1849076"/>
            <a:ext cx="7992977" cy="400110"/>
          </a:xfrm>
          <a:prstGeom prst="rect">
            <a:avLst/>
          </a:prstGeom>
          <a:noFill/>
        </p:spPr>
        <p:txBody>
          <a:bodyPr wrap="square" rtlCol="0">
            <a:spAutoFit/>
          </a:bodyPr>
          <a:lstStyle/>
          <a:p>
            <a:pPr algn="just"/>
            <a:r>
              <a:rPr lang="de-DE" sz="2000" dirty="0">
                <a:latin typeface="+mn-lt"/>
              </a:rPr>
              <a:t>&gt; Kodierung von Geschlecht und Raucherstatus mit 1, 2 bzw. 1, 2 und 3 </a:t>
            </a:r>
          </a:p>
        </p:txBody>
      </p:sp>
      <mc:AlternateContent xmlns:mc="http://schemas.openxmlformats.org/markup-compatibility/2006" xmlns:a14="http://schemas.microsoft.com/office/drawing/2010/main">
        <mc:Choice Requires="a14">
          <p:sp>
            <p:nvSpPr>
              <p:cNvPr id="31" name="Textfeld 30"/>
              <p:cNvSpPr txBox="1"/>
              <p:nvPr/>
            </p:nvSpPr>
            <p:spPr>
              <a:xfrm>
                <a:off x="939852" y="3132305"/>
                <a:ext cx="7735835"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r>
                      <a:rPr lang="de-DE" sz="2000" b="0" i="1" smtClean="0">
                        <a:latin typeface="Cambria Math"/>
                      </a:rPr>
                      <m:t>:  </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r>
                          <a:rPr lang="de-DE" sz="2000" b="0" i="1" smtClean="0">
                            <a:latin typeface="Cambria Math"/>
                          </a:rPr>
                          <m:t>,</m:t>
                        </m:r>
                        <m:r>
                          <a:rPr lang="de-DE" sz="2000" b="0" i="1" smtClean="0">
                            <a:latin typeface="Cambria Math"/>
                          </a:rPr>
                          <m:t>𝑌</m:t>
                        </m:r>
                        <m:r>
                          <a:rPr lang="de-DE" sz="2000" b="0" i="1" smtClean="0">
                            <a:latin typeface="Cambria Math"/>
                          </a:rPr>
                          <m:t>=</m:t>
                        </m:r>
                        <m:r>
                          <a:rPr lang="de-DE" sz="2000" b="0" i="1" smtClean="0">
                            <a:latin typeface="Cambria Math"/>
                          </a:rPr>
                          <m:t>𝑗</m:t>
                        </m:r>
                      </m:e>
                    </m:d>
                    <m:r>
                      <a:rPr lang="de-DE" sz="2000" i="1" smtClean="0">
                        <a:latin typeface="Cambria Math"/>
                        <a:ea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r>
                          <a:rPr lang="de-DE" sz="2000" i="1">
                            <a:latin typeface="Cambria Math"/>
                          </a:rPr>
                          <m:t>𝑖</m:t>
                        </m:r>
                      </m:e>
                    </m:d>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𝑗</m:t>
                        </m:r>
                      </m:e>
                    </m:d>
                  </m:oMath>
                </a14:m>
                <a:r>
                  <a:rPr lang="de-DE" sz="2000" dirty="0">
                    <a:latin typeface="+mn-lt"/>
                  </a:rPr>
                  <a:t> für mindestens ein Paar </a:t>
                </a:r>
                <a14:m>
                  <m:oMath xmlns:m="http://schemas.openxmlformats.org/officeDocument/2006/math">
                    <m:d>
                      <m:dPr>
                        <m:ctrlPr>
                          <a:rPr lang="de-DE" sz="2000" i="1" smtClean="0">
                            <a:latin typeface="Cambria Math" panose="02040503050406030204" pitchFamily="18" charset="0"/>
                          </a:rPr>
                        </m:ctrlPr>
                      </m:dPr>
                      <m:e>
                        <m:r>
                          <a:rPr lang="de-DE" sz="2000" b="0" i="1" smtClean="0">
                            <a:latin typeface="Cambria Math"/>
                          </a:rPr>
                          <m:t>𝑖</m:t>
                        </m:r>
                        <m:r>
                          <a:rPr lang="de-DE" sz="2000" b="0" i="1" smtClean="0">
                            <a:latin typeface="Cambria Math"/>
                          </a:rPr>
                          <m:t>,</m:t>
                        </m:r>
                        <m:r>
                          <a:rPr lang="de-DE" sz="2000" b="0" i="1" smtClean="0">
                            <a:latin typeface="Cambria Math"/>
                          </a:rPr>
                          <m:t>𝑗</m:t>
                        </m:r>
                      </m:e>
                    </m:d>
                  </m:oMath>
                </a14:m>
                <a:r>
                  <a:rPr lang="de-DE" sz="2000" dirty="0">
                    <a:latin typeface="+mn-lt"/>
                  </a:rPr>
                  <a:t> </a:t>
                </a:r>
              </a:p>
            </p:txBody>
          </p:sp>
        </mc:Choice>
        <mc:Fallback xmlns="">
          <p:sp>
            <p:nvSpPr>
              <p:cNvPr id="31" name="Textfeld 30"/>
              <p:cNvSpPr txBox="1">
                <a:spLocks noRot="1" noChangeAspect="1" noMove="1" noResize="1" noEditPoints="1" noAdjustHandles="1" noChangeArrowheads="1" noChangeShapeType="1" noTextEdit="1"/>
              </p:cNvSpPr>
              <p:nvPr/>
            </p:nvSpPr>
            <p:spPr>
              <a:xfrm>
                <a:off x="939852" y="3132305"/>
                <a:ext cx="7735835" cy="400110"/>
              </a:xfrm>
              <a:prstGeom prst="rect">
                <a:avLst/>
              </a:prstGeom>
              <a:blipFill rotWithShape="1">
                <a:blip r:embed="rId8"/>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2209505" y="3550370"/>
                <a:ext cx="6885345" cy="12997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2</m:t>
                          </m:r>
                        </m:sup>
                        <m:e>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𝑗</m:t>
                              </m:r>
                              <m:r>
                                <a:rPr lang="de-DE" sz="2000" b="0" i="1" smtClean="0">
                                  <a:latin typeface="Cambria Math"/>
                                </a:rPr>
                                <m:t>=1</m:t>
                              </m:r>
                            </m:sub>
                            <m:sup>
                              <m:r>
                                <a:rPr lang="de-DE" sz="2000" b="0" i="1" smtClean="0">
                                  <a:latin typeface="Cambria Math"/>
                                </a:rPr>
                                <m:t>3</m:t>
                              </m:r>
                            </m:sup>
                            <m:e>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rPr>
                                                <m:t>𝑖</m:t>
                                              </m:r>
                                              <m:r>
                                                <a:rPr lang="de-DE" sz="2000" b="0" i="1" smtClean="0">
                                                  <a:latin typeface="Cambria Math"/>
                                                </a:rPr>
                                                <m:t>𝑗</m:t>
                                              </m:r>
                                            </m:sub>
                                          </m:sSub>
                                          <m:r>
                                            <a:rPr lang="de-DE" sz="2000" i="1">
                                              <a:latin typeface="Cambria Math"/>
                                            </a:rPr>
                                            <m:t>−</m:t>
                                          </m:r>
                                          <m:f>
                                            <m:fPr>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𝑖</m:t>
                                                  </m:r>
                                                  <m:r>
                                                    <a:rPr lang="de-DE" sz="2000" b="0" i="1" smtClean="0">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sym typeface="Symbol"/>
                                                    </a:rPr>
                                                    <m:t></m:t>
                                                  </m:r>
                                                  <m:r>
                                                    <a:rPr lang="de-DE" sz="2000" b="0" i="1" smtClean="0">
                                                      <a:latin typeface="Cambria Math"/>
                                                      <a:sym typeface="Symbol"/>
                                                    </a:rPr>
                                                    <m:t>𝑗</m:t>
                                                  </m:r>
                                                </m:sub>
                                              </m:sSub>
                                            </m:num>
                                            <m:den>
                                              <m:r>
                                                <a:rPr lang="de-DE" sz="2000" b="0" i="1" smtClean="0">
                                                  <a:latin typeface="Cambria Math"/>
                                                </a:rPr>
                                                <m:t>𝑛</m:t>
                                              </m:r>
                                            </m:den>
                                          </m:f>
                                        </m:e>
                                      </m:d>
                                    </m:e>
                                    <m:sup>
                                      <m:r>
                                        <a:rPr lang="de-DE" sz="2000" i="1">
                                          <a:latin typeface="Cambria Math"/>
                                        </a:rPr>
                                        <m:t>2</m:t>
                                      </m:r>
                                    </m:sup>
                                  </m:sSup>
                                </m:num>
                                <m:den>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rPr>
                                            <m:t>𝑖</m:t>
                                          </m:r>
                                          <m:r>
                                            <a:rPr lang="de-DE" sz="2000" i="1">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sym typeface="Symbol"/>
                                            </a:rPr>
                                            <m:t></m:t>
                                          </m:r>
                                          <m:r>
                                            <a:rPr lang="de-DE" sz="2000" i="1">
                                              <a:latin typeface="Cambria Math"/>
                                              <a:sym typeface="Symbol"/>
                                            </a:rPr>
                                            <m:t>𝑗</m:t>
                                          </m:r>
                                        </m:sub>
                                      </m:sSub>
                                    </m:num>
                                    <m:den>
                                      <m:r>
                                        <a:rPr lang="de-DE" sz="2000" i="1">
                                          <a:latin typeface="Cambria Math"/>
                                        </a:rPr>
                                        <m:t>𝑛</m:t>
                                      </m:r>
                                    </m:den>
                                  </m:f>
                                </m:den>
                              </m:f>
                            </m:e>
                          </m:nary>
                        </m:e>
                      </m:nary>
                      <m:r>
                        <a:rPr lang="de-DE" sz="2000" b="0" i="1" smtClean="0">
                          <a:latin typeface="Cambria Math"/>
                        </a:rPr>
                        <m:t>   ~   </m:t>
                      </m:r>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d>
                        <m:dPr>
                          <m:ctrlPr>
                            <a:rPr lang="de-DE" sz="2000" b="0" i="1" smtClean="0">
                              <a:latin typeface="Cambria Math" panose="02040503050406030204" pitchFamily="18" charset="0"/>
                            </a:rPr>
                          </m:ctrlPr>
                        </m:dPr>
                        <m:e>
                          <m:r>
                            <a:rPr lang="de-DE" sz="2000" b="0" i="1" smtClean="0">
                              <a:latin typeface="Cambria Math"/>
                            </a:rPr>
                            <m:t>2</m:t>
                          </m:r>
                        </m:e>
                      </m:d>
                    </m:oMath>
                  </m:oMathPara>
                </a14:m>
                <a:endParaRPr lang="de-DE" sz="2000" dirty="0">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2209505" y="3550370"/>
                <a:ext cx="6885345" cy="1299715"/>
              </a:xfrm>
              <a:prstGeom prst="rect">
                <a:avLst/>
              </a:prstGeom>
              <a:blipFill rotWithShape="1">
                <a:blip r:embed="rId9"/>
                <a:stretch>
                  <a:fillRect/>
                </a:stretch>
              </a:blipFill>
            </p:spPr>
            <p:txBody>
              <a:bodyPr/>
              <a:lstStyle/>
              <a:p>
                <a:r>
                  <a:rPr lang="de-DE">
                    <a:noFill/>
                  </a:rPr>
                  <a:t> </a:t>
                </a:r>
              </a:p>
            </p:txBody>
          </p:sp>
        </mc:Fallback>
      </mc:AlternateContent>
      <p:sp>
        <p:nvSpPr>
          <p:cNvPr id="33" name="Textfeld 32"/>
          <p:cNvSpPr txBox="1"/>
          <p:nvPr/>
        </p:nvSpPr>
        <p:spPr>
          <a:xfrm>
            <a:off x="6214530" y="3861673"/>
            <a:ext cx="432048" cy="338554"/>
          </a:xfrm>
          <a:prstGeom prst="rect">
            <a:avLst/>
          </a:prstGeom>
          <a:noFill/>
        </p:spPr>
        <p:txBody>
          <a:bodyPr wrap="square" rtlCol="0">
            <a:spAutoFit/>
          </a:bodyPr>
          <a:lstStyle/>
          <a:p>
            <a:pPr algn="just"/>
            <a:r>
              <a:rPr lang="de-DE" sz="1600" i="1" dirty="0">
                <a:latin typeface="+mn-lt"/>
              </a:rPr>
              <a:t>a</a:t>
            </a:r>
          </a:p>
        </p:txBody>
      </p:sp>
    </p:spTree>
    <p:extLst>
      <p:ext uri="{BB962C8B-B14F-4D97-AF65-F5344CB8AC3E}">
        <p14:creationId xmlns:p14="http://schemas.microsoft.com/office/powerpoint/2010/main" val="3651601720"/>
      </p:ext>
    </p:extLst>
  </p:cSld>
  <p:clrMapOvr>
    <a:masterClrMapping/>
  </p:clrMapOvr>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813</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468312" y="4776681"/>
            <a:ext cx="3455615" cy="400110"/>
          </a:xfrm>
          <a:prstGeom prst="rect">
            <a:avLst/>
          </a:prstGeom>
          <a:noFill/>
        </p:spPr>
        <p:txBody>
          <a:bodyPr wrap="square" rtlCol="0">
            <a:spAutoFit/>
          </a:bodyPr>
          <a:lstStyle/>
          <a:p>
            <a:pPr algn="just"/>
            <a:r>
              <a:rPr lang="de-DE" sz="2000" dirty="0">
                <a:latin typeface="+mn-lt"/>
              </a:rPr>
              <a:t>&gt; Testergebnis wäre dann: </a:t>
            </a:r>
          </a:p>
        </p:txBody>
      </p:sp>
      <mc:AlternateContent xmlns:mc="http://schemas.openxmlformats.org/markup-compatibility/2006" xmlns:a14="http://schemas.microsoft.com/office/drawing/2010/main">
        <mc:Choice Requires="a14">
          <p:sp>
            <p:nvSpPr>
              <p:cNvPr id="11" name="Textfeld 10"/>
              <p:cNvSpPr txBox="1"/>
              <p:nvPr/>
            </p:nvSpPr>
            <p:spPr>
              <a:xfrm>
                <a:off x="468313" y="3717032"/>
                <a:ext cx="6984007" cy="424796"/>
              </a:xfrm>
              <a:prstGeom prst="rect">
                <a:avLst/>
              </a:prstGeom>
              <a:noFill/>
            </p:spPr>
            <p:txBody>
              <a:bodyPr wrap="square" rtlCol="0">
                <a:spAutoFit/>
              </a:bodyPr>
              <a:lstStyle/>
              <a:p>
                <a:pPr algn="just"/>
                <a:r>
                  <a:rPr lang="de-DE" sz="2000" dirty="0">
                    <a:latin typeface="+mn-lt"/>
                  </a:rPr>
                  <a:t>&gt; Beispielrechnungen für die Terme </a:t>
                </a:r>
                <a14:m>
                  <m:oMath xmlns:m="http://schemas.openxmlformats.org/officeDocument/2006/math">
                    <m:f>
                      <m:fPr>
                        <m:type m:val="lin"/>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m:t>
                            </m:r>
                            <m:r>
                              <a:rPr lang="de-DE" sz="2000" b="0" i="1" smtClean="0">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b="0" i="1" smtClean="0">
                                <a:latin typeface="Cambria Math"/>
                                <a:sym typeface="Symbol"/>
                              </a:rPr>
                              <m:t>𝑗</m:t>
                            </m:r>
                          </m:sub>
                        </m:sSub>
                      </m:num>
                      <m:den>
                        <m:r>
                          <a:rPr lang="de-DE" sz="2000" b="0" i="1" smtClean="0">
                            <a:latin typeface="Cambria Math"/>
                          </a:rPr>
                          <m:t>𝑛</m:t>
                        </m:r>
                      </m:den>
                    </m:f>
                  </m:oMath>
                </a14:m>
                <a:r>
                  <a:rPr lang="de-DE" sz="2000" dirty="0">
                    <a:latin typeface="+mn-lt"/>
                  </a:rPr>
                  <a:t>: </a:t>
                </a:r>
              </a:p>
            </p:txBody>
          </p:sp>
        </mc:Choice>
        <mc:Fallback xmlns="">
          <p:sp>
            <p:nvSpPr>
              <p:cNvPr id="11" name="Textfeld 10"/>
              <p:cNvSpPr txBox="1">
                <a:spLocks noRot="1" noChangeAspect="1" noMove="1" noResize="1" noEditPoints="1" noAdjustHandles="1" noChangeArrowheads="1" noChangeShapeType="1" noTextEdit="1"/>
              </p:cNvSpPr>
              <p:nvPr/>
            </p:nvSpPr>
            <p:spPr>
              <a:xfrm>
                <a:off x="468313" y="3717032"/>
                <a:ext cx="6984007" cy="424796"/>
              </a:xfrm>
              <a:prstGeom prst="rect">
                <a:avLst/>
              </a:prstGeom>
              <a:blipFill rotWithShape="1">
                <a:blip r:embed="rId4"/>
                <a:stretch>
                  <a:fillRect l="-961" t="-110145" b="-16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902315" y="4126823"/>
                <a:ext cx="2733581" cy="529504"/>
              </a:xfrm>
              <a:prstGeom prst="rect">
                <a:avLst/>
              </a:prstGeom>
              <a:noFill/>
            </p:spPr>
            <p:txBody>
              <a:bodyPr wrap="square" rtlCol="0">
                <a:spAutoFit/>
              </a:bodyPr>
              <a:lstStyle/>
              <a:p>
                <a14:m>
                  <m:oMath xmlns:m="http://schemas.openxmlformats.org/officeDocument/2006/math">
                    <m:f>
                      <m:fPr>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r>
                              <a:rPr lang="de-DE" sz="2000" b="0" i="1" smtClean="0">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b="0" i="1" smtClean="0">
                                <a:latin typeface="Cambria Math"/>
                                <a:sym typeface="Symbol"/>
                              </a:rPr>
                              <m:t>1</m:t>
                            </m:r>
                          </m:sub>
                        </m:sSub>
                      </m:num>
                      <m:den>
                        <m:r>
                          <a:rPr lang="de-DE" sz="2000" b="0" i="1" smtClean="0">
                            <a:latin typeface="Cambria Math"/>
                          </a:rPr>
                          <m:t>𝑛</m:t>
                        </m:r>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40</m:t>
                        </m:r>
                        <m:r>
                          <a:rPr lang="de-DE" sz="2000" b="0" i="1" smtClean="0">
                            <a:latin typeface="Cambria Math"/>
                            <a:ea typeface="Cambria Math"/>
                          </a:rPr>
                          <m:t>×16</m:t>
                        </m:r>
                      </m:num>
                      <m:den>
                        <m:r>
                          <a:rPr lang="de-DE" sz="2000" b="0" i="1" smtClean="0">
                            <a:latin typeface="Cambria Math"/>
                          </a:rPr>
                          <m:t>100</m:t>
                        </m:r>
                      </m:den>
                    </m:f>
                    <m:r>
                      <a:rPr lang="de-DE" sz="2000" b="0" i="1" smtClean="0">
                        <a:latin typeface="Cambria Math"/>
                      </a:rPr>
                      <m:t>=6.4</m:t>
                    </m:r>
                  </m:oMath>
                </a14:m>
                <a:r>
                  <a:rPr lang="de-DE" sz="2000" dirty="0">
                    <a:latin typeface="+mn-lt"/>
                  </a:rPr>
                  <a:t>,</a:t>
                </a:r>
              </a:p>
            </p:txBody>
          </p:sp>
        </mc:Choice>
        <mc:Fallback xmlns="">
          <p:sp>
            <p:nvSpPr>
              <p:cNvPr id="13" name="Textfeld 12"/>
              <p:cNvSpPr txBox="1">
                <a:spLocks noRot="1" noChangeAspect="1" noMove="1" noResize="1" noEditPoints="1" noAdjustHandles="1" noChangeArrowheads="1" noChangeShapeType="1" noTextEdit="1"/>
              </p:cNvSpPr>
              <p:nvPr/>
            </p:nvSpPr>
            <p:spPr>
              <a:xfrm>
                <a:off x="902315" y="4126823"/>
                <a:ext cx="2733581" cy="529504"/>
              </a:xfrm>
              <a:prstGeom prst="rect">
                <a:avLst/>
              </a:prstGeom>
              <a:blipFill rotWithShape="1">
                <a:blip r:embed="rId5"/>
                <a:stretch>
                  <a:fillRect b="-689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3419872" y="4126823"/>
                <a:ext cx="3024336" cy="529504"/>
              </a:xfrm>
              <a:prstGeom prst="rect">
                <a:avLst/>
              </a:prstGeom>
              <a:noFill/>
            </p:spPr>
            <p:txBody>
              <a:bodyPr wrap="square" rtlCol="0">
                <a:spAutoFit/>
              </a:bodyPr>
              <a:lstStyle/>
              <a:p>
                <a14:m>
                  <m:oMath xmlns:m="http://schemas.openxmlformats.org/officeDocument/2006/math">
                    <m:f>
                      <m:fPr>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r>
                              <a:rPr lang="de-DE" sz="2000" b="0" i="1" smtClean="0">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b="0" i="1" smtClean="0">
                                <a:latin typeface="Cambria Math"/>
                                <a:sym typeface="Symbol"/>
                              </a:rPr>
                              <m:t>2</m:t>
                            </m:r>
                          </m:sub>
                        </m:sSub>
                      </m:num>
                      <m:den>
                        <m:r>
                          <a:rPr lang="de-DE" sz="2000" b="0" i="1" smtClean="0">
                            <a:latin typeface="Cambria Math"/>
                          </a:rPr>
                          <m:t>𝑛</m:t>
                        </m:r>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40</m:t>
                        </m:r>
                        <m:r>
                          <a:rPr lang="de-DE" sz="2000" b="0" i="1" smtClean="0">
                            <a:latin typeface="Cambria Math"/>
                            <a:ea typeface="Cambria Math"/>
                          </a:rPr>
                          <m:t>×20</m:t>
                        </m:r>
                      </m:num>
                      <m:den>
                        <m:r>
                          <a:rPr lang="de-DE" sz="2000" b="0" i="1" smtClean="0">
                            <a:latin typeface="Cambria Math"/>
                          </a:rPr>
                          <m:t>100</m:t>
                        </m:r>
                      </m:den>
                    </m:f>
                    <m:r>
                      <a:rPr lang="de-DE" sz="2000" b="0" i="1" smtClean="0">
                        <a:latin typeface="Cambria Math"/>
                      </a:rPr>
                      <m:t>=8</m:t>
                    </m:r>
                  </m:oMath>
                </a14:m>
                <a:r>
                  <a:rPr lang="de-DE" sz="2000" dirty="0">
                    <a:latin typeface="+mn-lt"/>
                  </a:rPr>
                  <a:t>,   etc.</a:t>
                </a:r>
              </a:p>
            </p:txBody>
          </p:sp>
        </mc:Choice>
        <mc:Fallback xmlns="">
          <p:sp>
            <p:nvSpPr>
              <p:cNvPr id="15" name="Textfeld 14"/>
              <p:cNvSpPr txBox="1">
                <a:spLocks noRot="1" noChangeAspect="1" noMove="1" noResize="1" noEditPoints="1" noAdjustHandles="1" noChangeArrowheads="1" noChangeShapeType="1" noTextEdit="1"/>
              </p:cNvSpPr>
              <p:nvPr/>
            </p:nvSpPr>
            <p:spPr>
              <a:xfrm>
                <a:off x="3419872" y="4126823"/>
                <a:ext cx="3024336" cy="529504"/>
              </a:xfrm>
              <a:prstGeom prst="rect">
                <a:avLst/>
              </a:prstGeom>
              <a:blipFill rotWithShape="1">
                <a:blip r:embed="rId6"/>
                <a:stretch>
                  <a:fillRect b="-689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755576" y="5176791"/>
                <a:ext cx="6885345" cy="709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r>
                                    <a:rPr lang="de-DE" sz="2000" b="0" i="1" smtClean="0">
                                      <a:latin typeface="Cambria Math"/>
                                    </a:rPr>
                                    <m:t>4−6.4</m:t>
                                  </m:r>
                                </m:e>
                              </m:d>
                            </m:e>
                            <m:sup>
                              <m:r>
                                <a:rPr lang="de-DE" sz="2000" b="0" i="1" smtClean="0">
                                  <a:latin typeface="Cambria Math"/>
                                </a:rPr>
                                <m:t>2</m:t>
                              </m:r>
                            </m:sup>
                          </m:sSup>
                        </m:num>
                        <m:den>
                          <m:r>
                            <a:rPr lang="de-DE" sz="2000" b="0" i="1" smtClean="0">
                              <a:latin typeface="Cambria Math"/>
                            </a:rPr>
                            <m:t>6.4</m:t>
                          </m:r>
                        </m:den>
                      </m:f>
                      <m:r>
                        <a:rPr lang="de-DE" sz="2000" b="0" i="1" smtClean="0">
                          <a:latin typeface="Cambria Math"/>
                        </a:rPr>
                        <m:t>+</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b="0" i="1" smtClean="0">
                                      <a:latin typeface="Cambria Math"/>
                                    </a:rPr>
                                    <m:t>8</m:t>
                                  </m:r>
                                  <m:r>
                                    <a:rPr lang="de-DE" sz="2000" i="1">
                                      <a:latin typeface="Cambria Math"/>
                                    </a:rPr>
                                    <m:t>−</m:t>
                                  </m:r>
                                  <m:r>
                                    <a:rPr lang="de-DE" sz="2000" b="0" i="1" smtClean="0">
                                      <a:latin typeface="Cambria Math"/>
                                    </a:rPr>
                                    <m:t>8</m:t>
                                  </m:r>
                                </m:e>
                              </m:d>
                            </m:e>
                            <m:sup>
                              <m:r>
                                <a:rPr lang="de-DE" sz="2000" i="1">
                                  <a:latin typeface="Cambria Math"/>
                                </a:rPr>
                                <m:t>2</m:t>
                              </m:r>
                            </m:sup>
                          </m:sSup>
                        </m:num>
                        <m:den>
                          <m:r>
                            <a:rPr lang="de-DE" sz="2000" b="0" i="1" smtClean="0">
                              <a:latin typeface="Cambria Math"/>
                            </a:rPr>
                            <m:t>8</m:t>
                          </m:r>
                        </m:den>
                      </m:f>
                      <m:r>
                        <a:rPr lang="de-DE" sz="2000" b="0" i="1" smtClean="0">
                          <a:latin typeface="Cambria Math"/>
                        </a:rPr>
                        <m:t>+…+</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b="0" i="1" smtClean="0">
                                      <a:latin typeface="Cambria Math"/>
                                    </a:rPr>
                                    <m:t>36</m:t>
                                  </m:r>
                                  <m:r>
                                    <a:rPr lang="de-DE" sz="2000" i="1">
                                      <a:latin typeface="Cambria Math"/>
                                    </a:rPr>
                                    <m:t>−</m:t>
                                  </m:r>
                                  <m:r>
                                    <a:rPr lang="de-DE" sz="2000" b="0" i="1" smtClean="0">
                                      <a:latin typeface="Cambria Math"/>
                                    </a:rPr>
                                    <m:t>38.4</m:t>
                                  </m:r>
                                </m:e>
                              </m:d>
                            </m:e>
                            <m:sup>
                              <m:r>
                                <a:rPr lang="de-DE" sz="2000" i="1">
                                  <a:latin typeface="Cambria Math"/>
                                </a:rPr>
                                <m:t>2</m:t>
                              </m:r>
                            </m:sup>
                          </m:sSup>
                        </m:num>
                        <m:den>
                          <m:r>
                            <a:rPr lang="de-DE" sz="2000" b="0" i="1" smtClean="0">
                              <a:latin typeface="Cambria Math"/>
                            </a:rPr>
                            <m:t>38.4</m:t>
                          </m:r>
                        </m:den>
                      </m:f>
                      <m:r>
                        <a:rPr lang="de-DE" sz="2000" b="0" i="1" smtClean="0">
                          <a:latin typeface="Cambria Math"/>
                        </a:rPr>
                        <m:t>=1.875&lt;</m:t>
                      </m:r>
                      <m:r>
                        <a:rPr lang="de-DE" sz="2000" b="0" i="1" smtClean="0">
                          <a:latin typeface="Cambria Math"/>
                        </a:rPr>
                        <m:t>𝑐</m:t>
                      </m:r>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755576" y="5176791"/>
                <a:ext cx="6885345" cy="709938"/>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683568" y="5935618"/>
                <a:ext cx="6408712"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(keine signifikante Abhängigkeit)</a:t>
                </a:r>
              </a:p>
            </p:txBody>
          </p:sp>
        </mc:Choice>
        <mc:Fallback xmlns="">
          <p:sp>
            <p:nvSpPr>
              <p:cNvPr id="18" name="Textfeld 17"/>
              <p:cNvSpPr txBox="1">
                <a:spLocks noRot="1" noChangeAspect="1" noMove="1" noResize="1" noEditPoints="1" noAdjustHandles="1" noChangeArrowheads="1" noChangeShapeType="1" noTextEdit="1"/>
              </p:cNvSpPr>
              <p:nvPr/>
            </p:nvSpPr>
            <p:spPr>
              <a:xfrm>
                <a:off x="683568" y="5935618"/>
                <a:ext cx="6408712" cy="400110"/>
              </a:xfrm>
              <a:prstGeom prst="rect">
                <a:avLst/>
              </a:prstGeom>
              <a:blipFill rotWithShape="1">
                <a:blip r:embed="rId8"/>
                <a:stretch>
                  <a:fillRect t="-7692" b="-27692"/>
                </a:stretch>
              </a:blipFill>
            </p:spPr>
            <p:txBody>
              <a:bodyPr/>
              <a:lstStyle/>
              <a:p>
                <a:r>
                  <a:rPr lang="de-DE">
                    <a:noFill/>
                  </a:rPr>
                  <a:t> </a:t>
                </a:r>
              </a:p>
            </p:txBody>
          </p:sp>
        </mc:Fallback>
      </mc:AlternateContent>
      <p:pic>
        <p:nvPicPr>
          <p:cNvPr id="2" name="Grafik 1"/>
          <p:cNvPicPr>
            <a:picLocks noChangeAspect="1"/>
          </p:cNvPicPr>
          <p:nvPr/>
        </p:nvPicPr>
        <p:blipFill>
          <a:blip r:embed="rId9"/>
          <a:stretch>
            <a:fillRect/>
          </a:stretch>
        </p:blipFill>
        <p:spPr>
          <a:xfrm>
            <a:off x="457200" y="1230235"/>
            <a:ext cx="7058025" cy="2114550"/>
          </a:xfrm>
          <a:prstGeom prst="rect">
            <a:avLst/>
          </a:prstGeom>
        </p:spPr>
      </p:pic>
    </p:spTree>
    <p:extLst>
      <p:ext uri="{BB962C8B-B14F-4D97-AF65-F5344CB8AC3E}">
        <p14:creationId xmlns:p14="http://schemas.microsoft.com/office/powerpoint/2010/main" val="597015964"/>
      </p:ext>
    </p:extLst>
  </p:cSld>
  <p:clrMapOvr>
    <a:masterClrMapping/>
  </p:clrMapOvr>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548672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11.3.6: Weißer und schwarzer Würfel</a:t>
            </a: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814</a:t>
            </a:r>
            <a:endParaRPr lang="de-DE" sz="8000" b="1" dirty="0">
              <a:solidFill>
                <a:schemeClr val="tx1"/>
              </a:solidFill>
              <a:latin typeface="+mj-lt"/>
            </a:endParaRPr>
          </a:p>
        </p:txBody>
      </p:sp>
      <p:pic>
        <p:nvPicPr>
          <p:cNvPr id="4" name="Grafik 3"/>
          <p:cNvPicPr>
            <a:picLocks noChangeAspect="1"/>
          </p:cNvPicPr>
          <p:nvPr/>
        </p:nvPicPr>
        <p:blipFill>
          <a:blip r:embed="rId3"/>
          <a:stretch>
            <a:fillRect/>
          </a:stretch>
        </p:blipFill>
        <p:spPr>
          <a:xfrm>
            <a:off x="703263" y="1985814"/>
            <a:ext cx="7239000" cy="2190750"/>
          </a:xfrm>
          <a:prstGeom prst="rect">
            <a:avLst/>
          </a:prstGeom>
        </p:spPr>
      </p:pic>
    </p:spTree>
    <p:extLst>
      <p:ext uri="{BB962C8B-B14F-4D97-AF65-F5344CB8AC3E}">
        <p14:creationId xmlns:p14="http://schemas.microsoft.com/office/powerpoint/2010/main" val="443692603"/>
      </p:ext>
    </p:extLst>
  </p:cSld>
  <p:clrMapOvr>
    <a:masterClrMapping/>
  </p:clrMapOvr>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815</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p:nvPr/>
        </p:nvSpPr>
        <p:spPr>
          <a:xfrm>
            <a:off x="468313" y="1136938"/>
            <a:ext cx="8008813" cy="707886"/>
          </a:xfrm>
          <a:prstGeom prst="rect">
            <a:avLst/>
          </a:prstGeom>
          <a:noFill/>
        </p:spPr>
        <p:txBody>
          <a:bodyPr wrap="square" rtlCol="0">
            <a:spAutoFit/>
          </a:bodyPr>
          <a:lstStyle/>
          <a:p>
            <a:pPr algn="just"/>
            <a:r>
              <a:rPr lang="de-DE" sz="2000" dirty="0">
                <a:latin typeface="+mn-lt"/>
              </a:rPr>
              <a:t>&gt; Statistisches Entscheidungsproblem:</a:t>
            </a:r>
          </a:p>
          <a:p>
            <a:pPr algn="just"/>
            <a:r>
              <a:rPr lang="de-DE" sz="2000" dirty="0">
                <a:latin typeface="+mn-lt"/>
              </a:rPr>
              <a:t>   Gibt es einen Zusammenhang zwischen Würfelfarbe und Ergebnis?</a:t>
            </a:r>
          </a:p>
        </p:txBody>
      </p:sp>
      <p:sp>
        <p:nvSpPr>
          <p:cNvPr id="9" name="Textfeld 8"/>
          <p:cNvSpPr txBox="1"/>
          <p:nvPr/>
        </p:nvSpPr>
        <p:spPr>
          <a:xfrm>
            <a:off x="468313" y="2359148"/>
            <a:ext cx="7813596" cy="400110"/>
          </a:xfrm>
          <a:prstGeom prst="rect">
            <a:avLst/>
          </a:prstGeom>
          <a:noFill/>
        </p:spPr>
        <p:txBody>
          <a:bodyPr wrap="square" rtlCol="0">
            <a:spAutoFit/>
          </a:bodyPr>
          <a:lstStyle/>
          <a:p>
            <a:pPr algn="just"/>
            <a:r>
              <a:rPr lang="de-DE" sz="2000" dirty="0">
                <a:latin typeface="+mn-lt"/>
              </a:rPr>
              <a:t>&gt; Testproblem</a:t>
            </a:r>
          </a:p>
        </p:txBody>
      </p:sp>
      <mc:AlternateContent xmlns:mc="http://schemas.openxmlformats.org/markup-compatibility/2006" xmlns:a14="http://schemas.microsoft.com/office/drawing/2010/main">
        <mc:Choice Requires="a14">
          <p:sp>
            <p:nvSpPr>
              <p:cNvPr id="10" name="Textfeld 9"/>
              <p:cNvSpPr txBox="1"/>
              <p:nvPr/>
            </p:nvSpPr>
            <p:spPr>
              <a:xfrm>
                <a:off x="939853" y="2780129"/>
                <a:ext cx="7342056"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  </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r>
                          <a:rPr lang="de-DE" sz="2000" b="0" i="1" smtClean="0">
                            <a:latin typeface="Cambria Math"/>
                          </a:rPr>
                          <m:t>,</m:t>
                        </m:r>
                        <m:r>
                          <a:rPr lang="de-DE" sz="2000" b="0" i="1" smtClean="0">
                            <a:latin typeface="Cambria Math"/>
                          </a:rPr>
                          <m:t>𝑌</m:t>
                        </m:r>
                        <m:r>
                          <a:rPr lang="de-DE" sz="2000" b="0" i="1" smtClean="0">
                            <a:latin typeface="Cambria Math"/>
                          </a:rPr>
                          <m:t>=</m:t>
                        </m:r>
                        <m:r>
                          <a:rPr lang="de-DE" sz="2000" b="0" i="1" smtClean="0">
                            <a:latin typeface="Cambria Math"/>
                          </a:rPr>
                          <m:t>𝑗</m:t>
                        </m:r>
                      </m:e>
                    </m:d>
                    <m:r>
                      <a:rPr lang="de-DE" sz="2000" i="1">
                        <a:latin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r>
                          <a:rPr lang="de-DE" sz="2000" i="1">
                            <a:latin typeface="Cambria Math"/>
                          </a:rPr>
                          <m:t>𝑖</m:t>
                        </m:r>
                      </m:e>
                    </m:d>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𝑗</m:t>
                        </m:r>
                      </m:e>
                    </m:d>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=1,2</m:t>
                    </m:r>
                  </m:oMath>
                </a14:m>
                <a:r>
                  <a:rPr lang="de-DE" sz="2000" dirty="0">
                    <a:latin typeface="+mn-lt"/>
                  </a:rPr>
                  <a:t>, </a:t>
                </a:r>
                <a14:m>
                  <m:oMath xmlns:m="http://schemas.openxmlformats.org/officeDocument/2006/math">
                    <m:r>
                      <a:rPr lang="de-DE" sz="2000" b="0" i="1" smtClean="0">
                        <a:latin typeface="Cambria Math"/>
                      </a:rPr>
                      <m:t>𝑗</m:t>
                    </m:r>
                    <m:r>
                      <a:rPr lang="de-DE" sz="2000" b="0" i="1" smtClean="0">
                        <a:latin typeface="Cambria Math"/>
                      </a:rPr>
                      <m:t>=1,…,6</m:t>
                    </m:r>
                  </m:oMath>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939853" y="2780129"/>
                <a:ext cx="7342056" cy="400110"/>
              </a:xfrm>
              <a:prstGeom prst="rect">
                <a:avLst/>
              </a:prstGeom>
              <a:blipFill rotWithShape="1">
                <a:blip r:embed="rId3"/>
                <a:stretch>
                  <a:fillRect t="-7576" b="-25758"/>
                </a:stretch>
              </a:blipFill>
            </p:spPr>
            <p:txBody>
              <a:bodyPr/>
              <a:lstStyle/>
              <a:p>
                <a:r>
                  <a:rPr lang="de-DE">
                    <a:noFill/>
                  </a:rPr>
                  <a:t> </a:t>
                </a:r>
              </a:p>
            </p:txBody>
          </p:sp>
        </mc:Fallback>
      </mc:AlternateContent>
      <p:sp>
        <p:nvSpPr>
          <p:cNvPr id="11" name="Textfeld 10"/>
          <p:cNvSpPr txBox="1"/>
          <p:nvPr/>
        </p:nvSpPr>
        <p:spPr>
          <a:xfrm>
            <a:off x="470721" y="4129704"/>
            <a:ext cx="2187544" cy="400110"/>
          </a:xfrm>
          <a:prstGeom prst="rect">
            <a:avLst/>
          </a:prstGeom>
          <a:noFill/>
        </p:spPr>
        <p:txBody>
          <a:bodyPr wrap="square" rtlCol="0">
            <a:spAutoFit/>
          </a:bodyPr>
          <a:lstStyle/>
          <a:p>
            <a:pPr algn="just"/>
            <a:r>
              <a:rPr lang="de-DE" sz="2000" dirty="0">
                <a:latin typeface="+mn-lt"/>
              </a:rPr>
              <a:t>&gt; Teststatistik: </a:t>
            </a:r>
          </a:p>
        </p:txBody>
      </p:sp>
      <p:sp>
        <p:nvSpPr>
          <p:cNvPr id="12" name="Textfeld 11"/>
          <p:cNvSpPr txBox="1"/>
          <p:nvPr/>
        </p:nvSpPr>
        <p:spPr>
          <a:xfrm>
            <a:off x="468313" y="4923635"/>
            <a:ext cx="6038941" cy="400110"/>
          </a:xfrm>
          <a:prstGeom prst="rect">
            <a:avLst/>
          </a:prstGeom>
          <a:noFill/>
        </p:spPr>
        <p:txBody>
          <a:bodyPr wrap="square" rtlCol="0">
            <a:spAutoFit/>
          </a:bodyPr>
          <a:lstStyle/>
          <a:p>
            <a:pPr algn="just"/>
            <a:r>
              <a:rPr lang="de-DE" sz="2000" dirty="0">
                <a:latin typeface="+mn-lt"/>
              </a:rPr>
              <a:t>&gt; Testniveau (Signifikanzniveau):  </a:t>
            </a:r>
          </a:p>
        </p:txBody>
      </p:sp>
      <p:sp>
        <p:nvSpPr>
          <p:cNvPr id="13" name="Textfeld 12"/>
          <p:cNvSpPr txBox="1"/>
          <p:nvPr/>
        </p:nvSpPr>
        <p:spPr>
          <a:xfrm>
            <a:off x="469463" y="5350810"/>
            <a:ext cx="3353476" cy="400110"/>
          </a:xfrm>
          <a:prstGeom prst="rect">
            <a:avLst/>
          </a:prstGeom>
          <a:noFill/>
        </p:spPr>
        <p:txBody>
          <a:bodyPr wrap="square" rtlCol="0">
            <a:spAutoFit/>
          </a:bodyPr>
          <a:lstStyle/>
          <a:p>
            <a:pPr algn="just"/>
            <a:r>
              <a:rPr lang="de-DE" sz="2000" dirty="0">
                <a:latin typeface="+mn-lt"/>
              </a:rPr>
              <a:t>&gt; Kritischer Wert: </a:t>
            </a:r>
          </a:p>
        </p:txBody>
      </p:sp>
      <p:sp>
        <p:nvSpPr>
          <p:cNvPr id="14" name="Textfeld 13"/>
          <p:cNvSpPr txBox="1"/>
          <p:nvPr/>
        </p:nvSpPr>
        <p:spPr>
          <a:xfrm>
            <a:off x="470083" y="5803594"/>
            <a:ext cx="1898853" cy="400110"/>
          </a:xfrm>
          <a:prstGeom prst="rect">
            <a:avLst/>
          </a:prstGeom>
          <a:noFill/>
        </p:spPr>
        <p:txBody>
          <a:bodyPr wrap="square" rtlCol="0">
            <a:spAutoFit/>
          </a:bodyPr>
          <a:lstStyle/>
          <a:p>
            <a:pPr algn="just"/>
            <a:r>
              <a:rPr lang="de-DE" sz="2000" dirty="0">
                <a:latin typeface="+mn-lt"/>
              </a:rPr>
              <a:t>&gt; Testprozedur:</a:t>
            </a:r>
          </a:p>
        </p:txBody>
      </p:sp>
      <mc:AlternateContent xmlns:mc="http://schemas.openxmlformats.org/markup-compatibility/2006" xmlns:a14="http://schemas.microsoft.com/office/drawing/2010/main">
        <mc:Choice Requires="a14">
          <p:sp>
            <p:nvSpPr>
              <p:cNvPr id="15" name="Textfeld 14"/>
              <p:cNvSpPr txBox="1"/>
              <p:nvPr/>
            </p:nvSpPr>
            <p:spPr>
              <a:xfrm>
                <a:off x="4005610" y="4923635"/>
                <a:ext cx="1483479"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005610" y="4923635"/>
                <a:ext cx="1483479" cy="40011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2522014" y="5350810"/>
                <a:ext cx="3237365" cy="4338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𝑐</m:t>
                          </m:r>
                          <m:r>
                            <a:rPr lang="de-DE" sz="2000" b="0" i="1" smtClean="0">
                              <a:solidFill>
                                <a:schemeClr val="tx1"/>
                              </a:solidFill>
                              <a:latin typeface="Cambria Math"/>
                              <a:ea typeface="Cambria Math"/>
                            </a:rPr>
                            <m:t>=</m:t>
                          </m:r>
                          <m:r>
                            <a:rPr lang="de-DE" sz="2000" i="1" smtClean="0">
                              <a:solidFill>
                                <a:schemeClr val="tx1"/>
                              </a:solidFill>
                              <a:latin typeface="Cambria Math"/>
                              <a:ea typeface="Cambria Math"/>
                            </a:rPr>
                            <m:t>𝜒</m:t>
                          </m:r>
                        </m:e>
                        <m:sub>
                          <m:r>
                            <a:rPr lang="de-DE" sz="2000" b="0" i="1" smtClean="0">
                              <a:solidFill>
                                <a:schemeClr val="tx1"/>
                              </a:solidFill>
                              <a:latin typeface="Cambria Math"/>
                              <a:ea typeface="Cambria Math"/>
                            </a:rPr>
                            <m:t>5,0.95</m:t>
                          </m:r>
                        </m:sub>
                        <m:sup>
                          <m:r>
                            <a:rPr lang="de-DE" sz="2000" b="0" i="1" smtClean="0">
                              <a:solidFill>
                                <a:schemeClr val="tx1"/>
                              </a:solidFill>
                              <a:latin typeface="Cambria Math"/>
                              <a:ea typeface="Cambria Math"/>
                            </a:rPr>
                            <m:t>2</m:t>
                          </m:r>
                        </m:sup>
                      </m:sSubSup>
                      <m:r>
                        <a:rPr lang="de-DE" sz="2000" b="0" i="1" smtClean="0">
                          <a:solidFill>
                            <a:schemeClr val="tx1"/>
                          </a:solidFill>
                          <a:latin typeface="Cambria Math"/>
                          <a:ea typeface="Cambria Math"/>
                        </a:rPr>
                        <m:t>=11.07</m:t>
                      </m:r>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2522014" y="5350810"/>
                <a:ext cx="3237365" cy="433837"/>
              </a:xfrm>
              <a:prstGeom prst="rect">
                <a:avLst/>
              </a:prstGeom>
              <a:blipFill rotWithShape="1">
                <a:blip r:embed="rId5"/>
                <a:stretch>
                  <a:fillRect b="-140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2328039" y="5810357"/>
                <a:ext cx="4486399" cy="734240"/>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r>
                      <a:rPr lang="de-DE" sz="2000" b="0" i="1" smtClean="0">
                        <a:latin typeface="Cambria Math"/>
                      </a:rPr>
                      <m:t>&gt;</m:t>
                    </m:r>
                    <m:r>
                      <a:rPr lang="de-DE" sz="2000" b="0" i="1" smtClean="0">
                        <a:latin typeface="Cambria Math"/>
                      </a:rPr>
                      <m:t>𝑐</m:t>
                    </m:r>
                  </m:oMath>
                </a14:m>
                <a:r>
                  <a:rPr lang="de-DE" sz="2000" dirty="0">
                    <a:latin typeface="+mn-lt"/>
                  </a:rPr>
                  <a:t>, Entscheidung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sonst</a:t>
                </a:r>
              </a:p>
              <a:p>
                <a:pPr algn="just"/>
                <a:r>
                  <a:rPr lang="de-DE" sz="2000" dirty="0">
                    <a:latin typeface="+mn-lt"/>
                  </a:rPr>
                  <a:t>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2328039" y="5810357"/>
                <a:ext cx="4486399" cy="734240"/>
              </a:xfrm>
              <a:prstGeom prst="rect">
                <a:avLst/>
              </a:prstGeom>
              <a:blipFill rotWithShape="1">
                <a:blip r:embed="rId6"/>
                <a:stretch>
                  <a:fillRect l="-1495" t="-4132" b="-991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68313" y="1849076"/>
                <a:ext cx="7992977" cy="400110"/>
              </a:xfrm>
              <a:prstGeom prst="rect">
                <a:avLst/>
              </a:prstGeom>
              <a:noFill/>
            </p:spPr>
            <p:txBody>
              <a:bodyPr wrap="square" rtlCol="0">
                <a:spAutoFit/>
              </a:bodyPr>
              <a:lstStyle/>
              <a:p>
                <a:pPr algn="just"/>
                <a:r>
                  <a:rPr lang="de-DE" sz="2000" dirty="0">
                    <a:latin typeface="+mn-lt"/>
                  </a:rPr>
                  <a:t>&gt; Kodierung von Farbe (</a:t>
                </a:r>
                <a14:m>
                  <m:oMath xmlns:m="http://schemas.openxmlformats.org/officeDocument/2006/math">
                    <m:r>
                      <a:rPr lang="de-DE" sz="2000" b="0" i="1" smtClean="0">
                        <a:latin typeface="Cambria Math"/>
                      </a:rPr>
                      <m:t>𝑋</m:t>
                    </m:r>
                  </m:oMath>
                </a14:m>
                <a:r>
                  <a:rPr lang="de-DE" sz="2000" dirty="0">
                    <a:latin typeface="+mn-lt"/>
                  </a:rPr>
                  <a:t>) mit 1 und 2 und Zahl (</a:t>
                </a:r>
                <a14:m>
                  <m:oMath xmlns:m="http://schemas.openxmlformats.org/officeDocument/2006/math">
                    <m:r>
                      <a:rPr lang="de-DE" sz="2000" b="0" i="1" smtClean="0">
                        <a:latin typeface="Cambria Math"/>
                      </a:rPr>
                      <m:t>𝑌</m:t>
                    </m:r>
                  </m:oMath>
                </a14:m>
                <a:r>
                  <a:rPr lang="de-DE" sz="2000" dirty="0">
                    <a:latin typeface="+mn-lt"/>
                  </a:rPr>
                  <a:t>) mit 1, 2, ..., 6 </a:t>
                </a:r>
              </a:p>
            </p:txBody>
          </p:sp>
        </mc:Choice>
        <mc:Fallback xmlns="">
          <p:sp>
            <p:nvSpPr>
              <p:cNvPr id="19" name="Textfeld 18"/>
              <p:cNvSpPr txBox="1">
                <a:spLocks noRot="1" noChangeAspect="1" noMove="1" noResize="1" noEditPoints="1" noAdjustHandles="1" noChangeArrowheads="1" noChangeShapeType="1" noTextEdit="1"/>
              </p:cNvSpPr>
              <p:nvPr/>
            </p:nvSpPr>
            <p:spPr>
              <a:xfrm>
                <a:off x="468313" y="1849076"/>
                <a:ext cx="7992977" cy="400110"/>
              </a:xfrm>
              <a:prstGeom prst="rect">
                <a:avLst/>
              </a:prstGeom>
              <a:blipFill rotWithShape="1">
                <a:blip r:embed="rId7"/>
                <a:stretch>
                  <a:fillRect l="-839"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939852" y="3222282"/>
                <a:ext cx="7735835"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r>
                      <a:rPr lang="de-DE" sz="2000" b="0" i="1" smtClean="0">
                        <a:latin typeface="Cambria Math"/>
                      </a:rPr>
                      <m:t>:  </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𝑋</m:t>
                        </m:r>
                        <m:r>
                          <a:rPr lang="de-DE" sz="2000" b="0" i="1" smtClean="0">
                            <a:latin typeface="Cambria Math"/>
                          </a:rPr>
                          <m:t>=</m:t>
                        </m:r>
                        <m:r>
                          <a:rPr lang="de-DE" sz="2000" b="0" i="1" smtClean="0">
                            <a:latin typeface="Cambria Math"/>
                          </a:rPr>
                          <m:t>𝑖</m:t>
                        </m:r>
                        <m:r>
                          <a:rPr lang="de-DE" sz="2000" b="0" i="1" smtClean="0">
                            <a:latin typeface="Cambria Math"/>
                          </a:rPr>
                          <m:t>,</m:t>
                        </m:r>
                        <m:r>
                          <a:rPr lang="de-DE" sz="2000" b="0" i="1" smtClean="0">
                            <a:latin typeface="Cambria Math"/>
                          </a:rPr>
                          <m:t>𝑌</m:t>
                        </m:r>
                        <m:r>
                          <a:rPr lang="de-DE" sz="2000" b="0" i="1" smtClean="0">
                            <a:latin typeface="Cambria Math"/>
                          </a:rPr>
                          <m:t>=</m:t>
                        </m:r>
                        <m:r>
                          <a:rPr lang="de-DE" sz="2000" b="0" i="1" smtClean="0">
                            <a:latin typeface="Cambria Math"/>
                          </a:rPr>
                          <m:t>𝑗</m:t>
                        </m:r>
                      </m:e>
                    </m:d>
                    <m:r>
                      <a:rPr lang="de-DE" sz="2000" i="1" smtClean="0">
                        <a:latin typeface="Cambria Math"/>
                        <a:ea typeface="Cambria Math"/>
                      </a:rPr>
                      <m:t>≠</m:t>
                    </m:r>
                    <m:r>
                      <a:rPr lang="de-DE" sz="2000" i="1">
                        <a:latin typeface="Cambria Math"/>
                      </a:rPr>
                      <m:t>𝑃</m:t>
                    </m:r>
                    <m:d>
                      <m:dPr>
                        <m:ctrlPr>
                          <a:rPr lang="de-DE" sz="2000" i="1">
                            <a:latin typeface="Cambria Math" panose="02040503050406030204" pitchFamily="18" charset="0"/>
                          </a:rPr>
                        </m:ctrlPr>
                      </m:dPr>
                      <m:e>
                        <m:r>
                          <a:rPr lang="de-DE" sz="2000" i="1">
                            <a:latin typeface="Cambria Math"/>
                          </a:rPr>
                          <m:t>𝑋</m:t>
                        </m:r>
                        <m:r>
                          <a:rPr lang="de-DE" sz="2000" i="1">
                            <a:latin typeface="Cambria Math"/>
                          </a:rPr>
                          <m:t>=</m:t>
                        </m:r>
                        <m:r>
                          <a:rPr lang="de-DE" sz="2000" i="1">
                            <a:latin typeface="Cambria Math"/>
                          </a:rPr>
                          <m:t>𝑖</m:t>
                        </m:r>
                      </m:e>
                    </m:d>
                    <m:r>
                      <a:rPr lang="de-DE" sz="2000" i="1">
                        <a:latin typeface="Cambria Math"/>
                      </a:rPr>
                      <m:t>𝑃</m:t>
                    </m:r>
                    <m:d>
                      <m:dPr>
                        <m:ctrlPr>
                          <a:rPr lang="de-DE" sz="2000" i="1">
                            <a:latin typeface="Cambria Math" panose="02040503050406030204" pitchFamily="18" charset="0"/>
                          </a:rPr>
                        </m:ctrlPr>
                      </m:dPr>
                      <m:e>
                        <m:r>
                          <a:rPr lang="de-DE" sz="2000" i="1">
                            <a:latin typeface="Cambria Math"/>
                          </a:rPr>
                          <m:t>𝑌</m:t>
                        </m:r>
                        <m:r>
                          <a:rPr lang="de-DE" sz="2000" i="1">
                            <a:latin typeface="Cambria Math"/>
                          </a:rPr>
                          <m:t>=</m:t>
                        </m:r>
                        <m:r>
                          <a:rPr lang="de-DE" sz="2000" i="1">
                            <a:latin typeface="Cambria Math"/>
                          </a:rPr>
                          <m:t>𝑗</m:t>
                        </m:r>
                      </m:e>
                    </m:d>
                  </m:oMath>
                </a14:m>
                <a:r>
                  <a:rPr lang="de-DE" sz="2000" dirty="0">
                    <a:latin typeface="+mn-lt"/>
                  </a:rPr>
                  <a:t> für mindestens ein Paar </a:t>
                </a:r>
                <a14:m>
                  <m:oMath xmlns:m="http://schemas.openxmlformats.org/officeDocument/2006/math">
                    <m:d>
                      <m:dPr>
                        <m:ctrlPr>
                          <a:rPr lang="de-DE" sz="2000" i="1" smtClean="0">
                            <a:latin typeface="Cambria Math" panose="02040503050406030204" pitchFamily="18" charset="0"/>
                          </a:rPr>
                        </m:ctrlPr>
                      </m:dPr>
                      <m:e>
                        <m:r>
                          <a:rPr lang="de-DE" sz="2000" b="0" i="1" smtClean="0">
                            <a:latin typeface="Cambria Math"/>
                          </a:rPr>
                          <m:t>𝑖</m:t>
                        </m:r>
                        <m:r>
                          <a:rPr lang="de-DE" sz="2000" b="0" i="1" smtClean="0">
                            <a:latin typeface="Cambria Math"/>
                          </a:rPr>
                          <m:t>,</m:t>
                        </m:r>
                        <m:r>
                          <a:rPr lang="de-DE" sz="2000" b="0" i="1" smtClean="0">
                            <a:latin typeface="Cambria Math"/>
                          </a:rPr>
                          <m:t>𝑗</m:t>
                        </m:r>
                      </m:e>
                    </m:d>
                  </m:oMath>
                </a14:m>
                <a:r>
                  <a:rPr lang="de-DE" sz="2000" dirty="0">
                    <a:latin typeface="+mn-lt"/>
                  </a:rPr>
                  <a:t> </a:t>
                </a:r>
              </a:p>
            </p:txBody>
          </p:sp>
        </mc:Choice>
        <mc:Fallback xmlns="">
          <p:sp>
            <p:nvSpPr>
              <p:cNvPr id="20" name="Textfeld 19"/>
              <p:cNvSpPr txBox="1">
                <a:spLocks noRot="1" noChangeAspect="1" noMove="1" noResize="1" noEditPoints="1" noAdjustHandles="1" noChangeArrowheads="1" noChangeShapeType="1" noTextEdit="1"/>
              </p:cNvSpPr>
              <p:nvPr/>
            </p:nvSpPr>
            <p:spPr>
              <a:xfrm>
                <a:off x="939852" y="3222282"/>
                <a:ext cx="7735835" cy="400110"/>
              </a:xfrm>
              <a:prstGeom prst="rect">
                <a:avLst/>
              </a:prstGeom>
              <a:blipFill rotWithShape="1">
                <a:blip r:embed="rId8"/>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2209506" y="3622392"/>
                <a:ext cx="6885345" cy="12997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2</m:t>
                          </m:r>
                        </m:sup>
                        <m:e>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𝑗</m:t>
                              </m:r>
                              <m:r>
                                <a:rPr lang="de-DE" sz="2000" b="0" i="1" smtClean="0">
                                  <a:latin typeface="Cambria Math"/>
                                </a:rPr>
                                <m:t>=1</m:t>
                              </m:r>
                            </m:sub>
                            <m:sup>
                              <m:r>
                                <a:rPr lang="de-DE" sz="2000" b="0" i="1" smtClean="0">
                                  <a:latin typeface="Cambria Math"/>
                                </a:rPr>
                                <m:t>6</m:t>
                              </m:r>
                            </m:sup>
                            <m:e>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rPr>
                                                <m:t>𝑖</m:t>
                                              </m:r>
                                              <m:r>
                                                <a:rPr lang="de-DE" sz="2000" b="0" i="1" smtClean="0">
                                                  <a:latin typeface="Cambria Math"/>
                                                </a:rPr>
                                                <m:t>𝑗</m:t>
                                              </m:r>
                                            </m:sub>
                                          </m:sSub>
                                          <m:r>
                                            <a:rPr lang="de-DE" sz="2000" i="1">
                                              <a:latin typeface="Cambria Math"/>
                                            </a:rPr>
                                            <m:t>−</m:t>
                                          </m:r>
                                          <m:f>
                                            <m:fPr>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𝑖</m:t>
                                                  </m:r>
                                                  <m:r>
                                                    <a:rPr lang="de-DE" sz="2000" b="0" i="1" smtClean="0">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sym typeface="Symbol"/>
                                                    </a:rPr>
                                                    <m:t></m:t>
                                                  </m:r>
                                                  <m:r>
                                                    <a:rPr lang="de-DE" sz="2000" b="0" i="1" smtClean="0">
                                                      <a:latin typeface="Cambria Math"/>
                                                      <a:sym typeface="Symbol"/>
                                                    </a:rPr>
                                                    <m:t>𝑗</m:t>
                                                  </m:r>
                                                </m:sub>
                                              </m:sSub>
                                            </m:num>
                                            <m:den>
                                              <m:r>
                                                <a:rPr lang="de-DE" sz="2000" b="0" i="1" smtClean="0">
                                                  <a:latin typeface="Cambria Math"/>
                                                </a:rPr>
                                                <m:t>𝑛</m:t>
                                              </m:r>
                                            </m:den>
                                          </m:f>
                                        </m:e>
                                      </m:d>
                                    </m:e>
                                    <m:sup>
                                      <m:r>
                                        <a:rPr lang="de-DE" sz="2000" i="1">
                                          <a:latin typeface="Cambria Math"/>
                                        </a:rPr>
                                        <m:t>2</m:t>
                                      </m:r>
                                    </m:sup>
                                  </m:sSup>
                                </m:num>
                                <m:den>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rPr>
                                            <m:t>𝑖</m:t>
                                          </m:r>
                                          <m:r>
                                            <a:rPr lang="de-DE" sz="2000" i="1">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sym typeface="Symbol"/>
                                            </a:rPr>
                                            <m:t></m:t>
                                          </m:r>
                                          <m:r>
                                            <a:rPr lang="de-DE" sz="2000" i="1">
                                              <a:latin typeface="Cambria Math"/>
                                              <a:sym typeface="Symbol"/>
                                            </a:rPr>
                                            <m:t>𝑗</m:t>
                                          </m:r>
                                        </m:sub>
                                      </m:sSub>
                                    </m:num>
                                    <m:den>
                                      <m:r>
                                        <a:rPr lang="de-DE" sz="2000" i="1">
                                          <a:latin typeface="Cambria Math"/>
                                        </a:rPr>
                                        <m:t>𝑛</m:t>
                                      </m:r>
                                    </m:den>
                                  </m:f>
                                </m:den>
                              </m:f>
                            </m:e>
                          </m:nary>
                        </m:e>
                      </m:nary>
                      <m:r>
                        <a:rPr lang="de-DE" sz="2000" b="0" i="1" smtClean="0">
                          <a:latin typeface="Cambria Math"/>
                        </a:rPr>
                        <m:t>   ~   </m:t>
                      </m:r>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d>
                        <m:dPr>
                          <m:ctrlPr>
                            <a:rPr lang="de-DE" sz="2000" b="0" i="1" smtClean="0">
                              <a:latin typeface="Cambria Math" panose="02040503050406030204" pitchFamily="18" charset="0"/>
                            </a:rPr>
                          </m:ctrlPr>
                        </m:dPr>
                        <m:e>
                          <m:r>
                            <a:rPr lang="de-DE" sz="2000" b="0" i="1" smtClean="0">
                              <a:latin typeface="Cambria Math"/>
                            </a:rPr>
                            <m:t>5</m:t>
                          </m:r>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209506" y="3622392"/>
                <a:ext cx="6885345" cy="1299715"/>
              </a:xfrm>
              <a:prstGeom prst="rect">
                <a:avLst/>
              </a:prstGeom>
              <a:blipFill rotWithShape="1">
                <a:blip r:embed="rId9"/>
                <a:stretch>
                  <a:fillRect/>
                </a:stretch>
              </a:blipFill>
            </p:spPr>
            <p:txBody>
              <a:bodyPr/>
              <a:lstStyle/>
              <a:p>
                <a:r>
                  <a:rPr lang="de-DE">
                    <a:noFill/>
                  </a:rPr>
                  <a:t> </a:t>
                </a:r>
              </a:p>
            </p:txBody>
          </p:sp>
        </mc:Fallback>
      </mc:AlternateContent>
      <p:sp>
        <p:nvSpPr>
          <p:cNvPr id="26" name="Textfeld 25"/>
          <p:cNvSpPr txBox="1"/>
          <p:nvPr/>
        </p:nvSpPr>
        <p:spPr>
          <a:xfrm>
            <a:off x="6214531" y="3933695"/>
            <a:ext cx="432048" cy="338554"/>
          </a:xfrm>
          <a:prstGeom prst="rect">
            <a:avLst/>
          </a:prstGeom>
          <a:noFill/>
        </p:spPr>
        <p:txBody>
          <a:bodyPr wrap="square" rtlCol="0">
            <a:spAutoFit/>
          </a:bodyPr>
          <a:lstStyle/>
          <a:p>
            <a:pPr algn="just"/>
            <a:r>
              <a:rPr lang="de-DE" sz="1600" i="1" dirty="0">
                <a:latin typeface="+mn-lt"/>
              </a:rPr>
              <a:t>a</a:t>
            </a:r>
          </a:p>
        </p:txBody>
      </p:sp>
    </p:spTree>
    <p:extLst>
      <p:ext uri="{BB962C8B-B14F-4D97-AF65-F5344CB8AC3E}">
        <p14:creationId xmlns:p14="http://schemas.microsoft.com/office/powerpoint/2010/main" val="459138515"/>
      </p:ext>
    </p:extLst>
  </p:cSld>
  <p:clrMapOvr>
    <a:masterClrMapping/>
  </p:clrMapOvr>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816</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p:nvPr/>
        </p:nvSpPr>
        <p:spPr>
          <a:xfrm>
            <a:off x="468312" y="2153622"/>
            <a:ext cx="3455615" cy="400110"/>
          </a:xfrm>
          <a:prstGeom prst="rect">
            <a:avLst/>
          </a:prstGeom>
          <a:noFill/>
        </p:spPr>
        <p:txBody>
          <a:bodyPr wrap="square" rtlCol="0">
            <a:spAutoFit/>
          </a:bodyPr>
          <a:lstStyle/>
          <a:p>
            <a:pPr algn="just"/>
            <a:r>
              <a:rPr lang="de-DE" sz="2000" dirty="0">
                <a:latin typeface="+mn-lt"/>
              </a:rPr>
              <a:t>&gt; Testergebnis wäre dann: </a:t>
            </a:r>
          </a:p>
        </p:txBody>
      </p:sp>
      <mc:AlternateContent xmlns:mc="http://schemas.openxmlformats.org/markup-compatibility/2006" xmlns:a14="http://schemas.microsoft.com/office/drawing/2010/main">
        <mc:Choice Requires="a14">
          <p:sp>
            <p:nvSpPr>
              <p:cNvPr id="9" name="Textfeld 8"/>
              <p:cNvSpPr txBox="1"/>
              <p:nvPr/>
            </p:nvSpPr>
            <p:spPr>
              <a:xfrm>
                <a:off x="468313" y="1093973"/>
                <a:ext cx="6984007" cy="424796"/>
              </a:xfrm>
              <a:prstGeom prst="rect">
                <a:avLst/>
              </a:prstGeom>
              <a:noFill/>
            </p:spPr>
            <p:txBody>
              <a:bodyPr wrap="square" rtlCol="0">
                <a:spAutoFit/>
              </a:bodyPr>
              <a:lstStyle/>
              <a:p>
                <a:pPr algn="just"/>
                <a:r>
                  <a:rPr lang="de-DE" sz="2000" dirty="0">
                    <a:latin typeface="+mn-lt"/>
                  </a:rPr>
                  <a:t>&gt; Beispielrechnungen für die Terme </a:t>
                </a:r>
                <a14:m>
                  <m:oMath xmlns:m="http://schemas.openxmlformats.org/officeDocument/2006/math">
                    <m:f>
                      <m:fPr>
                        <m:type m:val="lin"/>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𝑖</m:t>
                            </m:r>
                            <m:r>
                              <a:rPr lang="de-DE" sz="2000" b="0" i="1" smtClean="0">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b="0" i="1" smtClean="0">
                                <a:latin typeface="Cambria Math"/>
                                <a:sym typeface="Symbol"/>
                              </a:rPr>
                              <m:t>𝑗</m:t>
                            </m:r>
                          </m:sub>
                        </m:sSub>
                      </m:num>
                      <m:den>
                        <m:r>
                          <a:rPr lang="de-DE" sz="2000" b="0" i="1" smtClean="0">
                            <a:latin typeface="Cambria Math"/>
                          </a:rPr>
                          <m:t>𝑛</m:t>
                        </m:r>
                      </m:den>
                    </m:f>
                  </m:oMath>
                </a14:m>
                <a:r>
                  <a:rPr lang="de-DE" sz="2000" dirty="0">
                    <a:latin typeface="+mn-lt"/>
                  </a:rPr>
                  <a:t>: </a:t>
                </a:r>
              </a:p>
            </p:txBody>
          </p:sp>
        </mc:Choice>
        <mc:Fallback xmlns="">
          <p:sp>
            <p:nvSpPr>
              <p:cNvPr id="9" name="Textfeld 8"/>
              <p:cNvSpPr txBox="1">
                <a:spLocks noRot="1" noChangeAspect="1" noMove="1" noResize="1" noEditPoints="1" noAdjustHandles="1" noChangeArrowheads="1" noChangeShapeType="1" noTextEdit="1"/>
              </p:cNvSpPr>
              <p:nvPr/>
            </p:nvSpPr>
            <p:spPr>
              <a:xfrm>
                <a:off x="468313" y="1093973"/>
                <a:ext cx="6984007" cy="424796"/>
              </a:xfrm>
              <a:prstGeom prst="rect">
                <a:avLst/>
              </a:prstGeom>
              <a:blipFill rotWithShape="1">
                <a:blip r:embed="rId3"/>
                <a:stretch>
                  <a:fillRect l="-961" t="-108571" b="-16285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902315" y="1503764"/>
                <a:ext cx="2733581" cy="542393"/>
              </a:xfrm>
              <a:prstGeom prst="rect">
                <a:avLst/>
              </a:prstGeom>
              <a:noFill/>
            </p:spPr>
            <p:txBody>
              <a:bodyPr wrap="square" rtlCol="0">
                <a:spAutoFit/>
              </a:bodyPr>
              <a:lstStyle/>
              <a:p>
                <a14:m>
                  <m:oMath xmlns:m="http://schemas.openxmlformats.org/officeDocument/2006/math">
                    <m:f>
                      <m:fPr>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r>
                              <a:rPr lang="de-DE" sz="2000" b="0" i="1" smtClean="0">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b="0" i="1" smtClean="0">
                                <a:latin typeface="Cambria Math"/>
                                <a:sym typeface="Symbol"/>
                              </a:rPr>
                              <m:t>1</m:t>
                            </m:r>
                          </m:sub>
                        </m:sSub>
                      </m:num>
                      <m:den>
                        <m:r>
                          <a:rPr lang="de-DE" sz="2000" b="0" i="1" smtClean="0">
                            <a:latin typeface="Cambria Math"/>
                          </a:rPr>
                          <m:t>𝑛</m:t>
                        </m:r>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60</m:t>
                        </m:r>
                        <m:r>
                          <a:rPr lang="de-DE" sz="2000" b="0" i="1" smtClean="0">
                            <a:latin typeface="Cambria Math"/>
                            <a:ea typeface="Cambria Math"/>
                          </a:rPr>
                          <m:t>×18</m:t>
                        </m:r>
                      </m:num>
                      <m:den>
                        <m:r>
                          <a:rPr lang="de-DE" sz="2000" b="0" i="1" smtClean="0">
                            <a:latin typeface="Cambria Math"/>
                          </a:rPr>
                          <m:t>120</m:t>
                        </m:r>
                      </m:den>
                    </m:f>
                    <m:r>
                      <a:rPr lang="de-DE" sz="2000" b="0" i="1" smtClean="0">
                        <a:latin typeface="Cambria Math"/>
                      </a:rPr>
                      <m:t>=9</m:t>
                    </m:r>
                  </m:oMath>
                </a14:m>
                <a:r>
                  <a:rPr lang="de-DE" sz="2000" dirty="0">
                    <a:latin typeface="+mn-lt"/>
                  </a:rPr>
                  <a:t>,</a:t>
                </a:r>
              </a:p>
            </p:txBody>
          </p:sp>
        </mc:Choice>
        <mc:Fallback xmlns="">
          <p:sp>
            <p:nvSpPr>
              <p:cNvPr id="10" name="Textfeld 9"/>
              <p:cNvSpPr txBox="1">
                <a:spLocks noRot="1" noChangeAspect="1" noMove="1" noResize="1" noEditPoints="1" noAdjustHandles="1" noChangeArrowheads="1" noChangeShapeType="1" noTextEdit="1"/>
              </p:cNvSpPr>
              <p:nvPr/>
            </p:nvSpPr>
            <p:spPr>
              <a:xfrm>
                <a:off x="902315" y="1503764"/>
                <a:ext cx="2733581" cy="542393"/>
              </a:xfrm>
              <a:prstGeom prst="rect">
                <a:avLst/>
              </a:prstGeom>
              <a:blipFill rotWithShape="1">
                <a:blip r:embed="rId4"/>
                <a:stretch>
                  <a:fillRect b="-449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755576" y="2553732"/>
                <a:ext cx="6885345" cy="709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r>
                                    <a:rPr lang="de-DE" sz="2000" b="0" i="1" smtClean="0">
                                      <a:latin typeface="Cambria Math"/>
                                    </a:rPr>
                                    <m:t>9−9</m:t>
                                  </m:r>
                                </m:e>
                              </m:d>
                            </m:e>
                            <m:sup>
                              <m:r>
                                <a:rPr lang="de-DE" sz="2000" b="0" i="1" smtClean="0">
                                  <a:latin typeface="Cambria Math"/>
                                </a:rPr>
                                <m:t>2</m:t>
                              </m:r>
                            </m:sup>
                          </m:sSup>
                        </m:num>
                        <m:den>
                          <m:r>
                            <a:rPr lang="de-DE" sz="2000" b="0" i="1" smtClean="0">
                              <a:latin typeface="Cambria Math"/>
                            </a:rPr>
                            <m:t>9</m:t>
                          </m:r>
                        </m:den>
                      </m:f>
                      <m:r>
                        <a:rPr lang="de-DE" sz="2000" b="0" i="1" smtClean="0">
                          <a:latin typeface="Cambria Math"/>
                        </a:rPr>
                        <m:t>+</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b="0" i="1" smtClean="0">
                                      <a:latin typeface="Cambria Math"/>
                                    </a:rPr>
                                    <m:t>6−11</m:t>
                                  </m:r>
                                </m:e>
                              </m:d>
                            </m:e>
                            <m:sup>
                              <m:r>
                                <a:rPr lang="de-DE" sz="2000" i="1">
                                  <a:latin typeface="Cambria Math"/>
                                </a:rPr>
                                <m:t>2</m:t>
                              </m:r>
                            </m:sup>
                          </m:sSup>
                        </m:num>
                        <m:den>
                          <m:r>
                            <a:rPr lang="de-DE" sz="2000" b="0" i="1" smtClean="0">
                              <a:latin typeface="Cambria Math"/>
                            </a:rPr>
                            <m:t>11</m:t>
                          </m:r>
                        </m:den>
                      </m:f>
                      <m:r>
                        <a:rPr lang="de-DE" sz="2000" b="0" i="1" smtClean="0">
                          <a:latin typeface="Cambria Math"/>
                        </a:rPr>
                        <m:t>+…+</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b="0" i="1" smtClean="0">
                                      <a:latin typeface="Cambria Math"/>
                                    </a:rPr>
                                    <m:t>12</m:t>
                                  </m:r>
                                  <m:r>
                                    <a:rPr lang="de-DE" sz="2000" i="1">
                                      <a:latin typeface="Cambria Math"/>
                                    </a:rPr>
                                    <m:t>−</m:t>
                                  </m:r>
                                  <m:r>
                                    <a:rPr lang="de-DE" sz="2000" b="0" i="1" smtClean="0">
                                      <a:latin typeface="Cambria Math"/>
                                    </a:rPr>
                                    <m:t>12.5</m:t>
                                  </m:r>
                                </m:e>
                              </m:d>
                            </m:e>
                            <m:sup>
                              <m:r>
                                <a:rPr lang="de-DE" sz="2000" i="1">
                                  <a:latin typeface="Cambria Math"/>
                                </a:rPr>
                                <m:t>2</m:t>
                              </m:r>
                            </m:sup>
                          </m:sSup>
                        </m:num>
                        <m:den>
                          <m:r>
                            <a:rPr lang="de-DE" sz="2000" b="0" i="1" smtClean="0">
                              <a:latin typeface="Cambria Math"/>
                            </a:rPr>
                            <m:t>12.5</m:t>
                          </m:r>
                        </m:den>
                      </m:f>
                      <m:r>
                        <a:rPr lang="de-DE" sz="2000" b="0" i="1" smtClean="0">
                          <a:latin typeface="Cambria Math"/>
                        </a:rPr>
                        <m:t>=6.32&lt;</m:t>
                      </m:r>
                      <m:r>
                        <a:rPr lang="de-DE" sz="2000" b="0" i="1" smtClean="0">
                          <a:latin typeface="Cambria Math"/>
                        </a:rPr>
                        <m:t>𝑐</m:t>
                      </m:r>
                    </m:oMath>
                  </m:oMathPara>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755576" y="2553732"/>
                <a:ext cx="6885345" cy="70993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683568" y="3312559"/>
                <a:ext cx="7200800"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(kein signifikanter Zusammenhang)</a:t>
                </a:r>
              </a:p>
            </p:txBody>
          </p:sp>
        </mc:Choice>
        <mc:Fallback xmlns="">
          <p:sp>
            <p:nvSpPr>
              <p:cNvPr id="12" name="Textfeld 11"/>
              <p:cNvSpPr txBox="1">
                <a:spLocks noRot="1" noChangeAspect="1" noMove="1" noResize="1" noEditPoints="1" noAdjustHandles="1" noChangeArrowheads="1" noChangeShapeType="1" noTextEdit="1"/>
              </p:cNvSpPr>
              <p:nvPr/>
            </p:nvSpPr>
            <p:spPr>
              <a:xfrm>
                <a:off x="683568" y="3312559"/>
                <a:ext cx="7200800" cy="400110"/>
              </a:xfrm>
              <a:prstGeom prst="rect">
                <a:avLst/>
              </a:prstGeom>
              <a:blipFill rotWithShape="1">
                <a:blip r:embed="rId6"/>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3203848" y="1503764"/>
                <a:ext cx="3024336" cy="529504"/>
              </a:xfrm>
              <a:prstGeom prst="rect">
                <a:avLst/>
              </a:prstGeom>
              <a:noFill/>
            </p:spPr>
            <p:txBody>
              <a:bodyPr wrap="square" rtlCol="0">
                <a:spAutoFit/>
              </a:bodyPr>
              <a:lstStyle/>
              <a:p>
                <a14:m>
                  <m:oMath xmlns:m="http://schemas.openxmlformats.org/officeDocument/2006/math">
                    <m:f>
                      <m:fPr>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r>
                              <a:rPr lang="de-DE" sz="2000" b="0" i="1" smtClean="0">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sym typeface="Symbol"/>
                              </a:rPr>
                              <m:t></m:t>
                            </m:r>
                            <m:r>
                              <a:rPr lang="de-DE" sz="2000" b="0" i="1" smtClean="0">
                                <a:latin typeface="Cambria Math"/>
                                <a:sym typeface="Symbol"/>
                              </a:rPr>
                              <m:t>2</m:t>
                            </m:r>
                          </m:sub>
                        </m:sSub>
                      </m:num>
                      <m:den>
                        <m:r>
                          <a:rPr lang="de-DE" sz="2000" b="0" i="1" smtClean="0">
                            <a:latin typeface="Cambria Math"/>
                          </a:rPr>
                          <m:t>𝑛</m:t>
                        </m:r>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60</m:t>
                        </m:r>
                        <m:r>
                          <a:rPr lang="de-DE" sz="2000" b="0" i="1" smtClean="0">
                            <a:latin typeface="Cambria Math"/>
                            <a:ea typeface="Cambria Math"/>
                          </a:rPr>
                          <m:t>×22</m:t>
                        </m:r>
                      </m:num>
                      <m:den>
                        <m:r>
                          <a:rPr lang="de-DE" sz="2000" b="0" i="1" smtClean="0">
                            <a:latin typeface="Cambria Math"/>
                          </a:rPr>
                          <m:t>120</m:t>
                        </m:r>
                      </m:den>
                    </m:f>
                    <m:r>
                      <a:rPr lang="de-DE" sz="2000" b="0" i="1" smtClean="0">
                        <a:latin typeface="Cambria Math"/>
                      </a:rPr>
                      <m:t>=11</m:t>
                    </m:r>
                  </m:oMath>
                </a14:m>
                <a:r>
                  <a:rPr lang="de-DE" sz="2000" dirty="0">
                    <a:latin typeface="+mn-lt"/>
                  </a:rPr>
                  <a:t>,   etc.</a:t>
                </a:r>
              </a:p>
            </p:txBody>
          </p:sp>
        </mc:Choice>
        <mc:Fallback xmlns="">
          <p:sp>
            <p:nvSpPr>
              <p:cNvPr id="13" name="Textfeld 12"/>
              <p:cNvSpPr txBox="1">
                <a:spLocks noRot="1" noChangeAspect="1" noMove="1" noResize="1" noEditPoints="1" noAdjustHandles="1" noChangeArrowheads="1" noChangeShapeType="1" noTextEdit="1"/>
              </p:cNvSpPr>
              <p:nvPr/>
            </p:nvSpPr>
            <p:spPr>
              <a:xfrm>
                <a:off x="3203848" y="1503764"/>
                <a:ext cx="3024336" cy="529504"/>
              </a:xfrm>
              <a:prstGeom prst="rect">
                <a:avLst/>
              </a:prstGeom>
              <a:blipFill rotWithShape="1">
                <a:blip r:embed="rId7"/>
                <a:stretch>
                  <a:fillRect r="-605" b="-6897"/>
                </a:stretch>
              </a:blipFill>
            </p:spPr>
            <p:txBody>
              <a:bodyPr/>
              <a:lstStyle/>
              <a:p>
                <a:r>
                  <a:rPr lang="de-DE">
                    <a:noFill/>
                  </a:rPr>
                  <a:t> </a:t>
                </a:r>
              </a:p>
            </p:txBody>
          </p:sp>
        </mc:Fallback>
      </mc:AlternateContent>
      <p:sp>
        <p:nvSpPr>
          <p:cNvPr id="14" name="Textfeld 13"/>
          <p:cNvSpPr txBox="1"/>
          <p:nvPr/>
        </p:nvSpPr>
        <p:spPr>
          <a:xfrm>
            <a:off x="468312" y="3933056"/>
            <a:ext cx="1800793" cy="400110"/>
          </a:xfrm>
          <a:prstGeom prst="rect">
            <a:avLst/>
          </a:prstGeom>
          <a:noFill/>
        </p:spPr>
        <p:txBody>
          <a:bodyPr wrap="square" rtlCol="0">
            <a:spAutoFit/>
          </a:bodyPr>
          <a:lstStyle/>
          <a:p>
            <a:pPr algn="just"/>
            <a:r>
              <a:rPr lang="de-DE" sz="2000" dirty="0">
                <a:latin typeface="+mn-lt"/>
              </a:rPr>
              <a:t>&gt; Bemerkung:</a:t>
            </a:r>
          </a:p>
        </p:txBody>
      </p:sp>
      <mc:AlternateContent xmlns:mc="http://schemas.openxmlformats.org/markup-compatibility/2006" xmlns:a14="http://schemas.microsoft.com/office/drawing/2010/main">
        <mc:Choice Requires="a14">
          <p:sp>
            <p:nvSpPr>
              <p:cNvPr id="15" name="Textfeld 14"/>
              <p:cNvSpPr txBox="1"/>
              <p:nvPr/>
            </p:nvSpPr>
            <p:spPr>
              <a:xfrm>
                <a:off x="693398" y="4314455"/>
                <a:ext cx="7695026" cy="1638205"/>
              </a:xfrm>
              <a:prstGeom prst="rect">
                <a:avLst/>
              </a:prstGeom>
              <a:noFill/>
            </p:spPr>
            <p:txBody>
              <a:bodyPr wrap="square" rtlCol="0">
                <a:spAutoFit/>
              </a:bodyPr>
              <a:lstStyle/>
              <a:p>
                <a:pPr algn="just"/>
                <a:r>
                  <a:rPr lang="de-DE" sz="2000" dirty="0">
                    <a:latin typeface="+mn-lt"/>
                  </a:rPr>
                  <a:t>Da jeder Würfel a priori (geplant) jeweils 60 Mal geworfen wird,</a:t>
                </a:r>
              </a:p>
              <a:p>
                <a:pPr algn="just"/>
                <a:r>
                  <a:rPr lang="de-DE" sz="2000" dirty="0">
                    <a:latin typeface="+mn-lt"/>
                  </a:rPr>
                  <a:t>sind die Randsummen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r>
                          <a:rPr lang="de-DE" sz="2000" b="0" i="1" smtClean="0">
                            <a:latin typeface="Cambria Math"/>
                            <a:sym typeface="Symbol"/>
                          </a:rPr>
                          <m:t></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2</m:t>
                        </m:r>
                        <m:r>
                          <a:rPr lang="de-DE" sz="2000" i="1">
                            <a:latin typeface="Cambria Math"/>
                            <a:sym typeface="Symbol"/>
                          </a:rPr>
                          <m:t></m:t>
                        </m:r>
                      </m:sub>
                    </m:sSub>
                    <m:r>
                      <a:rPr lang="de-DE" sz="2000" b="0" i="1" smtClean="0">
                        <a:latin typeface="Cambria Math"/>
                        <a:sym typeface="Symbol"/>
                      </a:rPr>
                      <m:t>=60</m:t>
                    </m:r>
                  </m:oMath>
                </a14:m>
                <a:r>
                  <a:rPr lang="de-DE" sz="2000" dirty="0">
                    <a:latin typeface="+mn-lt"/>
                  </a:rPr>
                  <a:t>) nichtstochastisch. </a:t>
                </a:r>
              </a:p>
              <a:p>
                <a:pPr algn="just"/>
                <a:r>
                  <a:rPr lang="de-DE" sz="2000" dirty="0">
                    <a:latin typeface="+mn-lt"/>
                  </a:rPr>
                  <a:t>Tatsächlich führt man hier einen </a:t>
                </a:r>
                <a14:m>
                  <m:oMath xmlns:m="http://schemas.openxmlformats.org/officeDocument/2006/math">
                    <m:sSup>
                      <m:sSupPr>
                        <m:ctrlPr>
                          <a:rPr lang="de-DE" sz="2000" b="1" i="1" smtClean="0">
                            <a:solidFill>
                              <a:srgbClr val="0070C0"/>
                            </a:solidFill>
                            <a:latin typeface="Cambria Math" panose="02040503050406030204" pitchFamily="18" charset="0"/>
                          </a:rPr>
                        </m:ctrlPr>
                      </m:sSupPr>
                      <m:e>
                        <m:r>
                          <a:rPr lang="de-DE" sz="2000" b="1" i="1" smtClean="0">
                            <a:solidFill>
                              <a:srgbClr val="0070C0"/>
                            </a:solidFill>
                            <a:latin typeface="Cambria Math"/>
                            <a:ea typeface="Cambria Math"/>
                          </a:rPr>
                          <m:t>𝝌</m:t>
                        </m:r>
                      </m:e>
                      <m:sup>
                        <m:r>
                          <a:rPr lang="de-DE" sz="2000" b="1" i="1" smtClean="0">
                            <a:solidFill>
                              <a:srgbClr val="0070C0"/>
                            </a:solidFill>
                            <a:latin typeface="Cambria Math"/>
                          </a:rPr>
                          <m:t>𝟐</m:t>
                        </m:r>
                      </m:sup>
                    </m:sSup>
                  </m:oMath>
                </a14:m>
                <a:r>
                  <a:rPr lang="de-DE" sz="2000" b="1" dirty="0">
                    <a:solidFill>
                      <a:srgbClr val="0070C0"/>
                    </a:solidFill>
                    <a:latin typeface="+mn-lt"/>
                  </a:rPr>
                  <a:t>-Homogenitätstest</a:t>
                </a:r>
                <a:r>
                  <a:rPr lang="de-DE" sz="2000" dirty="0">
                    <a:latin typeface="+mn-lt"/>
                  </a:rPr>
                  <a:t> durch, der</a:t>
                </a:r>
              </a:p>
              <a:p>
                <a:pPr algn="just"/>
                <a:r>
                  <a:rPr lang="de-DE" sz="2000" dirty="0">
                    <a:latin typeface="+mn-lt"/>
                  </a:rPr>
                  <a:t>verteilungstheoretisch etwa anders fundiert ist, numerisch jedoch</a:t>
                </a:r>
              </a:p>
              <a:p>
                <a:pPr algn="just"/>
                <a:r>
                  <a:rPr lang="de-DE" sz="2000" dirty="0">
                    <a:latin typeface="+mn-lt"/>
                  </a:rPr>
                  <a:t>auf genau die gleiche Weise berechnet wird. </a:t>
                </a:r>
              </a:p>
            </p:txBody>
          </p:sp>
        </mc:Choice>
        <mc:Fallback xmlns="">
          <p:sp>
            <p:nvSpPr>
              <p:cNvPr id="15" name="Textfeld 14"/>
              <p:cNvSpPr txBox="1">
                <a:spLocks noRot="1" noChangeAspect="1" noMove="1" noResize="1" noEditPoints="1" noAdjustHandles="1" noChangeArrowheads="1" noChangeShapeType="1" noTextEdit="1"/>
              </p:cNvSpPr>
              <p:nvPr/>
            </p:nvSpPr>
            <p:spPr>
              <a:xfrm>
                <a:off x="693398" y="4314455"/>
                <a:ext cx="7695026" cy="1638205"/>
              </a:xfrm>
              <a:prstGeom prst="rect">
                <a:avLst/>
              </a:prstGeom>
              <a:blipFill rotWithShape="1">
                <a:blip r:embed="rId8"/>
                <a:stretch>
                  <a:fillRect l="-872" t="-1866" b="-5970"/>
                </a:stretch>
              </a:blipFill>
            </p:spPr>
            <p:txBody>
              <a:bodyPr/>
              <a:lstStyle/>
              <a:p>
                <a:r>
                  <a:rPr lang="de-DE">
                    <a:noFill/>
                  </a:rPr>
                  <a:t> </a:t>
                </a:r>
              </a:p>
            </p:txBody>
          </p:sp>
        </mc:Fallback>
      </mc:AlternateContent>
    </p:spTree>
    <p:extLst>
      <p:ext uri="{BB962C8B-B14F-4D97-AF65-F5344CB8AC3E}">
        <p14:creationId xmlns:p14="http://schemas.microsoft.com/office/powerpoint/2010/main" val="162657170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4.2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79</a:t>
            </a:r>
            <a:endParaRPr lang="de-DE" sz="8000" b="1" dirty="0">
              <a:solidFill>
                <a:schemeClr val="tx1"/>
              </a:solidFill>
              <a:latin typeface="+mj-lt"/>
            </a:endParaRPr>
          </a:p>
        </p:txBody>
      </p:sp>
      <p:sp>
        <p:nvSpPr>
          <p:cNvPr id="11" name="Textfeld 9"/>
          <p:cNvSpPr txBox="1">
            <a:spLocks noChangeArrowheads="1"/>
          </p:cNvSpPr>
          <p:nvPr/>
        </p:nvSpPr>
        <p:spPr bwMode="auto">
          <a:xfrm>
            <a:off x="467544" y="1228690"/>
            <a:ext cx="7920880" cy="707886"/>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4.2.1: </a:t>
            </a:r>
            <a:r>
              <a:rPr lang="de-DE" sz="2000" dirty="0">
                <a:latin typeface="Times New Roman" pitchFamily="18" charset="0"/>
              </a:rPr>
              <a:t>Durchschnittseinkommen, Bundesmedian und</a:t>
            </a:r>
          </a:p>
          <a:p>
            <a:r>
              <a:rPr lang="de-DE" sz="2000" dirty="0">
                <a:latin typeface="Times New Roman" pitchFamily="18" charset="0"/>
              </a:rPr>
              <a:t>                         Armutsgefährdung</a:t>
            </a:r>
            <a:r>
              <a:rPr lang="de-DE" sz="2000" dirty="0"/>
              <a:t> </a:t>
            </a:r>
            <a:endParaRPr lang="de-DE" sz="2000" b="1" dirty="0">
              <a:latin typeface="Times New Roman" pitchFamily="18" charset="0"/>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7544" y="2328653"/>
            <a:ext cx="6105525" cy="2295525"/>
          </a:xfrm>
          <a:prstGeom prst="rect">
            <a:avLst/>
          </a:prstGeom>
        </p:spPr>
      </p:pic>
    </p:spTree>
    <p:extLst>
      <p:ext uri="{BB962C8B-B14F-4D97-AF65-F5344CB8AC3E}">
        <p14:creationId xmlns:p14="http://schemas.microsoft.com/office/powerpoint/2010/main" val="272295273"/>
      </p:ext>
    </p:extLst>
  </p:cSld>
  <p:clrMapOvr>
    <a:masterClrMapping/>
  </p:clrMapOvr>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817</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476664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11.3.7: Placebo vs. Medikament</a:t>
            </a:r>
          </a:p>
        </p:txBody>
      </p:sp>
      <p:sp>
        <p:nvSpPr>
          <p:cNvPr id="10" name="Textfeld 9"/>
          <p:cNvSpPr txBox="1"/>
          <p:nvPr/>
        </p:nvSpPr>
        <p:spPr>
          <a:xfrm>
            <a:off x="453430" y="3903567"/>
            <a:ext cx="7984400" cy="707886"/>
          </a:xfrm>
          <a:prstGeom prst="rect">
            <a:avLst/>
          </a:prstGeom>
          <a:noFill/>
        </p:spPr>
        <p:txBody>
          <a:bodyPr wrap="square" rtlCol="0">
            <a:spAutoFit/>
          </a:bodyPr>
          <a:lstStyle/>
          <a:p>
            <a:pPr algn="just"/>
            <a:r>
              <a:rPr lang="de-DE" sz="2000" dirty="0">
                <a:latin typeface="+mn-lt"/>
              </a:rPr>
              <a:t>&gt; Statistisches Entscheidungsproblem: </a:t>
            </a:r>
          </a:p>
          <a:p>
            <a:pPr algn="just"/>
            <a:r>
              <a:rPr lang="de-DE" sz="2000" dirty="0">
                <a:latin typeface="+mn-lt"/>
              </a:rPr>
              <a:t>   Ist die gemessene Abhängigkeit überhaupt signifikant („nichtzufällig“)?</a:t>
            </a:r>
          </a:p>
        </p:txBody>
      </p:sp>
      <p:sp>
        <p:nvSpPr>
          <p:cNvPr id="12" name="Textfeld 11"/>
          <p:cNvSpPr txBox="1"/>
          <p:nvPr/>
        </p:nvSpPr>
        <p:spPr>
          <a:xfrm>
            <a:off x="461793" y="5120661"/>
            <a:ext cx="7789184" cy="400110"/>
          </a:xfrm>
          <a:prstGeom prst="rect">
            <a:avLst/>
          </a:prstGeom>
          <a:noFill/>
        </p:spPr>
        <p:txBody>
          <a:bodyPr wrap="square" rtlCol="0">
            <a:spAutoFit/>
          </a:bodyPr>
          <a:lstStyle/>
          <a:p>
            <a:pPr algn="just"/>
            <a:r>
              <a:rPr lang="de-DE" sz="2000" dirty="0">
                <a:latin typeface="+mn-lt"/>
              </a:rPr>
              <a:t>&gt; Testproblem</a:t>
            </a:r>
          </a:p>
        </p:txBody>
      </p:sp>
      <mc:AlternateContent xmlns:mc="http://schemas.openxmlformats.org/markup-compatibility/2006" xmlns:a14="http://schemas.microsoft.com/office/drawing/2010/main">
        <mc:Choice Requires="a14">
          <p:sp>
            <p:nvSpPr>
              <p:cNvPr id="13" name="Textfeld 12"/>
              <p:cNvSpPr txBox="1"/>
              <p:nvPr/>
            </p:nvSpPr>
            <p:spPr>
              <a:xfrm>
                <a:off x="925711" y="5554342"/>
                <a:ext cx="7342056"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r>
                      <a:rPr lang="de-DE" sz="2000" b="0" i="1" smtClean="0">
                        <a:latin typeface="Cambria Math"/>
                      </a:rPr>
                      <m:t>:</m:t>
                    </m:r>
                  </m:oMath>
                </a14:m>
                <a:r>
                  <a:rPr lang="de-DE" sz="2000" dirty="0">
                    <a:latin typeface="+mn-lt"/>
                  </a:rPr>
                  <a:t>  </a:t>
                </a:r>
                <a14:m>
                  <m:oMath xmlns:m="http://schemas.openxmlformats.org/officeDocument/2006/math">
                    <m:r>
                      <a:rPr lang="de-DE" sz="2000" b="0" i="1" dirty="0" smtClean="0">
                        <a:latin typeface="Cambria Math"/>
                      </a:rPr>
                      <m:t>𝑋</m:t>
                    </m:r>
                  </m:oMath>
                </a14:m>
                <a:r>
                  <a:rPr lang="de-DE" sz="2000" dirty="0">
                    <a:latin typeface="+mn-lt"/>
                  </a:rPr>
                  <a:t> und </a:t>
                </a:r>
                <a14:m>
                  <m:oMath xmlns:m="http://schemas.openxmlformats.org/officeDocument/2006/math">
                    <m:r>
                      <a:rPr lang="de-DE" sz="2000" b="0" i="1" smtClean="0">
                        <a:latin typeface="Cambria Math"/>
                      </a:rPr>
                      <m:t>𝑌</m:t>
                    </m:r>
                  </m:oMath>
                </a14:m>
                <a:r>
                  <a:rPr lang="de-DE" sz="2000" dirty="0">
                    <a:latin typeface="+mn-lt"/>
                  </a:rPr>
                  <a:t> sind stochastisch unabhängig</a:t>
                </a:r>
              </a:p>
            </p:txBody>
          </p:sp>
        </mc:Choice>
        <mc:Fallback xmlns="">
          <p:sp>
            <p:nvSpPr>
              <p:cNvPr id="13" name="Textfeld 12"/>
              <p:cNvSpPr txBox="1">
                <a:spLocks noRot="1" noChangeAspect="1" noMove="1" noResize="1" noEditPoints="1" noAdjustHandles="1" noChangeArrowheads="1" noChangeShapeType="1" noTextEdit="1"/>
              </p:cNvSpPr>
              <p:nvPr/>
            </p:nvSpPr>
            <p:spPr>
              <a:xfrm>
                <a:off x="925711" y="5554342"/>
                <a:ext cx="7342056"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15" name="Textfeld 14"/>
          <p:cNvSpPr txBox="1"/>
          <p:nvPr/>
        </p:nvSpPr>
        <p:spPr>
          <a:xfrm>
            <a:off x="468313" y="4642741"/>
            <a:ext cx="8239556" cy="400110"/>
          </a:xfrm>
          <a:prstGeom prst="rect">
            <a:avLst/>
          </a:prstGeom>
          <a:noFill/>
        </p:spPr>
        <p:txBody>
          <a:bodyPr wrap="square" rtlCol="0">
            <a:spAutoFit/>
          </a:bodyPr>
          <a:lstStyle/>
          <a:p>
            <a:pPr algn="just"/>
            <a:r>
              <a:rPr lang="de-DE" sz="2000" dirty="0">
                <a:latin typeface="+mn-lt"/>
              </a:rPr>
              <a:t>&gt; Kodierung von Medikation und Gesundheitszustand jeweils mit 1 und 2</a:t>
            </a:r>
          </a:p>
        </p:txBody>
      </p:sp>
      <mc:AlternateContent xmlns:mc="http://schemas.openxmlformats.org/markup-compatibility/2006" xmlns:a14="http://schemas.microsoft.com/office/drawing/2010/main">
        <mc:Choice Requires="a14">
          <p:sp>
            <p:nvSpPr>
              <p:cNvPr id="16" name="Textfeld 15"/>
              <p:cNvSpPr txBox="1"/>
              <p:nvPr/>
            </p:nvSpPr>
            <p:spPr>
              <a:xfrm>
                <a:off x="925710" y="5954452"/>
                <a:ext cx="7735835"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r>
                      <a:rPr lang="de-DE" sz="2000" b="0" i="1" smtClean="0">
                        <a:latin typeface="Cambria Math"/>
                      </a:rPr>
                      <m:t>:</m:t>
                    </m:r>
                  </m:oMath>
                </a14:m>
                <a:r>
                  <a:rPr lang="de-DE" sz="2000" dirty="0">
                    <a:latin typeface="+mn-lt"/>
                  </a:rPr>
                  <a:t>  </a:t>
                </a:r>
                <a14:m>
                  <m:oMath xmlns:m="http://schemas.openxmlformats.org/officeDocument/2006/math">
                    <m:r>
                      <a:rPr lang="de-DE" sz="2000" i="1" dirty="0">
                        <a:latin typeface="Cambria Math"/>
                      </a:rPr>
                      <m:t>𝑋</m:t>
                    </m:r>
                  </m:oMath>
                </a14:m>
                <a:r>
                  <a:rPr lang="de-DE" sz="2000" dirty="0">
                    <a:latin typeface="+mn-lt"/>
                  </a:rPr>
                  <a:t> und </a:t>
                </a:r>
                <a14:m>
                  <m:oMath xmlns:m="http://schemas.openxmlformats.org/officeDocument/2006/math">
                    <m:r>
                      <a:rPr lang="de-DE" sz="2000" i="1">
                        <a:latin typeface="Cambria Math"/>
                      </a:rPr>
                      <m:t>𝑌</m:t>
                    </m:r>
                  </m:oMath>
                </a14:m>
                <a:r>
                  <a:rPr lang="de-DE" sz="2000" dirty="0">
                    <a:latin typeface="+mn-lt"/>
                  </a:rPr>
                  <a:t> sind stochastisch abhängig</a:t>
                </a:r>
              </a:p>
            </p:txBody>
          </p:sp>
        </mc:Choice>
        <mc:Fallback xmlns="">
          <p:sp>
            <p:nvSpPr>
              <p:cNvPr id="16" name="Textfeld 15"/>
              <p:cNvSpPr txBox="1">
                <a:spLocks noRot="1" noChangeAspect="1" noMove="1" noResize="1" noEditPoints="1" noAdjustHandles="1" noChangeArrowheads="1" noChangeShapeType="1" noTextEdit="1"/>
              </p:cNvSpPr>
              <p:nvPr/>
            </p:nvSpPr>
            <p:spPr>
              <a:xfrm>
                <a:off x="925710" y="5954452"/>
                <a:ext cx="7735835" cy="400110"/>
              </a:xfrm>
              <a:prstGeom prst="rect">
                <a:avLst/>
              </a:prstGeom>
              <a:blipFill rotWithShape="1">
                <a:blip r:embed="rId5"/>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1" name="Textfeld 40"/>
              <p:cNvSpPr txBox="1"/>
              <p:nvPr/>
            </p:nvSpPr>
            <p:spPr>
              <a:xfrm>
                <a:off x="468312" y="2883713"/>
                <a:ext cx="8207375" cy="1015663"/>
              </a:xfrm>
              <a:prstGeom prst="rect">
                <a:avLst/>
              </a:prstGeom>
              <a:noFill/>
            </p:spPr>
            <p:txBody>
              <a:bodyPr wrap="square" rtlCol="0">
                <a:spAutoFit/>
              </a:bodyPr>
              <a:lstStyle/>
              <a:p>
                <a:pPr algn="just"/>
                <a:r>
                  <a:rPr lang="de-DE" sz="2000" dirty="0">
                    <a:latin typeface="+mn-lt"/>
                  </a:rPr>
                  <a:t>&gt; Empirische Analyse: </a:t>
                </a:r>
              </a:p>
              <a:p>
                <a:pPr algn="just"/>
                <a:r>
                  <a:rPr lang="de-DE" sz="2000" dirty="0">
                    <a:latin typeface="+mn-lt"/>
                  </a:rPr>
                  <a:t>   Gesundanteil bei Medikament nur um ca. 3% höher. Kontingenzkoeffizient</a:t>
                </a:r>
              </a:p>
              <a:p>
                <a:pPr algn="just"/>
                <a:r>
                  <a:rPr lang="de-DE" sz="2000" dirty="0">
                    <a:latin typeface="+mn-lt"/>
                  </a:rPr>
                  <a:t>   links und rechts jeweils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𝐶</m:t>
                        </m:r>
                      </m:e>
                      <m:sub>
                        <m:r>
                          <a:rPr lang="de-DE" sz="2000" i="1">
                            <a:latin typeface="Cambria Math"/>
                          </a:rPr>
                          <m:t>𝐾</m:t>
                        </m:r>
                      </m:sub>
                    </m:sSub>
                    <m:r>
                      <a:rPr lang="de-DE" sz="2000" i="1">
                        <a:latin typeface="Cambria Math"/>
                      </a:rPr>
                      <m:t>=0.05</m:t>
                    </m:r>
                    <m:r>
                      <a:rPr lang="de-DE" sz="2000" b="0" i="1" smtClean="0">
                        <a:latin typeface="Cambria Math"/>
                      </a:rPr>
                      <m:t> </m:t>
                    </m:r>
                    <m:r>
                      <a:rPr lang="de-DE" sz="2000" i="1">
                        <a:latin typeface="Cambria Math"/>
                        <a:ea typeface="Cambria Math"/>
                      </a:rPr>
                      <m:t>⇒</m:t>
                    </m:r>
                  </m:oMath>
                </a14:m>
                <a:r>
                  <a:rPr lang="de-DE" sz="2000" dirty="0">
                    <a:latin typeface="+mn-lt"/>
                  </a:rPr>
                  <a:t>  schwache empirische Abhängigkeit  </a:t>
                </a:r>
              </a:p>
            </p:txBody>
          </p:sp>
        </mc:Choice>
        <mc:Fallback xmlns="">
          <p:sp>
            <p:nvSpPr>
              <p:cNvPr id="41" name="Textfeld 40"/>
              <p:cNvSpPr txBox="1">
                <a:spLocks noRot="1" noChangeAspect="1" noMove="1" noResize="1" noEditPoints="1" noAdjustHandles="1" noChangeArrowheads="1" noChangeShapeType="1" noTextEdit="1"/>
              </p:cNvSpPr>
              <p:nvPr/>
            </p:nvSpPr>
            <p:spPr>
              <a:xfrm>
                <a:off x="468312" y="2883713"/>
                <a:ext cx="8207375" cy="1015663"/>
              </a:xfrm>
              <a:prstGeom prst="rect">
                <a:avLst/>
              </a:prstGeom>
              <a:blipFill rotWithShape="1">
                <a:blip r:embed="rId6"/>
                <a:stretch>
                  <a:fillRect l="-817" t="-2994" b="-9581"/>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683568" y="1597969"/>
            <a:ext cx="5724525" cy="1066800"/>
          </a:xfrm>
          <a:prstGeom prst="rect">
            <a:avLst/>
          </a:prstGeom>
        </p:spPr>
      </p:pic>
    </p:spTree>
    <p:extLst>
      <p:ext uri="{BB962C8B-B14F-4D97-AF65-F5344CB8AC3E}">
        <p14:creationId xmlns:p14="http://schemas.microsoft.com/office/powerpoint/2010/main" val="637112760"/>
      </p:ext>
    </p:extLst>
  </p:cSld>
  <p:clrMapOvr>
    <a:masterClrMapping/>
  </p:clrMapOvr>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818</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476087" y="2453115"/>
            <a:ext cx="1898853" cy="400110"/>
          </a:xfrm>
          <a:prstGeom prst="rect">
            <a:avLst/>
          </a:prstGeom>
          <a:noFill/>
        </p:spPr>
        <p:txBody>
          <a:bodyPr wrap="square" rtlCol="0">
            <a:spAutoFit/>
          </a:bodyPr>
          <a:lstStyle/>
          <a:p>
            <a:pPr algn="just"/>
            <a:r>
              <a:rPr lang="de-DE" sz="2000" dirty="0">
                <a:latin typeface="+mn-lt"/>
              </a:rPr>
              <a:t>&gt; Testprozedur:</a:t>
            </a:r>
          </a:p>
        </p:txBody>
      </p:sp>
      <mc:AlternateContent xmlns:mc="http://schemas.openxmlformats.org/markup-compatibility/2006" xmlns:a14="http://schemas.microsoft.com/office/drawing/2010/main">
        <mc:Choice Requires="a14">
          <p:sp>
            <p:nvSpPr>
              <p:cNvPr id="11" name="Textfeld 10"/>
              <p:cNvSpPr txBox="1"/>
              <p:nvPr/>
            </p:nvSpPr>
            <p:spPr>
              <a:xfrm>
                <a:off x="2334043" y="2459878"/>
                <a:ext cx="4486399" cy="734240"/>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r>
                      <a:rPr lang="de-DE" sz="2000" b="0" i="1" smtClean="0">
                        <a:latin typeface="Cambria Math"/>
                      </a:rPr>
                      <m:t>&gt;</m:t>
                    </m:r>
                    <m:r>
                      <a:rPr lang="de-DE" sz="2000" b="0" i="1" smtClean="0">
                        <a:latin typeface="Cambria Math"/>
                      </a:rPr>
                      <m:t>𝑐</m:t>
                    </m:r>
                  </m:oMath>
                </a14:m>
                <a:r>
                  <a:rPr lang="de-DE" sz="2000" dirty="0">
                    <a:latin typeface="+mn-lt"/>
                  </a:rPr>
                  <a:t>, Entscheidung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sonst</a:t>
                </a:r>
              </a:p>
              <a:p>
                <a:pPr algn="just"/>
                <a:r>
                  <a:rPr lang="de-DE" sz="2000" dirty="0">
                    <a:latin typeface="+mn-lt"/>
                  </a:rPr>
                  <a:t>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2334043" y="2459878"/>
                <a:ext cx="4486399" cy="734240"/>
              </a:xfrm>
              <a:prstGeom prst="rect">
                <a:avLst/>
              </a:prstGeom>
              <a:blipFill rotWithShape="1">
                <a:blip r:embed="rId3"/>
                <a:stretch>
                  <a:fillRect l="-1495" t="-4167" b="-10833"/>
                </a:stretch>
              </a:blipFill>
            </p:spPr>
            <p:txBody>
              <a:bodyPr/>
              <a:lstStyle/>
              <a:p>
                <a:r>
                  <a:rPr lang="de-DE">
                    <a:noFill/>
                  </a:rPr>
                  <a:t> </a:t>
                </a:r>
              </a:p>
            </p:txBody>
          </p:sp>
        </mc:Fallback>
      </mc:AlternateContent>
      <p:sp>
        <p:nvSpPr>
          <p:cNvPr id="12" name="Textfeld 11"/>
          <p:cNvSpPr txBox="1"/>
          <p:nvPr/>
        </p:nvSpPr>
        <p:spPr>
          <a:xfrm>
            <a:off x="468312" y="3194118"/>
            <a:ext cx="3455615" cy="400110"/>
          </a:xfrm>
          <a:prstGeom prst="rect">
            <a:avLst/>
          </a:prstGeom>
          <a:noFill/>
        </p:spPr>
        <p:txBody>
          <a:bodyPr wrap="square" rtlCol="0">
            <a:spAutoFit/>
          </a:bodyPr>
          <a:lstStyle/>
          <a:p>
            <a:pPr algn="just"/>
            <a:r>
              <a:rPr lang="de-DE" sz="2000" dirty="0">
                <a:latin typeface="+mn-lt"/>
              </a:rPr>
              <a:t>&gt; Testergebnisse wäre dann: </a:t>
            </a:r>
          </a:p>
        </p:txBody>
      </p:sp>
      <mc:AlternateContent xmlns:mc="http://schemas.openxmlformats.org/markup-compatibility/2006" xmlns:a14="http://schemas.microsoft.com/office/drawing/2010/main">
        <mc:Choice Requires="a14">
          <p:sp>
            <p:nvSpPr>
              <p:cNvPr id="13" name="Textfeld 12"/>
              <p:cNvSpPr txBox="1"/>
              <p:nvPr/>
            </p:nvSpPr>
            <p:spPr>
              <a:xfrm>
                <a:off x="755576" y="3594228"/>
                <a:ext cx="6885345" cy="7351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latin typeface="Cambria Math" panose="02040503050406030204" pitchFamily="18" charset="0"/>
                            </a:rPr>
                          </m:ctrlPr>
                        </m:sSubSupPr>
                        <m:e>
                          <m:r>
                            <a:rPr lang="de-DE" sz="2000" b="0" i="1" smtClean="0">
                              <a:latin typeface="Cambria Math"/>
                              <a:ea typeface="Cambria Math"/>
                            </a:rPr>
                            <m:t>𝜒</m:t>
                          </m:r>
                        </m:e>
                        <m:sub>
                          <m:r>
                            <a:rPr lang="de-DE" sz="2000" b="0" i="1" smtClean="0">
                              <a:latin typeface="Cambria Math"/>
                            </a:rPr>
                            <m:t>𝑙𝑖𝑛𝑘𝑠</m:t>
                          </m:r>
                        </m:sub>
                        <m:sup>
                          <m:r>
                            <a:rPr lang="de-DE" sz="2000" b="0" i="1" smtClean="0">
                              <a:latin typeface="Cambria Math"/>
                            </a:rPr>
                            <m:t>2</m:t>
                          </m:r>
                        </m:sup>
                      </m:sSub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195</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i="1">
                                      <a:latin typeface="Cambria Math"/>
                                      <a:ea typeface="Cambria Math"/>
                                    </a:rPr>
                                    <m:t>40×62−48×45</m:t>
                                  </m:r>
                                </m:e>
                              </m:d>
                            </m:e>
                            <m:sup>
                              <m:r>
                                <a:rPr lang="de-DE" sz="2000" b="0" i="1" smtClean="0">
                                  <a:latin typeface="Cambria Math"/>
                                  <a:ea typeface="Cambria Math"/>
                                </a:rPr>
                                <m:t>2</m:t>
                              </m:r>
                            </m:sup>
                          </m:sSup>
                        </m:num>
                        <m:den>
                          <m:r>
                            <a:rPr lang="de-DE" sz="2000" b="0" i="1" smtClean="0">
                              <a:latin typeface="Cambria Math"/>
                            </a:rPr>
                            <m:t>95</m:t>
                          </m:r>
                          <m:r>
                            <a:rPr lang="de-DE" sz="2000" b="0" i="1" smtClean="0">
                              <a:latin typeface="Cambria Math"/>
                              <a:ea typeface="Cambria Math"/>
                            </a:rPr>
                            <m:t>×110×88×107</m:t>
                          </m:r>
                        </m:den>
                      </m:f>
                      <m:r>
                        <a:rPr lang="de-DE" sz="2000" b="0" i="1" smtClean="0">
                          <a:latin typeface="Cambria Math"/>
                        </a:rPr>
                        <m:t>=0.2268</m:t>
                      </m:r>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755576" y="3594228"/>
                <a:ext cx="6885345" cy="73513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683568" y="4353055"/>
                <a:ext cx="7200800"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(kein signifikanter Zusammenhang)</a:t>
                </a:r>
              </a:p>
            </p:txBody>
          </p:sp>
        </mc:Choice>
        <mc:Fallback xmlns="">
          <p:sp>
            <p:nvSpPr>
              <p:cNvPr id="14" name="Textfeld 13"/>
              <p:cNvSpPr txBox="1">
                <a:spLocks noRot="1" noChangeAspect="1" noMove="1" noResize="1" noEditPoints="1" noAdjustHandles="1" noChangeArrowheads="1" noChangeShapeType="1" noTextEdit="1"/>
              </p:cNvSpPr>
              <p:nvPr/>
            </p:nvSpPr>
            <p:spPr>
              <a:xfrm>
                <a:off x="683568" y="4353055"/>
                <a:ext cx="7200800" cy="400110"/>
              </a:xfrm>
              <a:prstGeom prst="rect">
                <a:avLst/>
              </a:prstGeom>
              <a:blipFill rotWithShape="1">
                <a:blip r:embed="rId5"/>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755576" y="4753165"/>
                <a:ext cx="7920112" cy="7099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latin typeface="Cambria Math" panose="02040503050406030204" pitchFamily="18" charset="0"/>
                            </a:rPr>
                          </m:ctrlPr>
                        </m:sSubSupPr>
                        <m:e>
                          <m:r>
                            <a:rPr lang="de-DE" sz="2000" b="0" i="1" smtClean="0">
                              <a:latin typeface="Cambria Math"/>
                              <a:ea typeface="Cambria Math"/>
                            </a:rPr>
                            <m:t>𝜒</m:t>
                          </m:r>
                        </m:e>
                        <m:sub>
                          <m:r>
                            <a:rPr lang="de-DE" sz="2000" b="0" i="1" smtClean="0">
                              <a:latin typeface="Cambria Math"/>
                            </a:rPr>
                            <m:t>𝑟𝑒𝑐h𝑡𝑠</m:t>
                          </m:r>
                        </m:sub>
                        <m:sup>
                          <m:r>
                            <a:rPr lang="de-DE" sz="2000" b="0" i="1" smtClean="0">
                              <a:latin typeface="Cambria Math"/>
                            </a:rPr>
                            <m:t>2</m:t>
                          </m:r>
                        </m:sup>
                      </m:sSub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19500</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r>
                                    <a:rPr lang="de-DE" sz="2000" i="1">
                                      <a:latin typeface="Cambria Math"/>
                                      <a:ea typeface="Cambria Math"/>
                                    </a:rPr>
                                    <m:t>4</m:t>
                                  </m:r>
                                  <m:r>
                                    <a:rPr lang="de-DE" sz="2000" b="0" i="1" smtClean="0">
                                      <a:latin typeface="Cambria Math"/>
                                      <a:ea typeface="Cambria Math"/>
                                    </a:rPr>
                                    <m:t>000</m:t>
                                  </m:r>
                                  <m:r>
                                    <a:rPr lang="de-DE" sz="2000" i="1">
                                      <a:latin typeface="Cambria Math"/>
                                      <a:ea typeface="Cambria Math"/>
                                    </a:rPr>
                                    <m:t>×62</m:t>
                                  </m:r>
                                  <m:r>
                                    <a:rPr lang="de-DE" sz="2000" b="0" i="1" smtClean="0">
                                      <a:latin typeface="Cambria Math"/>
                                      <a:ea typeface="Cambria Math"/>
                                    </a:rPr>
                                    <m:t>00</m:t>
                                  </m:r>
                                  <m:r>
                                    <a:rPr lang="de-DE" sz="2000" i="1">
                                      <a:latin typeface="Cambria Math"/>
                                      <a:ea typeface="Cambria Math"/>
                                    </a:rPr>
                                    <m:t>−48</m:t>
                                  </m:r>
                                  <m:r>
                                    <a:rPr lang="de-DE" sz="2000" b="0" i="1" smtClean="0">
                                      <a:latin typeface="Cambria Math"/>
                                      <a:ea typeface="Cambria Math"/>
                                    </a:rPr>
                                    <m:t>00</m:t>
                                  </m:r>
                                  <m:r>
                                    <a:rPr lang="de-DE" sz="2000" i="1">
                                      <a:latin typeface="Cambria Math"/>
                                      <a:ea typeface="Cambria Math"/>
                                    </a:rPr>
                                    <m:t>×45</m:t>
                                  </m:r>
                                  <m:r>
                                    <a:rPr lang="de-DE" sz="2000" b="0" i="1" smtClean="0">
                                      <a:latin typeface="Cambria Math"/>
                                      <a:ea typeface="Cambria Math"/>
                                    </a:rPr>
                                    <m:t>00</m:t>
                                  </m:r>
                                </m:e>
                              </m:d>
                            </m:e>
                            <m:sup>
                              <m:r>
                                <a:rPr lang="de-DE" sz="2000" b="0" i="1" smtClean="0">
                                  <a:latin typeface="Cambria Math"/>
                                  <a:ea typeface="Cambria Math"/>
                                </a:rPr>
                                <m:t>2</m:t>
                              </m:r>
                            </m:sup>
                          </m:sSup>
                        </m:num>
                        <m:den>
                          <m:r>
                            <a:rPr lang="de-DE" sz="2000" b="0" i="1" smtClean="0">
                              <a:latin typeface="Cambria Math"/>
                            </a:rPr>
                            <m:t>9500</m:t>
                          </m:r>
                          <m:r>
                            <a:rPr lang="de-DE" sz="2000" b="0" i="1" smtClean="0">
                              <a:latin typeface="Cambria Math"/>
                              <a:ea typeface="Cambria Math"/>
                            </a:rPr>
                            <m:t>×11000×8800×10700</m:t>
                          </m:r>
                        </m:den>
                      </m:f>
                      <m:r>
                        <a:rPr lang="de-DE" sz="2000" b="0" i="1" smtClean="0">
                          <a:latin typeface="Cambria Math"/>
                        </a:rPr>
                        <m:t>=22.68</m:t>
                      </m:r>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755576" y="4753165"/>
                <a:ext cx="7920112" cy="709938"/>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683568" y="5517232"/>
                <a:ext cx="6379903" cy="1015663"/>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Verwerfung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a:t>
                </a:r>
              </a:p>
              <a:p>
                <a:r>
                  <a:rPr lang="de-DE" sz="2000" dirty="0">
                    <a:latin typeface="+mn-lt"/>
                  </a:rPr>
                  <a:t>      Obwohl der Zusammenhang nur schwach ist, ist er für </a:t>
                </a:r>
              </a:p>
              <a:p>
                <a:r>
                  <a:rPr lang="de-DE" sz="2000" dirty="0">
                    <a:latin typeface="+mn-lt"/>
                  </a:rPr>
                  <a:t>      großes </a:t>
                </a:r>
                <a14:m>
                  <m:oMath xmlns:m="http://schemas.openxmlformats.org/officeDocument/2006/math">
                    <m:r>
                      <a:rPr lang="de-DE" sz="2000" b="0" i="1" smtClean="0">
                        <a:latin typeface="Cambria Math"/>
                      </a:rPr>
                      <m:t>𝑛</m:t>
                    </m:r>
                  </m:oMath>
                </a14:m>
                <a:r>
                  <a:rPr lang="de-DE" sz="2000" dirty="0">
                    <a:latin typeface="+mn-lt"/>
                  </a:rPr>
                  <a:t> dennoch statistisch signifikant</a:t>
                </a:r>
              </a:p>
            </p:txBody>
          </p:sp>
        </mc:Choice>
        <mc:Fallback xmlns="">
          <p:sp>
            <p:nvSpPr>
              <p:cNvPr id="16" name="Textfeld 15"/>
              <p:cNvSpPr txBox="1">
                <a:spLocks noRot="1" noChangeAspect="1" noMove="1" noResize="1" noEditPoints="1" noAdjustHandles="1" noChangeArrowheads="1" noChangeShapeType="1" noTextEdit="1"/>
              </p:cNvSpPr>
              <p:nvPr/>
            </p:nvSpPr>
            <p:spPr>
              <a:xfrm>
                <a:off x="683568" y="5517232"/>
                <a:ext cx="6379903" cy="1015663"/>
              </a:xfrm>
              <a:prstGeom prst="rect">
                <a:avLst/>
              </a:prstGeom>
              <a:blipFill rotWithShape="1">
                <a:blip r:embed="rId7"/>
                <a:stretch>
                  <a:fillRect t="-2994" b="-9581"/>
                </a:stretch>
              </a:blipFill>
            </p:spPr>
            <p:txBody>
              <a:bodyPr/>
              <a:lstStyle/>
              <a:p>
                <a:r>
                  <a:rPr lang="de-DE">
                    <a:noFill/>
                  </a:rPr>
                  <a:t> </a:t>
                </a:r>
              </a:p>
            </p:txBody>
          </p:sp>
        </mc:Fallback>
      </mc:AlternateContent>
      <p:sp>
        <p:nvSpPr>
          <p:cNvPr id="18" name="Textfeld 17"/>
          <p:cNvSpPr txBox="1"/>
          <p:nvPr/>
        </p:nvSpPr>
        <p:spPr>
          <a:xfrm>
            <a:off x="468311" y="1959719"/>
            <a:ext cx="3353476" cy="400110"/>
          </a:xfrm>
          <a:prstGeom prst="rect">
            <a:avLst/>
          </a:prstGeom>
          <a:noFill/>
        </p:spPr>
        <p:txBody>
          <a:bodyPr wrap="square" rtlCol="0">
            <a:spAutoFit/>
          </a:bodyPr>
          <a:lstStyle/>
          <a:p>
            <a:pPr algn="just"/>
            <a:r>
              <a:rPr lang="de-DE" sz="2000" dirty="0">
                <a:latin typeface="+mn-lt"/>
              </a:rPr>
              <a:t>&gt; Kritischer Wert: </a:t>
            </a:r>
          </a:p>
        </p:txBody>
      </p:sp>
      <mc:AlternateContent xmlns:mc="http://schemas.openxmlformats.org/markup-compatibility/2006" xmlns:a14="http://schemas.microsoft.com/office/drawing/2010/main">
        <mc:Choice Requires="a14">
          <p:sp>
            <p:nvSpPr>
              <p:cNvPr id="19" name="Textfeld 18"/>
              <p:cNvSpPr txBox="1"/>
              <p:nvPr/>
            </p:nvSpPr>
            <p:spPr>
              <a:xfrm>
                <a:off x="2520862" y="1959719"/>
                <a:ext cx="3237365" cy="4338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𝑐</m:t>
                          </m:r>
                          <m:r>
                            <a:rPr lang="de-DE" sz="2000" b="0" i="1" smtClean="0">
                              <a:solidFill>
                                <a:schemeClr val="tx1"/>
                              </a:solidFill>
                              <a:latin typeface="Cambria Math"/>
                              <a:ea typeface="Cambria Math"/>
                            </a:rPr>
                            <m:t>=</m:t>
                          </m:r>
                          <m:r>
                            <a:rPr lang="de-DE" sz="2000" i="1" smtClean="0">
                              <a:solidFill>
                                <a:schemeClr val="tx1"/>
                              </a:solidFill>
                              <a:latin typeface="Cambria Math"/>
                              <a:ea typeface="Cambria Math"/>
                            </a:rPr>
                            <m:t>𝜒</m:t>
                          </m:r>
                        </m:e>
                        <m:sub>
                          <m:r>
                            <a:rPr lang="de-DE" sz="2000" b="0" i="1" smtClean="0">
                              <a:solidFill>
                                <a:schemeClr val="tx1"/>
                              </a:solidFill>
                              <a:latin typeface="Cambria Math"/>
                              <a:ea typeface="Cambria Math"/>
                            </a:rPr>
                            <m:t>1,0.95</m:t>
                          </m:r>
                        </m:sub>
                        <m:sup>
                          <m:r>
                            <a:rPr lang="de-DE" sz="2000" b="0" i="1" smtClean="0">
                              <a:solidFill>
                                <a:schemeClr val="tx1"/>
                              </a:solidFill>
                              <a:latin typeface="Cambria Math"/>
                              <a:ea typeface="Cambria Math"/>
                            </a:rPr>
                            <m:t>2</m:t>
                          </m:r>
                        </m:sup>
                      </m:sSubSup>
                      <m:r>
                        <a:rPr lang="de-DE" sz="2000" b="0" i="1" smtClean="0">
                          <a:solidFill>
                            <a:schemeClr val="tx1"/>
                          </a:solidFill>
                          <a:latin typeface="Cambria Math"/>
                          <a:ea typeface="Cambria Math"/>
                        </a:rPr>
                        <m:t>=3.84</m:t>
                      </m:r>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520862" y="1959719"/>
                <a:ext cx="3237365" cy="433837"/>
              </a:xfrm>
              <a:prstGeom prst="rect">
                <a:avLst/>
              </a:prstGeom>
              <a:blipFill rotWithShape="1">
                <a:blip r:embed="rId8"/>
                <a:stretch>
                  <a:fillRect/>
                </a:stretch>
              </a:blipFill>
            </p:spPr>
            <p:txBody>
              <a:bodyPr/>
              <a:lstStyle/>
              <a:p>
                <a:r>
                  <a:rPr lang="de-DE">
                    <a:noFill/>
                  </a:rPr>
                  <a:t> </a:t>
                </a:r>
              </a:p>
            </p:txBody>
          </p:sp>
        </mc:Fallback>
      </mc:AlternateContent>
      <p:sp>
        <p:nvSpPr>
          <p:cNvPr id="20" name="Textfeld 19"/>
          <p:cNvSpPr txBox="1"/>
          <p:nvPr/>
        </p:nvSpPr>
        <p:spPr>
          <a:xfrm>
            <a:off x="453428" y="1313424"/>
            <a:ext cx="2163131" cy="400110"/>
          </a:xfrm>
          <a:prstGeom prst="rect">
            <a:avLst/>
          </a:prstGeom>
          <a:noFill/>
        </p:spPr>
        <p:txBody>
          <a:bodyPr wrap="square" rtlCol="0">
            <a:spAutoFit/>
          </a:bodyPr>
          <a:lstStyle/>
          <a:p>
            <a:pPr algn="just"/>
            <a:r>
              <a:rPr lang="de-DE" sz="2000" dirty="0">
                <a:latin typeface="+mn-lt"/>
              </a:rPr>
              <a:t>&gt; Teststatistik: </a:t>
            </a:r>
          </a:p>
        </p:txBody>
      </p:sp>
      <mc:AlternateContent xmlns:mc="http://schemas.openxmlformats.org/markup-compatibility/2006" xmlns:a14="http://schemas.microsoft.com/office/drawing/2010/main">
        <mc:Choice Requires="a14">
          <p:sp>
            <p:nvSpPr>
              <p:cNvPr id="22" name="Textfeld 21"/>
              <p:cNvSpPr txBox="1"/>
              <p:nvPr/>
            </p:nvSpPr>
            <p:spPr>
              <a:xfrm>
                <a:off x="2151520" y="1121705"/>
                <a:ext cx="4911951" cy="78354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𝑛</m:t>
                          </m:r>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11</m:t>
                                      </m:r>
                                    </m:sub>
                                  </m:sSub>
                                  <m:sSub>
                                    <m:sSubPr>
                                      <m:ctrlPr>
                                        <a:rPr lang="de-DE" sz="2000" i="1">
                                          <a:latin typeface="Cambria Math" panose="02040503050406030204" pitchFamily="18" charset="0"/>
                                        </a:rPr>
                                      </m:ctrlPr>
                                    </m:sSubPr>
                                    <m:e>
                                      <m:r>
                                        <a:rPr lang="de-DE" sz="2000" i="1">
                                          <a:latin typeface="Cambria Math"/>
                                        </a:rPr>
                                        <m:t>𝑁</m:t>
                                      </m:r>
                                    </m:e>
                                    <m:sub>
                                      <m:r>
                                        <a:rPr lang="de-DE" sz="2000" b="0" i="1" smtClean="0">
                                          <a:latin typeface="Cambria Math"/>
                                        </a:rPr>
                                        <m:t>22</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rPr>
                                        <m:t>1</m:t>
                                      </m:r>
                                      <m:r>
                                        <a:rPr lang="de-DE" sz="2000" b="0" i="1" smtClean="0">
                                          <a:latin typeface="Cambria Math"/>
                                        </a:rPr>
                                        <m:t>2</m:t>
                                      </m:r>
                                    </m:sub>
                                  </m:sSub>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rPr>
                                        <m:t>2</m:t>
                                      </m:r>
                                      <m:r>
                                        <a:rPr lang="de-DE" sz="2000" b="0" i="1" smtClean="0">
                                          <a:latin typeface="Cambria Math"/>
                                        </a:rPr>
                                        <m:t>1</m:t>
                                      </m:r>
                                    </m:sub>
                                  </m:sSub>
                                </m:e>
                              </m:d>
                            </m:e>
                            <m:sup>
                              <m:r>
                                <a:rPr lang="de-DE" sz="2000" b="0" i="1" smtClean="0">
                                  <a:latin typeface="Cambria Math"/>
                                </a:rPr>
                                <m:t>2</m:t>
                              </m:r>
                            </m:sup>
                          </m:sSup>
                        </m:num>
                        <m:den>
                          <m:sSub>
                            <m:sSubPr>
                              <m:ctrlPr>
                                <a:rPr lang="de-DE" sz="2000" b="0" i="1" smtClean="0">
                                  <a:latin typeface="Cambria Math" panose="02040503050406030204" pitchFamily="18" charset="0"/>
                                </a:rPr>
                              </m:ctrlPr>
                            </m:sSubPr>
                            <m:e>
                              <m:r>
                                <a:rPr lang="de-DE" sz="2000" b="0" i="1" smtClean="0">
                                  <a:latin typeface="Cambria Math"/>
                                </a:rPr>
                                <m:t>𝑁</m:t>
                              </m:r>
                            </m:e>
                            <m:sub>
                              <m:r>
                                <a:rPr lang="de-DE" sz="2000" b="0" i="1" smtClean="0">
                                  <a:latin typeface="Cambria Math"/>
                                  <a:sym typeface="Symbol"/>
                                </a:rPr>
                                <m:t>1</m:t>
                              </m:r>
                            </m:sub>
                          </m:sSub>
                          <m:sSub>
                            <m:sSubPr>
                              <m:ctrlPr>
                                <a:rPr lang="de-DE" sz="2000" i="1">
                                  <a:latin typeface="Cambria Math" panose="02040503050406030204" pitchFamily="18" charset="0"/>
                                </a:rPr>
                              </m:ctrlPr>
                            </m:sSubPr>
                            <m:e>
                              <m:r>
                                <a:rPr lang="de-DE" sz="2000" i="1">
                                  <a:latin typeface="Cambria Math"/>
                                </a:rPr>
                                <m:t>𝑁</m:t>
                              </m:r>
                            </m:e>
                            <m:sub>
                              <m:r>
                                <a:rPr lang="de-DE" sz="2000" i="1">
                                  <a:latin typeface="Cambria Math"/>
                                  <a:sym typeface="Symbol"/>
                                </a:rPr>
                                <m:t></m:t>
                              </m:r>
                              <m:r>
                                <a:rPr lang="de-DE" sz="2000" b="0" i="1" smtClean="0">
                                  <a:latin typeface="Cambria Math"/>
                                  <a:sym typeface="Symbol"/>
                                </a:rPr>
                                <m:t>2</m:t>
                              </m:r>
                            </m:sub>
                          </m:sSub>
                          <m:sSub>
                            <m:sSubPr>
                              <m:ctrlPr>
                                <a:rPr lang="de-DE" sz="2000" i="1">
                                  <a:latin typeface="Cambria Math" panose="02040503050406030204" pitchFamily="18" charset="0"/>
                                </a:rPr>
                              </m:ctrlPr>
                            </m:sSubPr>
                            <m:e>
                              <m:r>
                                <a:rPr lang="de-DE" sz="2000" i="1">
                                  <a:latin typeface="Cambria Math"/>
                                </a:rPr>
                                <m:t>𝑁</m:t>
                              </m:r>
                            </m:e>
                            <m:sub>
                              <m:r>
                                <a:rPr lang="de-DE" sz="2000" b="0" i="1" smtClean="0">
                                  <a:latin typeface="Cambria Math"/>
                                </a:rPr>
                                <m:t>1</m:t>
                              </m:r>
                              <m:r>
                                <a:rPr lang="de-DE" sz="2000" i="1">
                                  <a:latin typeface="Cambria Math"/>
                                  <a:sym typeface="Symbol"/>
                                </a:rPr>
                                <m:t></m:t>
                              </m:r>
                            </m:sub>
                          </m:sSub>
                          <m:sSub>
                            <m:sSubPr>
                              <m:ctrlPr>
                                <a:rPr lang="de-DE" sz="2000" i="1">
                                  <a:latin typeface="Cambria Math" panose="02040503050406030204" pitchFamily="18" charset="0"/>
                                </a:rPr>
                              </m:ctrlPr>
                            </m:sSubPr>
                            <m:e>
                              <m:r>
                                <a:rPr lang="de-DE" sz="2000" i="1">
                                  <a:latin typeface="Cambria Math"/>
                                </a:rPr>
                                <m:t>𝑁</m:t>
                              </m:r>
                            </m:e>
                            <m:sub>
                              <m:r>
                                <a:rPr lang="de-DE" sz="2000" b="0" i="1" smtClean="0">
                                  <a:latin typeface="Cambria Math"/>
                                </a:rPr>
                                <m:t>2</m:t>
                              </m:r>
                              <m:r>
                                <a:rPr lang="de-DE" sz="2000" i="1">
                                  <a:latin typeface="Cambria Math"/>
                                  <a:sym typeface="Symbol"/>
                                </a:rPr>
                                <m:t></m:t>
                              </m:r>
                            </m:sub>
                          </m:sSub>
                        </m:den>
                      </m:f>
                      <m:r>
                        <a:rPr lang="de-DE" sz="2000" b="0" i="1" smtClean="0">
                          <a:latin typeface="Cambria Math"/>
                        </a:rPr>
                        <m:t>   ~   </m:t>
                      </m:r>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d>
                        <m:dPr>
                          <m:ctrlPr>
                            <a:rPr lang="de-DE" sz="2000" b="0" i="1" smtClean="0">
                              <a:latin typeface="Cambria Math" panose="02040503050406030204" pitchFamily="18" charset="0"/>
                            </a:rPr>
                          </m:ctrlPr>
                        </m:dPr>
                        <m:e>
                          <m:r>
                            <a:rPr lang="de-DE" sz="2000" b="0" i="1" smtClean="0">
                              <a:latin typeface="Cambria Math"/>
                            </a:rPr>
                            <m:t>1</m:t>
                          </m:r>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151520" y="1121705"/>
                <a:ext cx="4911951" cy="783548"/>
              </a:xfrm>
              <a:prstGeom prst="rect">
                <a:avLst/>
              </a:prstGeom>
              <a:blipFill rotWithShape="1">
                <a:blip r:embed="rId9"/>
                <a:stretch>
                  <a:fillRect/>
                </a:stretch>
              </a:blipFill>
            </p:spPr>
            <p:txBody>
              <a:bodyPr/>
              <a:lstStyle/>
              <a:p>
                <a:r>
                  <a:rPr lang="de-DE">
                    <a:noFill/>
                  </a:rPr>
                  <a:t> </a:t>
                </a:r>
              </a:p>
            </p:txBody>
          </p:sp>
        </mc:Fallback>
      </mc:AlternateContent>
      <p:sp>
        <p:nvSpPr>
          <p:cNvPr id="26" name="Textfeld 25"/>
          <p:cNvSpPr txBox="1"/>
          <p:nvPr/>
        </p:nvSpPr>
        <p:spPr>
          <a:xfrm>
            <a:off x="5349204" y="1127783"/>
            <a:ext cx="432048" cy="338554"/>
          </a:xfrm>
          <a:prstGeom prst="rect">
            <a:avLst/>
          </a:prstGeom>
          <a:noFill/>
        </p:spPr>
        <p:txBody>
          <a:bodyPr wrap="square" rtlCol="0">
            <a:spAutoFit/>
          </a:bodyPr>
          <a:lstStyle/>
          <a:p>
            <a:pPr algn="just"/>
            <a:r>
              <a:rPr lang="de-DE" sz="1600" i="1" dirty="0">
                <a:latin typeface="+mn-lt"/>
              </a:rPr>
              <a:t>a</a:t>
            </a:r>
          </a:p>
        </p:txBody>
      </p:sp>
    </p:spTree>
    <p:extLst>
      <p:ext uri="{BB962C8B-B14F-4D97-AF65-F5344CB8AC3E}">
        <p14:creationId xmlns:p14="http://schemas.microsoft.com/office/powerpoint/2010/main" val="1748397956"/>
      </p:ext>
    </p:extLst>
  </p:cSld>
  <p:clrMapOvr>
    <a:masterClrMapping/>
  </p:clrMapOvr>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a:t>
            </a:r>
            <a:r>
              <a:rPr lang="de-DE" sz="2000" dirty="0">
                <a:solidFill>
                  <a:srgbClr val="0070C0"/>
                </a:solidFill>
                <a:latin typeface="+mn-lt"/>
              </a:rPr>
              <a:t>●</a:t>
            </a:r>
            <a:endParaRPr lang="de-DE" sz="2000" b="1" dirty="0">
              <a:solidFill>
                <a:srgbClr val="0070C0"/>
              </a:solidFill>
              <a:latin typeface="+mn-lt"/>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3" y="1452846"/>
            <a:ext cx="6766299" cy="5087443"/>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819</a:t>
            </a:r>
            <a:endParaRPr lang="de-DE" sz="8000" b="1" dirty="0">
              <a:solidFill>
                <a:schemeClr val="tx1"/>
              </a:solidFill>
              <a:latin typeface="+mj-lt"/>
            </a:endParaRPr>
          </a:p>
        </p:txBody>
      </p:sp>
    </p:spTree>
    <p:extLst>
      <p:ext uri="{BB962C8B-B14F-4D97-AF65-F5344CB8AC3E}">
        <p14:creationId xmlns:p14="http://schemas.microsoft.com/office/powerpoint/2010/main" val="3112486433"/>
      </p:ext>
    </p:extLst>
  </p:cSld>
  <p:clrMapOvr>
    <a:masterClrMapping/>
  </p:clrMapOvr>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3" y="881980"/>
            <a:ext cx="6272213" cy="5472732"/>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820</a:t>
            </a:r>
            <a:endParaRPr lang="de-DE" sz="8000" b="1" dirty="0">
              <a:solidFill>
                <a:schemeClr val="tx1"/>
              </a:solidFill>
              <a:latin typeface="+mj-lt"/>
            </a:endParaRPr>
          </a:p>
        </p:txBody>
      </p:sp>
    </p:spTree>
    <p:extLst>
      <p:ext uri="{BB962C8B-B14F-4D97-AF65-F5344CB8AC3E}">
        <p14:creationId xmlns:p14="http://schemas.microsoft.com/office/powerpoint/2010/main" val="963701172"/>
      </p:ext>
    </p:extLst>
  </p:cSld>
  <p:clrMapOvr>
    <a:masterClrMapping/>
  </p:clrMapOvr>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821</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160252"/>
            <a:ext cx="6753225" cy="4495800"/>
          </a:xfrm>
          <a:prstGeom prst="rect">
            <a:avLst/>
          </a:prstGeom>
        </p:spPr>
      </p:pic>
    </p:spTree>
    <p:extLst>
      <p:ext uri="{BB962C8B-B14F-4D97-AF65-F5344CB8AC3E}">
        <p14:creationId xmlns:p14="http://schemas.microsoft.com/office/powerpoint/2010/main" val="799202238"/>
      </p:ext>
    </p:extLst>
  </p:cSld>
  <p:clrMapOvr>
    <a:masterClrMapping/>
  </p:clrMapOvr>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2" y="981075"/>
            <a:ext cx="237549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11.3.4 Weitere Tests</a:t>
            </a:r>
          </a:p>
        </p:txBody>
      </p:sp>
      <p:sp>
        <p:nvSpPr>
          <p:cNvPr id="14" name="Textfeld 13"/>
          <p:cNvSpPr txBox="1">
            <a:spLocks noChangeArrowheads="1"/>
          </p:cNvSpPr>
          <p:nvPr/>
        </p:nvSpPr>
        <p:spPr bwMode="auto">
          <a:xfrm>
            <a:off x="468312" y="2204864"/>
            <a:ext cx="302356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Exakter Binomialtest </a:t>
            </a:r>
            <a:r>
              <a:rPr lang="de-DE" sz="2000" dirty="0">
                <a:solidFill>
                  <a:srgbClr val="0070C0"/>
                </a:solidFill>
                <a:latin typeface="+mn-lt"/>
              </a:rPr>
              <a:t>●</a:t>
            </a:r>
            <a:endParaRPr lang="de-DE" sz="2000" b="1" dirty="0">
              <a:solidFill>
                <a:srgbClr val="0070C0"/>
              </a:solidFill>
              <a:latin typeface="+mn-lt"/>
            </a:endParaRPr>
          </a:p>
        </p:txBody>
      </p:sp>
      <p:sp>
        <p:nvSpPr>
          <p:cNvPr id="15" name="Textfeld 9"/>
          <p:cNvSpPr txBox="1">
            <a:spLocks noChangeArrowheads="1"/>
          </p:cNvSpPr>
          <p:nvPr/>
        </p:nvSpPr>
        <p:spPr bwMode="auto">
          <a:xfrm>
            <a:off x="471836" y="1628800"/>
            <a:ext cx="280402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Tests über Anteilswerte</a:t>
            </a: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822</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3" name="Textfeld 12"/>
              <p:cNvSpPr txBox="1"/>
              <p:nvPr/>
            </p:nvSpPr>
            <p:spPr>
              <a:xfrm>
                <a:off x="468311" y="2604974"/>
                <a:ext cx="6912002" cy="400110"/>
              </a:xfrm>
              <a:prstGeom prst="rect">
                <a:avLst/>
              </a:prstGeom>
              <a:noFill/>
            </p:spPr>
            <p:txBody>
              <a:bodyPr wrap="square" rtlCol="0">
                <a:spAutoFit/>
              </a:bodyPr>
              <a:lstStyle/>
              <a:p>
                <a:pPr algn="just"/>
                <a:r>
                  <a:rPr lang="de-DE" sz="2000" dirty="0">
                    <a:latin typeface="+mn-lt"/>
                  </a:rPr>
                  <a:t>&gt; Ausgangspunkt: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sind unabhängig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oMath>
                </a14:m>
                <a:r>
                  <a:rPr lang="de-DE" sz="2000" dirty="0">
                    <a:latin typeface="+mn-lt"/>
                  </a:rPr>
                  <a:t>-verteilt</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1" y="2604974"/>
                <a:ext cx="6912002" cy="400110"/>
              </a:xfrm>
              <a:prstGeom prst="rect">
                <a:avLst/>
              </a:prstGeom>
              <a:blipFill>
                <a:blip r:embed="rId3"/>
                <a:stretch>
                  <a:fillRect l="-970"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82441" y="3005084"/>
                <a:ext cx="3657512" cy="400110"/>
              </a:xfrm>
              <a:prstGeom prst="rect">
                <a:avLst/>
              </a:prstGeom>
              <a:noFill/>
            </p:spPr>
            <p:txBody>
              <a:bodyPr wrap="square" rtlCol="0">
                <a:spAutoFit/>
              </a:bodyPr>
              <a:lstStyle/>
              <a:p>
                <a:pPr algn="just"/>
                <a:r>
                  <a:rPr lang="de-DE" sz="2000" dirty="0">
                    <a:latin typeface="+mn-lt"/>
                  </a:rPr>
                  <a:t>&gt; Testprobleme bezogen auf </a:t>
                </a:r>
                <a14:m>
                  <m:oMath xmlns:m="http://schemas.openxmlformats.org/officeDocument/2006/math">
                    <m:r>
                      <a:rPr lang="de-DE" sz="2000" i="1" smtClean="0">
                        <a:latin typeface="Cambria Math"/>
                        <a:ea typeface="Cambria Math"/>
                      </a:rPr>
                      <m:t>𝜋</m:t>
                    </m:r>
                  </m:oMath>
                </a14:m>
                <a:r>
                  <a:rPr lang="de-DE" sz="2000" dirty="0">
                    <a:latin typeface="+mn-lt"/>
                  </a:rPr>
                  <a:t>.</a:t>
                </a:r>
              </a:p>
            </p:txBody>
          </p:sp>
        </mc:Choice>
        <mc:Fallback xmlns="">
          <p:sp>
            <p:nvSpPr>
              <p:cNvPr id="19" name="Textfeld 18"/>
              <p:cNvSpPr txBox="1">
                <a:spLocks noRot="1" noChangeAspect="1" noMove="1" noResize="1" noEditPoints="1" noAdjustHandles="1" noChangeArrowheads="1" noChangeShapeType="1" noTextEdit="1"/>
              </p:cNvSpPr>
              <p:nvPr/>
            </p:nvSpPr>
            <p:spPr>
              <a:xfrm>
                <a:off x="482441" y="3005084"/>
                <a:ext cx="3657512" cy="400110"/>
              </a:xfrm>
              <a:prstGeom prst="rect">
                <a:avLst/>
              </a:prstGeom>
              <a:blipFill>
                <a:blip r:embed="rId4"/>
                <a:stretch>
                  <a:fillRect l="-1667" t="-9091" b="-25758"/>
                </a:stretch>
              </a:blipFill>
            </p:spPr>
            <p:txBody>
              <a:bodyPr/>
              <a:lstStyle/>
              <a:p>
                <a:r>
                  <a:rPr lang="en-US">
                    <a:noFill/>
                  </a:rPr>
                  <a:t> </a:t>
                </a:r>
              </a:p>
            </p:txBody>
          </p:sp>
        </mc:Fallback>
      </mc:AlternateContent>
      <p:sp>
        <p:nvSpPr>
          <p:cNvPr id="20" name="Textfeld 19"/>
          <p:cNvSpPr txBox="1"/>
          <p:nvPr/>
        </p:nvSpPr>
        <p:spPr>
          <a:xfrm>
            <a:off x="468309" y="3426287"/>
            <a:ext cx="8207377" cy="400110"/>
          </a:xfrm>
          <a:prstGeom prst="rect">
            <a:avLst/>
          </a:prstGeom>
          <a:noFill/>
        </p:spPr>
        <p:txBody>
          <a:bodyPr wrap="square" rtlCol="0">
            <a:spAutoFit/>
          </a:bodyPr>
          <a:lstStyle/>
          <a:p>
            <a:pPr algn="just"/>
            <a:r>
              <a:rPr lang="de-DE" sz="2000" dirty="0">
                <a:latin typeface="+mn-lt"/>
              </a:rPr>
              <a:t>&gt; Teststatistik:</a:t>
            </a:r>
          </a:p>
        </p:txBody>
      </p:sp>
      <mc:AlternateContent xmlns:mc="http://schemas.openxmlformats.org/markup-compatibility/2006" xmlns:a14="http://schemas.microsoft.com/office/drawing/2010/main">
        <mc:Choice Requires="a14">
          <p:sp>
            <p:nvSpPr>
              <p:cNvPr id="22" name="Textfeld 21"/>
              <p:cNvSpPr txBox="1"/>
              <p:nvPr/>
            </p:nvSpPr>
            <p:spPr>
              <a:xfrm>
                <a:off x="1115617" y="3758451"/>
                <a:ext cx="4032448" cy="69711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𝑛</m:t>
                          </m:r>
                        </m:sub>
                      </m:sSub>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nary>
                      <m:r>
                        <a:rPr lang="de-DE" sz="2000" b="0" i="1" smtClean="0">
                          <a:latin typeface="Cambria Math"/>
                        </a:rPr>
                        <m:t>     ~      </m:t>
                      </m:r>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𝑛</m:t>
                          </m:r>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0</m:t>
                              </m:r>
                            </m:sub>
                          </m:sSub>
                        </m:e>
                      </m:d>
                    </m:oMath>
                  </m:oMathPara>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115617" y="3758451"/>
                <a:ext cx="4032448" cy="697114"/>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2771800" y="3749571"/>
                <a:ext cx="1224136" cy="33855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1600" i="1" smtClean="0">
                          <a:latin typeface="Cambria Math"/>
                          <a:ea typeface="Cambria Math"/>
                        </a:rPr>
                        <m:t>𝜋</m:t>
                      </m:r>
                      <m:r>
                        <a:rPr lang="de-DE" sz="1600" b="0" i="1" smtClean="0">
                          <a:latin typeface="Cambria Math"/>
                          <a:ea typeface="Cambria Math"/>
                        </a:rPr>
                        <m:t>=</m:t>
                      </m:r>
                      <m:sSub>
                        <m:sSubPr>
                          <m:ctrlPr>
                            <a:rPr lang="de-DE" sz="1600" b="0" i="1" smtClean="0">
                              <a:latin typeface="Cambria Math" panose="02040503050406030204" pitchFamily="18" charset="0"/>
                              <a:ea typeface="Cambria Math"/>
                            </a:rPr>
                          </m:ctrlPr>
                        </m:sSubPr>
                        <m:e>
                          <m:r>
                            <a:rPr lang="de-DE" sz="1600" b="0" i="1" smtClean="0">
                              <a:latin typeface="Cambria Math"/>
                              <a:ea typeface="Cambria Math"/>
                            </a:rPr>
                            <m:t>𝜋</m:t>
                          </m:r>
                        </m:e>
                        <m:sub>
                          <m:r>
                            <a:rPr lang="de-DE" sz="1600" b="0" i="1" smtClean="0">
                              <a:latin typeface="Cambria Math"/>
                              <a:ea typeface="Cambria Math"/>
                            </a:rPr>
                            <m:t>0</m:t>
                          </m:r>
                        </m:sub>
                      </m:sSub>
                    </m:oMath>
                  </m:oMathPara>
                </a14:m>
                <a:endParaRPr lang="de-DE" sz="16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2771800" y="3749571"/>
                <a:ext cx="1224136" cy="338554"/>
              </a:xfrm>
              <a:prstGeom prst="rect">
                <a:avLst/>
              </a:prstGeom>
              <a:blipFill rotWithShape="1">
                <a:blip r:embed="rId6"/>
                <a:stretch>
                  <a:fillRect/>
                </a:stretch>
              </a:blipFill>
            </p:spPr>
            <p:txBody>
              <a:bodyPr/>
              <a:lstStyle/>
              <a:p>
                <a:r>
                  <a:rPr lang="de-DE">
                    <a:noFill/>
                  </a:rPr>
                  <a:t> </a:t>
                </a:r>
              </a:p>
            </p:txBody>
          </p:sp>
        </mc:Fallback>
      </mc:AlternateContent>
      <p:sp>
        <p:nvSpPr>
          <p:cNvPr id="26" name="Textfeld 25"/>
          <p:cNvSpPr txBox="1"/>
          <p:nvPr/>
        </p:nvSpPr>
        <p:spPr>
          <a:xfrm>
            <a:off x="468309" y="4458937"/>
            <a:ext cx="6912003" cy="400110"/>
          </a:xfrm>
          <a:prstGeom prst="rect">
            <a:avLst/>
          </a:prstGeom>
          <a:noFill/>
        </p:spPr>
        <p:txBody>
          <a:bodyPr wrap="square" rtlCol="0">
            <a:spAutoFit/>
          </a:bodyPr>
          <a:lstStyle/>
          <a:p>
            <a:pPr algn="just"/>
            <a:r>
              <a:rPr lang="de-DE" sz="2000" dirty="0">
                <a:latin typeface="+mn-lt"/>
              </a:rPr>
              <a:t>&gt; Beispiele: Vgl. Beispiele 11.1.1 bis 11.1.3 (</a:t>
            </a:r>
            <a:r>
              <a:rPr lang="de-DE" sz="2000">
                <a:latin typeface="+mn-lt"/>
              </a:rPr>
              <a:t>Folien 734-738)</a:t>
            </a:r>
            <a:endParaRPr lang="de-DE" sz="2000" dirty="0">
              <a:latin typeface="+mn-lt"/>
            </a:endParaRPr>
          </a:p>
        </p:txBody>
      </p:sp>
      <p:sp>
        <p:nvSpPr>
          <p:cNvPr id="27" name="Textfeld 26"/>
          <p:cNvSpPr txBox="1"/>
          <p:nvPr/>
        </p:nvSpPr>
        <p:spPr>
          <a:xfrm>
            <a:off x="468309" y="4859047"/>
            <a:ext cx="6912003" cy="1015663"/>
          </a:xfrm>
          <a:prstGeom prst="rect">
            <a:avLst/>
          </a:prstGeom>
          <a:noFill/>
        </p:spPr>
        <p:txBody>
          <a:bodyPr wrap="square" rtlCol="0">
            <a:spAutoFit/>
          </a:bodyPr>
          <a:lstStyle/>
          <a:p>
            <a:pPr algn="just"/>
            <a:r>
              <a:rPr lang="de-DE" sz="2000" dirty="0">
                <a:latin typeface="+mn-lt"/>
              </a:rPr>
              <a:t>&gt; Bei der Festlegung von kritischen Werten einseitiger Tests gilt </a:t>
            </a:r>
          </a:p>
          <a:p>
            <a:pPr algn="just"/>
            <a:r>
              <a:rPr lang="de-DE" sz="2000" dirty="0">
                <a:latin typeface="+mn-lt"/>
              </a:rPr>
              <a:t>   die Konvention der „nächstmöglichen Unterbietung“ des Test-</a:t>
            </a:r>
          </a:p>
          <a:p>
            <a:pPr algn="just"/>
            <a:r>
              <a:rPr lang="de-DE" sz="2000" dirty="0">
                <a:latin typeface="+mn-lt"/>
              </a:rPr>
              <a:t>   </a:t>
            </a:r>
            <a:r>
              <a:rPr lang="de-DE" sz="2000" dirty="0" err="1">
                <a:latin typeface="+mn-lt"/>
              </a:rPr>
              <a:t>niveaus</a:t>
            </a:r>
            <a:r>
              <a:rPr lang="de-DE" sz="2000" dirty="0">
                <a:latin typeface="+mn-lt"/>
              </a:rPr>
              <a:t> (vgl. </a:t>
            </a:r>
            <a:r>
              <a:rPr lang="de-DE" sz="2000">
                <a:latin typeface="+mn-lt"/>
              </a:rPr>
              <a:t>Übungsblatt 18). </a:t>
            </a:r>
            <a:endParaRPr lang="de-DE" sz="2000" dirty="0">
              <a:latin typeface="+mn-lt"/>
            </a:endParaRPr>
          </a:p>
        </p:txBody>
      </p:sp>
      <p:sp>
        <p:nvSpPr>
          <p:cNvPr id="28" name="Textfeld 27"/>
          <p:cNvSpPr txBox="1"/>
          <p:nvPr/>
        </p:nvSpPr>
        <p:spPr>
          <a:xfrm>
            <a:off x="468309" y="5886475"/>
            <a:ext cx="7056019" cy="707886"/>
          </a:xfrm>
          <a:prstGeom prst="rect">
            <a:avLst/>
          </a:prstGeom>
          <a:noFill/>
        </p:spPr>
        <p:txBody>
          <a:bodyPr wrap="square" rtlCol="0">
            <a:spAutoFit/>
          </a:bodyPr>
          <a:lstStyle/>
          <a:p>
            <a:pPr algn="just"/>
            <a:r>
              <a:rPr lang="de-DE" sz="2000" dirty="0">
                <a:latin typeface="+mn-lt"/>
              </a:rPr>
              <a:t>&gt; Die Festlegung von kritischen Werten beim </a:t>
            </a:r>
            <a:r>
              <a:rPr lang="de-DE" sz="2000" u="sng" dirty="0">
                <a:latin typeface="+mn-lt"/>
              </a:rPr>
              <a:t>zweiseitigen</a:t>
            </a:r>
            <a:r>
              <a:rPr lang="de-DE" sz="2000" dirty="0">
                <a:latin typeface="+mn-lt"/>
              </a:rPr>
              <a:t> Testen</a:t>
            </a:r>
          </a:p>
          <a:p>
            <a:pPr algn="just"/>
            <a:r>
              <a:rPr lang="de-DE" sz="2000" dirty="0">
                <a:latin typeface="+mn-lt"/>
              </a:rPr>
              <a:t>   sowie ggf. </a:t>
            </a:r>
            <a:r>
              <a:rPr lang="de-DE" sz="2000" i="1" dirty="0">
                <a:latin typeface="+mn-lt"/>
              </a:rPr>
              <a:t>p</a:t>
            </a:r>
            <a:r>
              <a:rPr lang="de-DE" sz="2000" dirty="0">
                <a:latin typeface="+mn-lt"/>
              </a:rPr>
              <a:t>-Wert-Bestimmung sind nicht prüfungsrelevant </a:t>
            </a:r>
          </a:p>
        </p:txBody>
      </p:sp>
    </p:spTree>
    <p:extLst>
      <p:ext uri="{BB962C8B-B14F-4D97-AF65-F5344CB8AC3E}">
        <p14:creationId xmlns:p14="http://schemas.microsoft.com/office/powerpoint/2010/main" val="2089914212"/>
      </p:ext>
    </p:extLst>
  </p:cSld>
  <p:clrMapOvr>
    <a:masterClrMapping/>
  </p:clrMapOvr>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Approximativer Binomialtest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461106"/>
            <a:ext cx="7056015" cy="5110748"/>
          </a:xfrm>
          <a:prstGeom prst="rect">
            <a:avLst/>
          </a:prstGeom>
        </p:spPr>
      </p:pic>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823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670494471"/>
      </p:ext>
    </p:extLst>
  </p:cSld>
  <p:clrMapOvr>
    <a:masterClrMapping/>
  </p:clrMapOvr>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Binomialtests als Tests über den Median </a:t>
            </a:r>
            <a:r>
              <a:rPr lang="de-DE" sz="2000" dirty="0">
                <a:solidFill>
                  <a:srgbClr val="0070C0"/>
                </a:solidFill>
                <a:latin typeface="+mn-lt"/>
              </a:rPr>
              <a:t>●</a:t>
            </a:r>
            <a:endParaRPr lang="de-DE" sz="2000" b="1" dirty="0">
              <a:solidFill>
                <a:srgbClr val="0070C0"/>
              </a:solidFill>
              <a:latin typeface="+mn-lt"/>
            </a:endParaRP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824</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9" name="Textfeld 8"/>
              <p:cNvSpPr txBox="1"/>
              <p:nvPr/>
            </p:nvSpPr>
            <p:spPr>
              <a:xfrm>
                <a:off x="468313" y="1474108"/>
                <a:ext cx="8207373" cy="707886"/>
              </a:xfrm>
              <a:prstGeom prst="rect">
                <a:avLst/>
              </a:prstGeom>
              <a:noFill/>
            </p:spPr>
            <p:txBody>
              <a:bodyPr wrap="square" rtlCol="0">
                <a:spAutoFit/>
              </a:bodyPr>
              <a:lstStyle/>
              <a:p>
                <a:pPr algn="just"/>
                <a:r>
                  <a:rPr lang="de-DE" sz="2000" dirty="0">
                    <a:latin typeface="+mn-lt"/>
                  </a:rPr>
                  <a:t>&gt; Ausgangspunkt: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sind unabhängig stetig verteilt mit </a:t>
                </a:r>
              </a:p>
              <a:p>
                <a:pPr algn="just"/>
                <a:r>
                  <a:rPr lang="de-DE" sz="2000" dirty="0">
                    <a:latin typeface="+mn-lt"/>
                  </a:rPr>
                  <a:t>                              theoretischem Median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𝑞</m:t>
                        </m:r>
                      </m:e>
                      <m:sub>
                        <m:r>
                          <a:rPr lang="de-DE" sz="2000" b="0" i="1" smtClean="0">
                            <a:latin typeface="Cambria Math"/>
                          </a:rPr>
                          <m:t>0.5</m:t>
                        </m:r>
                      </m:sub>
                    </m:sSub>
                  </m:oMath>
                </a14:m>
                <a:r>
                  <a:rPr lang="de-DE" sz="2000" dirty="0">
                    <a:latin typeface="+mn-lt"/>
                  </a:rPr>
                  <a:t> </a:t>
                </a:r>
              </a:p>
            </p:txBody>
          </p:sp>
        </mc:Choice>
        <mc:Fallback xmlns="">
          <p:sp>
            <p:nvSpPr>
              <p:cNvPr id="9" name="Textfeld 8"/>
              <p:cNvSpPr txBox="1">
                <a:spLocks noRot="1" noChangeAspect="1" noMove="1" noResize="1" noEditPoints="1" noAdjustHandles="1" noChangeArrowheads="1" noChangeShapeType="1" noTextEdit="1"/>
              </p:cNvSpPr>
              <p:nvPr/>
            </p:nvSpPr>
            <p:spPr>
              <a:xfrm>
                <a:off x="468313" y="1474108"/>
                <a:ext cx="8207373" cy="707886"/>
              </a:xfrm>
              <a:prstGeom prst="rect">
                <a:avLst/>
              </a:prstGeom>
              <a:blipFill rotWithShape="1">
                <a:blip r:embed="rId3"/>
                <a:stretch>
                  <a:fillRect l="-817"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468321" y="3013734"/>
                <a:ext cx="8207377" cy="400110"/>
              </a:xfrm>
              <a:prstGeom prst="rect">
                <a:avLst/>
              </a:prstGeom>
              <a:noFill/>
            </p:spPr>
            <p:txBody>
              <a:bodyPr wrap="square" rtlCol="0">
                <a:spAutoFit/>
              </a:bodyPr>
              <a:lstStyle/>
              <a:p>
                <a:pPr algn="just"/>
                <a:r>
                  <a:rPr lang="de-DE" sz="2000" dirty="0">
                    <a:latin typeface="+mn-lt"/>
                  </a:rPr>
                  <a:t>&gt; Testprobleme bezogen auf den theoretische Median </a:t>
                </a:r>
                <a14:m>
                  <m:oMath xmlns:m="http://schemas.openxmlformats.org/officeDocument/2006/math">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𝑞</m:t>
                        </m:r>
                      </m:e>
                      <m:sub>
                        <m:r>
                          <a:rPr lang="de-DE" sz="2000" b="0" i="1" smtClean="0">
                            <a:latin typeface="Cambria Math"/>
                            <a:ea typeface="Cambria Math"/>
                          </a:rPr>
                          <m:t>0.5</m:t>
                        </m:r>
                      </m:sub>
                    </m:sSub>
                  </m:oMath>
                </a14:m>
                <a:r>
                  <a:rPr lang="de-DE" sz="2000" dirty="0">
                    <a:latin typeface="+mn-lt"/>
                  </a:rPr>
                  <a:t>:</a:t>
                </a:r>
              </a:p>
            </p:txBody>
          </p:sp>
        </mc:Choice>
        <mc:Fallback xmlns="">
          <p:sp>
            <p:nvSpPr>
              <p:cNvPr id="10" name="Textfeld 9"/>
              <p:cNvSpPr txBox="1">
                <a:spLocks noRot="1" noChangeAspect="1" noMove="1" noResize="1" noEditPoints="1" noAdjustHandles="1" noChangeArrowheads="1" noChangeShapeType="1" noTextEdit="1"/>
              </p:cNvSpPr>
              <p:nvPr/>
            </p:nvSpPr>
            <p:spPr>
              <a:xfrm>
                <a:off x="468321" y="3013734"/>
                <a:ext cx="8207377" cy="400110"/>
              </a:xfrm>
              <a:prstGeom prst="rect">
                <a:avLst/>
              </a:prstGeom>
              <a:blipFill rotWithShape="1">
                <a:blip r:embed="rId4"/>
                <a:stretch>
                  <a:fillRect l="-817" t="-7576" b="-25758"/>
                </a:stretch>
              </a:blipFill>
            </p:spPr>
            <p:txBody>
              <a:bodyPr/>
              <a:lstStyle/>
              <a:p>
                <a:r>
                  <a:rPr lang="de-DE">
                    <a:noFill/>
                  </a:rPr>
                  <a:t> </a:t>
                </a:r>
              </a:p>
            </p:txBody>
          </p:sp>
        </mc:Fallback>
      </mc:AlternateContent>
      <p:sp>
        <p:nvSpPr>
          <p:cNvPr id="12" name="Textfeld 11"/>
          <p:cNvSpPr txBox="1"/>
          <p:nvPr/>
        </p:nvSpPr>
        <p:spPr>
          <a:xfrm>
            <a:off x="468325" y="4647804"/>
            <a:ext cx="8207377" cy="400110"/>
          </a:xfrm>
          <a:prstGeom prst="rect">
            <a:avLst/>
          </a:prstGeom>
          <a:noFill/>
        </p:spPr>
        <p:txBody>
          <a:bodyPr wrap="square" rtlCol="0">
            <a:spAutoFit/>
          </a:bodyPr>
          <a:lstStyle/>
          <a:p>
            <a:pPr algn="just"/>
            <a:r>
              <a:rPr lang="de-DE" sz="2000" dirty="0">
                <a:latin typeface="+mn-lt"/>
              </a:rPr>
              <a:t>&gt; Teststatistik:</a:t>
            </a:r>
          </a:p>
        </p:txBody>
      </p:sp>
      <mc:AlternateContent xmlns:mc="http://schemas.openxmlformats.org/markup-compatibility/2006" xmlns:a14="http://schemas.microsoft.com/office/drawing/2010/main">
        <mc:Choice Requires="a14">
          <p:sp>
            <p:nvSpPr>
              <p:cNvPr id="13" name="Textfeld 12"/>
              <p:cNvSpPr txBox="1"/>
              <p:nvPr/>
            </p:nvSpPr>
            <p:spPr>
              <a:xfrm>
                <a:off x="1115633" y="4979968"/>
                <a:ext cx="4032448" cy="69711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𝑆</m:t>
                          </m:r>
                        </m:e>
                        <m:sub>
                          <m:r>
                            <a:rPr lang="de-DE" sz="2000" b="0" i="1" smtClean="0">
                              <a:latin typeface="Cambria Math"/>
                            </a:rPr>
                            <m:t>𝑛</m:t>
                          </m:r>
                        </m:sub>
                      </m:sSub>
                      <m:r>
                        <a:rPr lang="de-DE" sz="2000" b="0" i="1" smtClean="0">
                          <a:latin typeface="Cambria Math"/>
                        </a:rPr>
                        <m:t>=</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e>
                      </m:nary>
                      <m:r>
                        <a:rPr lang="de-DE" sz="2000" b="0" i="1" smtClean="0">
                          <a:latin typeface="Cambria Math"/>
                        </a:rPr>
                        <m:t>        ~        </m:t>
                      </m:r>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𝑛</m:t>
                          </m:r>
                          <m:r>
                            <a:rPr lang="de-DE" sz="2000" b="0" i="1" smtClean="0">
                              <a:latin typeface="Cambria Math"/>
                            </a:rPr>
                            <m:t>,0.5 </m:t>
                          </m:r>
                        </m:e>
                      </m:d>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115633" y="4979968"/>
                <a:ext cx="4032448" cy="697114"/>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699804" y="4966580"/>
                <a:ext cx="1224136" cy="33855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1600" i="1" smtClean="0">
                              <a:latin typeface="Cambria Math" panose="02040503050406030204" pitchFamily="18" charset="0"/>
                              <a:ea typeface="Cambria Math"/>
                            </a:rPr>
                          </m:ctrlPr>
                        </m:sSubPr>
                        <m:e>
                          <m:r>
                            <a:rPr lang="de-DE" sz="1600" b="0" i="1" smtClean="0">
                              <a:latin typeface="Cambria Math"/>
                              <a:ea typeface="Cambria Math"/>
                            </a:rPr>
                            <m:t>𝑞</m:t>
                          </m:r>
                        </m:e>
                        <m:sub>
                          <m:r>
                            <a:rPr lang="de-DE" sz="1600" b="0" i="1" smtClean="0">
                              <a:latin typeface="Cambria Math"/>
                              <a:ea typeface="Cambria Math"/>
                            </a:rPr>
                            <m:t>0.5</m:t>
                          </m:r>
                        </m:sub>
                      </m:sSub>
                      <m:r>
                        <a:rPr lang="de-DE" sz="1600" b="0" i="1" smtClean="0">
                          <a:latin typeface="Cambria Math"/>
                          <a:ea typeface="Cambria Math"/>
                        </a:rPr>
                        <m:t>=</m:t>
                      </m:r>
                      <m:sSub>
                        <m:sSubPr>
                          <m:ctrlPr>
                            <a:rPr lang="de-DE" sz="1600" b="0" i="1" smtClean="0">
                              <a:latin typeface="Cambria Math" panose="02040503050406030204" pitchFamily="18" charset="0"/>
                              <a:ea typeface="Cambria Math"/>
                            </a:rPr>
                          </m:ctrlPr>
                        </m:sSubPr>
                        <m:e>
                          <m:r>
                            <a:rPr lang="de-DE" sz="1600" b="0" i="1" smtClean="0">
                              <a:latin typeface="Cambria Math"/>
                              <a:ea typeface="Cambria Math"/>
                            </a:rPr>
                            <m:t>𝑚</m:t>
                          </m:r>
                        </m:e>
                        <m:sub>
                          <m:r>
                            <a:rPr lang="de-DE" sz="1600" b="0" i="1" smtClean="0">
                              <a:latin typeface="Cambria Math"/>
                              <a:ea typeface="Cambria Math"/>
                            </a:rPr>
                            <m:t>0</m:t>
                          </m:r>
                        </m:sub>
                      </m:sSub>
                    </m:oMath>
                  </m:oMathPara>
                </a14:m>
                <a:endParaRPr lang="de-DE" sz="16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699804" y="4966580"/>
                <a:ext cx="1224136" cy="338554"/>
              </a:xfrm>
              <a:prstGeom prst="rect">
                <a:avLst/>
              </a:prstGeom>
              <a:blipFill rotWithShape="1">
                <a:blip r:embed="rId6"/>
                <a:stretch>
                  <a:fillRect b="-5455"/>
                </a:stretch>
              </a:blipFill>
            </p:spPr>
            <p:txBody>
              <a:bodyPr/>
              <a:lstStyle/>
              <a:p>
                <a:r>
                  <a:rPr lang="de-DE">
                    <a:noFill/>
                  </a:rPr>
                  <a:t> </a:t>
                </a:r>
              </a:p>
            </p:txBody>
          </p:sp>
        </mc:Fallback>
      </mc:AlternateContent>
      <p:sp>
        <p:nvSpPr>
          <p:cNvPr id="16" name="Textfeld 15"/>
          <p:cNvSpPr txBox="1"/>
          <p:nvPr/>
        </p:nvSpPr>
        <p:spPr>
          <a:xfrm>
            <a:off x="4888235" y="5128470"/>
            <a:ext cx="691890" cy="400110"/>
          </a:xfrm>
          <a:prstGeom prst="rect">
            <a:avLst/>
          </a:prstGeom>
          <a:noFill/>
        </p:spPr>
        <p:txBody>
          <a:bodyPr wrap="square" rtlCol="0">
            <a:spAutoFit/>
          </a:bodyPr>
          <a:lstStyle/>
          <a:p>
            <a:pPr algn="just"/>
            <a:r>
              <a:rPr lang="de-DE" sz="2000" dirty="0">
                <a:latin typeface="+mn-lt"/>
              </a:rPr>
              <a:t>mit</a:t>
            </a:r>
          </a:p>
        </p:txBody>
      </p:sp>
      <mc:AlternateContent xmlns:mc="http://schemas.openxmlformats.org/markup-compatibility/2006" xmlns:a14="http://schemas.microsoft.com/office/drawing/2010/main">
        <mc:Choice Requires="a14">
          <p:sp>
            <p:nvSpPr>
              <p:cNvPr id="18" name="Textfeld 17"/>
              <p:cNvSpPr txBox="1"/>
              <p:nvPr/>
            </p:nvSpPr>
            <p:spPr>
              <a:xfrm>
                <a:off x="5580125" y="5109266"/>
                <a:ext cx="2186923" cy="43851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𝐼</m:t>
                          </m:r>
                        </m:e>
                        <m:sub>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𝑚</m:t>
                                  </m:r>
                                </m:e>
                                <m:sub>
                                  <m:r>
                                    <a:rPr lang="de-DE" sz="2000" b="0" i="1" smtClean="0">
                                      <a:latin typeface="Cambria Math"/>
                                    </a:rPr>
                                    <m:t>0</m:t>
                                  </m:r>
                                </m:sub>
                              </m:sSub>
                              <m:r>
                                <a:rPr lang="de-DE" sz="2000" b="0" i="1" smtClean="0">
                                  <a:latin typeface="Cambria Math"/>
                                </a:rPr>
                                <m:t>,</m:t>
                              </m:r>
                              <m:r>
                                <a:rPr lang="de-DE" sz="2000" b="0" i="1" smtClean="0">
                                  <a:latin typeface="Cambria Math"/>
                                  <a:ea typeface="Cambria Math"/>
                                </a:rPr>
                                <m:t>∞</m:t>
                              </m:r>
                            </m:e>
                          </m:d>
                        </m:sub>
                      </m:sSub>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5580125" y="5109266"/>
                <a:ext cx="2186923" cy="438518"/>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468321" y="5684084"/>
                <a:ext cx="6839983" cy="400110"/>
              </a:xfrm>
              <a:prstGeom prst="rect">
                <a:avLst/>
              </a:prstGeom>
              <a:noFill/>
            </p:spPr>
            <p:txBody>
              <a:bodyPr wrap="square" rtlCol="0">
                <a:spAutoFit/>
              </a:bodyPr>
              <a:lstStyle/>
              <a:p>
                <a:pPr algn="just"/>
                <a:r>
                  <a:rPr lang="de-DE" sz="2000" dirty="0">
                    <a:latin typeface="+mn-lt"/>
                  </a:rPr>
                  <a:t>&gt; Wir erhalten dann exakte Binomialtests über </a:t>
                </a:r>
                <a14:m>
                  <m:oMath xmlns:m="http://schemas.openxmlformats.org/officeDocument/2006/math">
                    <m:r>
                      <a:rPr lang="de-DE" sz="2000" i="1" smtClean="0">
                        <a:latin typeface="Cambria Math"/>
                        <a:ea typeface="Cambria Math"/>
                      </a:rPr>
                      <m:t>𝜋</m:t>
                    </m:r>
                  </m:oMath>
                </a14:m>
                <a:r>
                  <a:rPr lang="de-DE" sz="2000" dirty="0">
                    <a:latin typeface="+mn-lt"/>
                  </a:rPr>
                  <a:t> mit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𝜋</m:t>
                        </m:r>
                      </m:e>
                      <m:sub>
                        <m:r>
                          <a:rPr lang="de-DE" sz="2000" b="0" i="1" smtClean="0">
                            <a:latin typeface="Cambria Math"/>
                          </a:rPr>
                          <m:t>0</m:t>
                        </m:r>
                      </m:sub>
                    </m:sSub>
                    <m:r>
                      <a:rPr lang="de-DE" sz="2000" b="0" i="1" smtClean="0">
                        <a:latin typeface="Cambria Math"/>
                      </a:rPr>
                      <m:t>=0.5</m:t>
                    </m:r>
                  </m:oMath>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468321" y="5684084"/>
                <a:ext cx="6839983" cy="400110"/>
              </a:xfrm>
              <a:prstGeom prst="rect">
                <a:avLst/>
              </a:prstGeom>
              <a:blipFill rotWithShape="1">
                <a:blip r:embed="rId11"/>
                <a:stretch>
                  <a:fillRect l="-98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68313" y="2181994"/>
                <a:ext cx="3167584" cy="400110"/>
              </a:xfrm>
              <a:prstGeom prst="rect">
                <a:avLst/>
              </a:prstGeom>
              <a:noFill/>
            </p:spPr>
            <p:txBody>
              <a:bodyPr wrap="square" rtlCol="0">
                <a:spAutoFit/>
              </a:bodyPr>
              <a:lstStyle/>
              <a:p>
                <a:pPr algn="just"/>
                <a:r>
                  <a:rPr lang="de-DE" sz="2000" dirty="0">
                    <a:latin typeface="+mn-lt"/>
                  </a:rPr>
                  <a:t>&gt;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𝑞</m:t>
                        </m:r>
                      </m:e>
                      <m:sub>
                        <m:r>
                          <a:rPr lang="de-DE" sz="2000" b="0" i="1" smtClean="0">
                            <a:latin typeface="Cambria Math"/>
                          </a:rPr>
                          <m:t>0.5</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𝑚</m:t>
                        </m:r>
                      </m:e>
                      <m:sub>
                        <m:r>
                          <a:rPr lang="de-DE" sz="2000" b="0" i="1" smtClean="0">
                            <a:latin typeface="Cambria Math"/>
                          </a:rPr>
                          <m:t>0</m:t>
                        </m:r>
                      </m:sub>
                    </m:sSub>
                  </m:oMath>
                </a14:m>
                <a:r>
                  <a:rPr lang="de-DE" sz="2000" dirty="0">
                    <a:latin typeface="+mn-lt"/>
                  </a:rPr>
                  <a:t> gilt dann:</a:t>
                </a:r>
              </a:p>
            </p:txBody>
          </p:sp>
        </mc:Choice>
        <mc:Fallback xmlns="">
          <p:sp>
            <p:nvSpPr>
              <p:cNvPr id="27" name="Textfeld 26"/>
              <p:cNvSpPr txBox="1">
                <a:spLocks noRot="1" noChangeAspect="1" noMove="1" noResize="1" noEditPoints="1" noAdjustHandles="1" noChangeArrowheads="1" noChangeShapeType="1" noTextEdit="1"/>
              </p:cNvSpPr>
              <p:nvPr/>
            </p:nvSpPr>
            <p:spPr>
              <a:xfrm>
                <a:off x="468313" y="2181994"/>
                <a:ext cx="3167584" cy="400110"/>
              </a:xfrm>
              <a:prstGeom prst="rect">
                <a:avLst/>
              </a:prstGeom>
              <a:blipFill rotWithShape="1">
                <a:blip r:embed="rId12"/>
                <a:stretch>
                  <a:fillRect l="-2119"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259632" y="2587968"/>
                <a:ext cx="6371677" cy="400110"/>
              </a:xfrm>
              <a:prstGeom prst="rect">
                <a:avLst/>
              </a:prstGeom>
              <a:noFill/>
            </p:spPr>
            <p:txBody>
              <a:bodyPr wrap="square" rtlCol="0">
                <a:spAutoFit/>
              </a:bodyPr>
              <a:lstStyle/>
              <a:p>
                <a:pPr algn="just"/>
                <a14:m>
                  <m:oMath xmlns:m="http://schemas.openxmlformats.org/officeDocument/2006/math">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𝑚</m:t>
                            </m:r>
                          </m:e>
                          <m:sub>
                            <m:r>
                              <a:rPr lang="de-DE" sz="2000" b="0" i="1" smtClean="0">
                                <a:latin typeface="Cambria Math"/>
                              </a:rPr>
                              <m:t>0</m:t>
                            </m:r>
                          </m:sub>
                        </m:sSub>
                      </m:e>
                    </m:d>
                    <m:r>
                      <a:rPr lang="de-DE" sz="2000" i="1">
                        <a:latin typeface="Cambria Math"/>
                      </a:rPr>
                      <m:t>=0,</m:t>
                    </m:r>
                    <m:r>
                      <a:rPr lang="de-DE" sz="2000" i="1">
                        <a:latin typeface="Cambria Math"/>
                      </a:rPr>
                      <m:t>𝑃</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b="0" i="1" smtClean="0">
                            <a:latin typeface="Cambria Math"/>
                          </a:rPr>
                          <m:t>&lt;</m:t>
                        </m:r>
                        <m:sSub>
                          <m:sSubPr>
                            <m:ctrlPr>
                              <a:rPr lang="de-DE" sz="2000" i="1">
                                <a:latin typeface="Cambria Math" panose="02040503050406030204" pitchFamily="18" charset="0"/>
                              </a:rPr>
                            </m:ctrlPr>
                          </m:sSubPr>
                          <m:e>
                            <m:r>
                              <a:rPr lang="de-DE" sz="2000" i="1">
                                <a:latin typeface="Cambria Math"/>
                              </a:rPr>
                              <m:t>𝑚</m:t>
                            </m:r>
                          </m:e>
                          <m:sub>
                            <m:r>
                              <a:rPr lang="de-DE" sz="2000" i="1">
                                <a:latin typeface="Cambria Math"/>
                              </a:rPr>
                              <m:t>0</m:t>
                            </m:r>
                          </m:sub>
                        </m:sSub>
                      </m:e>
                    </m:d>
                    <m:r>
                      <a:rPr lang="de-DE" sz="2000" i="1">
                        <a:latin typeface="Cambria Math"/>
                      </a:rPr>
                      <m:t>=</m:t>
                    </m:r>
                    <m:r>
                      <a:rPr lang="de-DE" sz="2000" b="0" i="1" smtClean="0">
                        <a:latin typeface="Cambria Math"/>
                      </a:rPr>
                      <m:t>0.5</m:t>
                    </m:r>
                    <m:r>
                      <a:rPr lang="de-DE" sz="2000" i="1">
                        <a:latin typeface="Cambria Math"/>
                      </a:rPr>
                      <m:t>,</m:t>
                    </m:r>
                  </m:oMath>
                </a14:m>
                <a:r>
                  <a:rPr lang="de-DE" sz="2000" dirty="0">
                    <a:latin typeface="+mn-lt"/>
                  </a:rPr>
                  <a:t> </a:t>
                </a:r>
                <a14:m>
                  <m:oMath xmlns:m="http://schemas.openxmlformats.org/officeDocument/2006/math">
                    <m:r>
                      <a:rPr lang="de-DE" sz="2000" i="1">
                        <a:latin typeface="Cambria Math"/>
                      </a:rPr>
                      <m:t>𝑃</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b="0" i="1" smtClean="0">
                            <a:latin typeface="Cambria Math"/>
                          </a:rPr>
                          <m:t>&gt;</m:t>
                        </m:r>
                        <m:sSub>
                          <m:sSubPr>
                            <m:ctrlPr>
                              <a:rPr lang="de-DE" sz="2000" i="1">
                                <a:latin typeface="Cambria Math" panose="02040503050406030204" pitchFamily="18" charset="0"/>
                              </a:rPr>
                            </m:ctrlPr>
                          </m:sSubPr>
                          <m:e>
                            <m:r>
                              <a:rPr lang="de-DE" sz="2000" i="1">
                                <a:latin typeface="Cambria Math"/>
                              </a:rPr>
                              <m:t>𝑚</m:t>
                            </m:r>
                          </m:e>
                          <m:sub>
                            <m:r>
                              <a:rPr lang="de-DE" sz="2000" i="1">
                                <a:latin typeface="Cambria Math"/>
                              </a:rPr>
                              <m:t>0</m:t>
                            </m:r>
                          </m:sub>
                        </m:sSub>
                      </m:e>
                    </m:d>
                    <m:r>
                      <a:rPr lang="de-DE" sz="2000" i="1">
                        <a:latin typeface="Cambria Math"/>
                      </a:rPr>
                      <m:t>=0.5</m:t>
                    </m:r>
                  </m:oMath>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259632" y="2587968"/>
                <a:ext cx="6371677" cy="400110"/>
              </a:xfrm>
              <a:prstGeom prst="rect">
                <a:avLst/>
              </a:prstGeom>
              <a:blipFill rotWithShape="1">
                <a:blip r:embed="rId13"/>
                <a:stretch>
                  <a:fillRect b="-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468313" y="6072771"/>
                <a:ext cx="6984007" cy="400110"/>
              </a:xfrm>
              <a:prstGeom prst="rect">
                <a:avLst/>
              </a:prstGeom>
              <a:noFill/>
            </p:spPr>
            <p:txBody>
              <a:bodyPr wrap="square" rtlCol="0">
                <a:spAutoFit/>
              </a:bodyPr>
              <a:lstStyle/>
              <a:p>
                <a:pPr algn="just"/>
                <a:r>
                  <a:rPr lang="de-DE" sz="2000" dirty="0">
                    <a:latin typeface="+mn-lt"/>
                  </a:rPr>
                  <a:t>&gt; Bei großem </a:t>
                </a:r>
                <a14:m>
                  <m:oMath xmlns:m="http://schemas.openxmlformats.org/officeDocument/2006/math">
                    <m:r>
                      <a:rPr lang="de-DE" sz="2000" b="0" i="1" smtClean="0">
                        <a:latin typeface="Cambria Math"/>
                      </a:rPr>
                      <m:t>𝑛</m:t>
                    </m:r>
                  </m:oMath>
                </a14:m>
                <a:r>
                  <a:rPr lang="de-DE" sz="2000" dirty="0">
                    <a:latin typeface="+mn-lt"/>
                  </a:rPr>
                  <a:t>: Approximative Binomialtests möglich</a:t>
                </a:r>
              </a:p>
            </p:txBody>
          </p:sp>
        </mc:Choice>
        <mc:Fallback xmlns="">
          <p:sp>
            <p:nvSpPr>
              <p:cNvPr id="31" name="Textfeld 30"/>
              <p:cNvSpPr txBox="1">
                <a:spLocks noRot="1" noChangeAspect="1" noMove="1" noResize="1" noEditPoints="1" noAdjustHandles="1" noChangeArrowheads="1" noChangeShapeType="1" noTextEdit="1"/>
              </p:cNvSpPr>
              <p:nvPr/>
            </p:nvSpPr>
            <p:spPr>
              <a:xfrm>
                <a:off x="468313" y="6072771"/>
                <a:ext cx="6984007" cy="400110"/>
              </a:xfrm>
              <a:prstGeom prst="rect">
                <a:avLst/>
              </a:prstGeom>
              <a:blipFill rotWithShape="1">
                <a:blip r:embed="rId14"/>
                <a:stretch>
                  <a:fillRect l="-961"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1259632" y="3413844"/>
                <a:ext cx="4032448" cy="413511"/>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sSub>
                      <m:sSubPr>
                        <m:ctrlPr>
                          <a:rPr lang="de-DE" sz="2000" i="1" smtClean="0">
                            <a:latin typeface="Cambria Math" panose="02040503050406030204" pitchFamily="18" charset="0"/>
                          </a:rPr>
                        </m:ctrlPr>
                      </m:sSubPr>
                      <m:e>
                        <m:r>
                          <a:rPr lang="de-DE" sz="2000" b="0" i="1" smtClean="0">
                            <a:latin typeface="Cambria Math"/>
                          </a:rPr>
                          <m:t>:</m:t>
                        </m:r>
                        <m:r>
                          <a:rPr lang="de-DE" sz="2000" b="0" i="1" smtClean="0">
                            <a:latin typeface="Cambria Math"/>
                          </a:rPr>
                          <m:t>𝑞</m:t>
                        </m:r>
                      </m:e>
                      <m:sub>
                        <m:r>
                          <a:rPr lang="de-DE" sz="2000" b="0" i="1" smtClean="0">
                            <a:latin typeface="Cambria Math"/>
                          </a:rPr>
                          <m:t>0.5</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𝑚</m:t>
                        </m:r>
                      </m:e>
                      <m:sub>
                        <m:r>
                          <a:rPr lang="de-DE" sz="2000" b="0" i="1" smtClean="0">
                            <a:latin typeface="Cambria Math"/>
                          </a:rPr>
                          <m:t>0</m:t>
                        </m:r>
                      </m:sub>
                    </m:sSub>
                  </m:oMath>
                </a14:m>
                <a:r>
                  <a:rPr lang="de-DE" sz="2000" dirty="0">
                    <a:latin typeface="+mn-lt"/>
                  </a:rPr>
                  <a:t>  vs.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𝐻</m:t>
                        </m:r>
                      </m:e>
                      <m:sub>
                        <m:r>
                          <a:rPr lang="de-DE" sz="2000" b="0" i="1" smtClean="0">
                            <a:latin typeface="Cambria Math"/>
                          </a:rPr>
                          <m:t>1</m:t>
                        </m:r>
                      </m:sub>
                    </m:sSub>
                    <m:sSub>
                      <m:sSubPr>
                        <m:ctrlPr>
                          <a:rPr lang="de-DE" sz="2000" i="1">
                            <a:latin typeface="Cambria Math" panose="02040503050406030204" pitchFamily="18" charset="0"/>
                          </a:rPr>
                        </m:ctrlPr>
                      </m:sSubPr>
                      <m:e>
                        <m:r>
                          <a:rPr lang="de-DE" sz="2000" i="1">
                            <a:latin typeface="Cambria Math"/>
                          </a:rPr>
                          <m:t>:</m:t>
                        </m:r>
                        <m:r>
                          <a:rPr lang="de-DE" sz="2000" i="1">
                            <a:latin typeface="Cambria Math"/>
                          </a:rPr>
                          <m:t>𝑞</m:t>
                        </m:r>
                      </m:e>
                      <m:sub>
                        <m:r>
                          <a:rPr lang="de-DE" sz="2000" i="1">
                            <a:latin typeface="Cambria Math"/>
                          </a:rPr>
                          <m:t>0.5</m:t>
                        </m:r>
                      </m:sub>
                    </m:sSub>
                    <m:r>
                      <a:rPr lang="de-DE" sz="200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𝑚</m:t>
                        </m:r>
                      </m:e>
                      <m:sub>
                        <m:r>
                          <a:rPr lang="de-DE" sz="2000" i="1">
                            <a:latin typeface="Cambria Math"/>
                          </a:rPr>
                          <m:t>0</m:t>
                        </m:r>
                      </m:sub>
                    </m:sSub>
                  </m:oMath>
                </a14:m>
                <a:r>
                  <a:rPr lang="de-DE" sz="2000" dirty="0">
                    <a:latin typeface="+mn-lt"/>
                  </a:rPr>
                  <a:t> </a:t>
                </a:r>
              </a:p>
            </p:txBody>
          </p:sp>
        </mc:Choice>
        <mc:Fallback xmlns="">
          <p:sp>
            <p:nvSpPr>
              <p:cNvPr id="29" name="Textfeld 28"/>
              <p:cNvSpPr txBox="1">
                <a:spLocks noRot="1" noChangeAspect="1" noMove="1" noResize="1" noEditPoints="1" noAdjustHandles="1" noChangeArrowheads="1" noChangeShapeType="1" noTextEdit="1"/>
              </p:cNvSpPr>
              <p:nvPr/>
            </p:nvSpPr>
            <p:spPr>
              <a:xfrm>
                <a:off x="1259632" y="3413844"/>
                <a:ext cx="4032448" cy="413511"/>
              </a:xfrm>
              <a:prstGeom prst="rect">
                <a:avLst/>
              </a:prstGeom>
              <a:blipFill>
                <a:blip r:embed="rId15"/>
                <a:stretch>
                  <a:fillRect t="-7353" b="-2205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1258905" y="3827355"/>
                <a:ext cx="4032448" cy="413511"/>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m:t>
                        </m:r>
                        <m:r>
                          <a:rPr lang="de-DE" sz="2000" b="0" i="1" smtClean="0">
                            <a:solidFill>
                              <a:schemeClr val="tx1"/>
                            </a:solidFill>
                            <a:latin typeface="Cambria Math"/>
                          </a:rPr>
                          <m:t>𝑞</m:t>
                        </m:r>
                      </m:e>
                      <m:sub>
                        <m:r>
                          <a:rPr lang="de-DE" sz="2000" b="0" i="1" smtClean="0">
                            <a:solidFill>
                              <a:schemeClr val="tx1"/>
                            </a:solidFill>
                            <a:latin typeface="Cambria Math"/>
                          </a:rPr>
                          <m:t>0.5</m:t>
                        </m:r>
                      </m:sub>
                    </m:sSub>
                    <m:r>
                      <a:rPr lang="de-DE" sz="2000" b="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rPr>
                        </m:ctrlPr>
                      </m:sSubPr>
                      <m:e>
                        <m:r>
                          <a:rPr lang="de-DE" sz="2000" b="0" i="1">
                            <a:solidFill>
                              <a:schemeClr val="tx1"/>
                            </a:solidFill>
                            <a:latin typeface="Cambria Math"/>
                          </a:rPr>
                          <m:t>𝑚</m:t>
                        </m:r>
                      </m:e>
                      <m:sub>
                        <m:r>
                          <a:rPr lang="de-DE" sz="2000" b="0" i="1">
                            <a:solidFill>
                              <a:schemeClr val="tx1"/>
                            </a:solidFill>
                            <a:latin typeface="Cambria Math"/>
                          </a:rPr>
                          <m:t>0</m:t>
                        </m:r>
                      </m:sub>
                    </m:sSub>
                  </m:oMath>
                </a14:m>
                <a:r>
                  <a:rPr lang="de-DE" sz="2000" dirty="0">
                    <a:solidFill>
                      <a:schemeClr val="tx1"/>
                    </a:solidFill>
                    <a:latin typeface="+mn-lt"/>
                  </a:rPr>
                  <a:t>  vs.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𝐻</m:t>
                        </m:r>
                      </m:e>
                      <m:sub>
                        <m:r>
                          <a:rPr lang="de-DE" sz="2000" b="0" i="1" smtClean="0">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m:t>
                        </m:r>
                        <m:r>
                          <a:rPr lang="de-DE" sz="2000" i="1">
                            <a:solidFill>
                              <a:schemeClr val="tx1"/>
                            </a:solidFill>
                            <a:latin typeface="Cambria Math"/>
                          </a:rPr>
                          <m:t>𝑞</m:t>
                        </m:r>
                      </m:e>
                      <m:sub>
                        <m:r>
                          <a:rPr lang="de-DE" sz="2000" i="1">
                            <a:solidFill>
                              <a:schemeClr val="tx1"/>
                            </a:solidFill>
                            <a:latin typeface="Cambria Math"/>
                          </a:rPr>
                          <m:t>0.5</m:t>
                        </m:r>
                      </m:sub>
                    </m:sSub>
                    <m:r>
                      <a:rPr lang="de-DE" sz="2000" b="0" i="1" smtClean="0">
                        <a:solidFill>
                          <a:schemeClr val="tx1"/>
                        </a:solidFill>
                        <a:latin typeface="Cambria Math"/>
                      </a:rPr>
                      <m:t>&lt;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𝑚</m:t>
                        </m:r>
                      </m:e>
                      <m:sub>
                        <m:r>
                          <a:rPr lang="de-DE" sz="2000" i="1">
                            <a:solidFill>
                              <a:schemeClr val="tx1"/>
                            </a:solidFill>
                            <a:latin typeface="Cambria Math"/>
                          </a:rPr>
                          <m:t>0</m:t>
                        </m:r>
                      </m:sub>
                    </m:sSub>
                  </m:oMath>
                </a14:m>
                <a:r>
                  <a:rPr lang="de-DE" sz="2000" dirty="0">
                    <a:solidFill>
                      <a:schemeClr val="tx1"/>
                    </a:solidFill>
                    <a:latin typeface="+mn-lt"/>
                  </a:rPr>
                  <a:t> </a:t>
                </a:r>
              </a:p>
            </p:txBody>
          </p:sp>
        </mc:Choice>
        <mc:Fallback xmlns="">
          <p:sp>
            <p:nvSpPr>
              <p:cNvPr id="30" name="Textfeld 29"/>
              <p:cNvSpPr txBox="1">
                <a:spLocks noRot="1" noChangeAspect="1" noMove="1" noResize="1" noEditPoints="1" noAdjustHandles="1" noChangeArrowheads="1" noChangeShapeType="1" noTextEdit="1"/>
              </p:cNvSpPr>
              <p:nvPr/>
            </p:nvSpPr>
            <p:spPr>
              <a:xfrm>
                <a:off x="1258905" y="3827355"/>
                <a:ext cx="4032448" cy="413511"/>
              </a:xfrm>
              <a:prstGeom prst="rect">
                <a:avLst/>
              </a:prstGeom>
              <a:blipFill>
                <a:blip r:embed="rId16"/>
                <a:stretch>
                  <a:fillRect t="-8824" b="-2205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1260372" y="4252776"/>
                <a:ext cx="4032448" cy="413511"/>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m:t>
                        </m:r>
                        <m:r>
                          <a:rPr lang="de-DE" sz="2000" b="0" i="1" smtClean="0">
                            <a:solidFill>
                              <a:schemeClr val="tx1"/>
                            </a:solidFill>
                            <a:latin typeface="Cambria Math"/>
                          </a:rPr>
                          <m:t>𝑞</m:t>
                        </m:r>
                      </m:e>
                      <m:sub>
                        <m:r>
                          <a:rPr lang="de-DE" sz="2000" b="0" i="1" smtClean="0">
                            <a:solidFill>
                              <a:schemeClr val="tx1"/>
                            </a:solidFill>
                            <a:latin typeface="Cambria Math"/>
                          </a:rPr>
                          <m:t>0.5</m:t>
                        </m:r>
                      </m:sub>
                    </m:sSub>
                    <m:r>
                      <a:rPr lang="de-DE" sz="200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rPr>
                        </m:ctrlPr>
                      </m:sSubPr>
                      <m:e>
                        <m:r>
                          <a:rPr lang="de-DE" sz="2000" b="0" i="1">
                            <a:solidFill>
                              <a:schemeClr val="tx1"/>
                            </a:solidFill>
                            <a:latin typeface="Cambria Math"/>
                          </a:rPr>
                          <m:t>𝑚</m:t>
                        </m:r>
                      </m:e>
                      <m:sub>
                        <m:r>
                          <a:rPr lang="de-DE" sz="2000" b="0" i="1">
                            <a:solidFill>
                              <a:schemeClr val="tx1"/>
                            </a:solidFill>
                            <a:latin typeface="Cambria Math"/>
                          </a:rPr>
                          <m:t>0</m:t>
                        </m:r>
                      </m:sub>
                    </m:sSub>
                  </m:oMath>
                </a14:m>
                <a:r>
                  <a:rPr lang="de-DE" sz="2000" dirty="0">
                    <a:solidFill>
                      <a:schemeClr val="tx1"/>
                    </a:solidFill>
                    <a:latin typeface="+mn-lt"/>
                  </a:rPr>
                  <a:t>  vs. </a:t>
                </a:r>
                <a14:m>
                  <m:oMath xmlns:m="http://schemas.openxmlformats.org/officeDocument/2006/math">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𝐻</m:t>
                        </m:r>
                      </m:e>
                      <m:sub>
                        <m:r>
                          <a:rPr lang="de-DE" sz="2000" b="0" i="1" smtClean="0">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m:t>
                        </m:r>
                        <m:r>
                          <a:rPr lang="de-DE" sz="2000" i="1">
                            <a:solidFill>
                              <a:schemeClr val="tx1"/>
                            </a:solidFill>
                            <a:latin typeface="Cambria Math"/>
                          </a:rPr>
                          <m:t>𝑞</m:t>
                        </m:r>
                      </m:e>
                      <m:sub>
                        <m:r>
                          <a:rPr lang="de-DE" sz="2000" i="1">
                            <a:solidFill>
                              <a:schemeClr val="tx1"/>
                            </a:solidFill>
                            <a:latin typeface="Cambria Math"/>
                          </a:rPr>
                          <m:t>0.5</m:t>
                        </m:r>
                      </m:sub>
                    </m:sSub>
                    <m:r>
                      <a:rPr lang="de-DE" sz="2000" b="0" i="1" smtClean="0">
                        <a:solidFill>
                          <a:schemeClr val="tx1"/>
                        </a:solidFill>
                        <a:latin typeface="Cambria Math"/>
                      </a:rPr>
                      <m:t>&gt;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𝑚</m:t>
                        </m:r>
                      </m:e>
                      <m:sub>
                        <m:r>
                          <a:rPr lang="de-DE" sz="2000" i="1">
                            <a:solidFill>
                              <a:schemeClr val="tx1"/>
                            </a:solidFill>
                            <a:latin typeface="Cambria Math"/>
                          </a:rPr>
                          <m:t>0</m:t>
                        </m:r>
                      </m:sub>
                    </m:sSub>
                  </m:oMath>
                </a14:m>
                <a:r>
                  <a:rPr lang="de-DE" sz="2000" dirty="0">
                    <a:solidFill>
                      <a:schemeClr val="tx1"/>
                    </a:solidFill>
                    <a:latin typeface="+mn-lt"/>
                  </a:rPr>
                  <a:t> </a:t>
                </a:r>
              </a:p>
            </p:txBody>
          </p:sp>
        </mc:Choice>
        <mc:Fallback xmlns="">
          <p:sp>
            <p:nvSpPr>
              <p:cNvPr id="32" name="Textfeld 31"/>
              <p:cNvSpPr txBox="1">
                <a:spLocks noRot="1" noChangeAspect="1" noMove="1" noResize="1" noEditPoints="1" noAdjustHandles="1" noChangeArrowheads="1" noChangeShapeType="1" noTextEdit="1"/>
              </p:cNvSpPr>
              <p:nvPr/>
            </p:nvSpPr>
            <p:spPr>
              <a:xfrm>
                <a:off x="1260372" y="4252776"/>
                <a:ext cx="4032448" cy="413511"/>
              </a:xfrm>
              <a:prstGeom prst="rect">
                <a:avLst/>
              </a:prstGeom>
              <a:blipFill>
                <a:blip r:embed="rId17"/>
                <a:stretch>
                  <a:fillRect t="-8955" b="-23881"/>
                </a:stretch>
              </a:blipFill>
            </p:spPr>
            <p:txBody>
              <a:bodyPr/>
              <a:lstStyle/>
              <a:p>
                <a:r>
                  <a:rPr lang="en-US">
                    <a:noFill/>
                  </a:rPr>
                  <a:t> </a:t>
                </a:r>
              </a:p>
            </p:txBody>
          </p:sp>
        </mc:Fallback>
      </mc:AlternateContent>
    </p:spTree>
    <p:extLst>
      <p:ext uri="{BB962C8B-B14F-4D97-AF65-F5344CB8AC3E}">
        <p14:creationId xmlns:p14="http://schemas.microsoft.com/office/powerpoint/2010/main" val="1448162316"/>
      </p:ext>
    </p:extLst>
  </p:cSld>
  <p:clrMapOvr>
    <a:masterClrMapping/>
  </p:clrMapOvr>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825</a:t>
            </a:r>
            <a:endParaRPr lang="de-DE" sz="8000" b="1" dirty="0">
              <a:solidFill>
                <a:schemeClr val="tx1"/>
              </a:solidFill>
              <a:latin typeface="+mj-lt"/>
            </a:endParaRPr>
          </a:p>
        </p:txBody>
      </p:sp>
      <p:sp>
        <p:nvSpPr>
          <p:cNvPr id="12" name="Textfeld 11"/>
          <p:cNvSpPr txBox="1"/>
          <p:nvPr/>
        </p:nvSpPr>
        <p:spPr>
          <a:xfrm>
            <a:off x="468313" y="1137613"/>
            <a:ext cx="8207375" cy="707886"/>
          </a:xfrm>
          <a:prstGeom prst="rect">
            <a:avLst/>
          </a:prstGeom>
          <a:noFill/>
        </p:spPr>
        <p:txBody>
          <a:bodyPr wrap="square" rtlCol="0">
            <a:spAutoFit/>
          </a:bodyPr>
          <a:lstStyle/>
          <a:p>
            <a:pPr algn="just"/>
            <a:r>
              <a:rPr lang="de-DE" sz="2000" dirty="0">
                <a:latin typeface="+mn-lt"/>
              </a:rPr>
              <a:t>&gt; Beispiel: Durchführung eines approximativen Binomialtests </a:t>
            </a:r>
          </a:p>
          <a:p>
            <a:pPr algn="just"/>
            <a:r>
              <a:rPr lang="de-DE" sz="2000" dirty="0">
                <a:latin typeface="+mn-lt"/>
              </a:rPr>
              <a:t>                  über den Median</a:t>
            </a:r>
          </a:p>
        </p:txBody>
      </p:sp>
      <mc:AlternateContent xmlns:mc="http://schemas.openxmlformats.org/markup-compatibility/2006" xmlns:a14="http://schemas.microsoft.com/office/drawing/2010/main">
        <mc:Choice Requires="a14">
          <p:sp>
            <p:nvSpPr>
              <p:cNvPr id="13" name="Textfeld 12"/>
              <p:cNvSpPr txBox="1"/>
              <p:nvPr/>
            </p:nvSpPr>
            <p:spPr>
              <a:xfrm>
                <a:off x="676383" y="1867206"/>
                <a:ext cx="8207373" cy="1015663"/>
              </a:xfrm>
              <a:prstGeom prst="rect">
                <a:avLst/>
              </a:prstGeom>
              <a:noFill/>
            </p:spPr>
            <p:txBody>
              <a:bodyPr wrap="square" rtlCol="0">
                <a:spAutoFit/>
              </a:bodyPr>
              <a:lstStyle/>
              <a:p>
                <a:pPr algn="just"/>
                <a:r>
                  <a:rPr lang="de-DE" sz="2000" dirty="0">
                    <a:latin typeface="+mn-lt"/>
                  </a:rPr>
                  <a:t>Gegeben sei die Situation aus Beispiel 11.3.4 (</a:t>
                </a:r>
                <a:r>
                  <a:rPr lang="de-DE" sz="2000">
                    <a:latin typeface="+mn-lt"/>
                  </a:rPr>
                  <a:t>Folie 799), </a:t>
                </a:r>
                <a:r>
                  <a:rPr lang="de-DE" sz="2000" dirty="0">
                    <a:latin typeface="+mn-lt"/>
                  </a:rPr>
                  <a:t>wobei wir an-</a:t>
                </a:r>
              </a:p>
              <a:p>
                <a:pPr algn="just"/>
                <a:r>
                  <a:rPr lang="de-DE" sz="2000" dirty="0">
                    <a:latin typeface="+mn-lt"/>
                  </a:rPr>
                  <a:t>nehmen, dass die Länge eines Metallstifts einer (unbekannten) stetigen</a:t>
                </a:r>
              </a:p>
              <a:p>
                <a:pPr algn="just"/>
                <a:r>
                  <a:rPr lang="de-DE" sz="2000" dirty="0">
                    <a:latin typeface="+mn-lt"/>
                  </a:rPr>
                  <a:t>Verteilung genügt. Die Realisationen der Stichprobe (</a:t>
                </a:r>
                <a14:m>
                  <m:oMath xmlns:m="http://schemas.openxmlformats.org/officeDocument/2006/math">
                    <m:r>
                      <a:rPr lang="de-DE" sz="2000" b="0" i="1" smtClean="0">
                        <a:latin typeface="Cambria Math"/>
                      </a:rPr>
                      <m:t>𝑛</m:t>
                    </m:r>
                    <m:r>
                      <a:rPr lang="de-DE" sz="2000" b="0" i="1" smtClean="0">
                        <a:latin typeface="Cambria Math"/>
                      </a:rPr>
                      <m:t>=50</m:t>
                    </m:r>
                  </m:oMath>
                </a14:m>
                <a:r>
                  <a:rPr lang="de-DE" sz="2000" dirty="0">
                    <a:latin typeface="+mn-lt"/>
                  </a:rPr>
                  <a:t>) lauten:</a:t>
                </a:r>
              </a:p>
            </p:txBody>
          </p:sp>
        </mc:Choice>
        <mc:Fallback xmlns="">
          <p:sp>
            <p:nvSpPr>
              <p:cNvPr id="13" name="Textfeld 12"/>
              <p:cNvSpPr txBox="1">
                <a:spLocks noRot="1" noChangeAspect="1" noMove="1" noResize="1" noEditPoints="1" noAdjustHandles="1" noChangeArrowheads="1" noChangeShapeType="1" noTextEdit="1"/>
              </p:cNvSpPr>
              <p:nvPr/>
            </p:nvSpPr>
            <p:spPr>
              <a:xfrm>
                <a:off x="676383" y="1867206"/>
                <a:ext cx="8207373" cy="1015663"/>
              </a:xfrm>
              <a:prstGeom prst="rect">
                <a:avLst/>
              </a:prstGeom>
              <a:blipFill>
                <a:blip r:embed="rId3"/>
                <a:stretch>
                  <a:fillRect l="-817" t="-2994" b="-9581"/>
                </a:stretch>
              </a:blipFill>
            </p:spPr>
            <p:txBody>
              <a:bodyPr/>
              <a:lstStyle/>
              <a:p>
                <a:r>
                  <a:rPr lang="en-US">
                    <a:noFill/>
                  </a:rPr>
                  <a:t> </a:t>
                </a:r>
              </a:p>
            </p:txBody>
          </p:sp>
        </mc:Fallback>
      </mc:AlternateContent>
      <p:sp>
        <p:nvSpPr>
          <p:cNvPr id="38" name="Textfeld 37"/>
          <p:cNvSpPr txBox="1"/>
          <p:nvPr/>
        </p:nvSpPr>
        <p:spPr>
          <a:xfrm>
            <a:off x="1288835" y="2882869"/>
            <a:ext cx="6912768" cy="1631216"/>
          </a:xfrm>
          <a:prstGeom prst="rect">
            <a:avLst/>
          </a:prstGeom>
          <a:noFill/>
        </p:spPr>
        <p:txBody>
          <a:bodyPr wrap="square" rtlCol="0">
            <a:spAutoFit/>
          </a:bodyPr>
          <a:lstStyle/>
          <a:p>
            <a:r>
              <a:rPr lang="de-DE" sz="2000" dirty="0">
                <a:latin typeface="+mn-lt"/>
              </a:rPr>
              <a:t>37.4, 38.1, 38.2, 38.3, 38.4, 38.5, 38.5, 38.5, 38.6, 38.6,</a:t>
            </a:r>
          </a:p>
          <a:p>
            <a:r>
              <a:rPr lang="de-DE" sz="2000" dirty="0">
                <a:latin typeface="+mn-lt"/>
              </a:rPr>
              <a:t>38.7, 38.8, 38.8, 39.0, 39.1, 39.2, 39.4, 39.4, 39.5, 39.5,</a:t>
            </a:r>
          </a:p>
          <a:p>
            <a:r>
              <a:rPr lang="de-DE" sz="2000" dirty="0">
                <a:latin typeface="+mn-lt"/>
              </a:rPr>
              <a:t>39.5, 39.6, 39.6, 39.8, 39.8, 39.8, 39.8, 39.9, 39.9, 40.0,</a:t>
            </a:r>
          </a:p>
          <a:p>
            <a:r>
              <a:rPr lang="de-DE" sz="2000" dirty="0">
                <a:latin typeface="+mn-lt"/>
              </a:rPr>
              <a:t>40.4, 40.5, 40.5, 40.6, 40.8, 40.8, 41.0, 41.0, 41.2, 41.2,</a:t>
            </a:r>
          </a:p>
          <a:p>
            <a:r>
              <a:rPr lang="de-DE" sz="2000" dirty="0">
                <a:latin typeface="+mn-lt"/>
              </a:rPr>
              <a:t>41.3, 41.4, 41.8, 41.9, 41.9, 42.0, 42.4, 42.6, 43.7, 44.0</a:t>
            </a:r>
          </a:p>
        </p:txBody>
      </p:sp>
      <p:sp>
        <p:nvSpPr>
          <p:cNvPr id="11" name="Textfeld 10"/>
          <p:cNvSpPr txBox="1"/>
          <p:nvPr/>
        </p:nvSpPr>
        <p:spPr>
          <a:xfrm>
            <a:off x="676383" y="4437112"/>
            <a:ext cx="7632848" cy="2554545"/>
          </a:xfrm>
          <a:prstGeom prst="rect">
            <a:avLst/>
          </a:prstGeom>
          <a:noFill/>
        </p:spPr>
        <p:txBody>
          <a:bodyPr wrap="square" rtlCol="0">
            <a:spAutoFit/>
          </a:bodyPr>
          <a:lstStyle/>
          <a:p>
            <a:pPr algn="just"/>
            <a:r>
              <a:rPr lang="de-DE" sz="2000" dirty="0">
                <a:latin typeface="+mn-lt"/>
              </a:rPr>
              <a:t>Entscheidungsproblem: </a:t>
            </a:r>
          </a:p>
          <a:p>
            <a:pPr algn="just"/>
            <a:r>
              <a:rPr lang="de-DE" sz="2000" dirty="0">
                <a:latin typeface="+mn-lt"/>
              </a:rPr>
              <a:t>Ist signifikant mehr als die Hälfte der Stifte kürzer als 40 mm?</a:t>
            </a:r>
          </a:p>
          <a:p>
            <a:pPr algn="just"/>
            <a:r>
              <a:rPr lang="de-DE" sz="2000" dirty="0">
                <a:latin typeface="+mn-lt"/>
              </a:rPr>
              <a:t>Alternativ (und äquivalent):</a:t>
            </a:r>
          </a:p>
          <a:p>
            <a:pPr algn="just"/>
            <a:r>
              <a:rPr lang="de-DE" sz="2000" dirty="0">
                <a:latin typeface="+mn-lt"/>
              </a:rPr>
              <a:t>Ist der Median </a:t>
            </a:r>
            <a:r>
              <a:rPr lang="de-DE" sz="2000">
                <a:latin typeface="+mn-lt"/>
              </a:rPr>
              <a:t>der Stiftlängen </a:t>
            </a:r>
            <a:r>
              <a:rPr lang="de-DE" sz="2000" dirty="0">
                <a:latin typeface="+mn-lt"/>
              </a:rPr>
              <a:t>signifikant kleiner als 40 mm?</a:t>
            </a:r>
          </a:p>
          <a:p>
            <a:pPr algn="just"/>
            <a:r>
              <a:rPr lang="de-DE" sz="2000" dirty="0">
                <a:latin typeface="+mn-lt"/>
              </a:rPr>
              <a:t>Alternativ (und äquivalent):</a:t>
            </a:r>
          </a:p>
          <a:p>
            <a:pPr algn="just"/>
            <a:r>
              <a:rPr lang="de-DE" sz="2000" dirty="0">
                <a:latin typeface="+mn-lt"/>
              </a:rPr>
              <a:t>Ist der Anteil von Stiften</a:t>
            </a:r>
            <a:r>
              <a:rPr lang="de-DE" sz="2000">
                <a:latin typeface="+mn-lt"/>
              </a:rPr>
              <a:t>, die länger </a:t>
            </a:r>
            <a:r>
              <a:rPr lang="de-DE" sz="2000" dirty="0">
                <a:latin typeface="+mn-lt"/>
              </a:rPr>
              <a:t>sind als 40mm signifikant</a:t>
            </a:r>
          </a:p>
          <a:p>
            <a:pPr algn="just"/>
            <a:r>
              <a:rPr lang="de-DE" sz="2000">
                <a:latin typeface="+mn-lt"/>
              </a:rPr>
              <a:t>kleiner </a:t>
            </a:r>
            <a:r>
              <a:rPr lang="de-DE" sz="2000" dirty="0">
                <a:latin typeface="+mn-lt"/>
              </a:rPr>
              <a:t>als 50%?</a:t>
            </a:r>
          </a:p>
          <a:p>
            <a:pPr algn="just"/>
            <a:endParaRPr lang="de-DE" sz="2000" dirty="0">
              <a:latin typeface="+mn-lt"/>
            </a:endParaRPr>
          </a:p>
        </p:txBody>
      </p:sp>
    </p:spTree>
    <p:extLst>
      <p:ext uri="{BB962C8B-B14F-4D97-AF65-F5344CB8AC3E}">
        <p14:creationId xmlns:p14="http://schemas.microsoft.com/office/powerpoint/2010/main" val="2001993331"/>
      </p:ext>
    </p:extLst>
  </p:cSld>
  <p:clrMapOvr>
    <a:masterClrMapping/>
  </p:clrMapOvr>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826</a:t>
            </a:r>
            <a:endParaRPr lang="de-DE" sz="8000" b="1" dirty="0">
              <a:solidFill>
                <a:schemeClr val="tx1"/>
              </a:solidFill>
              <a:latin typeface="+mj-lt"/>
            </a:endParaRPr>
          </a:p>
        </p:txBody>
      </p:sp>
      <p:sp>
        <p:nvSpPr>
          <p:cNvPr id="22" name="Textfeld 21"/>
          <p:cNvSpPr txBox="1"/>
          <p:nvPr/>
        </p:nvSpPr>
        <p:spPr>
          <a:xfrm>
            <a:off x="591547" y="2497487"/>
            <a:ext cx="2717020" cy="400110"/>
          </a:xfrm>
          <a:prstGeom prst="rect">
            <a:avLst/>
          </a:prstGeom>
          <a:noFill/>
        </p:spPr>
        <p:txBody>
          <a:bodyPr wrap="square" rtlCol="0">
            <a:spAutoFit/>
          </a:bodyPr>
          <a:lstStyle/>
          <a:p>
            <a:pPr algn="just"/>
            <a:r>
              <a:rPr lang="de-DE" sz="2000" dirty="0">
                <a:latin typeface="+mn-lt"/>
              </a:rPr>
              <a:t>Teststatistik: </a:t>
            </a:r>
          </a:p>
        </p:txBody>
      </p:sp>
      <mc:AlternateContent xmlns:mc="http://schemas.openxmlformats.org/markup-compatibility/2006" xmlns:a14="http://schemas.microsoft.com/office/drawing/2010/main">
        <mc:Choice Requires="a14">
          <p:sp>
            <p:nvSpPr>
              <p:cNvPr id="23" name="Textfeld 22"/>
              <p:cNvSpPr txBox="1"/>
              <p:nvPr/>
            </p:nvSpPr>
            <p:spPr>
              <a:xfrm>
                <a:off x="2280641" y="2352045"/>
                <a:ext cx="4839876" cy="80733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𝑍</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𝜋</m:t>
                              </m:r>
                            </m:e>
                          </m:acc>
                          <m:r>
                            <a:rPr lang="de-DE" sz="2000" b="0" i="1" smtClean="0">
                              <a:solidFill>
                                <a:schemeClr val="tx1"/>
                              </a:solidFill>
                              <a:latin typeface="Cambria Math"/>
                            </a:rPr>
                            <m:t>−0.5</m:t>
                          </m:r>
                        </m:num>
                        <m:den>
                          <m:rad>
                            <m:radPr>
                              <m:degHide m:val="on"/>
                              <m:ctrlPr>
                                <a:rPr lang="de-DE" sz="2000" b="0" i="1" smtClean="0">
                                  <a:solidFill>
                                    <a:schemeClr val="tx1"/>
                                  </a:solidFill>
                                  <a:latin typeface="Cambria Math" panose="02040503050406030204" pitchFamily="18" charset="0"/>
                                </a:rPr>
                              </m:ctrlPr>
                            </m:radPr>
                            <m:deg/>
                            <m:e>
                              <m:r>
                                <a:rPr lang="de-DE" sz="2000" b="0" i="1" smtClean="0">
                                  <a:solidFill>
                                    <a:schemeClr val="tx1"/>
                                  </a:solidFill>
                                  <a:latin typeface="Cambria Math"/>
                                </a:rPr>
                                <m:t>0.5</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ea typeface="Cambria Math"/>
                                    </a:rPr>
                                    <m:t>×</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1−0.5</m:t>
                                      </m:r>
                                    </m:e>
                                  </m:d>
                                </m:num>
                                <m:den>
                                  <m:r>
                                    <a:rPr lang="de-DE" sz="2000" b="0" i="1" smtClean="0">
                                      <a:solidFill>
                                        <a:schemeClr val="tx1"/>
                                      </a:solidFill>
                                      <a:latin typeface="Cambria Math"/>
                                    </a:rPr>
                                    <m:t>50</m:t>
                                  </m:r>
                                </m:den>
                              </m:f>
                            </m:e>
                          </m:rad>
                        </m:den>
                      </m:f>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0, 1</m:t>
                          </m:r>
                        </m:e>
                      </m:d>
                    </m:oMath>
                  </m:oMathPara>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2280641" y="2352045"/>
                <a:ext cx="4839876" cy="807337"/>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5377950" y="2326811"/>
                <a:ext cx="374104"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solidFill>
                            <a:schemeClr val="tx1"/>
                          </a:solidFill>
                          <a:latin typeface="Cambria Math"/>
                        </a:rPr>
                        <m:t>𝑎</m:t>
                      </m:r>
                    </m:oMath>
                  </m:oMathPara>
                </a14:m>
                <a:endParaRPr lang="de-DE" sz="16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5377950" y="2326811"/>
                <a:ext cx="374104" cy="33855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5162734" y="2694300"/>
                <a:ext cx="969714"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i="1" smtClean="0">
                          <a:solidFill>
                            <a:schemeClr val="tx1"/>
                          </a:solidFill>
                          <a:latin typeface="Cambria Math"/>
                          <a:ea typeface="Cambria Math"/>
                        </a:rPr>
                        <m:t>𝜋</m:t>
                      </m:r>
                      <m:r>
                        <a:rPr lang="de-DE" sz="1600" b="0" i="1" smtClean="0">
                          <a:solidFill>
                            <a:schemeClr val="tx1"/>
                          </a:solidFill>
                          <a:latin typeface="Cambria Math"/>
                          <a:ea typeface="Cambria Math"/>
                        </a:rPr>
                        <m:t>=0.5</m:t>
                      </m:r>
                    </m:oMath>
                  </m:oMathPara>
                </a14:m>
                <a:endParaRPr lang="de-DE" sz="16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5162734" y="2694300"/>
                <a:ext cx="969714" cy="338554"/>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9" name="Textfeld 38"/>
              <p:cNvSpPr txBox="1"/>
              <p:nvPr/>
            </p:nvSpPr>
            <p:spPr>
              <a:xfrm>
                <a:off x="2216920" y="3161800"/>
                <a:ext cx="5551667" cy="707886"/>
              </a:xfrm>
              <a:prstGeom prst="rect">
                <a:avLst/>
              </a:prstGeom>
              <a:noFill/>
            </p:spPr>
            <p:txBody>
              <a:bodyPr wrap="square" rtlCol="0">
                <a:spAutoFit/>
              </a:bodyPr>
              <a:lstStyle/>
              <a:p>
                <a:pPr algn="just"/>
                <a:r>
                  <a:rPr lang="de-DE" sz="2000" dirty="0">
                    <a:latin typeface="+mn-lt"/>
                  </a:rPr>
                  <a:t>wobei </a:t>
                </a:r>
                <a14:m>
                  <m:oMath xmlns:m="http://schemas.openxmlformats.org/officeDocument/2006/math">
                    <m:acc>
                      <m:accPr>
                        <m:chr m:val="̂"/>
                        <m:ctrlPr>
                          <a:rPr lang="de-DE" sz="2000" i="1" smtClean="0">
                            <a:latin typeface="Cambria Math" panose="02040503050406030204" pitchFamily="18" charset="0"/>
                          </a:rPr>
                        </m:ctrlPr>
                      </m:accPr>
                      <m:e>
                        <m:r>
                          <a:rPr lang="de-DE" sz="2000" i="1" smtClean="0">
                            <a:latin typeface="Cambria Math"/>
                            <a:ea typeface="Cambria Math"/>
                          </a:rPr>
                          <m:t>𝜋</m:t>
                        </m:r>
                      </m:e>
                    </m:acc>
                  </m:oMath>
                </a14:m>
                <a:r>
                  <a:rPr lang="de-DE" sz="2000" dirty="0">
                    <a:latin typeface="+mn-lt"/>
                  </a:rPr>
                  <a:t> der relative Anteil der Werte ist, die größer</a:t>
                </a:r>
              </a:p>
              <a:p>
                <a:pPr algn="just"/>
                <a:r>
                  <a:rPr lang="de-DE" sz="2000" dirty="0">
                    <a:latin typeface="+mn-lt"/>
                  </a:rPr>
                  <a:t>sind als 40</a:t>
                </a:r>
              </a:p>
            </p:txBody>
          </p:sp>
        </mc:Choice>
        <mc:Fallback xmlns="">
          <p:sp>
            <p:nvSpPr>
              <p:cNvPr id="39" name="Textfeld 38"/>
              <p:cNvSpPr txBox="1">
                <a:spLocks noRot="1" noChangeAspect="1" noMove="1" noResize="1" noEditPoints="1" noAdjustHandles="1" noChangeArrowheads="1" noChangeShapeType="1" noTextEdit="1"/>
              </p:cNvSpPr>
              <p:nvPr/>
            </p:nvSpPr>
            <p:spPr>
              <a:xfrm>
                <a:off x="2216920" y="3161800"/>
                <a:ext cx="5551667" cy="707886"/>
              </a:xfrm>
              <a:prstGeom prst="rect">
                <a:avLst/>
              </a:prstGeom>
              <a:blipFill rotWithShape="1">
                <a:blip r:embed="rId6"/>
                <a:stretch>
                  <a:fillRect l="-1209" t="-4310" b="-14655"/>
                </a:stretch>
              </a:blipFill>
            </p:spPr>
            <p:txBody>
              <a:bodyPr/>
              <a:lstStyle/>
              <a:p>
                <a:r>
                  <a:rPr lang="de-DE">
                    <a:noFill/>
                  </a:rPr>
                  <a:t> </a:t>
                </a:r>
              </a:p>
            </p:txBody>
          </p:sp>
        </mc:Fallback>
      </mc:AlternateContent>
      <p:sp>
        <p:nvSpPr>
          <p:cNvPr id="40" name="Textfeld 39"/>
          <p:cNvSpPr txBox="1"/>
          <p:nvPr/>
        </p:nvSpPr>
        <p:spPr>
          <a:xfrm>
            <a:off x="999837" y="4052505"/>
            <a:ext cx="5688632" cy="400110"/>
          </a:xfrm>
          <a:prstGeom prst="rect">
            <a:avLst/>
          </a:prstGeom>
          <a:noFill/>
        </p:spPr>
        <p:txBody>
          <a:bodyPr wrap="square" rtlCol="0">
            <a:spAutoFit/>
          </a:bodyPr>
          <a:lstStyle/>
          <a:p>
            <a:pPr algn="just"/>
            <a:r>
              <a:rPr lang="de-DE" sz="2000" dirty="0">
                <a:latin typeface="+mn-lt"/>
              </a:rPr>
              <a:t>Man beachte: </a:t>
            </a:r>
          </a:p>
        </p:txBody>
      </p:sp>
      <mc:AlternateContent xmlns:mc="http://schemas.openxmlformats.org/markup-compatibility/2006" xmlns:a14="http://schemas.microsoft.com/office/drawing/2010/main">
        <mc:Choice Requires="a14">
          <p:sp>
            <p:nvSpPr>
              <p:cNvPr id="41" name="Textfeld 40"/>
              <p:cNvSpPr txBox="1"/>
              <p:nvPr/>
            </p:nvSpPr>
            <p:spPr>
              <a:xfrm>
                <a:off x="2672224" y="4033301"/>
                <a:ext cx="4808332" cy="42159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𝐼</m:t>
                          </m:r>
                        </m:e>
                        <m:sub>
                          <m:d>
                            <m:dPr>
                              <m:ctrlPr>
                                <a:rPr lang="de-DE" sz="2000" b="0" i="1" smtClean="0">
                                  <a:latin typeface="Cambria Math" panose="02040503050406030204" pitchFamily="18" charset="0"/>
                                </a:rPr>
                              </m:ctrlPr>
                            </m:dPr>
                            <m:e>
                              <m:r>
                                <a:rPr lang="de-DE" sz="2000" b="0" i="1" smtClean="0">
                                  <a:latin typeface="Cambria Math"/>
                                </a:rPr>
                                <m:t>40,</m:t>
                              </m:r>
                              <m:r>
                                <a:rPr lang="de-DE" sz="2000" b="0" i="1" smtClean="0">
                                  <a:latin typeface="Cambria Math"/>
                                  <a:ea typeface="Cambria Math"/>
                                </a:rPr>
                                <m:t>∞</m:t>
                              </m:r>
                            </m:e>
                          </m:d>
                        </m:sub>
                      </m:sSub>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         ~       </m:t>
                      </m:r>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1,0.5</m:t>
                          </m:r>
                        </m:e>
                      </m:d>
                    </m:oMath>
                  </m:oMathPara>
                </a14:m>
                <a:endParaRPr lang="de-DE" sz="2000" dirty="0">
                  <a:latin typeface="+mn-lt"/>
                </a:endParaRPr>
              </a:p>
            </p:txBody>
          </p:sp>
        </mc:Choice>
        <mc:Fallback xmlns="">
          <p:sp>
            <p:nvSpPr>
              <p:cNvPr id="41" name="Textfeld 40"/>
              <p:cNvSpPr txBox="1">
                <a:spLocks noRot="1" noChangeAspect="1" noMove="1" noResize="1" noEditPoints="1" noAdjustHandles="1" noChangeArrowheads="1" noChangeShapeType="1" noTextEdit="1"/>
              </p:cNvSpPr>
              <p:nvPr/>
            </p:nvSpPr>
            <p:spPr>
              <a:xfrm>
                <a:off x="2672224" y="4033301"/>
                <a:ext cx="4808332" cy="42159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2" name="Textfeld 41"/>
              <p:cNvSpPr txBox="1"/>
              <p:nvPr/>
            </p:nvSpPr>
            <p:spPr>
              <a:xfrm>
                <a:off x="4474115" y="3855615"/>
                <a:ext cx="1297224"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1600" i="1" smtClean="0">
                              <a:solidFill>
                                <a:schemeClr val="tx1"/>
                              </a:solidFill>
                              <a:latin typeface="Cambria Math" panose="02040503050406030204" pitchFamily="18" charset="0"/>
                              <a:ea typeface="Cambria Math"/>
                            </a:rPr>
                          </m:ctrlPr>
                        </m:sSubPr>
                        <m:e>
                          <m:r>
                            <a:rPr lang="de-DE" sz="1600" b="0" i="1" smtClean="0">
                              <a:solidFill>
                                <a:schemeClr val="tx1"/>
                              </a:solidFill>
                              <a:latin typeface="Cambria Math"/>
                              <a:ea typeface="Cambria Math"/>
                            </a:rPr>
                            <m:t>𝑞</m:t>
                          </m:r>
                        </m:e>
                        <m:sub>
                          <m:r>
                            <a:rPr lang="de-DE" sz="1600" b="0" i="1" smtClean="0">
                              <a:solidFill>
                                <a:schemeClr val="tx1"/>
                              </a:solidFill>
                              <a:latin typeface="Cambria Math"/>
                              <a:ea typeface="Cambria Math"/>
                            </a:rPr>
                            <m:t>0.5</m:t>
                          </m:r>
                        </m:sub>
                      </m:sSub>
                      <m:r>
                        <a:rPr lang="de-DE" sz="1600" b="0" i="1" smtClean="0">
                          <a:solidFill>
                            <a:schemeClr val="tx1"/>
                          </a:solidFill>
                          <a:latin typeface="Cambria Math"/>
                          <a:ea typeface="Cambria Math"/>
                        </a:rPr>
                        <m:t>=40</m:t>
                      </m:r>
                    </m:oMath>
                  </m:oMathPara>
                </a14:m>
                <a:endParaRPr lang="de-DE" sz="1600" dirty="0">
                  <a:solidFill>
                    <a:schemeClr val="tx1"/>
                  </a:solidFill>
                </a:endParaRPr>
              </a:p>
            </p:txBody>
          </p:sp>
        </mc:Choice>
        <mc:Fallback xmlns="">
          <p:sp>
            <p:nvSpPr>
              <p:cNvPr id="42" name="Textfeld 41"/>
              <p:cNvSpPr txBox="1">
                <a:spLocks noRot="1" noChangeAspect="1" noMove="1" noResize="1" noEditPoints="1" noAdjustHandles="1" noChangeArrowheads="1" noChangeShapeType="1" noTextEdit="1"/>
              </p:cNvSpPr>
              <p:nvPr/>
            </p:nvSpPr>
            <p:spPr>
              <a:xfrm>
                <a:off x="4474115" y="3855615"/>
                <a:ext cx="1297224" cy="338554"/>
              </a:xfrm>
              <a:prstGeom prst="rect">
                <a:avLst/>
              </a:prstGeom>
              <a:blipFill rotWithShape="1">
                <a:blip r:embed="rId8"/>
                <a:stretch>
                  <a:fillRect b="-3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4" name="Textfeld 43"/>
              <p:cNvSpPr txBox="1"/>
              <p:nvPr/>
            </p:nvSpPr>
            <p:spPr>
              <a:xfrm>
                <a:off x="2656453" y="5181437"/>
                <a:ext cx="4088252"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𝜋</m:t>
                          </m:r>
                        </m:e>
                      </m:acc>
                      <m:r>
                        <a:rPr lang="de-DE" sz="2000" b="0" i="1" smtClean="0">
                          <a:latin typeface="Cambria Math"/>
                        </a:rPr>
                        <m:t>=</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𝑌</m:t>
                          </m:r>
                        </m:e>
                      </m:acc>
                      <m:r>
                        <a:rPr lang="de-DE" sz="2000" b="0" i="1" smtClean="0">
                          <a:latin typeface="Cambria Math"/>
                          <a:ea typeface="Cambria Math"/>
                        </a:rPr>
                        <m:t>   ~   </m:t>
                      </m:r>
                      <m:r>
                        <a:rPr lang="de-DE" sz="2000" b="0" i="1" smtClean="0">
                          <a:latin typeface="Cambria Math"/>
                          <a:ea typeface="Cambria Math"/>
                        </a:rPr>
                        <m:t>𝑁</m:t>
                      </m:r>
                      <m:d>
                        <m:dPr>
                          <m:ctrlPr>
                            <a:rPr lang="de-DE" sz="2000" b="0" i="1" smtClean="0">
                              <a:latin typeface="Cambria Math" panose="02040503050406030204" pitchFamily="18" charset="0"/>
                              <a:ea typeface="Cambria Math"/>
                            </a:rPr>
                          </m:ctrlPr>
                        </m:dPr>
                        <m:e>
                          <m:r>
                            <a:rPr lang="de-DE" sz="2000" b="0" i="1" smtClean="0">
                              <a:latin typeface="Cambria Math"/>
                              <a:ea typeface="Cambria Math"/>
                            </a:rPr>
                            <m:t>0.5,0.005</m:t>
                          </m:r>
                        </m:e>
                      </m:d>
                    </m:oMath>
                  </m:oMathPara>
                </a14:m>
                <a:endParaRPr lang="de-DE" sz="2000" dirty="0">
                  <a:latin typeface="+mn-lt"/>
                </a:endParaRPr>
              </a:p>
            </p:txBody>
          </p:sp>
        </mc:Choice>
        <mc:Fallback xmlns="">
          <p:sp>
            <p:nvSpPr>
              <p:cNvPr id="44" name="Textfeld 43"/>
              <p:cNvSpPr txBox="1">
                <a:spLocks noRot="1" noChangeAspect="1" noMove="1" noResize="1" noEditPoints="1" noAdjustHandles="1" noChangeArrowheads="1" noChangeShapeType="1" noTextEdit="1"/>
              </p:cNvSpPr>
              <p:nvPr/>
            </p:nvSpPr>
            <p:spPr>
              <a:xfrm>
                <a:off x="2656453" y="5181437"/>
                <a:ext cx="4088252" cy="400110"/>
              </a:xfrm>
              <a:prstGeom prst="rect">
                <a:avLst/>
              </a:prstGeom>
              <a:blipFill rotWithShape="1">
                <a:blip r:embed="rId10"/>
                <a:stretch>
                  <a:fillRect t="-4545"/>
                </a:stretch>
              </a:blipFill>
            </p:spPr>
            <p:txBody>
              <a:bodyPr/>
              <a:lstStyle/>
              <a:p>
                <a:r>
                  <a:rPr lang="de-DE">
                    <a:noFill/>
                  </a:rPr>
                  <a:t> </a:t>
                </a:r>
              </a:p>
            </p:txBody>
          </p:sp>
        </mc:Fallback>
      </mc:AlternateContent>
      <p:sp>
        <p:nvSpPr>
          <p:cNvPr id="45" name="Textfeld 44"/>
          <p:cNvSpPr txBox="1"/>
          <p:nvPr/>
        </p:nvSpPr>
        <p:spPr>
          <a:xfrm>
            <a:off x="591547" y="6034137"/>
            <a:ext cx="2542669" cy="400110"/>
          </a:xfrm>
          <a:prstGeom prst="rect">
            <a:avLst/>
          </a:prstGeom>
          <a:noFill/>
        </p:spPr>
        <p:txBody>
          <a:bodyPr wrap="square" rtlCol="0">
            <a:spAutoFit/>
          </a:bodyPr>
          <a:lstStyle/>
          <a:p>
            <a:pPr algn="just"/>
            <a:r>
              <a:rPr lang="de-DE" sz="2000" dirty="0">
                <a:latin typeface="+mn-lt"/>
              </a:rPr>
              <a:t>Kritischer Wert: </a:t>
            </a:r>
          </a:p>
        </p:txBody>
      </p:sp>
      <p:sp>
        <p:nvSpPr>
          <p:cNvPr id="46" name="Textfeld 45"/>
          <p:cNvSpPr txBox="1"/>
          <p:nvPr/>
        </p:nvSpPr>
        <p:spPr>
          <a:xfrm>
            <a:off x="591547" y="5610213"/>
            <a:ext cx="6020588" cy="400110"/>
          </a:xfrm>
          <a:prstGeom prst="rect">
            <a:avLst/>
          </a:prstGeom>
          <a:noFill/>
        </p:spPr>
        <p:txBody>
          <a:bodyPr wrap="square" rtlCol="0">
            <a:spAutoFit/>
          </a:bodyPr>
          <a:lstStyle/>
          <a:p>
            <a:pPr algn="just"/>
            <a:r>
              <a:rPr lang="de-DE" sz="2000" dirty="0">
                <a:latin typeface="+mn-lt"/>
              </a:rPr>
              <a:t>Testniveau (Signifikanzniveau):  </a:t>
            </a:r>
          </a:p>
        </p:txBody>
      </p:sp>
      <mc:AlternateContent xmlns:mc="http://schemas.openxmlformats.org/markup-compatibility/2006" xmlns:a14="http://schemas.microsoft.com/office/drawing/2010/main">
        <mc:Choice Requires="a14">
          <p:sp>
            <p:nvSpPr>
              <p:cNvPr id="47" name="Textfeld 46"/>
              <p:cNvSpPr txBox="1"/>
              <p:nvPr/>
            </p:nvSpPr>
            <p:spPr>
              <a:xfrm>
                <a:off x="4251175" y="6012849"/>
                <a:ext cx="252858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𝑐</m:t>
                      </m:r>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𝑧</m:t>
                          </m:r>
                        </m:e>
                        <m:sub>
                          <m:r>
                            <a:rPr lang="de-DE" sz="2000" b="0" i="1" smtClean="0">
                              <a:solidFill>
                                <a:schemeClr val="tx1"/>
                              </a:solidFill>
                              <a:latin typeface="Cambria Math"/>
                              <a:ea typeface="Cambria Math"/>
                            </a:rPr>
                            <m:t>0.05</m:t>
                          </m:r>
                        </m:sub>
                      </m:sSub>
                      <m:r>
                        <a:rPr lang="de-DE" sz="2000" b="0" i="1" smtClean="0">
                          <a:solidFill>
                            <a:schemeClr val="tx1"/>
                          </a:solidFill>
                          <a:latin typeface="Cambria Math"/>
                          <a:ea typeface="Cambria Math"/>
                        </a:rPr>
                        <m:t>=−1.64</m:t>
                      </m:r>
                    </m:oMath>
                  </m:oMathPara>
                </a14:m>
                <a:endParaRPr lang="de-DE" sz="2000" dirty="0">
                  <a:solidFill>
                    <a:schemeClr val="tx1"/>
                  </a:solidFill>
                  <a:latin typeface="+mn-lt"/>
                </a:endParaRPr>
              </a:p>
            </p:txBody>
          </p:sp>
        </mc:Choice>
        <mc:Fallback xmlns="">
          <p:sp>
            <p:nvSpPr>
              <p:cNvPr id="47" name="Textfeld 46"/>
              <p:cNvSpPr txBox="1">
                <a:spLocks noRot="1" noChangeAspect="1" noMove="1" noResize="1" noEditPoints="1" noAdjustHandles="1" noChangeArrowheads="1" noChangeShapeType="1" noTextEdit="1"/>
              </p:cNvSpPr>
              <p:nvPr/>
            </p:nvSpPr>
            <p:spPr>
              <a:xfrm>
                <a:off x="4251175" y="6012849"/>
                <a:ext cx="2528586" cy="400110"/>
              </a:xfrm>
              <a:prstGeom prst="rect">
                <a:avLst/>
              </a:prstGeom>
              <a:blipFill rotWithShape="1">
                <a:blip r:embed="rId11"/>
                <a:stretch>
                  <a:fillRect b="-15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8" name="Textfeld 47"/>
              <p:cNvSpPr txBox="1"/>
              <p:nvPr/>
            </p:nvSpPr>
            <p:spPr>
              <a:xfrm>
                <a:off x="4251175" y="5610213"/>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48" name="Textfeld 47"/>
              <p:cNvSpPr txBox="1">
                <a:spLocks noRot="1" noChangeAspect="1" noMove="1" noResize="1" noEditPoints="1" noAdjustHandles="1" noChangeArrowheads="1" noChangeShapeType="1" noTextEdit="1"/>
              </p:cNvSpPr>
              <p:nvPr/>
            </p:nvSpPr>
            <p:spPr>
              <a:xfrm>
                <a:off x="4251175" y="5610213"/>
                <a:ext cx="1584176" cy="400110"/>
              </a:xfrm>
              <a:prstGeom prst="rect">
                <a:avLst/>
              </a:prstGeom>
              <a:blipFill rotWithShape="1">
                <a:blip r:embed="rId12"/>
                <a:stretch>
                  <a:fillRect/>
                </a:stretch>
              </a:blipFill>
            </p:spPr>
            <p:txBody>
              <a:bodyPr/>
              <a:lstStyle/>
              <a:p>
                <a:r>
                  <a:rPr lang="de-DE">
                    <a:noFill/>
                  </a:rPr>
                  <a:t> </a:t>
                </a:r>
              </a:p>
            </p:txBody>
          </p:sp>
        </mc:Fallback>
      </mc:AlternateContent>
      <p:sp>
        <p:nvSpPr>
          <p:cNvPr id="50" name="Textfeld 49"/>
          <p:cNvSpPr txBox="1"/>
          <p:nvPr/>
        </p:nvSpPr>
        <p:spPr>
          <a:xfrm>
            <a:off x="591547" y="1345622"/>
            <a:ext cx="2524518" cy="400110"/>
          </a:xfrm>
          <a:prstGeom prst="rect">
            <a:avLst/>
          </a:prstGeom>
          <a:noFill/>
        </p:spPr>
        <p:txBody>
          <a:bodyPr wrap="square" rtlCol="0">
            <a:spAutoFit/>
          </a:bodyPr>
          <a:lstStyle/>
          <a:p>
            <a:pPr algn="just"/>
            <a:r>
              <a:rPr lang="de-DE" sz="2000" dirty="0">
                <a:latin typeface="+mn-lt"/>
              </a:rPr>
              <a:t>Statistisches Modell:</a:t>
            </a:r>
          </a:p>
        </p:txBody>
      </p:sp>
      <mc:AlternateContent xmlns:mc="http://schemas.openxmlformats.org/markup-compatibility/2006" xmlns:a14="http://schemas.microsoft.com/office/drawing/2010/main">
        <mc:Choice Requires="a14">
          <p:sp>
            <p:nvSpPr>
              <p:cNvPr id="51" name="Textfeld 50"/>
              <p:cNvSpPr txBox="1"/>
              <p:nvPr/>
            </p:nvSpPr>
            <p:spPr>
              <a:xfrm>
                <a:off x="3054315" y="1345622"/>
                <a:ext cx="4523770" cy="400110"/>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50</m:t>
                        </m:r>
                      </m:sub>
                    </m:sSub>
                  </m:oMath>
                </a14:m>
                <a:r>
                  <a:rPr lang="de-DE" sz="2000" dirty="0">
                    <a:latin typeface="+mn-lt"/>
                  </a:rPr>
                  <a:t> unabhängig stetig verteilt</a:t>
                </a:r>
              </a:p>
            </p:txBody>
          </p:sp>
        </mc:Choice>
        <mc:Fallback xmlns="">
          <p:sp>
            <p:nvSpPr>
              <p:cNvPr id="51" name="Textfeld 50"/>
              <p:cNvSpPr txBox="1">
                <a:spLocks noRot="1" noChangeAspect="1" noMove="1" noResize="1" noEditPoints="1" noAdjustHandles="1" noChangeArrowheads="1" noChangeShapeType="1" noTextEdit="1"/>
              </p:cNvSpPr>
              <p:nvPr/>
            </p:nvSpPr>
            <p:spPr>
              <a:xfrm>
                <a:off x="3054315" y="1345622"/>
                <a:ext cx="4523770" cy="400110"/>
              </a:xfrm>
              <a:prstGeom prst="rect">
                <a:avLst/>
              </a:prstGeom>
              <a:blipFill rotWithShape="1">
                <a:blip r:embed="rId13"/>
                <a:stretch>
                  <a:fillRect t="-7692" b="-27692"/>
                </a:stretch>
              </a:blipFill>
            </p:spPr>
            <p:txBody>
              <a:bodyPr/>
              <a:lstStyle/>
              <a:p>
                <a:r>
                  <a:rPr lang="de-DE">
                    <a:noFill/>
                  </a:rPr>
                  <a:t> </a:t>
                </a:r>
              </a:p>
            </p:txBody>
          </p:sp>
        </mc:Fallback>
      </mc:AlternateContent>
      <p:sp>
        <p:nvSpPr>
          <p:cNvPr id="52" name="Textfeld 51"/>
          <p:cNvSpPr txBox="1"/>
          <p:nvPr/>
        </p:nvSpPr>
        <p:spPr>
          <a:xfrm>
            <a:off x="584801" y="1788572"/>
            <a:ext cx="2727130" cy="400110"/>
          </a:xfrm>
          <a:prstGeom prst="rect">
            <a:avLst/>
          </a:prstGeom>
          <a:noFill/>
        </p:spPr>
        <p:txBody>
          <a:bodyPr wrap="square" rtlCol="0">
            <a:spAutoFit/>
          </a:bodyPr>
          <a:lstStyle/>
          <a:p>
            <a:pPr algn="just"/>
            <a:r>
              <a:rPr lang="de-DE" sz="2000" dirty="0">
                <a:latin typeface="+mn-lt"/>
              </a:rPr>
              <a:t>Testproblem:  </a:t>
            </a:r>
          </a:p>
        </p:txBody>
      </p:sp>
      <mc:AlternateContent xmlns:mc="http://schemas.openxmlformats.org/markup-compatibility/2006" xmlns:a14="http://schemas.microsoft.com/office/drawing/2010/main">
        <mc:Choice Requires="a14">
          <p:sp>
            <p:nvSpPr>
              <p:cNvPr id="53" name="Textfeld 52"/>
              <p:cNvSpPr txBox="1"/>
              <p:nvPr/>
            </p:nvSpPr>
            <p:spPr>
              <a:xfrm>
                <a:off x="3035646" y="1788572"/>
                <a:ext cx="3755893"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𝑞</m:t>
                        </m:r>
                      </m:e>
                      <m:sub>
                        <m:r>
                          <a:rPr lang="de-DE" sz="2000" b="0" i="1" dirty="0" smtClean="0">
                            <a:solidFill>
                              <a:schemeClr val="tx1"/>
                            </a:solidFill>
                            <a:latin typeface="Cambria Math"/>
                            <a:ea typeface="Cambria Math"/>
                          </a:rPr>
                          <m:t>0.5</m:t>
                        </m:r>
                      </m:sub>
                    </m:sSub>
                    <m:r>
                      <a:rPr lang="de-DE" sz="2000" i="1" dirty="0">
                        <a:solidFill>
                          <a:schemeClr val="tx1"/>
                        </a:solidFill>
                        <a:latin typeface="Cambria Math"/>
                        <a:ea typeface="Cambria Math"/>
                      </a:rPr>
                      <m:t>≥</m:t>
                    </m:r>
                    <m:r>
                      <a:rPr lang="de-DE" sz="2000" b="0" i="1" dirty="0" smtClean="0">
                        <a:solidFill>
                          <a:schemeClr val="tx1"/>
                        </a:solidFill>
                        <a:latin typeface="Cambria Math"/>
                        <a:ea typeface="Cambria Math"/>
                      </a:rPr>
                      <m:t>40</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𝑞</m:t>
                        </m:r>
                      </m:e>
                      <m:sub>
                        <m:r>
                          <a:rPr lang="de-DE" sz="2000" b="0" i="1" dirty="0" smtClean="0">
                            <a:solidFill>
                              <a:schemeClr val="tx1"/>
                            </a:solidFill>
                            <a:latin typeface="Cambria Math"/>
                            <a:ea typeface="Cambria Math"/>
                          </a:rPr>
                          <m:t>0.5</m:t>
                        </m:r>
                      </m:sub>
                    </m:sSub>
                    <m:r>
                      <a:rPr lang="de-DE" sz="2000" b="0" i="1" dirty="0" smtClean="0">
                        <a:solidFill>
                          <a:schemeClr val="tx1"/>
                        </a:solidFill>
                        <a:latin typeface="Cambria Math"/>
                        <a:ea typeface="Cambria Math"/>
                      </a:rPr>
                      <m:t>&lt;40</m:t>
                    </m:r>
                  </m:oMath>
                </a14:m>
                <a:endParaRPr lang="de-DE" sz="2000" dirty="0">
                  <a:solidFill>
                    <a:schemeClr val="tx1"/>
                  </a:solidFill>
                  <a:latin typeface="+mn-lt"/>
                </a:endParaRPr>
              </a:p>
            </p:txBody>
          </p:sp>
        </mc:Choice>
        <mc:Fallback xmlns="">
          <p:sp>
            <p:nvSpPr>
              <p:cNvPr id="53" name="Textfeld 52"/>
              <p:cNvSpPr txBox="1">
                <a:spLocks noRot="1" noChangeAspect="1" noMove="1" noResize="1" noEditPoints="1" noAdjustHandles="1" noChangeArrowheads="1" noChangeShapeType="1" noTextEdit="1"/>
              </p:cNvSpPr>
              <p:nvPr/>
            </p:nvSpPr>
            <p:spPr>
              <a:xfrm>
                <a:off x="3035646" y="1788572"/>
                <a:ext cx="3755893" cy="400110"/>
              </a:xfrm>
              <a:prstGeom prst="rect">
                <a:avLst/>
              </a:prstGeom>
              <a:blipFill rotWithShape="1">
                <a:blip r:embed="rId14"/>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2652940" y="4454891"/>
                <a:ext cx="5528412" cy="72654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nary>
                        <m:naryPr>
                          <m:chr m:val="∑"/>
                          <m:limLoc m:val="subSup"/>
                          <m:ctrlPr>
                            <a:rPr lang="de-DE" sz="2000" i="1" smtClean="0">
                              <a:latin typeface="Cambria Math" panose="02040503050406030204" pitchFamily="18" charset="0"/>
                              <a:ea typeface="Cambria Math"/>
                            </a:rPr>
                          </m:ctrlPr>
                        </m:naryPr>
                        <m:sub>
                          <m:r>
                            <m:rPr>
                              <m:brk m:alnAt="25"/>
                            </m:rPr>
                            <a:rPr lang="de-DE" sz="2000" b="0" i="1" smtClean="0">
                              <a:latin typeface="Cambria Math"/>
                              <a:ea typeface="Cambria Math"/>
                            </a:rPr>
                            <m:t>𝑖</m:t>
                          </m:r>
                          <m:r>
                            <a:rPr lang="de-DE" sz="2000" b="0" i="1" smtClean="0">
                              <a:latin typeface="Cambria Math"/>
                              <a:ea typeface="Cambria Math"/>
                            </a:rPr>
                            <m:t>=1</m:t>
                          </m:r>
                        </m:sub>
                        <m:sup>
                          <m:r>
                            <a:rPr lang="de-DE" sz="2000" b="0" i="1" smtClean="0">
                              <a:latin typeface="Cambria Math"/>
                              <a:ea typeface="Cambria Math"/>
                            </a:rPr>
                            <m:t>50</m:t>
                          </m:r>
                        </m:sup>
                        <m:e>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𝑌</m:t>
                              </m:r>
                            </m:e>
                            <m:sub>
                              <m:r>
                                <a:rPr lang="de-DE" sz="2000" b="0" i="1" smtClean="0">
                                  <a:latin typeface="Cambria Math"/>
                                  <a:ea typeface="Cambria Math"/>
                                </a:rPr>
                                <m:t>𝑖</m:t>
                              </m:r>
                            </m:sub>
                          </m:sSub>
                        </m:e>
                      </m:nary>
                      <m:r>
                        <a:rPr lang="de-DE" sz="2000" b="0" i="1" smtClean="0">
                          <a:latin typeface="Cambria Math"/>
                          <a:ea typeface="Cambria Math"/>
                        </a:rPr>
                        <m:t>   ~   </m:t>
                      </m:r>
                      <m:r>
                        <a:rPr lang="de-DE" sz="2000" b="0" i="1" smtClean="0">
                          <a:latin typeface="Cambria Math"/>
                          <a:ea typeface="Cambria Math"/>
                        </a:rPr>
                        <m:t>𝐵</m:t>
                      </m:r>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panose="02040503050406030204" pitchFamily="18" charset="0"/>
                              <a:ea typeface="Cambria Math"/>
                            </a:rPr>
                            <m:t>5</m:t>
                          </m:r>
                          <m:r>
                            <a:rPr lang="de-DE" sz="2000" b="0" i="1" smtClean="0">
                              <a:solidFill>
                                <a:schemeClr val="tx1"/>
                              </a:solidFill>
                              <a:latin typeface="Cambria Math"/>
                              <a:ea typeface="Cambria Math"/>
                            </a:rPr>
                            <m:t>0,0.5</m:t>
                          </m:r>
                        </m:e>
                      </m:d>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𝑁</m:t>
                      </m:r>
                      <m:d>
                        <m:dPr>
                          <m:ctrlPr>
                            <a:rPr lang="de-DE" sz="200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panose="02040503050406030204" pitchFamily="18" charset="0"/>
                              <a:ea typeface="Cambria Math"/>
                            </a:rPr>
                            <m:t>25</m:t>
                          </m:r>
                          <m:r>
                            <a:rPr lang="de-DE" sz="2000" b="0" i="1" smtClean="0">
                              <a:solidFill>
                                <a:schemeClr val="tx1"/>
                              </a:solidFill>
                              <a:latin typeface="Cambria Math"/>
                              <a:ea typeface="Cambria Math"/>
                            </a:rPr>
                            <m:t>,1</m:t>
                          </m:r>
                          <m:r>
                            <a:rPr lang="de-DE" sz="2000" b="0" i="1" smtClean="0">
                              <a:solidFill>
                                <a:schemeClr val="tx1"/>
                              </a:solidFill>
                              <a:latin typeface="Cambria Math" panose="02040503050406030204" pitchFamily="18" charset="0"/>
                              <a:ea typeface="Cambria Math"/>
                            </a:rPr>
                            <m:t>2.5</m:t>
                          </m:r>
                        </m:e>
                      </m:d>
                    </m:oMath>
                  </m:oMathPara>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2652940" y="4454891"/>
                <a:ext cx="5528412" cy="726546"/>
              </a:xfrm>
              <a:prstGeom prst="rect">
                <a:avLst/>
              </a:prstGeom>
              <a:blipFill>
                <a:blip r:embed="rId15"/>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195412398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4.3 Spezielle Lagekennwerte</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a:spLocks noChangeArrowheads="1"/>
          </p:cNvSpPr>
          <p:nvPr/>
        </p:nvSpPr>
        <p:spPr bwMode="auto">
          <a:xfrm>
            <a:off x="468312" y="981075"/>
            <a:ext cx="5687864"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4.3.1 Arithmetisches Mittel bei gruppierten Daten </a:t>
            </a:r>
          </a:p>
        </p:txBody>
      </p:sp>
      <p:cxnSp>
        <p:nvCxnSpPr>
          <p:cNvPr id="1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80</a:t>
            </a:r>
            <a:endParaRPr lang="de-DE" sz="8000" b="1" dirty="0">
              <a:solidFill>
                <a:schemeClr val="tx1"/>
              </a:solidFill>
              <a:latin typeface="+mj-lt"/>
            </a:endParaRPr>
          </a:p>
        </p:txBody>
      </p:sp>
      <p:sp>
        <p:nvSpPr>
          <p:cNvPr id="13" name="Textfeld 9"/>
          <p:cNvSpPr txBox="1">
            <a:spLocks noChangeArrowheads="1"/>
          </p:cNvSpPr>
          <p:nvPr/>
        </p:nvSpPr>
        <p:spPr bwMode="auto">
          <a:xfrm>
            <a:off x="471836" y="1628800"/>
            <a:ext cx="222795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Hintergrund </a:t>
            </a:r>
            <a:r>
              <a:rPr lang="de-DE" sz="2000" dirty="0">
                <a:solidFill>
                  <a:srgbClr val="0070C0"/>
                </a:solidFill>
              </a:rPr>
              <a:t>●</a:t>
            </a:r>
            <a:endParaRPr lang="de-DE" sz="2000" b="1" dirty="0">
              <a:solidFill>
                <a:srgbClr val="0070C0"/>
              </a:solidFill>
              <a:latin typeface="Times New Roman" pitchFamily="18" charset="0"/>
            </a:endParaRPr>
          </a:p>
        </p:txBody>
      </p:sp>
      <p:sp>
        <p:nvSpPr>
          <p:cNvPr id="14" name="Textfeld 9"/>
          <p:cNvSpPr txBox="1">
            <a:spLocks noChangeArrowheads="1"/>
          </p:cNvSpPr>
          <p:nvPr/>
        </p:nvSpPr>
        <p:spPr bwMode="auto">
          <a:xfrm>
            <a:off x="471836" y="4543045"/>
            <a:ext cx="2083940"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Berechnung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 name="Textfeld 1"/>
              <p:cNvSpPr txBox="1"/>
              <p:nvPr/>
            </p:nvSpPr>
            <p:spPr>
              <a:xfrm>
                <a:off x="827026" y="5036073"/>
                <a:ext cx="6913326" cy="130664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𝑗</m:t>
                          </m:r>
                          <m:r>
                            <a:rPr lang="de-DE" sz="2000" b="0" i="1" smtClean="0">
                              <a:solidFill>
                                <a:schemeClr val="tx1"/>
                              </a:solidFill>
                              <a:latin typeface="Cambria Math"/>
                            </a:rPr>
                            <m:t>=1</m:t>
                          </m:r>
                        </m:sub>
                        <m:sup>
                          <m:r>
                            <a:rPr lang="de-DE" sz="2000" b="0" i="1" smtClean="0">
                              <a:solidFill>
                                <a:schemeClr val="tx1"/>
                              </a:solidFill>
                              <a:latin typeface="Cambria Math"/>
                            </a:rPr>
                            <m:t>𝑘</m:t>
                          </m:r>
                        </m:sup>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𝑗</m:t>
                              </m:r>
                            </m:sub>
                          </m:sSub>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𝑛</m:t>
                                  </m:r>
                                </m:e>
                              </m:acc>
                            </m:e>
                            <m:sub>
                              <m:r>
                                <a:rPr lang="de-DE" sz="2000" b="0" i="1" smtClean="0">
                                  <a:solidFill>
                                    <a:schemeClr val="tx1"/>
                                  </a:solidFill>
                                  <a:latin typeface="Cambria Math"/>
                                </a:rPr>
                                <m:t>𝑗</m:t>
                              </m:r>
                            </m:sub>
                          </m:sSub>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1117</m:t>
                          </m:r>
                        </m:den>
                      </m:f>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1.5</m:t>
                          </m:r>
                          <m:r>
                            <a:rPr lang="de-DE" sz="2000" b="0" i="1" smtClean="0">
                              <a:solidFill>
                                <a:schemeClr val="tx1"/>
                              </a:solidFill>
                              <a:latin typeface="Cambria Math"/>
                              <a:ea typeface="Cambria Math"/>
                            </a:rPr>
                            <m:t>×282+2.4×585+1.6×250</m:t>
                          </m:r>
                        </m:e>
                      </m:d>
                    </m:oMath>
                  </m:oMathPara>
                </a14:m>
                <a:endParaRPr lang="de-DE" sz="2000" b="0" i="1" dirty="0">
                  <a:solidFill>
                    <a:schemeClr val="tx1"/>
                  </a:solidFill>
                  <a:latin typeface="Cambria Math"/>
                </a:endParaRPr>
              </a:p>
              <a:p>
                <a:r>
                  <a:rPr lang="de-DE" sz="2000" b="0" dirty="0">
                    <a:solidFill>
                      <a:schemeClr val="tx1"/>
                    </a:solidFill>
                    <a:ea typeface="Cambria Math"/>
                  </a:rPr>
                  <a:t>   </a:t>
                </a:r>
                <a14:m>
                  <m:oMath xmlns:m="http://schemas.openxmlformats.org/officeDocument/2006/math">
                    <m:r>
                      <a:rPr lang="de-DE" sz="2000" b="0" i="1" smtClean="0">
                        <a:solidFill>
                          <a:schemeClr val="tx1"/>
                        </a:solidFill>
                        <a:latin typeface="Cambria Math"/>
                        <a:ea typeface="Cambria Math"/>
                      </a:rPr>
                      <m:t>≈1.99</m:t>
                    </m:r>
                  </m:oMath>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827026" y="5036073"/>
                <a:ext cx="6913326" cy="130664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5738226" y="2675721"/>
                <a:ext cx="2851754"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panose="02040503050406030204" pitchFamily="18" charset="0"/>
                      </a:rPr>
                      <m:t>𝑘</m:t>
                    </m:r>
                  </m:oMath>
                </a14:m>
                <a:r>
                  <a:rPr lang="de-DE" sz="2000" dirty="0">
                    <a:solidFill>
                      <a:schemeClr val="tx1"/>
                    </a:solidFill>
                    <a:latin typeface="Cambria Math" panose="02040503050406030204" pitchFamily="18" charset="0"/>
                    <a:ea typeface="Cambria Math" panose="02040503050406030204" pitchFamily="18" charset="0"/>
                  </a:rPr>
                  <a:t> = 3 </a:t>
                </a:r>
                <a:r>
                  <a:rPr lang="de-DE" sz="2000" dirty="0">
                    <a:solidFill>
                      <a:schemeClr val="tx1"/>
                    </a:solidFill>
                    <a:latin typeface="+mn-lt"/>
                    <a:ea typeface="Cambria Math" panose="02040503050406030204" pitchFamily="18" charset="0"/>
                  </a:rPr>
                  <a:t>Gruppen</a:t>
                </a:r>
              </a:p>
            </p:txBody>
          </p:sp>
        </mc:Choice>
        <mc:Fallback xmlns="">
          <p:sp>
            <p:nvSpPr>
              <p:cNvPr id="3" name="Textfeld 2"/>
              <p:cNvSpPr txBox="1">
                <a:spLocks noRot="1" noChangeAspect="1" noMove="1" noResize="1" noEditPoints="1" noAdjustHandles="1" noChangeArrowheads="1" noChangeShapeType="1" noTextEdit="1"/>
              </p:cNvSpPr>
              <p:nvPr/>
            </p:nvSpPr>
            <p:spPr>
              <a:xfrm>
                <a:off x="5738226" y="2675721"/>
                <a:ext cx="2851754" cy="400110"/>
              </a:xfrm>
              <a:prstGeom prst="rect">
                <a:avLst/>
              </a:prstGeom>
              <a:blipFill rotWithShape="1">
                <a:blip r:embed="rId5"/>
                <a:stretch>
                  <a:fillRect t="-9091"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 name="Textfeld 5"/>
              <p:cNvSpPr txBox="1"/>
              <p:nvPr/>
            </p:nvSpPr>
            <p:spPr>
              <a:xfrm>
                <a:off x="2050716" y="3989451"/>
                <a:ext cx="1413542"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3</m:t>
                          </m:r>
                        </m:sub>
                      </m:sSub>
                      <m:r>
                        <a:rPr lang="de-DE" sz="2000" b="0" i="1" smtClean="0">
                          <a:solidFill>
                            <a:schemeClr val="tx1"/>
                          </a:solidFill>
                          <a:latin typeface="Cambria Math"/>
                        </a:rPr>
                        <m:t>=1.6</m:t>
                      </m:r>
                    </m:oMath>
                  </m:oMathPara>
                </a14:m>
                <a:endParaRPr lang="de-DE" sz="2000" dirty="0">
                  <a:solidFill>
                    <a:schemeClr val="tx1"/>
                  </a:solidFill>
                </a:endParaRPr>
              </a:p>
            </p:txBody>
          </p:sp>
        </mc:Choice>
        <mc:Fallback xmlns="">
          <p:sp>
            <p:nvSpPr>
              <p:cNvPr id="6" name="Textfeld 5"/>
              <p:cNvSpPr txBox="1">
                <a:spLocks noRot="1" noChangeAspect="1" noMove="1" noResize="1" noEditPoints="1" noAdjustHandles="1" noChangeArrowheads="1" noChangeShapeType="1" noTextEdit="1"/>
              </p:cNvSpPr>
              <p:nvPr/>
            </p:nvSpPr>
            <p:spPr>
              <a:xfrm>
                <a:off x="2050716" y="3989451"/>
                <a:ext cx="1413542" cy="400110"/>
              </a:xfrm>
              <a:prstGeom prst="rect">
                <a:avLst/>
              </a:prstGeom>
              <a:blipFill>
                <a:blip r:embed="rId6"/>
                <a:stretch>
                  <a:fillRect b="-303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3464258" y="3989451"/>
                <a:ext cx="1413542"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𝑛</m:t>
                              </m:r>
                            </m:e>
                          </m:acc>
                        </m:e>
                        <m:sub>
                          <m:r>
                            <a:rPr lang="de-DE" sz="2000" b="0" i="1" smtClean="0">
                              <a:solidFill>
                                <a:schemeClr val="tx1"/>
                              </a:solidFill>
                              <a:latin typeface="Cambria Math"/>
                            </a:rPr>
                            <m:t>3</m:t>
                          </m:r>
                        </m:sub>
                      </m:sSub>
                      <m:r>
                        <a:rPr lang="de-DE" sz="2000" b="0" i="1" smtClean="0">
                          <a:solidFill>
                            <a:schemeClr val="tx1"/>
                          </a:solidFill>
                          <a:latin typeface="Cambria Math"/>
                        </a:rPr>
                        <m:t>=250</m:t>
                      </m:r>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3464258" y="3989451"/>
                <a:ext cx="1413542" cy="400110"/>
              </a:xfrm>
              <a:prstGeom prst="rect">
                <a:avLst/>
              </a:prstGeom>
              <a:blipFill>
                <a:blip r:embed="rId7"/>
                <a:stretch>
                  <a:fillRect b="-303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5718347" y="3184998"/>
                <a:ext cx="2670077" cy="7078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𝑛</m:t>
                      </m:r>
                      <m:r>
                        <a:rPr lang="de-DE" sz="2000" b="0" i="1" smtClean="0">
                          <a:solidFill>
                            <a:schemeClr val="tx1"/>
                          </a:solidFill>
                          <a:latin typeface="Cambria Math"/>
                        </a:rPr>
                        <m:t>=282+585+250</m:t>
                      </m:r>
                    </m:oMath>
                  </m:oMathPara>
                </a14:m>
                <a:endParaRPr lang="de-DE" sz="2000" i="1" dirty="0">
                  <a:solidFill>
                    <a:schemeClr val="tx1"/>
                  </a:solidFill>
                  <a:latin typeface="Cambria Math"/>
                  <a:ea typeface="Cambria Math"/>
                </a:endParaRPr>
              </a:p>
              <a:p>
                <a:r>
                  <a:rPr lang="de-DE" sz="2000" b="0" dirty="0">
                    <a:solidFill>
                      <a:schemeClr val="tx1"/>
                    </a:solidFill>
                    <a:ea typeface="Cambria Math"/>
                  </a:rPr>
                  <a:t>   </a:t>
                </a:r>
                <a14:m>
                  <m:oMath xmlns:m="http://schemas.openxmlformats.org/officeDocument/2006/math">
                    <m:r>
                      <a:rPr lang="de-DE" sz="2000" b="0" i="1" smtClean="0">
                        <a:solidFill>
                          <a:schemeClr val="tx1"/>
                        </a:solidFill>
                        <a:latin typeface="Cambria Math"/>
                        <a:ea typeface="Cambria Math"/>
                      </a:rPr>
                      <m:t>=1117</m:t>
                    </m:r>
                  </m:oMath>
                </a14:m>
                <a:endParaRPr lang="de-DE" sz="2000" b="0" i="1" dirty="0">
                  <a:solidFill>
                    <a:schemeClr val="tx1"/>
                  </a:solidFill>
                  <a:latin typeface="Cambria Math"/>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5718347" y="3184998"/>
                <a:ext cx="2670077" cy="707886"/>
              </a:xfrm>
              <a:prstGeom prst="rect">
                <a:avLst/>
              </a:prstGeom>
              <a:blipFill rotWithShape="1">
                <a:blip r:embed="rId8"/>
                <a:stretch>
                  <a:fillRect/>
                </a:stretch>
              </a:blipFill>
            </p:spPr>
            <p:txBody>
              <a:bodyPr/>
              <a:lstStyle/>
              <a:p>
                <a:r>
                  <a:rPr lang="de-DE">
                    <a:noFill/>
                  </a:rPr>
                  <a:t> </a:t>
                </a:r>
              </a:p>
            </p:txBody>
          </p:sp>
        </mc:Fallback>
      </mc:AlternateContent>
      <p:pic>
        <p:nvPicPr>
          <p:cNvPr id="4" name="Grafik 3"/>
          <p:cNvPicPr>
            <a:picLocks noChangeAspect="1"/>
          </p:cNvPicPr>
          <p:nvPr/>
        </p:nvPicPr>
        <p:blipFill>
          <a:blip r:embed="rId9"/>
          <a:stretch>
            <a:fillRect/>
          </a:stretch>
        </p:blipFill>
        <p:spPr>
          <a:xfrm>
            <a:off x="942975" y="2254376"/>
            <a:ext cx="3629025" cy="1552575"/>
          </a:xfrm>
          <a:prstGeom prst="rect">
            <a:avLst/>
          </a:prstGeom>
        </p:spPr>
      </p:pic>
      <p:sp>
        <p:nvSpPr>
          <p:cNvPr id="21" name="Ellipse 20"/>
          <p:cNvSpPr/>
          <p:nvPr/>
        </p:nvSpPr>
        <p:spPr>
          <a:xfrm>
            <a:off x="2523269" y="3500133"/>
            <a:ext cx="468436" cy="435061"/>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 name="Ellipse 22"/>
          <p:cNvSpPr/>
          <p:nvPr/>
        </p:nvSpPr>
        <p:spPr>
          <a:xfrm>
            <a:off x="3886590" y="3525072"/>
            <a:ext cx="468436" cy="435061"/>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504066048"/>
      </p:ext>
    </p:extLst>
  </p:cSld>
  <p:clrMapOvr>
    <a:masterClrMapping/>
  </p:clrMapOvr>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827</a:t>
            </a:r>
            <a:endParaRPr lang="de-DE" sz="8000" b="1" dirty="0">
              <a:solidFill>
                <a:schemeClr val="tx1"/>
              </a:solidFill>
              <a:latin typeface="+mj-lt"/>
            </a:endParaRPr>
          </a:p>
        </p:txBody>
      </p:sp>
      <p:sp>
        <p:nvSpPr>
          <p:cNvPr id="9" name="Textfeld 8"/>
          <p:cNvSpPr txBox="1"/>
          <p:nvPr/>
        </p:nvSpPr>
        <p:spPr>
          <a:xfrm>
            <a:off x="597853" y="1395700"/>
            <a:ext cx="2048332" cy="400110"/>
          </a:xfrm>
          <a:prstGeom prst="rect">
            <a:avLst/>
          </a:prstGeom>
          <a:noFill/>
        </p:spPr>
        <p:txBody>
          <a:bodyPr wrap="square" rtlCol="0">
            <a:spAutoFit/>
          </a:bodyPr>
          <a:lstStyle/>
          <a:p>
            <a:pPr algn="just"/>
            <a:r>
              <a:rPr lang="de-DE" sz="2000" dirty="0">
                <a:latin typeface="+mn-lt"/>
              </a:rPr>
              <a:t>Testprozedur:</a:t>
            </a:r>
          </a:p>
        </p:txBody>
      </p:sp>
      <mc:AlternateContent xmlns:mc="http://schemas.openxmlformats.org/markup-compatibility/2006" xmlns:a14="http://schemas.microsoft.com/office/drawing/2010/main">
        <mc:Choice Requires="a14">
          <p:sp>
            <p:nvSpPr>
              <p:cNvPr id="10" name="Textfeld 9"/>
              <p:cNvSpPr txBox="1"/>
              <p:nvPr/>
            </p:nvSpPr>
            <p:spPr>
              <a:xfrm>
                <a:off x="2275499" y="1412776"/>
                <a:ext cx="4528749" cy="707886"/>
              </a:xfrm>
              <a:prstGeom prst="rect">
                <a:avLst/>
              </a:prstGeom>
              <a:noFill/>
            </p:spPr>
            <p:txBody>
              <a:bodyPr wrap="square" rtlCol="0">
                <a:spAutoFit/>
              </a:bodyPr>
              <a:lstStyle/>
              <a:p>
                <a:pPr algn="just"/>
                <a:r>
                  <a:rPr lang="de-DE" sz="2000" dirty="0">
                    <a:latin typeface="+mn-lt"/>
                  </a:rPr>
                  <a:t>Falls </a:t>
                </a:r>
                <a14:m>
                  <m:oMath xmlns:m="http://schemas.openxmlformats.org/officeDocument/2006/math">
                    <m:r>
                      <a:rPr lang="de-DE" sz="2000" b="0" i="1" smtClean="0">
                        <a:latin typeface="Cambria Math"/>
                      </a:rPr>
                      <m:t>𝑍</m:t>
                    </m:r>
                    <m:r>
                      <a:rPr lang="de-DE" sz="2000" b="0" i="1" smtClean="0">
                        <a:latin typeface="Cambria Math"/>
                      </a:rPr>
                      <m:t>&lt;−1.64</m:t>
                    </m:r>
                  </m:oMath>
                </a14:m>
                <a:r>
                  <a:rPr lang="de-DE" sz="2000" dirty="0">
                    <a:latin typeface="+mn-lt"/>
                  </a:rPr>
                  <a:t>, Entscheidung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a:t>
                </a:r>
              </a:p>
              <a:p>
                <a:pPr algn="just"/>
                <a:r>
                  <a:rPr lang="de-DE" sz="2000" dirty="0">
                    <a:latin typeface="+mn-lt"/>
                  </a:rPr>
                  <a:t>sonst 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2275499" y="1412776"/>
                <a:ext cx="4528749" cy="707886"/>
              </a:xfrm>
              <a:prstGeom prst="rect">
                <a:avLst/>
              </a:prstGeom>
              <a:blipFill rotWithShape="1">
                <a:blip r:embed="rId3"/>
                <a:stretch>
                  <a:fillRect l="-1346" t="-4310" b="-14655"/>
                </a:stretch>
              </a:blipFill>
            </p:spPr>
            <p:txBody>
              <a:bodyPr/>
              <a:lstStyle/>
              <a:p>
                <a:r>
                  <a:rPr lang="de-DE">
                    <a:noFill/>
                  </a:rPr>
                  <a:t> </a:t>
                </a:r>
              </a:p>
            </p:txBody>
          </p:sp>
        </mc:Fallback>
      </mc:AlternateContent>
      <p:sp>
        <p:nvSpPr>
          <p:cNvPr id="16" name="Textfeld 15"/>
          <p:cNvSpPr txBox="1"/>
          <p:nvPr/>
        </p:nvSpPr>
        <p:spPr>
          <a:xfrm>
            <a:off x="597853" y="2276872"/>
            <a:ext cx="2015838" cy="400110"/>
          </a:xfrm>
          <a:prstGeom prst="rect">
            <a:avLst/>
          </a:prstGeom>
          <a:noFill/>
        </p:spPr>
        <p:txBody>
          <a:bodyPr wrap="square" rtlCol="0">
            <a:spAutoFit/>
          </a:bodyPr>
          <a:lstStyle/>
          <a:p>
            <a:pPr algn="just"/>
            <a:r>
              <a:rPr lang="de-DE" sz="2000" dirty="0">
                <a:latin typeface="+mn-lt"/>
              </a:rPr>
              <a:t>Testergebnis hier: </a:t>
            </a:r>
          </a:p>
        </p:txBody>
      </p:sp>
      <mc:AlternateContent xmlns:mc="http://schemas.openxmlformats.org/markup-compatibility/2006" xmlns:a14="http://schemas.microsoft.com/office/drawing/2010/main">
        <mc:Choice Requires="a14">
          <p:sp>
            <p:nvSpPr>
              <p:cNvPr id="19" name="Textfeld 18"/>
              <p:cNvSpPr txBox="1"/>
              <p:nvPr/>
            </p:nvSpPr>
            <p:spPr>
              <a:xfrm>
                <a:off x="1403648" y="2714666"/>
                <a:ext cx="5135683" cy="80599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𝑧</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0.4−0.5</m:t>
                          </m:r>
                        </m:num>
                        <m:den>
                          <m:rad>
                            <m:radPr>
                              <m:degHide m:val="on"/>
                              <m:ctrlPr>
                                <a:rPr lang="de-DE" sz="2000" b="0" i="1" smtClean="0">
                                  <a:solidFill>
                                    <a:schemeClr val="tx1"/>
                                  </a:solidFill>
                                  <a:latin typeface="Cambria Math" panose="02040503050406030204" pitchFamily="18" charset="0"/>
                                </a:rPr>
                              </m:ctrlPr>
                            </m:radPr>
                            <m:deg/>
                            <m:e>
                              <m:r>
                                <a:rPr lang="de-DE" sz="2000" b="0" i="1" smtClean="0">
                                  <a:solidFill>
                                    <a:schemeClr val="tx1"/>
                                  </a:solidFill>
                                  <a:latin typeface="Cambria Math"/>
                                </a:rPr>
                                <m:t>0.5</m:t>
                              </m:r>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ea typeface="Cambria Math"/>
                                    </a:rPr>
                                    <m:t>×</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1−0.5</m:t>
                                      </m:r>
                                    </m:e>
                                  </m:d>
                                </m:num>
                                <m:den>
                                  <m:r>
                                    <a:rPr lang="de-DE" sz="2000" b="0" i="1" smtClean="0">
                                      <a:solidFill>
                                        <a:schemeClr val="tx1"/>
                                      </a:solidFill>
                                      <a:latin typeface="Cambria Math"/>
                                    </a:rPr>
                                    <m:t>50</m:t>
                                  </m:r>
                                </m:den>
                              </m:f>
                            </m:e>
                          </m:rad>
                        </m:den>
                      </m:f>
                      <m:r>
                        <a:rPr lang="de-DE" sz="2000" b="0" i="1" smtClean="0">
                          <a:solidFill>
                            <a:schemeClr val="tx1"/>
                          </a:solidFill>
                          <a:latin typeface="Cambria Math"/>
                        </a:rPr>
                        <m:t>=−1.41&gt;−1.64</m:t>
                      </m:r>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403648" y="2714666"/>
                <a:ext cx="5135683" cy="80599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403648" y="3717032"/>
                <a:ext cx="7056784" cy="1323439"/>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a:t>
                </a:r>
              </a:p>
              <a:p>
                <a:r>
                  <a:rPr lang="de-DE" sz="2000" dirty="0">
                    <a:latin typeface="+mn-lt"/>
                  </a:rPr>
                  <a:t>      Nicht signifikant mehr als die Hälfte der Stifte sind kürzer als</a:t>
                </a:r>
              </a:p>
              <a:p>
                <a:r>
                  <a:rPr lang="de-DE" sz="2000" dirty="0">
                    <a:latin typeface="+mn-lt"/>
                  </a:rPr>
                  <a:t>      40 mm bzw. der Median der Stiftlänge ist nicht signifikant</a:t>
                </a:r>
              </a:p>
              <a:p>
                <a:r>
                  <a:rPr lang="de-DE" sz="2000" dirty="0">
                    <a:latin typeface="+mn-lt"/>
                  </a:rPr>
                  <a:t>      kleiner als 40 mm.</a:t>
                </a:r>
              </a:p>
            </p:txBody>
          </p:sp>
        </mc:Choice>
        <mc:Fallback xmlns="">
          <p:sp>
            <p:nvSpPr>
              <p:cNvPr id="20" name="Textfeld 19"/>
              <p:cNvSpPr txBox="1">
                <a:spLocks noRot="1" noChangeAspect="1" noMove="1" noResize="1" noEditPoints="1" noAdjustHandles="1" noChangeArrowheads="1" noChangeShapeType="1" noTextEdit="1"/>
              </p:cNvSpPr>
              <p:nvPr/>
            </p:nvSpPr>
            <p:spPr>
              <a:xfrm>
                <a:off x="1403648" y="3717032"/>
                <a:ext cx="7056784" cy="1323439"/>
              </a:xfrm>
              <a:prstGeom prst="rect">
                <a:avLst/>
              </a:prstGeom>
              <a:blipFill rotWithShape="1">
                <a:blip r:embed="rId5"/>
                <a:stretch>
                  <a:fillRect t="-2304" b="-7373"/>
                </a:stretch>
              </a:blipFill>
            </p:spPr>
            <p:txBody>
              <a:bodyPr/>
              <a:lstStyle/>
              <a:p>
                <a:r>
                  <a:rPr lang="de-DE">
                    <a:noFill/>
                  </a:rPr>
                  <a:t> </a:t>
                </a:r>
              </a:p>
            </p:txBody>
          </p:sp>
        </mc:Fallback>
      </mc:AlternateContent>
    </p:spTree>
    <p:extLst>
      <p:ext uri="{BB962C8B-B14F-4D97-AF65-F5344CB8AC3E}">
        <p14:creationId xmlns:p14="http://schemas.microsoft.com/office/powerpoint/2010/main" val="4034431971"/>
      </p:ext>
    </p:extLst>
  </p:cSld>
  <p:clrMapOvr>
    <a:masterClrMapping/>
  </p:clrMapOvr>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828</a:t>
            </a:r>
            <a:endParaRPr lang="de-DE" sz="8000" b="1" dirty="0">
              <a:solidFill>
                <a:schemeClr val="tx1"/>
              </a:solidFill>
              <a:latin typeface="+mj-lt"/>
            </a:endParaRPr>
          </a:p>
        </p:txBody>
      </p:sp>
      <p:sp>
        <p:nvSpPr>
          <p:cNvPr id="7" name="Textfeld 6"/>
          <p:cNvSpPr txBox="1">
            <a:spLocks noChangeArrowheads="1"/>
          </p:cNvSpPr>
          <p:nvPr/>
        </p:nvSpPr>
        <p:spPr bwMode="auto">
          <a:xfrm>
            <a:off x="468313"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Approximativer Binomialtest über Anteilswertdifferenz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72133" y="1681917"/>
            <a:ext cx="7581900" cy="3895725"/>
          </a:xfrm>
          <a:prstGeom prst="rect">
            <a:avLst/>
          </a:prstGeom>
        </p:spPr>
      </p:pic>
    </p:spTree>
    <p:extLst>
      <p:ext uri="{BB962C8B-B14F-4D97-AF65-F5344CB8AC3E}">
        <p14:creationId xmlns:p14="http://schemas.microsoft.com/office/powerpoint/2010/main" val="3933232840"/>
      </p:ext>
    </p:extLst>
  </p:cSld>
  <p:clrMapOvr>
    <a:masterClrMapping/>
  </p:clrMapOvr>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68313" y="998191"/>
            <a:ext cx="7581900" cy="3562350"/>
          </a:xfrm>
          <a:prstGeom prst="rect">
            <a:avLst/>
          </a:prstGeom>
        </p:spPr>
      </p:pic>
      <p:pic>
        <p:nvPicPr>
          <p:cNvPr id="3" name="Grafik 2"/>
          <p:cNvPicPr>
            <a:picLocks noChangeAspect="1"/>
          </p:cNvPicPr>
          <p:nvPr/>
        </p:nvPicPr>
        <p:blipFill>
          <a:blip r:embed="rId4"/>
          <a:stretch>
            <a:fillRect/>
          </a:stretch>
        </p:blipFill>
        <p:spPr>
          <a:xfrm>
            <a:off x="457200" y="4560541"/>
            <a:ext cx="7591425" cy="1704975"/>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829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953308323"/>
      </p:ext>
    </p:extLst>
  </p:cSld>
  <p:clrMapOvr>
    <a:masterClrMapping/>
  </p:clrMapOvr>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830</a:t>
            </a:r>
            <a:endParaRPr lang="de-DE" sz="8000" b="1" dirty="0">
              <a:solidFill>
                <a:schemeClr val="tx1"/>
              </a:solidFill>
              <a:latin typeface="+mj-lt"/>
            </a:endParaRPr>
          </a:p>
        </p:txBody>
      </p:sp>
      <p:sp>
        <p:nvSpPr>
          <p:cNvPr id="10" name="Textfeld 9"/>
          <p:cNvSpPr txBox="1"/>
          <p:nvPr/>
        </p:nvSpPr>
        <p:spPr>
          <a:xfrm>
            <a:off x="456877" y="5883874"/>
            <a:ext cx="1583408" cy="400110"/>
          </a:xfrm>
          <a:prstGeom prst="rect">
            <a:avLst/>
          </a:prstGeom>
          <a:noFill/>
        </p:spPr>
        <p:txBody>
          <a:bodyPr wrap="square" rtlCol="0">
            <a:spAutoFit/>
          </a:bodyPr>
          <a:lstStyle/>
          <a:p>
            <a:pPr algn="just"/>
            <a:r>
              <a:rPr lang="de-DE" sz="2000" dirty="0">
                <a:latin typeface="+mn-lt"/>
              </a:rPr>
              <a:t>Es gilt dabei: </a:t>
            </a:r>
          </a:p>
        </p:txBody>
      </p:sp>
      <mc:AlternateContent xmlns:mc="http://schemas.openxmlformats.org/markup-compatibility/2006" xmlns:a14="http://schemas.microsoft.com/office/drawing/2010/main">
        <mc:Choice Requires="a14">
          <p:sp>
            <p:nvSpPr>
              <p:cNvPr id="2" name="Textfeld 1"/>
              <p:cNvSpPr txBox="1"/>
              <p:nvPr/>
            </p:nvSpPr>
            <p:spPr>
              <a:xfrm>
                <a:off x="2195736" y="5830205"/>
                <a:ext cx="3168352" cy="453779"/>
              </a:xfrm>
              <a:prstGeom prst="rect">
                <a:avLst/>
              </a:prstGeom>
              <a:noFill/>
            </p:spPr>
            <p:txBody>
              <a:bodyPr wrap="square" rtlCol="0">
                <a:spAutoFit/>
              </a:bodyPr>
              <a:lstStyle/>
              <a:p>
                <a14:m>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a:rPr>
                                  <m:t>𝑇</m:t>
                                </m:r>
                              </m:e>
                            </m:acc>
                          </m:e>
                        </m:acc>
                      </m:e>
                      <m:sub>
                        <m:r>
                          <a:rPr lang="de-DE" sz="2000" i="1">
                            <a:latin typeface="Cambria Math"/>
                          </a:rPr>
                          <m:t>𝐷</m:t>
                        </m:r>
                      </m:sub>
                      <m:sup>
                        <m:r>
                          <a:rPr lang="de-DE" sz="2000" i="1">
                            <a:latin typeface="Cambria Math"/>
                          </a:rPr>
                          <m:t>2</m:t>
                        </m:r>
                      </m:sup>
                    </m:sSubSup>
                    <m:r>
                      <a:rPr lang="de-DE" sz="2000" i="1">
                        <a:latin typeface="Cambria Math"/>
                      </a:rPr>
                      <m:t> </m:t>
                    </m:r>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oMath>
                </a14:m>
                <a:r>
                  <a:rPr lang="de-DE" sz="2000" dirty="0"/>
                  <a:t> </a:t>
                </a:r>
                <a14:m>
                  <m:oMath xmlns:m="http://schemas.openxmlformats.org/officeDocument/2006/math">
                    <m:r>
                      <a:rPr lang="de-DE" sz="2000" b="0" i="0" smtClean="0">
                        <a:latin typeface="Cambria Math"/>
                      </a:rPr>
                      <m:t> </m:t>
                    </m:r>
                    <m:r>
                      <a:rPr lang="de-DE" sz="2000" i="1">
                        <a:latin typeface="Cambria Math"/>
                      </a:rPr>
                      <m:t>~ </m:t>
                    </m:r>
                    <m:r>
                      <a:rPr lang="de-DE" sz="2000" b="0" i="1" smtClean="0">
                        <a:latin typeface="Cambria Math"/>
                      </a:rPr>
                      <m:t> </m:t>
                    </m:r>
                    <m:r>
                      <a:rPr lang="de-DE" sz="2000" i="1">
                        <a:latin typeface="Cambria Math"/>
                      </a:rPr>
                      <m:t> </m:t>
                    </m:r>
                    <m:sSup>
                      <m:sSupPr>
                        <m:ctrlPr>
                          <a:rPr lang="de-DE" sz="2000" i="1">
                            <a:latin typeface="Cambria Math" panose="02040503050406030204" pitchFamily="18" charset="0"/>
                          </a:rPr>
                        </m:ctrlPr>
                      </m:sSupPr>
                      <m:e>
                        <m:r>
                          <a:rPr lang="de-DE" sz="2000" i="1">
                            <a:latin typeface="Cambria Math"/>
                            <a:ea typeface="Cambria Math"/>
                          </a:rPr>
                          <m:t>𝜒</m:t>
                        </m:r>
                      </m:e>
                      <m:sup>
                        <m:r>
                          <a:rPr lang="de-DE" sz="2000" i="1">
                            <a:latin typeface="Cambria Math"/>
                          </a:rPr>
                          <m:t>2</m:t>
                        </m:r>
                      </m:sup>
                    </m:sSup>
                    <m:d>
                      <m:dPr>
                        <m:ctrlPr>
                          <a:rPr lang="de-DE" sz="2000" i="1">
                            <a:latin typeface="Cambria Math" panose="02040503050406030204" pitchFamily="18" charset="0"/>
                          </a:rPr>
                        </m:ctrlPr>
                      </m:dPr>
                      <m:e>
                        <m:r>
                          <a:rPr lang="de-DE" sz="2000" i="1">
                            <a:latin typeface="Cambria Math"/>
                          </a:rPr>
                          <m:t>1</m:t>
                        </m:r>
                      </m:e>
                    </m:d>
                  </m:oMath>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2195736" y="5830205"/>
                <a:ext cx="3168352" cy="453779"/>
              </a:xfrm>
              <a:prstGeom prst="rect">
                <a:avLst/>
              </a:prstGeom>
              <a:blipFill rotWithShape="1">
                <a:blip r:embed="rId5"/>
                <a:stretch>
                  <a:fillRect t="-6667" b="-5333"/>
                </a:stretch>
              </a:blipFill>
            </p:spPr>
            <p:txBody>
              <a:bodyPr/>
              <a:lstStyle/>
              <a:p>
                <a:r>
                  <a:rPr lang="de-DE">
                    <a:noFill/>
                  </a:rPr>
                  <a:t> </a:t>
                </a:r>
              </a:p>
            </p:txBody>
          </p:sp>
        </mc:Fallback>
      </mc:AlternateContent>
      <p:sp>
        <p:nvSpPr>
          <p:cNvPr id="3" name="Textfeld 2"/>
          <p:cNvSpPr txBox="1"/>
          <p:nvPr/>
        </p:nvSpPr>
        <p:spPr>
          <a:xfrm>
            <a:off x="3295654" y="5722154"/>
            <a:ext cx="432048" cy="338554"/>
          </a:xfrm>
          <a:prstGeom prst="rect">
            <a:avLst/>
          </a:prstGeom>
          <a:noFill/>
        </p:spPr>
        <p:txBody>
          <a:bodyPr wrap="square" rtlCol="0">
            <a:spAutoFit/>
          </a:bodyPr>
          <a:lstStyle/>
          <a:p>
            <a:r>
              <a:rPr lang="de-DE" sz="1600" i="1" dirty="0">
                <a:latin typeface="+mn-lt"/>
              </a:rPr>
              <a:t>a</a:t>
            </a:r>
          </a:p>
        </p:txBody>
      </p:sp>
      <mc:AlternateContent xmlns:mc="http://schemas.openxmlformats.org/markup-compatibility/2006" xmlns:a14="http://schemas.microsoft.com/office/drawing/2010/main">
        <mc:Choice Requires="a14">
          <p:sp>
            <p:nvSpPr>
              <p:cNvPr id="12" name="Textfeld 11"/>
              <p:cNvSpPr txBox="1"/>
              <p:nvPr/>
            </p:nvSpPr>
            <p:spPr>
              <a:xfrm>
                <a:off x="468312" y="3212976"/>
                <a:ext cx="6229351" cy="400110"/>
              </a:xfrm>
              <a:prstGeom prst="rect">
                <a:avLst/>
              </a:prstGeom>
              <a:noFill/>
            </p:spPr>
            <p:txBody>
              <a:bodyPr wrap="square" rtlCol="0">
                <a:spAutoFit/>
              </a:bodyPr>
              <a:lstStyle/>
              <a:p>
                <a:pPr algn="just"/>
                <a:r>
                  <a:rPr lang="de-DE" sz="2000" dirty="0">
                    <a:latin typeface="+mn-lt"/>
                  </a:rPr>
                  <a:t>Man beachte, dass unter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𝜋</m:t>
                        </m:r>
                      </m:e>
                      <m:sub>
                        <m:r>
                          <a:rPr lang="de-DE" sz="2000" b="0" i="1" smtClean="0">
                            <a:latin typeface="Cambria Math"/>
                          </a:rPr>
                          <m:t>0</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𝜋</m:t>
                        </m:r>
                      </m:e>
                      <m:sub>
                        <m:r>
                          <a:rPr lang="de-DE" sz="2000" b="0" i="1" smtClean="0">
                            <a:latin typeface="Cambria Math"/>
                          </a:rPr>
                          <m:t>1</m:t>
                        </m:r>
                      </m:sub>
                    </m:sSub>
                    <m:d>
                      <m:dPr>
                        <m:ctrlPr>
                          <a:rPr lang="de-DE" sz="2000" b="0" i="1" smtClean="0">
                            <a:latin typeface="Cambria Math" panose="02040503050406030204" pitchFamily="18" charset="0"/>
                          </a:rPr>
                        </m:ctrlPr>
                      </m:dPr>
                      <m:e>
                        <m:r>
                          <a:rPr lang="de-DE" sz="2000" b="0" i="1" smtClean="0">
                            <a:latin typeface="Cambria Math"/>
                          </a:rPr>
                          <m:t>=</m:t>
                        </m:r>
                        <m:r>
                          <a:rPr lang="de-DE" sz="2000" b="0" i="1" smtClean="0">
                            <a:latin typeface="Cambria Math"/>
                            <a:ea typeface="Cambria Math"/>
                          </a:rPr>
                          <m:t>𝜋</m:t>
                        </m:r>
                      </m:e>
                    </m:d>
                  </m:oMath>
                </a14:m>
                <a:r>
                  <a:rPr lang="de-DE" sz="2000" dirty="0">
                    <a:latin typeface="+mn-lt"/>
                  </a:rPr>
                  <a:t> gilt: </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3212976"/>
                <a:ext cx="6229351" cy="400110"/>
              </a:xfrm>
              <a:prstGeom prst="rect">
                <a:avLst/>
              </a:prstGeom>
              <a:blipFill rotWithShape="1">
                <a:blip r:embed="rId6"/>
                <a:stretch>
                  <a:fillRect l="-107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990733" y="3613086"/>
                <a:ext cx="7232384" cy="428259"/>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i="1">
                        <a:latin typeface="Cambria Math"/>
                      </a:rPr>
                      <m:t>,</m:t>
                    </m:r>
                    <m:r>
                      <a:rPr lang="de-DE" sz="2000" i="1" smtClean="0">
                        <a:latin typeface="Cambria Math"/>
                      </a:rPr>
                      <m:t>…</m:t>
                    </m:r>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0</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r>
                          <a:rPr lang="de-DE" sz="2000" i="1">
                            <a:latin typeface="Cambria Math"/>
                          </a:rPr>
                          <m:t>1</m:t>
                        </m:r>
                      </m:sub>
                    </m:sSub>
                    <m:r>
                      <a:rPr lang="de-DE" sz="2000" i="1">
                        <a:latin typeface="Cambria Math"/>
                      </a:rPr>
                      <m:t>,</m:t>
                    </m:r>
                    <m:r>
                      <a:rPr lang="de-DE" sz="2000" i="1" smtClean="0">
                        <a:latin typeface="Cambria Math"/>
                      </a:rPr>
                      <m:t>…</m:t>
                    </m:r>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sub>
                        </m:sSub>
                      </m:sub>
                    </m:sSub>
                  </m:oMath>
                </a14:m>
                <a:r>
                  <a:rPr lang="de-DE" sz="2000" dirty="0">
                    <a:latin typeface="+mn-lt"/>
                  </a:rPr>
                  <a:t> sind unabhängig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𝜋</m:t>
                        </m:r>
                      </m:e>
                    </m:d>
                  </m:oMath>
                </a14:m>
                <a:r>
                  <a:rPr lang="de-DE" sz="2000" dirty="0">
                    <a:latin typeface="+mn-lt"/>
                  </a:rPr>
                  <a:t>-verteilt</a:t>
                </a:r>
              </a:p>
            </p:txBody>
          </p:sp>
        </mc:Choice>
        <mc:Fallback xmlns="">
          <p:sp>
            <p:nvSpPr>
              <p:cNvPr id="13" name="Textfeld 12"/>
              <p:cNvSpPr txBox="1">
                <a:spLocks noRot="1" noChangeAspect="1" noMove="1" noResize="1" noEditPoints="1" noAdjustHandles="1" noChangeArrowheads="1" noChangeShapeType="1" noTextEdit="1"/>
              </p:cNvSpPr>
              <p:nvPr/>
            </p:nvSpPr>
            <p:spPr>
              <a:xfrm>
                <a:off x="990733" y="3613086"/>
                <a:ext cx="7232384" cy="428259"/>
              </a:xfrm>
              <a:prstGeom prst="rect">
                <a:avLst/>
              </a:prstGeom>
              <a:blipFill rotWithShape="1">
                <a:blip r:embed="rId7"/>
                <a:stretch>
                  <a:fillRect t="-7143" b="-18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68463" y="4046833"/>
                <a:ext cx="7991969" cy="707886"/>
              </a:xfrm>
              <a:prstGeom prst="rect">
                <a:avLst/>
              </a:prstGeom>
              <a:noFill/>
            </p:spPr>
            <p:txBody>
              <a:bodyPr wrap="square" rtlCol="0">
                <a:spAutoFit/>
              </a:bodyPr>
              <a:lstStyle/>
              <a:p>
                <a:pPr algn="just"/>
                <a:r>
                  <a:rPr lang="de-DE" sz="2000" dirty="0">
                    <a:latin typeface="+mn-lt"/>
                  </a:rPr>
                  <a:t>Deshalb erfolgt die Schätzung des einheitlichen </a:t>
                </a:r>
                <a14:m>
                  <m:oMath xmlns:m="http://schemas.openxmlformats.org/officeDocument/2006/math">
                    <m:r>
                      <a:rPr lang="de-DE" sz="2000" i="1" smtClean="0">
                        <a:latin typeface="Cambria Math"/>
                        <a:ea typeface="Cambria Math"/>
                      </a:rPr>
                      <m:t>𝜋</m:t>
                    </m:r>
                  </m:oMath>
                </a14:m>
                <a:r>
                  <a:rPr lang="de-DE" sz="2000" dirty="0">
                    <a:latin typeface="+mn-lt"/>
                  </a:rPr>
                  <a:t>-Wertes durch eine</a:t>
                </a:r>
              </a:p>
              <a:p>
                <a:pPr algn="just"/>
                <a:r>
                  <a:rPr lang="de-DE" sz="2000" dirty="0">
                    <a:latin typeface="+mn-lt"/>
                  </a:rPr>
                  <a:t>„</a:t>
                </a:r>
                <a:r>
                  <a:rPr lang="de-DE" sz="2000" dirty="0" err="1">
                    <a:latin typeface="+mn-lt"/>
                  </a:rPr>
                  <a:t>gepoolte</a:t>
                </a:r>
                <a:r>
                  <a:rPr lang="de-DE" sz="2000" dirty="0">
                    <a:latin typeface="+mn-lt"/>
                  </a:rPr>
                  <a:t> Schätzung“ (rel. Häufigkeit über beide Gruppen hinweg)</a:t>
                </a:r>
              </a:p>
            </p:txBody>
          </p:sp>
        </mc:Choice>
        <mc:Fallback xmlns="">
          <p:sp>
            <p:nvSpPr>
              <p:cNvPr id="14" name="Textfeld 13"/>
              <p:cNvSpPr txBox="1">
                <a:spLocks noRot="1" noChangeAspect="1" noMove="1" noResize="1" noEditPoints="1" noAdjustHandles="1" noChangeArrowheads="1" noChangeShapeType="1" noTextEdit="1"/>
              </p:cNvSpPr>
              <p:nvPr/>
            </p:nvSpPr>
            <p:spPr>
              <a:xfrm>
                <a:off x="468463" y="4046833"/>
                <a:ext cx="7991969" cy="707886"/>
              </a:xfrm>
              <a:prstGeom prst="rect">
                <a:avLst/>
              </a:prstGeom>
              <a:blipFill rotWithShape="1">
                <a:blip r:embed="rId8"/>
                <a:stretch>
                  <a:fillRect l="-839" t="-4310" b="-14655"/>
                </a:stretch>
              </a:blipFill>
            </p:spPr>
            <p:txBody>
              <a:bodyPr/>
              <a:lstStyle/>
              <a:p>
                <a:r>
                  <a:rPr lang="de-DE">
                    <a:noFill/>
                  </a:rPr>
                  <a:t> </a:t>
                </a:r>
              </a:p>
            </p:txBody>
          </p:sp>
        </mc:Fallback>
      </mc:AlternateContent>
      <p:pic>
        <p:nvPicPr>
          <p:cNvPr id="4" name="Grafik 3"/>
          <p:cNvPicPr>
            <a:picLocks noChangeAspect="1"/>
          </p:cNvPicPr>
          <p:nvPr/>
        </p:nvPicPr>
        <p:blipFill>
          <a:blip r:embed="rId9"/>
          <a:stretch>
            <a:fillRect/>
          </a:stretch>
        </p:blipFill>
        <p:spPr>
          <a:xfrm>
            <a:off x="456009" y="1020229"/>
            <a:ext cx="7581900" cy="2076450"/>
          </a:xfrm>
          <a:prstGeom prst="rect">
            <a:avLst/>
          </a:prstGeom>
        </p:spPr>
      </p:pic>
      <p:pic>
        <p:nvPicPr>
          <p:cNvPr id="5" name="Grafik 4"/>
          <p:cNvPicPr>
            <a:picLocks noChangeAspect="1"/>
          </p:cNvPicPr>
          <p:nvPr/>
        </p:nvPicPr>
        <p:blipFill>
          <a:blip r:embed="rId10"/>
          <a:stretch>
            <a:fillRect/>
          </a:stretch>
        </p:blipFill>
        <p:spPr>
          <a:xfrm>
            <a:off x="673228" y="4916705"/>
            <a:ext cx="5676900" cy="666750"/>
          </a:xfrm>
          <a:prstGeom prst="rect">
            <a:avLst/>
          </a:prstGeom>
        </p:spPr>
      </p:pic>
    </p:spTree>
    <p:extLst>
      <p:ext uri="{BB962C8B-B14F-4D97-AF65-F5344CB8AC3E}">
        <p14:creationId xmlns:p14="http://schemas.microsoft.com/office/powerpoint/2010/main" val="402088441"/>
      </p:ext>
    </p:extLst>
  </p:cSld>
  <p:clrMapOvr>
    <a:masterClrMapping/>
  </p:clrMapOvr>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831</a:t>
            </a:r>
            <a:endParaRPr lang="de-DE" sz="8000" b="1" dirty="0">
              <a:solidFill>
                <a:schemeClr val="tx1"/>
              </a:solidFill>
              <a:latin typeface="+mj-lt"/>
            </a:endParaRPr>
          </a:p>
        </p:txBody>
      </p:sp>
      <p:sp>
        <p:nvSpPr>
          <p:cNvPr id="7" name="Textfeld 6"/>
          <p:cNvSpPr txBox="1">
            <a:spLocks noChangeArrowheads="1"/>
          </p:cNvSpPr>
          <p:nvPr/>
        </p:nvSpPr>
        <p:spPr bwMode="auto">
          <a:xfrm>
            <a:off x="453430" y="1052736"/>
            <a:ext cx="807901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11.3.7 fortgesetzt (Placebo vs. Medikament) </a:t>
            </a:r>
            <a:r>
              <a:rPr lang="de-DE" sz="2000" dirty="0">
                <a:solidFill>
                  <a:srgbClr val="0070C0"/>
                </a:solidFill>
              </a:rPr>
              <a:t>● </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468312" y="1556792"/>
                <a:ext cx="8064128" cy="400110"/>
              </a:xfrm>
              <a:prstGeom prst="rect">
                <a:avLst/>
              </a:prstGeom>
              <a:noFill/>
            </p:spPr>
            <p:txBody>
              <a:bodyPr wrap="square" rtlCol="0">
                <a:spAutoFit/>
              </a:bodyPr>
              <a:lstStyle/>
              <a:p>
                <a:pPr algn="just"/>
                <a:r>
                  <a:rPr lang="de-DE" sz="2000" dirty="0">
                    <a:latin typeface="+mn-lt"/>
                  </a:rPr>
                  <a:t>&gt; Gegeben sei die Situation von Beispiel 11.3.7 (</a:t>
                </a:r>
                <a:r>
                  <a:rPr lang="de-DE" sz="2000">
                    <a:latin typeface="+mn-lt"/>
                  </a:rPr>
                  <a:t>Folie 817) </a:t>
                </a:r>
                <a:r>
                  <a:rPr lang="de-DE" sz="2000" dirty="0">
                    <a:latin typeface="+mn-lt"/>
                  </a:rPr>
                  <a:t>für </a:t>
                </a:r>
                <a14:m>
                  <m:oMath xmlns:m="http://schemas.openxmlformats.org/officeDocument/2006/math">
                    <m:r>
                      <a:rPr lang="de-DE" sz="2000" b="0" i="1" smtClean="0">
                        <a:latin typeface="Cambria Math"/>
                      </a:rPr>
                      <m:t>𝑛</m:t>
                    </m:r>
                    <m:r>
                      <a:rPr lang="de-DE" sz="2000" b="0" i="1" smtClean="0">
                        <a:latin typeface="Cambria Math"/>
                      </a:rPr>
                      <m:t>=195</m:t>
                    </m:r>
                  </m:oMath>
                </a14:m>
                <a:r>
                  <a:rPr lang="de-DE" sz="2000" dirty="0">
                    <a:latin typeface="+mn-lt"/>
                  </a:rPr>
                  <a:t>: </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1556792"/>
                <a:ext cx="8064128" cy="400110"/>
              </a:xfrm>
              <a:prstGeom prst="rect">
                <a:avLst/>
              </a:prstGeom>
              <a:blipFill>
                <a:blip r:embed="rId3"/>
                <a:stretch>
                  <a:fillRect l="-831" t="-7576" b="-25758"/>
                </a:stretch>
              </a:blipFill>
            </p:spPr>
            <p:txBody>
              <a:bodyPr/>
              <a:lstStyle/>
              <a:p>
                <a:r>
                  <a:rPr lang="en-US">
                    <a:noFill/>
                  </a:rPr>
                  <a:t> </a:t>
                </a:r>
              </a:p>
            </p:txBody>
          </p:sp>
        </mc:Fallback>
      </mc:AlternateContent>
      <p:graphicFrame>
        <p:nvGraphicFramePr>
          <p:cNvPr id="5" name="Tabelle 4"/>
          <p:cNvGraphicFramePr>
            <a:graphicFrameLocks noGrp="1"/>
          </p:cNvGraphicFramePr>
          <p:nvPr/>
        </p:nvGraphicFramePr>
        <p:xfrm>
          <a:off x="741800" y="2226317"/>
          <a:ext cx="3449328" cy="1010920"/>
        </p:xfrm>
        <a:graphic>
          <a:graphicData uri="http://schemas.openxmlformats.org/drawingml/2006/table">
            <a:tbl>
              <a:tblPr firstRow="1" bandRow="1">
                <a:tableStyleId>{5C22544A-7EE6-4342-B048-85BDC9FD1C3A}</a:tableStyleId>
              </a:tblPr>
              <a:tblGrid>
                <a:gridCol w="1440160">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001056">
                  <a:extLst>
                    <a:ext uri="{9D8B030D-6E8A-4147-A177-3AD203B41FA5}">
                      <a16:colId xmlns:a16="http://schemas.microsoft.com/office/drawing/2014/main" val="20002"/>
                    </a:ext>
                  </a:extLst>
                </a:gridCol>
              </a:tblGrid>
              <a:tr h="370840">
                <a:tc>
                  <a:txBody>
                    <a:bodyPr/>
                    <a:lstStyle/>
                    <a:p>
                      <a:endParaRPr lang="de-DE"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de-DE" b="0" dirty="0">
                          <a:solidFill>
                            <a:schemeClr val="tx1"/>
                          </a:solidFill>
                        </a:rPr>
                        <a:t>krank</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de-DE" b="0" dirty="0">
                          <a:solidFill>
                            <a:schemeClr val="tx1"/>
                          </a:solidFill>
                        </a:rPr>
                        <a:t>gesund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r>
                        <a:rPr lang="de-DE" b="0" dirty="0">
                          <a:solidFill>
                            <a:schemeClr val="tx1"/>
                          </a:solidFill>
                        </a:rPr>
                        <a:t>Placebo</a:t>
                      </a:r>
                    </a:p>
                    <a:p>
                      <a:r>
                        <a:rPr lang="de-DE" b="0" dirty="0">
                          <a:solidFill>
                            <a:schemeClr val="tx1"/>
                          </a:solidFill>
                        </a:rPr>
                        <a:t>Medikament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DE" b="0" dirty="0">
                          <a:solidFill>
                            <a:schemeClr val="tx1"/>
                          </a:solidFill>
                        </a:rPr>
                        <a:t>40</a:t>
                      </a:r>
                    </a:p>
                    <a:p>
                      <a:pPr algn="ctr"/>
                      <a:r>
                        <a:rPr lang="de-DE" b="0" dirty="0">
                          <a:solidFill>
                            <a:schemeClr val="tx1"/>
                          </a:solidFill>
                        </a:rPr>
                        <a:t>48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DE" b="0" dirty="0">
                          <a:solidFill>
                            <a:schemeClr val="tx1"/>
                          </a:solidFill>
                        </a:rPr>
                        <a:t>45</a:t>
                      </a:r>
                    </a:p>
                    <a:p>
                      <a:pPr algn="ctr"/>
                      <a:r>
                        <a:rPr lang="de-DE" b="0" dirty="0">
                          <a:solidFill>
                            <a:schemeClr val="tx1"/>
                          </a:solidFill>
                        </a:rPr>
                        <a:t>62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mc:AlternateContent xmlns:mc="http://schemas.openxmlformats.org/markup-compatibility/2006" xmlns:a14="http://schemas.microsoft.com/office/drawing/2010/main">
        <mc:Choice Requires="a14">
          <p:sp>
            <p:nvSpPr>
              <p:cNvPr id="15" name="Textfeld 14"/>
              <p:cNvSpPr txBox="1"/>
              <p:nvPr/>
            </p:nvSpPr>
            <p:spPr>
              <a:xfrm>
                <a:off x="4211960" y="2171098"/>
                <a:ext cx="4193279" cy="707886"/>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𝜋</m:t>
                        </m:r>
                      </m:e>
                      <m:sub>
                        <m:r>
                          <a:rPr lang="de-DE" sz="2000" b="0" i="1" smtClean="0">
                            <a:latin typeface="Cambria Math"/>
                          </a:rPr>
                          <m:t>0</m:t>
                        </m:r>
                      </m:sub>
                    </m:sSub>
                  </m:oMath>
                </a14:m>
                <a:r>
                  <a:rPr lang="de-DE" sz="2000" dirty="0">
                    <a:latin typeface="+mn-lt"/>
                  </a:rPr>
                  <a:t> ... Gesundungswahrscheinlichkeit </a:t>
                </a:r>
              </a:p>
              <a:p>
                <a:pPr algn="just"/>
                <a:r>
                  <a:rPr lang="de-DE" sz="2000" dirty="0">
                    <a:latin typeface="+mn-lt"/>
                  </a:rPr>
                  <a:t>         mit Placebo</a:t>
                </a:r>
              </a:p>
            </p:txBody>
          </p:sp>
        </mc:Choice>
        <mc:Fallback xmlns="">
          <p:sp>
            <p:nvSpPr>
              <p:cNvPr id="15" name="Textfeld 14"/>
              <p:cNvSpPr txBox="1">
                <a:spLocks noRot="1" noChangeAspect="1" noMove="1" noResize="1" noEditPoints="1" noAdjustHandles="1" noChangeArrowheads="1" noChangeShapeType="1" noTextEdit="1"/>
              </p:cNvSpPr>
              <p:nvPr/>
            </p:nvSpPr>
            <p:spPr>
              <a:xfrm>
                <a:off x="4211960" y="2171098"/>
                <a:ext cx="4193279" cy="707886"/>
              </a:xfrm>
              <a:prstGeom prst="rect">
                <a:avLst/>
              </a:prstGeom>
              <a:blipFill rotWithShape="1">
                <a:blip r:embed="rId4"/>
                <a:stretch>
                  <a:fillRect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227432" y="2805925"/>
                <a:ext cx="4177807" cy="707886"/>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𝜋</m:t>
                        </m:r>
                      </m:e>
                      <m:sub>
                        <m:r>
                          <a:rPr lang="de-DE" sz="2000" b="0" i="1" smtClean="0">
                            <a:latin typeface="Cambria Math"/>
                          </a:rPr>
                          <m:t>1</m:t>
                        </m:r>
                      </m:sub>
                    </m:sSub>
                  </m:oMath>
                </a14:m>
                <a:r>
                  <a:rPr lang="de-DE" sz="2000" dirty="0">
                    <a:latin typeface="+mn-lt"/>
                  </a:rPr>
                  <a:t> ... Gesundungswahrscheinlichkeit </a:t>
                </a:r>
              </a:p>
              <a:p>
                <a:pPr algn="just"/>
                <a:r>
                  <a:rPr lang="de-DE" sz="2000" dirty="0">
                    <a:latin typeface="+mn-lt"/>
                  </a:rPr>
                  <a:t>          mit Medikament</a:t>
                </a:r>
              </a:p>
            </p:txBody>
          </p:sp>
        </mc:Choice>
        <mc:Fallback xmlns="">
          <p:sp>
            <p:nvSpPr>
              <p:cNvPr id="16" name="Textfeld 15"/>
              <p:cNvSpPr txBox="1">
                <a:spLocks noRot="1" noChangeAspect="1" noMove="1" noResize="1" noEditPoints="1" noAdjustHandles="1" noChangeArrowheads="1" noChangeShapeType="1" noTextEdit="1"/>
              </p:cNvSpPr>
              <p:nvPr/>
            </p:nvSpPr>
            <p:spPr>
              <a:xfrm>
                <a:off x="4227432" y="2805925"/>
                <a:ext cx="4177807" cy="707886"/>
              </a:xfrm>
              <a:prstGeom prst="rect">
                <a:avLst/>
              </a:prstGeom>
              <a:blipFill rotWithShape="1">
                <a:blip r:embed="rId5"/>
                <a:stretch>
                  <a:fillRect t="-4310" b="-14655"/>
                </a:stretch>
              </a:blipFill>
            </p:spPr>
            <p:txBody>
              <a:bodyPr/>
              <a:lstStyle/>
              <a:p>
                <a:r>
                  <a:rPr lang="de-DE">
                    <a:noFill/>
                  </a:rPr>
                  <a:t> </a:t>
                </a:r>
              </a:p>
            </p:txBody>
          </p:sp>
        </mc:Fallback>
      </mc:AlternateContent>
      <p:sp>
        <p:nvSpPr>
          <p:cNvPr id="19" name="Textfeld 18"/>
          <p:cNvSpPr txBox="1"/>
          <p:nvPr/>
        </p:nvSpPr>
        <p:spPr>
          <a:xfrm>
            <a:off x="468314" y="3573016"/>
            <a:ext cx="3311599" cy="400110"/>
          </a:xfrm>
          <a:prstGeom prst="rect">
            <a:avLst/>
          </a:prstGeom>
          <a:noFill/>
        </p:spPr>
        <p:txBody>
          <a:bodyPr wrap="square" rtlCol="0">
            <a:spAutoFit/>
          </a:bodyPr>
          <a:lstStyle/>
          <a:p>
            <a:pPr algn="just"/>
            <a:r>
              <a:rPr lang="de-DE" sz="2000" dirty="0">
                <a:latin typeface="+mn-lt"/>
              </a:rPr>
              <a:t>&gt; Statistisches Modell:</a:t>
            </a:r>
          </a:p>
        </p:txBody>
      </p:sp>
      <mc:AlternateContent xmlns:mc="http://schemas.openxmlformats.org/markup-compatibility/2006" xmlns:a14="http://schemas.microsoft.com/office/drawing/2010/main">
        <mc:Choice Requires="a14">
          <p:sp>
            <p:nvSpPr>
              <p:cNvPr id="20" name="Textfeld 19"/>
              <p:cNvSpPr txBox="1"/>
              <p:nvPr/>
            </p:nvSpPr>
            <p:spPr>
              <a:xfrm>
                <a:off x="868010" y="3966131"/>
                <a:ext cx="7241909" cy="438518"/>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i="1">
                        <a:latin typeface="Cambria Math"/>
                      </a:rPr>
                      <m:t>,</m:t>
                    </m:r>
                    <m:r>
                      <a:rPr lang="de-DE" sz="2000" i="1" dirty="0" smtClean="0">
                        <a:latin typeface="Cambria Math"/>
                      </a:rPr>
                      <m:t>…</m:t>
                    </m:r>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0</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sub>
                    </m:sSub>
                  </m:oMath>
                </a14:m>
                <a:r>
                  <a:rPr lang="de-DE" sz="2000" dirty="0"/>
                  <a:t> </a:t>
                </a:r>
                <a:r>
                  <a:rPr lang="de-DE" sz="2000" dirty="0">
                    <a:latin typeface="+mn-lt"/>
                  </a:rPr>
                  <a:t>unabhängig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𝜋</m:t>
                            </m:r>
                          </m:e>
                          <m:sub>
                            <m:r>
                              <a:rPr lang="de-DE" sz="2000" b="0" i="1" smtClean="0">
                                <a:latin typeface="Cambria Math"/>
                                <a:ea typeface="Cambria Math"/>
                              </a:rPr>
                              <m:t>0</m:t>
                            </m:r>
                          </m:sub>
                        </m:sSub>
                        <m:r>
                          <a:rPr lang="de-DE" sz="2000" b="0" i="1" smtClean="0">
                            <a:latin typeface="Cambria Math"/>
                            <a:ea typeface="Cambria Math"/>
                          </a:rPr>
                          <m:t> </m:t>
                        </m:r>
                      </m:e>
                    </m:d>
                  </m:oMath>
                </a14:m>
                <a:r>
                  <a:rPr lang="de-DE" sz="2000" dirty="0">
                    <a:latin typeface="+mn-lt"/>
                  </a:rPr>
                  <a:t>-verteilt</a:t>
                </a:r>
              </a:p>
            </p:txBody>
          </p:sp>
        </mc:Choice>
        <mc:Fallback xmlns="">
          <p:sp>
            <p:nvSpPr>
              <p:cNvPr id="20" name="Textfeld 19"/>
              <p:cNvSpPr txBox="1">
                <a:spLocks noRot="1" noChangeAspect="1" noMove="1" noResize="1" noEditPoints="1" noAdjustHandles="1" noChangeArrowheads="1" noChangeShapeType="1" noTextEdit="1"/>
              </p:cNvSpPr>
              <p:nvPr/>
            </p:nvSpPr>
            <p:spPr>
              <a:xfrm>
                <a:off x="868010" y="3966131"/>
                <a:ext cx="7241909" cy="438518"/>
              </a:xfrm>
              <a:prstGeom prst="rect">
                <a:avLst/>
              </a:prstGeom>
              <a:blipFill rotWithShape="1">
                <a:blip r:embed="rId6"/>
                <a:stretch>
                  <a:fillRect t="-6944" b="-1527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868011" y="4775448"/>
                <a:ext cx="7232384" cy="438518"/>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01</m:t>
                        </m:r>
                      </m:sub>
                    </m:sSub>
                    <m:r>
                      <a:rPr lang="de-DE" sz="2000" i="1">
                        <a:latin typeface="Cambria Math"/>
                      </a:rPr>
                      <m:t>,</m:t>
                    </m:r>
                    <m:r>
                      <a:rPr lang="de-DE" sz="2000" i="1" smtClean="0">
                        <a:latin typeface="Cambria Math"/>
                      </a:rPr>
                      <m:t>…</m:t>
                    </m:r>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0</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r>
                          <a:rPr lang="de-DE" sz="2000" i="1">
                            <a:latin typeface="Cambria Math"/>
                          </a:rPr>
                          <m:t>1</m:t>
                        </m:r>
                      </m:sub>
                    </m:sSub>
                    <m:r>
                      <a:rPr lang="de-DE" sz="2000" i="1">
                        <a:latin typeface="Cambria Math"/>
                      </a:rPr>
                      <m:t>,</m:t>
                    </m:r>
                    <m:r>
                      <a:rPr lang="de-DE" sz="2000" i="1" smtClean="0">
                        <a:latin typeface="Cambria Math"/>
                      </a:rPr>
                      <m:t>…</m:t>
                    </m:r>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1</m:t>
                        </m:r>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1</m:t>
                            </m:r>
                          </m:sub>
                        </m:sSub>
                      </m:sub>
                    </m:sSub>
                  </m:oMath>
                </a14:m>
                <a:r>
                  <a:rPr lang="de-DE" sz="2000" dirty="0">
                    <a:latin typeface="+mn-lt"/>
                  </a:rPr>
                  <a:t> (vollständig) unabhängig</a:t>
                </a:r>
              </a:p>
            </p:txBody>
          </p:sp>
        </mc:Choice>
        <mc:Fallback xmlns="">
          <p:sp>
            <p:nvSpPr>
              <p:cNvPr id="23" name="Textfeld 22"/>
              <p:cNvSpPr txBox="1">
                <a:spLocks noRot="1" noChangeAspect="1" noMove="1" noResize="1" noEditPoints="1" noAdjustHandles="1" noChangeArrowheads="1" noChangeShapeType="1" noTextEdit="1"/>
              </p:cNvSpPr>
              <p:nvPr/>
            </p:nvSpPr>
            <p:spPr>
              <a:xfrm>
                <a:off x="868011" y="4775448"/>
                <a:ext cx="7232384" cy="438518"/>
              </a:xfrm>
              <a:prstGeom prst="rect">
                <a:avLst/>
              </a:prstGeom>
              <a:blipFill rotWithShape="1">
                <a:blip r:embed="rId7"/>
                <a:stretch>
                  <a:fillRect t="-6944" b="-15278"/>
                </a:stretch>
              </a:blipFill>
            </p:spPr>
            <p:txBody>
              <a:bodyPr/>
              <a:lstStyle/>
              <a:p>
                <a:r>
                  <a:rPr lang="de-DE">
                    <a:noFill/>
                  </a:rPr>
                  <a:t> </a:t>
                </a:r>
              </a:p>
            </p:txBody>
          </p:sp>
        </mc:Fallback>
      </mc:AlternateContent>
      <p:sp>
        <p:nvSpPr>
          <p:cNvPr id="28" name="Textfeld 27"/>
          <p:cNvSpPr txBox="1"/>
          <p:nvPr/>
        </p:nvSpPr>
        <p:spPr>
          <a:xfrm>
            <a:off x="452990" y="5706448"/>
            <a:ext cx="2704522" cy="400110"/>
          </a:xfrm>
          <a:prstGeom prst="rect">
            <a:avLst/>
          </a:prstGeom>
          <a:noFill/>
        </p:spPr>
        <p:txBody>
          <a:bodyPr wrap="square" rtlCol="0">
            <a:spAutoFit/>
          </a:bodyPr>
          <a:lstStyle/>
          <a:p>
            <a:pPr algn="just"/>
            <a:r>
              <a:rPr lang="de-DE" sz="2000" dirty="0">
                <a:latin typeface="+mn-lt"/>
              </a:rPr>
              <a:t>&gt; Testproblem:  </a:t>
            </a:r>
          </a:p>
        </p:txBody>
      </p:sp>
      <mc:AlternateContent xmlns:mc="http://schemas.openxmlformats.org/markup-compatibility/2006" xmlns:a14="http://schemas.microsoft.com/office/drawing/2010/main">
        <mc:Choice Requires="a14">
          <p:sp>
            <p:nvSpPr>
              <p:cNvPr id="29" name="Textfeld 28"/>
              <p:cNvSpPr txBox="1"/>
              <p:nvPr/>
            </p:nvSpPr>
            <p:spPr>
              <a:xfrm>
                <a:off x="2734847" y="5706448"/>
                <a:ext cx="4808434"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𝜋</m:t>
                        </m:r>
                      </m:e>
                      <m:sub>
                        <m:r>
                          <a:rPr lang="de-DE" sz="2000" b="0" i="1" dirty="0" smtClean="0">
                            <a:solidFill>
                              <a:schemeClr val="tx1"/>
                            </a:solidFill>
                            <a:latin typeface="Cambria Math"/>
                            <a:ea typeface="Cambria Math"/>
                          </a:rPr>
                          <m:t>1</m:t>
                        </m:r>
                      </m:sub>
                    </m:sSub>
                    <m:r>
                      <a:rPr lang="de-DE" sz="2000" b="0" i="1" dirty="0" smtClean="0">
                        <a:solidFill>
                          <a:schemeClr val="tx1"/>
                        </a:solidFill>
                        <a:latin typeface="Cambria Math"/>
                        <a:ea typeface="Cambria Math"/>
                      </a:rPr>
                      <m:t>−</m:t>
                    </m:r>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𝜋</m:t>
                        </m:r>
                      </m:e>
                      <m:sub>
                        <m:r>
                          <a:rPr lang="de-DE" sz="2000" b="0" i="1" dirty="0" smtClean="0">
                            <a:solidFill>
                              <a:schemeClr val="tx1"/>
                            </a:solidFill>
                            <a:latin typeface="Cambria Math"/>
                            <a:ea typeface="Cambria Math"/>
                          </a:rPr>
                          <m:t>0</m:t>
                        </m:r>
                      </m:sub>
                    </m:sSub>
                    <m:r>
                      <a:rPr lang="de-DE" sz="2000" b="0" i="1" dirty="0" smtClean="0">
                        <a:solidFill>
                          <a:schemeClr val="tx1"/>
                        </a:solidFill>
                        <a:latin typeface="Cambria Math"/>
                        <a:ea typeface="Cambria Math"/>
                      </a:rPr>
                      <m:t>=0</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𝜋</m:t>
                        </m:r>
                      </m:e>
                      <m:sub>
                        <m:r>
                          <a:rPr lang="de-DE" sz="2000" i="1" dirty="0">
                            <a:solidFill>
                              <a:schemeClr val="tx1"/>
                            </a:solidFill>
                            <a:latin typeface="Cambria Math"/>
                            <a:ea typeface="Cambria Math"/>
                          </a:rPr>
                          <m:t>1</m:t>
                        </m:r>
                      </m:sub>
                    </m:sSub>
                    <m:r>
                      <a:rPr lang="de-DE" sz="2000" i="1" dirty="0">
                        <a:solidFill>
                          <a:schemeClr val="tx1"/>
                        </a:solidFill>
                        <a:latin typeface="Cambria Math"/>
                        <a:ea typeface="Cambria Math"/>
                      </a:rPr>
                      <m:t>−</m:t>
                    </m:r>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𝜋</m:t>
                        </m:r>
                      </m:e>
                      <m:sub>
                        <m:r>
                          <a:rPr lang="de-DE" sz="2000" i="1" dirty="0">
                            <a:solidFill>
                              <a:schemeClr val="tx1"/>
                            </a:solidFill>
                            <a:latin typeface="Cambria Math"/>
                            <a:ea typeface="Cambria Math"/>
                          </a:rPr>
                          <m:t>0</m:t>
                        </m:r>
                      </m:sub>
                    </m:sSub>
                    <m:r>
                      <a:rPr lang="de-DE" sz="2000" i="1" dirty="0" smtClean="0">
                        <a:solidFill>
                          <a:schemeClr val="tx1"/>
                        </a:solidFill>
                        <a:latin typeface="Cambria Math"/>
                        <a:ea typeface="Cambria Math"/>
                      </a:rPr>
                      <m:t>≠</m:t>
                    </m:r>
                    <m:r>
                      <a:rPr lang="de-DE" sz="2000" i="1" dirty="0">
                        <a:solidFill>
                          <a:schemeClr val="tx1"/>
                        </a:solidFill>
                        <a:latin typeface="Cambria Math"/>
                        <a:ea typeface="Cambria Math"/>
                      </a:rPr>
                      <m:t>0</m:t>
                    </m:r>
                  </m:oMath>
                </a14:m>
                <a:endParaRPr lang="de-DE" sz="2000" dirty="0">
                  <a:solidFill>
                    <a:schemeClr val="tx1"/>
                  </a:solidFill>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2734847" y="5706448"/>
                <a:ext cx="4808434" cy="400110"/>
              </a:xfrm>
              <a:prstGeom prst="rect">
                <a:avLst/>
              </a:prstGeom>
              <a:blipFill rotWithShape="1">
                <a:blip r:embed="rId8"/>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2734847" y="6106558"/>
                <a:ext cx="4808434"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sSub>
                      <m:sSubPr>
                        <m:ctrlPr>
                          <a:rPr lang="de-DE" sz="2000" b="0" i="1" dirty="0" smtClean="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𝜋</m:t>
                        </m:r>
                      </m:e>
                      <m:sub>
                        <m:r>
                          <a:rPr lang="de-DE" sz="2000" b="0" i="1" dirty="0" smtClean="0">
                            <a:solidFill>
                              <a:schemeClr val="tx1"/>
                            </a:solidFill>
                            <a:latin typeface="Cambria Math"/>
                            <a:ea typeface="Cambria Math"/>
                          </a:rPr>
                          <m:t>0</m:t>
                        </m:r>
                      </m:sub>
                    </m:sSub>
                    <m:r>
                      <a:rPr lang="de-DE" sz="2000" b="0" i="1" dirty="0" smtClean="0">
                        <a:solidFill>
                          <a:schemeClr val="tx1"/>
                        </a:solidFill>
                        <a:latin typeface="Cambria Math"/>
                        <a:ea typeface="Cambria Math"/>
                      </a:rPr>
                      <m:t>=</m:t>
                    </m:r>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𝜋</m:t>
                        </m:r>
                      </m:e>
                      <m:sub>
                        <m:r>
                          <a:rPr lang="de-DE" sz="2000" b="0" i="1" dirty="0" smtClean="0">
                            <a:solidFill>
                              <a:schemeClr val="tx1"/>
                            </a:solidFill>
                            <a:latin typeface="Cambria Math"/>
                            <a:ea typeface="Cambria Math"/>
                          </a:rPr>
                          <m:t>1</m:t>
                        </m:r>
                      </m:sub>
                    </m:sSub>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𝜋</m:t>
                        </m:r>
                      </m:e>
                      <m:sub>
                        <m:r>
                          <a:rPr lang="de-DE" sz="2000" b="0" i="1" dirty="0" smtClean="0">
                            <a:solidFill>
                              <a:schemeClr val="tx1"/>
                            </a:solidFill>
                            <a:latin typeface="Cambria Math"/>
                            <a:ea typeface="Cambria Math"/>
                          </a:rPr>
                          <m:t>0</m:t>
                        </m:r>
                      </m:sub>
                    </m:sSub>
                    <m:r>
                      <a:rPr lang="de-DE" sz="2000" i="1" dirty="0" smtClean="0">
                        <a:solidFill>
                          <a:schemeClr val="tx1"/>
                        </a:solidFill>
                        <a:latin typeface="Cambria Math"/>
                        <a:ea typeface="Cambria Math"/>
                      </a:rPr>
                      <m:t>≠</m:t>
                    </m:r>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𝜋</m:t>
                        </m:r>
                      </m:e>
                      <m:sub>
                        <m:r>
                          <a:rPr lang="de-DE" sz="2000" b="0" i="1" dirty="0" smtClean="0">
                            <a:solidFill>
                              <a:schemeClr val="tx1"/>
                            </a:solidFill>
                            <a:latin typeface="Cambria Math"/>
                            <a:ea typeface="Cambria Math"/>
                          </a:rPr>
                          <m:t>1</m:t>
                        </m:r>
                      </m:sub>
                    </m:sSub>
                  </m:oMath>
                </a14:m>
                <a:endParaRPr lang="de-DE" sz="2000" dirty="0">
                  <a:solidFill>
                    <a:schemeClr val="tx1"/>
                  </a:solidFill>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2734847" y="6106558"/>
                <a:ext cx="4808434" cy="400110"/>
              </a:xfrm>
              <a:prstGeom prst="rect">
                <a:avLst/>
              </a:prstGeom>
              <a:blipFill rotWithShape="1">
                <a:blip r:embed="rId9"/>
                <a:stretch>
                  <a:fillRect t="-7692" b="-27692"/>
                </a:stretch>
              </a:blipFill>
            </p:spPr>
            <p:txBody>
              <a:bodyPr/>
              <a:lstStyle/>
              <a:p>
                <a:r>
                  <a:rPr lang="de-DE">
                    <a:noFill/>
                  </a:rPr>
                  <a:t> </a:t>
                </a:r>
              </a:p>
            </p:txBody>
          </p:sp>
        </mc:Fallback>
      </mc:AlternateContent>
      <p:sp>
        <p:nvSpPr>
          <p:cNvPr id="31" name="Textfeld 30"/>
          <p:cNvSpPr txBox="1"/>
          <p:nvPr/>
        </p:nvSpPr>
        <p:spPr>
          <a:xfrm>
            <a:off x="2055317" y="6106558"/>
            <a:ext cx="822294" cy="400110"/>
          </a:xfrm>
          <a:prstGeom prst="rect">
            <a:avLst/>
          </a:prstGeom>
          <a:noFill/>
        </p:spPr>
        <p:txBody>
          <a:bodyPr wrap="square" rtlCol="0">
            <a:spAutoFit/>
          </a:bodyPr>
          <a:lstStyle/>
          <a:p>
            <a:pPr algn="just"/>
            <a:r>
              <a:rPr lang="de-DE" sz="2000" dirty="0">
                <a:latin typeface="+mn-lt"/>
              </a:rPr>
              <a:t>bzw.</a:t>
            </a:r>
          </a:p>
        </p:txBody>
      </p:sp>
      <mc:AlternateContent xmlns:mc="http://schemas.openxmlformats.org/markup-compatibility/2006" xmlns:a14="http://schemas.microsoft.com/office/drawing/2010/main">
        <mc:Choice Requires="a14">
          <p:sp>
            <p:nvSpPr>
              <p:cNvPr id="32" name="Textfeld 31"/>
              <p:cNvSpPr txBox="1"/>
              <p:nvPr/>
            </p:nvSpPr>
            <p:spPr>
              <a:xfrm>
                <a:off x="871980" y="4375338"/>
                <a:ext cx="7241909" cy="438518"/>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11</m:t>
                        </m:r>
                      </m:sub>
                    </m:sSub>
                    <m:r>
                      <a:rPr lang="de-DE" sz="2000" i="1">
                        <a:latin typeface="Cambria Math"/>
                      </a:rPr>
                      <m:t>,</m:t>
                    </m:r>
                    <m:r>
                      <a:rPr lang="de-DE" sz="2000" i="1" dirty="0" smtClean="0">
                        <a:latin typeface="Cambria Math"/>
                      </a:rPr>
                      <m:t>…</m:t>
                    </m:r>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𝑌</m:t>
                        </m:r>
                      </m:e>
                      <m:sub>
                        <m:r>
                          <a:rPr lang="de-DE" sz="2000" b="0" i="1" smtClean="0">
                            <a:latin typeface="Cambria Math"/>
                          </a:rPr>
                          <m:t>1</m:t>
                        </m:r>
                        <m:sSub>
                          <m:sSubPr>
                            <m:ctrlPr>
                              <a:rPr lang="de-DE" sz="2000" b="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1</m:t>
                            </m:r>
                          </m:sub>
                        </m:sSub>
                      </m:sub>
                    </m:sSub>
                  </m:oMath>
                </a14:m>
                <a:r>
                  <a:rPr lang="de-DE" sz="2000" dirty="0"/>
                  <a:t> </a:t>
                </a:r>
                <a:r>
                  <a:rPr lang="de-DE" sz="2000" dirty="0">
                    <a:latin typeface="+mn-lt"/>
                  </a:rPr>
                  <a:t>unabhängig </a:t>
                </a:r>
                <a14:m>
                  <m:oMath xmlns:m="http://schemas.openxmlformats.org/officeDocument/2006/math">
                    <m:r>
                      <a:rPr lang="de-DE" sz="2000" b="0" i="1" smtClean="0">
                        <a:latin typeface="Cambria Math"/>
                      </a:rPr>
                      <m:t>𝐵</m:t>
                    </m:r>
                    <m:d>
                      <m:dPr>
                        <m:ctrlPr>
                          <a:rPr lang="de-DE" sz="2000" b="0" i="1" smtClean="0">
                            <a:latin typeface="Cambria Math" panose="02040503050406030204" pitchFamily="18" charset="0"/>
                          </a:rPr>
                        </m:ctrlPr>
                      </m:dPr>
                      <m:e>
                        <m:r>
                          <a:rPr lang="de-DE" sz="2000" b="0" i="1" smtClean="0">
                            <a:latin typeface="Cambria Math"/>
                          </a:rPr>
                          <m:t>1</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𝜋</m:t>
                            </m:r>
                          </m:e>
                          <m:sub>
                            <m:r>
                              <a:rPr lang="de-DE" sz="2000" b="0" i="1" smtClean="0">
                                <a:latin typeface="Cambria Math"/>
                                <a:ea typeface="Cambria Math"/>
                              </a:rPr>
                              <m:t>1</m:t>
                            </m:r>
                          </m:sub>
                        </m:sSub>
                        <m:r>
                          <a:rPr lang="de-DE" sz="2000" b="0" i="1" smtClean="0">
                            <a:latin typeface="Cambria Math"/>
                            <a:ea typeface="Cambria Math"/>
                          </a:rPr>
                          <m:t> </m:t>
                        </m:r>
                      </m:e>
                    </m:d>
                  </m:oMath>
                </a14:m>
                <a:r>
                  <a:rPr lang="de-DE" sz="2000" dirty="0">
                    <a:latin typeface="+mn-lt"/>
                  </a:rPr>
                  <a:t>-verteilt</a:t>
                </a:r>
              </a:p>
            </p:txBody>
          </p:sp>
        </mc:Choice>
        <mc:Fallback xmlns="">
          <p:sp>
            <p:nvSpPr>
              <p:cNvPr id="32" name="Textfeld 31"/>
              <p:cNvSpPr txBox="1">
                <a:spLocks noRot="1" noChangeAspect="1" noMove="1" noResize="1" noEditPoints="1" noAdjustHandles="1" noChangeArrowheads="1" noChangeShapeType="1" noTextEdit="1"/>
              </p:cNvSpPr>
              <p:nvPr/>
            </p:nvSpPr>
            <p:spPr>
              <a:xfrm>
                <a:off x="871980" y="4375338"/>
                <a:ext cx="7241909" cy="438518"/>
              </a:xfrm>
              <a:prstGeom prst="rect">
                <a:avLst/>
              </a:prstGeom>
              <a:blipFill rotWithShape="1">
                <a:blip r:embed="rId10"/>
                <a:stretch>
                  <a:fillRect t="-6944" b="-15278"/>
                </a:stretch>
              </a:blipFill>
            </p:spPr>
            <p:txBody>
              <a:bodyPr/>
              <a:lstStyle/>
              <a:p>
                <a:r>
                  <a:rPr lang="de-DE">
                    <a:noFill/>
                  </a:rPr>
                  <a:t> </a:t>
                </a:r>
              </a:p>
            </p:txBody>
          </p:sp>
        </mc:Fallback>
      </mc:AlternateContent>
      <p:sp>
        <p:nvSpPr>
          <p:cNvPr id="22" name="Textfeld 21"/>
          <p:cNvSpPr txBox="1"/>
          <p:nvPr/>
        </p:nvSpPr>
        <p:spPr>
          <a:xfrm>
            <a:off x="453430" y="5229200"/>
            <a:ext cx="2894434" cy="400110"/>
          </a:xfrm>
          <a:prstGeom prst="rect">
            <a:avLst/>
          </a:prstGeom>
          <a:noFill/>
        </p:spPr>
        <p:txBody>
          <a:bodyPr wrap="square" rtlCol="0">
            <a:spAutoFit/>
          </a:bodyPr>
          <a:lstStyle/>
          <a:p>
            <a:pPr algn="just"/>
            <a:r>
              <a:rPr lang="de-DE" sz="2000" dirty="0">
                <a:latin typeface="+mn-lt"/>
              </a:rPr>
              <a:t>&gt; Entscheidungsproblem:</a:t>
            </a:r>
          </a:p>
        </p:txBody>
      </p:sp>
      <p:sp>
        <p:nvSpPr>
          <p:cNvPr id="33" name="Textfeld 32"/>
          <p:cNvSpPr txBox="1"/>
          <p:nvPr/>
        </p:nvSpPr>
        <p:spPr>
          <a:xfrm>
            <a:off x="3313546" y="5229200"/>
            <a:ext cx="4141372" cy="400110"/>
          </a:xfrm>
          <a:prstGeom prst="rect">
            <a:avLst/>
          </a:prstGeom>
          <a:noFill/>
        </p:spPr>
        <p:txBody>
          <a:bodyPr wrap="square" rtlCol="0">
            <a:spAutoFit/>
          </a:bodyPr>
          <a:lstStyle/>
          <a:p>
            <a:pPr algn="just"/>
            <a:r>
              <a:rPr lang="de-DE" sz="2000">
                <a:latin typeface="+mn-lt"/>
              </a:rPr>
              <a:t>Sind die Wirkungen verschieden?</a:t>
            </a:r>
            <a:endParaRPr lang="de-DE" sz="2000" dirty="0">
              <a:latin typeface="+mn-lt"/>
            </a:endParaRPr>
          </a:p>
        </p:txBody>
      </p:sp>
    </p:spTree>
    <p:extLst>
      <p:ext uri="{BB962C8B-B14F-4D97-AF65-F5344CB8AC3E}">
        <p14:creationId xmlns:p14="http://schemas.microsoft.com/office/powerpoint/2010/main" val="315179995"/>
      </p:ext>
    </p:extLst>
  </p:cSld>
  <p:clrMapOvr>
    <a:masterClrMapping/>
  </p:clrMapOvr>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832</a:t>
            </a:r>
            <a:endParaRPr lang="de-DE" sz="8000" b="1" dirty="0">
              <a:solidFill>
                <a:schemeClr val="tx1"/>
              </a:solidFill>
              <a:latin typeface="+mj-lt"/>
            </a:endParaRPr>
          </a:p>
        </p:txBody>
      </p:sp>
      <p:sp>
        <p:nvSpPr>
          <p:cNvPr id="12" name="Textfeld 11"/>
          <p:cNvSpPr txBox="1"/>
          <p:nvPr/>
        </p:nvSpPr>
        <p:spPr>
          <a:xfrm>
            <a:off x="468313" y="1196820"/>
            <a:ext cx="2736303" cy="400110"/>
          </a:xfrm>
          <a:prstGeom prst="rect">
            <a:avLst/>
          </a:prstGeom>
          <a:noFill/>
        </p:spPr>
        <p:txBody>
          <a:bodyPr wrap="square" rtlCol="0">
            <a:spAutoFit/>
          </a:bodyPr>
          <a:lstStyle/>
          <a:p>
            <a:pPr algn="just"/>
            <a:r>
              <a:rPr lang="de-DE" sz="2000" dirty="0">
                <a:latin typeface="+mn-lt"/>
              </a:rPr>
              <a:t>&gt; Teststatistik: </a:t>
            </a:r>
          </a:p>
        </p:txBody>
      </p:sp>
      <p:sp>
        <p:nvSpPr>
          <p:cNvPr id="13" name="Textfeld 12"/>
          <p:cNvSpPr txBox="1"/>
          <p:nvPr/>
        </p:nvSpPr>
        <p:spPr>
          <a:xfrm>
            <a:off x="492710" y="2831756"/>
            <a:ext cx="5078866" cy="400110"/>
          </a:xfrm>
          <a:prstGeom prst="rect">
            <a:avLst/>
          </a:prstGeom>
          <a:noFill/>
        </p:spPr>
        <p:txBody>
          <a:bodyPr wrap="square" rtlCol="0">
            <a:spAutoFit/>
          </a:bodyPr>
          <a:lstStyle/>
          <a:p>
            <a:pPr algn="just"/>
            <a:r>
              <a:rPr lang="de-DE" sz="2000" dirty="0">
                <a:latin typeface="+mn-lt"/>
              </a:rPr>
              <a:t>&gt; Testniveau (Signifikanzniveau):  </a:t>
            </a:r>
          </a:p>
        </p:txBody>
      </p:sp>
      <mc:AlternateContent xmlns:mc="http://schemas.openxmlformats.org/markup-compatibility/2006" xmlns:a14="http://schemas.microsoft.com/office/drawing/2010/main">
        <mc:Choice Requires="a14">
          <p:sp>
            <p:nvSpPr>
              <p:cNvPr id="14" name="Textfeld 13"/>
              <p:cNvSpPr txBox="1"/>
              <p:nvPr/>
            </p:nvSpPr>
            <p:spPr>
              <a:xfrm>
                <a:off x="4252568" y="2841138"/>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252568" y="2841138"/>
                <a:ext cx="1584176"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2149241" y="1035686"/>
                <a:ext cx="5915303" cy="106093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𝑇</m:t>
                                  </m:r>
                                </m:e>
                              </m:acc>
                            </m:e>
                          </m:acc>
                        </m:e>
                        <m:sub>
                          <m:r>
                            <a:rPr lang="de-DE" sz="2000" b="0" i="1" smtClean="0">
                              <a:solidFill>
                                <a:schemeClr val="tx1"/>
                              </a:solidFill>
                              <a:latin typeface="Cambria Math"/>
                              <a:ea typeface="Cambria Math"/>
                            </a:rPr>
                            <m:t>𝐷</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𝜋</m:t>
                                  </m:r>
                                </m:e>
                              </m:acc>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𝜋</m:t>
                                  </m:r>
                                </m:e>
                              </m:acc>
                            </m:e>
                            <m:sub>
                              <m:r>
                                <a:rPr lang="de-DE" sz="2000" b="0" i="1" smtClean="0">
                                  <a:solidFill>
                                    <a:schemeClr val="tx1"/>
                                  </a:solidFill>
                                  <a:latin typeface="Cambria Math"/>
                                  <a:ea typeface="Cambria Math"/>
                                </a:rPr>
                                <m:t>0</m:t>
                              </m:r>
                            </m:sub>
                          </m:sSub>
                        </m:num>
                        <m:den>
                          <m:rad>
                            <m:radPr>
                              <m:degHide m:val="on"/>
                              <m:ctrlPr>
                                <a:rPr lang="de-DE" sz="2000" b="0" i="1" smtClean="0">
                                  <a:solidFill>
                                    <a:schemeClr val="tx1"/>
                                  </a:solidFill>
                                  <a:latin typeface="Cambria Math" panose="02040503050406030204" pitchFamily="18" charset="0"/>
                                  <a:ea typeface="Cambria Math"/>
                                </a:rPr>
                              </m:ctrlPr>
                            </m:radPr>
                            <m:deg/>
                            <m:e>
                              <m:f>
                                <m:fPr>
                                  <m:ctrlPr>
                                    <a:rPr lang="de-DE" sz="2000" b="0" i="1" smtClean="0">
                                      <a:solidFill>
                                        <a:schemeClr val="tx1"/>
                                      </a:solidFill>
                                      <a:latin typeface="Cambria Math" panose="02040503050406030204" pitchFamily="18" charset="0"/>
                                      <a:ea typeface="Cambria Math"/>
                                    </a:rPr>
                                  </m:ctrlPr>
                                </m:fPr>
                                <m:num>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𝜋</m:t>
                                      </m:r>
                                    </m:e>
                                  </m:acc>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𝜋</m:t>
                                          </m:r>
                                        </m:e>
                                      </m:acc>
                                    </m:e>
                                  </m:d>
                                </m:num>
                                <m:den>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𝑛</m:t>
                                      </m:r>
                                    </m:e>
                                    <m:sub>
                                      <m:r>
                                        <a:rPr lang="de-DE" sz="2000" b="0" i="1" smtClean="0">
                                          <a:solidFill>
                                            <a:schemeClr val="tx1"/>
                                          </a:solidFill>
                                          <a:latin typeface="Cambria Math"/>
                                          <a:ea typeface="Cambria Math"/>
                                        </a:rPr>
                                        <m:t>0</m:t>
                                      </m:r>
                                    </m:sub>
                                  </m:sSub>
                                </m:den>
                              </m:f>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𝜋</m:t>
                                      </m:r>
                                    </m:e>
                                  </m:acc>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1−</m:t>
                                      </m:r>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𝜋</m:t>
                                          </m:r>
                                        </m:e>
                                      </m:acc>
                                    </m:e>
                                  </m:d>
                                </m:num>
                                <m:den>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𝑛</m:t>
                                      </m:r>
                                    </m:e>
                                    <m:sub>
                                      <m:r>
                                        <a:rPr lang="de-DE" sz="2000" i="1">
                                          <a:solidFill>
                                            <a:schemeClr val="tx1"/>
                                          </a:solidFill>
                                          <a:latin typeface="Cambria Math"/>
                                          <a:ea typeface="Cambria Math"/>
                                        </a:rPr>
                                        <m:t>1</m:t>
                                      </m:r>
                                    </m:sub>
                                  </m:sSub>
                                </m:den>
                              </m:f>
                            </m:e>
                          </m:rad>
                        </m:den>
                      </m:f>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𝑁</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0,1</m:t>
                          </m:r>
                        </m:e>
                      </m:d>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2149241" y="1035686"/>
                <a:ext cx="5915303" cy="1060931"/>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5449088" y="1422218"/>
                <a:ext cx="1068020" cy="33855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1600" b="0" i="1" dirty="0" smtClean="0">
                              <a:solidFill>
                                <a:schemeClr val="tx1"/>
                              </a:solidFill>
                              <a:latin typeface="Cambria Math" panose="02040503050406030204" pitchFamily="18" charset="0"/>
                              <a:ea typeface="Cambria Math"/>
                            </a:rPr>
                          </m:ctrlPr>
                        </m:sSubPr>
                        <m:e>
                          <m:r>
                            <a:rPr lang="de-DE" sz="1600" b="0" i="1" dirty="0" smtClean="0">
                              <a:solidFill>
                                <a:schemeClr val="tx1"/>
                              </a:solidFill>
                              <a:latin typeface="Cambria Math"/>
                              <a:ea typeface="Cambria Math"/>
                            </a:rPr>
                            <m:t>𝜋</m:t>
                          </m:r>
                        </m:e>
                        <m:sub>
                          <m:r>
                            <a:rPr lang="de-DE" sz="1600" b="0" i="1" dirty="0" smtClean="0">
                              <a:solidFill>
                                <a:schemeClr val="tx1"/>
                              </a:solidFill>
                              <a:latin typeface="Cambria Math"/>
                              <a:ea typeface="Cambria Math"/>
                            </a:rPr>
                            <m:t>0</m:t>
                          </m:r>
                        </m:sub>
                      </m:sSub>
                      <m:r>
                        <a:rPr lang="de-DE" sz="1600" b="0" i="1" dirty="0" smtClean="0">
                          <a:solidFill>
                            <a:schemeClr val="tx1"/>
                          </a:solidFill>
                          <a:latin typeface="Cambria Math"/>
                          <a:ea typeface="Cambria Math"/>
                        </a:rPr>
                        <m:t>=</m:t>
                      </m:r>
                      <m:sSub>
                        <m:sSubPr>
                          <m:ctrlPr>
                            <a:rPr lang="de-DE" sz="1600" i="1" dirty="0">
                              <a:solidFill>
                                <a:schemeClr val="tx1"/>
                              </a:solidFill>
                              <a:latin typeface="Cambria Math" panose="02040503050406030204" pitchFamily="18" charset="0"/>
                              <a:ea typeface="Cambria Math"/>
                            </a:rPr>
                          </m:ctrlPr>
                        </m:sSubPr>
                        <m:e>
                          <m:r>
                            <a:rPr lang="de-DE" sz="1600" i="1" dirty="0">
                              <a:solidFill>
                                <a:schemeClr val="tx1"/>
                              </a:solidFill>
                              <a:latin typeface="Cambria Math"/>
                              <a:ea typeface="Cambria Math"/>
                            </a:rPr>
                            <m:t>𝜋</m:t>
                          </m:r>
                        </m:e>
                        <m:sub>
                          <m:r>
                            <a:rPr lang="de-DE" sz="1600" b="0" i="1" dirty="0" smtClean="0">
                              <a:solidFill>
                                <a:schemeClr val="tx1"/>
                              </a:solidFill>
                              <a:latin typeface="Cambria Math"/>
                              <a:ea typeface="Cambria Math"/>
                            </a:rPr>
                            <m:t>1</m:t>
                          </m:r>
                        </m:sub>
                      </m:sSub>
                    </m:oMath>
                  </m:oMathPara>
                </a14:m>
                <a:endParaRPr lang="de-DE" sz="16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5449088" y="1422218"/>
                <a:ext cx="1068020" cy="338554"/>
              </a:xfrm>
              <a:prstGeom prst="rect">
                <a:avLst/>
              </a:prstGeom>
              <a:blipFill rotWithShape="1">
                <a:blip r:embed="rId5"/>
                <a:stretch>
                  <a:fillRect/>
                </a:stretch>
              </a:blipFill>
            </p:spPr>
            <p:txBody>
              <a:bodyPr/>
              <a:lstStyle/>
              <a:p>
                <a:r>
                  <a:rPr lang="de-DE">
                    <a:noFill/>
                  </a:rPr>
                  <a:t> </a:t>
                </a:r>
              </a:p>
            </p:txBody>
          </p:sp>
        </mc:Fallback>
      </mc:AlternateContent>
      <p:sp>
        <p:nvSpPr>
          <p:cNvPr id="19" name="Textfeld 18"/>
          <p:cNvSpPr txBox="1"/>
          <p:nvPr/>
        </p:nvSpPr>
        <p:spPr>
          <a:xfrm>
            <a:off x="492710" y="3269764"/>
            <a:ext cx="3334376" cy="400110"/>
          </a:xfrm>
          <a:prstGeom prst="rect">
            <a:avLst/>
          </a:prstGeom>
          <a:noFill/>
        </p:spPr>
        <p:txBody>
          <a:bodyPr wrap="square" rtlCol="0">
            <a:spAutoFit/>
          </a:bodyPr>
          <a:lstStyle/>
          <a:p>
            <a:pPr algn="just"/>
            <a:r>
              <a:rPr lang="de-DE" sz="2000" dirty="0">
                <a:latin typeface="+mn-lt"/>
              </a:rPr>
              <a:t>&gt; Kritische Werte: </a:t>
            </a:r>
          </a:p>
        </p:txBody>
      </p:sp>
      <mc:AlternateContent xmlns:mc="http://schemas.openxmlformats.org/markup-compatibility/2006" xmlns:a14="http://schemas.microsoft.com/office/drawing/2010/main">
        <mc:Choice Requires="a14">
          <p:sp>
            <p:nvSpPr>
              <p:cNvPr id="20" name="Textfeld 19"/>
              <p:cNvSpPr txBox="1"/>
              <p:nvPr/>
            </p:nvSpPr>
            <p:spPr>
              <a:xfrm>
                <a:off x="2551912" y="3248476"/>
                <a:ext cx="4972416" cy="413511"/>
              </a:xfrm>
              <a:prstGeom prst="rect">
                <a:avLst/>
              </a:prstGeom>
              <a:noFill/>
            </p:spPr>
            <p:txBody>
              <a:bodyPr wrap="square" rtlCol="0">
                <a:spAutoFit/>
              </a:bodyPr>
              <a:lstStyle/>
              <a:p>
                <a:pPr algn="just"/>
                <a14:m>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𝑐</m:t>
                        </m:r>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𝑧</m:t>
                        </m:r>
                      </m:e>
                      <m:sub>
                        <m:r>
                          <a:rPr lang="de-DE" sz="2000" b="0" i="1" smtClean="0">
                            <a:solidFill>
                              <a:schemeClr val="tx1"/>
                            </a:solidFill>
                            <a:latin typeface="Cambria Math"/>
                            <a:ea typeface="Cambria Math"/>
                          </a:rPr>
                          <m:t>0.025</m:t>
                        </m:r>
                      </m:sub>
                    </m:sSub>
                    <m:r>
                      <a:rPr lang="de-DE" sz="2000" b="0" i="1" smtClean="0">
                        <a:solidFill>
                          <a:schemeClr val="tx1"/>
                        </a:solidFill>
                        <a:latin typeface="Cambria Math"/>
                        <a:ea typeface="Cambria Math"/>
                      </a:rPr>
                      <m:t>=−1.96</m:t>
                    </m:r>
                  </m:oMath>
                </a14:m>
                <a:r>
                  <a:rPr lang="de-DE" sz="2000" dirty="0">
                    <a:solidFill>
                      <a:schemeClr val="tx1"/>
                    </a:solidFill>
                    <a:latin typeface="+mn-lt"/>
                  </a:rPr>
                  <a:t> und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2</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𝑧</m:t>
                        </m:r>
                      </m:e>
                      <m:sub>
                        <m:r>
                          <a:rPr lang="de-DE" sz="2000" b="0" i="1" smtClean="0">
                            <a:solidFill>
                              <a:schemeClr val="tx1"/>
                            </a:solidFill>
                            <a:latin typeface="Cambria Math"/>
                          </a:rPr>
                          <m:t>0.975</m:t>
                        </m:r>
                      </m:sub>
                    </m:sSub>
                    <m:r>
                      <a:rPr lang="de-DE" sz="2000" b="0" i="1" smtClean="0">
                        <a:solidFill>
                          <a:schemeClr val="tx1"/>
                        </a:solidFill>
                        <a:latin typeface="Cambria Math"/>
                      </a:rPr>
                      <m:t>=1.96</m:t>
                    </m:r>
                  </m:oMath>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551912" y="3248476"/>
                <a:ext cx="4972416" cy="413511"/>
              </a:xfrm>
              <a:prstGeom prst="rect">
                <a:avLst/>
              </a:prstGeom>
              <a:blipFill rotWithShape="1">
                <a:blip r:embed="rId6"/>
                <a:stretch>
                  <a:fillRect t="-7353" b="-22059"/>
                </a:stretch>
              </a:blipFill>
            </p:spPr>
            <p:txBody>
              <a:bodyPr/>
              <a:lstStyle/>
              <a:p>
                <a:r>
                  <a:rPr lang="de-DE">
                    <a:noFill/>
                  </a:rPr>
                  <a:t> </a:t>
                </a:r>
              </a:p>
            </p:txBody>
          </p:sp>
        </mc:Fallback>
      </mc:AlternateContent>
      <p:sp>
        <p:nvSpPr>
          <p:cNvPr id="22" name="Textfeld 21"/>
          <p:cNvSpPr txBox="1"/>
          <p:nvPr/>
        </p:nvSpPr>
        <p:spPr>
          <a:xfrm>
            <a:off x="492710" y="3690659"/>
            <a:ext cx="2003364" cy="400110"/>
          </a:xfrm>
          <a:prstGeom prst="rect">
            <a:avLst/>
          </a:prstGeom>
          <a:noFill/>
        </p:spPr>
        <p:txBody>
          <a:bodyPr wrap="square" rtlCol="0">
            <a:spAutoFit/>
          </a:bodyPr>
          <a:lstStyle/>
          <a:p>
            <a:pPr algn="just"/>
            <a:r>
              <a:rPr lang="de-DE" sz="2000" dirty="0">
                <a:latin typeface="+mn-lt"/>
              </a:rPr>
              <a:t>&gt; Testprozedur:</a:t>
            </a:r>
          </a:p>
        </p:txBody>
      </p:sp>
      <mc:AlternateContent xmlns:mc="http://schemas.openxmlformats.org/markup-compatibility/2006" xmlns:a14="http://schemas.microsoft.com/office/drawing/2010/main">
        <mc:Choice Requires="a14">
          <p:sp>
            <p:nvSpPr>
              <p:cNvPr id="23" name="Textfeld 22"/>
              <p:cNvSpPr txBox="1"/>
              <p:nvPr/>
            </p:nvSpPr>
            <p:spPr>
              <a:xfrm>
                <a:off x="2307158" y="3654929"/>
                <a:ext cx="6528837" cy="761299"/>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acc>
                              <m:accPr>
                                <m:chr m:val="̃"/>
                                <m:ctrlPr>
                                  <a:rPr lang="de-DE" sz="2000" i="1">
                                    <a:latin typeface="Cambria Math" panose="02040503050406030204" pitchFamily="18" charset="0"/>
                                    <a:ea typeface="Cambria Math"/>
                                  </a:rPr>
                                </m:ctrlPr>
                              </m:accPr>
                              <m:e>
                                <m:r>
                                  <a:rPr lang="de-DE" sz="2000" i="1">
                                    <a:latin typeface="Cambria Math"/>
                                    <a:ea typeface="Cambria Math"/>
                                  </a:rPr>
                                  <m:t>𝑇</m:t>
                                </m:r>
                              </m:e>
                            </m:acc>
                          </m:e>
                        </m:acc>
                      </m:e>
                      <m:sub>
                        <m:r>
                          <a:rPr lang="de-DE" sz="2000" i="1">
                            <a:latin typeface="Cambria Math"/>
                            <a:ea typeface="Cambria Math"/>
                          </a:rPr>
                          <m:t>𝐷</m:t>
                        </m:r>
                      </m:sub>
                    </m:sSub>
                    <m:r>
                      <a:rPr lang="de-DE" sz="2000" b="0" i="1" smtClean="0">
                        <a:latin typeface="Cambria Math"/>
                      </a:rPr>
                      <m:t>&lt;−1.96</m:t>
                    </m:r>
                  </m:oMath>
                </a14:m>
                <a:r>
                  <a:rPr lang="de-DE" sz="2000" dirty="0">
                    <a:latin typeface="+mn-lt"/>
                  </a:rPr>
                  <a:t> oder</a:t>
                </a:r>
                <a:r>
                  <a:rPr lang="de-DE" sz="2000" dirty="0"/>
                  <a:t> </a:t>
                </a:r>
                <a14:m>
                  <m:oMath xmlns:m="http://schemas.openxmlformats.org/officeDocument/2006/math">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acc>
                              <m:accPr>
                                <m:chr m:val="̃"/>
                                <m:ctrlPr>
                                  <a:rPr lang="de-DE" sz="2000" i="1">
                                    <a:latin typeface="Cambria Math" panose="02040503050406030204" pitchFamily="18" charset="0"/>
                                    <a:ea typeface="Cambria Math"/>
                                  </a:rPr>
                                </m:ctrlPr>
                              </m:accPr>
                              <m:e>
                                <m:r>
                                  <a:rPr lang="de-DE" sz="2000" i="1">
                                    <a:latin typeface="Cambria Math"/>
                                    <a:ea typeface="Cambria Math"/>
                                  </a:rPr>
                                  <m:t>𝑇</m:t>
                                </m:r>
                              </m:e>
                            </m:acc>
                          </m:e>
                        </m:acc>
                      </m:e>
                      <m:sub>
                        <m:r>
                          <a:rPr lang="de-DE" sz="2000" i="1">
                            <a:latin typeface="Cambria Math"/>
                            <a:ea typeface="Cambria Math"/>
                          </a:rPr>
                          <m:t>𝐷</m:t>
                        </m:r>
                      </m:sub>
                    </m:sSub>
                    <m:r>
                      <a:rPr lang="de-DE" sz="2000" b="0" i="1" smtClean="0">
                        <a:latin typeface="Cambria Math"/>
                      </a:rPr>
                      <m:t>&gt;1.96</m:t>
                    </m:r>
                  </m:oMath>
                </a14:m>
                <a:r>
                  <a:rPr lang="de-DE" sz="2000" dirty="0">
                    <a:latin typeface="+mn-lt"/>
                  </a:rPr>
                  <a:t>, Entscheidung für </a:t>
                </a:r>
              </a:p>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(Verwerfung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sonst 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2307158" y="3654929"/>
                <a:ext cx="6528837" cy="761299"/>
              </a:xfrm>
              <a:prstGeom prst="rect">
                <a:avLst/>
              </a:prstGeom>
              <a:blipFill rotWithShape="1">
                <a:blip r:embed="rId7"/>
                <a:stretch>
                  <a:fillRect l="-934" t="-4032" b="-14516"/>
                </a:stretch>
              </a:blipFill>
            </p:spPr>
            <p:txBody>
              <a:bodyPr/>
              <a:lstStyle/>
              <a:p>
                <a:r>
                  <a:rPr lang="de-DE">
                    <a:noFill/>
                  </a:rPr>
                  <a:t> </a:t>
                </a:r>
              </a:p>
            </p:txBody>
          </p:sp>
        </mc:Fallback>
      </mc:AlternateContent>
      <p:sp>
        <p:nvSpPr>
          <p:cNvPr id="31" name="Textfeld 30"/>
          <p:cNvSpPr txBox="1"/>
          <p:nvPr/>
        </p:nvSpPr>
        <p:spPr>
          <a:xfrm>
            <a:off x="5659006" y="997524"/>
            <a:ext cx="427803" cy="338554"/>
          </a:xfrm>
          <a:prstGeom prst="rect">
            <a:avLst/>
          </a:prstGeom>
          <a:noFill/>
        </p:spPr>
        <p:txBody>
          <a:bodyPr wrap="square" rtlCol="0">
            <a:spAutoFit/>
          </a:bodyPr>
          <a:lstStyle/>
          <a:p>
            <a:pPr algn="just"/>
            <a:r>
              <a:rPr lang="de-DE" sz="1600" i="1" dirty="0">
                <a:latin typeface="+mn-lt"/>
              </a:rPr>
              <a:t>a</a:t>
            </a:r>
          </a:p>
        </p:txBody>
      </p:sp>
      <p:sp>
        <p:nvSpPr>
          <p:cNvPr id="32" name="Textfeld 31"/>
          <p:cNvSpPr txBox="1"/>
          <p:nvPr/>
        </p:nvSpPr>
        <p:spPr>
          <a:xfrm>
            <a:off x="2149241" y="2259707"/>
            <a:ext cx="563579" cy="400110"/>
          </a:xfrm>
          <a:prstGeom prst="rect">
            <a:avLst/>
          </a:prstGeom>
          <a:noFill/>
        </p:spPr>
        <p:txBody>
          <a:bodyPr wrap="square" rtlCol="0">
            <a:spAutoFit/>
          </a:bodyPr>
          <a:lstStyle/>
          <a:p>
            <a:pPr algn="just"/>
            <a:r>
              <a:rPr lang="de-DE" sz="2000" dirty="0">
                <a:latin typeface="+mn-lt"/>
              </a:rPr>
              <a:t>mit   </a:t>
            </a:r>
          </a:p>
        </p:txBody>
      </p:sp>
      <mc:AlternateContent xmlns:mc="http://schemas.openxmlformats.org/markup-compatibility/2006" xmlns:a14="http://schemas.microsoft.com/office/drawing/2010/main">
        <mc:Choice Requires="a14">
          <p:sp>
            <p:nvSpPr>
              <p:cNvPr id="33" name="Textfeld 32"/>
              <p:cNvSpPr txBox="1"/>
              <p:nvPr/>
            </p:nvSpPr>
            <p:spPr>
              <a:xfrm>
                <a:off x="2796197" y="2098796"/>
                <a:ext cx="3902909" cy="69506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𝜋</m:t>
                          </m:r>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𝑛</m:t>
                              </m:r>
                            </m:e>
                            <m:sub>
                              <m:r>
                                <a:rPr lang="de-DE" sz="2000" b="0" i="1" smtClean="0">
                                  <a:solidFill>
                                    <a:schemeClr val="tx1"/>
                                  </a:solidFill>
                                  <a:latin typeface="Cambria Math"/>
                                </a:rPr>
                                <m:t>0</m:t>
                              </m:r>
                            </m:sub>
                          </m:sSub>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𝜋</m:t>
                                  </m:r>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𝑛</m:t>
                              </m:r>
                            </m:e>
                            <m:sub>
                              <m:r>
                                <a:rPr lang="de-DE" sz="2000" b="0" i="1" smtClean="0">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𝜋</m:t>
                                  </m:r>
                                </m:e>
                              </m:acc>
                            </m:e>
                            <m:sub>
                              <m:r>
                                <a:rPr lang="de-DE" sz="2000" b="0" i="1" smtClean="0">
                                  <a:solidFill>
                                    <a:schemeClr val="tx1"/>
                                  </a:solidFill>
                                  <a:latin typeface="Cambria Math"/>
                                  <a:ea typeface="Cambria Math"/>
                                </a:rPr>
                                <m:t>1</m:t>
                              </m:r>
                            </m:sub>
                          </m:sSub>
                        </m:e>
                      </m:d>
                    </m:oMath>
                  </m:oMathPara>
                </a14:m>
                <a:endParaRPr lang="de-DE" sz="2000" dirty="0">
                  <a:solidFill>
                    <a:schemeClr val="tx1"/>
                  </a:solidFill>
                  <a:latin typeface="+mn-lt"/>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2796197" y="2098796"/>
                <a:ext cx="3902909" cy="695062"/>
              </a:xfrm>
              <a:prstGeom prst="rect">
                <a:avLst/>
              </a:prstGeom>
              <a:blipFill rotWithShape="1">
                <a:blip r:embed="rId8"/>
                <a:stretch>
                  <a:fillRect/>
                </a:stretch>
              </a:blipFill>
            </p:spPr>
            <p:txBody>
              <a:bodyPr/>
              <a:lstStyle/>
              <a:p>
                <a:r>
                  <a:rPr lang="de-DE">
                    <a:noFill/>
                  </a:rPr>
                  <a:t> </a:t>
                </a:r>
              </a:p>
            </p:txBody>
          </p:sp>
        </mc:Fallback>
      </mc:AlternateContent>
      <p:sp>
        <p:nvSpPr>
          <p:cNvPr id="34" name="Textfeld 33"/>
          <p:cNvSpPr txBox="1"/>
          <p:nvPr/>
        </p:nvSpPr>
        <p:spPr>
          <a:xfrm>
            <a:off x="492710" y="4416228"/>
            <a:ext cx="2447503" cy="400110"/>
          </a:xfrm>
          <a:prstGeom prst="rect">
            <a:avLst/>
          </a:prstGeom>
          <a:noFill/>
        </p:spPr>
        <p:txBody>
          <a:bodyPr wrap="square" rtlCol="0">
            <a:spAutoFit/>
          </a:bodyPr>
          <a:lstStyle/>
          <a:p>
            <a:pPr algn="just"/>
            <a:r>
              <a:rPr lang="de-DE" sz="2000" dirty="0">
                <a:latin typeface="+mn-lt"/>
              </a:rPr>
              <a:t>&gt; Testergebnis hier: </a:t>
            </a:r>
          </a:p>
        </p:txBody>
      </p:sp>
      <mc:AlternateContent xmlns:mc="http://schemas.openxmlformats.org/markup-compatibility/2006" xmlns:a14="http://schemas.microsoft.com/office/drawing/2010/main">
        <mc:Choice Requires="a14">
          <p:sp>
            <p:nvSpPr>
              <p:cNvPr id="35" name="Textfeld 34"/>
              <p:cNvSpPr txBox="1"/>
              <p:nvPr/>
            </p:nvSpPr>
            <p:spPr>
              <a:xfrm>
                <a:off x="707965" y="4816338"/>
                <a:ext cx="7967723" cy="1015663"/>
              </a:xfrm>
              <a:prstGeom prst="rect">
                <a:avLst/>
              </a:prstGeom>
              <a:noFill/>
            </p:spPr>
            <p:txBody>
              <a:bodyPr wrap="square" rtlCol="0">
                <a:spAutoFit/>
              </a:bodyPr>
              <a:lstStyle/>
              <a:p>
                <a:pPr algn="just"/>
                <a:r>
                  <a:rPr lang="de-DE" sz="2000" dirty="0">
                    <a:solidFill>
                      <a:schemeClr val="tx1"/>
                    </a:solidFill>
                    <a:latin typeface="+mn-lt"/>
                  </a:rPr>
                  <a:t>Mit  </a:t>
                </a:r>
                <a14:m>
                  <m:oMath xmlns:m="http://schemas.openxmlformats.org/officeDocument/2006/math">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𝑛</m:t>
                        </m:r>
                      </m:e>
                      <m:sub>
                        <m:r>
                          <a:rPr lang="de-DE" sz="2000" i="1">
                            <a:solidFill>
                              <a:schemeClr val="tx1"/>
                            </a:solidFill>
                            <a:latin typeface="Cambria Math"/>
                            <a:ea typeface="Cambria Math"/>
                          </a:rPr>
                          <m:t>0</m:t>
                        </m:r>
                      </m:sub>
                    </m:sSub>
                    <m:r>
                      <a:rPr lang="de-DE" sz="2000" i="1">
                        <a:solidFill>
                          <a:schemeClr val="tx1"/>
                        </a:solidFill>
                        <a:latin typeface="Cambria Math"/>
                        <a:ea typeface="Cambria Math"/>
                      </a:rPr>
                      <m:t>=</m:t>
                    </m:r>
                    <m:r>
                      <a:rPr lang="de-DE" sz="2000" b="0" i="1" smtClean="0">
                        <a:solidFill>
                          <a:schemeClr val="tx1"/>
                        </a:solidFill>
                        <a:latin typeface="Cambria Math"/>
                        <a:ea typeface="Cambria Math"/>
                      </a:rPr>
                      <m:t>85</m:t>
                    </m:r>
                    <m:r>
                      <a:rPr lang="de-DE" sz="2000" i="1">
                        <a:solidFill>
                          <a:schemeClr val="tx1"/>
                        </a:solidFill>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1</m:t>
                        </m:r>
                      </m:sub>
                    </m:sSub>
                    <m:r>
                      <a:rPr lang="de-DE" sz="2000" i="1">
                        <a:latin typeface="Cambria Math"/>
                      </a:rPr>
                      <m:t>=</m:t>
                    </m:r>
                    <m:r>
                      <a:rPr lang="de-DE" sz="2000" b="0" i="1" smtClean="0">
                        <a:latin typeface="Cambria Math"/>
                      </a:rPr>
                      <m:t>110,</m:t>
                    </m:r>
                    <m:sSub>
                      <m:sSubPr>
                        <m:ctrlPr>
                          <a:rPr lang="de-DE" sz="2000" b="0" i="1" smtClean="0">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𝜋</m:t>
                            </m:r>
                          </m:e>
                        </m:acc>
                      </m:e>
                      <m:sub>
                        <m:r>
                          <a:rPr lang="de-DE" sz="2000" b="0" i="1" smtClean="0">
                            <a:latin typeface="Cambria Math"/>
                          </a:rPr>
                          <m:t>0</m:t>
                        </m:r>
                      </m:sub>
                    </m:sSub>
                    <m:r>
                      <a:rPr lang="de-DE" sz="2000" b="0" i="1" smtClean="0">
                        <a:latin typeface="Cambria Math"/>
                      </a:rPr>
                      <m:t>=</m:t>
                    </m:r>
                    <m:f>
                      <m:fPr>
                        <m:type m:val="lin"/>
                        <m:ctrlPr>
                          <a:rPr lang="de-DE" sz="2000" b="0" i="1" smtClean="0">
                            <a:latin typeface="Cambria Math" panose="02040503050406030204" pitchFamily="18" charset="0"/>
                          </a:rPr>
                        </m:ctrlPr>
                      </m:fPr>
                      <m:num>
                        <m:r>
                          <a:rPr lang="de-DE" sz="2000" b="0" i="1" smtClean="0">
                            <a:latin typeface="Cambria Math"/>
                          </a:rPr>
                          <m:t>45</m:t>
                        </m:r>
                      </m:num>
                      <m:den>
                        <m:r>
                          <a:rPr lang="de-DE" sz="2000" b="0" i="1" smtClean="0">
                            <a:latin typeface="Cambria Math"/>
                          </a:rPr>
                          <m:t>85</m:t>
                        </m:r>
                      </m:den>
                    </m:f>
                    <m:r>
                      <a:rPr lang="de-DE" sz="2000" b="0" i="1" smtClean="0">
                        <a:latin typeface="Cambria Math"/>
                        <a:ea typeface="Cambria Math"/>
                      </a:rPr>
                      <m:t>≈0.5294</m:t>
                    </m:r>
                    <m:r>
                      <a:rPr lang="de-DE" sz="2000" b="0" i="1" smtClean="0">
                        <a:latin typeface="Cambria Math"/>
                      </a:rPr>
                      <m:t>,   </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𝜋</m:t>
                            </m:r>
                          </m:e>
                        </m:acc>
                      </m:e>
                      <m:sub>
                        <m:r>
                          <a:rPr lang="de-DE" sz="2000" b="0" i="1" smtClean="0">
                            <a:latin typeface="Cambria Math"/>
                            <a:ea typeface="Cambria Math"/>
                          </a:rPr>
                          <m:t>1</m:t>
                        </m:r>
                      </m:sub>
                    </m:sSub>
                    <m:r>
                      <a:rPr lang="de-DE" sz="2000" i="1">
                        <a:latin typeface="Cambria Math"/>
                      </a:rPr>
                      <m:t>=</m:t>
                    </m:r>
                    <m:f>
                      <m:fPr>
                        <m:type m:val="lin"/>
                        <m:ctrlPr>
                          <a:rPr lang="de-DE" sz="2000" i="1">
                            <a:latin typeface="Cambria Math" panose="02040503050406030204" pitchFamily="18" charset="0"/>
                          </a:rPr>
                        </m:ctrlPr>
                      </m:fPr>
                      <m:num>
                        <m:r>
                          <a:rPr lang="de-DE" sz="2000" b="0" i="1" smtClean="0">
                            <a:latin typeface="Cambria Math"/>
                          </a:rPr>
                          <m:t>62</m:t>
                        </m:r>
                      </m:num>
                      <m:den>
                        <m:r>
                          <a:rPr lang="de-DE" sz="2000" b="0" i="1" smtClean="0">
                            <a:latin typeface="Cambria Math"/>
                          </a:rPr>
                          <m:t>110</m:t>
                        </m:r>
                      </m:den>
                    </m:f>
                    <m:r>
                      <a:rPr lang="de-DE" sz="2000" i="1" smtClean="0">
                        <a:latin typeface="Cambria Math"/>
                        <a:ea typeface="Cambria Math"/>
                      </a:rPr>
                      <m:t>≈</m:t>
                    </m:r>
                    <m:r>
                      <a:rPr lang="de-DE" sz="2000" b="0" i="1" smtClean="0">
                        <a:latin typeface="Cambria Math"/>
                        <a:ea typeface="Cambria Math"/>
                      </a:rPr>
                      <m:t>0.5636</m:t>
                    </m:r>
                  </m:oMath>
                </a14:m>
                <a:r>
                  <a:rPr lang="de-DE" sz="2000" dirty="0">
                    <a:solidFill>
                      <a:schemeClr val="tx1"/>
                    </a:solidFill>
                    <a:latin typeface="+mn-lt"/>
                  </a:rPr>
                  <a:t>   erhalten wir </a:t>
                </a:r>
                <a14:m>
                  <m:oMath xmlns:m="http://schemas.openxmlformats.org/officeDocument/2006/math">
                    <m:acc>
                      <m:accPr>
                        <m:chr m:val="̂"/>
                        <m:ctrlPr>
                          <a:rPr lang="de-DE" sz="2000" i="1">
                            <a:latin typeface="Cambria Math" panose="02040503050406030204" pitchFamily="18" charset="0"/>
                          </a:rPr>
                        </m:ctrlPr>
                      </m:accPr>
                      <m:e>
                        <m:r>
                          <a:rPr lang="de-DE" sz="2000" i="1">
                            <a:latin typeface="Cambria Math"/>
                            <a:ea typeface="Cambria Math"/>
                          </a:rPr>
                          <m:t>𝜋</m:t>
                        </m:r>
                      </m:e>
                    </m:acc>
                    <m:r>
                      <a:rPr lang="de-DE" sz="2000" i="1">
                        <a:latin typeface="Cambria Math"/>
                      </a:rPr>
                      <m:t>=</m:t>
                    </m:r>
                    <m:f>
                      <m:fPr>
                        <m:type m:val="lin"/>
                        <m:ctrlPr>
                          <a:rPr lang="de-DE" sz="2000" i="1" smtClean="0">
                            <a:latin typeface="Cambria Math" panose="02040503050406030204" pitchFamily="18" charset="0"/>
                          </a:rPr>
                        </m:ctrlPr>
                      </m:fPr>
                      <m:num>
                        <m:d>
                          <m:dPr>
                            <m:ctrlPr>
                              <a:rPr lang="de-DE" sz="2000" i="1">
                                <a:latin typeface="Cambria Math" panose="02040503050406030204" pitchFamily="18" charset="0"/>
                              </a:rPr>
                            </m:ctrlPr>
                          </m:dPr>
                          <m:e>
                            <m:r>
                              <a:rPr lang="de-DE" sz="2000" i="1">
                                <a:latin typeface="Cambria Math"/>
                              </a:rPr>
                              <m:t>45+</m:t>
                            </m:r>
                            <m:r>
                              <a:rPr lang="de-DE" sz="2000" b="0" i="1" smtClean="0">
                                <a:latin typeface="Cambria Math" panose="02040503050406030204" pitchFamily="18" charset="0"/>
                              </a:rPr>
                              <m:t>62</m:t>
                            </m:r>
                          </m:e>
                        </m:d>
                      </m:num>
                      <m:den>
                        <m:r>
                          <a:rPr lang="de-DE" sz="2000" b="0" i="1" smtClean="0">
                            <a:latin typeface="Cambria Math"/>
                          </a:rPr>
                          <m:t>195</m:t>
                        </m:r>
                      </m:den>
                    </m:f>
                    <m:r>
                      <a:rPr lang="de-DE" sz="2000" i="1">
                        <a:latin typeface="Cambria Math"/>
                        <a:ea typeface="Cambria Math"/>
                      </a:rPr>
                      <m:t>≈0.5487</m:t>
                    </m:r>
                  </m:oMath>
                </a14:m>
                <a:r>
                  <a:rPr lang="de-DE" sz="2000" dirty="0"/>
                  <a:t> </a:t>
                </a:r>
                <a:r>
                  <a:rPr lang="de-DE" sz="2000" dirty="0">
                    <a:latin typeface="+mn-lt"/>
                  </a:rPr>
                  <a:t>und damit</a:t>
                </a:r>
                <a:endParaRPr lang="de-DE" sz="2000" dirty="0"/>
              </a:p>
              <a:p>
                <a:pPr algn="just"/>
                <a:endParaRPr lang="de-DE" sz="2000" dirty="0">
                  <a:solidFill>
                    <a:schemeClr val="tx1"/>
                  </a:solidFill>
                  <a:latin typeface="+mn-lt"/>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707965" y="4816338"/>
                <a:ext cx="7967723" cy="1015663"/>
              </a:xfrm>
              <a:prstGeom prst="rect">
                <a:avLst/>
              </a:prstGeom>
              <a:blipFill>
                <a:blip r:embed="rId9"/>
                <a:stretch>
                  <a:fillRect l="-765" t="-45509" b="-4012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1294917" y="5517232"/>
                <a:ext cx="1980940" cy="433067"/>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𝑡</m:t>
                                  </m:r>
                                </m:e>
                              </m:acc>
                            </m:e>
                          </m:acc>
                        </m:e>
                        <m:sub>
                          <m:r>
                            <a:rPr lang="de-DE" sz="2000" b="0" i="1" smtClean="0">
                              <a:solidFill>
                                <a:schemeClr val="tx1"/>
                              </a:solidFill>
                              <a:latin typeface="Cambria Math"/>
                              <a:ea typeface="Cambria Math"/>
                            </a:rPr>
                            <m:t>𝐷</m:t>
                          </m:r>
                        </m:sub>
                      </m:sSub>
                      <m:r>
                        <a:rPr lang="de-DE" sz="2000" b="0" i="1" smtClean="0">
                          <a:solidFill>
                            <a:schemeClr val="tx1"/>
                          </a:solidFill>
                          <a:latin typeface="Cambria Math"/>
                          <a:ea typeface="Cambria Math"/>
                        </a:rPr>
                        <m:t>=0.4762</m:t>
                      </m:r>
                    </m:oMath>
                  </m:oMathPara>
                </a14:m>
                <a:endParaRPr lang="de-DE" sz="2000" dirty="0">
                  <a:solidFill>
                    <a:schemeClr val="tx1"/>
                  </a:solidFill>
                  <a:latin typeface="+mn-lt"/>
                </a:endParaRPr>
              </a:p>
            </p:txBody>
          </p:sp>
        </mc:Choice>
        <mc:Fallback xmlns="">
          <p:sp>
            <p:nvSpPr>
              <p:cNvPr id="38" name="Textfeld 37"/>
              <p:cNvSpPr txBox="1">
                <a:spLocks noRot="1" noChangeAspect="1" noMove="1" noResize="1" noEditPoints="1" noAdjustHandles="1" noChangeArrowheads="1" noChangeShapeType="1" noTextEdit="1"/>
              </p:cNvSpPr>
              <p:nvPr/>
            </p:nvSpPr>
            <p:spPr>
              <a:xfrm>
                <a:off x="1294917" y="5517232"/>
                <a:ext cx="1980940" cy="433067"/>
              </a:xfrm>
              <a:prstGeom prst="rect">
                <a:avLst/>
              </a:prstGeom>
              <a:blipFill rotWithShape="1">
                <a:blip r:embed="rId10"/>
                <a:stretch>
                  <a:fillRect t="-5634" b="-281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707965" y="5950299"/>
                <a:ext cx="7056784"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   </m:t>
                    </m:r>
                  </m:oMath>
                </a14:m>
                <a:r>
                  <a:rPr lang="de-DE" sz="2000" dirty="0">
                    <a:solidFill>
                      <a:schemeClr val="tx1"/>
                    </a:solidFill>
                    <a:latin typeface="+mn-lt"/>
                  </a:rPr>
                  <a:t>Beibehaltung von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r>
                  <a:rPr lang="de-DE" sz="2000">
                    <a:solidFill>
                      <a:schemeClr val="tx1"/>
                    </a:solidFill>
                    <a:latin typeface="+mn-lt"/>
                  </a:rPr>
                  <a:t>(kein signifikanter Unterschied)</a:t>
                </a:r>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707965" y="5950299"/>
                <a:ext cx="7056784" cy="400110"/>
              </a:xfrm>
              <a:prstGeom prst="rect">
                <a:avLst/>
              </a:prstGeom>
              <a:blipFill>
                <a:blip r:embed="rId11"/>
                <a:stretch>
                  <a:fillRect t="-7576" b="-25758"/>
                </a:stretch>
              </a:blipFill>
            </p:spPr>
            <p:txBody>
              <a:bodyPr/>
              <a:lstStyle/>
              <a:p>
                <a:r>
                  <a:rPr lang="en-US">
                    <a:noFill/>
                  </a:rPr>
                  <a:t> </a:t>
                </a:r>
              </a:p>
            </p:txBody>
          </p:sp>
        </mc:Fallback>
      </mc:AlternateContent>
    </p:spTree>
    <p:extLst>
      <p:ext uri="{BB962C8B-B14F-4D97-AF65-F5344CB8AC3E}">
        <p14:creationId xmlns:p14="http://schemas.microsoft.com/office/powerpoint/2010/main" val="2514567390"/>
      </p:ext>
    </p:extLst>
  </p:cSld>
  <p:clrMapOvr>
    <a:masterClrMapping/>
  </p:clrMapOvr>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833</a:t>
            </a:r>
            <a:endParaRPr lang="de-DE" sz="8000" b="1" dirty="0">
              <a:solidFill>
                <a:schemeClr val="tx1"/>
              </a:solidFill>
              <a:latin typeface="+mj-lt"/>
            </a:endParaRPr>
          </a:p>
        </p:txBody>
      </p:sp>
      <p:sp>
        <p:nvSpPr>
          <p:cNvPr id="8" name="Textfeld 7"/>
          <p:cNvSpPr txBox="1"/>
          <p:nvPr/>
        </p:nvSpPr>
        <p:spPr>
          <a:xfrm>
            <a:off x="468313" y="1196820"/>
            <a:ext cx="4535735" cy="400110"/>
          </a:xfrm>
          <a:prstGeom prst="rect">
            <a:avLst/>
          </a:prstGeom>
          <a:noFill/>
        </p:spPr>
        <p:txBody>
          <a:bodyPr wrap="square" rtlCol="0">
            <a:spAutoFit/>
          </a:bodyPr>
          <a:lstStyle/>
          <a:p>
            <a:pPr algn="just"/>
            <a:r>
              <a:rPr lang="de-DE" sz="2000" dirty="0">
                <a:latin typeface="+mn-lt"/>
              </a:rPr>
              <a:t>&gt; Bemerkung (vgl. </a:t>
            </a:r>
            <a:r>
              <a:rPr lang="de-DE" sz="2000">
                <a:latin typeface="+mn-lt"/>
              </a:rPr>
              <a:t>Folie 818)</a:t>
            </a:r>
            <a:endParaRPr lang="de-DE" sz="2000" dirty="0">
              <a:latin typeface="+mn-lt"/>
            </a:endParaRPr>
          </a:p>
        </p:txBody>
      </p:sp>
      <mc:AlternateContent xmlns:mc="http://schemas.openxmlformats.org/markup-compatibility/2006" xmlns:a14="http://schemas.microsoft.com/office/drawing/2010/main">
        <mc:Choice Requires="a14">
          <p:sp>
            <p:nvSpPr>
              <p:cNvPr id="3" name="Textfeld 2"/>
              <p:cNvSpPr txBox="1"/>
              <p:nvPr/>
            </p:nvSpPr>
            <p:spPr>
              <a:xfrm>
                <a:off x="1324880" y="1596930"/>
                <a:ext cx="4543263" cy="43332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i="1" smtClean="0">
                              <a:latin typeface="Cambria Math" panose="02040503050406030204" pitchFamily="18" charset="0"/>
                            </a:rPr>
                          </m:ctrlPr>
                        </m:sSupPr>
                        <m:e>
                          <m:sSubSup>
                            <m:sSubSupPr>
                              <m:ctrlPr>
                                <a:rPr lang="de-DE" sz="2000" i="1" smtClean="0">
                                  <a:latin typeface="Cambria Math" panose="02040503050406030204" pitchFamily="18" charset="0"/>
                                </a:rPr>
                              </m:ctrlPr>
                            </m:sSubSupPr>
                            <m:e>
                              <m:acc>
                                <m:accPr>
                                  <m:chr m:val="̃"/>
                                  <m:ctrlPr>
                                    <a:rPr lang="de-DE" sz="2000" i="1">
                                      <a:latin typeface="Cambria Math" panose="02040503050406030204" pitchFamily="18" charset="0"/>
                                      <a:ea typeface="Cambria Math"/>
                                    </a:rPr>
                                  </m:ctrlPr>
                                </m:accPr>
                                <m:e>
                                  <m:acc>
                                    <m:accPr>
                                      <m:chr m:val="̃"/>
                                      <m:ctrlPr>
                                        <a:rPr lang="de-DE" sz="2000" i="1">
                                          <a:latin typeface="Cambria Math" panose="02040503050406030204" pitchFamily="18" charset="0"/>
                                          <a:ea typeface="Cambria Math"/>
                                        </a:rPr>
                                      </m:ctrlPr>
                                    </m:accPr>
                                    <m:e>
                                      <m:r>
                                        <a:rPr lang="de-DE" sz="2000" i="1">
                                          <a:latin typeface="Cambria Math"/>
                                          <a:ea typeface="Cambria Math"/>
                                        </a:rPr>
                                        <m:t>𝑡</m:t>
                                      </m:r>
                                    </m:e>
                                  </m:acc>
                                </m:e>
                              </m:acc>
                            </m:e>
                            <m:sub>
                              <m:r>
                                <a:rPr lang="de-DE" sz="2000" b="0" i="1" smtClean="0">
                                  <a:latin typeface="Cambria Math"/>
                                </a:rPr>
                                <m:t>𝐷</m:t>
                              </m:r>
                            </m:sub>
                            <m:sup>
                              <m:r>
                                <a:rPr lang="de-DE" sz="2000" b="0" i="1" smtClean="0">
                                  <a:latin typeface="Cambria Math"/>
                                </a:rPr>
                                <m:t>2</m:t>
                              </m:r>
                            </m:sup>
                          </m:sSubSup>
                          <m:r>
                            <a:rPr lang="de-DE" sz="2000" b="0" i="1" smtClean="0">
                              <a:latin typeface="Cambria Math"/>
                            </a:rPr>
                            <m:t>=</m:t>
                          </m:r>
                          <m:d>
                            <m:dPr>
                              <m:ctrlPr>
                                <a:rPr lang="de-DE" sz="2000" i="1" smtClean="0">
                                  <a:latin typeface="Cambria Math" panose="02040503050406030204" pitchFamily="18" charset="0"/>
                                </a:rPr>
                              </m:ctrlPr>
                            </m:dPr>
                            <m:e>
                              <m:r>
                                <a:rPr lang="de-DE" sz="2000" b="0" i="1" smtClean="0">
                                  <a:latin typeface="Cambria Math"/>
                                </a:rPr>
                                <m:t>0.4762</m:t>
                              </m:r>
                            </m:e>
                          </m:d>
                        </m:e>
                        <m:sup>
                          <m:r>
                            <a:rPr lang="de-DE" sz="2000" b="0" i="1" smtClean="0">
                              <a:latin typeface="Cambria Math"/>
                            </a:rPr>
                            <m:t>2</m:t>
                          </m:r>
                        </m:sup>
                      </m:sSup>
                      <m:r>
                        <a:rPr lang="de-DE" sz="2000" b="0" i="1" smtClean="0">
                          <a:latin typeface="Cambria Math"/>
                        </a:rPr>
                        <m:t>=0.2268=</m:t>
                      </m:r>
                      <m:sSup>
                        <m:sSupPr>
                          <m:ctrlPr>
                            <a:rPr lang="de-DE" sz="2000" b="0" i="1" smtClean="0">
                              <a:latin typeface="Cambria Math" panose="02040503050406030204" pitchFamily="18" charset="0"/>
                            </a:rPr>
                          </m:ctrlPr>
                        </m:sSupPr>
                        <m:e>
                          <m:r>
                            <a:rPr lang="de-DE" sz="2000" b="0" i="1" smtClean="0">
                              <a:latin typeface="Cambria Math"/>
                              <a:ea typeface="Cambria Math"/>
                            </a:rPr>
                            <m:t>𝜒</m:t>
                          </m:r>
                        </m:e>
                        <m:sup>
                          <m:r>
                            <a:rPr lang="de-DE" sz="2000" b="0" i="1" smtClean="0">
                              <a:latin typeface="Cambria Math"/>
                            </a:rPr>
                            <m:t>2</m:t>
                          </m:r>
                        </m:sup>
                      </m:sSup>
                    </m:oMath>
                  </m:oMathPara>
                </a14:m>
                <a:endParaRPr lang="de-DE" sz="2000" dirty="0"/>
              </a:p>
            </p:txBody>
          </p:sp>
        </mc:Choice>
        <mc:Fallback xmlns="">
          <p:sp>
            <p:nvSpPr>
              <p:cNvPr id="3" name="Textfeld 2"/>
              <p:cNvSpPr txBox="1">
                <a:spLocks noRot="1" noChangeAspect="1" noMove="1" noResize="1" noEditPoints="1" noAdjustHandles="1" noChangeArrowheads="1" noChangeShapeType="1" noTextEdit="1"/>
              </p:cNvSpPr>
              <p:nvPr/>
            </p:nvSpPr>
            <p:spPr>
              <a:xfrm>
                <a:off x="1324880" y="1596930"/>
                <a:ext cx="4543263" cy="433324"/>
              </a:xfrm>
              <a:prstGeom prst="rect">
                <a:avLst/>
              </a:prstGeom>
              <a:blipFill rotWithShape="1">
                <a:blip r:embed="rId3"/>
                <a:stretch>
                  <a:fillRect t="-5634" b="-704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1324880" y="2046477"/>
                <a:ext cx="4543263" cy="43383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i="1" smtClean="0">
                              <a:latin typeface="Cambria Math" panose="02040503050406030204" pitchFamily="18" charset="0"/>
                            </a:rPr>
                          </m:ctrlPr>
                        </m:sSupPr>
                        <m:e>
                          <m:sSubSup>
                            <m:sSubSupPr>
                              <m:ctrlPr>
                                <a:rPr lang="de-DE" sz="2000" i="1" smtClean="0">
                                  <a:latin typeface="Cambria Math" panose="02040503050406030204" pitchFamily="18" charset="0"/>
                                </a:rPr>
                              </m:ctrlPr>
                            </m:sSubSupPr>
                            <m:e>
                              <m:r>
                                <a:rPr lang="de-DE" sz="2000" b="0" i="1" smtClean="0">
                                  <a:latin typeface="Cambria Math"/>
                                </a:rPr>
                                <m:t>𝑐</m:t>
                              </m:r>
                            </m:e>
                            <m:sub>
                              <m:r>
                                <a:rPr lang="de-DE" sz="2000" b="0" i="1" smtClean="0">
                                  <a:latin typeface="Cambria Math"/>
                                </a:rPr>
                                <m:t>1</m:t>
                              </m:r>
                            </m:sub>
                            <m:sup>
                              <m:r>
                                <a:rPr lang="de-DE" sz="2000" b="0" i="1" smtClean="0">
                                  <a:latin typeface="Cambria Math"/>
                                </a:rPr>
                                <m:t>2</m:t>
                              </m:r>
                            </m:sup>
                          </m:sSubSup>
                          <m:r>
                            <a:rPr lang="de-DE" sz="2000" b="0" i="1" smtClean="0">
                              <a:latin typeface="Cambria Math"/>
                            </a:rPr>
                            <m:t>=</m:t>
                          </m:r>
                          <m:d>
                            <m:dPr>
                              <m:ctrlPr>
                                <a:rPr lang="de-DE" sz="2000" i="1" smtClean="0">
                                  <a:latin typeface="Cambria Math" panose="02040503050406030204" pitchFamily="18" charset="0"/>
                                </a:rPr>
                              </m:ctrlPr>
                            </m:dPr>
                            <m:e>
                              <m:r>
                                <a:rPr lang="de-DE" sz="2000" b="0" i="1" smtClean="0">
                                  <a:latin typeface="Cambria Math"/>
                                </a:rPr>
                                <m:t>1.96</m:t>
                              </m:r>
                            </m:e>
                          </m:d>
                        </m:e>
                        <m:sup>
                          <m:r>
                            <a:rPr lang="de-DE" sz="2000" b="0" i="1" smtClean="0">
                              <a:latin typeface="Cambria Math"/>
                            </a:rPr>
                            <m:t>2</m:t>
                          </m:r>
                        </m:sup>
                      </m:sSup>
                      <m:r>
                        <a:rPr lang="de-DE" sz="2000" b="0" i="1" smtClean="0">
                          <a:latin typeface="Cambria Math"/>
                        </a:rPr>
                        <m:t>=3.84=</m:t>
                      </m:r>
                      <m:sSubSup>
                        <m:sSubSupPr>
                          <m:ctrlPr>
                            <a:rPr lang="de-DE" sz="2000" b="0" i="1" smtClean="0">
                              <a:latin typeface="Cambria Math" panose="02040503050406030204" pitchFamily="18" charset="0"/>
                            </a:rPr>
                          </m:ctrlPr>
                        </m:sSubSupPr>
                        <m:e>
                          <m:r>
                            <a:rPr lang="de-DE" sz="2000" b="0" i="1" smtClean="0">
                              <a:latin typeface="Cambria Math"/>
                              <a:ea typeface="Cambria Math"/>
                            </a:rPr>
                            <m:t>𝜒</m:t>
                          </m:r>
                        </m:e>
                        <m:sub>
                          <m:r>
                            <a:rPr lang="de-DE" sz="2000" b="0" i="1" smtClean="0">
                              <a:latin typeface="Cambria Math"/>
                            </a:rPr>
                            <m:t>1,0.95</m:t>
                          </m:r>
                        </m:sub>
                        <m:sup>
                          <m:r>
                            <a:rPr lang="de-DE" sz="2000" b="0" i="1" smtClean="0">
                              <a:latin typeface="Cambria Math"/>
                            </a:rPr>
                            <m:t>2</m:t>
                          </m:r>
                        </m:sup>
                      </m:sSubSup>
                    </m:oMath>
                  </m:oMathPara>
                </a14:m>
                <a:endParaRPr lang="de-DE" sz="2000" dirty="0"/>
              </a:p>
            </p:txBody>
          </p:sp>
        </mc:Choice>
        <mc:Fallback xmlns="">
          <p:sp>
            <p:nvSpPr>
              <p:cNvPr id="10" name="Textfeld 9"/>
              <p:cNvSpPr txBox="1">
                <a:spLocks noRot="1" noChangeAspect="1" noMove="1" noResize="1" noEditPoints="1" noAdjustHandles="1" noChangeArrowheads="1" noChangeShapeType="1" noTextEdit="1"/>
              </p:cNvSpPr>
              <p:nvPr/>
            </p:nvSpPr>
            <p:spPr>
              <a:xfrm>
                <a:off x="1324880" y="2046477"/>
                <a:ext cx="4543263" cy="433837"/>
              </a:xfrm>
              <a:prstGeom prst="rect">
                <a:avLst/>
              </a:prstGeom>
              <a:blipFill rotWithShape="1">
                <a:blip r:embed="rId4"/>
                <a:stretch>
                  <a:fillRect b="-1408"/>
                </a:stretch>
              </a:blipFill>
            </p:spPr>
            <p:txBody>
              <a:bodyPr/>
              <a:lstStyle/>
              <a:p>
                <a:r>
                  <a:rPr lang="de-DE">
                    <a:noFill/>
                  </a:rPr>
                  <a:t> </a:t>
                </a:r>
              </a:p>
            </p:txBody>
          </p:sp>
        </mc:Fallback>
      </mc:AlternateContent>
      <p:sp>
        <p:nvSpPr>
          <p:cNvPr id="11" name="Textfeld 10"/>
          <p:cNvSpPr txBox="1">
            <a:spLocks noChangeArrowheads="1"/>
          </p:cNvSpPr>
          <p:nvPr/>
        </p:nvSpPr>
        <p:spPr bwMode="auto">
          <a:xfrm>
            <a:off x="468312" y="2708920"/>
            <a:ext cx="800623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11.3.8: Test auf klinische Relevanz </a:t>
            </a:r>
            <a:r>
              <a:rPr lang="de-DE" sz="2000" dirty="0">
                <a:solidFill>
                  <a:srgbClr val="0070C0"/>
                </a:solidFill>
              </a:rPr>
              <a:t>● </a:t>
            </a:r>
            <a:endParaRPr lang="de-DE" sz="2000" b="1" dirty="0">
              <a:solidFill>
                <a:srgbClr val="0070C0"/>
              </a:solidFill>
              <a:latin typeface="+mn-lt"/>
            </a:endParaRPr>
          </a:p>
        </p:txBody>
      </p:sp>
      <p:sp>
        <p:nvSpPr>
          <p:cNvPr id="29" name="Textfeld 28"/>
          <p:cNvSpPr txBox="1"/>
          <p:nvPr/>
        </p:nvSpPr>
        <p:spPr>
          <a:xfrm>
            <a:off x="468313" y="5983860"/>
            <a:ext cx="2704522" cy="400110"/>
          </a:xfrm>
          <a:prstGeom prst="rect">
            <a:avLst/>
          </a:prstGeom>
          <a:noFill/>
        </p:spPr>
        <p:txBody>
          <a:bodyPr wrap="square" rtlCol="0">
            <a:spAutoFit/>
          </a:bodyPr>
          <a:lstStyle/>
          <a:p>
            <a:pPr algn="just"/>
            <a:r>
              <a:rPr lang="de-DE" sz="2000" dirty="0">
                <a:latin typeface="+mn-lt"/>
              </a:rPr>
              <a:t>&gt; Testproblem:  </a:t>
            </a:r>
          </a:p>
        </p:txBody>
      </p:sp>
      <mc:AlternateContent xmlns:mc="http://schemas.openxmlformats.org/markup-compatibility/2006" xmlns:a14="http://schemas.microsoft.com/office/drawing/2010/main">
        <mc:Choice Requires="a14">
          <p:sp>
            <p:nvSpPr>
              <p:cNvPr id="30" name="Textfeld 29"/>
              <p:cNvSpPr txBox="1"/>
              <p:nvPr/>
            </p:nvSpPr>
            <p:spPr>
              <a:xfrm>
                <a:off x="2339602" y="5983860"/>
                <a:ext cx="5040560"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𝜋</m:t>
                        </m:r>
                      </m:e>
                      <m:sub>
                        <m:r>
                          <a:rPr lang="de-DE" sz="2000" b="0" i="1" dirty="0" smtClean="0">
                            <a:solidFill>
                              <a:schemeClr val="tx1"/>
                            </a:solidFill>
                            <a:latin typeface="Cambria Math"/>
                            <a:ea typeface="Cambria Math"/>
                          </a:rPr>
                          <m:t>1</m:t>
                        </m:r>
                      </m:sub>
                    </m:sSub>
                    <m:r>
                      <a:rPr lang="de-DE" sz="2000" b="0" i="1" dirty="0" smtClean="0">
                        <a:solidFill>
                          <a:schemeClr val="tx1"/>
                        </a:solidFill>
                        <a:latin typeface="Cambria Math"/>
                        <a:ea typeface="Cambria Math"/>
                      </a:rPr>
                      <m:t>−</m:t>
                    </m:r>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𝜋</m:t>
                        </m:r>
                      </m:e>
                      <m:sub>
                        <m:r>
                          <a:rPr lang="de-DE" sz="2000" b="0" i="1" dirty="0" smtClean="0">
                            <a:solidFill>
                              <a:schemeClr val="tx1"/>
                            </a:solidFill>
                            <a:latin typeface="Cambria Math"/>
                            <a:ea typeface="Cambria Math"/>
                          </a:rPr>
                          <m:t>0</m:t>
                        </m:r>
                      </m:sub>
                    </m:sSub>
                    <m:r>
                      <a:rPr lang="de-DE" sz="2000" i="1" dirty="0">
                        <a:solidFill>
                          <a:schemeClr val="tx1"/>
                        </a:solidFill>
                        <a:latin typeface="Cambria Math"/>
                        <a:ea typeface="Cambria Math"/>
                      </a:rPr>
                      <m:t>≤</m:t>
                    </m:r>
                    <m:r>
                      <a:rPr lang="de-DE" sz="2000" b="0" i="1" dirty="0" smtClean="0">
                        <a:solidFill>
                          <a:schemeClr val="tx1"/>
                        </a:solidFill>
                        <a:latin typeface="Cambria Math"/>
                        <a:ea typeface="Cambria Math"/>
                      </a:rPr>
                      <m:t>0.02</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𝜋</m:t>
                        </m:r>
                      </m:e>
                      <m:sub>
                        <m:r>
                          <a:rPr lang="de-DE" sz="2000" i="1" dirty="0">
                            <a:solidFill>
                              <a:schemeClr val="tx1"/>
                            </a:solidFill>
                            <a:latin typeface="Cambria Math"/>
                            <a:ea typeface="Cambria Math"/>
                          </a:rPr>
                          <m:t>1</m:t>
                        </m:r>
                      </m:sub>
                    </m:sSub>
                    <m:r>
                      <a:rPr lang="de-DE" sz="2000" i="1" dirty="0">
                        <a:solidFill>
                          <a:schemeClr val="tx1"/>
                        </a:solidFill>
                        <a:latin typeface="Cambria Math"/>
                        <a:ea typeface="Cambria Math"/>
                      </a:rPr>
                      <m:t>−</m:t>
                    </m:r>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𝜋</m:t>
                        </m:r>
                      </m:e>
                      <m:sub>
                        <m:r>
                          <a:rPr lang="de-DE" sz="2000" i="1" dirty="0">
                            <a:solidFill>
                              <a:schemeClr val="tx1"/>
                            </a:solidFill>
                            <a:latin typeface="Cambria Math"/>
                            <a:ea typeface="Cambria Math"/>
                          </a:rPr>
                          <m:t>0</m:t>
                        </m:r>
                      </m:sub>
                    </m:sSub>
                    <m:r>
                      <a:rPr lang="de-DE" sz="2000" b="0" i="1" dirty="0" smtClean="0">
                        <a:solidFill>
                          <a:schemeClr val="tx1"/>
                        </a:solidFill>
                        <a:latin typeface="Cambria Math"/>
                        <a:ea typeface="Cambria Math"/>
                      </a:rPr>
                      <m:t>&gt;</m:t>
                    </m:r>
                    <m:r>
                      <a:rPr lang="de-DE" sz="2000" i="1" dirty="0">
                        <a:solidFill>
                          <a:schemeClr val="tx1"/>
                        </a:solidFill>
                        <a:latin typeface="Cambria Math"/>
                        <a:ea typeface="Cambria Math"/>
                      </a:rPr>
                      <m:t>0</m:t>
                    </m:r>
                    <m:r>
                      <a:rPr lang="de-DE" sz="2000" b="0" i="1" dirty="0" smtClean="0">
                        <a:solidFill>
                          <a:schemeClr val="tx1"/>
                        </a:solidFill>
                        <a:latin typeface="Cambria Math"/>
                        <a:ea typeface="Cambria Math"/>
                      </a:rPr>
                      <m:t>.02</m:t>
                    </m:r>
                  </m:oMath>
                </a14:m>
                <a:endParaRPr lang="de-DE" sz="2000" dirty="0">
                  <a:solidFill>
                    <a:schemeClr val="tx1"/>
                  </a:solidFill>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2339602" y="5983860"/>
                <a:ext cx="5040560" cy="400110"/>
              </a:xfrm>
              <a:prstGeom prst="rect">
                <a:avLst/>
              </a:prstGeom>
              <a:blipFill rotWithShape="1">
                <a:blip r:embed="rId5"/>
                <a:stretch>
                  <a:fillRect t="-7692" b="-27692"/>
                </a:stretch>
              </a:blipFill>
            </p:spPr>
            <p:txBody>
              <a:bodyPr/>
              <a:lstStyle/>
              <a:p>
                <a:r>
                  <a:rPr lang="de-DE">
                    <a:noFill/>
                  </a:rPr>
                  <a:t> </a:t>
                </a:r>
              </a:p>
            </p:txBody>
          </p:sp>
        </mc:Fallback>
      </mc:AlternateContent>
      <p:sp>
        <p:nvSpPr>
          <p:cNvPr id="31" name="Textfeld 30"/>
          <p:cNvSpPr txBox="1"/>
          <p:nvPr/>
        </p:nvSpPr>
        <p:spPr>
          <a:xfrm>
            <a:off x="468311" y="4869160"/>
            <a:ext cx="7920263" cy="1015663"/>
          </a:xfrm>
          <a:prstGeom prst="rect">
            <a:avLst/>
          </a:prstGeom>
          <a:noFill/>
        </p:spPr>
        <p:txBody>
          <a:bodyPr wrap="square" rtlCol="0">
            <a:spAutoFit/>
          </a:bodyPr>
          <a:lstStyle/>
          <a:p>
            <a:pPr algn="just"/>
            <a:r>
              <a:rPr lang="de-DE" sz="2000" dirty="0">
                <a:latin typeface="+mn-lt"/>
              </a:rPr>
              <a:t>&gt; Entscheidungsproblem:</a:t>
            </a:r>
          </a:p>
          <a:p>
            <a:pPr algn="just"/>
            <a:r>
              <a:rPr lang="de-DE" sz="2000" dirty="0">
                <a:latin typeface="+mn-lt"/>
              </a:rPr>
              <a:t>   Ist Medikament um mindestens 2 Prozentpunkte wirksamer?</a:t>
            </a:r>
          </a:p>
          <a:p>
            <a:pPr algn="just"/>
            <a:r>
              <a:rPr lang="de-DE" sz="2000" dirty="0">
                <a:latin typeface="+mn-lt"/>
              </a:rPr>
              <a:t>   (Annahme, dass dieser Wert „klinisch relevant“ ist</a:t>
            </a:r>
          </a:p>
        </p:txBody>
      </p:sp>
      <mc:AlternateContent xmlns:mc="http://schemas.openxmlformats.org/markup-compatibility/2006" xmlns:a14="http://schemas.microsoft.com/office/drawing/2010/main">
        <mc:Choice Requires="a14">
          <p:sp>
            <p:nvSpPr>
              <p:cNvPr id="32" name="Textfeld 31"/>
              <p:cNvSpPr txBox="1"/>
              <p:nvPr/>
            </p:nvSpPr>
            <p:spPr>
              <a:xfrm>
                <a:off x="468313" y="3212976"/>
                <a:ext cx="8006232" cy="400110"/>
              </a:xfrm>
              <a:prstGeom prst="rect">
                <a:avLst/>
              </a:prstGeom>
              <a:noFill/>
            </p:spPr>
            <p:txBody>
              <a:bodyPr wrap="square" rtlCol="0">
                <a:spAutoFit/>
              </a:bodyPr>
              <a:lstStyle/>
              <a:p>
                <a:pPr algn="just"/>
                <a:r>
                  <a:rPr lang="de-DE" sz="2000" dirty="0">
                    <a:latin typeface="+mn-lt"/>
                  </a:rPr>
                  <a:t>&gt; Gegeben sei die Situation von Beispiel 11.3.7 (</a:t>
                </a:r>
                <a:r>
                  <a:rPr lang="de-DE" sz="2000">
                    <a:latin typeface="+mn-lt"/>
                  </a:rPr>
                  <a:t>Folie 817) </a:t>
                </a:r>
                <a:r>
                  <a:rPr lang="de-DE" sz="2000" dirty="0">
                    <a:latin typeface="+mn-lt"/>
                  </a:rPr>
                  <a:t>für </a:t>
                </a:r>
                <a14:m>
                  <m:oMath xmlns:m="http://schemas.openxmlformats.org/officeDocument/2006/math">
                    <m:r>
                      <a:rPr lang="de-DE" sz="2000" b="0" i="1" smtClean="0">
                        <a:latin typeface="Cambria Math"/>
                      </a:rPr>
                      <m:t>𝑛</m:t>
                    </m:r>
                    <m:r>
                      <a:rPr lang="de-DE" sz="2000" b="0" i="1" smtClean="0">
                        <a:latin typeface="Cambria Math"/>
                      </a:rPr>
                      <m:t>=195</m:t>
                    </m:r>
                  </m:oMath>
                </a14:m>
                <a:r>
                  <a:rPr lang="de-DE" sz="2000" dirty="0">
                    <a:latin typeface="+mn-lt"/>
                  </a:rPr>
                  <a:t>00: </a:t>
                </a:r>
              </a:p>
            </p:txBody>
          </p:sp>
        </mc:Choice>
        <mc:Fallback xmlns="">
          <p:sp>
            <p:nvSpPr>
              <p:cNvPr id="32" name="Textfeld 31"/>
              <p:cNvSpPr txBox="1">
                <a:spLocks noRot="1" noChangeAspect="1" noMove="1" noResize="1" noEditPoints="1" noAdjustHandles="1" noChangeArrowheads="1" noChangeShapeType="1" noTextEdit="1"/>
              </p:cNvSpPr>
              <p:nvPr/>
            </p:nvSpPr>
            <p:spPr>
              <a:xfrm>
                <a:off x="468313" y="3212976"/>
                <a:ext cx="8006232" cy="400110"/>
              </a:xfrm>
              <a:prstGeom prst="rect">
                <a:avLst/>
              </a:prstGeom>
              <a:blipFill>
                <a:blip r:embed="rId6"/>
                <a:stretch>
                  <a:fillRect l="-838" t="-7576" b="-25758"/>
                </a:stretch>
              </a:blipFill>
            </p:spPr>
            <p:txBody>
              <a:bodyPr/>
              <a:lstStyle/>
              <a:p>
                <a:r>
                  <a:rPr lang="en-US">
                    <a:noFill/>
                  </a:rPr>
                  <a:t> </a:t>
                </a:r>
              </a:p>
            </p:txBody>
          </p:sp>
        </mc:Fallback>
      </mc:AlternateContent>
      <p:graphicFrame>
        <p:nvGraphicFramePr>
          <p:cNvPr id="33" name="Tabelle 32"/>
          <p:cNvGraphicFramePr>
            <a:graphicFrameLocks noGrp="1"/>
          </p:cNvGraphicFramePr>
          <p:nvPr/>
        </p:nvGraphicFramePr>
        <p:xfrm>
          <a:off x="755576" y="3664265"/>
          <a:ext cx="3449328" cy="1010920"/>
        </p:xfrm>
        <a:graphic>
          <a:graphicData uri="http://schemas.openxmlformats.org/drawingml/2006/table">
            <a:tbl>
              <a:tblPr firstRow="1" bandRow="1">
                <a:tableStyleId>{5C22544A-7EE6-4342-B048-85BDC9FD1C3A}</a:tableStyleId>
              </a:tblPr>
              <a:tblGrid>
                <a:gridCol w="1440160">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001056">
                  <a:extLst>
                    <a:ext uri="{9D8B030D-6E8A-4147-A177-3AD203B41FA5}">
                      <a16:colId xmlns:a16="http://schemas.microsoft.com/office/drawing/2014/main" val="20002"/>
                    </a:ext>
                  </a:extLst>
                </a:gridCol>
              </a:tblGrid>
              <a:tr h="370840">
                <a:tc>
                  <a:txBody>
                    <a:bodyPr/>
                    <a:lstStyle/>
                    <a:p>
                      <a:endParaRPr lang="de-DE"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de-DE" b="0" dirty="0">
                          <a:solidFill>
                            <a:schemeClr val="tx1"/>
                          </a:solidFill>
                        </a:rPr>
                        <a:t>krank</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de-DE" b="0" dirty="0">
                          <a:solidFill>
                            <a:schemeClr val="tx1"/>
                          </a:solidFill>
                        </a:rPr>
                        <a:t>gesund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70840">
                <a:tc>
                  <a:txBody>
                    <a:bodyPr/>
                    <a:lstStyle/>
                    <a:p>
                      <a:r>
                        <a:rPr lang="de-DE" b="0" dirty="0">
                          <a:solidFill>
                            <a:schemeClr val="tx1"/>
                          </a:solidFill>
                        </a:rPr>
                        <a:t>Placebo</a:t>
                      </a:r>
                    </a:p>
                    <a:p>
                      <a:r>
                        <a:rPr lang="de-DE" b="0" dirty="0">
                          <a:solidFill>
                            <a:schemeClr val="tx1"/>
                          </a:solidFill>
                        </a:rPr>
                        <a:t>Medikament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DE" b="0" dirty="0">
                          <a:solidFill>
                            <a:schemeClr val="tx1"/>
                          </a:solidFill>
                        </a:rPr>
                        <a:t>4000</a:t>
                      </a:r>
                    </a:p>
                    <a:p>
                      <a:pPr algn="ctr"/>
                      <a:r>
                        <a:rPr lang="de-DE" b="0" dirty="0">
                          <a:solidFill>
                            <a:schemeClr val="tx1"/>
                          </a:solidFill>
                        </a:rPr>
                        <a:t>4800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de-DE" b="0" dirty="0">
                          <a:solidFill>
                            <a:schemeClr val="tx1"/>
                          </a:solidFill>
                        </a:rPr>
                        <a:t>4500</a:t>
                      </a:r>
                    </a:p>
                    <a:p>
                      <a:pPr algn="ctr"/>
                      <a:r>
                        <a:rPr lang="de-DE" b="0" dirty="0">
                          <a:solidFill>
                            <a:schemeClr val="tx1"/>
                          </a:solidFill>
                        </a:rPr>
                        <a:t>6200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9729922"/>
      </p:ext>
    </p:extLst>
  </p:cSld>
  <p:clrMapOvr>
    <a:masterClrMapping/>
  </p:clrMapOvr>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834</a:t>
            </a:r>
            <a:endParaRPr lang="de-DE" sz="8000" b="1" dirty="0">
              <a:solidFill>
                <a:schemeClr val="tx1"/>
              </a:solidFill>
              <a:latin typeface="+mj-lt"/>
            </a:endParaRPr>
          </a:p>
        </p:txBody>
      </p:sp>
      <p:sp>
        <p:nvSpPr>
          <p:cNvPr id="9" name="Textfeld 8"/>
          <p:cNvSpPr txBox="1"/>
          <p:nvPr/>
        </p:nvSpPr>
        <p:spPr>
          <a:xfrm>
            <a:off x="468313" y="3195858"/>
            <a:ext cx="2003364" cy="400110"/>
          </a:xfrm>
          <a:prstGeom prst="rect">
            <a:avLst/>
          </a:prstGeom>
          <a:noFill/>
        </p:spPr>
        <p:txBody>
          <a:bodyPr wrap="square" rtlCol="0">
            <a:spAutoFit/>
          </a:bodyPr>
          <a:lstStyle/>
          <a:p>
            <a:pPr algn="just"/>
            <a:r>
              <a:rPr lang="de-DE" sz="2000" dirty="0">
                <a:latin typeface="+mn-lt"/>
              </a:rPr>
              <a:t>&gt; Testprozedur:</a:t>
            </a:r>
          </a:p>
        </p:txBody>
      </p:sp>
      <mc:AlternateContent xmlns:mc="http://schemas.openxmlformats.org/markup-compatibility/2006" xmlns:a14="http://schemas.microsoft.com/office/drawing/2010/main">
        <mc:Choice Requires="a14">
          <p:sp>
            <p:nvSpPr>
              <p:cNvPr id="10" name="Textfeld 9"/>
              <p:cNvSpPr txBox="1"/>
              <p:nvPr/>
            </p:nvSpPr>
            <p:spPr>
              <a:xfrm>
                <a:off x="2282761" y="3160128"/>
                <a:ext cx="6528837" cy="744756"/>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b>
                      <m:sSubPr>
                        <m:ctrlPr>
                          <a:rPr lang="de-DE" sz="2000" i="1">
                            <a:latin typeface="Cambria Math" panose="02040503050406030204" pitchFamily="18" charset="0"/>
                            <a:ea typeface="Cambria Math"/>
                          </a:rPr>
                        </m:ctrlPr>
                      </m:sSubPr>
                      <m:e>
                        <m:acc>
                          <m:accPr>
                            <m:chr m:val="̂"/>
                            <m:ctrlPr>
                              <a:rPr lang="de-DE" sz="2000" i="1" smtClean="0">
                                <a:latin typeface="Cambria Math" panose="02040503050406030204" pitchFamily="18" charset="0"/>
                                <a:ea typeface="Cambria Math"/>
                              </a:rPr>
                            </m:ctrlPr>
                          </m:accPr>
                          <m:e>
                            <m:r>
                              <a:rPr lang="de-DE" sz="2000" b="0" i="1" smtClean="0">
                                <a:latin typeface="Cambria Math"/>
                                <a:ea typeface="Cambria Math"/>
                              </a:rPr>
                              <m:t>𝑇</m:t>
                            </m:r>
                          </m:e>
                        </m:acc>
                      </m:e>
                      <m:sub>
                        <m:r>
                          <a:rPr lang="de-DE" sz="2000" i="1">
                            <a:latin typeface="Cambria Math"/>
                            <a:ea typeface="Cambria Math"/>
                          </a:rPr>
                          <m:t>𝐷</m:t>
                        </m:r>
                      </m:sub>
                    </m:sSub>
                    <m:r>
                      <a:rPr lang="de-DE" sz="2000" b="0" i="1" smtClean="0">
                        <a:latin typeface="Cambria Math"/>
                        <a:ea typeface="Cambria Math"/>
                      </a:rPr>
                      <m:t>&gt;</m:t>
                    </m:r>
                    <m:r>
                      <a:rPr lang="de-DE" sz="2000" b="0" i="1" smtClean="0">
                        <a:latin typeface="Cambria Math"/>
                      </a:rPr>
                      <m:t>1.64</m:t>
                    </m:r>
                  </m:oMath>
                </a14:m>
                <a:r>
                  <a:rPr lang="de-DE" sz="2000" dirty="0">
                    <a:latin typeface="+mn-lt"/>
                  </a:rPr>
                  <a:t>, Entscheidung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a:t>
                </a:r>
              </a:p>
              <a:p>
                <a:pPr algn="just"/>
                <a:r>
                  <a:rPr lang="de-DE" sz="2000" dirty="0">
                    <a:latin typeface="+mn-lt"/>
                  </a:rPr>
                  <a:t>sonst 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2282761" y="3160128"/>
                <a:ext cx="6528837" cy="744756"/>
              </a:xfrm>
              <a:prstGeom prst="rect">
                <a:avLst/>
              </a:prstGeom>
              <a:blipFill rotWithShape="1">
                <a:blip r:embed="rId3"/>
                <a:stretch>
                  <a:fillRect l="-934" t="-4065" b="-9756"/>
                </a:stretch>
              </a:blipFill>
            </p:spPr>
            <p:txBody>
              <a:bodyPr/>
              <a:lstStyle/>
              <a:p>
                <a:r>
                  <a:rPr lang="de-DE">
                    <a:noFill/>
                  </a:rPr>
                  <a:t> </a:t>
                </a:r>
              </a:p>
            </p:txBody>
          </p:sp>
        </mc:Fallback>
      </mc:AlternateContent>
      <p:sp>
        <p:nvSpPr>
          <p:cNvPr id="11" name="Textfeld 10"/>
          <p:cNvSpPr txBox="1"/>
          <p:nvPr/>
        </p:nvSpPr>
        <p:spPr>
          <a:xfrm>
            <a:off x="468313" y="3921427"/>
            <a:ext cx="2447503" cy="400110"/>
          </a:xfrm>
          <a:prstGeom prst="rect">
            <a:avLst/>
          </a:prstGeom>
          <a:noFill/>
        </p:spPr>
        <p:txBody>
          <a:bodyPr wrap="square" rtlCol="0">
            <a:spAutoFit/>
          </a:bodyPr>
          <a:lstStyle/>
          <a:p>
            <a:pPr algn="just"/>
            <a:r>
              <a:rPr lang="de-DE" sz="2000" dirty="0">
                <a:latin typeface="+mn-lt"/>
              </a:rPr>
              <a:t>&gt; Testergebnis hier: </a:t>
            </a:r>
          </a:p>
        </p:txBody>
      </p:sp>
      <mc:AlternateContent xmlns:mc="http://schemas.openxmlformats.org/markup-compatibility/2006" xmlns:a14="http://schemas.microsoft.com/office/drawing/2010/main">
        <mc:Choice Requires="a14">
          <p:sp>
            <p:nvSpPr>
              <p:cNvPr id="12" name="Textfeld 11"/>
              <p:cNvSpPr txBox="1"/>
              <p:nvPr/>
            </p:nvSpPr>
            <p:spPr>
              <a:xfrm>
                <a:off x="1469994" y="4829368"/>
                <a:ext cx="5873943"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𝑡</m:t>
                              </m:r>
                            </m:e>
                          </m:acc>
                        </m:e>
                        <m:sub>
                          <m:r>
                            <a:rPr lang="de-DE" sz="2000" b="0" i="1" smtClean="0">
                              <a:solidFill>
                                <a:schemeClr val="tx1"/>
                              </a:solidFill>
                              <a:latin typeface="Cambria Math"/>
                              <a:ea typeface="Cambria Math"/>
                            </a:rPr>
                            <m:t>𝐷</m:t>
                          </m:r>
                        </m:sub>
                      </m:sSub>
                      <m:r>
                        <a:rPr lang="de-DE" sz="2000" b="0" i="1" smtClean="0">
                          <a:solidFill>
                            <a:schemeClr val="tx1"/>
                          </a:solidFill>
                          <a:latin typeface="Cambria Math"/>
                          <a:ea typeface="Cambria Math"/>
                        </a:rPr>
                        <m:t>=1.9755&gt;</m:t>
                      </m:r>
                      <m:r>
                        <a:rPr lang="de-DE" sz="2000" b="0" i="1" smtClean="0">
                          <a:solidFill>
                            <a:schemeClr val="tx1"/>
                          </a:solidFill>
                          <a:latin typeface="Cambria Math"/>
                          <a:ea typeface="Cambria Math"/>
                        </a:rPr>
                        <m:t>𝑐</m:t>
                      </m:r>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469994" y="4829368"/>
                <a:ext cx="5873943" cy="400110"/>
              </a:xfrm>
              <a:prstGeom prst="rect">
                <a:avLst/>
              </a:prstGeom>
              <a:blipFill rotWithShape="1">
                <a:blip r:embed="rId4"/>
                <a:stretch>
                  <a:fillRect t="-12121" b="-15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707965" y="4321537"/>
                <a:ext cx="7967723" cy="707886"/>
              </a:xfrm>
              <a:prstGeom prst="rect">
                <a:avLst/>
              </a:prstGeom>
              <a:noFill/>
            </p:spPr>
            <p:txBody>
              <a:bodyPr wrap="square" rtlCol="0">
                <a:spAutoFit/>
              </a:bodyPr>
              <a:lstStyle/>
              <a:p>
                <a:pPr algn="just"/>
                <a:r>
                  <a:rPr lang="de-DE" sz="2000" dirty="0">
                    <a:solidFill>
                      <a:schemeClr val="tx1"/>
                    </a:solidFill>
                    <a:latin typeface="+mn-lt"/>
                  </a:rPr>
                  <a:t>Mit  </a:t>
                </a:r>
                <a14:m>
                  <m:oMath xmlns:m="http://schemas.openxmlformats.org/officeDocument/2006/math">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𝑛</m:t>
                        </m:r>
                      </m:e>
                      <m:sub>
                        <m:r>
                          <a:rPr lang="de-DE" sz="2000" i="1">
                            <a:solidFill>
                              <a:schemeClr val="tx1"/>
                            </a:solidFill>
                            <a:latin typeface="Cambria Math"/>
                            <a:ea typeface="Cambria Math"/>
                          </a:rPr>
                          <m:t>0</m:t>
                        </m:r>
                      </m:sub>
                    </m:sSub>
                    <m:r>
                      <a:rPr lang="de-DE" sz="2000" i="1">
                        <a:solidFill>
                          <a:schemeClr val="tx1"/>
                        </a:solidFill>
                        <a:latin typeface="Cambria Math"/>
                        <a:ea typeface="Cambria Math"/>
                      </a:rPr>
                      <m:t>=</m:t>
                    </m:r>
                    <m:r>
                      <a:rPr lang="de-DE" sz="2000" b="0" i="1" smtClean="0">
                        <a:solidFill>
                          <a:schemeClr val="tx1"/>
                        </a:solidFill>
                        <a:latin typeface="Cambria Math"/>
                        <a:ea typeface="Cambria Math"/>
                      </a:rPr>
                      <m:t>8500</m:t>
                    </m:r>
                    <m:r>
                      <a:rPr lang="de-DE" sz="2000" i="1">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1</m:t>
                        </m:r>
                      </m:sub>
                    </m:sSub>
                    <m:r>
                      <a:rPr lang="de-DE" sz="2000" i="1">
                        <a:latin typeface="Cambria Math"/>
                      </a:rPr>
                      <m:t>=</m:t>
                    </m:r>
                    <m:r>
                      <a:rPr lang="de-DE" sz="2000" b="0" i="1" smtClean="0">
                        <a:latin typeface="Cambria Math"/>
                      </a:rPr>
                      <m:t>11000,  </m:t>
                    </m:r>
                    <m:sSub>
                      <m:sSubPr>
                        <m:ctrlPr>
                          <a:rPr lang="de-DE" sz="2000" b="0" i="1" smtClean="0">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𝜋</m:t>
                            </m:r>
                          </m:e>
                        </m:acc>
                      </m:e>
                      <m:sub>
                        <m:r>
                          <a:rPr lang="de-DE" sz="2000" b="0" i="1" smtClean="0">
                            <a:latin typeface="Cambria Math"/>
                          </a:rPr>
                          <m:t>0</m:t>
                        </m:r>
                      </m:sub>
                    </m:sSub>
                    <m:r>
                      <a:rPr lang="de-DE" sz="2000" b="0" i="1" smtClean="0">
                        <a:latin typeface="Cambria Math"/>
                        <a:ea typeface="Cambria Math"/>
                      </a:rPr>
                      <m:t>≈0.5294</m:t>
                    </m:r>
                    <m:r>
                      <a:rPr lang="de-DE" sz="2000" b="0" i="1" smtClean="0">
                        <a:latin typeface="Cambria Math"/>
                      </a:rPr>
                      <m:t>,   </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𝜋</m:t>
                            </m:r>
                          </m:e>
                        </m:acc>
                      </m:e>
                      <m:sub>
                        <m:r>
                          <a:rPr lang="de-DE" sz="2000" b="0" i="1" smtClean="0">
                            <a:latin typeface="Cambria Math"/>
                            <a:ea typeface="Cambria Math"/>
                          </a:rPr>
                          <m:t>1</m:t>
                        </m:r>
                      </m:sub>
                    </m:sSub>
                    <m:r>
                      <a:rPr lang="de-DE" sz="2000" i="1" smtClean="0">
                        <a:latin typeface="Cambria Math"/>
                        <a:ea typeface="Cambria Math"/>
                      </a:rPr>
                      <m:t>≈</m:t>
                    </m:r>
                    <m:r>
                      <a:rPr lang="de-DE" sz="2000" b="0" i="1" smtClean="0">
                        <a:latin typeface="Cambria Math"/>
                        <a:ea typeface="Cambria Math"/>
                      </a:rPr>
                      <m:t>0.5636</m:t>
                    </m:r>
                  </m:oMath>
                </a14:m>
                <a:r>
                  <a:rPr lang="de-DE" sz="2000" dirty="0"/>
                  <a:t> </a:t>
                </a:r>
                <a:r>
                  <a:rPr lang="de-DE" sz="2000" dirty="0">
                    <a:latin typeface="+mn-lt"/>
                  </a:rPr>
                  <a:t>erhalten wir</a:t>
                </a:r>
              </a:p>
              <a:p>
                <a:pPr algn="just"/>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707965" y="4321537"/>
                <a:ext cx="7967723" cy="707886"/>
              </a:xfrm>
              <a:prstGeom prst="rect">
                <a:avLst/>
              </a:prstGeom>
              <a:blipFill rotWithShape="1">
                <a:blip r:embed="rId5"/>
                <a:stretch>
                  <a:fillRect l="-765" t="-431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707965" y="5284090"/>
                <a:ext cx="7056784"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r>
                      <a:rPr lang="de-DE" sz="2000" b="0" i="1" smtClean="0">
                        <a:latin typeface="Cambria Math"/>
                        <a:ea typeface="Cambria Math"/>
                      </a:rPr>
                      <m:t>   </m:t>
                    </m:r>
                  </m:oMath>
                </a14:m>
                <a:r>
                  <a:rPr lang="de-DE" sz="2000" dirty="0">
                    <a:latin typeface="+mn-lt"/>
                  </a:rPr>
                  <a:t>Verwerfung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klinische Relevanz vorhanden</a:t>
                </a:r>
              </a:p>
            </p:txBody>
          </p:sp>
        </mc:Choice>
        <mc:Fallback xmlns="">
          <p:sp>
            <p:nvSpPr>
              <p:cNvPr id="14" name="Textfeld 13"/>
              <p:cNvSpPr txBox="1">
                <a:spLocks noRot="1" noChangeAspect="1" noMove="1" noResize="1" noEditPoints="1" noAdjustHandles="1" noChangeArrowheads="1" noChangeShapeType="1" noTextEdit="1"/>
              </p:cNvSpPr>
              <p:nvPr/>
            </p:nvSpPr>
            <p:spPr>
              <a:xfrm>
                <a:off x="707965" y="5284090"/>
                <a:ext cx="7056784" cy="400110"/>
              </a:xfrm>
              <a:prstGeom prst="rect">
                <a:avLst/>
              </a:prstGeom>
              <a:blipFill rotWithShape="1">
                <a:blip r:embed="rId6"/>
                <a:stretch>
                  <a:fillRect t="-7692" b="-27692"/>
                </a:stretch>
              </a:blipFill>
            </p:spPr>
            <p:txBody>
              <a:bodyPr/>
              <a:lstStyle/>
              <a:p>
                <a:r>
                  <a:rPr lang="de-DE">
                    <a:noFill/>
                  </a:rPr>
                  <a:t> </a:t>
                </a:r>
              </a:p>
            </p:txBody>
          </p:sp>
        </mc:Fallback>
      </mc:AlternateContent>
      <p:sp>
        <p:nvSpPr>
          <p:cNvPr id="20" name="Textfeld 19"/>
          <p:cNvSpPr txBox="1"/>
          <p:nvPr/>
        </p:nvSpPr>
        <p:spPr>
          <a:xfrm>
            <a:off x="468163" y="1348203"/>
            <a:ext cx="2736303" cy="400110"/>
          </a:xfrm>
          <a:prstGeom prst="rect">
            <a:avLst/>
          </a:prstGeom>
          <a:noFill/>
        </p:spPr>
        <p:txBody>
          <a:bodyPr wrap="square" rtlCol="0">
            <a:spAutoFit/>
          </a:bodyPr>
          <a:lstStyle/>
          <a:p>
            <a:pPr algn="just"/>
            <a:r>
              <a:rPr lang="de-DE" sz="2000" dirty="0">
                <a:latin typeface="+mn-lt"/>
              </a:rPr>
              <a:t>&gt; Teststatistik: </a:t>
            </a:r>
          </a:p>
        </p:txBody>
      </p:sp>
      <mc:AlternateContent xmlns:mc="http://schemas.openxmlformats.org/markup-compatibility/2006" xmlns:a14="http://schemas.microsoft.com/office/drawing/2010/main">
        <mc:Choice Requires="a14">
          <p:sp>
            <p:nvSpPr>
              <p:cNvPr id="22" name="Textfeld 21"/>
              <p:cNvSpPr txBox="1"/>
              <p:nvPr/>
            </p:nvSpPr>
            <p:spPr>
              <a:xfrm>
                <a:off x="2149091" y="1187069"/>
                <a:ext cx="6526447" cy="106093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𝑇</m:t>
                              </m:r>
                            </m:e>
                          </m:acc>
                        </m:e>
                        <m:sub>
                          <m:r>
                            <a:rPr lang="de-DE" sz="2000" b="0" i="1" smtClean="0">
                              <a:solidFill>
                                <a:schemeClr val="tx1"/>
                              </a:solidFill>
                              <a:latin typeface="Cambria Math"/>
                              <a:ea typeface="Cambria Math"/>
                            </a:rPr>
                            <m:t>𝐷</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𝜋</m:t>
                                  </m:r>
                                </m:e>
                              </m:acc>
                            </m:e>
                            <m:sub>
                              <m:r>
                                <a:rPr lang="de-DE" sz="2000" b="0" i="1" smtClean="0">
                                  <a:solidFill>
                                    <a:schemeClr val="tx1"/>
                                  </a:solidFill>
                                  <a:latin typeface="Cambria Math"/>
                                  <a:ea typeface="Cambria Math"/>
                                </a:rPr>
                                <m:t>1</m:t>
                              </m:r>
                            </m:sub>
                          </m:sSub>
                          <m:r>
                            <a:rPr lang="de-DE" sz="2000" b="0" i="1" smtClean="0">
                              <a:solidFill>
                                <a:schemeClr val="tx1"/>
                              </a:solidFill>
                              <a:latin typeface="Cambria Math"/>
                              <a:ea typeface="Cambria Math"/>
                            </a:rPr>
                            <m:t>−</m:t>
                          </m:r>
                          <m:sSub>
                            <m:sSubPr>
                              <m:ctrlPr>
                                <a:rPr lang="de-DE" sz="2000" i="1">
                                  <a:solidFill>
                                    <a:schemeClr val="tx1"/>
                                  </a:solidFill>
                                  <a:latin typeface="Cambria Math" panose="02040503050406030204" pitchFamily="18" charset="0"/>
                                  <a:ea typeface="Cambria Math"/>
                                </a:rPr>
                              </m:ctrlPr>
                            </m:sSub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𝜋</m:t>
                                  </m:r>
                                </m:e>
                              </m:acc>
                            </m:e>
                            <m:sub>
                              <m:r>
                                <a:rPr lang="de-DE" sz="2000" b="0" i="1" smtClean="0">
                                  <a:solidFill>
                                    <a:schemeClr val="tx1"/>
                                  </a:solidFill>
                                  <a:latin typeface="Cambria Math"/>
                                  <a:ea typeface="Cambria Math"/>
                                </a:rPr>
                                <m:t>0</m:t>
                              </m:r>
                            </m:sub>
                          </m:sSub>
                          <m:r>
                            <a:rPr lang="de-DE" sz="2000" b="0" i="1" smtClean="0">
                              <a:solidFill>
                                <a:schemeClr val="tx1"/>
                              </a:solidFill>
                              <a:latin typeface="Cambria Math"/>
                              <a:ea typeface="Cambria Math"/>
                            </a:rPr>
                            <m:t>−0.02</m:t>
                          </m:r>
                        </m:num>
                        <m:den>
                          <m:rad>
                            <m:radPr>
                              <m:degHide m:val="on"/>
                              <m:ctrlPr>
                                <a:rPr lang="de-DE" sz="2000" b="0" i="1" smtClean="0">
                                  <a:solidFill>
                                    <a:schemeClr val="tx1"/>
                                  </a:solidFill>
                                  <a:latin typeface="Cambria Math" panose="02040503050406030204" pitchFamily="18" charset="0"/>
                                  <a:ea typeface="Cambria Math"/>
                                </a:rPr>
                              </m:ctrlPr>
                            </m:radPr>
                            <m:deg/>
                            <m:e>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𝜋</m:t>
                                          </m:r>
                                        </m:e>
                                      </m:acc>
                                    </m:e>
                                    <m:sub>
                                      <m:r>
                                        <a:rPr lang="de-DE" sz="2000" b="0" i="1" smtClean="0">
                                          <a:solidFill>
                                            <a:schemeClr val="tx1"/>
                                          </a:solidFill>
                                          <a:latin typeface="Cambria Math"/>
                                          <a:ea typeface="Cambria Math"/>
                                        </a:rPr>
                                        <m:t>0</m:t>
                                      </m:r>
                                    </m:sub>
                                  </m:sSub>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m:t>
                                      </m:r>
                                      <m:sSub>
                                        <m:sSubPr>
                                          <m:ctrlPr>
                                            <a:rPr lang="de-DE" sz="2000" i="1">
                                              <a:solidFill>
                                                <a:schemeClr val="tx1"/>
                                              </a:solidFill>
                                              <a:latin typeface="Cambria Math" panose="02040503050406030204" pitchFamily="18" charset="0"/>
                                              <a:ea typeface="Cambria Math"/>
                                            </a:rPr>
                                          </m:ctrlPr>
                                        </m:sSub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𝜋</m:t>
                                              </m:r>
                                            </m:e>
                                          </m:acc>
                                        </m:e>
                                        <m:sub>
                                          <m:r>
                                            <a:rPr lang="de-DE" sz="2000" i="1">
                                              <a:solidFill>
                                                <a:schemeClr val="tx1"/>
                                              </a:solidFill>
                                              <a:latin typeface="Cambria Math"/>
                                              <a:ea typeface="Cambria Math"/>
                                            </a:rPr>
                                            <m:t>0</m:t>
                                          </m:r>
                                        </m:sub>
                                      </m:sSub>
                                    </m:e>
                                  </m:d>
                                </m:num>
                                <m:den>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𝑛</m:t>
                                      </m:r>
                                    </m:e>
                                    <m:sub>
                                      <m:r>
                                        <a:rPr lang="de-DE" sz="2000" b="0" i="1" smtClean="0">
                                          <a:solidFill>
                                            <a:schemeClr val="tx1"/>
                                          </a:solidFill>
                                          <a:latin typeface="Cambria Math"/>
                                          <a:ea typeface="Cambria Math"/>
                                        </a:rPr>
                                        <m:t>0</m:t>
                                      </m:r>
                                    </m:sub>
                                  </m:sSub>
                                </m:den>
                              </m:f>
                              <m:r>
                                <a:rPr lang="de-DE" sz="2000" b="0" i="1" smtClean="0">
                                  <a:solidFill>
                                    <a:schemeClr val="tx1"/>
                                  </a:solidFill>
                                  <a:latin typeface="Cambria Math"/>
                                  <a:ea typeface="Cambria Math"/>
                                </a:rPr>
                                <m:t>+</m:t>
                              </m:r>
                              <m:f>
                                <m:fPr>
                                  <m:ctrlPr>
                                    <a:rPr lang="de-DE" sz="2000" i="1">
                                      <a:solidFill>
                                        <a:schemeClr val="tx1"/>
                                      </a:solidFill>
                                      <a:latin typeface="Cambria Math" panose="02040503050406030204" pitchFamily="18" charset="0"/>
                                      <a:ea typeface="Cambria Math"/>
                                    </a:rPr>
                                  </m:ctrlPr>
                                </m:fPr>
                                <m:num>
                                  <m:sSub>
                                    <m:sSubPr>
                                      <m:ctrlPr>
                                        <a:rPr lang="de-DE" sz="2000" i="1">
                                          <a:solidFill>
                                            <a:schemeClr val="tx1"/>
                                          </a:solidFill>
                                          <a:latin typeface="Cambria Math" panose="02040503050406030204" pitchFamily="18" charset="0"/>
                                          <a:ea typeface="Cambria Math"/>
                                        </a:rPr>
                                      </m:ctrlPr>
                                    </m:sSub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𝜋</m:t>
                                          </m:r>
                                        </m:e>
                                      </m:acc>
                                    </m:e>
                                    <m:sub>
                                      <m:r>
                                        <a:rPr lang="de-DE" sz="2000" b="0" i="1" smtClean="0">
                                          <a:solidFill>
                                            <a:schemeClr val="tx1"/>
                                          </a:solidFill>
                                          <a:latin typeface="Cambria Math"/>
                                          <a:ea typeface="Cambria Math"/>
                                        </a:rPr>
                                        <m:t>1</m:t>
                                      </m:r>
                                    </m:sub>
                                  </m:sSub>
                                  <m:d>
                                    <m:dPr>
                                      <m:ctrlPr>
                                        <a:rPr lang="de-DE" sz="2000" i="1">
                                          <a:solidFill>
                                            <a:schemeClr val="tx1"/>
                                          </a:solidFill>
                                          <a:latin typeface="Cambria Math" panose="02040503050406030204" pitchFamily="18" charset="0"/>
                                          <a:ea typeface="Cambria Math"/>
                                        </a:rPr>
                                      </m:ctrlPr>
                                    </m:dPr>
                                    <m:e>
                                      <m:r>
                                        <a:rPr lang="de-DE" sz="2000" i="1">
                                          <a:solidFill>
                                            <a:schemeClr val="tx1"/>
                                          </a:solidFill>
                                          <a:latin typeface="Cambria Math"/>
                                          <a:ea typeface="Cambria Math"/>
                                        </a:rPr>
                                        <m:t>1−</m:t>
                                      </m:r>
                                      <m:sSub>
                                        <m:sSubPr>
                                          <m:ctrlPr>
                                            <a:rPr lang="de-DE" sz="2000" i="1">
                                              <a:solidFill>
                                                <a:schemeClr val="tx1"/>
                                              </a:solidFill>
                                              <a:latin typeface="Cambria Math" panose="02040503050406030204" pitchFamily="18" charset="0"/>
                                              <a:ea typeface="Cambria Math"/>
                                            </a:rPr>
                                          </m:ctrlPr>
                                        </m:sSub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𝜋</m:t>
                                              </m:r>
                                            </m:e>
                                          </m:acc>
                                        </m:e>
                                        <m:sub>
                                          <m:r>
                                            <a:rPr lang="de-DE" sz="2000" b="0" i="1" smtClean="0">
                                              <a:solidFill>
                                                <a:schemeClr val="tx1"/>
                                              </a:solidFill>
                                              <a:latin typeface="Cambria Math"/>
                                              <a:ea typeface="Cambria Math"/>
                                            </a:rPr>
                                            <m:t>1</m:t>
                                          </m:r>
                                        </m:sub>
                                      </m:sSub>
                                    </m:e>
                                  </m:d>
                                </m:num>
                                <m:den>
                                  <m:sSub>
                                    <m:sSubPr>
                                      <m:ctrlPr>
                                        <a:rPr lang="de-DE" sz="2000" i="1">
                                          <a:solidFill>
                                            <a:schemeClr val="tx1"/>
                                          </a:solidFill>
                                          <a:latin typeface="Cambria Math" panose="02040503050406030204" pitchFamily="18" charset="0"/>
                                          <a:ea typeface="Cambria Math"/>
                                        </a:rPr>
                                      </m:ctrlPr>
                                    </m:sSubPr>
                                    <m:e>
                                      <m:r>
                                        <a:rPr lang="de-DE" sz="2000" i="1">
                                          <a:solidFill>
                                            <a:schemeClr val="tx1"/>
                                          </a:solidFill>
                                          <a:latin typeface="Cambria Math"/>
                                          <a:ea typeface="Cambria Math"/>
                                        </a:rPr>
                                        <m:t>𝑛</m:t>
                                      </m:r>
                                    </m:e>
                                    <m:sub>
                                      <m:r>
                                        <a:rPr lang="de-DE" sz="2000" i="1">
                                          <a:solidFill>
                                            <a:schemeClr val="tx1"/>
                                          </a:solidFill>
                                          <a:latin typeface="Cambria Math"/>
                                          <a:ea typeface="Cambria Math"/>
                                        </a:rPr>
                                        <m:t>1</m:t>
                                      </m:r>
                                    </m:sub>
                                  </m:sSub>
                                </m:den>
                              </m:f>
                            </m:e>
                          </m:rad>
                        </m:den>
                      </m:f>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𝑁</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0,1</m:t>
                          </m:r>
                        </m:e>
                      </m:d>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149091" y="1187069"/>
                <a:ext cx="6526447" cy="1060931"/>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5865498" y="1583877"/>
                <a:ext cx="1848361" cy="33855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1600" i="1" dirty="0" smtClean="0">
                              <a:solidFill>
                                <a:schemeClr val="tx1"/>
                              </a:solidFill>
                              <a:latin typeface="Cambria Math" panose="02040503050406030204" pitchFamily="18" charset="0"/>
                              <a:ea typeface="Cambria Math"/>
                            </a:rPr>
                          </m:ctrlPr>
                        </m:sSubPr>
                        <m:e>
                          <m:r>
                            <a:rPr lang="de-DE" sz="1600" i="1" dirty="0">
                              <a:solidFill>
                                <a:schemeClr val="tx1"/>
                              </a:solidFill>
                              <a:latin typeface="Cambria Math"/>
                              <a:ea typeface="Cambria Math"/>
                            </a:rPr>
                            <m:t>𝜋</m:t>
                          </m:r>
                        </m:e>
                        <m:sub>
                          <m:r>
                            <a:rPr lang="de-DE" sz="1600" b="0" i="1" dirty="0" smtClean="0">
                              <a:solidFill>
                                <a:schemeClr val="tx1"/>
                              </a:solidFill>
                              <a:latin typeface="Cambria Math"/>
                              <a:ea typeface="Cambria Math"/>
                            </a:rPr>
                            <m:t>1</m:t>
                          </m:r>
                        </m:sub>
                      </m:sSub>
                      <m:r>
                        <a:rPr lang="de-DE" sz="1600" b="0" i="1" dirty="0" smtClean="0">
                          <a:solidFill>
                            <a:schemeClr val="tx1"/>
                          </a:solidFill>
                          <a:latin typeface="Cambria Math"/>
                          <a:ea typeface="Cambria Math"/>
                        </a:rPr>
                        <m:t>−</m:t>
                      </m:r>
                      <m:sSub>
                        <m:sSubPr>
                          <m:ctrlPr>
                            <a:rPr lang="de-DE" sz="1600" i="1" dirty="0">
                              <a:solidFill>
                                <a:schemeClr val="tx1"/>
                              </a:solidFill>
                              <a:latin typeface="Cambria Math" panose="02040503050406030204" pitchFamily="18" charset="0"/>
                              <a:ea typeface="Cambria Math"/>
                            </a:rPr>
                          </m:ctrlPr>
                        </m:sSubPr>
                        <m:e>
                          <m:r>
                            <a:rPr lang="de-DE" sz="1600" i="1" dirty="0">
                              <a:solidFill>
                                <a:schemeClr val="tx1"/>
                              </a:solidFill>
                              <a:latin typeface="Cambria Math"/>
                              <a:ea typeface="Cambria Math"/>
                            </a:rPr>
                            <m:t>𝜋</m:t>
                          </m:r>
                        </m:e>
                        <m:sub>
                          <m:r>
                            <a:rPr lang="de-DE" sz="1600" i="1" dirty="0">
                              <a:solidFill>
                                <a:schemeClr val="tx1"/>
                              </a:solidFill>
                              <a:latin typeface="Cambria Math"/>
                              <a:ea typeface="Cambria Math"/>
                            </a:rPr>
                            <m:t>0</m:t>
                          </m:r>
                        </m:sub>
                      </m:sSub>
                      <m:r>
                        <a:rPr lang="de-DE" sz="1600" b="0" i="0" dirty="0" smtClean="0">
                          <a:solidFill>
                            <a:schemeClr val="tx1"/>
                          </a:solidFill>
                          <a:latin typeface="Cambria Math"/>
                          <a:ea typeface="Cambria Math"/>
                        </a:rPr>
                        <m:t>=0.02</m:t>
                      </m:r>
                    </m:oMath>
                  </m:oMathPara>
                </a14:m>
                <a:endParaRPr lang="de-DE" sz="16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5865498" y="1583877"/>
                <a:ext cx="1848361" cy="338554"/>
              </a:xfrm>
              <a:prstGeom prst="rect">
                <a:avLst/>
              </a:prstGeom>
              <a:blipFill rotWithShape="1">
                <a:blip r:embed="rId8"/>
                <a:stretch>
                  <a:fillRect/>
                </a:stretch>
              </a:blipFill>
            </p:spPr>
            <p:txBody>
              <a:bodyPr/>
              <a:lstStyle/>
              <a:p>
                <a:r>
                  <a:rPr lang="de-DE">
                    <a:noFill/>
                  </a:rPr>
                  <a:t> </a:t>
                </a:r>
              </a:p>
            </p:txBody>
          </p:sp>
        </mc:Fallback>
      </mc:AlternateContent>
      <p:sp>
        <p:nvSpPr>
          <p:cNvPr id="26" name="Textfeld 25"/>
          <p:cNvSpPr txBox="1"/>
          <p:nvPr/>
        </p:nvSpPr>
        <p:spPr>
          <a:xfrm>
            <a:off x="6575776" y="1178926"/>
            <a:ext cx="427803" cy="338554"/>
          </a:xfrm>
          <a:prstGeom prst="rect">
            <a:avLst/>
          </a:prstGeom>
          <a:noFill/>
        </p:spPr>
        <p:txBody>
          <a:bodyPr wrap="square" rtlCol="0">
            <a:spAutoFit/>
          </a:bodyPr>
          <a:lstStyle/>
          <a:p>
            <a:pPr algn="just"/>
            <a:r>
              <a:rPr lang="de-DE" sz="1600" i="1" dirty="0">
                <a:latin typeface="+mn-lt"/>
              </a:rPr>
              <a:t>a</a:t>
            </a:r>
          </a:p>
        </p:txBody>
      </p:sp>
      <p:sp>
        <p:nvSpPr>
          <p:cNvPr id="27" name="Textfeld 26"/>
          <p:cNvSpPr txBox="1"/>
          <p:nvPr/>
        </p:nvSpPr>
        <p:spPr>
          <a:xfrm>
            <a:off x="468162" y="2300026"/>
            <a:ext cx="5988234" cy="400110"/>
          </a:xfrm>
          <a:prstGeom prst="rect">
            <a:avLst/>
          </a:prstGeom>
          <a:noFill/>
        </p:spPr>
        <p:txBody>
          <a:bodyPr wrap="square" rtlCol="0">
            <a:spAutoFit/>
          </a:bodyPr>
          <a:lstStyle/>
          <a:p>
            <a:pPr algn="just"/>
            <a:r>
              <a:rPr lang="de-DE" sz="2000" dirty="0">
                <a:latin typeface="+mn-lt"/>
              </a:rPr>
              <a:t>&gt; Testniveau (Signifikanzniveau):  </a:t>
            </a:r>
          </a:p>
        </p:txBody>
      </p:sp>
      <mc:AlternateContent xmlns:mc="http://schemas.openxmlformats.org/markup-compatibility/2006" xmlns:a14="http://schemas.microsoft.com/office/drawing/2010/main">
        <mc:Choice Requires="a14">
          <p:sp>
            <p:nvSpPr>
              <p:cNvPr id="28" name="Textfeld 27"/>
              <p:cNvSpPr txBox="1"/>
              <p:nvPr/>
            </p:nvSpPr>
            <p:spPr>
              <a:xfrm>
                <a:off x="4228020" y="2309408"/>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𝛼</m:t>
                      </m:r>
                      <m:r>
                        <a:rPr lang="de-DE" sz="2000" b="0" i="1" smtClean="0">
                          <a:solidFill>
                            <a:schemeClr val="tx1"/>
                          </a:solidFill>
                          <a:latin typeface="Cambria Math"/>
                          <a:ea typeface="Cambria Math"/>
                        </a:rPr>
                        <m:t>=0.05</m:t>
                      </m:r>
                    </m:oMath>
                  </m:oMathPara>
                </a14:m>
                <a:endParaRPr lang="de-DE" sz="2000" dirty="0">
                  <a:solidFill>
                    <a:schemeClr val="tx1"/>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4228020" y="2309408"/>
                <a:ext cx="1584176" cy="400110"/>
              </a:xfrm>
              <a:prstGeom prst="rect">
                <a:avLst/>
              </a:prstGeom>
              <a:blipFill rotWithShape="1">
                <a:blip r:embed="rId9"/>
                <a:stretch>
                  <a:fillRect/>
                </a:stretch>
              </a:blipFill>
            </p:spPr>
            <p:txBody>
              <a:bodyPr/>
              <a:lstStyle/>
              <a:p>
                <a:r>
                  <a:rPr lang="de-DE">
                    <a:noFill/>
                  </a:rPr>
                  <a:t> </a:t>
                </a:r>
              </a:p>
            </p:txBody>
          </p:sp>
        </mc:Fallback>
      </mc:AlternateContent>
      <p:sp>
        <p:nvSpPr>
          <p:cNvPr id="29" name="Textfeld 28"/>
          <p:cNvSpPr txBox="1"/>
          <p:nvPr/>
        </p:nvSpPr>
        <p:spPr>
          <a:xfrm>
            <a:off x="468162" y="2738034"/>
            <a:ext cx="3334376" cy="400110"/>
          </a:xfrm>
          <a:prstGeom prst="rect">
            <a:avLst/>
          </a:prstGeom>
          <a:noFill/>
        </p:spPr>
        <p:txBody>
          <a:bodyPr wrap="square" rtlCol="0">
            <a:spAutoFit/>
          </a:bodyPr>
          <a:lstStyle/>
          <a:p>
            <a:pPr algn="just"/>
            <a:r>
              <a:rPr lang="de-DE" sz="2000" dirty="0">
                <a:latin typeface="+mn-lt"/>
              </a:rPr>
              <a:t>&gt; Kritischer Wert: </a:t>
            </a:r>
          </a:p>
        </p:txBody>
      </p:sp>
      <mc:AlternateContent xmlns:mc="http://schemas.openxmlformats.org/markup-compatibility/2006" xmlns:a14="http://schemas.microsoft.com/office/drawing/2010/main">
        <mc:Choice Requires="a14">
          <p:sp>
            <p:nvSpPr>
              <p:cNvPr id="30" name="Textfeld 29"/>
              <p:cNvSpPr txBox="1"/>
              <p:nvPr/>
            </p:nvSpPr>
            <p:spPr>
              <a:xfrm>
                <a:off x="2527364" y="2724633"/>
                <a:ext cx="2260510" cy="41351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𝑐</m:t>
                      </m:r>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𝑧</m:t>
                          </m:r>
                        </m:e>
                        <m:sub>
                          <m:r>
                            <a:rPr lang="de-DE" sz="2000" b="0" i="1" smtClean="0">
                              <a:solidFill>
                                <a:schemeClr val="tx1"/>
                              </a:solidFill>
                              <a:latin typeface="Cambria Math"/>
                              <a:ea typeface="Cambria Math"/>
                            </a:rPr>
                            <m:t>0.95</m:t>
                          </m:r>
                        </m:sub>
                      </m:sSub>
                      <m:r>
                        <a:rPr lang="de-DE" sz="2000" b="0" i="1" smtClean="0">
                          <a:solidFill>
                            <a:schemeClr val="tx1"/>
                          </a:solidFill>
                          <a:latin typeface="Cambria Math"/>
                          <a:ea typeface="Cambria Math"/>
                        </a:rPr>
                        <m:t>=1.64</m:t>
                      </m:r>
                    </m:oMath>
                  </m:oMathPara>
                </a14:m>
                <a:endParaRPr lang="de-DE" sz="2000" dirty="0">
                  <a:solidFill>
                    <a:schemeClr val="tx1"/>
                  </a:solidFill>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2527364" y="2724633"/>
                <a:ext cx="2260510" cy="413511"/>
              </a:xfrm>
              <a:prstGeom prst="rect">
                <a:avLst/>
              </a:prstGeom>
              <a:blipFill rotWithShape="1">
                <a:blip r:embed="rId10"/>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4198529775"/>
      </p:ext>
    </p:extLst>
  </p:cSld>
  <p:clrMapOvr>
    <a:masterClrMapping/>
  </p:clrMapOvr>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9"/>
          <p:cNvSpPr txBox="1">
            <a:spLocks noChangeArrowheads="1"/>
          </p:cNvSpPr>
          <p:nvPr/>
        </p:nvSpPr>
        <p:spPr bwMode="auto">
          <a:xfrm>
            <a:off x="468313" y="1052736"/>
            <a:ext cx="532782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sym typeface="Symbol"/>
              </a:rPr>
              <a:t>Tests auf </a:t>
            </a:r>
            <a:r>
              <a:rPr lang="de-DE" sz="2000" b="1" dirty="0" err="1">
                <a:solidFill>
                  <a:srgbClr val="0070C0"/>
                </a:solidFill>
                <a:latin typeface="Times New Roman" pitchFamily="18" charset="0"/>
                <a:sym typeface="Symbol"/>
              </a:rPr>
              <a:t>Unkorreliertheit</a:t>
            </a:r>
            <a:r>
              <a:rPr lang="de-DE" sz="2000" b="1" dirty="0">
                <a:solidFill>
                  <a:srgbClr val="0070C0"/>
                </a:solidFill>
                <a:latin typeface="Times New Roman" pitchFamily="18" charset="0"/>
                <a:sym typeface="Symbol"/>
              </a:rPr>
              <a:t> und Unabhängigkeit</a:t>
            </a:r>
            <a:endParaRPr lang="de-DE" sz="2000" b="1" dirty="0">
              <a:solidFill>
                <a:srgbClr val="0070C0"/>
              </a:solidFill>
              <a:latin typeface="Times New Roman" pitchFamily="18" charset="0"/>
            </a:endParaRPr>
          </a:p>
        </p:txBody>
      </p:sp>
      <p:sp>
        <p:nvSpPr>
          <p:cNvPr id="9" name="Textfeld 8"/>
          <p:cNvSpPr txBox="1">
            <a:spLocks noChangeArrowheads="1"/>
          </p:cNvSpPr>
          <p:nvPr/>
        </p:nvSpPr>
        <p:spPr bwMode="auto">
          <a:xfrm>
            <a:off x="468313" y="1700808"/>
            <a:ext cx="251951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Korrelationstest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7200" y="2207642"/>
            <a:ext cx="7591425" cy="4124325"/>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835</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922743958"/>
      </p:ext>
    </p:extLst>
  </p:cSld>
  <p:clrMapOvr>
    <a:masterClrMapping/>
  </p:clrMapOvr>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836</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098674"/>
            <a:ext cx="7591425" cy="2038350"/>
          </a:xfrm>
          <a:prstGeom prst="rect">
            <a:avLst/>
          </a:prstGeom>
        </p:spPr>
      </p:pic>
    </p:spTree>
    <p:extLst>
      <p:ext uri="{BB962C8B-B14F-4D97-AF65-F5344CB8AC3E}">
        <p14:creationId xmlns:p14="http://schemas.microsoft.com/office/powerpoint/2010/main" val="23056456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4.3 Spezielle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9"/>
          <p:cNvSpPr txBox="1">
            <a:spLocks noChangeArrowheads="1"/>
          </p:cNvSpPr>
          <p:nvPr/>
        </p:nvSpPr>
        <p:spPr bwMode="auto">
          <a:xfrm>
            <a:off x="468313" y="1196752"/>
            <a:ext cx="374012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Klassierung als Spezialfall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 name="Textfeld 1"/>
              <p:cNvSpPr txBox="1"/>
              <p:nvPr/>
            </p:nvSpPr>
            <p:spPr>
              <a:xfrm>
                <a:off x="6510095" y="2535539"/>
                <a:ext cx="1028936" cy="424796"/>
              </a:xfrm>
              <a:prstGeom prst="rect">
                <a:avLst/>
              </a:prstGeom>
              <a:noFill/>
            </p:spPr>
            <p:txBody>
              <a:bodyPr wrap="none" rtlCol="0">
                <a:spAutoFit/>
              </a:bodyPr>
              <a:lstStyle/>
              <a:p>
                <a14:m>
                  <m:oMath xmlns:m="http://schemas.openxmlformats.org/officeDocument/2006/math">
                    <m:sSub>
                      <m:sSubPr>
                        <m:ctrlPr>
                          <a:rPr lang="de-DE" sz="2000" i="1">
                            <a:latin typeface="Cambria Math" panose="02040503050406030204" pitchFamily="18" charset="0"/>
                            <a:ea typeface="Cambria Math"/>
                          </a:rPr>
                        </m:ctrlPr>
                      </m:sSubPr>
                      <m:e>
                        <m:r>
                          <a:rPr lang="de-DE" sz="2000" i="1">
                            <a:latin typeface="Cambria Math"/>
                            <a:ea typeface="Cambria Math"/>
                          </a:rPr>
                          <m:t>𝑚</m:t>
                        </m:r>
                      </m:e>
                      <m:sub>
                        <m:r>
                          <a:rPr lang="de-DE" sz="2000" i="1">
                            <a:latin typeface="Cambria Math"/>
                            <a:ea typeface="Cambria Math"/>
                          </a:rPr>
                          <m:t>𝑗</m:t>
                        </m:r>
                      </m:sub>
                    </m:sSub>
                    <m:r>
                      <a:rPr lang="de-DE" sz="2000" i="1" smtClean="0">
                        <a:solidFill>
                          <a:schemeClr val="tx1"/>
                        </a:solidFill>
                        <a:latin typeface="Cambria Math"/>
                        <a:ea typeface="Cambria Math"/>
                      </a:rPr>
                      <m:t>≈</m:t>
                    </m:r>
                  </m:oMath>
                </a14:m>
                <a:r>
                  <a:rPr lang="de-DE" sz="2000" dirty="0"/>
                  <a:t>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𝑥</m:t>
                            </m:r>
                          </m:e>
                        </m:acc>
                      </m:e>
                      <m:sub>
                        <m:r>
                          <a:rPr lang="de-DE" sz="2000" i="1">
                            <a:latin typeface="Cambria Math"/>
                          </a:rPr>
                          <m:t>𝑗</m:t>
                        </m:r>
                      </m:sub>
                    </m:sSub>
                  </m:oMath>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6510095" y="2535539"/>
                <a:ext cx="1028936" cy="424796"/>
              </a:xfrm>
              <a:prstGeom prst="rect">
                <a:avLst/>
              </a:prstGeom>
              <a:blipFill rotWithShape="1">
                <a:blip r:embed="rId4"/>
                <a:stretch>
                  <a:fillRect r="-19527" b="-8571"/>
                </a:stretch>
              </a:blipFill>
            </p:spPr>
            <p:txBody>
              <a:bodyPr/>
              <a:lstStyle/>
              <a:p>
                <a:r>
                  <a:rPr lang="de-DE">
                    <a:noFill/>
                  </a:rPr>
                  <a:t> </a:t>
                </a:r>
              </a:p>
            </p:txBody>
          </p:sp>
        </mc:Fallback>
      </mc:AlternateContent>
      <p:sp>
        <p:nvSpPr>
          <p:cNvPr id="3" name="Textfeld 2"/>
          <p:cNvSpPr txBox="1"/>
          <p:nvPr/>
        </p:nvSpPr>
        <p:spPr>
          <a:xfrm>
            <a:off x="468312" y="2547882"/>
            <a:ext cx="6556251" cy="400110"/>
          </a:xfrm>
          <a:prstGeom prst="rect">
            <a:avLst/>
          </a:prstGeom>
          <a:noFill/>
        </p:spPr>
        <p:txBody>
          <a:bodyPr wrap="square" rtlCol="0">
            <a:spAutoFit/>
          </a:bodyPr>
          <a:lstStyle/>
          <a:p>
            <a:r>
              <a:rPr lang="de-DE" sz="2000" dirty="0">
                <a:latin typeface="+mn-lt"/>
              </a:rPr>
              <a:t>&gt; Klassenmitten ersetzen approximativ die Klassenmittel</a:t>
            </a:r>
          </a:p>
        </p:txBody>
      </p:sp>
      <p:sp>
        <p:nvSpPr>
          <p:cNvPr id="12" name="Textfeld 11"/>
          <p:cNvSpPr txBox="1"/>
          <p:nvPr/>
        </p:nvSpPr>
        <p:spPr>
          <a:xfrm>
            <a:off x="468313" y="1700808"/>
            <a:ext cx="4823767" cy="400110"/>
          </a:xfrm>
          <a:prstGeom prst="rect">
            <a:avLst/>
          </a:prstGeom>
          <a:noFill/>
        </p:spPr>
        <p:txBody>
          <a:bodyPr wrap="square" rtlCol="0">
            <a:spAutoFit/>
          </a:bodyPr>
          <a:lstStyle/>
          <a:p>
            <a:r>
              <a:rPr lang="de-DE" sz="2000" dirty="0">
                <a:latin typeface="+mn-lt"/>
              </a:rPr>
              <a:t>&gt; Gruppen sind gegeben als Größenklassen</a:t>
            </a:r>
          </a:p>
        </p:txBody>
      </p:sp>
      <p:sp>
        <p:nvSpPr>
          <p:cNvPr id="15" name="Textfeld 14"/>
          <p:cNvSpPr txBox="1"/>
          <p:nvPr/>
        </p:nvSpPr>
        <p:spPr>
          <a:xfrm>
            <a:off x="468312" y="2124450"/>
            <a:ext cx="7272039" cy="400110"/>
          </a:xfrm>
          <a:prstGeom prst="rect">
            <a:avLst/>
          </a:prstGeom>
          <a:noFill/>
        </p:spPr>
        <p:txBody>
          <a:bodyPr wrap="square" rtlCol="0">
            <a:spAutoFit/>
          </a:bodyPr>
          <a:lstStyle/>
          <a:p>
            <a:r>
              <a:rPr lang="de-DE" sz="2000" dirty="0">
                <a:latin typeface="+mn-lt"/>
              </a:rPr>
              <a:t>&gt; Problem: Klassenmittelwerte häufig unbekannt</a:t>
            </a:r>
          </a:p>
        </p:txBody>
      </p:sp>
      <p:pic>
        <p:nvPicPr>
          <p:cNvPr id="4" name="Grafik 3"/>
          <p:cNvPicPr>
            <a:picLocks noChangeAspect="1"/>
          </p:cNvPicPr>
          <p:nvPr/>
        </p:nvPicPr>
        <p:blipFill>
          <a:blip r:embed="rId5"/>
          <a:stretch>
            <a:fillRect/>
          </a:stretch>
        </p:blipFill>
        <p:spPr>
          <a:xfrm>
            <a:off x="457200" y="3105292"/>
            <a:ext cx="7591425" cy="2895600"/>
          </a:xfrm>
          <a:prstGeom prst="rect">
            <a:avLst/>
          </a:prstGeom>
        </p:spPr>
      </p:pic>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556242870"/>
      </p:ext>
    </p:extLst>
  </p:cSld>
  <p:clrMapOvr>
    <a:masterClrMapping/>
  </p:clrMapOvr>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837</a:t>
            </a:r>
            <a:endParaRPr lang="de-DE" sz="8000" b="1" dirty="0">
              <a:solidFill>
                <a:schemeClr val="tx1"/>
              </a:solidFill>
              <a:latin typeface="+mj-lt"/>
            </a:endParaRPr>
          </a:p>
        </p:txBody>
      </p:sp>
      <p:sp>
        <p:nvSpPr>
          <p:cNvPr id="7" name="Textfeld 6"/>
          <p:cNvSpPr txBox="1">
            <a:spLocks noChangeArrowheads="1"/>
          </p:cNvSpPr>
          <p:nvPr/>
        </p:nvSpPr>
        <p:spPr bwMode="auto">
          <a:xfrm>
            <a:off x="468313"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Approximativer Gauß-Test auf Unabhängigkeit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664529"/>
            <a:ext cx="7581900" cy="2638425"/>
          </a:xfrm>
          <a:prstGeom prst="rect">
            <a:avLst/>
          </a:prstGeom>
        </p:spPr>
      </p:pic>
      <p:pic>
        <p:nvPicPr>
          <p:cNvPr id="3" name="Grafik 2"/>
          <p:cNvPicPr>
            <a:picLocks noChangeAspect="1"/>
          </p:cNvPicPr>
          <p:nvPr/>
        </p:nvPicPr>
        <p:blipFill>
          <a:blip r:embed="rId4"/>
          <a:stretch>
            <a:fillRect/>
          </a:stretch>
        </p:blipFill>
        <p:spPr>
          <a:xfrm>
            <a:off x="468313" y="4302954"/>
            <a:ext cx="7581900" cy="1390650"/>
          </a:xfrm>
          <a:prstGeom prst="rect">
            <a:avLst/>
          </a:prstGeom>
        </p:spPr>
      </p:pic>
    </p:spTree>
    <p:extLst>
      <p:ext uri="{BB962C8B-B14F-4D97-AF65-F5344CB8AC3E}">
        <p14:creationId xmlns:p14="http://schemas.microsoft.com/office/powerpoint/2010/main" val="1276320067"/>
      </p:ext>
    </p:extLst>
  </p:cSld>
  <p:clrMapOvr>
    <a:masterClrMapping/>
  </p:clrMapOvr>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838</a:t>
            </a:r>
            <a:endParaRPr lang="de-DE" sz="8000" b="1" dirty="0">
              <a:solidFill>
                <a:schemeClr val="tx1"/>
              </a:solidFill>
              <a:latin typeface="+mj-lt"/>
            </a:endParaRPr>
          </a:p>
        </p:txBody>
      </p:sp>
      <p:sp>
        <p:nvSpPr>
          <p:cNvPr id="7" name="Textfeld 6"/>
          <p:cNvSpPr txBox="1">
            <a:spLocks noChangeArrowheads="1"/>
          </p:cNvSpPr>
          <p:nvPr/>
        </p:nvSpPr>
        <p:spPr bwMode="auto">
          <a:xfrm>
            <a:off x="468313"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Welche Korrelation genügt zur Signifikanz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468162" y="1556792"/>
                <a:ext cx="8064278" cy="707886"/>
              </a:xfrm>
              <a:prstGeom prst="rect">
                <a:avLst/>
              </a:prstGeom>
              <a:noFill/>
            </p:spPr>
            <p:txBody>
              <a:bodyPr wrap="square" rtlCol="0">
                <a:spAutoFit/>
              </a:bodyPr>
              <a:lstStyle/>
              <a:p>
                <a:pPr algn="just"/>
                <a:r>
                  <a:rPr lang="de-DE" sz="2000" dirty="0">
                    <a:latin typeface="+mn-lt"/>
                  </a:rPr>
                  <a:t>&gt; Ab welcher Korrelation wird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bei einem Testniveau von </a:t>
                </a:r>
                <a14:m>
                  <m:oMath xmlns:m="http://schemas.openxmlformats.org/officeDocument/2006/math">
                    <m:r>
                      <a:rPr lang="de-DE" sz="2000" i="1" smtClean="0">
                        <a:latin typeface="Cambria Math"/>
                        <a:ea typeface="Cambria Math"/>
                      </a:rPr>
                      <m:t>𝛼</m:t>
                    </m:r>
                    <m:r>
                      <a:rPr lang="de-DE" sz="2000" i="1" smtClean="0">
                        <a:latin typeface="Cambria Math"/>
                        <a:ea typeface="Cambria Math"/>
                      </a:rPr>
                      <m:t>∈</m:t>
                    </m:r>
                    <m:d>
                      <m:dPr>
                        <m:ctrlPr>
                          <a:rPr lang="de-DE" sz="2000" i="1" smtClean="0">
                            <a:latin typeface="Cambria Math" panose="02040503050406030204" pitchFamily="18" charset="0"/>
                            <a:ea typeface="Cambria Math"/>
                          </a:rPr>
                        </m:ctrlPr>
                      </m:dPr>
                      <m:e>
                        <m:r>
                          <a:rPr lang="de-DE" sz="2000" b="0" i="1" smtClean="0">
                            <a:latin typeface="Cambria Math"/>
                            <a:ea typeface="Cambria Math"/>
                          </a:rPr>
                          <m:t>0,0.5</m:t>
                        </m:r>
                      </m:e>
                    </m:d>
                  </m:oMath>
                </a14:m>
                <a:endParaRPr lang="de-DE" sz="2000" dirty="0">
                  <a:latin typeface="+mn-lt"/>
                </a:endParaRPr>
              </a:p>
              <a:p>
                <a:pPr algn="just"/>
                <a:r>
                  <a:rPr lang="de-DE" sz="2000" dirty="0">
                    <a:latin typeface="+mn-lt"/>
                  </a:rPr>
                  <a:t>   verworfen? Die Frage führt zum Kriterium  </a:t>
                </a:r>
              </a:p>
            </p:txBody>
          </p:sp>
        </mc:Choice>
        <mc:Fallback xmlns="">
          <p:sp>
            <p:nvSpPr>
              <p:cNvPr id="10" name="Textfeld 9"/>
              <p:cNvSpPr txBox="1">
                <a:spLocks noRot="1" noChangeAspect="1" noMove="1" noResize="1" noEditPoints="1" noAdjustHandles="1" noChangeArrowheads="1" noChangeShapeType="1" noTextEdit="1"/>
              </p:cNvSpPr>
              <p:nvPr/>
            </p:nvSpPr>
            <p:spPr>
              <a:xfrm>
                <a:off x="468162" y="1556792"/>
                <a:ext cx="8064278" cy="707886"/>
              </a:xfrm>
              <a:prstGeom prst="rect">
                <a:avLst/>
              </a:prstGeom>
              <a:blipFill rotWithShape="1">
                <a:blip r:embed="rId3"/>
                <a:stretch>
                  <a:fillRect l="-831" t="-4274" b="-1367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1397108" y="2301139"/>
                <a:ext cx="3333004" cy="419923"/>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𝑇</m:t>
                              </m:r>
                            </m:e>
                            <m:sub>
                              <m:r>
                                <a:rPr lang="de-DE" sz="2000" i="1">
                                  <a:latin typeface="Cambria Math"/>
                                  <a:ea typeface="Cambria Math"/>
                                </a:rPr>
                                <m:t>𝑅</m:t>
                              </m:r>
                            </m:sub>
                          </m:sSub>
                        </m:e>
                      </m:d>
                      <m:r>
                        <a:rPr lang="de-DE" sz="2000" b="0" i="1" smtClean="0">
                          <a:latin typeface="Cambria Math"/>
                          <a:ea typeface="Cambria Math"/>
                        </a:rPr>
                        <m:t>&gt;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−2,1−</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𝛼</m:t>
                              </m:r>
                            </m:num>
                            <m:den>
                              <m:r>
                                <a:rPr lang="de-DE" sz="2000" b="0" i="1" smtClean="0">
                                  <a:latin typeface="Cambria Math"/>
                                  <a:ea typeface="Cambria Math"/>
                                </a:rPr>
                                <m:t>2</m:t>
                              </m:r>
                            </m:den>
                          </m:f>
                        </m:sub>
                      </m:sSub>
                    </m:oMath>
                  </m:oMathPara>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397108" y="2301139"/>
                <a:ext cx="3333004" cy="419923"/>
              </a:xfrm>
              <a:prstGeom prst="rect">
                <a:avLst/>
              </a:prstGeom>
              <a:blipFill rotWithShape="1">
                <a:blip r:embed="rId4"/>
                <a:stretch>
                  <a:fillRect t="-53623" b="-131884"/>
                </a:stretch>
              </a:blipFill>
            </p:spPr>
            <p:txBody>
              <a:bodyPr/>
              <a:lstStyle/>
              <a:p>
                <a:r>
                  <a:rPr lang="de-DE">
                    <a:noFill/>
                  </a:rPr>
                  <a:t> </a:t>
                </a:r>
              </a:p>
            </p:txBody>
          </p:sp>
        </mc:Fallback>
      </mc:AlternateContent>
      <p:sp>
        <p:nvSpPr>
          <p:cNvPr id="12" name="Textfeld 11"/>
          <p:cNvSpPr txBox="1"/>
          <p:nvPr/>
        </p:nvSpPr>
        <p:spPr>
          <a:xfrm>
            <a:off x="468162" y="2721062"/>
            <a:ext cx="8064278" cy="400110"/>
          </a:xfrm>
          <a:prstGeom prst="rect">
            <a:avLst/>
          </a:prstGeom>
          <a:noFill/>
        </p:spPr>
        <p:txBody>
          <a:bodyPr wrap="square" rtlCol="0">
            <a:spAutoFit/>
          </a:bodyPr>
          <a:lstStyle/>
          <a:p>
            <a:pPr algn="just"/>
            <a:r>
              <a:rPr lang="de-DE" sz="2000" dirty="0">
                <a:latin typeface="+mn-lt"/>
              </a:rPr>
              <a:t>&gt; Mit entsprechenden Umformungen erhält man daraus</a:t>
            </a:r>
          </a:p>
        </p:txBody>
      </p:sp>
      <mc:AlternateContent xmlns:mc="http://schemas.openxmlformats.org/markup-compatibility/2006" xmlns:a14="http://schemas.microsoft.com/office/drawing/2010/main">
        <mc:Choice Requires="a14">
          <p:sp>
            <p:nvSpPr>
              <p:cNvPr id="13" name="Textfeld 12"/>
              <p:cNvSpPr txBox="1"/>
              <p:nvPr/>
            </p:nvSpPr>
            <p:spPr>
              <a:xfrm>
                <a:off x="1397108" y="3129223"/>
                <a:ext cx="4038988" cy="100168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b="0" i="1" smtClean="0">
                                  <a:latin typeface="Cambria Math"/>
                                  <a:ea typeface="Cambria Math"/>
                                </a:rPr>
                                <m:t>𝑟</m:t>
                              </m:r>
                            </m:e>
                            <m:sub>
                              <m:r>
                                <a:rPr lang="de-DE" sz="2000" b="0" i="1" smtClean="0">
                                  <a:latin typeface="Cambria Math"/>
                                  <a:ea typeface="Cambria Math"/>
                                </a:rPr>
                                <m:t>𝑋𝑌</m:t>
                              </m:r>
                            </m:sub>
                          </m:sSub>
                        </m:e>
                      </m:d>
                      <m:r>
                        <a:rPr lang="de-DE" sz="2000" b="0" i="1" smtClean="0">
                          <a:latin typeface="Cambria Math"/>
                          <a:ea typeface="Cambria Math"/>
                        </a:rPr>
                        <m:t>&gt;</m:t>
                      </m:r>
                      <m:rad>
                        <m:radPr>
                          <m:degHide m:val="on"/>
                          <m:ctrlPr>
                            <a:rPr lang="de-DE" sz="2000" b="0" i="1" smtClean="0">
                              <a:latin typeface="Cambria Math" panose="02040503050406030204" pitchFamily="18" charset="0"/>
                              <a:ea typeface="Cambria Math"/>
                            </a:rPr>
                          </m:ctrlPr>
                        </m:radPr>
                        <m:deg/>
                        <m:e>
                          <m:f>
                            <m:fPr>
                              <m:ctrlPr>
                                <a:rPr lang="de-DE" sz="2000" b="0" i="1" smtClean="0">
                                  <a:latin typeface="Cambria Math" panose="02040503050406030204" pitchFamily="18" charset="0"/>
                                  <a:ea typeface="Cambria Math"/>
                                </a:rPr>
                              </m:ctrlPr>
                            </m:fPr>
                            <m:num>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−2,1−</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𝛼</m:t>
                                      </m:r>
                                    </m:num>
                                    <m:den>
                                      <m:r>
                                        <a:rPr lang="de-DE" sz="2000" b="0" i="1" smtClean="0">
                                          <a:latin typeface="Cambria Math"/>
                                          <a:ea typeface="Cambria Math"/>
                                        </a:rPr>
                                        <m:t>2</m:t>
                                      </m:r>
                                    </m:den>
                                  </m:f>
                                </m:sub>
                                <m:sup>
                                  <m:r>
                                    <a:rPr lang="de-DE" sz="2000" b="0" i="1" smtClean="0">
                                      <a:latin typeface="Cambria Math"/>
                                      <a:ea typeface="Cambria Math"/>
                                    </a:rPr>
                                    <m:t>2</m:t>
                                  </m:r>
                                </m:sup>
                              </m:sSubSup>
                            </m:num>
                            <m:den>
                              <m:r>
                                <a:rPr lang="de-DE" sz="2000" i="1">
                                  <a:latin typeface="Cambria Math"/>
                                  <a:ea typeface="Cambria Math"/>
                                </a:rPr>
                                <m:t>𝑛</m:t>
                              </m:r>
                              <m:r>
                                <a:rPr lang="de-DE" sz="2000" i="1">
                                  <a:latin typeface="Cambria Math"/>
                                  <a:ea typeface="Cambria Math"/>
                                </a:rPr>
                                <m:t>−2+</m:t>
                              </m:r>
                              <m:sSubSup>
                                <m:sSubSupPr>
                                  <m:ctrlPr>
                                    <a:rPr lang="de-DE" sz="2000" i="1">
                                      <a:latin typeface="Cambria Math" panose="02040503050406030204" pitchFamily="18" charset="0"/>
                                      <a:ea typeface="Cambria Math"/>
                                    </a:rPr>
                                  </m:ctrlPr>
                                </m:sSubSupPr>
                                <m:e>
                                  <m:r>
                                    <a:rPr lang="de-DE" sz="2000" i="1">
                                      <a:latin typeface="Cambria Math"/>
                                      <a:ea typeface="Cambria Math"/>
                                    </a:rPr>
                                    <m:t>𝑡</m:t>
                                  </m:r>
                                </m:e>
                                <m:sub>
                                  <m:r>
                                    <a:rPr lang="de-DE" sz="2000" i="1">
                                      <a:latin typeface="Cambria Math"/>
                                      <a:ea typeface="Cambria Math"/>
                                    </a:rPr>
                                    <m:t>𝑛</m:t>
                                  </m:r>
                                  <m:r>
                                    <a:rPr lang="de-DE" sz="2000" i="1">
                                      <a:latin typeface="Cambria Math"/>
                                      <a:ea typeface="Cambria Math"/>
                                    </a:rPr>
                                    <m:t>−2,1−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up>
                                  <m:r>
                                    <a:rPr lang="de-DE" sz="2000" i="1">
                                      <a:latin typeface="Cambria Math"/>
                                      <a:ea typeface="Cambria Math"/>
                                    </a:rPr>
                                    <m:t>2</m:t>
                                  </m:r>
                                </m:sup>
                              </m:sSubSup>
                            </m:den>
                          </m:f>
                        </m:e>
                      </m:rad>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397108" y="3129223"/>
                <a:ext cx="4038988" cy="1001684"/>
              </a:xfrm>
              <a:prstGeom prst="rect">
                <a:avLst/>
              </a:prstGeom>
              <a:blipFill rotWithShape="1">
                <a:blip r:embed="rId5"/>
                <a:stretch>
                  <a:fillRect/>
                </a:stretch>
              </a:blipFill>
            </p:spPr>
            <p:txBody>
              <a:bodyPr/>
              <a:lstStyle/>
              <a:p>
                <a:r>
                  <a:rPr lang="de-DE">
                    <a:noFill/>
                  </a:rPr>
                  <a:t> </a:t>
                </a:r>
              </a:p>
            </p:txBody>
          </p:sp>
        </mc:Fallback>
      </mc:AlternateContent>
      <p:sp>
        <p:nvSpPr>
          <p:cNvPr id="14" name="Textfeld 13"/>
          <p:cNvSpPr txBox="1"/>
          <p:nvPr/>
        </p:nvSpPr>
        <p:spPr>
          <a:xfrm>
            <a:off x="468313" y="4144211"/>
            <a:ext cx="1583407" cy="400110"/>
          </a:xfrm>
          <a:prstGeom prst="rect">
            <a:avLst/>
          </a:prstGeom>
          <a:noFill/>
        </p:spPr>
        <p:txBody>
          <a:bodyPr wrap="square" rtlCol="0">
            <a:spAutoFit/>
          </a:bodyPr>
          <a:lstStyle/>
          <a:p>
            <a:pPr algn="just"/>
            <a:r>
              <a:rPr lang="de-DE" sz="2000" dirty="0">
                <a:latin typeface="+mn-lt"/>
              </a:rPr>
              <a:t>&gt; Beispiel:</a:t>
            </a:r>
          </a:p>
        </p:txBody>
      </p:sp>
      <mc:AlternateContent xmlns:mc="http://schemas.openxmlformats.org/markup-compatibility/2006" xmlns:a14="http://schemas.microsoft.com/office/drawing/2010/main">
        <mc:Choice Requires="a14">
          <p:sp>
            <p:nvSpPr>
              <p:cNvPr id="15" name="Textfeld 14"/>
              <p:cNvSpPr txBox="1"/>
              <p:nvPr/>
            </p:nvSpPr>
            <p:spPr>
              <a:xfrm>
                <a:off x="697973" y="4544321"/>
                <a:ext cx="8064278" cy="400110"/>
              </a:xfrm>
              <a:prstGeom prst="rect">
                <a:avLst/>
              </a:prstGeom>
              <a:noFill/>
            </p:spPr>
            <p:txBody>
              <a:bodyPr wrap="square" rtlCol="0">
                <a:spAutoFit/>
              </a:bodyPr>
              <a:lstStyle/>
              <a:p>
                <a:pPr algn="just"/>
                <a:r>
                  <a:rPr lang="de-DE" sz="2000" dirty="0">
                    <a:latin typeface="+mn-lt"/>
                  </a:rPr>
                  <a:t>Für </a:t>
                </a:r>
                <a14:m>
                  <m:oMath xmlns:m="http://schemas.openxmlformats.org/officeDocument/2006/math">
                    <m:r>
                      <a:rPr lang="de-DE" sz="2000" b="0" i="1" smtClean="0">
                        <a:latin typeface="Cambria Math"/>
                      </a:rPr>
                      <m:t>𝑛</m:t>
                    </m:r>
                    <m:r>
                      <a:rPr lang="de-DE" sz="2000" b="0" i="1" smtClean="0">
                        <a:latin typeface="Cambria Math"/>
                      </a:rPr>
                      <m:t>=10</m:t>
                    </m:r>
                  </m:oMath>
                </a14:m>
                <a:r>
                  <a:rPr lang="de-DE" sz="2000" dirty="0">
                    <a:latin typeface="+mn-lt"/>
                  </a:rPr>
                  <a:t> und </a:t>
                </a:r>
                <a14:m>
                  <m:oMath xmlns:m="http://schemas.openxmlformats.org/officeDocument/2006/math">
                    <m:r>
                      <a:rPr lang="de-DE" sz="2000" i="1" smtClean="0">
                        <a:latin typeface="Cambria Math"/>
                        <a:ea typeface="Cambria Math"/>
                      </a:rPr>
                      <m:t>𝛼</m:t>
                    </m:r>
                    <m:r>
                      <a:rPr lang="de-DE" sz="2000" b="0" i="1" smtClean="0">
                        <a:latin typeface="Cambria Math"/>
                        <a:ea typeface="Cambria Math"/>
                      </a:rPr>
                      <m:t>=0.05</m:t>
                    </m:r>
                  </m:oMath>
                </a14:m>
                <a:r>
                  <a:rPr lang="de-DE" sz="2000" dirty="0">
                    <a:latin typeface="+mn-lt"/>
                  </a:rPr>
                  <a:t> folgt </a:t>
                </a:r>
              </a:p>
            </p:txBody>
          </p:sp>
        </mc:Choice>
        <mc:Fallback xmlns="">
          <p:sp>
            <p:nvSpPr>
              <p:cNvPr id="15" name="Textfeld 14"/>
              <p:cNvSpPr txBox="1">
                <a:spLocks noRot="1" noChangeAspect="1" noMove="1" noResize="1" noEditPoints="1" noAdjustHandles="1" noChangeArrowheads="1" noChangeShapeType="1" noTextEdit="1"/>
              </p:cNvSpPr>
              <p:nvPr/>
            </p:nvSpPr>
            <p:spPr>
              <a:xfrm>
                <a:off x="697973" y="4544321"/>
                <a:ext cx="8064278" cy="400110"/>
              </a:xfrm>
              <a:prstGeom prst="rect">
                <a:avLst/>
              </a:prstGeom>
              <a:blipFill rotWithShape="1">
                <a:blip r:embed="rId6"/>
                <a:stretch>
                  <a:fillRect l="-756"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420868" y="4981570"/>
                <a:ext cx="5311372" cy="103374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b="0" i="1" smtClean="0">
                                  <a:latin typeface="Cambria Math"/>
                                  <a:ea typeface="Cambria Math"/>
                                </a:rPr>
                                <m:t>𝑟</m:t>
                              </m:r>
                            </m:e>
                            <m:sub>
                              <m:r>
                                <a:rPr lang="de-DE" sz="2000" b="0" i="1" smtClean="0">
                                  <a:latin typeface="Cambria Math"/>
                                  <a:ea typeface="Cambria Math"/>
                                </a:rPr>
                                <m:t>𝑋𝑌</m:t>
                              </m:r>
                            </m:sub>
                          </m:sSub>
                        </m:e>
                      </m:d>
                      <m:r>
                        <a:rPr lang="de-DE" sz="2000" b="0" i="1" smtClean="0">
                          <a:latin typeface="Cambria Math"/>
                          <a:ea typeface="Cambria Math"/>
                        </a:rPr>
                        <m:t>&gt;</m:t>
                      </m:r>
                      <m:rad>
                        <m:radPr>
                          <m:degHide m:val="on"/>
                          <m:ctrlPr>
                            <a:rPr lang="de-DE" sz="2000" b="0" i="1" smtClean="0">
                              <a:latin typeface="Cambria Math" panose="02040503050406030204" pitchFamily="18" charset="0"/>
                              <a:ea typeface="Cambria Math"/>
                            </a:rPr>
                          </m:ctrlPr>
                        </m:radPr>
                        <m:deg/>
                        <m:e>
                          <m:f>
                            <m:fPr>
                              <m:ctrlPr>
                                <a:rPr lang="de-DE" sz="2000" b="0" i="1" smtClean="0">
                                  <a:latin typeface="Cambria Math" panose="02040503050406030204" pitchFamily="18" charset="0"/>
                                  <a:ea typeface="Cambria Math"/>
                                </a:rPr>
                              </m:ctrlPr>
                            </m:fPr>
                            <m:num>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𝑡</m:t>
                                  </m:r>
                                </m:e>
                                <m:sub>
                                  <m:r>
                                    <a:rPr lang="de-DE" sz="2000" b="0" i="1" smtClean="0">
                                      <a:latin typeface="Cambria Math"/>
                                      <a:ea typeface="Cambria Math"/>
                                    </a:rPr>
                                    <m:t>8,0.975</m:t>
                                  </m:r>
                                </m:sub>
                                <m:sup>
                                  <m:r>
                                    <a:rPr lang="de-DE" sz="2000" b="0" i="1" smtClean="0">
                                      <a:latin typeface="Cambria Math"/>
                                      <a:ea typeface="Cambria Math"/>
                                    </a:rPr>
                                    <m:t>2</m:t>
                                  </m:r>
                                </m:sup>
                              </m:sSubSup>
                            </m:num>
                            <m:den>
                              <m:r>
                                <a:rPr lang="de-DE" sz="2000" b="0" i="1" smtClean="0">
                                  <a:latin typeface="Cambria Math"/>
                                  <a:ea typeface="Cambria Math"/>
                                </a:rPr>
                                <m:t>8</m:t>
                              </m:r>
                              <m:r>
                                <a:rPr lang="de-DE" sz="2000" i="1">
                                  <a:latin typeface="Cambria Math"/>
                                  <a:ea typeface="Cambria Math"/>
                                </a:rPr>
                                <m:t>+</m:t>
                              </m:r>
                              <m:sSubSup>
                                <m:sSubSupPr>
                                  <m:ctrlPr>
                                    <a:rPr lang="de-DE" sz="2000" i="1">
                                      <a:latin typeface="Cambria Math" panose="02040503050406030204" pitchFamily="18" charset="0"/>
                                      <a:ea typeface="Cambria Math"/>
                                    </a:rPr>
                                  </m:ctrlPr>
                                </m:sSubSupPr>
                                <m:e>
                                  <m:r>
                                    <a:rPr lang="de-DE" sz="2000" i="1">
                                      <a:latin typeface="Cambria Math"/>
                                      <a:ea typeface="Cambria Math"/>
                                    </a:rPr>
                                    <m:t>𝑡</m:t>
                                  </m:r>
                                </m:e>
                                <m:sub>
                                  <m:r>
                                    <a:rPr lang="de-DE" sz="2000" b="0" i="1" smtClean="0">
                                      <a:latin typeface="Cambria Math"/>
                                      <a:ea typeface="Cambria Math"/>
                                    </a:rPr>
                                    <m:t>8</m:t>
                                  </m:r>
                                  <m:r>
                                    <a:rPr lang="de-DE" sz="2000" i="1">
                                      <a:latin typeface="Cambria Math"/>
                                      <a:ea typeface="Cambria Math"/>
                                    </a:rPr>
                                    <m:t>,</m:t>
                                  </m:r>
                                  <m:r>
                                    <a:rPr lang="de-DE" sz="2000" b="0" i="1" smtClean="0">
                                      <a:latin typeface="Cambria Math"/>
                                      <a:ea typeface="Cambria Math"/>
                                    </a:rPr>
                                    <m:t>0.975</m:t>
                                  </m:r>
                                </m:sub>
                                <m:sup>
                                  <m:r>
                                    <a:rPr lang="de-DE" sz="2000" i="1">
                                      <a:latin typeface="Cambria Math"/>
                                      <a:ea typeface="Cambria Math"/>
                                    </a:rPr>
                                    <m:t>2</m:t>
                                  </m:r>
                                </m:sup>
                              </m:sSubSup>
                            </m:den>
                          </m:f>
                        </m:e>
                      </m:rad>
                      <m:r>
                        <a:rPr lang="de-DE" sz="2000" b="0" i="1" smtClean="0">
                          <a:latin typeface="Cambria Math"/>
                          <a:ea typeface="Cambria Math"/>
                        </a:rPr>
                        <m:t>=</m:t>
                      </m:r>
                      <m:rad>
                        <m:radPr>
                          <m:degHide m:val="on"/>
                          <m:ctrlPr>
                            <a:rPr lang="de-DE" sz="2000" b="0" i="1" smtClean="0">
                              <a:latin typeface="Cambria Math" panose="02040503050406030204" pitchFamily="18" charset="0"/>
                              <a:ea typeface="Cambria Math"/>
                            </a:rPr>
                          </m:ctrlPr>
                        </m:radPr>
                        <m:deg/>
                        <m:e>
                          <m:f>
                            <m:fPr>
                              <m:ctrlPr>
                                <a:rPr lang="de-DE" sz="2000" b="0" i="1" smtClean="0">
                                  <a:latin typeface="Cambria Math" panose="02040503050406030204" pitchFamily="18" charset="0"/>
                                  <a:ea typeface="Cambria Math"/>
                                </a:rPr>
                              </m:ctrlPr>
                            </m:fPr>
                            <m:num>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2.3060</m:t>
                                  </m:r>
                                </m:e>
                                <m:sup>
                                  <m:r>
                                    <a:rPr lang="de-DE" sz="2000" b="0" i="1" smtClean="0">
                                      <a:latin typeface="Cambria Math"/>
                                      <a:ea typeface="Cambria Math"/>
                                    </a:rPr>
                                    <m:t>2</m:t>
                                  </m:r>
                                </m:sup>
                              </m:sSup>
                            </m:num>
                            <m:den>
                              <m:r>
                                <a:rPr lang="de-DE" sz="2000" b="0" i="1" smtClean="0">
                                  <a:latin typeface="Cambria Math"/>
                                  <a:ea typeface="Cambria Math"/>
                                </a:rPr>
                                <m:t>8+</m:t>
                              </m:r>
                              <m:sSup>
                                <m:sSupPr>
                                  <m:ctrlPr>
                                    <a:rPr lang="de-DE" sz="2000" i="1">
                                      <a:latin typeface="Cambria Math" panose="02040503050406030204" pitchFamily="18" charset="0"/>
                                      <a:ea typeface="Cambria Math"/>
                                    </a:rPr>
                                  </m:ctrlPr>
                                </m:sSupPr>
                                <m:e>
                                  <m:r>
                                    <a:rPr lang="de-DE" sz="2000" i="1">
                                      <a:latin typeface="Cambria Math"/>
                                      <a:ea typeface="Cambria Math"/>
                                    </a:rPr>
                                    <m:t>2.3060</m:t>
                                  </m:r>
                                </m:e>
                                <m:sup>
                                  <m:r>
                                    <a:rPr lang="de-DE" sz="2000" i="1">
                                      <a:latin typeface="Cambria Math"/>
                                      <a:ea typeface="Cambria Math"/>
                                    </a:rPr>
                                    <m:t>2</m:t>
                                  </m:r>
                                </m:sup>
                              </m:sSup>
                            </m:den>
                          </m:f>
                        </m:e>
                      </m:rad>
                      <m:r>
                        <a:rPr lang="de-DE" sz="2000" b="0" i="1" smtClean="0">
                          <a:latin typeface="Cambria Math"/>
                          <a:ea typeface="Cambria Math"/>
                        </a:rPr>
                        <m:t>≈0.63</m:t>
                      </m:r>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420868" y="4981570"/>
                <a:ext cx="5311372" cy="1033745"/>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985927257"/>
      </p:ext>
    </p:extLst>
  </p:cSld>
  <p:clrMapOvr>
    <a:masterClrMapping/>
  </p:clrMapOvr>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839</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323553"/>
            <a:ext cx="7343775" cy="2914650"/>
          </a:xfrm>
          <a:prstGeom prst="rect">
            <a:avLst/>
          </a:prstGeom>
        </p:spPr>
      </p:pic>
      <p:pic>
        <p:nvPicPr>
          <p:cNvPr id="3" name="Grafik 2"/>
          <p:cNvPicPr>
            <a:picLocks noChangeAspect="1"/>
          </p:cNvPicPr>
          <p:nvPr/>
        </p:nvPicPr>
        <p:blipFill>
          <a:blip r:embed="rId4"/>
          <a:stretch>
            <a:fillRect/>
          </a:stretch>
        </p:blipFill>
        <p:spPr>
          <a:xfrm>
            <a:off x="1763688" y="4725143"/>
            <a:ext cx="4191000" cy="666750"/>
          </a:xfrm>
          <a:prstGeom prst="rect">
            <a:avLst/>
          </a:prstGeom>
        </p:spPr>
      </p:pic>
    </p:spTree>
    <p:extLst>
      <p:ext uri="{BB962C8B-B14F-4D97-AF65-F5344CB8AC3E}">
        <p14:creationId xmlns:p14="http://schemas.microsoft.com/office/powerpoint/2010/main" val="1373300223"/>
      </p:ext>
    </p:extLst>
  </p:cSld>
  <p:clrMapOvr>
    <a:masterClrMapping/>
  </p:clrMapOvr>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079010" cy="707886"/>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11.3.9: Einige Beispiele für Tests auf </a:t>
            </a:r>
            <a:r>
              <a:rPr lang="de-DE" sz="2000" b="1" dirty="0" err="1">
                <a:solidFill>
                  <a:srgbClr val="0070C0"/>
                </a:solidFill>
                <a:latin typeface="+mn-lt"/>
              </a:rPr>
              <a:t>Unkorreliertheit</a:t>
            </a:r>
            <a:r>
              <a:rPr lang="de-DE" sz="2000" b="1" dirty="0">
                <a:solidFill>
                  <a:srgbClr val="0070C0"/>
                </a:solidFill>
                <a:latin typeface="+mn-lt"/>
              </a:rPr>
              <a:t> und</a:t>
            </a:r>
          </a:p>
          <a:p>
            <a:r>
              <a:rPr lang="de-DE" sz="2000" b="1" dirty="0">
                <a:solidFill>
                  <a:srgbClr val="0070C0"/>
                </a:solidFill>
                <a:latin typeface="+mn-lt"/>
              </a:rPr>
              <a:t>   Unabhängigkeit </a:t>
            </a:r>
            <a:r>
              <a:rPr lang="de-DE" sz="2000" dirty="0">
                <a:solidFill>
                  <a:srgbClr val="0070C0"/>
                </a:solidFill>
              </a:rPr>
              <a:t>● </a:t>
            </a:r>
            <a:endParaRPr lang="de-DE" sz="2000" b="1" dirty="0">
              <a:solidFill>
                <a:srgbClr val="0070C0"/>
              </a:solidFill>
              <a:latin typeface="+mn-lt"/>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840</a:t>
            </a:r>
            <a:endParaRPr lang="de-DE" sz="8000" b="1" dirty="0">
              <a:solidFill>
                <a:schemeClr val="tx1"/>
              </a:solidFill>
              <a:latin typeface="+mj-lt"/>
            </a:endParaRPr>
          </a:p>
        </p:txBody>
      </p:sp>
      <p:sp>
        <p:nvSpPr>
          <p:cNvPr id="12" name="TextBox 7"/>
          <p:cNvSpPr txBox="1"/>
          <p:nvPr/>
        </p:nvSpPr>
        <p:spPr>
          <a:xfrm>
            <a:off x="468313" y="1844824"/>
            <a:ext cx="8207376" cy="400110"/>
          </a:xfrm>
          <a:prstGeom prst="rect">
            <a:avLst/>
          </a:prstGeom>
          <a:noFill/>
        </p:spPr>
        <p:txBody>
          <a:bodyPr wrap="square" rtlCol="0">
            <a:spAutoFit/>
          </a:bodyPr>
          <a:lstStyle/>
          <a:p>
            <a:r>
              <a:rPr lang="de-DE" sz="2000" dirty="0">
                <a:latin typeface="+mn-lt"/>
              </a:rPr>
              <a:t>&gt; Gegeben: (2, 1), (4, 2), (4, 3), (5, 2), (6, 4), (8, 5), (9, 6), (10, 4), (4, 5), (7, 3)</a:t>
            </a:r>
          </a:p>
        </p:txBody>
      </p:sp>
      <p:sp>
        <p:nvSpPr>
          <p:cNvPr id="16" name="Textfeld 15"/>
          <p:cNvSpPr txBox="1"/>
          <p:nvPr/>
        </p:nvSpPr>
        <p:spPr>
          <a:xfrm>
            <a:off x="468313" y="2268657"/>
            <a:ext cx="2894434" cy="400110"/>
          </a:xfrm>
          <a:prstGeom prst="rect">
            <a:avLst/>
          </a:prstGeom>
          <a:noFill/>
        </p:spPr>
        <p:txBody>
          <a:bodyPr wrap="square" rtlCol="0">
            <a:spAutoFit/>
          </a:bodyPr>
          <a:lstStyle/>
          <a:p>
            <a:pPr algn="just"/>
            <a:r>
              <a:rPr lang="de-DE" sz="2000" dirty="0">
                <a:latin typeface="+mn-lt"/>
              </a:rPr>
              <a:t>&gt; Entscheidungsproblem:</a:t>
            </a:r>
          </a:p>
        </p:txBody>
      </p:sp>
      <mc:AlternateContent xmlns:mc="http://schemas.openxmlformats.org/markup-compatibility/2006" xmlns:a14="http://schemas.microsoft.com/office/drawing/2010/main">
        <mc:Choice Requires="a14">
          <p:sp>
            <p:nvSpPr>
              <p:cNvPr id="18" name="Textfeld 17"/>
              <p:cNvSpPr txBox="1"/>
              <p:nvPr/>
            </p:nvSpPr>
            <p:spPr>
              <a:xfrm>
                <a:off x="3328429" y="2265130"/>
                <a:ext cx="4141372" cy="400110"/>
              </a:xfrm>
              <a:prstGeom prst="rect">
                <a:avLst/>
              </a:prstGeom>
              <a:noFill/>
            </p:spPr>
            <p:txBody>
              <a:bodyPr wrap="square" rtlCol="0">
                <a:spAutoFit/>
              </a:bodyPr>
              <a:lstStyle/>
              <a:p>
                <a:pPr algn="just"/>
                <a:r>
                  <a:rPr lang="de-DE" sz="2000" dirty="0">
                    <a:latin typeface="+mn-lt"/>
                  </a:rPr>
                  <a:t>Sind </a:t>
                </a:r>
                <a14:m>
                  <m:oMath xmlns:m="http://schemas.openxmlformats.org/officeDocument/2006/math">
                    <m:r>
                      <a:rPr lang="de-DE" sz="2000" b="0" i="1" smtClean="0">
                        <a:latin typeface="Cambria Math"/>
                      </a:rPr>
                      <m:t>𝑋</m:t>
                    </m:r>
                  </m:oMath>
                </a14:m>
                <a:r>
                  <a:rPr lang="de-DE" sz="2000" dirty="0">
                    <a:latin typeface="+mn-lt"/>
                  </a:rPr>
                  <a:t> und </a:t>
                </a:r>
                <a14:m>
                  <m:oMath xmlns:m="http://schemas.openxmlformats.org/officeDocument/2006/math">
                    <m:r>
                      <a:rPr lang="de-DE" sz="2000" b="0" i="1" smtClean="0">
                        <a:latin typeface="Cambria Math"/>
                      </a:rPr>
                      <m:t>𝑌</m:t>
                    </m:r>
                  </m:oMath>
                </a14:m>
                <a:r>
                  <a:rPr lang="de-DE" sz="2000" dirty="0">
                    <a:latin typeface="+mn-lt"/>
                  </a:rPr>
                  <a:t> korreliert oder nicht?</a:t>
                </a:r>
              </a:p>
            </p:txBody>
          </p:sp>
        </mc:Choice>
        <mc:Fallback xmlns="">
          <p:sp>
            <p:nvSpPr>
              <p:cNvPr id="18" name="Textfeld 17"/>
              <p:cNvSpPr txBox="1">
                <a:spLocks noRot="1" noChangeAspect="1" noMove="1" noResize="1" noEditPoints="1" noAdjustHandles="1" noChangeArrowheads="1" noChangeShapeType="1" noTextEdit="1"/>
              </p:cNvSpPr>
              <p:nvPr/>
            </p:nvSpPr>
            <p:spPr>
              <a:xfrm>
                <a:off x="3328429" y="2265130"/>
                <a:ext cx="4141372" cy="400110"/>
              </a:xfrm>
              <a:prstGeom prst="rect">
                <a:avLst/>
              </a:prstGeom>
              <a:blipFill rotWithShape="1">
                <a:blip r:embed="rId3"/>
                <a:stretch>
                  <a:fillRect l="-1473" t="-7692" b="-27692"/>
                </a:stretch>
              </a:blipFill>
            </p:spPr>
            <p:txBody>
              <a:bodyPr/>
              <a:lstStyle/>
              <a:p>
                <a:r>
                  <a:rPr lang="de-DE">
                    <a:noFill/>
                  </a:rPr>
                  <a:t> </a:t>
                </a:r>
              </a:p>
            </p:txBody>
          </p:sp>
        </mc:Fallback>
      </mc:AlternateContent>
      <p:sp>
        <p:nvSpPr>
          <p:cNvPr id="19" name="Textfeld 18"/>
          <p:cNvSpPr txBox="1"/>
          <p:nvPr/>
        </p:nvSpPr>
        <p:spPr>
          <a:xfrm>
            <a:off x="467873" y="2745905"/>
            <a:ext cx="2704522" cy="400110"/>
          </a:xfrm>
          <a:prstGeom prst="rect">
            <a:avLst/>
          </a:prstGeom>
          <a:noFill/>
        </p:spPr>
        <p:txBody>
          <a:bodyPr wrap="square" rtlCol="0">
            <a:spAutoFit/>
          </a:bodyPr>
          <a:lstStyle/>
          <a:p>
            <a:pPr algn="just"/>
            <a:r>
              <a:rPr lang="de-DE" sz="2000" dirty="0">
                <a:latin typeface="+mn-lt"/>
              </a:rPr>
              <a:t>&gt; Testproblem:  </a:t>
            </a:r>
          </a:p>
        </p:txBody>
      </p:sp>
      <mc:AlternateContent xmlns:mc="http://schemas.openxmlformats.org/markup-compatibility/2006" xmlns:a14="http://schemas.microsoft.com/office/drawing/2010/main">
        <mc:Choice Requires="a14">
          <p:sp>
            <p:nvSpPr>
              <p:cNvPr id="20" name="Textfeld 19"/>
              <p:cNvSpPr txBox="1"/>
              <p:nvPr/>
            </p:nvSpPr>
            <p:spPr>
              <a:xfrm>
                <a:off x="2339752" y="2745905"/>
                <a:ext cx="4808434"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𝜌</m:t>
                        </m:r>
                      </m:e>
                      <m:sub>
                        <m:r>
                          <a:rPr lang="de-DE" sz="2000" b="0" i="1" dirty="0" smtClean="0">
                            <a:solidFill>
                              <a:schemeClr val="tx1"/>
                            </a:solidFill>
                            <a:latin typeface="Cambria Math"/>
                            <a:ea typeface="Cambria Math"/>
                          </a:rPr>
                          <m:t>𝑋𝑌</m:t>
                        </m:r>
                      </m:sub>
                    </m:sSub>
                    <m:r>
                      <a:rPr lang="de-DE" sz="2000" b="0" i="1" dirty="0" smtClean="0">
                        <a:solidFill>
                          <a:schemeClr val="tx1"/>
                        </a:solidFill>
                        <a:latin typeface="Cambria Math"/>
                        <a:ea typeface="Cambria Math"/>
                      </a:rPr>
                      <m:t>=0</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sSub>
                      <m:sSubPr>
                        <m:ctrlPr>
                          <a:rPr lang="de-DE" sz="2000" i="1" dirty="0">
                            <a:solidFill>
                              <a:schemeClr val="tx1"/>
                            </a:solidFill>
                            <a:latin typeface="Cambria Math" panose="02040503050406030204" pitchFamily="18" charset="0"/>
                            <a:ea typeface="Cambria Math"/>
                          </a:rPr>
                        </m:ctrlPr>
                      </m:sSubPr>
                      <m:e>
                        <m:r>
                          <a:rPr lang="de-DE" sz="2000" i="1" dirty="0">
                            <a:solidFill>
                              <a:schemeClr val="tx1"/>
                            </a:solidFill>
                            <a:latin typeface="Cambria Math"/>
                            <a:ea typeface="Cambria Math"/>
                          </a:rPr>
                          <m:t>𝜌</m:t>
                        </m:r>
                      </m:e>
                      <m:sub>
                        <m:r>
                          <a:rPr lang="de-DE" sz="2000" i="1" dirty="0">
                            <a:solidFill>
                              <a:schemeClr val="tx1"/>
                            </a:solidFill>
                            <a:latin typeface="Cambria Math"/>
                            <a:ea typeface="Cambria Math"/>
                          </a:rPr>
                          <m:t>𝑋𝑌</m:t>
                        </m:r>
                      </m:sub>
                    </m:sSub>
                    <m:r>
                      <a:rPr lang="de-DE" sz="2000" i="1" dirty="0" smtClean="0">
                        <a:solidFill>
                          <a:schemeClr val="tx1"/>
                        </a:solidFill>
                        <a:latin typeface="Cambria Math"/>
                        <a:ea typeface="Cambria Math"/>
                      </a:rPr>
                      <m:t>≠</m:t>
                    </m:r>
                    <m:r>
                      <a:rPr lang="de-DE" sz="2000" i="1" dirty="0">
                        <a:solidFill>
                          <a:schemeClr val="tx1"/>
                        </a:solidFill>
                        <a:latin typeface="Cambria Math"/>
                        <a:ea typeface="Cambria Math"/>
                      </a:rPr>
                      <m:t>0</m:t>
                    </m:r>
                  </m:oMath>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339752" y="2745905"/>
                <a:ext cx="4808434"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22" name="Textfeld 21"/>
          <p:cNvSpPr txBox="1"/>
          <p:nvPr/>
        </p:nvSpPr>
        <p:spPr>
          <a:xfrm>
            <a:off x="468163" y="3492998"/>
            <a:ext cx="2736303" cy="400110"/>
          </a:xfrm>
          <a:prstGeom prst="rect">
            <a:avLst/>
          </a:prstGeom>
          <a:noFill/>
        </p:spPr>
        <p:txBody>
          <a:bodyPr wrap="square" rtlCol="0">
            <a:spAutoFit/>
          </a:bodyPr>
          <a:lstStyle/>
          <a:p>
            <a:pPr algn="just"/>
            <a:r>
              <a:rPr lang="de-DE" sz="2000" dirty="0">
                <a:latin typeface="+mn-lt"/>
              </a:rPr>
              <a:t>&gt; Teststatistik: </a:t>
            </a:r>
          </a:p>
        </p:txBody>
      </p:sp>
      <mc:AlternateContent xmlns:mc="http://schemas.openxmlformats.org/markup-compatibility/2006" xmlns:a14="http://schemas.microsoft.com/office/drawing/2010/main">
        <mc:Choice Requires="a14">
          <p:sp>
            <p:nvSpPr>
              <p:cNvPr id="23" name="Textfeld 22"/>
              <p:cNvSpPr txBox="1"/>
              <p:nvPr/>
            </p:nvSpPr>
            <p:spPr>
              <a:xfrm>
                <a:off x="2149091" y="3331864"/>
                <a:ext cx="6526447" cy="79771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𝑇</m:t>
                          </m:r>
                        </m:e>
                        <m:sub>
                          <m:r>
                            <a:rPr lang="de-DE" sz="2000" b="0" i="1" smtClean="0">
                              <a:solidFill>
                                <a:schemeClr val="tx1"/>
                              </a:solidFill>
                              <a:latin typeface="Cambria Math"/>
                              <a:ea typeface="Cambria Math"/>
                            </a:rPr>
                            <m:t>𝑅</m:t>
                          </m:r>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𝑅</m:t>
                              </m:r>
                            </m:e>
                            <m:sub>
                              <m:r>
                                <a:rPr lang="de-DE" sz="2000" b="0" i="1" smtClean="0">
                                  <a:solidFill>
                                    <a:schemeClr val="tx1"/>
                                  </a:solidFill>
                                  <a:latin typeface="Cambria Math"/>
                                  <a:ea typeface="Cambria Math"/>
                                </a:rPr>
                                <m:t>𝑋𝑌</m:t>
                              </m:r>
                            </m:sub>
                          </m:sSub>
                        </m:num>
                        <m:den>
                          <m:rad>
                            <m:radPr>
                              <m:degHide m:val="on"/>
                              <m:ctrlPr>
                                <a:rPr lang="de-DE" sz="2000" b="0" i="1" smtClean="0">
                                  <a:solidFill>
                                    <a:schemeClr val="tx1"/>
                                  </a:solidFill>
                                  <a:latin typeface="Cambria Math" panose="02040503050406030204" pitchFamily="18" charset="0"/>
                                  <a:ea typeface="Cambria Math"/>
                                </a:rPr>
                              </m:ctrlPr>
                            </m:radPr>
                            <m:deg/>
                            <m:e>
                              <m:r>
                                <a:rPr lang="de-DE" sz="2000" b="0" i="1" smtClean="0">
                                  <a:solidFill>
                                    <a:schemeClr val="tx1"/>
                                  </a:solidFill>
                                  <a:latin typeface="Cambria Math"/>
                                  <a:ea typeface="Cambria Math"/>
                                </a:rPr>
                                <m:t>1−</m:t>
                              </m:r>
                              <m:sSubSup>
                                <m:sSubSupPr>
                                  <m:ctrlPr>
                                    <a:rPr lang="de-DE" sz="2000" b="0" i="1" smtClean="0">
                                      <a:solidFill>
                                        <a:schemeClr val="tx1"/>
                                      </a:solidFill>
                                      <a:latin typeface="Cambria Math" panose="02040503050406030204" pitchFamily="18" charset="0"/>
                                      <a:ea typeface="Cambria Math"/>
                                    </a:rPr>
                                  </m:ctrlPr>
                                </m:sSubSupPr>
                                <m:e>
                                  <m:r>
                                    <a:rPr lang="de-DE" sz="2000" b="0" i="1" smtClean="0">
                                      <a:solidFill>
                                        <a:schemeClr val="tx1"/>
                                      </a:solidFill>
                                      <a:latin typeface="Cambria Math"/>
                                      <a:ea typeface="Cambria Math"/>
                                    </a:rPr>
                                    <m:t>𝑅</m:t>
                                  </m:r>
                                </m:e>
                                <m:sub>
                                  <m:r>
                                    <a:rPr lang="de-DE" sz="2000" b="0" i="1" smtClean="0">
                                      <a:solidFill>
                                        <a:schemeClr val="tx1"/>
                                      </a:solidFill>
                                      <a:latin typeface="Cambria Math"/>
                                      <a:ea typeface="Cambria Math"/>
                                    </a:rPr>
                                    <m:t>𝑋𝑌</m:t>
                                  </m:r>
                                </m:sub>
                                <m:sup>
                                  <m:r>
                                    <a:rPr lang="de-DE" sz="2000" b="0" i="1" smtClean="0">
                                      <a:solidFill>
                                        <a:schemeClr val="tx1"/>
                                      </a:solidFill>
                                      <a:latin typeface="Cambria Math"/>
                                      <a:ea typeface="Cambria Math"/>
                                    </a:rPr>
                                    <m:t>2</m:t>
                                  </m:r>
                                </m:sup>
                              </m:sSubSup>
                            </m:e>
                          </m:rad>
                        </m:den>
                      </m:f>
                      <m:rad>
                        <m:radPr>
                          <m:degHide m:val="on"/>
                          <m:ctrlPr>
                            <a:rPr lang="de-DE" sz="2000" i="1" smtClean="0">
                              <a:solidFill>
                                <a:schemeClr val="tx1"/>
                              </a:solidFill>
                              <a:latin typeface="Cambria Math" panose="02040503050406030204" pitchFamily="18" charset="0"/>
                              <a:ea typeface="Cambria Math"/>
                            </a:rPr>
                          </m:ctrlPr>
                        </m:radPr>
                        <m:deg/>
                        <m:e>
                          <m:r>
                            <a:rPr lang="de-DE" sz="2000" b="0" i="1" smtClean="0">
                              <a:solidFill>
                                <a:schemeClr val="tx1"/>
                              </a:solidFill>
                              <a:latin typeface="Cambria Math"/>
                              <a:ea typeface="Cambria Math"/>
                            </a:rPr>
                            <m:t>𝑛</m:t>
                          </m:r>
                          <m:r>
                            <a:rPr lang="de-DE" sz="2000" b="0" i="1" smtClean="0">
                              <a:solidFill>
                                <a:schemeClr val="tx1"/>
                              </a:solidFill>
                              <a:latin typeface="Cambria Math"/>
                              <a:ea typeface="Cambria Math"/>
                            </a:rPr>
                            <m:t>−2</m:t>
                          </m:r>
                        </m:e>
                      </m:rad>
                      <m:r>
                        <a:rPr lang="de-DE" sz="2000" b="0" i="1" smtClean="0">
                          <a:solidFill>
                            <a:schemeClr val="tx1"/>
                          </a:solidFill>
                          <a:latin typeface="Cambria Math"/>
                          <a:ea typeface="Cambria Math"/>
                        </a:rPr>
                        <m:t>          ~      </m:t>
                      </m:r>
                      <m:r>
                        <a:rPr lang="de-DE" sz="2000" b="0" i="1" smtClean="0">
                          <a:solidFill>
                            <a:schemeClr val="tx1"/>
                          </a:solidFill>
                          <a:latin typeface="Cambria Math"/>
                          <a:ea typeface="Cambria Math"/>
                        </a:rPr>
                        <m:t>𝑡</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𝑛</m:t>
                          </m:r>
                          <m:r>
                            <a:rPr lang="de-DE" sz="2000" b="0" i="1" smtClean="0">
                              <a:solidFill>
                                <a:schemeClr val="tx1"/>
                              </a:solidFill>
                              <a:latin typeface="Cambria Math"/>
                              <a:ea typeface="Cambria Math"/>
                            </a:rPr>
                            <m:t>−2</m:t>
                          </m:r>
                        </m:e>
                      </m:d>
                    </m:oMath>
                  </m:oMathPara>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2149091" y="3331864"/>
                <a:ext cx="6526447" cy="79771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4762739" y="3323721"/>
                <a:ext cx="924180" cy="33855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1600" b="0" i="1" dirty="0" smtClean="0">
                              <a:latin typeface="Cambria Math" panose="02040503050406030204" pitchFamily="18" charset="0"/>
                              <a:ea typeface="Cambria Math"/>
                            </a:rPr>
                          </m:ctrlPr>
                        </m:sSubPr>
                        <m:e>
                          <m:r>
                            <a:rPr lang="de-DE" sz="1600" b="0" i="1" dirty="0" smtClean="0">
                              <a:latin typeface="Cambria Math"/>
                              <a:ea typeface="Cambria Math"/>
                            </a:rPr>
                            <m:t>𝜌</m:t>
                          </m:r>
                        </m:e>
                        <m:sub>
                          <m:r>
                            <a:rPr lang="de-DE" sz="1600" b="0" i="1" dirty="0" smtClean="0">
                              <a:latin typeface="Cambria Math"/>
                              <a:ea typeface="Cambria Math"/>
                            </a:rPr>
                            <m:t>𝑋𝑌</m:t>
                          </m:r>
                        </m:sub>
                      </m:sSub>
                      <m:r>
                        <a:rPr lang="de-DE" sz="1600" b="0" i="0" dirty="0" smtClean="0">
                          <a:latin typeface="Cambria Math"/>
                          <a:ea typeface="Cambria Math"/>
                        </a:rPr>
                        <m:t>=0</m:t>
                      </m:r>
                    </m:oMath>
                  </m:oMathPara>
                </a14:m>
                <a:endParaRPr lang="de-DE" sz="16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4762739" y="3323721"/>
                <a:ext cx="924180" cy="338554"/>
              </a:xfrm>
              <a:prstGeom prst="rect">
                <a:avLst/>
              </a:prstGeom>
              <a:blipFill rotWithShape="1">
                <a:blip r:embed="rId6"/>
                <a:stretch>
                  <a:fillRect b="-3571"/>
                </a:stretch>
              </a:blipFill>
            </p:spPr>
            <p:txBody>
              <a:bodyPr/>
              <a:lstStyle/>
              <a:p>
                <a:r>
                  <a:rPr lang="de-DE">
                    <a:noFill/>
                  </a:rPr>
                  <a:t> </a:t>
                </a:r>
              </a:p>
            </p:txBody>
          </p:sp>
        </mc:Fallback>
      </mc:AlternateContent>
      <p:sp>
        <p:nvSpPr>
          <p:cNvPr id="28" name="Textfeld 27"/>
          <p:cNvSpPr txBox="1"/>
          <p:nvPr/>
        </p:nvSpPr>
        <p:spPr>
          <a:xfrm>
            <a:off x="468313" y="4130839"/>
            <a:ext cx="5988234" cy="400110"/>
          </a:xfrm>
          <a:prstGeom prst="rect">
            <a:avLst/>
          </a:prstGeom>
          <a:noFill/>
        </p:spPr>
        <p:txBody>
          <a:bodyPr wrap="square" rtlCol="0">
            <a:spAutoFit/>
          </a:bodyPr>
          <a:lstStyle/>
          <a:p>
            <a:pPr algn="just"/>
            <a:r>
              <a:rPr lang="de-DE" sz="2000" dirty="0">
                <a:latin typeface="+mn-lt"/>
              </a:rPr>
              <a:t>&gt; Testniveau (Signifikanzniveau):  </a:t>
            </a:r>
          </a:p>
        </p:txBody>
      </p:sp>
      <mc:AlternateContent xmlns:mc="http://schemas.openxmlformats.org/markup-compatibility/2006" xmlns:a14="http://schemas.microsoft.com/office/drawing/2010/main">
        <mc:Choice Requires="a14">
          <p:sp>
            <p:nvSpPr>
              <p:cNvPr id="29" name="Textfeld 28"/>
              <p:cNvSpPr txBox="1"/>
              <p:nvPr/>
            </p:nvSpPr>
            <p:spPr>
              <a:xfrm>
                <a:off x="4228171" y="4140221"/>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latin typeface="Cambria Math"/>
                          <a:ea typeface="Cambria Math"/>
                        </a:rPr>
                        <m:t>𝛼</m:t>
                      </m:r>
                      <m:r>
                        <a:rPr lang="de-DE" sz="2000" b="0" i="1" smtClean="0">
                          <a:latin typeface="Cambria Math"/>
                          <a:ea typeface="Cambria Math"/>
                        </a:rPr>
                        <m:t>=0.05</m:t>
                      </m:r>
                    </m:oMath>
                  </m:oMathPara>
                </a14:m>
                <a:endParaRPr lang="de-DE" sz="2000" dirty="0">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4228171" y="4140221"/>
                <a:ext cx="1584176" cy="400110"/>
              </a:xfrm>
              <a:prstGeom prst="rect">
                <a:avLst/>
              </a:prstGeom>
              <a:blipFill rotWithShape="1">
                <a:blip r:embed="rId7"/>
                <a:stretch>
                  <a:fillRect/>
                </a:stretch>
              </a:blipFill>
            </p:spPr>
            <p:txBody>
              <a:bodyPr/>
              <a:lstStyle/>
              <a:p>
                <a:r>
                  <a:rPr lang="de-DE">
                    <a:noFill/>
                  </a:rPr>
                  <a:t> </a:t>
                </a:r>
              </a:p>
            </p:txBody>
          </p:sp>
        </mc:Fallback>
      </mc:AlternateContent>
      <p:sp>
        <p:nvSpPr>
          <p:cNvPr id="30" name="Textfeld 29"/>
          <p:cNvSpPr txBox="1"/>
          <p:nvPr/>
        </p:nvSpPr>
        <p:spPr>
          <a:xfrm>
            <a:off x="468313" y="4568847"/>
            <a:ext cx="3334376" cy="400110"/>
          </a:xfrm>
          <a:prstGeom prst="rect">
            <a:avLst/>
          </a:prstGeom>
          <a:noFill/>
        </p:spPr>
        <p:txBody>
          <a:bodyPr wrap="square" rtlCol="0">
            <a:spAutoFit/>
          </a:bodyPr>
          <a:lstStyle/>
          <a:p>
            <a:pPr algn="just"/>
            <a:r>
              <a:rPr lang="de-DE" sz="2000" dirty="0">
                <a:latin typeface="+mn-lt"/>
              </a:rPr>
              <a:t>&gt; Kritischer Wert: </a:t>
            </a:r>
          </a:p>
        </p:txBody>
      </p:sp>
      <mc:AlternateContent xmlns:mc="http://schemas.openxmlformats.org/markup-compatibility/2006" xmlns:a14="http://schemas.microsoft.com/office/drawing/2010/main">
        <mc:Choice Requires="a14">
          <p:sp>
            <p:nvSpPr>
              <p:cNvPr id="31" name="Textfeld 30"/>
              <p:cNvSpPr txBox="1"/>
              <p:nvPr/>
            </p:nvSpPr>
            <p:spPr>
              <a:xfrm>
                <a:off x="2527514" y="4555446"/>
                <a:ext cx="5860909" cy="413511"/>
              </a:xfrm>
              <a:prstGeom prst="rect">
                <a:avLst/>
              </a:prstGeom>
              <a:noFill/>
            </p:spPr>
            <p:txBody>
              <a:bodyPr wrap="square" rtlCol="0">
                <a:spAutoFit/>
              </a:bodyPr>
              <a:lstStyle/>
              <a:p>
                <a:pPr algn="just"/>
                <a14:m>
                  <m:oMath xmlns:m="http://schemas.openxmlformats.org/officeDocument/2006/math">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𝑐</m:t>
                        </m:r>
                      </m:e>
                      <m:sub>
                        <m:r>
                          <a:rPr lang="de-DE" sz="2000" b="0" i="1" smtClean="0">
                            <a:latin typeface="Cambria Math"/>
                            <a:ea typeface="Cambria Math"/>
                          </a:rPr>
                          <m:t>1</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8,0.025</m:t>
                        </m:r>
                      </m:sub>
                    </m:sSub>
                    <m:r>
                      <a:rPr lang="de-DE" sz="2000" b="0" i="1" smtClean="0">
                        <a:latin typeface="Cambria Math"/>
                        <a:ea typeface="Cambria Math"/>
                      </a:rPr>
                      <m:t>=−2.31</m:t>
                    </m:r>
                  </m:oMath>
                </a14:m>
                <a:r>
                  <a:rPr lang="de-DE" sz="2000" dirty="0">
                    <a:latin typeface="+mn-lt"/>
                  </a:rPr>
                  <a:t>, </a:t>
                </a:r>
                <a14:m>
                  <m:oMath xmlns:m="http://schemas.openxmlformats.org/officeDocument/2006/math">
                    <m:sSub>
                      <m:sSubPr>
                        <m:ctrlPr>
                          <a:rPr lang="de-DE" sz="2000" i="1">
                            <a:latin typeface="Cambria Math" panose="02040503050406030204" pitchFamily="18" charset="0"/>
                            <a:ea typeface="Cambria Math"/>
                          </a:rPr>
                        </m:ctrlPr>
                      </m:sSubPr>
                      <m:e>
                        <m:r>
                          <a:rPr lang="de-DE" sz="2000" i="1">
                            <a:latin typeface="Cambria Math"/>
                            <a:ea typeface="Cambria Math"/>
                          </a:rPr>
                          <m:t>𝑐</m:t>
                        </m:r>
                      </m:e>
                      <m:sub>
                        <m:r>
                          <a:rPr lang="de-DE" sz="2000" b="0" i="1" smtClean="0">
                            <a:latin typeface="Cambria Math"/>
                            <a:ea typeface="Cambria Math"/>
                          </a:rPr>
                          <m:t>2</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𝑡</m:t>
                        </m:r>
                      </m:e>
                      <m:sub>
                        <m:r>
                          <a:rPr lang="de-DE" sz="2000" i="1">
                            <a:latin typeface="Cambria Math"/>
                            <a:ea typeface="Cambria Math"/>
                          </a:rPr>
                          <m:t>8,0.</m:t>
                        </m:r>
                        <m:r>
                          <a:rPr lang="de-DE" sz="2000" b="0" i="1" smtClean="0">
                            <a:latin typeface="Cambria Math"/>
                            <a:ea typeface="Cambria Math"/>
                          </a:rPr>
                          <m:t>97</m:t>
                        </m:r>
                        <m:r>
                          <a:rPr lang="de-DE" sz="2000" i="1">
                            <a:latin typeface="Cambria Math"/>
                            <a:ea typeface="Cambria Math"/>
                          </a:rPr>
                          <m:t>5</m:t>
                        </m:r>
                      </m:sub>
                    </m:sSub>
                    <m:r>
                      <a:rPr lang="de-DE" sz="2000" i="1">
                        <a:latin typeface="Cambria Math"/>
                        <a:ea typeface="Cambria Math"/>
                      </a:rPr>
                      <m:t>=2.31</m:t>
                    </m:r>
                  </m:oMath>
                </a14:m>
                <a:endParaRPr lang="de-DE" sz="2000" dirty="0">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2527514" y="4555446"/>
                <a:ext cx="5860909" cy="413511"/>
              </a:xfrm>
              <a:prstGeom prst="rect">
                <a:avLst/>
              </a:prstGeom>
              <a:blipFill rotWithShape="1">
                <a:blip r:embed="rId8"/>
                <a:stretch>
                  <a:fillRect t="-7353" b="-22059"/>
                </a:stretch>
              </a:blipFill>
            </p:spPr>
            <p:txBody>
              <a:bodyPr/>
              <a:lstStyle/>
              <a:p>
                <a:r>
                  <a:rPr lang="de-DE">
                    <a:noFill/>
                  </a:rPr>
                  <a:t> </a:t>
                </a:r>
              </a:p>
            </p:txBody>
          </p:sp>
        </mc:Fallback>
      </mc:AlternateContent>
      <p:sp>
        <p:nvSpPr>
          <p:cNvPr id="32" name="Textfeld 31"/>
          <p:cNvSpPr txBox="1"/>
          <p:nvPr/>
        </p:nvSpPr>
        <p:spPr>
          <a:xfrm>
            <a:off x="468313" y="5063019"/>
            <a:ext cx="2003364" cy="400110"/>
          </a:xfrm>
          <a:prstGeom prst="rect">
            <a:avLst/>
          </a:prstGeom>
          <a:noFill/>
        </p:spPr>
        <p:txBody>
          <a:bodyPr wrap="square" rtlCol="0">
            <a:spAutoFit/>
          </a:bodyPr>
          <a:lstStyle/>
          <a:p>
            <a:pPr algn="just"/>
            <a:r>
              <a:rPr lang="de-DE" sz="2000" dirty="0">
                <a:latin typeface="+mn-lt"/>
              </a:rPr>
              <a:t>&gt; Testprozedur:</a:t>
            </a:r>
          </a:p>
        </p:txBody>
      </p:sp>
      <mc:AlternateContent xmlns:mc="http://schemas.openxmlformats.org/markup-compatibility/2006" xmlns:a14="http://schemas.microsoft.com/office/drawing/2010/main">
        <mc:Choice Requires="a14">
          <p:sp>
            <p:nvSpPr>
              <p:cNvPr id="33" name="Textfeld 32"/>
              <p:cNvSpPr txBox="1"/>
              <p:nvPr/>
            </p:nvSpPr>
            <p:spPr>
              <a:xfrm>
                <a:off x="2282761" y="5063019"/>
                <a:ext cx="6528837" cy="707886"/>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b>
                      <m:sSubPr>
                        <m:ctrlPr>
                          <a:rPr lang="de-DE" sz="2000" i="1">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𝑅</m:t>
                        </m:r>
                      </m:sub>
                    </m:sSub>
                    <m:r>
                      <a:rPr lang="de-DE" sz="2000" b="0" i="1" smtClean="0">
                        <a:latin typeface="Cambria Math"/>
                      </a:rPr>
                      <m:t>&lt;−2.31</m:t>
                    </m:r>
                  </m:oMath>
                </a14:m>
                <a:r>
                  <a:rPr lang="de-DE" sz="2000" dirty="0">
                    <a:latin typeface="+mn-lt"/>
                  </a:rPr>
                  <a:t> oder</a:t>
                </a:r>
                <a:r>
                  <a:rPr lang="de-DE" sz="2000" dirty="0"/>
                  <a:t> </a:t>
                </a:r>
                <a14:m>
                  <m:oMath xmlns:m="http://schemas.openxmlformats.org/officeDocument/2006/math">
                    <m:sSub>
                      <m:sSubPr>
                        <m:ctrlPr>
                          <a:rPr lang="de-DE" sz="2000" i="1">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𝑅</m:t>
                        </m:r>
                      </m:sub>
                    </m:sSub>
                    <m:r>
                      <a:rPr lang="de-DE" sz="2000" b="0" i="1" smtClean="0">
                        <a:latin typeface="Cambria Math"/>
                      </a:rPr>
                      <m:t>&gt;2.31</m:t>
                    </m:r>
                  </m:oMath>
                </a14:m>
                <a:r>
                  <a:rPr lang="de-DE" sz="2000" dirty="0">
                    <a:latin typeface="+mn-lt"/>
                  </a:rPr>
                  <a:t>, Entscheidung für </a:t>
                </a:r>
              </a:p>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(Verwerfung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sonst 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2282761" y="5063019"/>
                <a:ext cx="6528837" cy="707886"/>
              </a:xfrm>
              <a:prstGeom prst="rect">
                <a:avLst/>
              </a:prstGeom>
              <a:blipFill rotWithShape="1">
                <a:blip r:embed="rId9"/>
                <a:stretch>
                  <a:fillRect l="-934" t="-4310" b="-14655"/>
                </a:stretch>
              </a:blipFill>
            </p:spPr>
            <p:txBody>
              <a:bodyPr/>
              <a:lstStyle/>
              <a:p>
                <a:r>
                  <a:rPr lang="de-DE">
                    <a:noFill/>
                  </a:rPr>
                  <a:t> </a:t>
                </a:r>
              </a:p>
            </p:txBody>
          </p:sp>
        </mc:Fallback>
      </mc:AlternateContent>
    </p:spTree>
    <p:extLst>
      <p:ext uri="{BB962C8B-B14F-4D97-AF65-F5344CB8AC3E}">
        <p14:creationId xmlns:p14="http://schemas.microsoft.com/office/powerpoint/2010/main" val="1888299604"/>
      </p:ext>
    </p:extLst>
  </p:cSld>
  <p:clrMapOvr>
    <a:masterClrMapping/>
  </p:clrMapOvr>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841</a:t>
            </a:r>
            <a:endParaRPr lang="de-DE" sz="8000" b="1" dirty="0">
              <a:solidFill>
                <a:schemeClr val="tx1"/>
              </a:solidFill>
              <a:latin typeface="+mj-lt"/>
            </a:endParaRPr>
          </a:p>
        </p:txBody>
      </p:sp>
      <p:sp>
        <p:nvSpPr>
          <p:cNvPr id="28" name="Textfeld 27"/>
          <p:cNvSpPr txBox="1"/>
          <p:nvPr/>
        </p:nvSpPr>
        <p:spPr>
          <a:xfrm>
            <a:off x="467510" y="1052736"/>
            <a:ext cx="2447503" cy="400110"/>
          </a:xfrm>
          <a:prstGeom prst="rect">
            <a:avLst/>
          </a:prstGeom>
          <a:noFill/>
        </p:spPr>
        <p:txBody>
          <a:bodyPr wrap="square" rtlCol="0">
            <a:spAutoFit/>
          </a:bodyPr>
          <a:lstStyle/>
          <a:p>
            <a:pPr algn="just"/>
            <a:r>
              <a:rPr lang="de-DE" sz="2000" dirty="0">
                <a:latin typeface="+mn-lt"/>
              </a:rPr>
              <a:t>&gt; Testergebnis hier: </a:t>
            </a:r>
          </a:p>
        </p:txBody>
      </p:sp>
      <mc:AlternateContent xmlns:mc="http://schemas.openxmlformats.org/markup-compatibility/2006" xmlns:a14="http://schemas.microsoft.com/office/drawing/2010/main">
        <mc:Choice Requires="a14">
          <p:sp>
            <p:nvSpPr>
              <p:cNvPr id="30" name="Textfeld 29"/>
              <p:cNvSpPr txBox="1"/>
              <p:nvPr/>
            </p:nvSpPr>
            <p:spPr>
              <a:xfrm>
                <a:off x="1209080" y="5223969"/>
                <a:ext cx="2045064" cy="67480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59</m:t>
                          </m:r>
                        </m:num>
                        <m:den>
                          <m:r>
                            <a:rPr lang="de-DE" sz="2000" b="0" i="1" smtClean="0">
                              <a:solidFill>
                                <a:schemeClr val="tx1"/>
                              </a:solidFill>
                              <a:latin typeface="Cambria Math"/>
                            </a:rPr>
                            <m:t>10</m:t>
                          </m:r>
                        </m:den>
                      </m:f>
                      <m:r>
                        <a:rPr lang="de-DE" sz="2000" b="0" i="1" smtClean="0">
                          <a:solidFill>
                            <a:schemeClr val="tx1"/>
                          </a:solidFill>
                          <a:latin typeface="Cambria Math"/>
                        </a:rPr>
                        <m:t>=5.9</m:t>
                      </m:r>
                    </m:oMath>
                  </m:oMathPara>
                </a14:m>
                <a:endParaRPr lang="de-DE" sz="2000" dirty="0">
                  <a:solidFill>
                    <a:schemeClr val="tx1"/>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209080" y="5223969"/>
                <a:ext cx="2045064" cy="674800"/>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3254144" y="5223969"/>
                <a:ext cx="2045064"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35</m:t>
                          </m:r>
                        </m:num>
                        <m:den>
                          <m:r>
                            <a:rPr lang="de-DE" sz="2000" b="0" i="1" smtClean="0">
                              <a:solidFill>
                                <a:schemeClr val="tx1"/>
                              </a:solidFill>
                              <a:latin typeface="Cambria Math"/>
                            </a:rPr>
                            <m:t>10</m:t>
                          </m:r>
                        </m:den>
                      </m:f>
                      <m:r>
                        <a:rPr lang="de-DE" sz="2000" b="0" i="1" smtClean="0">
                          <a:solidFill>
                            <a:schemeClr val="tx1"/>
                          </a:solidFill>
                          <a:latin typeface="Cambria Math"/>
                        </a:rPr>
                        <m:t>=3.5</m:t>
                      </m:r>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3254144" y="5223969"/>
                <a:ext cx="2045064" cy="697114"/>
              </a:xfrm>
              <a:prstGeom prst="rect">
                <a:avLst/>
              </a:prstGeom>
              <a:blipFill>
                <a:blip r:embed="rId4"/>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5"/>
          <a:stretch>
            <a:fillRect/>
          </a:stretch>
        </p:blipFill>
        <p:spPr>
          <a:xfrm>
            <a:off x="1187624" y="1654527"/>
            <a:ext cx="5457825" cy="3228975"/>
          </a:xfrm>
          <a:prstGeom prst="rect">
            <a:avLst/>
          </a:prstGeom>
        </p:spPr>
      </p:pic>
    </p:spTree>
    <p:extLst>
      <p:ext uri="{BB962C8B-B14F-4D97-AF65-F5344CB8AC3E}">
        <p14:creationId xmlns:p14="http://schemas.microsoft.com/office/powerpoint/2010/main" val="1380013748"/>
      </p:ext>
    </p:extLst>
  </p:cSld>
  <p:clrMapOvr>
    <a:masterClrMapping/>
  </p:clrMapOvr>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842</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1" name="Textfeld 10"/>
              <p:cNvSpPr txBox="1"/>
              <p:nvPr/>
            </p:nvSpPr>
            <p:spPr>
              <a:xfrm>
                <a:off x="976428" y="1196752"/>
                <a:ext cx="5426870" cy="1254767"/>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rPr>
                            <m:t>𝑟</m:t>
                          </m:r>
                        </m:e>
                        <m:sub>
                          <m:r>
                            <a:rPr lang="de-DE" sz="2000" b="0" i="1" smtClean="0">
                              <a:latin typeface="Cambria Math"/>
                            </a:rPr>
                            <m:t>𝑋𝑌</m:t>
                          </m:r>
                        </m:sub>
                      </m:sSub>
                      <m:r>
                        <a:rPr lang="de-DE" sz="2000" b="0" i="1" smtClean="0">
                          <a:latin typeface="Cambria Math"/>
                        </a:rPr>
                        <m:t>=</m:t>
                      </m:r>
                      <m:f>
                        <m:fPr>
                          <m:ctrlPr>
                            <a:rPr lang="de-DE" sz="2000" b="0" i="1" smtClean="0">
                              <a:latin typeface="Cambria Math" panose="02040503050406030204" pitchFamily="18" charset="0"/>
                            </a:rPr>
                          </m:ctrlPr>
                        </m:fPr>
                        <m:num>
                          <m:sSub>
                            <m:sSubPr>
                              <m:ctrlPr>
                                <a:rPr lang="de-DE" sz="2000" i="1">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i="1">
                                  <a:latin typeface="Cambria Math"/>
                                </a:rPr>
                                <m:t>𝑋𝑌</m:t>
                              </m:r>
                            </m:sub>
                          </m:sSub>
                        </m:num>
                        <m:den>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𝑌</m:t>
                              </m:r>
                            </m:sub>
                          </m:sSub>
                        </m:den>
                      </m:f>
                      <m:r>
                        <a:rPr lang="de-DE" sz="2000" b="0" i="1" smtClean="0">
                          <a:latin typeface="Cambria Math"/>
                        </a:rPr>
                        <m:t>=</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sSub>
                                <m:sSubPr>
                                  <m:ctrlPr>
                                    <a:rPr lang="de-DE" sz="2000" i="1">
                                      <a:latin typeface="Cambria Math" panose="02040503050406030204" pitchFamily="18" charset="0"/>
                                    </a:rPr>
                                  </m:ctrlPr>
                                </m:sSubPr>
                                <m:e>
                                  <m:r>
                                    <a:rPr lang="de-DE" sz="2000" b="0" i="1" smtClean="0">
                                      <a:latin typeface="Cambria Math"/>
                                    </a:rPr>
                                    <m:t>𝑦</m:t>
                                  </m:r>
                                </m:e>
                                <m:sub>
                                  <m:r>
                                    <a:rPr lang="de-DE" sz="2000" i="1">
                                      <a:latin typeface="Cambria Math"/>
                                    </a:rPr>
                                    <m:t>𝑖</m:t>
                                  </m:r>
                                </m:sub>
                              </m:sSub>
                              <m:r>
                                <a:rPr lang="de-DE" sz="2000" b="0" i="1" smtClean="0">
                                  <a:latin typeface="Cambria Math"/>
                                </a:rPr>
                                <m:t>−</m:t>
                              </m:r>
                              <m:acc>
                                <m:accPr>
                                  <m:chr m:val="̅"/>
                                  <m:ctrlPr>
                                    <a:rPr lang="de-DE" sz="2000" i="1">
                                      <a:latin typeface="Cambria Math" panose="02040503050406030204" pitchFamily="18" charset="0"/>
                                    </a:rPr>
                                  </m:ctrlPr>
                                </m:accPr>
                                <m:e>
                                  <m:r>
                                    <a:rPr lang="de-DE" sz="2000" i="1">
                                      <a:latin typeface="Cambria Math"/>
                                    </a:rPr>
                                    <m:t>𝑥</m:t>
                                  </m:r>
                                </m:e>
                              </m:acc>
                              <m:acc>
                                <m:accPr>
                                  <m:chr m:val="̅"/>
                                  <m:ctrlPr>
                                    <a:rPr lang="de-DE" sz="2000" i="1">
                                      <a:latin typeface="Cambria Math" panose="02040503050406030204" pitchFamily="18" charset="0"/>
                                    </a:rPr>
                                  </m:ctrlPr>
                                </m:accPr>
                                <m:e>
                                  <m:r>
                                    <a:rPr lang="de-DE" sz="2000" b="0" i="1" smtClean="0">
                                      <a:latin typeface="Cambria Math"/>
                                    </a:rPr>
                                    <m:t>𝑦</m:t>
                                  </m:r>
                                </m:e>
                              </m:acc>
                            </m:e>
                          </m:nary>
                        </m:num>
                        <m:den>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smtClean="0">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e>
                                    <m:sup>
                                      <m:r>
                                        <a:rPr lang="de-DE" sz="2000" i="1">
                                          <a:latin typeface="Cambria Math"/>
                                        </a:rPr>
                                        <m:t>2</m:t>
                                      </m:r>
                                    </m:sup>
                                  </m:sSup>
                                  <m:r>
                                    <a:rPr lang="de-DE" sz="2000" b="0" i="1" smtClean="0">
                                      <a:latin typeface="Cambria Math"/>
                                    </a:rPr>
                                    <m:t>−</m:t>
                                  </m:r>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b="0" i="1" smtClean="0">
                                              <a:latin typeface="Cambria Math"/>
                                            </a:rPr>
                                            <m:t>𝑥</m:t>
                                          </m:r>
                                        </m:e>
                                      </m:acc>
                                    </m:e>
                                    <m:sup>
                                      <m:r>
                                        <a:rPr lang="de-DE" sz="2000" b="0" i="1" smtClean="0">
                                          <a:latin typeface="Cambria Math"/>
                                        </a:rPr>
                                        <m:t>2</m:t>
                                      </m:r>
                                    </m:sup>
                                  </m:sSup>
                                </m:e>
                              </m:nary>
                            </m:e>
                          </m:rad>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ctrlPr>
                                    <a:rPr lang="de-DE" sz="2000" i="1">
                                      <a:latin typeface="Cambria Math" panose="02040503050406030204" pitchFamily="18" charset="0"/>
                                    </a:rPr>
                                  </m:ctrlPr>
                                </m:naryPr>
                                <m:sub>
                                  <m:r>
                                    <m:rPr>
                                      <m:brk m:alnAt="23"/>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r>
                                        <a:rPr lang="de-DE" sz="2000" b="0" i="1" smtClean="0">
                                          <a:latin typeface="Cambria Math"/>
                                        </a:rPr>
                                        <m:t>𝑦</m:t>
                                      </m:r>
                                    </m:e>
                                    <m:sup>
                                      <m:r>
                                        <a:rPr lang="de-DE" sz="2000" i="1">
                                          <a:latin typeface="Cambria Math"/>
                                        </a:rPr>
                                        <m:t>2</m:t>
                                      </m:r>
                                    </m:sup>
                                  </m:sSup>
                                  <m:r>
                                    <a:rPr lang="de-DE" sz="2000" i="1">
                                      <a:latin typeface="Cambria Math"/>
                                    </a:rPr>
                                    <m:t>−</m:t>
                                  </m:r>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b="0" i="1" smtClean="0">
                                              <a:latin typeface="Cambria Math"/>
                                            </a:rPr>
                                            <m:t>𝑦</m:t>
                                          </m:r>
                                        </m:e>
                                      </m:acc>
                                    </m:e>
                                    <m:sup>
                                      <m:r>
                                        <a:rPr lang="de-DE" sz="2000" i="1">
                                          <a:latin typeface="Cambria Math"/>
                                        </a:rPr>
                                        <m:t>2</m:t>
                                      </m:r>
                                    </m:sup>
                                  </m:sSup>
                                </m:e>
                              </m:nary>
                            </m:e>
                          </m:rad>
                        </m:den>
                      </m:f>
                    </m:oMath>
                  </m:oMathPara>
                </a14:m>
                <a:endParaRPr lang="de-DE" sz="2000" i="1" dirty="0">
                  <a:latin typeface="Cambria Math"/>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976428" y="1196752"/>
                <a:ext cx="5426870" cy="1254767"/>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2213703" y="2655266"/>
                <a:ext cx="4004802" cy="125790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f>
                            <m:fPr>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231</m:t>
                              </m:r>
                            </m:num>
                            <m:den>
                              <m:r>
                                <a:rPr lang="de-DE" sz="2000" b="0" i="1" smtClean="0">
                                  <a:solidFill>
                                    <a:schemeClr val="tx1"/>
                                  </a:solidFill>
                                  <a:latin typeface="Cambria Math"/>
                                </a:rPr>
                                <m:t>10</m:t>
                              </m:r>
                            </m:den>
                          </m:f>
                          <m:r>
                            <a:rPr lang="de-DE" sz="2000" b="0" i="1" smtClean="0">
                              <a:solidFill>
                                <a:schemeClr val="tx1"/>
                              </a:solidFill>
                              <a:latin typeface="Cambria Math"/>
                            </a:rPr>
                            <m:t>−</m:t>
                          </m:r>
                          <m:r>
                            <a:rPr lang="de-DE" sz="2000" i="1">
                              <a:solidFill>
                                <a:schemeClr val="tx1"/>
                              </a:solidFill>
                              <a:latin typeface="Cambria Math"/>
                            </a:rPr>
                            <m:t>5.9</m:t>
                          </m:r>
                          <m:r>
                            <a:rPr lang="de-DE" sz="2000" i="1" smtClean="0">
                              <a:solidFill>
                                <a:schemeClr val="tx1"/>
                              </a:solidFill>
                              <a:latin typeface="Cambria Math"/>
                              <a:ea typeface="Cambria Math"/>
                            </a:rPr>
                            <m:t>×</m:t>
                          </m:r>
                          <m:r>
                            <a:rPr lang="de-DE" sz="2000" i="1">
                              <a:solidFill>
                                <a:schemeClr val="tx1"/>
                              </a:solidFill>
                              <a:latin typeface="Cambria Math"/>
                              <a:ea typeface="Cambria Math"/>
                            </a:rPr>
                            <m:t>3.5</m:t>
                          </m:r>
                        </m:num>
                        <m:den>
                          <m:rad>
                            <m:radPr>
                              <m:degHide m:val="on"/>
                              <m:ctrlPr>
                                <a:rPr lang="de-DE" sz="2000" i="1">
                                  <a:solidFill>
                                    <a:schemeClr val="tx1"/>
                                  </a:solidFill>
                                  <a:latin typeface="Cambria Math" panose="02040503050406030204" pitchFamily="18" charset="0"/>
                                </a:rPr>
                              </m:ctrlPr>
                            </m:radPr>
                            <m:deg/>
                            <m:e>
                              <m:f>
                                <m:fPr>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407</m:t>
                                  </m:r>
                                </m:num>
                                <m:den>
                                  <m:r>
                                    <a:rPr lang="de-DE" sz="2000" b="0" i="1" smtClean="0">
                                      <a:solidFill>
                                        <a:schemeClr val="tx1"/>
                                      </a:solidFill>
                                      <a:latin typeface="Cambria Math"/>
                                    </a:rPr>
                                    <m:t>10</m:t>
                                  </m:r>
                                </m:den>
                              </m:f>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5.9</m:t>
                                  </m:r>
                                </m:e>
                                <m:sup>
                                  <m:r>
                                    <a:rPr lang="de-DE" sz="2000" b="0" i="1" smtClean="0">
                                      <a:solidFill>
                                        <a:schemeClr val="tx1"/>
                                      </a:solidFill>
                                      <a:latin typeface="Cambria Math"/>
                                    </a:rPr>
                                    <m:t>2</m:t>
                                  </m:r>
                                </m:sup>
                              </m:sSup>
                            </m:e>
                          </m:rad>
                          <m:rad>
                            <m:radPr>
                              <m:degHide m:val="on"/>
                              <m:ctrlPr>
                                <a:rPr lang="de-DE" sz="2000" i="1">
                                  <a:solidFill>
                                    <a:schemeClr val="tx1"/>
                                  </a:solidFill>
                                  <a:latin typeface="Cambria Math" panose="02040503050406030204" pitchFamily="18" charset="0"/>
                                </a:rPr>
                              </m:ctrlPr>
                            </m:radPr>
                            <m:deg/>
                            <m:e>
                              <m:f>
                                <m:fPr>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145</m:t>
                                  </m:r>
                                </m:num>
                                <m:den>
                                  <m:r>
                                    <a:rPr lang="de-DE" sz="2000" b="0" i="1" smtClean="0">
                                      <a:solidFill>
                                        <a:schemeClr val="tx1"/>
                                      </a:solidFill>
                                      <a:latin typeface="Cambria Math"/>
                                    </a:rPr>
                                    <m:t>10</m:t>
                                  </m:r>
                                </m:den>
                              </m:f>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3.5</m:t>
                                  </m:r>
                                </m:e>
                                <m:sup>
                                  <m:r>
                                    <a:rPr lang="de-DE" sz="2000" b="0" i="1" smtClean="0">
                                      <a:solidFill>
                                        <a:schemeClr val="tx1"/>
                                      </a:solidFill>
                                      <a:latin typeface="Cambria Math"/>
                                    </a:rPr>
                                    <m:t>2</m:t>
                                  </m:r>
                                </m:sup>
                              </m:sSup>
                            </m:e>
                          </m:rad>
                        </m:den>
                      </m:f>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2213703" y="2655266"/>
                <a:ext cx="4004802" cy="125790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2195736" y="4141972"/>
                <a:ext cx="1281826" cy="400110"/>
              </a:xfrm>
              <a:prstGeom prst="rect">
                <a:avLst/>
              </a:prstGeom>
              <a:noFill/>
            </p:spPr>
            <p:txBody>
              <a:bodyPr wrap="non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0.6730</m:t>
                      </m:r>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195736" y="4141972"/>
                <a:ext cx="1281826"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974597" y="4906124"/>
                <a:ext cx="49922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974597" y="4906124"/>
                <a:ext cx="499228"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976428" y="5589240"/>
                <a:ext cx="7056784" cy="707886"/>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oMath>
                </a14:m>
                <a:r>
                  <a:rPr lang="de-DE" sz="2000" dirty="0">
                    <a:latin typeface="+mn-lt"/>
                  </a:rPr>
                  <a:t>  Verwerfung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signifikante Korrelation </a:t>
                </a:r>
              </a:p>
              <a:p>
                <a:r>
                  <a:rPr lang="de-DE" sz="2000" dirty="0">
                    <a:latin typeface="+mn-lt"/>
                  </a:rPr>
                  <a:t>      (lineare Abhängigkeit) vorhanden</a:t>
                </a:r>
              </a:p>
            </p:txBody>
          </p:sp>
        </mc:Choice>
        <mc:Fallback xmlns="">
          <p:sp>
            <p:nvSpPr>
              <p:cNvPr id="15" name="Textfeld 14"/>
              <p:cNvSpPr txBox="1">
                <a:spLocks noRot="1" noChangeAspect="1" noMove="1" noResize="1" noEditPoints="1" noAdjustHandles="1" noChangeArrowheads="1" noChangeShapeType="1" noTextEdit="1"/>
              </p:cNvSpPr>
              <p:nvPr/>
            </p:nvSpPr>
            <p:spPr>
              <a:xfrm>
                <a:off x="976428" y="5589240"/>
                <a:ext cx="7056784" cy="707886"/>
              </a:xfrm>
              <a:prstGeom prst="rect">
                <a:avLst/>
              </a:prstGeom>
              <a:blipFill rotWithShape="1">
                <a:blip r:embed="rId7"/>
                <a:stretch>
                  <a:fillRect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473825" y="4742137"/>
                <a:ext cx="4742849" cy="72808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b>
                        <m:sSubPr>
                          <m:ctrlPr>
                            <a:rPr lang="de-DE" sz="2000" i="1" dirty="0" smtClean="0">
                              <a:solidFill>
                                <a:schemeClr val="tx1"/>
                              </a:solidFill>
                              <a:latin typeface="Cambria Math" panose="02040503050406030204" pitchFamily="18" charset="0"/>
                            </a:rPr>
                          </m:ctrlPr>
                        </m:sSubPr>
                        <m:e>
                          <m:r>
                            <a:rPr lang="de-DE" sz="2000" b="0" i="1" dirty="0" smtClean="0">
                              <a:solidFill>
                                <a:schemeClr val="tx1"/>
                              </a:solidFill>
                              <a:latin typeface="Cambria Math"/>
                            </a:rPr>
                            <m:t>𝑡</m:t>
                          </m:r>
                        </m:e>
                        <m:sub>
                          <m:r>
                            <a:rPr lang="de-DE" sz="2000" b="0" i="1" dirty="0" smtClean="0">
                              <a:solidFill>
                                <a:schemeClr val="tx1"/>
                              </a:solidFill>
                              <a:latin typeface="Cambria Math"/>
                            </a:rPr>
                            <m:t>𝑅</m:t>
                          </m:r>
                        </m:sub>
                      </m:sSub>
                      <m:r>
                        <a:rPr lang="de-DE" sz="2000" b="0" i="1" dirty="0" smtClean="0">
                          <a:solidFill>
                            <a:schemeClr val="tx1"/>
                          </a:solidFill>
                          <a:latin typeface="Cambria Math"/>
                        </a:rPr>
                        <m:t>=</m:t>
                      </m:r>
                      <m:f>
                        <m:fPr>
                          <m:ctrlPr>
                            <a:rPr lang="de-DE" sz="2000" b="0" i="1" dirty="0" smtClean="0">
                              <a:solidFill>
                                <a:schemeClr val="tx1"/>
                              </a:solidFill>
                              <a:latin typeface="Cambria Math" panose="02040503050406030204" pitchFamily="18" charset="0"/>
                            </a:rPr>
                          </m:ctrlPr>
                        </m:fPr>
                        <m:num>
                          <m:r>
                            <a:rPr lang="de-DE" sz="2000" b="0" i="1" dirty="0" smtClean="0">
                              <a:solidFill>
                                <a:schemeClr val="tx1"/>
                              </a:solidFill>
                              <a:latin typeface="Cambria Math"/>
                            </a:rPr>
                            <m:t>0.6730</m:t>
                          </m:r>
                        </m:num>
                        <m:den>
                          <m:rad>
                            <m:radPr>
                              <m:degHide m:val="on"/>
                              <m:ctrlPr>
                                <a:rPr lang="de-DE" sz="2000" b="0" i="1" dirty="0" smtClean="0">
                                  <a:solidFill>
                                    <a:schemeClr val="tx1"/>
                                  </a:solidFill>
                                  <a:latin typeface="Cambria Math" panose="02040503050406030204" pitchFamily="18" charset="0"/>
                                </a:rPr>
                              </m:ctrlPr>
                            </m:radPr>
                            <m:deg/>
                            <m:e>
                              <m:r>
                                <a:rPr lang="de-DE" sz="2000" b="0" i="1" dirty="0" smtClean="0">
                                  <a:solidFill>
                                    <a:schemeClr val="tx1"/>
                                  </a:solidFill>
                                  <a:latin typeface="Cambria Math"/>
                                </a:rPr>
                                <m:t>1−</m:t>
                              </m:r>
                              <m:sSup>
                                <m:sSupPr>
                                  <m:ctrlPr>
                                    <a:rPr lang="de-DE" sz="2000" b="0" i="1" dirty="0" smtClean="0">
                                      <a:solidFill>
                                        <a:schemeClr val="tx1"/>
                                      </a:solidFill>
                                      <a:latin typeface="Cambria Math" panose="02040503050406030204" pitchFamily="18" charset="0"/>
                                    </a:rPr>
                                  </m:ctrlPr>
                                </m:sSupPr>
                                <m:e>
                                  <m:r>
                                    <a:rPr lang="de-DE" sz="2000" b="0" i="1" dirty="0" smtClean="0">
                                      <a:solidFill>
                                        <a:schemeClr val="tx1"/>
                                      </a:solidFill>
                                      <a:latin typeface="Cambria Math"/>
                                    </a:rPr>
                                    <m:t>0.6730</m:t>
                                  </m:r>
                                </m:e>
                                <m:sup>
                                  <m:r>
                                    <a:rPr lang="de-DE" sz="2000" b="0" i="1" dirty="0" smtClean="0">
                                      <a:solidFill>
                                        <a:schemeClr val="tx1"/>
                                      </a:solidFill>
                                      <a:latin typeface="Cambria Math"/>
                                    </a:rPr>
                                    <m:t>2</m:t>
                                  </m:r>
                                </m:sup>
                              </m:sSup>
                            </m:e>
                          </m:rad>
                        </m:den>
                      </m:f>
                      <m:rad>
                        <m:radPr>
                          <m:degHide m:val="on"/>
                          <m:ctrlPr>
                            <a:rPr lang="de-DE" sz="2000" b="0" i="1" dirty="0" smtClean="0">
                              <a:solidFill>
                                <a:schemeClr val="tx1"/>
                              </a:solidFill>
                              <a:latin typeface="Cambria Math" panose="02040503050406030204" pitchFamily="18" charset="0"/>
                            </a:rPr>
                          </m:ctrlPr>
                        </m:radPr>
                        <m:deg/>
                        <m:e>
                          <m:r>
                            <a:rPr lang="de-DE" sz="2000" b="0" i="1" dirty="0" smtClean="0">
                              <a:solidFill>
                                <a:schemeClr val="tx1"/>
                              </a:solidFill>
                              <a:latin typeface="Cambria Math"/>
                            </a:rPr>
                            <m:t>8</m:t>
                          </m:r>
                        </m:e>
                      </m:rad>
                      <m:r>
                        <a:rPr lang="de-DE" sz="2000" b="0" i="1" dirty="0" smtClean="0">
                          <a:solidFill>
                            <a:schemeClr val="tx1"/>
                          </a:solidFill>
                          <a:latin typeface="Cambria Math"/>
                          <a:ea typeface="Cambria Math"/>
                        </a:rPr>
                        <m:t>≈2.5736&gt;</m:t>
                      </m:r>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a:ea typeface="Cambria Math"/>
                            </a:rPr>
                            <m:t>𝑐</m:t>
                          </m:r>
                        </m:e>
                        <m:sub>
                          <m:r>
                            <a:rPr lang="de-DE" sz="2000" b="0" i="1" dirty="0" smtClean="0">
                              <a:solidFill>
                                <a:schemeClr val="tx1"/>
                              </a:solidFill>
                              <a:latin typeface="Cambria Math"/>
                              <a:ea typeface="Cambria Math"/>
                            </a:rPr>
                            <m:t>2</m:t>
                          </m:r>
                        </m:sub>
                      </m:sSub>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473825" y="4742137"/>
                <a:ext cx="4742849" cy="728084"/>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084550889"/>
      </p:ext>
    </p:extLst>
  </p:cSld>
  <p:clrMapOvr>
    <a:masterClrMapping/>
  </p:clrMapOvr>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843</a:t>
            </a:r>
            <a:endParaRPr lang="de-DE" sz="8000" b="1" dirty="0">
              <a:solidFill>
                <a:schemeClr val="tx1"/>
              </a:solidFill>
              <a:latin typeface="+mj-lt"/>
            </a:endParaRPr>
          </a:p>
        </p:txBody>
      </p:sp>
      <p:sp>
        <p:nvSpPr>
          <p:cNvPr id="7" name="Textfeld 9"/>
          <p:cNvSpPr txBox="1">
            <a:spLocks noChangeArrowheads="1"/>
          </p:cNvSpPr>
          <p:nvPr/>
        </p:nvSpPr>
        <p:spPr bwMode="auto">
          <a:xfrm>
            <a:off x="468313" y="1052736"/>
            <a:ext cx="3743647"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sym typeface="Symbol"/>
              </a:rPr>
              <a:t>Sonstige Tests und Testmethoden</a:t>
            </a:r>
            <a:endParaRPr lang="de-DE" sz="2000" b="1" dirty="0">
              <a:solidFill>
                <a:srgbClr val="0070C0"/>
              </a:solidFill>
              <a:latin typeface="Times New Roman" pitchFamily="18" charset="0"/>
            </a:endParaRPr>
          </a:p>
        </p:txBody>
      </p:sp>
      <p:sp>
        <p:nvSpPr>
          <p:cNvPr id="8" name="Textfeld 7"/>
          <p:cNvSpPr txBox="1">
            <a:spLocks noChangeArrowheads="1"/>
          </p:cNvSpPr>
          <p:nvPr/>
        </p:nvSpPr>
        <p:spPr bwMode="auto">
          <a:xfrm>
            <a:off x="468313" y="1700808"/>
            <a:ext cx="251951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Vorbemerkung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2" y="2253318"/>
            <a:ext cx="626392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Binomialtests über </a:t>
            </a:r>
            <a:r>
              <a:rPr lang="de-DE" sz="2000" b="1" dirty="0" err="1">
                <a:solidFill>
                  <a:srgbClr val="0070C0"/>
                </a:solidFill>
                <a:latin typeface="+mn-lt"/>
              </a:rPr>
              <a:t>Quantile</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2" y="2779042"/>
            <a:ext cx="626392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i="1" dirty="0">
                <a:solidFill>
                  <a:srgbClr val="0070C0"/>
                </a:solidFill>
                <a:latin typeface="+mn-lt"/>
              </a:rPr>
              <a:t>F</a:t>
            </a:r>
            <a:r>
              <a:rPr lang="de-DE" sz="2000" b="1" dirty="0">
                <a:solidFill>
                  <a:srgbClr val="0070C0"/>
                </a:solidFill>
                <a:latin typeface="+mn-lt"/>
              </a:rPr>
              <a:t>-Tests über Varianzen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72638" y="3331552"/>
            <a:ext cx="719570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i="1" dirty="0">
                <a:solidFill>
                  <a:srgbClr val="0070C0"/>
                </a:solidFill>
                <a:latin typeface="+mn-lt"/>
              </a:rPr>
              <a:t>F</a:t>
            </a:r>
            <a:r>
              <a:rPr lang="de-DE" sz="2000" b="1" dirty="0">
                <a:solidFill>
                  <a:srgbClr val="0070C0"/>
                </a:solidFill>
                <a:latin typeface="+mn-lt"/>
              </a:rPr>
              <a:t>-Tests auf Gleichheit von Erwartungswerten und ANOVA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68312" y="3854761"/>
            <a:ext cx="719570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Tests auf Normalverteilung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a:spLocks noChangeArrowheads="1"/>
          </p:cNvSpPr>
          <p:nvPr/>
        </p:nvSpPr>
        <p:spPr bwMode="auto">
          <a:xfrm>
            <a:off x="468312" y="4437112"/>
            <a:ext cx="719570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Korrelationstests nach Spearman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a:spLocks noChangeArrowheads="1"/>
          </p:cNvSpPr>
          <p:nvPr/>
        </p:nvSpPr>
        <p:spPr bwMode="auto">
          <a:xfrm>
            <a:off x="468313" y="4966581"/>
            <a:ext cx="719570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a:t>
            </a:r>
            <a:r>
              <a:rPr lang="de-DE" sz="2000" b="1" dirty="0">
                <a:solidFill>
                  <a:srgbClr val="0070C0"/>
                </a:solidFill>
                <a:latin typeface="+mn-lt"/>
              </a:rPr>
              <a:t> Monte-Carlo-Tests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a:spLocks noChangeArrowheads="1"/>
          </p:cNvSpPr>
          <p:nvPr/>
        </p:nvSpPr>
        <p:spPr bwMode="auto">
          <a:xfrm>
            <a:off x="468312" y="5465920"/>
            <a:ext cx="215947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a:t>
            </a:r>
            <a:r>
              <a:rPr lang="de-DE" sz="2000" b="1" dirty="0">
                <a:solidFill>
                  <a:srgbClr val="0070C0"/>
                </a:solidFill>
                <a:latin typeface="+mn-lt"/>
              </a:rPr>
              <a:t> </a:t>
            </a:r>
            <a:r>
              <a:rPr lang="de-DE" sz="2000" b="1" dirty="0" err="1">
                <a:solidFill>
                  <a:srgbClr val="0070C0"/>
                </a:solidFill>
                <a:latin typeface="+mn-lt"/>
              </a:rPr>
              <a:t>Bayes</a:t>
            </a:r>
            <a:r>
              <a:rPr lang="de-DE" sz="2000" b="1" dirty="0">
                <a:solidFill>
                  <a:srgbClr val="0070C0"/>
                </a:solidFill>
                <a:latin typeface="+mn-lt"/>
              </a:rPr>
              <a:t>-Tests </a:t>
            </a:r>
            <a:r>
              <a:rPr lang="de-DE" sz="2000" dirty="0">
                <a:solidFill>
                  <a:srgbClr val="0070C0"/>
                </a:solidFill>
                <a:latin typeface="+mn-lt"/>
              </a:rPr>
              <a:t>●</a:t>
            </a:r>
            <a:endParaRPr lang="de-DE" sz="2000" b="1" dirty="0">
              <a:solidFill>
                <a:srgbClr val="0070C0"/>
              </a:solidFill>
              <a:latin typeface="+mn-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2195294211"/>
      </p:ext>
    </p:extLst>
  </p:cSld>
  <p:clrMapOvr>
    <a:masterClrMapping/>
  </p:clrMapOvr>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11.3 Ausgewählte Testverfahren</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844</a:t>
            </a:r>
            <a:endParaRPr lang="de-DE" sz="8000" b="1" dirty="0">
              <a:solidFill>
                <a:schemeClr val="tx1"/>
              </a:solidFill>
              <a:latin typeface="+mj-lt"/>
            </a:endParaRPr>
          </a:p>
        </p:txBody>
      </p:sp>
      <p:sp>
        <p:nvSpPr>
          <p:cNvPr id="7" name="Textfeld 6"/>
          <p:cNvSpPr txBox="1">
            <a:spLocks noChangeArrowheads="1"/>
          </p:cNvSpPr>
          <p:nvPr/>
        </p:nvSpPr>
        <p:spPr bwMode="auto">
          <a:xfrm>
            <a:off x="468312" y="981075"/>
            <a:ext cx="4463728"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11.3.5 Allgemein zu beachtende Punkte</a:t>
            </a:r>
          </a:p>
        </p:txBody>
      </p:sp>
      <p:sp>
        <p:nvSpPr>
          <p:cNvPr id="8" name="Textfeld 7"/>
          <p:cNvSpPr txBox="1">
            <a:spLocks noChangeArrowheads="1"/>
          </p:cNvSpPr>
          <p:nvPr/>
        </p:nvSpPr>
        <p:spPr bwMode="auto">
          <a:xfrm>
            <a:off x="468313" y="1700808"/>
            <a:ext cx="482376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Adäquatheit von Modellannahmen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2" y="2924944"/>
            <a:ext cx="626392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Stochastische Gruppenumfänge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2" y="3450668"/>
            <a:ext cx="626392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Abhängigkeit und Kausalität </a:t>
            </a:r>
            <a:r>
              <a:rPr lang="de-DE" sz="2000" dirty="0">
                <a:solidFill>
                  <a:srgbClr val="0070C0"/>
                </a:solidFill>
                <a:latin typeface="+mn-lt"/>
              </a:rPr>
              <a:t>●</a:t>
            </a:r>
            <a:endParaRPr lang="de-DE" sz="2000" b="1" dirty="0">
              <a:solidFill>
                <a:srgbClr val="0070C0"/>
              </a:solidFill>
              <a:latin typeface="+mn-lt"/>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1084784" y="2346037"/>
            <a:ext cx="5705475" cy="371475"/>
          </a:xfrm>
          <a:prstGeom prst="rect">
            <a:avLst/>
          </a:prstGeom>
        </p:spPr>
      </p:pic>
      <p:pic>
        <p:nvPicPr>
          <p:cNvPr id="3" name="Grafik 2"/>
          <p:cNvPicPr>
            <a:picLocks noChangeAspect="1"/>
          </p:cNvPicPr>
          <p:nvPr/>
        </p:nvPicPr>
        <p:blipFill>
          <a:blip r:embed="rId4"/>
          <a:stretch>
            <a:fillRect/>
          </a:stretch>
        </p:blipFill>
        <p:spPr>
          <a:xfrm>
            <a:off x="1084784" y="4017391"/>
            <a:ext cx="4581525" cy="371475"/>
          </a:xfrm>
          <a:prstGeom prst="rect">
            <a:avLst/>
          </a:prstGeom>
        </p:spPr>
      </p:pic>
    </p:spTree>
    <p:extLst>
      <p:ext uri="{BB962C8B-B14F-4D97-AF65-F5344CB8AC3E}">
        <p14:creationId xmlns:p14="http://schemas.microsoft.com/office/powerpoint/2010/main" val="1751730369"/>
      </p:ext>
    </p:extLst>
  </p:cSld>
  <p:clrMapOvr>
    <a:masterClrMapping/>
  </p:clrMapOvr>
</p:sld>
</file>

<file path=ppt/slides/slide848.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6" name="Textfeld 15"/>
          <p:cNvSpPr txBox="1">
            <a:spLocks noChangeArrowheads="1"/>
          </p:cNvSpPr>
          <p:nvPr/>
        </p:nvSpPr>
        <p:spPr bwMode="auto">
          <a:xfrm>
            <a:off x="957265" y="3149492"/>
            <a:ext cx="7729535" cy="707886"/>
          </a:xfrm>
          <a:prstGeom prst="rect">
            <a:avLst/>
          </a:prstGeom>
          <a:noFill/>
          <a:ln w="9525">
            <a:noFill/>
            <a:miter lim="800000"/>
            <a:headEnd/>
            <a:tailEnd/>
          </a:ln>
        </p:spPr>
        <p:txBody>
          <a:bodyPr wrap="square">
            <a:spAutoFit/>
          </a:bodyPr>
          <a:lstStyle/>
          <a:p>
            <a:pPr algn="ctr" fontAlgn="auto">
              <a:spcBef>
                <a:spcPts val="0"/>
              </a:spcBef>
              <a:spcAft>
                <a:spcPts val="0"/>
              </a:spcAft>
              <a:defRPr/>
            </a:pPr>
            <a:r>
              <a:rPr lang="de-DE" sz="4000" b="1" dirty="0">
                <a:solidFill>
                  <a:srgbClr val="0070C0"/>
                </a:solidFill>
                <a:latin typeface="+mn-lt"/>
              </a:rPr>
              <a:t>12  Das lineare Regressionsmodell</a:t>
            </a:r>
          </a:p>
        </p:txBody>
      </p:sp>
      <p:sp>
        <p:nvSpPr>
          <p:cNvPr id="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845</a:t>
            </a:r>
            <a:endParaRPr lang="de-DE" sz="8000" b="1" dirty="0">
              <a:solidFill>
                <a:schemeClr val="tx1"/>
              </a:solidFill>
              <a:latin typeface="+mj-lt"/>
            </a:endParaRPr>
          </a:p>
        </p:txBody>
      </p:sp>
      <p:sp>
        <p:nvSpPr>
          <p:cNvPr id="15" name="Titel 5"/>
          <p:cNvSpPr txBox="1">
            <a:spLocks/>
          </p:cNvSpPr>
          <p:nvPr/>
        </p:nvSpPr>
        <p:spPr>
          <a:xfrm>
            <a:off x="395288" y="274638"/>
            <a:ext cx="8291512" cy="561975"/>
          </a:xfrm>
          <a:prstGeom prst="rect">
            <a:avLst/>
          </a:prstGeom>
          <a:solidFill>
            <a:srgbClr val="0070C0"/>
          </a:solidFill>
          <a:ln>
            <a:solidFill>
              <a:srgbClr val="0070C0"/>
            </a:solidFill>
          </a:ln>
        </p:spPr>
        <p:txBody>
          <a:bodyPr/>
          <a:lstStyle/>
          <a:p>
            <a:pPr algn="ctr">
              <a:defRPr/>
            </a:pPr>
            <a:endParaRPr lang="de-DE" sz="2400" b="1" dirty="0">
              <a:solidFill>
                <a:srgbClr val="0070C0"/>
              </a:solidFill>
              <a:latin typeface="+mj-lt"/>
              <a:ea typeface="+mj-ea"/>
              <a:cs typeface="+mj-cs"/>
            </a:endParaRPr>
          </a:p>
        </p:txBody>
      </p:sp>
      <p:sp>
        <p:nvSpPr>
          <p:cNvPr id="23" name="Titel 5"/>
          <p:cNvSpPr txBox="1">
            <a:spLocks/>
          </p:cNvSpPr>
          <p:nvPr/>
        </p:nvSpPr>
        <p:spPr>
          <a:xfrm rot="16200000">
            <a:off x="-2524812" y="3194739"/>
            <a:ext cx="6402178" cy="561975"/>
          </a:xfrm>
          <a:prstGeom prst="rect">
            <a:avLst/>
          </a:prstGeom>
          <a:solidFill>
            <a:srgbClr val="FF0000"/>
          </a:solidFill>
          <a:ln>
            <a:solidFill>
              <a:srgbClr val="FF0000"/>
            </a:solidFill>
          </a:ln>
        </p:spPr>
        <p:txBody>
          <a:bodyPr/>
          <a:lstStyle/>
          <a:p>
            <a:pPr algn="ctr">
              <a:defRPr/>
            </a:pPr>
            <a:endParaRPr lang="de-DE" sz="2400" b="1" dirty="0">
              <a:solidFill>
                <a:srgbClr val="C00000"/>
              </a:solidFill>
              <a:latin typeface="+mj-lt"/>
              <a:ea typeface="+mj-ea"/>
              <a:cs typeface="+mj-cs"/>
            </a:endParaRPr>
          </a:p>
        </p:txBody>
      </p:sp>
      <p:sp>
        <p:nvSpPr>
          <p:cNvPr id="8" name="Rechteck 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Tree>
    <p:extLst>
      <p:ext uri="{BB962C8B-B14F-4D97-AF65-F5344CB8AC3E}">
        <p14:creationId xmlns:p14="http://schemas.microsoft.com/office/powerpoint/2010/main" val="83292885"/>
      </p:ext>
    </p:extLst>
  </p:cSld>
  <p:clrMapOvr>
    <a:masterClrMapping/>
  </p:clrMapOvr>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12  Das lineare Regressionsmodell</a:t>
            </a:r>
          </a:p>
        </p:txBody>
      </p:sp>
      <p:cxnSp>
        <p:nvCxnSpPr>
          <p:cNvPr id="48" name="Gerade Verbindung 47"/>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12.1 Einfaches lineares Regressionsmodell</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12.1.1 Grundmodell und KQ-Methode</a:t>
            </a:r>
          </a:p>
        </p:txBody>
      </p:sp>
      <p:sp>
        <p:nvSpPr>
          <p:cNvPr id="14" name="Textfeld 13"/>
          <p:cNvSpPr txBox="1">
            <a:spLocks noChangeArrowheads="1"/>
          </p:cNvSpPr>
          <p:nvPr/>
        </p:nvSpPr>
        <p:spPr bwMode="auto">
          <a:xfrm>
            <a:off x="457200" y="315122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Bestimmtheitsmaß und Standardfehler der Regression</a:t>
            </a:r>
          </a:p>
        </p:txBody>
      </p:sp>
      <p:sp>
        <p:nvSpPr>
          <p:cNvPr id="15" name="Textfeld 14"/>
          <p:cNvSpPr txBox="1">
            <a:spLocks noChangeArrowheads="1"/>
          </p:cNvSpPr>
          <p:nvPr/>
        </p:nvSpPr>
        <p:spPr bwMode="auto">
          <a:xfrm>
            <a:off x="457200" y="444662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Theoretische KQ-Regression</a:t>
            </a:r>
          </a:p>
        </p:txBody>
      </p:sp>
      <p:sp>
        <p:nvSpPr>
          <p:cNvPr id="16" name="Textfeld 15"/>
          <p:cNvSpPr txBox="1">
            <a:spLocks noChangeArrowheads="1"/>
          </p:cNvSpPr>
          <p:nvPr/>
        </p:nvSpPr>
        <p:spPr bwMode="auto">
          <a:xfrm>
            <a:off x="468313" y="18446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Statistisches Grundmodell</a:t>
            </a:r>
          </a:p>
        </p:txBody>
      </p:sp>
      <p:sp>
        <p:nvSpPr>
          <p:cNvPr id="17" name="Textfeld 16"/>
          <p:cNvSpPr txBox="1">
            <a:spLocks noChangeArrowheads="1"/>
          </p:cNvSpPr>
          <p:nvPr/>
        </p:nvSpPr>
        <p:spPr bwMode="auto">
          <a:xfrm>
            <a:off x="457200" y="271942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Eigenschaften der empirischen KQ-Regression</a:t>
            </a:r>
          </a:p>
        </p:txBody>
      </p:sp>
      <p:sp>
        <p:nvSpPr>
          <p:cNvPr id="18" name="Textfeld 17"/>
          <p:cNvSpPr txBox="1">
            <a:spLocks noChangeArrowheads="1"/>
          </p:cNvSpPr>
          <p:nvPr/>
        </p:nvSpPr>
        <p:spPr bwMode="auto">
          <a:xfrm>
            <a:off x="457200" y="358302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12.1.2 Modellannahmen und theoretische KQ-Regression</a:t>
            </a:r>
          </a:p>
        </p:txBody>
      </p:sp>
      <p:sp>
        <p:nvSpPr>
          <p:cNvPr id="19" name="Textfeld 18"/>
          <p:cNvSpPr txBox="1">
            <a:spLocks noChangeArrowheads="1"/>
          </p:cNvSpPr>
          <p:nvPr/>
        </p:nvSpPr>
        <p:spPr bwMode="auto">
          <a:xfrm>
            <a:off x="457200" y="401482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Ensembles von Modellannahmen</a:t>
            </a:r>
          </a:p>
        </p:txBody>
      </p:sp>
      <p:sp>
        <p:nvSpPr>
          <p:cNvPr id="23" name="Textfeld 22"/>
          <p:cNvSpPr txBox="1">
            <a:spLocks noChangeArrowheads="1"/>
          </p:cNvSpPr>
          <p:nvPr/>
        </p:nvSpPr>
        <p:spPr bwMode="auto">
          <a:xfrm>
            <a:off x="457200" y="487842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12.1.3 Verteilungstheoretische Grundlagen</a:t>
            </a:r>
          </a:p>
        </p:txBody>
      </p:sp>
      <p:sp>
        <p:nvSpPr>
          <p:cNvPr id="24" name="Textfeld 23"/>
          <p:cNvSpPr txBox="1">
            <a:spLocks noChangeArrowheads="1"/>
          </p:cNvSpPr>
          <p:nvPr/>
        </p:nvSpPr>
        <p:spPr bwMode="auto">
          <a:xfrm>
            <a:off x="457200" y="531181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Verteilungen der KQ-Schätzer</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de-DE"/>
              <a:t>849</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de-DE"/>
              <a:t>849</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de-DE"/>
              <a:t>849</a:t>
            </a:r>
            <a:endParaRPr lang="en-US" dirty="0"/>
          </a:p>
        </p:txBody>
      </p:sp>
      <p:sp>
        <p:nvSpPr>
          <p:cNvPr id="29" name="Textfeld 28"/>
          <p:cNvSpPr txBox="1">
            <a:spLocks noChangeArrowheads="1"/>
          </p:cNvSpPr>
          <p:nvPr/>
        </p:nvSpPr>
        <p:spPr bwMode="auto">
          <a:xfrm>
            <a:off x="7872412" y="2717838"/>
            <a:ext cx="790575" cy="369888"/>
          </a:xfrm>
          <a:prstGeom prst="rect">
            <a:avLst/>
          </a:prstGeom>
          <a:noFill/>
          <a:ln w="9525">
            <a:noFill/>
            <a:miter lim="800000"/>
            <a:headEnd/>
            <a:tailEnd/>
          </a:ln>
        </p:spPr>
        <p:txBody>
          <a:bodyPr>
            <a:spAutoFit/>
          </a:bodyPr>
          <a:lstStyle/>
          <a:p>
            <a:pPr algn="r"/>
            <a:r>
              <a:rPr lang="de-DE"/>
              <a:t>855</a:t>
            </a:r>
            <a:endParaRPr lang="en-US" dirty="0"/>
          </a:p>
        </p:txBody>
      </p:sp>
      <p:sp>
        <p:nvSpPr>
          <p:cNvPr id="30" name="Textfeld 28"/>
          <p:cNvSpPr txBox="1">
            <a:spLocks noChangeArrowheads="1"/>
          </p:cNvSpPr>
          <p:nvPr/>
        </p:nvSpPr>
        <p:spPr bwMode="auto">
          <a:xfrm>
            <a:off x="7874000" y="3149638"/>
            <a:ext cx="790575" cy="369888"/>
          </a:xfrm>
          <a:prstGeom prst="rect">
            <a:avLst/>
          </a:prstGeom>
          <a:noFill/>
          <a:ln w="9525">
            <a:noFill/>
            <a:miter lim="800000"/>
            <a:headEnd/>
            <a:tailEnd/>
          </a:ln>
        </p:spPr>
        <p:txBody>
          <a:bodyPr>
            <a:spAutoFit/>
          </a:bodyPr>
          <a:lstStyle/>
          <a:p>
            <a:pPr algn="r"/>
            <a:r>
              <a:rPr lang="de-DE"/>
              <a:t>862</a:t>
            </a:r>
            <a:endParaRPr lang="en-US" dirty="0"/>
          </a:p>
        </p:txBody>
      </p:sp>
      <p:sp>
        <p:nvSpPr>
          <p:cNvPr id="31" name="Textfeld 28"/>
          <p:cNvSpPr txBox="1">
            <a:spLocks noChangeArrowheads="1"/>
          </p:cNvSpPr>
          <p:nvPr/>
        </p:nvSpPr>
        <p:spPr bwMode="auto">
          <a:xfrm>
            <a:off x="7872412" y="3581438"/>
            <a:ext cx="790575" cy="369332"/>
          </a:xfrm>
          <a:prstGeom prst="rect">
            <a:avLst/>
          </a:prstGeom>
          <a:noFill/>
          <a:ln w="9525">
            <a:noFill/>
            <a:miter lim="800000"/>
            <a:headEnd/>
            <a:tailEnd/>
          </a:ln>
        </p:spPr>
        <p:txBody>
          <a:bodyPr>
            <a:spAutoFit/>
          </a:bodyPr>
          <a:lstStyle/>
          <a:p>
            <a:pPr algn="r"/>
            <a:r>
              <a:rPr lang="de-DE"/>
              <a:t>869</a:t>
            </a:r>
            <a:endParaRPr lang="en-US" dirty="0"/>
          </a:p>
        </p:txBody>
      </p:sp>
      <p:sp>
        <p:nvSpPr>
          <p:cNvPr id="32" name="Textfeld 28"/>
          <p:cNvSpPr txBox="1">
            <a:spLocks noChangeArrowheads="1"/>
          </p:cNvSpPr>
          <p:nvPr/>
        </p:nvSpPr>
        <p:spPr bwMode="auto">
          <a:xfrm>
            <a:off x="7872412" y="4014826"/>
            <a:ext cx="790575" cy="369887"/>
          </a:xfrm>
          <a:prstGeom prst="rect">
            <a:avLst/>
          </a:prstGeom>
          <a:noFill/>
          <a:ln w="9525">
            <a:noFill/>
            <a:miter lim="800000"/>
            <a:headEnd/>
            <a:tailEnd/>
          </a:ln>
        </p:spPr>
        <p:txBody>
          <a:bodyPr>
            <a:spAutoFit/>
          </a:bodyPr>
          <a:lstStyle/>
          <a:p>
            <a:pPr algn="r"/>
            <a:r>
              <a:rPr lang="de-DE"/>
              <a:t>869</a:t>
            </a:r>
            <a:endParaRPr lang="en-US" dirty="0"/>
          </a:p>
        </p:txBody>
      </p:sp>
      <p:sp>
        <p:nvSpPr>
          <p:cNvPr id="33" name="Textfeld 28"/>
          <p:cNvSpPr txBox="1">
            <a:spLocks noChangeArrowheads="1"/>
          </p:cNvSpPr>
          <p:nvPr/>
        </p:nvSpPr>
        <p:spPr bwMode="auto">
          <a:xfrm>
            <a:off x="7872412" y="4445038"/>
            <a:ext cx="790575" cy="369888"/>
          </a:xfrm>
          <a:prstGeom prst="rect">
            <a:avLst/>
          </a:prstGeom>
          <a:noFill/>
          <a:ln w="9525">
            <a:noFill/>
            <a:miter lim="800000"/>
            <a:headEnd/>
            <a:tailEnd/>
          </a:ln>
        </p:spPr>
        <p:txBody>
          <a:bodyPr>
            <a:spAutoFit/>
          </a:bodyPr>
          <a:lstStyle/>
          <a:p>
            <a:pPr algn="r"/>
            <a:r>
              <a:rPr lang="de-DE"/>
              <a:t>880</a:t>
            </a:r>
            <a:endParaRPr lang="en-US" dirty="0"/>
          </a:p>
        </p:txBody>
      </p:sp>
      <p:sp>
        <p:nvSpPr>
          <p:cNvPr id="35" name="Textfeld 28"/>
          <p:cNvSpPr txBox="1">
            <a:spLocks noChangeArrowheads="1"/>
          </p:cNvSpPr>
          <p:nvPr/>
        </p:nvSpPr>
        <p:spPr bwMode="auto">
          <a:xfrm>
            <a:off x="7874000" y="4878426"/>
            <a:ext cx="790575" cy="369887"/>
          </a:xfrm>
          <a:prstGeom prst="rect">
            <a:avLst/>
          </a:prstGeom>
          <a:noFill/>
          <a:ln w="9525">
            <a:noFill/>
            <a:miter lim="800000"/>
            <a:headEnd/>
            <a:tailEnd/>
          </a:ln>
        </p:spPr>
        <p:txBody>
          <a:bodyPr>
            <a:spAutoFit/>
          </a:bodyPr>
          <a:lstStyle/>
          <a:p>
            <a:pPr algn="r"/>
            <a:r>
              <a:rPr lang="de-DE"/>
              <a:t>887</a:t>
            </a:r>
            <a:endParaRPr lang="en-US" dirty="0"/>
          </a:p>
        </p:txBody>
      </p:sp>
      <p:sp>
        <p:nvSpPr>
          <p:cNvPr id="37" name="Textfeld 28"/>
          <p:cNvSpPr txBox="1">
            <a:spLocks noChangeArrowheads="1"/>
          </p:cNvSpPr>
          <p:nvPr/>
        </p:nvSpPr>
        <p:spPr bwMode="auto">
          <a:xfrm>
            <a:off x="7872412" y="5310226"/>
            <a:ext cx="790575" cy="369887"/>
          </a:xfrm>
          <a:prstGeom prst="rect">
            <a:avLst/>
          </a:prstGeom>
          <a:noFill/>
          <a:ln w="9525">
            <a:noFill/>
            <a:miter lim="800000"/>
            <a:headEnd/>
            <a:tailEnd/>
          </a:ln>
        </p:spPr>
        <p:txBody>
          <a:bodyPr>
            <a:spAutoFit/>
          </a:bodyPr>
          <a:lstStyle/>
          <a:p>
            <a:pPr algn="r"/>
            <a:r>
              <a:rPr lang="de-DE"/>
              <a:t>887</a:t>
            </a:r>
            <a:endParaRPr lang="en-US" dirty="0"/>
          </a:p>
        </p:txBody>
      </p:sp>
      <p:sp>
        <p:nvSpPr>
          <p:cNvPr id="45" name="Textfeld 44"/>
          <p:cNvSpPr txBox="1">
            <a:spLocks noChangeArrowheads="1"/>
          </p:cNvSpPr>
          <p:nvPr/>
        </p:nvSpPr>
        <p:spPr bwMode="auto">
          <a:xfrm>
            <a:off x="457993" y="5751219"/>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Konsistenz und Effizienz der KQ-Schätzer</a:t>
            </a:r>
          </a:p>
        </p:txBody>
      </p:sp>
      <p:sp>
        <p:nvSpPr>
          <p:cNvPr id="49" name="Textfeld 28"/>
          <p:cNvSpPr txBox="1">
            <a:spLocks noChangeArrowheads="1"/>
          </p:cNvSpPr>
          <p:nvPr/>
        </p:nvSpPr>
        <p:spPr bwMode="auto">
          <a:xfrm>
            <a:off x="7873205" y="5749631"/>
            <a:ext cx="790575" cy="369888"/>
          </a:xfrm>
          <a:prstGeom prst="rect">
            <a:avLst/>
          </a:prstGeom>
          <a:noFill/>
          <a:ln w="9525">
            <a:noFill/>
            <a:miter lim="800000"/>
            <a:headEnd/>
            <a:tailEnd/>
          </a:ln>
        </p:spPr>
        <p:txBody>
          <a:bodyPr>
            <a:spAutoFit/>
          </a:bodyPr>
          <a:lstStyle/>
          <a:p>
            <a:pPr algn="r"/>
            <a:r>
              <a:rPr lang="de-DE"/>
              <a:t>906</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34" name="Textfeld 33"/>
          <p:cNvSpPr txBox="1">
            <a:spLocks noChangeArrowheads="1"/>
          </p:cNvSpPr>
          <p:nvPr/>
        </p:nvSpPr>
        <p:spPr bwMode="auto">
          <a:xfrm>
            <a:off x="457199" y="2270679"/>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Herleitung der KQ-Schätzer</a:t>
            </a:r>
          </a:p>
        </p:txBody>
      </p:sp>
      <p:sp>
        <p:nvSpPr>
          <p:cNvPr id="36" name="Textfeld 28"/>
          <p:cNvSpPr txBox="1">
            <a:spLocks noChangeArrowheads="1"/>
          </p:cNvSpPr>
          <p:nvPr/>
        </p:nvSpPr>
        <p:spPr bwMode="auto">
          <a:xfrm>
            <a:off x="7873999" y="2270679"/>
            <a:ext cx="790575" cy="369888"/>
          </a:xfrm>
          <a:prstGeom prst="rect">
            <a:avLst/>
          </a:prstGeom>
          <a:noFill/>
          <a:ln w="9525">
            <a:noFill/>
            <a:miter lim="800000"/>
            <a:headEnd/>
            <a:tailEnd/>
          </a:ln>
        </p:spPr>
        <p:txBody>
          <a:bodyPr>
            <a:spAutoFit/>
          </a:bodyPr>
          <a:lstStyle/>
          <a:p>
            <a:pPr algn="r"/>
            <a:r>
              <a:rPr lang="de-DE"/>
              <a:t>851</a:t>
            </a:r>
            <a:endParaRPr lang="en-US" dirty="0"/>
          </a:p>
        </p:txBody>
      </p:sp>
      <p:sp>
        <p:nvSpPr>
          <p:cNvPr id="3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846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13085716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4.3 Spezielle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82</a:t>
            </a:r>
            <a:endParaRPr lang="de-DE" sz="8000" b="1" dirty="0">
              <a:solidFill>
                <a:schemeClr val="tx1"/>
              </a:solidFill>
              <a:latin typeface="+mj-lt"/>
            </a:endParaRPr>
          </a:p>
        </p:txBody>
      </p:sp>
      <p:sp>
        <p:nvSpPr>
          <p:cNvPr id="7" name="Textfeld 6"/>
          <p:cNvSpPr txBox="1">
            <a:spLocks noChangeArrowheads="1"/>
          </p:cNvSpPr>
          <p:nvPr/>
        </p:nvSpPr>
        <p:spPr bwMode="auto">
          <a:xfrm>
            <a:off x="468312" y="981075"/>
            <a:ext cx="179943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4.3.2 </a:t>
            </a:r>
            <a:r>
              <a:rPr lang="de-DE" sz="2000" b="1" dirty="0" err="1">
                <a:solidFill>
                  <a:srgbClr val="0070C0"/>
                </a:solidFill>
                <a:latin typeface="+mn-lt"/>
              </a:rPr>
              <a:t>Quantile</a:t>
            </a:r>
            <a:endParaRPr lang="de-DE" sz="2000" b="1" dirty="0">
              <a:solidFill>
                <a:srgbClr val="0070C0"/>
              </a:solidFill>
              <a:latin typeface="+mn-lt"/>
            </a:endParaRPr>
          </a:p>
        </p:txBody>
      </p:sp>
      <p:sp>
        <p:nvSpPr>
          <p:cNvPr id="9" name="Textfeld 9"/>
          <p:cNvSpPr txBox="1">
            <a:spLocks noChangeArrowheads="1"/>
          </p:cNvSpPr>
          <p:nvPr/>
        </p:nvSpPr>
        <p:spPr bwMode="auto">
          <a:xfrm>
            <a:off x="471836" y="1628800"/>
            <a:ext cx="410445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Interpretation </a:t>
            </a:r>
            <a:r>
              <a:rPr lang="de-DE" sz="2000" dirty="0">
                <a:solidFill>
                  <a:srgbClr val="0070C0"/>
                </a:solidFill>
              </a:rPr>
              <a:t>●</a:t>
            </a:r>
            <a:endParaRPr lang="de-DE" sz="2000" b="1" dirty="0">
              <a:solidFill>
                <a:srgbClr val="0070C0"/>
              </a:solidFill>
              <a:latin typeface="Times New Roman" pitchFamily="18" charset="0"/>
            </a:endParaRPr>
          </a:p>
        </p:txBody>
      </p:sp>
      <p:sp>
        <p:nvSpPr>
          <p:cNvPr id="10" name="Textfeld 9"/>
          <p:cNvSpPr txBox="1">
            <a:spLocks noChangeArrowheads="1"/>
          </p:cNvSpPr>
          <p:nvPr/>
        </p:nvSpPr>
        <p:spPr bwMode="auto">
          <a:xfrm>
            <a:off x="466962" y="3309048"/>
            <a:ext cx="3452092"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Berechnung bei </a:t>
            </a:r>
            <a:r>
              <a:rPr lang="de-DE" sz="2000" b="1" dirty="0" err="1">
                <a:solidFill>
                  <a:srgbClr val="0070C0"/>
                </a:solidFill>
                <a:latin typeface="Times New Roman" pitchFamily="18" charset="0"/>
              </a:rPr>
              <a:t>Urlisten</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2" name="Textfeld 1"/>
          <p:cNvSpPr txBox="1"/>
          <p:nvPr/>
        </p:nvSpPr>
        <p:spPr>
          <a:xfrm>
            <a:off x="471836" y="2036839"/>
            <a:ext cx="8203852" cy="707886"/>
          </a:xfrm>
          <a:prstGeom prst="rect">
            <a:avLst/>
          </a:prstGeom>
          <a:noFill/>
        </p:spPr>
        <p:txBody>
          <a:bodyPr wrap="square" rtlCol="0">
            <a:spAutoFit/>
          </a:bodyPr>
          <a:lstStyle/>
          <a:p>
            <a:r>
              <a:rPr lang="de-DE" sz="2000" dirty="0">
                <a:latin typeface="+mn-lt"/>
              </a:rPr>
              <a:t>&gt; Ein </a:t>
            </a:r>
            <a:r>
              <a:rPr lang="de-DE" sz="2000" b="1" i="1" dirty="0">
                <a:solidFill>
                  <a:srgbClr val="0070C0"/>
                </a:solidFill>
                <a:latin typeface="+mn-lt"/>
              </a:rPr>
              <a:t>x</a:t>
            </a:r>
            <a:r>
              <a:rPr lang="de-DE" sz="2000" b="1" dirty="0">
                <a:solidFill>
                  <a:srgbClr val="0070C0"/>
                </a:solidFill>
                <a:latin typeface="+mn-lt"/>
              </a:rPr>
              <a:t>%-Quantil </a:t>
            </a:r>
            <a:r>
              <a:rPr lang="de-DE" sz="2000" dirty="0">
                <a:latin typeface="+mn-lt"/>
              </a:rPr>
              <a:t>wird (grob) gesagt von </a:t>
            </a:r>
            <a:r>
              <a:rPr lang="de-DE" sz="2000" i="1" dirty="0">
                <a:latin typeface="+mn-lt"/>
              </a:rPr>
              <a:t>x</a:t>
            </a:r>
            <a:r>
              <a:rPr lang="de-DE" sz="2000" dirty="0">
                <a:latin typeface="+mn-lt"/>
              </a:rPr>
              <a:t>% der Werte unterschritten </a:t>
            </a:r>
          </a:p>
          <a:p>
            <a:r>
              <a:rPr lang="de-DE" sz="2000" dirty="0">
                <a:latin typeface="+mn-lt"/>
              </a:rPr>
              <a:t>   und von (100</a:t>
            </a:r>
            <a:r>
              <a:rPr lang="de-DE" sz="2000" dirty="0">
                <a:latin typeface="+mn-lt"/>
                <a:sym typeface="Symbol"/>
              </a:rPr>
              <a:t></a:t>
            </a:r>
            <a:r>
              <a:rPr lang="de-DE" sz="2000" i="1" dirty="0">
                <a:latin typeface="+mn-lt"/>
                <a:sym typeface="Symbol"/>
              </a:rPr>
              <a:t>x</a:t>
            </a:r>
            <a:r>
              <a:rPr lang="de-DE" sz="2000" dirty="0">
                <a:latin typeface="+mn-lt"/>
                <a:sym typeface="Symbol"/>
              </a:rPr>
              <a:t>)% überschritten</a:t>
            </a:r>
            <a:endParaRPr lang="de-DE" sz="2000" dirty="0">
              <a:latin typeface="+mn-lt"/>
            </a:endParaRPr>
          </a:p>
        </p:txBody>
      </p:sp>
      <p:sp>
        <p:nvSpPr>
          <p:cNvPr id="11" name="Textfeld 10"/>
          <p:cNvSpPr txBox="1"/>
          <p:nvPr/>
        </p:nvSpPr>
        <p:spPr>
          <a:xfrm>
            <a:off x="463438" y="2744725"/>
            <a:ext cx="8203852" cy="400110"/>
          </a:xfrm>
          <a:prstGeom prst="rect">
            <a:avLst/>
          </a:prstGeom>
          <a:noFill/>
        </p:spPr>
        <p:txBody>
          <a:bodyPr wrap="square" rtlCol="0">
            <a:spAutoFit/>
          </a:bodyPr>
          <a:lstStyle/>
          <a:p>
            <a:r>
              <a:rPr lang="de-DE" sz="2000" dirty="0">
                <a:latin typeface="+mn-lt"/>
              </a:rPr>
              <a:t>&gt; Speziell: </a:t>
            </a:r>
            <a:r>
              <a:rPr lang="de-DE" sz="2000" b="1" dirty="0">
                <a:solidFill>
                  <a:srgbClr val="0070C0"/>
                </a:solidFill>
                <a:latin typeface="+mn-lt"/>
              </a:rPr>
              <a:t>50%-Quantil </a:t>
            </a:r>
            <a:r>
              <a:rPr lang="de-DE" sz="2000" dirty="0">
                <a:latin typeface="+mn-lt"/>
              </a:rPr>
              <a:t>oder </a:t>
            </a:r>
            <a:r>
              <a:rPr lang="de-DE" sz="2000" b="1" dirty="0">
                <a:solidFill>
                  <a:srgbClr val="0070C0"/>
                </a:solidFill>
                <a:latin typeface="+mn-lt"/>
              </a:rPr>
              <a:t>0.5-Quantil</a:t>
            </a:r>
            <a:r>
              <a:rPr lang="de-DE" sz="2000" dirty="0">
                <a:latin typeface="+mn-lt"/>
              </a:rPr>
              <a:t> = </a:t>
            </a:r>
            <a:r>
              <a:rPr lang="de-DE" sz="2000" b="1" dirty="0">
                <a:solidFill>
                  <a:srgbClr val="0070C0"/>
                </a:solidFill>
                <a:latin typeface="+mn-lt"/>
              </a:rPr>
              <a:t>Median</a:t>
            </a:r>
          </a:p>
        </p:txBody>
      </p:sp>
      <mc:AlternateContent xmlns:mc="http://schemas.openxmlformats.org/markup-compatibility/2006" xmlns:a14="http://schemas.microsoft.com/office/drawing/2010/main">
        <mc:Choice Requires="a14">
          <p:sp>
            <p:nvSpPr>
              <p:cNvPr id="4" name="Textfeld 3"/>
              <p:cNvSpPr txBox="1"/>
              <p:nvPr/>
            </p:nvSpPr>
            <p:spPr>
              <a:xfrm>
                <a:off x="825396" y="5542070"/>
                <a:ext cx="4394676" cy="4220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0.25</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d>
                            <m:dPr>
                              <m:ctrlPr>
                                <a:rPr lang="de-DE" sz="2000" b="0" i="1" smtClean="0">
                                  <a:solidFill>
                                    <a:schemeClr val="tx1"/>
                                  </a:solidFill>
                                  <a:latin typeface="Cambria Math" panose="02040503050406030204" pitchFamily="18" charset="0"/>
                                </a:rPr>
                              </m:ctrlPr>
                            </m:dPr>
                            <m:e>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7.5</m:t>
                                  </m:r>
                                </m:e>
                              </m:d>
                              <m:r>
                                <a:rPr lang="de-DE" sz="2000" b="0" i="1" smtClean="0">
                                  <a:solidFill>
                                    <a:schemeClr val="tx1"/>
                                  </a:solidFill>
                                  <a:latin typeface="Cambria Math"/>
                                </a:rPr>
                                <m:t>+1</m:t>
                              </m:r>
                            </m:e>
                          </m:d>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8</m:t>
                              </m:r>
                            </m:e>
                          </m:d>
                        </m:sub>
                      </m:sSub>
                      <m:r>
                        <a:rPr lang="de-DE" sz="2000" b="0" i="1" smtClean="0">
                          <a:solidFill>
                            <a:schemeClr val="tx1"/>
                          </a:solidFill>
                          <a:latin typeface="Cambria Math"/>
                        </a:rPr>
                        <m:t>=18 320</m:t>
                      </m:r>
                    </m:oMath>
                  </m:oMathPara>
                </a14:m>
                <a:endParaRPr lang="de-DE" sz="2000" dirty="0">
                  <a:solidFill>
                    <a:schemeClr val="tx1"/>
                  </a:solidFill>
                </a:endParaRPr>
              </a:p>
            </p:txBody>
          </p:sp>
        </mc:Choice>
        <mc:Fallback xmlns="">
          <p:sp>
            <p:nvSpPr>
              <p:cNvPr id="4" name="Textfeld 3"/>
              <p:cNvSpPr txBox="1">
                <a:spLocks noRot="1" noChangeAspect="1" noMove="1" noResize="1" noEditPoints="1" noAdjustHandles="1" noChangeArrowheads="1" noChangeShapeType="1" noTextEdit="1"/>
              </p:cNvSpPr>
              <p:nvPr/>
            </p:nvSpPr>
            <p:spPr>
              <a:xfrm>
                <a:off x="825396" y="5542070"/>
                <a:ext cx="4394676" cy="422039"/>
              </a:xfrm>
              <a:prstGeom prst="rect">
                <a:avLst/>
              </a:prstGeom>
              <a:blipFill rotWithShape="1">
                <a:blip r:embed="rId4"/>
                <a:stretch>
                  <a:fillRect/>
                </a:stretch>
              </a:blipFill>
            </p:spPr>
            <p:txBody>
              <a:bodyPr/>
              <a:lstStyle/>
              <a:p>
                <a:r>
                  <a:rPr lang="de-DE">
                    <a:noFill/>
                  </a:rPr>
                  <a:t> </a:t>
                </a:r>
              </a:p>
            </p:txBody>
          </p:sp>
        </mc:Fallback>
      </mc:AlternateContent>
      <p:sp>
        <p:nvSpPr>
          <p:cNvPr id="5" name="Textfeld 4"/>
          <p:cNvSpPr txBox="1"/>
          <p:nvPr/>
        </p:nvSpPr>
        <p:spPr>
          <a:xfrm>
            <a:off x="558986" y="4652734"/>
            <a:ext cx="6965342" cy="400110"/>
          </a:xfrm>
          <a:prstGeom prst="rect">
            <a:avLst/>
          </a:prstGeom>
          <a:noFill/>
        </p:spPr>
        <p:txBody>
          <a:bodyPr wrap="square" rtlCol="0">
            <a:spAutoFit/>
          </a:bodyPr>
          <a:lstStyle/>
          <a:p>
            <a:r>
              <a:rPr lang="de-DE" sz="2000" dirty="0">
                <a:latin typeface="+mn-lt"/>
                <a:ea typeface="Cambria Math" panose="02040503050406030204" pitchFamily="18" charset="0"/>
              </a:rPr>
              <a:t>z. B. 0.25- und 0.9-Quantil:</a:t>
            </a:r>
          </a:p>
        </p:txBody>
      </p:sp>
      <mc:AlternateContent xmlns:mc="http://schemas.openxmlformats.org/markup-compatibility/2006" xmlns:a14="http://schemas.microsoft.com/office/drawing/2010/main">
        <mc:Choice Requires="a14">
          <p:sp>
            <p:nvSpPr>
              <p:cNvPr id="16" name="Textfeld 15"/>
              <p:cNvSpPr txBox="1"/>
              <p:nvPr/>
            </p:nvSpPr>
            <p:spPr>
              <a:xfrm>
                <a:off x="825396" y="6031297"/>
                <a:ext cx="6768752" cy="44371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0.9</m:t>
                          </m:r>
                        </m:sub>
                      </m:sSub>
                      <m:r>
                        <a:rPr lang="de-DE" sz="2000" b="0" i="1" smtClean="0">
                          <a:solidFill>
                            <a:schemeClr val="tx1"/>
                          </a:solidFill>
                          <a:latin typeface="Cambria Math"/>
                        </a:rPr>
                        <m:t>=0.5</m:t>
                      </m:r>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27</m:t>
                                  </m:r>
                                </m:e>
                              </m:d>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2</m:t>
                                  </m:r>
                                  <m:r>
                                    <a:rPr lang="de-DE" sz="2000" b="0" i="1" smtClean="0">
                                      <a:solidFill>
                                        <a:schemeClr val="tx1"/>
                                      </a:solidFill>
                                      <a:latin typeface="Cambria Math"/>
                                    </a:rPr>
                                    <m:t>8</m:t>
                                  </m:r>
                                </m:e>
                              </m:d>
                            </m:sub>
                          </m:sSub>
                        </m:e>
                      </m:d>
                      <m:r>
                        <a:rPr lang="de-DE" sz="2000" b="0" i="1" smtClean="0">
                          <a:solidFill>
                            <a:schemeClr val="tx1"/>
                          </a:solidFill>
                          <a:latin typeface="Cambria Math"/>
                        </a:rPr>
                        <m:t>=0.5</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41004+44981</m:t>
                          </m:r>
                        </m:e>
                      </m:d>
                      <m:r>
                        <a:rPr lang="de-DE" sz="2000" b="0" i="1" smtClean="0">
                          <a:solidFill>
                            <a:schemeClr val="tx1"/>
                          </a:solidFill>
                          <a:latin typeface="Cambria Math"/>
                        </a:rPr>
                        <m:t>=42992.5</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825396" y="6031297"/>
                <a:ext cx="6768752" cy="44371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814968" y="5069663"/>
                <a:ext cx="354475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0.25</m:t>
                      </m:r>
                      <m:r>
                        <a:rPr lang="de-DE" sz="2000" b="0" i="1" smtClean="0">
                          <a:solidFill>
                            <a:schemeClr val="tx1"/>
                          </a:solidFill>
                          <a:latin typeface="Cambria Math"/>
                          <a:ea typeface="Cambria Math"/>
                        </a:rPr>
                        <m:t>×30=7.5∉</m:t>
                      </m:r>
                      <m:r>
                        <a:rPr lang="de-DE" sz="2000" b="0" i="1" smtClean="0">
                          <a:solidFill>
                            <a:schemeClr val="tx1"/>
                          </a:solidFill>
                          <a:latin typeface="Cambria Math"/>
                          <a:ea typeface="Cambria Math"/>
                        </a:rPr>
                        <m:t>ℕ</m:t>
                      </m:r>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814968" y="5069663"/>
                <a:ext cx="3544753" cy="400110"/>
              </a:xfrm>
              <a:prstGeom prst="rect">
                <a:avLst/>
              </a:prstGeom>
              <a:blipFill rotWithShape="1">
                <a:blip r:embed="rId6"/>
                <a:stretch>
                  <a:fillRect b="-615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079125" y="5059278"/>
                <a:ext cx="273535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   0.9</m:t>
                      </m:r>
                      <m:r>
                        <a:rPr lang="de-DE" sz="2000" b="0" i="1" smtClean="0">
                          <a:solidFill>
                            <a:schemeClr val="tx1"/>
                          </a:solidFill>
                          <a:latin typeface="Cambria Math"/>
                          <a:ea typeface="Cambria Math"/>
                        </a:rPr>
                        <m:t>×30=27∈</m:t>
                      </m:r>
                      <m:r>
                        <a:rPr lang="de-DE" sz="2000" i="1">
                          <a:solidFill>
                            <a:schemeClr val="tx1"/>
                          </a:solidFill>
                          <a:latin typeface="Cambria Math"/>
                          <a:ea typeface="Cambria Math"/>
                        </a:rPr>
                        <m:t>ℕ</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079125" y="5059278"/>
                <a:ext cx="2735356" cy="400110"/>
              </a:xfrm>
              <a:prstGeom prst="rect">
                <a:avLst/>
              </a:prstGeom>
              <a:blipFill rotWithShape="1">
                <a:blip r:embed="rId7"/>
                <a:stretch>
                  <a:fillRect/>
                </a:stretch>
              </a:blipFill>
            </p:spPr>
            <p:txBody>
              <a:bodyPr/>
              <a:lstStyle/>
              <a:p>
                <a:r>
                  <a:rPr lang="de-DE">
                    <a:noFill/>
                  </a:rPr>
                  <a:t> </a:t>
                </a:r>
              </a:p>
            </p:txBody>
          </p:sp>
        </mc:Fallback>
      </mc:AlternateContent>
      <p:pic>
        <p:nvPicPr>
          <p:cNvPr id="3" name="Grafik 2"/>
          <p:cNvPicPr>
            <a:picLocks noChangeAspect="1"/>
          </p:cNvPicPr>
          <p:nvPr/>
        </p:nvPicPr>
        <p:blipFill>
          <a:blip r:embed="rId8"/>
          <a:stretch>
            <a:fillRect/>
          </a:stretch>
        </p:blipFill>
        <p:spPr>
          <a:xfrm>
            <a:off x="739709" y="3765194"/>
            <a:ext cx="7524750" cy="914400"/>
          </a:xfrm>
          <a:prstGeom prst="rect">
            <a:avLst/>
          </a:prstGeom>
        </p:spPr>
      </p:pic>
      <p:sp>
        <p:nvSpPr>
          <p:cNvPr id="21" name="Rechteck 20"/>
          <p:cNvSpPr/>
          <p:nvPr/>
        </p:nvSpPr>
        <p:spPr>
          <a:xfrm>
            <a:off x="5238002" y="4415477"/>
            <a:ext cx="1573469" cy="263985"/>
          </a:xfrm>
          <a:prstGeom prst="rect">
            <a:avLst/>
          </a:prstGeom>
          <a:no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 name="Rechteck 21"/>
          <p:cNvSpPr/>
          <p:nvPr/>
        </p:nvSpPr>
        <p:spPr>
          <a:xfrm>
            <a:off x="5992885" y="3753565"/>
            <a:ext cx="786735" cy="263985"/>
          </a:xfrm>
          <a:prstGeom prst="rect">
            <a:avLst/>
          </a:prstGeom>
          <a:no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 name="Textfeld 22"/>
          <p:cNvSpPr txBox="1"/>
          <p:nvPr/>
        </p:nvSpPr>
        <p:spPr>
          <a:xfrm>
            <a:off x="6386252" y="3309048"/>
            <a:ext cx="2197829" cy="400110"/>
          </a:xfrm>
          <a:prstGeom prst="rect">
            <a:avLst/>
          </a:prstGeom>
          <a:noFill/>
        </p:spPr>
        <p:txBody>
          <a:bodyPr wrap="square" rtlCol="0">
            <a:spAutoFit/>
          </a:bodyPr>
          <a:lstStyle/>
          <a:p>
            <a:r>
              <a:rPr lang="de-DE" sz="2000" dirty="0">
                <a:latin typeface="+mn-lt"/>
                <a:ea typeface="Cambria Math" panose="02040503050406030204" pitchFamily="18" charset="0"/>
              </a:rPr>
              <a:t>Werte geordnet!</a:t>
            </a:r>
          </a:p>
        </p:txBody>
      </p:sp>
    </p:spTree>
    <p:extLst>
      <p:ext uri="{BB962C8B-B14F-4D97-AF65-F5344CB8AC3E}">
        <p14:creationId xmlns:p14="http://schemas.microsoft.com/office/powerpoint/2010/main" val="2410053889"/>
      </p:ext>
    </p:extLst>
  </p:cSld>
  <p:clrMapOvr>
    <a:masterClrMapping/>
  </p:clrMapOvr>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Schätzung der Varianzen der KQ-Schätzer</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Verteilungen der Inferenzstatistiken</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Spezialfall: Binärer Regressor</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Fallbeispiel 2: Klassengröße und Lernerfolg</a:t>
            </a:r>
          </a:p>
        </p:txBody>
      </p:sp>
      <p:sp>
        <p:nvSpPr>
          <p:cNvPr id="16" name="Textfeld 15"/>
          <p:cNvSpPr txBox="1">
            <a:spLocks noChangeArrowheads="1"/>
          </p:cNvSpPr>
          <p:nvPr/>
        </p:nvSpPr>
        <p:spPr bwMode="auto">
          <a:xfrm>
            <a:off x="468313" y="1844675"/>
            <a:ext cx="8207375" cy="40011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12.1.4 Schätzen und Testen</a:t>
            </a:r>
          </a:p>
        </p:txBody>
      </p:sp>
      <p:sp>
        <p:nvSpPr>
          <p:cNvPr id="17" name="Textfeld 16"/>
          <p:cNvSpPr txBox="1">
            <a:spLocks noChangeArrowheads="1"/>
          </p:cNvSpPr>
          <p:nvPr/>
        </p:nvSpPr>
        <p:spPr bwMode="auto">
          <a:xfrm>
            <a:off x="468313" y="2278063"/>
            <a:ext cx="8207375" cy="40011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Konfidenzintervalle und Tests</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Adäquatheit bestimmter Modellannahmen</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Fallbeispiel 1: Bewässerung und Wachstum</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12.2 Einführung in das multiple lineare Regressionsmodell </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de-DE"/>
              <a:t>907</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de-DE"/>
              <a:t>910</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de-DE"/>
              <a:t>911</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de-DE"/>
              <a:t>911</a:t>
            </a:r>
            <a:endParaRPr lang="en-US" dirty="0"/>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de-DE"/>
              <a:t>916</a:t>
            </a:r>
            <a:endParaRPr lang="en-US" dirty="0"/>
          </a:p>
        </p:txBody>
      </p:sp>
      <p:sp>
        <p:nvSpPr>
          <p:cNvPr id="31" name="Textfeld 28"/>
          <p:cNvSpPr txBox="1">
            <a:spLocks noChangeArrowheads="1"/>
          </p:cNvSpPr>
          <p:nvPr/>
        </p:nvSpPr>
        <p:spPr bwMode="auto">
          <a:xfrm>
            <a:off x="7883525" y="3140075"/>
            <a:ext cx="790575" cy="369332"/>
          </a:xfrm>
          <a:prstGeom prst="rect">
            <a:avLst/>
          </a:prstGeom>
          <a:noFill/>
          <a:ln w="9525">
            <a:noFill/>
            <a:miter lim="800000"/>
            <a:headEnd/>
            <a:tailEnd/>
          </a:ln>
        </p:spPr>
        <p:txBody>
          <a:bodyPr>
            <a:spAutoFit/>
          </a:bodyPr>
          <a:lstStyle/>
          <a:p>
            <a:pPr algn="r"/>
            <a:r>
              <a:rPr lang="de-DE"/>
              <a:t>922</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de-DE"/>
              <a:t>930</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de-DE"/>
              <a:t>937</a:t>
            </a:r>
            <a:endParaRPr lang="en-US" dirty="0"/>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de-DE"/>
              <a:t>947</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4" name="Textfeld 23"/>
          <p:cNvSpPr txBox="1">
            <a:spLocks noChangeArrowheads="1"/>
          </p:cNvSpPr>
          <p:nvPr/>
        </p:nvSpPr>
        <p:spPr bwMode="auto">
          <a:xfrm>
            <a:off x="457200" y="487842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12.2.1 Partielle lineare KQ-Regression</a:t>
            </a:r>
          </a:p>
        </p:txBody>
      </p:sp>
      <p:sp>
        <p:nvSpPr>
          <p:cNvPr id="25" name="Textfeld 24"/>
          <p:cNvSpPr txBox="1">
            <a:spLocks noChangeArrowheads="1"/>
          </p:cNvSpPr>
          <p:nvPr/>
        </p:nvSpPr>
        <p:spPr bwMode="auto">
          <a:xfrm>
            <a:off x="457200" y="531181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Empirische partielle Regression</a:t>
            </a:r>
          </a:p>
        </p:txBody>
      </p:sp>
      <p:sp>
        <p:nvSpPr>
          <p:cNvPr id="36" name="Textfeld 28"/>
          <p:cNvSpPr txBox="1">
            <a:spLocks noChangeArrowheads="1"/>
          </p:cNvSpPr>
          <p:nvPr/>
        </p:nvSpPr>
        <p:spPr bwMode="auto">
          <a:xfrm>
            <a:off x="7874000" y="4878426"/>
            <a:ext cx="790575" cy="369887"/>
          </a:xfrm>
          <a:prstGeom prst="rect">
            <a:avLst/>
          </a:prstGeom>
          <a:noFill/>
          <a:ln w="9525">
            <a:noFill/>
            <a:miter lim="800000"/>
            <a:headEnd/>
            <a:tailEnd/>
          </a:ln>
        </p:spPr>
        <p:txBody>
          <a:bodyPr>
            <a:spAutoFit/>
          </a:bodyPr>
          <a:lstStyle/>
          <a:p>
            <a:pPr algn="r"/>
            <a:r>
              <a:rPr lang="de-DE"/>
              <a:t>947</a:t>
            </a:r>
            <a:endParaRPr lang="en-US" dirty="0"/>
          </a:p>
        </p:txBody>
      </p:sp>
      <p:sp>
        <p:nvSpPr>
          <p:cNvPr id="37" name="Textfeld 28"/>
          <p:cNvSpPr txBox="1">
            <a:spLocks noChangeArrowheads="1"/>
          </p:cNvSpPr>
          <p:nvPr/>
        </p:nvSpPr>
        <p:spPr bwMode="auto">
          <a:xfrm>
            <a:off x="7872412" y="5310226"/>
            <a:ext cx="790575" cy="369887"/>
          </a:xfrm>
          <a:prstGeom prst="rect">
            <a:avLst/>
          </a:prstGeom>
          <a:noFill/>
          <a:ln w="9525">
            <a:noFill/>
            <a:miter lim="800000"/>
            <a:headEnd/>
            <a:tailEnd/>
          </a:ln>
        </p:spPr>
        <p:txBody>
          <a:bodyPr>
            <a:spAutoFit/>
          </a:bodyPr>
          <a:lstStyle/>
          <a:p>
            <a:pPr algn="r"/>
            <a:r>
              <a:rPr lang="de-DE"/>
              <a:t>947</a:t>
            </a:r>
            <a:endParaRPr lang="en-US" dirty="0"/>
          </a:p>
        </p:txBody>
      </p:sp>
      <p:sp>
        <p:nvSpPr>
          <p:cNvPr id="39" name="Textfeld 38"/>
          <p:cNvSpPr txBox="1">
            <a:spLocks noChangeArrowheads="1"/>
          </p:cNvSpPr>
          <p:nvPr/>
        </p:nvSpPr>
        <p:spPr bwMode="auto">
          <a:xfrm>
            <a:off x="457993" y="5751219"/>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Theoretische partielle Regression</a:t>
            </a:r>
          </a:p>
        </p:txBody>
      </p:sp>
      <p:sp>
        <p:nvSpPr>
          <p:cNvPr id="40" name="Textfeld 28"/>
          <p:cNvSpPr txBox="1">
            <a:spLocks noChangeArrowheads="1"/>
          </p:cNvSpPr>
          <p:nvPr/>
        </p:nvSpPr>
        <p:spPr bwMode="auto">
          <a:xfrm>
            <a:off x="7873205" y="5749631"/>
            <a:ext cx="790575" cy="369888"/>
          </a:xfrm>
          <a:prstGeom prst="rect">
            <a:avLst/>
          </a:prstGeom>
          <a:noFill/>
          <a:ln w="9525">
            <a:noFill/>
            <a:miter lim="800000"/>
            <a:headEnd/>
            <a:tailEnd/>
          </a:ln>
        </p:spPr>
        <p:txBody>
          <a:bodyPr>
            <a:spAutoFit/>
          </a:bodyPr>
          <a:lstStyle/>
          <a:p>
            <a:pPr algn="r"/>
            <a:r>
              <a:rPr lang="de-DE"/>
              <a:t>955</a:t>
            </a:r>
            <a:endParaRPr lang="en-US" dirty="0"/>
          </a:p>
        </p:txBody>
      </p:sp>
      <p:sp>
        <p:nvSpPr>
          <p:cNvPr id="41"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12  Das lineare Regressionsmodell</a:t>
            </a:r>
          </a:p>
        </p:txBody>
      </p:sp>
      <p:cxnSp>
        <p:nvCxnSpPr>
          <p:cNvPr id="42" name="Gerade Verbindung 41"/>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3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847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438286158"/>
      </p:ext>
    </p:extLst>
  </p:cSld>
  <p:clrMapOvr>
    <a:masterClrMapping/>
  </p:clrMapOvr>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feld 11"/>
          <p:cNvSpPr txBox="1">
            <a:spLocks noChangeArrowheads="1"/>
          </p:cNvSpPr>
          <p:nvPr/>
        </p:nvSpPr>
        <p:spPr bwMode="auto">
          <a:xfrm>
            <a:off x="468313" y="981075"/>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Verbindung von Empirie und Theorie</a:t>
            </a:r>
          </a:p>
        </p:txBody>
      </p:sp>
      <p:sp>
        <p:nvSpPr>
          <p:cNvPr id="13" name="Textfeld 12"/>
          <p:cNvSpPr txBox="1">
            <a:spLocks noChangeArrowheads="1"/>
          </p:cNvSpPr>
          <p:nvPr/>
        </p:nvSpPr>
        <p:spPr bwMode="auto">
          <a:xfrm>
            <a:off x="468313" y="1412875"/>
            <a:ext cx="8208962"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12.2.2 Multiple lineare KQ-Regression</a:t>
            </a:r>
          </a:p>
        </p:txBody>
      </p:sp>
      <p:sp>
        <p:nvSpPr>
          <p:cNvPr id="14" name="Textfeld 13"/>
          <p:cNvSpPr txBox="1">
            <a:spLocks noChangeArrowheads="1"/>
          </p:cNvSpPr>
          <p:nvPr/>
        </p:nvSpPr>
        <p:spPr bwMode="auto">
          <a:xfrm>
            <a:off x="468313" y="27098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Verbindung von Empirie und Theorie</a:t>
            </a:r>
          </a:p>
        </p:txBody>
      </p:sp>
      <p:sp>
        <p:nvSpPr>
          <p:cNvPr id="15" name="Textfeld 14"/>
          <p:cNvSpPr txBox="1">
            <a:spLocks noChangeArrowheads="1"/>
          </p:cNvSpPr>
          <p:nvPr/>
        </p:nvSpPr>
        <p:spPr bwMode="auto">
          <a:xfrm>
            <a:off x="468313" y="40052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Fallbeispiel 2 fortgesetzt: Determinanten des Lernerfolgs</a:t>
            </a:r>
          </a:p>
        </p:txBody>
      </p:sp>
      <p:sp>
        <p:nvSpPr>
          <p:cNvPr id="16" name="Textfeld 15"/>
          <p:cNvSpPr txBox="1">
            <a:spLocks noChangeArrowheads="1"/>
          </p:cNvSpPr>
          <p:nvPr/>
        </p:nvSpPr>
        <p:spPr bwMode="auto">
          <a:xfrm>
            <a:off x="468313" y="1844675"/>
            <a:ext cx="8207375" cy="40011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Empirische multiple Regression</a:t>
            </a:r>
          </a:p>
        </p:txBody>
      </p:sp>
      <p:sp>
        <p:nvSpPr>
          <p:cNvPr id="17" name="Textfeld 16"/>
          <p:cNvSpPr txBox="1">
            <a:spLocks noChangeArrowheads="1"/>
          </p:cNvSpPr>
          <p:nvPr/>
        </p:nvSpPr>
        <p:spPr bwMode="auto">
          <a:xfrm>
            <a:off x="468313" y="2278063"/>
            <a:ext cx="8207375" cy="40011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Theoretische multiple Regression</a:t>
            </a:r>
          </a:p>
        </p:txBody>
      </p:sp>
      <p:sp>
        <p:nvSpPr>
          <p:cNvPr id="18" name="Textfeld 17"/>
          <p:cNvSpPr txBox="1">
            <a:spLocks noChangeArrowheads="1"/>
          </p:cNvSpPr>
          <p:nvPr/>
        </p:nvSpPr>
        <p:spPr bwMode="auto">
          <a:xfrm>
            <a:off x="468313" y="31416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Statistische Modelle und Inferenz</a:t>
            </a:r>
          </a:p>
        </p:txBody>
      </p:sp>
      <p:sp>
        <p:nvSpPr>
          <p:cNvPr id="19" name="Textfeld 18"/>
          <p:cNvSpPr txBox="1">
            <a:spLocks noChangeArrowheads="1"/>
          </p:cNvSpPr>
          <p:nvPr/>
        </p:nvSpPr>
        <p:spPr bwMode="auto">
          <a:xfrm>
            <a:off x="468313" y="35734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12.2.3 Fallbeispiele</a:t>
            </a:r>
          </a:p>
        </p:txBody>
      </p:sp>
      <p:sp>
        <p:nvSpPr>
          <p:cNvPr id="23" name="Textfeld 22"/>
          <p:cNvSpPr txBox="1">
            <a:spLocks noChangeArrowheads="1"/>
          </p:cNvSpPr>
          <p:nvPr/>
        </p:nvSpPr>
        <p:spPr bwMode="auto">
          <a:xfrm>
            <a:off x="468313" y="4437063"/>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Fallbeispiel 3: Gewicht und Geschlecht</a:t>
            </a:r>
          </a:p>
        </p:txBody>
      </p:sp>
      <p:sp>
        <p:nvSpPr>
          <p:cNvPr id="26" name="Textfeld 28"/>
          <p:cNvSpPr txBox="1">
            <a:spLocks noChangeArrowheads="1"/>
          </p:cNvSpPr>
          <p:nvPr/>
        </p:nvSpPr>
        <p:spPr bwMode="auto">
          <a:xfrm>
            <a:off x="7885113" y="981075"/>
            <a:ext cx="790575" cy="369888"/>
          </a:xfrm>
          <a:prstGeom prst="rect">
            <a:avLst/>
          </a:prstGeom>
          <a:noFill/>
          <a:ln w="9525">
            <a:noFill/>
            <a:miter lim="800000"/>
            <a:headEnd/>
            <a:tailEnd/>
          </a:ln>
        </p:spPr>
        <p:txBody>
          <a:bodyPr>
            <a:spAutoFit/>
          </a:bodyPr>
          <a:lstStyle/>
          <a:p>
            <a:pPr algn="r"/>
            <a:r>
              <a:rPr lang="de-DE"/>
              <a:t>958</a:t>
            </a:r>
            <a:endParaRPr lang="en-US" dirty="0"/>
          </a:p>
        </p:txBody>
      </p:sp>
      <p:sp>
        <p:nvSpPr>
          <p:cNvPr id="27" name="Textfeld 28"/>
          <p:cNvSpPr txBox="1">
            <a:spLocks noChangeArrowheads="1"/>
          </p:cNvSpPr>
          <p:nvPr/>
        </p:nvSpPr>
        <p:spPr bwMode="auto">
          <a:xfrm>
            <a:off x="7885113" y="1412875"/>
            <a:ext cx="790575" cy="369888"/>
          </a:xfrm>
          <a:prstGeom prst="rect">
            <a:avLst/>
          </a:prstGeom>
          <a:noFill/>
          <a:ln w="9525">
            <a:noFill/>
            <a:miter lim="800000"/>
            <a:headEnd/>
            <a:tailEnd/>
          </a:ln>
        </p:spPr>
        <p:txBody>
          <a:bodyPr>
            <a:spAutoFit/>
          </a:bodyPr>
          <a:lstStyle/>
          <a:p>
            <a:pPr algn="r"/>
            <a:r>
              <a:rPr lang="de-DE"/>
              <a:t>960</a:t>
            </a:r>
            <a:endParaRPr lang="en-US" dirty="0"/>
          </a:p>
        </p:txBody>
      </p:sp>
      <p:sp>
        <p:nvSpPr>
          <p:cNvPr id="28" name="Textfeld 28"/>
          <p:cNvSpPr txBox="1">
            <a:spLocks noChangeArrowheads="1"/>
          </p:cNvSpPr>
          <p:nvPr/>
        </p:nvSpPr>
        <p:spPr bwMode="auto">
          <a:xfrm>
            <a:off x="7885113" y="1844675"/>
            <a:ext cx="790575" cy="369888"/>
          </a:xfrm>
          <a:prstGeom prst="rect">
            <a:avLst/>
          </a:prstGeom>
          <a:noFill/>
          <a:ln w="9525">
            <a:noFill/>
            <a:miter lim="800000"/>
            <a:headEnd/>
            <a:tailEnd/>
          </a:ln>
        </p:spPr>
        <p:txBody>
          <a:bodyPr>
            <a:spAutoFit/>
          </a:bodyPr>
          <a:lstStyle/>
          <a:p>
            <a:pPr algn="r"/>
            <a:r>
              <a:rPr lang="de-DE"/>
              <a:t>960</a:t>
            </a:r>
            <a:endParaRPr lang="en-US" dirty="0"/>
          </a:p>
        </p:txBody>
      </p:sp>
      <p:sp>
        <p:nvSpPr>
          <p:cNvPr id="29" name="Textfeld 28"/>
          <p:cNvSpPr txBox="1">
            <a:spLocks noChangeArrowheads="1"/>
          </p:cNvSpPr>
          <p:nvPr/>
        </p:nvSpPr>
        <p:spPr bwMode="auto">
          <a:xfrm>
            <a:off x="7883525" y="2276475"/>
            <a:ext cx="790575" cy="369888"/>
          </a:xfrm>
          <a:prstGeom prst="rect">
            <a:avLst/>
          </a:prstGeom>
          <a:noFill/>
          <a:ln w="9525">
            <a:noFill/>
            <a:miter lim="800000"/>
            <a:headEnd/>
            <a:tailEnd/>
          </a:ln>
        </p:spPr>
        <p:txBody>
          <a:bodyPr>
            <a:spAutoFit/>
          </a:bodyPr>
          <a:lstStyle/>
          <a:p>
            <a:pPr algn="r"/>
            <a:r>
              <a:rPr lang="de-DE"/>
              <a:t>966</a:t>
            </a:r>
            <a:endParaRPr lang="en-US" dirty="0"/>
          </a:p>
        </p:txBody>
      </p:sp>
      <p:sp>
        <p:nvSpPr>
          <p:cNvPr id="30" name="Textfeld 28"/>
          <p:cNvSpPr txBox="1">
            <a:spLocks noChangeArrowheads="1"/>
          </p:cNvSpPr>
          <p:nvPr/>
        </p:nvSpPr>
        <p:spPr bwMode="auto">
          <a:xfrm>
            <a:off x="7885113" y="2708275"/>
            <a:ext cx="790575" cy="369888"/>
          </a:xfrm>
          <a:prstGeom prst="rect">
            <a:avLst/>
          </a:prstGeom>
          <a:noFill/>
          <a:ln w="9525">
            <a:noFill/>
            <a:miter lim="800000"/>
            <a:headEnd/>
            <a:tailEnd/>
          </a:ln>
        </p:spPr>
        <p:txBody>
          <a:bodyPr>
            <a:spAutoFit/>
          </a:bodyPr>
          <a:lstStyle/>
          <a:p>
            <a:pPr algn="r"/>
            <a:r>
              <a:rPr lang="de-DE"/>
              <a:t>970</a:t>
            </a:r>
            <a:endParaRPr lang="en-US" dirty="0"/>
          </a:p>
        </p:txBody>
      </p:sp>
      <p:sp>
        <p:nvSpPr>
          <p:cNvPr id="31" name="Textfeld 28"/>
          <p:cNvSpPr txBox="1">
            <a:spLocks noChangeArrowheads="1"/>
          </p:cNvSpPr>
          <p:nvPr/>
        </p:nvSpPr>
        <p:spPr bwMode="auto">
          <a:xfrm>
            <a:off x="7883525" y="3140075"/>
            <a:ext cx="790575" cy="369332"/>
          </a:xfrm>
          <a:prstGeom prst="rect">
            <a:avLst/>
          </a:prstGeom>
          <a:noFill/>
          <a:ln w="9525">
            <a:noFill/>
            <a:miter lim="800000"/>
            <a:headEnd/>
            <a:tailEnd/>
          </a:ln>
        </p:spPr>
        <p:txBody>
          <a:bodyPr>
            <a:spAutoFit/>
          </a:bodyPr>
          <a:lstStyle/>
          <a:p>
            <a:pPr algn="r"/>
            <a:r>
              <a:rPr lang="de-DE"/>
              <a:t>971</a:t>
            </a:r>
            <a:endParaRPr lang="en-US" dirty="0"/>
          </a:p>
        </p:txBody>
      </p:sp>
      <p:sp>
        <p:nvSpPr>
          <p:cNvPr id="32" name="Textfeld 28"/>
          <p:cNvSpPr txBox="1">
            <a:spLocks noChangeArrowheads="1"/>
          </p:cNvSpPr>
          <p:nvPr/>
        </p:nvSpPr>
        <p:spPr bwMode="auto">
          <a:xfrm>
            <a:off x="7883525" y="3573463"/>
            <a:ext cx="790575" cy="369887"/>
          </a:xfrm>
          <a:prstGeom prst="rect">
            <a:avLst/>
          </a:prstGeom>
          <a:noFill/>
          <a:ln w="9525">
            <a:noFill/>
            <a:miter lim="800000"/>
            <a:headEnd/>
            <a:tailEnd/>
          </a:ln>
        </p:spPr>
        <p:txBody>
          <a:bodyPr>
            <a:spAutoFit/>
          </a:bodyPr>
          <a:lstStyle/>
          <a:p>
            <a:pPr algn="r"/>
            <a:r>
              <a:rPr lang="de-DE"/>
              <a:t>981</a:t>
            </a:r>
            <a:endParaRPr lang="en-US" dirty="0"/>
          </a:p>
        </p:txBody>
      </p:sp>
      <p:sp>
        <p:nvSpPr>
          <p:cNvPr id="33" name="Textfeld 28"/>
          <p:cNvSpPr txBox="1">
            <a:spLocks noChangeArrowheads="1"/>
          </p:cNvSpPr>
          <p:nvPr/>
        </p:nvSpPr>
        <p:spPr bwMode="auto">
          <a:xfrm>
            <a:off x="7883525" y="4003675"/>
            <a:ext cx="790575" cy="369888"/>
          </a:xfrm>
          <a:prstGeom prst="rect">
            <a:avLst/>
          </a:prstGeom>
          <a:noFill/>
          <a:ln w="9525">
            <a:noFill/>
            <a:miter lim="800000"/>
            <a:headEnd/>
            <a:tailEnd/>
          </a:ln>
        </p:spPr>
        <p:txBody>
          <a:bodyPr>
            <a:spAutoFit/>
          </a:bodyPr>
          <a:lstStyle/>
          <a:p>
            <a:pPr algn="r"/>
            <a:r>
              <a:rPr lang="de-DE"/>
              <a:t>981</a:t>
            </a:r>
            <a:endParaRPr lang="en-US" dirty="0"/>
          </a:p>
        </p:txBody>
      </p:sp>
      <p:sp>
        <p:nvSpPr>
          <p:cNvPr id="35" name="Textfeld 28"/>
          <p:cNvSpPr txBox="1">
            <a:spLocks noChangeArrowheads="1"/>
          </p:cNvSpPr>
          <p:nvPr/>
        </p:nvSpPr>
        <p:spPr bwMode="auto">
          <a:xfrm>
            <a:off x="7885113" y="4437063"/>
            <a:ext cx="790575" cy="369887"/>
          </a:xfrm>
          <a:prstGeom prst="rect">
            <a:avLst/>
          </a:prstGeom>
          <a:noFill/>
          <a:ln w="9525">
            <a:noFill/>
            <a:miter lim="800000"/>
            <a:headEnd/>
            <a:tailEnd/>
          </a:ln>
        </p:spPr>
        <p:txBody>
          <a:bodyPr>
            <a:spAutoFit/>
          </a:bodyPr>
          <a:lstStyle/>
          <a:p>
            <a:pPr algn="r"/>
            <a:r>
              <a:rPr lang="de-DE"/>
              <a:t>984</a:t>
            </a:r>
            <a:endParaRPr lang="en-US" dirty="0"/>
          </a:p>
        </p:txBody>
      </p:sp>
      <p:sp>
        <p:nvSpPr>
          <p:cNvPr id="38" name="Rechteck 37"/>
          <p:cNvSpPr/>
          <p:nvPr/>
        </p:nvSpPr>
        <p:spPr>
          <a:xfrm>
            <a:off x="0" y="6676814"/>
            <a:ext cx="9144000" cy="181186"/>
          </a:xfrm>
          <a:prstGeom prst="rect">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4" name="Textfeld 23"/>
          <p:cNvSpPr txBox="1">
            <a:spLocks noChangeArrowheads="1"/>
          </p:cNvSpPr>
          <p:nvPr/>
        </p:nvSpPr>
        <p:spPr bwMode="auto">
          <a:xfrm>
            <a:off x="457200" y="4878426"/>
            <a:ext cx="8207375" cy="400050"/>
          </a:xfrm>
          <a:prstGeom prst="rect">
            <a:avLst/>
          </a:prstGeom>
          <a:solidFill>
            <a:schemeClr val="bg1">
              <a:lumMod val="95000"/>
            </a:schemeClr>
          </a:solidFill>
          <a:ln w="9525">
            <a:noFill/>
            <a:miter lim="800000"/>
            <a:headEnd/>
            <a:tailEnd/>
          </a:ln>
        </p:spPr>
        <p:txBody>
          <a:bodyPr>
            <a:spAutoFit/>
          </a:bodyPr>
          <a:lstStyle/>
          <a:p>
            <a:pPr fontAlgn="auto">
              <a:spcBef>
                <a:spcPts val="0"/>
              </a:spcBef>
              <a:spcAft>
                <a:spcPts val="0"/>
              </a:spcAft>
              <a:defRPr/>
            </a:pPr>
            <a:r>
              <a:rPr lang="de-DE" sz="2000" b="1" dirty="0">
                <a:solidFill>
                  <a:srgbClr val="0070C0"/>
                </a:solidFill>
                <a:latin typeface="+mn-lt"/>
              </a:rPr>
              <a:t>                Fallbeispiel 4: Binäre Regressoren und ANOVA-Modelle</a:t>
            </a:r>
          </a:p>
        </p:txBody>
      </p:sp>
      <p:sp>
        <p:nvSpPr>
          <p:cNvPr id="36" name="Textfeld 28"/>
          <p:cNvSpPr txBox="1">
            <a:spLocks noChangeArrowheads="1"/>
          </p:cNvSpPr>
          <p:nvPr/>
        </p:nvSpPr>
        <p:spPr bwMode="auto">
          <a:xfrm>
            <a:off x="7874000" y="4878426"/>
            <a:ext cx="790575" cy="369887"/>
          </a:xfrm>
          <a:prstGeom prst="rect">
            <a:avLst/>
          </a:prstGeom>
          <a:noFill/>
          <a:ln w="9525">
            <a:noFill/>
            <a:miter lim="800000"/>
            <a:headEnd/>
            <a:tailEnd/>
          </a:ln>
        </p:spPr>
        <p:txBody>
          <a:bodyPr>
            <a:spAutoFit/>
          </a:bodyPr>
          <a:lstStyle/>
          <a:p>
            <a:pPr algn="r"/>
            <a:r>
              <a:rPr lang="de-DE"/>
              <a:t>986</a:t>
            </a:r>
            <a:endParaRPr lang="en-US" dirty="0"/>
          </a:p>
        </p:txBody>
      </p:sp>
      <p:sp>
        <p:nvSpPr>
          <p:cNvPr id="34" name="Titel 5"/>
          <p:cNvSpPr txBox="1">
            <a:spLocks/>
          </p:cNvSpPr>
          <p:nvPr/>
        </p:nvSpPr>
        <p:spPr>
          <a:xfrm>
            <a:off x="457200" y="274638"/>
            <a:ext cx="8229600" cy="561975"/>
          </a:xfrm>
          <a:prstGeom prst="rect">
            <a:avLst/>
          </a:prstGeom>
          <a:solidFill>
            <a:schemeClr val="bg1">
              <a:lumMod val="95000"/>
            </a:schemeClr>
          </a:solidFill>
        </p:spPr>
        <p:txBody>
          <a:bodyPr/>
          <a:lstStyle/>
          <a:p>
            <a:pPr algn="ctr">
              <a:defRPr/>
            </a:pPr>
            <a:r>
              <a:rPr lang="de-DE" sz="2400" b="1" dirty="0">
                <a:solidFill>
                  <a:srgbClr val="0070C0"/>
                </a:solidFill>
                <a:latin typeface="+mj-lt"/>
                <a:ea typeface="+mj-ea"/>
                <a:cs typeface="+mj-cs"/>
              </a:rPr>
              <a:t> 12  Das lineare Regressionsmodell</a:t>
            </a:r>
          </a:p>
        </p:txBody>
      </p:sp>
      <p:cxnSp>
        <p:nvCxnSpPr>
          <p:cNvPr id="41" name="Gerade Verbindung 40"/>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4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848</a:t>
            </a:r>
            <a:endParaRPr lang="de-DE" sz="8000" b="1" dirty="0">
              <a:solidFill>
                <a:schemeClr val="tx1"/>
              </a:solidFill>
              <a:latin typeface="+mj-lt"/>
            </a:endParaRPr>
          </a:p>
        </p:txBody>
      </p:sp>
    </p:spTree>
    <p:extLst>
      <p:ext uri="{BB962C8B-B14F-4D97-AF65-F5344CB8AC3E}">
        <p14:creationId xmlns:p14="http://schemas.microsoft.com/office/powerpoint/2010/main" val="3034041510"/>
      </p:ext>
    </p:extLst>
  </p:cSld>
  <p:clrMapOvr>
    <a:masterClrMapping/>
  </p:clrMapOvr>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1" y="981075"/>
            <a:ext cx="439172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12.1.1 Grundmodell und KQ-Methode</a:t>
            </a:r>
          </a:p>
        </p:txBody>
      </p:sp>
      <p:sp>
        <p:nvSpPr>
          <p:cNvPr id="15" name="Textfeld 9"/>
          <p:cNvSpPr txBox="1">
            <a:spLocks noChangeArrowheads="1"/>
          </p:cNvSpPr>
          <p:nvPr/>
        </p:nvSpPr>
        <p:spPr bwMode="auto">
          <a:xfrm>
            <a:off x="471836" y="1628800"/>
            <a:ext cx="316406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Statistisches Grundmodell</a:t>
            </a: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849</a:t>
            </a:r>
            <a:endParaRPr lang="de-DE" sz="8000" b="1" dirty="0">
              <a:solidFill>
                <a:schemeClr val="tx1"/>
              </a:solidFill>
              <a:latin typeface="+mj-lt"/>
            </a:endParaRPr>
          </a:p>
        </p:txBody>
      </p:sp>
      <p:sp>
        <p:nvSpPr>
          <p:cNvPr id="12" name="Textfeld 11"/>
          <p:cNvSpPr txBox="1">
            <a:spLocks noChangeArrowheads="1"/>
          </p:cNvSpPr>
          <p:nvPr/>
        </p:nvSpPr>
        <p:spPr bwMode="auto">
          <a:xfrm>
            <a:off x="468311" y="2204864"/>
            <a:ext cx="352762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7200" y="2627050"/>
            <a:ext cx="5338936" cy="3913392"/>
          </a:xfrm>
          <a:prstGeom prst="rect">
            <a:avLst/>
          </a:prstGeom>
        </p:spPr>
      </p:pic>
    </p:spTree>
    <p:extLst>
      <p:ext uri="{BB962C8B-B14F-4D97-AF65-F5344CB8AC3E}">
        <p14:creationId xmlns:p14="http://schemas.microsoft.com/office/powerpoint/2010/main" val="1697335165"/>
      </p:ext>
    </p:extLst>
  </p:cSld>
  <p:clrMapOvr>
    <a:masterClrMapping/>
  </p:clrMapOvr>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a:t>
            </a:r>
            <a:r>
              <a:rPr lang="de-DE" sz="2000" dirty="0">
                <a:solidFill>
                  <a:srgbClr val="0070C0"/>
                </a:solidFill>
                <a:latin typeface="+mn-lt"/>
              </a:rPr>
              <a:t>●</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850</a:t>
            </a:r>
            <a:endParaRPr lang="de-DE" sz="8000" b="1" dirty="0">
              <a:solidFill>
                <a:schemeClr val="tx1"/>
              </a:solidFill>
              <a:latin typeface="+mj-lt"/>
            </a:endParaRPr>
          </a:p>
        </p:txBody>
      </p:sp>
      <p:sp>
        <p:nvSpPr>
          <p:cNvPr id="12" name="Textfeld 11"/>
          <p:cNvSpPr txBox="1">
            <a:spLocks noChangeArrowheads="1"/>
          </p:cNvSpPr>
          <p:nvPr/>
        </p:nvSpPr>
        <p:spPr bwMode="auto">
          <a:xfrm>
            <a:off x="468313" y="5661248"/>
            <a:ext cx="259151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3430" y="1524745"/>
            <a:ext cx="7591425" cy="3914775"/>
          </a:xfrm>
          <a:prstGeom prst="rect">
            <a:avLst/>
          </a:prstGeom>
        </p:spPr>
      </p:pic>
    </p:spTree>
    <p:extLst>
      <p:ext uri="{BB962C8B-B14F-4D97-AF65-F5344CB8AC3E}">
        <p14:creationId xmlns:p14="http://schemas.microsoft.com/office/powerpoint/2010/main" val="2383923783"/>
      </p:ext>
    </p:extLst>
  </p:cSld>
  <p:clrMapOvr>
    <a:masterClrMapping/>
  </p:clrMapOvr>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124744"/>
            <a:ext cx="331160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Herleitung der KQ-Schätzer</a:t>
            </a:r>
          </a:p>
        </p:txBody>
      </p:sp>
      <p:sp>
        <p:nvSpPr>
          <p:cNvPr id="12" name="Textfeld 11"/>
          <p:cNvSpPr txBox="1">
            <a:spLocks noChangeArrowheads="1"/>
          </p:cNvSpPr>
          <p:nvPr/>
        </p:nvSpPr>
        <p:spPr bwMode="auto">
          <a:xfrm>
            <a:off x="468311" y="1700808"/>
            <a:ext cx="806412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Lösung des empirischen Kleinste-Quadrate-Problems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 name="Textfeld 1"/>
              <p:cNvSpPr txBox="1"/>
              <p:nvPr/>
            </p:nvSpPr>
            <p:spPr>
              <a:xfrm>
                <a:off x="827583" y="2373925"/>
                <a:ext cx="1738022" cy="54867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unc>
                        <m:funcPr>
                          <m:ctrlPr>
                            <a:rPr lang="de-DE" sz="2000" i="1" smtClean="0">
                              <a:latin typeface="Cambria Math" panose="02040503050406030204" pitchFamily="18" charset="0"/>
                            </a:rPr>
                          </m:ctrlPr>
                        </m:funcPr>
                        <m:fName>
                          <m:limLow>
                            <m:limLowPr>
                              <m:ctrlPr>
                                <a:rPr lang="de-DE" sz="2000" i="1" smtClean="0">
                                  <a:latin typeface="Cambria Math" panose="02040503050406030204" pitchFamily="18" charset="0"/>
                                </a:rPr>
                              </m:ctrlPr>
                            </m:limLowPr>
                            <m:e>
                              <m:r>
                                <m:rPr>
                                  <m:sty m:val="p"/>
                                </m:rPr>
                                <a:rPr lang="de-DE" sz="2000" i="0" smtClean="0">
                                  <a:latin typeface="Cambria Math"/>
                                </a:rPr>
                                <m:t>min</m:t>
                              </m:r>
                            </m:e>
                            <m:lim>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lim>
                          </m:limLow>
                        </m:fName>
                        <m:e>
                          <m:acc>
                            <m:accPr>
                              <m:chr m:val="̂"/>
                              <m:ctrlPr>
                                <a:rPr lang="de-DE" sz="2000" i="1" smtClean="0">
                                  <a:latin typeface="Cambria Math" panose="02040503050406030204" pitchFamily="18" charset="0"/>
                                </a:rPr>
                              </m:ctrlPr>
                            </m:accPr>
                            <m:e>
                              <m:r>
                                <a:rPr lang="de-DE" sz="2000" b="0" i="1" smtClean="0">
                                  <a:latin typeface="Cambria Math"/>
                                </a:rPr>
                                <m:t>𝑄</m:t>
                              </m:r>
                            </m:e>
                          </m:acc>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e>
                          </m:d>
                        </m:e>
                      </m:func>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827583" y="2373925"/>
                <a:ext cx="1738022" cy="548676"/>
              </a:xfrm>
              <a:prstGeom prst="rect">
                <a:avLst/>
              </a:prstGeom>
              <a:blipFill rotWithShape="1">
                <a:blip r:embed="rId4"/>
                <a:stretch>
                  <a:fillRect t="-5556" b="-5556"/>
                </a:stretch>
              </a:blipFill>
            </p:spPr>
            <p:txBody>
              <a:bodyPr/>
              <a:lstStyle/>
              <a:p>
                <a:r>
                  <a:rPr lang="de-DE">
                    <a:noFill/>
                  </a:rPr>
                  <a:t> </a:t>
                </a:r>
              </a:p>
            </p:txBody>
          </p:sp>
        </mc:Fallback>
      </mc:AlternateContent>
      <p:sp>
        <p:nvSpPr>
          <p:cNvPr id="3" name="Textfeld 2"/>
          <p:cNvSpPr txBox="1"/>
          <p:nvPr/>
        </p:nvSpPr>
        <p:spPr>
          <a:xfrm>
            <a:off x="2565605" y="2373925"/>
            <a:ext cx="960239" cy="400110"/>
          </a:xfrm>
          <a:prstGeom prst="rect">
            <a:avLst/>
          </a:prstGeom>
          <a:noFill/>
        </p:spPr>
        <p:txBody>
          <a:bodyPr wrap="square" rtlCol="0">
            <a:spAutoFit/>
          </a:bodyPr>
          <a:lstStyle/>
          <a:p>
            <a:r>
              <a:rPr lang="de-DE" sz="2000" dirty="0">
                <a:latin typeface="+mn-lt"/>
              </a:rPr>
              <a:t>mit</a:t>
            </a:r>
          </a:p>
        </p:txBody>
      </p:sp>
      <mc:AlternateContent xmlns:mc="http://schemas.openxmlformats.org/markup-compatibility/2006" xmlns:a14="http://schemas.microsoft.com/office/drawing/2010/main">
        <mc:Choice Requires="a14">
          <p:sp>
            <p:nvSpPr>
              <p:cNvPr id="13" name="Textfeld 12"/>
              <p:cNvSpPr txBox="1"/>
              <p:nvPr/>
            </p:nvSpPr>
            <p:spPr>
              <a:xfrm>
                <a:off x="3283266" y="2104072"/>
                <a:ext cx="5073774" cy="9326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latin typeface="Cambria Math" panose="02040503050406030204" pitchFamily="18" charset="0"/>
                            </a:rPr>
                          </m:ctrlPr>
                        </m:accPr>
                        <m:e>
                          <m:r>
                            <a:rPr lang="de-DE" sz="2000" i="1">
                              <a:latin typeface="Cambria Math"/>
                            </a:rPr>
                            <m:t>𝑄</m:t>
                          </m:r>
                        </m:e>
                      </m:acc>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e>
                      </m:d>
                      <m:r>
                        <a:rPr lang="de-DE" sz="2000" b="0" i="1" smtClean="0">
                          <a:latin typeface="Cambria Math"/>
                          <a:ea typeface="Cambria Math"/>
                        </a:rPr>
                        <m:t>=</m:t>
                      </m:r>
                      <m:nary>
                        <m:naryPr>
                          <m:chr m:val="∑"/>
                          <m:ctrlPr>
                            <a:rPr lang="de-DE" sz="2000" b="0" i="1" smtClean="0">
                              <a:latin typeface="Cambria Math" panose="02040503050406030204" pitchFamily="18" charset="0"/>
                              <a:ea typeface="Cambria Math"/>
                            </a:rPr>
                          </m:ctrlPr>
                        </m:naryPr>
                        <m:sub>
                          <m:r>
                            <m:rPr>
                              <m:brk m:alnAt="23"/>
                            </m:rPr>
                            <a:rPr lang="de-DE" sz="2000" b="0" i="1" smtClean="0">
                              <a:latin typeface="Cambria Math"/>
                              <a:ea typeface="Cambria Math"/>
                            </a:rPr>
                            <m:t>𝑖</m:t>
                          </m:r>
                          <m:r>
                            <a:rPr lang="de-DE" sz="2000" b="0" i="1" smtClean="0">
                              <a:latin typeface="Cambria Math"/>
                              <a:ea typeface="Cambria Math"/>
                            </a:rPr>
                            <m:t>=1</m:t>
                          </m:r>
                        </m:sub>
                        <m:sup>
                          <m:r>
                            <a:rPr lang="de-DE" sz="2000" b="0" i="1" smtClean="0">
                              <a:latin typeface="Cambria Math"/>
                              <a:ea typeface="Cambria Math"/>
                            </a:rPr>
                            <m:t>𝑛</m:t>
                          </m:r>
                        </m:sup>
                        <m:e>
                          <m:sSup>
                            <m:sSupPr>
                              <m:ctrlPr>
                                <a:rPr lang="de-DE" sz="2000" b="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𝑦</m:t>
                                      </m:r>
                                    </m:e>
                                    <m:sub>
                                      <m:r>
                                        <a:rPr lang="de-DE" sz="2000" i="1">
                                          <a:latin typeface="Cambria Math"/>
                                          <a:ea typeface="Cambria Math"/>
                                        </a:rPr>
                                        <m:t>𝑖</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0</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1</m:t>
                                      </m:r>
                                    </m:sub>
                                  </m:sSub>
                                  <m:sSub>
                                    <m:sSubPr>
                                      <m:ctrlPr>
                                        <a:rPr lang="de-DE" sz="2000" i="1">
                                          <a:latin typeface="Cambria Math" panose="02040503050406030204" pitchFamily="18" charset="0"/>
                                          <a:ea typeface="Cambria Math"/>
                                        </a:rPr>
                                      </m:ctrlPr>
                                    </m:sSubPr>
                                    <m:e>
                                      <m:r>
                                        <a:rPr lang="de-DE" sz="2000" i="1">
                                          <a:latin typeface="Cambria Math"/>
                                          <a:ea typeface="Cambria Math"/>
                                        </a:rPr>
                                        <m:t>𝑥</m:t>
                                      </m:r>
                                    </m:e>
                                    <m:sub>
                                      <m:r>
                                        <a:rPr lang="de-DE" sz="2000" i="1">
                                          <a:latin typeface="Cambria Math"/>
                                          <a:ea typeface="Cambria Math"/>
                                        </a:rPr>
                                        <m:t>𝑖</m:t>
                                      </m:r>
                                    </m:sub>
                                  </m:sSub>
                                </m:e>
                              </m:d>
                            </m:e>
                            <m:sup>
                              <m:r>
                                <a:rPr lang="de-DE" sz="2000" b="0" i="1" smtClean="0">
                                  <a:latin typeface="Cambria Math"/>
                                  <a:ea typeface="Cambria Math"/>
                                </a:rPr>
                                <m:t>2</m:t>
                              </m:r>
                            </m:sup>
                          </m:sSup>
                        </m:e>
                      </m:nary>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3283266" y="2104072"/>
                <a:ext cx="5073774" cy="932628"/>
              </a:xfrm>
              <a:prstGeom prst="rect">
                <a:avLst/>
              </a:prstGeom>
              <a:blipFill rotWithShape="1">
                <a:blip r:embed="rId5"/>
                <a:stretch>
                  <a:fillRect/>
                </a:stretch>
              </a:blipFill>
            </p:spPr>
            <p:txBody>
              <a:bodyPr/>
              <a:lstStyle/>
              <a:p>
                <a:r>
                  <a:rPr lang="de-DE">
                    <a:noFill/>
                  </a:rPr>
                  <a:t> </a:t>
                </a:r>
              </a:p>
            </p:txBody>
          </p:sp>
        </mc:Fallback>
      </mc:AlternateContent>
      <p:pic>
        <p:nvPicPr>
          <p:cNvPr id="4" name="Grafik 3"/>
          <p:cNvPicPr>
            <a:picLocks noChangeAspect="1"/>
          </p:cNvPicPr>
          <p:nvPr/>
        </p:nvPicPr>
        <p:blipFill>
          <a:blip r:embed="rId6"/>
          <a:stretch>
            <a:fillRect/>
          </a:stretch>
        </p:blipFill>
        <p:spPr>
          <a:xfrm>
            <a:off x="457200" y="3581004"/>
            <a:ext cx="7419975" cy="2905125"/>
          </a:xfrm>
          <a:prstGeom prst="rect">
            <a:avLst/>
          </a:prstGeom>
        </p:spPr>
      </p:pic>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851</a:t>
            </a:r>
            <a:endParaRPr lang="de-DE" sz="8000" b="1" dirty="0">
              <a:solidFill>
                <a:schemeClr val="tx1"/>
              </a:solidFill>
              <a:latin typeface="+mj-lt"/>
            </a:endParaRPr>
          </a:p>
        </p:txBody>
      </p:sp>
    </p:spTree>
    <p:extLst>
      <p:ext uri="{BB962C8B-B14F-4D97-AF65-F5344CB8AC3E}">
        <p14:creationId xmlns:p14="http://schemas.microsoft.com/office/powerpoint/2010/main" val="1871372496"/>
      </p:ext>
    </p:extLst>
  </p:cSld>
  <p:clrMapOvr>
    <a:masterClrMapping/>
  </p:clrMapOvr>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852</a:t>
            </a:r>
            <a:endParaRPr lang="de-DE" sz="8000" b="1" dirty="0">
              <a:solidFill>
                <a:schemeClr val="tx1"/>
              </a:solidFill>
              <a:latin typeface="+mj-lt"/>
            </a:endParaRPr>
          </a:p>
        </p:txBody>
      </p:sp>
      <p:sp>
        <p:nvSpPr>
          <p:cNvPr id="10" name="Textfeld 9"/>
          <p:cNvSpPr txBox="1"/>
          <p:nvPr/>
        </p:nvSpPr>
        <p:spPr>
          <a:xfrm>
            <a:off x="468313" y="1371132"/>
            <a:ext cx="601764" cy="400110"/>
          </a:xfrm>
          <a:prstGeom prst="rect">
            <a:avLst/>
          </a:prstGeom>
          <a:noFill/>
        </p:spPr>
        <p:txBody>
          <a:bodyPr wrap="square" rtlCol="0">
            <a:spAutoFit/>
          </a:bodyPr>
          <a:lstStyle/>
          <a:p>
            <a:r>
              <a:rPr lang="de-DE" sz="2000" dirty="0">
                <a:latin typeface="+mn-lt"/>
              </a:rPr>
              <a:t>(i)</a:t>
            </a:r>
          </a:p>
        </p:txBody>
      </p:sp>
      <mc:AlternateContent xmlns:mc="http://schemas.openxmlformats.org/markup-compatibility/2006" xmlns:a14="http://schemas.microsoft.com/office/drawing/2010/main">
        <mc:Choice Requires="a14">
          <p:sp>
            <p:nvSpPr>
              <p:cNvPr id="12" name="Textfeld 11"/>
              <p:cNvSpPr txBox="1"/>
              <p:nvPr/>
            </p:nvSpPr>
            <p:spPr>
              <a:xfrm>
                <a:off x="1043608" y="1185472"/>
                <a:ext cx="5073774" cy="77143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i="1" smtClean="0">
                              <a:solidFill>
                                <a:schemeClr val="tx1"/>
                              </a:solidFill>
                              <a:latin typeface="Cambria Math"/>
                              <a:ea typeface="Cambria Math"/>
                            </a:rPr>
                            <m:t>𝜕</m:t>
                          </m:r>
                          <m:acc>
                            <m:accPr>
                              <m:chr m:val="̂"/>
                              <m:ctrlPr>
                                <a:rPr lang="de-DE"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𝑄</m:t>
                              </m:r>
                            </m:e>
                          </m:acc>
                        </m:num>
                        <m:den>
                          <m:r>
                            <a:rPr lang="de-DE" sz="200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ea typeface="Cambria Math"/>
                                </a:rPr>
                              </m:ctrlPr>
                            </m:sSubPr>
                            <m:e>
                              <m:r>
                                <a:rPr lang="de-DE" sz="2000" i="1" smtClean="0">
                                  <a:solidFill>
                                    <a:schemeClr val="tx1"/>
                                  </a:solidFill>
                                  <a:latin typeface="Cambria Math"/>
                                  <a:ea typeface="Cambria Math"/>
                                </a:rPr>
                                <m:t>𝛽</m:t>
                              </m:r>
                            </m:e>
                            <m:sub>
                              <m:r>
                                <a:rPr lang="de-DE" sz="2000" b="0" i="1" smtClean="0">
                                  <a:solidFill>
                                    <a:schemeClr val="tx1"/>
                                  </a:solidFill>
                                  <a:latin typeface="Cambria Math"/>
                                  <a:ea typeface="Cambria Math"/>
                                </a:rPr>
                                <m:t>0</m:t>
                              </m:r>
                            </m:sub>
                          </m:sSub>
                        </m:den>
                      </m:f>
                      <m:r>
                        <a:rPr lang="de-DE" sz="2000" b="0" i="1" smtClean="0">
                          <a:solidFill>
                            <a:schemeClr val="tx1"/>
                          </a:solidFill>
                          <a:latin typeface="Cambria Math"/>
                        </a:rPr>
                        <m:t>=−2</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e>
                          </m:d>
                        </m:e>
                      </m:nary>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043608" y="1185472"/>
                <a:ext cx="5073774" cy="77143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502124" y="2019204"/>
                <a:ext cx="5073774" cy="93070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=−2</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𝑦</m:t>
                              </m:r>
                            </m:e>
                            <m:sub>
                              <m:r>
                                <a:rPr lang="de-DE" sz="2000" i="1">
                                  <a:solidFill>
                                    <a:schemeClr val="tx1"/>
                                  </a:solidFill>
                                  <a:latin typeface="Cambria Math"/>
                                </a:rPr>
                                <m:t>𝑖</m:t>
                              </m:r>
                            </m:sub>
                          </m:sSub>
                        </m:e>
                      </m:nary>
                      <m:r>
                        <a:rPr lang="de-DE" sz="2000" b="0" i="1" smtClean="0">
                          <a:solidFill>
                            <a:schemeClr val="tx1"/>
                          </a:solidFill>
                          <a:latin typeface="Cambria Math"/>
                        </a:rPr>
                        <m:t>+2</m:t>
                      </m:r>
                      <m:r>
                        <a:rPr lang="de-DE" sz="2000" b="0" i="1" smtClean="0">
                          <a:solidFill>
                            <a:schemeClr val="tx1"/>
                          </a:solidFill>
                          <a:latin typeface="Cambria Math"/>
                        </a:rPr>
                        <m:t>𝑛</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r>
                        <a:rPr lang="de-DE" sz="2000" b="0" i="1" smtClean="0">
                          <a:solidFill>
                            <a:schemeClr val="tx1"/>
                          </a:solidFill>
                          <a:latin typeface="Cambria Math"/>
                        </a:rPr>
                        <m:t>+</m:t>
                      </m:r>
                      <m:r>
                        <a:rPr lang="de-DE" sz="2000" i="1">
                          <a:solidFill>
                            <a:schemeClr val="tx1"/>
                          </a:solidFill>
                          <a:latin typeface="Cambria Math"/>
                        </a:rPr>
                        <m:t>2</m:t>
                      </m:r>
                      <m:sSub>
                        <m:sSubPr>
                          <m:ctrlPr>
                            <a:rPr lang="de-DE" sz="2000" i="1" smtClean="0">
                              <a:solidFill>
                                <a:schemeClr val="tx1"/>
                              </a:solidFill>
                              <a:latin typeface="Cambria Math" panose="02040503050406030204" pitchFamily="18" charset="0"/>
                            </a:rPr>
                          </m:ctrlPr>
                        </m:sSubPr>
                        <m:e>
                          <m:r>
                            <a:rPr lang="de-DE" sz="2000" i="1" smtClean="0">
                              <a:solidFill>
                                <a:schemeClr val="tx1"/>
                              </a:solidFill>
                              <a:latin typeface="Cambria Math"/>
                              <a:ea typeface="Cambria Math"/>
                            </a:rPr>
                            <m:t>𝛽</m:t>
                          </m:r>
                        </m:e>
                        <m:sub>
                          <m:r>
                            <a:rPr lang="de-DE" sz="2000" b="0" i="1" smtClean="0">
                              <a:solidFill>
                                <a:schemeClr val="tx1"/>
                              </a:solidFill>
                              <a:latin typeface="Cambria Math"/>
                            </a:rPr>
                            <m:t>1</m:t>
                          </m:r>
                        </m:sub>
                      </m:sSub>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i="1">
                                  <a:solidFill>
                                    <a:schemeClr val="tx1"/>
                                  </a:solidFill>
                                  <a:latin typeface="Cambria Math"/>
                                </a:rPr>
                                <m:t>𝑖</m:t>
                              </m:r>
                            </m:sub>
                          </m:sSub>
                        </m:e>
                      </m:nary>
                      <m:r>
                        <a:rPr lang="de-DE" sz="2000" b="0" i="1" smtClean="0">
                          <a:solidFill>
                            <a:schemeClr val="tx1"/>
                          </a:solidFill>
                          <a:latin typeface="Cambria Math"/>
                        </a:rPr>
                        <m:t>  </m:t>
                      </m:r>
                      <m:m>
                        <m:mPr>
                          <m:mcs>
                            <m:mc>
                              <m:mcPr>
                                <m:count m:val="1"/>
                                <m:mcJc m:val="center"/>
                              </m:mcPr>
                            </m:mc>
                          </m:mcs>
                          <m:ctrlPr>
                            <a:rPr lang="de-DE" sz="2000" i="1" smtClean="0">
                              <a:solidFill>
                                <a:schemeClr val="tx1"/>
                              </a:solidFill>
                              <a:latin typeface="Cambria Math" panose="02040503050406030204" pitchFamily="18" charset="0"/>
                            </a:rPr>
                          </m:ctrlPr>
                        </m:mPr>
                        <m:mr>
                          <m:e>
                            <m:r>
                              <m:rPr>
                                <m:brk m:alnAt="7"/>
                              </m:rPr>
                              <a:rPr lang="de-DE" sz="2000" b="0" i="1" smtClean="0">
                                <a:solidFill>
                                  <a:schemeClr val="tx1"/>
                                </a:solidFill>
                                <a:latin typeface="Cambria Math"/>
                              </a:rPr>
                              <m:t>!</m:t>
                            </m:r>
                          </m:e>
                        </m:mr>
                        <m:mr>
                          <m:e>
                            <m:r>
                              <a:rPr lang="de-DE" sz="2000" b="0" i="1" smtClean="0">
                                <a:solidFill>
                                  <a:schemeClr val="tx1"/>
                                </a:solidFill>
                                <a:latin typeface="Cambria Math"/>
                              </a:rPr>
                              <m:t>=</m:t>
                            </m:r>
                          </m:e>
                        </m:mr>
                        <m:mr>
                          <m:e/>
                        </m:mr>
                      </m:m>
                      <m:r>
                        <a:rPr lang="de-DE" sz="2000" b="0" i="1" smtClean="0">
                          <a:solidFill>
                            <a:schemeClr val="tx1"/>
                          </a:solidFill>
                          <a:latin typeface="Cambria Math"/>
                        </a:rPr>
                        <m:t>0</m:t>
                      </m:r>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502124" y="2019204"/>
                <a:ext cx="5073774" cy="930704"/>
              </a:xfrm>
              <a:prstGeom prst="rect">
                <a:avLst/>
              </a:prstGeom>
              <a:blipFill rotWithShape="1">
                <a:blip r:embed="rId4"/>
                <a:stretch>
                  <a:fillRect/>
                </a:stretch>
              </a:blipFill>
            </p:spPr>
            <p:txBody>
              <a:bodyPr/>
              <a:lstStyle/>
              <a:p>
                <a:r>
                  <a:rPr lang="de-DE">
                    <a:noFill/>
                  </a:rPr>
                  <a:t> </a:t>
                </a:r>
              </a:p>
            </p:txBody>
          </p:sp>
        </mc:Fallback>
      </mc:AlternateContent>
      <p:sp>
        <p:nvSpPr>
          <p:cNvPr id="14" name="Textfeld 13"/>
          <p:cNvSpPr txBox="1"/>
          <p:nvPr/>
        </p:nvSpPr>
        <p:spPr>
          <a:xfrm>
            <a:off x="468313" y="3128012"/>
            <a:ext cx="601764" cy="400110"/>
          </a:xfrm>
          <a:prstGeom prst="rect">
            <a:avLst/>
          </a:prstGeom>
          <a:noFill/>
        </p:spPr>
        <p:txBody>
          <a:bodyPr wrap="square" rtlCol="0">
            <a:spAutoFit/>
          </a:bodyPr>
          <a:lstStyle/>
          <a:p>
            <a:r>
              <a:rPr lang="de-DE" sz="2000" dirty="0">
                <a:latin typeface="+mn-lt"/>
              </a:rPr>
              <a:t>(ii)</a:t>
            </a:r>
          </a:p>
        </p:txBody>
      </p:sp>
      <mc:AlternateContent xmlns:mc="http://schemas.openxmlformats.org/markup-compatibility/2006" xmlns:a14="http://schemas.microsoft.com/office/drawing/2010/main">
        <mc:Choice Requires="a14">
          <p:sp>
            <p:nvSpPr>
              <p:cNvPr id="15" name="Textfeld 14"/>
              <p:cNvSpPr txBox="1"/>
              <p:nvPr/>
            </p:nvSpPr>
            <p:spPr>
              <a:xfrm>
                <a:off x="1043608" y="2942352"/>
                <a:ext cx="5073774" cy="77143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i="1" smtClean="0">
                              <a:solidFill>
                                <a:schemeClr val="tx1"/>
                              </a:solidFill>
                              <a:latin typeface="Cambria Math"/>
                              <a:ea typeface="Cambria Math"/>
                            </a:rPr>
                            <m:t>𝜕</m:t>
                          </m:r>
                          <m:acc>
                            <m:accPr>
                              <m:chr m:val="̂"/>
                              <m:ctrlPr>
                                <a:rPr lang="de-DE"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𝑄</m:t>
                              </m:r>
                            </m:e>
                          </m:acc>
                        </m:num>
                        <m:den>
                          <m:r>
                            <a:rPr lang="de-DE" sz="200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ea typeface="Cambria Math"/>
                                </a:rPr>
                              </m:ctrlPr>
                            </m:sSubPr>
                            <m:e>
                              <m:r>
                                <a:rPr lang="de-DE" sz="2000" i="1" smtClean="0">
                                  <a:solidFill>
                                    <a:schemeClr val="tx1"/>
                                  </a:solidFill>
                                  <a:latin typeface="Cambria Math"/>
                                  <a:ea typeface="Cambria Math"/>
                                </a:rPr>
                                <m:t>𝛽</m:t>
                              </m:r>
                            </m:e>
                            <m:sub>
                              <m:r>
                                <a:rPr lang="de-DE" sz="2000" b="0" i="1" smtClean="0">
                                  <a:solidFill>
                                    <a:schemeClr val="tx1"/>
                                  </a:solidFill>
                                  <a:latin typeface="Cambria Math"/>
                                  <a:ea typeface="Cambria Math"/>
                                </a:rPr>
                                <m:t>1</m:t>
                              </m:r>
                            </m:sub>
                          </m:sSub>
                        </m:den>
                      </m:f>
                      <m:r>
                        <a:rPr lang="de-DE" sz="2000" b="0" i="1" smtClean="0">
                          <a:solidFill>
                            <a:schemeClr val="tx1"/>
                          </a:solidFill>
                          <a:latin typeface="Cambria Math"/>
                        </a:rPr>
                        <m:t>=−2</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e>
                          </m:d>
                        </m:e>
                      </m:nary>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043608" y="2942352"/>
                <a:ext cx="5073774" cy="77143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502124" y="3776084"/>
                <a:ext cx="6264696" cy="90217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=−2</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i="1">
                                  <a:solidFill>
                                    <a:schemeClr val="tx1"/>
                                  </a:solidFill>
                                  <a:latin typeface="Cambria Math"/>
                                </a:rPr>
                                <m:t>𝑦</m:t>
                              </m:r>
                            </m:e>
                            <m:sub>
                              <m:r>
                                <a:rPr lang="de-DE" sz="2000" i="1">
                                  <a:solidFill>
                                    <a:schemeClr val="tx1"/>
                                  </a:solidFill>
                                  <a:latin typeface="Cambria Math"/>
                                </a:rPr>
                                <m:t>𝑖</m:t>
                              </m:r>
                            </m:sub>
                          </m:sSub>
                        </m:e>
                      </m:nary>
                      <m:r>
                        <a:rPr lang="de-DE" sz="2000" b="0" i="1" smtClean="0">
                          <a:solidFill>
                            <a:schemeClr val="tx1"/>
                          </a:solidFill>
                          <a:latin typeface="Cambria Math"/>
                        </a:rPr>
                        <m:t>+2</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e>
                      </m:nary>
                      <m:r>
                        <a:rPr lang="de-DE" sz="2000" b="0" i="1" smtClean="0">
                          <a:solidFill>
                            <a:schemeClr val="tx1"/>
                          </a:solidFill>
                          <a:latin typeface="Cambria Math"/>
                        </a:rPr>
                        <m:t>+</m:t>
                      </m:r>
                      <m:r>
                        <a:rPr lang="de-DE" sz="2000" i="1">
                          <a:solidFill>
                            <a:schemeClr val="tx1"/>
                          </a:solidFill>
                          <a:latin typeface="Cambria Math"/>
                        </a:rPr>
                        <m:t>2</m:t>
                      </m:r>
                      <m:sSub>
                        <m:sSubPr>
                          <m:ctrlPr>
                            <a:rPr lang="de-DE" sz="2000" i="1" smtClean="0">
                              <a:solidFill>
                                <a:schemeClr val="tx1"/>
                              </a:solidFill>
                              <a:latin typeface="Cambria Math" panose="02040503050406030204" pitchFamily="18" charset="0"/>
                            </a:rPr>
                          </m:ctrlPr>
                        </m:sSubPr>
                        <m:e>
                          <m:r>
                            <a:rPr lang="de-DE" sz="2000" i="1" smtClean="0">
                              <a:solidFill>
                                <a:schemeClr val="tx1"/>
                              </a:solidFill>
                              <a:latin typeface="Cambria Math"/>
                              <a:ea typeface="Cambria Math"/>
                            </a:rPr>
                            <m:t>𝛽</m:t>
                          </m:r>
                        </m:e>
                        <m:sub>
                          <m:r>
                            <a:rPr lang="de-DE" sz="2000" b="0" i="1" smtClean="0">
                              <a:solidFill>
                                <a:schemeClr val="tx1"/>
                              </a:solidFill>
                              <a:latin typeface="Cambria Math"/>
                            </a:rPr>
                            <m:t>1</m:t>
                          </m:r>
                        </m:sub>
                      </m:sSub>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𝑥</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b="0" i="1" smtClean="0">
                          <a:solidFill>
                            <a:schemeClr val="tx1"/>
                          </a:solidFill>
                          <a:latin typeface="Cambria Math"/>
                        </a:rPr>
                        <m:t>  </m:t>
                      </m:r>
                      <m:m>
                        <m:mPr>
                          <m:mcs>
                            <m:mc>
                              <m:mcPr>
                                <m:count m:val="1"/>
                                <m:mcJc m:val="center"/>
                              </m:mcPr>
                            </m:mc>
                          </m:mcs>
                          <m:ctrlPr>
                            <a:rPr lang="de-DE" sz="2000" i="1" smtClean="0">
                              <a:solidFill>
                                <a:schemeClr val="tx1"/>
                              </a:solidFill>
                              <a:latin typeface="Cambria Math" panose="02040503050406030204" pitchFamily="18" charset="0"/>
                            </a:rPr>
                          </m:ctrlPr>
                        </m:mPr>
                        <m:mr>
                          <m:e>
                            <m:r>
                              <m:rPr>
                                <m:brk m:alnAt="7"/>
                              </m:rPr>
                              <a:rPr lang="de-DE" sz="2000" b="0" i="1" smtClean="0">
                                <a:solidFill>
                                  <a:schemeClr val="tx1"/>
                                </a:solidFill>
                                <a:latin typeface="Cambria Math"/>
                              </a:rPr>
                              <m:t>!</m:t>
                            </m:r>
                          </m:e>
                        </m:mr>
                        <m:mr>
                          <m:e>
                            <m:r>
                              <a:rPr lang="de-DE" sz="2000" b="0" i="1" smtClean="0">
                                <a:solidFill>
                                  <a:schemeClr val="tx1"/>
                                </a:solidFill>
                                <a:latin typeface="Cambria Math"/>
                              </a:rPr>
                              <m:t>=</m:t>
                            </m:r>
                          </m:e>
                        </m:mr>
                        <m:mr>
                          <m:e/>
                        </m:mr>
                      </m:m>
                      <m:r>
                        <a:rPr lang="de-DE" sz="2000" b="0" i="1" smtClean="0">
                          <a:solidFill>
                            <a:schemeClr val="tx1"/>
                          </a:solidFill>
                          <a:latin typeface="Cambria Math"/>
                        </a:rPr>
                        <m:t>0</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502124" y="3776084"/>
                <a:ext cx="6264696" cy="902170"/>
              </a:xfrm>
              <a:prstGeom prst="rect">
                <a:avLst/>
              </a:prstGeom>
              <a:blipFill rotWithShape="1">
                <a:blip r:embed="rId6"/>
                <a:stretch>
                  <a:fillRect/>
                </a:stretch>
              </a:blipFill>
            </p:spPr>
            <p:txBody>
              <a:bodyPr/>
              <a:lstStyle/>
              <a:p>
                <a:r>
                  <a:rPr lang="de-DE">
                    <a:noFill/>
                  </a:rPr>
                  <a:t> </a:t>
                </a:r>
              </a:p>
            </p:txBody>
          </p:sp>
        </mc:Fallback>
      </mc:AlternateContent>
      <p:sp>
        <p:nvSpPr>
          <p:cNvPr id="19" name="Textfeld 18"/>
          <p:cNvSpPr txBox="1"/>
          <p:nvPr/>
        </p:nvSpPr>
        <p:spPr>
          <a:xfrm>
            <a:off x="468313" y="5012870"/>
            <a:ext cx="642388" cy="400110"/>
          </a:xfrm>
          <a:prstGeom prst="rect">
            <a:avLst/>
          </a:prstGeom>
          <a:noFill/>
        </p:spPr>
        <p:txBody>
          <a:bodyPr wrap="square" rtlCol="0">
            <a:spAutoFit/>
          </a:bodyPr>
          <a:lstStyle/>
          <a:p>
            <a:r>
              <a:rPr lang="de-DE" sz="2000" dirty="0">
                <a:latin typeface="+mn-lt"/>
              </a:rPr>
              <a:t>(i)</a:t>
            </a:r>
          </a:p>
        </p:txBody>
      </p:sp>
      <mc:AlternateContent xmlns:mc="http://schemas.openxmlformats.org/markup-compatibility/2006" xmlns:a14="http://schemas.microsoft.com/office/drawing/2010/main">
        <mc:Choice Requires="a14">
          <p:sp>
            <p:nvSpPr>
              <p:cNvPr id="20" name="Textfeld 19"/>
              <p:cNvSpPr txBox="1"/>
              <p:nvPr/>
            </p:nvSpPr>
            <p:spPr>
              <a:xfrm>
                <a:off x="1429752" y="4869160"/>
                <a:ext cx="5073774"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𝑛</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r>
                        <a:rPr lang="de-DE" sz="2000" b="0" i="1" smtClean="0">
                          <a:solidFill>
                            <a:schemeClr val="tx1"/>
                          </a:solidFill>
                          <a:latin typeface="Cambria Math"/>
                        </a:rPr>
                        <m:t>=</m:t>
                      </m:r>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i="1">
                                  <a:solidFill>
                                    <a:schemeClr val="tx1"/>
                                  </a:solidFill>
                                  <a:latin typeface="Cambria Math"/>
                                </a:rPr>
                                <m:t>𝑖</m:t>
                              </m:r>
                            </m:sub>
                          </m:sSub>
                        </m:e>
                      </m:nary>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e>
                      </m:nary>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429752" y="4869160"/>
                <a:ext cx="5073774" cy="697114"/>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163575" y="5711586"/>
                <a:ext cx="261142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𝑦</m:t>
                          </m:r>
                        </m:e>
                      </m:acc>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ea typeface="Cambria Math"/>
                            </a:rPr>
                            <m:t>1</m:t>
                          </m:r>
                        </m:sub>
                      </m:sSub>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𝑥</m:t>
                          </m:r>
                        </m:e>
                      </m:acc>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163575" y="5711586"/>
                <a:ext cx="2611421" cy="400110"/>
              </a:xfrm>
              <a:prstGeom prst="rect">
                <a:avLst/>
              </a:prstGeom>
              <a:blipFill rotWithShape="1">
                <a:blip r:embed="rId8"/>
                <a:stretch>
                  <a:fillRect b="-16667"/>
                </a:stretch>
              </a:blipFill>
            </p:spPr>
            <p:txBody>
              <a:bodyPr/>
              <a:lstStyle/>
              <a:p>
                <a:r>
                  <a:rPr lang="de-DE">
                    <a:noFill/>
                  </a:rPr>
                  <a:t> </a:t>
                </a:r>
              </a:p>
            </p:txBody>
          </p:sp>
        </mc:Fallback>
      </mc:AlternateContent>
    </p:spTree>
    <p:extLst>
      <p:ext uri="{BB962C8B-B14F-4D97-AF65-F5344CB8AC3E}">
        <p14:creationId xmlns:p14="http://schemas.microsoft.com/office/powerpoint/2010/main" val="1099326286"/>
      </p:ext>
    </p:extLst>
  </p:cSld>
  <p:clrMapOvr>
    <a:masterClrMapping/>
  </p:clrMapOvr>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853</a:t>
            </a:r>
            <a:endParaRPr lang="de-DE" sz="8000" b="1" dirty="0">
              <a:solidFill>
                <a:schemeClr val="tx1"/>
              </a:solidFill>
              <a:latin typeface="+mj-lt"/>
            </a:endParaRPr>
          </a:p>
        </p:txBody>
      </p:sp>
      <p:sp>
        <p:nvSpPr>
          <p:cNvPr id="14" name="Textfeld 13"/>
          <p:cNvSpPr txBox="1"/>
          <p:nvPr/>
        </p:nvSpPr>
        <p:spPr>
          <a:xfrm>
            <a:off x="468313" y="1417262"/>
            <a:ext cx="642388" cy="400110"/>
          </a:xfrm>
          <a:prstGeom prst="rect">
            <a:avLst/>
          </a:prstGeom>
          <a:noFill/>
        </p:spPr>
        <p:txBody>
          <a:bodyPr wrap="square" rtlCol="0">
            <a:spAutoFit/>
          </a:bodyPr>
          <a:lstStyle/>
          <a:p>
            <a:r>
              <a:rPr lang="de-DE" sz="2000" dirty="0">
                <a:latin typeface="+mn-lt"/>
              </a:rPr>
              <a:t>(ii)</a:t>
            </a:r>
          </a:p>
        </p:txBody>
      </p:sp>
      <mc:AlternateContent xmlns:mc="http://schemas.openxmlformats.org/markup-compatibility/2006" xmlns:a14="http://schemas.microsoft.com/office/drawing/2010/main">
        <mc:Choice Requires="a14">
          <p:sp>
            <p:nvSpPr>
              <p:cNvPr id="19" name="Textfeld 18"/>
              <p:cNvSpPr txBox="1"/>
              <p:nvPr/>
            </p:nvSpPr>
            <p:spPr>
              <a:xfrm>
                <a:off x="1462009" y="1268760"/>
                <a:ext cx="5073774"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nary>
                        <m:naryPr>
                          <m:chr m:val="∑"/>
                          <m:limLoc m:val="subSup"/>
                          <m:ctrlPr>
                            <a:rPr lang="de-DE" sz="2000" i="1" smtClean="0">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i="1">
                                  <a:solidFill>
                                    <a:schemeClr val="tx1"/>
                                  </a:solidFill>
                                  <a:latin typeface="Cambria Math"/>
                                </a:rPr>
                                <m:t>𝑦</m:t>
                              </m:r>
                            </m:e>
                            <m:sub>
                              <m:r>
                                <a:rPr lang="de-DE" sz="2000" i="1">
                                  <a:solidFill>
                                    <a:schemeClr val="tx1"/>
                                  </a:solidFill>
                                  <a:latin typeface="Cambria Math"/>
                                </a:rPr>
                                <m:t>𝑖</m:t>
                              </m:r>
                            </m:sub>
                          </m:sSub>
                        </m:e>
                      </m:nary>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i="1">
                                  <a:solidFill>
                                    <a:schemeClr val="tx1"/>
                                  </a:solidFill>
                                  <a:latin typeface="Cambria Math"/>
                                </a:rPr>
                                <m:t>𝑖</m:t>
                              </m:r>
                            </m:sub>
                          </m:sSub>
                        </m:e>
                      </m:nary>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𝑥</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462009" y="1268760"/>
                <a:ext cx="5073774" cy="697114"/>
              </a:xfrm>
              <a:prstGeom prst="rect">
                <a:avLst/>
              </a:prstGeom>
              <a:blipFill rotWithShape="1">
                <a:blip r:embed="rId3"/>
                <a:stretch>
                  <a:fillRect/>
                </a:stretch>
              </a:blipFill>
            </p:spPr>
            <p:txBody>
              <a:bodyPr/>
              <a:lstStyle/>
              <a:p>
                <a:r>
                  <a:rPr lang="de-DE">
                    <a:noFill/>
                  </a:rPr>
                  <a:t> </a:t>
                </a:r>
              </a:p>
            </p:txBody>
          </p:sp>
        </mc:Fallback>
      </mc:AlternateContent>
      <p:sp>
        <p:nvSpPr>
          <p:cNvPr id="22" name="Textfeld 21"/>
          <p:cNvSpPr txBox="1"/>
          <p:nvPr/>
        </p:nvSpPr>
        <p:spPr>
          <a:xfrm>
            <a:off x="468313" y="2291469"/>
            <a:ext cx="3286066" cy="400110"/>
          </a:xfrm>
          <a:prstGeom prst="rect">
            <a:avLst/>
          </a:prstGeom>
          <a:noFill/>
        </p:spPr>
        <p:txBody>
          <a:bodyPr wrap="square" rtlCol="0">
            <a:spAutoFit/>
          </a:bodyPr>
          <a:lstStyle/>
          <a:p>
            <a:r>
              <a:rPr lang="de-DE" sz="2000" dirty="0">
                <a:latin typeface="+mn-lt"/>
              </a:rPr>
              <a:t>Setze (i) in (ii) ein:</a:t>
            </a:r>
          </a:p>
        </p:txBody>
      </p:sp>
      <mc:AlternateContent xmlns:mc="http://schemas.openxmlformats.org/markup-compatibility/2006" xmlns:a14="http://schemas.microsoft.com/office/drawing/2010/main">
        <mc:Choice Requires="a14">
          <p:sp>
            <p:nvSpPr>
              <p:cNvPr id="2" name="Textfeld 1"/>
              <p:cNvSpPr txBox="1"/>
              <p:nvPr/>
            </p:nvSpPr>
            <p:spPr>
              <a:xfrm>
                <a:off x="689663" y="2772793"/>
                <a:ext cx="6074475"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nary>
                        <m:naryPr>
                          <m:chr m:val="∑"/>
                          <m:limLoc m:val="subSup"/>
                          <m:ctrlPr>
                            <a:rPr lang="de-DE" sz="200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e>
                      </m:nary>
                      <m:r>
                        <a:rPr lang="de-DE" sz="2000" b="0" i="1" smtClean="0">
                          <a:solidFill>
                            <a:schemeClr val="tx1"/>
                          </a:solidFill>
                          <a:latin typeface="Cambria Math"/>
                        </a:rPr>
                        <m:t>=</m:t>
                      </m:r>
                      <m:d>
                        <m:dPr>
                          <m:ctrlPr>
                            <a:rPr lang="de-DE" sz="2000" i="1" smtClean="0">
                              <a:solidFill>
                                <a:schemeClr val="tx1"/>
                              </a:solidFill>
                              <a:latin typeface="Cambria Math" panose="02040503050406030204" pitchFamily="18" charset="0"/>
                            </a:rPr>
                          </m:ctrlPr>
                        </m:d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𝑦</m:t>
                              </m:r>
                            </m:e>
                          </m:acc>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𝛽</m:t>
                              </m:r>
                            </m:e>
                            <m:sub>
                              <m:r>
                                <a:rPr lang="de-DE" sz="2000" i="1">
                                  <a:solidFill>
                                    <a:schemeClr val="tx1"/>
                                  </a:solidFill>
                                  <a:latin typeface="Cambria Math"/>
                                </a:rPr>
                                <m:t>1</m:t>
                              </m:r>
                            </m:sub>
                          </m:sSub>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d>
                      <m:nary>
                        <m:naryPr>
                          <m:chr m:val="∑"/>
                          <m:limLoc m:val="subSup"/>
                          <m:ctrlPr>
                            <a:rPr lang="de-DE" sz="200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e>
                      </m:nary>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𝑥</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oMath>
                  </m:oMathPara>
                </a14:m>
                <a:endParaRPr lang="de-DE" sz="2000" dirty="0">
                  <a:solidFill>
                    <a:schemeClr val="tx1"/>
                  </a:solidFill>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689663" y="2772793"/>
                <a:ext cx="6074475" cy="69711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689662" y="3587613"/>
                <a:ext cx="6074476" cy="112030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𝑦</m:t>
                                  </m:r>
                                </m:e>
                                <m:sub>
                                  <m:r>
                                    <a:rPr lang="de-DE" sz="2000" i="1">
                                      <a:solidFill>
                                        <a:schemeClr val="tx1"/>
                                      </a:solidFill>
                                      <a:latin typeface="Cambria Math"/>
                                    </a:rPr>
                                    <m:t>𝑖</m:t>
                                  </m:r>
                                </m:sub>
                              </m:sSub>
                            </m:e>
                          </m:nary>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𝑥</m:t>
                              </m:r>
                            </m:e>
                          </m:acc>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𝑦</m:t>
                              </m:r>
                            </m:e>
                          </m:acc>
                        </m:num>
                        <m:den>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𝑥</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i="1">
                              <a:solidFill>
                                <a:schemeClr val="tx1"/>
                              </a:solidFill>
                              <a:latin typeface="Cambria Math"/>
                            </a:rPr>
                            <m:t>−</m:t>
                          </m:r>
                          <m:sSup>
                            <m:sSupPr>
                              <m:ctrlPr>
                                <a:rPr lang="de-DE" sz="2000" i="1" smtClean="0">
                                  <a:solidFill>
                                    <a:schemeClr val="tx1"/>
                                  </a:solidFill>
                                  <a:latin typeface="Cambria Math" panose="02040503050406030204" pitchFamily="18" charset="0"/>
                                  <a:ea typeface="Cambria Math"/>
                                </a:rPr>
                              </m:ctrlPr>
                            </m:sSupPr>
                            <m:e>
                              <m:acc>
                                <m:accPr>
                                  <m:chr m:val="̅"/>
                                  <m:ctrlPr>
                                    <a:rPr lang="de-DE" sz="2000" i="1">
                                      <a:solidFill>
                                        <a:schemeClr val="tx1"/>
                                      </a:solidFill>
                                      <a:latin typeface="Cambria Math" panose="02040503050406030204" pitchFamily="18" charset="0"/>
                                      <a:ea typeface="Cambria Math"/>
                                    </a:rPr>
                                  </m:ctrlPr>
                                </m:accPr>
                                <m:e>
                                  <m:r>
                                    <a:rPr lang="de-DE" sz="2000" i="1">
                                      <a:solidFill>
                                        <a:schemeClr val="tx1"/>
                                      </a:solidFill>
                                      <a:latin typeface="Cambria Math"/>
                                      <a:ea typeface="Cambria Math"/>
                                    </a:rPr>
                                    <m:t>𝑥</m:t>
                                  </m:r>
                                </m:e>
                              </m:acc>
                            </m:e>
                            <m:sup>
                              <m:r>
                                <a:rPr lang="de-DE" sz="2000" b="0" i="1" smtClean="0">
                                  <a:solidFill>
                                    <a:schemeClr val="tx1"/>
                                  </a:solidFill>
                                  <a:latin typeface="Cambria Math"/>
                                  <a:ea typeface="Cambria Math"/>
                                </a:rPr>
                                <m:t>2</m:t>
                              </m:r>
                            </m:sup>
                          </m:sSup>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𝑠</m:t>
                                  </m:r>
                                </m:e>
                              </m:acc>
                            </m:e>
                            <m:sub>
                              <m:r>
                                <a:rPr lang="de-DE" sz="2000" b="0" i="1" smtClean="0">
                                  <a:solidFill>
                                    <a:schemeClr val="tx1"/>
                                  </a:solidFill>
                                  <a:latin typeface="Cambria Math"/>
                                </a:rPr>
                                <m:t>𝑋𝑌</m:t>
                              </m:r>
                            </m:sub>
                          </m:sSub>
                        </m:num>
                        <m:den>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689662" y="3587613"/>
                <a:ext cx="6074476" cy="1120307"/>
              </a:xfrm>
              <a:prstGeom prst="rect">
                <a:avLst/>
              </a:prstGeom>
              <a:blipFill rotWithShape="1">
                <a:blip r:embed="rId5"/>
                <a:stretch>
                  <a:fillRect/>
                </a:stretch>
              </a:blipFill>
            </p:spPr>
            <p:txBody>
              <a:bodyPr/>
              <a:lstStyle/>
              <a:p>
                <a:r>
                  <a:rPr lang="de-DE">
                    <a:noFill/>
                  </a:rPr>
                  <a:t> </a:t>
                </a:r>
              </a:p>
            </p:txBody>
          </p:sp>
        </mc:Fallback>
      </mc:AlternateContent>
      <p:sp>
        <p:nvSpPr>
          <p:cNvPr id="28" name="Textfeld 27"/>
          <p:cNvSpPr txBox="1"/>
          <p:nvPr/>
        </p:nvSpPr>
        <p:spPr>
          <a:xfrm>
            <a:off x="4572000" y="3947711"/>
            <a:ext cx="1931526" cy="400110"/>
          </a:xfrm>
          <a:prstGeom prst="rect">
            <a:avLst/>
          </a:prstGeom>
          <a:noFill/>
        </p:spPr>
        <p:txBody>
          <a:bodyPr wrap="square" rtlCol="0">
            <a:spAutoFit/>
          </a:bodyPr>
          <a:lstStyle/>
          <a:p>
            <a:r>
              <a:rPr lang="de-DE" sz="2000" dirty="0">
                <a:latin typeface="+mn-lt"/>
              </a:rPr>
              <a:t>   vorausgesetzt:</a:t>
            </a:r>
          </a:p>
        </p:txBody>
      </p:sp>
      <mc:AlternateContent xmlns:mc="http://schemas.openxmlformats.org/markup-compatibility/2006" xmlns:a14="http://schemas.microsoft.com/office/drawing/2010/main">
        <mc:Choice Requires="a14">
          <p:sp>
            <p:nvSpPr>
              <p:cNvPr id="29" name="Textfeld 28"/>
              <p:cNvSpPr txBox="1"/>
              <p:nvPr/>
            </p:nvSpPr>
            <p:spPr>
              <a:xfrm>
                <a:off x="6296086" y="3930699"/>
                <a:ext cx="936104" cy="404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r>
                        <a:rPr lang="de-DE" sz="2000" b="0" i="1" smtClean="0">
                          <a:solidFill>
                            <a:schemeClr val="tx1"/>
                          </a:solidFill>
                          <a:latin typeface="Cambria Math"/>
                        </a:rPr>
                        <m:t>&gt;0</m:t>
                      </m:r>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6296086" y="3930699"/>
                <a:ext cx="936104" cy="404406"/>
              </a:xfrm>
              <a:prstGeom prst="rect">
                <a:avLst/>
              </a:prstGeom>
              <a:blipFill rotWithShape="1">
                <a:blip r:embed="rId6"/>
                <a:stretch>
                  <a:fillRect b="-4545"/>
                </a:stretch>
              </a:blipFill>
            </p:spPr>
            <p:txBody>
              <a:bodyPr/>
              <a:lstStyle/>
              <a:p>
                <a:r>
                  <a:rPr lang="de-DE">
                    <a:noFill/>
                  </a:rPr>
                  <a:t> </a:t>
                </a:r>
              </a:p>
            </p:txBody>
          </p:sp>
        </mc:Fallback>
      </mc:AlternateContent>
      <p:sp>
        <p:nvSpPr>
          <p:cNvPr id="30" name="Textfeld 29"/>
          <p:cNvSpPr txBox="1"/>
          <p:nvPr/>
        </p:nvSpPr>
        <p:spPr>
          <a:xfrm>
            <a:off x="468312" y="4881486"/>
            <a:ext cx="4247703" cy="400110"/>
          </a:xfrm>
          <a:prstGeom prst="rect">
            <a:avLst/>
          </a:prstGeom>
          <a:noFill/>
        </p:spPr>
        <p:txBody>
          <a:bodyPr wrap="square" rtlCol="0">
            <a:spAutoFit/>
          </a:bodyPr>
          <a:lstStyle/>
          <a:p>
            <a:r>
              <a:rPr lang="de-DE" sz="2000" dirty="0">
                <a:latin typeface="+mn-lt"/>
              </a:rPr>
              <a:t>Die KQ-Koeffizienten (Lösungen):</a:t>
            </a:r>
          </a:p>
        </p:txBody>
      </p:sp>
      <mc:AlternateContent xmlns:mc="http://schemas.openxmlformats.org/markup-compatibility/2006" xmlns:a14="http://schemas.microsoft.com/office/drawing/2010/main">
        <mc:Choice Requires="a14">
          <p:sp>
            <p:nvSpPr>
              <p:cNvPr id="31" name="Textfeld 30"/>
              <p:cNvSpPr txBox="1"/>
              <p:nvPr/>
            </p:nvSpPr>
            <p:spPr>
              <a:xfrm>
                <a:off x="899592" y="5472784"/>
                <a:ext cx="2160240" cy="427361"/>
              </a:xfrm>
              <a:prstGeom prst="rect">
                <a:avLst/>
              </a:prstGeom>
              <a:noFill/>
            </p:spPr>
            <p:txBody>
              <a:bodyPr wrap="squar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𝑦</m:t>
                        </m:r>
                      </m:e>
                    </m:acc>
                    <m:r>
                      <a:rPr lang="de-DE" sz="2000" b="0" i="1" smtClean="0">
                        <a:solidFill>
                          <a:schemeClr val="tx1"/>
                        </a:solidFill>
                        <a:latin typeface="Cambria Math"/>
                        <a:ea typeface="Cambria Math"/>
                      </a:rPr>
                      <m:t>−</m:t>
                    </m:r>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ea typeface="Cambria Math"/>
                          </a:rPr>
                          <m:t>1</m:t>
                        </m:r>
                      </m:sub>
                    </m:sSub>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𝑥</m:t>
                        </m:r>
                      </m:e>
                    </m:acc>
                  </m:oMath>
                </a14:m>
                <a:r>
                  <a:rPr lang="de-DE" sz="2000" dirty="0">
                    <a:solidFill>
                      <a:schemeClr val="tx1"/>
                    </a:solidFill>
                  </a:rPr>
                  <a:t>,</a:t>
                </a:r>
              </a:p>
            </p:txBody>
          </p:sp>
        </mc:Choice>
        <mc:Fallback xmlns="">
          <p:sp>
            <p:nvSpPr>
              <p:cNvPr id="31" name="Textfeld 30"/>
              <p:cNvSpPr txBox="1">
                <a:spLocks noRot="1" noChangeAspect="1" noMove="1" noResize="1" noEditPoints="1" noAdjustHandles="1" noChangeArrowheads="1" noChangeShapeType="1" noTextEdit="1"/>
              </p:cNvSpPr>
              <p:nvPr/>
            </p:nvSpPr>
            <p:spPr>
              <a:xfrm>
                <a:off x="899592" y="5472784"/>
                <a:ext cx="2160240" cy="427361"/>
              </a:xfrm>
              <a:prstGeom prst="rect">
                <a:avLst/>
              </a:prstGeom>
              <a:blipFill rotWithShape="1">
                <a:blip r:embed="rId7"/>
                <a:stretch>
                  <a:fillRect l="-1412" t="-2857" b="-2285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2681022" y="5315176"/>
                <a:ext cx="1529973" cy="74257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𝑠</m:t>
                                  </m:r>
                                </m:e>
                              </m:acc>
                            </m:e>
                            <m:sub>
                              <m:r>
                                <a:rPr lang="de-DE" sz="2000" b="0" i="1" smtClean="0">
                                  <a:solidFill>
                                    <a:schemeClr val="tx1"/>
                                  </a:solidFill>
                                  <a:latin typeface="Cambria Math"/>
                                </a:rPr>
                                <m:t>𝑋𝑌</m:t>
                              </m:r>
                            </m:sub>
                          </m:sSub>
                        </m:num>
                        <m:den>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oMath>
                  </m:oMathPara>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2681022" y="5315176"/>
                <a:ext cx="1529973" cy="742576"/>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2124447746"/>
      </p:ext>
    </p:extLst>
  </p:cSld>
  <p:clrMapOvr>
    <a:masterClrMapping/>
  </p:clrMapOvr>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Der Fall einer nicht eindeutigen Lösung </a:t>
            </a:r>
            <a:r>
              <a:rPr lang="de-DE" sz="2000" dirty="0">
                <a:solidFill>
                  <a:srgbClr val="0070C0"/>
                </a:solidFill>
                <a:latin typeface="+mn-lt"/>
              </a:rPr>
              <a:t>●</a:t>
            </a:r>
            <a:endParaRPr lang="de-DE" sz="2000" b="1" dirty="0">
              <a:solidFill>
                <a:srgbClr val="0070C0"/>
              </a:solidFill>
              <a:latin typeface="+mn-lt"/>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854</a:t>
            </a:r>
            <a:endParaRPr lang="de-DE" sz="8000" b="1" dirty="0">
              <a:solidFill>
                <a:schemeClr val="tx1"/>
              </a:solidFill>
              <a:latin typeface="+mj-lt"/>
            </a:endParaRPr>
          </a:p>
        </p:txBody>
      </p:sp>
      <p:sp>
        <p:nvSpPr>
          <p:cNvPr id="10" name="Textfeld 9"/>
          <p:cNvSpPr txBox="1">
            <a:spLocks noChangeArrowheads="1"/>
          </p:cNvSpPr>
          <p:nvPr/>
        </p:nvSpPr>
        <p:spPr bwMode="auto">
          <a:xfrm>
            <a:off x="453430" y="5013176"/>
            <a:ext cx="483865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Übersetzung in eine Schätzmethode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2621335" y="5736387"/>
                <a:ext cx="2160240" cy="427361"/>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smtClean="0">
                                <a:latin typeface="Cambria Math"/>
                                <a:ea typeface="Cambria Math"/>
                              </a:rPr>
                              <m:t>𝛽</m:t>
                            </m:r>
                          </m:e>
                        </m:acc>
                      </m:e>
                      <m:sub>
                        <m:r>
                          <a:rPr lang="de-DE" sz="2000" b="0" i="1" smtClean="0">
                            <a:latin typeface="Cambria Math"/>
                          </a:rPr>
                          <m:t>0</m:t>
                        </m:r>
                      </m:sub>
                    </m:sSub>
                    <m:r>
                      <a:rPr lang="de-DE" sz="2000" b="0" i="1" smtClean="0">
                        <a:latin typeface="Cambria Math"/>
                      </a:rPr>
                      <m:t>=</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𝑌</m:t>
                        </m:r>
                      </m:e>
                    </m:acc>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𝛽</m:t>
                            </m:r>
                          </m:e>
                        </m:acc>
                      </m:e>
                      <m:sub>
                        <m:r>
                          <a:rPr lang="de-DE" sz="2000" b="0" i="1" smtClean="0">
                            <a:latin typeface="Cambria Math"/>
                            <a:ea typeface="Cambria Math"/>
                          </a:rPr>
                          <m:t>1</m:t>
                        </m:r>
                      </m:sub>
                    </m:sSub>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𝑋</m:t>
                        </m:r>
                      </m:e>
                    </m:acc>
                  </m:oMath>
                </a14:m>
                <a:r>
                  <a:rPr lang="de-DE" sz="2000" dirty="0"/>
                  <a:t>,</a:t>
                </a:r>
              </a:p>
            </p:txBody>
          </p:sp>
        </mc:Choice>
        <mc:Fallback xmlns="">
          <p:sp>
            <p:nvSpPr>
              <p:cNvPr id="11" name="Textfeld 10"/>
              <p:cNvSpPr txBox="1">
                <a:spLocks noRot="1" noChangeAspect="1" noMove="1" noResize="1" noEditPoints="1" noAdjustHandles="1" noChangeArrowheads="1" noChangeShapeType="1" noTextEdit="1"/>
              </p:cNvSpPr>
              <p:nvPr/>
            </p:nvSpPr>
            <p:spPr>
              <a:xfrm>
                <a:off x="2621335" y="5736387"/>
                <a:ext cx="2160240" cy="427361"/>
              </a:xfrm>
              <a:prstGeom prst="rect">
                <a:avLst/>
              </a:prstGeom>
              <a:blipFill rotWithShape="1">
                <a:blip r:embed="rId5"/>
                <a:stretch>
                  <a:fillRect l="-1130" t="-2857" b="-2285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493760" y="5551849"/>
                <a:ext cx="1529973" cy="79643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𝛽</m:t>
                              </m:r>
                            </m:e>
                          </m:acc>
                        </m:e>
                        <m:sub>
                          <m:r>
                            <a:rPr lang="de-DE" sz="2000" b="0" i="1" smtClean="0">
                              <a:latin typeface="Cambria Math"/>
                            </a:rPr>
                            <m:t>1</m:t>
                          </m:r>
                        </m:sub>
                      </m:sSub>
                      <m:r>
                        <a:rPr lang="de-DE" sz="2000" b="0" i="1"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𝑆</m:t>
                                  </m:r>
                                </m:e>
                              </m:acc>
                            </m:e>
                            <m:sub>
                              <m:r>
                                <a:rPr lang="de-DE" sz="2000" b="0" i="1" smtClean="0">
                                  <a:latin typeface="Cambria Math"/>
                                </a:rPr>
                                <m:t>𝑋𝑌</m:t>
                              </m:r>
                            </m:sub>
                          </m:sSub>
                        </m:num>
                        <m:den>
                          <m:sSubSup>
                            <m:sSubSupPr>
                              <m:ctrlPr>
                                <a:rPr lang="de-DE" sz="2000" b="0" i="1" smtClean="0">
                                  <a:latin typeface="Cambria Math" panose="02040503050406030204" pitchFamily="18" charset="0"/>
                                </a:rPr>
                              </m:ctrlPr>
                            </m:sSubSup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𝑆</m:t>
                                  </m:r>
                                </m:e>
                              </m:acc>
                            </m:e>
                            <m:sub>
                              <m:r>
                                <a:rPr lang="de-DE" sz="2000" b="0" i="1" smtClean="0">
                                  <a:latin typeface="Cambria Math"/>
                                </a:rPr>
                                <m:t>𝑋</m:t>
                              </m:r>
                            </m:sub>
                            <m:sup>
                              <m:r>
                                <a:rPr lang="de-DE" sz="2000" b="0" i="1" smtClean="0">
                                  <a:latin typeface="Cambria Math"/>
                                </a:rPr>
                                <m:t>2</m:t>
                              </m:r>
                            </m:sup>
                          </m:sSubSup>
                        </m:den>
                      </m:f>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4493760" y="5551849"/>
                <a:ext cx="1529973" cy="796436"/>
              </a:xfrm>
              <a:prstGeom prst="rect">
                <a:avLst/>
              </a:prstGeom>
              <a:blipFill rotWithShape="1">
                <a:blip r:embed="rId6"/>
                <a:stretch>
                  <a:fillRect/>
                </a:stretch>
              </a:blipFill>
            </p:spPr>
            <p:txBody>
              <a:bodyPr/>
              <a:lstStyle/>
              <a:p>
                <a:r>
                  <a:rPr lang="de-DE">
                    <a:noFill/>
                  </a:rPr>
                  <a:t> </a:t>
                </a:r>
              </a:p>
            </p:txBody>
          </p:sp>
        </mc:Fallback>
      </mc:AlternateContent>
      <p:sp>
        <p:nvSpPr>
          <p:cNvPr id="14" name="Textfeld 13"/>
          <p:cNvSpPr txBox="1"/>
          <p:nvPr/>
        </p:nvSpPr>
        <p:spPr>
          <a:xfrm>
            <a:off x="899592" y="5734732"/>
            <a:ext cx="1800200" cy="400110"/>
          </a:xfrm>
          <a:prstGeom prst="rect">
            <a:avLst/>
          </a:prstGeom>
          <a:noFill/>
        </p:spPr>
        <p:txBody>
          <a:bodyPr wrap="square" rtlCol="0">
            <a:spAutoFit/>
          </a:bodyPr>
          <a:lstStyle/>
          <a:p>
            <a:r>
              <a:rPr lang="de-DE" sz="2000" b="1" dirty="0">
                <a:solidFill>
                  <a:srgbClr val="0070C0"/>
                </a:solidFill>
                <a:latin typeface="+mn-lt"/>
              </a:rPr>
              <a:t>KQ-Schätzer</a:t>
            </a:r>
            <a:r>
              <a:rPr lang="de-DE" sz="2000" dirty="0">
                <a:latin typeface="+mn-lt"/>
              </a:rPr>
              <a:t>:</a:t>
            </a:r>
          </a:p>
        </p:txBody>
      </p:sp>
      <p:pic>
        <p:nvPicPr>
          <p:cNvPr id="2" name="Grafik 1"/>
          <p:cNvPicPr>
            <a:picLocks noChangeAspect="1"/>
          </p:cNvPicPr>
          <p:nvPr/>
        </p:nvPicPr>
        <p:blipFill>
          <a:blip r:embed="rId7"/>
          <a:stretch>
            <a:fillRect/>
          </a:stretch>
        </p:blipFill>
        <p:spPr>
          <a:xfrm>
            <a:off x="1069522" y="1565862"/>
            <a:ext cx="6848475" cy="400050"/>
          </a:xfrm>
          <a:prstGeom prst="rect">
            <a:avLst/>
          </a:prstGeom>
        </p:spPr>
      </p:pic>
      <p:pic>
        <p:nvPicPr>
          <p:cNvPr id="3" name="Grafik 2"/>
          <p:cNvPicPr>
            <a:picLocks noChangeAspect="1"/>
          </p:cNvPicPr>
          <p:nvPr/>
        </p:nvPicPr>
        <p:blipFill>
          <a:blip r:embed="rId8"/>
          <a:stretch>
            <a:fillRect/>
          </a:stretch>
        </p:blipFill>
        <p:spPr>
          <a:xfrm>
            <a:off x="1069522" y="1976703"/>
            <a:ext cx="5219700" cy="2952750"/>
          </a:xfrm>
          <a:prstGeom prst="rect">
            <a:avLst/>
          </a:prstGeom>
        </p:spPr>
      </p:pic>
    </p:spTree>
    <p:extLst>
      <p:ext uri="{BB962C8B-B14F-4D97-AF65-F5344CB8AC3E}">
        <p14:creationId xmlns:p14="http://schemas.microsoft.com/office/powerpoint/2010/main" val="2979529197"/>
      </p:ext>
    </p:extLst>
  </p:cSld>
  <p:clrMapOvr>
    <a:masterClrMapping/>
  </p:clrMapOvr>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855</a:t>
            </a:r>
            <a:endParaRPr lang="de-DE" sz="8000" b="1" dirty="0">
              <a:solidFill>
                <a:schemeClr val="tx1"/>
              </a:solidFill>
              <a:latin typeface="+mj-lt"/>
            </a:endParaRPr>
          </a:p>
        </p:txBody>
      </p:sp>
      <p:sp>
        <p:nvSpPr>
          <p:cNvPr id="7" name="Textfeld 6"/>
          <p:cNvSpPr txBox="1">
            <a:spLocks noChangeArrowheads="1"/>
          </p:cNvSpPr>
          <p:nvPr/>
        </p:nvSpPr>
        <p:spPr bwMode="auto">
          <a:xfrm>
            <a:off x="468313" y="1124744"/>
            <a:ext cx="525581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Eigenschaften der empirischen KQ-Regression</a:t>
            </a:r>
          </a:p>
        </p:txBody>
      </p:sp>
      <p:sp>
        <p:nvSpPr>
          <p:cNvPr id="9" name="Textfeld 8"/>
          <p:cNvSpPr txBox="1">
            <a:spLocks noChangeArrowheads="1"/>
          </p:cNvSpPr>
          <p:nvPr/>
        </p:nvSpPr>
        <p:spPr bwMode="auto">
          <a:xfrm>
            <a:off x="468311" y="1700808"/>
            <a:ext cx="806412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Übersicht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468311" y="5230507"/>
                <a:ext cx="6767984" cy="707886"/>
              </a:xfrm>
              <a:prstGeom prst="rect">
                <a:avLst/>
              </a:prstGeom>
              <a:noFill/>
            </p:spPr>
            <p:txBody>
              <a:bodyPr wrap="square" rtlCol="0">
                <a:spAutoFit/>
              </a:bodyPr>
              <a:lstStyle/>
              <a:p>
                <a:r>
                  <a:rPr lang="de-DE" sz="2000" dirty="0">
                    <a:latin typeface="+mn-lt"/>
                  </a:rPr>
                  <a:t>Achtung! Eigenschaften nur gültig bei KQ-Regression </a:t>
                </a:r>
              </a:p>
              <a:p>
                <a:r>
                  <a:rPr lang="de-DE" sz="2000" dirty="0">
                    <a:latin typeface="+mn-lt"/>
                  </a:rPr>
                  <a:t>mit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0</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m:t>
                        </m:r>
                      </m:sub>
                    </m:sSub>
                  </m:oMath>
                </a14:m>
                <a:r>
                  <a:rPr lang="de-DE" sz="2000" dirty="0">
                    <a:latin typeface="+mn-lt"/>
                  </a:rPr>
                  <a:t> (inkl. Achsenabschnitt) </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1" y="5230507"/>
                <a:ext cx="6767984" cy="707886"/>
              </a:xfrm>
              <a:prstGeom prst="rect">
                <a:avLst/>
              </a:prstGeom>
              <a:blipFill>
                <a:blip r:embed="rId3"/>
                <a:stretch>
                  <a:fillRect l="-991" t="-4310" b="-14655"/>
                </a:stretch>
              </a:blipFill>
            </p:spPr>
            <p:txBody>
              <a:bodyPr/>
              <a:lstStyle/>
              <a:p>
                <a:r>
                  <a:rPr lang="en-US">
                    <a:noFill/>
                  </a:rPr>
                  <a:t> </a:t>
                </a:r>
              </a:p>
            </p:txBody>
          </p:sp>
        </mc:Fallback>
      </mc:AlternateContent>
      <p:pic>
        <p:nvPicPr>
          <p:cNvPr id="2" name="Grafik 1"/>
          <p:cNvPicPr>
            <a:picLocks noChangeAspect="1"/>
          </p:cNvPicPr>
          <p:nvPr/>
        </p:nvPicPr>
        <p:blipFill>
          <a:blip r:embed="rId4"/>
          <a:stretch>
            <a:fillRect/>
          </a:stretch>
        </p:blipFill>
        <p:spPr>
          <a:xfrm>
            <a:off x="468311" y="2322207"/>
            <a:ext cx="7591425" cy="2771775"/>
          </a:xfrm>
          <a:prstGeom prst="rect">
            <a:avLst/>
          </a:prstGeom>
        </p:spPr>
      </p:pic>
    </p:spTree>
    <p:extLst>
      <p:ext uri="{BB962C8B-B14F-4D97-AF65-F5344CB8AC3E}">
        <p14:creationId xmlns:p14="http://schemas.microsoft.com/office/powerpoint/2010/main" val="3222413093"/>
      </p:ext>
    </p:extLst>
  </p:cSld>
  <p:clrMapOvr>
    <a:masterClrMapping/>
  </p:clrMapOvr>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856</a:t>
            </a:r>
            <a:endParaRPr lang="de-DE" sz="8000" b="1" dirty="0">
              <a:solidFill>
                <a:schemeClr val="tx1"/>
              </a:solidFill>
              <a:latin typeface="+mj-lt"/>
            </a:endParaRPr>
          </a:p>
        </p:txBody>
      </p: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Die KQ-Gerade geht durch den Schwerpunkt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42948" y="1669826"/>
            <a:ext cx="7585436" cy="400110"/>
          </a:xfrm>
          <a:prstGeom prst="rect">
            <a:avLst/>
          </a:prstGeom>
          <a:noFill/>
        </p:spPr>
        <p:txBody>
          <a:bodyPr wrap="square" rtlCol="0">
            <a:spAutoFit/>
          </a:bodyPr>
          <a:lstStyle/>
          <a:p>
            <a:r>
              <a:rPr lang="de-DE" sz="2000" dirty="0">
                <a:latin typeface="+mn-lt"/>
              </a:rPr>
              <a:t>&gt; KQ-Gerade als Funktion:</a:t>
            </a:r>
            <a:endParaRPr lang="de-DE" sz="2000" dirty="0">
              <a:solidFill>
                <a:srgbClr val="FF0000"/>
              </a:solidFill>
              <a:latin typeface="+mn-lt"/>
            </a:endParaRPr>
          </a:p>
        </p:txBody>
      </p:sp>
      <p:sp>
        <p:nvSpPr>
          <p:cNvPr id="12" name="Textfeld 11"/>
          <p:cNvSpPr txBox="1"/>
          <p:nvPr/>
        </p:nvSpPr>
        <p:spPr>
          <a:xfrm>
            <a:off x="453430" y="2148825"/>
            <a:ext cx="2370505" cy="400110"/>
          </a:xfrm>
          <a:prstGeom prst="rect">
            <a:avLst/>
          </a:prstGeom>
          <a:noFill/>
        </p:spPr>
        <p:txBody>
          <a:bodyPr wrap="square" rtlCol="0">
            <a:spAutoFit/>
          </a:bodyPr>
          <a:lstStyle/>
          <a:p>
            <a:r>
              <a:rPr lang="de-DE" sz="2000" dirty="0">
                <a:latin typeface="+mn-lt"/>
              </a:rPr>
              <a:t>&gt; Daraus ergibt sich</a:t>
            </a:r>
          </a:p>
        </p:txBody>
      </p:sp>
      <mc:AlternateContent xmlns:mc="http://schemas.openxmlformats.org/markup-compatibility/2006" xmlns:a14="http://schemas.microsoft.com/office/drawing/2010/main">
        <mc:Choice Requires="a14">
          <p:sp>
            <p:nvSpPr>
              <p:cNvPr id="13" name="Textfeld 12"/>
              <p:cNvSpPr txBox="1"/>
              <p:nvPr/>
            </p:nvSpPr>
            <p:spPr>
              <a:xfrm>
                <a:off x="1072778" y="2636912"/>
                <a:ext cx="4867374" cy="45198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d>
                        <m:dPr>
                          <m:ctrlPr>
                            <a:rPr lang="de-DE" sz="2000" i="1" smtClean="0">
                              <a:solidFill>
                                <a:schemeClr val="tx1"/>
                              </a:solidFill>
                              <a:latin typeface="Cambria Math" panose="02040503050406030204" pitchFamily="18" charset="0"/>
                            </a:rPr>
                          </m:ctrlPr>
                        </m:d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1</m:t>
                          </m:r>
                        </m:sub>
                      </m:sSub>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d>
                        <m:dPr>
                          <m:ctrlPr>
                            <a:rPr lang="de-DE" sz="2000" b="0" i="1" smtClean="0">
                              <a:solidFill>
                                <a:schemeClr val="tx1"/>
                              </a:solidFill>
                              <a:latin typeface="Cambria Math" panose="02040503050406030204" pitchFamily="18" charset="0"/>
                            </a:rPr>
                          </m:ctrlPr>
                        </m:d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1</m:t>
                              </m:r>
                            </m:sub>
                          </m:sSub>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d>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1</m:t>
                          </m:r>
                        </m:sub>
                      </m:sSub>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072778" y="2636912"/>
                <a:ext cx="4867374" cy="451983"/>
              </a:xfrm>
              <a:prstGeom prst="rect">
                <a:avLst/>
              </a:prstGeom>
              <a:blipFill rotWithShape="1">
                <a:blip r:embed="rId3"/>
                <a:stretch>
                  <a:fillRect t="-2703" b="-6757"/>
                </a:stretch>
              </a:blipFill>
            </p:spPr>
            <p:txBody>
              <a:bodyPr/>
              <a:lstStyle/>
              <a:p>
                <a:r>
                  <a:rPr lang="de-DE">
                    <a:noFill/>
                  </a:rPr>
                  <a:t> </a:t>
                </a:r>
              </a:p>
            </p:txBody>
          </p:sp>
        </mc:Fallback>
      </mc:AlternateContent>
      <p:sp>
        <p:nvSpPr>
          <p:cNvPr id="14" name="Textfeld 13"/>
          <p:cNvSpPr txBox="1">
            <a:spLocks noChangeArrowheads="1"/>
          </p:cNvSpPr>
          <p:nvPr/>
        </p:nvSpPr>
        <p:spPr bwMode="auto">
          <a:xfrm>
            <a:off x="468313" y="3429000"/>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Die Summe der gefitteten Werte ist gleich der Summe der </a:t>
            </a:r>
            <a:r>
              <a:rPr lang="de-DE" sz="2000" b="1" i="1" dirty="0">
                <a:solidFill>
                  <a:srgbClr val="0070C0"/>
                </a:solidFill>
                <a:latin typeface="+mn-lt"/>
              </a:rPr>
              <a:t>y</a:t>
            </a:r>
            <a:r>
              <a:rPr lang="de-DE" sz="2000" b="1" dirty="0">
                <a:solidFill>
                  <a:srgbClr val="0070C0"/>
                </a:solidFill>
                <a:latin typeface="+mn-lt"/>
              </a:rPr>
              <a:t>-Werte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p:nvPr/>
        </p:nvSpPr>
        <p:spPr>
          <a:xfrm>
            <a:off x="468313" y="4005064"/>
            <a:ext cx="4823767" cy="400110"/>
          </a:xfrm>
          <a:prstGeom prst="rect">
            <a:avLst/>
          </a:prstGeom>
          <a:noFill/>
        </p:spPr>
        <p:txBody>
          <a:bodyPr wrap="square" rtlCol="0">
            <a:spAutoFit/>
          </a:bodyPr>
          <a:lstStyle/>
          <a:p>
            <a:r>
              <a:rPr lang="de-DE" sz="2000" dirty="0">
                <a:latin typeface="+mn-lt"/>
              </a:rPr>
              <a:t>&gt; Gefitteter Wert:</a:t>
            </a:r>
          </a:p>
        </p:txBody>
      </p:sp>
      <p:sp>
        <p:nvSpPr>
          <p:cNvPr id="16" name="Textfeld 15"/>
          <p:cNvSpPr txBox="1"/>
          <p:nvPr/>
        </p:nvSpPr>
        <p:spPr>
          <a:xfrm>
            <a:off x="472351" y="4530574"/>
            <a:ext cx="6255564" cy="400110"/>
          </a:xfrm>
          <a:prstGeom prst="rect">
            <a:avLst/>
          </a:prstGeom>
          <a:noFill/>
        </p:spPr>
        <p:txBody>
          <a:bodyPr wrap="square" rtlCol="0">
            <a:spAutoFit/>
          </a:bodyPr>
          <a:lstStyle/>
          <a:p>
            <a:r>
              <a:rPr lang="de-DE" sz="2000" dirty="0">
                <a:latin typeface="+mn-lt"/>
              </a:rPr>
              <a:t>&gt; Mittelwert der gefitteten Werte:</a:t>
            </a:r>
          </a:p>
        </p:txBody>
      </p:sp>
      <p:sp>
        <p:nvSpPr>
          <p:cNvPr id="18" name="Textfeld 17"/>
          <p:cNvSpPr txBox="1"/>
          <p:nvPr/>
        </p:nvSpPr>
        <p:spPr>
          <a:xfrm>
            <a:off x="442948" y="5029886"/>
            <a:ext cx="6255564" cy="400110"/>
          </a:xfrm>
          <a:prstGeom prst="rect">
            <a:avLst/>
          </a:prstGeom>
          <a:noFill/>
        </p:spPr>
        <p:txBody>
          <a:bodyPr wrap="square" rtlCol="0">
            <a:spAutoFit/>
          </a:bodyPr>
          <a:lstStyle/>
          <a:p>
            <a:r>
              <a:rPr lang="de-DE" sz="2000" dirty="0">
                <a:latin typeface="+mn-lt"/>
              </a:rPr>
              <a:t>&gt; Daraus ergibt sich</a:t>
            </a:r>
          </a:p>
        </p:txBody>
      </p:sp>
      <mc:AlternateContent xmlns:mc="http://schemas.openxmlformats.org/markup-compatibility/2006" xmlns:a14="http://schemas.microsoft.com/office/drawing/2010/main">
        <mc:Choice Requires="a14">
          <p:sp>
            <p:nvSpPr>
              <p:cNvPr id="19" name="Textfeld 18"/>
              <p:cNvSpPr txBox="1"/>
              <p:nvPr/>
            </p:nvSpPr>
            <p:spPr>
              <a:xfrm>
                <a:off x="827584" y="5466353"/>
                <a:ext cx="6120680" cy="73680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ctrlPr>
                                <a:rPr lang="de-DE" sz="2000" b="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0</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e>
                          </m:d>
                        </m:e>
                      </m:nary>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0</m:t>
                              </m:r>
                            </m:sub>
                          </m:sSub>
                        </m:e>
                      </m:nary>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1</m:t>
                          </m:r>
                        </m:sub>
                      </m:sSub>
                      <m:f>
                        <m:fPr>
                          <m:ctrlPr>
                            <a:rPr lang="de-DE" sz="2000" i="1">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i="1">
                              <a:solidFill>
                                <a:schemeClr val="tx1"/>
                              </a:solidFill>
                              <a:latin typeface="Cambria Math"/>
                            </a:rPr>
                            <m:t>𝑛</m:t>
                          </m:r>
                        </m:den>
                      </m:f>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e>
                      </m:nary>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827584" y="5466353"/>
                <a:ext cx="6120680" cy="736805"/>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3347864" y="1661458"/>
                <a:ext cx="4680520" cy="416845"/>
              </a:xfrm>
              <a:prstGeom prst="rect">
                <a:avLst/>
              </a:prstGeom>
              <a:noFill/>
            </p:spPr>
            <p:txBody>
              <a:bodyPr wrap="square" rtlCol="0">
                <a:spAutoFit/>
              </a:bodyPr>
              <a:lstStyle/>
              <a:p>
                <a14:m>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i="1">
                            <a:solidFill>
                              <a:schemeClr val="tx1"/>
                            </a:solidFill>
                            <a:latin typeface="Cambria Math"/>
                          </a:rPr>
                          <m:t>𝑦</m:t>
                        </m:r>
                      </m:e>
                    </m:acc>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𝑥</m:t>
                        </m:r>
                      </m:e>
                    </m:d>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0</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1</m:t>
                        </m:r>
                      </m:sub>
                    </m:sSub>
                    <m:r>
                      <a:rPr lang="de-DE" sz="2000" i="1">
                        <a:solidFill>
                          <a:schemeClr val="tx1"/>
                        </a:solidFill>
                        <a:latin typeface="Cambria Math"/>
                      </a:rPr>
                      <m:t>𝑥</m:t>
                    </m:r>
                  </m:oMath>
                </a14:m>
                <a:r>
                  <a:rPr lang="de-DE" sz="2000" dirty="0">
                    <a:solidFill>
                      <a:schemeClr val="tx1"/>
                    </a:solidFill>
                    <a:latin typeface="+mn-lt"/>
                  </a:rPr>
                  <a:t>,   wobei    </a:t>
                </a:r>
                <a14:m>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b="0" i="1" smtClean="0">
                            <a:solidFill>
                              <a:schemeClr val="tx1"/>
                            </a:solidFill>
                            <a:latin typeface="Cambria Math"/>
                            <a:ea typeface="Cambria Math"/>
                          </a:rPr>
                          <m:t>1</m:t>
                        </m:r>
                      </m:sub>
                    </m:sSub>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𝑥</m:t>
                        </m:r>
                      </m:e>
                    </m:acc>
                  </m:oMath>
                </a14:m>
                <a:endParaRPr lang="de-DE" sz="2000" dirty="0">
                  <a:solidFill>
                    <a:schemeClr val="tx1"/>
                  </a:solidFill>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3347864" y="1661458"/>
                <a:ext cx="4680520" cy="416845"/>
              </a:xfrm>
              <a:prstGeom prst="rect">
                <a:avLst/>
              </a:prstGeom>
              <a:blipFill rotWithShape="1">
                <a:blip r:embed="rId5"/>
                <a:stretch>
                  <a:fillRect t="-2941" r="-2995" b="-264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2651248" y="4042091"/>
                <a:ext cx="2784848" cy="4168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𝑦</m:t>
                          </m:r>
                        </m:e>
                      </m:acc>
                      <m:d>
                        <m:dPr>
                          <m:ctrlPr>
                            <a:rPr lang="de-DE" sz="2000" i="1">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i="1">
                                  <a:solidFill>
                                    <a:schemeClr val="tx1"/>
                                  </a:solidFill>
                                  <a:latin typeface="Cambria Math"/>
                                </a:rPr>
                                <m:t>𝑖</m:t>
                              </m:r>
                            </m:sub>
                          </m:sSub>
                        </m:e>
                      </m:d>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0</m:t>
                          </m:r>
                        </m:sub>
                      </m:sSub>
                      <m:r>
                        <a:rPr lang="de-DE" sz="2000" i="1">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𝑥</m:t>
                          </m:r>
                        </m:e>
                        <m:sub>
                          <m:r>
                            <a:rPr lang="de-DE" sz="2000" i="1">
                              <a:solidFill>
                                <a:schemeClr val="tx1"/>
                              </a:solidFill>
                              <a:latin typeface="Cambria Math"/>
                            </a:rPr>
                            <m:t>𝑖</m:t>
                          </m:r>
                        </m:sub>
                      </m:sSub>
                    </m:oMath>
                  </m:oMathPara>
                </a14:m>
                <a:endParaRPr lang="de-DE" sz="2000" dirty="0">
                  <a:solidFill>
                    <a:schemeClr val="tx1"/>
                  </a:solidFill>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2651248" y="4042091"/>
                <a:ext cx="2784848" cy="416845"/>
              </a:xfrm>
              <a:prstGeom prst="rect">
                <a:avLst/>
              </a:prstGeom>
              <a:blipFill rotWithShape="1">
                <a:blip r:embed="rId6"/>
                <a:stretch>
                  <a:fillRect t="-2941" b="-1617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4029079" y="4437137"/>
                <a:ext cx="198308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e>
                            <m:sub>
                              <m:r>
                                <a:rPr lang="de-DE" sz="2000" b="0" i="1" smtClean="0">
                                  <a:solidFill>
                                    <a:schemeClr val="tx1"/>
                                  </a:solidFill>
                                  <a:latin typeface="Cambria Math"/>
                                </a:rPr>
                                <m:t>𝑖</m:t>
                              </m:r>
                            </m:sub>
                          </m:sSub>
                        </m:e>
                      </m:nary>
                    </m:oMath>
                  </m:oMathPara>
                </a14:m>
                <a:endParaRPr lang="de-DE" sz="2000" dirty="0">
                  <a:solidFill>
                    <a:schemeClr val="tx1"/>
                  </a:solidFill>
                  <a:latin typeface="+mn-lt"/>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4029079" y="4437137"/>
                <a:ext cx="1983081" cy="710259"/>
              </a:xfrm>
              <a:prstGeom prst="rect">
                <a:avLst/>
              </a:prstGeom>
              <a:blipFill rotWithShape="1">
                <a:blip r:embed="rId7"/>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43250449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4.3 Spezielle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83</a:t>
            </a:r>
            <a:endParaRPr lang="de-DE" sz="8000" b="1" dirty="0">
              <a:solidFill>
                <a:schemeClr val="tx1"/>
              </a:solidFill>
              <a:latin typeface="+mj-lt"/>
            </a:endParaRPr>
          </a:p>
        </p:txBody>
      </p:sp>
      <p:sp>
        <p:nvSpPr>
          <p:cNvPr id="9" name="Textfeld 9"/>
          <p:cNvSpPr txBox="1">
            <a:spLocks noChangeArrowheads="1"/>
          </p:cNvSpPr>
          <p:nvPr/>
        </p:nvSpPr>
        <p:spPr bwMode="auto">
          <a:xfrm>
            <a:off x="475209" y="1097935"/>
            <a:ext cx="446372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Berechnung bei klassierten Daten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15" name="Textfeld 14"/>
              <p:cNvSpPr txBox="1"/>
              <p:nvPr/>
            </p:nvSpPr>
            <p:spPr>
              <a:xfrm>
                <a:off x="683568" y="4581128"/>
                <a:ext cx="6264696" cy="400110"/>
              </a:xfrm>
              <a:prstGeom prst="rect">
                <a:avLst/>
              </a:prstGeom>
              <a:noFill/>
            </p:spPr>
            <p:txBody>
              <a:bodyPr wrap="square" rtlCol="0">
                <a:spAutoFit/>
              </a:bodyPr>
              <a:lstStyle/>
              <a:p>
                <a:r>
                  <a:rPr lang="de-DE" sz="2000" dirty="0">
                    <a:solidFill>
                      <a:schemeClr val="tx1"/>
                    </a:solidFill>
                    <a:latin typeface="+mn-lt"/>
                    <a:ea typeface="Cambria Math" panose="02040503050406030204" pitchFamily="18" charset="0"/>
                  </a:rPr>
                  <a:t>Einfallsklasse des 0.25-Quantils ist hier </a:t>
                </a:r>
                <a14:m>
                  <m:oMath xmlns:m="http://schemas.openxmlformats.org/officeDocument/2006/math">
                    <m:r>
                      <a:rPr lang="de-DE" sz="2000" b="0" i="1" smtClean="0">
                        <a:solidFill>
                          <a:schemeClr val="tx1"/>
                        </a:solidFill>
                        <a:latin typeface="Cambria Math"/>
                        <a:ea typeface="Cambria Math" panose="02040503050406030204" pitchFamily="18" charset="0"/>
                      </a:rPr>
                      <m:t>𝑗</m:t>
                    </m:r>
                    <m:r>
                      <a:rPr lang="de-DE" sz="2000" b="0" i="1" smtClean="0">
                        <a:solidFill>
                          <a:schemeClr val="tx1"/>
                        </a:solidFill>
                        <a:latin typeface="Cambria Math"/>
                        <a:ea typeface="Cambria Math" panose="02040503050406030204" pitchFamily="18" charset="0"/>
                      </a:rPr>
                      <m:t>=2</m:t>
                    </m:r>
                  </m:oMath>
                </a14:m>
                <a:endParaRPr lang="de-DE" sz="2000" dirty="0">
                  <a:solidFill>
                    <a:schemeClr val="tx1"/>
                  </a:solidFill>
                  <a:latin typeface="+mn-lt"/>
                  <a:ea typeface="Cambria Math" panose="02040503050406030204" pitchFamily="18" charset="0"/>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683568" y="4581128"/>
                <a:ext cx="6264696" cy="400110"/>
              </a:xfrm>
              <a:prstGeom prst="rect">
                <a:avLst/>
              </a:prstGeom>
              <a:blipFill rotWithShape="1">
                <a:blip r:embed="rId4"/>
                <a:stretch>
                  <a:fillRect l="-973"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687127" y="5085131"/>
                <a:ext cx="6955906" cy="4451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𝑗</m:t>
                          </m:r>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1</m:t>
                          </m:r>
                        </m:sub>
                      </m:sSub>
                      <m:r>
                        <a:rPr lang="de-DE" sz="2000" b="0" i="1" smtClean="0">
                          <a:solidFill>
                            <a:schemeClr val="tx1"/>
                          </a:solidFill>
                          <a:latin typeface="Cambria Math"/>
                        </a:rPr>
                        <m:t>=10,     </m:t>
                      </m:r>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𝐹</m:t>
                              </m:r>
                            </m:e>
                          </m:acc>
                        </m:e>
                        <m:sub>
                          <m:r>
                            <a:rPr lang="de-DE" sz="2000" b="0" i="1" smtClean="0">
                              <a:solidFill>
                                <a:schemeClr val="tx1"/>
                              </a:solidFill>
                              <a:latin typeface="Cambria Math"/>
                            </a:rPr>
                            <m:t>𝑛</m:t>
                          </m:r>
                        </m:sub>
                      </m:sSub>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1</m:t>
                              </m:r>
                            </m:sub>
                          </m:sSub>
                        </m:e>
                      </m:d>
                      <m:r>
                        <a:rPr lang="de-DE" sz="2000" b="0" i="1" smtClean="0">
                          <a:solidFill>
                            <a:schemeClr val="tx1"/>
                          </a:solidFill>
                          <a:latin typeface="Cambria Math"/>
                        </a:rPr>
                        <m:t>=0.067,   </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𝑓</m:t>
                              </m:r>
                            </m:e>
                          </m:acc>
                        </m:e>
                        <m:sub>
                          <m:r>
                            <a:rPr lang="de-DE" sz="2000" b="0" i="1" smtClean="0">
                              <a:solidFill>
                                <a:schemeClr val="tx1"/>
                              </a:solidFill>
                              <a:latin typeface="Cambria Math"/>
                            </a:rPr>
                            <m:t>2</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𝑑</m:t>
                          </m:r>
                        </m:e>
                        <m:sub>
                          <m:r>
                            <a:rPr lang="de-DE" sz="2000" b="0" i="1" smtClean="0">
                              <a:solidFill>
                                <a:schemeClr val="tx1"/>
                              </a:solidFill>
                              <a:latin typeface="Cambria Math"/>
                            </a:rPr>
                            <m:t>2</m:t>
                          </m:r>
                        </m:sub>
                      </m:sSub>
                      <m:r>
                        <a:rPr lang="de-DE" sz="2000" b="0" i="1" smtClean="0">
                          <a:solidFill>
                            <a:schemeClr val="tx1"/>
                          </a:solidFill>
                          <a:latin typeface="Cambria Math"/>
                        </a:rPr>
                        <m:t>=0.0267</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687127" y="5085131"/>
                <a:ext cx="6955906" cy="445186"/>
              </a:xfrm>
              <a:prstGeom prst="rect">
                <a:avLst/>
              </a:prstGeom>
              <a:blipFill rotWithShape="1">
                <a:blip r:embed="rId5"/>
                <a:stretch>
                  <a:fillRect t="-4110" b="-8219"/>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683568" y="1856093"/>
            <a:ext cx="4552950" cy="2381250"/>
          </a:xfrm>
          <a:prstGeom prst="rect">
            <a:avLst/>
          </a:prstGeom>
        </p:spPr>
      </p:pic>
    </p:spTree>
    <p:extLst>
      <p:ext uri="{BB962C8B-B14F-4D97-AF65-F5344CB8AC3E}">
        <p14:creationId xmlns:p14="http://schemas.microsoft.com/office/powerpoint/2010/main" val="1636784103"/>
      </p:ext>
    </p:extLst>
  </p:cSld>
  <p:clrMapOvr>
    <a:masterClrMapping/>
  </p:clrMapOvr>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857</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9" name="Textfeld 8"/>
              <p:cNvSpPr txBox="1"/>
              <p:nvPr/>
            </p:nvSpPr>
            <p:spPr>
              <a:xfrm>
                <a:off x="899592" y="1405174"/>
                <a:ext cx="3456384" cy="4273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0</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ea typeface="Cambria Math"/>
                                </a:rPr>
                                <m:t>𝛽</m:t>
                              </m:r>
                            </m:e>
                          </m:acc>
                        </m:e>
                        <m:sub>
                          <m:r>
                            <a:rPr lang="de-DE" sz="2000" i="1">
                              <a:solidFill>
                                <a:schemeClr val="tx1"/>
                              </a:solidFill>
                              <a:latin typeface="Cambria Math"/>
                            </a:rPr>
                            <m:t>1</m:t>
                          </m:r>
                        </m:sub>
                      </m:sSub>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oMath>
                  </m:oMathPara>
                </a14:m>
                <a:endParaRPr lang="de-DE" sz="2000" dirty="0">
                  <a:solidFill>
                    <a:schemeClr val="tx1"/>
                  </a:solidFill>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899592" y="1405174"/>
                <a:ext cx="3456384" cy="427361"/>
              </a:xfrm>
              <a:prstGeom prst="rect">
                <a:avLst/>
              </a:prstGeom>
              <a:blipFill rotWithShape="1">
                <a:blip r:embed="rId3"/>
                <a:stretch>
                  <a:fillRect t="-2857" b="-1285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899592" y="2131923"/>
                <a:ext cx="2125517" cy="4084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acc>
                        <m:accPr>
                          <m:chr m:val="̅"/>
                          <m:ctrlPr>
                            <a:rPr lang="de-DE" sz="2000" b="0" i="1" smtClean="0">
                              <a:solidFill>
                                <a:schemeClr val="tx1"/>
                              </a:solidFill>
                              <a:latin typeface="Cambria Math" panose="02040503050406030204" pitchFamily="18" charset="0"/>
                              <a:ea typeface="Cambria Math"/>
                            </a:rPr>
                          </m:ctrlPr>
                        </m:acc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𝑦</m:t>
                              </m:r>
                            </m:e>
                          </m:acc>
                        </m:e>
                      </m:acc>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oMath>
                  </m:oMathPara>
                </a14:m>
                <a:endParaRPr lang="de-DE" sz="2000" dirty="0">
                  <a:solidFill>
                    <a:schemeClr val="tx1"/>
                  </a:solidFill>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899592" y="2131923"/>
                <a:ext cx="2125517" cy="408445"/>
              </a:xfrm>
              <a:prstGeom prst="rect">
                <a:avLst/>
              </a:prstGeom>
              <a:blipFill rotWithShape="1">
                <a:blip r:embed="rId4"/>
                <a:stretch>
                  <a:fillRect t="-1493" b="-89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919026" y="2692768"/>
                <a:ext cx="4482347"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nary>
                        <m:naryPr>
                          <m:chr m:val="∑"/>
                          <m:limLoc m:val="subSup"/>
                          <m:ctrlPr>
                            <a:rPr lang="de-DE" sz="2000" b="0" i="1" smtClean="0">
                              <a:solidFill>
                                <a:schemeClr val="tx1"/>
                              </a:solidFill>
                              <a:latin typeface="Cambria Math" panose="02040503050406030204" pitchFamily="18" charset="0"/>
                              <a:ea typeface="Cambria Math"/>
                            </a:rPr>
                          </m:ctrlPr>
                        </m:naryPr>
                        <m:sub>
                          <m:r>
                            <m:rPr>
                              <m:brk m:alnAt="25"/>
                            </m:rPr>
                            <a:rPr lang="de-DE" sz="2000" b="0" i="1" smtClean="0">
                              <a:solidFill>
                                <a:schemeClr val="tx1"/>
                              </a:solidFill>
                              <a:latin typeface="Cambria Math"/>
                              <a:ea typeface="Cambria Math"/>
                            </a:rPr>
                            <m:t>𝑖</m:t>
                          </m:r>
                          <m:r>
                            <a:rPr lang="de-DE" sz="2000" b="0" i="1" smtClean="0">
                              <a:solidFill>
                                <a:schemeClr val="tx1"/>
                              </a:solidFill>
                              <a:latin typeface="Cambria Math"/>
                              <a:ea typeface="Cambria Math"/>
                            </a:rPr>
                            <m:t>=1</m:t>
                          </m:r>
                        </m:sub>
                        <m:sup>
                          <m:r>
                            <a:rPr lang="de-DE" sz="2000" b="0" i="1" smtClean="0">
                              <a:solidFill>
                                <a:schemeClr val="tx1"/>
                              </a:solidFill>
                              <a:latin typeface="Cambria Math"/>
                              <a:ea typeface="Cambria Math"/>
                            </a:rPr>
                            <m:t>𝑛</m:t>
                          </m:r>
                        </m:sup>
                        <m:e>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𝑦</m:t>
                                  </m:r>
                                </m:e>
                              </m:acc>
                            </m:e>
                            <m:sub>
                              <m:r>
                                <a:rPr lang="de-DE" sz="2000" b="0" i="1" smtClean="0">
                                  <a:solidFill>
                                    <a:schemeClr val="tx1"/>
                                  </a:solidFill>
                                  <a:latin typeface="Cambria Math"/>
                                  <a:ea typeface="Cambria Math"/>
                                </a:rPr>
                                <m:t>𝑖</m:t>
                              </m:r>
                            </m:sub>
                          </m:sSub>
                        </m:e>
                      </m:nary>
                      <m:r>
                        <a:rPr lang="de-DE" sz="2000" b="0" i="1" smtClean="0">
                          <a:solidFill>
                            <a:schemeClr val="tx1"/>
                          </a:solidFill>
                          <a:latin typeface="Cambria Math"/>
                        </a:rPr>
                        <m:t>=</m:t>
                      </m:r>
                      <m:nary>
                        <m:naryPr>
                          <m:chr m:val="∑"/>
                          <m:limLoc m:val="subSup"/>
                          <m:ctrlPr>
                            <a:rPr lang="de-DE" sz="2000" i="1">
                              <a:solidFill>
                                <a:schemeClr val="tx1"/>
                              </a:solidFill>
                              <a:latin typeface="Cambria Math" panose="02040503050406030204" pitchFamily="18" charset="0"/>
                              <a:ea typeface="Cambria Math"/>
                            </a:rPr>
                          </m:ctrlPr>
                        </m:naryPr>
                        <m:sub>
                          <m:r>
                            <m:rPr>
                              <m:brk m:alnAt="25"/>
                            </m:rPr>
                            <a:rPr lang="de-DE" sz="2000" i="1">
                              <a:solidFill>
                                <a:schemeClr val="tx1"/>
                              </a:solidFill>
                              <a:latin typeface="Cambria Math"/>
                              <a:ea typeface="Cambria Math"/>
                            </a:rPr>
                            <m:t>𝑖</m:t>
                          </m:r>
                          <m:r>
                            <a:rPr lang="de-DE" sz="2000" i="1">
                              <a:solidFill>
                                <a:schemeClr val="tx1"/>
                              </a:solidFill>
                              <a:latin typeface="Cambria Math"/>
                              <a:ea typeface="Cambria Math"/>
                            </a:rPr>
                            <m:t>=1</m:t>
                          </m:r>
                        </m:sub>
                        <m:sup>
                          <m:r>
                            <a:rPr lang="de-DE" sz="2000" i="1">
                              <a:solidFill>
                                <a:schemeClr val="tx1"/>
                              </a:solidFill>
                              <a:latin typeface="Cambria Math"/>
                              <a:ea typeface="Cambria Math"/>
                            </a:rPr>
                            <m:t>𝑛</m:t>
                          </m:r>
                        </m:sup>
                        <m:e>
                          <m:sSub>
                            <m:sSubPr>
                              <m:ctrlPr>
                                <a:rPr lang="de-DE" sz="2000" i="1">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𝑦</m:t>
                              </m:r>
                            </m:e>
                            <m:sub>
                              <m:r>
                                <a:rPr lang="de-DE" sz="2000" i="1">
                                  <a:solidFill>
                                    <a:schemeClr val="tx1"/>
                                  </a:solidFill>
                                  <a:latin typeface="Cambria Math"/>
                                  <a:ea typeface="Cambria Math"/>
                                </a:rPr>
                                <m:t>𝑖</m:t>
                              </m:r>
                            </m:sub>
                          </m:sSub>
                        </m:e>
                      </m:nary>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919026" y="2692768"/>
                <a:ext cx="4482347" cy="697114"/>
              </a:xfrm>
              <a:prstGeom prst="rect">
                <a:avLst/>
              </a:prstGeom>
              <a:blipFill rotWithShape="1">
                <a:blip r:embed="rId5"/>
                <a:stretch>
                  <a:fillRect/>
                </a:stretch>
              </a:blipFill>
            </p:spPr>
            <p:txBody>
              <a:bodyPr/>
              <a:lstStyle/>
              <a:p>
                <a:r>
                  <a:rPr lang="de-DE">
                    <a:noFill/>
                  </a:rPr>
                  <a:t> </a:t>
                </a:r>
              </a:p>
            </p:txBody>
          </p:sp>
        </mc:Fallback>
      </mc:AlternateContent>
      <p:sp>
        <p:nvSpPr>
          <p:cNvPr id="13" name="Textfeld 12"/>
          <p:cNvSpPr txBox="1">
            <a:spLocks noChangeArrowheads="1"/>
          </p:cNvSpPr>
          <p:nvPr/>
        </p:nvSpPr>
        <p:spPr bwMode="auto">
          <a:xfrm>
            <a:off x="468313" y="3645024"/>
            <a:ext cx="836548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Die Summe der KQ-Residuen ist gleich 0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p:nvPr/>
        </p:nvSpPr>
        <p:spPr>
          <a:xfrm>
            <a:off x="468313" y="4199443"/>
            <a:ext cx="2159471" cy="400110"/>
          </a:xfrm>
          <a:prstGeom prst="rect">
            <a:avLst/>
          </a:prstGeom>
          <a:noFill/>
        </p:spPr>
        <p:txBody>
          <a:bodyPr wrap="square" rtlCol="0">
            <a:spAutoFit/>
          </a:bodyPr>
          <a:lstStyle/>
          <a:p>
            <a:r>
              <a:rPr lang="de-DE" sz="2000" dirty="0">
                <a:latin typeface="+mn-lt"/>
              </a:rPr>
              <a:t>&gt; KQ-Residuum:</a:t>
            </a:r>
          </a:p>
        </p:txBody>
      </p:sp>
      <p:sp>
        <p:nvSpPr>
          <p:cNvPr id="15" name="Textfeld 14"/>
          <p:cNvSpPr txBox="1"/>
          <p:nvPr/>
        </p:nvSpPr>
        <p:spPr>
          <a:xfrm>
            <a:off x="468313" y="4684412"/>
            <a:ext cx="3711914" cy="400110"/>
          </a:xfrm>
          <a:prstGeom prst="rect">
            <a:avLst/>
          </a:prstGeom>
          <a:noFill/>
        </p:spPr>
        <p:txBody>
          <a:bodyPr wrap="square" rtlCol="0">
            <a:spAutoFit/>
          </a:bodyPr>
          <a:lstStyle/>
          <a:p>
            <a:r>
              <a:rPr lang="de-DE" sz="2000" dirty="0">
                <a:latin typeface="+mn-lt"/>
              </a:rPr>
              <a:t>&gt; Mittelwert der KQ-Residuen:</a:t>
            </a:r>
          </a:p>
        </p:txBody>
      </p:sp>
      <p:sp>
        <p:nvSpPr>
          <p:cNvPr id="16" name="Textfeld 15"/>
          <p:cNvSpPr txBox="1"/>
          <p:nvPr/>
        </p:nvSpPr>
        <p:spPr>
          <a:xfrm>
            <a:off x="468313" y="5140962"/>
            <a:ext cx="6186206" cy="400110"/>
          </a:xfrm>
          <a:prstGeom prst="rect">
            <a:avLst/>
          </a:prstGeom>
          <a:noFill/>
        </p:spPr>
        <p:txBody>
          <a:bodyPr wrap="square" rtlCol="0">
            <a:spAutoFit/>
          </a:bodyPr>
          <a:lstStyle/>
          <a:p>
            <a:r>
              <a:rPr lang="de-DE" sz="2000" dirty="0">
                <a:latin typeface="+mn-lt"/>
              </a:rPr>
              <a:t>&gt; Daraus ergibt sich</a:t>
            </a:r>
          </a:p>
        </p:txBody>
      </p:sp>
      <mc:AlternateContent xmlns:mc="http://schemas.openxmlformats.org/markup-compatibility/2006" xmlns:a14="http://schemas.microsoft.com/office/drawing/2010/main">
        <mc:Choice Requires="a14">
          <p:sp>
            <p:nvSpPr>
              <p:cNvPr id="18" name="Textfeld 17"/>
              <p:cNvSpPr txBox="1"/>
              <p:nvPr/>
            </p:nvSpPr>
            <p:spPr>
              <a:xfrm>
                <a:off x="827584" y="5542290"/>
                <a:ext cx="4896544" cy="73680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sub>
                              <m:r>
                                <a:rPr lang="de-DE" sz="2000" b="0" i="1" smtClean="0">
                                  <a:solidFill>
                                    <a:schemeClr val="tx1"/>
                                  </a:solidFill>
                                  <a:latin typeface="Cambria Math"/>
                                </a:rPr>
                                <m:t>𝑖</m:t>
                              </m:r>
                            </m:sub>
                          </m:sSub>
                        </m:e>
                      </m:nary>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d>
                            <m:dPr>
                              <m:ctrlPr>
                                <a:rPr lang="de-DE" sz="200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e>
                                <m:sub>
                                  <m:r>
                                    <a:rPr lang="de-DE" sz="2000" i="1">
                                      <a:solidFill>
                                        <a:schemeClr val="tx1"/>
                                      </a:solidFill>
                                      <a:latin typeface="Cambria Math"/>
                                    </a:rPr>
                                    <m:t>𝑖</m:t>
                                  </m:r>
                                </m:sub>
                              </m:sSub>
                            </m:e>
                          </m:d>
                        </m:e>
                      </m:nary>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827584" y="5542290"/>
                <a:ext cx="4896544" cy="736805"/>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2523316" y="4199443"/>
                <a:ext cx="165691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𝑦</m:t>
                              </m:r>
                            </m:e>
                          </m:acc>
                        </m:e>
                        <m:sub>
                          <m:r>
                            <a:rPr lang="de-DE" sz="2000" i="1">
                              <a:solidFill>
                                <a:schemeClr val="tx1"/>
                              </a:solidFill>
                              <a:latin typeface="Cambria Math"/>
                            </a:rPr>
                            <m:t>𝑖</m:t>
                          </m:r>
                        </m:sub>
                      </m:sSub>
                    </m:oMath>
                  </m:oMathPara>
                </a14:m>
                <a:endParaRPr lang="de-DE" sz="2000" dirty="0">
                  <a:solidFill>
                    <a:schemeClr val="tx1"/>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2523316" y="4199443"/>
                <a:ext cx="1656911" cy="400110"/>
              </a:xfrm>
              <a:prstGeom prst="rect">
                <a:avLst/>
              </a:prstGeom>
              <a:blipFill rotWithShape="1">
                <a:blip r:embed="rId7"/>
                <a:stretch>
                  <a:fillRect t="-4545" r="-3676" b="-757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3930429" y="4580047"/>
                <a:ext cx="1793699"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sub>
                              <m:r>
                                <a:rPr lang="de-DE" sz="2000" b="0" i="1" smtClean="0">
                                  <a:solidFill>
                                    <a:schemeClr val="tx1"/>
                                  </a:solidFill>
                                  <a:latin typeface="Cambria Math"/>
                                </a:rPr>
                                <m:t>𝑖</m:t>
                              </m:r>
                            </m:sub>
                          </m:sSub>
                        </m:e>
                      </m:nary>
                    </m:oMath>
                  </m:oMathPara>
                </a14:m>
                <a:endParaRPr lang="de-DE" sz="2000" dirty="0">
                  <a:solidFill>
                    <a:schemeClr val="tx1"/>
                  </a:solidFill>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3930429" y="4580047"/>
                <a:ext cx="1793699" cy="710259"/>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699410847"/>
      </p:ext>
    </p:extLst>
  </p:cSld>
  <p:clrMapOvr>
    <a:masterClrMapping/>
  </p:clrMapOvr>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858</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9" name="Textfeld 8"/>
              <p:cNvSpPr txBox="1"/>
              <p:nvPr/>
            </p:nvSpPr>
            <p:spPr>
              <a:xfrm>
                <a:off x="683568" y="1196752"/>
                <a:ext cx="4320480"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rPr>
                                <m:t>𝑦</m:t>
                              </m:r>
                            </m:e>
                            <m:sub>
                              <m:r>
                                <a:rPr lang="de-DE" sz="2000" i="1">
                                  <a:solidFill>
                                    <a:schemeClr val="tx1"/>
                                  </a:solidFill>
                                  <a:latin typeface="Cambria Math"/>
                                </a:rPr>
                                <m:t>𝑖</m:t>
                              </m:r>
                            </m:sub>
                          </m:sSub>
                        </m:e>
                      </m:nary>
                      <m:r>
                        <a:rPr lang="de-DE" sz="2000" b="0" i="1" smtClean="0">
                          <a:solidFill>
                            <a:schemeClr val="tx1"/>
                          </a:solidFill>
                          <a:latin typeface="Cambria Math"/>
                        </a:rPr>
                        <m:t>−</m:t>
                      </m:r>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limLoc m:val="subSup"/>
                          <m:ctrlPr>
                            <a:rPr lang="de-DE" sz="2000" i="1">
                              <a:solidFill>
                                <a:schemeClr val="tx1"/>
                              </a:solidFill>
                              <a:latin typeface="Cambria Math" panose="02040503050406030204" pitchFamily="18" charset="0"/>
                            </a:rPr>
                          </m:ctrlPr>
                        </m:naryPr>
                        <m:sub>
                          <m:r>
                            <m:rPr>
                              <m:brk m:alnAt="25"/>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
                            <m:sSubPr>
                              <m:ctrlPr>
                                <a:rPr lang="de-DE" sz="200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e>
                            <m:sub>
                              <m:r>
                                <a:rPr lang="de-DE" sz="2000" b="0" i="1" smtClean="0">
                                  <a:solidFill>
                                    <a:schemeClr val="tx1"/>
                                  </a:solidFill>
                                  <a:latin typeface="Cambria Math"/>
                                </a:rPr>
                                <m:t>𝑖</m:t>
                              </m:r>
                            </m:sub>
                          </m:sSub>
                        </m:e>
                      </m:nary>
                      <m:r>
                        <a:rPr lang="de-DE" sz="2000" b="0" i="1" smtClean="0">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𝑦</m:t>
                          </m:r>
                        </m:e>
                      </m:acc>
                      <m:r>
                        <a:rPr lang="de-DE" sz="200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𝑦</m:t>
                              </m:r>
                            </m:e>
                          </m:acc>
                        </m:e>
                      </m:acc>
                      <m:r>
                        <a:rPr lang="de-DE" sz="2000" i="1">
                          <a:solidFill>
                            <a:schemeClr val="tx1"/>
                          </a:solidFill>
                          <a:latin typeface="Cambria Math"/>
                        </a:rPr>
                        <m:t>=0</m:t>
                      </m:r>
                    </m:oMath>
                  </m:oMathPara>
                </a14:m>
                <a:endParaRPr lang="de-DE" sz="2000" dirty="0">
                  <a:solidFill>
                    <a:schemeClr val="tx1"/>
                  </a:solidFill>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683568" y="1196752"/>
                <a:ext cx="4320480" cy="71025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666415" y="2075991"/>
                <a:ext cx="2125517" cy="4084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acc>
                        <m:accPr>
                          <m:chr m:val="̅"/>
                          <m:ctrlPr>
                            <a:rPr lang="de-DE" sz="2000" b="0" i="1" smtClean="0">
                              <a:solidFill>
                                <a:schemeClr val="tx1"/>
                              </a:solidFill>
                              <a:latin typeface="Cambria Math" panose="02040503050406030204" pitchFamily="18" charset="0"/>
                              <a:ea typeface="Cambria Math"/>
                            </a:rPr>
                          </m:ctrlPr>
                        </m:acc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𝑢</m:t>
                              </m:r>
                            </m:e>
                          </m:acc>
                        </m:e>
                      </m:acc>
                      <m:r>
                        <a:rPr lang="de-DE" sz="2000" b="0" i="1" smtClean="0">
                          <a:solidFill>
                            <a:schemeClr val="tx1"/>
                          </a:solidFill>
                          <a:latin typeface="Cambria Math"/>
                        </a:rPr>
                        <m:t>=0</m:t>
                      </m:r>
                    </m:oMath>
                  </m:oMathPara>
                </a14:m>
                <a:endParaRPr lang="de-DE" sz="2000" dirty="0">
                  <a:solidFill>
                    <a:schemeClr val="tx1"/>
                  </a:solidFill>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666415" y="2075991"/>
                <a:ext cx="2125517" cy="408445"/>
              </a:xfrm>
              <a:prstGeom prst="rect">
                <a:avLst/>
              </a:prstGeom>
              <a:blipFill rotWithShape="1">
                <a:blip r:embed="rId4"/>
                <a:stretch>
                  <a:fillRect t="-149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666415" y="2495030"/>
                <a:ext cx="2537433"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nary>
                        <m:naryPr>
                          <m:chr m:val="∑"/>
                          <m:limLoc m:val="subSup"/>
                          <m:ctrlPr>
                            <a:rPr lang="de-DE" sz="2000" b="0" i="1" smtClean="0">
                              <a:solidFill>
                                <a:schemeClr val="tx1"/>
                              </a:solidFill>
                              <a:latin typeface="Cambria Math" panose="02040503050406030204" pitchFamily="18" charset="0"/>
                              <a:ea typeface="Cambria Math"/>
                            </a:rPr>
                          </m:ctrlPr>
                        </m:naryPr>
                        <m:sub>
                          <m:r>
                            <m:rPr>
                              <m:brk m:alnAt="25"/>
                            </m:rPr>
                            <a:rPr lang="de-DE" sz="2000" b="0" i="1" smtClean="0">
                              <a:solidFill>
                                <a:schemeClr val="tx1"/>
                              </a:solidFill>
                              <a:latin typeface="Cambria Math"/>
                              <a:ea typeface="Cambria Math"/>
                            </a:rPr>
                            <m:t>𝑖</m:t>
                          </m:r>
                          <m:r>
                            <a:rPr lang="de-DE" sz="2000" b="0" i="1" smtClean="0">
                              <a:solidFill>
                                <a:schemeClr val="tx1"/>
                              </a:solidFill>
                              <a:latin typeface="Cambria Math"/>
                              <a:ea typeface="Cambria Math"/>
                            </a:rPr>
                            <m:t>=1</m:t>
                          </m:r>
                        </m:sub>
                        <m:sup>
                          <m:r>
                            <a:rPr lang="de-DE" sz="2000" b="0" i="1" smtClean="0">
                              <a:solidFill>
                                <a:schemeClr val="tx1"/>
                              </a:solidFill>
                              <a:latin typeface="Cambria Math"/>
                              <a:ea typeface="Cambria Math"/>
                            </a:rPr>
                            <m:t>𝑛</m:t>
                          </m:r>
                        </m:sup>
                        <m:e>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𝑢</m:t>
                                  </m:r>
                                </m:e>
                              </m:acc>
                            </m:e>
                            <m:sub>
                              <m:r>
                                <a:rPr lang="de-DE" sz="2000" b="0" i="1" smtClean="0">
                                  <a:solidFill>
                                    <a:schemeClr val="tx1"/>
                                  </a:solidFill>
                                  <a:latin typeface="Cambria Math"/>
                                  <a:ea typeface="Cambria Math"/>
                                </a:rPr>
                                <m:t>𝑖</m:t>
                              </m:r>
                            </m:sub>
                          </m:sSub>
                        </m:e>
                      </m:nary>
                      <m:r>
                        <a:rPr lang="de-DE" sz="2000" b="0" i="1" smtClean="0">
                          <a:solidFill>
                            <a:schemeClr val="tx1"/>
                          </a:solidFill>
                          <a:latin typeface="Cambria Math"/>
                        </a:rPr>
                        <m:t>=0</m:t>
                      </m:r>
                    </m:oMath>
                  </m:oMathPara>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666415" y="2495030"/>
                <a:ext cx="2537433" cy="697114"/>
              </a:xfrm>
              <a:prstGeom prst="rect">
                <a:avLst/>
              </a:prstGeom>
              <a:blipFill rotWithShape="1">
                <a:blip r:embed="rId5"/>
                <a:stretch>
                  <a:fillRect/>
                </a:stretch>
              </a:blipFill>
            </p:spPr>
            <p:txBody>
              <a:bodyPr/>
              <a:lstStyle/>
              <a:p>
                <a:r>
                  <a:rPr lang="de-DE">
                    <a:noFill/>
                  </a:rPr>
                  <a:t> </a:t>
                </a:r>
              </a:p>
            </p:txBody>
          </p:sp>
        </mc:Fallback>
      </mc:AlternateContent>
      <p:sp>
        <p:nvSpPr>
          <p:cNvPr id="14" name="Textfeld 13"/>
          <p:cNvSpPr txBox="1">
            <a:spLocks noChangeArrowheads="1"/>
          </p:cNvSpPr>
          <p:nvPr/>
        </p:nvSpPr>
        <p:spPr bwMode="auto">
          <a:xfrm>
            <a:off x="468312" y="3356992"/>
            <a:ext cx="850717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KQ-Residuen und </a:t>
            </a:r>
            <a:r>
              <a:rPr lang="de-DE" sz="2000" b="1" i="1" dirty="0">
                <a:solidFill>
                  <a:srgbClr val="0070C0"/>
                </a:solidFill>
                <a:latin typeface="+mn-lt"/>
              </a:rPr>
              <a:t>x</a:t>
            </a:r>
            <a:r>
              <a:rPr lang="de-DE" sz="2000" b="1" dirty="0">
                <a:solidFill>
                  <a:srgbClr val="0070C0"/>
                </a:solidFill>
                <a:latin typeface="+mn-lt"/>
              </a:rPr>
              <a:t>-Werte sind </a:t>
            </a:r>
            <a:r>
              <a:rPr lang="de-DE" sz="2000" b="1" dirty="0" err="1">
                <a:solidFill>
                  <a:srgbClr val="0070C0"/>
                </a:solidFill>
                <a:latin typeface="+mn-lt"/>
              </a:rPr>
              <a:t>unkorreliert</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6" name="Textfeld 15"/>
          <p:cNvSpPr txBox="1"/>
          <p:nvPr/>
        </p:nvSpPr>
        <p:spPr>
          <a:xfrm>
            <a:off x="468312" y="3861048"/>
            <a:ext cx="6479951" cy="400110"/>
          </a:xfrm>
          <a:prstGeom prst="rect">
            <a:avLst/>
          </a:prstGeom>
          <a:noFill/>
        </p:spPr>
        <p:txBody>
          <a:bodyPr wrap="square" rtlCol="0">
            <a:spAutoFit/>
          </a:bodyPr>
          <a:lstStyle/>
          <a:p>
            <a:r>
              <a:rPr lang="de-DE" sz="2000" dirty="0">
                <a:latin typeface="+mn-lt"/>
              </a:rPr>
              <a:t>&gt; Kovarianz zwischen Residuen und </a:t>
            </a:r>
            <a:r>
              <a:rPr lang="de-DE" sz="2000" i="1" dirty="0">
                <a:latin typeface="+mn-lt"/>
              </a:rPr>
              <a:t>x</a:t>
            </a:r>
            <a:r>
              <a:rPr lang="de-DE" sz="2000" dirty="0">
                <a:latin typeface="+mn-lt"/>
              </a:rPr>
              <a:t>-Werten:</a:t>
            </a:r>
          </a:p>
        </p:txBody>
      </p:sp>
      <mc:AlternateContent xmlns:mc="http://schemas.openxmlformats.org/markup-compatibility/2006" xmlns:a14="http://schemas.microsoft.com/office/drawing/2010/main">
        <mc:Choice Requires="a14">
          <p:sp>
            <p:nvSpPr>
              <p:cNvPr id="18" name="Textfeld 17"/>
              <p:cNvSpPr txBox="1"/>
              <p:nvPr/>
            </p:nvSpPr>
            <p:spPr>
              <a:xfrm>
                <a:off x="818815" y="4271714"/>
                <a:ext cx="569740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𝑠</m:t>
                              </m:r>
                            </m:e>
                          </m:acc>
                        </m:e>
                        <m:sub>
                          <m:r>
                            <a:rPr lang="de-DE" sz="2000" b="0" i="1" smtClean="0">
                              <a:latin typeface="Cambria Math"/>
                              <a:ea typeface="Cambria Math"/>
                            </a:rPr>
                            <m:t>𝑋</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𝑈</m:t>
                              </m:r>
                            </m:e>
                          </m:acc>
                        </m:sub>
                      </m:sSub>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𝑛</m:t>
                          </m:r>
                        </m:den>
                      </m:f>
                      <m:nary>
                        <m:naryPr>
                          <m:chr m:val="∑"/>
                          <m:limLoc m:val="subSup"/>
                          <m:ctrlPr>
                            <a:rPr lang="de-DE" sz="2000" b="0" i="1" smtClean="0">
                              <a:latin typeface="Cambria Math" panose="02040503050406030204" pitchFamily="18" charset="0"/>
                              <a:ea typeface="Cambria Math"/>
                            </a:rPr>
                          </m:ctrlPr>
                        </m:naryPr>
                        <m:sub>
                          <m:r>
                            <m:rPr>
                              <m:brk m:alnAt="25"/>
                            </m:rPr>
                            <a:rPr lang="de-DE" sz="2000" b="0" i="1" smtClean="0">
                              <a:latin typeface="Cambria Math"/>
                              <a:ea typeface="Cambria Math"/>
                            </a:rPr>
                            <m:t>𝑖</m:t>
                          </m:r>
                          <m:r>
                            <a:rPr lang="de-DE" sz="2000" b="0" i="1" smtClean="0">
                              <a:latin typeface="Cambria Math"/>
                              <a:ea typeface="Cambria Math"/>
                            </a:rPr>
                            <m:t>=1</m:t>
                          </m:r>
                        </m:sub>
                        <m:sup>
                          <m:r>
                            <a:rPr lang="de-DE" sz="2000" b="0" i="1" smtClean="0">
                              <a:latin typeface="Cambria Math"/>
                              <a:ea typeface="Cambria Math"/>
                            </a:rPr>
                            <m:t>𝑛</m:t>
                          </m:r>
                        </m:sup>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𝑖</m:t>
                              </m:r>
                            </m:sub>
                          </m:sSub>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𝑢</m:t>
                                  </m:r>
                                </m:e>
                              </m:acc>
                            </m:e>
                            <m:sub>
                              <m:r>
                                <a:rPr lang="de-DE" sz="2000" b="0" i="1" smtClean="0">
                                  <a:latin typeface="Cambria Math"/>
                                  <a:ea typeface="Cambria Math"/>
                                </a:rPr>
                                <m:t>𝑖</m:t>
                              </m:r>
                            </m:sub>
                          </m:sSub>
                        </m:e>
                      </m:nary>
                      <m:r>
                        <a:rPr lang="de-DE" sz="2000" b="0" i="1" smtClean="0">
                          <a:latin typeface="Cambria Math"/>
                          <a:ea typeface="Cambria Math"/>
                        </a:rPr>
                        <m:t>−</m:t>
                      </m:r>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𝑥</m:t>
                          </m:r>
                        </m:e>
                      </m:acc>
                      <m:acc>
                        <m:accPr>
                          <m:chr m:val="̅"/>
                          <m:ctrlPr>
                            <a:rPr lang="de-DE" sz="2000" b="0" i="1" smtClean="0">
                              <a:latin typeface="Cambria Math" panose="02040503050406030204" pitchFamily="18" charset="0"/>
                              <a:ea typeface="Cambria Math"/>
                            </a:rPr>
                          </m:ctrlPr>
                        </m:acc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𝑢</m:t>
                              </m:r>
                            </m:e>
                          </m:acc>
                        </m:e>
                      </m:acc>
                      <m:r>
                        <a:rPr lang="de-DE" sz="2000" b="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a:latin typeface="Cambria Math" panose="02040503050406030204" pitchFamily="18" charset="0"/>
                                  <a:ea typeface="Cambria Math"/>
                                </a:rPr>
                              </m:ctrlPr>
                            </m:sSubPr>
                            <m:e>
                              <m:r>
                                <a:rPr lang="de-DE" sz="2000" i="1">
                                  <a:latin typeface="Cambria Math"/>
                                  <a:ea typeface="Cambria Math"/>
                                </a:rPr>
                                <m:t>𝑥</m:t>
                              </m:r>
                            </m:e>
                            <m:sub>
                              <m:r>
                                <a:rPr lang="de-DE" sz="2000" i="1">
                                  <a:latin typeface="Cambria Math"/>
                                  <a:ea typeface="Cambria Math"/>
                                </a:rPr>
                                <m:t>𝑖</m:t>
                              </m:r>
                            </m:sub>
                          </m:sSub>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𝑢</m:t>
                                  </m:r>
                                </m:e>
                              </m:acc>
                            </m:e>
                            <m:sub>
                              <m:r>
                                <a:rPr lang="de-DE" sz="2000" i="1">
                                  <a:latin typeface="Cambria Math"/>
                                  <a:ea typeface="Cambria Math"/>
                                </a:rPr>
                                <m:t>𝑖</m:t>
                              </m:r>
                            </m:sub>
                          </m:sSub>
                        </m:e>
                      </m:nary>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818815" y="4271714"/>
                <a:ext cx="5697401" cy="710259"/>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818815" y="5498110"/>
                <a:ext cx="569740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a:latin typeface="Cambria Math" panose="02040503050406030204" pitchFamily="18" charset="0"/>
                                  <a:ea typeface="Cambria Math"/>
                                </a:rPr>
                              </m:ctrlPr>
                            </m:sSubPr>
                            <m:e>
                              <m:r>
                                <a:rPr lang="de-DE" sz="2000" i="1">
                                  <a:latin typeface="Cambria Math"/>
                                  <a:ea typeface="Cambria Math"/>
                                </a:rPr>
                                <m:t>𝑥</m:t>
                              </m:r>
                            </m:e>
                            <m:sub>
                              <m:r>
                                <a:rPr lang="de-DE" sz="2000" i="1">
                                  <a:latin typeface="Cambria Math"/>
                                  <a:ea typeface="Cambria Math"/>
                                </a:rPr>
                                <m:t>𝑖</m:t>
                              </m:r>
                            </m:sub>
                          </m:sSub>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𝑢</m:t>
                                  </m:r>
                                </m:e>
                              </m:acc>
                            </m:e>
                            <m:sub>
                              <m:r>
                                <a:rPr lang="de-DE" sz="2000" i="1">
                                  <a:latin typeface="Cambria Math"/>
                                  <a:ea typeface="Cambria Math"/>
                                </a:rPr>
                                <m:t>𝑖</m:t>
                              </m:r>
                            </m:sub>
                          </m:sSub>
                        </m:e>
                      </m:nary>
                      <m:r>
                        <a:rPr lang="de-DE" sz="2000" b="0" i="1" smtClean="0">
                          <a:latin typeface="Cambria Math"/>
                          <a:ea typeface="Cambria Math"/>
                        </a:rPr>
                        <m:t>=0</m:t>
                      </m:r>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818815" y="5498110"/>
                <a:ext cx="5697401" cy="710259"/>
              </a:xfrm>
              <a:prstGeom prst="rect">
                <a:avLst/>
              </a:prstGeom>
              <a:blipFill rotWithShape="1">
                <a:blip r:embed="rId7"/>
                <a:stretch>
                  <a:fillRect/>
                </a:stretch>
              </a:blipFill>
            </p:spPr>
            <p:txBody>
              <a:bodyPr/>
              <a:lstStyle/>
              <a:p>
                <a:r>
                  <a:rPr lang="de-DE">
                    <a:noFill/>
                  </a:rPr>
                  <a:t> </a:t>
                </a:r>
              </a:p>
            </p:txBody>
          </p:sp>
        </mc:Fallback>
      </mc:AlternateContent>
      <p:sp>
        <p:nvSpPr>
          <p:cNvPr id="22" name="Textfeld 21"/>
          <p:cNvSpPr txBox="1"/>
          <p:nvPr/>
        </p:nvSpPr>
        <p:spPr>
          <a:xfrm>
            <a:off x="468311" y="5085184"/>
            <a:ext cx="5039793" cy="400110"/>
          </a:xfrm>
          <a:prstGeom prst="rect">
            <a:avLst/>
          </a:prstGeom>
          <a:noFill/>
        </p:spPr>
        <p:txBody>
          <a:bodyPr wrap="square" rtlCol="0">
            <a:spAutoFit/>
          </a:bodyPr>
          <a:lstStyle/>
          <a:p>
            <a:r>
              <a:rPr lang="de-DE" sz="2000" dirty="0">
                <a:latin typeface="+mn-lt"/>
              </a:rPr>
              <a:t>&gt; Weiter gilt dann (Beweis, siehe LB S</a:t>
            </a:r>
            <a:r>
              <a:rPr lang="de-DE" sz="2000">
                <a:latin typeface="+mn-lt"/>
              </a:rPr>
              <a:t>. 656):</a:t>
            </a:r>
            <a:endParaRPr lang="de-DE" sz="2000" dirty="0">
              <a:latin typeface="+mn-lt"/>
            </a:endParaRPr>
          </a:p>
        </p:txBody>
      </p:sp>
    </p:spTree>
    <p:extLst>
      <p:ext uri="{BB962C8B-B14F-4D97-AF65-F5344CB8AC3E}">
        <p14:creationId xmlns:p14="http://schemas.microsoft.com/office/powerpoint/2010/main" val="3733558933"/>
      </p:ext>
    </p:extLst>
  </p:cSld>
  <p:clrMapOvr>
    <a:masterClrMapping/>
  </p:clrMapOvr>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859</a:t>
            </a:r>
            <a:endParaRPr lang="de-DE" sz="8000" b="1" dirty="0">
              <a:solidFill>
                <a:schemeClr val="tx1"/>
              </a:solidFill>
              <a:latin typeface="+mj-lt"/>
            </a:endParaRPr>
          </a:p>
        </p:txBody>
      </p:sp>
      <p:sp>
        <p:nvSpPr>
          <p:cNvPr id="9" name="Textfeld 8"/>
          <p:cNvSpPr txBox="1">
            <a:spLocks noChangeArrowheads="1"/>
          </p:cNvSpPr>
          <p:nvPr/>
        </p:nvSpPr>
        <p:spPr bwMode="auto">
          <a:xfrm>
            <a:off x="468313" y="3908055"/>
            <a:ext cx="850534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Gefittete Werte und KQ-Residuen sind </a:t>
            </a:r>
            <a:r>
              <a:rPr lang="de-DE" sz="2000" b="1" dirty="0" err="1">
                <a:solidFill>
                  <a:srgbClr val="0070C0"/>
                </a:solidFill>
                <a:latin typeface="+mn-lt"/>
              </a:rPr>
              <a:t>unkorreliert</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p:nvPr/>
        </p:nvSpPr>
        <p:spPr>
          <a:xfrm>
            <a:off x="468313" y="4330860"/>
            <a:ext cx="6461694" cy="400110"/>
          </a:xfrm>
          <a:prstGeom prst="rect">
            <a:avLst/>
          </a:prstGeom>
          <a:noFill/>
        </p:spPr>
        <p:txBody>
          <a:bodyPr wrap="square" rtlCol="0">
            <a:spAutoFit/>
          </a:bodyPr>
          <a:lstStyle/>
          <a:p>
            <a:r>
              <a:rPr lang="de-DE" sz="2000" dirty="0">
                <a:latin typeface="+mn-lt"/>
              </a:rPr>
              <a:t>&gt; Kovarianz zwischen gefitteten Werte und KQ-Residuen:</a:t>
            </a:r>
          </a:p>
        </p:txBody>
      </p:sp>
      <mc:AlternateContent xmlns:mc="http://schemas.openxmlformats.org/markup-compatibility/2006" xmlns:a14="http://schemas.microsoft.com/office/drawing/2010/main">
        <mc:Choice Requires="a14">
          <p:sp>
            <p:nvSpPr>
              <p:cNvPr id="14" name="Textfeld 13"/>
              <p:cNvSpPr txBox="1"/>
              <p:nvPr/>
            </p:nvSpPr>
            <p:spPr>
              <a:xfrm>
                <a:off x="796308" y="4741526"/>
                <a:ext cx="569740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𝑠</m:t>
                              </m:r>
                            </m:e>
                          </m:acc>
                        </m:e>
                        <m:sub>
                          <m:acc>
                            <m:accPr>
                              <m:chr m:val="̂"/>
                              <m:ctrlPr>
                                <a:rPr lang="de-DE" sz="2000" i="1">
                                  <a:latin typeface="Cambria Math" panose="02040503050406030204" pitchFamily="18" charset="0"/>
                                  <a:ea typeface="Cambria Math"/>
                                </a:rPr>
                              </m:ctrlPr>
                            </m:accPr>
                            <m:e>
                              <m:r>
                                <a:rPr lang="de-DE" sz="2000" b="0" i="1" smtClean="0">
                                  <a:latin typeface="Cambria Math"/>
                                  <a:ea typeface="Cambria Math"/>
                                </a:rPr>
                                <m:t>𝑌</m:t>
                              </m:r>
                            </m:e>
                          </m:acc>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𝑈</m:t>
                              </m:r>
                            </m:e>
                          </m:acc>
                        </m:sub>
                      </m:sSub>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𝑛</m:t>
                          </m:r>
                        </m:den>
                      </m:f>
                      <m:nary>
                        <m:naryPr>
                          <m:chr m:val="∑"/>
                          <m:limLoc m:val="subSup"/>
                          <m:ctrlPr>
                            <a:rPr lang="de-DE" sz="2000" b="0" i="1" smtClean="0">
                              <a:latin typeface="Cambria Math" panose="02040503050406030204" pitchFamily="18" charset="0"/>
                              <a:ea typeface="Cambria Math"/>
                            </a:rPr>
                          </m:ctrlPr>
                        </m:naryPr>
                        <m:sub>
                          <m:r>
                            <m:rPr>
                              <m:brk m:alnAt="25"/>
                            </m:rPr>
                            <a:rPr lang="de-DE" sz="2000" b="0" i="1" smtClean="0">
                              <a:latin typeface="Cambria Math"/>
                              <a:ea typeface="Cambria Math"/>
                            </a:rPr>
                            <m:t>𝑖</m:t>
                          </m:r>
                          <m:r>
                            <a:rPr lang="de-DE" sz="2000" b="0" i="1" smtClean="0">
                              <a:latin typeface="Cambria Math"/>
                              <a:ea typeface="Cambria Math"/>
                            </a:rPr>
                            <m:t>=1</m:t>
                          </m:r>
                        </m:sub>
                        <m:sup>
                          <m:r>
                            <a:rPr lang="de-DE" sz="2000" b="0" i="1" smtClean="0">
                              <a:latin typeface="Cambria Math"/>
                              <a:ea typeface="Cambria Math"/>
                            </a:rPr>
                            <m:t>𝑛</m:t>
                          </m:r>
                        </m:sup>
                        <m:e>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b="0" i="1" smtClean="0">
                                      <a:latin typeface="Cambria Math"/>
                                      <a:ea typeface="Cambria Math"/>
                                    </a:rPr>
                                    <m:t>𝑦</m:t>
                                  </m:r>
                                </m:e>
                              </m:acc>
                            </m:e>
                            <m:sub>
                              <m:r>
                                <a:rPr lang="de-DE" sz="2000" i="1">
                                  <a:latin typeface="Cambria Math"/>
                                  <a:ea typeface="Cambria Math"/>
                                </a:rPr>
                                <m:t>𝑖</m:t>
                              </m:r>
                            </m:sub>
                          </m:sSub>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𝑢</m:t>
                                  </m:r>
                                </m:e>
                              </m:acc>
                            </m:e>
                            <m:sub>
                              <m:r>
                                <a:rPr lang="de-DE" sz="2000" b="0" i="1" smtClean="0">
                                  <a:latin typeface="Cambria Math"/>
                                  <a:ea typeface="Cambria Math"/>
                                </a:rPr>
                                <m:t>𝑖</m:t>
                              </m:r>
                            </m:sub>
                          </m:sSub>
                        </m:e>
                      </m:nary>
                      <m:r>
                        <a:rPr lang="de-DE" sz="2000" b="0" i="1" smtClean="0">
                          <a:latin typeface="Cambria Math"/>
                          <a:ea typeface="Cambria Math"/>
                        </a:rPr>
                        <m:t>−</m:t>
                      </m:r>
                      <m:acc>
                        <m:accPr>
                          <m:chr m:val="̅"/>
                          <m:ctrlPr>
                            <a:rPr lang="de-DE" sz="2000" b="0" i="1" smtClean="0">
                              <a:latin typeface="Cambria Math" panose="02040503050406030204" pitchFamily="18" charset="0"/>
                              <a:ea typeface="Cambria Math"/>
                            </a:rPr>
                          </m:ctrlPr>
                        </m:acc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𝑦</m:t>
                              </m:r>
                            </m:e>
                          </m:acc>
                        </m:e>
                      </m:acc>
                      <m:acc>
                        <m:accPr>
                          <m:chr m:val="̅"/>
                          <m:ctrlPr>
                            <a:rPr lang="de-DE" sz="2000" b="0" i="1" smtClean="0">
                              <a:latin typeface="Cambria Math" panose="02040503050406030204" pitchFamily="18" charset="0"/>
                              <a:ea typeface="Cambria Math"/>
                            </a:rPr>
                          </m:ctrlPr>
                        </m:acc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𝑢</m:t>
                              </m:r>
                            </m:e>
                          </m:acc>
                        </m:e>
                      </m:acc>
                      <m:r>
                        <a:rPr lang="de-DE" sz="2000" b="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𝑦</m:t>
                                  </m:r>
                                </m:e>
                              </m:acc>
                            </m:e>
                            <m:sub>
                              <m:r>
                                <a:rPr lang="de-DE" sz="2000" i="1">
                                  <a:latin typeface="Cambria Math"/>
                                  <a:ea typeface="Cambria Math"/>
                                </a:rPr>
                                <m:t>𝑖</m:t>
                              </m:r>
                            </m:sub>
                          </m:sSub>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𝑢</m:t>
                                  </m:r>
                                </m:e>
                              </m:acc>
                            </m:e>
                            <m:sub>
                              <m:r>
                                <a:rPr lang="de-DE" sz="2000" i="1">
                                  <a:latin typeface="Cambria Math"/>
                                  <a:ea typeface="Cambria Math"/>
                                </a:rPr>
                                <m:t>𝑖</m:t>
                              </m:r>
                            </m:sub>
                          </m:sSub>
                        </m:e>
                      </m:nary>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796308" y="4741526"/>
                <a:ext cx="5697401" cy="71025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809688" y="5864711"/>
                <a:ext cx="569740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b="0" i="1" smtClean="0">
                                      <a:latin typeface="Cambria Math"/>
                                      <a:ea typeface="Cambria Math"/>
                                    </a:rPr>
                                    <m:t>𝑦</m:t>
                                  </m:r>
                                </m:e>
                              </m:acc>
                            </m:e>
                            <m:sub>
                              <m:r>
                                <a:rPr lang="de-DE" sz="2000" i="1">
                                  <a:latin typeface="Cambria Math"/>
                                  <a:ea typeface="Cambria Math"/>
                                </a:rPr>
                                <m:t>𝑖</m:t>
                              </m:r>
                            </m:sub>
                          </m:sSub>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𝑢</m:t>
                                  </m:r>
                                </m:e>
                              </m:acc>
                            </m:e>
                            <m:sub>
                              <m:r>
                                <a:rPr lang="de-DE" sz="2000" i="1">
                                  <a:latin typeface="Cambria Math"/>
                                  <a:ea typeface="Cambria Math"/>
                                </a:rPr>
                                <m:t>𝑖</m:t>
                              </m:r>
                            </m:sub>
                          </m:sSub>
                        </m:e>
                      </m:nary>
                      <m:r>
                        <a:rPr lang="de-DE" sz="2000" b="0" i="1" smtClean="0">
                          <a:latin typeface="Cambria Math"/>
                          <a:ea typeface="Cambria Math"/>
                        </a:rPr>
                        <m:t>=0</m:t>
                      </m:r>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809688" y="5864711"/>
                <a:ext cx="5697401" cy="710259"/>
              </a:xfrm>
              <a:prstGeom prst="rect">
                <a:avLst/>
              </a:prstGeom>
              <a:blipFill rotWithShape="1">
                <a:blip r:embed="rId5"/>
                <a:stretch>
                  <a:fillRect/>
                </a:stretch>
              </a:blipFill>
            </p:spPr>
            <p:txBody>
              <a:bodyPr/>
              <a:lstStyle/>
              <a:p>
                <a:r>
                  <a:rPr lang="de-DE">
                    <a:noFill/>
                  </a:rPr>
                  <a:t> </a:t>
                </a:r>
              </a:p>
            </p:txBody>
          </p:sp>
        </mc:Fallback>
      </mc:AlternateContent>
      <p:sp>
        <p:nvSpPr>
          <p:cNvPr id="16" name="Textfeld 15"/>
          <p:cNvSpPr txBox="1"/>
          <p:nvPr/>
        </p:nvSpPr>
        <p:spPr>
          <a:xfrm>
            <a:off x="468313" y="5451785"/>
            <a:ext cx="6470822" cy="400110"/>
          </a:xfrm>
          <a:prstGeom prst="rect">
            <a:avLst/>
          </a:prstGeom>
          <a:noFill/>
        </p:spPr>
        <p:txBody>
          <a:bodyPr wrap="square" rtlCol="0">
            <a:spAutoFit/>
          </a:bodyPr>
          <a:lstStyle/>
          <a:p>
            <a:r>
              <a:rPr lang="de-DE" sz="2000" dirty="0">
                <a:latin typeface="+mn-lt"/>
              </a:rPr>
              <a:t>&gt; Weiter gilt dann:</a:t>
            </a:r>
          </a:p>
        </p:txBody>
      </p:sp>
      <p:pic>
        <p:nvPicPr>
          <p:cNvPr id="2" name="Grafik 1"/>
          <p:cNvPicPr>
            <a:picLocks noChangeAspect="1"/>
          </p:cNvPicPr>
          <p:nvPr/>
        </p:nvPicPr>
        <p:blipFill>
          <a:blip r:embed="rId6"/>
          <a:stretch>
            <a:fillRect/>
          </a:stretch>
        </p:blipFill>
        <p:spPr>
          <a:xfrm>
            <a:off x="457200" y="929285"/>
            <a:ext cx="7467600" cy="2952750"/>
          </a:xfrm>
          <a:prstGeom prst="rect">
            <a:avLst/>
          </a:prstGeom>
        </p:spPr>
      </p:pic>
    </p:spTree>
    <p:extLst>
      <p:ext uri="{BB962C8B-B14F-4D97-AF65-F5344CB8AC3E}">
        <p14:creationId xmlns:p14="http://schemas.microsoft.com/office/powerpoint/2010/main" val="3976724699"/>
      </p:ext>
    </p:extLst>
  </p:cSld>
  <p:clrMapOvr>
    <a:masterClrMapping/>
  </p:clrMapOvr>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860</a:t>
            </a:r>
            <a:endParaRPr lang="de-DE" sz="8000" b="1" dirty="0">
              <a:solidFill>
                <a:schemeClr val="tx1"/>
              </a:solidFill>
              <a:latin typeface="+mj-lt"/>
            </a:endParaRPr>
          </a:p>
        </p:txBody>
      </p:sp>
      <p:sp>
        <p:nvSpPr>
          <p:cNvPr id="12" name="Textfeld 11"/>
          <p:cNvSpPr txBox="1"/>
          <p:nvPr/>
        </p:nvSpPr>
        <p:spPr>
          <a:xfrm>
            <a:off x="468313" y="1052736"/>
            <a:ext cx="6470822" cy="400110"/>
          </a:xfrm>
          <a:prstGeom prst="rect">
            <a:avLst/>
          </a:prstGeom>
          <a:noFill/>
        </p:spPr>
        <p:txBody>
          <a:bodyPr wrap="square" rtlCol="0">
            <a:spAutoFit/>
          </a:bodyPr>
          <a:lstStyle/>
          <a:p>
            <a:r>
              <a:rPr lang="de-DE" sz="2000" dirty="0">
                <a:latin typeface="+mn-lt"/>
              </a:rPr>
              <a:t>Dies ergibt sich aus</a:t>
            </a:r>
          </a:p>
        </p:txBody>
      </p:sp>
      <mc:AlternateContent xmlns:mc="http://schemas.openxmlformats.org/markup-compatibility/2006" xmlns:a14="http://schemas.microsoft.com/office/drawing/2010/main">
        <mc:Choice Requires="a14">
          <p:sp>
            <p:nvSpPr>
              <p:cNvPr id="9" name="Textfeld 8"/>
              <p:cNvSpPr txBox="1"/>
              <p:nvPr/>
            </p:nvSpPr>
            <p:spPr>
              <a:xfrm>
                <a:off x="809687" y="1556792"/>
                <a:ext cx="569740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b="0" i="1" smtClean="0">
                                      <a:latin typeface="Cambria Math"/>
                                      <a:ea typeface="Cambria Math"/>
                                    </a:rPr>
                                    <m:t>𝑦</m:t>
                                  </m:r>
                                </m:e>
                              </m:acc>
                            </m:e>
                            <m:sub>
                              <m:r>
                                <a:rPr lang="de-DE" sz="2000" i="1">
                                  <a:latin typeface="Cambria Math"/>
                                  <a:ea typeface="Cambria Math"/>
                                </a:rPr>
                                <m:t>𝑖</m:t>
                              </m:r>
                            </m:sub>
                          </m:sSub>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𝑢</m:t>
                                  </m:r>
                                </m:e>
                              </m:acc>
                            </m:e>
                            <m:sub>
                              <m:r>
                                <a:rPr lang="de-DE" sz="2000" i="1">
                                  <a:latin typeface="Cambria Math"/>
                                  <a:ea typeface="Cambria Math"/>
                                </a:rPr>
                                <m:t>𝑖</m:t>
                              </m:r>
                            </m:sub>
                          </m:sSub>
                        </m:e>
                      </m:nary>
                      <m:r>
                        <a:rPr lang="de-DE" sz="2000" b="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d>
                            <m:dPr>
                              <m:ctrlPr>
                                <a:rPr lang="de-DE" sz="2000" i="1" smtClean="0">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smtClean="0">
                                          <a:latin typeface="Cambria Math"/>
                                          <a:ea typeface="Cambria Math"/>
                                        </a:rPr>
                                        <m:t>𝛽</m:t>
                                      </m:r>
                                    </m:e>
                                  </m:acc>
                                </m:e>
                                <m:sub>
                                  <m:r>
                                    <a:rPr lang="de-DE" sz="2000" b="0" i="1" smtClean="0">
                                      <a:latin typeface="Cambria Math"/>
                                      <a:ea typeface="Cambria Math"/>
                                    </a:rPr>
                                    <m:t>0</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𝛽</m:t>
                                      </m:r>
                                    </m:e>
                                  </m:acc>
                                </m:e>
                                <m:sub>
                                  <m:r>
                                    <a:rPr lang="de-DE" sz="2000" b="0" i="1" smtClean="0">
                                      <a:latin typeface="Cambria Math"/>
                                      <a:ea typeface="Cambria Math"/>
                                    </a:rPr>
                                    <m:t>1</m:t>
                                  </m:r>
                                </m:sub>
                              </m:sSub>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𝑖</m:t>
                                  </m:r>
                                </m:sub>
                              </m:sSub>
                            </m:e>
                          </m:d>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𝑢</m:t>
                                  </m:r>
                                </m:e>
                              </m:acc>
                            </m:e>
                            <m:sub>
                              <m:r>
                                <a:rPr lang="de-DE" sz="2000" i="1">
                                  <a:latin typeface="Cambria Math"/>
                                  <a:ea typeface="Cambria Math"/>
                                </a:rPr>
                                <m:t>𝑖</m:t>
                              </m:r>
                            </m:sub>
                          </m:sSub>
                        </m:e>
                      </m:nary>
                    </m:oMath>
                  </m:oMathPara>
                </a14:m>
                <a:endParaRPr lang="de-DE" sz="2000" dirty="0">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809687" y="1556792"/>
                <a:ext cx="5697401" cy="71025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2188037" y="2348880"/>
                <a:ext cx="569740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𝛽</m:t>
                                  </m:r>
                                </m:e>
                              </m:acc>
                            </m:e>
                            <m:sub>
                              <m:r>
                                <a:rPr lang="de-DE" sz="2000" i="1">
                                  <a:latin typeface="Cambria Math"/>
                                  <a:ea typeface="Cambria Math"/>
                                </a:rPr>
                                <m:t>0</m:t>
                              </m:r>
                            </m:sub>
                          </m:sSub>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𝑢</m:t>
                                  </m:r>
                                </m:e>
                              </m:acc>
                            </m:e>
                            <m:sub>
                              <m:r>
                                <a:rPr lang="de-DE" sz="2000" i="1">
                                  <a:latin typeface="Cambria Math"/>
                                  <a:ea typeface="Cambria Math"/>
                                </a:rPr>
                                <m:t>𝑖</m:t>
                              </m:r>
                            </m:sub>
                          </m:sSub>
                        </m:e>
                      </m:nary>
                      <m:r>
                        <a:rPr lang="de-DE" sz="2000" b="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𝛽</m:t>
                                  </m:r>
                                </m:e>
                              </m:acc>
                            </m:e>
                            <m:sub>
                              <m:r>
                                <a:rPr lang="de-DE" sz="2000" b="0" i="1" smtClean="0">
                                  <a:latin typeface="Cambria Math"/>
                                  <a:ea typeface="Cambria Math"/>
                                </a:rPr>
                                <m:t>1</m:t>
                              </m:r>
                            </m:sub>
                          </m:sSub>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𝑖</m:t>
                              </m:r>
                            </m:sub>
                          </m:sSub>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𝑢</m:t>
                                  </m:r>
                                </m:e>
                              </m:acc>
                            </m:e>
                            <m:sub>
                              <m:r>
                                <a:rPr lang="de-DE" sz="2000" i="1">
                                  <a:latin typeface="Cambria Math"/>
                                  <a:ea typeface="Cambria Math"/>
                                </a:rPr>
                                <m:t>𝑖</m:t>
                              </m:r>
                            </m:sub>
                          </m:sSub>
                        </m:e>
                      </m:nary>
                    </m:oMath>
                  </m:oMathPara>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2188037" y="2348880"/>
                <a:ext cx="5697401" cy="71025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2188036" y="3140968"/>
                <a:ext cx="569740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𝛽</m:t>
                              </m:r>
                            </m:e>
                          </m:acc>
                        </m:e>
                        <m:sub>
                          <m:r>
                            <a:rPr lang="de-DE" sz="2000" i="1">
                              <a:latin typeface="Cambria Math"/>
                              <a:ea typeface="Cambria Math"/>
                            </a:rPr>
                            <m:t>0</m:t>
                          </m:r>
                        </m:sub>
                      </m:sSub>
                      <m:r>
                        <a:rPr lang="de-DE" sz="200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𝑢</m:t>
                                  </m:r>
                                </m:e>
                              </m:acc>
                            </m:e>
                            <m:sub>
                              <m:r>
                                <a:rPr lang="de-DE" sz="2000" i="1">
                                  <a:latin typeface="Cambria Math"/>
                                  <a:ea typeface="Cambria Math"/>
                                </a:rPr>
                                <m:t>𝑖</m:t>
                              </m:r>
                            </m:sub>
                          </m:sSub>
                        </m:e>
                      </m:nary>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𝛽</m:t>
                              </m:r>
                            </m:e>
                          </m:acc>
                        </m:e>
                        <m:sub>
                          <m:r>
                            <a:rPr lang="de-DE" sz="2000" b="0" i="1" smtClean="0">
                              <a:latin typeface="Cambria Math"/>
                              <a:ea typeface="Cambria Math"/>
                            </a:rPr>
                            <m:t>1</m:t>
                          </m:r>
                        </m:sub>
                      </m:sSub>
                      <m:r>
                        <a:rPr lang="de-DE" sz="200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𝑖</m:t>
                              </m:r>
                            </m:sub>
                          </m:sSub>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𝑢</m:t>
                                  </m:r>
                                </m:e>
                              </m:acc>
                            </m:e>
                            <m:sub>
                              <m:r>
                                <a:rPr lang="de-DE" sz="2000" i="1">
                                  <a:latin typeface="Cambria Math"/>
                                  <a:ea typeface="Cambria Math"/>
                                </a:rPr>
                                <m:t>𝑖</m:t>
                              </m:r>
                            </m:sub>
                          </m:sSub>
                        </m:e>
                      </m:nary>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188036" y="3140968"/>
                <a:ext cx="5697401" cy="71025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2188037" y="3933056"/>
                <a:ext cx="569740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𝛽</m:t>
                              </m:r>
                            </m:e>
                          </m:acc>
                        </m:e>
                        <m:sub>
                          <m:r>
                            <a:rPr lang="de-DE" sz="2000" i="1">
                              <a:latin typeface="Cambria Math"/>
                              <a:ea typeface="Cambria Math"/>
                            </a:rPr>
                            <m:t>0</m:t>
                          </m:r>
                        </m:sub>
                      </m:sSub>
                      <m:acc>
                        <m:accPr>
                          <m:chr m:val="̅"/>
                          <m:ctrlPr>
                            <a:rPr lang="de-DE" sz="2000" b="0" i="1" smtClean="0">
                              <a:latin typeface="Cambria Math" panose="02040503050406030204" pitchFamily="18" charset="0"/>
                              <a:ea typeface="Cambria Math"/>
                            </a:rPr>
                          </m:ctrlPr>
                        </m:acc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𝑢</m:t>
                              </m:r>
                            </m:e>
                          </m:acc>
                        </m:e>
                      </m:acc>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𝛽</m:t>
                              </m:r>
                            </m:e>
                          </m:acc>
                        </m:e>
                        <m:sub>
                          <m:r>
                            <a:rPr lang="de-DE" sz="2000" b="0" i="1" smtClean="0">
                              <a:latin typeface="Cambria Math"/>
                              <a:ea typeface="Cambria Math"/>
                            </a:rPr>
                            <m:t>1</m:t>
                          </m:r>
                        </m:sub>
                      </m:sSub>
                      <m:r>
                        <a:rPr lang="de-DE" sz="200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𝑥</m:t>
                              </m:r>
                            </m:e>
                            <m:sub>
                              <m:r>
                                <a:rPr lang="de-DE" sz="2000" b="0" i="1" smtClean="0">
                                  <a:latin typeface="Cambria Math"/>
                                  <a:ea typeface="Cambria Math"/>
                                </a:rPr>
                                <m:t>𝑖</m:t>
                              </m:r>
                            </m:sub>
                          </m:sSub>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𝑢</m:t>
                                  </m:r>
                                </m:e>
                              </m:acc>
                            </m:e>
                            <m:sub>
                              <m:r>
                                <a:rPr lang="de-DE" sz="2000" i="1">
                                  <a:latin typeface="Cambria Math"/>
                                  <a:ea typeface="Cambria Math"/>
                                </a:rPr>
                                <m:t>𝑖</m:t>
                              </m:r>
                            </m:sub>
                          </m:sSub>
                        </m:e>
                      </m:nary>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2188037" y="3933056"/>
                <a:ext cx="5697401" cy="710259"/>
              </a:xfrm>
              <a:prstGeom prst="rect">
                <a:avLst/>
              </a:prstGeom>
              <a:blipFill rotWithShape="1">
                <a:blip r:embed="rId6"/>
                <a:stretch>
                  <a:fillRect/>
                </a:stretch>
              </a:blipFill>
            </p:spPr>
            <p:txBody>
              <a:bodyPr/>
              <a:lstStyle/>
              <a:p>
                <a:r>
                  <a:rPr lang="de-DE">
                    <a:noFill/>
                  </a:rPr>
                  <a:t> </a:t>
                </a:r>
              </a:p>
            </p:txBody>
          </p:sp>
        </mc:Fallback>
      </mc:AlternateContent>
      <p:sp>
        <p:nvSpPr>
          <p:cNvPr id="3" name="Geschweifte Klammer links 2"/>
          <p:cNvSpPr/>
          <p:nvPr/>
        </p:nvSpPr>
        <p:spPr>
          <a:xfrm rot="16200000">
            <a:off x="4262218" y="4137394"/>
            <a:ext cx="216025" cy="1333013"/>
          </a:xfrm>
          <a:prstGeom prst="leftBrace">
            <a:avLst>
              <a:gd name="adj1" fmla="val 50244"/>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cxnSp>
        <p:nvCxnSpPr>
          <p:cNvPr id="5" name="Gerade Verbindung mit Pfeil 4"/>
          <p:cNvCxnSpPr/>
          <p:nvPr/>
        </p:nvCxnSpPr>
        <p:spPr>
          <a:xfrm flipV="1">
            <a:off x="2843808" y="4471179"/>
            <a:ext cx="0" cy="44073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8" name="Textfeld 17"/>
              <p:cNvSpPr txBox="1"/>
              <p:nvPr/>
            </p:nvSpPr>
            <p:spPr>
              <a:xfrm>
                <a:off x="2520114" y="4914542"/>
                <a:ext cx="64738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=0</m:t>
                      </m:r>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2520114" y="4914542"/>
                <a:ext cx="647388" cy="40011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046536" y="4914542"/>
                <a:ext cx="64738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=0</m:t>
                      </m:r>
                    </m:oMath>
                  </m:oMathPara>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046536" y="4914542"/>
                <a:ext cx="647388" cy="400110"/>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2170955" y="5527893"/>
                <a:ext cx="101840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=0</m:t>
                      </m:r>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170955" y="5527893"/>
                <a:ext cx="1018401" cy="400110"/>
              </a:xfrm>
              <a:prstGeom prst="rect">
                <a:avLst/>
              </a:prstGeom>
              <a:blipFill rotWithShape="1">
                <a:blip r:embed="rId9"/>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616336680"/>
      </p:ext>
    </p:extLst>
  </p:cSld>
  <p:clrMapOvr>
    <a:masterClrMapping/>
  </p:clrMapOvr>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Es gilt die Streuungszerlegungsformel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68313" y="1476130"/>
            <a:ext cx="7272038" cy="707886"/>
          </a:xfrm>
          <a:prstGeom prst="rect">
            <a:avLst/>
          </a:prstGeom>
          <a:noFill/>
        </p:spPr>
        <p:txBody>
          <a:bodyPr wrap="square" rtlCol="0">
            <a:spAutoFit/>
          </a:bodyPr>
          <a:lstStyle/>
          <a:p>
            <a:r>
              <a:rPr lang="de-DE" sz="2000" dirty="0">
                <a:latin typeface="+mn-lt"/>
              </a:rPr>
              <a:t>&gt; Die </a:t>
            </a:r>
            <a:r>
              <a:rPr lang="de-DE" sz="2000" b="1" dirty="0">
                <a:solidFill>
                  <a:srgbClr val="0070C0"/>
                </a:solidFill>
                <a:latin typeface="+mn-lt"/>
              </a:rPr>
              <a:t>Streuungszerlegungsformel der KQ-Regression </a:t>
            </a:r>
            <a:r>
              <a:rPr lang="de-DE" sz="2000" dirty="0">
                <a:latin typeface="+mn-lt"/>
              </a:rPr>
              <a:t>lautet in der</a:t>
            </a:r>
          </a:p>
          <a:p>
            <a:r>
              <a:rPr lang="de-DE" sz="2000" dirty="0">
                <a:latin typeface="+mn-lt"/>
              </a:rPr>
              <a:t>   der Darstellung über Quadratsummen</a:t>
            </a:r>
          </a:p>
        </p:txBody>
      </p:sp>
      <mc:AlternateContent xmlns:mc="http://schemas.openxmlformats.org/markup-compatibility/2006" xmlns:a14="http://schemas.microsoft.com/office/drawing/2010/main">
        <mc:Choice Requires="a14">
          <p:sp>
            <p:nvSpPr>
              <p:cNvPr id="13" name="Textfeld 12"/>
              <p:cNvSpPr txBox="1"/>
              <p:nvPr/>
            </p:nvSpPr>
            <p:spPr>
              <a:xfrm>
                <a:off x="971600" y="2184016"/>
                <a:ext cx="6408712"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nary>
                        <m:naryPr>
                          <m:chr m:val="∑"/>
                          <m:limLoc m:val="subSup"/>
                          <m:ctrlPr>
                            <a:rPr lang="de-DE" sz="2000" i="1" smtClean="0">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p>
                            <m:sSupPr>
                              <m:ctrlPr>
                                <a:rPr lang="de-DE" sz="200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𝑦</m:t>
                                      </m:r>
                                    </m:e>
                                    <m:sub>
                                      <m:r>
                                        <a:rPr lang="de-DE" sz="2000" i="1">
                                          <a:latin typeface="Cambria Math"/>
                                          <a:ea typeface="Cambria Math"/>
                                        </a:rPr>
                                        <m:t>𝑖</m:t>
                                      </m:r>
                                    </m:sub>
                                  </m:sSub>
                                  <m:r>
                                    <a:rPr lang="de-DE" sz="2000" i="1">
                                      <a:latin typeface="Cambria Math"/>
                                      <a:ea typeface="Cambria Math"/>
                                    </a:rPr>
                                    <m:t>−</m:t>
                                  </m:r>
                                  <m:acc>
                                    <m:accPr>
                                      <m:chr m:val="̅"/>
                                      <m:ctrlPr>
                                        <a:rPr lang="de-DE" sz="2000" i="1">
                                          <a:latin typeface="Cambria Math" panose="02040503050406030204" pitchFamily="18" charset="0"/>
                                          <a:ea typeface="Cambria Math"/>
                                        </a:rPr>
                                      </m:ctrlPr>
                                    </m:accPr>
                                    <m:e>
                                      <m:r>
                                        <a:rPr lang="de-DE" sz="2000" i="1">
                                          <a:latin typeface="Cambria Math"/>
                                          <a:ea typeface="Cambria Math"/>
                                        </a:rPr>
                                        <m:t>𝑦</m:t>
                                      </m:r>
                                    </m:e>
                                  </m:acc>
                                </m:e>
                              </m:d>
                            </m:e>
                            <m:sup>
                              <m:r>
                                <a:rPr lang="de-DE" sz="2000" b="0" i="1" smtClean="0">
                                  <a:latin typeface="Cambria Math"/>
                                  <a:ea typeface="Cambria Math"/>
                                </a:rPr>
                                <m:t>2</m:t>
                              </m:r>
                            </m:sup>
                          </m:sSup>
                        </m:e>
                      </m:nary>
                      <m:r>
                        <a:rPr lang="de-DE" sz="2000" b="0" i="1" smtClean="0">
                          <a:latin typeface="Cambria Math"/>
                          <a:ea typeface="Cambria Math"/>
                        </a:rPr>
                        <m:t>=</m:t>
                      </m:r>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p>
                            <m:sSupPr>
                              <m:ctrlPr>
                                <a:rPr lang="de-DE" sz="2000" i="1">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acc>
                                        <m:accPr>
                                          <m:chr m:val="̂"/>
                                          <m:ctrlPr>
                                            <a:rPr lang="de-DE" sz="2000" i="1" smtClean="0">
                                              <a:latin typeface="Cambria Math" panose="02040503050406030204" pitchFamily="18" charset="0"/>
                                              <a:ea typeface="Cambria Math"/>
                                            </a:rPr>
                                          </m:ctrlPr>
                                        </m:accPr>
                                        <m:e>
                                          <m:r>
                                            <a:rPr lang="de-DE" sz="2000" b="0" i="1" smtClean="0">
                                              <a:latin typeface="Cambria Math"/>
                                              <a:ea typeface="Cambria Math"/>
                                            </a:rPr>
                                            <m:t>𝑦</m:t>
                                          </m:r>
                                        </m:e>
                                      </m:acc>
                                    </m:e>
                                    <m:sub>
                                      <m:r>
                                        <a:rPr lang="de-DE" sz="2000" i="1">
                                          <a:latin typeface="Cambria Math"/>
                                          <a:ea typeface="Cambria Math"/>
                                        </a:rPr>
                                        <m:t>𝑖</m:t>
                                      </m:r>
                                    </m:sub>
                                  </m:sSub>
                                  <m:r>
                                    <a:rPr lang="de-DE" sz="2000" i="1">
                                      <a:latin typeface="Cambria Math"/>
                                      <a:ea typeface="Cambria Math"/>
                                    </a:rPr>
                                    <m:t>−</m:t>
                                  </m:r>
                                  <m:acc>
                                    <m:accPr>
                                      <m:chr m:val="̅"/>
                                      <m:ctrlPr>
                                        <a:rPr lang="de-DE" sz="2000" i="1">
                                          <a:latin typeface="Cambria Math" panose="02040503050406030204" pitchFamily="18" charset="0"/>
                                          <a:ea typeface="Cambria Math"/>
                                        </a:rPr>
                                      </m:ctrlPr>
                                    </m:accPr>
                                    <m:e>
                                      <m:r>
                                        <a:rPr lang="de-DE" sz="2000" i="1">
                                          <a:latin typeface="Cambria Math"/>
                                          <a:ea typeface="Cambria Math"/>
                                        </a:rPr>
                                        <m:t>𝑦</m:t>
                                      </m:r>
                                    </m:e>
                                  </m:acc>
                                </m:e>
                              </m:d>
                            </m:e>
                            <m:sup>
                              <m:r>
                                <a:rPr lang="de-DE" sz="2000" i="1">
                                  <a:latin typeface="Cambria Math"/>
                                  <a:ea typeface="Cambria Math"/>
                                </a:rPr>
                                <m:t>2</m:t>
                              </m:r>
                            </m:sup>
                          </m:sSup>
                        </m:e>
                      </m:nary>
                      <m:r>
                        <a:rPr lang="de-DE" sz="2000" b="0" i="1" smtClean="0">
                          <a:latin typeface="Cambria Math"/>
                          <a:ea typeface="Cambria Math"/>
                        </a:rPr>
                        <m:t>+</m:t>
                      </m:r>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p>
                            <m:sSupPr>
                              <m:ctrlPr>
                                <a:rPr lang="de-DE" sz="2000" i="1">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𝑦</m:t>
                                      </m:r>
                                    </m:e>
                                    <m:sub>
                                      <m:r>
                                        <a:rPr lang="de-DE" sz="2000" i="1">
                                          <a:latin typeface="Cambria Math"/>
                                          <a:ea typeface="Cambria Math"/>
                                        </a:rPr>
                                        <m:t>𝑖</m:t>
                                      </m:r>
                                    </m:sub>
                                  </m:sSub>
                                  <m:r>
                                    <a:rPr lang="de-DE" sz="2000" i="1">
                                      <a:latin typeface="Cambria Math"/>
                                      <a:ea typeface="Cambria Math"/>
                                    </a:rPr>
                                    <m:t>−</m:t>
                                  </m:r>
                                  <m:sSub>
                                    <m:sSubPr>
                                      <m:ctrlPr>
                                        <a:rPr lang="de-DE" sz="2000" i="1" smtClean="0">
                                          <a:latin typeface="Cambria Math" panose="02040503050406030204" pitchFamily="18" charset="0"/>
                                          <a:ea typeface="Cambria Math"/>
                                        </a:rPr>
                                      </m:ctrlPr>
                                    </m:sSubPr>
                                    <m:e>
                                      <m:acc>
                                        <m:accPr>
                                          <m:chr m:val="̂"/>
                                          <m:ctrlPr>
                                            <a:rPr lang="de-DE" sz="2000" i="1" smtClean="0">
                                              <a:latin typeface="Cambria Math" panose="02040503050406030204" pitchFamily="18" charset="0"/>
                                              <a:ea typeface="Cambria Math"/>
                                            </a:rPr>
                                          </m:ctrlPr>
                                        </m:accPr>
                                        <m:e>
                                          <m:r>
                                            <a:rPr lang="de-DE" sz="2000" b="0" i="1" smtClean="0">
                                              <a:latin typeface="Cambria Math"/>
                                              <a:ea typeface="Cambria Math"/>
                                            </a:rPr>
                                            <m:t>𝑦</m:t>
                                          </m:r>
                                        </m:e>
                                      </m:acc>
                                    </m:e>
                                    <m:sub>
                                      <m:r>
                                        <a:rPr lang="de-DE" sz="2000" b="0" i="1" smtClean="0">
                                          <a:latin typeface="Cambria Math"/>
                                          <a:ea typeface="Cambria Math"/>
                                        </a:rPr>
                                        <m:t>𝑖</m:t>
                                      </m:r>
                                    </m:sub>
                                  </m:sSub>
                                </m:e>
                              </m:d>
                            </m:e>
                            <m:sup>
                              <m:r>
                                <a:rPr lang="de-DE" sz="2000" i="1">
                                  <a:latin typeface="Cambria Math"/>
                                  <a:ea typeface="Cambria Math"/>
                                </a:rPr>
                                <m:t>2</m:t>
                              </m:r>
                            </m:sup>
                          </m:sSup>
                        </m:e>
                      </m:nary>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971600" y="2184016"/>
                <a:ext cx="6408712" cy="697114"/>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3" y="4257057"/>
                <a:ext cx="7992119" cy="408445"/>
              </a:xfrm>
              <a:prstGeom prst="rect">
                <a:avLst/>
              </a:prstGeom>
              <a:noFill/>
            </p:spPr>
            <p:txBody>
              <a:bodyPr wrap="square" rtlCol="0">
                <a:spAutoFit/>
              </a:bodyPr>
              <a:lstStyle/>
              <a:p>
                <a:r>
                  <a:rPr lang="de-DE" sz="2000" dirty="0">
                    <a:latin typeface="+mn-lt"/>
                  </a:rPr>
                  <a:t>&gt; Dividiert man auf beiden Seiten durch </a:t>
                </a:r>
                <a14:m>
                  <m:oMath xmlns:m="http://schemas.openxmlformats.org/officeDocument/2006/math">
                    <m:r>
                      <a:rPr lang="de-DE" sz="2000" b="0" i="1" smtClean="0">
                        <a:latin typeface="Cambria Math"/>
                      </a:rPr>
                      <m:t>𝑛</m:t>
                    </m:r>
                  </m:oMath>
                </a14:m>
                <a:r>
                  <a:rPr lang="de-DE" sz="2000" dirty="0">
                    <a:latin typeface="+mn-lt"/>
                  </a:rPr>
                  <a:t> und beachtet </a:t>
                </a:r>
                <a14:m>
                  <m:oMath xmlns:m="http://schemas.openxmlformats.org/officeDocument/2006/math">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a:rPr>
                              <m:t>𝑢</m:t>
                            </m:r>
                          </m:e>
                        </m:acc>
                      </m:e>
                    </m:acc>
                    <m:r>
                      <a:rPr lang="de-DE" sz="2000" i="1">
                        <a:latin typeface="Cambria Math"/>
                      </a:rPr>
                      <m:t>=0</m:t>
                    </m:r>
                  </m:oMath>
                </a14:m>
                <a:r>
                  <a:rPr lang="de-DE" sz="2000" dirty="0">
                    <a:latin typeface="+mn-lt"/>
                  </a:rPr>
                  <a:t>, erhält man</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4257057"/>
                <a:ext cx="7992119" cy="408445"/>
              </a:xfrm>
              <a:prstGeom prst="rect">
                <a:avLst/>
              </a:prstGeom>
              <a:blipFill rotWithShape="1">
                <a:blip r:embed="rId4"/>
                <a:stretch>
                  <a:fillRect l="-839" t="-4478" b="-2686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161951" y="2998036"/>
                <a:ext cx="837237" cy="4084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a:latin typeface="Cambria Math"/>
                        </a:rPr>
                        <m:t>=</m:t>
                      </m:r>
                      <m:acc>
                        <m:accPr>
                          <m:chr m:val="̅"/>
                          <m:ctrlPr>
                            <a:rPr lang="de-DE" sz="2000" i="1" smtClean="0">
                              <a:latin typeface="Cambria Math" panose="02040503050406030204" pitchFamily="18" charset="0"/>
                            </a:rPr>
                          </m:ctrlPr>
                        </m:accPr>
                        <m:e>
                          <m:acc>
                            <m:accPr>
                              <m:chr m:val="̂"/>
                              <m:ctrlPr>
                                <a:rPr lang="de-DE" sz="2000" i="1" smtClean="0">
                                  <a:latin typeface="Cambria Math" panose="02040503050406030204" pitchFamily="18" charset="0"/>
                                </a:rPr>
                              </m:ctrlPr>
                            </m:accPr>
                            <m:e>
                              <m:r>
                                <a:rPr lang="de-DE" sz="2000" b="0" i="1" smtClean="0">
                                  <a:latin typeface="Cambria Math"/>
                                </a:rPr>
                                <m:t>𝑦</m:t>
                              </m:r>
                            </m:e>
                          </m:acc>
                        </m:e>
                      </m:acc>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161951" y="2998036"/>
                <a:ext cx="837237" cy="408445"/>
              </a:xfrm>
              <a:prstGeom prst="rect">
                <a:avLst/>
              </a:prstGeom>
              <a:blipFill rotWithShape="1">
                <a:blip r:embed="rId5"/>
                <a:stretch>
                  <a:fillRect t="-1493" r="-8029" b="-8955"/>
                </a:stretch>
              </a:blipFill>
            </p:spPr>
            <p:txBody>
              <a:bodyPr/>
              <a:lstStyle/>
              <a:p>
                <a:r>
                  <a:rPr lang="de-DE">
                    <a:noFill/>
                  </a:rPr>
                  <a:t> </a:t>
                </a:r>
              </a:p>
            </p:txBody>
          </p:sp>
        </mc:Fallback>
      </mc:AlternateContent>
      <p:cxnSp>
        <p:nvCxnSpPr>
          <p:cNvPr id="3" name="Gerade Verbindung mit Pfeil 2"/>
          <p:cNvCxnSpPr/>
          <p:nvPr/>
        </p:nvCxnSpPr>
        <p:spPr>
          <a:xfrm flipV="1">
            <a:off x="4355976" y="2755742"/>
            <a:ext cx="0" cy="23395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 name="Geschweifte Klammer links 3"/>
          <p:cNvSpPr/>
          <p:nvPr/>
        </p:nvSpPr>
        <p:spPr>
          <a:xfrm rot="16200000">
            <a:off x="6076897" y="2419793"/>
            <a:ext cx="217140" cy="922673"/>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0" name="Textfeld 19"/>
              <p:cNvSpPr txBox="1"/>
              <p:nvPr/>
            </p:nvSpPr>
            <p:spPr>
              <a:xfrm>
                <a:off x="5809564" y="2989700"/>
                <a:ext cx="837237" cy="41678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rPr>
                        <m:t>=</m:t>
                      </m:r>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𝑢</m:t>
                              </m:r>
                            </m:e>
                          </m:acc>
                        </m:e>
                        <m:sub>
                          <m:r>
                            <a:rPr lang="de-DE" sz="2000" b="0" i="1" smtClean="0">
                              <a:latin typeface="Cambria Math"/>
                            </a:rPr>
                            <m:t>𝑖</m:t>
                          </m:r>
                        </m:sub>
                        <m:sup>
                          <m:r>
                            <a:rPr lang="de-DE" sz="2000" b="0" i="1" smtClean="0">
                              <a:latin typeface="Cambria Math"/>
                            </a:rPr>
                            <m:t>2</m:t>
                          </m:r>
                        </m:sup>
                      </m:sSubSup>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5809564" y="2989700"/>
                <a:ext cx="837237" cy="416781"/>
              </a:xfrm>
              <a:prstGeom prst="rect">
                <a:avLst/>
              </a:prstGeom>
              <a:blipFill rotWithShape="1">
                <a:blip r:embed="rId6"/>
                <a:stretch>
                  <a:fillRect t="-1449" r="-8029" b="-289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065491" y="4681473"/>
                <a:ext cx="6761944"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𝑛</m:t>
                          </m:r>
                        </m:den>
                      </m:f>
                      <m:nary>
                        <m:naryPr>
                          <m:chr m:val="∑"/>
                          <m:limLoc m:val="subSup"/>
                          <m:ctrlPr>
                            <a:rPr lang="de-DE" sz="2000" i="1" smtClean="0">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p>
                            <m:sSupPr>
                              <m:ctrlPr>
                                <a:rPr lang="de-DE" sz="200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𝑦</m:t>
                                      </m:r>
                                    </m:e>
                                    <m:sub>
                                      <m:r>
                                        <a:rPr lang="de-DE" sz="2000" i="1">
                                          <a:latin typeface="Cambria Math"/>
                                          <a:ea typeface="Cambria Math"/>
                                        </a:rPr>
                                        <m:t>𝑖</m:t>
                                      </m:r>
                                    </m:sub>
                                  </m:sSub>
                                  <m:r>
                                    <a:rPr lang="de-DE" sz="2000" i="1">
                                      <a:latin typeface="Cambria Math"/>
                                      <a:ea typeface="Cambria Math"/>
                                    </a:rPr>
                                    <m:t>−</m:t>
                                  </m:r>
                                  <m:acc>
                                    <m:accPr>
                                      <m:chr m:val="̅"/>
                                      <m:ctrlPr>
                                        <a:rPr lang="de-DE" sz="2000" i="1">
                                          <a:latin typeface="Cambria Math" panose="02040503050406030204" pitchFamily="18" charset="0"/>
                                          <a:ea typeface="Cambria Math"/>
                                        </a:rPr>
                                      </m:ctrlPr>
                                    </m:accPr>
                                    <m:e>
                                      <m:r>
                                        <a:rPr lang="de-DE" sz="2000" i="1">
                                          <a:latin typeface="Cambria Math"/>
                                          <a:ea typeface="Cambria Math"/>
                                        </a:rPr>
                                        <m:t>𝑦</m:t>
                                      </m:r>
                                    </m:e>
                                  </m:acc>
                                </m:e>
                              </m:d>
                            </m:e>
                            <m:sup>
                              <m:r>
                                <a:rPr lang="de-DE" sz="2000" b="0" i="1" smtClean="0">
                                  <a:latin typeface="Cambria Math"/>
                                  <a:ea typeface="Cambria Math"/>
                                </a:rPr>
                                <m:t>2</m:t>
                              </m:r>
                            </m:sup>
                          </m:sSup>
                        </m:e>
                      </m:nary>
                      <m:r>
                        <a:rPr lang="de-DE" sz="2000" b="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p>
                            <m:sSupPr>
                              <m:ctrlPr>
                                <a:rPr lang="de-DE" sz="2000" i="1">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acc>
                                        <m:accPr>
                                          <m:chr m:val="̂"/>
                                          <m:ctrlPr>
                                            <a:rPr lang="de-DE" sz="2000" i="1" smtClean="0">
                                              <a:latin typeface="Cambria Math" panose="02040503050406030204" pitchFamily="18" charset="0"/>
                                              <a:ea typeface="Cambria Math"/>
                                            </a:rPr>
                                          </m:ctrlPr>
                                        </m:accPr>
                                        <m:e>
                                          <m:r>
                                            <a:rPr lang="de-DE" sz="2000" b="0" i="1" smtClean="0">
                                              <a:latin typeface="Cambria Math"/>
                                              <a:ea typeface="Cambria Math"/>
                                            </a:rPr>
                                            <m:t>𝑦</m:t>
                                          </m:r>
                                        </m:e>
                                      </m:acc>
                                    </m:e>
                                    <m:sub>
                                      <m:r>
                                        <a:rPr lang="de-DE" sz="2000" i="1">
                                          <a:latin typeface="Cambria Math"/>
                                          <a:ea typeface="Cambria Math"/>
                                        </a:rPr>
                                        <m:t>𝑖</m:t>
                                      </m:r>
                                    </m:sub>
                                  </m:sSub>
                                  <m:r>
                                    <a:rPr lang="de-DE" sz="2000" i="1">
                                      <a:latin typeface="Cambria Math"/>
                                      <a:ea typeface="Cambria Math"/>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a:rPr>
                                            <m:t>𝑦</m:t>
                                          </m:r>
                                        </m:e>
                                      </m:acc>
                                    </m:e>
                                  </m:acc>
                                </m:e>
                              </m:d>
                            </m:e>
                            <m:sup>
                              <m:r>
                                <a:rPr lang="de-DE" sz="2000" i="1">
                                  <a:latin typeface="Cambria Math"/>
                                  <a:ea typeface="Cambria Math"/>
                                </a:rPr>
                                <m:t>2</m:t>
                              </m:r>
                            </m:sup>
                          </m:sSup>
                        </m:e>
                      </m:nary>
                      <m:r>
                        <a:rPr lang="de-DE" sz="2000" b="0" i="1" smtClean="0">
                          <a:latin typeface="Cambria Math"/>
                          <a:ea typeface="Cambria Math"/>
                        </a:rPr>
                        <m:t>+</m:t>
                      </m:r>
                      <m:f>
                        <m:fPr>
                          <m:ctrlPr>
                            <a:rPr lang="de-DE" sz="2000" i="1">
                              <a:latin typeface="Cambria Math" panose="02040503050406030204" pitchFamily="18" charset="0"/>
                              <a:ea typeface="Cambria Math"/>
                            </a:rPr>
                          </m:ctrlPr>
                        </m:fPr>
                        <m:num>
                          <m:r>
                            <a:rPr lang="de-DE" sz="2000" i="1">
                              <a:latin typeface="Cambria Math"/>
                              <a:ea typeface="Cambria Math"/>
                            </a:rPr>
                            <m:t>1</m:t>
                          </m:r>
                        </m:num>
                        <m:den>
                          <m:r>
                            <a:rPr lang="de-DE" sz="2000" i="1">
                              <a:latin typeface="Cambria Math"/>
                              <a:ea typeface="Cambria Math"/>
                            </a:rPr>
                            <m:t>𝑛</m:t>
                          </m:r>
                        </m:den>
                      </m:f>
                      <m:nary>
                        <m:naryPr>
                          <m:chr m:val="∑"/>
                          <m:limLoc m:val="subSup"/>
                          <m:ctrlPr>
                            <a:rPr lang="de-DE" sz="2000" i="1">
                              <a:latin typeface="Cambria Math" panose="02040503050406030204" pitchFamily="18" charset="0"/>
                              <a:ea typeface="Cambria Math"/>
                            </a:rPr>
                          </m:ctrlPr>
                        </m:naryPr>
                        <m:sub>
                          <m:r>
                            <m:rPr>
                              <m:brk m:alnAt="25"/>
                            </m:rPr>
                            <a:rPr lang="de-DE" sz="2000" i="1">
                              <a:latin typeface="Cambria Math"/>
                              <a:ea typeface="Cambria Math"/>
                            </a:rPr>
                            <m:t>𝑖</m:t>
                          </m:r>
                          <m:r>
                            <a:rPr lang="de-DE" sz="2000" i="1">
                              <a:latin typeface="Cambria Math"/>
                              <a:ea typeface="Cambria Math"/>
                            </a:rPr>
                            <m:t>=1</m:t>
                          </m:r>
                        </m:sub>
                        <m:sup>
                          <m:r>
                            <a:rPr lang="de-DE" sz="2000" i="1">
                              <a:latin typeface="Cambria Math"/>
                              <a:ea typeface="Cambria Math"/>
                            </a:rPr>
                            <m:t>𝑛</m:t>
                          </m:r>
                        </m:sup>
                        <m:e>
                          <m:sSup>
                            <m:sSupPr>
                              <m:ctrlPr>
                                <a:rPr lang="de-DE" sz="2000" i="1">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sSub>
                                    <m:sSubPr>
                                      <m:ctrlPr>
                                        <a:rPr lang="de-DE" sz="2000" i="1" smtClean="0">
                                          <a:solidFill>
                                            <a:schemeClr val="tx1"/>
                                          </a:solidFill>
                                          <a:latin typeface="Cambria Math" panose="02040503050406030204" pitchFamily="18" charset="0"/>
                                          <a:ea typeface="Cambria Math"/>
                                        </a:rPr>
                                      </m:ctrlPr>
                                    </m:sSubPr>
                                    <m:e>
                                      <m:acc>
                                        <m:accPr>
                                          <m:chr m:val="̂"/>
                                          <m:ctrlPr>
                                            <a:rPr lang="de-DE" sz="2000" i="1">
                                              <a:solidFill>
                                                <a:schemeClr val="tx1"/>
                                              </a:solidFill>
                                              <a:latin typeface="Cambria Math" panose="02040503050406030204" pitchFamily="18" charset="0"/>
                                              <a:ea typeface="Cambria Math"/>
                                            </a:rPr>
                                          </m:ctrlPr>
                                        </m:accPr>
                                        <m:e>
                                          <m:r>
                                            <a:rPr lang="de-DE" sz="2000" b="0" i="1">
                                              <a:solidFill>
                                                <a:schemeClr val="tx1"/>
                                              </a:solidFill>
                                              <a:latin typeface="Cambria Math" panose="02040503050406030204" pitchFamily="18" charset="0"/>
                                              <a:ea typeface="Cambria Math"/>
                                            </a:rPr>
                                            <m:t>𝑢</m:t>
                                          </m:r>
                                        </m:e>
                                      </m:acc>
                                    </m:e>
                                    <m:sub>
                                      <m:r>
                                        <a:rPr lang="de-DE" sz="2000" b="0" i="1">
                                          <a:solidFill>
                                            <a:schemeClr val="tx1"/>
                                          </a:solidFill>
                                          <a:latin typeface="Cambria Math" panose="02040503050406030204" pitchFamily="18" charset="0"/>
                                          <a:ea typeface="Cambria Math"/>
                                        </a:rPr>
                                        <m:t>𝑖</m:t>
                                      </m:r>
                                    </m:sub>
                                  </m:sSub>
                                  <m:r>
                                    <a:rPr lang="de-DE" sz="2000" i="1">
                                      <a:latin typeface="Cambria Math"/>
                                      <a:ea typeface="Cambria Math"/>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a:rPr>
                                            <m:t>𝑢</m:t>
                                          </m:r>
                                        </m:e>
                                      </m:acc>
                                    </m:e>
                                  </m:acc>
                                </m:e>
                              </m:d>
                            </m:e>
                            <m:sup>
                              <m:r>
                                <a:rPr lang="de-DE" sz="2000" i="1">
                                  <a:latin typeface="Cambria Math"/>
                                  <a:ea typeface="Cambria Math"/>
                                </a:rPr>
                                <m:t>2</m:t>
                              </m:r>
                            </m:sup>
                          </m:sSup>
                        </m:e>
                      </m:nary>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065491" y="4681473"/>
                <a:ext cx="6761944" cy="710259"/>
              </a:xfrm>
              <a:prstGeom prst="rect">
                <a:avLst/>
              </a:prstGeom>
              <a:blipFill>
                <a:blip r:embed="rId7"/>
                <a:stretch>
                  <a:fillRect/>
                </a:stretch>
              </a:blipFill>
            </p:spPr>
            <p:txBody>
              <a:bodyPr/>
              <a:lstStyle/>
              <a:p>
                <a:r>
                  <a:rPr lang="en-US">
                    <a:noFill/>
                  </a:rPr>
                  <a:t> </a:t>
                </a:r>
              </a:p>
            </p:txBody>
          </p:sp>
        </mc:Fallback>
      </mc:AlternateContent>
      <p:sp>
        <p:nvSpPr>
          <p:cNvPr id="27" name="Geschweifte Klammer links 26"/>
          <p:cNvSpPr/>
          <p:nvPr/>
        </p:nvSpPr>
        <p:spPr>
          <a:xfrm rot="16200000">
            <a:off x="1896718" y="4621618"/>
            <a:ext cx="217142" cy="1757370"/>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8" name="Geschweifte Klammer links 27"/>
          <p:cNvSpPr/>
          <p:nvPr/>
        </p:nvSpPr>
        <p:spPr>
          <a:xfrm rot="16200000">
            <a:off x="4035541" y="4621618"/>
            <a:ext cx="217142" cy="1757370"/>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9" name="Geschweifte Klammer links 28"/>
          <p:cNvSpPr/>
          <p:nvPr/>
        </p:nvSpPr>
        <p:spPr>
          <a:xfrm rot="16200000">
            <a:off x="6246374" y="4621618"/>
            <a:ext cx="217142" cy="1757370"/>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30" name="Textfeld 29"/>
              <p:cNvSpPr txBox="1"/>
              <p:nvPr/>
            </p:nvSpPr>
            <p:spPr>
              <a:xfrm>
                <a:off x="1693303" y="5598359"/>
                <a:ext cx="837237" cy="404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𝑌</m:t>
                          </m:r>
                        </m:sub>
                        <m:sup>
                          <m:r>
                            <a:rPr lang="de-DE" sz="2000" b="0" i="1" smtClean="0">
                              <a:latin typeface="Cambria Math"/>
                            </a:rPr>
                            <m:t>2</m:t>
                          </m:r>
                        </m:sup>
                      </m:sSubSup>
                    </m:oMath>
                  </m:oMathPara>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693303" y="5598359"/>
                <a:ext cx="837237" cy="404406"/>
              </a:xfrm>
              <a:prstGeom prst="rect">
                <a:avLst/>
              </a:prstGeom>
              <a:blipFill rotWithShape="1">
                <a:blip r:embed="rId8"/>
                <a:stretch>
                  <a:fillRect b="-298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3903016" y="5598359"/>
                <a:ext cx="837237" cy="44133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𝑠</m:t>
                              </m:r>
                            </m:e>
                          </m:acc>
                        </m:e>
                        <m:sub>
                          <m:acc>
                            <m:accPr>
                              <m:chr m:val="̂"/>
                              <m:ctrlPr>
                                <a:rPr lang="de-DE" sz="2000" i="1" smtClean="0">
                                  <a:latin typeface="Cambria Math" panose="02040503050406030204" pitchFamily="18" charset="0"/>
                                </a:rPr>
                              </m:ctrlPr>
                            </m:accPr>
                            <m:e>
                              <m:r>
                                <a:rPr lang="de-DE" sz="2000" b="0" i="1" smtClean="0">
                                  <a:latin typeface="Cambria Math"/>
                                </a:rPr>
                                <m:t>𝑌</m:t>
                              </m:r>
                            </m:e>
                          </m:acc>
                        </m:sub>
                        <m:sup>
                          <m:r>
                            <a:rPr lang="de-DE" sz="2000" b="0" i="1" smtClean="0">
                              <a:latin typeface="Cambria Math"/>
                            </a:rPr>
                            <m:t>2</m:t>
                          </m:r>
                        </m:sup>
                      </m:sSubSup>
                    </m:oMath>
                  </m:oMathPara>
                </a14:m>
                <a:endParaRPr lang="de-DE" sz="2000" dirty="0">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3903016" y="5598359"/>
                <a:ext cx="837237" cy="441339"/>
              </a:xfrm>
              <a:prstGeom prst="rect">
                <a:avLst/>
              </a:prstGeom>
              <a:blipFill rotWithShape="1">
                <a:blip r:embed="rId9"/>
                <a:stretch>
                  <a:fillRect b="-274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6105956" y="5598358"/>
                <a:ext cx="837237" cy="44339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𝑠</m:t>
                              </m:r>
                            </m:e>
                          </m:acc>
                        </m:e>
                        <m:sub>
                          <m:acc>
                            <m:accPr>
                              <m:chr m:val="̂"/>
                              <m:ctrlPr>
                                <a:rPr lang="de-DE" sz="2000" i="1" smtClean="0">
                                  <a:latin typeface="Cambria Math" panose="02040503050406030204" pitchFamily="18" charset="0"/>
                                </a:rPr>
                              </m:ctrlPr>
                            </m:accPr>
                            <m:e>
                              <m:r>
                                <a:rPr lang="de-DE" sz="2000" b="0" i="1" smtClean="0">
                                  <a:latin typeface="Cambria Math"/>
                                </a:rPr>
                                <m:t>𝑈</m:t>
                              </m:r>
                            </m:e>
                          </m:acc>
                        </m:sub>
                        <m:sup>
                          <m:r>
                            <a:rPr lang="de-DE" sz="2000" b="0" i="1" smtClean="0">
                              <a:latin typeface="Cambria Math"/>
                            </a:rPr>
                            <m:t>2</m:t>
                          </m:r>
                        </m:sup>
                      </m:sSubSup>
                    </m:oMath>
                  </m:oMathPara>
                </a14:m>
                <a:endParaRPr lang="de-DE" sz="2000" dirty="0">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6105956" y="5598358"/>
                <a:ext cx="837237" cy="443391"/>
              </a:xfrm>
              <a:prstGeom prst="rect">
                <a:avLst/>
              </a:prstGeom>
              <a:blipFill rotWithShape="1">
                <a:blip r:embed="rId10"/>
                <a:stretch>
                  <a:fillRect b="-2740"/>
                </a:stretch>
              </a:blipFill>
            </p:spPr>
            <p:txBody>
              <a:bodyPr/>
              <a:lstStyle/>
              <a:p>
                <a:r>
                  <a:rPr lang="de-DE">
                    <a:noFill/>
                  </a:rPr>
                  <a:t> </a:t>
                </a:r>
              </a:p>
            </p:txBody>
          </p:sp>
        </mc:Fallback>
      </mc:AlternateContent>
      <p:sp>
        <p:nvSpPr>
          <p:cNvPr id="33" name="Textfeld 32"/>
          <p:cNvSpPr txBox="1"/>
          <p:nvPr/>
        </p:nvSpPr>
        <p:spPr>
          <a:xfrm>
            <a:off x="706444" y="6037393"/>
            <a:ext cx="2596025" cy="400110"/>
          </a:xfrm>
          <a:prstGeom prst="rect">
            <a:avLst/>
          </a:prstGeom>
          <a:noFill/>
        </p:spPr>
        <p:txBody>
          <a:bodyPr wrap="square" rtlCol="0">
            <a:spAutoFit/>
          </a:bodyPr>
          <a:lstStyle/>
          <a:p>
            <a:r>
              <a:rPr lang="de-DE" sz="2000" b="1" dirty="0">
                <a:solidFill>
                  <a:srgbClr val="0070C0"/>
                </a:solidFill>
                <a:latin typeface="+mn-lt"/>
              </a:rPr>
              <a:t>Gesamtstreuung</a:t>
            </a:r>
            <a:r>
              <a:rPr lang="de-DE" sz="2000" dirty="0">
                <a:latin typeface="+mn-lt"/>
              </a:rPr>
              <a:t>   =</a:t>
            </a:r>
          </a:p>
        </p:txBody>
      </p:sp>
      <p:sp>
        <p:nvSpPr>
          <p:cNvPr id="34" name="Textfeld 33"/>
          <p:cNvSpPr txBox="1"/>
          <p:nvPr/>
        </p:nvSpPr>
        <p:spPr>
          <a:xfrm>
            <a:off x="2974606" y="6037393"/>
            <a:ext cx="2776135" cy="400110"/>
          </a:xfrm>
          <a:prstGeom prst="rect">
            <a:avLst/>
          </a:prstGeom>
          <a:noFill/>
        </p:spPr>
        <p:txBody>
          <a:bodyPr wrap="square" rtlCol="0">
            <a:spAutoFit/>
          </a:bodyPr>
          <a:lstStyle/>
          <a:p>
            <a:r>
              <a:rPr lang="de-DE" sz="2000" b="1" dirty="0">
                <a:solidFill>
                  <a:srgbClr val="0070C0"/>
                </a:solidFill>
                <a:latin typeface="+mn-lt"/>
              </a:rPr>
              <a:t>Erklärte Streuung</a:t>
            </a:r>
            <a:r>
              <a:rPr lang="de-DE" sz="2000" dirty="0">
                <a:latin typeface="+mn-lt"/>
              </a:rPr>
              <a:t>   +</a:t>
            </a:r>
          </a:p>
        </p:txBody>
      </p:sp>
      <p:sp>
        <p:nvSpPr>
          <p:cNvPr id="35" name="Textfeld 34"/>
          <p:cNvSpPr txBox="1"/>
          <p:nvPr/>
        </p:nvSpPr>
        <p:spPr>
          <a:xfrm>
            <a:off x="5494843" y="6039698"/>
            <a:ext cx="2405090" cy="400110"/>
          </a:xfrm>
          <a:prstGeom prst="rect">
            <a:avLst/>
          </a:prstGeom>
          <a:noFill/>
        </p:spPr>
        <p:txBody>
          <a:bodyPr wrap="square" rtlCol="0">
            <a:spAutoFit/>
          </a:bodyPr>
          <a:lstStyle/>
          <a:p>
            <a:r>
              <a:rPr lang="de-DE" sz="2000" b="1" dirty="0">
                <a:solidFill>
                  <a:srgbClr val="0070C0"/>
                </a:solidFill>
                <a:latin typeface="+mn-lt"/>
              </a:rPr>
              <a:t>Residualstreuung</a:t>
            </a:r>
          </a:p>
        </p:txBody>
      </p:sp>
      <p:sp>
        <p:nvSpPr>
          <p:cNvPr id="37" name="Geschweifte Klammer links 36"/>
          <p:cNvSpPr/>
          <p:nvPr/>
        </p:nvSpPr>
        <p:spPr>
          <a:xfrm rot="16200000">
            <a:off x="1741715" y="2598809"/>
            <a:ext cx="217142" cy="1757370"/>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8" name="Geschweifte Klammer links 37"/>
          <p:cNvSpPr/>
          <p:nvPr/>
        </p:nvSpPr>
        <p:spPr>
          <a:xfrm rot="16200000">
            <a:off x="3880538" y="2598809"/>
            <a:ext cx="217142" cy="1757370"/>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9" name="Geschweifte Klammer links 38"/>
          <p:cNvSpPr/>
          <p:nvPr/>
        </p:nvSpPr>
        <p:spPr>
          <a:xfrm rot="16200000">
            <a:off x="6091371" y="2598809"/>
            <a:ext cx="217142" cy="1757370"/>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40" name="Textfeld 39"/>
          <p:cNvSpPr txBox="1"/>
          <p:nvPr/>
        </p:nvSpPr>
        <p:spPr>
          <a:xfrm>
            <a:off x="934329" y="3573259"/>
            <a:ext cx="2021695" cy="707886"/>
          </a:xfrm>
          <a:prstGeom prst="rect">
            <a:avLst/>
          </a:prstGeom>
          <a:noFill/>
        </p:spPr>
        <p:txBody>
          <a:bodyPr wrap="square" rtlCol="0">
            <a:spAutoFit/>
          </a:bodyPr>
          <a:lstStyle/>
          <a:p>
            <a:pPr algn="ctr"/>
            <a:r>
              <a:rPr lang="de-DE" sz="2000" b="1" dirty="0">
                <a:solidFill>
                  <a:srgbClr val="0070C0"/>
                </a:solidFill>
                <a:latin typeface="+mn-lt"/>
              </a:rPr>
              <a:t>Gesamt-</a:t>
            </a:r>
          </a:p>
          <a:p>
            <a:pPr algn="ctr"/>
            <a:r>
              <a:rPr lang="de-DE" sz="2000" b="1" dirty="0">
                <a:solidFill>
                  <a:srgbClr val="0070C0"/>
                </a:solidFill>
                <a:latin typeface="+mn-lt"/>
              </a:rPr>
              <a:t>quadratsumme</a:t>
            </a:r>
            <a:endParaRPr lang="de-DE" sz="2000" dirty="0">
              <a:latin typeface="+mn-lt"/>
            </a:endParaRPr>
          </a:p>
        </p:txBody>
      </p:sp>
      <p:sp>
        <p:nvSpPr>
          <p:cNvPr id="41" name="Textfeld 40"/>
          <p:cNvSpPr txBox="1"/>
          <p:nvPr/>
        </p:nvSpPr>
        <p:spPr>
          <a:xfrm>
            <a:off x="3133610" y="3573259"/>
            <a:ext cx="1941445" cy="707886"/>
          </a:xfrm>
          <a:prstGeom prst="rect">
            <a:avLst/>
          </a:prstGeom>
          <a:noFill/>
        </p:spPr>
        <p:txBody>
          <a:bodyPr wrap="square" rtlCol="0">
            <a:spAutoFit/>
          </a:bodyPr>
          <a:lstStyle/>
          <a:p>
            <a:pPr algn="ctr"/>
            <a:r>
              <a:rPr lang="de-DE" sz="2000" b="1" dirty="0">
                <a:solidFill>
                  <a:srgbClr val="0070C0"/>
                </a:solidFill>
                <a:latin typeface="+mn-lt"/>
              </a:rPr>
              <a:t>Erklärte </a:t>
            </a:r>
          </a:p>
          <a:p>
            <a:pPr algn="ctr"/>
            <a:r>
              <a:rPr lang="de-DE" sz="2000" b="1" dirty="0">
                <a:solidFill>
                  <a:srgbClr val="0070C0"/>
                </a:solidFill>
                <a:latin typeface="+mn-lt"/>
              </a:rPr>
              <a:t>Quadratsumme</a:t>
            </a:r>
            <a:endParaRPr lang="de-DE" sz="2000" dirty="0">
              <a:latin typeface="+mn-lt"/>
            </a:endParaRPr>
          </a:p>
        </p:txBody>
      </p:sp>
      <p:sp>
        <p:nvSpPr>
          <p:cNvPr id="42" name="Textfeld 41"/>
          <p:cNvSpPr txBox="1"/>
          <p:nvPr/>
        </p:nvSpPr>
        <p:spPr>
          <a:xfrm>
            <a:off x="5181106" y="3586857"/>
            <a:ext cx="2183307" cy="707886"/>
          </a:xfrm>
          <a:prstGeom prst="rect">
            <a:avLst/>
          </a:prstGeom>
          <a:noFill/>
        </p:spPr>
        <p:txBody>
          <a:bodyPr wrap="square" rtlCol="0">
            <a:spAutoFit/>
          </a:bodyPr>
          <a:lstStyle/>
          <a:p>
            <a:pPr algn="ctr"/>
            <a:r>
              <a:rPr lang="de-DE" sz="2000" b="1" dirty="0" err="1">
                <a:solidFill>
                  <a:srgbClr val="0070C0"/>
                </a:solidFill>
                <a:latin typeface="+mn-lt"/>
              </a:rPr>
              <a:t>Residuenquadrat</a:t>
            </a:r>
            <a:r>
              <a:rPr lang="de-DE" sz="2000" b="1" dirty="0">
                <a:solidFill>
                  <a:srgbClr val="0070C0"/>
                </a:solidFill>
                <a:latin typeface="+mn-lt"/>
              </a:rPr>
              <a:t>-</a:t>
            </a:r>
          </a:p>
          <a:p>
            <a:pPr algn="ctr"/>
            <a:r>
              <a:rPr lang="de-DE" sz="2000" b="1" dirty="0">
                <a:solidFill>
                  <a:srgbClr val="0070C0"/>
                </a:solidFill>
                <a:latin typeface="+mn-lt"/>
              </a:rPr>
              <a:t>summe</a:t>
            </a:r>
          </a:p>
        </p:txBody>
      </p:sp>
      <p:sp>
        <p:nvSpPr>
          <p:cNvPr id="4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861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310064353"/>
      </p:ext>
    </p:extLst>
  </p:cSld>
  <p:clrMapOvr>
    <a:masterClrMapping/>
  </p:clrMapOvr>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124744"/>
            <a:ext cx="611991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Bestimmtheitsmaß und Standardfehler der Regression</a:t>
            </a:r>
          </a:p>
        </p:txBody>
      </p:sp>
      <p:pic>
        <p:nvPicPr>
          <p:cNvPr id="2" name="Grafik 1"/>
          <p:cNvPicPr>
            <a:picLocks noChangeAspect="1"/>
          </p:cNvPicPr>
          <p:nvPr/>
        </p:nvPicPr>
        <p:blipFill>
          <a:blip r:embed="rId3"/>
          <a:stretch>
            <a:fillRect/>
          </a:stretch>
        </p:blipFill>
        <p:spPr>
          <a:xfrm>
            <a:off x="457200" y="1651583"/>
            <a:ext cx="7600950" cy="4533900"/>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862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729941085"/>
      </p:ext>
    </p:extLst>
  </p:cSld>
  <p:clrMapOvr>
    <a:masterClrMapping/>
  </p:clrMapOvr>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863</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8" name="Textfeld 7"/>
              <p:cNvSpPr txBox="1"/>
              <p:nvPr/>
            </p:nvSpPr>
            <p:spPr>
              <a:xfrm>
                <a:off x="482394" y="4005064"/>
                <a:ext cx="5372133" cy="373179"/>
              </a:xfrm>
              <a:prstGeom prst="rect">
                <a:avLst/>
              </a:prstGeom>
              <a:noFill/>
            </p:spPr>
            <p:txBody>
              <a:bodyPr wrap="square" rtlCol="0">
                <a:spAutoFit/>
              </a:bodyPr>
              <a:lstStyle/>
              <a:p>
                <a:r>
                  <a:rPr lang="de-DE" dirty="0">
                    <a:latin typeface="+mn-lt"/>
                  </a:rPr>
                  <a:t>&gt; Zum Nachweis von </a:t>
                </a:r>
                <a14:m>
                  <m:oMath xmlns:m="http://schemas.openxmlformats.org/officeDocument/2006/math">
                    <m:sSup>
                      <m:sSupPr>
                        <m:ctrlPr>
                          <a:rPr lang="de-DE" i="1" smtClean="0">
                            <a:latin typeface="Cambria Math" panose="02040503050406030204" pitchFamily="18" charset="0"/>
                          </a:rPr>
                        </m:ctrlPr>
                      </m:sSupPr>
                      <m:e>
                        <m:r>
                          <a:rPr lang="de-DE" b="0" i="1" smtClean="0">
                            <a:latin typeface="Cambria Math"/>
                          </a:rPr>
                          <m:t>𝑅</m:t>
                        </m:r>
                      </m:e>
                      <m:sup>
                        <m:r>
                          <a:rPr lang="de-DE" b="0" i="1" smtClean="0">
                            <a:latin typeface="Cambria Math"/>
                          </a:rPr>
                          <m:t>2</m:t>
                        </m:r>
                      </m:sup>
                    </m:sSup>
                    <m:r>
                      <a:rPr lang="de-DE" b="0" i="1" smtClean="0">
                        <a:latin typeface="Cambria Math"/>
                      </a:rPr>
                      <m:t>=</m:t>
                    </m:r>
                    <m:sSubSup>
                      <m:sSubSupPr>
                        <m:ctrlPr>
                          <a:rPr lang="de-DE" b="0" i="1" smtClean="0">
                            <a:latin typeface="Cambria Math" panose="02040503050406030204" pitchFamily="18" charset="0"/>
                          </a:rPr>
                        </m:ctrlPr>
                      </m:sSubSupPr>
                      <m:e>
                        <m:r>
                          <a:rPr lang="de-DE" b="0" i="1" smtClean="0">
                            <a:latin typeface="Cambria Math"/>
                          </a:rPr>
                          <m:t>𝑟</m:t>
                        </m:r>
                      </m:e>
                      <m:sub>
                        <m:r>
                          <a:rPr lang="de-DE" b="0" i="1" smtClean="0">
                            <a:latin typeface="Cambria Math"/>
                          </a:rPr>
                          <m:t>𝑋𝑌</m:t>
                        </m:r>
                      </m:sub>
                      <m:sup>
                        <m:r>
                          <a:rPr lang="de-DE" b="0" i="1" smtClean="0">
                            <a:latin typeface="Cambria Math"/>
                          </a:rPr>
                          <m:t>2</m:t>
                        </m:r>
                      </m:sup>
                    </m:sSubSup>
                  </m:oMath>
                </a14:m>
                <a:r>
                  <a:rPr lang="de-DE" dirty="0">
                    <a:latin typeface="+mn-lt"/>
                  </a:rPr>
                  <a:t>  siehe Lehrbuch S</a:t>
                </a:r>
                <a:r>
                  <a:rPr lang="de-DE">
                    <a:latin typeface="+mn-lt"/>
                  </a:rPr>
                  <a:t>. 660</a:t>
                </a:r>
                <a:endParaRPr lang="de-DE" dirty="0">
                  <a:latin typeface="+mn-lt"/>
                </a:endParaRPr>
              </a:p>
            </p:txBody>
          </p:sp>
        </mc:Choice>
        <mc:Fallback xmlns="">
          <p:sp>
            <p:nvSpPr>
              <p:cNvPr id="8" name="Textfeld 7"/>
              <p:cNvSpPr txBox="1">
                <a:spLocks noRot="1" noChangeAspect="1" noMove="1" noResize="1" noEditPoints="1" noAdjustHandles="1" noChangeArrowheads="1" noChangeShapeType="1" noTextEdit="1"/>
              </p:cNvSpPr>
              <p:nvPr/>
            </p:nvSpPr>
            <p:spPr>
              <a:xfrm>
                <a:off x="482394" y="4005064"/>
                <a:ext cx="5372133" cy="373179"/>
              </a:xfrm>
              <a:prstGeom prst="rect">
                <a:avLst/>
              </a:prstGeom>
              <a:blipFill>
                <a:blip r:embed="rId3"/>
                <a:stretch>
                  <a:fillRect l="-908" t="-8197" b="-2623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 name="Textfeld 8"/>
              <p:cNvSpPr txBox="1"/>
              <p:nvPr/>
            </p:nvSpPr>
            <p:spPr>
              <a:xfrm>
                <a:off x="482394" y="4379416"/>
                <a:ext cx="5372133" cy="583686"/>
              </a:xfrm>
              <a:prstGeom prst="rect">
                <a:avLst/>
              </a:prstGeom>
              <a:noFill/>
            </p:spPr>
            <p:txBody>
              <a:bodyPr wrap="square" rtlCol="0">
                <a:spAutoFit/>
              </a:bodyPr>
              <a:lstStyle/>
              <a:p>
                <a:r>
                  <a:rPr lang="de-DE" dirty="0">
                    <a:latin typeface="+mn-lt"/>
                  </a:rPr>
                  <a:t>&gt; Nachweis von  </a:t>
                </a:r>
                <a14:m>
                  <m:oMath xmlns:m="http://schemas.openxmlformats.org/officeDocument/2006/math">
                    <m:sSubSup>
                      <m:sSubSupPr>
                        <m:ctrlPr>
                          <a:rPr lang="de-DE" i="1" smtClean="0">
                            <a:latin typeface="Cambria Math" panose="02040503050406030204" pitchFamily="18" charset="0"/>
                          </a:rPr>
                        </m:ctrlPr>
                      </m:sSubSupPr>
                      <m:e>
                        <m:r>
                          <a:rPr lang="de-DE" b="0" i="1" smtClean="0">
                            <a:latin typeface="Cambria Math"/>
                          </a:rPr>
                          <m:t>𝑟</m:t>
                        </m:r>
                      </m:e>
                      <m:sub>
                        <m:r>
                          <a:rPr lang="de-DE" b="0" i="1" smtClean="0">
                            <a:latin typeface="Cambria Math"/>
                          </a:rPr>
                          <m:t>𝑋𝑌</m:t>
                        </m:r>
                      </m:sub>
                      <m:sup>
                        <m:r>
                          <a:rPr lang="de-DE" b="0" i="1" smtClean="0">
                            <a:latin typeface="Cambria Math"/>
                          </a:rPr>
                          <m:t>2</m:t>
                        </m:r>
                      </m:sup>
                    </m:sSubSup>
                    <m:r>
                      <a:rPr lang="de-DE" b="0" i="1" smtClean="0">
                        <a:latin typeface="Cambria Math"/>
                      </a:rPr>
                      <m:t>=</m:t>
                    </m:r>
                    <m:sSubSup>
                      <m:sSubSupPr>
                        <m:ctrlPr>
                          <a:rPr lang="de-DE" b="0" i="1" smtClean="0">
                            <a:latin typeface="Cambria Math" panose="02040503050406030204" pitchFamily="18" charset="0"/>
                          </a:rPr>
                        </m:ctrlPr>
                      </m:sSubSupPr>
                      <m:e>
                        <m:acc>
                          <m:accPr>
                            <m:chr m:val="̂"/>
                            <m:ctrlPr>
                              <a:rPr lang="de-DE" b="0" i="1" smtClean="0">
                                <a:latin typeface="Cambria Math" panose="02040503050406030204" pitchFamily="18" charset="0"/>
                              </a:rPr>
                            </m:ctrlPr>
                          </m:accPr>
                          <m:e>
                            <m:r>
                              <a:rPr lang="de-DE" b="0" i="1" smtClean="0">
                                <a:latin typeface="Cambria Math"/>
                                <a:ea typeface="Cambria Math"/>
                              </a:rPr>
                              <m:t>𝛽</m:t>
                            </m:r>
                          </m:e>
                        </m:acc>
                      </m:e>
                      <m:sub>
                        <m:r>
                          <a:rPr lang="de-DE" b="0" i="1" smtClean="0">
                            <a:latin typeface="Cambria Math"/>
                          </a:rPr>
                          <m:t>1</m:t>
                        </m:r>
                      </m:sub>
                      <m:sup>
                        <m:r>
                          <a:rPr lang="de-DE" b="0" i="1" smtClean="0">
                            <a:latin typeface="Cambria Math"/>
                          </a:rPr>
                          <m:t>2</m:t>
                        </m:r>
                      </m:sup>
                    </m:sSubSup>
                    <m:f>
                      <m:fPr>
                        <m:ctrlPr>
                          <a:rPr lang="de-DE" b="0" i="1" smtClean="0">
                            <a:latin typeface="Cambria Math" panose="02040503050406030204" pitchFamily="18" charset="0"/>
                          </a:rPr>
                        </m:ctrlPr>
                      </m:fPr>
                      <m:num>
                        <m:sSubSup>
                          <m:sSubSupPr>
                            <m:ctrlPr>
                              <a:rPr lang="de-DE" b="0" i="1" smtClean="0">
                                <a:latin typeface="Cambria Math" panose="02040503050406030204" pitchFamily="18" charset="0"/>
                              </a:rPr>
                            </m:ctrlPr>
                          </m:sSubSupPr>
                          <m:e>
                            <m:acc>
                              <m:accPr>
                                <m:chr m:val="̃"/>
                                <m:ctrlPr>
                                  <a:rPr lang="de-DE" b="0" i="1" smtClean="0">
                                    <a:latin typeface="Cambria Math" panose="02040503050406030204" pitchFamily="18" charset="0"/>
                                  </a:rPr>
                                </m:ctrlPr>
                              </m:accPr>
                              <m:e>
                                <m:r>
                                  <a:rPr lang="de-DE" b="0" i="1" smtClean="0">
                                    <a:latin typeface="Cambria Math"/>
                                  </a:rPr>
                                  <m:t>𝑠</m:t>
                                </m:r>
                              </m:e>
                            </m:acc>
                          </m:e>
                          <m:sub>
                            <m:r>
                              <a:rPr lang="de-DE" b="0" i="1" smtClean="0">
                                <a:latin typeface="Cambria Math"/>
                              </a:rPr>
                              <m:t>𝑋</m:t>
                            </m:r>
                          </m:sub>
                          <m:sup>
                            <m:r>
                              <a:rPr lang="de-DE" b="0" i="1" smtClean="0">
                                <a:latin typeface="Cambria Math"/>
                              </a:rPr>
                              <m:t>2</m:t>
                            </m:r>
                          </m:sup>
                        </m:sSubSup>
                      </m:num>
                      <m:den>
                        <m:sSubSup>
                          <m:sSubSupPr>
                            <m:ctrlPr>
                              <a:rPr lang="de-DE" i="1">
                                <a:latin typeface="Cambria Math" panose="02040503050406030204" pitchFamily="18" charset="0"/>
                              </a:rPr>
                            </m:ctrlPr>
                          </m:sSubSupPr>
                          <m:e>
                            <m:acc>
                              <m:accPr>
                                <m:chr m:val="̃"/>
                                <m:ctrlPr>
                                  <a:rPr lang="de-DE" i="1">
                                    <a:latin typeface="Cambria Math" panose="02040503050406030204" pitchFamily="18" charset="0"/>
                                  </a:rPr>
                                </m:ctrlPr>
                              </m:accPr>
                              <m:e>
                                <m:r>
                                  <a:rPr lang="de-DE" i="1">
                                    <a:latin typeface="Cambria Math"/>
                                  </a:rPr>
                                  <m:t>𝑠</m:t>
                                </m:r>
                              </m:e>
                            </m:acc>
                          </m:e>
                          <m:sub>
                            <m:r>
                              <a:rPr lang="de-DE" b="0" i="1" smtClean="0">
                                <a:latin typeface="Cambria Math"/>
                              </a:rPr>
                              <m:t>𝑌</m:t>
                            </m:r>
                          </m:sub>
                          <m:sup>
                            <m:r>
                              <a:rPr lang="de-DE" i="1">
                                <a:latin typeface="Cambria Math"/>
                              </a:rPr>
                              <m:t>2</m:t>
                            </m:r>
                          </m:sup>
                        </m:sSubSup>
                      </m:den>
                    </m:f>
                  </m:oMath>
                </a14:m>
                <a:r>
                  <a:rPr lang="de-DE" dirty="0">
                    <a:latin typeface="+mn-lt"/>
                  </a:rPr>
                  <a:t>:</a:t>
                </a:r>
              </a:p>
            </p:txBody>
          </p:sp>
        </mc:Choice>
        <mc:Fallback xmlns="">
          <p:sp>
            <p:nvSpPr>
              <p:cNvPr id="9" name="Textfeld 8"/>
              <p:cNvSpPr txBox="1">
                <a:spLocks noRot="1" noChangeAspect="1" noMove="1" noResize="1" noEditPoints="1" noAdjustHandles="1" noChangeArrowheads="1" noChangeShapeType="1" noTextEdit="1"/>
              </p:cNvSpPr>
              <p:nvPr/>
            </p:nvSpPr>
            <p:spPr>
              <a:xfrm>
                <a:off x="482394" y="4379416"/>
                <a:ext cx="5372133" cy="583686"/>
              </a:xfrm>
              <a:prstGeom prst="rect">
                <a:avLst/>
              </a:prstGeom>
              <a:blipFill rotWithShape="1">
                <a:blip r:embed="rId5"/>
                <a:stretch>
                  <a:fillRect l="-90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755576" y="4933551"/>
                <a:ext cx="5372133" cy="86292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i="1" smtClean="0">
                              <a:latin typeface="Cambria Math" panose="02040503050406030204" pitchFamily="18" charset="0"/>
                            </a:rPr>
                          </m:ctrlPr>
                        </m:sSubSupPr>
                        <m:e>
                          <m:r>
                            <a:rPr lang="de-DE" b="0" i="1" smtClean="0">
                              <a:latin typeface="Cambria Math"/>
                            </a:rPr>
                            <m:t>𝑟</m:t>
                          </m:r>
                        </m:e>
                        <m:sub>
                          <m:r>
                            <a:rPr lang="de-DE" b="0" i="1" smtClean="0">
                              <a:latin typeface="Cambria Math"/>
                            </a:rPr>
                            <m:t>𝑋𝑌</m:t>
                          </m:r>
                        </m:sub>
                        <m:sup>
                          <m:r>
                            <a:rPr lang="de-DE" b="0" i="1" smtClean="0">
                              <a:latin typeface="Cambria Math"/>
                            </a:rPr>
                            <m:t>2</m:t>
                          </m:r>
                        </m:sup>
                      </m:sSubSup>
                      <m:r>
                        <a:rPr lang="de-DE" b="0" i="1" smtClean="0">
                          <a:latin typeface="Cambria Math"/>
                        </a:rPr>
                        <m:t>=</m:t>
                      </m:r>
                      <m:sSup>
                        <m:sSupPr>
                          <m:ctrlPr>
                            <a:rPr lang="de-DE" b="0" i="1" smtClean="0">
                              <a:latin typeface="Cambria Math" panose="02040503050406030204" pitchFamily="18" charset="0"/>
                            </a:rPr>
                          </m:ctrlPr>
                        </m:sSupPr>
                        <m:e>
                          <m:d>
                            <m:dPr>
                              <m:ctrlPr>
                                <a:rPr lang="de-DE" b="0" i="1" smtClean="0">
                                  <a:latin typeface="Cambria Math" panose="02040503050406030204" pitchFamily="18" charset="0"/>
                                </a:rPr>
                              </m:ctrlPr>
                            </m:dPr>
                            <m:e>
                              <m:f>
                                <m:fPr>
                                  <m:ctrlPr>
                                    <a:rPr lang="de-DE" b="0" i="1" smtClean="0">
                                      <a:latin typeface="Cambria Math" panose="02040503050406030204" pitchFamily="18" charset="0"/>
                                    </a:rPr>
                                  </m:ctrlPr>
                                </m:fPr>
                                <m:num>
                                  <m:sSub>
                                    <m:sSubPr>
                                      <m:ctrlPr>
                                        <a:rPr lang="de-DE" b="0" i="1" smtClean="0">
                                          <a:latin typeface="Cambria Math" panose="02040503050406030204" pitchFamily="18" charset="0"/>
                                        </a:rPr>
                                      </m:ctrlPr>
                                    </m:sSubPr>
                                    <m:e>
                                      <m:acc>
                                        <m:accPr>
                                          <m:chr m:val="̃"/>
                                          <m:ctrlPr>
                                            <a:rPr lang="de-DE" b="0" i="1" smtClean="0">
                                              <a:latin typeface="Cambria Math" panose="02040503050406030204" pitchFamily="18" charset="0"/>
                                            </a:rPr>
                                          </m:ctrlPr>
                                        </m:accPr>
                                        <m:e>
                                          <m:r>
                                            <a:rPr lang="de-DE" b="0" i="1" smtClean="0">
                                              <a:latin typeface="Cambria Math"/>
                                            </a:rPr>
                                            <m:t>𝑠</m:t>
                                          </m:r>
                                        </m:e>
                                      </m:acc>
                                    </m:e>
                                    <m:sub>
                                      <m:r>
                                        <a:rPr lang="de-DE" b="0" i="1" smtClean="0">
                                          <a:latin typeface="Cambria Math"/>
                                        </a:rPr>
                                        <m:t>𝑋𝑌</m:t>
                                      </m:r>
                                    </m:sub>
                                  </m:sSub>
                                </m:num>
                                <m:den>
                                  <m:rad>
                                    <m:radPr>
                                      <m:degHide m:val="on"/>
                                      <m:ctrlPr>
                                        <a:rPr lang="de-DE" b="0" i="1" smtClean="0">
                                          <a:latin typeface="Cambria Math" panose="02040503050406030204" pitchFamily="18" charset="0"/>
                                        </a:rPr>
                                      </m:ctrlPr>
                                    </m:radPr>
                                    <m:deg/>
                                    <m:e>
                                      <m:sSubSup>
                                        <m:sSubSupPr>
                                          <m:ctrlPr>
                                            <a:rPr lang="de-DE" b="0" i="1" smtClean="0">
                                              <a:latin typeface="Cambria Math" panose="02040503050406030204" pitchFamily="18" charset="0"/>
                                            </a:rPr>
                                          </m:ctrlPr>
                                        </m:sSubSupPr>
                                        <m:e>
                                          <m:acc>
                                            <m:accPr>
                                              <m:chr m:val="̃"/>
                                              <m:ctrlPr>
                                                <a:rPr lang="de-DE" b="0" i="1" smtClean="0">
                                                  <a:latin typeface="Cambria Math" panose="02040503050406030204" pitchFamily="18" charset="0"/>
                                                </a:rPr>
                                              </m:ctrlPr>
                                            </m:accPr>
                                            <m:e>
                                              <m:r>
                                                <a:rPr lang="de-DE" b="0" i="1" smtClean="0">
                                                  <a:latin typeface="Cambria Math"/>
                                                </a:rPr>
                                                <m:t>𝑠</m:t>
                                              </m:r>
                                            </m:e>
                                          </m:acc>
                                        </m:e>
                                        <m:sub>
                                          <m:r>
                                            <a:rPr lang="de-DE" b="0" i="1" smtClean="0">
                                              <a:latin typeface="Cambria Math"/>
                                            </a:rPr>
                                            <m:t>𝑋</m:t>
                                          </m:r>
                                        </m:sub>
                                        <m:sup>
                                          <m:r>
                                            <a:rPr lang="de-DE" b="0" i="1" smtClean="0">
                                              <a:latin typeface="Cambria Math"/>
                                            </a:rPr>
                                            <m:t>2</m:t>
                                          </m:r>
                                        </m:sup>
                                      </m:sSubSup>
                                      <m:sSubSup>
                                        <m:sSubSupPr>
                                          <m:ctrlPr>
                                            <a:rPr lang="de-DE" i="1">
                                              <a:latin typeface="Cambria Math" panose="02040503050406030204" pitchFamily="18" charset="0"/>
                                            </a:rPr>
                                          </m:ctrlPr>
                                        </m:sSubSupPr>
                                        <m:e>
                                          <m:acc>
                                            <m:accPr>
                                              <m:chr m:val="̃"/>
                                              <m:ctrlPr>
                                                <a:rPr lang="de-DE" i="1">
                                                  <a:latin typeface="Cambria Math" panose="02040503050406030204" pitchFamily="18" charset="0"/>
                                                </a:rPr>
                                              </m:ctrlPr>
                                            </m:accPr>
                                            <m:e>
                                              <m:r>
                                                <a:rPr lang="de-DE" i="1">
                                                  <a:latin typeface="Cambria Math"/>
                                                </a:rPr>
                                                <m:t>𝑠</m:t>
                                              </m:r>
                                            </m:e>
                                          </m:acc>
                                        </m:e>
                                        <m:sub>
                                          <m:r>
                                            <a:rPr lang="de-DE" b="0" i="1" smtClean="0">
                                              <a:latin typeface="Cambria Math"/>
                                            </a:rPr>
                                            <m:t>𝑌</m:t>
                                          </m:r>
                                        </m:sub>
                                        <m:sup>
                                          <m:r>
                                            <a:rPr lang="de-DE" i="1">
                                              <a:latin typeface="Cambria Math"/>
                                            </a:rPr>
                                            <m:t>2</m:t>
                                          </m:r>
                                        </m:sup>
                                      </m:sSubSup>
                                    </m:e>
                                  </m:rad>
                                </m:den>
                              </m:f>
                            </m:e>
                          </m:d>
                        </m:e>
                        <m:sup>
                          <m:r>
                            <a:rPr lang="de-DE" b="0" i="1" smtClean="0">
                              <a:latin typeface="Cambria Math"/>
                            </a:rPr>
                            <m:t>2</m:t>
                          </m:r>
                        </m:sup>
                      </m:sSup>
                      <m:r>
                        <a:rPr lang="de-DE" b="0" i="1" smtClean="0">
                          <a:latin typeface="Cambria Math"/>
                        </a:rPr>
                        <m:t>=</m:t>
                      </m:r>
                      <m:f>
                        <m:fPr>
                          <m:ctrlPr>
                            <a:rPr lang="de-DE" b="0" i="1" smtClean="0">
                              <a:latin typeface="Cambria Math" panose="02040503050406030204" pitchFamily="18" charset="0"/>
                            </a:rPr>
                          </m:ctrlPr>
                        </m:fPr>
                        <m:num>
                          <m:sSubSup>
                            <m:sSubSupPr>
                              <m:ctrlPr>
                                <a:rPr lang="de-DE" b="0" i="1" smtClean="0">
                                  <a:latin typeface="Cambria Math" panose="02040503050406030204" pitchFamily="18" charset="0"/>
                                </a:rPr>
                              </m:ctrlPr>
                            </m:sSubSupPr>
                            <m:e>
                              <m:acc>
                                <m:accPr>
                                  <m:chr m:val="̃"/>
                                  <m:ctrlPr>
                                    <a:rPr lang="de-DE" b="0" i="1" smtClean="0">
                                      <a:latin typeface="Cambria Math" panose="02040503050406030204" pitchFamily="18" charset="0"/>
                                    </a:rPr>
                                  </m:ctrlPr>
                                </m:accPr>
                                <m:e>
                                  <m:r>
                                    <a:rPr lang="de-DE" b="0" i="1" smtClean="0">
                                      <a:latin typeface="Cambria Math"/>
                                    </a:rPr>
                                    <m:t>𝑠</m:t>
                                  </m:r>
                                </m:e>
                              </m:acc>
                            </m:e>
                            <m:sub>
                              <m:r>
                                <a:rPr lang="de-DE" b="0" i="1" smtClean="0">
                                  <a:latin typeface="Cambria Math"/>
                                </a:rPr>
                                <m:t>𝑋𝑌</m:t>
                              </m:r>
                            </m:sub>
                            <m:sup>
                              <m:r>
                                <a:rPr lang="de-DE" b="0" i="1" smtClean="0">
                                  <a:latin typeface="Cambria Math"/>
                                </a:rPr>
                                <m:t>2</m:t>
                              </m:r>
                            </m:sup>
                          </m:sSubSup>
                        </m:num>
                        <m:den>
                          <m:sSubSup>
                            <m:sSubSupPr>
                              <m:ctrlPr>
                                <a:rPr lang="de-DE" b="0" i="1" smtClean="0">
                                  <a:latin typeface="Cambria Math" panose="02040503050406030204" pitchFamily="18" charset="0"/>
                                </a:rPr>
                              </m:ctrlPr>
                            </m:sSubSupPr>
                            <m:e>
                              <m:acc>
                                <m:accPr>
                                  <m:chr m:val="̃"/>
                                  <m:ctrlPr>
                                    <a:rPr lang="de-DE" b="0" i="1" smtClean="0">
                                      <a:latin typeface="Cambria Math" panose="02040503050406030204" pitchFamily="18" charset="0"/>
                                    </a:rPr>
                                  </m:ctrlPr>
                                </m:accPr>
                                <m:e>
                                  <m:r>
                                    <a:rPr lang="de-DE" b="0" i="1" smtClean="0">
                                      <a:latin typeface="Cambria Math"/>
                                    </a:rPr>
                                    <m:t>𝑠</m:t>
                                  </m:r>
                                </m:e>
                              </m:acc>
                            </m:e>
                            <m:sub>
                              <m:r>
                                <a:rPr lang="de-DE" b="0" i="1" smtClean="0">
                                  <a:latin typeface="Cambria Math"/>
                                </a:rPr>
                                <m:t>𝑋</m:t>
                              </m:r>
                            </m:sub>
                            <m:sup>
                              <m:r>
                                <a:rPr lang="de-DE" b="0" i="1" smtClean="0">
                                  <a:latin typeface="Cambria Math"/>
                                </a:rPr>
                                <m:t>2</m:t>
                              </m:r>
                            </m:sup>
                          </m:sSubSup>
                          <m:sSubSup>
                            <m:sSubSupPr>
                              <m:ctrlPr>
                                <a:rPr lang="de-DE" i="1">
                                  <a:latin typeface="Cambria Math" panose="02040503050406030204" pitchFamily="18" charset="0"/>
                                </a:rPr>
                              </m:ctrlPr>
                            </m:sSubSupPr>
                            <m:e>
                              <m:acc>
                                <m:accPr>
                                  <m:chr m:val="̃"/>
                                  <m:ctrlPr>
                                    <a:rPr lang="de-DE" i="1">
                                      <a:latin typeface="Cambria Math" panose="02040503050406030204" pitchFamily="18" charset="0"/>
                                    </a:rPr>
                                  </m:ctrlPr>
                                </m:accPr>
                                <m:e>
                                  <m:r>
                                    <a:rPr lang="de-DE" i="1">
                                      <a:latin typeface="Cambria Math"/>
                                    </a:rPr>
                                    <m:t>𝑠</m:t>
                                  </m:r>
                                </m:e>
                              </m:acc>
                            </m:e>
                            <m:sub>
                              <m:r>
                                <a:rPr lang="de-DE" b="0" i="1" smtClean="0">
                                  <a:latin typeface="Cambria Math"/>
                                </a:rPr>
                                <m:t>𝑌</m:t>
                              </m:r>
                            </m:sub>
                            <m:sup>
                              <m:r>
                                <a:rPr lang="de-DE" b="0" i="1" smtClean="0">
                                  <a:latin typeface="Cambria Math"/>
                                </a:rPr>
                                <m:t>2</m:t>
                              </m:r>
                            </m:sup>
                          </m:sSubSup>
                        </m:den>
                      </m:f>
                      <m:r>
                        <a:rPr lang="de-DE" b="0" i="1" smtClean="0">
                          <a:latin typeface="Cambria Math"/>
                        </a:rPr>
                        <m:t>=</m:t>
                      </m:r>
                      <m:f>
                        <m:fPr>
                          <m:ctrlPr>
                            <a:rPr lang="de-DE" i="1">
                              <a:latin typeface="Cambria Math" panose="02040503050406030204" pitchFamily="18" charset="0"/>
                            </a:rPr>
                          </m:ctrlPr>
                        </m:fPr>
                        <m:num>
                          <m:sSubSup>
                            <m:sSubSupPr>
                              <m:ctrlPr>
                                <a:rPr lang="de-DE" i="1">
                                  <a:latin typeface="Cambria Math" panose="02040503050406030204" pitchFamily="18" charset="0"/>
                                </a:rPr>
                              </m:ctrlPr>
                            </m:sSubSupPr>
                            <m:e>
                              <m:acc>
                                <m:accPr>
                                  <m:chr m:val="̃"/>
                                  <m:ctrlPr>
                                    <a:rPr lang="de-DE" i="1">
                                      <a:latin typeface="Cambria Math" panose="02040503050406030204" pitchFamily="18" charset="0"/>
                                    </a:rPr>
                                  </m:ctrlPr>
                                </m:accPr>
                                <m:e>
                                  <m:r>
                                    <a:rPr lang="de-DE" i="1">
                                      <a:latin typeface="Cambria Math"/>
                                    </a:rPr>
                                    <m:t>𝑠</m:t>
                                  </m:r>
                                </m:e>
                              </m:acc>
                            </m:e>
                            <m:sub>
                              <m:r>
                                <a:rPr lang="de-DE" i="1">
                                  <a:latin typeface="Cambria Math"/>
                                </a:rPr>
                                <m:t>𝑋𝑌</m:t>
                              </m:r>
                            </m:sub>
                            <m:sup>
                              <m:r>
                                <a:rPr lang="de-DE" i="1">
                                  <a:latin typeface="Cambria Math"/>
                                </a:rPr>
                                <m:t>2</m:t>
                              </m:r>
                            </m:sup>
                          </m:sSubSup>
                        </m:num>
                        <m:den>
                          <m:sSubSup>
                            <m:sSubSupPr>
                              <m:ctrlPr>
                                <a:rPr lang="de-DE" i="1">
                                  <a:latin typeface="Cambria Math" panose="02040503050406030204" pitchFamily="18" charset="0"/>
                                </a:rPr>
                              </m:ctrlPr>
                            </m:sSubSupPr>
                            <m:e>
                              <m:acc>
                                <m:accPr>
                                  <m:chr m:val="̃"/>
                                  <m:ctrlPr>
                                    <a:rPr lang="de-DE" i="1">
                                      <a:latin typeface="Cambria Math" panose="02040503050406030204" pitchFamily="18" charset="0"/>
                                    </a:rPr>
                                  </m:ctrlPr>
                                </m:accPr>
                                <m:e>
                                  <m:r>
                                    <a:rPr lang="de-DE" i="1">
                                      <a:latin typeface="Cambria Math"/>
                                    </a:rPr>
                                    <m:t>𝑠</m:t>
                                  </m:r>
                                </m:e>
                              </m:acc>
                            </m:e>
                            <m:sub>
                              <m:r>
                                <a:rPr lang="de-DE" i="1">
                                  <a:latin typeface="Cambria Math"/>
                                </a:rPr>
                                <m:t>𝑋</m:t>
                              </m:r>
                            </m:sub>
                            <m:sup>
                              <m:r>
                                <a:rPr lang="de-DE" b="0" i="1" smtClean="0">
                                  <a:latin typeface="Cambria Math"/>
                                </a:rPr>
                                <m:t>4</m:t>
                              </m:r>
                            </m:sup>
                          </m:sSubSup>
                        </m:den>
                      </m:f>
                      <m:r>
                        <a:rPr lang="de-DE" i="1" smtClean="0">
                          <a:latin typeface="Cambria Math"/>
                          <a:ea typeface="Cambria Math"/>
                        </a:rPr>
                        <m:t>×</m:t>
                      </m:r>
                      <m:f>
                        <m:fPr>
                          <m:ctrlPr>
                            <a:rPr lang="de-DE" i="1" smtClean="0">
                              <a:latin typeface="Cambria Math" panose="02040503050406030204" pitchFamily="18" charset="0"/>
                              <a:ea typeface="Cambria Math"/>
                            </a:rPr>
                          </m:ctrlPr>
                        </m:fPr>
                        <m:num>
                          <m:sSubSup>
                            <m:sSubSupPr>
                              <m:ctrlPr>
                                <a:rPr lang="de-DE" i="1">
                                  <a:latin typeface="Cambria Math" panose="02040503050406030204" pitchFamily="18" charset="0"/>
                                </a:rPr>
                              </m:ctrlPr>
                            </m:sSubSupPr>
                            <m:e>
                              <m:acc>
                                <m:accPr>
                                  <m:chr m:val="̃"/>
                                  <m:ctrlPr>
                                    <a:rPr lang="de-DE" i="1">
                                      <a:latin typeface="Cambria Math" panose="02040503050406030204" pitchFamily="18" charset="0"/>
                                    </a:rPr>
                                  </m:ctrlPr>
                                </m:accPr>
                                <m:e>
                                  <m:r>
                                    <a:rPr lang="de-DE" i="1">
                                      <a:latin typeface="Cambria Math"/>
                                    </a:rPr>
                                    <m:t>𝑠</m:t>
                                  </m:r>
                                </m:e>
                              </m:acc>
                            </m:e>
                            <m:sub>
                              <m:r>
                                <a:rPr lang="de-DE" i="1">
                                  <a:latin typeface="Cambria Math"/>
                                </a:rPr>
                                <m:t>𝑋</m:t>
                              </m:r>
                            </m:sub>
                            <m:sup>
                              <m:r>
                                <a:rPr lang="de-DE" b="0" i="1" smtClean="0">
                                  <a:latin typeface="Cambria Math"/>
                                </a:rPr>
                                <m:t>2</m:t>
                              </m:r>
                            </m:sup>
                          </m:sSubSup>
                        </m:num>
                        <m:den>
                          <m:sSubSup>
                            <m:sSubSupPr>
                              <m:ctrlPr>
                                <a:rPr lang="de-DE" i="1">
                                  <a:latin typeface="Cambria Math" panose="02040503050406030204" pitchFamily="18" charset="0"/>
                                </a:rPr>
                              </m:ctrlPr>
                            </m:sSubSupPr>
                            <m:e>
                              <m:acc>
                                <m:accPr>
                                  <m:chr m:val="̃"/>
                                  <m:ctrlPr>
                                    <a:rPr lang="de-DE" i="1">
                                      <a:latin typeface="Cambria Math" panose="02040503050406030204" pitchFamily="18" charset="0"/>
                                    </a:rPr>
                                  </m:ctrlPr>
                                </m:accPr>
                                <m:e>
                                  <m:r>
                                    <a:rPr lang="de-DE" b="0" i="1" smtClean="0">
                                      <a:latin typeface="Cambria Math"/>
                                    </a:rPr>
                                    <m:t>𝑠</m:t>
                                  </m:r>
                                </m:e>
                              </m:acc>
                            </m:e>
                            <m:sub>
                              <m:r>
                                <a:rPr lang="de-DE" b="0" i="1" smtClean="0">
                                  <a:latin typeface="Cambria Math"/>
                                </a:rPr>
                                <m:t>𝑌</m:t>
                              </m:r>
                            </m:sub>
                            <m:sup>
                              <m:r>
                                <a:rPr lang="de-DE" b="0" i="1" smtClean="0">
                                  <a:latin typeface="Cambria Math"/>
                                </a:rPr>
                                <m:t>2</m:t>
                              </m:r>
                            </m:sup>
                          </m:sSubSup>
                        </m:den>
                      </m:f>
                      <m:r>
                        <a:rPr lang="de-DE" b="0" i="1" smtClean="0">
                          <a:latin typeface="Cambria Math"/>
                          <a:ea typeface="Cambria Math"/>
                        </a:rPr>
                        <m:t>=</m:t>
                      </m:r>
                      <m:sSubSup>
                        <m:sSubSupPr>
                          <m:ctrlPr>
                            <a:rPr lang="de-DE" b="0" i="1" smtClean="0">
                              <a:latin typeface="Cambria Math" panose="02040503050406030204" pitchFamily="18" charset="0"/>
                              <a:ea typeface="Cambria Math"/>
                            </a:rPr>
                          </m:ctrlPr>
                        </m:sSubSupPr>
                        <m:e>
                          <m:acc>
                            <m:accPr>
                              <m:chr m:val="̂"/>
                              <m:ctrlPr>
                                <a:rPr lang="de-DE" b="0" i="1" smtClean="0">
                                  <a:latin typeface="Cambria Math" panose="02040503050406030204" pitchFamily="18" charset="0"/>
                                  <a:ea typeface="Cambria Math"/>
                                </a:rPr>
                              </m:ctrlPr>
                            </m:accPr>
                            <m:e>
                              <m:r>
                                <a:rPr lang="de-DE" b="0" i="1" smtClean="0">
                                  <a:latin typeface="Cambria Math"/>
                                  <a:ea typeface="Cambria Math"/>
                                </a:rPr>
                                <m:t>𝛽</m:t>
                              </m:r>
                            </m:e>
                          </m:acc>
                        </m:e>
                        <m:sub>
                          <m:r>
                            <a:rPr lang="de-DE" b="0" i="1" smtClean="0">
                              <a:latin typeface="Cambria Math"/>
                              <a:ea typeface="Cambria Math"/>
                            </a:rPr>
                            <m:t>1</m:t>
                          </m:r>
                        </m:sub>
                        <m:sup>
                          <m:r>
                            <a:rPr lang="de-DE" b="0" i="1" smtClean="0">
                              <a:latin typeface="Cambria Math"/>
                              <a:ea typeface="Cambria Math"/>
                            </a:rPr>
                            <m:t>2</m:t>
                          </m:r>
                        </m:sup>
                      </m:sSubSup>
                      <m:f>
                        <m:fPr>
                          <m:ctrlPr>
                            <a:rPr lang="de-DE" b="0" i="1" smtClean="0">
                              <a:latin typeface="Cambria Math" panose="02040503050406030204" pitchFamily="18" charset="0"/>
                              <a:ea typeface="Cambria Math"/>
                            </a:rPr>
                          </m:ctrlPr>
                        </m:fPr>
                        <m:num>
                          <m:sSubSup>
                            <m:sSubSupPr>
                              <m:ctrlPr>
                                <a:rPr lang="de-DE" i="1">
                                  <a:latin typeface="Cambria Math" panose="02040503050406030204" pitchFamily="18" charset="0"/>
                                </a:rPr>
                              </m:ctrlPr>
                            </m:sSubSupPr>
                            <m:e>
                              <m:acc>
                                <m:accPr>
                                  <m:chr m:val="̃"/>
                                  <m:ctrlPr>
                                    <a:rPr lang="de-DE" i="1">
                                      <a:latin typeface="Cambria Math" panose="02040503050406030204" pitchFamily="18" charset="0"/>
                                    </a:rPr>
                                  </m:ctrlPr>
                                </m:accPr>
                                <m:e>
                                  <m:r>
                                    <a:rPr lang="de-DE" i="1">
                                      <a:latin typeface="Cambria Math"/>
                                    </a:rPr>
                                    <m:t>𝑠</m:t>
                                  </m:r>
                                </m:e>
                              </m:acc>
                            </m:e>
                            <m:sub>
                              <m:r>
                                <a:rPr lang="de-DE" i="1">
                                  <a:latin typeface="Cambria Math"/>
                                </a:rPr>
                                <m:t>𝑋</m:t>
                              </m:r>
                            </m:sub>
                            <m:sup>
                              <m:r>
                                <a:rPr lang="de-DE" i="1">
                                  <a:latin typeface="Cambria Math"/>
                                </a:rPr>
                                <m:t>2</m:t>
                              </m:r>
                            </m:sup>
                          </m:sSubSup>
                        </m:num>
                        <m:den>
                          <m:sSubSup>
                            <m:sSubSupPr>
                              <m:ctrlPr>
                                <a:rPr lang="de-DE" i="1">
                                  <a:latin typeface="Cambria Math" panose="02040503050406030204" pitchFamily="18" charset="0"/>
                                </a:rPr>
                              </m:ctrlPr>
                            </m:sSubSupPr>
                            <m:e>
                              <m:acc>
                                <m:accPr>
                                  <m:chr m:val="̃"/>
                                  <m:ctrlPr>
                                    <a:rPr lang="de-DE" i="1">
                                      <a:latin typeface="Cambria Math" panose="02040503050406030204" pitchFamily="18" charset="0"/>
                                    </a:rPr>
                                  </m:ctrlPr>
                                </m:accPr>
                                <m:e>
                                  <m:r>
                                    <a:rPr lang="de-DE" i="1">
                                      <a:latin typeface="Cambria Math"/>
                                    </a:rPr>
                                    <m:t>𝑠</m:t>
                                  </m:r>
                                </m:e>
                              </m:acc>
                            </m:e>
                            <m:sub>
                              <m:r>
                                <a:rPr lang="de-DE" b="0" i="1" smtClean="0">
                                  <a:latin typeface="Cambria Math"/>
                                </a:rPr>
                                <m:t>𝑌</m:t>
                              </m:r>
                            </m:sub>
                            <m:sup>
                              <m:r>
                                <a:rPr lang="de-DE" i="1">
                                  <a:latin typeface="Cambria Math"/>
                                </a:rPr>
                                <m:t>2</m:t>
                              </m:r>
                            </m:sup>
                          </m:sSubSup>
                        </m:den>
                      </m:f>
                    </m:oMath>
                  </m:oMathPara>
                </a14:m>
                <a:endParaRPr lang="de-DE"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755576" y="4933551"/>
                <a:ext cx="5372133" cy="862929"/>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68313" y="5949280"/>
                <a:ext cx="5372133" cy="369332"/>
              </a:xfrm>
              <a:prstGeom prst="rect">
                <a:avLst/>
              </a:prstGeom>
              <a:noFill/>
            </p:spPr>
            <p:txBody>
              <a:bodyPr wrap="square" rtlCol="0">
                <a:spAutoFit/>
              </a:bodyPr>
              <a:lstStyle/>
              <a:p>
                <a:r>
                  <a:rPr lang="de-DE" dirty="0">
                    <a:latin typeface="+mn-lt"/>
                  </a:rPr>
                  <a:t>&gt; </a:t>
                </a:r>
                <a14:m>
                  <m:oMath xmlns:m="http://schemas.openxmlformats.org/officeDocument/2006/math">
                    <m:sSup>
                      <m:sSupPr>
                        <m:ctrlPr>
                          <a:rPr lang="de-DE" i="1" smtClean="0">
                            <a:latin typeface="Cambria Math" panose="02040503050406030204" pitchFamily="18" charset="0"/>
                          </a:rPr>
                        </m:ctrlPr>
                      </m:sSupPr>
                      <m:e>
                        <m:r>
                          <a:rPr lang="de-DE" b="0" i="1" smtClean="0">
                            <a:latin typeface="Cambria Math"/>
                          </a:rPr>
                          <m:t>𝑅</m:t>
                        </m:r>
                      </m:e>
                      <m:sup>
                        <m:r>
                          <a:rPr lang="de-DE" b="0" i="1" smtClean="0">
                            <a:latin typeface="Cambria Math"/>
                          </a:rPr>
                          <m:t>2</m:t>
                        </m:r>
                      </m:sup>
                    </m:sSup>
                    <m:r>
                      <a:rPr lang="de-DE" i="1" smtClean="0">
                        <a:latin typeface="Cambria Math"/>
                        <a:ea typeface="Cambria Math"/>
                      </a:rPr>
                      <m:t>∈</m:t>
                    </m:r>
                    <m:d>
                      <m:dPr>
                        <m:begChr m:val="["/>
                        <m:endChr m:val="]"/>
                        <m:ctrlPr>
                          <a:rPr lang="de-DE" i="1" smtClean="0">
                            <a:latin typeface="Cambria Math" panose="02040503050406030204" pitchFamily="18" charset="0"/>
                            <a:ea typeface="Cambria Math"/>
                          </a:rPr>
                        </m:ctrlPr>
                      </m:dPr>
                      <m:e>
                        <m:r>
                          <a:rPr lang="de-DE" b="0" i="1" smtClean="0">
                            <a:latin typeface="Cambria Math"/>
                            <a:ea typeface="Cambria Math"/>
                          </a:rPr>
                          <m:t>0,1</m:t>
                        </m:r>
                      </m:e>
                    </m:d>
                  </m:oMath>
                </a14:m>
                <a:r>
                  <a:rPr lang="de-DE" dirty="0">
                    <a:latin typeface="+mn-lt"/>
                  </a:rPr>
                  <a:t> folgt aus </a:t>
                </a:r>
                <a14:m>
                  <m:oMath xmlns:m="http://schemas.openxmlformats.org/officeDocument/2006/math">
                    <m:sSub>
                      <m:sSubPr>
                        <m:ctrlPr>
                          <a:rPr lang="de-DE" i="1" smtClean="0">
                            <a:latin typeface="Cambria Math" panose="02040503050406030204" pitchFamily="18" charset="0"/>
                          </a:rPr>
                        </m:ctrlPr>
                      </m:sSubPr>
                      <m:e>
                        <m:r>
                          <a:rPr lang="de-DE" b="0" i="1" smtClean="0">
                            <a:latin typeface="Cambria Math"/>
                          </a:rPr>
                          <m:t>𝑟</m:t>
                        </m:r>
                      </m:e>
                      <m:sub>
                        <m:r>
                          <a:rPr lang="de-DE" b="0" i="1" smtClean="0">
                            <a:latin typeface="Cambria Math"/>
                          </a:rPr>
                          <m:t>𝑋𝑌</m:t>
                        </m:r>
                      </m:sub>
                    </m:sSub>
                    <m:r>
                      <a:rPr lang="de-DE" i="1" smtClean="0">
                        <a:latin typeface="Cambria Math"/>
                        <a:ea typeface="Cambria Math"/>
                      </a:rPr>
                      <m:t>∈</m:t>
                    </m:r>
                    <m:d>
                      <m:dPr>
                        <m:begChr m:val="["/>
                        <m:endChr m:val="]"/>
                        <m:ctrlPr>
                          <a:rPr lang="de-DE" i="1" smtClean="0">
                            <a:latin typeface="Cambria Math" panose="02040503050406030204" pitchFamily="18" charset="0"/>
                            <a:ea typeface="Cambria Math"/>
                          </a:rPr>
                        </m:ctrlPr>
                      </m:dPr>
                      <m:e>
                        <m:r>
                          <a:rPr lang="de-DE" b="0" i="1" smtClean="0">
                            <a:latin typeface="Cambria Math"/>
                            <a:ea typeface="Cambria Math"/>
                          </a:rPr>
                          <m:t>−1,1</m:t>
                        </m:r>
                      </m:e>
                    </m:d>
                  </m:oMath>
                </a14:m>
                <a:endParaRPr lang="de-DE"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68313" y="5949280"/>
                <a:ext cx="5372133" cy="369332"/>
              </a:xfrm>
              <a:prstGeom prst="rect">
                <a:avLst/>
              </a:prstGeom>
              <a:blipFill rotWithShape="1">
                <a:blip r:embed="rId7"/>
                <a:stretch>
                  <a:fillRect l="-1022" t="-8197" b="-24590"/>
                </a:stretch>
              </a:blipFill>
            </p:spPr>
            <p:txBody>
              <a:bodyPr/>
              <a:lstStyle/>
              <a:p>
                <a:r>
                  <a:rPr lang="de-DE">
                    <a:noFill/>
                  </a:rPr>
                  <a:t> </a:t>
                </a:r>
              </a:p>
            </p:txBody>
          </p:sp>
        </mc:Fallback>
      </mc:AlternateContent>
      <p:pic>
        <p:nvPicPr>
          <p:cNvPr id="2" name="Grafik 1"/>
          <p:cNvPicPr>
            <a:picLocks noChangeAspect="1"/>
          </p:cNvPicPr>
          <p:nvPr/>
        </p:nvPicPr>
        <p:blipFill>
          <a:blip r:embed="rId8"/>
          <a:stretch>
            <a:fillRect/>
          </a:stretch>
        </p:blipFill>
        <p:spPr>
          <a:xfrm>
            <a:off x="455960" y="980112"/>
            <a:ext cx="7553325" cy="2695575"/>
          </a:xfrm>
          <a:prstGeom prst="rect">
            <a:avLst/>
          </a:prstGeom>
        </p:spPr>
      </p:pic>
    </p:spTree>
    <p:extLst>
      <p:ext uri="{BB962C8B-B14F-4D97-AF65-F5344CB8AC3E}">
        <p14:creationId xmlns:p14="http://schemas.microsoft.com/office/powerpoint/2010/main" val="149467451"/>
      </p:ext>
    </p:extLst>
  </p:cSld>
  <p:clrMapOvr>
    <a:masterClrMapping/>
  </p:clrMapOvr>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12.1.1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468313" y="1476130"/>
            <a:ext cx="7272038" cy="400110"/>
          </a:xfrm>
          <a:prstGeom prst="rect">
            <a:avLst/>
          </a:prstGeom>
          <a:noFill/>
        </p:spPr>
        <p:txBody>
          <a:bodyPr wrap="square" rtlCol="0">
            <a:spAutoFit/>
          </a:bodyPr>
          <a:lstStyle/>
          <a:p>
            <a:r>
              <a:rPr lang="de-DE" sz="2000" dirty="0">
                <a:latin typeface="+mn-lt"/>
              </a:rPr>
              <a:t>Wir betrachten nochmals das Rechenbeispiel 5.2.9 (vgl. </a:t>
            </a:r>
            <a:r>
              <a:rPr lang="de-DE" sz="2000">
                <a:latin typeface="+mn-lt"/>
              </a:rPr>
              <a:t>Folie 226).</a:t>
            </a:r>
            <a:endParaRPr lang="de-DE" sz="2000" dirty="0">
              <a:latin typeface="+mn-lt"/>
            </a:endParaRPr>
          </a:p>
        </p:txBody>
      </p:sp>
      <p:sp>
        <p:nvSpPr>
          <p:cNvPr id="12" name="Textfeld 11"/>
          <p:cNvSpPr txBox="1"/>
          <p:nvPr/>
        </p:nvSpPr>
        <p:spPr>
          <a:xfrm>
            <a:off x="468313" y="1876240"/>
            <a:ext cx="6105028" cy="400110"/>
          </a:xfrm>
          <a:prstGeom prst="rect">
            <a:avLst/>
          </a:prstGeom>
          <a:noFill/>
        </p:spPr>
        <p:txBody>
          <a:bodyPr wrap="square" rtlCol="0">
            <a:spAutoFit/>
          </a:bodyPr>
          <a:lstStyle/>
          <a:p>
            <a:r>
              <a:rPr lang="de-DE" sz="2000" dirty="0">
                <a:latin typeface="+mn-lt"/>
              </a:rPr>
              <a:t>Beobachtungswerte:   (1, 1), (2, 2), (3, 1), (4, 3), (5, 2)</a:t>
            </a:r>
          </a:p>
        </p:txBody>
      </p:sp>
      <p:sp>
        <p:nvSpPr>
          <p:cNvPr id="13" name="Textfeld 12"/>
          <p:cNvSpPr txBox="1"/>
          <p:nvPr/>
        </p:nvSpPr>
        <p:spPr>
          <a:xfrm>
            <a:off x="468313" y="5805264"/>
            <a:ext cx="7415285" cy="400110"/>
          </a:xfrm>
          <a:prstGeom prst="rect">
            <a:avLst/>
          </a:prstGeom>
          <a:noFill/>
        </p:spPr>
        <p:txBody>
          <a:bodyPr wrap="square" rtlCol="0">
            <a:spAutoFit/>
          </a:bodyPr>
          <a:lstStyle/>
          <a:p>
            <a:r>
              <a:rPr lang="de-DE" sz="2000" dirty="0">
                <a:latin typeface="+mn-lt"/>
              </a:rPr>
              <a:t>&gt; Berechnung der KQ-Gerade, der gefitteten Werte und der Residuen</a:t>
            </a:r>
          </a:p>
        </p:txBody>
      </p:sp>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864</a:t>
            </a:r>
            <a:endParaRPr lang="de-DE" sz="8000" b="1" dirty="0">
              <a:solidFill>
                <a:schemeClr val="tx1">
                  <a:alpha val="30000"/>
                </a:schemeClr>
              </a:solidFill>
              <a:latin typeface="+mj-lt"/>
            </a:endParaRPr>
          </a:p>
        </p:txBody>
      </p:sp>
      <p:pic>
        <p:nvPicPr>
          <p:cNvPr id="15" name="Grafik 14"/>
          <p:cNvPicPr>
            <a:picLocks noChangeAspect="1"/>
          </p:cNvPicPr>
          <p:nvPr/>
        </p:nvPicPr>
        <p:blipFill>
          <a:blip r:embed="rId3"/>
          <a:stretch>
            <a:fillRect/>
          </a:stretch>
        </p:blipFill>
        <p:spPr>
          <a:xfrm>
            <a:off x="683568" y="2288579"/>
            <a:ext cx="4410075" cy="3314700"/>
          </a:xfrm>
          <a:prstGeom prst="rect">
            <a:avLst/>
          </a:prstGeom>
        </p:spPr>
      </p:pic>
    </p:spTree>
    <p:extLst>
      <p:ext uri="{BB962C8B-B14F-4D97-AF65-F5344CB8AC3E}">
        <p14:creationId xmlns:p14="http://schemas.microsoft.com/office/powerpoint/2010/main" val="1735182658"/>
      </p:ext>
    </p:extLst>
  </p:cSld>
  <p:clrMapOvr>
    <a:masterClrMapping/>
  </p:clrMapOvr>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865</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2" name="Textfeld 11"/>
              <p:cNvSpPr txBox="1"/>
              <p:nvPr/>
            </p:nvSpPr>
            <p:spPr>
              <a:xfrm>
                <a:off x="564821" y="4036881"/>
                <a:ext cx="5906872" cy="4168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564821" y="4036881"/>
                <a:ext cx="5906872" cy="416845"/>
              </a:xfrm>
              <a:prstGeom prst="rect">
                <a:avLst/>
              </a:prstGeom>
              <a:blipFill rotWithShape="1">
                <a:blip r:embed="rId3"/>
                <a:stretch>
                  <a:fillRect l="-516" t="-2899" b="-1449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249768" y="3690725"/>
                <a:ext cx="2953436" cy="112030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𝑋𝑌</m:t>
                              </m:r>
                            </m:sub>
                          </m:sSub>
                        </m:num>
                        <m:den>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ctrlPr>
                                <a:rPr lang="de-DE" sz="2000" b="0" i="1" smtClean="0">
                                  <a:solidFill>
                                    <a:schemeClr val="tx1"/>
                                  </a:solidFill>
                                  <a:latin typeface="Cambria Math" panose="02040503050406030204" pitchFamily="18" charset="0"/>
                                </a:rPr>
                              </m:ctrlPr>
                            </m:naryPr>
                            <m:sub>
                              <m:r>
                                <m:rPr>
                                  <m:brk m:alnAt="23"/>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sSub>
                                <m:sSubPr>
                                  <m:ctrlPr>
                                    <a:rPr lang="de-DE" sz="2000" i="1">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i="1">
                                      <a:solidFill>
                                        <a:schemeClr val="tx1"/>
                                      </a:solidFill>
                                      <a:latin typeface="Cambria Math"/>
                                    </a:rPr>
                                    <m:t>𝑖</m:t>
                                  </m:r>
                                </m:sub>
                              </m:sSub>
                            </m:e>
                          </m:nary>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acc>
                            <m:accPr>
                              <m:chr m:val="̅"/>
                              <m:ctrlPr>
                                <a:rPr lang="de-DE" sz="2000" i="1">
                                  <a:solidFill>
                                    <a:schemeClr val="tx1"/>
                                  </a:solidFill>
                                  <a:latin typeface="Cambria Math" panose="02040503050406030204" pitchFamily="18" charset="0"/>
                                </a:rPr>
                              </m:ctrlPr>
                            </m:accPr>
                            <m:e>
                              <m:r>
                                <a:rPr lang="de-DE" sz="2000" b="0" i="1" smtClean="0">
                                  <a:solidFill>
                                    <a:schemeClr val="tx1"/>
                                  </a:solidFill>
                                  <a:latin typeface="Cambria Math"/>
                                </a:rPr>
                                <m:t>𝑦</m:t>
                              </m:r>
                            </m:e>
                          </m:acc>
                        </m:num>
                        <m:den>
                          <m:f>
                            <m:fPr>
                              <m:ctrlPr>
                                <a:rPr lang="de-DE" sz="2000" i="1">
                                  <a:solidFill>
                                    <a:schemeClr val="tx1"/>
                                  </a:solidFill>
                                  <a:latin typeface="Cambria Math" panose="02040503050406030204" pitchFamily="18" charset="0"/>
                                </a:rPr>
                              </m:ctrlPr>
                            </m:fPr>
                            <m:num>
                              <m:r>
                                <a:rPr lang="de-DE" sz="2000" i="1">
                                  <a:solidFill>
                                    <a:schemeClr val="tx1"/>
                                  </a:solidFill>
                                  <a:latin typeface="Cambria Math"/>
                                </a:rPr>
                                <m:t>1</m:t>
                              </m:r>
                            </m:num>
                            <m:den>
                              <m:r>
                                <a:rPr lang="de-DE" sz="2000" i="1">
                                  <a:solidFill>
                                    <a:schemeClr val="tx1"/>
                                  </a:solidFill>
                                  <a:latin typeface="Cambria Math"/>
                                </a:rPr>
                                <m:t>𝑛</m:t>
                              </m:r>
                            </m:den>
                          </m:f>
                          <m:nary>
                            <m:naryPr>
                              <m:chr m:val="∑"/>
                              <m:ctrlPr>
                                <a:rPr lang="de-DE" sz="2000" i="1">
                                  <a:solidFill>
                                    <a:schemeClr val="tx1"/>
                                  </a:solidFill>
                                  <a:latin typeface="Cambria Math" panose="02040503050406030204" pitchFamily="18" charset="0"/>
                                </a:rPr>
                              </m:ctrlPr>
                            </m:naryPr>
                            <m:sub>
                              <m:r>
                                <m:rPr>
                                  <m:brk m:alnAt="23"/>
                                </m:rPr>
                                <a:rPr lang="de-DE" sz="2000" i="1">
                                  <a:solidFill>
                                    <a:schemeClr val="tx1"/>
                                  </a:solidFill>
                                  <a:latin typeface="Cambria Math"/>
                                </a:rPr>
                                <m:t>𝑖</m:t>
                              </m:r>
                              <m:r>
                                <a:rPr lang="de-DE" sz="2000" i="1">
                                  <a:solidFill>
                                    <a:schemeClr val="tx1"/>
                                  </a:solidFill>
                                  <a:latin typeface="Cambria Math"/>
                                </a:rPr>
                                <m:t>=1</m:t>
                              </m:r>
                            </m:sub>
                            <m:sup>
                              <m:r>
                                <a:rPr lang="de-DE" sz="2000" i="1">
                                  <a:solidFill>
                                    <a:schemeClr val="tx1"/>
                                  </a:solidFill>
                                  <a:latin typeface="Cambria Math"/>
                                </a:rPr>
                                <m:t>𝑛</m:t>
                              </m:r>
                            </m:sup>
                            <m:e>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𝑥</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i="1">
                              <a:solidFill>
                                <a:schemeClr val="tx1"/>
                              </a:solidFill>
                              <a:latin typeface="Cambria Math"/>
                            </a:rPr>
                            <m:t>−</m:t>
                          </m:r>
                          <m:sSup>
                            <m:sSupPr>
                              <m:ctrlPr>
                                <a:rPr lang="de-DE" sz="2000" i="1" smtClean="0">
                                  <a:solidFill>
                                    <a:schemeClr val="tx1"/>
                                  </a:solidFill>
                                  <a:latin typeface="Cambria Math" panose="02040503050406030204" pitchFamily="18" charset="0"/>
                                </a:rPr>
                              </m:ctrlPr>
                            </m:sSup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sup>
                              <m:r>
                                <a:rPr lang="de-DE" sz="2000" b="0" i="1" smtClean="0">
                                  <a:solidFill>
                                    <a:schemeClr val="tx1"/>
                                  </a:solidFill>
                                  <a:latin typeface="Cambria Math"/>
                                </a:rPr>
                                <m:t>2</m:t>
                              </m:r>
                            </m:sup>
                          </m:sSup>
                        </m:den>
                      </m:f>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249768" y="3690725"/>
                <a:ext cx="2953436" cy="1120307"/>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203204" y="3880846"/>
                <a:ext cx="2768384" cy="7286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b="0" i="1" smtClean="0">
                              <a:solidFill>
                                <a:schemeClr val="tx1"/>
                              </a:solidFill>
                              <a:latin typeface="Cambria Math" panose="02040503050406030204" pitchFamily="18" charset="0"/>
                            </a:rPr>
                          </m:ctrlPr>
                        </m:fPr>
                        <m:num>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30</m:t>
                              </m:r>
                            </m:num>
                            <m:den>
                              <m:r>
                                <a:rPr lang="de-DE" sz="2000" b="0" i="1" smtClean="0">
                                  <a:solidFill>
                                    <a:schemeClr val="tx1"/>
                                  </a:solidFill>
                                  <a:latin typeface="Cambria Math"/>
                                </a:rPr>
                                <m:t>5</m:t>
                              </m:r>
                            </m:den>
                          </m:f>
                          <m:r>
                            <a:rPr lang="de-DE" sz="2000" b="0" i="1" smtClean="0">
                              <a:solidFill>
                                <a:schemeClr val="tx1"/>
                              </a:solidFill>
                              <a:latin typeface="Cambria Math"/>
                            </a:rPr>
                            <m:t>−3</m:t>
                          </m:r>
                          <m:r>
                            <a:rPr lang="de-DE" sz="2000" b="0" i="1" smtClean="0">
                              <a:solidFill>
                                <a:schemeClr val="tx1"/>
                              </a:solidFill>
                              <a:latin typeface="Cambria Math"/>
                              <a:ea typeface="Cambria Math"/>
                            </a:rPr>
                            <m:t>×1.8</m:t>
                          </m:r>
                        </m:num>
                        <m:den>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55</m:t>
                              </m:r>
                            </m:num>
                            <m:den>
                              <m:r>
                                <a:rPr lang="de-DE" sz="2000" b="0" i="1" smtClean="0">
                                  <a:solidFill>
                                    <a:schemeClr val="tx1"/>
                                  </a:solidFill>
                                  <a:latin typeface="Cambria Math"/>
                                </a:rPr>
                                <m:t>5</m:t>
                              </m:r>
                            </m:den>
                          </m:f>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3</m:t>
                              </m:r>
                            </m:e>
                            <m:sup>
                              <m:r>
                                <a:rPr lang="de-DE" sz="2000" b="0" i="1" smtClean="0">
                                  <a:solidFill>
                                    <a:schemeClr val="tx1"/>
                                  </a:solidFill>
                                  <a:latin typeface="Cambria Math"/>
                                </a:rPr>
                                <m:t>2</m:t>
                              </m:r>
                            </m:sup>
                          </m:sSup>
                        </m:den>
                      </m:f>
                      <m:r>
                        <a:rPr lang="de-DE" sz="2000" b="0" i="1" smtClean="0">
                          <a:solidFill>
                            <a:schemeClr val="tx1"/>
                          </a:solidFill>
                          <a:latin typeface="Cambria Math"/>
                        </a:rPr>
                        <m:t>=0.3</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203204" y="3880846"/>
                <a:ext cx="2768384" cy="728661"/>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581911" y="4776851"/>
                <a:ext cx="4436715" cy="4168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581911" y="4776851"/>
                <a:ext cx="4436715" cy="416845"/>
              </a:xfrm>
              <a:prstGeom prst="rect">
                <a:avLst/>
              </a:prstGeom>
              <a:blipFill rotWithShape="1">
                <a:blip r:embed="rId6"/>
                <a:stretch>
                  <a:fillRect l="-549" t="-2941" b="-1617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319842" y="4776851"/>
                <a:ext cx="1296144" cy="4168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1</m:t>
                          </m:r>
                        </m:sub>
                      </m:sSub>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319842" y="4776851"/>
                <a:ext cx="1296144" cy="416845"/>
              </a:xfrm>
              <a:prstGeom prst="rect">
                <a:avLst/>
              </a:prstGeom>
              <a:blipFill rotWithShape="1">
                <a:blip r:embed="rId7"/>
                <a:stretch>
                  <a:fillRect t="-2941" r="-1415" b="-1617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2543978" y="4808703"/>
                <a:ext cx="247464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1.8−0.3</m:t>
                      </m:r>
                      <m:r>
                        <a:rPr lang="de-DE" sz="2000" b="0" i="1" smtClean="0">
                          <a:solidFill>
                            <a:schemeClr val="tx1"/>
                          </a:solidFill>
                          <a:latin typeface="Cambria Math"/>
                          <a:ea typeface="Cambria Math"/>
                        </a:rPr>
                        <m:t>×3</m:t>
                      </m:r>
                      <m:r>
                        <a:rPr lang="de-DE" sz="2000" b="0" i="1" smtClean="0">
                          <a:solidFill>
                            <a:schemeClr val="tx1"/>
                          </a:solidFill>
                          <a:latin typeface="Cambria Math"/>
                        </a:rPr>
                        <m:t>=0.9</m:t>
                      </m:r>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2543978" y="4808703"/>
                <a:ext cx="2474648" cy="400110"/>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249768" y="5310890"/>
                <a:ext cx="393894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𝑦</m:t>
                          </m:r>
                        </m:e>
                      </m:acc>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𝑥</m:t>
                          </m:r>
                        </m:e>
                      </m:d>
                      <m:r>
                        <a:rPr lang="de-DE" sz="2000" b="0" i="1" smtClean="0">
                          <a:solidFill>
                            <a:schemeClr val="tx1"/>
                          </a:solidFill>
                          <a:latin typeface="Cambria Math"/>
                        </a:rPr>
                        <m:t>=</m:t>
                      </m:r>
                    </m:oMath>
                  </m:oMathPara>
                </a14:m>
                <a:endParaRPr lang="de-DE" sz="2000" dirty="0">
                  <a:solidFill>
                    <a:srgbClr val="FF0000"/>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249768" y="5310890"/>
                <a:ext cx="3938946" cy="400110"/>
              </a:xfrm>
              <a:prstGeom prst="rect">
                <a:avLst/>
              </a:prstGeom>
              <a:blipFill rotWithShape="1">
                <a:blip r:embed="rId9"/>
                <a:stretch>
                  <a:fillRect t="-3030" b="-909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2712042" y="5310890"/>
                <a:ext cx="2685496" cy="4168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𝑥</m:t>
                      </m:r>
                      <m:r>
                        <a:rPr lang="de-DE" sz="2000" b="0" i="1" smtClean="0">
                          <a:solidFill>
                            <a:schemeClr val="tx1"/>
                          </a:solidFill>
                          <a:latin typeface="Cambria Math"/>
                        </a:rPr>
                        <m:t>=0.9+0.3</m:t>
                      </m:r>
                      <m:r>
                        <a:rPr lang="de-DE" sz="2000" b="0" i="1" smtClean="0">
                          <a:solidFill>
                            <a:schemeClr val="tx1"/>
                          </a:solidFill>
                          <a:latin typeface="Cambria Math"/>
                        </a:rPr>
                        <m:t>𝑥</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712042" y="5310890"/>
                <a:ext cx="2685496" cy="416845"/>
              </a:xfrm>
              <a:prstGeom prst="rect">
                <a:avLst/>
              </a:prstGeom>
              <a:blipFill rotWithShape="1">
                <a:blip r:embed="rId10"/>
                <a:stretch>
                  <a:fillRect l="-1136" t="-2899" b="-1449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6087335" y="1590090"/>
                <a:ext cx="1829808"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15</m:t>
                          </m:r>
                        </m:num>
                        <m:den>
                          <m:r>
                            <a:rPr lang="de-DE" sz="2000" b="0" i="1" smtClean="0">
                              <a:solidFill>
                                <a:schemeClr val="tx1"/>
                              </a:solidFill>
                              <a:latin typeface="Cambria Math"/>
                            </a:rPr>
                            <m:t>5</m:t>
                          </m:r>
                        </m:den>
                      </m:f>
                      <m:r>
                        <a:rPr lang="de-DE" sz="2000" b="0" i="1" smtClean="0">
                          <a:solidFill>
                            <a:schemeClr val="tx1"/>
                          </a:solidFill>
                          <a:latin typeface="Cambria Math"/>
                        </a:rPr>
                        <m:t>=3</m:t>
                      </m:r>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6087335" y="1590090"/>
                <a:ext cx="1829808" cy="697114"/>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6087335" y="2365943"/>
                <a:ext cx="2045064" cy="66851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𝑦</m:t>
                          </m:r>
                        </m:e>
                      </m:acc>
                      <m:r>
                        <a:rPr lang="de-DE" sz="2000" b="0" i="1" smtClean="0">
                          <a:solidFill>
                            <a:schemeClr val="tx1"/>
                          </a:solidFill>
                          <a:latin typeface="Cambria Math"/>
                        </a:rPr>
                        <m:t>=</m:t>
                      </m:r>
                      <m:f>
                        <m:fPr>
                          <m:ctrlPr>
                            <a:rPr lang="de-DE" sz="2000" i="1" smtClean="0">
                              <a:solidFill>
                                <a:schemeClr val="tx1"/>
                              </a:solidFill>
                              <a:latin typeface="Cambria Math" panose="02040503050406030204" pitchFamily="18" charset="0"/>
                            </a:rPr>
                          </m:ctrlPr>
                        </m:fPr>
                        <m:num>
                          <m:r>
                            <a:rPr lang="de-DE" sz="2000" b="0" i="1" smtClean="0">
                              <a:solidFill>
                                <a:schemeClr val="tx1"/>
                              </a:solidFill>
                              <a:latin typeface="Cambria Math"/>
                            </a:rPr>
                            <m:t>9</m:t>
                          </m:r>
                        </m:num>
                        <m:den>
                          <m:r>
                            <a:rPr lang="de-DE" sz="2000" b="0" i="1" smtClean="0">
                              <a:solidFill>
                                <a:schemeClr val="tx1"/>
                              </a:solidFill>
                              <a:latin typeface="Cambria Math"/>
                            </a:rPr>
                            <m:t>5</m:t>
                          </m:r>
                        </m:den>
                      </m:f>
                      <m:r>
                        <a:rPr lang="de-DE" sz="2000" b="0" i="1" smtClean="0">
                          <a:solidFill>
                            <a:schemeClr val="tx1"/>
                          </a:solidFill>
                          <a:latin typeface="Cambria Math"/>
                        </a:rPr>
                        <m:t>=1.8</m:t>
                      </m:r>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6087335" y="2365943"/>
                <a:ext cx="2045064" cy="668516"/>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249768" y="5761048"/>
                <a:ext cx="5721820"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𝑦</m:t>
                            </m:r>
                          </m:e>
                        </m:acc>
                      </m:e>
                      <m:sub>
                        <m:r>
                          <a:rPr lang="de-DE" sz="2000" b="0" i="1" smtClean="0">
                            <a:solidFill>
                              <a:schemeClr val="tx1"/>
                            </a:solidFill>
                            <a:latin typeface="Cambria Math"/>
                            <a:ea typeface="Cambria Math"/>
                          </a:rPr>
                          <m:t>1</m:t>
                        </m:r>
                      </m:sub>
                    </m:sSub>
                    <m:r>
                      <a:rPr lang="de-DE" sz="2000" b="0" i="1" smtClean="0">
                        <a:solidFill>
                          <a:schemeClr val="tx1"/>
                        </a:solidFill>
                        <a:latin typeface="Cambria Math"/>
                      </a:rPr>
                      <m:t>=0.9+0.3</m:t>
                    </m:r>
                    <m:r>
                      <a:rPr lang="de-DE" sz="2000" b="0" i="1" smtClean="0">
                        <a:solidFill>
                          <a:schemeClr val="tx1"/>
                        </a:solidFill>
                        <a:latin typeface="Cambria Math"/>
                        <a:ea typeface="Cambria Math"/>
                      </a:rPr>
                      <m:t>×1=1.2</m:t>
                    </m:r>
                  </m:oMath>
                </a14:m>
                <a:r>
                  <a:rPr lang="de-DE" sz="2000" dirty="0">
                    <a:latin typeface="+mn-lt"/>
                  </a:rPr>
                  <a:t>,</a:t>
                </a:r>
                <a:r>
                  <a:rPr lang="de-DE" sz="2000" dirty="0">
                    <a:solidFill>
                      <a:srgbClr val="FF0000"/>
                    </a:solidFill>
                  </a:rPr>
                  <a:t>   </a:t>
                </a:r>
                <a:r>
                  <a:rPr lang="de-DE" sz="2000" dirty="0">
                    <a:latin typeface="+mn-lt"/>
                  </a:rPr>
                  <a:t>usw.</a:t>
                </a:r>
              </a:p>
            </p:txBody>
          </p:sp>
        </mc:Choice>
        <mc:Fallback xmlns="">
          <p:sp>
            <p:nvSpPr>
              <p:cNvPr id="27" name="Textfeld 26"/>
              <p:cNvSpPr txBox="1">
                <a:spLocks noRot="1" noChangeAspect="1" noMove="1" noResize="1" noEditPoints="1" noAdjustHandles="1" noChangeArrowheads="1" noChangeShapeType="1" noTextEdit="1"/>
              </p:cNvSpPr>
              <p:nvPr/>
            </p:nvSpPr>
            <p:spPr>
              <a:xfrm>
                <a:off x="1249768" y="5761048"/>
                <a:ext cx="5721820" cy="400110"/>
              </a:xfrm>
              <a:prstGeom prst="rect">
                <a:avLst/>
              </a:prstGeom>
              <a:blipFill rotWithShape="1">
                <a:blip r:embed="rId14"/>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249767" y="6216169"/>
                <a:ext cx="5466631"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𝑢</m:t>
                            </m:r>
                          </m:e>
                        </m:acc>
                      </m:e>
                      <m:sub>
                        <m:r>
                          <a:rPr lang="de-DE" sz="2000" b="0" i="1" smtClean="0">
                            <a:solidFill>
                              <a:schemeClr val="tx1"/>
                            </a:solidFill>
                            <a:latin typeface="Cambria Math"/>
                            <a:ea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𝑦</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𝑦</m:t>
                            </m:r>
                          </m:e>
                        </m:acc>
                      </m:e>
                      <m:sub>
                        <m:r>
                          <a:rPr lang="de-DE" sz="2000" b="0" i="1" smtClean="0">
                            <a:solidFill>
                              <a:schemeClr val="tx1"/>
                            </a:solidFill>
                            <a:latin typeface="Cambria Math"/>
                          </a:rPr>
                          <m:t>1</m:t>
                        </m:r>
                      </m:sub>
                    </m:sSub>
                    <m:r>
                      <a:rPr lang="de-DE" sz="2000" b="0" i="1" smtClean="0">
                        <a:solidFill>
                          <a:schemeClr val="tx1"/>
                        </a:solidFill>
                        <a:latin typeface="Cambria Math"/>
                      </a:rPr>
                      <m:t>=1−1.2=−0.2</m:t>
                    </m:r>
                  </m:oMath>
                </a14:m>
                <a:r>
                  <a:rPr lang="de-DE" sz="2000" dirty="0">
                    <a:latin typeface="+mn-lt"/>
                  </a:rPr>
                  <a:t>, usw.</a:t>
                </a:r>
              </a:p>
            </p:txBody>
          </p:sp>
        </mc:Choice>
        <mc:Fallback xmlns="">
          <p:sp>
            <p:nvSpPr>
              <p:cNvPr id="28" name="Textfeld 27"/>
              <p:cNvSpPr txBox="1">
                <a:spLocks noRot="1" noChangeAspect="1" noMove="1" noResize="1" noEditPoints="1" noAdjustHandles="1" noChangeArrowheads="1" noChangeShapeType="1" noTextEdit="1"/>
              </p:cNvSpPr>
              <p:nvPr/>
            </p:nvSpPr>
            <p:spPr>
              <a:xfrm>
                <a:off x="1249767" y="6216169"/>
                <a:ext cx="5466631" cy="400110"/>
              </a:xfrm>
              <a:prstGeom prst="rect">
                <a:avLst/>
              </a:prstGeom>
              <a:blipFill rotWithShape="1">
                <a:blip r:embed="rId15"/>
                <a:stretch>
                  <a:fillRect t="-7692" b="-27692"/>
                </a:stretch>
              </a:blipFill>
            </p:spPr>
            <p:txBody>
              <a:bodyPr/>
              <a:lstStyle/>
              <a:p>
                <a:r>
                  <a:rPr lang="de-DE">
                    <a:noFill/>
                  </a:rPr>
                  <a:t> </a:t>
                </a:r>
              </a:p>
            </p:txBody>
          </p:sp>
        </mc:Fallback>
      </mc:AlternateContent>
      <p:sp>
        <p:nvSpPr>
          <p:cNvPr id="30" name="Geschweifte Klammer links 29"/>
          <p:cNvSpPr/>
          <p:nvPr/>
        </p:nvSpPr>
        <p:spPr>
          <a:xfrm rot="16200000">
            <a:off x="4572329" y="2333537"/>
            <a:ext cx="215365" cy="2088232"/>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31" name="Textfeld 30"/>
          <p:cNvSpPr txBox="1"/>
          <p:nvPr/>
        </p:nvSpPr>
        <p:spPr>
          <a:xfrm>
            <a:off x="2800268" y="3420349"/>
            <a:ext cx="5372133" cy="369332"/>
          </a:xfrm>
          <a:prstGeom prst="rect">
            <a:avLst/>
          </a:prstGeom>
          <a:noFill/>
        </p:spPr>
        <p:txBody>
          <a:bodyPr wrap="square" rtlCol="0">
            <a:spAutoFit/>
          </a:bodyPr>
          <a:lstStyle/>
          <a:p>
            <a:r>
              <a:rPr lang="de-DE" dirty="0">
                <a:latin typeface="+mn-lt"/>
              </a:rPr>
              <a:t>wird zur Berechnung der KQ-Gerade nicht benötigt</a:t>
            </a:r>
          </a:p>
        </p:txBody>
      </p:sp>
      <p:cxnSp>
        <p:nvCxnSpPr>
          <p:cNvPr id="3" name="Gerade Verbindung mit Pfeil 2"/>
          <p:cNvCxnSpPr/>
          <p:nvPr/>
        </p:nvCxnSpPr>
        <p:spPr>
          <a:xfrm flipH="1" flipV="1">
            <a:off x="2543980" y="3256056"/>
            <a:ext cx="348076" cy="252688"/>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16"/>
          <a:stretch>
            <a:fillRect/>
          </a:stretch>
        </p:blipFill>
        <p:spPr>
          <a:xfrm>
            <a:off x="1043608" y="1081359"/>
            <a:ext cx="4762500" cy="2133600"/>
          </a:xfrm>
          <a:prstGeom prst="rect">
            <a:avLst/>
          </a:prstGeom>
        </p:spPr>
      </p:pic>
    </p:spTree>
    <p:extLst>
      <p:ext uri="{BB962C8B-B14F-4D97-AF65-F5344CB8AC3E}">
        <p14:creationId xmlns:p14="http://schemas.microsoft.com/office/powerpoint/2010/main" val="180409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type="lt">
                                    <p:tmAbs val="300"/>
                                  </p:iterate>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iterate type="lt">
                                    <p:tmAbs val="300"/>
                                  </p:iterate>
                                  <p:childTnLst>
                                    <p:set>
                                      <p:cBhvr>
                                        <p:cTn id="10" dur="1" fill="hold">
                                          <p:stCondLst>
                                            <p:cond delay="0"/>
                                          </p:stCondLst>
                                        </p:cTn>
                                        <p:tgtEl>
                                          <p:spTgt spid="2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iterate type="lt">
                                    <p:tmAbs val="300"/>
                                  </p:iterate>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iterate type="lt">
                                    <p:tmAbs val="300"/>
                                  </p:iterate>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iterate type="lt">
                                    <p:tmAbs val="300"/>
                                  </p:iterate>
                                  <p:childTnLst>
                                    <p:set>
                                      <p:cBhvr>
                                        <p:cTn id="22" dur="1" fill="hold">
                                          <p:stCondLst>
                                            <p:cond delay="0"/>
                                          </p:stCondLst>
                                        </p:cTn>
                                        <p:tgtEl>
                                          <p:spTgt spid="1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iterate type="lt">
                                    <p:tmAbs val="300"/>
                                  </p:iterate>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iterate type="lt">
                                    <p:tmAbs val="300"/>
                                  </p:iterate>
                                  <p:childTnLst>
                                    <p:set>
                                      <p:cBhvr>
                                        <p:cTn id="30"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6" grpId="0"/>
      <p:bldP spid="18" grpId="0"/>
      <p:bldP spid="20" grpId="0"/>
      <p:bldP spid="23" grpId="0"/>
      <p:bldP spid="26" grpId="0"/>
    </p:bldLst>
  </p:timing>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866</a:t>
            </a:r>
            <a:endParaRPr lang="de-DE" sz="8000" b="1" dirty="0">
              <a:solidFill>
                <a:schemeClr val="tx1"/>
              </a:solidFill>
              <a:latin typeface="+mj-lt"/>
            </a:endParaRPr>
          </a:p>
        </p:txBody>
      </p:sp>
      <p:sp>
        <p:nvSpPr>
          <p:cNvPr id="10" name="Textfeld 9"/>
          <p:cNvSpPr txBox="1"/>
          <p:nvPr/>
        </p:nvSpPr>
        <p:spPr>
          <a:xfrm>
            <a:off x="468313" y="1124744"/>
            <a:ext cx="7272038" cy="400110"/>
          </a:xfrm>
          <a:prstGeom prst="rect">
            <a:avLst/>
          </a:prstGeom>
          <a:noFill/>
        </p:spPr>
        <p:txBody>
          <a:bodyPr wrap="square" rtlCol="0">
            <a:spAutoFit/>
          </a:bodyPr>
          <a:lstStyle/>
          <a:p>
            <a:r>
              <a:rPr lang="de-DE" sz="2000" dirty="0">
                <a:latin typeface="+mn-lt"/>
              </a:rPr>
              <a:t>&gt; Berechnung des Bestimmtheitsmaßes </a:t>
            </a:r>
          </a:p>
        </p:txBody>
      </p:sp>
      <mc:AlternateContent xmlns:mc="http://schemas.openxmlformats.org/markup-compatibility/2006" xmlns:a14="http://schemas.microsoft.com/office/drawing/2010/main">
        <mc:Choice Requires="a14">
          <p:sp>
            <p:nvSpPr>
              <p:cNvPr id="12" name="Textfeld 11"/>
              <p:cNvSpPr txBox="1"/>
              <p:nvPr/>
            </p:nvSpPr>
            <p:spPr>
              <a:xfrm>
                <a:off x="755576" y="1524854"/>
                <a:ext cx="6840760" cy="8018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b="0" i="1" smtClean="0">
                              <a:solidFill>
                                <a:schemeClr val="tx1"/>
                              </a:solidFill>
                              <a:latin typeface="Cambria Math"/>
                            </a:rPr>
                            <m:t>𝑅</m:t>
                          </m:r>
                        </m:e>
                        <m:sup>
                          <m:r>
                            <a:rPr lang="de-DE" sz="2000" b="0" i="1" smtClean="0">
                              <a:solidFill>
                                <a:schemeClr val="tx1"/>
                              </a:solidFill>
                              <a:latin typeface="Cambria Math"/>
                            </a:rPr>
                            <m:t>2</m:t>
                          </m:r>
                        </m:sup>
                      </m:sSup>
                      <m:r>
                        <a:rPr lang="de-DE" sz="2000" b="0" i="1" smtClean="0">
                          <a:solidFill>
                            <a:schemeClr val="tx1"/>
                          </a:solidFill>
                          <a:latin typeface="Cambria Math"/>
                        </a:rPr>
                        <m:t>=</m:t>
                      </m:r>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1</m:t>
                          </m:r>
                        </m:sub>
                        <m:sup>
                          <m:r>
                            <a:rPr lang="de-DE" sz="2000" b="0" i="1" smtClean="0">
                              <a:solidFill>
                                <a:schemeClr val="tx1"/>
                              </a:solidFill>
                              <a:latin typeface="Cambria Math"/>
                            </a:rPr>
                            <m:t>2</m:t>
                          </m:r>
                        </m:sup>
                      </m:sSubSup>
                      <m:f>
                        <m:fPr>
                          <m:ctrlPr>
                            <a:rPr lang="de-DE" sz="2000" b="0" i="1" smtClean="0">
                              <a:solidFill>
                                <a:schemeClr val="tx1"/>
                              </a:solidFill>
                              <a:latin typeface="Cambria Math" panose="02040503050406030204" pitchFamily="18" charset="0"/>
                            </a:rPr>
                          </m:ctrlPr>
                        </m:fPr>
                        <m:num>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num>
                        <m:den>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b="0" i="1" smtClean="0">
                                  <a:latin typeface="Cambria Math"/>
                                </a:rPr>
                                <m:t>𝑌</m:t>
                              </m:r>
                            </m:sub>
                            <m:sup>
                              <m:r>
                                <a:rPr lang="de-DE" sz="2000" i="1">
                                  <a:latin typeface="Cambria Math"/>
                                </a:rPr>
                                <m:t>2</m:t>
                              </m:r>
                            </m:sup>
                          </m:sSubSup>
                        </m:den>
                      </m:f>
                      <m:r>
                        <a:rPr lang="de-DE" sz="2000" b="0" i="1" smtClean="0">
                          <a:solidFill>
                            <a:schemeClr val="tx1"/>
                          </a:solidFill>
                          <a:latin typeface="Cambria Math"/>
                        </a:rPr>
                        <m:t>=</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up>
                          <m:r>
                            <a:rPr lang="de-DE" sz="2000" i="1">
                              <a:latin typeface="Cambria Math"/>
                            </a:rPr>
                            <m:t>2</m:t>
                          </m:r>
                        </m:sup>
                      </m:sSubSup>
                      <m:r>
                        <a:rPr lang="de-DE" sz="2000" i="1" smtClean="0">
                          <a:latin typeface="Cambria Math"/>
                          <a:ea typeface="Cambria Math"/>
                        </a:rPr>
                        <m:t>×</m:t>
                      </m:r>
                      <m:f>
                        <m:fPr>
                          <m:ctrlPr>
                            <a:rPr lang="de-DE" sz="2000" b="0" i="1" smtClean="0">
                              <a:solidFill>
                                <a:schemeClr val="tx1"/>
                              </a:solidFill>
                              <a:latin typeface="Cambria Math" panose="02040503050406030204" pitchFamily="18" charset="0"/>
                            </a:rPr>
                          </m:ctrlPr>
                        </m:fPr>
                        <m:num>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𝑥</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p>
                              <m:r>
                                <a:rPr lang="de-DE" sz="2000" b="0" i="1" smtClean="0">
                                  <a:solidFill>
                                    <a:schemeClr val="tx1"/>
                                  </a:solidFill>
                                  <a:latin typeface="Cambria Math"/>
                                </a:rPr>
                                <m:t>2</m:t>
                              </m:r>
                            </m:sup>
                          </m:sSup>
                        </m:num>
                        <m:den>
                          <m:f>
                            <m:fPr>
                              <m:type m:val="lin"/>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Sup>
                                <m:sSubSupPr>
                                  <m:ctrlPr>
                                    <a:rPr lang="de-DE" sz="2000" i="1">
                                      <a:latin typeface="Cambria Math" panose="02040503050406030204" pitchFamily="18" charset="0"/>
                                    </a:rPr>
                                  </m:ctrlPr>
                                </m:sSubSupPr>
                                <m:e>
                                  <m:r>
                                    <a:rPr lang="de-DE" sz="2000" b="0" i="1" smtClean="0">
                                      <a:latin typeface="Cambria Math"/>
                                    </a:rPr>
                                    <m:t>𝑦</m:t>
                                  </m:r>
                                </m:e>
                                <m:sub>
                                  <m:r>
                                    <a:rPr lang="de-DE" sz="2000" i="1">
                                      <a:latin typeface="Cambria Math"/>
                                    </a:rPr>
                                    <m:t>𝑖</m:t>
                                  </m:r>
                                </m:sub>
                                <m:sup>
                                  <m:r>
                                    <a:rPr lang="de-DE" sz="2000" i="1">
                                      <a:latin typeface="Cambria Math"/>
                                    </a:rPr>
                                    <m:t>2</m:t>
                                  </m:r>
                                </m:sup>
                              </m:sSubSup>
                            </m:e>
                          </m:nary>
                          <m:r>
                            <a:rPr lang="de-DE" sz="2000" i="1">
                              <a:latin typeface="Cambria Math"/>
                            </a:rPr>
                            <m:t>−</m:t>
                          </m:r>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b="0" i="1" smtClean="0">
                                      <a:latin typeface="Cambria Math"/>
                                    </a:rPr>
                                    <m:t>𝑦</m:t>
                                  </m:r>
                                </m:e>
                              </m:acc>
                            </m:e>
                            <m:sup>
                              <m:r>
                                <a:rPr lang="de-DE" sz="2000" i="1">
                                  <a:latin typeface="Cambria Math"/>
                                </a:rPr>
                                <m:t>2</m:t>
                              </m:r>
                            </m:sup>
                          </m:sSup>
                        </m:den>
                      </m:f>
                    </m:oMath>
                  </m:oMathPara>
                </a14:m>
                <a:endParaRPr lang="de-DE" sz="2000" dirty="0">
                  <a:solidFill>
                    <a:schemeClr val="tx1"/>
                  </a:solidFill>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755576" y="1524854"/>
                <a:ext cx="6840760" cy="801886"/>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151620" y="2341914"/>
                <a:ext cx="4356484" cy="7511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0.3</m:t>
                          </m:r>
                        </m:e>
                        <m:sup>
                          <m:r>
                            <a:rPr lang="de-DE" sz="2000" b="0" i="1" smtClean="0">
                              <a:solidFill>
                                <a:schemeClr val="tx1"/>
                              </a:solidFill>
                              <a:latin typeface="Cambria Math"/>
                            </a:rPr>
                            <m:t>2</m:t>
                          </m:r>
                        </m:sup>
                      </m:sSup>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rPr>
                          </m:ctrlPr>
                        </m:fPr>
                        <m:num>
                          <m:f>
                            <m:fPr>
                              <m:type m:val="lin"/>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55</m:t>
                              </m:r>
                            </m:num>
                            <m:den>
                              <m:r>
                                <a:rPr lang="de-DE" sz="2000" b="0" i="1" smtClean="0">
                                  <a:solidFill>
                                    <a:schemeClr val="tx1"/>
                                  </a:solidFill>
                                  <a:latin typeface="Cambria Math"/>
                                </a:rPr>
                                <m:t>5</m:t>
                              </m:r>
                            </m:den>
                          </m:f>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3</m:t>
                              </m:r>
                            </m:e>
                            <m:sup>
                              <m:r>
                                <a:rPr lang="de-DE" sz="2000" b="0" i="1" smtClean="0">
                                  <a:solidFill>
                                    <a:schemeClr val="tx1"/>
                                  </a:solidFill>
                                  <a:latin typeface="Cambria Math"/>
                                </a:rPr>
                                <m:t>2</m:t>
                              </m:r>
                            </m:sup>
                          </m:sSup>
                        </m:num>
                        <m:den>
                          <m:f>
                            <m:fPr>
                              <m:type m:val="lin"/>
                              <m:ctrlPr>
                                <a:rPr lang="de-DE" sz="2000" i="1">
                                  <a:latin typeface="Cambria Math" panose="02040503050406030204" pitchFamily="18" charset="0"/>
                                </a:rPr>
                              </m:ctrlPr>
                            </m:fPr>
                            <m:num>
                              <m:r>
                                <a:rPr lang="de-DE" sz="2000" b="0" i="1" smtClean="0">
                                  <a:latin typeface="Cambria Math"/>
                                </a:rPr>
                                <m:t>19</m:t>
                              </m:r>
                            </m:num>
                            <m:den>
                              <m:r>
                                <a:rPr lang="de-DE" sz="2000" b="0" i="1" smtClean="0">
                                  <a:latin typeface="Cambria Math"/>
                                </a:rPr>
                                <m:t>5</m:t>
                              </m:r>
                            </m:den>
                          </m:f>
                          <m:r>
                            <a:rPr lang="de-DE" sz="2000" i="1">
                              <a:latin typeface="Cambria Math"/>
                            </a:rPr>
                            <m:t>−</m:t>
                          </m:r>
                          <m:sSup>
                            <m:sSupPr>
                              <m:ctrlPr>
                                <a:rPr lang="de-DE" sz="2000" i="1">
                                  <a:latin typeface="Cambria Math" panose="02040503050406030204" pitchFamily="18" charset="0"/>
                                </a:rPr>
                              </m:ctrlPr>
                            </m:sSupPr>
                            <m:e>
                              <m:r>
                                <a:rPr lang="de-DE" sz="2000" b="0" i="1" smtClean="0">
                                  <a:latin typeface="Cambria Math"/>
                                </a:rPr>
                                <m:t>1.8</m:t>
                              </m:r>
                            </m:e>
                            <m:sup>
                              <m:r>
                                <a:rPr lang="de-DE" sz="2000" i="1">
                                  <a:latin typeface="Cambria Math"/>
                                </a:rPr>
                                <m:t>2</m:t>
                              </m:r>
                            </m:sup>
                          </m:sSup>
                        </m:den>
                      </m:f>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0.3</m:t>
                          </m:r>
                        </m:e>
                        <m:sup>
                          <m:r>
                            <a:rPr lang="de-DE" sz="2000" b="0" i="1" smtClean="0">
                              <a:solidFill>
                                <a:schemeClr val="tx1"/>
                              </a:solidFill>
                              <a:latin typeface="Cambria Math"/>
                            </a:rPr>
                            <m:t>2</m:t>
                          </m:r>
                        </m:sup>
                      </m:sSup>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num>
                        <m:den>
                          <m:r>
                            <a:rPr lang="de-DE" sz="2000" b="0" i="1" smtClean="0">
                              <a:solidFill>
                                <a:schemeClr val="tx1"/>
                              </a:solidFill>
                              <a:latin typeface="Cambria Math"/>
                            </a:rPr>
                            <m:t>0.56</m:t>
                          </m:r>
                        </m:den>
                      </m:f>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151620" y="2341914"/>
                <a:ext cx="4356484" cy="751168"/>
              </a:xfrm>
              <a:prstGeom prst="rect">
                <a:avLst/>
              </a:prstGeom>
              <a:blipFill rotWithShape="1">
                <a:blip r:embed="rId4"/>
                <a:stretch>
                  <a:fillRect/>
                </a:stretch>
              </a:blipFill>
            </p:spPr>
            <p:txBody>
              <a:bodyPr/>
              <a:lstStyle/>
              <a:p>
                <a:r>
                  <a:rPr lang="de-DE">
                    <a:noFill/>
                  </a:rPr>
                  <a:t> </a:t>
                </a:r>
              </a:p>
            </p:txBody>
          </p:sp>
        </mc:Fallback>
      </mc:AlternateContent>
      <p:sp>
        <p:nvSpPr>
          <p:cNvPr id="15" name="Textfeld 14"/>
          <p:cNvSpPr txBox="1"/>
          <p:nvPr/>
        </p:nvSpPr>
        <p:spPr>
          <a:xfrm>
            <a:off x="720342" y="3717032"/>
            <a:ext cx="7272038" cy="400110"/>
          </a:xfrm>
          <a:prstGeom prst="rect">
            <a:avLst/>
          </a:prstGeom>
          <a:noFill/>
        </p:spPr>
        <p:txBody>
          <a:bodyPr wrap="square" rtlCol="0">
            <a:spAutoFit/>
          </a:bodyPr>
          <a:lstStyle/>
          <a:p>
            <a:r>
              <a:rPr lang="de-DE" sz="2000" dirty="0">
                <a:latin typeface="+mn-lt"/>
              </a:rPr>
              <a:t>Alternativ:</a:t>
            </a:r>
          </a:p>
        </p:txBody>
      </p:sp>
      <mc:AlternateContent xmlns:mc="http://schemas.openxmlformats.org/markup-compatibility/2006" xmlns:a14="http://schemas.microsoft.com/office/drawing/2010/main">
        <mc:Choice Requires="a14">
          <p:sp>
            <p:nvSpPr>
              <p:cNvPr id="18" name="Textfeld 17"/>
              <p:cNvSpPr txBox="1"/>
              <p:nvPr/>
            </p:nvSpPr>
            <p:spPr>
              <a:xfrm>
                <a:off x="755576" y="4125831"/>
                <a:ext cx="6048672" cy="73680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𝑠</m:t>
                              </m:r>
                            </m:e>
                          </m:acc>
                        </m:e>
                        <m:sub>
                          <m:acc>
                            <m:accPr>
                              <m:chr m:val="̂"/>
                              <m:ctrlPr>
                                <a:rPr lang="de-DE" sz="2000" i="1" smtClean="0">
                                  <a:latin typeface="Cambria Math" panose="02040503050406030204" pitchFamily="18" charset="0"/>
                                </a:rPr>
                              </m:ctrlPr>
                            </m:accPr>
                            <m:e>
                              <m:r>
                                <a:rPr lang="de-DE" sz="2000" b="0" i="1" smtClean="0">
                                  <a:latin typeface="Cambria Math"/>
                                </a:rPr>
                                <m:t>𝑈</m:t>
                              </m:r>
                            </m:e>
                          </m:acc>
                        </m:sub>
                        <m:sup>
                          <m:r>
                            <a:rPr lang="de-DE" sz="2000" b="0" i="1" smtClean="0">
                              <a:latin typeface="Cambria Math"/>
                            </a:rPr>
                            <m:t>2</m:t>
                          </m:r>
                        </m:sup>
                      </m:sSub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𝑢</m:t>
                                          </m:r>
                                        </m:e>
                                      </m:acc>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acc>
                                        <m:accPr>
                                          <m:chr m:val="̂"/>
                                          <m:ctrlPr>
                                            <a:rPr lang="de-DE" sz="2000" b="0" i="1" smtClean="0">
                                              <a:latin typeface="Cambria Math" panose="02040503050406030204" pitchFamily="18" charset="0"/>
                                            </a:rPr>
                                          </m:ctrlPr>
                                        </m:accPr>
                                        <m:e>
                                          <m:r>
                                            <a:rPr lang="de-DE" sz="2000" b="0" i="1" smtClean="0">
                                              <a:latin typeface="Cambria Math"/>
                                            </a:rPr>
                                            <m:t>𝑢</m:t>
                                          </m:r>
                                        </m:e>
                                      </m:acc>
                                    </m:e>
                                  </m:acc>
                                </m:e>
                              </m:d>
                            </m:e>
                            <m:sup>
                              <m:r>
                                <a:rPr lang="de-DE" sz="2000" b="0" i="1" smtClean="0">
                                  <a:latin typeface="Cambria Math"/>
                                </a:rPr>
                                <m:t>2</m:t>
                              </m:r>
                            </m:sup>
                          </m:sSup>
                        </m:e>
                      </m:nary>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𝑢</m:t>
                                  </m:r>
                                </m:e>
                              </m:acc>
                            </m:e>
                            <m:sub>
                              <m:r>
                                <a:rPr lang="de-DE" sz="2000" b="0" i="1" smtClean="0">
                                  <a:latin typeface="Cambria Math"/>
                                </a:rPr>
                                <m:t>𝑖</m:t>
                              </m:r>
                            </m:sub>
                            <m:sup>
                              <m:r>
                                <a:rPr lang="de-DE" sz="2000" b="0" i="1" smtClean="0">
                                  <a:latin typeface="Cambria Math"/>
                                </a:rPr>
                                <m:t>2</m:t>
                              </m:r>
                            </m:sup>
                          </m:sSubSup>
                        </m:e>
                      </m:nary>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5</m:t>
                          </m:r>
                        </m:den>
                      </m:f>
                      <m:r>
                        <a:rPr lang="de-DE" sz="2000" b="0" i="1" smtClean="0">
                          <a:latin typeface="Cambria Math"/>
                          <a:ea typeface="Cambria Math"/>
                        </a:rPr>
                        <m:t>×1.9=0.38</m:t>
                      </m:r>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755576" y="4125831"/>
                <a:ext cx="6048672" cy="736805"/>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755576" y="4862635"/>
                <a:ext cx="6048672"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𝑌</m:t>
                          </m:r>
                        </m:sub>
                        <m:sup>
                          <m:r>
                            <a:rPr lang="de-DE" sz="2000" b="0" i="1" smtClean="0">
                              <a:latin typeface="Cambria Math"/>
                            </a:rPr>
                            <m:t>2</m:t>
                          </m:r>
                        </m:sup>
                      </m:sSub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Sup>
                            <m:sSubSupPr>
                              <m:ctrlPr>
                                <a:rPr lang="de-DE" sz="2000" b="0" i="1" smtClean="0">
                                  <a:latin typeface="Cambria Math" panose="02040503050406030204" pitchFamily="18" charset="0"/>
                                </a:rPr>
                              </m:ctrlPr>
                            </m:sSubSupPr>
                            <m:e>
                              <m:r>
                                <a:rPr lang="de-DE" sz="2000" b="0" i="1" smtClean="0">
                                  <a:latin typeface="Cambria Math"/>
                                </a:rPr>
                                <m:t>𝑦</m:t>
                              </m:r>
                            </m:e>
                            <m:sub>
                              <m:r>
                                <a:rPr lang="de-DE" sz="2000" b="0" i="1" smtClean="0">
                                  <a:latin typeface="Cambria Math"/>
                                </a:rPr>
                                <m:t>𝑖</m:t>
                              </m:r>
                            </m:sub>
                            <m:sup>
                              <m:r>
                                <a:rPr lang="de-DE" sz="2000" b="0" i="1" smtClean="0">
                                  <a:latin typeface="Cambria Math"/>
                                </a:rPr>
                                <m:t>2</m:t>
                              </m:r>
                            </m:sup>
                          </m:sSubSup>
                        </m:e>
                      </m:nary>
                      <m:r>
                        <a:rPr lang="de-DE" sz="2000" b="0" i="1" smtClean="0">
                          <a:latin typeface="Cambria Math"/>
                        </a:rPr>
                        <m:t>−</m:t>
                      </m:r>
                      <m:sSup>
                        <m:sSupPr>
                          <m:ctrlPr>
                            <a:rPr lang="de-DE" sz="2000" b="0" i="1" smtClean="0">
                              <a:latin typeface="Cambria Math" panose="02040503050406030204" pitchFamily="18" charset="0"/>
                            </a:rPr>
                          </m:ctrlPr>
                        </m:sSupPr>
                        <m:e>
                          <m:acc>
                            <m:accPr>
                              <m:chr m:val="̅"/>
                              <m:ctrlPr>
                                <a:rPr lang="de-DE" sz="2000" b="0" i="1" smtClean="0">
                                  <a:latin typeface="Cambria Math" panose="02040503050406030204" pitchFamily="18" charset="0"/>
                                </a:rPr>
                              </m:ctrlPr>
                            </m:accPr>
                            <m:e>
                              <m:r>
                                <a:rPr lang="de-DE" sz="2000" b="0" i="1" smtClean="0">
                                  <a:latin typeface="Cambria Math"/>
                                </a:rPr>
                                <m:t>𝑦</m:t>
                              </m:r>
                            </m:e>
                          </m:acc>
                        </m:e>
                        <m:sup>
                          <m:r>
                            <a:rPr lang="de-DE" sz="2000" b="0" i="1" smtClean="0">
                              <a:latin typeface="Cambria Math"/>
                            </a:rPr>
                            <m:t>2</m:t>
                          </m:r>
                        </m:sup>
                      </m:sSup>
                      <m:r>
                        <a:rPr lang="de-DE" sz="2000" b="0" i="1" smtClean="0">
                          <a:latin typeface="Cambria Math"/>
                        </a:rPr>
                        <m:t>=</m:t>
                      </m:r>
                      <m:f>
                        <m:fPr>
                          <m:type m:val="lin"/>
                          <m:ctrlPr>
                            <a:rPr lang="de-DE" sz="2000" b="0" i="1" smtClean="0">
                              <a:latin typeface="Cambria Math" panose="02040503050406030204" pitchFamily="18" charset="0"/>
                            </a:rPr>
                          </m:ctrlPr>
                        </m:fPr>
                        <m:num>
                          <m:r>
                            <a:rPr lang="de-DE" sz="2000" b="0" i="1" smtClean="0">
                              <a:latin typeface="Cambria Math"/>
                            </a:rPr>
                            <m:t>19</m:t>
                          </m:r>
                        </m:num>
                        <m:den>
                          <m:r>
                            <a:rPr lang="de-DE" sz="2000" b="0" i="1" smtClean="0">
                              <a:latin typeface="Cambria Math"/>
                            </a:rPr>
                            <m:t>5</m:t>
                          </m:r>
                        </m:den>
                      </m:f>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1.8</m:t>
                          </m:r>
                        </m:e>
                        <m:sup>
                          <m:r>
                            <a:rPr lang="de-DE" sz="2000" b="0" i="1" smtClean="0">
                              <a:latin typeface="Cambria Math"/>
                            </a:rPr>
                            <m:t>2</m:t>
                          </m:r>
                        </m:sup>
                      </m:sSup>
                      <m:r>
                        <a:rPr lang="de-DE" sz="2000" b="0" i="1" smtClean="0">
                          <a:latin typeface="Cambria Math"/>
                        </a:rPr>
                        <m:t>=0.56</m:t>
                      </m:r>
                    </m:oMath>
                  </m:oMathPara>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755576" y="4862635"/>
                <a:ext cx="6048672" cy="710259"/>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151620" y="3212976"/>
                <a:ext cx="169218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a:latin typeface="Cambria Math"/>
                          <a:ea typeface="Cambria Math"/>
                        </a:rPr>
                        <m:t>≈</m:t>
                      </m:r>
                      <m:r>
                        <a:rPr lang="de-DE" sz="2000" b="0" i="1" smtClean="0">
                          <a:solidFill>
                            <a:schemeClr val="tx1"/>
                          </a:solidFill>
                          <a:latin typeface="Cambria Math"/>
                        </a:rPr>
                        <m:t>0.3214</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151620" y="3212976"/>
                <a:ext cx="1692188" cy="40011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755576" y="5661248"/>
                <a:ext cx="4464496" cy="80509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𝑅</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=1−</m:t>
                      </m:r>
                      <m:f>
                        <m:fPr>
                          <m:ctrlPr>
                            <a:rPr lang="de-DE" sz="2000" b="0" i="1" smtClean="0">
                              <a:solidFill>
                                <a:schemeClr val="tx1"/>
                              </a:solidFill>
                              <a:latin typeface="Cambria Math" panose="02040503050406030204" pitchFamily="18" charset="0"/>
                              <a:ea typeface="Cambria Math"/>
                            </a:rPr>
                          </m:ctrlPr>
                        </m:fPr>
                        <m:num>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acc>
                                <m:accPr>
                                  <m:chr m:val="̂"/>
                                  <m:ctrlPr>
                                    <a:rPr lang="de-DE" sz="2000" i="1">
                                      <a:latin typeface="Cambria Math" panose="02040503050406030204" pitchFamily="18" charset="0"/>
                                    </a:rPr>
                                  </m:ctrlPr>
                                </m:accPr>
                                <m:e>
                                  <m:r>
                                    <a:rPr lang="de-DE" sz="2000" i="1">
                                      <a:latin typeface="Cambria Math"/>
                                    </a:rPr>
                                    <m:t>𝑈</m:t>
                                  </m:r>
                                </m:e>
                              </m:acc>
                            </m:sub>
                            <m:sup>
                              <m:r>
                                <a:rPr lang="de-DE" sz="2000" i="1">
                                  <a:latin typeface="Cambria Math"/>
                                </a:rPr>
                                <m:t>2</m:t>
                              </m:r>
                            </m:sup>
                          </m:sSubSup>
                        </m:num>
                        <m:den>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𝑌</m:t>
                              </m:r>
                            </m:sub>
                            <m:sup>
                              <m:r>
                                <a:rPr lang="de-DE" sz="2000" i="1">
                                  <a:latin typeface="Cambria Math"/>
                                </a:rPr>
                                <m:t>2</m:t>
                              </m:r>
                            </m:sup>
                          </m:sSubSup>
                        </m:den>
                      </m:f>
                      <m:r>
                        <a:rPr lang="de-DE" sz="2000" b="0" i="1" smtClean="0">
                          <a:solidFill>
                            <a:schemeClr val="tx1"/>
                          </a:solidFill>
                          <a:latin typeface="Cambria Math"/>
                          <a:ea typeface="Cambria Math"/>
                        </a:rPr>
                        <m:t>=1−</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0.38</m:t>
                          </m:r>
                        </m:num>
                        <m:den>
                          <m:r>
                            <a:rPr lang="de-DE" sz="2000" b="0" i="1" smtClean="0">
                              <a:solidFill>
                                <a:schemeClr val="tx1"/>
                              </a:solidFill>
                              <a:latin typeface="Cambria Math"/>
                              <a:ea typeface="Cambria Math"/>
                            </a:rPr>
                            <m:t>0.56</m:t>
                          </m:r>
                        </m:den>
                      </m:f>
                      <m:r>
                        <a:rPr lang="de-DE" sz="2000" b="0" i="1" smtClean="0">
                          <a:solidFill>
                            <a:schemeClr val="tx1"/>
                          </a:solidFill>
                          <a:latin typeface="Cambria Math"/>
                          <a:ea typeface="Cambria Math"/>
                        </a:rPr>
                        <m:t>≈0.3214</m:t>
                      </m:r>
                    </m:oMath>
                  </m:oMathPara>
                </a14:m>
                <a:endParaRPr lang="de-DE" sz="2000" dirty="0">
                  <a:solidFill>
                    <a:srgbClr val="FF0000"/>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755576" y="5661248"/>
                <a:ext cx="4464496" cy="805092"/>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212101475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4.3 Spezielle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84</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7" name="Textfeld 6"/>
              <p:cNvSpPr txBox="1"/>
              <p:nvPr/>
            </p:nvSpPr>
            <p:spPr>
              <a:xfrm>
                <a:off x="1691680" y="4815825"/>
                <a:ext cx="4156306" cy="69506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0.25</m:t>
                          </m:r>
                        </m:sub>
                      </m:sSub>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10+</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0.25−0.067</m:t>
                          </m:r>
                        </m:num>
                        <m:den>
                          <m:r>
                            <a:rPr lang="de-DE" sz="2000" b="0" i="1" smtClean="0">
                              <a:solidFill>
                                <a:schemeClr val="tx1"/>
                              </a:solidFill>
                              <a:latin typeface="Cambria Math"/>
                              <a:ea typeface="Cambria Math"/>
                            </a:rPr>
                            <m:t>0.0267</m:t>
                          </m:r>
                        </m:den>
                      </m:f>
                      <m:r>
                        <a:rPr lang="de-DE" sz="2000" b="0" i="1" smtClean="0">
                          <a:solidFill>
                            <a:schemeClr val="tx1"/>
                          </a:solidFill>
                          <a:latin typeface="Cambria Math"/>
                          <a:ea typeface="Cambria Math"/>
                        </a:rPr>
                        <m:t>≈16.85</m:t>
                      </m:r>
                    </m:oMath>
                  </m:oMathPara>
                </a14:m>
                <a:endParaRPr lang="de-DE" sz="2000" dirty="0">
                  <a:solidFill>
                    <a:schemeClr val="tx1"/>
                  </a:solidFill>
                </a:endParaRPr>
              </a:p>
            </p:txBody>
          </p:sp>
        </mc:Choice>
        <mc:Fallback xmlns="">
          <p:sp>
            <p:nvSpPr>
              <p:cNvPr id="7" name="Textfeld 6"/>
              <p:cNvSpPr txBox="1">
                <a:spLocks noRot="1" noChangeAspect="1" noMove="1" noResize="1" noEditPoints="1" noAdjustHandles="1" noChangeArrowheads="1" noChangeShapeType="1" noTextEdit="1"/>
              </p:cNvSpPr>
              <p:nvPr/>
            </p:nvSpPr>
            <p:spPr>
              <a:xfrm>
                <a:off x="1691680" y="4815825"/>
                <a:ext cx="4156306" cy="695062"/>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1705397" y="5661248"/>
                <a:ext cx="4156306" cy="69506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0.9</m:t>
                          </m:r>
                        </m:sub>
                      </m:sSub>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40+</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0.9−0.867</m:t>
                          </m:r>
                        </m:num>
                        <m:den>
                          <m:r>
                            <a:rPr lang="de-DE" sz="2000" b="0" i="1" smtClean="0">
                              <a:solidFill>
                                <a:schemeClr val="tx1"/>
                              </a:solidFill>
                              <a:latin typeface="Cambria Math"/>
                              <a:ea typeface="Cambria Math"/>
                            </a:rPr>
                            <m:t>0.01</m:t>
                          </m:r>
                        </m:den>
                      </m:f>
                      <m:r>
                        <a:rPr lang="de-DE" sz="2000" b="0" i="1" smtClean="0">
                          <a:solidFill>
                            <a:schemeClr val="tx1"/>
                          </a:solidFill>
                          <a:latin typeface="Cambria Math"/>
                          <a:ea typeface="Cambria Math"/>
                        </a:rPr>
                        <m:t>≈43.3</m:t>
                      </m:r>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705397" y="5661248"/>
                <a:ext cx="4156306" cy="695062"/>
              </a:xfrm>
              <a:prstGeom prst="rect">
                <a:avLst/>
              </a:prstGeom>
              <a:blipFill rotWithShape="1">
                <a:blip r:embed="rId5"/>
                <a:stretch>
                  <a:fillRect/>
                </a:stretch>
              </a:blipFill>
            </p:spPr>
            <p:txBody>
              <a:bodyPr/>
              <a:lstStyle/>
              <a:p>
                <a:r>
                  <a:rPr lang="de-DE">
                    <a:noFill/>
                  </a:rPr>
                  <a:t> </a:t>
                </a:r>
              </a:p>
            </p:txBody>
          </p:sp>
        </mc:Fallback>
      </mc:AlternateContent>
      <p:pic>
        <p:nvPicPr>
          <p:cNvPr id="2" name="Grafik 1"/>
          <p:cNvPicPr>
            <a:picLocks noChangeAspect="1"/>
          </p:cNvPicPr>
          <p:nvPr/>
        </p:nvPicPr>
        <p:blipFill>
          <a:blip r:embed="rId6"/>
          <a:stretch>
            <a:fillRect/>
          </a:stretch>
        </p:blipFill>
        <p:spPr>
          <a:xfrm>
            <a:off x="457200" y="1580671"/>
            <a:ext cx="6619875" cy="2914650"/>
          </a:xfrm>
          <a:prstGeom prst="rect">
            <a:avLst/>
          </a:prstGeom>
        </p:spPr>
      </p:pic>
    </p:spTree>
    <p:extLst>
      <p:ext uri="{BB962C8B-B14F-4D97-AF65-F5344CB8AC3E}">
        <p14:creationId xmlns:p14="http://schemas.microsoft.com/office/powerpoint/2010/main" val="3539300052"/>
      </p:ext>
    </p:extLst>
  </p:cSld>
  <p:clrMapOvr>
    <a:masterClrMapping/>
  </p:clrMapOvr>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867</a:t>
            </a:r>
            <a:endParaRPr lang="de-DE" sz="8000" b="1" dirty="0">
              <a:solidFill>
                <a:schemeClr val="tx1"/>
              </a:solidFill>
              <a:latin typeface="+mj-lt"/>
            </a:endParaRPr>
          </a:p>
        </p:txBody>
      </p: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Standardfehler der Regression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68313" y="1764033"/>
            <a:ext cx="1727423" cy="400110"/>
          </a:xfrm>
          <a:prstGeom prst="rect">
            <a:avLst/>
          </a:prstGeom>
          <a:noFill/>
        </p:spPr>
        <p:txBody>
          <a:bodyPr wrap="square" rtlCol="0">
            <a:spAutoFit/>
          </a:bodyPr>
          <a:lstStyle/>
          <a:p>
            <a:r>
              <a:rPr lang="de-DE" sz="2000" dirty="0">
                <a:latin typeface="+mn-lt"/>
              </a:rPr>
              <a:t>&gt; Definition:</a:t>
            </a:r>
          </a:p>
        </p:txBody>
      </p:sp>
      <mc:AlternateContent xmlns:mc="http://schemas.openxmlformats.org/markup-compatibility/2006" xmlns:a14="http://schemas.microsoft.com/office/drawing/2010/main">
        <mc:Choice Requires="a14">
          <p:sp>
            <p:nvSpPr>
              <p:cNvPr id="13" name="Textfeld 12"/>
              <p:cNvSpPr txBox="1"/>
              <p:nvPr/>
            </p:nvSpPr>
            <p:spPr>
              <a:xfrm>
                <a:off x="2123728" y="1463246"/>
                <a:ext cx="4464496" cy="100168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𝑆𝐸𝑅</m:t>
                      </m:r>
                      <m:r>
                        <a:rPr lang="de-DE" sz="2000" b="0" i="1" smtClean="0">
                          <a:solidFill>
                            <a:schemeClr val="tx1"/>
                          </a:solidFill>
                          <a:latin typeface="Cambria Math"/>
                        </a:rPr>
                        <m:t>=</m:t>
                      </m:r>
                      <m:rad>
                        <m:radPr>
                          <m:degHide m:val="on"/>
                          <m:ctrlPr>
                            <a:rPr lang="de-DE" sz="2000" b="0" i="1" smtClean="0">
                              <a:solidFill>
                                <a:schemeClr val="tx1"/>
                              </a:solidFill>
                              <a:latin typeface="Cambria Math" panose="02040503050406030204" pitchFamily="18" charset="0"/>
                            </a:rPr>
                          </m:ctrlPr>
                        </m:radPr>
                        <m:deg/>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r>
                                <a:rPr lang="de-DE" sz="2000" b="0" i="1" smtClean="0">
                                  <a:solidFill>
                                    <a:schemeClr val="tx1"/>
                                  </a:solidFill>
                                  <a:latin typeface="Cambria Math"/>
                                </a:rPr>
                                <m:t>−2</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e>
                      </m:rad>
                      <m:r>
                        <a:rPr lang="de-DE" sz="2000" b="0" i="1" smtClean="0">
                          <a:solidFill>
                            <a:schemeClr val="tx1"/>
                          </a:solidFill>
                          <a:latin typeface="Cambria Math"/>
                        </a:rPr>
                        <m:t>=</m:t>
                      </m:r>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b="0" i="1" smtClean="0">
                                  <a:latin typeface="Cambria Math"/>
                                </a:rPr>
                                <m:t>𝑛</m:t>
                              </m:r>
                            </m:num>
                            <m:den>
                              <m:r>
                                <a:rPr lang="de-DE" sz="2000" i="1">
                                  <a:latin typeface="Cambria Math"/>
                                </a:rPr>
                                <m:t>𝑛</m:t>
                              </m:r>
                              <m:r>
                                <a:rPr lang="de-DE" sz="2000" i="1">
                                  <a:latin typeface="Cambria Math"/>
                                </a:rPr>
                                <m:t>−2</m:t>
                              </m:r>
                            </m:den>
                          </m:f>
                          <m:r>
                            <a:rPr lang="de-DE" sz="2000" i="1" smtClean="0">
                              <a:latin typeface="Cambria Math"/>
                              <a:ea typeface="Cambria Math"/>
                            </a:rPr>
                            <m:t>×</m:t>
                          </m:r>
                          <m:sSubSup>
                            <m:sSubSupPr>
                              <m:ctrlPr>
                                <a:rPr lang="de-DE" sz="2000" i="1" smtClean="0">
                                  <a:latin typeface="Cambria Math" panose="02040503050406030204" pitchFamily="18" charset="0"/>
                                  <a:ea typeface="Cambria Math"/>
                                </a:rPr>
                              </m:ctrlPr>
                            </m:sSub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𝑠</m:t>
                                  </m:r>
                                </m:e>
                              </m:acc>
                            </m:e>
                            <m:sub>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𝑈</m:t>
                                  </m:r>
                                </m:e>
                              </m:acc>
                            </m:sub>
                            <m:sup>
                              <m:r>
                                <a:rPr lang="de-DE" sz="2000" b="0" i="1" smtClean="0">
                                  <a:latin typeface="Cambria Math"/>
                                  <a:ea typeface="Cambria Math"/>
                                </a:rPr>
                                <m:t>2</m:t>
                              </m:r>
                            </m:sup>
                          </m:sSubSup>
                        </m:e>
                      </m:rad>
                    </m:oMath>
                  </m:oMathPara>
                </a14:m>
                <a:endParaRPr lang="de-DE" sz="2000" dirty="0">
                  <a:solidFill>
                    <a:srgbClr val="FF0000"/>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2123728" y="1463246"/>
                <a:ext cx="4464496" cy="1001684"/>
              </a:xfrm>
              <a:prstGeom prst="rect">
                <a:avLst/>
              </a:prstGeom>
              <a:blipFill rotWithShape="1">
                <a:blip r:embed="rId3"/>
                <a:stretch>
                  <a:fillRect/>
                </a:stretch>
              </a:blipFill>
            </p:spPr>
            <p:txBody>
              <a:bodyPr/>
              <a:lstStyle/>
              <a:p>
                <a:r>
                  <a:rPr lang="de-DE">
                    <a:noFill/>
                  </a:rPr>
                  <a:t> </a:t>
                </a:r>
              </a:p>
            </p:txBody>
          </p:sp>
        </mc:Fallback>
      </mc:AlternateContent>
      <p:sp>
        <p:nvSpPr>
          <p:cNvPr id="14" name="Textfeld 13"/>
          <p:cNvSpPr txBox="1"/>
          <p:nvPr/>
        </p:nvSpPr>
        <p:spPr>
          <a:xfrm>
            <a:off x="6732240" y="1610145"/>
            <a:ext cx="1943448" cy="707886"/>
          </a:xfrm>
          <a:prstGeom prst="rect">
            <a:avLst/>
          </a:prstGeom>
          <a:noFill/>
        </p:spPr>
        <p:txBody>
          <a:bodyPr wrap="square" rtlCol="0">
            <a:spAutoFit/>
          </a:bodyPr>
          <a:lstStyle/>
          <a:p>
            <a:r>
              <a:rPr lang="de-DE" sz="2000" b="1" dirty="0">
                <a:solidFill>
                  <a:srgbClr val="0070C0"/>
                </a:solidFill>
                <a:latin typeface="+mn-lt"/>
              </a:rPr>
              <a:t>Standard Error</a:t>
            </a:r>
          </a:p>
          <a:p>
            <a:r>
              <a:rPr lang="de-DE" sz="2000" b="1" dirty="0" err="1">
                <a:solidFill>
                  <a:srgbClr val="0070C0"/>
                </a:solidFill>
                <a:latin typeface="+mn-lt"/>
              </a:rPr>
              <a:t>of</a:t>
            </a:r>
            <a:r>
              <a:rPr lang="de-DE" sz="2000" b="1" dirty="0">
                <a:solidFill>
                  <a:srgbClr val="0070C0"/>
                </a:solidFill>
                <a:latin typeface="+mn-lt"/>
              </a:rPr>
              <a:t> Regression</a:t>
            </a:r>
          </a:p>
        </p:txBody>
      </p:sp>
      <mc:AlternateContent xmlns:mc="http://schemas.openxmlformats.org/markup-compatibility/2006" xmlns:a14="http://schemas.microsoft.com/office/drawing/2010/main">
        <mc:Choice Requires="a14">
          <p:sp>
            <p:nvSpPr>
              <p:cNvPr id="15" name="Textfeld 14"/>
              <p:cNvSpPr txBox="1"/>
              <p:nvPr/>
            </p:nvSpPr>
            <p:spPr>
              <a:xfrm>
                <a:off x="468313" y="2464930"/>
                <a:ext cx="6839991" cy="400110"/>
              </a:xfrm>
              <a:prstGeom prst="rect">
                <a:avLst/>
              </a:prstGeom>
              <a:noFill/>
            </p:spPr>
            <p:txBody>
              <a:bodyPr wrap="square" rtlCol="0">
                <a:spAutoFit/>
              </a:bodyPr>
              <a:lstStyle/>
              <a:p>
                <a:r>
                  <a:rPr lang="de-DE" sz="2000" dirty="0">
                    <a:latin typeface="+mn-lt"/>
                  </a:rPr>
                  <a:t>&gt; Interpretation: </a:t>
                </a:r>
                <a14:m>
                  <m:oMath xmlns:m="http://schemas.openxmlformats.org/officeDocument/2006/math">
                    <m:r>
                      <a:rPr lang="de-DE" sz="2000" b="0" i="0" smtClean="0">
                        <a:latin typeface="Cambria Math"/>
                        <a:ea typeface="Cambria Math"/>
                      </a:rPr>
                      <m:t>  </m:t>
                    </m:r>
                    <m:r>
                      <a:rPr lang="de-DE" sz="2000" i="1">
                        <a:latin typeface="Cambria Math"/>
                        <a:ea typeface="Cambria Math"/>
                      </a:rPr>
                      <m:t>≈</m:t>
                    </m:r>
                  </m:oMath>
                </a14:m>
                <a:r>
                  <a:rPr lang="de-DE" sz="2000" dirty="0">
                    <a:latin typeface="+mn-lt"/>
                  </a:rPr>
                  <a:t> Standardabweichung der KQ-Residuen  </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2464930"/>
                <a:ext cx="6839991" cy="400110"/>
              </a:xfrm>
              <a:prstGeom prst="rect">
                <a:avLst/>
              </a:prstGeom>
              <a:blipFill rotWithShape="1">
                <a:blip r:embed="rId4"/>
                <a:stretch>
                  <a:fillRect l="-98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683568" y="2888026"/>
                <a:ext cx="7488832" cy="707886"/>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oMath>
                </a14:m>
                <a:r>
                  <a:rPr lang="de-DE" sz="2000" dirty="0">
                    <a:latin typeface="+mn-lt"/>
                  </a:rPr>
                  <a:t>  ca. 95% aller Beobachtungen sollten innerhalb eines Schlauches</a:t>
                </a:r>
              </a:p>
              <a:p>
                <a:r>
                  <a:rPr lang="de-DE" sz="2000" dirty="0">
                    <a:latin typeface="+mn-lt"/>
                  </a:rPr>
                  <a:t>     der Breite </a:t>
                </a:r>
                <a14:m>
                  <m:oMath xmlns:m="http://schemas.openxmlformats.org/officeDocument/2006/math">
                    <m:r>
                      <a:rPr lang="de-DE" sz="2000" b="0" i="1" smtClean="0">
                        <a:latin typeface="Cambria Math"/>
                      </a:rPr>
                      <m:t>4</m:t>
                    </m:r>
                    <m:r>
                      <a:rPr lang="de-DE" sz="2000" b="0" i="1" smtClean="0">
                        <a:latin typeface="Cambria Math"/>
                        <a:ea typeface="Cambria Math"/>
                      </a:rPr>
                      <m:t>×</m:t>
                    </m:r>
                    <m:r>
                      <a:rPr lang="de-DE" sz="2000" b="0" i="1" smtClean="0">
                        <a:latin typeface="Cambria Math"/>
                        <a:ea typeface="Cambria Math"/>
                      </a:rPr>
                      <m:t>𝑆𝐸𝑅</m:t>
                    </m:r>
                  </m:oMath>
                </a14:m>
                <a:r>
                  <a:rPr lang="de-DE" sz="2000" dirty="0">
                    <a:latin typeface="+mn-lt"/>
                  </a:rPr>
                  <a:t> um die KQ-Gerade herum liegen</a:t>
                </a:r>
              </a:p>
            </p:txBody>
          </p:sp>
        </mc:Choice>
        <mc:Fallback xmlns="">
          <p:sp>
            <p:nvSpPr>
              <p:cNvPr id="16" name="Textfeld 15"/>
              <p:cNvSpPr txBox="1">
                <a:spLocks noRot="1" noChangeAspect="1" noMove="1" noResize="1" noEditPoints="1" noAdjustHandles="1" noChangeArrowheads="1" noChangeShapeType="1" noTextEdit="1"/>
              </p:cNvSpPr>
              <p:nvPr/>
            </p:nvSpPr>
            <p:spPr>
              <a:xfrm>
                <a:off x="683568" y="2888026"/>
                <a:ext cx="7488832" cy="707886"/>
              </a:xfrm>
              <a:prstGeom prst="rect">
                <a:avLst/>
              </a:prstGeom>
              <a:blipFill rotWithShape="1">
                <a:blip r:embed="rId5"/>
                <a:stretch>
                  <a:fillRect t="-4310" b="-14655"/>
                </a:stretch>
              </a:blipFill>
            </p:spPr>
            <p:txBody>
              <a:bodyPr/>
              <a:lstStyle/>
              <a:p>
                <a:r>
                  <a:rPr lang="de-DE">
                    <a:noFill/>
                  </a:rPr>
                  <a:t> </a:t>
                </a:r>
              </a:p>
            </p:txBody>
          </p:sp>
        </mc:Fallback>
      </mc:AlternateContent>
      <p:sp>
        <p:nvSpPr>
          <p:cNvPr id="18" name="Textfeld 17"/>
          <p:cNvSpPr txBox="1"/>
          <p:nvPr/>
        </p:nvSpPr>
        <p:spPr>
          <a:xfrm>
            <a:off x="453430" y="3717032"/>
            <a:ext cx="6839991" cy="400110"/>
          </a:xfrm>
          <a:prstGeom prst="rect">
            <a:avLst/>
          </a:prstGeom>
          <a:noFill/>
        </p:spPr>
        <p:txBody>
          <a:bodyPr wrap="square" rtlCol="0">
            <a:spAutoFit/>
          </a:bodyPr>
          <a:lstStyle/>
          <a:p>
            <a:r>
              <a:rPr lang="de-DE" sz="2000" dirty="0">
                <a:latin typeface="+mn-lt"/>
              </a:rPr>
              <a:t>&gt; Zusammenhang zum Bestimmtheitsmaß:</a:t>
            </a:r>
          </a:p>
        </p:txBody>
      </p:sp>
      <p:sp>
        <p:nvSpPr>
          <p:cNvPr id="20" name="Textfeld 19"/>
          <p:cNvSpPr txBox="1"/>
          <p:nvPr/>
        </p:nvSpPr>
        <p:spPr>
          <a:xfrm>
            <a:off x="679392" y="4298274"/>
            <a:ext cx="4972727" cy="400110"/>
          </a:xfrm>
          <a:prstGeom prst="rect">
            <a:avLst/>
          </a:prstGeom>
          <a:noFill/>
        </p:spPr>
        <p:txBody>
          <a:bodyPr wrap="square" rtlCol="0">
            <a:spAutoFit/>
          </a:bodyPr>
          <a:lstStyle/>
          <a:p>
            <a:r>
              <a:rPr lang="de-DE" sz="2000" dirty="0">
                <a:latin typeface="+mn-lt"/>
              </a:rPr>
              <a:t>Aus                                       und   </a:t>
            </a:r>
          </a:p>
        </p:txBody>
      </p:sp>
      <mc:AlternateContent xmlns:mc="http://schemas.openxmlformats.org/markup-compatibility/2006" xmlns:a14="http://schemas.microsoft.com/office/drawing/2010/main">
        <mc:Choice Requires="a14">
          <p:sp>
            <p:nvSpPr>
              <p:cNvPr id="22" name="Textfeld 21"/>
              <p:cNvSpPr txBox="1"/>
              <p:nvPr/>
            </p:nvSpPr>
            <p:spPr>
              <a:xfrm>
                <a:off x="1318019" y="4188596"/>
                <a:ext cx="2483892" cy="61946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𝑆𝐸𝑅</m:t>
                          </m:r>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i="1">
                              <a:latin typeface="Cambria Math" panose="02040503050406030204" pitchFamily="18" charset="0"/>
                            </a:rPr>
                          </m:ctrlPr>
                        </m:fPr>
                        <m:num>
                          <m:r>
                            <a:rPr lang="de-DE" sz="2000" i="1">
                              <a:latin typeface="Cambria Math"/>
                            </a:rPr>
                            <m:t>𝑛</m:t>
                          </m:r>
                        </m:num>
                        <m:den>
                          <m:r>
                            <a:rPr lang="de-DE" sz="2000" i="1">
                              <a:latin typeface="Cambria Math"/>
                            </a:rPr>
                            <m:t>𝑛</m:t>
                          </m:r>
                          <m:r>
                            <a:rPr lang="de-DE" sz="2000" i="1">
                              <a:latin typeface="Cambria Math"/>
                            </a:rPr>
                            <m:t>−2</m:t>
                          </m:r>
                        </m:den>
                      </m:f>
                      <m:r>
                        <a:rPr lang="de-DE" sz="2000" i="1">
                          <a:latin typeface="Cambria Math"/>
                          <a:ea typeface="Cambria Math"/>
                        </a:rPr>
                        <m:t>×</m:t>
                      </m:r>
                      <m:sSubSup>
                        <m:sSubSupPr>
                          <m:ctrlPr>
                            <a:rPr lang="de-DE" sz="2000" i="1">
                              <a:latin typeface="Cambria Math" panose="02040503050406030204" pitchFamily="18" charset="0"/>
                              <a:ea typeface="Cambria Math"/>
                            </a:rPr>
                          </m:ctrlPr>
                        </m:sSubSupPr>
                        <m:e>
                          <m:acc>
                            <m:accPr>
                              <m:chr m:val="̃"/>
                              <m:ctrlPr>
                                <a:rPr lang="de-DE" sz="2000" i="1">
                                  <a:latin typeface="Cambria Math" panose="02040503050406030204" pitchFamily="18" charset="0"/>
                                  <a:ea typeface="Cambria Math"/>
                                </a:rPr>
                              </m:ctrlPr>
                            </m:accPr>
                            <m:e>
                              <m:r>
                                <a:rPr lang="de-DE" sz="2000" i="1">
                                  <a:latin typeface="Cambria Math"/>
                                  <a:ea typeface="Cambria Math"/>
                                </a:rPr>
                                <m:t>𝑠</m:t>
                              </m:r>
                            </m:e>
                          </m:acc>
                        </m:e>
                        <m:sub>
                          <m:acc>
                            <m:accPr>
                              <m:chr m:val="̂"/>
                              <m:ctrlPr>
                                <a:rPr lang="de-DE" sz="2000" i="1">
                                  <a:latin typeface="Cambria Math" panose="02040503050406030204" pitchFamily="18" charset="0"/>
                                  <a:ea typeface="Cambria Math"/>
                                </a:rPr>
                              </m:ctrlPr>
                            </m:accPr>
                            <m:e>
                              <m:r>
                                <a:rPr lang="de-DE" sz="2000" i="1">
                                  <a:latin typeface="Cambria Math"/>
                                  <a:ea typeface="Cambria Math"/>
                                </a:rPr>
                                <m:t>𝑈</m:t>
                              </m:r>
                            </m:e>
                          </m:acc>
                        </m:sub>
                        <m:sup>
                          <m:r>
                            <a:rPr lang="de-DE" sz="2000" i="1">
                              <a:latin typeface="Cambria Math"/>
                              <a:ea typeface="Cambria Math"/>
                            </a:rPr>
                            <m:t>2</m:t>
                          </m:r>
                        </m:sup>
                      </m:sSubSup>
                    </m:oMath>
                  </m:oMathPara>
                </a14:m>
                <a:endParaRPr lang="de-DE" sz="2000" dirty="0">
                  <a:solidFill>
                    <a:srgbClr val="FF0000"/>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318019" y="4188596"/>
                <a:ext cx="2483892" cy="619465"/>
              </a:xfrm>
              <a:prstGeom prst="rect">
                <a:avLst/>
              </a:prstGeom>
              <a:blipFill rotWithShape="1">
                <a:blip r:embed="rId6"/>
                <a:stretch>
                  <a:fillRect/>
                </a:stretch>
              </a:blipFill>
            </p:spPr>
            <p:txBody>
              <a:bodyPr/>
              <a:lstStyle/>
              <a:p>
                <a:r>
                  <a:rPr lang="de-DE">
                    <a:noFill/>
                  </a:rPr>
                  <a:t> </a:t>
                </a:r>
              </a:p>
            </p:txBody>
          </p:sp>
        </mc:Fallback>
      </mc:AlternateContent>
      <p:sp>
        <p:nvSpPr>
          <p:cNvPr id="23" name="Textfeld 22"/>
          <p:cNvSpPr txBox="1"/>
          <p:nvPr/>
        </p:nvSpPr>
        <p:spPr>
          <a:xfrm>
            <a:off x="5791959" y="4298274"/>
            <a:ext cx="796265" cy="400110"/>
          </a:xfrm>
          <a:prstGeom prst="rect">
            <a:avLst/>
          </a:prstGeom>
          <a:noFill/>
        </p:spPr>
        <p:txBody>
          <a:bodyPr wrap="square" rtlCol="0">
            <a:spAutoFit/>
          </a:bodyPr>
          <a:lstStyle/>
          <a:p>
            <a:r>
              <a:rPr lang="de-DE" sz="2000" dirty="0">
                <a:latin typeface="+mn-lt"/>
              </a:rPr>
              <a:t>folgt</a:t>
            </a:r>
          </a:p>
        </p:txBody>
      </p:sp>
      <mc:AlternateContent xmlns:mc="http://schemas.openxmlformats.org/markup-compatibility/2006" xmlns:a14="http://schemas.microsoft.com/office/drawing/2010/main">
        <mc:Choice Requires="a14">
          <p:sp>
            <p:nvSpPr>
              <p:cNvPr id="26" name="Textfeld 25"/>
              <p:cNvSpPr txBox="1"/>
              <p:nvPr/>
            </p:nvSpPr>
            <p:spPr>
              <a:xfrm>
                <a:off x="1318019" y="4999183"/>
                <a:ext cx="3981350" cy="61946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𝑆𝐸𝑅</m:t>
                          </m:r>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i="1">
                              <a:latin typeface="Cambria Math" panose="02040503050406030204" pitchFamily="18" charset="0"/>
                            </a:rPr>
                          </m:ctrlPr>
                        </m:fPr>
                        <m:num>
                          <m:r>
                            <a:rPr lang="de-DE" sz="2000" i="1">
                              <a:latin typeface="Cambria Math"/>
                            </a:rPr>
                            <m:t>𝑛</m:t>
                          </m:r>
                        </m:num>
                        <m:den>
                          <m:r>
                            <a:rPr lang="de-DE" sz="2000" i="1">
                              <a:latin typeface="Cambria Math"/>
                            </a:rPr>
                            <m:t>𝑛</m:t>
                          </m:r>
                          <m:r>
                            <a:rPr lang="de-DE" sz="2000" i="1">
                              <a:latin typeface="Cambria Math"/>
                            </a:rPr>
                            <m:t>−2</m:t>
                          </m:r>
                        </m:den>
                      </m:f>
                      <m:r>
                        <a:rPr lang="de-DE" sz="2000" i="1">
                          <a:latin typeface="Cambria Math"/>
                          <a:ea typeface="Cambria Math"/>
                        </a:rPr>
                        <m:t>×</m:t>
                      </m:r>
                      <m:sSubSup>
                        <m:sSubSupPr>
                          <m:ctrlPr>
                            <a:rPr lang="de-DE" sz="2000" i="1">
                              <a:latin typeface="Cambria Math" panose="02040503050406030204" pitchFamily="18" charset="0"/>
                              <a:ea typeface="Cambria Math"/>
                            </a:rPr>
                          </m:ctrlPr>
                        </m:sSubSupPr>
                        <m:e>
                          <m:acc>
                            <m:accPr>
                              <m:chr m:val="̃"/>
                              <m:ctrlPr>
                                <a:rPr lang="de-DE" sz="2000" i="1">
                                  <a:latin typeface="Cambria Math" panose="02040503050406030204" pitchFamily="18" charset="0"/>
                                  <a:ea typeface="Cambria Math"/>
                                </a:rPr>
                              </m:ctrlPr>
                            </m:accPr>
                            <m:e>
                              <m:r>
                                <a:rPr lang="de-DE" sz="2000" i="1">
                                  <a:latin typeface="Cambria Math"/>
                                  <a:ea typeface="Cambria Math"/>
                                </a:rPr>
                                <m:t>𝑠</m:t>
                              </m:r>
                            </m:e>
                          </m:acc>
                        </m:e>
                        <m:sub>
                          <m:r>
                            <a:rPr lang="de-DE" sz="2000" b="0" i="1" smtClean="0">
                              <a:latin typeface="Cambria Math"/>
                              <a:ea typeface="Cambria Math"/>
                            </a:rPr>
                            <m:t>𝑌</m:t>
                          </m:r>
                        </m:sub>
                        <m:sup>
                          <m:r>
                            <a:rPr lang="de-DE" sz="2000" i="1">
                              <a:latin typeface="Cambria Math"/>
                              <a:ea typeface="Cambria Math"/>
                            </a:rPr>
                            <m:t>2</m:t>
                          </m:r>
                        </m:sup>
                      </m:sSubSup>
                      <m:r>
                        <a:rPr lang="de-DE" sz="2000" i="1" smtClean="0">
                          <a:latin typeface="Cambria Math"/>
                          <a:ea typeface="Cambria Math"/>
                        </a:rPr>
                        <m:t>×</m:t>
                      </m:r>
                      <m:d>
                        <m:dPr>
                          <m:ctrlPr>
                            <a:rPr lang="de-DE" sz="2000" i="1" smtClean="0">
                              <a:latin typeface="Cambria Math" panose="02040503050406030204" pitchFamily="18" charset="0"/>
                              <a:ea typeface="Cambria Math"/>
                            </a:rPr>
                          </m:ctrlPr>
                        </m:dPr>
                        <m:e>
                          <m:r>
                            <a:rPr lang="de-DE" sz="2000" b="0" i="1" smtClean="0">
                              <a:latin typeface="Cambria Math"/>
                              <a:ea typeface="Cambria Math"/>
                            </a:rPr>
                            <m:t>1−</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𝑅</m:t>
                              </m:r>
                            </m:e>
                            <m:sup>
                              <m:r>
                                <a:rPr lang="de-DE" sz="2000" b="0" i="1" smtClean="0">
                                  <a:latin typeface="Cambria Math"/>
                                  <a:ea typeface="Cambria Math"/>
                                </a:rPr>
                                <m:t>2</m:t>
                              </m:r>
                            </m:sup>
                          </m:sSup>
                        </m:e>
                      </m:d>
                    </m:oMath>
                  </m:oMathPara>
                </a14:m>
                <a:endParaRPr lang="de-DE" sz="2000" dirty="0">
                  <a:solidFill>
                    <a:srgbClr val="FF0000"/>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318019" y="4999183"/>
                <a:ext cx="3981350" cy="619465"/>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139952" y="4095782"/>
                <a:ext cx="1800200" cy="80509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𝑅</m:t>
                          </m:r>
                        </m:e>
                        <m:sup>
                          <m:r>
                            <a:rPr lang="de-DE" sz="2000" b="0" i="1" smtClean="0">
                              <a:solidFill>
                                <a:schemeClr val="tx1"/>
                              </a:solidFill>
                              <a:latin typeface="Cambria Math"/>
                              <a:ea typeface="Cambria Math"/>
                            </a:rPr>
                            <m:t>2</m:t>
                          </m:r>
                        </m:sup>
                      </m:sSup>
                      <m:r>
                        <a:rPr lang="de-DE" sz="2000" b="0" i="1" smtClean="0">
                          <a:solidFill>
                            <a:schemeClr val="tx1"/>
                          </a:solidFill>
                          <a:latin typeface="Cambria Math"/>
                          <a:ea typeface="Cambria Math"/>
                        </a:rPr>
                        <m:t>=1−</m:t>
                      </m:r>
                      <m:f>
                        <m:fPr>
                          <m:ctrlPr>
                            <a:rPr lang="de-DE" sz="2000" b="0" i="1" smtClean="0">
                              <a:solidFill>
                                <a:schemeClr val="tx1"/>
                              </a:solidFill>
                              <a:latin typeface="Cambria Math" panose="02040503050406030204" pitchFamily="18" charset="0"/>
                              <a:ea typeface="Cambria Math"/>
                            </a:rPr>
                          </m:ctrlPr>
                        </m:fPr>
                        <m:num>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acc>
                                <m:accPr>
                                  <m:chr m:val="̂"/>
                                  <m:ctrlPr>
                                    <a:rPr lang="de-DE" sz="2000" i="1">
                                      <a:latin typeface="Cambria Math" panose="02040503050406030204" pitchFamily="18" charset="0"/>
                                    </a:rPr>
                                  </m:ctrlPr>
                                </m:accPr>
                                <m:e>
                                  <m:r>
                                    <a:rPr lang="de-DE" sz="2000" i="1">
                                      <a:latin typeface="Cambria Math"/>
                                    </a:rPr>
                                    <m:t>𝑈</m:t>
                                  </m:r>
                                </m:e>
                              </m:acc>
                            </m:sub>
                            <m:sup>
                              <m:r>
                                <a:rPr lang="de-DE" sz="2000" i="1">
                                  <a:latin typeface="Cambria Math"/>
                                </a:rPr>
                                <m:t>2</m:t>
                              </m:r>
                            </m:sup>
                          </m:sSubSup>
                        </m:num>
                        <m:den>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𝑌</m:t>
                              </m:r>
                            </m:sub>
                            <m:sup>
                              <m:r>
                                <a:rPr lang="de-DE" sz="2000" i="1">
                                  <a:latin typeface="Cambria Math"/>
                                </a:rPr>
                                <m:t>2</m:t>
                              </m:r>
                            </m:sup>
                          </m:sSubSup>
                        </m:den>
                      </m:f>
                    </m:oMath>
                  </m:oMathPara>
                </a14:m>
                <a:endParaRPr lang="de-DE" sz="2000" dirty="0">
                  <a:solidFill>
                    <a:srgbClr val="FF0000"/>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139952" y="4095782"/>
                <a:ext cx="1800200" cy="805092"/>
              </a:xfrm>
              <a:prstGeom prst="rect">
                <a:avLst/>
              </a:prstGeom>
              <a:blipFill rotWithShape="1">
                <a:blip r:embed="rId8"/>
                <a:stretch>
                  <a:fillRect/>
                </a:stretch>
              </a:blipFill>
            </p:spPr>
            <p:txBody>
              <a:bodyPr/>
              <a:lstStyle/>
              <a:p>
                <a:r>
                  <a:rPr lang="de-DE">
                    <a:noFill/>
                  </a:rPr>
                  <a:t> </a:t>
                </a:r>
              </a:p>
            </p:txBody>
          </p:sp>
        </mc:Fallback>
      </mc:AlternateContent>
      <p:sp>
        <p:nvSpPr>
          <p:cNvPr id="28" name="Textfeld 27"/>
          <p:cNvSpPr txBox="1"/>
          <p:nvPr/>
        </p:nvSpPr>
        <p:spPr>
          <a:xfrm>
            <a:off x="4855854" y="5108860"/>
            <a:ext cx="796265" cy="400110"/>
          </a:xfrm>
          <a:prstGeom prst="rect">
            <a:avLst/>
          </a:prstGeom>
          <a:noFill/>
        </p:spPr>
        <p:txBody>
          <a:bodyPr wrap="square" rtlCol="0">
            <a:spAutoFit/>
          </a:bodyPr>
          <a:lstStyle/>
          <a:p>
            <a:r>
              <a:rPr lang="de-DE" sz="2000" dirty="0">
                <a:latin typeface="+mn-lt"/>
              </a:rPr>
              <a:t>bzw.</a:t>
            </a:r>
          </a:p>
        </p:txBody>
      </p:sp>
      <mc:AlternateContent xmlns:mc="http://schemas.openxmlformats.org/markup-compatibility/2006" xmlns:a14="http://schemas.microsoft.com/office/drawing/2010/main">
        <mc:Choice Requires="a14">
          <p:sp>
            <p:nvSpPr>
              <p:cNvPr id="29" name="Textfeld 28"/>
              <p:cNvSpPr txBox="1"/>
              <p:nvPr/>
            </p:nvSpPr>
            <p:spPr>
              <a:xfrm>
                <a:off x="1318019" y="5644640"/>
                <a:ext cx="3981350" cy="81105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𝑅</m:t>
                          </m:r>
                        </m:e>
                        <m:sup>
                          <m:r>
                            <a:rPr lang="de-DE" sz="2000" b="0" i="1" smtClean="0">
                              <a:solidFill>
                                <a:schemeClr val="tx1"/>
                              </a:solidFill>
                              <a:latin typeface="Cambria Math"/>
                            </a:rPr>
                            <m:t>2</m:t>
                          </m:r>
                        </m:sup>
                      </m:sSup>
                      <m:r>
                        <a:rPr lang="de-DE" sz="2000" b="0" i="1" smtClean="0">
                          <a:solidFill>
                            <a:schemeClr val="tx1"/>
                          </a:solidFill>
                          <a:latin typeface="Cambria Math"/>
                        </a:rPr>
                        <m:t>=1−</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𝑛</m:t>
                          </m:r>
                          <m:r>
                            <a:rPr lang="de-DE" sz="2000" b="0" i="1" smtClean="0">
                              <a:solidFill>
                                <a:schemeClr val="tx1"/>
                              </a:solidFill>
                              <a:latin typeface="Cambria Math"/>
                            </a:rPr>
                            <m:t>−2</m:t>
                          </m:r>
                        </m:num>
                        <m:den>
                          <m:r>
                            <a:rPr lang="de-DE" sz="2000" b="0" i="1" smtClean="0">
                              <a:solidFill>
                                <a:schemeClr val="tx1"/>
                              </a:solidFill>
                              <a:latin typeface="Cambria Math"/>
                            </a:rPr>
                            <m:t>𝑛</m:t>
                          </m:r>
                        </m:den>
                      </m:f>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rPr>
                          </m:ctrlPr>
                        </m:fPr>
                        <m:num>
                          <m:sSup>
                            <m:sSupPr>
                              <m:ctrlPr>
                                <a:rPr lang="de-DE" sz="2000" b="0" i="1" smtClean="0">
                                  <a:solidFill>
                                    <a:schemeClr val="tx1"/>
                                  </a:solidFill>
                                  <a:latin typeface="Cambria Math" panose="02040503050406030204" pitchFamily="18" charset="0"/>
                                  <a:ea typeface="Cambria Math"/>
                                </a:rPr>
                              </m:ctrlPr>
                            </m:sSupPr>
                            <m:e>
                              <m:r>
                                <a:rPr lang="de-DE" sz="2000" b="0" i="1" smtClean="0">
                                  <a:solidFill>
                                    <a:schemeClr val="tx1"/>
                                  </a:solidFill>
                                  <a:latin typeface="Cambria Math"/>
                                  <a:ea typeface="Cambria Math"/>
                                </a:rPr>
                                <m:t>𝑆𝐸𝑅</m:t>
                              </m:r>
                            </m:e>
                            <m:sup>
                              <m:r>
                                <a:rPr lang="de-DE" sz="2000" b="0" i="1" smtClean="0">
                                  <a:solidFill>
                                    <a:schemeClr val="tx1"/>
                                  </a:solidFill>
                                  <a:latin typeface="Cambria Math"/>
                                  <a:ea typeface="Cambria Math"/>
                                </a:rPr>
                                <m:t>2</m:t>
                              </m:r>
                            </m:sup>
                          </m:sSup>
                        </m:num>
                        <m:den>
                          <m:sSubSup>
                            <m:sSubSupPr>
                              <m:ctrlPr>
                                <a:rPr lang="de-DE" sz="2000" b="0" i="1" smtClean="0">
                                  <a:solidFill>
                                    <a:schemeClr val="tx1"/>
                                  </a:solidFill>
                                  <a:latin typeface="Cambria Math" panose="02040503050406030204" pitchFamily="18" charset="0"/>
                                  <a:ea typeface="Cambria Math"/>
                                </a:rPr>
                              </m:ctrlPr>
                            </m:sSub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𝑠</m:t>
                                  </m:r>
                                </m:e>
                              </m:acc>
                            </m:e>
                            <m:sub>
                              <m:r>
                                <a:rPr lang="de-DE" sz="2000" b="0" i="1" smtClean="0">
                                  <a:solidFill>
                                    <a:schemeClr val="tx1"/>
                                  </a:solidFill>
                                  <a:latin typeface="Cambria Math"/>
                                  <a:ea typeface="Cambria Math"/>
                                </a:rPr>
                                <m:t>𝑌</m:t>
                              </m:r>
                            </m:sub>
                            <m:sup>
                              <m:r>
                                <a:rPr lang="de-DE" sz="2000" b="0" i="1" smtClean="0">
                                  <a:solidFill>
                                    <a:schemeClr val="tx1"/>
                                  </a:solidFill>
                                  <a:latin typeface="Cambria Math"/>
                                  <a:ea typeface="Cambria Math"/>
                                </a:rPr>
                                <m:t>2</m:t>
                              </m:r>
                            </m:sup>
                          </m:sSubSup>
                        </m:den>
                      </m:f>
                    </m:oMath>
                  </m:oMathPara>
                </a14:m>
                <a:endParaRPr lang="de-DE" sz="2000" dirty="0">
                  <a:solidFill>
                    <a:srgbClr val="FF0000"/>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318019" y="5644640"/>
                <a:ext cx="3981350" cy="811056"/>
              </a:xfrm>
              <a:prstGeom prst="rect">
                <a:avLst/>
              </a:prstGeom>
              <a:blipFill rotWithShape="1">
                <a:blip r:embed="rId9"/>
                <a:stretch>
                  <a:fillRect/>
                </a:stretch>
              </a:blipFill>
            </p:spPr>
            <p:txBody>
              <a:bodyPr/>
              <a:lstStyle/>
              <a:p>
                <a:r>
                  <a:rPr lang="de-DE">
                    <a:noFill/>
                  </a:rPr>
                  <a:t> </a:t>
                </a:r>
              </a:p>
            </p:txBody>
          </p:sp>
        </mc:Fallback>
      </mc:AlternateContent>
      <p:sp>
        <p:nvSpPr>
          <p:cNvPr id="2" name="Rechteck 1"/>
          <p:cNvSpPr/>
          <p:nvPr/>
        </p:nvSpPr>
        <p:spPr>
          <a:xfrm>
            <a:off x="1187624" y="4900874"/>
            <a:ext cx="4509877" cy="16244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573021305"/>
      </p:ext>
    </p:extLst>
  </p:cSld>
  <p:clrMapOvr>
    <a:masterClrMapping/>
  </p:clrMapOvr>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868</a:t>
            </a:r>
            <a:endParaRPr lang="de-DE" sz="8000" b="1" dirty="0">
              <a:solidFill>
                <a:schemeClr val="tx1"/>
              </a:solidFill>
              <a:latin typeface="+mj-lt"/>
            </a:endParaRPr>
          </a:p>
        </p:txBody>
      </p:sp>
      <p:sp>
        <p:nvSpPr>
          <p:cNvPr id="10" name="Textfeld 9"/>
          <p:cNvSpPr txBox="1">
            <a:spLocks noChangeArrowheads="1"/>
          </p:cNvSpPr>
          <p:nvPr/>
        </p:nvSpPr>
        <p:spPr bwMode="auto">
          <a:xfrm>
            <a:off x="468312" y="1052736"/>
            <a:ext cx="244750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12.1.2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455336" y="4869160"/>
                <a:ext cx="7776095" cy="1323439"/>
              </a:xfrm>
              <a:prstGeom prst="rect">
                <a:avLst/>
              </a:prstGeom>
              <a:noFill/>
            </p:spPr>
            <p:txBody>
              <a:bodyPr wrap="square" rtlCol="0">
                <a:spAutoFit/>
              </a:bodyPr>
              <a:lstStyle/>
              <a:p>
                <a:r>
                  <a:rPr lang="de-DE" sz="2000" dirty="0">
                    <a:latin typeface="+mn-lt"/>
                  </a:rPr>
                  <a:t>Sofern man den geschätzten Zusammenhang als wahr unterstellt, </a:t>
                </a:r>
              </a:p>
              <a:p>
                <a:r>
                  <a:rPr lang="de-DE" sz="2000" dirty="0">
                    <a:latin typeface="+mn-lt"/>
                  </a:rPr>
                  <a:t>kann man das Gewicht mit einer Sicherheit von 95% auf</a:t>
                </a:r>
              </a:p>
              <a:p>
                <a:r>
                  <a:rPr lang="de-DE" sz="2000" dirty="0">
                    <a:latin typeface="+mn-lt"/>
                  </a:rPr>
                  <a:t>          </a:t>
                </a:r>
                <a14:m>
                  <m:oMath xmlns:m="http://schemas.openxmlformats.org/officeDocument/2006/math">
                    <m:r>
                      <a:rPr lang="de-DE" sz="2000" b="0" i="1" smtClean="0">
                        <a:latin typeface="Cambria Math"/>
                      </a:rPr>
                      <m:t>2</m:t>
                    </m:r>
                    <m:r>
                      <a:rPr lang="de-DE" sz="2000" b="0" i="1" smtClean="0">
                        <a:latin typeface="Cambria Math"/>
                        <a:ea typeface="Cambria Math"/>
                      </a:rPr>
                      <m:t>×8.38</m:t>
                    </m:r>
                    <m:r>
                      <a:rPr lang="de-DE" sz="2000" b="0" i="1" smtClean="0">
                        <a:latin typeface="Cambria Math"/>
                        <a:ea typeface="Cambria Math"/>
                      </a:rPr>
                      <m:t>𝑘𝑔</m:t>
                    </m:r>
                    <m:r>
                      <a:rPr lang="de-DE" sz="2000" b="0" i="1" smtClean="0">
                        <a:latin typeface="Cambria Math"/>
                        <a:ea typeface="Cambria Math"/>
                      </a:rPr>
                      <m:t>=16.76</m:t>
                    </m:r>
                    <m:r>
                      <a:rPr lang="de-DE" sz="2000" b="0" i="1" smtClean="0">
                        <a:latin typeface="Cambria Math"/>
                        <a:ea typeface="Cambria Math"/>
                      </a:rPr>
                      <m:t>𝑘𝑔</m:t>
                    </m:r>
                  </m:oMath>
                </a14:m>
                <a:endParaRPr lang="de-DE" sz="2000" dirty="0">
                  <a:latin typeface="+mn-lt"/>
                </a:endParaRPr>
              </a:p>
              <a:p>
                <a:r>
                  <a:rPr lang="de-DE" sz="2000" dirty="0">
                    <a:latin typeface="+mn-lt"/>
                  </a:rPr>
                  <a:t>genau prognostizieren.</a:t>
                </a:r>
              </a:p>
            </p:txBody>
          </p:sp>
        </mc:Choice>
        <mc:Fallback xmlns="">
          <p:sp>
            <p:nvSpPr>
              <p:cNvPr id="16" name="Textfeld 15"/>
              <p:cNvSpPr txBox="1">
                <a:spLocks noRot="1" noChangeAspect="1" noMove="1" noResize="1" noEditPoints="1" noAdjustHandles="1" noChangeArrowheads="1" noChangeShapeType="1" noTextEdit="1"/>
              </p:cNvSpPr>
              <p:nvPr/>
            </p:nvSpPr>
            <p:spPr>
              <a:xfrm>
                <a:off x="455336" y="4869160"/>
                <a:ext cx="7776095" cy="1323439"/>
              </a:xfrm>
              <a:prstGeom prst="rect">
                <a:avLst/>
              </a:prstGeom>
              <a:blipFill rotWithShape="1">
                <a:blip r:embed="rId4"/>
                <a:stretch>
                  <a:fillRect l="-863" t="-2304" b="-7373"/>
                </a:stretch>
              </a:blipFill>
            </p:spPr>
            <p:txBody>
              <a:bodyPr/>
              <a:lstStyle/>
              <a:p>
                <a:r>
                  <a:rPr lang="de-DE">
                    <a:noFill/>
                  </a:rPr>
                  <a:t> </a:t>
                </a:r>
              </a:p>
            </p:txBody>
          </p:sp>
        </mc:Fallback>
      </mc:AlternateContent>
      <p:pic>
        <p:nvPicPr>
          <p:cNvPr id="12" name="Grafik 11"/>
          <p:cNvPicPr>
            <a:picLocks noChangeAspect="1"/>
          </p:cNvPicPr>
          <p:nvPr/>
        </p:nvPicPr>
        <p:blipFill>
          <a:blip r:embed="rId5"/>
          <a:stretch>
            <a:fillRect/>
          </a:stretch>
        </p:blipFill>
        <p:spPr>
          <a:xfrm>
            <a:off x="468312" y="1617153"/>
            <a:ext cx="6810375" cy="3009900"/>
          </a:xfrm>
          <a:prstGeom prst="rect">
            <a:avLst/>
          </a:prstGeom>
        </p:spPr>
      </p:pic>
    </p:spTree>
    <p:extLst>
      <p:ext uri="{BB962C8B-B14F-4D97-AF65-F5344CB8AC3E}">
        <p14:creationId xmlns:p14="http://schemas.microsoft.com/office/powerpoint/2010/main" val="1545033253"/>
      </p:ext>
    </p:extLst>
  </p:cSld>
  <p:clrMapOvr>
    <a:masterClrMapping/>
  </p:clrMapOvr>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869</a:t>
            </a:r>
            <a:endParaRPr lang="de-DE" sz="8000" b="1" dirty="0">
              <a:solidFill>
                <a:schemeClr val="tx1"/>
              </a:solidFill>
              <a:latin typeface="+mj-lt"/>
            </a:endParaRPr>
          </a:p>
        </p:txBody>
      </p:sp>
      <p:sp>
        <p:nvSpPr>
          <p:cNvPr id="7" name="Textfeld 6"/>
          <p:cNvSpPr txBox="1">
            <a:spLocks noChangeArrowheads="1"/>
          </p:cNvSpPr>
          <p:nvPr/>
        </p:nvSpPr>
        <p:spPr bwMode="auto">
          <a:xfrm>
            <a:off x="468311" y="981075"/>
            <a:ext cx="6407946"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12.1.2 Modellannahmen und theoretische KQ-Regression</a:t>
            </a:r>
          </a:p>
        </p:txBody>
      </p:sp>
      <p:sp>
        <p:nvSpPr>
          <p:cNvPr id="8" name="Textfeld 9"/>
          <p:cNvSpPr txBox="1">
            <a:spLocks noChangeArrowheads="1"/>
          </p:cNvSpPr>
          <p:nvPr/>
        </p:nvSpPr>
        <p:spPr bwMode="auto">
          <a:xfrm>
            <a:off x="471836" y="1628800"/>
            <a:ext cx="381213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Ensembles von Modellannahmen</a:t>
            </a:r>
          </a:p>
        </p:txBody>
      </p:sp>
      <p:sp>
        <p:nvSpPr>
          <p:cNvPr id="9" name="Textfeld 8"/>
          <p:cNvSpPr txBox="1">
            <a:spLocks noChangeArrowheads="1"/>
          </p:cNvSpPr>
          <p:nvPr/>
        </p:nvSpPr>
        <p:spPr bwMode="auto">
          <a:xfrm>
            <a:off x="468311" y="2204864"/>
            <a:ext cx="655196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KN: Nichtstochastischer Regressor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3" name="Textfeld 12"/>
              <p:cNvSpPr txBox="1"/>
              <p:nvPr/>
            </p:nvSpPr>
            <p:spPr>
              <a:xfrm>
                <a:off x="471836" y="5226592"/>
                <a:ext cx="5832648" cy="400110"/>
              </a:xfrm>
              <a:prstGeom prst="rect">
                <a:avLst/>
              </a:prstGeom>
              <a:noFill/>
            </p:spPr>
            <p:txBody>
              <a:bodyPr wrap="square" rtlCol="0">
                <a:spAutoFit/>
              </a:bodyPr>
              <a:lstStyle/>
              <a:p>
                <a:r>
                  <a:rPr lang="de-DE" sz="2000" dirty="0">
                    <a:solidFill>
                      <a:schemeClr val="tx1"/>
                    </a:solidFill>
                    <a:latin typeface="+mn-lt"/>
                    <a:sym typeface="Symbol"/>
                  </a:rPr>
                  <a:t>&gt; (A0*) </a:t>
                </a:r>
                <a:r>
                  <a:rPr lang="de-DE" sz="2000" dirty="0" err="1">
                    <a:solidFill>
                      <a:schemeClr val="tx1"/>
                    </a:solidFill>
                    <a:latin typeface="+mn-lt"/>
                    <a:sym typeface="Symbol"/>
                  </a:rPr>
                  <a:t>Speziallfall</a:t>
                </a:r>
                <a:r>
                  <a:rPr lang="de-DE" sz="2000" dirty="0">
                    <a:solidFill>
                      <a:schemeClr val="tx1"/>
                    </a:solidFill>
                    <a:latin typeface="+mn-lt"/>
                    <a:sym typeface="Symbol"/>
                  </a:rPr>
                  <a:t> von (A0) mit </a:t>
                </a:r>
                <a14:m>
                  <m:oMath xmlns:m="http://schemas.openxmlformats.org/officeDocument/2006/math">
                    <m:r>
                      <a:rPr lang="de-DE" sz="2000" b="0" i="1" smtClean="0">
                        <a:solidFill>
                          <a:schemeClr val="tx1"/>
                        </a:solidFill>
                        <a:latin typeface="Cambria Math"/>
                        <a:sym typeface="Symbol"/>
                      </a:rPr>
                      <m:t>𝑃</m:t>
                    </m:r>
                    <m:d>
                      <m:dPr>
                        <m:ctrlPr>
                          <a:rPr lang="de-DE" sz="2000" b="0" i="1" smtClean="0">
                            <a:solidFill>
                              <a:schemeClr val="tx1"/>
                            </a:solidFill>
                            <a:latin typeface="Cambria Math" panose="02040503050406030204" pitchFamily="18" charset="0"/>
                            <a:sym typeface="Symbol"/>
                          </a:rPr>
                        </m:ctrlPr>
                      </m:dPr>
                      <m:e>
                        <m:sSub>
                          <m:sSubPr>
                            <m:ctrlPr>
                              <a:rPr lang="de-DE" sz="2000" b="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𝑋</m:t>
                            </m:r>
                          </m:e>
                          <m:sub>
                            <m:r>
                              <a:rPr lang="de-DE" sz="2000" b="0" i="1" smtClean="0">
                                <a:solidFill>
                                  <a:schemeClr val="tx1"/>
                                </a:solidFill>
                                <a:latin typeface="Cambria Math"/>
                                <a:sym typeface="Symbol"/>
                              </a:rPr>
                              <m:t>𝑖</m:t>
                            </m:r>
                          </m:sub>
                        </m:sSub>
                        <m:r>
                          <a:rPr lang="de-DE" sz="2000" b="0" i="1" smtClean="0">
                            <a:solidFill>
                              <a:schemeClr val="tx1"/>
                            </a:solidFill>
                            <a:latin typeface="Cambria Math"/>
                            <a:sym typeface="Symbol"/>
                          </a:rPr>
                          <m:t>=</m:t>
                        </m:r>
                        <m:sSub>
                          <m:sSubPr>
                            <m:ctrlPr>
                              <a:rPr lang="de-DE" sz="2000" b="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𝑥</m:t>
                            </m:r>
                          </m:e>
                          <m:sub>
                            <m:r>
                              <a:rPr lang="de-DE" sz="2000" b="0" i="1" smtClean="0">
                                <a:solidFill>
                                  <a:schemeClr val="tx1"/>
                                </a:solidFill>
                                <a:latin typeface="Cambria Math"/>
                                <a:sym typeface="Symbol"/>
                              </a:rPr>
                              <m:t>𝑖</m:t>
                            </m:r>
                          </m:sub>
                        </m:sSub>
                      </m:e>
                    </m:d>
                    <m:r>
                      <a:rPr lang="de-DE" sz="2000" b="0" i="1" smtClean="0">
                        <a:solidFill>
                          <a:schemeClr val="tx1"/>
                        </a:solidFill>
                        <a:latin typeface="Cambria Math"/>
                        <a:sym typeface="Symbol"/>
                      </a:rPr>
                      <m:t>=1</m:t>
                    </m:r>
                  </m:oMath>
                </a14:m>
                <a:endParaRPr lang="de-DE" sz="2000" dirty="0">
                  <a:solidFill>
                    <a:schemeClr val="tx1"/>
                  </a:solidFill>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71836" y="5226592"/>
                <a:ext cx="5832648" cy="400110"/>
              </a:xfrm>
              <a:prstGeom prst="rect">
                <a:avLst/>
              </a:prstGeom>
              <a:blipFill rotWithShape="1">
                <a:blip r:embed="rId4"/>
                <a:stretch>
                  <a:fillRect l="-1045"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70004" y="5626702"/>
                <a:ext cx="6842591" cy="400110"/>
              </a:xfrm>
              <a:prstGeom prst="rect">
                <a:avLst/>
              </a:prstGeom>
              <a:noFill/>
            </p:spPr>
            <p:txBody>
              <a:bodyPr wrap="square" rtlCol="0">
                <a:spAutoFit/>
              </a:bodyPr>
              <a:lstStyle/>
              <a:p>
                <a:r>
                  <a:rPr lang="de-DE" sz="2000" dirty="0">
                    <a:solidFill>
                      <a:schemeClr val="tx1"/>
                    </a:solidFill>
                    <a:latin typeface="+mn-lt"/>
                    <a:sym typeface="Symbol"/>
                  </a:rPr>
                  <a:t>&gt; </a:t>
                </a:r>
                <a14:m>
                  <m:oMath xmlns:m="http://schemas.openxmlformats.org/officeDocument/2006/math">
                    <m:d>
                      <m:dPr>
                        <m:ctrlPr>
                          <a:rPr lang="de-DE" sz="2000" i="1" smtClean="0">
                            <a:solidFill>
                              <a:schemeClr val="tx1"/>
                            </a:solidFill>
                            <a:latin typeface="Cambria Math" panose="02040503050406030204" pitchFamily="18" charset="0"/>
                            <a:sym typeface="Symbol"/>
                          </a:rPr>
                        </m:ctrlPr>
                      </m:dPr>
                      <m:e>
                        <m:sSub>
                          <m:sSubPr>
                            <m:ctrlPr>
                              <a:rPr lang="de-DE" sz="200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𝑥</m:t>
                            </m:r>
                          </m:e>
                          <m:sub>
                            <m:r>
                              <a:rPr lang="de-DE" sz="2000" b="0" i="1" smtClean="0">
                                <a:solidFill>
                                  <a:schemeClr val="tx1"/>
                                </a:solidFill>
                                <a:latin typeface="Cambria Math"/>
                                <a:sym typeface="Symbol"/>
                              </a:rPr>
                              <m:t>1</m:t>
                            </m:r>
                          </m:sub>
                        </m:sSub>
                        <m:r>
                          <a:rPr lang="de-DE" sz="2000" b="0" i="1" smtClean="0">
                            <a:solidFill>
                              <a:schemeClr val="tx1"/>
                            </a:solidFill>
                            <a:latin typeface="Cambria Math"/>
                            <a:sym typeface="Symbol"/>
                          </a:rPr>
                          <m:t>,</m:t>
                        </m:r>
                        <m:sSub>
                          <m:sSubPr>
                            <m:ctrlPr>
                              <a:rPr lang="de-DE" sz="2000" b="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𝑌</m:t>
                            </m:r>
                          </m:e>
                          <m:sub>
                            <m:r>
                              <a:rPr lang="de-DE" sz="2000" b="0" i="1" smtClean="0">
                                <a:solidFill>
                                  <a:schemeClr val="tx1"/>
                                </a:solidFill>
                                <a:latin typeface="Cambria Math"/>
                                <a:sym typeface="Symbol"/>
                              </a:rPr>
                              <m:t>1</m:t>
                            </m:r>
                          </m:sub>
                        </m:sSub>
                      </m:e>
                    </m:d>
                    <m:r>
                      <a:rPr lang="de-DE" sz="2000" b="0" i="1" smtClean="0">
                        <a:solidFill>
                          <a:schemeClr val="tx1"/>
                        </a:solidFill>
                        <a:latin typeface="Cambria Math"/>
                        <a:sym typeface="Symbol"/>
                      </a:rPr>
                      <m:t>,…,</m:t>
                    </m:r>
                    <m:d>
                      <m:dPr>
                        <m:ctrlPr>
                          <a:rPr lang="de-DE" sz="2000" b="0" i="1" smtClean="0">
                            <a:solidFill>
                              <a:schemeClr val="tx1"/>
                            </a:solidFill>
                            <a:latin typeface="Cambria Math" panose="02040503050406030204" pitchFamily="18" charset="0"/>
                            <a:sym typeface="Symbol"/>
                          </a:rPr>
                        </m:ctrlPr>
                      </m:dPr>
                      <m:e>
                        <m:sSub>
                          <m:sSubPr>
                            <m:ctrlPr>
                              <a:rPr lang="de-DE" sz="2000" b="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𝑥</m:t>
                            </m:r>
                          </m:e>
                          <m:sub>
                            <m:r>
                              <a:rPr lang="de-DE" sz="2000" b="0" i="1" smtClean="0">
                                <a:solidFill>
                                  <a:schemeClr val="tx1"/>
                                </a:solidFill>
                                <a:latin typeface="Cambria Math"/>
                                <a:sym typeface="Symbol"/>
                              </a:rPr>
                              <m:t>𝑛</m:t>
                            </m:r>
                          </m:sub>
                        </m:sSub>
                        <m:r>
                          <a:rPr lang="de-DE" sz="2000" b="0" i="1" smtClean="0">
                            <a:solidFill>
                              <a:schemeClr val="tx1"/>
                            </a:solidFill>
                            <a:latin typeface="Cambria Math"/>
                            <a:sym typeface="Symbol"/>
                          </a:rPr>
                          <m:t>,</m:t>
                        </m:r>
                        <m:sSub>
                          <m:sSubPr>
                            <m:ctrlPr>
                              <a:rPr lang="de-DE" sz="2000" b="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𝑌</m:t>
                            </m:r>
                          </m:e>
                          <m:sub>
                            <m:r>
                              <a:rPr lang="de-DE" sz="2000" b="0" i="1" smtClean="0">
                                <a:solidFill>
                                  <a:schemeClr val="tx1"/>
                                </a:solidFill>
                                <a:latin typeface="Cambria Math"/>
                                <a:sym typeface="Symbol"/>
                              </a:rPr>
                              <m:t>𝑛</m:t>
                            </m:r>
                          </m:sub>
                        </m:sSub>
                      </m:e>
                    </m:d>
                  </m:oMath>
                </a14:m>
                <a:r>
                  <a:rPr lang="de-DE" sz="2000" dirty="0">
                    <a:solidFill>
                      <a:schemeClr val="tx1"/>
                    </a:solidFill>
                    <a:latin typeface="+mn-lt"/>
                  </a:rPr>
                  <a:t> sind unabhängig heterogen verteilt</a:t>
                </a:r>
              </a:p>
            </p:txBody>
          </p:sp>
        </mc:Choice>
        <mc:Fallback xmlns="">
          <p:sp>
            <p:nvSpPr>
              <p:cNvPr id="14" name="Textfeld 13"/>
              <p:cNvSpPr txBox="1">
                <a:spLocks noRot="1" noChangeAspect="1" noMove="1" noResize="1" noEditPoints="1" noAdjustHandles="1" noChangeArrowheads="1" noChangeShapeType="1" noTextEdit="1"/>
              </p:cNvSpPr>
              <p:nvPr/>
            </p:nvSpPr>
            <p:spPr>
              <a:xfrm>
                <a:off x="470004" y="5626702"/>
                <a:ext cx="6842591" cy="400110"/>
              </a:xfrm>
              <a:prstGeom prst="rect">
                <a:avLst/>
              </a:prstGeom>
              <a:blipFill rotWithShape="1">
                <a:blip r:embed="rId5"/>
                <a:stretch>
                  <a:fillRect l="-890"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68311" y="6026812"/>
                <a:ext cx="6842591" cy="400110"/>
              </a:xfrm>
              <a:prstGeom prst="rect">
                <a:avLst/>
              </a:prstGeom>
              <a:noFill/>
            </p:spPr>
            <p:txBody>
              <a:bodyPr wrap="square" rtlCol="0">
                <a:spAutoFit/>
              </a:bodyPr>
              <a:lstStyle/>
              <a:p>
                <a:r>
                  <a:rPr lang="de-DE" sz="2000" dirty="0">
                    <a:solidFill>
                      <a:schemeClr val="tx1"/>
                    </a:solidFill>
                    <a:latin typeface="+mn-lt"/>
                    <a:sym typeface="Symbol"/>
                  </a:rPr>
                  <a:t>&gt; </a:t>
                </a:r>
                <a14:m>
                  <m:oMath xmlns:m="http://schemas.openxmlformats.org/officeDocument/2006/math">
                    <m:d>
                      <m:dPr>
                        <m:ctrlPr>
                          <a:rPr lang="de-DE" sz="2000" i="1" smtClean="0">
                            <a:solidFill>
                              <a:schemeClr val="tx1"/>
                            </a:solidFill>
                            <a:latin typeface="Cambria Math" panose="02040503050406030204" pitchFamily="18" charset="0"/>
                            <a:sym typeface="Symbol"/>
                          </a:rPr>
                        </m:ctrlPr>
                      </m:dPr>
                      <m:e>
                        <m:sSub>
                          <m:sSubPr>
                            <m:ctrlPr>
                              <a:rPr lang="de-DE" sz="2000" b="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𝑌</m:t>
                            </m:r>
                          </m:e>
                          <m:sub>
                            <m:r>
                              <a:rPr lang="de-DE" sz="2000" b="0" i="1" smtClean="0">
                                <a:solidFill>
                                  <a:schemeClr val="tx1"/>
                                </a:solidFill>
                                <a:latin typeface="Cambria Math"/>
                                <a:sym typeface="Symbol"/>
                              </a:rPr>
                              <m:t>1</m:t>
                            </m:r>
                          </m:sub>
                        </m:sSub>
                      </m:e>
                    </m:d>
                    <m:r>
                      <a:rPr lang="de-DE" sz="2000" b="0" i="1" smtClean="0">
                        <a:solidFill>
                          <a:schemeClr val="tx1"/>
                        </a:solidFill>
                        <a:latin typeface="Cambria Math"/>
                        <a:sym typeface="Symbol"/>
                      </a:rPr>
                      <m:t>,…,</m:t>
                    </m:r>
                    <m:d>
                      <m:dPr>
                        <m:ctrlPr>
                          <a:rPr lang="de-DE" sz="2000" b="0" i="1" smtClean="0">
                            <a:solidFill>
                              <a:schemeClr val="tx1"/>
                            </a:solidFill>
                            <a:latin typeface="Cambria Math" panose="02040503050406030204" pitchFamily="18" charset="0"/>
                            <a:sym typeface="Symbol"/>
                          </a:rPr>
                        </m:ctrlPr>
                      </m:dPr>
                      <m:e>
                        <m:sSub>
                          <m:sSubPr>
                            <m:ctrlPr>
                              <a:rPr lang="de-DE" sz="2000" b="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𝑌</m:t>
                            </m:r>
                          </m:e>
                          <m:sub>
                            <m:r>
                              <a:rPr lang="de-DE" sz="2000" b="0" i="1" smtClean="0">
                                <a:solidFill>
                                  <a:schemeClr val="tx1"/>
                                </a:solidFill>
                                <a:latin typeface="Cambria Math"/>
                                <a:sym typeface="Symbol"/>
                              </a:rPr>
                              <m:t>𝑛</m:t>
                            </m:r>
                          </m:sub>
                        </m:sSub>
                      </m:e>
                    </m:d>
                  </m:oMath>
                </a14:m>
                <a:r>
                  <a:rPr lang="de-DE" sz="2000" dirty="0">
                    <a:solidFill>
                      <a:schemeClr val="tx1"/>
                    </a:solidFill>
                    <a:latin typeface="+mn-lt"/>
                  </a:rPr>
                  <a:t> sind unabhängig heterogen verteilt</a:t>
                </a:r>
              </a:p>
            </p:txBody>
          </p:sp>
        </mc:Choice>
        <mc:Fallback xmlns="">
          <p:sp>
            <p:nvSpPr>
              <p:cNvPr id="16" name="Textfeld 15"/>
              <p:cNvSpPr txBox="1">
                <a:spLocks noRot="1" noChangeAspect="1" noMove="1" noResize="1" noEditPoints="1" noAdjustHandles="1" noChangeArrowheads="1" noChangeShapeType="1" noTextEdit="1"/>
              </p:cNvSpPr>
              <p:nvPr/>
            </p:nvSpPr>
            <p:spPr>
              <a:xfrm>
                <a:off x="468311" y="6026812"/>
                <a:ext cx="6842591" cy="400110"/>
              </a:xfrm>
              <a:prstGeom prst="rect">
                <a:avLst/>
              </a:prstGeom>
              <a:blipFill rotWithShape="1">
                <a:blip r:embed="rId6"/>
                <a:stretch>
                  <a:fillRect l="-980" t="-7692" b="-27692"/>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457200" y="2715113"/>
            <a:ext cx="7591425" cy="1133475"/>
          </a:xfrm>
          <a:prstGeom prst="rect">
            <a:avLst/>
          </a:prstGeom>
        </p:spPr>
      </p:pic>
      <p:pic>
        <p:nvPicPr>
          <p:cNvPr id="3" name="Grafik 2"/>
          <p:cNvPicPr>
            <a:picLocks noChangeAspect="1"/>
          </p:cNvPicPr>
          <p:nvPr/>
        </p:nvPicPr>
        <p:blipFill>
          <a:blip r:embed="rId8"/>
          <a:stretch>
            <a:fillRect/>
          </a:stretch>
        </p:blipFill>
        <p:spPr>
          <a:xfrm>
            <a:off x="473247" y="3848588"/>
            <a:ext cx="7585374" cy="1133475"/>
          </a:xfrm>
          <a:prstGeom prst="rect">
            <a:avLst/>
          </a:prstGeom>
        </p:spPr>
      </p:pic>
    </p:spTree>
    <p:extLst>
      <p:ext uri="{BB962C8B-B14F-4D97-AF65-F5344CB8AC3E}">
        <p14:creationId xmlns:p14="http://schemas.microsoft.com/office/powerpoint/2010/main" val="1309869223"/>
      </p:ext>
    </p:extLst>
  </p:cSld>
  <p:clrMapOvr>
    <a:masterClrMapping/>
  </p:clrMapOvr>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870</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3" name="Textfeld 12"/>
              <p:cNvSpPr txBox="1"/>
              <p:nvPr/>
            </p:nvSpPr>
            <p:spPr>
              <a:xfrm>
                <a:off x="468313" y="4155125"/>
                <a:ext cx="7488063" cy="400110"/>
              </a:xfrm>
              <a:prstGeom prst="rect">
                <a:avLst/>
              </a:prstGeom>
              <a:noFill/>
            </p:spPr>
            <p:txBody>
              <a:bodyPr wrap="square" rtlCol="0">
                <a:spAutoFit/>
              </a:bodyPr>
              <a:lstStyle/>
              <a:p>
                <a:r>
                  <a:rPr lang="de-DE" sz="2000" b="0" dirty="0">
                    <a:latin typeface="+mn-lt"/>
                    <a:sym typeface="Symbol"/>
                  </a:rPr>
                  <a:t>&gt;</a:t>
                </a:r>
                <a:r>
                  <a:rPr lang="de-DE" sz="2000" b="0" dirty="0">
                    <a:sym typeface="Symbol"/>
                  </a:rPr>
                  <a:t> </a:t>
                </a:r>
                <a14:m>
                  <m:oMath xmlns:m="http://schemas.openxmlformats.org/officeDocument/2006/math">
                    <m:r>
                      <a:rPr lang="de-DE" sz="2000" b="0" i="1" smtClean="0">
                        <a:latin typeface="Cambria Math"/>
                        <a:sym typeface="Symbol"/>
                      </a:rPr>
                      <m:t>𝐸</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𝑌</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𝐸</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ea typeface="Cambria Math"/>
                                <a:sym typeface="Symbol"/>
                              </a:rPr>
                              <m:t>𝛽</m:t>
                            </m:r>
                          </m:e>
                          <m:sub>
                            <m:r>
                              <a:rPr lang="de-DE" sz="2000" b="0" i="1" smtClean="0">
                                <a:latin typeface="Cambria Math"/>
                                <a:sym typeface="Symbol"/>
                              </a:rPr>
                              <m:t>0</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b="0" i="1" smtClean="0">
                                <a:latin typeface="Cambria Math"/>
                                <a:ea typeface="Cambria Math"/>
                                <a:sym typeface="Symbol"/>
                              </a:rPr>
                              <m:t>1</m:t>
                            </m:r>
                          </m:sub>
                        </m:sSub>
                        <m:sSub>
                          <m:sSubPr>
                            <m:ctrlPr>
                              <a:rPr lang="de-DE" sz="200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𝐸</m:t>
                    </m:r>
                    <m:d>
                      <m:dPr>
                        <m:ctrlPr>
                          <a:rPr lang="de-DE" sz="2000" b="0" i="1" smtClean="0">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sym typeface="Symbol"/>
                              </a:rPr>
                              <m:t>0</m:t>
                            </m:r>
                          </m:sub>
                        </m:sSub>
                      </m:e>
                    </m:d>
                    <m:r>
                      <a:rPr lang="de-DE" sz="2000" b="0" i="1" smtClean="0">
                        <a:latin typeface="Cambria Math"/>
                        <a:sym typeface="Symbol"/>
                      </a:rPr>
                      <m:t>+</m:t>
                    </m:r>
                    <m:r>
                      <a:rPr lang="de-DE" sz="2000" b="0" i="1" smtClean="0">
                        <a:latin typeface="Cambria Math"/>
                        <a:sym typeface="Symbol"/>
                      </a:rPr>
                      <m:t>𝐸</m:t>
                    </m:r>
                    <m:d>
                      <m:dPr>
                        <m:ctrlPr>
                          <a:rPr lang="de-DE" sz="2000" b="0" i="1" smtClean="0">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ea typeface="Cambria Math"/>
                                <a:sym typeface="Symbol"/>
                              </a:rPr>
                              <m:t>1</m:t>
                            </m:r>
                          </m:sub>
                        </m:sSub>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𝐸</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e>
                    </m:d>
                  </m:oMath>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68313" y="4155125"/>
                <a:ext cx="7488063" cy="400110"/>
              </a:xfrm>
              <a:prstGeom prst="rect">
                <a:avLst/>
              </a:prstGeom>
              <a:blipFill rotWithShape="1">
                <a:blip r:embed="rId4"/>
                <a:stretch>
                  <a:fillRect l="-896"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367644" y="4570368"/>
                <a:ext cx="179181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sym typeface="Symbol"/>
                            </a:rPr>
                            <m:t>0</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ea typeface="Cambria Math"/>
                              <a:sym typeface="Symbol"/>
                            </a:rPr>
                            <m:t>1</m:t>
                          </m:r>
                        </m:sub>
                      </m:sSub>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367644" y="4570368"/>
                <a:ext cx="1791816" cy="400110"/>
              </a:xfrm>
              <a:prstGeom prst="rect">
                <a:avLst/>
              </a:prstGeom>
              <a:blipFill rotWithShape="1">
                <a:blip r:embed="rId5"/>
                <a:stretch>
                  <a:fillRect b="-1692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3" y="5131045"/>
                <a:ext cx="7488063" cy="406458"/>
              </a:xfrm>
              <a:prstGeom prst="rect">
                <a:avLst/>
              </a:prstGeom>
              <a:noFill/>
            </p:spPr>
            <p:txBody>
              <a:bodyPr wrap="square" rtlCol="0">
                <a:spAutoFit/>
              </a:bodyPr>
              <a:lstStyle/>
              <a:p>
                <a:r>
                  <a:rPr lang="de-DE" sz="2000" b="0" dirty="0">
                    <a:latin typeface="+mn-lt"/>
                    <a:sym typeface="Symbol"/>
                  </a:rPr>
                  <a:t>&gt;</a:t>
                </a:r>
                <a:r>
                  <a:rPr lang="de-DE" sz="2000" b="0" dirty="0">
                    <a:sym typeface="Symbol"/>
                  </a:rPr>
                  <a:t> </a:t>
                </a:r>
                <a14:m>
                  <m:oMath xmlns:m="http://schemas.openxmlformats.org/officeDocument/2006/math">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𝑌</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ea typeface="Cambria Math"/>
                                <a:sym typeface="Symbol"/>
                              </a:rPr>
                              <m:t>𝛽</m:t>
                            </m:r>
                          </m:e>
                          <m:sub>
                            <m:r>
                              <a:rPr lang="de-DE" sz="2000" b="0" i="1" smtClean="0">
                                <a:latin typeface="Cambria Math"/>
                                <a:sym typeface="Symbol"/>
                              </a:rPr>
                              <m:t>0</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b="0" i="1" smtClean="0">
                                <a:latin typeface="Cambria Math"/>
                                <a:ea typeface="Cambria Math"/>
                                <a:sym typeface="Symbol"/>
                              </a:rPr>
                              <m:t>1</m:t>
                            </m:r>
                          </m:sub>
                        </m:sSub>
                        <m:sSub>
                          <m:sSubPr>
                            <m:ctrlPr>
                              <a:rPr lang="de-DE" sz="200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e>
                    </m:d>
                    <m:r>
                      <a:rPr lang="de-DE" sz="2000" b="0" i="1" smtClean="0">
                        <a:latin typeface="Cambria Math"/>
                        <a:sym typeface="Symbol"/>
                      </a:rPr>
                      <m:t>=</m:t>
                    </m:r>
                    <m:sSubSup>
                      <m:sSubSupPr>
                        <m:ctrlPr>
                          <a:rPr lang="de-DE" sz="2000" b="0" i="1" smtClean="0">
                            <a:latin typeface="Cambria Math" panose="02040503050406030204" pitchFamily="18" charset="0"/>
                            <a:sym typeface="Symbol"/>
                          </a:rPr>
                        </m:ctrlPr>
                      </m:sSubSupPr>
                      <m:e>
                        <m:r>
                          <a:rPr lang="de-DE" sz="2000" b="0" i="1" smtClean="0">
                            <a:latin typeface="Cambria Math"/>
                            <a:ea typeface="Cambria Math"/>
                            <a:sym typeface="Symbol"/>
                          </a:rPr>
                          <m:t>𝜎</m:t>
                        </m:r>
                      </m:e>
                      <m:sub>
                        <m:r>
                          <a:rPr lang="de-DE" sz="2000" b="0" i="1" smtClean="0">
                            <a:latin typeface="Cambria Math"/>
                            <a:sym typeface="Symbol"/>
                          </a:rPr>
                          <m:t>𝑈</m:t>
                        </m:r>
                      </m:sub>
                      <m:sup>
                        <m:r>
                          <a:rPr lang="de-DE" sz="2000" b="0" i="1" smtClean="0">
                            <a:latin typeface="Cambria Math"/>
                            <a:sym typeface="Symbol"/>
                          </a:rPr>
                          <m:t>2</m:t>
                        </m:r>
                      </m:sup>
                    </m:sSubSup>
                  </m:oMath>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5131045"/>
                <a:ext cx="7488063" cy="406458"/>
              </a:xfrm>
              <a:prstGeom prst="rect">
                <a:avLst/>
              </a:prstGeom>
              <a:blipFill rotWithShape="1">
                <a:blip r:embed="rId6"/>
                <a:stretch>
                  <a:fillRect l="-896" t="-6061"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8314" y="5644710"/>
                <a:ext cx="3015184" cy="406458"/>
              </a:xfrm>
              <a:prstGeom prst="rect">
                <a:avLst/>
              </a:prstGeom>
              <a:noFill/>
            </p:spPr>
            <p:txBody>
              <a:bodyPr wrap="square" rtlCol="0">
                <a:spAutoFit/>
              </a:bodyPr>
              <a:lstStyle/>
              <a:p>
                <a:r>
                  <a:rPr lang="de-DE" sz="2000" dirty="0">
                    <a:solidFill>
                      <a:schemeClr val="tx1"/>
                    </a:solidFill>
                    <a:latin typeface="+mn-lt"/>
                  </a:rPr>
                  <a:t>&gt;</a:t>
                </a:r>
                <a:r>
                  <a:rPr lang="de-DE" sz="2000" dirty="0">
                    <a:solidFill>
                      <a:schemeClr val="tx1"/>
                    </a:solidFill>
                  </a:rPr>
                  <a:t>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𝑖</m:t>
                        </m:r>
                      </m:sub>
                    </m:sSub>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m:t>
                        </m:r>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ea typeface="Cambria Math"/>
                              </a:rPr>
                              <m:t>𝜎</m:t>
                            </m:r>
                          </m:e>
                          <m:sub>
                            <m:r>
                              <a:rPr lang="de-DE" sz="2000" b="0" i="1" smtClean="0">
                                <a:solidFill>
                                  <a:schemeClr val="tx1"/>
                                </a:solidFill>
                                <a:latin typeface="Cambria Math"/>
                              </a:rPr>
                              <m:t>𝑈</m:t>
                            </m:r>
                          </m:sub>
                          <m:sup>
                            <m:r>
                              <a:rPr lang="de-DE" sz="2000" b="0" i="1" smtClean="0">
                                <a:solidFill>
                                  <a:schemeClr val="tx1"/>
                                </a:solidFill>
                                <a:latin typeface="Cambria Math"/>
                              </a:rPr>
                              <m:t>2</m:t>
                            </m:r>
                          </m:sup>
                        </m:sSubSup>
                      </m:e>
                    </m:d>
                  </m:oMath>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68314" y="5644710"/>
                <a:ext cx="3015184" cy="406458"/>
              </a:xfrm>
              <a:prstGeom prst="rect">
                <a:avLst/>
              </a:prstGeom>
              <a:blipFill rotWithShape="1">
                <a:blip r:embed="rId7"/>
                <a:stretch>
                  <a:fillRect l="-2227" t="-5970" b="-25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658409" y="6066587"/>
                <a:ext cx="5144404"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sym typeface="Symbol"/>
                            </a:rPr>
                            <m:t>0</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ea typeface="Cambria Math"/>
                              <a:sym typeface="Symbol"/>
                            </a:rPr>
                            <m:t>1</m:t>
                          </m:r>
                        </m:sub>
                      </m:sSub>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r>
                        <a:rPr lang="de-DE" sz="2000" b="0" i="1" smtClean="0">
                          <a:latin typeface="Cambria Math"/>
                          <a:sym typeface="Symbol"/>
                        </a:rPr>
                        <m:t>=</m:t>
                      </m:r>
                      <m:sSub>
                        <m:sSubPr>
                          <m:ctrlPr>
                            <a:rPr lang="de-DE" sz="2000" i="1">
                              <a:latin typeface="Cambria Math" panose="02040503050406030204" pitchFamily="18" charset="0"/>
                              <a:ea typeface="Cambria Math"/>
                            </a:rPr>
                          </m:ctrlPr>
                        </m:sSubPr>
                        <m:e>
                          <m:r>
                            <a:rPr lang="de-DE" sz="2000" i="1">
                              <a:latin typeface="Cambria Math"/>
                              <a:ea typeface="Cambria Math"/>
                            </a:rPr>
                            <m:t>𝑌</m:t>
                          </m:r>
                        </m:e>
                        <m:sub>
                          <m:r>
                            <a:rPr lang="de-DE" sz="2000" i="1">
                              <a:latin typeface="Cambria Math"/>
                              <a:ea typeface="Cambria Math"/>
                            </a:rPr>
                            <m:t>𝑖</m:t>
                          </m:r>
                        </m:sub>
                      </m:sSub>
                      <m:r>
                        <a:rPr lang="de-DE" sz="2000" b="0" i="1" smtClean="0">
                          <a:latin typeface="Cambria Math"/>
                          <a:ea typeface="Cambria Math"/>
                        </a:rPr>
                        <m:t>  </m:t>
                      </m:r>
                      <m:r>
                        <a:rPr lang="de-DE" sz="2000" b="0" i="1" smtClean="0">
                          <a:latin typeface="Cambria Math"/>
                          <a:sym typeface="Symbol"/>
                        </a:rPr>
                        <m:t>~  </m:t>
                      </m:r>
                      <m:r>
                        <a:rPr lang="de-DE" sz="2000" b="0" i="1" smtClean="0">
                          <a:latin typeface="Cambria Math"/>
                          <a:sym typeface="Symbol"/>
                        </a:rPr>
                        <m:t>𝑁</m:t>
                      </m:r>
                      <m:d>
                        <m:dPr>
                          <m:ctrlPr>
                            <a:rPr lang="de-DE" sz="2000" b="0" i="1" smtClean="0">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sym typeface="Symbol"/>
                                </a:rPr>
                                <m:t>0</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ea typeface="Cambria Math"/>
                                  <a:sym typeface="Symbol"/>
                                </a:rPr>
                                <m:t>1</m:t>
                              </m:r>
                            </m:sub>
                          </m:sSub>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r>
                            <a:rPr lang="de-DE" sz="2000" b="0" i="1" smtClean="0">
                              <a:latin typeface="Cambria Math"/>
                              <a:sym typeface="Symbol"/>
                            </a:rPr>
                            <m:t>,</m:t>
                          </m:r>
                          <m:sSubSup>
                            <m:sSubSupPr>
                              <m:ctrlPr>
                                <a:rPr lang="de-DE" sz="2000" i="1">
                                  <a:latin typeface="Cambria Math" panose="02040503050406030204" pitchFamily="18" charset="0"/>
                                  <a:sym typeface="Symbol"/>
                                </a:rPr>
                              </m:ctrlPr>
                            </m:sSubSupPr>
                            <m:e>
                              <m:r>
                                <a:rPr lang="de-DE" sz="2000" i="1">
                                  <a:latin typeface="Cambria Math"/>
                                  <a:ea typeface="Cambria Math"/>
                                  <a:sym typeface="Symbol"/>
                                </a:rPr>
                                <m:t>𝜎</m:t>
                              </m:r>
                            </m:e>
                            <m:sub>
                              <m:r>
                                <a:rPr lang="de-DE" sz="2000" i="1">
                                  <a:latin typeface="Cambria Math"/>
                                  <a:sym typeface="Symbol"/>
                                </a:rPr>
                                <m:t>𝑈</m:t>
                              </m:r>
                            </m:sub>
                            <m:sup>
                              <m:r>
                                <a:rPr lang="de-DE" sz="2000" i="1">
                                  <a:latin typeface="Cambria Math"/>
                                  <a:sym typeface="Symbol"/>
                                </a:rPr>
                                <m:t>2</m:t>
                              </m:r>
                            </m:sup>
                          </m:sSubSup>
                        </m:e>
                      </m:d>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658409" y="6066587"/>
                <a:ext cx="5144404" cy="406458"/>
              </a:xfrm>
              <a:prstGeom prst="rect">
                <a:avLst/>
              </a:prstGeom>
              <a:blipFill rotWithShape="1">
                <a:blip r:embed="rId8"/>
                <a:stretch>
                  <a:fillRect b="-14925"/>
                </a:stretch>
              </a:blipFill>
            </p:spPr>
            <p:txBody>
              <a:bodyPr/>
              <a:lstStyle/>
              <a:p>
                <a:r>
                  <a:rPr lang="de-DE">
                    <a:noFill/>
                  </a:rPr>
                  <a:t> </a:t>
                </a:r>
              </a:p>
            </p:txBody>
          </p:sp>
        </mc:Fallback>
      </mc:AlternateContent>
      <p:pic>
        <p:nvPicPr>
          <p:cNvPr id="2" name="Grafik 1"/>
          <p:cNvPicPr>
            <a:picLocks noChangeAspect="1"/>
          </p:cNvPicPr>
          <p:nvPr/>
        </p:nvPicPr>
        <p:blipFill>
          <a:blip r:embed="rId9"/>
          <a:stretch>
            <a:fillRect/>
          </a:stretch>
        </p:blipFill>
        <p:spPr>
          <a:xfrm>
            <a:off x="468313" y="1016387"/>
            <a:ext cx="5648325" cy="2962275"/>
          </a:xfrm>
          <a:prstGeom prst="rect">
            <a:avLst/>
          </a:prstGeom>
        </p:spPr>
      </p:pic>
    </p:spTree>
    <p:extLst>
      <p:ext uri="{BB962C8B-B14F-4D97-AF65-F5344CB8AC3E}">
        <p14:creationId xmlns:p14="http://schemas.microsoft.com/office/powerpoint/2010/main" val="1569171731"/>
      </p:ext>
    </p:extLst>
  </p:cSld>
  <p:clrMapOvr>
    <a:masterClrMapping/>
  </p:clrMapOvr>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871</a:t>
            </a:r>
            <a:endParaRPr lang="de-DE" sz="8000" b="1" dirty="0">
              <a:solidFill>
                <a:schemeClr val="tx1"/>
              </a:solidFill>
              <a:latin typeface="+mj-lt"/>
            </a:endParaRPr>
          </a:p>
        </p:txBody>
      </p:sp>
      <p:sp>
        <p:nvSpPr>
          <p:cNvPr id="8" name="Textfeld 7"/>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KS: Stochastischer Regressor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5" name="Textfeld 14"/>
              <p:cNvSpPr txBox="1"/>
              <p:nvPr/>
            </p:nvSpPr>
            <p:spPr>
              <a:xfrm>
                <a:off x="468313" y="4821653"/>
                <a:ext cx="3092499" cy="406458"/>
              </a:xfrm>
              <a:prstGeom prst="rect">
                <a:avLst/>
              </a:prstGeom>
              <a:noFill/>
            </p:spPr>
            <p:txBody>
              <a:bodyPr wrap="square" rtlCol="0">
                <a:spAutoFit/>
              </a:bodyPr>
              <a:lstStyle/>
              <a:p>
                <a:r>
                  <a:rPr lang="de-DE" sz="2000" dirty="0">
                    <a:solidFill>
                      <a:schemeClr val="tx1"/>
                    </a:solidFill>
                    <a:latin typeface="+mn-lt"/>
                    <a:sym typeface="Symbol"/>
                  </a:rPr>
                  <a:t>&gt; </a:t>
                </a:r>
                <a14:m>
                  <m:oMath xmlns:m="http://schemas.openxmlformats.org/officeDocument/2006/math">
                    <m:sSub>
                      <m:sSubPr>
                        <m:ctrlPr>
                          <a:rPr lang="de-DE" sz="200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b="0" i="1" smtClean="0">
                            <a:latin typeface="Cambria Math"/>
                            <a:sym typeface="Symbol"/>
                          </a:rPr>
                          <m:t>𝑋</m:t>
                        </m:r>
                      </m:e>
                      <m:sub>
                        <m:r>
                          <a:rPr lang="de-DE" sz="2000" i="1">
                            <a:latin typeface="Cambria Math"/>
                            <a:sym typeface="Symbol"/>
                          </a:rPr>
                          <m:t>𝑖</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b="0" i="1" smtClean="0">
                            <a:latin typeface="Cambria Math"/>
                            <a:sym typeface="Symbol"/>
                          </a:rPr>
                          <m:t>𝑥</m:t>
                        </m:r>
                      </m:e>
                      <m:sub>
                        <m:r>
                          <a:rPr lang="de-DE" sz="2000" i="1">
                            <a:latin typeface="Cambria Math"/>
                            <a:sym typeface="Symbol"/>
                          </a:rPr>
                          <m:t>𝑖</m:t>
                        </m:r>
                      </m:sub>
                    </m:sSub>
                    <m:r>
                      <a:rPr lang="de-DE" sz="2000" b="0" i="1" smtClean="0">
                        <a:latin typeface="Cambria Math"/>
                        <a:sym typeface="Symbol"/>
                      </a:rPr>
                      <m:t>  ~  </m:t>
                    </m:r>
                    <m:r>
                      <a:rPr lang="de-DE" sz="2000" i="1">
                        <a:latin typeface="Cambria Math"/>
                        <a:sym typeface="Symbol"/>
                      </a:rPr>
                      <m:t>𝑁</m:t>
                    </m:r>
                    <m:d>
                      <m:dPr>
                        <m:ctrlPr>
                          <a:rPr lang="de-DE" sz="2000" i="1">
                            <a:latin typeface="Cambria Math" panose="02040503050406030204" pitchFamily="18" charset="0"/>
                            <a:sym typeface="Symbol"/>
                          </a:rPr>
                        </m:ctrlPr>
                      </m:dPr>
                      <m:e>
                        <m:r>
                          <a:rPr lang="de-DE" sz="2000" b="0" i="1" smtClean="0">
                            <a:latin typeface="Cambria Math"/>
                            <a:sym typeface="Symbol"/>
                          </a:rPr>
                          <m:t>0</m:t>
                        </m:r>
                        <m:r>
                          <a:rPr lang="de-DE" sz="2000" i="1">
                            <a:latin typeface="Cambria Math"/>
                            <a:sym typeface="Symbol"/>
                          </a:rPr>
                          <m:t>,</m:t>
                        </m:r>
                        <m:sSubSup>
                          <m:sSubSupPr>
                            <m:ctrlPr>
                              <a:rPr lang="de-DE" sz="2000" i="1">
                                <a:latin typeface="Cambria Math" panose="02040503050406030204" pitchFamily="18" charset="0"/>
                                <a:sym typeface="Symbol"/>
                              </a:rPr>
                            </m:ctrlPr>
                          </m:sSubSupPr>
                          <m:e>
                            <m:r>
                              <a:rPr lang="de-DE" sz="2000" i="1">
                                <a:latin typeface="Cambria Math"/>
                                <a:ea typeface="Cambria Math"/>
                                <a:sym typeface="Symbol"/>
                              </a:rPr>
                              <m:t>𝜎</m:t>
                            </m:r>
                          </m:e>
                          <m:sub>
                            <m:r>
                              <a:rPr lang="de-DE" sz="2000" i="1">
                                <a:latin typeface="Cambria Math"/>
                                <a:sym typeface="Symbol"/>
                              </a:rPr>
                              <m:t>𝑈</m:t>
                            </m:r>
                          </m:sub>
                          <m:sup>
                            <m:r>
                              <a:rPr lang="de-DE" sz="2000" i="1">
                                <a:latin typeface="Cambria Math"/>
                                <a:sym typeface="Symbol"/>
                              </a:rPr>
                              <m:t>2</m:t>
                            </m:r>
                          </m:sup>
                        </m:sSubSup>
                      </m:e>
                    </m:d>
                  </m:oMath>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4821653"/>
                <a:ext cx="3092499" cy="406458"/>
              </a:xfrm>
              <a:prstGeom prst="rect">
                <a:avLst/>
              </a:prstGeom>
              <a:blipFill>
                <a:blip r:embed="rId3"/>
                <a:stretch>
                  <a:fillRect l="-2170" t="-7463" b="-2537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653651" y="5670238"/>
                <a:ext cx="3111226"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sym typeface="Symbol"/>
                        </a:rPr>
                        <m:t>⇒  </m:t>
                      </m:r>
                      <m:r>
                        <a:rPr lang="de-DE" sz="2000" b="0" i="1" smtClean="0">
                          <a:latin typeface="Cambria Math"/>
                          <a:ea typeface="Cambria Math"/>
                          <a:sym typeface="Symbol"/>
                        </a:rPr>
                        <m:t>𝐶𝑜𝑣</m:t>
                      </m:r>
                      <m:d>
                        <m:dPr>
                          <m:ctrlPr>
                            <a:rPr lang="de-DE" sz="2000" b="0" i="1" smtClean="0">
                              <a:latin typeface="Cambria Math" panose="02040503050406030204" pitchFamily="18" charset="0"/>
                              <a:ea typeface="Cambria Math"/>
                              <a:sym typeface="Symbol"/>
                            </a:rPr>
                          </m:ctrlPr>
                        </m:dPr>
                        <m:e>
                          <m:sSub>
                            <m:sSubPr>
                              <m:ctrlPr>
                                <a:rPr lang="de-DE" sz="2000" b="0" i="1" smtClean="0">
                                  <a:latin typeface="Cambria Math" panose="02040503050406030204" pitchFamily="18" charset="0"/>
                                  <a:ea typeface="Cambria Math"/>
                                  <a:sym typeface="Symbol"/>
                                </a:rPr>
                              </m:ctrlPr>
                            </m:sSubPr>
                            <m:e>
                              <m:r>
                                <a:rPr lang="de-DE" sz="2000" b="0" i="1" smtClean="0">
                                  <a:latin typeface="Cambria Math"/>
                                  <a:ea typeface="Cambria Math"/>
                                  <a:sym typeface="Symbol"/>
                                </a:rPr>
                                <m:t>𝑋</m:t>
                              </m:r>
                            </m:e>
                            <m:sub>
                              <m:r>
                                <a:rPr lang="de-DE" sz="2000" b="0" i="1" smtClean="0">
                                  <a:latin typeface="Cambria Math"/>
                                  <a:ea typeface="Cambria Math"/>
                                  <a:sym typeface="Symbol"/>
                                </a:rPr>
                                <m:t>𝑖</m:t>
                              </m:r>
                            </m:sub>
                          </m:sSub>
                          <m:r>
                            <a:rPr lang="de-DE" sz="2000" b="0" i="1" smtClean="0">
                              <a:latin typeface="Cambria Math"/>
                              <a:ea typeface="Cambria Math"/>
                              <a:sym typeface="Symbol"/>
                            </a:rPr>
                            <m:t>,</m:t>
                          </m:r>
                          <m:sSub>
                            <m:sSubPr>
                              <m:ctrlPr>
                                <a:rPr lang="de-DE" sz="2000" b="0" i="1" smtClean="0">
                                  <a:latin typeface="Cambria Math" panose="02040503050406030204" pitchFamily="18" charset="0"/>
                                  <a:ea typeface="Cambria Math"/>
                                  <a:sym typeface="Symbol"/>
                                </a:rPr>
                              </m:ctrlPr>
                            </m:sSubPr>
                            <m:e>
                              <m:r>
                                <a:rPr lang="de-DE" sz="2000" b="0" i="1" smtClean="0">
                                  <a:latin typeface="Cambria Math"/>
                                  <a:ea typeface="Cambria Math"/>
                                  <a:sym typeface="Symbol"/>
                                </a:rPr>
                                <m:t>𝑈</m:t>
                              </m:r>
                            </m:e>
                            <m:sub>
                              <m:r>
                                <a:rPr lang="de-DE" sz="2000" b="0" i="1" smtClean="0">
                                  <a:latin typeface="Cambria Math"/>
                                  <a:ea typeface="Cambria Math"/>
                                  <a:sym typeface="Symbol"/>
                                </a:rPr>
                                <m:t>𝑖</m:t>
                              </m:r>
                            </m:sub>
                          </m:sSub>
                        </m:e>
                      </m:d>
                      <m:r>
                        <a:rPr lang="de-DE" sz="2000" b="0" i="1" smtClean="0">
                          <a:latin typeface="Cambria Math"/>
                          <a:ea typeface="Cambria Math"/>
                          <a:sym typeface="Symbol"/>
                        </a:rPr>
                        <m:t>=0</m:t>
                      </m:r>
                    </m:oMath>
                  </m:oMathPara>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653651" y="5670238"/>
                <a:ext cx="3111226" cy="406458"/>
              </a:xfrm>
              <a:prstGeom prst="rect">
                <a:avLst/>
              </a:prstGeom>
              <a:blipFill>
                <a:blip r:embed="rId4"/>
                <a:stretch>
                  <a:fillRect b="-149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653651" y="5247440"/>
                <a:ext cx="2592288"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r>
                        <a:rPr lang="de-DE" sz="2000" b="0" i="1" smtClean="0">
                          <a:latin typeface="Cambria Math"/>
                          <a:sym typeface="Symbol"/>
                        </a:rPr>
                        <m:t>, </m:t>
                      </m:r>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r>
                        <m:rPr>
                          <m:nor/>
                        </m:rPr>
                        <a:rPr lang="de-DE" sz="2000" dirty="0"/>
                        <m:t> </m:t>
                      </m:r>
                      <m:r>
                        <m:rPr>
                          <m:nor/>
                        </m:rPr>
                        <a:rPr lang="de-DE" sz="2000" b="0" i="0" dirty="0" smtClean="0">
                          <a:latin typeface="+mn-lt"/>
                        </a:rPr>
                        <m:t>unabh</m:t>
                      </m:r>
                      <m:r>
                        <m:rPr>
                          <m:nor/>
                        </m:rPr>
                        <a:rPr lang="de-DE" sz="2000" b="0" i="0" dirty="0" smtClean="0">
                          <a:latin typeface="+mn-lt"/>
                        </a:rPr>
                        <m:t>ä</m:t>
                      </m:r>
                      <m:r>
                        <m:rPr>
                          <m:nor/>
                        </m:rPr>
                        <a:rPr lang="de-DE" sz="2000" b="0" i="0" dirty="0" smtClean="0">
                          <a:latin typeface="+mn-lt"/>
                        </a:rPr>
                        <m:t>ngi</m:t>
                      </m:r>
                      <m:r>
                        <m:rPr>
                          <m:sty m:val="p"/>
                        </m:rPr>
                        <a:rPr lang="de-DE" sz="2000" b="0" i="0" dirty="0" smtClean="0">
                          <a:latin typeface="Cambria Math"/>
                        </a:rPr>
                        <m:t>g</m:t>
                      </m:r>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653651" y="5247440"/>
                <a:ext cx="2592288" cy="406458"/>
              </a:xfrm>
              <a:prstGeom prst="rect">
                <a:avLst/>
              </a:prstGeom>
              <a:blipFill>
                <a:blip r:embed="rId5"/>
                <a:stretch>
                  <a:fillRect b="-15152"/>
                </a:stretch>
              </a:blipFill>
            </p:spPr>
            <p:txBody>
              <a:bodyPr/>
              <a:lstStyle/>
              <a:p>
                <a:r>
                  <a:rPr lang="en-US">
                    <a:noFill/>
                  </a:rPr>
                  <a:t> </a:t>
                </a:r>
              </a:p>
            </p:txBody>
          </p:sp>
        </mc:Fallback>
      </mc:AlternateContent>
      <p:pic>
        <p:nvPicPr>
          <p:cNvPr id="2" name="Grafik 1"/>
          <p:cNvPicPr>
            <a:picLocks noChangeAspect="1"/>
          </p:cNvPicPr>
          <p:nvPr/>
        </p:nvPicPr>
        <p:blipFill>
          <a:blip r:embed="rId6"/>
          <a:stretch>
            <a:fillRect/>
          </a:stretch>
        </p:blipFill>
        <p:spPr>
          <a:xfrm>
            <a:off x="453430" y="1627618"/>
            <a:ext cx="7581900" cy="3000375"/>
          </a:xfrm>
          <a:prstGeom prst="rect">
            <a:avLst/>
          </a:prstGeom>
        </p:spPr>
      </p:pic>
    </p:spTree>
    <p:extLst>
      <p:ext uri="{BB962C8B-B14F-4D97-AF65-F5344CB8AC3E}">
        <p14:creationId xmlns:p14="http://schemas.microsoft.com/office/powerpoint/2010/main" val="3173652713"/>
      </p:ext>
    </p:extLst>
  </p:cSld>
  <p:clrMapOvr>
    <a:masterClrMapping/>
  </p:clrMapOvr>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872</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9" name="Textfeld 8"/>
              <p:cNvSpPr txBox="1"/>
              <p:nvPr/>
            </p:nvSpPr>
            <p:spPr>
              <a:xfrm>
                <a:off x="468305" y="5686211"/>
                <a:ext cx="6332412" cy="406458"/>
              </a:xfrm>
              <a:prstGeom prst="rect">
                <a:avLst/>
              </a:prstGeom>
              <a:noFill/>
            </p:spPr>
            <p:txBody>
              <a:bodyPr wrap="square" rtlCol="0">
                <a:spAutoFit/>
              </a:bodyPr>
              <a:lstStyle/>
              <a:p>
                <a:r>
                  <a:rPr lang="de-DE" sz="2000" dirty="0">
                    <a:solidFill>
                      <a:schemeClr val="tx1"/>
                    </a:solidFill>
                    <a:latin typeface="+mn-lt"/>
                    <a:sym typeface="Symbol"/>
                  </a:rPr>
                  <a:t>&gt;</a:t>
                </a:r>
                <a:r>
                  <a:rPr lang="de-DE" sz="2000" dirty="0">
                    <a:latin typeface="+mn-lt"/>
                    <a:sym typeface="Symbol"/>
                  </a:rPr>
                  <a:t> </a:t>
                </a:r>
                <a14:m>
                  <m:oMath xmlns:m="http://schemas.openxmlformats.org/officeDocument/2006/math">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𝑉𝑎𝑟</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e>
                    </m:d>
                    <m:r>
                      <a:rPr lang="de-DE" sz="2000" b="0" i="1" smtClean="0">
                        <a:latin typeface="Cambria Math"/>
                        <a:sym typeface="Symbol"/>
                      </a:rPr>
                      <m:t>=</m:t>
                    </m:r>
                    <m:sSubSup>
                      <m:sSubSupPr>
                        <m:ctrlPr>
                          <a:rPr lang="de-DE" sz="2000" i="1">
                            <a:latin typeface="Cambria Math" panose="02040503050406030204" pitchFamily="18" charset="0"/>
                            <a:sym typeface="Symbol"/>
                          </a:rPr>
                        </m:ctrlPr>
                      </m:sSubSupPr>
                      <m:e>
                        <m:r>
                          <a:rPr lang="de-DE" sz="2000" i="1">
                            <a:latin typeface="Cambria Math"/>
                            <a:ea typeface="Cambria Math"/>
                            <a:sym typeface="Symbol"/>
                          </a:rPr>
                          <m:t>𝜎</m:t>
                        </m:r>
                      </m:e>
                      <m:sub>
                        <m:r>
                          <a:rPr lang="de-DE" sz="2000" i="1">
                            <a:latin typeface="Cambria Math"/>
                            <a:sym typeface="Symbol"/>
                          </a:rPr>
                          <m:t>𝑈</m:t>
                        </m:r>
                      </m:sub>
                      <m:sup>
                        <m:r>
                          <a:rPr lang="de-DE" sz="2000" i="1">
                            <a:latin typeface="Cambria Math"/>
                            <a:sym typeface="Symbol"/>
                          </a:rPr>
                          <m:t>2</m:t>
                        </m:r>
                      </m:sup>
                    </m:sSubSup>
                  </m:oMath>
                </a14:m>
                <a:endParaRPr lang="de-DE" sz="2000" dirty="0">
                  <a:solidFill>
                    <a:schemeClr val="tx1"/>
                  </a:solidFill>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468305" y="5686211"/>
                <a:ext cx="6332412" cy="406458"/>
              </a:xfrm>
              <a:prstGeom prst="rect">
                <a:avLst/>
              </a:prstGeom>
              <a:blipFill rotWithShape="1">
                <a:blip r:embed="rId4"/>
                <a:stretch>
                  <a:fillRect l="-1059" t="-6061" b="-272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468305" y="5285346"/>
                <a:ext cx="6332412" cy="400110"/>
              </a:xfrm>
              <a:prstGeom prst="rect">
                <a:avLst/>
              </a:prstGeom>
              <a:noFill/>
            </p:spPr>
            <p:txBody>
              <a:bodyPr wrap="square" rtlCol="0">
                <a:spAutoFit/>
              </a:bodyPr>
              <a:lstStyle/>
              <a:p>
                <a:r>
                  <a:rPr lang="de-DE" sz="2000" dirty="0">
                    <a:solidFill>
                      <a:schemeClr val="tx1"/>
                    </a:solidFill>
                    <a:latin typeface="+mn-lt"/>
                    <a:sym typeface="Symbol"/>
                  </a:rPr>
                  <a:t>&gt;</a:t>
                </a:r>
                <a:r>
                  <a:rPr lang="de-DE" sz="2000" dirty="0">
                    <a:latin typeface="+mn-lt"/>
                    <a:sym typeface="Symbol"/>
                  </a:rPr>
                  <a:t> </a:t>
                </a:r>
                <a14:m>
                  <m:oMath xmlns:m="http://schemas.openxmlformats.org/officeDocument/2006/math">
                    <m:r>
                      <a:rPr lang="de-DE" sz="2000" b="0" i="1" smtClean="0">
                        <a:latin typeface="Cambria Math"/>
                        <a:sym typeface="Symbol"/>
                      </a:rPr>
                      <m:t>𝐸</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r>
                      <a:rPr lang="de-DE" sz="2000" b="0" i="1" smtClean="0">
                        <a:latin typeface="Cambria Math"/>
                        <a:sym typeface="Symbol"/>
                      </a:rPr>
                      <m:t>=</m:t>
                    </m:r>
                    <m:r>
                      <a:rPr lang="de-DE" sz="2000" i="1">
                        <a:latin typeface="Cambria Math"/>
                        <a:sym typeface="Symbol"/>
                      </a:rPr>
                      <m:t>𝐸</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e>
                    </m:d>
                    <m:r>
                      <a:rPr lang="de-DE" sz="2000" b="0" i="1" smtClean="0">
                        <a:latin typeface="Cambria Math"/>
                        <a:sym typeface="Symbol"/>
                      </a:rPr>
                      <m:t>=0</m:t>
                    </m:r>
                  </m:oMath>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468305" y="5285346"/>
                <a:ext cx="6332412" cy="400110"/>
              </a:xfrm>
              <a:prstGeom prst="rect">
                <a:avLst/>
              </a:prstGeom>
              <a:blipFill rotWithShape="1">
                <a:blip r:embed="rId5"/>
                <a:stretch>
                  <a:fillRect l="-1059"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68305" y="4005064"/>
                <a:ext cx="6332412" cy="400110"/>
              </a:xfrm>
              <a:prstGeom prst="rect">
                <a:avLst/>
              </a:prstGeom>
              <a:noFill/>
            </p:spPr>
            <p:txBody>
              <a:bodyPr wrap="square" rtlCol="0">
                <a:spAutoFit/>
              </a:bodyPr>
              <a:lstStyle/>
              <a:p>
                <a:r>
                  <a:rPr lang="de-DE" sz="2000" dirty="0">
                    <a:solidFill>
                      <a:schemeClr val="tx1"/>
                    </a:solidFill>
                    <a:latin typeface="+mn-lt"/>
                    <a:sym typeface="Symbol"/>
                  </a:rPr>
                  <a:t>&gt; </a:t>
                </a:r>
                <a:r>
                  <a:rPr lang="de-DE" sz="2000" dirty="0">
                    <a:latin typeface="+mn-lt"/>
                    <a:sym typeface="Symbol"/>
                  </a:rPr>
                  <a:t>Da </a:t>
                </a:r>
                <a14:m>
                  <m:oMath xmlns:m="http://schemas.openxmlformats.org/officeDocument/2006/math">
                    <m:sSub>
                      <m:sSubPr>
                        <m:ctrlPr>
                          <a:rPr lang="de-DE" sz="200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𝑌</m:t>
                        </m:r>
                      </m:e>
                      <m:sub>
                        <m:r>
                          <a:rPr lang="de-DE" sz="2000" b="0" i="1" smtClean="0">
                            <a:latin typeface="Cambria Math"/>
                            <a:sym typeface="Symbol"/>
                          </a:rPr>
                          <m:t>𝑖</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sym typeface="Symbol"/>
                          </a:rPr>
                          <m:t>0</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ea typeface="Cambria Math"/>
                            <a:sym typeface="Symbol"/>
                          </a:rPr>
                          <m:t>1</m:t>
                        </m:r>
                      </m:sub>
                    </m:sSub>
                    <m:sSub>
                      <m:sSubPr>
                        <m:ctrlPr>
                          <a:rPr lang="de-DE" sz="2000" i="1">
                            <a:latin typeface="Cambria Math" panose="02040503050406030204" pitchFamily="18" charset="0"/>
                            <a:sym typeface="Symbol"/>
                          </a:rPr>
                        </m:ctrlPr>
                      </m:sSubPr>
                      <m:e>
                        <m:r>
                          <a:rPr lang="de-DE" sz="2000" b="0" i="1" smtClean="0">
                            <a:latin typeface="Cambria Math"/>
                            <a:sym typeface="Symbol"/>
                          </a:rPr>
                          <m:t>𝑋</m:t>
                        </m:r>
                      </m:e>
                      <m:sub>
                        <m:r>
                          <a:rPr lang="de-DE" sz="2000" i="1">
                            <a:latin typeface="Cambria Math"/>
                            <a:sym typeface="Symbol"/>
                          </a:rPr>
                          <m:t>𝑖</m:t>
                        </m:r>
                      </m:sub>
                    </m:sSub>
                  </m:oMath>
                </a14:m>
                <a:r>
                  <a:rPr lang="de-DE" sz="2000" dirty="0">
                    <a:solidFill>
                      <a:schemeClr val="tx1"/>
                    </a:solidFill>
                    <a:latin typeface="+mn-lt"/>
                  </a:rPr>
                  <a:t>  folgt aus (A2): </a:t>
                </a:r>
              </a:p>
            </p:txBody>
          </p:sp>
        </mc:Choice>
        <mc:Fallback xmlns="">
          <p:sp>
            <p:nvSpPr>
              <p:cNvPr id="27" name="Textfeld 26"/>
              <p:cNvSpPr txBox="1">
                <a:spLocks noRot="1" noChangeAspect="1" noMove="1" noResize="1" noEditPoints="1" noAdjustHandles="1" noChangeArrowheads="1" noChangeShapeType="1" noTextEdit="1"/>
              </p:cNvSpPr>
              <p:nvPr/>
            </p:nvSpPr>
            <p:spPr>
              <a:xfrm>
                <a:off x="468305" y="4005064"/>
                <a:ext cx="6332412" cy="400110"/>
              </a:xfrm>
              <a:prstGeom prst="rect">
                <a:avLst/>
              </a:prstGeom>
              <a:blipFill rotWithShape="1">
                <a:blip r:embed="rId6"/>
                <a:stretch>
                  <a:fillRect l="-1059"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971600" y="4409232"/>
                <a:ext cx="4320480" cy="400110"/>
              </a:xfrm>
              <a:prstGeom prst="rect">
                <a:avLst/>
              </a:prstGeom>
              <a:noFill/>
            </p:spPr>
            <p:txBody>
              <a:bodyPr wrap="square" rtlCol="0">
                <a:spAutoFit/>
              </a:bodyPr>
              <a:lstStyle/>
              <a:p>
                <a14:m>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d>
                      <m:dPr>
                        <m:ctrlPr>
                          <a:rPr lang="de-DE" sz="2000" i="1" smtClean="0">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1</m:t>
                            </m:r>
                          </m:sub>
                        </m:sSub>
                      </m:e>
                    </m:d>
                    <m:r>
                      <a:rPr lang="de-DE" sz="2000" b="0" i="1" smtClean="0">
                        <a:solidFill>
                          <a:schemeClr val="tx1"/>
                        </a:solidFill>
                        <a:latin typeface="Cambria Math"/>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𝑈</m:t>
                            </m:r>
                          </m:e>
                          <m:sub>
                            <m:r>
                              <a:rPr lang="de-DE" sz="2000" b="0" i="1" smtClean="0">
                                <a:latin typeface="Cambria Math"/>
                              </a:rPr>
                              <m:t>𝑛</m:t>
                            </m:r>
                          </m:sub>
                        </m:sSub>
                      </m:e>
                    </m:d>
                    <m:r>
                      <a:rPr lang="de-DE" sz="2000" b="0" i="1" smtClean="0">
                        <a:latin typeface="Cambria Math"/>
                      </a:rPr>
                      <m:t> </m:t>
                    </m:r>
                  </m:oMath>
                </a14:m>
                <a:r>
                  <a:rPr lang="de-DE" sz="2000" dirty="0">
                    <a:latin typeface="+mn-lt"/>
                  </a:rPr>
                  <a:t> u. i. v. </a:t>
                </a:r>
                <a:endParaRPr lang="de-DE" sz="2000" dirty="0">
                  <a:solidFill>
                    <a:schemeClr val="tx1"/>
                  </a:solidFill>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971600" y="4409232"/>
                <a:ext cx="4320480" cy="400110"/>
              </a:xfrm>
              <a:prstGeom prst="rect">
                <a:avLst/>
              </a:prstGeom>
              <a:blipFill rotWithShape="1">
                <a:blip r:embed="rId7"/>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971600" y="4800804"/>
                <a:ext cx="5966834" cy="406458"/>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b="0" i="1" smtClean="0">
                            <a:solidFill>
                              <a:schemeClr val="tx1"/>
                            </a:solidFill>
                            <a:latin typeface="Cambria Math"/>
                          </a:rPr>
                          <m:t>𝑈</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𝑛</m:t>
                        </m:r>
                      </m:sub>
                    </m:sSub>
                  </m:oMath>
                </a14:m>
                <a:r>
                  <a:rPr lang="de-DE" sz="2000" dirty="0">
                    <a:solidFill>
                      <a:schemeClr val="tx1"/>
                    </a:solidFill>
                    <a:latin typeface="+mn-lt"/>
                  </a:rPr>
                  <a:t>  u. i. v. mit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𝑖</m:t>
                        </m:r>
                      </m:sub>
                    </m:sSub>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m:t>
                        </m:r>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ea typeface="Cambria Math"/>
                              </a:rPr>
                              <m:t>𝜎</m:t>
                            </m:r>
                          </m:e>
                          <m:sub>
                            <m:r>
                              <a:rPr lang="de-DE" sz="2000" b="0" i="1" smtClean="0">
                                <a:solidFill>
                                  <a:schemeClr val="tx1"/>
                                </a:solidFill>
                                <a:latin typeface="Cambria Math"/>
                              </a:rPr>
                              <m:t>𝑈</m:t>
                            </m:r>
                          </m:sub>
                          <m:sup>
                            <m:r>
                              <a:rPr lang="de-DE" sz="2000" b="0" i="1" smtClean="0">
                                <a:solidFill>
                                  <a:schemeClr val="tx1"/>
                                </a:solidFill>
                                <a:latin typeface="Cambria Math"/>
                              </a:rPr>
                              <m:t>2</m:t>
                            </m:r>
                          </m:sup>
                        </m:sSubSup>
                      </m:e>
                    </m:d>
                  </m:oMath>
                </a14:m>
                <a:r>
                  <a:rPr lang="de-DE" sz="2000" dirty="0">
                    <a:solidFill>
                      <a:schemeClr val="tx1"/>
                    </a:solidFill>
                    <a:latin typeface="+mn-lt"/>
                  </a:rPr>
                  <a:t> </a:t>
                </a:r>
              </a:p>
            </p:txBody>
          </p:sp>
        </mc:Choice>
        <mc:Fallback xmlns="">
          <p:sp>
            <p:nvSpPr>
              <p:cNvPr id="30" name="Textfeld 29"/>
              <p:cNvSpPr txBox="1">
                <a:spLocks noRot="1" noChangeAspect="1" noMove="1" noResize="1" noEditPoints="1" noAdjustHandles="1" noChangeArrowheads="1" noChangeShapeType="1" noTextEdit="1"/>
              </p:cNvSpPr>
              <p:nvPr/>
            </p:nvSpPr>
            <p:spPr>
              <a:xfrm>
                <a:off x="971600" y="4800804"/>
                <a:ext cx="5966834" cy="406458"/>
              </a:xfrm>
              <a:prstGeom prst="rect">
                <a:avLst/>
              </a:prstGeom>
              <a:blipFill rotWithShape="1">
                <a:blip r:embed="rId8"/>
                <a:stretch>
                  <a:fillRect t="-6061" b="-27273"/>
                </a:stretch>
              </a:blipFill>
            </p:spPr>
            <p:txBody>
              <a:bodyPr/>
              <a:lstStyle/>
              <a:p>
                <a:r>
                  <a:rPr lang="de-DE">
                    <a:noFill/>
                  </a:rPr>
                  <a:t> </a:t>
                </a:r>
              </a:p>
            </p:txBody>
          </p:sp>
        </mc:Fallback>
      </mc:AlternateContent>
      <p:sp>
        <p:nvSpPr>
          <p:cNvPr id="15" name="Textfeld 14"/>
          <p:cNvSpPr txBox="1"/>
          <p:nvPr/>
        </p:nvSpPr>
        <p:spPr>
          <a:xfrm>
            <a:off x="755576" y="6112897"/>
            <a:ext cx="5400600" cy="400110"/>
          </a:xfrm>
          <a:prstGeom prst="rect">
            <a:avLst/>
          </a:prstGeom>
          <a:noFill/>
        </p:spPr>
        <p:txBody>
          <a:bodyPr wrap="square" rtlCol="0">
            <a:spAutoFit/>
          </a:bodyPr>
          <a:lstStyle/>
          <a:p>
            <a:r>
              <a:rPr lang="de-DE" sz="2000" b="1" dirty="0">
                <a:solidFill>
                  <a:srgbClr val="0070C0"/>
                </a:solidFill>
                <a:latin typeface="+mn-lt"/>
              </a:rPr>
              <a:t>bedingte</a:t>
            </a:r>
            <a:r>
              <a:rPr lang="de-DE" sz="2000" dirty="0">
                <a:solidFill>
                  <a:schemeClr val="tx1"/>
                </a:solidFill>
                <a:latin typeface="+mn-lt"/>
              </a:rPr>
              <a:t> und </a:t>
            </a:r>
            <a:r>
              <a:rPr lang="de-DE" sz="2000" b="1" dirty="0">
                <a:solidFill>
                  <a:srgbClr val="0070C0"/>
                </a:solidFill>
                <a:latin typeface="+mn-lt"/>
              </a:rPr>
              <a:t>unbedingte </a:t>
            </a:r>
            <a:r>
              <a:rPr lang="de-DE" sz="2000" b="1" dirty="0" err="1">
                <a:solidFill>
                  <a:srgbClr val="0070C0"/>
                </a:solidFill>
                <a:latin typeface="+mn-lt"/>
              </a:rPr>
              <a:t>Homoskedastizität</a:t>
            </a:r>
            <a:endParaRPr lang="de-DE" sz="2000" b="1" dirty="0">
              <a:solidFill>
                <a:srgbClr val="0070C0"/>
              </a:solidFill>
              <a:latin typeface="+mn-lt"/>
            </a:endParaRPr>
          </a:p>
        </p:txBody>
      </p:sp>
      <p:pic>
        <p:nvPicPr>
          <p:cNvPr id="2" name="Grafik 1"/>
          <p:cNvPicPr>
            <a:picLocks noChangeAspect="1"/>
          </p:cNvPicPr>
          <p:nvPr/>
        </p:nvPicPr>
        <p:blipFill>
          <a:blip r:embed="rId9"/>
          <a:stretch>
            <a:fillRect/>
          </a:stretch>
        </p:blipFill>
        <p:spPr>
          <a:xfrm>
            <a:off x="468305" y="1017205"/>
            <a:ext cx="6858000" cy="2790825"/>
          </a:xfrm>
          <a:prstGeom prst="rect">
            <a:avLst/>
          </a:prstGeom>
        </p:spPr>
      </p:pic>
    </p:spTree>
    <p:extLst>
      <p:ext uri="{BB962C8B-B14F-4D97-AF65-F5344CB8AC3E}">
        <p14:creationId xmlns:p14="http://schemas.microsoft.com/office/powerpoint/2010/main" val="1060243314"/>
      </p:ext>
    </p:extLst>
  </p:cSld>
  <p:clrMapOvr>
    <a:masterClrMapping/>
  </p:clrMapOvr>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873</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5" name="Textfeld 14"/>
              <p:cNvSpPr txBox="1"/>
              <p:nvPr/>
            </p:nvSpPr>
            <p:spPr>
              <a:xfrm>
                <a:off x="468310" y="4150793"/>
                <a:ext cx="2998906" cy="406458"/>
              </a:xfrm>
              <a:prstGeom prst="rect">
                <a:avLst/>
              </a:prstGeom>
              <a:noFill/>
            </p:spPr>
            <p:txBody>
              <a:bodyPr wrap="square" rtlCol="0">
                <a:spAutoFit/>
              </a:bodyPr>
              <a:lstStyle/>
              <a:p>
                <a:r>
                  <a:rPr lang="de-DE" sz="2000" dirty="0">
                    <a:solidFill>
                      <a:schemeClr val="tx1"/>
                    </a:solidFill>
                    <a:latin typeface="+mn-lt"/>
                  </a:rPr>
                  <a:t>&gt;</a:t>
                </a:r>
                <a:r>
                  <a:rPr lang="de-DE" sz="2000" dirty="0">
                    <a:solidFill>
                      <a:schemeClr val="tx1"/>
                    </a:solidFill>
                  </a:rPr>
                  <a:t>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𝑖</m:t>
                        </m:r>
                      </m:sub>
                    </m:sSub>
                    <m:r>
                      <a:rPr lang="de-DE" sz="2000" b="0" i="1" smtClean="0">
                        <a:solidFill>
                          <a:schemeClr val="tx1"/>
                        </a:solidFill>
                        <a:latin typeface="Cambria Math"/>
                      </a:rPr>
                      <m:t> | </m:t>
                    </m:r>
                    <m:sSub>
                      <m:sSubPr>
                        <m:ctrlPr>
                          <a:rPr lang="de-DE" sz="2000" i="1">
                            <a:latin typeface="Cambria Math" panose="02040503050406030204" pitchFamily="18" charset="0"/>
                          </a:rPr>
                        </m:ctrlPr>
                      </m:sSubPr>
                      <m:e>
                        <m:r>
                          <a:rPr lang="de-DE" sz="2000" b="0" i="1" smtClean="0">
                            <a:latin typeface="Cambria Math"/>
                          </a:rPr>
                          <m:t>𝑋</m:t>
                        </m:r>
                      </m:e>
                      <m:sub>
                        <m:r>
                          <a:rPr lang="de-DE" sz="2000" i="1">
                            <a:latin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𝑖</m:t>
                        </m:r>
                      </m:sub>
                    </m:sSub>
                    <m:r>
                      <a:rPr lang="de-DE" sz="2000" b="0" i="1" smtClean="0">
                        <a:latin typeface="Cambria Math"/>
                      </a:rPr>
                      <m:t>  </m:t>
                    </m:r>
                    <m:r>
                      <a:rPr lang="de-DE" sz="2000" b="0" i="1" smtClean="0">
                        <a:solidFill>
                          <a:schemeClr val="tx1"/>
                        </a:solidFill>
                        <a:latin typeface="Cambria Math"/>
                      </a:rPr>
                      <m:t>~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m:t>
                        </m:r>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ea typeface="Cambria Math"/>
                              </a:rPr>
                              <m:t>𝜎</m:t>
                            </m:r>
                          </m:e>
                          <m:sub>
                            <m:r>
                              <a:rPr lang="de-DE" sz="2000" b="0" i="1" smtClean="0">
                                <a:solidFill>
                                  <a:schemeClr val="tx1"/>
                                </a:solidFill>
                                <a:latin typeface="Cambria Math"/>
                              </a:rPr>
                              <m:t>𝑈</m:t>
                            </m:r>
                          </m:sub>
                          <m:sup>
                            <m:r>
                              <a:rPr lang="de-DE" sz="2000" b="0" i="1" smtClean="0">
                                <a:solidFill>
                                  <a:schemeClr val="tx1"/>
                                </a:solidFill>
                                <a:latin typeface="Cambria Math"/>
                              </a:rPr>
                              <m:t>2</m:t>
                            </m:r>
                          </m:sup>
                        </m:sSubSup>
                      </m:e>
                    </m:d>
                  </m:oMath>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0" y="4150793"/>
                <a:ext cx="2998906" cy="406458"/>
              </a:xfrm>
              <a:prstGeom prst="rect">
                <a:avLst/>
              </a:prstGeom>
              <a:blipFill>
                <a:blip r:embed="rId3"/>
                <a:stretch>
                  <a:fillRect l="-2236" t="-7463" b="-2537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642127" y="4572670"/>
                <a:ext cx="5144404"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b>
                        <m:sSubPr>
                          <m:ctrlPr>
                            <a:rPr lang="de-DE" sz="2000" i="1">
                              <a:latin typeface="Cambria Math" panose="02040503050406030204" pitchFamily="18" charset="0"/>
                              <a:ea typeface="Cambria Math"/>
                            </a:rPr>
                          </m:ctrlPr>
                        </m:sSubPr>
                        <m:e>
                          <m:r>
                            <a:rPr lang="de-DE" sz="2000" i="1">
                              <a:latin typeface="Cambria Math"/>
                              <a:ea typeface="Cambria Math"/>
                            </a:rPr>
                            <m:t>𝑌</m:t>
                          </m:r>
                        </m:e>
                        <m:sub>
                          <m:r>
                            <a:rPr lang="de-DE" sz="2000" i="1">
                              <a:latin typeface="Cambria Math"/>
                              <a:ea typeface="Cambria Math"/>
                            </a:rPr>
                            <m:t>𝑖</m:t>
                          </m:r>
                        </m:sub>
                      </m:sSub>
                      <m:r>
                        <a:rPr lang="de-DE" sz="2000" b="0" i="1" smtClean="0">
                          <a:latin typeface="Cambria Math"/>
                          <a:ea typeface="Cambria Math"/>
                        </a:rPr>
                        <m:t> | </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b="0" i="1" smtClean="0">
                          <a:latin typeface="Cambria Math"/>
                        </a:rPr>
                        <m:t>  </m:t>
                      </m:r>
                      <m:r>
                        <a:rPr lang="de-DE" sz="2000" b="0" i="1" smtClean="0">
                          <a:latin typeface="Cambria Math"/>
                          <a:sym typeface="Symbol"/>
                        </a:rPr>
                        <m:t>~  </m:t>
                      </m:r>
                      <m:r>
                        <a:rPr lang="de-DE" sz="2000" b="0" i="1" smtClean="0">
                          <a:latin typeface="Cambria Math"/>
                          <a:sym typeface="Symbol"/>
                        </a:rPr>
                        <m:t>𝑁</m:t>
                      </m:r>
                      <m:d>
                        <m:dPr>
                          <m:ctrlPr>
                            <a:rPr lang="de-DE" sz="2000" b="0" i="1" smtClean="0">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sym typeface="Symbol"/>
                                </a:rPr>
                                <m:t>0</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ea typeface="Cambria Math"/>
                                  <a:sym typeface="Symbol"/>
                                </a:rPr>
                                <m:t>1</m:t>
                              </m:r>
                            </m:sub>
                          </m:sSub>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r>
                            <a:rPr lang="de-DE" sz="2000" b="0" i="1" smtClean="0">
                              <a:latin typeface="Cambria Math"/>
                              <a:sym typeface="Symbol"/>
                            </a:rPr>
                            <m:t>,</m:t>
                          </m:r>
                          <m:sSubSup>
                            <m:sSubSupPr>
                              <m:ctrlPr>
                                <a:rPr lang="de-DE" sz="2000" i="1">
                                  <a:latin typeface="Cambria Math" panose="02040503050406030204" pitchFamily="18" charset="0"/>
                                  <a:sym typeface="Symbol"/>
                                </a:rPr>
                              </m:ctrlPr>
                            </m:sSubSupPr>
                            <m:e>
                              <m:r>
                                <a:rPr lang="de-DE" sz="2000" i="1">
                                  <a:latin typeface="Cambria Math"/>
                                  <a:ea typeface="Cambria Math"/>
                                  <a:sym typeface="Symbol"/>
                                </a:rPr>
                                <m:t>𝜎</m:t>
                              </m:r>
                            </m:e>
                            <m:sub>
                              <m:r>
                                <a:rPr lang="de-DE" sz="2000" i="1">
                                  <a:latin typeface="Cambria Math"/>
                                  <a:sym typeface="Symbol"/>
                                </a:rPr>
                                <m:t>𝑈</m:t>
                              </m:r>
                            </m:sub>
                            <m:sup>
                              <m:r>
                                <a:rPr lang="de-DE" sz="2000" i="1">
                                  <a:latin typeface="Cambria Math"/>
                                  <a:sym typeface="Symbol"/>
                                </a:rPr>
                                <m:t>2</m:t>
                              </m:r>
                            </m:sup>
                          </m:sSubSup>
                        </m:e>
                      </m:d>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642127" y="4572670"/>
                <a:ext cx="5144404" cy="406458"/>
              </a:xfrm>
              <a:prstGeom prst="rect">
                <a:avLst/>
              </a:prstGeom>
              <a:blipFill>
                <a:blip r:embed="rId4"/>
                <a:stretch>
                  <a:fillRect b="-1492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468310" y="2936264"/>
                <a:ext cx="6431076" cy="406458"/>
              </a:xfrm>
              <a:prstGeom prst="rect">
                <a:avLst/>
              </a:prstGeom>
              <a:noFill/>
            </p:spPr>
            <p:txBody>
              <a:bodyPr wrap="square" rtlCol="0">
                <a:spAutoFit/>
              </a:bodyPr>
              <a:lstStyle/>
              <a:p>
                <a:r>
                  <a:rPr lang="de-DE" sz="2000" b="0" dirty="0">
                    <a:latin typeface="+mn-lt"/>
                    <a:sym typeface="Symbol"/>
                  </a:rPr>
                  <a:t>&gt;</a:t>
                </a:r>
                <a:r>
                  <a:rPr lang="de-DE" sz="2000" dirty="0">
                    <a:sym typeface="Symbol"/>
                  </a:rPr>
                  <a:t> </a:t>
                </a:r>
                <a14:m>
                  <m:oMath xmlns:m="http://schemas.openxmlformats.org/officeDocument/2006/math">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𝑌</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ea typeface="Cambria Math"/>
                                <a:sym typeface="Symbol"/>
                              </a:rPr>
                              <m:t>𝛽</m:t>
                            </m:r>
                          </m:e>
                          <m:sub>
                            <m:r>
                              <a:rPr lang="de-DE" sz="2000" b="0" i="1" smtClean="0">
                                <a:latin typeface="Cambria Math"/>
                                <a:sym typeface="Symbol"/>
                              </a:rPr>
                              <m:t>0</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b="0" i="1" smtClean="0">
                                <a:latin typeface="Cambria Math"/>
                                <a:ea typeface="Cambria Math"/>
                                <a:sym typeface="Symbol"/>
                              </a:rPr>
                              <m:t>1</m:t>
                            </m:r>
                          </m:sub>
                        </m:sSub>
                        <m:sSub>
                          <m:sSubPr>
                            <m:ctrlPr>
                              <a:rPr lang="de-DE" sz="200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oMath>
                </a14:m>
                <a:endParaRPr lang="de-DE" sz="2000" dirty="0"/>
              </a:p>
            </p:txBody>
          </p:sp>
        </mc:Choice>
        <mc:Fallback xmlns="">
          <p:sp>
            <p:nvSpPr>
              <p:cNvPr id="29" name="Textfeld 28"/>
              <p:cNvSpPr txBox="1">
                <a:spLocks noRot="1" noChangeAspect="1" noMove="1" noResize="1" noEditPoints="1" noAdjustHandles="1" noChangeArrowheads="1" noChangeShapeType="1" noTextEdit="1"/>
              </p:cNvSpPr>
              <p:nvPr/>
            </p:nvSpPr>
            <p:spPr>
              <a:xfrm>
                <a:off x="468310" y="2936264"/>
                <a:ext cx="6431076" cy="406458"/>
              </a:xfrm>
              <a:prstGeom prst="rect">
                <a:avLst/>
              </a:prstGeom>
              <a:blipFill>
                <a:blip r:embed="rId5"/>
                <a:stretch>
                  <a:fillRect l="-1043" t="-9091"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1115620" y="3496787"/>
                <a:ext cx="3271878"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0" smtClean="0">
                          <a:latin typeface="Cambria Math"/>
                          <a:sym typeface="Symbol"/>
                        </a:rPr>
                        <m:t>=</m:t>
                      </m:r>
                      <m:r>
                        <a:rPr lang="de-DE" sz="2000" i="1">
                          <a:latin typeface="Cambria Math"/>
                          <a:sym typeface="Symbol"/>
                        </a:rPr>
                        <m:t>𝑉𝑎𝑟</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e>
                      </m:d>
                      <m:r>
                        <a:rPr lang="de-DE" sz="2000" i="1">
                          <a:latin typeface="Cambria Math"/>
                          <a:sym typeface="Symbol"/>
                        </a:rPr>
                        <m:t>=</m:t>
                      </m:r>
                      <m:sSubSup>
                        <m:sSubSupPr>
                          <m:ctrlPr>
                            <a:rPr lang="de-DE" sz="2000" i="1">
                              <a:latin typeface="Cambria Math" panose="02040503050406030204" pitchFamily="18" charset="0"/>
                              <a:sym typeface="Symbol"/>
                            </a:rPr>
                          </m:ctrlPr>
                        </m:sSubSupPr>
                        <m:e>
                          <m:r>
                            <a:rPr lang="de-DE" sz="2000" i="1">
                              <a:latin typeface="Cambria Math"/>
                              <a:ea typeface="Cambria Math"/>
                              <a:sym typeface="Symbol"/>
                            </a:rPr>
                            <m:t>𝜎</m:t>
                          </m:r>
                        </m:e>
                        <m:sub>
                          <m:r>
                            <a:rPr lang="de-DE" sz="2000" i="1">
                              <a:latin typeface="Cambria Math"/>
                              <a:sym typeface="Symbol"/>
                            </a:rPr>
                            <m:t>𝑈</m:t>
                          </m:r>
                        </m:sub>
                        <m:sup>
                          <m:r>
                            <a:rPr lang="de-DE" sz="2000" i="1">
                              <a:latin typeface="Cambria Math"/>
                              <a:sym typeface="Symbol"/>
                            </a:rPr>
                            <m:t>2</m:t>
                          </m:r>
                        </m:sup>
                      </m:sSubSup>
                    </m:oMath>
                  </m:oMathPara>
                </a14:m>
                <a:endParaRPr lang="de-DE" sz="2000" dirty="0"/>
              </a:p>
            </p:txBody>
          </p:sp>
        </mc:Choice>
        <mc:Fallback xmlns="">
          <p:sp>
            <p:nvSpPr>
              <p:cNvPr id="30" name="Textfeld 29"/>
              <p:cNvSpPr txBox="1">
                <a:spLocks noRot="1" noChangeAspect="1" noMove="1" noResize="1" noEditPoints="1" noAdjustHandles="1" noChangeArrowheads="1" noChangeShapeType="1" noTextEdit="1"/>
              </p:cNvSpPr>
              <p:nvPr/>
            </p:nvSpPr>
            <p:spPr>
              <a:xfrm>
                <a:off x="1115620" y="3496787"/>
                <a:ext cx="3271878" cy="406458"/>
              </a:xfrm>
              <a:prstGeom prst="rect">
                <a:avLst/>
              </a:prstGeom>
              <a:blipFill>
                <a:blip r:embed="rId6"/>
                <a:stretch>
                  <a:fillRect b="-1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468313" y="1524854"/>
                <a:ext cx="5831881" cy="400110"/>
              </a:xfrm>
              <a:prstGeom prst="rect">
                <a:avLst/>
              </a:prstGeom>
              <a:noFill/>
            </p:spPr>
            <p:txBody>
              <a:bodyPr wrap="square" rtlCol="0">
                <a:spAutoFit/>
              </a:bodyPr>
              <a:lstStyle/>
              <a:p>
                <a:r>
                  <a:rPr lang="de-DE" sz="2000" b="0" dirty="0">
                    <a:latin typeface="+mn-lt"/>
                    <a:sym typeface="Symbol"/>
                  </a:rPr>
                  <a:t>&gt;</a:t>
                </a:r>
                <a:r>
                  <a:rPr lang="de-DE" sz="2000" b="0" dirty="0">
                    <a:sym typeface="Symbol"/>
                  </a:rPr>
                  <a:t> </a:t>
                </a:r>
                <a14:m>
                  <m:oMath xmlns:m="http://schemas.openxmlformats.org/officeDocument/2006/math">
                    <m:r>
                      <a:rPr lang="de-DE" sz="2000" b="0" i="1" smtClean="0">
                        <a:latin typeface="Cambria Math"/>
                        <a:sym typeface="Symbol"/>
                      </a:rPr>
                      <m:t>𝐸</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𝑌</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𝐸</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ea typeface="Cambria Math"/>
                                <a:sym typeface="Symbol"/>
                              </a:rPr>
                              <m:t>𝛽</m:t>
                            </m:r>
                          </m:e>
                          <m:sub>
                            <m:r>
                              <a:rPr lang="de-DE" sz="2000" b="0" i="1" smtClean="0">
                                <a:latin typeface="Cambria Math"/>
                                <a:sym typeface="Symbol"/>
                              </a:rPr>
                              <m:t>0</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b="0" i="1" smtClean="0">
                                <a:latin typeface="Cambria Math"/>
                                <a:ea typeface="Cambria Math"/>
                                <a:sym typeface="Symbol"/>
                              </a:rPr>
                              <m:t>1</m:t>
                            </m:r>
                          </m:sub>
                        </m:sSub>
                        <m:sSub>
                          <m:sSubPr>
                            <m:ctrlPr>
                              <a:rPr lang="de-DE" sz="200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panose="02040503050406030204" pitchFamily="18" charset="0"/>
                                <a:sym typeface="Symbol"/>
                              </a:rPr>
                              <m:t>𝑋</m:t>
                            </m:r>
                          </m:e>
                          <m:sub>
                            <m:r>
                              <a:rPr lang="de-DE" sz="2000" b="0" i="1" smtClean="0">
                                <a:solidFill>
                                  <a:schemeClr val="tx1"/>
                                </a:solidFill>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oMath>
                </a14:m>
                <a:endParaRPr lang="de-DE" sz="2000" dirty="0">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468313" y="1524854"/>
                <a:ext cx="5831881" cy="400110"/>
              </a:xfrm>
              <a:prstGeom prst="rect">
                <a:avLst/>
              </a:prstGeom>
              <a:blipFill>
                <a:blip r:embed="rId7"/>
                <a:stretch>
                  <a:fillRect l="-1151"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1115620" y="1970315"/>
                <a:ext cx="619269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sym typeface="Symbol"/>
                        </a:rPr>
                        <m:t>=</m:t>
                      </m:r>
                      <m:r>
                        <a:rPr lang="de-DE" sz="2000" i="1">
                          <a:latin typeface="Cambria Math"/>
                          <a:sym typeface="Symbol"/>
                        </a:rPr>
                        <m:t>𝐸</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smtClean="0">
                                  <a:latin typeface="Cambria Math"/>
                                  <a:ea typeface="Cambria Math"/>
                                  <a:sym typeface="Symbol"/>
                                </a:rPr>
                                <m:t>𝛽</m:t>
                              </m:r>
                            </m:e>
                            <m:sub>
                              <m:r>
                                <a:rPr lang="de-DE" sz="2000" b="0" i="1" smtClean="0">
                                  <a:latin typeface="Cambria Math"/>
                                  <a:sym typeface="Symbol"/>
                                </a:rPr>
                                <m:t>0</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e>
                      </m:d>
                      <m:r>
                        <a:rPr lang="de-DE" sz="2000" b="0" i="1" smtClean="0">
                          <a:latin typeface="Cambria Math"/>
                          <a:sym typeface="Symbol"/>
                        </a:rPr>
                        <m:t>+</m:t>
                      </m:r>
                      <m:r>
                        <a:rPr lang="de-DE" sz="2000" i="1">
                          <a:latin typeface="Cambria Math"/>
                          <a:sym typeface="Symbol"/>
                        </a:rPr>
                        <m:t>𝐸</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ea typeface="Cambria Math"/>
                                  <a:sym typeface="Symbol"/>
                                </a:rPr>
                                <m:t>1</m:t>
                              </m:r>
                            </m:sub>
                          </m:sSub>
                          <m:sSub>
                            <m:sSubPr>
                              <m:ctrlPr>
                                <a:rPr lang="de-DE" sz="200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panose="02040503050406030204" pitchFamily="18" charset="0"/>
                                  <a:sym typeface="Symbol"/>
                                </a:rPr>
                                <m:t>𝑋</m:t>
                              </m:r>
                            </m:e>
                            <m:sub>
                              <m:r>
                                <a:rPr lang="de-DE" sz="2000" b="0" i="1">
                                  <a:solidFill>
                                    <a:schemeClr val="tx1"/>
                                  </a:solidFill>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e>
                      </m:d>
                      <m:r>
                        <a:rPr lang="de-DE" sz="2000" b="0" i="1" smtClean="0">
                          <a:latin typeface="Cambria Math"/>
                          <a:sym typeface="Symbol"/>
                        </a:rPr>
                        <m:t>+</m:t>
                      </m:r>
                      <m:r>
                        <a:rPr lang="de-DE" sz="2000" i="1">
                          <a:latin typeface="Cambria Math"/>
                          <a:sym typeface="Symbol"/>
                        </a:rPr>
                        <m:t>𝐸</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e>
                      </m:d>
                    </m:oMath>
                  </m:oMathPara>
                </a14:m>
                <a:endParaRPr lang="de-DE" sz="2000" dirty="0">
                  <a:sym typeface="Symbol"/>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1115620" y="1970315"/>
                <a:ext cx="6192690" cy="400110"/>
              </a:xfrm>
              <a:prstGeom prst="rect">
                <a:avLst/>
              </a:prstGeom>
              <a:blipFill>
                <a:blip r:embed="rId8"/>
                <a:stretch>
                  <a:fillRect b="-1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1115620" y="2416215"/>
                <a:ext cx="4752144"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sym typeface="Symbol"/>
                            </a:rPr>
                            <m:t>0</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ea typeface="Cambria Math"/>
                              <a:sym typeface="Symbol"/>
                            </a:rPr>
                            <m:t>1</m:t>
                          </m:r>
                        </m:sub>
                      </m:sSub>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r>
                        <a:rPr lang="de-DE" sz="2000" b="0" i="1" smtClean="0">
                          <a:latin typeface="Cambria Math"/>
                          <a:sym typeface="Symbol"/>
                        </a:rPr>
                        <m:t>+</m:t>
                      </m:r>
                      <m:r>
                        <a:rPr lang="de-DE" sz="2000" i="1">
                          <a:latin typeface="Cambria Math"/>
                          <a:sym typeface="Symbol"/>
                        </a:rPr>
                        <m:t>𝐸</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e>
                      </m:d>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sym typeface="Symbol"/>
                            </a:rPr>
                            <m:t>0</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ea typeface="Cambria Math"/>
                              <a:sym typeface="Symbol"/>
                            </a:rPr>
                            <m:t>1</m:t>
                          </m:r>
                        </m:sub>
                      </m:sSub>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oMath>
                  </m:oMathPara>
                </a14:m>
                <a:endParaRPr lang="de-DE" sz="2000" dirty="0">
                  <a:sym typeface="Symbol"/>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1115620" y="2416215"/>
                <a:ext cx="4752144" cy="400110"/>
              </a:xfrm>
              <a:prstGeom prst="rect">
                <a:avLst/>
              </a:prstGeom>
              <a:blipFill>
                <a:blip r:embed="rId9"/>
                <a:stretch>
                  <a:fillRect b="-16667"/>
                </a:stretch>
              </a:blipFill>
            </p:spPr>
            <p:txBody>
              <a:bodyPr/>
              <a:lstStyle/>
              <a:p>
                <a:r>
                  <a:rPr lang="en-US">
                    <a:noFill/>
                  </a:rPr>
                  <a:t> </a:t>
                </a:r>
              </a:p>
            </p:txBody>
          </p:sp>
        </mc:Fallback>
      </mc:AlternateContent>
    </p:spTree>
    <p:extLst>
      <p:ext uri="{BB962C8B-B14F-4D97-AF65-F5344CB8AC3E}">
        <p14:creationId xmlns:p14="http://schemas.microsoft.com/office/powerpoint/2010/main" val="3988443518"/>
      </p:ext>
    </p:extLst>
  </p:cSld>
  <p:clrMapOvr>
    <a:masterClrMapping/>
  </p:clrMapOvr>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1" y="1084746"/>
            <a:ext cx="626392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12.1.3: </a:t>
            </a:r>
            <a:r>
              <a:rPr lang="de-DE" sz="2000" b="1" dirty="0" err="1">
                <a:solidFill>
                  <a:srgbClr val="0070C0"/>
                </a:solidFill>
                <a:latin typeface="+mn-lt"/>
              </a:rPr>
              <a:t>Bivariate</a:t>
            </a:r>
            <a:r>
              <a:rPr lang="de-DE" sz="2000" b="1" dirty="0">
                <a:solidFill>
                  <a:srgbClr val="0070C0"/>
                </a:solidFill>
                <a:latin typeface="+mn-lt"/>
              </a:rPr>
              <a:t> Normalverteilung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p:nvPr/>
        </p:nvSpPr>
        <p:spPr>
          <a:xfrm>
            <a:off x="451962" y="1513687"/>
            <a:ext cx="6712325" cy="400110"/>
          </a:xfrm>
          <a:prstGeom prst="rect">
            <a:avLst/>
          </a:prstGeom>
          <a:noFill/>
        </p:spPr>
        <p:txBody>
          <a:bodyPr wrap="square" rtlCol="0">
            <a:spAutoFit/>
          </a:bodyPr>
          <a:lstStyle/>
          <a:p>
            <a:r>
              <a:rPr lang="de-DE" sz="2000" dirty="0">
                <a:latin typeface="+mn-lt"/>
              </a:rPr>
              <a:t>Annahmen von Modell KS, wobei (A2) konkretisiert wird zu</a:t>
            </a:r>
            <a:endParaRPr lang="de-DE" sz="2000" dirty="0">
              <a:solidFill>
                <a:schemeClr val="tx1"/>
              </a:solidFill>
              <a:latin typeface="+mn-lt"/>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874</a:t>
            </a:r>
            <a:endParaRPr lang="de-DE" sz="8000" b="1" dirty="0">
              <a:solidFill>
                <a:schemeClr val="tx1"/>
              </a:solidFill>
              <a:latin typeface="+mj-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1254200" y="1934099"/>
            <a:ext cx="5705475" cy="1228725"/>
          </a:xfrm>
          <a:prstGeom prst="rect">
            <a:avLst/>
          </a:prstGeom>
        </p:spPr>
      </p:pic>
      <p:pic>
        <p:nvPicPr>
          <p:cNvPr id="3" name="Grafik 2"/>
          <p:cNvPicPr>
            <a:picLocks noChangeAspect="1"/>
          </p:cNvPicPr>
          <p:nvPr/>
        </p:nvPicPr>
        <p:blipFill>
          <a:blip r:embed="rId4"/>
          <a:stretch>
            <a:fillRect/>
          </a:stretch>
        </p:blipFill>
        <p:spPr>
          <a:xfrm>
            <a:off x="451962" y="3272523"/>
            <a:ext cx="6407152" cy="3321027"/>
          </a:xfrm>
          <a:prstGeom prst="rect">
            <a:avLst/>
          </a:prstGeom>
        </p:spPr>
      </p:pic>
    </p:spTree>
    <p:extLst>
      <p:ext uri="{BB962C8B-B14F-4D97-AF65-F5344CB8AC3E}">
        <p14:creationId xmlns:p14="http://schemas.microsoft.com/office/powerpoint/2010/main" val="4043174788"/>
      </p:ext>
    </p:extLst>
  </p:cSld>
  <p:clrMapOvr>
    <a:masterClrMapping/>
  </p:clrMapOvr>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BH: Bedingt </a:t>
            </a:r>
            <a:r>
              <a:rPr lang="de-DE" sz="2000" b="1" dirty="0" err="1">
                <a:solidFill>
                  <a:srgbClr val="0070C0"/>
                </a:solidFill>
                <a:latin typeface="+mn-lt"/>
              </a:rPr>
              <a:t>heteroskedastischer</a:t>
            </a:r>
            <a:r>
              <a:rPr lang="de-DE" sz="2000" b="1" dirty="0">
                <a:solidFill>
                  <a:srgbClr val="0070C0"/>
                </a:solidFill>
                <a:latin typeface="+mn-lt"/>
              </a:rPr>
              <a:t> Fehler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8" name="Textfeld 17"/>
              <p:cNvSpPr txBox="1"/>
              <p:nvPr/>
            </p:nvSpPr>
            <p:spPr>
              <a:xfrm>
                <a:off x="453430" y="4818967"/>
                <a:ext cx="7934994" cy="400110"/>
              </a:xfrm>
              <a:prstGeom prst="rect">
                <a:avLst/>
              </a:prstGeom>
              <a:noFill/>
            </p:spPr>
            <p:txBody>
              <a:bodyPr wrap="square" rtlCol="0">
                <a:spAutoFit/>
              </a:bodyPr>
              <a:lstStyle/>
              <a:p>
                <a:r>
                  <a:rPr lang="de-DE" sz="2000" dirty="0">
                    <a:solidFill>
                      <a:schemeClr val="tx1"/>
                    </a:solidFill>
                    <a:latin typeface="+mn-lt"/>
                    <a:sym typeface="Symbol"/>
                  </a:rPr>
                  <a:t>&gt; </a:t>
                </a:r>
                <a14:m>
                  <m:oMath xmlns:m="http://schemas.openxmlformats.org/officeDocument/2006/math">
                    <m:sSub>
                      <m:sSubPr>
                        <m:ctrlPr>
                          <a:rPr lang="de-DE" sz="200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b="0" i="1" smtClean="0">
                            <a:latin typeface="Cambria Math"/>
                            <a:sym typeface="Symbol"/>
                          </a:rPr>
                          <m:t>𝑈</m:t>
                        </m:r>
                      </m:e>
                      <m:sub>
                        <m:r>
                          <a:rPr lang="de-DE" sz="2000" i="1">
                            <a:latin typeface="Cambria Math"/>
                            <a:sym typeface="Symbol"/>
                          </a:rPr>
                          <m:t>𝑖</m:t>
                        </m:r>
                      </m:sub>
                    </m:sSub>
                  </m:oMath>
                </a14:m>
                <a:r>
                  <a:rPr lang="de-DE" sz="2000" dirty="0">
                    <a:latin typeface="+mn-lt"/>
                  </a:rPr>
                  <a:t>  nicht zwingend unabhängig, jedoch </a:t>
                </a:r>
                <a:r>
                  <a:rPr lang="de-DE" sz="2000" dirty="0" err="1">
                    <a:latin typeface="+mn-lt"/>
                  </a:rPr>
                  <a:t>unkorreliert</a:t>
                </a:r>
                <a:r>
                  <a:rPr lang="de-DE" sz="2000" dirty="0">
                    <a:latin typeface="+mn-lt"/>
                  </a:rPr>
                  <a:t> (siehe </a:t>
                </a:r>
                <a:r>
                  <a:rPr lang="de-DE" sz="2000">
                    <a:latin typeface="+mn-lt"/>
                  </a:rPr>
                  <a:t>Folie 877)</a:t>
                </a:r>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53430" y="4818967"/>
                <a:ext cx="7934994" cy="400110"/>
              </a:xfrm>
              <a:prstGeom prst="rect">
                <a:avLst/>
              </a:prstGeom>
              <a:blipFill>
                <a:blip r:embed="rId4"/>
                <a:stretch>
                  <a:fillRect l="-768" t="-9231" b="-2769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53430" y="5301208"/>
                <a:ext cx="6332412" cy="400110"/>
              </a:xfrm>
              <a:prstGeom prst="rect">
                <a:avLst/>
              </a:prstGeom>
              <a:noFill/>
            </p:spPr>
            <p:txBody>
              <a:bodyPr wrap="square" rtlCol="0">
                <a:spAutoFit/>
              </a:bodyPr>
              <a:lstStyle/>
              <a:p>
                <a:r>
                  <a:rPr lang="de-DE" sz="2000" dirty="0">
                    <a:solidFill>
                      <a:schemeClr val="tx1"/>
                    </a:solidFill>
                    <a:latin typeface="+mn-lt"/>
                    <a:sym typeface="Symbol"/>
                  </a:rPr>
                  <a:t>&gt; </a:t>
                </a:r>
                <a:r>
                  <a:rPr lang="de-DE" sz="2000" dirty="0">
                    <a:latin typeface="+mn-lt"/>
                    <a:sym typeface="Symbol"/>
                  </a:rPr>
                  <a:t>Da </a:t>
                </a:r>
                <a14:m>
                  <m:oMath xmlns:m="http://schemas.openxmlformats.org/officeDocument/2006/math">
                    <m:sSub>
                      <m:sSubPr>
                        <m:ctrlPr>
                          <a:rPr lang="de-DE" sz="200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𝑌</m:t>
                        </m:r>
                      </m:e>
                      <m:sub>
                        <m:r>
                          <a:rPr lang="de-DE" sz="2000" b="0" i="1" smtClean="0">
                            <a:latin typeface="Cambria Math"/>
                            <a:sym typeface="Symbol"/>
                          </a:rPr>
                          <m:t>𝑖</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sym typeface="Symbol"/>
                          </a:rPr>
                          <m:t>0</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ea typeface="Cambria Math"/>
                            <a:sym typeface="Symbol"/>
                          </a:rPr>
                          <m:t>1</m:t>
                        </m:r>
                      </m:sub>
                    </m:sSub>
                    <m:sSub>
                      <m:sSubPr>
                        <m:ctrlPr>
                          <a:rPr lang="de-DE" sz="2000" i="1">
                            <a:latin typeface="Cambria Math" panose="02040503050406030204" pitchFamily="18" charset="0"/>
                            <a:sym typeface="Symbol"/>
                          </a:rPr>
                        </m:ctrlPr>
                      </m:sSubPr>
                      <m:e>
                        <m:r>
                          <a:rPr lang="de-DE" sz="2000" b="0" i="1" smtClean="0">
                            <a:latin typeface="Cambria Math"/>
                            <a:sym typeface="Symbol"/>
                          </a:rPr>
                          <m:t>𝑋</m:t>
                        </m:r>
                      </m:e>
                      <m:sub>
                        <m:r>
                          <a:rPr lang="de-DE" sz="2000" i="1">
                            <a:latin typeface="Cambria Math"/>
                            <a:sym typeface="Symbol"/>
                          </a:rPr>
                          <m:t>𝑖</m:t>
                        </m:r>
                      </m:sub>
                    </m:sSub>
                  </m:oMath>
                </a14:m>
                <a:r>
                  <a:rPr lang="de-DE" sz="2000" dirty="0">
                    <a:solidFill>
                      <a:schemeClr val="tx1"/>
                    </a:solidFill>
                    <a:latin typeface="+mn-lt"/>
                  </a:rPr>
                  <a:t>  folgt aus (A2): </a:t>
                </a:r>
              </a:p>
            </p:txBody>
          </p:sp>
        </mc:Choice>
        <mc:Fallback xmlns="">
          <p:sp>
            <p:nvSpPr>
              <p:cNvPr id="19" name="Textfeld 18"/>
              <p:cNvSpPr txBox="1">
                <a:spLocks noRot="1" noChangeAspect="1" noMove="1" noResize="1" noEditPoints="1" noAdjustHandles="1" noChangeArrowheads="1" noChangeShapeType="1" noTextEdit="1"/>
              </p:cNvSpPr>
              <p:nvPr/>
            </p:nvSpPr>
            <p:spPr>
              <a:xfrm>
                <a:off x="453430" y="5301208"/>
                <a:ext cx="6332412" cy="400110"/>
              </a:xfrm>
              <a:prstGeom prst="rect">
                <a:avLst/>
              </a:prstGeom>
              <a:blipFill rotWithShape="1">
                <a:blip r:embed="rId5"/>
                <a:stretch>
                  <a:fillRect l="-962"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956725" y="5705376"/>
                <a:ext cx="4320480" cy="400110"/>
              </a:xfrm>
              <a:prstGeom prst="rect">
                <a:avLst/>
              </a:prstGeom>
              <a:noFill/>
            </p:spPr>
            <p:txBody>
              <a:bodyPr wrap="square" rtlCol="0">
                <a:spAutoFit/>
              </a:bodyPr>
              <a:lstStyle/>
              <a:p>
                <a14:m>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d>
                      <m:dPr>
                        <m:ctrlPr>
                          <a:rPr lang="de-DE" sz="2000" i="1" smtClean="0">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1</m:t>
                            </m:r>
                          </m:sub>
                        </m:sSub>
                      </m:e>
                    </m:d>
                    <m:r>
                      <a:rPr lang="de-DE" sz="2000" b="0" i="1" smtClean="0">
                        <a:solidFill>
                          <a:schemeClr val="tx1"/>
                        </a:solidFill>
                        <a:latin typeface="Cambria Math"/>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𝑈</m:t>
                            </m:r>
                          </m:e>
                          <m:sub>
                            <m:r>
                              <a:rPr lang="de-DE" sz="2000" b="0" i="1" smtClean="0">
                                <a:latin typeface="Cambria Math"/>
                              </a:rPr>
                              <m:t>𝑛</m:t>
                            </m:r>
                          </m:sub>
                        </m:sSub>
                      </m:e>
                    </m:d>
                    <m:r>
                      <a:rPr lang="de-DE" sz="2000" b="0" i="1" smtClean="0">
                        <a:latin typeface="Cambria Math"/>
                      </a:rPr>
                      <m:t> </m:t>
                    </m:r>
                  </m:oMath>
                </a14:m>
                <a:r>
                  <a:rPr lang="de-DE" sz="2000" dirty="0">
                    <a:latin typeface="+mn-lt"/>
                  </a:rPr>
                  <a:t> u. i. v. </a:t>
                </a:r>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956725" y="5705376"/>
                <a:ext cx="4320480" cy="400110"/>
              </a:xfrm>
              <a:prstGeom prst="rect">
                <a:avLst/>
              </a:prstGeom>
              <a:blipFill rotWithShape="1">
                <a:blip r:embed="rId6"/>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956725" y="6096948"/>
                <a:ext cx="5966834" cy="406458"/>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r>
                          <a:rPr lang="de-DE" sz="2000" b="0" i="1" smtClean="0">
                            <a:solidFill>
                              <a:schemeClr val="tx1"/>
                            </a:solidFill>
                            <a:latin typeface="Cambria Math"/>
                          </a:rPr>
                          <m:t>𝑈</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𝑛</m:t>
                        </m:r>
                      </m:sub>
                    </m:sSub>
                  </m:oMath>
                </a14:m>
                <a:r>
                  <a:rPr lang="de-DE" sz="2000" dirty="0">
                    <a:solidFill>
                      <a:schemeClr val="tx1"/>
                    </a:solidFill>
                    <a:latin typeface="+mn-lt"/>
                  </a:rPr>
                  <a:t>  u. i. v. </a:t>
                </a:r>
              </a:p>
            </p:txBody>
          </p:sp>
        </mc:Choice>
        <mc:Fallback xmlns="">
          <p:sp>
            <p:nvSpPr>
              <p:cNvPr id="22" name="Textfeld 21"/>
              <p:cNvSpPr txBox="1">
                <a:spLocks noRot="1" noChangeAspect="1" noMove="1" noResize="1" noEditPoints="1" noAdjustHandles="1" noChangeArrowheads="1" noChangeShapeType="1" noTextEdit="1"/>
              </p:cNvSpPr>
              <p:nvPr/>
            </p:nvSpPr>
            <p:spPr>
              <a:xfrm>
                <a:off x="956725" y="6096948"/>
                <a:ext cx="5966834" cy="406458"/>
              </a:xfrm>
              <a:prstGeom prst="rect">
                <a:avLst/>
              </a:prstGeom>
              <a:blipFill rotWithShape="1">
                <a:blip r:embed="rId7"/>
                <a:stretch>
                  <a:fillRect t="-7463" b="-23881"/>
                </a:stretch>
              </a:blipFill>
            </p:spPr>
            <p:txBody>
              <a:bodyPr/>
              <a:lstStyle/>
              <a:p>
                <a:r>
                  <a:rPr lang="de-DE">
                    <a:noFill/>
                  </a:rPr>
                  <a:t> </a:t>
                </a:r>
              </a:p>
            </p:txBody>
          </p:sp>
        </mc:Fallback>
      </mc:AlternateContent>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875</a:t>
            </a:r>
            <a:endParaRPr lang="de-DE" sz="8000" b="1" dirty="0">
              <a:solidFill>
                <a:schemeClr val="tx1"/>
              </a:solidFill>
              <a:latin typeface="+mj-lt"/>
            </a:endParaRPr>
          </a:p>
        </p:txBody>
      </p:sp>
      <p:pic>
        <p:nvPicPr>
          <p:cNvPr id="2" name="Grafik 1"/>
          <p:cNvPicPr>
            <a:picLocks noChangeAspect="1"/>
          </p:cNvPicPr>
          <p:nvPr/>
        </p:nvPicPr>
        <p:blipFill>
          <a:blip r:embed="rId8"/>
          <a:stretch>
            <a:fillRect/>
          </a:stretch>
        </p:blipFill>
        <p:spPr>
          <a:xfrm>
            <a:off x="468313" y="1567551"/>
            <a:ext cx="7581900" cy="3019425"/>
          </a:xfrm>
          <a:prstGeom prst="rect">
            <a:avLst/>
          </a:prstGeom>
        </p:spPr>
      </p:pic>
    </p:spTree>
    <p:extLst>
      <p:ext uri="{BB962C8B-B14F-4D97-AF65-F5344CB8AC3E}">
        <p14:creationId xmlns:p14="http://schemas.microsoft.com/office/powerpoint/2010/main" val="4269377183"/>
      </p:ext>
    </p:extLst>
  </p:cSld>
  <p:clrMapOvr>
    <a:masterClrMapping/>
  </p:clrMapOvr>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2" name="Textfeld 11"/>
              <p:cNvSpPr txBox="1"/>
              <p:nvPr/>
            </p:nvSpPr>
            <p:spPr>
              <a:xfrm>
                <a:off x="468313" y="4306814"/>
                <a:ext cx="6332412" cy="400110"/>
              </a:xfrm>
              <a:prstGeom prst="rect">
                <a:avLst/>
              </a:prstGeom>
              <a:noFill/>
            </p:spPr>
            <p:txBody>
              <a:bodyPr wrap="square" rtlCol="0">
                <a:spAutoFit/>
              </a:bodyPr>
              <a:lstStyle/>
              <a:p>
                <a:r>
                  <a:rPr lang="de-DE" sz="2000" dirty="0">
                    <a:solidFill>
                      <a:schemeClr val="tx1"/>
                    </a:solidFill>
                    <a:latin typeface="+mn-lt"/>
                    <a:sym typeface="Symbol"/>
                  </a:rPr>
                  <a:t>&gt; Keine Aussage über </a:t>
                </a:r>
                <a:r>
                  <a:rPr lang="de-DE" sz="2000" dirty="0">
                    <a:latin typeface="+mn-lt"/>
                    <a:sym typeface="Symbol"/>
                  </a:rPr>
                  <a:t> </a:t>
                </a:r>
                <a14:m>
                  <m:oMath xmlns:m="http://schemas.openxmlformats.org/officeDocument/2006/math">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oMath>
                </a14:m>
                <a:r>
                  <a:rPr lang="de-DE" sz="2000" dirty="0">
                    <a:solidFill>
                      <a:schemeClr val="tx1"/>
                    </a:solidFill>
                    <a:latin typeface="+mn-lt"/>
                  </a:rPr>
                  <a:t>:</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3" y="4306814"/>
                <a:ext cx="6332412" cy="400110"/>
              </a:xfrm>
              <a:prstGeom prst="rect">
                <a:avLst/>
              </a:prstGeom>
              <a:blipFill rotWithShape="1">
                <a:blip r:embed="rId4"/>
                <a:stretch>
                  <a:fillRect l="-1059"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827584" y="4708674"/>
                <a:ext cx="7848104" cy="400110"/>
              </a:xfrm>
              <a:prstGeom prst="rect">
                <a:avLst/>
              </a:prstGeom>
              <a:noFill/>
            </p:spPr>
            <p:txBody>
              <a:bodyPr wrap="square" rtlCol="0">
                <a:spAutoFit/>
              </a:bodyPr>
              <a:lstStyle/>
              <a:p>
                <a14:m>
                  <m:oMath xmlns:m="http://schemas.openxmlformats.org/officeDocument/2006/math">
                    <m:r>
                      <a:rPr lang="de-DE" sz="2000" b="0" i="1" smtClean="0">
                        <a:latin typeface="Cambria Math"/>
                        <a:ea typeface="Cambria Math"/>
                        <a:sym typeface="Symbol"/>
                      </a:rPr>
                      <m:t>⇒  </m:t>
                    </m:r>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𝑐𝑜𝑛𝑠𝑡</m:t>
                    </m:r>
                    <m:r>
                      <a:rPr lang="de-DE" sz="2000" b="0" i="1" smtClean="0">
                        <a:latin typeface="Cambria Math"/>
                        <a:sym typeface="Symbol"/>
                      </a:rPr>
                      <m:t>.</m:t>
                    </m:r>
                  </m:oMath>
                </a14:m>
                <a:r>
                  <a:rPr lang="de-DE" sz="2000" dirty="0">
                    <a:solidFill>
                      <a:schemeClr val="tx1"/>
                    </a:solidFill>
                    <a:latin typeface="+mn-lt"/>
                  </a:rPr>
                  <a:t>  kann nicht o. W. angenommen werden</a:t>
                </a:r>
              </a:p>
            </p:txBody>
          </p:sp>
        </mc:Choice>
        <mc:Fallback xmlns="">
          <p:sp>
            <p:nvSpPr>
              <p:cNvPr id="13" name="Textfeld 12"/>
              <p:cNvSpPr txBox="1">
                <a:spLocks noRot="1" noChangeAspect="1" noMove="1" noResize="1" noEditPoints="1" noAdjustHandles="1" noChangeArrowheads="1" noChangeShapeType="1" noTextEdit="1"/>
              </p:cNvSpPr>
              <p:nvPr/>
            </p:nvSpPr>
            <p:spPr>
              <a:xfrm>
                <a:off x="827584" y="4708674"/>
                <a:ext cx="7848104" cy="400110"/>
              </a:xfrm>
              <a:prstGeom prst="rect">
                <a:avLst/>
              </a:prstGeom>
              <a:blipFill rotWithShape="1">
                <a:blip r:embed="rId5"/>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802657" y="5493578"/>
                <a:ext cx="7848104"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ea typeface="Cambria Math"/>
                          <a:sym typeface="Symbol"/>
                        </a:rPr>
                        <m:t>⇒</m:t>
                      </m:r>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802657" y="5493578"/>
                <a:ext cx="7848104" cy="400110"/>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68312" y="3901027"/>
                <a:ext cx="6332412" cy="400110"/>
              </a:xfrm>
              <a:prstGeom prst="rect">
                <a:avLst/>
              </a:prstGeom>
              <a:noFill/>
            </p:spPr>
            <p:txBody>
              <a:bodyPr wrap="square" rtlCol="0">
                <a:spAutoFit/>
              </a:bodyPr>
              <a:lstStyle/>
              <a:p>
                <a:r>
                  <a:rPr lang="de-DE" sz="2000" dirty="0">
                    <a:latin typeface="+mn-lt"/>
                    <a:sym typeface="Symbol"/>
                  </a:rPr>
                  <a:t>&gt;</a:t>
                </a:r>
                <a:r>
                  <a:rPr lang="de-DE" sz="2000" dirty="0">
                    <a:solidFill>
                      <a:srgbClr val="FF0000"/>
                    </a:solidFill>
                    <a:latin typeface="+mn-lt"/>
                    <a:sym typeface="Symbol"/>
                  </a:rPr>
                  <a:t> </a:t>
                </a:r>
                <a14:m>
                  <m:oMath xmlns:m="http://schemas.openxmlformats.org/officeDocument/2006/math">
                    <m:r>
                      <a:rPr lang="de-DE" sz="2000" i="1" smtClean="0">
                        <a:solidFill>
                          <a:schemeClr val="tx1"/>
                        </a:solidFill>
                        <a:latin typeface="Cambria Math"/>
                        <a:sym typeface="Symbol"/>
                      </a:rPr>
                      <m:t>𝐸</m:t>
                    </m:r>
                    <m:d>
                      <m:dPr>
                        <m:ctrlPr>
                          <a:rPr lang="de-DE" sz="2000" i="1">
                            <a:solidFill>
                              <a:schemeClr val="tx1"/>
                            </a:solidFill>
                            <a:latin typeface="Cambria Math" panose="02040503050406030204" pitchFamily="18" charset="0"/>
                            <a:sym typeface="Symbol"/>
                          </a:rPr>
                        </m:ctrlPr>
                      </m:dPr>
                      <m:e>
                        <m:sSub>
                          <m:sSubPr>
                            <m:ctrlPr>
                              <a:rPr lang="de-DE" sz="2000" i="1">
                                <a:solidFill>
                                  <a:schemeClr val="tx1"/>
                                </a:solidFill>
                                <a:latin typeface="Cambria Math" panose="02040503050406030204" pitchFamily="18" charset="0"/>
                                <a:sym typeface="Symbol"/>
                              </a:rPr>
                            </m:ctrlPr>
                          </m:sSubPr>
                          <m:e>
                            <m:r>
                              <a:rPr lang="de-DE" sz="2000" i="1">
                                <a:solidFill>
                                  <a:schemeClr val="tx1"/>
                                </a:solidFill>
                                <a:latin typeface="Cambria Math"/>
                                <a:sym typeface="Symbol"/>
                              </a:rPr>
                              <m:t>𝑈</m:t>
                            </m:r>
                          </m:e>
                          <m:sub>
                            <m:r>
                              <a:rPr lang="de-DE" sz="2000" i="1">
                                <a:solidFill>
                                  <a:schemeClr val="tx1"/>
                                </a:solidFill>
                                <a:latin typeface="Cambria Math"/>
                                <a:sym typeface="Symbol"/>
                              </a:rPr>
                              <m:t>𝑖</m:t>
                            </m:r>
                          </m:sub>
                        </m:sSub>
                      </m:e>
                    </m:d>
                    <m:r>
                      <a:rPr lang="de-DE" sz="2000" b="0" i="1" smtClean="0">
                        <a:solidFill>
                          <a:schemeClr val="tx1"/>
                        </a:solidFill>
                        <a:latin typeface="Cambria Math"/>
                        <a:sym typeface="Symbol"/>
                      </a:rPr>
                      <m:t>=</m:t>
                    </m:r>
                    <m:r>
                      <a:rPr lang="de-DE" sz="2000" b="0" i="1" smtClean="0">
                        <a:solidFill>
                          <a:schemeClr val="tx1"/>
                        </a:solidFill>
                        <a:latin typeface="Cambria Math" panose="02040503050406030204" pitchFamily="18" charset="0"/>
                        <a:sym typeface="Symbol"/>
                      </a:rPr>
                      <m:t>𝐸</m:t>
                    </m:r>
                    <m:d>
                      <m:dPr>
                        <m:begChr m:val="["/>
                        <m:endChr m:val="]"/>
                        <m:ctrlPr>
                          <a:rPr lang="de-DE" sz="2000" b="0" i="1" dirty="0" smtClean="0">
                            <a:solidFill>
                              <a:schemeClr val="tx1"/>
                            </a:solidFill>
                            <a:latin typeface="Cambria Math" panose="02040503050406030204" pitchFamily="18" charset="0"/>
                            <a:sym typeface="Symbol"/>
                          </a:rPr>
                        </m:ctrlPr>
                      </m:dPr>
                      <m:e>
                        <m:r>
                          <a:rPr lang="de-DE" sz="2000" i="1">
                            <a:solidFill>
                              <a:schemeClr val="tx1"/>
                            </a:solidFill>
                            <a:latin typeface="Cambria Math"/>
                            <a:sym typeface="Symbol"/>
                          </a:rPr>
                          <m:t>𝐸</m:t>
                        </m:r>
                        <m:d>
                          <m:dPr>
                            <m:ctrlPr>
                              <a:rPr lang="de-DE" sz="2000" i="1">
                                <a:solidFill>
                                  <a:schemeClr val="tx1"/>
                                </a:solidFill>
                                <a:latin typeface="Cambria Math" panose="02040503050406030204" pitchFamily="18" charset="0"/>
                                <a:sym typeface="Symbol"/>
                              </a:rPr>
                            </m:ctrlPr>
                          </m:dPr>
                          <m:e>
                            <m:sSub>
                              <m:sSubPr>
                                <m:ctrlPr>
                                  <a:rPr lang="de-DE" sz="2000" i="1">
                                    <a:solidFill>
                                      <a:schemeClr val="tx1"/>
                                    </a:solidFill>
                                    <a:latin typeface="Cambria Math" panose="02040503050406030204" pitchFamily="18" charset="0"/>
                                    <a:sym typeface="Symbol"/>
                                  </a:rPr>
                                </m:ctrlPr>
                              </m:sSubPr>
                              <m:e>
                                <m:r>
                                  <a:rPr lang="de-DE" sz="2000" i="1">
                                    <a:solidFill>
                                      <a:schemeClr val="tx1"/>
                                    </a:solidFill>
                                    <a:latin typeface="Cambria Math"/>
                                    <a:sym typeface="Symbol"/>
                                  </a:rPr>
                                  <m:t>𝑈</m:t>
                                </m:r>
                              </m:e>
                              <m:sub>
                                <m:r>
                                  <a:rPr lang="de-DE" sz="2000" i="1">
                                    <a:solidFill>
                                      <a:schemeClr val="tx1"/>
                                    </a:solidFill>
                                    <a:latin typeface="Cambria Math"/>
                                    <a:sym typeface="Symbol"/>
                                  </a:rPr>
                                  <m:t>𝑖</m:t>
                                </m:r>
                              </m:sub>
                            </m:sSub>
                            <m:r>
                              <a:rPr lang="de-DE" sz="2000" i="1">
                                <a:solidFill>
                                  <a:schemeClr val="tx1"/>
                                </a:solidFill>
                                <a:latin typeface="Cambria Math"/>
                                <a:sym typeface="Symbol"/>
                              </a:rPr>
                              <m:t>|</m:t>
                            </m:r>
                            <m:sSub>
                              <m:sSubPr>
                                <m:ctrlPr>
                                  <a:rPr lang="de-DE" sz="2000" i="1">
                                    <a:solidFill>
                                      <a:schemeClr val="tx1"/>
                                    </a:solidFill>
                                    <a:latin typeface="Cambria Math" panose="02040503050406030204" pitchFamily="18" charset="0"/>
                                    <a:sym typeface="Symbol"/>
                                  </a:rPr>
                                </m:ctrlPr>
                              </m:sSubPr>
                              <m:e>
                                <m:r>
                                  <a:rPr lang="de-DE" sz="2000" i="1">
                                    <a:solidFill>
                                      <a:schemeClr val="tx1"/>
                                    </a:solidFill>
                                    <a:latin typeface="Cambria Math"/>
                                    <a:sym typeface="Symbol"/>
                                  </a:rPr>
                                  <m:t>𝑋</m:t>
                                </m:r>
                              </m:e>
                              <m:sub>
                                <m:r>
                                  <a:rPr lang="de-DE" sz="2000" i="1">
                                    <a:solidFill>
                                      <a:schemeClr val="tx1"/>
                                    </a:solidFill>
                                    <a:latin typeface="Cambria Math"/>
                                    <a:sym typeface="Symbol"/>
                                  </a:rPr>
                                  <m:t>𝑖</m:t>
                                </m:r>
                              </m:sub>
                            </m:sSub>
                          </m:e>
                        </m:d>
                      </m:e>
                    </m:d>
                    <m:r>
                      <a:rPr lang="de-DE" sz="2000" b="0" i="1" smtClean="0">
                        <a:solidFill>
                          <a:schemeClr val="tx1"/>
                        </a:solidFill>
                        <a:latin typeface="Cambria Math" panose="02040503050406030204" pitchFamily="18" charset="0"/>
                        <a:sym typeface="Symbol"/>
                      </a:rPr>
                      <m:t>=</m:t>
                    </m:r>
                    <m:r>
                      <a:rPr lang="de-DE" sz="2000" b="0" i="1" smtClean="0">
                        <a:solidFill>
                          <a:schemeClr val="tx1"/>
                        </a:solidFill>
                        <a:latin typeface="Cambria Math" panose="02040503050406030204" pitchFamily="18" charset="0"/>
                        <a:sym typeface="Symbol"/>
                      </a:rPr>
                      <m:t>𝐸</m:t>
                    </m:r>
                    <m:d>
                      <m:dPr>
                        <m:ctrlPr>
                          <a:rPr lang="de-DE" sz="2000" b="0" i="1" smtClean="0">
                            <a:solidFill>
                              <a:schemeClr val="tx1"/>
                            </a:solidFill>
                            <a:latin typeface="Cambria Math" panose="02040503050406030204" pitchFamily="18" charset="0"/>
                            <a:sym typeface="Symbol"/>
                          </a:rPr>
                        </m:ctrlPr>
                      </m:dPr>
                      <m:e>
                        <m:r>
                          <a:rPr lang="de-DE" sz="2000" b="0" i="1" smtClean="0">
                            <a:solidFill>
                              <a:schemeClr val="tx1"/>
                            </a:solidFill>
                            <a:latin typeface="Cambria Math" panose="02040503050406030204" pitchFamily="18" charset="0"/>
                            <a:sym typeface="Symbol"/>
                          </a:rPr>
                          <m:t>0</m:t>
                        </m:r>
                      </m:e>
                    </m:d>
                    <m:r>
                      <a:rPr lang="de-DE" sz="2000" b="0" i="1" smtClean="0">
                        <a:solidFill>
                          <a:schemeClr val="tx1"/>
                        </a:solidFill>
                        <a:latin typeface="Cambria Math" panose="02040503050406030204" pitchFamily="18" charset="0"/>
                        <a:sym typeface="Symbol"/>
                      </a:rPr>
                      <m:t>=0</m:t>
                    </m:r>
                  </m:oMath>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68312" y="3901027"/>
                <a:ext cx="6332412" cy="400110"/>
              </a:xfrm>
              <a:prstGeom prst="rect">
                <a:avLst/>
              </a:prstGeom>
              <a:blipFill>
                <a:blip r:embed="rId7"/>
                <a:stretch>
                  <a:fillRect l="-1059" t="-9091"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8312" y="5805264"/>
                <a:ext cx="5831881" cy="400110"/>
              </a:xfrm>
              <a:prstGeom prst="rect">
                <a:avLst/>
              </a:prstGeom>
              <a:noFill/>
            </p:spPr>
            <p:txBody>
              <a:bodyPr wrap="square" rtlCol="0">
                <a:spAutoFit/>
              </a:bodyPr>
              <a:lstStyle/>
              <a:p>
                <a:r>
                  <a:rPr lang="de-DE" sz="2000" b="0" dirty="0">
                    <a:latin typeface="+mn-lt"/>
                    <a:sym typeface="Symbol"/>
                  </a:rPr>
                  <a:t>&gt;</a:t>
                </a:r>
                <a:r>
                  <a:rPr lang="de-DE" sz="2000" b="0" dirty="0">
                    <a:sym typeface="Symbol"/>
                  </a:rPr>
                  <a:t> </a:t>
                </a:r>
                <a14:m>
                  <m:oMath xmlns:m="http://schemas.openxmlformats.org/officeDocument/2006/math">
                    <m:r>
                      <a:rPr lang="de-DE" sz="2000" b="0" i="1" smtClean="0">
                        <a:latin typeface="Cambria Math"/>
                        <a:sym typeface="Symbol"/>
                      </a:rPr>
                      <m:t>𝐸</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𝑌</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𝐸</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ea typeface="Cambria Math"/>
                                <a:sym typeface="Symbol"/>
                              </a:rPr>
                              <m:t>𝛽</m:t>
                            </m:r>
                          </m:e>
                          <m:sub>
                            <m:r>
                              <a:rPr lang="de-DE" sz="2000" b="0" i="1" smtClean="0">
                                <a:latin typeface="Cambria Math"/>
                                <a:sym typeface="Symbol"/>
                              </a:rPr>
                              <m:t>0</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b="0" i="1" smtClean="0">
                                <a:latin typeface="Cambria Math"/>
                                <a:ea typeface="Cambria Math"/>
                                <a:sym typeface="Symbol"/>
                              </a:rPr>
                              <m:t>1</m:t>
                            </m:r>
                          </m:sub>
                        </m:sSub>
                        <m:sSub>
                          <m:sSubPr>
                            <m:ctrlPr>
                              <a:rPr lang="de-DE" sz="2000" i="1" smtClean="0">
                                <a:latin typeface="Cambria Math" panose="02040503050406030204" pitchFamily="18" charset="0"/>
                                <a:sym typeface="Symbol"/>
                              </a:rPr>
                            </m:ctrlPr>
                          </m:sSubPr>
                          <m:e>
                            <m:r>
                              <a:rPr lang="de-DE" sz="2000" b="0" i="1" smtClean="0">
                                <a:latin typeface="Cambria Math" panose="02040503050406030204" pitchFamily="18" charset="0"/>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oMath>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68312" y="5805264"/>
                <a:ext cx="5831881" cy="400110"/>
              </a:xfrm>
              <a:prstGeom prst="rect">
                <a:avLst/>
              </a:prstGeom>
              <a:blipFill>
                <a:blip r:embed="rId8"/>
                <a:stretch>
                  <a:fillRect l="-1151"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2157761" y="6210240"/>
                <a:ext cx="295351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sym typeface="Symbol"/>
                            </a:rPr>
                            <m:t>0</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i="1">
                              <a:latin typeface="Cambria Math"/>
                              <a:ea typeface="Cambria Math"/>
                              <a:sym typeface="Symbol"/>
                            </a:rPr>
                            <m:t>1</m:t>
                          </m:r>
                        </m:sub>
                      </m:sSub>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oMath>
                  </m:oMathPara>
                </a14:m>
                <a:endParaRPr lang="de-DE" sz="2000" dirty="0">
                  <a:sym typeface="Symbo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157761" y="6210240"/>
                <a:ext cx="2953513" cy="400110"/>
              </a:xfrm>
              <a:prstGeom prst="rect">
                <a:avLst/>
              </a:prstGeom>
              <a:blipFill rotWithShape="1">
                <a:blip r:embed="rId9"/>
                <a:stretch>
                  <a:fillRect b="-18462"/>
                </a:stretch>
              </a:blipFill>
            </p:spPr>
            <p:txBody>
              <a:bodyPr/>
              <a:lstStyle/>
              <a:p>
                <a:r>
                  <a:rPr lang="de-DE">
                    <a:noFill/>
                  </a:rPr>
                  <a:t> </a:t>
                </a:r>
              </a:p>
            </p:txBody>
          </p:sp>
        </mc:Fallback>
      </mc:AlternateContent>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876</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9" name="Textfeld 18"/>
              <p:cNvSpPr txBox="1"/>
              <p:nvPr/>
            </p:nvSpPr>
            <p:spPr>
              <a:xfrm>
                <a:off x="827584" y="5103308"/>
                <a:ext cx="7848104" cy="707886"/>
              </a:xfrm>
              <a:prstGeom prst="rect">
                <a:avLst/>
              </a:prstGeom>
              <a:noFill/>
            </p:spPr>
            <p:txBody>
              <a:bodyPr wrap="square" rtlCol="0">
                <a:spAutoFit/>
              </a:bodyPr>
              <a:lstStyle/>
              <a:p>
                <a14:m>
                  <m:oMath xmlns:m="http://schemas.openxmlformats.org/officeDocument/2006/math">
                    <m:r>
                      <a:rPr lang="de-DE" sz="2000" b="0" i="1" smtClean="0">
                        <a:latin typeface="Cambria Math"/>
                        <a:ea typeface="Cambria Math"/>
                        <a:sym typeface="Symbol"/>
                      </a:rPr>
                      <m:t>⇒</m:t>
                    </m:r>
                  </m:oMath>
                </a14:m>
                <a:r>
                  <a:rPr lang="de-DE" sz="2000" dirty="0">
                    <a:solidFill>
                      <a:schemeClr val="tx1"/>
                    </a:solidFill>
                    <a:latin typeface="+mn-lt"/>
                  </a:rPr>
                  <a:t>   </a:t>
                </a:r>
                <a:r>
                  <a:rPr lang="de-DE" sz="2000" b="1" dirty="0">
                    <a:solidFill>
                      <a:srgbClr val="0070C0"/>
                    </a:solidFill>
                    <a:latin typeface="+mn-lt"/>
                  </a:rPr>
                  <a:t>bedingte </a:t>
                </a:r>
                <a:r>
                  <a:rPr lang="de-DE" sz="2000" b="1" dirty="0" err="1">
                    <a:solidFill>
                      <a:srgbClr val="0070C0"/>
                    </a:solidFill>
                    <a:latin typeface="+mn-lt"/>
                  </a:rPr>
                  <a:t>Homoskedastizität</a:t>
                </a:r>
                <a:r>
                  <a:rPr lang="de-DE" sz="2000" b="1" dirty="0">
                    <a:solidFill>
                      <a:srgbClr val="0070C0"/>
                    </a:solidFill>
                    <a:latin typeface="+mn-lt"/>
                  </a:rPr>
                  <a:t> </a:t>
                </a:r>
                <a:r>
                  <a:rPr lang="de-DE" sz="2000" dirty="0">
                    <a:latin typeface="+mn-lt"/>
                  </a:rPr>
                  <a:t>nicht zwingend gegeben,</a:t>
                </a:r>
              </a:p>
              <a:p>
                <a:r>
                  <a:rPr lang="de-DE" sz="2000" dirty="0">
                    <a:latin typeface="+mn-lt"/>
                  </a:rPr>
                  <a:t>       stattdessen </a:t>
                </a:r>
                <a:r>
                  <a:rPr lang="de-DE" sz="2000" b="1" dirty="0">
                    <a:solidFill>
                      <a:srgbClr val="0070C0"/>
                    </a:solidFill>
                    <a:latin typeface="+mn-lt"/>
                  </a:rPr>
                  <a:t>bedingte </a:t>
                </a:r>
                <a:r>
                  <a:rPr lang="de-DE" sz="2000" b="1" dirty="0" err="1">
                    <a:solidFill>
                      <a:srgbClr val="0070C0"/>
                    </a:solidFill>
                    <a:latin typeface="+mn-lt"/>
                  </a:rPr>
                  <a:t>Heteroskedastizität</a:t>
                </a:r>
                <a:r>
                  <a:rPr lang="de-DE" sz="2000" b="1" dirty="0">
                    <a:solidFill>
                      <a:srgbClr val="0070C0"/>
                    </a:solidFill>
                    <a:latin typeface="+mn-lt"/>
                  </a:rPr>
                  <a:t> </a:t>
                </a:r>
                <a:r>
                  <a:rPr lang="de-DE" sz="2000" dirty="0">
                    <a:latin typeface="+mn-lt"/>
                  </a:rPr>
                  <a:t>möglich</a:t>
                </a:r>
                <a:r>
                  <a:rPr lang="de-DE" sz="2000" dirty="0"/>
                  <a:t> </a:t>
                </a:r>
                <a:r>
                  <a:rPr lang="de-DE" sz="2000" dirty="0">
                    <a:latin typeface="+mn-lt"/>
                  </a:rPr>
                  <a:t> </a:t>
                </a:r>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827584" y="5103308"/>
                <a:ext cx="7848104" cy="707886"/>
              </a:xfrm>
              <a:prstGeom prst="rect">
                <a:avLst/>
              </a:prstGeom>
              <a:blipFill rotWithShape="1">
                <a:blip r:embed="rId10"/>
                <a:stretch>
                  <a:fillRect t="-4310" b="-14655"/>
                </a:stretch>
              </a:blipFill>
            </p:spPr>
            <p:txBody>
              <a:bodyPr/>
              <a:lstStyle/>
              <a:p>
                <a:r>
                  <a:rPr lang="de-DE">
                    <a:noFill/>
                  </a:rPr>
                  <a:t> </a:t>
                </a:r>
              </a:p>
            </p:txBody>
          </p:sp>
        </mc:Fallback>
      </mc:AlternateContent>
      <p:pic>
        <p:nvPicPr>
          <p:cNvPr id="2" name="Grafik 1"/>
          <p:cNvPicPr>
            <a:picLocks noChangeAspect="1"/>
          </p:cNvPicPr>
          <p:nvPr/>
        </p:nvPicPr>
        <p:blipFill>
          <a:blip r:embed="rId11"/>
          <a:stretch>
            <a:fillRect/>
          </a:stretch>
        </p:blipFill>
        <p:spPr>
          <a:xfrm>
            <a:off x="451172" y="859598"/>
            <a:ext cx="6915150" cy="2933700"/>
          </a:xfrm>
          <a:prstGeom prst="rect">
            <a:avLst/>
          </a:prstGeom>
        </p:spPr>
      </p:pic>
    </p:spTree>
    <p:extLst>
      <p:ext uri="{BB962C8B-B14F-4D97-AF65-F5344CB8AC3E}">
        <p14:creationId xmlns:p14="http://schemas.microsoft.com/office/powerpoint/2010/main" val="55923655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4.3 Spezielle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85</a:t>
            </a:r>
            <a:endParaRPr lang="de-DE" sz="8000" b="1" dirty="0">
              <a:solidFill>
                <a:schemeClr val="tx1"/>
              </a:solidFill>
              <a:latin typeface="+mj-lt"/>
            </a:endParaRPr>
          </a:p>
        </p:txBody>
      </p:sp>
      <p:sp>
        <p:nvSpPr>
          <p:cNvPr id="7" name="Rechteck 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3" y="1480690"/>
            <a:ext cx="7610475" cy="3933825"/>
          </a:xfrm>
          <a:prstGeom prst="rect">
            <a:avLst/>
          </a:prstGeom>
        </p:spPr>
      </p:pic>
    </p:spTree>
    <p:extLst>
      <p:ext uri="{BB962C8B-B14F-4D97-AF65-F5344CB8AC3E}">
        <p14:creationId xmlns:p14="http://schemas.microsoft.com/office/powerpoint/2010/main" val="2084311837"/>
      </p:ext>
    </p:extLst>
  </p:cSld>
  <p:clrMapOvr>
    <a:masterClrMapping/>
  </p:clrMapOvr>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2" name="Textfeld 11"/>
              <p:cNvSpPr txBox="1"/>
              <p:nvPr/>
            </p:nvSpPr>
            <p:spPr>
              <a:xfrm>
                <a:off x="468313" y="4841733"/>
                <a:ext cx="6431076" cy="406458"/>
              </a:xfrm>
              <a:prstGeom prst="rect">
                <a:avLst/>
              </a:prstGeom>
              <a:noFill/>
            </p:spPr>
            <p:txBody>
              <a:bodyPr wrap="square" rtlCol="0">
                <a:spAutoFit/>
              </a:bodyPr>
              <a:lstStyle/>
              <a:p>
                <a:r>
                  <a:rPr lang="de-DE" sz="2000" b="0" dirty="0">
                    <a:latin typeface="+mn-lt"/>
                    <a:sym typeface="Symbol"/>
                  </a:rPr>
                  <a:t>&gt;</a:t>
                </a:r>
                <a:r>
                  <a:rPr lang="de-DE" sz="2000" dirty="0">
                    <a:sym typeface="Symbol"/>
                  </a:rPr>
                  <a:t> </a:t>
                </a:r>
                <a14:m>
                  <m:oMath xmlns:m="http://schemas.openxmlformats.org/officeDocument/2006/math">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𝑌</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ea typeface="Cambria Math"/>
                                <a:sym typeface="Symbol"/>
                              </a:rPr>
                              <m:t>𝛽</m:t>
                            </m:r>
                          </m:e>
                          <m:sub>
                            <m:r>
                              <a:rPr lang="de-DE" sz="2000" b="0" i="1" smtClean="0">
                                <a:latin typeface="Cambria Math"/>
                                <a:sym typeface="Symbol"/>
                              </a:rPr>
                              <m:t>0</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ea typeface="Cambria Math"/>
                                <a:sym typeface="Symbol"/>
                              </a:rPr>
                              <m:t>𝛽</m:t>
                            </m:r>
                          </m:e>
                          <m:sub>
                            <m:r>
                              <a:rPr lang="de-DE" sz="2000" b="0" i="1" smtClean="0">
                                <a:latin typeface="Cambria Math"/>
                                <a:ea typeface="Cambria Math"/>
                                <a:sym typeface="Symbol"/>
                              </a:rPr>
                              <m:t>1</m:t>
                            </m:r>
                          </m:sub>
                        </m:sSub>
                        <m:sSub>
                          <m:sSubPr>
                            <m:ctrlPr>
                              <a:rPr lang="de-DE" sz="200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𝑥</m:t>
                            </m:r>
                          </m:e>
                          <m:sub>
                            <m:r>
                              <a:rPr lang="de-DE" sz="2000" b="0" i="1" smtClean="0">
                                <a:latin typeface="Cambria Math"/>
                                <a:sym typeface="Symbol"/>
                              </a:rPr>
                              <m:t>𝑖</m:t>
                            </m:r>
                          </m:sub>
                        </m:sSub>
                      </m:e>
                    </m:d>
                  </m:oMath>
                </a14:m>
                <a:endParaRPr lang="de-DE" sz="2000" dirty="0"/>
              </a:p>
            </p:txBody>
          </p:sp>
        </mc:Choice>
        <mc:Fallback xmlns="">
          <p:sp>
            <p:nvSpPr>
              <p:cNvPr id="12" name="Textfeld 11"/>
              <p:cNvSpPr txBox="1">
                <a:spLocks noRot="1" noChangeAspect="1" noMove="1" noResize="1" noEditPoints="1" noAdjustHandles="1" noChangeArrowheads="1" noChangeShapeType="1" noTextEdit="1"/>
              </p:cNvSpPr>
              <p:nvPr/>
            </p:nvSpPr>
            <p:spPr>
              <a:xfrm>
                <a:off x="468313" y="4841733"/>
                <a:ext cx="6431076" cy="406458"/>
              </a:xfrm>
              <a:prstGeom prst="rect">
                <a:avLst/>
              </a:prstGeom>
              <a:blipFill rotWithShape="1">
                <a:blip r:embed="rId3"/>
                <a:stretch>
                  <a:fillRect l="-1043" t="-7463" b="-238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2471280" y="5297995"/>
                <a:ext cx="3902312"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0" smtClean="0">
                          <a:latin typeface="Cambria Math"/>
                          <a:sym typeface="Symbol"/>
                        </a:rPr>
                        <m:t>=</m:t>
                      </m:r>
                      <m:r>
                        <a:rPr lang="de-DE" sz="2000" b="0" i="1" smtClean="0">
                          <a:latin typeface="Cambria Math"/>
                          <a:sym typeface="Symbol"/>
                        </a:rPr>
                        <m:t>⋯=</m:t>
                      </m:r>
                      <m:r>
                        <a:rPr lang="de-DE" sz="2000" i="1">
                          <a:latin typeface="Cambria Math"/>
                          <a:sym typeface="Symbol"/>
                        </a:rPr>
                        <m:t>𝑉𝑎𝑟</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𝑥</m:t>
                              </m:r>
                            </m:e>
                            <m:sub>
                              <m:r>
                                <a:rPr lang="de-DE" sz="2000" i="1">
                                  <a:latin typeface="Cambria Math"/>
                                  <a:sym typeface="Symbol"/>
                                </a:rPr>
                                <m:t>𝑖</m:t>
                              </m:r>
                            </m:sub>
                          </m:sSub>
                        </m:e>
                      </m:d>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2471280" y="5297995"/>
                <a:ext cx="3902312" cy="406458"/>
              </a:xfrm>
              <a:prstGeom prst="rect">
                <a:avLst/>
              </a:prstGeom>
              <a:blipFill rotWithShape="1">
                <a:blip r:embed="rId4"/>
                <a:stretch>
                  <a:fillRect b="-1492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3" y="1700808"/>
                <a:ext cx="6419642" cy="406458"/>
              </a:xfrm>
              <a:prstGeom prst="rect">
                <a:avLst/>
              </a:prstGeom>
              <a:noFill/>
            </p:spPr>
            <p:txBody>
              <a:bodyPr wrap="square" rtlCol="0">
                <a:spAutoFit/>
              </a:bodyPr>
              <a:lstStyle/>
              <a:p>
                <a:r>
                  <a:rPr lang="de-DE" sz="2000" b="0" dirty="0">
                    <a:latin typeface="+mn-lt"/>
                    <a:sym typeface="Symbol"/>
                  </a:rPr>
                  <a:t>&gt;</a:t>
                </a:r>
                <a:r>
                  <a:rPr lang="de-DE" sz="2000" dirty="0">
                    <a:sym typeface="Symbol"/>
                  </a:rPr>
                  <a:t> </a:t>
                </a:r>
                <a14:m>
                  <m:oMath xmlns:m="http://schemas.openxmlformats.org/officeDocument/2006/math">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𝐸</m:t>
                    </m:r>
                    <m:d>
                      <m:dPr>
                        <m:begChr m:val="["/>
                        <m:endChr m:val="]"/>
                        <m:ctrlPr>
                          <a:rPr lang="de-DE" sz="2000" b="0" i="1" smtClean="0">
                            <a:latin typeface="Cambria Math" panose="02040503050406030204" pitchFamily="18" charset="0"/>
                            <a:sym typeface="Symbol"/>
                          </a:rPr>
                        </m:ctrlPr>
                      </m:dPr>
                      <m:e>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e>
                        </m:d>
                      </m:e>
                    </m:d>
                    <m:r>
                      <a:rPr lang="de-DE" sz="2000" b="0" i="1" smtClean="0">
                        <a:latin typeface="Cambria Math"/>
                        <a:sym typeface="Symbol"/>
                      </a:rPr>
                      <m:t>+</m:t>
                    </m:r>
                    <m:r>
                      <a:rPr lang="de-DE" sz="2000" b="0" i="1" smtClean="0">
                        <a:latin typeface="Cambria Math"/>
                        <a:sym typeface="Symbol"/>
                      </a:rPr>
                      <m:t>𝑉𝑎𝑟</m:t>
                    </m:r>
                    <m:d>
                      <m:dPr>
                        <m:begChr m:val="["/>
                        <m:endChr m:val="]"/>
                        <m:ctrlPr>
                          <a:rPr lang="de-DE" sz="2000" i="1">
                            <a:latin typeface="Cambria Math" panose="02040503050406030204" pitchFamily="18" charset="0"/>
                            <a:sym typeface="Symbol"/>
                          </a:rPr>
                        </m:ctrlPr>
                      </m:dPr>
                      <m:e>
                        <m:r>
                          <a:rPr lang="de-DE" sz="2000" b="0" i="1" smtClean="0">
                            <a:latin typeface="Cambria Math"/>
                            <a:sym typeface="Symbol"/>
                          </a:rPr>
                          <m:t>𝐸</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r>
                              <a:rPr lang="de-DE" sz="2000" i="1">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e>
                        </m:d>
                      </m:e>
                    </m:d>
                  </m:oMath>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468313" y="1700808"/>
                <a:ext cx="6419642" cy="406458"/>
              </a:xfrm>
              <a:prstGeom prst="rect">
                <a:avLst/>
              </a:prstGeom>
              <a:blipFill rotWithShape="1">
                <a:blip r:embed="rId5"/>
                <a:stretch>
                  <a:fillRect l="-1045" t="-7463" b="-23881"/>
                </a:stretch>
              </a:blipFill>
            </p:spPr>
            <p:txBody>
              <a:bodyPr/>
              <a:lstStyle/>
              <a:p>
                <a:r>
                  <a:rPr lang="de-DE">
                    <a:noFill/>
                  </a:rPr>
                  <a:t> </a:t>
                </a:r>
              </a:p>
            </p:txBody>
          </p:sp>
        </mc:Fallback>
      </mc:AlternateContent>
      <p:sp>
        <p:nvSpPr>
          <p:cNvPr id="16" name="Textfeld 15"/>
          <p:cNvSpPr txBox="1">
            <a:spLocks noChangeArrowheads="1"/>
          </p:cNvSpPr>
          <p:nvPr/>
        </p:nvSpPr>
        <p:spPr bwMode="auto">
          <a:xfrm>
            <a:off x="468313" y="5877272"/>
            <a:ext cx="676798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UHV: Heterogen verteilte Stichprobenvariablen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8" name="Textfeld 17"/>
              <p:cNvSpPr txBox="1"/>
              <p:nvPr/>
            </p:nvSpPr>
            <p:spPr>
              <a:xfrm>
                <a:off x="1608238" y="2125453"/>
                <a:ext cx="2642127"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sym typeface="Symbol"/>
                        </a:rPr>
                        <m:t>=</m:t>
                      </m:r>
                      <m:r>
                        <a:rPr lang="de-DE" sz="2000" b="0" i="1" smtClean="0">
                          <a:latin typeface="Cambria Math"/>
                          <a:sym typeface="Symbol"/>
                        </a:rPr>
                        <m:t>𝐸</m:t>
                      </m:r>
                      <m:d>
                        <m:dPr>
                          <m:begChr m:val="["/>
                          <m:endChr m:val="]"/>
                          <m:ctrlPr>
                            <a:rPr lang="de-DE" sz="2000" b="0" i="1" smtClean="0">
                              <a:latin typeface="Cambria Math" panose="02040503050406030204" pitchFamily="18" charset="0"/>
                              <a:sym typeface="Symbol"/>
                            </a:rPr>
                          </m:ctrlPr>
                        </m:dPr>
                        <m:e>
                          <m:r>
                            <a:rPr lang="de-DE" sz="2000" b="0" i="1" smtClean="0">
                              <a:latin typeface="Cambria Math"/>
                              <a:sym typeface="Symbol"/>
                            </a:rPr>
                            <m:t>𝑉𝑎𝑟</m:t>
                          </m:r>
                          <m:d>
                            <m:dPr>
                              <m:ctrlPr>
                                <a:rPr lang="de-DE" sz="2000" b="0" i="1" smtClean="0">
                                  <a:latin typeface="Cambria Math" panose="02040503050406030204" pitchFamily="18" charset="0"/>
                                  <a:sym typeface="Symbol"/>
                                </a:rPr>
                              </m:ctrlPr>
                            </m:dPr>
                            <m:e>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e>
                          </m:d>
                        </m:e>
                      </m:d>
                      <m:r>
                        <a:rPr lang="de-DE" sz="2000" b="0" i="1" smtClean="0">
                          <a:latin typeface="Cambria Math"/>
                          <a:sym typeface="Symbol"/>
                        </a:rPr>
                        <m:t>=:</m:t>
                      </m:r>
                      <m:sSubSup>
                        <m:sSubSupPr>
                          <m:ctrlPr>
                            <a:rPr lang="de-DE" sz="2000" b="0" i="1" smtClean="0">
                              <a:latin typeface="Cambria Math" panose="02040503050406030204" pitchFamily="18" charset="0"/>
                              <a:sym typeface="Symbol"/>
                            </a:rPr>
                          </m:ctrlPr>
                        </m:sSubSupPr>
                        <m:e>
                          <m:r>
                            <a:rPr lang="de-DE" sz="2000" b="0" i="1" smtClean="0">
                              <a:latin typeface="Cambria Math"/>
                              <a:ea typeface="Cambria Math"/>
                              <a:sym typeface="Symbol"/>
                            </a:rPr>
                            <m:t>𝜎</m:t>
                          </m:r>
                        </m:e>
                        <m:sub>
                          <m:r>
                            <a:rPr lang="de-DE" sz="2000" b="0" i="1" smtClean="0">
                              <a:latin typeface="Cambria Math"/>
                              <a:sym typeface="Symbol"/>
                            </a:rPr>
                            <m:t>𝑈</m:t>
                          </m:r>
                        </m:sub>
                        <m:sup>
                          <m:r>
                            <a:rPr lang="de-DE" sz="2000" b="0" i="1" smtClean="0">
                              <a:latin typeface="Cambria Math"/>
                              <a:sym typeface="Symbol"/>
                            </a:rPr>
                            <m:t>2</m:t>
                          </m:r>
                        </m:sup>
                      </m:sSubSup>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1608238" y="2125453"/>
                <a:ext cx="2642127" cy="406458"/>
              </a:xfrm>
              <a:prstGeom prst="rect">
                <a:avLst/>
              </a:prstGeom>
              <a:blipFill rotWithShape="1">
                <a:blip r:embed="rId6"/>
                <a:stretch>
                  <a:fillRect b="-16667"/>
                </a:stretch>
              </a:blipFill>
            </p:spPr>
            <p:txBody>
              <a:bodyPr/>
              <a:lstStyle/>
              <a:p>
                <a:r>
                  <a:rPr lang="de-DE">
                    <a:noFill/>
                  </a:rPr>
                  <a:t> </a:t>
                </a:r>
              </a:p>
            </p:txBody>
          </p:sp>
        </mc:Fallback>
      </mc:AlternateContent>
      <p:sp>
        <p:nvSpPr>
          <p:cNvPr id="19" name="Textfeld 18"/>
          <p:cNvSpPr txBox="1"/>
          <p:nvPr/>
        </p:nvSpPr>
        <p:spPr>
          <a:xfrm>
            <a:off x="4576990" y="2149217"/>
            <a:ext cx="4243481" cy="400110"/>
          </a:xfrm>
          <a:prstGeom prst="rect">
            <a:avLst/>
          </a:prstGeom>
          <a:noFill/>
        </p:spPr>
        <p:txBody>
          <a:bodyPr wrap="square" rtlCol="0">
            <a:spAutoFit/>
          </a:bodyPr>
          <a:lstStyle/>
          <a:p>
            <a:r>
              <a:rPr lang="de-DE" sz="2000" b="1" dirty="0">
                <a:solidFill>
                  <a:srgbClr val="0070C0"/>
                </a:solidFill>
                <a:latin typeface="+mn-lt"/>
              </a:rPr>
              <a:t>Unbedingte </a:t>
            </a:r>
            <a:r>
              <a:rPr lang="de-DE" sz="2000" b="1" dirty="0" err="1">
                <a:solidFill>
                  <a:srgbClr val="0070C0"/>
                </a:solidFill>
                <a:latin typeface="+mn-lt"/>
              </a:rPr>
              <a:t>Homoskedastizität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0" name="Textfeld 19"/>
              <p:cNvSpPr txBox="1"/>
              <p:nvPr/>
            </p:nvSpPr>
            <p:spPr>
              <a:xfrm>
                <a:off x="468313" y="1198373"/>
                <a:ext cx="6332412" cy="400110"/>
              </a:xfrm>
              <a:prstGeom prst="rect">
                <a:avLst/>
              </a:prstGeom>
              <a:noFill/>
            </p:spPr>
            <p:txBody>
              <a:bodyPr wrap="square" rtlCol="0">
                <a:spAutoFit/>
              </a:bodyPr>
              <a:lstStyle/>
              <a:p>
                <a:r>
                  <a:rPr lang="de-DE" sz="2000" dirty="0">
                    <a:solidFill>
                      <a:schemeClr val="tx1"/>
                    </a:solidFill>
                    <a:latin typeface="+mn-lt"/>
                    <a:sym typeface="Symbol"/>
                  </a:rPr>
                  <a:t>&gt; Keine Verteilungsaussage über </a:t>
                </a:r>
                <a14:m>
                  <m:oMath xmlns:m="http://schemas.openxmlformats.org/officeDocument/2006/math">
                    <m:sSub>
                      <m:sSubPr>
                        <m:ctrlPr>
                          <a:rPr lang="de-DE" sz="2000" i="1" smtClean="0">
                            <a:solidFill>
                              <a:schemeClr val="tx1"/>
                            </a:solidFill>
                            <a:latin typeface="Cambria Math" panose="02040503050406030204" pitchFamily="18" charset="0"/>
                            <a:sym typeface="Symbol"/>
                          </a:rPr>
                        </m:ctrlPr>
                      </m:sSubPr>
                      <m:e>
                        <m:r>
                          <a:rPr lang="de-DE" sz="2000" b="0" i="1" smtClean="0">
                            <a:solidFill>
                              <a:schemeClr val="tx1"/>
                            </a:solidFill>
                            <a:latin typeface="Cambria Math"/>
                            <a:sym typeface="Symbol"/>
                          </a:rPr>
                          <m:t>𝑈</m:t>
                        </m:r>
                      </m:e>
                      <m:sub>
                        <m:r>
                          <a:rPr lang="de-DE" sz="2000" b="0" i="1" smtClean="0">
                            <a:solidFill>
                              <a:schemeClr val="tx1"/>
                            </a:solidFill>
                            <a:latin typeface="Cambria Math"/>
                            <a:sym typeface="Symbol"/>
                          </a:rPr>
                          <m:t>𝑖</m:t>
                        </m:r>
                      </m:sub>
                    </m:sSub>
                  </m:oMath>
                </a14:m>
                <a:r>
                  <a:rPr lang="de-DE" sz="2000" dirty="0">
                    <a:solidFill>
                      <a:schemeClr val="tx1"/>
                    </a:solidFill>
                    <a:latin typeface="+mn-lt"/>
                  </a:rPr>
                  <a:t> oder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𝑖</m:t>
                        </m:r>
                      </m:sub>
                    </m:sSub>
                  </m:oMath>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8313" y="1198373"/>
                <a:ext cx="6332412" cy="400110"/>
              </a:xfrm>
              <a:prstGeom prst="rect">
                <a:avLst/>
              </a:prstGeom>
              <a:blipFill rotWithShape="1">
                <a:blip r:embed="rId7"/>
                <a:stretch>
                  <a:fillRect l="-1059" t="-7692" b="-27692"/>
                </a:stretch>
              </a:blipFill>
            </p:spPr>
            <p:txBody>
              <a:bodyPr/>
              <a:lstStyle/>
              <a:p>
                <a:r>
                  <a:rPr lang="de-DE">
                    <a:noFill/>
                  </a:rPr>
                  <a:t> </a:t>
                </a:r>
              </a:p>
            </p:txBody>
          </p:sp>
        </mc:Fallback>
      </mc:AlternateContent>
      <p:sp>
        <p:nvSpPr>
          <p:cNvPr id="22" name="Textfeld 21"/>
          <p:cNvSpPr txBox="1"/>
          <p:nvPr/>
        </p:nvSpPr>
        <p:spPr>
          <a:xfrm>
            <a:off x="468313" y="2617425"/>
            <a:ext cx="7403228" cy="707886"/>
          </a:xfrm>
          <a:prstGeom prst="rect">
            <a:avLst/>
          </a:prstGeom>
          <a:noFill/>
        </p:spPr>
        <p:txBody>
          <a:bodyPr wrap="square" rtlCol="0">
            <a:spAutoFit/>
          </a:bodyPr>
          <a:lstStyle/>
          <a:p>
            <a:r>
              <a:rPr lang="de-DE" sz="2000" b="0" dirty="0">
                <a:latin typeface="+mn-lt"/>
                <a:sym typeface="Symbol"/>
              </a:rPr>
              <a:t>&gt; Fehler und Regressor sind zwar nicht zwingend unabhängig,</a:t>
            </a:r>
          </a:p>
          <a:p>
            <a:r>
              <a:rPr lang="de-DE" sz="2000" dirty="0">
                <a:latin typeface="+mn-lt"/>
                <a:sym typeface="Symbol"/>
              </a:rPr>
              <a:t>   jedoch </a:t>
            </a:r>
            <a:r>
              <a:rPr lang="de-DE" sz="2000" dirty="0" err="1">
                <a:latin typeface="+mn-lt"/>
                <a:sym typeface="Symbol"/>
              </a:rPr>
              <a:t>unkorreliert</a:t>
            </a:r>
            <a:r>
              <a:rPr lang="de-DE" sz="2000" dirty="0">
                <a:latin typeface="+mn-lt"/>
                <a:sym typeface="Symbol"/>
              </a:rPr>
              <a:t>:</a:t>
            </a:r>
            <a:endParaRPr lang="de-DE" sz="2000" dirty="0"/>
          </a:p>
        </p:txBody>
      </p:sp>
      <mc:AlternateContent xmlns:mc="http://schemas.openxmlformats.org/markup-compatibility/2006" xmlns:a14="http://schemas.microsoft.com/office/drawing/2010/main">
        <mc:Choice Requires="a14">
          <p:sp>
            <p:nvSpPr>
              <p:cNvPr id="23" name="Textfeld 22"/>
              <p:cNvSpPr txBox="1"/>
              <p:nvPr/>
            </p:nvSpPr>
            <p:spPr>
              <a:xfrm>
                <a:off x="666959" y="3429000"/>
                <a:ext cx="4481105"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sym typeface="Symbol"/>
                        </a:rPr>
                        <m:t>𝐶𝑜𝑣</m:t>
                      </m:r>
                      <m:d>
                        <m:dPr>
                          <m:ctrlPr>
                            <a:rPr lang="de-DE" sz="2000" b="0" i="1" smtClean="0">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b="0" i="1" smtClean="0">
                                  <a:latin typeface="Cambria Math"/>
                                  <a:sym typeface="Symbol"/>
                                </a:rPr>
                                <m:t>𝑋</m:t>
                              </m:r>
                            </m:e>
                            <m:sub>
                              <m:r>
                                <a:rPr lang="de-DE" sz="2000" i="1">
                                  <a:latin typeface="Cambria Math"/>
                                  <a:sym typeface="Symbol"/>
                                </a:rPr>
                                <m:t>𝑖</m:t>
                              </m:r>
                            </m:sub>
                          </m:sSub>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𝑈</m:t>
                              </m:r>
                            </m:e>
                            <m:sub>
                              <m:r>
                                <a:rPr lang="de-DE" sz="2000" b="0" i="1" smtClean="0">
                                  <a:latin typeface="Cambria Math"/>
                                  <a:sym typeface="Symbol"/>
                                </a:rPr>
                                <m:t>𝑖</m:t>
                              </m:r>
                            </m:sub>
                          </m:sSub>
                        </m:e>
                      </m:d>
                      <m:r>
                        <a:rPr lang="de-DE" sz="2000" b="0" i="1" smtClean="0">
                          <a:latin typeface="Cambria Math"/>
                          <a:sym typeface="Symbol"/>
                        </a:rPr>
                        <m:t>=</m:t>
                      </m:r>
                      <m:r>
                        <a:rPr lang="de-DE" sz="2000" b="0" i="1" smtClean="0">
                          <a:latin typeface="Cambria Math"/>
                          <a:sym typeface="Symbol"/>
                        </a:rPr>
                        <m:t>𝐸</m:t>
                      </m:r>
                      <m:d>
                        <m:dPr>
                          <m:ctrlPr>
                            <a:rPr lang="de-DE" sz="2000" b="0" i="1" smtClean="0">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e>
                      </m:d>
                      <m:r>
                        <a:rPr lang="de-DE" sz="2000" b="0" i="1" smtClean="0">
                          <a:latin typeface="Cambria Math"/>
                          <a:sym typeface="Symbol"/>
                        </a:rPr>
                        <m:t>−</m:t>
                      </m:r>
                      <m:r>
                        <a:rPr lang="de-DE" sz="2000" i="1">
                          <a:latin typeface="Cambria Math"/>
                          <a:sym typeface="Symbol"/>
                        </a:rPr>
                        <m:t>𝐸</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e>
                      </m:d>
                      <m:r>
                        <a:rPr lang="de-DE" sz="2000" i="1">
                          <a:latin typeface="Cambria Math"/>
                          <a:sym typeface="Symbol"/>
                        </a:rPr>
                        <m:t>𝐸</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e>
                      </m:d>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666959" y="3429000"/>
                <a:ext cx="4481105" cy="406458"/>
              </a:xfrm>
              <a:prstGeom prst="rect">
                <a:avLst/>
              </a:prstGeom>
              <a:blipFill rotWithShape="1">
                <a:blip r:embed="rId8"/>
                <a:stretch>
                  <a:fillRect b="-151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929375" y="3835458"/>
                <a:ext cx="2240552"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sym typeface="Symbol"/>
                        </a:rPr>
                        <m:t>=</m:t>
                      </m:r>
                      <m:r>
                        <a:rPr lang="de-DE" sz="2000" b="0" i="1" smtClean="0">
                          <a:latin typeface="Cambria Math"/>
                          <a:sym typeface="Symbol"/>
                        </a:rPr>
                        <m:t>𝐸</m:t>
                      </m:r>
                      <m:d>
                        <m:dPr>
                          <m:begChr m:val="["/>
                          <m:endChr m:val="]"/>
                          <m:ctrlPr>
                            <a:rPr lang="de-DE" sz="2000" b="0" i="1" smtClean="0">
                              <a:latin typeface="Cambria Math" panose="02040503050406030204" pitchFamily="18" charset="0"/>
                              <a:sym typeface="Symbol"/>
                            </a:rPr>
                          </m:ctrlPr>
                        </m:dPr>
                        <m:e>
                          <m:r>
                            <a:rPr lang="de-DE" sz="2000" b="0" i="1" smtClean="0">
                              <a:latin typeface="Cambria Math"/>
                              <a:sym typeface="Symbol"/>
                            </a:rPr>
                            <m:t>𝐸</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e>
                          </m:d>
                          <m:r>
                            <a:rPr lang="de-DE" sz="2000" b="0" i="1" smtClean="0">
                              <a:latin typeface="Cambria Math"/>
                              <a:sym typeface="Symbol"/>
                            </a:rPr>
                            <m:t>|</m:t>
                          </m:r>
                          <m:sSub>
                            <m:sSubPr>
                              <m:ctrlPr>
                                <a:rPr lang="de-DE" sz="2000" b="0" i="1" smtClean="0">
                                  <a:latin typeface="Cambria Math" panose="02040503050406030204" pitchFamily="18" charset="0"/>
                                  <a:sym typeface="Symbol"/>
                                </a:rPr>
                              </m:ctrlPr>
                            </m:sSubPr>
                            <m:e>
                              <m:r>
                                <a:rPr lang="de-DE" sz="2000" b="0" i="1" smtClean="0">
                                  <a:latin typeface="Cambria Math"/>
                                  <a:sym typeface="Symbol"/>
                                </a:rPr>
                                <m:t>𝑋</m:t>
                              </m:r>
                            </m:e>
                            <m:sub>
                              <m:r>
                                <a:rPr lang="de-DE" sz="2000" b="0" i="1" smtClean="0">
                                  <a:latin typeface="Cambria Math"/>
                                  <a:sym typeface="Symbol"/>
                                </a:rPr>
                                <m:t>𝑖</m:t>
                              </m:r>
                            </m:sub>
                          </m:sSub>
                        </m:e>
                      </m:d>
                    </m:oMath>
                  </m:oMathPara>
                </a14:m>
                <a:endParaRPr lang="de-DE" sz="2000" dirty="0"/>
              </a:p>
            </p:txBody>
          </p:sp>
        </mc:Choice>
        <mc:Fallback xmlns="">
          <p:sp>
            <p:nvSpPr>
              <p:cNvPr id="26" name="Textfeld 25"/>
              <p:cNvSpPr txBox="1">
                <a:spLocks noRot="1" noChangeAspect="1" noMove="1" noResize="1" noEditPoints="1" noAdjustHandles="1" noChangeArrowheads="1" noChangeShapeType="1" noTextEdit="1"/>
              </p:cNvSpPr>
              <p:nvPr/>
            </p:nvSpPr>
            <p:spPr>
              <a:xfrm>
                <a:off x="1929375" y="3835458"/>
                <a:ext cx="2240552" cy="406458"/>
              </a:xfrm>
              <a:prstGeom prst="rect">
                <a:avLst/>
              </a:prstGeom>
              <a:blipFill rotWithShape="1">
                <a:blip r:embed="rId9"/>
                <a:stretch>
                  <a:fillRect b="-1492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929374" y="4241916"/>
                <a:ext cx="3218689"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sym typeface="Symbol"/>
                        </a:rPr>
                        <m:t>=</m:t>
                      </m:r>
                      <m:r>
                        <a:rPr lang="de-DE" sz="2000" b="0" i="1" smtClean="0">
                          <a:latin typeface="Cambria Math"/>
                          <a:sym typeface="Symbol"/>
                        </a:rPr>
                        <m:t>𝐸</m:t>
                      </m:r>
                      <m:d>
                        <m:dPr>
                          <m:begChr m:val="["/>
                          <m:endChr m:val="]"/>
                          <m:ctrlPr>
                            <a:rPr lang="de-DE" sz="2000" b="0" i="1" smtClean="0">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r>
                            <a:rPr lang="de-DE" sz="2000" b="0" i="1" smtClean="0">
                              <a:latin typeface="Cambria Math"/>
                              <a:sym typeface="Symbol"/>
                            </a:rPr>
                            <m:t>𝐸</m:t>
                          </m:r>
                          <m:d>
                            <m:dPr>
                              <m:ctrlPr>
                                <a:rPr lang="de-DE" sz="2000" i="1">
                                  <a:latin typeface="Cambria Math" panose="02040503050406030204" pitchFamily="18" charset="0"/>
                                  <a:sym typeface="Symbol"/>
                                </a:rPr>
                              </m:ctrlPr>
                            </m:dPr>
                            <m:e>
                              <m:sSub>
                                <m:sSubPr>
                                  <m:ctrlPr>
                                    <a:rPr lang="de-DE" sz="2000" i="1">
                                      <a:latin typeface="Cambria Math" panose="02040503050406030204" pitchFamily="18" charset="0"/>
                                      <a:sym typeface="Symbol"/>
                                    </a:rPr>
                                  </m:ctrlPr>
                                </m:sSubPr>
                                <m:e>
                                  <m:r>
                                    <a:rPr lang="de-DE" sz="2000" i="1">
                                      <a:latin typeface="Cambria Math"/>
                                      <a:sym typeface="Symbol"/>
                                    </a:rPr>
                                    <m:t>𝑈</m:t>
                                  </m:r>
                                </m:e>
                                <m:sub>
                                  <m:r>
                                    <a:rPr lang="de-DE" sz="2000" i="1">
                                      <a:latin typeface="Cambria Math"/>
                                      <a:sym typeface="Symbol"/>
                                    </a:rPr>
                                    <m:t>𝑖</m:t>
                                  </m:r>
                                </m:sub>
                              </m:sSub>
                              <m:r>
                                <a:rPr lang="de-DE" sz="2000" b="0" i="1" smtClean="0">
                                  <a:latin typeface="Cambria Math"/>
                                  <a:sym typeface="Symbol"/>
                                </a:rPr>
                                <m:t>|</m:t>
                              </m:r>
                              <m:sSub>
                                <m:sSubPr>
                                  <m:ctrlPr>
                                    <a:rPr lang="de-DE" sz="2000" i="1">
                                      <a:latin typeface="Cambria Math" panose="02040503050406030204" pitchFamily="18" charset="0"/>
                                      <a:sym typeface="Symbol"/>
                                    </a:rPr>
                                  </m:ctrlPr>
                                </m:sSubPr>
                                <m:e>
                                  <m:r>
                                    <a:rPr lang="de-DE" sz="2000" i="1">
                                      <a:latin typeface="Cambria Math"/>
                                      <a:sym typeface="Symbol"/>
                                    </a:rPr>
                                    <m:t>𝑋</m:t>
                                  </m:r>
                                </m:e>
                                <m:sub>
                                  <m:r>
                                    <a:rPr lang="de-DE" sz="2000" i="1">
                                      <a:latin typeface="Cambria Math"/>
                                      <a:sym typeface="Symbol"/>
                                    </a:rPr>
                                    <m:t>𝑖</m:t>
                                  </m:r>
                                </m:sub>
                              </m:sSub>
                            </m:e>
                          </m:d>
                        </m:e>
                      </m:d>
                      <m:r>
                        <a:rPr lang="de-DE" sz="2000" b="0" i="1" smtClean="0">
                          <a:latin typeface="Cambria Math"/>
                          <a:sym typeface="Symbol"/>
                        </a:rPr>
                        <m:t>=0</m:t>
                      </m:r>
                    </m:oMath>
                  </m:oMathPara>
                </a14:m>
                <a:endParaRPr lang="de-DE" sz="2000" dirty="0"/>
              </a:p>
            </p:txBody>
          </p:sp>
        </mc:Choice>
        <mc:Fallback xmlns="">
          <p:sp>
            <p:nvSpPr>
              <p:cNvPr id="27" name="Textfeld 26"/>
              <p:cNvSpPr txBox="1">
                <a:spLocks noRot="1" noChangeAspect="1" noMove="1" noResize="1" noEditPoints="1" noAdjustHandles="1" noChangeArrowheads="1" noChangeShapeType="1" noTextEdit="1"/>
              </p:cNvSpPr>
              <p:nvPr/>
            </p:nvSpPr>
            <p:spPr>
              <a:xfrm>
                <a:off x="1929374" y="4241916"/>
                <a:ext cx="3218689" cy="400110"/>
              </a:xfrm>
              <a:prstGeom prst="rect">
                <a:avLst/>
              </a:prstGeom>
              <a:blipFill rotWithShape="1">
                <a:blip r:embed="rId10"/>
                <a:stretch>
                  <a:fillRect b="-18462"/>
                </a:stretch>
              </a:blipFill>
            </p:spPr>
            <p:txBody>
              <a:bodyPr/>
              <a:lstStyle/>
              <a:p>
                <a:r>
                  <a:rPr lang="de-DE">
                    <a:noFill/>
                  </a:rPr>
                  <a:t> </a:t>
                </a:r>
              </a:p>
            </p:txBody>
          </p:sp>
        </mc:Fallback>
      </mc:AlternateContent>
      <p:sp>
        <p:nvSpPr>
          <p:cNvPr id="2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877</a:t>
            </a:r>
            <a:endParaRPr lang="de-DE" sz="8000" b="1" dirty="0">
              <a:solidFill>
                <a:schemeClr val="tx1"/>
              </a:solidFill>
              <a:latin typeface="+mj-lt"/>
            </a:endParaRPr>
          </a:p>
        </p:txBody>
      </p:sp>
      <p:sp>
        <p:nvSpPr>
          <p:cNvPr id="4" name="Geschweifte Klammer rechts 3"/>
          <p:cNvSpPr/>
          <p:nvPr/>
        </p:nvSpPr>
        <p:spPr>
          <a:xfrm rot="5400000">
            <a:off x="4300463" y="3572837"/>
            <a:ext cx="130810" cy="586254"/>
          </a:xfrm>
          <a:prstGeom prst="rightBrace">
            <a:avLst>
              <a:gd name="adj1" fmla="val 74759"/>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5" name="Textfeld 4"/>
              <p:cNvSpPr txBox="1"/>
              <p:nvPr/>
            </p:nvSpPr>
            <p:spPr>
              <a:xfrm>
                <a:off x="4144261" y="3889607"/>
                <a:ext cx="648072"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panose="02040503050406030204" pitchFamily="18" charset="0"/>
                        </a:rPr>
                        <m:t>=0</m:t>
                      </m:r>
                    </m:oMath>
                  </m:oMathPara>
                </a14:m>
                <a:endParaRPr lang="en-US" sz="1600" dirty="0"/>
              </a:p>
            </p:txBody>
          </p:sp>
        </mc:Choice>
        <mc:Fallback xmlns="">
          <p:sp>
            <p:nvSpPr>
              <p:cNvPr id="5" name="Textfeld 4"/>
              <p:cNvSpPr txBox="1">
                <a:spLocks noRot="1" noChangeAspect="1" noMove="1" noResize="1" noEditPoints="1" noAdjustHandles="1" noChangeArrowheads="1" noChangeShapeType="1" noTextEdit="1"/>
              </p:cNvSpPr>
              <p:nvPr/>
            </p:nvSpPr>
            <p:spPr>
              <a:xfrm>
                <a:off x="4144261" y="3889607"/>
                <a:ext cx="648072" cy="338554"/>
              </a:xfrm>
              <a:prstGeom prst="rect">
                <a:avLst/>
              </a:prstGeom>
              <a:blipFill>
                <a:blip r:embed="rId11"/>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2518259194"/>
      </p:ext>
    </p:extLst>
  </p:cSld>
  <p:clrMapOvr>
    <a:masterClrMapping/>
  </p:clrMapOvr>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a:t>
            </a:r>
            <a:r>
              <a:rPr lang="de-DE" sz="2000" dirty="0">
                <a:solidFill>
                  <a:srgbClr val="0070C0"/>
                </a:solidFill>
                <a:latin typeface="+mn-lt"/>
              </a:rPr>
              <a:t>●</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878</a:t>
            </a:r>
            <a:endParaRPr lang="de-DE" sz="8000" b="1" dirty="0">
              <a:solidFill>
                <a:schemeClr val="tx1"/>
              </a:solidFill>
              <a:latin typeface="+mj-lt"/>
            </a:endParaRPr>
          </a:p>
        </p:txBody>
      </p:sp>
      <p:pic>
        <p:nvPicPr>
          <p:cNvPr id="3" name="Grafik 2"/>
          <p:cNvPicPr>
            <a:picLocks noChangeAspect="1"/>
          </p:cNvPicPr>
          <p:nvPr/>
        </p:nvPicPr>
        <p:blipFill>
          <a:blip r:embed="rId3"/>
          <a:stretch>
            <a:fillRect/>
          </a:stretch>
        </p:blipFill>
        <p:spPr>
          <a:xfrm>
            <a:off x="755576" y="1452846"/>
            <a:ext cx="6419850" cy="5133975"/>
          </a:xfrm>
          <a:prstGeom prst="rect">
            <a:avLst/>
          </a:prstGeom>
        </p:spPr>
      </p:pic>
    </p:spTree>
    <p:extLst>
      <p:ext uri="{BB962C8B-B14F-4D97-AF65-F5344CB8AC3E}">
        <p14:creationId xmlns:p14="http://schemas.microsoft.com/office/powerpoint/2010/main" val="3350736890"/>
      </p:ext>
    </p:extLst>
  </p:cSld>
  <p:clrMapOvr>
    <a:masterClrMapping/>
  </p:clrMapOvr>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3" y="4098548"/>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Alternativ auch (</a:t>
            </a:r>
            <a:r>
              <a:rPr lang="de-DE" sz="2000" b="1" i="1" dirty="0" err="1">
                <a:solidFill>
                  <a:srgbClr val="0070C0"/>
                </a:solidFill>
                <a:latin typeface="+mn-lt"/>
              </a:rPr>
              <a:t>X</a:t>
            </a:r>
            <a:r>
              <a:rPr lang="de-DE" sz="2000" b="1" i="1" baseline="-25000" dirty="0" err="1">
                <a:solidFill>
                  <a:srgbClr val="0070C0"/>
                </a:solidFill>
                <a:latin typeface="+mn-lt"/>
              </a:rPr>
              <a:t>i</a:t>
            </a:r>
            <a:r>
              <a:rPr lang="de-DE" sz="2000" b="1" dirty="0">
                <a:solidFill>
                  <a:srgbClr val="0070C0"/>
                </a:solidFill>
                <a:latin typeface="+mn-lt"/>
              </a:rPr>
              <a:t>, </a:t>
            </a:r>
            <a:r>
              <a:rPr lang="de-DE" sz="2000" b="1" i="1" dirty="0" err="1">
                <a:solidFill>
                  <a:srgbClr val="0070C0"/>
                </a:solidFill>
                <a:latin typeface="+mn-lt"/>
              </a:rPr>
              <a:t>U</a:t>
            </a:r>
            <a:r>
              <a:rPr lang="de-DE" sz="2000" b="1" i="1" baseline="-25000" dirty="0" err="1">
                <a:solidFill>
                  <a:srgbClr val="0070C0"/>
                </a:solidFill>
                <a:latin typeface="+mn-lt"/>
              </a:rPr>
              <a:t>i</a:t>
            </a:r>
            <a:r>
              <a:rPr lang="de-DE" sz="2000" b="1" dirty="0">
                <a:solidFill>
                  <a:srgbClr val="0070C0"/>
                </a:solidFill>
                <a:latin typeface="+mn-lt"/>
              </a:rPr>
              <a:t>) statt (</a:t>
            </a:r>
            <a:r>
              <a:rPr lang="de-DE" sz="2000" b="1" i="1" dirty="0" err="1">
                <a:solidFill>
                  <a:srgbClr val="0070C0"/>
                </a:solidFill>
                <a:latin typeface="+mn-lt"/>
              </a:rPr>
              <a:t>X</a:t>
            </a:r>
            <a:r>
              <a:rPr lang="de-DE" sz="2000" b="1" i="1" baseline="-25000" dirty="0" err="1">
                <a:solidFill>
                  <a:srgbClr val="0070C0"/>
                </a:solidFill>
                <a:latin typeface="+mn-lt"/>
              </a:rPr>
              <a:t>i</a:t>
            </a:r>
            <a:r>
              <a:rPr lang="de-DE" sz="2000" b="1" dirty="0">
                <a:solidFill>
                  <a:srgbClr val="0070C0"/>
                </a:solidFill>
                <a:latin typeface="+mn-lt"/>
              </a:rPr>
              <a:t>, </a:t>
            </a:r>
            <a:r>
              <a:rPr lang="de-DE" sz="2000" b="1" i="1" dirty="0">
                <a:solidFill>
                  <a:srgbClr val="0070C0"/>
                </a:solidFill>
                <a:latin typeface="+mn-lt"/>
              </a:rPr>
              <a:t>Y</a:t>
            </a:r>
            <a:r>
              <a:rPr lang="de-DE" sz="2000" b="1" i="1" baseline="-25000" dirty="0">
                <a:solidFill>
                  <a:srgbClr val="0070C0"/>
                </a:solidFill>
                <a:latin typeface="+mn-lt"/>
              </a:rPr>
              <a:t>i</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3" y="4627964"/>
            <a:ext cx="410368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Sonstige Verallgemeinerungen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p:nvPr/>
        </p:nvSpPr>
        <p:spPr>
          <a:xfrm>
            <a:off x="683568" y="3487328"/>
            <a:ext cx="7403228" cy="400110"/>
          </a:xfrm>
          <a:prstGeom prst="rect">
            <a:avLst/>
          </a:prstGeom>
          <a:noFill/>
        </p:spPr>
        <p:txBody>
          <a:bodyPr wrap="square" rtlCol="0">
            <a:spAutoFit/>
          </a:bodyPr>
          <a:lstStyle/>
          <a:p>
            <a:r>
              <a:rPr lang="de-DE" sz="2000" dirty="0">
                <a:latin typeface="+mn-lt"/>
              </a:rPr>
              <a:t>zu (16) und (17) siehe Satz 12.1.2 (</a:t>
            </a:r>
            <a:r>
              <a:rPr lang="de-DE" sz="2000">
                <a:latin typeface="+mn-lt"/>
              </a:rPr>
              <a:t>Folie 884)</a:t>
            </a:r>
            <a:endParaRPr lang="de-DE" sz="2000" dirty="0">
              <a:latin typeface="+mn-lt"/>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879</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683568" y="1233382"/>
            <a:ext cx="5676900" cy="2105025"/>
          </a:xfrm>
          <a:prstGeom prst="rect">
            <a:avLst/>
          </a:prstGeom>
        </p:spPr>
      </p:pic>
    </p:spTree>
    <p:extLst>
      <p:ext uri="{BB962C8B-B14F-4D97-AF65-F5344CB8AC3E}">
        <p14:creationId xmlns:p14="http://schemas.microsoft.com/office/powerpoint/2010/main" val="4288672087"/>
      </p:ext>
    </p:extLst>
  </p:cSld>
  <p:clrMapOvr>
    <a:masterClrMapping/>
  </p:clrMapOvr>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124744"/>
            <a:ext cx="331160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Theoretische KQ-Regression</a:t>
            </a:r>
          </a:p>
        </p:txBody>
      </p:sp>
      <p:sp>
        <p:nvSpPr>
          <p:cNvPr id="12" name="Textfeld 11"/>
          <p:cNvSpPr txBox="1">
            <a:spLocks noChangeArrowheads="1"/>
          </p:cNvSpPr>
          <p:nvPr/>
        </p:nvSpPr>
        <p:spPr bwMode="auto">
          <a:xfrm>
            <a:off x="468311" y="1700808"/>
            <a:ext cx="230348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Überblick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8313" y="2253318"/>
            <a:ext cx="640794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und Eigenschaften </a:t>
            </a:r>
            <a:r>
              <a:rPr lang="de-DE" sz="2000" dirty="0">
                <a:solidFill>
                  <a:srgbClr val="0070C0"/>
                </a:solidFill>
                <a:latin typeface="+mn-lt"/>
              </a:rPr>
              <a:t>●</a:t>
            </a:r>
            <a:endParaRPr lang="de-DE" sz="2000" b="1" dirty="0">
              <a:solidFill>
                <a:srgbClr val="0070C0"/>
              </a:solidFill>
              <a:latin typeface="+mn-lt"/>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4" name="Textfeld 13"/>
              <p:cNvSpPr txBox="1"/>
              <p:nvPr/>
            </p:nvSpPr>
            <p:spPr>
              <a:xfrm>
                <a:off x="793040" y="3139838"/>
                <a:ext cx="1738022" cy="58964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unc>
                        <m:funcPr>
                          <m:ctrlPr>
                            <a:rPr lang="de-DE" sz="2000" i="1" smtClean="0">
                              <a:latin typeface="Cambria Math" panose="02040503050406030204" pitchFamily="18" charset="0"/>
                            </a:rPr>
                          </m:ctrlPr>
                        </m:funcPr>
                        <m:fName>
                          <m:limLow>
                            <m:limLowPr>
                              <m:ctrlPr>
                                <a:rPr lang="de-DE" sz="2000" i="1" smtClean="0">
                                  <a:latin typeface="Cambria Math" panose="02040503050406030204" pitchFamily="18" charset="0"/>
                                </a:rPr>
                              </m:ctrlPr>
                            </m:limLowPr>
                            <m:e>
                              <m:r>
                                <m:rPr>
                                  <m:sty m:val="p"/>
                                </m:rPr>
                                <a:rPr lang="de-DE" sz="2000" i="0" smtClean="0">
                                  <a:latin typeface="Cambria Math"/>
                                </a:rPr>
                                <m:t>min</m:t>
                              </m:r>
                            </m:e>
                            <m:lim>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lim>
                          </m:limLow>
                        </m:fName>
                        <m:e>
                          <m:acc>
                            <m:accPr>
                              <m:chr m:val="̅"/>
                              <m:ctrlPr>
                                <a:rPr lang="de-DE" sz="2000" b="0" i="1" smtClean="0">
                                  <a:latin typeface="Cambria Math" panose="02040503050406030204" pitchFamily="18" charset="0"/>
                                  <a:ea typeface="Cambria Math"/>
                                </a:rPr>
                              </m:ctrlPr>
                            </m:accPr>
                            <m:e>
                              <m:acc>
                                <m:accPr>
                                  <m:chr m:val="̂"/>
                                  <m:ctrlPr>
                                    <a:rPr lang="de-DE" sz="2000" i="1">
                                      <a:latin typeface="Cambria Math" panose="02040503050406030204" pitchFamily="18" charset="0"/>
                                    </a:rPr>
                                  </m:ctrlPr>
                                </m:accPr>
                                <m:e>
                                  <m:r>
                                    <a:rPr lang="de-DE" sz="2000" i="1">
                                      <a:latin typeface="Cambria Math"/>
                                    </a:rPr>
                                    <m:t>𝑄</m:t>
                                  </m:r>
                                </m:e>
                              </m:acc>
                            </m:e>
                          </m:acc>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e>
                          </m:d>
                        </m:e>
                      </m:func>
                    </m:oMath>
                  </m:oMathPara>
                </a14:m>
                <a:endParaRPr lang="de-DE" sz="2000" dirty="0"/>
              </a:p>
            </p:txBody>
          </p:sp>
        </mc:Choice>
        <mc:Fallback xmlns="">
          <p:sp>
            <p:nvSpPr>
              <p:cNvPr id="14" name="Textfeld 13"/>
              <p:cNvSpPr txBox="1">
                <a:spLocks noRot="1" noChangeAspect="1" noMove="1" noResize="1" noEditPoints="1" noAdjustHandles="1" noChangeArrowheads="1" noChangeShapeType="1" noTextEdit="1"/>
              </p:cNvSpPr>
              <p:nvPr/>
            </p:nvSpPr>
            <p:spPr>
              <a:xfrm>
                <a:off x="793040" y="3139838"/>
                <a:ext cx="1738022" cy="589649"/>
              </a:xfrm>
              <a:prstGeom prst="rect">
                <a:avLst/>
              </a:prstGeom>
              <a:blipFill rotWithShape="1">
                <a:blip r:embed="rId3"/>
                <a:stretch>
                  <a:fillRect b="-5155"/>
                </a:stretch>
              </a:blipFill>
            </p:spPr>
            <p:txBody>
              <a:bodyPr/>
              <a:lstStyle/>
              <a:p>
                <a:r>
                  <a:rPr lang="de-DE">
                    <a:noFill/>
                  </a:rPr>
                  <a:t> </a:t>
                </a:r>
              </a:p>
            </p:txBody>
          </p:sp>
        </mc:Fallback>
      </mc:AlternateContent>
      <p:sp>
        <p:nvSpPr>
          <p:cNvPr id="15" name="Textfeld 14"/>
          <p:cNvSpPr txBox="1"/>
          <p:nvPr/>
        </p:nvSpPr>
        <p:spPr>
          <a:xfrm>
            <a:off x="2531061" y="3234607"/>
            <a:ext cx="960239" cy="400110"/>
          </a:xfrm>
          <a:prstGeom prst="rect">
            <a:avLst/>
          </a:prstGeom>
          <a:noFill/>
        </p:spPr>
        <p:txBody>
          <a:bodyPr wrap="square" rtlCol="0">
            <a:spAutoFit/>
          </a:bodyPr>
          <a:lstStyle/>
          <a:p>
            <a:r>
              <a:rPr lang="de-DE" sz="2000" dirty="0">
                <a:latin typeface="+mn-lt"/>
              </a:rPr>
              <a:t>mit</a:t>
            </a:r>
          </a:p>
        </p:txBody>
      </p:sp>
      <mc:AlternateContent xmlns:mc="http://schemas.openxmlformats.org/markup-compatibility/2006" xmlns:a14="http://schemas.microsoft.com/office/drawing/2010/main">
        <mc:Choice Requires="a14">
          <p:sp>
            <p:nvSpPr>
              <p:cNvPr id="17" name="Textfeld 16"/>
              <p:cNvSpPr txBox="1"/>
              <p:nvPr/>
            </p:nvSpPr>
            <p:spPr>
              <a:xfrm>
                <a:off x="3203848" y="3183311"/>
                <a:ext cx="5073774" cy="451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i="1" smtClean="0">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a:rPr>
                                <m:t>𝑄</m:t>
                              </m:r>
                            </m:e>
                          </m:acc>
                        </m:e>
                      </m:acc>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e>
                      </m:d>
                      <m:r>
                        <a:rPr lang="de-DE" sz="2000" b="0" i="1" smtClean="0">
                          <a:latin typeface="Cambria Math"/>
                          <a:ea typeface="Cambria Math"/>
                        </a:rPr>
                        <m:t>=</m:t>
                      </m:r>
                      <m:r>
                        <a:rPr lang="de-DE" sz="2000" b="0" i="1" smtClean="0">
                          <a:latin typeface="Cambria Math"/>
                          <a:ea typeface="Cambria Math"/>
                        </a:rPr>
                        <m:t>𝐸</m:t>
                      </m:r>
                      <m:d>
                        <m:dPr>
                          <m:begChr m:val="["/>
                          <m:endChr m:val="]"/>
                          <m:ctrlPr>
                            <a:rPr lang="de-DE" sz="2000" b="0" i="1" smtClean="0">
                              <a:latin typeface="Cambria Math" panose="02040503050406030204" pitchFamily="18" charset="0"/>
                              <a:ea typeface="Cambria Math"/>
                            </a:rPr>
                          </m:ctrlPr>
                        </m:dPr>
                        <m:e>
                          <m:sSup>
                            <m:sSupPr>
                              <m:ctrlPr>
                                <a:rPr lang="de-DE" sz="2000" b="0" i="1" smtClean="0">
                                  <a:latin typeface="Cambria Math" panose="02040503050406030204" pitchFamily="18" charset="0"/>
                                  <a:ea typeface="Cambria Math"/>
                                </a:rPr>
                              </m:ctrlPr>
                            </m:sSupPr>
                            <m:e>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𝑌</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𝛽</m:t>
                                      </m:r>
                                    </m:e>
                                    <m:sub>
                                      <m:r>
                                        <a:rPr lang="de-DE" sz="2000" b="0" i="1" smtClean="0">
                                          <a:latin typeface="Cambria Math"/>
                                          <a:ea typeface="Cambria Math"/>
                                        </a:rPr>
                                        <m:t>0</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b="0" i="1" smtClean="0">
                                          <a:latin typeface="Cambria Math"/>
                                          <a:ea typeface="Cambria Math"/>
                                        </a:rPr>
                                        <m:t>1</m:t>
                                      </m:r>
                                    </m:sub>
                                  </m:sSub>
                                  <m:r>
                                    <a:rPr lang="de-DE" sz="2000" b="0" i="1" smtClean="0">
                                      <a:latin typeface="Cambria Math"/>
                                      <a:ea typeface="Cambria Math"/>
                                    </a:rPr>
                                    <m:t>𝑋</m:t>
                                  </m:r>
                                </m:e>
                              </m:d>
                            </m:e>
                            <m:sup>
                              <m:r>
                                <a:rPr lang="de-DE" sz="2000" b="0" i="1" smtClean="0">
                                  <a:latin typeface="Cambria Math"/>
                                  <a:ea typeface="Cambria Math"/>
                                </a:rPr>
                                <m:t>2</m:t>
                              </m:r>
                            </m:sup>
                          </m:sSup>
                        </m:e>
                      </m:d>
                    </m:oMath>
                  </m:oMathPara>
                </a14:m>
                <a:endParaRPr lang="de-DE" sz="2000" dirty="0"/>
              </a:p>
            </p:txBody>
          </p:sp>
        </mc:Choice>
        <mc:Fallback xmlns="">
          <p:sp>
            <p:nvSpPr>
              <p:cNvPr id="17" name="Textfeld 16"/>
              <p:cNvSpPr txBox="1">
                <a:spLocks noRot="1" noChangeAspect="1" noMove="1" noResize="1" noEditPoints="1" noAdjustHandles="1" noChangeArrowheads="1" noChangeShapeType="1" noTextEdit="1"/>
              </p:cNvSpPr>
              <p:nvPr/>
            </p:nvSpPr>
            <p:spPr>
              <a:xfrm>
                <a:off x="3203848" y="3183311"/>
                <a:ext cx="5073774" cy="451406"/>
              </a:xfrm>
              <a:prstGeom prst="rect">
                <a:avLst/>
              </a:prstGeom>
              <a:blipFill rotWithShape="1">
                <a:blip r:embed="rId4"/>
                <a:stretch>
                  <a:fillRect l="-361" b="-1486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8313" y="2751291"/>
                <a:ext cx="7403228" cy="400110"/>
              </a:xfrm>
              <a:prstGeom prst="rect">
                <a:avLst/>
              </a:prstGeom>
              <a:noFill/>
            </p:spPr>
            <p:txBody>
              <a:bodyPr wrap="square" rtlCol="0">
                <a:spAutoFit/>
              </a:bodyPr>
              <a:lstStyle/>
              <a:p>
                <a:r>
                  <a:rPr lang="de-DE" sz="2000" dirty="0">
                    <a:latin typeface="+mn-lt"/>
                  </a:rPr>
                  <a:t>&gt; Theoretische KQ-Regression für 2 Zufallsvariablen </a:t>
                </a:r>
                <a14:m>
                  <m:oMath xmlns:m="http://schemas.openxmlformats.org/officeDocument/2006/math">
                    <m:r>
                      <a:rPr lang="de-DE" sz="2000" b="0" i="1" smtClean="0">
                        <a:latin typeface="Cambria Math"/>
                      </a:rPr>
                      <m:t>𝑋</m:t>
                    </m:r>
                  </m:oMath>
                </a14:m>
                <a:r>
                  <a:rPr lang="de-DE" sz="2000" dirty="0">
                    <a:latin typeface="+mn-lt"/>
                  </a:rPr>
                  <a:t> und </a:t>
                </a:r>
                <a14:m>
                  <m:oMath xmlns:m="http://schemas.openxmlformats.org/officeDocument/2006/math">
                    <m:r>
                      <a:rPr lang="de-DE" sz="2000" b="0" i="1" smtClean="0">
                        <a:latin typeface="Cambria Math"/>
                      </a:rPr>
                      <m:t>𝑌</m:t>
                    </m:r>
                  </m:oMath>
                </a14:m>
                <a:r>
                  <a:rPr lang="de-DE" sz="2000" dirty="0">
                    <a:latin typeface="+mn-lt"/>
                  </a:rPr>
                  <a:t>:</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2751291"/>
                <a:ext cx="7403228" cy="400110"/>
              </a:xfrm>
              <a:prstGeom prst="rect">
                <a:avLst/>
              </a:prstGeom>
              <a:blipFill rotWithShape="1">
                <a:blip r:embed="rId5"/>
                <a:stretch>
                  <a:fillRect l="-906" t="-7576" b="-25758"/>
                </a:stretch>
              </a:blipFill>
            </p:spPr>
            <p:txBody>
              <a:bodyPr/>
              <a:lstStyle/>
              <a:p>
                <a:r>
                  <a:rPr lang="de-DE">
                    <a:noFill/>
                  </a:rPr>
                  <a:t> </a:t>
                </a:r>
              </a:p>
            </p:txBody>
          </p:sp>
        </mc:Fallback>
      </mc:AlternateContent>
      <p:sp>
        <p:nvSpPr>
          <p:cNvPr id="19" name="Textfeld 18"/>
          <p:cNvSpPr txBox="1"/>
          <p:nvPr/>
        </p:nvSpPr>
        <p:spPr>
          <a:xfrm>
            <a:off x="468313" y="3861048"/>
            <a:ext cx="8191099" cy="707886"/>
          </a:xfrm>
          <a:prstGeom prst="rect">
            <a:avLst/>
          </a:prstGeom>
          <a:noFill/>
        </p:spPr>
        <p:txBody>
          <a:bodyPr wrap="square" rtlCol="0">
            <a:spAutoFit/>
          </a:bodyPr>
          <a:lstStyle/>
          <a:p>
            <a:r>
              <a:rPr lang="de-DE" sz="2000" dirty="0">
                <a:latin typeface="+mn-lt"/>
              </a:rPr>
              <a:t>&gt; Ziel: Minimierung des </a:t>
            </a:r>
            <a:r>
              <a:rPr lang="de-DE" sz="2000" b="1" i="1" dirty="0">
                <a:solidFill>
                  <a:srgbClr val="0070C0"/>
                </a:solidFill>
                <a:latin typeface="+mn-lt"/>
              </a:rPr>
              <a:t>MSE</a:t>
            </a:r>
            <a:r>
              <a:rPr lang="de-DE" sz="2000" dirty="0">
                <a:latin typeface="+mn-lt"/>
              </a:rPr>
              <a:t> oder </a:t>
            </a:r>
            <a:r>
              <a:rPr lang="de-DE" sz="2000" b="1" i="1" dirty="0">
                <a:solidFill>
                  <a:srgbClr val="0070C0"/>
                </a:solidFill>
                <a:latin typeface="+mn-lt"/>
              </a:rPr>
              <a:t>MSFE</a:t>
            </a:r>
            <a:r>
              <a:rPr lang="de-DE" sz="2000" dirty="0">
                <a:latin typeface="+mn-lt"/>
              </a:rPr>
              <a:t> (</a:t>
            </a:r>
            <a:r>
              <a:rPr lang="de-DE" sz="2000" dirty="0" err="1">
                <a:latin typeface="+mn-lt"/>
              </a:rPr>
              <a:t>Mean</a:t>
            </a:r>
            <a:r>
              <a:rPr lang="de-DE" sz="2000" dirty="0">
                <a:latin typeface="+mn-lt"/>
              </a:rPr>
              <a:t> </a:t>
            </a:r>
            <a:r>
              <a:rPr lang="de-DE" sz="2000" dirty="0" err="1">
                <a:latin typeface="+mn-lt"/>
              </a:rPr>
              <a:t>Squared</a:t>
            </a:r>
            <a:r>
              <a:rPr lang="de-DE" sz="2000" dirty="0">
                <a:latin typeface="+mn-lt"/>
              </a:rPr>
              <a:t> Forecast Error)</a:t>
            </a:r>
          </a:p>
          <a:p>
            <a:r>
              <a:rPr lang="de-DE" sz="2000" dirty="0">
                <a:latin typeface="+mn-lt"/>
              </a:rPr>
              <a:t>           durch besten linearen Prädiktor </a:t>
            </a:r>
          </a:p>
        </p:txBody>
      </p:sp>
      <p:sp>
        <p:nvSpPr>
          <p:cNvPr id="20" name="Textfeld 19"/>
          <p:cNvSpPr txBox="1"/>
          <p:nvPr/>
        </p:nvSpPr>
        <p:spPr>
          <a:xfrm>
            <a:off x="468313" y="4653136"/>
            <a:ext cx="2807543" cy="400110"/>
          </a:xfrm>
          <a:prstGeom prst="rect">
            <a:avLst/>
          </a:prstGeom>
          <a:noFill/>
        </p:spPr>
        <p:txBody>
          <a:bodyPr wrap="square" rtlCol="0">
            <a:spAutoFit/>
          </a:bodyPr>
          <a:lstStyle/>
          <a:p>
            <a:r>
              <a:rPr lang="de-DE" sz="2000" dirty="0">
                <a:latin typeface="+mn-lt"/>
              </a:rPr>
              <a:t>&gt; Zunächst einmal gilt:</a:t>
            </a:r>
          </a:p>
        </p:txBody>
      </p:sp>
      <mc:AlternateContent xmlns:mc="http://schemas.openxmlformats.org/markup-compatibility/2006" xmlns:a14="http://schemas.microsoft.com/office/drawing/2010/main">
        <mc:Choice Requires="a14">
          <p:sp>
            <p:nvSpPr>
              <p:cNvPr id="23" name="Textfeld 22"/>
              <p:cNvSpPr txBox="1"/>
              <p:nvPr/>
            </p:nvSpPr>
            <p:spPr>
              <a:xfrm>
                <a:off x="1066964" y="5074569"/>
                <a:ext cx="388843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𝐸</m:t>
                      </m:r>
                      <m:d>
                        <m:dPr>
                          <m:begChr m:val="["/>
                          <m:endChr m:val="]"/>
                          <m:ctrlPr>
                            <a:rPr lang="de-DE" sz="2000" b="0" i="1" smtClean="0">
                              <a:latin typeface="Cambria Math" panose="02040503050406030204" pitchFamily="18" charset="0"/>
                              <a:ea typeface="Cambria Math"/>
                            </a:rPr>
                          </m:ctrlPr>
                        </m:dPr>
                        <m:e>
                          <m:sSup>
                            <m:sSupPr>
                              <m:ctrlPr>
                                <a:rPr lang="de-DE" sz="2000" b="0" i="1" smtClean="0">
                                  <a:latin typeface="Cambria Math" panose="02040503050406030204" pitchFamily="18" charset="0"/>
                                  <a:ea typeface="Cambria Math"/>
                                </a:rPr>
                              </m:ctrlPr>
                            </m:sSupPr>
                            <m:e>
                              <m:d>
                                <m:dPr>
                                  <m:ctrlPr>
                                    <a:rPr lang="de-DE" sz="2000" b="0" i="1" smtClean="0">
                                      <a:latin typeface="Cambria Math" panose="02040503050406030204" pitchFamily="18" charset="0"/>
                                      <a:ea typeface="Cambria Math"/>
                                    </a:rPr>
                                  </m:ctrlPr>
                                </m:dPr>
                                <m:e>
                                  <m:r>
                                    <a:rPr lang="de-DE" sz="2000" b="0" i="1" smtClean="0">
                                      <a:latin typeface="Cambria Math"/>
                                      <a:ea typeface="Cambria Math"/>
                                    </a:rPr>
                                    <m:t>𝑌</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𝛽</m:t>
                                      </m:r>
                                    </m:e>
                                    <m:sub>
                                      <m:r>
                                        <a:rPr lang="de-DE" sz="2000" b="0" i="1" smtClean="0">
                                          <a:latin typeface="Cambria Math"/>
                                          <a:ea typeface="Cambria Math"/>
                                        </a:rPr>
                                        <m:t>0</m:t>
                                      </m:r>
                                    </m:sub>
                                  </m:sSub>
                                  <m:r>
                                    <a:rPr lang="de-DE" sz="2000" b="0" i="1" smtClean="0">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b="0" i="1" smtClean="0">
                                          <a:latin typeface="Cambria Math"/>
                                          <a:ea typeface="Cambria Math"/>
                                        </a:rPr>
                                        <m:t>1</m:t>
                                      </m:r>
                                    </m:sub>
                                  </m:sSub>
                                  <m:r>
                                    <a:rPr lang="de-DE" sz="2000" b="0" i="1" smtClean="0">
                                      <a:latin typeface="Cambria Math"/>
                                      <a:ea typeface="Cambria Math"/>
                                    </a:rPr>
                                    <m:t>𝑋</m:t>
                                  </m:r>
                                </m:e>
                              </m:d>
                            </m:e>
                            <m:sup>
                              <m:r>
                                <a:rPr lang="de-DE" sz="2000" b="0" i="1" smtClean="0">
                                  <a:latin typeface="Cambria Math"/>
                                  <a:ea typeface="Cambria Math"/>
                                </a:rPr>
                                <m:t>2</m:t>
                              </m:r>
                            </m:sup>
                          </m:sSup>
                        </m:e>
                      </m:d>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1066964" y="5074569"/>
                <a:ext cx="3888432" cy="400110"/>
              </a:xfrm>
              <a:prstGeom prst="rect">
                <a:avLst/>
              </a:prstGeom>
              <a:blipFill rotWithShape="1">
                <a:blip r:embed="rId6"/>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803519" y="6093296"/>
                <a:ext cx="5544616" cy="404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𝑌</m:t>
                          </m:r>
                        </m:sub>
                        <m:sup>
                          <m:r>
                            <a:rPr lang="de-DE" sz="2000" b="0" i="1" smtClean="0">
                              <a:latin typeface="Cambria Math"/>
                              <a:ea typeface="Cambria Math"/>
                            </a:rPr>
                            <m:t>2</m:t>
                          </m:r>
                        </m:sup>
                      </m:sSubSup>
                      <m:r>
                        <a:rPr lang="de-DE" sz="2000" b="0" i="1" smtClean="0">
                          <a:latin typeface="Cambria Math"/>
                          <a:ea typeface="Cambria Math"/>
                        </a:rPr>
                        <m:t>−2</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𝛽</m:t>
                          </m:r>
                        </m:e>
                        <m:sub>
                          <m:r>
                            <a:rPr lang="de-DE" sz="2000" b="0" i="1" smtClean="0">
                              <a:latin typeface="Cambria Math"/>
                              <a:ea typeface="Cambria Math"/>
                            </a:rPr>
                            <m:t>1</m:t>
                          </m:r>
                        </m:sub>
                      </m:sSub>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𝜎</m:t>
                          </m:r>
                        </m:e>
                        <m:sub>
                          <m:r>
                            <a:rPr lang="de-DE" sz="2000" b="0" i="1" smtClean="0">
                              <a:latin typeface="Cambria Math"/>
                              <a:ea typeface="Cambria Math"/>
                            </a:rPr>
                            <m:t>𝑋𝑌</m:t>
                          </m:r>
                        </m:sub>
                      </m:sSub>
                      <m:r>
                        <a:rPr lang="de-DE" sz="2000" b="0" i="1" smtClean="0">
                          <a:latin typeface="Cambria Math"/>
                          <a:ea typeface="Cambria Math"/>
                        </a:rPr>
                        <m:t>+</m:t>
                      </m:r>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𝛽</m:t>
                          </m:r>
                        </m:e>
                        <m:sub>
                          <m:r>
                            <a:rPr lang="de-DE" sz="2000" b="0" i="1" smtClean="0">
                              <a:latin typeface="Cambria Math"/>
                              <a:ea typeface="Cambria Math"/>
                            </a:rPr>
                            <m:t>1</m:t>
                          </m:r>
                        </m:sub>
                        <m:sup>
                          <m:r>
                            <a:rPr lang="de-DE" sz="2000" b="0" i="1" smtClean="0">
                              <a:latin typeface="Cambria Math"/>
                              <a:ea typeface="Cambria Math"/>
                            </a:rPr>
                            <m:t>2</m:t>
                          </m:r>
                        </m:sup>
                      </m:sSubSup>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𝑋</m:t>
                          </m:r>
                        </m:sub>
                        <m:sup>
                          <m:r>
                            <a:rPr lang="de-DE" sz="2000" b="0" i="1" smtClean="0">
                              <a:latin typeface="Cambria Math"/>
                              <a:ea typeface="Cambria Math"/>
                            </a:rPr>
                            <m:t>2</m:t>
                          </m:r>
                        </m:sup>
                      </m:sSubSup>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𝜇</m:t>
                                  </m:r>
                                </m:e>
                                <m:sub>
                                  <m:r>
                                    <a:rPr lang="de-DE" sz="2000" i="1">
                                      <a:latin typeface="Cambria Math"/>
                                      <a:ea typeface="Cambria Math"/>
                                    </a:rPr>
                                    <m:t>𝑌</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0</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1</m:t>
                                  </m:r>
                                </m:sub>
                              </m:sSub>
                              <m:sSub>
                                <m:sSubPr>
                                  <m:ctrlPr>
                                    <a:rPr lang="de-DE" sz="2000" i="1">
                                      <a:latin typeface="Cambria Math" panose="02040503050406030204" pitchFamily="18" charset="0"/>
                                      <a:ea typeface="Cambria Math"/>
                                    </a:rPr>
                                  </m:ctrlPr>
                                </m:sSubPr>
                                <m:e>
                                  <m:r>
                                    <a:rPr lang="de-DE" sz="2000" i="1">
                                      <a:latin typeface="Cambria Math"/>
                                      <a:ea typeface="Cambria Math"/>
                                    </a:rPr>
                                    <m:t>𝜇</m:t>
                                  </m:r>
                                </m:e>
                                <m:sub>
                                  <m:r>
                                    <a:rPr lang="de-DE" sz="2000" i="1">
                                      <a:latin typeface="Cambria Math"/>
                                      <a:ea typeface="Cambria Math"/>
                                    </a:rPr>
                                    <m:t>𝑋</m:t>
                                  </m:r>
                                </m:sub>
                              </m:sSub>
                            </m:e>
                          </m:d>
                        </m:e>
                        <m:sup>
                          <m:r>
                            <a:rPr lang="de-DE" sz="2000" b="0" i="1" smtClean="0">
                              <a:latin typeface="Cambria Math"/>
                              <a:ea typeface="Cambria Math"/>
                            </a:rPr>
                            <m:t>2</m:t>
                          </m:r>
                        </m:sup>
                      </m:sSup>
                    </m:oMath>
                  </m:oMathPara>
                </a14:m>
                <a:endParaRPr lang="de-DE" sz="2000" dirty="0"/>
              </a:p>
            </p:txBody>
          </p:sp>
        </mc:Choice>
        <mc:Fallback xmlns="">
          <p:sp>
            <p:nvSpPr>
              <p:cNvPr id="26" name="Textfeld 25"/>
              <p:cNvSpPr txBox="1">
                <a:spLocks noRot="1" noChangeAspect="1" noMove="1" noResize="1" noEditPoints="1" noAdjustHandles="1" noChangeArrowheads="1" noChangeShapeType="1" noTextEdit="1"/>
              </p:cNvSpPr>
              <p:nvPr/>
            </p:nvSpPr>
            <p:spPr>
              <a:xfrm>
                <a:off x="803519" y="6093296"/>
                <a:ext cx="5544616" cy="404406"/>
              </a:xfrm>
              <a:prstGeom prst="rect">
                <a:avLst/>
              </a:prstGeom>
              <a:blipFill rotWithShape="1">
                <a:blip r:embed="rId7"/>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799613" y="5564409"/>
                <a:ext cx="538337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a:latin typeface="Cambria Math"/>
                          <a:ea typeface="Cambria Math"/>
                        </a:rPr>
                        <m:t>=</m:t>
                      </m:r>
                      <m:r>
                        <a:rPr lang="de-DE" sz="2000" b="0" i="1" smtClean="0">
                          <a:latin typeface="Cambria Math"/>
                          <a:ea typeface="Cambria Math"/>
                        </a:rPr>
                        <m:t>𝑉𝑎𝑟</m:t>
                      </m:r>
                      <m:d>
                        <m:dPr>
                          <m:ctrlPr>
                            <a:rPr lang="de-DE" sz="2000" b="0" i="1" smtClean="0">
                              <a:latin typeface="Cambria Math" panose="02040503050406030204" pitchFamily="18" charset="0"/>
                              <a:ea typeface="Cambria Math"/>
                            </a:rPr>
                          </m:ctrlPr>
                        </m:dPr>
                        <m:e>
                          <m:r>
                            <a:rPr lang="de-DE" sz="2000" i="1">
                              <a:latin typeface="Cambria Math"/>
                              <a:ea typeface="Cambria Math"/>
                            </a:rPr>
                            <m:t>𝑌</m:t>
                          </m:r>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0</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1</m:t>
                              </m:r>
                            </m:sub>
                          </m:sSub>
                          <m:r>
                            <a:rPr lang="de-DE" sz="2000" i="1">
                              <a:latin typeface="Cambria Math"/>
                              <a:ea typeface="Cambria Math"/>
                            </a:rPr>
                            <m:t>𝑋</m:t>
                          </m:r>
                        </m:e>
                      </m:d>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r>
                                    <a:rPr lang="de-DE" sz="2000" i="1">
                                      <a:latin typeface="Cambria Math"/>
                                      <a:ea typeface="Cambria Math"/>
                                    </a:rPr>
                                    <m:t>𝑌</m:t>
                                  </m:r>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0</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1</m:t>
                                      </m:r>
                                    </m:sub>
                                  </m:sSub>
                                  <m:r>
                                    <a:rPr lang="de-DE" sz="2000" i="1">
                                      <a:latin typeface="Cambria Math"/>
                                      <a:ea typeface="Cambria Math"/>
                                    </a:rPr>
                                    <m:t>𝑋</m:t>
                                  </m:r>
                                </m:e>
                              </m:d>
                            </m:e>
                          </m:d>
                        </m:e>
                        <m:sup>
                          <m:r>
                            <a:rPr lang="de-DE" sz="2000" b="0" i="1" smtClean="0">
                              <a:latin typeface="Cambria Math"/>
                              <a:ea typeface="Cambria Math"/>
                            </a:rPr>
                            <m:t>2</m:t>
                          </m:r>
                        </m:sup>
                      </m:sSup>
                    </m:oMath>
                  </m:oMathPara>
                </a14:m>
                <a:endParaRPr lang="de-DE" sz="2000" dirty="0"/>
              </a:p>
            </p:txBody>
          </p:sp>
        </mc:Choice>
        <mc:Fallback xmlns="">
          <p:sp>
            <p:nvSpPr>
              <p:cNvPr id="27" name="Textfeld 26"/>
              <p:cNvSpPr txBox="1">
                <a:spLocks noRot="1" noChangeAspect="1" noMove="1" noResize="1" noEditPoints="1" noAdjustHandles="1" noChangeArrowheads="1" noChangeShapeType="1" noTextEdit="1"/>
              </p:cNvSpPr>
              <p:nvPr/>
            </p:nvSpPr>
            <p:spPr>
              <a:xfrm>
                <a:off x="799613" y="5564409"/>
                <a:ext cx="5383373" cy="400110"/>
              </a:xfrm>
              <a:prstGeom prst="rect">
                <a:avLst/>
              </a:prstGeom>
              <a:blipFill rotWithShape="1">
                <a:blip r:embed="rId8"/>
                <a:stretch>
                  <a:fillRect b="-18462"/>
                </a:stretch>
              </a:blipFill>
            </p:spPr>
            <p:txBody>
              <a:bodyPr/>
              <a:lstStyle/>
              <a:p>
                <a:r>
                  <a:rPr lang="de-DE">
                    <a:noFill/>
                  </a:rPr>
                  <a:t> </a:t>
                </a:r>
              </a:p>
            </p:txBody>
          </p:sp>
        </mc:Fallback>
      </mc:AlternateContent>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880</a:t>
            </a:r>
            <a:endParaRPr lang="de-DE" sz="8000" b="1" dirty="0">
              <a:solidFill>
                <a:schemeClr val="tx1"/>
              </a:solidFill>
              <a:latin typeface="+mj-lt"/>
            </a:endParaRPr>
          </a:p>
        </p:txBody>
      </p:sp>
    </p:spTree>
    <p:extLst>
      <p:ext uri="{BB962C8B-B14F-4D97-AF65-F5344CB8AC3E}">
        <p14:creationId xmlns:p14="http://schemas.microsoft.com/office/powerpoint/2010/main" val="2944265294"/>
      </p:ext>
    </p:extLst>
  </p:cSld>
  <p:clrMapOvr>
    <a:masterClrMapping/>
  </p:clrMapOvr>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2" name="Textfeld 21"/>
              <p:cNvSpPr txBox="1"/>
              <p:nvPr/>
            </p:nvSpPr>
            <p:spPr>
              <a:xfrm>
                <a:off x="1186674" y="1185472"/>
                <a:ext cx="5073774" cy="93070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i="1" smtClean="0">
                              <a:solidFill>
                                <a:schemeClr val="tx1"/>
                              </a:solidFill>
                              <a:latin typeface="Cambria Math"/>
                              <a:ea typeface="Cambria Math"/>
                            </a:rPr>
                            <m:t>𝜕</m:t>
                          </m:r>
                          <m:acc>
                            <m:accPr>
                              <m:chr m:val="̅"/>
                              <m:ctrlPr>
                                <a:rPr lang="de-DE" sz="2000" b="0" i="1" smtClean="0">
                                  <a:solidFill>
                                    <a:schemeClr val="tx1"/>
                                  </a:solidFill>
                                  <a:latin typeface="Cambria Math" panose="02040503050406030204" pitchFamily="18" charset="0"/>
                                  <a:ea typeface="Cambria Math"/>
                                </a:rPr>
                              </m:ctrlPr>
                            </m:accPr>
                            <m:e>
                              <m:acc>
                                <m:accPr>
                                  <m:chr m:val="̂"/>
                                  <m:ctrlPr>
                                    <a:rPr lang="de-DE" sz="2000" i="1">
                                      <a:latin typeface="Cambria Math" panose="02040503050406030204" pitchFamily="18" charset="0"/>
                                      <a:ea typeface="Cambria Math"/>
                                    </a:rPr>
                                  </m:ctrlPr>
                                </m:accPr>
                                <m:e>
                                  <m:r>
                                    <a:rPr lang="de-DE" sz="2000" i="1">
                                      <a:latin typeface="Cambria Math"/>
                                      <a:ea typeface="Cambria Math"/>
                                    </a:rPr>
                                    <m:t>𝑄</m:t>
                                  </m:r>
                                </m:e>
                              </m:acc>
                            </m:e>
                          </m:acc>
                        </m:num>
                        <m:den>
                          <m:r>
                            <a:rPr lang="de-DE" sz="200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ea typeface="Cambria Math"/>
                                </a:rPr>
                              </m:ctrlPr>
                            </m:sSubPr>
                            <m:e>
                              <m:r>
                                <a:rPr lang="de-DE" sz="2000" i="1" smtClean="0">
                                  <a:solidFill>
                                    <a:schemeClr val="tx1"/>
                                  </a:solidFill>
                                  <a:latin typeface="Cambria Math"/>
                                  <a:ea typeface="Cambria Math"/>
                                </a:rPr>
                                <m:t>𝛽</m:t>
                              </m:r>
                            </m:e>
                            <m:sub>
                              <m:r>
                                <a:rPr lang="de-DE" sz="2000" b="0" i="1" smtClean="0">
                                  <a:solidFill>
                                    <a:schemeClr val="tx1"/>
                                  </a:solidFill>
                                  <a:latin typeface="Cambria Math"/>
                                  <a:ea typeface="Cambria Math"/>
                                </a:rPr>
                                <m:t>0</m:t>
                              </m:r>
                            </m:sub>
                          </m:sSub>
                        </m:den>
                      </m:f>
                      <m:r>
                        <a:rPr lang="de-DE" sz="2000" b="0" i="1" smtClean="0">
                          <a:solidFill>
                            <a:schemeClr val="tx1"/>
                          </a:solidFill>
                          <a:latin typeface="Cambria Math"/>
                        </a:rPr>
                        <m:t>=−2</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𝑌</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sSub>
                            <m:sSubPr>
                              <m:ctrlPr>
                                <a:rPr lang="de-DE" sz="2000" i="1">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𝑋</m:t>
                              </m:r>
                            </m:sub>
                          </m:sSub>
                        </m:e>
                      </m:d>
                      <m:r>
                        <a:rPr lang="de-DE" sz="2000" b="0" i="1" smtClean="0">
                          <a:latin typeface="Cambria Math"/>
                        </a:rPr>
                        <m:t>  </m:t>
                      </m:r>
                      <m:m>
                        <m:mPr>
                          <m:mcs>
                            <m:mc>
                              <m:mcPr>
                                <m:count m:val="1"/>
                                <m:mcJc m:val="center"/>
                              </m:mcPr>
                            </m:mc>
                          </m:mcs>
                          <m:ctrlPr>
                            <a:rPr lang="de-DE" sz="2000" i="1" smtClean="0">
                              <a:latin typeface="Cambria Math" panose="02040503050406030204" pitchFamily="18" charset="0"/>
                            </a:rPr>
                          </m:ctrlPr>
                        </m:mPr>
                        <m:mr>
                          <m:e>
                            <m:r>
                              <m:rPr>
                                <m:brk m:alnAt="7"/>
                              </m:rPr>
                              <a:rPr lang="de-DE" sz="2000" b="0" i="1" smtClean="0">
                                <a:latin typeface="Cambria Math"/>
                              </a:rPr>
                              <m:t>!</m:t>
                            </m:r>
                          </m:e>
                        </m:mr>
                        <m:mr>
                          <m:e>
                            <m:r>
                              <a:rPr lang="de-DE" sz="2000" b="0" i="1" smtClean="0">
                                <a:latin typeface="Cambria Math"/>
                              </a:rPr>
                              <m:t>=</m:t>
                            </m:r>
                          </m:e>
                        </m:mr>
                        <m:mr>
                          <m:e/>
                        </m:mr>
                      </m:m>
                      <m:r>
                        <a:rPr lang="de-DE" sz="2000" b="0" i="1" smtClean="0">
                          <a:latin typeface="Cambria Math"/>
                        </a:rPr>
                        <m:t>  0</m:t>
                      </m:r>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186674" y="1185472"/>
                <a:ext cx="5073774" cy="930704"/>
              </a:xfrm>
              <a:prstGeom prst="rect">
                <a:avLst/>
              </a:prstGeom>
              <a:blipFill rotWithShape="1">
                <a:blip r:embed="rId3"/>
                <a:stretch>
                  <a:fillRect/>
                </a:stretch>
              </a:blipFill>
            </p:spPr>
            <p:txBody>
              <a:bodyPr/>
              <a:lstStyle/>
              <a:p>
                <a:r>
                  <a:rPr lang="de-DE">
                    <a:noFill/>
                  </a:rPr>
                  <a:t> </a:t>
                </a:r>
              </a:p>
            </p:txBody>
          </p:sp>
        </mc:Fallback>
      </mc:AlternateContent>
      <p:sp>
        <p:nvSpPr>
          <p:cNvPr id="23" name="Textfeld 22"/>
          <p:cNvSpPr txBox="1"/>
          <p:nvPr/>
        </p:nvSpPr>
        <p:spPr>
          <a:xfrm>
            <a:off x="468313" y="1371132"/>
            <a:ext cx="601764" cy="400110"/>
          </a:xfrm>
          <a:prstGeom prst="rect">
            <a:avLst/>
          </a:prstGeom>
          <a:noFill/>
        </p:spPr>
        <p:txBody>
          <a:bodyPr wrap="square" rtlCol="0">
            <a:spAutoFit/>
          </a:bodyPr>
          <a:lstStyle/>
          <a:p>
            <a:r>
              <a:rPr lang="de-DE" sz="2000" dirty="0">
                <a:latin typeface="+mn-lt"/>
              </a:rPr>
              <a:t>(i)</a:t>
            </a:r>
          </a:p>
        </p:txBody>
      </p:sp>
      <mc:AlternateContent xmlns:mc="http://schemas.openxmlformats.org/markup-compatibility/2006" xmlns:a14="http://schemas.microsoft.com/office/drawing/2010/main">
        <mc:Choice Requires="a14">
          <p:sp>
            <p:nvSpPr>
              <p:cNvPr id="26" name="Textfeld 25"/>
              <p:cNvSpPr txBox="1"/>
              <p:nvPr/>
            </p:nvSpPr>
            <p:spPr>
              <a:xfrm>
                <a:off x="1186674" y="2622999"/>
                <a:ext cx="7056784" cy="90217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solidFill>
                                <a:schemeClr val="tx1"/>
                              </a:solidFill>
                              <a:latin typeface="Cambria Math" panose="02040503050406030204" pitchFamily="18" charset="0"/>
                            </a:rPr>
                          </m:ctrlPr>
                        </m:fPr>
                        <m:num>
                          <m:r>
                            <a:rPr lang="de-DE" sz="2000" i="1" smtClean="0">
                              <a:solidFill>
                                <a:schemeClr val="tx1"/>
                              </a:solidFill>
                              <a:latin typeface="Cambria Math"/>
                              <a:ea typeface="Cambria Math"/>
                            </a:rPr>
                            <m:t>𝜕</m:t>
                          </m:r>
                          <m:acc>
                            <m:accPr>
                              <m:chr m:val="̅"/>
                              <m:ctrlPr>
                                <a:rPr lang="de-DE" sz="2000" b="0" i="1" smtClean="0">
                                  <a:solidFill>
                                    <a:schemeClr val="tx1"/>
                                  </a:solidFill>
                                  <a:latin typeface="Cambria Math" panose="02040503050406030204" pitchFamily="18" charset="0"/>
                                  <a:ea typeface="Cambria Math"/>
                                </a:rPr>
                              </m:ctrlPr>
                            </m:accPr>
                            <m:e>
                              <m:acc>
                                <m:accPr>
                                  <m:chr m:val="̂"/>
                                  <m:ctrlPr>
                                    <a:rPr lang="de-DE" sz="2000" i="1">
                                      <a:latin typeface="Cambria Math" panose="02040503050406030204" pitchFamily="18" charset="0"/>
                                      <a:ea typeface="Cambria Math"/>
                                    </a:rPr>
                                  </m:ctrlPr>
                                </m:accPr>
                                <m:e>
                                  <m:r>
                                    <a:rPr lang="de-DE" sz="2000" i="1">
                                      <a:latin typeface="Cambria Math"/>
                                      <a:ea typeface="Cambria Math"/>
                                    </a:rPr>
                                    <m:t>𝑄</m:t>
                                  </m:r>
                                </m:e>
                              </m:acc>
                            </m:e>
                          </m:acc>
                        </m:num>
                        <m:den>
                          <m:r>
                            <a:rPr lang="de-DE" sz="200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ea typeface="Cambria Math"/>
                                </a:rPr>
                              </m:ctrlPr>
                            </m:sSubPr>
                            <m:e>
                              <m:r>
                                <a:rPr lang="de-DE" sz="2000" i="1" smtClean="0">
                                  <a:solidFill>
                                    <a:schemeClr val="tx1"/>
                                  </a:solidFill>
                                  <a:latin typeface="Cambria Math"/>
                                  <a:ea typeface="Cambria Math"/>
                                </a:rPr>
                                <m:t>𝛽</m:t>
                              </m:r>
                            </m:e>
                            <m:sub>
                              <m:r>
                                <a:rPr lang="de-DE" sz="2000" b="0" i="1" smtClean="0">
                                  <a:solidFill>
                                    <a:schemeClr val="tx1"/>
                                  </a:solidFill>
                                  <a:latin typeface="Cambria Math"/>
                                  <a:ea typeface="Cambria Math"/>
                                </a:rPr>
                                <m:t>1</m:t>
                              </m:r>
                            </m:sub>
                          </m:sSub>
                        </m:den>
                      </m:f>
                      <m:r>
                        <a:rPr lang="de-DE" sz="2000" b="0" i="1" smtClean="0">
                          <a:solidFill>
                            <a:schemeClr val="tx1"/>
                          </a:solidFill>
                          <a:latin typeface="Cambria Math"/>
                        </a:rPr>
                        <m:t>=−</m:t>
                      </m:r>
                      <m:r>
                        <a:rPr lang="de-DE" sz="2000" i="1">
                          <a:latin typeface="Cambria Math"/>
                          <a:ea typeface="Cambria Math"/>
                        </a:rPr>
                        <m:t>2</m:t>
                      </m:r>
                      <m:sSub>
                        <m:sSubPr>
                          <m:ctrlPr>
                            <a:rPr lang="de-DE" sz="2000" i="1">
                              <a:latin typeface="Cambria Math" panose="02040503050406030204" pitchFamily="18" charset="0"/>
                              <a:ea typeface="Cambria Math"/>
                            </a:rPr>
                          </m:ctrlPr>
                        </m:sSubPr>
                        <m:e>
                          <m:r>
                            <a:rPr lang="de-DE" sz="2000" i="1">
                              <a:latin typeface="Cambria Math"/>
                              <a:ea typeface="Cambria Math"/>
                            </a:rPr>
                            <m:t>𝜎</m:t>
                          </m:r>
                        </m:e>
                        <m:sub>
                          <m:r>
                            <a:rPr lang="de-DE" sz="2000" i="1">
                              <a:latin typeface="Cambria Math"/>
                              <a:ea typeface="Cambria Math"/>
                            </a:rPr>
                            <m:t>𝑋𝑌</m:t>
                          </m:r>
                        </m:sub>
                      </m:sSub>
                      <m:r>
                        <a:rPr lang="de-DE" sz="2000" i="1">
                          <a:latin typeface="Cambria Math"/>
                          <a:ea typeface="Cambria Math"/>
                        </a:rPr>
                        <m:t>+</m:t>
                      </m:r>
                      <m:r>
                        <a:rPr lang="de-DE" sz="2000" b="0" i="1" smtClean="0">
                          <a:latin typeface="Cambria Math"/>
                          <a:ea typeface="Cambria Math"/>
                        </a:rPr>
                        <m:t>2</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1</m:t>
                          </m:r>
                        </m:sub>
                      </m:sSub>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𝑋</m:t>
                          </m:r>
                        </m:sub>
                        <m:sup>
                          <m:r>
                            <a:rPr lang="de-DE" sz="2000" i="1">
                              <a:latin typeface="Cambria Math"/>
                              <a:ea typeface="Cambria Math"/>
                            </a:rPr>
                            <m:t>2</m:t>
                          </m:r>
                        </m:sup>
                      </m:sSubSup>
                      <m:r>
                        <a:rPr lang="de-DE" sz="2000" b="0" i="1" smtClean="0">
                          <a:latin typeface="Cambria Math"/>
                          <a:ea typeface="Cambria Math"/>
                        </a:rPr>
                        <m:t>−2</m:t>
                      </m:r>
                      <m:sSub>
                        <m:sSubPr>
                          <m:ctrlPr>
                            <a:rPr lang="de-DE" sz="2000" i="1">
                              <a:latin typeface="Cambria Math" panose="02040503050406030204" pitchFamily="18" charset="0"/>
                              <a:ea typeface="Cambria Math"/>
                            </a:rPr>
                          </m:ctrlPr>
                        </m:sSubPr>
                        <m:e>
                          <m:r>
                            <a:rPr lang="de-DE" sz="2000" i="1">
                              <a:latin typeface="Cambria Math"/>
                              <a:ea typeface="Cambria Math"/>
                            </a:rPr>
                            <m:t>𝜇</m:t>
                          </m:r>
                        </m:e>
                        <m:sub>
                          <m:r>
                            <a:rPr lang="de-DE" sz="2000" i="1">
                              <a:latin typeface="Cambria Math"/>
                              <a:ea typeface="Cambria Math"/>
                            </a:rPr>
                            <m:t>𝑋</m:t>
                          </m:r>
                        </m:sub>
                      </m:sSub>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𝜇</m:t>
                              </m:r>
                            </m:e>
                            <m:sub>
                              <m:r>
                                <a:rPr lang="de-DE" sz="2000" i="1">
                                  <a:latin typeface="Cambria Math"/>
                                  <a:ea typeface="Cambria Math"/>
                                </a:rPr>
                                <m:t>𝑌</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0</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1</m:t>
                              </m:r>
                            </m:sub>
                          </m:sSub>
                          <m:sSub>
                            <m:sSubPr>
                              <m:ctrlPr>
                                <a:rPr lang="de-DE" sz="2000" i="1">
                                  <a:latin typeface="Cambria Math" panose="02040503050406030204" pitchFamily="18" charset="0"/>
                                  <a:ea typeface="Cambria Math"/>
                                </a:rPr>
                              </m:ctrlPr>
                            </m:sSubPr>
                            <m:e>
                              <m:r>
                                <a:rPr lang="de-DE" sz="2000" i="1">
                                  <a:latin typeface="Cambria Math"/>
                                  <a:ea typeface="Cambria Math"/>
                                </a:rPr>
                                <m:t>𝜇</m:t>
                              </m:r>
                            </m:e>
                            <m:sub>
                              <m:r>
                                <a:rPr lang="de-DE" sz="2000" i="1">
                                  <a:latin typeface="Cambria Math"/>
                                  <a:ea typeface="Cambria Math"/>
                                </a:rPr>
                                <m:t>𝑋</m:t>
                              </m:r>
                            </m:sub>
                          </m:sSub>
                        </m:e>
                      </m:d>
                      <m:r>
                        <a:rPr lang="de-DE" sz="2000" b="0" i="1" smtClean="0">
                          <a:latin typeface="Cambria Math"/>
                          <a:ea typeface="Cambria Math"/>
                        </a:rPr>
                        <m:t>  </m:t>
                      </m:r>
                      <m:m>
                        <m:mPr>
                          <m:mcs>
                            <m:mc>
                              <m:mcPr>
                                <m:count m:val="1"/>
                                <m:mcJc m:val="center"/>
                              </m:mcPr>
                            </m:mc>
                          </m:mcs>
                          <m:ctrlPr>
                            <a:rPr lang="de-DE" sz="2000" i="1">
                              <a:latin typeface="Cambria Math" panose="02040503050406030204" pitchFamily="18" charset="0"/>
                            </a:rPr>
                          </m:ctrlPr>
                        </m:mPr>
                        <m:mr>
                          <m:e>
                            <m:r>
                              <m:rPr>
                                <m:brk m:alnAt="7"/>
                              </m:rPr>
                              <a:rPr lang="de-DE" sz="2000" i="1">
                                <a:latin typeface="Cambria Math"/>
                              </a:rPr>
                              <m:t>!</m:t>
                            </m:r>
                          </m:e>
                        </m:mr>
                        <m:mr>
                          <m:e>
                            <m:r>
                              <a:rPr lang="de-DE" sz="2000" i="1">
                                <a:latin typeface="Cambria Math"/>
                              </a:rPr>
                              <m:t>=</m:t>
                            </m:r>
                          </m:e>
                        </m:mr>
                        <m:mr>
                          <m:e/>
                        </m:mr>
                      </m:m>
                      <m:r>
                        <a:rPr lang="de-DE" sz="2000" b="0" i="1" smtClean="0">
                          <a:latin typeface="Cambria Math"/>
                        </a:rPr>
                        <m:t>  0</m:t>
                      </m:r>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186674" y="2622999"/>
                <a:ext cx="7056784" cy="902170"/>
              </a:xfrm>
              <a:prstGeom prst="rect">
                <a:avLst/>
              </a:prstGeom>
              <a:blipFill rotWithShape="1">
                <a:blip r:embed="rId4"/>
                <a:stretch>
                  <a:fillRect/>
                </a:stretch>
              </a:blipFill>
            </p:spPr>
            <p:txBody>
              <a:bodyPr/>
              <a:lstStyle/>
              <a:p>
                <a:r>
                  <a:rPr lang="de-DE">
                    <a:noFill/>
                  </a:rPr>
                  <a:t> </a:t>
                </a:r>
              </a:p>
            </p:txBody>
          </p:sp>
        </mc:Fallback>
      </mc:AlternateContent>
      <p:sp>
        <p:nvSpPr>
          <p:cNvPr id="27" name="Textfeld 26"/>
          <p:cNvSpPr txBox="1"/>
          <p:nvPr/>
        </p:nvSpPr>
        <p:spPr>
          <a:xfrm>
            <a:off x="468313" y="2808659"/>
            <a:ext cx="601764" cy="400110"/>
          </a:xfrm>
          <a:prstGeom prst="rect">
            <a:avLst/>
          </a:prstGeom>
          <a:noFill/>
        </p:spPr>
        <p:txBody>
          <a:bodyPr wrap="square" rtlCol="0">
            <a:spAutoFit/>
          </a:bodyPr>
          <a:lstStyle/>
          <a:p>
            <a:r>
              <a:rPr lang="de-DE" sz="2000" dirty="0">
                <a:latin typeface="+mn-lt"/>
              </a:rPr>
              <a:t>(ii)</a:t>
            </a:r>
          </a:p>
        </p:txBody>
      </p:sp>
      <mc:AlternateContent xmlns:mc="http://schemas.openxmlformats.org/markup-compatibility/2006" xmlns:a14="http://schemas.microsoft.com/office/drawing/2010/main">
        <mc:Choice Requires="a14">
          <p:sp>
            <p:nvSpPr>
              <p:cNvPr id="28" name="Textfeld 27"/>
              <p:cNvSpPr txBox="1"/>
              <p:nvPr/>
            </p:nvSpPr>
            <p:spPr>
              <a:xfrm>
                <a:off x="770298" y="2116176"/>
                <a:ext cx="331236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b="0" i="0"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𝑌</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oMath>
                  </m:oMathPara>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770298" y="2116176"/>
                <a:ext cx="3312368" cy="400110"/>
              </a:xfrm>
              <a:prstGeom prst="rect">
                <a:avLst/>
              </a:prstGeom>
              <a:blipFill rotWithShape="1">
                <a:blip r:embed="rId5"/>
                <a:stretch>
                  <a:fillRect b="-16667"/>
                </a:stretch>
              </a:blipFill>
            </p:spPr>
            <p:txBody>
              <a:bodyPr/>
              <a:lstStyle/>
              <a:p>
                <a:r>
                  <a:rPr lang="de-DE">
                    <a:noFill/>
                  </a:rPr>
                  <a:t> </a:t>
                </a:r>
              </a:p>
            </p:txBody>
          </p:sp>
        </mc:Fallback>
      </mc:AlternateContent>
      <p:sp>
        <p:nvSpPr>
          <p:cNvPr id="29" name="Textfeld 28"/>
          <p:cNvSpPr txBox="1"/>
          <p:nvPr/>
        </p:nvSpPr>
        <p:spPr>
          <a:xfrm>
            <a:off x="468313" y="3586507"/>
            <a:ext cx="3286066" cy="400110"/>
          </a:xfrm>
          <a:prstGeom prst="rect">
            <a:avLst/>
          </a:prstGeom>
          <a:noFill/>
        </p:spPr>
        <p:txBody>
          <a:bodyPr wrap="square" rtlCol="0">
            <a:spAutoFit/>
          </a:bodyPr>
          <a:lstStyle/>
          <a:p>
            <a:r>
              <a:rPr lang="de-DE" sz="2000" dirty="0">
                <a:latin typeface="+mn-lt"/>
              </a:rPr>
              <a:t>Setze (i) in (ii) ein:</a:t>
            </a:r>
          </a:p>
        </p:txBody>
      </p:sp>
      <mc:AlternateContent xmlns:mc="http://schemas.openxmlformats.org/markup-compatibility/2006" xmlns:a14="http://schemas.microsoft.com/office/drawing/2010/main">
        <mc:Choice Requires="a14">
          <p:sp>
            <p:nvSpPr>
              <p:cNvPr id="31" name="Textfeld 30"/>
              <p:cNvSpPr txBox="1"/>
              <p:nvPr/>
            </p:nvSpPr>
            <p:spPr>
              <a:xfrm>
                <a:off x="1358109" y="4077072"/>
                <a:ext cx="2997867" cy="404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r>
                        <a:rPr lang="de-DE" sz="2000" i="1">
                          <a:latin typeface="Cambria Math"/>
                          <a:ea typeface="Cambria Math"/>
                        </a:rPr>
                        <m:t>2</m:t>
                      </m:r>
                      <m:sSub>
                        <m:sSubPr>
                          <m:ctrlPr>
                            <a:rPr lang="de-DE" sz="2000" i="1">
                              <a:latin typeface="Cambria Math" panose="02040503050406030204" pitchFamily="18" charset="0"/>
                              <a:ea typeface="Cambria Math"/>
                            </a:rPr>
                          </m:ctrlPr>
                        </m:sSubPr>
                        <m:e>
                          <m:r>
                            <a:rPr lang="de-DE" sz="2000" i="1">
                              <a:latin typeface="Cambria Math"/>
                              <a:ea typeface="Cambria Math"/>
                            </a:rPr>
                            <m:t>𝜎</m:t>
                          </m:r>
                        </m:e>
                        <m:sub>
                          <m:r>
                            <a:rPr lang="de-DE" sz="2000" i="1">
                              <a:latin typeface="Cambria Math"/>
                              <a:ea typeface="Cambria Math"/>
                            </a:rPr>
                            <m:t>𝑋𝑌</m:t>
                          </m:r>
                        </m:sub>
                      </m:sSub>
                      <m:r>
                        <a:rPr lang="de-DE" sz="2000" i="1">
                          <a:latin typeface="Cambria Math"/>
                          <a:ea typeface="Cambria Math"/>
                        </a:rPr>
                        <m:t>+</m:t>
                      </m:r>
                      <m:r>
                        <a:rPr lang="de-DE" sz="2000" b="0" i="1" smtClean="0">
                          <a:latin typeface="Cambria Math"/>
                          <a:ea typeface="Cambria Math"/>
                        </a:rPr>
                        <m:t>2</m:t>
                      </m:r>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1</m:t>
                          </m:r>
                        </m:sub>
                      </m:sSub>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𝑋</m:t>
                          </m:r>
                        </m:sub>
                        <m:sup>
                          <m:r>
                            <a:rPr lang="de-DE" sz="2000" i="1">
                              <a:latin typeface="Cambria Math"/>
                              <a:ea typeface="Cambria Math"/>
                            </a:rPr>
                            <m:t>2</m:t>
                          </m:r>
                        </m:sup>
                      </m:sSubSup>
                      <m:r>
                        <a:rPr lang="de-DE" sz="2000" b="0" i="1" smtClean="0">
                          <a:latin typeface="Cambria Math"/>
                          <a:ea typeface="Cambria Math"/>
                        </a:rPr>
                        <m:t>=</m:t>
                      </m:r>
                      <m:r>
                        <a:rPr lang="de-DE" sz="2000" b="0" i="1" smtClean="0">
                          <a:latin typeface="Cambria Math"/>
                        </a:rPr>
                        <m:t>0</m:t>
                      </m:r>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1358109" y="4077072"/>
                <a:ext cx="2997867" cy="404406"/>
              </a:xfrm>
              <a:prstGeom prst="rect">
                <a:avLst/>
              </a:prstGeom>
              <a:blipFill rotWithShape="1">
                <a:blip r:embed="rId6"/>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2245783" y="4627946"/>
                <a:ext cx="1914512" cy="6912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r>
                        <a:rPr lang="de-DE" sz="2000" b="0" i="0"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ea typeface="Cambria Math"/>
                                </a:rPr>
                                <m:t>𝜎</m:t>
                              </m:r>
                            </m:e>
                            <m:sub>
                              <m:r>
                                <a:rPr lang="de-DE" sz="2000" b="0" i="1" smtClean="0">
                                  <a:latin typeface="Cambria Math"/>
                                </a:rPr>
                                <m:t>𝑋𝑌</m:t>
                              </m:r>
                            </m:sub>
                          </m:sSub>
                        </m:num>
                        <m:den>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den>
                      </m:f>
                    </m:oMath>
                  </m:oMathPara>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2245783" y="4627946"/>
                <a:ext cx="1914512" cy="691215"/>
              </a:xfrm>
              <a:prstGeom prst="rect">
                <a:avLst/>
              </a:prstGeom>
              <a:blipFill rotWithShape="1">
                <a:blip r:embed="rId7"/>
                <a:stretch>
                  <a:fillRect/>
                </a:stretch>
              </a:blipFill>
            </p:spPr>
            <p:txBody>
              <a:bodyPr/>
              <a:lstStyle/>
              <a:p>
                <a:r>
                  <a:rPr lang="de-DE">
                    <a:noFill/>
                  </a:rPr>
                  <a:t> </a:t>
                </a:r>
              </a:p>
            </p:txBody>
          </p:sp>
        </mc:Fallback>
      </mc:AlternateContent>
      <p:sp>
        <p:nvSpPr>
          <p:cNvPr id="33" name="Textfeld 32"/>
          <p:cNvSpPr txBox="1"/>
          <p:nvPr/>
        </p:nvSpPr>
        <p:spPr>
          <a:xfrm>
            <a:off x="468313" y="5349217"/>
            <a:ext cx="6767983" cy="400110"/>
          </a:xfrm>
          <a:prstGeom prst="rect">
            <a:avLst/>
          </a:prstGeom>
          <a:noFill/>
        </p:spPr>
        <p:txBody>
          <a:bodyPr wrap="square" rtlCol="0">
            <a:spAutoFit/>
          </a:bodyPr>
          <a:lstStyle/>
          <a:p>
            <a:r>
              <a:rPr lang="de-DE" sz="2000" dirty="0">
                <a:latin typeface="+mn-lt"/>
              </a:rPr>
              <a:t>Die theoretischen KQ-Koeffizienten (Lösungen):</a:t>
            </a: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881</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9" name="Textfeld 18"/>
              <p:cNvSpPr txBox="1"/>
              <p:nvPr/>
            </p:nvSpPr>
            <p:spPr>
              <a:xfrm>
                <a:off x="756293" y="5838909"/>
                <a:ext cx="2160240" cy="457818"/>
              </a:xfrm>
              <a:prstGeom prst="rect">
                <a:avLst/>
              </a:prstGeom>
              <a:noFill/>
            </p:spPr>
            <p:txBody>
              <a:bodyPr wrap="squar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a:rPr>
                            </m:ctrlPr>
                          </m:accPr>
                          <m:e>
                            <m:acc>
                              <m:accPr>
                                <m:chr m:val="̂"/>
                                <m:ctrlPr>
                                  <a:rPr lang="de-DE" sz="2000" i="1">
                                    <a:latin typeface="Cambria Math" panose="02040503050406030204" pitchFamily="18" charset="0"/>
                                  </a:rPr>
                                </m:ctrlPr>
                              </m:accPr>
                              <m:e>
                                <m:r>
                                  <a:rPr lang="de-DE" sz="2000" i="1">
                                    <a:latin typeface="Cambria Math"/>
                                    <a:ea typeface="Cambria Math"/>
                                  </a:rPr>
                                  <m:t>𝛽</m:t>
                                </m:r>
                              </m:e>
                            </m:acc>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𝑌</m:t>
                        </m:r>
                      </m:sub>
                    </m:sSub>
                    <m:r>
                      <a:rPr lang="de-DE" sz="2000" i="1">
                        <a:latin typeface="Cambria Math"/>
                      </a:rPr>
                      <m:t>−</m:t>
                    </m:r>
                    <m:sSub>
                      <m:sSubPr>
                        <m:ctrlPr>
                          <a:rPr lang="de-DE" sz="2000" i="1" smtClean="0">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acc>
                              <m:accPr>
                                <m:chr m:val="̂"/>
                                <m:ctrlPr>
                                  <a:rPr lang="de-DE" sz="2000" i="1">
                                    <a:solidFill>
                                      <a:schemeClr val="tx1"/>
                                    </a:solidFill>
                                    <a:latin typeface="Cambria Math" panose="02040503050406030204" pitchFamily="18" charset="0"/>
                                  </a:rPr>
                                </m:ctrlPr>
                              </m:accPr>
                              <m:e>
                                <m:r>
                                  <a:rPr lang="de-DE" sz="2000" b="0" i="1">
                                    <a:solidFill>
                                      <a:schemeClr val="tx1"/>
                                    </a:solidFill>
                                    <a:latin typeface="Cambria Math"/>
                                    <a:ea typeface="Cambria Math"/>
                                  </a:rPr>
                                  <m:t>𝛽</m:t>
                                </m:r>
                              </m:e>
                            </m:acc>
                          </m:e>
                        </m:acc>
                      </m:e>
                      <m:sub>
                        <m:r>
                          <a:rPr lang="de-DE" sz="2000" b="0" i="1">
                            <a:solidFill>
                              <a:schemeClr val="tx1"/>
                            </a:solidFill>
                            <a:latin typeface="Cambria Math"/>
                          </a:rPr>
                          <m:t>1</m:t>
                        </m:r>
                      </m:sub>
                    </m:sSub>
                    <m:sSub>
                      <m:sSubPr>
                        <m:ctrlPr>
                          <a:rPr lang="de-DE" sz="2000" i="1">
                            <a:solidFill>
                              <a:schemeClr val="tx1"/>
                            </a:solidFill>
                            <a:latin typeface="Cambria Math" panose="02040503050406030204" pitchFamily="18" charset="0"/>
                          </a:rPr>
                        </m:ctrlPr>
                      </m:sSubPr>
                      <m:e>
                        <m:r>
                          <a:rPr lang="de-DE" sz="2000" b="0" i="1">
                            <a:solidFill>
                              <a:schemeClr val="tx1"/>
                            </a:solidFill>
                            <a:latin typeface="Cambria Math"/>
                            <a:ea typeface="Cambria Math"/>
                          </a:rPr>
                          <m:t>𝜇</m:t>
                        </m:r>
                      </m:e>
                      <m:sub>
                        <m:r>
                          <a:rPr lang="de-DE" sz="2000" b="0" i="1">
                            <a:solidFill>
                              <a:schemeClr val="tx1"/>
                            </a:solidFill>
                            <a:latin typeface="Cambria Math"/>
                          </a:rPr>
                          <m:t>𝑋</m:t>
                        </m:r>
                      </m:sub>
                    </m:sSub>
                  </m:oMath>
                </a14:m>
                <a:r>
                  <a:rPr lang="de-DE" sz="2000" dirty="0">
                    <a:solidFill>
                      <a:schemeClr val="tx1"/>
                    </a:solidFill>
                  </a:rPr>
                  <a:t>,</a:t>
                </a:r>
              </a:p>
            </p:txBody>
          </p:sp>
        </mc:Choice>
        <mc:Fallback xmlns="">
          <p:sp>
            <p:nvSpPr>
              <p:cNvPr id="19" name="Textfeld 18"/>
              <p:cNvSpPr txBox="1">
                <a:spLocks noRot="1" noChangeAspect="1" noMove="1" noResize="1" noEditPoints="1" noAdjustHandles="1" noChangeArrowheads="1" noChangeShapeType="1" noTextEdit="1"/>
              </p:cNvSpPr>
              <p:nvPr/>
            </p:nvSpPr>
            <p:spPr>
              <a:xfrm>
                <a:off x="756293" y="5838909"/>
                <a:ext cx="2160240" cy="457818"/>
              </a:xfrm>
              <a:prstGeom prst="rect">
                <a:avLst/>
              </a:prstGeom>
              <a:blipFill>
                <a:blip r:embed="rId8"/>
                <a:stretch>
                  <a:fillRect l="-1130" b="-24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2857042" y="5823816"/>
                <a:ext cx="1914512" cy="6912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acc>
                                <m:accPr>
                                  <m:chr m:val="̂"/>
                                  <m:ctrlPr>
                                    <a:rPr lang="de-DE" sz="2000" i="1" smtClean="0">
                                      <a:latin typeface="Cambria Math" panose="02040503050406030204" pitchFamily="18" charset="0"/>
                                    </a:rPr>
                                  </m:ctrlPr>
                                </m:accPr>
                                <m:e>
                                  <m:r>
                                    <a:rPr lang="de-DE" sz="2000" i="1" smtClean="0">
                                      <a:latin typeface="Cambria Math"/>
                                      <a:ea typeface="Cambria Math"/>
                                    </a:rPr>
                                    <m:t>𝛽</m:t>
                                  </m:r>
                                </m:e>
                              </m:acc>
                            </m:e>
                          </m:acc>
                        </m:e>
                        <m:sub>
                          <m:r>
                            <a:rPr lang="de-DE" sz="2000" b="0" i="1" smtClean="0">
                              <a:latin typeface="Cambria Math"/>
                            </a:rPr>
                            <m:t>1</m:t>
                          </m:r>
                        </m:sub>
                      </m:sSub>
                      <m:r>
                        <a:rPr lang="de-DE" sz="2000" b="0" i="0"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ea typeface="Cambria Math"/>
                                </a:rPr>
                                <m:t>𝜎</m:t>
                              </m:r>
                            </m:e>
                            <m:sub>
                              <m:r>
                                <a:rPr lang="de-DE" sz="2000" b="0" i="1" smtClean="0">
                                  <a:latin typeface="Cambria Math"/>
                                </a:rPr>
                                <m:t>𝑋𝑌</m:t>
                              </m:r>
                            </m:sub>
                          </m:sSub>
                        </m:num>
                        <m:den>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den>
                      </m:f>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2857042" y="5823816"/>
                <a:ext cx="1914512" cy="691215"/>
              </a:xfrm>
              <a:prstGeom prst="rect">
                <a:avLst/>
              </a:prstGeom>
              <a:blipFill>
                <a:blip r:embed="rId9"/>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3322346615"/>
      </p:ext>
    </p:extLst>
  </p:cSld>
  <p:clrMapOvr>
    <a:masterClrMapping/>
  </p:clrMapOvr>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4" y="936651"/>
            <a:ext cx="6921598" cy="4443387"/>
          </a:xfrm>
          <a:prstGeom prst="rect">
            <a:avLst/>
          </a:prstGeom>
        </p:spPr>
      </p:pic>
      <p:pic>
        <p:nvPicPr>
          <p:cNvPr id="3" name="Grafik 2"/>
          <p:cNvPicPr>
            <a:picLocks noChangeAspect="1"/>
          </p:cNvPicPr>
          <p:nvPr/>
        </p:nvPicPr>
        <p:blipFill>
          <a:blip r:embed="rId4"/>
          <a:stretch>
            <a:fillRect/>
          </a:stretch>
        </p:blipFill>
        <p:spPr>
          <a:xfrm>
            <a:off x="457200" y="5380038"/>
            <a:ext cx="6932712" cy="1235188"/>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882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45896187"/>
      </p:ext>
    </p:extLst>
  </p:cSld>
  <p:clrMapOvr>
    <a:masterClrMapping/>
  </p:clrMapOvr>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p:nvPr/>
        </p:nvSpPr>
        <p:spPr>
          <a:xfrm>
            <a:off x="457200" y="1111250"/>
            <a:ext cx="7848872" cy="707886"/>
          </a:xfrm>
          <a:prstGeom prst="rect">
            <a:avLst/>
          </a:prstGeom>
          <a:noFill/>
        </p:spPr>
        <p:txBody>
          <a:bodyPr wrap="square" rtlCol="0">
            <a:spAutoFit/>
          </a:bodyPr>
          <a:lstStyle/>
          <a:p>
            <a:pPr algn="just"/>
            <a:r>
              <a:rPr lang="de-DE" sz="2000" dirty="0">
                <a:latin typeface="+mn-lt"/>
              </a:rPr>
              <a:t>Analog zu den Eigenschaften der empirischen KQ-Regression</a:t>
            </a:r>
          </a:p>
          <a:p>
            <a:pPr algn="just"/>
            <a:r>
              <a:rPr lang="de-DE" sz="2000" dirty="0">
                <a:latin typeface="+mn-lt"/>
              </a:rPr>
              <a:t>(</a:t>
            </a:r>
            <a:r>
              <a:rPr lang="de-DE" sz="2000">
                <a:latin typeface="+mn-lt"/>
              </a:rPr>
              <a:t>Folie 855) </a:t>
            </a:r>
            <a:r>
              <a:rPr lang="de-DE" sz="2000" dirty="0">
                <a:latin typeface="+mn-lt"/>
              </a:rPr>
              <a:t>gelten folgende Eigenschaften:</a:t>
            </a:r>
          </a:p>
        </p:txBody>
      </p:sp>
      <mc:AlternateContent xmlns:mc="http://schemas.openxmlformats.org/markup-compatibility/2006" xmlns:a14="http://schemas.microsoft.com/office/drawing/2010/main">
        <mc:Choice Requires="a14">
          <p:sp>
            <p:nvSpPr>
              <p:cNvPr id="8" name="Textfeld 7"/>
              <p:cNvSpPr txBox="1"/>
              <p:nvPr/>
            </p:nvSpPr>
            <p:spPr>
              <a:xfrm>
                <a:off x="487267" y="1882240"/>
                <a:ext cx="2346197" cy="40844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panose="02040503050406030204" pitchFamily="18" charset="0"/>
                            </a:rPr>
                            <m:t>1</m:t>
                          </m:r>
                        </m:e>
                      </m:d>
                      <m:r>
                        <a:rPr lang="de-DE" sz="2000" b="0" i="1" smtClean="0">
                          <a:latin typeface="Cambria Math" panose="02040503050406030204" pitchFamily="18" charset="0"/>
                        </a:rPr>
                        <m:t>     </m:t>
                      </m:r>
                      <m:acc>
                        <m:accPr>
                          <m:chr m:val="̅"/>
                          <m:ctrlPr>
                            <a:rPr lang="de-DE" sz="2000" b="0" i="1" smtClean="0">
                              <a:latin typeface="Cambria Math" panose="02040503050406030204" pitchFamily="18" charset="0"/>
                            </a:rPr>
                          </m:ctrlPr>
                        </m:accPr>
                        <m:e>
                          <m:acc>
                            <m:accPr>
                              <m:chr m:val="̂"/>
                              <m:ctrlPr>
                                <a:rPr lang="de-DE" sz="2000" b="0" i="1" smtClean="0">
                                  <a:latin typeface="Cambria Math" panose="02040503050406030204" pitchFamily="18" charset="0"/>
                                </a:rPr>
                              </m:ctrlPr>
                            </m:accPr>
                            <m:e>
                              <m:r>
                                <a:rPr lang="de-DE" sz="2000" b="0" i="1" smtClean="0">
                                  <a:latin typeface="Cambria Math" panose="02040503050406030204" pitchFamily="18" charset="0"/>
                                </a:rPr>
                                <m:t>𝑦</m:t>
                              </m:r>
                            </m:e>
                          </m:acc>
                        </m:e>
                      </m:acc>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𝜇</m:t>
                              </m:r>
                            </m:e>
                            <m:sub>
                              <m:r>
                                <a:rPr lang="de-DE" sz="2000" b="0" i="1" smtClean="0">
                                  <a:latin typeface="Cambria Math" panose="02040503050406030204" pitchFamily="18" charset="0"/>
                                </a:rPr>
                                <m:t>𝑋</m:t>
                              </m:r>
                            </m:sub>
                          </m:sSub>
                        </m:e>
                      </m:d>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𝜇</m:t>
                          </m:r>
                        </m:e>
                        <m:sub>
                          <m:r>
                            <a:rPr lang="de-DE" sz="2000" b="0" i="1" smtClean="0">
                              <a:latin typeface="Cambria Math" panose="02040503050406030204" pitchFamily="18" charset="0"/>
                            </a:rPr>
                            <m:t>𝑌</m:t>
                          </m:r>
                        </m:sub>
                      </m:sSub>
                    </m:oMath>
                  </m:oMathPara>
                </a14:m>
                <a:endParaRPr lang="de-DE" sz="2000" dirty="0">
                  <a:latin typeface="+mn-lt"/>
                </a:endParaRPr>
              </a:p>
            </p:txBody>
          </p:sp>
        </mc:Choice>
        <mc:Fallback xmlns="">
          <p:sp>
            <p:nvSpPr>
              <p:cNvPr id="8" name="Textfeld 7"/>
              <p:cNvSpPr txBox="1">
                <a:spLocks noRot="1" noChangeAspect="1" noMove="1" noResize="1" noEditPoints="1" noAdjustHandles="1" noChangeArrowheads="1" noChangeShapeType="1" noTextEdit="1"/>
              </p:cNvSpPr>
              <p:nvPr/>
            </p:nvSpPr>
            <p:spPr>
              <a:xfrm>
                <a:off x="487267" y="1882240"/>
                <a:ext cx="2346197" cy="408445"/>
              </a:xfrm>
              <a:prstGeom prst="rect">
                <a:avLst/>
              </a:prstGeom>
              <a:blipFill>
                <a:blip r:embed="rId3"/>
                <a:stretch>
                  <a:fillRect t="-1493" b="-895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 name="Textfeld 8"/>
              <p:cNvSpPr txBox="1"/>
              <p:nvPr/>
            </p:nvSpPr>
            <p:spPr>
              <a:xfrm>
                <a:off x="457200" y="2311754"/>
                <a:ext cx="3282302" cy="55297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panose="02040503050406030204" pitchFamily="18" charset="0"/>
                            </a:rPr>
                            <m:t>2</m:t>
                          </m:r>
                        </m:e>
                      </m:d>
                      <m:r>
                        <a:rPr lang="de-DE" sz="2000" b="0" i="1" smtClean="0">
                          <a:latin typeface="Cambria Math" panose="02040503050406030204" pitchFamily="18" charset="0"/>
                        </a:rPr>
                        <m:t>     </m:t>
                      </m:r>
                      <m:r>
                        <a:rPr lang="de-DE" sz="2000" b="0" i="1" smtClean="0">
                          <a:latin typeface="Cambria Math" panose="02040503050406030204" pitchFamily="18" charset="0"/>
                        </a:rPr>
                        <m:t>𝐸</m:t>
                      </m:r>
                      <m:d>
                        <m:dPr>
                          <m:ctrlPr>
                            <a:rPr lang="de-DE" sz="2000" b="0" i="1" smtClean="0">
                              <a:latin typeface="Cambria Math" panose="02040503050406030204" pitchFamily="18" charset="0"/>
                            </a:rPr>
                          </m:ctrlPr>
                        </m:d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𝑌</m:t>
                                  </m:r>
                                </m:e>
                              </m:acc>
                            </m:e>
                          </m:acc>
                        </m:e>
                      </m:d>
                      <m:r>
                        <a:rPr lang="de-DE" sz="2000" b="0" i="1" smtClean="0">
                          <a:latin typeface="Cambria Math" panose="02040503050406030204" pitchFamily="18" charset="0"/>
                        </a:rPr>
                        <m:t>=</m:t>
                      </m:r>
                      <m:r>
                        <a:rPr lang="de-DE" sz="2000" b="0" i="1" smtClean="0">
                          <a:latin typeface="Cambria Math" panose="02040503050406030204" pitchFamily="18" charset="0"/>
                        </a:rPr>
                        <m:t>𝐸</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𝑌</m:t>
                          </m:r>
                        </m:e>
                      </m:d>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𝜇</m:t>
                          </m:r>
                        </m:e>
                        <m:sub>
                          <m:r>
                            <a:rPr lang="de-DE" sz="2000" b="0" i="1" smtClean="0">
                              <a:latin typeface="Cambria Math" panose="02040503050406030204" pitchFamily="18" charset="0"/>
                            </a:rPr>
                            <m:t>𝑌</m:t>
                          </m:r>
                        </m:sub>
                      </m:sSub>
                    </m:oMath>
                  </m:oMathPara>
                </a14:m>
                <a:endParaRPr lang="de-DE" sz="2000" dirty="0">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457200" y="2311754"/>
                <a:ext cx="3282302" cy="552972"/>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487267" y="2838319"/>
                <a:ext cx="3858366" cy="55297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panose="02040503050406030204" pitchFamily="18" charset="0"/>
                            </a:rPr>
                            <m:t>3</m:t>
                          </m:r>
                        </m:e>
                      </m:d>
                      <m:r>
                        <a:rPr lang="de-DE" sz="2000" b="0" i="1" smtClean="0">
                          <a:latin typeface="Cambria Math" panose="02040503050406030204" pitchFamily="18" charset="0"/>
                        </a:rPr>
                        <m:t>     </m:t>
                      </m:r>
                      <m:r>
                        <a:rPr lang="de-DE" sz="2000" b="0" i="1" smtClean="0">
                          <a:latin typeface="Cambria Math" panose="02040503050406030204" pitchFamily="18" charset="0"/>
                        </a:rPr>
                        <m:t>𝐸</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𝑌</m:t>
                          </m:r>
                          <m:r>
                            <a:rPr lang="de-DE" sz="2000" b="0" i="1" smtClean="0">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𝑌</m:t>
                                  </m:r>
                                </m:e>
                              </m:acc>
                            </m:e>
                          </m:acc>
                        </m:e>
                      </m:d>
                      <m:r>
                        <a:rPr lang="de-DE" sz="2000" b="0" i="1" smtClean="0">
                          <a:latin typeface="Cambria Math" panose="02040503050406030204" pitchFamily="18" charset="0"/>
                        </a:rPr>
                        <m:t>=0</m:t>
                      </m:r>
                    </m:oMath>
                  </m:oMathPara>
                </a14:m>
                <a:endParaRPr lang="de-DE" sz="2000" dirty="0">
                  <a:latin typeface="+mn-lt"/>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487267" y="2838319"/>
                <a:ext cx="3858366" cy="552972"/>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87267" y="3362393"/>
                <a:ext cx="5988025" cy="55297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panose="02040503050406030204" pitchFamily="18" charset="0"/>
                            </a:rPr>
                            <m:t>4</m:t>
                          </m:r>
                        </m:e>
                      </m:d>
                      <m:r>
                        <a:rPr lang="de-DE" sz="2000" b="0" i="1" smtClean="0">
                          <a:latin typeface="Cambria Math" panose="02040503050406030204" pitchFamily="18" charset="0"/>
                        </a:rPr>
                        <m:t>     </m:t>
                      </m:r>
                      <m:r>
                        <a:rPr lang="de-DE" sz="2000" b="0" i="1" smtClean="0">
                          <a:latin typeface="Cambria Math" panose="02040503050406030204" pitchFamily="18" charset="0"/>
                        </a:rPr>
                        <m:t>𝐶𝑜𝑣</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𝑌</m:t>
                          </m:r>
                          <m:r>
                            <a:rPr lang="de-DE" sz="2000" b="0" i="1" smtClean="0">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𝑌</m:t>
                                  </m:r>
                                </m:e>
                              </m:acc>
                            </m:e>
                          </m:acc>
                          <m:r>
                            <a:rPr lang="de-DE" sz="2000" b="0" i="1" smtClean="0">
                              <a:latin typeface="Cambria Math" panose="02040503050406030204" pitchFamily="18" charset="0"/>
                            </a:rPr>
                            <m:t>, </m:t>
                          </m:r>
                          <m:r>
                            <a:rPr lang="de-DE" sz="2000" b="0" i="1" smtClean="0">
                              <a:latin typeface="Cambria Math" panose="02040503050406030204" pitchFamily="18" charset="0"/>
                            </a:rPr>
                            <m:t>𝑋</m:t>
                          </m:r>
                        </m:e>
                      </m:d>
                      <m:r>
                        <a:rPr lang="de-DE" sz="2000" b="0" i="1" smtClean="0">
                          <a:latin typeface="Cambria Math" panose="02040503050406030204" pitchFamily="18" charset="0"/>
                        </a:rPr>
                        <m:t>=</m:t>
                      </m:r>
                      <m:r>
                        <a:rPr lang="de-DE" sz="2000" i="1">
                          <a:latin typeface="Cambria Math" panose="02040503050406030204" pitchFamily="18" charset="0"/>
                        </a:rPr>
                        <m:t>0</m:t>
                      </m:r>
                    </m:oMath>
                  </m:oMathPara>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87267" y="3362393"/>
                <a:ext cx="5988025" cy="552972"/>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87267" y="3880637"/>
                <a:ext cx="3395737" cy="55297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panose="02040503050406030204" pitchFamily="18" charset="0"/>
                            </a:rPr>
                            <m:t>5</m:t>
                          </m:r>
                        </m:e>
                      </m:d>
                      <m:r>
                        <a:rPr lang="de-DE" sz="2000" b="0" i="1" smtClean="0">
                          <a:latin typeface="Cambria Math" panose="02040503050406030204" pitchFamily="18" charset="0"/>
                        </a:rPr>
                        <m:t>     </m:t>
                      </m:r>
                      <m:r>
                        <a:rPr lang="de-DE" sz="2000" b="0" i="1" smtClean="0">
                          <a:latin typeface="Cambria Math" panose="02040503050406030204" pitchFamily="18" charset="0"/>
                        </a:rPr>
                        <m:t>𝐶𝑜𝑣</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𝑌</m:t>
                          </m:r>
                          <m:r>
                            <a:rPr lang="de-DE" sz="2000" b="0" i="1" smtClean="0">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𝑌</m:t>
                                  </m:r>
                                </m:e>
                              </m:acc>
                            </m:e>
                          </m:acc>
                          <m:r>
                            <a:rPr lang="de-DE" sz="2000" b="0" i="1" smtClean="0">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e>
                      </m:d>
                      <m:r>
                        <a:rPr lang="de-DE" sz="2000" b="0" i="1" smtClean="0">
                          <a:latin typeface="Cambria Math" panose="02040503050406030204" pitchFamily="18" charset="0"/>
                        </a:rPr>
                        <m:t>=</m:t>
                      </m:r>
                      <m:r>
                        <a:rPr lang="de-DE" sz="2000" i="1">
                          <a:latin typeface="Cambria Math" panose="02040503050406030204" pitchFamily="18" charset="0"/>
                        </a:rPr>
                        <m:t>0</m:t>
                      </m:r>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487267" y="3880637"/>
                <a:ext cx="3395737" cy="552972"/>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87267" y="4392661"/>
                <a:ext cx="5627985" cy="55919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panose="02040503050406030204" pitchFamily="18" charset="0"/>
                            </a:rPr>
                            <m:t>6</m:t>
                          </m:r>
                        </m:e>
                      </m:d>
                      <m:r>
                        <a:rPr lang="de-DE" sz="2000" b="0" i="1" smtClean="0">
                          <a:latin typeface="Cambria Math" panose="02040503050406030204" pitchFamily="18" charset="0"/>
                        </a:rPr>
                        <m:t>     </m:t>
                      </m:r>
                      <m:r>
                        <a:rPr lang="de-DE" sz="2000" b="0" i="1" smtClean="0">
                          <a:latin typeface="Cambria Math" panose="02040503050406030204" pitchFamily="18" charset="0"/>
                        </a:rPr>
                        <m:t>𝑉𝑎𝑟</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𝑌</m:t>
                          </m:r>
                          <m:r>
                            <a:rPr lang="de-DE" sz="2000" i="1" smtClean="0">
                              <a:latin typeface="Cambria Math" panose="02040503050406030204" pitchFamily="18" charset="0"/>
                            </a:rPr>
                            <m:t> </m:t>
                          </m:r>
                        </m:e>
                      </m:d>
                      <m:r>
                        <a:rPr lang="de-DE" sz="2000" b="0" i="1" smtClean="0">
                          <a:latin typeface="Cambria Math" panose="02040503050406030204" pitchFamily="18" charset="0"/>
                        </a:rPr>
                        <m:t>=</m:t>
                      </m:r>
                      <m:r>
                        <a:rPr lang="de-DE" sz="2000" i="1">
                          <a:latin typeface="Cambria Math" panose="02040503050406030204" pitchFamily="18" charset="0"/>
                        </a:rPr>
                        <m:t>𝑉𝑎𝑟</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e>
                      </m:d>
                      <m:r>
                        <a:rPr lang="de-DE" sz="2000" b="0" i="1" smtClean="0">
                          <a:latin typeface="Cambria Math" panose="02040503050406030204" pitchFamily="18" charset="0"/>
                        </a:rPr>
                        <m:t>+</m:t>
                      </m:r>
                      <m:r>
                        <a:rPr lang="de-DE" sz="2000" i="1">
                          <a:latin typeface="Cambria Math" panose="02040503050406030204" pitchFamily="18" charset="0"/>
                        </a:rPr>
                        <m:t>𝑉𝑎𝑟</m:t>
                      </m:r>
                      <m:d>
                        <m:dPr>
                          <m:ctrlPr>
                            <a:rPr lang="de-DE" sz="2000" i="1">
                              <a:latin typeface="Cambria Math" panose="02040503050406030204" pitchFamily="18" charset="0"/>
                            </a:rPr>
                          </m:ctrlPr>
                        </m:dPr>
                        <m:e>
                          <m:r>
                            <a:rPr lang="de-DE" sz="2000" i="1">
                              <a:latin typeface="Cambria Math" panose="02040503050406030204" pitchFamily="18" charset="0"/>
                            </a:rPr>
                            <m:t>𝑌</m:t>
                          </m:r>
                          <m:r>
                            <a:rPr lang="de-DE" sz="2000" i="1">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r>
                            <a:rPr lang="de-DE" sz="2000" i="1" smtClean="0">
                              <a:latin typeface="Cambria Math" panose="02040503050406030204" pitchFamily="18" charset="0"/>
                            </a:rPr>
                            <m:t> </m:t>
                          </m:r>
                        </m:e>
                      </m:d>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87267" y="4392661"/>
                <a:ext cx="5627985" cy="559192"/>
              </a:xfrm>
              <a:prstGeom prst="rect">
                <a:avLst/>
              </a:prstGeom>
              <a:blipFill>
                <a:blip r:embed="rId8"/>
                <a:stretch>
                  <a:fillRect/>
                </a:stretch>
              </a:blipFill>
            </p:spPr>
            <p:txBody>
              <a:bodyPr/>
              <a:lstStyle/>
              <a:p>
                <a:r>
                  <a:rPr lang="en-US">
                    <a:noFill/>
                  </a:rPr>
                  <a:t> </a:t>
                </a:r>
              </a:p>
            </p:txBody>
          </p:sp>
        </mc:Fallback>
      </mc:AlternateContent>
      <p:sp>
        <p:nvSpPr>
          <p:cNvPr id="15" name="Geschweifte Klammer links 14"/>
          <p:cNvSpPr/>
          <p:nvPr/>
        </p:nvSpPr>
        <p:spPr>
          <a:xfrm rot="16200000">
            <a:off x="2896351" y="3187905"/>
            <a:ext cx="258356" cy="3600400"/>
          </a:xfrm>
          <a:prstGeom prst="leftBrace">
            <a:avLst>
              <a:gd name="adj1" fmla="val 8264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Textfeld 15"/>
          <p:cNvSpPr txBox="1"/>
          <p:nvPr/>
        </p:nvSpPr>
        <p:spPr>
          <a:xfrm>
            <a:off x="1119018" y="5096034"/>
            <a:ext cx="7413422" cy="400110"/>
          </a:xfrm>
          <a:prstGeom prst="rect">
            <a:avLst/>
          </a:prstGeom>
          <a:noFill/>
        </p:spPr>
        <p:txBody>
          <a:bodyPr wrap="square" rtlCol="0">
            <a:spAutoFit/>
          </a:bodyPr>
          <a:lstStyle/>
          <a:p>
            <a:pPr algn="just"/>
            <a:r>
              <a:rPr lang="de-DE" sz="2000" b="1" dirty="0">
                <a:solidFill>
                  <a:srgbClr val="0070C0"/>
                </a:solidFill>
                <a:latin typeface="+mn-lt"/>
              </a:rPr>
              <a:t>Theoretische Streuungszerlegungsformel der KQ-Regression</a:t>
            </a:r>
          </a:p>
        </p:txBody>
      </p:sp>
      <mc:AlternateContent xmlns:mc="http://schemas.openxmlformats.org/markup-compatibility/2006" xmlns:a14="http://schemas.microsoft.com/office/drawing/2010/main">
        <mc:Choice Requires="a14">
          <p:sp>
            <p:nvSpPr>
              <p:cNvPr id="17" name="Textfeld 16"/>
              <p:cNvSpPr txBox="1"/>
              <p:nvPr/>
            </p:nvSpPr>
            <p:spPr>
              <a:xfrm>
                <a:off x="1119018" y="5530925"/>
                <a:ext cx="5627985" cy="88428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rPr>
                        <m:t>     </m:t>
                      </m:r>
                      <m:sSup>
                        <m:sSupPr>
                          <m:ctrlPr>
                            <a:rPr lang="de-DE" sz="2000" b="0" i="1" smtClean="0">
                              <a:latin typeface="Cambria Math" panose="02040503050406030204" pitchFamily="18" charset="0"/>
                            </a:rPr>
                          </m:ctrlPr>
                        </m:sSupPr>
                        <m:e>
                          <m:r>
                            <a:rPr lang="de-DE" sz="2000" i="1">
                              <a:latin typeface="Cambria Math" panose="02040503050406030204" pitchFamily="18" charset="0"/>
                              <a:ea typeface="Cambria Math" panose="02040503050406030204" pitchFamily="18" charset="0"/>
                            </a:rPr>
                            <m:t>ℜ</m:t>
                          </m:r>
                        </m:e>
                        <m:sup>
                          <m:r>
                            <a:rPr lang="de-DE" sz="2000" b="0" i="1" smtClean="0">
                              <a:latin typeface="Cambria Math" panose="02040503050406030204" pitchFamily="18" charset="0"/>
                            </a:rPr>
                            <m:t>2</m:t>
                          </m:r>
                        </m:sup>
                      </m:sSup>
                      <m:r>
                        <a:rPr lang="de-DE" sz="2000" b="0" i="1" smtClean="0">
                          <a:latin typeface="Cambria Math" panose="02040503050406030204" pitchFamily="18" charset="0"/>
                        </a:rPr>
                        <m:t>=</m:t>
                      </m:r>
                      <m:f>
                        <m:fPr>
                          <m:ctrlPr>
                            <a:rPr lang="de-DE" sz="2000" b="0" i="1" smtClean="0">
                              <a:latin typeface="Cambria Math" panose="02040503050406030204" pitchFamily="18" charset="0"/>
                            </a:rPr>
                          </m:ctrlPr>
                        </m:fPr>
                        <m:num>
                          <m:r>
                            <a:rPr lang="de-DE" sz="2000" i="1">
                              <a:latin typeface="Cambria Math" panose="02040503050406030204" pitchFamily="18" charset="0"/>
                            </a:rPr>
                            <m:t>𝑉𝑎𝑟</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e>
                          </m:d>
                        </m:num>
                        <m:den>
                          <m:r>
                            <a:rPr lang="de-DE" sz="2000" i="1">
                              <a:latin typeface="Cambria Math" panose="02040503050406030204" pitchFamily="18" charset="0"/>
                            </a:rPr>
                            <m:t>𝑉𝑎𝑟</m:t>
                          </m:r>
                          <m:d>
                            <m:dPr>
                              <m:ctrlPr>
                                <a:rPr lang="de-DE" sz="2000" i="1">
                                  <a:latin typeface="Cambria Math" panose="02040503050406030204" pitchFamily="18" charset="0"/>
                                </a:rPr>
                              </m:ctrlPr>
                            </m:dPr>
                            <m:e>
                              <m:r>
                                <a:rPr lang="de-DE" sz="2000" i="1">
                                  <a:latin typeface="Cambria Math" panose="02040503050406030204" pitchFamily="18" charset="0"/>
                                </a:rPr>
                                <m:t>𝑌</m:t>
                              </m:r>
                              <m:r>
                                <a:rPr lang="de-DE" sz="2000" i="1">
                                  <a:latin typeface="Cambria Math" panose="02040503050406030204" pitchFamily="18" charset="0"/>
                                </a:rPr>
                                <m:t> </m:t>
                              </m:r>
                            </m:e>
                          </m:d>
                        </m:den>
                      </m:f>
                      <m:r>
                        <a:rPr lang="de-DE" sz="2000" b="0" i="1" smtClean="0">
                          <a:latin typeface="Cambria Math" panose="02040503050406030204" pitchFamily="18" charset="0"/>
                        </a:rPr>
                        <m:t>=1−</m:t>
                      </m:r>
                      <m:f>
                        <m:fPr>
                          <m:ctrlPr>
                            <a:rPr lang="de-DE" sz="2000" i="1">
                              <a:latin typeface="Cambria Math" panose="02040503050406030204" pitchFamily="18" charset="0"/>
                            </a:rPr>
                          </m:ctrlPr>
                        </m:fPr>
                        <m:num>
                          <m:r>
                            <a:rPr lang="de-DE" sz="2000" i="1">
                              <a:latin typeface="Cambria Math" panose="02040503050406030204" pitchFamily="18" charset="0"/>
                            </a:rPr>
                            <m:t>𝑉𝑎𝑟</m:t>
                          </m:r>
                          <m:d>
                            <m:dPr>
                              <m:ctrlPr>
                                <a:rPr lang="de-DE" sz="2000" i="1">
                                  <a:latin typeface="Cambria Math" panose="02040503050406030204" pitchFamily="18" charset="0"/>
                                </a:rPr>
                              </m:ctrlPr>
                            </m:dPr>
                            <m:e>
                              <m:r>
                                <a:rPr lang="de-DE" sz="2000" b="0" i="1" smtClean="0">
                                  <a:latin typeface="Cambria Math" panose="02040503050406030204" pitchFamily="18" charset="0"/>
                                </a:rPr>
                                <m:t>𝑌</m:t>
                              </m:r>
                              <m:r>
                                <a:rPr lang="de-DE" sz="2000" b="0" i="1" smtClean="0">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e>
                          </m:d>
                        </m:num>
                        <m:den>
                          <m:r>
                            <a:rPr lang="de-DE" sz="2000" i="1">
                              <a:latin typeface="Cambria Math" panose="02040503050406030204" pitchFamily="18" charset="0"/>
                            </a:rPr>
                            <m:t>𝑉𝑎𝑟</m:t>
                          </m:r>
                          <m:d>
                            <m:dPr>
                              <m:ctrlPr>
                                <a:rPr lang="de-DE" sz="2000" i="1">
                                  <a:latin typeface="Cambria Math" panose="02040503050406030204" pitchFamily="18" charset="0"/>
                                </a:rPr>
                              </m:ctrlPr>
                            </m:dPr>
                            <m:e>
                              <m:r>
                                <a:rPr lang="de-DE" sz="2000" i="1">
                                  <a:latin typeface="Cambria Math" panose="02040503050406030204" pitchFamily="18" charset="0"/>
                                </a:rPr>
                                <m:t>𝑌</m:t>
                              </m:r>
                              <m:r>
                                <a:rPr lang="de-DE" sz="2000" i="1">
                                  <a:latin typeface="Cambria Math" panose="02040503050406030204" pitchFamily="18" charset="0"/>
                                </a:rPr>
                                <m:t> </m:t>
                              </m:r>
                            </m:e>
                          </m:d>
                        </m:den>
                      </m:f>
                    </m:oMath>
                  </m:oMathPara>
                </a14:m>
                <a:endParaRPr lang="de-DE" sz="20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119018" y="5530925"/>
                <a:ext cx="5627985" cy="884281"/>
              </a:xfrm>
              <a:prstGeom prst="rect">
                <a:avLst/>
              </a:prstGeom>
              <a:blipFill>
                <a:blip r:embed="rId9"/>
                <a:stretch>
                  <a:fillRect/>
                </a:stretch>
              </a:blipFill>
            </p:spPr>
            <p:txBody>
              <a:bodyPr/>
              <a:lstStyle/>
              <a:p>
                <a:r>
                  <a:rPr lang="en-US">
                    <a:noFill/>
                  </a:rPr>
                  <a:t> </a:t>
                </a:r>
              </a:p>
            </p:txBody>
          </p:sp>
        </mc:Fallback>
      </mc:AlternateContent>
      <p:sp>
        <p:nvSpPr>
          <p:cNvPr id="18" name="Textfeld 17"/>
          <p:cNvSpPr txBox="1"/>
          <p:nvPr/>
        </p:nvSpPr>
        <p:spPr>
          <a:xfrm>
            <a:off x="5595471" y="5621055"/>
            <a:ext cx="2303063" cy="707886"/>
          </a:xfrm>
          <a:prstGeom prst="rect">
            <a:avLst/>
          </a:prstGeom>
          <a:noFill/>
        </p:spPr>
        <p:txBody>
          <a:bodyPr wrap="square" rtlCol="0">
            <a:spAutoFit/>
          </a:bodyPr>
          <a:lstStyle/>
          <a:p>
            <a:pPr algn="just"/>
            <a:r>
              <a:rPr lang="de-DE" sz="2000" b="1" dirty="0">
                <a:solidFill>
                  <a:srgbClr val="0070C0"/>
                </a:solidFill>
                <a:latin typeface="+mn-lt"/>
              </a:rPr>
              <a:t>Theoretisches</a:t>
            </a:r>
          </a:p>
          <a:p>
            <a:pPr algn="just"/>
            <a:r>
              <a:rPr lang="de-DE" sz="2000" b="1" dirty="0">
                <a:solidFill>
                  <a:srgbClr val="0070C0"/>
                </a:solidFill>
                <a:latin typeface="+mn-lt"/>
              </a:rPr>
              <a:t>Bestimmtheitsmaß</a:t>
            </a: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883</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648822062"/>
      </p:ext>
    </p:extLst>
  </p:cSld>
  <p:clrMapOvr>
    <a:masterClrMapping/>
  </p:clrMapOvr>
</p:sld>
</file>

<file path=ppt/slides/slide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Zusammenhang zur Modellgeraden in den Modellen KS und BH </a:t>
            </a:r>
            <a:r>
              <a:rPr lang="de-DE" sz="2000" dirty="0">
                <a:solidFill>
                  <a:srgbClr val="0070C0"/>
                </a:solidFill>
                <a:latin typeface="+mn-lt"/>
              </a:rPr>
              <a:t>●</a:t>
            </a:r>
            <a:endParaRPr lang="de-DE" sz="2000" b="1" dirty="0">
              <a:solidFill>
                <a:srgbClr val="0070C0"/>
              </a:solidFill>
              <a:latin typeface="+mn-lt"/>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8"/>
          <p:cNvSpPr txBox="1"/>
          <p:nvPr/>
        </p:nvSpPr>
        <p:spPr>
          <a:xfrm>
            <a:off x="433413" y="5042876"/>
            <a:ext cx="7403228" cy="400110"/>
          </a:xfrm>
          <a:prstGeom prst="rect">
            <a:avLst/>
          </a:prstGeom>
          <a:noFill/>
        </p:spPr>
        <p:txBody>
          <a:bodyPr wrap="square" rtlCol="0">
            <a:spAutoFit/>
          </a:bodyPr>
          <a:lstStyle/>
          <a:p>
            <a:r>
              <a:rPr lang="de-DE" sz="2000" dirty="0">
                <a:latin typeface="+mn-lt"/>
              </a:rPr>
              <a:t>&gt; Vgl. Eigenschaften (16) und (17) auf </a:t>
            </a:r>
            <a:r>
              <a:rPr lang="de-DE" sz="2000">
                <a:latin typeface="+mn-lt"/>
              </a:rPr>
              <a:t>Folie 879</a:t>
            </a:r>
            <a:endParaRPr lang="de-DE" sz="2000" dirty="0">
              <a:latin typeface="+mn-lt"/>
            </a:endParaRPr>
          </a:p>
        </p:txBody>
      </p:sp>
      <p:sp>
        <p:nvSpPr>
          <p:cNvPr id="14" name="Textfeld 13"/>
          <p:cNvSpPr txBox="1"/>
          <p:nvPr/>
        </p:nvSpPr>
        <p:spPr>
          <a:xfrm>
            <a:off x="433413" y="5500387"/>
            <a:ext cx="7403228" cy="400110"/>
          </a:xfrm>
          <a:prstGeom prst="rect">
            <a:avLst/>
          </a:prstGeom>
          <a:noFill/>
        </p:spPr>
        <p:txBody>
          <a:bodyPr wrap="square" rtlCol="0">
            <a:spAutoFit/>
          </a:bodyPr>
          <a:lstStyle/>
          <a:p>
            <a:r>
              <a:rPr lang="de-DE" sz="2000" dirty="0">
                <a:latin typeface="+mn-lt"/>
              </a:rPr>
              <a:t>&gt; Es gelten die Eigenschaften (9) und (8) </a:t>
            </a:r>
          </a:p>
        </p:txBody>
      </p:sp>
      <mc:AlternateContent xmlns:mc="http://schemas.openxmlformats.org/markup-compatibility/2006" xmlns:a14="http://schemas.microsoft.com/office/drawing/2010/main">
        <mc:Choice Requires="a14">
          <p:sp>
            <p:nvSpPr>
              <p:cNvPr id="17" name="Textfeld 16"/>
              <p:cNvSpPr txBox="1"/>
              <p:nvPr/>
            </p:nvSpPr>
            <p:spPr>
              <a:xfrm>
                <a:off x="1382842" y="5900497"/>
                <a:ext cx="4105243"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𝑖</m:t>
                            </m:r>
                          </m:sub>
                        </m:sSub>
                      </m:e>
                    </m:d>
                    <m:r>
                      <a:rPr lang="de-DE" sz="2000" i="1">
                        <a:latin typeface="Cambria Math"/>
                      </a:rPr>
                      <m:t>=</m:t>
                    </m:r>
                    <m:r>
                      <a:rPr lang="de-DE" sz="2000" b="0" i="1" smtClean="0">
                        <a:latin typeface="Cambria Math"/>
                      </a:rPr>
                      <m:t>0</m:t>
                    </m:r>
                  </m:oMath>
                </a14:m>
                <a:r>
                  <a:rPr lang="de-DE" sz="2000" dirty="0">
                    <a:solidFill>
                      <a:schemeClr val="tx1"/>
                    </a:solidFill>
                  </a:rPr>
                  <a:t>  </a:t>
                </a:r>
                <a:r>
                  <a:rPr lang="de-DE" sz="2000" dirty="0">
                    <a:solidFill>
                      <a:schemeClr val="tx1"/>
                    </a:solidFill>
                    <a:latin typeface="+mn-lt"/>
                  </a:rPr>
                  <a:t>und   </a:t>
                </a:r>
                <a14:m>
                  <m:oMath xmlns:m="http://schemas.openxmlformats.org/officeDocument/2006/math">
                    <m:r>
                      <a:rPr lang="de-DE" sz="2000" b="0" i="1" smtClean="0">
                        <a:solidFill>
                          <a:schemeClr val="tx1"/>
                        </a:solidFill>
                        <a:latin typeface="Cambria Math"/>
                      </a:rPr>
                      <m:t>𝐶𝑜𝑣</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𝑖</m:t>
                            </m:r>
                          </m:sub>
                        </m:sSub>
                      </m:e>
                    </m:d>
                    <m:r>
                      <a:rPr lang="de-DE" sz="2000" b="0" i="1" smtClean="0">
                        <a:solidFill>
                          <a:schemeClr val="tx1"/>
                        </a:solidFill>
                        <a:latin typeface="Cambria Math"/>
                      </a:rPr>
                      <m:t>=0</m:t>
                    </m:r>
                  </m:oMath>
                </a14:m>
                <a:endParaRPr lang="de-DE" sz="2000" dirty="0">
                  <a:solidFill>
                    <a:schemeClr val="tx1"/>
                  </a:solidFill>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382842" y="5900497"/>
                <a:ext cx="4105243" cy="400110"/>
              </a:xfrm>
              <a:prstGeom prst="rect">
                <a:avLst/>
              </a:prstGeom>
              <a:blipFill>
                <a:blip r:embed="rId3"/>
                <a:stretch>
                  <a:fillRect t="-9091" b="-25758"/>
                </a:stretch>
              </a:blipFill>
            </p:spPr>
            <p:txBody>
              <a:bodyPr/>
              <a:lstStyle/>
              <a:p>
                <a:r>
                  <a:rPr lang="en-US">
                    <a:noFill/>
                  </a:rPr>
                  <a:t> </a:t>
                </a:r>
              </a:p>
            </p:txBody>
          </p:sp>
        </mc:Fallback>
      </mc:AlternateContent>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884</a:t>
            </a:r>
            <a:endParaRPr lang="de-DE" sz="8000" b="1" dirty="0">
              <a:solidFill>
                <a:schemeClr val="tx1"/>
              </a:solidFill>
              <a:latin typeface="+mj-lt"/>
            </a:endParaRPr>
          </a:p>
        </p:txBody>
      </p:sp>
      <p:pic>
        <p:nvPicPr>
          <p:cNvPr id="2" name="Grafik 1"/>
          <p:cNvPicPr>
            <a:picLocks noChangeAspect="1"/>
          </p:cNvPicPr>
          <p:nvPr/>
        </p:nvPicPr>
        <p:blipFill>
          <a:blip r:embed="rId4"/>
          <a:stretch>
            <a:fillRect/>
          </a:stretch>
        </p:blipFill>
        <p:spPr>
          <a:xfrm>
            <a:off x="468313" y="1479409"/>
            <a:ext cx="7591425" cy="1104900"/>
          </a:xfrm>
          <a:prstGeom prst="rect">
            <a:avLst/>
          </a:prstGeom>
        </p:spPr>
      </p:pic>
      <p:pic>
        <p:nvPicPr>
          <p:cNvPr id="3" name="Grafik 2"/>
          <p:cNvPicPr>
            <a:picLocks noChangeAspect="1"/>
          </p:cNvPicPr>
          <p:nvPr/>
        </p:nvPicPr>
        <p:blipFill>
          <a:blip r:embed="rId5"/>
          <a:stretch>
            <a:fillRect/>
          </a:stretch>
        </p:blipFill>
        <p:spPr>
          <a:xfrm>
            <a:off x="468313" y="2584309"/>
            <a:ext cx="7581900" cy="2286000"/>
          </a:xfrm>
          <a:prstGeom prst="rect">
            <a:avLst/>
          </a:prstGeom>
        </p:spPr>
      </p:pic>
    </p:spTree>
    <p:extLst>
      <p:ext uri="{BB962C8B-B14F-4D97-AF65-F5344CB8AC3E}">
        <p14:creationId xmlns:p14="http://schemas.microsoft.com/office/powerpoint/2010/main" val="2249725823"/>
      </p:ext>
    </p:extLst>
  </p:cSld>
  <p:clrMapOvr>
    <a:masterClrMapping/>
  </p:clrMapOvr>
</p:sld>
</file>

<file path=ppt/slides/slide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8" name="Textfeld 7"/>
              <p:cNvSpPr txBox="1"/>
              <p:nvPr/>
            </p:nvSpPr>
            <p:spPr>
              <a:xfrm>
                <a:off x="1402861" y="1491312"/>
                <a:ext cx="410524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i="1">
                              <a:latin typeface="Cambria Math"/>
                              <a:ea typeface="Cambria Math"/>
                            </a:rPr>
                            <m:t>𝜇</m:t>
                          </m:r>
                        </m:e>
                        <m:sub>
                          <m:r>
                            <a:rPr lang="de-DE" sz="2000" b="0" i="1" smtClean="0">
                              <a:latin typeface="Cambria Math" panose="02040503050406030204" pitchFamily="18" charset="0"/>
                              <a:ea typeface="Cambria Math"/>
                            </a:rPr>
                            <m:t>𝑌</m:t>
                          </m:r>
                        </m:sub>
                      </m:sSub>
                      <m:r>
                        <a:rPr lang="de-DE" sz="2000" b="0" i="1" smtClean="0">
                          <a:latin typeface="Cambria Math"/>
                        </a:rPr>
                        <m:t>=</m:t>
                      </m:r>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𝑖</m:t>
                              </m:r>
                            </m:sub>
                          </m:sSub>
                        </m:e>
                      </m:d>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sSub>
                            <m:sSubPr>
                              <m:ctrlPr>
                                <a:rPr lang="de-DE" sz="2000" i="1">
                                  <a:latin typeface="Cambria Math" panose="02040503050406030204" pitchFamily="18" charset="0"/>
                                </a:rPr>
                              </m:ctrlPr>
                            </m:sSubPr>
                            <m:e>
                              <m:r>
                                <a:rPr lang="de-DE" sz="2000" b="0" i="1" smtClean="0">
                                  <a:latin typeface="Cambria Math"/>
                                </a:rPr>
                                <m:t>𝑋</m:t>
                              </m:r>
                            </m:e>
                            <m:sub>
                              <m:r>
                                <a:rPr lang="de-DE" sz="2000" b="0" i="1" smtClean="0">
                                  <a:latin typeface="Cambria Math"/>
                                  <a:ea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𝑈</m:t>
                              </m:r>
                            </m:e>
                            <m:sub>
                              <m:r>
                                <a:rPr lang="de-DE" sz="2000" i="1">
                                  <a:latin typeface="Cambria Math"/>
                                  <a:ea typeface="Cambria Math"/>
                                </a:rPr>
                                <m:t>𝑖</m:t>
                              </m:r>
                            </m:sub>
                          </m:sSub>
                        </m:e>
                      </m:d>
                    </m:oMath>
                  </m:oMathPara>
                </a14:m>
                <a:endParaRPr lang="de-DE" sz="2000" dirty="0">
                  <a:solidFill>
                    <a:schemeClr val="tx1"/>
                  </a:solidFill>
                </a:endParaRPr>
              </a:p>
            </p:txBody>
          </p:sp>
        </mc:Choice>
        <mc:Fallback xmlns="">
          <p:sp>
            <p:nvSpPr>
              <p:cNvPr id="8" name="Textfeld 7"/>
              <p:cNvSpPr txBox="1">
                <a:spLocks noRot="1" noChangeAspect="1" noMove="1" noResize="1" noEditPoints="1" noAdjustHandles="1" noChangeArrowheads="1" noChangeShapeType="1" noTextEdit="1"/>
              </p:cNvSpPr>
              <p:nvPr/>
            </p:nvSpPr>
            <p:spPr>
              <a:xfrm>
                <a:off x="1402861" y="1491312"/>
                <a:ext cx="4105243" cy="400110"/>
              </a:xfrm>
              <a:prstGeom prst="rect">
                <a:avLst/>
              </a:prstGeom>
              <a:blipFill>
                <a:blip r:embed="rId3"/>
                <a:stretch>
                  <a:fillRect b="-1846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 name="Textfeld 8"/>
              <p:cNvSpPr txBox="1"/>
              <p:nvPr/>
            </p:nvSpPr>
            <p:spPr>
              <a:xfrm>
                <a:off x="907303" y="3140968"/>
                <a:ext cx="410524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𝑌</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sSub>
                        <m:sSubPr>
                          <m:ctrlPr>
                            <a:rPr lang="de-DE" sz="2000" i="1">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𝑋</m:t>
                          </m:r>
                        </m:sub>
                      </m:sSub>
                    </m:oMath>
                  </m:oMathPara>
                </a14:m>
                <a:endParaRPr lang="de-DE" sz="2000" dirty="0">
                  <a:solidFill>
                    <a:schemeClr val="tx1"/>
                  </a:solidFill>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907303" y="3140968"/>
                <a:ext cx="4105243" cy="400110"/>
              </a:xfrm>
              <a:prstGeom prst="rect">
                <a:avLst/>
              </a:prstGeom>
              <a:blipFill rotWithShape="1">
                <a:blip r:embed="rId4"/>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1703492" y="2108528"/>
                <a:ext cx="460851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e>
                      </m:d>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e>
                      </m:d>
                      <m:r>
                        <a:rPr lang="de-DE" sz="2000" b="0" i="1" smtClean="0">
                          <a:latin typeface="Cambria Math"/>
                          <a:ea typeface="Cambria Math"/>
                        </a:rPr>
                        <m:t>+</m:t>
                      </m:r>
                      <m:r>
                        <a:rPr lang="de-DE" sz="2000" b="0" i="1" smtClean="0">
                          <a:latin typeface="Cambria Math"/>
                          <a:ea typeface="Cambria Math"/>
                        </a:rPr>
                        <m:t>𝐸</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𝑈</m:t>
                              </m:r>
                            </m:e>
                            <m:sub>
                              <m:r>
                                <a:rPr lang="de-DE" sz="2000" b="0" i="1" smtClean="0">
                                  <a:latin typeface="Cambria Math"/>
                                  <a:ea typeface="Cambria Math"/>
                                </a:rPr>
                                <m:t>𝑖</m:t>
                              </m:r>
                            </m:sub>
                          </m:sSub>
                        </m:e>
                      </m:d>
                    </m:oMath>
                  </m:oMathPara>
                </a14:m>
                <a:endParaRPr lang="de-DE" sz="2000" dirty="0">
                  <a:solidFill>
                    <a:schemeClr val="tx1"/>
                  </a:solidFill>
                </a:endParaRPr>
              </a:p>
            </p:txBody>
          </p:sp>
        </mc:Choice>
        <mc:Fallback xmlns="">
          <p:sp>
            <p:nvSpPr>
              <p:cNvPr id="10" name="Textfeld 9"/>
              <p:cNvSpPr txBox="1">
                <a:spLocks noRot="1" noChangeAspect="1" noMove="1" noResize="1" noEditPoints="1" noAdjustHandles="1" noChangeArrowheads="1" noChangeShapeType="1" noTextEdit="1"/>
              </p:cNvSpPr>
              <p:nvPr/>
            </p:nvSpPr>
            <p:spPr>
              <a:xfrm>
                <a:off x="1703492" y="2108528"/>
                <a:ext cx="4608512" cy="400110"/>
              </a:xfrm>
              <a:prstGeom prst="rect">
                <a:avLst/>
              </a:prstGeom>
              <a:blipFill rotWithShape="1">
                <a:blip r:embed="rId5"/>
                <a:stretch>
                  <a:fillRect b="-16667"/>
                </a:stretch>
              </a:blipFill>
            </p:spPr>
            <p:txBody>
              <a:bodyPr/>
              <a:lstStyle/>
              <a:p>
                <a:r>
                  <a:rPr lang="de-DE">
                    <a:noFill/>
                  </a:rPr>
                  <a:t> </a:t>
                </a:r>
              </a:p>
            </p:txBody>
          </p:sp>
        </mc:Fallback>
      </mc:AlternateContent>
      <p:sp>
        <p:nvSpPr>
          <p:cNvPr id="12" name="Textfeld 11"/>
          <p:cNvSpPr txBox="1"/>
          <p:nvPr/>
        </p:nvSpPr>
        <p:spPr>
          <a:xfrm>
            <a:off x="468313" y="996697"/>
            <a:ext cx="7704088" cy="400110"/>
          </a:xfrm>
          <a:prstGeom prst="rect">
            <a:avLst/>
          </a:prstGeom>
          <a:noFill/>
        </p:spPr>
        <p:txBody>
          <a:bodyPr wrap="square" rtlCol="0">
            <a:spAutoFit/>
          </a:bodyPr>
          <a:lstStyle/>
          <a:p>
            <a:r>
              <a:rPr lang="de-DE" sz="2000" dirty="0">
                <a:latin typeface="+mn-lt"/>
              </a:rPr>
              <a:t>&gt; Mit Annahme (A2), d. h. insbesondere der identischen Verteilung, folgt</a:t>
            </a:r>
          </a:p>
        </p:txBody>
      </p:sp>
      <mc:AlternateContent xmlns:mc="http://schemas.openxmlformats.org/markup-compatibility/2006" xmlns:a14="http://schemas.microsoft.com/office/drawing/2010/main">
        <mc:Choice Requires="a14">
          <p:sp>
            <p:nvSpPr>
              <p:cNvPr id="14" name="Textfeld 13"/>
              <p:cNvSpPr txBox="1"/>
              <p:nvPr/>
            </p:nvSpPr>
            <p:spPr>
              <a:xfrm>
                <a:off x="1703492" y="2627504"/>
                <a:ext cx="460851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sSub>
                        <m:sSubPr>
                          <m:ctrlPr>
                            <a:rPr lang="de-DE" sz="2000" i="1">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ea typeface="Cambria Math"/>
                            </a:rPr>
                            <m:t>𝑋</m:t>
                          </m:r>
                        </m:sub>
                      </m:sSub>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703492" y="2627504"/>
                <a:ext cx="4608512" cy="400110"/>
              </a:xfrm>
              <a:prstGeom prst="rect">
                <a:avLst/>
              </a:prstGeom>
              <a:blipFill rotWithShape="1">
                <a:blip r:embed="rId6"/>
                <a:stretch>
                  <a:fillRect b="-16667"/>
                </a:stretch>
              </a:blipFill>
            </p:spPr>
            <p:txBody>
              <a:bodyPr/>
              <a:lstStyle/>
              <a:p>
                <a:r>
                  <a:rPr lang="de-DE">
                    <a:noFill/>
                  </a:rPr>
                  <a:t> </a:t>
                </a:r>
              </a:p>
            </p:txBody>
          </p:sp>
        </mc:Fallback>
      </mc:AlternateContent>
      <p:sp>
        <p:nvSpPr>
          <p:cNvPr id="15" name="Textfeld 14"/>
          <p:cNvSpPr txBox="1"/>
          <p:nvPr/>
        </p:nvSpPr>
        <p:spPr>
          <a:xfrm>
            <a:off x="468314" y="3733001"/>
            <a:ext cx="7704088" cy="400110"/>
          </a:xfrm>
          <a:prstGeom prst="rect">
            <a:avLst/>
          </a:prstGeom>
          <a:noFill/>
        </p:spPr>
        <p:txBody>
          <a:bodyPr wrap="square" rtlCol="0">
            <a:spAutoFit/>
          </a:bodyPr>
          <a:lstStyle/>
          <a:p>
            <a:r>
              <a:rPr lang="de-DE" sz="2000" dirty="0">
                <a:latin typeface="+mn-lt"/>
              </a:rPr>
              <a:t>&gt; Andererseits folgt:</a:t>
            </a:r>
          </a:p>
        </p:txBody>
      </p:sp>
      <mc:AlternateContent xmlns:mc="http://schemas.openxmlformats.org/markup-compatibility/2006" xmlns:a14="http://schemas.microsoft.com/office/drawing/2010/main">
        <mc:Choice Requires="a14">
          <p:sp>
            <p:nvSpPr>
              <p:cNvPr id="16" name="Textfeld 15"/>
              <p:cNvSpPr txBox="1"/>
              <p:nvPr/>
            </p:nvSpPr>
            <p:spPr>
              <a:xfrm>
                <a:off x="1402861" y="4237057"/>
                <a:ext cx="583343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𝜎</m:t>
                          </m:r>
                        </m:e>
                        <m:sub>
                          <m:r>
                            <a:rPr lang="de-DE" sz="2000" b="0" i="1" smtClean="0">
                              <a:latin typeface="Cambria Math"/>
                              <a:ea typeface="Cambria Math"/>
                            </a:rPr>
                            <m:t>𝑋𝑌</m:t>
                          </m:r>
                        </m:sub>
                      </m:sSub>
                      <m:r>
                        <a:rPr lang="de-DE" sz="2000" b="0" i="1" smtClean="0">
                          <a:latin typeface="Cambria Math"/>
                        </a:rPr>
                        <m:t>=</m:t>
                      </m:r>
                      <m:r>
                        <a:rPr lang="de-DE" sz="2000" b="0" i="1" smtClean="0">
                          <a:latin typeface="Cambria Math"/>
                        </a:rPr>
                        <m:t>𝐶𝑜𝑣</m:t>
                      </m:r>
                      <m:d>
                        <m:dPr>
                          <m:ctrlPr>
                            <a:rPr lang="de-DE" sz="2000" b="0" i="1" smtClean="0">
                              <a:solidFill>
                                <a:schemeClr val="tx1"/>
                              </a:solidFill>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𝑋</m:t>
                              </m:r>
                            </m:e>
                            <m:sub>
                              <m:r>
                                <a:rPr lang="de-DE" sz="2000" i="1">
                                  <a:latin typeface="Cambria Math"/>
                                </a:rPr>
                                <m:t>𝑖</m:t>
                              </m:r>
                            </m:sub>
                          </m:sSub>
                          <m:r>
                            <a:rPr lang="de-DE" sz="2000" b="0" i="1" smtClean="0">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𝑌</m:t>
                              </m:r>
                            </m:e>
                            <m:sub>
                              <m:r>
                                <a:rPr lang="de-DE" sz="2000" b="0" i="1" smtClean="0">
                                  <a:solidFill>
                                    <a:schemeClr val="tx1"/>
                                  </a:solidFill>
                                  <a:latin typeface="Cambria Math"/>
                                </a:rPr>
                                <m:t>𝑖</m:t>
                              </m:r>
                            </m:sub>
                          </m:sSub>
                        </m:e>
                      </m:d>
                      <m:r>
                        <a:rPr lang="de-DE" sz="2000" i="1">
                          <a:latin typeface="Cambria Math"/>
                        </a:rPr>
                        <m:t>=</m:t>
                      </m:r>
                      <m:r>
                        <a:rPr lang="de-DE" sz="2000" b="0" i="1" smtClean="0">
                          <a:latin typeface="Cambria Math"/>
                        </a:rPr>
                        <m:t>𝐶𝑜𝑣</m:t>
                      </m:r>
                      <m:d>
                        <m:dPr>
                          <m:ctrlPr>
                            <a:rPr lang="de-DE" sz="2000" i="1">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sSub>
                            <m:sSubPr>
                              <m:ctrlPr>
                                <a:rPr lang="de-DE" sz="2000" i="1">
                                  <a:latin typeface="Cambria Math" panose="02040503050406030204" pitchFamily="18" charset="0"/>
                                </a:rPr>
                              </m:ctrlPr>
                            </m:sSubPr>
                            <m:e>
                              <m:r>
                                <a:rPr lang="de-DE" sz="2000" b="0" i="1" smtClean="0">
                                  <a:latin typeface="Cambria Math"/>
                                </a:rPr>
                                <m:t>𝑋</m:t>
                              </m:r>
                            </m:e>
                            <m:sub>
                              <m:r>
                                <a:rPr lang="de-DE" sz="2000" b="0" i="1" smtClean="0">
                                  <a:latin typeface="Cambria Math"/>
                                  <a:ea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𝑈</m:t>
                              </m:r>
                            </m:e>
                            <m:sub>
                              <m:r>
                                <a:rPr lang="de-DE" sz="2000" i="1">
                                  <a:latin typeface="Cambria Math"/>
                                  <a:ea typeface="Cambria Math"/>
                                </a:rPr>
                                <m:t>𝑖</m:t>
                              </m:r>
                            </m:sub>
                          </m:sSub>
                        </m:e>
                      </m:d>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402861" y="4237057"/>
                <a:ext cx="5833436" cy="400110"/>
              </a:xfrm>
              <a:prstGeom prst="rect">
                <a:avLst/>
              </a:prstGeom>
              <a:blipFill rotWithShape="1">
                <a:blip r:embed="rId7"/>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1871556" y="4797152"/>
                <a:ext cx="5698385" cy="404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r>
                        <a:rPr lang="de-DE" sz="2000" b="0" i="1" smtClean="0">
                          <a:latin typeface="Cambria Math"/>
                        </a:rPr>
                        <m:t>𝐶𝑜𝑣</m:t>
                      </m:r>
                      <m:d>
                        <m:dPr>
                          <m:ctrlPr>
                            <a:rPr lang="de-DE" sz="2000" b="0" i="1" smtClean="0">
                              <a:solidFill>
                                <a:schemeClr val="tx1"/>
                              </a:solidFill>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𝑋</m:t>
                              </m:r>
                            </m:e>
                            <m:sub>
                              <m:r>
                                <a:rPr lang="de-DE" sz="2000" i="1">
                                  <a:latin typeface="Cambria Math"/>
                                </a:rPr>
                                <m:t>𝑖</m:t>
                              </m:r>
                            </m:sub>
                          </m:sSub>
                          <m:r>
                            <a:rPr lang="de-DE" sz="2000" b="0" i="1" smtClean="0">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e>
                      </m:d>
                      <m:r>
                        <a:rPr lang="de-DE" sz="2000" b="0" i="1" smtClean="0">
                          <a:solidFill>
                            <a:schemeClr val="tx1"/>
                          </a:solidFill>
                          <a:latin typeface="Cambria Math"/>
                        </a:rPr>
                        <m:t>+</m:t>
                      </m:r>
                      <m:r>
                        <a:rPr lang="de-DE" sz="2000" b="0" i="1" smtClean="0">
                          <a:latin typeface="Cambria Math"/>
                        </a:rPr>
                        <m:t>𝐶𝑜𝑣</m:t>
                      </m:r>
                      <m:d>
                        <m:dPr>
                          <m:ctrlPr>
                            <a:rPr lang="de-DE" sz="2000" i="1">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r>
                            <a:rPr lang="de-DE" sz="2000" i="1" smtClean="0">
                              <a:latin typeface="Cambria Math"/>
                            </a:rPr>
                            <m:t> </m:t>
                          </m:r>
                          <m:sSub>
                            <m:sSubPr>
                              <m:ctrlPr>
                                <a:rPr lang="de-DE" sz="2000" i="1">
                                  <a:latin typeface="Cambria Math" panose="02040503050406030204" pitchFamily="18" charset="0"/>
                                </a:rPr>
                              </m:ctrlPr>
                            </m:sSubPr>
                            <m:e>
                              <m:r>
                                <a:rPr lang="de-DE" sz="2000" b="0" i="1" smtClean="0">
                                  <a:latin typeface="Cambria Math"/>
                                </a:rPr>
                                <m:t>𝑈</m:t>
                              </m:r>
                            </m:e>
                            <m:sub>
                              <m:r>
                                <a:rPr lang="de-DE" sz="2000" i="1">
                                  <a:latin typeface="Cambria Math"/>
                                  <a:ea typeface="Cambria Math"/>
                                </a:rPr>
                                <m:t>𝑖</m:t>
                              </m:r>
                            </m:sub>
                          </m:sSub>
                        </m:e>
                      </m:d>
                      <m:r>
                        <a:rPr lang="de-DE" sz="2000" b="0" i="1" smtClean="0">
                          <a:latin typeface="Cambria Math"/>
                        </a:rPr>
                        <m:t>=</m:t>
                      </m:r>
                      <m:sSubSup>
                        <m:sSubSupPr>
                          <m:ctrlPr>
                            <a:rPr lang="de-DE" sz="2000" b="0" i="1" smtClean="0">
                              <a:latin typeface="Cambria Math" panose="02040503050406030204" pitchFamily="18" charset="0"/>
                            </a:rPr>
                          </m:ctrlPr>
                        </m:sSubSupPr>
                        <m:e>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r>
                            <a:rPr lang="de-DE" sz="2000" b="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871556" y="4797152"/>
                <a:ext cx="5698385" cy="404406"/>
              </a:xfrm>
              <a:prstGeom prst="rect">
                <a:avLst/>
              </a:prstGeom>
              <a:blipFill rotWithShape="1">
                <a:blip r:embed="rId8"/>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045412" y="5301208"/>
                <a:ext cx="1914512" cy="69121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r>
                        <a:rPr lang="de-DE" sz="2000" b="0" i="0"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ea typeface="Cambria Math"/>
                                </a:rPr>
                                <m:t>𝜎</m:t>
                              </m:r>
                            </m:e>
                            <m:sub>
                              <m:r>
                                <a:rPr lang="de-DE" sz="2000" b="0" i="1" smtClean="0">
                                  <a:latin typeface="Cambria Math"/>
                                </a:rPr>
                                <m:t>𝑋𝑌</m:t>
                              </m:r>
                            </m:sub>
                          </m:sSub>
                        </m:num>
                        <m:den>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den>
                      </m:f>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045412" y="5301208"/>
                <a:ext cx="1914512" cy="691215"/>
              </a:xfrm>
              <a:prstGeom prst="rect">
                <a:avLst/>
              </a:prstGeom>
              <a:blipFill rotWithShape="1">
                <a:blip r:embed="rId9"/>
                <a:stretch>
                  <a:fillRect/>
                </a:stretch>
              </a:blipFill>
            </p:spPr>
            <p:txBody>
              <a:bodyPr/>
              <a:lstStyle/>
              <a:p>
                <a:r>
                  <a:rPr lang="de-DE">
                    <a:noFill/>
                  </a:rPr>
                  <a:t> </a:t>
                </a:r>
              </a:p>
            </p:txBody>
          </p:sp>
        </mc:Fallback>
      </mc:AlternateContent>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885</a:t>
            </a:r>
            <a:endParaRPr lang="de-DE" sz="8000" b="1" dirty="0">
              <a:solidFill>
                <a:schemeClr val="tx1"/>
              </a:solidFill>
              <a:latin typeface="+mj-lt"/>
            </a:endParaRPr>
          </a:p>
        </p:txBody>
      </p:sp>
    </p:spTree>
    <p:extLst>
      <p:ext uri="{BB962C8B-B14F-4D97-AF65-F5344CB8AC3E}">
        <p14:creationId xmlns:p14="http://schemas.microsoft.com/office/powerpoint/2010/main" val="821845199"/>
      </p:ext>
    </p:extLst>
  </p:cSld>
  <p:clrMapOvr>
    <a:masterClrMapping/>
  </p:clrMapOvr>
</p:sld>
</file>

<file path=ppt/slides/slide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0" name="Textfeld 19"/>
          <p:cNvSpPr txBox="1">
            <a:spLocks noChangeArrowheads="1"/>
          </p:cNvSpPr>
          <p:nvPr/>
        </p:nvSpPr>
        <p:spPr bwMode="auto">
          <a:xfrm>
            <a:off x="468313" y="5170852"/>
            <a:ext cx="820737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Zusammenhang zur Modellgeraden in den Modellen KN und UHV </a:t>
            </a:r>
            <a:r>
              <a:rPr lang="de-DE" sz="2000" dirty="0">
                <a:solidFill>
                  <a:srgbClr val="0070C0"/>
                </a:solidFill>
                <a:latin typeface="+mn-lt"/>
              </a:rPr>
              <a:t>●</a:t>
            </a:r>
            <a:endParaRPr lang="de-DE" sz="2000" b="1" dirty="0">
              <a:solidFill>
                <a:srgbClr val="0070C0"/>
              </a:solidFill>
              <a:latin typeface="+mn-lt"/>
            </a:endParaRPr>
          </a:p>
        </p:txBody>
      </p:sp>
      <p:sp>
        <p:nvSpPr>
          <p:cNvPr id="22" name="Textfeld 21"/>
          <p:cNvSpPr txBox="1"/>
          <p:nvPr/>
        </p:nvSpPr>
        <p:spPr>
          <a:xfrm>
            <a:off x="468313" y="996697"/>
            <a:ext cx="7704088" cy="400110"/>
          </a:xfrm>
          <a:prstGeom prst="rect">
            <a:avLst/>
          </a:prstGeom>
          <a:noFill/>
        </p:spPr>
        <p:txBody>
          <a:bodyPr wrap="square" rtlCol="0">
            <a:spAutoFit/>
          </a:bodyPr>
          <a:lstStyle/>
          <a:p>
            <a:r>
              <a:rPr lang="de-DE" sz="2000" dirty="0">
                <a:latin typeface="+mn-lt"/>
              </a:rPr>
              <a:t>&gt; Weiter gilt:</a:t>
            </a:r>
          </a:p>
        </p:txBody>
      </p:sp>
      <mc:AlternateContent xmlns:mc="http://schemas.openxmlformats.org/markup-compatibility/2006" xmlns:a14="http://schemas.microsoft.com/office/drawing/2010/main">
        <mc:Choice Requires="a14">
          <p:sp>
            <p:nvSpPr>
              <p:cNvPr id="23" name="Textfeld 22"/>
              <p:cNvSpPr txBox="1"/>
              <p:nvPr/>
            </p:nvSpPr>
            <p:spPr>
              <a:xfrm>
                <a:off x="899592" y="1491312"/>
                <a:ext cx="4969339"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𝑈</m:t>
                          </m:r>
                        </m:sub>
                        <m:sup>
                          <m:r>
                            <a:rPr lang="de-DE" sz="2000" b="0" i="1" smtClean="0">
                              <a:latin typeface="Cambria Math"/>
                            </a:rPr>
                            <m:t>2</m:t>
                          </m:r>
                        </m:sup>
                      </m:sSubSup>
                      <m:r>
                        <a:rPr lang="de-DE" sz="2000" b="0" i="1" smtClean="0">
                          <a:latin typeface="Cambria Math"/>
                        </a:rPr>
                        <m:t>=</m:t>
                      </m:r>
                      <m:r>
                        <a:rPr lang="de-DE" sz="2000" b="0" i="1" smtClean="0">
                          <a:latin typeface="Cambria Math"/>
                        </a:rPr>
                        <m:t>𝑉𝑎𝑟</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𝑖</m:t>
                              </m:r>
                            </m:sub>
                          </m:sSub>
                        </m:e>
                      </m:d>
                      <m:r>
                        <a:rPr lang="de-DE" sz="2000" i="1">
                          <a:latin typeface="Cambria Math"/>
                        </a:rPr>
                        <m:t>=</m:t>
                      </m:r>
                      <m:r>
                        <a:rPr lang="de-DE" sz="2000" b="0" i="1" smtClean="0">
                          <a:latin typeface="Cambria Math"/>
                        </a:rPr>
                        <m:t>𝑉𝑎𝑟</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sSub>
                                <m:sSubPr>
                                  <m:ctrlPr>
                                    <a:rPr lang="de-DE" sz="2000" i="1">
                                      <a:latin typeface="Cambria Math" panose="02040503050406030204" pitchFamily="18" charset="0"/>
                                    </a:rPr>
                                  </m:ctrlPr>
                                </m:sSubPr>
                                <m:e>
                                  <m:r>
                                    <a:rPr lang="de-DE" sz="2000" b="0" i="1" smtClean="0">
                                      <a:latin typeface="Cambria Math"/>
                                    </a:rPr>
                                    <m:t>𝑌</m:t>
                                  </m:r>
                                </m:e>
                                <m:sub>
                                  <m:r>
                                    <a:rPr lang="de-DE" sz="2000" i="1">
                                      <a:latin typeface="Cambria Math"/>
                                      <a:ea typeface="Cambria Math"/>
                                    </a:rPr>
                                    <m:t>𝑖</m:t>
                                  </m:r>
                                </m:sub>
                              </m:sSub>
                              <m:r>
                                <a:rPr lang="de-DE" sz="2000" b="0" i="1" smtClean="0">
                                  <a:latin typeface="Cambria Math"/>
                                  <a:ea typeface="Cambria Math"/>
                                </a:rPr>
                                <m:t>−</m:t>
                              </m:r>
                              <m:r>
                                <a:rPr lang="de-DE" sz="2000" i="1" smtClean="0">
                                  <a:latin typeface="Cambria Math"/>
                                  <a:ea typeface="Cambria Math"/>
                                </a:rPr>
                                <m:t>𝛽</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sSub>
                            <m:sSubPr>
                              <m:ctrlPr>
                                <a:rPr lang="de-DE" sz="2000" i="1">
                                  <a:latin typeface="Cambria Math" panose="02040503050406030204" pitchFamily="18" charset="0"/>
                                </a:rPr>
                              </m:ctrlPr>
                            </m:sSubPr>
                            <m:e>
                              <m:r>
                                <a:rPr lang="de-DE" sz="2000" b="0" i="1" smtClean="0">
                                  <a:latin typeface="Cambria Math"/>
                                </a:rPr>
                                <m:t>𝑋</m:t>
                              </m:r>
                            </m:e>
                            <m:sub>
                              <m:r>
                                <a:rPr lang="de-DE" sz="2000" b="0" i="1" smtClean="0">
                                  <a:latin typeface="Cambria Math"/>
                                  <a:ea typeface="Cambria Math"/>
                                </a:rPr>
                                <m:t>𝑖</m:t>
                              </m:r>
                            </m:sub>
                          </m:sSub>
                        </m:e>
                      </m:d>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899592" y="1491312"/>
                <a:ext cx="4969339" cy="406458"/>
              </a:xfrm>
              <a:prstGeom prst="rect">
                <a:avLst/>
              </a:prstGeom>
              <a:blipFill rotWithShape="1">
                <a:blip r:embed="rId3"/>
                <a:stretch>
                  <a:fillRect b="-1666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294659" y="1995077"/>
                <a:ext cx="2699906" cy="7838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𝑉𝑎𝑟</m:t>
                      </m:r>
                      <m:d>
                        <m:dPr>
                          <m:ctrlPr>
                            <a:rPr lang="de-DE" sz="2000" i="1">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r>
                            <a:rPr lang="de-DE" sz="2000" b="0" i="1" smtClean="0">
                              <a:latin typeface="Cambria Math"/>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ea typeface="Cambria Math"/>
                                    </a:rPr>
                                    <m:t>𝜎</m:t>
                                  </m:r>
                                </m:e>
                                <m:sub>
                                  <m:r>
                                    <a:rPr lang="de-DE" sz="2000" i="1">
                                      <a:latin typeface="Cambria Math"/>
                                    </a:rPr>
                                    <m:t>𝑋𝑌</m:t>
                                  </m:r>
                                </m:sub>
                              </m:sSub>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den>
                          </m:f>
                          <m:sSub>
                            <m:sSubPr>
                              <m:ctrlPr>
                                <a:rPr lang="de-DE" sz="2000" i="1">
                                  <a:latin typeface="Cambria Math" panose="02040503050406030204" pitchFamily="18" charset="0"/>
                                </a:rPr>
                              </m:ctrlPr>
                            </m:sSubPr>
                            <m:e>
                              <m:r>
                                <a:rPr lang="de-DE" sz="2000" b="0" i="1" smtClean="0">
                                  <a:latin typeface="Cambria Math"/>
                                </a:rPr>
                                <m:t>𝑋</m:t>
                              </m:r>
                            </m:e>
                            <m:sub>
                              <m:r>
                                <a:rPr lang="de-DE" sz="2000" b="0" i="1" smtClean="0">
                                  <a:latin typeface="Cambria Math"/>
                                  <a:ea typeface="Cambria Math"/>
                                </a:rPr>
                                <m:t>𝑖</m:t>
                              </m:r>
                            </m:sub>
                          </m:sSub>
                        </m:e>
                      </m:d>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294659" y="1995077"/>
                <a:ext cx="2699906" cy="78386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260417" y="2778946"/>
                <a:ext cx="6408713" cy="84465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e>
                      </m:d>
                      <m:r>
                        <a:rPr lang="de-DE" sz="2000" b="0" i="1" smtClean="0">
                          <a:latin typeface="Cambria Math"/>
                        </a:rPr>
                        <m:t>+</m:t>
                      </m:r>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ea typeface="Cambria Math"/>
                                        </a:rPr>
                                        <m:t>𝜎</m:t>
                                      </m:r>
                                    </m:e>
                                    <m:sub>
                                      <m:r>
                                        <a:rPr lang="de-DE" sz="2000" i="1">
                                          <a:latin typeface="Cambria Math"/>
                                        </a:rPr>
                                        <m:t>𝑋𝑌</m:t>
                                      </m:r>
                                    </m:sub>
                                  </m:sSub>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den>
                              </m:f>
                            </m:e>
                          </m:d>
                        </m:e>
                        <m:sup>
                          <m:r>
                            <a:rPr lang="de-DE" sz="2000" b="0" i="1" smtClean="0">
                              <a:latin typeface="Cambria Math"/>
                            </a:rPr>
                            <m:t>2</m:t>
                          </m:r>
                        </m:sup>
                      </m:sSup>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−2</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ea typeface="Cambria Math"/>
                                </a:rPr>
                                <m:t>𝜎</m:t>
                              </m:r>
                            </m:e>
                            <m:sub>
                              <m:r>
                                <a:rPr lang="de-DE" sz="2000" i="1">
                                  <a:latin typeface="Cambria Math"/>
                                </a:rPr>
                                <m:t>𝑋𝑌</m:t>
                              </m:r>
                            </m:sub>
                          </m:sSub>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den>
                      </m:f>
                      <m:r>
                        <a:rPr lang="de-DE" sz="2000" b="0" i="1" smtClean="0">
                          <a:latin typeface="Cambria Math"/>
                        </a:rPr>
                        <m:t>𝐶𝑜𝑣</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e>
                      </m:d>
                    </m:oMath>
                  </m:oMathPara>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260417" y="2778946"/>
                <a:ext cx="6408713" cy="844655"/>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1260417" y="3676199"/>
                <a:ext cx="3815640" cy="78874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b="0" i="1" smtClean="0">
                              <a:latin typeface="Cambria Math"/>
                              <a:ea typeface="Cambria Math"/>
                            </a:rPr>
                            <m:t>𝑌</m:t>
                          </m:r>
                        </m:sub>
                        <m:sup>
                          <m:r>
                            <a:rPr lang="de-DE" sz="2000" i="1">
                              <a:latin typeface="Cambria Math"/>
                            </a:rPr>
                            <m:t>2</m:t>
                          </m:r>
                        </m:sup>
                      </m:sSubSup>
                      <m:r>
                        <a:rPr lang="de-DE" sz="2000" b="0" i="1" smtClean="0">
                          <a:latin typeface="Cambria Math"/>
                        </a:rPr>
                        <m:t>+</m:t>
                      </m:r>
                      <m:f>
                        <m:fPr>
                          <m:ctrlPr>
                            <a:rPr lang="de-DE" sz="2000" b="0" i="1" smtClean="0">
                              <a:latin typeface="Cambria Math" panose="02040503050406030204" pitchFamily="18" charset="0"/>
                            </a:rPr>
                          </m:ctrlPr>
                        </m:fPr>
                        <m:num>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𝑋𝑌</m:t>
                              </m:r>
                            </m:sub>
                            <m:sup>
                              <m:r>
                                <a:rPr lang="de-DE" sz="2000" b="0" i="1" smtClean="0">
                                  <a:latin typeface="Cambria Math"/>
                                </a:rPr>
                                <m:t>2</m:t>
                              </m:r>
                            </m:sup>
                          </m:sSubSup>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den>
                      </m:f>
                      <m:r>
                        <a:rPr lang="de-DE" sz="2000" b="0" i="1" smtClean="0">
                          <a:latin typeface="Cambria Math"/>
                        </a:rPr>
                        <m:t>−2</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𝑋𝑌</m:t>
                              </m:r>
                            </m:sub>
                            <m:sup>
                              <m:r>
                                <a:rPr lang="de-DE" sz="2000" i="1">
                                  <a:latin typeface="Cambria Math"/>
                                </a:rPr>
                                <m:t>2</m:t>
                              </m:r>
                            </m:sup>
                          </m:sSubSup>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den>
                      </m:f>
                      <m:r>
                        <a:rPr lang="de-DE" sz="2000" i="1">
                          <a:latin typeface="Cambria Math"/>
                        </a:rPr>
                        <m:t>=</m:t>
                      </m:r>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ea typeface="Cambria Math"/>
                            </a:rPr>
                            <m:t>𝑌</m:t>
                          </m:r>
                        </m:sub>
                        <m:sup>
                          <m:r>
                            <a:rPr lang="de-DE" sz="2000" i="1">
                              <a:latin typeface="Cambria Math"/>
                            </a:rPr>
                            <m:t>2</m:t>
                          </m:r>
                        </m:sup>
                      </m:sSubSup>
                      <m:r>
                        <a:rPr lang="de-DE" sz="2000" i="1">
                          <a:latin typeface="Cambria Math"/>
                        </a:rPr>
                        <m:t>−</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𝑋𝑌</m:t>
                              </m:r>
                            </m:sub>
                            <m:sup>
                              <m:r>
                                <a:rPr lang="de-DE" sz="2000" i="1">
                                  <a:latin typeface="Cambria Math"/>
                                </a:rPr>
                                <m:t>2</m:t>
                              </m:r>
                            </m:sup>
                          </m:sSubSup>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den>
                      </m:f>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260417" y="3676199"/>
                <a:ext cx="3815640" cy="788742"/>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1260417" y="4490062"/>
                <a:ext cx="2484672" cy="4044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b="0" i="1" smtClean="0">
                              <a:latin typeface="Cambria Math"/>
                              <a:ea typeface="Cambria Math"/>
                            </a:rPr>
                            <m:t>𝑌</m:t>
                          </m:r>
                        </m:sub>
                        <m:sup>
                          <m:r>
                            <a:rPr lang="de-DE" sz="2000" i="1">
                              <a:latin typeface="Cambria Math"/>
                            </a:rPr>
                            <m:t>2</m:t>
                          </m:r>
                        </m:sup>
                      </m:sSubSup>
                      <m:d>
                        <m:dPr>
                          <m:ctrlPr>
                            <a:rPr lang="de-DE" sz="2000" i="1" smtClean="0">
                              <a:latin typeface="Cambria Math" panose="02040503050406030204" pitchFamily="18" charset="0"/>
                            </a:rPr>
                          </m:ctrlPr>
                        </m:dPr>
                        <m:e>
                          <m:r>
                            <a:rPr lang="de-DE" sz="2000" b="0" i="1" smtClean="0">
                              <a:latin typeface="Cambria Math"/>
                            </a:rPr>
                            <m:t>1−</m:t>
                          </m:r>
                          <m:sSubSup>
                            <m:sSubSupPr>
                              <m:ctrlPr>
                                <a:rPr lang="de-DE" sz="2000" b="0" i="1" smtClean="0">
                                  <a:latin typeface="Cambria Math" panose="02040503050406030204" pitchFamily="18" charset="0"/>
                                </a:rPr>
                              </m:ctrlPr>
                            </m:sSubSupPr>
                            <m:e>
                              <m:r>
                                <a:rPr lang="de-DE" sz="2000" b="0" i="1" smtClean="0">
                                  <a:latin typeface="Cambria Math"/>
                                  <a:ea typeface="Cambria Math"/>
                                </a:rPr>
                                <m:t>𝜌</m:t>
                              </m:r>
                            </m:e>
                            <m:sub>
                              <m:r>
                                <a:rPr lang="de-DE" sz="2000" b="0" i="1" smtClean="0">
                                  <a:latin typeface="Cambria Math"/>
                                </a:rPr>
                                <m:t>𝑋𝑌</m:t>
                              </m:r>
                            </m:sub>
                            <m:sup>
                              <m:r>
                                <a:rPr lang="de-DE" sz="2000" b="0" i="1" smtClean="0">
                                  <a:latin typeface="Cambria Math"/>
                                </a:rPr>
                                <m:t>2</m:t>
                              </m:r>
                            </m:sup>
                          </m:sSubSup>
                        </m:e>
                      </m:d>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1260417" y="4490062"/>
                <a:ext cx="2484672" cy="404406"/>
              </a:xfrm>
              <a:prstGeom prst="rect">
                <a:avLst/>
              </a:prstGeom>
              <a:blipFill rotWithShape="1">
                <a:blip r:embed="rId7"/>
                <a:stretch>
                  <a:fillRect b="-909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4860032" y="3676199"/>
                <a:ext cx="3455597" cy="7949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b="0" i="1" smtClean="0">
                              <a:latin typeface="Cambria Math"/>
                              <a:ea typeface="Cambria Math"/>
                            </a:rPr>
                            <m:t>𝑌</m:t>
                          </m:r>
                        </m:sub>
                        <m:sup>
                          <m:r>
                            <a:rPr lang="de-DE" sz="2000" i="1">
                              <a:latin typeface="Cambria Math"/>
                            </a:rPr>
                            <m:t>2</m:t>
                          </m:r>
                        </m:sup>
                      </m:sSubSup>
                      <m:d>
                        <m:dPr>
                          <m:ctrlPr>
                            <a:rPr lang="de-DE" sz="2000" i="1" smtClean="0">
                              <a:latin typeface="Cambria Math" panose="02040503050406030204" pitchFamily="18" charset="0"/>
                            </a:rPr>
                          </m:ctrlPr>
                        </m:dPr>
                        <m:e>
                          <m:r>
                            <a:rPr lang="de-DE" sz="2000" b="0" i="1" smtClean="0">
                              <a:latin typeface="Cambria Math"/>
                            </a:rPr>
                            <m:t>1−</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𝑋𝑌</m:t>
                                  </m:r>
                                </m:sub>
                                <m:sup>
                                  <m:r>
                                    <a:rPr lang="de-DE" sz="2000" i="1">
                                      <a:latin typeface="Cambria Math"/>
                                    </a:rPr>
                                    <m:t>2</m:t>
                                  </m:r>
                                </m:sup>
                              </m:sSubSup>
                            </m:num>
                            <m:den>
                              <m:sSubSup>
                                <m:sSubSupPr>
                                  <m:ctrlPr>
                                    <a:rPr lang="de-DE" sz="2000" i="1">
                                      <a:latin typeface="Cambria Math" panose="02040503050406030204" pitchFamily="18" charset="0"/>
                                    </a:rPr>
                                  </m:ctrlPr>
                                </m:sSubSupPr>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ea typeface="Cambria Math"/>
                                        </a:rPr>
                                        <m:t>𝑌</m:t>
                                      </m:r>
                                    </m:sub>
                                    <m:sup>
                                      <m:r>
                                        <a:rPr lang="de-DE" sz="2000" i="1">
                                          <a:latin typeface="Cambria Math"/>
                                        </a:rPr>
                                        <m:t>2</m:t>
                                      </m:r>
                                    </m:sup>
                                  </m:sSubSup>
                                  <m:r>
                                    <a:rPr lang="de-DE" sz="2000" i="1">
                                      <a:latin typeface="Cambria Math"/>
                                      <a:ea typeface="Cambria Math"/>
                                    </a:rPr>
                                    <m:t>𝜎</m:t>
                                  </m:r>
                                </m:e>
                                <m:sub>
                                  <m:r>
                                    <a:rPr lang="de-DE" sz="2000" i="1">
                                      <a:latin typeface="Cambria Math"/>
                                    </a:rPr>
                                    <m:t>𝑋</m:t>
                                  </m:r>
                                </m:sub>
                                <m:sup>
                                  <m:r>
                                    <a:rPr lang="de-DE" sz="2000" i="1">
                                      <a:latin typeface="Cambria Math"/>
                                    </a:rPr>
                                    <m:t>2</m:t>
                                  </m:r>
                                </m:sup>
                              </m:sSubSup>
                            </m:den>
                          </m:f>
                        </m:e>
                      </m:d>
                    </m:oMath>
                  </m:oMathPara>
                </a14:m>
                <a:endParaRPr lang="de-DE" sz="2000" dirty="0">
                  <a:solidFill>
                    <a:schemeClr val="tx1"/>
                  </a:solidFill>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4860032" y="3676199"/>
                <a:ext cx="3455597" cy="794961"/>
              </a:xfrm>
              <a:prstGeom prst="rect">
                <a:avLst/>
              </a:prstGeom>
              <a:blipFill rotWithShape="1">
                <a:blip r:embed="rId8"/>
                <a:stretch>
                  <a:fillRect/>
                </a:stretch>
              </a:blipFill>
            </p:spPr>
            <p:txBody>
              <a:bodyPr/>
              <a:lstStyle/>
              <a:p>
                <a:r>
                  <a:rPr lang="de-DE">
                    <a:noFill/>
                  </a:rPr>
                  <a:t> </a:t>
                </a:r>
              </a:p>
            </p:txBody>
          </p:sp>
        </mc:Fallback>
      </mc:AlternateContent>
      <p:sp>
        <p:nvSpPr>
          <p:cNvPr id="34" name="Textfeld 33"/>
          <p:cNvSpPr txBox="1"/>
          <p:nvPr/>
        </p:nvSpPr>
        <p:spPr>
          <a:xfrm>
            <a:off x="683568" y="5648195"/>
            <a:ext cx="5180674" cy="400110"/>
          </a:xfrm>
          <a:prstGeom prst="rect">
            <a:avLst/>
          </a:prstGeom>
          <a:noFill/>
        </p:spPr>
        <p:txBody>
          <a:bodyPr wrap="square" rtlCol="0">
            <a:spAutoFit/>
          </a:bodyPr>
          <a:lstStyle/>
          <a:p>
            <a:r>
              <a:rPr lang="de-DE" sz="2000" dirty="0">
                <a:latin typeface="+mn-lt"/>
              </a:rPr>
              <a:t>Zusätzliche Konvergenzannahmen benötigt...</a:t>
            </a:r>
          </a:p>
        </p:txBody>
      </p: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886</a:t>
            </a:r>
            <a:endParaRPr lang="de-DE" sz="8000" b="1" dirty="0">
              <a:solidFill>
                <a:schemeClr val="tx1"/>
              </a:solidFill>
              <a:latin typeface="+mj-lt"/>
            </a:endParaRPr>
          </a:p>
        </p:txBody>
      </p:sp>
    </p:spTree>
    <p:extLst>
      <p:ext uri="{BB962C8B-B14F-4D97-AF65-F5344CB8AC3E}">
        <p14:creationId xmlns:p14="http://schemas.microsoft.com/office/powerpoint/2010/main" val="252086815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4.3 Spezielle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9"/>
          <p:cNvSpPr txBox="1">
            <a:spLocks noChangeArrowheads="1"/>
          </p:cNvSpPr>
          <p:nvPr/>
        </p:nvSpPr>
        <p:spPr bwMode="auto">
          <a:xfrm>
            <a:off x="468311" y="1124744"/>
            <a:ext cx="7704089" cy="400110"/>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4.3.1: </a:t>
            </a:r>
            <a:r>
              <a:rPr lang="de-DE" sz="2000" dirty="0" err="1">
                <a:latin typeface="Times New Roman" pitchFamily="18" charset="0"/>
              </a:rPr>
              <a:t>Dezile</a:t>
            </a:r>
            <a:r>
              <a:rPr lang="de-DE" sz="2000" dirty="0">
                <a:latin typeface="Times New Roman" pitchFamily="18" charset="0"/>
              </a:rPr>
              <a:t> und </a:t>
            </a:r>
            <a:r>
              <a:rPr lang="de-DE" sz="2000" dirty="0" err="1">
                <a:latin typeface="Times New Roman" pitchFamily="18" charset="0"/>
              </a:rPr>
              <a:t>Quintilsverhältnis</a:t>
            </a:r>
            <a:r>
              <a:rPr lang="de-DE" sz="2000" dirty="0">
                <a:latin typeface="Times New Roman" pitchFamily="18" charset="0"/>
              </a:rPr>
              <a:t> der Einkommensverteilung</a:t>
            </a:r>
            <a:endParaRPr lang="de-DE" sz="2000" b="1" dirty="0">
              <a:solidFill>
                <a:srgbClr val="0070C0"/>
              </a:solidFill>
              <a:latin typeface="Times New Roman" pitchFamily="18" charset="0"/>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86</a:t>
            </a:r>
            <a:endParaRPr lang="de-DE" sz="8000" b="1" dirty="0">
              <a:solidFill>
                <a:schemeClr val="tx1"/>
              </a:solidFill>
              <a:latin typeface="+mj-lt"/>
            </a:endParaRPr>
          </a:p>
        </p:txBody>
      </p:sp>
      <p:sp>
        <p:nvSpPr>
          <p:cNvPr id="11" name="Rechteck 10"/>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1" y="1813613"/>
            <a:ext cx="7038975" cy="1943100"/>
          </a:xfrm>
          <a:prstGeom prst="rect">
            <a:avLst/>
          </a:prstGeom>
        </p:spPr>
      </p:pic>
      <p:pic>
        <p:nvPicPr>
          <p:cNvPr id="3" name="Grafik 2"/>
          <p:cNvPicPr>
            <a:picLocks noChangeAspect="1"/>
          </p:cNvPicPr>
          <p:nvPr/>
        </p:nvPicPr>
        <p:blipFill>
          <a:blip r:embed="rId4"/>
          <a:stretch>
            <a:fillRect/>
          </a:stretch>
        </p:blipFill>
        <p:spPr>
          <a:xfrm>
            <a:off x="457200" y="4190365"/>
            <a:ext cx="6943725" cy="1876425"/>
          </a:xfrm>
          <a:prstGeom prst="rect">
            <a:avLst/>
          </a:prstGeom>
        </p:spPr>
      </p:pic>
    </p:spTree>
    <p:extLst>
      <p:ext uri="{BB962C8B-B14F-4D97-AF65-F5344CB8AC3E}">
        <p14:creationId xmlns:p14="http://schemas.microsoft.com/office/powerpoint/2010/main" val="156889979"/>
      </p:ext>
    </p:extLst>
  </p:cSld>
  <p:clrMapOvr>
    <a:masterClrMapping/>
  </p:clrMapOvr>
</p:sld>
</file>

<file path=ppt/slides/slide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1" y="981075"/>
            <a:ext cx="4823770"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12.1.3 Verteilungstheoretische Grundlagen</a:t>
            </a:r>
          </a:p>
        </p:txBody>
      </p:sp>
      <p:sp>
        <p:nvSpPr>
          <p:cNvPr id="8" name="Textfeld 9"/>
          <p:cNvSpPr txBox="1">
            <a:spLocks noChangeArrowheads="1"/>
          </p:cNvSpPr>
          <p:nvPr/>
        </p:nvSpPr>
        <p:spPr bwMode="auto">
          <a:xfrm>
            <a:off x="471836" y="1628800"/>
            <a:ext cx="352410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Verteilungen der KQ-Schätzer</a:t>
            </a:r>
          </a:p>
        </p:txBody>
      </p:sp>
      <p:sp>
        <p:nvSpPr>
          <p:cNvPr id="9" name="Textfeld 8"/>
          <p:cNvSpPr txBox="1">
            <a:spLocks noChangeArrowheads="1"/>
          </p:cNvSpPr>
          <p:nvPr/>
        </p:nvSpPr>
        <p:spPr bwMode="auto">
          <a:xfrm>
            <a:off x="468311" y="2204864"/>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Alternative Darstellungen der KQ-Schätzer </a:t>
            </a:r>
            <a:r>
              <a:rPr lang="de-DE" sz="2000" dirty="0">
                <a:solidFill>
                  <a:srgbClr val="0070C0"/>
                </a:solidFill>
                <a:latin typeface="+mn-lt"/>
              </a:rPr>
              <a:t>●</a:t>
            </a:r>
            <a:endParaRPr lang="de-DE" sz="2000" b="1" dirty="0">
              <a:solidFill>
                <a:srgbClr val="0070C0"/>
              </a:solidFill>
              <a:latin typeface="+mn-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Textfeld 10"/>
          <p:cNvSpPr txBox="1"/>
          <p:nvPr/>
        </p:nvSpPr>
        <p:spPr>
          <a:xfrm>
            <a:off x="468311" y="2708920"/>
            <a:ext cx="7704088" cy="400110"/>
          </a:xfrm>
          <a:prstGeom prst="rect">
            <a:avLst/>
          </a:prstGeom>
          <a:noFill/>
        </p:spPr>
        <p:txBody>
          <a:bodyPr wrap="square" rtlCol="0">
            <a:spAutoFit/>
          </a:bodyPr>
          <a:lstStyle/>
          <a:p>
            <a:r>
              <a:rPr lang="de-DE" sz="2000" dirty="0">
                <a:latin typeface="+mn-lt"/>
              </a:rPr>
              <a:t>Zur Herleitung der Verteilungen der KQ-Schätzer </a:t>
            </a:r>
          </a:p>
        </p:txBody>
      </p:sp>
      <mc:AlternateContent xmlns:mc="http://schemas.openxmlformats.org/markup-compatibility/2006" xmlns:a14="http://schemas.microsoft.com/office/drawing/2010/main">
        <mc:Choice Requires="a14">
          <p:sp>
            <p:nvSpPr>
              <p:cNvPr id="15" name="Textfeld 14"/>
              <p:cNvSpPr txBox="1"/>
              <p:nvPr/>
            </p:nvSpPr>
            <p:spPr>
              <a:xfrm>
                <a:off x="755577" y="3120824"/>
                <a:ext cx="2016224" cy="4273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𝑌</m:t>
                          </m:r>
                        </m:e>
                      </m:acc>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1</m:t>
                          </m:r>
                        </m:sub>
                      </m:sSub>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755577" y="3120824"/>
                <a:ext cx="2016224" cy="427361"/>
              </a:xfrm>
              <a:prstGeom prst="rect">
                <a:avLst/>
              </a:prstGeom>
              <a:blipFill rotWithShape="1">
                <a:blip r:embed="rId4"/>
                <a:stretch>
                  <a:fillRect l="-1511" t="-2857" b="-12857"/>
                </a:stretch>
              </a:blipFill>
            </p:spPr>
            <p:txBody>
              <a:bodyPr/>
              <a:lstStyle/>
              <a:p>
                <a:r>
                  <a:rPr lang="de-DE">
                    <a:noFill/>
                  </a:rPr>
                  <a:t> </a:t>
                </a:r>
              </a:p>
            </p:txBody>
          </p:sp>
        </mc:Fallback>
      </mc:AlternateContent>
      <p:sp>
        <p:nvSpPr>
          <p:cNvPr id="16" name="Textfeld 15"/>
          <p:cNvSpPr txBox="1"/>
          <p:nvPr/>
        </p:nvSpPr>
        <p:spPr>
          <a:xfrm>
            <a:off x="2411760" y="3134449"/>
            <a:ext cx="720080" cy="400110"/>
          </a:xfrm>
          <a:prstGeom prst="rect">
            <a:avLst/>
          </a:prstGeom>
          <a:noFill/>
        </p:spPr>
        <p:txBody>
          <a:bodyPr wrap="square" rtlCol="0">
            <a:spAutoFit/>
          </a:bodyPr>
          <a:lstStyle/>
          <a:p>
            <a:r>
              <a:rPr lang="de-DE" sz="2000" dirty="0">
                <a:latin typeface="+mn-lt"/>
              </a:rPr>
              <a:t>und</a:t>
            </a:r>
          </a:p>
        </p:txBody>
      </p:sp>
      <mc:AlternateContent xmlns:mc="http://schemas.openxmlformats.org/markup-compatibility/2006" xmlns:a14="http://schemas.microsoft.com/office/drawing/2010/main">
        <mc:Choice Requires="a14">
          <p:sp>
            <p:nvSpPr>
              <p:cNvPr id="17" name="Textfeld 16"/>
              <p:cNvSpPr txBox="1"/>
              <p:nvPr/>
            </p:nvSpPr>
            <p:spPr>
              <a:xfrm>
                <a:off x="3104932" y="3122213"/>
                <a:ext cx="2016224" cy="41716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𝑋𝑌</m:t>
                              </m:r>
                            </m:sub>
                          </m:sSub>
                        </m:num>
                        <m:den>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𝑆</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3104932" y="3122213"/>
                <a:ext cx="2016224" cy="417165"/>
              </a:xfrm>
              <a:prstGeom prst="rect">
                <a:avLst/>
              </a:prstGeom>
              <a:blipFill rotWithShape="1">
                <a:blip r:embed="rId5"/>
                <a:stretch>
                  <a:fillRect l="-1208" t="-105797" b="-171014"/>
                </a:stretch>
              </a:blipFill>
            </p:spPr>
            <p:txBody>
              <a:bodyPr/>
              <a:lstStyle/>
              <a:p>
                <a:r>
                  <a:rPr lang="de-DE">
                    <a:noFill/>
                  </a:rPr>
                  <a:t> </a:t>
                </a:r>
              </a:p>
            </p:txBody>
          </p:sp>
        </mc:Fallback>
      </mc:AlternateContent>
      <p:sp>
        <p:nvSpPr>
          <p:cNvPr id="18" name="Textfeld 17"/>
          <p:cNvSpPr txBox="1"/>
          <p:nvPr/>
        </p:nvSpPr>
        <p:spPr>
          <a:xfrm>
            <a:off x="471836" y="3548185"/>
            <a:ext cx="7704088" cy="707886"/>
          </a:xfrm>
          <a:prstGeom prst="rect">
            <a:avLst/>
          </a:prstGeom>
          <a:noFill/>
        </p:spPr>
        <p:txBody>
          <a:bodyPr wrap="square" rtlCol="0">
            <a:spAutoFit/>
          </a:bodyPr>
          <a:lstStyle/>
          <a:p>
            <a:r>
              <a:rPr lang="de-DE" sz="2000" dirty="0">
                <a:latin typeface="+mn-lt"/>
              </a:rPr>
              <a:t>erweisen sich gewisse alternative Darstellungen für die Formeln der KQ-Schätzer als hilfreich.</a:t>
            </a:r>
          </a:p>
        </p:txBody>
      </p:sp>
      <p:pic>
        <p:nvPicPr>
          <p:cNvPr id="2" name="Grafik 1"/>
          <p:cNvPicPr>
            <a:picLocks noChangeAspect="1"/>
          </p:cNvPicPr>
          <p:nvPr/>
        </p:nvPicPr>
        <p:blipFill>
          <a:blip r:embed="rId6"/>
          <a:stretch>
            <a:fillRect/>
          </a:stretch>
        </p:blipFill>
        <p:spPr>
          <a:xfrm>
            <a:off x="456580" y="4332191"/>
            <a:ext cx="7600950" cy="2133600"/>
          </a:xfrm>
          <a:prstGeom prst="rect">
            <a:avLst/>
          </a:prstGeom>
        </p:spPr>
      </p:pic>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887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384256243"/>
      </p:ext>
    </p:extLst>
  </p:cSld>
  <p:clrMapOvr>
    <a:masterClrMapping/>
  </p:clrMapOvr>
</p:sld>
</file>

<file path=ppt/slides/slide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888</a:t>
            </a:r>
            <a:endParaRPr lang="de-DE" sz="8000" b="1" dirty="0">
              <a:solidFill>
                <a:schemeClr val="tx1"/>
              </a:solidFill>
              <a:latin typeface="+mj-lt"/>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extfeld 13"/>
          <p:cNvSpPr txBox="1"/>
          <p:nvPr/>
        </p:nvSpPr>
        <p:spPr>
          <a:xfrm>
            <a:off x="468311" y="1052736"/>
            <a:ext cx="3095577" cy="400110"/>
          </a:xfrm>
          <a:prstGeom prst="rect">
            <a:avLst/>
          </a:prstGeom>
          <a:noFill/>
        </p:spPr>
        <p:txBody>
          <a:bodyPr wrap="square" rtlCol="0">
            <a:spAutoFit/>
          </a:bodyPr>
          <a:lstStyle/>
          <a:p>
            <a:r>
              <a:rPr lang="de-DE" sz="2000" dirty="0">
                <a:latin typeface="+mn-lt"/>
              </a:rPr>
              <a:t>&gt; Nachweis von (12.1.48):</a:t>
            </a:r>
          </a:p>
        </p:txBody>
      </p:sp>
      <mc:AlternateContent xmlns:mc="http://schemas.openxmlformats.org/markup-compatibility/2006" xmlns:a14="http://schemas.microsoft.com/office/drawing/2010/main">
        <mc:Choice Requires="a14">
          <p:sp>
            <p:nvSpPr>
              <p:cNvPr id="16" name="Textfeld 15"/>
              <p:cNvSpPr txBox="1"/>
              <p:nvPr/>
            </p:nvSpPr>
            <p:spPr>
              <a:xfrm>
                <a:off x="755576" y="1479596"/>
                <a:ext cx="532859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𝑌</m:t>
                          </m:r>
                        </m:e>
                      </m:acc>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e>
                      </m:nary>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r>
                        <a:rPr lang="de-DE" sz="2000" i="1">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𝑈</m:t>
                          </m:r>
                        </m:e>
                      </m:acc>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755576" y="1479596"/>
                <a:ext cx="5328591" cy="71025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755576" y="2227192"/>
                <a:ext cx="7192416" cy="4168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ea typeface="Cambria Math"/>
                            </a:rPr>
                            <m:t>0</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𝑌</m:t>
                          </m:r>
                        </m:e>
                      </m:acc>
                      <m:r>
                        <a:rPr lang="de-DE" sz="2000" b="0" i="1" smtClean="0">
                          <a:solidFill>
                            <a:schemeClr val="tx1"/>
                          </a:solidFill>
                          <a:latin typeface="Cambria Math"/>
                          <a:ea typeface="Cambria Math"/>
                        </a:rPr>
                        <m:t>−</m:t>
                      </m:r>
                      <m:sSub>
                        <m:sSubPr>
                          <m:ctrlPr>
                            <a:rPr lang="de-DE" sz="2000" i="1">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𝛽</m:t>
                              </m:r>
                            </m:e>
                          </m:acc>
                        </m:e>
                        <m:sub>
                          <m:r>
                            <a:rPr lang="de-DE" sz="2000" i="1">
                              <a:latin typeface="Cambria Math"/>
                              <a:ea typeface="Cambria Math"/>
                            </a:rPr>
                            <m:t>1</m:t>
                          </m:r>
                        </m:sub>
                      </m:sSub>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𝑈</m:t>
                          </m:r>
                        </m:e>
                      </m:acc>
                      <m:r>
                        <a:rPr lang="de-DE" sz="2000" i="1">
                          <a:latin typeface="Cambria Math"/>
                          <a:ea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𝛽</m:t>
                              </m:r>
                            </m:e>
                          </m:acc>
                        </m:e>
                        <m:sub>
                          <m:r>
                            <a:rPr lang="de-DE" sz="2000" i="1">
                              <a:latin typeface="Cambria Math"/>
                              <a:ea typeface="Cambria Math"/>
                            </a:rPr>
                            <m:t>1</m:t>
                          </m:r>
                        </m:sub>
                      </m:sSub>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oMath>
                  </m:oMathPara>
                </a14:m>
                <a:endParaRPr lang="de-DE" sz="2000" dirty="0">
                  <a:solidFill>
                    <a:schemeClr val="tx1"/>
                  </a:solidFill>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755576" y="2227192"/>
                <a:ext cx="7192416" cy="416845"/>
              </a:xfrm>
              <a:prstGeom prst="rect">
                <a:avLst/>
              </a:prstGeom>
              <a:blipFill rotWithShape="1">
                <a:blip r:embed="rId4"/>
                <a:stretch>
                  <a:fillRect t="-2899" b="-1449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2699792" y="2663653"/>
                <a:ext cx="2880320" cy="45198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
                        <m:sSubPr>
                          <m:ctrlPr>
                            <a:rPr lang="de-DE" sz="2000" i="1" smtClean="0">
                              <a:solidFill>
                                <a:schemeClr val="tx1"/>
                              </a:solidFill>
                              <a:latin typeface="Cambria Math" panose="02040503050406030204" pitchFamily="18" charset="0"/>
                            </a:rPr>
                          </m:ctrlPr>
                        </m:sSubPr>
                        <m:e>
                          <m:r>
                            <a:rPr lang="de-DE" sz="2000" b="0" i="1">
                              <a:solidFill>
                                <a:schemeClr val="tx1"/>
                              </a:solidFill>
                              <a:latin typeface="Cambria Math"/>
                              <a:ea typeface="Cambria Math"/>
                            </a:rPr>
                            <m:t>𝛽</m:t>
                          </m:r>
                        </m:e>
                        <m:sub>
                          <m:r>
                            <a:rPr lang="de-DE" sz="2000" b="0" i="1">
                              <a:solidFill>
                                <a:schemeClr val="tx1"/>
                              </a:solidFill>
                              <a:latin typeface="Cambria Math"/>
                            </a:rPr>
                            <m:t>0</m:t>
                          </m:r>
                        </m:sub>
                      </m:sSub>
                      <m:r>
                        <a:rPr lang="de-DE" sz="2000" b="0" i="1" smtClean="0">
                          <a:solidFill>
                            <a:schemeClr val="tx1"/>
                          </a:solidFill>
                          <a:latin typeface="Cambria Math"/>
                          <a:ea typeface="Cambria Math"/>
                        </a:rPr>
                        <m:t>−</m:t>
                      </m:r>
                      <m:acc>
                        <m:accPr>
                          <m:chr m:val="̅"/>
                          <m:ctrlPr>
                            <a:rPr lang="de-DE"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𝑋</m:t>
                          </m:r>
                        </m:e>
                      </m:acc>
                      <m:d>
                        <m:dPr>
                          <m:ctrlPr>
                            <a:rPr lang="de-DE" sz="2000" i="1" smtClean="0">
                              <a:solidFill>
                                <a:schemeClr val="tx1"/>
                              </a:solidFill>
                              <a:latin typeface="Cambria Math" panose="02040503050406030204" pitchFamily="18" charset="0"/>
                            </a:rPr>
                          </m:ctrlPr>
                        </m:dPr>
                        <m:e>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ea typeface="Cambria Math"/>
                                    </a:rPr>
                                  </m:ctrlPr>
                                </m:accPr>
                                <m:e>
                                  <m:r>
                                    <a:rPr lang="de-DE" sz="2000" b="0" i="1">
                                      <a:solidFill>
                                        <a:schemeClr val="tx1"/>
                                      </a:solidFill>
                                      <a:latin typeface="Cambria Math"/>
                                      <a:ea typeface="Cambria Math"/>
                                    </a:rPr>
                                    <m:t>𝛽</m:t>
                                  </m:r>
                                </m:e>
                              </m:acc>
                            </m:e>
                            <m:sub>
                              <m:r>
                                <a:rPr lang="de-DE" sz="2000" b="0" i="1">
                                  <a:solidFill>
                                    <a:schemeClr val="tx1"/>
                                  </a:solidFill>
                                  <a:latin typeface="Cambria Math"/>
                                  <a:ea typeface="Cambria Math"/>
                                </a:rPr>
                                <m:t>1</m:t>
                              </m:r>
                            </m:sub>
                          </m:sSub>
                          <m:r>
                            <a:rPr lang="de-DE" sz="2000" b="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ea typeface="Cambria Math"/>
                                </a:rPr>
                                <m:t>1</m:t>
                              </m:r>
                            </m:sub>
                          </m:sSub>
                        </m:e>
                      </m:d>
                      <m:r>
                        <a:rPr lang="de-DE" sz="2000" b="0" i="1">
                          <a:solidFill>
                            <a:schemeClr val="tx1"/>
                          </a:solidFill>
                          <a:latin typeface="Cambria Math"/>
                        </a:rPr>
                        <m:t>+</m:t>
                      </m:r>
                      <m:acc>
                        <m:accPr>
                          <m:chr m:val="̅"/>
                          <m:ctrlPr>
                            <a:rPr lang="de-DE" sz="2000" i="1">
                              <a:solidFill>
                                <a:schemeClr val="tx1"/>
                              </a:solidFill>
                              <a:latin typeface="Cambria Math" panose="02040503050406030204" pitchFamily="18" charset="0"/>
                            </a:rPr>
                          </m:ctrlPr>
                        </m:accPr>
                        <m:e>
                          <m:r>
                            <a:rPr lang="de-DE" sz="2000" b="0" i="1">
                              <a:solidFill>
                                <a:schemeClr val="tx1"/>
                              </a:solidFill>
                              <a:latin typeface="Cambria Math"/>
                            </a:rPr>
                            <m:t>𝑈</m:t>
                          </m:r>
                        </m:e>
                      </m:acc>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2699792" y="2663653"/>
                <a:ext cx="2880320" cy="451983"/>
              </a:xfrm>
              <a:prstGeom prst="rect">
                <a:avLst/>
              </a:prstGeom>
              <a:blipFill>
                <a:blip r:embed="rId5"/>
                <a:stretch>
                  <a:fillRect t="-2703" r="-6356" b="-6757"/>
                </a:stretch>
              </a:blipFill>
            </p:spPr>
            <p:txBody>
              <a:bodyPr/>
              <a:lstStyle/>
              <a:p>
                <a:r>
                  <a:rPr lang="en-US">
                    <a:noFill/>
                  </a:rPr>
                  <a:t> </a:t>
                </a:r>
              </a:p>
            </p:txBody>
          </p:sp>
        </mc:Fallback>
      </mc:AlternateContent>
      <p:sp>
        <p:nvSpPr>
          <p:cNvPr id="19" name="Textfeld 18"/>
          <p:cNvSpPr txBox="1"/>
          <p:nvPr/>
        </p:nvSpPr>
        <p:spPr>
          <a:xfrm>
            <a:off x="468313" y="3212976"/>
            <a:ext cx="3095577" cy="400110"/>
          </a:xfrm>
          <a:prstGeom prst="rect">
            <a:avLst/>
          </a:prstGeom>
          <a:noFill/>
        </p:spPr>
        <p:txBody>
          <a:bodyPr wrap="square" rtlCol="0">
            <a:spAutoFit/>
          </a:bodyPr>
          <a:lstStyle/>
          <a:p>
            <a:r>
              <a:rPr lang="de-DE" sz="2000" dirty="0">
                <a:latin typeface="+mn-lt"/>
              </a:rPr>
              <a:t>&gt; Nachweis von (12.1.49):</a:t>
            </a:r>
          </a:p>
        </p:txBody>
      </p:sp>
      <p:sp>
        <p:nvSpPr>
          <p:cNvPr id="2" name="Rechteck 1"/>
          <p:cNvSpPr/>
          <p:nvPr/>
        </p:nvSpPr>
        <p:spPr>
          <a:xfrm>
            <a:off x="2987824" y="2227192"/>
            <a:ext cx="1584176" cy="41684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 name="Rechteck 21"/>
          <p:cNvSpPr/>
          <p:nvPr/>
        </p:nvSpPr>
        <p:spPr>
          <a:xfrm>
            <a:off x="4283968" y="1626302"/>
            <a:ext cx="1584176" cy="41684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4" name="Gerade Verbindung mit Pfeil 3"/>
          <p:cNvCxnSpPr>
            <a:stCxn id="22" idx="2"/>
          </p:cNvCxnSpPr>
          <p:nvPr/>
        </p:nvCxnSpPr>
        <p:spPr>
          <a:xfrm flipH="1">
            <a:off x="4572000" y="2043147"/>
            <a:ext cx="504056" cy="18404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8" name="Textfeld 27"/>
              <p:cNvSpPr txBox="1"/>
              <p:nvPr/>
            </p:nvSpPr>
            <p:spPr>
              <a:xfrm>
                <a:off x="755576" y="3613086"/>
                <a:ext cx="3596208"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𝑋𝑌</m:t>
                          </m:r>
                        </m:sub>
                      </m:sSub>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e>
                          </m:d>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𝑌</m:t>
                                  </m:r>
                                </m:e>
                              </m:acc>
                            </m:e>
                          </m:d>
                        </m:e>
                      </m:nary>
                    </m:oMath>
                  </m:oMathPara>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755576" y="3613086"/>
                <a:ext cx="3596208" cy="710259"/>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1214768" y="4437112"/>
                <a:ext cx="6008476"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e>
                          </m:d>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acc>
                                <m:accPr>
                                  <m:chr m:val="̅"/>
                                  <m:ctrlPr>
                                    <a:rPr lang="de-DE" sz="2000" i="1">
                                      <a:latin typeface="Cambria Math" panose="02040503050406030204" pitchFamily="18" charset="0"/>
                                      <a:ea typeface="Cambria Math"/>
                                    </a:rPr>
                                  </m:ctrlPr>
                                </m:accPr>
                                <m:e>
                                  <m:r>
                                    <a:rPr lang="de-DE" sz="2000" i="1">
                                      <a:latin typeface="Cambria Math"/>
                                      <a:ea typeface="Cambria Math"/>
                                    </a:rPr>
                                    <m:t>𝑋</m:t>
                                  </m:r>
                                </m:e>
                              </m:acc>
                              <m:r>
                                <a:rPr lang="de-DE" sz="2000" b="0" i="1" smtClean="0">
                                  <a:latin typeface="Cambria Math"/>
                                  <a:ea typeface="Cambria Math"/>
                                </a:rPr>
                                <m:t>−</m:t>
                              </m:r>
                              <m:acc>
                                <m:accPr>
                                  <m:chr m:val="̅"/>
                                  <m:ctrlPr>
                                    <a:rPr lang="de-DE" sz="2000" i="1">
                                      <a:latin typeface="Cambria Math" panose="02040503050406030204" pitchFamily="18" charset="0"/>
                                    </a:rPr>
                                  </m:ctrlPr>
                                </m:accPr>
                                <m:e>
                                  <m:r>
                                    <a:rPr lang="de-DE" sz="2000" i="1">
                                      <a:latin typeface="Cambria Math"/>
                                    </a:rPr>
                                    <m:t>𝑈</m:t>
                                  </m:r>
                                </m:e>
                              </m:acc>
                            </m:e>
                          </m:d>
                        </m:e>
                      </m:nary>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214768" y="4437112"/>
                <a:ext cx="6008476" cy="710259"/>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1214768" y="5301208"/>
                <a:ext cx="6008476"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r>
                        <a:rPr lang="de-DE" sz="2000" i="1">
                          <a:latin typeface="Cambria Math"/>
                          <a:ea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e>
                            <m:sup>
                              <m:r>
                                <a:rPr lang="de-DE" sz="2000" b="0" i="1" smtClean="0">
                                  <a:latin typeface="Cambria Math"/>
                                </a:rPr>
                                <m:t>2</m:t>
                              </m:r>
                            </m:sup>
                          </m:sSup>
                        </m:e>
                      </m:nary>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𝑈</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𝑈</m:t>
                                  </m:r>
                                </m:e>
                              </m:acc>
                            </m:e>
                          </m:d>
                        </m:e>
                      </m:nary>
                    </m:oMath>
                  </m:oMathPara>
                </a14:m>
                <a:endParaRPr lang="de-DE" sz="2000" dirty="0">
                  <a:solidFill>
                    <a:schemeClr val="tx1"/>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214768" y="5301208"/>
                <a:ext cx="6008476" cy="710259"/>
              </a:xfrm>
              <a:prstGeom prst="rect">
                <a:avLst/>
              </a:prstGeom>
              <a:blipFill rotWithShape="1">
                <a:blip r:embed="rId8"/>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073970984"/>
      </p:ext>
    </p:extLst>
  </p:cSld>
  <p:clrMapOvr>
    <a:masterClrMapping/>
  </p:clrMapOvr>
</p:sld>
</file>

<file path=ppt/slides/slide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889</a:t>
            </a:r>
            <a:endParaRPr lang="de-DE" sz="8000" b="1" dirty="0">
              <a:solidFill>
                <a:schemeClr val="tx1"/>
              </a:solidFill>
              <a:latin typeface="+mj-lt"/>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4" name="Textfeld 13"/>
              <p:cNvSpPr txBox="1"/>
              <p:nvPr/>
            </p:nvSpPr>
            <p:spPr>
              <a:xfrm>
                <a:off x="1156196" y="1249395"/>
                <a:ext cx="6944196"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r>
                        <a:rPr lang="de-DE" sz="2000" i="1">
                          <a:latin typeface="Cambria Math"/>
                          <a:ea typeface="Cambria Math"/>
                        </a:rPr>
                        <m:t>×</m:t>
                      </m:r>
                      <m:sSubSup>
                        <m:sSubSupPr>
                          <m:ctrlPr>
                            <a:rPr lang="de-DE" sz="2000" i="1" smtClean="0">
                              <a:latin typeface="Cambria Math" panose="02040503050406030204" pitchFamily="18" charset="0"/>
                              <a:ea typeface="Cambria Math"/>
                            </a:rPr>
                          </m:ctrlPr>
                        </m:sSubSup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𝑆</m:t>
                              </m:r>
                            </m:e>
                          </m:acc>
                        </m:e>
                        <m:sub>
                          <m:r>
                            <a:rPr lang="de-DE" sz="2000" b="0" i="1" smtClean="0">
                              <a:latin typeface="Cambria Math"/>
                              <a:ea typeface="Cambria Math"/>
                            </a:rPr>
                            <m:t>𝑋</m:t>
                          </m:r>
                        </m:sub>
                        <m:sup>
                          <m:r>
                            <a:rPr lang="de-DE" sz="2000" b="0" i="1" smtClean="0">
                              <a:latin typeface="Cambria Math"/>
                              <a:ea typeface="Cambria Math"/>
                            </a:rPr>
                            <m:t>2</m:t>
                          </m:r>
                        </m:sup>
                      </m:sSubSup>
                      <m:r>
                        <a:rPr lang="de-DE" sz="2000" i="1">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sSub>
                            <m:sSubPr>
                              <m:ctrlPr>
                                <a:rPr lang="de-DE" sz="200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nary>
                      <m:r>
                        <a:rPr lang="de-DE" sz="2000" b="0" i="1" smtClean="0">
                          <a:latin typeface="Cambria Math"/>
                        </a:rPr>
                        <m:t>−</m:t>
                      </m:r>
                      <m:acc>
                        <m:accPr>
                          <m:chr m:val="̅"/>
                          <m:ctrlPr>
                            <a:rPr lang="de-DE" sz="2000" i="1">
                              <a:latin typeface="Cambria Math" panose="02040503050406030204" pitchFamily="18" charset="0"/>
                            </a:rPr>
                          </m:ctrlPr>
                        </m:accPr>
                        <m:e>
                          <m:r>
                            <a:rPr lang="de-DE" sz="2000" b="0" i="1" smtClean="0">
                              <a:latin typeface="Cambria Math"/>
                            </a:rPr>
                            <m:t>𝑈</m:t>
                          </m:r>
                        </m:e>
                      </m:acc>
                      <m:r>
                        <a:rPr lang="de-DE" sz="2000" i="1" smtClean="0">
                          <a:latin typeface="Cambria Math"/>
                          <a:ea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e>
                      </m:nary>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156196" y="1249395"/>
                <a:ext cx="6944196" cy="710259"/>
              </a:xfrm>
              <a:prstGeom prst="rect">
                <a:avLst/>
              </a:prstGeom>
              <a:blipFill rotWithShape="1">
                <a:blip r:embed="rId3"/>
                <a:stretch>
                  <a:fillRect/>
                </a:stretch>
              </a:blipFill>
            </p:spPr>
            <p:txBody>
              <a:bodyPr/>
              <a:lstStyle/>
              <a:p>
                <a:r>
                  <a:rPr lang="de-DE">
                    <a:noFill/>
                  </a:rPr>
                  <a:t> </a:t>
                </a:r>
              </a:p>
            </p:txBody>
          </p:sp>
        </mc:Fallback>
      </mc:AlternateContent>
      <p:sp>
        <p:nvSpPr>
          <p:cNvPr id="16" name="Geschweifte Klammer links 15"/>
          <p:cNvSpPr/>
          <p:nvPr/>
        </p:nvSpPr>
        <p:spPr>
          <a:xfrm rot="16200000">
            <a:off x="6150737" y="1185581"/>
            <a:ext cx="226902" cy="1800199"/>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7" name="Textfeld 16"/>
          <p:cNvSpPr txBox="1"/>
          <p:nvPr/>
        </p:nvSpPr>
        <p:spPr>
          <a:xfrm>
            <a:off x="6084168" y="2199132"/>
            <a:ext cx="838795" cy="400110"/>
          </a:xfrm>
          <a:prstGeom prst="rect">
            <a:avLst/>
          </a:prstGeom>
          <a:noFill/>
        </p:spPr>
        <p:txBody>
          <a:bodyPr wrap="square" rtlCol="0">
            <a:spAutoFit/>
          </a:bodyPr>
          <a:lstStyle/>
          <a:p>
            <a:r>
              <a:rPr lang="de-DE" sz="2000" dirty="0">
                <a:latin typeface="+mn-lt"/>
              </a:rPr>
              <a:t>= 0</a:t>
            </a:r>
          </a:p>
        </p:txBody>
      </p:sp>
      <mc:AlternateContent xmlns:mc="http://schemas.openxmlformats.org/markup-compatibility/2006" xmlns:a14="http://schemas.microsoft.com/office/drawing/2010/main">
        <mc:Choice Requires="a14">
          <p:sp>
            <p:nvSpPr>
              <p:cNvPr id="18" name="Textfeld 17"/>
              <p:cNvSpPr txBox="1"/>
              <p:nvPr/>
            </p:nvSpPr>
            <p:spPr>
              <a:xfrm>
                <a:off x="1156196" y="2089110"/>
                <a:ext cx="3991868"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r>
                        <a:rPr lang="de-DE" sz="2000" i="1">
                          <a:latin typeface="Cambria Math"/>
                          <a:ea typeface="Cambria Math"/>
                        </a:rPr>
                        <m:t>×</m:t>
                      </m:r>
                      <m:sSubSup>
                        <m:sSubSupPr>
                          <m:ctrlPr>
                            <a:rPr lang="de-DE" sz="2000" i="1" smtClean="0">
                              <a:latin typeface="Cambria Math" panose="02040503050406030204" pitchFamily="18" charset="0"/>
                              <a:ea typeface="Cambria Math"/>
                            </a:rPr>
                          </m:ctrlPr>
                        </m:sSubSup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𝑆</m:t>
                              </m:r>
                            </m:e>
                          </m:acc>
                        </m:e>
                        <m:sub>
                          <m:r>
                            <a:rPr lang="de-DE" sz="2000" b="0" i="1" smtClean="0">
                              <a:latin typeface="Cambria Math"/>
                              <a:ea typeface="Cambria Math"/>
                            </a:rPr>
                            <m:t>𝑋</m:t>
                          </m:r>
                        </m:sub>
                        <m:sup>
                          <m:r>
                            <a:rPr lang="de-DE" sz="2000" b="0" i="1" smtClean="0">
                              <a:latin typeface="Cambria Math"/>
                              <a:ea typeface="Cambria Math"/>
                            </a:rPr>
                            <m:t>2</m:t>
                          </m:r>
                        </m:sup>
                      </m:sSubSup>
                      <m:r>
                        <a:rPr lang="de-DE" sz="2000" i="1">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sSub>
                            <m:sSubPr>
                              <m:ctrlPr>
                                <a:rPr lang="de-DE" sz="200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nary>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156196" y="2089110"/>
                <a:ext cx="3991868" cy="710259"/>
              </a:xfrm>
              <a:prstGeom prst="rect">
                <a:avLst/>
              </a:prstGeom>
              <a:blipFill rotWithShape="1">
                <a:blip r:embed="rId4"/>
                <a:stretch>
                  <a:fillRect/>
                </a:stretch>
              </a:blipFill>
            </p:spPr>
            <p:txBody>
              <a:bodyPr/>
              <a:lstStyle/>
              <a:p>
                <a:r>
                  <a:rPr lang="de-DE">
                    <a:noFill/>
                  </a:rPr>
                  <a:t> </a:t>
                </a:r>
              </a:p>
            </p:txBody>
          </p:sp>
        </mc:Fallback>
      </mc:AlternateContent>
      <p:sp>
        <p:nvSpPr>
          <p:cNvPr id="19" name="Textfeld 18"/>
          <p:cNvSpPr txBox="1">
            <a:spLocks noChangeArrowheads="1"/>
          </p:cNvSpPr>
          <p:nvPr/>
        </p:nvSpPr>
        <p:spPr bwMode="auto">
          <a:xfrm>
            <a:off x="468313" y="3798949"/>
            <a:ext cx="561585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 der KQ-Schätzer im Modell KN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8" name="Textfeld 27"/>
              <p:cNvSpPr txBox="1"/>
              <p:nvPr/>
            </p:nvSpPr>
            <p:spPr>
              <a:xfrm>
                <a:off x="971600" y="4682790"/>
                <a:ext cx="7632848" cy="77098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r>
                        <a:rPr lang="de-DE" sz="2000" b="0" i="1" smtClean="0">
                          <a:solidFill>
                            <a:schemeClr val="tx1"/>
                          </a:solidFill>
                          <a:latin typeface="Cambria Math"/>
                        </a:rPr>
                        <m:t>=</m:t>
                      </m:r>
                      <m:f>
                        <m:fPr>
                          <m:ctrlPr>
                            <a:rPr lang="de-DE" sz="2000" i="1">
                              <a:latin typeface="Cambria Math" panose="02040503050406030204" pitchFamily="18" charset="0"/>
                            </a:rPr>
                          </m:ctrlPr>
                        </m:fPr>
                        <m:num>
                          <m:r>
                            <a:rPr lang="de-DE" sz="2000" i="1">
                              <a:latin typeface="Cambria Math"/>
                            </a:rPr>
                            <m:t>1</m:t>
                          </m:r>
                        </m:num>
                        <m:den>
                          <m:sSubSup>
                            <m:sSubSupPr>
                              <m:ctrlPr>
                                <a:rPr lang="de-DE" sz="2000" i="1">
                                  <a:latin typeface="Cambria Math" panose="02040503050406030204" pitchFamily="18" charset="0"/>
                                </a:rPr>
                              </m:ctrlPr>
                            </m:sSubSup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i="1">
                                  <a:latin typeface="Cambria Math"/>
                                </a:rPr>
                                <m:t>𝑋</m:t>
                              </m:r>
                            </m:sub>
                            <m:sup>
                              <m:r>
                                <a:rPr lang="de-DE" sz="2000" i="1">
                                  <a:latin typeface="Cambria Math"/>
                                </a:rPr>
                                <m:t>2</m:t>
                              </m:r>
                            </m:sup>
                          </m:sSubSup>
                        </m:den>
                      </m:f>
                      <m:r>
                        <a:rPr lang="de-DE" sz="2000" i="1">
                          <a:latin typeface="Cambria Math"/>
                          <a:ea typeface="Cambria Math"/>
                        </a:rPr>
                        <m:t>×</m:t>
                      </m:r>
                      <m:f>
                        <m:fPr>
                          <m:ctrlPr>
                            <a:rPr lang="de-DE" sz="200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b="0" i="1" smtClean="0">
                                      <a:latin typeface="Cambria Math"/>
                                    </a:rPr>
                                    <m:t>𝑥</m:t>
                                  </m:r>
                                </m:e>
                              </m:acc>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r>
                        <a:rPr lang="de-DE" sz="2000" b="0" i="1" smtClean="0">
                          <a:latin typeface="Cambria Math"/>
                        </a:rPr>
                        <m:t>=</m:t>
                      </m:r>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𝑖</m:t>
                              </m:r>
                            </m:sub>
                          </m:sSub>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oMath>
                  </m:oMathPara>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971600" y="4682790"/>
                <a:ext cx="7632848" cy="77098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468313" y="4233853"/>
                <a:ext cx="5327823" cy="416845"/>
              </a:xfrm>
              <a:prstGeom prst="rect">
                <a:avLst/>
              </a:prstGeom>
              <a:noFill/>
            </p:spPr>
            <p:txBody>
              <a:bodyPr wrap="square" rtlCol="0">
                <a:spAutoFit/>
              </a:bodyPr>
              <a:lstStyle/>
              <a:p>
                <a:r>
                  <a:rPr lang="de-DE" sz="2000" dirty="0">
                    <a:latin typeface="+mn-lt"/>
                  </a:rPr>
                  <a:t>&gt; Herleitung der Verteilung von </a:t>
                </a:r>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𝛽</m:t>
                            </m:r>
                          </m:e>
                        </m:acc>
                      </m:e>
                      <m:sub>
                        <m:r>
                          <a:rPr lang="de-DE" sz="2000" b="0" i="1" smtClean="0">
                            <a:latin typeface="Cambria Math"/>
                          </a:rPr>
                          <m:t>1</m:t>
                        </m:r>
                      </m:sub>
                    </m:sSub>
                  </m:oMath>
                </a14:m>
                <a:r>
                  <a:rPr lang="de-DE" sz="2000" dirty="0">
                    <a:latin typeface="+mn-lt"/>
                  </a:rPr>
                  <a:t>: </a:t>
                </a:r>
              </a:p>
            </p:txBody>
          </p:sp>
        </mc:Choice>
        <mc:Fallback xmlns="">
          <p:sp>
            <p:nvSpPr>
              <p:cNvPr id="29" name="Textfeld 28"/>
              <p:cNvSpPr txBox="1">
                <a:spLocks noRot="1" noChangeAspect="1" noMove="1" noResize="1" noEditPoints="1" noAdjustHandles="1" noChangeArrowheads="1" noChangeShapeType="1" noTextEdit="1"/>
              </p:cNvSpPr>
              <p:nvPr/>
            </p:nvSpPr>
            <p:spPr>
              <a:xfrm>
                <a:off x="468313" y="4233853"/>
                <a:ext cx="5327823" cy="416845"/>
              </a:xfrm>
              <a:prstGeom prst="rect">
                <a:avLst/>
              </a:prstGeom>
              <a:blipFill rotWithShape="1">
                <a:blip r:embed="rId6"/>
                <a:stretch>
                  <a:fillRect l="-1259" t="-2941" b="-264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468313" y="2827507"/>
                <a:ext cx="6035252" cy="77636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m:t>
                      </m:r>
                      <m:f>
                        <m:fPr>
                          <m:type m:val="lin"/>
                          <m:ctrlPr>
                            <a:rPr lang="de-DE" sz="2000" b="0" i="1" smtClean="0">
                              <a:solidFill>
                                <a:schemeClr val="tx1"/>
                              </a:solidFill>
                              <a:latin typeface="Cambria Math" panose="02040503050406030204" pitchFamily="18" charset="0"/>
                            </a:rPr>
                          </m:ctrlPr>
                        </m:fPr>
                        <m:num>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𝑋𝑌</m:t>
                              </m:r>
                            </m:sub>
                          </m:sSub>
                        </m:num>
                        <m:den>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𝑆</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r>
                        <a:rPr lang="de-DE" sz="2000" i="1">
                          <a:latin typeface="Cambria Math"/>
                        </a:rPr>
                        <m:t>+</m:t>
                      </m:r>
                      <m:f>
                        <m:fPr>
                          <m:ctrlPr>
                            <a:rPr lang="de-DE" sz="2000" i="1">
                              <a:latin typeface="Cambria Math" panose="02040503050406030204" pitchFamily="18" charset="0"/>
                            </a:rPr>
                          </m:ctrlPr>
                        </m:fPr>
                        <m:num>
                          <m:r>
                            <a:rPr lang="de-DE" sz="2000" i="1">
                              <a:latin typeface="Cambria Math"/>
                            </a:rPr>
                            <m:t>1</m:t>
                          </m:r>
                        </m:num>
                        <m:den>
                          <m:sSubSup>
                            <m:sSubSupPr>
                              <m:ctrlPr>
                                <a:rPr lang="de-DE" sz="2000" i="1" smtClean="0">
                                  <a:latin typeface="Cambria Math" panose="02040503050406030204" pitchFamily="18" charset="0"/>
                                </a:rPr>
                              </m:ctrlPr>
                            </m:sSubSupPr>
                            <m:e>
                              <m:acc>
                                <m:accPr>
                                  <m:chr m:val="̃"/>
                                  <m:ctrlPr>
                                    <a:rPr lang="de-DE" sz="200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𝑆</m:t>
                                  </m:r>
                                </m:e>
                              </m:acc>
                            </m:e>
                            <m:sub>
                              <m:r>
                                <a:rPr lang="de-DE" sz="2000" b="0" i="1" smtClean="0">
                                  <a:latin typeface="Cambria Math"/>
                                </a:rPr>
                                <m:t>𝑋</m:t>
                              </m:r>
                            </m:sub>
                            <m:sup>
                              <m:r>
                                <a:rPr lang="de-DE" sz="2000" b="0" i="1" smtClean="0">
                                  <a:latin typeface="Cambria Math"/>
                                </a:rPr>
                                <m:t>2</m:t>
                              </m:r>
                            </m:sup>
                          </m:sSubSup>
                        </m:den>
                      </m:f>
                      <m:r>
                        <a:rPr lang="de-DE" sz="2000" i="1" smtClean="0">
                          <a:latin typeface="Cambria Math"/>
                          <a:ea typeface="Cambria Math"/>
                        </a:rPr>
                        <m:t>×</m:t>
                      </m:r>
                      <m:f>
                        <m:fPr>
                          <m:ctrlPr>
                            <a:rPr lang="de-DE" sz="200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oMath>
                  </m:oMathPara>
                </a14:m>
                <a:endParaRPr lang="de-DE" sz="2000" dirty="0">
                  <a:solidFill>
                    <a:schemeClr val="tx1"/>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468313" y="2827507"/>
                <a:ext cx="6035252" cy="776366"/>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1308741" y="5853880"/>
                <a:ext cx="1476164" cy="73468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𝑖</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num>
                        <m:den>
                          <m:r>
                            <a:rPr lang="de-DE" sz="2000" b="0" i="1" smtClean="0">
                              <a:solidFill>
                                <a:schemeClr val="tx1"/>
                              </a:solidFill>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den>
                      </m:f>
                    </m:oMath>
                  </m:oMathPara>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1308741" y="5853880"/>
                <a:ext cx="1476164" cy="734688"/>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953466" y="5453770"/>
                <a:ext cx="5778774"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oMath>
                </a14:m>
                <a:r>
                  <a:rPr lang="de-DE" sz="2000" dirty="0">
                    <a:latin typeface="+mn-lt"/>
                  </a:rPr>
                  <a:t>  gewichtete Summe der Fehler mit Gewichten</a:t>
                </a:r>
              </a:p>
            </p:txBody>
          </p:sp>
        </mc:Choice>
        <mc:Fallback xmlns="">
          <p:sp>
            <p:nvSpPr>
              <p:cNvPr id="33" name="Textfeld 32"/>
              <p:cNvSpPr txBox="1">
                <a:spLocks noRot="1" noChangeAspect="1" noMove="1" noResize="1" noEditPoints="1" noAdjustHandles="1" noChangeArrowheads="1" noChangeShapeType="1" noTextEdit="1"/>
              </p:cNvSpPr>
              <p:nvPr/>
            </p:nvSpPr>
            <p:spPr>
              <a:xfrm>
                <a:off x="953466" y="5453770"/>
                <a:ext cx="5778774" cy="400110"/>
              </a:xfrm>
              <a:prstGeom prst="rect">
                <a:avLst/>
              </a:prstGeom>
              <a:blipFill rotWithShape="1">
                <a:blip r:embed="rId9"/>
                <a:stretch>
                  <a:fillRect t="-7692" b="-27692"/>
                </a:stretch>
              </a:blipFill>
            </p:spPr>
            <p:txBody>
              <a:bodyPr/>
              <a:lstStyle/>
              <a:p>
                <a:r>
                  <a:rPr lang="de-DE">
                    <a:noFill/>
                  </a:rPr>
                  <a:t> </a:t>
                </a:r>
              </a:p>
            </p:txBody>
          </p:sp>
        </mc:Fallback>
      </mc:AlternateContent>
    </p:spTree>
    <p:extLst>
      <p:ext uri="{BB962C8B-B14F-4D97-AF65-F5344CB8AC3E}">
        <p14:creationId xmlns:p14="http://schemas.microsoft.com/office/powerpoint/2010/main" val="1778276929"/>
      </p:ext>
    </p:extLst>
  </p:cSld>
  <p:clrMapOvr>
    <a:masterClrMapping/>
  </p:clrMapOvr>
</p:sld>
</file>

<file path=ppt/slides/slide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890</a:t>
            </a:r>
            <a:endParaRPr lang="de-DE" sz="8000" b="1" dirty="0">
              <a:solidFill>
                <a:schemeClr val="tx1"/>
              </a:solidFill>
              <a:latin typeface="+mj-lt"/>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8" name="Textfeld 27"/>
              <p:cNvSpPr txBox="1"/>
              <p:nvPr/>
            </p:nvSpPr>
            <p:spPr>
              <a:xfrm>
                <a:off x="787515" y="1554818"/>
                <a:ext cx="2303487" cy="439736"/>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𝑐</m:t>
                        </m:r>
                      </m:e>
                      <m:sub>
                        <m:r>
                          <a:rPr lang="de-DE" sz="2000" b="0" i="1" smtClean="0">
                            <a:latin typeface="Cambria Math"/>
                          </a:rPr>
                          <m:t>𝑖</m:t>
                        </m:r>
                      </m:sub>
                    </m:sSub>
                    <m:sSub>
                      <m:sSubPr>
                        <m:ctrlPr>
                          <a:rPr lang="de-DE" sz="2000" i="1">
                            <a:latin typeface="Cambria Math" panose="02040503050406030204" pitchFamily="18" charset="0"/>
                          </a:rPr>
                        </m:ctrlPr>
                      </m:sSubPr>
                      <m:e>
                        <m:r>
                          <a:rPr lang="de-DE" sz="2000" i="1">
                            <a:latin typeface="Cambria Math"/>
                          </a:rPr>
                          <m:t>𝑈</m:t>
                        </m:r>
                      </m:e>
                      <m:sub>
                        <m:r>
                          <a:rPr lang="de-DE" sz="2000" b="0" i="1" smtClean="0">
                            <a:latin typeface="Cambria Math"/>
                          </a:rPr>
                          <m:t>𝑖</m:t>
                        </m:r>
                      </m:sub>
                    </m:sSub>
                    <m:r>
                      <a:rPr lang="de-DE" sz="2000" b="0" i="1" smtClean="0">
                        <a:latin typeface="Cambria Math"/>
                      </a:rPr>
                      <m:t>~</m:t>
                    </m:r>
                  </m:oMath>
                </a14:m>
                <a:r>
                  <a:rPr lang="de-DE" sz="2000" dirty="0">
                    <a:solidFill>
                      <a:schemeClr val="tx1"/>
                    </a:solidFill>
                  </a:rPr>
                  <a:t>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sSubSup>
                          <m:sSubSupPr>
                            <m:ctrlPr>
                              <a:rPr lang="de-DE" sz="2000" b="0" i="1" smtClean="0">
                                <a:latin typeface="Cambria Math" panose="02040503050406030204" pitchFamily="18" charset="0"/>
                              </a:rPr>
                            </m:ctrlPr>
                          </m:sSubSupPr>
                          <m:e>
                            <m:r>
                              <a:rPr lang="de-DE" sz="2000" b="0" i="1" smtClean="0">
                                <a:latin typeface="Cambria Math"/>
                              </a:rPr>
                              <m:t>𝑐</m:t>
                            </m:r>
                          </m:e>
                          <m:sub>
                            <m:r>
                              <a:rPr lang="de-DE" sz="2000" b="0" i="1" smtClean="0">
                                <a:latin typeface="Cambria Math"/>
                              </a:rPr>
                              <m:t>𝑖</m:t>
                            </m:r>
                          </m:sub>
                          <m:sup>
                            <m:r>
                              <a:rPr lang="de-DE" sz="2000" b="0" i="1" smtClean="0">
                                <a:latin typeface="Cambria Math"/>
                              </a:rPr>
                              <m:t>2</m:t>
                            </m:r>
                          </m:sup>
                        </m:sSubSup>
                        <m:sSubSup>
                          <m:sSubSupPr>
                            <m:ctrlPr>
                              <a:rPr lang="de-DE" sz="2000" i="1">
                                <a:latin typeface="Cambria Math" panose="02040503050406030204" pitchFamily="18" charset="0"/>
                              </a:rPr>
                            </m:ctrlPr>
                          </m:sSubSupPr>
                          <m:e>
                            <m:r>
                              <a:rPr lang="de-DE" sz="2000" i="1" smtClean="0">
                                <a:latin typeface="Cambria Math"/>
                                <a:ea typeface="Cambria Math"/>
                              </a:rPr>
                              <m:t>𝜎</m:t>
                            </m:r>
                          </m:e>
                          <m:sub>
                            <m:r>
                              <a:rPr lang="de-DE" sz="2000" b="0" i="1" smtClean="0">
                                <a:latin typeface="Cambria Math"/>
                              </a:rPr>
                              <m:t>𝑈</m:t>
                            </m:r>
                          </m:sub>
                          <m:sup>
                            <m:r>
                              <a:rPr lang="de-DE" sz="2000" i="1">
                                <a:latin typeface="Cambria Math"/>
                              </a:rPr>
                              <m:t>2</m:t>
                            </m:r>
                          </m:sup>
                        </m:sSubSup>
                      </m:e>
                    </m:d>
                  </m:oMath>
                </a14:m>
                <a:endParaRPr lang="de-DE" sz="2000" dirty="0">
                  <a:solidFill>
                    <a:schemeClr val="tx1"/>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787515" y="1554818"/>
                <a:ext cx="2303487" cy="439736"/>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805257" y="2060848"/>
                <a:ext cx="7632848"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r>
                        <a:rPr lang="de-DE" sz="2000" b="0" i="1" smtClean="0">
                          <a:solidFill>
                            <a:schemeClr val="tx1"/>
                          </a:solidFill>
                          <a:latin typeface="Cambria Math"/>
                        </a:rPr>
                        <m:t>=</m:t>
                      </m:r>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𝑖</m:t>
                              </m:r>
                            </m:sub>
                          </m:sSub>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Sup>
                                <m:sSubSupPr>
                                  <m:ctrlPr>
                                    <a:rPr lang="de-DE" sz="2000" b="0" i="1" smtClean="0">
                                      <a:latin typeface="Cambria Math" panose="02040503050406030204" pitchFamily="18" charset="0"/>
                                    </a:rPr>
                                  </m:ctrlPr>
                                </m:sSubSupPr>
                                <m:e>
                                  <m:r>
                                    <a:rPr lang="de-DE" sz="2000" b="0" i="1" smtClean="0">
                                      <a:latin typeface="Cambria Math"/>
                                    </a:rPr>
                                    <m:t>𝑐</m:t>
                                  </m:r>
                                </m:e>
                                <m:sub>
                                  <m:r>
                                    <a:rPr lang="de-DE" sz="2000" b="0" i="1" smtClean="0">
                                      <a:latin typeface="Cambria Math"/>
                                    </a:rPr>
                                    <m:t>𝑖</m:t>
                                  </m:r>
                                </m:sub>
                                <m:sup>
                                  <m:r>
                                    <a:rPr lang="de-DE" sz="2000" b="0" i="1" smtClean="0">
                                      <a:latin typeface="Cambria Math"/>
                                    </a:rPr>
                                    <m:t>2</m:t>
                                  </m:r>
                                </m:sup>
                              </m:sSubSup>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𝑈</m:t>
                                  </m:r>
                                </m:sub>
                                <m:sup>
                                  <m:r>
                                    <a:rPr lang="de-DE" sz="2000" b="0" i="1" smtClean="0">
                                      <a:latin typeface="Cambria Math"/>
                                    </a:rPr>
                                    <m:t>2</m:t>
                                  </m:r>
                                </m:sup>
                              </m:sSubSup>
                            </m:e>
                          </m:nary>
                        </m:e>
                      </m:d>
                    </m:oMath>
                  </m:oMathPara>
                </a14:m>
                <a:endParaRPr lang="de-DE" sz="2000" dirty="0">
                  <a:solidFill>
                    <a:schemeClr val="tx1"/>
                  </a:solidFill>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805257" y="2060848"/>
                <a:ext cx="7632848" cy="69711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773401" y="4631709"/>
                <a:ext cx="2808312" cy="7949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r>
                        <a:rPr lang="de-DE" sz="2000" b="0" i="1" smtClean="0">
                          <a:solidFill>
                            <a:schemeClr val="tx1"/>
                          </a:solidFill>
                          <a:latin typeface="Cambria Math"/>
                        </a:rPr>
                        <m:t>  ~  </m:t>
                      </m:r>
                      <m:r>
                        <a:rPr lang="de-DE" sz="2000" i="1">
                          <a:latin typeface="Cambria Math"/>
                        </a:rPr>
                        <m:t>𝑁</m:t>
                      </m:r>
                      <m:d>
                        <m:dPr>
                          <m:ctrlPr>
                            <a:rPr lang="de-DE" sz="2000" i="1">
                              <a:latin typeface="Cambria Math" panose="02040503050406030204" pitchFamily="18" charset="0"/>
                            </a:rPr>
                          </m:ctrlPr>
                        </m:dPr>
                        <m:e>
                          <m:r>
                            <a:rPr lang="de-DE" sz="2000" i="1">
                              <a:latin typeface="Cambria Math"/>
                            </a:rPr>
                            <m:t>0, </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den>
                          </m:f>
                        </m:e>
                      </m:d>
                    </m:oMath>
                  </m:oMathPara>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773401" y="4631709"/>
                <a:ext cx="2808312" cy="794961"/>
              </a:xfrm>
              <a:prstGeom prst="rect">
                <a:avLst/>
              </a:prstGeom>
              <a:blipFill rotWithShape="1">
                <a:blip r:embed="rId5"/>
                <a:stretch>
                  <a:fillRect/>
                </a:stretch>
              </a:blipFill>
            </p:spPr>
            <p:txBody>
              <a:bodyPr/>
              <a:lstStyle/>
              <a:p>
                <a:r>
                  <a:rPr lang="de-DE">
                    <a:noFill/>
                  </a:rPr>
                  <a:t> </a:t>
                </a:r>
              </a:p>
            </p:txBody>
          </p:sp>
        </mc:Fallback>
      </mc:AlternateContent>
      <p:sp>
        <p:nvSpPr>
          <p:cNvPr id="33" name="Textfeld 32"/>
          <p:cNvSpPr txBox="1"/>
          <p:nvPr/>
        </p:nvSpPr>
        <p:spPr>
          <a:xfrm>
            <a:off x="3313185" y="4829134"/>
            <a:ext cx="939695" cy="400110"/>
          </a:xfrm>
          <a:prstGeom prst="rect">
            <a:avLst/>
          </a:prstGeom>
          <a:noFill/>
        </p:spPr>
        <p:txBody>
          <a:bodyPr wrap="square" rtlCol="0">
            <a:spAutoFit/>
          </a:bodyPr>
          <a:lstStyle/>
          <a:p>
            <a:r>
              <a:rPr lang="de-DE" sz="2000" dirty="0">
                <a:latin typeface="+mn-lt"/>
              </a:rPr>
              <a:t>bzw.</a:t>
            </a:r>
          </a:p>
        </p:txBody>
      </p:sp>
      <mc:AlternateContent xmlns:mc="http://schemas.openxmlformats.org/markup-compatibility/2006" xmlns:a14="http://schemas.microsoft.com/office/drawing/2010/main">
        <mc:Choice Requires="a14">
          <p:sp>
            <p:nvSpPr>
              <p:cNvPr id="34" name="Textfeld 33"/>
              <p:cNvSpPr txBox="1"/>
              <p:nvPr/>
            </p:nvSpPr>
            <p:spPr>
              <a:xfrm>
                <a:off x="4036857" y="4631708"/>
                <a:ext cx="2808312" cy="7949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  ~  </m:t>
                      </m:r>
                      <m:r>
                        <a:rPr lang="de-DE" sz="2000" i="1">
                          <a:latin typeface="Cambria Math"/>
                        </a:rPr>
                        <m:t>𝑁</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r>
                            <a:rPr lang="de-DE" sz="2000" i="1">
                              <a:latin typeface="Cambria Math"/>
                            </a:rPr>
                            <m:t>,</m:t>
                          </m:r>
                          <m:r>
                            <a:rPr lang="de-DE" sz="2000" b="0" i="1" smtClean="0">
                              <a:latin typeface="Cambria Math"/>
                            </a:rPr>
                            <m:t> </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den>
                          </m:f>
                        </m:e>
                      </m:d>
                    </m:oMath>
                  </m:oMathPara>
                </a14:m>
                <a:endParaRPr lang="de-DE" sz="2000" dirty="0">
                  <a:solidFill>
                    <a:schemeClr val="tx1"/>
                  </a:solidFill>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4036857" y="4631708"/>
                <a:ext cx="2808312" cy="794961"/>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6" name="Textfeld 35"/>
              <p:cNvSpPr txBox="1"/>
              <p:nvPr/>
            </p:nvSpPr>
            <p:spPr>
              <a:xfrm>
                <a:off x="468312" y="1124744"/>
                <a:ext cx="8207375" cy="406458"/>
              </a:xfrm>
              <a:prstGeom prst="rect">
                <a:avLst/>
              </a:prstGeom>
              <a:noFill/>
            </p:spPr>
            <p:txBody>
              <a:bodyPr wrap="square" rtlCol="0">
                <a:spAutoFit/>
              </a:bodyPr>
              <a:lstStyle/>
              <a:p>
                <a:r>
                  <a:rPr lang="de-DE" sz="2000" dirty="0">
                    <a:latin typeface="+mn-lt"/>
                  </a:rPr>
                  <a:t>Da die Fehler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𝑈</m:t>
                            </m:r>
                          </m:sub>
                          <m:sup>
                            <m:r>
                              <a:rPr lang="de-DE" sz="2000" b="0" i="1" smtClean="0">
                                <a:latin typeface="Cambria Math"/>
                              </a:rPr>
                              <m:t>2</m:t>
                            </m:r>
                          </m:sup>
                        </m:sSubSup>
                      </m:e>
                    </m:d>
                  </m:oMath>
                </a14:m>
                <a:r>
                  <a:rPr lang="de-DE" sz="2000" dirty="0">
                    <a:latin typeface="+mn-lt"/>
                  </a:rPr>
                  <a:t>-verteilt sind, gilt:</a:t>
                </a:r>
              </a:p>
            </p:txBody>
          </p:sp>
        </mc:Choice>
        <mc:Fallback xmlns="">
          <p:sp>
            <p:nvSpPr>
              <p:cNvPr id="36" name="Textfeld 35"/>
              <p:cNvSpPr txBox="1">
                <a:spLocks noRot="1" noChangeAspect="1" noMove="1" noResize="1" noEditPoints="1" noAdjustHandles="1" noChangeArrowheads="1" noChangeShapeType="1" noTextEdit="1"/>
              </p:cNvSpPr>
              <p:nvPr/>
            </p:nvSpPr>
            <p:spPr>
              <a:xfrm>
                <a:off x="468312" y="1124744"/>
                <a:ext cx="8207375" cy="406458"/>
              </a:xfrm>
              <a:prstGeom prst="rect">
                <a:avLst/>
              </a:prstGeom>
              <a:blipFill rotWithShape="1">
                <a:blip r:embed="rId7"/>
                <a:stretch>
                  <a:fillRect l="-817" t="-6061" b="-27273"/>
                </a:stretch>
              </a:blipFill>
            </p:spPr>
            <p:txBody>
              <a:bodyPr/>
              <a:lstStyle/>
              <a:p>
                <a:r>
                  <a:rPr lang="de-DE">
                    <a:noFill/>
                  </a:rPr>
                  <a:t> </a:t>
                </a:r>
              </a:p>
            </p:txBody>
          </p:sp>
        </mc:Fallback>
      </mc:AlternateContent>
      <p:sp>
        <p:nvSpPr>
          <p:cNvPr id="38" name="Textfeld 37"/>
          <p:cNvSpPr txBox="1"/>
          <p:nvPr/>
        </p:nvSpPr>
        <p:spPr>
          <a:xfrm>
            <a:off x="468311" y="2772683"/>
            <a:ext cx="1295377" cy="406458"/>
          </a:xfrm>
          <a:prstGeom prst="rect">
            <a:avLst/>
          </a:prstGeom>
          <a:noFill/>
        </p:spPr>
        <p:txBody>
          <a:bodyPr wrap="square" rtlCol="0">
            <a:spAutoFit/>
          </a:bodyPr>
          <a:lstStyle/>
          <a:p>
            <a:r>
              <a:rPr lang="de-DE" sz="2000" dirty="0">
                <a:latin typeface="+mn-lt"/>
              </a:rPr>
              <a:t>Mit </a:t>
            </a:r>
          </a:p>
        </p:txBody>
      </p:sp>
      <mc:AlternateContent xmlns:mc="http://schemas.openxmlformats.org/markup-compatibility/2006" xmlns:a14="http://schemas.microsoft.com/office/drawing/2010/main">
        <mc:Choice Requires="a14">
          <p:sp>
            <p:nvSpPr>
              <p:cNvPr id="39" name="Textfeld 38"/>
              <p:cNvSpPr txBox="1"/>
              <p:nvPr/>
            </p:nvSpPr>
            <p:spPr>
              <a:xfrm>
                <a:off x="805257" y="3179141"/>
                <a:ext cx="7632080" cy="78746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nary>
                        <m:naryPr>
                          <m:chr m:val="∑"/>
                          <m:limLoc m:val="subSup"/>
                          <m:ctrlPr>
                            <a:rPr lang="de-DE" sz="2000" i="1" smtClean="0">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Sup>
                            <m:sSubSupPr>
                              <m:ctrlPr>
                                <a:rPr lang="de-DE" sz="2000" i="1">
                                  <a:latin typeface="Cambria Math" panose="02040503050406030204" pitchFamily="18" charset="0"/>
                                </a:rPr>
                              </m:ctrlPr>
                            </m:sSubSupPr>
                            <m:e>
                              <m:r>
                                <a:rPr lang="de-DE" sz="2000" i="1">
                                  <a:latin typeface="Cambria Math"/>
                                </a:rPr>
                                <m:t>𝑐</m:t>
                              </m:r>
                            </m:e>
                            <m:sub>
                              <m:r>
                                <a:rPr lang="de-DE" sz="2000" i="1">
                                  <a:latin typeface="Cambria Math"/>
                                </a:rPr>
                                <m:t>𝑖</m:t>
                              </m:r>
                            </m:sub>
                            <m:sup>
                              <m:r>
                                <a:rPr lang="de-DE" sz="2000" i="1">
                                  <a:latin typeface="Cambria Math"/>
                                </a:rPr>
                                <m:t>2</m:t>
                              </m:r>
                            </m:sup>
                          </m:sSubSup>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e>
                      </m:nary>
                      <m:r>
                        <a:rPr lang="de-DE" sz="2000" b="0" i="1" smtClean="0">
                          <a:latin typeface="Cambria Math"/>
                        </a:rPr>
                        <m:t>=</m:t>
                      </m:r>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e>
                                  </m:d>
                                </m:e>
                                <m:sup>
                                  <m:r>
                                    <a:rPr lang="de-DE" sz="2000" i="1">
                                      <a:latin typeface="Cambria Math"/>
                                    </a:rPr>
                                    <m:t>2</m:t>
                                  </m:r>
                                </m:sup>
                              </m:sSup>
                            </m:num>
                            <m:den>
                              <m:sSup>
                                <m:sSupPr>
                                  <m:ctrlPr>
                                    <a:rPr lang="de-DE" sz="2000" i="1">
                                      <a:latin typeface="Cambria Math" panose="02040503050406030204" pitchFamily="18" charset="0"/>
                                    </a:rPr>
                                  </m:ctrlPr>
                                </m:sSupPr>
                                <m:e>
                                  <m:r>
                                    <a:rPr lang="de-DE" sz="2000" i="1">
                                      <a:latin typeface="Cambria Math"/>
                                    </a:rPr>
                                    <m:t>𝑛</m:t>
                                  </m:r>
                                </m:e>
                                <m:sup>
                                  <m:r>
                                    <a:rPr lang="de-DE" sz="2000" i="1">
                                      <a:latin typeface="Cambria Math"/>
                                    </a:rPr>
                                    <m:t>2</m:t>
                                  </m:r>
                                </m:sup>
                              </m:sSup>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4</m:t>
                                  </m:r>
                                </m:sup>
                              </m:sSubSup>
                            </m:den>
                          </m:f>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e>
                      </m:nary>
                      <m:r>
                        <a:rPr lang="de-DE" sz="2000" b="0" i="1" smtClean="0">
                          <a:latin typeface="Cambria Math"/>
                        </a:rPr>
                        <m:t>=</m:t>
                      </m:r>
                      <m:f>
                        <m:fPr>
                          <m:ctrlPr>
                            <a:rPr lang="de-DE" sz="2000" b="0" i="1" smtClean="0">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sSubSup>
                            <m:sSubSupPr>
                              <m:ctrlPr>
                                <a:rPr lang="de-DE" sz="2000" b="0" i="1" smtClean="0">
                                  <a:latin typeface="Cambria Math" panose="02040503050406030204" pitchFamily="18" charset="0"/>
                                </a:rPr>
                              </m:ctrlPr>
                            </m:sSubSupPr>
                            <m:e>
                              <m:r>
                                <a:rPr lang="de-DE" sz="2000" b="0" i="1" smtClean="0">
                                  <a:latin typeface="Cambria Math"/>
                                </a:rPr>
                                <m:t>𝑛</m:t>
                              </m:r>
                              <m:acc>
                                <m:accPr>
                                  <m:chr m:val="̃"/>
                                  <m:ctrlPr>
                                    <a:rPr lang="de-DE" sz="2000" b="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𝑋</m:t>
                              </m:r>
                            </m:sub>
                            <m:sup>
                              <m:r>
                                <a:rPr lang="de-DE" sz="2000" b="0" i="1" smtClean="0">
                                  <a:latin typeface="Cambria Math"/>
                                </a:rPr>
                                <m:t>4</m:t>
                              </m:r>
                            </m:sup>
                          </m:sSubSup>
                        </m:den>
                      </m:f>
                      <m:r>
                        <a:rPr lang="de-DE" sz="2000" b="0" i="1" smtClean="0">
                          <a:latin typeface="Cambria Math"/>
                          <a:ea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smtClean="0">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e>
                              </m:d>
                            </m:e>
                            <m:sup>
                              <m:r>
                                <a:rPr lang="de-DE" sz="2000" i="1">
                                  <a:latin typeface="Cambria Math"/>
                                </a:rPr>
                                <m:t>2</m:t>
                              </m:r>
                            </m:sup>
                          </m:sSup>
                        </m:e>
                      </m:nary>
                      <m:r>
                        <a:rPr lang="de-DE" sz="2000" b="0" i="1" smtClean="0">
                          <a:latin typeface="Cambria Math"/>
                        </a:rPr>
                        <m:t>=</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sSubSup>
                            <m:sSubSupPr>
                              <m:ctrlPr>
                                <a:rPr lang="de-DE" sz="2000" i="1">
                                  <a:latin typeface="Cambria Math" panose="02040503050406030204" pitchFamily="18" charset="0"/>
                                </a:rPr>
                              </m:ctrlPr>
                            </m:sSubSupPr>
                            <m:e>
                              <m:r>
                                <a:rPr lang="de-DE" sz="2000" i="1">
                                  <a:latin typeface="Cambria Math"/>
                                </a:rPr>
                                <m:t>𝑛</m:t>
                              </m:r>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b="0" i="1" smtClean="0">
                                  <a:latin typeface="Cambria Math"/>
                                </a:rPr>
                                <m:t>2</m:t>
                              </m:r>
                            </m:sup>
                          </m:sSubSup>
                        </m:den>
                      </m:f>
                    </m:oMath>
                  </m:oMathPara>
                </a14:m>
                <a:endParaRPr lang="de-DE" sz="2000" dirty="0">
                  <a:solidFill>
                    <a:schemeClr val="tx1"/>
                  </a:solidFill>
                </a:endParaRPr>
              </a:p>
            </p:txBody>
          </p:sp>
        </mc:Choice>
        <mc:Fallback xmlns="">
          <p:sp>
            <p:nvSpPr>
              <p:cNvPr id="39" name="Textfeld 38"/>
              <p:cNvSpPr txBox="1">
                <a:spLocks noRot="1" noChangeAspect="1" noMove="1" noResize="1" noEditPoints="1" noAdjustHandles="1" noChangeArrowheads="1" noChangeShapeType="1" noTextEdit="1"/>
              </p:cNvSpPr>
              <p:nvPr/>
            </p:nvSpPr>
            <p:spPr>
              <a:xfrm>
                <a:off x="805257" y="3179141"/>
                <a:ext cx="7632080" cy="787460"/>
              </a:xfrm>
              <a:prstGeom prst="rect">
                <a:avLst/>
              </a:prstGeom>
              <a:blipFill rotWithShape="1">
                <a:blip r:embed="rId8"/>
                <a:stretch>
                  <a:fillRect/>
                </a:stretch>
              </a:blipFill>
            </p:spPr>
            <p:txBody>
              <a:bodyPr/>
              <a:lstStyle/>
              <a:p>
                <a:r>
                  <a:rPr lang="de-DE">
                    <a:noFill/>
                  </a:rPr>
                  <a:t> </a:t>
                </a:r>
              </a:p>
            </p:txBody>
          </p:sp>
        </mc:Fallback>
      </mc:AlternateContent>
      <p:sp>
        <p:nvSpPr>
          <p:cNvPr id="40" name="Geschweifte Klammer links 39"/>
          <p:cNvSpPr/>
          <p:nvPr/>
        </p:nvSpPr>
        <p:spPr>
          <a:xfrm rot="16200000">
            <a:off x="6139074" y="3066501"/>
            <a:ext cx="226902" cy="1800199"/>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41" name="Textfeld 40"/>
              <p:cNvSpPr txBox="1"/>
              <p:nvPr/>
            </p:nvSpPr>
            <p:spPr>
              <a:xfrm>
                <a:off x="6012160" y="4080052"/>
                <a:ext cx="910803" cy="404406"/>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a:rPr>
                        <m:t>=</m:t>
                      </m:r>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𝑠</m:t>
                              </m:r>
                            </m:e>
                          </m:acc>
                        </m:e>
                        <m:sub>
                          <m:r>
                            <a:rPr lang="de-DE" sz="2000" b="0" i="1" smtClean="0">
                              <a:latin typeface="Cambria Math"/>
                            </a:rPr>
                            <m:t>𝑋</m:t>
                          </m:r>
                        </m:sub>
                        <m:sup>
                          <m:r>
                            <a:rPr lang="de-DE" sz="2000" b="0" i="1" smtClean="0">
                              <a:latin typeface="Cambria Math"/>
                            </a:rPr>
                            <m:t>2</m:t>
                          </m:r>
                        </m:sup>
                      </m:sSubSup>
                    </m:oMath>
                  </m:oMathPara>
                </a14:m>
                <a:endParaRPr lang="de-DE" sz="2000" dirty="0">
                  <a:latin typeface="+mn-lt"/>
                </a:endParaRPr>
              </a:p>
            </p:txBody>
          </p:sp>
        </mc:Choice>
        <mc:Fallback xmlns="">
          <p:sp>
            <p:nvSpPr>
              <p:cNvPr id="41" name="Textfeld 40"/>
              <p:cNvSpPr txBox="1">
                <a:spLocks noRot="1" noChangeAspect="1" noMove="1" noResize="1" noEditPoints="1" noAdjustHandles="1" noChangeArrowheads="1" noChangeShapeType="1" noTextEdit="1"/>
              </p:cNvSpPr>
              <p:nvPr/>
            </p:nvSpPr>
            <p:spPr>
              <a:xfrm>
                <a:off x="6012160" y="4080052"/>
                <a:ext cx="910803" cy="404406"/>
              </a:xfrm>
              <a:prstGeom prst="rect">
                <a:avLst/>
              </a:prstGeom>
              <a:blipFill rotWithShape="1">
                <a:blip r:embed="rId9"/>
                <a:stretch>
                  <a:fillRect r="-7333" b="-2985"/>
                </a:stretch>
              </a:blipFill>
            </p:spPr>
            <p:txBody>
              <a:bodyPr/>
              <a:lstStyle/>
              <a:p>
                <a:r>
                  <a:rPr lang="de-DE">
                    <a:noFill/>
                  </a:rPr>
                  <a:t> </a:t>
                </a:r>
              </a:p>
            </p:txBody>
          </p:sp>
        </mc:Fallback>
      </mc:AlternateContent>
      <p:sp>
        <p:nvSpPr>
          <p:cNvPr id="42" name="Textfeld 41"/>
          <p:cNvSpPr txBox="1"/>
          <p:nvPr/>
        </p:nvSpPr>
        <p:spPr>
          <a:xfrm>
            <a:off x="468310" y="4228748"/>
            <a:ext cx="3346578" cy="400110"/>
          </a:xfrm>
          <a:prstGeom prst="rect">
            <a:avLst/>
          </a:prstGeom>
          <a:noFill/>
        </p:spPr>
        <p:txBody>
          <a:bodyPr wrap="square" rtlCol="0">
            <a:spAutoFit/>
          </a:bodyPr>
          <a:lstStyle/>
          <a:p>
            <a:r>
              <a:rPr lang="de-DE" sz="2000" dirty="0">
                <a:latin typeface="+mn-lt"/>
              </a:rPr>
              <a:t>erhält man daraus dann</a:t>
            </a:r>
          </a:p>
        </p:txBody>
      </p:sp>
      <p:sp>
        <p:nvSpPr>
          <p:cNvPr id="18" name="Rechteck 17"/>
          <p:cNvSpPr/>
          <p:nvPr/>
        </p:nvSpPr>
        <p:spPr>
          <a:xfrm>
            <a:off x="611561" y="4628858"/>
            <a:ext cx="5688632" cy="79781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683824377"/>
      </p:ext>
    </p:extLst>
  </p:cSld>
  <p:clrMapOvr>
    <a:masterClrMapping/>
  </p:clrMapOvr>
</p:sld>
</file>

<file path=ppt/slides/slide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891</a:t>
            </a:r>
            <a:endParaRPr lang="de-DE" sz="8000" b="1" dirty="0">
              <a:solidFill>
                <a:schemeClr val="tx1"/>
              </a:solidFill>
              <a:latin typeface="+mj-lt"/>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22" name="Textfeld 21"/>
              <p:cNvSpPr txBox="1"/>
              <p:nvPr/>
            </p:nvSpPr>
            <p:spPr>
              <a:xfrm>
                <a:off x="468313" y="1052736"/>
                <a:ext cx="5327823" cy="416845"/>
              </a:xfrm>
              <a:prstGeom prst="rect">
                <a:avLst/>
              </a:prstGeom>
              <a:noFill/>
            </p:spPr>
            <p:txBody>
              <a:bodyPr wrap="square" rtlCol="0">
                <a:spAutoFit/>
              </a:bodyPr>
              <a:lstStyle/>
              <a:p>
                <a:r>
                  <a:rPr lang="de-DE" sz="2000" dirty="0">
                    <a:latin typeface="+mn-lt"/>
                  </a:rPr>
                  <a:t>&gt; Herleitung der Verteilung von </a:t>
                </a:r>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𝛽</m:t>
                            </m:r>
                          </m:e>
                        </m:acc>
                      </m:e>
                      <m:sub>
                        <m:r>
                          <a:rPr lang="de-DE" sz="2000" b="0" i="1" smtClean="0">
                            <a:latin typeface="Cambria Math"/>
                          </a:rPr>
                          <m:t>0</m:t>
                        </m:r>
                      </m:sub>
                    </m:sSub>
                  </m:oMath>
                </a14:m>
                <a:r>
                  <a:rPr lang="de-DE" sz="2000" dirty="0">
                    <a:latin typeface="+mn-lt"/>
                  </a:rPr>
                  <a:t>: </a:t>
                </a:r>
              </a:p>
            </p:txBody>
          </p:sp>
        </mc:Choice>
        <mc:Fallback xmlns="">
          <p:sp>
            <p:nvSpPr>
              <p:cNvPr id="22" name="Textfeld 21"/>
              <p:cNvSpPr txBox="1">
                <a:spLocks noRot="1" noChangeAspect="1" noMove="1" noResize="1" noEditPoints="1" noAdjustHandles="1" noChangeArrowheads="1" noChangeShapeType="1" noTextEdit="1"/>
              </p:cNvSpPr>
              <p:nvPr/>
            </p:nvSpPr>
            <p:spPr>
              <a:xfrm>
                <a:off x="468313" y="1052736"/>
                <a:ext cx="5327823" cy="416845"/>
              </a:xfrm>
              <a:prstGeom prst="rect">
                <a:avLst/>
              </a:prstGeom>
              <a:blipFill rotWithShape="1">
                <a:blip r:embed="rId3"/>
                <a:stretch>
                  <a:fillRect l="-1259" t="-2941" b="-264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056996" y="1474045"/>
                <a:ext cx="7632848"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d>
                        <m:dPr>
                          <m:ctrlPr>
                            <a:rPr lang="de-DE" sz="2000" i="1" smtClean="0">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e>
                      </m:d>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𝑈</m:t>
                          </m:r>
                        </m:e>
                      </m:acc>
                      <m:r>
                        <a:rPr lang="de-DE" sz="2000" b="0" i="1" smtClean="0">
                          <a:solidFill>
                            <a:schemeClr val="tx1"/>
                          </a:solidFill>
                          <a:latin typeface="Cambria Math"/>
                        </a:rPr>
                        <m:t>=</m:t>
                      </m:r>
                      <m:r>
                        <a:rPr lang="de-DE" sz="2000" b="0" i="1" smtClean="0">
                          <a:solidFill>
                            <a:schemeClr val="tx1"/>
                          </a:solidFill>
                          <a:latin typeface="Cambria Math" panose="02040503050406030204" pitchFamily="18" charset="0"/>
                        </a:rPr>
                        <m:t>−</m:t>
                      </m:r>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nary>
                        <m:naryPr>
                          <m:chr m:val="∑"/>
                          <m:limLoc m:val="subSup"/>
                          <m:ctrlPr>
                            <a:rPr lang="de-DE" sz="200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𝑖</m:t>
                              </m:r>
                            </m:sub>
                          </m:sSub>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𝑖</m:t>
                              </m:r>
                            </m:sub>
                          </m:sSub>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𝑈</m:t>
                              </m:r>
                            </m:e>
                            <m:sub>
                              <m:r>
                                <a:rPr lang="de-DE" sz="2000" b="0" i="1" smtClean="0">
                                  <a:solidFill>
                                    <a:schemeClr val="tx1"/>
                                  </a:solidFill>
                                  <a:latin typeface="Cambria Math"/>
                                </a:rPr>
                                <m:t>𝑖</m:t>
                              </m:r>
                            </m:sub>
                          </m:sSub>
                        </m:e>
                      </m:nary>
                    </m:oMath>
                  </m:oMathPara>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056996" y="1474045"/>
                <a:ext cx="7632848" cy="710259"/>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1394137" y="3379823"/>
                <a:ext cx="2534112"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𝑘</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𝑐</m:t>
                          </m:r>
                        </m:e>
                        <m:sub>
                          <m:r>
                            <a:rPr lang="de-DE" sz="2000" b="0" i="1" smtClean="0">
                              <a:solidFill>
                                <a:schemeClr val="tx1"/>
                              </a:solidFill>
                              <a:latin typeface="Cambria Math"/>
                            </a:rPr>
                            <m:t>𝑖</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394137" y="3379823"/>
                <a:ext cx="2534112" cy="67056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1038862" y="2979713"/>
                <a:ext cx="5778774"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oMath>
                </a14:m>
                <a:r>
                  <a:rPr lang="de-DE" sz="2000" dirty="0">
                    <a:latin typeface="+mn-lt"/>
                  </a:rPr>
                  <a:t>  gewichtete Summe der Fehler mit Gewichten</a:t>
                </a:r>
              </a:p>
            </p:txBody>
          </p:sp>
        </mc:Choice>
        <mc:Fallback xmlns="">
          <p:sp>
            <p:nvSpPr>
              <p:cNvPr id="30" name="Textfeld 29"/>
              <p:cNvSpPr txBox="1">
                <a:spLocks noRot="1" noChangeAspect="1" noMove="1" noResize="1" noEditPoints="1" noAdjustHandles="1" noChangeArrowheads="1" noChangeShapeType="1" noTextEdit="1"/>
              </p:cNvSpPr>
              <p:nvPr/>
            </p:nvSpPr>
            <p:spPr>
              <a:xfrm>
                <a:off x="1038862" y="2979713"/>
                <a:ext cx="5778774" cy="400110"/>
              </a:xfrm>
              <a:prstGeom prst="rect">
                <a:avLst/>
              </a:prstGeom>
              <a:blipFill rotWithShape="1">
                <a:blip r:embed="rId6"/>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1907704" y="2202773"/>
                <a:ext cx="7632848"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nary>
                        <m:naryPr>
                          <m:chr m:val="∑"/>
                          <m:limLoc m:val="subSup"/>
                          <m:ctrlPr>
                            <a:rPr lang="de-DE" sz="200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r>
                            <a:rPr lang="de-DE" sz="2000" b="0" i="1" smtClean="0">
                              <a:solidFill>
                                <a:schemeClr val="tx1"/>
                              </a:solidFill>
                              <a:latin typeface="Cambria Math" panose="02040503050406030204" pitchFamily="18" charset="0"/>
                            </a:rPr>
                            <m:t>−</m:t>
                          </m:r>
                          <m:sSub>
                            <m:sSubPr>
                              <m:ctrlPr>
                                <a:rPr lang="de-DE" sz="2000" i="1" smtClean="0">
                                  <a:solidFill>
                                    <a:schemeClr val="tx1"/>
                                  </a:solidFill>
                                  <a:latin typeface="Cambria Math" panose="02040503050406030204" pitchFamily="18" charset="0"/>
                                </a:rPr>
                              </m:ctrlPr>
                            </m:sSubPr>
                            <m:e>
                              <m:sSub>
                                <m:sSubPr>
                                  <m:ctrlPr>
                                    <a:rPr lang="de-DE" sz="2000" i="1">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a:solidFill>
                                            <a:schemeClr val="tx1"/>
                                          </a:solidFill>
                                          <a:latin typeface="Cambria Math"/>
                                        </a:rPr>
                                        <m:t>𝑥</m:t>
                                      </m:r>
                                    </m:e>
                                  </m:acc>
                                  <m:r>
                                    <a:rPr lang="de-DE" sz="2000" b="0" i="1">
                                      <a:solidFill>
                                        <a:schemeClr val="tx1"/>
                                      </a:solidFill>
                                      <a:latin typeface="Cambria Math"/>
                                    </a:rPr>
                                    <m:t>𝑐</m:t>
                                  </m:r>
                                </m:e>
                                <m:sub>
                                  <m:r>
                                    <a:rPr lang="de-DE" sz="2000" b="0" i="1">
                                      <a:solidFill>
                                        <a:schemeClr val="tx1"/>
                                      </a:solidFill>
                                      <a:latin typeface="Cambria Math"/>
                                    </a:rPr>
                                    <m:t>𝑖</m:t>
                                  </m:r>
                                </m:sub>
                              </m:sSub>
                              <m:r>
                                <a:rPr lang="de-DE" sz="2000" b="0" i="1" smtClean="0">
                                  <a:solidFill>
                                    <a:schemeClr val="tx1"/>
                                  </a:solidFill>
                                  <a:latin typeface="Cambria Math"/>
                                </a:rPr>
                                <m:t>𝑈</m:t>
                              </m:r>
                            </m:e>
                            <m:sub>
                              <m:r>
                                <a:rPr lang="de-DE" sz="2000" b="0" i="1" smtClean="0">
                                  <a:solidFill>
                                    <a:schemeClr val="tx1"/>
                                  </a:solidFill>
                                  <a:latin typeface="Cambria Math"/>
                                </a:rPr>
                                <m:t>𝑖</m:t>
                              </m:r>
                            </m:sub>
                          </m:sSub>
                        </m:e>
                      </m:nary>
                      <m:r>
                        <a:rPr lang="de-DE" sz="2000" b="0" i="1" smtClean="0">
                          <a:solidFill>
                            <a:schemeClr val="tx1"/>
                          </a:solidFill>
                          <a:latin typeface="Cambria Math"/>
                        </a:rPr>
                        <m:t>+</m:t>
                      </m:r>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r>
                            <a:rPr lang="de-DE" sz="200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r>
                        <a:rPr lang="de-DE" sz="2000" b="0" i="1" smtClean="0">
                          <a:latin typeface="Cambria Math"/>
                        </a:rPr>
                        <m:t>=</m:t>
                      </m:r>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smtClean="0">
                                  <a:latin typeface="Cambria Math" panose="02040503050406030204" pitchFamily="18" charset="0"/>
                                </a:rPr>
                              </m:ctrlPr>
                            </m:sSubPr>
                            <m:e>
                              <m:r>
                                <a:rPr lang="de-DE" sz="2000" b="0" i="1" smtClean="0">
                                  <a:latin typeface="Cambria Math"/>
                                </a:rPr>
                                <m:t>𝑘</m:t>
                              </m:r>
                            </m:e>
                            <m:sub>
                              <m:r>
                                <a:rPr lang="de-DE" sz="2000" b="0" i="1" smtClean="0">
                                  <a:latin typeface="Cambria Math"/>
                                </a:rPr>
                                <m:t>𝑖</m:t>
                              </m:r>
                            </m:sub>
                          </m:sSub>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1907704" y="2202773"/>
                <a:ext cx="7632848" cy="710259"/>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1029938" y="4045043"/>
                <a:ext cx="7632848"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r>
                        <a:rPr lang="de-DE" sz="2000" b="0" i="1" smtClean="0">
                          <a:solidFill>
                            <a:schemeClr val="tx1"/>
                          </a:solidFill>
                          <a:latin typeface="Cambria Math"/>
                        </a:rPr>
                        <m:t>=</m:t>
                      </m:r>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smtClean="0">
                                  <a:latin typeface="Cambria Math" panose="02040503050406030204" pitchFamily="18" charset="0"/>
                                </a:rPr>
                              </m:ctrlPr>
                            </m:sSubPr>
                            <m:e>
                              <m:r>
                                <a:rPr lang="de-DE" sz="2000" b="0" i="1" smtClean="0">
                                  <a:latin typeface="Cambria Math"/>
                                </a:rPr>
                                <m:t>𝑘</m:t>
                              </m:r>
                            </m:e>
                            <m:sub>
                              <m:r>
                                <a:rPr lang="de-DE" sz="2000" b="0" i="1" smtClean="0">
                                  <a:latin typeface="Cambria Math"/>
                                </a:rPr>
                                <m:t>𝑖</m:t>
                              </m:r>
                            </m:sub>
                          </m:sSub>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Sup>
                                <m:sSubSupPr>
                                  <m:ctrlPr>
                                    <a:rPr lang="de-DE" sz="2000" b="0" i="1" smtClean="0">
                                      <a:latin typeface="Cambria Math" panose="02040503050406030204" pitchFamily="18" charset="0"/>
                                    </a:rPr>
                                  </m:ctrlPr>
                                </m:sSubSupPr>
                                <m:e>
                                  <m:r>
                                    <a:rPr lang="de-DE" sz="2000" b="0" i="1" smtClean="0">
                                      <a:latin typeface="Cambria Math"/>
                                    </a:rPr>
                                    <m:t>𝑘</m:t>
                                  </m:r>
                                </m:e>
                                <m:sub>
                                  <m:r>
                                    <a:rPr lang="de-DE" sz="2000" b="0" i="1" smtClean="0">
                                      <a:latin typeface="Cambria Math"/>
                                    </a:rPr>
                                    <m:t>𝑖</m:t>
                                  </m:r>
                                </m:sub>
                                <m:sup>
                                  <m:r>
                                    <a:rPr lang="de-DE" sz="2000" b="0" i="1" smtClean="0">
                                      <a:latin typeface="Cambria Math"/>
                                    </a:rPr>
                                    <m:t>2</m:t>
                                  </m:r>
                                </m:sup>
                              </m:sSubSup>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𝑈</m:t>
                                  </m:r>
                                </m:sub>
                                <m:sup>
                                  <m:r>
                                    <a:rPr lang="de-DE" sz="2000" b="0" i="1" smtClean="0">
                                      <a:latin typeface="Cambria Math"/>
                                    </a:rPr>
                                    <m:t>2</m:t>
                                  </m:r>
                                </m:sup>
                              </m:sSubSup>
                            </m:e>
                          </m:nary>
                        </m:e>
                      </m:d>
                    </m:oMath>
                  </m:oMathPara>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1029938" y="4045043"/>
                <a:ext cx="7632848" cy="697114"/>
              </a:xfrm>
              <a:prstGeom prst="rect">
                <a:avLst/>
              </a:prstGeom>
              <a:blipFill rotWithShape="1">
                <a:blip r:embed="rId8"/>
                <a:stretch>
                  <a:fillRect/>
                </a:stretch>
              </a:blipFill>
            </p:spPr>
            <p:txBody>
              <a:bodyPr/>
              <a:lstStyle/>
              <a:p>
                <a:r>
                  <a:rPr lang="de-DE">
                    <a:noFill/>
                  </a:rPr>
                  <a:t> </a:t>
                </a:r>
              </a:p>
            </p:txBody>
          </p:sp>
        </mc:Fallback>
      </mc:AlternateContent>
      <p:sp>
        <p:nvSpPr>
          <p:cNvPr id="36" name="Textfeld 35"/>
          <p:cNvSpPr txBox="1"/>
          <p:nvPr/>
        </p:nvSpPr>
        <p:spPr>
          <a:xfrm>
            <a:off x="468313" y="4608636"/>
            <a:ext cx="2087463" cy="400110"/>
          </a:xfrm>
          <a:prstGeom prst="rect">
            <a:avLst/>
          </a:prstGeom>
          <a:noFill/>
        </p:spPr>
        <p:txBody>
          <a:bodyPr wrap="square" rtlCol="0">
            <a:spAutoFit/>
          </a:bodyPr>
          <a:lstStyle/>
          <a:p>
            <a:r>
              <a:rPr lang="de-DE" sz="2000" dirty="0">
                <a:latin typeface="+mn-lt"/>
              </a:rPr>
              <a:t>Mit </a:t>
            </a:r>
          </a:p>
        </p:txBody>
      </p:sp>
      <mc:AlternateContent xmlns:mc="http://schemas.openxmlformats.org/markup-compatibility/2006" xmlns:a14="http://schemas.microsoft.com/office/drawing/2010/main">
        <mc:Choice Requires="a14">
          <p:sp>
            <p:nvSpPr>
              <p:cNvPr id="37" name="Textfeld 36"/>
              <p:cNvSpPr txBox="1"/>
              <p:nvPr/>
            </p:nvSpPr>
            <p:spPr>
              <a:xfrm>
                <a:off x="1417035" y="5002649"/>
                <a:ext cx="540060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nary>
                        <m:naryPr>
                          <m:chr m:val="∑"/>
                          <m:limLoc m:val="subSup"/>
                          <m:ctrlPr>
                            <a:rPr lang="de-DE" sz="200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i="1" smtClean="0">
                                  <a:solidFill>
                                    <a:schemeClr val="tx1"/>
                                  </a:solidFill>
                                  <a:latin typeface="Cambria Math" panose="02040503050406030204" pitchFamily="18" charset="0"/>
                                </a:rPr>
                              </m:ctrlPr>
                            </m:sSubSupPr>
                            <m:e>
                              <m:r>
                                <a:rPr lang="de-DE" sz="2000" b="0" i="1" smtClean="0">
                                  <a:solidFill>
                                    <a:schemeClr val="tx1"/>
                                  </a:solidFill>
                                  <a:latin typeface="Cambria Math"/>
                                </a:rPr>
                                <m:t>𝑘</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b="0" i="1" smtClean="0">
                          <a:solidFill>
                            <a:schemeClr val="tx1"/>
                          </a:solidFill>
                          <a:latin typeface="Cambria Math"/>
                        </a:rPr>
                        <m:t>=</m:t>
                      </m:r>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p>
                              <m:r>
                                <a:rPr lang="de-DE" sz="2000" b="0" i="1" smtClean="0">
                                  <a:solidFill>
                                    <a:schemeClr val="tx1"/>
                                  </a:solidFill>
                                  <a:latin typeface="Cambria Math"/>
                                </a:rPr>
                                <m:t>2</m:t>
                              </m:r>
                            </m:sup>
                          </m:sSup>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𝑐</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2</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num>
                        <m:den>
                          <m:r>
                            <a:rPr lang="de-DE" sz="2000" b="0" i="1" smtClean="0">
                              <a:solidFill>
                                <a:schemeClr val="tx1"/>
                              </a:solidFill>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smtClean="0">
                                  <a:latin typeface="Cambria Math" panose="02040503050406030204" pitchFamily="18" charset="0"/>
                                </a:rPr>
                              </m:ctrlPr>
                            </m:sSubPr>
                            <m:e>
                              <m:r>
                                <a:rPr lang="de-DE" sz="2000" b="0" i="1" smtClean="0">
                                  <a:latin typeface="Cambria Math"/>
                                </a:rPr>
                                <m:t>𝑐</m:t>
                              </m:r>
                            </m:e>
                            <m:sub>
                              <m:r>
                                <a:rPr lang="de-DE" sz="2000" b="0" i="1" smtClean="0">
                                  <a:latin typeface="Cambria Math"/>
                                </a:rPr>
                                <m:t>𝑖</m:t>
                              </m:r>
                            </m:sub>
                          </m:sSub>
                        </m:e>
                      </m:nary>
                      <m:r>
                        <a:rPr lang="de-DE" sz="2000" b="0" i="1" smtClean="0">
                          <a:latin typeface="Cambria Math"/>
                        </a:rPr>
                        <m:t>+</m:t>
                      </m:r>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f>
                            <m:fPr>
                              <m:ctrlPr>
                                <a:rPr lang="de-DE" sz="2000" i="1" smtClean="0">
                                  <a:latin typeface="Cambria Math" panose="02040503050406030204" pitchFamily="18" charset="0"/>
                                </a:rPr>
                              </m:ctrlPr>
                            </m:fPr>
                            <m:num>
                              <m:r>
                                <a:rPr lang="de-DE" sz="2000" b="0" i="1" smtClean="0">
                                  <a:latin typeface="Cambria Math"/>
                                </a:rPr>
                                <m:t>1</m:t>
                              </m:r>
                            </m:num>
                            <m:den>
                              <m:sSup>
                                <m:sSupPr>
                                  <m:ctrlPr>
                                    <a:rPr lang="de-DE" sz="2000" i="1" smtClean="0">
                                      <a:latin typeface="Cambria Math" panose="02040503050406030204" pitchFamily="18" charset="0"/>
                                    </a:rPr>
                                  </m:ctrlPr>
                                </m:sSupPr>
                                <m:e>
                                  <m:r>
                                    <a:rPr lang="de-DE" sz="2000" b="0" i="1" smtClean="0">
                                      <a:latin typeface="Cambria Math"/>
                                    </a:rPr>
                                    <m:t>𝑛</m:t>
                                  </m:r>
                                </m:e>
                                <m:sup>
                                  <m:r>
                                    <a:rPr lang="de-DE" sz="2000" b="0" i="1" smtClean="0">
                                      <a:latin typeface="Cambria Math"/>
                                    </a:rPr>
                                    <m:t>2</m:t>
                                  </m:r>
                                </m:sup>
                              </m:sSup>
                            </m:den>
                          </m:f>
                        </m:e>
                      </m:nary>
                    </m:oMath>
                  </m:oMathPara>
                </a14:m>
                <a:endParaRPr lang="de-DE" sz="2000" dirty="0">
                  <a:solidFill>
                    <a:schemeClr val="tx1"/>
                  </a:solidFill>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1417035" y="5002649"/>
                <a:ext cx="5400601" cy="710259"/>
              </a:xfrm>
              <a:prstGeom prst="rect">
                <a:avLst/>
              </a:prstGeom>
              <a:blipFill rotWithShape="1">
                <a:blip r:embed="rId9"/>
                <a:stretch>
                  <a:fillRect/>
                </a:stretch>
              </a:blipFill>
            </p:spPr>
            <p:txBody>
              <a:bodyPr/>
              <a:lstStyle/>
              <a:p>
                <a:r>
                  <a:rPr lang="de-DE">
                    <a:noFill/>
                  </a:rPr>
                  <a:t> </a:t>
                </a:r>
              </a:p>
            </p:txBody>
          </p:sp>
        </mc:Fallback>
      </mc:AlternateContent>
      <p:sp>
        <p:nvSpPr>
          <p:cNvPr id="42" name="Geschweifte Klammer links 41"/>
          <p:cNvSpPr/>
          <p:nvPr/>
        </p:nvSpPr>
        <p:spPr>
          <a:xfrm rot="16200000">
            <a:off x="4920499" y="5364408"/>
            <a:ext cx="226902" cy="923901"/>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43" name="Geschweifte Klammer links 42"/>
          <p:cNvSpPr/>
          <p:nvPr/>
        </p:nvSpPr>
        <p:spPr>
          <a:xfrm rot="16200000">
            <a:off x="6114733" y="5322960"/>
            <a:ext cx="226902" cy="1008112"/>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Rechteck 1"/>
              <p:cNvSpPr/>
              <p:nvPr/>
            </p:nvSpPr>
            <p:spPr>
              <a:xfrm>
                <a:off x="2730417" y="5874215"/>
                <a:ext cx="1386918" cy="713657"/>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b="0" i="1" smtClean="0">
                          <a:latin typeface="Cambria Math"/>
                        </a:rPr>
                        <m:t>=</m:t>
                      </m:r>
                      <m:f>
                        <m:fPr>
                          <m:ctrlPr>
                            <a:rPr lang="de-DE" i="1">
                              <a:latin typeface="Cambria Math" panose="02040503050406030204" pitchFamily="18" charset="0"/>
                            </a:rPr>
                          </m:ctrlPr>
                        </m:fPr>
                        <m:num>
                          <m:sSup>
                            <m:sSupPr>
                              <m:ctrlPr>
                                <a:rPr lang="de-DE" i="1">
                                  <a:latin typeface="Cambria Math" panose="02040503050406030204" pitchFamily="18" charset="0"/>
                                </a:rPr>
                              </m:ctrlPr>
                            </m:sSupPr>
                            <m:e>
                              <m:d>
                                <m:dPr>
                                  <m:ctrlPr>
                                    <a:rPr lang="de-DE" i="1">
                                      <a:latin typeface="Cambria Math" panose="02040503050406030204" pitchFamily="18" charset="0"/>
                                    </a:rPr>
                                  </m:ctrlPr>
                                </m:dPr>
                                <m:e>
                                  <m:sSub>
                                    <m:sSubPr>
                                      <m:ctrlPr>
                                        <a:rPr lang="de-DE" i="1">
                                          <a:latin typeface="Cambria Math" panose="02040503050406030204" pitchFamily="18" charset="0"/>
                                        </a:rPr>
                                      </m:ctrlPr>
                                    </m:sSubPr>
                                    <m:e>
                                      <m:r>
                                        <a:rPr lang="de-DE" i="1">
                                          <a:latin typeface="Cambria Math"/>
                                        </a:rPr>
                                        <m:t>𝑥</m:t>
                                      </m:r>
                                    </m:e>
                                    <m:sub>
                                      <m:r>
                                        <a:rPr lang="de-DE" i="1">
                                          <a:latin typeface="Cambria Math"/>
                                        </a:rPr>
                                        <m:t>𝑖</m:t>
                                      </m:r>
                                    </m:sub>
                                  </m:sSub>
                                  <m:r>
                                    <a:rPr lang="de-DE" i="1">
                                      <a:latin typeface="Cambria Math"/>
                                    </a:rPr>
                                    <m:t>−</m:t>
                                  </m:r>
                                  <m:acc>
                                    <m:accPr>
                                      <m:chr m:val="̅"/>
                                      <m:ctrlPr>
                                        <a:rPr lang="de-DE" i="1">
                                          <a:latin typeface="Cambria Math" panose="02040503050406030204" pitchFamily="18" charset="0"/>
                                        </a:rPr>
                                      </m:ctrlPr>
                                    </m:accPr>
                                    <m:e>
                                      <m:r>
                                        <a:rPr lang="de-DE" i="1">
                                          <a:latin typeface="Cambria Math"/>
                                        </a:rPr>
                                        <m:t>𝑥</m:t>
                                      </m:r>
                                    </m:e>
                                  </m:acc>
                                </m:e>
                              </m:d>
                            </m:e>
                            <m:sup>
                              <m:r>
                                <a:rPr lang="de-DE" i="1">
                                  <a:latin typeface="Cambria Math"/>
                                </a:rPr>
                                <m:t>2</m:t>
                              </m:r>
                            </m:sup>
                          </m:sSup>
                        </m:num>
                        <m:den>
                          <m:sSup>
                            <m:sSupPr>
                              <m:ctrlPr>
                                <a:rPr lang="de-DE" i="1">
                                  <a:latin typeface="Cambria Math" panose="02040503050406030204" pitchFamily="18" charset="0"/>
                                </a:rPr>
                              </m:ctrlPr>
                            </m:sSupPr>
                            <m:e>
                              <m:r>
                                <a:rPr lang="de-DE" i="1">
                                  <a:latin typeface="Cambria Math"/>
                                </a:rPr>
                                <m:t>𝑛</m:t>
                              </m:r>
                            </m:e>
                            <m:sup>
                              <m:r>
                                <a:rPr lang="de-DE" i="1">
                                  <a:latin typeface="Cambria Math"/>
                                </a:rPr>
                                <m:t>2</m:t>
                              </m:r>
                            </m:sup>
                          </m:sSup>
                          <m:sSubSup>
                            <m:sSubSupPr>
                              <m:ctrlPr>
                                <a:rPr lang="de-DE" i="1">
                                  <a:latin typeface="Cambria Math" panose="02040503050406030204" pitchFamily="18" charset="0"/>
                                </a:rPr>
                              </m:ctrlPr>
                            </m:sSubSupPr>
                            <m:e>
                              <m:acc>
                                <m:accPr>
                                  <m:chr m:val="̃"/>
                                  <m:ctrlPr>
                                    <a:rPr lang="de-DE" i="1">
                                      <a:latin typeface="Cambria Math" panose="02040503050406030204" pitchFamily="18" charset="0"/>
                                    </a:rPr>
                                  </m:ctrlPr>
                                </m:accPr>
                                <m:e>
                                  <m:r>
                                    <a:rPr lang="de-DE" i="1">
                                      <a:latin typeface="Cambria Math"/>
                                    </a:rPr>
                                    <m:t>𝑠</m:t>
                                  </m:r>
                                </m:e>
                              </m:acc>
                            </m:e>
                            <m:sub>
                              <m:r>
                                <a:rPr lang="de-DE" i="1">
                                  <a:latin typeface="Cambria Math"/>
                                </a:rPr>
                                <m:t>𝑋</m:t>
                              </m:r>
                            </m:sub>
                            <m:sup>
                              <m:r>
                                <a:rPr lang="de-DE" i="1">
                                  <a:latin typeface="Cambria Math"/>
                                </a:rPr>
                                <m:t>4</m:t>
                              </m:r>
                            </m:sup>
                          </m:sSubSup>
                        </m:den>
                      </m:f>
                    </m:oMath>
                  </m:oMathPara>
                </a14:m>
                <a:endParaRPr lang="de-DE" dirty="0"/>
              </a:p>
            </p:txBody>
          </p:sp>
        </mc:Choice>
        <mc:Fallback xmlns="">
          <p:sp>
            <p:nvSpPr>
              <p:cNvPr id="2" name="Rechteck 1"/>
              <p:cNvSpPr>
                <a:spLocks noRot="1" noChangeAspect="1" noMove="1" noResize="1" noEditPoints="1" noAdjustHandles="1" noChangeArrowheads="1" noChangeShapeType="1" noTextEdit="1"/>
              </p:cNvSpPr>
              <p:nvPr/>
            </p:nvSpPr>
            <p:spPr>
              <a:xfrm>
                <a:off x="2730417" y="5874215"/>
                <a:ext cx="1386918" cy="713657"/>
              </a:xfrm>
              <a:prstGeom prst="rect">
                <a:avLst/>
              </a:prstGeom>
              <a:blipFill rotWithShape="1">
                <a:blip r:embed="rId10"/>
                <a:stretch>
                  <a:fillRect/>
                </a:stretch>
              </a:blipFill>
            </p:spPr>
            <p:txBody>
              <a:bodyPr/>
              <a:lstStyle/>
              <a:p>
                <a:r>
                  <a:rPr lang="de-DE">
                    <a:noFill/>
                  </a:rPr>
                  <a:t> </a:t>
                </a:r>
              </a:p>
            </p:txBody>
          </p:sp>
        </mc:Fallback>
      </mc:AlternateContent>
      <p:cxnSp>
        <p:nvCxnSpPr>
          <p:cNvPr id="44" name="Gerade Verbindung mit Pfeil 43"/>
          <p:cNvCxnSpPr/>
          <p:nvPr/>
        </p:nvCxnSpPr>
        <p:spPr>
          <a:xfrm flipV="1">
            <a:off x="3779912" y="5567437"/>
            <a:ext cx="0" cy="26891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5" name="Textfeld 44"/>
          <p:cNvSpPr txBox="1"/>
          <p:nvPr/>
        </p:nvSpPr>
        <p:spPr>
          <a:xfrm>
            <a:off x="4471377" y="6030988"/>
            <a:ext cx="665630" cy="400110"/>
          </a:xfrm>
          <a:prstGeom prst="rect">
            <a:avLst/>
          </a:prstGeom>
          <a:noFill/>
        </p:spPr>
        <p:txBody>
          <a:bodyPr wrap="square" rtlCol="0">
            <a:spAutoFit/>
          </a:bodyPr>
          <a:lstStyle/>
          <a:p>
            <a:r>
              <a:rPr lang="de-DE" sz="2000" dirty="0">
                <a:latin typeface="+mn-lt"/>
              </a:rPr>
              <a:t>= 0</a:t>
            </a:r>
          </a:p>
        </p:txBody>
      </p:sp>
      <mc:AlternateContent xmlns:mc="http://schemas.openxmlformats.org/markup-compatibility/2006" xmlns:a14="http://schemas.microsoft.com/office/drawing/2010/main">
        <mc:Choice Requires="a14">
          <p:sp>
            <p:nvSpPr>
              <p:cNvPr id="46" name="Textfeld 45"/>
              <p:cNvSpPr txBox="1"/>
              <p:nvPr/>
            </p:nvSpPr>
            <p:spPr>
              <a:xfrm>
                <a:off x="5688124" y="5859739"/>
                <a:ext cx="1080120"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latin typeface="Cambria Math" panose="02040503050406030204" pitchFamily="18" charset="0"/>
                            </a:rPr>
                          </m:ctrlPr>
                        </m:fPr>
                        <m:num>
                          <m:r>
                            <a:rPr lang="de-DE" sz="2000" b="0" i="1" smtClean="0">
                              <a:latin typeface="Cambria Math"/>
                            </a:rPr>
                            <m:t>𝑛</m:t>
                          </m:r>
                        </m:num>
                        <m:den>
                          <m:sSup>
                            <m:sSupPr>
                              <m:ctrlPr>
                                <a:rPr lang="de-DE" sz="2000" i="1" smtClean="0">
                                  <a:latin typeface="Cambria Math" panose="02040503050406030204" pitchFamily="18" charset="0"/>
                                </a:rPr>
                              </m:ctrlPr>
                            </m:sSupPr>
                            <m:e>
                              <m:r>
                                <a:rPr lang="de-DE" sz="2000" b="0" i="1" smtClean="0">
                                  <a:latin typeface="Cambria Math"/>
                                </a:rPr>
                                <m:t>𝑛</m:t>
                              </m:r>
                            </m:e>
                            <m:sup>
                              <m:r>
                                <a:rPr lang="de-DE" sz="2000" b="0" i="1" smtClean="0">
                                  <a:latin typeface="Cambria Math"/>
                                </a:rPr>
                                <m:t>2</m:t>
                              </m:r>
                            </m:sup>
                          </m:sSup>
                        </m:den>
                      </m:f>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oMath>
                  </m:oMathPara>
                </a14:m>
                <a:endParaRPr lang="de-DE" sz="2000" dirty="0">
                  <a:latin typeface="+mn-lt"/>
                </a:endParaRPr>
              </a:p>
            </p:txBody>
          </p:sp>
        </mc:Choice>
        <mc:Fallback xmlns="">
          <p:sp>
            <p:nvSpPr>
              <p:cNvPr id="46" name="Textfeld 45"/>
              <p:cNvSpPr txBox="1">
                <a:spLocks noRot="1" noChangeAspect="1" noMove="1" noResize="1" noEditPoints="1" noAdjustHandles="1" noChangeArrowheads="1" noChangeShapeType="1" noTextEdit="1"/>
              </p:cNvSpPr>
              <p:nvPr/>
            </p:nvSpPr>
            <p:spPr>
              <a:xfrm>
                <a:off x="5688124" y="5859739"/>
                <a:ext cx="1080120" cy="697114"/>
              </a:xfrm>
              <a:prstGeom prst="rect">
                <a:avLst/>
              </a:prstGeom>
              <a:blipFill rotWithShape="1">
                <a:blip r:embed="rId11"/>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1360583888"/>
      </p:ext>
    </p:extLst>
  </p:cSld>
  <p:clrMapOvr>
    <a:masterClrMapping/>
  </p:clrMapOvr>
</p:sld>
</file>

<file path=ppt/slides/slide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892</a:t>
            </a:r>
            <a:endParaRPr lang="de-DE" sz="8000" b="1" dirty="0">
              <a:solidFill>
                <a:schemeClr val="tx1"/>
              </a:solidFill>
              <a:latin typeface="+mj-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9" name="Textfeld 18"/>
              <p:cNvSpPr txBox="1"/>
              <p:nvPr/>
            </p:nvSpPr>
            <p:spPr>
              <a:xfrm>
                <a:off x="1115616" y="1124744"/>
                <a:ext cx="7200800" cy="78252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i="1" smtClean="0">
                              <a:latin typeface="Cambria Math" panose="02040503050406030204" pitchFamily="18" charset="0"/>
                            </a:rPr>
                          </m:ctrlPr>
                        </m:fPr>
                        <m:num>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i="1">
                                      <a:latin typeface="Cambria Math"/>
                                    </a:rPr>
                                    <m:t>𝑥</m:t>
                                  </m:r>
                                </m:e>
                              </m:acc>
                            </m:e>
                            <m:sup>
                              <m:r>
                                <a:rPr lang="de-DE" sz="2000" i="1">
                                  <a:latin typeface="Cambria Math"/>
                                </a:rPr>
                                <m:t>2</m:t>
                              </m:r>
                            </m:sup>
                          </m:sSup>
                        </m:num>
                        <m:den>
                          <m:sSup>
                            <m:sSupPr>
                              <m:ctrlPr>
                                <a:rPr lang="de-DE" sz="2000" i="1" smtClean="0">
                                  <a:latin typeface="Cambria Math" panose="02040503050406030204" pitchFamily="18" charset="0"/>
                                </a:rPr>
                              </m:ctrlPr>
                            </m:sSupPr>
                            <m:e>
                              <m:r>
                                <a:rPr lang="de-DE" sz="2000" b="0" i="1" smtClean="0">
                                  <a:latin typeface="Cambria Math"/>
                                </a:rPr>
                                <m:t>𝑛</m:t>
                              </m:r>
                            </m:e>
                            <m:sup>
                              <m:r>
                                <a:rPr lang="de-DE" sz="2000" b="0" i="1" smtClean="0">
                                  <a:latin typeface="Cambria Math"/>
                                </a:rPr>
                                <m:t>2</m:t>
                              </m:r>
                            </m:sup>
                          </m:sSup>
                          <m:sSubSup>
                            <m:sSubSupPr>
                              <m:ctrlPr>
                                <a:rPr lang="de-DE" sz="2000" i="1" smtClean="0">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latin typeface="Cambria Math"/>
                                </a:rPr>
                                <m:t>𝑋</m:t>
                              </m:r>
                            </m:sub>
                            <m:sup>
                              <m:r>
                                <a:rPr lang="de-DE" sz="2000" b="0" i="1" smtClean="0">
                                  <a:latin typeface="Cambria Math"/>
                                </a:rPr>
                                <m:t>4</m:t>
                              </m:r>
                            </m:sup>
                          </m:sSubSup>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p>
                            <m:sSupPr>
                              <m:ctrlPr>
                                <a:rPr lang="de-DE" sz="2000" b="0" i="1" smtClean="0">
                                  <a:solidFill>
                                    <a:schemeClr val="tx1"/>
                                  </a:solidFill>
                                  <a:latin typeface="Cambria Math" panose="02040503050406030204" pitchFamily="18" charset="0"/>
                                </a:rPr>
                              </m:ctrlPr>
                            </m:sSupPr>
                            <m:e>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𝑥</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d>
                            </m:e>
                            <m:sup>
                              <m:r>
                                <a:rPr lang="de-DE" sz="2000" b="0" i="1" smtClean="0">
                                  <a:solidFill>
                                    <a:schemeClr val="tx1"/>
                                  </a:solidFill>
                                  <a:latin typeface="Cambria Math"/>
                                </a:rPr>
                                <m:t>2</m:t>
                              </m:r>
                            </m:sup>
                          </m:sSup>
                        </m:e>
                      </m:nary>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r>
                        <a:rPr lang="de-DE" sz="2000" b="0" i="1" smtClean="0">
                          <a:latin typeface="Cambria Math"/>
                        </a:rPr>
                        <m:t>=</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i="1">
                                      <a:latin typeface="Cambria Math"/>
                                    </a:rPr>
                                    <m:t>𝑥</m:t>
                                  </m:r>
                                </m:e>
                              </m:acc>
                            </m:e>
                            <m:sup>
                              <m:r>
                                <a:rPr lang="de-DE" sz="2000" i="1">
                                  <a:latin typeface="Cambria Math"/>
                                </a:rPr>
                                <m:t>2</m:t>
                              </m:r>
                            </m:sup>
                          </m:sSup>
                        </m:num>
                        <m:den>
                          <m:r>
                            <a:rPr lang="de-DE" sz="2000" b="0" i="1" smtClean="0">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4</m:t>
                              </m:r>
                            </m:sup>
                          </m:sSubSup>
                        </m:den>
                      </m:f>
                      <m:r>
                        <a:rPr lang="de-DE" sz="2000" i="1" smtClean="0">
                          <a:latin typeface="Cambria Math"/>
                          <a:ea typeface="Cambria Math"/>
                        </a:rPr>
                        <m:t>×</m:t>
                      </m:r>
                      <m:f>
                        <m:fPr>
                          <m:ctrlPr>
                            <a:rPr lang="de-DE" sz="2000" i="1" smtClean="0">
                              <a:latin typeface="Cambria Math" panose="02040503050406030204" pitchFamily="18" charset="0"/>
                              <a:ea typeface="Cambria Math"/>
                            </a:rPr>
                          </m:ctrlPr>
                        </m:fPr>
                        <m:num>
                          <m:r>
                            <a:rPr lang="de-DE" sz="2000" b="0" i="1" smtClean="0">
                              <a:latin typeface="Cambria Math"/>
                              <a:ea typeface="Cambria Math"/>
                            </a:rPr>
                            <m:t>1</m:t>
                          </m:r>
                        </m:num>
                        <m:den>
                          <m:r>
                            <a:rPr lang="de-DE" sz="2000" b="0" i="1" smtClean="0">
                              <a:latin typeface="Cambria Math"/>
                              <a:ea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𝑥</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𝑥</m:t>
                                      </m:r>
                                    </m:e>
                                  </m:acc>
                                </m:e>
                              </m:d>
                            </m:e>
                            <m:sup>
                              <m:r>
                                <a:rPr lang="de-DE" sz="2000" i="1">
                                  <a:latin typeface="Cambria Math"/>
                                </a:rPr>
                                <m:t>2</m:t>
                              </m:r>
                            </m:sup>
                          </m:sSup>
                        </m:e>
                      </m:nary>
                      <m:r>
                        <a:rPr lang="de-DE" sz="2000" i="1">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115616" y="1124744"/>
                <a:ext cx="7200800" cy="782522"/>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115616" y="2060848"/>
                <a:ext cx="7200800" cy="78252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i="1">
                                      <a:latin typeface="Cambria Math"/>
                                    </a:rPr>
                                    <m:t>𝑥</m:t>
                                  </m:r>
                                </m:e>
                              </m:acc>
                            </m:e>
                            <m:sup>
                              <m:r>
                                <a:rPr lang="de-DE" sz="2000" i="1">
                                  <a:latin typeface="Cambria Math"/>
                                </a:rPr>
                                <m:t>2</m:t>
                              </m:r>
                            </m:sup>
                          </m:s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4</m:t>
                              </m:r>
                            </m:sup>
                          </m:sSubSup>
                        </m:den>
                      </m:f>
                      <m:r>
                        <a:rPr lang="de-DE" sz="2000" i="1">
                          <a:latin typeface="Cambria Math"/>
                          <a:ea typeface="Cambria Math"/>
                        </a:rPr>
                        <m:t>×</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b="0" i="1" smtClean="0">
                              <a:latin typeface="Cambria Math"/>
                            </a:rPr>
                            <m:t>2</m:t>
                          </m:r>
                        </m:sup>
                      </m:sSubSup>
                      <m:r>
                        <a:rPr lang="de-DE" sz="2000" i="1">
                          <a:latin typeface="Cambria Math"/>
                        </a:rPr>
                        <m:t>+</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den>
                      </m:f>
                      <m:r>
                        <a:rPr lang="de-DE" sz="2000" b="0" i="1" smtClean="0">
                          <a:latin typeface="Cambria Math"/>
                        </a:rPr>
                        <m:t>=</m:t>
                      </m:r>
                      <m:f>
                        <m:fPr>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i="1">
                                      <a:latin typeface="Cambria Math"/>
                                    </a:rPr>
                                    <m:t>𝑥</m:t>
                                  </m:r>
                                </m:e>
                              </m:acc>
                            </m:e>
                            <m:sup>
                              <m:r>
                                <a:rPr lang="de-DE" sz="2000" i="1">
                                  <a:latin typeface="Cambria Math"/>
                                </a:rPr>
                                <m:t>2</m:t>
                              </m:r>
                            </m:sup>
                          </m:sSup>
                          <m:r>
                            <a:rPr lang="de-DE" sz="2000" b="0" i="1" smtClean="0">
                              <a:latin typeface="Cambria Math"/>
                            </a:rPr>
                            <m:t>+</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b="0" i="1" smtClean="0">
                                  <a:latin typeface="Cambria Math"/>
                                </a:rPr>
                                <m:t>2</m:t>
                              </m:r>
                            </m:sup>
                          </m:sSubSup>
                        </m:den>
                      </m:f>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115616" y="2060848"/>
                <a:ext cx="7200800" cy="782522"/>
              </a:xfrm>
              <a:prstGeom prst="rect">
                <a:avLst/>
              </a:prstGeom>
              <a:blipFill rotWithShape="1">
                <a:blip r:embed="rId4"/>
                <a:stretch>
                  <a:fillRect/>
                </a:stretch>
              </a:blipFill>
            </p:spPr>
            <p:txBody>
              <a:bodyPr/>
              <a:lstStyle/>
              <a:p>
                <a:r>
                  <a:rPr lang="de-DE">
                    <a:noFill/>
                  </a:rPr>
                  <a:t> </a:t>
                </a:r>
              </a:p>
            </p:txBody>
          </p:sp>
        </mc:Fallback>
      </mc:AlternateContent>
      <p:sp>
        <p:nvSpPr>
          <p:cNvPr id="22" name="Textfeld 21"/>
          <p:cNvSpPr txBox="1"/>
          <p:nvPr/>
        </p:nvSpPr>
        <p:spPr>
          <a:xfrm>
            <a:off x="468313" y="3068960"/>
            <a:ext cx="2087463" cy="400110"/>
          </a:xfrm>
          <a:prstGeom prst="rect">
            <a:avLst/>
          </a:prstGeom>
          <a:noFill/>
        </p:spPr>
        <p:txBody>
          <a:bodyPr wrap="square" rtlCol="0">
            <a:spAutoFit/>
          </a:bodyPr>
          <a:lstStyle/>
          <a:p>
            <a:r>
              <a:rPr lang="de-DE" sz="2000" dirty="0">
                <a:latin typeface="+mn-lt"/>
              </a:rPr>
              <a:t>Wegen</a:t>
            </a:r>
          </a:p>
        </p:txBody>
      </p:sp>
      <mc:AlternateContent xmlns:mc="http://schemas.openxmlformats.org/markup-compatibility/2006" xmlns:a14="http://schemas.microsoft.com/office/drawing/2010/main">
        <mc:Choice Requires="a14">
          <p:sp>
            <p:nvSpPr>
              <p:cNvPr id="23" name="Textfeld 22"/>
              <p:cNvSpPr txBox="1"/>
              <p:nvPr/>
            </p:nvSpPr>
            <p:spPr>
              <a:xfrm>
                <a:off x="1472543" y="2913885"/>
                <a:ext cx="2667409"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r>
                        <a:rPr lang="de-DE" sz="2000" b="0" i="1" smtClean="0">
                          <a:latin typeface="Cambria Math"/>
                        </a:rPr>
                        <m:t>+</m:t>
                      </m:r>
                      <m:sSup>
                        <m:sSupPr>
                          <m:ctrlPr>
                            <a:rPr lang="de-DE" sz="2000" i="1">
                              <a:latin typeface="Cambria Math" panose="02040503050406030204" pitchFamily="18" charset="0"/>
                            </a:rPr>
                          </m:ctrlPr>
                        </m:sSupPr>
                        <m:e>
                          <m:acc>
                            <m:accPr>
                              <m:chr m:val="̅"/>
                              <m:ctrlPr>
                                <a:rPr lang="de-DE" sz="2000" i="1">
                                  <a:latin typeface="Cambria Math" panose="02040503050406030204" pitchFamily="18" charset="0"/>
                                </a:rPr>
                              </m:ctrlPr>
                            </m:accPr>
                            <m:e>
                              <m:r>
                                <a:rPr lang="de-DE" sz="2000" i="1">
                                  <a:latin typeface="Cambria Math"/>
                                </a:rPr>
                                <m:t>𝑥</m:t>
                              </m:r>
                            </m:e>
                          </m:acc>
                        </m:e>
                        <m:sup>
                          <m:r>
                            <a:rPr lang="de-DE" sz="2000" i="1">
                              <a:latin typeface="Cambria Math"/>
                            </a:rPr>
                            <m:t>2</m:t>
                          </m:r>
                        </m:sup>
                      </m:sSup>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Sup>
                            <m:sSubSupPr>
                              <m:ctrlPr>
                                <a:rPr lang="de-DE" sz="2000" i="1">
                                  <a:latin typeface="Cambria Math" panose="02040503050406030204" pitchFamily="18" charset="0"/>
                                </a:rPr>
                              </m:ctrlPr>
                            </m:sSubSupPr>
                            <m:e>
                              <m:r>
                                <a:rPr lang="de-DE" sz="2000" i="1">
                                  <a:latin typeface="Cambria Math"/>
                                </a:rPr>
                                <m:t>𝑥</m:t>
                              </m:r>
                            </m:e>
                            <m:sub>
                              <m:r>
                                <a:rPr lang="de-DE" sz="2000" i="1">
                                  <a:latin typeface="Cambria Math"/>
                                </a:rPr>
                                <m:t>𝑖</m:t>
                              </m:r>
                            </m:sub>
                            <m:sup>
                              <m:r>
                                <a:rPr lang="de-DE" sz="2000" i="1">
                                  <a:latin typeface="Cambria Math"/>
                                </a:rPr>
                                <m:t>2</m:t>
                              </m:r>
                            </m:sup>
                          </m:sSubSup>
                        </m:e>
                      </m:nary>
                    </m:oMath>
                  </m:oMathPara>
                </a14:m>
                <a:endParaRPr lang="de-DE" sz="2000" dirty="0">
                  <a:solidFill>
                    <a:schemeClr val="tx1"/>
                  </a:solidFill>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472543" y="2913885"/>
                <a:ext cx="2667409" cy="710259"/>
              </a:xfrm>
              <a:prstGeom prst="rect">
                <a:avLst/>
              </a:prstGeom>
              <a:blipFill rotWithShape="1">
                <a:blip r:embed="rId5"/>
                <a:stretch>
                  <a:fillRect/>
                </a:stretch>
              </a:blipFill>
            </p:spPr>
            <p:txBody>
              <a:bodyPr/>
              <a:lstStyle/>
              <a:p>
                <a:r>
                  <a:rPr lang="de-DE">
                    <a:noFill/>
                  </a:rPr>
                  <a:t> </a:t>
                </a:r>
              </a:p>
            </p:txBody>
          </p:sp>
        </mc:Fallback>
      </mc:AlternateContent>
      <p:sp>
        <p:nvSpPr>
          <p:cNvPr id="26" name="Textfeld 25"/>
          <p:cNvSpPr txBox="1"/>
          <p:nvPr/>
        </p:nvSpPr>
        <p:spPr>
          <a:xfrm>
            <a:off x="468313" y="3649846"/>
            <a:ext cx="4023617" cy="400110"/>
          </a:xfrm>
          <a:prstGeom prst="rect">
            <a:avLst/>
          </a:prstGeom>
          <a:noFill/>
        </p:spPr>
        <p:txBody>
          <a:bodyPr wrap="square" rtlCol="0">
            <a:spAutoFit/>
          </a:bodyPr>
          <a:lstStyle/>
          <a:p>
            <a:r>
              <a:rPr lang="de-DE" sz="2000" dirty="0">
                <a:latin typeface="+mn-lt"/>
              </a:rPr>
              <a:t>erhalten wir schließlich</a:t>
            </a:r>
          </a:p>
        </p:txBody>
      </p:sp>
      <mc:AlternateContent xmlns:mc="http://schemas.openxmlformats.org/markup-compatibility/2006" xmlns:a14="http://schemas.microsoft.com/office/drawing/2010/main">
        <mc:Choice Requires="a14">
          <p:sp>
            <p:nvSpPr>
              <p:cNvPr id="27" name="Textfeld 26"/>
              <p:cNvSpPr txBox="1"/>
              <p:nvPr/>
            </p:nvSpPr>
            <p:spPr>
              <a:xfrm>
                <a:off x="762931" y="4130624"/>
                <a:ext cx="4086632" cy="94590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r>
                        <a:rPr lang="de-DE" sz="2000" b="0" i="1" smtClean="0">
                          <a:solidFill>
                            <a:schemeClr val="tx1"/>
                          </a:solidFill>
                          <a:latin typeface="Cambria Math"/>
                        </a:rPr>
                        <m:t>  ~  </m:t>
                      </m:r>
                      <m:r>
                        <a:rPr lang="de-DE" sz="2000" i="1">
                          <a:latin typeface="Cambria Math"/>
                        </a:rPr>
                        <m:t>𝑁</m:t>
                      </m:r>
                      <m:d>
                        <m:dPr>
                          <m:ctrlPr>
                            <a:rPr lang="de-DE" sz="2000" i="1">
                              <a:latin typeface="Cambria Math" panose="02040503050406030204" pitchFamily="18" charset="0"/>
                            </a:rPr>
                          </m:ctrlPr>
                        </m:dPr>
                        <m:e>
                          <m:r>
                            <a:rPr lang="de-DE" sz="2000" i="1">
                              <a:latin typeface="Cambria Math"/>
                            </a:rPr>
                            <m:t>0,</m:t>
                          </m:r>
                          <m:r>
                            <a:rPr lang="de-DE" sz="2000" b="0" i="1" smtClean="0">
                              <a:latin typeface="Cambria Math"/>
                            </a:rPr>
                            <m:t> </m:t>
                          </m:r>
                          <m:f>
                            <m:fPr>
                              <m:ctrlPr>
                                <a:rPr lang="de-DE" sz="2000" i="1">
                                  <a:latin typeface="Cambria Math" panose="02040503050406030204" pitchFamily="18" charset="0"/>
                                </a:rPr>
                              </m:ctrlPr>
                            </m:fPr>
                            <m:num>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Sup>
                                    <m:sSubSupPr>
                                      <m:ctrlPr>
                                        <a:rPr lang="de-DE" sz="2000" i="1" smtClean="0">
                                          <a:latin typeface="Cambria Math" panose="02040503050406030204" pitchFamily="18" charset="0"/>
                                        </a:rPr>
                                      </m:ctrlPr>
                                    </m:sSubSupPr>
                                    <m:e>
                                      <m:r>
                                        <a:rPr lang="de-DE" sz="2000" b="0" i="1" smtClean="0">
                                          <a:latin typeface="Cambria Math"/>
                                        </a:rPr>
                                        <m:t>𝑥</m:t>
                                      </m:r>
                                    </m:e>
                                    <m:sub>
                                      <m:r>
                                        <a:rPr lang="de-DE" sz="2000" b="0" i="1" smtClean="0">
                                          <a:latin typeface="Cambria Math"/>
                                        </a:rPr>
                                        <m:t>𝑖</m:t>
                                      </m:r>
                                    </m:sub>
                                    <m:sup>
                                      <m:r>
                                        <a:rPr lang="de-DE" sz="2000" b="0" i="1" smtClean="0">
                                          <a:latin typeface="Cambria Math"/>
                                        </a:rPr>
                                        <m:t>2</m:t>
                                      </m:r>
                                    </m:sup>
                                  </m:sSubSup>
                                </m:e>
                              </m:nary>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den>
                          </m:f>
                        </m:e>
                      </m:d>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762931" y="4130624"/>
                <a:ext cx="4086632" cy="945900"/>
              </a:xfrm>
              <a:prstGeom prst="rect">
                <a:avLst/>
              </a:prstGeom>
              <a:blipFill rotWithShape="1">
                <a:blip r:embed="rId6"/>
                <a:stretch>
                  <a:fillRect/>
                </a:stretch>
              </a:blipFill>
            </p:spPr>
            <p:txBody>
              <a:bodyPr/>
              <a:lstStyle/>
              <a:p>
                <a:r>
                  <a:rPr lang="de-DE">
                    <a:noFill/>
                  </a:rPr>
                  <a:t> </a:t>
                </a:r>
              </a:p>
            </p:txBody>
          </p:sp>
        </mc:Fallback>
      </mc:AlternateContent>
      <p:sp>
        <p:nvSpPr>
          <p:cNvPr id="28" name="Textfeld 27"/>
          <p:cNvSpPr txBox="1"/>
          <p:nvPr/>
        </p:nvSpPr>
        <p:spPr>
          <a:xfrm>
            <a:off x="4265658" y="4403519"/>
            <a:ext cx="939695" cy="400110"/>
          </a:xfrm>
          <a:prstGeom prst="rect">
            <a:avLst/>
          </a:prstGeom>
          <a:noFill/>
        </p:spPr>
        <p:txBody>
          <a:bodyPr wrap="square" rtlCol="0">
            <a:spAutoFit/>
          </a:bodyPr>
          <a:lstStyle/>
          <a:p>
            <a:r>
              <a:rPr lang="de-DE" sz="2000" dirty="0">
                <a:latin typeface="+mn-lt"/>
              </a:rPr>
              <a:t>bzw.</a:t>
            </a:r>
          </a:p>
        </p:txBody>
      </p:sp>
      <mc:AlternateContent xmlns:mc="http://schemas.openxmlformats.org/markup-compatibility/2006" xmlns:a14="http://schemas.microsoft.com/office/drawing/2010/main">
        <mc:Choice Requires="a14">
          <p:sp>
            <p:nvSpPr>
              <p:cNvPr id="29" name="Textfeld 28"/>
              <p:cNvSpPr txBox="1"/>
              <p:nvPr/>
            </p:nvSpPr>
            <p:spPr>
              <a:xfrm>
                <a:off x="4914449" y="4052515"/>
                <a:ext cx="2808312" cy="94590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  ~  </m:t>
                      </m:r>
                      <m:r>
                        <a:rPr lang="de-DE" sz="2000" i="1">
                          <a:latin typeface="Cambria Math"/>
                        </a:rPr>
                        <m:t>𝑁</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i="1">
                              <a:latin typeface="Cambria Math"/>
                            </a:rPr>
                            <m:t>, </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Sup>
                                    <m:sSubSupPr>
                                      <m:ctrlPr>
                                        <a:rPr lang="de-DE" sz="2000" i="1">
                                          <a:latin typeface="Cambria Math" panose="02040503050406030204" pitchFamily="18" charset="0"/>
                                        </a:rPr>
                                      </m:ctrlPr>
                                    </m:sSubSupPr>
                                    <m:e>
                                      <m:r>
                                        <a:rPr lang="de-DE" sz="2000" i="1">
                                          <a:latin typeface="Cambria Math"/>
                                        </a:rPr>
                                        <m:t>𝑥</m:t>
                                      </m:r>
                                    </m:e>
                                    <m:sub>
                                      <m:r>
                                        <a:rPr lang="de-DE" sz="2000" i="1">
                                          <a:latin typeface="Cambria Math"/>
                                        </a:rPr>
                                        <m:t>𝑖</m:t>
                                      </m:r>
                                    </m:sub>
                                    <m:sup>
                                      <m:r>
                                        <a:rPr lang="de-DE" sz="2000" i="1">
                                          <a:latin typeface="Cambria Math"/>
                                        </a:rPr>
                                        <m:t>2</m:t>
                                      </m:r>
                                    </m:sup>
                                  </m:sSubSup>
                                </m:e>
                              </m:nary>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den>
                          </m:f>
                        </m:e>
                      </m:d>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4914449" y="4052515"/>
                <a:ext cx="2808312" cy="945900"/>
              </a:xfrm>
              <a:prstGeom prst="rect">
                <a:avLst/>
              </a:prstGeom>
              <a:blipFill rotWithShape="1">
                <a:blip r:embed="rId7"/>
                <a:stretch>
                  <a:fillRect r="-5206"/>
                </a:stretch>
              </a:blipFill>
            </p:spPr>
            <p:txBody>
              <a:bodyPr/>
              <a:lstStyle/>
              <a:p>
                <a:r>
                  <a:rPr lang="de-DE">
                    <a:noFill/>
                  </a:rPr>
                  <a:t> </a:t>
                </a:r>
              </a:p>
            </p:txBody>
          </p:sp>
        </mc:Fallback>
      </mc:AlternateContent>
      <p:sp>
        <p:nvSpPr>
          <p:cNvPr id="15" name="Rechteck 14"/>
          <p:cNvSpPr/>
          <p:nvPr/>
        </p:nvSpPr>
        <p:spPr>
          <a:xfrm>
            <a:off x="611560" y="4049956"/>
            <a:ext cx="7416823" cy="1107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414084200"/>
      </p:ext>
    </p:extLst>
  </p:cSld>
  <p:clrMapOvr>
    <a:masterClrMapping/>
  </p:clrMapOvr>
</p:sld>
</file>

<file path=ppt/slides/slide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893</a:t>
            </a:r>
            <a:endParaRPr lang="de-DE" sz="8000" b="1" dirty="0">
              <a:solidFill>
                <a:schemeClr val="tx1"/>
              </a:solidFill>
              <a:latin typeface="+mj-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Textfeld 17"/>
          <p:cNvSpPr txBox="1"/>
          <p:nvPr/>
        </p:nvSpPr>
        <p:spPr>
          <a:xfrm>
            <a:off x="468313" y="1052736"/>
            <a:ext cx="5327823" cy="400110"/>
          </a:xfrm>
          <a:prstGeom prst="rect">
            <a:avLst/>
          </a:prstGeom>
          <a:noFill/>
        </p:spPr>
        <p:txBody>
          <a:bodyPr wrap="square" rtlCol="0">
            <a:spAutoFit/>
          </a:bodyPr>
          <a:lstStyle/>
          <a:p>
            <a:r>
              <a:rPr lang="de-DE" sz="2000" dirty="0">
                <a:latin typeface="+mn-lt"/>
              </a:rPr>
              <a:t>&gt; Einige verteilungstheoretische Implikationen</a:t>
            </a:r>
          </a:p>
        </p:txBody>
      </p:sp>
      <mc:AlternateContent xmlns:mc="http://schemas.openxmlformats.org/markup-compatibility/2006" xmlns:a14="http://schemas.microsoft.com/office/drawing/2010/main">
        <mc:Choice Requires="a14">
          <p:sp>
            <p:nvSpPr>
              <p:cNvPr id="19" name="Textfeld 18"/>
              <p:cNvSpPr txBox="1"/>
              <p:nvPr/>
            </p:nvSpPr>
            <p:spPr>
              <a:xfrm>
                <a:off x="1115616" y="1546650"/>
                <a:ext cx="4104456" cy="441468"/>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e>
                    </m:d>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r>
                      <a:rPr lang="de-DE" sz="2000" b="0" i="1" dirty="0" smtClean="0">
                        <a:solidFill>
                          <a:schemeClr val="tx1"/>
                        </a:solidFill>
                        <a:latin typeface="Cambria Math"/>
                      </a:rPr>
                      <m:t>𝐸</m:t>
                    </m:r>
                    <m:d>
                      <m:dPr>
                        <m:ctrlPr>
                          <a:rPr lang="de-DE" sz="2000" b="0" i="1" dirty="0" smtClean="0">
                            <a:solidFill>
                              <a:schemeClr val="tx1"/>
                            </a:solidFill>
                            <a:latin typeface="Cambria Math" panose="02040503050406030204" pitchFamily="18" charset="0"/>
                          </a:rPr>
                        </m:ctrlPr>
                      </m:dPr>
                      <m:e>
                        <m:sSub>
                          <m:sSubPr>
                            <m:ctrlPr>
                              <a:rPr lang="de-DE" sz="2000" b="0" i="1" dirty="0" smtClean="0">
                                <a:solidFill>
                                  <a:schemeClr val="tx1"/>
                                </a:solidFill>
                                <a:latin typeface="Cambria Math" panose="02040503050406030204" pitchFamily="18" charset="0"/>
                              </a:rPr>
                            </m:ctrlPr>
                          </m:sSubPr>
                          <m:e>
                            <m:acc>
                              <m:accPr>
                                <m:chr m:val="̂"/>
                                <m:ctrlPr>
                                  <a:rPr lang="de-DE" sz="2000" b="0" i="1" dirty="0" smtClean="0">
                                    <a:solidFill>
                                      <a:schemeClr val="tx1"/>
                                    </a:solidFill>
                                    <a:latin typeface="Cambria Math" panose="02040503050406030204" pitchFamily="18" charset="0"/>
                                  </a:rPr>
                                </m:ctrlPr>
                              </m:accPr>
                              <m:e>
                                <m:r>
                                  <a:rPr lang="de-DE" sz="2000" b="0" i="1" dirty="0" smtClean="0">
                                    <a:solidFill>
                                      <a:schemeClr val="tx1"/>
                                    </a:solidFill>
                                    <a:latin typeface="Cambria Math"/>
                                    <a:ea typeface="Cambria Math"/>
                                  </a:rPr>
                                  <m:t>𝛽</m:t>
                                </m:r>
                              </m:e>
                            </m:acc>
                          </m:e>
                          <m:sub>
                            <m:r>
                              <a:rPr lang="de-DE" sz="2000" b="0" i="1" dirty="0" smtClean="0">
                                <a:solidFill>
                                  <a:schemeClr val="tx1"/>
                                </a:solidFill>
                                <a:latin typeface="Cambria Math"/>
                              </a:rPr>
                              <m:t>1</m:t>
                            </m:r>
                          </m:sub>
                        </m:sSub>
                      </m:e>
                    </m:d>
                    <m:r>
                      <a:rPr lang="de-DE" sz="2000" b="0" i="1" dirty="0"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oMath>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115616" y="1546650"/>
                <a:ext cx="4104456" cy="441468"/>
              </a:xfrm>
              <a:prstGeom prst="rect">
                <a:avLst/>
              </a:prstGeom>
              <a:blipFill rotWithShape="1">
                <a:blip r:embed="rId3"/>
                <a:stretch>
                  <a:fillRect t="-2778" b="-19444"/>
                </a:stretch>
              </a:blipFill>
            </p:spPr>
            <p:txBody>
              <a:bodyPr/>
              <a:lstStyle/>
              <a:p>
                <a:r>
                  <a:rPr lang="de-DE">
                    <a:noFill/>
                  </a:rPr>
                  <a:t> </a:t>
                </a:r>
              </a:p>
            </p:txBody>
          </p:sp>
        </mc:Fallback>
      </mc:AlternateContent>
      <p:sp>
        <p:nvSpPr>
          <p:cNvPr id="20" name="Textfeld 19"/>
          <p:cNvSpPr txBox="1"/>
          <p:nvPr/>
        </p:nvSpPr>
        <p:spPr>
          <a:xfrm>
            <a:off x="4378721" y="1567329"/>
            <a:ext cx="2209504" cy="400110"/>
          </a:xfrm>
          <a:prstGeom prst="rect">
            <a:avLst/>
          </a:prstGeom>
          <a:noFill/>
        </p:spPr>
        <p:txBody>
          <a:bodyPr wrap="square" rtlCol="0">
            <a:spAutoFit/>
          </a:bodyPr>
          <a:lstStyle/>
          <a:p>
            <a:r>
              <a:rPr lang="de-DE" sz="2000" dirty="0">
                <a:latin typeface="+mn-lt"/>
              </a:rPr>
              <a:t>(Erwartungstreue)</a:t>
            </a:r>
          </a:p>
        </p:txBody>
      </p:sp>
      <mc:AlternateContent xmlns:mc="http://schemas.openxmlformats.org/markup-compatibility/2006" xmlns:a14="http://schemas.microsoft.com/office/drawing/2010/main">
        <mc:Choice Requires="a14">
          <p:sp>
            <p:nvSpPr>
              <p:cNvPr id="22" name="Textfeld 21"/>
              <p:cNvSpPr txBox="1"/>
              <p:nvPr/>
            </p:nvSpPr>
            <p:spPr>
              <a:xfrm>
                <a:off x="1146197" y="2060848"/>
                <a:ext cx="4104456" cy="94590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rPr>
                                    <m:t>𝑥</m:t>
                                  </m:r>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ea typeface="Cambria Math"/>
                                    </a:rPr>
                                    <m:t>𝜎</m:t>
                                  </m:r>
                                </m:e>
                                <m:sub>
                                  <m:r>
                                    <a:rPr lang="de-DE" sz="2000" b="0" i="1" smtClean="0">
                                      <a:solidFill>
                                        <a:schemeClr val="tx1"/>
                                      </a:solidFill>
                                      <a:latin typeface="Cambria Math"/>
                                    </a:rPr>
                                    <m:t>𝑈</m:t>
                                  </m:r>
                                </m:sub>
                                <m:sup>
                                  <m:r>
                                    <a:rPr lang="de-DE" sz="2000" b="0" i="1" smtClean="0">
                                      <a:solidFill>
                                        <a:schemeClr val="tx1"/>
                                      </a:solidFill>
                                      <a:latin typeface="Cambria Math"/>
                                    </a:rPr>
                                    <m:t>2</m:t>
                                  </m:r>
                                </m:sup>
                              </m:sSubSup>
                            </m:e>
                          </m:nary>
                        </m:num>
                        <m:den>
                          <m:r>
                            <a:rPr lang="de-DE" sz="2000" b="0" i="1" smtClean="0">
                              <a:solidFill>
                                <a:schemeClr val="tx1"/>
                              </a:solidFill>
                              <a:latin typeface="Cambria Math"/>
                            </a:rPr>
                            <m:t>𝑛</m:t>
                          </m:r>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146197" y="2060848"/>
                <a:ext cx="4104456" cy="945900"/>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209190" y="3006748"/>
                <a:ext cx="4104456" cy="79406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1</m:t>
                              </m:r>
                            </m:sub>
                          </m:sSub>
                        </m:e>
                      </m:d>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b="0" i="1" smtClean="0">
                              <a:solidFill>
                                <a:schemeClr val="tx1"/>
                              </a:solidFill>
                              <a:latin typeface="Cambria Math"/>
                            </a:rPr>
                            <m:t>𝑛</m:t>
                          </m:r>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𝑠</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den>
                      </m:f>
                    </m:oMath>
                  </m:oMathPara>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209190" y="3006748"/>
                <a:ext cx="4104456" cy="794064"/>
              </a:xfrm>
              <a:prstGeom prst="rect">
                <a:avLst/>
              </a:prstGeom>
              <a:blipFill rotWithShape="1">
                <a:blip r:embed="rId5"/>
                <a:stretch>
                  <a:fillRect/>
                </a:stretch>
              </a:blipFill>
            </p:spPr>
            <p:txBody>
              <a:bodyPr/>
              <a:lstStyle/>
              <a:p>
                <a:r>
                  <a:rPr lang="de-DE">
                    <a:noFill/>
                  </a:rPr>
                  <a:t> </a:t>
                </a:r>
              </a:p>
            </p:txBody>
          </p:sp>
        </mc:Fallback>
      </mc:AlternateContent>
      <p:sp>
        <p:nvSpPr>
          <p:cNvPr id="26" name="Textfeld 25"/>
          <p:cNvSpPr txBox="1"/>
          <p:nvPr/>
        </p:nvSpPr>
        <p:spPr>
          <a:xfrm>
            <a:off x="4378721" y="2333743"/>
            <a:ext cx="2209504" cy="400110"/>
          </a:xfrm>
          <a:prstGeom prst="rect">
            <a:avLst/>
          </a:prstGeom>
          <a:noFill/>
        </p:spPr>
        <p:txBody>
          <a:bodyPr wrap="square" rtlCol="0">
            <a:spAutoFit/>
          </a:bodyPr>
          <a:lstStyle/>
          <a:p>
            <a:r>
              <a:rPr lang="de-DE" sz="2000" dirty="0">
                <a:latin typeface="+mn-lt"/>
              </a:rPr>
              <a:t>(vgl. Abb. 12.1.9)</a:t>
            </a:r>
          </a:p>
        </p:txBody>
      </p:sp>
      <p:sp>
        <p:nvSpPr>
          <p:cNvPr id="27" name="Textfeld 26"/>
          <p:cNvSpPr txBox="1"/>
          <p:nvPr/>
        </p:nvSpPr>
        <p:spPr>
          <a:xfrm>
            <a:off x="4378721" y="3203725"/>
            <a:ext cx="2209504" cy="400110"/>
          </a:xfrm>
          <a:prstGeom prst="rect">
            <a:avLst/>
          </a:prstGeom>
          <a:noFill/>
        </p:spPr>
        <p:txBody>
          <a:bodyPr wrap="square" rtlCol="0">
            <a:spAutoFit/>
          </a:bodyPr>
          <a:lstStyle/>
          <a:p>
            <a:r>
              <a:rPr lang="de-DE" sz="2000" dirty="0">
                <a:latin typeface="+mn-lt"/>
              </a:rPr>
              <a:t>(vgl. Abb. 12.1.8)</a:t>
            </a:r>
          </a:p>
        </p:txBody>
      </p:sp>
      <p:pic>
        <p:nvPicPr>
          <p:cNvPr id="2" name="Grafik 1"/>
          <p:cNvPicPr>
            <a:picLocks noChangeAspect="1"/>
          </p:cNvPicPr>
          <p:nvPr/>
        </p:nvPicPr>
        <p:blipFill>
          <a:blip r:embed="rId6"/>
          <a:stretch>
            <a:fillRect/>
          </a:stretch>
        </p:blipFill>
        <p:spPr>
          <a:xfrm>
            <a:off x="468313" y="3926500"/>
            <a:ext cx="6551959" cy="2620783"/>
          </a:xfrm>
          <a:prstGeom prst="rect">
            <a:avLst/>
          </a:prstGeom>
        </p:spPr>
      </p:pic>
    </p:spTree>
    <p:extLst>
      <p:ext uri="{BB962C8B-B14F-4D97-AF65-F5344CB8AC3E}">
        <p14:creationId xmlns:p14="http://schemas.microsoft.com/office/powerpoint/2010/main" val="4214729536"/>
      </p:ext>
    </p:extLst>
  </p:cSld>
  <p:clrMapOvr>
    <a:masterClrMapping/>
  </p:clrMapOvr>
</p:sld>
</file>

<file path=ppt/slides/slide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894</a:t>
            </a:r>
            <a:endParaRPr lang="de-DE" sz="8000" b="1" dirty="0">
              <a:solidFill>
                <a:schemeClr val="tx1"/>
              </a:solidFill>
              <a:latin typeface="+mj-lt"/>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Textfeld 11"/>
          <p:cNvSpPr txBox="1">
            <a:spLocks noChangeArrowheads="1"/>
          </p:cNvSpPr>
          <p:nvPr/>
        </p:nvSpPr>
        <p:spPr bwMode="auto">
          <a:xfrm>
            <a:off x="468313" y="3933056"/>
            <a:ext cx="8365486"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 der KQ-Schätzer im Modell KS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p:nvPr/>
        </p:nvSpPr>
        <p:spPr>
          <a:xfrm>
            <a:off x="468313" y="4437112"/>
            <a:ext cx="7344047" cy="400110"/>
          </a:xfrm>
          <a:prstGeom prst="rect">
            <a:avLst/>
          </a:prstGeom>
          <a:noFill/>
        </p:spPr>
        <p:txBody>
          <a:bodyPr wrap="square" rtlCol="0">
            <a:spAutoFit/>
          </a:bodyPr>
          <a:lstStyle/>
          <a:p>
            <a:r>
              <a:rPr lang="de-DE" sz="2000" dirty="0">
                <a:latin typeface="+mn-lt"/>
              </a:rPr>
              <a:t>&gt; Da Regressoren stochastisch, jetzt Groß- statt Kleinschreibweise:</a:t>
            </a:r>
          </a:p>
        </p:txBody>
      </p:sp>
      <mc:AlternateContent xmlns:mc="http://schemas.openxmlformats.org/markup-compatibility/2006" xmlns:a14="http://schemas.microsoft.com/office/drawing/2010/main">
        <mc:Choice Requires="a14">
          <p:sp>
            <p:nvSpPr>
              <p:cNvPr id="15" name="Textfeld 14"/>
              <p:cNvSpPr txBox="1"/>
              <p:nvPr/>
            </p:nvSpPr>
            <p:spPr>
              <a:xfrm>
                <a:off x="942197" y="4831054"/>
                <a:ext cx="2802095" cy="69711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r>
                        <a:rPr lang="de-DE" sz="2000" b="0" i="1" smtClean="0">
                          <a:latin typeface="Cambria Math"/>
                        </a:rPr>
                        <m:t>=</m:t>
                      </m:r>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
                            <m:sSubPr>
                              <m:ctrlPr>
                                <a:rPr lang="de-DE" sz="2000" i="1" smtClean="0">
                                  <a:latin typeface="Cambria Math" panose="02040503050406030204" pitchFamily="18" charset="0"/>
                                </a:rPr>
                              </m:ctrlPr>
                            </m:sSubPr>
                            <m:e>
                              <m:r>
                                <a:rPr lang="de-DE" sz="2000" b="0" i="1" smtClean="0">
                                  <a:latin typeface="Cambria Math"/>
                                </a:rPr>
                                <m:t>𝐶</m:t>
                              </m:r>
                            </m:e>
                            <m:sub>
                              <m:r>
                                <a:rPr lang="de-DE" sz="2000" b="0" i="1" smtClean="0">
                                  <a:latin typeface="Cambria Math"/>
                                </a:rPr>
                                <m:t>𝑖</m:t>
                              </m:r>
                            </m:sub>
                          </m:sSub>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oMath>
                  </m:oMathPara>
                </a14:m>
                <a:endParaRPr lang="de-DE" sz="2000" dirty="0">
                  <a:solidFill>
                    <a:schemeClr val="tx1"/>
                  </a:solidFill>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942197" y="4831054"/>
                <a:ext cx="2802095" cy="69711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4013940" y="4785208"/>
                <a:ext cx="1476164" cy="78880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𝐶</m:t>
                          </m:r>
                        </m:e>
                        <m:sub>
                          <m:r>
                            <a:rPr lang="de-DE" sz="2000" b="0" i="1" smtClean="0">
                              <a:solidFill>
                                <a:schemeClr val="tx1"/>
                              </a:solidFill>
                              <a:latin typeface="Cambria Math"/>
                            </a:rPr>
                            <m:t>𝑖</m:t>
                          </m:r>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𝑖</m:t>
                              </m:r>
                            </m:sub>
                          </m:sSub>
                          <m:r>
                            <a:rPr lang="de-DE" sz="2000" b="0" i="1" smtClean="0">
                              <a:solidFill>
                                <a:schemeClr val="tx1"/>
                              </a:solidFill>
                              <a:latin typeface="Cambria Math"/>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𝑋</m:t>
                              </m:r>
                            </m:e>
                          </m:acc>
                        </m:num>
                        <m:den>
                          <m:r>
                            <a:rPr lang="de-DE" sz="2000" b="0" i="1" smtClean="0">
                              <a:solidFill>
                                <a:schemeClr val="tx1"/>
                              </a:solidFill>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b="0" i="1" smtClean="0">
                                      <a:latin typeface="Cambria Math"/>
                                    </a:rPr>
                                    <m:t>𝑆</m:t>
                                  </m:r>
                                </m:e>
                              </m:acc>
                            </m:e>
                            <m:sub>
                              <m:r>
                                <a:rPr lang="de-DE" sz="2000" i="1">
                                  <a:latin typeface="Cambria Math"/>
                                </a:rPr>
                                <m:t>𝑋</m:t>
                              </m:r>
                            </m:sub>
                            <m:sup>
                              <m:r>
                                <a:rPr lang="de-DE" sz="2000" i="1">
                                  <a:latin typeface="Cambria Math"/>
                                </a:rPr>
                                <m:t>2</m:t>
                              </m:r>
                            </m:sup>
                          </m:sSubSup>
                        </m:den>
                      </m:f>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4013940" y="4785208"/>
                <a:ext cx="1476164" cy="788806"/>
              </a:xfrm>
              <a:prstGeom prst="rect">
                <a:avLst/>
              </a:prstGeom>
              <a:blipFill rotWithShape="1">
                <a:blip r:embed="rId5"/>
                <a:stretch>
                  <a:fillRect/>
                </a:stretch>
              </a:blipFill>
            </p:spPr>
            <p:txBody>
              <a:bodyPr/>
              <a:lstStyle/>
              <a:p>
                <a:r>
                  <a:rPr lang="de-DE">
                    <a:noFill/>
                  </a:rPr>
                  <a:t> </a:t>
                </a:r>
              </a:p>
            </p:txBody>
          </p:sp>
        </mc:Fallback>
      </mc:AlternateContent>
      <p:sp>
        <p:nvSpPr>
          <p:cNvPr id="17" name="Textfeld 16"/>
          <p:cNvSpPr txBox="1"/>
          <p:nvPr/>
        </p:nvSpPr>
        <p:spPr>
          <a:xfrm>
            <a:off x="3419872" y="4979556"/>
            <a:ext cx="648072" cy="400110"/>
          </a:xfrm>
          <a:prstGeom prst="rect">
            <a:avLst/>
          </a:prstGeom>
          <a:noFill/>
        </p:spPr>
        <p:txBody>
          <a:bodyPr wrap="square" rtlCol="0">
            <a:spAutoFit/>
          </a:bodyPr>
          <a:lstStyle/>
          <a:p>
            <a:r>
              <a:rPr lang="de-DE" sz="2000" dirty="0">
                <a:latin typeface="+mn-lt"/>
              </a:rPr>
              <a:t>mit</a:t>
            </a:r>
          </a:p>
        </p:txBody>
      </p:sp>
      <mc:AlternateContent xmlns:mc="http://schemas.openxmlformats.org/markup-compatibility/2006" xmlns:a14="http://schemas.microsoft.com/office/drawing/2010/main">
        <mc:Choice Requires="a14">
          <p:sp>
            <p:nvSpPr>
              <p:cNvPr id="18" name="Textfeld 17"/>
              <p:cNvSpPr txBox="1"/>
              <p:nvPr/>
            </p:nvSpPr>
            <p:spPr>
              <a:xfrm>
                <a:off x="468313" y="5591526"/>
                <a:ext cx="6984007" cy="707886"/>
              </a:xfrm>
              <a:prstGeom prst="rect">
                <a:avLst/>
              </a:prstGeom>
              <a:noFill/>
            </p:spPr>
            <p:txBody>
              <a:bodyPr wrap="square" rtlCol="0">
                <a:spAutoFit/>
              </a:bodyPr>
              <a:lstStyle/>
              <a:p>
                <a:r>
                  <a:rPr lang="de-DE" sz="2000" dirty="0">
                    <a:latin typeface="+mn-lt"/>
                  </a:rPr>
                  <a:t>&gt; Da die Gewichte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𝐶</m:t>
                        </m:r>
                      </m:e>
                      <m:sub>
                        <m:r>
                          <a:rPr lang="de-DE" sz="2000" b="0" i="1" smtClean="0">
                            <a:latin typeface="Cambria Math"/>
                          </a:rPr>
                          <m:t>𝑖</m:t>
                        </m:r>
                      </m:sub>
                    </m:sSub>
                  </m:oMath>
                </a14:m>
                <a:r>
                  <a:rPr lang="de-DE" sz="2000" dirty="0">
                    <a:latin typeface="+mn-lt"/>
                  </a:rPr>
                  <a:t> nun stochastisch sind, sind die Terme</a:t>
                </a:r>
              </a:p>
              <a:p>
                <a:r>
                  <a:rPr lang="de-DE" sz="2000" dirty="0">
                    <a:latin typeface="+mn-lt"/>
                  </a:rPr>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𝐶</m:t>
                        </m:r>
                      </m:e>
                      <m:sub>
                        <m:r>
                          <a:rPr lang="de-DE" sz="2000" i="1">
                            <a:latin typeface="Cambria Math"/>
                          </a:rPr>
                          <m:t>𝑖</m:t>
                        </m:r>
                      </m:sub>
                    </m:sSub>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oMath>
                </a14:m>
                <a:r>
                  <a:rPr lang="de-DE" sz="2000" dirty="0">
                    <a:latin typeface="+mn-lt"/>
                  </a:rPr>
                  <a:t> i. A. nicht mehr normalverteilt.</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5591526"/>
                <a:ext cx="6984007" cy="707886"/>
              </a:xfrm>
              <a:prstGeom prst="rect">
                <a:avLst/>
              </a:prstGeom>
              <a:blipFill rotWithShape="1">
                <a:blip r:embed="rId6"/>
                <a:stretch>
                  <a:fillRect l="-961" t="-4310" b="-14655"/>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468313" y="978250"/>
            <a:ext cx="7200031" cy="2880012"/>
          </a:xfrm>
          <a:prstGeom prst="rect">
            <a:avLst/>
          </a:prstGeom>
        </p:spPr>
      </p:pic>
    </p:spTree>
    <p:extLst>
      <p:ext uri="{BB962C8B-B14F-4D97-AF65-F5344CB8AC3E}">
        <p14:creationId xmlns:p14="http://schemas.microsoft.com/office/powerpoint/2010/main" val="3900379197"/>
      </p:ext>
    </p:extLst>
  </p:cSld>
  <p:clrMapOvr>
    <a:masterClrMapping/>
  </p:clrMapOvr>
</p:sld>
</file>

<file path=ppt/slides/slide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895</a:t>
            </a:r>
            <a:endParaRPr lang="de-DE" sz="8000" b="1" dirty="0">
              <a:solidFill>
                <a:schemeClr val="tx1"/>
              </a:solidFill>
              <a:latin typeface="+mj-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Textfeld 11"/>
          <p:cNvSpPr txBox="1"/>
          <p:nvPr/>
        </p:nvSpPr>
        <p:spPr>
          <a:xfrm>
            <a:off x="468313" y="1124744"/>
            <a:ext cx="6551959" cy="400110"/>
          </a:xfrm>
          <a:prstGeom prst="rect">
            <a:avLst/>
          </a:prstGeom>
          <a:noFill/>
        </p:spPr>
        <p:txBody>
          <a:bodyPr wrap="square" rtlCol="0">
            <a:spAutoFit/>
          </a:bodyPr>
          <a:lstStyle/>
          <a:p>
            <a:r>
              <a:rPr lang="de-DE" sz="2000" dirty="0">
                <a:latin typeface="+mn-lt"/>
              </a:rPr>
              <a:t>&gt; Deshalb jetzt bedingte Betrachtung („Trick“): </a:t>
            </a:r>
          </a:p>
        </p:txBody>
      </p:sp>
      <mc:AlternateContent xmlns:mc="http://schemas.openxmlformats.org/markup-compatibility/2006">
        <mc:Choice xmlns:a14="http://schemas.microsoft.com/office/drawing/2010/main" Requires="a14">
          <p:sp>
            <p:nvSpPr>
              <p:cNvPr id="15" name="Textfeld 14"/>
              <p:cNvSpPr txBox="1"/>
              <p:nvPr/>
            </p:nvSpPr>
            <p:spPr>
              <a:xfrm>
                <a:off x="811146" y="1518620"/>
                <a:ext cx="6336704" cy="92038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i="1">
                              <a:latin typeface="Cambria Math"/>
                            </a:rPr>
                            <m:t>𝐶</m:t>
                          </m:r>
                        </m:e>
                        <m:sub>
                          <m:r>
                            <a:rPr lang="de-DE" sz="2000" i="1">
                              <a:latin typeface="Cambria Math"/>
                            </a:rPr>
                            <m:t>𝑖</m:t>
                          </m:r>
                        </m:sub>
                      </m:sSub>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sSubSup>
                            <m:sSubSupPr>
                              <m:ctrlPr>
                                <a:rPr lang="de-DE" sz="2000" b="0" i="1" smtClean="0">
                                  <a:latin typeface="Cambria Math" panose="02040503050406030204" pitchFamily="18" charset="0"/>
                                </a:rPr>
                              </m:ctrlPr>
                            </m:sSubSupPr>
                            <m:e>
                              <m:r>
                                <a:rPr lang="de-DE" sz="2000" b="0" i="1" smtClean="0">
                                  <a:latin typeface="Cambria Math"/>
                                </a:rPr>
                                <m:t>𝐶</m:t>
                              </m:r>
                            </m:e>
                            <m:sub>
                              <m:r>
                                <a:rPr lang="de-DE" sz="2000" b="0" i="1" smtClean="0">
                                  <a:latin typeface="Cambria Math"/>
                                </a:rPr>
                                <m:t>𝑖</m:t>
                              </m:r>
                            </m:sub>
                            <m:sup>
                              <m:r>
                                <a:rPr lang="de-DE" sz="2000" b="0" i="1" smtClean="0">
                                  <a:latin typeface="Cambria Math"/>
                                </a:rPr>
                                <m:t>2</m:t>
                              </m:r>
                            </m:sup>
                          </m:sSubSup>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𝑈</m:t>
                              </m:r>
                            </m:sub>
                            <m:sup>
                              <m:r>
                                <a:rPr lang="de-DE" sz="2000" b="0" i="1" smtClean="0">
                                  <a:latin typeface="Cambria Math"/>
                                </a:rPr>
                                <m:t>2</m:t>
                              </m:r>
                            </m:sup>
                          </m:sSubSup>
                          <m:r>
                            <a:rPr lang="de-DE" sz="2000" b="0" i="1" smtClean="0">
                              <a:latin typeface="Cambria Math"/>
                            </a:rPr>
                            <m:t> </m:t>
                          </m:r>
                        </m:e>
                      </m:d>
                      <m:r>
                        <a:rPr lang="de-DE" sz="2000" b="0" i="1" smtClean="0">
                          <a:latin typeface="Cambria Math"/>
                        </a:rPr>
                        <m:t>=</m:t>
                      </m:r>
                      <m:r>
                        <a:rPr lang="de-DE" sz="2000" i="1">
                          <a:latin typeface="Cambria Math"/>
                        </a:rPr>
                        <m:t>𝑁</m:t>
                      </m:r>
                      <m:d>
                        <m:dPr>
                          <m:ctrlPr>
                            <a:rPr lang="de-DE" sz="2000" i="1">
                              <a:latin typeface="Cambria Math" panose="02040503050406030204" pitchFamily="18" charset="0"/>
                            </a:rPr>
                          </m:ctrlPr>
                        </m:dPr>
                        <m:e>
                          <m:r>
                            <a:rPr lang="de-DE" sz="2000" i="1">
                              <a:latin typeface="Cambria Math"/>
                            </a:rPr>
                            <m:t>0, </m:t>
                          </m:r>
                          <m:f>
                            <m:fPr>
                              <m:ctrlPr>
                                <a:rPr lang="de-DE" sz="2000" i="1" smtClean="0">
                                  <a:latin typeface="Cambria Math" panose="02040503050406030204" pitchFamily="18" charset="0"/>
                                </a:rPr>
                              </m:ctrlPr>
                            </m:fPr>
                            <m:num>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e>
                                  </m:d>
                                </m:e>
                                <m:sup>
                                  <m:r>
                                    <a:rPr lang="de-DE" sz="2000" b="0" i="1" smtClean="0">
                                      <a:latin typeface="Cambria Math"/>
                                    </a:rPr>
                                    <m:t>2</m:t>
                                  </m:r>
                                </m:sup>
                              </m:sSup>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sSup>
                                <m:sSupPr>
                                  <m:ctrlPr>
                                    <a:rPr lang="de-DE" sz="2000" i="1" smtClean="0">
                                      <a:latin typeface="Cambria Math" panose="02040503050406030204" pitchFamily="18" charset="0"/>
                                    </a:rPr>
                                  </m:ctrlPr>
                                </m:sSupPr>
                                <m:e>
                                  <m:r>
                                    <a:rPr lang="de-DE" sz="2000" b="0" i="1" smtClean="0">
                                      <a:latin typeface="Cambria Math"/>
                                    </a:rPr>
                                    <m:t>𝑛</m:t>
                                  </m:r>
                                </m:e>
                                <m:sup>
                                  <m:r>
                                    <a:rPr lang="de-DE" sz="2000" b="0" i="1" smtClean="0">
                                      <a:latin typeface="Cambria Math"/>
                                    </a:rPr>
                                    <m:t>2</m:t>
                                  </m:r>
                                </m:sup>
                              </m:sSup>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m:t>
                                          </m:r>
                                        </m:sub>
                                        <m:sup>
                                          <m:r>
                                            <a:rPr lang="de-DE" sz="2000" i="1" smtClean="0">
                                              <a:latin typeface="Cambria Math"/>
                                            </a:rPr>
                                            <m:t>2</m:t>
                                          </m:r>
                                        </m:sup>
                                      </m:sSubSup>
                                    </m:e>
                                  </m:d>
                                </m:e>
                                <m:sup>
                                  <m:r>
                                    <a:rPr lang="de-DE" sz="2000" b="0" i="1" smtClean="0">
                                      <a:latin typeface="Cambria Math" panose="02040503050406030204" pitchFamily="18" charset="0"/>
                                    </a:rPr>
                                    <m:t>2</m:t>
                                  </m:r>
                                </m:sup>
                              </m:sSup>
                            </m:den>
                          </m:f>
                          <m:r>
                            <a:rPr lang="de-DE" sz="2000" i="1">
                              <a:latin typeface="Cambria Math"/>
                            </a:rPr>
                            <m:t> </m:t>
                          </m:r>
                        </m:e>
                      </m:d>
                    </m:oMath>
                  </m:oMathPara>
                </a14:m>
                <a:endParaRPr lang="de-DE" sz="2000" dirty="0">
                  <a:solidFill>
                    <a:schemeClr val="tx1"/>
                  </a:solidFill>
                </a:endParaRPr>
              </a:p>
            </p:txBody>
          </p:sp>
        </mc:Choice>
        <mc:Fallback>
          <p:sp>
            <p:nvSpPr>
              <p:cNvPr id="15" name="Textfeld 14"/>
              <p:cNvSpPr txBox="1">
                <a:spLocks noRot="1" noChangeAspect="1" noMove="1" noResize="1" noEditPoints="1" noAdjustHandles="1" noChangeArrowheads="1" noChangeShapeType="1" noTextEdit="1"/>
              </p:cNvSpPr>
              <p:nvPr/>
            </p:nvSpPr>
            <p:spPr>
              <a:xfrm>
                <a:off x="811146" y="1518620"/>
                <a:ext cx="6336704" cy="92038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689827" y="2589092"/>
                <a:ext cx="4569902" cy="7949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  </m:t>
                      </m:r>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𝑛</m:t>
                          </m:r>
                        </m:sub>
                      </m:sSub>
                      <m:r>
                        <a:rPr lang="de-DE" sz="2000" b="0" i="1" smtClean="0">
                          <a:latin typeface="Cambria Math"/>
                        </a:rPr>
                        <m:t>  ~  </m:t>
                      </m:r>
                      <m:r>
                        <a:rPr lang="de-DE" sz="2000" i="1">
                          <a:latin typeface="Cambria Math"/>
                        </a:rPr>
                        <m:t>𝑁</m:t>
                      </m:r>
                      <m:d>
                        <m:dPr>
                          <m:ctrlPr>
                            <a:rPr lang="de-DE" sz="2000" i="1">
                              <a:latin typeface="Cambria Math" panose="02040503050406030204" pitchFamily="18" charset="0"/>
                            </a:rPr>
                          </m:ctrlPr>
                        </m:dPr>
                        <m:e>
                          <m:r>
                            <a:rPr lang="de-DE" sz="2000" i="1">
                              <a:latin typeface="Cambria Math"/>
                            </a:rPr>
                            <m:t>0,</m:t>
                          </m:r>
                          <m:f>
                            <m:fPr>
                              <m:ctrlPr>
                                <a:rPr lang="de-DE" sz="2000" i="1" smtClean="0">
                                  <a:latin typeface="Cambria Math" panose="02040503050406030204" pitchFamily="18" charset="0"/>
                                </a:rPr>
                              </m:ctrlPr>
                            </m:fPr>
                            <m:num>
                              <m:sSubSup>
                                <m:sSubSupPr>
                                  <m:ctrlPr>
                                    <a:rPr lang="de-DE" sz="2000" i="1" smtClean="0">
                                      <a:latin typeface="Cambria Math" panose="02040503050406030204" pitchFamily="18" charset="0"/>
                                    </a:rPr>
                                  </m:ctrlPr>
                                </m:sSubSupPr>
                                <m:e>
                                  <m:r>
                                    <a:rPr lang="de-DE" sz="2000" i="1" smtClean="0">
                                      <a:latin typeface="Cambria Math"/>
                                      <a:ea typeface="Cambria Math"/>
                                    </a:rPr>
                                    <m:t>𝜎</m:t>
                                  </m:r>
                                </m:e>
                                <m:sub>
                                  <m:r>
                                    <a:rPr lang="de-DE" sz="2000" b="0" i="1" smtClean="0">
                                      <a:latin typeface="Cambria Math"/>
                                    </a:rPr>
                                    <m:t>𝑈</m:t>
                                  </m:r>
                                </m:sub>
                                <m:sup>
                                  <m:r>
                                    <a:rPr lang="de-DE" sz="2000" b="0" i="1" smtClean="0">
                                      <a:latin typeface="Cambria Math"/>
                                    </a:rPr>
                                    <m:t>2</m:t>
                                  </m:r>
                                </m:sup>
                              </m:sSubSup>
                            </m:num>
                            <m:den>
                              <m:r>
                                <a:rPr lang="de-DE" sz="2000" b="0" i="1" smtClean="0">
                                  <a:latin typeface="Cambria Math"/>
                                </a:rPr>
                                <m:t>𝑛</m:t>
                              </m:r>
                              <m:sSubSup>
                                <m:sSubSupPr>
                                  <m:ctrlPr>
                                    <a:rPr lang="de-DE" sz="2000" b="0" i="1" smtClean="0">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a:ea typeface="Cambria Math"/>
                                        </a:rPr>
                                        <m:t>𝑆</m:t>
                                      </m:r>
                                    </m:e>
                                  </m:acc>
                                </m:e>
                                <m:sub>
                                  <m:r>
                                    <a:rPr lang="de-DE" sz="2000" b="0" i="1" smtClean="0">
                                      <a:latin typeface="Cambria Math"/>
                                    </a:rPr>
                                    <m:t>𝑋</m:t>
                                  </m:r>
                                </m:sub>
                                <m:sup>
                                  <m:r>
                                    <a:rPr lang="de-DE" sz="2000" b="0" i="1" smtClean="0">
                                      <a:latin typeface="Cambria Math"/>
                                    </a:rPr>
                                    <m:t>2</m:t>
                                  </m:r>
                                </m:sup>
                              </m:sSubSup>
                            </m:den>
                          </m:f>
                          <m:r>
                            <a:rPr lang="de-DE" sz="2000" i="1" smtClean="0">
                              <a:latin typeface="Cambria Math"/>
                            </a:rPr>
                            <m:t> </m:t>
                          </m:r>
                        </m:e>
                      </m:d>
                    </m:oMath>
                  </m:oMathPara>
                </a14:m>
                <a:endParaRPr lang="de-DE" sz="2000" dirty="0">
                  <a:solidFill>
                    <a:schemeClr val="tx1"/>
                  </a:solidFill>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689827" y="2589092"/>
                <a:ext cx="4569902" cy="794961"/>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901387" y="4773006"/>
                <a:ext cx="3210101" cy="79496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𝑛</m:t>
                          </m:r>
                        </m:sub>
                      </m:sSub>
                      <m:r>
                        <a:rPr lang="de-DE" sz="2000" b="0" i="1" smtClean="0">
                          <a:latin typeface="Cambria Math"/>
                        </a:rPr>
                        <m:t>  </m:t>
                      </m:r>
                      <m:r>
                        <a:rPr lang="de-DE" sz="2000" b="0" i="1" smtClean="0">
                          <a:solidFill>
                            <a:schemeClr val="tx1"/>
                          </a:solidFill>
                          <a:latin typeface="Cambria Math"/>
                        </a:rPr>
                        <m:t>~  </m:t>
                      </m:r>
                      <m:r>
                        <a:rPr lang="de-DE" sz="2000" i="1">
                          <a:latin typeface="Cambria Math"/>
                        </a:rPr>
                        <m:t>𝑁</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r>
                            <a:rPr lang="de-DE" sz="2000" i="1">
                              <a:latin typeface="Cambria Math"/>
                            </a:rPr>
                            <m:t>,</m:t>
                          </m:r>
                          <m:r>
                            <a:rPr lang="de-DE" sz="2000" b="0" i="1" smtClean="0">
                              <a:latin typeface="Cambria Math"/>
                            </a:rPr>
                            <m:t> </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b="0" i="1" smtClean="0">
                                          <a:latin typeface="Cambria Math"/>
                                        </a:rPr>
                                        <m:t>𝑆</m:t>
                                      </m:r>
                                    </m:e>
                                  </m:acc>
                                </m:e>
                                <m:sub>
                                  <m:r>
                                    <a:rPr lang="de-DE" sz="2000" i="1">
                                      <a:latin typeface="Cambria Math"/>
                                    </a:rPr>
                                    <m:t>𝑋</m:t>
                                  </m:r>
                                </m:sub>
                                <m:sup>
                                  <m:r>
                                    <a:rPr lang="de-DE" sz="2000" i="1">
                                      <a:latin typeface="Cambria Math"/>
                                    </a:rPr>
                                    <m:t>2</m:t>
                                  </m:r>
                                </m:sup>
                              </m:sSubSup>
                            </m:den>
                          </m:f>
                        </m:e>
                      </m:d>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901387" y="4773006"/>
                <a:ext cx="3210101" cy="794961"/>
              </a:xfrm>
              <a:prstGeom prst="rect">
                <a:avLst/>
              </a:prstGeom>
              <a:blipFill>
                <a:blip r:embed="rId5"/>
                <a:stretch>
                  <a:fillRect/>
                </a:stretch>
              </a:blipFill>
            </p:spPr>
            <p:txBody>
              <a:bodyPr/>
              <a:lstStyle/>
              <a:p>
                <a:r>
                  <a:rPr lang="en-US">
                    <a:noFill/>
                  </a:rPr>
                  <a:t> </a:t>
                </a:r>
              </a:p>
            </p:txBody>
          </p:sp>
        </mc:Fallback>
      </mc:AlternateContent>
      <p:sp>
        <p:nvSpPr>
          <p:cNvPr id="19" name="Textfeld 18"/>
          <p:cNvSpPr txBox="1"/>
          <p:nvPr/>
        </p:nvSpPr>
        <p:spPr>
          <a:xfrm>
            <a:off x="6716717" y="1716045"/>
            <a:ext cx="862265" cy="400110"/>
          </a:xfrm>
          <a:prstGeom prst="rect">
            <a:avLst/>
          </a:prstGeom>
          <a:noFill/>
        </p:spPr>
        <p:txBody>
          <a:bodyPr wrap="square" rtlCol="0">
            <a:spAutoFit/>
          </a:bodyPr>
          <a:lstStyle/>
          <a:p>
            <a:r>
              <a:rPr lang="de-DE" sz="2000" dirty="0">
                <a:latin typeface="+mn-lt"/>
              </a:rPr>
              <a:t>für</a:t>
            </a:r>
          </a:p>
        </p:txBody>
      </p:sp>
      <mc:AlternateContent xmlns:mc="http://schemas.openxmlformats.org/markup-compatibility/2006" xmlns:a14="http://schemas.microsoft.com/office/drawing/2010/main">
        <mc:Choice Requires="a14">
          <p:sp>
            <p:nvSpPr>
              <p:cNvPr id="20" name="Textfeld 19"/>
              <p:cNvSpPr txBox="1"/>
              <p:nvPr/>
            </p:nvSpPr>
            <p:spPr>
              <a:xfrm>
                <a:off x="7216376" y="1708708"/>
                <a:ext cx="1041510" cy="40677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solidFill>
                                <a:schemeClr val="tx1"/>
                              </a:solidFill>
                              <a:latin typeface="Cambria Math" panose="02040503050406030204" pitchFamily="18" charset="0"/>
                            </a:rPr>
                          </m:ctrlPr>
                        </m:sSubSup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𝑆</m:t>
                              </m:r>
                            </m:e>
                          </m:acc>
                        </m:e>
                        <m:sub>
                          <m:r>
                            <a:rPr lang="de-DE" sz="2000" b="0" i="1" smtClean="0">
                              <a:solidFill>
                                <a:schemeClr val="tx1"/>
                              </a:solidFill>
                              <a:latin typeface="Cambria Math"/>
                            </a:rPr>
                            <m:t>𝑋</m:t>
                          </m:r>
                        </m:sub>
                        <m:sup>
                          <m:r>
                            <a:rPr lang="de-DE" sz="2000" b="0" i="1" smtClean="0">
                              <a:solidFill>
                                <a:schemeClr val="tx1"/>
                              </a:solidFill>
                              <a:latin typeface="Cambria Math"/>
                            </a:rPr>
                            <m:t>2</m:t>
                          </m:r>
                        </m:sup>
                      </m:sSubSup>
                      <m:r>
                        <a:rPr lang="de-DE" sz="2000" b="0" i="1" smtClean="0">
                          <a:solidFill>
                            <a:schemeClr val="tx1"/>
                          </a:solidFill>
                          <a:latin typeface="Cambria Math"/>
                        </a:rPr>
                        <m:t>&gt;0</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7216376" y="1708708"/>
                <a:ext cx="1041510" cy="406778"/>
              </a:xfrm>
              <a:prstGeom prst="rect">
                <a:avLst/>
              </a:prstGeom>
              <a:blipFill rotWithShape="1">
                <a:blip r:embed="rId6"/>
                <a:stretch>
                  <a:fillRect t="-4478" b="-447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1065123" y="3414902"/>
                <a:ext cx="4914685" cy="9512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𝑛</m:t>
                          </m:r>
                        </m:sub>
                      </m:sSub>
                      <m:r>
                        <a:rPr lang="de-DE" sz="2000" b="0" i="1" smtClean="0">
                          <a:latin typeface="Cambria Math"/>
                        </a:rPr>
                        <m:t>  </m:t>
                      </m:r>
                      <m:r>
                        <a:rPr lang="de-DE" sz="2000" b="0" i="1" smtClean="0">
                          <a:solidFill>
                            <a:schemeClr val="tx1"/>
                          </a:solidFill>
                          <a:latin typeface="Cambria Math"/>
                        </a:rPr>
                        <m:t>~  </m:t>
                      </m:r>
                      <m:r>
                        <a:rPr lang="de-DE" sz="2000" i="1">
                          <a:latin typeface="Cambria Math"/>
                        </a:rPr>
                        <m:t>𝑁</m:t>
                      </m:r>
                      <m:d>
                        <m:dPr>
                          <m:ctrlPr>
                            <a:rPr lang="de-DE" sz="2000" i="1">
                              <a:latin typeface="Cambria Math" panose="02040503050406030204" pitchFamily="18" charset="0"/>
                            </a:rPr>
                          </m:ctrlPr>
                        </m:dPr>
                        <m:e>
                          <m:r>
                            <a:rPr lang="de-DE" sz="2000" i="1">
                              <a:latin typeface="Cambria Math"/>
                            </a:rPr>
                            <m:t>0, </m:t>
                          </m:r>
                          <m:f>
                            <m:fPr>
                              <m:ctrlPr>
                                <a:rPr lang="de-DE" sz="2000" i="1">
                                  <a:latin typeface="Cambria Math" panose="02040503050406030204" pitchFamily="18" charset="0"/>
                                </a:rPr>
                              </m:ctrlPr>
                            </m:fPr>
                            <m:num>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Sup>
                                    <m:sSubSupPr>
                                      <m:ctrlPr>
                                        <a:rPr lang="de-DE" sz="2000" i="1" smtClean="0">
                                          <a:latin typeface="Cambria Math" panose="02040503050406030204" pitchFamily="18" charset="0"/>
                                        </a:rPr>
                                      </m:ctrlPr>
                                    </m:sSubSupPr>
                                    <m:e>
                                      <m:r>
                                        <a:rPr lang="de-DE" sz="2000" b="0" i="1" smtClean="0">
                                          <a:latin typeface="Cambria Math"/>
                                        </a:rPr>
                                        <m:t>𝑋</m:t>
                                      </m:r>
                                    </m:e>
                                    <m:sub>
                                      <m:r>
                                        <a:rPr lang="de-DE" sz="2000" b="0" i="1" smtClean="0">
                                          <a:latin typeface="Cambria Math"/>
                                        </a:rPr>
                                        <m:t>𝑖</m:t>
                                      </m:r>
                                    </m:sub>
                                    <m:sup>
                                      <m:r>
                                        <a:rPr lang="de-DE" sz="2000" b="0" i="1" smtClean="0">
                                          <a:latin typeface="Cambria Math"/>
                                        </a:rPr>
                                        <m:t>2</m:t>
                                      </m:r>
                                    </m:sup>
                                  </m:sSubSup>
                                </m:e>
                              </m:nary>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b="0" i="1" smtClean="0">
                                          <a:latin typeface="Cambria Math"/>
                                        </a:rPr>
                                        <m:t>𝑆</m:t>
                                      </m:r>
                                    </m:e>
                                  </m:acc>
                                </m:e>
                                <m:sub>
                                  <m:r>
                                    <a:rPr lang="de-DE" sz="2000" i="1">
                                      <a:latin typeface="Cambria Math"/>
                                    </a:rPr>
                                    <m:t>𝑋</m:t>
                                  </m:r>
                                </m:sub>
                                <m:sup>
                                  <m:r>
                                    <a:rPr lang="de-DE" sz="2000" i="1">
                                      <a:latin typeface="Cambria Math"/>
                                    </a:rPr>
                                    <m:t>2</m:t>
                                  </m:r>
                                </m:sup>
                              </m:sSubSup>
                            </m:den>
                          </m:f>
                        </m:e>
                      </m:d>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065123" y="3414902"/>
                <a:ext cx="4914685" cy="951286"/>
              </a:xfrm>
              <a:prstGeom prst="rect">
                <a:avLst/>
              </a:prstGeom>
              <a:blipFill>
                <a:blip r:embed="rId7"/>
                <a:stretch>
                  <a:fillRect/>
                </a:stretch>
              </a:blipFill>
            </p:spPr>
            <p:txBody>
              <a:bodyPr/>
              <a:lstStyle/>
              <a:p>
                <a:r>
                  <a:rPr lang="en-US">
                    <a:noFill/>
                  </a:rPr>
                  <a:t> </a:t>
                </a:r>
              </a:p>
            </p:txBody>
          </p:sp>
        </mc:Fallback>
      </mc:AlternateContent>
      <p:sp>
        <p:nvSpPr>
          <p:cNvPr id="23" name="Textfeld 22"/>
          <p:cNvSpPr txBox="1"/>
          <p:nvPr/>
        </p:nvSpPr>
        <p:spPr>
          <a:xfrm>
            <a:off x="901387" y="4366188"/>
            <a:ext cx="939695" cy="400110"/>
          </a:xfrm>
          <a:prstGeom prst="rect">
            <a:avLst/>
          </a:prstGeom>
          <a:noFill/>
        </p:spPr>
        <p:txBody>
          <a:bodyPr wrap="square" rtlCol="0">
            <a:spAutoFit/>
          </a:bodyPr>
          <a:lstStyle/>
          <a:p>
            <a:r>
              <a:rPr lang="de-DE" sz="2000" dirty="0">
                <a:latin typeface="+mn-lt"/>
              </a:rPr>
              <a:t>bzw.</a:t>
            </a:r>
          </a:p>
        </p:txBody>
      </p:sp>
      <mc:AlternateContent xmlns:mc="http://schemas.openxmlformats.org/markup-compatibility/2006" xmlns:a14="http://schemas.microsoft.com/office/drawing/2010/main">
        <mc:Choice Requires="a14">
          <p:sp>
            <p:nvSpPr>
              <p:cNvPr id="26" name="Textfeld 25"/>
              <p:cNvSpPr txBox="1"/>
              <p:nvPr/>
            </p:nvSpPr>
            <p:spPr>
              <a:xfrm>
                <a:off x="901388" y="5567967"/>
                <a:ext cx="4032448" cy="9512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𝑛</m:t>
                          </m:r>
                        </m:sub>
                      </m:sSub>
                      <m:r>
                        <a:rPr lang="de-DE" sz="2000" b="0" i="1" smtClean="0">
                          <a:solidFill>
                            <a:schemeClr val="tx1"/>
                          </a:solidFill>
                          <a:latin typeface="Cambria Math"/>
                        </a:rPr>
                        <m:t>~  </m:t>
                      </m:r>
                      <m:r>
                        <a:rPr lang="de-DE" sz="2000" i="1">
                          <a:latin typeface="Cambria Math"/>
                        </a:rPr>
                        <m:t>𝑁</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i="1">
                              <a:latin typeface="Cambria Math"/>
                            </a:rPr>
                            <m:t>, </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Sup>
                                    <m:sSubSupPr>
                                      <m:ctrlPr>
                                        <a:rPr lang="de-DE" sz="2000" i="1">
                                          <a:latin typeface="Cambria Math" panose="02040503050406030204" pitchFamily="18" charset="0"/>
                                        </a:rPr>
                                      </m:ctrlPr>
                                    </m:sSubSupPr>
                                    <m:e>
                                      <m:r>
                                        <a:rPr lang="de-DE" sz="2000" b="0" i="1" smtClean="0">
                                          <a:latin typeface="Cambria Math"/>
                                        </a:rPr>
                                        <m:t>𝑋</m:t>
                                      </m:r>
                                    </m:e>
                                    <m:sub>
                                      <m:r>
                                        <a:rPr lang="de-DE" sz="2000" i="1">
                                          <a:latin typeface="Cambria Math"/>
                                        </a:rPr>
                                        <m:t>𝑖</m:t>
                                      </m:r>
                                    </m:sub>
                                    <m:sup>
                                      <m:r>
                                        <a:rPr lang="de-DE" sz="2000" i="1">
                                          <a:latin typeface="Cambria Math"/>
                                        </a:rPr>
                                        <m:t>2</m:t>
                                      </m:r>
                                    </m:sup>
                                  </m:sSubSup>
                                </m:e>
                              </m:nary>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b="0" i="1" smtClean="0">
                                          <a:latin typeface="Cambria Math"/>
                                        </a:rPr>
                                        <m:t>𝑆</m:t>
                                      </m:r>
                                    </m:e>
                                  </m:acc>
                                </m:e>
                                <m:sub>
                                  <m:r>
                                    <a:rPr lang="de-DE" sz="2000" i="1">
                                      <a:latin typeface="Cambria Math"/>
                                    </a:rPr>
                                    <m:t>𝑋</m:t>
                                  </m:r>
                                </m:sub>
                                <m:sup>
                                  <m:r>
                                    <a:rPr lang="de-DE" sz="2000" i="1">
                                      <a:latin typeface="Cambria Math"/>
                                    </a:rPr>
                                    <m:t>2</m:t>
                                  </m:r>
                                </m:sup>
                              </m:sSubSup>
                            </m:den>
                          </m:f>
                        </m:e>
                      </m:d>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901388" y="5567967"/>
                <a:ext cx="4032448" cy="951286"/>
              </a:xfrm>
              <a:prstGeom prst="rect">
                <a:avLst/>
              </a:prstGeom>
              <a:blipFill>
                <a:blip r:embed="rId8"/>
                <a:stretch>
                  <a:fillRect/>
                </a:stretch>
              </a:blipFill>
            </p:spPr>
            <p:txBody>
              <a:bodyPr/>
              <a:lstStyle/>
              <a:p>
                <a:r>
                  <a:rPr lang="en-US">
                    <a:noFill/>
                  </a:rPr>
                  <a:t> </a:t>
                </a:r>
              </a:p>
            </p:txBody>
          </p:sp>
        </mc:Fallback>
      </mc:AlternateContent>
      <p:sp>
        <p:nvSpPr>
          <p:cNvPr id="27" name="Textfeld 26"/>
          <p:cNvSpPr txBox="1"/>
          <p:nvPr/>
        </p:nvSpPr>
        <p:spPr>
          <a:xfrm>
            <a:off x="4789881" y="2786517"/>
            <a:ext cx="939695" cy="400110"/>
          </a:xfrm>
          <a:prstGeom prst="rect">
            <a:avLst/>
          </a:prstGeom>
          <a:noFill/>
        </p:spPr>
        <p:txBody>
          <a:bodyPr wrap="square" rtlCol="0">
            <a:spAutoFit/>
          </a:bodyPr>
          <a:lstStyle/>
          <a:p>
            <a:r>
              <a:rPr lang="de-DE" sz="2000" dirty="0">
                <a:latin typeface="+mn-lt"/>
              </a:rPr>
              <a:t>und</a:t>
            </a:r>
          </a:p>
        </p:txBody>
      </p:sp>
      <p:sp>
        <p:nvSpPr>
          <p:cNvPr id="28" name="Textfeld 27"/>
          <p:cNvSpPr txBox="1"/>
          <p:nvPr/>
        </p:nvSpPr>
        <p:spPr>
          <a:xfrm>
            <a:off x="4111489" y="4970431"/>
            <a:ext cx="939695" cy="400110"/>
          </a:xfrm>
          <a:prstGeom prst="rect">
            <a:avLst/>
          </a:prstGeom>
          <a:noFill/>
        </p:spPr>
        <p:txBody>
          <a:bodyPr wrap="square" rtlCol="0">
            <a:spAutoFit/>
          </a:bodyPr>
          <a:lstStyle/>
          <a:p>
            <a:r>
              <a:rPr lang="de-DE" sz="2000" dirty="0">
                <a:latin typeface="+mn-lt"/>
              </a:rPr>
              <a:t>und</a:t>
            </a:r>
          </a:p>
        </p:txBody>
      </p:sp>
      <p:sp>
        <p:nvSpPr>
          <p:cNvPr id="29" name="Rechteck 28"/>
          <p:cNvSpPr/>
          <p:nvPr/>
        </p:nvSpPr>
        <p:spPr>
          <a:xfrm>
            <a:off x="469341" y="2560047"/>
            <a:ext cx="5184575" cy="40677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629997341"/>
      </p:ext>
    </p:extLst>
  </p:cSld>
  <p:clrMapOvr>
    <a:masterClrMapping/>
  </p:clrMapOvr>
</p:sld>
</file>

<file path=ppt/slides/slide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896</a:t>
            </a:r>
            <a:endParaRPr lang="de-DE" sz="8000" b="1" dirty="0">
              <a:solidFill>
                <a:schemeClr val="tx1"/>
              </a:solidFill>
              <a:latin typeface="+mj-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Textfeld 11"/>
          <p:cNvSpPr txBox="1"/>
          <p:nvPr/>
        </p:nvSpPr>
        <p:spPr>
          <a:xfrm>
            <a:off x="468313" y="1052736"/>
            <a:ext cx="5327823" cy="400110"/>
          </a:xfrm>
          <a:prstGeom prst="rect">
            <a:avLst/>
          </a:prstGeom>
          <a:noFill/>
        </p:spPr>
        <p:txBody>
          <a:bodyPr wrap="square" rtlCol="0">
            <a:spAutoFit/>
          </a:bodyPr>
          <a:lstStyle/>
          <a:p>
            <a:r>
              <a:rPr lang="de-DE" sz="2000" dirty="0">
                <a:latin typeface="+mn-lt"/>
              </a:rPr>
              <a:t>&gt; Verteilungstheoretische Implikationen</a:t>
            </a:r>
          </a:p>
        </p:txBody>
      </p:sp>
      <mc:AlternateContent xmlns:mc="http://schemas.openxmlformats.org/markup-compatibility/2006" xmlns:a14="http://schemas.microsoft.com/office/drawing/2010/main">
        <mc:Choice Requires="a14">
          <p:sp>
            <p:nvSpPr>
              <p:cNvPr id="15" name="Textfeld 14"/>
              <p:cNvSpPr txBox="1"/>
              <p:nvPr/>
            </p:nvSpPr>
            <p:spPr>
              <a:xfrm>
                <a:off x="899592" y="1546650"/>
                <a:ext cx="5688632" cy="4414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e>
                      </m:d>
                      <m:r>
                        <a:rPr lang="de-DE" sz="2000" b="0" i="1" smtClean="0">
                          <a:solidFill>
                            <a:schemeClr val="tx1"/>
                          </a:solidFill>
                          <a:latin typeface="Cambria Math"/>
                        </a:rPr>
                        <m:t>=</m:t>
                      </m:r>
                      <m:r>
                        <a:rPr lang="de-DE" sz="2000" b="0" i="1" smtClean="0">
                          <a:solidFill>
                            <a:schemeClr val="tx1"/>
                          </a:solidFill>
                          <a:latin typeface="Cambria Math"/>
                        </a:rPr>
                        <m:t>𝐸</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𝑛</m:t>
                                  </m:r>
                                </m:sub>
                              </m:sSub>
                            </m:e>
                          </m:d>
                        </m:e>
                      </m:d>
                      <m:r>
                        <a:rPr lang="de-DE" sz="2000" i="1">
                          <a:latin typeface="Cambria Math"/>
                        </a:rPr>
                        <m:t>=</m:t>
                      </m:r>
                      <m:r>
                        <a:rPr lang="de-DE" sz="2000" i="1">
                          <a:latin typeface="Cambria Math"/>
                        </a:rPr>
                        <m:t>𝐸</m:t>
                      </m:r>
                      <m:d>
                        <m:dPr>
                          <m:begChr m:val="["/>
                          <m:endChr m:val="]"/>
                          <m:ctrlPr>
                            <a:rPr lang="de-DE" sz="2000" i="1">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0</m:t>
                              </m:r>
                            </m:sub>
                          </m:sSub>
                        </m:e>
                      </m:d>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899592" y="1546650"/>
                <a:ext cx="5688632" cy="441468"/>
              </a:xfrm>
              <a:prstGeom prst="rect">
                <a:avLst/>
              </a:prstGeom>
              <a:blipFill rotWithShape="1">
                <a:blip r:embed="rId3"/>
                <a:stretch>
                  <a:fillRect t="-2778" b="-972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935013" y="2060848"/>
                <a:ext cx="5688632" cy="4414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ea typeface="Cambria Math"/>
                                </a:rPr>
                                <m:t>1</m:t>
                              </m:r>
                            </m:sub>
                          </m:sSub>
                        </m:e>
                      </m:d>
                      <m:r>
                        <a:rPr lang="de-DE" sz="2000" b="0" i="1" smtClean="0">
                          <a:solidFill>
                            <a:schemeClr val="tx1"/>
                          </a:solidFill>
                          <a:latin typeface="Cambria Math"/>
                        </a:rPr>
                        <m:t>=</m:t>
                      </m:r>
                      <m:r>
                        <a:rPr lang="de-DE" sz="2000" b="0" i="1" smtClean="0">
                          <a:solidFill>
                            <a:schemeClr val="tx1"/>
                          </a:solidFill>
                          <a:latin typeface="Cambria Math"/>
                        </a:rPr>
                        <m:t>𝐸</m:t>
                      </m:r>
                      <m:d>
                        <m:dPr>
                          <m:begChr m:val="["/>
                          <m:endChr m:val="]"/>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𝑛</m:t>
                                  </m:r>
                                </m:sub>
                              </m:sSub>
                            </m:e>
                          </m:d>
                        </m:e>
                      </m:d>
                      <m:r>
                        <a:rPr lang="de-DE" sz="2000" i="1">
                          <a:latin typeface="Cambria Math"/>
                        </a:rPr>
                        <m:t>=</m:t>
                      </m:r>
                      <m:r>
                        <a:rPr lang="de-DE" sz="2000" i="1">
                          <a:latin typeface="Cambria Math"/>
                        </a:rPr>
                        <m:t>𝐸</m:t>
                      </m:r>
                      <m:d>
                        <m:dPr>
                          <m:begChr m:val="["/>
                          <m:endChr m:val="]"/>
                          <m:ctrlPr>
                            <a:rPr lang="de-DE" sz="2000" i="1">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m:t>
                              </m:r>
                            </m:sub>
                          </m:sSub>
                        </m:e>
                      </m:d>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935013" y="2060848"/>
                <a:ext cx="5688632" cy="441468"/>
              </a:xfrm>
              <a:prstGeom prst="rect">
                <a:avLst/>
              </a:prstGeom>
              <a:blipFill rotWithShape="1">
                <a:blip r:embed="rId4"/>
                <a:stretch>
                  <a:fillRect t="-2778" b="-9722"/>
                </a:stretch>
              </a:blipFill>
            </p:spPr>
            <p:txBody>
              <a:bodyPr/>
              <a:lstStyle/>
              <a:p>
                <a:r>
                  <a:rPr lang="de-DE">
                    <a:noFill/>
                  </a:rPr>
                  <a:t> </a:t>
                </a:r>
              </a:p>
            </p:txBody>
          </p:sp>
        </mc:Fallback>
      </mc:AlternateContent>
      <p:sp>
        <p:nvSpPr>
          <p:cNvPr id="3" name="Geschweifte Klammer rechts 2"/>
          <p:cNvSpPr/>
          <p:nvPr/>
        </p:nvSpPr>
        <p:spPr>
          <a:xfrm>
            <a:off x="5724128" y="1628800"/>
            <a:ext cx="264752" cy="792088"/>
          </a:xfrm>
          <a:prstGeom prst="rightBrace">
            <a:avLst>
              <a:gd name="adj1" fmla="val 37398"/>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7" name="Textfeld 16"/>
          <p:cNvSpPr txBox="1"/>
          <p:nvPr/>
        </p:nvSpPr>
        <p:spPr>
          <a:xfrm>
            <a:off x="5988880" y="1670901"/>
            <a:ext cx="2686808" cy="707886"/>
          </a:xfrm>
          <a:prstGeom prst="rect">
            <a:avLst/>
          </a:prstGeom>
          <a:noFill/>
        </p:spPr>
        <p:txBody>
          <a:bodyPr wrap="square" rtlCol="0">
            <a:spAutoFit/>
          </a:bodyPr>
          <a:lstStyle/>
          <a:p>
            <a:r>
              <a:rPr lang="de-DE" sz="2000" dirty="0">
                <a:latin typeface="+mn-lt"/>
              </a:rPr>
              <a:t>erwartungstreu</a:t>
            </a:r>
          </a:p>
          <a:p>
            <a:r>
              <a:rPr lang="de-DE" sz="2000" dirty="0">
                <a:latin typeface="+mn-lt"/>
              </a:rPr>
              <a:t>(bedingt und unbedingt)</a:t>
            </a:r>
          </a:p>
        </p:txBody>
      </p:sp>
      <mc:AlternateContent xmlns:mc="http://schemas.openxmlformats.org/markup-compatibility/2006" xmlns:a14="http://schemas.microsoft.com/office/drawing/2010/main">
        <mc:Choice Requires="a14">
          <p:sp>
            <p:nvSpPr>
              <p:cNvPr id="18" name="Textfeld 17"/>
              <p:cNvSpPr txBox="1"/>
              <p:nvPr/>
            </p:nvSpPr>
            <p:spPr>
              <a:xfrm>
                <a:off x="899592" y="2636912"/>
                <a:ext cx="5688632" cy="9512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𝑛</m:t>
                              </m:r>
                            </m:sub>
                          </m:sSub>
                        </m:e>
                      </m:d>
                      <m:r>
                        <a:rPr lang="de-DE" sz="2000" b="0" i="1" smtClean="0">
                          <a:solidFill>
                            <a:schemeClr val="tx1"/>
                          </a:solidFill>
                          <a:latin typeface="Cambria Math"/>
                        </a:rPr>
                        <m:t>=</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Sup>
                                <m:sSubSupPr>
                                  <m:ctrlPr>
                                    <a:rPr lang="de-DE" sz="2000" i="1">
                                      <a:latin typeface="Cambria Math" panose="02040503050406030204" pitchFamily="18" charset="0"/>
                                    </a:rPr>
                                  </m:ctrlPr>
                                </m:sSubSupPr>
                                <m:e>
                                  <m:r>
                                    <a:rPr lang="de-DE" sz="2000" i="1">
                                      <a:latin typeface="Cambria Math"/>
                                    </a:rPr>
                                    <m:t>𝑋</m:t>
                                  </m:r>
                                </m:e>
                                <m:sub>
                                  <m:r>
                                    <a:rPr lang="de-DE" sz="2000" i="1">
                                      <a:latin typeface="Cambria Math"/>
                                    </a:rPr>
                                    <m:t>𝑖</m:t>
                                  </m:r>
                                </m:sub>
                                <m:sup>
                                  <m:r>
                                    <a:rPr lang="de-DE" sz="2000" i="1">
                                      <a:latin typeface="Cambria Math"/>
                                    </a:rPr>
                                    <m:t>2</m:t>
                                  </m:r>
                                </m:sup>
                              </m:sSubSup>
                            </m:e>
                          </m:nary>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m:t>
                              </m:r>
                            </m:sub>
                            <m:sup>
                              <m:r>
                                <a:rPr lang="de-DE" sz="2000" i="1">
                                  <a:latin typeface="Cambria Math"/>
                                </a:rPr>
                                <m:t>2</m:t>
                              </m:r>
                            </m:sup>
                          </m:sSubSup>
                        </m:den>
                      </m:f>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899592" y="2636912"/>
                <a:ext cx="5688632" cy="951286"/>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899592" y="3596768"/>
                <a:ext cx="3672408" cy="7941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𝑉𝑎𝑟</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ea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1</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rPr>
                                <m:t>𝑋</m:t>
                              </m:r>
                            </m:e>
                            <m:sub>
                              <m:r>
                                <a:rPr lang="de-DE" sz="2000" b="0" i="1" smtClean="0">
                                  <a:solidFill>
                                    <a:schemeClr val="tx1"/>
                                  </a:solidFill>
                                  <a:latin typeface="Cambria Math"/>
                                </a:rPr>
                                <m:t>𝑛</m:t>
                              </m:r>
                            </m:sub>
                          </m:sSub>
                        </m:e>
                      </m:d>
                      <m:r>
                        <a:rPr lang="de-DE" sz="2000" b="0" i="1" smtClean="0">
                          <a:solidFill>
                            <a:schemeClr val="tx1"/>
                          </a:solidFill>
                          <a:latin typeface="Cambria Math"/>
                        </a:rPr>
                        <m:t>=</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b="0" i="1" smtClean="0">
                                      <a:latin typeface="Cambria Math"/>
                                    </a:rPr>
                                    <m:t>𝑆</m:t>
                                  </m:r>
                                </m:e>
                              </m:acc>
                            </m:e>
                            <m:sub>
                              <m:r>
                                <a:rPr lang="de-DE" sz="2000" i="1">
                                  <a:latin typeface="Cambria Math"/>
                                </a:rPr>
                                <m:t>𝑋</m:t>
                              </m:r>
                            </m:sub>
                            <m:sup>
                              <m:r>
                                <a:rPr lang="de-DE" sz="2000" i="1">
                                  <a:latin typeface="Cambria Math"/>
                                </a:rPr>
                                <m:t>2</m:t>
                              </m:r>
                            </m:sup>
                          </m:sSubSup>
                        </m:den>
                      </m:f>
                    </m:oMath>
                  </m:oMathPara>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899592" y="3596768"/>
                <a:ext cx="3672408" cy="794128"/>
              </a:xfrm>
              <a:prstGeom prst="rect">
                <a:avLst/>
              </a:prstGeom>
              <a:blipFill rotWithShape="1">
                <a:blip r:embed="rId6"/>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267018174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6"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1.1 Eingrenzungen des Begriffs „Statistik“</a:t>
            </a:r>
          </a:p>
        </p:txBody>
      </p:sp>
      <p:sp>
        <p:nvSpPr>
          <p:cNvPr id="12" name="Textfeld 11"/>
          <p:cNvSpPr txBox="1">
            <a:spLocks noChangeArrowheads="1"/>
          </p:cNvSpPr>
          <p:nvPr/>
        </p:nvSpPr>
        <p:spPr bwMode="auto">
          <a:xfrm>
            <a:off x="468313" y="981075"/>
            <a:ext cx="7416055"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1.1.3 Wahrscheinlichkeitstheoretisch fundierte Datenwissenschaft</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Textfeld 9"/>
          <p:cNvSpPr txBox="1">
            <a:spLocks noChangeArrowheads="1"/>
          </p:cNvSpPr>
          <p:nvPr/>
        </p:nvSpPr>
        <p:spPr bwMode="auto">
          <a:xfrm>
            <a:off x="457200" y="1739811"/>
            <a:ext cx="4474840" cy="400110"/>
          </a:xfrm>
          <a:prstGeom prst="rect">
            <a:avLst/>
          </a:prstGeom>
          <a:solidFill>
            <a:schemeClr val="bg1"/>
          </a:solid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Charakterisierung und Definition </a:t>
            </a:r>
            <a:r>
              <a:rPr lang="de-DE" sz="2000" dirty="0">
                <a:solidFill>
                  <a:srgbClr val="0070C0"/>
                </a:solidFill>
              </a:rPr>
              <a:t>●</a:t>
            </a:r>
            <a:endParaRPr lang="de-DE" sz="2000" b="1" dirty="0">
              <a:solidFill>
                <a:srgbClr val="0070C0"/>
              </a:solidFill>
              <a:latin typeface="Times New Roman" pitchFamily="18" charset="0"/>
            </a:endParaRPr>
          </a:p>
        </p:txBody>
      </p:sp>
      <p:sp>
        <p:nvSpPr>
          <p:cNvPr id="13" name="Textfeld 12"/>
          <p:cNvSpPr txBox="1"/>
          <p:nvPr/>
        </p:nvSpPr>
        <p:spPr>
          <a:xfrm>
            <a:off x="468463" y="2276872"/>
            <a:ext cx="7776864" cy="400110"/>
          </a:xfrm>
          <a:prstGeom prst="rect">
            <a:avLst/>
          </a:prstGeom>
          <a:noFill/>
        </p:spPr>
        <p:txBody>
          <a:bodyPr wrap="square">
            <a:spAutoFit/>
          </a:bodyPr>
          <a:lstStyle/>
          <a:p>
            <a:pPr>
              <a:defRPr/>
            </a:pPr>
            <a:r>
              <a:rPr lang="de-DE" sz="2000" dirty="0">
                <a:latin typeface="+mn-lt"/>
                <a:cs typeface="Times New Roman"/>
              </a:rPr>
              <a:t>&gt; </a:t>
            </a:r>
            <a:r>
              <a:rPr lang="de-DE" sz="2000" b="1" dirty="0">
                <a:solidFill>
                  <a:srgbClr val="0070C0"/>
                </a:solidFill>
                <a:latin typeface="+mn-lt"/>
              </a:rPr>
              <a:t>Statistik</a:t>
            </a:r>
            <a:r>
              <a:rPr lang="de-DE" sz="2000" dirty="0">
                <a:latin typeface="+mn-lt"/>
              </a:rPr>
              <a:t>: Datenwissenschaft:</a:t>
            </a:r>
          </a:p>
        </p:txBody>
      </p:sp>
      <p:sp>
        <p:nvSpPr>
          <p:cNvPr id="16" name="Textfeld 15"/>
          <p:cNvSpPr txBox="1"/>
          <p:nvPr/>
        </p:nvSpPr>
        <p:spPr>
          <a:xfrm>
            <a:off x="468613" y="2684179"/>
            <a:ext cx="7776864" cy="1015663"/>
          </a:xfrm>
          <a:prstGeom prst="rect">
            <a:avLst/>
          </a:prstGeom>
          <a:noFill/>
        </p:spPr>
        <p:txBody>
          <a:bodyPr wrap="square">
            <a:spAutoFit/>
          </a:bodyPr>
          <a:lstStyle/>
          <a:p>
            <a:pPr>
              <a:defRPr/>
            </a:pPr>
            <a:r>
              <a:rPr lang="de-DE" sz="2000" dirty="0">
                <a:latin typeface="+mn-lt"/>
                <a:cs typeface="Times New Roman"/>
              </a:rPr>
              <a:t>&gt;</a:t>
            </a:r>
            <a:r>
              <a:rPr lang="de-DE" sz="2000" dirty="0">
                <a:solidFill>
                  <a:srgbClr val="0070C0"/>
                </a:solidFill>
                <a:latin typeface="+mn-lt"/>
                <a:cs typeface="Times New Roman"/>
              </a:rPr>
              <a:t> </a:t>
            </a:r>
            <a:r>
              <a:rPr lang="de-DE" sz="2000" dirty="0">
                <a:latin typeface="+mn-lt"/>
              </a:rPr>
              <a:t>Befasst sich mit allen praktische und theoretischen Aspekten, die bei</a:t>
            </a:r>
          </a:p>
          <a:p>
            <a:pPr>
              <a:defRPr/>
            </a:pPr>
            <a:r>
              <a:rPr lang="de-DE" sz="2000" dirty="0">
                <a:latin typeface="+mn-lt"/>
              </a:rPr>
              <a:t>   der Gewinnung, Aufbereitung, Analyse und Interpretation von Daten</a:t>
            </a:r>
          </a:p>
          <a:p>
            <a:pPr>
              <a:defRPr/>
            </a:pPr>
            <a:r>
              <a:rPr lang="de-DE" sz="2000" dirty="0">
                <a:latin typeface="+mn-lt"/>
              </a:rPr>
              <a:t>   eine Rolle spielen</a:t>
            </a: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dirty="0">
                <a:solidFill>
                  <a:schemeClr val="tx1"/>
                </a:solidFill>
                <a:latin typeface="+mj-lt"/>
              </a:rPr>
              <a:t>6</a:t>
            </a:r>
          </a:p>
        </p:txBody>
      </p:sp>
      <p:sp>
        <p:nvSpPr>
          <p:cNvPr id="18" name="Rechteck 17"/>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3" name="Grafik 2"/>
          <p:cNvPicPr>
            <a:picLocks noChangeAspect="1"/>
          </p:cNvPicPr>
          <p:nvPr/>
        </p:nvPicPr>
        <p:blipFill>
          <a:blip r:embed="rId3"/>
          <a:stretch>
            <a:fillRect/>
          </a:stretch>
        </p:blipFill>
        <p:spPr>
          <a:xfrm>
            <a:off x="755576" y="4012413"/>
            <a:ext cx="5553075" cy="1476375"/>
          </a:xfrm>
          <a:prstGeom prst="rect">
            <a:avLst/>
          </a:prstGeom>
        </p:spPr>
      </p:pic>
    </p:spTree>
    <p:extLst>
      <p:ext uri="{BB962C8B-B14F-4D97-AF65-F5344CB8AC3E}">
        <p14:creationId xmlns:p14="http://schemas.microsoft.com/office/powerpoint/2010/main" val="395746731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4.3 Spezielle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87</a:t>
            </a:r>
            <a:endParaRPr lang="de-DE" sz="8000" b="1" dirty="0">
              <a:solidFill>
                <a:schemeClr val="tx1"/>
              </a:solidFill>
              <a:latin typeface="+mj-lt"/>
            </a:endParaRPr>
          </a:p>
        </p:txBody>
      </p:sp>
      <p:sp>
        <p:nvSpPr>
          <p:cNvPr id="7" name="Textfeld 6"/>
          <p:cNvSpPr txBox="1">
            <a:spLocks noChangeArrowheads="1"/>
          </p:cNvSpPr>
          <p:nvPr/>
        </p:nvSpPr>
        <p:spPr bwMode="auto">
          <a:xfrm>
            <a:off x="468312" y="981075"/>
            <a:ext cx="323959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4.3.3 Geometrisches Mittel</a:t>
            </a:r>
          </a:p>
        </p:txBody>
      </p:sp>
      <p:sp>
        <p:nvSpPr>
          <p:cNvPr id="9" name="Textfeld 9"/>
          <p:cNvSpPr txBox="1">
            <a:spLocks noChangeArrowheads="1"/>
          </p:cNvSpPr>
          <p:nvPr/>
        </p:nvSpPr>
        <p:spPr bwMode="auto">
          <a:xfrm>
            <a:off x="471836" y="1628800"/>
            <a:ext cx="410445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Hintergrund </a:t>
            </a:r>
            <a:r>
              <a:rPr lang="de-DE" sz="2000" dirty="0">
                <a:solidFill>
                  <a:srgbClr val="0070C0"/>
                </a:solidFill>
              </a:rPr>
              <a:t>●</a:t>
            </a:r>
            <a:endParaRPr lang="de-DE" sz="2000" b="1" dirty="0">
              <a:solidFill>
                <a:srgbClr val="0070C0"/>
              </a:solidFill>
              <a:latin typeface="Times New Roman" pitchFamily="18" charset="0"/>
            </a:endParaRPr>
          </a:p>
        </p:txBody>
      </p:sp>
      <p:sp>
        <p:nvSpPr>
          <p:cNvPr id="16" name="Textfeld 9"/>
          <p:cNvSpPr txBox="1">
            <a:spLocks noChangeArrowheads="1"/>
          </p:cNvSpPr>
          <p:nvPr/>
        </p:nvSpPr>
        <p:spPr bwMode="auto">
          <a:xfrm>
            <a:off x="471836" y="2132856"/>
            <a:ext cx="4175698" cy="400110"/>
          </a:xfrm>
          <a:prstGeom prst="rect">
            <a:avLst/>
          </a:prstGeom>
          <a:noFill/>
          <a:ln w="9525">
            <a:noFill/>
            <a:miter lim="800000"/>
            <a:headEnd/>
            <a:tailEnd/>
          </a:ln>
        </p:spPr>
        <p:txBody>
          <a:bodyPr wrap="square">
            <a:spAutoFit/>
          </a:bodyPr>
          <a:lstStyle/>
          <a:p>
            <a:r>
              <a:rPr lang="de-DE" sz="2000" dirty="0">
                <a:latin typeface="Times New Roman" pitchFamily="18" charset="0"/>
              </a:rPr>
              <a:t>Umsätze eines Unternehmens</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 name="Textfeld 1"/>
              <p:cNvSpPr txBox="1"/>
              <p:nvPr/>
            </p:nvSpPr>
            <p:spPr>
              <a:xfrm>
                <a:off x="457199" y="3161616"/>
                <a:ext cx="6418263" cy="369332"/>
              </a:xfrm>
              <a:prstGeom prst="rect">
                <a:avLst/>
              </a:prstGeom>
              <a:noFill/>
            </p:spPr>
            <p:txBody>
              <a:bodyPr wrap="square" rtlCol="0">
                <a:spAutoFit/>
              </a:bodyPr>
              <a:lstStyle/>
              <a:p>
                <a:r>
                  <a:rPr lang="de-DE" dirty="0">
                    <a:solidFill>
                      <a:schemeClr val="tx1"/>
                    </a:solidFill>
                  </a:rPr>
                  <a:t>                     </a:t>
                </a:r>
                <a14:m>
                  <m:oMath xmlns:m="http://schemas.openxmlformats.org/officeDocument/2006/math">
                    <m:r>
                      <a:rPr lang="de-DE" i="1">
                        <a:solidFill>
                          <a:schemeClr val="tx1"/>
                        </a:solidFill>
                        <a:latin typeface="Cambria Math"/>
                      </a:rPr>
                      <m:t>+10% −10% +30%</m:t>
                    </m:r>
                    <m:r>
                      <a:rPr lang="de-DE" b="0" i="1" smtClean="0">
                        <a:solidFill>
                          <a:schemeClr val="tx1"/>
                        </a:solidFill>
                        <a:latin typeface="Cambria Math"/>
                      </a:rPr>
                      <m:t>   </m:t>
                    </m:r>
                    <m:r>
                      <a:rPr lang="de-DE" b="0" i="0" smtClean="0">
                        <a:solidFill>
                          <a:schemeClr val="tx1"/>
                        </a:solidFill>
                        <a:latin typeface="Cambria Math"/>
                      </a:rPr>
                      <m:t>(</m:t>
                    </m:r>
                    <m:r>
                      <m:rPr>
                        <m:sty m:val="p"/>
                      </m:rPr>
                      <a:rPr lang="de-DE" b="0" i="0" smtClean="0">
                        <a:solidFill>
                          <a:schemeClr val="tx1"/>
                        </a:solidFill>
                        <a:latin typeface="Cambria Math"/>
                      </a:rPr>
                      <m:t>Wachstumsraten</m:t>
                    </m:r>
                    <m:r>
                      <a:rPr lang="de-DE" b="0" i="0" smtClean="0">
                        <a:solidFill>
                          <a:schemeClr val="tx1"/>
                        </a:solidFill>
                        <a:latin typeface="Cambria Math"/>
                      </a:rPr>
                      <m:t>)</m:t>
                    </m:r>
                  </m:oMath>
                </a14:m>
                <a:endParaRPr lang="de-DE" b="0" i="1" dirty="0">
                  <a:solidFill>
                    <a:schemeClr val="tx1"/>
                  </a:solidFill>
                  <a:latin typeface="+mn-lt"/>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457199" y="3161616"/>
                <a:ext cx="6418263" cy="369332"/>
              </a:xfrm>
              <a:prstGeom prst="rect">
                <a:avLst/>
              </a:prstGeom>
              <a:blipFill>
                <a:blip r:embed="rId3"/>
                <a:stretch>
                  <a:fillRect b="-15000"/>
                </a:stretch>
              </a:blipFill>
            </p:spPr>
            <p:txBody>
              <a:bodyPr/>
              <a:lstStyle/>
              <a:p>
                <a:r>
                  <a:rPr lang="en-US">
                    <a:noFill/>
                  </a:rPr>
                  <a:t> </a:t>
                </a:r>
              </a:p>
            </p:txBody>
          </p:sp>
        </mc:Fallback>
      </mc:AlternateContent>
      <p:sp>
        <p:nvSpPr>
          <p:cNvPr id="3" name="Textfeld 2"/>
          <p:cNvSpPr txBox="1"/>
          <p:nvPr/>
        </p:nvSpPr>
        <p:spPr>
          <a:xfrm>
            <a:off x="539552" y="3645024"/>
            <a:ext cx="1512168" cy="400110"/>
          </a:xfrm>
          <a:prstGeom prst="rect">
            <a:avLst/>
          </a:prstGeom>
          <a:noFill/>
        </p:spPr>
        <p:txBody>
          <a:bodyPr wrap="square" rtlCol="0">
            <a:spAutoFit/>
          </a:bodyPr>
          <a:lstStyle/>
          <a:p>
            <a:r>
              <a:rPr lang="de-DE" sz="2000" dirty="0">
                <a:latin typeface="+mn-lt"/>
                <a:ea typeface="Cambria Math" panose="02040503050406030204" pitchFamily="18" charset="0"/>
              </a:rPr>
              <a:t>Problem:  </a:t>
            </a:r>
          </a:p>
        </p:txBody>
      </p:sp>
      <mc:AlternateContent xmlns:mc="http://schemas.openxmlformats.org/markup-compatibility/2006" xmlns:a14="http://schemas.microsoft.com/office/drawing/2010/main">
        <mc:Choice Requires="a14">
          <p:sp>
            <p:nvSpPr>
              <p:cNvPr id="4" name="Textfeld 3"/>
              <p:cNvSpPr txBox="1"/>
              <p:nvPr/>
            </p:nvSpPr>
            <p:spPr>
              <a:xfrm>
                <a:off x="1835695" y="3538713"/>
                <a:ext cx="2880321" cy="61273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i="1" smtClean="0">
                              <a:solidFill>
                                <a:schemeClr val="tx1"/>
                              </a:solidFill>
                              <a:latin typeface="Cambria Math" panose="02040503050406030204" pitchFamily="18" charset="0"/>
                            </a:rPr>
                          </m:ctrlPr>
                        </m:fPr>
                        <m:num>
                          <m:r>
                            <a:rPr lang="de-DE" b="0" i="1" smtClean="0">
                              <a:solidFill>
                                <a:schemeClr val="tx1"/>
                              </a:solidFill>
                              <a:latin typeface="Cambria Math"/>
                            </a:rPr>
                            <m:t>1</m:t>
                          </m:r>
                        </m:num>
                        <m:den>
                          <m:r>
                            <a:rPr lang="de-DE" b="0" i="1" smtClean="0">
                              <a:solidFill>
                                <a:schemeClr val="tx1"/>
                              </a:solidFill>
                              <a:latin typeface="Cambria Math"/>
                            </a:rPr>
                            <m:t>3</m:t>
                          </m:r>
                        </m:den>
                      </m:f>
                      <m:d>
                        <m:dPr>
                          <m:ctrlPr>
                            <a:rPr lang="de-DE" i="1" smtClean="0">
                              <a:solidFill>
                                <a:schemeClr val="tx1"/>
                              </a:solidFill>
                              <a:latin typeface="Cambria Math" panose="02040503050406030204" pitchFamily="18" charset="0"/>
                            </a:rPr>
                          </m:ctrlPr>
                        </m:dPr>
                        <m:e>
                          <m:r>
                            <a:rPr lang="de-DE" b="0" i="1" smtClean="0">
                              <a:solidFill>
                                <a:schemeClr val="tx1"/>
                              </a:solidFill>
                              <a:latin typeface="Cambria Math"/>
                            </a:rPr>
                            <m:t>0.1−0.1+0.3</m:t>
                          </m:r>
                        </m:e>
                      </m:d>
                      <m:r>
                        <a:rPr lang="de-DE" b="0" i="1" smtClean="0">
                          <a:solidFill>
                            <a:schemeClr val="tx1"/>
                          </a:solidFill>
                          <a:latin typeface="Cambria Math"/>
                        </a:rPr>
                        <m:t>=0.1</m:t>
                      </m:r>
                    </m:oMath>
                  </m:oMathPara>
                </a14:m>
                <a:endParaRPr lang="de-DE" dirty="0">
                  <a:solidFill>
                    <a:schemeClr val="tx1"/>
                  </a:solidFill>
                </a:endParaRPr>
              </a:p>
            </p:txBody>
          </p:sp>
        </mc:Choice>
        <mc:Fallback xmlns="">
          <p:sp>
            <p:nvSpPr>
              <p:cNvPr id="4" name="Textfeld 3"/>
              <p:cNvSpPr txBox="1">
                <a:spLocks noRot="1" noChangeAspect="1" noMove="1" noResize="1" noEditPoints="1" noAdjustHandles="1" noChangeArrowheads="1" noChangeShapeType="1" noTextEdit="1"/>
              </p:cNvSpPr>
              <p:nvPr/>
            </p:nvSpPr>
            <p:spPr>
              <a:xfrm>
                <a:off x="1835695" y="3538713"/>
                <a:ext cx="2880321" cy="612732"/>
              </a:xfrm>
              <a:prstGeom prst="rect">
                <a:avLst/>
              </a:prstGeom>
              <a:blipFill rotWithShape="1">
                <a:blip r:embed="rId5"/>
                <a:stretch>
                  <a:fillRect/>
                </a:stretch>
              </a:blipFill>
            </p:spPr>
            <p:txBody>
              <a:bodyPr/>
              <a:lstStyle/>
              <a:p>
                <a:r>
                  <a:rPr lang="de-DE">
                    <a:noFill/>
                  </a:rPr>
                  <a:t> </a:t>
                </a:r>
              </a:p>
            </p:txBody>
          </p:sp>
        </mc:Fallback>
      </mc:AlternateContent>
      <p:sp>
        <p:nvSpPr>
          <p:cNvPr id="17" name="Textfeld 16"/>
          <p:cNvSpPr txBox="1"/>
          <p:nvPr/>
        </p:nvSpPr>
        <p:spPr>
          <a:xfrm>
            <a:off x="4572000" y="3661023"/>
            <a:ext cx="1512168" cy="400110"/>
          </a:xfrm>
          <a:prstGeom prst="rect">
            <a:avLst/>
          </a:prstGeom>
          <a:noFill/>
        </p:spPr>
        <p:txBody>
          <a:bodyPr wrap="square" rtlCol="0">
            <a:spAutoFit/>
          </a:bodyPr>
          <a:lstStyle/>
          <a:p>
            <a:r>
              <a:rPr lang="de-DE" sz="2000" dirty="0">
                <a:latin typeface="+mn-lt"/>
                <a:ea typeface="Cambria Math" panose="02040503050406030204" pitchFamily="18" charset="0"/>
              </a:rPr>
              <a:t>aber</a:t>
            </a:r>
          </a:p>
        </p:txBody>
      </p:sp>
      <mc:AlternateContent xmlns:mc="http://schemas.openxmlformats.org/markup-compatibility/2006" xmlns:a14="http://schemas.microsoft.com/office/drawing/2010/main">
        <mc:Choice Requires="a14">
          <p:sp>
            <p:nvSpPr>
              <p:cNvPr id="18" name="Textfeld 17"/>
              <p:cNvSpPr txBox="1"/>
              <p:nvPr/>
            </p:nvSpPr>
            <p:spPr>
              <a:xfrm>
                <a:off x="1835695" y="4303845"/>
                <a:ext cx="4434756"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dirty="0" smtClean="0">
                          <a:solidFill>
                            <a:schemeClr val="tx1"/>
                          </a:solidFill>
                          <a:latin typeface="Cambria Math"/>
                          <a:ea typeface="Cambria Math"/>
                        </a:rPr>
                        <m:t>1000</m:t>
                      </m:r>
                      <m:r>
                        <a:rPr lang="de-DE" sz="2000" i="1" dirty="0" smtClean="0">
                          <a:solidFill>
                            <a:schemeClr val="tx1"/>
                          </a:solidFill>
                          <a:latin typeface="Cambria Math"/>
                          <a:ea typeface="Cambria Math"/>
                        </a:rPr>
                        <m:t>×</m:t>
                      </m:r>
                      <m:r>
                        <a:rPr lang="de-DE" sz="2000" b="0" i="1" dirty="0" smtClean="0">
                          <a:solidFill>
                            <a:schemeClr val="tx1"/>
                          </a:solidFill>
                          <a:latin typeface="Cambria Math"/>
                          <a:ea typeface="Cambria Math"/>
                        </a:rPr>
                        <m:t>1.1×1.1×1.1=1331≠1287</m:t>
                      </m:r>
                    </m:oMath>
                  </m:oMathPara>
                </a14:m>
                <a:endParaRPr lang="de-DE" sz="2000" dirty="0">
                  <a:solidFill>
                    <a:schemeClr val="tx1"/>
                  </a:solidFill>
                  <a:latin typeface="Cambria Math" panose="02040503050406030204" pitchFamily="18" charset="0"/>
                  <a:ea typeface="Cambria Math" panose="02040503050406030204" pitchFamily="18" charset="0"/>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835695" y="4303845"/>
                <a:ext cx="4434756" cy="400110"/>
              </a:xfrm>
              <a:prstGeom prst="rect">
                <a:avLst/>
              </a:prstGeom>
              <a:blipFill rotWithShape="1">
                <a:blip r:embed="rId6"/>
                <a:stretch>
                  <a:fillRect/>
                </a:stretch>
              </a:blipFill>
            </p:spPr>
            <p:txBody>
              <a:bodyPr/>
              <a:lstStyle/>
              <a:p>
                <a:r>
                  <a:rPr lang="de-DE">
                    <a:noFill/>
                  </a:rPr>
                  <a:t> </a:t>
                </a:r>
              </a:p>
            </p:txBody>
          </p:sp>
        </mc:Fallback>
      </mc:AlternateContent>
      <p:cxnSp>
        <p:nvCxnSpPr>
          <p:cNvPr id="6" name="Gerade Verbindung mit Pfeil 5"/>
          <p:cNvCxnSpPr/>
          <p:nvPr/>
        </p:nvCxnSpPr>
        <p:spPr>
          <a:xfrm flipH="1">
            <a:off x="3131841" y="4045134"/>
            <a:ext cx="921232" cy="319970"/>
          </a:xfrm>
          <a:prstGeom prst="straightConnector1">
            <a:avLst/>
          </a:prstGeom>
          <a:ln w="25400">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21" name="Gerade Verbindung mit Pfeil 20"/>
          <p:cNvCxnSpPr/>
          <p:nvPr/>
        </p:nvCxnSpPr>
        <p:spPr>
          <a:xfrm flipH="1">
            <a:off x="3592456" y="4061133"/>
            <a:ext cx="460617" cy="303971"/>
          </a:xfrm>
          <a:prstGeom prst="straightConnector1">
            <a:avLst/>
          </a:prstGeom>
          <a:ln w="25400">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24" name="Gerade Verbindung mit Pfeil 23"/>
          <p:cNvCxnSpPr/>
          <p:nvPr/>
        </p:nvCxnSpPr>
        <p:spPr>
          <a:xfrm>
            <a:off x="4053073" y="4045134"/>
            <a:ext cx="158887" cy="319970"/>
          </a:xfrm>
          <a:prstGeom prst="straightConnector1">
            <a:avLst/>
          </a:prstGeom>
          <a:ln w="25400">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30" name="Textfeld 29"/>
          <p:cNvSpPr txBox="1"/>
          <p:nvPr/>
        </p:nvSpPr>
        <p:spPr>
          <a:xfrm>
            <a:off x="575940" y="4901098"/>
            <a:ext cx="8028508" cy="400110"/>
          </a:xfrm>
          <a:prstGeom prst="rect">
            <a:avLst/>
          </a:prstGeom>
          <a:noFill/>
        </p:spPr>
        <p:txBody>
          <a:bodyPr wrap="square" rtlCol="0">
            <a:spAutoFit/>
          </a:bodyPr>
          <a:lstStyle/>
          <a:p>
            <a:r>
              <a:rPr lang="de-DE" sz="2000" dirty="0">
                <a:latin typeface="+mn-lt"/>
                <a:ea typeface="Cambria Math" panose="02040503050406030204" pitchFamily="18" charset="0"/>
              </a:rPr>
              <a:t>Angabe des durchschnittlichen Wachstums mit 10% nicht sinnvoll</a:t>
            </a:r>
          </a:p>
        </p:txBody>
      </p:sp>
      <p:pic>
        <p:nvPicPr>
          <p:cNvPr id="5" name="Grafik 4"/>
          <p:cNvPicPr>
            <a:picLocks noChangeAspect="1"/>
          </p:cNvPicPr>
          <p:nvPr/>
        </p:nvPicPr>
        <p:blipFill>
          <a:blip r:embed="rId7"/>
          <a:stretch>
            <a:fillRect/>
          </a:stretch>
        </p:blipFill>
        <p:spPr>
          <a:xfrm>
            <a:off x="571653" y="2548965"/>
            <a:ext cx="3324225" cy="647700"/>
          </a:xfrm>
          <a:prstGeom prst="rect">
            <a:avLst/>
          </a:prstGeom>
        </p:spPr>
      </p:pic>
    </p:spTree>
    <p:extLst>
      <p:ext uri="{BB962C8B-B14F-4D97-AF65-F5344CB8AC3E}">
        <p14:creationId xmlns:p14="http://schemas.microsoft.com/office/powerpoint/2010/main" val="341890373"/>
      </p:ext>
    </p:extLst>
  </p:cSld>
  <p:clrMapOvr>
    <a:masterClrMapping/>
  </p:clrMapOvr>
</p:sld>
</file>

<file path=ppt/slides/slide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897</a:t>
            </a:r>
            <a:endParaRPr lang="de-DE" sz="8000" b="1" dirty="0">
              <a:solidFill>
                <a:schemeClr val="tx1"/>
              </a:solidFill>
              <a:latin typeface="+mj-lt"/>
            </a:endParaRPr>
          </a:p>
        </p:txBody>
      </p:sp>
      <p:sp>
        <p:nvSpPr>
          <p:cNvPr id="10" name="Textfeld 9"/>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 des KQ-Schätzers für </a:t>
            </a:r>
            <a:r>
              <a:rPr lang="el-GR" sz="2000" b="1" i="1" dirty="0">
                <a:solidFill>
                  <a:srgbClr val="0070C0"/>
                </a:solidFill>
                <a:latin typeface="Times New Roman"/>
                <a:cs typeface="Times New Roman"/>
              </a:rPr>
              <a:t>β</a:t>
            </a:r>
            <a:r>
              <a:rPr lang="de-DE" sz="2000" b="1" baseline="-25000" dirty="0">
                <a:solidFill>
                  <a:srgbClr val="0070C0"/>
                </a:solidFill>
                <a:latin typeface="Times New Roman"/>
                <a:cs typeface="Times New Roman"/>
              </a:rPr>
              <a:t>1</a:t>
            </a:r>
            <a:r>
              <a:rPr lang="de-DE" sz="2000" b="1" dirty="0">
                <a:solidFill>
                  <a:srgbClr val="0070C0"/>
                </a:solidFill>
                <a:latin typeface="+mn-lt"/>
              </a:rPr>
              <a:t> im Modell BH </a:t>
            </a:r>
            <a:r>
              <a:rPr lang="de-DE" sz="2000" dirty="0">
                <a:solidFill>
                  <a:srgbClr val="0070C0"/>
                </a:solidFill>
                <a:latin typeface="+mn-lt"/>
              </a:rPr>
              <a:t>●</a:t>
            </a:r>
            <a:endParaRPr lang="de-DE" sz="2000" b="1" dirty="0">
              <a:solidFill>
                <a:srgbClr val="0070C0"/>
              </a:solidFill>
              <a:latin typeface="+mn-lt"/>
            </a:endParaRPr>
          </a:p>
        </p:txBody>
      </p:sp>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8" name="Textfeld 17"/>
              <p:cNvSpPr txBox="1"/>
              <p:nvPr/>
            </p:nvSpPr>
            <p:spPr>
              <a:xfrm>
                <a:off x="468312" y="1556792"/>
                <a:ext cx="7560072" cy="707886"/>
              </a:xfrm>
              <a:prstGeom prst="rect">
                <a:avLst/>
              </a:prstGeom>
              <a:noFill/>
            </p:spPr>
            <p:txBody>
              <a:bodyPr wrap="square" rtlCol="0">
                <a:spAutoFit/>
              </a:bodyPr>
              <a:lstStyle/>
              <a:p>
                <a:r>
                  <a:rPr lang="de-DE" sz="2000" dirty="0">
                    <a:latin typeface="+mn-lt"/>
                  </a:rPr>
                  <a:t>&gt; Da </a:t>
                </a:r>
                <a14:m>
                  <m:oMath xmlns:m="http://schemas.openxmlformats.org/officeDocument/2006/math">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1</m:t>
                            </m:r>
                          </m:sub>
                        </m:sSub>
                      </m:e>
                    </m:d>
                    <m:r>
                      <a:rPr lang="de-DE" sz="2000" b="0" i="1" smtClean="0">
                        <a:latin typeface="Cambria Math"/>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b="0" i="1" smtClean="0">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b="0" i="1" smtClean="0">
                                <a:latin typeface="Cambria Math"/>
                              </a:rPr>
                              <m:t>𝑛</m:t>
                            </m:r>
                          </m:sub>
                        </m:sSub>
                      </m:e>
                    </m:d>
                  </m:oMath>
                </a14:m>
                <a:r>
                  <a:rPr lang="de-DE" sz="2000" dirty="0">
                    <a:latin typeface="+mn-lt"/>
                  </a:rPr>
                  <a:t> u. i. v. und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oMath>
                </a14:m>
                <a:r>
                  <a:rPr lang="de-DE" sz="2000" dirty="0">
                    <a:latin typeface="+mn-lt"/>
                    <a:ea typeface="Batang" panose="02030600000101010101" pitchFamily="18" charset="-127"/>
                  </a:rPr>
                  <a:t>, sind auch</a:t>
                </a:r>
              </a:p>
              <a:p>
                <a:r>
                  <a:rPr lang="de-DE" sz="2000" dirty="0">
                    <a:latin typeface="+mn-lt"/>
                    <a:ea typeface="Batang" panose="02030600000101010101" pitchFamily="18" charset="-127"/>
                  </a:rPr>
                  <a:t>  </a:t>
                </a:r>
                <a:r>
                  <a:rPr lang="de-DE" sz="2000" dirty="0"/>
                  <a:t> </a:t>
                </a:r>
                <a14:m>
                  <m:oMath xmlns:m="http://schemas.openxmlformats.org/officeDocument/2006/math">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𝑈</m:t>
                            </m:r>
                          </m:e>
                          <m:sub>
                            <m:r>
                              <a:rPr lang="de-DE" sz="2000" i="1">
                                <a:latin typeface="Cambria Math"/>
                              </a:rPr>
                              <m:t>1</m:t>
                            </m:r>
                          </m:sub>
                        </m:sSub>
                      </m:e>
                    </m:d>
                    <m:r>
                      <a:rPr lang="de-DE" sz="2000" i="1">
                        <a:latin typeface="Cambria Math"/>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𝑛</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𝑈</m:t>
                            </m:r>
                          </m:e>
                          <m:sub>
                            <m:r>
                              <a:rPr lang="de-DE" sz="2000" i="1">
                                <a:latin typeface="Cambria Math"/>
                              </a:rPr>
                              <m:t>𝑛</m:t>
                            </m:r>
                          </m:sub>
                        </m:sSub>
                      </m:e>
                    </m:d>
                  </m:oMath>
                </a14:m>
                <a:r>
                  <a:rPr lang="de-DE" sz="2000" dirty="0">
                    <a:latin typeface="+mn-lt"/>
                  </a:rPr>
                  <a:t> </a:t>
                </a:r>
                <a:r>
                  <a:rPr lang="de-DE" sz="2000" dirty="0" err="1">
                    <a:latin typeface="+mn-lt"/>
                  </a:rPr>
                  <a:t>u.i.v</a:t>
                </a:r>
                <a:r>
                  <a:rPr lang="de-DE" sz="2000" dirty="0">
                    <a:latin typeface="+mn-lt"/>
                  </a:rPr>
                  <a:t>. </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2" y="1556792"/>
                <a:ext cx="7560072" cy="707886"/>
              </a:xfrm>
              <a:prstGeom prst="rect">
                <a:avLst/>
              </a:prstGeom>
              <a:blipFill rotWithShape="1">
                <a:blip r:embed="rId3"/>
                <a:stretch>
                  <a:fillRect l="-887" t="-4274" b="-1367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71171" y="2380818"/>
                <a:ext cx="6122625" cy="400110"/>
              </a:xfrm>
              <a:prstGeom prst="rect">
                <a:avLst/>
              </a:prstGeom>
              <a:noFill/>
            </p:spPr>
            <p:txBody>
              <a:bodyPr wrap="square" rtlCol="0">
                <a:spAutoFit/>
              </a:bodyPr>
              <a:lstStyle/>
              <a:p>
                <a:r>
                  <a:rPr lang="de-DE" sz="2000" dirty="0">
                    <a:latin typeface="+mn-lt"/>
                  </a:rPr>
                  <a:t>   </a:t>
                </a:r>
                <a14:m>
                  <m:oMath xmlns:m="http://schemas.openxmlformats.org/officeDocument/2006/math">
                    <m:r>
                      <a:rPr lang="de-DE" sz="2000" i="1">
                        <a:latin typeface="Cambria Math"/>
                        <a:ea typeface="Cambria Math"/>
                      </a:rPr>
                      <m:t>⇒   </m:t>
                    </m:r>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1</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𝜇</m:t>
                            </m:r>
                          </m:e>
                          <m:sub>
                            <m:r>
                              <a:rPr lang="de-DE" sz="2000" i="1">
                                <a:latin typeface="Cambria Math"/>
                                <a:ea typeface="Cambria Math"/>
                              </a:rPr>
                              <m:t>𝑋</m:t>
                            </m:r>
                          </m:sub>
                        </m:sSub>
                      </m:e>
                    </m:d>
                    <m:sSub>
                      <m:sSubPr>
                        <m:ctrlPr>
                          <a:rPr lang="de-DE" sz="2000" i="1">
                            <a:latin typeface="Cambria Math" panose="02040503050406030204" pitchFamily="18" charset="0"/>
                            <a:ea typeface="Cambria Math"/>
                          </a:rPr>
                        </m:ctrlPr>
                      </m:sSubPr>
                      <m:e>
                        <m:r>
                          <a:rPr lang="de-DE" sz="2000" i="1">
                            <a:latin typeface="Cambria Math"/>
                            <a:ea typeface="Cambria Math"/>
                          </a:rPr>
                          <m:t>𝑈</m:t>
                        </m:r>
                      </m:e>
                      <m:sub>
                        <m:r>
                          <a:rPr lang="de-DE" sz="2000" i="1">
                            <a:latin typeface="Cambria Math"/>
                            <a:ea typeface="Cambria Math"/>
                          </a:rPr>
                          <m:t>1</m:t>
                        </m:r>
                      </m:sub>
                    </m:sSub>
                    <m:r>
                      <a:rPr lang="de-DE" sz="2000" i="1">
                        <a:latin typeface="Cambria Math"/>
                        <a:ea typeface="Cambria Math"/>
                      </a:rPr>
                      <m:t>,…,</m:t>
                    </m:r>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𝑛</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𝜇</m:t>
                            </m:r>
                          </m:e>
                          <m:sub>
                            <m:r>
                              <a:rPr lang="de-DE" sz="2000" i="1">
                                <a:latin typeface="Cambria Math"/>
                                <a:ea typeface="Cambria Math"/>
                              </a:rPr>
                              <m:t>𝑋</m:t>
                            </m:r>
                          </m:sub>
                        </m:sSub>
                      </m:e>
                    </m:d>
                    <m:sSub>
                      <m:sSubPr>
                        <m:ctrlPr>
                          <a:rPr lang="de-DE" sz="2000" i="1">
                            <a:latin typeface="Cambria Math" panose="02040503050406030204" pitchFamily="18" charset="0"/>
                            <a:ea typeface="Cambria Math"/>
                          </a:rPr>
                        </m:ctrlPr>
                      </m:sSubPr>
                      <m:e>
                        <m:r>
                          <a:rPr lang="de-DE" sz="2000" i="1">
                            <a:latin typeface="Cambria Math"/>
                            <a:ea typeface="Cambria Math"/>
                          </a:rPr>
                          <m:t>𝑈</m:t>
                        </m:r>
                      </m:e>
                      <m:sub>
                        <m:r>
                          <a:rPr lang="de-DE" sz="2000" i="1">
                            <a:latin typeface="Cambria Math"/>
                            <a:ea typeface="Cambria Math"/>
                          </a:rPr>
                          <m:t>𝑛</m:t>
                        </m:r>
                      </m:sub>
                    </m:sSub>
                  </m:oMath>
                </a14:m>
                <a:r>
                  <a:rPr lang="de-DE" sz="2000" dirty="0"/>
                  <a:t>  </a:t>
                </a:r>
                <a:r>
                  <a:rPr lang="de-DE" sz="2000" dirty="0">
                    <a:latin typeface="+mn-lt"/>
                  </a:rPr>
                  <a:t>sind u.i.v. mit</a:t>
                </a:r>
              </a:p>
            </p:txBody>
          </p:sp>
        </mc:Choice>
        <mc:Fallback xmlns="">
          <p:sp>
            <p:nvSpPr>
              <p:cNvPr id="22" name="Textfeld 21"/>
              <p:cNvSpPr txBox="1">
                <a:spLocks noRot="1" noChangeAspect="1" noMove="1" noResize="1" noEditPoints="1" noAdjustHandles="1" noChangeArrowheads="1" noChangeShapeType="1" noTextEdit="1"/>
              </p:cNvSpPr>
              <p:nvPr/>
            </p:nvSpPr>
            <p:spPr>
              <a:xfrm>
                <a:off x="471171" y="2380818"/>
                <a:ext cx="6122625" cy="400110"/>
              </a:xfrm>
              <a:prstGeom prst="rect">
                <a:avLst/>
              </a:prstGeom>
              <a:blipFill rotWithShape="1">
                <a:blip r:embed="rId4"/>
                <a:stretch>
                  <a:fillRect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954189" y="2880231"/>
                <a:ext cx="7362227" cy="43973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𝐸</m:t>
                      </m:r>
                      <m:d>
                        <m:dPr>
                          <m:begChr m:val="["/>
                          <m:endChr m:val="]"/>
                          <m:ctrlPr>
                            <a:rPr lang="de-DE" sz="2000" b="0" i="1" smtClean="0">
                              <a:latin typeface="Cambria Math" panose="02040503050406030204" pitchFamily="18" charset="0"/>
                            </a:rPr>
                          </m:ctrlPr>
                        </m:d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e>
                          </m:d>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r>
                        <a:rPr lang="de-DE" sz="2000" i="1">
                          <a:latin typeface="Cambria Math"/>
                        </a:rPr>
                        <m:t>=</m:t>
                      </m:r>
                      <m:r>
                        <a:rPr lang="de-DE" sz="2000" i="1">
                          <a:latin typeface="Cambria Math"/>
                        </a:rPr>
                        <m:t>𝐸</m:t>
                      </m:r>
                      <m:d>
                        <m:dPr>
                          <m:begChr m:val="["/>
                          <m:endChr m:val="]"/>
                          <m:ctrlPr>
                            <a:rPr lang="de-DE" sz="2000" i="1">
                              <a:latin typeface="Cambria Math" panose="02040503050406030204" pitchFamily="18" charset="0"/>
                            </a:rPr>
                          </m:ctrlPr>
                        </m:dPr>
                        <m:e>
                          <m:r>
                            <a:rPr lang="de-DE" sz="2000" b="0" i="1" smtClean="0">
                              <a:latin typeface="Cambria Math"/>
                            </a:rPr>
                            <m:t>𝐸</m:t>
                          </m:r>
                          <m:d>
                            <m:dPr>
                              <m:ctrlPr>
                                <a:rPr lang="de-DE" sz="2000" b="0" i="1" smtClean="0">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d>
                        </m:e>
                      </m:d>
                      <m:r>
                        <a:rPr lang="de-DE" sz="2000" b="0" i="1" smtClean="0">
                          <a:latin typeface="Cambria Math"/>
                        </a:rPr>
                        <m:t>=</m:t>
                      </m:r>
                      <m:r>
                        <a:rPr lang="de-DE" sz="2000" i="1">
                          <a:latin typeface="Cambria Math"/>
                        </a:rPr>
                        <m:t>𝐸</m:t>
                      </m:r>
                      <m:d>
                        <m:dPr>
                          <m:begChr m:val="["/>
                          <m:endChr m:val="]"/>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r>
                            <a:rPr lang="de-DE" sz="2000" i="1">
                              <a:latin typeface="Cambria Math"/>
                            </a:rPr>
                            <m:t>𝐸</m:t>
                          </m:r>
                          <m:d>
                            <m:dPr>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d>
                        </m:e>
                      </m:d>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954189" y="2880231"/>
                <a:ext cx="7362227" cy="439736"/>
              </a:xfrm>
              <a:prstGeom prst="rect">
                <a:avLst/>
              </a:prstGeom>
              <a:blipFill rotWithShape="1">
                <a:blip r:embed="rId5"/>
                <a:stretch>
                  <a:fillRect b="-821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2627784" y="3407765"/>
                <a:ext cx="300668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i="1">
                          <a:latin typeface="Cambria Math"/>
                        </a:rPr>
                        <m:t>𝐸</m:t>
                      </m:r>
                      <m:d>
                        <m:dPr>
                          <m:begChr m:val="["/>
                          <m:endChr m:val="]"/>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r>
                            <a:rPr lang="de-DE" sz="2000" i="1" smtClean="0">
                              <a:latin typeface="Cambria Math"/>
                              <a:ea typeface="Cambria Math"/>
                            </a:rPr>
                            <m:t>×</m:t>
                          </m:r>
                          <m:r>
                            <a:rPr lang="de-DE" sz="2000" b="0" i="1" smtClean="0">
                              <a:latin typeface="Cambria Math"/>
                              <a:ea typeface="Cambria Math"/>
                            </a:rPr>
                            <m:t>0</m:t>
                          </m:r>
                        </m:e>
                      </m:d>
                      <m:r>
                        <a:rPr lang="de-DE" sz="2000" b="0" i="1" smtClean="0">
                          <a:latin typeface="Cambria Math"/>
                        </a:rPr>
                        <m:t>=0</m:t>
                      </m:r>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2627784" y="3407765"/>
                <a:ext cx="3006681" cy="400110"/>
              </a:xfrm>
              <a:prstGeom prst="rect">
                <a:avLst/>
              </a:prstGeom>
              <a:blipFill rotWithShape="1">
                <a:blip r:embed="rId6"/>
                <a:stretch>
                  <a:fillRect b="-6061"/>
                </a:stretch>
              </a:blipFill>
            </p:spPr>
            <p:txBody>
              <a:bodyPr/>
              <a:lstStyle/>
              <a:p>
                <a:r>
                  <a:rPr lang="de-DE">
                    <a:noFill/>
                  </a:rPr>
                  <a:t> </a:t>
                </a:r>
              </a:p>
            </p:txBody>
          </p:sp>
        </mc:Fallback>
      </mc:AlternateContent>
      <p:sp>
        <p:nvSpPr>
          <p:cNvPr id="28" name="Geschweifte Klammer links 27"/>
          <p:cNvSpPr/>
          <p:nvPr/>
        </p:nvSpPr>
        <p:spPr>
          <a:xfrm rot="16200000">
            <a:off x="7296764" y="2945814"/>
            <a:ext cx="226902" cy="923901"/>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9" name="Textfeld 28"/>
          <p:cNvSpPr txBox="1"/>
          <p:nvPr/>
        </p:nvSpPr>
        <p:spPr>
          <a:xfrm>
            <a:off x="7206536" y="3521216"/>
            <a:ext cx="665630" cy="400110"/>
          </a:xfrm>
          <a:prstGeom prst="rect">
            <a:avLst/>
          </a:prstGeom>
          <a:noFill/>
        </p:spPr>
        <p:txBody>
          <a:bodyPr wrap="square" rtlCol="0">
            <a:spAutoFit/>
          </a:bodyPr>
          <a:lstStyle/>
          <a:p>
            <a:r>
              <a:rPr lang="de-DE" sz="2000" dirty="0">
                <a:latin typeface="+mn-lt"/>
              </a:rPr>
              <a:t>= 0</a:t>
            </a:r>
          </a:p>
        </p:txBody>
      </p:sp>
      <mc:AlternateContent xmlns:mc="http://schemas.openxmlformats.org/markup-compatibility/2006" xmlns:a14="http://schemas.microsoft.com/office/drawing/2010/main">
        <mc:Choice Requires="a14">
          <p:sp>
            <p:nvSpPr>
              <p:cNvPr id="30" name="Textfeld 29"/>
              <p:cNvSpPr txBox="1"/>
              <p:nvPr/>
            </p:nvSpPr>
            <p:spPr>
              <a:xfrm>
                <a:off x="955731" y="4366568"/>
                <a:ext cx="7362227" cy="55297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𝑉𝑎𝑟</m:t>
                      </m:r>
                      <m:d>
                        <m:dPr>
                          <m:begChr m:val="["/>
                          <m:endChr m:val="]"/>
                          <m:ctrlPr>
                            <a:rPr lang="de-DE" sz="2000" b="0" i="1" smtClean="0">
                              <a:latin typeface="Cambria Math" panose="02040503050406030204" pitchFamily="18" charset="0"/>
                            </a:rPr>
                          </m:ctrlPr>
                        </m:d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e>
                          </m:d>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r>
                        <a:rPr lang="de-DE" sz="2000" i="1">
                          <a:latin typeface="Cambria Math"/>
                        </a:rPr>
                        <m:t>=</m:t>
                      </m:r>
                      <m:r>
                        <a:rPr lang="de-DE" sz="2000" i="1">
                          <a:latin typeface="Cambria Math"/>
                        </a:rPr>
                        <m:t>𝐸</m:t>
                      </m:r>
                      <m:d>
                        <m:dPr>
                          <m:begChr m:val="["/>
                          <m:endChr m:val="]"/>
                          <m:ctrlPr>
                            <a:rPr lang="de-DE" sz="2000" i="1">
                              <a:latin typeface="Cambria Math" panose="02040503050406030204" pitchFamily="18" charset="0"/>
                            </a:rPr>
                          </m:ctrlPr>
                        </m:dPr>
                        <m:e>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e>
                              </m:d>
                            </m:e>
                            <m:sup>
                              <m:r>
                                <a:rPr lang="de-DE" sz="2000" b="0" i="1" smtClean="0">
                                  <a:latin typeface="Cambria Math"/>
                                </a:rPr>
                                <m:t>2</m:t>
                              </m:r>
                            </m:sup>
                          </m:sSup>
                          <m:sSubSup>
                            <m:sSubSupPr>
                              <m:ctrlPr>
                                <a:rPr lang="de-DE" sz="2000" i="1" smtClean="0">
                                  <a:latin typeface="Cambria Math" panose="02040503050406030204" pitchFamily="18" charset="0"/>
                                </a:rPr>
                              </m:ctrlPr>
                            </m:sSubSupPr>
                            <m:e>
                              <m:r>
                                <a:rPr lang="de-DE" sz="2000" b="0" i="1" smtClean="0">
                                  <a:latin typeface="Cambria Math"/>
                                </a:rPr>
                                <m:t>𝑈</m:t>
                              </m:r>
                            </m:e>
                            <m:sub>
                              <m:r>
                                <a:rPr lang="de-DE" sz="2000" b="0" i="1" smtClean="0">
                                  <a:latin typeface="Cambria Math"/>
                                </a:rPr>
                                <m:t>𝑖</m:t>
                              </m:r>
                            </m:sub>
                            <m:sup>
                              <m:r>
                                <a:rPr lang="de-DE" sz="2000" b="0" i="1" smtClean="0">
                                  <a:latin typeface="Cambria Math"/>
                                </a:rPr>
                                <m:t>2</m:t>
                              </m:r>
                            </m:sup>
                          </m:sSubSup>
                        </m:e>
                      </m:d>
                      <m:r>
                        <a:rPr lang="de-DE" sz="2000" b="0" i="1" smtClean="0">
                          <a:latin typeface="Cambria Math"/>
                        </a:rPr>
                        <m:t>=</m:t>
                      </m:r>
                      <m:r>
                        <a:rPr lang="de-DE" sz="2000" i="1">
                          <a:latin typeface="Cambria Math"/>
                        </a:rPr>
                        <m:t>𝐸</m:t>
                      </m:r>
                      <m:d>
                        <m:dPr>
                          <m:begChr m:val="["/>
                          <m:endChr m:val="]"/>
                          <m:ctrlPr>
                            <a:rPr lang="de-DE" sz="2000" i="1">
                              <a:latin typeface="Cambria Math" panose="02040503050406030204" pitchFamily="18" charset="0"/>
                            </a:rPr>
                          </m:ctrlPr>
                        </m:dPr>
                        <m:e>
                          <m:r>
                            <a:rPr lang="de-DE" sz="2000" i="1">
                              <a:latin typeface="Cambria Math"/>
                            </a:rPr>
                            <m:t>𝐸</m:t>
                          </m:r>
                          <m:d>
                            <m:dPr>
                              <m:ctrlPr>
                                <a:rPr lang="de-DE" sz="2000" i="1">
                                  <a:latin typeface="Cambria Math" panose="02040503050406030204" pitchFamily="18" charset="0"/>
                                </a:rPr>
                              </m:ctrlPr>
                            </m:dPr>
                            <m:e>
                              <m:sSup>
                                <m:sSupPr>
                                  <m:ctrlPr>
                                    <a:rPr lang="de-DE" sz="200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e>
                                <m:sup>
                                  <m:r>
                                    <a:rPr lang="de-DE" sz="2000" b="0" i="1" smtClean="0">
                                      <a:latin typeface="Cambria Math"/>
                                    </a:rPr>
                                    <m:t>2</m:t>
                                  </m:r>
                                </m:sup>
                              </m:sSup>
                              <m:sSubSup>
                                <m:sSubSupPr>
                                  <m:ctrlPr>
                                    <a:rPr lang="de-DE" sz="2000" i="1" smtClean="0">
                                      <a:latin typeface="Cambria Math" panose="02040503050406030204" pitchFamily="18" charset="0"/>
                                    </a:rPr>
                                  </m:ctrlPr>
                                </m:sSubSupPr>
                                <m:e>
                                  <m:r>
                                    <a:rPr lang="de-DE" sz="2000" b="0" i="1" smtClean="0">
                                      <a:latin typeface="Cambria Math"/>
                                    </a:rPr>
                                    <m:t>𝑈</m:t>
                                  </m:r>
                                </m:e>
                                <m:sub>
                                  <m:r>
                                    <a:rPr lang="de-DE" sz="2000" b="0" i="1" smtClean="0">
                                      <a:latin typeface="Cambria Math"/>
                                    </a:rPr>
                                    <m:t>𝑖</m:t>
                                  </m:r>
                                </m:sub>
                                <m:sup>
                                  <m:r>
                                    <a:rPr lang="de-DE" sz="2000" b="0" i="1" smtClean="0">
                                      <a:latin typeface="Cambria Math"/>
                                    </a:rPr>
                                    <m:t>2</m:t>
                                  </m:r>
                                </m:sup>
                              </m:sSubSup>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d>
                        </m:e>
                      </m:d>
                    </m:oMath>
                  </m:oMathPara>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955731" y="4366568"/>
                <a:ext cx="7362227" cy="552972"/>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2912683" y="4919540"/>
                <a:ext cx="3384376" cy="43973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i="1">
                          <a:latin typeface="Cambria Math"/>
                        </a:rPr>
                        <m:t>𝐸</m:t>
                      </m:r>
                      <m:d>
                        <m:dPr>
                          <m:begChr m:val="["/>
                          <m:endChr m:val="]"/>
                          <m:ctrlPr>
                            <a:rPr lang="de-DE" sz="2000" i="1">
                              <a:latin typeface="Cambria Math" panose="02040503050406030204" pitchFamily="18" charset="0"/>
                            </a:rPr>
                          </m:ctrlPr>
                        </m:dPr>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e>
                            <m:sup>
                              <m:r>
                                <a:rPr lang="de-DE" sz="2000" i="1">
                                  <a:latin typeface="Cambria Math"/>
                                </a:rPr>
                                <m:t>2</m:t>
                              </m:r>
                            </m:sup>
                          </m:sSup>
                          <m:r>
                            <a:rPr lang="de-DE" sz="2000" i="1">
                              <a:latin typeface="Cambria Math"/>
                            </a:rPr>
                            <m:t>𝐸</m:t>
                          </m:r>
                          <m:d>
                            <m:dPr>
                              <m:ctrlPr>
                                <a:rPr lang="de-DE" sz="2000" i="1">
                                  <a:latin typeface="Cambria Math" panose="02040503050406030204" pitchFamily="18" charset="0"/>
                                </a:rPr>
                              </m:ctrlPr>
                            </m:dPr>
                            <m:e>
                              <m:sSubSup>
                                <m:sSubSupPr>
                                  <m:ctrlPr>
                                    <a:rPr lang="de-DE" sz="2000" i="1" smtClean="0">
                                      <a:latin typeface="Cambria Math" panose="02040503050406030204" pitchFamily="18" charset="0"/>
                                    </a:rPr>
                                  </m:ctrlPr>
                                </m:sSubSupPr>
                                <m:e>
                                  <m:r>
                                    <a:rPr lang="de-DE" sz="2000" b="0" i="1" smtClean="0">
                                      <a:latin typeface="Cambria Math"/>
                                    </a:rPr>
                                    <m:t>𝑈</m:t>
                                  </m:r>
                                </m:e>
                                <m:sub>
                                  <m:r>
                                    <a:rPr lang="de-DE" sz="2000" b="0" i="1" smtClean="0">
                                      <a:latin typeface="Cambria Math"/>
                                    </a:rPr>
                                    <m:t>𝑖</m:t>
                                  </m:r>
                                </m:sub>
                                <m:sup>
                                  <m:r>
                                    <a:rPr lang="de-DE" sz="2000" b="0" i="1" smtClean="0">
                                      <a:latin typeface="Cambria Math"/>
                                    </a:rPr>
                                    <m:t>2</m:t>
                                  </m:r>
                                </m:sup>
                              </m:sSubSup>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d>
                        </m:e>
                      </m:d>
                    </m:oMath>
                  </m:oMathPara>
                </a14:m>
                <a:endParaRPr lang="de-DE" sz="2000" dirty="0">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2912683" y="4919540"/>
                <a:ext cx="3384376" cy="439736"/>
              </a:xfrm>
              <a:prstGeom prst="rect">
                <a:avLst/>
              </a:prstGeom>
              <a:blipFill rotWithShape="1">
                <a:blip r:embed="rId8"/>
                <a:stretch>
                  <a:fillRect b="-972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2912683" y="5353885"/>
                <a:ext cx="3681113"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𝐸</m:t>
                      </m:r>
                      <m:d>
                        <m:dPr>
                          <m:begChr m:val="["/>
                          <m:endChr m:val="]"/>
                          <m:ctrlPr>
                            <a:rPr lang="de-DE" sz="2000" i="1">
                              <a:latin typeface="Cambria Math" panose="02040503050406030204" pitchFamily="18" charset="0"/>
                            </a:rPr>
                          </m:ctrlPr>
                        </m:dPr>
                        <m:e>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e>
                            <m:sup>
                              <m:r>
                                <a:rPr lang="de-DE" sz="2000" i="1">
                                  <a:latin typeface="Cambria Math"/>
                                </a:rPr>
                                <m:t>2</m:t>
                              </m:r>
                            </m:sup>
                          </m:sSup>
                          <m:r>
                            <a:rPr lang="de-DE" sz="2000" i="1" smtClean="0">
                              <a:latin typeface="Cambria Math"/>
                              <a:ea typeface="Cambria Math"/>
                            </a:rPr>
                            <m:t>×</m:t>
                          </m:r>
                          <m:r>
                            <a:rPr lang="de-DE" sz="2000" b="0" i="1" smtClean="0">
                              <a:latin typeface="Cambria Math"/>
                            </a:rPr>
                            <m:t>𝑉𝑎𝑟</m:t>
                          </m:r>
                          <m:d>
                            <m:dPr>
                              <m:ctrlPr>
                                <a:rPr lang="de-DE" sz="2000" i="1">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d>
                        </m:e>
                      </m:d>
                    </m:oMath>
                  </m:oMathPara>
                </a14:m>
                <a:endParaRPr lang="de-DE" sz="2000" dirty="0">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2912683" y="5353885"/>
                <a:ext cx="3681113" cy="400110"/>
              </a:xfrm>
              <a:prstGeom prst="rect">
                <a:avLst/>
              </a:prstGeom>
              <a:blipFill rotWithShape="1">
                <a:blip r:embed="rId9"/>
                <a:stretch>
                  <a:fillRect b="-15152"/>
                </a:stretch>
              </a:blipFill>
            </p:spPr>
            <p:txBody>
              <a:bodyPr/>
              <a:lstStyle/>
              <a:p>
                <a:r>
                  <a:rPr lang="de-DE">
                    <a:noFill/>
                  </a:rPr>
                  <a:t> </a:t>
                </a:r>
              </a:p>
            </p:txBody>
          </p:sp>
        </mc:Fallback>
      </mc:AlternateContent>
      <p:sp>
        <p:nvSpPr>
          <p:cNvPr id="19" name="Textfeld 18"/>
          <p:cNvSpPr txBox="1"/>
          <p:nvPr/>
        </p:nvSpPr>
        <p:spPr>
          <a:xfrm>
            <a:off x="942919" y="3923995"/>
            <a:ext cx="748761" cy="400110"/>
          </a:xfrm>
          <a:prstGeom prst="rect">
            <a:avLst/>
          </a:prstGeom>
          <a:noFill/>
        </p:spPr>
        <p:txBody>
          <a:bodyPr wrap="square" rtlCol="0">
            <a:spAutoFit/>
          </a:bodyPr>
          <a:lstStyle/>
          <a:p>
            <a:r>
              <a:rPr lang="de-DE" sz="2000" dirty="0">
                <a:latin typeface="+mn-lt"/>
              </a:rPr>
              <a:t>und</a:t>
            </a:r>
          </a:p>
        </p:txBody>
      </p:sp>
      <p:pic>
        <p:nvPicPr>
          <p:cNvPr id="2" name="Grafik 1"/>
          <p:cNvPicPr>
            <a:picLocks noChangeAspect="1"/>
          </p:cNvPicPr>
          <p:nvPr/>
        </p:nvPicPr>
        <p:blipFill>
          <a:blip r:embed="rId10"/>
          <a:stretch>
            <a:fillRect/>
          </a:stretch>
        </p:blipFill>
        <p:spPr>
          <a:xfrm>
            <a:off x="468312" y="6008406"/>
            <a:ext cx="6086475" cy="381000"/>
          </a:xfrm>
          <a:prstGeom prst="rect">
            <a:avLst/>
          </a:prstGeom>
        </p:spPr>
      </p:pic>
    </p:spTree>
    <p:extLst>
      <p:ext uri="{BB962C8B-B14F-4D97-AF65-F5344CB8AC3E}">
        <p14:creationId xmlns:p14="http://schemas.microsoft.com/office/powerpoint/2010/main" val="3556894761"/>
      </p:ext>
    </p:extLst>
  </p:cSld>
  <p:clrMapOvr>
    <a:masterClrMapping/>
  </p:clrMapOvr>
</p:sld>
</file>

<file path=ppt/slides/slide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898</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extfeld 14"/>
          <p:cNvSpPr txBox="1"/>
          <p:nvPr/>
        </p:nvSpPr>
        <p:spPr>
          <a:xfrm>
            <a:off x="468312" y="1002794"/>
            <a:ext cx="8207376" cy="400110"/>
          </a:xfrm>
          <a:prstGeom prst="rect">
            <a:avLst/>
          </a:prstGeom>
          <a:noFill/>
        </p:spPr>
        <p:txBody>
          <a:bodyPr wrap="square" rtlCol="0">
            <a:spAutoFit/>
          </a:bodyPr>
          <a:lstStyle/>
          <a:p>
            <a:r>
              <a:rPr lang="de-DE" sz="2000" dirty="0">
                <a:latin typeface="+mn-lt"/>
              </a:rPr>
              <a:t>&gt; Anwendung des ZGWS für u.i.v.-Zufallsvariablen (Satz 7.4.3, </a:t>
            </a:r>
            <a:r>
              <a:rPr lang="de-DE" sz="2000">
                <a:latin typeface="+mn-lt"/>
              </a:rPr>
              <a:t>Folie 549):</a:t>
            </a:r>
            <a:endParaRPr lang="de-DE" sz="2000" dirty="0">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795937" y="1402844"/>
                <a:ext cx="4568152" cy="153779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𝑛</m:t>
                          </m:r>
                        </m:sub>
                      </m:sSub>
                      <m:r>
                        <a:rPr lang="de-DE" sz="2000" b="0" i="1" smtClean="0">
                          <a:latin typeface="Cambria Math"/>
                        </a:rPr>
                        <m:t>=</m:t>
                      </m:r>
                      <m:f>
                        <m:fPr>
                          <m:ctrlPr>
                            <a:rPr lang="de-DE" sz="2000" b="0" i="1" smtClean="0">
                              <a:latin typeface="Cambria Math" panose="02040503050406030204" pitchFamily="18" charset="0"/>
                            </a:rPr>
                          </m:ctrlPr>
                        </m:fPr>
                        <m:num>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e>
                              </m:d>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nary>
                        </m:num>
                        <m:den>
                          <m:rad>
                            <m:radPr>
                              <m:degHide m:val="on"/>
                              <m:ctrlPr>
                                <a:rPr lang="de-DE" sz="2000" b="0" i="1" smtClean="0">
                                  <a:latin typeface="Cambria Math" panose="02040503050406030204" pitchFamily="18" charset="0"/>
                                </a:rPr>
                              </m:ctrlPr>
                            </m:radPr>
                            <m:deg/>
                            <m:e>
                              <m:f>
                                <m:fPr>
                                  <m:ctrlPr>
                                    <a:rPr lang="de-DE" sz="2000" b="0" i="1" smtClean="0">
                                      <a:latin typeface="Cambria Math" panose="02040503050406030204" pitchFamily="18" charset="0"/>
                                    </a:rPr>
                                  </m:ctrlPr>
                                </m:fPr>
                                <m:num>
                                  <m:r>
                                    <a:rPr lang="de-DE" sz="2000" b="0" i="1" smtClean="0">
                                      <a:latin typeface="Cambria Math"/>
                                    </a:rPr>
                                    <m:t>𝑉𝑎𝑟</m:t>
                                  </m:r>
                                  <m:d>
                                    <m:dPr>
                                      <m:ctrlPr>
                                        <a:rPr lang="de-DE" sz="2000" b="0" i="1" smtClean="0">
                                          <a:latin typeface="Cambria Math" panose="02040503050406030204" pitchFamily="18" charset="0"/>
                                        </a:rPr>
                                      </m:ctrlPr>
                                    </m:d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e>
                                      </m:d>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num>
                                <m:den>
                                  <m:r>
                                    <a:rPr lang="de-DE" sz="2000" b="0" i="1" smtClean="0">
                                      <a:latin typeface="Cambria Math"/>
                                    </a:rPr>
                                    <m:t>𝑛</m:t>
                                  </m:r>
                                </m:den>
                              </m:f>
                            </m:e>
                          </m:rad>
                        </m:den>
                      </m:f>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795937" y="1402844"/>
                <a:ext cx="4568152" cy="1537793"/>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3750948" y="1600406"/>
                <a:ext cx="36004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750948" y="1600406"/>
                <a:ext cx="360040" cy="338554"/>
              </a:xfrm>
              <a:prstGeom prst="rect">
                <a:avLst/>
              </a:prstGeom>
              <a:blipFill rotWithShape="1">
                <a:blip r:embed="rId4"/>
                <a:stretch>
                  <a:fillRect/>
                </a:stretch>
              </a:blipFill>
            </p:spPr>
            <p:txBody>
              <a:bodyPr/>
              <a:lstStyle/>
              <a:p>
                <a:r>
                  <a:rPr lang="de-DE">
                    <a:noFill/>
                  </a:rPr>
                  <a:t> </a:t>
                </a:r>
              </a:p>
            </p:txBody>
          </p:sp>
        </mc:Fallback>
      </mc:AlternateContent>
      <p:sp>
        <p:nvSpPr>
          <p:cNvPr id="19" name="Textfeld 18"/>
          <p:cNvSpPr txBox="1"/>
          <p:nvPr/>
        </p:nvSpPr>
        <p:spPr>
          <a:xfrm>
            <a:off x="697013" y="2940637"/>
            <a:ext cx="1887727" cy="400110"/>
          </a:xfrm>
          <a:prstGeom prst="rect">
            <a:avLst/>
          </a:prstGeom>
          <a:noFill/>
        </p:spPr>
        <p:txBody>
          <a:bodyPr wrap="square" rtlCol="0">
            <a:spAutoFit/>
          </a:bodyPr>
          <a:lstStyle/>
          <a:p>
            <a:r>
              <a:rPr lang="de-DE" sz="2000" dirty="0">
                <a:latin typeface="+mn-lt"/>
              </a:rPr>
              <a:t>Ebenso gilt: </a:t>
            </a:r>
          </a:p>
        </p:txBody>
      </p:sp>
      <mc:AlternateContent xmlns:mc="http://schemas.openxmlformats.org/markup-compatibility/2006" xmlns:a14="http://schemas.microsoft.com/office/drawing/2010/main">
        <mc:Choice Requires="a14">
          <p:sp>
            <p:nvSpPr>
              <p:cNvPr id="20" name="Textfeld 19"/>
              <p:cNvSpPr txBox="1"/>
              <p:nvPr/>
            </p:nvSpPr>
            <p:spPr>
              <a:xfrm>
                <a:off x="666157" y="3352466"/>
                <a:ext cx="7362227" cy="153779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ctrlPr>
                            <a:rPr lang="de-DE" sz="2000" i="1" smtClean="0">
                              <a:latin typeface="Cambria Math" panose="02040503050406030204" pitchFamily="18" charset="0"/>
                            </a:rPr>
                          </m:ctrlPr>
                        </m:dPr>
                        <m:e>
                          <m:r>
                            <a:rPr lang="de-DE" sz="2000" i="1" smtClean="0">
                              <a:latin typeface="Cambria Math"/>
                              <a:ea typeface="Cambria Math"/>
                            </a:rPr>
                            <m:t>∗</m:t>
                          </m:r>
                        </m:e>
                      </m:d>
                      <m:r>
                        <a:rPr lang="de-DE" sz="2000" b="0" i="1" smtClean="0">
                          <a:latin typeface="Cambria Math"/>
                        </a:rPr>
                        <m:t>  </m:t>
                      </m:r>
                      <m:sSub>
                        <m:sSubPr>
                          <m:ctrlPr>
                            <a:rPr lang="de-DE" sz="2000" i="1" smtClean="0">
                              <a:latin typeface="Cambria Math" panose="02040503050406030204" pitchFamily="18" charset="0"/>
                            </a:rPr>
                          </m:ctrlPr>
                        </m:sSubPr>
                        <m:e>
                          <m:r>
                            <a:rPr lang="de-DE" sz="2000" b="0" i="1" smtClean="0">
                              <a:latin typeface="Cambria Math"/>
                            </a:rPr>
                            <m:t>𝑍</m:t>
                          </m:r>
                        </m:e>
                        <m:sub>
                          <m:r>
                            <a:rPr lang="de-DE" sz="2000" b="0" i="1" smtClean="0">
                              <a:latin typeface="Cambria Math"/>
                            </a:rPr>
                            <m:t>𝑛</m:t>
                          </m:r>
                        </m:sub>
                      </m:sSub>
                      <m:r>
                        <a:rPr lang="de-DE" sz="2000" b="0" i="1" smtClean="0">
                          <a:latin typeface="Cambria Math"/>
                        </a:rPr>
                        <m:t>=</m:t>
                      </m:r>
                      <m:f>
                        <m:fPr>
                          <m:ctrlPr>
                            <a:rPr lang="de-DE" sz="2000" b="0" i="1" smtClean="0">
                              <a:latin typeface="Cambria Math" panose="02040503050406030204" pitchFamily="18" charset="0"/>
                            </a:rPr>
                          </m:ctrlPr>
                        </m:fPr>
                        <m:num>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e>
                              </m:d>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nary>
                        </m:num>
                        <m:den>
                          <m:rad>
                            <m:radPr>
                              <m:degHide m:val="on"/>
                              <m:ctrlPr>
                                <a:rPr lang="de-DE" sz="2000" b="0" i="1" smtClean="0">
                                  <a:latin typeface="Cambria Math" panose="02040503050406030204" pitchFamily="18" charset="0"/>
                                </a:rPr>
                              </m:ctrlPr>
                            </m:radPr>
                            <m:deg/>
                            <m:e>
                              <m:f>
                                <m:fPr>
                                  <m:ctrlPr>
                                    <a:rPr lang="de-DE" sz="2000" b="0" i="1" smtClean="0">
                                      <a:latin typeface="Cambria Math" panose="02040503050406030204" pitchFamily="18" charset="0"/>
                                    </a:rPr>
                                  </m:ctrlPr>
                                </m:fPr>
                                <m:num>
                                  <m:r>
                                    <a:rPr lang="de-DE" sz="2000" b="0" i="1" smtClean="0">
                                      <a:latin typeface="Cambria Math"/>
                                    </a:rPr>
                                    <m:t>𝑉𝑎𝑟</m:t>
                                  </m:r>
                                  <m:d>
                                    <m:dPr>
                                      <m:ctrlPr>
                                        <a:rPr lang="de-DE" sz="2000" b="0" i="1" smtClean="0">
                                          <a:latin typeface="Cambria Math" panose="02040503050406030204" pitchFamily="18" charset="0"/>
                                        </a:rPr>
                                      </m:ctrlPr>
                                    </m:d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num>
                                <m:den>
                                  <m:r>
                                    <a:rPr lang="de-DE" sz="2000" b="0" i="1" smtClean="0">
                                      <a:latin typeface="Cambria Math"/>
                                    </a:rPr>
                                    <m:t>𝑛</m:t>
                                  </m:r>
                                </m:den>
                              </m:f>
                            </m:e>
                          </m:rad>
                        </m:den>
                      </m:f>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666157" y="3352466"/>
                <a:ext cx="7362227" cy="1537793"/>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68312" y="4933191"/>
                <a:ext cx="7560072" cy="400110"/>
              </a:xfrm>
              <a:prstGeom prst="rect">
                <a:avLst/>
              </a:prstGeom>
              <a:noFill/>
            </p:spPr>
            <p:txBody>
              <a:bodyPr wrap="square" rtlCol="0">
                <a:spAutoFit/>
              </a:bodyPr>
              <a:lstStyle/>
              <a:p>
                <a:r>
                  <a:rPr lang="de-DE" sz="2000" dirty="0">
                    <a:latin typeface="+mn-lt"/>
                  </a:rPr>
                  <a:t>&gt; Nachweis von </a:t>
                </a:r>
                <a14:m>
                  <m:oMath xmlns:m="http://schemas.openxmlformats.org/officeDocument/2006/math">
                    <m:d>
                      <m:dPr>
                        <m:ctrlPr>
                          <a:rPr lang="de-DE" sz="2000" i="1" smtClean="0">
                            <a:latin typeface="Cambria Math" panose="02040503050406030204" pitchFamily="18" charset="0"/>
                          </a:rPr>
                        </m:ctrlPr>
                      </m:dPr>
                      <m:e>
                        <m:r>
                          <a:rPr lang="de-DE" sz="2000" i="1" smtClean="0">
                            <a:latin typeface="Cambria Math"/>
                            <a:ea typeface="Cambria Math"/>
                          </a:rPr>
                          <m:t>∗</m:t>
                        </m:r>
                      </m:e>
                    </m:d>
                  </m:oMath>
                </a14:m>
                <a:r>
                  <a:rPr lang="de-DE" sz="2000" dirty="0">
                    <a:latin typeface="+mn-lt"/>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468312" y="4933191"/>
                <a:ext cx="7560072" cy="400110"/>
              </a:xfrm>
              <a:prstGeom prst="rect">
                <a:avLst/>
              </a:prstGeom>
              <a:blipFill rotWithShape="1">
                <a:blip r:embed="rId6"/>
                <a:stretch>
                  <a:fillRect l="-887"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187774" y="5805264"/>
                <a:ext cx="7362227"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e>
                          </m:d>
                        </m:e>
                      </m:nary>
                      <m:sSub>
                        <m:sSubPr>
                          <m:ctrlPr>
                            <a:rPr lang="de-DE" sz="200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𝑋</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e>
                          </m:d>
                        </m:e>
                      </m:nary>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oMath>
                  </m:oMathPara>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187774" y="5805264"/>
                <a:ext cx="7362227" cy="710259"/>
              </a:xfrm>
              <a:prstGeom prst="rect">
                <a:avLst/>
              </a:prstGeom>
              <a:blipFill rotWithShape="1">
                <a:blip r:embed="rId7"/>
                <a:stretch>
                  <a:fillRect/>
                </a:stretch>
              </a:blipFill>
            </p:spPr>
            <p:txBody>
              <a:bodyPr/>
              <a:lstStyle/>
              <a:p>
                <a:r>
                  <a:rPr lang="de-DE">
                    <a:noFill/>
                  </a:rPr>
                  <a:t> </a:t>
                </a:r>
              </a:p>
            </p:txBody>
          </p:sp>
        </mc:Fallback>
      </mc:AlternateContent>
      <p:sp>
        <p:nvSpPr>
          <p:cNvPr id="26" name="Textfeld 25"/>
          <p:cNvSpPr txBox="1"/>
          <p:nvPr/>
        </p:nvSpPr>
        <p:spPr>
          <a:xfrm>
            <a:off x="679360" y="5333301"/>
            <a:ext cx="5836856" cy="400110"/>
          </a:xfrm>
          <a:prstGeom prst="rect">
            <a:avLst/>
          </a:prstGeom>
          <a:noFill/>
        </p:spPr>
        <p:txBody>
          <a:bodyPr wrap="square" rtlCol="0">
            <a:spAutoFit/>
          </a:bodyPr>
          <a:lstStyle/>
          <a:p>
            <a:r>
              <a:rPr lang="de-DE" sz="2000" dirty="0">
                <a:latin typeface="+mn-lt"/>
              </a:rPr>
              <a:t>Mit der Zerlegung des Zählerausdrucks</a:t>
            </a:r>
          </a:p>
        </p:txBody>
      </p:sp>
      <mc:AlternateContent xmlns:mc="http://schemas.openxmlformats.org/markup-compatibility/2006" xmlns:a14="http://schemas.microsoft.com/office/drawing/2010/main">
        <mc:Choice Requires="a14">
          <p:sp>
            <p:nvSpPr>
              <p:cNvPr id="27" name="Textfeld 26"/>
              <p:cNvSpPr txBox="1"/>
              <p:nvPr/>
            </p:nvSpPr>
            <p:spPr>
              <a:xfrm>
                <a:off x="4061610" y="3573016"/>
                <a:ext cx="36004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061610" y="3573016"/>
                <a:ext cx="360040" cy="338554"/>
              </a:xfrm>
              <a:prstGeom prst="rect">
                <a:avLst/>
              </a:prstGeom>
              <a:blipFill rotWithShape="1">
                <a:blip r:embed="rId8"/>
                <a:stretch>
                  <a:fillRect/>
                </a:stretch>
              </a:blipFill>
            </p:spPr>
            <p:txBody>
              <a:bodyPr/>
              <a:lstStyle/>
              <a:p>
                <a:r>
                  <a:rPr lang="de-DE">
                    <a:noFill/>
                  </a:rPr>
                  <a:t> </a:t>
                </a:r>
              </a:p>
            </p:txBody>
          </p:sp>
        </mc:Fallback>
      </mc:AlternateContent>
      <p:cxnSp>
        <p:nvCxnSpPr>
          <p:cNvPr id="3" name="Gerade Verbindung mit Pfeil 2"/>
          <p:cNvCxnSpPr/>
          <p:nvPr/>
        </p:nvCxnSpPr>
        <p:spPr>
          <a:xfrm>
            <a:off x="2987824" y="1938960"/>
            <a:ext cx="360040" cy="1562048"/>
          </a:xfrm>
          <a:prstGeom prst="straightConnector1">
            <a:avLst/>
          </a:prstGeom>
          <a:ln w="25400">
            <a:solidFill>
              <a:srgbClr val="0070C0"/>
            </a:solidFill>
            <a:headEnd type="arrow"/>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5960566"/>
      </p:ext>
    </p:extLst>
  </p:cSld>
  <p:clrMapOvr>
    <a:masterClrMapping/>
  </p:clrMapOvr>
</p:sld>
</file>

<file path=ppt/slides/slide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5" name="Textfeld 14"/>
              <p:cNvSpPr txBox="1"/>
              <p:nvPr/>
            </p:nvSpPr>
            <p:spPr>
              <a:xfrm>
                <a:off x="1313461" y="1154335"/>
                <a:ext cx="606685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𝑋</m:t>
                                  </m:r>
                                </m:sub>
                              </m:sSub>
                            </m:e>
                          </m:d>
                        </m:e>
                      </m:nary>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e>
                          </m:d>
                          <m:sSub>
                            <m:sSubPr>
                              <m:ctrlPr>
                                <a:rPr lang="de-DE" sz="200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nary>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313461" y="1154335"/>
                <a:ext cx="6066851" cy="71025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313461" y="1882667"/>
                <a:ext cx="6066851"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𝑋</m:t>
                                  </m:r>
                                </m:sub>
                              </m:sSub>
                            </m:e>
                          </m:d>
                        </m:e>
                      </m:nary>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r>
                        <a:rPr lang="de-DE" sz="2000" b="0" i="1" smtClean="0">
                          <a:latin typeface="Cambria Math"/>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acc>
                        <m:accPr>
                          <m:chr m:val="̅"/>
                          <m:ctrlPr>
                            <a:rPr lang="de-DE" sz="2000" b="0" i="1" smtClean="0">
                              <a:latin typeface="Cambria Math" panose="02040503050406030204" pitchFamily="18" charset="0"/>
                            </a:rPr>
                          </m:ctrlPr>
                        </m:accPr>
                        <m:e>
                          <m:r>
                            <a:rPr lang="de-DE" sz="2000" b="0" i="1" smtClean="0">
                              <a:latin typeface="Cambria Math"/>
                            </a:rPr>
                            <m:t>𝑈</m:t>
                          </m:r>
                        </m:e>
                      </m:acc>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313461" y="1882667"/>
                <a:ext cx="6066851" cy="71025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679360" y="2601654"/>
                <a:ext cx="6412920" cy="400110"/>
              </a:xfrm>
              <a:prstGeom prst="rect">
                <a:avLst/>
              </a:prstGeom>
              <a:noFill/>
            </p:spPr>
            <p:txBody>
              <a:bodyPr wrap="square" rtlCol="0">
                <a:spAutoFit/>
              </a:bodyPr>
              <a:lstStyle/>
              <a:p>
                <a:r>
                  <a:rPr lang="de-DE" sz="2000" dirty="0">
                    <a:latin typeface="+mn-lt"/>
                  </a:rPr>
                  <a:t>folgt die Zerlegung von </a:t>
                </a:r>
                <a14:m>
                  <m:oMath xmlns:m="http://schemas.openxmlformats.org/officeDocument/2006/math">
                    <m:d>
                      <m:dPr>
                        <m:ctrlPr>
                          <a:rPr lang="de-DE" sz="2000" i="1" smtClean="0">
                            <a:latin typeface="Cambria Math" panose="02040503050406030204" pitchFamily="18" charset="0"/>
                          </a:rPr>
                        </m:ctrlPr>
                      </m:dPr>
                      <m:e>
                        <m:r>
                          <a:rPr lang="de-DE" sz="2000" i="1" smtClean="0">
                            <a:latin typeface="Cambria Math"/>
                            <a:ea typeface="Cambria Math"/>
                          </a:rPr>
                          <m:t>∗</m:t>
                        </m:r>
                      </m:e>
                    </m:d>
                  </m:oMath>
                </a14:m>
                <a:r>
                  <a:rPr lang="de-DE" sz="2000" dirty="0">
                    <a:latin typeface="+mn-lt"/>
                  </a:rPr>
                  <a:t> in </a:t>
                </a:r>
              </a:p>
            </p:txBody>
          </p:sp>
        </mc:Choice>
        <mc:Fallback xmlns="">
          <p:sp>
            <p:nvSpPr>
              <p:cNvPr id="17" name="Textfeld 16"/>
              <p:cNvSpPr txBox="1">
                <a:spLocks noRot="1" noChangeAspect="1" noMove="1" noResize="1" noEditPoints="1" noAdjustHandles="1" noChangeArrowheads="1" noChangeShapeType="1" noTextEdit="1"/>
              </p:cNvSpPr>
              <p:nvPr/>
            </p:nvSpPr>
            <p:spPr>
              <a:xfrm>
                <a:off x="679360" y="2601654"/>
                <a:ext cx="6412920" cy="400110"/>
              </a:xfrm>
              <a:prstGeom prst="rect">
                <a:avLst/>
              </a:prstGeom>
              <a:blipFill rotWithShape="1">
                <a:blip r:embed="rId5"/>
                <a:stretch>
                  <a:fillRect l="-951"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720916" y="3017197"/>
                <a:ext cx="7702168" cy="153779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f>
                        <m:fPr>
                          <m:ctrlPr>
                            <a:rPr lang="de-DE" sz="2000" i="1" smtClean="0">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num>
                        <m:den>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num>
                                <m:den>
                                  <m:r>
                                    <a:rPr lang="de-DE" sz="2000" i="1">
                                      <a:latin typeface="Cambria Math"/>
                                    </a:rPr>
                                    <m:t>𝑛</m:t>
                                  </m:r>
                                </m:den>
                              </m:f>
                            </m:e>
                          </m:rad>
                        </m:den>
                      </m:f>
                      <m:r>
                        <a:rPr lang="de-DE" sz="2000" b="0" i="1" smtClean="0">
                          <a:latin typeface="Cambria Math"/>
                        </a:rPr>
                        <m:t>=</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num>
                        <m:den>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num>
                                <m:den>
                                  <m:r>
                                    <a:rPr lang="de-DE" sz="2000" i="1">
                                      <a:latin typeface="Cambria Math"/>
                                    </a:rPr>
                                    <m:t>𝑛</m:t>
                                  </m:r>
                                </m:den>
                              </m:f>
                            </m:e>
                          </m:rad>
                        </m:den>
                      </m:f>
                      <m:r>
                        <a:rPr lang="de-DE" sz="2000" b="0" i="1" smtClean="0">
                          <a:latin typeface="Cambria Math"/>
                        </a:rPr>
                        <m:t>+</m:t>
                      </m:r>
                      <m:f>
                        <m:fPr>
                          <m:ctrlPr>
                            <a:rPr lang="de-DE" sz="2000" i="1">
                              <a:latin typeface="Cambria Math" panose="02040503050406030204" pitchFamily="18" charset="0"/>
                            </a:rPr>
                          </m:ctrlPr>
                        </m:fPr>
                        <m:num>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acc>
                            <m:accPr>
                              <m:chr m:val="̅"/>
                              <m:ctrlPr>
                                <a:rPr lang="de-DE" sz="2000" i="1">
                                  <a:latin typeface="Cambria Math" panose="02040503050406030204" pitchFamily="18" charset="0"/>
                                </a:rPr>
                              </m:ctrlPr>
                            </m:accPr>
                            <m:e>
                              <m:r>
                                <a:rPr lang="de-DE" sz="2000" i="1">
                                  <a:latin typeface="Cambria Math"/>
                                </a:rPr>
                                <m:t>𝑈</m:t>
                              </m:r>
                            </m:e>
                          </m:acc>
                        </m:num>
                        <m:den>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num>
                                <m:den>
                                  <m:r>
                                    <a:rPr lang="de-DE" sz="2000" i="1">
                                      <a:latin typeface="Cambria Math"/>
                                    </a:rPr>
                                    <m:t>𝑛</m:t>
                                  </m:r>
                                </m:den>
                              </m:f>
                            </m:e>
                          </m:rad>
                        </m:den>
                      </m:f>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720916" y="3017197"/>
                <a:ext cx="7702168" cy="1537793"/>
              </a:xfrm>
              <a:prstGeom prst="rect">
                <a:avLst/>
              </a:prstGeom>
              <a:blipFill rotWithShape="1">
                <a:blip r:embed="rId6"/>
                <a:stretch>
                  <a:fillRect/>
                </a:stretch>
              </a:blipFill>
            </p:spPr>
            <p:txBody>
              <a:bodyPr/>
              <a:lstStyle/>
              <a:p>
                <a:r>
                  <a:rPr lang="de-DE">
                    <a:noFill/>
                  </a:rPr>
                  <a:t> </a:t>
                </a:r>
              </a:p>
            </p:txBody>
          </p:sp>
        </mc:Fallback>
      </mc:AlternateContent>
      <p:sp>
        <p:nvSpPr>
          <p:cNvPr id="19" name="Geschweifte Klammer links 18"/>
          <p:cNvSpPr/>
          <p:nvPr/>
        </p:nvSpPr>
        <p:spPr>
          <a:xfrm rot="16200000">
            <a:off x="1721083" y="3598448"/>
            <a:ext cx="226904" cy="2162566"/>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2" name="Geschweifte Klammer links 21"/>
          <p:cNvSpPr/>
          <p:nvPr/>
        </p:nvSpPr>
        <p:spPr>
          <a:xfrm rot="16200000">
            <a:off x="4233434" y="3598448"/>
            <a:ext cx="226904" cy="2162566"/>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3" name="Geschweifte Klammer links 22"/>
          <p:cNvSpPr/>
          <p:nvPr/>
        </p:nvSpPr>
        <p:spPr>
          <a:xfrm rot="16200000">
            <a:off x="6691959" y="3598448"/>
            <a:ext cx="226904" cy="2162566"/>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8" name="Textfeld 27"/>
              <p:cNvSpPr txBox="1"/>
              <p:nvPr/>
            </p:nvSpPr>
            <p:spPr>
              <a:xfrm>
                <a:off x="3563888" y="4921143"/>
                <a:ext cx="1762757"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𝑛</m:t>
                          </m:r>
                        </m:sub>
                      </m:sSub>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m:oMathPara>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3563888" y="4921143"/>
                <a:ext cx="1762757" cy="400110"/>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1043610" y="4921143"/>
                <a:ext cx="187220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smtClean="0">
                              <a:latin typeface="Cambria Math" panose="02040503050406030204" pitchFamily="18" charset="0"/>
                            </a:rPr>
                          </m:ctrlPr>
                        </m:sSubPr>
                        <m:e>
                          <m:r>
                            <a:rPr lang="de-DE" sz="2000" b="0" i="1" smtClean="0">
                              <a:latin typeface="Cambria Math"/>
                            </a:rPr>
                            <m:t>𝑍</m:t>
                          </m:r>
                        </m:e>
                        <m:sub>
                          <m:r>
                            <a:rPr lang="de-DE" sz="2000" b="0" i="1" smtClean="0">
                              <a:latin typeface="Cambria Math"/>
                            </a:rPr>
                            <m:t>𝑛</m:t>
                          </m:r>
                        </m:sub>
                      </m:sSub>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m:oMathPara>
                </a14:m>
                <a:endParaRPr lang="de-DE" sz="2000" dirty="0">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1043610" y="4921143"/>
                <a:ext cx="1872208" cy="400110"/>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4211959" y="4759018"/>
                <a:ext cx="36004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4211959" y="4759018"/>
                <a:ext cx="360040" cy="338554"/>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1702916" y="4782644"/>
                <a:ext cx="36004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1702916" y="4782644"/>
                <a:ext cx="360040" cy="338554"/>
              </a:xfrm>
              <a:prstGeom prst="rect">
                <a:avLst/>
              </a:prstGeom>
              <a:blipFill rotWithShape="1">
                <a:blip r:embed="rId10"/>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6012161" y="4857250"/>
                <a:ext cx="1622798" cy="4806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smtClean="0">
                              <a:latin typeface="Cambria Math" panose="02040503050406030204" pitchFamily="18" charset="0"/>
                            </a:rPr>
                          </m:ctrlPr>
                        </m:sSubPr>
                        <m:e>
                          <m:r>
                            <a:rPr lang="de-DE" sz="2000" b="0" i="1" smtClean="0">
                              <a:latin typeface="Cambria Math"/>
                            </a:rPr>
                            <m:t>𝐴</m:t>
                          </m:r>
                        </m:e>
                        <m:sub>
                          <m:r>
                            <a:rPr lang="de-DE" sz="2000" b="0" i="1" smtClean="0">
                              <a:latin typeface="Cambria Math"/>
                            </a:rPr>
                            <m:t>𝑛</m:t>
                          </m:r>
                        </m:sub>
                      </m:sSub>
                      <m:r>
                        <a:rPr lang="de-DE" sz="2000" b="0" i="1" smtClean="0">
                          <a:latin typeface="Cambria Math"/>
                        </a:rPr>
                        <m:t>  </m:t>
                      </m:r>
                      <m:groupChr>
                        <m:groupChrPr>
                          <m:chr m:val="→"/>
                          <m:vertJc m:val="bot"/>
                          <m:ctrlPr>
                            <a:rPr lang="de-DE" sz="2000" b="0" i="1" smtClean="0">
                              <a:latin typeface="Cambria Math" panose="02040503050406030204" pitchFamily="18" charset="0"/>
                            </a:rPr>
                          </m:ctrlPr>
                        </m:groupChrPr>
                        <m:e>
                          <m:r>
                            <m:rPr>
                              <m:brk m:alnAt="2"/>
                            </m:rPr>
                            <a:rPr lang="de-DE" sz="2000" b="0" i="1" smtClean="0">
                              <a:latin typeface="Cambria Math"/>
                            </a:rPr>
                            <m:t> </m:t>
                          </m:r>
                          <m:r>
                            <a:rPr lang="de-DE" sz="2000" b="0" i="1" smtClean="0">
                              <a:latin typeface="Cambria Math"/>
                            </a:rPr>
                            <m:t>  </m:t>
                          </m:r>
                          <m:r>
                            <a:rPr lang="de-DE" sz="2000" b="0" i="1" smtClean="0">
                              <a:latin typeface="Cambria Math"/>
                            </a:rPr>
                            <m:t>𝑝</m:t>
                          </m:r>
                          <m:r>
                            <a:rPr lang="de-DE" sz="2000" b="0" i="1" smtClean="0">
                              <a:latin typeface="Cambria Math"/>
                            </a:rPr>
                            <m:t>   </m:t>
                          </m:r>
                        </m:e>
                      </m:groupChr>
                      <m:r>
                        <a:rPr lang="de-DE" sz="2000" b="0" i="1" smtClean="0">
                          <a:latin typeface="Cambria Math"/>
                        </a:rPr>
                        <m:t>  0</m:t>
                      </m:r>
                    </m:oMath>
                  </m:oMathPara>
                </a14:m>
                <a:endParaRPr lang="de-DE" sz="2000" dirty="0">
                  <a:latin typeface="+mn-lt"/>
                </a:endParaRPr>
              </a:p>
            </p:txBody>
          </p:sp>
        </mc:Choice>
        <mc:Fallback xmlns="">
          <p:sp>
            <p:nvSpPr>
              <p:cNvPr id="33" name="Textfeld 32"/>
              <p:cNvSpPr txBox="1">
                <a:spLocks noRot="1" noChangeAspect="1" noMove="1" noResize="1" noEditPoints="1" noAdjustHandles="1" noChangeArrowheads="1" noChangeShapeType="1" noTextEdit="1"/>
              </p:cNvSpPr>
              <p:nvPr/>
            </p:nvSpPr>
            <p:spPr>
              <a:xfrm>
                <a:off x="6012161" y="4857250"/>
                <a:ext cx="1622798" cy="480644"/>
              </a:xfrm>
              <a:prstGeom prst="rect">
                <a:avLst/>
              </a:prstGeom>
              <a:blipFill rotWithShape="1">
                <a:blip r:embed="rId11"/>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657216" y="5445224"/>
                <a:ext cx="8029584" cy="400110"/>
              </a:xfrm>
              <a:prstGeom prst="rect">
                <a:avLst/>
              </a:prstGeom>
              <a:noFill/>
            </p:spPr>
            <p:txBody>
              <a:bodyPr wrap="square" rtlCol="0">
                <a:spAutoFit/>
              </a:bodyPr>
              <a:lstStyle/>
              <a:p>
                <a:r>
                  <a:rPr lang="de-DE" sz="2000" dirty="0">
                    <a:latin typeface="+mn-lt"/>
                  </a:rPr>
                  <a:t>Das Verteilungsresultat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𝑍</m:t>
                        </m:r>
                      </m:e>
                      <m:sub>
                        <m:r>
                          <a:rPr lang="de-DE" sz="2000" b="0" i="1" smtClean="0">
                            <a:latin typeface="Cambria Math"/>
                          </a:rPr>
                          <m:t>𝑛</m:t>
                        </m:r>
                      </m:sub>
                    </m:sSub>
                  </m:oMath>
                </a14:m>
                <a:r>
                  <a:rPr lang="de-DE" sz="2000" dirty="0">
                    <a:latin typeface="+mn-lt"/>
                  </a:rPr>
                  <a:t> resultiert aus </a:t>
                </a:r>
                <a:r>
                  <a:rPr lang="de-DE" sz="2000" dirty="0" err="1">
                    <a:latin typeface="+mn-lt"/>
                  </a:rPr>
                  <a:t>Slutsky‘s</a:t>
                </a:r>
                <a:r>
                  <a:rPr lang="de-DE" sz="2000" dirty="0">
                    <a:latin typeface="+mn-lt"/>
                  </a:rPr>
                  <a:t> Theorem (</a:t>
                </a:r>
                <a:r>
                  <a:rPr lang="de-DE" sz="2000">
                    <a:latin typeface="+mn-lt"/>
                  </a:rPr>
                  <a:t>Folie 583)</a:t>
                </a:r>
                <a:endParaRPr lang="de-DE" sz="2000" dirty="0">
                  <a:latin typeface="+mn-lt"/>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657216" y="5445224"/>
                <a:ext cx="8029584" cy="400110"/>
              </a:xfrm>
              <a:prstGeom prst="rect">
                <a:avLst/>
              </a:prstGeom>
              <a:blipFill>
                <a:blip r:embed="rId12"/>
                <a:stretch>
                  <a:fillRect l="-835"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657216" y="5845334"/>
                <a:ext cx="7993110" cy="400110"/>
              </a:xfrm>
              <a:prstGeom prst="rect">
                <a:avLst/>
              </a:prstGeom>
              <a:noFill/>
            </p:spPr>
            <p:txBody>
              <a:bodyPr wrap="square" rtlCol="0">
                <a:spAutoFit/>
              </a:bodyPr>
              <a:lstStyle/>
              <a:p>
                <a:r>
                  <a:rPr lang="de-DE" sz="2000" dirty="0">
                    <a:latin typeface="+mn-lt"/>
                  </a:rPr>
                  <a:t>Damit wäre </a:t>
                </a:r>
                <a14:m>
                  <m:oMath xmlns:m="http://schemas.openxmlformats.org/officeDocument/2006/math">
                    <m:d>
                      <m:dPr>
                        <m:ctrlPr>
                          <a:rPr lang="de-DE" sz="2000" i="1" smtClean="0">
                            <a:latin typeface="Cambria Math" panose="02040503050406030204" pitchFamily="18" charset="0"/>
                          </a:rPr>
                        </m:ctrlPr>
                      </m:dPr>
                      <m:e>
                        <m:r>
                          <a:rPr lang="de-DE" sz="2000" i="1" smtClean="0">
                            <a:latin typeface="Cambria Math"/>
                            <a:ea typeface="Cambria Math"/>
                          </a:rPr>
                          <m:t>∗</m:t>
                        </m:r>
                      </m:e>
                    </m:d>
                  </m:oMath>
                </a14:m>
                <a:r>
                  <a:rPr lang="de-DE" sz="2000" dirty="0">
                    <a:latin typeface="+mn-lt"/>
                  </a:rPr>
                  <a:t> nachgewiesen. Allerdings fehlt noch der ...</a:t>
                </a:r>
              </a:p>
            </p:txBody>
          </p:sp>
        </mc:Choice>
        <mc:Fallback xmlns="">
          <p:sp>
            <p:nvSpPr>
              <p:cNvPr id="35" name="Textfeld 34"/>
              <p:cNvSpPr txBox="1">
                <a:spLocks noRot="1" noChangeAspect="1" noMove="1" noResize="1" noEditPoints="1" noAdjustHandles="1" noChangeArrowheads="1" noChangeShapeType="1" noTextEdit="1"/>
              </p:cNvSpPr>
              <p:nvPr/>
            </p:nvSpPr>
            <p:spPr>
              <a:xfrm>
                <a:off x="657216" y="5845334"/>
                <a:ext cx="7993110" cy="400110"/>
              </a:xfrm>
              <a:prstGeom prst="rect">
                <a:avLst/>
              </a:prstGeom>
              <a:blipFill rotWithShape="1">
                <a:blip r:embed="rId13"/>
                <a:stretch>
                  <a:fillRect l="-839" t="-7576" b="-25758"/>
                </a:stretch>
              </a:blipFill>
            </p:spPr>
            <p:txBody>
              <a:bodyPr/>
              <a:lstStyle/>
              <a:p>
                <a:r>
                  <a:rPr lang="de-DE">
                    <a:noFill/>
                  </a:rPr>
                  <a:t> </a:t>
                </a:r>
              </a:p>
            </p:txBody>
          </p:sp>
        </mc:Fallback>
      </mc:AlternateContent>
      <p:sp>
        <p:nvSpPr>
          <p:cNvPr id="2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899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25239382"/>
      </p:ext>
    </p:extLst>
  </p:cSld>
  <p:clrMapOvr>
    <a:masterClrMapping/>
  </p:clrMapOvr>
</p:sld>
</file>

<file path=ppt/slides/slide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900</a:t>
            </a:r>
            <a:endParaRPr lang="de-DE" sz="8000" b="1" dirty="0">
              <a:solidFill>
                <a:schemeClr val="tx1"/>
              </a:solidFill>
              <a:latin typeface="+mj-lt"/>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4" name="Textfeld 13"/>
              <p:cNvSpPr txBox="1"/>
              <p:nvPr/>
            </p:nvSpPr>
            <p:spPr>
              <a:xfrm>
                <a:off x="468313" y="1124744"/>
                <a:ext cx="7541376" cy="480644"/>
              </a:xfrm>
              <a:prstGeom prst="rect">
                <a:avLst/>
              </a:prstGeom>
              <a:noFill/>
            </p:spPr>
            <p:txBody>
              <a:bodyPr wrap="square" rtlCol="0">
                <a:spAutoFit/>
              </a:bodyPr>
              <a:lstStyle/>
              <a:p>
                <a:r>
                  <a:rPr lang="de-DE" sz="2000" dirty="0">
                    <a:latin typeface="+mn-lt"/>
                  </a:rPr>
                  <a:t>&gt; Nachweis von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𝐴</m:t>
                        </m:r>
                      </m:e>
                      <m:sub>
                        <m:r>
                          <a:rPr lang="de-DE" sz="2000" i="1">
                            <a:latin typeface="Cambria Math"/>
                          </a:rPr>
                          <m:t>𝑛</m:t>
                        </m:r>
                      </m:sub>
                    </m:sSub>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a:rPr lang="de-DE" sz="2000" i="1">
                            <a:latin typeface="Cambria Math"/>
                          </a:rPr>
                          <m:t>𝑝</m:t>
                        </m:r>
                        <m:r>
                          <a:rPr lang="de-DE" sz="2000" i="1">
                            <a:latin typeface="Cambria Math"/>
                          </a:rPr>
                          <m:t>   </m:t>
                        </m:r>
                      </m:e>
                    </m:groupChr>
                    <m:r>
                      <a:rPr lang="de-DE" sz="2000" i="1">
                        <a:latin typeface="Cambria Math"/>
                      </a:rPr>
                      <m:t>  0</m:t>
                    </m:r>
                  </m:oMath>
                </a14:m>
                <a:r>
                  <a:rPr lang="de-DE" sz="2000" dirty="0"/>
                  <a:t>:</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13" y="1124744"/>
                <a:ext cx="7541376" cy="480644"/>
              </a:xfrm>
              <a:prstGeom prst="rect">
                <a:avLst/>
              </a:prstGeom>
              <a:blipFill rotWithShape="1">
                <a:blip r:embed="rId3"/>
                <a:stretch>
                  <a:fillRect l="-889" b="-2307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855552" y="1708364"/>
                <a:ext cx="7702168" cy="84189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𝐴</m:t>
                          </m:r>
                        </m:e>
                        <m:sub>
                          <m:r>
                            <a:rPr lang="de-DE" sz="2000" b="0" i="1" smtClean="0">
                              <a:latin typeface="Cambria Math"/>
                            </a:rPr>
                            <m:t>𝑛</m:t>
                          </m:r>
                        </m:sub>
                      </m:sSub>
                      <m:r>
                        <a:rPr lang="de-DE" sz="2000" b="0" i="1" smtClean="0">
                          <a:latin typeface="Cambria Math"/>
                        </a:rPr>
                        <m:t>=</m:t>
                      </m:r>
                      <m:f>
                        <m:fPr>
                          <m:ctrlPr>
                            <a:rPr lang="de-DE" sz="2000" i="1" smtClean="0">
                              <a:latin typeface="Cambria Math" panose="02040503050406030204" pitchFamily="18" charset="0"/>
                            </a:rPr>
                          </m:ctrlPr>
                        </m:fPr>
                        <m:num>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sSub>
                            <m:sSubPr>
                              <m:ctrlPr>
                                <a:rPr lang="de-DE" sz="2000" i="1" smtClean="0">
                                  <a:latin typeface="Cambria Math" panose="02040503050406030204" pitchFamily="18" charset="0"/>
                                </a:rPr>
                              </m:ctrlPr>
                            </m:sSubPr>
                            <m:e>
                              <m:r>
                                <a:rPr lang="de-DE" sz="2000" i="1" smtClean="0">
                                  <a:latin typeface="Cambria Math"/>
                                  <a:ea typeface="Cambria Math"/>
                                </a:rPr>
                                <m:t>𝜎</m:t>
                              </m:r>
                            </m:e>
                            <m:sub>
                              <m:r>
                                <a:rPr lang="de-DE" sz="2000" b="0" i="1" smtClean="0">
                                  <a:latin typeface="Cambria Math"/>
                                </a:rPr>
                                <m:t>𝑈</m:t>
                              </m:r>
                            </m:sub>
                          </m:sSub>
                        </m:num>
                        <m:den>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den>
                      </m:f>
                      <m:r>
                        <a:rPr lang="de-DE" sz="2000" i="1">
                          <a:latin typeface="Cambria Math"/>
                          <a:ea typeface="Cambria Math"/>
                        </a:rPr>
                        <m:t>×</m:t>
                      </m:r>
                      <m:f>
                        <m:fPr>
                          <m:ctrlPr>
                            <a:rPr lang="de-DE" sz="2000" i="1">
                              <a:latin typeface="Cambria Math" panose="02040503050406030204" pitchFamily="18" charset="0"/>
                            </a:rPr>
                          </m:ctrlPr>
                        </m:fPr>
                        <m:num>
                          <m:acc>
                            <m:accPr>
                              <m:chr m:val="̅"/>
                              <m:ctrlPr>
                                <a:rPr lang="de-DE" sz="2000" i="1">
                                  <a:latin typeface="Cambria Math" panose="02040503050406030204" pitchFamily="18" charset="0"/>
                                </a:rPr>
                              </m:ctrlPr>
                            </m:accPr>
                            <m:e>
                              <m:r>
                                <a:rPr lang="de-DE" sz="2000" i="1">
                                  <a:latin typeface="Cambria Math"/>
                                </a:rPr>
                                <m:t>𝑈</m:t>
                              </m:r>
                            </m:e>
                          </m:acc>
                        </m:num>
                        <m:den>
                          <m:f>
                            <m:fPr>
                              <m:type m:val="lin"/>
                              <m:ctrlPr>
                                <a:rPr lang="de-DE" sz="2000" i="1" smtClean="0">
                                  <a:latin typeface="Cambria Math" panose="02040503050406030204" pitchFamily="18" charset="0"/>
                                </a:rPr>
                              </m:ctrlPr>
                            </m:fPr>
                            <m:num>
                              <m:sSub>
                                <m:sSubPr>
                                  <m:ctrlPr>
                                    <a:rPr lang="de-DE" sz="2000" i="1" smtClean="0">
                                      <a:latin typeface="Cambria Math" panose="02040503050406030204" pitchFamily="18" charset="0"/>
                                    </a:rPr>
                                  </m:ctrlPr>
                                </m:sSubPr>
                                <m:e>
                                  <m:r>
                                    <a:rPr lang="de-DE" sz="2000" i="1" smtClean="0">
                                      <a:latin typeface="Cambria Math"/>
                                      <a:ea typeface="Cambria Math"/>
                                    </a:rPr>
                                    <m:t>𝜎</m:t>
                                  </m:r>
                                </m:e>
                                <m:sub>
                                  <m:r>
                                    <a:rPr lang="de-DE" sz="2000" b="0" i="1" smtClean="0">
                                      <a:latin typeface="Cambria Math"/>
                                    </a:rPr>
                                    <m:t>𝑈</m:t>
                                  </m:r>
                                </m:sub>
                              </m:sSub>
                            </m:num>
                            <m:den>
                              <m:r>
                                <a:rPr lang="de-DE" sz="2000" b="0" i="1" smtClean="0">
                                  <a:latin typeface="Cambria Math"/>
                                </a:rPr>
                                <m:t>𝑛</m:t>
                              </m:r>
                            </m:den>
                          </m:f>
                        </m:den>
                      </m:f>
                    </m:oMath>
                  </m:oMathPara>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855552" y="1708364"/>
                <a:ext cx="7702168" cy="841897"/>
              </a:xfrm>
              <a:prstGeom prst="rect">
                <a:avLst/>
              </a:prstGeom>
              <a:blipFill rotWithShape="1">
                <a:blip r:embed="rId4"/>
                <a:stretch>
                  <a:fillRect/>
                </a:stretch>
              </a:blipFill>
            </p:spPr>
            <p:txBody>
              <a:bodyPr/>
              <a:lstStyle/>
              <a:p>
                <a:r>
                  <a:rPr lang="de-DE">
                    <a:noFill/>
                  </a:rPr>
                  <a:t> </a:t>
                </a:r>
              </a:p>
            </p:txBody>
          </p:sp>
        </mc:Fallback>
      </mc:AlternateContent>
      <p:sp>
        <p:nvSpPr>
          <p:cNvPr id="16" name="Geschweifte Klammer links 15"/>
          <p:cNvSpPr/>
          <p:nvPr/>
        </p:nvSpPr>
        <p:spPr>
          <a:xfrm rot="16200000">
            <a:off x="2334312" y="1684049"/>
            <a:ext cx="226904" cy="1944216"/>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7" name="Geschweifte Klammer links 16"/>
          <p:cNvSpPr/>
          <p:nvPr/>
        </p:nvSpPr>
        <p:spPr>
          <a:xfrm rot="16200000">
            <a:off x="3878390" y="2292023"/>
            <a:ext cx="226905" cy="728266"/>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18" name="Textfeld 17"/>
              <p:cNvSpPr txBox="1"/>
              <p:nvPr/>
            </p:nvSpPr>
            <p:spPr>
              <a:xfrm>
                <a:off x="3131840" y="2887199"/>
                <a:ext cx="181668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smtClean="0">
                              <a:latin typeface="Cambria Math" panose="02040503050406030204" pitchFamily="18" charset="0"/>
                            </a:rPr>
                          </m:ctrlPr>
                        </m:sSubPr>
                        <m:e>
                          <m:r>
                            <a:rPr lang="de-DE" sz="2000" b="0" i="1" smtClean="0">
                              <a:latin typeface="Cambria Math"/>
                            </a:rPr>
                            <m:t>𝑊</m:t>
                          </m:r>
                        </m:e>
                        <m:sub>
                          <m:r>
                            <a:rPr lang="de-DE" sz="2000" b="0" i="1" smtClean="0">
                              <a:latin typeface="Cambria Math"/>
                            </a:rPr>
                            <m:t>𝑛</m:t>
                          </m:r>
                        </m:sub>
                      </m:sSub>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131840" y="2887199"/>
                <a:ext cx="1816681" cy="400110"/>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475656" y="2806665"/>
                <a:ext cx="1819099" cy="4806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smtClean="0">
                              <a:latin typeface="Cambria Math" panose="02040503050406030204" pitchFamily="18" charset="0"/>
                            </a:rPr>
                          </m:ctrlPr>
                        </m:sSubPr>
                        <m:e>
                          <m:r>
                            <a:rPr lang="de-DE" sz="2000" b="0" i="1" smtClean="0">
                              <a:latin typeface="Cambria Math"/>
                            </a:rPr>
                            <m:t>𝐵</m:t>
                          </m:r>
                        </m:e>
                        <m:sub>
                          <m:r>
                            <a:rPr lang="de-DE" sz="2000" b="0" i="1" smtClean="0">
                              <a:latin typeface="Cambria Math"/>
                            </a:rPr>
                            <m:t>𝑛</m:t>
                          </m:r>
                        </m:sub>
                      </m:sSub>
                      <m:r>
                        <a:rPr lang="de-DE" sz="2000" b="0" i="1" smtClean="0">
                          <a:latin typeface="Cambria Math"/>
                        </a:rPr>
                        <m:t>  </m:t>
                      </m:r>
                      <m:groupChr>
                        <m:groupChrPr>
                          <m:chr m:val="→"/>
                          <m:vertJc m:val="bot"/>
                          <m:ctrlPr>
                            <a:rPr lang="de-DE" sz="2000" b="0" i="1" smtClean="0">
                              <a:latin typeface="Cambria Math" panose="02040503050406030204" pitchFamily="18" charset="0"/>
                            </a:rPr>
                          </m:ctrlPr>
                        </m:groupChrPr>
                        <m:e>
                          <m:r>
                            <m:rPr>
                              <m:brk m:alnAt="2"/>
                            </m:rPr>
                            <a:rPr lang="de-DE" sz="2000" b="0" i="1" smtClean="0">
                              <a:latin typeface="Cambria Math"/>
                            </a:rPr>
                            <m:t> </m:t>
                          </m:r>
                          <m:r>
                            <a:rPr lang="de-DE" sz="2000" b="0" i="1" smtClean="0">
                              <a:latin typeface="Cambria Math"/>
                            </a:rPr>
                            <m:t>  </m:t>
                          </m:r>
                          <m:r>
                            <a:rPr lang="de-DE" sz="2000" b="0" i="1" smtClean="0">
                              <a:latin typeface="Cambria Math"/>
                            </a:rPr>
                            <m:t>𝑝</m:t>
                          </m:r>
                          <m:r>
                            <a:rPr lang="de-DE" sz="2000" b="0" i="1" smtClean="0">
                              <a:latin typeface="Cambria Math"/>
                            </a:rPr>
                            <m:t>   </m:t>
                          </m:r>
                        </m:e>
                      </m:groupChr>
                      <m:r>
                        <a:rPr lang="de-DE" sz="2000" b="0" i="1" smtClean="0">
                          <a:latin typeface="Cambria Math"/>
                        </a:rPr>
                        <m:t>  0</m:t>
                      </m:r>
                    </m:oMath>
                  </m:oMathPara>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475656" y="2806665"/>
                <a:ext cx="1819099" cy="480644"/>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3824156" y="2765597"/>
                <a:ext cx="36004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3824156" y="2765597"/>
                <a:ext cx="360040" cy="338554"/>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639323" y="3573016"/>
                <a:ext cx="7370366" cy="406458"/>
              </a:xfrm>
              <a:prstGeom prst="rect">
                <a:avLst/>
              </a:prstGeom>
              <a:noFill/>
            </p:spPr>
            <p:txBody>
              <a:bodyPr wrap="square" rtlCol="0">
                <a:spAutoFit/>
              </a:bodyPr>
              <a:lstStyle/>
              <a:p>
                <a:r>
                  <a:rPr lang="de-DE" sz="2000" dirty="0">
                    <a:latin typeface="+mn-lt"/>
                  </a:rPr>
                  <a:t>Da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𝑛</m:t>
                        </m:r>
                      </m:sub>
                    </m:sSub>
                  </m:oMath>
                </a14:m>
                <a:r>
                  <a:rPr lang="de-DE" sz="2000" dirty="0">
                    <a:latin typeface="+mn-lt"/>
                  </a:rPr>
                  <a:t> </a:t>
                </a:r>
                <a:r>
                  <a:rPr lang="de-DE" sz="2000" dirty="0" err="1">
                    <a:latin typeface="+mn-lt"/>
                  </a:rPr>
                  <a:t>u.i.v</a:t>
                </a:r>
                <a:r>
                  <a:rPr lang="de-DE" sz="2000" dirty="0">
                    <a:latin typeface="+mn-lt"/>
                  </a:rPr>
                  <a:t>. sind mit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r>
                      <a:rPr lang="de-DE" sz="2000" b="0" i="1" smtClean="0">
                        <a:latin typeface="Cambria Math"/>
                      </a:rPr>
                      <m:t>=0</m:t>
                    </m:r>
                  </m:oMath>
                </a14:m>
                <a:r>
                  <a:rPr lang="de-DE" sz="2000" dirty="0">
                    <a:latin typeface="+mn-lt"/>
                  </a:rPr>
                  <a:t> und </a:t>
                </a:r>
                <a14:m>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r>
                      <a:rPr lang="de-DE" sz="2000" b="0" i="1" smtClean="0">
                        <a:latin typeface="Cambria Math"/>
                      </a:rPr>
                      <m:t>=</m:t>
                    </m:r>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𝑈</m:t>
                        </m:r>
                      </m:sub>
                      <m:sup>
                        <m:r>
                          <a:rPr lang="de-DE" sz="2000" b="0" i="1" smtClean="0">
                            <a:latin typeface="Cambria Math"/>
                          </a:rPr>
                          <m:t>2</m:t>
                        </m:r>
                      </m:sup>
                    </m:sSubSup>
                  </m:oMath>
                </a14:m>
                <a:r>
                  <a:rPr lang="de-DE" sz="2000" dirty="0">
                    <a:latin typeface="+mn-lt"/>
                  </a:rPr>
                  <a:t>, folgt</a:t>
                </a:r>
              </a:p>
            </p:txBody>
          </p:sp>
        </mc:Choice>
        <mc:Fallback xmlns="">
          <p:sp>
            <p:nvSpPr>
              <p:cNvPr id="23" name="Textfeld 22"/>
              <p:cNvSpPr txBox="1">
                <a:spLocks noRot="1" noChangeAspect="1" noMove="1" noResize="1" noEditPoints="1" noAdjustHandles="1" noChangeArrowheads="1" noChangeShapeType="1" noTextEdit="1"/>
              </p:cNvSpPr>
              <p:nvPr/>
            </p:nvSpPr>
            <p:spPr>
              <a:xfrm>
                <a:off x="639323" y="3573016"/>
                <a:ext cx="7370366" cy="406458"/>
              </a:xfrm>
              <a:prstGeom prst="rect">
                <a:avLst/>
              </a:prstGeom>
              <a:blipFill rotWithShape="1">
                <a:blip r:embed="rId8"/>
                <a:stretch>
                  <a:fillRect l="-910" t="-5970" b="-25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639323" y="4032190"/>
                <a:ext cx="7370366" cy="400110"/>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𝑊</m:t>
                        </m:r>
                      </m:e>
                      <m:sub>
                        <m:r>
                          <a:rPr lang="de-DE" sz="2000" i="1">
                            <a:latin typeface="Cambria Math"/>
                          </a:rPr>
                          <m:t>𝑛</m:t>
                        </m:r>
                      </m:sub>
                    </m:sSub>
                    <m:r>
                      <a:rPr lang="de-DE" sz="2000" i="1">
                        <a:latin typeface="Cambria Math"/>
                      </a:rPr>
                      <m:t>  ~  </m:t>
                    </m:r>
                    <m:r>
                      <a:rPr lang="de-DE" sz="2000" i="1">
                        <a:latin typeface="Cambria Math"/>
                      </a:rPr>
                      <m:t>𝑁</m:t>
                    </m:r>
                    <m:d>
                      <m:dPr>
                        <m:ctrlPr>
                          <a:rPr lang="de-DE" sz="2000" i="1">
                            <a:latin typeface="Cambria Math" panose="02040503050406030204" pitchFamily="18" charset="0"/>
                          </a:rPr>
                        </m:ctrlPr>
                      </m:dPr>
                      <m:e>
                        <m:r>
                          <a:rPr lang="de-DE" sz="2000" i="1">
                            <a:latin typeface="Cambria Math"/>
                          </a:rPr>
                          <m:t>0,1</m:t>
                        </m:r>
                      </m:e>
                    </m:d>
                  </m:oMath>
                </a14:m>
                <a:r>
                  <a:rPr lang="de-DE" sz="2000" dirty="0">
                    <a:latin typeface="+mn-lt"/>
                  </a:rPr>
                  <a:t> mit dem ZGWS. Andererseits sind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a:t>
                </a:r>
                <a:r>
                  <a:rPr lang="de-DE" sz="2000" dirty="0" err="1">
                    <a:latin typeface="+mn-lt"/>
                  </a:rPr>
                  <a:t>u.i.v</a:t>
                </a:r>
                <a:r>
                  <a:rPr lang="de-DE" sz="2000" dirty="0">
                    <a:latin typeface="+mn-lt"/>
                  </a:rPr>
                  <a:t>.  </a:t>
                </a:r>
              </a:p>
            </p:txBody>
          </p:sp>
        </mc:Choice>
        <mc:Fallback xmlns="">
          <p:sp>
            <p:nvSpPr>
              <p:cNvPr id="27" name="Textfeld 26"/>
              <p:cNvSpPr txBox="1">
                <a:spLocks noRot="1" noChangeAspect="1" noMove="1" noResize="1" noEditPoints="1" noAdjustHandles="1" noChangeArrowheads="1" noChangeShapeType="1" noTextEdit="1"/>
              </p:cNvSpPr>
              <p:nvPr/>
            </p:nvSpPr>
            <p:spPr>
              <a:xfrm>
                <a:off x="639323" y="4032190"/>
                <a:ext cx="7370366" cy="400110"/>
              </a:xfrm>
              <a:prstGeom prst="rect">
                <a:avLst/>
              </a:prstGeom>
              <a:blipFill rotWithShape="1">
                <a:blip r:embed="rId9"/>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082916" y="3878774"/>
                <a:ext cx="36004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082916" y="3878774"/>
                <a:ext cx="360040" cy="338554"/>
              </a:xfrm>
              <a:prstGeom prst="rect">
                <a:avLst/>
              </a:prstGeom>
              <a:blipFill rotWithShape="1">
                <a:blip r:embed="rId10"/>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639323" y="4440362"/>
                <a:ext cx="7370366" cy="404406"/>
              </a:xfrm>
              <a:prstGeom prst="rect">
                <a:avLst/>
              </a:prstGeom>
              <a:noFill/>
            </p:spPr>
            <p:txBody>
              <a:bodyPr wrap="square" rtlCol="0">
                <a:spAutoFit/>
              </a:bodyPr>
              <a:lstStyle/>
              <a:p>
                <a:r>
                  <a:rPr lang="de-DE" sz="2000" dirty="0">
                    <a:latin typeface="+mn-lt"/>
                  </a:rPr>
                  <a:t>mit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oMath>
                </a14:m>
                <a:r>
                  <a:rPr lang="de-DE" sz="2000" dirty="0">
                    <a:latin typeface="+mn-lt"/>
                  </a:rPr>
                  <a:t> und </a:t>
                </a:r>
                <a14:m>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m:t>
                    </m:r>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oMath>
                </a14:m>
                <a:r>
                  <a:rPr lang="de-DE" sz="2000" dirty="0">
                    <a:latin typeface="+mn-lt"/>
                  </a:rPr>
                  <a:t>. Deshalb folgt mit dem GGZ: </a:t>
                </a:r>
              </a:p>
            </p:txBody>
          </p:sp>
        </mc:Choice>
        <mc:Fallback xmlns="">
          <p:sp>
            <p:nvSpPr>
              <p:cNvPr id="29" name="Textfeld 28"/>
              <p:cNvSpPr txBox="1">
                <a:spLocks noRot="1" noChangeAspect="1" noMove="1" noResize="1" noEditPoints="1" noAdjustHandles="1" noChangeArrowheads="1" noChangeShapeType="1" noTextEdit="1"/>
              </p:cNvSpPr>
              <p:nvPr/>
            </p:nvSpPr>
            <p:spPr>
              <a:xfrm>
                <a:off x="639323" y="4440362"/>
                <a:ext cx="7370366" cy="404406"/>
              </a:xfrm>
              <a:prstGeom prst="rect">
                <a:avLst/>
              </a:prstGeom>
              <a:blipFill rotWithShape="1">
                <a:blip r:embed="rId11"/>
                <a:stretch>
                  <a:fillRect l="-910" t="-5970" b="-25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1082916" y="4867165"/>
                <a:ext cx="3595752" cy="480644"/>
              </a:xfrm>
              <a:prstGeom prst="rect">
                <a:avLst/>
              </a:prstGeom>
              <a:noFill/>
            </p:spPr>
            <p:txBody>
              <a:bodyPr wrap="square" rtlCol="0">
                <a:spAutoFit/>
              </a:bodyPr>
              <a:lstStyle/>
              <a:p>
                <a14:m>
                  <m:oMath xmlns:m="http://schemas.openxmlformats.org/officeDocument/2006/math">
                    <m:acc>
                      <m:accPr>
                        <m:chr m:val="̅"/>
                        <m:ctrlPr>
                          <a:rPr lang="de-DE" sz="2000" b="0" i="1" smtClean="0">
                            <a:latin typeface="Cambria Math" panose="02040503050406030204" pitchFamily="18" charset="0"/>
                          </a:rPr>
                        </m:ctrlPr>
                      </m:accPr>
                      <m:e>
                        <m:r>
                          <a:rPr lang="de-DE" sz="2000" b="0" i="1" smtClean="0">
                            <a:latin typeface="Cambria Math"/>
                          </a:rPr>
                          <m:t>𝑋</m:t>
                        </m:r>
                      </m:e>
                    </m:acc>
                    <m:r>
                      <a:rPr lang="de-DE" sz="2000" b="0" i="1" smtClean="0">
                        <a:latin typeface="Cambria Math"/>
                      </a:rPr>
                      <m:t>  </m:t>
                    </m:r>
                    <m:groupChr>
                      <m:groupChrPr>
                        <m:chr m:val="→"/>
                        <m:vertJc m:val="bot"/>
                        <m:ctrlPr>
                          <a:rPr lang="de-DE" sz="2000" b="0" i="1" smtClean="0">
                            <a:latin typeface="Cambria Math" panose="02040503050406030204" pitchFamily="18" charset="0"/>
                          </a:rPr>
                        </m:ctrlPr>
                      </m:groupChrPr>
                      <m:e>
                        <m:r>
                          <m:rPr>
                            <m:brk m:alnAt="2"/>
                          </m:rPr>
                          <a:rPr lang="de-DE" sz="2000" b="0" i="1" smtClean="0">
                            <a:latin typeface="Cambria Math"/>
                          </a:rPr>
                          <m:t> </m:t>
                        </m:r>
                        <m:r>
                          <a:rPr lang="de-DE" sz="2000" b="0" i="1" smtClean="0">
                            <a:latin typeface="Cambria Math"/>
                          </a:rPr>
                          <m:t>  </m:t>
                        </m:r>
                        <m:r>
                          <a:rPr lang="de-DE" sz="2000" b="0" i="1" smtClean="0">
                            <a:latin typeface="Cambria Math"/>
                          </a:rPr>
                          <m:t>𝑝</m:t>
                        </m:r>
                        <m:r>
                          <a:rPr lang="de-DE" sz="2000" b="0" i="1" smtClean="0">
                            <a:latin typeface="Cambria Math"/>
                          </a:rPr>
                          <m:t>   </m:t>
                        </m:r>
                      </m:e>
                    </m:groupChr>
                    <m:r>
                      <a:rPr lang="de-DE" sz="2000" b="0" i="1" smtClean="0">
                        <a:latin typeface="Cambria Math"/>
                      </a:rPr>
                      <m:t>  </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oMath>
                </a14:m>
                <a:r>
                  <a:rPr lang="de-DE" sz="2000" dirty="0">
                    <a:latin typeface="+mn-lt"/>
                  </a:rPr>
                  <a:t>  bzw. </a:t>
                </a:r>
                <a14:m>
                  <m:oMath xmlns:m="http://schemas.openxmlformats.org/officeDocument/2006/math">
                    <m:acc>
                      <m:accPr>
                        <m:chr m:val="̅"/>
                        <m:ctrlPr>
                          <a:rPr lang="de-DE" sz="2000" i="1">
                            <a:latin typeface="Cambria Math" panose="02040503050406030204" pitchFamily="18" charset="0"/>
                          </a:rPr>
                        </m:ctrlPr>
                      </m:accPr>
                      <m:e>
                        <m:r>
                          <a:rPr lang="de-DE" sz="2000" i="1">
                            <a:latin typeface="Cambria Math"/>
                          </a:rPr>
                          <m:t>𝑋</m:t>
                        </m:r>
                      </m:e>
                    </m:acc>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r>
                      <a:rPr lang="de-DE" sz="2000" b="0" i="1" smtClean="0">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a:rPr lang="de-DE" sz="2000" i="1">
                            <a:latin typeface="Cambria Math"/>
                          </a:rPr>
                          <m:t>𝑝</m:t>
                        </m:r>
                        <m:r>
                          <a:rPr lang="de-DE" sz="2000" i="1">
                            <a:latin typeface="Cambria Math"/>
                          </a:rPr>
                          <m:t>   </m:t>
                        </m:r>
                      </m:e>
                    </m:groupChr>
                    <m:r>
                      <a:rPr lang="de-DE" sz="2000" b="0" i="1" smtClean="0">
                        <a:latin typeface="Cambria Math"/>
                      </a:rPr>
                      <m:t>  0</m:t>
                    </m:r>
                  </m:oMath>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1082916" y="4867165"/>
                <a:ext cx="3595752" cy="480644"/>
              </a:xfrm>
              <a:prstGeom prst="rect">
                <a:avLst/>
              </a:prstGeom>
              <a:blipFill rotWithShape="1">
                <a:blip r:embed="rId12"/>
                <a:stretch>
                  <a:fillRect b="-21519"/>
                </a:stretch>
              </a:blipFill>
            </p:spPr>
            <p:txBody>
              <a:bodyPr/>
              <a:lstStyle/>
              <a:p>
                <a:r>
                  <a:rPr lang="de-DE">
                    <a:noFill/>
                  </a:rPr>
                  <a:t> </a:t>
                </a:r>
              </a:p>
            </p:txBody>
          </p:sp>
        </mc:Fallback>
      </mc:AlternateContent>
      <p:sp>
        <p:nvSpPr>
          <p:cNvPr id="31" name="Geschweifte Klammer links 30"/>
          <p:cNvSpPr/>
          <p:nvPr/>
        </p:nvSpPr>
        <p:spPr>
          <a:xfrm rot="10800000">
            <a:off x="5073012" y="1795247"/>
            <a:ext cx="320040" cy="1393991"/>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32" name="Textfeld 31"/>
              <p:cNvSpPr txBox="1"/>
              <p:nvPr/>
            </p:nvSpPr>
            <p:spPr>
              <a:xfrm>
                <a:off x="5364088" y="2274984"/>
                <a:ext cx="2151016" cy="48064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i="1">
                              <a:latin typeface="Cambria Math" panose="02040503050406030204" pitchFamily="18" charset="0"/>
                            </a:rPr>
                          </m:ctrlPr>
                        </m:sSubPr>
                        <m:e>
                          <m:r>
                            <a:rPr lang="de-DE" sz="2000" i="1">
                              <a:latin typeface="Cambria Math"/>
                            </a:rPr>
                            <m:t>𝐴</m:t>
                          </m:r>
                        </m:e>
                        <m:sub>
                          <m:r>
                            <a:rPr lang="de-DE" sz="2000" i="1">
                              <a:latin typeface="Cambria Math"/>
                            </a:rPr>
                            <m:t>𝑛</m:t>
                          </m:r>
                        </m:sub>
                      </m:sSub>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a:rPr lang="de-DE" sz="2000" i="1">
                              <a:latin typeface="Cambria Math"/>
                            </a:rPr>
                            <m:t>𝑝</m:t>
                          </m:r>
                          <m:r>
                            <a:rPr lang="de-DE" sz="2000" i="1">
                              <a:latin typeface="Cambria Math"/>
                            </a:rPr>
                            <m:t>   </m:t>
                          </m:r>
                        </m:e>
                      </m:groupChr>
                      <m:r>
                        <a:rPr lang="de-DE" sz="2000" i="1">
                          <a:latin typeface="Cambria Math"/>
                        </a:rPr>
                        <m:t>  </m:t>
                      </m:r>
                      <m:r>
                        <a:rPr lang="de-DE" sz="2000" i="1" smtClean="0">
                          <a:latin typeface="Cambria Math"/>
                        </a:rPr>
                        <m:t>0</m:t>
                      </m:r>
                    </m:oMath>
                  </m:oMathPara>
                </a14:m>
                <a:endParaRPr lang="de-DE" sz="2000" dirty="0"/>
              </a:p>
            </p:txBody>
          </p:sp>
        </mc:Choice>
        <mc:Fallback xmlns="">
          <p:sp>
            <p:nvSpPr>
              <p:cNvPr id="32" name="Textfeld 31"/>
              <p:cNvSpPr txBox="1">
                <a:spLocks noRot="1" noChangeAspect="1" noMove="1" noResize="1" noEditPoints="1" noAdjustHandles="1" noChangeArrowheads="1" noChangeShapeType="1" noTextEdit="1"/>
              </p:cNvSpPr>
              <p:nvPr/>
            </p:nvSpPr>
            <p:spPr>
              <a:xfrm>
                <a:off x="5364088" y="2274984"/>
                <a:ext cx="2151016" cy="480644"/>
              </a:xfrm>
              <a:prstGeom prst="rect">
                <a:avLst/>
              </a:prstGeom>
              <a:blipFill rotWithShape="1">
                <a:blip r:embed="rId13"/>
                <a:stretch>
                  <a:fillRect/>
                </a:stretch>
              </a:blipFill>
            </p:spPr>
            <p:txBody>
              <a:bodyPr/>
              <a:lstStyle/>
              <a:p>
                <a:r>
                  <a:rPr lang="de-DE">
                    <a:noFill/>
                  </a:rPr>
                  <a:t> </a:t>
                </a:r>
              </a:p>
            </p:txBody>
          </p:sp>
        </mc:Fallback>
      </mc:AlternateContent>
      <p:sp>
        <p:nvSpPr>
          <p:cNvPr id="33" name="Textfeld 32"/>
          <p:cNvSpPr txBox="1"/>
          <p:nvPr/>
        </p:nvSpPr>
        <p:spPr>
          <a:xfrm>
            <a:off x="5364088" y="1883281"/>
            <a:ext cx="2242347" cy="406458"/>
          </a:xfrm>
          <a:prstGeom prst="rect">
            <a:avLst/>
          </a:prstGeom>
          <a:noFill/>
        </p:spPr>
        <p:txBody>
          <a:bodyPr wrap="square" rtlCol="0">
            <a:spAutoFit/>
          </a:bodyPr>
          <a:lstStyle/>
          <a:p>
            <a:r>
              <a:rPr lang="de-DE" sz="2000" dirty="0" err="1">
                <a:latin typeface="+mn-lt"/>
              </a:rPr>
              <a:t>Slutsky‘s</a:t>
            </a:r>
            <a:r>
              <a:rPr lang="de-DE" sz="2000" dirty="0">
                <a:latin typeface="+mn-lt"/>
              </a:rPr>
              <a:t> Theorem</a:t>
            </a:r>
          </a:p>
        </p:txBody>
      </p:sp>
      <mc:AlternateContent xmlns:mc="http://schemas.openxmlformats.org/markup-compatibility/2006" xmlns:a14="http://schemas.microsoft.com/office/drawing/2010/main">
        <mc:Choice Requires="a14">
          <p:sp>
            <p:nvSpPr>
              <p:cNvPr id="34" name="Textfeld 33"/>
              <p:cNvSpPr txBox="1"/>
              <p:nvPr/>
            </p:nvSpPr>
            <p:spPr>
              <a:xfrm>
                <a:off x="670793" y="5445224"/>
                <a:ext cx="7370366" cy="480644"/>
              </a:xfrm>
              <a:prstGeom prst="rect">
                <a:avLst/>
              </a:prstGeom>
              <a:noFill/>
            </p:spPr>
            <p:txBody>
              <a:bodyPr wrap="square" rtlCol="0">
                <a:spAutoFit/>
              </a:bodyPr>
              <a:lstStyle/>
              <a:p>
                <a:r>
                  <a:rPr lang="de-DE" sz="2000" dirty="0">
                    <a:latin typeface="+mn-lt"/>
                  </a:rPr>
                  <a:t>und schließlich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𝐵</m:t>
                        </m:r>
                      </m:e>
                      <m:sub>
                        <m:r>
                          <a:rPr lang="de-DE" sz="2000" i="1">
                            <a:latin typeface="Cambria Math"/>
                          </a:rPr>
                          <m:t>𝑛</m:t>
                        </m:r>
                      </m:sub>
                    </m:sSub>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a:rPr lang="de-DE" sz="2000" i="1">
                            <a:latin typeface="Cambria Math"/>
                          </a:rPr>
                          <m:t>𝑝</m:t>
                        </m:r>
                        <m:r>
                          <a:rPr lang="de-DE" sz="2000" i="1">
                            <a:latin typeface="Cambria Math"/>
                          </a:rPr>
                          <m:t>   </m:t>
                        </m:r>
                      </m:e>
                    </m:groupChr>
                    <m:r>
                      <a:rPr lang="de-DE" sz="2000" i="1">
                        <a:latin typeface="Cambria Math"/>
                      </a:rPr>
                      <m:t>  0</m:t>
                    </m:r>
                  </m:oMath>
                </a14:m>
                <a:r>
                  <a:rPr lang="de-DE" sz="2000" dirty="0">
                    <a:latin typeface="+mn-lt"/>
                  </a:rPr>
                  <a:t>. </a:t>
                </a:r>
              </a:p>
            </p:txBody>
          </p:sp>
        </mc:Choice>
        <mc:Fallback xmlns="">
          <p:sp>
            <p:nvSpPr>
              <p:cNvPr id="34" name="Textfeld 33"/>
              <p:cNvSpPr txBox="1">
                <a:spLocks noRot="1" noChangeAspect="1" noMove="1" noResize="1" noEditPoints="1" noAdjustHandles="1" noChangeArrowheads="1" noChangeShapeType="1" noTextEdit="1"/>
              </p:cNvSpPr>
              <p:nvPr/>
            </p:nvSpPr>
            <p:spPr>
              <a:xfrm>
                <a:off x="670793" y="5445224"/>
                <a:ext cx="7370366" cy="480644"/>
              </a:xfrm>
              <a:prstGeom prst="rect">
                <a:avLst/>
              </a:prstGeom>
              <a:blipFill rotWithShape="1">
                <a:blip r:embed="rId14"/>
                <a:stretch>
                  <a:fillRect l="-827" b="-2151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670793" y="5925868"/>
                <a:ext cx="7370366" cy="480644"/>
              </a:xfrm>
              <a:prstGeom prst="rect">
                <a:avLst/>
              </a:prstGeom>
              <a:noFill/>
            </p:spPr>
            <p:txBody>
              <a:bodyPr wrap="square" rtlCol="0">
                <a:spAutoFit/>
              </a:bodyPr>
              <a:lstStyle/>
              <a:p>
                <a:r>
                  <a:rPr lang="de-DE" sz="2000" dirty="0">
                    <a:latin typeface="+mn-lt"/>
                  </a:rPr>
                  <a:t>Mit </a:t>
                </a:r>
                <a:r>
                  <a:rPr lang="de-DE" sz="2000" dirty="0" err="1">
                    <a:latin typeface="+mn-lt"/>
                  </a:rPr>
                  <a:t>Slutsky‘s</a:t>
                </a:r>
                <a:r>
                  <a:rPr lang="de-DE" sz="2000" dirty="0">
                    <a:latin typeface="+mn-lt"/>
                  </a:rPr>
                  <a:t> Theorem folgt dann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𝐴</m:t>
                        </m:r>
                      </m:e>
                      <m:sub>
                        <m:r>
                          <a:rPr lang="de-DE" sz="2000" i="1">
                            <a:latin typeface="Cambria Math"/>
                          </a:rPr>
                          <m:t>𝑛</m:t>
                        </m:r>
                      </m:sub>
                    </m:sSub>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a:rPr lang="de-DE" sz="2000" i="1">
                            <a:latin typeface="Cambria Math"/>
                          </a:rPr>
                          <m:t>𝑝</m:t>
                        </m:r>
                        <m:r>
                          <a:rPr lang="de-DE" sz="2000" i="1">
                            <a:latin typeface="Cambria Math"/>
                          </a:rPr>
                          <m:t>   </m:t>
                        </m:r>
                      </m:e>
                    </m:groupChr>
                    <m:r>
                      <a:rPr lang="de-DE" sz="2000" i="1">
                        <a:latin typeface="Cambria Math"/>
                      </a:rPr>
                      <m:t>  0</m:t>
                    </m:r>
                  </m:oMath>
                </a14:m>
                <a:r>
                  <a:rPr lang="de-DE" sz="2000" dirty="0">
                    <a:latin typeface="+mn-lt"/>
                  </a:rPr>
                  <a:t>.  </a:t>
                </a:r>
              </a:p>
            </p:txBody>
          </p:sp>
        </mc:Choice>
        <mc:Fallback xmlns="">
          <p:sp>
            <p:nvSpPr>
              <p:cNvPr id="26" name="Textfeld 25"/>
              <p:cNvSpPr txBox="1">
                <a:spLocks noRot="1" noChangeAspect="1" noMove="1" noResize="1" noEditPoints="1" noAdjustHandles="1" noChangeArrowheads="1" noChangeShapeType="1" noTextEdit="1"/>
              </p:cNvSpPr>
              <p:nvPr/>
            </p:nvSpPr>
            <p:spPr>
              <a:xfrm>
                <a:off x="670793" y="5925868"/>
                <a:ext cx="7370366" cy="480644"/>
              </a:xfrm>
              <a:prstGeom prst="rect">
                <a:avLst/>
              </a:prstGeom>
              <a:blipFill>
                <a:blip r:embed="rId15"/>
                <a:stretch>
                  <a:fillRect l="-827" b="-21519"/>
                </a:stretch>
              </a:blipFill>
            </p:spPr>
            <p:txBody>
              <a:bodyPr/>
              <a:lstStyle/>
              <a:p>
                <a:r>
                  <a:rPr lang="en-US">
                    <a:noFill/>
                  </a:rPr>
                  <a:t> </a:t>
                </a:r>
              </a:p>
            </p:txBody>
          </p:sp>
        </mc:Fallback>
      </mc:AlternateContent>
    </p:spTree>
    <p:extLst>
      <p:ext uri="{BB962C8B-B14F-4D97-AF65-F5344CB8AC3E}">
        <p14:creationId xmlns:p14="http://schemas.microsoft.com/office/powerpoint/2010/main" val="1775863274"/>
      </p:ext>
    </p:extLst>
  </p:cSld>
  <p:clrMapOvr>
    <a:masterClrMapping/>
  </p:clrMapOvr>
</p:sld>
</file>

<file path=ppt/slides/slide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0" name="Rechteck 1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901</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3" name="Textfeld 22"/>
              <p:cNvSpPr txBox="1"/>
              <p:nvPr/>
            </p:nvSpPr>
            <p:spPr>
              <a:xfrm>
                <a:off x="468312" y="1467877"/>
                <a:ext cx="7362227" cy="72808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ctrlPr>
                            <a:rPr lang="de-DE" sz="2000" i="1" smtClean="0">
                              <a:latin typeface="Cambria Math" panose="02040503050406030204" pitchFamily="18" charset="0"/>
                            </a:rPr>
                          </m:ctrlPr>
                        </m:dPr>
                        <m:e>
                          <m:r>
                            <a:rPr lang="de-DE" sz="2000" i="1" smtClean="0">
                              <a:latin typeface="Cambria Math"/>
                              <a:ea typeface="Cambria Math"/>
                            </a:rPr>
                            <m:t>∗∗</m:t>
                          </m:r>
                        </m:e>
                      </m:d>
                      <m:r>
                        <a:rPr lang="de-DE" sz="2000" b="0" i="1" smtClean="0">
                          <a:latin typeface="Cambria Math"/>
                        </a:rPr>
                        <m:t>   </m:t>
                      </m:r>
                      <m:f>
                        <m:fPr>
                          <m:ctrlPr>
                            <a:rPr lang="de-DE" sz="2000" i="1">
                              <a:latin typeface="Cambria Math" panose="02040503050406030204" pitchFamily="18" charset="0"/>
                            </a:rPr>
                          </m:ctrlPr>
                        </m:fPr>
                        <m:num>
                          <m:r>
                            <a:rPr lang="de-DE" sz="2000" i="1">
                              <a:latin typeface="Cambria Math"/>
                            </a:rPr>
                            <m:t>1</m:t>
                          </m:r>
                        </m:num>
                        <m:den>
                          <m:rad>
                            <m:radPr>
                              <m:degHide m:val="on"/>
                              <m:ctrlPr>
                                <a:rPr lang="de-DE" sz="2000" i="1" smtClean="0">
                                  <a:latin typeface="Cambria Math" panose="02040503050406030204" pitchFamily="18" charset="0"/>
                                </a:rPr>
                              </m:ctrlPr>
                            </m:radPr>
                            <m:deg/>
                            <m:e>
                              <m:r>
                                <a:rPr lang="de-DE" sz="2000" b="0" i="1" smtClean="0">
                                  <a:latin typeface="Cambria Math"/>
                                </a:rPr>
                                <m:t>𝑛</m:t>
                              </m:r>
                            </m:e>
                          </m:rad>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e>
                      </m:d>
                    </m:oMath>
                  </m:oMathPara>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468312" y="1467877"/>
                <a:ext cx="7362227" cy="728084"/>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3563888" y="1493365"/>
                <a:ext cx="36004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3563888" y="1493365"/>
                <a:ext cx="360040" cy="33855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468313" y="1052736"/>
                <a:ext cx="7541376" cy="400110"/>
              </a:xfrm>
              <a:prstGeom prst="rect">
                <a:avLst/>
              </a:prstGeom>
              <a:noFill/>
            </p:spPr>
            <p:txBody>
              <a:bodyPr wrap="square" rtlCol="0">
                <a:spAutoFit/>
              </a:bodyPr>
              <a:lstStyle/>
              <a:p>
                <a:r>
                  <a:rPr lang="de-DE" sz="2000" dirty="0">
                    <a:latin typeface="+mn-lt"/>
                  </a:rPr>
                  <a:t>&gt; Für Resultat </a:t>
                </a:r>
                <a14:m>
                  <m:oMath xmlns:m="http://schemas.openxmlformats.org/officeDocument/2006/math">
                    <m:d>
                      <m:dPr>
                        <m:ctrlPr>
                          <a:rPr lang="de-DE" sz="2000" i="1" smtClean="0">
                            <a:latin typeface="Cambria Math" panose="02040503050406030204" pitchFamily="18" charset="0"/>
                          </a:rPr>
                        </m:ctrlPr>
                      </m:dPr>
                      <m:e>
                        <m:r>
                          <a:rPr lang="de-DE" sz="2000" i="1" smtClean="0">
                            <a:latin typeface="Cambria Math"/>
                            <a:ea typeface="Cambria Math"/>
                          </a:rPr>
                          <m:t>∗</m:t>
                        </m:r>
                      </m:e>
                    </m:d>
                  </m:oMath>
                </a14:m>
                <a:r>
                  <a:rPr lang="de-DE" sz="2000" dirty="0"/>
                  <a:t> </a:t>
                </a:r>
                <a:r>
                  <a:rPr lang="de-DE" sz="2000" dirty="0">
                    <a:latin typeface="+mn-lt"/>
                  </a:rPr>
                  <a:t>auf </a:t>
                </a:r>
                <a:r>
                  <a:rPr lang="de-DE" sz="2000">
                    <a:latin typeface="+mn-lt"/>
                  </a:rPr>
                  <a:t>Folie 898 </a:t>
                </a:r>
                <a:r>
                  <a:rPr lang="de-DE" sz="2000" dirty="0">
                    <a:latin typeface="+mn-lt"/>
                  </a:rPr>
                  <a:t>können wir alternativ auch schreiben</a:t>
                </a:r>
                <a:endParaRPr lang="de-DE" sz="2000" dirty="0"/>
              </a:p>
            </p:txBody>
          </p:sp>
        </mc:Choice>
        <mc:Fallback xmlns="">
          <p:sp>
            <p:nvSpPr>
              <p:cNvPr id="27" name="Textfeld 26"/>
              <p:cNvSpPr txBox="1">
                <a:spLocks noRot="1" noChangeAspect="1" noMove="1" noResize="1" noEditPoints="1" noAdjustHandles="1" noChangeArrowheads="1" noChangeShapeType="1" noTextEdit="1"/>
              </p:cNvSpPr>
              <p:nvPr/>
            </p:nvSpPr>
            <p:spPr>
              <a:xfrm>
                <a:off x="468313" y="1052736"/>
                <a:ext cx="7541376" cy="400110"/>
              </a:xfrm>
              <a:prstGeom prst="rect">
                <a:avLst/>
              </a:prstGeom>
              <a:blipFill>
                <a:blip r:embed="rId5"/>
                <a:stretch>
                  <a:fillRect l="-889" t="-9231" b="-2769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468313" y="2275266"/>
                <a:ext cx="7541376" cy="400110"/>
              </a:xfrm>
              <a:prstGeom prst="rect">
                <a:avLst/>
              </a:prstGeom>
              <a:noFill/>
            </p:spPr>
            <p:txBody>
              <a:bodyPr wrap="square" rtlCol="0">
                <a:spAutoFit/>
              </a:bodyPr>
              <a:lstStyle/>
              <a:p>
                <a:r>
                  <a:rPr lang="de-DE" sz="2000" dirty="0">
                    <a:latin typeface="+mn-lt"/>
                  </a:rPr>
                  <a:t>&gt; Kombiniere Satz 12.1.3 (</a:t>
                </a:r>
                <a:r>
                  <a:rPr lang="de-DE" sz="2000">
                    <a:latin typeface="+mn-lt"/>
                  </a:rPr>
                  <a:t>Folie 887) </a:t>
                </a:r>
                <a:r>
                  <a:rPr lang="de-DE" sz="2000" dirty="0">
                    <a:latin typeface="+mn-lt"/>
                  </a:rPr>
                  <a:t>mit </a:t>
                </a:r>
                <a:r>
                  <a:rPr lang="de-DE" sz="2000" dirty="0"/>
                  <a:t> </a:t>
                </a:r>
                <a14:m>
                  <m:oMath xmlns:m="http://schemas.openxmlformats.org/officeDocument/2006/math">
                    <m:d>
                      <m:dPr>
                        <m:ctrlPr>
                          <a:rPr lang="de-DE" sz="2000" i="1">
                            <a:latin typeface="Cambria Math" panose="02040503050406030204" pitchFamily="18" charset="0"/>
                          </a:rPr>
                        </m:ctrlPr>
                      </m:dPr>
                      <m:e>
                        <m:r>
                          <a:rPr lang="de-DE" sz="2000" i="1">
                            <a:latin typeface="Cambria Math"/>
                            <a:ea typeface="Cambria Math"/>
                          </a:rPr>
                          <m:t>∗∗</m:t>
                        </m:r>
                      </m:e>
                    </m:d>
                  </m:oMath>
                </a14:m>
                <a:r>
                  <a:rPr lang="de-DE" sz="2000" dirty="0">
                    <a:latin typeface="+mn-lt"/>
                  </a:rPr>
                  <a:t> + </a:t>
                </a:r>
                <a:r>
                  <a:rPr lang="de-DE" sz="2000" dirty="0" err="1">
                    <a:latin typeface="+mn-lt"/>
                  </a:rPr>
                  <a:t>Slutsky‘s</a:t>
                </a:r>
                <a:r>
                  <a:rPr lang="de-DE" sz="2000" dirty="0">
                    <a:latin typeface="+mn-lt"/>
                  </a:rPr>
                  <a:t> Theorem: </a:t>
                </a:r>
                <a:endParaRPr lang="de-DE" sz="2000" dirty="0"/>
              </a:p>
            </p:txBody>
          </p:sp>
        </mc:Choice>
        <mc:Fallback xmlns="">
          <p:sp>
            <p:nvSpPr>
              <p:cNvPr id="10" name="Textfeld 9"/>
              <p:cNvSpPr txBox="1">
                <a:spLocks noRot="1" noChangeAspect="1" noMove="1" noResize="1" noEditPoints="1" noAdjustHandles="1" noChangeArrowheads="1" noChangeShapeType="1" noTextEdit="1"/>
              </p:cNvSpPr>
              <p:nvPr/>
            </p:nvSpPr>
            <p:spPr>
              <a:xfrm>
                <a:off x="468313" y="2275266"/>
                <a:ext cx="7541376" cy="400110"/>
              </a:xfrm>
              <a:prstGeom prst="rect">
                <a:avLst/>
              </a:prstGeom>
              <a:blipFill>
                <a:blip r:embed="rId6"/>
                <a:stretch>
                  <a:fillRect l="-889"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700586" y="2626188"/>
                <a:ext cx="7920112" cy="80765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ad>
                        <m:radPr>
                          <m:degHide m:val="on"/>
                          <m:ctrlPr>
                            <a:rPr lang="de-DE" sz="2000" i="1" smtClean="0">
                              <a:latin typeface="Cambria Math" panose="02040503050406030204" pitchFamily="18" charset="0"/>
                            </a:rPr>
                          </m:ctrlPr>
                        </m:radPr>
                        <m:deg/>
                        <m:e>
                          <m:r>
                            <a:rPr lang="de-DE" sz="2000" i="1">
                              <a:latin typeface="Cambria Math"/>
                            </a:rPr>
                            <m:t>𝑛</m:t>
                          </m:r>
                        </m:e>
                      </m:rad>
                      <m:d>
                        <m:dPr>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e>
                      </m:d>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sSubSup>
                            <m:sSubSupPr>
                              <m:ctrlPr>
                                <a:rPr lang="de-DE" sz="2000" b="0" i="1" smtClean="0">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rPr>
                                    <m:t>𝑆</m:t>
                                  </m:r>
                                </m:e>
                              </m:acc>
                            </m:e>
                            <m:sub>
                              <m:r>
                                <a:rPr lang="de-DE" sz="2000" b="0" i="1" smtClean="0">
                                  <a:latin typeface="Cambria Math"/>
                                </a:rPr>
                                <m:t>𝑋</m:t>
                              </m:r>
                            </m:sub>
                            <m:sup>
                              <m:r>
                                <a:rPr lang="de-DE" sz="2000" b="0" i="1" smtClean="0">
                                  <a:latin typeface="Cambria Math"/>
                                </a:rPr>
                                <m:t>2</m:t>
                              </m:r>
                            </m:sup>
                          </m:sSubSup>
                        </m:den>
                      </m:f>
                      <m:r>
                        <a:rPr lang="de-DE" sz="2000" b="0" i="1" smtClean="0">
                          <a:latin typeface="Cambria Math"/>
                          <a:ea typeface="Cambria Math"/>
                        </a:rPr>
                        <m:t>×</m:t>
                      </m:r>
                      <m:f>
                        <m:fPr>
                          <m:ctrlPr>
                            <a:rPr lang="de-DE" sz="2000" i="1">
                              <a:latin typeface="Cambria Math" panose="02040503050406030204" pitchFamily="18" charset="0"/>
                            </a:rPr>
                          </m:ctrlPr>
                        </m:fPr>
                        <m:num>
                          <m:r>
                            <a:rPr lang="de-DE" sz="2000" i="1">
                              <a:latin typeface="Cambria Math"/>
                            </a:rPr>
                            <m:t>1</m:t>
                          </m:r>
                        </m:num>
                        <m:den>
                          <m:rad>
                            <m:radPr>
                              <m:degHide m:val="on"/>
                              <m:ctrlPr>
                                <a:rPr lang="de-DE" sz="2000" i="1" smtClean="0">
                                  <a:latin typeface="Cambria Math" panose="02040503050406030204" pitchFamily="18" charset="0"/>
                                </a:rPr>
                              </m:ctrlPr>
                            </m:radPr>
                            <m:deg/>
                            <m:e>
                              <m:r>
                                <a:rPr lang="de-DE" sz="2000" b="0" i="1" smtClean="0">
                                  <a:latin typeface="Cambria Math"/>
                                </a:rPr>
                                <m:t>𝑛</m:t>
                              </m:r>
                            </m:e>
                          </m:rad>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f>
                            <m:fPr>
                              <m:ctrlPr>
                                <a:rPr lang="de-DE" sz="2000" b="0" i="1" smtClean="0">
                                  <a:latin typeface="Cambria Math" panose="02040503050406030204" pitchFamily="18" charset="0"/>
                                </a:rPr>
                              </m:ctrlPr>
                            </m:fPr>
                            <m:num>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num>
                            <m:den>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e>
                                  </m:d>
                                </m:e>
                                <m:sup>
                                  <m:r>
                                    <a:rPr lang="de-DE" sz="2000" i="1">
                                      <a:latin typeface="Cambria Math"/>
                                    </a:rPr>
                                    <m:t>2</m:t>
                                  </m:r>
                                </m:sup>
                              </m:sSup>
                            </m:den>
                          </m:f>
                        </m:e>
                      </m:d>
                    </m:oMath>
                  </m:oMathPara>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700586" y="2626188"/>
                <a:ext cx="7920112" cy="807657"/>
              </a:xfrm>
              <a:prstGeom prst="rect">
                <a:avLst/>
              </a:prstGeom>
              <a:blipFill rotWithShape="1">
                <a:blip r:embed="rId7"/>
                <a:stretch>
                  <a:fillRect/>
                </a:stretch>
              </a:blipFill>
            </p:spPr>
            <p:txBody>
              <a:bodyPr/>
              <a:lstStyle/>
              <a:p>
                <a:r>
                  <a:rPr lang="de-DE">
                    <a:noFill/>
                  </a:rPr>
                  <a:t> </a:t>
                </a:r>
              </a:p>
            </p:txBody>
          </p:sp>
        </mc:Fallback>
      </mc:AlternateContent>
      <p:sp>
        <p:nvSpPr>
          <p:cNvPr id="13" name="Geschweifte Klammer links 12"/>
          <p:cNvSpPr/>
          <p:nvPr/>
        </p:nvSpPr>
        <p:spPr>
          <a:xfrm rot="16200000">
            <a:off x="4066255" y="2440728"/>
            <a:ext cx="226904" cy="2114763"/>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4" name="Geschweifte Klammer links 13"/>
          <p:cNvSpPr/>
          <p:nvPr/>
        </p:nvSpPr>
        <p:spPr>
          <a:xfrm rot="16200000">
            <a:off x="2552074" y="3191605"/>
            <a:ext cx="113451" cy="504057"/>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15" name="Textfeld 14"/>
              <p:cNvSpPr txBox="1"/>
              <p:nvPr/>
            </p:nvSpPr>
            <p:spPr>
              <a:xfrm>
                <a:off x="5381105" y="2668475"/>
                <a:ext cx="36004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5381105" y="2668475"/>
                <a:ext cx="360040" cy="338554"/>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3868937" y="3597422"/>
                <a:ext cx="72008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ctrlPr>
                            <a:rPr lang="de-DE" sz="2000" i="1" smtClean="0">
                              <a:latin typeface="Cambria Math" panose="02040503050406030204" pitchFamily="18" charset="0"/>
                            </a:rPr>
                          </m:ctrlPr>
                        </m:dPr>
                        <m:e>
                          <m:r>
                            <a:rPr lang="de-DE" sz="2000" i="1" smtClean="0">
                              <a:latin typeface="Cambria Math"/>
                              <a:ea typeface="Cambria Math"/>
                            </a:rPr>
                            <m:t>∗∗</m:t>
                          </m:r>
                        </m:e>
                      </m:d>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3868937" y="3597422"/>
                <a:ext cx="720080" cy="400110"/>
              </a:xfrm>
              <a:prstGeom prst="rect">
                <a:avLst/>
              </a:prstGeom>
              <a:blipFill rotWithShape="1">
                <a:blip r:embed="rId9"/>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2114213" y="3509610"/>
                <a:ext cx="1008112" cy="48090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groupChr>
                        <m:groupChrPr>
                          <m:chr m:val="→"/>
                          <m:vertJc m:val="bot"/>
                          <m:ctrlPr>
                            <a:rPr lang="de-DE" sz="2000" i="1" smtClean="0">
                              <a:latin typeface="Cambria Math" panose="02040503050406030204" pitchFamily="18" charset="0"/>
                            </a:rPr>
                          </m:ctrlPr>
                        </m:groupChrPr>
                        <m:e>
                          <m:r>
                            <m:rPr>
                              <m:brk m:alnAt="2"/>
                            </m:rPr>
                            <a:rPr lang="de-DE" sz="2000" b="0" i="1" smtClean="0">
                              <a:latin typeface="Cambria Math"/>
                            </a:rPr>
                            <m:t> </m:t>
                          </m:r>
                          <m:r>
                            <a:rPr lang="de-DE" sz="2000" b="0" i="1" smtClean="0">
                              <a:latin typeface="Cambria Math"/>
                            </a:rPr>
                            <m:t>  </m:t>
                          </m:r>
                          <m:r>
                            <a:rPr lang="de-DE" sz="2000" b="0" i="1" smtClean="0">
                              <a:latin typeface="Cambria Math"/>
                            </a:rPr>
                            <m:t>𝑝</m:t>
                          </m:r>
                          <m:r>
                            <a:rPr lang="de-DE" sz="2000" b="0" i="1" smtClean="0">
                              <a:latin typeface="Cambria Math"/>
                            </a:rPr>
                            <m:t>   </m:t>
                          </m:r>
                        </m:e>
                      </m:groupChr>
                      <m:r>
                        <a:rPr lang="de-DE" sz="2000" b="0" i="1" smtClean="0">
                          <a:latin typeface="Cambria Math"/>
                        </a:rPr>
                        <m:t>  </m:t>
                      </m:r>
                      <m:f>
                        <m:fPr>
                          <m:type m:val="lin"/>
                          <m:ctrlPr>
                            <a:rPr lang="de-DE" sz="2000" b="0" i="1" smtClean="0">
                              <a:latin typeface="Cambria Math" panose="02040503050406030204" pitchFamily="18" charset="0"/>
                            </a:rPr>
                          </m:ctrlPr>
                        </m:fPr>
                        <m:num>
                          <m:r>
                            <a:rPr lang="de-DE" sz="2000" b="0" i="1" smtClean="0">
                              <a:latin typeface="Cambria Math"/>
                            </a:rPr>
                            <m:t>1</m:t>
                          </m:r>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den>
                      </m:f>
                    </m:oMath>
                  </m:oMathPara>
                </a14:m>
                <a:endParaRPr lang="de-DE" sz="20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2114213" y="3509610"/>
                <a:ext cx="1008112" cy="480901"/>
              </a:xfrm>
              <a:prstGeom prst="rect">
                <a:avLst/>
              </a:prstGeom>
              <a:blipFill rotWithShape="1">
                <a:blip r:embed="rId10"/>
                <a:stretch>
                  <a:fillRect r="-10303"/>
                </a:stretch>
              </a:blipFill>
            </p:spPr>
            <p:txBody>
              <a:bodyPr/>
              <a:lstStyle/>
              <a:p>
                <a:r>
                  <a:rPr lang="de-DE">
                    <a:noFill/>
                  </a:rPr>
                  <a:t> </a:t>
                </a:r>
              </a:p>
            </p:txBody>
          </p:sp>
        </mc:Fallback>
      </mc:AlternateContent>
      <p:sp>
        <p:nvSpPr>
          <p:cNvPr id="18" name="Textfeld 17"/>
          <p:cNvSpPr txBox="1"/>
          <p:nvPr/>
        </p:nvSpPr>
        <p:spPr>
          <a:xfrm>
            <a:off x="1065000" y="3384657"/>
            <a:ext cx="1192388" cy="584775"/>
          </a:xfrm>
          <a:prstGeom prst="rect">
            <a:avLst/>
          </a:prstGeom>
          <a:noFill/>
        </p:spPr>
        <p:txBody>
          <a:bodyPr wrap="square" rtlCol="0">
            <a:spAutoFit/>
          </a:bodyPr>
          <a:lstStyle/>
          <a:p>
            <a:r>
              <a:rPr lang="de-DE" sz="1600" dirty="0">
                <a:latin typeface="+mn-lt"/>
              </a:rPr>
              <a:t>Satz 10.1.4, </a:t>
            </a:r>
          </a:p>
          <a:p>
            <a:r>
              <a:rPr lang="de-DE" sz="1600">
                <a:latin typeface="+mn-lt"/>
              </a:rPr>
              <a:t>Folie 657</a:t>
            </a:r>
            <a:endParaRPr lang="de-DE" sz="1600" dirty="0">
              <a:latin typeface="+mn-lt"/>
            </a:endParaRPr>
          </a:p>
        </p:txBody>
      </p:sp>
      <mc:AlternateContent xmlns:mc="http://schemas.openxmlformats.org/markup-compatibility/2006" xmlns:a14="http://schemas.microsoft.com/office/drawing/2010/main">
        <mc:Choice Requires="a14">
          <p:sp>
            <p:nvSpPr>
              <p:cNvPr id="19" name="Textfeld 18"/>
              <p:cNvSpPr txBox="1"/>
              <p:nvPr/>
            </p:nvSpPr>
            <p:spPr>
              <a:xfrm>
                <a:off x="963978" y="4117995"/>
                <a:ext cx="6189578" cy="80765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rad>
                        <m:radPr>
                          <m:degHide m:val="on"/>
                          <m:ctrlPr>
                            <a:rPr lang="de-DE" sz="2000" i="1" smtClean="0">
                              <a:latin typeface="Cambria Math" panose="02040503050406030204" pitchFamily="18" charset="0"/>
                            </a:rPr>
                          </m:ctrlPr>
                        </m:radPr>
                        <m:deg/>
                        <m:e>
                          <m:r>
                            <a:rPr lang="de-DE" sz="2000" i="1">
                              <a:latin typeface="Cambria Math"/>
                            </a:rPr>
                            <m:t>𝑛</m:t>
                          </m:r>
                        </m:e>
                      </m:rad>
                      <m:d>
                        <m:dPr>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e>
                      </m:d>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f>
                            <m:fPr>
                              <m:ctrlPr>
                                <a:rPr lang="de-DE" sz="2000" b="0" i="1" smtClean="0">
                                  <a:latin typeface="Cambria Math" panose="02040503050406030204" pitchFamily="18" charset="0"/>
                                </a:rPr>
                              </m:ctrlPr>
                            </m:fPr>
                            <m:num>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num>
                            <m:den>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e>
                                  </m:d>
                                </m:e>
                                <m:sup>
                                  <m:r>
                                    <a:rPr lang="de-DE" sz="2000" i="1">
                                      <a:latin typeface="Cambria Math"/>
                                    </a:rPr>
                                    <m:t>2</m:t>
                                  </m:r>
                                </m:sup>
                              </m:sSup>
                            </m:den>
                          </m:f>
                        </m:e>
                      </m:d>
                    </m:oMath>
                  </m:oMathPara>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963978" y="4117995"/>
                <a:ext cx="6189578" cy="807657"/>
              </a:xfrm>
              <a:prstGeom prst="rect">
                <a:avLst/>
              </a:prstGeom>
              <a:blipFill rotWithShape="1">
                <a:blip r:embed="rId11"/>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2908197" y="4183269"/>
                <a:ext cx="36004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2908197" y="4183269"/>
                <a:ext cx="360040" cy="338554"/>
              </a:xfrm>
              <a:prstGeom prst="rect">
                <a:avLst/>
              </a:prstGeom>
              <a:blipFill rotWithShape="1">
                <a:blip r:embed="rId1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946675" y="4879369"/>
                <a:ext cx="6189578" cy="80765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f>
                            <m:fPr>
                              <m:ctrlPr>
                                <a:rPr lang="de-DE" sz="2000" b="0" i="1" smtClean="0">
                                  <a:latin typeface="Cambria Math" panose="02040503050406030204" pitchFamily="18" charset="0"/>
                                </a:rPr>
                              </m:ctrlPr>
                            </m:fPr>
                            <m:num>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num>
                            <m:den>
                              <m:r>
                                <a:rPr lang="de-DE" sz="2000" b="0" i="1" smtClean="0">
                                  <a:latin typeface="Cambria Math"/>
                                </a:rPr>
                                <m:t>𝑛</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e>
                                  </m:d>
                                </m:e>
                                <m:sup>
                                  <m:r>
                                    <a:rPr lang="de-DE" sz="2000" i="1">
                                      <a:latin typeface="Cambria Math"/>
                                    </a:rPr>
                                    <m:t>2</m:t>
                                  </m:r>
                                </m:sup>
                              </m:sSup>
                            </m:den>
                          </m:f>
                        </m:e>
                      </m:d>
                    </m:oMath>
                  </m:oMathPara>
                </a14:m>
                <a:endParaRPr lang="de-DE" sz="2000" dirty="0">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946675" y="4879369"/>
                <a:ext cx="6189578" cy="807657"/>
              </a:xfrm>
              <a:prstGeom prst="rect">
                <a:avLst/>
              </a:prstGeom>
              <a:blipFill rotWithShape="1">
                <a:blip r:embed="rId1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Textfeld 29"/>
              <p:cNvSpPr txBox="1"/>
              <p:nvPr/>
            </p:nvSpPr>
            <p:spPr>
              <a:xfrm>
                <a:off x="2295917" y="4958893"/>
                <a:ext cx="782619"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𝑎𝑝𝑝𝑟𝑜𝑥</m:t>
                      </m:r>
                      <m:r>
                        <a:rPr lang="de-DE" sz="1600" b="0" i="1" smtClean="0">
                          <a:latin typeface="Cambria Math"/>
                        </a:rPr>
                        <m:t>.</m:t>
                      </m:r>
                    </m:oMath>
                  </m:oMathPara>
                </a14:m>
                <a:endParaRPr lang="de-DE" sz="16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2295917" y="4958893"/>
                <a:ext cx="782619" cy="338554"/>
              </a:xfrm>
              <a:prstGeom prst="rect">
                <a:avLst/>
              </a:prstGeom>
              <a:blipFill rotWithShape="1">
                <a:blip r:embed="rId14"/>
                <a:stretch>
                  <a:fillRect r="-3906" b="-35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963978" y="5635986"/>
                <a:ext cx="6189578" cy="80765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Sub>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r>
                            <a:rPr lang="de-DE" sz="2000" b="0" i="1" smtClean="0">
                              <a:latin typeface="Cambria Math"/>
                            </a:rPr>
                            <m:t>,</m:t>
                          </m:r>
                          <m:f>
                            <m:fPr>
                              <m:ctrlPr>
                                <a:rPr lang="de-DE" sz="2000" b="0" i="1" smtClean="0">
                                  <a:latin typeface="Cambria Math" panose="02040503050406030204" pitchFamily="18" charset="0"/>
                                </a:rPr>
                              </m:ctrlPr>
                            </m:fPr>
                            <m:num>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num>
                            <m:den>
                              <m:r>
                                <a:rPr lang="de-DE" sz="2000" b="0" i="1" smtClean="0">
                                  <a:latin typeface="Cambria Math"/>
                                </a:rPr>
                                <m:t>𝑛</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e>
                                  </m:d>
                                </m:e>
                                <m:sup>
                                  <m:r>
                                    <a:rPr lang="de-DE" sz="2000" i="1">
                                      <a:latin typeface="Cambria Math"/>
                                    </a:rPr>
                                    <m:t>2</m:t>
                                  </m:r>
                                </m:sup>
                              </m:sSup>
                            </m:den>
                          </m:f>
                        </m:e>
                      </m:d>
                    </m:oMath>
                  </m:oMathPara>
                </a14:m>
                <a:endParaRPr lang="de-DE" sz="2000" dirty="0">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963978" y="5635986"/>
                <a:ext cx="6189578" cy="807657"/>
              </a:xfrm>
              <a:prstGeom prst="rect">
                <a:avLst/>
              </a:prstGeom>
              <a:blipFill rotWithShape="1">
                <a:blip r:embed="rId1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2384140" y="5701260"/>
                <a:ext cx="782619"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𝑎𝑝𝑝𝑟𝑜𝑥</m:t>
                      </m:r>
                      <m:r>
                        <a:rPr lang="de-DE" sz="1600" b="0" i="1" smtClean="0">
                          <a:latin typeface="Cambria Math"/>
                        </a:rPr>
                        <m:t>.</m:t>
                      </m:r>
                    </m:oMath>
                  </m:oMathPara>
                </a14:m>
                <a:endParaRPr lang="de-DE" sz="1600" dirty="0">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2384140" y="5701260"/>
                <a:ext cx="782619" cy="338554"/>
              </a:xfrm>
              <a:prstGeom prst="rect">
                <a:avLst/>
              </a:prstGeom>
              <a:blipFill rotWithShape="1">
                <a:blip r:embed="rId16"/>
                <a:stretch>
                  <a:fillRect r="-4688" b="-3571"/>
                </a:stretch>
              </a:blipFill>
            </p:spPr>
            <p:txBody>
              <a:bodyPr/>
              <a:lstStyle/>
              <a:p>
                <a:r>
                  <a:rPr lang="de-DE">
                    <a:noFill/>
                  </a:rPr>
                  <a:t> </a:t>
                </a:r>
              </a:p>
            </p:txBody>
          </p:sp>
        </mc:Fallback>
      </mc:AlternateContent>
      <p:sp>
        <p:nvSpPr>
          <p:cNvPr id="2" name="Rechteck 1"/>
          <p:cNvSpPr/>
          <p:nvPr/>
        </p:nvSpPr>
        <p:spPr>
          <a:xfrm>
            <a:off x="946675" y="3997532"/>
            <a:ext cx="5353517" cy="252781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156177748"/>
      </p:ext>
    </p:extLst>
  </p:cSld>
  <p:clrMapOvr>
    <a:masterClrMapping/>
  </p:clrMapOvr>
</p:sld>
</file>

<file path=ppt/slides/slide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extfeld 13"/>
          <p:cNvSpPr txBox="1"/>
          <p:nvPr/>
        </p:nvSpPr>
        <p:spPr>
          <a:xfrm>
            <a:off x="468313" y="1052736"/>
            <a:ext cx="5327823" cy="400110"/>
          </a:xfrm>
          <a:prstGeom prst="rect">
            <a:avLst/>
          </a:prstGeom>
          <a:noFill/>
        </p:spPr>
        <p:txBody>
          <a:bodyPr wrap="square" rtlCol="0">
            <a:spAutoFit/>
          </a:bodyPr>
          <a:lstStyle/>
          <a:p>
            <a:r>
              <a:rPr lang="de-DE" sz="2000" dirty="0">
                <a:latin typeface="+mn-lt"/>
              </a:rPr>
              <a:t>&gt; Verteilungstheoretische Implikationen</a:t>
            </a:r>
          </a:p>
        </p:txBody>
      </p:sp>
      <mc:AlternateContent xmlns:mc="http://schemas.openxmlformats.org/markup-compatibility/2006" xmlns:a14="http://schemas.microsoft.com/office/drawing/2010/main">
        <mc:Choice Requires="a14">
          <p:sp>
            <p:nvSpPr>
              <p:cNvPr id="16" name="Textfeld 15"/>
              <p:cNvSpPr txBox="1"/>
              <p:nvPr/>
            </p:nvSpPr>
            <p:spPr>
              <a:xfrm>
                <a:off x="729107" y="1452846"/>
                <a:ext cx="4923013" cy="77976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𝐸</m:t>
                      </m:r>
                      <m:d>
                        <m:dPr>
                          <m:ctrlPr>
                            <a:rPr lang="de-DE" sz="2000" b="0" i="1" smtClean="0">
                              <a:solidFill>
                                <a:schemeClr val="tx1"/>
                              </a:solidFill>
                              <a:latin typeface="Cambria Math" panose="02040503050406030204" pitchFamily="18" charset="0"/>
                            </a:rPr>
                          </m:ctrlPr>
                        </m:dPr>
                        <m:e>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ea typeface="Cambria Math"/>
                                </a:rPr>
                                <m:t>1</m:t>
                              </m:r>
                            </m:sub>
                          </m:sSub>
                        </m:e>
                      </m:d>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1</m:t>
                          </m:r>
                        </m:sub>
                      </m:sSub>
                      <m:r>
                        <a:rPr lang="de-DE" sz="2000" b="0" i="1" smtClean="0">
                          <a:solidFill>
                            <a:schemeClr val="tx1"/>
                          </a:solidFill>
                          <a:latin typeface="Cambria Math"/>
                        </a:rPr>
                        <m:t>+</m:t>
                      </m:r>
                      <m:r>
                        <a:rPr lang="de-DE" sz="2000" b="0" i="1" smtClean="0">
                          <a:solidFill>
                            <a:schemeClr val="tx1"/>
                          </a:solidFill>
                          <a:latin typeface="Cambria Math"/>
                        </a:rPr>
                        <m:t>𝐸</m:t>
                      </m:r>
                      <m:d>
                        <m:dPr>
                          <m:begChr m:val="["/>
                          <m:endChr m:val="]"/>
                          <m:ctrlPr>
                            <a:rPr lang="de-DE" sz="2000" b="0" i="1" smtClean="0">
                              <a:solidFill>
                                <a:schemeClr val="tx1"/>
                              </a:solidFill>
                              <a:latin typeface="Cambria Math" panose="02040503050406030204" pitchFamily="18" charset="0"/>
                            </a:rPr>
                          </m:ctrlPr>
                        </m:dPr>
                        <m:e>
                          <m:f>
                            <m:fPr>
                              <m:ctrlPr>
                                <a:rPr lang="de-DE" sz="2000" i="1">
                                  <a:latin typeface="Cambria Math" panose="02040503050406030204" pitchFamily="18" charset="0"/>
                                </a:rPr>
                              </m:ctrlPr>
                            </m:fPr>
                            <m:num>
                              <m:r>
                                <a:rPr lang="de-DE" sz="2000" i="1">
                                  <a:latin typeface="Cambria Math"/>
                                </a:rPr>
                                <m:t>1</m:t>
                              </m:r>
                            </m:num>
                            <m:den>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m:t>
                                  </m:r>
                                </m:sub>
                                <m:sup>
                                  <m:r>
                                    <a:rPr lang="de-DE" sz="2000" i="1">
                                      <a:latin typeface="Cambria Math"/>
                                    </a:rPr>
                                    <m:t>2</m:t>
                                  </m:r>
                                </m:sup>
                              </m:sSubSup>
                            </m:den>
                          </m:f>
                          <m:r>
                            <a:rPr lang="de-DE" sz="2000" i="1">
                              <a:latin typeface="Cambria Math"/>
                              <a:ea typeface="Cambria Math"/>
                            </a:rPr>
                            <m:t>×</m:t>
                          </m:r>
                          <m:f>
                            <m:fPr>
                              <m:ctrlPr>
                                <a:rPr lang="de-DE" sz="2000" i="1">
                                  <a:latin typeface="Cambria Math" panose="02040503050406030204" pitchFamily="18" charset="0"/>
                                </a:rPr>
                              </m:ctrlPr>
                            </m:fPr>
                            <m:num>
                              <m:r>
                                <a:rPr lang="de-DE" sz="2000" i="1">
                                  <a:latin typeface="Cambria Math"/>
                                </a:rPr>
                                <m:t>1</m:t>
                              </m:r>
                            </m:num>
                            <m:den>
                              <m:r>
                                <a:rPr lang="de-DE" sz="2000" b="0" i="1" smtClean="0">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e>
                      </m:d>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729107" y="1452846"/>
                <a:ext cx="4923013" cy="779765"/>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1454027" y="2242973"/>
                <a:ext cx="5854277" cy="78386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r>
                        <a:rPr lang="de-DE" sz="2000" i="1">
                          <a:latin typeface="Cambria Math"/>
                        </a:rPr>
                        <m:t>+</m:t>
                      </m:r>
                      <m:r>
                        <a:rPr lang="de-DE" sz="2000" i="1">
                          <a:latin typeface="Cambria Math"/>
                        </a:rPr>
                        <m:t>𝐸</m:t>
                      </m:r>
                      <m:d>
                        <m:dPr>
                          <m:begChr m:val="["/>
                          <m:endChr m:val="]"/>
                          <m:ctrlPr>
                            <a:rPr lang="de-DE" sz="2000" i="1">
                              <a:latin typeface="Cambria Math" panose="02040503050406030204" pitchFamily="18" charset="0"/>
                            </a:rPr>
                          </m:ctrlPr>
                        </m:dPr>
                        <m:e>
                          <m:r>
                            <a:rPr lang="de-DE" sz="2000" b="0" i="1" smtClean="0">
                              <a:latin typeface="Cambria Math"/>
                            </a:rPr>
                            <m:t>𝐸</m:t>
                          </m:r>
                          <m:d>
                            <m:dPr>
                              <m:ctrlPr>
                                <a:rPr lang="de-DE" sz="2000" b="0" i="1" smtClean="0">
                                  <a:latin typeface="Cambria Math" panose="02040503050406030204" pitchFamily="18" charset="0"/>
                                </a:rPr>
                              </m:ctrlPr>
                            </m:dPr>
                            <m:e>
                              <m:f>
                                <m:fPr>
                                  <m:ctrlPr>
                                    <a:rPr lang="de-DE" sz="2000" i="1">
                                      <a:latin typeface="Cambria Math" panose="02040503050406030204" pitchFamily="18" charset="0"/>
                                    </a:rPr>
                                  </m:ctrlPr>
                                </m:fPr>
                                <m:num>
                                  <m:r>
                                    <a:rPr lang="de-DE" sz="2000" i="1">
                                      <a:latin typeface="Cambria Math"/>
                                    </a:rPr>
                                    <m:t>1</m:t>
                                  </m:r>
                                </m:num>
                                <m:den>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m:t>
                                      </m:r>
                                    </m:sub>
                                    <m:sup>
                                      <m:r>
                                        <a:rPr lang="de-DE" sz="2000" i="1">
                                          <a:latin typeface="Cambria Math"/>
                                        </a:rPr>
                                        <m:t>2</m:t>
                                      </m:r>
                                    </m:sup>
                                  </m:sSubSup>
                                </m:den>
                              </m:f>
                              <m:r>
                                <a:rPr lang="de-DE" sz="2000" i="1">
                                  <a:latin typeface="Cambria Math"/>
                                  <a:ea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nary>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e>
                          </m:d>
                        </m:e>
                      </m:d>
                    </m:oMath>
                  </m:oMathPara>
                </a14:m>
                <a:endParaRPr lang="de-DE" sz="2000" dirty="0">
                  <a:solidFill>
                    <a:schemeClr val="tx1"/>
                  </a:solidFill>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454027" y="2242973"/>
                <a:ext cx="5854277" cy="783869"/>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430931" y="3026842"/>
                <a:ext cx="5854277" cy="77976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r>
                        <a:rPr lang="de-DE" sz="2000" i="1">
                          <a:latin typeface="Cambria Math"/>
                        </a:rPr>
                        <m:t>+</m:t>
                      </m:r>
                      <m:r>
                        <a:rPr lang="de-DE" sz="2000" i="1">
                          <a:latin typeface="Cambria Math"/>
                        </a:rPr>
                        <m:t>𝐸</m:t>
                      </m:r>
                      <m:d>
                        <m:dPr>
                          <m:begChr m:val="["/>
                          <m:endChr m:val="]"/>
                          <m:ctrlPr>
                            <a:rPr lang="de-DE" sz="2000" i="1">
                              <a:latin typeface="Cambria Math" panose="02040503050406030204" pitchFamily="18" charset="0"/>
                            </a:rPr>
                          </m:ctrlPr>
                        </m:dPr>
                        <m:e>
                          <m:f>
                            <m:fPr>
                              <m:ctrlPr>
                                <a:rPr lang="de-DE" sz="2000" i="1">
                                  <a:latin typeface="Cambria Math" panose="02040503050406030204" pitchFamily="18" charset="0"/>
                                </a:rPr>
                              </m:ctrlPr>
                            </m:fPr>
                            <m:num>
                              <m:r>
                                <a:rPr lang="de-DE" sz="2000" i="1">
                                  <a:latin typeface="Cambria Math"/>
                                </a:rPr>
                                <m:t>1</m:t>
                              </m:r>
                            </m:num>
                            <m:den>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m:t>
                                  </m:r>
                                </m:sub>
                                <m:sup>
                                  <m:r>
                                    <a:rPr lang="de-DE" sz="2000" i="1">
                                      <a:latin typeface="Cambria Math"/>
                                    </a:rPr>
                                    <m:t>2</m:t>
                                  </m:r>
                                </m:sup>
                              </m:sSubSup>
                            </m:den>
                          </m:f>
                          <m:r>
                            <a:rPr lang="de-DE" sz="2000" i="1">
                              <a:latin typeface="Cambria Math"/>
                              <a:ea typeface="Cambria Math"/>
                            </a:rPr>
                            <m:t>×</m:t>
                          </m:r>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e>
                              </m:d>
                            </m:e>
                          </m:nary>
                        </m:e>
                      </m:d>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430931" y="3026842"/>
                <a:ext cx="5854277" cy="779765"/>
              </a:xfrm>
              <a:prstGeom prst="rect">
                <a:avLst/>
              </a:prstGeom>
              <a:blipFill rotWithShape="1">
                <a:blip r:embed="rId5"/>
                <a:stretch>
                  <a:fillRect/>
                </a:stretch>
              </a:blipFill>
            </p:spPr>
            <p:txBody>
              <a:bodyPr/>
              <a:lstStyle/>
              <a:p>
                <a:r>
                  <a:rPr lang="de-DE">
                    <a:noFill/>
                  </a:rPr>
                  <a:t> </a:t>
                </a:r>
              </a:p>
            </p:txBody>
          </p:sp>
        </mc:Fallback>
      </mc:AlternateContent>
      <p:sp>
        <p:nvSpPr>
          <p:cNvPr id="19" name="Geschweifte Klammer links 18"/>
          <p:cNvSpPr/>
          <p:nvPr/>
        </p:nvSpPr>
        <p:spPr>
          <a:xfrm rot="16200000">
            <a:off x="5754165" y="3031211"/>
            <a:ext cx="155954" cy="1800201"/>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2" name="Textfeld 21"/>
              <p:cNvSpPr txBox="1"/>
              <p:nvPr/>
            </p:nvSpPr>
            <p:spPr>
              <a:xfrm>
                <a:off x="4932041" y="4009289"/>
                <a:ext cx="1944219" cy="400110"/>
              </a:xfrm>
              <a:prstGeom prst="rect">
                <a:avLst/>
              </a:prstGeom>
              <a:noFill/>
            </p:spPr>
            <p:txBody>
              <a:bodyPr wrap="square" rtlCol="0">
                <a:spAutoFit/>
              </a:bodyPr>
              <a:lstStyle/>
              <a:p>
                <a:r>
                  <a:rPr lang="de-DE" sz="2000" dirty="0">
                    <a:latin typeface="+mn-lt"/>
                  </a:rPr>
                  <a:t>=</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b="0" i="1" smtClean="0">
                        <a:latin typeface="Cambria Math"/>
                      </a:rPr>
                      <m:t>=0</m:t>
                    </m:r>
                  </m:oMath>
                </a14:m>
                <a:endParaRPr lang="de-DE" sz="20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4932041" y="4009289"/>
                <a:ext cx="1944219" cy="400110"/>
              </a:xfrm>
              <a:prstGeom prst="rect">
                <a:avLst/>
              </a:prstGeom>
              <a:blipFill rotWithShape="1">
                <a:blip r:embed="rId6"/>
                <a:stretch>
                  <a:fillRect l="-3135"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426017" y="3973988"/>
                <a:ext cx="84172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oMath>
                  </m:oMathPara>
                </a14:m>
                <a:endParaRPr lang="de-DE" sz="20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426017" y="3973988"/>
                <a:ext cx="841728" cy="400110"/>
              </a:xfrm>
              <a:prstGeom prst="rect">
                <a:avLst/>
              </a:prstGeom>
              <a:blipFill rotWithShape="1">
                <a:blip r:embed="rId7"/>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426017" y="4581128"/>
                <a:ext cx="3652058" cy="400110"/>
              </a:xfrm>
              <a:prstGeom prst="rect">
                <a:avLst/>
              </a:prstGeom>
              <a:noFill/>
            </p:spPr>
            <p:txBody>
              <a:bodyPr wrap="square" rtlCol="0">
                <a:spAutoFit/>
              </a:bodyPr>
              <a:lstStyle/>
              <a:p>
                <a14:m>
                  <m:oMath xmlns:m="http://schemas.openxmlformats.org/officeDocument/2006/math">
                    <m:r>
                      <a:rPr lang="de-DE" sz="2000" i="1" smtClean="0">
                        <a:latin typeface="Cambria Math"/>
                        <a:ea typeface="Cambria Math"/>
                      </a:rPr>
                      <m:t>⇒</m:t>
                    </m:r>
                  </m:oMath>
                </a14:m>
                <a:r>
                  <a:rPr lang="de-DE" sz="2000" dirty="0">
                    <a:latin typeface="+mn-lt"/>
                  </a:rPr>
                  <a:t>   erwartungstreu (unbedingt)</a:t>
                </a:r>
              </a:p>
            </p:txBody>
          </p:sp>
        </mc:Choice>
        <mc:Fallback xmlns="">
          <p:sp>
            <p:nvSpPr>
              <p:cNvPr id="26" name="Textfeld 25"/>
              <p:cNvSpPr txBox="1">
                <a:spLocks noRot="1" noChangeAspect="1" noMove="1" noResize="1" noEditPoints="1" noAdjustHandles="1" noChangeArrowheads="1" noChangeShapeType="1" noTextEdit="1"/>
              </p:cNvSpPr>
              <p:nvPr/>
            </p:nvSpPr>
            <p:spPr>
              <a:xfrm>
                <a:off x="1426017" y="4581128"/>
                <a:ext cx="3652058" cy="400110"/>
              </a:xfrm>
              <a:prstGeom prst="rect">
                <a:avLst/>
              </a:prstGeom>
              <a:blipFill rotWithShape="1">
                <a:blip r:embed="rId8"/>
                <a:stretch>
                  <a:fillRect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741282" y="4992272"/>
                <a:ext cx="6189578" cy="74443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𝑉𝑎𝑟</m:t>
                      </m:r>
                      <m:d>
                        <m:dPr>
                          <m:ctrlPr>
                            <a:rPr lang="de-DE" sz="2000" i="1" smtClean="0">
                              <a:latin typeface="Cambria Math" panose="02040503050406030204" pitchFamily="18" charset="0"/>
                            </a:rPr>
                          </m:ctrlPr>
                        </m:dPr>
                        <m:e>
                          <m:rad>
                            <m:radPr>
                              <m:degHide m:val="on"/>
                              <m:ctrlPr>
                                <a:rPr lang="de-DE" sz="2000" i="1" smtClean="0">
                                  <a:latin typeface="Cambria Math" panose="02040503050406030204" pitchFamily="18" charset="0"/>
                                </a:rPr>
                              </m:ctrlPr>
                            </m:radPr>
                            <m:deg/>
                            <m:e>
                              <m:r>
                                <a:rPr lang="de-DE" sz="2000" b="0" i="1" smtClean="0">
                                  <a:latin typeface="Cambria Math"/>
                                </a:rPr>
                                <m:t>𝑛</m:t>
                              </m:r>
                            </m:e>
                          </m:rad>
                          <m:d>
                            <m:dPr>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e>
                          </m:d>
                        </m:e>
                      </m:d>
                      <m:r>
                        <a:rPr lang="de-DE" sz="2000" i="1" smtClean="0">
                          <a:latin typeface="Cambria Math"/>
                          <a:ea typeface="Cambria Math"/>
                        </a:rPr>
                        <m:t>≈</m:t>
                      </m:r>
                      <m:f>
                        <m:fPr>
                          <m:ctrlPr>
                            <a:rPr lang="de-DE" sz="2000" i="1" smtClean="0">
                              <a:latin typeface="Cambria Math" panose="02040503050406030204" pitchFamily="18" charset="0"/>
                              <a:ea typeface="Cambria Math"/>
                            </a:rPr>
                          </m:ctrlPr>
                        </m:fPr>
                        <m:num>
                          <m:r>
                            <a:rPr lang="de-DE" sz="2000" b="0" i="1" smtClean="0">
                              <a:latin typeface="Cambria Math"/>
                              <a:ea typeface="Cambria Math"/>
                            </a:rPr>
                            <m:t>1</m:t>
                          </m:r>
                        </m:num>
                        <m:den>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e>
                              </m:d>
                            </m:e>
                            <m:sup>
                              <m:r>
                                <a:rPr lang="de-DE" sz="2000" b="0" i="1" smtClean="0">
                                  <a:latin typeface="Cambria Math"/>
                                </a:rPr>
                                <m:t>2</m:t>
                              </m:r>
                            </m:sup>
                          </m:sSup>
                        </m:den>
                      </m:f>
                      <m:r>
                        <a:rPr lang="de-DE" sz="2000" b="0" i="1" smtClean="0">
                          <a:latin typeface="Cambria Math"/>
                          <a:ea typeface="Cambria Math"/>
                        </a:rPr>
                        <m:t>𝐸</m:t>
                      </m:r>
                      <m:d>
                        <m:dPr>
                          <m:begChr m:val="["/>
                          <m:endChr m:val="]"/>
                          <m:ctrlPr>
                            <a:rPr lang="de-DE" sz="2000" b="0" i="1" smtClean="0">
                              <a:latin typeface="Cambria Math" panose="02040503050406030204" pitchFamily="18" charset="0"/>
                              <a:ea typeface="Cambria Math"/>
                            </a:rPr>
                          </m:ctrlPr>
                        </m:dPr>
                        <m:e>
                          <m:sSup>
                            <m:sSupPr>
                              <m:ctrlPr>
                                <a:rPr lang="de-DE" sz="2000" b="0" i="1" smtClean="0">
                                  <a:latin typeface="Cambria Math" panose="02040503050406030204" pitchFamily="18" charset="0"/>
                                  <a:ea typeface="Cambria Math"/>
                                </a:rPr>
                              </m:ctrlPr>
                            </m:sSupPr>
                            <m:e>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𝜇</m:t>
                                      </m:r>
                                    </m:e>
                                    <m:sub>
                                      <m:r>
                                        <a:rPr lang="de-DE" sz="2000" b="0" i="1" smtClean="0">
                                          <a:latin typeface="Cambria Math"/>
                                          <a:ea typeface="Cambria Math"/>
                                        </a:rPr>
                                        <m:t>𝑋</m:t>
                                      </m:r>
                                    </m:sub>
                                  </m:sSub>
                                </m:e>
                              </m:d>
                            </m:e>
                            <m:sup>
                              <m:r>
                                <a:rPr lang="de-DE" sz="2000" b="0" i="1" smtClean="0">
                                  <a:latin typeface="Cambria Math"/>
                                  <a:ea typeface="Cambria Math"/>
                                </a:rPr>
                                <m:t>2</m:t>
                              </m:r>
                            </m:sup>
                          </m:sSup>
                          <m:r>
                            <a:rPr lang="de-DE" sz="2000" b="0" i="1" smtClean="0">
                              <a:latin typeface="Cambria Math"/>
                              <a:ea typeface="Cambria Math"/>
                            </a:rPr>
                            <m:t>𝑉𝑎𝑟</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𝑈</m:t>
                                  </m:r>
                                </m:e>
                                <m:sub>
                                  <m:r>
                                    <a:rPr lang="de-DE" sz="2000" b="0" i="1" smtClean="0">
                                      <a:latin typeface="Cambria Math"/>
                                      <a:ea typeface="Cambria Math"/>
                                    </a:rPr>
                                    <m:t>𝑖</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e>
                          </m:d>
                        </m:e>
                      </m:d>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741282" y="4992272"/>
                <a:ext cx="6189578" cy="744435"/>
              </a:xfrm>
              <a:prstGeom prst="rect">
                <a:avLst/>
              </a:prstGeom>
              <a:blipFill rotWithShape="1">
                <a:blip r:embed="rId9"/>
                <a:stretch>
                  <a:fillRect/>
                </a:stretch>
              </a:blipFill>
            </p:spPr>
            <p:txBody>
              <a:bodyPr/>
              <a:lstStyle/>
              <a:p>
                <a:r>
                  <a:rPr lang="de-DE">
                    <a:noFill/>
                  </a:rPr>
                  <a:t> </a:t>
                </a:r>
              </a:p>
            </p:txBody>
          </p:sp>
        </mc:Fallback>
      </mc:AlternateContent>
      <p:sp>
        <p:nvSpPr>
          <p:cNvPr id="28" name="Geschweifte Klammer links 27"/>
          <p:cNvSpPr/>
          <p:nvPr/>
        </p:nvSpPr>
        <p:spPr>
          <a:xfrm rot="16200000">
            <a:off x="5147156" y="4373612"/>
            <a:ext cx="155953" cy="2726187"/>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p:cNvSpPr txBox="1"/>
              <p:nvPr/>
            </p:nvSpPr>
            <p:spPr>
              <a:xfrm>
                <a:off x="4078065" y="5814682"/>
                <a:ext cx="2510161" cy="80143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num>
                        <m:den>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e>
                              </m:d>
                            </m:e>
                            <m:sup>
                              <m:r>
                                <a:rPr lang="de-DE" sz="2000" i="1">
                                  <a:latin typeface="Cambria Math"/>
                                </a:rPr>
                                <m:t>2</m:t>
                              </m:r>
                            </m:sup>
                          </m:sSup>
                        </m:den>
                      </m:f>
                    </m:oMath>
                  </m:oMathPara>
                </a14:m>
                <a:endParaRPr lang="de-DE" sz="2000" dirty="0"/>
              </a:p>
            </p:txBody>
          </p:sp>
        </mc:Choice>
        <mc:Fallback xmlns="">
          <p:sp>
            <p:nvSpPr>
              <p:cNvPr id="2" name="Textfeld 1"/>
              <p:cNvSpPr txBox="1">
                <a:spLocks noRot="1" noChangeAspect="1" noMove="1" noResize="1" noEditPoints="1" noAdjustHandles="1" noChangeArrowheads="1" noChangeShapeType="1" noTextEdit="1"/>
              </p:cNvSpPr>
              <p:nvPr/>
            </p:nvSpPr>
            <p:spPr>
              <a:xfrm>
                <a:off x="4078065" y="5814682"/>
                <a:ext cx="2510161" cy="801438"/>
              </a:xfrm>
              <a:prstGeom prst="rect">
                <a:avLst/>
              </a:prstGeom>
              <a:blipFill rotWithShape="1">
                <a:blip r:embed="rId10"/>
                <a:stretch>
                  <a:fillRect/>
                </a:stretch>
              </a:blipFill>
            </p:spPr>
            <p:txBody>
              <a:bodyPr/>
              <a:lstStyle/>
              <a:p>
                <a:r>
                  <a:rPr lang="de-DE">
                    <a:noFill/>
                  </a:rPr>
                  <a:t> </a:t>
                </a:r>
              </a:p>
            </p:txBody>
          </p:sp>
        </mc:Fallback>
      </mc:AlternateContent>
      <p:sp>
        <p:nvSpPr>
          <p:cNvPr id="29" name="Textfeld 28"/>
          <p:cNvSpPr txBox="1"/>
          <p:nvPr/>
        </p:nvSpPr>
        <p:spPr>
          <a:xfrm>
            <a:off x="2987824" y="6046124"/>
            <a:ext cx="1213961" cy="338554"/>
          </a:xfrm>
          <a:prstGeom prst="rect">
            <a:avLst/>
          </a:prstGeom>
          <a:noFill/>
        </p:spPr>
        <p:txBody>
          <a:bodyPr wrap="square" rtlCol="0">
            <a:spAutoFit/>
          </a:bodyPr>
          <a:lstStyle/>
          <a:p>
            <a:r>
              <a:rPr lang="de-DE" sz="1600" dirty="0">
                <a:latin typeface="+mn-lt"/>
              </a:rPr>
              <a:t>(</a:t>
            </a:r>
            <a:r>
              <a:rPr lang="de-DE" sz="1600">
                <a:latin typeface="+mn-lt"/>
              </a:rPr>
              <a:t>Folie 897)</a:t>
            </a:r>
            <a:endParaRPr lang="de-DE" sz="1600" dirty="0">
              <a:latin typeface="+mn-lt"/>
            </a:endParaRPr>
          </a:p>
        </p:txBody>
      </p:sp>
      <p:sp>
        <p:nvSpPr>
          <p:cNvPr id="30" name="Textfeld 29"/>
          <p:cNvSpPr txBox="1"/>
          <p:nvPr/>
        </p:nvSpPr>
        <p:spPr>
          <a:xfrm>
            <a:off x="6741308" y="4040067"/>
            <a:ext cx="1503100" cy="338554"/>
          </a:xfrm>
          <a:prstGeom prst="rect">
            <a:avLst/>
          </a:prstGeom>
          <a:noFill/>
        </p:spPr>
        <p:txBody>
          <a:bodyPr wrap="square" rtlCol="0">
            <a:spAutoFit/>
          </a:bodyPr>
          <a:lstStyle/>
          <a:p>
            <a:r>
              <a:rPr lang="de-DE" sz="1600" dirty="0">
                <a:latin typeface="+mn-lt"/>
              </a:rPr>
              <a:t>Annahme (A1)</a:t>
            </a:r>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902</a:t>
            </a:r>
            <a:endParaRPr lang="de-DE" sz="8000" b="1" dirty="0">
              <a:solidFill>
                <a:schemeClr val="tx1"/>
              </a:solidFill>
              <a:latin typeface="+mj-lt"/>
            </a:endParaRPr>
          </a:p>
        </p:txBody>
      </p:sp>
    </p:spTree>
    <p:extLst>
      <p:ext uri="{BB962C8B-B14F-4D97-AF65-F5344CB8AC3E}">
        <p14:creationId xmlns:p14="http://schemas.microsoft.com/office/powerpoint/2010/main" val="521102341"/>
      </p:ext>
    </p:extLst>
  </p:cSld>
  <p:clrMapOvr>
    <a:masterClrMapping/>
  </p:clrMapOvr>
</p:sld>
</file>

<file path=ppt/slides/slide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7" name="Textfeld 16"/>
          <p:cNvSpPr txBox="1"/>
          <p:nvPr/>
        </p:nvSpPr>
        <p:spPr>
          <a:xfrm>
            <a:off x="468312" y="1063481"/>
            <a:ext cx="5327823" cy="400110"/>
          </a:xfrm>
          <a:prstGeom prst="rect">
            <a:avLst/>
          </a:prstGeom>
          <a:noFill/>
        </p:spPr>
        <p:txBody>
          <a:bodyPr wrap="square" rtlCol="0">
            <a:spAutoFit/>
          </a:bodyPr>
          <a:lstStyle/>
          <a:p>
            <a:r>
              <a:rPr lang="de-DE" sz="2000" dirty="0">
                <a:latin typeface="+mn-lt"/>
              </a:rPr>
              <a:t>&gt; Deutung der approximativen Varianz</a:t>
            </a:r>
          </a:p>
        </p:txBody>
      </p:sp>
      <mc:AlternateContent xmlns:mc="http://schemas.openxmlformats.org/markup-compatibility/2006" xmlns:a14="http://schemas.microsoft.com/office/drawing/2010/main">
        <mc:Choice Requires="a14">
          <p:sp>
            <p:nvSpPr>
              <p:cNvPr id="18" name="Textfeld 17"/>
              <p:cNvSpPr txBox="1"/>
              <p:nvPr/>
            </p:nvSpPr>
            <p:spPr>
              <a:xfrm>
                <a:off x="1115615" y="1463591"/>
                <a:ext cx="676875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𝐸</m:t>
                      </m:r>
                      <m:d>
                        <m:dPr>
                          <m:begChr m:val="["/>
                          <m:endChr m:val="]"/>
                          <m:ctrlPr>
                            <a:rPr lang="de-DE" sz="2000" b="0" i="1" smtClean="0">
                              <a:latin typeface="Cambria Math" panose="02040503050406030204" pitchFamily="18" charset="0"/>
                              <a:ea typeface="Cambria Math"/>
                            </a:rPr>
                          </m:ctrlPr>
                        </m:dPr>
                        <m:e>
                          <m:sSup>
                            <m:sSupPr>
                              <m:ctrlPr>
                                <a:rPr lang="de-DE" sz="2000" b="0" i="1" smtClean="0">
                                  <a:latin typeface="Cambria Math" panose="02040503050406030204" pitchFamily="18" charset="0"/>
                                  <a:ea typeface="Cambria Math"/>
                                </a:rPr>
                              </m:ctrlPr>
                            </m:sSupPr>
                            <m:e>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𝜇</m:t>
                                      </m:r>
                                    </m:e>
                                    <m:sub>
                                      <m:r>
                                        <a:rPr lang="de-DE" sz="2000" b="0" i="1" smtClean="0">
                                          <a:latin typeface="Cambria Math"/>
                                          <a:ea typeface="Cambria Math"/>
                                        </a:rPr>
                                        <m:t>𝑋</m:t>
                                      </m:r>
                                    </m:sub>
                                  </m:sSub>
                                </m:e>
                              </m:d>
                            </m:e>
                            <m:sup>
                              <m:r>
                                <a:rPr lang="de-DE" sz="2000" b="0" i="1" smtClean="0">
                                  <a:latin typeface="Cambria Math"/>
                                  <a:ea typeface="Cambria Math"/>
                                </a:rPr>
                                <m:t>2</m:t>
                              </m:r>
                            </m:sup>
                          </m:sSup>
                          <m:r>
                            <a:rPr lang="de-DE" sz="2000" b="0" i="1" smtClean="0">
                              <a:latin typeface="Cambria Math"/>
                              <a:ea typeface="Cambria Math"/>
                            </a:rPr>
                            <m:t>𝑉𝑎𝑟</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𝑈</m:t>
                                  </m:r>
                                </m:e>
                                <m:sub>
                                  <m:r>
                                    <a:rPr lang="de-DE" sz="2000" b="0" i="1" smtClean="0">
                                      <a:latin typeface="Cambria Math"/>
                                      <a:ea typeface="Cambria Math"/>
                                    </a:rPr>
                                    <m:t>𝑖</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e>
                          </m:d>
                        </m:e>
                      </m:d>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115615" y="1463591"/>
                <a:ext cx="6768752" cy="400110"/>
              </a:xfrm>
              <a:prstGeom prst="rect">
                <a:avLst/>
              </a:prstGeom>
              <a:blipFill rotWithShape="1">
                <a:blip r:embed="rId3"/>
                <a:stretch>
                  <a:fillRect b="-1515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827584" y="1962329"/>
                <a:ext cx="6048672" cy="439736"/>
              </a:xfrm>
              <a:prstGeom prst="rect">
                <a:avLst/>
              </a:prstGeom>
              <a:noFill/>
            </p:spPr>
            <p:txBody>
              <a:bodyPr wrap="square" rtlCol="0">
                <a:spAutoFit/>
              </a:bodyPr>
              <a:lstStyle/>
              <a:p>
                <a:pPr algn="ctr"/>
                <a14:m>
                  <m:oMathPara xmlns:m="http://schemas.openxmlformats.org/officeDocument/2006/math">
                    <m:oMathParaPr>
                      <m:jc m:val="left"/>
                    </m:oMathParaPr>
                    <m:oMath xmlns:m="http://schemas.openxmlformats.org/officeDocument/2006/math">
                      <m:r>
                        <a:rPr lang="de-DE" sz="2000" b="0" i="1" smtClean="0">
                          <a:latin typeface="Cambria Math"/>
                          <a:ea typeface="Cambria Math"/>
                        </a:rPr>
                        <m:t>=</m:t>
                      </m:r>
                      <m:r>
                        <a:rPr lang="de-DE" sz="2000" b="0" i="1" smtClean="0">
                          <a:latin typeface="Cambria Math"/>
                          <a:ea typeface="Cambria Math"/>
                        </a:rPr>
                        <m:t>𝐶𝑜𝑣</m:t>
                      </m:r>
                      <m:d>
                        <m:dPr>
                          <m:ctrlPr>
                            <a:rPr lang="de-DE" sz="2000" b="0" i="1" smtClean="0">
                              <a:latin typeface="Cambria Math" panose="02040503050406030204" pitchFamily="18" charset="0"/>
                              <a:ea typeface="Cambria Math"/>
                            </a:rPr>
                          </m:ctrlPr>
                        </m:dPr>
                        <m:e>
                          <m:sSup>
                            <m:sSupPr>
                              <m:ctrlPr>
                                <a:rPr lang="de-DE" sz="2000" i="1" smtClean="0">
                                  <a:latin typeface="Cambria Math" panose="02040503050406030204" pitchFamily="18" charset="0"/>
                                  <a:ea typeface="Cambria Math"/>
                                </a:rPr>
                              </m:ctrlPr>
                            </m:sSupPr>
                            <m:e>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𝑖</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𝜇</m:t>
                                      </m:r>
                                    </m:e>
                                    <m:sub>
                                      <m:r>
                                        <a:rPr lang="de-DE" sz="2000" i="1">
                                          <a:latin typeface="Cambria Math"/>
                                          <a:ea typeface="Cambria Math"/>
                                        </a:rPr>
                                        <m:t>𝑋</m:t>
                                      </m:r>
                                    </m:sub>
                                  </m:sSub>
                                </m:e>
                              </m:d>
                            </m:e>
                            <m:sup>
                              <m:r>
                                <a:rPr lang="de-DE" sz="2000" b="0" i="1" smtClean="0">
                                  <a:latin typeface="Cambria Math"/>
                                  <a:ea typeface="Cambria Math"/>
                                </a:rPr>
                                <m:t>2</m:t>
                              </m:r>
                            </m:sup>
                          </m:sSup>
                          <m:r>
                            <a:rPr lang="de-DE" sz="2000" b="0" i="1" smtClean="0">
                              <a:latin typeface="Cambria Math"/>
                              <a:ea typeface="Cambria Math"/>
                            </a:rPr>
                            <m:t>,</m:t>
                          </m:r>
                          <m:r>
                            <a:rPr lang="de-DE" sz="2000" b="0" i="1" smtClean="0">
                              <a:latin typeface="Cambria Math"/>
                              <a:ea typeface="Cambria Math"/>
                            </a:rPr>
                            <m:t>𝑉𝑎𝑟</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𝑈</m:t>
                                  </m:r>
                                </m:e>
                                <m:sub>
                                  <m:r>
                                    <a:rPr lang="de-DE" sz="2000" b="0" i="1" smtClean="0">
                                      <a:latin typeface="Cambria Math"/>
                                      <a:ea typeface="Cambria Math"/>
                                    </a:rPr>
                                    <m:t>𝑖</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e>
                          </m:d>
                        </m:e>
                      </m:d>
                      <m:r>
                        <a:rPr lang="de-DE" sz="2000" i="1">
                          <a:latin typeface="Cambria Math"/>
                          <a:ea typeface="Cambria Math"/>
                        </a:rPr>
                        <m:t>+</m:t>
                      </m:r>
                      <m:sSubSup>
                        <m:sSubSupPr>
                          <m:ctrlPr>
                            <a:rPr lang="de-DE" sz="2000" i="1" smtClean="0">
                              <a:latin typeface="Cambria Math" panose="02040503050406030204" pitchFamily="18" charset="0"/>
                              <a:ea typeface="Cambria Math"/>
                            </a:rPr>
                          </m:ctrlPr>
                        </m:sSubSupPr>
                        <m:e>
                          <m:r>
                            <a:rPr lang="de-DE" sz="2000" i="1" smtClean="0">
                              <a:latin typeface="Cambria Math"/>
                              <a:ea typeface="Cambria Math"/>
                            </a:rPr>
                            <m:t>𝜎</m:t>
                          </m:r>
                        </m:e>
                        <m:sub>
                          <m:r>
                            <a:rPr lang="de-DE" sz="2000" b="0" i="1" smtClean="0">
                              <a:latin typeface="Cambria Math"/>
                              <a:ea typeface="Cambria Math"/>
                            </a:rPr>
                            <m:t>𝑋</m:t>
                          </m:r>
                        </m:sub>
                        <m:sup>
                          <m:r>
                            <a:rPr lang="de-DE" sz="2000" b="0" i="1" smtClean="0">
                              <a:latin typeface="Cambria Math"/>
                              <a:ea typeface="Cambria Math"/>
                            </a:rPr>
                            <m:t>2</m:t>
                          </m:r>
                        </m:sup>
                      </m:sSubSup>
                      <m:r>
                        <a:rPr lang="de-DE" sz="2000" b="0" i="1" smtClean="0">
                          <a:latin typeface="Cambria Math"/>
                          <a:ea typeface="Cambria Math"/>
                        </a:rPr>
                        <m:t>𝐸</m:t>
                      </m:r>
                      <m:d>
                        <m:dPr>
                          <m:begChr m:val="["/>
                          <m:endChr m:val="]"/>
                          <m:ctrlPr>
                            <a:rPr lang="de-DE" sz="2000" b="0" i="1" smtClean="0">
                              <a:latin typeface="Cambria Math" panose="02040503050406030204" pitchFamily="18" charset="0"/>
                              <a:ea typeface="Cambria Math"/>
                            </a:rPr>
                          </m:ctrlPr>
                        </m:dPr>
                        <m:e>
                          <m:r>
                            <a:rPr lang="de-DE" sz="2000" b="0" i="1" smtClean="0">
                              <a:latin typeface="Cambria Math"/>
                              <a:ea typeface="Cambria Math"/>
                            </a:rPr>
                            <m:t>𝑉𝑎𝑟</m:t>
                          </m:r>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𝑈</m:t>
                                  </m:r>
                                </m:e>
                                <m:sub>
                                  <m:r>
                                    <a:rPr lang="de-DE" sz="2000" b="0" i="1" smtClean="0">
                                      <a:latin typeface="Cambria Math"/>
                                      <a:ea typeface="Cambria Math"/>
                                    </a:rPr>
                                    <m:t>𝑖</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e>
                          </m:d>
                        </m:e>
                      </m:d>
                    </m:oMath>
                  </m:oMathPara>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827584" y="1962329"/>
                <a:ext cx="6048672" cy="439736"/>
              </a:xfrm>
              <a:prstGeom prst="rect">
                <a:avLst/>
              </a:prstGeom>
              <a:blipFill rotWithShape="1">
                <a:blip r:embed="rId4"/>
                <a:stretch>
                  <a:fillRect b="-9722"/>
                </a:stretch>
              </a:blipFill>
            </p:spPr>
            <p:txBody>
              <a:bodyPr/>
              <a:lstStyle/>
              <a:p>
                <a:r>
                  <a:rPr lang="de-DE">
                    <a:noFill/>
                  </a:rPr>
                  <a:t> </a:t>
                </a:r>
              </a:p>
            </p:txBody>
          </p:sp>
        </mc:Fallback>
      </mc:AlternateContent>
      <p:sp>
        <p:nvSpPr>
          <p:cNvPr id="22" name="Geschweifte Klammer links 21"/>
          <p:cNvSpPr/>
          <p:nvPr/>
        </p:nvSpPr>
        <p:spPr>
          <a:xfrm rot="16200000">
            <a:off x="5556143" y="1771122"/>
            <a:ext cx="155953" cy="1476166"/>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3" name="Textfeld 22"/>
              <p:cNvSpPr txBox="1"/>
              <p:nvPr/>
            </p:nvSpPr>
            <p:spPr>
              <a:xfrm>
                <a:off x="4824026" y="2607833"/>
                <a:ext cx="1944219" cy="406458"/>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2000" b="0" i="0" smtClean="0">
                          <a:latin typeface="Cambria Math"/>
                        </a:rPr>
                        <m:t>=</m:t>
                      </m:r>
                      <m:r>
                        <m:rPr>
                          <m:sty m:val="p"/>
                        </m:rPr>
                        <a:rPr lang="de-DE" sz="2000" b="0" i="0" smtClean="0">
                          <a:latin typeface="Cambria Math"/>
                        </a:rPr>
                        <m:t>Var</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r>
                        <a:rPr lang="de-DE" sz="2000" b="0" i="1" smtClean="0">
                          <a:latin typeface="Cambria Math"/>
                        </a:rPr>
                        <m:t>=</m:t>
                      </m:r>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𝑈</m:t>
                          </m:r>
                        </m:sub>
                        <m:sup>
                          <m:r>
                            <a:rPr lang="de-DE" sz="2000" b="0" i="1" smtClean="0">
                              <a:latin typeface="Cambria Math"/>
                            </a:rPr>
                            <m:t>2</m:t>
                          </m:r>
                        </m:sup>
                      </m:sSubSup>
                    </m:oMath>
                  </m:oMathPara>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4824026" y="2607833"/>
                <a:ext cx="1944219" cy="406458"/>
              </a:xfrm>
              <a:prstGeom prst="rect">
                <a:avLst/>
              </a:prstGeom>
              <a:blipFill rotWithShape="1">
                <a:blip r:embed="rId5"/>
                <a:stretch>
                  <a:fillRect b="-454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112681" y="3516977"/>
                <a:ext cx="619562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𝐸</m:t>
                      </m:r>
                      <m:d>
                        <m:dPr>
                          <m:begChr m:val="["/>
                          <m:endChr m:val="]"/>
                          <m:ctrlPr>
                            <a:rPr lang="de-DE" sz="2000" i="1">
                              <a:latin typeface="Cambria Math" panose="02040503050406030204" pitchFamily="18" charset="0"/>
                              <a:ea typeface="Cambria Math"/>
                            </a:rPr>
                          </m:ctrlPr>
                        </m:dPr>
                        <m:e>
                          <m:r>
                            <a:rPr lang="de-DE" sz="2000" i="1">
                              <a:latin typeface="Cambria Math"/>
                              <a:ea typeface="Cambria Math"/>
                            </a:rPr>
                            <m:t>𝑉𝑎𝑟</m:t>
                          </m:r>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𝑈</m:t>
                                  </m:r>
                                </m:e>
                                <m:sub>
                                  <m:r>
                                    <a:rPr lang="de-DE" sz="2000" i="1">
                                      <a:latin typeface="Cambria Math"/>
                                      <a:ea typeface="Cambria Math"/>
                                    </a:rPr>
                                    <m:t>𝑖</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𝑖</m:t>
                                  </m:r>
                                </m:sub>
                              </m:sSub>
                            </m:e>
                          </m:d>
                        </m:e>
                      </m:d>
                      <m:r>
                        <a:rPr lang="de-DE" sz="2000" b="0" i="1" smtClean="0">
                          <a:latin typeface="Cambria Math"/>
                          <a:ea typeface="Cambria Math"/>
                        </a:rPr>
                        <m:t>=</m:t>
                      </m:r>
                      <m:r>
                        <a:rPr lang="de-DE" sz="2000" i="1">
                          <a:latin typeface="Cambria Math"/>
                          <a:ea typeface="Cambria Math"/>
                        </a:rPr>
                        <m:t>𝑉𝑎𝑟</m:t>
                      </m:r>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𝑈</m:t>
                              </m:r>
                            </m:e>
                            <m:sub>
                              <m:r>
                                <a:rPr lang="de-DE" sz="2000" i="1">
                                  <a:latin typeface="Cambria Math"/>
                                  <a:ea typeface="Cambria Math"/>
                                </a:rPr>
                                <m:t>𝑖</m:t>
                              </m:r>
                            </m:sub>
                          </m:sSub>
                        </m:e>
                      </m:d>
                      <m:r>
                        <a:rPr lang="de-DE" sz="2000" b="0" i="1" smtClean="0">
                          <a:latin typeface="Cambria Math" panose="02040503050406030204" pitchFamily="18" charset="0"/>
                          <a:ea typeface="Cambria Math"/>
                        </a:rPr>
                        <m:t>−</m:t>
                      </m:r>
                      <m:r>
                        <a:rPr lang="de-DE" sz="2000" b="0" i="1" smtClean="0">
                          <a:latin typeface="Cambria Math"/>
                          <a:ea typeface="Cambria Math"/>
                        </a:rPr>
                        <m:t>𝑉𝑎𝑟</m:t>
                      </m:r>
                      <m:d>
                        <m:dPr>
                          <m:begChr m:val="["/>
                          <m:endChr m:val="]"/>
                          <m:ctrlPr>
                            <a:rPr lang="de-DE" sz="2000" i="1">
                              <a:latin typeface="Cambria Math" panose="02040503050406030204" pitchFamily="18" charset="0"/>
                              <a:ea typeface="Cambria Math"/>
                            </a:rPr>
                          </m:ctrlPr>
                        </m:dPr>
                        <m:e>
                          <m:r>
                            <a:rPr lang="de-DE" sz="2000" b="0" i="1" smtClean="0">
                              <a:latin typeface="Cambria Math"/>
                              <a:ea typeface="Cambria Math"/>
                            </a:rPr>
                            <m:t>𝐸</m:t>
                          </m:r>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𝑈</m:t>
                                  </m:r>
                                </m:e>
                                <m:sub>
                                  <m:r>
                                    <a:rPr lang="de-DE" sz="2000" i="1">
                                      <a:latin typeface="Cambria Math"/>
                                      <a:ea typeface="Cambria Math"/>
                                    </a:rPr>
                                    <m:t>𝑖</m:t>
                                  </m:r>
                                </m:sub>
                              </m:sSub>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i="1">
                                      <a:latin typeface="Cambria Math"/>
                                      <a:ea typeface="Cambria Math"/>
                                    </a:rPr>
                                    <m:t>𝑋</m:t>
                                  </m:r>
                                </m:e>
                                <m:sub>
                                  <m:r>
                                    <a:rPr lang="de-DE" sz="2000" i="1">
                                      <a:latin typeface="Cambria Math"/>
                                      <a:ea typeface="Cambria Math"/>
                                    </a:rPr>
                                    <m:t>𝑖</m:t>
                                  </m:r>
                                </m:sub>
                              </m:sSub>
                            </m:e>
                          </m:d>
                        </m:e>
                      </m:d>
                      <m:r>
                        <a:rPr lang="de-DE" sz="2000" b="0" i="1" smtClean="0">
                          <a:latin typeface="Cambria Math"/>
                          <a:ea typeface="Cambria Math"/>
                        </a:rPr>
                        <m:t>=</m:t>
                      </m:r>
                      <m:r>
                        <a:rPr lang="de-DE" sz="2000" i="1">
                          <a:latin typeface="Cambria Math"/>
                          <a:ea typeface="Cambria Math"/>
                        </a:rPr>
                        <m:t>𝑉𝑎𝑟</m:t>
                      </m:r>
                      <m:d>
                        <m:dPr>
                          <m:ctrlPr>
                            <a:rPr lang="de-DE" sz="2000" i="1">
                              <a:latin typeface="Cambria Math" panose="02040503050406030204" pitchFamily="18" charset="0"/>
                              <a:ea typeface="Cambria Math"/>
                            </a:rPr>
                          </m:ctrlPr>
                        </m:dPr>
                        <m:e>
                          <m:sSub>
                            <m:sSubPr>
                              <m:ctrlPr>
                                <a:rPr lang="de-DE" sz="2000" i="1">
                                  <a:latin typeface="Cambria Math" panose="02040503050406030204" pitchFamily="18" charset="0"/>
                                  <a:ea typeface="Cambria Math"/>
                                </a:rPr>
                              </m:ctrlPr>
                            </m:sSubPr>
                            <m:e>
                              <m:r>
                                <a:rPr lang="de-DE" sz="2000" i="1">
                                  <a:latin typeface="Cambria Math"/>
                                  <a:ea typeface="Cambria Math"/>
                                </a:rPr>
                                <m:t>𝑈</m:t>
                              </m:r>
                            </m:e>
                            <m:sub>
                              <m:r>
                                <a:rPr lang="de-DE" sz="2000" i="1">
                                  <a:latin typeface="Cambria Math"/>
                                  <a:ea typeface="Cambria Math"/>
                                </a:rPr>
                                <m:t>𝑖</m:t>
                              </m:r>
                            </m:sub>
                          </m:sSub>
                        </m:e>
                      </m:d>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112681" y="3516977"/>
                <a:ext cx="6195622" cy="400110"/>
              </a:xfrm>
              <a:prstGeom prst="rect">
                <a:avLst/>
              </a:prstGeom>
              <a:blipFill>
                <a:blip r:embed="rId6"/>
                <a:stretch>
                  <a:fillRect b="-15152"/>
                </a:stretch>
              </a:blipFill>
            </p:spPr>
            <p:txBody>
              <a:bodyPr/>
              <a:lstStyle/>
              <a:p>
                <a:r>
                  <a:rPr lang="en-US">
                    <a:noFill/>
                  </a:rPr>
                  <a:t> </a:t>
                </a:r>
              </a:p>
            </p:txBody>
          </p:sp>
        </mc:Fallback>
      </mc:AlternateContent>
      <p:sp>
        <p:nvSpPr>
          <p:cNvPr id="28" name="Textfeld 27"/>
          <p:cNvSpPr txBox="1"/>
          <p:nvPr/>
        </p:nvSpPr>
        <p:spPr>
          <a:xfrm>
            <a:off x="1102858" y="3116867"/>
            <a:ext cx="5327823" cy="400110"/>
          </a:xfrm>
          <a:prstGeom prst="rect">
            <a:avLst/>
          </a:prstGeom>
          <a:noFill/>
        </p:spPr>
        <p:txBody>
          <a:bodyPr wrap="square" rtlCol="0">
            <a:spAutoFit/>
          </a:bodyPr>
          <a:lstStyle/>
          <a:p>
            <a:r>
              <a:rPr lang="de-DE" sz="2000" dirty="0">
                <a:latin typeface="+mn-lt"/>
              </a:rPr>
              <a:t>Man beachte hierzu (vgl. Satz 7.2.7)</a:t>
            </a:r>
          </a:p>
        </p:txBody>
      </p:sp>
      <p:sp>
        <p:nvSpPr>
          <p:cNvPr id="29" name="Geschweifte Klammer links 28"/>
          <p:cNvSpPr/>
          <p:nvPr/>
        </p:nvSpPr>
        <p:spPr>
          <a:xfrm rot="16200000">
            <a:off x="5141894" y="3580813"/>
            <a:ext cx="155953" cy="828500"/>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30" name="Textfeld 29"/>
              <p:cNvSpPr txBox="1"/>
              <p:nvPr/>
            </p:nvSpPr>
            <p:spPr>
              <a:xfrm>
                <a:off x="4932038" y="4077477"/>
                <a:ext cx="702084"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0" smtClean="0">
                          <a:latin typeface="Cambria Math"/>
                        </a:rPr>
                        <m:t>=0</m:t>
                      </m:r>
                    </m:oMath>
                  </m:oMathPara>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4932038" y="4077477"/>
                <a:ext cx="702084" cy="406458"/>
              </a:xfrm>
              <a:prstGeom prst="rect">
                <a:avLst/>
              </a:prstGeom>
              <a:blipFill rotWithShape="1">
                <a:blip r:embed="rId7"/>
                <a:stretch>
                  <a:fillRect/>
                </a:stretch>
              </a:blipFill>
            </p:spPr>
            <p:txBody>
              <a:bodyPr/>
              <a:lstStyle/>
              <a:p>
                <a:r>
                  <a:rPr lang="de-DE">
                    <a:noFill/>
                  </a:rPr>
                  <a:t> </a:t>
                </a:r>
              </a:p>
            </p:txBody>
          </p:sp>
        </mc:Fallback>
      </mc:AlternateContent>
      <p:sp>
        <p:nvSpPr>
          <p:cNvPr id="31" name="Textfeld 30"/>
          <p:cNvSpPr txBox="1"/>
          <p:nvPr/>
        </p:nvSpPr>
        <p:spPr>
          <a:xfrm>
            <a:off x="755575" y="4483935"/>
            <a:ext cx="5327823" cy="400110"/>
          </a:xfrm>
          <a:prstGeom prst="rect">
            <a:avLst/>
          </a:prstGeom>
          <a:noFill/>
        </p:spPr>
        <p:txBody>
          <a:bodyPr wrap="square" rtlCol="0">
            <a:spAutoFit/>
          </a:bodyPr>
          <a:lstStyle/>
          <a:p>
            <a:r>
              <a:rPr lang="de-DE" sz="2000" dirty="0">
                <a:latin typeface="+mn-lt"/>
              </a:rPr>
              <a:t>Interpretation: </a:t>
            </a:r>
          </a:p>
        </p:txBody>
      </p:sp>
      <mc:AlternateContent xmlns:mc="http://schemas.openxmlformats.org/markup-compatibility/2006" xmlns:a14="http://schemas.microsoft.com/office/drawing/2010/main">
        <mc:Choice Requires="a14">
          <p:sp>
            <p:nvSpPr>
              <p:cNvPr id="32" name="Textfeld 31"/>
              <p:cNvSpPr txBox="1"/>
              <p:nvPr/>
            </p:nvSpPr>
            <p:spPr>
              <a:xfrm>
                <a:off x="753305" y="4813121"/>
                <a:ext cx="7347086" cy="1654299"/>
              </a:xfrm>
              <a:prstGeom prst="rect">
                <a:avLst/>
              </a:prstGeom>
              <a:noFill/>
            </p:spPr>
            <p:txBody>
              <a:bodyPr wrap="square" rtlCol="0">
                <a:spAutoFit/>
              </a:bodyPr>
              <a:lstStyle/>
              <a:p>
                <a:r>
                  <a:rPr lang="de-DE" sz="2000" dirty="0">
                    <a:latin typeface="+mn-lt"/>
                  </a:rPr>
                  <a:t>Bei gegebenen Varianzen von Regressor und Fehler (</a:t>
                </a:r>
                <a14:m>
                  <m:oMath xmlns:m="http://schemas.openxmlformats.org/officeDocument/2006/math">
                    <m:sSubSup>
                      <m:sSubSupPr>
                        <m:ctrlPr>
                          <a:rPr lang="de-DE" sz="2000" i="1" smtClean="0">
                            <a:latin typeface="Cambria Math" panose="02040503050406030204" pitchFamily="18" charset="0"/>
                          </a:rPr>
                        </m:ctrlPr>
                      </m:sSubSupPr>
                      <m:e>
                        <m:r>
                          <a:rPr lang="de-DE" sz="200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oMath>
                </a14:m>
                <a:r>
                  <a:rPr lang="de-DE" sz="2000" dirty="0">
                    <a:latin typeface="+mn-lt"/>
                  </a:rPr>
                  <a:t> bzw. </a:t>
                </a:r>
                <a14:m>
                  <m:oMath xmlns:m="http://schemas.openxmlformats.org/officeDocument/2006/math">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b="0" i="1" smtClean="0">
                            <a:latin typeface="Cambria Math"/>
                            <a:ea typeface="Cambria Math"/>
                          </a:rPr>
                          <m:t>𝑈</m:t>
                        </m:r>
                      </m:sub>
                      <m:sup>
                        <m:r>
                          <a:rPr lang="de-DE" sz="2000" i="1">
                            <a:latin typeface="Cambria Math"/>
                          </a:rPr>
                          <m:t>2</m:t>
                        </m:r>
                      </m:sup>
                    </m:sSubSup>
                  </m:oMath>
                </a14:m>
                <a:r>
                  <a:rPr lang="de-DE" sz="2000" dirty="0">
                    <a:latin typeface="+mn-lt"/>
                  </a:rPr>
                  <a:t>)</a:t>
                </a:r>
              </a:p>
              <a:p>
                <a:r>
                  <a:rPr lang="de-DE" sz="2000" dirty="0">
                    <a:latin typeface="+mn-lt"/>
                  </a:rPr>
                  <a:t>wird die Varianz des KQ-Schätzers </a:t>
                </a:r>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𝛽</m:t>
                            </m:r>
                          </m:e>
                        </m:acc>
                      </m:e>
                      <m:sub>
                        <m:r>
                          <a:rPr lang="de-DE" sz="2000" b="0" i="1" smtClean="0">
                            <a:latin typeface="Cambria Math"/>
                          </a:rPr>
                          <m:t>1</m:t>
                        </m:r>
                      </m:sub>
                    </m:sSub>
                  </m:oMath>
                </a14:m>
                <a:r>
                  <a:rPr lang="de-DE" sz="2000" dirty="0">
                    <a:latin typeface="+mn-lt"/>
                  </a:rPr>
                  <a:t> umso größer, desto stärker</a:t>
                </a:r>
              </a:p>
              <a:p>
                <a:r>
                  <a:rPr lang="de-DE" sz="2000" dirty="0">
                    <a:latin typeface="+mn-lt"/>
                  </a:rPr>
                  <a:t>die quadratische Abweichung des </a:t>
                </a:r>
                <a:r>
                  <a:rPr lang="de-DE" sz="2000" dirty="0" err="1">
                    <a:latin typeface="+mn-lt"/>
                  </a:rPr>
                  <a:t>Regressorwerts</a:t>
                </a:r>
                <a:r>
                  <a:rPr lang="de-DE" sz="2000" dirty="0">
                    <a:latin typeface="+mn-lt"/>
                  </a:rPr>
                  <a:t> vom Schwer-</a:t>
                </a:r>
              </a:p>
              <a:p>
                <a:r>
                  <a:rPr lang="de-DE" sz="2000" dirty="0">
                    <a:latin typeface="+mn-lt"/>
                  </a:rPr>
                  <a:t>punkt mit der bedingten Fehlervarianz positiv korreliert ist. Sie </a:t>
                </a:r>
              </a:p>
              <a:p>
                <a:r>
                  <a:rPr lang="de-DE" sz="2000" dirty="0">
                    <a:latin typeface="+mn-lt"/>
                  </a:rPr>
                  <a:t>wird kleiner bei negativer Korrelation (vgl. Abb. 12.1.10). </a:t>
                </a:r>
              </a:p>
            </p:txBody>
          </p:sp>
        </mc:Choice>
        <mc:Fallback xmlns="">
          <p:sp>
            <p:nvSpPr>
              <p:cNvPr id="32" name="Textfeld 31"/>
              <p:cNvSpPr txBox="1">
                <a:spLocks noRot="1" noChangeAspect="1" noMove="1" noResize="1" noEditPoints="1" noAdjustHandles="1" noChangeArrowheads="1" noChangeShapeType="1" noTextEdit="1"/>
              </p:cNvSpPr>
              <p:nvPr/>
            </p:nvSpPr>
            <p:spPr>
              <a:xfrm>
                <a:off x="753305" y="4813121"/>
                <a:ext cx="7347086" cy="1654299"/>
              </a:xfrm>
              <a:prstGeom prst="rect">
                <a:avLst/>
              </a:prstGeom>
              <a:blipFill rotWithShape="1">
                <a:blip r:embed="rId8"/>
                <a:stretch>
                  <a:fillRect l="-913" t="-1476" b="-5904"/>
                </a:stretch>
              </a:blipFill>
            </p:spPr>
            <p:txBody>
              <a:bodyPr/>
              <a:lstStyle/>
              <a:p>
                <a:r>
                  <a:rPr lang="de-DE">
                    <a:noFill/>
                  </a:rPr>
                  <a:t> </a:t>
                </a:r>
              </a:p>
            </p:txBody>
          </p:sp>
        </mc:Fallback>
      </mc:AlternateContent>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903</a:t>
            </a:r>
            <a:endParaRPr lang="de-DE" sz="8000" b="1" dirty="0">
              <a:solidFill>
                <a:schemeClr val="tx1"/>
              </a:solidFill>
              <a:latin typeface="+mj-lt"/>
            </a:endParaRPr>
          </a:p>
        </p:txBody>
      </p:sp>
    </p:spTree>
    <p:extLst>
      <p:ext uri="{BB962C8B-B14F-4D97-AF65-F5344CB8AC3E}">
        <p14:creationId xmlns:p14="http://schemas.microsoft.com/office/powerpoint/2010/main" val="2801763806"/>
      </p:ext>
    </p:extLst>
  </p:cSld>
  <p:clrMapOvr>
    <a:masterClrMapping/>
  </p:clrMapOvr>
</p:sld>
</file>

<file path=ppt/slides/slide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904</a:t>
            </a:r>
            <a:endParaRPr lang="de-DE" sz="8000" b="1" dirty="0">
              <a:solidFill>
                <a:schemeClr val="tx1"/>
              </a:solidFill>
              <a:latin typeface="+mj-lt"/>
            </a:endParaRPr>
          </a:p>
        </p:txBody>
      </p:sp>
      <p:sp>
        <p:nvSpPr>
          <p:cNvPr id="15" name="Textfeld 14"/>
          <p:cNvSpPr txBox="1"/>
          <p:nvPr/>
        </p:nvSpPr>
        <p:spPr>
          <a:xfrm>
            <a:off x="468311" y="4149080"/>
            <a:ext cx="5327823" cy="400110"/>
          </a:xfrm>
          <a:prstGeom prst="rect">
            <a:avLst/>
          </a:prstGeom>
          <a:noFill/>
        </p:spPr>
        <p:txBody>
          <a:bodyPr wrap="square" rtlCol="0">
            <a:spAutoFit/>
          </a:bodyPr>
          <a:lstStyle/>
          <a:p>
            <a:r>
              <a:rPr lang="de-DE" sz="2000" dirty="0">
                <a:latin typeface="+mn-lt"/>
              </a:rPr>
              <a:t>&gt; Spezialfall: </a:t>
            </a:r>
            <a:r>
              <a:rPr lang="de-DE" sz="2000" dirty="0" err="1">
                <a:latin typeface="+mn-lt"/>
              </a:rPr>
              <a:t>Homoskedatischer</a:t>
            </a:r>
            <a:r>
              <a:rPr lang="de-DE" sz="2000" dirty="0">
                <a:latin typeface="+mn-lt"/>
              </a:rPr>
              <a:t> Fehler</a:t>
            </a:r>
          </a:p>
        </p:txBody>
      </p:sp>
      <mc:AlternateContent xmlns:mc="http://schemas.openxmlformats.org/markup-compatibility/2006" xmlns:a14="http://schemas.microsoft.com/office/drawing/2010/main">
        <mc:Choice Requires="a14">
          <p:sp>
            <p:nvSpPr>
              <p:cNvPr id="16" name="Textfeld 15"/>
              <p:cNvSpPr txBox="1"/>
              <p:nvPr/>
            </p:nvSpPr>
            <p:spPr>
              <a:xfrm>
                <a:off x="754899" y="4576057"/>
                <a:ext cx="6189578" cy="78874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𝑉𝑎𝑟</m:t>
                      </m:r>
                      <m:d>
                        <m:dPr>
                          <m:ctrlPr>
                            <a:rPr lang="de-DE" sz="2000" i="1" smtClean="0">
                              <a:latin typeface="Cambria Math" panose="02040503050406030204" pitchFamily="18" charset="0"/>
                            </a:rPr>
                          </m:ctrlPr>
                        </m:dPr>
                        <m:e>
                          <m:rad>
                            <m:radPr>
                              <m:degHide m:val="on"/>
                              <m:ctrlPr>
                                <a:rPr lang="de-DE" sz="2000" i="1" smtClean="0">
                                  <a:latin typeface="Cambria Math" panose="02040503050406030204" pitchFamily="18" charset="0"/>
                                </a:rPr>
                              </m:ctrlPr>
                            </m:radPr>
                            <m:deg/>
                            <m:e>
                              <m:r>
                                <a:rPr lang="de-DE" sz="2000" b="0" i="1" smtClean="0">
                                  <a:latin typeface="Cambria Math"/>
                                </a:rPr>
                                <m:t>𝑛</m:t>
                              </m:r>
                            </m:e>
                          </m:rad>
                          <m:d>
                            <m:dPr>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e>
                          </m:d>
                        </m:e>
                      </m:d>
                      <m:r>
                        <a:rPr lang="de-DE" sz="2000" i="1" smtClean="0">
                          <a:latin typeface="Cambria Math"/>
                          <a:ea typeface="Cambria Math"/>
                        </a:rPr>
                        <m:t>≈</m:t>
                      </m:r>
                      <m:f>
                        <m:fPr>
                          <m:ctrlPr>
                            <a:rPr lang="de-DE" sz="2000" i="1" smtClean="0">
                              <a:latin typeface="Cambria Math" panose="02040503050406030204" pitchFamily="18" charset="0"/>
                              <a:ea typeface="Cambria Math"/>
                            </a:rPr>
                          </m:ctrlPr>
                        </m:fPr>
                        <m:num>
                          <m:r>
                            <a:rPr lang="de-DE" sz="2000" b="0" i="1" smtClean="0">
                              <a:latin typeface="Cambria Math"/>
                              <a:ea typeface="Cambria Math"/>
                            </a:rPr>
                            <m:t>1</m:t>
                          </m:r>
                        </m:num>
                        <m:den>
                          <m:sSup>
                            <m:sSupPr>
                              <m:ctrlPr>
                                <a:rPr lang="de-DE" sz="2000" i="1" smtClean="0">
                                  <a:latin typeface="Cambria Math" panose="02040503050406030204" pitchFamily="18" charset="0"/>
                                </a:rPr>
                              </m:ctrlPr>
                            </m:sSupPr>
                            <m:e>
                              <m:d>
                                <m:dPr>
                                  <m:ctrlPr>
                                    <a:rPr lang="de-DE" sz="2000" i="1" smtClean="0">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e>
                              </m:d>
                            </m:e>
                            <m:sup>
                              <m:r>
                                <a:rPr lang="de-DE" sz="2000" b="0" i="1" smtClean="0">
                                  <a:latin typeface="Cambria Math"/>
                                </a:rPr>
                                <m:t>2</m:t>
                              </m:r>
                            </m:sup>
                          </m:sSup>
                        </m:den>
                      </m:f>
                      <m:r>
                        <a:rPr lang="de-DE" sz="2000" b="0" i="1" smtClean="0">
                          <a:latin typeface="Cambria Math"/>
                          <a:ea typeface="Cambria Math"/>
                        </a:rPr>
                        <m:t>𝐸</m:t>
                      </m:r>
                      <m:d>
                        <m:dPr>
                          <m:begChr m:val="["/>
                          <m:endChr m:val="]"/>
                          <m:ctrlPr>
                            <a:rPr lang="de-DE" sz="2000" b="0" i="1" smtClean="0">
                              <a:latin typeface="Cambria Math" panose="02040503050406030204" pitchFamily="18" charset="0"/>
                              <a:ea typeface="Cambria Math"/>
                            </a:rPr>
                          </m:ctrlPr>
                        </m:dPr>
                        <m:e>
                          <m:sSup>
                            <m:sSupPr>
                              <m:ctrlPr>
                                <a:rPr lang="de-DE" sz="2000" b="0" i="1" smtClean="0">
                                  <a:latin typeface="Cambria Math" panose="02040503050406030204" pitchFamily="18" charset="0"/>
                                  <a:ea typeface="Cambria Math"/>
                                </a:rPr>
                              </m:ctrlPr>
                            </m:sSupPr>
                            <m:e>
                              <m:d>
                                <m:dPr>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𝑋</m:t>
                                      </m:r>
                                    </m:e>
                                    <m:sub>
                                      <m:r>
                                        <a:rPr lang="de-DE" sz="2000" b="0" i="1" smtClean="0">
                                          <a:latin typeface="Cambria Math"/>
                                          <a:ea typeface="Cambria Math"/>
                                        </a:rPr>
                                        <m:t>𝑖</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𝜇</m:t>
                                      </m:r>
                                    </m:e>
                                    <m:sub>
                                      <m:r>
                                        <a:rPr lang="de-DE" sz="2000" b="0" i="1" smtClean="0">
                                          <a:latin typeface="Cambria Math"/>
                                          <a:ea typeface="Cambria Math"/>
                                        </a:rPr>
                                        <m:t>𝑋</m:t>
                                      </m:r>
                                    </m:sub>
                                  </m:sSub>
                                </m:e>
                              </m:d>
                            </m:e>
                            <m:sup>
                              <m:r>
                                <a:rPr lang="de-DE" sz="2000" b="0" i="1" smtClean="0">
                                  <a:latin typeface="Cambria Math"/>
                                  <a:ea typeface="Cambria Math"/>
                                </a:rPr>
                                <m:t>2</m:t>
                              </m:r>
                            </m:sup>
                          </m:sSup>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𝜎</m:t>
                              </m:r>
                            </m:e>
                            <m:sub>
                              <m:r>
                                <a:rPr lang="de-DE" sz="2000" b="0" i="1" smtClean="0">
                                  <a:latin typeface="Cambria Math"/>
                                  <a:ea typeface="Cambria Math"/>
                                </a:rPr>
                                <m:t>𝑈</m:t>
                              </m:r>
                            </m:sub>
                            <m:sup>
                              <m:r>
                                <a:rPr lang="de-DE" sz="2000" b="0" i="1" smtClean="0">
                                  <a:latin typeface="Cambria Math"/>
                                  <a:ea typeface="Cambria Math"/>
                                </a:rPr>
                                <m:t>2</m:t>
                              </m:r>
                            </m:sup>
                          </m:sSubSup>
                        </m:e>
                      </m:d>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𝑈</m:t>
                              </m:r>
                            </m:sub>
                            <m:sup>
                              <m:r>
                                <a:rPr lang="de-DE" sz="2000" i="1">
                                  <a:latin typeface="Cambria Math"/>
                                  <a:ea typeface="Cambria Math"/>
                                </a:rPr>
                                <m:t>2</m:t>
                              </m:r>
                            </m:sup>
                          </m:sSubSup>
                        </m:num>
                        <m:den>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b="0" i="1" smtClean="0">
                                  <a:latin typeface="Cambria Math"/>
                                  <a:ea typeface="Cambria Math"/>
                                </a:rPr>
                                <m:t>𝑋</m:t>
                              </m:r>
                            </m:sub>
                            <m:sup>
                              <m:r>
                                <a:rPr lang="de-DE" sz="2000" i="1">
                                  <a:latin typeface="Cambria Math"/>
                                  <a:ea typeface="Cambria Math"/>
                                </a:rPr>
                                <m:t>2</m:t>
                              </m:r>
                            </m:sup>
                          </m:sSubSup>
                        </m:den>
                      </m:f>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754899" y="4576057"/>
                <a:ext cx="6189578" cy="788742"/>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1473574" y="5364799"/>
                <a:ext cx="3317296" cy="78874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ea typeface="Cambria Math"/>
                        </a:rPr>
                        <m:t>⇒   </m:t>
                      </m:r>
                      <m:r>
                        <a:rPr lang="de-DE" sz="2000" b="0" i="1" smtClean="0">
                          <a:latin typeface="Cambria Math"/>
                          <a:ea typeface="Cambria Math"/>
                        </a:rPr>
                        <m:t>𝑉𝑎𝑟</m:t>
                      </m:r>
                      <m:d>
                        <m:dPr>
                          <m:ctrlPr>
                            <a:rPr lang="de-DE" sz="2000" b="0" i="1" smtClean="0">
                              <a:latin typeface="Cambria Math" panose="02040503050406030204" pitchFamily="18" charset="0"/>
                              <a:ea typeface="Cambria Math"/>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Sub>
                        </m:e>
                      </m:d>
                      <m:r>
                        <a:rPr lang="de-DE" sz="2000" i="1">
                          <a:latin typeface="Cambria Math"/>
                          <a:ea typeface="Cambria Math"/>
                        </a:rPr>
                        <m:t>≈</m:t>
                      </m:r>
                      <m:f>
                        <m:fPr>
                          <m:ctrlPr>
                            <a:rPr lang="de-DE" sz="2000" i="1">
                              <a:latin typeface="Cambria Math" panose="02040503050406030204" pitchFamily="18" charset="0"/>
                              <a:ea typeface="Cambria Math"/>
                            </a:rPr>
                          </m:ctrlPr>
                        </m:fPr>
                        <m:num>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𝑈</m:t>
                              </m:r>
                            </m:sub>
                            <m:sup>
                              <m:r>
                                <a:rPr lang="de-DE" sz="2000" i="1">
                                  <a:latin typeface="Cambria Math"/>
                                  <a:ea typeface="Cambria Math"/>
                                </a:rPr>
                                <m:t>2</m:t>
                              </m:r>
                            </m:sup>
                          </m:sSubSup>
                        </m:num>
                        <m:den>
                          <m:r>
                            <a:rPr lang="de-DE" sz="2000" b="0" i="1" smtClean="0">
                              <a:latin typeface="Cambria Math"/>
                              <a:ea typeface="Cambria Math"/>
                            </a:rPr>
                            <m:t>𝑛</m:t>
                          </m:r>
                          <m:sSubSup>
                            <m:sSubSupPr>
                              <m:ctrlPr>
                                <a:rPr lang="de-DE" sz="2000" i="1">
                                  <a:latin typeface="Cambria Math" panose="02040503050406030204" pitchFamily="18" charset="0"/>
                                  <a:ea typeface="Cambria Math"/>
                                </a:rPr>
                              </m:ctrlPr>
                            </m:sSubSupPr>
                            <m:e>
                              <m:r>
                                <a:rPr lang="de-DE" sz="2000" i="1">
                                  <a:latin typeface="Cambria Math"/>
                                  <a:ea typeface="Cambria Math"/>
                                </a:rPr>
                                <m:t>𝜎</m:t>
                              </m:r>
                            </m:e>
                            <m:sub>
                              <m:r>
                                <a:rPr lang="de-DE" sz="2000" i="1">
                                  <a:latin typeface="Cambria Math"/>
                                  <a:ea typeface="Cambria Math"/>
                                </a:rPr>
                                <m:t>𝑋</m:t>
                              </m:r>
                            </m:sub>
                            <m:sup>
                              <m:r>
                                <a:rPr lang="de-DE" sz="2000" i="1">
                                  <a:latin typeface="Cambria Math"/>
                                  <a:ea typeface="Cambria Math"/>
                                </a:rPr>
                                <m:t>2</m:t>
                              </m:r>
                            </m:sup>
                          </m:sSubSup>
                        </m:den>
                      </m:f>
                    </m:oMath>
                  </m:oMathPara>
                </a14:m>
                <a:endParaRPr lang="de-DE" sz="20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473574" y="5364799"/>
                <a:ext cx="3317296" cy="788742"/>
              </a:xfrm>
              <a:prstGeom prst="rect">
                <a:avLst/>
              </a:prstGeom>
              <a:blipFill rotWithShape="1">
                <a:blip r:embed="rId5"/>
                <a:stretch>
                  <a:fillRect/>
                </a:stretch>
              </a:blipFill>
            </p:spPr>
            <p:txBody>
              <a:bodyPr/>
              <a:lstStyle/>
              <a:p>
                <a:r>
                  <a:rPr lang="de-DE">
                    <a:noFill/>
                  </a:rPr>
                  <a:t> </a:t>
                </a:r>
              </a:p>
            </p:txBody>
          </p:sp>
        </mc:Fallback>
      </mc:AlternateContent>
      <p:sp>
        <p:nvSpPr>
          <p:cNvPr id="18" name="Textfeld 17"/>
          <p:cNvSpPr txBox="1"/>
          <p:nvPr/>
        </p:nvSpPr>
        <p:spPr>
          <a:xfrm>
            <a:off x="754899" y="6153541"/>
            <a:ext cx="6189578" cy="400110"/>
          </a:xfrm>
          <a:prstGeom prst="rect">
            <a:avLst/>
          </a:prstGeom>
          <a:noFill/>
        </p:spPr>
        <p:txBody>
          <a:bodyPr wrap="square" rtlCol="0">
            <a:spAutoFit/>
          </a:bodyPr>
          <a:lstStyle/>
          <a:p>
            <a:r>
              <a:rPr lang="de-DE" sz="2000" dirty="0">
                <a:latin typeface="+mn-lt"/>
              </a:rPr>
              <a:t>enger Bezug zu Modell KS (vgl. </a:t>
            </a:r>
            <a:r>
              <a:rPr lang="de-DE" sz="2000">
                <a:latin typeface="+mn-lt"/>
              </a:rPr>
              <a:t>Folie 895) </a:t>
            </a:r>
            <a:endParaRPr lang="de-DE" sz="2000" dirty="0">
              <a:latin typeface="+mn-lt"/>
            </a:endParaRPr>
          </a:p>
        </p:txBody>
      </p:sp>
      <p:pic>
        <p:nvPicPr>
          <p:cNvPr id="2" name="Grafik 1"/>
          <p:cNvPicPr>
            <a:picLocks noChangeAspect="1"/>
          </p:cNvPicPr>
          <p:nvPr/>
        </p:nvPicPr>
        <p:blipFill>
          <a:blip r:embed="rId6"/>
          <a:stretch>
            <a:fillRect/>
          </a:stretch>
        </p:blipFill>
        <p:spPr>
          <a:xfrm>
            <a:off x="457200" y="944504"/>
            <a:ext cx="7410450" cy="3048000"/>
          </a:xfrm>
          <a:prstGeom prst="rect">
            <a:avLst/>
          </a:prstGeom>
        </p:spPr>
      </p:pic>
    </p:spTree>
    <p:extLst>
      <p:ext uri="{BB962C8B-B14F-4D97-AF65-F5344CB8AC3E}">
        <p14:creationId xmlns:p14="http://schemas.microsoft.com/office/powerpoint/2010/main" val="2538321673"/>
      </p:ext>
    </p:extLst>
  </p:cSld>
  <p:clrMapOvr>
    <a:masterClrMapping/>
  </p:clrMapOvr>
</p:sld>
</file>

<file path=ppt/slides/slide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905</a:t>
            </a:r>
            <a:endParaRPr lang="de-DE" sz="8000" b="1" dirty="0">
              <a:solidFill>
                <a:schemeClr val="tx1"/>
              </a:solidFill>
              <a:latin typeface="+mj-lt"/>
            </a:endParaRPr>
          </a:p>
        </p:txBody>
      </p: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 des KQ-Schätzers für </a:t>
            </a:r>
            <a:r>
              <a:rPr lang="el-GR" sz="2000" b="1" i="1" dirty="0">
                <a:solidFill>
                  <a:srgbClr val="0070C0"/>
                </a:solidFill>
                <a:latin typeface="Times New Roman"/>
                <a:cs typeface="Times New Roman"/>
              </a:rPr>
              <a:t>β</a:t>
            </a:r>
            <a:r>
              <a:rPr lang="de-DE" sz="2000" b="1" baseline="-25000" dirty="0">
                <a:solidFill>
                  <a:srgbClr val="0070C0"/>
                </a:solidFill>
                <a:latin typeface="Times New Roman"/>
                <a:cs typeface="Times New Roman"/>
              </a:rPr>
              <a:t>0</a:t>
            </a:r>
            <a:r>
              <a:rPr lang="de-DE" sz="2000" b="1" dirty="0">
                <a:solidFill>
                  <a:srgbClr val="0070C0"/>
                </a:solidFill>
                <a:latin typeface="+mn-lt"/>
              </a:rPr>
              <a:t> im Modell BH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a:spLocks noChangeArrowheads="1"/>
          </p:cNvSpPr>
          <p:nvPr/>
        </p:nvSpPr>
        <p:spPr bwMode="auto">
          <a:xfrm>
            <a:off x="453430" y="6021288"/>
            <a:ext cx="584676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 der KQ-Schätzer im Modell UHV </a:t>
            </a:r>
            <a:r>
              <a:rPr lang="de-DE" sz="2000" dirty="0">
                <a:solidFill>
                  <a:srgbClr val="0070C0"/>
                </a:solidFill>
                <a:latin typeface="+mn-lt"/>
              </a:rPr>
              <a:t>●</a:t>
            </a:r>
            <a:endParaRPr lang="de-DE" sz="2000" b="1" dirty="0">
              <a:solidFill>
                <a:srgbClr val="0070C0"/>
              </a:solidFill>
              <a:latin typeface="+mn-lt"/>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extfeld 12"/>
          <p:cNvSpPr txBox="1"/>
          <p:nvPr/>
        </p:nvSpPr>
        <p:spPr>
          <a:xfrm>
            <a:off x="468313" y="1531040"/>
            <a:ext cx="6407944" cy="400110"/>
          </a:xfrm>
          <a:prstGeom prst="rect">
            <a:avLst/>
          </a:prstGeom>
          <a:noFill/>
        </p:spPr>
        <p:txBody>
          <a:bodyPr wrap="square" rtlCol="0">
            <a:spAutoFit/>
          </a:bodyPr>
          <a:lstStyle/>
          <a:p>
            <a:r>
              <a:rPr lang="de-DE" sz="2000" dirty="0">
                <a:latin typeface="+mn-lt"/>
              </a:rPr>
              <a:t>&gt; Resultate ohne Herleitung und ohne Deutung: </a:t>
            </a:r>
          </a:p>
        </p:txBody>
      </p:sp>
      <mc:AlternateContent xmlns:mc="http://schemas.openxmlformats.org/markup-compatibility/2006" xmlns:a14="http://schemas.microsoft.com/office/drawing/2010/main">
        <mc:Choice Requires="a14">
          <p:sp>
            <p:nvSpPr>
              <p:cNvPr id="16" name="Textfeld 15"/>
              <p:cNvSpPr txBox="1"/>
              <p:nvPr/>
            </p:nvSpPr>
            <p:spPr>
              <a:xfrm>
                <a:off x="922263" y="2067451"/>
                <a:ext cx="5239781" cy="108901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rad>
                        <m:radPr>
                          <m:degHide m:val="on"/>
                          <m:ctrlPr>
                            <a:rPr lang="de-DE" sz="2000" i="1" smtClean="0">
                              <a:latin typeface="Cambria Math" panose="02040503050406030204" pitchFamily="18" charset="0"/>
                            </a:rPr>
                          </m:ctrlPr>
                        </m:radPr>
                        <m:deg/>
                        <m:e>
                          <m:r>
                            <a:rPr lang="de-DE" sz="2000" i="1">
                              <a:latin typeface="Cambria Math"/>
                            </a:rPr>
                            <m:t>𝑛</m:t>
                          </m:r>
                        </m:e>
                      </m:rad>
                      <m:d>
                        <m:dPr>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0</m:t>
                              </m:r>
                            </m:sub>
                          </m:sSub>
                        </m:e>
                      </m:d>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f>
                            <m:fPr>
                              <m:ctrlPr>
                                <a:rPr lang="de-DE" sz="2000" b="0" i="1" smtClean="0">
                                  <a:latin typeface="Cambria Math" panose="02040503050406030204" pitchFamily="18" charset="0"/>
                                </a:rPr>
                              </m:ctrlPr>
                            </m:fPr>
                            <m:num>
                              <m:r>
                                <a:rPr lang="de-DE" sz="2000" b="0" i="1" smtClean="0">
                                  <a:latin typeface="Cambria Math"/>
                                </a:rPr>
                                <m:t>𝐸</m:t>
                              </m:r>
                              <m:d>
                                <m:dPr>
                                  <m:ctrlPr>
                                    <a:rPr lang="de-DE" sz="2000" i="1">
                                      <a:latin typeface="Cambria Math" panose="02040503050406030204" pitchFamily="18" charset="0"/>
                                    </a:rPr>
                                  </m:ctrlPr>
                                </m:dPr>
                                <m:e>
                                  <m:sSubSup>
                                    <m:sSubSupPr>
                                      <m:ctrlPr>
                                        <a:rPr lang="de-DE" sz="2000" i="1" smtClean="0">
                                          <a:latin typeface="Cambria Math" panose="02040503050406030204" pitchFamily="18" charset="0"/>
                                        </a:rPr>
                                      </m:ctrlPr>
                                    </m:sSubSupPr>
                                    <m:e>
                                      <m:r>
                                        <a:rPr lang="de-DE" sz="2000" b="0" i="1" smtClean="0">
                                          <a:latin typeface="Cambria Math"/>
                                        </a:rPr>
                                        <m:t>𝐻</m:t>
                                      </m:r>
                                    </m:e>
                                    <m:sub>
                                      <m:r>
                                        <a:rPr lang="de-DE" sz="2000" b="0" i="1" smtClean="0">
                                          <a:latin typeface="Cambria Math"/>
                                        </a:rPr>
                                        <m:t>𝑖</m:t>
                                      </m:r>
                                    </m:sub>
                                    <m:sup>
                                      <m:r>
                                        <a:rPr lang="de-DE" sz="2000" b="0" i="1" smtClean="0">
                                          <a:latin typeface="Cambria Math"/>
                                        </a:rPr>
                                        <m:t>2</m:t>
                                      </m:r>
                                    </m:sup>
                                  </m:sSubSup>
                                  <m:sSubSup>
                                    <m:sSubSupPr>
                                      <m:ctrlPr>
                                        <a:rPr lang="de-DE" sz="2000" i="1">
                                          <a:latin typeface="Cambria Math" panose="02040503050406030204" pitchFamily="18" charset="0"/>
                                        </a:rPr>
                                      </m:ctrlPr>
                                    </m:sSubSupPr>
                                    <m:e>
                                      <m:r>
                                        <a:rPr lang="de-DE" sz="2000" b="0" i="1" smtClean="0">
                                          <a:latin typeface="Cambria Math"/>
                                        </a:rPr>
                                        <m:t>𝑈</m:t>
                                      </m:r>
                                    </m:e>
                                    <m:sub>
                                      <m:r>
                                        <a:rPr lang="de-DE" sz="2000" i="1">
                                          <a:latin typeface="Cambria Math"/>
                                        </a:rPr>
                                        <m:t>𝑖</m:t>
                                      </m:r>
                                    </m:sub>
                                    <m:sup>
                                      <m:r>
                                        <a:rPr lang="de-DE" sz="2000" i="1">
                                          <a:latin typeface="Cambria Math"/>
                                        </a:rPr>
                                        <m:t>2</m:t>
                                      </m:r>
                                    </m:sup>
                                  </m:sSubSup>
                                </m:e>
                              </m:d>
                            </m:num>
                            <m:den>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r>
                                        <a:rPr lang="de-DE" sz="2000" b="0" i="1" smtClean="0">
                                          <a:latin typeface="Cambria Math"/>
                                        </a:rPr>
                                        <m:t>𝐸</m:t>
                                      </m:r>
                                      <m:d>
                                        <m:dPr>
                                          <m:ctrlPr>
                                            <a:rPr lang="de-DE" sz="2000" b="0" i="1" smtClean="0">
                                              <a:latin typeface="Cambria Math" panose="02040503050406030204" pitchFamily="18" charset="0"/>
                                            </a:rPr>
                                          </m:ctrlPr>
                                        </m:dPr>
                                        <m:e>
                                          <m:sSubSup>
                                            <m:sSubSupPr>
                                              <m:ctrlPr>
                                                <a:rPr lang="de-DE" sz="2000" b="0" i="1" smtClean="0">
                                                  <a:latin typeface="Cambria Math" panose="02040503050406030204" pitchFamily="18" charset="0"/>
                                                </a:rPr>
                                              </m:ctrlPr>
                                            </m:sSubSupPr>
                                            <m:e>
                                              <m:r>
                                                <a:rPr lang="de-DE" sz="2000" b="0" i="1" smtClean="0">
                                                  <a:latin typeface="Cambria Math"/>
                                                </a:rPr>
                                                <m:t>𝐻</m:t>
                                              </m:r>
                                            </m:e>
                                            <m:sub>
                                              <m:r>
                                                <a:rPr lang="de-DE" sz="2000" b="0" i="1" smtClean="0">
                                                  <a:latin typeface="Cambria Math"/>
                                                </a:rPr>
                                                <m:t>𝑖</m:t>
                                              </m:r>
                                            </m:sub>
                                            <m:sup>
                                              <m:r>
                                                <a:rPr lang="de-DE" sz="2000" b="0" i="1" smtClean="0">
                                                  <a:latin typeface="Cambria Math"/>
                                                </a:rPr>
                                                <m:t>2</m:t>
                                              </m:r>
                                            </m:sup>
                                          </m:sSubSup>
                                        </m:e>
                                      </m:d>
                                    </m:e>
                                  </m:d>
                                </m:e>
                                <m:sup>
                                  <m:r>
                                    <a:rPr lang="de-DE" sz="2000" i="1">
                                      <a:latin typeface="Cambria Math"/>
                                    </a:rPr>
                                    <m:t>2</m:t>
                                  </m:r>
                                </m:sup>
                              </m:sSup>
                            </m:den>
                          </m:f>
                        </m:e>
                      </m:d>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922263" y="2067451"/>
                <a:ext cx="5239781" cy="1089016"/>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2866482" y="2132725"/>
                <a:ext cx="36004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2866482" y="2132725"/>
                <a:ext cx="360040" cy="33855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886629" y="3077626"/>
                <a:ext cx="5239781" cy="10831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0</m:t>
                          </m:r>
                        </m:sub>
                      </m:sSub>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f>
                            <m:fPr>
                              <m:ctrlPr>
                                <a:rPr lang="de-DE" sz="2000" i="1">
                                  <a:latin typeface="Cambria Math" panose="02040503050406030204" pitchFamily="18" charset="0"/>
                                </a:rPr>
                              </m:ctrlPr>
                            </m:fPr>
                            <m:num>
                              <m:r>
                                <a:rPr lang="de-DE" sz="2000" i="1">
                                  <a:latin typeface="Cambria Math"/>
                                </a:rPr>
                                <m:t>𝐸</m:t>
                              </m:r>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rPr>
                                        <m:t>𝐻</m:t>
                                      </m:r>
                                    </m:e>
                                    <m:sub>
                                      <m:r>
                                        <a:rPr lang="de-DE" sz="2000" i="1">
                                          <a:latin typeface="Cambria Math"/>
                                        </a:rPr>
                                        <m:t>𝑖</m:t>
                                      </m:r>
                                    </m:sub>
                                    <m:sup>
                                      <m:r>
                                        <a:rPr lang="de-DE" sz="2000" i="1">
                                          <a:latin typeface="Cambria Math"/>
                                        </a:rPr>
                                        <m:t>2</m:t>
                                      </m:r>
                                    </m:sup>
                                  </m:sSubSup>
                                  <m:sSubSup>
                                    <m:sSubSupPr>
                                      <m:ctrlPr>
                                        <a:rPr lang="de-DE" sz="2000" i="1">
                                          <a:latin typeface="Cambria Math" panose="02040503050406030204" pitchFamily="18" charset="0"/>
                                        </a:rPr>
                                      </m:ctrlPr>
                                    </m:sSubSupPr>
                                    <m:e>
                                      <m:r>
                                        <a:rPr lang="de-DE" sz="2000" i="1">
                                          <a:latin typeface="Cambria Math"/>
                                        </a:rPr>
                                        <m:t>𝑈</m:t>
                                      </m:r>
                                    </m:e>
                                    <m:sub>
                                      <m:r>
                                        <a:rPr lang="de-DE" sz="2000" i="1">
                                          <a:latin typeface="Cambria Math"/>
                                        </a:rPr>
                                        <m:t>𝑖</m:t>
                                      </m:r>
                                    </m:sub>
                                    <m:sup>
                                      <m:r>
                                        <a:rPr lang="de-DE" sz="2000" i="1">
                                          <a:latin typeface="Cambria Math"/>
                                        </a:rPr>
                                        <m:t>2</m:t>
                                      </m:r>
                                    </m:sup>
                                  </m:sSubSup>
                                </m:e>
                              </m:d>
                            </m:num>
                            <m:den>
                              <m:sSup>
                                <m:sSupPr>
                                  <m:ctrlPr>
                                    <a:rPr lang="de-DE" sz="2000" i="1">
                                      <a:latin typeface="Cambria Math" panose="02040503050406030204" pitchFamily="18" charset="0"/>
                                    </a:rPr>
                                  </m:ctrlPr>
                                </m:sSupPr>
                                <m:e>
                                  <m:r>
                                    <a:rPr lang="de-DE" sz="2000" b="0" i="1" smtClean="0">
                                      <a:latin typeface="Cambria Math"/>
                                    </a:rPr>
                                    <m:t>𝑛</m:t>
                                  </m:r>
                                  <m:d>
                                    <m:dPr>
                                      <m:ctrlPr>
                                        <a:rPr lang="de-DE" sz="2000" i="1">
                                          <a:latin typeface="Cambria Math" panose="02040503050406030204" pitchFamily="18" charset="0"/>
                                        </a:rPr>
                                      </m:ctrlPr>
                                    </m:dPr>
                                    <m:e>
                                      <m:r>
                                        <a:rPr lang="de-DE" sz="2000" i="1">
                                          <a:latin typeface="Cambria Math"/>
                                        </a:rPr>
                                        <m:t>𝐸</m:t>
                                      </m:r>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rPr>
                                                <m:t>𝐻</m:t>
                                              </m:r>
                                            </m:e>
                                            <m:sub>
                                              <m:r>
                                                <a:rPr lang="de-DE" sz="2000" i="1">
                                                  <a:latin typeface="Cambria Math"/>
                                                </a:rPr>
                                                <m:t>𝑖</m:t>
                                              </m:r>
                                            </m:sub>
                                            <m:sup>
                                              <m:r>
                                                <a:rPr lang="de-DE" sz="2000" i="1">
                                                  <a:latin typeface="Cambria Math"/>
                                                </a:rPr>
                                                <m:t>2</m:t>
                                              </m:r>
                                            </m:sup>
                                          </m:sSubSup>
                                        </m:e>
                                      </m:d>
                                    </m:e>
                                  </m:d>
                                </m:e>
                                <m:sup>
                                  <m:r>
                                    <a:rPr lang="de-DE" sz="2000" i="1">
                                      <a:latin typeface="Cambria Math"/>
                                    </a:rPr>
                                    <m:t>2</m:t>
                                  </m:r>
                                </m:sup>
                              </m:sSup>
                            </m:den>
                          </m:f>
                        </m:e>
                      </m:d>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886629" y="3077626"/>
                <a:ext cx="5239781" cy="1083182"/>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2235871" y="3157150"/>
                <a:ext cx="782619"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𝑎𝑝𝑝𝑟𝑜𝑥</m:t>
                      </m:r>
                      <m:r>
                        <a:rPr lang="de-DE" sz="1600" b="0" i="1" smtClean="0">
                          <a:latin typeface="Cambria Math"/>
                        </a:rPr>
                        <m:t>.</m:t>
                      </m:r>
                    </m:oMath>
                  </m:oMathPara>
                </a14:m>
                <a:endParaRPr lang="de-DE" sz="16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235871" y="3157150"/>
                <a:ext cx="782619" cy="338554"/>
              </a:xfrm>
              <a:prstGeom prst="rect">
                <a:avLst/>
              </a:prstGeom>
              <a:blipFill rotWithShape="1">
                <a:blip r:embed="rId6"/>
                <a:stretch>
                  <a:fillRect r="-3906" b="-54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903932" y="4095534"/>
                <a:ext cx="5239781" cy="108318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i="1" smtClean="0">
                          <a:latin typeface="Cambria Math"/>
                          <a:ea typeface="Cambria Math"/>
                        </a:rPr>
                        <m:t>⇔</m:t>
                      </m:r>
                      <m:r>
                        <a:rPr lang="de-DE" sz="2000" b="0" i="1" smtClean="0">
                          <a:latin typeface="Cambria Math"/>
                          <a:ea typeface="Cambria Math"/>
                        </a:rPr>
                        <m:t>            </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0</m:t>
                          </m:r>
                        </m:sub>
                      </m:sSub>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0</m:t>
                              </m:r>
                            </m:sub>
                          </m:sSub>
                          <m:r>
                            <a:rPr lang="de-DE" sz="2000" b="0" i="1" smtClean="0">
                              <a:latin typeface="Cambria Math"/>
                            </a:rPr>
                            <m:t>,</m:t>
                          </m:r>
                          <m:f>
                            <m:fPr>
                              <m:ctrlPr>
                                <a:rPr lang="de-DE" sz="2000" i="1">
                                  <a:latin typeface="Cambria Math" panose="02040503050406030204" pitchFamily="18" charset="0"/>
                                </a:rPr>
                              </m:ctrlPr>
                            </m:fPr>
                            <m:num>
                              <m:r>
                                <a:rPr lang="de-DE" sz="2000" i="1">
                                  <a:latin typeface="Cambria Math"/>
                                </a:rPr>
                                <m:t>𝐸</m:t>
                              </m:r>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rPr>
                                        <m:t>𝐻</m:t>
                                      </m:r>
                                    </m:e>
                                    <m:sub>
                                      <m:r>
                                        <a:rPr lang="de-DE" sz="2000" i="1">
                                          <a:latin typeface="Cambria Math"/>
                                        </a:rPr>
                                        <m:t>𝑖</m:t>
                                      </m:r>
                                    </m:sub>
                                    <m:sup>
                                      <m:r>
                                        <a:rPr lang="de-DE" sz="2000" i="1">
                                          <a:latin typeface="Cambria Math"/>
                                        </a:rPr>
                                        <m:t>2</m:t>
                                      </m:r>
                                    </m:sup>
                                  </m:sSubSup>
                                  <m:sSubSup>
                                    <m:sSubSupPr>
                                      <m:ctrlPr>
                                        <a:rPr lang="de-DE" sz="2000" i="1">
                                          <a:latin typeface="Cambria Math" panose="02040503050406030204" pitchFamily="18" charset="0"/>
                                        </a:rPr>
                                      </m:ctrlPr>
                                    </m:sSubSupPr>
                                    <m:e>
                                      <m:r>
                                        <a:rPr lang="de-DE" sz="2000" i="1">
                                          <a:latin typeface="Cambria Math"/>
                                        </a:rPr>
                                        <m:t>𝑈</m:t>
                                      </m:r>
                                    </m:e>
                                    <m:sub>
                                      <m:r>
                                        <a:rPr lang="de-DE" sz="2000" i="1">
                                          <a:latin typeface="Cambria Math"/>
                                        </a:rPr>
                                        <m:t>𝑖</m:t>
                                      </m:r>
                                    </m:sub>
                                    <m:sup>
                                      <m:r>
                                        <a:rPr lang="de-DE" sz="2000" i="1">
                                          <a:latin typeface="Cambria Math"/>
                                        </a:rPr>
                                        <m:t>2</m:t>
                                      </m:r>
                                    </m:sup>
                                  </m:sSubSup>
                                </m:e>
                              </m:d>
                            </m:num>
                            <m:den>
                              <m:sSup>
                                <m:sSupPr>
                                  <m:ctrlPr>
                                    <a:rPr lang="de-DE" sz="2000" i="1">
                                      <a:latin typeface="Cambria Math" panose="02040503050406030204" pitchFamily="18" charset="0"/>
                                    </a:rPr>
                                  </m:ctrlPr>
                                </m:sSupPr>
                                <m:e>
                                  <m:r>
                                    <a:rPr lang="de-DE" sz="2000" i="1">
                                      <a:latin typeface="Cambria Math"/>
                                    </a:rPr>
                                    <m:t>𝑛</m:t>
                                  </m:r>
                                  <m:d>
                                    <m:dPr>
                                      <m:ctrlPr>
                                        <a:rPr lang="de-DE" sz="2000" i="1">
                                          <a:latin typeface="Cambria Math" panose="02040503050406030204" pitchFamily="18" charset="0"/>
                                        </a:rPr>
                                      </m:ctrlPr>
                                    </m:dPr>
                                    <m:e>
                                      <m:r>
                                        <a:rPr lang="de-DE" sz="2000" i="1">
                                          <a:latin typeface="Cambria Math"/>
                                        </a:rPr>
                                        <m:t>𝐸</m:t>
                                      </m:r>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rPr>
                                                <m:t>𝐻</m:t>
                                              </m:r>
                                            </m:e>
                                            <m:sub>
                                              <m:r>
                                                <a:rPr lang="de-DE" sz="2000" i="1">
                                                  <a:latin typeface="Cambria Math"/>
                                                </a:rPr>
                                                <m:t>𝑖</m:t>
                                              </m:r>
                                            </m:sub>
                                            <m:sup>
                                              <m:r>
                                                <a:rPr lang="de-DE" sz="2000" i="1">
                                                  <a:latin typeface="Cambria Math"/>
                                                </a:rPr>
                                                <m:t>2</m:t>
                                              </m:r>
                                            </m:sup>
                                          </m:sSubSup>
                                        </m:e>
                                      </m:d>
                                    </m:e>
                                  </m:d>
                                </m:e>
                                <m:sup>
                                  <m:r>
                                    <a:rPr lang="de-DE" sz="2000" i="1">
                                      <a:latin typeface="Cambria Math"/>
                                    </a:rPr>
                                    <m:t>2</m:t>
                                  </m:r>
                                </m:sup>
                              </m:sSup>
                            </m:den>
                          </m:f>
                        </m:e>
                      </m:d>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903932" y="4095534"/>
                <a:ext cx="5239781" cy="1083182"/>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2324094" y="4160808"/>
                <a:ext cx="782619"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𝑎𝑝𝑝𝑟𝑜𝑥</m:t>
                      </m:r>
                      <m:r>
                        <a:rPr lang="de-DE" sz="1600" b="0" i="1" smtClean="0">
                          <a:latin typeface="Cambria Math"/>
                        </a:rPr>
                        <m:t>.</m:t>
                      </m:r>
                    </m:oMath>
                  </m:oMathPara>
                </a14:m>
                <a:endParaRPr lang="de-DE" sz="1600" dirty="0">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324094" y="4160808"/>
                <a:ext cx="782619" cy="338554"/>
              </a:xfrm>
              <a:prstGeom prst="rect">
                <a:avLst/>
              </a:prstGeom>
              <a:blipFill rotWithShape="1">
                <a:blip r:embed="rId8"/>
                <a:stretch>
                  <a:fillRect r="-3876" b="-5455"/>
                </a:stretch>
              </a:blipFill>
            </p:spPr>
            <p:txBody>
              <a:bodyPr/>
              <a:lstStyle/>
              <a:p>
                <a:r>
                  <a:rPr lang="de-DE">
                    <a:noFill/>
                  </a:rPr>
                  <a:t> </a:t>
                </a:r>
              </a:p>
            </p:txBody>
          </p:sp>
        </mc:Fallback>
      </mc:AlternateContent>
      <p:sp>
        <p:nvSpPr>
          <p:cNvPr id="23" name="Rechteck 22"/>
          <p:cNvSpPr/>
          <p:nvPr/>
        </p:nvSpPr>
        <p:spPr>
          <a:xfrm>
            <a:off x="904960" y="1946988"/>
            <a:ext cx="7254977" cy="334635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 name="Textfeld 25"/>
          <p:cNvSpPr txBox="1"/>
          <p:nvPr/>
        </p:nvSpPr>
        <p:spPr>
          <a:xfrm>
            <a:off x="5351625" y="2317328"/>
            <a:ext cx="936104" cy="400110"/>
          </a:xfrm>
          <a:prstGeom prst="rect">
            <a:avLst/>
          </a:prstGeom>
          <a:noFill/>
        </p:spPr>
        <p:txBody>
          <a:bodyPr wrap="square" rtlCol="0">
            <a:spAutoFit/>
          </a:bodyPr>
          <a:lstStyle/>
          <a:p>
            <a:r>
              <a:rPr lang="de-DE" sz="2000" dirty="0">
                <a:latin typeface="+mn-lt"/>
              </a:rPr>
              <a:t>wobei</a:t>
            </a:r>
          </a:p>
        </p:txBody>
      </p:sp>
      <mc:AlternateContent xmlns:mc="http://schemas.openxmlformats.org/markup-compatibility/2006" xmlns:a14="http://schemas.microsoft.com/office/drawing/2010/main">
        <mc:Choice Requires="a14">
          <p:sp>
            <p:nvSpPr>
              <p:cNvPr id="27" name="Textfeld 26"/>
              <p:cNvSpPr txBox="1"/>
              <p:nvPr/>
            </p:nvSpPr>
            <p:spPr>
              <a:xfrm>
                <a:off x="6162044" y="2161479"/>
                <a:ext cx="2016224" cy="79374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𝑖</m:t>
                          </m:r>
                        </m:sub>
                      </m:sSub>
                      <m:r>
                        <a:rPr lang="de-DE" sz="2000" b="0" i="1" smtClean="0">
                          <a:latin typeface="Cambria Math"/>
                        </a:rPr>
                        <m:t>=1−</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num>
                        <m:den>
                          <m:r>
                            <a:rPr lang="de-DE" sz="2000" b="0" i="1" smtClean="0">
                              <a:latin typeface="Cambria Math"/>
                            </a:rPr>
                            <m:t>𝐸</m:t>
                          </m:r>
                          <m:d>
                            <m:dPr>
                              <m:ctrlPr>
                                <a:rPr lang="de-DE" sz="2000" b="0" i="1" smtClean="0">
                                  <a:latin typeface="Cambria Math" panose="02040503050406030204" pitchFamily="18" charset="0"/>
                                </a:rPr>
                              </m:ctrlPr>
                            </m:dPr>
                            <m:e>
                              <m:sSubSup>
                                <m:sSubSupPr>
                                  <m:ctrlPr>
                                    <a:rPr lang="de-DE" sz="2000" b="0" i="1" smtClean="0">
                                      <a:latin typeface="Cambria Math" panose="02040503050406030204" pitchFamily="18" charset="0"/>
                                    </a:rPr>
                                  </m:ctrlPr>
                                </m:sSubSupPr>
                                <m:e>
                                  <m:r>
                                    <a:rPr lang="de-DE" sz="2000" b="0" i="1" smtClean="0">
                                      <a:latin typeface="Cambria Math"/>
                                    </a:rPr>
                                    <m:t>𝑋</m:t>
                                  </m:r>
                                </m:e>
                                <m:sub>
                                  <m:r>
                                    <a:rPr lang="de-DE" sz="2000" b="0" i="1" smtClean="0">
                                      <a:latin typeface="Cambria Math"/>
                                    </a:rPr>
                                    <m:t>𝑖</m:t>
                                  </m:r>
                                </m:sub>
                                <m:sup>
                                  <m:r>
                                    <a:rPr lang="de-DE" sz="2000" b="0" i="1" smtClean="0">
                                      <a:latin typeface="Cambria Math"/>
                                    </a:rPr>
                                    <m:t>2</m:t>
                                  </m:r>
                                </m:sup>
                              </m:sSubSup>
                            </m:e>
                          </m:d>
                        </m:den>
                      </m:f>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6162044" y="2161479"/>
                <a:ext cx="2016224" cy="793743"/>
              </a:xfrm>
              <a:prstGeom prst="rect">
                <a:avLst/>
              </a:prstGeom>
              <a:blipFill rotWithShape="1">
                <a:blip r:embed="rId9"/>
                <a:stretch>
                  <a:fillRect/>
                </a:stretch>
              </a:blipFill>
            </p:spPr>
            <p:txBody>
              <a:bodyPr/>
              <a:lstStyle/>
              <a:p>
                <a:r>
                  <a:rPr lang="de-DE">
                    <a:noFill/>
                  </a:rPr>
                  <a:t> </a:t>
                </a:r>
              </a:p>
            </p:txBody>
          </p:sp>
        </mc:Fallback>
      </mc:AlternateContent>
      <p:sp>
        <p:nvSpPr>
          <p:cNvPr id="28" name="Textfeld 27"/>
          <p:cNvSpPr txBox="1"/>
          <p:nvPr/>
        </p:nvSpPr>
        <p:spPr>
          <a:xfrm>
            <a:off x="453430" y="5373216"/>
            <a:ext cx="6407944" cy="400110"/>
          </a:xfrm>
          <a:prstGeom prst="rect">
            <a:avLst/>
          </a:prstGeom>
          <a:noFill/>
        </p:spPr>
        <p:txBody>
          <a:bodyPr wrap="square" rtlCol="0">
            <a:spAutoFit/>
          </a:bodyPr>
          <a:lstStyle/>
          <a:p>
            <a:r>
              <a:rPr lang="de-DE" sz="2000" dirty="0">
                <a:latin typeface="+mn-lt"/>
              </a:rPr>
              <a:t>&gt; Exakte Erwartungstreue liegt auch hier vor</a:t>
            </a:r>
          </a:p>
        </p:txBody>
      </p:sp>
    </p:spTree>
    <p:extLst>
      <p:ext uri="{BB962C8B-B14F-4D97-AF65-F5344CB8AC3E}">
        <p14:creationId xmlns:p14="http://schemas.microsoft.com/office/powerpoint/2010/main" val="806162749"/>
      </p:ext>
    </p:extLst>
  </p:cSld>
  <p:clrMapOvr>
    <a:masterClrMapping/>
  </p:clrMapOvr>
</p:sld>
</file>

<file path=ppt/slides/slide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124744"/>
            <a:ext cx="482376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Konsistenz und Effizienz der KQ-Schätzer</a:t>
            </a:r>
          </a:p>
        </p:txBody>
      </p:sp>
      <p:sp>
        <p:nvSpPr>
          <p:cNvPr id="8" name="Textfeld 7"/>
          <p:cNvSpPr txBox="1">
            <a:spLocks noChangeArrowheads="1"/>
          </p:cNvSpPr>
          <p:nvPr/>
        </p:nvSpPr>
        <p:spPr bwMode="auto">
          <a:xfrm>
            <a:off x="468311" y="1700808"/>
            <a:ext cx="395967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Konsistenz der KQ-Schätzer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68311" y="6046907"/>
            <a:ext cx="741605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Effizienz der KQ-Schätzer und Gauß-</a:t>
            </a:r>
            <a:r>
              <a:rPr lang="de-DE" sz="2000" b="1" dirty="0" err="1">
                <a:solidFill>
                  <a:srgbClr val="0070C0"/>
                </a:solidFill>
                <a:latin typeface="+mn-lt"/>
              </a:rPr>
              <a:t>Markov</a:t>
            </a:r>
            <a:r>
              <a:rPr lang="de-DE" sz="2000" b="1" dirty="0">
                <a:solidFill>
                  <a:srgbClr val="0070C0"/>
                </a:solidFill>
                <a:latin typeface="+mn-lt"/>
              </a:rPr>
              <a:t>-Theorem </a:t>
            </a:r>
            <a:r>
              <a:rPr lang="de-DE" sz="2000" dirty="0">
                <a:solidFill>
                  <a:srgbClr val="0070C0"/>
                </a:solidFill>
                <a:latin typeface="+mn-lt"/>
              </a:rPr>
              <a:t>●</a:t>
            </a:r>
            <a:endParaRPr lang="de-DE" sz="2000" b="1" dirty="0">
              <a:solidFill>
                <a:srgbClr val="0070C0"/>
              </a:solidFill>
              <a:latin typeface="+mn-lt"/>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extfeld 12"/>
          <p:cNvSpPr txBox="1"/>
          <p:nvPr/>
        </p:nvSpPr>
        <p:spPr>
          <a:xfrm>
            <a:off x="468312" y="2136740"/>
            <a:ext cx="7416055" cy="400110"/>
          </a:xfrm>
          <a:prstGeom prst="rect">
            <a:avLst/>
          </a:prstGeom>
          <a:noFill/>
        </p:spPr>
        <p:txBody>
          <a:bodyPr wrap="square" rtlCol="0">
            <a:spAutoFit/>
          </a:bodyPr>
          <a:lstStyle/>
          <a:p>
            <a:r>
              <a:rPr lang="de-DE" sz="2000" dirty="0">
                <a:latin typeface="+mn-lt"/>
              </a:rPr>
              <a:t>&gt; In den Modellen KS und BH gilt (vgl. </a:t>
            </a:r>
            <a:r>
              <a:rPr lang="de-DE" sz="2000">
                <a:latin typeface="+mn-lt"/>
              </a:rPr>
              <a:t>Folie 879 </a:t>
            </a:r>
            <a:r>
              <a:rPr lang="de-DE" sz="2000" dirty="0">
                <a:latin typeface="+mn-lt"/>
              </a:rPr>
              <a:t>bzw</a:t>
            </a:r>
            <a:r>
              <a:rPr lang="de-DE" sz="2000">
                <a:latin typeface="+mn-lt"/>
              </a:rPr>
              <a:t>. 884): </a:t>
            </a:r>
            <a:endParaRPr lang="de-DE" sz="2000" dirty="0">
              <a:latin typeface="+mn-lt"/>
            </a:endParaRPr>
          </a:p>
        </p:txBody>
      </p:sp>
      <mc:AlternateContent xmlns:mc="http://schemas.openxmlformats.org/markup-compatibility/2006" xmlns:a14="http://schemas.microsoft.com/office/drawing/2010/main">
        <mc:Choice Requires="a14">
          <p:sp>
            <p:nvSpPr>
              <p:cNvPr id="14" name="Textfeld 13"/>
              <p:cNvSpPr txBox="1"/>
              <p:nvPr/>
            </p:nvSpPr>
            <p:spPr>
              <a:xfrm>
                <a:off x="922263" y="2550136"/>
                <a:ext cx="5239781" cy="404406"/>
              </a:xfrm>
              <a:prstGeom prst="rect">
                <a:avLst/>
              </a:prstGeom>
              <a:noFill/>
            </p:spPr>
            <p:txBody>
              <a:bodyPr wrap="square" rtlCol="0">
                <a:spAutoFit/>
              </a:bodyPr>
              <a:lstStyle/>
              <a:p>
                <a14:m>
                  <m:oMath xmlns:m="http://schemas.openxmlformats.org/officeDocument/2006/math">
                    <m:sSub>
                      <m:sSubPr>
                        <m:ctrlPr>
                          <a:rPr lang="de-DE" sz="2000" i="1" smtClean="0">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0</m:t>
                        </m:r>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𝜇</m:t>
                        </m:r>
                      </m:e>
                      <m:sub>
                        <m:r>
                          <a:rPr lang="de-DE" sz="2000" b="0" i="1" smtClean="0">
                            <a:latin typeface="Cambria Math"/>
                            <a:ea typeface="Cambria Math"/>
                          </a:rPr>
                          <m:t>𝑌</m:t>
                        </m:r>
                      </m:sub>
                    </m:sSub>
                    <m:r>
                      <a:rPr lang="de-DE" sz="2000" b="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sSub>
                      <m:sSubPr>
                        <m:ctrlPr>
                          <a:rPr lang="de-DE" sz="2000" i="1">
                            <a:latin typeface="Cambria Math" panose="02040503050406030204" pitchFamily="18" charset="0"/>
                            <a:ea typeface="Cambria Math"/>
                          </a:rPr>
                        </m:ctrlPr>
                      </m:sSubPr>
                      <m:e>
                        <m:r>
                          <a:rPr lang="de-DE" sz="2000" i="1">
                            <a:latin typeface="Cambria Math"/>
                            <a:ea typeface="Cambria Math"/>
                          </a:rPr>
                          <m:t>𝜇</m:t>
                        </m:r>
                      </m:e>
                      <m:sub>
                        <m:r>
                          <a:rPr lang="de-DE" sz="2000" b="0" i="1" smtClean="0">
                            <a:latin typeface="Cambria Math"/>
                            <a:ea typeface="Cambria Math"/>
                          </a:rPr>
                          <m:t>𝑋</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m:t>
                        </m:r>
                      </m:sub>
                    </m:sSub>
                    <m:r>
                      <a:rPr lang="de-DE" sz="2000" b="0" i="1" smtClean="0">
                        <a:latin typeface="Cambria Math"/>
                      </a:rPr>
                      <m:t>=</m:t>
                    </m:r>
                    <m:f>
                      <m:fPr>
                        <m:type m:val="lin"/>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ea typeface="Cambria Math"/>
                              </a:rPr>
                              <m:t>𝜎</m:t>
                            </m:r>
                          </m:e>
                          <m:sub>
                            <m:r>
                              <a:rPr lang="de-DE" sz="2000" b="0" i="1" smtClean="0">
                                <a:latin typeface="Cambria Math"/>
                              </a:rPr>
                              <m:t>𝑋𝑌</m:t>
                            </m:r>
                          </m:sub>
                        </m:sSub>
                      </m:num>
                      <m:den>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den>
                    </m:f>
                  </m:oMath>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922263" y="2550136"/>
                <a:ext cx="5239781" cy="404406"/>
              </a:xfrm>
              <a:prstGeom prst="rect">
                <a:avLst/>
              </a:prstGeom>
              <a:blipFill rotWithShape="1">
                <a:blip r:embed="rId3"/>
                <a:stretch>
                  <a:fillRect l="-465" t="-111940" b="-17611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683950" y="2978741"/>
                <a:ext cx="7776097" cy="480901"/>
              </a:xfrm>
              <a:prstGeom prst="rect">
                <a:avLst/>
              </a:prstGeom>
              <a:noFill/>
            </p:spPr>
            <p:txBody>
              <a:bodyPr wrap="square" rtlCol="0">
                <a:spAutoFit/>
              </a:bodyPr>
              <a:lstStyle/>
              <a:p>
                <a:r>
                  <a:rPr lang="de-DE" sz="2000" dirty="0">
                    <a:latin typeface="+mn-lt"/>
                  </a:rPr>
                  <a:t>Wegen </a:t>
                </a:r>
                <a14:m>
                  <m:oMath xmlns:m="http://schemas.openxmlformats.org/officeDocument/2006/math">
                    <m:acc>
                      <m:accPr>
                        <m:chr m:val="̅"/>
                        <m:ctrlPr>
                          <a:rPr lang="de-DE" sz="2000" i="1">
                            <a:latin typeface="Cambria Math" panose="02040503050406030204" pitchFamily="18" charset="0"/>
                          </a:rPr>
                        </m:ctrlPr>
                      </m:accPr>
                      <m:e>
                        <m:r>
                          <a:rPr lang="de-DE" sz="2000" i="1">
                            <a:latin typeface="Cambria Math"/>
                          </a:rPr>
                          <m:t>𝑋</m:t>
                        </m:r>
                      </m:e>
                    </m:acc>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m:rPr>
                            <m:brk m:alnAt="2"/>
                          </m:rPr>
                          <a:rPr lang="de-DE" sz="2000" i="1">
                            <a:latin typeface="Cambria Math"/>
                          </a:rPr>
                          <m:t>𝑝</m:t>
                        </m:r>
                        <m:r>
                          <a:rPr lang="de-DE" sz="2000" i="1">
                            <a:latin typeface="Cambria Math"/>
                          </a:rPr>
                          <m:t>   </m:t>
                        </m:r>
                      </m:e>
                    </m:groupChr>
                    <m:r>
                      <a:rPr lang="de-DE" sz="2000" i="1">
                        <a:latin typeface="Cambria Math"/>
                      </a:rPr>
                      <m:t>  </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oMath>
                </a14:m>
                <a:r>
                  <a:rPr lang="de-DE" sz="2000" dirty="0">
                    <a:latin typeface="+mn-lt"/>
                  </a:rPr>
                  <a:t>,</a:t>
                </a:r>
                <a:r>
                  <a:rPr lang="de-DE" sz="2000" dirty="0"/>
                  <a:t>  </a:t>
                </a:r>
                <a14:m>
                  <m:oMath xmlns:m="http://schemas.openxmlformats.org/officeDocument/2006/math">
                    <m:acc>
                      <m:accPr>
                        <m:chr m:val="̅"/>
                        <m:ctrlPr>
                          <a:rPr lang="de-DE" sz="2000" i="1">
                            <a:latin typeface="Cambria Math" panose="02040503050406030204" pitchFamily="18" charset="0"/>
                          </a:rPr>
                        </m:ctrlPr>
                      </m:accPr>
                      <m:e>
                        <m:r>
                          <a:rPr lang="de-DE" sz="2000" i="1">
                            <a:latin typeface="Cambria Math"/>
                          </a:rPr>
                          <m:t>𝑌</m:t>
                        </m:r>
                      </m:e>
                    </m:acc>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a:rPr lang="de-DE" sz="2000" i="1">
                            <a:latin typeface="Cambria Math"/>
                          </a:rPr>
                          <m:t>𝑝</m:t>
                        </m:r>
                        <m:r>
                          <a:rPr lang="de-DE" sz="2000" i="1">
                            <a:latin typeface="Cambria Math"/>
                          </a:rPr>
                          <m:t>   </m:t>
                        </m:r>
                      </m:e>
                    </m:groupChr>
                    <m:r>
                      <a:rPr lang="de-DE" sz="2000" i="1">
                        <a:latin typeface="Cambria Math"/>
                      </a:rPr>
                      <m:t>  </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ea typeface="Cambria Math"/>
                          </a:rPr>
                          <m:t>𝑌</m:t>
                        </m:r>
                      </m:sub>
                    </m:sSub>
                  </m:oMath>
                </a14:m>
                <a:r>
                  <a:rPr lang="de-DE" sz="2000" dirty="0">
                    <a:latin typeface="+mn-lt"/>
                  </a:rPr>
                  <a:t>,</a:t>
                </a:r>
                <a:r>
                  <a:rPr lang="de-DE" sz="2000" dirty="0"/>
                  <a:t>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𝑋𝑌</m:t>
                        </m:r>
                      </m:sub>
                    </m:sSub>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a:rPr lang="de-DE" sz="2000" i="1">
                            <a:latin typeface="Cambria Math"/>
                          </a:rPr>
                          <m:t>𝑝</m:t>
                        </m:r>
                        <m:r>
                          <a:rPr lang="de-DE" sz="2000" i="1">
                            <a:latin typeface="Cambria Math"/>
                          </a:rPr>
                          <m:t>   </m:t>
                        </m:r>
                      </m:e>
                    </m:groupChr>
                    <m:r>
                      <a:rPr lang="de-DE" sz="2000" i="1">
                        <a:latin typeface="Cambria Math"/>
                      </a:rPr>
                      <m:t>  </m:t>
                    </m:r>
                    <m:sSub>
                      <m:sSubPr>
                        <m:ctrlPr>
                          <a:rPr lang="de-DE" sz="2000" i="1">
                            <a:latin typeface="Cambria Math" panose="02040503050406030204" pitchFamily="18" charset="0"/>
                          </a:rPr>
                        </m:ctrlPr>
                      </m:sSubPr>
                      <m:e>
                        <m:r>
                          <a:rPr lang="de-DE" sz="2000" i="1">
                            <a:latin typeface="Cambria Math"/>
                            <a:ea typeface="Cambria Math"/>
                          </a:rPr>
                          <m:t>𝜎</m:t>
                        </m:r>
                      </m:e>
                      <m:sub>
                        <m:r>
                          <a:rPr lang="de-DE" sz="2000" i="1">
                            <a:latin typeface="Cambria Math"/>
                          </a:rPr>
                          <m:t>𝑋𝑌</m:t>
                        </m:r>
                      </m:sub>
                    </m:sSub>
                  </m:oMath>
                </a14:m>
                <a:r>
                  <a:rPr lang="de-DE" sz="2000" dirty="0"/>
                  <a:t> </a:t>
                </a:r>
                <a:r>
                  <a:rPr lang="de-DE" sz="2000" dirty="0">
                    <a:latin typeface="+mn-lt"/>
                  </a:rPr>
                  <a:t>und</a:t>
                </a:r>
                <a:r>
                  <a:rPr lang="de-DE" sz="2000" dirty="0"/>
                  <a:t>  </a:t>
                </a:r>
                <a14:m>
                  <m:oMath xmlns:m="http://schemas.openxmlformats.org/officeDocument/2006/math">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m:t>
                        </m:r>
                      </m:sub>
                      <m:sup>
                        <m:r>
                          <a:rPr lang="de-DE" sz="2000" i="1">
                            <a:latin typeface="Cambria Math"/>
                          </a:rPr>
                          <m:t>2</m:t>
                        </m:r>
                      </m:sup>
                    </m:sSubSup>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m:rPr>
                            <m:brk m:alnAt="2"/>
                          </m:rPr>
                          <a:rPr lang="de-DE" sz="2000" i="1">
                            <a:latin typeface="Cambria Math"/>
                          </a:rPr>
                          <m:t>𝑝</m:t>
                        </m:r>
                        <m:r>
                          <a:rPr lang="de-DE" sz="2000" i="1">
                            <a:latin typeface="Cambria Math"/>
                          </a:rPr>
                          <m:t>   </m:t>
                        </m:r>
                      </m:e>
                    </m:groupChr>
                    <m:r>
                      <a:rPr lang="de-DE" sz="2000" i="1">
                        <a:latin typeface="Cambria Math"/>
                      </a:rPr>
                      <m:t>  </m:t>
                    </m:r>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oMath>
                </a14:m>
                <a:endParaRPr lang="de-DE" sz="2000" dirty="0"/>
              </a:p>
            </p:txBody>
          </p:sp>
        </mc:Choice>
        <mc:Fallback xmlns="">
          <p:sp>
            <p:nvSpPr>
              <p:cNvPr id="16" name="Textfeld 15"/>
              <p:cNvSpPr txBox="1">
                <a:spLocks noRot="1" noChangeAspect="1" noMove="1" noResize="1" noEditPoints="1" noAdjustHandles="1" noChangeArrowheads="1" noChangeShapeType="1" noTextEdit="1"/>
              </p:cNvSpPr>
              <p:nvPr/>
            </p:nvSpPr>
            <p:spPr>
              <a:xfrm>
                <a:off x="683950" y="2978741"/>
                <a:ext cx="7776097" cy="480901"/>
              </a:xfrm>
              <a:prstGeom prst="rect">
                <a:avLst/>
              </a:prstGeom>
              <a:blipFill rotWithShape="1">
                <a:blip r:embed="rId4"/>
                <a:stretch>
                  <a:fillRect l="-784" b="-21519"/>
                </a:stretch>
              </a:blipFill>
            </p:spPr>
            <p:txBody>
              <a:bodyPr/>
              <a:lstStyle/>
              <a:p>
                <a:r>
                  <a:rPr lang="de-DE">
                    <a:noFill/>
                  </a:rPr>
                  <a:t> </a:t>
                </a:r>
              </a:p>
            </p:txBody>
          </p:sp>
        </mc:Fallback>
      </mc:AlternateContent>
      <p:sp>
        <p:nvSpPr>
          <p:cNvPr id="18" name="Textfeld 17"/>
          <p:cNvSpPr txBox="1"/>
          <p:nvPr/>
        </p:nvSpPr>
        <p:spPr>
          <a:xfrm>
            <a:off x="683953" y="3459642"/>
            <a:ext cx="7776097" cy="400110"/>
          </a:xfrm>
          <a:prstGeom prst="rect">
            <a:avLst/>
          </a:prstGeom>
          <a:noFill/>
        </p:spPr>
        <p:txBody>
          <a:bodyPr wrap="square" rtlCol="0">
            <a:spAutoFit/>
          </a:bodyPr>
          <a:lstStyle/>
          <a:p>
            <a:r>
              <a:rPr lang="de-DE" sz="2000" dirty="0">
                <a:latin typeface="+mn-lt"/>
              </a:rPr>
              <a:t>(vgl. etwa Satz 10.1.4, 8.2.3 (Stetigkeitssatz), Beispiel 8.3.6) folgt</a:t>
            </a:r>
          </a:p>
        </p:txBody>
      </p:sp>
      <mc:AlternateContent xmlns:mc="http://schemas.openxmlformats.org/markup-compatibility/2006" xmlns:a14="http://schemas.microsoft.com/office/drawing/2010/main">
        <mc:Choice Requires="a14">
          <p:sp>
            <p:nvSpPr>
              <p:cNvPr id="19" name="Textfeld 18"/>
              <p:cNvSpPr txBox="1"/>
              <p:nvPr/>
            </p:nvSpPr>
            <p:spPr>
              <a:xfrm>
                <a:off x="1043224" y="3859752"/>
                <a:ext cx="7776097" cy="619529"/>
              </a:xfrm>
              <a:prstGeom prst="rect">
                <a:avLst/>
              </a:prstGeom>
              <a:noFill/>
            </p:spPr>
            <p:txBody>
              <a:bodyPr wrap="square" rtlCol="0">
                <a:spAutoFit/>
              </a:bodyPr>
              <a:lstStyle/>
              <a:p>
                <a14:m>
                  <m:oMath xmlns:m="http://schemas.openxmlformats.org/officeDocument/2006/math">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𝑆</m:t>
                                </m:r>
                              </m:e>
                            </m:acc>
                          </m:e>
                          <m:sub>
                            <m:r>
                              <a:rPr lang="de-DE" sz="2000" b="0" i="1" smtClean="0">
                                <a:latin typeface="Cambria Math"/>
                              </a:rPr>
                              <m:t>𝑋𝑌</m:t>
                            </m:r>
                          </m:sub>
                        </m:sSub>
                      </m:num>
                      <m:den>
                        <m:sSubSup>
                          <m:sSubSupPr>
                            <m:ctrlPr>
                              <a:rPr lang="de-DE" sz="2000" b="0" i="1" smtClean="0">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rPr>
                                  <m:t>𝑆</m:t>
                                </m:r>
                              </m:e>
                            </m:acc>
                          </m:e>
                          <m:sub>
                            <m:r>
                              <a:rPr lang="de-DE" sz="2000" b="0" i="1" smtClean="0">
                                <a:latin typeface="Cambria Math"/>
                              </a:rPr>
                              <m:t>𝑋</m:t>
                            </m:r>
                          </m:sub>
                          <m:sup>
                            <m:r>
                              <a:rPr lang="de-DE" sz="2000" b="0" i="1" smtClean="0">
                                <a:latin typeface="Cambria Math"/>
                              </a:rPr>
                              <m:t>2</m:t>
                            </m:r>
                          </m:sup>
                        </m:sSubSup>
                      </m:den>
                    </m:f>
                    <m:r>
                      <a:rPr lang="de-DE" sz="2000" b="0" i="1" smtClean="0">
                        <a:latin typeface="Cambria Math"/>
                      </a:rPr>
                      <m:t>  </m:t>
                    </m:r>
                    <m:groupChr>
                      <m:groupChrPr>
                        <m:chr m:val="→"/>
                        <m:vertJc m:val="bot"/>
                        <m:ctrlPr>
                          <a:rPr lang="de-DE" sz="2000" b="0" i="1" smtClean="0">
                            <a:latin typeface="Cambria Math" panose="02040503050406030204" pitchFamily="18" charset="0"/>
                          </a:rPr>
                        </m:ctrlPr>
                      </m:groupChrPr>
                      <m:e>
                        <m:r>
                          <m:rPr>
                            <m:brk m:alnAt="2"/>
                          </m:rPr>
                          <a:rPr lang="de-DE" sz="2000" b="0" i="1" smtClean="0">
                            <a:latin typeface="Cambria Math"/>
                          </a:rPr>
                          <m:t> </m:t>
                        </m:r>
                        <m:r>
                          <a:rPr lang="de-DE" sz="2000" b="0" i="1" smtClean="0">
                            <a:latin typeface="Cambria Math"/>
                          </a:rPr>
                          <m:t>  </m:t>
                        </m:r>
                        <m:r>
                          <a:rPr lang="de-DE" sz="2000" b="0" i="1" smtClean="0">
                            <a:latin typeface="Cambria Math"/>
                          </a:rPr>
                          <m:t>𝑝</m:t>
                        </m:r>
                        <m:r>
                          <a:rPr lang="de-DE" sz="2000" b="0" i="1" smtClean="0">
                            <a:latin typeface="Cambria Math"/>
                          </a:rPr>
                          <m:t>   </m:t>
                        </m:r>
                      </m:e>
                    </m:groupChr>
                    <m:r>
                      <a:rPr lang="de-DE" sz="2000" b="0" i="1" smtClean="0">
                        <a:latin typeface="Cambria Math"/>
                      </a:rPr>
                      <m:t>  </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a:ea typeface="Cambria Math"/>
                              </a:rPr>
                              <m:t>𝜎</m:t>
                            </m:r>
                          </m:e>
                          <m:sub>
                            <m:r>
                              <a:rPr lang="de-DE" sz="2000" b="0" i="1" smtClean="0">
                                <a:latin typeface="Cambria Math"/>
                              </a:rPr>
                              <m:t>𝑋𝑌</m:t>
                            </m:r>
                          </m:sub>
                        </m:sSub>
                      </m:num>
                      <m:den>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𝑋</m:t>
                            </m:r>
                          </m:sub>
                          <m:sup>
                            <m:r>
                              <a:rPr lang="de-DE" sz="2000" b="0" i="1" smtClean="0">
                                <a:latin typeface="Cambria Math"/>
                              </a:rPr>
                              <m:t>2</m:t>
                            </m:r>
                          </m:sup>
                        </m:sSubSup>
                      </m:den>
                    </m:f>
                  </m:oMath>
                </a14:m>
                <a:r>
                  <a:rPr lang="de-DE" sz="2000" dirty="0"/>
                  <a:t>  </a:t>
                </a:r>
                <a:r>
                  <a:rPr lang="de-DE" sz="2000" dirty="0">
                    <a:latin typeface="+mn-lt"/>
                  </a:rPr>
                  <a:t>und </a:t>
                </a:r>
                <a:r>
                  <a:rPr lang="de-DE" sz="2000" dirty="0"/>
                  <a:t> </a:t>
                </a:r>
                <a14:m>
                  <m:oMath xmlns:m="http://schemas.openxmlformats.org/officeDocument/2006/math">
                    <m:acc>
                      <m:accPr>
                        <m:chr m:val="̅"/>
                        <m:ctrlPr>
                          <a:rPr lang="de-DE" sz="2000" i="1" smtClean="0">
                            <a:latin typeface="Cambria Math" panose="02040503050406030204" pitchFamily="18" charset="0"/>
                          </a:rPr>
                        </m:ctrlPr>
                      </m:accPr>
                      <m:e>
                        <m:r>
                          <a:rPr lang="de-DE" sz="2000" b="0" i="1" smtClean="0">
                            <a:latin typeface="Cambria Math"/>
                          </a:rPr>
                          <m:t>𝑌</m:t>
                        </m:r>
                      </m:e>
                    </m:acc>
                    <m:r>
                      <a:rPr lang="de-DE" sz="2000" b="0" i="1" smtClean="0">
                        <a:latin typeface="Cambria Math"/>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𝑋𝑌</m:t>
                            </m:r>
                          </m:sub>
                        </m:sSub>
                      </m:num>
                      <m:den>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m:t>
                            </m:r>
                          </m:sub>
                          <m:sup>
                            <m:r>
                              <a:rPr lang="de-DE" sz="2000" i="1">
                                <a:latin typeface="Cambria Math"/>
                              </a:rPr>
                              <m:t>2</m:t>
                            </m:r>
                          </m:sup>
                        </m:sSubSup>
                      </m:den>
                    </m:f>
                    <m:r>
                      <a:rPr lang="de-DE" sz="2000" i="1" smtClean="0">
                        <a:latin typeface="Cambria Math"/>
                        <a:ea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a:rPr lang="de-DE" sz="2000" i="1">
                            <a:latin typeface="Cambria Math"/>
                          </a:rPr>
                          <m:t>𝑝</m:t>
                        </m:r>
                        <m:r>
                          <a:rPr lang="de-DE" sz="2000" i="1">
                            <a:latin typeface="Cambria Math"/>
                          </a:rPr>
                          <m:t>   </m:t>
                        </m:r>
                      </m:e>
                    </m:groupChr>
                    <m:r>
                      <a:rPr lang="de-DE" sz="2000" i="1">
                        <a:latin typeface="Cambria Math"/>
                      </a:rPr>
                      <m:t>  </m:t>
                    </m:r>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𝑌</m:t>
                        </m:r>
                      </m:sub>
                    </m:sSub>
                    <m:r>
                      <a:rPr lang="de-DE" sz="2000" b="0" i="1" smtClean="0">
                        <a:latin typeface="Cambria Math"/>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ea typeface="Cambria Math"/>
                              </a:rPr>
                              <m:t>𝜎</m:t>
                            </m:r>
                          </m:e>
                          <m:sub>
                            <m:r>
                              <a:rPr lang="de-DE" sz="2000" i="1">
                                <a:latin typeface="Cambria Math"/>
                              </a:rPr>
                              <m:t>𝑋𝑌</m:t>
                            </m:r>
                          </m:sub>
                        </m:sSub>
                      </m:num>
                      <m:den>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den>
                    </m:f>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oMath>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1043224" y="3859752"/>
                <a:ext cx="7776097" cy="61952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043224" y="4513348"/>
                <a:ext cx="863713" cy="4168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𝛽</m:t>
                              </m:r>
                            </m:e>
                          </m:acc>
                        </m:e>
                        <m:sub>
                          <m:r>
                            <a:rPr lang="de-DE" sz="2000" b="0" i="1" smtClean="0">
                              <a:latin typeface="Cambria Math"/>
                            </a:rPr>
                            <m:t>1</m:t>
                          </m:r>
                        </m:sub>
                      </m:sSub>
                    </m:oMath>
                  </m:oMathPara>
                </a14:m>
                <a:endParaRPr lang="de-DE" sz="2000" dirty="0"/>
              </a:p>
            </p:txBody>
          </p:sp>
        </mc:Choice>
        <mc:Fallback xmlns="">
          <p:sp>
            <p:nvSpPr>
              <p:cNvPr id="20" name="Textfeld 19"/>
              <p:cNvSpPr txBox="1">
                <a:spLocks noRot="1" noChangeAspect="1" noMove="1" noResize="1" noEditPoints="1" noAdjustHandles="1" noChangeArrowheads="1" noChangeShapeType="1" noTextEdit="1"/>
              </p:cNvSpPr>
              <p:nvPr/>
            </p:nvSpPr>
            <p:spPr>
              <a:xfrm>
                <a:off x="1043224" y="4513348"/>
                <a:ext cx="863713" cy="416845"/>
              </a:xfrm>
              <a:prstGeom prst="rect">
                <a:avLst/>
              </a:prstGeom>
              <a:blipFill rotWithShape="1">
                <a:blip r:embed="rId6"/>
                <a:stretch>
                  <a:fillRect t="-2899" b="-14493"/>
                </a:stretch>
              </a:blipFill>
            </p:spPr>
            <p:txBody>
              <a:bodyPr/>
              <a:lstStyle/>
              <a:p>
                <a:r>
                  <a:rPr lang="de-DE">
                    <a:noFill/>
                  </a:rPr>
                  <a:t> </a:t>
                </a:r>
              </a:p>
            </p:txBody>
          </p:sp>
        </mc:Fallback>
      </mc:AlternateContent>
      <p:sp>
        <p:nvSpPr>
          <p:cNvPr id="22" name="Geschweifte Klammer links 21"/>
          <p:cNvSpPr/>
          <p:nvPr/>
        </p:nvSpPr>
        <p:spPr>
          <a:xfrm rot="16200000">
            <a:off x="1260948" y="4227870"/>
            <a:ext cx="155953" cy="545636"/>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3" name="Geschweifte Klammer links 22"/>
          <p:cNvSpPr/>
          <p:nvPr/>
        </p:nvSpPr>
        <p:spPr>
          <a:xfrm rot="16200000">
            <a:off x="2238633" y="4206462"/>
            <a:ext cx="155953" cy="545636"/>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6" name="Geschweifte Klammer links 25"/>
          <p:cNvSpPr/>
          <p:nvPr/>
        </p:nvSpPr>
        <p:spPr>
          <a:xfrm rot="16200000">
            <a:off x="3658386" y="3841010"/>
            <a:ext cx="155953" cy="1296144"/>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7" name="Geschweifte Klammer links 26"/>
          <p:cNvSpPr/>
          <p:nvPr/>
        </p:nvSpPr>
        <p:spPr>
          <a:xfrm rot="16200000">
            <a:off x="5490331" y="3827334"/>
            <a:ext cx="155953" cy="1303893"/>
          </a:xfrm>
          <a:prstGeom prst="leftBrace">
            <a:avLst>
              <a:gd name="adj1" fmla="val 4140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8" name="Textfeld 27"/>
              <p:cNvSpPr txBox="1"/>
              <p:nvPr/>
            </p:nvSpPr>
            <p:spPr>
              <a:xfrm>
                <a:off x="1951448" y="4557257"/>
                <a:ext cx="113684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1</m:t>
                          </m:r>
                        </m:sub>
                      </m:sSub>
                    </m:oMath>
                  </m:oMathPara>
                </a14:m>
                <a:endParaRPr lang="de-DE" sz="2000" dirty="0"/>
              </a:p>
            </p:txBody>
          </p:sp>
        </mc:Choice>
        <mc:Fallback xmlns="">
          <p:sp>
            <p:nvSpPr>
              <p:cNvPr id="28" name="Textfeld 27"/>
              <p:cNvSpPr txBox="1">
                <a:spLocks noRot="1" noChangeAspect="1" noMove="1" noResize="1" noEditPoints="1" noAdjustHandles="1" noChangeArrowheads="1" noChangeShapeType="1" noTextEdit="1"/>
              </p:cNvSpPr>
              <p:nvPr/>
            </p:nvSpPr>
            <p:spPr>
              <a:xfrm>
                <a:off x="1951448" y="4557257"/>
                <a:ext cx="1136842" cy="400110"/>
              </a:xfrm>
              <a:prstGeom prst="rect">
                <a:avLst/>
              </a:prstGeom>
              <a:blipFill rotWithShape="1">
                <a:blip r:embed="rId7"/>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3399793" y="4503263"/>
                <a:ext cx="863713" cy="41684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𝛽</m:t>
                              </m:r>
                            </m:e>
                          </m:acc>
                        </m:e>
                        <m:sub>
                          <m:r>
                            <a:rPr lang="de-DE" sz="2000" b="0" i="1" smtClean="0">
                              <a:latin typeface="Cambria Math"/>
                            </a:rPr>
                            <m:t>0</m:t>
                          </m:r>
                        </m:sub>
                      </m:sSub>
                    </m:oMath>
                  </m:oMathPara>
                </a14:m>
                <a:endParaRPr lang="de-DE" sz="2000" dirty="0"/>
              </a:p>
            </p:txBody>
          </p:sp>
        </mc:Choice>
        <mc:Fallback xmlns="">
          <p:sp>
            <p:nvSpPr>
              <p:cNvPr id="31" name="Textfeld 30"/>
              <p:cNvSpPr txBox="1">
                <a:spLocks noRot="1" noChangeAspect="1" noMove="1" noResize="1" noEditPoints="1" noAdjustHandles="1" noChangeArrowheads="1" noChangeShapeType="1" noTextEdit="1"/>
              </p:cNvSpPr>
              <p:nvPr/>
            </p:nvSpPr>
            <p:spPr>
              <a:xfrm>
                <a:off x="3399793" y="4503263"/>
                <a:ext cx="863713" cy="416845"/>
              </a:xfrm>
              <a:prstGeom prst="rect">
                <a:avLst/>
              </a:prstGeom>
              <a:blipFill rotWithShape="1">
                <a:blip r:embed="rId8"/>
                <a:stretch>
                  <a:fillRect t="-2941" b="-16176"/>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5233295" y="4521716"/>
                <a:ext cx="113684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0</m:t>
                          </m:r>
                        </m:sub>
                      </m:sSub>
                    </m:oMath>
                  </m:oMathPara>
                </a14:m>
                <a:endParaRPr lang="de-DE" sz="2000" dirty="0"/>
              </a:p>
            </p:txBody>
          </p:sp>
        </mc:Choice>
        <mc:Fallback xmlns="">
          <p:sp>
            <p:nvSpPr>
              <p:cNvPr id="32" name="Textfeld 31"/>
              <p:cNvSpPr txBox="1">
                <a:spLocks noRot="1" noChangeAspect="1" noMove="1" noResize="1" noEditPoints="1" noAdjustHandles="1" noChangeArrowheads="1" noChangeShapeType="1" noTextEdit="1"/>
              </p:cNvSpPr>
              <p:nvPr/>
            </p:nvSpPr>
            <p:spPr>
              <a:xfrm>
                <a:off x="5233295" y="4521716"/>
                <a:ext cx="1136842" cy="400110"/>
              </a:xfrm>
              <a:prstGeom prst="rect">
                <a:avLst/>
              </a:prstGeom>
              <a:blipFill rotWithShape="1">
                <a:blip r:embed="rId9"/>
                <a:stretch>
                  <a:fillRect b="-1846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3" name="Textfeld 32"/>
              <p:cNvSpPr txBox="1"/>
              <p:nvPr/>
            </p:nvSpPr>
            <p:spPr>
              <a:xfrm>
                <a:off x="809402" y="4977857"/>
                <a:ext cx="3888049" cy="480644"/>
              </a:xfrm>
              <a:prstGeom prst="rect">
                <a:avLst/>
              </a:prstGeom>
              <a:noFill/>
            </p:spPr>
            <p:txBody>
              <a:bodyPr wrap="square" rtlCol="0">
                <a:spAutoFit/>
              </a:bodyPr>
              <a:lstStyle/>
              <a:p>
                <a:r>
                  <a:rPr lang="de-DE" sz="2000" dirty="0">
                    <a:latin typeface="+mn-lt"/>
                  </a:rPr>
                  <a:t>d. h.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Sub>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a:rPr lang="de-DE" sz="2000" i="1">
                            <a:latin typeface="Cambria Math"/>
                          </a:rPr>
                          <m:t>𝑝</m:t>
                        </m:r>
                        <m:r>
                          <a:rPr lang="de-DE" sz="2000" i="1">
                            <a:latin typeface="Cambria Math"/>
                          </a:rPr>
                          <m:t>   </m:t>
                        </m:r>
                      </m:e>
                    </m:groupChr>
                    <m:r>
                      <a:rPr lang="de-DE" sz="2000" i="1">
                        <a:latin typeface="Cambria Math"/>
                      </a:rPr>
                      <m:t>  </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m:t>
                        </m:r>
                      </m:sub>
                    </m:sSub>
                  </m:oMath>
                </a14:m>
                <a:r>
                  <a:rPr lang="de-DE" sz="2000" dirty="0"/>
                  <a:t>  </a:t>
                </a:r>
                <a:r>
                  <a:rPr lang="de-DE" sz="2000" dirty="0">
                    <a:latin typeface="+mn-lt"/>
                  </a:rPr>
                  <a:t>und </a:t>
                </a:r>
                <a:r>
                  <a:rPr lang="de-DE" sz="2000" dirty="0"/>
                  <a:t>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ea typeface="Cambria Math"/>
                          </a:rPr>
                          <m:t>0</m:t>
                        </m:r>
                      </m:sub>
                    </m:sSub>
                    <m:r>
                      <a:rPr lang="de-DE" sz="2000" i="1">
                        <a:latin typeface="Cambria Math"/>
                      </a:rPr>
                      <m:t>  </m:t>
                    </m:r>
                    <m:groupChr>
                      <m:groupChrPr>
                        <m:chr m:val="→"/>
                        <m:vertJc m:val="bot"/>
                        <m:ctrlPr>
                          <a:rPr lang="de-DE" sz="2000" i="1">
                            <a:latin typeface="Cambria Math" panose="02040503050406030204" pitchFamily="18" charset="0"/>
                          </a:rPr>
                        </m:ctrlPr>
                      </m:groupChrPr>
                      <m:e>
                        <m:r>
                          <m:rPr>
                            <m:brk m:alnAt="2"/>
                          </m:rPr>
                          <a:rPr lang="de-DE" sz="2000" i="1">
                            <a:latin typeface="Cambria Math"/>
                          </a:rPr>
                          <m:t> </m:t>
                        </m:r>
                        <m:r>
                          <a:rPr lang="de-DE" sz="2000" i="1">
                            <a:latin typeface="Cambria Math"/>
                          </a:rPr>
                          <m:t>  </m:t>
                        </m:r>
                        <m:r>
                          <a:rPr lang="de-DE" sz="2000" i="1">
                            <a:latin typeface="Cambria Math"/>
                          </a:rPr>
                          <m:t>𝑝</m:t>
                        </m:r>
                        <m:r>
                          <a:rPr lang="de-DE" sz="2000" i="1">
                            <a:latin typeface="Cambria Math"/>
                          </a:rPr>
                          <m:t>   </m:t>
                        </m:r>
                      </m:e>
                    </m:groupChr>
                    <m:r>
                      <a:rPr lang="de-DE" sz="2000" i="1">
                        <a:latin typeface="Cambria Math"/>
                      </a:rPr>
                      <m:t>  </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0</m:t>
                        </m:r>
                      </m:sub>
                    </m:sSub>
                  </m:oMath>
                </a14:m>
                <a:r>
                  <a:rPr lang="de-DE" sz="2000" dirty="0"/>
                  <a:t> </a:t>
                </a:r>
              </a:p>
            </p:txBody>
          </p:sp>
        </mc:Choice>
        <mc:Fallback xmlns="">
          <p:sp>
            <p:nvSpPr>
              <p:cNvPr id="33" name="Textfeld 32"/>
              <p:cNvSpPr txBox="1">
                <a:spLocks noRot="1" noChangeAspect="1" noMove="1" noResize="1" noEditPoints="1" noAdjustHandles="1" noChangeArrowheads="1" noChangeShapeType="1" noTextEdit="1"/>
              </p:cNvSpPr>
              <p:nvPr/>
            </p:nvSpPr>
            <p:spPr>
              <a:xfrm>
                <a:off x="809402" y="4977857"/>
                <a:ext cx="3888049" cy="480644"/>
              </a:xfrm>
              <a:prstGeom prst="rect">
                <a:avLst/>
              </a:prstGeom>
              <a:blipFill rotWithShape="1">
                <a:blip r:embed="rId10"/>
                <a:stretch>
                  <a:fillRect l="-1724" b="-23077"/>
                </a:stretch>
              </a:blipFill>
            </p:spPr>
            <p:txBody>
              <a:bodyPr/>
              <a:lstStyle/>
              <a:p>
                <a:r>
                  <a:rPr lang="de-DE">
                    <a:noFill/>
                  </a:rPr>
                  <a:t> </a:t>
                </a:r>
              </a:p>
            </p:txBody>
          </p:sp>
        </mc:Fallback>
      </mc:AlternateContent>
      <p:sp>
        <p:nvSpPr>
          <p:cNvPr id="35" name="Textfeld 34"/>
          <p:cNvSpPr txBox="1"/>
          <p:nvPr/>
        </p:nvSpPr>
        <p:spPr>
          <a:xfrm>
            <a:off x="468312" y="5622845"/>
            <a:ext cx="7450292" cy="400110"/>
          </a:xfrm>
          <a:prstGeom prst="rect">
            <a:avLst/>
          </a:prstGeom>
          <a:noFill/>
        </p:spPr>
        <p:txBody>
          <a:bodyPr wrap="square" rtlCol="0">
            <a:spAutoFit/>
          </a:bodyPr>
          <a:lstStyle/>
          <a:p>
            <a:r>
              <a:rPr lang="de-DE" sz="2000" dirty="0">
                <a:latin typeface="+mn-lt"/>
              </a:rPr>
              <a:t>&gt; In Modellen KN und UHV zusätzliche Konvergenzannahmen nötig</a:t>
            </a:r>
          </a:p>
        </p:txBody>
      </p:sp>
      <p:sp>
        <p:nvSpPr>
          <p:cNvPr id="2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906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85404197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4.3 Spezielle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88</a:t>
            </a:r>
            <a:endParaRPr lang="de-DE" sz="8000" b="1" dirty="0">
              <a:solidFill>
                <a:schemeClr val="tx1"/>
              </a:solidFill>
              <a:latin typeface="+mj-lt"/>
            </a:endParaRPr>
          </a:p>
        </p:txBody>
      </p:sp>
      <p:sp>
        <p:nvSpPr>
          <p:cNvPr id="10" name="Textfeld 9"/>
          <p:cNvSpPr txBox="1">
            <a:spLocks noChangeArrowheads="1"/>
          </p:cNvSpPr>
          <p:nvPr/>
        </p:nvSpPr>
        <p:spPr bwMode="auto">
          <a:xfrm>
            <a:off x="467544" y="1124744"/>
            <a:ext cx="5472608"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Wachstumsfaktoren und Wachstumsraten </a:t>
            </a:r>
            <a:r>
              <a:rPr lang="de-DE" sz="2000" dirty="0">
                <a:solidFill>
                  <a:srgbClr val="0070C0"/>
                </a:solidFill>
              </a:rPr>
              <a:t>●</a:t>
            </a:r>
            <a:endParaRPr lang="de-DE" sz="2000" b="1" dirty="0">
              <a:solidFill>
                <a:srgbClr val="0070C0"/>
              </a:solidFill>
              <a:latin typeface="Times New Roman" pitchFamily="18" charset="0"/>
            </a:endParaRPr>
          </a:p>
        </p:txBody>
      </p:sp>
      <p:sp>
        <p:nvSpPr>
          <p:cNvPr id="12" name="Textfeld 9"/>
          <p:cNvSpPr txBox="1">
            <a:spLocks noChangeArrowheads="1"/>
          </p:cNvSpPr>
          <p:nvPr/>
        </p:nvSpPr>
        <p:spPr bwMode="auto">
          <a:xfrm>
            <a:off x="467544" y="3822915"/>
            <a:ext cx="4104456"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Definition und Berechnung </a:t>
            </a:r>
            <a:r>
              <a:rPr lang="de-DE" sz="2000" dirty="0">
                <a:solidFill>
                  <a:srgbClr val="0070C0"/>
                </a:solidFill>
              </a:rPr>
              <a:t>●</a:t>
            </a:r>
            <a:endParaRPr lang="de-DE" sz="2000" b="1" dirty="0">
              <a:solidFill>
                <a:srgbClr val="0070C0"/>
              </a:solidFill>
              <a:latin typeface="Times New Roman" pitchFamily="18" charset="0"/>
            </a:endParaRPr>
          </a:p>
        </p:txBody>
      </p:sp>
      <p:sp>
        <p:nvSpPr>
          <p:cNvPr id="2" name="Textfeld 1"/>
          <p:cNvSpPr txBox="1"/>
          <p:nvPr/>
        </p:nvSpPr>
        <p:spPr>
          <a:xfrm>
            <a:off x="467544" y="1563808"/>
            <a:ext cx="6624736"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Wachstumsfaktoren</a:t>
            </a:r>
            <a:r>
              <a:rPr lang="de-DE" sz="2000" dirty="0">
                <a:latin typeface="+mn-lt"/>
              </a:rPr>
              <a:t> im Beispiel: 1.1,  </a:t>
            </a:r>
            <a:r>
              <a:rPr lang="de-DE" sz="2000" dirty="0">
                <a:latin typeface="+mn-lt"/>
                <a:sym typeface="Symbol"/>
              </a:rPr>
              <a:t>0.9,  1.3</a:t>
            </a:r>
            <a:r>
              <a:rPr lang="de-DE" sz="2000" dirty="0">
                <a:latin typeface="+mn-lt"/>
              </a:rPr>
              <a:t>  </a:t>
            </a:r>
          </a:p>
        </p:txBody>
      </p:sp>
      <p:sp>
        <p:nvSpPr>
          <p:cNvPr id="15" name="Textfeld 14"/>
          <p:cNvSpPr txBox="1"/>
          <p:nvPr/>
        </p:nvSpPr>
        <p:spPr>
          <a:xfrm>
            <a:off x="468313" y="2606563"/>
            <a:ext cx="5976664" cy="400110"/>
          </a:xfrm>
          <a:prstGeom prst="rect">
            <a:avLst/>
          </a:prstGeom>
          <a:noFill/>
        </p:spPr>
        <p:txBody>
          <a:bodyPr wrap="square" rtlCol="0">
            <a:spAutoFit/>
          </a:bodyPr>
          <a:lstStyle/>
          <a:p>
            <a:r>
              <a:rPr lang="de-DE" sz="2000" dirty="0">
                <a:latin typeface="+mn-lt"/>
              </a:rPr>
              <a:t>&gt; </a:t>
            </a:r>
            <a:r>
              <a:rPr lang="de-DE" sz="2000" b="1" dirty="0">
                <a:solidFill>
                  <a:srgbClr val="0070C0"/>
                </a:solidFill>
                <a:latin typeface="+mn-lt"/>
              </a:rPr>
              <a:t>Wachstumsraten</a:t>
            </a:r>
            <a:r>
              <a:rPr lang="de-DE" sz="2000" dirty="0">
                <a:latin typeface="+mn-lt"/>
              </a:rPr>
              <a:t> im Beispiel: +10%,  </a:t>
            </a:r>
            <a:r>
              <a:rPr lang="de-DE" sz="2000" dirty="0">
                <a:latin typeface="+mn-lt"/>
                <a:sym typeface="Symbol"/>
              </a:rPr>
              <a:t>10%,  +30%</a:t>
            </a:r>
            <a:endParaRPr lang="de-DE" sz="2000" dirty="0">
              <a:latin typeface="+mn-lt"/>
            </a:endParaRPr>
          </a:p>
        </p:txBody>
      </p:sp>
      <mc:AlternateContent xmlns:mc="http://schemas.openxmlformats.org/markup-compatibility/2006" xmlns:a14="http://schemas.microsoft.com/office/drawing/2010/main">
        <mc:Choice Requires="a14">
          <p:sp>
            <p:nvSpPr>
              <p:cNvPr id="3" name="Textfeld 2"/>
              <p:cNvSpPr txBox="1"/>
              <p:nvPr/>
            </p:nvSpPr>
            <p:spPr>
              <a:xfrm>
                <a:off x="1475656" y="3121146"/>
                <a:ext cx="6192688" cy="400110"/>
              </a:xfrm>
              <a:prstGeom prst="rect">
                <a:avLst/>
              </a:prstGeom>
              <a:noFill/>
            </p:spPr>
            <p:txBody>
              <a:bodyPr wrap="square" rtlCol="0">
                <a:spAutoFit/>
              </a:bodyPr>
              <a:lstStyle/>
              <a:p>
                <a:r>
                  <a:rPr lang="de-DE" sz="2000" dirty="0">
                    <a:solidFill>
                      <a:schemeClr val="tx1"/>
                    </a:solidFill>
                    <a:latin typeface="+mn-lt"/>
                    <a:ea typeface="Cambria Math" panose="02040503050406030204" pitchFamily="18" charset="0"/>
                  </a:rPr>
                  <a:t>Wachstumrate =(Wachstumsfaktor </a:t>
                </a:r>
                <a:r>
                  <a:rPr lang="de-DE" sz="2000" dirty="0">
                    <a:solidFill>
                      <a:schemeClr val="tx1"/>
                    </a:solidFill>
                    <a:latin typeface="+mn-lt"/>
                    <a:ea typeface="Cambria Math" panose="02040503050406030204" pitchFamily="18" charset="0"/>
                    <a:sym typeface="Symbol"/>
                  </a:rPr>
                  <a:t> 1) </a:t>
                </a:r>
                <a14:m>
                  <m:oMath xmlns:m="http://schemas.openxmlformats.org/officeDocument/2006/math">
                    <m:r>
                      <a:rPr lang="de-DE" sz="2000" i="1" smtClean="0">
                        <a:solidFill>
                          <a:schemeClr val="tx1"/>
                        </a:solidFill>
                        <a:latin typeface="Cambria Math"/>
                        <a:ea typeface="Cambria Math"/>
                      </a:rPr>
                      <m:t>×</m:t>
                    </m:r>
                    <m:r>
                      <a:rPr lang="de-DE" sz="2000" b="0" i="1" smtClean="0">
                        <a:solidFill>
                          <a:schemeClr val="tx1"/>
                        </a:solidFill>
                        <a:latin typeface="Cambria Math"/>
                        <a:ea typeface="Cambria Math"/>
                      </a:rPr>
                      <m:t>100%</m:t>
                    </m:r>
                  </m:oMath>
                </a14:m>
                <a:endParaRPr lang="de-DE" sz="2000" dirty="0">
                  <a:solidFill>
                    <a:schemeClr val="tx1"/>
                  </a:solidFill>
                  <a:latin typeface="+mn-lt"/>
                  <a:ea typeface="Cambria Math" panose="02040503050406030204" pitchFamily="18" charset="0"/>
                </a:endParaRPr>
              </a:p>
            </p:txBody>
          </p:sp>
        </mc:Choice>
        <mc:Fallback xmlns="">
          <p:sp>
            <p:nvSpPr>
              <p:cNvPr id="3" name="Textfeld 2"/>
              <p:cNvSpPr txBox="1">
                <a:spLocks noRot="1" noChangeAspect="1" noMove="1" noResize="1" noEditPoints="1" noAdjustHandles="1" noChangeArrowheads="1" noChangeShapeType="1" noTextEdit="1"/>
              </p:cNvSpPr>
              <p:nvPr/>
            </p:nvSpPr>
            <p:spPr>
              <a:xfrm>
                <a:off x="1475656" y="3121146"/>
                <a:ext cx="6192688" cy="400110"/>
              </a:xfrm>
              <a:prstGeom prst="rect">
                <a:avLst/>
              </a:prstGeom>
              <a:blipFill rotWithShape="1">
                <a:blip r:embed="rId3"/>
                <a:stretch>
                  <a:fillRect l="-984" t="-9091"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 name="Textfeld 3"/>
              <p:cNvSpPr txBox="1"/>
              <p:nvPr/>
            </p:nvSpPr>
            <p:spPr>
              <a:xfrm>
                <a:off x="1476424" y="1963918"/>
                <a:ext cx="6695975" cy="529504"/>
              </a:xfrm>
              <a:prstGeom prst="rect">
                <a:avLst/>
              </a:prstGeom>
              <a:noFill/>
            </p:spPr>
            <p:txBody>
              <a:bodyPr wrap="square" rtlCol="0">
                <a:spAutoFit/>
              </a:bodyPr>
              <a:lstStyle/>
              <a:p>
                <a:r>
                  <a:rPr lang="de-DE" sz="2000" dirty="0">
                    <a:solidFill>
                      <a:schemeClr val="tx1"/>
                    </a:solidFill>
                    <a:latin typeface="+mn-lt"/>
                    <a:ea typeface="Cambria Math" panose="02040503050406030204" pitchFamily="18" charset="0"/>
                  </a:rPr>
                  <a:t>z.B.</a:t>
                </a:r>
                <a:r>
                  <a:rPr lang="de-DE" sz="2000" dirty="0">
                    <a:solidFill>
                      <a:schemeClr val="tx1"/>
                    </a:solidFill>
                    <a:latin typeface="Cambria Math" panose="02040503050406030204" pitchFamily="18" charset="0"/>
                    <a:ea typeface="Cambria Math" panose="02040503050406030204" pitchFamily="18" charset="0"/>
                  </a:rPr>
                  <a:t>   </a:t>
                </a:r>
                <a14:m>
                  <m:oMath xmlns:m="http://schemas.openxmlformats.org/officeDocument/2006/math">
                    <m:r>
                      <a:rPr lang="de-DE" sz="2000" b="0" i="0" smtClean="0">
                        <a:solidFill>
                          <a:schemeClr val="tx1"/>
                        </a:solidFill>
                        <a:latin typeface="Cambria Math"/>
                        <a:ea typeface="Cambria Math" panose="02040503050406030204" pitchFamily="18" charset="0"/>
                      </a:rPr>
                      <m:t>1.3=</m:t>
                    </m:r>
                    <m:f>
                      <m:fPr>
                        <m:ctrlPr>
                          <a:rPr lang="de-DE" sz="2000" i="1" smtClean="0">
                            <a:solidFill>
                              <a:schemeClr val="tx1"/>
                            </a:solidFill>
                            <a:latin typeface="Cambria Math" panose="02040503050406030204" pitchFamily="18" charset="0"/>
                            <a:ea typeface="Cambria Math" panose="02040503050406030204" pitchFamily="18" charset="0"/>
                          </a:rPr>
                        </m:ctrlPr>
                      </m:fPr>
                      <m:num>
                        <m:r>
                          <a:rPr lang="de-DE" sz="2000" b="0" i="1" smtClean="0">
                            <a:solidFill>
                              <a:schemeClr val="tx1"/>
                            </a:solidFill>
                            <a:latin typeface="Cambria Math" panose="02040503050406030204" pitchFamily="18" charset="0"/>
                            <a:ea typeface="Cambria Math" panose="02040503050406030204" pitchFamily="18" charset="0"/>
                          </a:rPr>
                          <m:t>1287</m:t>
                        </m:r>
                      </m:num>
                      <m:den>
                        <m:r>
                          <a:rPr lang="de-DE" sz="2000" b="0" i="1" smtClean="0">
                            <a:solidFill>
                              <a:schemeClr val="tx1"/>
                            </a:solidFill>
                            <a:latin typeface="Cambria Math" panose="02040503050406030204" pitchFamily="18" charset="0"/>
                            <a:ea typeface="Cambria Math" panose="02040503050406030204" pitchFamily="18" charset="0"/>
                          </a:rPr>
                          <m:t>990</m:t>
                        </m:r>
                      </m:den>
                    </m:f>
                  </m:oMath>
                </a14:m>
                <a:r>
                  <a:rPr lang="de-DE" sz="2000" dirty="0">
                    <a:solidFill>
                      <a:schemeClr val="tx1"/>
                    </a:solidFill>
                    <a:latin typeface="Cambria Math" panose="02040503050406030204" pitchFamily="18" charset="0"/>
                    <a:ea typeface="Cambria Math" panose="02040503050406030204" pitchFamily="18" charset="0"/>
                  </a:rPr>
                  <a:t>  </a:t>
                </a:r>
                <a:r>
                  <a:rPr lang="de-DE" sz="2000" dirty="0">
                    <a:solidFill>
                      <a:schemeClr val="tx1"/>
                    </a:solidFill>
                    <a:latin typeface="+mn-lt"/>
                    <a:ea typeface="Cambria Math" panose="02040503050406030204" pitchFamily="18" charset="0"/>
                  </a:rPr>
                  <a:t>(„späterer Zeitpunkt/früherer Zeitpunkt“)</a:t>
                </a:r>
              </a:p>
            </p:txBody>
          </p:sp>
        </mc:Choice>
        <mc:Fallback xmlns="">
          <p:sp>
            <p:nvSpPr>
              <p:cNvPr id="4" name="Textfeld 3"/>
              <p:cNvSpPr txBox="1">
                <a:spLocks noRot="1" noChangeAspect="1" noMove="1" noResize="1" noEditPoints="1" noAdjustHandles="1" noChangeArrowheads="1" noChangeShapeType="1" noTextEdit="1"/>
              </p:cNvSpPr>
              <p:nvPr/>
            </p:nvSpPr>
            <p:spPr>
              <a:xfrm>
                <a:off x="1476424" y="1963918"/>
                <a:ext cx="6695975" cy="529504"/>
              </a:xfrm>
              <a:prstGeom prst="rect">
                <a:avLst/>
              </a:prstGeom>
              <a:blipFill rotWithShape="1">
                <a:blip r:embed="rId4"/>
                <a:stretch>
                  <a:fillRect l="-910" b="-6897"/>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 name="Textfeld 4"/>
              <p:cNvSpPr txBox="1"/>
              <p:nvPr/>
            </p:nvSpPr>
            <p:spPr>
              <a:xfrm>
                <a:off x="2180233" y="4429814"/>
                <a:ext cx="5596204" cy="44371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𝑔𝑒𝑜𝑚</m:t>
                          </m:r>
                        </m:sub>
                      </m:sSub>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i="1">
                                  <a:solidFill>
                                    <a:schemeClr val="tx1"/>
                                  </a:solidFill>
                                  <a:latin typeface="Cambria Math"/>
                                </a:rPr>
                                <m:t>1.1</m:t>
                              </m:r>
                              <m:r>
                                <a:rPr lang="de-DE" sz="2000" i="1">
                                  <a:solidFill>
                                    <a:schemeClr val="tx1"/>
                                  </a:solidFill>
                                  <a:latin typeface="Cambria Math"/>
                                  <a:ea typeface="Cambria Math"/>
                                </a:rPr>
                                <m:t>×0.9×1.3</m:t>
                              </m:r>
                            </m:e>
                          </m:d>
                        </m:e>
                        <m:sup>
                          <m:r>
                            <a:rPr lang="de-DE" sz="2000" b="0" i="1" smtClean="0">
                              <a:solidFill>
                                <a:schemeClr val="tx1"/>
                              </a:solidFill>
                              <a:latin typeface="Cambria Math"/>
                            </a:rPr>
                            <m:t>1/3</m:t>
                          </m:r>
                        </m:sup>
                      </m:sSup>
                      <m:r>
                        <a:rPr lang="de-DE" sz="2000" b="0" i="1" smtClean="0">
                          <a:solidFill>
                            <a:schemeClr val="tx1"/>
                          </a:solidFill>
                          <a:latin typeface="Cambria Math"/>
                          <a:ea typeface="Cambria Math"/>
                        </a:rPr>
                        <m:t>≈1.0877</m:t>
                      </m:r>
                    </m:oMath>
                  </m:oMathPara>
                </a14:m>
                <a:endParaRPr lang="de-DE" sz="2000" dirty="0">
                  <a:solidFill>
                    <a:schemeClr val="tx1"/>
                  </a:solidFill>
                </a:endParaRPr>
              </a:p>
            </p:txBody>
          </p:sp>
        </mc:Choice>
        <mc:Fallback xmlns="">
          <p:sp>
            <p:nvSpPr>
              <p:cNvPr id="5" name="Textfeld 4"/>
              <p:cNvSpPr txBox="1">
                <a:spLocks noRot="1" noChangeAspect="1" noMove="1" noResize="1" noEditPoints="1" noAdjustHandles="1" noChangeArrowheads="1" noChangeShapeType="1" noTextEdit="1"/>
              </p:cNvSpPr>
              <p:nvPr/>
            </p:nvSpPr>
            <p:spPr>
              <a:xfrm>
                <a:off x="2180233" y="4429814"/>
                <a:ext cx="5596204" cy="443711"/>
              </a:xfrm>
              <a:prstGeom prst="rect">
                <a:avLst/>
              </a:prstGeom>
              <a:blipFill rotWithShape="1">
                <a:blip r:embed="rId5"/>
                <a:stretch>
                  <a:fillRect b="-5556"/>
                </a:stretch>
              </a:blipFill>
            </p:spPr>
            <p:txBody>
              <a:bodyPr/>
              <a:lstStyle/>
              <a:p>
                <a:r>
                  <a:rPr lang="de-DE">
                    <a:noFill/>
                  </a:rPr>
                  <a:t> </a:t>
                </a:r>
              </a:p>
            </p:txBody>
          </p:sp>
        </mc:Fallback>
      </mc:AlternateContent>
      <p:sp>
        <p:nvSpPr>
          <p:cNvPr id="19" name="Textfeld 18"/>
          <p:cNvSpPr txBox="1"/>
          <p:nvPr/>
        </p:nvSpPr>
        <p:spPr>
          <a:xfrm>
            <a:off x="700373" y="5505534"/>
            <a:ext cx="5596204" cy="400110"/>
          </a:xfrm>
          <a:prstGeom prst="rect">
            <a:avLst/>
          </a:prstGeom>
          <a:noFill/>
        </p:spPr>
        <p:txBody>
          <a:bodyPr wrap="square" rtlCol="0">
            <a:spAutoFit/>
          </a:bodyPr>
          <a:lstStyle/>
          <a:p>
            <a:r>
              <a:rPr lang="de-DE" sz="2000" dirty="0">
                <a:latin typeface="+mn-lt"/>
                <a:ea typeface="Cambria Math" panose="02040503050406030204" pitchFamily="18" charset="0"/>
              </a:rPr>
              <a:t>Damit gilt tatsächlich:</a:t>
            </a:r>
          </a:p>
        </p:txBody>
      </p:sp>
      <mc:AlternateContent xmlns:mc="http://schemas.openxmlformats.org/markup-compatibility/2006" xmlns:a14="http://schemas.microsoft.com/office/drawing/2010/main">
        <mc:Choice Requires="a14">
          <p:sp>
            <p:nvSpPr>
              <p:cNvPr id="22" name="Textfeld 21"/>
              <p:cNvSpPr txBox="1"/>
              <p:nvPr/>
            </p:nvSpPr>
            <p:spPr>
              <a:xfrm>
                <a:off x="716675" y="5905644"/>
                <a:ext cx="6663637" cy="44371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1000</m:t>
                      </m:r>
                      <m:r>
                        <a:rPr lang="de-DE" sz="2000" b="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𝑔𝑒𝑜𝑚</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sub>
                          <m:r>
                            <a:rPr lang="de-DE" sz="2000" i="1">
                              <a:solidFill>
                                <a:schemeClr val="tx1"/>
                              </a:solidFill>
                              <a:latin typeface="Cambria Math"/>
                            </a:rPr>
                            <m:t>𝑔𝑒𝑜𝑚</m:t>
                          </m:r>
                        </m:sub>
                      </m:sSub>
                      <m:r>
                        <a:rPr lang="de-DE" sz="2000" i="1">
                          <a:solidFill>
                            <a:schemeClr val="tx1"/>
                          </a:solidFill>
                          <a:latin typeface="Cambria Math"/>
                          <a:ea typeface="Cambria Math"/>
                        </a:rPr>
                        <m:t>×</m:t>
                      </m:r>
                      <m:sSub>
                        <m:sSubPr>
                          <m:ctrlPr>
                            <a:rPr lang="de-DE" sz="2000" i="1">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𝑥</m:t>
                              </m:r>
                            </m:e>
                          </m:acc>
                        </m:e>
                        <m:sub>
                          <m:r>
                            <a:rPr lang="de-DE" sz="2000" i="1">
                              <a:solidFill>
                                <a:schemeClr val="tx1"/>
                              </a:solidFill>
                              <a:latin typeface="Cambria Math"/>
                            </a:rPr>
                            <m:t>𝑔𝑒𝑜𝑚</m:t>
                          </m:r>
                        </m:sub>
                      </m:sSub>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r>
                            <a:rPr lang="de-DE" sz="2000" b="0" i="1" smtClean="0">
                              <a:solidFill>
                                <a:schemeClr val="tx1"/>
                              </a:solidFill>
                              <a:latin typeface="Cambria Math"/>
                            </a:rPr>
                            <m:t>1000</m:t>
                          </m:r>
                          <m:r>
                            <a:rPr lang="de-DE" sz="2000" b="0" i="1" smtClean="0">
                              <a:solidFill>
                                <a:schemeClr val="tx1"/>
                              </a:solidFill>
                              <a:latin typeface="Cambria Math"/>
                              <a:ea typeface="Cambria Math"/>
                            </a:rPr>
                            <m:t>×1.0877</m:t>
                          </m:r>
                        </m:e>
                        <m:sup>
                          <m:r>
                            <a:rPr lang="de-DE" sz="2000" b="0" i="1" smtClean="0">
                              <a:solidFill>
                                <a:schemeClr val="tx1"/>
                              </a:solidFill>
                              <a:latin typeface="Cambria Math"/>
                            </a:rPr>
                            <m:t>3</m:t>
                          </m:r>
                        </m:sup>
                      </m:sSup>
                      <m:r>
                        <a:rPr lang="de-DE" sz="2000" b="0" i="1" smtClean="0">
                          <a:solidFill>
                            <a:schemeClr val="tx1"/>
                          </a:solidFill>
                          <a:latin typeface="Cambria Math"/>
                        </a:rPr>
                        <m:t>=</m:t>
                      </m:r>
                      <m:r>
                        <a:rPr lang="de-DE" sz="2000" b="0" i="1" smtClean="0">
                          <a:solidFill>
                            <a:schemeClr val="tx1"/>
                          </a:solidFill>
                          <a:latin typeface="Cambria Math"/>
                          <a:ea typeface="Cambria Math"/>
                        </a:rPr>
                        <m:t>1287</m:t>
                      </m:r>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716675" y="5905644"/>
                <a:ext cx="6663637" cy="443711"/>
              </a:xfrm>
              <a:prstGeom prst="rect">
                <a:avLst/>
              </a:prstGeom>
              <a:blipFill rotWithShape="1">
                <a:blip r:embed="rId6"/>
                <a:stretch>
                  <a:fillRect b="-1370"/>
                </a:stretch>
              </a:blipFill>
            </p:spPr>
            <p:txBody>
              <a:bodyPr/>
              <a:lstStyle/>
              <a:p>
                <a:r>
                  <a:rPr lang="de-DE">
                    <a:noFill/>
                  </a:rPr>
                  <a:t> </a:t>
                </a:r>
              </a:p>
            </p:txBody>
          </p:sp>
        </mc:Fallback>
      </mc:AlternateContent>
      <p:sp>
        <p:nvSpPr>
          <p:cNvPr id="23" name="Textfeld 22"/>
          <p:cNvSpPr txBox="1"/>
          <p:nvPr/>
        </p:nvSpPr>
        <p:spPr>
          <a:xfrm>
            <a:off x="700373" y="5013176"/>
            <a:ext cx="1505271" cy="400110"/>
          </a:xfrm>
          <a:prstGeom prst="rect">
            <a:avLst/>
          </a:prstGeom>
          <a:noFill/>
        </p:spPr>
        <p:txBody>
          <a:bodyPr wrap="square" rtlCol="0">
            <a:spAutoFit/>
          </a:bodyPr>
          <a:lstStyle/>
          <a:p>
            <a:r>
              <a:rPr lang="de-DE" sz="2000" dirty="0">
                <a:latin typeface="+mn-lt"/>
                <a:ea typeface="Cambria Math" panose="02040503050406030204" pitchFamily="18" charset="0"/>
              </a:rPr>
              <a:t>Alternativ:</a:t>
            </a:r>
            <a:r>
              <a:rPr lang="de-DE" sz="2000" dirty="0">
                <a:latin typeface="Cambria Math" panose="02040503050406030204" pitchFamily="18" charset="0"/>
                <a:ea typeface="Cambria Math" panose="02040503050406030204" pitchFamily="18" charset="0"/>
              </a:rPr>
              <a:t> </a:t>
            </a:r>
          </a:p>
        </p:txBody>
      </p:sp>
      <mc:AlternateContent xmlns:mc="http://schemas.openxmlformats.org/markup-compatibility/2006" xmlns:a14="http://schemas.microsoft.com/office/drawing/2010/main">
        <mc:Choice Requires="a14">
          <p:sp>
            <p:nvSpPr>
              <p:cNvPr id="24" name="Textfeld 23"/>
              <p:cNvSpPr txBox="1"/>
              <p:nvPr/>
            </p:nvSpPr>
            <p:spPr>
              <a:xfrm>
                <a:off x="2180233" y="4969574"/>
                <a:ext cx="4418668" cy="44371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𝑔𝑒𝑜𝑚</m:t>
                          </m:r>
                        </m:sub>
                      </m:sSub>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d>
                            <m:dPr>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1287/1000</m:t>
                              </m:r>
                            </m:e>
                          </m:d>
                        </m:e>
                        <m:sup>
                          <m:r>
                            <a:rPr lang="de-DE" sz="2000" b="0" i="1" smtClean="0">
                              <a:solidFill>
                                <a:schemeClr val="tx1"/>
                              </a:solidFill>
                              <a:latin typeface="Cambria Math"/>
                            </a:rPr>
                            <m:t>1/3</m:t>
                          </m:r>
                        </m:sup>
                      </m:sSup>
                      <m:r>
                        <a:rPr lang="de-DE" sz="2000" b="0" i="1" smtClean="0">
                          <a:solidFill>
                            <a:schemeClr val="tx1"/>
                          </a:solidFill>
                          <a:latin typeface="Cambria Math"/>
                          <a:ea typeface="Cambria Math"/>
                        </a:rPr>
                        <m:t>≈1.0877</m:t>
                      </m:r>
                    </m:oMath>
                  </m:oMathPara>
                </a14:m>
                <a:endParaRPr lang="de-DE" sz="2000" dirty="0">
                  <a:solidFill>
                    <a:schemeClr val="tx1"/>
                  </a:solidFill>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2180233" y="4969574"/>
                <a:ext cx="4418668" cy="443711"/>
              </a:xfrm>
              <a:prstGeom prst="rect">
                <a:avLst/>
              </a:prstGeom>
              <a:blipFill rotWithShape="1">
                <a:blip r:embed="rId7"/>
                <a:stretch>
                  <a:fillRect b="-8219"/>
                </a:stretch>
              </a:blipFill>
            </p:spPr>
            <p:txBody>
              <a:bodyPr/>
              <a:lstStyle/>
              <a:p>
                <a:r>
                  <a:rPr lang="de-DE">
                    <a:noFill/>
                  </a:rPr>
                  <a:t> </a:t>
                </a:r>
              </a:p>
            </p:txBody>
          </p:sp>
        </mc:Fallback>
      </mc:AlternateContent>
    </p:spTree>
    <p:extLst>
      <p:ext uri="{BB962C8B-B14F-4D97-AF65-F5344CB8AC3E}">
        <p14:creationId xmlns:p14="http://schemas.microsoft.com/office/powerpoint/2010/main" val="2393303237"/>
      </p:ext>
    </p:extLst>
  </p:cSld>
  <p:clrMapOvr>
    <a:masterClrMapping/>
  </p:clrMapOvr>
</p:sld>
</file>

<file path=ppt/slides/slide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124744"/>
            <a:ext cx="482376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Schätzung der Varianzen der KQ-Schätzer</a:t>
            </a:r>
          </a:p>
        </p:txBody>
      </p:sp>
      <p:sp>
        <p:nvSpPr>
          <p:cNvPr id="8" name="Textfeld 7"/>
          <p:cNvSpPr txBox="1">
            <a:spLocks noChangeArrowheads="1"/>
          </p:cNvSpPr>
          <p:nvPr/>
        </p:nvSpPr>
        <p:spPr bwMode="auto">
          <a:xfrm>
            <a:off x="468311" y="1700808"/>
            <a:ext cx="395967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907</a:t>
            </a:r>
            <a:endParaRPr lang="de-DE" sz="8000" b="1" dirty="0">
              <a:solidFill>
                <a:schemeClr val="tx1"/>
              </a:solidFill>
              <a:latin typeface="+mj-lt"/>
            </a:endParaRPr>
          </a:p>
        </p:txBody>
      </p:sp>
      <p:sp>
        <p:nvSpPr>
          <p:cNvPr id="14" name="Rechteck 13"/>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p:nvPr/>
        </p:nvSpPr>
        <p:spPr>
          <a:xfrm>
            <a:off x="468312" y="2136740"/>
            <a:ext cx="7494828" cy="400110"/>
          </a:xfrm>
          <a:prstGeom prst="rect">
            <a:avLst/>
          </a:prstGeom>
          <a:noFill/>
        </p:spPr>
        <p:txBody>
          <a:bodyPr wrap="square" rtlCol="0">
            <a:spAutoFit/>
          </a:bodyPr>
          <a:lstStyle/>
          <a:p>
            <a:r>
              <a:rPr lang="de-DE" sz="2000" dirty="0">
                <a:latin typeface="+mn-lt"/>
              </a:rPr>
              <a:t>&gt; Zur Erinnerung: </a:t>
            </a:r>
          </a:p>
        </p:txBody>
      </p:sp>
      <mc:AlternateContent xmlns:mc="http://schemas.openxmlformats.org/markup-compatibility/2006" xmlns:a14="http://schemas.microsoft.com/office/drawing/2010/main">
        <mc:Choice Requires="a14">
          <p:sp>
            <p:nvSpPr>
              <p:cNvPr id="11" name="Textfeld 10"/>
              <p:cNvSpPr txBox="1"/>
              <p:nvPr/>
            </p:nvSpPr>
            <p:spPr>
              <a:xfrm>
                <a:off x="719956" y="2518725"/>
                <a:ext cx="7416055" cy="400110"/>
              </a:xfrm>
              <a:prstGeom prst="rect">
                <a:avLst/>
              </a:prstGeom>
              <a:noFill/>
            </p:spPr>
            <p:txBody>
              <a:bodyPr wrap="square" rtlCol="0">
                <a:spAutoFit/>
              </a:bodyPr>
              <a:lstStyle/>
              <a:p>
                <a:r>
                  <a:rPr lang="de-DE" sz="2000" dirty="0">
                    <a:latin typeface="+mn-lt"/>
                  </a:rPr>
                  <a:t>Falls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e>
                    </m:d>
                  </m:oMath>
                </a14:m>
                <a:r>
                  <a:rPr lang="de-DE" sz="2000" dirty="0">
                    <a:latin typeface="+mn-lt"/>
                  </a:rPr>
                  <a:t>, dann gilt: </a:t>
                </a:r>
              </a:p>
            </p:txBody>
          </p:sp>
        </mc:Choice>
        <mc:Fallback xmlns="">
          <p:sp>
            <p:nvSpPr>
              <p:cNvPr id="11" name="Textfeld 10"/>
              <p:cNvSpPr txBox="1">
                <a:spLocks noRot="1" noChangeAspect="1" noMove="1" noResize="1" noEditPoints="1" noAdjustHandles="1" noChangeArrowheads="1" noChangeShapeType="1" noTextEdit="1"/>
              </p:cNvSpPr>
              <p:nvPr/>
            </p:nvSpPr>
            <p:spPr>
              <a:xfrm>
                <a:off x="719956" y="2518725"/>
                <a:ext cx="7416055" cy="400110"/>
              </a:xfrm>
              <a:prstGeom prst="rect">
                <a:avLst/>
              </a:prstGeom>
              <a:blipFill rotWithShape="1">
                <a:blip r:embed="rId3"/>
                <a:stretch>
                  <a:fillRect l="-822"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1045208" y="2918835"/>
                <a:ext cx="7823665" cy="611193"/>
              </a:xfrm>
              <a:prstGeom prst="rect">
                <a:avLst/>
              </a:prstGeom>
              <a:noFill/>
            </p:spPr>
            <p:txBody>
              <a:bodyPr wrap="square" rtlCol="0">
                <a:spAutoFit/>
              </a:bodyPr>
              <a:lstStyle/>
              <a:p>
                <a14:m>
                  <m:oMath xmlns:m="http://schemas.openxmlformats.org/officeDocument/2006/math">
                    <m:acc>
                      <m:accPr>
                        <m:chr m:val="̂"/>
                        <m:ctrlPr>
                          <a:rPr lang="de-DE" sz="2000" i="1" smtClean="0">
                            <a:latin typeface="Cambria Math" panose="02040503050406030204" pitchFamily="18" charset="0"/>
                          </a:rPr>
                        </m:ctrlPr>
                      </m:accPr>
                      <m:e>
                        <m:r>
                          <a:rPr lang="de-DE" sz="2000" i="1" smtClean="0">
                            <a:latin typeface="Cambria Math"/>
                            <a:ea typeface="Cambria Math"/>
                          </a:rPr>
                          <m:t>𝜇</m:t>
                        </m:r>
                      </m:e>
                    </m:acc>
                    <m:r>
                      <a:rPr lang="de-DE" sz="2000" b="0" i="1" smtClean="0">
                        <a:latin typeface="Cambria Math"/>
                      </a:rPr>
                      <m:t>=</m:t>
                    </m:r>
                    <m:acc>
                      <m:accPr>
                        <m:chr m:val="̅"/>
                        <m:ctrlPr>
                          <a:rPr lang="de-DE" sz="2000" b="0" i="1" smtClean="0">
                            <a:latin typeface="Cambria Math" panose="02040503050406030204" pitchFamily="18" charset="0"/>
                          </a:rPr>
                        </m:ctrlPr>
                      </m:accPr>
                      <m:e>
                        <m:r>
                          <a:rPr lang="de-DE" sz="2000" b="0" i="1" smtClean="0">
                            <a:latin typeface="Cambria Math"/>
                          </a:rPr>
                          <m:t>𝑋</m:t>
                        </m:r>
                      </m:e>
                    </m:acc>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ea typeface="Cambria Math"/>
                          </a:rPr>
                          <m:t>𝜇</m:t>
                        </m:r>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sSup>
                              <m:sSupPr>
                                <m:ctrlPr>
                                  <a:rPr lang="de-DE" sz="2000" b="0" i="1" smtClean="0">
                                    <a:latin typeface="Cambria Math" panose="02040503050406030204" pitchFamily="18" charset="0"/>
                                    <a:ea typeface="Cambria Math"/>
                                  </a:rPr>
                                </m:ctrlPr>
                              </m:sSupPr>
                              <m:e>
                                <m:r>
                                  <a:rPr lang="de-DE" sz="2000" b="0" i="1" smtClean="0">
                                    <a:latin typeface="Cambria Math"/>
                                    <a:ea typeface="Cambria Math"/>
                                  </a:rPr>
                                  <m:t>𝜎</m:t>
                                </m:r>
                              </m:e>
                              <m:sup>
                                <m:r>
                                  <a:rPr lang="de-DE" sz="2000" b="0" i="1" smtClean="0">
                                    <a:latin typeface="Cambria Math"/>
                                    <a:ea typeface="Cambria Math"/>
                                  </a:rPr>
                                  <m:t>2</m:t>
                                </m:r>
                              </m:sup>
                            </m:sSup>
                          </m:num>
                          <m:den>
                            <m:r>
                              <a:rPr lang="de-DE" sz="2000" b="0" i="1" smtClean="0">
                                <a:latin typeface="Cambria Math"/>
                                <a:ea typeface="Cambria Math"/>
                              </a:rPr>
                              <m:t>𝑛</m:t>
                            </m:r>
                          </m:den>
                        </m:f>
                      </m:e>
                    </m:d>
                  </m:oMath>
                </a14:m>
                <a:r>
                  <a:rPr lang="de-DE" sz="2000" dirty="0">
                    <a:latin typeface="+mn-lt"/>
                  </a:rPr>
                  <a:t>,  </a:t>
                </a:r>
                <a14:m>
                  <m:oMath xmlns:m="http://schemas.openxmlformats.org/officeDocument/2006/math">
                    <m:r>
                      <a:rPr lang="de-DE" sz="2000" b="0" i="1" smtClean="0">
                        <a:latin typeface="Cambria Math"/>
                      </a:rPr>
                      <m:t>𝑍</m:t>
                    </m:r>
                    <m:r>
                      <a:rPr lang="de-DE" sz="2000" b="0" i="1" smtClean="0">
                        <a:latin typeface="Cambria Math"/>
                      </a:rPr>
                      <m:t>=</m:t>
                    </m:r>
                    <m:f>
                      <m:fPr>
                        <m:ctrlPr>
                          <a:rPr lang="de-DE" sz="2000" b="0" i="1" smtClean="0">
                            <a:latin typeface="Cambria Math" panose="02040503050406030204" pitchFamily="18" charset="0"/>
                          </a:rPr>
                        </m:ctrlPr>
                      </m:fPr>
                      <m:num>
                        <m:acc>
                          <m:accPr>
                            <m:chr m:val="̂"/>
                            <m:ctrlPr>
                              <a:rPr lang="de-DE" sz="2000" b="0" i="1" smtClean="0">
                                <a:latin typeface="Cambria Math" panose="02040503050406030204" pitchFamily="18" charset="0"/>
                              </a:rPr>
                            </m:ctrlPr>
                          </m:accPr>
                          <m:e>
                            <m:r>
                              <a:rPr lang="de-DE" sz="2000" b="0" i="1" smtClean="0">
                                <a:latin typeface="Cambria Math"/>
                                <a:ea typeface="Cambria Math"/>
                              </a:rPr>
                              <m:t>𝜇</m:t>
                            </m:r>
                          </m:e>
                        </m:acc>
                        <m:r>
                          <a:rPr lang="de-DE" sz="2000" b="0" i="1" smtClean="0">
                            <a:latin typeface="Cambria Math"/>
                          </a:rPr>
                          <m:t>−</m:t>
                        </m:r>
                        <m:r>
                          <a:rPr lang="de-DE" sz="2000" b="0" i="1" smtClean="0">
                            <a:latin typeface="Cambria Math"/>
                            <a:ea typeface="Cambria Math"/>
                          </a:rPr>
                          <m:t>𝜇</m:t>
                        </m:r>
                      </m:num>
                      <m:den>
                        <m:rad>
                          <m:radPr>
                            <m:degHide m:val="on"/>
                            <m:ctrlPr>
                              <a:rPr lang="de-DE" sz="2000" b="0" i="1" smtClean="0">
                                <a:latin typeface="Cambria Math" panose="02040503050406030204" pitchFamily="18" charset="0"/>
                              </a:rPr>
                            </m:ctrlPr>
                          </m:radPr>
                          <m:deg/>
                          <m:e>
                            <m:f>
                              <m:fPr>
                                <m:type m:val="lin"/>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num>
                              <m:den>
                                <m:r>
                                  <a:rPr lang="de-DE" sz="2000" b="0" i="1" smtClean="0">
                                    <a:latin typeface="Cambria Math"/>
                                  </a:rPr>
                                  <m:t>𝑛</m:t>
                                </m:r>
                              </m:den>
                            </m:f>
                          </m:e>
                        </m:rad>
                      </m:den>
                    </m:f>
                    <m:r>
                      <a:rPr lang="de-DE" sz="2000" b="0" i="1" smtClean="0">
                        <a:latin typeface="Cambria Math"/>
                      </a:rPr>
                      <m:t> ~ </m:t>
                    </m:r>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0,1</m:t>
                        </m:r>
                      </m:e>
                    </m:d>
                  </m:oMath>
                </a14:m>
                <a:r>
                  <a:rPr lang="de-DE" sz="2000" dirty="0">
                    <a:latin typeface="+mn-lt"/>
                  </a:rPr>
                  <a:t> und  </a:t>
                </a:r>
                <a14:m>
                  <m:oMath xmlns:m="http://schemas.openxmlformats.org/officeDocument/2006/math">
                    <m:r>
                      <a:rPr lang="de-DE" sz="2000" b="0" i="1" smtClean="0">
                        <a:latin typeface="Cambria Math"/>
                      </a:rPr>
                      <m:t>𝑇</m:t>
                    </m:r>
                    <m:r>
                      <a:rPr lang="de-DE" sz="2000" b="0" i="1" smtClean="0">
                        <a:latin typeface="Cambria Math"/>
                      </a:rPr>
                      <m:t>=</m:t>
                    </m:r>
                    <m:f>
                      <m:fPr>
                        <m:ctrlPr>
                          <a:rPr lang="de-DE" sz="2000" i="1">
                            <a:latin typeface="Cambria Math" panose="02040503050406030204" pitchFamily="18" charset="0"/>
                          </a:rPr>
                        </m:ctrlPr>
                      </m:fPr>
                      <m:num>
                        <m:acc>
                          <m:accPr>
                            <m:chr m:val="̂"/>
                            <m:ctrlPr>
                              <a:rPr lang="de-DE" sz="2000" i="1">
                                <a:latin typeface="Cambria Math" panose="02040503050406030204" pitchFamily="18" charset="0"/>
                              </a:rPr>
                            </m:ctrlPr>
                          </m:accPr>
                          <m:e>
                            <m:r>
                              <a:rPr lang="de-DE" sz="2000" i="1">
                                <a:latin typeface="Cambria Math"/>
                                <a:ea typeface="Cambria Math"/>
                              </a:rPr>
                              <m:t>𝜇</m:t>
                            </m:r>
                          </m:e>
                        </m:acc>
                        <m:r>
                          <a:rPr lang="de-DE" sz="2000" i="1">
                            <a:latin typeface="Cambria Math"/>
                          </a:rPr>
                          <m:t>−</m:t>
                        </m:r>
                        <m:r>
                          <a:rPr lang="de-DE" sz="2000" i="1">
                            <a:latin typeface="Cambria Math"/>
                            <a:ea typeface="Cambria Math"/>
                          </a:rPr>
                          <m:t>𝜇</m:t>
                        </m:r>
                      </m:num>
                      <m:den>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r>
                                      <a:rPr lang="de-DE" sz="2000" b="0" i="1" smtClean="0">
                                        <a:latin typeface="Cambria Math"/>
                                      </a:rPr>
                                      <m:t>𝑆</m:t>
                                    </m:r>
                                  </m:e>
                                  <m:sup>
                                    <m:r>
                                      <a:rPr lang="de-DE" sz="2000" i="1">
                                        <a:latin typeface="Cambria Math"/>
                                      </a:rPr>
                                      <m:t>2</m:t>
                                    </m:r>
                                  </m:sup>
                                </m:sSup>
                              </m:num>
                              <m:den>
                                <m:r>
                                  <a:rPr lang="de-DE" sz="2000" i="1">
                                    <a:latin typeface="Cambria Math"/>
                                  </a:rPr>
                                  <m:t>𝑛</m:t>
                                </m:r>
                              </m:den>
                            </m:f>
                          </m:e>
                        </m:rad>
                      </m:den>
                    </m:f>
                    <m:r>
                      <a:rPr lang="de-DE" sz="2000" i="1">
                        <a:latin typeface="Cambria Math"/>
                      </a:rPr>
                      <m:t> ~ </m:t>
                    </m:r>
                    <m:r>
                      <a:rPr lang="de-DE" sz="2000" b="0" i="1" smtClean="0">
                        <a:latin typeface="Cambria Math"/>
                      </a:rPr>
                      <m:t>𝑡</m:t>
                    </m:r>
                    <m:d>
                      <m:dPr>
                        <m:ctrlPr>
                          <a:rPr lang="de-DE" sz="2000" i="1">
                            <a:latin typeface="Cambria Math" panose="02040503050406030204" pitchFamily="18" charset="0"/>
                          </a:rPr>
                        </m:ctrlPr>
                      </m:dPr>
                      <m:e>
                        <m:r>
                          <a:rPr lang="de-DE" sz="2000" b="0" i="1" smtClean="0">
                            <a:latin typeface="Cambria Math"/>
                          </a:rPr>
                          <m:t>𝑛</m:t>
                        </m:r>
                        <m:r>
                          <a:rPr lang="de-DE" sz="2000" b="0" i="1" smtClean="0">
                            <a:latin typeface="Cambria Math"/>
                          </a:rPr>
                          <m:t>−1</m:t>
                        </m:r>
                      </m:e>
                    </m:d>
                  </m:oMath>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1045208" y="2918835"/>
                <a:ext cx="7823665" cy="611193"/>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740269" y="3530028"/>
                <a:ext cx="7476373" cy="481735"/>
              </a:xfrm>
              <a:prstGeom prst="rect">
                <a:avLst/>
              </a:prstGeom>
              <a:noFill/>
            </p:spPr>
            <p:txBody>
              <a:bodyPr wrap="square" rtlCol="0">
                <a:spAutoFit/>
              </a:bodyPr>
              <a:lstStyle/>
              <a:p>
                <a:r>
                  <a:rPr lang="de-DE" sz="2000" dirty="0">
                    <a:latin typeface="+mn-lt"/>
                  </a:rPr>
                  <a:t>Mit  </a:t>
                </a:r>
                <a14:m>
                  <m:oMath xmlns:m="http://schemas.openxmlformats.org/officeDocument/2006/math">
                    <m:sSubSup>
                      <m:sSubSupPr>
                        <m:ctrlPr>
                          <a:rPr lang="de-DE" sz="2000" i="1" smtClean="0">
                            <a:latin typeface="Cambria Math" panose="02040503050406030204" pitchFamily="18" charset="0"/>
                          </a:rPr>
                        </m:ctrlPr>
                      </m:sSubSupPr>
                      <m:e>
                        <m:r>
                          <a:rPr lang="de-DE" sz="2000" i="1" smtClean="0">
                            <a:latin typeface="Cambria Math"/>
                            <a:ea typeface="Cambria Math"/>
                          </a:rPr>
                          <m:t>𝜎</m:t>
                        </m:r>
                      </m:e>
                      <m:sub>
                        <m:acc>
                          <m:accPr>
                            <m:chr m:val="̂"/>
                            <m:ctrlPr>
                              <a:rPr lang="de-DE" sz="2000" i="1" smtClean="0">
                                <a:latin typeface="Cambria Math" panose="02040503050406030204" pitchFamily="18" charset="0"/>
                              </a:rPr>
                            </m:ctrlPr>
                          </m:accPr>
                          <m:e>
                            <m:r>
                              <a:rPr lang="de-DE" sz="2000" i="1" smtClean="0">
                                <a:latin typeface="Cambria Math"/>
                                <a:ea typeface="Cambria Math"/>
                              </a:rPr>
                              <m:t>𝜇</m:t>
                            </m:r>
                          </m:e>
                        </m:acc>
                      </m:sub>
                      <m:sup>
                        <m:r>
                          <a:rPr lang="de-DE" sz="2000" b="0" i="1" smtClean="0">
                            <a:latin typeface="Cambria Math"/>
                          </a:rPr>
                          <m:t>2</m:t>
                        </m:r>
                      </m:sup>
                    </m:sSubSup>
                    <m:r>
                      <a:rPr lang="de-DE" sz="2000" b="0" i="1" smtClean="0">
                        <a:latin typeface="Cambria Math"/>
                      </a:rPr>
                      <m:t>=</m:t>
                    </m:r>
                    <m:r>
                      <a:rPr lang="de-DE" sz="2000" b="0" i="1" smtClean="0">
                        <a:latin typeface="Cambria Math"/>
                      </a:rPr>
                      <m:t>𝑉𝑎𝑟</m:t>
                    </m:r>
                    <m:d>
                      <m:dPr>
                        <m:ctrlPr>
                          <a:rPr lang="de-DE" sz="2000" b="0" i="1" smtClean="0">
                            <a:latin typeface="Cambria Math" panose="02040503050406030204" pitchFamily="18" charset="0"/>
                          </a:rPr>
                        </m:ctrlPr>
                      </m:dPr>
                      <m:e>
                        <m:acc>
                          <m:accPr>
                            <m:chr m:val="̂"/>
                            <m:ctrlPr>
                              <a:rPr lang="de-DE" sz="2000" b="0" i="1" smtClean="0">
                                <a:latin typeface="Cambria Math" panose="02040503050406030204" pitchFamily="18" charset="0"/>
                              </a:rPr>
                            </m:ctrlPr>
                          </m:accPr>
                          <m:e>
                            <m:r>
                              <a:rPr lang="de-DE" sz="2000" b="0" i="1" smtClean="0">
                                <a:latin typeface="Cambria Math"/>
                                <a:ea typeface="Cambria Math"/>
                              </a:rPr>
                              <m:t>𝜇</m:t>
                            </m:r>
                          </m:e>
                        </m:acc>
                      </m:e>
                    </m:d>
                    <m:r>
                      <a:rPr lang="de-DE" sz="2000" b="0" i="1" smtClean="0">
                        <a:latin typeface="Cambria Math"/>
                      </a:rPr>
                      <m:t>=</m:t>
                    </m:r>
                    <m:f>
                      <m:fPr>
                        <m:type m:val="lin"/>
                        <m:ctrlPr>
                          <a:rPr lang="de-DE" sz="2000" b="0" i="1" smtClean="0">
                            <a:latin typeface="Cambria Math" panose="02040503050406030204" pitchFamily="18" charset="0"/>
                          </a:rPr>
                        </m:ctrlPr>
                      </m:fPr>
                      <m:num>
                        <m:sSup>
                          <m:sSupPr>
                            <m:ctrlPr>
                              <a:rPr lang="de-DE" sz="2000" b="0" i="1" smtClean="0">
                                <a:latin typeface="Cambria Math" panose="02040503050406030204" pitchFamily="18" charset="0"/>
                              </a:rPr>
                            </m:ctrlPr>
                          </m:sSupPr>
                          <m:e>
                            <m:r>
                              <a:rPr lang="de-DE" sz="2000" b="0" i="1" smtClean="0">
                                <a:latin typeface="Cambria Math"/>
                                <a:ea typeface="Cambria Math"/>
                              </a:rPr>
                              <m:t>𝜎</m:t>
                            </m:r>
                          </m:e>
                          <m:sup>
                            <m:r>
                              <a:rPr lang="de-DE" sz="2000" b="0" i="1" smtClean="0">
                                <a:latin typeface="Cambria Math"/>
                              </a:rPr>
                              <m:t>2</m:t>
                            </m:r>
                          </m:sup>
                        </m:sSup>
                      </m:num>
                      <m:den>
                        <m:r>
                          <a:rPr lang="de-DE" sz="2000" b="0" i="1" smtClean="0">
                            <a:latin typeface="Cambria Math"/>
                          </a:rPr>
                          <m:t>𝑛</m:t>
                        </m:r>
                      </m:den>
                    </m:f>
                  </m:oMath>
                </a14:m>
                <a:r>
                  <a:rPr lang="de-DE" sz="2000" dirty="0">
                    <a:latin typeface="+mn-lt"/>
                  </a:rPr>
                  <a:t>  bzw.  </a:t>
                </a:r>
                <a14:m>
                  <m:oMath xmlns:m="http://schemas.openxmlformats.org/officeDocument/2006/math">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𝜎</m:t>
                            </m:r>
                          </m:e>
                        </m:acc>
                      </m:e>
                      <m:sub>
                        <m:acc>
                          <m:accPr>
                            <m:chr m:val="̂"/>
                            <m:ctrlPr>
                              <a:rPr lang="de-DE" sz="2000" i="1">
                                <a:latin typeface="Cambria Math" panose="02040503050406030204" pitchFamily="18" charset="0"/>
                              </a:rPr>
                            </m:ctrlPr>
                          </m:accPr>
                          <m:e>
                            <m:r>
                              <a:rPr lang="de-DE" sz="2000" i="1">
                                <a:latin typeface="Cambria Math"/>
                                <a:ea typeface="Cambria Math"/>
                              </a:rPr>
                              <m:t>𝜇</m:t>
                            </m:r>
                          </m:e>
                        </m:acc>
                      </m:sub>
                      <m:sup>
                        <m:r>
                          <a:rPr lang="de-DE" sz="2000" i="1">
                            <a:latin typeface="Cambria Math"/>
                          </a:rPr>
                          <m:t>2</m:t>
                        </m:r>
                      </m:sup>
                    </m:sSubSup>
                    <m:r>
                      <a:rPr lang="de-DE" sz="2000" i="1">
                        <a:latin typeface="Cambria Math"/>
                      </a:rPr>
                      <m:t>=</m:t>
                    </m:r>
                    <m:acc>
                      <m:accPr>
                        <m:chr m:val="̂"/>
                        <m:ctrlPr>
                          <a:rPr lang="de-DE" sz="2000" i="1" smtClean="0">
                            <a:latin typeface="Cambria Math" panose="02040503050406030204" pitchFamily="18" charset="0"/>
                          </a:rPr>
                        </m:ctrlPr>
                      </m:accPr>
                      <m:e>
                        <m:r>
                          <a:rPr lang="de-DE" sz="2000" i="1">
                            <a:latin typeface="Cambria Math"/>
                          </a:rPr>
                          <m:t>𝑉𝑎𝑟</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𝜇</m:t>
                                </m:r>
                              </m:e>
                            </m:acc>
                          </m:e>
                        </m:d>
                      </m:e>
                    </m:acc>
                    <m:r>
                      <a:rPr lang="de-DE" sz="2000" b="0" i="1" smtClean="0">
                        <a:latin typeface="Cambria Math"/>
                        <a:ea typeface="Cambria Math"/>
                      </a:rPr>
                      <m:t>=</m:t>
                    </m:r>
                    <m:f>
                      <m:fPr>
                        <m:type m:val="lin"/>
                        <m:ctrlPr>
                          <a:rPr lang="de-DE" sz="2000" i="1">
                            <a:latin typeface="Cambria Math" panose="02040503050406030204" pitchFamily="18" charset="0"/>
                          </a:rPr>
                        </m:ctrlPr>
                      </m:fPr>
                      <m:num>
                        <m:sSup>
                          <m:sSupPr>
                            <m:ctrlPr>
                              <a:rPr lang="de-DE" sz="2000" i="1">
                                <a:latin typeface="Cambria Math" panose="02040503050406030204" pitchFamily="18" charset="0"/>
                              </a:rPr>
                            </m:ctrlPr>
                          </m:sSupPr>
                          <m:e>
                            <m:r>
                              <a:rPr lang="de-DE" sz="2000" b="0" i="1" smtClean="0">
                                <a:latin typeface="Cambria Math"/>
                              </a:rPr>
                              <m:t>𝑆</m:t>
                            </m:r>
                          </m:e>
                          <m:sup>
                            <m:r>
                              <a:rPr lang="de-DE" sz="2000" i="1">
                                <a:latin typeface="Cambria Math"/>
                              </a:rPr>
                              <m:t>2</m:t>
                            </m:r>
                          </m:sup>
                        </m:sSup>
                      </m:num>
                      <m:den>
                        <m:r>
                          <a:rPr lang="de-DE" sz="2000" i="1">
                            <a:latin typeface="Cambria Math"/>
                          </a:rPr>
                          <m:t>𝑛</m:t>
                        </m:r>
                      </m:den>
                    </m:f>
                  </m:oMath>
                </a14:m>
                <a:r>
                  <a:rPr lang="de-DE" sz="2000" dirty="0">
                    <a:latin typeface="+mn-lt"/>
                  </a:rPr>
                  <a:t>  </a:t>
                </a:r>
              </a:p>
            </p:txBody>
          </p:sp>
        </mc:Choice>
        <mc:Fallback xmlns="">
          <p:sp>
            <p:nvSpPr>
              <p:cNvPr id="15" name="Textfeld 14"/>
              <p:cNvSpPr txBox="1">
                <a:spLocks noRot="1" noChangeAspect="1" noMove="1" noResize="1" noEditPoints="1" noAdjustHandles="1" noChangeArrowheads="1" noChangeShapeType="1" noTextEdit="1"/>
              </p:cNvSpPr>
              <p:nvPr/>
            </p:nvSpPr>
            <p:spPr>
              <a:xfrm>
                <a:off x="740269" y="3530028"/>
                <a:ext cx="7476373" cy="481735"/>
              </a:xfrm>
              <a:prstGeom prst="rect">
                <a:avLst/>
              </a:prstGeom>
              <a:blipFill rotWithShape="1">
                <a:blip r:embed="rId5"/>
                <a:stretch>
                  <a:fillRect l="-815" t="-88608" b="-140506"/>
                </a:stretch>
              </a:blipFill>
            </p:spPr>
            <p:txBody>
              <a:bodyPr/>
              <a:lstStyle/>
              <a:p>
                <a:r>
                  <a:rPr lang="de-DE">
                    <a:noFill/>
                  </a:rPr>
                  <a:t> </a:t>
                </a:r>
              </a:p>
            </p:txBody>
          </p:sp>
        </mc:Fallback>
      </mc:AlternateContent>
      <p:sp>
        <p:nvSpPr>
          <p:cNvPr id="16" name="Textfeld 15"/>
          <p:cNvSpPr txBox="1"/>
          <p:nvPr/>
        </p:nvSpPr>
        <p:spPr>
          <a:xfrm>
            <a:off x="719957" y="4004693"/>
            <a:ext cx="7511794" cy="400110"/>
          </a:xfrm>
          <a:prstGeom prst="rect">
            <a:avLst/>
          </a:prstGeom>
          <a:noFill/>
        </p:spPr>
        <p:txBody>
          <a:bodyPr wrap="square" rtlCol="0">
            <a:spAutoFit/>
          </a:bodyPr>
          <a:lstStyle/>
          <a:p>
            <a:r>
              <a:rPr lang="de-DE" sz="2000" dirty="0">
                <a:latin typeface="+mn-lt"/>
              </a:rPr>
              <a:t>können wir </a:t>
            </a:r>
            <a:r>
              <a:rPr lang="de-DE" sz="2000" dirty="0" err="1">
                <a:latin typeface="+mn-lt"/>
              </a:rPr>
              <a:t>KI‘s</a:t>
            </a:r>
            <a:r>
              <a:rPr lang="de-DE" sz="2000" dirty="0">
                <a:latin typeface="+mn-lt"/>
              </a:rPr>
              <a:t> und Teststatistiken konstruieren und notieren </a:t>
            </a:r>
          </a:p>
        </p:txBody>
      </p:sp>
      <mc:AlternateContent xmlns:mc="http://schemas.openxmlformats.org/markup-compatibility/2006" xmlns:a14="http://schemas.microsoft.com/office/drawing/2010/main">
        <mc:Choice Requires="a14">
          <p:sp>
            <p:nvSpPr>
              <p:cNvPr id="17" name="Textfeld 16"/>
              <p:cNvSpPr txBox="1"/>
              <p:nvPr/>
            </p:nvSpPr>
            <p:spPr>
              <a:xfrm>
                <a:off x="1619127" y="4341814"/>
                <a:ext cx="5783478" cy="777264"/>
              </a:xfrm>
              <a:prstGeom prst="rect">
                <a:avLst/>
              </a:prstGeom>
              <a:noFill/>
            </p:spPr>
            <p:txBody>
              <a:bodyPr wrap="square" rtlCol="0">
                <a:spAutoFit/>
              </a:bodyPr>
              <a:lstStyle/>
              <a:p>
                <a14:m>
                  <m:oMath xmlns:m="http://schemas.openxmlformats.org/officeDocument/2006/math">
                    <m:d>
                      <m:dPr>
                        <m:begChr m:val="["/>
                        <m:endChr m:val="]"/>
                        <m:ctrlPr>
                          <a:rPr lang="de-DE" sz="2000" i="1" smtClean="0">
                            <a:latin typeface="Cambria Math" panose="02040503050406030204" pitchFamily="18" charset="0"/>
                          </a:rPr>
                        </m:ctrlPr>
                      </m:dPr>
                      <m:e>
                        <m:acc>
                          <m:accPr>
                            <m:chr m:val="̂"/>
                            <m:ctrlPr>
                              <a:rPr lang="de-DE" sz="2000" i="1" smtClean="0">
                                <a:latin typeface="Cambria Math" panose="02040503050406030204" pitchFamily="18" charset="0"/>
                              </a:rPr>
                            </m:ctrlPr>
                          </m:accPr>
                          <m:e>
                            <m:r>
                              <a:rPr lang="de-DE" sz="2000" i="1" smtClean="0">
                                <a:latin typeface="Cambria Math"/>
                                <a:ea typeface="Cambria Math"/>
                              </a:rPr>
                              <m:t>𝜇</m:t>
                            </m:r>
                          </m:e>
                        </m:acc>
                        <m:r>
                          <a:rPr lang="de-DE" sz="2000" i="1" smtClean="0">
                            <a:latin typeface="Cambria Math"/>
                            <a:ea typeface="Cambria Math"/>
                          </a:rPr>
                          <m:t>±</m:t>
                        </m:r>
                        <m:sSub>
                          <m:sSubPr>
                            <m:ctrlPr>
                              <a:rPr lang="de-DE" sz="2000" i="1" smtClean="0">
                                <a:latin typeface="Cambria Math" panose="02040503050406030204" pitchFamily="18" charset="0"/>
                                <a:ea typeface="Cambria Math"/>
                              </a:rPr>
                            </m:ctrlPr>
                          </m:sSubPr>
                          <m:e>
                            <m:r>
                              <a:rPr lang="de-DE" sz="2000" b="0" i="1" smtClean="0">
                                <a:latin typeface="Cambria Math"/>
                                <a:ea typeface="Cambria Math"/>
                              </a:rPr>
                              <m:t>𝑧</m:t>
                            </m:r>
                          </m:e>
                          <m:sub>
                            <m:r>
                              <a:rPr lang="de-DE" sz="2000" b="0" i="1" smtClean="0">
                                <a:latin typeface="Cambria Math"/>
                                <a:ea typeface="Cambria Math"/>
                              </a:rPr>
                              <m:t>1−</m:t>
                            </m:r>
                            <m:f>
                              <m:fPr>
                                <m:type m:val="lin"/>
                                <m:ctrlPr>
                                  <a:rPr lang="de-DE" sz="2000" b="0" i="1" smtClean="0">
                                    <a:latin typeface="Cambria Math" panose="02040503050406030204" pitchFamily="18" charset="0"/>
                                    <a:ea typeface="Cambria Math"/>
                                  </a:rPr>
                                </m:ctrlPr>
                              </m:fPr>
                              <m:num>
                                <m:r>
                                  <a:rPr lang="de-DE" sz="2000" b="0" i="1" smtClean="0">
                                    <a:latin typeface="Cambria Math"/>
                                    <a:ea typeface="Cambria Math"/>
                                  </a:rPr>
                                  <m:t>𝛼</m:t>
                                </m:r>
                              </m:num>
                              <m:den>
                                <m:r>
                                  <a:rPr lang="de-DE" sz="2000" b="0" i="1" smtClean="0">
                                    <a:latin typeface="Cambria Math"/>
                                    <a:ea typeface="Cambria Math"/>
                                  </a:rPr>
                                  <m:t>2</m:t>
                                </m:r>
                              </m:den>
                            </m:f>
                          </m:sub>
                        </m:sSub>
                        <m:r>
                          <a:rPr lang="de-DE" sz="2000" b="0" i="1" smtClean="0">
                            <a:latin typeface="Cambria Math"/>
                            <a:ea typeface="Cambria Math"/>
                          </a:rPr>
                          <m:t> </m:t>
                        </m:r>
                        <m:rad>
                          <m:radPr>
                            <m:degHide m:val="on"/>
                            <m:ctrlPr>
                              <a:rPr lang="de-DE" sz="2000" i="1" smtClean="0">
                                <a:latin typeface="Cambria Math" panose="02040503050406030204" pitchFamily="18" charset="0"/>
                                <a:ea typeface="Cambria Math"/>
                              </a:rPr>
                            </m:ctrlPr>
                          </m:radPr>
                          <m:deg/>
                          <m:e>
                            <m:sSubSup>
                              <m:sSubSupPr>
                                <m:ctrlPr>
                                  <a:rPr lang="de-DE" sz="2000" i="1">
                                    <a:latin typeface="Cambria Math" panose="02040503050406030204" pitchFamily="18" charset="0"/>
                                  </a:rPr>
                                </m:ctrlPr>
                              </m:sSubSupPr>
                              <m:e>
                                <m:r>
                                  <a:rPr lang="de-DE" sz="2000" i="1">
                                    <a:latin typeface="Cambria Math"/>
                                    <a:ea typeface="Cambria Math"/>
                                  </a:rPr>
                                  <m:t>𝜎</m:t>
                                </m:r>
                              </m:e>
                              <m:sub>
                                <m:acc>
                                  <m:accPr>
                                    <m:chr m:val="̂"/>
                                    <m:ctrlPr>
                                      <a:rPr lang="de-DE" sz="2000" i="1">
                                        <a:latin typeface="Cambria Math" panose="02040503050406030204" pitchFamily="18" charset="0"/>
                                      </a:rPr>
                                    </m:ctrlPr>
                                  </m:accPr>
                                  <m:e>
                                    <m:r>
                                      <a:rPr lang="de-DE" sz="2000" i="1">
                                        <a:latin typeface="Cambria Math"/>
                                        <a:ea typeface="Cambria Math"/>
                                      </a:rPr>
                                      <m:t>𝜇</m:t>
                                    </m:r>
                                  </m:e>
                                </m:acc>
                              </m:sub>
                              <m:sup>
                                <m:r>
                                  <a:rPr lang="de-DE" sz="2000" i="1">
                                    <a:latin typeface="Cambria Math"/>
                                  </a:rPr>
                                  <m:t>2</m:t>
                                </m:r>
                              </m:sup>
                            </m:sSubSup>
                          </m:e>
                        </m:rad>
                      </m:e>
                    </m:d>
                  </m:oMath>
                </a14:m>
                <a:r>
                  <a:rPr lang="de-DE" sz="2000" dirty="0">
                    <a:latin typeface="+mn-lt"/>
                  </a:rPr>
                  <a:t>    bzw.       </a:t>
                </a:r>
                <a14:m>
                  <m:oMath xmlns:m="http://schemas.openxmlformats.org/officeDocument/2006/math">
                    <m:d>
                      <m:dPr>
                        <m:begChr m:val="["/>
                        <m:endChr m:val="]"/>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r>
                              <a:rPr lang="de-DE" sz="2000" i="1">
                                <a:latin typeface="Cambria Math"/>
                                <a:ea typeface="Cambria Math"/>
                              </a:rPr>
                              <m:t>𝜇</m:t>
                            </m:r>
                          </m:e>
                        </m:acc>
                        <m:r>
                          <a:rPr lang="de-DE" sz="2000" i="1">
                            <a:latin typeface="Cambria Math"/>
                            <a:ea typeface="Cambria Math"/>
                          </a:rPr>
                          <m:t>±</m:t>
                        </m:r>
                        <m:sSub>
                          <m:sSubPr>
                            <m:ctrlPr>
                              <a:rPr lang="de-DE" sz="2000" i="1">
                                <a:latin typeface="Cambria Math" panose="02040503050406030204" pitchFamily="18" charset="0"/>
                                <a:ea typeface="Cambria Math"/>
                              </a:rPr>
                            </m:ctrlPr>
                          </m:sSubPr>
                          <m:e>
                            <m:r>
                              <a:rPr lang="de-DE" sz="2000" b="0" i="1" smtClean="0">
                                <a:latin typeface="Cambria Math"/>
                                <a:ea typeface="Cambria Math"/>
                              </a:rPr>
                              <m:t>𝑡</m:t>
                            </m:r>
                          </m:e>
                          <m:sub>
                            <m:r>
                              <a:rPr lang="de-DE" sz="2000" b="0" i="1" smtClean="0">
                                <a:latin typeface="Cambria Math"/>
                                <a:ea typeface="Cambria Math"/>
                              </a:rPr>
                              <m:t>𝑛</m:t>
                            </m:r>
                            <m:r>
                              <a:rPr lang="de-DE" sz="2000" b="0" i="1" smtClean="0">
                                <a:latin typeface="Cambria Math"/>
                                <a:ea typeface="Cambria Math"/>
                              </a:rPr>
                              <m:t>−1,1−</m:t>
                            </m:r>
                            <m:f>
                              <m:fPr>
                                <m:type m:val="lin"/>
                                <m:ctrlPr>
                                  <a:rPr lang="de-DE" sz="2000" i="1">
                                    <a:latin typeface="Cambria Math" panose="02040503050406030204" pitchFamily="18" charset="0"/>
                                    <a:ea typeface="Cambria Math"/>
                                  </a:rPr>
                                </m:ctrlPr>
                              </m:fPr>
                              <m:num>
                                <m:r>
                                  <a:rPr lang="de-DE" sz="2000" i="1">
                                    <a:latin typeface="Cambria Math"/>
                                    <a:ea typeface="Cambria Math"/>
                                  </a:rPr>
                                  <m:t>𝛼</m:t>
                                </m:r>
                              </m:num>
                              <m:den>
                                <m:r>
                                  <a:rPr lang="de-DE" sz="2000" i="1">
                                    <a:latin typeface="Cambria Math"/>
                                    <a:ea typeface="Cambria Math"/>
                                  </a:rPr>
                                  <m:t>2</m:t>
                                </m:r>
                              </m:den>
                            </m:f>
                          </m:sub>
                        </m:sSub>
                        <m:r>
                          <a:rPr lang="de-DE" sz="2000" b="0" i="1" smtClean="0">
                            <a:latin typeface="Cambria Math"/>
                            <a:ea typeface="Cambria Math"/>
                          </a:rPr>
                          <m:t> </m:t>
                        </m:r>
                        <m:rad>
                          <m:radPr>
                            <m:degHide m:val="on"/>
                            <m:ctrlPr>
                              <a:rPr lang="de-DE" sz="2000" i="1">
                                <a:latin typeface="Cambria Math" panose="02040503050406030204" pitchFamily="18" charset="0"/>
                                <a:ea typeface="Cambria Math"/>
                              </a:rPr>
                            </m:ctrlPr>
                          </m:radPr>
                          <m:deg/>
                          <m:e>
                            <m:sSubSup>
                              <m:sSubSupPr>
                                <m:ctrlPr>
                                  <a:rPr lang="de-DE" sz="2000" i="1">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i="1" smtClean="0">
                                        <a:latin typeface="Cambria Math"/>
                                        <a:ea typeface="Cambria Math"/>
                                      </a:rPr>
                                      <m:t>𝜎</m:t>
                                    </m:r>
                                  </m:e>
                                </m:acc>
                              </m:e>
                              <m:sub>
                                <m:acc>
                                  <m:accPr>
                                    <m:chr m:val="̂"/>
                                    <m:ctrlPr>
                                      <a:rPr lang="de-DE" sz="2000" i="1">
                                        <a:latin typeface="Cambria Math" panose="02040503050406030204" pitchFamily="18" charset="0"/>
                                      </a:rPr>
                                    </m:ctrlPr>
                                  </m:accPr>
                                  <m:e>
                                    <m:r>
                                      <a:rPr lang="de-DE" sz="2000" i="1">
                                        <a:latin typeface="Cambria Math"/>
                                        <a:ea typeface="Cambria Math"/>
                                      </a:rPr>
                                      <m:t>𝜇</m:t>
                                    </m:r>
                                  </m:e>
                                </m:acc>
                              </m:sub>
                              <m:sup>
                                <m:r>
                                  <a:rPr lang="de-DE" sz="2000" i="1">
                                    <a:latin typeface="Cambria Math"/>
                                  </a:rPr>
                                  <m:t>2</m:t>
                                </m:r>
                              </m:sup>
                            </m:sSubSup>
                          </m:e>
                        </m:rad>
                      </m:e>
                    </m:d>
                  </m:oMath>
                </a14:m>
                <a:r>
                  <a:rPr lang="de-DE" sz="2000" dirty="0">
                    <a:latin typeface="+mn-lt"/>
                  </a:rPr>
                  <a:t> </a:t>
                </a:r>
              </a:p>
            </p:txBody>
          </p:sp>
        </mc:Choice>
        <mc:Fallback xmlns="">
          <p:sp>
            <p:nvSpPr>
              <p:cNvPr id="17" name="Textfeld 16"/>
              <p:cNvSpPr txBox="1">
                <a:spLocks noRot="1" noChangeAspect="1" noMove="1" noResize="1" noEditPoints="1" noAdjustHandles="1" noChangeArrowheads="1" noChangeShapeType="1" noTextEdit="1"/>
              </p:cNvSpPr>
              <p:nvPr/>
            </p:nvSpPr>
            <p:spPr>
              <a:xfrm>
                <a:off x="1619127" y="4341814"/>
                <a:ext cx="5783478" cy="777264"/>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033258" y="5119078"/>
                <a:ext cx="6929882" cy="796308"/>
              </a:xfrm>
              <a:prstGeom prst="rect">
                <a:avLst/>
              </a:prstGeom>
              <a:noFill/>
            </p:spPr>
            <p:txBody>
              <a:bodyPr wrap="square" rtlCol="0">
                <a:spAutoFit/>
              </a:bodyPr>
              <a:lstStyle/>
              <a:p>
                <a:r>
                  <a:rPr lang="de-DE" sz="2000" dirty="0">
                    <a:latin typeface="+mn-lt"/>
                  </a:rPr>
                  <a:t>und  </a:t>
                </a:r>
                <a:r>
                  <a:rPr lang="de-DE" sz="2000" dirty="0"/>
                  <a:t> </a:t>
                </a:r>
                <a14:m>
                  <m:oMath xmlns:m="http://schemas.openxmlformats.org/officeDocument/2006/math">
                    <m:r>
                      <a:rPr lang="de-DE" sz="2000" i="1" smtClean="0">
                        <a:latin typeface="Cambria Math"/>
                      </a:rPr>
                      <m:t>𝑍</m:t>
                    </m:r>
                    <m:r>
                      <a:rPr lang="de-DE" sz="2000" i="1" smtClean="0">
                        <a:latin typeface="Cambria Math"/>
                      </a:rPr>
                      <m:t>=</m:t>
                    </m:r>
                    <m:f>
                      <m:fPr>
                        <m:ctrlPr>
                          <a:rPr lang="de-DE" sz="2000" i="1">
                            <a:latin typeface="Cambria Math" panose="02040503050406030204" pitchFamily="18" charset="0"/>
                          </a:rPr>
                        </m:ctrlPr>
                      </m:fPr>
                      <m:num>
                        <m:acc>
                          <m:accPr>
                            <m:chr m:val="̂"/>
                            <m:ctrlPr>
                              <a:rPr lang="de-DE" sz="2000" i="1">
                                <a:latin typeface="Cambria Math" panose="02040503050406030204" pitchFamily="18" charset="0"/>
                              </a:rPr>
                            </m:ctrlPr>
                          </m:accPr>
                          <m:e>
                            <m:r>
                              <a:rPr lang="de-DE" sz="2000" i="1">
                                <a:latin typeface="Cambria Math"/>
                                <a:ea typeface="Cambria Math"/>
                              </a:rPr>
                              <m:t>𝜇</m:t>
                            </m:r>
                          </m:e>
                        </m:acc>
                        <m:r>
                          <a:rPr lang="de-DE" sz="2000" i="1">
                            <a:latin typeface="Cambria Math"/>
                          </a:rPr>
                          <m:t>−</m:t>
                        </m:r>
                        <m:r>
                          <a:rPr lang="de-DE" sz="2000" i="1">
                            <a:latin typeface="Cambria Math"/>
                            <a:ea typeface="Cambria Math"/>
                          </a:rPr>
                          <m:t>𝜇</m:t>
                        </m:r>
                      </m:num>
                      <m:den>
                        <m:rad>
                          <m:radPr>
                            <m:degHide m:val="on"/>
                            <m:ctrlPr>
                              <a:rPr lang="de-DE" sz="2000" i="1">
                                <a:latin typeface="Cambria Math" panose="02040503050406030204" pitchFamily="18" charset="0"/>
                              </a:rPr>
                            </m:ctrlPr>
                          </m:radPr>
                          <m:deg/>
                          <m:e>
                            <m:sSubSup>
                              <m:sSubSupPr>
                                <m:ctrlPr>
                                  <a:rPr lang="de-DE" sz="2000" i="1">
                                    <a:latin typeface="Cambria Math" panose="02040503050406030204" pitchFamily="18" charset="0"/>
                                  </a:rPr>
                                </m:ctrlPr>
                              </m:sSubSupPr>
                              <m:e>
                                <m:r>
                                  <a:rPr lang="de-DE" sz="2000" i="1">
                                    <a:latin typeface="Cambria Math"/>
                                    <a:ea typeface="Cambria Math"/>
                                  </a:rPr>
                                  <m:t>𝜎</m:t>
                                </m:r>
                              </m:e>
                              <m:sub>
                                <m:acc>
                                  <m:accPr>
                                    <m:chr m:val="̂"/>
                                    <m:ctrlPr>
                                      <a:rPr lang="de-DE" sz="2000" i="1">
                                        <a:latin typeface="Cambria Math" panose="02040503050406030204" pitchFamily="18" charset="0"/>
                                      </a:rPr>
                                    </m:ctrlPr>
                                  </m:accPr>
                                  <m:e>
                                    <m:r>
                                      <a:rPr lang="de-DE" sz="2000" i="1">
                                        <a:latin typeface="Cambria Math"/>
                                        <a:ea typeface="Cambria Math"/>
                                      </a:rPr>
                                      <m:t>𝜇</m:t>
                                    </m:r>
                                  </m:e>
                                </m:acc>
                              </m:sub>
                              <m:sup>
                                <m:r>
                                  <a:rPr lang="de-DE" sz="2000" i="1">
                                    <a:latin typeface="Cambria Math"/>
                                  </a:rPr>
                                  <m:t>2</m:t>
                                </m:r>
                              </m:sup>
                            </m:sSubSup>
                          </m:e>
                        </m:rad>
                      </m:den>
                    </m:f>
                  </m:oMath>
                </a14:m>
                <a:r>
                  <a:rPr lang="de-DE" sz="2000" dirty="0">
                    <a:latin typeface="+mn-lt"/>
                  </a:rPr>
                  <a:t>                   bzw.       </a:t>
                </a:r>
                <a14:m>
                  <m:oMath xmlns:m="http://schemas.openxmlformats.org/officeDocument/2006/math">
                    <m:r>
                      <a:rPr lang="de-DE" sz="2000" b="0" i="1" smtClean="0">
                        <a:latin typeface="Cambria Math"/>
                      </a:rPr>
                      <m:t>𝑇</m:t>
                    </m:r>
                    <m:r>
                      <a:rPr lang="de-DE" sz="2000" b="0" i="1" smtClean="0">
                        <a:latin typeface="Cambria Math"/>
                      </a:rPr>
                      <m:t>=</m:t>
                    </m:r>
                    <m:f>
                      <m:fPr>
                        <m:ctrlPr>
                          <a:rPr lang="de-DE" sz="2000" i="1">
                            <a:latin typeface="Cambria Math" panose="02040503050406030204" pitchFamily="18" charset="0"/>
                          </a:rPr>
                        </m:ctrlPr>
                      </m:fPr>
                      <m:num>
                        <m:acc>
                          <m:accPr>
                            <m:chr m:val="̂"/>
                            <m:ctrlPr>
                              <a:rPr lang="de-DE" sz="2000" i="1">
                                <a:latin typeface="Cambria Math" panose="02040503050406030204" pitchFamily="18" charset="0"/>
                              </a:rPr>
                            </m:ctrlPr>
                          </m:accPr>
                          <m:e>
                            <m:r>
                              <a:rPr lang="de-DE" sz="2000" i="1">
                                <a:latin typeface="Cambria Math"/>
                                <a:ea typeface="Cambria Math"/>
                              </a:rPr>
                              <m:t>𝜇</m:t>
                            </m:r>
                          </m:e>
                        </m:acc>
                        <m:r>
                          <a:rPr lang="de-DE" sz="2000" i="1">
                            <a:latin typeface="Cambria Math"/>
                          </a:rPr>
                          <m:t>−</m:t>
                        </m:r>
                        <m:r>
                          <a:rPr lang="de-DE" sz="2000" i="1">
                            <a:latin typeface="Cambria Math"/>
                            <a:ea typeface="Cambria Math"/>
                          </a:rPr>
                          <m:t>𝜇</m:t>
                        </m:r>
                      </m:num>
                      <m:den>
                        <m:rad>
                          <m:radPr>
                            <m:degHide m:val="on"/>
                            <m:ctrlPr>
                              <a:rPr lang="de-DE" sz="2000" i="1">
                                <a:latin typeface="Cambria Math" panose="02040503050406030204" pitchFamily="18" charset="0"/>
                              </a:rPr>
                            </m:ctrlPr>
                          </m:radPr>
                          <m:deg/>
                          <m:e>
                            <m:sSubSup>
                              <m:sSubSupPr>
                                <m:ctrlPr>
                                  <a:rPr lang="de-DE" sz="2000" i="1">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ea typeface="Cambria Math"/>
                                      </a:rPr>
                                      <m:t>𝜎</m:t>
                                    </m:r>
                                  </m:e>
                                </m:acc>
                              </m:e>
                              <m:sub>
                                <m:acc>
                                  <m:accPr>
                                    <m:chr m:val="̂"/>
                                    <m:ctrlPr>
                                      <a:rPr lang="de-DE" sz="2000" i="1">
                                        <a:latin typeface="Cambria Math" panose="02040503050406030204" pitchFamily="18" charset="0"/>
                                      </a:rPr>
                                    </m:ctrlPr>
                                  </m:accPr>
                                  <m:e>
                                    <m:r>
                                      <a:rPr lang="de-DE" sz="2000" i="1">
                                        <a:latin typeface="Cambria Math"/>
                                        <a:ea typeface="Cambria Math"/>
                                      </a:rPr>
                                      <m:t>𝜇</m:t>
                                    </m:r>
                                  </m:e>
                                </m:acc>
                              </m:sub>
                              <m:sup>
                                <m:r>
                                  <a:rPr lang="de-DE" sz="2000" i="1">
                                    <a:latin typeface="Cambria Math"/>
                                  </a:rPr>
                                  <m:t>2</m:t>
                                </m:r>
                              </m:sup>
                            </m:sSubSup>
                          </m:e>
                        </m:rad>
                      </m:den>
                    </m:f>
                  </m:oMath>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033258" y="5119078"/>
                <a:ext cx="6929882" cy="796308"/>
              </a:xfrm>
              <a:prstGeom prst="rect">
                <a:avLst/>
              </a:prstGeom>
              <a:blipFill rotWithShape="1">
                <a:blip r:embed="rId7"/>
                <a:stretch>
                  <a:fillRect l="-88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8313" y="6166091"/>
                <a:ext cx="5039791" cy="400110"/>
              </a:xfrm>
              <a:prstGeom prst="rect">
                <a:avLst/>
              </a:prstGeom>
              <a:noFill/>
            </p:spPr>
            <p:txBody>
              <a:bodyPr wrap="square" rtlCol="0">
                <a:spAutoFit/>
              </a:bodyPr>
              <a:lstStyle/>
              <a:p>
                <a:r>
                  <a:rPr lang="de-DE" sz="2000" dirty="0">
                    <a:latin typeface="+mn-lt"/>
                  </a:rPr>
                  <a:t>&gt; Jetzt analog: </a:t>
                </a:r>
                <a:r>
                  <a:rPr lang="de-DE" sz="2000" dirty="0" err="1">
                    <a:latin typeface="+mn-lt"/>
                  </a:rPr>
                  <a:t>KI‘s</a:t>
                </a:r>
                <a:r>
                  <a:rPr lang="de-DE" sz="2000" dirty="0">
                    <a:latin typeface="+mn-lt"/>
                  </a:rPr>
                  <a:t> und Tests für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0</m:t>
                        </m:r>
                      </m:sub>
                    </m:sSub>
                  </m:oMath>
                </a14:m>
                <a:r>
                  <a:rPr lang="de-DE" sz="2000" dirty="0">
                    <a:latin typeface="+mn-lt"/>
                  </a:rPr>
                  <a:t> und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oMath>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8313" y="6166091"/>
                <a:ext cx="5039791" cy="400110"/>
              </a:xfrm>
              <a:prstGeom prst="rect">
                <a:avLst/>
              </a:prstGeom>
              <a:blipFill rotWithShape="1">
                <a:blip r:embed="rId8"/>
                <a:stretch>
                  <a:fillRect l="-1330" t="-7576" b="-25758"/>
                </a:stretch>
              </a:blipFill>
            </p:spPr>
            <p:txBody>
              <a:bodyPr/>
              <a:lstStyle/>
              <a:p>
                <a:r>
                  <a:rPr lang="de-DE">
                    <a:noFill/>
                  </a:rPr>
                  <a:t> </a:t>
                </a:r>
              </a:p>
            </p:txBody>
          </p:sp>
        </mc:Fallback>
      </mc:AlternateContent>
      <p:sp>
        <p:nvSpPr>
          <p:cNvPr id="3" name="Ellipse 2"/>
          <p:cNvSpPr/>
          <p:nvPr/>
        </p:nvSpPr>
        <p:spPr>
          <a:xfrm>
            <a:off x="2123728" y="5417132"/>
            <a:ext cx="648072" cy="498254"/>
          </a:xfrm>
          <a:prstGeom prst="ellipse">
            <a:avLst/>
          </a:prstGeom>
          <a:no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 name="Ellipse 21"/>
          <p:cNvSpPr/>
          <p:nvPr/>
        </p:nvSpPr>
        <p:spPr>
          <a:xfrm>
            <a:off x="5109860" y="5417132"/>
            <a:ext cx="648072" cy="498254"/>
          </a:xfrm>
          <a:prstGeom prst="ellipse">
            <a:avLst/>
          </a:prstGeom>
          <a:no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 name="Textfeld 22"/>
          <p:cNvSpPr txBox="1"/>
          <p:nvPr/>
        </p:nvSpPr>
        <p:spPr>
          <a:xfrm>
            <a:off x="2771801" y="5519760"/>
            <a:ext cx="2448271" cy="646331"/>
          </a:xfrm>
          <a:prstGeom prst="rect">
            <a:avLst/>
          </a:prstGeom>
          <a:noFill/>
        </p:spPr>
        <p:txBody>
          <a:bodyPr wrap="square" rtlCol="0">
            <a:spAutoFit/>
          </a:bodyPr>
          <a:lstStyle/>
          <a:p>
            <a:r>
              <a:rPr lang="de-DE" sz="1600" dirty="0">
                <a:latin typeface="+mn-lt"/>
              </a:rPr>
              <a:t>bekannter bzw. geschätzter </a:t>
            </a:r>
          </a:p>
          <a:p>
            <a:pPr algn="ctr"/>
            <a:r>
              <a:rPr lang="de-DE" sz="2000" b="1" dirty="0">
                <a:solidFill>
                  <a:srgbClr val="0070C0"/>
                </a:solidFill>
                <a:latin typeface="+mn-lt"/>
              </a:rPr>
              <a:t>Standardfehler</a:t>
            </a:r>
          </a:p>
        </p:txBody>
      </p:sp>
      <p:sp>
        <p:nvSpPr>
          <p:cNvPr id="26" name="Ellipse 25"/>
          <p:cNvSpPr/>
          <p:nvPr/>
        </p:nvSpPr>
        <p:spPr>
          <a:xfrm>
            <a:off x="2987824" y="4404802"/>
            <a:ext cx="683691" cy="714275"/>
          </a:xfrm>
          <a:prstGeom prst="ellipse">
            <a:avLst/>
          </a:prstGeom>
          <a:no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 name="Ellipse 26"/>
          <p:cNvSpPr/>
          <p:nvPr/>
        </p:nvSpPr>
        <p:spPr>
          <a:xfrm>
            <a:off x="6444208" y="4404803"/>
            <a:ext cx="648072" cy="714275"/>
          </a:xfrm>
          <a:prstGeom prst="ellipse">
            <a:avLst/>
          </a:prstGeom>
          <a:no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98979102"/>
      </p:ext>
    </p:extLst>
  </p:cSld>
  <p:clrMapOvr>
    <a:masterClrMapping/>
  </p:clrMapOvr>
</p:sld>
</file>

<file path=ppt/slides/slide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a:spLocks noChangeArrowheads="1"/>
          </p:cNvSpPr>
          <p:nvPr/>
        </p:nvSpPr>
        <p:spPr bwMode="auto">
          <a:xfrm>
            <a:off x="468313" y="1052736"/>
            <a:ext cx="74160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Schätzung der Varianzen im klassischen Fall </a:t>
            </a:r>
            <a:r>
              <a:rPr lang="de-DE" sz="2000" dirty="0">
                <a:solidFill>
                  <a:srgbClr val="0070C0"/>
                </a:solidFill>
                <a:latin typeface="+mn-lt"/>
              </a:rPr>
              <a:t>●</a:t>
            </a:r>
            <a:endParaRPr lang="de-DE" sz="2000" b="1" dirty="0">
              <a:solidFill>
                <a:srgbClr val="0070C0"/>
              </a:solidFill>
              <a:latin typeface="+mn-lt"/>
            </a:endParaRPr>
          </a:p>
        </p:txBody>
      </p:sp>
      <p:sp>
        <p:nvSpPr>
          <p:cNvPr id="30" name="Rechteck 2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8" name="Textfeld 27"/>
          <p:cNvSpPr txBox="1"/>
          <p:nvPr/>
        </p:nvSpPr>
        <p:spPr>
          <a:xfrm>
            <a:off x="539552" y="1494972"/>
            <a:ext cx="7992888" cy="400110"/>
          </a:xfrm>
          <a:prstGeom prst="rect">
            <a:avLst/>
          </a:prstGeom>
          <a:noFill/>
        </p:spPr>
        <p:txBody>
          <a:bodyPr wrap="square" rtlCol="0">
            <a:spAutoFit/>
          </a:bodyPr>
          <a:lstStyle/>
          <a:p>
            <a:r>
              <a:rPr lang="de-DE" sz="2000" dirty="0">
                <a:latin typeface="+mn-lt"/>
              </a:rPr>
              <a:t>&gt; Es gelten folgende Verteilungsresultate (vgl. </a:t>
            </a:r>
            <a:r>
              <a:rPr lang="de-DE" sz="2000">
                <a:latin typeface="+mn-lt"/>
              </a:rPr>
              <a:t>Folien 890, 892 und 895):   </a:t>
            </a:r>
            <a:endParaRPr lang="de-DE" sz="2000" dirty="0">
              <a:latin typeface="+mn-lt"/>
            </a:endParaRPr>
          </a:p>
        </p:txBody>
      </p:sp>
      <mc:AlternateContent xmlns:mc="http://schemas.openxmlformats.org/markup-compatibility/2006" xmlns:a14="http://schemas.microsoft.com/office/drawing/2010/main">
        <mc:Choice Requires="a14">
          <p:sp>
            <p:nvSpPr>
              <p:cNvPr id="29" name="Textfeld 28"/>
              <p:cNvSpPr txBox="1"/>
              <p:nvPr/>
            </p:nvSpPr>
            <p:spPr>
              <a:xfrm>
                <a:off x="2267744" y="1895082"/>
                <a:ext cx="2808312" cy="94590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rPr>
                          </m:ctrlPr>
                        </m:sSubSupPr>
                        <m:e>
                          <m:r>
                            <a:rPr lang="de-DE" sz="2000" b="0" i="1" smtClean="0">
                              <a:solidFill>
                                <a:schemeClr val="tx1"/>
                              </a:solidFill>
                              <a:latin typeface="Cambria Math"/>
                              <a:ea typeface="Cambria Math"/>
                            </a:rPr>
                            <m:t>𝜎</m:t>
                          </m:r>
                        </m:e>
                        <m:sub>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sub>
                        <m:sup>
                          <m:r>
                            <a:rPr lang="de-DE" sz="2000" b="0" i="1" smtClean="0">
                              <a:solidFill>
                                <a:schemeClr val="tx1"/>
                              </a:solidFill>
                              <a:latin typeface="Cambria Math"/>
                            </a:rPr>
                            <m:t>2</m:t>
                          </m:r>
                        </m:sup>
                      </m:sSubSup>
                      <m:r>
                        <a:rPr lang="de-DE" sz="2000" b="0" i="1" smtClean="0">
                          <a:solidFill>
                            <a:schemeClr val="tx1"/>
                          </a:solidFill>
                          <a:latin typeface="Cambria Math"/>
                        </a:rPr>
                        <m:t>=</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Sup>
                                <m:sSubSupPr>
                                  <m:ctrlPr>
                                    <a:rPr lang="de-DE" sz="2000" i="1">
                                      <a:latin typeface="Cambria Math" panose="02040503050406030204" pitchFamily="18" charset="0"/>
                                    </a:rPr>
                                  </m:ctrlPr>
                                </m:sSubSupPr>
                                <m:e>
                                  <m:r>
                                    <a:rPr lang="de-DE" sz="2000" i="1">
                                      <a:latin typeface="Cambria Math"/>
                                    </a:rPr>
                                    <m:t>𝑥</m:t>
                                  </m:r>
                                </m:e>
                                <m:sub>
                                  <m:r>
                                    <a:rPr lang="de-DE" sz="2000" i="1">
                                      <a:latin typeface="Cambria Math"/>
                                    </a:rPr>
                                    <m:t>𝑖</m:t>
                                  </m:r>
                                </m:sub>
                                <m:sup>
                                  <m:r>
                                    <a:rPr lang="de-DE" sz="2000" i="1">
                                      <a:latin typeface="Cambria Math"/>
                                    </a:rPr>
                                    <m:t>2</m:t>
                                  </m:r>
                                </m:sup>
                              </m:sSubSup>
                            </m:e>
                          </m:nary>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den>
                      </m:f>
                    </m:oMath>
                  </m:oMathPara>
                </a14:m>
                <a:endParaRPr lang="de-DE" sz="2000" dirty="0">
                  <a:solidFill>
                    <a:schemeClr val="tx1"/>
                  </a:solidFill>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2267744" y="1895082"/>
                <a:ext cx="2808312" cy="94590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5404025" y="2052240"/>
                <a:ext cx="2808312" cy="78874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r>
                            <a:rPr lang="de-DE" sz="2000" i="1">
                              <a:latin typeface="Cambria Math"/>
                              <a:ea typeface="Cambria Math"/>
                            </a:rPr>
                            <m:t>𝜎</m:t>
                          </m:r>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sub>
                        <m:sup>
                          <m:r>
                            <a:rPr lang="de-DE" sz="2000" i="1">
                              <a:latin typeface="Cambria Math"/>
                            </a:rPr>
                            <m:t>2</m:t>
                          </m:r>
                        </m:sup>
                      </m:sSubSup>
                      <m:r>
                        <a:rPr lang="de-DE" sz="2000" b="0" i="1" smtClean="0">
                          <a:latin typeface="Cambria Math"/>
                        </a:rPr>
                        <m:t>=</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𝑠</m:t>
                                  </m:r>
                                </m:e>
                              </m:acc>
                            </m:e>
                            <m:sub>
                              <m:r>
                                <a:rPr lang="de-DE" sz="2000" i="1">
                                  <a:latin typeface="Cambria Math"/>
                                </a:rPr>
                                <m:t>𝑋</m:t>
                              </m:r>
                            </m:sub>
                            <m:sup>
                              <m:r>
                                <a:rPr lang="de-DE" sz="2000" i="1">
                                  <a:latin typeface="Cambria Math"/>
                                </a:rPr>
                                <m:t>2</m:t>
                              </m:r>
                            </m:sup>
                          </m:sSubSup>
                        </m:den>
                      </m:f>
                    </m:oMath>
                  </m:oMathPara>
                </a14:m>
                <a:endParaRPr lang="de-DE" sz="2000" dirty="0">
                  <a:solidFill>
                    <a:schemeClr val="tx1"/>
                  </a:solidFill>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5404025" y="2052240"/>
                <a:ext cx="2808312" cy="788742"/>
              </a:xfrm>
              <a:prstGeom prst="rect">
                <a:avLst/>
              </a:prstGeom>
              <a:blipFill rotWithShape="1">
                <a:blip r:embed="rId4"/>
                <a:stretch>
                  <a:fillRect/>
                </a:stretch>
              </a:blipFill>
            </p:spPr>
            <p:txBody>
              <a:bodyPr/>
              <a:lstStyle/>
              <a:p>
                <a:r>
                  <a:rPr lang="de-DE">
                    <a:noFill/>
                  </a:rPr>
                  <a:t> </a:t>
                </a:r>
              </a:p>
            </p:txBody>
          </p:sp>
        </mc:Fallback>
      </mc:AlternateContent>
      <p:sp>
        <p:nvSpPr>
          <p:cNvPr id="36" name="Textfeld 35"/>
          <p:cNvSpPr txBox="1"/>
          <p:nvPr/>
        </p:nvSpPr>
        <p:spPr>
          <a:xfrm>
            <a:off x="768190" y="2243447"/>
            <a:ext cx="1542939" cy="400110"/>
          </a:xfrm>
          <a:prstGeom prst="rect">
            <a:avLst/>
          </a:prstGeom>
          <a:noFill/>
        </p:spPr>
        <p:txBody>
          <a:bodyPr wrap="square" rtlCol="0">
            <a:spAutoFit/>
          </a:bodyPr>
          <a:lstStyle/>
          <a:p>
            <a:r>
              <a:rPr lang="de-DE" sz="2000" dirty="0">
                <a:latin typeface="+mn-lt"/>
              </a:rPr>
              <a:t>Modell KN:</a:t>
            </a:r>
          </a:p>
        </p:txBody>
      </p:sp>
      <p:sp>
        <p:nvSpPr>
          <p:cNvPr id="37" name="Textfeld 36"/>
          <p:cNvSpPr txBox="1"/>
          <p:nvPr/>
        </p:nvSpPr>
        <p:spPr>
          <a:xfrm>
            <a:off x="754335" y="3195149"/>
            <a:ext cx="1542939" cy="400110"/>
          </a:xfrm>
          <a:prstGeom prst="rect">
            <a:avLst/>
          </a:prstGeom>
          <a:noFill/>
        </p:spPr>
        <p:txBody>
          <a:bodyPr wrap="square" rtlCol="0">
            <a:spAutoFit/>
          </a:bodyPr>
          <a:lstStyle/>
          <a:p>
            <a:r>
              <a:rPr lang="de-DE" sz="2000" dirty="0">
                <a:latin typeface="+mn-lt"/>
              </a:rPr>
              <a:t>Modell KS:</a:t>
            </a:r>
          </a:p>
        </p:txBody>
      </p:sp>
      <p:sp>
        <p:nvSpPr>
          <p:cNvPr id="38" name="Textfeld 37"/>
          <p:cNvSpPr txBox="1"/>
          <p:nvPr/>
        </p:nvSpPr>
        <p:spPr>
          <a:xfrm>
            <a:off x="539553" y="3823428"/>
            <a:ext cx="7344818" cy="400110"/>
          </a:xfrm>
          <a:prstGeom prst="rect">
            <a:avLst/>
          </a:prstGeom>
          <a:noFill/>
        </p:spPr>
        <p:txBody>
          <a:bodyPr wrap="square" rtlCol="0">
            <a:spAutoFit/>
          </a:bodyPr>
          <a:lstStyle/>
          <a:p>
            <a:r>
              <a:rPr lang="de-DE" sz="2000" dirty="0">
                <a:latin typeface="+mn-lt"/>
              </a:rPr>
              <a:t>&gt; Die dazu korrespondierenden (konsistenten) Schätzer lauten: </a:t>
            </a:r>
          </a:p>
        </p:txBody>
      </p:sp>
      <mc:AlternateContent xmlns:mc="http://schemas.openxmlformats.org/markup-compatibility/2006" xmlns:a14="http://schemas.microsoft.com/office/drawing/2010/main">
        <mc:Choice Requires="a14">
          <p:sp>
            <p:nvSpPr>
              <p:cNvPr id="39" name="Textfeld 38"/>
              <p:cNvSpPr txBox="1"/>
              <p:nvPr/>
            </p:nvSpPr>
            <p:spPr>
              <a:xfrm>
                <a:off x="2267744" y="2840982"/>
                <a:ext cx="3024336" cy="9512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r>
                            <a:rPr lang="de-DE" sz="2000" i="1">
                              <a:latin typeface="Cambria Math"/>
                              <a:ea typeface="Cambria Math"/>
                            </a:rPr>
                            <m:t>𝜎</m:t>
                          </m:r>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sub>
                        <m:sup>
                          <m:r>
                            <a:rPr lang="de-DE" sz="2000" i="1">
                              <a:latin typeface="Cambria Math"/>
                            </a:rPr>
                            <m:t>2</m:t>
                          </m:r>
                        </m:sup>
                      </m:sSubSup>
                      <m:r>
                        <a:rPr lang="de-DE" sz="2000" b="0" i="1" smtClean="0">
                          <a:solidFill>
                            <a:schemeClr val="tx1"/>
                          </a:solidFill>
                          <a:latin typeface="Cambria Math"/>
                        </a:rPr>
                        <m:t>=</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Sup>
                                <m:sSubSupPr>
                                  <m:ctrlPr>
                                    <a:rPr lang="de-DE" sz="2000" i="1">
                                      <a:latin typeface="Cambria Math" panose="02040503050406030204" pitchFamily="18" charset="0"/>
                                    </a:rPr>
                                  </m:ctrlPr>
                                </m:sSubSupPr>
                                <m:e>
                                  <m:r>
                                    <a:rPr lang="de-DE" sz="2000" i="1">
                                      <a:latin typeface="Cambria Math"/>
                                    </a:rPr>
                                    <m:t>𝑋</m:t>
                                  </m:r>
                                </m:e>
                                <m:sub>
                                  <m:r>
                                    <a:rPr lang="de-DE" sz="2000" i="1">
                                      <a:latin typeface="Cambria Math"/>
                                    </a:rPr>
                                    <m:t>𝑖</m:t>
                                  </m:r>
                                </m:sub>
                                <m:sup>
                                  <m:r>
                                    <a:rPr lang="de-DE" sz="2000" i="1">
                                      <a:latin typeface="Cambria Math"/>
                                    </a:rPr>
                                    <m:t>2</m:t>
                                  </m:r>
                                </m:sup>
                              </m:sSubSup>
                            </m:e>
                          </m:nary>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m:t>
                              </m:r>
                            </m:sub>
                            <m:sup>
                              <m:r>
                                <a:rPr lang="de-DE" sz="2000" i="1">
                                  <a:latin typeface="Cambria Math"/>
                                </a:rPr>
                                <m:t>2</m:t>
                              </m:r>
                            </m:sup>
                          </m:sSubSup>
                        </m:den>
                      </m:f>
                    </m:oMath>
                  </m:oMathPara>
                </a14:m>
                <a:endParaRPr lang="de-DE" sz="2000" dirty="0">
                  <a:solidFill>
                    <a:schemeClr val="tx1"/>
                  </a:solidFill>
                  <a:latin typeface="+mn-lt"/>
                </a:endParaRPr>
              </a:p>
            </p:txBody>
          </p:sp>
        </mc:Choice>
        <mc:Fallback xmlns="">
          <p:sp>
            <p:nvSpPr>
              <p:cNvPr id="39" name="Textfeld 38"/>
              <p:cNvSpPr txBox="1">
                <a:spLocks noRot="1" noChangeAspect="1" noMove="1" noResize="1" noEditPoints="1" noAdjustHandles="1" noChangeArrowheads="1" noChangeShapeType="1" noTextEdit="1"/>
              </p:cNvSpPr>
              <p:nvPr/>
            </p:nvSpPr>
            <p:spPr>
              <a:xfrm>
                <a:off x="2267744" y="2840982"/>
                <a:ext cx="3024336" cy="951286"/>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0" name="Textfeld 39"/>
              <p:cNvSpPr txBox="1"/>
              <p:nvPr/>
            </p:nvSpPr>
            <p:spPr>
              <a:xfrm>
                <a:off x="5404025" y="2998140"/>
                <a:ext cx="2260871" cy="7941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a:latin typeface="Cambria Math" panose="02040503050406030204" pitchFamily="18" charset="0"/>
                            </a:rPr>
                          </m:ctrlPr>
                        </m:sSubSupPr>
                        <m:e>
                          <m:r>
                            <a:rPr lang="de-DE" sz="2000" i="1">
                              <a:latin typeface="Cambria Math"/>
                              <a:ea typeface="Cambria Math"/>
                            </a:rPr>
                            <m:t>𝜎</m:t>
                          </m:r>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ea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𝑛</m:t>
                              </m:r>
                            </m:sub>
                          </m:sSub>
                        </m:sub>
                        <m:sup>
                          <m:r>
                            <a:rPr lang="de-DE" sz="2000" i="1">
                              <a:latin typeface="Cambria Math"/>
                            </a:rPr>
                            <m:t>2</m:t>
                          </m:r>
                        </m:sup>
                      </m:sSubSup>
                      <m:r>
                        <a:rPr lang="de-DE" sz="2000" b="0" i="1" smtClean="0">
                          <a:solidFill>
                            <a:schemeClr val="tx1"/>
                          </a:solidFill>
                          <a:latin typeface="Cambria Math"/>
                        </a:rPr>
                        <m:t>=</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b="0" i="1" smtClean="0">
                                      <a:latin typeface="Cambria Math"/>
                                    </a:rPr>
                                    <m:t>𝑆</m:t>
                                  </m:r>
                                </m:e>
                              </m:acc>
                            </m:e>
                            <m:sub>
                              <m:r>
                                <a:rPr lang="de-DE" sz="2000" i="1">
                                  <a:latin typeface="Cambria Math"/>
                                </a:rPr>
                                <m:t>𝑋</m:t>
                              </m:r>
                            </m:sub>
                            <m:sup>
                              <m:r>
                                <a:rPr lang="de-DE" sz="2000" i="1">
                                  <a:latin typeface="Cambria Math"/>
                                </a:rPr>
                                <m:t>2</m:t>
                              </m:r>
                            </m:sup>
                          </m:sSubSup>
                        </m:den>
                      </m:f>
                    </m:oMath>
                  </m:oMathPara>
                </a14:m>
                <a:endParaRPr lang="de-DE" sz="2000" dirty="0">
                  <a:solidFill>
                    <a:schemeClr val="tx1"/>
                  </a:solidFill>
                  <a:latin typeface="+mn-lt"/>
                </a:endParaRPr>
              </a:p>
            </p:txBody>
          </p:sp>
        </mc:Choice>
        <mc:Fallback xmlns="">
          <p:sp>
            <p:nvSpPr>
              <p:cNvPr id="40" name="Textfeld 39"/>
              <p:cNvSpPr txBox="1">
                <a:spLocks noRot="1" noChangeAspect="1" noMove="1" noResize="1" noEditPoints="1" noAdjustHandles="1" noChangeArrowheads="1" noChangeShapeType="1" noTextEdit="1"/>
              </p:cNvSpPr>
              <p:nvPr/>
            </p:nvSpPr>
            <p:spPr>
              <a:xfrm>
                <a:off x="5404025" y="2998140"/>
                <a:ext cx="2260871" cy="794128"/>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1" name="Textfeld 40"/>
              <p:cNvSpPr txBox="1"/>
              <p:nvPr/>
            </p:nvSpPr>
            <p:spPr>
              <a:xfrm>
                <a:off x="899592" y="4223538"/>
                <a:ext cx="3984223" cy="95128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𝜎</m:t>
                              </m:r>
                            </m:e>
                          </m:acc>
                        </m:e>
                        <m:sub>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sub>
                        <m:sup>
                          <m:r>
                            <a:rPr lang="de-DE" sz="2000" b="0" i="1" smtClean="0">
                              <a:solidFill>
                                <a:schemeClr val="tx1"/>
                              </a:solidFill>
                              <a:latin typeface="Cambria Math"/>
                            </a:rPr>
                            <m:t>2</m:t>
                          </m:r>
                        </m:sup>
                      </m:sSubSup>
                      <m:r>
                        <a:rPr lang="de-DE" sz="2000" b="0" i="1" smtClean="0">
                          <a:solidFill>
                            <a:schemeClr val="tx1"/>
                          </a:solidFill>
                          <a:latin typeface="Cambria Math"/>
                        </a:rPr>
                        <m:t>=</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sub>
                        <m:sup>
                          <m:r>
                            <a:rPr lang="de-DE" sz="2000" i="1">
                              <a:latin typeface="Cambria Math"/>
                            </a:rPr>
                            <m:t>2</m:t>
                          </m:r>
                        </m:sup>
                      </m:sSubSup>
                      <m:r>
                        <a:rPr lang="de-DE" sz="2000" b="0" i="1" smtClean="0">
                          <a:latin typeface="Cambria Math"/>
                        </a:rPr>
                        <m:t>=</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Sup>
                                <m:sSubSupPr>
                                  <m:ctrlPr>
                                    <a:rPr lang="de-DE" sz="2000" i="1">
                                      <a:latin typeface="Cambria Math" panose="02040503050406030204" pitchFamily="18" charset="0"/>
                                    </a:rPr>
                                  </m:ctrlPr>
                                </m:sSubSupPr>
                                <m:e>
                                  <m:r>
                                    <a:rPr lang="de-DE" sz="2000" b="0" i="1" smtClean="0">
                                      <a:latin typeface="Cambria Math"/>
                                    </a:rPr>
                                    <m:t>𝑋</m:t>
                                  </m:r>
                                </m:e>
                                <m:sub>
                                  <m:r>
                                    <a:rPr lang="de-DE" sz="2000" i="1">
                                      <a:latin typeface="Cambria Math"/>
                                    </a:rPr>
                                    <m:t>𝑖</m:t>
                                  </m:r>
                                </m:sub>
                                <m:sup>
                                  <m:r>
                                    <a:rPr lang="de-DE" sz="2000" i="1">
                                      <a:latin typeface="Cambria Math"/>
                                    </a:rPr>
                                    <m:t>2</m:t>
                                  </m:r>
                                </m:sup>
                              </m:sSubSup>
                            </m:e>
                          </m:nary>
                          <m:sSubSup>
                            <m:sSubSupPr>
                              <m:ctrlPr>
                                <a:rPr lang="de-DE" sz="2000" i="1">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𝜎</m:t>
                                  </m:r>
                                </m:e>
                              </m:acc>
                            </m:e>
                            <m:sub>
                              <m:r>
                                <a:rPr lang="de-DE" sz="2000" b="0" i="1" smtClean="0">
                                  <a:latin typeface="Cambria Math"/>
                                  <a:ea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b="0" i="1" smtClean="0">
                                      <a:latin typeface="Cambria Math"/>
                                    </a:rPr>
                                    <m:t>𝑆</m:t>
                                  </m:r>
                                </m:e>
                              </m:acc>
                            </m:e>
                            <m:sub>
                              <m:r>
                                <a:rPr lang="de-DE" sz="2000" i="1">
                                  <a:latin typeface="Cambria Math"/>
                                </a:rPr>
                                <m:t>𝑋</m:t>
                              </m:r>
                            </m:sub>
                            <m:sup>
                              <m:r>
                                <a:rPr lang="de-DE" sz="2000" i="1">
                                  <a:latin typeface="Cambria Math"/>
                                </a:rPr>
                                <m:t>2</m:t>
                              </m:r>
                            </m:sup>
                          </m:sSubSup>
                        </m:den>
                      </m:f>
                    </m:oMath>
                  </m:oMathPara>
                </a14:m>
                <a:endParaRPr lang="de-DE" sz="2000" dirty="0">
                  <a:solidFill>
                    <a:schemeClr val="tx1"/>
                  </a:solidFill>
                </a:endParaRPr>
              </a:p>
            </p:txBody>
          </p:sp>
        </mc:Choice>
        <mc:Fallback xmlns="">
          <p:sp>
            <p:nvSpPr>
              <p:cNvPr id="41" name="Textfeld 40"/>
              <p:cNvSpPr txBox="1">
                <a:spLocks noRot="1" noChangeAspect="1" noMove="1" noResize="1" noEditPoints="1" noAdjustHandles="1" noChangeArrowheads="1" noChangeShapeType="1" noTextEdit="1"/>
              </p:cNvSpPr>
              <p:nvPr/>
            </p:nvSpPr>
            <p:spPr>
              <a:xfrm>
                <a:off x="899592" y="4223538"/>
                <a:ext cx="3984223" cy="951286"/>
              </a:xfrm>
              <a:prstGeom prst="rect">
                <a:avLst/>
              </a:prstGeom>
              <a:blipFill rotWithShape="1">
                <a:blip r:embed="rId7"/>
                <a:stretch>
                  <a:fillRect/>
                </a:stretch>
              </a:blipFill>
            </p:spPr>
            <p:txBody>
              <a:bodyPr/>
              <a:lstStyle/>
              <a:p>
                <a:r>
                  <a:rPr lang="de-DE">
                    <a:noFill/>
                  </a:rPr>
                  <a:t> </a:t>
                </a:r>
              </a:p>
            </p:txBody>
          </p:sp>
        </mc:Fallback>
      </mc:AlternateContent>
      <p:sp>
        <p:nvSpPr>
          <p:cNvPr id="42" name="Textfeld 41"/>
          <p:cNvSpPr txBox="1"/>
          <p:nvPr/>
        </p:nvSpPr>
        <p:spPr>
          <a:xfrm>
            <a:off x="4644008" y="4615516"/>
            <a:ext cx="864096" cy="400110"/>
          </a:xfrm>
          <a:prstGeom prst="rect">
            <a:avLst/>
          </a:prstGeom>
          <a:noFill/>
        </p:spPr>
        <p:txBody>
          <a:bodyPr wrap="square" rtlCol="0">
            <a:spAutoFit/>
          </a:bodyPr>
          <a:lstStyle/>
          <a:p>
            <a:r>
              <a:rPr lang="de-DE" sz="2000" dirty="0">
                <a:latin typeface="+mn-lt"/>
              </a:rPr>
              <a:t>bzw.</a:t>
            </a:r>
          </a:p>
        </p:txBody>
      </p:sp>
      <mc:AlternateContent xmlns:mc="http://schemas.openxmlformats.org/markup-compatibility/2006" xmlns:a14="http://schemas.microsoft.com/office/drawing/2010/main">
        <mc:Choice Requires="a14">
          <p:sp>
            <p:nvSpPr>
              <p:cNvPr id="43" name="Textfeld 42"/>
              <p:cNvSpPr txBox="1"/>
              <p:nvPr/>
            </p:nvSpPr>
            <p:spPr>
              <a:xfrm>
                <a:off x="5395963" y="4364346"/>
                <a:ext cx="2920453" cy="78919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𝜎</m:t>
                              </m:r>
                            </m:e>
                          </m:acc>
                        </m:e>
                        <m:sub>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1</m:t>
                              </m:r>
                            </m:sub>
                          </m:sSub>
                        </m:sub>
                        <m:sup>
                          <m:r>
                            <a:rPr lang="de-DE" sz="2000" b="0" i="1" smtClean="0">
                              <a:solidFill>
                                <a:schemeClr val="tx1"/>
                              </a:solidFill>
                              <a:latin typeface="Cambria Math"/>
                            </a:rPr>
                            <m:t>2</m:t>
                          </m:r>
                        </m:sup>
                      </m:sSubSup>
                      <m:r>
                        <a:rPr lang="de-DE" sz="2000" b="0" i="1" smtClean="0">
                          <a:solidFill>
                            <a:schemeClr val="tx1"/>
                          </a:solidFill>
                          <a:latin typeface="Cambria Math"/>
                        </a:rPr>
                        <m:t>=</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𝑛</m:t>
                              </m:r>
                            </m:sub>
                          </m:sSub>
                        </m:sub>
                        <m:sup>
                          <m:r>
                            <a:rPr lang="de-DE" sz="2000" i="1">
                              <a:latin typeface="Cambria Math"/>
                            </a:rPr>
                            <m:t>2</m:t>
                          </m:r>
                        </m:sup>
                      </m:sSubSup>
                      <m:r>
                        <a:rPr lang="de-DE" sz="2000" b="0" i="1" smtClean="0">
                          <a:latin typeface="Cambria Math"/>
                        </a:rPr>
                        <m:t>=</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𝜎</m:t>
                                  </m:r>
                                </m:e>
                              </m:acc>
                            </m:e>
                            <m:sub>
                              <m:r>
                                <a:rPr lang="de-DE" sz="2000" b="0" i="1" smtClean="0">
                                  <a:latin typeface="Cambria Math"/>
                                  <a:ea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m:t>
                              </m:r>
                            </m:sub>
                            <m:sup>
                              <m:r>
                                <a:rPr lang="de-DE" sz="2000" i="1">
                                  <a:latin typeface="Cambria Math"/>
                                </a:rPr>
                                <m:t>2</m:t>
                              </m:r>
                            </m:sup>
                          </m:sSubSup>
                        </m:den>
                      </m:f>
                    </m:oMath>
                  </m:oMathPara>
                </a14:m>
                <a:endParaRPr lang="de-DE" sz="2000" dirty="0">
                  <a:solidFill>
                    <a:schemeClr val="tx1"/>
                  </a:solidFill>
                </a:endParaRPr>
              </a:p>
            </p:txBody>
          </p:sp>
        </mc:Choice>
        <mc:Fallback xmlns="">
          <p:sp>
            <p:nvSpPr>
              <p:cNvPr id="43" name="Textfeld 42"/>
              <p:cNvSpPr txBox="1">
                <a:spLocks noRot="1" noChangeAspect="1" noMove="1" noResize="1" noEditPoints="1" noAdjustHandles="1" noChangeArrowheads="1" noChangeShapeType="1" noTextEdit="1"/>
              </p:cNvSpPr>
              <p:nvPr/>
            </p:nvSpPr>
            <p:spPr>
              <a:xfrm>
                <a:off x="5395963" y="4364346"/>
                <a:ext cx="2920453" cy="789190"/>
              </a:xfrm>
              <a:prstGeom prst="rect">
                <a:avLst/>
              </a:prstGeom>
              <a:blipFill rotWithShape="1">
                <a:blip r:embed="rId8"/>
                <a:stretch>
                  <a:fillRect/>
                </a:stretch>
              </a:blipFill>
            </p:spPr>
            <p:txBody>
              <a:bodyPr/>
              <a:lstStyle/>
              <a:p>
                <a:r>
                  <a:rPr lang="de-DE">
                    <a:noFill/>
                  </a:rPr>
                  <a:t> </a:t>
                </a:r>
              </a:p>
            </p:txBody>
          </p:sp>
        </mc:Fallback>
      </mc:AlternateContent>
      <p:sp>
        <p:nvSpPr>
          <p:cNvPr id="44" name="Textfeld 43"/>
          <p:cNvSpPr txBox="1"/>
          <p:nvPr/>
        </p:nvSpPr>
        <p:spPr>
          <a:xfrm>
            <a:off x="887873" y="5329899"/>
            <a:ext cx="864096" cy="400110"/>
          </a:xfrm>
          <a:prstGeom prst="rect">
            <a:avLst/>
          </a:prstGeom>
          <a:noFill/>
        </p:spPr>
        <p:txBody>
          <a:bodyPr wrap="square" rtlCol="0">
            <a:spAutoFit/>
          </a:bodyPr>
          <a:lstStyle/>
          <a:p>
            <a:r>
              <a:rPr lang="de-DE" sz="2000" dirty="0">
                <a:latin typeface="+mn-lt"/>
              </a:rPr>
              <a:t>mit</a:t>
            </a:r>
          </a:p>
        </p:txBody>
      </p:sp>
      <mc:AlternateContent xmlns:mc="http://schemas.openxmlformats.org/markup-compatibility/2006" xmlns:a14="http://schemas.microsoft.com/office/drawing/2010/main">
        <mc:Choice Requires="a14">
          <p:sp>
            <p:nvSpPr>
              <p:cNvPr id="45" name="Textfeld 44"/>
              <p:cNvSpPr txBox="1"/>
              <p:nvPr/>
            </p:nvSpPr>
            <p:spPr>
              <a:xfrm>
                <a:off x="1525804" y="5174824"/>
                <a:ext cx="3984223" cy="71025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𝜎</m:t>
                              </m:r>
                            </m:e>
                          </m:acc>
                        </m:e>
                        <m:sub>
                          <m:r>
                            <a:rPr lang="de-DE" sz="2000" i="1">
                              <a:latin typeface="Cambria Math"/>
                              <a:ea typeface="Cambria Math"/>
                            </a:rPr>
                            <m:t>𝑈</m:t>
                          </m:r>
                        </m:sub>
                        <m:sup>
                          <m:r>
                            <a:rPr lang="de-DE" sz="2000" i="1">
                              <a:latin typeface="Cambria Math"/>
                            </a:rPr>
                            <m:t>2</m:t>
                          </m:r>
                        </m:sup>
                      </m:sSubSup>
                      <m:r>
                        <a:rPr lang="de-DE" sz="2000" b="0" i="1" smtClean="0">
                          <a:latin typeface="Cambria Math"/>
                        </a:rPr>
                        <m:t>=</m:t>
                      </m:r>
                      <m:sSup>
                        <m:sSupPr>
                          <m:ctrlPr>
                            <a:rPr lang="de-DE" sz="2000" b="0" i="1" smtClean="0">
                              <a:latin typeface="Cambria Math" panose="02040503050406030204" pitchFamily="18" charset="0"/>
                            </a:rPr>
                          </m:ctrlPr>
                        </m:sSupPr>
                        <m:e>
                          <m:r>
                            <a:rPr lang="de-DE" sz="2000" b="0" i="1" smtClean="0">
                              <a:latin typeface="Cambria Math"/>
                            </a:rPr>
                            <m:t>𝑆𝐸𝑅</m:t>
                          </m:r>
                        </m:e>
                        <m:sup>
                          <m:r>
                            <a:rPr lang="de-DE" sz="2000" b="0" i="1" smtClean="0">
                              <a:latin typeface="Cambria Math"/>
                            </a:rPr>
                            <m:t>2</m:t>
                          </m:r>
                        </m:sup>
                      </m:sSup>
                      <m:r>
                        <a:rPr lang="de-DE" sz="2000" b="0" i="1" smtClean="0">
                          <a:latin typeface="Cambria Math"/>
                        </a:rPr>
                        <m:t>=</m:t>
                      </m:r>
                      <m:f>
                        <m:fPr>
                          <m:ctrlPr>
                            <a:rPr lang="de-DE" sz="2000" b="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r>
                            <a:rPr lang="de-DE" sz="2000" b="0" i="1" smtClean="0">
                              <a:latin typeface="Cambria Math"/>
                            </a:rPr>
                            <m:t>−2</m:t>
                          </m:r>
                        </m:den>
                      </m:f>
                      <m:nary>
                        <m:naryPr>
                          <m:chr m:val="∑"/>
                          <m:limLoc m:val="subSup"/>
                          <m:ctrlPr>
                            <a:rPr lang="de-DE" sz="2000" b="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Sup>
                            <m:sSubSupPr>
                              <m:ctrlPr>
                                <a:rPr lang="de-DE" sz="2000" b="0" i="1" smtClean="0">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rPr>
                                    <m:t>𝑈</m:t>
                                  </m:r>
                                </m:e>
                              </m:acc>
                            </m:e>
                            <m:sub>
                              <m:r>
                                <a:rPr lang="de-DE" sz="2000" b="0" i="1" smtClean="0">
                                  <a:latin typeface="Cambria Math"/>
                                </a:rPr>
                                <m:t>𝑖</m:t>
                              </m:r>
                            </m:sub>
                            <m:sup>
                              <m:r>
                                <a:rPr lang="de-DE" sz="2000" b="0" i="1" smtClean="0">
                                  <a:latin typeface="Cambria Math"/>
                                </a:rPr>
                                <m:t>2</m:t>
                              </m:r>
                            </m:sup>
                          </m:sSubSup>
                        </m:e>
                      </m:nary>
                    </m:oMath>
                  </m:oMathPara>
                </a14:m>
                <a:endParaRPr lang="de-DE" sz="2000" dirty="0">
                  <a:solidFill>
                    <a:schemeClr val="tx1"/>
                  </a:solidFill>
                </a:endParaRPr>
              </a:p>
            </p:txBody>
          </p:sp>
        </mc:Choice>
        <mc:Fallback xmlns="">
          <p:sp>
            <p:nvSpPr>
              <p:cNvPr id="45" name="Textfeld 44"/>
              <p:cNvSpPr txBox="1">
                <a:spLocks noRot="1" noChangeAspect="1" noMove="1" noResize="1" noEditPoints="1" noAdjustHandles="1" noChangeArrowheads="1" noChangeShapeType="1" noTextEdit="1"/>
              </p:cNvSpPr>
              <p:nvPr/>
            </p:nvSpPr>
            <p:spPr>
              <a:xfrm>
                <a:off x="1525804" y="5174824"/>
                <a:ext cx="3984223" cy="710259"/>
              </a:xfrm>
              <a:prstGeom prst="rect">
                <a:avLst/>
              </a:prstGeom>
              <a:blipFill rotWithShape="1">
                <a:blip r:embed="rId9"/>
                <a:stretch>
                  <a:fillRect/>
                </a:stretch>
              </a:blipFill>
            </p:spPr>
            <p:txBody>
              <a:bodyPr/>
              <a:lstStyle/>
              <a:p>
                <a:r>
                  <a:rPr lang="de-DE">
                    <a:noFill/>
                  </a:rPr>
                  <a:t> </a:t>
                </a:r>
              </a:p>
            </p:txBody>
          </p:sp>
        </mc:Fallback>
      </mc:AlternateContent>
      <p:sp>
        <p:nvSpPr>
          <p:cNvPr id="47" name="Textfeld 46"/>
          <p:cNvSpPr txBox="1"/>
          <p:nvPr/>
        </p:nvSpPr>
        <p:spPr>
          <a:xfrm>
            <a:off x="4883815" y="5329898"/>
            <a:ext cx="1776417" cy="400110"/>
          </a:xfrm>
          <a:prstGeom prst="rect">
            <a:avLst/>
          </a:prstGeom>
          <a:noFill/>
        </p:spPr>
        <p:txBody>
          <a:bodyPr wrap="square" rtlCol="0">
            <a:spAutoFit/>
          </a:bodyPr>
          <a:lstStyle/>
          <a:p>
            <a:r>
              <a:rPr lang="de-DE" sz="2000" dirty="0">
                <a:latin typeface="+mn-lt"/>
              </a:rPr>
              <a:t>(vgl. </a:t>
            </a:r>
            <a:r>
              <a:rPr lang="de-DE" sz="2000">
                <a:latin typeface="+mn-lt"/>
              </a:rPr>
              <a:t>Folie 867)</a:t>
            </a:r>
            <a:endParaRPr lang="de-DE" sz="2000" dirty="0">
              <a:latin typeface="+mn-lt"/>
            </a:endParaRPr>
          </a:p>
        </p:txBody>
      </p:sp>
      <p:sp>
        <p:nvSpPr>
          <p:cNvPr id="48" name="Rechteck 47"/>
          <p:cNvSpPr/>
          <p:nvPr/>
        </p:nvSpPr>
        <p:spPr>
          <a:xfrm>
            <a:off x="786082" y="4223538"/>
            <a:ext cx="7426255" cy="230180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6" name="Textfeld 25"/>
          <p:cNvSpPr txBox="1"/>
          <p:nvPr/>
        </p:nvSpPr>
        <p:spPr>
          <a:xfrm>
            <a:off x="826679" y="6017512"/>
            <a:ext cx="6193594" cy="400110"/>
          </a:xfrm>
          <a:prstGeom prst="rect">
            <a:avLst/>
          </a:prstGeom>
          <a:noFill/>
        </p:spPr>
        <p:txBody>
          <a:bodyPr wrap="square" rtlCol="0">
            <a:spAutoFit/>
          </a:bodyPr>
          <a:lstStyle/>
          <a:p>
            <a:r>
              <a:rPr lang="de-DE" sz="2000" b="1">
                <a:solidFill>
                  <a:srgbClr val="0070C0"/>
                </a:solidFill>
                <a:latin typeface="+mn-lt"/>
              </a:rPr>
              <a:t>Nur-Homoskedastizitäts-konsistente</a:t>
            </a:r>
            <a:r>
              <a:rPr lang="de-DE" sz="2000">
                <a:latin typeface="+mn-lt"/>
              </a:rPr>
              <a:t> </a:t>
            </a:r>
            <a:r>
              <a:rPr lang="de-DE" sz="2000" b="1" dirty="0">
                <a:solidFill>
                  <a:srgbClr val="0070C0"/>
                </a:solidFill>
                <a:latin typeface="+mn-lt"/>
              </a:rPr>
              <a:t>Varianzschätzer</a:t>
            </a:r>
          </a:p>
        </p:txBody>
      </p:sp>
      <p:sp>
        <p:nvSpPr>
          <p:cNvPr id="2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908</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39961537"/>
      </p:ext>
    </p:extLst>
  </p:cSld>
  <p:clrMapOvr>
    <a:masterClrMapping/>
  </p:clrMapOvr>
</p:sld>
</file>

<file path=ppt/slides/slide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Schätzung der Varianzen im Modell BH </a:t>
            </a:r>
            <a:r>
              <a:rPr lang="de-DE" sz="2000" dirty="0">
                <a:solidFill>
                  <a:srgbClr val="0070C0"/>
                </a:solidFill>
                <a:latin typeface="+mn-lt"/>
              </a:rPr>
              <a:t>●</a:t>
            </a:r>
            <a:endParaRPr lang="de-DE" sz="2000" b="1" dirty="0">
              <a:solidFill>
                <a:srgbClr val="0070C0"/>
              </a:solidFill>
              <a:latin typeface="+mn-lt"/>
            </a:endParaRPr>
          </a:p>
        </p:txBody>
      </p:sp>
      <p:sp>
        <p:nvSpPr>
          <p:cNvPr id="19" name="Textfeld 18"/>
          <p:cNvSpPr txBox="1">
            <a:spLocks noChangeArrowheads="1"/>
          </p:cNvSpPr>
          <p:nvPr/>
        </p:nvSpPr>
        <p:spPr bwMode="auto">
          <a:xfrm>
            <a:off x="453431" y="6021288"/>
            <a:ext cx="563073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Schätzung der Varianzen im Modell UHV </a:t>
            </a:r>
            <a:r>
              <a:rPr lang="de-DE" sz="2000" dirty="0">
                <a:solidFill>
                  <a:srgbClr val="0070C0"/>
                </a:solidFill>
                <a:latin typeface="+mn-lt"/>
              </a:rPr>
              <a:t>●</a:t>
            </a:r>
            <a:endParaRPr lang="de-DE" sz="2000" b="1" dirty="0">
              <a:solidFill>
                <a:srgbClr val="0070C0"/>
              </a:solidFill>
              <a:latin typeface="+mn-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extfeld 14"/>
          <p:cNvSpPr txBox="1"/>
          <p:nvPr/>
        </p:nvSpPr>
        <p:spPr>
          <a:xfrm>
            <a:off x="539552" y="1494972"/>
            <a:ext cx="7848872" cy="400110"/>
          </a:xfrm>
          <a:prstGeom prst="rect">
            <a:avLst/>
          </a:prstGeom>
          <a:noFill/>
        </p:spPr>
        <p:txBody>
          <a:bodyPr wrap="square" rtlCol="0">
            <a:spAutoFit/>
          </a:bodyPr>
          <a:lstStyle/>
          <a:p>
            <a:r>
              <a:rPr lang="de-DE" sz="2000" dirty="0">
                <a:latin typeface="+mn-lt"/>
              </a:rPr>
              <a:t>&gt; Es gelten folgende Verteilungsresultate (vgl. </a:t>
            </a:r>
            <a:r>
              <a:rPr lang="de-DE" sz="2000">
                <a:latin typeface="+mn-lt"/>
              </a:rPr>
              <a:t>Folie 901 und 905):   </a:t>
            </a:r>
            <a:endParaRPr lang="de-DE" sz="2000" dirty="0">
              <a:latin typeface="+mn-lt"/>
            </a:endParaRPr>
          </a:p>
        </p:txBody>
      </p:sp>
      <mc:AlternateContent xmlns:mc="http://schemas.openxmlformats.org/markup-compatibility/2006" xmlns:a14="http://schemas.microsoft.com/office/drawing/2010/main">
        <mc:Choice Requires="a14">
          <p:sp>
            <p:nvSpPr>
              <p:cNvPr id="16" name="Textfeld 15"/>
              <p:cNvSpPr txBox="1"/>
              <p:nvPr/>
            </p:nvSpPr>
            <p:spPr>
              <a:xfrm>
                <a:off x="849636" y="1895082"/>
                <a:ext cx="7682804" cy="775084"/>
              </a:xfrm>
              <a:prstGeom prst="rect">
                <a:avLst/>
              </a:prstGeom>
              <a:noFill/>
            </p:spPr>
            <p:txBody>
              <a:bodyPr wrap="square" rtlCol="0">
                <a:spAutoFit/>
              </a:bodyPr>
              <a:lstStyle/>
              <a:p>
                <a14:m>
                  <m:oMath xmlns:m="http://schemas.openxmlformats.org/officeDocument/2006/math">
                    <m:sSubSup>
                      <m:sSubSupPr>
                        <m:ctrlPr>
                          <a:rPr lang="de-DE" sz="2000" i="1" smtClean="0">
                            <a:latin typeface="Cambria Math" panose="02040503050406030204" pitchFamily="18" charset="0"/>
                          </a:rPr>
                        </m:ctrlPr>
                      </m:sSubSupPr>
                      <m:e>
                        <m:r>
                          <a:rPr lang="de-DE" sz="2000" i="1">
                            <a:latin typeface="Cambria Math"/>
                            <a:ea typeface="Cambria Math"/>
                          </a:rPr>
                          <m:t>𝜎</m:t>
                        </m:r>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up>
                        <m:r>
                          <a:rPr lang="de-DE" sz="2000" i="1">
                            <a:latin typeface="Cambria Math"/>
                          </a:rPr>
                          <m:t>2</m:t>
                        </m:r>
                      </m:sup>
                    </m:sSubSup>
                    <m:r>
                      <a:rPr lang="de-DE" sz="2000" i="1" smtClean="0">
                        <a:latin typeface="Cambria Math"/>
                        <a:ea typeface="Cambria Math"/>
                      </a:rPr>
                      <m:t>≈</m:t>
                    </m:r>
                    <m:f>
                      <m:fPr>
                        <m:ctrlPr>
                          <a:rPr lang="de-DE" sz="2000" i="1">
                            <a:latin typeface="Cambria Math" panose="02040503050406030204" pitchFamily="18" charset="0"/>
                          </a:rPr>
                        </m:ctrlPr>
                      </m:fPr>
                      <m:num>
                        <m:r>
                          <a:rPr lang="de-DE" sz="2000" i="1">
                            <a:latin typeface="Cambria Math"/>
                          </a:rPr>
                          <m:t>𝐸</m:t>
                        </m:r>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rPr>
                                  <m:t>𝐻</m:t>
                                </m:r>
                              </m:e>
                              <m:sub>
                                <m:r>
                                  <a:rPr lang="de-DE" sz="2000" i="1">
                                    <a:latin typeface="Cambria Math"/>
                                  </a:rPr>
                                  <m:t>𝑖</m:t>
                                </m:r>
                              </m:sub>
                              <m:sup>
                                <m:r>
                                  <a:rPr lang="de-DE" sz="2000" i="1">
                                    <a:latin typeface="Cambria Math"/>
                                  </a:rPr>
                                  <m:t>2</m:t>
                                </m:r>
                              </m:sup>
                            </m:sSubSup>
                            <m:sSubSup>
                              <m:sSubSupPr>
                                <m:ctrlPr>
                                  <a:rPr lang="de-DE" sz="2000" i="1">
                                    <a:latin typeface="Cambria Math" panose="02040503050406030204" pitchFamily="18" charset="0"/>
                                  </a:rPr>
                                </m:ctrlPr>
                              </m:sSubSupPr>
                              <m:e>
                                <m:r>
                                  <a:rPr lang="de-DE" sz="2000" i="1">
                                    <a:latin typeface="Cambria Math"/>
                                  </a:rPr>
                                  <m:t>𝑈</m:t>
                                </m:r>
                              </m:e>
                              <m:sub>
                                <m:r>
                                  <a:rPr lang="de-DE" sz="2000" i="1">
                                    <a:latin typeface="Cambria Math"/>
                                  </a:rPr>
                                  <m:t>𝑖</m:t>
                                </m:r>
                              </m:sub>
                              <m:sup>
                                <m:r>
                                  <a:rPr lang="de-DE" sz="2000" i="1">
                                    <a:latin typeface="Cambria Math"/>
                                  </a:rPr>
                                  <m:t>2</m:t>
                                </m:r>
                              </m:sup>
                            </m:sSubSup>
                          </m:e>
                        </m:d>
                      </m:num>
                      <m:den>
                        <m:sSup>
                          <m:sSupPr>
                            <m:ctrlPr>
                              <a:rPr lang="de-DE" sz="2000" i="1">
                                <a:latin typeface="Cambria Math" panose="02040503050406030204" pitchFamily="18" charset="0"/>
                              </a:rPr>
                            </m:ctrlPr>
                          </m:sSupPr>
                          <m:e>
                            <m:r>
                              <a:rPr lang="de-DE" sz="2000" i="1">
                                <a:latin typeface="Cambria Math"/>
                              </a:rPr>
                              <m:t>𝑛</m:t>
                            </m:r>
                            <m:d>
                              <m:dPr>
                                <m:ctrlPr>
                                  <a:rPr lang="de-DE" sz="2000" i="1">
                                    <a:latin typeface="Cambria Math" panose="02040503050406030204" pitchFamily="18" charset="0"/>
                                  </a:rPr>
                                </m:ctrlPr>
                              </m:dPr>
                              <m:e>
                                <m:r>
                                  <a:rPr lang="de-DE" sz="2000" i="1">
                                    <a:latin typeface="Cambria Math"/>
                                  </a:rPr>
                                  <m:t>𝐸</m:t>
                                </m:r>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rPr>
                                          <m:t>𝐻</m:t>
                                        </m:r>
                                      </m:e>
                                      <m:sub>
                                        <m:r>
                                          <a:rPr lang="de-DE" sz="2000" i="1">
                                            <a:latin typeface="Cambria Math"/>
                                          </a:rPr>
                                          <m:t>𝑖</m:t>
                                        </m:r>
                                      </m:sub>
                                      <m:sup>
                                        <m:r>
                                          <a:rPr lang="de-DE" sz="2000" i="1">
                                            <a:latin typeface="Cambria Math"/>
                                          </a:rPr>
                                          <m:t>2</m:t>
                                        </m:r>
                                      </m:sup>
                                    </m:sSubSup>
                                  </m:e>
                                </m:d>
                              </m:e>
                            </m:d>
                          </m:e>
                          <m:sup>
                            <m:r>
                              <a:rPr lang="de-DE" sz="2000" i="1">
                                <a:latin typeface="Cambria Math"/>
                              </a:rPr>
                              <m:t>2</m:t>
                            </m:r>
                          </m:sup>
                        </m:sSup>
                      </m:den>
                    </m:f>
                  </m:oMath>
                </a14:m>
                <a:r>
                  <a:rPr lang="de-DE" sz="2000" dirty="0">
                    <a:latin typeface="+mn-lt"/>
                  </a:rPr>
                  <a:t>  mit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𝐻</m:t>
                        </m:r>
                      </m:e>
                      <m:sub>
                        <m:r>
                          <a:rPr lang="de-DE" sz="2000" i="1">
                            <a:latin typeface="Cambria Math"/>
                          </a:rPr>
                          <m:t>𝑖</m:t>
                        </m:r>
                      </m:sub>
                    </m:sSub>
                    <m:r>
                      <a:rPr lang="de-DE" sz="2000" i="1">
                        <a:latin typeface="Cambria Math"/>
                      </a:rPr>
                      <m:t>=1−</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num>
                      <m:den>
                        <m:r>
                          <a:rPr lang="de-DE" sz="2000" i="1">
                            <a:latin typeface="Cambria Math"/>
                          </a:rPr>
                          <m:t>𝐸</m:t>
                        </m:r>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rPr>
                                  <m:t>𝑋</m:t>
                                </m:r>
                              </m:e>
                              <m:sub>
                                <m:r>
                                  <a:rPr lang="de-DE" sz="2000" i="1">
                                    <a:latin typeface="Cambria Math"/>
                                  </a:rPr>
                                  <m:t>𝑖</m:t>
                                </m:r>
                              </m:sub>
                              <m:sup>
                                <m:r>
                                  <a:rPr lang="de-DE" sz="2000" i="1">
                                    <a:latin typeface="Cambria Math"/>
                                  </a:rPr>
                                  <m:t>2</m:t>
                                </m:r>
                              </m:sup>
                            </m:sSubSup>
                          </m:e>
                        </m:d>
                      </m:den>
                    </m:f>
                  </m:oMath>
                </a14:m>
                <a:r>
                  <a:rPr lang="de-DE" sz="2000" dirty="0">
                    <a:latin typeface="+mn-lt"/>
                  </a:rPr>
                  <a:t>   und   </a:t>
                </a:r>
                <a14:m>
                  <m:oMath xmlns:m="http://schemas.openxmlformats.org/officeDocument/2006/math">
                    <m:sSubSup>
                      <m:sSubSupPr>
                        <m:ctrlPr>
                          <a:rPr lang="de-DE" sz="2000" i="1">
                            <a:latin typeface="Cambria Math" panose="02040503050406030204" pitchFamily="18" charset="0"/>
                          </a:rPr>
                        </m:ctrlPr>
                      </m:sSubSupPr>
                      <m:e>
                        <m:r>
                          <a:rPr lang="de-DE" sz="2000" i="1">
                            <a:latin typeface="Cambria Math"/>
                            <a:ea typeface="Cambria Math"/>
                          </a:rPr>
                          <m:t>𝜎</m:t>
                        </m:r>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sub>
                      <m:sup>
                        <m:r>
                          <a:rPr lang="de-DE" sz="2000" i="1">
                            <a:latin typeface="Cambria Math"/>
                          </a:rPr>
                          <m:t>2</m:t>
                        </m:r>
                      </m:sup>
                    </m:sSubSup>
                    <m:r>
                      <a:rPr lang="de-DE" sz="2000" i="1">
                        <a:latin typeface="Cambria Math"/>
                        <a:ea typeface="Cambria Math"/>
                      </a:rPr>
                      <m:t>≈</m:t>
                    </m:r>
                    <m:f>
                      <m:fPr>
                        <m:ctrlPr>
                          <a:rPr lang="de-DE" sz="2000" i="1">
                            <a:latin typeface="Cambria Math" panose="02040503050406030204" pitchFamily="18" charset="0"/>
                          </a:rPr>
                        </m:ctrlPr>
                      </m:fPr>
                      <m:num>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num>
                      <m:den>
                        <m:r>
                          <a:rPr lang="de-DE" sz="2000" i="1">
                            <a:latin typeface="Cambria Math"/>
                          </a:rPr>
                          <m:t>𝑛</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r>
                                      <a:rPr lang="de-DE" sz="2000" i="1">
                                        <a:latin typeface="Cambria Math"/>
                                        <a:ea typeface="Cambria Math"/>
                                      </a:rPr>
                                      <m:t>𝜎</m:t>
                                    </m:r>
                                  </m:e>
                                  <m:sub>
                                    <m:r>
                                      <a:rPr lang="de-DE" sz="2000" i="1">
                                        <a:latin typeface="Cambria Math"/>
                                      </a:rPr>
                                      <m:t>𝑋</m:t>
                                    </m:r>
                                  </m:sub>
                                  <m:sup>
                                    <m:r>
                                      <a:rPr lang="de-DE" sz="2000" i="1">
                                        <a:latin typeface="Cambria Math"/>
                                      </a:rPr>
                                      <m:t>2</m:t>
                                    </m:r>
                                  </m:sup>
                                </m:sSubSup>
                              </m:e>
                            </m:d>
                          </m:e>
                          <m:sup>
                            <m:r>
                              <a:rPr lang="de-DE" sz="2000" i="1">
                                <a:latin typeface="Cambria Math"/>
                              </a:rPr>
                              <m:t>2</m:t>
                            </m:r>
                          </m:sup>
                        </m:sSup>
                      </m:den>
                    </m:f>
                  </m:oMath>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849636" y="1895082"/>
                <a:ext cx="7682804" cy="775084"/>
              </a:xfrm>
              <a:prstGeom prst="rect">
                <a:avLst/>
              </a:prstGeom>
              <a:blipFill rotWithShape="1">
                <a:blip r:embed="rId3"/>
                <a:stretch>
                  <a:fillRect/>
                </a:stretch>
              </a:blipFill>
            </p:spPr>
            <p:txBody>
              <a:bodyPr/>
              <a:lstStyle/>
              <a:p>
                <a:r>
                  <a:rPr lang="de-DE">
                    <a:noFill/>
                  </a:rPr>
                  <a:t> </a:t>
                </a:r>
              </a:p>
            </p:txBody>
          </p:sp>
        </mc:Fallback>
      </mc:AlternateContent>
      <p:sp>
        <p:nvSpPr>
          <p:cNvPr id="29" name="Textfeld 28"/>
          <p:cNvSpPr txBox="1"/>
          <p:nvPr/>
        </p:nvSpPr>
        <p:spPr>
          <a:xfrm>
            <a:off x="539552" y="3212976"/>
            <a:ext cx="6912767" cy="400110"/>
          </a:xfrm>
          <a:prstGeom prst="rect">
            <a:avLst/>
          </a:prstGeom>
          <a:noFill/>
        </p:spPr>
        <p:txBody>
          <a:bodyPr wrap="square" rtlCol="0">
            <a:spAutoFit/>
          </a:bodyPr>
          <a:lstStyle/>
          <a:p>
            <a:r>
              <a:rPr lang="de-DE" sz="2000" dirty="0">
                <a:latin typeface="+mn-lt"/>
              </a:rPr>
              <a:t>&gt; Die dazu korrespondierenden (konsistenten) Schätzer lauten: </a:t>
            </a:r>
          </a:p>
        </p:txBody>
      </p:sp>
      <mc:AlternateContent xmlns:mc="http://schemas.openxmlformats.org/markup-compatibility/2006" xmlns:a14="http://schemas.microsoft.com/office/drawing/2010/main">
        <mc:Choice Requires="a14">
          <p:sp>
            <p:nvSpPr>
              <p:cNvPr id="30" name="Textfeld 29"/>
              <p:cNvSpPr txBox="1"/>
              <p:nvPr/>
            </p:nvSpPr>
            <p:spPr>
              <a:xfrm>
                <a:off x="842527" y="3613086"/>
                <a:ext cx="5930421" cy="118827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i="1" smtClean="0">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up>
                          <m:r>
                            <a:rPr lang="de-DE" sz="2000" i="1">
                              <a:latin typeface="Cambria Math"/>
                            </a:rPr>
                            <m:t>2</m:t>
                          </m:r>
                        </m:sup>
                      </m:sSubSup>
                      <m:r>
                        <a:rPr lang="de-DE" sz="2000" b="0" i="1" smtClean="0">
                          <a:latin typeface="Cambria Math"/>
                        </a:rPr>
                        <m:t>=</m:t>
                      </m:r>
                      <m:f>
                        <m:fPr>
                          <m:ctrlPr>
                            <a:rPr lang="de-DE" sz="2000" i="1">
                              <a:latin typeface="Cambria Math" panose="02040503050406030204" pitchFamily="18" charset="0"/>
                            </a:rPr>
                          </m:ctrlPr>
                        </m:fPr>
                        <m:num>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𝐻</m:t>
                                      </m:r>
                                    </m:e>
                                  </m:acc>
                                </m:e>
                                <m:sub>
                                  <m:r>
                                    <a:rPr lang="de-DE" sz="2000" i="1">
                                      <a:latin typeface="Cambria Math"/>
                                    </a:rPr>
                                    <m:t>𝑖</m:t>
                                  </m:r>
                                </m:sub>
                                <m:sup>
                                  <m:r>
                                    <a:rPr lang="de-DE" sz="2000" i="1">
                                      <a:latin typeface="Cambria Math"/>
                                    </a:rPr>
                                    <m:t>2</m:t>
                                  </m:r>
                                </m:sup>
                              </m:sSubSup>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𝑈</m:t>
                                      </m:r>
                                    </m:e>
                                  </m:acc>
                                </m:e>
                                <m:sub>
                                  <m:r>
                                    <a:rPr lang="de-DE" sz="2000" i="1">
                                      <a:latin typeface="Cambria Math"/>
                                    </a:rPr>
                                    <m:t>𝑖</m:t>
                                  </m:r>
                                </m:sub>
                                <m:sup>
                                  <m:r>
                                    <a:rPr lang="de-DE" sz="2000" i="1">
                                      <a:latin typeface="Cambria Math"/>
                                    </a:rPr>
                                    <m:t>2</m:t>
                                  </m:r>
                                </m:sup>
                              </m:sSubSup>
                            </m:e>
                          </m:nary>
                        </m:num>
                        <m:den>
                          <m:sSup>
                            <m:sSupPr>
                              <m:ctrlPr>
                                <a:rPr lang="de-DE" sz="2000" i="1">
                                  <a:latin typeface="Cambria Math" panose="02040503050406030204" pitchFamily="18" charset="0"/>
                                </a:rPr>
                              </m:ctrlPr>
                            </m:sSupPr>
                            <m:e>
                              <m:r>
                                <a:rPr lang="de-DE" sz="2000" i="1">
                                  <a:latin typeface="Cambria Math"/>
                                </a:rPr>
                                <m:t>𝑛</m:t>
                              </m:r>
                              <m:d>
                                <m:dPr>
                                  <m:ctrlPr>
                                    <a:rPr lang="de-DE" sz="2000" i="1">
                                      <a:latin typeface="Cambria Math" panose="02040503050406030204" pitchFamily="18" charset="0"/>
                                    </a:rPr>
                                  </m:ctrlPr>
                                </m:dPr>
                                <m:e>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𝐻</m:t>
                                              </m:r>
                                            </m:e>
                                          </m:acc>
                                        </m:e>
                                        <m:sub>
                                          <m:r>
                                            <a:rPr lang="de-DE" sz="2000" i="1">
                                              <a:latin typeface="Cambria Math"/>
                                            </a:rPr>
                                            <m:t>𝑖</m:t>
                                          </m:r>
                                        </m:sub>
                                        <m:sup>
                                          <m:r>
                                            <a:rPr lang="de-DE" sz="2000" i="1">
                                              <a:latin typeface="Cambria Math"/>
                                            </a:rPr>
                                            <m:t>2</m:t>
                                          </m:r>
                                        </m:sup>
                                      </m:sSubSup>
                                    </m:e>
                                  </m:nary>
                                </m:e>
                              </m:d>
                            </m:e>
                            <m:sup>
                              <m:r>
                                <a:rPr lang="de-DE" sz="2000" i="1">
                                  <a:latin typeface="Cambria Math"/>
                                </a:rPr>
                                <m:t>2</m:t>
                              </m:r>
                            </m:sup>
                          </m:sSup>
                        </m:den>
                      </m:f>
                    </m:oMath>
                  </m:oMathPara>
                </a14:m>
                <a:endParaRPr lang="de-DE" sz="2000" dirty="0">
                  <a:latin typeface="+mn-lt"/>
                </a:endParaRPr>
              </a:p>
            </p:txBody>
          </p:sp>
        </mc:Choice>
        <mc:Fallback xmlns="">
          <p:sp>
            <p:nvSpPr>
              <p:cNvPr id="30" name="Textfeld 29"/>
              <p:cNvSpPr txBox="1">
                <a:spLocks noRot="1" noChangeAspect="1" noMove="1" noResize="1" noEditPoints="1" noAdjustHandles="1" noChangeArrowheads="1" noChangeShapeType="1" noTextEdit="1"/>
              </p:cNvSpPr>
              <p:nvPr/>
            </p:nvSpPr>
            <p:spPr>
              <a:xfrm>
                <a:off x="842527" y="3613086"/>
                <a:ext cx="5930421" cy="118827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3995935" y="3823703"/>
                <a:ext cx="2689888" cy="95782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𝐻</m:t>
                              </m:r>
                            </m:e>
                          </m:acc>
                        </m:e>
                        <m:sub>
                          <m:r>
                            <a:rPr lang="de-DE" sz="2000" i="1">
                              <a:latin typeface="Cambria Math"/>
                            </a:rPr>
                            <m:t>𝑖</m:t>
                          </m:r>
                        </m:sub>
                      </m:sSub>
                      <m:r>
                        <a:rPr lang="de-DE" sz="2000" i="1">
                          <a:latin typeface="Cambria Math"/>
                        </a:rPr>
                        <m:t>=1−</m:t>
                      </m:r>
                      <m:f>
                        <m:fPr>
                          <m:ctrlPr>
                            <a:rPr lang="de-DE" sz="2000" i="1">
                              <a:latin typeface="Cambria Math" panose="02040503050406030204" pitchFamily="18" charset="0"/>
                            </a:rPr>
                          </m:ctrlPr>
                        </m:fPr>
                        <m:num>
                          <m:acc>
                            <m:accPr>
                              <m:chr m:val="̅"/>
                              <m:ctrlPr>
                                <a:rPr lang="de-DE" sz="2000" i="1" smtClean="0">
                                  <a:latin typeface="Cambria Math" panose="02040503050406030204" pitchFamily="18" charset="0"/>
                                </a:rPr>
                              </m:ctrlPr>
                            </m:accPr>
                            <m:e>
                              <m:r>
                                <a:rPr lang="de-DE" sz="2000" b="0" i="1" smtClean="0">
                                  <a:latin typeface="Cambria Math"/>
                                </a:rPr>
                                <m:t>𝑋</m:t>
                              </m:r>
                            </m:e>
                          </m:acc>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num>
                        <m:den>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bSup>
                                <m:sSubSupPr>
                                  <m:ctrlPr>
                                    <a:rPr lang="de-DE" sz="2000" i="1">
                                      <a:latin typeface="Cambria Math" panose="02040503050406030204" pitchFamily="18" charset="0"/>
                                    </a:rPr>
                                  </m:ctrlPr>
                                </m:sSubSupPr>
                                <m:e>
                                  <m:r>
                                    <a:rPr lang="de-DE" sz="2000" i="1">
                                      <a:latin typeface="Cambria Math"/>
                                    </a:rPr>
                                    <m:t>𝑋</m:t>
                                  </m:r>
                                </m:e>
                                <m:sub>
                                  <m:r>
                                    <a:rPr lang="de-DE" sz="2000" i="1">
                                      <a:latin typeface="Cambria Math"/>
                                    </a:rPr>
                                    <m:t>𝑖</m:t>
                                  </m:r>
                                </m:sub>
                                <m:sup>
                                  <m:r>
                                    <a:rPr lang="de-DE" sz="2000" i="1">
                                      <a:latin typeface="Cambria Math"/>
                                    </a:rPr>
                                    <m:t>2</m:t>
                                  </m:r>
                                </m:sup>
                              </m:sSubSup>
                            </m:e>
                          </m:nary>
                        </m:den>
                      </m:f>
                    </m:oMath>
                  </m:oMathPara>
                </a14:m>
                <a:endParaRPr lang="de-DE" sz="2000" dirty="0">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3995935" y="3823703"/>
                <a:ext cx="2689888" cy="957826"/>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849636" y="4808398"/>
                <a:ext cx="3120708" cy="103663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i="1" smtClean="0">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sub>
                        <m:sup>
                          <m:r>
                            <a:rPr lang="de-DE" sz="2000" i="1">
                              <a:latin typeface="Cambria Math"/>
                            </a:rPr>
                            <m:t>2</m:t>
                          </m:r>
                        </m:sup>
                      </m:sSubSup>
                      <m:r>
                        <a:rPr lang="de-DE" sz="2000" b="0" i="1" smtClean="0">
                          <a:latin typeface="Cambria Math"/>
                        </a:rPr>
                        <m:t>=</m:t>
                      </m:r>
                      <m:f>
                        <m:fPr>
                          <m:ctrlPr>
                            <a:rPr lang="de-DE" sz="2000" i="1">
                              <a:latin typeface="Cambria Math" panose="02040503050406030204" pitchFamily="18" charset="0"/>
                            </a:rPr>
                          </m:ctrlPr>
                        </m:fPr>
                        <m:num>
                          <m:f>
                            <m:fPr>
                              <m:ctrlPr>
                                <a:rPr lang="de-DE" sz="2000" i="1" smtClean="0">
                                  <a:latin typeface="Cambria Math" panose="02040503050406030204" pitchFamily="18" charset="0"/>
                                </a:rPr>
                              </m:ctrlPr>
                            </m:fPr>
                            <m:num>
                              <m:r>
                                <a:rPr lang="de-DE" sz="2000" b="0" i="1" smtClean="0">
                                  <a:latin typeface="Cambria Math"/>
                                </a:rPr>
                                <m:t>1</m:t>
                              </m:r>
                            </m:num>
                            <m:den>
                              <m:r>
                                <a:rPr lang="de-DE" sz="2000" b="0" i="1" smtClean="0">
                                  <a:latin typeface="Cambria Math"/>
                                </a:rPr>
                                <m:t>𝑛</m:t>
                              </m:r>
                            </m:den>
                          </m:f>
                          <m:nary>
                            <m:naryPr>
                              <m:chr m:val="∑"/>
                              <m:limLoc m:val="subSup"/>
                              <m:ctrlPr>
                                <a:rPr lang="de-DE" sz="2000" i="1" smtClean="0">
                                  <a:latin typeface="Cambria Math" panose="02040503050406030204" pitchFamily="18" charset="0"/>
                                </a:rPr>
                              </m:ctrlPr>
                            </m:naryPr>
                            <m:sub>
                              <m:r>
                                <m:rPr>
                                  <m:brk m:alnAt="25"/>
                                </m:rPr>
                                <a:rPr lang="de-DE" sz="2000" b="0" i="1" smtClean="0">
                                  <a:latin typeface="Cambria Math"/>
                                </a:rPr>
                                <m:t>𝑖</m:t>
                              </m:r>
                              <m:r>
                                <a:rPr lang="de-DE" sz="2000" b="0" i="1" smtClean="0">
                                  <a:latin typeface="Cambria Math"/>
                                </a:rPr>
                                <m:t>=1</m:t>
                              </m:r>
                            </m:sub>
                            <m:sup>
                              <m:r>
                                <a:rPr lang="de-DE" sz="2000" b="0" i="1" smtClean="0">
                                  <a:latin typeface="Cambria Math"/>
                                </a:rPr>
                                <m:t>𝑛</m:t>
                              </m:r>
                            </m:sup>
                            <m:e>
                              <m:sSup>
                                <m:sSupPr>
                                  <m:ctrlPr>
                                    <a:rPr lang="de-DE" sz="2000" i="1" smtClean="0">
                                      <a:latin typeface="Cambria Math" panose="02040503050406030204" pitchFamily="18" charset="0"/>
                                    </a:rPr>
                                  </m:ctrlPr>
                                </m:sSup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acc>
                                        <m:accPr>
                                          <m:chr m:val="̅"/>
                                          <m:ctrlPr>
                                            <a:rPr lang="de-DE" sz="2000" i="1">
                                              <a:latin typeface="Cambria Math" panose="02040503050406030204" pitchFamily="18" charset="0"/>
                                            </a:rPr>
                                          </m:ctrlPr>
                                        </m:accPr>
                                        <m:e>
                                          <m:r>
                                            <a:rPr lang="de-DE" sz="2000" i="1">
                                              <a:latin typeface="Cambria Math"/>
                                            </a:rPr>
                                            <m:t>𝑋</m:t>
                                          </m:r>
                                        </m:e>
                                      </m:acc>
                                    </m:e>
                                  </m:d>
                                </m:e>
                                <m:sup>
                                  <m:r>
                                    <a:rPr lang="de-DE" sz="2000" b="0" i="1" smtClean="0">
                                      <a:latin typeface="Cambria Math"/>
                                    </a:rPr>
                                    <m:t>2</m:t>
                                  </m:r>
                                </m:sup>
                              </m:sSup>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𝑈</m:t>
                                      </m:r>
                                    </m:e>
                                  </m:acc>
                                </m:e>
                                <m:sub>
                                  <m:r>
                                    <a:rPr lang="de-DE" sz="2000" b="0" i="1" smtClean="0">
                                      <a:latin typeface="Cambria Math"/>
                                    </a:rPr>
                                    <m:t>𝑖</m:t>
                                  </m:r>
                                </m:sub>
                                <m:sup>
                                  <m:r>
                                    <a:rPr lang="de-DE" sz="2000" b="0" i="1" smtClean="0">
                                      <a:latin typeface="Cambria Math"/>
                                    </a:rPr>
                                    <m:t>2</m:t>
                                  </m:r>
                                </m:sup>
                              </m:sSubSup>
                            </m:e>
                          </m:nary>
                        </m:num>
                        <m:den>
                          <m:r>
                            <a:rPr lang="de-DE" sz="2000" i="1">
                              <a:latin typeface="Cambria Math"/>
                            </a:rPr>
                            <m:t>𝑛</m:t>
                          </m:r>
                          <m:sSup>
                            <m:sSupPr>
                              <m:ctrlPr>
                                <a:rPr lang="de-DE" sz="2000" i="1">
                                  <a:latin typeface="Cambria Math" panose="02040503050406030204" pitchFamily="18" charset="0"/>
                                </a:rPr>
                              </m:ctrlPr>
                            </m:sSupPr>
                            <m:e>
                              <m:d>
                                <m:dPr>
                                  <m:ctrlPr>
                                    <a:rPr lang="de-DE" sz="2000" i="1">
                                      <a:latin typeface="Cambria Math" panose="02040503050406030204" pitchFamily="18" charset="0"/>
                                    </a:rPr>
                                  </m:ctrlPr>
                                </m:dPr>
                                <m:e>
                                  <m:sSubSup>
                                    <m:sSubSupPr>
                                      <m:ctrlPr>
                                        <a:rPr lang="de-DE" sz="2000" i="1">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𝑆</m:t>
                                          </m:r>
                                        </m:e>
                                      </m:acc>
                                    </m:e>
                                    <m:sub>
                                      <m:r>
                                        <a:rPr lang="de-DE" sz="2000" i="1">
                                          <a:latin typeface="Cambria Math"/>
                                        </a:rPr>
                                        <m:t>𝑋</m:t>
                                      </m:r>
                                    </m:sub>
                                    <m:sup>
                                      <m:r>
                                        <a:rPr lang="de-DE" sz="2000" i="1">
                                          <a:latin typeface="Cambria Math"/>
                                        </a:rPr>
                                        <m:t>2</m:t>
                                      </m:r>
                                    </m:sup>
                                  </m:sSubSup>
                                </m:e>
                              </m:d>
                            </m:e>
                            <m:sup>
                              <m:r>
                                <a:rPr lang="de-DE" sz="2000" i="1">
                                  <a:latin typeface="Cambria Math"/>
                                </a:rPr>
                                <m:t>2</m:t>
                              </m:r>
                            </m:sup>
                          </m:sSup>
                        </m:den>
                      </m:f>
                    </m:oMath>
                  </m:oMathPara>
                </a14:m>
                <a:endParaRPr lang="de-DE" sz="2000" dirty="0">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849636" y="4808398"/>
                <a:ext cx="3120708" cy="1036630"/>
              </a:xfrm>
              <a:prstGeom prst="rect">
                <a:avLst/>
              </a:prstGeom>
              <a:blipFill rotWithShape="1">
                <a:blip r:embed="rId6"/>
                <a:stretch>
                  <a:fillRect/>
                </a:stretch>
              </a:blipFill>
            </p:spPr>
            <p:txBody>
              <a:bodyPr/>
              <a:lstStyle/>
              <a:p>
                <a:r>
                  <a:rPr lang="de-DE">
                    <a:noFill/>
                  </a:rPr>
                  <a:t> </a:t>
                </a:r>
              </a:p>
            </p:txBody>
          </p:sp>
        </mc:Fallback>
      </mc:AlternateContent>
      <p:sp>
        <p:nvSpPr>
          <p:cNvPr id="33" name="Textfeld 32"/>
          <p:cNvSpPr txBox="1"/>
          <p:nvPr/>
        </p:nvSpPr>
        <p:spPr>
          <a:xfrm>
            <a:off x="3394281" y="4007168"/>
            <a:ext cx="576063" cy="400110"/>
          </a:xfrm>
          <a:prstGeom prst="rect">
            <a:avLst/>
          </a:prstGeom>
          <a:noFill/>
        </p:spPr>
        <p:txBody>
          <a:bodyPr wrap="square" rtlCol="0">
            <a:spAutoFit/>
          </a:bodyPr>
          <a:lstStyle/>
          <a:p>
            <a:r>
              <a:rPr lang="de-DE" sz="2000" dirty="0">
                <a:latin typeface="+mn-lt"/>
              </a:rPr>
              <a:t>mit</a:t>
            </a:r>
          </a:p>
        </p:txBody>
      </p:sp>
      <mc:AlternateContent xmlns:mc="http://schemas.openxmlformats.org/markup-compatibility/2006" xmlns:a14="http://schemas.microsoft.com/office/drawing/2010/main">
        <mc:Choice Requires="a14">
          <p:sp>
            <p:nvSpPr>
              <p:cNvPr id="34" name="Textfeld 33"/>
              <p:cNvSpPr txBox="1"/>
              <p:nvPr/>
            </p:nvSpPr>
            <p:spPr>
              <a:xfrm>
                <a:off x="755575" y="2650295"/>
                <a:ext cx="7128791" cy="439736"/>
              </a:xfrm>
              <a:prstGeom prst="rect">
                <a:avLst/>
              </a:prstGeom>
              <a:noFill/>
            </p:spPr>
            <p:txBody>
              <a:bodyPr wrap="square" rtlCol="0">
                <a:spAutoFit/>
              </a:bodyPr>
              <a:lstStyle/>
              <a:p>
                <a:r>
                  <a:rPr lang="de-DE" sz="2000" dirty="0">
                    <a:latin typeface="+mn-lt"/>
                  </a:rPr>
                  <a:t>Man beachte (</a:t>
                </a:r>
                <a:r>
                  <a:rPr lang="de-DE" sz="2000">
                    <a:latin typeface="+mn-lt"/>
                  </a:rPr>
                  <a:t>Folie 897):  </a:t>
                </a:r>
                <a14:m>
                  <m:oMath xmlns:m="http://schemas.openxmlformats.org/officeDocument/2006/math">
                    <m:r>
                      <a:rPr lang="de-DE" sz="2000" i="1">
                        <a:latin typeface="Cambria Math"/>
                      </a:rPr>
                      <m:t>𝑉𝑎𝑟</m:t>
                    </m:r>
                    <m:d>
                      <m:dPr>
                        <m:ctrlPr>
                          <a:rPr lang="de-DE" sz="2000" i="1">
                            <a:latin typeface="Cambria Math" panose="02040503050406030204" pitchFamily="18" charset="0"/>
                          </a:rPr>
                        </m:ctrlPr>
                      </m:dPr>
                      <m:e>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𝑋</m:t>
                                </m:r>
                              </m:sub>
                            </m:sSub>
                          </m:e>
                        </m:d>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r>
                      <a:rPr lang="de-DE" sz="2000" b="0" i="1" smtClean="0">
                        <a:latin typeface="Cambria Math"/>
                      </a:rPr>
                      <m:t>=</m:t>
                    </m:r>
                    <m:r>
                      <a:rPr lang="de-DE" sz="2000" b="0" i="1" smtClean="0">
                        <a:latin typeface="Cambria Math"/>
                      </a:rPr>
                      <m:t>𝐸</m:t>
                    </m:r>
                    <m:d>
                      <m:dPr>
                        <m:begChr m:val="["/>
                        <m:endChr m:val="]"/>
                        <m:ctrlPr>
                          <a:rPr lang="de-DE" sz="2000" b="0" i="1" smtClean="0">
                            <a:latin typeface="Cambria Math" panose="02040503050406030204" pitchFamily="18" charset="0"/>
                          </a:rPr>
                        </m:ctrlPr>
                      </m:dPr>
                      <m:e>
                        <m:sSup>
                          <m:sSupPr>
                            <m:ctrlPr>
                              <a:rPr lang="de-DE" sz="2000" b="0" i="1" smtClean="0">
                                <a:latin typeface="Cambria Math" panose="02040503050406030204" pitchFamily="18" charset="0"/>
                              </a:rPr>
                            </m:ctrlPr>
                          </m:sSupPr>
                          <m:e>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𝑋</m:t>
                                    </m:r>
                                  </m:sub>
                                </m:sSub>
                              </m:e>
                            </m:d>
                          </m:e>
                          <m:sup>
                            <m:r>
                              <a:rPr lang="de-DE" sz="2000" b="0" i="1" smtClean="0">
                                <a:latin typeface="Cambria Math"/>
                              </a:rPr>
                              <m:t>2</m:t>
                            </m:r>
                          </m:sup>
                        </m:sSup>
                        <m:sSubSup>
                          <m:sSubSupPr>
                            <m:ctrlPr>
                              <a:rPr lang="de-DE" sz="2000" b="0" i="1" smtClean="0">
                                <a:latin typeface="Cambria Math" panose="02040503050406030204" pitchFamily="18" charset="0"/>
                              </a:rPr>
                            </m:ctrlPr>
                          </m:sSubSupPr>
                          <m:e>
                            <m:r>
                              <a:rPr lang="de-DE" sz="2000" b="0" i="1" smtClean="0">
                                <a:latin typeface="Cambria Math"/>
                              </a:rPr>
                              <m:t>𝑈</m:t>
                            </m:r>
                          </m:e>
                          <m:sub>
                            <m:r>
                              <a:rPr lang="de-DE" sz="2000" b="0" i="1" smtClean="0">
                                <a:latin typeface="Cambria Math"/>
                              </a:rPr>
                              <m:t>𝑖</m:t>
                            </m:r>
                          </m:sub>
                          <m:sup>
                            <m:r>
                              <a:rPr lang="de-DE" sz="2000" b="0" i="1" smtClean="0">
                                <a:latin typeface="Cambria Math"/>
                              </a:rPr>
                              <m:t>2</m:t>
                            </m:r>
                          </m:sup>
                        </m:sSubSup>
                      </m:e>
                    </m:d>
                  </m:oMath>
                </a14:m>
                <a:endParaRPr lang="de-DE" sz="2000" dirty="0">
                  <a:latin typeface="+mn-lt"/>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755575" y="2650295"/>
                <a:ext cx="7128791" cy="439736"/>
              </a:xfrm>
              <a:prstGeom prst="rect">
                <a:avLst/>
              </a:prstGeom>
              <a:blipFill>
                <a:blip r:embed="rId7"/>
                <a:stretch>
                  <a:fillRect l="-941" t="-4167" b="-19444"/>
                </a:stretch>
              </a:blipFill>
            </p:spPr>
            <p:txBody>
              <a:bodyPr/>
              <a:lstStyle/>
              <a:p>
                <a:r>
                  <a:rPr lang="en-US">
                    <a:noFill/>
                  </a:rPr>
                  <a:t> </a:t>
                </a:r>
              </a:p>
            </p:txBody>
          </p:sp>
        </mc:Fallback>
      </mc:AlternateContent>
      <p:sp>
        <p:nvSpPr>
          <p:cNvPr id="36" name="Textfeld 35"/>
          <p:cNvSpPr txBox="1"/>
          <p:nvPr/>
        </p:nvSpPr>
        <p:spPr>
          <a:xfrm>
            <a:off x="3970344" y="4783767"/>
            <a:ext cx="4130048" cy="1015663"/>
          </a:xfrm>
          <a:prstGeom prst="rect">
            <a:avLst/>
          </a:prstGeom>
          <a:noFill/>
        </p:spPr>
        <p:txBody>
          <a:bodyPr wrap="square" rtlCol="0">
            <a:spAutoFit/>
          </a:bodyPr>
          <a:lstStyle/>
          <a:p>
            <a:r>
              <a:rPr lang="de-DE" sz="2000" b="1" dirty="0" err="1">
                <a:solidFill>
                  <a:srgbClr val="0070C0"/>
                </a:solidFill>
                <a:latin typeface="+mn-lt"/>
              </a:rPr>
              <a:t>Heteroskedastizitäs</a:t>
            </a:r>
            <a:r>
              <a:rPr lang="de-DE" sz="2000" b="1" dirty="0">
                <a:solidFill>
                  <a:srgbClr val="0070C0"/>
                </a:solidFill>
                <a:latin typeface="+mn-lt"/>
              </a:rPr>
              <a:t>-konsistente</a:t>
            </a:r>
            <a:r>
              <a:rPr lang="de-DE" sz="2000" dirty="0">
                <a:latin typeface="+mn-lt"/>
              </a:rPr>
              <a:t> </a:t>
            </a:r>
          </a:p>
          <a:p>
            <a:r>
              <a:rPr lang="de-DE" sz="2000" dirty="0">
                <a:latin typeface="+mn-lt"/>
              </a:rPr>
              <a:t>oder </a:t>
            </a:r>
            <a:r>
              <a:rPr lang="de-DE" sz="2000" b="1" dirty="0" err="1">
                <a:solidFill>
                  <a:srgbClr val="0070C0"/>
                </a:solidFill>
                <a:latin typeface="+mn-lt"/>
              </a:rPr>
              <a:t>Heteroskedastizitäts</a:t>
            </a:r>
            <a:r>
              <a:rPr lang="de-DE" sz="2000" b="1" dirty="0">
                <a:solidFill>
                  <a:srgbClr val="0070C0"/>
                </a:solidFill>
                <a:latin typeface="+mn-lt"/>
              </a:rPr>
              <a:t>-robuste</a:t>
            </a:r>
          </a:p>
          <a:p>
            <a:r>
              <a:rPr lang="de-DE" sz="2000" b="1" dirty="0">
                <a:solidFill>
                  <a:srgbClr val="0070C0"/>
                </a:solidFill>
                <a:latin typeface="+mn-lt"/>
              </a:rPr>
              <a:t>Varianzschätzer</a:t>
            </a:r>
          </a:p>
        </p:txBody>
      </p:sp>
      <p:sp>
        <p:nvSpPr>
          <p:cNvPr id="37" name="Rechteck 36"/>
          <p:cNvSpPr/>
          <p:nvPr/>
        </p:nvSpPr>
        <p:spPr>
          <a:xfrm>
            <a:off x="755576" y="3620166"/>
            <a:ext cx="7128790" cy="222486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909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080469388"/>
      </p:ext>
    </p:extLst>
  </p:cSld>
  <p:clrMapOvr>
    <a:masterClrMapping/>
  </p:clrMapOvr>
</p:sld>
</file>

<file path=ppt/slides/slide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910</a:t>
            </a:r>
            <a:endParaRPr lang="de-DE" sz="8000" b="1" dirty="0">
              <a:solidFill>
                <a:schemeClr val="tx1"/>
              </a:solidFill>
              <a:latin typeface="+mj-lt"/>
            </a:endParaRPr>
          </a:p>
        </p:txBody>
      </p:sp>
      <p:sp>
        <p:nvSpPr>
          <p:cNvPr id="7" name="Textfeld 6"/>
          <p:cNvSpPr txBox="1">
            <a:spLocks noChangeArrowheads="1"/>
          </p:cNvSpPr>
          <p:nvPr/>
        </p:nvSpPr>
        <p:spPr bwMode="auto">
          <a:xfrm>
            <a:off x="468313" y="1124744"/>
            <a:ext cx="4103687"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Verteilungen der Inferenzstatistiken</a:t>
            </a:r>
          </a:p>
        </p:txBody>
      </p:sp>
      <p:sp>
        <p:nvSpPr>
          <p:cNvPr id="8" name="Textfeld 7"/>
          <p:cNvSpPr txBox="1">
            <a:spLocks noChangeArrowheads="1"/>
          </p:cNvSpPr>
          <p:nvPr/>
        </p:nvSpPr>
        <p:spPr bwMode="auto">
          <a:xfrm>
            <a:off x="468311" y="1628800"/>
            <a:ext cx="395967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3" y="2039676"/>
            <a:ext cx="575987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Verteilungen im klassischen Modell </a:t>
            </a:r>
            <a:r>
              <a:rPr lang="de-DE" sz="2000" dirty="0">
                <a:solidFill>
                  <a:srgbClr val="0070C0"/>
                </a:solidFill>
                <a:latin typeface="+mn-lt"/>
              </a:rPr>
              <a:t>●</a:t>
            </a:r>
            <a:endParaRPr lang="de-DE" sz="2000" b="1" dirty="0">
              <a:solidFill>
                <a:srgbClr val="0070C0"/>
              </a:solidFill>
              <a:latin typeface="+mn-lt"/>
            </a:endParaRPr>
          </a:p>
        </p:txBody>
      </p:sp>
      <p:sp>
        <p:nvSpPr>
          <p:cNvPr id="15" name="Rechteck 14"/>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Textfeld 17"/>
          <p:cNvSpPr txBox="1"/>
          <p:nvPr/>
        </p:nvSpPr>
        <p:spPr>
          <a:xfrm>
            <a:off x="464576" y="2497327"/>
            <a:ext cx="7056016" cy="400110"/>
          </a:xfrm>
          <a:prstGeom prst="rect">
            <a:avLst/>
          </a:prstGeom>
          <a:noFill/>
        </p:spPr>
        <p:txBody>
          <a:bodyPr wrap="square" rtlCol="0">
            <a:spAutoFit/>
          </a:bodyPr>
          <a:lstStyle/>
          <a:p>
            <a:r>
              <a:rPr lang="de-DE" sz="2000" dirty="0">
                <a:latin typeface="+mn-lt"/>
              </a:rPr>
              <a:t>    Verteilung der maßgeblichen Inferenzstatistik (ohne Nachweis):</a:t>
            </a:r>
          </a:p>
        </p:txBody>
      </p:sp>
      <mc:AlternateContent xmlns:mc="http://schemas.openxmlformats.org/markup-compatibility/2006" xmlns:a14="http://schemas.microsoft.com/office/drawing/2010/main">
        <mc:Choice Requires="a14">
          <p:sp>
            <p:nvSpPr>
              <p:cNvPr id="19" name="Textfeld 18"/>
              <p:cNvSpPr txBox="1"/>
              <p:nvPr/>
            </p:nvSpPr>
            <p:spPr>
              <a:xfrm>
                <a:off x="1080887" y="2916242"/>
                <a:ext cx="3063723" cy="88254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i="1">
                                  <a:solidFill>
                                    <a:schemeClr val="tx1"/>
                                  </a:solidFill>
                                  <a:latin typeface="Cambria Math" panose="02040503050406030204" pitchFamily="18" charset="0"/>
                                </a:rPr>
                              </m:ctrlPr>
                            </m:accPr>
                            <m:e>
                              <m:r>
                                <a:rPr lang="de-DE" sz="2000" i="1">
                                  <a:solidFill>
                                    <a:schemeClr val="tx1"/>
                                  </a:solidFill>
                                  <a:latin typeface="Cambria Math"/>
                                </a:rPr>
                                <m:t>𝑇</m:t>
                              </m:r>
                            </m:e>
                          </m:acc>
                        </m:e>
                        <m: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𝛽</m:t>
                              </m:r>
                            </m:e>
                            <m:sub>
                              <m:r>
                                <a:rPr lang="de-DE" sz="2000" i="1">
                                  <a:solidFill>
                                    <a:schemeClr val="tx1"/>
                                  </a:solidFill>
                                  <a:latin typeface="Cambria Math"/>
                                </a:rPr>
                                <m:t>𝑗</m:t>
                              </m:r>
                            </m:sub>
                          </m:sSub>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𝑗</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𝑗</m:t>
                              </m:r>
                            </m:sub>
                          </m:sSub>
                        </m:num>
                        <m:den>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𝜎</m:t>
                                  </m:r>
                                </m:e>
                              </m:acc>
                            </m:e>
                            <m:sub>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𝑗</m:t>
                                  </m:r>
                                </m:sub>
                              </m:sSub>
                            </m:sub>
                          </m:sSub>
                        </m:den>
                      </m:f>
                      <m:r>
                        <a:rPr lang="de-DE" sz="2000" b="0" i="1" smtClean="0">
                          <a:solidFill>
                            <a:schemeClr val="tx1"/>
                          </a:solidFill>
                          <a:latin typeface="Cambria Math"/>
                        </a:rPr>
                        <m:t>  ~  </m:t>
                      </m:r>
                      <m:r>
                        <a:rPr lang="de-DE" sz="2000" b="0" i="1" smtClean="0">
                          <a:solidFill>
                            <a:schemeClr val="tx1"/>
                          </a:solidFill>
                          <a:latin typeface="Cambria Math"/>
                        </a:rPr>
                        <m:t>𝑡</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𝑛</m:t>
                          </m:r>
                          <m:r>
                            <a:rPr lang="de-DE" sz="2000" b="0" i="1" smtClean="0">
                              <a:solidFill>
                                <a:schemeClr val="tx1"/>
                              </a:solidFill>
                              <a:latin typeface="Cambria Math"/>
                            </a:rPr>
                            <m:t>−2</m:t>
                          </m:r>
                        </m:e>
                      </m:d>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080887" y="2916242"/>
                <a:ext cx="3063723" cy="882549"/>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121756" y="3138980"/>
                <a:ext cx="2736304" cy="400110"/>
              </a:xfrm>
              <a:prstGeom prst="rect">
                <a:avLst/>
              </a:prstGeom>
              <a:noFill/>
            </p:spPr>
            <p:txBody>
              <a:bodyPr wrap="square" rtlCol="0">
                <a:spAutoFit/>
              </a:bodyPr>
              <a:lstStyle/>
              <a:p>
                <a:r>
                  <a:rPr lang="de-DE" sz="2000" dirty="0">
                    <a:solidFill>
                      <a:schemeClr val="tx1"/>
                    </a:solidFill>
                    <a:latin typeface="+mn-lt"/>
                  </a:rPr>
                  <a:t>für </a:t>
                </a:r>
                <a14:m>
                  <m:oMath xmlns:m="http://schemas.openxmlformats.org/officeDocument/2006/math">
                    <m:r>
                      <a:rPr lang="de-DE" sz="2000" b="0" i="1" smtClean="0">
                        <a:solidFill>
                          <a:schemeClr val="tx1"/>
                        </a:solidFill>
                        <a:latin typeface="Cambria Math"/>
                      </a:rPr>
                      <m:t>𝑗</m:t>
                    </m:r>
                    <m:r>
                      <a:rPr lang="de-DE" sz="2000" b="0" i="1" smtClean="0">
                        <a:solidFill>
                          <a:schemeClr val="tx1"/>
                        </a:solidFill>
                        <a:latin typeface="Cambria Math"/>
                      </a:rPr>
                      <m:t>=0,1</m:t>
                    </m:r>
                  </m:oMath>
                </a14:m>
                <a:r>
                  <a:rPr lang="de-DE" sz="2000" dirty="0">
                    <a:solidFill>
                      <a:schemeClr val="tx1"/>
                    </a:solidFill>
                    <a:latin typeface="+mn-lt"/>
                  </a:rPr>
                  <a:t> und </a:t>
                </a:r>
                <a14:m>
                  <m:oMath xmlns:m="http://schemas.openxmlformats.org/officeDocument/2006/math">
                    <m:r>
                      <a:rPr lang="de-DE" sz="2000" b="0" i="1" smtClean="0">
                        <a:solidFill>
                          <a:schemeClr val="tx1"/>
                        </a:solidFill>
                        <a:latin typeface="Cambria Math"/>
                      </a:rPr>
                      <m:t>𝑛</m:t>
                    </m:r>
                    <m:r>
                      <a:rPr lang="de-DE" sz="2000" b="0" i="1" smtClean="0">
                        <a:solidFill>
                          <a:schemeClr val="tx1"/>
                        </a:solidFill>
                        <a:latin typeface="Cambria Math"/>
                        <a:ea typeface="Cambria Math"/>
                      </a:rPr>
                      <m:t>≥3</m:t>
                    </m:r>
                  </m:oMath>
                </a14:m>
                <a:endParaRPr lang="de-DE" sz="2000" dirty="0">
                  <a:solidFill>
                    <a:schemeClr val="tx1"/>
                  </a:solidFill>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121756" y="3138980"/>
                <a:ext cx="2736304" cy="400110"/>
              </a:xfrm>
              <a:prstGeom prst="rect">
                <a:avLst/>
              </a:prstGeom>
              <a:blipFill rotWithShape="1">
                <a:blip r:embed="rId4"/>
                <a:stretch>
                  <a:fillRect l="-2227" t="-7576" b="-25758"/>
                </a:stretch>
              </a:blipFill>
            </p:spPr>
            <p:txBody>
              <a:bodyPr/>
              <a:lstStyle/>
              <a:p>
                <a:r>
                  <a:rPr lang="de-DE">
                    <a:noFill/>
                  </a:rPr>
                  <a:t> </a:t>
                </a:r>
              </a:p>
            </p:txBody>
          </p:sp>
        </mc:Fallback>
      </mc:AlternateContent>
      <p:sp>
        <p:nvSpPr>
          <p:cNvPr id="26" name="Textfeld 25"/>
          <p:cNvSpPr txBox="1"/>
          <p:nvPr/>
        </p:nvSpPr>
        <p:spPr>
          <a:xfrm>
            <a:off x="464576" y="4767711"/>
            <a:ext cx="7056016" cy="400110"/>
          </a:xfrm>
          <a:prstGeom prst="rect">
            <a:avLst/>
          </a:prstGeom>
          <a:noFill/>
        </p:spPr>
        <p:txBody>
          <a:bodyPr wrap="square" rtlCol="0">
            <a:spAutoFit/>
          </a:bodyPr>
          <a:lstStyle/>
          <a:p>
            <a:r>
              <a:rPr lang="de-DE" sz="2000" dirty="0">
                <a:latin typeface="+mn-lt"/>
              </a:rPr>
              <a:t>    Verteilung der maßgeblichen Inferenzstatistik (ohne Nachweis):</a:t>
            </a:r>
          </a:p>
        </p:txBody>
      </p:sp>
      <mc:AlternateContent xmlns:mc="http://schemas.openxmlformats.org/markup-compatibility/2006" xmlns:a14="http://schemas.microsoft.com/office/drawing/2010/main">
        <mc:Choice Requires="a14">
          <p:sp>
            <p:nvSpPr>
              <p:cNvPr id="27" name="Textfeld 26"/>
              <p:cNvSpPr txBox="1"/>
              <p:nvPr/>
            </p:nvSpPr>
            <p:spPr>
              <a:xfrm>
                <a:off x="972873" y="5177833"/>
                <a:ext cx="2943755" cy="882549"/>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𝑇</m:t>
                              </m:r>
                            </m:e>
                          </m:acc>
                        </m:e>
                        <m:sub>
                          <m:sSub>
                            <m:sSubPr>
                              <m:ctrlPr>
                                <a:rPr lang="de-DE" sz="2000" i="1">
                                  <a:solidFill>
                                    <a:schemeClr val="tx1"/>
                                  </a:solidFill>
                                  <a:latin typeface="Cambria Math" panose="02040503050406030204" pitchFamily="18" charset="0"/>
                                </a:rPr>
                              </m:ctrlPr>
                            </m:sSubPr>
                            <m:e>
                              <m:r>
                                <a:rPr lang="de-DE" sz="2000" i="1">
                                  <a:solidFill>
                                    <a:schemeClr val="tx1"/>
                                  </a:solidFill>
                                  <a:latin typeface="Cambria Math"/>
                                  <a:ea typeface="Cambria Math"/>
                                </a:rPr>
                                <m:t>𝛽</m:t>
                              </m:r>
                            </m:e>
                            <m:sub>
                              <m:r>
                                <a:rPr lang="de-DE" sz="2000" i="1">
                                  <a:solidFill>
                                    <a:schemeClr val="tx1"/>
                                  </a:solidFill>
                                  <a:latin typeface="Cambria Math"/>
                                </a:rPr>
                                <m:t>𝑗</m:t>
                              </m:r>
                            </m:sub>
                          </m:sSub>
                        </m:sub>
                      </m:sSub>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𝑗</m:t>
                              </m:r>
                            </m:sub>
                          </m:sSub>
                          <m:r>
                            <a:rPr lang="de-DE" sz="2000" b="0" i="1" smtClean="0">
                              <a:solidFill>
                                <a:schemeClr val="tx1"/>
                              </a:solidFill>
                              <a:latin typeface="Cambria Math"/>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𝛽</m:t>
                              </m:r>
                            </m:e>
                            <m:sub>
                              <m:r>
                                <a:rPr lang="de-DE" sz="2000" b="0" i="1" smtClean="0">
                                  <a:solidFill>
                                    <a:schemeClr val="tx1"/>
                                  </a:solidFill>
                                  <a:latin typeface="Cambria Math"/>
                                </a:rPr>
                                <m:t>𝑗</m:t>
                              </m:r>
                            </m:sub>
                          </m:sSub>
                        </m:num>
                        <m:den>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𝜎</m:t>
                                  </m:r>
                                </m:e>
                              </m:acc>
                            </m:e>
                            <m:sub>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𝑗</m:t>
                                  </m:r>
                                </m:sub>
                              </m:sSub>
                            </m:sub>
                          </m:sSub>
                        </m:den>
                      </m:f>
                      <m:r>
                        <a:rPr lang="de-DE" sz="2000" b="0" i="1" smtClean="0">
                          <a:solidFill>
                            <a:schemeClr val="tx1"/>
                          </a:solidFill>
                          <a:latin typeface="Cambria Math"/>
                        </a:rPr>
                        <m:t>   ~  </m:t>
                      </m:r>
                      <m:r>
                        <a:rPr lang="de-DE" sz="2000" b="0" i="1" smtClean="0">
                          <a:solidFill>
                            <a:schemeClr val="tx1"/>
                          </a:solidFill>
                          <a:latin typeface="Cambria Math"/>
                        </a:rPr>
                        <m:t>𝑁</m:t>
                      </m:r>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0,1</m:t>
                          </m:r>
                        </m:e>
                      </m:d>
                    </m:oMath>
                  </m:oMathPara>
                </a14:m>
                <a:endParaRPr lang="de-DE" sz="2000" dirty="0">
                  <a:solidFill>
                    <a:schemeClr val="tx1"/>
                  </a:solidFill>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972873" y="5177833"/>
                <a:ext cx="2943755" cy="882549"/>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3937107" y="5420014"/>
                <a:ext cx="2736304" cy="400110"/>
              </a:xfrm>
              <a:prstGeom prst="rect">
                <a:avLst/>
              </a:prstGeom>
              <a:noFill/>
            </p:spPr>
            <p:txBody>
              <a:bodyPr wrap="square" rtlCol="0">
                <a:spAutoFit/>
              </a:bodyPr>
              <a:lstStyle/>
              <a:p>
                <a:r>
                  <a:rPr lang="de-DE" sz="2000" dirty="0">
                    <a:solidFill>
                      <a:schemeClr val="tx1"/>
                    </a:solidFill>
                    <a:latin typeface="+mn-lt"/>
                  </a:rPr>
                  <a:t>für </a:t>
                </a:r>
                <a14:m>
                  <m:oMath xmlns:m="http://schemas.openxmlformats.org/officeDocument/2006/math">
                    <m:r>
                      <a:rPr lang="de-DE" sz="2000" b="0" i="1" smtClean="0">
                        <a:solidFill>
                          <a:schemeClr val="tx1"/>
                        </a:solidFill>
                        <a:latin typeface="Cambria Math"/>
                      </a:rPr>
                      <m:t>𝑗</m:t>
                    </m:r>
                    <m:r>
                      <a:rPr lang="de-DE" sz="2000" b="0" i="1" smtClean="0">
                        <a:solidFill>
                          <a:schemeClr val="tx1"/>
                        </a:solidFill>
                        <a:latin typeface="Cambria Math"/>
                      </a:rPr>
                      <m:t>=0,1</m:t>
                    </m:r>
                  </m:oMath>
                </a14:m>
                <a:r>
                  <a:rPr lang="de-DE" sz="2000" dirty="0">
                    <a:solidFill>
                      <a:schemeClr val="tx1"/>
                    </a:solidFill>
                    <a:latin typeface="+mn-lt"/>
                  </a:rPr>
                  <a:t> und </a:t>
                </a:r>
                <a14:m>
                  <m:oMath xmlns:m="http://schemas.openxmlformats.org/officeDocument/2006/math">
                    <m:r>
                      <a:rPr lang="de-DE" sz="2000" b="0" i="1" smtClean="0">
                        <a:solidFill>
                          <a:schemeClr val="tx1"/>
                        </a:solidFill>
                        <a:latin typeface="Cambria Math"/>
                      </a:rPr>
                      <m:t>𝑛</m:t>
                    </m:r>
                    <m:r>
                      <a:rPr lang="de-DE" sz="2000" b="0" i="1" smtClean="0">
                        <a:solidFill>
                          <a:schemeClr val="tx1"/>
                        </a:solidFill>
                        <a:latin typeface="Cambria Math"/>
                        <a:ea typeface="Cambria Math"/>
                      </a:rPr>
                      <m:t>≥60</m:t>
                    </m:r>
                  </m:oMath>
                </a14:m>
                <a:r>
                  <a:rPr lang="de-DE" sz="2000" dirty="0">
                    <a:solidFill>
                      <a:schemeClr val="tx1"/>
                    </a:solidFill>
                    <a:latin typeface="+mn-lt"/>
                  </a:rPr>
                  <a:t> </a:t>
                </a:r>
              </a:p>
            </p:txBody>
          </p:sp>
        </mc:Choice>
        <mc:Fallback xmlns="">
          <p:sp>
            <p:nvSpPr>
              <p:cNvPr id="29" name="Textfeld 28"/>
              <p:cNvSpPr txBox="1">
                <a:spLocks noRot="1" noChangeAspect="1" noMove="1" noResize="1" noEditPoints="1" noAdjustHandles="1" noChangeArrowheads="1" noChangeShapeType="1" noTextEdit="1"/>
              </p:cNvSpPr>
              <p:nvPr/>
            </p:nvSpPr>
            <p:spPr>
              <a:xfrm>
                <a:off x="3937107" y="5420014"/>
                <a:ext cx="2736304" cy="400110"/>
              </a:xfrm>
              <a:prstGeom prst="rect">
                <a:avLst/>
              </a:prstGeom>
              <a:blipFill rotWithShape="1">
                <a:blip r:embed="rId6"/>
                <a:stretch>
                  <a:fillRect l="-2450" t="-7576" b="-25758"/>
                </a:stretch>
              </a:blipFill>
            </p:spPr>
            <p:txBody>
              <a:bodyPr/>
              <a:lstStyle/>
              <a:p>
                <a:r>
                  <a:rPr lang="de-DE">
                    <a:noFill/>
                  </a:rPr>
                  <a:t> </a:t>
                </a:r>
              </a:p>
            </p:txBody>
          </p:sp>
        </mc:Fallback>
      </mc:AlternateContent>
      <p:sp>
        <p:nvSpPr>
          <p:cNvPr id="30" name="Textfeld 29"/>
          <p:cNvSpPr txBox="1">
            <a:spLocks noChangeArrowheads="1"/>
          </p:cNvSpPr>
          <p:nvPr/>
        </p:nvSpPr>
        <p:spPr bwMode="auto">
          <a:xfrm>
            <a:off x="468313" y="4331767"/>
            <a:ext cx="575613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Verteilungen in den Modellen BH und UHV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31" name="Textfeld 30"/>
              <p:cNvSpPr txBox="1"/>
              <p:nvPr/>
            </p:nvSpPr>
            <p:spPr>
              <a:xfrm>
                <a:off x="1074731" y="3798791"/>
                <a:ext cx="7015769" cy="506742"/>
              </a:xfrm>
              <a:prstGeom prst="rect">
                <a:avLst/>
              </a:prstGeom>
              <a:noFill/>
            </p:spPr>
            <p:txBody>
              <a:bodyPr wrap="square" rtlCol="0">
                <a:spAutoFit/>
              </a:bodyPr>
              <a:lstStyle/>
              <a:p>
                <a:r>
                  <a:rPr lang="de-DE" sz="2000" dirty="0">
                    <a:latin typeface="+mn-lt"/>
                  </a:rPr>
                  <a:t>und </a:t>
                </a:r>
                <a14:m>
                  <m:oMath xmlns:m="http://schemas.openxmlformats.org/officeDocument/2006/math">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up>
                        <m:r>
                          <a:rPr lang="de-DE" sz="2000" i="1">
                            <a:latin typeface="Cambria Math"/>
                          </a:rPr>
                          <m:t>2</m:t>
                        </m:r>
                      </m:sup>
                    </m:sSubSup>
                  </m:oMath>
                </a14:m>
                <a:r>
                  <a:rPr lang="de-DE" sz="2000" dirty="0">
                    <a:latin typeface="+mn-lt"/>
                  </a:rPr>
                  <a:t> bzw.  </a:t>
                </a:r>
                <a14:m>
                  <m:oMath xmlns:m="http://schemas.openxmlformats.org/officeDocument/2006/math">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sub>
                      <m:sup>
                        <m:r>
                          <a:rPr lang="de-DE" sz="2000" i="1">
                            <a:latin typeface="Cambria Math"/>
                          </a:rPr>
                          <m:t>2</m:t>
                        </m:r>
                      </m:sup>
                    </m:sSubSup>
                  </m:oMath>
                </a14:m>
                <a:r>
                  <a:rPr lang="de-DE" sz="2000" dirty="0">
                    <a:latin typeface="+mn-lt"/>
                  </a:rPr>
                  <a:t> wie auf </a:t>
                </a:r>
                <a:r>
                  <a:rPr lang="de-DE" sz="2000">
                    <a:latin typeface="+mn-lt"/>
                  </a:rPr>
                  <a:t>Folie 908 </a:t>
                </a:r>
                <a:endParaRPr lang="de-DE" sz="2000" dirty="0">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1074731" y="3798791"/>
                <a:ext cx="7015769" cy="506742"/>
              </a:xfrm>
              <a:prstGeom prst="rect">
                <a:avLst/>
              </a:prstGeom>
              <a:blipFill>
                <a:blip r:embed="rId7"/>
                <a:stretch>
                  <a:fillRect l="-869" t="-1205" b="-602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972873" y="6017096"/>
                <a:ext cx="7015769" cy="504818"/>
              </a:xfrm>
              <a:prstGeom prst="rect">
                <a:avLst/>
              </a:prstGeom>
              <a:noFill/>
            </p:spPr>
            <p:txBody>
              <a:bodyPr wrap="square" rtlCol="0">
                <a:spAutoFit/>
              </a:bodyPr>
              <a:lstStyle/>
              <a:p>
                <a:r>
                  <a:rPr lang="de-DE" sz="2000" dirty="0">
                    <a:latin typeface="+mn-lt"/>
                  </a:rPr>
                  <a:t>und </a:t>
                </a:r>
                <a14:m>
                  <m:oMath xmlns:m="http://schemas.openxmlformats.org/officeDocument/2006/math">
                    <m:sSubSup>
                      <m:sSubSupPr>
                        <m:ctrlPr>
                          <a:rPr lang="de-DE" sz="2000" i="1">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i="1" smtClean="0">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up>
                        <m:r>
                          <a:rPr lang="de-DE" sz="2000" i="1">
                            <a:latin typeface="Cambria Math"/>
                          </a:rPr>
                          <m:t>2</m:t>
                        </m:r>
                      </m:sup>
                    </m:sSubSup>
                  </m:oMath>
                </a14:m>
                <a:r>
                  <a:rPr lang="de-DE" sz="2000" dirty="0">
                    <a:latin typeface="+mn-lt"/>
                  </a:rPr>
                  <a:t> bzw.  </a:t>
                </a:r>
                <a14:m>
                  <m:oMath xmlns:m="http://schemas.openxmlformats.org/officeDocument/2006/math">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sub>
                      <m:sup>
                        <m:r>
                          <a:rPr lang="de-DE" sz="2000" i="1">
                            <a:latin typeface="Cambria Math"/>
                          </a:rPr>
                          <m:t>2</m:t>
                        </m:r>
                      </m:sup>
                    </m:sSubSup>
                  </m:oMath>
                </a14:m>
                <a:r>
                  <a:rPr lang="de-DE" sz="2000" dirty="0">
                    <a:latin typeface="+mn-lt"/>
                  </a:rPr>
                  <a:t> wie auf </a:t>
                </a:r>
                <a:r>
                  <a:rPr lang="de-DE" sz="2000">
                    <a:latin typeface="+mn-lt"/>
                  </a:rPr>
                  <a:t>Folie 909 </a:t>
                </a:r>
                <a:endParaRPr lang="de-DE" sz="2000" dirty="0">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972873" y="6017096"/>
                <a:ext cx="7015769" cy="504818"/>
              </a:xfrm>
              <a:prstGeom prst="rect">
                <a:avLst/>
              </a:prstGeom>
              <a:blipFill>
                <a:blip r:embed="rId8"/>
                <a:stretch>
                  <a:fillRect l="-957" t="-1205" b="-602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6" name="Textfeld 35"/>
              <p:cNvSpPr txBox="1"/>
              <p:nvPr/>
            </p:nvSpPr>
            <p:spPr>
              <a:xfrm>
                <a:off x="2679427" y="5250737"/>
                <a:ext cx="360040" cy="33855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1600" b="0" i="1" smtClean="0">
                          <a:latin typeface="Cambria Math"/>
                        </a:rPr>
                        <m:t>𝑎</m:t>
                      </m:r>
                    </m:oMath>
                  </m:oMathPara>
                </a14:m>
                <a:endParaRPr lang="de-DE" sz="1600" dirty="0">
                  <a:latin typeface="+mn-lt"/>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2679427" y="5250737"/>
                <a:ext cx="360040" cy="338554"/>
              </a:xfrm>
              <a:prstGeom prst="rect">
                <a:avLst/>
              </a:prstGeom>
              <a:blipFill rotWithShape="1">
                <a:blip r:embed="rId9"/>
                <a:stretch>
                  <a:fillRect/>
                </a:stretch>
              </a:blipFill>
            </p:spPr>
            <p:txBody>
              <a:bodyPr/>
              <a:lstStyle/>
              <a:p>
                <a:r>
                  <a:rPr lang="de-DE">
                    <a:noFill/>
                  </a:rPr>
                  <a:t> </a:t>
                </a:r>
              </a:p>
            </p:txBody>
          </p:sp>
        </mc:Fallback>
      </mc:AlternateContent>
    </p:spTree>
    <p:extLst>
      <p:ext uri="{BB962C8B-B14F-4D97-AF65-F5344CB8AC3E}">
        <p14:creationId xmlns:p14="http://schemas.microsoft.com/office/powerpoint/2010/main" val="3500510652"/>
      </p:ext>
    </p:extLst>
  </p:cSld>
  <p:clrMapOvr>
    <a:masterClrMapping/>
  </p:clrMapOvr>
</p:sld>
</file>

<file path=ppt/slides/slide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1" y="981075"/>
            <a:ext cx="3167585"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12.1.4 Schätzen und Testen</a:t>
            </a:r>
          </a:p>
        </p:txBody>
      </p:sp>
      <p:sp>
        <p:nvSpPr>
          <p:cNvPr id="8" name="Textfeld 9"/>
          <p:cNvSpPr txBox="1">
            <a:spLocks noChangeArrowheads="1"/>
          </p:cNvSpPr>
          <p:nvPr/>
        </p:nvSpPr>
        <p:spPr bwMode="auto">
          <a:xfrm>
            <a:off x="471836" y="1628800"/>
            <a:ext cx="345209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Konfidenzintervalle und Tests</a:t>
            </a:r>
          </a:p>
        </p:txBody>
      </p:sp>
      <p:sp>
        <p:nvSpPr>
          <p:cNvPr id="9" name="Textfeld 8"/>
          <p:cNvSpPr txBox="1">
            <a:spLocks noChangeArrowheads="1"/>
          </p:cNvSpPr>
          <p:nvPr/>
        </p:nvSpPr>
        <p:spPr bwMode="auto">
          <a:xfrm>
            <a:off x="468311" y="2204864"/>
            <a:ext cx="467975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Herleitung von Konfidenzintervallen </a:t>
            </a:r>
            <a:r>
              <a:rPr lang="de-DE" sz="2000" dirty="0">
                <a:solidFill>
                  <a:srgbClr val="0070C0"/>
                </a:solidFill>
                <a:latin typeface="+mn-lt"/>
              </a:rPr>
              <a:t>●</a:t>
            </a:r>
            <a:endParaRPr lang="de-DE" sz="2000" b="1" dirty="0">
              <a:solidFill>
                <a:srgbClr val="0070C0"/>
              </a:solidFill>
              <a:latin typeface="+mn-lt"/>
            </a:endParaRPr>
          </a:p>
        </p:txBody>
      </p:sp>
      <p:sp>
        <p:nvSpPr>
          <p:cNvPr id="15" name="Textfeld 14"/>
          <p:cNvSpPr txBox="1">
            <a:spLocks noChangeArrowheads="1"/>
          </p:cNvSpPr>
          <p:nvPr/>
        </p:nvSpPr>
        <p:spPr bwMode="auto">
          <a:xfrm>
            <a:off x="468312" y="5805264"/>
            <a:ext cx="468327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Konstruktion von Tests </a:t>
            </a:r>
            <a:r>
              <a:rPr lang="de-DE" sz="2000" dirty="0">
                <a:solidFill>
                  <a:srgbClr val="0070C0"/>
                </a:solidFill>
                <a:latin typeface="+mn-lt"/>
              </a:rPr>
              <a:t>●</a:t>
            </a:r>
            <a:endParaRPr lang="de-DE" sz="2000" b="1" dirty="0">
              <a:solidFill>
                <a:srgbClr val="0070C0"/>
              </a:solidFill>
              <a:latin typeface="+mn-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6" name="Textfeld 15"/>
          <p:cNvSpPr txBox="1"/>
          <p:nvPr/>
        </p:nvSpPr>
        <p:spPr>
          <a:xfrm>
            <a:off x="471836" y="2668850"/>
            <a:ext cx="7056016" cy="400110"/>
          </a:xfrm>
          <a:prstGeom prst="rect">
            <a:avLst/>
          </a:prstGeom>
          <a:noFill/>
        </p:spPr>
        <p:txBody>
          <a:bodyPr wrap="square" rtlCol="0">
            <a:spAutoFit/>
          </a:bodyPr>
          <a:lstStyle/>
          <a:p>
            <a:r>
              <a:rPr lang="de-DE" sz="2000" dirty="0">
                <a:latin typeface="+mn-lt"/>
              </a:rPr>
              <a:t>&gt; Ansatz in den klassischen Modellen:</a:t>
            </a:r>
          </a:p>
        </p:txBody>
      </p:sp>
      <mc:AlternateContent xmlns:mc="http://schemas.openxmlformats.org/markup-compatibility/2006" xmlns:a14="http://schemas.microsoft.com/office/drawing/2010/main">
        <mc:Choice Requires="a14">
          <p:sp>
            <p:nvSpPr>
              <p:cNvPr id="18" name="Textfeld 17"/>
              <p:cNvSpPr txBox="1"/>
              <p:nvPr/>
            </p:nvSpPr>
            <p:spPr>
              <a:xfrm>
                <a:off x="744963" y="3068960"/>
                <a:ext cx="6684965" cy="55297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1−</m:t>
                      </m:r>
                      <m:r>
                        <a:rPr lang="de-DE" sz="2000" b="0" i="1" smtClean="0">
                          <a:latin typeface="Cambria Math"/>
                          <a:ea typeface="Cambria Math"/>
                        </a:rPr>
                        <m:t>𝛼</m:t>
                      </m:r>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𝑡</m:t>
                              </m:r>
                            </m:e>
                            <m:sub>
                              <m:r>
                                <a:rPr lang="de-DE" sz="2000" b="0" i="1" smtClean="0">
                                  <a:latin typeface="Cambria Math"/>
                                </a:rPr>
                                <m:t>𝑛</m:t>
                              </m:r>
                              <m:r>
                                <a:rPr lang="de-DE" sz="2000" b="0" i="1" smtClean="0">
                                  <a:latin typeface="Cambria Math"/>
                                </a:rPr>
                                <m:t>−2,1−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a:ea typeface="Cambria Math"/>
                                    </a:rPr>
                                    <m:t>𝑇</m:t>
                                  </m:r>
                                </m:e>
                              </m:acc>
                            </m:e>
                            <m:sub>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𝑗</m:t>
                                  </m:r>
                                </m:sub>
                              </m:sSub>
                            </m:sub>
                          </m:sSub>
                          <m:r>
                            <a:rPr lang="de-DE" sz="2000" b="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𝑡</m:t>
                              </m:r>
                            </m:e>
                            <m:sub>
                              <m:r>
                                <a:rPr lang="de-DE" sz="2000" i="1">
                                  <a:latin typeface="Cambria Math"/>
                                </a:rPr>
                                <m:t>𝑛</m:t>
                              </m:r>
                              <m:r>
                                <a:rPr lang="de-DE" sz="2000" i="1">
                                  <a:latin typeface="Cambria Math"/>
                                </a:rPr>
                                <m:t>−2,1−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e>
                      </m:d>
                      <m:r>
                        <a:rPr lang="de-DE" sz="2000" b="0" i="1" smtClean="0">
                          <a:latin typeface="Cambria Math"/>
                        </a:rPr>
                        <m:t>=…</m:t>
                      </m:r>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744963" y="3068960"/>
                <a:ext cx="6684965" cy="552972"/>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393035" y="3621932"/>
                <a:ext cx="6756973" cy="56284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𝛽</m:t>
                                  </m:r>
                                </m:e>
                              </m:acc>
                            </m:e>
                            <m:sub>
                              <m:r>
                                <a:rPr lang="de-DE" sz="2000" b="0" i="1" smtClean="0">
                                  <a:latin typeface="Cambria Math"/>
                                </a:rPr>
                                <m:t>𝑗</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𝑡</m:t>
                              </m:r>
                            </m:e>
                            <m:sub>
                              <m:r>
                                <a:rPr lang="de-DE" sz="2000" b="0" i="1" smtClean="0">
                                  <a:latin typeface="Cambria Math"/>
                                </a:rPr>
                                <m:t>𝑛</m:t>
                              </m:r>
                              <m:r>
                                <a:rPr lang="de-DE" sz="2000" b="0" i="1" smtClean="0">
                                  <a:latin typeface="Cambria Math"/>
                                </a:rPr>
                                <m:t>−2,1−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
                            <a:rPr lang="de-DE" sz="2000" b="0" i="1" smtClean="0">
                              <a:latin typeface="Cambria Math"/>
                              <a:ea typeface="Cambria Math"/>
                            </a:rPr>
                            <m:t>×</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𝜎</m:t>
                                  </m:r>
                                </m:e>
                              </m:acc>
                            </m:e>
                            <m:sub>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𝛽</m:t>
                                      </m:r>
                                    </m:e>
                                  </m:acc>
                                </m:e>
                                <m:sub>
                                  <m:r>
                                    <a:rPr lang="de-DE" sz="2000" b="0" i="1" smtClean="0">
                                      <a:latin typeface="Cambria Math"/>
                                    </a:rPr>
                                    <m:t>𝑗</m:t>
                                  </m:r>
                                </m:sub>
                              </m:sSub>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𝛽</m:t>
                              </m:r>
                            </m:e>
                            <m:sub>
                              <m:r>
                                <a:rPr lang="de-DE" sz="2000" b="0" i="1" smtClean="0">
                                  <a:latin typeface="Cambria Math"/>
                                  <a:ea typeface="Cambria Math"/>
                                </a:rPr>
                                <m:t>𝑗</m:t>
                              </m:r>
                            </m:sub>
                          </m:sSub>
                          <m:r>
                            <a:rPr lang="de-DE" sz="2000" b="0" i="1" smtClean="0">
                              <a:latin typeface="Cambria Math"/>
                              <a:ea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𝑗</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𝑡</m:t>
                              </m:r>
                            </m:e>
                            <m:sub>
                              <m:r>
                                <a:rPr lang="de-DE" sz="2000" i="1">
                                  <a:latin typeface="Cambria Math"/>
                                </a:rPr>
                                <m:t>𝑛</m:t>
                              </m:r>
                              <m:r>
                                <a:rPr lang="de-DE" sz="2000" i="1">
                                  <a:latin typeface="Cambria Math"/>
                                </a:rPr>
                                <m:t>−2,1−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
                            <a:rPr lang="de-DE" sz="2000" i="1" smtClean="0">
                              <a:latin typeface="Cambria Math"/>
                              <a:ea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𝑗</m:t>
                                  </m:r>
                                </m:sub>
                              </m:sSub>
                            </m:sub>
                          </m:sSub>
                        </m:e>
                      </m:d>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1393035" y="3621932"/>
                <a:ext cx="6756973" cy="562846"/>
              </a:xfrm>
              <a:prstGeom prst="rect">
                <a:avLst/>
              </a:prstGeom>
              <a:blipFill rotWithShape="1">
                <a:blip r:embed="rId4"/>
                <a:stretch>
                  <a:fillRect/>
                </a:stretch>
              </a:blipFill>
            </p:spPr>
            <p:txBody>
              <a:bodyPr/>
              <a:lstStyle/>
              <a:p>
                <a:r>
                  <a:rPr lang="de-DE">
                    <a:noFill/>
                  </a:rPr>
                  <a:t> </a:t>
                </a:r>
              </a:p>
            </p:txBody>
          </p:sp>
        </mc:Fallback>
      </mc:AlternateContent>
      <p:sp>
        <p:nvSpPr>
          <p:cNvPr id="20" name="Textfeld 19"/>
          <p:cNvSpPr txBox="1"/>
          <p:nvPr/>
        </p:nvSpPr>
        <p:spPr>
          <a:xfrm>
            <a:off x="468311" y="4184778"/>
            <a:ext cx="7056016" cy="400110"/>
          </a:xfrm>
          <a:prstGeom prst="rect">
            <a:avLst/>
          </a:prstGeom>
          <a:noFill/>
        </p:spPr>
        <p:txBody>
          <a:bodyPr wrap="square" rtlCol="0">
            <a:spAutoFit/>
          </a:bodyPr>
          <a:lstStyle/>
          <a:p>
            <a:r>
              <a:rPr lang="de-DE" sz="2000" dirty="0">
                <a:latin typeface="+mn-lt"/>
              </a:rPr>
              <a:t>&gt; Ansatz in den Modellen BH und UHV:</a:t>
            </a:r>
          </a:p>
        </p:txBody>
      </p:sp>
      <mc:AlternateContent xmlns:mc="http://schemas.openxmlformats.org/markup-compatibility/2006" xmlns:a14="http://schemas.microsoft.com/office/drawing/2010/main">
        <mc:Choice Requires="a14">
          <p:sp>
            <p:nvSpPr>
              <p:cNvPr id="22" name="Textfeld 21"/>
              <p:cNvSpPr txBox="1"/>
              <p:nvPr/>
            </p:nvSpPr>
            <p:spPr>
              <a:xfrm>
                <a:off x="741438" y="4584888"/>
                <a:ext cx="6684965" cy="552972"/>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1−</m:t>
                      </m:r>
                      <m:r>
                        <a:rPr lang="de-DE" sz="2000" b="0" i="1" smtClean="0">
                          <a:latin typeface="Cambria Math"/>
                          <a:ea typeface="Cambria Math"/>
                        </a:rPr>
                        <m:t>𝛼</m:t>
                      </m:r>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a:ea typeface="Cambria Math"/>
                                    </a:rPr>
                                    <m:t>𝑇</m:t>
                                  </m:r>
                                </m:e>
                              </m:acc>
                            </m:e>
                            <m:sub>
                              <m:sSub>
                                <m:sSubPr>
                                  <m:ctrlPr>
                                    <a:rPr lang="de-DE" sz="2000" i="1">
                                      <a:latin typeface="Cambria Math" panose="02040503050406030204" pitchFamily="18" charset="0"/>
                                      <a:ea typeface="Cambria Math"/>
                                    </a:rPr>
                                  </m:ctrlPr>
                                </m:sSubPr>
                                <m:e>
                                  <m:r>
                                    <a:rPr lang="de-DE" sz="2000" i="1">
                                      <a:latin typeface="Cambria Math"/>
                                      <a:ea typeface="Cambria Math"/>
                                    </a:rPr>
                                    <m:t>𝛽</m:t>
                                  </m:r>
                                </m:e>
                                <m:sub>
                                  <m:r>
                                    <a:rPr lang="de-DE" sz="2000" i="1">
                                      <a:latin typeface="Cambria Math"/>
                                      <a:ea typeface="Cambria Math"/>
                                    </a:rPr>
                                    <m:t>𝑗</m:t>
                                  </m:r>
                                </m:sub>
                              </m:sSub>
                            </m:sub>
                          </m:sSub>
                          <m:r>
                            <a:rPr lang="de-DE" sz="2000" b="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𝑧</m:t>
                              </m:r>
                            </m:e>
                            <m:sub>
                              <m:r>
                                <a:rPr lang="de-DE" sz="2000" i="1">
                                  <a:latin typeface="Cambria Math"/>
                                </a:rPr>
                                <m:t>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e>
                      </m:d>
                      <m:r>
                        <a:rPr lang="de-DE" sz="2000" b="0" i="1" smtClean="0">
                          <a:latin typeface="Cambria Math"/>
                        </a:rPr>
                        <m:t>=…</m:t>
                      </m:r>
                    </m:oMath>
                  </m:oMathPara>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741438" y="4584888"/>
                <a:ext cx="6684965" cy="552972"/>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1389510" y="5137860"/>
                <a:ext cx="6756973" cy="562846"/>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m:t>
                      </m:r>
                      <m:r>
                        <a:rPr lang="de-DE" sz="2000" b="0" i="1" smtClean="0">
                          <a:latin typeface="Cambria Math"/>
                        </a:rPr>
                        <m:t>𝑃</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𝛽</m:t>
                                  </m:r>
                                </m:e>
                              </m:acc>
                            </m:e>
                            <m:sub>
                              <m:r>
                                <a:rPr lang="de-DE" sz="2000" b="0" i="1" smtClean="0">
                                  <a:latin typeface="Cambria Math"/>
                                </a:rPr>
                                <m:t>𝑗</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𝑧</m:t>
                              </m:r>
                            </m:e>
                            <m:sub>
                              <m:r>
                                <a:rPr lang="de-DE" sz="2000" b="0" i="1" smtClean="0">
                                  <a:latin typeface="Cambria Math"/>
                                </a:rPr>
                                <m:t>1−</m:t>
                              </m:r>
                              <m:f>
                                <m:fPr>
                                  <m:type m:val="lin"/>
                                  <m:ctrlPr>
                                    <a:rPr lang="de-DE" sz="2000" b="0" i="1" smtClean="0">
                                      <a:latin typeface="Cambria Math" panose="02040503050406030204" pitchFamily="18" charset="0"/>
                                    </a:rPr>
                                  </m:ctrlPr>
                                </m:fPr>
                                <m:num>
                                  <m:r>
                                    <a:rPr lang="de-DE" sz="2000" b="0" i="1" smtClean="0">
                                      <a:latin typeface="Cambria Math"/>
                                      <a:ea typeface="Cambria Math"/>
                                    </a:rPr>
                                    <m:t>𝛼</m:t>
                                  </m:r>
                                </m:num>
                                <m:den>
                                  <m:r>
                                    <a:rPr lang="de-DE" sz="2000" b="0" i="1" smtClean="0">
                                      <a:latin typeface="Cambria Math"/>
                                    </a:rPr>
                                    <m:t>2</m:t>
                                  </m:r>
                                </m:den>
                              </m:f>
                            </m:sub>
                          </m:sSub>
                          <m:r>
                            <a:rPr lang="de-DE" sz="2000" b="0" i="1" smtClean="0">
                              <a:latin typeface="Cambria Math"/>
                              <a:ea typeface="Cambria Math"/>
                            </a:rPr>
                            <m:t>×</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𝜎</m:t>
                                  </m:r>
                                </m:e>
                              </m:acc>
                            </m:e>
                            <m:sub>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𝛽</m:t>
                                      </m:r>
                                    </m:e>
                                  </m:acc>
                                </m:e>
                                <m:sub>
                                  <m:r>
                                    <a:rPr lang="de-DE" sz="2000" b="0" i="1" smtClean="0">
                                      <a:latin typeface="Cambria Math"/>
                                    </a:rPr>
                                    <m:t>𝑗</m:t>
                                  </m:r>
                                </m:sub>
                              </m:sSub>
                            </m:sub>
                          </m:sSub>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𝛽</m:t>
                              </m:r>
                            </m:e>
                            <m:sub>
                              <m:r>
                                <a:rPr lang="de-DE" sz="2000" b="0" i="1" smtClean="0">
                                  <a:latin typeface="Cambria Math"/>
                                  <a:ea typeface="Cambria Math"/>
                                </a:rPr>
                                <m:t>𝑗</m:t>
                              </m:r>
                            </m:sub>
                          </m:sSub>
                          <m:r>
                            <a:rPr lang="de-DE" sz="2000" b="0" i="1" smtClean="0">
                              <a:latin typeface="Cambria Math"/>
                              <a:ea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𝑗</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𝑧</m:t>
                              </m:r>
                            </m:e>
                            <m:sub>
                              <m:r>
                                <a:rPr lang="de-DE" sz="2000" i="1">
                                  <a:latin typeface="Cambria Math"/>
                                </a:rPr>
                                <m:t>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
                            <a:rPr lang="de-DE" sz="2000" i="1">
                              <a:latin typeface="Cambria Math"/>
                              <a:ea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𝑗</m:t>
                                  </m:r>
                                </m:sub>
                              </m:sSub>
                            </m:sub>
                          </m:sSub>
                        </m:e>
                      </m:d>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1389510" y="5137860"/>
                <a:ext cx="6756973" cy="562846"/>
              </a:xfrm>
              <a:prstGeom prst="rect">
                <a:avLst/>
              </a:prstGeom>
              <a:blipFill rotWithShape="1">
                <a:blip r:embed="rId6"/>
                <a:stretch>
                  <a:fillRect/>
                </a:stretch>
              </a:blipFill>
            </p:spPr>
            <p:txBody>
              <a:bodyPr/>
              <a:lstStyle/>
              <a:p>
                <a:r>
                  <a:rPr lang="de-DE">
                    <a:noFill/>
                  </a:rPr>
                  <a:t> </a:t>
                </a:r>
              </a:p>
            </p:txBody>
          </p:sp>
        </mc:Fallback>
      </mc:AlternateContent>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911</a:t>
            </a:r>
            <a:endParaRPr lang="de-DE" sz="8000" b="1" dirty="0">
              <a:solidFill>
                <a:schemeClr val="tx1"/>
              </a:solidFill>
              <a:latin typeface="+mj-lt"/>
            </a:endParaRPr>
          </a:p>
        </p:txBody>
      </p:sp>
    </p:spTree>
    <p:extLst>
      <p:ext uri="{BB962C8B-B14F-4D97-AF65-F5344CB8AC3E}">
        <p14:creationId xmlns:p14="http://schemas.microsoft.com/office/powerpoint/2010/main" val="1538108727"/>
      </p:ext>
    </p:extLst>
  </p:cSld>
  <p:clrMapOvr>
    <a:masterClrMapping/>
  </p:clrMapOvr>
</p:sld>
</file>

<file path=ppt/slides/slide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31104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68313" y="1502916"/>
            <a:ext cx="7600950" cy="4867275"/>
          </a:xfrm>
          <a:prstGeom prst="rect">
            <a:avLst/>
          </a:prstGeom>
        </p:spPr>
      </p:pic>
      <p:sp>
        <p:nvSpPr>
          <p:cNvPr id="3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912</a:t>
            </a:r>
            <a:endParaRPr lang="de-DE" sz="8000" b="1" dirty="0">
              <a:solidFill>
                <a:schemeClr val="tx1">
                  <a:alpha val="30000"/>
                </a:schemeClr>
              </a:solidFill>
              <a:latin typeface="+mj-lt"/>
            </a:endParaRPr>
          </a:p>
        </p:txBody>
      </p:sp>
      <p:sp>
        <p:nvSpPr>
          <p:cNvPr id="32" name="Textfeld 31"/>
          <p:cNvSpPr txBox="1"/>
          <p:nvPr/>
        </p:nvSpPr>
        <p:spPr>
          <a:xfrm>
            <a:off x="504399" y="5025215"/>
            <a:ext cx="1224136" cy="584775"/>
          </a:xfrm>
          <a:prstGeom prst="rect">
            <a:avLst/>
          </a:prstGeom>
          <a:noFill/>
        </p:spPr>
        <p:txBody>
          <a:bodyPr wrap="square" rtlCol="0">
            <a:spAutoFit/>
          </a:bodyPr>
          <a:lstStyle/>
          <a:p>
            <a:pPr algn="ctr"/>
            <a:r>
              <a:rPr lang="de-DE" sz="1600" b="1" dirty="0">
                <a:solidFill>
                  <a:srgbClr val="00B050"/>
                </a:solidFill>
              </a:rPr>
              <a:t>Schlange-</a:t>
            </a:r>
          </a:p>
          <a:p>
            <a:pPr algn="ctr"/>
            <a:r>
              <a:rPr lang="de-DE" sz="1600" b="1" dirty="0">
                <a:solidFill>
                  <a:srgbClr val="00B050"/>
                </a:solidFill>
              </a:rPr>
              <a:t>Schätzer</a:t>
            </a:r>
            <a:endParaRPr lang="en-US" sz="1600" b="1" dirty="0">
              <a:solidFill>
                <a:srgbClr val="00B050"/>
              </a:solidFill>
            </a:endParaRPr>
          </a:p>
        </p:txBody>
      </p:sp>
      <p:sp>
        <p:nvSpPr>
          <p:cNvPr id="33" name="Textfeld 32"/>
          <p:cNvSpPr txBox="1"/>
          <p:nvPr/>
        </p:nvSpPr>
        <p:spPr>
          <a:xfrm>
            <a:off x="525150" y="5709652"/>
            <a:ext cx="1084659" cy="584775"/>
          </a:xfrm>
          <a:prstGeom prst="rect">
            <a:avLst/>
          </a:prstGeom>
          <a:noFill/>
        </p:spPr>
        <p:txBody>
          <a:bodyPr wrap="square" rtlCol="0">
            <a:spAutoFit/>
          </a:bodyPr>
          <a:lstStyle/>
          <a:p>
            <a:pPr algn="ctr"/>
            <a:r>
              <a:rPr lang="de-DE" sz="1600" b="1" dirty="0">
                <a:solidFill>
                  <a:srgbClr val="C00000"/>
                </a:solidFill>
              </a:rPr>
              <a:t>Dach-</a:t>
            </a:r>
          </a:p>
          <a:p>
            <a:pPr algn="ctr"/>
            <a:r>
              <a:rPr lang="de-DE" sz="1600" b="1" dirty="0">
                <a:solidFill>
                  <a:srgbClr val="C00000"/>
                </a:solidFill>
              </a:rPr>
              <a:t>Schätzer</a:t>
            </a:r>
            <a:endParaRPr lang="en-US" sz="1600" b="1" dirty="0">
              <a:solidFill>
                <a:srgbClr val="C00000"/>
              </a:solidFill>
            </a:endParaRPr>
          </a:p>
        </p:txBody>
      </p:sp>
      <p:sp>
        <p:nvSpPr>
          <p:cNvPr id="34" name="Ellipse 33"/>
          <p:cNvSpPr/>
          <p:nvPr/>
        </p:nvSpPr>
        <p:spPr>
          <a:xfrm>
            <a:off x="1792264" y="5038247"/>
            <a:ext cx="504056" cy="584775"/>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Ellipse 34"/>
          <p:cNvSpPr/>
          <p:nvPr/>
        </p:nvSpPr>
        <p:spPr>
          <a:xfrm>
            <a:off x="5004048" y="5082990"/>
            <a:ext cx="504056" cy="584775"/>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Ellipse 35"/>
          <p:cNvSpPr/>
          <p:nvPr/>
        </p:nvSpPr>
        <p:spPr>
          <a:xfrm>
            <a:off x="1756631" y="5722684"/>
            <a:ext cx="504056" cy="584775"/>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Ellipse 36"/>
          <p:cNvSpPr/>
          <p:nvPr/>
        </p:nvSpPr>
        <p:spPr>
          <a:xfrm>
            <a:off x="5019812" y="5713305"/>
            <a:ext cx="504056" cy="584775"/>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Ellipse 37"/>
          <p:cNvSpPr/>
          <p:nvPr/>
        </p:nvSpPr>
        <p:spPr>
          <a:xfrm>
            <a:off x="4240380" y="3347951"/>
            <a:ext cx="432048" cy="517686"/>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Ellipse 38"/>
          <p:cNvSpPr/>
          <p:nvPr/>
        </p:nvSpPr>
        <p:spPr>
          <a:xfrm>
            <a:off x="5972064" y="3323506"/>
            <a:ext cx="432048" cy="517686"/>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Ellipse 39"/>
          <p:cNvSpPr/>
          <p:nvPr/>
        </p:nvSpPr>
        <p:spPr>
          <a:xfrm>
            <a:off x="4240380" y="4172260"/>
            <a:ext cx="432048" cy="517686"/>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Ellipse 40"/>
          <p:cNvSpPr/>
          <p:nvPr/>
        </p:nvSpPr>
        <p:spPr>
          <a:xfrm>
            <a:off x="5689997" y="4123255"/>
            <a:ext cx="432048" cy="517686"/>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8883598"/>
      </p:ext>
    </p:extLst>
  </p:cSld>
  <p:clrMapOvr>
    <a:masterClrMapping/>
  </p:clrMapOvr>
</p:sld>
</file>

<file path=ppt/slides/slide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913</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055689"/>
            <a:ext cx="7600950" cy="4638675"/>
          </a:xfrm>
          <a:prstGeom prst="rect">
            <a:avLst/>
          </a:prstGeom>
        </p:spPr>
      </p:pic>
      <p:sp>
        <p:nvSpPr>
          <p:cNvPr id="10" name="Ellipse 9"/>
          <p:cNvSpPr/>
          <p:nvPr/>
        </p:nvSpPr>
        <p:spPr>
          <a:xfrm>
            <a:off x="2771800" y="4005065"/>
            <a:ext cx="504056" cy="432048"/>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62999061"/>
      </p:ext>
    </p:extLst>
  </p:cSld>
  <p:clrMapOvr>
    <a:masterClrMapping/>
  </p:clrMapOvr>
</p:sld>
</file>

<file path=ppt/slides/slide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914</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1034803"/>
            <a:ext cx="7600950" cy="3657600"/>
          </a:xfrm>
          <a:prstGeom prst="rect">
            <a:avLst/>
          </a:prstGeom>
        </p:spPr>
      </p:pic>
      <p:sp>
        <p:nvSpPr>
          <p:cNvPr id="11" name="Ellipse 10"/>
          <p:cNvSpPr/>
          <p:nvPr/>
        </p:nvSpPr>
        <p:spPr>
          <a:xfrm>
            <a:off x="2771800" y="1693262"/>
            <a:ext cx="432048" cy="40886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6565090"/>
      </p:ext>
    </p:extLst>
  </p:cSld>
  <p:clrMapOvr>
    <a:masterClrMapping/>
  </p:clrMapOvr>
</p:sld>
</file>

<file path=ppt/slides/slide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53430" y="1052736"/>
            <a:ext cx="807901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a:t>
            </a:r>
            <a:r>
              <a:rPr lang="de-DE" sz="2000" b="1" dirty="0">
                <a:solidFill>
                  <a:srgbClr val="0070C0"/>
                </a:solidFill>
                <a:latin typeface="+mn-lt"/>
              </a:rPr>
              <a:t> Äquivalenz der Tests auf </a:t>
            </a:r>
            <a:r>
              <a:rPr lang="el-GR" sz="2000" b="1" i="1" dirty="0">
                <a:solidFill>
                  <a:srgbClr val="0070C0"/>
                </a:solidFill>
                <a:latin typeface="Times New Roman"/>
                <a:cs typeface="Times New Roman"/>
              </a:rPr>
              <a:t>β</a:t>
            </a:r>
            <a:r>
              <a:rPr lang="de-DE" sz="2000" b="1" baseline="-25000" dirty="0">
                <a:solidFill>
                  <a:srgbClr val="0070C0"/>
                </a:solidFill>
                <a:latin typeface="Times New Roman"/>
                <a:cs typeface="Times New Roman"/>
              </a:rPr>
              <a:t>1,0</a:t>
            </a:r>
            <a:r>
              <a:rPr lang="de-DE" sz="2000" b="1" dirty="0">
                <a:solidFill>
                  <a:srgbClr val="0070C0"/>
                </a:solidFill>
                <a:latin typeface="Times New Roman"/>
                <a:cs typeface="Times New Roman"/>
              </a:rPr>
              <a:t> = 0 und </a:t>
            </a:r>
            <a:r>
              <a:rPr lang="el-GR" sz="2000" b="1" i="1" dirty="0">
                <a:solidFill>
                  <a:srgbClr val="0070C0"/>
                </a:solidFill>
                <a:latin typeface="Times New Roman"/>
                <a:cs typeface="Times New Roman"/>
              </a:rPr>
              <a:t>ρ</a:t>
            </a:r>
            <a:r>
              <a:rPr lang="de-DE" sz="2000" b="1" i="1" baseline="-25000" dirty="0">
                <a:solidFill>
                  <a:srgbClr val="0070C0"/>
                </a:solidFill>
                <a:latin typeface="Times New Roman"/>
                <a:cs typeface="Times New Roman"/>
              </a:rPr>
              <a:t>XY</a:t>
            </a:r>
            <a:r>
              <a:rPr lang="de-DE" sz="2000" b="1" dirty="0">
                <a:solidFill>
                  <a:srgbClr val="0070C0"/>
                </a:solidFill>
                <a:latin typeface="Times New Roman"/>
                <a:cs typeface="Times New Roman"/>
              </a:rPr>
              <a:t> = 0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0" name="Textfeld 9"/>
              <p:cNvSpPr txBox="1"/>
              <p:nvPr/>
            </p:nvSpPr>
            <p:spPr>
              <a:xfrm>
                <a:off x="453430" y="1556792"/>
                <a:ext cx="8222258" cy="1029064"/>
              </a:xfrm>
              <a:prstGeom prst="rect">
                <a:avLst/>
              </a:prstGeom>
              <a:noFill/>
            </p:spPr>
            <p:txBody>
              <a:bodyPr wrap="square" rtlCol="0">
                <a:spAutoFit/>
              </a:bodyPr>
              <a:lstStyle/>
              <a:p>
                <a:r>
                  <a:rPr lang="de-DE" sz="2000" dirty="0">
                    <a:latin typeface="+mn-lt"/>
                  </a:rPr>
                  <a:t>&gt; Die Teststatistik bezüglich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m:t>
                        </m:r>
                      </m:sub>
                    </m:sSub>
                  </m:oMath>
                </a14:m>
                <a:r>
                  <a:rPr lang="de-DE" sz="2000" dirty="0">
                    <a:latin typeface="+mn-lt"/>
                  </a:rPr>
                  <a:t> in den Modellen KN und KS für den </a:t>
                </a:r>
              </a:p>
              <a:p>
                <a:r>
                  <a:rPr lang="de-DE" sz="2000" dirty="0">
                    <a:latin typeface="+mn-lt"/>
                  </a:rPr>
                  <a:t>   Nullhypothesenwert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1,0</m:t>
                        </m:r>
                      </m:sub>
                    </m:sSub>
                    <m:r>
                      <a:rPr lang="de-DE" sz="2000" b="0" i="1" smtClean="0">
                        <a:latin typeface="Cambria Math"/>
                      </a:rPr>
                      <m:t>=0</m:t>
                    </m:r>
                  </m:oMath>
                </a14:m>
                <a:r>
                  <a:rPr lang="de-DE" sz="2000" dirty="0">
                    <a:latin typeface="+mn-lt"/>
                  </a:rPr>
                  <a:t> ist mit derjenigen des </a:t>
                </a:r>
                <a:r>
                  <a:rPr lang="de-DE" sz="2000" b="1" dirty="0">
                    <a:solidFill>
                      <a:srgbClr val="0070C0"/>
                    </a:solidFill>
                    <a:latin typeface="+mn-lt"/>
                  </a:rPr>
                  <a:t>Korrelationstests</a:t>
                </a:r>
                <a:r>
                  <a:rPr lang="de-DE" sz="2000" dirty="0">
                    <a:latin typeface="+mn-lt"/>
                  </a:rPr>
                  <a:t> </a:t>
                </a:r>
              </a:p>
              <a:p>
                <a:r>
                  <a:rPr lang="de-DE" sz="2000" dirty="0">
                    <a:latin typeface="+mn-lt"/>
                  </a:rPr>
                  <a:t>   (</a:t>
                </a:r>
                <a:r>
                  <a:rPr lang="de-DE" sz="2000">
                    <a:latin typeface="+mn-lt"/>
                  </a:rPr>
                  <a:t>Folie 835) </a:t>
                </a:r>
                <a:r>
                  <a:rPr lang="de-DE" sz="2000" dirty="0">
                    <a:latin typeface="+mn-lt"/>
                  </a:rPr>
                  <a:t>identisch, d. h. es gilt:</a:t>
                </a:r>
              </a:p>
            </p:txBody>
          </p:sp>
        </mc:Choice>
        <mc:Fallback xmlns="">
          <p:sp>
            <p:nvSpPr>
              <p:cNvPr id="10" name="Textfeld 9"/>
              <p:cNvSpPr txBox="1">
                <a:spLocks noRot="1" noChangeAspect="1" noMove="1" noResize="1" noEditPoints="1" noAdjustHandles="1" noChangeArrowheads="1" noChangeShapeType="1" noTextEdit="1"/>
              </p:cNvSpPr>
              <p:nvPr/>
            </p:nvSpPr>
            <p:spPr>
              <a:xfrm>
                <a:off x="453430" y="1556792"/>
                <a:ext cx="8222258" cy="1029064"/>
              </a:xfrm>
              <a:prstGeom prst="rect">
                <a:avLst/>
              </a:prstGeom>
              <a:blipFill>
                <a:blip r:embed="rId3"/>
                <a:stretch>
                  <a:fillRect l="-741" t="-2959" b="-94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 name="Textfeld 10"/>
              <p:cNvSpPr txBox="1"/>
              <p:nvPr/>
            </p:nvSpPr>
            <p:spPr>
              <a:xfrm>
                <a:off x="1222076" y="2585856"/>
                <a:ext cx="6684965" cy="451214"/>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𝑇</m:t>
                            </m:r>
                          </m:e>
                        </m:acc>
                      </m:e>
                      <m:sub>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1</m:t>
                            </m:r>
                          </m:sub>
                        </m:sSub>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𝑇</m:t>
                        </m:r>
                      </m:e>
                      <m:sub>
                        <m:r>
                          <a:rPr lang="de-DE" sz="2000" b="0" i="1" smtClean="0">
                            <a:latin typeface="Cambria Math"/>
                          </a:rPr>
                          <m:t>𝑅</m:t>
                        </m:r>
                      </m:sub>
                    </m:sSub>
                  </m:oMath>
                </a14:m>
                <a:r>
                  <a:rPr lang="de-DE" sz="2000" dirty="0"/>
                  <a:t> </a:t>
                </a:r>
                <a:r>
                  <a:rPr lang="de-DE" sz="2000" dirty="0">
                    <a:latin typeface="+mn-lt"/>
                  </a:rPr>
                  <a:t>für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1,0</m:t>
                        </m:r>
                      </m:sub>
                    </m:sSub>
                    <m:r>
                      <a:rPr lang="de-DE" sz="2000" b="0" i="1" smtClean="0">
                        <a:latin typeface="Cambria Math"/>
                      </a:rPr>
                      <m:t>=0</m:t>
                    </m:r>
                  </m:oMath>
                </a14:m>
                <a:r>
                  <a:rPr lang="de-DE" sz="2000" dirty="0"/>
                  <a:t> </a:t>
                </a:r>
              </a:p>
            </p:txBody>
          </p:sp>
        </mc:Choice>
        <mc:Fallback xmlns="">
          <p:sp>
            <p:nvSpPr>
              <p:cNvPr id="11" name="Textfeld 10"/>
              <p:cNvSpPr txBox="1">
                <a:spLocks noRot="1" noChangeAspect="1" noMove="1" noResize="1" noEditPoints="1" noAdjustHandles="1" noChangeArrowheads="1" noChangeShapeType="1" noTextEdit="1"/>
              </p:cNvSpPr>
              <p:nvPr/>
            </p:nvSpPr>
            <p:spPr>
              <a:xfrm>
                <a:off x="1222076" y="2585856"/>
                <a:ext cx="6684965" cy="451214"/>
              </a:xfrm>
              <a:prstGeom prst="rect">
                <a:avLst/>
              </a:prstGeom>
              <a:blipFill rotWithShape="1">
                <a:blip r:embed="rId4"/>
                <a:stretch>
                  <a:fillRect t="-4054" b="-14865"/>
                </a:stretch>
              </a:blipFill>
            </p:spPr>
            <p:txBody>
              <a:bodyPr/>
              <a:lstStyle/>
              <a:p>
                <a:r>
                  <a:rPr lang="de-DE">
                    <a:noFill/>
                  </a:rPr>
                  <a:t> </a:t>
                </a:r>
              </a:p>
            </p:txBody>
          </p:sp>
        </mc:Fallback>
      </mc:AlternateContent>
      <p:sp>
        <p:nvSpPr>
          <p:cNvPr id="12" name="Textfeld 11"/>
          <p:cNvSpPr txBox="1"/>
          <p:nvPr/>
        </p:nvSpPr>
        <p:spPr>
          <a:xfrm>
            <a:off x="468313" y="3140968"/>
            <a:ext cx="8222258" cy="400110"/>
          </a:xfrm>
          <a:prstGeom prst="rect">
            <a:avLst/>
          </a:prstGeom>
          <a:noFill/>
        </p:spPr>
        <p:txBody>
          <a:bodyPr wrap="square" rtlCol="0">
            <a:spAutoFit/>
          </a:bodyPr>
          <a:lstStyle/>
          <a:p>
            <a:r>
              <a:rPr lang="de-DE" sz="2000" dirty="0">
                <a:latin typeface="+mn-lt"/>
              </a:rPr>
              <a:t>&gt; Nachweisskizze:</a:t>
            </a:r>
          </a:p>
        </p:txBody>
      </p:sp>
      <mc:AlternateContent xmlns:mc="http://schemas.openxmlformats.org/markup-compatibility/2006" xmlns:a14="http://schemas.microsoft.com/office/drawing/2010/main">
        <mc:Choice Requires="a14">
          <p:sp>
            <p:nvSpPr>
              <p:cNvPr id="13" name="Textfeld 12"/>
              <p:cNvSpPr txBox="1"/>
              <p:nvPr/>
            </p:nvSpPr>
            <p:spPr>
              <a:xfrm>
                <a:off x="827584" y="3645024"/>
                <a:ext cx="6984776" cy="111030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𝑇</m:t>
                              </m:r>
                            </m:e>
                          </m:acc>
                        </m:e>
                        <m:sub>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1</m:t>
                              </m:r>
                            </m:sub>
                          </m:sSub>
                        </m:sub>
                      </m:sSub>
                      <m:r>
                        <a:rPr lang="de-DE" sz="2000" b="0" i="1"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𝛽</m:t>
                                  </m:r>
                                </m:e>
                              </m:acc>
                            </m:e>
                            <m:sub>
                              <m:r>
                                <a:rPr lang="de-DE" sz="2000" b="0" i="1" smtClean="0">
                                  <a:latin typeface="Cambria Math"/>
                                </a:rPr>
                                <m:t>1</m:t>
                              </m:r>
                            </m:sub>
                          </m:sSub>
                          <m:r>
                            <a:rPr lang="de-DE" sz="2000" b="0" i="1" smtClean="0">
                              <a:latin typeface="Cambria Math"/>
                            </a:rPr>
                            <m:t>−0</m:t>
                          </m:r>
                        </m:num>
                        <m:den>
                          <m:rad>
                            <m:radPr>
                              <m:degHide m:val="on"/>
                              <m:ctrlPr>
                                <a:rPr lang="de-DE" sz="2000" b="0" i="1" smtClean="0">
                                  <a:latin typeface="Cambria Math" panose="02040503050406030204" pitchFamily="18" charset="0"/>
                                </a:rPr>
                              </m:ctrlPr>
                            </m:radPr>
                            <m:deg/>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sub>
                              </m:sSub>
                            </m:e>
                          </m:rad>
                        </m:den>
                      </m:f>
                      <m:r>
                        <a:rPr lang="de-DE" sz="2000" b="0" i="1" smtClean="0">
                          <a:latin typeface="Cambria Math"/>
                        </a:rPr>
                        <m:t>=</m:t>
                      </m:r>
                      <m:f>
                        <m:fPr>
                          <m:ctrlPr>
                            <a:rPr lang="de-DE" sz="2000" b="0" i="1" smtClean="0">
                              <a:latin typeface="Cambria Math" panose="02040503050406030204" pitchFamily="18" charset="0"/>
                            </a:rPr>
                          </m:ctrlPr>
                        </m:fPr>
                        <m:num>
                          <m:f>
                            <m:fPr>
                              <m:type m:val="lin"/>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𝑆</m:t>
                                      </m:r>
                                    </m:e>
                                  </m:acc>
                                </m:e>
                                <m:sub>
                                  <m:r>
                                    <a:rPr lang="de-DE" sz="2000" b="0" i="1" smtClean="0">
                                      <a:latin typeface="Cambria Math"/>
                                    </a:rPr>
                                    <m:t>𝑋𝑌</m:t>
                                  </m:r>
                                </m:sub>
                              </m:sSub>
                            </m:num>
                            <m:den>
                              <m:sSubSup>
                                <m:sSubSupPr>
                                  <m:ctrlPr>
                                    <a:rPr lang="de-DE" sz="2000" b="0" i="1" smtClean="0">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rPr>
                                        <m:t>𝑆</m:t>
                                      </m:r>
                                    </m:e>
                                  </m:acc>
                                </m:e>
                                <m:sub>
                                  <m:r>
                                    <a:rPr lang="de-DE" sz="2000" b="0" i="1" smtClean="0">
                                      <a:latin typeface="Cambria Math"/>
                                    </a:rPr>
                                    <m:t>𝑋</m:t>
                                  </m:r>
                                </m:sub>
                                <m:sup>
                                  <m:r>
                                    <a:rPr lang="de-DE" sz="2000" b="0" i="1" smtClean="0">
                                      <a:latin typeface="Cambria Math"/>
                                    </a:rPr>
                                    <m:t>2</m:t>
                                  </m:r>
                                </m:sup>
                              </m:sSubSup>
                            </m:den>
                          </m:f>
                        </m:num>
                        <m:den>
                          <m:rad>
                            <m:radPr>
                              <m:degHide m:val="on"/>
                              <m:ctrlPr>
                                <a:rPr lang="de-DE" sz="2000" b="0" i="1" smtClean="0">
                                  <a:latin typeface="Cambria Math" panose="02040503050406030204" pitchFamily="18" charset="0"/>
                                </a:rPr>
                              </m:ctrlPr>
                            </m:radPr>
                            <m:deg/>
                            <m:e>
                              <m:f>
                                <m:fPr>
                                  <m:type m:val="lin"/>
                                  <m:ctrlPr>
                                    <a:rPr lang="de-DE" sz="2000" b="0" i="1" smtClean="0">
                                      <a:latin typeface="Cambria Math" panose="02040503050406030204" pitchFamily="18" charset="0"/>
                                    </a:rPr>
                                  </m:ctrlPr>
                                </m:fPr>
                                <m:num>
                                  <m:sSubSup>
                                    <m:sSubSupPr>
                                      <m:ctrlPr>
                                        <a:rPr lang="de-DE" sz="2000" b="0" i="1" smtClean="0">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ea typeface="Cambria Math"/>
                                            </a:rPr>
                                            <m:t>𝜎</m:t>
                                          </m:r>
                                        </m:e>
                                      </m:acc>
                                    </m:e>
                                    <m:sub>
                                      <m:r>
                                        <a:rPr lang="de-DE" sz="2000" b="0" i="1" smtClean="0">
                                          <a:latin typeface="Cambria Math"/>
                                        </a:rPr>
                                        <m:t>𝑈</m:t>
                                      </m:r>
                                    </m:sub>
                                    <m:sup>
                                      <m:r>
                                        <a:rPr lang="de-DE" sz="2000" b="0" i="1" smtClean="0">
                                          <a:latin typeface="Cambria Math"/>
                                        </a:rPr>
                                        <m:t>2</m:t>
                                      </m:r>
                                    </m:sup>
                                  </m:sSubSup>
                                </m:num>
                                <m:den>
                                  <m:d>
                                    <m:dPr>
                                      <m:ctrlPr>
                                        <a:rPr lang="de-DE" sz="2000" b="0" i="1" smtClean="0">
                                          <a:latin typeface="Cambria Math" panose="02040503050406030204" pitchFamily="18" charset="0"/>
                                        </a:rPr>
                                      </m:ctrlPr>
                                    </m:dPr>
                                    <m:e>
                                      <m:r>
                                        <a:rPr lang="de-DE" sz="2000" b="0" i="1" smtClean="0">
                                          <a:latin typeface="Cambria Math"/>
                                        </a:rPr>
                                        <m:t>𝑛</m:t>
                                      </m:r>
                                      <m:sSubSup>
                                        <m:sSubSupPr>
                                          <m:ctrlPr>
                                            <a:rPr lang="de-DE" sz="2000" b="0" i="1" smtClean="0">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rPr>
                                                <m:t>𝑆</m:t>
                                              </m:r>
                                            </m:e>
                                          </m:acc>
                                        </m:e>
                                        <m:sub>
                                          <m:r>
                                            <a:rPr lang="de-DE" sz="2000" b="0" i="1" smtClean="0">
                                              <a:latin typeface="Cambria Math"/>
                                            </a:rPr>
                                            <m:t>𝑋</m:t>
                                          </m:r>
                                        </m:sub>
                                        <m:sup>
                                          <m:r>
                                            <a:rPr lang="de-DE" sz="2000" b="0" i="1" smtClean="0">
                                              <a:latin typeface="Cambria Math"/>
                                            </a:rPr>
                                            <m:t>2</m:t>
                                          </m:r>
                                        </m:sup>
                                      </m:sSubSup>
                                    </m:e>
                                  </m:d>
                                </m:den>
                              </m:f>
                            </m:e>
                          </m:rad>
                        </m:den>
                      </m:f>
                      <m:r>
                        <a:rPr lang="de-DE" sz="2000" b="0" i="1" smtClean="0">
                          <a:latin typeface="Cambria Math"/>
                        </a:rPr>
                        <m:t>=…=</m:t>
                      </m:r>
                      <m:rad>
                        <m:radPr>
                          <m:degHide m:val="on"/>
                          <m:ctrlPr>
                            <a:rPr lang="de-DE" sz="2000" b="0" i="1" smtClean="0">
                              <a:latin typeface="Cambria Math" panose="02040503050406030204" pitchFamily="18" charset="0"/>
                            </a:rPr>
                          </m:ctrlPr>
                        </m:radPr>
                        <m:deg/>
                        <m:e>
                          <m:r>
                            <a:rPr lang="de-DE" sz="2000" b="0" i="1" smtClean="0">
                              <a:latin typeface="Cambria Math"/>
                            </a:rPr>
                            <m:t>𝑛</m:t>
                          </m:r>
                          <m:r>
                            <a:rPr lang="de-DE" sz="2000" b="0" i="1" smtClean="0">
                              <a:latin typeface="Cambria Math"/>
                            </a:rPr>
                            <m:t>−2</m:t>
                          </m:r>
                        </m:e>
                      </m:rad>
                      <m:r>
                        <a:rPr lang="de-DE" sz="2000" b="0" i="1" smtClean="0">
                          <a:latin typeface="Cambria Math"/>
                          <a:ea typeface="Cambria Math"/>
                        </a:rPr>
                        <m:t>×</m:t>
                      </m:r>
                      <m:f>
                        <m:fPr>
                          <m:ctrlPr>
                            <a:rPr lang="de-DE" sz="2000" b="0" i="1" smtClean="0">
                              <a:latin typeface="Cambria Math" panose="02040503050406030204" pitchFamily="18" charset="0"/>
                              <a:ea typeface="Cambria Math"/>
                            </a:rPr>
                          </m:ctrlPr>
                        </m:fPr>
                        <m:num>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𝑅</m:t>
                              </m:r>
                            </m:e>
                            <m:sub>
                              <m:r>
                                <a:rPr lang="de-DE" sz="2000" b="0" i="1" smtClean="0">
                                  <a:latin typeface="Cambria Math"/>
                                  <a:ea typeface="Cambria Math"/>
                                </a:rPr>
                                <m:t>𝑋𝑌</m:t>
                              </m:r>
                            </m:sub>
                          </m:sSub>
                        </m:num>
                        <m:den>
                          <m:rad>
                            <m:radPr>
                              <m:degHide m:val="on"/>
                              <m:ctrlPr>
                                <a:rPr lang="de-DE" sz="2000" b="0" i="1" smtClean="0">
                                  <a:latin typeface="Cambria Math" panose="02040503050406030204" pitchFamily="18" charset="0"/>
                                  <a:ea typeface="Cambria Math"/>
                                </a:rPr>
                              </m:ctrlPr>
                            </m:radPr>
                            <m:deg/>
                            <m:e>
                              <m:r>
                                <a:rPr lang="de-DE" sz="2000" b="0" i="1" smtClean="0">
                                  <a:latin typeface="Cambria Math"/>
                                  <a:ea typeface="Cambria Math"/>
                                </a:rPr>
                                <m:t>1−</m:t>
                              </m:r>
                              <m:sSubSup>
                                <m:sSubSupPr>
                                  <m:ctrlPr>
                                    <a:rPr lang="de-DE" sz="2000" b="0" i="1" smtClean="0">
                                      <a:latin typeface="Cambria Math" panose="02040503050406030204" pitchFamily="18" charset="0"/>
                                      <a:ea typeface="Cambria Math"/>
                                    </a:rPr>
                                  </m:ctrlPr>
                                </m:sSubSupPr>
                                <m:e>
                                  <m:r>
                                    <a:rPr lang="de-DE" sz="2000" b="0" i="1" smtClean="0">
                                      <a:latin typeface="Cambria Math"/>
                                      <a:ea typeface="Cambria Math"/>
                                    </a:rPr>
                                    <m:t>𝑅</m:t>
                                  </m:r>
                                </m:e>
                                <m:sub>
                                  <m:r>
                                    <a:rPr lang="de-DE" sz="2000" b="0" i="1" smtClean="0">
                                      <a:latin typeface="Cambria Math"/>
                                      <a:ea typeface="Cambria Math"/>
                                    </a:rPr>
                                    <m:t>𝑋𝑌</m:t>
                                  </m:r>
                                </m:sub>
                                <m:sup>
                                  <m:r>
                                    <a:rPr lang="de-DE" sz="2000" b="0" i="1" smtClean="0">
                                      <a:latin typeface="Cambria Math"/>
                                      <a:ea typeface="Cambria Math"/>
                                    </a:rPr>
                                    <m:t>2</m:t>
                                  </m:r>
                                </m:sup>
                              </m:sSubSup>
                            </m:e>
                          </m:rad>
                        </m:den>
                      </m:f>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a:ea typeface="Cambria Math"/>
                            </a:rPr>
                            <m:t>𝑇</m:t>
                          </m:r>
                        </m:e>
                        <m:sub>
                          <m:r>
                            <a:rPr lang="de-DE" sz="2000" b="0" i="1" smtClean="0">
                              <a:latin typeface="Cambria Math"/>
                              <a:ea typeface="Cambria Math"/>
                            </a:rPr>
                            <m:t>𝑅</m:t>
                          </m:r>
                        </m:sub>
                      </m:sSub>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827584" y="3645024"/>
                <a:ext cx="6984776" cy="1110304"/>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68313" y="4869160"/>
                <a:ext cx="8222258" cy="721288"/>
              </a:xfrm>
              <a:prstGeom prst="rect">
                <a:avLst/>
              </a:prstGeom>
              <a:noFill/>
            </p:spPr>
            <p:txBody>
              <a:bodyPr wrap="square" rtlCol="0">
                <a:spAutoFit/>
              </a:bodyPr>
              <a:lstStyle/>
              <a:p>
                <a:r>
                  <a:rPr lang="de-DE" sz="2000" dirty="0">
                    <a:latin typeface="+mn-lt"/>
                  </a:rPr>
                  <a:t>&gt; Korrelationstest und Tests in den klassischen Modellen mit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1,0</m:t>
                        </m:r>
                      </m:sub>
                    </m:sSub>
                    <m:r>
                      <a:rPr lang="de-DE" sz="2000" i="1">
                        <a:latin typeface="Cambria Math"/>
                      </a:rPr>
                      <m:t>=0</m:t>
                    </m:r>
                  </m:oMath>
                </a14:m>
                <a:r>
                  <a:rPr lang="de-DE" sz="2000" dirty="0">
                    <a:latin typeface="+mn-lt"/>
                  </a:rPr>
                  <a:t> sind</a:t>
                </a:r>
              </a:p>
              <a:p>
                <a:r>
                  <a:rPr lang="de-DE" sz="2000" dirty="0">
                    <a:latin typeface="+mn-lt"/>
                  </a:rPr>
                  <a:t>   äquivalent (führen stets zu identischen Testentscheidungen)</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13" y="4869160"/>
                <a:ext cx="8222258" cy="721288"/>
              </a:xfrm>
              <a:prstGeom prst="rect">
                <a:avLst/>
              </a:prstGeom>
              <a:blipFill rotWithShape="1">
                <a:blip r:embed="rId6"/>
                <a:stretch>
                  <a:fillRect l="-815" t="-4237" b="-14407"/>
                </a:stretch>
              </a:blipFill>
            </p:spPr>
            <p:txBody>
              <a:bodyPr/>
              <a:lstStyle/>
              <a:p>
                <a:r>
                  <a:rPr lang="de-DE">
                    <a:noFill/>
                  </a:rPr>
                  <a:t> </a:t>
                </a:r>
              </a:p>
            </p:txBody>
          </p:sp>
        </mc:Fallback>
      </mc:AlternateContent>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915</a:t>
            </a:r>
            <a:endParaRPr lang="de-DE" sz="8000" b="1" dirty="0">
              <a:solidFill>
                <a:schemeClr val="tx1"/>
              </a:solidFill>
              <a:latin typeface="+mj-lt"/>
            </a:endParaRPr>
          </a:p>
        </p:txBody>
      </p:sp>
    </p:spTree>
    <p:extLst>
      <p:ext uri="{BB962C8B-B14F-4D97-AF65-F5344CB8AC3E}">
        <p14:creationId xmlns:p14="http://schemas.microsoft.com/office/powerpoint/2010/main" val="478901021"/>
      </p:ext>
    </p:extLst>
  </p:cSld>
  <p:clrMapOvr>
    <a:masterClrMapping/>
  </p:clrMapOvr>
</p:sld>
</file>

<file path=ppt/slides/slide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2" y="1124744"/>
            <a:ext cx="3527623"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Spezialfall: Binärer Regressor</a:t>
            </a:r>
          </a:p>
        </p:txBody>
      </p:sp>
      <p:sp>
        <p:nvSpPr>
          <p:cNvPr id="12" name="Textfeld 11"/>
          <p:cNvSpPr txBox="1">
            <a:spLocks noChangeArrowheads="1"/>
          </p:cNvSpPr>
          <p:nvPr/>
        </p:nvSpPr>
        <p:spPr bwMode="auto">
          <a:xfrm>
            <a:off x="468311" y="1700808"/>
            <a:ext cx="230348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extfeld 12"/>
          <p:cNvSpPr txBox="1"/>
          <p:nvPr/>
        </p:nvSpPr>
        <p:spPr>
          <a:xfrm>
            <a:off x="468313" y="2100918"/>
            <a:ext cx="8222258" cy="1015663"/>
          </a:xfrm>
          <a:prstGeom prst="rect">
            <a:avLst/>
          </a:prstGeom>
          <a:noFill/>
        </p:spPr>
        <p:txBody>
          <a:bodyPr wrap="square" rtlCol="0">
            <a:spAutoFit/>
          </a:bodyPr>
          <a:lstStyle/>
          <a:p>
            <a:r>
              <a:rPr lang="de-DE" sz="2000" dirty="0">
                <a:latin typeface="+mn-lt"/>
              </a:rPr>
              <a:t>&gt; Ein Spezialfall eines einfachen linearen Regressionsmodells liegt vor, falls</a:t>
            </a:r>
          </a:p>
          <a:p>
            <a:r>
              <a:rPr lang="de-DE" sz="2000" dirty="0">
                <a:latin typeface="+mn-lt"/>
              </a:rPr>
              <a:t>   der Regressor </a:t>
            </a:r>
            <a:r>
              <a:rPr lang="de-DE" sz="2000" b="1" dirty="0">
                <a:solidFill>
                  <a:srgbClr val="0070C0"/>
                </a:solidFill>
                <a:latin typeface="+mn-lt"/>
              </a:rPr>
              <a:t>binär</a:t>
            </a:r>
            <a:r>
              <a:rPr lang="de-DE" sz="2000" dirty="0">
                <a:latin typeface="+mn-lt"/>
              </a:rPr>
              <a:t> (0-1-Variable) ist. Grundsätzlich können damit auch </a:t>
            </a:r>
          </a:p>
          <a:p>
            <a:r>
              <a:rPr lang="de-DE" sz="2000" dirty="0">
                <a:latin typeface="+mn-lt"/>
              </a:rPr>
              <a:t>   kategoriale Merkmale als Regressoren verwendet werden. </a:t>
            </a:r>
          </a:p>
        </p:txBody>
      </p:sp>
      <p:sp>
        <p:nvSpPr>
          <p:cNvPr id="14" name="Textfeld 13"/>
          <p:cNvSpPr txBox="1"/>
          <p:nvPr/>
        </p:nvSpPr>
        <p:spPr>
          <a:xfrm>
            <a:off x="468313" y="3116581"/>
            <a:ext cx="8222258" cy="707886"/>
          </a:xfrm>
          <a:prstGeom prst="rect">
            <a:avLst/>
          </a:prstGeom>
          <a:noFill/>
        </p:spPr>
        <p:txBody>
          <a:bodyPr wrap="square" rtlCol="0">
            <a:spAutoFit/>
          </a:bodyPr>
          <a:lstStyle/>
          <a:p>
            <a:r>
              <a:rPr lang="de-DE" sz="2000" dirty="0">
                <a:latin typeface="+mn-lt"/>
              </a:rPr>
              <a:t>&gt; Inferenz bei binärem Regressor ist äquivalent zur Inferenz über Erwartungs-</a:t>
            </a:r>
          </a:p>
          <a:p>
            <a:r>
              <a:rPr lang="de-DE" sz="2000" dirty="0">
                <a:latin typeface="+mn-lt"/>
              </a:rPr>
              <a:t>   </a:t>
            </a:r>
            <a:r>
              <a:rPr lang="de-DE" sz="2000" dirty="0" err="1">
                <a:latin typeface="+mn-lt"/>
              </a:rPr>
              <a:t>wertdifferenzen</a:t>
            </a:r>
            <a:endParaRPr lang="de-DE" sz="2000" dirty="0">
              <a:latin typeface="+mn-lt"/>
            </a:endParaRPr>
          </a:p>
        </p:txBody>
      </p:sp>
      <p:sp>
        <p:nvSpPr>
          <p:cNvPr id="15" name="Textfeld 14"/>
          <p:cNvSpPr txBox="1">
            <a:spLocks noChangeArrowheads="1"/>
          </p:cNvSpPr>
          <p:nvPr/>
        </p:nvSpPr>
        <p:spPr bwMode="auto">
          <a:xfrm>
            <a:off x="468313" y="3933056"/>
            <a:ext cx="640794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der Regressionskoeffizienten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8" name="Textfeld 17"/>
              <p:cNvSpPr txBox="1"/>
              <p:nvPr/>
            </p:nvSpPr>
            <p:spPr>
              <a:xfrm>
                <a:off x="468313" y="4364279"/>
                <a:ext cx="8222258" cy="707886"/>
              </a:xfrm>
              <a:prstGeom prst="rect">
                <a:avLst/>
              </a:prstGeom>
              <a:noFill/>
            </p:spPr>
            <p:txBody>
              <a:bodyPr wrap="square" rtlCol="0">
                <a:spAutoFit/>
              </a:bodyPr>
              <a:lstStyle/>
              <a:p>
                <a:r>
                  <a:rPr lang="de-DE" sz="2000" dirty="0">
                    <a:latin typeface="+mn-lt"/>
                  </a:rPr>
                  <a:t>&gt; Ausgehend vom Modell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oMath>
                </a14:m>
                <a:r>
                  <a:rPr lang="de-DE" sz="2000" dirty="0">
                    <a:latin typeface="+mn-lt"/>
                  </a:rPr>
                  <a:t> mit binärem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oMath>
                </a14:m>
                <a:r>
                  <a:rPr lang="de-DE" sz="2000" dirty="0">
                    <a:latin typeface="+mn-lt"/>
                  </a:rPr>
                  <a:t> erhalten wir</a:t>
                </a:r>
              </a:p>
              <a:p>
                <a:r>
                  <a:rPr lang="de-DE" sz="2000" dirty="0">
                    <a:latin typeface="+mn-lt"/>
                  </a:rPr>
                  <a:t>   in allen Modellvarianten mit Annahme (A1), (A1*) und (A1**) dann </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4364279"/>
                <a:ext cx="8222258" cy="707886"/>
              </a:xfrm>
              <a:prstGeom prst="rect">
                <a:avLst/>
              </a:prstGeom>
              <a:blipFill rotWithShape="1">
                <a:blip r:embed="rId3"/>
                <a:stretch>
                  <a:fillRect l="-815" t="-4310" b="-1465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p:cNvSpPr txBox="1"/>
              <p:nvPr/>
            </p:nvSpPr>
            <p:spPr>
              <a:xfrm>
                <a:off x="1129134" y="5091412"/>
                <a:ext cx="5819130" cy="400110"/>
              </a:xfrm>
              <a:prstGeom prst="rect">
                <a:avLst/>
              </a:prstGeom>
              <a:noFill/>
            </p:spPr>
            <p:txBody>
              <a:bodyPr wrap="square" rtlCol="0">
                <a:spAutoFit/>
              </a:bodyPr>
              <a:lstStyle/>
              <a:p>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=0</m:t>
                        </m:r>
                      </m:e>
                    </m:d>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0</m:t>
                        </m:r>
                      </m:sub>
                    </m:sSub>
                  </m:oMath>
                </a14:m>
                <a:r>
                  <a:rPr lang="de-DE" sz="2000" dirty="0"/>
                  <a:t> </a:t>
                </a:r>
                <a:r>
                  <a:rPr lang="de-DE" sz="2000" dirty="0">
                    <a:latin typeface="+mn-lt"/>
                  </a:rPr>
                  <a:t> und</a:t>
                </a:r>
                <a:r>
                  <a:rPr lang="de-DE" sz="2000" dirty="0"/>
                  <a:t>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r>
                          <a:rPr lang="de-DE" sz="2000" b="0" i="1" smtClean="0">
                            <a:latin typeface="Cambria Math"/>
                          </a:rPr>
                          <m:t>1</m:t>
                        </m:r>
                      </m:e>
                    </m:d>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oMath>
                </a14:m>
                <a:endParaRPr lang="de-DE" sz="2000" dirty="0"/>
              </a:p>
            </p:txBody>
          </p:sp>
        </mc:Choice>
        <mc:Fallback xmlns="">
          <p:sp>
            <p:nvSpPr>
              <p:cNvPr id="3" name="Textfeld 2"/>
              <p:cNvSpPr txBox="1">
                <a:spLocks noRot="1" noChangeAspect="1" noMove="1" noResize="1" noEditPoints="1" noAdjustHandles="1" noChangeArrowheads="1" noChangeShapeType="1" noTextEdit="1"/>
              </p:cNvSpPr>
              <p:nvPr/>
            </p:nvSpPr>
            <p:spPr>
              <a:xfrm>
                <a:off x="1129134" y="5091412"/>
                <a:ext cx="5819130" cy="400110"/>
              </a:xfrm>
              <a:prstGeom prst="rect">
                <a:avLst/>
              </a:prstGeom>
              <a:blipFill rotWithShape="1">
                <a:blip r:embed="rId4"/>
                <a:stretch>
                  <a:fillRect t="-7576" b="-25758"/>
                </a:stretch>
              </a:blipFill>
            </p:spPr>
            <p:txBody>
              <a:bodyPr/>
              <a:lstStyle/>
              <a:p>
                <a:r>
                  <a:rPr lang="de-DE">
                    <a:noFill/>
                  </a:rPr>
                  <a:t> </a:t>
                </a:r>
              </a:p>
            </p:txBody>
          </p:sp>
        </mc:Fallback>
      </mc:AlternateContent>
      <p:sp>
        <p:nvSpPr>
          <p:cNvPr id="19" name="Textfeld 18"/>
          <p:cNvSpPr txBox="1"/>
          <p:nvPr/>
        </p:nvSpPr>
        <p:spPr>
          <a:xfrm>
            <a:off x="460871" y="5564489"/>
            <a:ext cx="8222258" cy="400110"/>
          </a:xfrm>
          <a:prstGeom prst="rect">
            <a:avLst/>
          </a:prstGeom>
          <a:noFill/>
        </p:spPr>
        <p:txBody>
          <a:bodyPr wrap="square" rtlCol="0">
            <a:spAutoFit/>
          </a:bodyPr>
          <a:lstStyle/>
          <a:p>
            <a:r>
              <a:rPr lang="de-DE" sz="2000" dirty="0">
                <a:latin typeface="+mn-lt"/>
              </a:rPr>
              <a:t>&gt; Setzen wir</a:t>
            </a:r>
          </a:p>
        </p:txBody>
      </p:sp>
      <mc:AlternateContent xmlns:mc="http://schemas.openxmlformats.org/markup-compatibility/2006" xmlns:a14="http://schemas.microsoft.com/office/drawing/2010/main">
        <mc:Choice Requires="a14">
          <p:sp>
            <p:nvSpPr>
              <p:cNvPr id="20" name="Textfeld 19"/>
              <p:cNvSpPr txBox="1"/>
              <p:nvPr/>
            </p:nvSpPr>
            <p:spPr>
              <a:xfrm>
                <a:off x="1130676" y="5964599"/>
                <a:ext cx="5819130" cy="400110"/>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=0</m:t>
                        </m:r>
                      </m:e>
                    </m:d>
                  </m:oMath>
                </a14:m>
                <a:r>
                  <a:rPr lang="de-DE" sz="2000" dirty="0"/>
                  <a:t> </a:t>
                </a:r>
                <a:r>
                  <a:rPr lang="de-DE" sz="2000" dirty="0">
                    <a:latin typeface="+mn-lt"/>
                  </a:rPr>
                  <a:t> und   </a:t>
                </a:r>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1</m:t>
                        </m:r>
                      </m:sub>
                    </m:sSub>
                    <m:r>
                      <a:rPr lang="de-DE" sz="2000" i="1">
                        <a:latin typeface="Cambria Math"/>
                      </a:rPr>
                      <m:t>=</m:t>
                    </m:r>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r>
                          <a:rPr lang="de-DE" sz="2000" b="0" i="1" smtClean="0">
                            <a:latin typeface="Cambria Math"/>
                          </a:rPr>
                          <m:t>1</m:t>
                        </m:r>
                      </m:e>
                    </m:d>
                  </m:oMath>
                </a14:m>
                <a:endParaRPr lang="de-DE" sz="2000" dirty="0"/>
              </a:p>
            </p:txBody>
          </p:sp>
        </mc:Choice>
        <mc:Fallback xmlns="">
          <p:sp>
            <p:nvSpPr>
              <p:cNvPr id="20" name="Textfeld 19"/>
              <p:cNvSpPr txBox="1">
                <a:spLocks noRot="1" noChangeAspect="1" noMove="1" noResize="1" noEditPoints="1" noAdjustHandles="1" noChangeArrowheads="1" noChangeShapeType="1" noTextEdit="1"/>
              </p:cNvSpPr>
              <p:nvPr/>
            </p:nvSpPr>
            <p:spPr>
              <a:xfrm>
                <a:off x="1130676" y="5964599"/>
                <a:ext cx="5819130" cy="400110"/>
              </a:xfrm>
              <a:prstGeom prst="rect">
                <a:avLst/>
              </a:prstGeom>
              <a:blipFill rotWithShape="1">
                <a:blip r:embed="rId5"/>
                <a:stretch>
                  <a:fillRect t="-7576" b="-25758"/>
                </a:stretch>
              </a:blipFill>
            </p:spPr>
            <p:txBody>
              <a:bodyPr/>
              <a:lstStyle/>
              <a:p>
                <a:r>
                  <a:rPr lang="de-DE">
                    <a:noFill/>
                  </a:rPr>
                  <a:t> </a:t>
                </a:r>
              </a:p>
            </p:txBody>
          </p:sp>
        </mc:Fallback>
      </mc:AlternateContent>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916</a:t>
            </a:r>
            <a:endParaRPr lang="de-DE" sz="8000" b="1" dirty="0">
              <a:solidFill>
                <a:schemeClr val="tx1"/>
              </a:solidFill>
              <a:latin typeface="+mj-lt"/>
            </a:endParaRPr>
          </a:p>
        </p:txBody>
      </p:sp>
    </p:spTree>
    <p:extLst>
      <p:ext uri="{BB962C8B-B14F-4D97-AF65-F5344CB8AC3E}">
        <p14:creationId xmlns:p14="http://schemas.microsoft.com/office/powerpoint/2010/main" val="198092055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4.3 Spezielle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89</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420602"/>
            <a:ext cx="7620000" cy="4105275"/>
          </a:xfrm>
          <a:prstGeom prst="rect">
            <a:avLst/>
          </a:prstGeom>
        </p:spPr>
      </p:pic>
    </p:spTree>
    <p:extLst>
      <p:ext uri="{BB962C8B-B14F-4D97-AF65-F5344CB8AC3E}">
        <p14:creationId xmlns:p14="http://schemas.microsoft.com/office/powerpoint/2010/main" val="3056240044"/>
      </p:ext>
    </p:extLst>
  </p:cSld>
  <p:clrMapOvr>
    <a:masterClrMapping/>
  </p:clrMapOvr>
</p:sld>
</file>

<file path=ppt/slides/slide9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5" name="Textfeld 14"/>
          <p:cNvSpPr txBox="1"/>
          <p:nvPr/>
        </p:nvSpPr>
        <p:spPr>
          <a:xfrm>
            <a:off x="468977" y="1124744"/>
            <a:ext cx="8222258" cy="400110"/>
          </a:xfrm>
          <a:prstGeom prst="rect">
            <a:avLst/>
          </a:prstGeom>
          <a:noFill/>
        </p:spPr>
        <p:txBody>
          <a:bodyPr wrap="square" rtlCol="0">
            <a:spAutoFit/>
          </a:bodyPr>
          <a:lstStyle/>
          <a:p>
            <a:r>
              <a:rPr lang="de-DE" sz="2000" dirty="0">
                <a:latin typeface="+mn-lt"/>
              </a:rPr>
              <a:t>  erhalten wir die Beziehungen</a:t>
            </a:r>
          </a:p>
        </p:txBody>
      </p:sp>
      <mc:AlternateContent xmlns:mc="http://schemas.openxmlformats.org/markup-compatibility/2006" xmlns:a14="http://schemas.microsoft.com/office/drawing/2010/main">
        <mc:Choice Requires="a14">
          <p:sp>
            <p:nvSpPr>
              <p:cNvPr id="18" name="Textfeld 17"/>
              <p:cNvSpPr txBox="1"/>
              <p:nvPr/>
            </p:nvSpPr>
            <p:spPr>
              <a:xfrm>
                <a:off x="971600" y="1524854"/>
                <a:ext cx="5819130" cy="400110"/>
              </a:xfrm>
              <a:prstGeom prst="rect">
                <a:avLst/>
              </a:prstGeom>
              <a:noFill/>
            </p:spPr>
            <p:txBody>
              <a:bodyPr wrap="square" rtlCol="0">
                <a:spAutoFit/>
              </a:bodyPr>
              <a:lstStyle/>
              <a:p>
                <a14:m>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0</m:t>
                        </m:r>
                      </m:sub>
                    </m:sSub>
                  </m:oMath>
                </a14:m>
                <a:r>
                  <a:rPr lang="de-DE" sz="2000" dirty="0"/>
                  <a:t> </a:t>
                </a:r>
                <a:r>
                  <a:rPr lang="de-DE" sz="2000" dirty="0">
                    <a:latin typeface="+mn-lt"/>
                  </a:rPr>
                  <a:t> und   </a:t>
                </a:r>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ea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b="0" i="1" smtClean="0">
                            <a:latin typeface="Cambria Math"/>
                            <a:ea typeface="Cambria Math"/>
                          </a:rPr>
                          <m:t>1</m:t>
                        </m:r>
                      </m:sub>
                    </m:sSub>
                    <m:r>
                      <a:rPr lang="de-DE" sz="2000" b="0" i="1" smtClean="0">
                        <a:latin typeface="Cambria Math"/>
                      </a:rPr>
                      <m:t>−</m:t>
                    </m:r>
                    <m:sSub>
                      <m:sSubPr>
                        <m:ctrlPr>
                          <a:rPr lang="de-DE" sz="2000" i="1">
                            <a:latin typeface="Cambria Math" panose="02040503050406030204" pitchFamily="18" charset="0"/>
                          </a:rPr>
                        </m:ctrlPr>
                      </m:sSubPr>
                      <m:e>
                        <m:r>
                          <a:rPr lang="de-DE" sz="2000" i="1" smtClean="0">
                            <a:latin typeface="Cambria Math"/>
                            <a:ea typeface="Cambria Math"/>
                          </a:rPr>
                          <m:t>𝜇</m:t>
                        </m:r>
                      </m:e>
                      <m:sub>
                        <m:r>
                          <a:rPr lang="de-DE" sz="2000" i="1">
                            <a:latin typeface="Cambria Math"/>
                          </a:rPr>
                          <m:t>0</m:t>
                        </m:r>
                      </m:sub>
                    </m:sSub>
                  </m:oMath>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971600" y="1524854"/>
                <a:ext cx="5819130" cy="400110"/>
              </a:xfrm>
              <a:prstGeom prst="rect">
                <a:avLst/>
              </a:prstGeom>
              <a:blipFill rotWithShape="1">
                <a:blip r:embed="rId3"/>
                <a:stretch>
                  <a:fillRect t="-7576" b="-25758"/>
                </a:stretch>
              </a:blipFill>
            </p:spPr>
            <p:txBody>
              <a:bodyPr/>
              <a:lstStyle/>
              <a:p>
                <a:r>
                  <a:rPr lang="de-DE">
                    <a:noFill/>
                  </a:rPr>
                  <a:t> </a:t>
                </a:r>
              </a:p>
            </p:txBody>
          </p:sp>
        </mc:Fallback>
      </mc:AlternateContent>
      <p:sp>
        <p:nvSpPr>
          <p:cNvPr id="19" name="Textfeld 18"/>
          <p:cNvSpPr txBox="1">
            <a:spLocks noChangeArrowheads="1"/>
          </p:cNvSpPr>
          <p:nvPr/>
        </p:nvSpPr>
        <p:spPr bwMode="auto">
          <a:xfrm>
            <a:off x="468313" y="2092786"/>
            <a:ext cx="8529691"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KQ-Schätzer bei binärem Regressor </a:t>
            </a:r>
            <a:r>
              <a:rPr lang="de-DE" sz="2000" dirty="0">
                <a:solidFill>
                  <a:srgbClr val="0070C0"/>
                </a:solidFill>
                <a:latin typeface="+mn-lt"/>
              </a:rPr>
              <a:t>●</a:t>
            </a:r>
            <a:endParaRPr lang="de-DE" sz="2000" b="1" dirty="0">
              <a:solidFill>
                <a:srgbClr val="0070C0"/>
              </a:solidFill>
              <a:latin typeface="+mn-lt"/>
            </a:endParaRPr>
          </a:p>
        </p:txBody>
      </p:sp>
      <p:sp>
        <p:nvSpPr>
          <p:cNvPr id="22" name="Textfeld 21"/>
          <p:cNvSpPr txBox="1"/>
          <p:nvPr/>
        </p:nvSpPr>
        <p:spPr>
          <a:xfrm>
            <a:off x="468976" y="4797152"/>
            <a:ext cx="8186549" cy="400110"/>
          </a:xfrm>
          <a:prstGeom prst="rect">
            <a:avLst/>
          </a:prstGeom>
          <a:noFill/>
        </p:spPr>
        <p:txBody>
          <a:bodyPr wrap="square" rtlCol="0">
            <a:spAutoFit/>
          </a:bodyPr>
          <a:lstStyle/>
          <a:p>
            <a:r>
              <a:rPr lang="de-DE" sz="2000" dirty="0">
                <a:latin typeface="+mn-lt"/>
              </a:rPr>
              <a:t>&gt; Nachweis umständlich jedoch mathematisch eigentlich nicht anspruchsvoll</a:t>
            </a:r>
          </a:p>
        </p:txBody>
      </p:sp>
      <p:sp>
        <p:nvSpPr>
          <p:cNvPr id="23" name="Textfeld 22"/>
          <p:cNvSpPr txBox="1"/>
          <p:nvPr/>
        </p:nvSpPr>
        <p:spPr>
          <a:xfrm>
            <a:off x="468313" y="5223940"/>
            <a:ext cx="8186549" cy="400110"/>
          </a:xfrm>
          <a:prstGeom prst="rect">
            <a:avLst/>
          </a:prstGeom>
          <a:noFill/>
        </p:spPr>
        <p:txBody>
          <a:bodyPr wrap="square" rtlCol="0">
            <a:spAutoFit/>
          </a:bodyPr>
          <a:lstStyle/>
          <a:p>
            <a:r>
              <a:rPr lang="de-DE" sz="2000" dirty="0">
                <a:latin typeface="+mn-lt"/>
              </a:rPr>
              <a:t>&gt; Ergebnisse sind intuitiv nachvollziehbar!</a:t>
            </a: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917</a:t>
            </a:r>
            <a:endParaRPr lang="de-DE" sz="8000" b="1" dirty="0">
              <a:solidFill>
                <a:schemeClr val="tx1"/>
              </a:solidFill>
              <a:latin typeface="+mj-lt"/>
            </a:endParaRPr>
          </a:p>
        </p:txBody>
      </p:sp>
      <p:pic>
        <p:nvPicPr>
          <p:cNvPr id="2" name="Grafik 1"/>
          <p:cNvPicPr>
            <a:picLocks noChangeAspect="1"/>
          </p:cNvPicPr>
          <p:nvPr/>
        </p:nvPicPr>
        <p:blipFill>
          <a:blip r:embed="rId4"/>
          <a:stretch>
            <a:fillRect/>
          </a:stretch>
        </p:blipFill>
        <p:spPr>
          <a:xfrm>
            <a:off x="468313" y="2519574"/>
            <a:ext cx="7581900" cy="2247900"/>
          </a:xfrm>
          <a:prstGeom prst="rect">
            <a:avLst/>
          </a:prstGeom>
        </p:spPr>
      </p:pic>
    </p:spTree>
    <p:extLst>
      <p:ext uri="{BB962C8B-B14F-4D97-AF65-F5344CB8AC3E}">
        <p14:creationId xmlns:p14="http://schemas.microsoft.com/office/powerpoint/2010/main" val="1221260771"/>
      </p:ext>
    </p:extLst>
  </p:cSld>
  <p:clrMapOvr>
    <a:masterClrMapping/>
  </p:clrMapOvr>
</p:sld>
</file>

<file path=ppt/slides/slide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Varianzschätzer bei binärem Regressor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3430" y="1601771"/>
            <a:ext cx="7600950" cy="4276725"/>
          </a:xfrm>
          <a:prstGeom prst="rect">
            <a:avLst/>
          </a:prstGeom>
        </p:spPr>
      </p:pic>
      <p:sp>
        <p:nvSpPr>
          <p:cNvPr id="18" name="Ellipse 17"/>
          <p:cNvSpPr/>
          <p:nvPr/>
        </p:nvSpPr>
        <p:spPr>
          <a:xfrm>
            <a:off x="971600" y="2906359"/>
            <a:ext cx="504056" cy="432048"/>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Ellipse 18"/>
          <p:cNvSpPr/>
          <p:nvPr/>
        </p:nvSpPr>
        <p:spPr>
          <a:xfrm>
            <a:off x="971600" y="4153958"/>
            <a:ext cx="504056" cy="43204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Ellipse 19"/>
          <p:cNvSpPr/>
          <p:nvPr/>
        </p:nvSpPr>
        <p:spPr>
          <a:xfrm>
            <a:off x="2267744" y="2863540"/>
            <a:ext cx="432048" cy="517686"/>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Ellipse 21"/>
          <p:cNvSpPr/>
          <p:nvPr/>
        </p:nvSpPr>
        <p:spPr>
          <a:xfrm>
            <a:off x="2267744" y="4125309"/>
            <a:ext cx="432048" cy="517686"/>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918</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302352094"/>
      </p:ext>
    </p:extLst>
  </p:cSld>
  <p:clrMapOvr>
    <a:masterClrMapping/>
  </p:clrMapOvr>
</p:sld>
</file>

<file path=ppt/slides/slide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Äquivalenz der Inferenz bezüglich </a:t>
            </a:r>
            <a:r>
              <a:rPr lang="el-GR" sz="2000" b="1" i="1" dirty="0">
                <a:solidFill>
                  <a:srgbClr val="0070C0"/>
                </a:solidFill>
                <a:latin typeface="Times New Roman"/>
                <a:cs typeface="Times New Roman"/>
              </a:rPr>
              <a:t>β</a:t>
            </a:r>
            <a:r>
              <a:rPr lang="de-DE" sz="2000" b="1" baseline="-25000" dirty="0">
                <a:solidFill>
                  <a:srgbClr val="0070C0"/>
                </a:solidFill>
                <a:latin typeface="Times New Roman"/>
                <a:cs typeface="Times New Roman"/>
              </a:rPr>
              <a:t>1</a:t>
            </a:r>
            <a:r>
              <a:rPr lang="de-DE" sz="2000" b="1" dirty="0">
                <a:solidFill>
                  <a:srgbClr val="0070C0"/>
                </a:solidFill>
                <a:latin typeface="Times New Roman"/>
                <a:cs typeface="Times New Roman"/>
              </a:rPr>
              <a:t> und </a:t>
            </a:r>
            <a:r>
              <a:rPr lang="de-DE" sz="2000" b="1" i="1" dirty="0">
                <a:solidFill>
                  <a:srgbClr val="0070C0"/>
                </a:solidFill>
                <a:latin typeface="Times New Roman"/>
                <a:cs typeface="Times New Roman"/>
                <a:sym typeface="Symbol"/>
              </a:rPr>
              <a:t></a:t>
            </a:r>
            <a:r>
              <a:rPr lang="de-DE" sz="2000" b="1" baseline="-25000" dirty="0">
                <a:solidFill>
                  <a:srgbClr val="0070C0"/>
                </a:solidFill>
                <a:latin typeface="Times New Roman"/>
                <a:cs typeface="Times New Roman"/>
                <a:sym typeface="Symbol"/>
              </a:rPr>
              <a:t>1</a:t>
            </a:r>
            <a:r>
              <a:rPr lang="de-DE" sz="2000" b="1" dirty="0">
                <a:solidFill>
                  <a:srgbClr val="0070C0"/>
                </a:solidFill>
                <a:latin typeface="Times New Roman"/>
                <a:cs typeface="Times New Roman"/>
                <a:sym typeface="Symbol"/>
              </a:rPr>
              <a:t>  </a:t>
            </a:r>
            <a:r>
              <a:rPr lang="de-DE" sz="2000" b="1" i="1" dirty="0">
                <a:solidFill>
                  <a:srgbClr val="0070C0"/>
                </a:solidFill>
                <a:latin typeface="Times New Roman"/>
                <a:cs typeface="Times New Roman"/>
                <a:sym typeface="Symbol"/>
              </a:rPr>
              <a:t></a:t>
            </a:r>
            <a:r>
              <a:rPr lang="de-DE" sz="2000" b="1" baseline="-25000" dirty="0">
                <a:solidFill>
                  <a:srgbClr val="0070C0"/>
                </a:solidFill>
                <a:latin typeface="Times New Roman"/>
                <a:cs typeface="Times New Roman"/>
                <a:sym typeface="Symbol"/>
              </a:rPr>
              <a:t>0</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468977" y="3924349"/>
            <a:ext cx="2590856" cy="400110"/>
          </a:xfrm>
          <a:prstGeom prst="rect">
            <a:avLst/>
          </a:prstGeom>
          <a:noFill/>
        </p:spPr>
        <p:txBody>
          <a:bodyPr wrap="square" rtlCol="0">
            <a:spAutoFit/>
          </a:bodyPr>
          <a:lstStyle/>
          <a:p>
            <a:r>
              <a:rPr lang="de-DE" sz="2000" dirty="0">
                <a:latin typeface="+mn-lt"/>
              </a:rPr>
              <a:t>&gt; Ad (i):</a:t>
            </a:r>
          </a:p>
        </p:txBody>
      </p:sp>
      <mc:AlternateContent xmlns:mc="http://schemas.openxmlformats.org/markup-compatibility/2006" xmlns:a14="http://schemas.microsoft.com/office/drawing/2010/main">
        <mc:Choice Requires="a14">
          <p:sp>
            <p:nvSpPr>
              <p:cNvPr id="12" name="Textfeld 11"/>
              <p:cNvSpPr txBox="1"/>
              <p:nvPr/>
            </p:nvSpPr>
            <p:spPr>
              <a:xfrm>
                <a:off x="621953" y="4812876"/>
                <a:ext cx="8186549" cy="400110"/>
              </a:xfrm>
              <a:prstGeom prst="rect">
                <a:avLst/>
              </a:prstGeom>
              <a:noFill/>
            </p:spPr>
            <p:txBody>
              <a:bodyPr wrap="square" rtlCol="0">
                <a:spAutoFit/>
              </a:bodyPr>
              <a:lstStyle/>
              <a:p>
                <a:r>
                  <a:rPr lang="de-DE" sz="2000" dirty="0">
                    <a:latin typeface="+mn-lt"/>
                  </a:rPr>
                  <a:t>identisch mit dem für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oMath>
                </a14:m>
                <a:r>
                  <a:rPr lang="de-DE" sz="2000" dirty="0">
                    <a:latin typeface="+mn-lt"/>
                  </a:rPr>
                  <a:t>:</a:t>
                </a:r>
              </a:p>
            </p:txBody>
          </p:sp>
        </mc:Choice>
        <mc:Fallback xmlns="">
          <p:sp>
            <p:nvSpPr>
              <p:cNvPr id="12" name="Textfeld 11"/>
              <p:cNvSpPr txBox="1">
                <a:spLocks noRot="1" noChangeAspect="1" noMove="1" noResize="1" noEditPoints="1" noAdjustHandles="1" noChangeArrowheads="1" noChangeShapeType="1" noTextEdit="1"/>
              </p:cNvSpPr>
              <p:nvPr/>
            </p:nvSpPr>
            <p:spPr>
              <a:xfrm>
                <a:off x="621953" y="4812876"/>
                <a:ext cx="8186549" cy="400110"/>
              </a:xfrm>
              <a:prstGeom prst="rect">
                <a:avLst/>
              </a:prstGeom>
              <a:blipFill rotWithShape="1">
                <a:blip r:embed="rId5"/>
                <a:stretch>
                  <a:fillRect l="-745"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926991" y="4324487"/>
                <a:ext cx="5290017" cy="4744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𝑡</m:t>
                              </m:r>
                            </m:e>
                            <m:sub>
                              <m:r>
                                <a:rPr lang="de-DE" sz="2000" i="1">
                                  <a:latin typeface="Cambria Math"/>
                                </a:rPr>
                                <m:t>𝑛</m:t>
                              </m:r>
                              <m:r>
                                <a:rPr lang="de-DE" sz="2000" i="1">
                                  <a:latin typeface="Cambria Math"/>
                                </a:rPr>
                                <m:t>−2,1−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
                            <a:rPr lang="de-DE" sz="2000" i="1">
                              <a:latin typeface="Cambria Math"/>
                              <a:ea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r>
                            <a:rPr lang="de-DE" sz="2000" b="0" i="1" smtClean="0">
                              <a:latin typeface="Cambria Math" panose="02040503050406030204" pitchFamily="18" charset="0"/>
                              <a:ea typeface="Cambria Math"/>
                            </a:rPr>
                            <m:t>+</m:t>
                          </m:r>
                          <m:sSub>
                            <m:sSubPr>
                              <m:ctrlPr>
                                <a:rPr lang="de-DE" sz="2000" i="1">
                                  <a:latin typeface="Cambria Math" panose="02040503050406030204" pitchFamily="18" charset="0"/>
                                </a:rPr>
                              </m:ctrlPr>
                            </m:sSubPr>
                            <m:e>
                              <m:r>
                                <a:rPr lang="de-DE" sz="2000" i="1">
                                  <a:latin typeface="Cambria Math"/>
                                </a:rPr>
                                <m:t>𝑡</m:t>
                              </m:r>
                            </m:e>
                            <m:sub>
                              <m:r>
                                <a:rPr lang="de-DE" sz="2000" i="1">
                                  <a:latin typeface="Cambria Math"/>
                                </a:rPr>
                                <m:t>𝑛</m:t>
                              </m:r>
                              <m:r>
                                <a:rPr lang="de-DE" sz="2000" i="1">
                                  <a:latin typeface="Cambria Math"/>
                                </a:rPr>
                                <m:t>−2,1−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
                            <a:rPr lang="de-DE" sz="2000" i="1">
                              <a:latin typeface="Cambria Math"/>
                              <a:ea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sub>
                          </m:sSub>
                        </m:e>
                      </m:d>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926991" y="4324487"/>
                <a:ext cx="5290017" cy="474489"/>
              </a:xfrm>
              <a:prstGeom prst="rect">
                <a:avLst/>
              </a:prstGeom>
              <a:blipFill>
                <a:blip r:embed="rId6"/>
                <a:stretch>
                  <a:fillRect t="-43590" b="-10897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088631" y="5243898"/>
                <a:ext cx="7587056" cy="107901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𝑌</m:t>
                                  </m:r>
                                </m:e>
                              </m:acc>
                            </m:e>
                            <m:sub>
                              <m:r>
                                <a:rPr lang="de-DE" sz="2000" b="0" i="1" smtClean="0">
                                  <a:latin typeface="Cambria Math"/>
                                  <a:ea typeface="Cambria Math"/>
                                </a:rPr>
                                <m:t>1</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b="0" i="1" smtClean="0">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𝑡</m:t>
                              </m:r>
                            </m:e>
                            <m:sub>
                              <m:r>
                                <a:rPr lang="de-DE" sz="2000" i="1">
                                  <a:latin typeface="Cambria Math"/>
                                </a:rPr>
                                <m:t>𝑛</m:t>
                              </m:r>
                              <m:r>
                                <a:rPr lang="de-DE" sz="2000" i="1">
                                  <a:latin typeface="Cambria Math"/>
                                </a:rPr>
                                <m:t>−2,1−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ad>
                            <m:radPr>
                              <m:degHide m:val="on"/>
                              <m:ctrlPr>
                                <a:rPr lang="de-DE" sz="2000" i="1" smtClean="0">
                                  <a:latin typeface="Cambria Math" panose="02040503050406030204" pitchFamily="18" charset="0"/>
                                </a:rPr>
                              </m:ctrlPr>
                            </m:radPr>
                            <m:deg/>
                            <m:e>
                              <m:f>
                                <m:fPr>
                                  <m:ctrlPr>
                                    <a:rPr lang="de-DE" sz="2000" i="1" smtClean="0">
                                      <a:latin typeface="Cambria Math" panose="02040503050406030204" pitchFamily="18" charset="0"/>
                                    </a:rPr>
                                  </m:ctrlPr>
                                </m:fPr>
                                <m:num>
                                  <m:sSubSup>
                                    <m:sSubSupPr>
                                      <m:ctrlPr>
                                        <a:rPr lang="de-DE" sz="2000" i="1" smtClean="0">
                                          <a:latin typeface="Cambria Math" panose="02040503050406030204" pitchFamily="18" charset="0"/>
                                        </a:rPr>
                                      </m:ctrlPr>
                                    </m:sSubSupPr>
                                    <m:e>
                                      <m:r>
                                        <a:rPr lang="de-DE" sz="2000" b="0" i="1" smtClean="0">
                                          <a:latin typeface="Cambria Math"/>
                                        </a:rPr>
                                        <m:t>𝑆</m:t>
                                      </m:r>
                                    </m:e>
                                    <m:sub>
                                      <m:r>
                                        <a:rPr lang="de-DE" sz="2000" b="0" i="1" smtClean="0">
                                          <a:latin typeface="Cambria Math"/>
                                        </a:rPr>
                                        <m:t>𝑃</m:t>
                                      </m:r>
                                    </m:sub>
                                    <m:sup>
                                      <m:r>
                                        <a:rPr lang="de-DE" sz="2000" b="0" i="1" smtClean="0">
                                          <a:latin typeface="Cambria Math"/>
                                        </a:rPr>
                                        <m:t>2</m:t>
                                      </m:r>
                                    </m:sup>
                                  </m:sSubSup>
                                </m:num>
                                <m:den>
                                  <m:sSub>
                                    <m:sSubPr>
                                      <m:ctrlPr>
                                        <a:rPr lang="de-DE" sz="2000" i="1" smtClean="0">
                                          <a:latin typeface="Cambria Math" panose="02040503050406030204" pitchFamily="18" charset="0"/>
                                        </a:rPr>
                                      </m:ctrlPr>
                                    </m:sSubPr>
                                    <m:e>
                                      <m:r>
                                        <a:rPr lang="de-DE" sz="2000" b="0" i="1" smtClean="0">
                                          <a:latin typeface="Cambria Math"/>
                                        </a:rPr>
                                        <m:t>𝑛</m:t>
                                      </m:r>
                                    </m:e>
                                    <m:sub>
                                      <m:r>
                                        <a:rPr lang="de-DE" sz="2000" b="0" i="1" smtClean="0">
                                          <a:latin typeface="Cambria Math"/>
                                        </a:rPr>
                                        <m:t>0</m:t>
                                      </m:r>
                                    </m:sub>
                                  </m:sSub>
                                </m:den>
                              </m:f>
                              <m:r>
                                <a:rPr lang="de-DE" sz="2000" b="0" i="1" smtClean="0">
                                  <a:latin typeface="Cambria Math"/>
                                </a:rPr>
                                <m:t>+</m:t>
                              </m:r>
                              <m:f>
                                <m:fPr>
                                  <m:ctrlPr>
                                    <a:rPr lang="de-DE" sz="2000" i="1" smtClean="0">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rPr>
                                        <m:t>𝑆</m:t>
                                      </m:r>
                                    </m:e>
                                    <m:sub>
                                      <m:r>
                                        <a:rPr lang="de-DE" sz="2000" i="1">
                                          <a:latin typeface="Cambria Math"/>
                                        </a:rPr>
                                        <m:t>𝑃</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i="1">
                                          <a:latin typeface="Cambria Math"/>
                                        </a:rPr>
                                        <m:t>𝑛</m:t>
                                      </m:r>
                                    </m:e>
                                    <m:sub>
                                      <m:r>
                                        <a:rPr lang="de-DE" sz="2000" b="0" i="1" smtClean="0">
                                          <a:latin typeface="Cambria Math"/>
                                        </a:rPr>
                                        <m:t>1</m:t>
                                      </m:r>
                                    </m:sub>
                                  </m:sSub>
                                </m:den>
                              </m:f>
                            </m:e>
                          </m:rad>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i="1">
                                  <a:latin typeface="Cambria Math"/>
                                  <a:ea typeface="Cambria Math"/>
                                </a:rPr>
                                <m:t>1</m:t>
                              </m:r>
                            </m:sub>
                          </m:sSub>
                          <m:r>
                            <a:rPr lang="de-DE" sz="2000" i="1">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i="1">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rPr>
                                <m:t>𝑡</m:t>
                              </m:r>
                            </m:e>
                            <m:sub>
                              <m:r>
                                <a:rPr lang="de-DE" sz="2000" i="1">
                                  <a:latin typeface="Cambria Math"/>
                                </a:rPr>
                                <m:t>𝑛</m:t>
                              </m:r>
                              <m:r>
                                <a:rPr lang="de-DE" sz="2000" i="1">
                                  <a:latin typeface="Cambria Math"/>
                                </a:rPr>
                                <m:t>−2,1−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rPr>
                                        <m:t>𝑆</m:t>
                                      </m:r>
                                    </m:e>
                                    <m:sub>
                                      <m:r>
                                        <a:rPr lang="de-DE" sz="2000" i="1">
                                          <a:latin typeface="Cambria Math"/>
                                        </a:rPr>
                                        <m:t>𝑃</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0</m:t>
                                      </m:r>
                                    </m:sub>
                                  </m:sSub>
                                </m:den>
                              </m:f>
                              <m:r>
                                <a:rPr lang="de-DE" sz="2000" i="1">
                                  <a:latin typeface="Cambria Math"/>
                                </a:rPr>
                                <m:t>+</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rPr>
                                        <m:t>𝑆</m:t>
                                      </m:r>
                                    </m:e>
                                    <m:sub>
                                      <m:r>
                                        <a:rPr lang="de-DE" sz="2000" i="1">
                                          <a:latin typeface="Cambria Math"/>
                                        </a:rPr>
                                        <m:t>𝑃</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1</m:t>
                                      </m:r>
                                    </m:sub>
                                  </m:sSub>
                                </m:den>
                              </m:f>
                            </m:e>
                          </m:rad>
                        </m:e>
                      </m:d>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088631" y="5243898"/>
                <a:ext cx="7587056" cy="1079013"/>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621954" y="4361677"/>
                <a:ext cx="1439061" cy="400110"/>
              </a:xfrm>
              <a:prstGeom prst="rect">
                <a:avLst/>
              </a:prstGeom>
              <a:noFill/>
            </p:spPr>
            <p:txBody>
              <a:bodyPr wrap="square" rtlCol="0">
                <a:spAutoFit/>
              </a:bodyPr>
              <a:lstStyle/>
              <a:p>
                <a:r>
                  <a:rPr lang="de-DE" sz="2000" dirty="0">
                    <a:latin typeface="+mn-lt"/>
                  </a:rPr>
                  <a:t>KI für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m:t>
                        </m:r>
                      </m:sub>
                    </m:sSub>
                  </m:oMath>
                </a14:m>
                <a:r>
                  <a:rPr lang="de-DE" sz="2000" dirty="0">
                    <a:latin typeface="+mn-lt"/>
                  </a:rPr>
                  <a:t>:</a:t>
                </a:r>
              </a:p>
            </p:txBody>
          </p:sp>
        </mc:Choice>
        <mc:Fallback xmlns="">
          <p:sp>
            <p:nvSpPr>
              <p:cNvPr id="15" name="Textfeld 14"/>
              <p:cNvSpPr txBox="1">
                <a:spLocks noRot="1" noChangeAspect="1" noMove="1" noResize="1" noEditPoints="1" noAdjustHandles="1" noChangeArrowheads="1" noChangeShapeType="1" noTextEdit="1"/>
              </p:cNvSpPr>
              <p:nvPr/>
            </p:nvSpPr>
            <p:spPr>
              <a:xfrm>
                <a:off x="621954" y="4361677"/>
                <a:ext cx="1439061" cy="400110"/>
              </a:xfrm>
              <a:prstGeom prst="rect">
                <a:avLst/>
              </a:prstGeom>
              <a:blipFill rotWithShape="1">
                <a:blip r:embed="rId8"/>
                <a:stretch>
                  <a:fillRect l="-4237" t="-7576" b="-25758"/>
                </a:stretch>
              </a:blipFill>
            </p:spPr>
            <p:txBody>
              <a:bodyPr/>
              <a:lstStyle/>
              <a:p>
                <a:r>
                  <a:rPr lang="de-DE">
                    <a:noFill/>
                  </a:rPr>
                  <a:t> </a:t>
                </a:r>
              </a:p>
            </p:txBody>
          </p:sp>
        </mc:Fallback>
      </mc:AlternateContent>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919</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9"/>
          <a:stretch>
            <a:fillRect/>
          </a:stretch>
        </p:blipFill>
        <p:spPr>
          <a:xfrm>
            <a:off x="468313" y="1548187"/>
            <a:ext cx="7581900" cy="2266950"/>
          </a:xfrm>
          <a:prstGeom prst="rect">
            <a:avLst/>
          </a:prstGeom>
        </p:spPr>
      </p:pic>
    </p:spTree>
    <p:extLst>
      <p:ext uri="{BB962C8B-B14F-4D97-AF65-F5344CB8AC3E}">
        <p14:creationId xmlns:p14="http://schemas.microsoft.com/office/powerpoint/2010/main" val="1513607945"/>
      </p:ext>
    </p:extLst>
  </p:cSld>
  <p:clrMapOvr>
    <a:masterClrMapping/>
  </p:clrMapOvr>
</p:sld>
</file>

<file path=ppt/slides/slide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8" name="Textfeld 17"/>
              <p:cNvSpPr txBox="1"/>
              <p:nvPr/>
            </p:nvSpPr>
            <p:spPr>
              <a:xfrm>
                <a:off x="611560" y="1484784"/>
                <a:ext cx="5688632" cy="400110"/>
              </a:xfrm>
              <a:prstGeom prst="rect">
                <a:avLst/>
              </a:prstGeom>
              <a:noFill/>
            </p:spPr>
            <p:txBody>
              <a:bodyPr wrap="square" rtlCol="0">
                <a:spAutoFit/>
              </a:bodyPr>
              <a:lstStyle/>
              <a:p>
                <a:r>
                  <a:rPr lang="de-DE" sz="2000" dirty="0">
                    <a:latin typeface="+mn-lt"/>
                  </a:rPr>
                  <a:t>Tests über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m:t>
                        </m:r>
                      </m:sub>
                    </m:sSub>
                  </m:oMath>
                </a14:m>
                <a:r>
                  <a:rPr lang="de-DE" sz="2000" dirty="0">
                    <a:latin typeface="+mn-lt"/>
                  </a:rPr>
                  <a:t> identisch mit denen über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0</m:t>
                        </m:r>
                      </m:sub>
                    </m:sSub>
                  </m:oMath>
                </a14:m>
                <a:r>
                  <a:rPr lang="de-DE" sz="2000" dirty="0"/>
                  <a:t>:</a:t>
                </a:r>
              </a:p>
            </p:txBody>
          </p:sp>
        </mc:Choice>
        <mc:Fallback xmlns="">
          <p:sp>
            <p:nvSpPr>
              <p:cNvPr id="18" name="Textfeld 17"/>
              <p:cNvSpPr txBox="1">
                <a:spLocks noRot="1" noChangeAspect="1" noMove="1" noResize="1" noEditPoints="1" noAdjustHandles="1" noChangeArrowheads="1" noChangeShapeType="1" noTextEdit="1"/>
              </p:cNvSpPr>
              <p:nvPr/>
            </p:nvSpPr>
            <p:spPr>
              <a:xfrm>
                <a:off x="611560" y="1484784"/>
                <a:ext cx="5688632" cy="400110"/>
              </a:xfrm>
              <a:prstGeom prst="rect">
                <a:avLst/>
              </a:prstGeom>
              <a:blipFill rotWithShape="1">
                <a:blip r:embed="rId3"/>
                <a:stretch>
                  <a:fillRect l="-1072"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331640" y="1891211"/>
                <a:ext cx="6984776" cy="111030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𝑇</m:t>
                              </m:r>
                            </m:e>
                          </m:acc>
                        </m:e>
                        <m:sub>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1</m:t>
                              </m:r>
                            </m:sub>
                          </m:sSub>
                        </m:sub>
                      </m:sSub>
                      <m:r>
                        <a:rPr lang="de-DE" sz="2000" b="0" i="1"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𝛽</m:t>
                                  </m:r>
                                </m:e>
                              </m:acc>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1,0</m:t>
                              </m:r>
                            </m:sub>
                          </m:sSub>
                        </m:num>
                        <m:den>
                          <m:rad>
                            <m:radPr>
                              <m:degHide m:val="on"/>
                              <m:ctrlPr>
                                <a:rPr lang="de-DE" sz="2000" b="0" i="1" smtClean="0">
                                  <a:latin typeface="Cambria Math" panose="02040503050406030204" pitchFamily="18" charset="0"/>
                                </a:rPr>
                              </m:ctrlPr>
                            </m:radPr>
                            <m:deg/>
                            <m:e>
                              <m:sSubSup>
                                <m:sSubSupPr>
                                  <m:ctrlPr>
                                    <a:rPr lang="de-DE" sz="2000" i="1">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ea typeface="Cambria Math"/>
                                        </a:rPr>
                                        <m:t>𝜎</m:t>
                                      </m:r>
                                    </m:e>
                                  </m:acc>
                                </m:e>
                                <m:sub>
                                  <m:sSub>
                                    <m:sSubPr>
                                      <m:ctrlPr>
                                        <a:rPr lang="de-DE" sz="200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𝛽</m:t>
                                          </m:r>
                                        </m:e>
                                      </m:acc>
                                    </m:e>
                                    <m:sub>
                                      <m:r>
                                        <a:rPr lang="de-DE" sz="2000" b="0" i="1" smtClean="0">
                                          <a:latin typeface="Cambria Math"/>
                                        </a:rPr>
                                        <m:t>1</m:t>
                                      </m:r>
                                    </m:sub>
                                  </m:sSub>
                                </m:sub>
                                <m:sup>
                                  <m:r>
                                    <a:rPr lang="de-DE" sz="2000" b="0" i="1" smtClean="0">
                                      <a:latin typeface="Cambria Math"/>
                                    </a:rPr>
                                    <m:t>2</m:t>
                                  </m:r>
                                </m:sup>
                              </m:sSubSup>
                            </m:e>
                          </m:rad>
                        </m:den>
                      </m:f>
                      <m:r>
                        <a:rPr lang="de-DE" sz="2000" i="1">
                          <a:latin typeface="Cambria Math"/>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𝛿</m:t>
                              </m:r>
                            </m:e>
                            <m:sub>
                              <m:r>
                                <a:rPr lang="de-DE" sz="2000" i="1">
                                  <a:latin typeface="Cambria Math"/>
                                </a:rPr>
                                <m:t>0</m:t>
                              </m:r>
                            </m:sub>
                          </m:sSub>
                        </m:num>
                        <m:den>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rPr>
                                        <m:t>𝑆</m:t>
                                      </m:r>
                                    </m:e>
                                    <m:sub>
                                      <m:r>
                                        <a:rPr lang="de-DE" sz="2000" i="1">
                                          <a:latin typeface="Cambria Math"/>
                                        </a:rPr>
                                        <m:t>𝑃</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0</m:t>
                                      </m:r>
                                    </m:sub>
                                  </m:sSub>
                                </m:den>
                              </m:f>
                              <m:r>
                                <a:rPr lang="de-DE" sz="2000" i="1">
                                  <a:latin typeface="Cambria Math"/>
                                </a:rPr>
                                <m:t>+</m:t>
                              </m:r>
                              <m:f>
                                <m:fPr>
                                  <m:type m:val="lin"/>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r>
                                        <a:rPr lang="de-DE" sz="2000" i="1">
                                          <a:latin typeface="Cambria Math"/>
                                        </a:rPr>
                                        <m:t>𝑆</m:t>
                                      </m:r>
                                    </m:e>
                                    <m:sub>
                                      <m:r>
                                        <a:rPr lang="de-DE" sz="2000" i="1">
                                          <a:latin typeface="Cambria Math"/>
                                        </a:rPr>
                                        <m:t>𝑃</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i="1">
                                          <a:latin typeface="Cambria Math"/>
                                        </a:rPr>
                                        <m:t>𝑛</m:t>
                                      </m:r>
                                    </m:e>
                                    <m:sub>
                                      <m:r>
                                        <a:rPr lang="de-DE" sz="2000" i="1">
                                          <a:latin typeface="Cambria Math"/>
                                        </a:rPr>
                                        <m:t>1</m:t>
                                      </m:r>
                                    </m:sub>
                                  </m:sSub>
                                </m:den>
                              </m:f>
                            </m:e>
                          </m:rad>
                        </m:den>
                      </m:f>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𝑇</m:t>
                              </m:r>
                            </m:e>
                          </m:acc>
                        </m:e>
                        <m:sub>
                          <m:r>
                            <a:rPr lang="de-DE" sz="2000" i="1">
                              <a:latin typeface="Cambria Math"/>
                            </a:rPr>
                            <m:t>𝐷</m:t>
                          </m:r>
                        </m:sub>
                      </m:sSub>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1331640" y="1891211"/>
                <a:ext cx="6984776" cy="1110304"/>
              </a:xfrm>
              <a:prstGeom prst="rect">
                <a:avLst/>
              </a:prstGeom>
              <a:blipFill rotWithShape="1">
                <a:blip r:embed="rId4"/>
                <a:stretch>
                  <a:fillRect/>
                </a:stretch>
              </a:blipFill>
            </p:spPr>
            <p:txBody>
              <a:bodyPr/>
              <a:lstStyle/>
              <a:p>
                <a:r>
                  <a:rPr lang="de-DE">
                    <a:noFill/>
                  </a:rPr>
                  <a:t> </a:t>
                </a:r>
              </a:p>
            </p:txBody>
          </p:sp>
        </mc:Fallback>
      </mc:AlternateContent>
      <p:sp>
        <p:nvSpPr>
          <p:cNvPr id="22" name="Textfeld 21"/>
          <p:cNvSpPr txBox="1"/>
          <p:nvPr/>
        </p:nvSpPr>
        <p:spPr>
          <a:xfrm>
            <a:off x="468977" y="3573016"/>
            <a:ext cx="2590856" cy="400110"/>
          </a:xfrm>
          <a:prstGeom prst="rect">
            <a:avLst/>
          </a:prstGeom>
          <a:noFill/>
        </p:spPr>
        <p:txBody>
          <a:bodyPr wrap="square" rtlCol="0">
            <a:spAutoFit/>
          </a:bodyPr>
          <a:lstStyle/>
          <a:p>
            <a:r>
              <a:rPr lang="de-DE" sz="2000" dirty="0">
                <a:latin typeface="+mn-lt"/>
              </a:rPr>
              <a:t>&gt; Ad (ii):</a:t>
            </a:r>
          </a:p>
        </p:txBody>
      </p:sp>
      <mc:AlternateContent xmlns:mc="http://schemas.openxmlformats.org/markup-compatibility/2006" xmlns:a14="http://schemas.microsoft.com/office/drawing/2010/main">
        <mc:Choice Requires="a14">
          <p:sp>
            <p:nvSpPr>
              <p:cNvPr id="23" name="Textfeld 22"/>
              <p:cNvSpPr txBox="1"/>
              <p:nvPr/>
            </p:nvSpPr>
            <p:spPr>
              <a:xfrm>
                <a:off x="1331640" y="2996952"/>
                <a:ext cx="5688632" cy="413511"/>
              </a:xfrm>
              <a:prstGeom prst="rect">
                <a:avLst/>
              </a:prstGeom>
              <a:noFill/>
            </p:spPr>
            <p:txBody>
              <a:bodyPr wrap="square" rtlCol="0">
                <a:spAutoFit/>
              </a:bodyPr>
              <a:lstStyle/>
              <a:p>
                <a:r>
                  <a:rPr lang="de-DE" sz="2000" dirty="0">
                    <a:latin typeface="+mn-lt"/>
                  </a:rPr>
                  <a:t>falls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1,0</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𝛿</m:t>
                        </m:r>
                      </m:e>
                      <m:sub>
                        <m:r>
                          <a:rPr lang="de-DE" sz="2000" b="0" i="1" smtClean="0">
                            <a:latin typeface="Cambria Math"/>
                          </a:rPr>
                          <m:t>0</m:t>
                        </m:r>
                      </m:sub>
                    </m:sSub>
                  </m:oMath>
                </a14:m>
                <a:endParaRPr lang="de-DE" sz="2000" dirty="0">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1331640" y="2996952"/>
                <a:ext cx="5688632" cy="413511"/>
              </a:xfrm>
              <a:prstGeom prst="rect">
                <a:avLst/>
              </a:prstGeom>
              <a:blipFill rotWithShape="1">
                <a:blip r:embed="rId5"/>
                <a:stretch>
                  <a:fillRect l="-1071" t="-7463" b="-238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645075" y="4474476"/>
                <a:ext cx="8186549" cy="400110"/>
              </a:xfrm>
              <a:prstGeom prst="rect">
                <a:avLst/>
              </a:prstGeom>
              <a:noFill/>
            </p:spPr>
            <p:txBody>
              <a:bodyPr wrap="square" rtlCol="0">
                <a:spAutoFit/>
              </a:bodyPr>
              <a:lstStyle/>
              <a:p>
                <a:r>
                  <a:rPr lang="de-DE" sz="2000" dirty="0">
                    <a:latin typeface="+mn-lt"/>
                  </a:rPr>
                  <a:t>identisch mit dem für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𝜇</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𝜇</m:t>
                        </m:r>
                      </m:e>
                      <m:sub>
                        <m:r>
                          <a:rPr lang="de-DE" sz="2000" b="0" i="1" smtClean="0">
                            <a:latin typeface="Cambria Math"/>
                          </a:rPr>
                          <m:t>0</m:t>
                        </m:r>
                      </m:sub>
                    </m:sSub>
                  </m:oMath>
                </a14:m>
                <a:r>
                  <a:rPr lang="de-DE" sz="2000" dirty="0">
                    <a:latin typeface="+mn-lt"/>
                  </a:rPr>
                  <a:t>:</a:t>
                </a:r>
              </a:p>
            </p:txBody>
          </p:sp>
        </mc:Choice>
        <mc:Fallback xmlns="">
          <p:sp>
            <p:nvSpPr>
              <p:cNvPr id="26" name="Textfeld 25"/>
              <p:cNvSpPr txBox="1">
                <a:spLocks noRot="1" noChangeAspect="1" noMove="1" noResize="1" noEditPoints="1" noAdjustHandles="1" noChangeArrowheads="1" noChangeShapeType="1" noTextEdit="1"/>
              </p:cNvSpPr>
              <p:nvPr/>
            </p:nvSpPr>
            <p:spPr>
              <a:xfrm>
                <a:off x="645075" y="4474476"/>
                <a:ext cx="8186549" cy="400110"/>
              </a:xfrm>
              <a:prstGeom prst="rect">
                <a:avLst/>
              </a:prstGeom>
              <a:blipFill rotWithShape="1">
                <a:blip r:embed="rId6"/>
                <a:stretch>
                  <a:fillRect l="-819"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1950113" y="3986087"/>
                <a:ext cx="5290017" cy="4744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𝑧</m:t>
                              </m:r>
                            </m:e>
                            <m:sub>
                              <m:r>
                                <a:rPr lang="de-DE" sz="2000" i="1">
                                  <a:latin typeface="Cambria Math"/>
                                </a:rPr>
                                <m:t>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
                            <a:rPr lang="de-DE" sz="2000" i="1">
                              <a:latin typeface="Cambria Math"/>
                              <a:ea typeface="Cambria Math"/>
                            </a:rPr>
                            <m:t>×</m:t>
                          </m:r>
                          <m:sSub>
                            <m:sSubPr>
                              <m:ctrlPr>
                                <a:rPr lang="de-DE" sz="2000" i="1">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a:ea typeface="Cambria Math"/>
                                    </a:rPr>
                                    <m:t>1</m:t>
                                  </m:r>
                                </m:sub>
                              </m:sSub>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ea typeface="Cambria Math"/>
                                </a:rPr>
                                <m:t>1</m:t>
                              </m:r>
                            </m:sub>
                          </m:sSub>
                          <m:r>
                            <a:rPr lang="de-DE" sz="2000" b="0" i="1" smtClean="0">
                              <a:latin typeface="Cambria Math"/>
                              <a:ea typeface="Cambria Math"/>
                            </a:rPr>
                            <m:t>+</m:t>
                          </m:r>
                          <m:sSub>
                            <m:sSubPr>
                              <m:ctrlPr>
                                <a:rPr lang="de-DE" sz="2000" i="1">
                                  <a:latin typeface="Cambria Math" panose="02040503050406030204" pitchFamily="18" charset="0"/>
                                </a:rPr>
                              </m:ctrlPr>
                            </m:sSubPr>
                            <m:e>
                              <m:r>
                                <a:rPr lang="de-DE" sz="2000" i="1">
                                  <a:latin typeface="Cambria Math"/>
                                </a:rPr>
                                <m:t>𝑧</m:t>
                              </m:r>
                            </m:e>
                            <m:sub>
                              <m:r>
                                <a:rPr lang="de-DE" sz="2000" i="1">
                                  <a:latin typeface="Cambria Math"/>
                                </a:rPr>
                                <m:t>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
                            <a:rPr lang="de-DE" sz="2000" i="1">
                              <a:latin typeface="Cambria Math"/>
                              <a:ea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ea typeface="Cambria Math"/>
                                    </a:rPr>
                                    <m:t>1</m:t>
                                  </m:r>
                                </m:sub>
                              </m:sSub>
                            </m:sub>
                          </m:sSub>
                        </m:e>
                      </m:d>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950113" y="3986087"/>
                <a:ext cx="5290017" cy="474489"/>
              </a:xfrm>
              <a:prstGeom prst="rect">
                <a:avLst/>
              </a:prstGeom>
              <a:blipFill rotWithShape="1">
                <a:blip r:embed="rId7"/>
                <a:stretch>
                  <a:fillRect t="-43590" b="-10897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1111753" y="4905498"/>
                <a:ext cx="7587056" cy="1102097"/>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i="1" smtClean="0">
                              <a:latin typeface="Cambria Math" panose="02040503050406030204" pitchFamily="18" charset="0"/>
                            </a:rPr>
                          </m:ctrlPr>
                        </m:dPr>
                        <m:e>
                          <m:sSub>
                            <m:sSubPr>
                              <m:ctrlPr>
                                <a:rPr lang="de-DE" sz="2000" i="1">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a:rPr>
                                    <m:t>𝑌</m:t>
                                  </m:r>
                                </m:e>
                              </m:acc>
                            </m:e>
                            <m:sub>
                              <m:r>
                                <a:rPr lang="de-DE" sz="2000" b="0" i="1" smtClean="0">
                                  <a:latin typeface="Cambria Math"/>
                                  <a:ea typeface="Cambria Math"/>
                                </a:rPr>
                                <m:t>1</m:t>
                              </m:r>
                            </m:sub>
                          </m:sSub>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b="0" i="1" smtClean="0">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b="0" i="1" smtClean="0">
                                  <a:latin typeface="Cambria Math"/>
                                </a:rPr>
                                <m:t>𝑧</m:t>
                              </m:r>
                            </m:e>
                            <m:sub>
                              <m:r>
                                <a:rPr lang="de-DE" sz="2000" i="1">
                                  <a:latin typeface="Cambria Math"/>
                                </a:rPr>
                                <m:t>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ad>
                            <m:radPr>
                              <m:degHide m:val="on"/>
                              <m:ctrlPr>
                                <a:rPr lang="de-DE" sz="2000" i="1" smtClean="0">
                                  <a:latin typeface="Cambria Math" panose="02040503050406030204" pitchFamily="18" charset="0"/>
                                </a:rPr>
                              </m:ctrlPr>
                            </m:radPr>
                            <m:deg/>
                            <m:e>
                              <m:f>
                                <m:fPr>
                                  <m:ctrlPr>
                                    <a:rPr lang="de-DE" sz="2000" i="1" smtClean="0">
                                      <a:latin typeface="Cambria Math" panose="02040503050406030204" pitchFamily="18" charset="0"/>
                                    </a:rPr>
                                  </m:ctrlPr>
                                </m:fPr>
                                <m:num>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b="0" i="1" smtClean="0">
                                              <a:latin typeface="Cambria Math"/>
                                            </a:rPr>
                                            <m:t>𝑆</m:t>
                                          </m:r>
                                        </m:e>
                                      </m:acc>
                                    </m:e>
                                    <m:sub>
                                      <m:r>
                                        <a:rPr lang="de-DE" sz="2000" b="0" i="1" smtClean="0">
                                          <a:latin typeface="Cambria Math"/>
                                        </a:rPr>
                                        <m:t>0</m:t>
                                      </m:r>
                                    </m:sub>
                                    <m:sup>
                                      <m:r>
                                        <a:rPr lang="de-DE" sz="2000" b="0" i="1" smtClean="0">
                                          <a:latin typeface="Cambria Math"/>
                                        </a:rPr>
                                        <m:t>2</m:t>
                                      </m:r>
                                    </m:sup>
                                  </m:sSubSup>
                                </m:num>
                                <m:den>
                                  <m:sSub>
                                    <m:sSubPr>
                                      <m:ctrlPr>
                                        <a:rPr lang="de-DE" sz="200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0</m:t>
                                      </m:r>
                                    </m:sub>
                                  </m:sSub>
                                </m:den>
                              </m:f>
                              <m:r>
                                <a:rPr lang="de-DE" sz="2000" b="0" i="1" smtClean="0">
                                  <a:latin typeface="Cambria Math"/>
                                </a:rPr>
                                <m:t>+</m:t>
                              </m:r>
                              <m:f>
                                <m:fPr>
                                  <m:ctrlPr>
                                    <a:rPr lang="de-DE" sz="2000" i="1" smtClean="0">
                                      <a:latin typeface="Cambria Math" panose="02040503050406030204" pitchFamily="18" charset="0"/>
                                    </a:rPr>
                                  </m:ctrlPr>
                                </m:fPr>
                                <m:num>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b="0" i="1" smtClean="0">
                                          <a:latin typeface="Cambria Math"/>
                                        </a:rPr>
                                        <m:t>1</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b="0" i="1" smtClean="0">
                                          <a:latin typeface="Cambria Math"/>
                                        </a:rPr>
                                        <m:t>𝑁</m:t>
                                      </m:r>
                                    </m:e>
                                    <m:sub>
                                      <m:r>
                                        <a:rPr lang="de-DE" sz="2000" b="0" i="1" smtClean="0">
                                          <a:latin typeface="Cambria Math"/>
                                        </a:rPr>
                                        <m:t>1</m:t>
                                      </m:r>
                                    </m:sub>
                                  </m:sSub>
                                </m:den>
                              </m:f>
                            </m:e>
                          </m:rad>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i="1">
                                  <a:latin typeface="Cambria Math"/>
                                  <a:ea typeface="Cambria Math"/>
                                </a:rPr>
                                <m:t>1</m:t>
                              </m:r>
                            </m:sub>
                          </m:sSub>
                          <m:r>
                            <a:rPr lang="de-DE" sz="2000" i="1">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i="1">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b="0" i="1" smtClean="0">
                                  <a:latin typeface="Cambria Math"/>
                                </a:rPr>
                                <m:t>𝑧</m:t>
                              </m:r>
                            </m:e>
                            <m:sub>
                              <m:r>
                                <a:rPr lang="de-DE" sz="2000" i="1">
                                  <a:latin typeface="Cambria Math"/>
                                </a:rPr>
                                <m:t>1−</m:t>
                              </m:r>
                              <m:f>
                                <m:fPr>
                                  <m:type m:val="lin"/>
                                  <m:ctrlPr>
                                    <a:rPr lang="de-DE" sz="2000" i="1">
                                      <a:latin typeface="Cambria Math" panose="02040503050406030204" pitchFamily="18" charset="0"/>
                                    </a:rPr>
                                  </m:ctrlPr>
                                </m:fPr>
                                <m:num>
                                  <m:r>
                                    <a:rPr lang="de-DE" sz="2000" i="1">
                                      <a:latin typeface="Cambria Math"/>
                                      <a:ea typeface="Cambria Math"/>
                                    </a:rPr>
                                    <m:t>𝛼</m:t>
                                  </m:r>
                                </m:num>
                                <m:den>
                                  <m:r>
                                    <a:rPr lang="de-DE" sz="2000" i="1">
                                      <a:latin typeface="Cambria Math"/>
                                    </a:rPr>
                                    <m:t>2</m:t>
                                  </m:r>
                                </m:den>
                              </m:f>
                            </m:sub>
                          </m:sSub>
                          <m:rad>
                            <m:radPr>
                              <m:degHide m:val="on"/>
                              <m:ctrlPr>
                                <a:rPr lang="de-DE" sz="2000" i="1">
                                  <a:latin typeface="Cambria Math" panose="02040503050406030204" pitchFamily="18" charset="0"/>
                                </a:rPr>
                              </m:ctrlPr>
                            </m:radPr>
                            <m:deg/>
                            <m:e>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0</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b="0" i="1" smtClean="0">
                                          <a:latin typeface="Cambria Math"/>
                                        </a:rPr>
                                        <m:t>𝑁</m:t>
                                      </m:r>
                                    </m:e>
                                    <m:sub>
                                      <m:r>
                                        <a:rPr lang="de-DE" sz="2000" i="1">
                                          <a:latin typeface="Cambria Math"/>
                                        </a:rPr>
                                        <m:t>0</m:t>
                                      </m:r>
                                    </m:sub>
                                  </m:sSub>
                                </m:den>
                              </m:f>
                              <m:r>
                                <a:rPr lang="de-DE" sz="2000" i="1">
                                  <a:latin typeface="Cambria Math"/>
                                </a:rPr>
                                <m:t>+</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1</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b="0" i="1" smtClean="0">
                                          <a:latin typeface="Cambria Math"/>
                                        </a:rPr>
                                        <m:t>𝑁</m:t>
                                      </m:r>
                                    </m:e>
                                    <m:sub>
                                      <m:r>
                                        <a:rPr lang="de-DE" sz="2000" i="1">
                                          <a:latin typeface="Cambria Math"/>
                                        </a:rPr>
                                        <m:t>1</m:t>
                                      </m:r>
                                    </m:sub>
                                  </m:sSub>
                                </m:den>
                              </m:f>
                            </m:e>
                          </m:rad>
                        </m:e>
                      </m:d>
                    </m:oMath>
                  </m:oMathPara>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111753" y="4905498"/>
                <a:ext cx="7587056" cy="1102097"/>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645076" y="4023277"/>
                <a:ext cx="1439061" cy="400110"/>
              </a:xfrm>
              <a:prstGeom prst="rect">
                <a:avLst/>
              </a:prstGeom>
              <a:noFill/>
            </p:spPr>
            <p:txBody>
              <a:bodyPr wrap="square" rtlCol="0">
                <a:spAutoFit/>
              </a:bodyPr>
              <a:lstStyle/>
              <a:p>
                <a:r>
                  <a:rPr lang="de-DE" sz="2000" dirty="0">
                    <a:latin typeface="+mn-lt"/>
                  </a:rPr>
                  <a:t>KI für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m:t>
                        </m:r>
                      </m:sub>
                    </m:sSub>
                  </m:oMath>
                </a14:m>
                <a:r>
                  <a:rPr lang="de-DE" sz="2000" dirty="0">
                    <a:latin typeface="+mn-lt"/>
                  </a:rPr>
                  <a:t>:</a:t>
                </a:r>
              </a:p>
            </p:txBody>
          </p:sp>
        </mc:Choice>
        <mc:Fallback xmlns="">
          <p:sp>
            <p:nvSpPr>
              <p:cNvPr id="29" name="Textfeld 28"/>
              <p:cNvSpPr txBox="1">
                <a:spLocks noRot="1" noChangeAspect="1" noMove="1" noResize="1" noEditPoints="1" noAdjustHandles="1" noChangeArrowheads="1" noChangeShapeType="1" noTextEdit="1"/>
              </p:cNvSpPr>
              <p:nvPr/>
            </p:nvSpPr>
            <p:spPr>
              <a:xfrm>
                <a:off x="645076" y="4023277"/>
                <a:ext cx="1439061" cy="400110"/>
              </a:xfrm>
              <a:prstGeom prst="rect">
                <a:avLst/>
              </a:prstGeom>
              <a:blipFill rotWithShape="1">
                <a:blip r:embed="rId9"/>
                <a:stretch>
                  <a:fillRect l="-4661" t="-7576" b="-25758"/>
                </a:stretch>
              </a:blipFill>
            </p:spPr>
            <p:txBody>
              <a:bodyPr/>
              <a:lstStyle/>
              <a:p>
                <a:r>
                  <a:rPr lang="de-DE">
                    <a:noFill/>
                  </a:rPr>
                  <a:t> </a:t>
                </a:r>
              </a:p>
            </p:txBody>
          </p:sp>
        </mc:Fallback>
      </mc:AlternateContent>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920</a:t>
            </a:r>
            <a:endParaRPr lang="de-DE" sz="8000" b="1" dirty="0">
              <a:solidFill>
                <a:schemeClr val="tx1"/>
              </a:solidFill>
              <a:latin typeface="+mj-lt"/>
            </a:endParaRPr>
          </a:p>
        </p:txBody>
      </p:sp>
    </p:spTree>
    <p:extLst>
      <p:ext uri="{BB962C8B-B14F-4D97-AF65-F5344CB8AC3E}">
        <p14:creationId xmlns:p14="http://schemas.microsoft.com/office/powerpoint/2010/main" val="3522213231"/>
      </p:ext>
    </p:extLst>
  </p:cSld>
  <p:clrMapOvr>
    <a:masterClrMapping/>
  </p:clrMapOvr>
</p:sld>
</file>

<file path=ppt/slides/slide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a:spLocks noChangeArrowheads="1"/>
          </p:cNvSpPr>
          <p:nvPr/>
        </p:nvSpPr>
        <p:spPr bwMode="auto">
          <a:xfrm>
            <a:off x="468313" y="3543959"/>
            <a:ext cx="778914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Tests über</a:t>
            </a:r>
            <a:r>
              <a:rPr lang="de-DE" sz="2000" b="1" dirty="0">
                <a:solidFill>
                  <a:srgbClr val="0070C0"/>
                </a:solidFill>
                <a:latin typeface="Times New Roman"/>
                <a:cs typeface="Times New Roman"/>
              </a:rPr>
              <a:t> </a:t>
            </a:r>
            <a:r>
              <a:rPr lang="de-DE" sz="2000" b="1" i="1" dirty="0">
                <a:solidFill>
                  <a:srgbClr val="0070C0"/>
                </a:solidFill>
                <a:latin typeface="Times New Roman"/>
                <a:cs typeface="Times New Roman"/>
                <a:sym typeface="Symbol"/>
              </a:rPr>
              <a:t></a:t>
            </a:r>
            <a:r>
              <a:rPr lang="de-DE" sz="2000" b="1" baseline="-25000" dirty="0">
                <a:solidFill>
                  <a:srgbClr val="0070C0"/>
                </a:solidFill>
                <a:latin typeface="Times New Roman"/>
                <a:cs typeface="Times New Roman"/>
                <a:sym typeface="Symbol"/>
              </a:rPr>
              <a:t>1</a:t>
            </a:r>
            <a:r>
              <a:rPr lang="de-DE" sz="2000" b="1" dirty="0">
                <a:solidFill>
                  <a:srgbClr val="0070C0"/>
                </a:solidFill>
                <a:latin typeface="Times New Roman"/>
                <a:cs typeface="Times New Roman"/>
                <a:sym typeface="Symbol"/>
              </a:rPr>
              <a:t>  </a:t>
            </a:r>
            <a:r>
              <a:rPr lang="de-DE" sz="2000" b="1" i="1" dirty="0">
                <a:solidFill>
                  <a:srgbClr val="0070C0"/>
                </a:solidFill>
                <a:latin typeface="Times New Roman"/>
                <a:cs typeface="Times New Roman"/>
                <a:sym typeface="Symbol"/>
              </a:rPr>
              <a:t></a:t>
            </a:r>
            <a:r>
              <a:rPr lang="de-DE" sz="2000" b="1" baseline="-25000" dirty="0">
                <a:solidFill>
                  <a:srgbClr val="0070C0"/>
                </a:solidFill>
                <a:latin typeface="Times New Roman"/>
                <a:cs typeface="Times New Roman"/>
                <a:sym typeface="Symbol"/>
              </a:rPr>
              <a:t>0</a:t>
            </a:r>
            <a:r>
              <a:rPr lang="de-DE" sz="2000" b="1" dirty="0">
                <a:solidFill>
                  <a:srgbClr val="0070C0"/>
                </a:solidFill>
                <a:latin typeface="+mn-lt"/>
              </a:rPr>
              <a:t> auch bei stochastischen Gruppenumfängen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2" name="Textfeld 11"/>
              <p:cNvSpPr txBox="1"/>
              <p:nvPr/>
            </p:nvSpPr>
            <p:spPr>
              <a:xfrm>
                <a:off x="611560" y="1484784"/>
                <a:ext cx="5688632" cy="400110"/>
              </a:xfrm>
              <a:prstGeom prst="rect">
                <a:avLst/>
              </a:prstGeom>
              <a:noFill/>
            </p:spPr>
            <p:txBody>
              <a:bodyPr wrap="square" rtlCol="0">
                <a:spAutoFit/>
              </a:bodyPr>
              <a:lstStyle/>
              <a:p>
                <a:r>
                  <a:rPr lang="de-DE" sz="2000" dirty="0">
                    <a:latin typeface="+mn-lt"/>
                  </a:rPr>
                  <a:t>Tests über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m:t>
                        </m:r>
                      </m:sub>
                    </m:sSub>
                  </m:oMath>
                </a14:m>
                <a:r>
                  <a:rPr lang="de-DE" sz="2000" dirty="0">
                    <a:latin typeface="+mn-lt"/>
                  </a:rPr>
                  <a:t> identisch mit denen über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𝜇</m:t>
                        </m:r>
                      </m:e>
                      <m:sub>
                        <m:r>
                          <a:rPr lang="de-DE" sz="2000" i="1">
                            <a:latin typeface="Cambria Math"/>
                          </a:rPr>
                          <m:t>0</m:t>
                        </m:r>
                      </m:sub>
                    </m:sSub>
                  </m:oMath>
                </a14:m>
                <a:r>
                  <a:rPr lang="de-DE" sz="2000" dirty="0"/>
                  <a:t>:</a:t>
                </a:r>
              </a:p>
            </p:txBody>
          </p:sp>
        </mc:Choice>
        <mc:Fallback xmlns="">
          <p:sp>
            <p:nvSpPr>
              <p:cNvPr id="12" name="Textfeld 11"/>
              <p:cNvSpPr txBox="1">
                <a:spLocks noRot="1" noChangeAspect="1" noMove="1" noResize="1" noEditPoints="1" noAdjustHandles="1" noChangeArrowheads="1" noChangeShapeType="1" noTextEdit="1"/>
              </p:cNvSpPr>
              <p:nvPr/>
            </p:nvSpPr>
            <p:spPr>
              <a:xfrm>
                <a:off x="611560" y="1484784"/>
                <a:ext cx="5688632" cy="400110"/>
              </a:xfrm>
              <a:prstGeom prst="rect">
                <a:avLst/>
              </a:prstGeom>
              <a:blipFill rotWithShape="1">
                <a:blip r:embed="rId3"/>
                <a:stretch>
                  <a:fillRect l="-1072" t="-7692" b="-27692"/>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331640" y="1891211"/>
                <a:ext cx="6984776" cy="1110304"/>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b="0" i="1" smtClean="0">
                                  <a:latin typeface="Cambria Math"/>
                                </a:rPr>
                                <m:t>𝑇</m:t>
                              </m:r>
                            </m:e>
                          </m:acc>
                        </m:e>
                        <m:sub>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1</m:t>
                              </m:r>
                            </m:sub>
                          </m:sSub>
                        </m:sub>
                      </m:sSub>
                      <m:r>
                        <a:rPr lang="de-DE" sz="2000" b="0" i="1" smtClean="0">
                          <a:latin typeface="Cambria Math"/>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ea typeface="Cambria Math"/>
                                    </a:rPr>
                                    <m:t>𝛽</m:t>
                                  </m:r>
                                </m:e>
                              </m:acc>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1,0</m:t>
                              </m:r>
                            </m:sub>
                          </m:sSub>
                        </m:num>
                        <m:den>
                          <m:rad>
                            <m:radPr>
                              <m:degHide m:val="on"/>
                              <m:ctrlPr>
                                <a:rPr lang="de-DE" sz="2000" b="0" i="1" smtClean="0">
                                  <a:latin typeface="Cambria Math" panose="02040503050406030204" pitchFamily="18" charset="0"/>
                                </a:rPr>
                              </m:ctrlPr>
                            </m:radPr>
                            <m:deg/>
                            <m:e>
                              <m:sSubSup>
                                <m:sSubSupPr>
                                  <m:ctrlPr>
                                    <a:rPr lang="de-DE" sz="2000" i="1">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Sub>
                                </m:sub>
                                <m:sup>
                                  <m:r>
                                    <a:rPr lang="de-DE" sz="2000" i="1">
                                      <a:latin typeface="Cambria Math"/>
                                    </a:rPr>
                                    <m:t>2</m:t>
                                  </m:r>
                                </m:sup>
                              </m:sSubSup>
                            </m:e>
                          </m:rad>
                        </m:den>
                      </m:f>
                      <m:r>
                        <a:rPr lang="de-DE" sz="2000" i="1">
                          <a:latin typeface="Cambria Math"/>
                        </a:rPr>
                        <m:t>=</m:t>
                      </m:r>
                      <m:f>
                        <m:fPr>
                          <m:ctrlPr>
                            <a:rPr lang="de-DE" sz="2000" i="1">
                              <a:latin typeface="Cambria Math" panose="02040503050406030204" pitchFamily="18" charset="0"/>
                            </a:rPr>
                          </m:ctrlPr>
                        </m:fPr>
                        <m:num>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rPr>
                                    <m:t>𝑌</m:t>
                                  </m:r>
                                </m:e>
                              </m:acc>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𝛿</m:t>
                              </m:r>
                            </m:e>
                            <m:sub>
                              <m:r>
                                <a:rPr lang="de-DE" sz="2000" i="1">
                                  <a:latin typeface="Cambria Math"/>
                                </a:rPr>
                                <m:t>0</m:t>
                              </m:r>
                            </m:sub>
                          </m:sSub>
                        </m:num>
                        <m:den>
                          <m:rad>
                            <m:radPr>
                              <m:degHide m:val="on"/>
                              <m:ctrlPr>
                                <a:rPr lang="de-DE" sz="2000" i="1">
                                  <a:latin typeface="Cambria Math" panose="02040503050406030204" pitchFamily="18" charset="0"/>
                                </a:rPr>
                              </m:ctrlPr>
                            </m:radPr>
                            <m:deg/>
                            <m:e>
                              <m:f>
                                <m:fPr>
                                  <m:type m:val="lin"/>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acc>
                                        <m:accPr>
                                          <m:chr m:val="̃"/>
                                          <m:ctrlPr>
                                            <a:rPr lang="de-DE" sz="2000" b="0" i="1" smtClean="0">
                                              <a:latin typeface="Cambria Math" panose="02040503050406030204" pitchFamily="18" charset="0"/>
                                            </a:rPr>
                                          </m:ctrlPr>
                                        </m:accPr>
                                        <m:e>
                                          <m:r>
                                            <a:rPr lang="de-DE" sz="2000" b="0" i="1" smtClean="0">
                                              <a:latin typeface="Cambria Math"/>
                                            </a:rPr>
                                            <m:t>𝑆</m:t>
                                          </m:r>
                                        </m:e>
                                      </m:acc>
                                    </m:e>
                                    <m:sub>
                                      <m:r>
                                        <a:rPr lang="de-DE" sz="2000" b="0" i="1" smtClean="0">
                                          <a:latin typeface="Cambria Math"/>
                                        </a:rPr>
                                        <m:t>0</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b="0" i="1" smtClean="0">
                                          <a:latin typeface="Cambria Math"/>
                                        </a:rPr>
                                        <m:t>𝑁</m:t>
                                      </m:r>
                                    </m:e>
                                    <m:sub>
                                      <m:r>
                                        <a:rPr lang="de-DE" sz="2000" i="1">
                                          <a:latin typeface="Cambria Math"/>
                                        </a:rPr>
                                        <m:t>0</m:t>
                                      </m:r>
                                    </m:sub>
                                  </m:sSub>
                                </m:den>
                              </m:f>
                              <m:r>
                                <a:rPr lang="de-DE" sz="2000" i="1">
                                  <a:latin typeface="Cambria Math"/>
                                </a:rPr>
                                <m:t>+</m:t>
                              </m:r>
                              <m:f>
                                <m:fPr>
                                  <m:type m:val="lin"/>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b="0" i="1" smtClean="0">
                                          <a:latin typeface="Cambria Math"/>
                                        </a:rPr>
                                        <m:t>1</m:t>
                                      </m:r>
                                    </m:sub>
                                    <m:sup>
                                      <m:r>
                                        <a:rPr lang="de-DE" sz="2000" i="1">
                                          <a:latin typeface="Cambria Math"/>
                                        </a:rPr>
                                        <m:t>2</m:t>
                                      </m:r>
                                    </m:sup>
                                  </m:sSubSup>
                                </m:num>
                                <m:den>
                                  <m:sSub>
                                    <m:sSubPr>
                                      <m:ctrlPr>
                                        <a:rPr lang="de-DE" sz="2000" i="1">
                                          <a:latin typeface="Cambria Math" panose="02040503050406030204" pitchFamily="18" charset="0"/>
                                        </a:rPr>
                                      </m:ctrlPr>
                                    </m:sSubPr>
                                    <m:e>
                                      <m:r>
                                        <a:rPr lang="de-DE" sz="2000" b="0" i="1" smtClean="0">
                                          <a:latin typeface="Cambria Math"/>
                                        </a:rPr>
                                        <m:t>𝑁</m:t>
                                      </m:r>
                                    </m:e>
                                    <m:sub>
                                      <m:r>
                                        <a:rPr lang="de-DE" sz="2000" b="0" i="1" smtClean="0">
                                          <a:latin typeface="Cambria Math"/>
                                        </a:rPr>
                                        <m:t>1</m:t>
                                      </m:r>
                                    </m:sub>
                                  </m:sSub>
                                </m:den>
                              </m:f>
                            </m:e>
                          </m:rad>
                        </m:den>
                      </m:f>
                      <m:r>
                        <a:rPr lang="de-DE" sz="2000" b="0" i="1" smtClean="0">
                          <a:latin typeface="Cambria Math"/>
                        </a:rPr>
                        <m:t>=</m:t>
                      </m:r>
                      <m:sSub>
                        <m:sSubPr>
                          <m:ctrlPr>
                            <a:rPr lang="de-DE" sz="2000" i="1">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a:rPr>
                                <m:t>𝑇</m:t>
                              </m:r>
                            </m:e>
                          </m:acc>
                        </m:e>
                        <m:sub>
                          <m:r>
                            <a:rPr lang="de-DE" sz="2000" i="1">
                              <a:latin typeface="Cambria Math"/>
                            </a:rPr>
                            <m:t>𝐷</m:t>
                          </m:r>
                        </m:sub>
                      </m:sSub>
                    </m:oMath>
                  </m:oMathPara>
                </a14:m>
                <a:endParaRPr lang="de-DE" sz="2000" dirty="0"/>
              </a:p>
            </p:txBody>
          </p:sp>
        </mc:Choice>
        <mc:Fallback xmlns="">
          <p:sp>
            <p:nvSpPr>
              <p:cNvPr id="13" name="Textfeld 12"/>
              <p:cNvSpPr txBox="1">
                <a:spLocks noRot="1" noChangeAspect="1" noMove="1" noResize="1" noEditPoints="1" noAdjustHandles="1" noChangeArrowheads="1" noChangeShapeType="1" noTextEdit="1"/>
              </p:cNvSpPr>
              <p:nvPr/>
            </p:nvSpPr>
            <p:spPr>
              <a:xfrm>
                <a:off x="1331640" y="1891211"/>
                <a:ext cx="6984776" cy="111030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331640" y="2996952"/>
                <a:ext cx="5688632" cy="413511"/>
              </a:xfrm>
              <a:prstGeom prst="rect">
                <a:avLst/>
              </a:prstGeom>
              <a:noFill/>
            </p:spPr>
            <p:txBody>
              <a:bodyPr wrap="square" rtlCol="0">
                <a:spAutoFit/>
              </a:bodyPr>
              <a:lstStyle/>
              <a:p>
                <a:r>
                  <a:rPr lang="de-DE" sz="2000" dirty="0">
                    <a:latin typeface="+mn-lt"/>
                  </a:rPr>
                  <a:t>falls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1,0</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𝛿</m:t>
                        </m:r>
                      </m:e>
                      <m:sub>
                        <m:r>
                          <a:rPr lang="de-DE" sz="2000" b="0" i="1" smtClean="0">
                            <a:latin typeface="Cambria Math"/>
                          </a:rPr>
                          <m:t>0</m:t>
                        </m:r>
                      </m:sub>
                    </m:sSub>
                  </m:oMath>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331640" y="2996952"/>
                <a:ext cx="5688632" cy="413511"/>
              </a:xfrm>
              <a:prstGeom prst="rect">
                <a:avLst/>
              </a:prstGeom>
              <a:blipFill rotWithShape="1">
                <a:blip r:embed="rId5"/>
                <a:stretch>
                  <a:fillRect l="-1071" t="-7463" b="-238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4" y="3956798"/>
                <a:ext cx="8329796" cy="1323439"/>
              </a:xfrm>
              <a:prstGeom prst="rect">
                <a:avLst/>
              </a:prstGeom>
              <a:noFill/>
            </p:spPr>
            <p:txBody>
              <a:bodyPr wrap="square" rtlCol="0">
                <a:spAutoFit/>
              </a:bodyPr>
              <a:lstStyle/>
              <a:p>
                <a:r>
                  <a:rPr lang="de-DE" sz="2000" dirty="0">
                    <a:latin typeface="+mn-lt"/>
                  </a:rPr>
                  <a:t>Da in den Modellen KS und BH der Regressor stochastisch modelliert wird,</a:t>
                </a:r>
              </a:p>
              <a:p>
                <a:r>
                  <a:rPr lang="de-DE" sz="2000" dirty="0">
                    <a:latin typeface="+mn-lt"/>
                  </a:rPr>
                  <a:t>folgt, dass die Konfidenzintervalle und Teststatistiken für Erwartungswert-</a:t>
                </a:r>
              </a:p>
              <a:p>
                <a:r>
                  <a:rPr lang="de-DE" sz="2000" dirty="0" err="1">
                    <a:latin typeface="+mn-lt"/>
                  </a:rPr>
                  <a:t>differenzen</a:t>
                </a:r>
                <a:r>
                  <a:rPr lang="de-DE" sz="2000" dirty="0">
                    <a:latin typeface="+mn-lt"/>
                  </a:rPr>
                  <a:t> auch bei stochastischen Gruppenumfängen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0</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𝑁</m:t>
                        </m:r>
                      </m:e>
                      <m:sub>
                        <m:r>
                          <a:rPr lang="de-DE" sz="2000" b="0" i="1" smtClean="0">
                            <a:latin typeface="Cambria Math"/>
                          </a:rPr>
                          <m:t>1</m:t>
                        </m:r>
                      </m:sub>
                    </m:sSub>
                  </m:oMath>
                </a14:m>
                <a:r>
                  <a:rPr lang="de-DE" sz="2000" dirty="0">
                    <a:latin typeface="+mn-lt"/>
                  </a:rPr>
                  <a:t> verwendet</a:t>
                </a:r>
              </a:p>
              <a:p>
                <a:r>
                  <a:rPr lang="de-DE" sz="2000" dirty="0">
                    <a:latin typeface="+mn-lt"/>
                  </a:rPr>
                  <a:t>werden können. </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4" y="3956798"/>
                <a:ext cx="8329796" cy="1323439"/>
              </a:xfrm>
              <a:prstGeom prst="rect">
                <a:avLst/>
              </a:prstGeom>
              <a:blipFill rotWithShape="1">
                <a:blip r:embed="rId6"/>
                <a:stretch>
                  <a:fillRect l="-805" t="-2304" b="-7373"/>
                </a:stretch>
              </a:blipFill>
            </p:spPr>
            <p:txBody>
              <a:bodyPr/>
              <a:lstStyle/>
              <a:p>
                <a:r>
                  <a:rPr lang="de-DE">
                    <a:noFill/>
                  </a:rPr>
                  <a:t> </a:t>
                </a:r>
              </a:p>
            </p:txBody>
          </p:sp>
        </mc:Fallback>
      </mc:AlternateContent>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921</a:t>
            </a:r>
            <a:endParaRPr lang="de-DE" sz="8000" b="1" dirty="0">
              <a:solidFill>
                <a:schemeClr val="tx1"/>
              </a:solidFill>
              <a:latin typeface="+mj-lt"/>
            </a:endParaRPr>
          </a:p>
        </p:txBody>
      </p:sp>
    </p:spTree>
    <p:extLst>
      <p:ext uri="{BB962C8B-B14F-4D97-AF65-F5344CB8AC3E}">
        <p14:creationId xmlns:p14="http://schemas.microsoft.com/office/powerpoint/2010/main" val="1529883939"/>
      </p:ext>
    </p:extLst>
  </p:cSld>
  <p:clrMapOvr>
    <a:masterClrMapping/>
  </p:clrMapOvr>
</p:sld>
</file>

<file path=ppt/slides/slide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922</a:t>
            </a:r>
            <a:endParaRPr lang="de-DE" sz="8000" b="1" dirty="0">
              <a:solidFill>
                <a:schemeClr val="tx1"/>
              </a:solidFill>
              <a:latin typeface="+mj-lt"/>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68312" y="1124744"/>
            <a:ext cx="482376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Adäquatheit bestimmter Modellannahmen</a:t>
            </a:r>
          </a:p>
        </p:txBody>
      </p:sp>
      <p:sp>
        <p:nvSpPr>
          <p:cNvPr id="8" name="Textfeld 7"/>
          <p:cNvSpPr txBox="1">
            <a:spLocks noChangeArrowheads="1"/>
          </p:cNvSpPr>
          <p:nvPr/>
        </p:nvSpPr>
        <p:spPr bwMode="auto">
          <a:xfrm>
            <a:off x="468311" y="1700808"/>
            <a:ext cx="230348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3" y="2253318"/>
            <a:ext cx="691199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Noch vor den eigentlichen Annahmen: Repräsentativität </a:t>
            </a:r>
            <a:r>
              <a:rPr lang="de-DE" sz="2000" dirty="0">
                <a:solidFill>
                  <a:srgbClr val="0070C0"/>
                </a:solidFill>
                <a:latin typeface="+mn-lt"/>
              </a:rPr>
              <a:t>●</a:t>
            </a:r>
            <a:endParaRPr lang="de-DE" sz="2000" b="1" dirty="0">
              <a:solidFill>
                <a:srgbClr val="0070C0"/>
              </a:solidFill>
              <a:latin typeface="+mn-lt"/>
            </a:endParaRPr>
          </a:p>
        </p:txBody>
      </p:sp>
      <p:sp>
        <p:nvSpPr>
          <p:cNvPr id="3" name="Textfeld 2"/>
          <p:cNvSpPr txBox="1"/>
          <p:nvPr/>
        </p:nvSpPr>
        <p:spPr>
          <a:xfrm>
            <a:off x="468311" y="2669891"/>
            <a:ext cx="7992119" cy="3477875"/>
          </a:xfrm>
          <a:prstGeom prst="rect">
            <a:avLst/>
          </a:prstGeom>
          <a:noFill/>
        </p:spPr>
        <p:txBody>
          <a:bodyPr wrap="square" rtlCol="0">
            <a:spAutoFit/>
          </a:bodyPr>
          <a:lstStyle/>
          <a:p>
            <a:pPr algn="just"/>
            <a:r>
              <a:rPr lang="de-DE" sz="2000" dirty="0">
                <a:latin typeface="+mn-lt"/>
              </a:rPr>
              <a:t>Stellen wir uns vor, ein Immobilienexperte möchte den Zusammenhang </a:t>
            </a:r>
            <a:r>
              <a:rPr lang="de-DE" sz="2000" dirty="0" err="1">
                <a:latin typeface="+mn-lt"/>
              </a:rPr>
              <a:t>zwi-schen</a:t>
            </a:r>
            <a:r>
              <a:rPr lang="de-DE" sz="2000" dirty="0">
                <a:latin typeface="+mn-lt"/>
              </a:rPr>
              <a:t> Wohnfläche und Nettomiete in einer Stadt untersuchen. Dazu nimmt er s ich kurzerhand die Wochenendausgabe der ansässigen Lokalzeitung zur Hand und notiert alle Angebote des Wohnungsmarktes bezüglich Wohn-fläche und Miete. Eine auf solche Weise gewonnene Stichprobe könnten wir dann als </a:t>
            </a:r>
            <a:r>
              <a:rPr lang="de-DE" sz="2000" b="1" dirty="0">
                <a:solidFill>
                  <a:srgbClr val="0070C0"/>
                </a:solidFill>
                <a:latin typeface="+mn-lt"/>
              </a:rPr>
              <a:t>Quasi-Stichprobe</a:t>
            </a:r>
            <a:r>
              <a:rPr lang="de-DE" sz="2000" dirty="0">
                <a:latin typeface="+mn-lt"/>
              </a:rPr>
              <a:t> erachten (Abschnitt 9.2). Abbildung 12.1.11 illustriert verschiedene (stark stilisierte) Situationen, in denen der </a:t>
            </a:r>
            <a:r>
              <a:rPr lang="de-DE" sz="2000" b="1" dirty="0" err="1">
                <a:solidFill>
                  <a:srgbClr val="0070C0"/>
                </a:solidFill>
                <a:latin typeface="+mn-lt"/>
              </a:rPr>
              <a:t>poten-zielle</a:t>
            </a:r>
            <a:r>
              <a:rPr lang="de-DE" sz="2000" b="1" dirty="0">
                <a:solidFill>
                  <a:srgbClr val="0070C0"/>
                </a:solidFill>
                <a:latin typeface="+mn-lt"/>
              </a:rPr>
              <a:t> Auswahlbereich </a:t>
            </a:r>
            <a:r>
              <a:rPr lang="de-DE" sz="2000" dirty="0">
                <a:latin typeface="+mn-lt"/>
              </a:rPr>
              <a:t>(gestrichelt) die Grundgesamtheit (Dichtekonturen) nicht vollständig abdeckt. Infolgedessen führt dies zu einer mehr oder </a:t>
            </a:r>
            <a:r>
              <a:rPr lang="de-DE" sz="2000" dirty="0" err="1">
                <a:latin typeface="+mn-lt"/>
              </a:rPr>
              <a:t>weni-ger</a:t>
            </a:r>
            <a:r>
              <a:rPr lang="de-DE" sz="2000" dirty="0">
                <a:latin typeface="+mn-lt"/>
              </a:rPr>
              <a:t> stark ausgeprägten </a:t>
            </a:r>
            <a:r>
              <a:rPr lang="de-DE" sz="2000" b="1" dirty="0">
                <a:solidFill>
                  <a:srgbClr val="0070C0"/>
                </a:solidFill>
                <a:latin typeface="+mn-lt"/>
              </a:rPr>
              <a:t>Stichprobenverzerrung</a:t>
            </a:r>
            <a:r>
              <a:rPr lang="de-DE" sz="2000" dirty="0">
                <a:latin typeface="+mn-lt"/>
              </a:rPr>
              <a:t>. Im Einzelnen könnte man sich dazu folgende Szenarien (1) bis (4) vorstellen:</a:t>
            </a:r>
          </a:p>
        </p:txBody>
      </p:sp>
    </p:spTree>
    <p:extLst>
      <p:ext uri="{BB962C8B-B14F-4D97-AF65-F5344CB8AC3E}">
        <p14:creationId xmlns:p14="http://schemas.microsoft.com/office/powerpoint/2010/main" val="3352622559"/>
      </p:ext>
    </p:extLst>
  </p:cSld>
  <p:clrMapOvr>
    <a:masterClrMapping/>
  </p:clrMapOvr>
</p:sld>
</file>

<file path=ppt/slides/slide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2636" y="1337258"/>
            <a:ext cx="6943725" cy="5162550"/>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923</a:t>
            </a:r>
            <a:endParaRPr lang="de-DE" sz="8000" b="1" dirty="0">
              <a:solidFill>
                <a:schemeClr val="tx1">
                  <a:alpha val="30000"/>
                </a:schemeClr>
              </a:solidFill>
              <a:latin typeface="+mj-lt"/>
            </a:endParaRPr>
          </a:p>
        </p:txBody>
      </p:sp>
      <p:sp>
        <p:nvSpPr>
          <p:cNvPr id="11" name="Textfeld 10"/>
          <p:cNvSpPr txBox="1"/>
          <p:nvPr/>
        </p:nvSpPr>
        <p:spPr>
          <a:xfrm>
            <a:off x="1403648" y="890882"/>
            <a:ext cx="2944763" cy="646331"/>
          </a:xfrm>
          <a:prstGeom prst="rect">
            <a:avLst/>
          </a:prstGeom>
          <a:noFill/>
        </p:spPr>
        <p:txBody>
          <a:bodyPr wrap="square" rtlCol="0">
            <a:spAutoFit/>
          </a:bodyPr>
          <a:lstStyle/>
          <a:p>
            <a:r>
              <a:rPr lang="de-DE" b="1" dirty="0">
                <a:latin typeface="+mn-lt"/>
              </a:rPr>
              <a:t>schwarz</a:t>
            </a:r>
            <a:r>
              <a:rPr lang="de-DE" dirty="0">
                <a:latin typeface="+mn-lt"/>
              </a:rPr>
              <a:t>... wahre Gerade</a:t>
            </a:r>
          </a:p>
          <a:p>
            <a:r>
              <a:rPr lang="de-DE" b="1" dirty="0">
                <a:solidFill>
                  <a:schemeClr val="bg1">
                    <a:lumMod val="50000"/>
                  </a:schemeClr>
                </a:solidFill>
                <a:latin typeface="+mn-lt"/>
              </a:rPr>
              <a:t>grau</a:t>
            </a:r>
            <a:r>
              <a:rPr lang="de-DE" dirty="0">
                <a:latin typeface="+mn-lt"/>
              </a:rPr>
              <a:t>...       geschätzte Gerade           </a:t>
            </a:r>
          </a:p>
        </p:txBody>
      </p:sp>
      <p:cxnSp>
        <p:nvCxnSpPr>
          <p:cNvPr id="12" name="Gerade Verbindung mit Pfeil 11"/>
          <p:cNvCxnSpPr/>
          <p:nvPr/>
        </p:nvCxnSpPr>
        <p:spPr>
          <a:xfrm flipH="1" flipV="1">
            <a:off x="6236134" y="2495352"/>
            <a:ext cx="576064" cy="72008"/>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 name="Textfeld 12"/>
          <p:cNvSpPr txBox="1"/>
          <p:nvPr/>
        </p:nvSpPr>
        <p:spPr>
          <a:xfrm>
            <a:off x="6812198" y="2130986"/>
            <a:ext cx="1871440" cy="646331"/>
          </a:xfrm>
          <a:prstGeom prst="rect">
            <a:avLst/>
          </a:prstGeom>
          <a:noFill/>
        </p:spPr>
        <p:txBody>
          <a:bodyPr wrap="square" rtlCol="0">
            <a:spAutoFit/>
          </a:bodyPr>
          <a:lstStyle/>
          <a:p>
            <a:r>
              <a:rPr lang="de-DE" dirty="0">
                <a:latin typeface="+mn-lt"/>
              </a:rPr>
              <a:t>potenzieller</a:t>
            </a:r>
          </a:p>
          <a:p>
            <a:r>
              <a:rPr lang="de-DE" dirty="0">
                <a:latin typeface="+mn-lt"/>
              </a:rPr>
              <a:t>Auswahlbereich</a:t>
            </a:r>
          </a:p>
        </p:txBody>
      </p:sp>
      <p:sp>
        <p:nvSpPr>
          <p:cNvPr id="14" name="Textfeld 13"/>
          <p:cNvSpPr txBox="1"/>
          <p:nvPr/>
        </p:nvSpPr>
        <p:spPr>
          <a:xfrm>
            <a:off x="818443" y="3397483"/>
            <a:ext cx="2736304" cy="369332"/>
          </a:xfrm>
          <a:prstGeom prst="rect">
            <a:avLst/>
          </a:prstGeom>
          <a:noFill/>
        </p:spPr>
        <p:txBody>
          <a:bodyPr wrap="square" rtlCol="0">
            <a:spAutoFit/>
          </a:bodyPr>
          <a:lstStyle/>
          <a:p>
            <a:r>
              <a:rPr lang="de-DE" dirty="0">
                <a:latin typeface="+mn-lt"/>
              </a:rPr>
              <a:t>Geschätzte Gerade zu tief</a:t>
            </a:r>
          </a:p>
        </p:txBody>
      </p:sp>
      <p:sp>
        <p:nvSpPr>
          <p:cNvPr id="15" name="Textfeld 14"/>
          <p:cNvSpPr txBox="1"/>
          <p:nvPr/>
        </p:nvSpPr>
        <p:spPr>
          <a:xfrm>
            <a:off x="4562859" y="3391193"/>
            <a:ext cx="3904332" cy="369332"/>
          </a:xfrm>
          <a:prstGeom prst="rect">
            <a:avLst/>
          </a:prstGeom>
          <a:noFill/>
        </p:spPr>
        <p:txBody>
          <a:bodyPr wrap="square" rtlCol="0">
            <a:spAutoFit/>
          </a:bodyPr>
          <a:lstStyle/>
          <a:p>
            <a:r>
              <a:rPr lang="de-DE" dirty="0">
                <a:latin typeface="+mn-lt"/>
              </a:rPr>
              <a:t>Geschätzte Gerade dennoch richtig</a:t>
            </a:r>
          </a:p>
        </p:txBody>
      </p:sp>
      <p:sp>
        <p:nvSpPr>
          <p:cNvPr id="16" name="Textfeld 15"/>
          <p:cNvSpPr txBox="1"/>
          <p:nvPr/>
        </p:nvSpPr>
        <p:spPr>
          <a:xfrm>
            <a:off x="841025" y="5803351"/>
            <a:ext cx="3904332" cy="369332"/>
          </a:xfrm>
          <a:prstGeom prst="rect">
            <a:avLst/>
          </a:prstGeom>
          <a:noFill/>
        </p:spPr>
        <p:txBody>
          <a:bodyPr wrap="square" rtlCol="0">
            <a:spAutoFit/>
          </a:bodyPr>
          <a:lstStyle/>
          <a:p>
            <a:r>
              <a:rPr lang="de-DE" dirty="0">
                <a:latin typeface="+mn-lt"/>
              </a:rPr>
              <a:t>Geschätzte Gerade zu flach</a:t>
            </a:r>
          </a:p>
        </p:txBody>
      </p:sp>
      <p:sp>
        <p:nvSpPr>
          <p:cNvPr id="18" name="Textfeld 17"/>
          <p:cNvSpPr txBox="1"/>
          <p:nvPr/>
        </p:nvSpPr>
        <p:spPr>
          <a:xfrm>
            <a:off x="4562859" y="5803351"/>
            <a:ext cx="3904332" cy="369332"/>
          </a:xfrm>
          <a:prstGeom prst="rect">
            <a:avLst/>
          </a:prstGeom>
          <a:noFill/>
        </p:spPr>
        <p:txBody>
          <a:bodyPr wrap="square" rtlCol="0">
            <a:spAutoFit/>
          </a:bodyPr>
          <a:lstStyle/>
          <a:p>
            <a:r>
              <a:rPr lang="de-DE" dirty="0">
                <a:latin typeface="+mn-lt"/>
              </a:rPr>
              <a:t>Geschätzte Gerade zu steil</a:t>
            </a:r>
          </a:p>
        </p:txBody>
      </p:sp>
    </p:spTree>
    <p:extLst>
      <p:ext uri="{BB962C8B-B14F-4D97-AF65-F5344CB8AC3E}">
        <p14:creationId xmlns:p14="http://schemas.microsoft.com/office/powerpoint/2010/main" val="3258122506"/>
      </p:ext>
    </p:extLst>
  </p:cSld>
  <p:clrMapOvr>
    <a:masterClrMapping/>
  </p:clrMapOvr>
</p:sld>
</file>

<file path=ppt/slides/slide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Linearitätsannahme </a:t>
            </a:r>
            <a:r>
              <a:rPr lang="de-DE" sz="2000" dirty="0">
                <a:solidFill>
                  <a:srgbClr val="0070C0"/>
                </a:solidFill>
                <a:latin typeface="+mn-lt"/>
              </a:rPr>
              <a:t>●</a:t>
            </a:r>
            <a:endParaRPr lang="de-DE" sz="2000" b="1" dirty="0">
              <a:solidFill>
                <a:srgbClr val="0070C0"/>
              </a:solidFill>
              <a:latin typeface="+mn-lt"/>
            </a:endParaRPr>
          </a:p>
        </p:txBody>
      </p:sp>
      <p:sp>
        <p:nvSpPr>
          <p:cNvPr id="8" name="Textfeld 7"/>
          <p:cNvSpPr txBox="1">
            <a:spLocks noChangeArrowheads="1"/>
          </p:cNvSpPr>
          <p:nvPr/>
        </p:nvSpPr>
        <p:spPr bwMode="auto">
          <a:xfrm>
            <a:off x="453430" y="1619535"/>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Stochastischer oder nichtstochastischer Regressor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3" y="2204864"/>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Messfehlerprobleme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8313" y="28529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Unabhängigkeitsannahme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8313" y="3415968"/>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i="1" dirty="0">
                <a:solidFill>
                  <a:srgbClr val="0070C0"/>
                </a:solidFill>
                <a:latin typeface="+mn-lt"/>
              </a:rPr>
              <a:t>E</a:t>
            </a:r>
            <a:r>
              <a:rPr lang="de-DE" sz="2000" b="1" dirty="0">
                <a:solidFill>
                  <a:srgbClr val="0070C0"/>
                </a:solidFill>
                <a:latin typeface="+mn-lt"/>
              </a:rPr>
              <a:t>(</a:t>
            </a:r>
            <a:r>
              <a:rPr lang="de-DE" sz="2000" b="1" i="1" dirty="0" err="1">
                <a:solidFill>
                  <a:srgbClr val="0070C0"/>
                </a:solidFill>
                <a:latin typeface="+mn-lt"/>
              </a:rPr>
              <a:t>U</a:t>
            </a:r>
            <a:r>
              <a:rPr lang="de-DE" sz="2000" b="1" i="1" baseline="-25000" dirty="0" err="1">
                <a:solidFill>
                  <a:srgbClr val="0070C0"/>
                </a:solidFill>
                <a:latin typeface="+mn-lt"/>
              </a:rPr>
              <a:t>i</a:t>
            </a:r>
            <a:r>
              <a:rPr lang="de-DE" sz="2000" b="1" dirty="0">
                <a:solidFill>
                  <a:srgbClr val="0070C0"/>
                </a:solidFill>
                <a:latin typeface="+mn-lt"/>
              </a:rPr>
              <a:t> | </a:t>
            </a:r>
            <a:r>
              <a:rPr lang="de-DE" sz="2000" b="1" i="1" dirty="0" err="1">
                <a:solidFill>
                  <a:srgbClr val="0070C0"/>
                </a:solidFill>
                <a:latin typeface="+mn-lt"/>
              </a:rPr>
              <a:t>X</a:t>
            </a:r>
            <a:r>
              <a:rPr lang="de-DE" sz="2000" b="1" i="1" baseline="-25000" dirty="0" err="1">
                <a:solidFill>
                  <a:srgbClr val="0070C0"/>
                </a:solidFill>
                <a:latin typeface="+mn-lt"/>
              </a:rPr>
              <a:t>i</a:t>
            </a:r>
            <a:r>
              <a:rPr lang="de-DE" sz="2000" b="1" dirty="0">
                <a:solidFill>
                  <a:srgbClr val="0070C0"/>
                </a:solidFill>
                <a:latin typeface="+mn-lt"/>
              </a:rPr>
              <a:t>) = 0 und OVB-Problem </a:t>
            </a:r>
            <a:r>
              <a:rPr lang="de-DE" sz="2000" dirty="0">
                <a:solidFill>
                  <a:srgbClr val="0070C0"/>
                </a:solidFill>
                <a:latin typeface="+mn-lt"/>
              </a:rPr>
              <a:t>●</a:t>
            </a:r>
            <a:endParaRPr lang="de-DE" sz="2000" b="1" dirty="0">
              <a:solidFill>
                <a:srgbClr val="0070C0"/>
              </a:solidFill>
              <a:latin typeface="+mn-lt"/>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924</a:t>
            </a:r>
            <a:endParaRPr lang="de-DE" sz="8000" b="1" dirty="0">
              <a:solidFill>
                <a:schemeClr val="tx1"/>
              </a:solidFill>
              <a:latin typeface="+mj-lt"/>
            </a:endParaRPr>
          </a:p>
        </p:txBody>
      </p:sp>
      <p:sp>
        <p:nvSpPr>
          <p:cNvPr id="13" name="Textfeld 12"/>
          <p:cNvSpPr txBox="1"/>
          <p:nvPr/>
        </p:nvSpPr>
        <p:spPr>
          <a:xfrm>
            <a:off x="468313" y="3933056"/>
            <a:ext cx="7563155" cy="400110"/>
          </a:xfrm>
          <a:prstGeom prst="rect">
            <a:avLst/>
          </a:prstGeom>
          <a:noFill/>
        </p:spPr>
        <p:txBody>
          <a:bodyPr wrap="square" rtlCol="0">
            <a:spAutoFit/>
          </a:bodyPr>
          <a:lstStyle/>
          <a:p>
            <a:r>
              <a:rPr lang="de-DE" sz="2000" dirty="0">
                <a:latin typeface="+mn-lt"/>
              </a:rPr>
              <a:t>Annahme impliziert, </a:t>
            </a:r>
            <a:r>
              <a:rPr lang="de-DE" sz="2000" dirty="0" err="1">
                <a:latin typeface="+mn-lt"/>
              </a:rPr>
              <a:t>dass.</a:t>
            </a:r>
            <a:r>
              <a:rPr lang="de-DE" sz="2000" dirty="0">
                <a:latin typeface="+mn-lt"/>
              </a:rPr>
              <a:t>..</a:t>
            </a:r>
          </a:p>
        </p:txBody>
      </p:sp>
      <p:sp>
        <p:nvSpPr>
          <p:cNvPr id="14" name="Textfeld 13"/>
          <p:cNvSpPr txBox="1"/>
          <p:nvPr/>
        </p:nvSpPr>
        <p:spPr>
          <a:xfrm>
            <a:off x="493767" y="4377298"/>
            <a:ext cx="7241046" cy="707886"/>
          </a:xfrm>
          <a:prstGeom prst="rect">
            <a:avLst/>
          </a:prstGeom>
          <a:noFill/>
        </p:spPr>
        <p:txBody>
          <a:bodyPr wrap="square" rtlCol="0">
            <a:spAutoFit/>
          </a:bodyPr>
          <a:lstStyle/>
          <a:p>
            <a:r>
              <a:rPr lang="de-DE" sz="2000" dirty="0">
                <a:latin typeface="+mn-lt"/>
              </a:rPr>
              <a:t>... Resteinflüsse auf die abhängige Variable „gleichmäßig um die</a:t>
            </a:r>
          </a:p>
          <a:p>
            <a:r>
              <a:rPr lang="de-DE" sz="2000">
                <a:latin typeface="+mn-lt"/>
              </a:rPr>
              <a:t>    Gerade </a:t>
            </a:r>
            <a:r>
              <a:rPr lang="de-DE" sz="2000" dirty="0">
                <a:latin typeface="+mn-lt"/>
              </a:rPr>
              <a:t>herum streuen“</a:t>
            </a:r>
          </a:p>
        </p:txBody>
      </p:sp>
      <p:sp>
        <p:nvSpPr>
          <p:cNvPr id="15" name="Textfeld 14"/>
          <p:cNvSpPr txBox="1"/>
          <p:nvPr/>
        </p:nvSpPr>
        <p:spPr>
          <a:xfrm>
            <a:off x="493766" y="5129316"/>
            <a:ext cx="6958554" cy="400110"/>
          </a:xfrm>
          <a:prstGeom prst="rect">
            <a:avLst/>
          </a:prstGeom>
          <a:noFill/>
        </p:spPr>
        <p:txBody>
          <a:bodyPr wrap="square" rtlCol="0">
            <a:spAutoFit/>
          </a:bodyPr>
          <a:lstStyle/>
          <a:p>
            <a:r>
              <a:rPr lang="de-DE" sz="2000" dirty="0">
                <a:latin typeface="+mn-lt"/>
              </a:rPr>
              <a:t>... dass die Eigenschaft (vgl. </a:t>
            </a:r>
            <a:r>
              <a:rPr lang="de-DE" sz="2000">
                <a:latin typeface="+mn-lt"/>
              </a:rPr>
              <a:t>Folie 877 </a:t>
            </a:r>
            <a:r>
              <a:rPr lang="de-DE" sz="2000" dirty="0">
                <a:latin typeface="+mn-lt"/>
              </a:rPr>
              <a:t>bzw</a:t>
            </a:r>
            <a:r>
              <a:rPr lang="de-DE" sz="2000">
                <a:latin typeface="+mn-lt"/>
              </a:rPr>
              <a:t>. 878 </a:t>
            </a:r>
            <a:r>
              <a:rPr lang="de-DE" sz="2000" dirty="0">
                <a:latin typeface="+mn-lt"/>
              </a:rPr>
              <a:t>Eigenschaft 8)</a:t>
            </a:r>
          </a:p>
        </p:txBody>
      </p:sp>
      <mc:AlternateContent xmlns:mc="http://schemas.openxmlformats.org/markup-compatibility/2006" xmlns:a14="http://schemas.microsoft.com/office/drawing/2010/main">
        <mc:Choice Requires="a14">
          <p:sp>
            <p:nvSpPr>
              <p:cNvPr id="16" name="Textfeld 15"/>
              <p:cNvSpPr txBox="1"/>
              <p:nvPr/>
            </p:nvSpPr>
            <p:spPr>
              <a:xfrm>
                <a:off x="1260324" y="5539017"/>
                <a:ext cx="346978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a:rPr>
                        <m:t>𝐶𝑜𝑣</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r>
                        <a:rPr lang="de-DE" sz="2000" b="0" i="1" smtClean="0">
                          <a:latin typeface="Cambria Math"/>
                        </a:rPr>
                        <m:t>=</m:t>
                      </m:r>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r>
                        <a:rPr lang="de-DE" sz="2000" b="0" i="1" smtClean="0">
                          <a:latin typeface="Cambria Math"/>
                        </a:rPr>
                        <m:t>=0</m:t>
                      </m:r>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260324" y="5539017"/>
                <a:ext cx="3469788" cy="400110"/>
              </a:xfrm>
              <a:prstGeom prst="rect">
                <a:avLst/>
              </a:prstGeom>
              <a:blipFill rotWithShape="1">
                <a:blip r:embed="rId3"/>
                <a:stretch>
                  <a:fillRect b="-3077"/>
                </a:stretch>
              </a:blipFill>
            </p:spPr>
            <p:txBody>
              <a:bodyPr/>
              <a:lstStyle/>
              <a:p>
                <a:r>
                  <a:rPr lang="de-DE">
                    <a:noFill/>
                  </a:rPr>
                  <a:t> </a:t>
                </a:r>
              </a:p>
            </p:txBody>
          </p:sp>
        </mc:Fallback>
      </mc:AlternateContent>
      <p:sp>
        <p:nvSpPr>
          <p:cNvPr id="18" name="Textfeld 17"/>
          <p:cNvSpPr txBox="1"/>
          <p:nvPr/>
        </p:nvSpPr>
        <p:spPr>
          <a:xfrm>
            <a:off x="763529" y="5952528"/>
            <a:ext cx="6987860" cy="400110"/>
          </a:xfrm>
          <a:prstGeom prst="rect">
            <a:avLst/>
          </a:prstGeom>
          <a:noFill/>
        </p:spPr>
        <p:txBody>
          <a:bodyPr wrap="square" rtlCol="0">
            <a:spAutoFit/>
          </a:bodyPr>
          <a:lstStyle/>
          <a:p>
            <a:r>
              <a:rPr lang="de-DE" sz="2000" dirty="0">
                <a:latin typeface="+mn-lt"/>
              </a:rPr>
              <a:t>erfüllt ist, welche anhand folgender Leitfrage geprüft wird: </a:t>
            </a:r>
          </a:p>
        </p:txBody>
      </p:sp>
    </p:spTree>
    <p:extLst>
      <p:ext uri="{BB962C8B-B14F-4D97-AF65-F5344CB8AC3E}">
        <p14:creationId xmlns:p14="http://schemas.microsoft.com/office/powerpoint/2010/main" val="1616594214"/>
      </p:ext>
    </p:extLst>
  </p:cSld>
  <p:clrMapOvr>
    <a:masterClrMapping/>
  </p:clrMapOvr>
</p:sld>
</file>

<file path=ppt/slides/slide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2" name="Textfeld 11"/>
              <p:cNvSpPr txBox="1"/>
              <p:nvPr/>
            </p:nvSpPr>
            <p:spPr>
              <a:xfrm>
                <a:off x="468312" y="2420888"/>
                <a:ext cx="7563155" cy="1015663"/>
              </a:xfrm>
              <a:prstGeom prst="rect">
                <a:avLst/>
              </a:prstGeom>
              <a:noFill/>
            </p:spPr>
            <p:txBody>
              <a:bodyPr wrap="square" rtlCol="0">
                <a:spAutoFit/>
              </a:bodyPr>
              <a:lstStyle/>
              <a:p>
                <a:r>
                  <a:rPr lang="de-DE" sz="2000" dirty="0">
                    <a:latin typeface="+mn-lt"/>
                  </a:rPr>
                  <a:t>&gt; Bejahung der Leitfrage impliziert </a:t>
                </a:r>
                <a14:m>
                  <m:oMath xmlns:m="http://schemas.openxmlformats.org/officeDocument/2006/math">
                    <m:r>
                      <a:rPr lang="de-DE" sz="2000" b="0" i="1" smtClean="0">
                        <a:latin typeface="Cambria Math"/>
                      </a:rPr>
                      <m:t>𝐶𝑜𝑣</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r>
                      <a:rPr lang="de-DE" sz="2000" b="0" i="1" smtClean="0">
                        <a:latin typeface="Cambria Math"/>
                        <a:ea typeface="Cambria Math"/>
                      </a:rPr>
                      <m:t>≠0</m:t>
                    </m:r>
                  </m:oMath>
                </a14:m>
                <a:r>
                  <a:rPr lang="de-DE" sz="2000" dirty="0">
                    <a:latin typeface="+mn-lt"/>
                  </a:rPr>
                  <a:t> und damit auch</a:t>
                </a:r>
              </a:p>
              <a:p>
                <a:r>
                  <a:rPr lang="de-DE" sz="2000" dirty="0">
                    <a:latin typeface="+mn-lt"/>
                  </a:rPr>
                  <a:t>   </a:t>
                </a:r>
                <a14:m>
                  <m:oMath xmlns:m="http://schemas.openxmlformats.org/officeDocument/2006/math">
                    <m:r>
                      <a:rPr lang="de-DE" sz="2000" b="0" i="1" smtClean="0">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𝑋</m:t>
                            </m:r>
                          </m:e>
                          <m:sub>
                            <m:r>
                              <a:rPr lang="de-DE" sz="2000" b="0" i="1" smtClean="0">
                                <a:latin typeface="Cambria Math"/>
                              </a:rPr>
                              <m:t>𝑖</m:t>
                            </m:r>
                          </m:sub>
                        </m:sSub>
                      </m:e>
                    </m:d>
                    <m:r>
                      <a:rPr lang="de-DE" sz="2000" i="1">
                        <a:latin typeface="Cambria Math"/>
                        <a:ea typeface="Cambria Math"/>
                      </a:rPr>
                      <m:t>≠0</m:t>
                    </m:r>
                  </m:oMath>
                </a14:m>
                <a:r>
                  <a:rPr lang="de-DE" sz="2000" dirty="0">
                    <a:latin typeface="+mn-lt"/>
                  </a:rPr>
                  <a:t>. Die Umkehrung gilt nicht zwingend! Dies bedeutet, </a:t>
                </a:r>
              </a:p>
              <a:p>
                <a:r>
                  <a:rPr lang="de-DE" sz="2000" dirty="0">
                    <a:latin typeface="+mn-lt"/>
                  </a:rPr>
                  <a:t>   dass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d>
                    <m:r>
                      <a:rPr lang="de-DE" sz="2000" i="1">
                        <a:latin typeface="Cambria Math"/>
                        <a:ea typeface="Cambria Math"/>
                      </a:rPr>
                      <m:t>≠0</m:t>
                    </m:r>
                  </m:oMath>
                </a14:m>
                <a:r>
                  <a:rPr lang="de-DE" sz="2000" dirty="0">
                    <a:latin typeface="+mn-lt"/>
                  </a:rPr>
                  <a:t> nicht zwingend </a:t>
                </a:r>
                <a14:m>
                  <m:oMath xmlns:m="http://schemas.openxmlformats.org/officeDocument/2006/math">
                    <m:r>
                      <a:rPr lang="de-DE" sz="2000" i="1">
                        <a:latin typeface="Cambria Math"/>
                      </a:rPr>
                      <m:t>𝐶𝑜𝑣</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r>
                      <a:rPr lang="de-DE" sz="2000" i="1">
                        <a:latin typeface="Cambria Math"/>
                        <a:ea typeface="Cambria Math"/>
                      </a:rPr>
                      <m:t>≠0</m:t>
                    </m:r>
                  </m:oMath>
                </a14:m>
                <a:r>
                  <a:rPr lang="de-DE" sz="2000" dirty="0">
                    <a:latin typeface="+mn-lt"/>
                  </a:rPr>
                  <a:t> impliziert.</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2420888"/>
                <a:ext cx="7563155" cy="1015663"/>
              </a:xfrm>
              <a:prstGeom prst="rect">
                <a:avLst/>
              </a:prstGeom>
              <a:blipFill rotWithShape="1">
                <a:blip r:embed="rId4"/>
                <a:stretch>
                  <a:fillRect l="-887" t="-2994" b="-95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468310" y="3436551"/>
                <a:ext cx="7563155" cy="1015663"/>
              </a:xfrm>
              <a:prstGeom prst="rect">
                <a:avLst/>
              </a:prstGeom>
              <a:noFill/>
            </p:spPr>
            <p:txBody>
              <a:bodyPr wrap="square" rtlCol="0">
                <a:spAutoFit/>
              </a:bodyPr>
              <a:lstStyle/>
              <a:p>
                <a:r>
                  <a:rPr lang="de-DE" sz="2000" dirty="0">
                    <a:latin typeface="+mn-lt"/>
                  </a:rPr>
                  <a:t>&gt; </a:t>
                </a:r>
                <a14:m>
                  <m:oMath xmlns:m="http://schemas.openxmlformats.org/officeDocument/2006/math">
                    <m:r>
                      <a:rPr lang="de-DE" sz="2000" i="1">
                        <a:latin typeface="Cambria Math"/>
                      </a:rPr>
                      <m:t>𝐶𝑜𝑣</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r>
                      <a:rPr lang="de-DE" sz="2000" i="1">
                        <a:latin typeface="Cambria Math"/>
                        <a:ea typeface="Cambria Math"/>
                      </a:rPr>
                      <m:t>≠0</m:t>
                    </m:r>
                  </m:oMath>
                </a14:m>
                <a:r>
                  <a:rPr lang="de-DE" sz="2000" dirty="0">
                    <a:latin typeface="+mn-lt"/>
                  </a:rPr>
                  <a:t> führt zu einer inkonsistenten Schätzung von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a:ea typeface="Cambria Math"/>
                          </a:rPr>
                          <m:t>𝛽</m:t>
                        </m:r>
                      </m:e>
                      <m:sub>
                        <m:r>
                          <a:rPr lang="de-DE" sz="2000" b="0" i="1" smtClean="0">
                            <a:latin typeface="Cambria Math"/>
                          </a:rPr>
                          <m:t>1</m:t>
                        </m:r>
                      </m:sub>
                    </m:sSub>
                  </m:oMath>
                </a14:m>
                <a:r>
                  <a:rPr lang="de-DE" sz="2000" dirty="0">
                    <a:latin typeface="+mn-lt"/>
                  </a:rPr>
                  <a:t>,</a:t>
                </a:r>
              </a:p>
              <a:p>
                <a:r>
                  <a:rPr lang="de-DE" sz="2000" dirty="0">
                    <a:latin typeface="+mn-lt"/>
                  </a:rPr>
                  <a:t>   was sich im Rahmen der späteren Überlegungen zu </a:t>
                </a:r>
                <a:r>
                  <a:rPr lang="de-DE" sz="2000" b="1" dirty="0">
                    <a:solidFill>
                      <a:srgbClr val="0070C0"/>
                    </a:solidFill>
                    <a:latin typeface="+mn-lt"/>
                  </a:rPr>
                  <a:t>systematischen</a:t>
                </a:r>
              </a:p>
              <a:p>
                <a:r>
                  <a:rPr lang="de-DE" sz="2000" dirty="0">
                    <a:latin typeface="+mn-lt"/>
                  </a:rPr>
                  <a:t>   </a:t>
                </a:r>
                <a:r>
                  <a:rPr lang="de-DE" sz="2000" b="1" dirty="0">
                    <a:solidFill>
                      <a:srgbClr val="0070C0"/>
                    </a:solidFill>
                    <a:latin typeface="+mn-lt"/>
                  </a:rPr>
                  <a:t>Verzerrungen</a:t>
                </a:r>
                <a:r>
                  <a:rPr lang="de-DE" sz="2000" dirty="0">
                    <a:latin typeface="+mn-lt"/>
                  </a:rPr>
                  <a:t> auch formal fassen lässt (vgl. etwa Satz 12.2.3) </a:t>
                </a:r>
              </a:p>
            </p:txBody>
          </p:sp>
        </mc:Choice>
        <mc:Fallback xmlns="">
          <p:sp>
            <p:nvSpPr>
              <p:cNvPr id="13" name="Textfeld 12"/>
              <p:cNvSpPr txBox="1">
                <a:spLocks noRot="1" noChangeAspect="1" noMove="1" noResize="1" noEditPoints="1" noAdjustHandles="1" noChangeArrowheads="1" noChangeShapeType="1" noTextEdit="1"/>
              </p:cNvSpPr>
              <p:nvPr/>
            </p:nvSpPr>
            <p:spPr>
              <a:xfrm>
                <a:off x="468310" y="3436551"/>
                <a:ext cx="7563155" cy="1015663"/>
              </a:xfrm>
              <a:prstGeom prst="rect">
                <a:avLst/>
              </a:prstGeom>
              <a:blipFill rotWithShape="1">
                <a:blip r:embed="rId5"/>
                <a:stretch>
                  <a:fillRect l="-887" t="-3012" b="-1024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468309" y="4452214"/>
                <a:ext cx="7848106" cy="1015663"/>
              </a:xfrm>
              <a:prstGeom prst="rect">
                <a:avLst/>
              </a:prstGeom>
              <a:noFill/>
            </p:spPr>
            <p:txBody>
              <a:bodyPr wrap="square" rtlCol="0">
                <a:spAutoFit/>
              </a:bodyPr>
              <a:lstStyle/>
              <a:p>
                <a:r>
                  <a:rPr lang="de-DE" sz="2000" dirty="0">
                    <a:latin typeface="+mn-lt"/>
                  </a:rPr>
                  <a:t>&gt; Die durch </a:t>
                </a:r>
                <a14:m>
                  <m:oMath xmlns:m="http://schemas.openxmlformats.org/officeDocument/2006/math">
                    <m:r>
                      <a:rPr lang="de-DE" sz="2000" i="1">
                        <a:latin typeface="Cambria Math"/>
                      </a:rPr>
                      <m:t>𝐶𝑜𝑣</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r>
                      <a:rPr lang="de-DE" sz="2000" i="1">
                        <a:latin typeface="Cambria Math"/>
                        <a:ea typeface="Cambria Math"/>
                      </a:rPr>
                      <m:t>≠0</m:t>
                    </m:r>
                  </m:oMath>
                </a14:m>
                <a:r>
                  <a:rPr lang="de-DE" sz="2000" dirty="0">
                    <a:latin typeface="+mn-lt"/>
                  </a:rPr>
                  <a:t> verursachte </a:t>
                </a:r>
                <a:r>
                  <a:rPr lang="de-DE" sz="2000" b="1" dirty="0">
                    <a:solidFill>
                      <a:srgbClr val="0070C0"/>
                    </a:solidFill>
                    <a:latin typeface="+mn-lt"/>
                  </a:rPr>
                  <a:t>asymptotische Verzerrung</a:t>
                </a:r>
              </a:p>
              <a:p>
                <a:r>
                  <a:rPr lang="de-DE" sz="2000" dirty="0">
                    <a:latin typeface="+mn-lt"/>
                  </a:rPr>
                  <a:t>   wird auch als </a:t>
                </a:r>
                <a:r>
                  <a:rPr lang="de-DE" sz="2000" b="1" dirty="0">
                    <a:solidFill>
                      <a:srgbClr val="0070C0"/>
                    </a:solidFill>
                    <a:latin typeface="+mn-lt"/>
                  </a:rPr>
                  <a:t>OVB</a:t>
                </a:r>
                <a:r>
                  <a:rPr lang="de-DE" sz="2000" dirty="0">
                    <a:latin typeface="+mn-lt"/>
                  </a:rPr>
                  <a:t> (</a:t>
                </a:r>
                <a:r>
                  <a:rPr lang="de-DE" sz="2000" b="1" dirty="0" err="1">
                    <a:latin typeface="+mn-lt"/>
                  </a:rPr>
                  <a:t>O</a:t>
                </a:r>
                <a:r>
                  <a:rPr lang="de-DE" sz="2000" dirty="0" err="1">
                    <a:latin typeface="+mn-lt"/>
                  </a:rPr>
                  <a:t>mitteld</a:t>
                </a:r>
                <a:r>
                  <a:rPr lang="de-DE" sz="2000" dirty="0">
                    <a:latin typeface="+mn-lt"/>
                  </a:rPr>
                  <a:t>-</a:t>
                </a:r>
                <a:r>
                  <a:rPr lang="de-DE" sz="2000" b="1" dirty="0">
                    <a:latin typeface="+mn-lt"/>
                  </a:rPr>
                  <a:t>V</a:t>
                </a:r>
                <a:r>
                  <a:rPr lang="de-DE" sz="2000" dirty="0">
                    <a:latin typeface="+mn-lt"/>
                  </a:rPr>
                  <a:t>ariable-</a:t>
                </a:r>
                <a:r>
                  <a:rPr lang="de-DE" sz="2000" b="1" dirty="0">
                    <a:latin typeface="+mn-lt"/>
                  </a:rPr>
                  <a:t>B</a:t>
                </a:r>
                <a:r>
                  <a:rPr lang="de-DE" sz="2000" dirty="0">
                    <a:latin typeface="+mn-lt"/>
                  </a:rPr>
                  <a:t>ias) bezeichnet und das da-</a:t>
                </a:r>
              </a:p>
              <a:p>
                <a:r>
                  <a:rPr lang="de-DE" sz="2000" dirty="0">
                    <a:latin typeface="+mn-lt"/>
                  </a:rPr>
                  <a:t>   mit korrespondierende Problem als </a:t>
                </a:r>
                <a:r>
                  <a:rPr lang="de-DE" sz="2000" b="1" dirty="0">
                    <a:solidFill>
                      <a:srgbClr val="0070C0"/>
                    </a:solidFill>
                    <a:latin typeface="+mn-lt"/>
                  </a:rPr>
                  <a:t>OVB-Problem</a:t>
                </a:r>
                <a:r>
                  <a:rPr lang="de-DE" sz="2000" dirty="0">
                    <a:latin typeface="+mn-lt"/>
                  </a:rPr>
                  <a:t>.</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09" y="4452214"/>
                <a:ext cx="7848106" cy="1015663"/>
              </a:xfrm>
              <a:prstGeom prst="rect">
                <a:avLst/>
              </a:prstGeom>
              <a:blipFill rotWithShape="1">
                <a:blip r:embed="rId6"/>
                <a:stretch>
                  <a:fillRect l="-855" t="-2994" b="-95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2" y="5497503"/>
                <a:ext cx="7848106" cy="707886"/>
              </a:xfrm>
              <a:prstGeom prst="rect">
                <a:avLst/>
              </a:prstGeom>
              <a:noFill/>
            </p:spPr>
            <p:txBody>
              <a:bodyPr wrap="square" rtlCol="0">
                <a:spAutoFit/>
              </a:bodyPr>
              <a:lstStyle/>
              <a:p>
                <a:r>
                  <a:rPr lang="de-DE" sz="2000" dirty="0">
                    <a:latin typeface="+mn-lt"/>
                  </a:rPr>
                  <a:t>&gt; In Modell KN </a:t>
                </a:r>
                <a14:m>
                  <m:oMath xmlns:m="http://schemas.openxmlformats.org/officeDocument/2006/math">
                    <m:r>
                      <a:rPr lang="de-DE" sz="2000" i="1">
                        <a:latin typeface="Cambria Math"/>
                      </a:rPr>
                      <m:t>𝐶𝑜𝑣</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a:rPr>
                              <m:t>𝑥</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r>
                      <a:rPr lang="de-DE" sz="2000" i="1">
                        <a:latin typeface="Cambria Math"/>
                      </a:rPr>
                      <m:t>=0</m:t>
                    </m:r>
                  </m:oMath>
                </a14:m>
                <a:r>
                  <a:rPr lang="de-DE" sz="2000" dirty="0">
                    <a:latin typeface="+mn-lt"/>
                  </a:rPr>
                  <a:t> per se erfüllt, da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oMath>
                </a14:m>
                <a:r>
                  <a:rPr lang="de-DE" sz="2000" dirty="0">
                    <a:latin typeface="+mn-lt"/>
                  </a:rPr>
                  <a:t> nichtstochastisch.</a:t>
                </a:r>
              </a:p>
              <a:p>
                <a:r>
                  <a:rPr lang="de-DE" sz="2000" dirty="0">
                    <a:latin typeface="+mn-lt"/>
                  </a:rPr>
                  <a:t>   Leitfrage dennoch von Relevanz (vgl. Fallbeispiel 1 auf </a:t>
                </a:r>
                <a:r>
                  <a:rPr lang="de-DE" sz="2000">
                    <a:latin typeface="+mn-lt"/>
                  </a:rPr>
                  <a:t>Folie 930)   </a:t>
                </a:r>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68312" y="5497503"/>
                <a:ext cx="7848106" cy="707886"/>
              </a:xfrm>
              <a:prstGeom prst="rect">
                <a:avLst/>
              </a:prstGeom>
              <a:blipFill>
                <a:blip r:embed="rId7"/>
                <a:stretch>
                  <a:fillRect l="-855" t="-5172" b="-14655"/>
                </a:stretch>
              </a:blipFill>
            </p:spPr>
            <p:txBody>
              <a:bodyPr/>
              <a:lstStyle/>
              <a:p>
                <a:r>
                  <a:rPr lang="en-US">
                    <a:noFill/>
                  </a:rPr>
                  <a:t> </a:t>
                </a:r>
              </a:p>
            </p:txBody>
          </p:sp>
        </mc:Fallback>
      </mc:AlternateContent>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925</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8"/>
          <a:stretch>
            <a:fillRect/>
          </a:stretch>
        </p:blipFill>
        <p:spPr>
          <a:xfrm>
            <a:off x="457200" y="1038044"/>
            <a:ext cx="7591425" cy="1152525"/>
          </a:xfrm>
          <a:prstGeom prst="rect">
            <a:avLst/>
          </a:prstGeom>
        </p:spPr>
      </p:pic>
    </p:spTree>
    <p:extLst>
      <p:ext uri="{BB962C8B-B14F-4D97-AF65-F5344CB8AC3E}">
        <p14:creationId xmlns:p14="http://schemas.microsoft.com/office/powerpoint/2010/main" val="1306870300"/>
      </p:ext>
    </p:extLst>
  </p:cSld>
  <p:clrMapOvr>
    <a:masterClrMapping/>
  </p:clrMapOvr>
</p:sld>
</file>

<file path=ppt/slides/slide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Textfeld 7"/>
          <p:cNvSpPr txBox="1">
            <a:spLocks noChangeArrowheads="1"/>
          </p:cNvSpPr>
          <p:nvPr/>
        </p:nvSpPr>
        <p:spPr bwMode="auto">
          <a:xfrm>
            <a:off x="468312" y="1916832"/>
            <a:ext cx="683999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i="1" dirty="0">
                <a:solidFill>
                  <a:srgbClr val="0070C0"/>
                </a:solidFill>
                <a:latin typeface="+mn-lt"/>
              </a:rPr>
              <a:t>E</a:t>
            </a:r>
            <a:r>
              <a:rPr lang="de-DE" sz="2000" b="1" dirty="0">
                <a:solidFill>
                  <a:srgbClr val="0070C0"/>
                </a:solidFill>
                <a:latin typeface="+mn-lt"/>
              </a:rPr>
              <a:t>(</a:t>
            </a:r>
            <a:r>
              <a:rPr lang="de-DE" sz="2000" b="1" i="1" dirty="0" err="1">
                <a:solidFill>
                  <a:srgbClr val="0070C0"/>
                </a:solidFill>
                <a:latin typeface="+mn-lt"/>
              </a:rPr>
              <a:t>U</a:t>
            </a:r>
            <a:r>
              <a:rPr lang="de-DE" sz="2000" b="1" i="1" baseline="-25000" dirty="0" err="1">
                <a:solidFill>
                  <a:srgbClr val="0070C0"/>
                </a:solidFill>
                <a:latin typeface="+mn-lt"/>
              </a:rPr>
              <a:t>i</a:t>
            </a:r>
            <a:r>
              <a:rPr lang="de-DE" sz="2000" b="1" dirty="0">
                <a:solidFill>
                  <a:srgbClr val="0070C0"/>
                </a:solidFill>
                <a:latin typeface="+mn-lt"/>
              </a:rPr>
              <a:t> | </a:t>
            </a:r>
            <a:r>
              <a:rPr lang="de-DE" sz="2000" b="1" i="1" dirty="0" err="1">
                <a:solidFill>
                  <a:srgbClr val="0070C0"/>
                </a:solidFill>
                <a:latin typeface="+mn-lt"/>
              </a:rPr>
              <a:t>X</a:t>
            </a:r>
            <a:r>
              <a:rPr lang="de-DE" sz="2000" b="1" i="1" baseline="-25000" dirty="0" err="1">
                <a:solidFill>
                  <a:srgbClr val="0070C0"/>
                </a:solidFill>
                <a:latin typeface="+mn-lt"/>
              </a:rPr>
              <a:t>i</a:t>
            </a:r>
            <a:r>
              <a:rPr lang="de-DE" sz="2000" b="1" dirty="0">
                <a:solidFill>
                  <a:srgbClr val="0070C0"/>
                </a:solidFill>
                <a:latin typeface="+mn-lt"/>
              </a:rPr>
              <a:t>) = 0, Messfehler- und </a:t>
            </a:r>
            <a:r>
              <a:rPr lang="de-DE" sz="2000" b="1" dirty="0" err="1">
                <a:solidFill>
                  <a:srgbClr val="0070C0"/>
                </a:solidFill>
                <a:latin typeface="+mn-lt"/>
              </a:rPr>
              <a:t>Endogenitätsproblem</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2" y="3173201"/>
            <a:ext cx="756007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i="1" dirty="0" err="1">
                <a:solidFill>
                  <a:srgbClr val="0070C0"/>
                </a:solidFill>
                <a:latin typeface="+mn-lt"/>
              </a:rPr>
              <a:t>Cov</a:t>
            </a:r>
            <a:r>
              <a:rPr lang="de-DE" sz="2000" b="1" dirty="0">
                <a:solidFill>
                  <a:srgbClr val="0070C0"/>
                </a:solidFill>
                <a:latin typeface="+mn-lt"/>
              </a:rPr>
              <a:t>(</a:t>
            </a:r>
            <a:r>
              <a:rPr lang="de-DE" sz="2000" b="1" i="1" dirty="0" err="1">
                <a:solidFill>
                  <a:srgbClr val="0070C0"/>
                </a:solidFill>
                <a:latin typeface="+mn-lt"/>
              </a:rPr>
              <a:t>X</a:t>
            </a:r>
            <a:r>
              <a:rPr lang="de-DE" sz="2000" b="1" i="1" baseline="-25000" dirty="0" err="1">
                <a:solidFill>
                  <a:srgbClr val="0070C0"/>
                </a:solidFill>
                <a:latin typeface="+mn-lt"/>
              </a:rPr>
              <a:t>i</a:t>
            </a:r>
            <a:r>
              <a:rPr lang="de-DE" sz="2000" b="1" dirty="0">
                <a:solidFill>
                  <a:srgbClr val="0070C0"/>
                </a:solidFill>
                <a:latin typeface="+mn-lt"/>
              </a:rPr>
              <a:t>, </a:t>
            </a:r>
            <a:r>
              <a:rPr lang="de-DE" sz="2000" b="1" i="1" dirty="0" err="1">
                <a:solidFill>
                  <a:srgbClr val="0070C0"/>
                </a:solidFill>
                <a:latin typeface="+mn-lt"/>
              </a:rPr>
              <a:t>U</a:t>
            </a:r>
            <a:r>
              <a:rPr lang="de-DE" sz="2000" b="1" i="1" baseline="-25000" dirty="0" err="1">
                <a:solidFill>
                  <a:srgbClr val="0070C0"/>
                </a:solidFill>
                <a:latin typeface="+mn-lt"/>
              </a:rPr>
              <a:t>i</a:t>
            </a:r>
            <a:r>
              <a:rPr lang="de-DE" sz="2000" b="1" dirty="0">
                <a:solidFill>
                  <a:srgbClr val="0070C0"/>
                </a:solidFill>
                <a:latin typeface="+mn-lt"/>
              </a:rPr>
              <a:t>) = 0 lässt sich nicht anhand der KQ-Residuen prüfen </a:t>
            </a:r>
            <a:r>
              <a:rPr lang="de-DE" sz="2000" dirty="0">
                <a:solidFill>
                  <a:srgbClr val="0070C0"/>
                </a:solidFill>
              </a:rPr>
              <a:t>●</a:t>
            </a:r>
            <a:endParaRPr lang="de-DE" sz="2000" b="1" dirty="0">
              <a:solidFill>
                <a:srgbClr val="0070C0"/>
              </a:solidFill>
              <a:latin typeface="+mn-lt"/>
            </a:endParaRPr>
          </a:p>
        </p:txBody>
      </p:sp>
      <p:sp>
        <p:nvSpPr>
          <p:cNvPr id="12" name="Textfeld 11"/>
          <p:cNvSpPr txBox="1"/>
          <p:nvPr/>
        </p:nvSpPr>
        <p:spPr>
          <a:xfrm>
            <a:off x="468313" y="1097449"/>
            <a:ext cx="6984008" cy="707886"/>
          </a:xfrm>
          <a:prstGeom prst="rect">
            <a:avLst/>
          </a:prstGeom>
          <a:noFill/>
        </p:spPr>
        <p:txBody>
          <a:bodyPr wrap="square" rtlCol="0">
            <a:spAutoFit/>
          </a:bodyPr>
          <a:lstStyle/>
          <a:p>
            <a:r>
              <a:rPr lang="de-DE" sz="2000" dirty="0">
                <a:latin typeface="+mn-lt"/>
              </a:rPr>
              <a:t>&gt; Das multiple lineare Regressionsmodell stellt einen möglichen </a:t>
            </a:r>
          </a:p>
          <a:p>
            <a:r>
              <a:rPr lang="de-DE" sz="2000" dirty="0">
                <a:latin typeface="+mn-lt"/>
              </a:rPr>
              <a:t>   </a:t>
            </a:r>
            <a:r>
              <a:rPr lang="de-DE" sz="2000" dirty="0" err="1">
                <a:latin typeface="+mn-lt"/>
              </a:rPr>
              <a:t>Lösungansatz</a:t>
            </a:r>
            <a:r>
              <a:rPr lang="de-DE" sz="2000" dirty="0">
                <a:latin typeface="+mn-lt"/>
              </a:rPr>
              <a:t> für das OVB-Problem dar (vgl. Abschnitt 12.2)</a:t>
            </a:r>
          </a:p>
        </p:txBody>
      </p:sp>
      <mc:AlternateContent xmlns:mc="http://schemas.openxmlformats.org/markup-compatibility/2006" xmlns:a14="http://schemas.microsoft.com/office/drawing/2010/main">
        <mc:Choice Requires="a14">
          <p:sp>
            <p:nvSpPr>
              <p:cNvPr id="13" name="Textfeld 12"/>
              <p:cNvSpPr txBox="1"/>
              <p:nvPr/>
            </p:nvSpPr>
            <p:spPr>
              <a:xfrm>
                <a:off x="683568" y="2335855"/>
                <a:ext cx="6768753" cy="707886"/>
              </a:xfrm>
              <a:prstGeom prst="rect">
                <a:avLst/>
              </a:prstGeom>
              <a:noFill/>
            </p:spPr>
            <p:txBody>
              <a:bodyPr wrap="square" rtlCol="0">
                <a:spAutoFit/>
              </a:bodyPr>
              <a:lstStyle/>
              <a:p>
                <a:r>
                  <a:rPr lang="de-DE" sz="2000" dirty="0">
                    <a:latin typeface="+mn-lt"/>
                  </a:rPr>
                  <a:t>Auch andere Probleme wie </a:t>
                </a:r>
                <a:r>
                  <a:rPr lang="de-DE" sz="2000" b="1" dirty="0">
                    <a:solidFill>
                      <a:srgbClr val="0070C0"/>
                    </a:solidFill>
                    <a:latin typeface="+mn-lt"/>
                  </a:rPr>
                  <a:t>Messfehler</a:t>
                </a:r>
                <a:r>
                  <a:rPr lang="de-DE" sz="2000" dirty="0">
                    <a:latin typeface="+mn-lt"/>
                  </a:rPr>
                  <a:t> oder </a:t>
                </a:r>
                <a:r>
                  <a:rPr lang="de-DE" sz="2000" b="1" dirty="0">
                    <a:solidFill>
                      <a:srgbClr val="0070C0"/>
                    </a:solidFill>
                    <a:latin typeface="+mn-lt"/>
                  </a:rPr>
                  <a:t>simultane </a:t>
                </a:r>
                <a:r>
                  <a:rPr lang="de-DE" sz="2000" b="1" dirty="0" err="1">
                    <a:solidFill>
                      <a:srgbClr val="0070C0"/>
                    </a:solidFill>
                    <a:latin typeface="+mn-lt"/>
                  </a:rPr>
                  <a:t>Kausa</a:t>
                </a:r>
                <a:r>
                  <a:rPr lang="de-DE" sz="2000" b="1" dirty="0">
                    <a:solidFill>
                      <a:srgbClr val="0070C0"/>
                    </a:solidFill>
                    <a:latin typeface="+mn-lt"/>
                  </a:rPr>
                  <a:t>-</a:t>
                </a:r>
              </a:p>
              <a:p>
                <a:r>
                  <a:rPr lang="de-DE" sz="2000" b="1" dirty="0" err="1">
                    <a:solidFill>
                      <a:srgbClr val="0070C0"/>
                    </a:solidFill>
                    <a:latin typeface="+mn-lt"/>
                  </a:rPr>
                  <a:t>lität</a:t>
                </a:r>
                <a:r>
                  <a:rPr lang="de-DE" sz="2000" b="1" dirty="0">
                    <a:solidFill>
                      <a:srgbClr val="0070C0"/>
                    </a:solidFill>
                    <a:latin typeface="+mn-lt"/>
                  </a:rPr>
                  <a:t> </a:t>
                </a:r>
                <a:r>
                  <a:rPr lang="de-DE" sz="2000" dirty="0">
                    <a:latin typeface="+mn-lt"/>
                  </a:rPr>
                  <a:t>können zu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𝑋</m:t>
                            </m:r>
                          </m:e>
                          <m:sub>
                            <m:r>
                              <a:rPr lang="de-DE" sz="2000" i="1">
                                <a:latin typeface="Cambria Math"/>
                              </a:rPr>
                              <m:t>𝑖</m:t>
                            </m:r>
                          </m:sub>
                        </m:sSub>
                      </m:e>
                    </m:d>
                    <m:r>
                      <a:rPr lang="de-DE" sz="2000" i="1">
                        <a:latin typeface="Cambria Math"/>
                        <a:ea typeface="Cambria Math"/>
                      </a:rPr>
                      <m:t>≠0</m:t>
                    </m:r>
                  </m:oMath>
                </a14:m>
                <a:r>
                  <a:rPr lang="de-DE" sz="2000" dirty="0">
                    <a:latin typeface="+mn-lt"/>
                  </a:rPr>
                  <a:t> führen (weiterführende Themen) </a:t>
                </a:r>
              </a:p>
            </p:txBody>
          </p:sp>
        </mc:Choice>
        <mc:Fallback xmlns="">
          <p:sp>
            <p:nvSpPr>
              <p:cNvPr id="13" name="Textfeld 12"/>
              <p:cNvSpPr txBox="1">
                <a:spLocks noRot="1" noChangeAspect="1" noMove="1" noResize="1" noEditPoints="1" noAdjustHandles="1" noChangeArrowheads="1" noChangeShapeType="1" noTextEdit="1"/>
              </p:cNvSpPr>
              <p:nvPr/>
            </p:nvSpPr>
            <p:spPr>
              <a:xfrm>
                <a:off x="683568" y="2335855"/>
                <a:ext cx="6768753" cy="707886"/>
              </a:xfrm>
              <a:prstGeom prst="rect">
                <a:avLst/>
              </a:prstGeom>
              <a:blipFill>
                <a:blip r:embed="rId3"/>
                <a:stretch>
                  <a:fillRect l="-901" t="-4310" b="-14655"/>
                </a:stretch>
              </a:blipFill>
            </p:spPr>
            <p:txBody>
              <a:bodyPr/>
              <a:lstStyle/>
              <a:p>
                <a:r>
                  <a:rPr lang="en-US">
                    <a:noFill/>
                  </a:rPr>
                  <a:t> </a:t>
                </a:r>
              </a:p>
            </p:txBody>
          </p:sp>
        </mc:Fallback>
      </mc:AlternateContent>
      <p:pic>
        <p:nvPicPr>
          <p:cNvPr id="2" name="Grafik 1"/>
          <p:cNvPicPr>
            <a:picLocks noChangeAspect="1"/>
          </p:cNvPicPr>
          <p:nvPr/>
        </p:nvPicPr>
        <p:blipFill>
          <a:blip r:embed="rId4"/>
          <a:stretch>
            <a:fillRect/>
          </a:stretch>
        </p:blipFill>
        <p:spPr>
          <a:xfrm>
            <a:off x="457200" y="3573311"/>
            <a:ext cx="7439025" cy="3057525"/>
          </a:xfrm>
          <a:prstGeom prst="rect">
            <a:avLst/>
          </a:prstGeom>
        </p:spPr>
      </p:pic>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926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15046839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4.3 Spezielle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90</a:t>
            </a:r>
            <a:endParaRPr lang="de-DE" sz="8000" b="1" dirty="0">
              <a:solidFill>
                <a:schemeClr val="tx1"/>
              </a:solidFill>
              <a:latin typeface="+mj-lt"/>
            </a:endParaRPr>
          </a:p>
        </p:txBody>
      </p:sp>
      <p:sp>
        <p:nvSpPr>
          <p:cNvPr id="9" name="Textfeld 9"/>
          <p:cNvSpPr txBox="1">
            <a:spLocks noChangeArrowheads="1"/>
          </p:cNvSpPr>
          <p:nvPr/>
        </p:nvSpPr>
        <p:spPr bwMode="auto">
          <a:xfrm>
            <a:off x="468311" y="943647"/>
            <a:ext cx="7704089" cy="400110"/>
          </a:xfrm>
          <a:prstGeom prst="rect">
            <a:avLst/>
          </a:prstGeom>
          <a:noFill/>
          <a:ln w="9525">
            <a:noFill/>
            <a:miter lim="800000"/>
            <a:headEnd/>
            <a:tailEnd/>
          </a:ln>
        </p:spPr>
        <p:txBody>
          <a:bodyPr wrap="square">
            <a:spAutoFit/>
          </a:bodyPr>
          <a:lstStyle/>
          <a:p>
            <a:r>
              <a:rPr lang="de-DE" sz="2000" b="1" dirty="0">
                <a:solidFill>
                  <a:srgbClr val="0070C0"/>
                </a:solidFill>
                <a:latin typeface="Times New Roman" pitchFamily="18" charset="0"/>
              </a:rPr>
              <a:t>Beispiel 4.3.2: </a:t>
            </a:r>
            <a:r>
              <a:rPr lang="de-DE" sz="2000" dirty="0">
                <a:latin typeface="Times New Roman" pitchFamily="18" charset="0"/>
              </a:rPr>
              <a:t>Wirtschaftswachstum in Deutschland</a:t>
            </a:r>
            <a:endParaRPr lang="de-DE" sz="2000" b="1" dirty="0">
              <a:solidFill>
                <a:srgbClr val="0070C0"/>
              </a:solidFill>
              <a:latin typeface="Times New Roman" pitchFamily="18" charset="0"/>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8311" y="1614488"/>
            <a:ext cx="7477125" cy="3124200"/>
          </a:xfrm>
          <a:prstGeom prst="rect">
            <a:avLst/>
          </a:prstGeom>
        </p:spPr>
      </p:pic>
    </p:spTree>
    <p:extLst>
      <p:ext uri="{BB962C8B-B14F-4D97-AF65-F5344CB8AC3E}">
        <p14:creationId xmlns:p14="http://schemas.microsoft.com/office/powerpoint/2010/main" val="1318313246"/>
      </p:ext>
    </p:extLst>
  </p:cSld>
  <p:clrMapOvr>
    <a:masterClrMapping/>
  </p:clrMapOvr>
</p:sld>
</file>

<file path=ppt/slides/slide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err="1">
                <a:solidFill>
                  <a:srgbClr val="0070C0"/>
                </a:solidFill>
                <a:latin typeface="+mn-lt"/>
              </a:rPr>
              <a:t>Homoskedastischer</a:t>
            </a:r>
            <a:r>
              <a:rPr lang="de-DE" sz="2000" b="1" dirty="0">
                <a:solidFill>
                  <a:srgbClr val="0070C0"/>
                </a:solidFill>
                <a:latin typeface="+mn-lt"/>
              </a:rPr>
              <a:t> oder </a:t>
            </a:r>
            <a:r>
              <a:rPr lang="de-DE" sz="2000" b="1" dirty="0" err="1">
                <a:solidFill>
                  <a:srgbClr val="0070C0"/>
                </a:solidFill>
                <a:latin typeface="+mn-lt"/>
              </a:rPr>
              <a:t>heteroskedastischer</a:t>
            </a:r>
            <a:r>
              <a:rPr lang="de-DE" sz="2000" b="1" dirty="0">
                <a:solidFill>
                  <a:srgbClr val="0070C0"/>
                </a:solidFill>
                <a:latin typeface="+mn-lt"/>
              </a:rPr>
              <a:t> Fehler </a:t>
            </a:r>
            <a:r>
              <a:rPr lang="de-DE" sz="2000" dirty="0">
                <a:solidFill>
                  <a:srgbClr val="0070C0"/>
                </a:solidFill>
                <a:latin typeface="+mn-lt"/>
              </a:rPr>
              <a:t>●</a:t>
            </a:r>
            <a:endParaRPr lang="de-DE" sz="2000" b="1" dirty="0">
              <a:solidFill>
                <a:srgbClr val="0070C0"/>
              </a:solidFill>
              <a:latin typeface="+mn-lt"/>
            </a:endParaRPr>
          </a:p>
        </p:txBody>
      </p:sp>
      <p:sp>
        <p:nvSpPr>
          <p:cNvPr id="13" name="Textfeld 12"/>
          <p:cNvSpPr txBox="1"/>
          <p:nvPr/>
        </p:nvSpPr>
        <p:spPr>
          <a:xfrm>
            <a:off x="468312" y="1556792"/>
            <a:ext cx="7563155" cy="707886"/>
          </a:xfrm>
          <a:prstGeom prst="rect">
            <a:avLst/>
          </a:prstGeom>
          <a:noFill/>
        </p:spPr>
        <p:txBody>
          <a:bodyPr wrap="square" rtlCol="0">
            <a:spAutoFit/>
          </a:bodyPr>
          <a:lstStyle/>
          <a:p>
            <a:r>
              <a:rPr lang="de-DE" sz="2000" dirty="0">
                <a:latin typeface="+mn-lt"/>
              </a:rPr>
              <a:t>&gt; Rein optische Prüfung kann in die Irre führen (vgl. Abb. 12.1.13),</a:t>
            </a:r>
          </a:p>
          <a:p>
            <a:r>
              <a:rPr lang="de-DE" sz="2000" dirty="0">
                <a:latin typeface="+mn-lt"/>
              </a:rPr>
              <a:t>   insbesondere bei schiefer Verteilung des Regressors</a:t>
            </a:r>
          </a:p>
        </p:txBody>
      </p:sp>
      <p:sp>
        <p:nvSpPr>
          <p:cNvPr id="14" name="Textfeld 13"/>
          <p:cNvSpPr txBox="1"/>
          <p:nvPr/>
        </p:nvSpPr>
        <p:spPr>
          <a:xfrm>
            <a:off x="453430" y="2264678"/>
            <a:ext cx="7563155" cy="400110"/>
          </a:xfrm>
          <a:prstGeom prst="rect">
            <a:avLst/>
          </a:prstGeom>
          <a:noFill/>
        </p:spPr>
        <p:txBody>
          <a:bodyPr wrap="square" rtlCol="0">
            <a:spAutoFit/>
          </a:bodyPr>
          <a:lstStyle/>
          <a:p>
            <a:r>
              <a:rPr lang="de-DE" sz="2000" dirty="0">
                <a:latin typeface="+mn-lt"/>
              </a:rPr>
              <a:t>&gt; Statistische Tests auf </a:t>
            </a:r>
            <a:r>
              <a:rPr lang="de-DE" sz="2000" dirty="0" err="1">
                <a:latin typeface="+mn-lt"/>
              </a:rPr>
              <a:t>Heteroskedastizität</a:t>
            </a:r>
            <a:r>
              <a:rPr lang="de-DE" sz="2000" dirty="0">
                <a:latin typeface="+mn-lt"/>
              </a:rPr>
              <a:t> wie etwa </a:t>
            </a:r>
            <a:r>
              <a:rPr lang="de-DE" sz="2000" b="1" dirty="0">
                <a:solidFill>
                  <a:srgbClr val="0070C0"/>
                </a:solidFill>
                <a:latin typeface="+mn-lt"/>
              </a:rPr>
              <a:t>White-Test</a:t>
            </a:r>
          </a:p>
        </p:txBody>
      </p:sp>
      <p:sp>
        <p:nvSpPr>
          <p:cNvPr id="15" name="Textfeld 14"/>
          <p:cNvSpPr txBox="1"/>
          <p:nvPr/>
        </p:nvSpPr>
        <p:spPr>
          <a:xfrm>
            <a:off x="468313" y="2678908"/>
            <a:ext cx="7576434" cy="707886"/>
          </a:xfrm>
          <a:prstGeom prst="rect">
            <a:avLst/>
          </a:prstGeom>
          <a:noFill/>
        </p:spPr>
        <p:txBody>
          <a:bodyPr wrap="square" rtlCol="0">
            <a:spAutoFit/>
          </a:bodyPr>
          <a:lstStyle/>
          <a:p>
            <a:r>
              <a:rPr lang="de-DE" sz="2000" dirty="0">
                <a:latin typeface="+mn-lt"/>
              </a:rPr>
              <a:t>&gt; KQ-Methode bei </a:t>
            </a:r>
            <a:r>
              <a:rPr lang="de-DE" sz="2000" dirty="0" err="1">
                <a:latin typeface="+mn-lt"/>
              </a:rPr>
              <a:t>Heteroskedastizität</a:t>
            </a:r>
            <a:r>
              <a:rPr lang="de-DE" sz="2000" dirty="0">
                <a:latin typeface="+mn-lt"/>
              </a:rPr>
              <a:t> eigentlich ineffizient, effiziente</a:t>
            </a:r>
          </a:p>
          <a:p>
            <a:r>
              <a:rPr lang="de-DE" sz="2000" dirty="0">
                <a:latin typeface="+mn-lt"/>
              </a:rPr>
              <a:t>   </a:t>
            </a:r>
            <a:r>
              <a:rPr lang="de-DE" sz="2000" b="1" dirty="0">
                <a:solidFill>
                  <a:srgbClr val="0070C0"/>
                </a:solidFill>
                <a:latin typeface="+mn-lt"/>
              </a:rPr>
              <a:t>verallgemeinerte KQ-Methode</a:t>
            </a:r>
            <a:r>
              <a:rPr lang="de-DE" sz="2000" dirty="0">
                <a:latin typeface="+mn-lt"/>
              </a:rPr>
              <a:t> jedoch schwer umsetzbar</a:t>
            </a:r>
          </a:p>
        </p:txBody>
      </p:sp>
      <p:pic>
        <p:nvPicPr>
          <p:cNvPr id="2" name="Grafik 1"/>
          <p:cNvPicPr>
            <a:picLocks noChangeAspect="1"/>
          </p:cNvPicPr>
          <p:nvPr/>
        </p:nvPicPr>
        <p:blipFill>
          <a:blip r:embed="rId3"/>
          <a:stretch>
            <a:fillRect/>
          </a:stretch>
        </p:blipFill>
        <p:spPr>
          <a:xfrm>
            <a:off x="468312" y="3644689"/>
            <a:ext cx="7419975" cy="2895600"/>
          </a:xfrm>
          <a:prstGeom prst="rect">
            <a:avLst/>
          </a:prstGeom>
        </p:spPr>
      </p:pic>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927</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313824055"/>
      </p:ext>
    </p:extLst>
  </p:cSld>
  <p:clrMapOvr>
    <a:masterClrMapping/>
  </p:clrMapOvr>
</p:sld>
</file>

<file path=ppt/slides/slide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Textfeld 8"/>
          <p:cNvSpPr txBox="1">
            <a:spLocks noChangeArrowheads="1"/>
          </p:cNvSpPr>
          <p:nvPr/>
        </p:nvSpPr>
        <p:spPr bwMode="auto">
          <a:xfrm>
            <a:off x="468313" y="4918855"/>
            <a:ext cx="3887663"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Normalverteilungsannahme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83422" y="5472132"/>
            <a:ext cx="459263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Identisch oder heterogen verteilt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83422" y="6024642"/>
            <a:ext cx="459263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Technische Annahmen </a:t>
            </a:r>
            <a:r>
              <a:rPr lang="de-DE" sz="2000" dirty="0">
                <a:solidFill>
                  <a:srgbClr val="0070C0"/>
                </a:solidFill>
                <a:latin typeface="+mn-lt"/>
              </a:rPr>
              <a:t>●</a:t>
            </a:r>
            <a:endParaRPr lang="de-DE" sz="2000" b="1" dirty="0">
              <a:solidFill>
                <a:srgbClr val="0070C0"/>
              </a:solidFill>
              <a:latin typeface="+mn-lt"/>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928</a:t>
            </a:r>
            <a:endParaRPr lang="de-DE" sz="8000" b="1" dirty="0">
              <a:solidFill>
                <a:schemeClr val="tx1"/>
              </a:solidFill>
              <a:latin typeface="+mj-lt"/>
            </a:endParaRPr>
          </a:p>
        </p:txBody>
      </p:sp>
      <p:sp>
        <p:nvSpPr>
          <p:cNvPr id="14" name="Textfeld 13"/>
          <p:cNvSpPr txBox="1"/>
          <p:nvPr/>
        </p:nvSpPr>
        <p:spPr>
          <a:xfrm>
            <a:off x="468312" y="1124744"/>
            <a:ext cx="8496176" cy="707886"/>
          </a:xfrm>
          <a:prstGeom prst="rect">
            <a:avLst/>
          </a:prstGeom>
          <a:noFill/>
        </p:spPr>
        <p:txBody>
          <a:bodyPr wrap="square" rtlCol="0">
            <a:spAutoFit/>
          </a:bodyPr>
          <a:lstStyle/>
          <a:p>
            <a:r>
              <a:rPr lang="de-DE" sz="2000" dirty="0">
                <a:latin typeface="+mn-lt"/>
              </a:rPr>
              <a:t>&gt; Bei Vorliegen von </a:t>
            </a:r>
            <a:r>
              <a:rPr lang="de-DE" sz="2000" dirty="0" err="1">
                <a:latin typeface="+mn-lt"/>
              </a:rPr>
              <a:t>Homoskedastizität</a:t>
            </a:r>
            <a:r>
              <a:rPr lang="de-DE" sz="2000" dirty="0">
                <a:latin typeface="+mn-lt"/>
              </a:rPr>
              <a:t> sollten die Nur-</a:t>
            </a:r>
            <a:r>
              <a:rPr lang="de-DE" sz="2000" dirty="0" err="1">
                <a:latin typeface="+mn-lt"/>
              </a:rPr>
              <a:t>Homoskedasti</a:t>
            </a:r>
            <a:r>
              <a:rPr lang="de-DE" sz="2000" dirty="0">
                <a:latin typeface="+mn-lt"/>
              </a:rPr>
              <a:t>-</a:t>
            </a:r>
          </a:p>
          <a:p>
            <a:r>
              <a:rPr lang="de-DE" sz="2000" dirty="0">
                <a:latin typeface="+mn-lt"/>
              </a:rPr>
              <a:t>   </a:t>
            </a:r>
            <a:r>
              <a:rPr lang="de-DE" sz="2000" dirty="0" err="1">
                <a:latin typeface="+mn-lt"/>
              </a:rPr>
              <a:t>zitätskonsistenten</a:t>
            </a:r>
            <a:r>
              <a:rPr lang="de-DE" sz="2000" dirty="0">
                <a:latin typeface="+mn-lt"/>
              </a:rPr>
              <a:t> Varianzschätzer (</a:t>
            </a:r>
            <a:r>
              <a:rPr lang="de-DE" sz="2000">
                <a:latin typeface="+mn-lt"/>
              </a:rPr>
              <a:t>Folie 908) </a:t>
            </a:r>
            <a:r>
              <a:rPr lang="de-DE" sz="2000" dirty="0">
                <a:latin typeface="+mn-lt"/>
              </a:rPr>
              <a:t>verwendet werden.</a:t>
            </a:r>
          </a:p>
        </p:txBody>
      </p:sp>
      <p:sp>
        <p:nvSpPr>
          <p:cNvPr id="15" name="Textfeld 14"/>
          <p:cNvSpPr txBox="1"/>
          <p:nvPr/>
        </p:nvSpPr>
        <p:spPr>
          <a:xfrm>
            <a:off x="468313" y="2885998"/>
            <a:ext cx="8511286" cy="1938992"/>
          </a:xfrm>
          <a:prstGeom prst="rect">
            <a:avLst/>
          </a:prstGeom>
          <a:noFill/>
        </p:spPr>
        <p:txBody>
          <a:bodyPr wrap="square" rtlCol="0">
            <a:spAutoFit/>
          </a:bodyPr>
          <a:lstStyle/>
          <a:p>
            <a:r>
              <a:rPr lang="de-DE" sz="2000" dirty="0">
                <a:latin typeface="+mn-lt"/>
              </a:rPr>
              <a:t>&gt; Die unnötige Verwendung der </a:t>
            </a:r>
            <a:r>
              <a:rPr lang="de-DE" sz="2000" dirty="0" err="1">
                <a:latin typeface="+mn-lt"/>
              </a:rPr>
              <a:t>Heteroskedastizitäts</a:t>
            </a:r>
            <a:r>
              <a:rPr lang="de-DE" sz="2000" dirty="0">
                <a:latin typeface="+mn-lt"/>
              </a:rPr>
              <a:t>-konsistenten </a:t>
            </a:r>
            <a:r>
              <a:rPr lang="de-DE" sz="2000" dirty="0" err="1">
                <a:latin typeface="+mn-lt"/>
              </a:rPr>
              <a:t>Vari</a:t>
            </a:r>
            <a:r>
              <a:rPr lang="de-DE" sz="2000" dirty="0">
                <a:latin typeface="+mn-lt"/>
              </a:rPr>
              <a:t>-</a:t>
            </a:r>
          </a:p>
          <a:p>
            <a:r>
              <a:rPr lang="de-DE" sz="2000" dirty="0">
                <a:latin typeface="+mn-lt"/>
              </a:rPr>
              <a:t>   </a:t>
            </a:r>
            <a:r>
              <a:rPr lang="de-DE" sz="2000" dirty="0" err="1">
                <a:latin typeface="+mn-lt"/>
              </a:rPr>
              <a:t>anzschätzer</a:t>
            </a:r>
            <a:r>
              <a:rPr lang="de-DE" sz="2000" dirty="0">
                <a:latin typeface="+mn-lt"/>
              </a:rPr>
              <a:t> (</a:t>
            </a:r>
            <a:r>
              <a:rPr lang="de-DE" sz="2000">
                <a:latin typeface="+mn-lt"/>
              </a:rPr>
              <a:t>Folie 909) </a:t>
            </a:r>
            <a:r>
              <a:rPr lang="de-DE" sz="2000" dirty="0">
                <a:latin typeface="+mn-lt"/>
              </a:rPr>
              <a:t>in Modell BH (d. h. es liegt tatsächlich Homo-  </a:t>
            </a:r>
          </a:p>
          <a:p>
            <a:r>
              <a:rPr lang="de-DE" sz="2000" dirty="0">
                <a:latin typeface="+mn-lt"/>
              </a:rPr>
              <a:t>   </a:t>
            </a:r>
            <a:r>
              <a:rPr lang="de-DE" sz="2000" dirty="0" err="1">
                <a:latin typeface="+mn-lt"/>
              </a:rPr>
              <a:t>skedasizität</a:t>
            </a:r>
            <a:r>
              <a:rPr lang="de-DE" sz="2000" dirty="0">
                <a:latin typeface="+mn-lt"/>
              </a:rPr>
              <a:t> vor), führt hingegen nur zu einem Effizienzverlust bei der</a:t>
            </a:r>
          </a:p>
          <a:p>
            <a:r>
              <a:rPr lang="de-DE" sz="2000" dirty="0">
                <a:latin typeface="+mn-lt"/>
              </a:rPr>
              <a:t>   Varianzschätzung. Tendenziell führt dies zu längeren Konfidenzinter-</a:t>
            </a:r>
          </a:p>
          <a:p>
            <a:r>
              <a:rPr lang="de-DE" sz="2000" dirty="0">
                <a:latin typeface="+mn-lt"/>
              </a:rPr>
              <a:t>   </a:t>
            </a:r>
            <a:r>
              <a:rPr lang="de-DE" sz="2000" dirty="0" err="1">
                <a:latin typeface="+mn-lt"/>
              </a:rPr>
              <a:t>vallen</a:t>
            </a:r>
            <a:r>
              <a:rPr lang="de-DE" sz="2000" dirty="0">
                <a:latin typeface="+mn-lt"/>
              </a:rPr>
              <a:t> und zu Güteverlusten beim Testen. Da die Schätzer jedoch auch</a:t>
            </a:r>
          </a:p>
          <a:p>
            <a:r>
              <a:rPr lang="de-DE" sz="2000" dirty="0">
                <a:latin typeface="+mn-lt"/>
              </a:rPr>
              <a:t>   unter </a:t>
            </a:r>
            <a:r>
              <a:rPr lang="de-DE" sz="2000" dirty="0" err="1">
                <a:latin typeface="+mn-lt"/>
              </a:rPr>
              <a:t>Homoskedastizität</a:t>
            </a:r>
            <a:r>
              <a:rPr lang="de-DE" sz="2000" dirty="0">
                <a:latin typeface="+mn-lt"/>
              </a:rPr>
              <a:t> konsistent sind, bleibt die Inferenz gültig.</a:t>
            </a:r>
          </a:p>
        </p:txBody>
      </p:sp>
      <p:sp>
        <p:nvSpPr>
          <p:cNvPr id="16" name="Textfeld 15"/>
          <p:cNvSpPr txBox="1"/>
          <p:nvPr/>
        </p:nvSpPr>
        <p:spPr>
          <a:xfrm>
            <a:off x="468313" y="1832630"/>
            <a:ext cx="8511286" cy="1015663"/>
          </a:xfrm>
          <a:prstGeom prst="rect">
            <a:avLst/>
          </a:prstGeom>
          <a:noFill/>
        </p:spPr>
        <p:txBody>
          <a:bodyPr wrap="square" rtlCol="0">
            <a:spAutoFit/>
          </a:bodyPr>
          <a:lstStyle/>
          <a:p>
            <a:r>
              <a:rPr lang="de-DE" sz="2000" dirty="0">
                <a:latin typeface="+mn-lt"/>
              </a:rPr>
              <a:t>&gt; Die fälschliche Unterstellung von </a:t>
            </a:r>
            <a:r>
              <a:rPr lang="de-DE" sz="2000" dirty="0" err="1">
                <a:latin typeface="+mn-lt"/>
              </a:rPr>
              <a:t>Homoskedastizität</a:t>
            </a:r>
            <a:r>
              <a:rPr lang="de-DE" sz="2000" dirty="0">
                <a:latin typeface="+mn-lt"/>
              </a:rPr>
              <a:t> führt zu </a:t>
            </a:r>
            <a:r>
              <a:rPr lang="de-DE" sz="2000" dirty="0" err="1">
                <a:latin typeface="+mn-lt"/>
              </a:rPr>
              <a:t>inkon</a:t>
            </a:r>
            <a:r>
              <a:rPr lang="de-DE" sz="2000" dirty="0">
                <a:latin typeface="+mn-lt"/>
              </a:rPr>
              <a:t>-</a:t>
            </a:r>
          </a:p>
          <a:p>
            <a:r>
              <a:rPr lang="de-DE" sz="2000" dirty="0">
                <a:latin typeface="+mn-lt"/>
              </a:rPr>
              <a:t>   </a:t>
            </a:r>
            <a:r>
              <a:rPr lang="de-DE" sz="2000" dirty="0" err="1">
                <a:latin typeface="+mn-lt"/>
              </a:rPr>
              <a:t>sistenten</a:t>
            </a:r>
            <a:r>
              <a:rPr lang="de-DE" sz="2000" dirty="0">
                <a:latin typeface="+mn-lt"/>
              </a:rPr>
              <a:t> Varianzschätzungen, was dann verfälschte Sicherheits- und</a:t>
            </a:r>
          </a:p>
          <a:p>
            <a:r>
              <a:rPr lang="de-DE" sz="2000" dirty="0">
                <a:latin typeface="+mn-lt"/>
              </a:rPr>
              <a:t>   </a:t>
            </a:r>
            <a:r>
              <a:rPr lang="de-DE" sz="2000" dirty="0" err="1">
                <a:latin typeface="+mn-lt"/>
              </a:rPr>
              <a:t>Irrtumswahscheinlichkeiten</a:t>
            </a:r>
            <a:r>
              <a:rPr lang="de-DE" sz="2000" dirty="0">
                <a:latin typeface="+mn-lt"/>
              </a:rPr>
              <a:t> zur Folge hat (verfälschte Inferenz)</a:t>
            </a:r>
          </a:p>
        </p:txBody>
      </p:sp>
    </p:spTree>
    <p:extLst>
      <p:ext uri="{BB962C8B-B14F-4D97-AF65-F5344CB8AC3E}">
        <p14:creationId xmlns:p14="http://schemas.microsoft.com/office/powerpoint/2010/main" val="756611919"/>
      </p:ext>
    </p:extLst>
  </p:cSld>
  <p:clrMapOvr>
    <a:masterClrMapping/>
  </p:clrMapOvr>
</p:sld>
</file>

<file path=ppt/slides/slide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53430" y="1052736"/>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Fazit und Empfehlung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 name="TextBox 1"/>
              <p:cNvSpPr txBox="1"/>
              <p:nvPr/>
            </p:nvSpPr>
            <p:spPr>
              <a:xfrm>
                <a:off x="468313" y="1452846"/>
                <a:ext cx="7920111" cy="1631216"/>
              </a:xfrm>
              <a:prstGeom prst="rect">
                <a:avLst/>
              </a:prstGeom>
              <a:noFill/>
            </p:spPr>
            <p:txBody>
              <a:bodyPr wrap="square" rtlCol="0">
                <a:spAutoFit/>
              </a:bodyPr>
              <a:lstStyle/>
              <a:p>
                <a:r>
                  <a:rPr lang="de-DE" sz="2000" dirty="0">
                    <a:latin typeface="+mn-lt"/>
                  </a:rPr>
                  <a:t>&gt; Einschließlich </a:t>
                </a:r>
                <a:r>
                  <a:rPr lang="de-DE" sz="2000">
                    <a:latin typeface="+mn-lt"/>
                  </a:rPr>
                  <a:t>der Repräsentativität </a:t>
                </a:r>
                <a:r>
                  <a:rPr lang="de-DE" sz="2000" dirty="0">
                    <a:latin typeface="+mn-lt"/>
                  </a:rPr>
                  <a:t>stellen alle mit der Annahme</a:t>
                </a:r>
              </a:p>
              <a:p>
                <a:r>
                  <a:rPr lang="de-DE" sz="2000" dirty="0">
                    <a:latin typeface="+mn-lt"/>
                  </a:rPr>
                  <a:t>          </a:t>
                </a:r>
                <a14:m>
                  <m:oMath xmlns:m="http://schemas.openxmlformats.org/officeDocument/2006/math">
                    <m:r>
                      <a:rPr lang="de-DE" sz="2000" b="0" i="1" smtClean="0">
                        <a:latin typeface="Cambria Math" panose="02040503050406030204" pitchFamily="18" charset="0"/>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𝑈</m:t>
                            </m:r>
                          </m:e>
                          <m:sub>
                            <m:r>
                              <a:rPr lang="de-DE" sz="2000" b="0" i="1" smtClean="0">
                                <a:latin typeface="Cambria Math" panose="02040503050406030204" pitchFamily="18" charset="0"/>
                              </a:rPr>
                              <m:t>𝑖</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𝑖</m:t>
                            </m:r>
                          </m:sub>
                        </m:sSub>
                      </m:e>
                    </m:d>
                    <m:r>
                      <a:rPr lang="de-DE" sz="2000" b="0" i="1" smtClean="0">
                        <a:latin typeface="Cambria Math" panose="02040503050406030204" pitchFamily="18" charset="0"/>
                      </a:rPr>
                      <m:t>=0</m:t>
                    </m:r>
                  </m:oMath>
                </a14:m>
                <a:endParaRPr lang="de-DE" sz="2000" dirty="0">
                  <a:latin typeface="+mn-lt"/>
                </a:endParaRPr>
              </a:p>
              <a:p>
                <a:r>
                  <a:rPr lang="de-DE" sz="2000" dirty="0">
                    <a:latin typeface="+mn-lt"/>
                  </a:rPr>
                  <a:t>   in Verbindung stehenden Aspekte die wichtigsten Prüfsteine dar, da sie</a:t>
                </a:r>
              </a:p>
              <a:p>
                <a:r>
                  <a:rPr lang="de-DE" sz="2000" dirty="0">
                    <a:latin typeface="+mn-lt"/>
                  </a:rPr>
                  <a:t>   bei Verletzung zu ernsthaften Verfälschungen (inkonsistenten Schätzun-     </a:t>
                </a:r>
              </a:p>
              <a:p>
                <a:r>
                  <a:rPr lang="de-DE" sz="2000" dirty="0">
                    <a:latin typeface="+mn-lt"/>
                  </a:rPr>
                  <a:t>   gen) führen. </a:t>
                </a:r>
              </a:p>
            </p:txBody>
          </p:sp>
        </mc:Choice>
        <mc:Fallback xmlns="">
          <p:sp>
            <p:nvSpPr>
              <p:cNvPr id="2" name="TextBox 1"/>
              <p:cNvSpPr txBox="1">
                <a:spLocks noRot="1" noChangeAspect="1" noMove="1" noResize="1" noEditPoints="1" noAdjustHandles="1" noChangeArrowheads="1" noChangeShapeType="1" noTextEdit="1"/>
              </p:cNvSpPr>
              <p:nvPr/>
            </p:nvSpPr>
            <p:spPr>
              <a:xfrm>
                <a:off x="468313" y="1452846"/>
                <a:ext cx="7920111" cy="1631216"/>
              </a:xfrm>
              <a:prstGeom prst="rect">
                <a:avLst/>
              </a:prstGeom>
              <a:blipFill>
                <a:blip r:embed="rId4"/>
                <a:stretch>
                  <a:fillRect l="-847" t="-1866" b="-5597"/>
                </a:stretch>
              </a:blipFill>
            </p:spPr>
            <p:txBody>
              <a:bodyPr/>
              <a:lstStyle/>
              <a:p>
                <a:r>
                  <a:rPr lang="en-US">
                    <a:noFill/>
                  </a:rPr>
                  <a:t> </a:t>
                </a:r>
              </a:p>
            </p:txBody>
          </p:sp>
        </mc:Fallback>
      </mc:AlternateContent>
      <p:sp>
        <p:nvSpPr>
          <p:cNvPr id="10" name="TextBox 9"/>
          <p:cNvSpPr txBox="1"/>
          <p:nvPr/>
        </p:nvSpPr>
        <p:spPr>
          <a:xfrm>
            <a:off x="468313" y="3121337"/>
            <a:ext cx="7889155" cy="1323439"/>
          </a:xfrm>
          <a:prstGeom prst="rect">
            <a:avLst/>
          </a:prstGeom>
          <a:noFill/>
        </p:spPr>
        <p:txBody>
          <a:bodyPr wrap="square" rtlCol="0">
            <a:spAutoFit/>
          </a:bodyPr>
          <a:lstStyle/>
          <a:p>
            <a:r>
              <a:rPr lang="de-DE" sz="2000" dirty="0">
                <a:latin typeface="+mn-lt"/>
              </a:rPr>
              <a:t>&gt; Modell BH mit den </a:t>
            </a:r>
            <a:r>
              <a:rPr lang="de-DE" sz="2000" dirty="0" err="1">
                <a:latin typeface="+mn-lt"/>
              </a:rPr>
              <a:t>heteroskedastizitäts</a:t>
            </a:r>
            <a:r>
              <a:rPr lang="de-DE" sz="2000" dirty="0">
                <a:latin typeface="+mn-lt"/>
              </a:rPr>
              <a:t>-konsistenten Varianzschätzern  </a:t>
            </a:r>
          </a:p>
          <a:p>
            <a:r>
              <a:rPr lang="de-DE" sz="2000" dirty="0">
                <a:latin typeface="+mn-lt"/>
              </a:rPr>
              <a:t>   stellt für viele Fälle in der Praxis, in denen ein u. i. v.-Schema adäquat</a:t>
            </a:r>
          </a:p>
          <a:p>
            <a:r>
              <a:rPr lang="de-DE" sz="2000" dirty="0">
                <a:latin typeface="+mn-lt"/>
              </a:rPr>
              <a:t>   erscheint, eine gute Wahl dar. Dabei gilt: Lieber unnötig von </a:t>
            </a:r>
            <a:r>
              <a:rPr lang="de-DE" sz="2000" dirty="0" err="1">
                <a:latin typeface="+mn-lt"/>
              </a:rPr>
              <a:t>Heterske</a:t>
            </a:r>
            <a:r>
              <a:rPr lang="de-DE" sz="2000" dirty="0">
                <a:latin typeface="+mn-lt"/>
              </a:rPr>
              <a:t>-</a:t>
            </a:r>
          </a:p>
          <a:p>
            <a:r>
              <a:rPr lang="de-DE" sz="2000" dirty="0">
                <a:latin typeface="+mn-lt"/>
              </a:rPr>
              <a:t>   </a:t>
            </a:r>
            <a:r>
              <a:rPr lang="de-DE" sz="2000" dirty="0" err="1">
                <a:latin typeface="+mn-lt"/>
              </a:rPr>
              <a:t>dastizität</a:t>
            </a:r>
            <a:r>
              <a:rPr lang="de-DE" sz="2000" dirty="0">
                <a:latin typeface="+mn-lt"/>
              </a:rPr>
              <a:t> ausgehen als fälschlich </a:t>
            </a:r>
            <a:r>
              <a:rPr lang="de-DE" sz="2000" dirty="0" err="1">
                <a:latin typeface="+mn-lt"/>
              </a:rPr>
              <a:t>Homoskedasitzität</a:t>
            </a:r>
            <a:r>
              <a:rPr lang="de-DE" sz="2000" dirty="0">
                <a:latin typeface="+mn-lt"/>
              </a:rPr>
              <a:t> unterstellen.</a:t>
            </a:r>
          </a:p>
        </p:txBody>
      </p:sp>
      <p:sp>
        <p:nvSpPr>
          <p:cNvPr id="12" name="TextBox 9"/>
          <p:cNvSpPr txBox="1"/>
          <p:nvPr/>
        </p:nvSpPr>
        <p:spPr>
          <a:xfrm>
            <a:off x="468314" y="4509120"/>
            <a:ext cx="7889154" cy="400110"/>
          </a:xfrm>
          <a:prstGeom prst="rect">
            <a:avLst/>
          </a:prstGeom>
          <a:noFill/>
        </p:spPr>
        <p:txBody>
          <a:bodyPr wrap="square" rtlCol="0">
            <a:spAutoFit/>
          </a:bodyPr>
          <a:lstStyle/>
          <a:p>
            <a:r>
              <a:rPr lang="de-DE" sz="2000" dirty="0">
                <a:latin typeface="+mn-lt"/>
              </a:rPr>
              <a:t>&gt; Modelle KN, KS und UHV als Spezialfälle in Modell BH enthalten</a:t>
            </a:r>
          </a:p>
        </p:txBody>
      </p:sp>
      <p:pic>
        <p:nvPicPr>
          <p:cNvPr id="3" name="Grafik 2"/>
          <p:cNvPicPr>
            <a:picLocks noChangeAspect="1"/>
          </p:cNvPicPr>
          <p:nvPr/>
        </p:nvPicPr>
        <p:blipFill>
          <a:blip r:embed="rId5"/>
          <a:stretch>
            <a:fillRect/>
          </a:stretch>
        </p:blipFill>
        <p:spPr>
          <a:xfrm>
            <a:off x="468313" y="5138690"/>
            <a:ext cx="6848475" cy="942975"/>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929</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642533516"/>
      </p:ext>
    </p:extLst>
  </p:cSld>
  <p:clrMapOvr>
    <a:masterClrMapping/>
  </p:clrMapOvr>
</p:sld>
</file>

<file path=ppt/slides/slide9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68312" y="1124744"/>
            <a:ext cx="496778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Fallbeispiel 1: Bewässerung und Wachstum</a:t>
            </a:r>
          </a:p>
        </p:txBody>
      </p:sp>
      <p:sp>
        <p:nvSpPr>
          <p:cNvPr id="8" name="Textfeld 7"/>
          <p:cNvSpPr txBox="1">
            <a:spLocks noChangeArrowheads="1"/>
          </p:cNvSpPr>
          <p:nvPr/>
        </p:nvSpPr>
        <p:spPr bwMode="auto">
          <a:xfrm>
            <a:off x="468311" y="1700808"/>
            <a:ext cx="230348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930</a:t>
            </a:r>
            <a:endParaRPr lang="de-DE" sz="8000" b="1" dirty="0">
              <a:solidFill>
                <a:schemeClr val="tx1"/>
              </a:solidFill>
              <a:latin typeface="+mj-lt"/>
            </a:endParaRPr>
          </a:p>
        </p:txBody>
      </p:sp>
      <p:sp>
        <p:nvSpPr>
          <p:cNvPr id="13" name="TextBox 1"/>
          <p:cNvSpPr txBox="1"/>
          <p:nvPr/>
        </p:nvSpPr>
        <p:spPr>
          <a:xfrm>
            <a:off x="474254" y="2202889"/>
            <a:ext cx="7920111" cy="400110"/>
          </a:xfrm>
          <a:prstGeom prst="rect">
            <a:avLst/>
          </a:prstGeom>
          <a:noFill/>
        </p:spPr>
        <p:txBody>
          <a:bodyPr wrap="square" rtlCol="0">
            <a:spAutoFit/>
          </a:bodyPr>
          <a:lstStyle/>
          <a:p>
            <a:r>
              <a:rPr lang="de-DE" sz="2000" dirty="0">
                <a:latin typeface="+mn-lt"/>
              </a:rPr>
              <a:t>Problemstellung fiktiv (vgl. Abb. 12.1.14, </a:t>
            </a:r>
            <a:r>
              <a:rPr lang="de-DE" sz="2000">
                <a:latin typeface="+mn-lt"/>
              </a:rPr>
              <a:t>Folie 932):  </a:t>
            </a:r>
            <a:endParaRPr lang="de-DE" sz="2000" dirty="0">
              <a:latin typeface="+mn-lt"/>
            </a:endParaRPr>
          </a:p>
        </p:txBody>
      </p:sp>
      <mc:AlternateContent xmlns:mc="http://schemas.openxmlformats.org/markup-compatibility/2006" xmlns:a14="http://schemas.microsoft.com/office/drawing/2010/main">
        <mc:Choice Requires="a14">
          <p:sp>
            <p:nvSpPr>
              <p:cNvPr id="2" name="Textfeld 1"/>
              <p:cNvSpPr txBox="1"/>
              <p:nvPr/>
            </p:nvSpPr>
            <p:spPr>
              <a:xfrm>
                <a:off x="466516" y="2579909"/>
                <a:ext cx="7920880" cy="2862322"/>
              </a:xfrm>
              <a:prstGeom prst="rect">
                <a:avLst/>
              </a:prstGeom>
              <a:noFill/>
            </p:spPr>
            <p:txBody>
              <a:bodyPr wrap="square" rtlCol="0">
                <a:spAutoFit/>
              </a:bodyPr>
              <a:lstStyle/>
              <a:p>
                <a:pPr algn="just"/>
                <a:r>
                  <a:rPr lang="de-DE" sz="2000" dirty="0">
                    <a:latin typeface="+mn-lt"/>
                  </a:rPr>
                  <a:t>Ein Botaniker untersucht den Zusammenhang zwischen Bewässerungs-menge (in Liter) und Wuchshöhe (in Meter) einer bestimmten Pflanze. Dazu züchtet er 5 Exemplare in einem Labor unter identischen </a:t>
                </a:r>
                <a:r>
                  <a:rPr lang="de-DE" sz="2000" dirty="0" err="1">
                    <a:latin typeface="+mn-lt"/>
                  </a:rPr>
                  <a:t>Bedingun</a:t>
                </a:r>
                <a:r>
                  <a:rPr lang="de-DE" sz="2000" dirty="0">
                    <a:latin typeface="+mn-lt"/>
                  </a:rPr>
                  <a:t>-gen an. Lediglich die wöchentliche Bewässerungsmenge wählt er unter-schiedlich und variiert diese zwischen 1 und 5 Liter. Sein Modellansatz lautet:</a:t>
                </a:r>
              </a:p>
              <a:p>
                <a:pPr algn="just"/>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ea typeface="Cambria Math"/>
                          </a:rPr>
                          <m:t>𝛽</m:t>
                        </m:r>
                      </m:e>
                      <m:sub>
                        <m:r>
                          <a:rPr lang="de-DE" sz="2000" b="0" i="1" smtClean="0">
                            <a:latin typeface="Cambria Math"/>
                          </a:rPr>
                          <m:t>0</m:t>
                        </m:r>
                      </m:sub>
                    </m:sSub>
                    <m:r>
                      <a:rPr lang="de-DE" sz="2000" b="0" i="1" smtClean="0">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b="0" i="1" smtClean="0">
                            <a:latin typeface="Cambria Math"/>
                            <a:ea typeface="Cambria Math"/>
                          </a:rPr>
                          <m:t>1</m:t>
                        </m:r>
                      </m:sub>
                    </m:sSub>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oMath>
                </a14:m>
                <a:r>
                  <a:rPr lang="de-DE" sz="2000" dirty="0">
                    <a:latin typeface="+mn-lt"/>
                  </a:rPr>
                  <a:t>   für </a:t>
                </a:r>
                <a14:m>
                  <m:oMath xmlns:m="http://schemas.openxmlformats.org/officeDocument/2006/math">
                    <m:r>
                      <a:rPr lang="de-DE" sz="2000" b="0" i="1" smtClean="0">
                        <a:latin typeface="Cambria Math"/>
                      </a:rPr>
                      <m:t>𝑖</m:t>
                    </m:r>
                    <m:r>
                      <a:rPr lang="de-DE" sz="2000" b="0" i="1" smtClean="0">
                        <a:latin typeface="Cambria Math"/>
                      </a:rPr>
                      <m:t>=1,…,5</m:t>
                    </m:r>
                  </m:oMath>
                </a14:m>
                <a:r>
                  <a:rPr lang="de-DE" sz="2000" dirty="0">
                    <a:latin typeface="+mn-lt"/>
                  </a:rPr>
                  <a:t>,</a:t>
                </a:r>
              </a:p>
              <a:p>
                <a:pPr algn="just"/>
                <a:r>
                  <a:rPr lang="de-DE" sz="2000" dirty="0">
                    <a:latin typeface="+mn-lt"/>
                  </a:rPr>
                  <a:t>wobei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𝑌</m:t>
                        </m:r>
                      </m:e>
                      <m:sub>
                        <m:r>
                          <a:rPr lang="de-DE" sz="2000" b="0" i="1" smtClean="0">
                            <a:latin typeface="Cambria Math"/>
                          </a:rPr>
                          <m:t>𝑖</m:t>
                        </m:r>
                      </m:sub>
                    </m:sSub>
                  </m:oMath>
                </a14:m>
                <a:r>
                  <a:rPr lang="de-DE" sz="2000" dirty="0">
                    <a:latin typeface="+mn-lt"/>
                  </a:rPr>
                  <a:t> die nach 4 Wochen gemessene Wuchshöhe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oMath>
                </a14:m>
                <a:r>
                  <a:rPr lang="de-DE" sz="2000" dirty="0">
                    <a:latin typeface="+mn-lt"/>
                  </a:rPr>
                  <a:t> die festgesetzte wöchentliche Bewässerungsmenge für die </a:t>
                </a:r>
                <a:r>
                  <a:rPr lang="de-DE" sz="2000" i="1" dirty="0">
                    <a:latin typeface="+mn-lt"/>
                  </a:rPr>
                  <a:t>i</a:t>
                </a:r>
                <a:r>
                  <a:rPr lang="de-DE" sz="2000" dirty="0">
                    <a:latin typeface="+mn-lt"/>
                  </a:rPr>
                  <a:t>-</a:t>
                </a:r>
                <a:r>
                  <a:rPr lang="de-DE" sz="2000" dirty="0" err="1">
                    <a:latin typeface="+mn-lt"/>
                  </a:rPr>
                  <a:t>te</a:t>
                </a:r>
                <a:r>
                  <a:rPr lang="de-DE" sz="2000" dirty="0">
                    <a:latin typeface="+mn-lt"/>
                  </a:rPr>
                  <a:t> Pflanze ist. </a:t>
                </a:r>
              </a:p>
            </p:txBody>
          </p:sp>
        </mc:Choice>
        <mc:Fallback xmlns="">
          <p:sp>
            <p:nvSpPr>
              <p:cNvPr id="2" name="Textfeld 1"/>
              <p:cNvSpPr txBox="1">
                <a:spLocks noRot="1" noChangeAspect="1" noMove="1" noResize="1" noEditPoints="1" noAdjustHandles="1" noChangeArrowheads="1" noChangeShapeType="1" noTextEdit="1"/>
              </p:cNvSpPr>
              <p:nvPr/>
            </p:nvSpPr>
            <p:spPr>
              <a:xfrm>
                <a:off x="466516" y="2579909"/>
                <a:ext cx="7920880" cy="2862322"/>
              </a:xfrm>
              <a:prstGeom prst="rect">
                <a:avLst/>
              </a:prstGeom>
              <a:blipFill>
                <a:blip r:embed="rId3"/>
                <a:stretch>
                  <a:fillRect l="-847" t="-1064" r="-770" b="-2766"/>
                </a:stretch>
              </a:blipFill>
            </p:spPr>
            <p:txBody>
              <a:bodyPr/>
              <a:lstStyle/>
              <a:p>
                <a:r>
                  <a:rPr lang="en-US">
                    <a:noFill/>
                  </a:rPr>
                  <a:t> </a:t>
                </a:r>
              </a:p>
            </p:txBody>
          </p:sp>
        </mc:Fallback>
      </mc:AlternateContent>
    </p:spTree>
    <p:extLst>
      <p:ext uri="{BB962C8B-B14F-4D97-AF65-F5344CB8AC3E}">
        <p14:creationId xmlns:p14="http://schemas.microsoft.com/office/powerpoint/2010/main" val="3183644114"/>
      </p:ext>
    </p:extLst>
  </p:cSld>
  <p:clrMapOvr>
    <a:masterClrMapping/>
  </p:clrMapOvr>
</p:sld>
</file>

<file path=ppt/slides/slide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Textfeld 7"/>
          <p:cNvSpPr txBox="1">
            <a:spLocks noChangeArrowheads="1"/>
          </p:cNvSpPr>
          <p:nvPr/>
        </p:nvSpPr>
        <p:spPr bwMode="auto">
          <a:xfrm>
            <a:off x="468313" y="1124744"/>
            <a:ext cx="561585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KN: Diskussion der Modellannahmen </a:t>
            </a:r>
            <a:r>
              <a:rPr lang="de-DE" sz="2000" dirty="0">
                <a:solidFill>
                  <a:srgbClr val="0070C0"/>
                </a:solidFill>
                <a:latin typeface="+mn-lt"/>
              </a:rPr>
              <a:t>●</a:t>
            </a:r>
            <a:endParaRPr lang="de-DE" sz="2000" b="1" dirty="0">
              <a:solidFill>
                <a:srgbClr val="0070C0"/>
              </a:solidFill>
              <a:latin typeface="+mn-lt"/>
            </a:endParaRPr>
          </a:p>
        </p:txBody>
      </p:sp>
      <p:sp>
        <p:nvSpPr>
          <p:cNvPr id="10" name="TextBox 1"/>
          <p:cNvSpPr txBox="1"/>
          <p:nvPr/>
        </p:nvSpPr>
        <p:spPr>
          <a:xfrm>
            <a:off x="468311" y="1628800"/>
            <a:ext cx="7920111" cy="1015663"/>
          </a:xfrm>
          <a:prstGeom prst="rect">
            <a:avLst/>
          </a:prstGeom>
          <a:noFill/>
        </p:spPr>
        <p:txBody>
          <a:bodyPr wrap="square" rtlCol="0">
            <a:spAutoFit/>
          </a:bodyPr>
          <a:lstStyle/>
          <a:p>
            <a:r>
              <a:rPr lang="de-DE" sz="2000" dirty="0">
                <a:latin typeface="+mn-lt"/>
              </a:rPr>
              <a:t>&gt; Linearitätsannahme (A0):</a:t>
            </a:r>
          </a:p>
          <a:p>
            <a:r>
              <a:rPr lang="de-DE" sz="2000" dirty="0">
                <a:latin typeface="+mn-lt"/>
              </a:rPr>
              <a:t>   Fachkenntnisse nötig, approximative Linearität, beschränkt auf</a:t>
            </a:r>
          </a:p>
          <a:p>
            <a:r>
              <a:rPr lang="de-DE" sz="2000" dirty="0">
                <a:latin typeface="+mn-lt"/>
              </a:rPr>
              <a:t>   bestimmten Wertebereich</a:t>
            </a:r>
          </a:p>
        </p:txBody>
      </p:sp>
      <mc:AlternateContent xmlns:mc="http://schemas.openxmlformats.org/markup-compatibility/2006" xmlns:a14="http://schemas.microsoft.com/office/drawing/2010/main">
        <mc:Choice Requires="a14">
          <p:sp>
            <p:nvSpPr>
              <p:cNvPr id="11" name="TextBox 1"/>
              <p:cNvSpPr txBox="1"/>
              <p:nvPr/>
            </p:nvSpPr>
            <p:spPr>
              <a:xfrm>
                <a:off x="468312" y="2654626"/>
                <a:ext cx="7953112" cy="406458"/>
              </a:xfrm>
              <a:prstGeom prst="rect">
                <a:avLst/>
              </a:prstGeom>
              <a:noFill/>
            </p:spPr>
            <p:txBody>
              <a:bodyPr wrap="square" rtlCol="0">
                <a:spAutoFit/>
              </a:bodyPr>
              <a:lstStyle/>
              <a:p>
                <a:r>
                  <a:rPr lang="de-DE" sz="2000" dirty="0">
                    <a:latin typeface="+mn-lt"/>
                  </a:rPr>
                  <a:t>&gt; Annahme (A1*):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1</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𝑛</m:t>
                        </m:r>
                      </m:sub>
                    </m:sSub>
                  </m:oMath>
                </a14:m>
                <a:r>
                  <a:rPr lang="de-DE" sz="2000" dirty="0">
                    <a:latin typeface="+mn-lt"/>
                  </a:rPr>
                  <a:t> unabhängig </a:t>
                </a:r>
                <a14:m>
                  <m:oMath xmlns:m="http://schemas.openxmlformats.org/officeDocument/2006/math">
                    <m:r>
                      <a:rPr lang="de-DE" sz="2000" b="0" i="1" smtClean="0">
                        <a:latin typeface="Cambria Math"/>
                      </a:rPr>
                      <m:t>𝑁</m:t>
                    </m:r>
                    <m:d>
                      <m:dPr>
                        <m:ctrlPr>
                          <a:rPr lang="de-DE" sz="2000" b="0" i="1" smtClean="0">
                            <a:latin typeface="Cambria Math" panose="02040503050406030204" pitchFamily="18" charset="0"/>
                          </a:rPr>
                        </m:ctrlPr>
                      </m:dPr>
                      <m:e>
                        <m:r>
                          <a:rPr lang="de-DE" sz="2000" b="0" i="1" smtClean="0">
                            <a:latin typeface="Cambria Math"/>
                          </a:rPr>
                          <m:t>0,</m:t>
                        </m:r>
                        <m:sSubSup>
                          <m:sSubSupPr>
                            <m:ctrlPr>
                              <a:rPr lang="de-DE" sz="2000" b="0" i="1" smtClean="0">
                                <a:latin typeface="Cambria Math" panose="02040503050406030204" pitchFamily="18" charset="0"/>
                              </a:rPr>
                            </m:ctrlPr>
                          </m:sSubSupPr>
                          <m:e>
                            <m:r>
                              <a:rPr lang="de-DE" sz="2000" b="0" i="1" smtClean="0">
                                <a:latin typeface="Cambria Math"/>
                                <a:ea typeface="Cambria Math"/>
                              </a:rPr>
                              <m:t>𝜎</m:t>
                            </m:r>
                          </m:e>
                          <m:sub>
                            <m:r>
                              <a:rPr lang="de-DE" sz="2000" b="0" i="1" smtClean="0">
                                <a:latin typeface="Cambria Math"/>
                              </a:rPr>
                              <m:t>𝑈</m:t>
                            </m:r>
                          </m:sub>
                          <m:sup>
                            <m:r>
                              <a:rPr lang="de-DE" sz="2000" b="0" i="1" smtClean="0">
                                <a:latin typeface="Cambria Math"/>
                              </a:rPr>
                              <m:t>2</m:t>
                            </m:r>
                          </m:sup>
                        </m:sSubSup>
                      </m:e>
                    </m:d>
                  </m:oMath>
                </a14:m>
                <a:r>
                  <a:rPr lang="de-DE" sz="2000" dirty="0">
                    <a:latin typeface="+mn-lt"/>
                  </a:rPr>
                  <a:t> </a:t>
                </a:r>
              </a:p>
            </p:txBody>
          </p:sp>
        </mc:Choice>
        <mc:Fallback xmlns="">
          <p:sp>
            <p:nvSpPr>
              <p:cNvPr id="11" name="TextBox 1"/>
              <p:cNvSpPr txBox="1">
                <a:spLocks noRot="1" noChangeAspect="1" noMove="1" noResize="1" noEditPoints="1" noAdjustHandles="1" noChangeArrowheads="1" noChangeShapeType="1" noTextEdit="1"/>
              </p:cNvSpPr>
              <p:nvPr/>
            </p:nvSpPr>
            <p:spPr>
              <a:xfrm>
                <a:off x="468312" y="2654626"/>
                <a:ext cx="7953112" cy="406458"/>
              </a:xfrm>
              <a:prstGeom prst="rect">
                <a:avLst/>
              </a:prstGeom>
              <a:blipFill rotWithShape="1">
                <a:blip r:embed="rId3"/>
                <a:stretch>
                  <a:fillRect l="-844" t="-5970" b="-2537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2" name="TextBox 1"/>
              <p:cNvSpPr txBox="1"/>
              <p:nvPr/>
            </p:nvSpPr>
            <p:spPr>
              <a:xfrm>
                <a:off x="683568" y="3061084"/>
                <a:ext cx="4824536" cy="406458"/>
              </a:xfrm>
              <a:prstGeom prst="rect">
                <a:avLst/>
              </a:prstGeom>
              <a:noFill/>
            </p:spPr>
            <p:txBody>
              <a:bodyPr wrap="square" rtlCol="0">
                <a:spAutoFit/>
              </a:bodyPr>
              <a:lstStyle/>
              <a:p>
                <a:r>
                  <a:rPr lang="de-DE" sz="2000" dirty="0">
                    <a:latin typeface="+mn-lt"/>
                  </a:rPr>
                  <a:t>1. Teilaspekt: </a:t>
                </a:r>
                <a14:m>
                  <m:oMath xmlns:m="http://schemas.openxmlformats.org/officeDocument/2006/math">
                    <m:r>
                      <a:rPr lang="de-DE" sz="2000" b="0" i="1" smtClean="0">
                        <a:latin typeface="Cambria Math"/>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r>
                      <a:rPr lang="de-DE" sz="2000" b="0" i="1" smtClean="0">
                        <a:latin typeface="Cambria Math"/>
                      </a:rPr>
                      <m:t>=0</m:t>
                    </m:r>
                  </m:oMath>
                </a14:m>
                <a:endParaRPr lang="de-DE" sz="2000" dirty="0">
                  <a:latin typeface="+mn-lt"/>
                </a:endParaRPr>
              </a:p>
            </p:txBody>
          </p:sp>
        </mc:Choice>
        <mc:Fallback xmlns="">
          <p:sp>
            <p:nvSpPr>
              <p:cNvPr id="12" name="TextBox 1"/>
              <p:cNvSpPr txBox="1">
                <a:spLocks noRot="1" noChangeAspect="1" noMove="1" noResize="1" noEditPoints="1" noAdjustHandles="1" noChangeArrowheads="1" noChangeShapeType="1" noTextEdit="1"/>
              </p:cNvSpPr>
              <p:nvPr/>
            </p:nvSpPr>
            <p:spPr>
              <a:xfrm>
                <a:off x="683568" y="3061084"/>
                <a:ext cx="4824536" cy="406458"/>
              </a:xfrm>
              <a:prstGeom prst="rect">
                <a:avLst/>
              </a:prstGeom>
              <a:blipFill rotWithShape="1">
                <a:blip r:embed="rId4"/>
                <a:stretch>
                  <a:fillRect l="-1263" t="-7463" b="-2388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3" name="TextBox 1"/>
              <p:cNvSpPr txBox="1"/>
              <p:nvPr/>
            </p:nvSpPr>
            <p:spPr>
              <a:xfrm>
                <a:off x="683568" y="3493679"/>
                <a:ext cx="7200800" cy="2862322"/>
              </a:xfrm>
              <a:prstGeom prst="rect">
                <a:avLst/>
              </a:prstGeom>
              <a:noFill/>
            </p:spPr>
            <p:txBody>
              <a:bodyPr wrap="square" rtlCol="0">
                <a:spAutoFit/>
              </a:bodyPr>
              <a:lstStyle/>
              <a:p>
                <a:pPr algn="just"/>
                <a:r>
                  <a:rPr lang="de-DE" sz="2000" dirty="0">
                    <a:latin typeface="+mn-lt"/>
                  </a:rPr>
                  <a:t>Angenommen, Szenario wie in Abb. 12.1.14:</a:t>
                </a:r>
              </a:p>
              <a:p>
                <a:pPr algn="just"/>
                <a:r>
                  <a:rPr lang="de-DE" sz="2000" dirty="0">
                    <a:latin typeface="+mn-lt"/>
                  </a:rPr>
                  <a:t>Bewässerungsmenge steigt von links nach rechts. Gleichzeitig wirke sich Tageslicht wachstumssteigernd aus. Dann wären die </a:t>
                </a:r>
                <a:r>
                  <a:rPr lang="de-DE" sz="2000" dirty="0" err="1">
                    <a:latin typeface="+mn-lt"/>
                  </a:rPr>
                  <a:t>Bewässe-rungsmengen</a:t>
                </a:r>
                <a:r>
                  <a:rPr lang="de-DE" sz="2000" dirty="0">
                    <a:latin typeface="+mn-lt"/>
                  </a:rPr>
                  <a:t> mit den </a:t>
                </a:r>
                <a:r>
                  <a:rPr lang="de-DE" sz="2000" u="sng" dirty="0">
                    <a:latin typeface="+mn-lt"/>
                  </a:rPr>
                  <a:t>Realisationen</a:t>
                </a:r>
                <a:r>
                  <a:rPr lang="de-DE" sz="2000" dirty="0">
                    <a:latin typeface="+mn-lt"/>
                  </a:rPr>
                  <a:t> der Resteinflüsse (darin ist das Licht enthalten) tendenziell positiv korreliert (höhere Mengen gehen mit mehr Licht einher und geringere Mengen mit weniger Licht). Formal gilt zwar </a:t>
                </a:r>
                <a14:m>
                  <m:oMath xmlns:m="http://schemas.openxmlformats.org/officeDocument/2006/math">
                    <m:r>
                      <a:rPr lang="de-DE" sz="2000" b="0" i="1" smtClean="0">
                        <a:latin typeface="Cambria Math"/>
                      </a:rPr>
                      <m:t>𝐶𝑜𝑣</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r>
                      <a:rPr lang="de-DE" sz="2000" b="0" i="1" smtClean="0">
                        <a:latin typeface="Cambria Math"/>
                      </a:rPr>
                      <m:t>=0</m:t>
                    </m:r>
                  </m:oMath>
                </a14:m>
                <a:r>
                  <a:rPr lang="de-DE" sz="2000" dirty="0">
                    <a:latin typeface="+mn-lt"/>
                  </a:rPr>
                  <a:t>, jedoch erscheint  </a:t>
                </a:r>
                <a14:m>
                  <m:oMath xmlns:m="http://schemas.openxmlformats.org/officeDocument/2006/math">
                    <m:r>
                      <a:rPr lang="de-DE" sz="2000" i="1">
                        <a:latin typeface="Cambria Math"/>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e>
                    </m:d>
                    <m:r>
                      <a:rPr lang="de-DE" sz="2000" i="1">
                        <a:latin typeface="Cambria Math"/>
                      </a:rPr>
                      <m:t>=0</m:t>
                    </m:r>
                  </m:oMath>
                </a14:m>
                <a:r>
                  <a:rPr lang="de-DE" sz="2000" dirty="0">
                    <a:latin typeface="+mn-lt"/>
                  </a:rPr>
                  <a:t>  nicht mehr adäquat. Vielmehr sollten die Erwartungswerte der Fehler</a:t>
                </a:r>
              </a:p>
              <a:p>
                <a:pPr algn="just"/>
                <a:r>
                  <a:rPr lang="de-DE" sz="2000" dirty="0">
                    <a:latin typeface="+mn-lt"/>
                  </a:rPr>
                  <a:t>von links nach rechts ansteigen. Weitere Szenarien denkbar... </a:t>
                </a:r>
              </a:p>
            </p:txBody>
          </p:sp>
        </mc:Choice>
        <mc:Fallback xmlns="">
          <p:sp>
            <p:nvSpPr>
              <p:cNvPr id="13" name="TextBox 1"/>
              <p:cNvSpPr txBox="1">
                <a:spLocks noRot="1" noChangeAspect="1" noMove="1" noResize="1" noEditPoints="1" noAdjustHandles="1" noChangeArrowheads="1" noChangeShapeType="1" noTextEdit="1"/>
              </p:cNvSpPr>
              <p:nvPr/>
            </p:nvSpPr>
            <p:spPr>
              <a:xfrm>
                <a:off x="683568" y="3493679"/>
                <a:ext cx="7200800" cy="2862322"/>
              </a:xfrm>
              <a:prstGeom prst="rect">
                <a:avLst/>
              </a:prstGeom>
              <a:blipFill rotWithShape="1">
                <a:blip r:embed="rId5"/>
                <a:stretch>
                  <a:fillRect l="-847" t="-1064" r="-931" b="-2766"/>
                </a:stretch>
              </a:blipFill>
            </p:spPr>
            <p:txBody>
              <a:bodyPr/>
              <a:lstStyle/>
              <a:p>
                <a:r>
                  <a:rPr lang="de-DE">
                    <a:noFill/>
                  </a:rPr>
                  <a:t> </a:t>
                </a:r>
              </a:p>
            </p:txBody>
          </p:sp>
        </mc:Fallback>
      </mc:AlternateContent>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931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499728159"/>
      </p:ext>
    </p:extLst>
  </p:cSld>
  <p:clrMapOvr>
    <a:masterClrMapping/>
  </p:clrMapOvr>
</p:sld>
</file>

<file path=ppt/slides/slide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1" name="TextBox 1"/>
              <p:cNvSpPr txBox="1"/>
              <p:nvPr/>
            </p:nvSpPr>
            <p:spPr>
              <a:xfrm>
                <a:off x="683568" y="4221088"/>
                <a:ext cx="6336704" cy="406458"/>
              </a:xfrm>
              <a:prstGeom prst="rect">
                <a:avLst/>
              </a:prstGeom>
              <a:noFill/>
            </p:spPr>
            <p:txBody>
              <a:bodyPr wrap="square" rtlCol="0">
                <a:spAutoFit/>
              </a:bodyPr>
              <a:lstStyle/>
              <a:p>
                <a:r>
                  <a:rPr lang="de-DE" sz="2000" dirty="0">
                    <a:latin typeface="+mn-lt"/>
                  </a:rPr>
                  <a:t>2. Teilaspekt: </a:t>
                </a:r>
                <a14:m>
                  <m:oMath xmlns:m="http://schemas.openxmlformats.org/officeDocument/2006/math">
                    <m:r>
                      <a:rPr lang="de-DE" sz="2000" b="0" i="1" smtClean="0">
                        <a:latin typeface="Cambria Math"/>
                      </a:rPr>
                      <m:t>𝑉𝑎𝑟</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a:rPr>
                              <m:t>𝑈</m:t>
                            </m:r>
                          </m:e>
                          <m:sub>
                            <m:r>
                              <a:rPr lang="de-DE" sz="2000" b="0" i="1" smtClean="0">
                                <a:latin typeface="Cambria Math"/>
                              </a:rPr>
                              <m:t>𝑖</m:t>
                            </m:r>
                          </m:sub>
                        </m:sSub>
                      </m:e>
                    </m:d>
                    <m:r>
                      <a:rPr lang="de-DE" sz="2000" b="0" i="1" smtClean="0">
                        <a:latin typeface="Cambria Math"/>
                      </a:rPr>
                      <m:t>=</m:t>
                    </m:r>
                    <m:sSubSup>
                      <m:sSubSupPr>
                        <m:ctrlPr>
                          <a:rPr lang="de-DE" sz="2000" b="0" i="1" dirty="0" smtClean="0">
                            <a:latin typeface="Cambria Math" panose="02040503050406030204" pitchFamily="18" charset="0"/>
                          </a:rPr>
                        </m:ctrlPr>
                      </m:sSubSupPr>
                      <m:e>
                        <m:r>
                          <a:rPr lang="de-DE" sz="2000" b="0" i="1" dirty="0" smtClean="0">
                            <a:latin typeface="Cambria Math"/>
                            <a:ea typeface="Cambria Math"/>
                          </a:rPr>
                          <m:t>𝜎</m:t>
                        </m:r>
                      </m:e>
                      <m:sub>
                        <m:r>
                          <a:rPr lang="de-DE" sz="2000" b="0" i="1" smtClean="0">
                            <a:latin typeface="Cambria Math"/>
                          </a:rPr>
                          <m:t>𝑈</m:t>
                        </m:r>
                      </m:sub>
                      <m:sup>
                        <m:r>
                          <a:rPr lang="de-DE" sz="2000" b="0" i="1" smtClean="0">
                            <a:latin typeface="Cambria Math"/>
                          </a:rPr>
                          <m:t>2</m:t>
                        </m:r>
                      </m:sup>
                    </m:sSubSup>
                  </m:oMath>
                </a14:m>
                <a:r>
                  <a:rPr lang="de-DE" sz="2000" dirty="0">
                    <a:latin typeface="+mn-lt"/>
                  </a:rPr>
                  <a:t> (</a:t>
                </a:r>
                <a:r>
                  <a:rPr lang="de-DE" sz="2000" dirty="0" err="1">
                    <a:latin typeface="+mn-lt"/>
                  </a:rPr>
                  <a:t>Homoskedastizität</a:t>
                </a:r>
                <a:r>
                  <a:rPr lang="de-DE" sz="2000" dirty="0">
                    <a:latin typeface="+mn-lt"/>
                  </a:rPr>
                  <a:t>)</a:t>
                </a:r>
              </a:p>
            </p:txBody>
          </p:sp>
        </mc:Choice>
        <mc:Fallback xmlns="">
          <p:sp>
            <p:nvSpPr>
              <p:cNvPr id="11" name="TextBox 1"/>
              <p:cNvSpPr txBox="1">
                <a:spLocks noRot="1" noChangeAspect="1" noMove="1" noResize="1" noEditPoints="1" noAdjustHandles="1" noChangeArrowheads="1" noChangeShapeType="1" noTextEdit="1"/>
              </p:cNvSpPr>
              <p:nvPr/>
            </p:nvSpPr>
            <p:spPr>
              <a:xfrm>
                <a:off x="683568" y="4221088"/>
                <a:ext cx="6336704" cy="406458"/>
              </a:xfrm>
              <a:prstGeom prst="rect">
                <a:avLst/>
              </a:prstGeom>
              <a:blipFill rotWithShape="1">
                <a:blip r:embed="rId4"/>
                <a:stretch>
                  <a:fillRect l="-962" t="-5970" b="-25373"/>
                </a:stretch>
              </a:blipFill>
            </p:spPr>
            <p:txBody>
              <a:bodyPr/>
              <a:lstStyle/>
              <a:p>
                <a:r>
                  <a:rPr lang="de-DE">
                    <a:noFill/>
                  </a:rPr>
                  <a:t> </a:t>
                </a:r>
              </a:p>
            </p:txBody>
          </p:sp>
        </mc:Fallback>
      </mc:AlternateContent>
      <p:sp>
        <p:nvSpPr>
          <p:cNvPr id="12" name="TextBox 1"/>
          <p:cNvSpPr txBox="1"/>
          <p:nvPr/>
        </p:nvSpPr>
        <p:spPr>
          <a:xfrm>
            <a:off x="683568" y="4627546"/>
            <a:ext cx="7200800" cy="707886"/>
          </a:xfrm>
          <a:prstGeom prst="rect">
            <a:avLst/>
          </a:prstGeom>
          <a:noFill/>
        </p:spPr>
        <p:txBody>
          <a:bodyPr wrap="square" rtlCol="0">
            <a:spAutoFit/>
          </a:bodyPr>
          <a:lstStyle/>
          <a:p>
            <a:r>
              <a:rPr lang="de-DE" sz="2000" dirty="0">
                <a:latin typeface="+mn-lt"/>
              </a:rPr>
              <a:t>Nicht ganz realistisch, da „natürlicherweise“ mit steigendem Niveau meist die Variabilität zunimmt.</a:t>
            </a:r>
          </a:p>
        </p:txBody>
      </p:sp>
      <mc:AlternateContent xmlns:mc="http://schemas.openxmlformats.org/markup-compatibility/2006" xmlns:a14="http://schemas.microsoft.com/office/drawing/2010/main">
        <mc:Choice Requires="a14">
          <p:sp>
            <p:nvSpPr>
              <p:cNvPr id="13" name="TextBox 1"/>
              <p:cNvSpPr txBox="1"/>
              <p:nvPr/>
            </p:nvSpPr>
            <p:spPr>
              <a:xfrm>
                <a:off x="683568" y="5445224"/>
                <a:ext cx="6336704" cy="406458"/>
              </a:xfrm>
              <a:prstGeom prst="rect">
                <a:avLst/>
              </a:prstGeom>
              <a:noFill/>
            </p:spPr>
            <p:txBody>
              <a:bodyPr wrap="square" rtlCol="0">
                <a:spAutoFit/>
              </a:bodyPr>
              <a:lstStyle/>
              <a:p>
                <a:r>
                  <a:rPr lang="de-DE" sz="2000" dirty="0">
                    <a:latin typeface="+mn-lt"/>
                  </a:rPr>
                  <a:t>3. Teilaspekt: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1</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𝑛</m:t>
                        </m:r>
                      </m:sub>
                    </m:sSub>
                  </m:oMath>
                </a14:m>
                <a:r>
                  <a:rPr lang="de-DE" sz="2000" dirty="0"/>
                  <a:t> </a:t>
                </a:r>
                <a:r>
                  <a:rPr lang="de-DE" sz="2000" dirty="0">
                    <a:latin typeface="+mn-lt"/>
                  </a:rPr>
                  <a:t>unabhängig </a:t>
                </a:r>
              </a:p>
            </p:txBody>
          </p:sp>
        </mc:Choice>
        <mc:Fallback xmlns="">
          <p:sp>
            <p:nvSpPr>
              <p:cNvPr id="13" name="TextBox 1"/>
              <p:cNvSpPr txBox="1">
                <a:spLocks noRot="1" noChangeAspect="1" noMove="1" noResize="1" noEditPoints="1" noAdjustHandles="1" noChangeArrowheads="1" noChangeShapeType="1" noTextEdit="1"/>
              </p:cNvSpPr>
              <p:nvPr/>
            </p:nvSpPr>
            <p:spPr>
              <a:xfrm>
                <a:off x="683568" y="5445224"/>
                <a:ext cx="6336704" cy="406458"/>
              </a:xfrm>
              <a:prstGeom prst="rect">
                <a:avLst/>
              </a:prstGeom>
              <a:blipFill rotWithShape="1">
                <a:blip r:embed="rId5"/>
                <a:stretch>
                  <a:fillRect l="-962" t="-7463" b="-23881"/>
                </a:stretch>
              </a:blipFill>
            </p:spPr>
            <p:txBody>
              <a:bodyPr/>
              <a:lstStyle/>
              <a:p>
                <a:r>
                  <a:rPr lang="de-DE">
                    <a:noFill/>
                  </a:rPr>
                  <a:t> </a:t>
                </a:r>
              </a:p>
            </p:txBody>
          </p:sp>
        </mc:Fallback>
      </mc:AlternateContent>
      <p:sp>
        <p:nvSpPr>
          <p:cNvPr id="14" name="TextBox 1"/>
          <p:cNvSpPr txBox="1"/>
          <p:nvPr/>
        </p:nvSpPr>
        <p:spPr>
          <a:xfrm>
            <a:off x="683568" y="5851682"/>
            <a:ext cx="7488832" cy="707886"/>
          </a:xfrm>
          <a:prstGeom prst="rect">
            <a:avLst/>
          </a:prstGeom>
          <a:noFill/>
        </p:spPr>
        <p:txBody>
          <a:bodyPr wrap="square" rtlCol="0">
            <a:spAutoFit/>
          </a:bodyPr>
          <a:lstStyle/>
          <a:p>
            <a:r>
              <a:rPr lang="de-DE" sz="2000" dirty="0">
                <a:latin typeface="+mn-lt"/>
              </a:rPr>
              <a:t>Könnte etwa verletzt sein, wenn Pflanzen zu dicht beieinander stehen</a:t>
            </a:r>
          </a:p>
          <a:p>
            <a:r>
              <a:rPr lang="de-DE" sz="2000" dirty="0">
                <a:latin typeface="+mn-lt"/>
              </a:rPr>
              <a:t>und sich gegenseitig beeinflussen. Ansonsten realistische Annahme.</a:t>
            </a:r>
          </a:p>
        </p:txBody>
      </p:sp>
      <p:sp>
        <p:nvSpPr>
          <p:cNvPr id="15"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932</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6"/>
          <a:stretch>
            <a:fillRect/>
          </a:stretch>
        </p:blipFill>
        <p:spPr>
          <a:xfrm>
            <a:off x="457200" y="823789"/>
            <a:ext cx="5410944" cy="3311715"/>
          </a:xfrm>
          <a:prstGeom prst="rect">
            <a:avLst/>
          </a:prstGeom>
        </p:spPr>
      </p:pic>
      <p:sp>
        <p:nvSpPr>
          <p:cNvPr id="16" name="Titel 5"/>
          <p:cNvSpPr txBox="1">
            <a:spLocks/>
          </p:cNvSpPr>
          <p:nvPr/>
        </p:nvSpPr>
        <p:spPr bwMode="auto">
          <a:xfrm>
            <a:off x="457200" y="274638"/>
            <a:ext cx="8229600" cy="561975"/>
          </a:xfrm>
          <a:prstGeom prst="rect">
            <a:avLst/>
          </a:prstGeom>
          <a:solidFill>
            <a:schemeClr val="bg1">
              <a:lumMod val="95000"/>
            </a:schemeClr>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Arial" charset="0"/>
              </a:defRPr>
            </a:lvl2pPr>
            <a:lvl3pPr algn="ctr" rtl="0" eaLnBrk="0" fontAlgn="base" hangingPunct="0">
              <a:spcBef>
                <a:spcPct val="0"/>
              </a:spcBef>
              <a:spcAft>
                <a:spcPct val="0"/>
              </a:spcAft>
              <a:defRPr sz="4400">
                <a:solidFill>
                  <a:schemeClr val="tx1"/>
                </a:solidFill>
                <a:latin typeface="Arial" charset="0"/>
              </a:defRPr>
            </a:lvl3pPr>
            <a:lvl4pPr algn="ctr" rtl="0" eaLnBrk="0" fontAlgn="base" hangingPunct="0">
              <a:spcBef>
                <a:spcPct val="0"/>
              </a:spcBef>
              <a:spcAft>
                <a:spcPct val="0"/>
              </a:spcAft>
              <a:defRPr sz="4400">
                <a:solidFill>
                  <a:schemeClr val="tx1"/>
                </a:solidFill>
                <a:latin typeface="Arial" charset="0"/>
              </a:defRPr>
            </a:lvl4pPr>
            <a:lvl5pPr algn="ctr" rtl="0" eaLnBrk="0" fontAlgn="base" hangingPunct="0">
              <a:spcBef>
                <a:spcPct val="0"/>
              </a:spcBef>
              <a:spcAft>
                <a:spcPct val="0"/>
              </a:spcAft>
              <a:defRPr sz="4400">
                <a:solidFill>
                  <a:schemeClr val="tx1"/>
                </a:solidFill>
                <a:latin typeface="Arial" charset="0"/>
              </a:defRPr>
            </a:lvl5pPr>
            <a:lvl6pPr marL="457200" algn="ctr" rtl="0" fontAlgn="base">
              <a:spcBef>
                <a:spcPct val="0"/>
              </a:spcBef>
              <a:spcAft>
                <a:spcPct val="0"/>
              </a:spcAft>
              <a:defRPr sz="4400">
                <a:solidFill>
                  <a:schemeClr val="tx1"/>
                </a:solidFill>
                <a:latin typeface="Arial" charset="0"/>
              </a:defRPr>
            </a:lvl6pPr>
            <a:lvl7pPr marL="914400" algn="ctr" rtl="0" fontAlgn="base">
              <a:spcBef>
                <a:spcPct val="0"/>
              </a:spcBef>
              <a:spcAft>
                <a:spcPct val="0"/>
              </a:spcAft>
              <a:defRPr sz="4400">
                <a:solidFill>
                  <a:schemeClr val="tx1"/>
                </a:solidFill>
                <a:latin typeface="Arial" charset="0"/>
              </a:defRPr>
            </a:lvl7pPr>
            <a:lvl8pPr marL="1371600" algn="ctr" rtl="0" fontAlgn="base">
              <a:spcBef>
                <a:spcPct val="0"/>
              </a:spcBef>
              <a:spcAft>
                <a:spcPct val="0"/>
              </a:spcAft>
              <a:defRPr sz="4400">
                <a:solidFill>
                  <a:schemeClr val="tx1"/>
                </a:solidFill>
                <a:latin typeface="Arial" charset="0"/>
              </a:defRPr>
            </a:lvl8pPr>
            <a:lvl9pPr marL="1828800" algn="ctr" rtl="0" fontAlgn="base">
              <a:spcBef>
                <a:spcPct val="0"/>
              </a:spcBef>
              <a:spcAft>
                <a:spcPct val="0"/>
              </a:spcAft>
              <a:defRPr sz="4400">
                <a:solidFill>
                  <a:schemeClr val="tx1"/>
                </a:solidFill>
                <a:latin typeface="Arial" charset="0"/>
              </a:defRPr>
            </a:lvl9pPr>
          </a:lstStyle>
          <a:p>
            <a:pPr eaLnBrk="1" hangingPunct="1">
              <a:defRPr/>
            </a:pPr>
            <a:r>
              <a:rPr lang="de-DE" sz="2400" b="1">
                <a:solidFill>
                  <a:srgbClr val="0070C0"/>
                </a:solidFill>
              </a:rPr>
              <a:t>12.1 Einfaches lineares Regressionsmodell</a:t>
            </a:r>
            <a:endParaRPr lang="de-DE" sz="2400" b="1" dirty="0">
              <a:solidFill>
                <a:srgbClr val="0070C0"/>
              </a:solidFill>
            </a:endParaRPr>
          </a:p>
        </p:txBody>
      </p:sp>
      <p:cxnSp>
        <p:nvCxnSpPr>
          <p:cNvPr id="18"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529133"/>
      </p:ext>
    </p:extLst>
  </p:cSld>
  <p:clrMapOvr>
    <a:masterClrMapping/>
  </p:clrMapOvr>
</p:sld>
</file>

<file path=ppt/slides/slide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57200" y="2677583"/>
            <a:ext cx="289484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Berechnung </a:t>
            </a:r>
            <a:r>
              <a:rPr lang="de-DE" sz="2000" dirty="0">
                <a:solidFill>
                  <a:srgbClr val="0070C0"/>
                </a:solidFill>
                <a:latin typeface="+mn-lt"/>
              </a:rPr>
              <a:t>●</a:t>
            </a:r>
            <a:endParaRPr lang="de-DE" sz="2000" b="1" dirty="0">
              <a:solidFill>
                <a:srgbClr val="0070C0"/>
              </a:solidFill>
              <a:latin typeface="+mn-lt"/>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933</a:t>
            </a:r>
            <a:endParaRPr lang="de-DE" sz="8000" b="1" dirty="0">
              <a:solidFill>
                <a:schemeClr val="tx1"/>
              </a:solidFill>
              <a:latin typeface="+mj-lt"/>
            </a:endParaRPr>
          </a:p>
        </p:txBody>
      </p:sp>
      <p:sp>
        <p:nvSpPr>
          <p:cNvPr id="13" name="TextBox 1"/>
          <p:cNvSpPr txBox="1"/>
          <p:nvPr/>
        </p:nvSpPr>
        <p:spPr>
          <a:xfrm>
            <a:off x="683568" y="1196752"/>
            <a:ext cx="6336704" cy="406458"/>
          </a:xfrm>
          <a:prstGeom prst="rect">
            <a:avLst/>
          </a:prstGeom>
          <a:noFill/>
        </p:spPr>
        <p:txBody>
          <a:bodyPr wrap="square" rtlCol="0">
            <a:spAutoFit/>
          </a:bodyPr>
          <a:lstStyle/>
          <a:p>
            <a:r>
              <a:rPr lang="de-DE" sz="2000" dirty="0">
                <a:latin typeface="+mn-lt"/>
              </a:rPr>
              <a:t>4. Teilaspekt: Normalverteilte Fehler</a:t>
            </a:r>
          </a:p>
        </p:txBody>
      </p:sp>
      <p:sp>
        <p:nvSpPr>
          <p:cNvPr id="14" name="TextBox 1"/>
          <p:cNvSpPr txBox="1"/>
          <p:nvPr/>
        </p:nvSpPr>
        <p:spPr>
          <a:xfrm>
            <a:off x="683568" y="1603210"/>
            <a:ext cx="7200800" cy="707886"/>
          </a:xfrm>
          <a:prstGeom prst="rect">
            <a:avLst/>
          </a:prstGeom>
          <a:noFill/>
        </p:spPr>
        <p:txBody>
          <a:bodyPr wrap="square" rtlCol="0">
            <a:spAutoFit/>
          </a:bodyPr>
          <a:lstStyle/>
          <a:p>
            <a:r>
              <a:rPr lang="de-DE" sz="2000" dirty="0">
                <a:latin typeface="+mn-lt"/>
              </a:rPr>
              <a:t>In kontrollierten Experimenten erscheint Normalverteilung als die</a:t>
            </a:r>
          </a:p>
          <a:p>
            <a:r>
              <a:rPr lang="de-DE" sz="2000" dirty="0">
                <a:latin typeface="+mn-lt"/>
              </a:rPr>
              <a:t>„natürliche Verteilung“ häufig realistisch.</a:t>
            </a:r>
          </a:p>
        </p:txBody>
      </p:sp>
      <mc:AlternateContent xmlns:mc="http://schemas.openxmlformats.org/markup-compatibility/2006" xmlns:a14="http://schemas.microsoft.com/office/drawing/2010/main">
        <mc:Choice Requires="a14">
          <p:sp>
            <p:nvSpPr>
              <p:cNvPr id="15" name="Textfeld 14"/>
              <p:cNvSpPr txBox="1"/>
              <p:nvPr/>
            </p:nvSpPr>
            <p:spPr>
              <a:xfrm>
                <a:off x="461375" y="3204074"/>
                <a:ext cx="6767983" cy="400110"/>
              </a:xfrm>
              <a:prstGeom prst="rect">
                <a:avLst/>
              </a:prstGeom>
              <a:noFill/>
            </p:spPr>
            <p:txBody>
              <a:bodyPr wrap="square" rtlCol="0">
                <a:spAutoFit/>
              </a:bodyPr>
              <a:lstStyle/>
              <a:p>
                <a:r>
                  <a:rPr lang="de-DE" sz="2000" dirty="0">
                    <a:latin typeface="+mn-lt"/>
                  </a:rPr>
                  <a:t>&gt; Beobachtungswerte </a:t>
                </a:r>
                <a14:m>
                  <m:oMath xmlns:m="http://schemas.openxmlformats.org/officeDocument/2006/math">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a:rPr>
                              <m:t>𝑥</m:t>
                            </m:r>
                          </m:e>
                          <m:sub>
                            <m:r>
                              <a:rPr lang="de-DE" sz="2000" b="0" i="1" smtClean="0">
                                <a:latin typeface="Cambria Math"/>
                              </a:rPr>
                              <m:t>𝑖</m:t>
                            </m:r>
                          </m:sub>
                        </m:sSub>
                        <m:r>
                          <a:rPr lang="de-DE" sz="2000" b="0" i="1" smtClean="0">
                            <a:latin typeface="Cambria Math"/>
                          </a:rPr>
                          <m:t>,</m:t>
                        </m:r>
                        <m:sSub>
                          <m:sSubPr>
                            <m:ctrlPr>
                              <a:rPr lang="de-DE" sz="2000" b="0" i="1" smtClean="0">
                                <a:latin typeface="Cambria Math" panose="02040503050406030204" pitchFamily="18" charset="0"/>
                              </a:rPr>
                            </m:ctrlPr>
                          </m:sSubPr>
                          <m:e>
                            <m:r>
                              <a:rPr lang="de-DE" sz="2000" b="0" i="1" smtClean="0">
                                <a:latin typeface="Cambria Math"/>
                              </a:rPr>
                              <m:t>𝑦</m:t>
                            </m:r>
                          </m:e>
                          <m:sub>
                            <m:r>
                              <a:rPr lang="de-DE" sz="2000" b="0" i="1" smtClean="0">
                                <a:latin typeface="Cambria Math"/>
                              </a:rPr>
                              <m:t>𝑖</m:t>
                            </m:r>
                          </m:sub>
                        </m:sSub>
                      </m:e>
                    </m:d>
                  </m:oMath>
                </a14:m>
                <a:r>
                  <a:rPr lang="de-DE" sz="2000" dirty="0">
                    <a:latin typeface="+mn-lt"/>
                  </a:rPr>
                  <a:t>:   (1, 1), (2, 2), (3, 1), (4, 3), (5, 2)</a:t>
                </a:r>
              </a:p>
            </p:txBody>
          </p:sp>
        </mc:Choice>
        <mc:Fallback xmlns="">
          <p:sp>
            <p:nvSpPr>
              <p:cNvPr id="15" name="Textfeld 14"/>
              <p:cNvSpPr txBox="1">
                <a:spLocks noRot="1" noChangeAspect="1" noMove="1" noResize="1" noEditPoints="1" noAdjustHandles="1" noChangeArrowheads="1" noChangeShapeType="1" noTextEdit="1"/>
              </p:cNvSpPr>
              <p:nvPr/>
            </p:nvSpPr>
            <p:spPr>
              <a:xfrm>
                <a:off x="461375" y="3204074"/>
                <a:ext cx="6767983" cy="400110"/>
              </a:xfrm>
              <a:prstGeom prst="rect">
                <a:avLst/>
              </a:prstGeom>
              <a:blipFill>
                <a:blip r:embed="rId3"/>
                <a:stretch>
                  <a:fillRect l="-991" t="-9231" r="-90" b="-2769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1375" y="3604184"/>
                <a:ext cx="7200032" cy="400110"/>
              </a:xfrm>
              <a:prstGeom prst="rect">
                <a:avLst/>
              </a:prstGeom>
              <a:noFill/>
            </p:spPr>
            <p:txBody>
              <a:bodyPr wrap="square" rtlCol="0">
                <a:spAutoFit/>
              </a:bodyPr>
              <a:lstStyle/>
              <a:p>
                <a:r>
                  <a:rPr lang="de-DE" sz="2000" dirty="0">
                    <a:latin typeface="+mn-lt"/>
                  </a:rPr>
                  <a:t>&gt; Berechnung der KQ-Schätzer und von </a:t>
                </a:r>
                <a14:m>
                  <m:oMath xmlns:m="http://schemas.openxmlformats.org/officeDocument/2006/math">
                    <m:sSup>
                      <m:sSupPr>
                        <m:ctrlPr>
                          <a:rPr lang="de-DE" sz="2000" i="1" smtClean="0">
                            <a:latin typeface="Cambria Math" panose="02040503050406030204" pitchFamily="18" charset="0"/>
                          </a:rPr>
                        </m:ctrlPr>
                      </m:sSupPr>
                      <m:e>
                        <m:r>
                          <a:rPr lang="de-DE" sz="2000" b="0" i="1" smtClean="0">
                            <a:latin typeface="Cambria Math"/>
                          </a:rPr>
                          <m:t>𝑅</m:t>
                        </m:r>
                      </m:e>
                      <m:sup>
                        <m:r>
                          <a:rPr lang="de-DE" sz="2000" b="0" i="1" smtClean="0">
                            <a:latin typeface="Cambria Math"/>
                          </a:rPr>
                          <m:t>2</m:t>
                        </m:r>
                      </m:sup>
                    </m:sSup>
                  </m:oMath>
                </a14:m>
                <a:r>
                  <a:rPr lang="de-DE" sz="2000" dirty="0">
                    <a:latin typeface="+mn-lt"/>
                  </a:rPr>
                  <a:t> (vgl. </a:t>
                </a:r>
                <a:r>
                  <a:rPr lang="de-DE" sz="2000">
                    <a:latin typeface="+mn-lt"/>
                  </a:rPr>
                  <a:t>Folien 864-866):</a:t>
                </a:r>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61375" y="3604184"/>
                <a:ext cx="7200032" cy="400110"/>
              </a:xfrm>
              <a:prstGeom prst="rect">
                <a:avLst/>
              </a:prstGeom>
              <a:blipFill>
                <a:blip r:embed="rId4"/>
                <a:stretch>
                  <a:fillRect l="-931"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108679" y="4004294"/>
                <a:ext cx="5904656" cy="426463"/>
              </a:xfrm>
              <a:prstGeom prst="rect">
                <a:avLst/>
              </a:prstGeom>
              <a:noFill/>
            </p:spPr>
            <p:txBody>
              <a:bodyPr wrap="squar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=0.</m:t>
                    </m:r>
                    <m:r>
                      <a:rPr lang="de-DE" sz="2000" b="0" i="1" smtClean="0">
                        <a:solidFill>
                          <a:schemeClr val="tx1"/>
                        </a:solidFill>
                        <a:latin typeface="Cambria Math" panose="02040503050406030204" pitchFamily="18" charset="0"/>
                      </a:rPr>
                      <m:t>9</m:t>
                    </m:r>
                  </m:oMath>
                </a14:m>
                <a:r>
                  <a:rPr lang="de-DE" sz="2000" dirty="0">
                    <a:solidFill>
                      <a:schemeClr val="tx1"/>
                    </a:solidFill>
                  </a:rPr>
                  <a:t>,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Sub>
                    <m:r>
                      <a:rPr lang="de-DE" sz="2000" i="1">
                        <a:latin typeface="Cambria Math"/>
                      </a:rPr>
                      <m:t>=</m:t>
                    </m:r>
                    <m:r>
                      <a:rPr lang="de-DE" sz="2000" b="0" i="0" smtClean="0">
                        <a:latin typeface="Cambria Math"/>
                      </a:rPr>
                      <m:t>0.</m:t>
                    </m:r>
                    <m:r>
                      <a:rPr lang="de-DE" sz="2000" b="0" i="0" smtClean="0">
                        <a:latin typeface="Cambria Math" panose="02040503050406030204" pitchFamily="18" charset="0"/>
                      </a:rPr>
                      <m:t>3</m:t>
                    </m:r>
                  </m:oMath>
                </a14:m>
                <a:r>
                  <a:rPr lang="de-DE" sz="2000" dirty="0"/>
                  <a:t>,     </a:t>
                </a:r>
                <a14:m>
                  <m:oMath xmlns:m="http://schemas.openxmlformats.org/officeDocument/2006/math">
                    <m:sSup>
                      <m:sSupPr>
                        <m:ctrlPr>
                          <a:rPr lang="de-DE" sz="2000" i="1" smtClean="0">
                            <a:latin typeface="Cambria Math" panose="02040503050406030204" pitchFamily="18" charset="0"/>
                          </a:rPr>
                        </m:ctrlPr>
                      </m:sSupPr>
                      <m:e>
                        <m:r>
                          <a:rPr lang="de-DE" sz="2000" b="0" i="1" smtClean="0">
                            <a:latin typeface="Cambria Math"/>
                          </a:rPr>
                          <m:t>𝑅</m:t>
                        </m:r>
                      </m:e>
                      <m:sup>
                        <m:r>
                          <a:rPr lang="de-DE" sz="2000" b="0" i="1" smtClean="0">
                            <a:latin typeface="Cambria Math"/>
                          </a:rPr>
                          <m:t>2</m:t>
                        </m:r>
                      </m:sup>
                    </m:sSup>
                    <m:r>
                      <a:rPr lang="de-DE" sz="2000" b="0" i="1" smtClean="0">
                        <a:latin typeface="Cambria Math"/>
                      </a:rPr>
                      <m:t>=0.3214</m:t>
                    </m:r>
                  </m:oMath>
                </a14:m>
                <a:endParaRPr lang="de-DE" sz="2000" dirty="0"/>
              </a:p>
            </p:txBody>
          </p:sp>
        </mc:Choice>
        <mc:Fallback xmlns="">
          <p:sp>
            <p:nvSpPr>
              <p:cNvPr id="20" name="Textfeld 19"/>
              <p:cNvSpPr txBox="1">
                <a:spLocks noRot="1" noChangeAspect="1" noMove="1" noResize="1" noEditPoints="1" noAdjustHandles="1" noChangeArrowheads="1" noChangeShapeType="1" noTextEdit="1"/>
              </p:cNvSpPr>
              <p:nvPr/>
            </p:nvSpPr>
            <p:spPr>
              <a:xfrm>
                <a:off x="1108679" y="4004294"/>
                <a:ext cx="5904656" cy="426463"/>
              </a:xfrm>
              <a:prstGeom prst="rect">
                <a:avLst/>
              </a:prstGeom>
              <a:blipFill>
                <a:blip r:embed="rId5"/>
                <a:stretch>
                  <a:fillRect l="-517" t="-4286" b="-22857"/>
                </a:stretch>
              </a:blipFill>
            </p:spPr>
            <p:txBody>
              <a:bodyPr/>
              <a:lstStyle/>
              <a:p>
                <a:r>
                  <a:rPr lang="en-US">
                    <a:noFill/>
                  </a:rPr>
                  <a:t> </a:t>
                </a:r>
              </a:p>
            </p:txBody>
          </p:sp>
        </mc:Fallback>
      </mc:AlternateContent>
      <p:sp>
        <p:nvSpPr>
          <p:cNvPr id="22" name="Textfeld 21"/>
          <p:cNvSpPr txBox="1"/>
          <p:nvPr/>
        </p:nvSpPr>
        <p:spPr>
          <a:xfrm>
            <a:off x="461375" y="4430757"/>
            <a:ext cx="6780233" cy="400110"/>
          </a:xfrm>
          <a:prstGeom prst="rect">
            <a:avLst/>
          </a:prstGeom>
          <a:noFill/>
        </p:spPr>
        <p:txBody>
          <a:bodyPr wrap="square" rtlCol="0">
            <a:spAutoFit/>
          </a:bodyPr>
          <a:lstStyle/>
          <a:p>
            <a:r>
              <a:rPr lang="de-DE" sz="2000" dirty="0">
                <a:latin typeface="+mn-lt"/>
              </a:rPr>
              <a:t>&gt; Berechnung des </a:t>
            </a:r>
            <a:r>
              <a:rPr lang="de-DE" sz="2000" i="1" dirty="0">
                <a:latin typeface="+mn-lt"/>
              </a:rPr>
              <a:t>SER</a:t>
            </a:r>
            <a:r>
              <a:rPr lang="de-DE" sz="2000" dirty="0">
                <a:latin typeface="+mn-lt"/>
              </a:rPr>
              <a:t> (vgl. Tabelle 5.2.4 auf </a:t>
            </a:r>
            <a:r>
              <a:rPr lang="de-DE" sz="2000">
                <a:latin typeface="+mn-lt"/>
              </a:rPr>
              <a:t>Folie 865): </a:t>
            </a:r>
            <a:endParaRPr lang="de-DE" sz="2000" dirty="0">
              <a:latin typeface="+mn-lt"/>
            </a:endParaRPr>
          </a:p>
        </p:txBody>
      </p:sp>
      <mc:AlternateContent xmlns:mc="http://schemas.openxmlformats.org/markup-compatibility/2006" xmlns:a14="http://schemas.microsoft.com/office/drawing/2010/main">
        <mc:Choice Requires="a14">
          <p:sp>
            <p:nvSpPr>
              <p:cNvPr id="23" name="Textfeld 22"/>
              <p:cNvSpPr txBox="1"/>
              <p:nvPr/>
            </p:nvSpPr>
            <p:spPr>
              <a:xfrm>
                <a:off x="1093357" y="4932266"/>
                <a:ext cx="5904656" cy="73680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b="0" i="1" smtClean="0">
                              <a:solidFill>
                                <a:schemeClr val="tx1"/>
                              </a:solidFill>
                              <a:latin typeface="Cambria Math" panose="02040503050406030204" pitchFamily="18" charset="0"/>
                            </a:rPr>
                          </m:ctrlPr>
                        </m:sSupPr>
                        <m:e>
                          <m:r>
                            <a:rPr lang="de-DE" sz="2000" i="1">
                              <a:latin typeface="Cambria Math"/>
                            </a:rPr>
                            <m:t>𝑆𝐸𝑅</m:t>
                          </m:r>
                        </m:e>
                        <m:sup>
                          <m:r>
                            <a:rPr lang="de-DE" sz="2000" b="0" i="1" smtClean="0">
                              <a:solidFill>
                                <a:schemeClr val="tx1"/>
                              </a:solidFill>
                              <a:latin typeface="Cambria Math"/>
                            </a:rPr>
                            <m:t>2</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𝑛</m:t>
                          </m:r>
                          <m:r>
                            <a:rPr lang="de-DE" sz="2000" b="0" i="1" smtClean="0">
                              <a:solidFill>
                                <a:schemeClr val="tx1"/>
                              </a:solidFill>
                              <a:latin typeface="Cambria Math"/>
                            </a:rPr>
                            <m:t>−2</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a:rPr>
                            <m:t>𝑖</m:t>
                          </m:r>
                          <m:r>
                            <a:rPr lang="de-DE" sz="2000" b="0" i="1" smtClean="0">
                              <a:solidFill>
                                <a:schemeClr val="tx1"/>
                              </a:solidFill>
                              <a:latin typeface="Cambria Math"/>
                            </a:rPr>
                            <m:t>=1</m:t>
                          </m:r>
                        </m:sub>
                        <m:sup>
                          <m:r>
                            <a:rPr lang="de-DE" sz="2000" b="0" i="1" smtClean="0">
                              <a:solidFill>
                                <a:schemeClr val="tx1"/>
                              </a:solidFill>
                              <a:latin typeface="Cambria Math"/>
                            </a:rPr>
                            <m:t>𝑛</m:t>
                          </m:r>
                        </m:sup>
                        <m:e>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𝑢</m:t>
                                  </m:r>
                                </m:e>
                              </m:acc>
                            </m:e>
                            <m:sub>
                              <m:r>
                                <a:rPr lang="de-DE" sz="2000" b="0" i="1" smtClean="0">
                                  <a:solidFill>
                                    <a:schemeClr val="tx1"/>
                                  </a:solidFill>
                                  <a:latin typeface="Cambria Math"/>
                                </a:rPr>
                                <m:t>𝑖</m:t>
                              </m:r>
                            </m:sub>
                            <m:sup>
                              <m:r>
                                <a:rPr lang="de-DE" sz="2000" b="0" i="1" smtClean="0">
                                  <a:solidFill>
                                    <a:schemeClr val="tx1"/>
                                  </a:solidFill>
                                  <a:latin typeface="Cambria Math"/>
                                </a:rPr>
                                <m:t>2</m:t>
                              </m:r>
                            </m:sup>
                          </m:sSubSup>
                        </m:e>
                      </m:nary>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1.9</m:t>
                          </m:r>
                        </m:num>
                        <m:den>
                          <m:r>
                            <a:rPr lang="de-DE" sz="2000" b="0" i="1" smtClean="0">
                              <a:solidFill>
                                <a:schemeClr val="tx1"/>
                              </a:solidFill>
                              <a:latin typeface="Cambria Math"/>
                            </a:rPr>
                            <m:t>5−2</m:t>
                          </m:r>
                        </m:den>
                      </m:f>
                      <m:r>
                        <a:rPr lang="de-DE" sz="2000" i="1">
                          <a:latin typeface="Cambria Math"/>
                          <a:ea typeface="Cambria Math"/>
                        </a:rPr>
                        <m:t>≈</m:t>
                      </m:r>
                      <m:r>
                        <a:rPr lang="de-DE" sz="2000" b="0" i="1" smtClean="0">
                          <a:latin typeface="Cambria Math"/>
                          <a:ea typeface="Cambria Math"/>
                        </a:rPr>
                        <m:t>0.6333</m:t>
                      </m:r>
                    </m:oMath>
                  </m:oMathPara>
                </a14:m>
                <a:endParaRPr lang="de-DE" sz="2000" dirty="0"/>
              </a:p>
            </p:txBody>
          </p:sp>
        </mc:Choice>
        <mc:Fallback xmlns="">
          <p:sp>
            <p:nvSpPr>
              <p:cNvPr id="23" name="Textfeld 22"/>
              <p:cNvSpPr txBox="1">
                <a:spLocks noRot="1" noChangeAspect="1" noMove="1" noResize="1" noEditPoints="1" noAdjustHandles="1" noChangeArrowheads="1" noChangeShapeType="1" noTextEdit="1"/>
              </p:cNvSpPr>
              <p:nvPr/>
            </p:nvSpPr>
            <p:spPr>
              <a:xfrm>
                <a:off x="1093357" y="4932266"/>
                <a:ext cx="5904656" cy="736805"/>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1108679" y="5791063"/>
                <a:ext cx="2527217"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m:t>
                      </m:r>
                      <m:r>
                        <a:rPr lang="de-DE" sz="2000" i="1">
                          <a:latin typeface="Cambria Math"/>
                        </a:rPr>
                        <m:t>𝑆𝐸𝑅</m:t>
                      </m:r>
                      <m:r>
                        <a:rPr lang="de-DE" sz="2000" i="1">
                          <a:latin typeface="Cambria Math"/>
                          <a:ea typeface="Cambria Math"/>
                        </a:rPr>
                        <m:t>≈</m:t>
                      </m:r>
                      <m:r>
                        <a:rPr lang="de-DE" sz="2000" b="0" i="1" smtClean="0">
                          <a:latin typeface="Cambria Math"/>
                          <a:ea typeface="Cambria Math"/>
                        </a:rPr>
                        <m:t>0.7958</m:t>
                      </m:r>
                    </m:oMath>
                  </m:oMathPara>
                </a14:m>
                <a:endParaRPr lang="de-DE" sz="2000" dirty="0"/>
              </a:p>
            </p:txBody>
          </p:sp>
        </mc:Choice>
        <mc:Fallback xmlns="">
          <p:sp>
            <p:nvSpPr>
              <p:cNvPr id="26" name="Textfeld 25"/>
              <p:cNvSpPr txBox="1">
                <a:spLocks noRot="1" noChangeAspect="1" noMove="1" noResize="1" noEditPoints="1" noAdjustHandles="1" noChangeArrowheads="1" noChangeShapeType="1" noTextEdit="1"/>
              </p:cNvSpPr>
              <p:nvPr/>
            </p:nvSpPr>
            <p:spPr>
              <a:xfrm>
                <a:off x="1108679" y="5791063"/>
                <a:ext cx="2527217" cy="400110"/>
              </a:xfrm>
              <a:prstGeom prst="rect">
                <a:avLst/>
              </a:prstGeom>
              <a:blipFill>
                <a:blip r:embed="rId7"/>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614961244"/>
      </p:ext>
    </p:extLst>
  </p:cSld>
  <p:clrMapOvr>
    <a:masterClrMapping/>
  </p:clrMapOvr>
</p:sld>
</file>

<file path=ppt/slides/slide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934</a:t>
            </a:r>
            <a:endParaRPr lang="de-DE" sz="8000" b="1" dirty="0">
              <a:solidFill>
                <a:schemeClr val="tx1"/>
              </a:solidFill>
              <a:latin typeface="+mj-lt"/>
            </a:endParaRPr>
          </a:p>
        </p:txBody>
      </p:sp>
      <p:sp>
        <p:nvSpPr>
          <p:cNvPr id="15" name="Textfeld 14"/>
          <p:cNvSpPr txBox="1"/>
          <p:nvPr/>
        </p:nvSpPr>
        <p:spPr>
          <a:xfrm>
            <a:off x="468313" y="1052736"/>
            <a:ext cx="7488063" cy="707886"/>
          </a:xfrm>
          <a:prstGeom prst="rect">
            <a:avLst/>
          </a:prstGeom>
          <a:noFill/>
        </p:spPr>
        <p:txBody>
          <a:bodyPr wrap="square" rtlCol="0">
            <a:spAutoFit/>
          </a:bodyPr>
          <a:lstStyle/>
          <a:p>
            <a:r>
              <a:rPr lang="de-DE" sz="2000" dirty="0">
                <a:latin typeface="+mn-lt"/>
              </a:rPr>
              <a:t>&gt; Berechnung der Nur-</a:t>
            </a:r>
            <a:r>
              <a:rPr lang="de-DE" sz="2000" dirty="0" err="1">
                <a:latin typeface="+mn-lt"/>
              </a:rPr>
              <a:t>Homoskedastizitätskonsistenten</a:t>
            </a:r>
            <a:r>
              <a:rPr lang="de-DE" sz="2000" dirty="0">
                <a:latin typeface="+mn-lt"/>
              </a:rPr>
              <a:t> Varianzschätzer</a:t>
            </a:r>
          </a:p>
          <a:p>
            <a:r>
              <a:rPr lang="de-DE" sz="2000" dirty="0">
                <a:latin typeface="+mn-lt"/>
              </a:rPr>
              <a:t>   (vgl. </a:t>
            </a:r>
            <a:r>
              <a:rPr lang="de-DE" sz="2000">
                <a:latin typeface="+mn-lt"/>
              </a:rPr>
              <a:t>Folien 867, 908):</a:t>
            </a:r>
            <a:endParaRPr lang="de-DE" sz="2000" dirty="0">
              <a:latin typeface="+mn-lt"/>
            </a:endParaRPr>
          </a:p>
        </p:txBody>
      </p:sp>
      <mc:AlternateContent xmlns:mc="http://schemas.openxmlformats.org/markup-compatibility/2006" xmlns:a14="http://schemas.microsoft.com/office/drawing/2010/main">
        <mc:Choice Requires="a14">
          <p:sp>
            <p:nvSpPr>
              <p:cNvPr id="9" name="Textfeld 8"/>
              <p:cNvSpPr txBox="1"/>
              <p:nvPr/>
            </p:nvSpPr>
            <p:spPr>
              <a:xfrm>
                <a:off x="971600" y="1830282"/>
                <a:ext cx="4614985" cy="736805"/>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b="0" i="1" smtClean="0">
                              <a:solidFill>
                                <a:schemeClr val="tx1"/>
                              </a:solidFill>
                              <a:latin typeface="Cambria Math" panose="02040503050406030204" pitchFamily="18" charset="0"/>
                              <a:ea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𝑠</m:t>
                              </m:r>
                            </m:e>
                          </m:acc>
                        </m:e>
                        <m:sub>
                          <m:r>
                            <a:rPr lang="de-DE" sz="2000" b="0" i="1" smtClean="0">
                              <a:solidFill>
                                <a:schemeClr val="tx1"/>
                              </a:solidFill>
                              <a:latin typeface="Cambria Math" panose="02040503050406030204" pitchFamily="18" charset="0"/>
                              <a:ea typeface="Cambria Math" panose="02040503050406030204" pitchFamily="18" charset="0"/>
                            </a:rPr>
                            <m:t>𝑋</m:t>
                          </m:r>
                        </m:sub>
                        <m:sup>
                          <m:r>
                            <a:rPr lang="de-DE" sz="2000" b="0" i="1" smtClean="0">
                              <a:solidFill>
                                <a:schemeClr val="tx1"/>
                              </a:solidFill>
                              <a:latin typeface="Cambria Math" panose="02040503050406030204" pitchFamily="18" charset="0"/>
                              <a:ea typeface="Cambria Math" panose="02040503050406030204" pitchFamily="18" charset="0"/>
                            </a:rPr>
                            <m:t>2</m:t>
                          </m:r>
                        </m:sup>
                      </m:sSubSup>
                      <m:r>
                        <a:rPr lang="de-DE" sz="2000" b="0" i="1" smtClean="0">
                          <a:solidFill>
                            <a:schemeClr val="tx1"/>
                          </a:solidFill>
                          <a:latin typeface="Cambria Math" panose="02040503050406030204" pitchFamily="18" charset="0"/>
                          <a:ea typeface="Cambria Math" panose="02040503050406030204" pitchFamily="18" charset="0"/>
                        </a:rPr>
                        <m:t>=</m:t>
                      </m:r>
                      <m:f>
                        <m:fPr>
                          <m:ctrlPr>
                            <a:rPr lang="de-DE" sz="2000" i="1">
                              <a:latin typeface="Cambria Math" panose="02040503050406030204" pitchFamily="18" charset="0"/>
                            </a:rPr>
                          </m:ctrlPr>
                        </m:fPr>
                        <m:num>
                          <m:r>
                            <a:rPr lang="de-DE" sz="2000" i="1">
                              <a:latin typeface="Cambria Math" panose="02040503050406030204" pitchFamily="18" charset="0"/>
                            </a:rPr>
                            <m:t>1</m:t>
                          </m:r>
                        </m:num>
                        <m:den>
                          <m:r>
                            <a:rPr lang="de-DE" sz="2000" i="1">
                              <a:latin typeface="Cambria Math" panose="02040503050406030204" pitchFamily="18" charset="0"/>
                            </a:rPr>
                            <m:t>5</m:t>
                          </m:r>
                        </m:den>
                      </m:f>
                      <m:nary>
                        <m:naryPr>
                          <m:chr m:val="∑"/>
                          <m:limLoc m:val="subSup"/>
                          <m:ctrlPr>
                            <a:rPr lang="de-DE" sz="2000" i="1">
                              <a:latin typeface="Cambria Math" panose="02040503050406030204" pitchFamily="18" charset="0"/>
                            </a:rPr>
                          </m:ctrlPr>
                        </m:naryPr>
                        <m:sub>
                          <m:r>
                            <m:rPr>
                              <m:brk m:alnAt="25"/>
                            </m:rPr>
                            <a:rPr lang="de-DE" sz="2000" i="1">
                              <a:latin typeface="Cambria Math" panose="02040503050406030204" pitchFamily="18" charset="0"/>
                            </a:rPr>
                            <m:t>𝑖</m:t>
                          </m:r>
                          <m:r>
                            <a:rPr lang="de-DE" sz="2000" i="1">
                              <a:latin typeface="Cambria Math" panose="02040503050406030204" pitchFamily="18" charset="0"/>
                            </a:rPr>
                            <m:t>=1</m:t>
                          </m:r>
                        </m:sub>
                        <m:sup>
                          <m:r>
                            <a:rPr lang="de-DE" sz="2000" i="1">
                              <a:latin typeface="Cambria Math" panose="02040503050406030204" pitchFamily="18" charset="0"/>
                            </a:rPr>
                            <m:t>5</m:t>
                          </m:r>
                        </m:sup>
                        <m:e>
                          <m:sSubSup>
                            <m:sSubSupPr>
                              <m:ctrlPr>
                                <a:rPr lang="de-DE" sz="2000" i="1">
                                  <a:latin typeface="Cambria Math" panose="02040503050406030204" pitchFamily="18" charset="0"/>
                                </a:rPr>
                              </m:ctrlPr>
                            </m:sSubSupPr>
                            <m:e>
                              <m:r>
                                <a:rPr lang="de-DE" sz="2000" i="1">
                                  <a:latin typeface="Cambria Math" panose="02040503050406030204" pitchFamily="18" charset="0"/>
                                </a:rPr>
                                <m:t>𝑥</m:t>
                              </m:r>
                            </m:e>
                            <m:sub>
                              <m:r>
                                <a:rPr lang="de-DE" sz="2000" i="1">
                                  <a:latin typeface="Cambria Math" panose="02040503050406030204" pitchFamily="18" charset="0"/>
                                </a:rPr>
                                <m:t>𝑖</m:t>
                              </m:r>
                            </m:sub>
                            <m:sup>
                              <m:r>
                                <a:rPr lang="de-DE" sz="2000" i="1">
                                  <a:latin typeface="Cambria Math" panose="02040503050406030204" pitchFamily="18" charset="0"/>
                                </a:rPr>
                                <m:t>2</m:t>
                              </m:r>
                            </m:sup>
                          </m:sSubSup>
                        </m:e>
                      </m:nary>
                      <m:r>
                        <a:rPr lang="de-DE" sz="2000" b="0" i="1" smtClean="0">
                          <a:latin typeface="Cambria Math" panose="02040503050406030204" pitchFamily="18" charset="0"/>
                        </a:rPr>
                        <m:t>−</m:t>
                      </m:r>
                      <m:sSup>
                        <m:sSupPr>
                          <m:ctrlPr>
                            <a:rPr lang="de-DE" sz="2000" b="0" i="1" smtClean="0">
                              <a:latin typeface="Cambria Math" panose="02040503050406030204" pitchFamily="18" charset="0"/>
                            </a:rPr>
                          </m:ctrlPr>
                        </m:sSupPr>
                        <m:e>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𝑥</m:t>
                              </m:r>
                            </m:e>
                          </m:acc>
                        </m:e>
                        <m:sup>
                          <m:r>
                            <a:rPr lang="de-DE" sz="2000" b="0" i="1" smtClean="0">
                              <a:latin typeface="Cambria Math" panose="02040503050406030204" pitchFamily="18" charset="0"/>
                            </a:rPr>
                            <m:t>2</m:t>
                          </m:r>
                        </m:sup>
                      </m:sSup>
                      <m:r>
                        <a:rPr lang="de-DE" sz="2000" b="0" i="1" smtClean="0">
                          <a:latin typeface="Cambria Math" panose="02040503050406030204" pitchFamily="18" charset="0"/>
                        </a:rPr>
                        <m:t>=</m:t>
                      </m:r>
                      <m:f>
                        <m:fPr>
                          <m:ctrlPr>
                            <a:rPr lang="de-DE" sz="2000" b="0" i="1" smtClean="0">
                              <a:latin typeface="Cambria Math" panose="02040503050406030204" pitchFamily="18" charset="0"/>
                            </a:rPr>
                          </m:ctrlPr>
                        </m:fPr>
                        <m:num>
                          <m:r>
                            <a:rPr lang="de-DE" sz="2000" b="0" i="1" smtClean="0">
                              <a:latin typeface="Cambria Math" panose="02040503050406030204" pitchFamily="18" charset="0"/>
                            </a:rPr>
                            <m:t>55</m:t>
                          </m:r>
                        </m:num>
                        <m:den>
                          <m:r>
                            <a:rPr lang="de-DE" sz="2000" b="0" i="1" smtClean="0">
                              <a:latin typeface="Cambria Math" panose="02040503050406030204" pitchFamily="18" charset="0"/>
                            </a:rPr>
                            <m:t>5</m:t>
                          </m:r>
                        </m:den>
                      </m:f>
                      <m:r>
                        <a:rPr lang="de-DE" sz="2000" b="0" i="1" smtClean="0">
                          <a:latin typeface="Cambria Math" panose="02040503050406030204" pitchFamily="18" charset="0"/>
                        </a:rPr>
                        <m:t>−</m:t>
                      </m:r>
                      <m:sSup>
                        <m:sSupPr>
                          <m:ctrlPr>
                            <a:rPr lang="de-DE" sz="2000" b="0" i="1" smtClean="0">
                              <a:latin typeface="Cambria Math" panose="02040503050406030204" pitchFamily="18" charset="0"/>
                            </a:rPr>
                          </m:ctrlPr>
                        </m:sSupPr>
                        <m:e>
                          <m:r>
                            <a:rPr lang="de-DE" sz="2000" b="0" i="1" smtClean="0">
                              <a:latin typeface="Cambria Math" panose="02040503050406030204" pitchFamily="18" charset="0"/>
                            </a:rPr>
                            <m:t>3</m:t>
                          </m:r>
                        </m:e>
                        <m:sup>
                          <m:r>
                            <a:rPr lang="de-DE" sz="2000" b="0" i="1" smtClean="0">
                              <a:latin typeface="Cambria Math" panose="02040503050406030204" pitchFamily="18" charset="0"/>
                            </a:rPr>
                            <m:t>2</m:t>
                          </m:r>
                        </m:sup>
                      </m:sSup>
                      <m:r>
                        <a:rPr lang="de-DE" sz="2000" b="0" i="1" smtClean="0">
                          <a:latin typeface="Cambria Math" panose="02040503050406030204" pitchFamily="18" charset="0"/>
                        </a:rPr>
                        <m:t>=2</m:t>
                      </m:r>
                    </m:oMath>
                  </m:oMathPara>
                </a14:m>
                <a:endParaRPr lang="de-DE" sz="2000" dirty="0"/>
              </a:p>
            </p:txBody>
          </p:sp>
        </mc:Choice>
        <mc:Fallback xmlns="">
          <p:sp>
            <p:nvSpPr>
              <p:cNvPr id="9" name="Textfeld 8"/>
              <p:cNvSpPr txBox="1">
                <a:spLocks noRot="1" noChangeAspect="1" noMove="1" noResize="1" noEditPoints="1" noAdjustHandles="1" noChangeArrowheads="1" noChangeShapeType="1" noTextEdit="1"/>
              </p:cNvSpPr>
              <p:nvPr/>
            </p:nvSpPr>
            <p:spPr>
              <a:xfrm>
                <a:off x="971600" y="1830282"/>
                <a:ext cx="4614985" cy="736805"/>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680331" y="3080138"/>
                <a:ext cx="6699981" cy="94590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panose="02040503050406030204" pitchFamily="18" charset="0"/>
                          <a:ea typeface="Cambria Math" panose="02040503050406030204" pitchFamily="18" charset="0"/>
                        </a:rPr>
                        <m:t>⇒  </m:t>
                      </m:r>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𝜎</m:t>
                              </m:r>
                            </m:e>
                          </m:acc>
                        </m:e>
                        <m:sub>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sub>
                        <m:sup>
                          <m:r>
                            <a:rPr lang="de-DE" sz="2000" b="0" i="1" smtClean="0">
                              <a:solidFill>
                                <a:schemeClr val="tx1"/>
                              </a:solidFill>
                              <a:latin typeface="Cambria Math"/>
                            </a:rPr>
                            <m:t>2</m:t>
                          </m:r>
                        </m:sup>
                      </m:sSubSup>
                      <m:r>
                        <a:rPr lang="de-DE" sz="2000" b="0" i="1" smtClean="0">
                          <a:latin typeface="Cambria Math"/>
                        </a:rPr>
                        <m:t>=</m:t>
                      </m:r>
                      <m:f>
                        <m:fPr>
                          <m:ctrlPr>
                            <a:rPr lang="de-DE" sz="2000" i="1">
                              <a:latin typeface="Cambria Math" panose="02040503050406030204" pitchFamily="18" charset="0"/>
                            </a:rPr>
                          </m:ctrlPr>
                        </m:fPr>
                        <m:num>
                          <m:f>
                            <m:fPr>
                              <m:ctrlPr>
                                <a:rPr lang="de-DE" sz="2000" i="1">
                                  <a:latin typeface="Cambria Math" panose="02040503050406030204" pitchFamily="18" charset="0"/>
                                </a:rPr>
                              </m:ctrlPr>
                            </m:fPr>
                            <m:num>
                              <m:r>
                                <a:rPr lang="de-DE" sz="2000" i="1">
                                  <a:latin typeface="Cambria Math"/>
                                </a:rPr>
                                <m:t>1</m:t>
                              </m:r>
                            </m:num>
                            <m:den>
                              <m:r>
                                <a:rPr lang="de-DE" sz="2000" i="1">
                                  <a:latin typeface="Cambria Math"/>
                                </a:rPr>
                                <m:t>𝑛</m:t>
                              </m:r>
                            </m:den>
                          </m:f>
                          <m:nary>
                            <m:naryPr>
                              <m:chr m:val="∑"/>
                              <m:limLoc m:val="subSup"/>
                              <m:ctrlPr>
                                <a:rPr lang="de-DE" sz="2000" i="1">
                                  <a:latin typeface="Cambria Math" panose="02040503050406030204" pitchFamily="18" charset="0"/>
                                </a:rPr>
                              </m:ctrlPr>
                            </m:naryPr>
                            <m:sub>
                              <m:r>
                                <m:rPr>
                                  <m:brk m:alnAt="25"/>
                                </m:rPr>
                                <a:rPr lang="de-DE" sz="2000" i="1">
                                  <a:latin typeface="Cambria Math"/>
                                </a:rPr>
                                <m:t>𝑖</m:t>
                              </m:r>
                              <m:r>
                                <a:rPr lang="de-DE" sz="2000" i="1">
                                  <a:latin typeface="Cambria Math"/>
                                </a:rPr>
                                <m:t>=1</m:t>
                              </m:r>
                            </m:sub>
                            <m:sup>
                              <m:r>
                                <a:rPr lang="de-DE" sz="2000" i="1">
                                  <a:latin typeface="Cambria Math"/>
                                </a:rPr>
                                <m:t>𝑛</m:t>
                              </m:r>
                            </m:sup>
                            <m:e>
                              <m:sSubSup>
                                <m:sSubSupPr>
                                  <m:ctrlPr>
                                    <a:rPr lang="de-DE" sz="2000" i="1">
                                      <a:latin typeface="Cambria Math" panose="02040503050406030204" pitchFamily="18" charset="0"/>
                                    </a:rPr>
                                  </m:ctrlPr>
                                </m:sSubSupPr>
                                <m:e>
                                  <m:r>
                                    <a:rPr lang="de-DE" sz="2000" b="0" i="1" smtClean="0">
                                      <a:latin typeface="Cambria Math" panose="02040503050406030204" pitchFamily="18" charset="0"/>
                                    </a:rPr>
                                    <m:t>𝑥</m:t>
                                  </m:r>
                                </m:e>
                                <m:sub>
                                  <m:r>
                                    <a:rPr lang="de-DE" sz="2000" i="1">
                                      <a:latin typeface="Cambria Math"/>
                                    </a:rPr>
                                    <m:t>𝑖</m:t>
                                  </m:r>
                                </m:sub>
                                <m:sup>
                                  <m:r>
                                    <a:rPr lang="de-DE" sz="2000" i="1">
                                      <a:latin typeface="Cambria Math"/>
                                    </a:rPr>
                                    <m:t>2</m:t>
                                  </m:r>
                                </m:sup>
                              </m:sSubSup>
                            </m:e>
                          </m:nary>
                          <m:sSubSup>
                            <m:sSubSupPr>
                              <m:ctrlPr>
                                <a:rPr lang="de-DE" sz="2000" i="1">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𝜎</m:t>
                                  </m:r>
                                </m:e>
                              </m:acc>
                            </m:e>
                            <m:sub>
                              <m:r>
                                <a:rPr lang="de-DE" sz="2000" b="0" i="1" smtClean="0">
                                  <a:latin typeface="Cambria Math"/>
                                  <a:ea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𝑠</m:t>
                                  </m:r>
                                </m:e>
                              </m:acc>
                            </m:e>
                            <m:sub>
                              <m:r>
                                <a:rPr lang="de-DE" sz="2000" i="1">
                                  <a:latin typeface="Cambria Math"/>
                                </a:rPr>
                                <m:t>𝑋</m:t>
                              </m:r>
                            </m:sub>
                            <m:sup>
                              <m:r>
                                <a:rPr lang="de-DE" sz="2000" i="1">
                                  <a:latin typeface="Cambria Math"/>
                                </a:rPr>
                                <m:t>2</m:t>
                              </m:r>
                            </m:sup>
                          </m:sSubSup>
                        </m:den>
                      </m:f>
                      <m:r>
                        <a:rPr lang="de-DE" sz="2000" b="0" i="1" smtClean="0">
                          <a:latin typeface="Cambria Math" panose="02040503050406030204" pitchFamily="18" charset="0"/>
                        </a:rPr>
                        <m:t>=</m:t>
                      </m:r>
                      <m:f>
                        <m:fPr>
                          <m:ctrlPr>
                            <a:rPr lang="de-DE" sz="2000" b="0" i="1" smtClean="0">
                              <a:latin typeface="Cambria Math" panose="02040503050406030204" pitchFamily="18" charset="0"/>
                            </a:rPr>
                          </m:ctrlPr>
                        </m:fPr>
                        <m:num>
                          <m:r>
                            <a:rPr lang="de-DE" sz="2000" b="0" i="1" smtClean="0">
                              <a:latin typeface="Cambria Math" panose="02040503050406030204" pitchFamily="18" charset="0"/>
                            </a:rPr>
                            <m:t>11</m:t>
                          </m:r>
                          <m:r>
                            <a:rPr lang="de-DE" sz="2000" b="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rPr>
                            <m:t>0.6333</m:t>
                          </m:r>
                        </m:num>
                        <m:den>
                          <m:r>
                            <a:rPr lang="de-DE" sz="2000" b="0" i="1" smtClean="0">
                              <a:latin typeface="Cambria Math" panose="02040503050406030204" pitchFamily="18" charset="0"/>
                            </a:rPr>
                            <m:t>5</m:t>
                          </m:r>
                          <m:r>
                            <a:rPr lang="de-DE" sz="2000" b="0" i="1" smtClean="0">
                              <a:latin typeface="Cambria Math" panose="02040503050406030204" pitchFamily="18" charset="0"/>
                              <a:ea typeface="Cambria Math" panose="02040503050406030204" pitchFamily="18" charset="0"/>
                            </a:rPr>
                            <m:t>×2</m:t>
                          </m:r>
                        </m:den>
                      </m:f>
                      <m:r>
                        <a:rPr lang="de-DE" sz="2000" b="0" i="1" smtClean="0">
                          <a:latin typeface="Cambria Math" panose="02040503050406030204" pitchFamily="18" charset="0"/>
                          <a:ea typeface="Cambria Math" panose="02040503050406030204" pitchFamily="18" charset="0"/>
                        </a:rPr>
                        <m:t>≈0.6966</m:t>
                      </m:r>
                    </m:oMath>
                  </m:oMathPara>
                </a14:m>
                <a:endParaRPr lang="de-DE" sz="2000" dirty="0">
                  <a:solidFill>
                    <a:schemeClr val="tx1"/>
                  </a:solidFill>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680331" y="3080138"/>
                <a:ext cx="6699981" cy="945900"/>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680331" y="4058767"/>
                <a:ext cx="4896544" cy="79412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panose="02040503050406030204" pitchFamily="18" charset="0"/>
                          <a:ea typeface="Cambria Math" panose="02040503050406030204" pitchFamily="18" charset="0"/>
                        </a:rPr>
                        <m:t>⇒  </m:t>
                      </m:r>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𝜎</m:t>
                              </m:r>
                            </m:e>
                          </m:acc>
                        </m:e>
                        <m:sub>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1</m:t>
                              </m:r>
                            </m:sub>
                          </m:sSub>
                        </m:sub>
                        <m:sup>
                          <m:r>
                            <a:rPr lang="de-DE" sz="2000" b="0" i="1" smtClean="0">
                              <a:solidFill>
                                <a:schemeClr val="tx1"/>
                              </a:solidFill>
                              <a:latin typeface="Cambria Math"/>
                            </a:rPr>
                            <m:t>2</m:t>
                          </m:r>
                        </m:sup>
                      </m:sSubSup>
                      <m:r>
                        <a:rPr lang="de-DE" sz="2000" b="0" i="1" smtClean="0">
                          <a:latin typeface="Cambria Math"/>
                        </a:rPr>
                        <m:t>=</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𝜎</m:t>
                                  </m:r>
                                </m:e>
                              </m:acc>
                            </m:e>
                            <m:sub>
                              <m:r>
                                <a:rPr lang="de-DE" sz="2000" b="0" i="1" smtClean="0">
                                  <a:latin typeface="Cambria Math"/>
                                  <a:ea typeface="Cambria Math"/>
                                </a:rPr>
                                <m:t>𝑈</m:t>
                              </m:r>
                            </m:sub>
                            <m:sup>
                              <m:r>
                                <a:rPr lang="de-DE" sz="2000" i="1">
                                  <a:latin typeface="Cambria Math"/>
                                </a:rPr>
                                <m:t>2</m:t>
                              </m:r>
                            </m:sup>
                          </m:sSubSup>
                        </m:num>
                        <m:den>
                          <m:r>
                            <a:rPr lang="de-DE" sz="2000" i="1">
                              <a:latin typeface="Cambria Math"/>
                            </a:rPr>
                            <m:t>𝑛</m:t>
                          </m:r>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rPr>
                                    <m:t>𝑆</m:t>
                                  </m:r>
                                </m:e>
                              </m:acc>
                            </m:e>
                            <m:sub>
                              <m:r>
                                <a:rPr lang="de-DE" sz="2000" i="1">
                                  <a:latin typeface="Cambria Math"/>
                                </a:rPr>
                                <m:t>𝑋</m:t>
                              </m:r>
                            </m:sub>
                            <m:sup>
                              <m:r>
                                <a:rPr lang="de-DE" sz="2000" i="1">
                                  <a:latin typeface="Cambria Math"/>
                                </a:rPr>
                                <m:t>2</m:t>
                              </m:r>
                            </m:sup>
                          </m:sSubSup>
                        </m:den>
                      </m:f>
                      <m:r>
                        <a:rPr lang="de-DE" sz="2000" b="0" i="1" smtClean="0">
                          <a:latin typeface="Cambria Math" panose="02040503050406030204" pitchFamily="18" charset="0"/>
                        </a:rPr>
                        <m:t>=</m:t>
                      </m:r>
                      <m:f>
                        <m:fPr>
                          <m:ctrlPr>
                            <a:rPr lang="de-DE" sz="2000" b="0" i="1" smtClean="0">
                              <a:latin typeface="Cambria Math" panose="02040503050406030204" pitchFamily="18" charset="0"/>
                            </a:rPr>
                          </m:ctrlPr>
                        </m:fPr>
                        <m:num>
                          <m:r>
                            <a:rPr lang="de-DE" sz="2000" b="0" i="1" smtClean="0">
                              <a:latin typeface="Cambria Math" panose="02040503050406030204" pitchFamily="18" charset="0"/>
                            </a:rPr>
                            <m:t>0.6333</m:t>
                          </m:r>
                        </m:num>
                        <m:den>
                          <m:r>
                            <a:rPr lang="de-DE" sz="2000" b="0" i="1" smtClean="0">
                              <a:latin typeface="Cambria Math" panose="02040503050406030204" pitchFamily="18" charset="0"/>
                            </a:rPr>
                            <m:t>5</m:t>
                          </m:r>
                          <m:r>
                            <a:rPr lang="de-DE" sz="2000" b="0" i="1" smtClean="0">
                              <a:latin typeface="Cambria Math" panose="02040503050406030204" pitchFamily="18" charset="0"/>
                              <a:ea typeface="Cambria Math" panose="02040503050406030204" pitchFamily="18" charset="0"/>
                            </a:rPr>
                            <m:t>×2</m:t>
                          </m:r>
                        </m:den>
                      </m:f>
                      <m:r>
                        <a:rPr lang="de-DE" sz="2000" b="0" i="1" smtClean="0">
                          <a:latin typeface="Cambria Math" panose="02040503050406030204" pitchFamily="18" charset="0"/>
                          <a:ea typeface="Cambria Math" panose="02040503050406030204" pitchFamily="18" charset="0"/>
                        </a:rPr>
                        <m:t>≈0.0633</m:t>
                      </m:r>
                    </m:oMath>
                  </m:oMathPara>
                </a14:m>
                <a:endParaRPr lang="de-DE" sz="2000" dirty="0">
                  <a:solidFill>
                    <a:schemeClr val="tx1"/>
                  </a:solidFill>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680331" y="4058767"/>
                <a:ext cx="4896544" cy="794128"/>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971600" y="2636747"/>
                <a:ext cx="4032448" cy="4064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smtClean="0">
                                  <a:latin typeface="Cambria Math" panose="02040503050406030204" pitchFamily="18" charset="0"/>
                                </a:rPr>
                              </m:ctrlPr>
                            </m:accPr>
                            <m:e>
                              <m:r>
                                <a:rPr lang="de-DE" sz="2000" i="1" smtClean="0">
                                  <a:latin typeface="Cambria Math" panose="02040503050406030204" pitchFamily="18" charset="0"/>
                                  <a:ea typeface="Cambria Math" panose="02040503050406030204" pitchFamily="18" charset="0"/>
                                </a:rPr>
                                <m:t>𝜎</m:t>
                              </m:r>
                            </m:e>
                          </m:acc>
                        </m:e>
                        <m:sub>
                          <m:r>
                            <a:rPr lang="de-DE" sz="2000" b="0" i="1" smtClean="0">
                              <a:latin typeface="Cambria Math" panose="02040503050406030204" pitchFamily="18" charset="0"/>
                            </a:rPr>
                            <m:t>𝑈</m:t>
                          </m:r>
                        </m:sub>
                        <m:sup>
                          <m:r>
                            <a:rPr lang="de-DE" sz="2000" b="0" i="1" smtClean="0">
                              <a:latin typeface="Cambria Math"/>
                            </a:rPr>
                            <m:t>2</m:t>
                          </m:r>
                        </m:sup>
                      </m:sSubSup>
                      <m:r>
                        <a:rPr lang="de-DE" sz="2000" b="0" i="1" smtClean="0">
                          <a:latin typeface="Cambria Math"/>
                          <a:ea typeface="Cambria Math"/>
                        </a:rPr>
                        <m:t>=</m:t>
                      </m:r>
                      <m:sSup>
                        <m:sSupPr>
                          <m:ctrlPr>
                            <a:rPr lang="de-DE" sz="2000" b="0" i="1" smtClean="0">
                              <a:latin typeface="Cambria Math" panose="02040503050406030204" pitchFamily="18" charset="0"/>
                              <a:ea typeface="Cambria Math"/>
                            </a:rPr>
                          </m:ctrlPr>
                        </m:sSupPr>
                        <m:e>
                          <m:r>
                            <a:rPr lang="de-DE" sz="2000" b="0" i="1" smtClean="0">
                              <a:latin typeface="Cambria Math" panose="02040503050406030204" pitchFamily="18" charset="0"/>
                              <a:ea typeface="Cambria Math"/>
                            </a:rPr>
                            <m:t>𝑆𝐸𝑅</m:t>
                          </m:r>
                        </m:e>
                        <m:sup>
                          <m:r>
                            <a:rPr lang="de-DE" sz="2000" b="0" i="1" smtClean="0">
                              <a:latin typeface="Cambria Math" panose="02040503050406030204" pitchFamily="18" charset="0"/>
                              <a:ea typeface="Cambria Math"/>
                            </a:rPr>
                            <m:t>2</m:t>
                          </m:r>
                        </m:sup>
                      </m:sSup>
                      <m:r>
                        <a:rPr lang="de-DE" sz="2000" b="0" i="1" smtClean="0">
                          <a:latin typeface="Cambria Math" panose="02040503050406030204" pitchFamily="18" charset="0"/>
                          <a:ea typeface="Cambria Math"/>
                        </a:rPr>
                        <m:t>=0.6333</m:t>
                      </m:r>
                    </m:oMath>
                  </m:oMathPara>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971600" y="2636747"/>
                <a:ext cx="4032448" cy="406458"/>
              </a:xfrm>
              <a:prstGeom prst="rect">
                <a:avLst/>
              </a:prstGeom>
              <a:blipFill>
                <a:blip r:embed="rId6"/>
                <a:stretch>
                  <a:fillRect t="-3030" b="-4545"/>
                </a:stretch>
              </a:blipFill>
            </p:spPr>
            <p:txBody>
              <a:bodyPr/>
              <a:lstStyle/>
              <a:p>
                <a:r>
                  <a:rPr lang="en-US">
                    <a:noFill/>
                  </a:rPr>
                  <a:t> </a:t>
                </a:r>
              </a:p>
            </p:txBody>
          </p:sp>
        </mc:Fallback>
      </mc:AlternateContent>
      <p:sp>
        <p:nvSpPr>
          <p:cNvPr id="18" name="Textfeld 17"/>
          <p:cNvSpPr txBox="1"/>
          <p:nvPr/>
        </p:nvSpPr>
        <p:spPr>
          <a:xfrm>
            <a:off x="454200" y="4878072"/>
            <a:ext cx="7488063" cy="400110"/>
          </a:xfrm>
          <a:prstGeom prst="rect">
            <a:avLst/>
          </a:prstGeom>
          <a:noFill/>
        </p:spPr>
        <p:txBody>
          <a:bodyPr wrap="square" rtlCol="0">
            <a:spAutoFit/>
          </a:bodyPr>
          <a:lstStyle/>
          <a:p>
            <a:r>
              <a:rPr lang="de-DE" sz="2000" dirty="0">
                <a:latin typeface="+mn-lt"/>
              </a:rPr>
              <a:t>&gt; Berechnung der </a:t>
            </a:r>
            <a:r>
              <a:rPr lang="de-DE" sz="2000" b="1" dirty="0">
                <a:solidFill>
                  <a:srgbClr val="0070C0"/>
                </a:solidFill>
                <a:latin typeface="+mn-lt"/>
              </a:rPr>
              <a:t>Standardfehler</a:t>
            </a:r>
            <a:r>
              <a:rPr lang="de-DE" sz="2000" dirty="0">
                <a:latin typeface="+mn-lt"/>
              </a:rPr>
              <a:t> (SE… Standard Error):</a:t>
            </a:r>
          </a:p>
        </p:txBody>
      </p:sp>
      <mc:AlternateContent xmlns:mc="http://schemas.openxmlformats.org/markup-compatibility/2006" xmlns:a14="http://schemas.microsoft.com/office/drawing/2010/main">
        <mc:Choice Requires="a14">
          <p:sp>
            <p:nvSpPr>
              <p:cNvPr id="19" name="Textfeld 18"/>
              <p:cNvSpPr txBox="1"/>
              <p:nvPr/>
            </p:nvSpPr>
            <p:spPr>
              <a:xfrm>
                <a:off x="694443" y="5269426"/>
                <a:ext cx="4165589" cy="7186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panose="02040503050406030204" pitchFamily="18" charset="0"/>
                          <a:ea typeface="Cambria Math" panose="02040503050406030204" pitchFamily="18" charset="0"/>
                        </a:rPr>
                        <m:t>⇒  </m:t>
                      </m:r>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𝑆𝐸</m:t>
                          </m:r>
                        </m:e>
                      </m:acc>
                      <m:d>
                        <m:dPr>
                          <m:ctrlPr>
                            <a:rPr lang="de-DE" sz="2000" b="0" i="1" smtClean="0">
                              <a:solidFill>
                                <a:schemeClr val="tx1"/>
                              </a:solidFill>
                              <a:latin typeface="Cambria Math" panose="02040503050406030204" pitchFamily="18" charset="0"/>
                              <a:ea typeface="Cambria Math" panose="02040503050406030204" pitchFamily="18" charset="0"/>
                            </a:rPr>
                          </m:ctrlPr>
                        </m:dPr>
                        <m:e>
                          <m:sSub>
                            <m:sSubPr>
                              <m:ctrlPr>
                                <a:rPr lang="de-DE" sz="2000" b="0" i="1" smtClean="0">
                                  <a:solidFill>
                                    <a:schemeClr val="tx1"/>
                                  </a:solidFill>
                                  <a:latin typeface="Cambria Math" panose="02040503050406030204" pitchFamily="18" charset="0"/>
                                  <a:ea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𝛽</m:t>
                                  </m:r>
                                </m:e>
                              </m:acc>
                            </m:e>
                            <m:sub>
                              <m:r>
                                <a:rPr lang="de-DE" sz="2000" b="0" i="1" smtClean="0">
                                  <a:solidFill>
                                    <a:schemeClr val="tx1"/>
                                  </a:solidFill>
                                  <a:latin typeface="Cambria Math" panose="02040503050406030204" pitchFamily="18" charset="0"/>
                                  <a:ea typeface="Cambria Math" panose="02040503050406030204" pitchFamily="18" charset="0"/>
                                </a:rPr>
                                <m:t>0</m:t>
                              </m:r>
                            </m:sub>
                          </m:sSub>
                        </m:e>
                      </m:d>
                      <m:r>
                        <a:rPr lang="de-DE" sz="2000" b="0" i="1" smtClean="0">
                          <a:solidFill>
                            <a:schemeClr val="tx1"/>
                          </a:solidFill>
                          <a:latin typeface="Cambria Math" panose="02040503050406030204" pitchFamily="18" charset="0"/>
                          <a:ea typeface="Cambria Math" panose="02040503050406030204" pitchFamily="18" charset="0"/>
                        </a:rPr>
                        <m:t>=</m:t>
                      </m:r>
                      <m:rad>
                        <m:radPr>
                          <m:degHide m:val="on"/>
                          <m:ctrlPr>
                            <a:rPr lang="de-DE" sz="2000" b="0" i="1" smtClean="0">
                              <a:solidFill>
                                <a:schemeClr val="tx1"/>
                              </a:solidFill>
                              <a:latin typeface="Cambria Math" panose="02040503050406030204" pitchFamily="18" charset="0"/>
                              <a:ea typeface="Cambria Math" panose="02040503050406030204" pitchFamily="18" charset="0"/>
                            </a:rPr>
                          </m:ctrlPr>
                        </m:radPr>
                        <m:deg/>
                        <m:e>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up>
                              <m:r>
                                <a:rPr lang="de-DE" sz="2000" i="1">
                                  <a:latin typeface="Cambria Math"/>
                                </a:rPr>
                                <m:t>2</m:t>
                              </m:r>
                            </m:sup>
                          </m:sSubSup>
                        </m:e>
                      </m:rad>
                      <m:r>
                        <a:rPr lang="de-DE" sz="2000" b="0" i="1" smtClean="0">
                          <a:solidFill>
                            <a:schemeClr val="tx1"/>
                          </a:solidFill>
                          <a:latin typeface="Cambria Math" panose="02040503050406030204" pitchFamily="18" charset="0"/>
                          <a:ea typeface="Cambria Math" panose="02040503050406030204" pitchFamily="18" charset="0"/>
                        </a:rPr>
                        <m:t>=</m:t>
                      </m:r>
                      <m:sSub>
                        <m:sSubPr>
                          <m:ctrlPr>
                            <a:rPr lang="de-DE" sz="2000" b="0" i="1" smtClean="0">
                              <a:solidFill>
                                <a:schemeClr val="tx1"/>
                              </a:solidFill>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Sub>
                      <m:r>
                        <a:rPr lang="de-DE" sz="2000" b="0" i="1" smtClean="0">
                          <a:latin typeface="Cambria Math" panose="02040503050406030204" pitchFamily="18" charset="0"/>
                          <a:ea typeface="Cambria Math" panose="02040503050406030204" pitchFamily="18" charset="0"/>
                        </a:rPr>
                        <m:t>≈0.8346</m:t>
                      </m:r>
                    </m:oMath>
                  </m:oMathPara>
                </a14:m>
                <a:endParaRPr lang="de-DE" sz="2000" dirty="0">
                  <a:solidFill>
                    <a:schemeClr val="tx1"/>
                  </a:solidFill>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694443" y="5269426"/>
                <a:ext cx="4165589" cy="718658"/>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694443" y="5920035"/>
                <a:ext cx="4165589" cy="7186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panose="02040503050406030204" pitchFamily="18" charset="0"/>
                          <a:ea typeface="Cambria Math" panose="02040503050406030204" pitchFamily="18" charset="0"/>
                        </a:rPr>
                        <m:t>⇒  </m:t>
                      </m:r>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𝑆𝐸</m:t>
                          </m:r>
                        </m:e>
                      </m:acc>
                      <m:d>
                        <m:dPr>
                          <m:ctrlPr>
                            <a:rPr lang="de-DE" sz="2000" b="0" i="1" smtClean="0">
                              <a:solidFill>
                                <a:schemeClr val="tx1"/>
                              </a:solidFill>
                              <a:latin typeface="Cambria Math" panose="02040503050406030204" pitchFamily="18" charset="0"/>
                              <a:ea typeface="Cambria Math" panose="02040503050406030204" pitchFamily="18" charset="0"/>
                            </a:rPr>
                          </m:ctrlPr>
                        </m:dPr>
                        <m:e>
                          <m:sSub>
                            <m:sSubPr>
                              <m:ctrlPr>
                                <a:rPr lang="de-DE" sz="2000" b="0" i="1" smtClean="0">
                                  <a:solidFill>
                                    <a:schemeClr val="tx1"/>
                                  </a:solidFill>
                                  <a:latin typeface="Cambria Math" panose="02040503050406030204" pitchFamily="18" charset="0"/>
                                  <a:ea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𝛽</m:t>
                                  </m:r>
                                </m:e>
                              </m:acc>
                            </m:e>
                            <m:sub>
                              <m:r>
                                <a:rPr lang="de-DE" sz="2000" b="0" i="1" smtClean="0">
                                  <a:solidFill>
                                    <a:schemeClr val="tx1"/>
                                  </a:solidFill>
                                  <a:latin typeface="Cambria Math" panose="02040503050406030204" pitchFamily="18" charset="0"/>
                                  <a:ea typeface="Cambria Math" panose="02040503050406030204" pitchFamily="18" charset="0"/>
                                </a:rPr>
                                <m:t>1</m:t>
                              </m:r>
                            </m:sub>
                          </m:sSub>
                        </m:e>
                      </m:d>
                      <m:r>
                        <a:rPr lang="de-DE" sz="2000" b="0" i="1" smtClean="0">
                          <a:solidFill>
                            <a:schemeClr val="tx1"/>
                          </a:solidFill>
                          <a:latin typeface="Cambria Math" panose="02040503050406030204" pitchFamily="18" charset="0"/>
                          <a:ea typeface="Cambria Math" panose="02040503050406030204" pitchFamily="18" charset="0"/>
                        </a:rPr>
                        <m:t>=</m:t>
                      </m:r>
                      <m:rad>
                        <m:radPr>
                          <m:degHide m:val="on"/>
                          <m:ctrlPr>
                            <a:rPr lang="de-DE" sz="2000" b="0" i="1" smtClean="0">
                              <a:solidFill>
                                <a:schemeClr val="tx1"/>
                              </a:solidFill>
                              <a:latin typeface="Cambria Math" panose="02040503050406030204" pitchFamily="18" charset="0"/>
                              <a:ea typeface="Cambria Math" panose="02040503050406030204" pitchFamily="18" charset="0"/>
                            </a:rPr>
                          </m:ctrlPr>
                        </m:radPr>
                        <m:deg/>
                        <m:e>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panose="02040503050406030204" pitchFamily="18" charset="0"/>
                                      <a:ea typeface="Cambria Math"/>
                                    </a:rPr>
                                    <m:t>1</m:t>
                                  </m:r>
                                </m:sub>
                              </m:sSub>
                            </m:sub>
                            <m:sup>
                              <m:r>
                                <a:rPr lang="de-DE" sz="2000" i="1">
                                  <a:latin typeface="Cambria Math"/>
                                </a:rPr>
                                <m:t>2</m:t>
                              </m:r>
                            </m:sup>
                          </m:sSubSup>
                        </m:e>
                      </m:rad>
                      <m:r>
                        <a:rPr lang="de-DE" sz="2000" b="0" i="1" smtClean="0">
                          <a:solidFill>
                            <a:schemeClr val="tx1"/>
                          </a:solidFill>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panose="02040503050406030204" pitchFamily="18" charset="0"/>
                                  <a:ea typeface="Cambria Math"/>
                                </a:rPr>
                                <m:t>1</m:t>
                              </m:r>
                            </m:sub>
                          </m:sSub>
                        </m:sub>
                      </m:sSub>
                      <m:r>
                        <a:rPr lang="de-DE" sz="2000" b="0" i="1" smtClean="0">
                          <a:latin typeface="Cambria Math" panose="02040503050406030204" pitchFamily="18" charset="0"/>
                          <a:ea typeface="Cambria Math" panose="02040503050406030204" pitchFamily="18" charset="0"/>
                        </a:rPr>
                        <m:t>≈0.2516</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694443" y="5920035"/>
                <a:ext cx="4165589" cy="718658"/>
              </a:xfrm>
              <a:prstGeom prst="rect">
                <a:avLst/>
              </a:prstGeom>
              <a:blipFill>
                <a:blip r:embed="rId8"/>
                <a:stretch>
                  <a:fillRect/>
                </a:stretch>
              </a:blipFill>
            </p:spPr>
            <p:txBody>
              <a:bodyPr/>
              <a:lstStyle/>
              <a:p>
                <a:r>
                  <a:rPr lang="en-US">
                    <a:noFill/>
                  </a:rPr>
                  <a:t> </a:t>
                </a:r>
              </a:p>
            </p:txBody>
          </p:sp>
        </mc:Fallback>
      </mc:AlternateContent>
      <p:sp>
        <p:nvSpPr>
          <p:cNvPr id="22" name="Textfeld 21"/>
          <p:cNvSpPr txBox="1"/>
          <p:nvPr/>
        </p:nvSpPr>
        <p:spPr>
          <a:xfrm>
            <a:off x="6156176" y="3441789"/>
            <a:ext cx="2530624" cy="369332"/>
          </a:xfrm>
          <a:prstGeom prst="rect">
            <a:avLst/>
          </a:prstGeom>
          <a:noFill/>
        </p:spPr>
        <p:txBody>
          <a:bodyPr wrap="square" rtlCol="0">
            <a:spAutoFit/>
          </a:bodyPr>
          <a:lstStyle/>
          <a:p>
            <a:r>
              <a:rPr lang="de-DE" b="1" dirty="0">
                <a:solidFill>
                  <a:srgbClr val="00B050"/>
                </a:solidFill>
              </a:rPr>
              <a:t>(„</a:t>
            </a:r>
            <a:r>
              <a:rPr lang="de-DE" b="1" dirty="0" err="1">
                <a:solidFill>
                  <a:srgbClr val="00B050"/>
                </a:solidFill>
              </a:rPr>
              <a:t>Schlangeschätzer</a:t>
            </a:r>
            <a:r>
              <a:rPr lang="de-DE" b="1" dirty="0">
                <a:solidFill>
                  <a:srgbClr val="00B050"/>
                </a:solidFill>
              </a:rPr>
              <a:t>“)</a:t>
            </a:r>
            <a:endParaRPr lang="en-US" b="1" dirty="0">
              <a:solidFill>
                <a:srgbClr val="00B050"/>
              </a:solidFill>
            </a:endParaRPr>
          </a:p>
        </p:txBody>
      </p:sp>
      <p:sp>
        <p:nvSpPr>
          <p:cNvPr id="23" name="Ellipse 22"/>
          <p:cNvSpPr/>
          <p:nvPr/>
        </p:nvSpPr>
        <p:spPr>
          <a:xfrm>
            <a:off x="1115616" y="3388337"/>
            <a:ext cx="504056" cy="565725"/>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Ellipse 25"/>
          <p:cNvSpPr/>
          <p:nvPr/>
        </p:nvSpPr>
        <p:spPr>
          <a:xfrm>
            <a:off x="1115616" y="4235345"/>
            <a:ext cx="504056" cy="565725"/>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7890027"/>
      </p:ext>
    </p:extLst>
  </p:cSld>
  <p:clrMapOvr>
    <a:masterClrMapping/>
  </p:clrMapOvr>
</p:sld>
</file>

<file path=ppt/slides/slide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Textfeld 10"/>
          <p:cNvSpPr txBox="1">
            <a:spLocks noChangeArrowheads="1"/>
          </p:cNvSpPr>
          <p:nvPr/>
        </p:nvSpPr>
        <p:spPr bwMode="auto">
          <a:xfrm>
            <a:off x="468313" y="1063481"/>
            <a:ext cx="852359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Ergebnisse und Interpretation </a:t>
            </a:r>
            <a:r>
              <a:rPr lang="de-DE" sz="2000" dirty="0">
                <a:solidFill>
                  <a:srgbClr val="0070C0"/>
                </a:solidFill>
                <a:latin typeface="+mn-lt"/>
              </a:rPr>
              <a:t>●</a:t>
            </a:r>
            <a:endParaRPr lang="de-DE" sz="2000" b="1" dirty="0">
              <a:solidFill>
                <a:srgbClr val="0070C0"/>
              </a:solidFill>
              <a:latin typeface="+mn-lt"/>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935</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9" name="Textfeld 8"/>
              <p:cNvSpPr txBox="1"/>
              <p:nvPr/>
            </p:nvSpPr>
            <p:spPr>
              <a:xfrm>
                <a:off x="457199" y="2527071"/>
                <a:ext cx="6418263" cy="400110"/>
              </a:xfrm>
              <a:prstGeom prst="rect">
                <a:avLst/>
              </a:prstGeom>
              <a:noFill/>
            </p:spPr>
            <p:txBody>
              <a:bodyPr wrap="square" rtlCol="0">
                <a:spAutoFit/>
              </a:bodyPr>
              <a:lstStyle/>
              <a:p>
                <a:pPr algn="just"/>
                <a:r>
                  <a:rPr lang="de-DE" sz="2000" dirty="0">
                    <a:latin typeface="+mn-lt"/>
                  </a:rPr>
                  <a:t>&gt; 0.95-KI für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0</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1</m:t>
                        </m:r>
                      </m:sub>
                    </m:sSub>
                  </m:oMath>
                </a14:m>
                <a:r>
                  <a:rPr lang="de-DE" sz="2000" dirty="0">
                    <a:latin typeface="+mn-lt"/>
                  </a:rPr>
                  <a:t> gemäß Satz 12.1.4 (</a:t>
                </a:r>
                <a:r>
                  <a:rPr lang="de-DE" sz="2000">
                    <a:latin typeface="+mn-lt"/>
                  </a:rPr>
                  <a:t>Folie 912):</a:t>
                </a:r>
                <a:endParaRPr lang="de-DE" sz="2000" dirty="0">
                  <a:latin typeface="+mn-lt"/>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457199" y="2527071"/>
                <a:ext cx="6418263" cy="400110"/>
              </a:xfrm>
              <a:prstGeom prst="rect">
                <a:avLst/>
              </a:prstGeom>
              <a:blipFill>
                <a:blip r:embed="rId4"/>
                <a:stretch>
                  <a:fillRect l="-950" t="-9231" b="-2769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331640" y="3008247"/>
                <a:ext cx="4468909" cy="47532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ea typeface="Cambria Math"/>
                                </a:rPr>
                                <m:t>0</m:t>
                              </m:r>
                            </m:sub>
                          </m:sSub>
                          <m:sSub>
                            <m:sSubPr>
                              <m:ctrlPr>
                                <a:rPr lang="de-DE" sz="2000" i="1">
                                  <a:latin typeface="Cambria Math" panose="02040503050406030204" pitchFamily="18" charset="0"/>
                                  <a:ea typeface="Cambria Math"/>
                                </a:rPr>
                              </m:ctrlPr>
                            </m:sSubPr>
                            <m:e>
                              <m:r>
                                <a:rPr lang="de-DE" sz="2000" i="1">
                                  <a:latin typeface="Cambria Math"/>
                                  <a:ea typeface="Cambria Math"/>
                                </a:rPr>
                                <m:t>−</m:t>
                              </m:r>
                              <m:r>
                                <a:rPr lang="de-DE" sz="2000" b="0" i="1" smtClean="0">
                                  <a:latin typeface="Cambria Math"/>
                                  <a:ea typeface="Cambria Math"/>
                                </a:rPr>
                                <m:t>𝑡</m:t>
                              </m:r>
                            </m:e>
                            <m:sub>
                              <m:r>
                                <a:rPr lang="de-DE" sz="2000" b="0" i="1" smtClean="0">
                                  <a:latin typeface="Cambria Math" panose="02040503050406030204" pitchFamily="18" charset="0"/>
                                  <a:ea typeface="Cambria Math"/>
                                </a:rPr>
                                <m:t>3</m:t>
                              </m:r>
                              <m:r>
                                <a:rPr lang="de-DE" sz="2000" b="0" i="1" smtClean="0">
                                  <a:latin typeface="Cambria Math"/>
                                  <a:ea typeface="Cambria Math"/>
                                </a:rPr>
                                <m:t>,</m:t>
                              </m:r>
                              <m:r>
                                <a:rPr lang="de-DE" sz="2000" b="0" i="1" smtClean="0">
                                  <a:latin typeface="Cambria Math" panose="02040503050406030204" pitchFamily="18" charset="0"/>
                                  <a:ea typeface="Cambria Math"/>
                                </a:rPr>
                                <m:t>0.975</m:t>
                              </m:r>
                            </m:sub>
                          </m:sSub>
                          <m:r>
                            <a:rPr lang="de-DE" sz="2000" b="0" i="1" smtClean="0">
                              <a:latin typeface="Cambria Math"/>
                              <a:ea typeface="Cambria Math"/>
                            </a:rPr>
                            <m:t>,</m:t>
                          </m:r>
                          <m:r>
                            <a:rPr lang="de-DE" sz="2000" b="0" i="1" smtClean="0">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Sub>
                          <m:r>
                            <a:rPr lang="de-DE" sz="2000" b="0" i="1" smtClean="0">
                              <a:latin typeface="Cambria Math" panose="02040503050406030204" pitchFamily="18" charset="0"/>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panose="02040503050406030204" pitchFamily="18" charset="0"/>
                                      <a:ea typeface="Cambria Math" panose="02040503050406030204" pitchFamily="18" charset="0"/>
                                    </a:rPr>
                                    <m:t>𝛽</m:t>
                                  </m:r>
                                </m:e>
                              </m:acc>
                            </m:e>
                            <m:sub>
                              <m:r>
                                <a:rPr lang="de-DE" sz="2000" i="1">
                                  <a:latin typeface="Cambria Math" panose="02040503050406030204" pitchFamily="18" charset="0"/>
                                  <a:ea typeface="Cambria Math"/>
                                </a:rPr>
                                <m:t>0</m:t>
                              </m:r>
                            </m:sub>
                          </m:sSub>
                          <m:sSub>
                            <m:sSubPr>
                              <m:ctrlPr>
                                <a:rPr lang="de-DE" sz="2000" i="1">
                                  <a:latin typeface="Cambria Math" panose="02040503050406030204" pitchFamily="18" charset="0"/>
                                  <a:ea typeface="Cambria Math"/>
                                </a:rPr>
                              </m:ctrlPr>
                            </m:sSubPr>
                            <m:e>
                              <m:r>
                                <a:rPr lang="de-DE" sz="2000" b="0" i="1" smtClean="0">
                                  <a:latin typeface="Cambria Math" panose="02040503050406030204" pitchFamily="18" charset="0"/>
                                  <a:ea typeface="Cambria Math"/>
                                </a:rPr>
                                <m:t>+</m:t>
                              </m:r>
                              <m:r>
                                <a:rPr lang="de-DE" sz="2000" i="1">
                                  <a:latin typeface="Cambria Math"/>
                                  <a:ea typeface="Cambria Math"/>
                                </a:rPr>
                                <m:t>𝑡</m:t>
                              </m:r>
                            </m:e>
                            <m:sub>
                              <m:r>
                                <a:rPr lang="de-DE" sz="2000" i="1">
                                  <a:latin typeface="Cambria Math" panose="02040503050406030204" pitchFamily="18" charset="0"/>
                                  <a:ea typeface="Cambria Math"/>
                                </a:rPr>
                                <m:t>3</m:t>
                              </m:r>
                              <m:r>
                                <a:rPr lang="de-DE" sz="2000" i="1">
                                  <a:latin typeface="Cambria Math"/>
                                  <a:ea typeface="Cambria Math"/>
                                </a:rPr>
                                <m:t>,</m:t>
                              </m:r>
                              <m:r>
                                <a:rPr lang="de-DE" sz="2000" i="1">
                                  <a:latin typeface="Cambria Math" panose="02040503050406030204" pitchFamily="18" charset="0"/>
                                  <a:ea typeface="Cambria Math"/>
                                </a:rPr>
                                <m:t>0.975</m:t>
                              </m:r>
                            </m:sub>
                          </m:sSub>
                          <m:r>
                            <a:rPr lang="de-DE" sz="2000" i="1">
                              <a:latin typeface="Cambria Math"/>
                              <a:ea typeface="Cambria Math"/>
                            </a:rPr>
                            <m:t>,</m:t>
                          </m:r>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Sub>
                        </m:e>
                      </m:d>
                    </m:oMath>
                  </m:oMathPara>
                </a14:m>
                <a:endParaRPr lang="de-DE" sz="2000" dirty="0"/>
              </a:p>
            </p:txBody>
          </p:sp>
        </mc:Choice>
        <mc:Fallback xmlns="">
          <p:sp>
            <p:nvSpPr>
              <p:cNvPr id="14" name="Textfeld 13"/>
              <p:cNvSpPr txBox="1">
                <a:spLocks noRot="1" noChangeAspect="1" noMove="1" noResize="1" noEditPoints="1" noAdjustHandles="1" noChangeArrowheads="1" noChangeShapeType="1" noTextEdit="1"/>
              </p:cNvSpPr>
              <p:nvPr/>
            </p:nvSpPr>
            <p:spPr>
              <a:xfrm>
                <a:off x="1331640" y="3008247"/>
                <a:ext cx="4468909" cy="475323"/>
              </a:xfrm>
              <a:prstGeom prst="rect">
                <a:avLst/>
              </a:prstGeom>
              <a:blipFill>
                <a:blip r:embed="rId5"/>
                <a:stretch>
                  <a:fillRect t="-2564" b="-641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1331640" y="3473615"/>
                <a:ext cx="4468909" cy="4744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ea typeface="Cambria Math"/>
                                </a:rPr>
                                <m:t>1</m:t>
                              </m:r>
                            </m:sub>
                          </m:sSub>
                          <m:sSub>
                            <m:sSubPr>
                              <m:ctrlPr>
                                <a:rPr lang="de-DE" sz="2000" i="1">
                                  <a:latin typeface="Cambria Math" panose="02040503050406030204" pitchFamily="18" charset="0"/>
                                  <a:ea typeface="Cambria Math"/>
                                </a:rPr>
                              </m:ctrlPr>
                            </m:sSubPr>
                            <m:e>
                              <m:r>
                                <a:rPr lang="de-DE" sz="2000" i="1">
                                  <a:latin typeface="Cambria Math"/>
                                  <a:ea typeface="Cambria Math"/>
                                </a:rPr>
                                <m:t>−</m:t>
                              </m:r>
                              <m:r>
                                <a:rPr lang="de-DE" sz="2000" b="0" i="1" smtClean="0">
                                  <a:latin typeface="Cambria Math"/>
                                  <a:ea typeface="Cambria Math"/>
                                </a:rPr>
                                <m:t>𝑡</m:t>
                              </m:r>
                            </m:e>
                            <m:sub>
                              <m:r>
                                <a:rPr lang="de-DE" sz="2000" b="0" i="1" smtClean="0">
                                  <a:latin typeface="Cambria Math" panose="02040503050406030204" pitchFamily="18" charset="0"/>
                                  <a:ea typeface="Cambria Math"/>
                                </a:rPr>
                                <m:t>3</m:t>
                              </m:r>
                              <m:r>
                                <a:rPr lang="de-DE" sz="2000" b="0" i="1" smtClean="0">
                                  <a:latin typeface="Cambria Math"/>
                                  <a:ea typeface="Cambria Math"/>
                                </a:rPr>
                                <m:t>,</m:t>
                              </m:r>
                              <m:r>
                                <a:rPr lang="de-DE" sz="2000" b="0" i="1" smtClean="0">
                                  <a:latin typeface="Cambria Math" panose="02040503050406030204" pitchFamily="18" charset="0"/>
                                  <a:ea typeface="Cambria Math"/>
                                </a:rPr>
                                <m:t>0.975</m:t>
                              </m:r>
                            </m:sub>
                          </m:sSub>
                          <m:r>
                            <a:rPr lang="de-DE" sz="2000" b="0" i="1" smtClean="0">
                              <a:latin typeface="Cambria Math"/>
                              <a:ea typeface="Cambria Math"/>
                            </a:rPr>
                            <m:t>,</m:t>
                          </m:r>
                          <m:r>
                            <a:rPr lang="de-DE" sz="2000" b="0" i="1" smtClean="0">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panose="02040503050406030204" pitchFamily="18" charset="0"/>
                                      <a:ea typeface="Cambria Math"/>
                                    </a:rPr>
                                    <m:t>1</m:t>
                                  </m:r>
                                </m:sub>
                              </m:sSub>
                            </m:sub>
                          </m:sSub>
                          <m:r>
                            <a:rPr lang="de-DE" sz="2000" b="0" i="1" smtClean="0">
                              <a:latin typeface="Cambria Math" panose="02040503050406030204" pitchFamily="18" charset="0"/>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a:rPr>
                              </m:ctrlPr>
                            </m:sSubPr>
                            <m:e>
                              <m:r>
                                <a:rPr lang="de-DE" sz="2000" b="0" i="1" smtClean="0">
                                  <a:latin typeface="Cambria Math" panose="02040503050406030204" pitchFamily="18" charset="0"/>
                                  <a:ea typeface="Cambria Math"/>
                                </a:rPr>
                                <m:t>+</m:t>
                              </m:r>
                              <m:r>
                                <a:rPr lang="de-DE" sz="2000" i="1">
                                  <a:latin typeface="Cambria Math"/>
                                  <a:ea typeface="Cambria Math"/>
                                </a:rPr>
                                <m:t>𝑡</m:t>
                              </m:r>
                            </m:e>
                            <m:sub>
                              <m:r>
                                <a:rPr lang="de-DE" sz="2000" i="1">
                                  <a:latin typeface="Cambria Math" panose="02040503050406030204" pitchFamily="18" charset="0"/>
                                  <a:ea typeface="Cambria Math"/>
                                </a:rPr>
                                <m:t>3</m:t>
                              </m:r>
                              <m:r>
                                <a:rPr lang="de-DE" sz="2000" i="1">
                                  <a:latin typeface="Cambria Math"/>
                                  <a:ea typeface="Cambria Math"/>
                                </a:rPr>
                                <m:t>,</m:t>
                              </m:r>
                              <m:r>
                                <a:rPr lang="de-DE" sz="2000" i="1">
                                  <a:latin typeface="Cambria Math" panose="02040503050406030204" pitchFamily="18" charset="0"/>
                                  <a:ea typeface="Cambria Math"/>
                                </a:rPr>
                                <m:t>0.975</m:t>
                              </m:r>
                            </m:sub>
                          </m:sSub>
                          <m:r>
                            <a:rPr lang="de-DE" sz="2000" i="1">
                              <a:latin typeface="Cambria Math"/>
                              <a:ea typeface="Cambria Math"/>
                            </a:rPr>
                            <m:t>,</m:t>
                          </m:r>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panose="02040503050406030204" pitchFamily="18" charset="0"/>
                                      <a:ea typeface="Cambria Math"/>
                                    </a:rPr>
                                    <m:t>1</m:t>
                                  </m:r>
                                </m:sub>
                              </m:sSub>
                            </m:sub>
                          </m:sSub>
                        </m:e>
                      </m:d>
                    </m:oMath>
                  </m:oMathPara>
                </a14:m>
                <a:endParaRPr lang="de-DE" sz="2000" dirty="0"/>
              </a:p>
            </p:txBody>
          </p:sp>
        </mc:Choice>
        <mc:Fallback xmlns="">
          <p:sp>
            <p:nvSpPr>
              <p:cNvPr id="34" name="Textfeld 33"/>
              <p:cNvSpPr txBox="1">
                <a:spLocks noRot="1" noChangeAspect="1" noMove="1" noResize="1" noEditPoints="1" noAdjustHandles="1" noChangeArrowheads="1" noChangeShapeType="1" noTextEdit="1"/>
              </p:cNvSpPr>
              <p:nvPr/>
            </p:nvSpPr>
            <p:spPr>
              <a:xfrm>
                <a:off x="1331640" y="3473615"/>
                <a:ext cx="4468909" cy="474489"/>
              </a:xfrm>
              <a:prstGeom prst="rect">
                <a:avLst/>
              </a:prstGeom>
              <a:blipFill>
                <a:blip r:embed="rId6"/>
                <a:stretch>
                  <a:fillRect t="-2564" b="-641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976013" y="4091050"/>
                <a:ext cx="511256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panose="02040503050406030204" pitchFamily="18" charset="0"/>
                          <a:ea typeface="Cambria Math" panose="02040503050406030204" pitchFamily="18" charset="0"/>
                        </a:rPr>
                        <m:t>⇒  </m:t>
                      </m:r>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ea typeface="Cambria Math" panose="02040503050406030204" pitchFamily="18" charset="0"/>
                            </a:rPr>
                            <m:t>0</m:t>
                          </m:r>
                        </m:sub>
                      </m:sSub>
                      <m:r>
                        <a:rPr lang="de-DE" sz="2000" b="0" i="1" smtClean="0">
                          <a:latin typeface="Cambria Math" panose="02040503050406030204" pitchFamily="18" charset="0"/>
                          <a:ea typeface="Cambria Math" panose="02040503050406030204" pitchFamily="18" charset="0"/>
                        </a:rPr>
                        <m:t>:  </m:t>
                      </m:r>
                      <m:d>
                        <m:dPr>
                          <m:begChr m:val="["/>
                          <m:endChr m:val="]"/>
                          <m:ctrlPr>
                            <a:rPr lang="de-DE" sz="2000" b="0" i="1" smtClean="0">
                              <a:latin typeface="Cambria Math" panose="02040503050406030204" pitchFamily="18" charset="0"/>
                              <a:ea typeface="Cambria Math"/>
                            </a:rPr>
                          </m:ctrlPr>
                        </m:dPr>
                        <m:e>
                          <m:r>
                            <a:rPr lang="de-DE" sz="2000" b="0" i="1" smtClean="0">
                              <a:latin typeface="Cambria Math" panose="02040503050406030204" pitchFamily="18" charset="0"/>
                              <a:ea typeface="Cambria Math"/>
                            </a:rPr>
                            <m:t>0.9</m:t>
                          </m:r>
                          <m:r>
                            <a:rPr lang="de-DE" sz="2000" b="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a:rPr>
                            <m:t>3.18</m:t>
                          </m:r>
                          <m:r>
                            <a:rPr lang="de-DE" sz="2000" b="0" i="1" smtClean="0">
                              <a:latin typeface="Cambria Math" panose="02040503050406030204" pitchFamily="18" charset="0"/>
                              <a:ea typeface="Cambria Math" panose="02040503050406030204" pitchFamily="18" charset="0"/>
                            </a:rPr>
                            <m:t>×0.83</m:t>
                          </m:r>
                        </m:e>
                      </m:d>
                      <m:r>
                        <a:rPr lang="de-DE" sz="2000" b="0" i="1" smtClean="0">
                          <a:latin typeface="Cambria Math" panose="02040503050406030204" pitchFamily="18" charset="0"/>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panose="02040503050406030204" pitchFamily="18" charset="0"/>
                              <a:ea typeface="Cambria Math"/>
                            </a:rPr>
                            <m:t>−1.74,3.54</m:t>
                          </m:r>
                        </m:e>
                      </m:d>
                    </m:oMath>
                  </m:oMathPara>
                </a14:m>
                <a:endParaRPr lang="de-DE" sz="2000" dirty="0"/>
              </a:p>
            </p:txBody>
          </p:sp>
        </mc:Choice>
        <mc:Fallback xmlns="">
          <p:sp>
            <p:nvSpPr>
              <p:cNvPr id="35" name="Textfeld 34"/>
              <p:cNvSpPr txBox="1">
                <a:spLocks noRot="1" noChangeAspect="1" noMove="1" noResize="1" noEditPoints="1" noAdjustHandles="1" noChangeArrowheads="1" noChangeShapeType="1" noTextEdit="1"/>
              </p:cNvSpPr>
              <p:nvPr/>
            </p:nvSpPr>
            <p:spPr>
              <a:xfrm>
                <a:off x="976013" y="4091050"/>
                <a:ext cx="5112568" cy="400110"/>
              </a:xfrm>
              <a:prstGeom prst="rect">
                <a:avLst/>
              </a:prstGeom>
              <a:blipFill>
                <a:blip r:embed="rId7"/>
                <a:stretch>
                  <a:fillRect b="-16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6" name="Textfeld 35"/>
              <p:cNvSpPr txBox="1"/>
              <p:nvPr/>
            </p:nvSpPr>
            <p:spPr>
              <a:xfrm>
                <a:off x="976013" y="4498527"/>
                <a:ext cx="5112568"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panose="02040503050406030204" pitchFamily="18" charset="0"/>
                          <a:ea typeface="Cambria Math" panose="02040503050406030204" pitchFamily="18" charset="0"/>
                        </a:rPr>
                        <m:t>⇒  </m:t>
                      </m:r>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ea typeface="Cambria Math" panose="02040503050406030204" pitchFamily="18" charset="0"/>
                            </a:rPr>
                            <m:t>1</m:t>
                          </m:r>
                        </m:sub>
                      </m:sSub>
                      <m:r>
                        <a:rPr lang="de-DE" sz="2000" b="0" i="1" smtClean="0">
                          <a:latin typeface="Cambria Math" panose="02040503050406030204" pitchFamily="18" charset="0"/>
                          <a:ea typeface="Cambria Math" panose="02040503050406030204" pitchFamily="18" charset="0"/>
                        </a:rPr>
                        <m:t>:  </m:t>
                      </m:r>
                      <m:d>
                        <m:dPr>
                          <m:begChr m:val="["/>
                          <m:endChr m:val="]"/>
                          <m:ctrlPr>
                            <a:rPr lang="de-DE" sz="2000" b="0" i="1" smtClean="0">
                              <a:latin typeface="Cambria Math" panose="02040503050406030204" pitchFamily="18" charset="0"/>
                              <a:ea typeface="Cambria Math"/>
                            </a:rPr>
                          </m:ctrlPr>
                        </m:dPr>
                        <m:e>
                          <m:r>
                            <a:rPr lang="de-DE" sz="2000" b="0" i="1" smtClean="0">
                              <a:latin typeface="Cambria Math" panose="02040503050406030204" pitchFamily="18" charset="0"/>
                              <a:ea typeface="Cambria Math"/>
                            </a:rPr>
                            <m:t>0.3</m:t>
                          </m:r>
                          <m:r>
                            <a:rPr lang="de-DE" sz="2000" b="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a:rPr>
                            <m:t>3.18</m:t>
                          </m:r>
                          <m:r>
                            <a:rPr lang="de-DE" sz="2000" b="0" i="1" smtClean="0">
                              <a:latin typeface="Cambria Math" panose="02040503050406030204" pitchFamily="18" charset="0"/>
                              <a:ea typeface="Cambria Math" panose="02040503050406030204" pitchFamily="18" charset="0"/>
                            </a:rPr>
                            <m:t>×0.25</m:t>
                          </m:r>
                        </m:e>
                      </m:d>
                      <m:r>
                        <a:rPr lang="de-DE" sz="2000" b="0" i="1" smtClean="0">
                          <a:latin typeface="Cambria Math" panose="02040503050406030204" pitchFamily="18" charset="0"/>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panose="02040503050406030204" pitchFamily="18" charset="0"/>
                              <a:ea typeface="Cambria Math"/>
                            </a:rPr>
                            <m:t>−0.50,1.10</m:t>
                          </m:r>
                        </m:e>
                      </m:d>
                    </m:oMath>
                  </m:oMathPara>
                </a14:m>
                <a:endParaRPr lang="de-DE" sz="2000" dirty="0"/>
              </a:p>
            </p:txBody>
          </p:sp>
        </mc:Choice>
        <mc:Fallback xmlns="">
          <p:sp>
            <p:nvSpPr>
              <p:cNvPr id="36" name="Textfeld 35"/>
              <p:cNvSpPr txBox="1">
                <a:spLocks noRot="1" noChangeAspect="1" noMove="1" noResize="1" noEditPoints="1" noAdjustHandles="1" noChangeArrowheads="1" noChangeShapeType="1" noTextEdit="1"/>
              </p:cNvSpPr>
              <p:nvPr/>
            </p:nvSpPr>
            <p:spPr>
              <a:xfrm>
                <a:off x="976013" y="4498527"/>
                <a:ext cx="5112568" cy="400110"/>
              </a:xfrm>
              <a:prstGeom prst="rect">
                <a:avLst/>
              </a:prstGeom>
              <a:blipFill>
                <a:blip r:embed="rId8"/>
                <a:stretch>
                  <a:fillRect b="-16667"/>
                </a:stretch>
              </a:blipFill>
            </p:spPr>
            <p:txBody>
              <a:bodyPr/>
              <a:lstStyle/>
              <a:p>
                <a:r>
                  <a:rPr lang="en-US">
                    <a:noFill/>
                  </a:rPr>
                  <a:t> </a:t>
                </a:r>
              </a:p>
            </p:txBody>
          </p:sp>
        </mc:Fallback>
      </mc:AlternateContent>
      <p:sp>
        <p:nvSpPr>
          <p:cNvPr id="37" name="Textfeld 36"/>
          <p:cNvSpPr txBox="1"/>
          <p:nvPr/>
        </p:nvSpPr>
        <p:spPr>
          <a:xfrm>
            <a:off x="755576" y="5083656"/>
            <a:ext cx="6696744" cy="1015663"/>
          </a:xfrm>
          <a:prstGeom prst="rect">
            <a:avLst/>
          </a:prstGeom>
          <a:noFill/>
        </p:spPr>
        <p:txBody>
          <a:bodyPr wrap="square" rtlCol="0">
            <a:spAutoFit/>
          </a:bodyPr>
          <a:lstStyle/>
          <a:p>
            <a:pPr algn="just"/>
            <a:r>
              <a:rPr lang="de-DE" sz="2000" dirty="0">
                <a:latin typeface="+mn-lt"/>
              </a:rPr>
              <a:t>Interpretation: </a:t>
            </a:r>
          </a:p>
          <a:p>
            <a:pPr algn="just"/>
            <a:r>
              <a:rPr lang="de-DE" sz="2000" dirty="0">
                <a:latin typeface="+mn-lt"/>
              </a:rPr>
              <a:t>In beiden Intervallen 0 enthalten. Beide Koeffizienten sind bei</a:t>
            </a:r>
          </a:p>
          <a:p>
            <a:pPr algn="just"/>
            <a:r>
              <a:rPr lang="de-DE" sz="2000" dirty="0">
                <a:latin typeface="+mn-lt"/>
              </a:rPr>
              <a:t>einem Niveau von 5% nicht signifikant von 0 verschieden. </a:t>
            </a:r>
          </a:p>
        </p:txBody>
      </p:sp>
      <p:pic>
        <p:nvPicPr>
          <p:cNvPr id="2" name="Grafik 1"/>
          <p:cNvPicPr>
            <a:picLocks noChangeAspect="1"/>
          </p:cNvPicPr>
          <p:nvPr/>
        </p:nvPicPr>
        <p:blipFill>
          <a:blip r:embed="rId9"/>
          <a:stretch>
            <a:fillRect/>
          </a:stretch>
        </p:blipFill>
        <p:spPr>
          <a:xfrm>
            <a:off x="725116" y="1569101"/>
            <a:ext cx="7581900" cy="847725"/>
          </a:xfrm>
          <a:prstGeom prst="rect">
            <a:avLst/>
          </a:prstGeom>
        </p:spPr>
      </p:pic>
    </p:spTree>
    <p:extLst>
      <p:ext uri="{BB962C8B-B14F-4D97-AF65-F5344CB8AC3E}">
        <p14:creationId xmlns:p14="http://schemas.microsoft.com/office/powerpoint/2010/main" val="2956802615"/>
      </p:ext>
    </p:extLst>
  </p:cSld>
  <p:clrMapOvr>
    <a:masterClrMapping/>
  </p:clrMapOvr>
</p:sld>
</file>

<file path=ppt/slides/slide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936</a:t>
            </a:r>
            <a:endParaRPr lang="de-DE" sz="8000" b="1" dirty="0">
              <a:solidFill>
                <a:schemeClr val="tx1"/>
              </a:solidFill>
              <a:latin typeface="+mj-lt"/>
            </a:endParaRPr>
          </a:p>
        </p:txBody>
      </p:sp>
      <p:sp>
        <p:nvSpPr>
          <p:cNvPr id="15" name="Textfeld 14"/>
          <p:cNvSpPr txBox="1"/>
          <p:nvPr/>
        </p:nvSpPr>
        <p:spPr>
          <a:xfrm>
            <a:off x="479426" y="1589678"/>
            <a:ext cx="2894434" cy="400110"/>
          </a:xfrm>
          <a:prstGeom prst="rect">
            <a:avLst/>
          </a:prstGeom>
          <a:noFill/>
        </p:spPr>
        <p:txBody>
          <a:bodyPr wrap="square" rtlCol="0">
            <a:spAutoFit/>
          </a:bodyPr>
          <a:lstStyle/>
          <a:p>
            <a:pPr algn="just"/>
            <a:r>
              <a:rPr lang="de-DE" sz="2000" dirty="0">
                <a:latin typeface="+mn-lt"/>
              </a:rPr>
              <a:t>   Entscheidungsproblem:</a:t>
            </a:r>
          </a:p>
        </p:txBody>
      </p:sp>
      <p:sp>
        <p:nvSpPr>
          <p:cNvPr id="16" name="Textfeld 15"/>
          <p:cNvSpPr txBox="1"/>
          <p:nvPr/>
        </p:nvSpPr>
        <p:spPr>
          <a:xfrm>
            <a:off x="3339541" y="1586151"/>
            <a:ext cx="5132004" cy="707886"/>
          </a:xfrm>
          <a:prstGeom prst="rect">
            <a:avLst/>
          </a:prstGeom>
          <a:noFill/>
        </p:spPr>
        <p:txBody>
          <a:bodyPr wrap="square" rtlCol="0">
            <a:spAutoFit/>
          </a:bodyPr>
          <a:lstStyle/>
          <a:p>
            <a:pPr algn="just"/>
            <a:r>
              <a:rPr lang="de-DE" sz="2000" dirty="0">
                <a:latin typeface="+mn-lt"/>
              </a:rPr>
              <a:t>Wirkt sich höhere Bewässerung signifikant</a:t>
            </a:r>
          </a:p>
          <a:p>
            <a:pPr algn="just"/>
            <a:r>
              <a:rPr lang="de-DE" sz="2000" dirty="0">
                <a:latin typeface="+mn-lt"/>
              </a:rPr>
              <a:t>steigernd auf das Wachstum aus? </a:t>
            </a:r>
          </a:p>
        </p:txBody>
      </p:sp>
      <p:sp>
        <p:nvSpPr>
          <p:cNvPr id="18" name="Textfeld 17"/>
          <p:cNvSpPr txBox="1"/>
          <p:nvPr/>
        </p:nvSpPr>
        <p:spPr>
          <a:xfrm>
            <a:off x="479426" y="2398109"/>
            <a:ext cx="2704522" cy="400110"/>
          </a:xfrm>
          <a:prstGeom prst="rect">
            <a:avLst/>
          </a:prstGeom>
          <a:noFill/>
        </p:spPr>
        <p:txBody>
          <a:bodyPr wrap="square" rtlCol="0">
            <a:spAutoFit/>
          </a:bodyPr>
          <a:lstStyle/>
          <a:p>
            <a:pPr algn="just"/>
            <a:r>
              <a:rPr lang="de-DE" sz="2000" dirty="0">
                <a:latin typeface="+mn-lt"/>
              </a:rPr>
              <a:t>   Testproblem:  </a:t>
            </a:r>
          </a:p>
        </p:txBody>
      </p:sp>
      <mc:AlternateContent xmlns:mc="http://schemas.openxmlformats.org/markup-compatibility/2006" xmlns:a14="http://schemas.microsoft.com/office/drawing/2010/main">
        <mc:Choice Requires="a14">
          <p:sp>
            <p:nvSpPr>
              <p:cNvPr id="19" name="Textfeld 18"/>
              <p:cNvSpPr txBox="1"/>
              <p:nvPr/>
            </p:nvSpPr>
            <p:spPr>
              <a:xfrm>
                <a:off x="2351305" y="2398109"/>
                <a:ext cx="4808434"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panose="02040503050406030204" pitchFamily="18" charset="0"/>
                            <a:ea typeface="Cambria Math" panose="02040503050406030204" pitchFamily="18" charset="0"/>
                          </a:rPr>
                          <m:t>𝛽</m:t>
                        </m:r>
                      </m:e>
                      <m:sub>
                        <m:r>
                          <a:rPr lang="de-DE" sz="2000" b="0" i="1" dirty="0" smtClean="0">
                            <a:solidFill>
                              <a:schemeClr val="tx1"/>
                            </a:solidFill>
                            <a:latin typeface="Cambria Math" panose="02040503050406030204" pitchFamily="18" charset="0"/>
                            <a:ea typeface="Cambria Math"/>
                          </a:rPr>
                          <m:t>1</m:t>
                        </m:r>
                      </m:sub>
                    </m:sSub>
                    <m:r>
                      <a:rPr lang="de-DE" sz="2000" i="1" dirty="0">
                        <a:latin typeface="Cambria Math"/>
                        <a:ea typeface="Cambria Math"/>
                      </a:rPr>
                      <m:t>≤</m:t>
                    </m:r>
                    <m:r>
                      <a:rPr lang="de-DE" sz="2000" b="0" i="1" dirty="0" smtClean="0">
                        <a:solidFill>
                          <a:schemeClr val="tx1"/>
                        </a:solidFill>
                        <a:latin typeface="Cambria Math"/>
                        <a:ea typeface="Cambria Math"/>
                      </a:rPr>
                      <m:t>0</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sSub>
                      <m:sSubPr>
                        <m:ctrlPr>
                          <a:rPr lang="de-DE" sz="2000" i="1" dirty="0">
                            <a:latin typeface="Cambria Math" panose="02040503050406030204" pitchFamily="18" charset="0"/>
                            <a:ea typeface="Cambria Math"/>
                          </a:rPr>
                        </m:ctrlPr>
                      </m:sSubPr>
                      <m:e>
                        <m:r>
                          <a:rPr lang="de-DE" sz="2000" i="1" dirty="0">
                            <a:latin typeface="Cambria Math" panose="02040503050406030204" pitchFamily="18" charset="0"/>
                            <a:ea typeface="Cambria Math" panose="02040503050406030204" pitchFamily="18" charset="0"/>
                          </a:rPr>
                          <m:t>𝛽</m:t>
                        </m:r>
                      </m:e>
                      <m:sub>
                        <m:r>
                          <a:rPr lang="de-DE" sz="2000" i="1" dirty="0">
                            <a:latin typeface="Cambria Math" panose="02040503050406030204" pitchFamily="18" charset="0"/>
                            <a:ea typeface="Cambria Math"/>
                          </a:rPr>
                          <m:t>1</m:t>
                        </m:r>
                      </m:sub>
                    </m:sSub>
                    <m:r>
                      <a:rPr lang="de-DE" sz="2000" b="0" i="1" dirty="0" smtClean="0">
                        <a:latin typeface="Cambria Math" panose="02040503050406030204" pitchFamily="18" charset="0"/>
                        <a:ea typeface="Cambria Math"/>
                      </a:rPr>
                      <m:t>&gt;</m:t>
                    </m:r>
                    <m:r>
                      <a:rPr lang="de-DE" sz="2000" i="1" dirty="0">
                        <a:latin typeface="Cambria Math"/>
                        <a:ea typeface="Cambria Math"/>
                      </a:rPr>
                      <m:t>0</m:t>
                    </m:r>
                  </m:oMath>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351305" y="2398109"/>
                <a:ext cx="4808434" cy="400110"/>
              </a:xfrm>
              <a:prstGeom prst="rect">
                <a:avLst/>
              </a:prstGeom>
              <a:blipFill>
                <a:blip r:embed="rId3"/>
                <a:stretch>
                  <a:fillRect t="-7576" b="-25758"/>
                </a:stretch>
              </a:blipFill>
            </p:spPr>
            <p:txBody>
              <a:bodyPr/>
              <a:lstStyle/>
              <a:p>
                <a:r>
                  <a:rPr lang="en-US">
                    <a:noFill/>
                  </a:rPr>
                  <a:t> </a:t>
                </a:r>
              </a:p>
            </p:txBody>
          </p:sp>
        </mc:Fallback>
      </mc:AlternateContent>
      <p:sp>
        <p:nvSpPr>
          <p:cNvPr id="20" name="Textfeld 19"/>
          <p:cNvSpPr txBox="1"/>
          <p:nvPr/>
        </p:nvSpPr>
        <p:spPr>
          <a:xfrm>
            <a:off x="479716" y="3145202"/>
            <a:ext cx="2736303" cy="400110"/>
          </a:xfrm>
          <a:prstGeom prst="rect">
            <a:avLst/>
          </a:prstGeom>
          <a:noFill/>
        </p:spPr>
        <p:txBody>
          <a:bodyPr wrap="square" rtlCol="0">
            <a:spAutoFit/>
          </a:bodyPr>
          <a:lstStyle/>
          <a:p>
            <a:pPr algn="just"/>
            <a:r>
              <a:rPr lang="de-DE" sz="2000" dirty="0">
                <a:latin typeface="+mn-lt"/>
              </a:rPr>
              <a:t>   Teststatistik: </a:t>
            </a:r>
          </a:p>
        </p:txBody>
      </p:sp>
      <mc:AlternateContent xmlns:mc="http://schemas.openxmlformats.org/markup-compatibility/2006" xmlns:a14="http://schemas.microsoft.com/office/drawing/2010/main">
        <mc:Choice Requires="a14">
          <p:sp>
            <p:nvSpPr>
              <p:cNvPr id="22" name="Textfeld 21"/>
              <p:cNvSpPr txBox="1"/>
              <p:nvPr/>
            </p:nvSpPr>
            <p:spPr>
              <a:xfrm>
                <a:off x="2147054" y="2940813"/>
                <a:ext cx="6526447" cy="86312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a:rPr>
                                <m:t>𝑇</m:t>
                              </m:r>
                            </m:e>
                          </m:acc>
                        </m:e>
                        <m:sub>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panose="02040503050406030204" pitchFamily="18" charset="0"/>
                                  <a:ea typeface="Cambria Math" panose="02040503050406030204" pitchFamily="18" charset="0"/>
                                </a:rPr>
                                <m:t>𝛽</m:t>
                              </m:r>
                            </m:e>
                            <m:sub>
                              <m:r>
                                <a:rPr lang="de-DE" sz="2000" b="0" i="1" smtClean="0">
                                  <a:solidFill>
                                    <a:schemeClr val="tx1"/>
                                  </a:solidFill>
                                  <a:latin typeface="Cambria Math" panose="02040503050406030204" pitchFamily="18" charset="0"/>
                                  <a:ea typeface="Cambria Math"/>
                                </a:rPr>
                                <m:t>1</m:t>
                              </m:r>
                            </m:sub>
                          </m:sSub>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panose="02040503050406030204" pitchFamily="18" charset="0"/>
                                    </a:rPr>
                                    <m:t>𝛽</m:t>
                                  </m:r>
                                </m:e>
                              </m:acc>
                            </m:e>
                            <m:sub>
                              <m:r>
                                <a:rPr lang="de-DE" sz="2000" b="0" i="1" smtClean="0">
                                  <a:solidFill>
                                    <a:schemeClr val="tx1"/>
                                  </a:solidFill>
                                  <a:latin typeface="Cambria Math" panose="02040503050406030204" pitchFamily="18" charset="0"/>
                                  <a:ea typeface="Cambria Math"/>
                                </a:rPr>
                                <m:t>1</m:t>
                              </m:r>
                            </m:sub>
                          </m:sSub>
                          <m:r>
                            <a:rPr lang="de-DE" sz="2000" b="0" i="1" smtClean="0">
                              <a:solidFill>
                                <a:schemeClr val="tx1"/>
                              </a:solidFill>
                              <a:latin typeface="Cambria Math" panose="02040503050406030204" pitchFamily="18" charset="0"/>
                              <a:ea typeface="Cambria Math"/>
                            </a:rPr>
                            <m:t>−0</m:t>
                          </m:r>
                        </m:num>
                        <m:den>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panose="02040503050406030204" pitchFamily="18" charset="0"/>
                                    </a:rPr>
                                    <m:t>𝜎</m:t>
                                  </m:r>
                                </m:e>
                              </m:acc>
                            </m:e>
                            <m:sub>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panose="02040503050406030204" pitchFamily="18" charset="0"/>
                                        </a:rPr>
                                        <m:t>𝛽</m:t>
                                      </m:r>
                                    </m:e>
                                  </m:acc>
                                </m:e>
                                <m:sub>
                                  <m:r>
                                    <a:rPr lang="de-DE" sz="2000" b="0" i="1" smtClean="0">
                                      <a:solidFill>
                                        <a:schemeClr val="tx1"/>
                                      </a:solidFill>
                                      <a:latin typeface="Cambria Math" panose="02040503050406030204" pitchFamily="18" charset="0"/>
                                      <a:ea typeface="Cambria Math"/>
                                    </a:rPr>
                                    <m:t>1</m:t>
                                  </m:r>
                                </m:sub>
                              </m:sSub>
                            </m:sub>
                          </m:sSub>
                        </m:den>
                      </m:f>
                      <m:r>
                        <a:rPr lang="de-DE" sz="2000" b="0" i="1" smtClean="0">
                          <a:solidFill>
                            <a:schemeClr val="tx1"/>
                          </a:solidFill>
                          <a:latin typeface="Cambria Math"/>
                          <a:ea typeface="Cambria Math"/>
                        </a:rPr>
                        <m:t>     ~   </m:t>
                      </m:r>
                      <m:r>
                        <a:rPr lang="de-DE" sz="2000" b="0" i="1" smtClean="0">
                          <a:solidFill>
                            <a:schemeClr val="tx1"/>
                          </a:solidFill>
                          <a:latin typeface="Cambria Math" panose="02040503050406030204" pitchFamily="18" charset="0"/>
                          <a:ea typeface="Cambria Math"/>
                        </a:rPr>
                        <m:t>  </m:t>
                      </m:r>
                      <m:r>
                        <a:rPr lang="de-DE" sz="2000" b="0" i="1" smtClean="0">
                          <a:solidFill>
                            <a:schemeClr val="tx1"/>
                          </a:solidFill>
                          <a:latin typeface="Cambria Math"/>
                          <a:ea typeface="Cambria Math"/>
                        </a:rPr>
                        <m:t>𝑡</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panose="02040503050406030204" pitchFamily="18" charset="0"/>
                              <a:ea typeface="Cambria Math"/>
                            </a:rPr>
                            <m:t>3</m:t>
                          </m:r>
                        </m:e>
                      </m:d>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147054" y="2940813"/>
                <a:ext cx="6526447" cy="863121"/>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 name="Textfeld 22"/>
              <p:cNvSpPr txBox="1"/>
              <p:nvPr/>
            </p:nvSpPr>
            <p:spPr>
              <a:xfrm>
                <a:off x="3645343" y="2932670"/>
                <a:ext cx="924180" cy="33855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1600" b="0" i="1" dirty="0" smtClean="0">
                              <a:latin typeface="Cambria Math" panose="02040503050406030204" pitchFamily="18" charset="0"/>
                              <a:ea typeface="Cambria Math"/>
                            </a:rPr>
                          </m:ctrlPr>
                        </m:sSubPr>
                        <m:e>
                          <m:r>
                            <a:rPr lang="de-DE" sz="1600" b="0" i="1" dirty="0" smtClean="0">
                              <a:latin typeface="Cambria Math" panose="02040503050406030204" pitchFamily="18" charset="0"/>
                              <a:ea typeface="Cambria Math" panose="02040503050406030204" pitchFamily="18" charset="0"/>
                            </a:rPr>
                            <m:t>𝛽</m:t>
                          </m:r>
                        </m:e>
                        <m:sub>
                          <m:r>
                            <a:rPr lang="de-DE" sz="1600" b="0" i="1" dirty="0" smtClean="0">
                              <a:latin typeface="Cambria Math" panose="02040503050406030204" pitchFamily="18" charset="0"/>
                              <a:ea typeface="Cambria Math"/>
                            </a:rPr>
                            <m:t>1</m:t>
                          </m:r>
                        </m:sub>
                      </m:sSub>
                      <m:r>
                        <a:rPr lang="de-DE" sz="1600" b="0" i="0" dirty="0" smtClean="0">
                          <a:latin typeface="Cambria Math"/>
                          <a:ea typeface="Cambria Math"/>
                        </a:rPr>
                        <m:t>=0</m:t>
                      </m:r>
                    </m:oMath>
                  </m:oMathPara>
                </a14:m>
                <a:endParaRPr lang="de-DE" sz="1600" dirty="0">
                  <a:solidFill>
                    <a:schemeClr val="tx1"/>
                  </a:solidFill>
                  <a:latin typeface="+mn-lt"/>
                </a:endParaRPr>
              </a:p>
            </p:txBody>
          </p:sp>
        </mc:Choice>
        <mc:Fallback xmlns="">
          <p:sp>
            <p:nvSpPr>
              <p:cNvPr id="23" name="Textfeld 22"/>
              <p:cNvSpPr txBox="1">
                <a:spLocks noRot="1" noChangeAspect="1" noMove="1" noResize="1" noEditPoints="1" noAdjustHandles="1" noChangeArrowheads="1" noChangeShapeType="1" noTextEdit="1"/>
              </p:cNvSpPr>
              <p:nvPr/>
            </p:nvSpPr>
            <p:spPr>
              <a:xfrm>
                <a:off x="3645343" y="2932670"/>
                <a:ext cx="924180" cy="338554"/>
              </a:xfrm>
              <a:prstGeom prst="rect">
                <a:avLst/>
              </a:prstGeom>
              <a:blipFill>
                <a:blip r:embed="rId5"/>
                <a:stretch>
                  <a:fillRect l="-658" b="-10714"/>
                </a:stretch>
              </a:blipFill>
            </p:spPr>
            <p:txBody>
              <a:bodyPr/>
              <a:lstStyle/>
              <a:p>
                <a:r>
                  <a:rPr lang="en-US">
                    <a:noFill/>
                  </a:rPr>
                  <a:t> </a:t>
                </a:r>
              </a:p>
            </p:txBody>
          </p:sp>
        </mc:Fallback>
      </mc:AlternateContent>
      <p:sp>
        <p:nvSpPr>
          <p:cNvPr id="26" name="Textfeld 25"/>
          <p:cNvSpPr txBox="1"/>
          <p:nvPr/>
        </p:nvSpPr>
        <p:spPr>
          <a:xfrm>
            <a:off x="479866" y="3783043"/>
            <a:ext cx="5988234" cy="400110"/>
          </a:xfrm>
          <a:prstGeom prst="rect">
            <a:avLst/>
          </a:prstGeom>
          <a:noFill/>
        </p:spPr>
        <p:txBody>
          <a:bodyPr wrap="square" rtlCol="0">
            <a:spAutoFit/>
          </a:bodyPr>
          <a:lstStyle/>
          <a:p>
            <a:pPr algn="just"/>
            <a:r>
              <a:rPr lang="de-DE" sz="2000" dirty="0">
                <a:latin typeface="+mn-lt"/>
              </a:rPr>
              <a:t>   Testniveau (Signifikanzniveau):  </a:t>
            </a:r>
          </a:p>
        </p:txBody>
      </p:sp>
      <mc:AlternateContent xmlns:mc="http://schemas.openxmlformats.org/markup-compatibility/2006" xmlns:a14="http://schemas.microsoft.com/office/drawing/2010/main">
        <mc:Choice Requires="a14">
          <p:sp>
            <p:nvSpPr>
              <p:cNvPr id="27" name="Textfeld 26"/>
              <p:cNvSpPr txBox="1"/>
              <p:nvPr/>
            </p:nvSpPr>
            <p:spPr>
              <a:xfrm>
                <a:off x="4239724" y="3792425"/>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latin typeface="Cambria Math"/>
                          <a:ea typeface="Cambria Math"/>
                        </a:rPr>
                        <m:t>𝛼</m:t>
                      </m:r>
                      <m:r>
                        <a:rPr lang="de-DE" sz="2000" b="0" i="1" smtClean="0">
                          <a:latin typeface="Cambria Math"/>
                          <a:ea typeface="Cambria Math"/>
                        </a:rPr>
                        <m:t>=0.05</m:t>
                      </m:r>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239724" y="3792425"/>
                <a:ext cx="1584176" cy="400110"/>
              </a:xfrm>
              <a:prstGeom prst="rect">
                <a:avLst/>
              </a:prstGeom>
              <a:blipFill>
                <a:blip r:embed="rId6"/>
                <a:stretch>
                  <a:fillRect/>
                </a:stretch>
              </a:blipFill>
            </p:spPr>
            <p:txBody>
              <a:bodyPr/>
              <a:lstStyle/>
              <a:p>
                <a:r>
                  <a:rPr lang="en-US">
                    <a:noFill/>
                  </a:rPr>
                  <a:t> </a:t>
                </a:r>
              </a:p>
            </p:txBody>
          </p:sp>
        </mc:Fallback>
      </mc:AlternateContent>
      <p:sp>
        <p:nvSpPr>
          <p:cNvPr id="30" name="Textfeld 29"/>
          <p:cNvSpPr txBox="1"/>
          <p:nvPr/>
        </p:nvSpPr>
        <p:spPr>
          <a:xfrm>
            <a:off x="479866" y="4715223"/>
            <a:ext cx="2003364" cy="400110"/>
          </a:xfrm>
          <a:prstGeom prst="rect">
            <a:avLst/>
          </a:prstGeom>
          <a:noFill/>
        </p:spPr>
        <p:txBody>
          <a:bodyPr wrap="square" rtlCol="0">
            <a:spAutoFit/>
          </a:bodyPr>
          <a:lstStyle/>
          <a:p>
            <a:pPr algn="just"/>
            <a:r>
              <a:rPr lang="de-DE" sz="2000" dirty="0">
                <a:latin typeface="+mn-lt"/>
              </a:rPr>
              <a:t>   Testprozedur:</a:t>
            </a:r>
          </a:p>
        </p:txBody>
      </p:sp>
      <mc:AlternateContent xmlns:mc="http://schemas.openxmlformats.org/markup-compatibility/2006" xmlns:a14="http://schemas.microsoft.com/office/drawing/2010/main">
        <mc:Choice Requires="a14">
          <p:sp>
            <p:nvSpPr>
              <p:cNvPr id="31" name="Textfeld 30"/>
              <p:cNvSpPr txBox="1"/>
              <p:nvPr/>
            </p:nvSpPr>
            <p:spPr>
              <a:xfrm>
                <a:off x="2294314" y="4715223"/>
                <a:ext cx="6528837" cy="735201"/>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b="0" i="1" smtClean="0">
                                <a:latin typeface="Cambria Math" panose="02040503050406030204" pitchFamily="18" charset="0"/>
                                <a:ea typeface="Cambria Math"/>
                              </a:rPr>
                              <m:t>𝑡</m:t>
                            </m:r>
                          </m:e>
                        </m:acc>
                      </m:e>
                      <m:sub>
                        <m:sSub>
                          <m:sSubPr>
                            <m:ctrlPr>
                              <a:rPr lang="de-DE" sz="2000" i="1">
                                <a:latin typeface="Cambria Math" panose="02040503050406030204" pitchFamily="18" charset="0"/>
                                <a:ea typeface="Cambria Math"/>
                              </a:rPr>
                            </m:ctrlPr>
                          </m:sSubPr>
                          <m:e>
                            <m:r>
                              <a:rPr lang="de-DE" sz="2000" i="1">
                                <a:latin typeface="Cambria Math" panose="02040503050406030204" pitchFamily="18" charset="0"/>
                                <a:ea typeface="Cambria Math" panose="02040503050406030204" pitchFamily="18" charset="0"/>
                              </a:rPr>
                              <m:t>𝛽</m:t>
                            </m:r>
                          </m:e>
                          <m:sub>
                            <m:r>
                              <a:rPr lang="de-DE" sz="2000" i="1">
                                <a:latin typeface="Cambria Math" panose="02040503050406030204" pitchFamily="18" charset="0"/>
                                <a:ea typeface="Cambria Math"/>
                              </a:rPr>
                              <m:t>1</m:t>
                            </m:r>
                          </m:sub>
                        </m:sSub>
                      </m:sub>
                    </m:sSub>
                    <m:r>
                      <a:rPr lang="de-DE" sz="2000" b="0" i="1" smtClean="0">
                        <a:latin typeface="Cambria Math" panose="02040503050406030204" pitchFamily="18" charset="0"/>
                        <a:ea typeface="Cambria Math"/>
                      </a:rPr>
                      <m:t>&gt;</m:t>
                    </m:r>
                    <m:r>
                      <a:rPr lang="de-DE" sz="2000" b="0" i="1" smtClean="0">
                        <a:latin typeface="Cambria Math"/>
                      </a:rPr>
                      <m:t>2.35</m:t>
                    </m:r>
                  </m:oMath>
                </a14:m>
                <a:r>
                  <a:rPr lang="de-DE" sz="2000" dirty="0">
                    <a:latin typeface="+mn-lt"/>
                  </a:rPr>
                  <a:t>, Entscheidung </a:t>
                </a:r>
                <a:r>
                  <a:rPr lang="de-DE" sz="2000">
                    <a:latin typeface="+mn-lt"/>
                  </a:rPr>
                  <a:t>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a:t>
                </a:r>
                <a:r>
                  <a:rPr lang="de-DE" sz="2000">
                    <a:latin typeface="+mn-lt"/>
                  </a:rPr>
                  <a:t>Verwerfung </a:t>
                </a:r>
              </a:p>
              <a:p>
                <a:pPr algn="just"/>
                <a:r>
                  <a:rPr lang="de-DE" sz="2000">
                    <a:latin typeface="+mn-lt"/>
                  </a:rPr>
                  <a:t>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sonst 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2294314" y="4715223"/>
                <a:ext cx="6528837" cy="735201"/>
              </a:xfrm>
              <a:prstGeom prst="rect">
                <a:avLst/>
              </a:prstGeom>
              <a:blipFill>
                <a:blip r:embed="rId7"/>
                <a:stretch>
                  <a:fillRect l="-934" t="-4132" b="-1405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468313" y="1037803"/>
                <a:ext cx="7139136" cy="400110"/>
              </a:xfrm>
              <a:prstGeom prst="rect">
                <a:avLst/>
              </a:prstGeom>
              <a:noFill/>
            </p:spPr>
            <p:txBody>
              <a:bodyPr wrap="square" rtlCol="0">
                <a:spAutoFit/>
              </a:bodyPr>
              <a:lstStyle/>
              <a:p>
                <a:pPr algn="just"/>
                <a:r>
                  <a:rPr lang="de-DE" sz="2000" dirty="0">
                    <a:latin typeface="+mn-lt"/>
                  </a:rPr>
                  <a:t>&gt; Test zum Niveau 5% bezüglich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1</m:t>
                        </m:r>
                      </m:sub>
                    </m:sSub>
                  </m:oMath>
                </a14:m>
                <a:r>
                  <a:rPr lang="de-DE" sz="2000" dirty="0">
                    <a:latin typeface="+mn-lt"/>
                  </a:rPr>
                  <a:t> gemäß Satz 12.1.4 (</a:t>
                </a:r>
                <a:r>
                  <a:rPr lang="de-DE" sz="2000">
                    <a:latin typeface="+mn-lt"/>
                  </a:rPr>
                  <a:t>Folie 913):</a:t>
                </a:r>
                <a:endParaRPr lang="de-DE" sz="2000" dirty="0">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468313" y="1037803"/>
                <a:ext cx="7139136" cy="400110"/>
              </a:xfrm>
              <a:prstGeom prst="rect">
                <a:avLst/>
              </a:prstGeom>
              <a:blipFill>
                <a:blip r:embed="rId8"/>
                <a:stretch>
                  <a:fillRect l="-939" t="-7576" b="-25758"/>
                </a:stretch>
              </a:blipFill>
            </p:spPr>
            <p:txBody>
              <a:bodyPr/>
              <a:lstStyle/>
              <a:p>
                <a:r>
                  <a:rPr lang="en-US">
                    <a:noFill/>
                  </a:rPr>
                  <a:t> </a:t>
                </a:r>
              </a:p>
            </p:txBody>
          </p:sp>
        </mc:Fallback>
      </mc:AlternateContent>
      <p:sp>
        <p:nvSpPr>
          <p:cNvPr id="33" name="Textfeld 32"/>
          <p:cNvSpPr txBox="1"/>
          <p:nvPr/>
        </p:nvSpPr>
        <p:spPr>
          <a:xfrm>
            <a:off x="694681" y="5560557"/>
            <a:ext cx="2221135" cy="400110"/>
          </a:xfrm>
          <a:prstGeom prst="rect">
            <a:avLst/>
          </a:prstGeom>
          <a:noFill/>
        </p:spPr>
        <p:txBody>
          <a:bodyPr wrap="square" rtlCol="0">
            <a:spAutoFit/>
          </a:bodyPr>
          <a:lstStyle/>
          <a:p>
            <a:pPr algn="just"/>
            <a:r>
              <a:rPr lang="de-DE" sz="2000" dirty="0">
                <a:latin typeface="+mn-lt"/>
              </a:rPr>
              <a:t>Testergebnis hier: </a:t>
            </a:r>
          </a:p>
        </p:txBody>
      </p:sp>
      <mc:AlternateContent xmlns:mc="http://schemas.openxmlformats.org/markup-compatibility/2006" xmlns:a14="http://schemas.microsoft.com/office/drawing/2010/main">
        <mc:Choice Requires="a14">
          <p:sp>
            <p:nvSpPr>
              <p:cNvPr id="37" name="Textfeld 36"/>
              <p:cNvSpPr txBox="1"/>
              <p:nvPr/>
            </p:nvSpPr>
            <p:spPr>
              <a:xfrm>
                <a:off x="2770524" y="5396660"/>
                <a:ext cx="2304256" cy="66851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a:rPr>
                                <m:t>𝑡</m:t>
                              </m:r>
                            </m:e>
                          </m:acc>
                        </m:e>
                        <m:sub>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panose="02040503050406030204" pitchFamily="18" charset="0"/>
                                  <a:ea typeface="Cambria Math" panose="02040503050406030204" pitchFamily="18" charset="0"/>
                                </a:rPr>
                                <m:t>𝛽</m:t>
                              </m:r>
                            </m:e>
                            <m:sub>
                              <m:r>
                                <a:rPr lang="de-DE" sz="2000" b="0" i="1" smtClean="0">
                                  <a:solidFill>
                                    <a:schemeClr val="tx1"/>
                                  </a:solidFill>
                                  <a:latin typeface="Cambria Math" panose="02040503050406030204" pitchFamily="18" charset="0"/>
                                  <a:ea typeface="Cambria Math"/>
                                </a:rPr>
                                <m:t>1</m:t>
                              </m:r>
                            </m:sub>
                          </m:sSub>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panose="02040503050406030204" pitchFamily="18" charset="0"/>
                              <a:ea typeface="Cambria Math"/>
                            </a:rPr>
                            <m:t>0.3</m:t>
                          </m:r>
                        </m:num>
                        <m:den>
                          <m:r>
                            <a:rPr lang="de-DE" sz="2000" b="0" i="1" smtClean="0">
                              <a:solidFill>
                                <a:schemeClr val="tx1"/>
                              </a:solidFill>
                              <a:latin typeface="Cambria Math" panose="02040503050406030204" pitchFamily="18" charset="0"/>
                              <a:ea typeface="Cambria Math"/>
                            </a:rPr>
                            <m:t>0.25</m:t>
                          </m:r>
                        </m:den>
                      </m:f>
                      <m:r>
                        <a:rPr lang="de-DE" sz="2000" b="0" i="1" smtClean="0">
                          <a:solidFill>
                            <a:schemeClr val="tx1"/>
                          </a:solidFill>
                          <a:latin typeface="Cambria Math" panose="02040503050406030204" pitchFamily="18" charset="0"/>
                          <a:ea typeface="Cambria Math"/>
                        </a:rPr>
                        <m:t>=1.2</m:t>
                      </m:r>
                    </m:oMath>
                  </m:oMathPara>
                </a14:m>
                <a:endParaRPr lang="de-DE" sz="2000" dirty="0">
                  <a:solidFill>
                    <a:schemeClr val="tx1"/>
                  </a:solidFill>
                  <a:latin typeface="+mn-lt"/>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2770524" y="5396660"/>
                <a:ext cx="2304256" cy="668516"/>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2770525" y="6130924"/>
                <a:ext cx="4177740" cy="400110"/>
              </a:xfrm>
              <a:prstGeom prst="rect">
                <a:avLst/>
              </a:prstGeom>
              <a:noFill/>
            </p:spPr>
            <p:txBody>
              <a:bodyPr wrap="square" rtlCol="0">
                <a:spAutoFit/>
              </a:bodyPr>
              <a:lstStyle/>
              <a:p>
                <a:pPr algn="just"/>
                <a14:m>
                  <m:oMath xmlns:m="http://schemas.openxmlformats.org/officeDocument/2006/math">
                    <m:r>
                      <a:rPr lang="de-DE" sz="2000" i="1" smtClean="0">
                        <a:latin typeface="Cambria Math" panose="02040503050406030204" pitchFamily="18" charset="0"/>
                        <a:ea typeface="Cambria Math" panose="02040503050406030204" pitchFamily="18" charset="0"/>
                      </a:rPr>
                      <m:t>⇒</m:t>
                    </m:r>
                  </m:oMath>
                </a14:m>
                <a:r>
                  <a:rPr lang="de-DE" sz="2000" dirty="0">
                    <a:latin typeface="+mn-lt"/>
                  </a:rPr>
                  <a:t>   Kein signifikanter positiver Effekt</a:t>
                </a:r>
              </a:p>
            </p:txBody>
          </p:sp>
        </mc:Choice>
        <mc:Fallback xmlns="">
          <p:sp>
            <p:nvSpPr>
              <p:cNvPr id="38" name="Textfeld 37"/>
              <p:cNvSpPr txBox="1">
                <a:spLocks noRot="1" noChangeAspect="1" noMove="1" noResize="1" noEditPoints="1" noAdjustHandles="1" noChangeArrowheads="1" noChangeShapeType="1" noTextEdit="1"/>
              </p:cNvSpPr>
              <p:nvPr/>
            </p:nvSpPr>
            <p:spPr>
              <a:xfrm>
                <a:off x="2770525" y="6130924"/>
                <a:ext cx="4177740" cy="400110"/>
              </a:xfrm>
              <a:prstGeom prst="rect">
                <a:avLst/>
              </a:prstGeom>
              <a:blipFill>
                <a:blip r:embed="rId11"/>
                <a:stretch>
                  <a:fillRect t="-9231" b="-27692"/>
                </a:stretch>
              </a:blipFill>
            </p:spPr>
            <p:txBody>
              <a:bodyPr/>
              <a:lstStyle/>
              <a:p>
                <a:r>
                  <a:rPr lang="en-US">
                    <a:noFill/>
                  </a:rPr>
                  <a:t> </a:t>
                </a:r>
              </a:p>
            </p:txBody>
          </p:sp>
        </mc:Fallback>
      </mc:AlternateContent>
      <p:sp>
        <p:nvSpPr>
          <p:cNvPr id="34" name="Textfeld 33"/>
          <p:cNvSpPr txBox="1"/>
          <p:nvPr/>
        </p:nvSpPr>
        <p:spPr>
          <a:xfrm>
            <a:off x="479866" y="4221051"/>
            <a:ext cx="3334376" cy="400110"/>
          </a:xfrm>
          <a:prstGeom prst="rect">
            <a:avLst/>
          </a:prstGeom>
          <a:noFill/>
        </p:spPr>
        <p:txBody>
          <a:bodyPr wrap="square" rtlCol="0">
            <a:spAutoFit/>
          </a:bodyPr>
          <a:lstStyle/>
          <a:p>
            <a:pPr algn="just"/>
            <a:r>
              <a:rPr lang="de-DE" sz="2000" dirty="0">
                <a:latin typeface="+mn-lt"/>
              </a:rPr>
              <a:t>   Kritischer Wert: </a:t>
            </a:r>
          </a:p>
        </p:txBody>
      </p:sp>
      <mc:AlternateContent xmlns:mc="http://schemas.openxmlformats.org/markup-compatibility/2006" xmlns:a14="http://schemas.microsoft.com/office/drawing/2010/main">
        <mc:Choice Requires="a14">
          <p:sp>
            <p:nvSpPr>
              <p:cNvPr id="35" name="Textfeld 34"/>
              <p:cNvSpPr txBox="1"/>
              <p:nvPr/>
            </p:nvSpPr>
            <p:spPr>
              <a:xfrm>
                <a:off x="2539067" y="4207650"/>
                <a:ext cx="5860909" cy="41351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panose="02040503050406030204" pitchFamily="18" charset="0"/>
                          <a:ea typeface="Cambria Math"/>
                        </a:rPr>
                        <m:t>𝑐</m:t>
                      </m:r>
                      <m:r>
                        <a:rPr lang="de-DE" sz="2000" b="0" i="1" smtClean="0">
                          <a:solidFill>
                            <a:schemeClr val="tx1"/>
                          </a:solidFill>
                          <a:latin typeface="Cambria Math"/>
                          <a:ea typeface="Cambria Math"/>
                        </a:rPr>
                        <m:t>=</m:t>
                      </m:r>
                      <m:sSub>
                        <m:sSubPr>
                          <m:ctrlPr>
                            <a:rPr lang="de-DE" sz="200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a:ea typeface="Cambria Math"/>
                            </a:rPr>
                            <m:t>𝑡</m:t>
                          </m:r>
                        </m:e>
                        <m:sub>
                          <m:r>
                            <a:rPr lang="de-DE" sz="2000" b="0" i="1" smtClean="0">
                              <a:solidFill>
                                <a:schemeClr val="tx1"/>
                              </a:solidFill>
                              <a:latin typeface="Cambria Math" panose="02040503050406030204" pitchFamily="18" charset="0"/>
                              <a:ea typeface="Cambria Math"/>
                            </a:rPr>
                            <m:t>3</m:t>
                          </m:r>
                          <m:r>
                            <a:rPr lang="de-DE" sz="2000" b="0" i="1" smtClean="0">
                              <a:solidFill>
                                <a:schemeClr val="tx1"/>
                              </a:solidFill>
                              <a:latin typeface="Cambria Math"/>
                              <a:ea typeface="Cambria Math"/>
                            </a:rPr>
                            <m:t>,</m:t>
                          </m:r>
                          <m:r>
                            <a:rPr lang="de-DE" sz="2000" b="0" i="1" smtClean="0">
                              <a:solidFill>
                                <a:schemeClr val="tx1"/>
                              </a:solidFill>
                              <a:latin typeface="Cambria Math" panose="02040503050406030204" pitchFamily="18" charset="0"/>
                              <a:ea typeface="Cambria Math"/>
                            </a:rPr>
                            <m:t>95</m:t>
                          </m:r>
                        </m:sub>
                      </m:sSub>
                      <m:r>
                        <a:rPr lang="de-DE" sz="2000" b="0" i="1" smtClean="0">
                          <a:solidFill>
                            <a:schemeClr val="tx1"/>
                          </a:solidFill>
                          <a:latin typeface="Cambria Math"/>
                          <a:ea typeface="Cambria Math"/>
                        </a:rPr>
                        <m:t>=</m:t>
                      </m:r>
                      <m:r>
                        <a:rPr lang="de-DE" sz="2000" b="0" i="1" smtClean="0">
                          <a:solidFill>
                            <a:schemeClr val="tx1"/>
                          </a:solidFill>
                          <a:latin typeface="Cambria Math" panose="02040503050406030204" pitchFamily="18" charset="0"/>
                          <a:ea typeface="Cambria Math"/>
                        </a:rPr>
                        <m:t>2.35</m:t>
                      </m:r>
                    </m:oMath>
                  </m:oMathPara>
                </a14:m>
                <a:endParaRPr lang="de-DE" sz="2000" dirty="0">
                  <a:solidFill>
                    <a:schemeClr val="tx1"/>
                  </a:solidFill>
                  <a:latin typeface="+mn-lt"/>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2539067" y="4207650"/>
                <a:ext cx="5860909" cy="413511"/>
              </a:xfrm>
              <a:prstGeom prst="rect">
                <a:avLst/>
              </a:prstGeom>
              <a:blipFill>
                <a:blip r:embed="rId12"/>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98577214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4.3 Spezielle Lagekennwerte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91</a:t>
            </a:r>
            <a:endParaRPr lang="de-DE" sz="8000" b="1" dirty="0">
              <a:solidFill>
                <a:schemeClr val="tx1"/>
              </a:solidFill>
              <a:latin typeface="+mj-lt"/>
            </a:endParaRPr>
          </a:p>
        </p:txBody>
      </p:sp>
      <p:sp>
        <p:nvSpPr>
          <p:cNvPr id="9" name="Rechteck 8"/>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7" name="Textfeld 16"/>
          <p:cNvSpPr txBox="1"/>
          <p:nvPr/>
        </p:nvSpPr>
        <p:spPr>
          <a:xfrm>
            <a:off x="468313" y="3501008"/>
            <a:ext cx="6984007" cy="400110"/>
          </a:xfrm>
          <a:prstGeom prst="rect">
            <a:avLst/>
          </a:prstGeom>
          <a:noFill/>
        </p:spPr>
        <p:txBody>
          <a:bodyPr wrap="square" rtlCol="0">
            <a:spAutoFit/>
          </a:bodyPr>
          <a:lstStyle/>
          <a:p>
            <a:r>
              <a:rPr lang="de-DE" sz="2000" dirty="0">
                <a:latin typeface="+mn-lt"/>
              </a:rPr>
              <a:t>&gt; Durchschnittliches Wachstum des realen BIP von 1994 bis 2007</a:t>
            </a:r>
          </a:p>
        </p:txBody>
      </p:sp>
      <mc:AlternateContent xmlns:mc="http://schemas.openxmlformats.org/markup-compatibility/2006" xmlns:a14="http://schemas.microsoft.com/office/drawing/2010/main">
        <mc:Choice Requires="a14">
          <p:sp>
            <p:nvSpPr>
              <p:cNvPr id="18" name="Textfeld 17"/>
              <p:cNvSpPr txBox="1"/>
              <p:nvPr/>
            </p:nvSpPr>
            <p:spPr>
              <a:xfrm>
                <a:off x="827582" y="3901080"/>
                <a:ext cx="7226210" cy="44371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𝑔𝑒𝑜𝑚</m:t>
                          </m:r>
                        </m:sub>
                      </m:sSub>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d>
                            <m:dPr>
                              <m:ctrlPr>
                                <a:rPr lang="de-DE" sz="2000" i="1" smtClean="0">
                                  <a:solidFill>
                                    <a:schemeClr val="tx1"/>
                                  </a:solidFill>
                                  <a:latin typeface="Cambria Math" panose="02040503050406030204" pitchFamily="18" charset="0"/>
                                </a:rPr>
                              </m:ctrlPr>
                            </m:dPr>
                            <m:e>
                              <m:r>
                                <a:rPr lang="de-DE" sz="2000" i="1">
                                  <a:solidFill>
                                    <a:schemeClr val="tx1"/>
                                  </a:solidFill>
                                  <a:latin typeface="Cambria Math"/>
                                </a:rPr>
                                <m:t>1.</m:t>
                              </m:r>
                              <m:r>
                                <a:rPr lang="de-DE" sz="2000" b="0" i="1" smtClean="0">
                                  <a:solidFill>
                                    <a:schemeClr val="tx1"/>
                                  </a:solidFill>
                                  <a:latin typeface="Cambria Math"/>
                                </a:rPr>
                                <m:t>017</m:t>
                              </m:r>
                              <m:r>
                                <a:rPr lang="de-DE" sz="2000" i="1">
                                  <a:solidFill>
                                    <a:schemeClr val="tx1"/>
                                  </a:solidFill>
                                  <a:latin typeface="Cambria Math"/>
                                  <a:ea typeface="Cambria Math"/>
                                </a:rPr>
                                <m:t>×</m:t>
                              </m:r>
                              <m:r>
                                <a:rPr lang="de-DE" sz="2000" b="0" i="1" smtClean="0">
                                  <a:solidFill>
                                    <a:schemeClr val="tx1"/>
                                  </a:solidFill>
                                  <a:latin typeface="Cambria Math"/>
                                  <a:ea typeface="Cambria Math"/>
                                </a:rPr>
                                <m:t>1.008</m:t>
                              </m:r>
                              <m:r>
                                <a:rPr lang="de-DE" sz="2000" i="1">
                                  <a:solidFill>
                                    <a:schemeClr val="tx1"/>
                                  </a:solidFill>
                                  <a:latin typeface="Cambria Math"/>
                                  <a:ea typeface="Cambria Math"/>
                                </a:rPr>
                                <m:t>×1.</m:t>
                              </m:r>
                              <m:r>
                                <a:rPr lang="de-DE" sz="2000" b="0" i="1" smtClean="0">
                                  <a:solidFill>
                                    <a:schemeClr val="tx1"/>
                                  </a:solidFill>
                                  <a:latin typeface="Cambria Math"/>
                                  <a:ea typeface="Cambria Math"/>
                                </a:rPr>
                                <m:t>017×…×1.033</m:t>
                              </m:r>
                            </m:e>
                          </m:d>
                        </m:e>
                        <m:sup>
                          <m:r>
                            <a:rPr lang="de-DE" sz="2000" b="0" i="1" smtClean="0">
                              <a:solidFill>
                                <a:schemeClr val="tx1"/>
                              </a:solidFill>
                              <a:latin typeface="Cambria Math"/>
                            </a:rPr>
                            <m:t>1/13</m:t>
                          </m:r>
                        </m:sup>
                      </m:sSup>
                      <m:r>
                        <a:rPr lang="de-DE" sz="2000" b="0" i="1" smtClean="0">
                          <a:solidFill>
                            <a:schemeClr val="tx1"/>
                          </a:solidFill>
                          <a:latin typeface="Cambria Math"/>
                          <a:ea typeface="Cambria Math"/>
                        </a:rPr>
                        <m:t>≈1.016</m:t>
                      </m:r>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827582" y="3901080"/>
                <a:ext cx="7226210" cy="443711"/>
              </a:xfrm>
              <a:prstGeom prst="rect">
                <a:avLst/>
              </a:prstGeom>
              <a:blipFill rotWithShape="1">
                <a:blip r:embed="rId4"/>
                <a:stretch>
                  <a:fillRect b="-4110"/>
                </a:stretch>
              </a:blipFill>
            </p:spPr>
            <p:txBody>
              <a:bodyPr/>
              <a:lstStyle/>
              <a:p>
                <a:r>
                  <a:rPr lang="de-DE">
                    <a:noFill/>
                  </a:rPr>
                  <a:t> </a:t>
                </a:r>
              </a:p>
            </p:txBody>
          </p:sp>
        </mc:Fallback>
      </mc:AlternateContent>
      <p:sp>
        <p:nvSpPr>
          <p:cNvPr id="19" name="Textfeld 18"/>
          <p:cNvSpPr txBox="1"/>
          <p:nvPr/>
        </p:nvSpPr>
        <p:spPr>
          <a:xfrm>
            <a:off x="468311" y="4448735"/>
            <a:ext cx="6984007" cy="400110"/>
          </a:xfrm>
          <a:prstGeom prst="rect">
            <a:avLst/>
          </a:prstGeom>
          <a:noFill/>
        </p:spPr>
        <p:txBody>
          <a:bodyPr wrap="square" rtlCol="0">
            <a:spAutoFit/>
          </a:bodyPr>
          <a:lstStyle/>
          <a:p>
            <a:r>
              <a:rPr lang="de-DE" sz="2000" dirty="0">
                <a:latin typeface="+mn-lt"/>
              </a:rPr>
              <a:t>&gt; Durchschnittliches Wachstum des realen BIP von 2008 bis 2012</a:t>
            </a:r>
          </a:p>
        </p:txBody>
      </p:sp>
      <mc:AlternateContent xmlns:mc="http://schemas.openxmlformats.org/markup-compatibility/2006" xmlns:a14="http://schemas.microsoft.com/office/drawing/2010/main">
        <mc:Choice Requires="a14">
          <p:sp>
            <p:nvSpPr>
              <p:cNvPr id="20" name="Textfeld 19"/>
              <p:cNvSpPr txBox="1"/>
              <p:nvPr/>
            </p:nvSpPr>
            <p:spPr>
              <a:xfrm>
                <a:off x="827582" y="4861669"/>
                <a:ext cx="7226210" cy="44371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𝑔𝑒𝑜𝑚</m:t>
                          </m:r>
                        </m:sub>
                      </m:sSub>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d>
                            <m:dPr>
                              <m:ctrlPr>
                                <a:rPr lang="de-DE" sz="2000" i="1" smtClean="0">
                                  <a:solidFill>
                                    <a:schemeClr val="tx1"/>
                                  </a:solidFill>
                                  <a:latin typeface="Cambria Math" panose="02040503050406030204" pitchFamily="18" charset="0"/>
                                </a:rPr>
                              </m:ctrlPr>
                            </m:dPr>
                            <m:e>
                              <m:r>
                                <a:rPr lang="de-DE" sz="2000" i="1">
                                  <a:solidFill>
                                    <a:schemeClr val="tx1"/>
                                  </a:solidFill>
                                  <a:latin typeface="Cambria Math"/>
                                </a:rPr>
                                <m:t>1.</m:t>
                              </m:r>
                              <m:r>
                                <a:rPr lang="de-DE" sz="2000" b="0" i="1" smtClean="0">
                                  <a:solidFill>
                                    <a:schemeClr val="tx1"/>
                                  </a:solidFill>
                                  <a:latin typeface="Cambria Math"/>
                                </a:rPr>
                                <m:t>011</m:t>
                              </m:r>
                              <m:r>
                                <a:rPr lang="de-DE" sz="2000" i="1">
                                  <a:solidFill>
                                    <a:schemeClr val="tx1"/>
                                  </a:solidFill>
                                  <a:latin typeface="Cambria Math"/>
                                  <a:ea typeface="Cambria Math"/>
                                </a:rPr>
                                <m:t>×</m:t>
                              </m:r>
                              <m:r>
                                <a:rPr lang="de-DE" sz="2000" b="0" i="1" smtClean="0">
                                  <a:solidFill>
                                    <a:schemeClr val="tx1"/>
                                  </a:solidFill>
                                  <a:latin typeface="Cambria Math"/>
                                  <a:ea typeface="Cambria Math"/>
                                </a:rPr>
                                <m:t>0.949</m:t>
                              </m:r>
                              <m:r>
                                <a:rPr lang="de-DE" sz="2000" i="1">
                                  <a:solidFill>
                                    <a:schemeClr val="tx1"/>
                                  </a:solidFill>
                                  <a:latin typeface="Cambria Math"/>
                                  <a:ea typeface="Cambria Math"/>
                                </a:rPr>
                                <m:t>×1.</m:t>
                              </m:r>
                              <m:r>
                                <a:rPr lang="de-DE" sz="2000" b="0" i="1" smtClean="0">
                                  <a:solidFill>
                                    <a:schemeClr val="tx1"/>
                                  </a:solidFill>
                                  <a:latin typeface="Cambria Math"/>
                                  <a:ea typeface="Cambria Math"/>
                                </a:rPr>
                                <m:t>040×1.033×1.007</m:t>
                              </m:r>
                            </m:e>
                          </m:d>
                        </m:e>
                        <m:sup>
                          <m:r>
                            <a:rPr lang="de-DE" sz="2000" b="0" i="1" smtClean="0">
                              <a:solidFill>
                                <a:schemeClr val="tx1"/>
                              </a:solidFill>
                              <a:latin typeface="Cambria Math"/>
                            </a:rPr>
                            <m:t>1/5</m:t>
                          </m:r>
                        </m:sup>
                      </m:sSup>
                      <m:r>
                        <a:rPr lang="de-DE" sz="2000" b="0" i="1" smtClean="0">
                          <a:solidFill>
                            <a:schemeClr val="tx1"/>
                          </a:solidFill>
                          <a:latin typeface="Cambria Math"/>
                          <a:ea typeface="Cambria Math"/>
                        </a:rPr>
                        <m:t>≈0.007</m:t>
                      </m:r>
                    </m:oMath>
                  </m:oMathPara>
                </a14:m>
                <a:endParaRPr lang="de-DE" sz="2000" dirty="0">
                  <a:solidFill>
                    <a:schemeClr val="tx1"/>
                  </a:solidFill>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827582" y="4861669"/>
                <a:ext cx="7226210" cy="443711"/>
              </a:xfrm>
              <a:prstGeom prst="rect">
                <a:avLst/>
              </a:prstGeom>
              <a:blipFill rotWithShape="1">
                <a:blip r:embed="rId5"/>
                <a:stretch>
                  <a:fillRect b="-5556"/>
                </a:stretch>
              </a:blipFill>
            </p:spPr>
            <p:txBody>
              <a:bodyPr/>
              <a:lstStyle/>
              <a:p>
                <a:r>
                  <a:rPr lang="de-DE">
                    <a:noFill/>
                  </a:rPr>
                  <a:t> </a:t>
                </a:r>
              </a:p>
            </p:txBody>
          </p:sp>
        </mc:Fallback>
      </mc:AlternateContent>
      <p:sp>
        <p:nvSpPr>
          <p:cNvPr id="21" name="Textfeld 20"/>
          <p:cNvSpPr txBox="1"/>
          <p:nvPr/>
        </p:nvSpPr>
        <p:spPr>
          <a:xfrm>
            <a:off x="468310" y="5319005"/>
            <a:ext cx="8064130" cy="400110"/>
          </a:xfrm>
          <a:prstGeom prst="rect">
            <a:avLst/>
          </a:prstGeom>
          <a:noFill/>
        </p:spPr>
        <p:txBody>
          <a:bodyPr wrap="square" rtlCol="0">
            <a:spAutoFit/>
          </a:bodyPr>
          <a:lstStyle/>
          <a:p>
            <a:r>
              <a:rPr lang="de-DE" sz="2000" dirty="0">
                <a:latin typeface="+mn-lt"/>
              </a:rPr>
              <a:t>&gt; Durchschnittliches Wachstum des nominalen BIP von 1994 bis 2012</a:t>
            </a:r>
          </a:p>
        </p:txBody>
      </p:sp>
      <mc:AlternateContent xmlns:mc="http://schemas.openxmlformats.org/markup-compatibility/2006" xmlns:a14="http://schemas.microsoft.com/office/drawing/2010/main">
        <mc:Choice Requires="a14">
          <p:sp>
            <p:nvSpPr>
              <p:cNvPr id="22" name="Textfeld 21"/>
              <p:cNvSpPr txBox="1"/>
              <p:nvPr/>
            </p:nvSpPr>
            <p:spPr>
              <a:xfrm>
                <a:off x="859118" y="5731939"/>
                <a:ext cx="7226210" cy="443711"/>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𝑔𝑒𝑜𝑚</m:t>
                          </m:r>
                        </m:sub>
                      </m:sSub>
                      <m:r>
                        <a:rPr lang="de-DE" sz="2000" b="0" i="1" smtClean="0">
                          <a:solidFill>
                            <a:schemeClr val="tx1"/>
                          </a:solidFill>
                          <a:latin typeface="Cambria Math"/>
                        </a:rPr>
                        <m:t>=</m:t>
                      </m:r>
                      <m:sSup>
                        <m:sSupPr>
                          <m:ctrlPr>
                            <a:rPr lang="de-DE" sz="2000" b="0" i="1" smtClean="0">
                              <a:solidFill>
                                <a:schemeClr val="tx1"/>
                              </a:solidFill>
                              <a:latin typeface="Cambria Math" panose="02040503050406030204" pitchFamily="18" charset="0"/>
                            </a:rPr>
                          </m:ctrlPr>
                        </m:sSupPr>
                        <m:e>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a:rPr>
                                <m:t>2666.4/1782.2</m:t>
                              </m:r>
                            </m:e>
                          </m:d>
                        </m:e>
                        <m:sup>
                          <m:r>
                            <a:rPr lang="de-DE" sz="2000" b="0" i="1" smtClean="0">
                              <a:solidFill>
                                <a:schemeClr val="tx1"/>
                              </a:solidFill>
                              <a:latin typeface="Cambria Math"/>
                            </a:rPr>
                            <m:t>1/18</m:t>
                          </m:r>
                        </m:sup>
                      </m:sSup>
                      <m:r>
                        <a:rPr lang="de-DE" sz="2000" b="0" i="1" smtClean="0">
                          <a:solidFill>
                            <a:schemeClr val="tx1"/>
                          </a:solidFill>
                          <a:latin typeface="Cambria Math"/>
                          <a:ea typeface="Cambria Math"/>
                        </a:rPr>
                        <m:t>≈1.023</m:t>
                      </m:r>
                    </m:oMath>
                  </m:oMathPara>
                </a14:m>
                <a:endParaRPr lang="de-DE" sz="2000" dirty="0">
                  <a:solidFill>
                    <a:schemeClr val="tx1"/>
                  </a:solidFill>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859118" y="5731939"/>
                <a:ext cx="7226210" cy="443711"/>
              </a:xfrm>
              <a:prstGeom prst="rect">
                <a:avLst/>
              </a:prstGeom>
              <a:blipFill rotWithShape="1">
                <a:blip r:embed="rId6"/>
                <a:stretch>
                  <a:fillRect b="-8219"/>
                </a:stretch>
              </a:blipFill>
            </p:spPr>
            <p:txBody>
              <a:bodyPr/>
              <a:lstStyle/>
              <a:p>
                <a:r>
                  <a:rPr lang="de-DE">
                    <a:noFill/>
                  </a:rPr>
                  <a:t> </a:t>
                </a:r>
              </a:p>
            </p:txBody>
          </p:sp>
        </mc:Fallback>
      </mc:AlternateContent>
      <p:pic>
        <p:nvPicPr>
          <p:cNvPr id="2" name="Grafik 1"/>
          <p:cNvPicPr>
            <a:picLocks noChangeAspect="1"/>
          </p:cNvPicPr>
          <p:nvPr/>
        </p:nvPicPr>
        <p:blipFill>
          <a:blip r:embed="rId7"/>
          <a:stretch>
            <a:fillRect/>
          </a:stretch>
        </p:blipFill>
        <p:spPr>
          <a:xfrm>
            <a:off x="468310" y="1026570"/>
            <a:ext cx="7200034" cy="2263336"/>
          </a:xfrm>
          <a:prstGeom prst="rect">
            <a:avLst/>
          </a:prstGeom>
        </p:spPr>
      </p:pic>
    </p:spTree>
    <p:extLst>
      <p:ext uri="{BB962C8B-B14F-4D97-AF65-F5344CB8AC3E}">
        <p14:creationId xmlns:p14="http://schemas.microsoft.com/office/powerpoint/2010/main" val="2415315960"/>
      </p:ext>
    </p:extLst>
  </p:cSld>
  <p:clrMapOvr>
    <a:masterClrMapping/>
  </p:clrMapOvr>
</p:sld>
</file>

<file path=ppt/slides/slide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68312" y="1124744"/>
            <a:ext cx="4967784"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Fallbeispiel 2: Klassengröße und Lernerfolg</a:t>
            </a:r>
          </a:p>
        </p:txBody>
      </p:sp>
      <p:sp>
        <p:nvSpPr>
          <p:cNvPr id="8" name="Textfeld 7"/>
          <p:cNvSpPr txBox="1">
            <a:spLocks noChangeArrowheads="1"/>
          </p:cNvSpPr>
          <p:nvPr/>
        </p:nvSpPr>
        <p:spPr bwMode="auto">
          <a:xfrm>
            <a:off x="468311" y="1700808"/>
            <a:ext cx="230348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937</a:t>
            </a:r>
            <a:endParaRPr lang="de-DE" sz="8000" b="1" dirty="0">
              <a:solidFill>
                <a:schemeClr val="tx1"/>
              </a:solidFill>
              <a:latin typeface="+mj-lt"/>
            </a:endParaRPr>
          </a:p>
        </p:txBody>
      </p:sp>
      <p:sp>
        <p:nvSpPr>
          <p:cNvPr id="12" name="TextBox 1"/>
          <p:cNvSpPr txBox="1"/>
          <p:nvPr/>
        </p:nvSpPr>
        <p:spPr>
          <a:xfrm>
            <a:off x="468311" y="2175871"/>
            <a:ext cx="6191921" cy="400110"/>
          </a:xfrm>
          <a:prstGeom prst="rect">
            <a:avLst/>
          </a:prstGeom>
          <a:noFill/>
        </p:spPr>
        <p:txBody>
          <a:bodyPr wrap="square" rtlCol="0">
            <a:spAutoFit/>
          </a:bodyPr>
          <a:lstStyle/>
          <a:p>
            <a:r>
              <a:rPr lang="de-DE" sz="2000" dirty="0">
                <a:latin typeface="+mn-lt"/>
              </a:rPr>
              <a:t>Realer Datensatz</a:t>
            </a:r>
          </a:p>
        </p:txBody>
      </p:sp>
      <mc:AlternateContent xmlns:mc="http://schemas.openxmlformats.org/markup-compatibility/2006" xmlns:a14="http://schemas.microsoft.com/office/drawing/2010/main">
        <mc:Choice Requires="a14">
          <p:sp>
            <p:nvSpPr>
              <p:cNvPr id="13" name="TextBox 1"/>
              <p:cNvSpPr txBox="1"/>
              <p:nvPr/>
            </p:nvSpPr>
            <p:spPr>
              <a:xfrm>
                <a:off x="683542" y="5179983"/>
                <a:ext cx="6696770" cy="1015663"/>
              </a:xfrm>
              <a:prstGeom prst="rect">
                <a:avLst/>
              </a:prstGeom>
              <a:noFill/>
            </p:spPr>
            <p:txBody>
              <a:bodyPr wrap="square" rtlCol="0">
                <a:spAutoFit/>
              </a:bodyPr>
              <a:lstStyle/>
              <a:p>
                <a:r>
                  <a:rPr lang="de-DE" sz="2000" dirty="0">
                    <a:latin typeface="+mn-lt"/>
                  </a:rPr>
                  <a:t>Daten von Schülern der 5. Klasse aus einer standardisierten</a:t>
                </a:r>
              </a:p>
              <a:p>
                <a:r>
                  <a:rPr lang="de-DE" sz="2000" dirty="0">
                    <a:latin typeface="+mn-lt"/>
                  </a:rPr>
                  <a:t>Prüfung in Kalifornien aus den Jahren 1998, 1999.</a:t>
                </a:r>
              </a:p>
              <a:p>
                <a:r>
                  <a:rPr lang="de-DE" sz="2000" dirty="0">
                    <a:latin typeface="+mn-lt"/>
                  </a:rPr>
                  <a:t>Umfang: </a:t>
                </a:r>
                <a14:m>
                  <m:oMath xmlns:m="http://schemas.openxmlformats.org/officeDocument/2006/math">
                    <m:r>
                      <a:rPr lang="de-DE" sz="2000" b="0" i="1" smtClean="0">
                        <a:latin typeface="Cambria Math" panose="02040503050406030204" pitchFamily="18" charset="0"/>
                      </a:rPr>
                      <m:t>𝑛</m:t>
                    </m:r>
                    <m:r>
                      <a:rPr lang="de-DE" sz="2000" b="0" i="1" smtClean="0">
                        <a:latin typeface="Cambria Math" panose="02040503050406030204" pitchFamily="18" charset="0"/>
                      </a:rPr>
                      <m:t>=420</m:t>
                    </m:r>
                  </m:oMath>
                </a14:m>
                <a:r>
                  <a:rPr lang="de-DE" sz="2000" dirty="0">
                    <a:latin typeface="+mn-lt"/>
                  </a:rPr>
                  <a:t> Schuldistrikte</a:t>
                </a:r>
              </a:p>
            </p:txBody>
          </p:sp>
        </mc:Choice>
        <mc:Fallback xmlns="">
          <p:sp>
            <p:nvSpPr>
              <p:cNvPr id="13" name="TextBox 1"/>
              <p:cNvSpPr txBox="1">
                <a:spLocks noRot="1" noChangeAspect="1" noMove="1" noResize="1" noEditPoints="1" noAdjustHandles="1" noChangeArrowheads="1" noChangeShapeType="1" noTextEdit="1"/>
              </p:cNvSpPr>
              <p:nvPr/>
            </p:nvSpPr>
            <p:spPr>
              <a:xfrm>
                <a:off x="683542" y="5179983"/>
                <a:ext cx="6696770" cy="1015663"/>
              </a:xfrm>
              <a:prstGeom prst="rect">
                <a:avLst/>
              </a:prstGeom>
              <a:blipFill>
                <a:blip r:embed="rId3"/>
                <a:stretch>
                  <a:fillRect l="-910" t="-3614" b="-10241"/>
                </a:stretch>
              </a:blipFill>
            </p:spPr>
            <p:txBody>
              <a:bodyPr/>
              <a:lstStyle/>
              <a:p>
                <a:r>
                  <a:rPr lang="en-US">
                    <a:noFill/>
                  </a:rPr>
                  <a:t> </a:t>
                </a:r>
              </a:p>
            </p:txBody>
          </p:sp>
        </mc:Fallback>
      </mc:AlternateContent>
      <p:pic>
        <p:nvPicPr>
          <p:cNvPr id="3" name="Grafik 2"/>
          <p:cNvPicPr>
            <a:picLocks noChangeAspect="1"/>
          </p:cNvPicPr>
          <p:nvPr/>
        </p:nvPicPr>
        <p:blipFill>
          <a:blip r:embed="rId4"/>
          <a:stretch>
            <a:fillRect/>
          </a:stretch>
        </p:blipFill>
        <p:spPr>
          <a:xfrm>
            <a:off x="687982" y="2969429"/>
            <a:ext cx="7296150" cy="1914525"/>
          </a:xfrm>
          <a:prstGeom prst="rect">
            <a:avLst/>
          </a:prstGeom>
        </p:spPr>
      </p:pic>
    </p:spTree>
    <p:extLst>
      <p:ext uri="{BB962C8B-B14F-4D97-AF65-F5344CB8AC3E}">
        <p14:creationId xmlns:p14="http://schemas.microsoft.com/office/powerpoint/2010/main" val="809411735"/>
      </p:ext>
    </p:extLst>
  </p:cSld>
  <p:clrMapOvr>
    <a:masterClrMapping/>
  </p:clrMapOvr>
</p:sld>
</file>

<file path=ppt/slides/slide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938</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1187624" y="4135228"/>
            <a:ext cx="4162425" cy="1666875"/>
          </a:xfrm>
          <a:prstGeom prst="rect">
            <a:avLst/>
          </a:prstGeom>
        </p:spPr>
      </p:pic>
      <p:pic>
        <p:nvPicPr>
          <p:cNvPr id="3" name="Grafik 2"/>
          <p:cNvPicPr>
            <a:picLocks noChangeAspect="1"/>
          </p:cNvPicPr>
          <p:nvPr/>
        </p:nvPicPr>
        <p:blipFill>
          <a:blip r:embed="rId4"/>
          <a:stretch>
            <a:fillRect/>
          </a:stretch>
        </p:blipFill>
        <p:spPr>
          <a:xfrm>
            <a:off x="468313" y="1137396"/>
            <a:ext cx="7820025" cy="2524125"/>
          </a:xfrm>
          <a:prstGeom prst="rect">
            <a:avLst/>
          </a:prstGeom>
        </p:spPr>
      </p:pic>
    </p:spTree>
    <p:extLst>
      <p:ext uri="{BB962C8B-B14F-4D97-AF65-F5344CB8AC3E}">
        <p14:creationId xmlns:p14="http://schemas.microsoft.com/office/powerpoint/2010/main" val="2697999107"/>
      </p:ext>
    </p:extLst>
  </p:cSld>
  <p:clrMapOvr>
    <a:masterClrMapping/>
  </p:clrMapOvr>
</p:sld>
</file>

<file path=ppt/slides/slide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7200" y="1140594"/>
            <a:ext cx="7362825" cy="5286375"/>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939</a:t>
            </a:r>
            <a:endParaRPr lang="de-DE" sz="8000" b="1" dirty="0">
              <a:solidFill>
                <a:schemeClr val="tx1"/>
              </a:solidFill>
              <a:latin typeface="+mj-lt"/>
            </a:endParaRPr>
          </a:p>
        </p:txBody>
      </p:sp>
    </p:spTree>
    <p:extLst>
      <p:ext uri="{BB962C8B-B14F-4D97-AF65-F5344CB8AC3E}">
        <p14:creationId xmlns:p14="http://schemas.microsoft.com/office/powerpoint/2010/main" val="4094144280"/>
      </p:ext>
    </p:extLst>
  </p:cSld>
  <p:clrMapOvr>
    <a:masterClrMapping/>
  </p:clrMapOvr>
</p:sld>
</file>

<file path=ppt/slides/slide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Textfeld 7"/>
          <p:cNvSpPr txBox="1">
            <a:spLocks noChangeArrowheads="1"/>
          </p:cNvSpPr>
          <p:nvPr/>
        </p:nvSpPr>
        <p:spPr bwMode="auto">
          <a:xfrm>
            <a:off x="468313" y="3441317"/>
            <a:ext cx="561585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 BH: Diskussion der Modellannahmen </a:t>
            </a:r>
            <a:r>
              <a:rPr lang="de-DE" sz="2000" dirty="0">
                <a:solidFill>
                  <a:srgbClr val="0070C0"/>
                </a:solidFill>
                <a:latin typeface="+mn-lt"/>
              </a:rPr>
              <a:t>●</a:t>
            </a:r>
            <a:endParaRPr lang="de-DE" sz="2000" b="1" dirty="0">
              <a:solidFill>
                <a:srgbClr val="0070C0"/>
              </a:solidFill>
              <a:latin typeface="+mn-lt"/>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940</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4" name="TextBox 1"/>
              <p:cNvSpPr txBox="1"/>
              <p:nvPr/>
            </p:nvSpPr>
            <p:spPr>
              <a:xfrm>
                <a:off x="468313" y="1058503"/>
                <a:ext cx="8219291" cy="2246769"/>
              </a:xfrm>
              <a:prstGeom prst="rect">
                <a:avLst/>
              </a:prstGeom>
              <a:noFill/>
            </p:spPr>
            <p:txBody>
              <a:bodyPr wrap="square" rtlCol="0">
                <a:spAutoFit/>
              </a:bodyPr>
              <a:lstStyle/>
              <a:p>
                <a:r>
                  <a:rPr lang="de-DE" sz="2000" dirty="0">
                    <a:latin typeface="+mn-lt"/>
                  </a:rPr>
                  <a:t>Problemstellung:</a:t>
                </a:r>
              </a:p>
              <a:p>
                <a:r>
                  <a:rPr lang="de-DE" sz="2000" dirty="0">
                    <a:latin typeface="+mn-lt"/>
                  </a:rPr>
                  <a:t>Angenommen, man möchte untersuchen, ob es sich lohnt mehr Lehrer</a:t>
                </a:r>
              </a:p>
              <a:p>
                <a:r>
                  <a:rPr lang="de-DE" sz="2000" dirty="0">
                    <a:latin typeface="+mn-lt"/>
                  </a:rPr>
                  <a:t>einzustellen, um den Lernerfolg der Schüler zu verbessern. Der grund-</a:t>
                </a:r>
              </a:p>
              <a:p>
                <a:r>
                  <a:rPr lang="de-DE" sz="2000" dirty="0" err="1">
                    <a:latin typeface="+mn-lt"/>
                  </a:rPr>
                  <a:t>sätzliche</a:t>
                </a:r>
                <a:r>
                  <a:rPr lang="de-DE" sz="2000" dirty="0">
                    <a:latin typeface="+mn-lt"/>
                  </a:rPr>
                  <a:t> Modellansatz laute dabei zunächst einmal</a:t>
                </a:r>
              </a:p>
              <a:p>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a:rPr>
                          <m:t>𝑌</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rPr>
                          <m:t>0</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ea typeface="Cambria Math"/>
                          </a:rPr>
                          <m:t>𝛽</m:t>
                        </m:r>
                      </m:e>
                      <m:sub>
                        <m:r>
                          <a:rPr lang="de-DE" sz="2000" i="1">
                            <a:latin typeface="Cambria Math"/>
                            <a:ea typeface="Cambria Math"/>
                          </a:rPr>
                          <m:t>1</m:t>
                        </m:r>
                      </m:sub>
                    </m:sSub>
                    <m:sSub>
                      <m:sSubPr>
                        <m:ctrlPr>
                          <a:rPr lang="de-DE" sz="2000" i="1">
                            <a:latin typeface="Cambria Math" panose="02040503050406030204" pitchFamily="18" charset="0"/>
                          </a:rPr>
                        </m:ctrlPr>
                      </m:sSubPr>
                      <m:e>
                        <m:r>
                          <a:rPr lang="de-DE" sz="2000" b="0" i="1" smtClean="0">
                            <a:latin typeface="Cambria Math" panose="02040503050406030204" pitchFamily="18" charset="0"/>
                          </a:rPr>
                          <m:t>𝑋</m:t>
                        </m:r>
                      </m:e>
                      <m:sub>
                        <m:r>
                          <a:rPr lang="de-DE" sz="2000" i="1">
                            <a:latin typeface="Cambria Math"/>
                          </a:rPr>
                          <m:t>𝑖</m:t>
                        </m:r>
                      </m:sub>
                    </m:sSub>
                    <m:r>
                      <a:rPr lang="de-DE" sz="2000" i="1">
                        <a:latin typeface="Cambria Math"/>
                      </a:rPr>
                      <m:t>+</m:t>
                    </m:r>
                    <m:sSub>
                      <m:sSubPr>
                        <m:ctrlPr>
                          <a:rPr lang="de-DE" sz="2000" i="1">
                            <a:latin typeface="Cambria Math" panose="02040503050406030204" pitchFamily="18" charset="0"/>
                          </a:rPr>
                        </m:ctrlPr>
                      </m:sSubPr>
                      <m:e>
                        <m:r>
                          <a:rPr lang="de-DE" sz="2000" i="1">
                            <a:latin typeface="Cambria Math"/>
                          </a:rPr>
                          <m:t>𝑈</m:t>
                        </m:r>
                      </m:e>
                      <m:sub>
                        <m:r>
                          <a:rPr lang="de-DE" sz="2000" i="1">
                            <a:latin typeface="Cambria Math"/>
                          </a:rPr>
                          <m:t>𝑖</m:t>
                        </m:r>
                      </m:sub>
                    </m:sSub>
                  </m:oMath>
                </a14:m>
                <a:r>
                  <a:rPr lang="de-DE" sz="2000" dirty="0"/>
                  <a:t>   </a:t>
                </a:r>
                <a:r>
                  <a:rPr lang="de-DE" sz="2000" dirty="0">
                    <a:latin typeface="+mn-lt"/>
                  </a:rPr>
                  <a:t>für</a:t>
                </a:r>
                <a:r>
                  <a:rPr lang="de-DE" sz="2000" dirty="0"/>
                  <a:t> </a:t>
                </a:r>
                <a14:m>
                  <m:oMath xmlns:m="http://schemas.openxmlformats.org/officeDocument/2006/math">
                    <m:r>
                      <a:rPr lang="de-DE" sz="2000" i="1">
                        <a:latin typeface="Cambria Math"/>
                      </a:rPr>
                      <m:t>𝑖</m:t>
                    </m:r>
                    <m:r>
                      <a:rPr lang="de-DE" sz="2000" i="1">
                        <a:latin typeface="Cambria Math"/>
                      </a:rPr>
                      <m:t>=1,…,420</m:t>
                    </m:r>
                  </m:oMath>
                </a14:m>
                <a:r>
                  <a:rPr lang="de-DE" sz="2000" dirty="0"/>
                  <a:t>,</a:t>
                </a:r>
              </a:p>
              <a:p>
                <a:r>
                  <a:rPr lang="de-DE" sz="2000" dirty="0">
                    <a:latin typeface="+mn-lt"/>
                  </a:rPr>
                  <a:t>wobei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𝑌</m:t>
                        </m:r>
                      </m:e>
                      <m:sub>
                        <m:r>
                          <a:rPr lang="de-DE" sz="2000" b="0" i="1" smtClean="0">
                            <a:latin typeface="Cambria Math" panose="02040503050406030204" pitchFamily="18" charset="0"/>
                          </a:rPr>
                          <m:t>𝑖</m:t>
                        </m:r>
                      </m:sub>
                    </m:sSub>
                  </m:oMath>
                </a14:m>
                <a:r>
                  <a:rPr lang="de-DE" sz="2000" dirty="0">
                    <a:latin typeface="+mn-lt"/>
                  </a:rPr>
                  <a:t> das (durchschnittlich) Testergebnis im </a:t>
                </a:r>
                <a:r>
                  <a:rPr lang="de-DE" sz="2000" i="1" dirty="0">
                    <a:latin typeface="+mn-lt"/>
                  </a:rPr>
                  <a:t>i</a:t>
                </a:r>
                <a:r>
                  <a:rPr lang="de-DE" sz="2000" dirty="0">
                    <a:latin typeface="+mn-lt"/>
                  </a:rPr>
                  <a:t>-</a:t>
                </a:r>
                <a:r>
                  <a:rPr lang="de-DE" sz="2000" dirty="0" err="1">
                    <a:latin typeface="+mn-lt"/>
                  </a:rPr>
                  <a:t>ten</a:t>
                </a:r>
                <a:r>
                  <a:rPr lang="de-DE" sz="2000" dirty="0">
                    <a:latin typeface="+mn-lt"/>
                  </a:rPr>
                  <a:t> Distrikt ist und</a:t>
                </a:r>
              </a:p>
              <a:p>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𝑖</m:t>
                        </m:r>
                      </m:sub>
                    </m:sSub>
                  </m:oMath>
                </a14:m>
                <a:r>
                  <a:rPr lang="de-DE" sz="2000" dirty="0">
                    <a:latin typeface="+mn-lt"/>
                  </a:rPr>
                  <a:t> die (durchschnittliche) Klassengröße </a:t>
                </a:r>
              </a:p>
            </p:txBody>
          </p:sp>
        </mc:Choice>
        <mc:Fallback xmlns="">
          <p:sp>
            <p:nvSpPr>
              <p:cNvPr id="14" name="TextBox 1"/>
              <p:cNvSpPr txBox="1">
                <a:spLocks noRot="1" noChangeAspect="1" noMove="1" noResize="1" noEditPoints="1" noAdjustHandles="1" noChangeArrowheads="1" noChangeShapeType="1" noTextEdit="1"/>
              </p:cNvSpPr>
              <p:nvPr/>
            </p:nvSpPr>
            <p:spPr>
              <a:xfrm>
                <a:off x="468313" y="1058503"/>
                <a:ext cx="8219291" cy="2246769"/>
              </a:xfrm>
              <a:prstGeom prst="rect">
                <a:avLst/>
              </a:prstGeom>
              <a:blipFill>
                <a:blip r:embed="rId3"/>
                <a:stretch>
                  <a:fillRect l="-816" t="-1630" b="-4076"/>
                </a:stretch>
              </a:blipFill>
            </p:spPr>
            <p:txBody>
              <a:bodyPr/>
              <a:lstStyle/>
              <a:p>
                <a:r>
                  <a:rPr lang="en-US">
                    <a:noFill/>
                  </a:rPr>
                  <a:t> </a:t>
                </a:r>
              </a:p>
            </p:txBody>
          </p:sp>
        </mc:Fallback>
      </mc:AlternateContent>
      <p:sp>
        <p:nvSpPr>
          <p:cNvPr id="9" name="TextBox 1"/>
          <p:cNvSpPr txBox="1"/>
          <p:nvPr/>
        </p:nvSpPr>
        <p:spPr>
          <a:xfrm>
            <a:off x="456397" y="3867614"/>
            <a:ext cx="7920111" cy="1015663"/>
          </a:xfrm>
          <a:prstGeom prst="rect">
            <a:avLst/>
          </a:prstGeom>
          <a:noFill/>
        </p:spPr>
        <p:txBody>
          <a:bodyPr wrap="square" rtlCol="0">
            <a:spAutoFit/>
          </a:bodyPr>
          <a:lstStyle/>
          <a:p>
            <a:r>
              <a:rPr lang="de-DE" sz="2000" dirty="0">
                <a:latin typeface="+mn-lt"/>
              </a:rPr>
              <a:t>&gt; Linearitätsannahme (A0):</a:t>
            </a:r>
          </a:p>
          <a:p>
            <a:r>
              <a:rPr lang="de-DE" sz="2000" dirty="0">
                <a:latin typeface="+mn-lt"/>
              </a:rPr>
              <a:t>   Scheint bei Betrachtung des Streudiagramms (</a:t>
            </a:r>
            <a:r>
              <a:rPr lang="de-DE" sz="2000" dirty="0" err="1">
                <a:latin typeface="+mn-lt"/>
              </a:rPr>
              <a:t>testscr</a:t>
            </a:r>
            <a:r>
              <a:rPr lang="de-DE" sz="2000" dirty="0">
                <a:latin typeface="+mn-lt"/>
              </a:rPr>
              <a:t> vs. </a:t>
            </a:r>
            <a:r>
              <a:rPr lang="de-DE" sz="2000" dirty="0" err="1">
                <a:latin typeface="+mn-lt"/>
              </a:rPr>
              <a:t>str</a:t>
            </a:r>
            <a:r>
              <a:rPr lang="de-DE" sz="2000" dirty="0">
                <a:latin typeface="+mn-lt"/>
              </a:rPr>
              <a:t>) in </a:t>
            </a:r>
          </a:p>
          <a:p>
            <a:r>
              <a:rPr lang="de-DE" sz="2000" dirty="0">
                <a:latin typeface="+mn-lt"/>
              </a:rPr>
              <a:t>   Ordnung zu gehen. Fachspezifische Kenntnisse weiter hilfreich…</a:t>
            </a:r>
          </a:p>
        </p:txBody>
      </p:sp>
      <mc:AlternateContent xmlns:mc="http://schemas.openxmlformats.org/markup-compatibility/2006" xmlns:a14="http://schemas.microsoft.com/office/drawing/2010/main">
        <mc:Choice Requires="a14">
          <p:sp>
            <p:nvSpPr>
              <p:cNvPr id="10" name="TextBox 1"/>
              <p:cNvSpPr txBox="1"/>
              <p:nvPr/>
            </p:nvSpPr>
            <p:spPr>
              <a:xfrm>
                <a:off x="456398" y="4893440"/>
                <a:ext cx="4115602" cy="406458"/>
              </a:xfrm>
              <a:prstGeom prst="rect">
                <a:avLst/>
              </a:prstGeom>
              <a:noFill/>
            </p:spPr>
            <p:txBody>
              <a:bodyPr wrap="square" rtlCol="0">
                <a:spAutoFit/>
              </a:bodyPr>
              <a:lstStyle/>
              <a:p>
                <a:r>
                  <a:rPr lang="de-DE" sz="2000" dirty="0">
                    <a:latin typeface="+mn-lt"/>
                  </a:rPr>
                  <a:t>&gt; Annahme (A1):   </a:t>
                </a:r>
                <a14:m>
                  <m:oMath xmlns:m="http://schemas.openxmlformats.org/officeDocument/2006/math">
                    <m:r>
                      <a:rPr lang="de-DE" sz="2000" i="1">
                        <a:latin typeface="Cambria Math" panose="02040503050406030204" pitchFamily="18" charset="0"/>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𝑈</m:t>
                            </m:r>
                          </m:e>
                          <m:sub>
                            <m:r>
                              <a:rPr lang="de-DE" sz="2000" i="1">
                                <a:latin typeface="Cambria Math" panose="02040503050406030204" pitchFamily="18" charset="0"/>
                              </a:rPr>
                              <m:t>𝑖</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𝑖</m:t>
                            </m:r>
                          </m:sub>
                        </m:sSub>
                      </m:e>
                    </m:d>
                    <m:r>
                      <a:rPr lang="de-DE" sz="2000" i="1">
                        <a:latin typeface="Cambria Math" panose="02040503050406030204" pitchFamily="18" charset="0"/>
                      </a:rPr>
                      <m:t>=0</m:t>
                    </m:r>
                  </m:oMath>
                </a14:m>
                <a:endParaRPr lang="de-DE" sz="2000" dirty="0">
                  <a:latin typeface="+mn-lt"/>
                </a:endParaRPr>
              </a:p>
            </p:txBody>
          </p:sp>
        </mc:Choice>
        <mc:Fallback xmlns="">
          <p:sp>
            <p:nvSpPr>
              <p:cNvPr id="10" name="TextBox 1"/>
              <p:cNvSpPr txBox="1">
                <a:spLocks noRot="1" noChangeAspect="1" noMove="1" noResize="1" noEditPoints="1" noAdjustHandles="1" noChangeArrowheads="1" noChangeShapeType="1" noTextEdit="1"/>
              </p:cNvSpPr>
              <p:nvPr/>
            </p:nvSpPr>
            <p:spPr>
              <a:xfrm>
                <a:off x="456398" y="4893440"/>
                <a:ext cx="4115602" cy="406458"/>
              </a:xfrm>
              <a:prstGeom prst="rect">
                <a:avLst/>
              </a:prstGeom>
              <a:blipFill>
                <a:blip r:embed="rId4"/>
                <a:stretch>
                  <a:fillRect l="-1630" t="-9091"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Box 1"/>
              <p:cNvSpPr txBox="1"/>
              <p:nvPr/>
            </p:nvSpPr>
            <p:spPr>
              <a:xfrm>
                <a:off x="611560" y="5318630"/>
                <a:ext cx="7128792" cy="1323439"/>
              </a:xfrm>
              <a:prstGeom prst="rect">
                <a:avLst/>
              </a:prstGeom>
              <a:noFill/>
            </p:spPr>
            <p:txBody>
              <a:bodyPr wrap="square" rtlCol="0">
                <a:spAutoFit/>
              </a:bodyPr>
              <a:lstStyle/>
              <a:p>
                <a:pPr algn="just"/>
                <a:r>
                  <a:rPr lang="de-DE" sz="2000" dirty="0">
                    <a:latin typeface="+mn-lt"/>
                  </a:rPr>
                  <a:t>Wir stellen hierzu die Leitfrage für das OVB-Problem (</a:t>
                </a:r>
                <a:r>
                  <a:rPr lang="de-DE" sz="2000">
                    <a:latin typeface="+mn-lt"/>
                  </a:rPr>
                  <a:t>Folie 925):</a:t>
                </a:r>
                <a:endParaRPr lang="de-DE" sz="2000" dirty="0">
                  <a:latin typeface="+mn-lt"/>
                </a:endParaRPr>
              </a:p>
              <a:p>
                <a:pPr algn="just"/>
                <a:r>
                  <a:rPr lang="de-DE" sz="2000" dirty="0">
                    <a:latin typeface="+mn-lt"/>
                  </a:rPr>
                  <a:t>Gibt es neben dem Regressor </a:t>
                </a:r>
                <a14:m>
                  <m:oMath xmlns:m="http://schemas.openxmlformats.org/officeDocument/2006/math">
                    <m:r>
                      <a:rPr lang="de-DE" sz="2000" b="0" i="1" smtClean="0">
                        <a:latin typeface="Cambria Math" panose="02040503050406030204" pitchFamily="18" charset="0"/>
                      </a:rPr>
                      <m:t>𝑋</m:t>
                    </m:r>
                  </m:oMath>
                </a14:m>
                <a:r>
                  <a:rPr lang="de-DE" sz="2000" dirty="0">
                    <a:latin typeface="+mn-lt"/>
                  </a:rPr>
                  <a:t>, also der beobachteten Einfluss-</a:t>
                </a:r>
              </a:p>
              <a:p>
                <a:pPr algn="just"/>
                <a:r>
                  <a:rPr lang="de-DE" sz="2000" dirty="0" err="1">
                    <a:latin typeface="+mn-lt"/>
                  </a:rPr>
                  <a:t>größe</a:t>
                </a:r>
                <a:r>
                  <a:rPr lang="de-DE" sz="2000" dirty="0">
                    <a:latin typeface="+mn-lt"/>
                  </a:rPr>
                  <a:t>, eine weitere maßgebliche Einflussgröße auf </a:t>
                </a:r>
                <a14:m>
                  <m:oMath xmlns:m="http://schemas.openxmlformats.org/officeDocument/2006/math">
                    <m:r>
                      <a:rPr lang="de-DE" sz="2000" b="0" i="1" smtClean="0">
                        <a:latin typeface="Cambria Math" panose="02040503050406030204" pitchFamily="18" charset="0"/>
                      </a:rPr>
                      <m:t>𝑌</m:t>
                    </m:r>
                  </m:oMath>
                </a14:m>
                <a:r>
                  <a:rPr lang="de-DE" sz="2000" dirty="0">
                    <a:latin typeface="+mn-lt"/>
                  </a:rPr>
                  <a:t>, die mit </a:t>
                </a:r>
                <a14:m>
                  <m:oMath xmlns:m="http://schemas.openxmlformats.org/officeDocument/2006/math">
                    <m:r>
                      <a:rPr lang="de-DE" sz="2000" b="0" i="1" smtClean="0">
                        <a:latin typeface="Cambria Math" panose="02040503050406030204" pitchFamily="18" charset="0"/>
                      </a:rPr>
                      <m:t>𝑋</m:t>
                    </m:r>
                  </m:oMath>
                </a14:m>
                <a:endParaRPr lang="de-DE" sz="2000" dirty="0">
                  <a:latin typeface="+mn-lt"/>
                </a:endParaRPr>
              </a:p>
              <a:p>
                <a:pPr algn="just"/>
                <a:r>
                  <a:rPr lang="de-DE" sz="2000" dirty="0">
                    <a:latin typeface="+mn-lt"/>
                  </a:rPr>
                  <a:t>korreliert ist? </a:t>
                </a:r>
              </a:p>
            </p:txBody>
          </p:sp>
        </mc:Choice>
        <mc:Fallback xmlns="">
          <p:sp>
            <p:nvSpPr>
              <p:cNvPr id="12" name="TextBox 1"/>
              <p:cNvSpPr txBox="1">
                <a:spLocks noRot="1" noChangeAspect="1" noMove="1" noResize="1" noEditPoints="1" noAdjustHandles="1" noChangeArrowheads="1" noChangeShapeType="1" noTextEdit="1"/>
              </p:cNvSpPr>
              <p:nvPr/>
            </p:nvSpPr>
            <p:spPr>
              <a:xfrm>
                <a:off x="611560" y="5318630"/>
                <a:ext cx="7128792" cy="1323439"/>
              </a:xfrm>
              <a:prstGeom prst="rect">
                <a:avLst/>
              </a:prstGeom>
              <a:blipFill>
                <a:blip r:embed="rId5"/>
                <a:stretch>
                  <a:fillRect l="-855" t="-2294" b="-6881"/>
                </a:stretch>
              </a:blipFill>
            </p:spPr>
            <p:txBody>
              <a:bodyPr/>
              <a:lstStyle/>
              <a:p>
                <a:r>
                  <a:rPr lang="en-US">
                    <a:noFill/>
                  </a:rPr>
                  <a:t> </a:t>
                </a:r>
              </a:p>
            </p:txBody>
          </p:sp>
        </mc:Fallback>
      </mc:AlternateContent>
    </p:spTree>
    <p:extLst>
      <p:ext uri="{BB962C8B-B14F-4D97-AF65-F5344CB8AC3E}">
        <p14:creationId xmlns:p14="http://schemas.microsoft.com/office/powerpoint/2010/main" val="3334461052"/>
      </p:ext>
    </p:extLst>
  </p:cSld>
  <p:clrMapOvr>
    <a:masterClrMapping/>
  </p:clrMapOvr>
</p:sld>
</file>

<file path=ppt/slides/slide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8" name="TextBox 1"/>
          <p:cNvSpPr txBox="1"/>
          <p:nvPr/>
        </p:nvSpPr>
        <p:spPr>
          <a:xfrm>
            <a:off x="683568" y="993367"/>
            <a:ext cx="7128792" cy="1631216"/>
          </a:xfrm>
          <a:prstGeom prst="rect">
            <a:avLst/>
          </a:prstGeom>
          <a:noFill/>
        </p:spPr>
        <p:txBody>
          <a:bodyPr wrap="square" rtlCol="0">
            <a:spAutoFit/>
          </a:bodyPr>
          <a:lstStyle/>
          <a:p>
            <a:pPr algn="just"/>
            <a:r>
              <a:rPr lang="de-DE" sz="2000" dirty="0">
                <a:latin typeface="+mn-lt"/>
              </a:rPr>
              <a:t>Antwort hierzu:</a:t>
            </a:r>
          </a:p>
          <a:p>
            <a:pPr algn="just"/>
            <a:r>
              <a:rPr lang="de-DE" sz="2000" dirty="0">
                <a:latin typeface="+mn-lt"/>
              </a:rPr>
              <a:t>OVB-Leitfrage kann bejaht werden, da </a:t>
            </a:r>
            <a:r>
              <a:rPr lang="de-DE" sz="2000" i="1" dirty="0" err="1">
                <a:latin typeface="+mn-lt"/>
              </a:rPr>
              <a:t>str</a:t>
            </a:r>
            <a:r>
              <a:rPr lang="de-DE" sz="2000" dirty="0">
                <a:latin typeface="+mn-lt"/>
              </a:rPr>
              <a:t> mit </a:t>
            </a:r>
            <a:r>
              <a:rPr lang="de-DE" sz="2000" i="1" dirty="0" err="1">
                <a:latin typeface="+mn-lt"/>
              </a:rPr>
              <a:t>elpct</a:t>
            </a:r>
            <a:r>
              <a:rPr lang="de-DE" sz="2000" dirty="0">
                <a:latin typeface="+mn-lt"/>
              </a:rPr>
              <a:t> und </a:t>
            </a:r>
            <a:r>
              <a:rPr lang="de-DE" sz="2000" i="1" dirty="0" err="1">
                <a:latin typeface="+mn-lt"/>
              </a:rPr>
              <a:t>mealpct</a:t>
            </a:r>
            <a:endParaRPr lang="de-DE" sz="2000" i="1" dirty="0">
              <a:latin typeface="+mn-lt"/>
            </a:endParaRPr>
          </a:p>
          <a:p>
            <a:pPr algn="just"/>
            <a:r>
              <a:rPr lang="de-DE" sz="2000" dirty="0">
                <a:latin typeface="+mn-lt"/>
              </a:rPr>
              <a:t>positiv korreliert ist und beide, d. h. </a:t>
            </a:r>
            <a:r>
              <a:rPr lang="de-DE" sz="2000" i="1" dirty="0" err="1">
                <a:latin typeface="+mn-lt"/>
              </a:rPr>
              <a:t>elpct</a:t>
            </a:r>
            <a:r>
              <a:rPr lang="de-DE" sz="2000" dirty="0">
                <a:latin typeface="+mn-lt"/>
              </a:rPr>
              <a:t> und </a:t>
            </a:r>
            <a:r>
              <a:rPr lang="de-DE" sz="2000" i="1" dirty="0" err="1">
                <a:latin typeface="+mn-lt"/>
              </a:rPr>
              <a:t>mealpct</a:t>
            </a:r>
            <a:r>
              <a:rPr lang="de-DE" sz="2000" dirty="0">
                <a:latin typeface="+mn-lt"/>
              </a:rPr>
              <a:t>, sich auf</a:t>
            </a:r>
          </a:p>
          <a:p>
            <a:pPr algn="just"/>
            <a:r>
              <a:rPr lang="de-DE" sz="2000" dirty="0">
                <a:latin typeface="+mn-lt"/>
              </a:rPr>
              <a:t>den Lernerfolg, gemessen über </a:t>
            </a:r>
            <a:r>
              <a:rPr lang="de-DE" sz="2000" i="1" dirty="0" err="1">
                <a:latin typeface="+mn-lt"/>
              </a:rPr>
              <a:t>testscr</a:t>
            </a:r>
            <a:r>
              <a:rPr lang="de-DE" sz="2000" dirty="0">
                <a:latin typeface="+mn-lt"/>
              </a:rPr>
              <a:t>, (negativ) auswirken sollten.</a:t>
            </a:r>
          </a:p>
          <a:p>
            <a:pPr algn="just"/>
            <a:r>
              <a:rPr lang="de-DE" sz="2000" dirty="0">
                <a:latin typeface="+mn-lt"/>
              </a:rPr>
              <a:t>Dafür sprechen die negativen Korrelationen von –0.64 bzw. –0.87. </a:t>
            </a:r>
          </a:p>
        </p:txBody>
      </p:sp>
      <mc:AlternateContent xmlns:mc="http://schemas.openxmlformats.org/markup-compatibility/2006" xmlns:a14="http://schemas.microsoft.com/office/drawing/2010/main">
        <mc:Choice Requires="a14">
          <p:sp>
            <p:nvSpPr>
              <p:cNvPr id="20" name="TextBox 1"/>
              <p:cNvSpPr txBox="1"/>
              <p:nvPr/>
            </p:nvSpPr>
            <p:spPr>
              <a:xfrm>
                <a:off x="683568" y="5196621"/>
                <a:ext cx="7128792" cy="1323439"/>
              </a:xfrm>
              <a:prstGeom prst="rect">
                <a:avLst/>
              </a:prstGeom>
              <a:noFill/>
            </p:spPr>
            <p:txBody>
              <a:bodyPr wrap="square" rtlCol="0">
                <a:spAutoFit/>
              </a:bodyPr>
              <a:lstStyle/>
              <a:p>
                <a:pPr algn="just"/>
                <a:r>
                  <a:rPr lang="de-DE" sz="2000" dirty="0">
                    <a:latin typeface="+mn-lt"/>
                  </a:rPr>
                  <a:t>Im einfachen Regressionsmodell sollte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1</m:t>
                        </m:r>
                      </m:sub>
                    </m:sSub>
                  </m:oMath>
                </a14:m>
                <a:r>
                  <a:rPr lang="de-DE" sz="2000" dirty="0">
                    <a:latin typeface="+mn-lt"/>
                  </a:rPr>
                  <a:t> unterschätzt werden, da der negative </a:t>
                </a:r>
                <a:r>
                  <a:rPr lang="de-DE" sz="2000" b="1" dirty="0">
                    <a:solidFill>
                      <a:srgbClr val="0070C0"/>
                    </a:solidFill>
                    <a:latin typeface="+mn-lt"/>
                  </a:rPr>
                  <a:t>direkte Effekt </a:t>
                </a:r>
                <a:r>
                  <a:rPr lang="de-DE" sz="2000" dirty="0">
                    <a:latin typeface="+mn-lt"/>
                  </a:rPr>
                  <a:t>von </a:t>
                </a:r>
                <a:r>
                  <a:rPr lang="de-DE" sz="2000" i="1" dirty="0" err="1">
                    <a:latin typeface="+mn-lt"/>
                  </a:rPr>
                  <a:t>str</a:t>
                </a:r>
                <a:r>
                  <a:rPr lang="de-DE" sz="2000" i="1" dirty="0">
                    <a:latin typeface="+mn-lt"/>
                  </a:rPr>
                  <a:t> </a:t>
                </a:r>
                <a:r>
                  <a:rPr lang="de-DE" sz="2000" dirty="0">
                    <a:latin typeface="+mn-lt"/>
                  </a:rPr>
                  <a:t>durch den negativen </a:t>
                </a:r>
                <a:r>
                  <a:rPr lang="de-DE" sz="2000" b="1" dirty="0">
                    <a:solidFill>
                      <a:srgbClr val="0070C0"/>
                    </a:solidFill>
                    <a:latin typeface="+mn-lt"/>
                  </a:rPr>
                  <a:t>indirekten Effekt</a:t>
                </a:r>
                <a:r>
                  <a:rPr lang="de-DE" sz="2000" dirty="0">
                    <a:latin typeface="+mn-lt"/>
                  </a:rPr>
                  <a:t> von </a:t>
                </a:r>
                <a:r>
                  <a:rPr lang="de-DE" sz="2000" i="1" dirty="0" err="1">
                    <a:latin typeface="+mn-lt"/>
                  </a:rPr>
                  <a:t>elpc</a:t>
                </a:r>
                <a:r>
                  <a:rPr lang="de-DE" sz="2000" dirty="0" err="1">
                    <a:latin typeface="+mn-lt"/>
                  </a:rPr>
                  <a:t>t</a:t>
                </a:r>
                <a:r>
                  <a:rPr lang="de-DE" sz="2000" dirty="0">
                    <a:latin typeface="+mn-lt"/>
                  </a:rPr>
                  <a:t> verstärkt wird. Dies führt zu einem noch stärkeren negativen </a:t>
                </a:r>
                <a:r>
                  <a:rPr lang="de-DE" sz="2000" b="1" dirty="0">
                    <a:solidFill>
                      <a:srgbClr val="0070C0"/>
                    </a:solidFill>
                    <a:latin typeface="+mn-lt"/>
                  </a:rPr>
                  <a:t>Gesamteffekt</a:t>
                </a:r>
                <a:r>
                  <a:rPr lang="de-DE" sz="2000" dirty="0">
                    <a:latin typeface="+mn-lt"/>
                  </a:rPr>
                  <a:t> von </a:t>
                </a:r>
                <a:r>
                  <a:rPr lang="de-DE" sz="2000" i="1" dirty="0" err="1">
                    <a:latin typeface="+mn-lt"/>
                  </a:rPr>
                  <a:t>str.</a:t>
                </a:r>
                <a:endParaRPr lang="de-DE" sz="2000" dirty="0">
                  <a:latin typeface="+mn-lt"/>
                </a:endParaRPr>
              </a:p>
            </p:txBody>
          </p:sp>
        </mc:Choice>
        <mc:Fallback xmlns="">
          <p:sp>
            <p:nvSpPr>
              <p:cNvPr id="20" name="TextBox 1"/>
              <p:cNvSpPr txBox="1">
                <a:spLocks noRot="1" noChangeAspect="1" noMove="1" noResize="1" noEditPoints="1" noAdjustHandles="1" noChangeArrowheads="1" noChangeShapeType="1" noTextEdit="1"/>
              </p:cNvSpPr>
              <p:nvPr/>
            </p:nvSpPr>
            <p:spPr>
              <a:xfrm>
                <a:off x="683568" y="5196621"/>
                <a:ext cx="7128792" cy="1323439"/>
              </a:xfrm>
              <a:prstGeom prst="rect">
                <a:avLst/>
              </a:prstGeom>
              <a:blipFill>
                <a:blip r:embed="rId3"/>
                <a:stretch>
                  <a:fillRect l="-855" t="-2294" r="-855" b="-6881"/>
                </a:stretch>
              </a:blipFill>
            </p:spPr>
            <p:txBody>
              <a:bodyPr/>
              <a:lstStyle/>
              <a:p>
                <a:r>
                  <a:rPr lang="en-US">
                    <a:noFill/>
                  </a:rPr>
                  <a:t> </a:t>
                </a:r>
              </a:p>
            </p:txBody>
          </p:sp>
        </mc:Fallback>
      </mc:AlternateContent>
      <p:sp>
        <p:nvSpPr>
          <p:cNvPr id="22" name="TextBox 1"/>
          <p:cNvSpPr txBox="1"/>
          <p:nvPr/>
        </p:nvSpPr>
        <p:spPr>
          <a:xfrm>
            <a:off x="683568" y="2667150"/>
            <a:ext cx="7128792" cy="707886"/>
          </a:xfrm>
          <a:prstGeom prst="rect">
            <a:avLst/>
          </a:prstGeom>
          <a:noFill/>
        </p:spPr>
        <p:txBody>
          <a:bodyPr wrap="square" rtlCol="0">
            <a:spAutoFit/>
          </a:bodyPr>
          <a:lstStyle/>
          <a:p>
            <a:pPr algn="just"/>
            <a:r>
              <a:rPr lang="de-DE" sz="2000" dirty="0">
                <a:latin typeface="+mn-lt"/>
              </a:rPr>
              <a:t>OVB-Szenario beschränkt auf </a:t>
            </a:r>
            <a:r>
              <a:rPr lang="de-DE" sz="2000" i="1" dirty="0" err="1">
                <a:latin typeface="+mn-lt"/>
              </a:rPr>
              <a:t>testscr</a:t>
            </a:r>
            <a:r>
              <a:rPr lang="de-DE" sz="2000" dirty="0">
                <a:latin typeface="+mn-lt"/>
              </a:rPr>
              <a:t>, </a:t>
            </a:r>
            <a:r>
              <a:rPr lang="de-DE" sz="2000" i="1" dirty="0" err="1">
                <a:latin typeface="+mn-lt"/>
              </a:rPr>
              <a:t>str</a:t>
            </a:r>
            <a:r>
              <a:rPr lang="de-DE" sz="2000" dirty="0">
                <a:latin typeface="+mn-lt"/>
              </a:rPr>
              <a:t> und </a:t>
            </a:r>
            <a:r>
              <a:rPr lang="de-DE" sz="2000" i="1" dirty="0" err="1">
                <a:latin typeface="+mn-lt"/>
              </a:rPr>
              <a:t>elpct</a:t>
            </a:r>
            <a:r>
              <a:rPr lang="de-DE" sz="2000" dirty="0">
                <a:latin typeface="+mn-lt"/>
              </a:rPr>
              <a:t> </a:t>
            </a:r>
          </a:p>
          <a:p>
            <a:pPr algn="just"/>
            <a:r>
              <a:rPr lang="de-DE" sz="2000" dirty="0">
                <a:latin typeface="+mn-lt"/>
              </a:rPr>
              <a:t>(Kap. 5, </a:t>
            </a:r>
            <a:r>
              <a:rPr lang="de-DE" sz="2000">
                <a:latin typeface="+mn-lt"/>
              </a:rPr>
              <a:t>Folie 260 </a:t>
            </a:r>
            <a:r>
              <a:rPr lang="de-DE" sz="2000" dirty="0">
                <a:latin typeface="+mn-lt"/>
              </a:rPr>
              <a:t>ff.):</a:t>
            </a:r>
            <a:endParaRPr lang="de-DE" sz="2000" i="1" dirty="0">
              <a:latin typeface="+mn-lt"/>
            </a:endParaRPr>
          </a:p>
        </p:txBody>
      </p:sp>
      <p:sp>
        <p:nvSpPr>
          <p:cNvPr id="3" name="Textfeld 2"/>
          <p:cNvSpPr txBox="1"/>
          <p:nvPr/>
        </p:nvSpPr>
        <p:spPr>
          <a:xfrm>
            <a:off x="1200313" y="4684488"/>
            <a:ext cx="720080" cy="369332"/>
          </a:xfrm>
          <a:prstGeom prst="rect">
            <a:avLst/>
          </a:prstGeom>
          <a:noFill/>
        </p:spPr>
        <p:txBody>
          <a:bodyPr wrap="square" rtlCol="0">
            <a:spAutoFit/>
          </a:bodyPr>
          <a:lstStyle/>
          <a:p>
            <a:r>
              <a:rPr lang="de-DE" dirty="0" err="1"/>
              <a:t>str</a:t>
            </a:r>
            <a:endParaRPr lang="en-US" dirty="0"/>
          </a:p>
        </p:txBody>
      </p:sp>
      <p:cxnSp>
        <p:nvCxnSpPr>
          <p:cNvPr id="5" name="Gerade Verbindung mit Pfeil 4"/>
          <p:cNvCxnSpPr/>
          <p:nvPr/>
        </p:nvCxnSpPr>
        <p:spPr>
          <a:xfrm flipV="1">
            <a:off x="1745972" y="3909843"/>
            <a:ext cx="576064" cy="64740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Gerade Verbindung mit Pfeil 22"/>
          <p:cNvCxnSpPr/>
          <p:nvPr/>
        </p:nvCxnSpPr>
        <p:spPr>
          <a:xfrm flipH="1" flipV="1">
            <a:off x="2385141" y="3913616"/>
            <a:ext cx="540060" cy="643630"/>
          </a:xfrm>
          <a:prstGeom prst="straightConnector1">
            <a:avLst/>
          </a:prstGeom>
          <a:ln w="127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 name="Gerade Verbindung mit Pfeil 10"/>
          <p:cNvCxnSpPr/>
          <p:nvPr/>
        </p:nvCxnSpPr>
        <p:spPr>
          <a:xfrm>
            <a:off x="1845081" y="4684602"/>
            <a:ext cx="1080120" cy="0"/>
          </a:xfrm>
          <a:prstGeom prst="straightConnector1">
            <a:avLst/>
          </a:prstGeom>
          <a:ln>
            <a:solidFill>
              <a:schemeClr val="bg1">
                <a:lumMod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8" name="Textfeld 27"/>
          <p:cNvSpPr txBox="1"/>
          <p:nvPr/>
        </p:nvSpPr>
        <p:spPr>
          <a:xfrm>
            <a:off x="2985867" y="4682693"/>
            <a:ext cx="720080" cy="369332"/>
          </a:xfrm>
          <a:prstGeom prst="rect">
            <a:avLst/>
          </a:prstGeom>
          <a:noFill/>
        </p:spPr>
        <p:txBody>
          <a:bodyPr wrap="square" rtlCol="0">
            <a:spAutoFit/>
          </a:bodyPr>
          <a:lstStyle/>
          <a:p>
            <a:r>
              <a:rPr lang="de-DE" dirty="0" err="1"/>
              <a:t>elpct</a:t>
            </a:r>
            <a:endParaRPr lang="en-US" dirty="0"/>
          </a:p>
        </p:txBody>
      </p:sp>
      <p:sp>
        <p:nvSpPr>
          <p:cNvPr id="29" name="Textfeld 28"/>
          <p:cNvSpPr txBox="1"/>
          <p:nvPr/>
        </p:nvSpPr>
        <p:spPr>
          <a:xfrm>
            <a:off x="1907704" y="3492827"/>
            <a:ext cx="954874" cy="369332"/>
          </a:xfrm>
          <a:prstGeom prst="rect">
            <a:avLst/>
          </a:prstGeom>
          <a:noFill/>
        </p:spPr>
        <p:txBody>
          <a:bodyPr wrap="square" rtlCol="0">
            <a:spAutoFit/>
          </a:bodyPr>
          <a:lstStyle/>
          <a:p>
            <a:r>
              <a:rPr lang="de-DE" dirty="0" err="1"/>
              <a:t>testscr</a:t>
            </a:r>
            <a:endParaRPr lang="en-US" dirty="0"/>
          </a:p>
        </p:txBody>
      </p:sp>
      <p:cxnSp>
        <p:nvCxnSpPr>
          <p:cNvPr id="33" name="Gerade Verbindung mit Pfeil 32"/>
          <p:cNvCxnSpPr/>
          <p:nvPr/>
        </p:nvCxnSpPr>
        <p:spPr>
          <a:xfrm>
            <a:off x="2862578" y="3994148"/>
            <a:ext cx="0" cy="275067"/>
          </a:xfrm>
          <a:prstGeom prst="straightConnector1">
            <a:avLst/>
          </a:prstGeom>
          <a:ln w="254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9" name="Gerade Verbindung mit Pfeil 48"/>
          <p:cNvCxnSpPr/>
          <p:nvPr/>
        </p:nvCxnSpPr>
        <p:spPr>
          <a:xfrm>
            <a:off x="1745972" y="3994148"/>
            <a:ext cx="0" cy="275067"/>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8" name="Ellipse 47"/>
          <p:cNvSpPr/>
          <p:nvPr/>
        </p:nvSpPr>
        <p:spPr>
          <a:xfrm>
            <a:off x="2278966" y="4777078"/>
            <a:ext cx="306802" cy="313818"/>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feld 49"/>
          <p:cNvSpPr txBox="1"/>
          <p:nvPr/>
        </p:nvSpPr>
        <p:spPr>
          <a:xfrm>
            <a:off x="2273110" y="4757780"/>
            <a:ext cx="360040" cy="369332"/>
          </a:xfrm>
          <a:prstGeom prst="rect">
            <a:avLst/>
          </a:prstGeom>
          <a:noFill/>
        </p:spPr>
        <p:txBody>
          <a:bodyPr wrap="square" rtlCol="0">
            <a:spAutoFit/>
          </a:bodyPr>
          <a:lstStyle/>
          <a:p>
            <a:r>
              <a:rPr lang="de-DE" dirty="0"/>
              <a:t>+</a:t>
            </a:r>
            <a:endParaRPr lang="en-US" dirty="0"/>
          </a:p>
        </p:txBody>
      </p:sp>
      <p:sp>
        <p:nvSpPr>
          <p:cNvPr id="2" name="Textfeld 1"/>
          <p:cNvSpPr txBox="1"/>
          <p:nvPr/>
        </p:nvSpPr>
        <p:spPr>
          <a:xfrm>
            <a:off x="4035947" y="3972874"/>
            <a:ext cx="2941545" cy="584775"/>
          </a:xfrm>
          <a:prstGeom prst="rect">
            <a:avLst/>
          </a:prstGeom>
          <a:noFill/>
        </p:spPr>
        <p:txBody>
          <a:bodyPr wrap="square" rtlCol="0">
            <a:spAutoFit/>
          </a:bodyPr>
          <a:lstStyle/>
          <a:p>
            <a:r>
              <a:rPr lang="de-DE" sz="1600" dirty="0"/>
              <a:t>negativer direkter Effekt +</a:t>
            </a:r>
          </a:p>
          <a:p>
            <a:r>
              <a:rPr lang="de-DE" sz="1600" dirty="0"/>
              <a:t>negativer indirekter Effekt</a:t>
            </a:r>
            <a:endParaRPr lang="en-US" sz="1600" dirty="0"/>
          </a:p>
        </p:txBody>
      </p:sp>
      <p:sp>
        <p:nvSpPr>
          <p:cNvPr id="4" name="Geschweifte Klammer rechts 3"/>
          <p:cNvSpPr/>
          <p:nvPr/>
        </p:nvSpPr>
        <p:spPr>
          <a:xfrm>
            <a:off x="3752048" y="3630887"/>
            <a:ext cx="263732" cy="1368152"/>
          </a:xfrm>
          <a:prstGeom prst="rightBrace">
            <a:avLst>
              <a:gd name="adj1" fmla="val 58276"/>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941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657122041"/>
      </p:ext>
    </p:extLst>
  </p:cSld>
  <p:clrMapOvr>
    <a:masterClrMapping/>
  </p:clrMapOvr>
</p:sld>
</file>

<file path=ppt/slides/slide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0" name="TextBox 1"/>
              <p:cNvSpPr txBox="1"/>
              <p:nvPr/>
            </p:nvSpPr>
            <p:spPr>
              <a:xfrm>
                <a:off x="468312" y="1141406"/>
                <a:ext cx="8207376" cy="400110"/>
              </a:xfrm>
              <a:prstGeom prst="rect">
                <a:avLst/>
              </a:prstGeom>
              <a:noFill/>
            </p:spPr>
            <p:txBody>
              <a:bodyPr wrap="square" rtlCol="0">
                <a:spAutoFit/>
              </a:bodyPr>
              <a:lstStyle/>
              <a:p>
                <a:r>
                  <a:rPr lang="de-DE" sz="2000" dirty="0">
                    <a:latin typeface="+mn-lt"/>
                  </a:rPr>
                  <a:t>&gt; Annahme (A2): </a:t>
                </a:r>
                <a14:m>
                  <m:oMath xmlns:m="http://schemas.openxmlformats.org/officeDocument/2006/math">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𝑌</m:t>
                            </m:r>
                          </m:e>
                          <m:sub>
                            <m:r>
                              <a:rPr lang="de-DE" sz="2000" b="0" i="1" smtClean="0">
                                <a:latin typeface="Cambria Math" panose="02040503050406030204" pitchFamily="18" charset="0"/>
                              </a:rPr>
                              <m:t>1</m:t>
                            </m:r>
                          </m:sub>
                        </m:sSub>
                      </m:e>
                    </m:d>
                    <m:r>
                      <a:rPr lang="de-DE" sz="2000" b="0" i="1" smtClean="0">
                        <a:latin typeface="Cambria Math" panose="02040503050406030204" pitchFamily="18" charset="0"/>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𝑛</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𝑌</m:t>
                            </m:r>
                          </m:e>
                          <m:sub>
                            <m:r>
                              <a:rPr lang="de-DE" sz="2000" i="1">
                                <a:latin typeface="Cambria Math" panose="02040503050406030204" pitchFamily="18" charset="0"/>
                              </a:rPr>
                              <m:t>𝑛</m:t>
                            </m:r>
                          </m:sub>
                        </m:sSub>
                      </m:e>
                    </m:d>
                  </m:oMath>
                </a14:m>
                <a:r>
                  <a:rPr lang="de-DE" sz="2000" dirty="0">
                    <a:latin typeface="+mn-lt"/>
                  </a:rPr>
                  <a:t> u. </a:t>
                </a:r>
                <a:r>
                  <a:rPr lang="de-DE" sz="2000" dirty="0" err="1">
                    <a:latin typeface="+mn-lt"/>
                  </a:rPr>
                  <a:t>i.v.</a:t>
                </a:r>
                <a:endParaRPr lang="de-DE" sz="2000" dirty="0">
                  <a:latin typeface="+mn-lt"/>
                </a:endParaRPr>
              </a:p>
            </p:txBody>
          </p:sp>
        </mc:Choice>
        <mc:Fallback xmlns="">
          <p:sp>
            <p:nvSpPr>
              <p:cNvPr id="10" name="TextBox 1"/>
              <p:cNvSpPr txBox="1">
                <a:spLocks noRot="1" noChangeAspect="1" noMove="1" noResize="1" noEditPoints="1" noAdjustHandles="1" noChangeArrowheads="1" noChangeShapeType="1" noTextEdit="1"/>
              </p:cNvSpPr>
              <p:nvPr/>
            </p:nvSpPr>
            <p:spPr>
              <a:xfrm>
                <a:off x="468312" y="1141406"/>
                <a:ext cx="8207376" cy="400110"/>
              </a:xfrm>
              <a:prstGeom prst="rect">
                <a:avLst/>
              </a:prstGeom>
              <a:blipFill>
                <a:blip r:embed="rId3"/>
                <a:stretch>
                  <a:fillRect l="-817" t="-7576" b="-25758"/>
                </a:stretch>
              </a:blipFill>
            </p:spPr>
            <p:txBody>
              <a:bodyPr/>
              <a:lstStyle/>
              <a:p>
                <a:r>
                  <a:rPr lang="en-US">
                    <a:noFill/>
                  </a:rPr>
                  <a:t> </a:t>
                </a:r>
              </a:p>
            </p:txBody>
          </p:sp>
        </mc:Fallback>
      </mc:AlternateContent>
      <p:sp>
        <p:nvSpPr>
          <p:cNvPr id="8" name="TextBox 1"/>
          <p:cNvSpPr txBox="1"/>
          <p:nvPr/>
        </p:nvSpPr>
        <p:spPr>
          <a:xfrm>
            <a:off x="611560" y="1634512"/>
            <a:ext cx="7273576" cy="400110"/>
          </a:xfrm>
          <a:prstGeom prst="rect">
            <a:avLst/>
          </a:prstGeom>
          <a:noFill/>
        </p:spPr>
        <p:txBody>
          <a:bodyPr wrap="square" rtlCol="0">
            <a:spAutoFit/>
          </a:bodyPr>
          <a:lstStyle/>
          <a:p>
            <a:r>
              <a:rPr lang="de-DE" sz="2000" dirty="0">
                <a:latin typeface="+mn-lt"/>
              </a:rPr>
              <a:t>1. Teilaspekt: Art der Stichprobe</a:t>
            </a:r>
          </a:p>
        </p:txBody>
      </p:sp>
      <p:sp>
        <p:nvSpPr>
          <p:cNvPr id="9" name="TextBox 1"/>
          <p:cNvSpPr txBox="1"/>
          <p:nvPr/>
        </p:nvSpPr>
        <p:spPr>
          <a:xfrm>
            <a:off x="611560" y="1993881"/>
            <a:ext cx="7416824" cy="707886"/>
          </a:xfrm>
          <a:prstGeom prst="rect">
            <a:avLst/>
          </a:prstGeom>
          <a:noFill/>
        </p:spPr>
        <p:txBody>
          <a:bodyPr wrap="square" rtlCol="0">
            <a:spAutoFit/>
          </a:bodyPr>
          <a:lstStyle/>
          <a:p>
            <a:r>
              <a:rPr lang="de-DE" sz="2000" b="1" dirty="0">
                <a:solidFill>
                  <a:srgbClr val="0070C0"/>
                </a:solidFill>
                <a:latin typeface="+mn-lt"/>
              </a:rPr>
              <a:t>Hypothetische Stichprobe</a:t>
            </a:r>
            <a:r>
              <a:rPr lang="de-DE" sz="2000" dirty="0">
                <a:latin typeface="+mn-lt"/>
              </a:rPr>
              <a:t> (aus </a:t>
            </a:r>
            <a:r>
              <a:rPr lang="de-DE" sz="2000" b="1" dirty="0">
                <a:solidFill>
                  <a:srgbClr val="0070C0"/>
                </a:solidFill>
                <a:latin typeface="+mn-lt"/>
              </a:rPr>
              <a:t>hypothetischer Grundgesamtheit</a:t>
            </a:r>
            <a:r>
              <a:rPr lang="de-DE" sz="2000" dirty="0">
                <a:latin typeface="+mn-lt"/>
              </a:rPr>
              <a:t>), </a:t>
            </a:r>
          </a:p>
          <a:p>
            <a:r>
              <a:rPr lang="de-DE" sz="2000" dirty="0">
                <a:latin typeface="+mn-lt"/>
              </a:rPr>
              <a:t>da Vollerhebung der Schuldistrikte in Kalifornien zu bestimmter Zeit. </a:t>
            </a:r>
          </a:p>
        </p:txBody>
      </p:sp>
      <mc:AlternateContent xmlns:mc="http://schemas.openxmlformats.org/markup-compatibility/2006" xmlns:a14="http://schemas.microsoft.com/office/drawing/2010/main">
        <mc:Choice Requires="a14">
          <p:sp>
            <p:nvSpPr>
              <p:cNvPr id="11" name="TextBox 1"/>
              <p:cNvSpPr txBox="1"/>
              <p:nvPr/>
            </p:nvSpPr>
            <p:spPr>
              <a:xfrm>
                <a:off x="611560" y="2901588"/>
                <a:ext cx="7273576" cy="400110"/>
              </a:xfrm>
              <a:prstGeom prst="rect">
                <a:avLst/>
              </a:prstGeom>
              <a:noFill/>
            </p:spPr>
            <p:txBody>
              <a:bodyPr wrap="square" rtlCol="0">
                <a:spAutoFit/>
              </a:bodyPr>
              <a:lstStyle/>
              <a:p>
                <a:r>
                  <a:rPr lang="de-DE" sz="2000" dirty="0">
                    <a:latin typeface="+mn-lt"/>
                  </a:rPr>
                  <a:t>2. Teilaspekt: </a:t>
                </a:r>
                <a14:m>
                  <m:oMath xmlns:m="http://schemas.openxmlformats.org/officeDocument/2006/math">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1</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𝑌</m:t>
                            </m:r>
                          </m:e>
                          <m:sub>
                            <m:r>
                              <a:rPr lang="de-DE" sz="2000" i="1">
                                <a:latin typeface="Cambria Math" panose="02040503050406030204" pitchFamily="18" charset="0"/>
                              </a:rPr>
                              <m:t>1</m:t>
                            </m:r>
                          </m:sub>
                        </m:sSub>
                      </m:e>
                    </m:d>
                    <m:r>
                      <a:rPr lang="de-DE" sz="2000" i="1">
                        <a:latin typeface="Cambria Math" panose="02040503050406030204" pitchFamily="18" charset="0"/>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𝑛</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𝑌</m:t>
                            </m:r>
                          </m:e>
                          <m:sub>
                            <m:r>
                              <a:rPr lang="de-DE" sz="2000" i="1">
                                <a:latin typeface="Cambria Math" panose="02040503050406030204" pitchFamily="18" charset="0"/>
                              </a:rPr>
                              <m:t>𝑛</m:t>
                            </m:r>
                          </m:sub>
                        </m:sSub>
                      </m:e>
                    </m:d>
                  </m:oMath>
                </a14:m>
                <a:r>
                  <a:rPr lang="de-DE" sz="2000" dirty="0"/>
                  <a:t> </a:t>
                </a:r>
                <a:r>
                  <a:rPr lang="de-DE" sz="2000" dirty="0">
                    <a:latin typeface="+mn-lt"/>
                  </a:rPr>
                  <a:t>sind unabhängig</a:t>
                </a:r>
                <a:endParaRPr lang="de-DE" sz="2000" dirty="0"/>
              </a:p>
            </p:txBody>
          </p:sp>
        </mc:Choice>
        <mc:Fallback xmlns="">
          <p:sp>
            <p:nvSpPr>
              <p:cNvPr id="11" name="TextBox 1"/>
              <p:cNvSpPr txBox="1">
                <a:spLocks noRot="1" noChangeAspect="1" noMove="1" noResize="1" noEditPoints="1" noAdjustHandles="1" noChangeArrowheads="1" noChangeShapeType="1" noTextEdit="1"/>
              </p:cNvSpPr>
              <p:nvPr/>
            </p:nvSpPr>
            <p:spPr>
              <a:xfrm>
                <a:off x="611560" y="2901588"/>
                <a:ext cx="7273576" cy="400110"/>
              </a:xfrm>
              <a:prstGeom prst="rect">
                <a:avLst/>
              </a:prstGeom>
              <a:blipFill>
                <a:blip r:embed="rId4"/>
                <a:stretch>
                  <a:fillRect l="-838" t="-9091" b="-25758"/>
                </a:stretch>
              </a:blipFill>
            </p:spPr>
            <p:txBody>
              <a:bodyPr/>
              <a:lstStyle/>
              <a:p>
                <a:r>
                  <a:rPr lang="en-US">
                    <a:noFill/>
                  </a:rPr>
                  <a:t> </a:t>
                </a:r>
              </a:p>
            </p:txBody>
          </p:sp>
        </mc:Fallback>
      </mc:AlternateContent>
      <p:sp>
        <p:nvSpPr>
          <p:cNvPr id="12" name="TextBox 1"/>
          <p:cNvSpPr txBox="1"/>
          <p:nvPr/>
        </p:nvSpPr>
        <p:spPr>
          <a:xfrm>
            <a:off x="611560" y="3248882"/>
            <a:ext cx="7416824" cy="1015663"/>
          </a:xfrm>
          <a:prstGeom prst="rect">
            <a:avLst/>
          </a:prstGeom>
          <a:noFill/>
        </p:spPr>
        <p:txBody>
          <a:bodyPr wrap="square" rtlCol="0">
            <a:spAutoFit/>
          </a:bodyPr>
          <a:lstStyle/>
          <a:p>
            <a:r>
              <a:rPr lang="de-DE" sz="2000" dirty="0">
                <a:latin typeface="+mn-lt"/>
              </a:rPr>
              <a:t>Es kann wohl von gewissen räumlichen Korrelationen ausgegangen</a:t>
            </a:r>
          </a:p>
          <a:p>
            <a:r>
              <a:rPr lang="de-DE" sz="2000" dirty="0">
                <a:latin typeface="+mn-lt"/>
              </a:rPr>
              <a:t>werden. Insbesondere könnten Distrikte, die geographisch näher beieinander liegen, ähnlicher zueinander sein (Expertenwissen nötig).</a:t>
            </a:r>
          </a:p>
        </p:txBody>
      </p:sp>
      <mc:AlternateContent xmlns:mc="http://schemas.openxmlformats.org/markup-compatibility/2006" xmlns:a14="http://schemas.microsoft.com/office/drawing/2010/main">
        <mc:Choice Requires="a14">
          <p:sp>
            <p:nvSpPr>
              <p:cNvPr id="14" name="TextBox 1"/>
              <p:cNvSpPr txBox="1"/>
              <p:nvPr/>
            </p:nvSpPr>
            <p:spPr>
              <a:xfrm>
                <a:off x="611560" y="4411550"/>
                <a:ext cx="7273576" cy="400110"/>
              </a:xfrm>
              <a:prstGeom prst="rect">
                <a:avLst/>
              </a:prstGeom>
              <a:noFill/>
            </p:spPr>
            <p:txBody>
              <a:bodyPr wrap="square" rtlCol="0">
                <a:spAutoFit/>
              </a:bodyPr>
              <a:lstStyle/>
              <a:p>
                <a:r>
                  <a:rPr lang="de-DE" sz="2000" dirty="0">
                    <a:latin typeface="+mn-lt"/>
                  </a:rPr>
                  <a:t>3. Teilaspekt: </a:t>
                </a:r>
                <a14:m>
                  <m:oMath xmlns:m="http://schemas.openxmlformats.org/officeDocument/2006/math">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1</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𝑌</m:t>
                            </m:r>
                          </m:e>
                          <m:sub>
                            <m:r>
                              <a:rPr lang="de-DE" sz="2000" i="1">
                                <a:latin typeface="Cambria Math" panose="02040503050406030204" pitchFamily="18" charset="0"/>
                              </a:rPr>
                              <m:t>1</m:t>
                            </m:r>
                          </m:sub>
                        </m:sSub>
                      </m:e>
                    </m:d>
                    <m:r>
                      <a:rPr lang="de-DE" sz="2000" i="1">
                        <a:latin typeface="Cambria Math" panose="02040503050406030204" pitchFamily="18" charset="0"/>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𝑛</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𝑌</m:t>
                            </m:r>
                          </m:e>
                          <m:sub>
                            <m:r>
                              <a:rPr lang="de-DE" sz="2000" i="1">
                                <a:latin typeface="Cambria Math" panose="02040503050406030204" pitchFamily="18" charset="0"/>
                              </a:rPr>
                              <m:t>𝑛</m:t>
                            </m:r>
                          </m:sub>
                        </m:sSub>
                      </m:e>
                    </m:d>
                  </m:oMath>
                </a14:m>
                <a:r>
                  <a:rPr lang="de-DE" sz="2000" dirty="0"/>
                  <a:t> </a:t>
                </a:r>
                <a:r>
                  <a:rPr lang="de-DE" sz="2000" dirty="0">
                    <a:latin typeface="+mn-lt"/>
                  </a:rPr>
                  <a:t>identisch verteilt</a:t>
                </a:r>
                <a:endParaRPr lang="de-DE" sz="2000" dirty="0"/>
              </a:p>
            </p:txBody>
          </p:sp>
        </mc:Choice>
        <mc:Fallback xmlns="">
          <p:sp>
            <p:nvSpPr>
              <p:cNvPr id="14" name="TextBox 1"/>
              <p:cNvSpPr txBox="1">
                <a:spLocks noRot="1" noChangeAspect="1" noMove="1" noResize="1" noEditPoints="1" noAdjustHandles="1" noChangeArrowheads="1" noChangeShapeType="1" noTextEdit="1"/>
              </p:cNvSpPr>
              <p:nvPr/>
            </p:nvSpPr>
            <p:spPr>
              <a:xfrm>
                <a:off x="611560" y="4411550"/>
                <a:ext cx="7273576" cy="400110"/>
              </a:xfrm>
              <a:prstGeom prst="rect">
                <a:avLst/>
              </a:prstGeom>
              <a:blipFill>
                <a:blip r:embed="rId5"/>
                <a:stretch>
                  <a:fillRect l="-838" t="-9231" b="-27692"/>
                </a:stretch>
              </a:blipFill>
            </p:spPr>
            <p:txBody>
              <a:bodyPr/>
              <a:lstStyle/>
              <a:p>
                <a:r>
                  <a:rPr lang="en-US">
                    <a:noFill/>
                  </a:rPr>
                  <a:t> </a:t>
                </a:r>
              </a:p>
            </p:txBody>
          </p:sp>
        </mc:Fallback>
      </mc:AlternateContent>
      <p:sp>
        <p:nvSpPr>
          <p:cNvPr id="15" name="TextBox 1"/>
          <p:cNvSpPr txBox="1"/>
          <p:nvPr/>
        </p:nvSpPr>
        <p:spPr>
          <a:xfrm>
            <a:off x="611560" y="4811660"/>
            <a:ext cx="7488832" cy="1631216"/>
          </a:xfrm>
          <a:prstGeom prst="rect">
            <a:avLst/>
          </a:prstGeom>
          <a:noFill/>
        </p:spPr>
        <p:txBody>
          <a:bodyPr wrap="square" rtlCol="0">
            <a:spAutoFit/>
          </a:bodyPr>
          <a:lstStyle/>
          <a:p>
            <a:r>
              <a:rPr lang="de-DE" sz="2000" dirty="0">
                <a:latin typeface="+mn-lt"/>
              </a:rPr>
              <a:t>Distrikte, die in einem Jahr besonders gut (schlecht) sind, sind es mit hoher Wahrscheinlichkeit auch im Folgejahr. Deshalb erscheinen </a:t>
            </a:r>
            <a:r>
              <a:rPr lang="de-DE" sz="2000" dirty="0" err="1">
                <a:latin typeface="+mn-lt"/>
              </a:rPr>
              <a:t>iden</a:t>
            </a:r>
            <a:r>
              <a:rPr lang="de-DE" sz="2000" dirty="0">
                <a:latin typeface="+mn-lt"/>
              </a:rPr>
              <a:t>-</a:t>
            </a:r>
          </a:p>
          <a:p>
            <a:r>
              <a:rPr lang="de-DE" sz="2000" dirty="0">
                <a:latin typeface="+mn-lt"/>
              </a:rPr>
              <a:t>tische Verteilungen unrealistisch. Ein u.h.v.-Schema wäre eigentlich</a:t>
            </a:r>
          </a:p>
          <a:p>
            <a:r>
              <a:rPr lang="de-DE" sz="2000" dirty="0">
                <a:latin typeface="+mn-lt"/>
              </a:rPr>
              <a:t>adäquat. Mit zusätzlichen technischen Annahmen wäre die Inferenz</a:t>
            </a:r>
          </a:p>
          <a:p>
            <a:r>
              <a:rPr lang="de-DE" sz="2000" dirty="0">
                <a:latin typeface="+mn-lt"/>
              </a:rPr>
              <a:t>jedoch völlig identisch. </a:t>
            </a:r>
          </a:p>
        </p:txBody>
      </p:sp>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942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4018598098"/>
      </p:ext>
    </p:extLst>
  </p:cSld>
  <p:clrMapOvr>
    <a:masterClrMapping/>
  </p:clrMapOvr>
</p:sld>
</file>

<file path=ppt/slides/slide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2" name="Textfeld 11"/>
          <p:cNvSpPr txBox="1">
            <a:spLocks noChangeArrowheads="1"/>
          </p:cNvSpPr>
          <p:nvPr/>
        </p:nvSpPr>
        <p:spPr bwMode="auto">
          <a:xfrm>
            <a:off x="457200" y="1976935"/>
            <a:ext cx="259152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Berechnung </a:t>
            </a:r>
            <a:r>
              <a:rPr lang="de-DE" sz="2000" dirty="0">
                <a:solidFill>
                  <a:srgbClr val="0070C0"/>
                </a:solidFill>
                <a:latin typeface="+mn-lt"/>
              </a:rPr>
              <a:t>●</a:t>
            </a:r>
            <a:endParaRPr lang="de-DE" sz="2000" b="1" dirty="0">
              <a:solidFill>
                <a:srgbClr val="0070C0"/>
              </a:solidFill>
              <a:latin typeface="+mn-lt"/>
            </a:endParaRPr>
          </a:p>
        </p:txBody>
      </p:sp>
      <p:sp>
        <p:nvSpPr>
          <p:cNvPr id="18" name="TextBox 1"/>
          <p:cNvSpPr txBox="1"/>
          <p:nvPr/>
        </p:nvSpPr>
        <p:spPr>
          <a:xfrm>
            <a:off x="468312" y="1124460"/>
            <a:ext cx="8207376" cy="707886"/>
          </a:xfrm>
          <a:prstGeom prst="rect">
            <a:avLst/>
          </a:prstGeom>
          <a:noFill/>
        </p:spPr>
        <p:txBody>
          <a:bodyPr wrap="square" rtlCol="0">
            <a:spAutoFit/>
          </a:bodyPr>
          <a:lstStyle/>
          <a:p>
            <a:r>
              <a:rPr lang="de-DE" sz="2000" dirty="0">
                <a:latin typeface="+mn-lt"/>
              </a:rPr>
              <a:t>&gt; Annahme (A3): Endliche Momente, positive Varianzen (vgl. </a:t>
            </a:r>
            <a:r>
              <a:rPr lang="de-DE" sz="2000">
                <a:latin typeface="+mn-lt"/>
              </a:rPr>
              <a:t>Folie 875): </a:t>
            </a:r>
            <a:endParaRPr lang="de-DE" sz="2000" dirty="0">
              <a:latin typeface="+mn-lt"/>
            </a:endParaRPr>
          </a:p>
          <a:p>
            <a:r>
              <a:rPr lang="de-DE" sz="2000" dirty="0">
                <a:latin typeface="+mn-lt"/>
              </a:rPr>
              <a:t>   Rein technische Annahmen, keine praktische Relevanz </a:t>
            </a:r>
          </a:p>
        </p:txBody>
      </p:sp>
      <mc:AlternateContent xmlns:mc="http://schemas.openxmlformats.org/markup-compatibility/2006" xmlns:a14="http://schemas.microsoft.com/office/drawing/2010/main">
        <mc:Choice Requires="a14">
          <p:sp>
            <p:nvSpPr>
              <p:cNvPr id="19" name="TextBox 1"/>
              <p:cNvSpPr txBox="1"/>
              <p:nvPr/>
            </p:nvSpPr>
            <p:spPr>
              <a:xfrm>
                <a:off x="468312" y="2419849"/>
                <a:ext cx="8207376" cy="1015663"/>
              </a:xfrm>
              <a:prstGeom prst="rect">
                <a:avLst/>
              </a:prstGeom>
              <a:noFill/>
            </p:spPr>
            <p:txBody>
              <a:bodyPr wrap="square" rtlCol="0">
                <a:spAutoFit/>
              </a:bodyPr>
              <a:lstStyle/>
              <a:p>
                <a:r>
                  <a:rPr lang="de-DE" sz="2000" dirty="0">
                    <a:latin typeface="+mn-lt"/>
                  </a:rPr>
                  <a:t>&gt; Händische Berechnung theoretisch möglich; relevante Formeln</a:t>
                </a:r>
              </a:p>
              <a:p>
                <a:r>
                  <a:rPr lang="de-DE" sz="2000" dirty="0">
                    <a:latin typeface="+mn-lt"/>
                  </a:rPr>
                  <a:t>   gemäß </a:t>
                </a:r>
                <a:r>
                  <a:rPr lang="de-DE" sz="2000">
                    <a:latin typeface="+mn-lt"/>
                  </a:rPr>
                  <a:t>Folien 865 </a:t>
                </a:r>
                <a:r>
                  <a:rPr lang="de-DE" sz="2000" dirty="0">
                    <a:latin typeface="+mn-lt"/>
                  </a:rPr>
                  <a:t>ff. </a:t>
                </a:r>
                <a:r>
                  <a:rPr lang="de-DE" sz="2000">
                    <a:latin typeface="+mn-lt"/>
                  </a:rPr>
                  <a:t>und 909. </a:t>
                </a:r>
                <a:r>
                  <a:rPr lang="de-DE" sz="2000" dirty="0">
                    <a:latin typeface="+mn-lt"/>
                  </a:rPr>
                  <a:t>Soll hier nicht exerziert werden,</a:t>
                </a:r>
              </a:p>
              <a:p>
                <a:r>
                  <a:rPr lang="de-DE" sz="2000" dirty="0">
                    <a:latin typeface="+mn-lt"/>
                  </a:rPr>
                  <a:t>   da zu aufwendig (</a:t>
                </a:r>
                <a14:m>
                  <m:oMath xmlns:m="http://schemas.openxmlformats.org/officeDocument/2006/math">
                    <m:r>
                      <a:rPr lang="de-DE" sz="2000" b="0" i="1" smtClean="0">
                        <a:latin typeface="Cambria Math" panose="02040503050406030204" pitchFamily="18" charset="0"/>
                      </a:rPr>
                      <m:t>𝑛</m:t>
                    </m:r>
                    <m:r>
                      <a:rPr lang="de-DE" sz="2000" b="0" i="1" smtClean="0">
                        <a:latin typeface="Cambria Math" panose="02040503050406030204" pitchFamily="18" charset="0"/>
                      </a:rPr>
                      <m:t>=420!)</m:t>
                    </m:r>
                  </m:oMath>
                </a14:m>
                <a:r>
                  <a:rPr lang="de-DE" sz="2000" dirty="0">
                    <a:latin typeface="+mn-lt"/>
                  </a:rPr>
                  <a:t> </a:t>
                </a:r>
              </a:p>
            </p:txBody>
          </p:sp>
        </mc:Choice>
        <mc:Fallback xmlns="">
          <p:sp>
            <p:nvSpPr>
              <p:cNvPr id="19" name="TextBox 1"/>
              <p:cNvSpPr txBox="1">
                <a:spLocks noRot="1" noChangeAspect="1" noMove="1" noResize="1" noEditPoints="1" noAdjustHandles="1" noChangeArrowheads="1" noChangeShapeType="1" noTextEdit="1"/>
              </p:cNvSpPr>
              <p:nvPr/>
            </p:nvSpPr>
            <p:spPr>
              <a:xfrm>
                <a:off x="468312" y="2419849"/>
                <a:ext cx="8207376" cy="1015663"/>
              </a:xfrm>
              <a:prstGeom prst="rect">
                <a:avLst/>
              </a:prstGeom>
              <a:blipFill>
                <a:blip r:embed="rId3"/>
                <a:stretch>
                  <a:fillRect l="-817" t="-3593" b="-9581"/>
                </a:stretch>
              </a:blipFill>
            </p:spPr>
            <p:txBody>
              <a:bodyPr/>
              <a:lstStyle/>
              <a:p>
                <a:r>
                  <a:rPr lang="en-US">
                    <a:noFill/>
                  </a:rPr>
                  <a:t> </a:t>
                </a:r>
              </a:p>
            </p:txBody>
          </p:sp>
        </mc:Fallback>
      </mc:AlternateContent>
      <p:sp>
        <p:nvSpPr>
          <p:cNvPr id="20" name="TextBox 1"/>
          <p:cNvSpPr txBox="1"/>
          <p:nvPr/>
        </p:nvSpPr>
        <p:spPr>
          <a:xfrm>
            <a:off x="468312" y="3484163"/>
            <a:ext cx="8207376" cy="400110"/>
          </a:xfrm>
          <a:prstGeom prst="rect">
            <a:avLst/>
          </a:prstGeom>
          <a:noFill/>
        </p:spPr>
        <p:txBody>
          <a:bodyPr wrap="square" rtlCol="0">
            <a:spAutoFit/>
          </a:bodyPr>
          <a:lstStyle/>
          <a:p>
            <a:r>
              <a:rPr lang="de-DE" sz="2000" dirty="0">
                <a:latin typeface="+mn-lt"/>
              </a:rPr>
              <a:t>&gt; Berechnung mit Hilfe einer geeigneten Software (</a:t>
            </a:r>
            <a:r>
              <a:rPr lang="de-DE" sz="2000" dirty="0">
                <a:latin typeface="Arial" panose="020B0604020202020204" pitchFamily="34" charset="0"/>
                <a:cs typeface="Arial" panose="020B0604020202020204" pitchFamily="34" charset="0"/>
              </a:rPr>
              <a:t>R</a:t>
            </a:r>
            <a:r>
              <a:rPr lang="de-DE" sz="2000" dirty="0">
                <a:latin typeface="+mn-lt"/>
              </a:rPr>
              <a:t>): </a:t>
            </a:r>
          </a:p>
        </p:txBody>
      </p:sp>
      <mc:AlternateContent xmlns:mc="http://schemas.openxmlformats.org/markup-compatibility/2006" xmlns:a14="http://schemas.microsoft.com/office/drawing/2010/main">
        <mc:Choice Requires="a14">
          <p:sp>
            <p:nvSpPr>
              <p:cNvPr id="22" name="Textfeld 21"/>
              <p:cNvSpPr txBox="1"/>
              <p:nvPr/>
            </p:nvSpPr>
            <p:spPr>
              <a:xfrm>
                <a:off x="912015" y="3945644"/>
                <a:ext cx="6480720" cy="416845"/>
              </a:xfrm>
              <a:prstGeom prst="rect">
                <a:avLst/>
              </a:prstGeom>
              <a:noFill/>
            </p:spPr>
            <p:txBody>
              <a:bodyPr wrap="squar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ea typeface="Cambria Math"/>
                              </a:rPr>
                              <m:t>𝛽</m:t>
                            </m:r>
                          </m:e>
                        </m:acc>
                      </m:e>
                      <m:sub>
                        <m:r>
                          <a:rPr lang="de-DE" sz="2000" b="0" i="1" smtClean="0">
                            <a:solidFill>
                              <a:schemeClr val="tx1"/>
                            </a:solidFill>
                            <a:latin typeface="Cambria Math"/>
                          </a:rPr>
                          <m:t>0</m:t>
                        </m:r>
                      </m:sub>
                    </m:sSub>
                    <m:r>
                      <a:rPr lang="de-DE" sz="2000" b="0" i="1" smtClean="0">
                        <a:solidFill>
                          <a:schemeClr val="tx1"/>
                        </a:solidFill>
                        <a:latin typeface="Cambria Math"/>
                      </a:rPr>
                      <m:t>=</m:t>
                    </m:r>
                    <m:r>
                      <a:rPr lang="de-DE" sz="2000" b="0" i="1" smtClean="0">
                        <a:solidFill>
                          <a:schemeClr val="tx1"/>
                        </a:solidFill>
                        <a:latin typeface="Cambria Math" panose="02040503050406030204" pitchFamily="18" charset="0"/>
                      </a:rPr>
                      <m:t>698.93</m:t>
                    </m:r>
                  </m:oMath>
                </a14:m>
                <a:r>
                  <a:rPr lang="de-DE" sz="2000" dirty="0">
                    <a:solidFill>
                      <a:schemeClr val="tx1"/>
                    </a:solidFill>
                  </a:rPr>
                  <a:t>,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1</m:t>
                        </m:r>
                      </m:sub>
                    </m:sSub>
                    <m:r>
                      <a:rPr lang="de-DE" sz="2000" i="1">
                        <a:latin typeface="Cambria Math"/>
                      </a:rPr>
                      <m:t>=</m:t>
                    </m:r>
                    <m:r>
                      <a:rPr lang="de-DE" sz="2000" b="0" i="0" smtClean="0">
                        <a:latin typeface="Cambria Math" panose="02040503050406030204" pitchFamily="18" charset="0"/>
                      </a:rPr>
                      <m:t>−2.28</m:t>
                    </m:r>
                  </m:oMath>
                </a14:m>
                <a:r>
                  <a:rPr lang="de-DE" sz="2000" dirty="0"/>
                  <a:t>,    </a:t>
                </a:r>
                <a14:m>
                  <m:oMath xmlns:m="http://schemas.openxmlformats.org/officeDocument/2006/math">
                    <m:r>
                      <a:rPr lang="de-DE" sz="2000" b="0" i="1" smtClean="0">
                        <a:latin typeface="Cambria Math" panose="02040503050406030204" pitchFamily="18" charset="0"/>
                      </a:rPr>
                      <m:t>𝑆𝐸𝑅</m:t>
                    </m:r>
                    <m:r>
                      <a:rPr lang="de-DE" sz="2000" b="0" i="1" smtClean="0">
                        <a:latin typeface="Cambria Math" panose="02040503050406030204" pitchFamily="18" charset="0"/>
                      </a:rPr>
                      <m:t>=18.58</m:t>
                    </m:r>
                  </m:oMath>
                </a14:m>
                <a:r>
                  <a:rPr lang="de-DE" sz="2000" dirty="0"/>
                  <a:t>,    </a:t>
                </a:r>
                <a14:m>
                  <m:oMath xmlns:m="http://schemas.openxmlformats.org/officeDocument/2006/math">
                    <m:sSup>
                      <m:sSupPr>
                        <m:ctrlPr>
                          <a:rPr lang="de-DE" sz="2000" i="1" smtClean="0">
                            <a:latin typeface="Cambria Math" panose="02040503050406030204" pitchFamily="18" charset="0"/>
                          </a:rPr>
                        </m:ctrlPr>
                      </m:sSupPr>
                      <m:e>
                        <m:r>
                          <a:rPr lang="de-DE" sz="2000" b="0" i="1" smtClean="0">
                            <a:latin typeface="Cambria Math"/>
                          </a:rPr>
                          <m:t>𝑅</m:t>
                        </m:r>
                      </m:e>
                      <m:sup>
                        <m:r>
                          <a:rPr lang="de-DE" sz="2000" b="0" i="1" smtClean="0">
                            <a:latin typeface="Cambria Math"/>
                          </a:rPr>
                          <m:t>2</m:t>
                        </m:r>
                      </m:sup>
                    </m:sSup>
                    <m:r>
                      <a:rPr lang="de-DE" sz="2000" b="0" i="1" smtClean="0">
                        <a:latin typeface="Cambria Math"/>
                      </a:rPr>
                      <m:t>=</m:t>
                    </m:r>
                    <m:r>
                      <a:rPr lang="de-DE" sz="2000" b="0" i="1" smtClean="0">
                        <a:latin typeface="Cambria Math" panose="02040503050406030204" pitchFamily="18" charset="0"/>
                      </a:rPr>
                      <m:t>0.05</m:t>
                    </m:r>
                  </m:oMath>
                </a14:m>
                <a:endParaRPr lang="de-DE" sz="2000" dirty="0"/>
              </a:p>
            </p:txBody>
          </p:sp>
        </mc:Choice>
        <mc:Fallback xmlns="">
          <p:sp>
            <p:nvSpPr>
              <p:cNvPr id="22" name="Textfeld 21"/>
              <p:cNvSpPr txBox="1">
                <a:spLocks noRot="1" noChangeAspect="1" noMove="1" noResize="1" noEditPoints="1" noAdjustHandles="1" noChangeArrowheads="1" noChangeShapeType="1" noTextEdit="1"/>
              </p:cNvSpPr>
              <p:nvPr/>
            </p:nvSpPr>
            <p:spPr>
              <a:xfrm>
                <a:off x="912015" y="3945644"/>
                <a:ext cx="6480720" cy="416845"/>
              </a:xfrm>
              <a:prstGeom prst="rect">
                <a:avLst/>
              </a:prstGeom>
              <a:blipFill>
                <a:blip r:embed="rId4"/>
                <a:stretch>
                  <a:fillRect l="-470" t="-2899" b="-2463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6" name="Textfeld 25"/>
              <p:cNvSpPr txBox="1"/>
              <p:nvPr/>
            </p:nvSpPr>
            <p:spPr>
              <a:xfrm>
                <a:off x="912015" y="4983869"/>
                <a:ext cx="4165589" cy="7186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panose="02040503050406030204" pitchFamily="18" charset="0"/>
                          <a:ea typeface="Cambria Math" panose="02040503050406030204" pitchFamily="18" charset="0"/>
                        </a:rPr>
                        <m:t>⇒    </m:t>
                      </m:r>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𝑆𝐸</m:t>
                          </m:r>
                        </m:e>
                      </m:acc>
                      <m:d>
                        <m:dPr>
                          <m:ctrlPr>
                            <a:rPr lang="de-DE" sz="2000" b="0" i="1" smtClean="0">
                              <a:solidFill>
                                <a:schemeClr val="tx1"/>
                              </a:solidFill>
                              <a:latin typeface="Cambria Math" panose="02040503050406030204" pitchFamily="18" charset="0"/>
                              <a:ea typeface="Cambria Math" panose="02040503050406030204" pitchFamily="18" charset="0"/>
                            </a:rPr>
                          </m:ctrlPr>
                        </m:dPr>
                        <m:e>
                          <m:sSub>
                            <m:sSubPr>
                              <m:ctrlPr>
                                <a:rPr lang="de-DE" sz="2000" b="0" i="1" smtClean="0">
                                  <a:solidFill>
                                    <a:schemeClr val="tx1"/>
                                  </a:solidFill>
                                  <a:latin typeface="Cambria Math" panose="02040503050406030204" pitchFamily="18" charset="0"/>
                                  <a:ea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𝛽</m:t>
                                  </m:r>
                                </m:e>
                              </m:acc>
                            </m:e>
                            <m:sub>
                              <m:r>
                                <a:rPr lang="de-DE" sz="2000" b="0" i="1" smtClean="0">
                                  <a:solidFill>
                                    <a:schemeClr val="tx1"/>
                                  </a:solidFill>
                                  <a:latin typeface="Cambria Math" panose="02040503050406030204" pitchFamily="18" charset="0"/>
                                  <a:ea typeface="Cambria Math" panose="02040503050406030204" pitchFamily="18" charset="0"/>
                                </a:rPr>
                                <m:t>0</m:t>
                              </m:r>
                            </m:sub>
                          </m:sSub>
                        </m:e>
                      </m:d>
                      <m:r>
                        <a:rPr lang="de-DE" sz="2000" b="0" i="1" smtClean="0">
                          <a:solidFill>
                            <a:schemeClr val="tx1"/>
                          </a:solidFill>
                          <a:latin typeface="Cambria Math" panose="02040503050406030204" pitchFamily="18" charset="0"/>
                          <a:ea typeface="Cambria Math" panose="02040503050406030204" pitchFamily="18" charset="0"/>
                        </a:rPr>
                        <m:t>=</m:t>
                      </m:r>
                      <m:rad>
                        <m:radPr>
                          <m:degHide m:val="on"/>
                          <m:ctrlPr>
                            <a:rPr lang="de-DE" sz="2000" b="0" i="1" smtClean="0">
                              <a:solidFill>
                                <a:schemeClr val="tx1"/>
                              </a:solidFill>
                              <a:latin typeface="Cambria Math" panose="02040503050406030204" pitchFamily="18" charset="0"/>
                              <a:ea typeface="Cambria Math" panose="02040503050406030204" pitchFamily="18" charset="0"/>
                            </a:rPr>
                          </m:ctrlPr>
                        </m:radPr>
                        <m:deg/>
                        <m:e>
                          <m:sSubSup>
                            <m:sSubSupPr>
                              <m:ctrlPr>
                                <a:rPr lang="de-DE" sz="2000" i="1">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up>
                              <m:r>
                                <a:rPr lang="de-DE" sz="2000" i="1">
                                  <a:latin typeface="Cambria Math"/>
                                </a:rPr>
                                <m:t>2</m:t>
                              </m:r>
                            </m:sup>
                          </m:sSubSup>
                        </m:e>
                      </m:rad>
                      <m:r>
                        <a:rPr lang="de-DE" sz="2000" b="0" i="1" smtClean="0">
                          <a:solidFill>
                            <a:schemeClr val="tx1"/>
                          </a:solidFill>
                          <a:latin typeface="Cambria Math" panose="02040503050406030204" pitchFamily="18" charset="0"/>
                          <a:ea typeface="Cambria Math" panose="02040503050406030204" pitchFamily="18" charset="0"/>
                        </a:rPr>
                        <m:t>=</m:t>
                      </m:r>
                      <m:sSub>
                        <m:sSubPr>
                          <m:ctrlPr>
                            <a:rPr lang="de-DE" sz="2000" b="0" i="1" smtClean="0">
                              <a:solidFill>
                                <a:schemeClr val="tx1"/>
                              </a:solidFill>
                              <a:latin typeface="Cambria Math" panose="02040503050406030204" pitchFamily="18" charset="0"/>
                              <a:ea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Sub>
                      <m:r>
                        <a:rPr lang="de-DE" sz="2000" b="0" i="1" smtClean="0">
                          <a:latin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10.34</m:t>
                      </m:r>
                    </m:oMath>
                  </m:oMathPara>
                </a14:m>
                <a:endParaRPr lang="de-DE" sz="2000" dirty="0">
                  <a:solidFill>
                    <a:schemeClr val="tx1"/>
                  </a:solidFill>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912015" y="4983869"/>
                <a:ext cx="4165589" cy="718658"/>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Textfeld 27"/>
              <p:cNvSpPr txBox="1"/>
              <p:nvPr/>
            </p:nvSpPr>
            <p:spPr>
              <a:xfrm>
                <a:off x="912015" y="5703827"/>
                <a:ext cx="4165589" cy="71865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panose="02040503050406030204" pitchFamily="18" charset="0"/>
                          <a:ea typeface="Cambria Math" panose="02040503050406030204" pitchFamily="18" charset="0"/>
                        </a:rPr>
                        <m:t>⇒    </m:t>
                      </m:r>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𝑆𝐸</m:t>
                          </m:r>
                        </m:e>
                      </m:acc>
                      <m:d>
                        <m:dPr>
                          <m:ctrlPr>
                            <a:rPr lang="de-DE" sz="2000" b="0" i="1" smtClean="0">
                              <a:solidFill>
                                <a:schemeClr val="tx1"/>
                              </a:solidFill>
                              <a:latin typeface="Cambria Math" panose="02040503050406030204" pitchFamily="18" charset="0"/>
                              <a:ea typeface="Cambria Math" panose="02040503050406030204" pitchFamily="18" charset="0"/>
                            </a:rPr>
                          </m:ctrlPr>
                        </m:dPr>
                        <m:e>
                          <m:sSub>
                            <m:sSubPr>
                              <m:ctrlPr>
                                <a:rPr lang="de-DE" sz="2000" b="0" i="1" smtClean="0">
                                  <a:solidFill>
                                    <a:schemeClr val="tx1"/>
                                  </a:solidFill>
                                  <a:latin typeface="Cambria Math" panose="02040503050406030204" pitchFamily="18" charset="0"/>
                                  <a:ea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𝛽</m:t>
                                  </m:r>
                                </m:e>
                              </m:acc>
                            </m:e>
                            <m:sub>
                              <m:r>
                                <a:rPr lang="de-DE" sz="2000" b="0" i="1" smtClean="0">
                                  <a:solidFill>
                                    <a:schemeClr val="tx1"/>
                                  </a:solidFill>
                                  <a:latin typeface="Cambria Math" panose="02040503050406030204" pitchFamily="18" charset="0"/>
                                  <a:ea typeface="Cambria Math" panose="02040503050406030204" pitchFamily="18" charset="0"/>
                                </a:rPr>
                                <m:t>1</m:t>
                              </m:r>
                            </m:sub>
                          </m:sSub>
                        </m:e>
                      </m:d>
                      <m:r>
                        <a:rPr lang="de-DE" sz="2000" b="0" i="1" smtClean="0">
                          <a:solidFill>
                            <a:schemeClr val="tx1"/>
                          </a:solidFill>
                          <a:latin typeface="Cambria Math" panose="02040503050406030204" pitchFamily="18" charset="0"/>
                          <a:ea typeface="Cambria Math" panose="02040503050406030204" pitchFamily="18" charset="0"/>
                        </a:rPr>
                        <m:t>=</m:t>
                      </m:r>
                      <m:rad>
                        <m:radPr>
                          <m:degHide m:val="on"/>
                          <m:ctrlPr>
                            <a:rPr lang="de-DE" sz="2000" b="0" i="1" smtClean="0">
                              <a:solidFill>
                                <a:schemeClr val="tx1"/>
                              </a:solidFill>
                              <a:latin typeface="Cambria Math" panose="02040503050406030204" pitchFamily="18" charset="0"/>
                              <a:ea typeface="Cambria Math" panose="02040503050406030204" pitchFamily="18" charset="0"/>
                            </a:rPr>
                          </m:ctrlPr>
                        </m:radPr>
                        <m:deg/>
                        <m:e>
                          <m:sSubSup>
                            <m:sSubSupPr>
                              <m:ctrlPr>
                                <a:rPr lang="de-DE" sz="2000" i="1">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panose="02040503050406030204" pitchFamily="18" charset="0"/>
                                      <a:ea typeface="Cambria Math"/>
                                    </a:rPr>
                                    <m:t>1</m:t>
                                  </m:r>
                                </m:sub>
                              </m:sSub>
                            </m:sub>
                            <m:sup>
                              <m:r>
                                <a:rPr lang="de-DE" sz="2000" i="1">
                                  <a:latin typeface="Cambria Math"/>
                                </a:rPr>
                                <m:t>2</m:t>
                              </m:r>
                            </m:sup>
                          </m:sSubSup>
                        </m:e>
                      </m:rad>
                      <m:r>
                        <a:rPr lang="de-DE" sz="2000" b="0" i="1" smtClean="0">
                          <a:solidFill>
                            <a:schemeClr val="tx1"/>
                          </a:solidFill>
                          <a:latin typeface="Cambria Math" panose="02040503050406030204" pitchFamily="18" charset="0"/>
                          <a:ea typeface="Cambria Math" panose="02040503050406030204" pitchFamily="18" charset="0"/>
                        </a:rPr>
                        <m:t>=</m:t>
                      </m:r>
                      <m:sSub>
                        <m:sSubPr>
                          <m:ctrlPr>
                            <a:rPr lang="de-DE" sz="2000" b="0" i="1" smtClean="0">
                              <a:solidFill>
                                <a:schemeClr val="tx1"/>
                              </a:solidFill>
                              <a:latin typeface="Cambria Math" panose="02040503050406030204" pitchFamily="18" charset="0"/>
                              <a:ea typeface="Cambria Math" panose="02040503050406030204" pitchFamily="18" charset="0"/>
                            </a:rPr>
                          </m:ctrlPr>
                        </m:sSubPr>
                        <m:e>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panose="02040503050406030204" pitchFamily="18" charset="0"/>
                                  <a:ea typeface="Cambria Math"/>
                                </a:rPr>
                                <m:t>1</m:t>
                              </m:r>
                            </m:sub>
                          </m:sSub>
                        </m:sub>
                      </m:sSub>
                      <m:r>
                        <a:rPr lang="de-DE" sz="2000" b="0" i="1" smtClean="0">
                          <a:latin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0.52</m:t>
                      </m:r>
                    </m:oMath>
                  </m:oMathPara>
                </a14:m>
                <a:endParaRPr lang="de-DE" sz="2000" dirty="0">
                  <a:solidFill>
                    <a:schemeClr val="tx1"/>
                  </a:solidFill>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912015" y="5703827"/>
                <a:ext cx="4165589" cy="718658"/>
              </a:xfrm>
              <a:prstGeom prst="rect">
                <a:avLst/>
              </a:prstGeom>
              <a:blipFill>
                <a:blip r:embed="rId6"/>
                <a:stretch>
                  <a:fillRect/>
                </a:stretch>
              </a:blipFill>
            </p:spPr>
            <p:txBody>
              <a:bodyPr/>
              <a:lstStyle/>
              <a:p>
                <a:r>
                  <a:rPr lang="en-US">
                    <a:noFill/>
                  </a:rPr>
                  <a:t> </a:t>
                </a:r>
              </a:p>
            </p:txBody>
          </p:sp>
        </mc:Fallback>
      </mc:AlternateContent>
      <p:sp>
        <p:nvSpPr>
          <p:cNvPr id="3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943</a:t>
            </a:r>
            <a:endParaRPr lang="de-DE" sz="8000" b="1" dirty="0">
              <a:solidFill>
                <a:schemeClr val="tx1"/>
              </a:solidFill>
              <a:latin typeface="+mj-lt"/>
            </a:endParaRPr>
          </a:p>
        </p:txBody>
      </p:sp>
      <p:sp>
        <p:nvSpPr>
          <p:cNvPr id="2" name="Textfeld 1"/>
          <p:cNvSpPr txBox="1"/>
          <p:nvPr/>
        </p:nvSpPr>
        <p:spPr>
          <a:xfrm>
            <a:off x="4105280" y="4388778"/>
            <a:ext cx="2736304" cy="369332"/>
          </a:xfrm>
          <a:prstGeom prst="rect">
            <a:avLst/>
          </a:prstGeom>
          <a:noFill/>
        </p:spPr>
        <p:txBody>
          <a:bodyPr wrap="square" rtlCol="0">
            <a:spAutoFit/>
          </a:bodyPr>
          <a:lstStyle/>
          <a:p>
            <a:r>
              <a:rPr lang="de-DE" b="1" dirty="0">
                <a:solidFill>
                  <a:srgbClr val="C00000"/>
                </a:solidFill>
              </a:rPr>
              <a:t>(„Dachschätzer“)</a:t>
            </a:r>
            <a:endParaRPr lang="en-US" b="1" dirty="0">
              <a:solidFill>
                <a:srgbClr val="C00000"/>
              </a:solidFill>
            </a:endParaRPr>
          </a:p>
        </p:txBody>
      </p:sp>
      <mc:AlternateContent xmlns:mc="http://schemas.openxmlformats.org/markup-compatibility/2006" xmlns:a14="http://schemas.microsoft.com/office/drawing/2010/main">
        <mc:Choice Requires="a14">
          <p:sp>
            <p:nvSpPr>
              <p:cNvPr id="32" name="Textfeld 31"/>
              <p:cNvSpPr txBox="1"/>
              <p:nvPr/>
            </p:nvSpPr>
            <p:spPr>
              <a:xfrm>
                <a:off x="889433" y="4354990"/>
                <a:ext cx="4165589" cy="506742"/>
              </a:xfrm>
              <a:prstGeom prst="rect">
                <a:avLst/>
              </a:prstGeom>
              <a:noFill/>
            </p:spPr>
            <p:txBody>
              <a:bodyPr wrap="square" rtlCol="0">
                <a:spAutoFit/>
              </a:bodyPr>
              <a:lstStyle/>
              <a:p>
                <a14:m>
                  <m:oMath xmlns:m="http://schemas.openxmlformats.org/officeDocument/2006/math">
                    <m:sSubSup>
                      <m:sSubSupPr>
                        <m:ctrlPr>
                          <a:rPr lang="de-DE" sz="2000" i="1" smtClean="0">
                            <a:latin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up>
                        <m:r>
                          <a:rPr lang="de-DE" sz="2000" i="1">
                            <a:latin typeface="Cambria Math"/>
                          </a:rPr>
                          <m:t>2</m:t>
                        </m:r>
                      </m:sup>
                    </m:sSubSup>
                    <m:r>
                      <a:rPr lang="de-DE" sz="2000" b="0" i="1" smtClean="0">
                        <a:latin typeface="Cambria Math" panose="02040503050406030204" pitchFamily="18" charset="0"/>
                      </a:rPr>
                      <m:t>=106.91</m:t>
                    </m:r>
                  </m:oMath>
                </a14:m>
                <a:r>
                  <a:rPr lang="de-DE" sz="2000" dirty="0">
                    <a:solidFill>
                      <a:schemeClr val="tx1"/>
                    </a:solidFill>
                  </a:rPr>
                  <a:t>,   </a:t>
                </a:r>
                <a14:m>
                  <m:oMath xmlns:m="http://schemas.openxmlformats.org/officeDocument/2006/math">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panose="02040503050406030204" pitchFamily="18" charset="0"/>
                                <a:ea typeface="Cambria Math"/>
                              </a:rPr>
                              <m:t>1</m:t>
                            </m:r>
                          </m:sub>
                        </m:sSub>
                      </m:sub>
                      <m:sup>
                        <m:r>
                          <a:rPr lang="de-DE" sz="2000" i="1">
                            <a:latin typeface="Cambria Math"/>
                          </a:rPr>
                          <m:t>2</m:t>
                        </m:r>
                      </m:sup>
                    </m:sSubSup>
                    <m:r>
                      <a:rPr lang="de-DE" sz="2000" i="1">
                        <a:latin typeface="Cambria Math" panose="02040503050406030204" pitchFamily="18" charset="0"/>
                      </a:rPr>
                      <m:t>=</m:t>
                    </m:r>
                    <m:r>
                      <a:rPr lang="de-DE" sz="2000" b="0" i="1" smtClean="0">
                        <a:latin typeface="Cambria Math" panose="02040503050406030204" pitchFamily="18" charset="0"/>
                      </a:rPr>
                      <m:t>0.27</m:t>
                    </m:r>
                  </m:oMath>
                </a14:m>
                <a:endParaRPr lang="de-DE" sz="2000" dirty="0">
                  <a:solidFill>
                    <a:schemeClr val="tx1"/>
                  </a:solidFill>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889433" y="4354990"/>
                <a:ext cx="4165589" cy="506742"/>
              </a:xfrm>
              <a:prstGeom prst="rect">
                <a:avLst/>
              </a:prstGeom>
              <a:blipFill>
                <a:blip r:embed="rId7"/>
                <a:stretch>
                  <a:fillRect t="-1190" b="-4762"/>
                </a:stretch>
              </a:blipFill>
            </p:spPr>
            <p:txBody>
              <a:bodyPr/>
              <a:lstStyle/>
              <a:p>
                <a:r>
                  <a:rPr lang="en-US">
                    <a:noFill/>
                  </a:rPr>
                  <a:t> </a:t>
                </a:r>
              </a:p>
            </p:txBody>
          </p:sp>
        </mc:Fallback>
      </mc:AlternateContent>
      <p:sp>
        <p:nvSpPr>
          <p:cNvPr id="33" name="Ellipse 32"/>
          <p:cNvSpPr/>
          <p:nvPr/>
        </p:nvSpPr>
        <p:spPr>
          <a:xfrm>
            <a:off x="889433" y="4354990"/>
            <a:ext cx="504056" cy="565725"/>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Ellipse 33"/>
          <p:cNvSpPr/>
          <p:nvPr/>
        </p:nvSpPr>
        <p:spPr>
          <a:xfrm>
            <a:off x="2590717" y="4353690"/>
            <a:ext cx="504056" cy="565725"/>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08528361"/>
      </p:ext>
    </p:extLst>
  </p:cSld>
  <p:clrMapOvr>
    <a:masterClrMapping/>
  </p:clrMapOvr>
</p:sld>
</file>

<file path=ppt/slides/slide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944</a:t>
            </a:r>
            <a:endParaRPr lang="de-DE" sz="8000" b="1" dirty="0">
              <a:solidFill>
                <a:schemeClr val="tx1"/>
              </a:solidFill>
              <a:latin typeface="+mj-lt"/>
            </a:endParaRPr>
          </a:p>
        </p:txBody>
      </p:sp>
      <p:sp>
        <p:nvSpPr>
          <p:cNvPr id="12" name="Textfeld 11"/>
          <p:cNvSpPr txBox="1">
            <a:spLocks noChangeArrowheads="1"/>
          </p:cNvSpPr>
          <p:nvPr/>
        </p:nvSpPr>
        <p:spPr bwMode="auto">
          <a:xfrm>
            <a:off x="468313" y="1016628"/>
            <a:ext cx="447795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Ergebnisse und Interpretation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4" name="Textfeld 13"/>
              <p:cNvSpPr txBox="1"/>
              <p:nvPr/>
            </p:nvSpPr>
            <p:spPr>
              <a:xfrm>
                <a:off x="457200" y="2372823"/>
                <a:ext cx="6418263" cy="400110"/>
              </a:xfrm>
              <a:prstGeom prst="rect">
                <a:avLst/>
              </a:prstGeom>
              <a:noFill/>
            </p:spPr>
            <p:txBody>
              <a:bodyPr wrap="square" rtlCol="0">
                <a:spAutoFit/>
              </a:bodyPr>
              <a:lstStyle/>
              <a:p>
                <a:pPr algn="just"/>
                <a:r>
                  <a:rPr lang="de-DE" sz="2000" dirty="0">
                    <a:latin typeface="+mn-lt"/>
                  </a:rPr>
                  <a:t>&gt; 0.95-KI für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0</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1</m:t>
                        </m:r>
                      </m:sub>
                    </m:sSub>
                  </m:oMath>
                </a14:m>
                <a:r>
                  <a:rPr lang="de-DE" sz="2000" dirty="0">
                    <a:latin typeface="+mn-lt"/>
                  </a:rPr>
                  <a:t> gemäß Satz 12.1.4 (</a:t>
                </a:r>
                <a:r>
                  <a:rPr lang="de-DE" sz="2000">
                    <a:latin typeface="+mn-lt"/>
                  </a:rPr>
                  <a:t>Folie 912):</a:t>
                </a:r>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57200" y="2372823"/>
                <a:ext cx="6418263" cy="400110"/>
              </a:xfrm>
              <a:prstGeom prst="rect">
                <a:avLst/>
              </a:prstGeom>
              <a:blipFill>
                <a:blip r:embed="rId4"/>
                <a:stretch>
                  <a:fillRect l="-950"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331641" y="2853999"/>
                <a:ext cx="4468909" cy="475323"/>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ea typeface="Cambria Math"/>
                                </a:rPr>
                                <m:t>0</m:t>
                              </m:r>
                            </m:sub>
                          </m:sSub>
                          <m:sSub>
                            <m:sSubPr>
                              <m:ctrlPr>
                                <a:rPr lang="de-DE" sz="2000" i="1">
                                  <a:latin typeface="Cambria Math" panose="02040503050406030204" pitchFamily="18" charset="0"/>
                                  <a:ea typeface="Cambria Math"/>
                                </a:rPr>
                              </m:ctrlPr>
                            </m:sSubPr>
                            <m:e>
                              <m:r>
                                <a:rPr lang="de-DE" sz="2000" i="1">
                                  <a:latin typeface="Cambria Math"/>
                                  <a:ea typeface="Cambria Math"/>
                                </a:rPr>
                                <m:t>−</m:t>
                              </m:r>
                              <m:r>
                                <a:rPr lang="de-DE" sz="2000" b="0" i="1" smtClean="0">
                                  <a:latin typeface="Cambria Math" panose="02040503050406030204" pitchFamily="18" charset="0"/>
                                  <a:ea typeface="Cambria Math"/>
                                </a:rPr>
                                <m:t>𝑧</m:t>
                              </m:r>
                            </m:e>
                            <m:sub>
                              <m:r>
                                <a:rPr lang="de-DE" sz="2000" b="0" i="1" smtClean="0">
                                  <a:latin typeface="Cambria Math" panose="02040503050406030204" pitchFamily="18" charset="0"/>
                                  <a:ea typeface="Cambria Math"/>
                                </a:rPr>
                                <m:t>0.975</m:t>
                              </m:r>
                            </m:sub>
                          </m:sSub>
                          <m:r>
                            <a:rPr lang="de-DE" sz="2000" b="0" i="1" smtClean="0">
                              <a:latin typeface="Cambria Math"/>
                              <a:ea typeface="Cambria Math"/>
                            </a:rPr>
                            <m:t>,</m:t>
                          </m:r>
                          <m:r>
                            <a:rPr lang="de-DE" sz="2000" b="0" i="1" smtClean="0">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b="0" i="1" smtClean="0">
                                      <a:latin typeface="Cambria Math" panose="02040503050406030204" pitchFamily="18" charset="0"/>
                                      <a:ea typeface="Cambria Math" panose="02040503050406030204" pitchFamily="18" charset="0"/>
                                    </a:rPr>
                                  </m:ctrlPr>
                                </m:accPr>
                                <m:e>
                                  <m:r>
                                    <a:rPr lang="de-DE" sz="2000" b="0" i="1" smtClean="0">
                                      <a:latin typeface="Cambria Math" panose="02040503050406030204" pitchFamily="18" charset="0"/>
                                      <a:ea typeface="Cambria Math" panose="02040503050406030204" pitchFamily="18" charset="0"/>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Sub>
                          <m:r>
                            <a:rPr lang="de-DE" sz="2000" b="0" i="1" smtClean="0">
                              <a:latin typeface="Cambria Math" panose="02040503050406030204" pitchFamily="18" charset="0"/>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panose="02040503050406030204" pitchFamily="18" charset="0"/>
                                      <a:ea typeface="Cambria Math" panose="02040503050406030204" pitchFamily="18" charset="0"/>
                                    </a:rPr>
                                    <m:t>𝛽</m:t>
                                  </m:r>
                                </m:e>
                              </m:acc>
                            </m:e>
                            <m:sub>
                              <m:r>
                                <a:rPr lang="de-DE" sz="2000" i="1">
                                  <a:latin typeface="Cambria Math" panose="02040503050406030204" pitchFamily="18" charset="0"/>
                                  <a:ea typeface="Cambria Math"/>
                                </a:rPr>
                                <m:t>0</m:t>
                              </m:r>
                            </m:sub>
                          </m:sSub>
                          <m:sSub>
                            <m:sSubPr>
                              <m:ctrlPr>
                                <a:rPr lang="de-DE" sz="2000" i="1">
                                  <a:latin typeface="Cambria Math" panose="02040503050406030204" pitchFamily="18" charset="0"/>
                                  <a:ea typeface="Cambria Math"/>
                                </a:rPr>
                              </m:ctrlPr>
                            </m:sSubPr>
                            <m:e>
                              <m:r>
                                <a:rPr lang="de-DE" sz="2000" b="0" i="1" smtClean="0">
                                  <a:latin typeface="Cambria Math" panose="02040503050406030204" pitchFamily="18" charset="0"/>
                                  <a:ea typeface="Cambria Math"/>
                                </a:rPr>
                                <m:t>+</m:t>
                              </m:r>
                              <m:r>
                                <a:rPr lang="de-DE" sz="2000" b="0" i="1" smtClean="0">
                                  <a:latin typeface="Cambria Math" panose="02040503050406030204" pitchFamily="18" charset="0"/>
                                  <a:ea typeface="Cambria Math"/>
                                </a:rPr>
                                <m:t>𝑧</m:t>
                              </m:r>
                            </m:e>
                            <m:sub>
                              <m:r>
                                <a:rPr lang="de-DE" sz="2000" i="1">
                                  <a:latin typeface="Cambria Math" panose="02040503050406030204" pitchFamily="18" charset="0"/>
                                  <a:ea typeface="Cambria Math"/>
                                </a:rPr>
                                <m:t>0.975</m:t>
                              </m:r>
                            </m:sub>
                          </m:sSub>
                          <m:r>
                            <a:rPr lang="de-DE" sz="2000" i="1">
                              <a:latin typeface="Cambria Math"/>
                              <a:ea typeface="Cambria Math"/>
                            </a:rPr>
                            <m:t>,</m:t>
                          </m:r>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i="1">
                                      <a:latin typeface="Cambria Math"/>
                                    </a:rPr>
                                    <m:t>0</m:t>
                                  </m:r>
                                </m:sub>
                              </m:sSub>
                            </m:sub>
                          </m:sSub>
                        </m:e>
                      </m:d>
                    </m:oMath>
                  </m:oMathPara>
                </a14:m>
                <a:endParaRPr lang="de-DE" sz="2000" dirty="0"/>
              </a:p>
            </p:txBody>
          </p:sp>
        </mc:Choice>
        <mc:Fallback xmlns="">
          <p:sp>
            <p:nvSpPr>
              <p:cNvPr id="15" name="Textfeld 14"/>
              <p:cNvSpPr txBox="1">
                <a:spLocks noRot="1" noChangeAspect="1" noMove="1" noResize="1" noEditPoints="1" noAdjustHandles="1" noChangeArrowheads="1" noChangeShapeType="1" noTextEdit="1"/>
              </p:cNvSpPr>
              <p:nvPr/>
            </p:nvSpPr>
            <p:spPr>
              <a:xfrm>
                <a:off x="1331641" y="2853999"/>
                <a:ext cx="4468909" cy="475323"/>
              </a:xfrm>
              <a:prstGeom prst="rect">
                <a:avLst/>
              </a:prstGeom>
              <a:blipFill>
                <a:blip r:embed="rId5"/>
                <a:stretch>
                  <a:fillRect t="-2564" b="-641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331641" y="3319367"/>
                <a:ext cx="4468909" cy="474489"/>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de-DE" sz="2000" b="0" i="1" smtClean="0">
                              <a:latin typeface="Cambria Math" panose="02040503050406030204" pitchFamily="18" charset="0"/>
                              <a:ea typeface="Cambria Math"/>
                            </a:rPr>
                          </m:ctrlPr>
                        </m:dPr>
                        <m:e>
                          <m:sSub>
                            <m:sSubPr>
                              <m:ctrlPr>
                                <a:rPr lang="de-DE" sz="2000" b="0" i="1" smtClean="0">
                                  <a:latin typeface="Cambria Math" panose="02040503050406030204" pitchFamily="18" charset="0"/>
                                  <a:ea typeface="Cambria Math"/>
                                </a:rPr>
                              </m:ctrlPr>
                            </m:sSubPr>
                            <m:e>
                              <m:acc>
                                <m:accPr>
                                  <m:chr m:val="̂"/>
                                  <m:ctrlPr>
                                    <a:rPr lang="de-DE" sz="2000" b="0" i="1" smtClean="0">
                                      <a:latin typeface="Cambria Math" panose="02040503050406030204" pitchFamily="18" charset="0"/>
                                      <a:ea typeface="Cambria Math"/>
                                    </a:rPr>
                                  </m:ctrlPr>
                                </m:accPr>
                                <m:e>
                                  <m:r>
                                    <a:rPr lang="de-DE" sz="2000" b="0" i="1" smtClean="0">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ea typeface="Cambria Math"/>
                                </a:rPr>
                                <m:t>1</m:t>
                              </m:r>
                            </m:sub>
                          </m:sSub>
                          <m:sSub>
                            <m:sSubPr>
                              <m:ctrlPr>
                                <a:rPr lang="de-DE" sz="2000" i="1">
                                  <a:latin typeface="Cambria Math" panose="02040503050406030204" pitchFamily="18" charset="0"/>
                                  <a:ea typeface="Cambria Math"/>
                                </a:rPr>
                              </m:ctrlPr>
                            </m:sSubPr>
                            <m:e>
                              <m:r>
                                <a:rPr lang="de-DE" sz="2000" i="1">
                                  <a:latin typeface="Cambria Math"/>
                                  <a:ea typeface="Cambria Math"/>
                                </a:rPr>
                                <m:t>−</m:t>
                              </m:r>
                              <m:r>
                                <a:rPr lang="de-DE" sz="2000" b="0" i="1" smtClean="0">
                                  <a:latin typeface="Cambria Math" panose="02040503050406030204" pitchFamily="18" charset="0"/>
                                  <a:ea typeface="Cambria Math"/>
                                </a:rPr>
                                <m:t>𝑧</m:t>
                              </m:r>
                            </m:e>
                            <m:sub>
                              <m:r>
                                <a:rPr lang="de-DE" sz="2000" b="0" i="1" smtClean="0">
                                  <a:latin typeface="Cambria Math" panose="02040503050406030204" pitchFamily="18" charset="0"/>
                                  <a:ea typeface="Cambria Math"/>
                                </a:rPr>
                                <m:t>0.975</m:t>
                              </m:r>
                            </m:sub>
                          </m:sSub>
                          <m:r>
                            <a:rPr lang="de-DE" sz="2000" b="0" i="1" smtClean="0">
                              <a:latin typeface="Cambria Math"/>
                              <a:ea typeface="Cambria Math"/>
                            </a:rPr>
                            <m:t>,</m:t>
                          </m:r>
                          <m:r>
                            <a:rPr lang="de-DE" sz="2000" b="0" i="1" smtClean="0">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panose="02040503050406030204" pitchFamily="18" charset="0"/>
                                      <a:ea typeface="Cambria Math"/>
                                    </a:rPr>
                                    <m:t>1</m:t>
                                  </m:r>
                                </m:sub>
                              </m:sSub>
                            </m:sub>
                          </m:sSub>
                          <m:r>
                            <a:rPr lang="de-DE" sz="2000" b="0" i="1" smtClean="0">
                              <a:latin typeface="Cambria Math" panose="02040503050406030204" pitchFamily="18" charset="0"/>
                            </a:rPr>
                            <m:t>,</m:t>
                          </m:r>
                          <m:sSub>
                            <m:sSubPr>
                              <m:ctrlPr>
                                <a:rPr lang="de-DE" sz="2000" i="1">
                                  <a:latin typeface="Cambria Math" panose="02040503050406030204" pitchFamily="18" charset="0"/>
                                  <a:ea typeface="Cambria Math"/>
                                </a:rPr>
                              </m:ctrlPr>
                            </m:sSubPr>
                            <m:e>
                              <m:acc>
                                <m:accPr>
                                  <m:chr m:val="̂"/>
                                  <m:ctrlPr>
                                    <a:rPr lang="de-DE" sz="2000" i="1">
                                      <a:latin typeface="Cambria Math" panose="02040503050406030204" pitchFamily="18" charset="0"/>
                                      <a:ea typeface="Cambria Math"/>
                                    </a:rPr>
                                  </m:ctrlPr>
                                </m:accPr>
                                <m:e>
                                  <m:r>
                                    <a:rPr lang="de-DE" sz="2000" i="1">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a:rPr>
                              </m:ctrlPr>
                            </m:sSubPr>
                            <m:e>
                              <m:r>
                                <a:rPr lang="de-DE" sz="2000" b="0" i="1" smtClean="0">
                                  <a:latin typeface="Cambria Math" panose="02040503050406030204" pitchFamily="18" charset="0"/>
                                  <a:ea typeface="Cambria Math"/>
                                </a:rPr>
                                <m:t>+</m:t>
                              </m:r>
                              <m:r>
                                <a:rPr lang="de-DE" sz="2000" b="0" i="1" smtClean="0">
                                  <a:latin typeface="Cambria Math" panose="02040503050406030204" pitchFamily="18" charset="0"/>
                                  <a:ea typeface="Cambria Math"/>
                                </a:rPr>
                                <m:t>𝑧</m:t>
                              </m:r>
                            </m:e>
                            <m:sub>
                              <m:r>
                                <a:rPr lang="de-DE" sz="2000" i="1">
                                  <a:latin typeface="Cambria Math" panose="02040503050406030204" pitchFamily="18" charset="0"/>
                                  <a:ea typeface="Cambria Math"/>
                                </a:rPr>
                                <m:t>0.975</m:t>
                              </m:r>
                            </m:sub>
                          </m:sSub>
                          <m:r>
                            <a:rPr lang="de-DE" sz="2000" i="1">
                              <a:latin typeface="Cambria Math"/>
                              <a:ea typeface="Cambria Math"/>
                            </a:rPr>
                            <m:t>,</m:t>
                          </m:r>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𝜎</m:t>
                                  </m:r>
                                </m:e>
                              </m:acc>
                            </m:e>
                            <m: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a:ea typeface="Cambria Math"/>
                                        </a:rPr>
                                        <m:t>𝛽</m:t>
                                      </m:r>
                                    </m:e>
                                  </m:acc>
                                </m:e>
                                <m:sub>
                                  <m:r>
                                    <a:rPr lang="de-DE" sz="2000" b="0" i="1" smtClean="0">
                                      <a:latin typeface="Cambria Math" panose="02040503050406030204" pitchFamily="18" charset="0"/>
                                      <a:ea typeface="Cambria Math"/>
                                    </a:rPr>
                                    <m:t>1</m:t>
                                  </m:r>
                                </m:sub>
                              </m:sSub>
                            </m:sub>
                          </m:sSub>
                        </m:e>
                      </m:d>
                    </m:oMath>
                  </m:oMathPara>
                </a14:m>
                <a:endParaRPr lang="de-DE" sz="2000" dirty="0"/>
              </a:p>
            </p:txBody>
          </p:sp>
        </mc:Choice>
        <mc:Fallback xmlns="">
          <p:sp>
            <p:nvSpPr>
              <p:cNvPr id="16" name="Textfeld 15"/>
              <p:cNvSpPr txBox="1">
                <a:spLocks noRot="1" noChangeAspect="1" noMove="1" noResize="1" noEditPoints="1" noAdjustHandles="1" noChangeArrowheads="1" noChangeShapeType="1" noTextEdit="1"/>
              </p:cNvSpPr>
              <p:nvPr/>
            </p:nvSpPr>
            <p:spPr>
              <a:xfrm>
                <a:off x="1331641" y="3319367"/>
                <a:ext cx="4468909" cy="474489"/>
              </a:xfrm>
              <a:prstGeom prst="rect">
                <a:avLst/>
              </a:prstGeom>
              <a:blipFill>
                <a:blip r:embed="rId6"/>
                <a:stretch>
                  <a:fillRect t="-2597" b="-779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976014" y="3936802"/>
                <a:ext cx="7052370"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panose="02040503050406030204" pitchFamily="18" charset="0"/>
                          <a:ea typeface="Cambria Math" panose="02040503050406030204" pitchFamily="18" charset="0"/>
                        </a:rPr>
                        <m:t>⇒  </m:t>
                      </m:r>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ea typeface="Cambria Math" panose="02040503050406030204" pitchFamily="18" charset="0"/>
                            </a:rPr>
                            <m:t>0</m:t>
                          </m:r>
                        </m:sub>
                      </m:sSub>
                      <m:r>
                        <a:rPr lang="de-DE" sz="2000" b="0" i="1" smtClean="0">
                          <a:latin typeface="Cambria Math" panose="02040503050406030204" pitchFamily="18" charset="0"/>
                          <a:ea typeface="Cambria Math" panose="02040503050406030204" pitchFamily="18" charset="0"/>
                        </a:rPr>
                        <m:t>:  </m:t>
                      </m:r>
                      <m:d>
                        <m:dPr>
                          <m:begChr m:val="["/>
                          <m:endChr m:val="]"/>
                          <m:ctrlPr>
                            <a:rPr lang="de-DE" sz="2000" b="0" i="1" smtClean="0">
                              <a:latin typeface="Cambria Math" panose="02040503050406030204" pitchFamily="18" charset="0"/>
                              <a:ea typeface="Cambria Math"/>
                            </a:rPr>
                          </m:ctrlPr>
                        </m:dPr>
                        <m:e>
                          <m:r>
                            <a:rPr lang="de-DE" sz="2000" b="0" i="1" smtClean="0">
                              <a:latin typeface="Cambria Math" panose="02040503050406030204" pitchFamily="18" charset="0"/>
                              <a:ea typeface="Cambria Math"/>
                            </a:rPr>
                            <m:t>698.93</m:t>
                          </m:r>
                          <m:r>
                            <a:rPr lang="de-DE" sz="2000" b="0" i="1" smtClean="0">
                              <a:latin typeface="Cambria Math" panose="02040503050406030204" pitchFamily="18" charset="0"/>
                              <a:ea typeface="Cambria Math" panose="02040503050406030204" pitchFamily="18" charset="0"/>
                            </a:rPr>
                            <m:t>±1.96×10.36</m:t>
                          </m:r>
                        </m:e>
                      </m:d>
                      <m:r>
                        <a:rPr lang="de-DE" sz="2000" b="0" i="1" smtClean="0">
                          <a:latin typeface="Cambria Math" panose="02040503050406030204" pitchFamily="18" charset="0"/>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panose="02040503050406030204" pitchFamily="18" charset="0"/>
                              <a:ea typeface="Cambria Math"/>
                            </a:rPr>
                            <m:t>678.62, 719.24</m:t>
                          </m:r>
                        </m:e>
                      </m:d>
                    </m:oMath>
                  </m:oMathPara>
                </a14:m>
                <a:endParaRPr lang="de-DE" sz="2000" dirty="0"/>
              </a:p>
            </p:txBody>
          </p:sp>
        </mc:Choice>
        <mc:Fallback xmlns="">
          <p:sp>
            <p:nvSpPr>
              <p:cNvPr id="18" name="Textfeld 17"/>
              <p:cNvSpPr txBox="1">
                <a:spLocks noRot="1" noChangeAspect="1" noMove="1" noResize="1" noEditPoints="1" noAdjustHandles="1" noChangeArrowheads="1" noChangeShapeType="1" noTextEdit="1"/>
              </p:cNvSpPr>
              <p:nvPr/>
            </p:nvSpPr>
            <p:spPr>
              <a:xfrm>
                <a:off x="976014" y="3936802"/>
                <a:ext cx="7052370" cy="400110"/>
              </a:xfrm>
              <a:prstGeom prst="rect">
                <a:avLst/>
              </a:prstGeom>
              <a:blipFill>
                <a:blip r:embed="rId7"/>
                <a:stretch>
                  <a:fillRect b="-1846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976013" y="4344279"/>
                <a:ext cx="6476307"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latin typeface="Cambria Math" panose="02040503050406030204" pitchFamily="18" charset="0"/>
                          <a:ea typeface="Cambria Math" panose="02040503050406030204" pitchFamily="18" charset="0"/>
                        </a:rPr>
                        <m:t>⇒  </m:t>
                      </m:r>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ea typeface="Cambria Math" panose="02040503050406030204" pitchFamily="18" charset="0"/>
                            </a:rPr>
                            <m:t>1</m:t>
                          </m:r>
                        </m:sub>
                      </m:sSub>
                      <m:r>
                        <a:rPr lang="de-DE" sz="2000" b="0" i="1" smtClean="0">
                          <a:latin typeface="Cambria Math" panose="02040503050406030204" pitchFamily="18" charset="0"/>
                          <a:ea typeface="Cambria Math" panose="02040503050406030204" pitchFamily="18" charset="0"/>
                        </a:rPr>
                        <m:t>:  </m:t>
                      </m:r>
                      <m:d>
                        <m:dPr>
                          <m:begChr m:val="["/>
                          <m:endChr m:val="]"/>
                          <m:ctrlPr>
                            <a:rPr lang="de-DE" sz="2000" b="0" i="1" smtClean="0">
                              <a:latin typeface="Cambria Math" panose="02040503050406030204" pitchFamily="18" charset="0"/>
                              <a:ea typeface="Cambria Math"/>
                            </a:rPr>
                          </m:ctrlPr>
                        </m:dPr>
                        <m:e>
                          <m:r>
                            <a:rPr lang="de-DE" sz="2000" b="0" i="1" smtClean="0">
                              <a:latin typeface="Cambria Math" panose="02040503050406030204" pitchFamily="18" charset="0"/>
                              <a:ea typeface="Cambria Math"/>
                            </a:rPr>
                            <m:t>−2.28</m:t>
                          </m:r>
                          <m:r>
                            <a:rPr lang="de-DE" sz="2000" b="0" i="1" smtClean="0">
                              <a:latin typeface="Cambria Math" panose="02040503050406030204" pitchFamily="18" charset="0"/>
                              <a:ea typeface="Cambria Math" panose="02040503050406030204" pitchFamily="18" charset="0"/>
                            </a:rPr>
                            <m:t>±1.96×0.52</m:t>
                          </m:r>
                        </m:e>
                      </m:d>
                      <m:r>
                        <a:rPr lang="de-DE" sz="2000" b="0" i="1" smtClean="0">
                          <a:latin typeface="Cambria Math" panose="02040503050406030204" pitchFamily="18" charset="0"/>
                          <a:ea typeface="Cambria Math"/>
                        </a:rPr>
                        <m:t>=</m:t>
                      </m:r>
                      <m:d>
                        <m:dPr>
                          <m:begChr m:val="["/>
                          <m:endChr m:val="]"/>
                          <m:ctrlPr>
                            <a:rPr lang="de-DE" sz="2000" b="0" i="1" smtClean="0">
                              <a:latin typeface="Cambria Math" panose="02040503050406030204" pitchFamily="18" charset="0"/>
                              <a:ea typeface="Cambria Math"/>
                            </a:rPr>
                          </m:ctrlPr>
                        </m:dPr>
                        <m:e>
                          <m:r>
                            <a:rPr lang="de-DE" sz="2000" b="0" i="1" smtClean="0">
                              <a:latin typeface="Cambria Math" panose="02040503050406030204" pitchFamily="18" charset="0"/>
                              <a:ea typeface="Cambria Math"/>
                            </a:rPr>
                            <m:t>−3.30, −1.26</m:t>
                          </m:r>
                        </m:e>
                      </m:d>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976013" y="4344279"/>
                <a:ext cx="6476307" cy="400110"/>
              </a:xfrm>
              <a:prstGeom prst="rect">
                <a:avLst/>
              </a:prstGeom>
              <a:blipFill>
                <a:blip r:embed="rId8"/>
                <a:stretch>
                  <a:fillRect b="-18462"/>
                </a:stretch>
              </a:blipFill>
            </p:spPr>
            <p:txBody>
              <a:bodyPr/>
              <a:lstStyle/>
              <a:p>
                <a:r>
                  <a:rPr lang="en-US">
                    <a:noFill/>
                  </a:rPr>
                  <a:t> </a:t>
                </a:r>
              </a:p>
            </p:txBody>
          </p:sp>
        </mc:Fallback>
      </mc:AlternateContent>
      <p:sp>
        <p:nvSpPr>
          <p:cNvPr id="20" name="Textfeld 19"/>
          <p:cNvSpPr txBox="1"/>
          <p:nvPr/>
        </p:nvSpPr>
        <p:spPr>
          <a:xfrm>
            <a:off x="755576" y="4929408"/>
            <a:ext cx="7560839" cy="1015663"/>
          </a:xfrm>
          <a:prstGeom prst="rect">
            <a:avLst/>
          </a:prstGeom>
          <a:noFill/>
        </p:spPr>
        <p:txBody>
          <a:bodyPr wrap="square" rtlCol="0">
            <a:spAutoFit/>
          </a:bodyPr>
          <a:lstStyle/>
          <a:p>
            <a:pPr algn="just"/>
            <a:r>
              <a:rPr lang="de-DE" sz="2000" dirty="0">
                <a:latin typeface="+mn-lt"/>
              </a:rPr>
              <a:t>Interpretation: </a:t>
            </a:r>
          </a:p>
          <a:p>
            <a:pPr algn="just"/>
            <a:r>
              <a:rPr lang="de-DE" sz="2000" dirty="0">
                <a:latin typeface="+mn-lt"/>
              </a:rPr>
              <a:t>Da beide Intervalle die 0 nicht enthalten, sind beide Koeffizienten bei</a:t>
            </a:r>
          </a:p>
          <a:p>
            <a:pPr algn="just"/>
            <a:r>
              <a:rPr lang="de-DE" sz="2000" dirty="0">
                <a:latin typeface="+mn-lt"/>
              </a:rPr>
              <a:t>einem Niveau von 5% signifikant von 0 verschieden. </a:t>
            </a:r>
          </a:p>
        </p:txBody>
      </p:sp>
      <p:pic>
        <p:nvPicPr>
          <p:cNvPr id="2" name="Grafik 1"/>
          <p:cNvPicPr>
            <a:picLocks noChangeAspect="1"/>
          </p:cNvPicPr>
          <p:nvPr/>
        </p:nvPicPr>
        <p:blipFill>
          <a:blip r:embed="rId9"/>
          <a:stretch>
            <a:fillRect/>
          </a:stretch>
        </p:blipFill>
        <p:spPr>
          <a:xfrm>
            <a:off x="776287" y="1462687"/>
            <a:ext cx="7591425" cy="857250"/>
          </a:xfrm>
          <a:prstGeom prst="rect">
            <a:avLst/>
          </a:prstGeom>
        </p:spPr>
      </p:pic>
    </p:spTree>
    <p:extLst>
      <p:ext uri="{BB962C8B-B14F-4D97-AF65-F5344CB8AC3E}">
        <p14:creationId xmlns:p14="http://schemas.microsoft.com/office/powerpoint/2010/main" val="3814984690"/>
      </p:ext>
    </p:extLst>
  </p:cSld>
  <p:clrMapOvr>
    <a:masterClrMapping/>
  </p:clrMapOvr>
</p:sld>
</file>

<file path=ppt/slides/slide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945</a:t>
            </a:r>
            <a:endParaRPr lang="de-DE" sz="8000" b="1" dirty="0">
              <a:solidFill>
                <a:schemeClr val="tx1"/>
              </a:solidFill>
              <a:latin typeface="+mj-lt"/>
            </a:endParaRPr>
          </a:p>
        </p:txBody>
      </p:sp>
      <p:sp>
        <p:nvSpPr>
          <p:cNvPr id="15" name="Textfeld 14"/>
          <p:cNvSpPr txBox="1"/>
          <p:nvPr/>
        </p:nvSpPr>
        <p:spPr>
          <a:xfrm>
            <a:off x="479426" y="1589678"/>
            <a:ext cx="2894434" cy="400110"/>
          </a:xfrm>
          <a:prstGeom prst="rect">
            <a:avLst/>
          </a:prstGeom>
          <a:noFill/>
        </p:spPr>
        <p:txBody>
          <a:bodyPr wrap="square" rtlCol="0">
            <a:spAutoFit/>
          </a:bodyPr>
          <a:lstStyle/>
          <a:p>
            <a:pPr algn="just"/>
            <a:r>
              <a:rPr lang="de-DE" sz="2000" dirty="0">
                <a:latin typeface="+mn-lt"/>
              </a:rPr>
              <a:t>   Entscheidungsproblem:</a:t>
            </a:r>
          </a:p>
        </p:txBody>
      </p:sp>
      <p:sp>
        <p:nvSpPr>
          <p:cNvPr id="16" name="Textfeld 15"/>
          <p:cNvSpPr txBox="1"/>
          <p:nvPr/>
        </p:nvSpPr>
        <p:spPr>
          <a:xfrm>
            <a:off x="3285280" y="1606310"/>
            <a:ext cx="4743104" cy="707886"/>
          </a:xfrm>
          <a:prstGeom prst="rect">
            <a:avLst/>
          </a:prstGeom>
          <a:noFill/>
        </p:spPr>
        <p:txBody>
          <a:bodyPr wrap="square" rtlCol="0">
            <a:spAutoFit/>
          </a:bodyPr>
          <a:lstStyle/>
          <a:p>
            <a:pPr algn="just"/>
            <a:r>
              <a:rPr lang="de-DE" sz="2000" dirty="0">
                <a:latin typeface="+mn-lt"/>
              </a:rPr>
              <a:t>Wirken sich größere Klassen signifikant</a:t>
            </a:r>
          </a:p>
          <a:p>
            <a:pPr algn="just"/>
            <a:r>
              <a:rPr lang="de-DE" sz="2000" dirty="0">
                <a:latin typeface="+mn-lt"/>
              </a:rPr>
              <a:t>negativ auf den Lernerfolg aus?</a:t>
            </a:r>
          </a:p>
        </p:txBody>
      </p:sp>
      <p:sp>
        <p:nvSpPr>
          <p:cNvPr id="18" name="Textfeld 17"/>
          <p:cNvSpPr txBox="1"/>
          <p:nvPr/>
        </p:nvSpPr>
        <p:spPr>
          <a:xfrm>
            <a:off x="479426" y="2398109"/>
            <a:ext cx="2704522" cy="400110"/>
          </a:xfrm>
          <a:prstGeom prst="rect">
            <a:avLst/>
          </a:prstGeom>
          <a:noFill/>
        </p:spPr>
        <p:txBody>
          <a:bodyPr wrap="square" rtlCol="0">
            <a:spAutoFit/>
          </a:bodyPr>
          <a:lstStyle/>
          <a:p>
            <a:pPr algn="just"/>
            <a:r>
              <a:rPr lang="de-DE" sz="2000" dirty="0">
                <a:latin typeface="+mn-lt"/>
              </a:rPr>
              <a:t>   Testproblem:  </a:t>
            </a:r>
          </a:p>
        </p:txBody>
      </p:sp>
      <mc:AlternateContent xmlns:mc="http://schemas.openxmlformats.org/markup-compatibility/2006" xmlns:a14="http://schemas.microsoft.com/office/drawing/2010/main">
        <mc:Choice Requires="a14">
          <p:sp>
            <p:nvSpPr>
              <p:cNvPr id="19" name="Textfeld 18"/>
              <p:cNvSpPr txBox="1"/>
              <p:nvPr/>
            </p:nvSpPr>
            <p:spPr>
              <a:xfrm>
                <a:off x="2351305" y="2398109"/>
                <a:ext cx="4808434" cy="400110"/>
              </a:xfrm>
              <a:prstGeom prst="rect">
                <a:avLst/>
              </a:prstGeom>
              <a:noFill/>
            </p:spPr>
            <p:txBody>
              <a:bodyPr wrap="square" rtlCol="0">
                <a:spAutoFit/>
              </a:bodyPr>
              <a:lstStyle/>
              <a:p>
                <a:pPr algn="just"/>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0</m:t>
                        </m:r>
                      </m:sub>
                    </m:sSub>
                  </m:oMath>
                </a14:m>
                <a:r>
                  <a:rPr lang="de-DE" sz="2000" dirty="0">
                    <a:solidFill>
                      <a:schemeClr val="tx1"/>
                    </a:solidFill>
                    <a:latin typeface="+mn-lt"/>
                  </a:rPr>
                  <a:t>:  </a:t>
                </a:r>
                <a14:m>
                  <m:oMath xmlns:m="http://schemas.openxmlformats.org/officeDocument/2006/math">
                    <m:sSub>
                      <m:sSubPr>
                        <m:ctrlPr>
                          <a:rPr lang="de-DE" sz="2000" b="0" i="1" dirty="0" smtClean="0">
                            <a:solidFill>
                              <a:schemeClr val="tx1"/>
                            </a:solidFill>
                            <a:latin typeface="Cambria Math" panose="02040503050406030204" pitchFamily="18" charset="0"/>
                            <a:ea typeface="Cambria Math"/>
                          </a:rPr>
                        </m:ctrlPr>
                      </m:sSubPr>
                      <m:e>
                        <m:r>
                          <a:rPr lang="de-DE" sz="2000" b="0" i="1" dirty="0" smtClean="0">
                            <a:solidFill>
                              <a:schemeClr val="tx1"/>
                            </a:solidFill>
                            <a:latin typeface="Cambria Math" panose="02040503050406030204" pitchFamily="18" charset="0"/>
                            <a:ea typeface="Cambria Math" panose="02040503050406030204" pitchFamily="18" charset="0"/>
                          </a:rPr>
                          <m:t>𝛽</m:t>
                        </m:r>
                      </m:e>
                      <m:sub>
                        <m:r>
                          <a:rPr lang="de-DE" sz="2000" b="0" i="1" dirty="0" smtClean="0">
                            <a:solidFill>
                              <a:schemeClr val="tx1"/>
                            </a:solidFill>
                            <a:latin typeface="Cambria Math" panose="02040503050406030204" pitchFamily="18" charset="0"/>
                            <a:ea typeface="Cambria Math"/>
                          </a:rPr>
                          <m:t>1</m:t>
                        </m:r>
                      </m:sub>
                    </m:sSub>
                    <m:r>
                      <a:rPr lang="de-DE" sz="2000" i="1" dirty="0">
                        <a:latin typeface="Cambria Math"/>
                        <a:ea typeface="Cambria Math"/>
                      </a:rPr>
                      <m:t>≥</m:t>
                    </m:r>
                    <m:r>
                      <a:rPr lang="de-DE" sz="2000" b="0" i="1" dirty="0" smtClean="0">
                        <a:latin typeface="Cambria Math" panose="02040503050406030204" pitchFamily="18" charset="0"/>
                        <a:ea typeface="Cambria Math"/>
                      </a:rPr>
                      <m:t>−1</m:t>
                    </m:r>
                  </m:oMath>
                </a14:m>
                <a:r>
                  <a:rPr lang="de-DE" sz="2000" dirty="0">
                    <a:solidFill>
                      <a:schemeClr val="tx1"/>
                    </a:solidFill>
                    <a:latin typeface="+mn-lt"/>
                  </a:rPr>
                  <a:t>  vs.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a:rPr>
                          <m:t>𝐻</m:t>
                        </m:r>
                      </m:e>
                      <m:sub>
                        <m:r>
                          <a:rPr lang="de-DE" sz="2000" b="0" i="1" smtClean="0">
                            <a:solidFill>
                              <a:schemeClr val="tx1"/>
                            </a:solidFill>
                            <a:latin typeface="Cambria Math"/>
                          </a:rPr>
                          <m:t>1</m:t>
                        </m:r>
                      </m:sub>
                    </m:sSub>
                  </m:oMath>
                </a14:m>
                <a:r>
                  <a:rPr lang="de-DE" sz="2000" dirty="0">
                    <a:solidFill>
                      <a:schemeClr val="tx1"/>
                    </a:solidFill>
                    <a:latin typeface="+mn-lt"/>
                  </a:rPr>
                  <a:t>:  </a:t>
                </a:r>
                <a14:m>
                  <m:oMath xmlns:m="http://schemas.openxmlformats.org/officeDocument/2006/math">
                    <m:sSub>
                      <m:sSubPr>
                        <m:ctrlPr>
                          <a:rPr lang="de-DE" sz="2000" i="1" dirty="0">
                            <a:latin typeface="Cambria Math" panose="02040503050406030204" pitchFamily="18" charset="0"/>
                            <a:ea typeface="Cambria Math"/>
                          </a:rPr>
                        </m:ctrlPr>
                      </m:sSubPr>
                      <m:e>
                        <m:r>
                          <a:rPr lang="de-DE" sz="2000" i="1" dirty="0">
                            <a:latin typeface="Cambria Math" panose="02040503050406030204" pitchFamily="18" charset="0"/>
                            <a:ea typeface="Cambria Math" panose="02040503050406030204" pitchFamily="18" charset="0"/>
                          </a:rPr>
                          <m:t>𝛽</m:t>
                        </m:r>
                      </m:e>
                      <m:sub>
                        <m:r>
                          <a:rPr lang="de-DE" sz="2000" i="1" dirty="0">
                            <a:latin typeface="Cambria Math" panose="02040503050406030204" pitchFamily="18" charset="0"/>
                            <a:ea typeface="Cambria Math"/>
                          </a:rPr>
                          <m:t>1</m:t>
                        </m:r>
                      </m:sub>
                    </m:sSub>
                    <m:r>
                      <a:rPr lang="de-DE" sz="2000" b="0" i="1" dirty="0" smtClean="0">
                        <a:latin typeface="Cambria Math" panose="02040503050406030204" pitchFamily="18" charset="0"/>
                        <a:ea typeface="Cambria Math"/>
                      </a:rPr>
                      <m:t>&lt;−1</m:t>
                    </m:r>
                  </m:oMath>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2351305" y="2398109"/>
                <a:ext cx="4808434" cy="400110"/>
              </a:xfrm>
              <a:prstGeom prst="rect">
                <a:avLst/>
              </a:prstGeom>
              <a:blipFill>
                <a:blip r:embed="rId3"/>
                <a:stretch>
                  <a:fillRect t="-7576" b="-25758"/>
                </a:stretch>
              </a:blipFill>
            </p:spPr>
            <p:txBody>
              <a:bodyPr/>
              <a:lstStyle/>
              <a:p>
                <a:r>
                  <a:rPr lang="en-US">
                    <a:noFill/>
                  </a:rPr>
                  <a:t> </a:t>
                </a:r>
              </a:p>
            </p:txBody>
          </p:sp>
        </mc:Fallback>
      </mc:AlternateContent>
      <p:sp>
        <p:nvSpPr>
          <p:cNvPr id="20" name="Textfeld 19"/>
          <p:cNvSpPr txBox="1"/>
          <p:nvPr/>
        </p:nvSpPr>
        <p:spPr>
          <a:xfrm>
            <a:off x="479716" y="3145202"/>
            <a:ext cx="2736303" cy="400110"/>
          </a:xfrm>
          <a:prstGeom prst="rect">
            <a:avLst/>
          </a:prstGeom>
          <a:noFill/>
        </p:spPr>
        <p:txBody>
          <a:bodyPr wrap="square" rtlCol="0">
            <a:spAutoFit/>
          </a:bodyPr>
          <a:lstStyle/>
          <a:p>
            <a:pPr algn="just"/>
            <a:r>
              <a:rPr lang="de-DE" sz="2000" dirty="0">
                <a:latin typeface="+mn-lt"/>
              </a:rPr>
              <a:t>   Teststatistik: </a:t>
            </a:r>
          </a:p>
        </p:txBody>
      </p:sp>
      <mc:AlternateContent xmlns:mc="http://schemas.openxmlformats.org/markup-compatibility/2006" xmlns:a14="http://schemas.microsoft.com/office/drawing/2010/main">
        <mc:Choice Requires="a14">
          <p:sp>
            <p:nvSpPr>
              <p:cNvPr id="22" name="Textfeld 21"/>
              <p:cNvSpPr txBox="1"/>
              <p:nvPr/>
            </p:nvSpPr>
            <p:spPr>
              <a:xfrm>
                <a:off x="2147055" y="2940813"/>
                <a:ext cx="3865106" cy="84016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a:rPr>
                                <m:t>𝑇</m:t>
                              </m:r>
                            </m:e>
                          </m:acc>
                        </m:e>
                        <m:sub>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panose="02040503050406030204" pitchFamily="18" charset="0"/>
                                  <a:ea typeface="Cambria Math" panose="02040503050406030204" pitchFamily="18" charset="0"/>
                                </a:rPr>
                                <m:t>𝛽</m:t>
                              </m:r>
                            </m:e>
                            <m:sub>
                              <m:r>
                                <a:rPr lang="de-DE" sz="2000" b="0" i="1" smtClean="0">
                                  <a:solidFill>
                                    <a:schemeClr val="tx1"/>
                                  </a:solidFill>
                                  <a:latin typeface="Cambria Math" panose="02040503050406030204" pitchFamily="18" charset="0"/>
                                  <a:ea typeface="Cambria Math"/>
                                </a:rPr>
                                <m:t>1</m:t>
                              </m:r>
                            </m:sub>
                          </m:sSub>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panose="02040503050406030204" pitchFamily="18" charset="0"/>
                                    </a:rPr>
                                    <m:t>𝛽</m:t>
                                  </m:r>
                                </m:e>
                              </m:acc>
                            </m:e>
                            <m:sub>
                              <m:r>
                                <a:rPr lang="de-DE" sz="2000" b="0" i="1" smtClean="0">
                                  <a:solidFill>
                                    <a:schemeClr val="tx1"/>
                                  </a:solidFill>
                                  <a:latin typeface="Cambria Math" panose="02040503050406030204" pitchFamily="18" charset="0"/>
                                  <a:ea typeface="Cambria Math"/>
                                </a:rPr>
                                <m:t>1</m:t>
                              </m:r>
                            </m:sub>
                          </m:sSub>
                          <m:r>
                            <a:rPr lang="de-DE" sz="2000" b="0" i="1" smtClean="0">
                              <a:solidFill>
                                <a:schemeClr val="tx1"/>
                              </a:solidFill>
                              <a:latin typeface="Cambria Math" panose="02040503050406030204" pitchFamily="18" charset="0"/>
                              <a:ea typeface="Cambria Math"/>
                            </a:rPr>
                            <m:t>−</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panose="02040503050406030204" pitchFamily="18" charset="0"/>
                                  <a:ea typeface="Cambria Math"/>
                                </a:rPr>
                                <m:t>−1</m:t>
                              </m:r>
                            </m:e>
                          </m:d>
                        </m:num>
                        <m:den>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panose="02040503050406030204" pitchFamily="18" charset="0"/>
                                    </a:rPr>
                                    <m:t>𝜎</m:t>
                                  </m:r>
                                </m:e>
                              </m:acc>
                            </m:e>
                            <m:sub>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panose="02040503050406030204" pitchFamily="18" charset="0"/>
                                        </a:rPr>
                                        <m:t>𝛽</m:t>
                                      </m:r>
                                    </m:e>
                                  </m:acc>
                                </m:e>
                                <m:sub>
                                  <m:r>
                                    <a:rPr lang="de-DE" sz="2000" b="0" i="1" smtClean="0">
                                      <a:solidFill>
                                        <a:schemeClr val="tx1"/>
                                      </a:solidFill>
                                      <a:latin typeface="Cambria Math" panose="02040503050406030204" pitchFamily="18" charset="0"/>
                                      <a:ea typeface="Cambria Math"/>
                                    </a:rPr>
                                    <m:t>1</m:t>
                                  </m:r>
                                </m:sub>
                              </m:sSub>
                            </m:sub>
                          </m:sSub>
                        </m:den>
                      </m:f>
                      <m:r>
                        <a:rPr lang="de-DE" sz="2000" b="0" i="1" smtClean="0">
                          <a:solidFill>
                            <a:schemeClr val="tx1"/>
                          </a:solidFill>
                          <a:latin typeface="Cambria Math"/>
                          <a:ea typeface="Cambria Math"/>
                        </a:rPr>
                        <m:t>   </m:t>
                      </m:r>
                      <m:r>
                        <a:rPr lang="de-DE" sz="2000" b="0" i="1" smtClean="0">
                          <a:solidFill>
                            <a:schemeClr val="tx1"/>
                          </a:solidFill>
                          <a:latin typeface="Cambria Math" panose="02040503050406030204" pitchFamily="18" charset="0"/>
                          <a:ea typeface="Cambria Math"/>
                        </a:rPr>
                        <m:t>  </m:t>
                      </m:r>
                      <m:r>
                        <a:rPr lang="de-DE" sz="2000" b="0" i="1" smtClean="0">
                          <a:solidFill>
                            <a:schemeClr val="tx1"/>
                          </a:solidFill>
                          <a:latin typeface="Cambria Math"/>
                          <a:ea typeface="Cambria Math"/>
                        </a:rPr>
                        <m:t>  ~   </m:t>
                      </m:r>
                      <m:r>
                        <a:rPr lang="de-DE" sz="2000" b="0" i="1" smtClean="0">
                          <a:solidFill>
                            <a:schemeClr val="tx1"/>
                          </a:solidFill>
                          <a:latin typeface="Cambria Math" panose="02040503050406030204" pitchFamily="18" charset="0"/>
                          <a:ea typeface="Cambria Math"/>
                        </a:rPr>
                        <m:t>    </m:t>
                      </m:r>
                      <m:r>
                        <a:rPr lang="de-DE" sz="2000" b="0" i="1" smtClean="0">
                          <a:solidFill>
                            <a:schemeClr val="tx1"/>
                          </a:solidFill>
                          <a:latin typeface="Cambria Math" panose="02040503050406030204" pitchFamily="18" charset="0"/>
                          <a:ea typeface="Cambria Math"/>
                        </a:rPr>
                        <m:t>𝑁</m:t>
                      </m:r>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panose="02040503050406030204" pitchFamily="18" charset="0"/>
                              <a:ea typeface="Cambria Math"/>
                            </a:rPr>
                            <m:t>0,1</m:t>
                          </m:r>
                        </m:e>
                      </m:d>
                    </m:oMath>
                  </m:oMathPara>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2147055" y="2940813"/>
                <a:ext cx="3865106" cy="840166"/>
              </a:xfrm>
              <a:prstGeom prst="rect">
                <a:avLst/>
              </a:prstGeom>
              <a:blipFill>
                <a:blip r:embed="rId4"/>
                <a:stretch>
                  <a:fillRect/>
                </a:stretch>
              </a:blipFill>
            </p:spPr>
            <p:txBody>
              <a:bodyPr/>
              <a:lstStyle/>
              <a:p>
                <a:r>
                  <a:rPr lang="en-US">
                    <a:noFill/>
                  </a:rPr>
                  <a:t> </a:t>
                </a:r>
              </a:p>
            </p:txBody>
          </p:sp>
        </mc:Fallback>
      </mc:AlternateContent>
      <p:sp>
        <p:nvSpPr>
          <p:cNvPr id="26" name="Textfeld 25"/>
          <p:cNvSpPr txBox="1"/>
          <p:nvPr/>
        </p:nvSpPr>
        <p:spPr>
          <a:xfrm>
            <a:off x="479866" y="3783043"/>
            <a:ext cx="5988234" cy="400110"/>
          </a:xfrm>
          <a:prstGeom prst="rect">
            <a:avLst/>
          </a:prstGeom>
          <a:noFill/>
        </p:spPr>
        <p:txBody>
          <a:bodyPr wrap="square" rtlCol="0">
            <a:spAutoFit/>
          </a:bodyPr>
          <a:lstStyle/>
          <a:p>
            <a:pPr algn="just"/>
            <a:r>
              <a:rPr lang="de-DE" sz="2000" dirty="0">
                <a:latin typeface="+mn-lt"/>
              </a:rPr>
              <a:t>   Testniveau (Signifikanzniveau):  </a:t>
            </a:r>
          </a:p>
        </p:txBody>
      </p:sp>
      <mc:AlternateContent xmlns:mc="http://schemas.openxmlformats.org/markup-compatibility/2006" xmlns:a14="http://schemas.microsoft.com/office/drawing/2010/main">
        <mc:Choice Requires="a14">
          <p:sp>
            <p:nvSpPr>
              <p:cNvPr id="27" name="Textfeld 26"/>
              <p:cNvSpPr txBox="1"/>
              <p:nvPr/>
            </p:nvSpPr>
            <p:spPr>
              <a:xfrm>
                <a:off x="4239724" y="3792425"/>
                <a:ext cx="1584176"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i="1" smtClean="0">
                          <a:latin typeface="Cambria Math"/>
                          <a:ea typeface="Cambria Math"/>
                        </a:rPr>
                        <m:t>𝛼</m:t>
                      </m:r>
                      <m:r>
                        <a:rPr lang="de-DE" sz="2000" b="0" i="1" smtClean="0">
                          <a:latin typeface="Cambria Math"/>
                          <a:ea typeface="Cambria Math"/>
                        </a:rPr>
                        <m:t>=0.05</m:t>
                      </m:r>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4239724" y="3792425"/>
                <a:ext cx="1584176" cy="400110"/>
              </a:xfrm>
              <a:prstGeom prst="rect">
                <a:avLst/>
              </a:prstGeom>
              <a:blipFill>
                <a:blip r:embed="rId6"/>
                <a:stretch>
                  <a:fillRect/>
                </a:stretch>
              </a:blipFill>
            </p:spPr>
            <p:txBody>
              <a:bodyPr/>
              <a:lstStyle/>
              <a:p>
                <a:r>
                  <a:rPr lang="en-US">
                    <a:noFill/>
                  </a:rPr>
                  <a:t> </a:t>
                </a:r>
              </a:p>
            </p:txBody>
          </p:sp>
        </mc:Fallback>
      </mc:AlternateContent>
      <p:sp>
        <p:nvSpPr>
          <p:cNvPr id="28" name="Textfeld 27"/>
          <p:cNvSpPr txBox="1"/>
          <p:nvPr/>
        </p:nvSpPr>
        <p:spPr>
          <a:xfrm>
            <a:off x="479866" y="4221051"/>
            <a:ext cx="3334376" cy="400110"/>
          </a:xfrm>
          <a:prstGeom prst="rect">
            <a:avLst/>
          </a:prstGeom>
          <a:noFill/>
        </p:spPr>
        <p:txBody>
          <a:bodyPr wrap="square" rtlCol="0">
            <a:spAutoFit/>
          </a:bodyPr>
          <a:lstStyle/>
          <a:p>
            <a:pPr algn="just"/>
            <a:r>
              <a:rPr lang="de-DE" sz="2000" dirty="0">
                <a:latin typeface="+mn-lt"/>
              </a:rPr>
              <a:t>   Kritischer Wert: </a:t>
            </a:r>
          </a:p>
        </p:txBody>
      </p:sp>
      <mc:AlternateContent xmlns:mc="http://schemas.openxmlformats.org/markup-compatibility/2006" xmlns:a14="http://schemas.microsoft.com/office/drawing/2010/main">
        <mc:Choice Requires="a14">
          <p:sp>
            <p:nvSpPr>
              <p:cNvPr id="29" name="Textfeld 28"/>
              <p:cNvSpPr txBox="1"/>
              <p:nvPr/>
            </p:nvSpPr>
            <p:spPr>
              <a:xfrm>
                <a:off x="2539067" y="4207650"/>
                <a:ext cx="5860909" cy="41351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panose="02040503050406030204" pitchFamily="18" charset="0"/>
                          <a:ea typeface="Cambria Math"/>
                        </a:rPr>
                        <m:t>𝑐</m:t>
                      </m:r>
                      <m:r>
                        <a:rPr lang="de-DE" sz="2000" b="0" i="1" smtClean="0">
                          <a:latin typeface="Cambria Math"/>
                          <a:ea typeface="Cambria Math"/>
                        </a:rPr>
                        <m:t>=</m:t>
                      </m:r>
                      <m:sSub>
                        <m:sSubPr>
                          <m:ctrlPr>
                            <a:rPr lang="de-DE" sz="2000" b="0" i="1" smtClean="0">
                              <a:latin typeface="Cambria Math" panose="02040503050406030204" pitchFamily="18" charset="0"/>
                              <a:ea typeface="Cambria Math"/>
                            </a:rPr>
                          </m:ctrlPr>
                        </m:sSubPr>
                        <m:e>
                          <m:r>
                            <a:rPr lang="de-DE" sz="2000" b="0" i="1" smtClean="0">
                              <a:latin typeface="Cambria Math" panose="02040503050406030204" pitchFamily="18" charset="0"/>
                              <a:ea typeface="Cambria Math"/>
                            </a:rPr>
                            <m:t>𝑧</m:t>
                          </m:r>
                        </m:e>
                        <m:sub>
                          <m:r>
                            <a:rPr lang="de-DE" sz="2000" b="0" i="1" smtClean="0">
                              <a:latin typeface="Cambria Math"/>
                              <a:ea typeface="Cambria Math"/>
                            </a:rPr>
                            <m:t>0.</m:t>
                          </m:r>
                          <m:r>
                            <a:rPr lang="de-DE" sz="2000" b="0" i="1" smtClean="0">
                              <a:latin typeface="Cambria Math" panose="02040503050406030204" pitchFamily="18" charset="0"/>
                              <a:ea typeface="Cambria Math"/>
                            </a:rPr>
                            <m:t>0</m:t>
                          </m:r>
                          <m:r>
                            <a:rPr lang="de-DE" sz="2000" b="0" i="1" smtClean="0">
                              <a:latin typeface="Cambria Math"/>
                              <a:ea typeface="Cambria Math"/>
                            </a:rPr>
                            <m:t>5</m:t>
                          </m:r>
                        </m:sub>
                      </m:sSub>
                      <m:r>
                        <a:rPr lang="de-DE" sz="2000" b="0" i="1" smtClean="0">
                          <a:latin typeface="Cambria Math"/>
                          <a:ea typeface="Cambria Math"/>
                        </a:rPr>
                        <m:t>=</m:t>
                      </m:r>
                      <m:r>
                        <a:rPr lang="de-DE" sz="2000" b="0" i="1" smtClean="0">
                          <a:latin typeface="Cambria Math" panose="02040503050406030204" pitchFamily="18" charset="0"/>
                          <a:ea typeface="Cambria Math"/>
                        </a:rPr>
                        <m:t>−1.64</m:t>
                      </m:r>
                    </m:oMath>
                  </m:oMathPara>
                </a14:m>
                <a:endParaRPr lang="de-DE" sz="2000" dirty="0">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2539067" y="4207650"/>
                <a:ext cx="5860909" cy="413511"/>
              </a:xfrm>
              <a:prstGeom prst="rect">
                <a:avLst/>
              </a:prstGeom>
              <a:blipFill>
                <a:blip r:embed="rId7"/>
                <a:stretch>
                  <a:fillRect/>
                </a:stretch>
              </a:blipFill>
            </p:spPr>
            <p:txBody>
              <a:bodyPr/>
              <a:lstStyle/>
              <a:p>
                <a:r>
                  <a:rPr lang="en-US">
                    <a:noFill/>
                  </a:rPr>
                  <a:t> </a:t>
                </a:r>
              </a:p>
            </p:txBody>
          </p:sp>
        </mc:Fallback>
      </mc:AlternateContent>
      <p:sp>
        <p:nvSpPr>
          <p:cNvPr id="30" name="Textfeld 29"/>
          <p:cNvSpPr txBox="1"/>
          <p:nvPr/>
        </p:nvSpPr>
        <p:spPr>
          <a:xfrm>
            <a:off x="479866" y="4715223"/>
            <a:ext cx="2003364" cy="400110"/>
          </a:xfrm>
          <a:prstGeom prst="rect">
            <a:avLst/>
          </a:prstGeom>
          <a:noFill/>
        </p:spPr>
        <p:txBody>
          <a:bodyPr wrap="square" rtlCol="0">
            <a:spAutoFit/>
          </a:bodyPr>
          <a:lstStyle/>
          <a:p>
            <a:pPr algn="just"/>
            <a:r>
              <a:rPr lang="de-DE" sz="2000" dirty="0">
                <a:latin typeface="+mn-lt"/>
              </a:rPr>
              <a:t>   Testprozedur:</a:t>
            </a:r>
          </a:p>
        </p:txBody>
      </p:sp>
      <mc:AlternateContent xmlns:mc="http://schemas.openxmlformats.org/markup-compatibility/2006" xmlns:a14="http://schemas.microsoft.com/office/drawing/2010/main">
        <mc:Choice Requires="a14">
          <p:sp>
            <p:nvSpPr>
              <p:cNvPr id="31" name="Textfeld 30"/>
              <p:cNvSpPr txBox="1"/>
              <p:nvPr/>
            </p:nvSpPr>
            <p:spPr>
              <a:xfrm>
                <a:off x="2294314" y="4715223"/>
                <a:ext cx="6528837" cy="738151"/>
              </a:xfrm>
              <a:prstGeom prst="rect">
                <a:avLst/>
              </a:prstGeom>
              <a:noFill/>
            </p:spPr>
            <p:txBody>
              <a:bodyPr wrap="square" rtlCol="0">
                <a:spAutoFit/>
              </a:bodyPr>
              <a:lstStyle/>
              <a:p>
                <a:pPr algn="just"/>
                <a:r>
                  <a:rPr lang="de-DE" sz="2000" dirty="0">
                    <a:latin typeface="+mn-lt"/>
                  </a:rPr>
                  <a:t>Falls </a:t>
                </a:r>
                <a14:m>
                  <m:oMath xmlns:m="http://schemas.openxmlformats.org/officeDocument/2006/math">
                    <m:sSub>
                      <m:sSubPr>
                        <m:ctrlPr>
                          <a:rPr lang="de-DE" sz="2000" i="1">
                            <a:latin typeface="Cambria Math" panose="02040503050406030204" pitchFamily="18" charset="0"/>
                            <a:ea typeface="Cambria Math"/>
                          </a:rPr>
                        </m:ctrlPr>
                      </m:sSubPr>
                      <m:e>
                        <m:acc>
                          <m:accPr>
                            <m:chr m:val="̂"/>
                            <m:ctrlPr>
                              <a:rPr lang="de-DE" sz="2000" i="1" smtClean="0">
                                <a:latin typeface="Cambria Math" panose="02040503050406030204" pitchFamily="18" charset="0"/>
                                <a:ea typeface="Cambria Math"/>
                              </a:rPr>
                            </m:ctrlPr>
                          </m:accPr>
                          <m:e>
                            <m:r>
                              <a:rPr lang="de-DE" sz="2000" b="0" i="1" smtClean="0">
                                <a:latin typeface="Cambria Math" panose="02040503050406030204" pitchFamily="18" charset="0"/>
                                <a:ea typeface="Cambria Math"/>
                              </a:rPr>
                              <m:t>𝑡</m:t>
                            </m:r>
                          </m:e>
                        </m:acc>
                      </m:e>
                      <m:sub>
                        <m:sSub>
                          <m:sSubPr>
                            <m:ctrlPr>
                              <a:rPr lang="de-DE" sz="2000" i="1">
                                <a:latin typeface="Cambria Math" panose="02040503050406030204" pitchFamily="18" charset="0"/>
                                <a:ea typeface="Cambria Math"/>
                              </a:rPr>
                            </m:ctrlPr>
                          </m:sSubPr>
                          <m:e>
                            <m:r>
                              <a:rPr lang="de-DE" sz="2000" i="1">
                                <a:latin typeface="Cambria Math" panose="02040503050406030204" pitchFamily="18" charset="0"/>
                                <a:ea typeface="Cambria Math" panose="02040503050406030204" pitchFamily="18" charset="0"/>
                              </a:rPr>
                              <m:t>𝛽</m:t>
                            </m:r>
                          </m:e>
                          <m:sub>
                            <m:r>
                              <a:rPr lang="de-DE" sz="2000" i="1">
                                <a:latin typeface="Cambria Math" panose="02040503050406030204" pitchFamily="18" charset="0"/>
                                <a:ea typeface="Cambria Math"/>
                              </a:rPr>
                              <m:t>1</m:t>
                            </m:r>
                          </m:sub>
                        </m:sSub>
                      </m:sub>
                    </m:sSub>
                    <m:r>
                      <a:rPr lang="de-DE" sz="2000" b="0" i="1" smtClean="0">
                        <a:latin typeface="Cambria Math"/>
                      </a:rPr>
                      <m:t>&lt;−</m:t>
                    </m:r>
                    <m:r>
                      <a:rPr lang="de-DE" sz="2000" b="0" i="1" smtClean="0">
                        <a:latin typeface="Cambria Math" panose="02040503050406030204" pitchFamily="18" charset="0"/>
                      </a:rPr>
                      <m:t>1.64</m:t>
                    </m:r>
                  </m:oMath>
                </a14:m>
                <a:r>
                  <a:rPr lang="de-DE" sz="2000" dirty="0">
                    <a:latin typeface="+mn-lt"/>
                  </a:rPr>
                  <a:t>, Entscheidung für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1</m:t>
                        </m:r>
                      </m:sub>
                    </m:sSub>
                  </m:oMath>
                </a14:m>
                <a:r>
                  <a:rPr lang="de-DE" sz="2000" dirty="0">
                    <a:latin typeface="+mn-lt"/>
                  </a:rPr>
                  <a:t> (Verwerfung </a:t>
                </a:r>
              </a:p>
              <a:p>
                <a:pPr algn="just"/>
                <a:r>
                  <a:rPr lang="de-DE" sz="2000" dirty="0">
                    <a:latin typeface="+mn-lt"/>
                  </a:rPr>
                  <a:t>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r>
                  <a:rPr lang="de-DE" sz="2000" dirty="0">
                    <a:latin typeface="+mn-lt"/>
                  </a:rPr>
                  <a:t>), sonst Beibehaltung von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a:rPr>
                          <m:t>𝐻</m:t>
                        </m:r>
                      </m:e>
                      <m:sub>
                        <m:r>
                          <a:rPr lang="de-DE" sz="2000" b="0" i="1" smtClean="0">
                            <a:latin typeface="Cambria Math"/>
                          </a:rPr>
                          <m:t>0</m:t>
                        </m:r>
                      </m:sub>
                    </m:sSub>
                  </m:oMath>
                </a14:m>
                <a:endParaRPr lang="de-DE" sz="2000" dirty="0">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2294314" y="4715223"/>
                <a:ext cx="6528837" cy="738151"/>
              </a:xfrm>
              <a:prstGeom prst="rect">
                <a:avLst/>
              </a:prstGeom>
              <a:blipFill>
                <a:blip r:embed="rId8"/>
                <a:stretch>
                  <a:fillRect l="-934" t="-6557" b="-1311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feld 31"/>
              <p:cNvSpPr txBox="1"/>
              <p:nvPr/>
            </p:nvSpPr>
            <p:spPr>
              <a:xfrm>
                <a:off x="468313" y="1037803"/>
                <a:ext cx="7139136" cy="400110"/>
              </a:xfrm>
              <a:prstGeom prst="rect">
                <a:avLst/>
              </a:prstGeom>
              <a:noFill/>
            </p:spPr>
            <p:txBody>
              <a:bodyPr wrap="square" rtlCol="0">
                <a:spAutoFit/>
              </a:bodyPr>
              <a:lstStyle/>
              <a:p>
                <a:pPr algn="just"/>
                <a:r>
                  <a:rPr lang="de-DE" sz="2000" dirty="0">
                    <a:latin typeface="+mn-lt"/>
                  </a:rPr>
                  <a:t>&gt; Test zum Niveau 5% bezüglich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1</m:t>
                        </m:r>
                      </m:sub>
                    </m:sSub>
                  </m:oMath>
                </a14:m>
                <a:r>
                  <a:rPr lang="de-DE" sz="2000" dirty="0">
                    <a:latin typeface="+mn-lt"/>
                  </a:rPr>
                  <a:t> gemäß Satz 12.1.4 (</a:t>
                </a:r>
                <a:r>
                  <a:rPr lang="de-DE" sz="2000">
                    <a:latin typeface="+mn-lt"/>
                  </a:rPr>
                  <a:t>Folie 913):</a:t>
                </a:r>
                <a:endParaRPr lang="de-DE" sz="2000" dirty="0">
                  <a:latin typeface="+mn-lt"/>
                </a:endParaRPr>
              </a:p>
            </p:txBody>
          </p:sp>
        </mc:Choice>
        <mc:Fallback xmlns="">
          <p:sp>
            <p:nvSpPr>
              <p:cNvPr id="32" name="Textfeld 31"/>
              <p:cNvSpPr txBox="1">
                <a:spLocks noRot="1" noChangeAspect="1" noMove="1" noResize="1" noEditPoints="1" noAdjustHandles="1" noChangeArrowheads="1" noChangeShapeType="1" noTextEdit="1"/>
              </p:cNvSpPr>
              <p:nvPr/>
            </p:nvSpPr>
            <p:spPr>
              <a:xfrm>
                <a:off x="468313" y="1037803"/>
                <a:ext cx="7139136" cy="400110"/>
              </a:xfrm>
              <a:prstGeom prst="rect">
                <a:avLst/>
              </a:prstGeom>
              <a:blipFill>
                <a:blip r:embed="rId9"/>
                <a:stretch>
                  <a:fillRect l="-939" t="-7576" b="-25758"/>
                </a:stretch>
              </a:blipFill>
            </p:spPr>
            <p:txBody>
              <a:bodyPr/>
              <a:lstStyle/>
              <a:p>
                <a:r>
                  <a:rPr lang="en-US">
                    <a:noFill/>
                  </a:rPr>
                  <a:t> </a:t>
                </a:r>
              </a:p>
            </p:txBody>
          </p:sp>
        </mc:Fallback>
      </mc:AlternateContent>
      <p:sp>
        <p:nvSpPr>
          <p:cNvPr id="33" name="Textfeld 32"/>
          <p:cNvSpPr txBox="1"/>
          <p:nvPr/>
        </p:nvSpPr>
        <p:spPr>
          <a:xfrm>
            <a:off x="694681" y="5560557"/>
            <a:ext cx="2221135" cy="400110"/>
          </a:xfrm>
          <a:prstGeom prst="rect">
            <a:avLst/>
          </a:prstGeom>
          <a:noFill/>
        </p:spPr>
        <p:txBody>
          <a:bodyPr wrap="square" rtlCol="0">
            <a:spAutoFit/>
          </a:bodyPr>
          <a:lstStyle/>
          <a:p>
            <a:pPr algn="just"/>
            <a:r>
              <a:rPr lang="de-DE" sz="2000" dirty="0">
                <a:latin typeface="+mn-lt"/>
              </a:rPr>
              <a:t>Testergebnis hier: </a:t>
            </a:r>
          </a:p>
        </p:txBody>
      </p:sp>
      <mc:AlternateContent xmlns:mc="http://schemas.openxmlformats.org/markup-compatibility/2006" xmlns:a14="http://schemas.microsoft.com/office/drawing/2010/main">
        <mc:Choice Requires="a14">
          <p:sp>
            <p:nvSpPr>
              <p:cNvPr id="37" name="Textfeld 36"/>
              <p:cNvSpPr txBox="1"/>
              <p:nvPr/>
            </p:nvSpPr>
            <p:spPr>
              <a:xfrm>
                <a:off x="2770524" y="5396660"/>
                <a:ext cx="5257860" cy="67056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a:rPr>
                          </m:ctrlPr>
                        </m:sSubPr>
                        <m:e>
                          <m:acc>
                            <m:accPr>
                              <m:chr m:val="̂"/>
                              <m:ctrlPr>
                                <a:rPr lang="de-DE" sz="2000" b="0" i="1" smtClean="0">
                                  <a:solidFill>
                                    <a:schemeClr val="tx1"/>
                                  </a:solidFill>
                                  <a:latin typeface="Cambria Math" panose="02040503050406030204" pitchFamily="18" charset="0"/>
                                  <a:ea typeface="Cambria Math"/>
                                </a:rPr>
                              </m:ctrlPr>
                            </m:accPr>
                            <m:e>
                              <m:r>
                                <a:rPr lang="de-DE" sz="2000" b="0" i="1" smtClean="0">
                                  <a:solidFill>
                                    <a:schemeClr val="tx1"/>
                                  </a:solidFill>
                                  <a:latin typeface="Cambria Math" panose="02040503050406030204" pitchFamily="18" charset="0"/>
                                  <a:ea typeface="Cambria Math"/>
                                </a:rPr>
                                <m:t>𝑡</m:t>
                              </m:r>
                            </m:e>
                          </m:acc>
                        </m:e>
                        <m:sub>
                          <m:sSub>
                            <m:sSubPr>
                              <m:ctrlPr>
                                <a:rPr lang="de-DE" sz="2000" b="0" i="1" smtClean="0">
                                  <a:solidFill>
                                    <a:schemeClr val="tx1"/>
                                  </a:solidFill>
                                  <a:latin typeface="Cambria Math" panose="02040503050406030204" pitchFamily="18" charset="0"/>
                                  <a:ea typeface="Cambria Math"/>
                                </a:rPr>
                              </m:ctrlPr>
                            </m:sSubPr>
                            <m:e>
                              <m:r>
                                <a:rPr lang="de-DE" sz="2000" b="0" i="1" smtClean="0">
                                  <a:solidFill>
                                    <a:schemeClr val="tx1"/>
                                  </a:solidFill>
                                  <a:latin typeface="Cambria Math" panose="02040503050406030204" pitchFamily="18" charset="0"/>
                                  <a:ea typeface="Cambria Math" panose="02040503050406030204" pitchFamily="18" charset="0"/>
                                </a:rPr>
                                <m:t>𝛽</m:t>
                              </m:r>
                            </m:e>
                            <m:sub>
                              <m:r>
                                <a:rPr lang="de-DE" sz="2000" b="0" i="1" smtClean="0">
                                  <a:solidFill>
                                    <a:schemeClr val="tx1"/>
                                  </a:solidFill>
                                  <a:latin typeface="Cambria Math" panose="02040503050406030204" pitchFamily="18" charset="0"/>
                                  <a:ea typeface="Cambria Math"/>
                                </a:rPr>
                                <m:t>1</m:t>
                              </m:r>
                            </m:sub>
                          </m:sSub>
                        </m:sub>
                      </m:sSub>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panose="02040503050406030204" pitchFamily="18" charset="0"/>
                              <a:ea typeface="Cambria Math"/>
                            </a:rPr>
                            <m:t>−2.28+1</m:t>
                          </m:r>
                        </m:num>
                        <m:den>
                          <m:r>
                            <a:rPr lang="de-DE" sz="2000" b="0" i="1" smtClean="0">
                              <a:solidFill>
                                <a:schemeClr val="tx1"/>
                              </a:solidFill>
                              <a:latin typeface="Cambria Math" panose="02040503050406030204" pitchFamily="18" charset="0"/>
                              <a:ea typeface="Cambria Math"/>
                            </a:rPr>
                            <m:t>0.52</m:t>
                          </m:r>
                        </m:den>
                      </m:f>
                      <m:r>
                        <a:rPr lang="de-DE" sz="2000" b="0" i="1" smtClean="0">
                          <a:solidFill>
                            <a:schemeClr val="tx1"/>
                          </a:solidFill>
                          <a:latin typeface="Cambria Math" panose="02040503050406030204" pitchFamily="18" charset="0"/>
                          <a:ea typeface="Cambria Math"/>
                        </a:rPr>
                        <m:t>=−2.46</m:t>
                      </m:r>
                    </m:oMath>
                  </m:oMathPara>
                </a14:m>
                <a:endParaRPr lang="de-DE" sz="2000" dirty="0">
                  <a:solidFill>
                    <a:schemeClr val="tx1"/>
                  </a:solidFill>
                  <a:latin typeface="+mn-lt"/>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2770524" y="5396660"/>
                <a:ext cx="5257860" cy="670568"/>
              </a:xfrm>
              <a:prstGeom prst="rect">
                <a:avLst/>
              </a:prstGeom>
              <a:blipFill>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8" name="Textfeld 37"/>
              <p:cNvSpPr txBox="1"/>
              <p:nvPr/>
            </p:nvSpPr>
            <p:spPr>
              <a:xfrm>
                <a:off x="1475655" y="6130924"/>
                <a:ext cx="5472609" cy="400110"/>
              </a:xfrm>
              <a:prstGeom prst="rect">
                <a:avLst/>
              </a:prstGeom>
              <a:noFill/>
            </p:spPr>
            <p:txBody>
              <a:bodyPr wrap="square" rtlCol="0">
                <a:spAutoFit/>
              </a:bodyPr>
              <a:lstStyle/>
              <a:p>
                <a:pPr algn="just"/>
                <a14:m>
                  <m:oMath xmlns:m="http://schemas.openxmlformats.org/officeDocument/2006/math">
                    <m:r>
                      <a:rPr lang="de-DE" sz="2000" i="1" smtClean="0">
                        <a:latin typeface="Cambria Math" panose="02040503050406030204" pitchFamily="18" charset="0"/>
                        <a:ea typeface="Cambria Math" panose="02040503050406030204" pitchFamily="18" charset="0"/>
                      </a:rPr>
                      <m:t>⇒</m:t>
                    </m:r>
                  </m:oMath>
                </a14:m>
                <a:r>
                  <a:rPr lang="de-DE" sz="2000" dirty="0">
                    <a:latin typeface="+mn-lt"/>
                  </a:rPr>
                  <a:t>  Signifikanter negativer Effekt um mehr als </a:t>
                </a:r>
                <a14:m>
                  <m:oMath xmlns:m="http://schemas.openxmlformats.org/officeDocument/2006/math">
                    <m:r>
                      <a:rPr lang="de-DE" sz="2000" b="0" i="1" smtClean="0">
                        <a:latin typeface="Cambria Math" panose="02040503050406030204" pitchFamily="18" charset="0"/>
                      </a:rPr>
                      <m:t>−1</m:t>
                    </m:r>
                  </m:oMath>
                </a14:m>
                <a:endParaRPr lang="de-DE" sz="2000" dirty="0">
                  <a:latin typeface="+mn-lt"/>
                </a:endParaRPr>
              </a:p>
            </p:txBody>
          </p:sp>
        </mc:Choice>
        <mc:Fallback xmlns="">
          <p:sp>
            <p:nvSpPr>
              <p:cNvPr id="38" name="Textfeld 37"/>
              <p:cNvSpPr txBox="1">
                <a:spLocks noRot="1" noChangeAspect="1" noMove="1" noResize="1" noEditPoints="1" noAdjustHandles="1" noChangeArrowheads="1" noChangeShapeType="1" noTextEdit="1"/>
              </p:cNvSpPr>
              <p:nvPr/>
            </p:nvSpPr>
            <p:spPr>
              <a:xfrm>
                <a:off x="1475655" y="6130924"/>
                <a:ext cx="5472609" cy="400110"/>
              </a:xfrm>
              <a:prstGeom prst="rect">
                <a:avLst/>
              </a:prstGeom>
              <a:blipFill>
                <a:blip r:embed="rId11"/>
                <a:stretch>
                  <a:fillRect t="-9231" b="-2769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4" name="Textfeld 33"/>
              <p:cNvSpPr txBox="1"/>
              <p:nvPr/>
            </p:nvSpPr>
            <p:spPr>
              <a:xfrm>
                <a:off x="4093284" y="3350656"/>
                <a:ext cx="1042773" cy="33855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1600" i="1" smtClean="0">
                              <a:solidFill>
                                <a:schemeClr val="tx1"/>
                              </a:solidFill>
                              <a:latin typeface="Cambria Math" panose="02040503050406030204" pitchFamily="18" charset="0"/>
                            </a:rPr>
                          </m:ctrlPr>
                        </m:sSubPr>
                        <m:e>
                          <m:r>
                            <a:rPr lang="de-DE" sz="1600" i="1" smtClean="0">
                              <a:solidFill>
                                <a:schemeClr val="tx1"/>
                              </a:solidFill>
                              <a:latin typeface="Cambria Math" panose="02040503050406030204" pitchFamily="18" charset="0"/>
                              <a:ea typeface="Cambria Math" panose="02040503050406030204" pitchFamily="18" charset="0"/>
                            </a:rPr>
                            <m:t>𝛽</m:t>
                          </m:r>
                        </m:e>
                        <m:sub>
                          <m:r>
                            <a:rPr lang="de-DE" sz="1600" b="0" i="1" smtClean="0">
                              <a:solidFill>
                                <a:schemeClr val="tx1"/>
                              </a:solidFill>
                              <a:latin typeface="Cambria Math" panose="02040503050406030204" pitchFamily="18" charset="0"/>
                            </a:rPr>
                            <m:t>1</m:t>
                          </m:r>
                        </m:sub>
                      </m:sSub>
                      <m:r>
                        <a:rPr lang="de-DE" sz="1600" b="0" i="1" smtClean="0">
                          <a:solidFill>
                            <a:schemeClr val="tx1"/>
                          </a:solidFill>
                          <a:latin typeface="Cambria Math" panose="02040503050406030204" pitchFamily="18" charset="0"/>
                        </a:rPr>
                        <m:t>=−1</m:t>
                      </m:r>
                    </m:oMath>
                  </m:oMathPara>
                </a14:m>
                <a:endParaRPr lang="de-DE" sz="1600" dirty="0">
                  <a:solidFill>
                    <a:schemeClr val="tx1"/>
                  </a:solidFill>
                  <a:latin typeface="+mn-lt"/>
                </a:endParaRPr>
              </a:p>
            </p:txBody>
          </p:sp>
        </mc:Choice>
        <mc:Fallback xmlns="">
          <p:sp>
            <p:nvSpPr>
              <p:cNvPr id="34" name="Textfeld 33"/>
              <p:cNvSpPr txBox="1">
                <a:spLocks noRot="1" noChangeAspect="1" noMove="1" noResize="1" noEditPoints="1" noAdjustHandles="1" noChangeArrowheads="1" noChangeShapeType="1" noTextEdit="1"/>
              </p:cNvSpPr>
              <p:nvPr/>
            </p:nvSpPr>
            <p:spPr>
              <a:xfrm>
                <a:off x="4093284" y="3350656"/>
                <a:ext cx="1042773" cy="338554"/>
              </a:xfrm>
              <a:prstGeom prst="rect">
                <a:avLst/>
              </a:prstGeom>
              <a:blipFill>
                <a:blip r:embed="rId12"/>
                <a:stretch>
                  <a:fillRect b="-1272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feld 34"/>
              <p:cNvSpPr txBox="1"/>
              <p:nvPr/>
            </p:nvSpPr>
            <p:spPr>
              <a:xfrm>
                <a:off x="4327719" y="2987605"/>
                <a:ext cx="427803" cy="338554"/>
              </a:xfrm>
              <a:prstGeom prst="rect">
                <a:avLst/>
              </a:prstGeom>
              <a:noFill/>
            </p:spPr>
            <p:txBody>
              <a:bodyPr wrap="square" rtlCol="0">
                <a:spAutoFit/>
              </a:bodyPr>
              <a:lstStyle/>
              <a:p>
                <a:pPr algn="just"/>
                <a14:m>
                  <m:oMathPara xmlns:m="http://schemas.openxmlformats.org/officeDocument/2006/math">
                    <m:oMathParaPr>
                      <m:jc m:val="centerGroup"/>
                    </m:oMathParaPr>
                    <m:oMath xmlns:m="http://schemas.openxmlformats.org/officeDocument/2006/math">
                      <m:r>
                        <a:rPr lang="de-DE" sz="1600" b="0" i="1" smtClean="0">
                          <a:latin typeface="Cambria Math" panose="02040503050406030204" pitchFamily="18" charset="0"/>
                        </a:rPr>
                        <m:t>𝑎</m:t>
                      </m:r>
                    </m:oMath>
                  </m:oMathPara>
                </a14:m>
                <a:endParaRPr lang="de-DE" sz="1600" i="1" dirty="0">
                  <a:latin typeface="+mn-lt"/>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4327719" y="2987605"/>
                <a:ext cx="427803" cy="338554"/>
              </a:xfrm>
              <a:prstGeom prst="rect">
                <a:avLst/>
              </a:prstGeom>
              <a:blipFill>
                <a:blip r:embed="rId13"/>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1990549958"/>
      </p:ext>
    </p:extLst>
  </p:cSld>
  <p:clrMapOvr>
    <a:masterClrMapping/>
  </p:clrMapOvr>
</p:sld>
</file>

<file path=ppt/slides/slide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12.1 Einfaches lineares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946</a:t>
            </a:r>
            <a:endParaRPr lang="de-DE" sz="8000" b="1" dirty="0">
              <a:solidFill>
                <a:schemeClr val="tx1"/>
              </a:solidFill>
              <a:latin typeface="+mj-lt"/>
            </a:endParaRPr>
          </a:p>
        </p:txBody>
      </p:sp>
      <p:sp>
        <p:nvSpPr>
          <p:cNvPr id="9" name="Textfeld 8"/>
          <p:cNvSpPr txBox="1"/>
          <p:nvPr/>
        </p:nvSpPr>
        <p:spPr>
          <a:xfrm>
            <a:off x="683568" y="3843339"/>
            <a:ext cx="6768752" cy="2554545"/>
          </a:xfrm>
          <a:prstGeom prst="rect">
            <a:avLst/>
          </a:prstGeom>
          <a:noFill/>
        </p:spPr>
        <p:txBody>
          <a:bodyPr wrap="square" rtlCol="0">
            <a:spAutoFit/>
          </a:bodyPr>
          <a:lstStyle/>
          <a:p>
            <a:pPr algn="just"/>
            <a:r>
              <a:rPr lang="de-DE" sz="2000" dirty="0">
                <a:latin typeface="+mn-lt"/>
              </a:rPr>
              <a:t>Interpretation:</a:t>
            </a:r>
          </a:p>
          <a:p>
            <a:pPr algn="just"/>
            <a:r>
              <a:rPr lang="de-DE" sz="2000" dirty="0">
                <a:latin typeface="+mn-lt"/>
              </a:rPr>
              <a:t>   + Eine um 5 Schüler vergrößerte Klasse verschlechtert die </a:t>
            </a:r>
          </a:p>
          <a:p>
            <a:pPr algn="just"/>
            <a:r>
              <a:rPr lang="de-DE" sz="2000" dirty="0">
                <a:latin typeface="+mn-lt"/>
              </a:rPr>
              <a:t>      </a:t>
            </a:r>
            <a:r>
              <a:rPr lang="de-DE" sz="2000" dirty="0" err="1">
                <a:latin typeface="+mn-lt"/>
              </a:rPr>
              <a:t>Testscores</a:t>
            </a:r>
            <a:r>
              <a:rPr lang="de-DE" sz="2000" dirty="0">
                <a:latin typeface="+mn-lt"/>
              </a:rPr>
              <a:t> um mehr als 10 Punkte </a:t>
            </a:r>
          </a:p>
          <a:p>
            <a:pPr algn="just"/>
            <a:r>
              <a:rPr lang="de-DE" sz="2000" dirty="0">
                <a:latin typeface="+mn-lt"/>
              </a:rPr>
              <a:t>   + Klassengröße signifikant, jedoch wenig relevant</a:t>
            </a:r>
          </a:p>
          <a:p>
            <a:pPr algn="just"/>
            <a:r>
              <a:rPr lang="de-DE" sz="2000" dirty="0">
                <a:latin typeface="+mn-lt"/>
              </a:rPr>
              <a:t>   + OVB-Problematik vorhanden (</a:t>
            </a:r>
            <a:r>
              <a:rPr lang="de-DE" sz="2000" i="1" dirty="0" err="1">
                <a:latin typeface="+mn-lt"/>
              </a:rPr>
              <a:t>elpct</a:t>
            </a:r>
            <a:r>
              <a:rPr lang="de-DE" sz="2000" dirty="0">
                <a:latin typeface="+mn-lt"/>
              </a:rPr>
              <a:t>, </a:t>
            </a:r>
            <a:r>
              <a:rPr lang="de-DE" sz="2000" i="1" dirty="0" err="1">
                <a:latin typeface="+mn-lt"/>
              </a:rPr>
              <a:t>mealpct</a:t>
            </a:r>
            <a:r>
              <a:rPr lang="de-DE" sz="2000" dirty="0">
                <a:latin typeface="+mn-lt"/>
              </a:rPr>
              <a:t>)</a:t>
            </a:r>
          </a:p>
          <a:p>
            <a:pPr algn="just"/>
            <a:r>
              <a:rPr lang="de-DE" sz="2000" dirty="0">
                <a:latin typeface="+mn-lt"/>
              </a:rPr>
              <a:t>   + Untersuchung in homogeneren Untergruppen legt nahe,</a:t>
            </a:r>
          </a:p>
          <a:p>
            <a:pPr algn="just"/>
            <a:r>
              <a:rPr lang="de-DE" sz="2000" dirty="0">
                <a:latin typeface="+mn-lt"/>
              </a:rPr>
              <a:t>      dass sozialer Hintergrund relevanter ist; durchschnittlicher</a:t>
            </a:r>
          </a:p>
          <a:p>
            <a:pPr algn="just"/>
            <a:r>
              <a:rPr lang="de-DE" sz="2000" dirty="0">
                <a:latin typeface="+mn-lt"/>
              </a:rPr>
              <a:t>      </a:t>
            </a:r>
            <a:r>
              <a:rPr lang="de-DE" sz="2000" dirty="0" err="1">
                <a:latin typeface="+mn-lt"/>
              </a:rPr>
              <a:t>cher</a:t>
            </a:r>
            <a:r>
              <a:rPr lang="de-DE" sz="2000" dirty="0">
                <a:latin typeface="+mn-lt"/>
              </a:rPr>
              <a:t> Abstand von etwa 30 Punkten (vgl. Abb. 12.1.17)</a:t>
            </a:r>
          </a:p>
        </p:txBody>
      </p:sp>
      <p:pic>
        <p:nvPicPr>
          <p:cNvPr id="2" name="Grafik 1"/>
          <p:cNvPicPr>
            <a:picLocks noChangeAspect="1"/>
          </p:cNvPicPr>
          <p:nvPr/>
        </p:nvPicPr>
        <p:blipFill>
          <a:blip r:embed="rId3"/>
          <a:stretch>
            <a:fillRect/>
          </a:stretch>
        </p:blipFill>
        <p:spPr>
          <a:xfrm>
            <a:off x="457201" y="966674"/>
            <a:ext cx="6995120" cy="2894220"/>
          </a:xfrm>
          <a:prstGeom prst="rect">
            <a:avLst/>
          </a:prstGeom>
        </p:spPr>
      </p:pic>
      <mc:AlternateContent xmlns:mc="http://schemas.openxmlformats.org/markup-compatibility/2006" xmlns:a14="http://schemas.microsoft.com/office/drawing/2010/main">
        <mc:Choice Requires="a14">
          <p:sp>
            <p:nvSpPr>
              <p:cNvPr id="14" name="Textfeld 13"/>
              <p:cNvSpPr txBox="1"/>
              <p:nvPr/>
            </p:nvSpPr>
            <p:spPr>
              <a:xfrm>
                <a:off x="6593780" y="1286338"/>
                <a:ext cx="1717080" cy="369332"/>
              </a:xfrm>
              <a:prstGeom prst="rect">
                <a:avLst/>
              </a:prstGeom>
              <a:noFill/>
            </p:spPr>
            <p:txBody>
              <a:bodyPr wrap="square" rtlCol="0">
                <a:spAutoFit/>
              </a:bodyPr>
              <a:lstStyle/>
              <a:p>
                <a:r>
                  <a:rPr lang="de-DE" b="1" dirty="0"/>
                  <a:t>mealpct </a:t>
                </a:r>
                <a14:m>
                  <m:oMath xmlns:m="http://schemas.openxmlformats.org/officeDocument/2006/math">
                    <m:r>
                      <a:rPr lang="de-DE" b="1" i="1" smtClean="0">
                        <a:latin typeface="Cambria Math" panose="02040503050406030204" pitchFamily="18" charset="0"/>
                      </a:rPr>
                      <m:t>&lt;</m:t>
                    </m:r>
                  </m:oMath>
                </a14:m>
                <a:r>
                  <a:rPr lang="en-US" b="1" dirty="0"/>
                  <a:t> 40</a:t>
                </a:r>
              </a:p>
            </p:txBody>
          </p:sp>
        </mc:Choice>
        <mc:Fallback xmlns="">
          <p:sp>
            <p:nvSpPr>
              <p:cNvPr id="14" name="Textfeld 13"/>
              <p:cNvSpPr txBox="1">
                <a:spLocks noRot="1" noChangeAspect="1" noMove="1" noResize="1" noEditPoints="1" noAdjustHandles="1" noChangeArrowheads="1" noChangeShapeType="1" noTextEdit="1"/>
              </p:cNvSpPr>
              <p:nvPr/>
            </p:nvSpPr>
            <p:spPr>
              <a:xfrm>
                <a:off x="6593780" y="1286338"/>
                <a:ext cx="1717080" cy="369332"/>
              </a:xfrm>
              <a:prstGeom prst="rect">
                <a:avLst/>
              </a:prstGeom>
              <a:blipFill>
                <a:blip r:embed="rId4"/>
                <a:stretch>
                  <a:fillRect l="-3203" t="-8197" b="-2459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6875463" y="2325171"/>
                <a:ext cx="1728192" cy="369332"/>
              </a:xfrm>
              <a:prstGeom prst="rect">
                <a:avLst/>
              </a:prstGeom>
              <a:noFill/>
            </p:spPr>
            <p:txBody>
              <a:bodyPr wrap="square" rtlCol="0">
                <a:spAutoFit/>
              </a:bodyPr>
              <a:lstStyle/>
              <a:p>
                <a:r>
                  <a:rPr lang="de-DE" b="1" dirty="0">
                    <a:solidFill>
                      <a:schemeClr val="bg1">
                        <a:lumMod val="50000"/>
                      </a:schemeClr>
                    </a:solidFill>
                  </a:rPr>
                  <a:t>mealpct </a:t>
                </a:r>
                <a14:m>
                  <m:oMath xmlns:m="http://schemas.openxmlformats.org/officeDocument/2006/math">
                    <m:r>
                      <a:rPr lang="de-DE" b="1" i="1" smtClean="0">
                        <a:solidFill>
                          <a:schemeClr val="bg1">
                            <a:lumMod val="50000"/>
                          </a:schemeClr>
                        </a:solidFill>
                        <a:latin typeface="Cambria Math" panose="02040503050406030204" pitchFamily="18" charset="0"/>
                        <a:ea typeface="Cambria Math" panose="02040503050406030204" pitchFamily="18" charset="0"/>
                      </a:rPr>
                      <m:t>≥</m:t>
                    </m:r>
                  </m:oMath>
                </a14:m>
                <a:r>
                  <a:rPr lang="en-US" b="1" dirty="0">
                    <a:solidFill>
                      <a:schemeClr val="bg1">
                        <a:lumMod val="50000"/>
                      </a:schemeClr>
                    </a:solidFill>
                  </a:rPr>
                  <a:t> 40</a:t>
                </a:r>
              </a:p>
            </p:txBody>
          </p:sp>
        </mc:Choice>
        <mc:Fallback xmlns="">
          <p:sp>
            <p:nvSpPr>
              <p:cNvPr id="15" name="Textfeld 14"/>
              <p:cNvSpPr txBox="1">
                <a:spLocks noRot="1" noChangeAspect="1" noMove="1" noResize="1" noEditPoints="1" noAdjustHandles="1" noChangeArrowheads="1" noChangeShapeType="1" noTextEdit="1"/>
              </p:cNvSpPr>
              <p:nvPr/>
            </p:nvSpPr>
            <p:spPr>
              <a:xfrm>
                <a:off x="6875463" y="2325171"/>
                <a:ext cx="1728192" cy="369332"/>
              </a:xfrm>
              <a:prstGeom prst="rect">
                <a:avLst/>
              </a:prstGeom>
              <a:blipFill>
                <a:blip r:embed="rId5"/>
                <a:stretch>
                  <a:fillRect l="-3180" t="-8197" b="-2459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1043608" y="2397327"/>
                <a:ext cx="1362596" cy="37555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p>
                        <m:sSupPr>
                          <m:ctrlPr>
                            <a:rPr lang="en-US" b="1" i="1" smtClean="0">
                              <a:latin typeface="Cambria Math" panose="02040503050406030204" pitchFamily="18" charset="0"/>
                            </a:rPr>
                          </m:ctrlPr>
                        </m:sSupPr>
                        <m:e>
                          <m:r>
                            <a:rPr lang="de-DE" b="1" i="1" smtClean="0">
                              <a:latin typeface="Cambria Math" panose="02040503050406030204" pitchFamily="18" charset="0"/>
                            </a:rPr>
                            <m:t>𝑹</m:t>
                          </m:r>
                        </m:e>
                        <m:sup>
                          <m:r>
                            <a:rPr lang="de-DE" b="1" i="1" smtClean="0">
                              <a:latin typeface="Cambria Math" panose="02040503050406030204" pitchFamily="18" charset="0"/>
                            </a:rPr>
                            <m:t>𝟐</m:t>
                          </m:r>
                        </m:sup>
                      </m:sSup>
                      <m:r>
                        <a:rPr lang="de-DE" b="1" i="1" smtClean="0">
                          <a:latin typeface="Cambria Math" panose="02040503050406030204" pitchFamily="18" charset="0"/>
                        </a:rPr>
                        <m:t>=</m:t>
                      </m:r>
                      <m:r>
                        <a:rPr lang="de-DE" b="1" i="1" smtClean="0">
                          <a:latin typeface="Cambria Math" panose="02040503050406030204" pitchFamily="18" charset="0"/>
                        </a:rPr>
                        <m:t>𝟎</m:t>
                      </m:r>
                      <m:r>
                        <a:rPr lang="de-DE" b="1" i="1" smtClean="0">
                          <a:latin typeface="Cambria Math" panose="02040503050406030204" pitchFamily="18" charset="0"/>
                        </a:rPr>
                        <m:t>.</m:t>
                      </m:r>
                      <m:r>
                        <a:rPr lang="de-DE" b="1" i="1" smtClean="0">
                          <a:latin typeface="Cambria Math" panose="02040503050406030204" pitchFamily="18" charset="0"/>
                        </a:rPr>
                        <m:t>𝟎𝟓</m:t>
                      </m:r>
                    </m:oMath>
                  </m:oMathPara>
                </a14:m>
                <a:endParaRPr lang="en-US" b="1" dirty="0"/>
              </a:p>
            </p:txBody>
          </p:sp>
        </mc:Choice>
        <mc:Fallback xmlns="">
          <p:sp>
            <p:nvSpPr>
              <p:cNvPr id="16" name="Textfeld 15"/>
              <p:cNvSpPr txBox="1">
                <a:spLocks noRot="1" noChangeAspect="1" noMove="1" noResize="1" noEditPoints="1" noAdjustHandles="1" noChangeArrowheads="1" noChangeShapeType="1" noTextEdit="1"/>
              </p:cNvSpPr>
              <p:nvPr/>
            </p:nvSpPr>
            <p:spPr>
              <a:xfrm>
                <a:off x="1043608" y="2397327"/>
                <a:ext cx="1362596" cy="375552"/>
              </a:xfrm>
              <a:prstGeom prst="rect">
                <a:avLst/>
              </a:prstGeom>
              <a:blipFill>
                <a:blip r:embed="rId6"/>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361057236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39"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400" b="1" dirty="0">
                <a:solidFill>
                  <a:srgbClr val="0070C0"/>
                </a:solidFill>
              </a:rPr>
              <a:t>4.4 Streuungskennwerte</a:t>
            </a:r>
          </a:p>
        </p:txBody>
      </p:sp>
      <p:cxnSp>
        <p:nvCxnSpPr>
          <p:cNvPr id="40" name="Gerade Verbindung 39"/>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a:spLocks noChangeArrowheads="1"/>
          </p:cNvSpPr>
          <p:nvPr/>
        </p:nvSpPr>
        <p:spPr bwMode="auto">
          <a:xfrm>
            <a:off x="468312" y="981075"/>
            <a:ext cx="2087464"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4.4.1 Spannweite</a:t>
            </a:r>
          </a:p>
        </p:txBody>
      </p:sp>
      <p:cxnSp>
        <p:nvCxnSpPr>
          <p:cNvPr id="11"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2"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92</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4" name="Textfeld 13"/>
              <p:cNvSpPr txBox="1"/>
              <p:nvPr/>
            </p:nvSpPr>
            <p:spPr>
              <a:xfrm>
                <a:off x="745109" y="2180989"/>
                <a:ext cx="5134272"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−1, 0, 0, 1, 3, 5, 6  </m:t>
                      </m:r>
                      <m:r>
                        <a:rPr lang="de-DE" sz="2000" b="0" i="0" smtClean="0">
                          <a:solidFill>
                            <a:schemeClr val="tx1"/>
                          </a:solidFill>
                          <a:latin typeface="Cambria Math"/>
                        </a:rPr>
                        <m:t>(</m:t>
                      </m:r>
                      <m:r>
                        <m:rPr>
                          <m:sty m:val="p"/>
                        </m:rPr>
                        <a:rPr lang="de-DE" sz="2000" b="0" i="0" smtClean="0">
                          <a:solidFill>
                            <a:schemeClr val="tx1"/>
                          </a:solidFill>
                          <a:latin typeface="Cambria Math"/>
                        </a:rPr>
                        <m:t>geordnet</m:t>
                      </m:r>
                      <m:r>
                        <a:rPr lang="de-DE" sz="2000" b="0" i="0" smtClean="0">
                          <a:solidFill>
                            <a:schemeClr val="tx1"/>
                          </a:solidFill>
                          <a:latin typeface="Cambria Math"/>
                        </a:rPr>
                        <m:t>!)</m:t>
                      </m:r>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745109" y="2180989"/>
                <a:ext cx="5134272" cy="400110"/>
              </a:xfrm>
              <a:prstGeom prst="rect">
                <a:avLst/>
              </a:prstGeom>
              <a:blipFill rotWithShape="1">
                <a:blip r:embed="rId4"/>
                <a:stretch>
                  <a:fillRect b="-1692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910829" y="2748502"/>
                <a:ext cx="4320480" cy="42159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m:rPr>
                          <m:sty m:val="p"/>
                        </m:rPr>
                        <a:rPr lang="de-DE" sz="2000" b="0" i="0" smtClean="0">
                          <a:solidFill>
                            <a:schemeClr val="tx1"/>
                          </a:solidFill>
                          <a:latin typeface="Cambria Math"/>
                          <a:ea typeface="Cambria Math" panose="02040503050406030204" pitchFamily="18" charset="0"/>
                        </a:rPr>
                        <m:t>R</m:t>
                      </m:r>
                      <m:r>
                        <a:rPr lang="de-DE" sz="2000" b="0" i="0" smtClean="0">
                          <a:solidFill>
                            <a:schemeClr val="tx1"/>
                          </a:solidFill>
                          <a:latin typeface="Cambria Math"/>
                          <a:ea typeface="Cambria Math" panose="02040503050406030204" pitchFamily="18" charset="0"/>
                        </a:rPr>
                        <m:t>=</m:t>
                      </m:r>
                      <m:sSub>
                        <m:sSubPr>
                          <m:ctrlPr>
                            <a:rPr lang="de-DE" sz="2000" b="0" i="1" smtClean="0">
                              <a:solidFill>
                                <a:schemeClr val="tx1"/>
                              </a:solidFill>
                              <a:latin typeface="Cambria Math" panose="02040503050406030204" pitchFamily="18" charset="0"/>
                              <a:ea typeface="Cambria Math" panose="02040503050406030204" pitchFamily="18" charset="0"/>
                            </a:rPr>
                          </m:ctrlPr>
                        </m:sSubPr>
                        <m:e>
                          <m:r>
                            <a:rPr lang="de-DE" sz="2000" b="0" i="1" smtClean="0">
                              <a:solidFill>
                                <a:schemeClr val="tx1"/>
                              </a:solidFill>
                              <a:latin typeface="Cambria Math"/>
                              <a:ea typeface="Cambria Math" panose="02040503050406030204" pitchFamily="18" charset="0"/>
                            </a:rPr>
                            <m:t>𝑥</m:t>
                          </m:r>
                        </m:e>
                        <m:sub>
                          <m:d>
                            <m:dPr>
                              <m:ctrlPr>
                                <a:rPr lang="de-DE" sz="2000" b="0" i="1" smtClean="0">
                                  <a:solidFill>
                                    <a:schemeClr val="tx1"/>
                                  </a:solidFill>
                                  <a:latin typeface="Cambria Math" panose="02040503050406030204" pitchFamily="18" charset="0"/>
                                  <a:ea typeface="Cambria Math" panose="02040503050406030204" pitchFamily="18" charset="0"/>
                                </a:rPr>
                              </m:ctrlPr>
                            </m:dPr>
                            <m:e>
                              <m:r>
                                <a:rPr lang="de-DE" sz="2000" b="0" i="1" smtClean="0">
                                  <a:solidFill>
                                    <a:schemeClr val="tx1"/>
                                  </a:solidFill>
                                  <a:latin typeface="Cambria Math"/>
                                  <a:ea typeface="Cambria Math" panose="02040503050406030204" pitchFamily="18" charset="0"/>
                                </a:rPr>
                                <m:t>7</m:t>
                              </m:r>
                            </m:e>
                          </m:d>
                        </m:sub>
                      </m:sSub>
                      <m:r>
                        <a:rPr lang="de-DE" sz="2000" b="0" i="1" smtClean="0">
                          <a:solidFill>
                            <a:schemeClr val="tx1"/>
                          </a:solidFill>
                          <a:latin typeface="Cambria Math"/>
                          <a:ea typeface="Cambria Math" panose="02040503050406030204" pitchFamily="18" charset="0"/>
                        </a:rPr>
                        <m:t>−</m:t>
                      </m:r>
                      <m:sSub>
                        <m:sSubPr>
                          <m:ctrlPr>
                            <a:rPr lang="de-DE" sz="2000" i="1">
                              <a:solidFill>
                                <a:schemeClr val="tx1"/>
                              </a:solidFill>
                              <a:latin typeface="Cambria Math" panose="02040503050406030204" pitchFamily="18" charset="0"/>
                              <a:ea typeface="Cambria Math" panose="02040503050406030204" pitchFamily="18" charset="0"/>
                            </a:rPr>
                          </m:ctrlPr>
                        </m:sSubPr>
                        <m:e>
                          <m:r>
                            <a:rPr lang="de-DE" sz="2000" i="1">
                              <a:solidFill>
                                <a:schemeClr val="tx1"/>
                              </a:solidFill>
                              <a:latin typeface="Cambria Math"/>
                              <a:ea typeface="Cambria Math" panose="02040503050406030204" pitchFamily="18" charset="0"/>
                            </a:rPr>
                            <m:t>𝑥</m:t>
                          </m:r>
                        </m:e>
                        <m:sub>
                          <m:d>
                            <m:dPr>
                              <m:ctrlPr>
                                <a:rPr lang="de-DE" sz="2000" i="1">
                                  <a:solidFill>
                                    <a:schemeClr val="tx1"/>
                                  </a:solidFill>
                                  <a:latin typeface="Cambria Math" panose="02040503050406030204" pitchFamily="18" charset="0"/>
                                  <a:ea typeface="Cambria Math" panose="02040503050406030204" pitchFamily="18" charset="0"/>
                                </a:rPr>
                              </m:ctrlPr>
                            </m:dPr>
                            <m:e>
                              <m:r>
                                <a:rPr lang="de-DE" sz="2000" b="0" i="1" smtClean="0">
                                  <a:solidFill>
                                    <a:schemeClr val="tx1"/>
                                  </a:solidFill>
                                  <a:latin typeface="Cambria Math"/>
                                  <a:ea typeface="Cambria Math" panose="02040503050406030204" pitchFamily="18" charset="0"/>
                                </a:rPr>
                                <m:t>1</m:t>
                              </m:r>
                            </m:e>
                          </m:d>
                        </m:sub>
                      </m:sSub>
                      <m:r>
                        <a:rPr lang="de-DE" sz="2000" b="0" i="1" smtClean="0">
                          <a:solidFill>
                            <a:schemeClr val="tx1"/>
                          </a:solidFill>
                          <a:latin typeface="Cambria Math"/>
                          <a:ea typeface="Cambria Math" panose="02040503050406030204" pitchFamily="18" charset="0"/>
                        </a:rPr>
                        <m:t>=6−</m:t>
                      </m:r>
                      <m:d>
                        <m:dPr>
                          <m:ctrlPr>
                            <a:rPr lang="de-DE" sz="2000" b="0" i="1" smtClean="0">
                              <a:solidFill>
                                <a:schemeClr val="tx1"/>
                              </a:solidFill>
                              <a:latin typeface="Cambria Math" panose="02040503050406030204" pitchFamily="18" charset="0"/>
                              <a:ea typeface="Cambria Math" panose="02040503050406030204" pitchFamily="18" charset="0"/>
                            </a:rPr>
                          </m:ctrlPr>
                        </m:dPr>
                        <m:e>
                          <m:r>
                            <a:rPr lang="de-DE" sz="2000" b="0" i="1" smtClean="0">
                              <a:solidFill>
                                <a:schemeClr val="tx1"/>
                              </a:solidFill>
                              <a:latin typeface="Cambria Math"/>
                              <a:ea typeface="Cambria Math" panose="02040503050406030204" pitchFamily="18" charset="0"/>
                            </a:rPr>
                            <m:t>−1</m:t>
                          </m:r>
                        </m:e>
                      </m:d>
                      <m:r>
                        <a:rPr lang="de-DE" sz="2000" b="0" i="1" smtClean="0">
                          <a:solidFill>
                            <a:schemeClr val="tx1"/>
                          </a:solidFill>
                          <a:latin typeface="Cambria Math"/>
                          <a:ea typeface="Cambria Math" panose="02040503050406030204" pitchFamily="18" charset="0"/>
                        </a:rPr>
                        <m:t>=7</m:t>
                      </m:r>
                    </m:oMath>
                  </m:oMathPara>
                </a14:m>
                <a:endParaRPr lang="de-DE" sz="2000" dirty="0">
                  <a:solidFill>
                    <a:schemeClr val="tx1"/>
                  </a:solidFill>
                  <a:latin typeface="Cambria Math" panose="02040503050406030204" pitchFamily="18" charset="0"/>
                  <a:ea typeface="Cambria Math" panose="02040503050406030204" pitchFamily="18" charset="0"/>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910829" y="2748502"/>
                <a:ext cx="4320480" cy="421590"/>
              </a:xfrm>
              <a:prstGeom prst="rect">
                <a:avLst/>
              </a:prstGeom>
              <a:blipFill rotWithShape="1">
                <a:blip r:embed="rId5"/>
                <a:stretch>
                  <a:fillRect/>
                </a:stretch>
              </a:blipFill>
            </p:spPr>
            <p:txBody>
              <a:bodyPr/>
              <a:lstStyle/>
              <a:p>
                <a:r>
                  <a:rPr lang="de-DE">
                    <a:noFill/>
                  </a:rPr>
                  <a:t> </a:t>
                </a:r>
              </a:p>
            </p:txBody>
          </p:sp>
        </mc:Fallback>
      </mc:AlternateContent>
      <p:pic>
        <p:nvPicPr>
          <p:cNvPr id="3" name="Grafik 2"/>
          <p:cNvPicPr>
            <a:picLocks noChangeAspect="1"/>
          </p:cNvPicPr>
          <p:nvPr/>
        </p:nvPicPr>
        <p:blipFill>
          <a:blip r:embed="rId6"/>
          <a:stretch>
            <a:fillRect/>
          </a:stretch>
        </p:blipFill>
        <p:spPr>
          <a:xfrm>
            <a:off x="611560" y="3618242"/>
            <a:ext cx="7629525" cy="1981200"/>
          </a:xfrm>
          <a:prstGeom prst="rect">
            <a:avLst/>
          </a:prstGeom>
        </p:spPr>
      </p:pic>
    </p:spTree>
    <p:extLst>
      <p:ext uri="{BB962C8B-B14F-4D97-AF65-F5344CB8AC3E}">
        <p14:creationId xmlns:p14="http://schemas.microsoft.com/office/powerpoint/2010/main" val="3150710161"/>
      </p:ext>
    </p:extLst>
  </p:cSld>
  <p:clrMapOvr>
    <a:masterClrMapping/>
  </p:clrMapOvr>
</p:sld>
</file>

<file path=ppt/slides/slide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8" name="Textfeld 7"/>
          <p:cNvSpPr txBox="1">
            <a:spLocks noChangeArrowheads="1"/>
          </p:cNvSpPr>
          <p:nvPr/>
        </p:nvSpPr>
        <p:spPr bwMode="auto">
          <a:xfrm>
            <a:off x="468311" y="981075"/>
            <a:ext cx="439172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12.2.1 Partielle lineare KQ-Regression</a:t>
            </a:r>
          </a:p>
        </p:txBody>
      </p:sp>
      <p:sp>
        <p:nvSpPr>
          <p:cNvPr id="15" name="Textfeld 9"/>
          <p:cNvSpPr txBox="1">
            <a:spLocks noChangeArrowheads="1"/>
          </p:cNvSpPr>
          <p:nvPr/>
        </p:nvSpPr>
        <p:spPr bwMode="auto">
          <a:xfrm>
            <a:off x="471836" y="1628800"/>
            <a:ext cx="366811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Empirische partielle Regression</a:t>
            </a:r>
          </a:p>
        </p:txBody>
      </p:sp>
      <p:sp>
        <p:nvSpPr>
          <p:cNvPr id="12" name="Textfeld 11"/>
          <p:cNvSpPr txBox="1">
            <a:spLocks noChangeArrowheads="1"/>
          </p:cNvSpPr>
          <p:nvPr/>
        </p:nvSpPr>
        <p:spPr bwMode="auto">
          <a:xfrm>
            <a:off x="468311" y="2204864"/>
            <a:ext cx="352762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13" name="Titel 5"/>
          <p:cNvSpPr>
            <a:spLocks noGrp="1"/>
          </p:cNvSpPr>
          <p:nvPr>
            <p:ph type="title"/>
          </p:nvPr>
        </p:nvSpPr>
        <p:spPr>
          <a:xfrm>
            <a:off x="457200" y="274638"/>
            <a:ext cx="8229600" cy="561975"/>
          </a:xfrm>
          <a:solidFill>
            <a:schemeClr val="bg1">
              <a:lumMod val="95000"/>
            </a:schemeClr>
          </a:solidFill>
          <a:effectLst>
            <a:outerShdw blurRad="127000" dist="50800" dir="5400000" algn="ctr" rotWithShape="0">
              <a:schemeClr val="tx1"/>
            </a:outerShdw>
          </a:effectLst>
        </p:spPr>
        <p:txBody>
          <a:bodyPr/>
          <a:lstStyle/>
          <a:p>
            <a:pPr eaLnBrk="1" hangingPunct="1">
              <a:defRPr/>
            </a:pPr>
            <a:r>
              <a:rPr lang="de-DE" sz="2000" b="1" dirty="0">
                <a:solidFill>
                  <a:srgbClr val="0070C0"/>
                </a:solidFill>
              </a:rPr>
              <a:t>12.2 Einführung in das multiple lineare Regressionsmodell</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6" name="Gerade Verbindung 40"/>
          <p:cNvCxnSpPr/>
          <p:nvPr/>
        </p:nvCxnSpPr>
        <p:spPr>
          <a:xfrm flipH="1">
            <a:off x="467544" y="260350"/>
            <a:ext cx="769" cy="6416464"/>
          </a:xfrm>
          <a:prstGeom prst="line">
            <a:avLst/>
          </a:prstGeom>
          <a:ln w="44450">
            <a:solidFill>
              <a:srgbClr val="FF0000"/>
            </a:solidFill>
          </a:ln>
        </p:spPr>
        <p:style>
          <a:lnRef idx="1">
            <a:schemeClr val="accent1"/>
          </a:lnRef>
          <a:fillRef idx="0">
            <a:schemeClr val="accent1"/>
          </a:fillRef>
          <a:effectRef idx="0">
            <a:schemeClr val="accent1"/>
          </a:effectRef>
          <a:fontRef idx="minor">
            <a:schemeClr val="tx1"/>
          </a:fontRef>
        </p:style>
      </p:cxnSp>
      <p:sp>
        <p:nvSpPr>
          <p:cNvPr id="19" name="Gleichschenkliges Dreieck 41"/>
          <p:cNvSpPr/>
          <p:nvPr/>
        </p:nvSpPr>
        <p:spPr>
          <a:xfrm rot="5400000">
            <a:off x="456692" y="271500"/>
            <a:ext cx="576064" cy="554360"/>
          </a:xfrm>
          <a:prstGeom prst="triangle">
            <a:avLst/>
          </a:prstGeom>
          <a:solidFill>
            <a:srgbClr val="FF0000"/>
          </a:solidFill>
          <a:ln>
            <a:solidFill>
              <a:srgbClr val="FF0000"/>
            </a:solidFill>
          </a:ln>
          <a:effectLst>
            <a:outerShdw blurRad="127000" dist="50800" dir="54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947</a:t>
            </a:r>
            <a:endParaRPr lang="de-DE" sz="8000" b="1" dirty="0">
              <a:solidFill>
                <a:schemeClr val="tx1"/>
              </a:solidFill>
              <a:latin typeface="+mj-lt"/>
            </a:endParaRPr>
          </a:p>
        </p:txBody>
      </p:sp>
      <p:sp>
        <p:nvSpPr>
          <p:cNvPr id="18" name="Textfeld 17"/>
          <p:cNvSpPr txBox="1"/>
          <p:nvPr/>
        </p:nvSpPr>
        <p:spPr>
          <a:xfrm>
            <a:off x="457200" y="3716981"/>
            <a:ext cx="6779096" cy="707886"/>
          </a:xfrm>
          <a:prstGeom prst="rect">
            <a:avLst/>
          </a:prstGeom>
          <a:noFill/>
        </p:spPr>
        <p:txBody>
          <a:bodyPr wrap="square" rtlCol="0">
            <a:spAutoFit/>
          </a:bodyPr>
          <a:lstStyle/>
          <a:p>
            <a:pPr algn="just"/>
            <a:r>
              <a:rPr lang="de-DE" sz="2000" dirty="0">
                <a:latin typeface="+mn-lt"/>
              </a:rPr>
              <a:t>&gt; In enger Verbindung damit steht die OVB-Problematik</a:t>
            </a:r>
          </a:p>
          <a:p>
            <a:pPr algn="just"/>
            <a:r>
              <a:rPr lang="de-DE" sz="2000" dirty="0">
                <a:latin typeface="+mn-lt"/>
              </a:rPr>
              <a:t>   (vgl. Fallbeispiele 1 und 2 des vorhergehenden Abschnitts)</a:t>
            </a:r>
          </a:p>
        </p:txBody>
      </p:sp>
      <mc:AlternateContent xmlns:mc="http://schemas.openxmlformats.org/markup-compatibility/2006" xmlns:a14="http://schemas.microsoft.com/office/drawing/2010/main">
        <mc:Choice Requires="a14">
          <p:sp>
            <p:nvSpPr>
              <p:cNvPr id="23" name="Textfeld 22"/>
              <p:cNvSpPr txBox="1"/>
              <p:nvPr/>
            </p:nvSpPr>
            <p:spPr>
              <a:xfrm>
                <a:off x="457200" y="2642583"/>
                <a:ext cx="7992888" cy="1015663"/>
              </a:xfrm>
              <a:prstGeom prst="rect">
                <a:avLst/>
              </a:prstGeom>
              <a:noFill/>
            </p:spPr>
            <p:txBody>
              <a:bodyPr wrap="square" rtlCol="0">
                <a:spAutoFit/>
              </a:bodyPr>
              <a:lstStyle/>
              <a:p>
                <a:pPr algn="just"/>
                <a:r>
                  <a:rPr lang="de-DE" sz="2000" dirty="0">
                    <a:latin typeface="+mn-lt"/>
                  </a:rPr>
                  <a:t>&gt; Verletzung der Annahmen </a:t>
                </a:r>
              </a:p>
              <a:p>
                <a:pPr algn="just"/>
                <a:r>
                  <a:rPr lang="de-DE" sz="2000" dirty="0">
                    <a:latin typeface="+mn-lt"/>
                  </a:rPr>
                  <a:t>          </a:t>
                </a:r>
                <a14:m>
                  <m:oMath xmlns:m="http://schemas.openxmlformats.org/officeDocument/2006/math">
                    <m:r>
                      <a:rPr lang="de-DE" sz="2000" b="0" i="1" smtClean="0">
                        <a:latin typeface="Cambria Math" panose="02040503050406030204" pitchFamily="18" charset="0"/>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𝑈</m:t>
                            </m:r>
                          </m:e>
                          <m:sub>
                            <m:r>
                              <a:rPr lang="de-DE" sz="2000" b="0" i="1" smtClean="0">
                                <a:latin typeface="Cambria Math" panose="02040503050406030204" pitchFamily="18" charset="0"/>
                              </a:rPr>
                              <m:t>𝑖</m:t>
                            </m:r>
                          </m:sub>
                        </m:sSub>
                      </m:e>
                    </m:d>
                    <m:r>
                      <a:rPr lang="de-DE" sz="2000" b="0" i="1" smtClean="0">
                        <a:latin typeface="Cambria Math" panose="02040503050406030204" pitchFamily="18" charset="0"/>
                      </a:rPr>
                      <m:t>=0</m:t>
                    </m:r>
                  </m:oMath>
                </a14:m>
                <a:r>
                  <a:rPr lang="de-DE" sz="2000" dirty="0">
                    <a:latin typeface="+mn-lt"/>
                  </a:rPr>
                  <a:t>  oder  </a:t>
                </a:r>
                <a14:m>
                  <m:oMath xmlns:m="http://schemas.openxmlformats.org/officeDocument/2006/math">
                    <m:r>
                      <a:rPr lang="de-DE" sz="2000" b="0" i="1" smtClean="0">
                        <a:latin typeface="Cambria Math" panose="02040503050406030204" pitchFamily="18" charset="0"/>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𝑈</m:t>
                            </m:r>
                          </m:e>
                          <m:sub>
                            <m:r>
                              <a:rPr lang="de-DE" sz="2000" b="0" i="1" smtClean="0">
                                <a:latin typeface="Cambria Math" panose="02040503050406030204" pitchFamily="18" charset="0"/>
                              </a:rPr>
                              <m:t>𝑖</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𝑖</m:t>
                            </m:r>
                          </m:sub>
                        </m:sSub>
                      </m:e>
                    </m:d>
                    <m:r>
                      <a:rPr lang="de-DE" sz="2000" b="0" i="1" smtClean="0">
                        <a:latin typeface="Cambria Math" panose="02040503050406030204" pitchFamily="18" charset="0"/>
                      </a:rPr>
                      <m:t>=0</m:t>
                    </m:r>
                  </m:oMath>
                </a14:m>
                <a:endParaRPr lang="de-DE" sz="2000" dirty="0">
                  <a:latin typeface="+mn-lt"/>
                </a:endParaRPr>
              </a:p>
              <a:p>
                <a:pPr algn="just"/>
                <a:r>
                  <a:rPr lang="de-DE" sz="2000" dirty="0">
                    <a:latin typeface="+mn-lt"/>
                  </a:rPr>
                  <a:t>   kann zu inkonsistenten Schätzungen führen </a:t>
                </a:r>
              </a:p>
            </p:txBody>
          </p:sp>
        </mc:Choice>
        <mc:Fallback xmlns="">
          <p:sp>
            <p:nvSpPr>
              <p:cNvPr id="23" name="Textfeld 22"/>
              <p:cNvSpPr txBox="1">
                <a:spLocks noRot="1" noChangeAspect="1" noMove="1" noResize="1" noEditPoints="1" noAdjustHandles="1" noChangeArrowheads="1" noChangeShapeType="1" noTextEdit="1"/>
              </p:cNvSpPr>
              <p:nvPr/>
            </p:nvSpPr>
            <p:spPr>
              <a:xfrm>
                <a:off x="457200" y="2642583"/>
                <a:ext cx="7992888" cy="1015663"/>
              </a:xfrm>
              <a:prstGeom prst="rect">
                <a:avLst/>
              </a:prstGeom>
              <a:blipFill>
                <a:blip r:embed="rId3"/>
                <a:stretch>
                  <a:fillRect l="-763" t="-2994" b="-958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457200" y="4483602"/>
                <a:ext cx="6746170" cy="707886"/>
              </a:xfrm>
              <a:prstGeom prst="rect">
                <a:avLst/>
              </a:prstGeom>
              <a:noFill/>
            </p:spPr>
            <p:txBody>
              <a:bodyPr wrap="square" rtlCol="0">
                <a:spAutoFit/>
              </a:bodyPr>
              <a:lstStyle/>
              <a:p>
                <a:pPr algn="just"/>
                <a:r>
                  <a:rPr lang="de-DE" sz="2000" dirty="0">
                    <a:latin typeface="+mn-lt"/>
                  </a:rPr>
                  <a:t>&gt; 1. Lösungsansatz: Analyse in homogeneren Untergruppen</a:t>
                </a:r>
              </a:p>
              <a:p>
                <a:pPr algn="just"/>
                <a:r>
                  <a:rPr lang="de-DE" sz="2000" dirty="0">
                    <a:latin typeface="+mn-lt"/>
                  </a:rPr>
                  <a:t>    (häufig jedoch </a:t>
                </a:r>
                <a:r>
                  <a:rPr lang="de-DE" sz="2000" dirty="0" err="1">
                    <a:latin typeface="+mn-lt"/>
                  </a:rPr>
                  <a:t>inpraktikabel</a:t>
                </a:r>
                <a:r>
                  <a:rPr lang="de-DE" sz="2000" dirty="0">
                    <a:latin typeface="+mn-lt"/>
                  </a:rPr>
                  <a:t>, insbesondere bei kleinem </a:t>
                </a:r>
                <a14:m>
                  <m:oMath xmlns:m="http://schemas.openxmlformats.org/officeDocument/2006/math">
                    <m:r>
                      <a:rPr lang="de-DE" sz="2000" b="0" i="1" smtClean="0">
                        <a:latin typeface="Cambria Math" panose="02040503050406030204" pitchFamily="18" charset="0"/>
                      </a:rPr>
                      <m:t>𝑛</m:t>
                    </m:r>
                  </m:oMath>
                </a14:m>
                <a:r>
                  <a:rPr lang="de-DE" sz="2000" dirty="0">
                    <a:latin typeface="+mn-lt"/>
                  </a:rPr>
                  <a:t>)</a:t>
                </a:r>
              </a:p>
            </p:txBody>
          </p:sp>
        </mc:Choice>
        <mc:Fallback xmlns="">
          <p:sp>
            <p:nvSpPr>
              <p:cNvPr id="24" name="Textfeld 23"/>
              <p:cNvSpPr txBox="1">
                <a:spLocks noRot="1" noChangeAspect="1" noMove="1" noResize="1" noEditPoints="1" noAdjustHandles="1" noChangeArrowheads="1" noChangeShapeType="1" noTextEdit="1"/>
              </p:cNvSpPr>
              <p:nvPr/>
            </p:nvSpPr>
            <p:spPr>
              <a:xfrm>
                <a:off x="457200" y="4483602"/>
                <a:ext cx="6746170" cy="707886"/>
              </a:xfrm>
              <a:prstGeom prst="rect">
                <a:avLst/>
              </a:prstGeom>
              <a:blipFill>
                <a:blip r:embed="rId4"/>
                <a:stretch>
                  <a:fillRect l="-903" t="-4274" b="-1367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5" name="Textfeld 24"/>
              <p:cNvSpPr txBox="1"/>
              <p:nvPr/>
            </p:nvSpPr>
            <p:spPr>
              <a:xfrm>
                <a:off x="457200" y="5167999"/>
                <a:ext cx="6735826" cy="1015663"/>
              </a:xfrm>
              <a:prstGeom prst="rect">
                <a:avLst/>
              </a:prstGeom>
              <a:noFill/>
            </p:spPr>
            <p:txBody>
              <a:bodyPr wrap="square" rtlCol="0">
                <a:spAutoFit/>
              </a:bodyPr>
              <a:lstStyle/>
              <a:p>
                <a:pPr algn="just"/>
                <a:r>
                  <a:rPr lang="de-DE" sz="2000" dirty="0">
                    <a:latin typeface="+mn-lt"/>
                  </a:rPr>
                  <a:t>&gt; 2. Lösungsansatz: Partielle oder multiple Regression</a:t>
                </a:r>
              </a:p>
              <a:p>
                <a:pPr algn="just"/>
                <a14:m>
                  <m:oMath xmlns:m="http://schemas.openxmlformats.org/officeDocument/2006/math">
                    <m:r>
                      <a:rPr lang="de-DE" sz="2000" i="1" smtClean="0">
                        <a:latin typeface="Cambria Math" panose="02040503050406030204" pitchFamily="18" charset="0"/>
                        <a:ea typeface="Cambria Math" panose="02040503050406030204" pitchFamily="18" charset="0"/>
                      </a:rPr>
                      <m:t>⇒</m:t>
                    </m:r>
                  </m:oMath>
                </a14:m>
                <a:r>
                  <a:rPr lang="de-DE" sz="2000" dirty="0">
                    <a:latin typeface="+mn-lt"/>
                  </a:rPr>
                  <a:t>   „Lineares Herausrechnen“ störender (OVB verursachen-</a:t>
                </a:r>
              </a:p>
              <a:p>
                <a:pPr algn="just"/>
                <a:r>
                  <a:rPr lang="de-DE" sz="2000" dirty="0">
                    <a:latin typeface="+mn-lt"/>
                  </a:rPr>
                  <a:t>           der Variablen (Thema von Abschnitt 12.2)</a:t>
                </a:r>
              </a:p>
            </p:txBody>
          </p:sp>
        </mc:Choice>
        <mc:Fallback xmlns="">
          <p:sp>
            <p:nvSpPr>
              <p:cNvPr id="25" name="Textfeld 24"/>
              <p:cNvSpPr txBox="1">
                <a:spLocks noRot="1" noChangeAspect="1" noMove="1" noResize="1" noEditPoints="1" noAdjustHandles="1" noChangeArrowheads="1" noChangeShapeType="1" noTextEdit="1"/>
              </p:cNvSpPr>
              <p:nvPr/>
            </p:nvSpPr>
            <p:spPr>
              <a:xfrm>
                <a:off x="457200" y="5167999"/>
                <a:ext cx="6735826" cy="1015663"/>
              </a:xfrm>
              <a:prstGeom prst="rect">
                <a:avLst/>
              </a:prstGeom>
              <a:blipFill>
                <a:blip r:embed="rId5"/>
                <a:stretch>
                  <a:fillRect l="-905" t="-3614" b="-10241"/>
                </a:stretch>
              </a:blipFill>
            </p:spPr>
            <p:txBody>
              <a:bodyPr/>
              <a:lstStyle/>
              <a:p>
                <a:r>
                  <a:rPr lang="en-US">
                    <a:noFill/>
                  </a:rPr>
                  <a:t> </a:t>
                </a:r>
              </a:p>
            </p:txBody>
          </p:sp>
        </mc:Fallback>
      </mc:AlternateContent>
    </p:spTree>
    <p:extLst>
      <p:ext uri="{BB962C8B-B14F-4D97-AF65-F5344CB8AC3E}">
        <p14:creationId xmlns:p14="http://schemas.microsoft.com/office/powerpoint/2010/main" val="3200836273"/>
      </p:ext>
    </p:extLst>
  </p:cSld>
  <p:clrMapOvr>
    <a:masterClrMapping/>
  </p:clrMapOvr>
</p:sld>
</file>

<file path=ppt/slides/slide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948</a:t>
            </a:r>
            <a:endParaRPr lang="de-DE" sz="8000" b="1" dirty="0">
              <a:solidFill>
                <a:schemeClr val="tx1"/>
              </a:solidFill>
              <a:latin typeface="+mj-lt"/>
            </a:endParaRPr>
          </a:p>
        </p:txBody>
      </p:sp>
      <p:sp>
        <p:nvSpPr>
          <p:cNvPr id="11" name="Textfeld 10"/>
          <p:cNvSpPr txBox="1">
            <a:spLocks noChangeArrowheads="1"/>
          </p:cNvSpPr>
          <p:nvPr/>
        </p:nvSpPr>
        <p:spPr bwMode="auto">
          <a:xfrm>
            <a:off x="457200" y="1093947"/>
            <a:ext cx="791658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12.2.1: Empirische partielle Regression </a:t>
            </a:r>
            <a:r>
              <a:rPr lang="de-DE" sz="2000" dirty="0">
                <a:solidFill>
                  <a:srgbClr val="0070C0"/>
                </a:solidFill>
                <a:latin typeface="+mn-lt"/>
              </a:rPr>
              <a:t>●</a:t>
            </a:r>
            <a:endParaRPr lang="de-DE" sz="2000" b="1" dirty="0">
              <a:solidFill>
                <a:srgbClr val="0070C0"/>
              </a:solidFill>
              <a:latin typeface="+mn-lt"/>
            </a:endParaRPr>
          </a:p>
        </p:txBody>
      </p:sp>
      <p:sp>
        <p:nvSpPr>
          <p:cNvPr id="2" name="Textfeld 1"/>
          <p:cNvSpPr txBox="1"/>
          <p:nvPr/>
        </p:nvSpPr>
        <p:spPr>
          <a:xfrm>
            <a:off x="539552" y="5817672"/>
            <a:ext cx="6768752" cy="707886"/>
          </a:xfrm>
          <a:prstGeom prst="rect">
            <a:avLst/>
          </a:prstGeom>
          <a:noFill/>
        </p:spPr>
        <p:txBody>
          <a:bodyPr wrap="square" rtlCol="0">
            <a:spAutoFit/>
          </a:bodyPr>
          <a:lstStyle/>
          <a:p>
            <a:r>
              <a:rPr lang="de-DE" sz="2000" dirty="0">
                <a:latin typeface="+mn-lt"/>
              </a:rPr>
              <a:t>Ist Nachhilfe kontraproduktiv oder liegt hier möglicherweise </a:t>
            </a:r>
          </a:p>
          <a:p>
            <a:r>
              <a:rPr lang="de-DE" sz="2000" dirty="0">
                <a:latin typeface="+mn-lt"/>
              </a:rPr>
              <a:t>ein OVB-Problem vor?</a:t>
            </a:r>
            <a:endParaRPr lang="en-US" sz="2000" dirty="0">
              <a:latin typeface="+mn-lt"/>
            </a:endParaRPr>
          </a:p>
        </p:txBody>
      </p:sp>
      <p:pic>
        <p:nvPicPr>
          <p:cNvPr id="3" name="Grafik 2"/>
          <p:cNvPicPr>
            <a:picLocks noChangeAspect="1"/>
          </p:cNvPicPr>
          <p:nvPr/>
        </p:nvPicPr>
        <p:blipFill>
          <a:blip r:embed="rId3"/>
          <a:stretch>
            <a:fillRect/>
          </a:stretch>
        </p:blipFill>
        <p:spPr>
          <a:xfrm>
            <a:off x="755576" y="1717027"/>
            <a:ext cx="4886325" cy="2828925"/>
          </a:xfrm>
          <a:prstGeom prst="rect">
            <a:avLst/>
          </a:prstGeom>
        </p:spPr>
      </p:pic>
      <p:pic>
        <p:nvPicPr>
          <p:cNvPr id="4" name="Grafik 3"/>
          <p:cNvPicPr>
            <a:picLocks noChangeAspect="1"/>
          </p:cNvPicPr>
          <p:nvPr/>
        </p:nvPicPr>
        <p:blipFill>
          <a:blip r:embed="rId4"/>
          <a:stretch>
            <a:fillRect/>
          </a:stretch>
        </p:blipFill>
        <p:spPr>
          <a:xfrm>
            <a:off x="755576" y="4782311"/>
            <a:ext cx="7600950" cy="857250"/>
          </a:xfrm>
          <a:prstGeom prst="rect">
            <a:avLst/>
          </a:prstGeom>
        </p:spPr>
      </p:pic>
    </p:spTree>
    <p:extLst>
      <p:ext uri="{BB962C8B-B14F-4D97-AF65-F5344CB8AC3E}">
        <p14:creationId xmlns:p14="http://schemas.microsoft.com/office/powerpoint/2010/main" val="4193343988"/>
      </p:ext>
    </p:extLst>
  </p:cSld>
  <p:clrMapOvr>
    <a:masterClrMapping/>
  </p:clrMapOvr>
</p:sld>
</file>

<file path=ppt/slides/slide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Textfeld 9"/>
          <p:cNvSpPr txBox="1"/>
          <p:nvPr/>
        </p:nvSpPr>
        <p:spPr>
          <a:xfrm>
            <a:off x="5978409" y="3154625"/>
            <a:ext cx="465541" cy="369332"/>
          </a:xfrm>
          <a:prstGeom prst="rect">
            <a:avLst/>
          </a:prstGeom>
          <a:noFill/>
        </p:spPr>
        <p:txBody>
          <a:bodyPr wrap="square" rtlCol="0">
            <a:spAutoFit/>
          </a:bodyPr>
          <a:lstStyle/>
          <a:p>
            <a:r>
              <a:rPr lang="de-DE" dirty="0"/>
              <a:t>S</a:t>
            </a:r>
            <a:endParaRPr lang="en-US" dirty="0"/>
          </a:p>
        </p:txBody>
      </p:sp>
      <p:cxnSp>
        <p:nvCxnSpPr>
          <p:cNvPr id="11" name="Gerade Verbindung mit Pfeil 10"/>
          <p:cNvCxnSpPr/>
          <p:nvPr/>
        </p:nvCxnSpPr>
        <p:spPr>
          <a:xfrm flipV="1">
            <a:off x="6308302" y="2381775"/>
            <a:ext cx="576064" cy="64740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H="1" flipV="1">
            <a:off x="6947471" y="2385548"/>
            <a:ext cx="540060" cy="643630"/>
          </a:xfrm>
          <a:prstGeom prst="straightConnector1">
            <a:avLst/>
          </a:prstGeom>
          <a:ln w="127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3" name="Gerade Verbindung mit Pfeil 12"/>
          <p:cNvCxnSpPr/>
          <p:nvPr/>
        </p:nvCxnSpPr>
        <p:spPr>
          <a:xfrm>
            <a:off x="6407411" y="3156534"/>
            <a:ext cx="1080120" cy="0"/>
          </a:xfrm>
          <a:prstGeom prst="straightConnector1">
            <a:avLst/>
          </a:prstGeom>
          <a:ln>
            <a:solidFill>
              <a:schemeClr val="bg1">
                <a:lumMod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7548197" y="3154625"/>
            <a:ext cx="720080" cy="369332"/>
          </a:xfrm>
          <a:prstGeom prst="rect">
            <a:avLst/>
          </a:prstGeom>
          <a:noFill/>
        </p:spPr>
        <p:txBody>
          <a:bodyPr wrap="square" rtlCol="0">
            <a:spAutoFit/>
          </a:bodyPr>
          <a:lstStyle/>
          <a:p>
            <a:r>
              <a:rPr lang="de-DE" dirty="0"/>
              <a:t>ET</a:t>
            </a:r>
            <a:endParaRPr lang="en-US" dirty="0"/>
          </a:p>
        </p:txBody>
      </p:sp>
      <p:sp>
        <p:nvSpPr>
          <p:cNvPr id="15" name="Textfeld 14"/>
          <p:cNvSpPr txBox="1"/>
          <p:nvPr/>
        </p:nvSpPr>
        <p:spPr>
          <a:xfrm>
            <a:off x="6660232" y="1964759"/>
            <a:ext cx="764676" cy="369332"/>
          </a:xfrm>
          <a:prstGeom prst="rect">
            <a:avLst/>
          </a:prstGeom>
          <a:noFill/>
        </p:spPr>
        <p:txBody>
          <a:bodyPr wrap="square" rtlCol="0">
            <a:spAutoFit/>
          </a:bodyPr>
          <a:lstStyle/>
          <a:p>
            <a:r>
              <a:rPr lang="de-DE" dirty="0"/>
              <a:t>ST</a:t>
            </a:r>
            <a:endParaRPr lang="en-US" dirty="0"/>
          </a:p>
        </p:txBody>
      </p:sp>
      <p:cxnSp>
        <p:nvCxnSpPr>
          <p:cNvPr id="16" name="Gerade Verbindung mit Pfeil 15"/>
          <p:cNvCxnSpPr/>
          <p:nvPr/>
        </p:nvCxnSpPr>
        <p:spPr>
          <a:xfrm flipV="1">
            <a:off x="7424908" y="2455164"/>
            <a:ext cx="5802" cy="277080"/>
          </a:xfrm>
          <a:prstGeom prst="straightConnector1">
            <a:avLst/>
          </a:prstGeom>
          <a:ln w="254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 name="Gerade Verbindung mit Pfeil 17"/>
          <p:cNvCxnSpPr/>
          <p:nvPr/>
        </p:nvCxnSpPr>
        <p:spPr>
          <a:xfrm flipV="1">
            <a:off x="6391476" y="2455163"/>
            <a:ext cx="1" cy="27708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Ellipse 18"/>
          <p:cNvSpPr/>
          <p:nvPr/>
        </p:nvSpPr>
        <p:spPr>
          <a:xfrm>
            <a:off x="6841296" y="3249010"/>
            <a:ext cx="306802" cy="313818"/>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feld 19"/>
          <p:cNvSpPr txBox="1"/>
          <p:nvPr/>
        </p:nvSpPr>
        <p:spPr>
          <a:xfrm>
            <a:off x="6835440" y="3229712"/>
            <a:ext cx="360040" cy="369332"/>
          </a:xfrm>
          <a:prstGeom prst="rect">
            <a:avLst/>
          </a:prstGeom>
          <a:noFill/>
        </p:spPr>
        <p:txBody>
          <a:bodyPr wrap="square" rtlCol="0">
            <a:spAutoFit/>
          </a:bodyPr>
          <a:lstStyle/>
          <a:p>
            <a:r>
              <a:rPr lang="en-US" dirty="0"/>
              <a:t>−</a:t>
            </a:r>
          </a:p>
        </p:txBody>
      </p:sp>
      <p:sp>
        <p:nvSpPr>
          <p:cNvPr id="22" name="TextBox 1"/>
          <p:cNvSpPr txBox="1"/>
          <p:nvPr/>
        </p:nvSpPr>
        <p:spPr>
          <a:xfrm>
            <a:off x="5568939" y="1167585"/>
            <a:ext cx="2947261" cy="707886"/>
          </a:xfrm>
          <a:prstGeom prst="rect">
            <a:avLst/>
          </a:prstGeom>
          <a:noFill/>
        </p:spPr>
        <p:txBody>
          <a:bodyPr wrap="square" rtlCol="0">
            <a:spAutoFit/>
          </a:bodyPr>
          <a:lstStyle/>
          <a:p>
            <a:pPr algn="just"/>
            <a:r>
              <a:rPr lang="de-DE" sz="2000" dirty="0">
                <a:latin typeface="+mn-lt"/>
              </a:rPr>
              <a:t>OVB-Szenario beschränkt</a:t>
            </a:r>
          </a:p>
          <a:p>
            <a:pPr algn="just"/>
            <a:r>
              <a:rPr lang="de-DE" sz="2000" dirty="0">
                <a:latin typeface="+mn-lt"/>
              </a:rPr>
              <a:t>auf </a:t>
            </a:r>
            <a:r>
              <a:rPr lang="de-DE" sz="2000" i="1" dirty="0" err="1">
                <a:latin typeface="+mn-lt"/>
              </a:rPr>
              <a:t>testscr</a:t>
            </a:r>
            <a:r>
              <a:rPr lang="de-DE" sz="2000" dirty="0">
                <a:latin typeface="+mn-lt"/>
              </a:rPr>
              <a:t>, </a:t>
            </a:r>
            <a:r>
              <a:rPr lang="de-DE" sz="2000" i="1" dirty="0" err="1">
                <a:latin typeface="+mn-lt"/>
              </a:rPr>
              <a:t>str</a:t>
            </a:r>
            <a:r>
              <a:rPr lang="de-DE" sz="2000" dirty="0">
                <a:latin typeface="+mn-lt"/>
              </a:rPr>
              <a:t> und </a:t>
            </a:r>
            <a:r>
              <a:rPr lang="de-DE" sz="2000" i="1" dirty="0" err="1">
                <a:latin typeface="+mn-lt"/>
              </a:rPr>
              <a:t>elpct</a:t>
            </a:r>
            <a:endParaRPr lang="de-DE" sz="2000" i="1" dirty="0">
              <a:latin typeface="+mn-lt"/>
            </a:endParaRPr>
          </a:p>
        </p:txBody>
      </p:sp>
      <p:sp>
        <p:nvSpPr>
          <p:cNvPr id="7" name="Geschweifte Klammer links 6"/>
          <p:cNvSpPr/>
          <p:nvPr/>
        </p:nvSpPr>
        <p:spPr>
          <a:xfrm rot="16200000">
            <a:off x="6882380" y="2901984"/>
            <a:ext cx="239550" cy="1764430"/>
          </a:xfrm>
          <a:prstGeom prst="leftBrace">
            <a:avLst>
              <a:gd name="adj1" fmla="val 8264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Textfeld 22"/>
          <p:cNvSpPr txBox="1"/>
          <p:nvPr/>
        </p:nvSpPr>
        <p:spPr>
          <a:xfrm>
            <a:off x="5802822" y="3865489"/>
            <a:ext cx="2785315" cy="584775"/>
          </a:xfrm>
          <a:prstGeom prst="rect">
            <a:avLst/>
          </a:prstGeom>
          <a:noFill/>
        </p:spPr>
        <p:txBody>
          <a:bodyPr wrap="square" rtlCol="0">
            <a:spAutoFit/>
          </a:bodyPr>
          <a:lstStyle/>
          <a:p>
            <a:pPr algn="ctr"/>
            <a:r>
              <a:rPr lang="de-DE" sz="1600" dirty="0"/>
              <a:t>positiver direkter Effekt + </a:t>
            </a:r>
          </a:p>
          <a:p>
            <a:pPr algn="ctr"/>
            <a:r>
              <a:rPr lang="de-DE" sz="1600" dirty="0"/>
              <a:t>negativer indirekter Effekt</a:t>
            </a:r>
            <a:endParaRPr lang="en-US" sz="1600" dirty="0"/>
          </a:p>
        </p:txBody>
      </p:sp>
      <p:sp>
        <p:nvSpPr>
          <p:cNvPr id="2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949</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3"/>
          <a:stretch>
            <a:fillRect/>
          </a:stretch>
        </p:blipFill>
        <p:spPr>
          <a:xfrm>
            <a:off x="463253" y="1088754"/>
            <a:ext cx="5119146" cy="3675284"/>
          </a:xfrm>
          <a:prstGeom prst="rect">
            <a:avLst/>
          </a:prstGeom>
        </p:spPr>
      </p:pic>
      <mc:AlternateContent xmlns:mc="http://schemas.openxmlformats.org/markup-compatibility/2006" xmlns:a14="http://schemas.microsoft.com/office/drawing/2010/main">
        <mc:Choice Requires="a14">
          <p:sp>
            <p:nvSpPr>
              <p:cNvPr id="28" name="TextBox 1"/>
              <p:cNvSpPr txBox="1"/>
              <p:nvPr/>
            </p:nvSpPr>
            <p:spPr>
              <a:xfrm>
                <a:off x="4211960" y="4587553"/>
                <a:ext cx="4463728" cy="1938992"/>
              </a:xfrm>
              <a:prstGeom prst="rect">
                <a:avLst/>
              </a:prstGeom>
              <a:noFill/>
            </p:spPr>
            <p:txBody>
              <a:bodyPr wrap="square" rtlCol="0">
                <a:spAutoFit/>
              </a:bodyPr>
              <a:lstStyle/>
              <a:p>
                <a:pPr algn="just"/>
                <a:r>
                  <a:rPr lang="de-DE" sz="2000" dirty="0">
                    <a:latin typeface="+mn-lt"/>
                  </a:rPr>
                  <a:t>Im einfachen Regressionsmodell sollte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1</m:t>
                        </m:r>
                      </m:sub>
                    </m:sSub>
                    <m:r>
                      <a:rPr lang="de-DE" sz="2000" b="0" i="0" smtClean="0">
                        <a:latin typeface="Cambria Math" panose="02040503050406030204" pitchFamily="18" charset="0"/>
                      </a:rPr>
                      <m:t> </m:t>
                    </m:r>
                  </m:oMath>
                </a14:m>
                <a:r>
                  <a:rPr lang="de-DE" sz="2000" dirty="0">
                    <a:latin typeface="+mn-lt"/>
                  </a:rPr>
                  <a:t>unterschätzt werden, da der positive </a:t>
                </a:r>
                <a:r>
                  <a:rPr lang="de-DE" sz="2000" b="1" dirty="0">
                    <a:solidFill>
                      <a:srgbClr val="0070C0"/>
                    </a:solidFill>
                    <a:latin typeface="+mn-lt"/>
                  </a:rPr>
                  <a:t>direkte Effekt </a:t>
                </a:r>
                <a:r>
                  <a:rPr lang="de-DE" sz="2000" dirty="0">
                    <a:latin typeface="+mn-lt"/>
                  </a:rPr>
                  <a:t>von </a:t>
                </a:r>
                <a:r>
                  <a:rPr lang="de-DE" sz="2000" i="1" dirty="0">
                    <a:latin typeface="+mn-lt"/>
                  </a:rPr>
                  <a:t>S</a:t>
                </a:r>
                <a:r>
                  <a:rPr lang="de-DE" sz="2000" dirty="0">
                    <a:latin typeface="+mn-lt"/>
                  </a:rPr>
                  <a:t> durch den negativen </a:t>
                </a:r>
                <a:r>
                  <a:rPr lang="de-DE" sz="2000" b="1" dirty="0">
                    <a:solidFill>
                      <a:srgbClr val="0070C0"/>
                    </a:solidFill>
                    <a:latin typeface="+mn-lt"/>
                  </a:rPr>
                  <a:t>indirekten Effekt</a:t>
                </a:r>
                <a:r>
                  <a:rPr lang="de-DE" sz="2000" dirty="0">
                    <a:latin typeface="+mn-lt"/>
                  </a:rPr>
                  <a:t> von </a:t>
                </a:r>
                <a:r>
                  <a:rPr lang="de-DE" sz="2000" i="1" dirty="0">
                    <a:latin typeface="+mn-lt"/>
                  </a:rPr>
                  <a:t>ET </a:t>
                </a:r>
                <a:r>
                  <a:rPr lang="de-DE" sz="2000" dirty="0">
                    <a:latin typeface="+mn-lt"/>
                  </a:rPr>
                  <a:t>kompensiert wird. Überkompensation führt hier sogar zu einem negativen </a:t>
                </a:r>
                <a:r>
                  <a:rPr lang="de-DE" sz="2000" b="1" dirty="0">
                    <a:solidFill>
                      <a:srgbClr val="0070C0"/>
                    </a:solidFill>
                    <a:latin typeface="+mn-lt"/>
                  </a:rPr>
                  <a:t>Gesamteffekt</a:t>
                </a:r>
                <a:r>
                  <a:rPr lang="de-DE" sz="2000" dirty="0">
                    <a:latin typeface="+mn-lt"/>
                  </a:rPr>
                  <a:t> von </a:t>
                </a:r>
                <a:r>
                  <a:rPr lang="de-DE" sz="2000" i="1" dirty="0">
                    <a:latin typeface="+mn-lt"/>
                  </a:rPr>
                  <a:t>S</a:t>
                </a:r>
                <a:r>
                  <a:rPr lang="de-DE" sz="2000" dirty="0">
                    <a:latin typeface="+mn-lt"/>
                  </a:rPr>
                  <a:t>. </a:t>
                </a:r>
              </a:p>
            </p:txBody>
          </p:sp>
        </mc:Choice>
        <mc:Fallback xmlns="">
          <p:sp>
            <p:nvSpPr>
              <p:cNvPr id="28" name="TextBox 1"/>
              <p:cNvSpPr txBox="1">
                <a:spLocks noRot="1" noChangeAspect="1" noMove="1" noResize="1" noEditPoints="1" noAdjustHandles="1" noChangeArrowheads="1" noChangeShapeType="1" noTextEdit="1"/>
              </p:cNvSpPr>
              <p:nvPr/>
            </p:nvSpPr>
            <p:spPr>
              <a:xfrm>
                <a:off x="4211960" y="4587553"/>
                <a:ext cx="4463728" cy="1938992"/>
              </a:xfrm>
              <a:prstGeom prst="rect">
                <a:avLst/>
              </a:prstGeom>
              <a:blipFill>
                <a:blip r:embed="rId4"/>
                <a:stretch>
                  <a:fillRect l="-1503" t="-1887" r="-1366" b="-4717"/>
                </a:stretch>
              </a:blipFill>
            </p:spPr>
            <p:txBody>
              <a:bodyPr/>
              <a:lstStyle/>
              <a:p>
                <a:r>
                  <a:rPr lang="en-US">
                    <a:noFill/>
                  </a:rPr>
                  <a:t> </a:t>
                </a:r>
              </a:p>
            </p:txBody>
          </p:sp>
        </mc:Fallback>
      </mc:AlternateContent>
      <p:pic>
        <p:nvPicPr>
          <p:cNvPr id="3" name="Grafik 2"/>
          <p:cNvPicPr>
            <a:picLocks noChangeAspect="1"/>
          </p:cNvPicPr>
          <p:nvPr/>
        </p:nvPicPr>
        <p:blipFill>
          <a:blip r:embed="rId5"/>
          <a:stretch>
            <a:fillRect/>
          </a:stretch>
        </p:blipFill>
        <p:spPr>
          <a:xfrm>
            <a:off x="827584" y="5054691"/>
            <a:ext cx="2809875" cy="1219200"/>
          </a:xfrm>
          <a:prstGeom prst="rect">
            <a:avLst/>
          </a:prstGeom>
        </p:spPr>
      </p:pic>
    </p:spTree>
    <p:extLst>
      <p:ext uri="{BB962C8B-B14F-4D97-AF65-F5344CB8AC3E}">
        <p14:creationId xmlns:p14="http://schemas.microsoft.com/office/powerpoint/2010/main" val="226407494"/>
      </p:ext>
    </p:extLst>
  </p:cSld>
  <p:clrMapOvr>
    <a:masterClrMapping/>
  </p:clrMapOvr>
</p:sld>
</file>

<file path=ppt/slides/slide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950</a:t>
            </a:r>
            <a:endParaRPr lang="de-DE" sz="8000" b="1" dirty="0">
              <a:solidFill>
                <a:schemeClr val="tx1"/>
              </a:solidFill>
              <a:latin typeface="+mj-lt"/>
            </a:endParaRPr>
          </a:p>
        </p:txBody>
      </p:sp>
      <p:sp>
        <p:nvSpPr>
          <p:cNvPr id="15" name="Textfeld 14"/>
          <p:cNvSpPr txBox="1"/>
          <p:nvPr/>
        </p:nvSpPr>
        <p:spPr>
          <a:xfrm>
            <a:off x="468313" y="4085676"/>
            <a:ext cx="6119912" cy="2554545"/>
          </a:xfrm>
          <a:prstGeom prst="rect">
            <a:avLst/>
          </a:prstGeom>
          <a:noFill/>
        </p:spPr>
        <p:txBody>
          <a:bodyPr wrap="square" rtlCol="0">
            <a:spAutoFit/>
          </a:bodyPr>
          <a:lstStyle/>
          <a:p>
            <a:r>
              <a:rPr lang="de-DE" sz="2000" dirty="0">
                <a:latin typeface="+mn-lt"/>
              </a:rPr>
              <a:t>Interpretationsbeispiele:</a:t>
            </a:r>
          </a:p>
          <a:p>
            <a:endParaRPr lang="de-DE" sz="2000" dirty="0">
              <a:latin typeface="+mn-lt"/>
            </a:endParaRPr>
          </a:p>
          <a:p>
            <a:r>
              <a:rPr lang="de-DE" sz="2000" dirty="0">
                <a:latin typeface="+mn-lt"/>
              </a:rPr>
              <a:t>Schüler 2: … bezogen auf sein Eingangsniveau </a:t>
            </a:r>
          </a:p>
          <a:p>
            <a:r>
              <a:rPr lang="de-DE" sz="2000" dirty="0">
                <a:latin typeface="+mn-lt"/>
              </a:rPr>
              <a:t>                      … überdurchschnittliches Abschneiden</a:t>
            </a:r>
          </a:p>
          <a:p>
            <a:r>
              <a:rPr lang="de-DE" sz="2000" dirty="0">
                <a:latin typeface="+mn-lt"/>
              </a:rPr>
              <a:t>                      … überdurchschnittlich viel Nachhilfe</a:t>
            </a:r>
          </a:p>
          <a:p>
            <a:r>
              <a:rPr lang="de-DE" sz="2000" dirty="0">
                <a:latin typeface="+mn-lt"/>
              </a:rPr>
              <a:t>Schüler 2: … bezogen auf sein Eingangsniveau </a:t>
            </a:r>
          </a:p>
          <a:p>
            <a:r>
              <a:rPr lang="de-DE" sz="2000" dirty="0">
                <a:latin typeface="+mn-lt"/>
              </a:rPr>
              <a:t>                      … unterdurchschnittliches Abschneiden</a:t>
            </a:r>
          </a:p>
          <a:p>
            <a:r>
              <a:rPr lang="de-DE" sz="2000" dirty="0">
                <a:latin typeface="+mn-lt"/>
              </a:rPr>
              <a:t>                      … unterdurchschnittlich viel Nachhilfe</a:t>
            </a:r>
          </a:p>
        </p:txBody>
      </p:sp>
      <p:pic>
        <p:nvPicPr>
          <p:cNvPr id="2" name="Grafik 1"/>
          <p:cNvPicPr>
            <a:picLocks noChangeAspect="1"/>
          </p:cNvPicPr>
          <p:nvPr/>
        </p:nvPicPr>
        <p:blipFill>
          <a:blip r:embed="rId3"/>
          <a:stretch>
            <a:fillRect/>
          </a:stretch>
        </p:blipFill>
        <p:spPr>
          <a:xfrm>
            <a:off x="468561" y="1105295"/>
            <a:ext cx="6353175" cy="2762250"/>
          </a:xfrm>
          <a:prstGeom prst="rect">
            <a:avLst/>
          </a:prstGeom>
        </p:spPr>
      </p:pic>
    </p:spTree>
    <p:extLst>
      <p:ext uri="{BB962C8B-B14F-4D97-AF65-F5344CB8AC3E}">
        <p14:creationId xmlns:p14="http://schemas.microsoft.com/office/powerpoint/2010/main" val="3397890420"/>
      </p:ext>
    </p:extLst>
  </p:cSld>
  <p:clrMapOvr>
    <a:masterClrMapping/>
  </p:clrMapOvr>
</p:sld>
</file>

<file path=ppt/slides/slide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951</a:t>
            </a:r>
            <a:endParaRPr lang="de-DE" sz="8000" b="1" dirty="0">
              <a:solidFill>
                <a:schemeClr val="tx1"/>
              </a:solidFill>
              <a:latin typeface="+mj-lt"/>
            </a:endParaRPr>
          </a:p>
        </p:txBody>
      </p:sp>
      <p:sp>
        <p:nvSpPr>
          <p:cNvPr id="10" name="Textfeld 9"/>
          <p:cNvSpPr txBox="1"/>
          <p:nvPr/>
        </p:nvSpPr>
        <p:spPr>
          <a:xfrm>
            <a:off x="5292079" y="1641224"/>
            <a:ext cx="3383609" cy="1631216"/>
          </a:xfrm>
          <a:prstGeom prst="rect">
            <a:avLst/>
          </a:prstGeom>
          <a:noFill/>
        </p:spPr>
        <p:txBody>
          <a:bodyPr wrap="square" rtlCol="0">
            <a:spAutoFit/>
          </a:bodyPr>
          <a:lstStyle/>
          <a:p>
            <a:r>
              <a:rPr lang="de-DE" sz="2000" dirty="0">
                <a:latin typeface="+mn-lt"/>
              </a:rPr>
              <a:t>Interpretation:</a:t>
            </a:r>
          </a:p>
          <a:p>
            <a:r>
              <a:rPr lang="de-DE" sz="2000" dirty="0">
                <a:latin typeface="+mn-lt"/>
              </a:rPr>
              <a:t>Schüler, die über- bzw. unter</a:t>
            </a:r>
          </a:p>
          <a:p>
            <a:r>
              <a:rPr lang="de-DE" sz="2000" dirty="0">
                <a:latin typeface="+mn-lt"/>
              </a:rPr>
              <a:t>durchschnittlich viel Nachhilfe </a:t>
            </a:r>
          </a:p>
          <a:p>
            <a:r>
              <a:rPr lang="de-DE" sz="2000" dirty="0">
                <a:latin typeface="+mn-lt"/>
              </a:rPr>
              <a:t>nehmen schneiden über- bzw.</a:t>
            </a:r>
          </a:p>
          <a:p>
            <a:r>
              <a:rPr lang="de-DE" sz="2000" dirty="0">
                <a:latin typeface="+mn-lt"/>
              </a:rPr>
              <a:t>unterdurchschnittlich ab</a:t>
            </a:r>
          </a:p>
        </p:txBody>
      </p:sp>
      <mc:AlternateContent xmlns:mc="http://schemas.openxmlformats.org/markup-compatibility/2006" xmlns:a14="http://schemas.microsoft.com/office/drawing/2010/main">
        <mc:Choice Requires="a14">
          <p:sp>
            <p:nvSpPr>
              <p:cNvPr id="11" name="Textfeld 10"/>
              <p:cNvSpPr txBox="1"/>
              <p:nvPr/>
            </p:nvSpPr>
            <p:spPr>
              <a:xfrm>
                <a:off x="468313" y="4072047"/>
                <a:ext cx="6191919" cy="721288"/>
              </a:xfrm>
              <a:prstGeom prst="rect">
                <a:avLst/>
              </a:prstGeom>
              <a:noFill/>
            </p:spPr>
            <p:txBody>
              <a:bodyPr wrap="square" rtlCol="0">
                <a:spAutoFit/>
              </a:bodyPr>
              <a:lstStyle/>
              <a:p>
                <a:pPr algn="just"/>
                <a:r>
                  <a:rPr lang="de-DE" sz="2000" dirty="0">
                    <a:latin typeface="+mn-lt"/>
                  </a:rPr>
                  <a:t>&gt; </a:t>
                </a:r>
                <a:r>
                  <a:rPr lang="de-DE" sz="2000" b="1" dirty="0">
                    <a:solidFill>
                      <a:srgbClr val="0070C0"/>
                    </a:solidFill>
                    <a:latin typeface="+mn-lt"/>
                  </a:rPr>
                  <a:t>Partielle Korrelation</a:t>
                </a:r>
                <a:r>
                  <a:rPr lang="de-DE" sz="2000" dirty="0">
                    <a:latin typeface="+mn-lt"/>
                  </a:rPr>
                  <a:t> zwischen </a:t>
                </a:r>
                <a:r>
                  <a:rPr lang="de-DE" sz="2000" i="1" dirty="0">
                    <a:latin typeface="+mn-lt"/>
                  </a:rPr>
                  <a:t>S</a:t>
                </a:r>
                <a:r>
                  <a:rPr lang="de-DE" sz="2000" dirty="0">
                    <a:latin typeface="+mn-lt"/>
                  </a:rPr>
                  <a:t> und </a:t>
                </a:r>
                <a:r>
                  <a:rPr lang="de-DE" sz="2000" i="1" dirty="0">
                    <a:latin typeface="+mn-lt"/>
                  </a:rPr>
                  <a:t>ST</a:t>
                </a:r>
                <a:r>
                  <a:rPr lang="de-DE" sz="2000" dirty="0">
                    <a:latin typeface="+mn-lt"/>
                  </a:rPr>
                  <a:t> unter </a:t>
                </a:r>
                <a:r>
                  <a:rPr lang="de-DE" sz="2000" i="1" dirty="0">
                    <a:latin typeface="+mn-lt"/>
                  </a:rPr>
                  <a:t>ET</a:t>
                </a:r>
                <a:r>
                  <a:rPr lang="de-DE" sz="2000" dirty="0">
                    <a:latin typeface="+mn-lt"/>
                  </a:rPr>
                  <a:t>:</a:t>
                </a:r>
              </a:p>
              <a:p>
                <a:pPr algn="just"/>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𝑟</m:t>
                        </m:r>
                      </m:e>
                      <m:sub>
                        <m:r>
                          <a:rPr lang="de-DE" sz="2000" b="0" i="1" smtClean="0">
                            <a:latin typeface="Cambria Math" panose="02040503050406030204" pitchFamily="18" charset="0"/>
                          </a:rPr>
                          <m:t>𝑆</m:t>
                        </m:r>
                        <m:r>
                          <a:rPr lang="de-DE" sz="2000" b="0" i="1" smtClean="0">
                            <a:latin typeface="Cambria Math" panose="02040503050406030204" pitchFamily="18" charset="0"/>
                          </a:rPr>
                          <m:t>,</m:t>
                        </m:r>
                        <m:r>
                          <a:rPr lang="de-DE" sz="2000" b="0" i="1" smtClean="0">
                            <a:latin typeface="Cambria Math" panose="02040503050406030204" pitchFamily="18" charset="0"/>
                          </a:rPr>
                          <m:t>𝑆𝑇</m:t>
                        </m:r>
                        <m:r>
                          <a:rPr lang="de-DE" sz="2000" b="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𝐸𝑇</m:t>
                        </m:r>
                      </m:sub>
                    </m:sSub>
                    <m:r>
                      <a:rPr lang="de-DE" sz="2000" b="0" i="1" smtClean="0">
                        <a:latin typeface="Cambria Math" panose="02040503050406030204" pitchFamily="18" charset="0"/>
                      </a:rPr>
                      <m:t>=0.70</m:t>
                    </m:r>
                  </m:oMath>
                </a14:m>
                <a:endParaRPr lang="de-DE" sz="2000" dirty="0">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468313" y="4072047"/>
                <a:ext cx="6191919" cy="721288"/>
              </a:xfrm>
              <a:prstGeom prst="rect">
                <a:avLst/>
              </a:prstGeom>
              <a:blipFill>
                <a:blip r:embed="rId4"/>
                <a:stretch>
                  <a:fillRect l="-1083" t="-508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57200" y="4832793"/>
                <a:ext cx="7992888" cy="721288"/>
              </a:xfrm>
              <a:prstGeom prst="rect">
                <a:avLst/>
              </a:prstGeom>
              <a:noFill/>
            </p:spPr>
            <p:txBody>
              <a:bodyPr wrap="square" rtlCol="0">
                <a:spAutoFit/>
              </a:bodyPr>
              <a:lstStyle/>
              <a:p>
                <a:pPr algn="just"/>
                <a:r>
                  <a:rPr lang="de-DE" sz="2000" dirty="0">
                    <a:latin typeface="+mn-lt"/>
                  </a:rPr>
                  <a:t>&gt; </a:t>
                </a:r>
                <a:r>
                  <a:rPr lang="de-DE" sz="2000" b="1" dirty="0">
                    <a:solidFill>
                      <a:srgbClr val="0070C0"/>
                    </a:solidFill>
                    <a:latin typeface="+mn-lt"/>
                  </a:rPr>
                  <a:t>Partieller Effekt </a:t>
                </a:r>
                <a:r>
                  <a:rPr lang="de-DE" sz="2000" dirty="0">
                    <a:latin typeface="+mn-lt"/>
                  </a:rPr>
                  <a:t>von </a:t>
                </a:r>
                <a:r>
                  <a:rPr lang="de-DE" sz="2000" i="1" dirty="0">
                    <a:latin typeface="+mn-lt"/>
                  </a:rPr>
                  <a:t>S</a:t>
                </a:r>
                <a:r>
                  <a:rPr lang="de-DE" sz="2000" dirty="0">
                    <a:latin typeface="+mn-lt"/>
                  </a:rPr>
                  <a:t> auf </a:t>
                </a:r>
                <a:r>
                  <a:rPr lang="de-DE" sz="2000" i="1" dirty="0">
                    <a:latin typeface="+mn-lt"/>
                  </a:rPr>
                  <a:t>ST</a:t>
                </a:r>
                <a:r>
                  <a:rPr lang="de-DE" sz="2000" dirty="0">
                    <a:latin typeface="+mn-lt"/>
                  </a:rPr>
                  <a:t> unter </a:t>
                </a:r>
                <a:r>
                  <a:rPr lang="de-DE" sz="2000" i="1" dirty="0">
                    <a:latin typeface="+mn-lt"/>
                  </a:rPr>
                  <a:t>ET</a:t>
                </a:r>
                <a:r>
                  <a:rPr lang="de-DE" sz="2000" dirty="0">
                    <a:latin typeface="+mn-lt"/>
                  </a:rPr>
                  <a:t>:</a:t>
                </a:r>
              </a:p>
              <a:p>
                <a:pPr algn="just"/>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𝑏</m:t>
                        </m:r>
                      </m:e>
                      <m:sub>
                        <m:r>
                          <a:rPr lang="de-DE" sz="2000" b="0" i="1" smtClean="0">
                            <a:latin typeface="Cambria Math" panose="02040503050406030204" pitchFamily="18" charset="0"/>
                          </a:rPr>
                          <m:t>𝑆𝑇</m:t>
                        </m:r>
                        <m:r>
                          <a:rPr lang="de-DE" sz="2000" b="0" i="1" smtClean="0">
                            <a:latin typeface="Cambria Math" panose="02040503050406030204" pitchFamily="18" charset="0"/>
                          </a:rPr>
                          <m:t>~</m:t>
                        </m:r>
                        <m:r>
                          <a:rPr lang="de-DE" sz="2000" b="0" i="1" smtClean="0">
                            <a:latin typeface="Cambria Math" panose="02040503050406030204" pitchFamily="18" charset="0"/>
                          </a:rPr>
                          <m:t>𝑆</m:t>
                        </m:r>
                        <m:r>
                          <a:rPr lang="de-DE" sz="2000" b="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𝐸𝑇</m:t>
                        </m:r>
                      </m:sub>
                    </m:sSub>
                    <m:r>
                      <a:rPr lang="de-DE" sz="2000" b="0" i="1" smtClean="0">
                        <a:latin typeface="Cambria Math" panose="02040503050406030204" pitchFamily="18" charset="0"/>
                      </a:rPr>
                      <m:t>=7.88</m:t>
                    </m:r>
                  </m:oMath>
                </a14:m>
                <a:endParaRPr lang="de-DE" sz="2000" dirty="0">
                  <a:latin typeface="+mn-lt"/>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57200" y="4832793"/>
                <a:ext cx="7992888" cy="721288"/>
              </a:xfrm>
              <a:prstGeom prst="rect">
                <a:avLst/>
              </a:prstGeom>
              <a:blipFill>
                <a:blip r:embed="rId5"/>
                <a:stretch>
                  <a:fillRect l="-763" t="-5085"/>
                </a:stretch>
              </a:blipFill>
            </p:spPr>
            <p:txBody>
              <a:bodyPr/>
              <a:lstStyle/>
              <a:p>
                <a:r>
                  <a:rPr lang="en-US">
                    <a:noFill/>
                  </a:rPr>
                  <a:t> </a:t>
                </a:r>
              </a:p>
            </p:txBody>
          </p:sp>
        </mc:Fallback>
      </mc:AlternateContent>
      <p:sp>
        <p:nvSpPr>
          <p:cNvPr id="13" name="Textfeld 12"/>
          <p:cNvSpPr txBox="1"/>
          <p:nvPr/>
        </p:nvSpPr>
        <p:spPr>
          <a:xfrm>
            <a:off x="468313" y="5548690"/>
            <a:ext cx="7992888" cy="1015663"/>
          </a:xfrm>
          <a:prstGeom prst="rect">
            <a:avLst/>
          </a:prstGeom>
          <a:noFill/>
        </p:spPr>
        <p:txBody>
          <a:bodyPr wrap="square" rtlCol="0">
            <a:spAutoFit/>
          </a:bodyPr>
          <a:lstStyle/>
          <a:p>
            <a:pPr algn="just"/>
            <a:r>
              <a:rPr lang="de-DE" sz="2000" dirty="0">
                <a:latin typeface="+mn-lt"/>
              </a:rPr>
              <a:t>&gt; Unter bestimmten Rahmenbedingungen entspricht der </a:t>
            </a:r>
          </a:p>
          <a:p>
            <a:pPr algn="just"/>
            <a:r>
              <a:rPr lang="de-DE" sz="2000" dirty="0">
                <a:latin typeface="+mn-lt"/>
              </a:rPr>
              <a:t>   </a:t>
            </a:r>
            <a:r>
              <a:rPr lang="de-DE" sz="2000" dirty="0" err="1">
                <a:latin typeface="+mn-lt"/>
              </a:rPr>
              <a:t>partielleEffekt</a:t>
            </a:r>
            <a:r>
              <a:rPr lang="de-DE" sz="2000" dirty="0">
                <a:latin typeface="+mn-lt"/>
              </a:rPr>
              <a:t> dem direkten Effekt (theoretische Fun-</a:t>
            </a:r>
          </a:p>
          <a:p>
            <a:pPr algn="just"/>
            <a:r>
              <a:rPr lang="de-DE" sz="2000" dirty="0">
                <a:latin typeface="+mn-lt"/>
              </a:rPr>
              <a:t>   </a:t>
            </a:r>
            <a:r>
              <a:rPr lang="de-DE" sz="2000" dirty="0" err="1">
                <a:latin typeface="+mn-lt"/>
              </a:rPr>
              <a:t>dierung</a:t>
            </a:r>
            <a:r>
              <a:rPr lang="de-DE" sz="2000" dirty="0">
                <a:latin typeface="+mn-lt"/>
              </a:rPr>
              <a:t> später durch Satz 12.2.3, </a:t>
            </a:r>
            <a:r>
              <a:rPr lang="de-DE" sz="2000">
                <a:latin typeface="+mn-lt"/>
              </a:rPr>
              <a:t>Folie 979)</a:t>
            </a:r>
            <a:endParaRPr lang="de-DE" sz="2000" dirty="0">
              <a:latin typeface="+mn-lt"/>
            </a:endParaRPr>
          </a:p>
        </p:txBody>
      </p:sp>
      <p:pic>
        <p:nvPicPr>
          <p:cNvPr id="2" name="Grafik 1"/>
          <p:cNvPicPr>
            <a:picLocks noChangeAspect="1"/>
          </p:cNvPicPr>
          <p:nvPr/>
        </p:nvPicPr>
        <p:blipFill>
          <a:blip r:embed="rId6"/>
          <a:stretch>
            <a:fillRect/>
          </a:stretch>
        </p:blipFill>
        <p:spPr>
          <a:xfrm>
            <a:off x="468313" y="1039653"/>
            <a:ext cx="4714875" cy="2714625"/>
          </a:xfrm>
          <a:prstGeom prst="rect">
            <a:avLst/>
          </a:prstGeom>
        </p:spPr>
      </p:pic>
    </p:spTree>
    <p:extLst>
      <p:ext uri="{BB962C8B-B14F-4D97-AF65-F5344CB8AC3E}">
        <p14:creationId xmlns:p14="http://schemas.microsoft.com/office/powerpoint/2010/main" val="897528364"/>
      </p:ext>
    </p:extLst>
  </p:cSld>
  <p:clrMapOvr>
    <a:masterClrMapping/>
  </p:clrMapOvr>
</p:sld>
</file>

<file path=ppt/slides/slide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53430" y="1052736"/>
            <a:ext cx="541471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und Formelapparat </a:t>
            </a:r>
            <a:r>
              <a:rPr lang="de-DE" sz="2000" dirty="0">
                <a:solidFill>
                  <a:srgbClr val="0070C0"/>
                </a:solidFill>
                <a:latin typeface="+mn-lt"/>
              </a:rPr>
              <a:t>●</a:t>
            </a:r>
            <a:endParaRPr lang="de-DE" sz="2000" b="1" dirty="0">
              <a:solidFill>
                <a:srgbClr val="0070C0"/>
              </a:solidFill>
              <a:latin typeface="+mn-lt"/>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952</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651829"/>
            <a:ext cx="7591425" cy="2800350"/>
          </a:xfrm>
          <a:prstGeom prst="rect">
            <a:avLst/>
          </a:prstGeom>
        </p:spPr>
      </p:pic>
    </p:spTree>
    <p:extLst>
      <p:ext uri="{BB962C8B-B14F-4D97-AF65-F5344CB8AC3E}">
        <p14:creationId xmlns:p14="http://schemas.microsoft.com/office/powerpoint/2010/main" val="1431473087"/>
      </p:ext>
    </p:extLst>
  </p:cSld>
  <p:clrMapOvr>
    <a:masterClrMapping/>
  </p:clrMapOvr>
</p:sld>
</file>

<file path=ppt/slides/slide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953</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101726"/>
            <a:ext cx="7581900" cy="2476500"/>
          </a:xfrm>
          <a:prstGeom prst="rect">
            <a:avLst/>
          </a:prstGeom>
        </p:spPr>
      </p:pic>
      <p:pic>
        <p:nvPicPr>
          <p:cNvPr id="3" name="Grafik 2"/>
          <p:cNvPicPr>
            <a:picLocks noChangeAspect="1"/>
          </p:cNvPicPr>
          <p:nvPr/>
        </p:nvPicPr>
        <p:blipFill>
          <a:blip r:embed="rId4"/>
          <a:stretch>
            <a:fillRect/>
          </a:stretch>
        </p:blipFill>
        <p:spPr>
          <a:xfrm>
            <a:off x="468313" y="3578226"/>
            <a:ext cx="7572375" cy="2066925"/>
          </a:xfrm>
          <a:prstGeom prst="rect">
            <a:avLst/>
          </a:prstGeom>
        </p:spPr>
      </p:pic>
    </p:spTree>
    <p:extLst>
      <p:ext uri="{BB962C8B-B14F-4D97-AF65-F5344CB8AC3E}">
        <p14:creationId xmlns:p14="http://schemas.microsoft.com/office/powerpoint/2010/main" val="1922068441"/>
      </p:ext>
    </p:extLst>
  </p:cSld>
  <p:clrMapOvr>
    <a:masterClrMapping/>
  </p:clrMapOvr>
</p:sld>
</file>

<file path=ppt/slides/slide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7" name="Textfeld 6"/>
          <p:cNvSpPr txBox="1">
            <a:spLocks noChangeArrowheads="1"/>
          </p:cNvSpPr>
          <p:nvPr/>
        </p:nvSpPr>
        <p:spPr bwMode="auto">
          <a:xfrm>
            <a:off x="453430" y="1052736"/>
            <a:ext cx="541471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Empirische Verzerrung </a:t>
            </a:r>
            <a:r>
              <a:rPr lang="de-DE" sz="2000" dirty="0">
                <a:solidFill>
                  <a:srgbClr val="0070C0"/>
                </a:solidFill>
                <a:latin typeface="+mn-lt"/>
              </a:rPr>
              <a:t>●</a:t>
            </a:r>
            <a:endParaRPr lang="de-DE" sz="2000" b="1" dirty="0">
              <a:solidFill>
                <a:srgbClr val="0070C0"/>
              </a:solidFill>
              <a:latin typeface="+mn-lt"/>
            </a:endParaRPr>
          </a:p>
        </p:txBody>
      </p:sp>
      <p:sp>
        <p:nvSpPr>
          <p:cNvPr id="12" name="Textfeld 11"/>
          <p:cNvSpPr txBox="1">
            <a:spLocks noChangeArrowheads="1"/>
          </p:cNvSpPr>
          <p:nvPr/>
        </p:nvSpPr>
        <p:spPr bwMode="auto">
          <a:xfrm>
            <a:off x="454821" y="4770354"/>
            <a:ext cx="541471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Erweiterung auf höherdimensionale Fälle </a:t>
            </a:r>
            <a:r>
              <a:rPr lang="de-DE" sz="2000" dirty="0">
                <a:solidFill>
                  <a:srgbClr val="0070C0"/>
                </a:solidFill>
                <a:latin typeface="+mn-lt"/>
              </a:rPr>
              <a:t>●</a:t>
            </a:r>
            <a:endParaRPr lang="de-DE" sz="2000" b="1" dirty="0">
              <a:solidFill>
                <a:srgbClr val="0070C0"/>
              </a:solidFill>
              <a:latin typeface="+mn-lt"/>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954</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0" name="Textfeld 9"/>
              <p:cNvSpPr txBox="1"/>
              <p:nvPr/>
            </p:nvSpPr>
            <p:spPr>
              <a:xfrm>
                <a:off x="468313" y="1470092"/>
                <a:ext cx="7985795" cy="1323439"/>
              </a:xfrm>
              <a:prstGeom prst="rect">
                <a:avLst/>
              </a:prstGeom>
              <a:noFill/>
            </p:spPr>
            <p:txBody>
              <a:bodyPr wrap="square" rtlCol="0">
                <a:spAutoFit/>
              </a:bodyPr>
              <a:lstStyle/>
              <a:p>
                <a:pPr algn="just"/>
                <a:r>
                  <a:rPr lang="de-DE" sz="2000" dirty="0">
                    <a:latin typeface="+mn-lt"/>
                  </a:rPr>
                  <a:t>&gt; Gegeben seien die drei Variablen </a:t>
                </a:r>
                <a:r>
                  <a:rPr lang="de-DE" sz="2000" i="1" dirty="0">
                    <a:latin typeface="+mn-lt"/>
                  </a:rPr>
                  <a:t>X</a:t>
                </a:r>
                <a:r>
                  <a:rPr lang="de-DE" sz="2000" dirty="0">
                    <a:latin typeface="+mn-lt"/>
                  </a:rPr>
                  <a:t>, </a:t>
                </a:r>
                <a:r>
                  <a:rPr lang="de-DE" sz="2000" i="1" dirty="0">
                    <a:latin typeface="+mn-lt"/>
                  </a:rPr>
                  <a:t>Y</a:t>
                </a:r>
                <a:r>
                  <a:rPr lang="de-DE" sz="2000" dirty="0">
                    <a:latin typeface="+mn-lt"/>
                  </a:rPr>
                  <a:t> und </a:t>
                </a:r>
                <a:r>
                  <a:rPr lang="de-DE" sz="2000" i="1" dirty="0">
                    <a:latin typeface="+mn-lt"/>
                  </a:rPr>
                  <a:t>Z</a:t>
                </a:r>
                <a:r>
                  <a:rPr lang="de-DE" sz="2000" dirty="0">
                    <a:latin typeface="+mn-lt"/>
                  </a:rPr>
                  <a:t>. Wie unterscheidet sich der</a:t>
                </a:r>
              </a:p>
              <a:p>
                <a:pPr algn="just"/>
                <a:r>
                  <a:rPr lang="de-DE" sz="2000" dirty="0">
                    <a:latin typeface="+mn-lt"/>
                  </a:rPr>
                  <a:t>   empirische Regressionskoeffizient einer einfachen linearen Regression </a:t>
                </a:r>
              </a:p>
              <a:p>
                <a:pPr algn="just"/>
                <a:r>
                  <a:rPr lang="de-DE" sz="2000" dirty="0">
                    <a:latin typeface="+mn-lt"/>
                  </a:rPr>
                  <a:t>   von </a:t>
                </a:r>
                <a:r>
                  <a:rPr lang="de-DE" sz="2000" i="1" dirty="0">
                    <a:latin typeface="+mn-lt"/>
                  </a:rPr>
                  <a:t>Y</a:t>
                </a:r>
                <a:r>
                  <a:rPr lang="de-DE" sz="2000" dirty="0">
                    <a:latin typeface="+mn-lt"/>
                  </a:rPr>
                  <a:t> auf </a:t>
                </a:r>
                <a:r>
                  <a:rPr lang="de-DE" sz="2000" i="1" dirty="0">
                    <a:latin typeface="+mn-lt"/>
                  </a:rPr>
                  <a:t>X</a:t>
                </a:r>
                <a:r>
                  <a:rPr lang="de-DE" sz="2000" dirty="0">
                    <a:latin typeface="+mn-lt"/>
                  </a:rPr>
                  <a:t>, notiert,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𝑏</m:t>
                        </m:r>
                      </m:e>
                      <m:sub>
                        <m:r>
                          <a:rPr lang="de-DE" sz="2000" b="0" i="1" smtClean="0">
                            <a:latin typeface="Cambria Math" panose="02040503050406030204" pitchFamily="18" charset="0"/>
                          </a:rPr>
                          <m:t>𝑌</m:t>
                        </m:r>
                        <m:r>
                          <a:rPr lang="de-DE" sz="2000" b="0" i="1" smtClean="0">
                            <a:latin typeface="Cambria Math" panose="02040503050406030204" pitchFamily="18" charset="0"/>
                          </a:rPr>
                          <m:t>~</m:t>
                        </m:r>
                        <m:r>
                          <a:rPr lang="de-DE" sz="2000" b="0" i="1" smtClean="0">
                            <a:latin typeface="Cambria Math" panose="02040503050406030204" pitchFamily="18" charset="0"/>
                          </a:rPr>
                          <m:t>𝑋</m:t>
                        </m:r>
                      </m:sub>
                    </m:sSub>
                  </m:oMath>
                </a14:m>
                <a:r>
                  <a:rPr lang="de-DE" sz="2000" dirty="0">
                    <a:latin typeface="+mn-lt"/>
                  </a:rPr>
                  <a:t> von demjenigen einer partiellen Regression </a:t>
                </a:r>
              </a:p>
              <a:p>
                <a:pPr algn="just"/>
                <a:r>
                  <a:rPr lang="de-DE" sz="2000" dirty="0">
                    <a:latin typeface="+mn-lt"/>
                  </a:rPr>
                  <a:t>   von </a:t>
                </a:r>
                <a:r>
                  <a:rPr lang="de-DE" sz="2000" i="1" dirty="0">
                    <a:latin typeface="+mn-lt"/>
                  </a:rPr>
                  <a:t>Y</a:t>
                </a:r>
                <a:r>
                  <a:rPr lang="de-DE" sz="2000" dirty="0">
                    <a:latin typeface="+mn-lt"/>
                  </a:rPr>
                  <a:t> auf </a:t>
                </a:r>
                <a:r>
                  <a:rPr lang="de-DE" sz="2000" i="1" dirty="0">
                    <a:latin typeface="+mn-lt"/>
                  </a:rPr>
                  <a:t>X</a:t>
                </a:r>
                <a:r>
                  <a:rPr lang="de-DE" sz="2000" dirty="0">
                    <a:latin typeface="+mn-lt"/>
                  </a:rPr>
                  <a:t> unter </a:t>
                </a:r>
                <a:r>
                  <a:rPr lang="de-DE" sz="2000" i="1" dirty="0">
                    <a:latin typeface="+mn-lt"/>
                  </a:rPr>
                  <a:t>Z</a:t>
                </a:r>
                <a:r>
                  <a:rPr lang="de-DE" sz="2000" dirty="0">
                    <a:latin typeface="+mn-lt"/>
                  </a:rPr>
                  <a:t>, notiert mit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panose="02040503050406030204" pitchFamily="18" charset="0"/>
                          </a:rPr>
                          <m:t>𝑏</m:t>
                        </m:r>
                      </m:e>
                      <m:sub>
                        <m:r>
                          <a:rPr lang="de-DE" sz="2000" i="1">
                            <a:latin typeface="Cambria Math" panose="02040503050406030204" pitchFamily="18" charset="0"/>
                          </a:rPr>
                          <m:t>𝑌</m:t>
                        </m:r>
                        <m:r>
                          <a:rPr lang="de-DE" sz="2000" i="1">
                            <a:latin typeface="Cambria Math" panose="02040503050406030204" pitchFamily="18" charset="0"/>
                          </a:rPr>
                          <m:t>~</m:t>
                        </m:r>
                        <m:r>
                          <a:rPr lang="de-DE" sz="2000" i="1">
                            <a:latin typeface="Cambria Math" panose="02040503050406030204" pitchFamily="18" charset="0"/>
                          </a:rPr>
                          <m:t>𝑋</m:t>
                        </m:r>
                        <m:r>
                          <a:rPr lang="de-DE" sz="200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𝑍</m:t>
                        </m:r>
                      </m:sub>
                    </m:sSub>
                  </m:oMath>
                </a14:m>
                <a:r>
                  <a:rPr lang="de-DE" sz="2000" dirty="0">
                    <a:latin typeface="+mn-lt"/>
                  </a:rPr>
                  <a:t>?   </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3" y="1470092"/>
                <a:ext cx="7985795" cy="1323439"/>
              </a:xfrm>
              <a:prstGeom prst="rect">
                <a:avLst/>
              </a:prstGeom>
              <a:blipFill>
                <a:blip r:embed="rId3"/>
                <a:stretch>
                  <a:fillRect l="-840" t="-2304" b="-7373"/>
                </a:stretch>
              </a:blipFill>
            </p:spPr>
            <p:txBody>
              <a:bodyPr/>
              <a:lstStyle/>
              <a:p>
                <a:r>
                  <a:rPr lang="en-US">
                    <a:noFill/>
                  </a:rPr>
                  <a:t> </a:t>
                </a:r>
              </a:p>
            </p:txBody>
          </p:sp>
        </mc:Fallback>
      </mc:AlternateContent>
      <p:sp>
        <p:nvSpPr>
          <p:cNvPr id="13" name="Textfeld 12"/>
          <p:cNvSpPr txBox="1"/>
          <p:nvPr/>
        </p:nvSpPr>
        <p:spPr>
          <a:xfrm>
            <a:off x="453430" y="2824980"/>
            <a:ext cx="7985795" cy="400110"/>
          </a:xfrm>
          <a:prstGeom prst="rect">
            <a:avLst/>
          </a:prstGeom>
          <a:noFill/>
        </p:spPr>
        <p:txBody>
          <a:bodyPr wrap="square" rtlCol="0">
            <a:spAutoFit/>
          </a:bodyPr>
          <a:lstStyle/>
          <a:p>
            <a:pPr algn="just"/>
            <a:r>
              <a:rPr lang="de-DE" sz="2000" dirty="0">
                <a:latin typeface="+mn-lt"/>
              </a:rPr>
              <a:t>&gt; Es lässt sich zeigen, dass gilt:</a:t>
            </a:r>
          </a:p>
        </p:txBody>
      </p:sp>
      <mc:AlternateContent xmlns:mc="http://schemas.openxmlformats.org/markup-compatibility/2006" xmlns:a14="http://schemas.microsoft.com/office/drawing/2010/main">
        <mc:Choice Requires="a14">
          <p:sp>
            <p:nvSpPr>
              <p:cNvPr id="14" name="Textfeld 13"/>
              <p:cNvSpPr txBox="1"/>
              <p:nvPr/>
            </p:nvSpPr>
            <p:spPr>
              <a:xfrm>
                <a:off x="1339466" y="3198267"/>
                <a:ext cx="3672408" cy="74257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r>
                            <a:rPr lang="de-DE" sz="2000" b="0" i="1" dirty="0" smtClean="0">
                              <a:latin typeface="Cambria Math" panose="02040503050406030204" pitchFamily="18" charset="0"/>
                              <a:ea typeface="Cambria Math"/>
                            </a:rPr>
                            <m:t>𝑏</m:t>
                          </m:r>
                        </m:e>
                        <m:sub>
                          <m:r>
                            <a:rPr lang="de-DE" sz="2000" b="0" i="1" dirty="0" smtClean="0">
                              <a:latin typeface="Cambria Math" panose="02040503050406030204" pitchFamily="18" charset="0"/>
                              <a:ea typeface="Cambria Math"/>
                            </a:rPr>
                            <m:t>𝑌</m:t>
                          </m:r>
                          <m:r>
                            <a:rPr lang="de-DE" sz="2000" b="0" i="1" dirty="0" smtClean="0">
                              <a:latin typeface="Cambria Math" panose="02040503050406030204" pitchFamily="18" charset="0"/>
                              <a:ea typeface="Cambria Math"/>
                            </a:rPr>
                            <m:t>~</m:t>
                          </m:r>
                          <m:r>
                            <a:rPr lang="de-DE" sz="2000" b="0" i="1" dirty="0" smtClean="0">
                              <a:latin typeface="Cambria Math" panose="02040503050406030204" pitchFamily="18" charset="0"/>
                              <a:ea typeface="Cambria Math"/>
                            </a:rPr>
                            <m:t>𝑋</m:t>
                          </m:r>
                        </m:sub>
                      </m:sSub>
                      <m:r>
                        <a:rPr lang="de-DE" sz="2000" b="0" i="1" dirty="0" smtClean="0">
                          <a:latin typeface="Cambria Math" panose="02040503050406030204" pitchFamily="18" charset="0"/>
                          <a:ea typeface="Cambria Math"/>
                        </a:rPr>
                        <m:t>=</m:t>
                      </m:r>
                      <m:sSub>
                        <m:sSubPr>
                          <m:ctrlPr>
                            <a:rPr lang="de-DE" sz="2000" i="1" dirty="0">
                              <a:latin typeface="Cambria Math" panose="02040503050406030204" pitchFamily="18" charset="0"/>
                              <a:ea typeface="Cambria Math"/>
                            </a:rPr>
                          </m:ctrlPr>
                        </m:sSubPr>
                        <m:e>
                          <m:r>
                            <a:rPr lang="de-DE" sz="2000" i="1" dirty="0">
                              <a:latin typeface="Cambria Math" panose="02040503050406030204" pitchFamily="18" charset="0"/>
                              <a:ea typeface="Cambria Math"/>
                            </a:rPr>
                            <m:t>𝑏</m:t>
                          </m:r>
                        </m:e>
                        <m:sub>
                          <m:r>
                            <a:rPr lang="de-DE" sz="2000" i="1" dirty="0">
                              <a:latin typeface="Cambria Math" panose="02040503050406030204" pitchFamily="18" charset="0"/>
                              <a:ea typeface="Cambria Math"/>
                            </a:rPr>
                            <m:t>𝑌</m:t>
                          </m:r>
                          <m:r>
                            <a:rPr lang="de-DE" sz="2000" i="1" dirty="0">
                              <a:latin typeface="Cambria Math" panose="02040503050406030204" pitchFamily="18" charset="0"/>
                              <a:ea typeface="Cambria Math"/>
                            </a:rPr>
                            <m:t>~</m:t>
                          </m:r>
                          <m:r>
                            <a:rPr lang="de-DE" sz="2000" i="1" dirty="0">
                              <a:latin typeface="Cambria Math" panose="02040503050406030204" pitchFamily="18" charset="0"/>
                              <a:ea typeface="Cambria Math"/>
                            </a:rPr>
                            <m:t>𝑋</m:t>
                          </m:r>
                          <m:r>
                            <a:rPr lang="de-DE" sz="2000" i="1" dirty="0" smtClean="0">
                              <a:latin typeface="Cambria Math" panose="02040503050406030204" pitchFamily="18" charset="0"/>
                              <a:ea typeface="Cambria Math" panose="02040503050406030204" pitchFamily="18" charset="0"/>
                            </a:rPr>
                            <m:t>•</m:t>
                          </m:r>
                          <m:r>
                            <a:rPr lang="de-DE" sz="2000" b="0" i="1" dirty="0" smtClean="0">
                              <a:latin typeface="Cambria Math" panose="02040503050406030204" pitchFamily="18" charset="0"/>
                              <a:ea typeface="Cambria Math" panose="02040503050406030204" pitchFamily="18" charset="0"/>
                            </a:rPr>
                            <m:t>𝑍</m:t>
                          </m:r>
                        </m:sub>
                      </m:sSub>
                      <m:r>
                        <a:rPr lang="de-DE" sz="2000" b="0" i="1" dirty="0" smtClean="0">
                          <a:latin typeface="Cambria Math" panose="02040503050406030204" pitchFamily="18" charset="0"/>
                          <a:ea typeface="Cambria Math"/>
                        </a:rPr>
                        <m:t>+</m:t>
                      </m:r>
                      <m:sSub>
                        <m:sSubPr>
                          <m:ctrlPr>
                            <a:rPr lang="de-DE" sz="2000" i="1" dirty="0">
                              <a:latin typeface="Cambria Math" panose="02040503050406030204" pitchFamily="18" charset="0"/>
                              <a:ea typeface="Cambria Math"/>
                            </a:rPr>
                          </m:ctrlPr>
                        </m:sSubPr>
                        <m:e>
                          <m:r>
                            <a:rPr lang="de-DE" sz="2000" i="1" dirty="0">
                              <a:latin typeface="Cambria Math" panose="02040503050406030204" pitchFamily="18" charset="0"/>
                              <a:ea typeface="Cambria Math"/>
                            </a:rPr>
                            <m:t>𝑏</m:t>
                          </m:r>
                        </m:e>
                        <m:sub>
                          <m:r>
                            <a:rPr lang="de-DE" sz="2000" i="1" dirty="0">
                              <a:latin typeface="Cambria Math" panose="02040503050406030204" pitchFamily="18" charset="0"/>
                              <a:ea typeface="Cambria Math"/>
                            </a:rPr>
                            <m:t>𝑌</m:t>
                          </m:r>
                          <m:r>
                            <a:rPr lang="de-DE" sz="2000" i="1" dirty="0">
                              <a:latin typeface="Cambria Math" panose="02040503050406030204" pitchFamily="18" charset="0"/>
                              <a:ea typeface="Cambria Math"/>
                            </a:rPr>
                            <m:t>~</m:t>
                          </m:r>
                          <m:r>
                            <a:rPr lang="de-DE" sz="2000" b="0" i="1" dirty="0" smtClean="0">
                              <a:latin typeface="Cambria Math" panose="02040503050406030204" pitchFamily="18" charset="0"/>
                              <a:ea typeface="Cambria Math"/>
                            </a:rPr>
                            <m:t>𝑍</m:t>
                          </m:r>
                          <m:r>
                            <a:rPr lang="de-DE" sz="2000" i="1" dirty="0">
                              <a:latin typeface="Cambria Math" panose="02040503050406030204" pitchFamily="18" charset="0"/>
                              <a:ea typeface="Cambria Math" panose="02040503050406030204" pitchFamily="18" charset="0"/>
                            </a:rPr>
                            <m:t>•</m:t>
                          </m:r>
                          <m:r>
                            <a:rPr lang="de-DE" sz="2000" b="0" i="1" dirty="0" smtClean="0">
                              <a:latin typeface="Cambria Math" panose="02040503050406030204" pitchFamily="18" charset="0"/>
                              <a:ea typeface="Cambria Math" panose="02040503050406030204" pitchFamily="18" charset="0"/>
                            </a:rPr>
                            <m:t>𝑋</m:t>
                          </m:r>
                        </m:sub>
                      </m:sSub>
                      <m:f>
                        <m:fPr>
                          <m:ctrlPr>
                            <a:rPr lang="de-DE" sz="2000" i="1" dirty="0" smtClean="0">
                              <a:latin typeface="Cambria Math" panose="02040503050406030204" pitchFamily="18" charset="0"/>
                              <a:ea typeface="Cambria Math" panose="02040503050406030204" pitchFamily="18" charset="0"/>
                            </a:rPr>
                          </m:ctrlPr>
                        </m:fPr>
                        <m:num>
                          <m:sSub>
                            <m:sSubPr>
                              <m:ctrlPr>
                                <a:rPr lang="de-DE" sz="2000" i="1" dirty="0" smtClean="0">
                                  <a:latin typeface="Cambria Math" panose="02040503050406030204" pitchFamily="18" charset="0"/>
                                  <a:ea typeface="Cambria Math" panose="02040503050406030204" pitchFamily="18" charset="0"/>
                                </a:rPr>
                              </m:ctrlPr>
                            </m:sSubPr>
                            <m:e>
                              <m:acc>
                                <m:accPr>
                                  <m:chr m:val="̃"/>
                                  <m:ctrlPr>
                                    <a:rPr lang="de-DE" sz="2000" b="0" i="1" dirty="0" smtClean="0">
                                      <a:latin typeface="Cambria Math" panose="02040503050406030204" pitchFamily="18" charset="0"/>
                                      <a:ea typeface="Cambria Math" panose="02040503050406030204" pitchFamily="18" charset="0"/>
                                    </a:rPr>
                                  </m:ctrlPr>
                                </m:accPr>
                                <m:e>
                                  <m:r>
                                    <a:rPr lang="de-DE" sz="2000" b="0" i="1" dirty="0" smtClean="0">
                                      <a:latin typeface="Cambria Math" panose="02040503050406030204" pitchFamily="18" charset="0"/>
                                      <a:ea typeface="Cambria Math" panose="02040503050406030204" pitchFamily="18" charset="0"/>
                                    </a:rPr>
                                    <m:t>𝑠</m:t>
                                  </m:r>
                                </m:e>
                              </m:acc>
                            </m:e>
                            <m:sub>
                              <m:r>
                                <a:rPr lang="de-DE" sz="2000" b="0" i="1" dirty="0" smtClean="0">
                                  <a:latin typeface="Cambria Math" panose="02040503050406030204" pitchFamily="18" charset="0"/>
                                  <a:ea typeface="Cambria Math" panose="02040503050406030204" pitchFamily="18" charset="0"/>
                                </a:rPr>
                                <m:t>𝑋𝑍</m:t>
                              </m:r>
                            </m:sub>
                          </m:sSub>
                        </m:num>
                        <m:den>
                          <m:sSubSup>
                            <m:sSubSupPr>
                              <m:ctrlPr>
                                <a:rPr lang="de-DE" sz="2000" i="1" dirty="0" smtClean="0">
                                  <a:latin typeface="Cambria Math" panose="02040503050406030204" pitchFamily="18" charset="0"/>
                                  <a:ea typeface="Cambria Math" panose="02040503050406030204" pitchFamily="18" charset="0"/>
                                </a:rPr>
                              </m:ctrlPr>
                            </m:sSubSupPr>
                            <m:e>
                              <m:acc>
                                <m:accPr>
                                  <m:chr m:val="̃"/>
                                  <m:ctrlPr>
                                    <a:rPr lang="de-DE" sz="2000" b="0" i="1" dirty="0" smtClean="0">
                                      <a:latin typeface="Cambria Math" panose="02040503050406030204" pitchFamily="18" charset="0"/>
                                      <a:ea typeface="Cambria Math" panose="02040503050406030204" pitchFamily="18" charset="0"/>
                                    </a:rPr>
                                  </m:ctrlPr>
                                </m:accPr>
                                <m:e>
                                  <m:r>
                                    <a:rPr lang="de-DE" sz="2000" b="0" i="1" dirty="0" smtClean="0">
                                      <a:latin typeface="Cambria Math" panose="02040503050406030204" pitchFamily="18" charset="0"/>
                                      <a:ea typeface="Cambria Math" panose="02040503050406030204" pitchFamily="18" charset="0"/>
                                    </a:rPr>
                                    <m:t>𝑠</m:t>
                                  </m:r>
                                </m:e>
                              </m:acc>
                            </m:e>
                            <m:sub>
                              <m:r>
                                <a:rPr lang="de-DE" sz="2000" b="0" i="1" dirty="0" smtClean="0">
                                  <a:latin typeface="Cambria Math" panose="02040503050406030204" pitchFamily="18" charset="0"/>
                                  <a:ea typeface="Cambria Math" panose="02040503050406030204" pitchFamily="18" charset="0"/>
                                </a:rPr>
                                <m:t>𝑋</m:t>
                              </m:r>
                            </m:sub>
                            <m:sup>
                              <m:r>
                                <a:rPr lang="de-DE" sz="2000" b="0" i="1" dirty="0" smtClean="0">
                                  <a:latin typeface="Cambria Math" panose="02040503050406030204" pitchFamily="18" charset="0"/>
                                  <a:ea typeface="Cambria Math" panose="02040503050406030204" pitchFamily="18" charset="0"/>
                                </a:rPr>
                                <m:t>2</m:t>
                              </m:r>
                            </m:sup>
                          </m:sSubSup>
                        </m:den>
                      </m:f>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339466" y="3198267"/>
                <a:ext cx="3672408" cy="742576"/>
              </a:xfrm>
              <a:prstGeom prst="rect">
                <a:avLst/>
              </a:prstGeom>
              <a:blipFill>
                <a:blip r:embed="rId4"/>
                <a:stretch>
                  <a:fillRect/>
                </a:stretch>
              </a:blipFill>
            </p:spPr>
            <p:txBody>
              <a:bodyPr/>
              <a:lstStyle/>
              <a:p>
                <a:r>
                  <a:rPr lang="en-US">
                    <a:noFill/>
                  </a:rPr>
                  <a:t> </a:t>
                </a:r>
              </a:p>
            </p:txBody>
          </p:sp>
        </mc:Fallback>
      </mc:AlternateContent>
      <p:sp>
        <p:nvSpPr>
          <p:cNvPr id="15" name="Textfeld 14"/>
          <p:cNvSpPr txBox="1"/>
          <p:nvPr/>
        </p:nvSpPr>
        <p:spPr>
          <a:xfrm>
            <a:off x="4589453" y="3369500"/>
            <a:ext cx="630619" cy="400110"/>
          </a:xfrm>
          <a:prstGeom prst="rect">
            <a:avLst/>
          </a:prstGeom>
          <a:noFill/>
        </p:spPr>
        <p:txBody>
          <a:bodyPr wrap="square" rtlCol="0">
            <a:spAutoFit/>
          </a:bodyPr>
          <a:lstStyle/>
          <a:p>
            <a:pPr algn="just"/>
            <a:r>
              <a:rPr lang="de-DE" sz="2000" dirty="0">
                <a:latin typeface="+mn-lt"/>
              </a:rPr>
              <a:t>mit</a:t>
            </a:r>
          </a:p>
        </p:txBody>
      </p:sp>
      <mc:AlternateContent xmlns:mc="http://schemas.openxmlformats.org/markup-compatibility/2006" xmlns:a14="http://schemas.microsoft.com/office/drawing/2010/main">
        <mc:Choice Requires="a14">
          <p:sp>
            <p:nvSpPr>
              <p:cNvPr id="16" name="Textfeld 15"/>
              <p:cNvSpPr txBox="1"/>
              <p:nvPr/>
            </p:nvSpPr>
            <p:spPr>
              <a:xfrm>
                <a:off x="5141826" y="3198267"/>
                <a:ext cx="1512168" cy="74257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r>
                            <a:rPr lang="de-DE" sz="2000" b="0" i="1" dirty="0" smtClean="0">
                              <a:latin typeface="Cambria Math" panose="02040503050406030204" pitchFamily="18" charset="0"/>
                              <a:ea typeface="Cambria Math"/>
                            </a:rPr>
                            <m:t>𝑏</m:t>
                          </m:r>
                        </m:e>
                        <m:sub>
                          <m:r>
                            <a:rPr lang="de-DE" sz="2000" b="0" i="1" dirty="0" smtClean="0">
                              <a:latin typeface="Cambria Math" panose="02040503050406030204" pitchFamily="18" charset="0"/>
                              <a:ea typeface="Cambria Math"/>
                            </a:rPr>
                            <m:t>𝑌</m:t>
                          </m:r>
                          <m:r>
                            <a:rPr lang="de-DE" sz="2000" b="0" i="1" dirty="0" smtClean="0">
                              <a:latin typeface="Cambria Math" panose="02040503050406030204" pitchFamily="18" charset="0"/>
                              <a:ea typeface="Cambria Math"/>
                            </a:rPr>
                            <m:t>~</m:t>
                          </m:r>
                          <m:r>
                            <a:rPr lang="de-DE" sz="2000" b="0" i="1" dirty="0" smtClean="0">
                              <a:latin typeface="Cambria Math" panose="02040503050406030204" pitchFamily="18" charset="0"/>
                              <a:ea typeface="Cambria Math"/>
                            </a:rPr>
                            <m:t>𝑋</m:t>
                          </m:r>
                        </m:sub>
                      </m:sSub>
                      <m:r>
                        <a:rPr lang="de-DE" sz="2000" b="0" i="1" dirty="0" smtClean="0">
                          <a:latin typeface="Cambria Math" panose="02040503050406030204" pitchFamily="18" charset="0"/>
                          <a:ea typeface="Cambria Math"/>
                        </a:rPr>
                        <m:t>=</m:t>
                      </m:r>
                      <m:f>
                        <m:fPr>
                          <m:ctrlPr>
                            <a:rPr lang="de-DE" sz="2000" i="1" dirty="0" smtClean="0">
                              <a:latin typeface="Cambria Math" panose="02040503050406030204" pitchFamily="18" charset="0"/>
                              <a:ea typeface="Cambria Math" panose="02040503050406030204" pitchFamily="18" charset="0"/>
                            </a:rPr>
                          </m:ctrlPr>
                        </m:fPr>
                        <m:num>
                          <m:sSub>
                            <m:sSubPr>
                              <m:ctrlPr>
                                <a:rPr lang="de-DE" sz="2000" i="1" dirty="0" smtClean="0">
                                  <a:latin typeface="Cambria Math" panose="02040503050406030204" pitchFamily="18" charset="0"/>
                                  <a:ea typeface="Cambria Math" panose="02040503050406030204" pitchFamily="18" charset="0"/>
                                </a:rPr>
                              </m:ctrlPr>
                            </m:sSubPr>
                            <m:e>
                              <m:acc>
                                <m:accPr>
                                  <m:chr m:val="̃"/>
                                  <m:ctrlPr>
                                    <a:rPr lang="de-DE" sz="2000" b="0" i="1" dirty="0" smtClean="0">
                                      <a:latin typeface="Cambria Math" panose="02040503050406030204" pitchFamily="18" charset="0"/>
                                      <a:ea typeface="Cambria Math" panose="02040503050406030204" pitchFamily="18" charset="0"/>
                                    </a:rPr>
                                  </m:ctrlPr>
                                </m:accPr>
                                <m:e>
                                  <m:r>
                                    <a:rPr lang="de-DE" sz="2000" b="0" i="1" dirty="0" smtClean="0">
                                      <a:latin typeface="Cambria Math" panose="02040503050406030204" pitchFamily="18" charset="0"/>
                                      <a:ea typeface="Cambria Math" panose="02040503050406030204" pitchFamily="18" charset="0"/>
                                    </a:rPr>
                                    <m:t>𝑠</m:t>
                                  </m:r>
                                </m:e>
                              </m:acc>
                            </m:e>
                            <m:sub>
                              <m:r>
                                <a:rPr lang="de-DE" sz="2000" b="0" i="1" dirty="0" smtClean="0">
                                  <a:latin typeface="Cambria Math" panose="02040503050406030204" pitchFamily="18" charset="0"/>
                                  <a:ea typeface="Cambria Math" panose="02040503050406030204" pitchFamily="18" charset="0"/>
                                </a:rPr>
                                <m:t>𝑋𝑌</m:t>
                              </m:r>
                            </m:sub>
                          </m:sSub>
                        </m:num>
                        <m:den>
                          <m:sSubSup>
                            <m:sSubSupPr>
                              <m:ctrlPr>
                                <a:rPr lang="de-DE" sz="2000" i="1" dirty="0" smtClean="0">
                                  <a:latin typeface="Cambria Math" panose="02040503050406030204" pitchFamily="18" charset="0"/>
                                  <a:ea typeface="Cambria Math" panose="02040503050406030204" pitchFamily="18" charset="0"/>
                                </a:rPr>
                              </m:ctrlPr>
                            </m:sSubSupPr>
                            <m:e>
                              <m:acc>
                                <m:accPr>
                                  <m:chr m:val="̃"/>
                                  <m:ctrlPr>
                                    <a:rPr lang="de-DE" sz="2000" b="0" i="1" dirty="0" smtClean="0">
                                      <a:latin typeface="Cambria Math" panose="02040503050406030204" pitchFamily="18" charset="0"/>
                                      <a:ea typeface="Cambria Math" panose="02040503050406030204" pitchFamily="18" charset="0"/>
                                    </a:rPr>
                                  </m:ctrlPr>
                                </m:accPr>
                                <m:e>
                                  <m:r>
                                    <a:rPr lang="de-DE" sz="2000" b="0" i="1" dirty="0" smtClean="0">
                                      <a:latin typeface="Cambria Math" panose="02040503050406030204" pitchFamily="18" charset="0"/>
                                      <a:ea typeface="Cambria Math" panose="02040503050406030204" pitchFamily="18" charset="0"/>
                                    </a:rPr>
                                    <m:t>𝑠</m:t>
                                  </m:r>
                                </m:e>
                              </m:acc>
                            </m:e>
                            <m:sub>
                              <m:r>
                                <a:rPr lang="de-DE" sz="2000" b="0" i="1" dirty="0" smtClean="0">
                                  <a:latin typeface="Cambria Math" panose="02040503050406030204" pitchFamily="18" charset="0"/>
                                  <a:ea typeface="Cambria Math" panose="02040503050406030204" pitchFamily="18" charset="0"/>
                                </a:rPr>
                                <m:t>𝑋</m:t>
                              </m:r>
                            </m:sub>
                            <m:sup>
                              <m:r>
                                <a:rPr lang="de-DE" sz="2000" b="0" i="1" dirty="0" smtClean="0">
                                  <a:latin typeface="Cambria Math" panose="02040503050406030204" pitchFamily="18" charset="0"/>
                                  <a:ea typeface="Cambria Math" panose="02040503050406030204" pitchFamily="18" charset="0"/>
                                </a:rPr>
                                <m:t>2</m:t>
                              </m:r>
                            </m:sup>
                          </m:sSubSup>
                        </m:den>
                      </m:f>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5141826" y="3198267"/>
                <a:ext cx="1512168" cy="742576"/>
              </a:xfrm>
              <a:prstGeom prst="rect">
                <a:avLst/>
              </a:prstGeom>
              <a:blipFill>
                <a:blip r:embed="rId5"/>
                <a:stretch>
                  <a:fillRect/>
                </a:stretch>
              </a:blipFill>
            </p:spPr>
            <p:txBody>
              <a:bodyPr/>
              <a:lstStyle/>
              <a:p>
                <a:r>
                  <a:rPr lang="en-US">
                    <a:noFill/>
                  </a:rPr>
                  <a:t> </a:t>
                </a:r>
              </a:p>
            </p:txBody>
          </p:sp>
        </mc:Fallback>
      </mc:AlternateContent>
      <p:sp>
        <p:nvSpPr>
          <p:cNvPr id="18" name="Geschweifte Klammer links 17"/>
          <p:cNvSpPr/>
          <p:nvPr/>
        </p:nvSpPr>
        <p:spPr>
          <a:xfrm rot="16200000">
            <a:off x="3815246" y="3315847"/>
            <a:ext cx="208237" cy="1340178"/>
          </a:xfrm>
          <a:prstGeom prst="leftBrace">
            <a:avLst>
              <a:gd name="adj1" fmla="val 8264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 name="Textfeld 1"/>
          <p:cNvSpPr txBox="1"/>
          <p:nvPr/>
        </p:nvSpPr>
        <p:spPr>
          <a:xfrm>
            <a:off x="2771800" y="4103671"/>
            <a:ext cx="2667074" cy="369332"/>
          </a:xfrm>
          <a:prstGeom prst="rect">
            <a:avLst/>
          </a:prstGeom>
          <a:noFill/>
        </p:spPr>
        <p:txBody>
          <a:bodyPr wrap="square" rtlCol="0">
            <a:spAutoFit/>
          </a:bodyPr>
          <a:lstStyle/>
          <a:p>
            <a:r>
              <a:rPr lang="de-DE" b="1" dirty="0">
                <a:solidFill>
                  <a:srgbClr val="0070C0"/>
                </a:solidFill>
                <a:latin typeface="+mn-lt"/>
              </a:rPr>
              <a:t>Empirische Verzerrung</a:t>
            </a:r>
            <a:endParaRPr lang="en-US" b="1" dirty="0">
              <a:solidFill>
                <a:srgbClr val="0070C0"/>
              </a:solidFill>
              <a:latin typeface="+mn-lt"/>
            </a:endParaRPr>
          </a:p>
        </p:txBody>
      </p:sp>
      <p:sp>
        <p:nvSpPr>
          <p:cNvPr id="26" name="Textfeld 25"/>
          <p:cNvSpPr txBox="1"/>
          <p:nvPr/>
        </p:nvSpPr>
        <p:spPr>
          <a:xfrm>
            <a:off x="683568" y="5223969"/>
            <a:ext cx="7770540" cy="1015663"/>
          </a:xfrm>
          <a:prstGeom prst="rect">
            <a:avLst/>
          </a:prstGeom>
          <a:noFill/>
        </p:spPr>
        <p:txBody>
          <a:bodyPr wrap="square" rtlCol="0">
            <a:spAutoFit/>
          </a:bodyPr>
          <a:lstStyle/>
          <a:p>
            <a:pPr algn="just"/>
            <a:r>
              <a:rPr lang="de-DE" sz="2000" dirty="0">
                <a:latin typeface="+mn-lt"/>
              </a:rPr>
              <a:t>Möchte man den störenden (OVB-verursachenden) Effekt von 2</a:t>
            </a:r>
          </a:p>
          <a:p>
            <a:pPr algn="just"/>
            <a:r>
              <a:rPr lang="de-DE" sz="2000" dirty="0">
                <a:latin typeface="+mn-lt"/>
              </a:rPr>
              <a:t>oder mehr Variablen herausrechnen, benötigt man die Technik</a:t>
            </a:r>
          </a:p>
          <a:p>
            <a:pPr algn="just"/>
            <a:r>
              <a:rPr lang="de-DE" sz="2000" dirty="0">
                <a:latin typeface="+mn-lt"/>
              </a:rPr>
              <a:t>der </a:t>
            </a:r>
            <a:r>
              <a:rPr lang="de-DE" sz="2000" b="1" dirty="0">
                <a:solidFill>
                  <a:srgbClr val="0070C0"/>
                </a:solidFill>
                <a:latin typeface="+mn-lt"/>
              </a:rPr>
              <a:t>multiplen linearen Regression</a:t>
            </a:r>
            <a:r>
              <a:rPr lang="de-DE" sz="2000" dirty="0">
                <a:latin typeface="+mn-lt"/>
              </a:rPr>
              <a:t> (Unterabschnitt 12.2.2).</a:t>
            </a:r>
          </a:p>
        </p:txBody>
      </p:sp>
      <p:sp>
        <p:nvSpPr>
          <p:cNvPr id="27" name="Rechteck 26"/>
          <p:cNvSpPr/>
          <p:nvPr/>
        </p:nvSpPr>
        <p:spPr>
          <a:xfrm>
            <a:off x="1237776" y="3198267"/>
            <a:ext cx="5666287" cy="143115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52593179"/>
      </p:ext>
    </p:extLst>
  </p:cSld>
  <p:clrMapOvr>
    <a:masterClrMapping/>
  </p:clrMapOvr>
</p:sld>
</file>

<file path=ppt/slides/slide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124744"/>
            <a:ext cx="381565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Theoretische partielle Regression</a:t>
            </a:r>
          </a:p>
        </p:txBody>
      </p:sp>
      <p:sp>
        <p:nvSpPr>
          <p:cNvPr id="8" name="Textfeld 7"/>
          <p:cNvSpPr txBox="1">
            <a:spLocks noChangeArrowheads="1"/>
          </p:cNvSpPr>
          <p:nvPr/>
        </p:nvSpPr>
        <p:spPr bwMode="auto">
          <a:xfrm>
            <a:off x="468310" y="1700808"/>
            <a:ext cx="590388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Zusammenfassung und Formelapparat </a:t>
            </a:r>
            <a:r>
              <a:rPr lang="de-DE" sz="2000" dirty="0">
                <a:solidFill>
                  <a:srgbClr val="0070C0"/>
                </a:solidFill>
                <a:latin typeface="+mn-lt"/>
              </a:rPr>
              <a:t>●</a:t>
            </a:r>
            <a:endParaRPr lang="de-DE" sz="2000" b="1" dirty="0">
              <a:solidFill>
                <a:srgbClr val="0070C0"/>
              </a:solidFill>
              <a:latin typeface="+mn-lt"/>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69404" y="2185194"/>
            <a:ext cx="7591425" cy="3933825"/>
          </a:xfrm>
          <a:prstGeom prst="rect">
            <a:avLst/>
          </a:prstGeom>
        </p:spPr>
      </p:pic>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955</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284735670"/>
      </p:ext>
    </p:extLst>
  </p:cSld>
  <p:clrMapOvr>
    <a:masterClrMapping/>
  </p:clrMapOvr>
</p:sld>
</file>

<file path=ppt/slides/slide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extfeld 13"/>
          <p:cNvSpPr txBox="1"/>
          <p:nvPr/>
        </p:nvSpPr>
        <p:spPr>
          <a:xfrm>
            <a:off x="457200" y="4208210"/>
            <a:ext cx="7985795" cy="707886"/>
          </a:xfrm>
          <a:prstGeom prst="rect">
            <a:avLst/>
          </a:prstGeom>
          <a:noFill/>
        </p:spPr>
        <p:txBody>
          <a:bodyPr wrap="square" rtlCol="0">
            <a:spAutoFit/>
          </a:bodyPr>
          <a:lstStyle/>
          <a:p>
            <a:pPr algn="just"/>
            <a:r>
              <a:rPr lang="de-DE" sz="2000" dirty="0">
                <a:latin typeface="+mn-lt"/>
              </a:rPr>
              <a:t>Formeln der theoretischen Quantitäten völlig analog zu denen </a:t>
            </a:r>
          </a:p>
          <a:p>
            <a:pPr algn="just"/>
            <a:r>
              <a:rPr lang="de-DE" sz="2000" dirty="0">
                <a:latin typeface="+mn-lt"/>
              </a:rPr>
              <a:t>der empirischen Quantitäten (vgl. </a:t>
            </a:r>
            <a:r>
              <a:rPr lang="de-DE" sz="2000">
                <a:latin typeface="+mn-lt"/>
              </a:rPr>
              <a:t>Folie 953) </a:t>
            </a:r>
            <a:endParaRPr lang="de-DE" sz="2000" dirty="0">
              <a:latin typeface="+mn-lt"/>
            </a:endParaRPr>
          </a:p>
        </p:txBody>
      </p:sp>
      <p:sp>
        <p:nvSpPr>
          <p:cNvPr id="15" name="Textfeld 14"/>
          <p:cNvSpPr txBox="1">
            <a:spLocks noChangeArrowheads="1"/>
          </p:cNvSpPr>
          <p:nvPr/>
        </p:nvSpPr>
        <p:spPr bwMode="auto">
          <a:xfrm>
            <a:off x="457200" y="5030207"/>
            <a:ext cx="541471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Bedingte und partielle Korrelation </a:t>
            </a:r>
            <a:r>
              <a:rPr lang="de-DE" sz="2000" dirty="0">
                <a:solidFill>
                  <a:srgbClr val="0070C0"/>
                </a:solidFill>
                <a:latin typeface="+mn-lt"/>
              </a:rPr>
              <a:t>●</a:t>
            </a:r>
            <a:endParaRPr lang="de-DE" sz="2000" b="1" dirty="0">
              <a:solidFill>
                <a:srgbClr val="0070C0"/>
              </a:solidFill>
              <a:latin typeface="+mn-lt"/>
            </a:endParaRPr>
          </a:p>
        </p:txBody>
      </p:sp>
      <p:sp>
        <p:nvSpPr>
          <p:cNvPr id="17" name="Textfeld 16"/>
          <p:cNvSpPr txBox="1"/>
          <p:nvPr/>
        </p:nvSpPr>
        <p:spPr>
          <a:xfrm>
            <a:off x="436562" y="5383583"/>
            <a:ext cx="7985795" cy="1015663"/>
          </a:xfrm>
          <a:prstGeom prst="rect">
            <a:avLst/>
          </a:prstGeom>
          <a:noFill/>
        </p:spPr>
        <p:txBody>
          <a:bodyPr wrap="square" rtlCol="0">
            <a:spAutoFit/>
          </a:bodyPr>
          <a:lstStyle/>
          <a:p>
            <a:pPr algn="just"/>
            <a:r>
              <a:rPr lang="de-DE" sz="2000" dirty="0">
                <a:latin typeface="+mn-lt"/>
              </a:rPr>
              <a:t>Im Allgemeinen unterscheiden sich bedingte und partielle Korrelationen.</a:t>
            </a:r>
          </a:p>
          <a:p>
            <a:pPr algn="just"/>
            <a:r>
              <a:rPr lang="de-DE" sz="2000" dirty="0">
                <a:latin typeface="+mn-lt"/>
              </a:rPr>
              <a:t>Unter bestimmten Bedingungen können diese jedoch identisch sein (etwa</a:t>
            </a:r>
          </a:p>
          <a:p>
            <a:pPr algn="just"/>
            <a:r>
              <a:rPr lang="de-DE" sz="2000" dirty="0">
                <a:latin typeface="+mn-lt"/>
              </a:rPr>
              <a:t>bei gemeinsamer </a:t>
            </a:r>
            <a:r>
              <a:rPr lang="de-DE" sz="2000" b="1" dirty="0">
                <a:solidFill>
                  <a:srgbClr val="0070C0"/>
                </a:solidFill>
                <a:latin typeface="+mn-lt"/>
              </a:rPr>
              <a:t>multivariater Normalverteilung</a:t>
            </a:r>
            <a:r>
              <a:rPr lang="de-DE" sz="2000" dirty="0">
                <a:latin typeface="+mn-lt"/>
              </a:rPr>
              <a:t>.</a:t>
            </a:r>
          </a:p>
        </p:txBody>
      </p:sp>
      <p:pic>
        <p:nvPicPr>
          <p:cNvPr id="2" name="Grafik 1"/>
          <p:cNvPicPr>
            <a:picLocks noChangeAspect="1"/>
          </p:cNvPicPr>
          <p:nvPr/>
        </p:nvPicPr>
        <p:blipFill>
          <a:blip r:embed="rId3"/>
          <a:stretch>
            <a:fillRect/>
          </a:stretch>
        </p:blipFill>
        <p:spPr>
          <a:xfrm>
            <a:off x="459061" y="902157"/>
            <a:ext cx="7591425" cy="3248025"/>
          </a:xfrm>
          <a:prstGeom prst="rect">
            <a:avLst/>
          </a:prstGeom>
        </p:spPr>
      </p:pic>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956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26294526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4.4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981075"/>
            <a:ext cx="4391720" cy="40005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4.4.2 Mittlere absolute Abweichungen</a:t>
            </a:r>
          </a:p>
        </p:txBody>
      </p:sp>
      <p:sp>
        <p:nvSpPr>
          <p:cNvPr id="10" name="Textfeld 9"/>
          <p:cNvSpPr txBox="1">
            <a:spLocks noChangeArrowheads="1"/>
          </p:cNvSpPr>
          <p:nvPr/>
        </p:nvSpPr>
        <p:spPr bwMode="auto">
          <a:xfrm>
            <a:off x="468313" y="1572761"/>
            <a:ext cx="647995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Definition und Berechnung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11" name="Textfeld 10"/>
              <p:cNvSpPr txBox="1"/>
              <p:nvPr/>
            </p:nvSpPr>
            <p:spPr>
              <a:xfrm>
                <a:off x="1975549" y="2048347"/>
                <a:ext cx="2195345"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rPr>
                        <m:t>−1, 0, 0, 1, 3, 5, 6</m:t>
                      </m:r>
                    </m:oMath>
                  </m:oMathPara>
                </a14:m>
                <a:endParaRPr lang="de-DE" sz="2000" dirty="0">
                  <a:solidFill>
                    <a:schemeClr val="tx1"/>
                  </a:solidFill>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1975549" y="2048347"/>
                <a:ext cx="2195345" cy="400110"/>
              </a:xfrm>
              <a:prstGeom prst="rect">
                <a:avLst/>
              </a:prstGeom>
              <a:blipFill rotWithShape="1">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 name="Textfeld 1"/>
              <p:cNvSpPr txBox="1"/>
              <p:nvPr/>
            </p:nvSpPr>
            <p:spPr>
              <a:xfrm>
                <a:off x="450570" y="2887885"/>
                <a:ext cx="8540480" cy="66941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b="0" i="1" smtClean="0">
                              <a:solidFill>
                                <a:schemeClr val="tx1"/>
                              </a:solidFill>
                              <a:latin typeface="Cambria Math"/>
                            </a:rPr>
                            <m:t>𝑑</m:t>
                          </m:r>
                        </m:e>
                        <m:sup>
                          <m:r>
                            <a:rPr lang="de-DE" sz="2000" b="0" i="1" smtClean="0">
                              <a:solidFill>
                                <a:schemeClr val="tx1"/>
                              </a:solidFill>
                              <a:latin typeface="Cambria Math"/>
                            </a:rPr>
                            <m:t>∗</m:t>
                          </m:r>
                        </m:sup>
                      </m:sSup>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7</m:t>
                          </m:r>
                        </m:den>
                      </m:f>
                      <m:d>
                        <m:dPr>
                          <m:ctrlPr>
                            <a:rPr lang="de-DE" sz="2000" b="0" i="1" smtClean="0">
                              <a:solidFill>
                                <a:schemeClr val="tx1"/>
                              </a:solidFill>
                              <a:latin typeface="Cambria Math" panose="02040503050406030204" pitchFamily="18" charset="0"/>
                            </a:rPr>
                          </m:ctrlPr>
                        </m:dPr>
                        <m:e>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−1−2</m:t>
                              </m:r>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m:t>
                              </m:r>
                              <m:r>
                                <a:rPr lang="de-DE" sz="2000" i="1">
                                  <a:solidFill>
                                    <a:schemeClr val="tx1"/>
                                  </a:solidFill>
                                  <a:latin typeface="Cambria Math"/>
                                </a:rPr>
                                <m:t>−2</m:t>
                              </m:r>
                            </m:e>
                          </m:d>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m:t>
                              </m:r>
                              <m:r>
                                <a:rPr lang="de-DE" sz="2000" i="1">
                                  <a:solidFill>
                                    <a:schemeClr val="tx1"/>
                                  </a:solidFill>
                                  <a:latin typeface="Cambria Math"/>
                                </a:rPr>
                                <m:t>−2</m:t>
                              </m:r>
                            </m:e>
                          </m:d>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−2</m:t>
                              </m:r>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3</m:t>
                              </m:r>
                              <m:r>
                                <a:rPr lang="de-DE" sz="2000" i="1">
                                  <a:solidFill>
                                    <a:schemeClr val="tx1"/>
                                  </a:solidFill>
                                  <a:latin typeface="Cambria Math"/>
                                </a:rPr>
                                <m:t>−2</m:t>
                              </m:r>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5</m:t>
                              </m:r>
                              <m:r>
                                <a:rPr lang="de-DE" sz="2000" i="1">
                                  <a:solidFill>
                                    <a:schemeClr val="tx1"/>
                                  </a:solidFill>
                                  <a:latin typeface="Cambria Math"/>
                                </a:rPr>
                                <m:t>−2</m:t>
                              </m:r>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6</m:t>
                              </m:r>
                              <m:r>
                                <a:rPr lang="de-DE" sz="2000" i="1">
                                  <a:solidFill>
                                    <a:schemeClr val="tx1"/>
                                  </a:solidFill>
                                  <a:latin typeface="Cambria Math"/>
                                </a:rPr>
                                <m:t>−2</m:t>
                              </m:r>
                            </m:e>
                          </m:d>
                        </m:e>
                      </m:d>
                    </m:oMath>
                  </m:oMathPara>
                </a14:m>
                <a:endParaRPr lang="de-DE" sz="2000" b="0" i="1" dirty="0">
                  <a:solidFill>
                    <a:schemeClr val="tx1"/>
                  </a:solidFill>
                  <a:latin typeface="Cambria Math"/>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450570" y="2887885"/>
                <a:ext cx="8540480" cy="669414"/>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 name="Textfeld 3"/>
              <p:cNvSpPr txBox="1"/>
              <p:nvPr/>
            </p:nvSpPr>
            <p:spPr>
              <a:xfrm>
                <a:off x="468826" y="2449350"/>
                <a:ext cx="3239462" cy="400110"/>
              </a:xfrm>
              <a:prstGeom prst="rect">
                <a:avLst/>
              </a:prstGeom>
              <a:noFill/>
            </p:spPr>
            <p:txBody>
              <a:bodyPr wrap="square" rtlCol="0">
                <a:spAutoFit/>
              </a:bodyPr>
              <a:lstStyle/>
              <a:p>
                <a14:m>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 </m:t>
                    </m:r>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=2</m:t>
                    </m:r>
                  </m:oMath>
                </a14:m>
                <a:r>
                  <a:rPr lang="de-DE" sz="2000" dirty="0">
                    <a:solidFill>
                      <a:schemeClr val="tx1"/>
                    </a:solidFill>
                  </a:rPr>
                  <a:t>:</a:t>
                </a:r>
              </a:p>
            </p:txBody>
          </p:sp>
        </mc:Choice>
        <mc:Fallback xmlns="">
          <p:sp>
            <p:nvSpPr>
              <p:cNvPr id="4" name="Textfeld 3"/>
              <p:cNvSpPr txBox="1">
                <a:spLocks noRot="1" noChangeAspect="1" noMove="1" noResize="1" noEditPoints="1" noAdjustHandles="1" noChangeArrowheads="1" noChangeShapeType="1" noTextEdit="1"/>
              </p:cNvSpPr>
              <p:nvPr/>
            </p:nvSpPr>
            <p:spPr>
              <a:xfrm>
                <a:off x="468826" y="2449350"/>
                <a:ext cx="3239462" cy="400110"/>
              </a:xfrm>
              <a:prstGeom prst="rect">
                <a:avLst/>
              </a:prstGeom>
              <a:blipFill rotWithShape="1">
                <a:blip r:embed="rId5"/>
                <a:stretch>
                  <a:fillRect t="-6154" b="-2923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779441" y="3557299"/>
                <a:ext cx="4552080" cy="66941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7</m:t>
                          </m:r>
                        </m:den>
                      </m:f>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3+2+2+1+1+3+4</m:t>
                          </m:r>
                        </m:e>
                      </m:d>
                      <m:r>
                        <a:rPr lang="de-DE" sz="2000" b="0" i="1" smtClean="0">
                          <a:solidFill>
                            <a:schemeClr val="tx1"/>
                          </a:solidFill>
                          <a:latin typeface="Cambria Math"/>
                          <a:ea typeface="Cambria Math"/>
                        </a:rPr>
                        <m:t>≈2.29</m:t>
                      </m:r>
                    </m:oMath>
                  </m:oMathPara>
                </a14:m>
                <a:endParaRPr lang="de-DE" sz="2000" b="0" i="1" dirty="0">
                  <a:solidFill>
                    <a:schemeClr val="tx1"/>
                  </a:solidFill>
                  <a:latin typeface="Cambria Math"/>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779441" y="3557299"/>
                <a:ext cx="4552080" cy="669414"/>
              </a:xfrm>
              <a:prstGeom prst="rect">
                <a:avLst/>
              </a:prstGeom>
              <a:blipFill rotWithShape="1">
                <a:blip r:embed="rId6"/>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468311" y="4930497"/>
                <a:ext cx="8440067" cy="66941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𝑑</m:t>
                      </m:r>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7</m:t>
                          </m:r>
                        </m:den>
                      </m:f>
                      <m:d>
                        <m:dPr>
                          <m:ctrlPr>
                            <a:rPr lang="de-DE" sz="2000" b="0" i="1" smtClean="0">
                              <a:solidFill>
                                <a:schemeClr val="tx1"/>
                              </a:solidFill>
                              <a:latin typeface="Cambria Math" panose="02040503050406030204" pitchFamily="18" charset="0"/>
                            </a:rPr>
                          </m:ctrlPr>
                        </m:dPr>
                        <m:e>
                          <m:d>
                            <m:dPr>
                              <m:begChr m:val="|"/>
                              <m:endChr m:val="|"/>
                              <m:ctrlPr>
                                <a:rPr lang="de-DE" sz="2000" i="1">
                                  <a:solidFill>
                                    <a:schemeClr val="tx1"/>
                                  </a:solidFill>
                                  <a:latin typeface="Cambria Math" panose="02040503050406030204" pitchFamily="18" charset="0"/>
                                </a:rPr>
                              </m:ctrlPr>
                            </m:dPr>
                            <m:e>
                              <m:r>
                                <a:rPr lang="de-DE" sz="2000" i="1">
                                  <a:solidFill>
                                    <a:schemeClr val="tx1"/>
                                  </a:solidFill>
                                  <a:latin typeface="Cambria Math"/>
                                </a:rPr>
                                <m:t>−1−</m:t>
                              </m:r>
                              <m:r>
                                <a:rPr lang="de-DE" sz="2000" b="0" i="1" smtClean="0">
                                  <a:solidFill>
                                    <a:schemeClr val="tx1"/>
                                  </a:solidFill>
                                  <a:latin typeface="Cambria Math"/>
                                </a:rPr>
                                <m:t>1</m:t>
                              </m:r>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m:t>
                              </m:r>
                              <m:r>
                                <a:rPr lang="de-DE" sz="2000" i="1">
                                  <a:solidFill>
                                    <a:schemeClr val="tx1"/>
                                  </a:solidFill>
                                  <a:latin typeface="Cambria Math"/>
                                </a:rPr>
                                <m:t>−</m:t>
                              </m:r>
                              <m:r>
                                <a:rPr lang="de-DE" sz="2000" b="0" i="1" smtClean="0">
                                  <a:solidFill>
                                    <a:schemeClr val="tx1"/>
                                  </a:solidFill>
                                  <a:latin typeface="Cambria Math"/>
                                </a:rPr>
                                <m:t>1</m:t>
                              </m:r>
                            </m:e>
                          </m:d>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0</m:t>
                              </m:r>
                              <m:r>
                                <a:rPr lang="de-DE" sz="2000" i="1">
                                  <a:solidFill>
                                    <a:schemeClr val="tx1"/>
                                  </a:solidFill>
                                  <a:latin typeface="Cambria Math"/>
                                </a:rPr>
                                <m:t>−</m:t>
                              </m:r>
                              <m:r>
                                <a:rPr lang="de-DE" sz="2000" b="0" i="1" smtClean="0">
                                  <a:solidFill>
                                    <a:schemeClr val="tx1"/>
                                  </a:solidFill>
                                  <a:latin typeface="Cambria Math"/>
                                </a:rPr>
                                <m:t>1</m:t>
                              </m:r>
                            </m:e>
                          </m:d>
                          <m:r>
                            <a:rPr lang="de-DE" sz="2000" i="1">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1</m:t>
                              </m:r>
                              <m:r>
                                <a:rPr lang="de-DE" sz="2000" i="1">
                                  <a:solidFill>
                                    <a:schemeClr val="tx1"/>
                                  </a:solidFill>
                                  <a:latin typeface="Cambria Math"/>
                                </a:rPr>
                                <m:t>−</m:t>
                              </m:r>
                              <m:r>
                                <a:rPr lang="de-DE" sz="2000" b="0" i="1" smtClean="0">
                                  <a:solidFill>
                                    <a:schemeClr val="tx1"/>
                                  </a:solidFill>
                                  <a:latin typeface="Cambria Math"/>
                                </a:rPr>
                                <m:t>1</m:t>
                              </m:r>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3</m:t>
                              </m:r>
                              <m:r>
                                <a:rPr lang="de-DE" sz="2000" i="1">
                                  <a:solidFill>
                                    <a:schemeClr val="tx1"/>
                                  </a:solidFill>
                                  <a:latin typeface="Cambria Math"/>
                                </a:rPr>
                                <m:t>−</m:t>
                              </m:r>
                              <m:r>
                                <a:rPr lang="de-DE" sz="2000" b="0" i="1" smtClean="0">
                                  <a:solidFill>
                                    <a:schemeClr val="tx1"/>
                                  </a:solidFill>
                                  <a:latin typeface="Cambria Math"/>
                                </a:rPr>
                                <m:t>1</m:t>
                              </m:r>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5</m:t>
                              </m:r>
                              <m:r>
                                <a:rPr lang="de-DE" sz="2000" i="1">
                                  <a:solidFill>
                                    <a:schemeClr val="tx1"/>
                                  </a:solidFill>
                                  <a:latin typeface="Cambria Math"/>
                                </a:rPr>
                                <m:t>−</m:t>
                              </m:r>
                              <m:r>
                                <a:rPr lang="de-DE" sz="2000" b="0" i="1" smtClean="0">
                                  <a:solidFill>
                                    <a:schemeClr val="tx1"/>
                                  </a:solidFill>
                                  <a:latin typeface="Cambria Math"/>
                                </a:rPr>
                                <m:t>1</m:t>
                              </m:r>
                            </m:e>
                          </m:d>
                          <m:r>
                            <a:rPr lang="de-DE" sz="2000" b="0" i="1" smtClean="0">
                              <a:solidFill>
                                <a:schemeClr val="tx1"/>
                              </a:solidFill>
                              <a:latin typeface="Cambria Math"/>
                            </a:rPr>
                            <m:t>+</m:t>
                          </m:r>
                          <m:d>
                            <m:dPr>
                              <m:begChr m:val="|"/>
                              <m:endChr m:val="|"/>
                              <m:ctrlPr>
                                <a:rPr lang="de-DE" sz="2000" i="1">
                                  <a:solidFill>
                                    <a:schemeClr val="tx1"/>
                                  </a:solidFill>
                                  <a:latin typeface="Cambria Math" panose="02040503050406030204" pitchFamily="18" charset="0"/>
                                </a:rPr>
                              </m:ctrlPr>
                            </m:dPr>
                            <m:e>
                              <m:r>
                                <a:rPr lang="de-DE" sz="2000" b="0" i="1" smtClean="0">
                                  <a:solidFill>
                                    <a:schemeClr val="tx1"/>
                                  </a:solidFill>
                                  <a:latin typeface="Cambria Math"/>
                                </a:rPr>
                                <m:t>6</m:t>
                              </m:r>
                              <m:r>
                                <a:rPr lang="de-DE" sz="2000" i="1">
                                  <a:solidFill>
                                    <a:schemeClr val="tx1"/>
                                  </a:solidFill>
                                  <a:latin typeface="Cambria Math"/>
                                </a:rPr>
                                <m:t>−</m:t>
                              </m:r>
                              <m:r>
                                <a:rPr lang="de-DE" sz="2000" b="0" i="1" smtClean="0">
                                  <a:solidFill>
                                    <a:schemeClr val="tx1"/>
                                  </a:solidFill>
                                  <a:latin typeface="Cambria Math"/>
                                </a:rPr>
                                <m:t>1</m:t>
                              </m:r>
                            </m:e>
                          </m:d>
                        </m:e>
                      </m:d>
                    </m:oMath>
                  </m:oMathPara>
                </a14:m>
                <a:endParaRPr lang="de-DE" sz="2000" b="0" i="1" dirty="0">
                  <a:solidFill>
                    <a:schemeClr val="tx1"/>
                  </a:solidFill>
                  <a:latin typeface="Cambria Math"/>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468311" y="4930497"/>
                <a:ext cx="8440067" cy="669414"/>
              </a:xfrm>
              <a:prstGeom prst="rect">
                <a:avLst/>
              </a:prstGeom>
              <a:blipFill rotWithShape="1">
                <a:blip r:embed="rId7"/>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1" name="Textfeld 20"/>
              <p:cNvSpPr txBox="1"/>
              <p:nvPr/>
            </p:nvSpPr>
            <p:spPr>
              <a:xfrm>
                <a:off x="797182" y="5599911"/>
                <a:ext cx="4552080" cy="66941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2000" b="0" i="1" smtClean="0">
                          <a:solidFill>
                            <a:schemeClr val="tx1"/>
                          </a:solidFill>
                          <a:latin typeface="Cambria Math"/>
                        </a:rPr>
                        <m:t>=</m:t>
                      </m:r>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a:rPr>
                            <m:t>1</m:t>
                          </m:r>
                        </m:num>
                        <m:den>
                          <m:r>
                            <a:rPr lang="de-DE" sz="2000" b="0" i="1" smtClean="0">
                              <a:solidFill>
                                <a:schemeClr val="tx1"/>
                              </a:solidFill>
                              <a:latin typeface="Cambria Math"/>
                            </a:rPr>
                            <m:t>7</m:t>
                          </m:r>
                        </m:den>
                      </m:f>
                      <m:d>
                        <m:dPr>
                          <m:ctrlPr>
                            <a:rPr lang="de-DE" sz="2000" b="0" i="1" smtClean="0">
                              <a:solidFill>
                                <a:schemeClr val="tx1"/>
                              </a:solidFill>
                              <a:latin typeface="Cambria Math" panose="02040503050406030204" pitchFamily="18" charset="0"/>
                            </a:rPr>
                          </m:ctrlPr>
                        </m:dPr>
                        <m:e>
                          <m:r>
                            <a:rPr lang="de-DE" sz="2000" b="0" i="1" smtClean="0">
                              <a:solidFill>
                                <a:schemeClr val="tx1"/>
                              </a:solidFill>
                              <a:latin typeface="Cambria Math"/>
                            </a:rPr>
                            <m:t>2+1+1+0+2+4+5</m:t>
                          </m:r>
                        </m:e>
                      </m:d>
                      <m:r>
                        <a:rPr lang="de-DE" sz="2000" b="0" i="1" smtClean="0">
                          <a:solidFill>
                            <a:schemeClr val="tx1"/>
                          </a:solidFill>
                          <a:latin typeface="Cambria Math"/>
                          <a:ea typeface="Cambria Math"/>
                        </a:rPr>
                        <m:t>≈2.14</m:t>
                      </m:r>
                    </m:oMath>
                  </m:oMathPara>
                </a14:m>
                <a:endParaRPr lang="de-DE" sz="2000" b="0" i="1" dirty="0">
                  <a:solidFill>
                    <a:schemeClr val="tx1"/>
                  </a:solidFill>
                  <a:latin typeface="Cambria Math"/>
                </a:endParaRPr>
              </a:p>
            </p:txBody>
          </p:sp>
        </mc:Choice>
        <mc:Fallback xmlns="">
          <p:sp>
            <p:nvSpPr>
              <p:cNvPr id="21" name="Textfeld 20"/>
              <p:cNvSpPr txBox="1">
                <a:spLocks noRot="1" noChangeAspect="1" noMove="1" noResize="1" noEditPoints="1" noAdjustHandles="1" noChangeArrowheads="1" noChangeShapeType="1" noTextEdit="1"/>
              </p:cNvSpPr>
              <p:nvPr/>
            </p:nvSpPr>
            <p:spPr>
              <a:xfrm>
                <a:off x="797182" y="5599911"/>
                <a:ext cx="4552080" cy="669414"/>
              </a:xfrm>
              <a:prstGeom prst="rect">
                <a:avLst/>
              </a:prstGeom>
              <a:blipFill rotWithShape="1">
                <a:blip r:embed="rId8"/>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22" name="Textfeld 21"/>
              <p:cNvSpPr txBox="1"/>
              <p:nvPr/>
            </p:nvSpPr>
            <p:spPr>
              <a:xfrm>
                <a:off x="468310" y="4437112"/>
                <a:ext cx="2735537" cy="400110"/>
              </a:xfrm>
              <a:prstGeom prst="rect">
                <a:avLst/>
              </a:prstGeom>
              <a:noFill/>
            </p:spPr>
            <p:txBody>
              <a:bodyPr wrap="square" rtlCol="0">
                <a:spAutoFit/>
              </a:bodyPr>
              <a:lstStyle/>
              <a:p>
                <a14:m>
                  <m:oMath xmlns:m="http://schemas.openxmlformats.org/officeDocument/2006/math">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a:ea typeface="Cambria Math"/>
                          </a:rPr>
                          <m:t>⟹    </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e>
                      <m:sub>
                        <m:r>
                          <a:rPr lang="de-DE" sz="2000" b="0" i="1" smtClean="0">
                            <a:solidFill>
                              <a:schemeClr val="tx1"/>
                            </a:solidFill>
                            <a:latin typeface="Cambria Math"/>
                          </a:rPr>
                          <m:t>0.5</m:t>
                        </m:r>
                      </m:sub>
                    </m:sSub>
                    <m:r>
                      <a:rPr lang="de-DE" sz="2000" b="0" i="1" smtClean="0">
                        <a:solidFill>
                          <a:schemeClr val="tx1"/>
                        </a:solidFill>
                        <a:latin typeface="Cambria Math"/>
                      </a:rPr>
                      <m:t>=1</m:t>
                    </m:r>
                  </m:oMath>
                </a14:m>
                <a:r>
                  <a:rPr lang="de-DE" sz="2000" dirty="0">
                    <a:solidFill>
                      <a:schemeClr val="tx1"/>
                    </a:solidFill>
                  </a:rPr>
                  <a:t>:</a:t>
                </a:r>
              </a:p>
            </p:txBody>
          </p:sp>
        </mc:Choice>
        <mc:Fallback xmlns="">
          <p:sp>
            <p:nvSpPr>
              <p:cNvPr id="22" name="Textfeld 21"/>
              <p:cNvSpPr txBox="1">
                <a:spLocks noRot="1" noChangeAspect="1" noMove="1" noResize="1" noEditPoints="1" noAdjustHandles="1" noChangeArrowheads="1" noChangeShapeType="1" noTextEdit="1"/>
              </p:cNvSpPr>
              <p:nvPr/>
            </p:nvSpPr>
            <p:spPr>
              <a:xfrm>
                <a:off x="468310" y="4437112"/>
                <a:ext cx="2735537" cy="400110"/>
              </a:xfrm>
              <a:prstGeom prst="rect">
                <a:avLst/>
              </a:prstGeom>
              <a:blipFill rotWithShape="1">
                <a:blip r:embed="rId9"/>
                <a:stretch>
                  <a:fillRect t="-6061" b="-27273"/>
                </a:stretch>
              </a:blipFill>
            </p:spPr>
            <p:txBody>
              <a:bodyPr/>
              <a:lstStyle/>
              <a:p>
                <a:r>
                  <a:rPr lang="de-DE">
                    <a:noFill/>
                  </a:rPr>
                  <a:t> </a:t>
                </a:r>
              </a:p>
            </p:txBody>
          </p:sp>
        </mc:Fallback>
      </mc:AlternateContent>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93</a:t>
            </a:r>
            <a:endParaRPr lang="de-DE" sz="8000" b="1" dirty="0">
              <a:solidFill>
                <a:schemeClr val="tx1"/>
              </a:solidFill>
              <a:latin typeface="+mj-lt"/>
            </a:endParaRPr>
          </a:p>
        </p:txBody>
      </p:sp>
    </p:spTree>
    <p:extLst>
      <p:ext uri="{BB962C8B-B14F-4D97-AF65-F5344CB8AC3E}">
        <p14:creationId xmlns:p14="http://schemas.microsoft.com/office/powerpoint/2010/main" val="1126017131"/>
      </p:ext>
    </p:extLst>
  </p:cSld>
  <p:clrMapOvr>
    <a:masterClrMapping/>
  </p:clrMapOvr>
</p:sld>
</file>

<file path=ppt/slides/slide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Textfeld 8"/>
          <p:cNvSpPr txBox="1">
            <a:spLocks noChangeArrowheads="1"/>
          </p:cNvSpPr>
          <p:nvPr/>
        </p:nvSpPr>
        <p:spPr bwMode="auto">
          <a:xfrm>
            <a:off x="471719" y="2182578"/>
            <a:ext cx="541471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Theoretische Verzerrung </a:t>
            </a:r>
            <a:r>
              <a:rPr lang="de-DE" sz="2000" dirty="0">
                <a:solidFill>
                  <a:srgbClr val="0070C0"/>
                </a:solidFill>
                <a:latin typeface="+mn-lt"/>
              </a:rPr>
              <a:t>●</a:t>
            </a:r>
            <a:endParaRPr lang="de-DE" sz="2000" b="1" dirty="0">
              <a:solidFill>
                <a:srgbClr val="0070C0"/>
              </a:solidFill>
              <a:latin typeface="+mn-lt"/>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957</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4" name="Textfeld 13"/>
              <p:cNvSpPr txBox="1"/>
              <p:nvPr/>
            </p:nvSpPr>
            <p:spPr>
              <a:xfrm>
                <a:off x="482832" y="2645935"/>
                <a:ext cx="7985795" cy="1323439"/>
              </a:xfrm>
              <a:prstGeom prst="rect">
                <a:avLst/>
              </a:prstGeom>
              <a:noFill/>
            </p:spPr>
            <p:txBody>
              <a:bodyPr wrap="square" rtlCol="0">
                <a:spAutoFit/>
              </a:bodyPr>
              <a:lstStyle/>
              <a:p>
                <a:pPr algn="just"/>
                <a:r>
                  <a:rPr lang="de-DE" sz="2000" dirty="0">
                    <a:latin typeface="+mn-lt"/>
                  </a:rPr>
                  <a:t>&gt; Gegeben seien die drei Zufallsvariablen </a:t>
                </a:r>
                <a:r>
                  <a:rPr lang="de-DE" sz="2000" i="1" dirty="0">
                    <a:latin typeface="+mn-lt"/>
                  </a:rPr>
                  <a:t>X</a:t>
                </a:r>
                <a:r>
                  <a:rPr lang="de-DE" sz="2000" dirty="0">
                    <a:latin typeface="+mn-lt"/>
                  </a:rPr>
                  <a:t>, </a:t>
                </a:r>
                <a:r>
                  <a:rPr lang="de-DE" sz="2000" i="1" dirty="0">
                    <a:latin typeface="+mn-lt"/>
                  </a:rPr>
                  <a:t>Y</a:t>
                </a:r>
                <a:r>
                  <a:rPr lang="de-DE" sz="2000" dirty="0">
                    <a:latin typeface="+mn-lt"/>
                  </a:rPr>
                  <a:t> und </a:t>
                </a:r>
                <a:r>
                  <a:rPr lang="de-DE" sz="2000" i="1" dirty="0">
                    <a:latin typeface="+mn-lt"/>
                  </a:rPr>
                  <a:t>Z</a:t>
                </a:r>
                <a:r>
                  <a:rPr lang="de-DE" sz="2000" dirty="0">
                    <a:latin typeface="+mn-lt"/>
                  </a:rPr>
                  <a:t>. Wie unterscheidet</a:t>
                </a:r>
              </a:p>
              <a:p>
                <a:pPr algn="just"/>
                <a:r>
                  <a:rPr lang="de-DE" sz="2000" dirty="0">
                    <a:latin typeface="+mn-lt"/>
                  </a:rPr>
                  <a:t>   sich der theoretische Regressionskoeffizient einer einfachen Regression </a:t>
                </a:r>
              </a:p>
              <a:p>
                <a:pPr algn="just"/>
                <a:r>
                  <a:rPr lang="de-DE" sz="2000" dirty="0">
                    <a:latin typeface="+mn-lt"/>
                  </a:rPr>
                  <a:t>   von </a:t>
                </a:r>
                <a:r>
                  <a:rPr lang="de-DE" sz="2000" i="1" dirty="0">
                    <a:latin typeface="+mn-lt"/>
                  </a:rPr>
                  <a:t>Y</a:t>
                </a:r>
                <a:r>
                  <a:rPr lang="de-DE" sz="2000" dirty="0">
                    <a:latin typeface="+mn-lt"/>
                  </a:rPr>
                  <a:t> auf </a:t>
                </a:r>
                <a:r>
                  <a:rPr lang="de-DE" sz="2000" i="1" dirty="0">
                    <a:latin typeface="+mn-lt"/>
                  </a:rPr>
                  <a:t>X</a:t>
                </a:r>
                <a:r>
                  <a:rPr lang="de-DE" sz="2000" dirty="0">
                    <a:latin typeface="+mn-lt"/>
                  </a:rPr>
                  <a:t>, notiert,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𝑌</m:t>
                        </m:r>
                        <m:r>
                          <a:rPr lang="de-DE" sz="2000" b="0" i="1" smtClean="0">
                            <a:latin typeface="Cambria Math" panose="02040503050406030204" pitchFamily="18" charset="0"/>
                          </a:rPr>
                          <m:t>~</m:t>
                        </m:r>
                        <m:r>
                          <a:rPr lang="de-DE" sz="2000" b="0" i="1" smtClean="0">
                            <a:latin typeface="Cambria Math" panose="02040503050406030204" pitchFamily="18" charset="0"/>
                          </a:rPr>
                          <m:t>𝑋</m:t>
                        </m:r>
                      </m:sub>
                    </m:sSub>
                  </m:oMath>
                </a14:m>
                <a:r>
                  <a:rPr lang="de-DE" sz="2000" dirty="0">
                    <a:latin typeface="+mn-lt"/>
                  </a:rPr>
                  <a:t> von demjenigen einer partiellen Regression </a:t>
                </a:r>
              </a:p>
              <a:p>
                <a:pPr algn="just"/>
                <a:r>
                  <a:rPr lang="de-DE" sz="2000" dirty="0">
                    <a:latin typeface="+mn-lt"/>
                  </a:rPr>
                  <a:t>   von </a:t>
                </a:r>
                <a:r>
                  <a:rPr lang="de-DE" sz="2000" i="1" dirty="0">
                    <a:latin typeface="+mn-lt"/>
                  </a:rPr>
                  <a:t>Y</a:t>
                </a:r>
                <a:r>
                  <a:rPr lang="de-DE" sz="2000" dirty="0">
                    <a:latin typeface="+mn-lt"/>
                  </a:rPr>
                  <a:t> auf </a:t>
                </a:r>
                <a:r>
                  <a:rPr lang="de-DE" sz="2000" i="1" dirty="0">
                    <a:latin typeface="+mn-lt"/>
                  </a:rPr>
                  <a:t>X</a:t>
                </a:r>
                <a:r>
                  <a:rPr lang="de-DE" sz="2000" dirty="0">
                    <a:latin typeface="+mn-lt"/>
                  </a:rPr>
                  <a:t> unter </a:t>
                </a:r>
                <a:r>
                  <a:rPr lang="de-DE" sz="2000" i="1" dirty="0">
                    <a:latin typeface="+mn-lt"/>
                  </a:rPr>
                  <a:t>Z</a:t>
                </a:r>
                <a:r>
                  <a:rPr lang="de-DE" sz="2000" dirty="0">
                    <a:latin typeface="+mn-lt"/>
                  </a:rPr>
                  <a:t>, notiert mit </a:t>
                </a:r>
                <a14:m>
                  <m:oMath xmlns:m="http://schemas.openxmlformats.org/officeDocument/2006/math">
                    <m:sSub>
                      <m:sSubPr>
                        <m:ctrlPr>
                          <a:rPr lang="de-DE" sz="2000" i="1">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i="1">
                            <a:latin typeface="Cambria Math" panose="02040503050406030204" pitchFamily="18" charset="0"/>
                          </a:rPr>
                          <m:t>𝑌</m:t>
                        </m:r>
                        <m:r>
                          <a:rPr lang="de-DE" sz="2000" i="1">
                            <a:latin typeface="Cambria Math" panose="02040503050406030204" pitchFamily="18" charset="0"/>
                          </a:rPr>
                          <m:t>~</m:t>
                        </m:r>
                        <m:r>
                          <a:rPr lang="de-DE" sz="2000" i="1">
                            <a:latin typeface="Cambria Math" panose="02040503050406030204" pitchFamily="18" charset="0"/>
                          </a:rPr>
                          <m:t>𝑋</m:t>
                        </m:r>
                        <m:r>
                          <a:rPr lang="de-DE" sz="200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𝑍</m:t>
                        </m:r>
                      </m:sub>
                    </m:sSub>
                  </m:oMath>
                </a14:m>
                <a:r>
                  <a:rPr lang="de-DE" sz="2000" dirty="0">
                    <a:latin typeface="+mn-lt"/>
                  </a:rPr>
                  <a:t>?   </a:t>
                </a:r>
              </a:p>
            </p:txBody>
          </p:sp>
        </mc:Choice>
        <mc:Fallback xmlns="">
          <p:sp>
            <p:nvSpPr>
              <p:cNvPr id="14" name="Textfeld 13"/>
              <p:cNvSpPr txBox="1">
                <a:spLocks noRot="1" noChangeAspect="1" noMove="1" noResize="1" noEditPoints="1" noAdjustHandles="1" noChangeArrowheads="1" noChangeShapeType="1" noTextEdit="1"/>
              </p:cNvSpPr>
              <p:nvPr/>
            </p:nvSpPr>
            <p:spPr>
              <a:xfrm>
                <a:off x="482832" y="2645935"/>
                <a:ext cx="7985795" cy="1323439"/>
              </a:xfrm>
              <a:prstGeom prst="rect">
                <a:avLst/>
              </a:prstGeom>
              <a:blipFill>
                <a:blip r:embed="rId3"/>
                <a:stretch>
                  <a:fillRect l="-763" t="-2304" b="-7373"/>
                </a:stretch>
              </a:blipFill>
            </p:spPr>
            <p:txBody>
              <a:bodyPr/>
              <a:lstStyle/>
              <a:p>
                <a:r>
                  <a:rPr lang="en-US">
                    <a:noFill/>
                  </a:rPr>
                  <a:t> </a:t>
                </a:r>
              </a:p>
            </p:txBody>
          </p:sp>
        </mc:Fallback>
      </mc:AlternateContent>
      <p:sp>
        <p:nvSpPr>
          <p:cNvPr id="15" name="Textfeld 14"/>
          <p:cNvSpPr txBox="1"/>
          <p:nvPr/>
        </p:nvSpPr>
        <p:spPr>
          <a:xfrm>
            <a:off x="467949" y="4000823"/>
            <a:ext cx="7985795" cy="400110"/>
          </a:xfrm>
          <a:prstGeom prst="rect">
            <a:avLst/>
          </a:prstGeom>
          <a:noFill/>
        </p:spPr>
        <p:txBody>
          <a:bodyPr wrap="square" rtlCol="0">
            <a:spAutoFit/>
          </a:bodyPr>
          <a:lstStyle/>
          <a:p>
            <a:pPr algn="just"/>
            <a:r>
              <a:rPr lang="de-DE" sz="2000" dirty="0">
                <a:latin typeface="+mn-lt"/>
              </a:rPr>
              <a:t>&gt; Es lässt sich zeigen, dass gilt:</a:t>
            </a:r>
          </a:p>
        </p:txBody>
      </p:sp>
      <mc:AlternateContent xmlns:mc="http://schemas.openxmlformats.org/markup-compatibility/2006" xmlns:a14="http://schemas.microsoft.com/office/drawing/2010/main">
        <mc:Choice Requires="a14">
          <p:sp>
            <p:nvSpPr>
              <p:cNvPr id="16" name="Textfeld 15"/>
              <p:cNvSpPr txBox="1"/>
              <p:nvPr/>
            </p:nvSpPr>
            <p:spPr>
              <a:xfrm>
                <a:off x="1331640" y="4516968"/>
                <a:ext cx="3672408" cy="69121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r>
                            <a:rPr lang="de-DE" sz="2000" b="0" i="1" dirty="0" smtClean="0">
                              <a:latin typeface="Cambria Math" panose="02040503050406030204" pitchFamily="18" charset="0"/>
                              <a:ea typeface="Cambria Math" panose="02040503050406030204" pitchFamily="18" charset="0"/>
                            </a:rPr>
                            <m:t>𝛽</m:t>
                          </m:r>
                        </m:e>
                        <m:sub>
                          <m:r>
                            <a:rPr lang="de-DE" sz="2000" b="0" i="1" dirty="0" smtClean="0">
                              <a:latin typeface="Cambria Math" panose="02040503050406030204" pitchFamily="18" charset="0"/>
                              <a:ea typeface="Cambria Math"/>
                            </a:rPr>
                            <m:t>𝑌</m:t>
                          </m:r>
                          <m:r>
                            <a:rPr lang="de-DE" sz="2000" b="0" i="1" dirty="0" smtClean="0">
                              <a:latin typeface="Cambria Math" panose="02040503050406030204" pitchFamily="18" charset="0"/>
                              <a:ea typeface="Cambria Math"/>
                            </a:rPr>
                            <m:t>~</m:t>
                          </m:r>
                          <m:r>
                            <a:rPr lang="de-DE" sz="2000" b="0" i="1" dirty="0" smtClean="0">
                              <a:latin typeface="Cambria Math" panose="02040503050406030204" pitchFamily="18" charset="0"/>
                              <a:ea typeface="Cambria Math"/>
                            </a:rPr>
                            <m:t>𝑋</m:t>
                          </m:r>
                        </m:sub>
                      </m:sSub>
                      <m:r>
                        <a:rPr lang="de-DE" sz="2000" b="0" i="1" dirty="0" smtClean="0">
                          <a:latin typeface="Cambria Math" panose="02040503050406030204" pitchFamily="18" charset="0"/>
                          <a:ea typeface="Cambria Math"/>
                        </a:rPr>
                        <m:t>=</m:t>
                      </m:r>
                      <m:sSub>
                        <m:sSubPr>
                          <m:ctrlPr>
                            <a:rPr lang="de-DE" sz="2000" i="1" dirty="0">
                              <a:latin typeface="Cambria Math" panose="02040503050406030204" pitchFamily="18" charset="0"/>
                              <a:ea typeface="Cambria Math"/>
                            </a:rPr>
                          </m:ctrlPr>
                        </m:sSubPr>
                        <m:e>
                          <m:r>
                            <a:rPr lang="de-DE" sz="2000" i="1" dirty="0" smtClean="0">
                              <a:latin typeface="Cambria Math" panose="02040503050406030204" pitchFamily="18" charset="0"/>
                              <a:ea typeface="Cambria Math" panose="02040503050406030204" pitchFamily="18" charset="0"/>
                            </a:rPr>
                            <m:t>𝛽</m:t>
                          </m:r>
                        </m:e>
                        <m:sub>
                          <m:r>
                            <a:rPr lang="de-DE" sz="2000" i="1" dirty="0">
                              <a:latin typeface="Cambria Math" panose="02040503050406030204" pitchFamily="18" charset="0"/>
                              <a:ea typeface="Cambria Math"/>
                            </a:rPr>
                            <m:t>𝑌</m:t>
                          </m:r>
                          <m:r>
                            <a:rPr lang="de-DE" sz="2000" i="1" dirty="0">
                              <a:latin typeface="Cambria Math" panose="02040503050406030204" pitchFamily="18" charset="0"/>
                              <a:ea typeface="Cambria Math"/>
                            </a:rPr>
                            <m:t>~</m:t>
                          </m:r>
                          <m:r>
                            <a:rPr lang="de-DE" sz="2000" i="1" dirty="0">
                              <a:latin typeface="Cambria Math" panose="02040503050406030204" pitchFamily="18" charset="0"/>
                              <a:ea typeface="Cambria Math"/>
                            </a:rPr>
                            <m:t>𝑋</m:t>
                          </m:r>
                          <m:r>
                            <a:rPr lang="de-DE" sz="2000" i="1" dirty="0" smtClean="0">
                              <a:latin typeface="Cambria Math" panose="02040503050406030204" pitchFamily="18" charset="0"/>
                              <a:ea typeface="Cambria Math" panose="02040503050406030204" pitchFamily="18" charset="0"/>
                            </a:rPr>
                            <m:t>•</m:t>
                          </m:r>
                          <m:r>
                            <a:rPr lang="de-DE" sz="2000" b="0" i="1" dirty="0" smtClean="0">
                              <a:latin typeface="Cambria Math" panose="02040503050406030204" pitchFamily="18" charset="0"/>
                              <a:ea typeface="Cambria Math" panose="02040503050406030204" pitchFamily="18" charset="0"/>
                            </a:rPr>
                            <m:t>𝑍</m:t>
                          </m:r>
                        </m:sub>
                      </m:sSub>
                      <m:r>
                        <a:rPr lang="de-DE" sz="2000" b="0" i="1" dirty="0" smtClean="0">
                          <a:latin typeface="Cambria Math" panose="02040503050406030204" pitchFamily="18" charset="0"/>
                          <a:ea typeface="Cambria Math"/>
                        </a:rPr>
                        <m:t>+</m:t>
                      </m:r>
                      <m:sSub>
                        <m:sSubPr>
                          <m:ctrlPr>
                            <a:rPr lang="de-DE" sz="2000" i="1" dirty="0">
                              <a:latin typeface="Cambria Math" panose="02040503050406030204" pitchFamily="18" charset="0"/>
                              <a:ea typeface="Cambria Math"/>
                            </a:rPr>
                          </m:ctrlPr>
                        </m:sSubPr>
                        <m:e>
                          <m:r>
                            <a:rPr lang="de-DE" sz="2000" i="1" dirty="0">
                              <a:latin typeface="Cambria Math" panose="02040503050406030204" pitchFamily="18" charset="0"/>
                              <a:ea typeface="Cambria Math" panose="02040503050406030204" pitchFamily="18" charset="0"/>
                            </a:rPr>
                            <m:t>𝛽</m:t>
                          </m:r>
                        </m:e>
                        <m:sub>
                          <m:r>
                            <a:rPr lang="de-DE" sz="2000" i="1" dirty="0">
                              <a:latin typeface="Cambria Math" panose="02040503050406030204" pitchFamily="18" charset="0"/>
                              <a:ea typeface="Cambria Math"/>
                            </a:rPr>
                            <m:t>𝑌</m:t>
                          </m:r>
                          <m:r>
                            <a:rPr lang="de-DE" sz="2000" i="1" dirty="0">
                              <a:latin typeface="Cambria Math" panose="02040503050406030204" pitchFamily="18" charset="0"/>
                              <a:ea typeface="Cambria Math"/>
                            </a:rPr>
                            <m:t>~</m:t>
                          </m:r>
                          <m:r>
                            <a:rPr lang="de-DE" sz="2000" b="0" i="1" dirty="0" smtClean="0">
                              <a:latin typeface="Cambria Math" panose="02040503050406030204" pitchFamily="18" charset="0"/>
                              <a:ea typeface="Cambria Math"/>
                            </a:rPr>
                            <m:t>𝑍</m:t>
                          </m:r>
                          <m:r>
                            <a:rPr lang="de-DE" sz="2000" i="1" dirty="0">
                              <a:latin typeface="Cambria Math" panose="02040503050406030204" pitchFamily="18" charset="0"/>
                              <a:ea typeface="Cambria Math" panose="02040503050406030204" pitchFamily="18" charset="0"/>
                            </a:rPr>
                            <m:t>•</m:t>
                          </m:r>
                          <m:r>
                            <a:rPr lang="de-DE" sz="2000" b="0" i="1" dirty="0" smtClean="0">
                              <a:latin typeface="Cambria Math" panose="02040503050406030204" pitchFamily="18" charset="0"/>
                              <a:ea typeface="Cambria Math" panose="02040503050406030204" pitchFamily="18" charset="0"/>
                            </a:rPr>
                            <m:t>𝑋</m:t>
                          </m:r>
                        </m:sub>
                      </m:sSub>
                      <m:f>
                        <m:fPr>
                          <m:ctrlPr>
                            <a:rPr lang="de-DE" sz="2000" i="1" dirty="0" smtClean="0">
                              <a:latin typeface="Cambria Math" panose="02040503050406030204" pitchFamily="18" charset="0"/>
                              <a:ea typeface="Cambria Math" panose="02040503050406030204" pitchFamily="18" charset="0"/>
                            </a:rPr>
                          </m:ctrlPr>
                        </m:fPr>
                        <m:num>
                          <m:sSub>
                            <m:sSubPr>
                              <m:ctrlPr>
                                <a:rPr lang="de-DE" sz="2000" i="1" dirty="0" smtClean="0">
                                  <a:latin typeface="Cambria Math" panose="02040503050406030204" pitchFamily="18" charset="0"/>
                                  <a:ea typeface="Cambria Math" panose="02040503050406030204" pitchFamily="18" charset="0"/>
                                </a:rPr>
                              </m:ctrlPr>
                            </m:sSubPr>
                            <m:e>
                              <m:r>
                                <a:rPr lang="de-DE" sz="2000" i="1" dirty="0" smtClean="0">
                                  <a:latin typeface="Cambria Math" panose="02040503050406030204" pitchFamily="18" charset="0"/>
                                  <a:ea typeface="Cambria Math" panose="02040503050406030204" pitchFamily="18" charset="0"/>
                                </a:rPr>
                                <m:t>𝜎</m:t>
                              </m:r>
                            </m:e>
                            <m:sub>
                              <m:r>
                                <a:rPr lang="de-DE" sz="2000" b="0" i="1" dirty="0" smtClean="0">
                                  <a:latin typeface="Cambria Math" panose="02040503050406030204" pitchFamily="18" charset="0"/>
                                  <a:ea typeface="Cambria Math" panose="02040503050406030204" pitchFamily="18" charset="0"/>
                                </a:rPr>
                                <m:t>𝑋𝑍</m:t>
                              </m:r>
                            </m:sub>
                          </m:sSub>
                        </m:num>
                        <m:den>
                          <m:sSubSup>
                            <m:sSubSupPr>
                              <m:ctrlPr>
                                <a:rPr lang="de-DE" sz="2000" i="1" dirty="0" smtClean="0">
                                  <a:latin typeface="Cambria Math" panose="02040503050406030204" pitchFamily="18" charset="0"/>
                                  <a:ea typeface="Cambria Math" panose="02040503050406030204" pitchFamily="18" charset="0"/>
                                </a:rPr>
                              </m:ctrlPr>
                            </m:sSubSupPr>
                            <m:e>
                              <m:r>
                                <a:rPr lang="de-DE" sz="2000" i="1" dirty="0">
                                  <a:latin typeface="Cambria Math" panose="02040503050406030204" pitchFamily="18" charset="0"/>
                                  <a:ea typeface="Cambria Math" panose="02040503050406030204" pitchFamily="18" charset="0"/>
                                </a:rPr>
                                <m:t>𝜎</m:t>
                              </m:r>
                            </m:e>
                            <m:sub>
                              <m:r>
                                <a:rPr lang="de-DE" sz="2000" b="0" i="1" dirty="0" smtClean="0">
                                  <a:latin typeface="Cambria Math" panose="02040503050406030204" pitchFamily="18" charset="0"/>
                                  <a:ea typeface="Cambria Math" panose="02040503050406030204" pitchFamily="18" charset="0"/>
                                </a:rPr>
                                <m:t>𝑋</m:t>
                              </m:r>
                            </m:sub>
                            <m:sup>
                              <m:r>
                                <a:rPr lang="de-DE" sz="2000" b="0" i="1" dirty="0" smtClean="0">
                                  <a:latin typeface="Cambria Math" panose="02040503050406030204" pitchFamily="18" charset="0"/>
                                  <a:ea typeface="Cambria Math" panose="02040503050406030204" pitchFamily="18" charset="0"/>
                                </a:rPr>
                                <m:t>2</m:t>
                              </m:r>
                            </m:sup>
                          </m:sSubSup>
                        </m:den>
                      </m:f>
                    </m:oMath>
                  </m:oMathPara>
                </a14:m>
                <a:endParaRPr lang="de-DE" sz="2000" dirty="0">
                  <a:solidFill>
                    <a:schemeClr val="tx1"/>
                  </a:solidFill>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1331640" y="4516968"/>
                <a:ext cx="3672408" cy="691215"/>
              </a:xfrm>
              <a:prstGeom prst="rect">
                <a:avLst/>
              </a:prstGeom>
              <a:blipFill>
                <a:blip r:embed="rId4"/>
                <a:stretch>
                  <a:fillRect/>
                </a:stretch>
              </a:blipFill>
            </p:spPr>
            <p:txBody>
              <a:bodyPr/>
              <a:lstStyle/>
              <a:p>
                <a:r>
                  <a:rPr lang="en-US">
                    <a:noFill/>
                  </a:rPr>
                  <a:t> </a:t>
                </a:r>
              </a:p>
            </p:txBody>
          </p:sp>
        </mc:Fallback>
      </mc:AlternateContent>
      <p:sp>
        <p:nvSpPr>
          <p:cNvPr id="17" name="Textfeld 16"/>
          <p:cNvSpPr txBox="1"/>
          <p:nvPr/>
        </p:nvSpPr>
        <p:spPr>
          <a:xfrm>
            <a:off x="4581627" y="4688201"/>
            <a:ext cx="630619" cy="400110"/>
          </a:xfrm>
          <a:prstGeom prst="rect">
            <a:avLst/>
          </a:prstGeom>
          <a:noFill/>
        </p:spPr>
        <p:txBody>
          <a:bodyPr wrap="square" rtlCol="0">
            <a:spAutoFit/>
          </a:bodyPr>
          <a:lstStyle/>
          <a:p>
            <a:pPr algn="just"/>
            <a:r>
              <a:rPr lang="de-DE" sz="2000" dirty="0">
                <a:latin typeface="+mn-lt"/>
              </a:rPr>
              <a:t>mit</a:t>
            </a:r>
          </a:p>
        </p:txBody>
      </p:sp>
      <mc:AlternateContent xmlns:mc="http://schemas.openxmlformats.org/markup-compatibility/2006" xmlns:a14="http://schemas.microsoft.com/office/drawing/2010/main">
        <mc:Choice Requires="a14">
          <p:sp>
            <p:nvSpPr>
              <p:cNvPr id="18" name="Textfeld 17"/>
              <p:cNvSpPr txBox="1"/>
              <p:nvPr/>
            </p:nvSpPr>
            <p:spPr>
              <a:xfrm>
                <a:off x="5201762" y="4557685"/>
                <a:ext cx="1512168" cy="69121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r>
                            <a:rPr lang="de-DE" sz="2000" i="1" dirty="0">
                              <a:latin typeface="Cambria Math" panose="02040503050406030204" pitchFamily="18" charset="0"/>
                              <a:ea typeface="Cambria Math" panose="02040503050406030204" pitchFamily="18" charset="0"/>
                            </a:rPr>
                            <m:t>𝛽</m:t>
                          </m:r>
                        </m:e>
                        <m:sub>
                          <m:r>
                            <a:rPr lang="de-DE" sz="2000" b="0" i="1" dirty="0" smtClean="0">
                              <a:latin typeface="Cambria Math" panose="02040503050406030204" pitchFamily="18" charset="0"/>
                              <a:ea typeface="Cambria Math"/>
                            </a:rPr>
                            <m:t>𝑌</m:t>
                          </m:r>
                          <m:r>
                            <a:rPr lang="de-DE" sz="2000" b="0" i="1" dirty="0" smtClean="0">
                              <a:latin typeface="Cambria Math" panose="02040503050406030204" pitchFamily="18" charset="0"/>
                              <a:ea typeface="Cambria Math"/>
                            </a:rPr>
                            <m:t>~</m:t>
                          </m:r>
                          <m:r>
                            <a:rPr lang="de-DE" sz="2000" b="0" i="1" dirty="0" smtClean="0">
                              <a:latin typeface="Cambria Math" panose="02040503050406030204" pitchFamily="18" charset="0"/>
                              <a:ea typeface="Cambria Math"/>
                            </a:rPr>
                            <m:t>𝑋</m:t>
                          </m:r>
                        </m:sub>
                      </m:sSub>
                      <m:r>
                        <a:rPr lang="de-DE" sz="2000" b="0" i="1" dirty="0" smtClean="0">
                          <a:latin typeface="Cambria Math" panose="02040503050406030204" pitchFamily="18" charset="0"/>
                          <a:ea typeface="Cambria Math"/>
                        </a:rPr>
                        <m:t>=</m:t>
                      </m:r>
                      <m:f>
                        <m:fPr>
                          <m:ctrlPr>
                            <a:rPr lang="de-DE" sz="2000" i="1" dirty="0" smtClean="0">
                              <a:latin typeface="Cambria Math" panose="02040503050406030204" pitchFamily="18" charset="0"/>
                              <a:ea typeface="Cambria Math" panose="02040503050406030204" pitchFamily="18" charset="0"/>
                            </a:rPr>
                          </m:ctrlPr>
                        </m:fPr>
                        <m:num>
                          <m:sSub>
                            <m:sSubPr>
                              <m:ctrlPr>
                                <a:rPr lang="de-DE" sz="2000" i="1" dirty="0" smtClean="0">
                                  <a:latin typeface="Cambria Math" panose="02040503050406030204" pitchFamily="18" charset="0"/>
                                  <a:ea typeface="Cambria Math" panose="02040503050406030204" pitchFamily="18" charset="0"/>
                                </a:rPr>
                              </m:ctrlPr>
                            </m:sSubPr>
                            <m:e>
                              <m:r>
                                <a:rPr lang="de-DE" sz="2000" i="1" dirty="0">
                                  <a:latin typeface="Cambria Math" panose="02040503050406030204" pitchFamily="18" charset="0"/>
                                  <a:ea typeface="Cambria Math" panose="02040503050406030204" pitchFamily="18" charset="0"/>
                                </a:rPr>
                                <m:t>𝜎</m:t>
                              </m:r>
                            </m:e>
                            <m:sub>
                              <m:r>
                                <a:rPr lang="de-DE" sz="2000" b="0" i="1" dirty="0" smtClean="0">
                                  <a:latin typeface="Cambria Math" panose="02040503050406030204" pitchFamily="18" charset="0"/>
                                  <a:ea typeface="Cambria Math" panose="02040503050406030204" pitchFamily="18" charset="0"/>
                                </a:rPr>
                                <m:t>𝑋𝑌</m:t>
                              </m:r>
                            </m:sub>
                          </m:sSub>
                        </m:num>
                        <m:den>
                          <m:sSubSup>
                            <m:sSubSupPr>
                              <m:ctrlPr>
                                <a:rPr lang="de-DE" sz="2000" i="1" dirty="0" smtClean="0">
                                  <a:latin typeface="Cambria Math" panose="02040503050406030204" pitchFamily="18" charset="0"/>
                                  <a:ea typeface="Cambria Math" panose="02040503050406030204" pitchFamily="18" charset="0"/>
                                </a:rPr>
                              </m:ctrlPr>
                            </m:sSubSupPr>
                            <m:e>
                              <m:r>
                                <a:rPr lang="de-DE" sz="2000" i="1" dirty="0">
                                  <a:latin typeface="Cambria Math" panose="02040503050406030204" pitchFamily="18" charset="0"/>
                                  <a:ea typeface="Cambria Math" panose="02040503050406030204" pitchFamily="18" charset="0"/>
                                </a:rPr>
                                <m:t>𝜎</m:t>
                              </m:r>
                            </m:e>
                            <m:sub>
                              <m:r>
                                <a:rPr lang="de-DE" sz="2000" b="0" i="1" dirty="0" smtClean="0">
                                  <a:latin typeface="Cambria Math" panose="02040503050406030204" pitchFamily="18" charset="0"/>
                                  <a:ea typeface="Cambria Math" panose="02040503050406030204" pitchFamily="18" charset="0"/>
                                </a:rPr>
                                <m:t>𝑋</m:t>
                              </m:r>
                            </m:sub>
                            <m:sup>
                              <m:r>
                                <a:rPr lang="de-DE" sz="2000" b="0" i="1" dirty="0" smtClean="0">
                                  <a:latin typeface="Cambria Math" panose="02040503050406030204" pitchFamily="18" charset="0"/>
                                  <a:ea typeface="Cambria Math" panose="02040503050406030204" pitchFamily="18" charset="0"/>
                                </a:rPr>
                                <m:t>2</m:t>
                              </m:r>
                            </m:sup>
                          </m:sSubSup>
                        </m:den>
                      </m:f>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5201762" y="4557685"/>
                <a:ext cx="1512168" cy="691215"/>
              </a:xfrm>
              <a:prstGeom prst="rect">
                <a:avLst/>
              </a:prstGeom>
              <a:blipFill>
                <a:blip r:embed="rId5"/>
                <a:stretch>
                  <a:fillRect/>
                </a:stretch>
              </a:blipFill>
            </p:spPr>
            <p:txBody>
              <a:bodyPr/>
              <a:lstStyle/>
              <a:p>
                <a:r>
                  <a:rPr lang="en-US">
                    <a:noFill/>
                  </a:rPr>
                  <a:t> </a:t>
                </a:r>
              </a:p>
            </p:txBody>
          </p:sp>
        </mc:Fallback>
      </mc:AlternateContent>
      <p:sp>
        <p:nvSpPr>
          <p:cNvPr id="19" name="Geschweifte Klammer links 18"/>
          <p:cNvSpPr/>
          <p:nvPr/>
        </p:nvSpPr>
        <p:spPr>
          <a:xfrm rot="16200000">
            <a:off x="3807420" y="4634548"/>
            <a:ext cx="208237" cy="1340178"/>
          </a:xfrm>
          <a:prstGeom prst="leftBrace">
            <a:avLst>
              <a:gd name="adj1" fmla="val 8264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feld 19"/>
          <p:cNvSpPr txBox="1"/>
          <p:nvPr/>
        </p:nvSpPr>
        <p:spPr>
          <a:xfrm>
            <a:off x="2763974" y="5422372"/>
            <a:ext cx="2667074" cy="369332"/>
          </a:xfrm>
          <a:prstGeom prst="rect">
            <a:avLst/>
          </a:prstGeom>
          <a:noFill/>
        </p:spPr>
        <p:txBody>
          <a:bodyPr wrap="square" rtlCol="0">
            <a:spAutoFit/>
          </a:bodyPr>
          <a:lstStyle/>
          <a:p>
            <a:r>
              <a:rPr lang="de-DE" b="1" dirty="0">
                <a:solidFill>
                  <a:srgbClr val="0070C0"/>
                </a:solidFill>
                <a:latin typeface="+mn-lt"/>
              </a:rPr>
              <a:t>Theoretische Verzerrung</a:t>
            </a:r>
            <a:endParaRPr lang="en-US" b="1" dirty="0">
              <a:solidFill>
                <a:srgbClr val="0070C0"/>
              </a:solidFill>
              <a:latin typeface="+mn-lt"/>
            </a:endParaRPr>
          </a:p>
        </p:txBody>
      </p:sp>
      <p:sp>
        <p:nvSpPr>
          <p:cNvPr id="22" name="Textfeld 21"/>
          <p:cNvSpPr txBox="1">
            <a:spLocks noChangeArrowheads="1"/>
          </p:cNvSpPr>
          <p:nvPr/>
        </p:nvSpPr>
        <p:spPr bwMode="auto">
          <a:xfrm>
            <a:off x="453430" y="1218081"/>
            <a:ext cx="541471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Erweiterung auf höherdimensionale Fälle </a:t>
            </a:r>
            <a:r>
              <a:rPr lang="de-DE" sz="2000" dirty="0">
                <a:solidFill>
                  <a:srgbClr val="0070C0"/>
                </a:solidFill>
                <a:latin typeface="+mn-lt"/>
              </a:rPr>
              <a:t>●</a:t>
            </a:r>
            <a:endParaRPr lang="de-DE" sz="2000" b="1" dirty="0">
              <a:solidFill>
                <a:srgbClr val="0070C0"/>
              </a:solidFill>
              <a:latin typeface="+mn-lt"/>
            </a:endParaRPr>
          </a:p>
        </p:txBody>
      </p:sp>
      <p:sp>
        <p:nvSpPr>
          <p:cNvPr id="23" name="Textfeld 22"/>
          <p:cNvSpPr txBox="1"/>
          <p:nvPr/>
        </p:nvSpPr>
        <p:spPr>
          <a:xfrm>
            <a:off x="683567" y="1653093"/>
            <a:ext cx="7554921" cy="400110"/>
          </a:xfrm>
          <a:prstGeom prst="rect">
            <a:avLst/>
          </a:prstGeom>
          <a:noFill/>
        </p:spPr>
        <p:txBody>
          <a:bodyPr wrap="square" rtlCol="0">
            <a:spAutoFit/>
          </a:bodyPr>
          <a:lstStyle/>
          <a:p>
            <a:pPr algn="just"/>
            <a:r>
              <a:rPr lang="de-DE" sz="2000" b="1" dirty="0">
                <a:solidFill>
                  <a:srgbClr val="0070C0"/>
                </a:solidFill>
                <a:latin typeface="+mn-lt"/>
              </a:rPr>
              <a:t>Theoretische multiple Regression</a:t>
            </a:r>
            <a:r>
              <a:rPr lang="de-DE" sz="2000" dirty="0">
                <a:latin typeface="+mn-lt"/>
              </a:rPr>
              <a:t> als Technik nötig… </a:t>
            </a:r>
          </a:p>
        </p:txBody>
      </p:sp>
      <p:sp>
        <p:nvSpPr>
          <p:cNvPr id="2" name="Rechteck 1"/>
          <p:cNvSpPr/>
          <p:nvPr/>
        </p:nvSpPr>
        <p:spPr>
          <a:xfrm>
            <a:off x="1331640" y="4516968"/>
            <a:ext cx="5666287" cy="143115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02917461"/>
      </p:ext>
    </p:extLst>
  </p:cSld>
  <p:clrMapOvr>
    <a:masterClrMapping/>
  </p:clrMapOvr>
</p:sld>
</file>

<file path=ppt/slides/slide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124744"/>
            <a:ext cx="431971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Verbindung von Empirie und Theorie</a:t>
            </a:r>
          </a:p>
        </p:txBody>
      </p:sp>
      <p:sp>
        <p:nvSpPr>
          <p:cNvPr id="8" name="Textfeld 7"/>
          <p:cNvSpPr txBox="1">
            <a:spLocks noChangeArrowheads="1"/>
          </p:cNvSpPr>
          <p:nvPr/>
        </p:nvSpPr>
        <p:spPr bwMode="auto">
          <a:xfrm>
            <a:off x="468311" y="1700808"/>
            <a:ext cx="20154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Grundlagen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1" y="4823527"/>
            <a:ext cx="655196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Konsistente Schätzungen bei der partiellen Regression </a:t>
            </a:r>
            <a:r>
              <a:rPr lang="de-DE" sz="2000" dirty="0">
                <a:solidFill>
                  <a:srgbClr val="0070C0"/>
                </a:solidFill>
                <a:latin typeface="+mn-lt"/>
              </a:rPr>
              <a:t>●</a:t>
            </a:r>
            <a:endParaRPr lang="de-DE" sz="2000" b="1" dirty="0">
              <a:solidFill>
                <a:srgbClr val="0070C0"/>
              </a:solidFill>
              <a:latin typeface="+mn-lt"/>
            </a:endParaRPr>
          </a:p>
        </p:txBody>
      </p: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mc:AlternateContent xmlns:mc="http://schemas.openxmlformats.org/markup-compatibility/2006" xmlns:a14="http://schemas.microsoft.com/office/drawing/2010/main">
        <mc:Choice Requires="a14">
          <p:sp>
            <p:nvSpPr>
              <p:cNvPr id="19" name="Textfeld 18"/>
              <p:cNvSpPr txBox="1"/>
              <p:nvPr/>
            </p:nvSpPr>
            <p:spPr>
              <a:xfrm>
                <a:off x="457200" y="2122934"/>
                <a:ext cx="7996906" cy="1631216"/>
              </a:xfrm>
              <a:prstGeom prst="rect">
                <a:avLst/>
              </a:prstGeom>
              <a:noFill/>
            </p:spPr>
            <p:txBody>
              <a:bodyPr wrap="square" rtlCol="0">
                <a:spAutoFit/>
              </a:bodyPr>
              <a:lstStyle/>
              <a:p>
                <a:pPr algn="just"/>
                <a:r>
                  <a:rPr lang="de-DE" sz="2000" dirty="0">
                    <a:latin typeface="+mn-lt"/>
                  </a:rPr>
                  <a:t>&gt; Wir fassen nun dreidimensionale (empirische) Beobachtungswerte </a:t>
                </a:r>
              </a:p>
              <a:p>
                <a:pPr algn="just"/>
                <a:r>
                  <a:rPr lang="de-DE" sz="2000" dirty="0"/>
                  <a:t>          </a:t>
                </a:r>
                <a14:m>
                  <m:oMath xmlns:m="http://schemas.openxmlformats.org/officeDocument/2006/math">
                    <m:d>
                      <m:dPr>
                        <m:ctrlPr>
                          <a:rPr lang="de-DE" sz="2000" i="1" smtClean="0">
                            <a:latin typeface="Cambria Math" panose="02040503050406030204" pitchFamily="18" charset="0"/>
                          </a:rPr>
                        </m:ctrlPr>
                      </m:dPr>
                      <m:e>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𝑥</m:t>
                            </m:r>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𝑦</m:t>
                            </m:r>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𝑧</m:t>
                            </m:r>
                          </m:e>
                          <m:sub>
                            <m:r>
                              <a:rPr lang="de-DE" sz="2000" b="0" i="1" smtClean="0">
                                <a:latin typeface="Cambria Math" panose="02040503050406030204" pitchFamily="18" charset="0"/>
                              </a:rPr>
                              <m:t>1</m:t>
                            </m:r>
                          </m:sub>
                        </m:sSub>
                      </m:e>
                    </m:d>
                    <m:r>
                      <a:rPr lang="de-DE" sz="2000" b="0" i="1" smtClean="0">
                        <a:latin typeface="Cambria Math" panose="02040503050406030204" pitchFamily="18" charset="0"/>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𝑥</m:t>
                            </m:r>
                          </m:e>
                          <m:sub>
                            <m:r>
                              <a:rPr lang="de-DE" sz="2000" b="0" i="1" smtClean="0">
                                <a:latin typeface="Cambria Math" panose="02040503050406030204" pitchFamily="18" charset="0"/>
                              </a:rPr>
                              <m:t>2</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𝑦</m:t>
                            </m:r>
                          </m:e>
                          <m:sub>
                            <m:r>
                              <a:rPr lang="de-DE" sz="2000" b="0" i="1" smtClean="0">
                                <a:latin typeface="Cambria Math" panose="02040503050406030204" pitchFamily="18" charset="0"/>
                              </a:rPr>
                              <m:t>2</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𝑧</m:t>
                            </m:r>
                          </m:e>
                          <m:sub>
                            <m:r>
                              <a:rPr lang="de-DE" sz="2000" b="0" i="1" smtClean="0">
                                <a:latin typeface="Cambria Math" panose="02040503050406030204" pitchFamily="18" charset="0"/>
                              </a:rPr>
                              <m:t>2</m:t>
                            </m:r>
                          </m:sub>
                        </m:sSub>
                      </m:e>
                    </m:d>
                    <m:r>
                      <a:rPr lang="de-DE" sz="2000" b="0" i="1" smtClean="0">
                        <a:latin typeface="Cambria Math" panose="02040503050406030204" pitchFamily="18" charset="0"/>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𝑥</m:t>
                            </m:r>
                          </m:e>
                          <m:sub>
                            <m:r>
                              <a:rPr lang="de-DE" sz="2000" b="0" i="1" smtClean="0">
                                <a:latin typeface="Cambria Math" panose="02040503050406030204" pitchFamily="18" charset="0"/>
                              </a:rPr>
                              <m:t>𝑛</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𝑦</m:t>
                            </m:r>
                          </m:e>
                          <m:sub>
                            <m:r>
                              <a:rPr lang="de-DE" sz="2000" b="0" i="1" smtClean="0">
                                <a:latin typeface="Cambria Math" panose="02040503050406030204" pitchFamily="18" charset="0"/>
                              </a:rPr>
                              <m:t>𝑛</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𝑧</m:t>
                            </m:r>
                          </m:e>
                          <m:sub>
                            <m:r>
                              <a:rPr lang="de-DE" sz="2000" b="0" i="1" smtClean="0">
                                <a:latin typeface="Cambria Math" panose="02040503050406030204" pitchFamily="18" charset="0"/>
                              </a:rPr>
                              <m:t>𝑛</m:t>
                            </m:r>
                          </m:sub>
                        </m:sSub>
                      </m:e>
                    </m:d>
                  </m:oMath>
                </a14:m>
                <a:endParaRPr lang="de-DE" sz="2000" dirty="0">
                  <a:latin typeface="+mn-lt"/>
                </a:endParaRPr>
              </a:p>
              <a:p>
                <a:pPr algn="just"/>
                <a:r>
                  <a:rPr lang="de-DE" sz="2000" dirty="0">
                    <a:latin typeface="+mn-lt"/>
                  </a:rPr>
                  <a:t>    als Realisationen dreidimensionaler Zufallsvektoren (Stichprobe)</a:t>
                </a:r>
              </a:p>
              <a:p>
                <a:pPr algn="just"/>
                <a:r>
                  <a:rPr lang="de-DE" sz="2000" dirty="0"/>
                  <a:t>          </a:t>
                </a:r>
                <a14:m>
                  <m:oMath xmlns:m="http://schemas.openxmlformats.org/officeDocument/2006/math">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panose="02040503050406030204" pitchFamily="18" charset="0"/>
                              </a:rPr>
                              <m:t>𝑋</m:t>
                            </m:r>
                          </m:e>
                          <m:sub>
                            <m:r>
                              <a:rPr lang="de-DE" sz="2000" i="1">
                                <a:latin typeface="Cambria Math" panose="02040503050406030204" pitchFamily="18" charset="0"/>
                              </a:rPr>
                              <m:t>1</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b="0" i="1" smtClean="0">
                                <a:latin typeface="Cambria Math" panose="02040503050406030204" pitchFamily="18" charset="0"/>
                              </a:rPr>
                              <m:t>𝑌</m:t>
                            </m:r>
                          </m:e>
                          <m:sub>
                            <m:r>
                              <a:rPr lang="de-DE" sz="2000" i="1">
                                <a:latin typeface="Cambria Math" panose="02040503050406030204" pitchFamily="18" charset="0"/>
                              </a:rPr>
                              <m:t>1</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b="0" i="1" smtClean="0">
                                <a:latin typeface="Cambria Math" panose="02040503050406030204" pitchFamily="18" charset="0"/>
                              </a:rPr>
                              <m:t>𝑍</m:t>
                            </m:r>
                          </m:e>
                          <m:sub>
                            <m:r>
                              <a:rPr lang="de-DE" sz="2000" i="1">
                                <a:latin typeface="Cambria Math" panose="02040503050406030204" pitchFamily="18" charset="0"/>
                              </a:rPr>
                              <m:t>1</m:t>
                            </m:r>
                          </m:sub>
                        </m:sSub>
                      </m:e>
                    </m:d>
                    <m:r>
                      <a:rPr lang="de-DE" sz="2000" i="1">
                        <a:latin typeface="Cambria Math" panose="02040503050406030204" pitchFamily="18" charset="0"/>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panose="02040503050406030204" pitchFamily="18" charset="0"/>
                              </a:rPr>
                              <m:t>𝑋</m:t>
                            </m:r>
                          </m:e>
                          <m:sub>
                            <m:r>
                              <a:rPr lang="de-DE" sz="2000" i="1">
                                <a:latin typeface="Cambria Math" panose="02040503050406030204" pitchFamily="18" charset="0"/>
                              </a:rPr>
                              <m:t>2</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b="0" i="1" smtClean="0">
                                <a:latin typeface="Cambria Math" panose="02040503050406030204" pitchFamily="18" charset="0"/>
                              </a:rPr>
                              <m:t>𝑌</m:t>
                            </m:r>
                          </m:e>
                          <m:sub>
                            <m:r>
                              <a:rPr lang="de-DE" sz="2000" i="1">
                                <a:latin typeface="Cambria Math" panose="02040503050406030204" pitchFamily="18" charset="0"/>
                              </a:rPr>
                              <m:t>2</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b="0" i="1" smtClean="0">
                                <a:latin typeface="Cambria Math" panose="02040503050406030204" pitchFamily="18" charset="0"/>
                              </a:rPr>
                              <m:t>𝑍</m:t>
                            </m:r>
                          </m:e>
                          <m:sub>
                            <m:r>
                              <a:rPr lang="de-DE" sz="2000" i="1">
                                <a:latin typeface="Cambria Math" panose="02040503050406030204" pitchFamily="18" charset="0"/>
                              </a:rPr>
                              <m:t>2</m:t>
                            </m:r>
                          </m:sub>
                        </m:sSub>
                      </m:e>
                    </m:d>
                    <m:r>
                      <a:rPr lang="de-DE" sz="2000" i="1">
                        <a:latin typeface="Cambria Math" panose="02040503050406030204" pitchFamily="18" charset="0"/>
                      </a:rPr>
                      <m:t>,…,</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b="0" i="1" smtClean="0">
                                <a:latin typeface="Cambria Math" panose="02040503050406030204" pitchFamily="18" charset="0"/>
                              </a:rPr>
                              <m:t>𝑋</m:t>
                            </m:r>
                          </m:e>
                          <m:sub>
                            <m:r>
                              <a:rPr lang="de-DE" sz="2000" i="1">
                                <a:latin typeface="Cambria Math" panose="02040503050406030204" pitchFamily="18" charset="0"/>
                              </a:rPr>
                              <m:t>𝑛</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b="0" i="1" smtClean="0">
                                <a:latin typeface="Cambria Math" panose="02040503050406030204" pitchFamily="18" charset="0"/>
                              </a:rPr>
                              <m:t>𝑌</m:t>
                            </m:r>
                          </m:e>
                          <m:sub>
                            <m:r>
                              <a:rPr lang="de-DE" sz="2000" i="1">
                                <a:latin typeface="Cambria Math" panose="02040503050406030204" pitchFamily="18" charset="0"/>
                              </a:rPr>
                              <m:t>𝑛</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b="0" i="1" smtClean="0">
                                <a:latin typeface="Cambria Math" panose="02040503050406030204" pitchFamily="18" charset="0"/>
                              </a:rPr>
                              <m:t>𝑍</m:t>
                            </m:r>
                          </m:e>
                          <m:sub>
                            <m:r>
                              <a:rPr lang="de-DE" sz="2000" i="1">
                                <a:latin typeface="Cambria Math" panose="02040503050406030204" pitchFamily="18" charset="0"/>
                              </a:rPr>
                              <m:t>𝑛</m:t>
                            </m:r>
                          </m:sub>
                        </m:sSub>
                      </m:e>
                    </m:d>
                  </m:oMath>
                </a14:m>
                <a:endParaRPr lang="de-DE" sz="2000" dirty="0"/>
              </a:p>
              <a:p>
                <a:pPr algn="just"/>
                <a:r>
                  <a:rPr lang="de-DE" sz="2000" dirty="0">
                    <a:latin typeface="+mn-lt"/>
                  </a:rPr>
                  <a:t>    auf und interpretieren das Ganze als Schätzproblem:</a:t>
                </a:r>
              </a:p>
            </p:txBody>
          </p:sp>
        </mc:Choice>
        <mc:Fallback xmlns="">
          <p:sp>
            <p:nvSpPr>
              <p:cNvPr id="19" name="Textfeld 18"/>
              <p:cNvSpPr txBox="1">
                <a:spLocks noRot="1" noChangeAspect="1" noMove="1" noResize="1" noEditPoints="1" noAdjustHandles="1" noChangeArrowheads="1" noChangeShapeType="1" noTextEdit="1"/>
              </p:cNvSpPr>
              <p:nvPr/>
            </p:nvSpPr>
            <p:spPr>
              <a:xfrm>
                <a:off x="457200" y="2122934"/>
                <a:ext cx="7996906" cy="1631216"/>
              </a:xfrm>
              <a:prstGeom prst="rect">
                <a:avLst/>
              </a:prstGeom>
              <a:blipFill>
                <a:blip r:embed="rId3"/>
                <a:stretch>
                  <a:fillRect l="-762" t="-1866" b="-5597"/>
                </a:stretch>
              </a:blipFill>
            </p:spPr>
            <p:txBody>
              <a:bodyPr/>
              <a:lstStyle/>
              <a:p>
                <a:r>
                  <a:rPr lang="en-US">
                    <a:noFill/>
                  </a:rPr>
                  <a:t> </a:t>
                </a:r>
              </a:p>
            </p:txBody>
          </p:sp>
        </mc:Fallback>
      </mc:AlternateContent>
      <p:sp>
        <p:nvSpPr>
          <p:cNvPr id="33" name="Textfeld 32"/>
          <p:cNvSpPr txBox="1"/>
          <p:nvPr/>
        </p:nvSpPr>
        <p:spPr>
          <a:xfrm>
            <a:off x="462190" y="3768405"/>
            <a:ext cx="7555281" cy="1015663"/>
          </a:xfrm>
          <a:prstGeom prst="rect">
            <a:avLst/>
          </a:prstGeom>
          <a:noFill/>
        </p:spPr>
        <p:txBody>
          <a:bodyPr wrap="square" rtlCol="0">
            <a:spAutoFit/>
          </a:bodyPr>
          <a:lstStyle/>
          <a:p>
            <a:pPr algn="just"/>
            <a:r>
              <a:rPr lang="de-DE" sz="2000" dirty="0">
                <a:latin typeface="+mn-lt"/>
              </a:rPr>
              <a:t>&gt; Die theoretischen Quantitäten werden als zu schätzende Parameter</a:t>
            </a:r>
          </a:p>
          <a:p>
            <a:pPr algn="just"/>
            <a:r>
              <a:rPr lang="de-DE" sz="2000" dirty="0">
                <a:latin typeface="+mn-lt"/>
              </a:rPr>
              <a:t>   aufgefasst und die stochastischen Varianten der empirischen </a:t>
            </a:r>
            <a:r>
              <a:rPr lang="de-DE" sz="2000" dirty="0" err="1">
                <a:latin typeface="+mn-lt"/>
              </a:rPr>
              <a:t>Quanti</a:t>
            </a:r>
            <a:r>
              <a:rPr lang="de-DE" sz="2000" dirty="0">
                <a:latin typeface="+mn-lt"/>
              </a:rPr>
              <a:t>-</a:t>
            </a:r>
          </a:p>
          <a:p>
            <a:pPr algn="just"/>
            <a:r>
              <a:rPr lang="de-DE" sz="2000" dirty="0">
                <a:latin typeface="+mn-lt"/>
              </a:rPr>
              <a:t>   täten als dazu korrespondierende Schätzer.</a:t>
            </a:r>
          </a:p>
        </p:txBody>
      </p:sp>
      <p:sp>
        <p:nvSpPr>
          <p:cNvPr id="34" name="Textfeld 33"/>
          <p:cNvSpPr txBox="1"/>
          <p:nvPr/>
        </p:nvSpPr>
        <p:spPr>
          <a:xfrm>
            <a:off x="468312" y="5316508"/>
            <a:ext cx="3142752" cy="400110"/>
          </a:xfrm>
          <a:prstGeom prst="rect">
            <a:avLst/>
          </a:prstGeom>
          <a:noFill/>
        </p:spPr>
        <p:txBody>
          <a:bodyPr wrap="square" rtlCol="0">
            <a:spAutoFit/>
          </a:bodyPr>
          <a:lstStyle/>
          <a:p>
            <a:pPr algn="just"/>
            <a:r>
              <a:rPr lang="de-DE" sz="2000" dirty="0">
                <a:latin typeface="+mn-lt"/>
              </a:rPr>
              <a:t>&gt; Wir definieren</a:t>
            </a:r>
          </a:p>
        </p:txBody>
      </p:sp>
      <mc:AlternateContent xmlns:mc="http://schemas.openxmlformats.org/markup-compatibility/2006" xmlns:a14="http://schemas.microsoft.com/office/drawing/2010/main">
        <mc:Choice Requires="a14">
          <p:sp>
            <p:nvSpPr>
              <p:cNvPr id="35" name="Textfeld 34"/>
              <p:cNvSpPr txBox="1"/>
              <p:nvPr/>
            </p:nvSpPr>
            <p:spPr>
              <a:xfrm>
                <a:off x="1017664" y="5685974"/>
                <a:ext cx="2994580" cy="812723"/>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panose="02040503050406030204" pitchFamily="18" charset="0"/>
                                  <a:ea typeface="Cambria Math" panose="02040503050406030204" pitchFamily="18" charset="0"/>
                                </a:rPr>
                                <m:t>𝛽</m:t>
                              </m:r>
                            </m:e>
                          </m:acc>
                        </m:e>
                        <m:sub>
                          <m:r>
                            <a:rPr lang="de-DE" sz="2000" b="0" i="1" dirty="0" smtClean="0">
                              <a:latin typeface="Cambria Math" panose="02040503050406030204" pitchFamily="18" charset="0"/>
                              <a:ea typeface="Cambria Math"/>
                            </a:rPr>
                            <m:t>𝑌</m:t>
                          </m:r>
                          <m:r>
                            <a:rPr lang="de-DE" sz="2000" b="0" i="1" dirty="0" smtClean="0">
                              <a:latin typeface="Cambria Math" panose="02040503050406030204" pitchFamily="18" charset="0"/>
                              <a:ea typeface="Cambria Math"/>
                            </a:rPr>
                            <m:t>~</m:t>
                          </m:r>
                          <m:r>
                            <a:rPr lang="de-DE" sz="2000" b="0" i="1" dirty="0" smtClean="0">
                              <a:latin typeface="Cambria Math" panose="02040503050406030204" pitchFamily="18" charset="0"/>
                              <a:ea typeface="Cambria Math"/>
                            </a:rPr>
                            <m:t>𝑋</m:t>
                          </m:r>
                          <m:r>
                            <a:rPr lang="de-DE" sz="2000" b="0" i="1" dirty="0" smtClean="0">
                              <a:latin typeface="Cambria Math" panose="02040503050406030204" pitchFamily="18" charset="0"/>
                              <a:ea typeface="Cambria Math" panose="02040503050406030204" pitchFamily="18" charset="0"/>
                            </a:rPr>
                            <m:t>•</m:t>
                          </m:r>
                          <m:r>
                            <a:rPr lang="de-DE" sz="2000" b="0" i="1" dirty="0" smtClean="0">
                              <a:latin typeface="Cambria Math" panose="02040503050406030204" pitchFamily="18" charset="0"/>
                              <a:ea typeface="Cambria Math" panose="02040503050406030204" pitchFamily="18" charset="0"/>
                            </a:rPr>
                            <m:t>𝑍</m:t>
                          </m:r>
                        </m:sub>
                      </m:sSub>
                      <m:r>
                        <a:rPr lang="de-DE" sz="2000" b="0" i="1" dirty="0" smtClean="0">
                          <a:latin typeface="Cambria Math" panose="02040503050406030204" pitchFamily="18" charset="0"/>
                          <a:ea typeface="Cambria Math"/>
                        </a:rPr>
                        <m:t>=</m:t>
                      </m:r>
                      <m:f>
                        <m:fPr>
                          <m:ctrlPr>
                            <a:rPr lang="de-DE" sz="2000" b="0" i="1" dirty="0" smtClean="0">
                              <a:latin typeface="Cambria Math" panose="02040503050406030204" pitchFamily="18" charset="0"/>
                              <a:ea typeface="Cambria Math"/>
                            </a:rPr>
                          </m:ctrlPr>
                        </m:fPr>
                        <m:num>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panose="02040503050406030204" pitchFamily="18" charset="0"/>
                                      <a:ea typeface="Cambria Math"/>
                                    </a:rPr>
                                    <m:t>𝑆</m:t>
                                  </m:r>
                                </m:e>
                              </m:acc>
                            </m:e>
                            <m:sub>
                              <m:r>
                                <a:rPr lang="de-DE" sz="2000" b="0" i="1" dirty="0" smtClean="0">
                                  <a:latin typeface="Cambria Math" panose="02040503050406030204" pitchFamily="18" charset="0"/>
                                  <a:ea typeface="Cambria Math"/>
                                </a:rPr>
                                <m:t>𝑋𝑌</m:t>
                              </m:r>
                            </m:sub>
                          </m:sSub>
                          <m:sSubSup>
                            <m:sSubSupPr>
                              <m:ctrlPr>
                                <a:rPr lang="de-DE" sz="2000" b="0" i="1" dirty="0" smtClean="0">
                                  <a:latin typeface="Cambria Math" panose="02040503050406030204" pitchFamily="18" charset="0"/>
                                  <a:ea typeface="Cambria Math"/>
                                </a:rPr>
                              </m:ctrlPr>
                            </m:sSubSup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panose="02040503050406030204" pitchFamily="18" charset="0"/>
                                      <a:ea typeface="Cambria Math"/>
                                    </a:rPr>
                                    <m:t>𝑆</m:t>
                                  </m:r>
                                </m:e>
                              </m:acc>
                            </m:e>
                            <m:sub>
                              <m:r>
                                <a:rPr lang="de-DE" sz="2000" b="0" i="1" dirty="0" smtClean="0">
                                  <a:latin typeface="Cambria Math" panose="02040503050406030204" pitchFamily="18" charset="0"/>
                                  <a:ea typeface="Cambria Math"/>
                                </a:rPr>
                                <m:t>𝑍</m:t>
                              </m:r>
                            </m:sub>
                            <m:sup>
                              <m:r>
                                <a:rPr lang="de-DE" sz="2000" b="0" i="1" dirty="0" smtClean="0">
                                  <a:latin typeface="Cambria Math" panose="02040503050406030204" pitchFamily="18" charset="0"/>
                                  <a:ea typeface="Cambria Math"/>
                                </a:rPr>
                                <m:t>2</m:t>
                              </m:r>
                            </m:sup>
                          </m:sSubSup>
                          <m:r>
                            <a:rPr lang="de-DE" sz="2000" b="0" i="1" dirty="0" smtClean="0">
                              <a:latin typeface="Cambria Math" panose="02040503050406030204" pitchFamily="18" charset="0"/>
                              <a:ea typeface="Cambria Math"/>
                            </a:rPr>
                            <m:t>−</m:t>
                          </m:r>
                          <m:sSub>
                            <m:sSubPr>
                              <m:ctrlPr>
                                <a:rPr lang="de-DE" sz="2000" i="1" dirty="0">
                                  <a:latin typeface="Cambria Math" panose="02040503050406030204" pitchFamily="18" charset="0"/>
                                  <a:ea typeface="Cambria Math"/>
                                </a:rPr>
                              </m:ctrlPr>
                            </m:sSubPr>
                            <m:e>
                              <m:acc>
                                <m:accPr>
                                  <m:chr m:val="̃"/>
                                  <m:ctrlPr>
                                    <a:rPr lang="de-DE" sz="2000" i="1" dirty="0">
                                      <a:latin typeface="Cambria Math" panose="02040503050406030204" pitchFamily="18" charset="0"/>
                                      <a:ea typeface="Cambria Math"/>
                                    </a:rPr>
                                  </m:ctrlPr>
                                </m:accPr>
                                <m:e>
                                  <m:r>
                                    <a:rPr lang="de-DE" sz="2000" i="1" dirty="0">
                                      <a:latin typeface="Cambria Math" panose="02040503050406030204" pitchFamily="18" charset="0"/>
                                      <a:ea typeface="Cambria Math"/>
                                    </a:rPr>
                                    <m:t>𝑆</m:t>
                                  </m:r>
                                </m:e>
                              </m:acc>
                            </m:e>
                            <m:sub>
                              <m:r>
                                <a:rPr lang="de-DE" sz="2000" b="0" i="1" dirty="0" smtClean="0">
                                  <a:latin typeface="Cambria Math" panose="02040503050406030204" pitchFamily="18" charset="0"/>
                                  <a:ea typeface="Cambria Math"/>
                                </a:rPr>
                                <m:t>𝑌𝑍</m:t>
                              </m:r>
                            </m:sub>
                          </m:sSub>
                          <m:sSub>
                            <m:sSubPr>
                              <m:ctrlPr>
                                <a:rPr lang="de-DE" sz="2000" i="1" dirty="0">
                                  <a:latin typeface="Cambria Math" panose="02040503050406030204" pitchFamily="18" charset="0"/>
                                  <a:ea typeface="Cambria Math"/>
                                </a:rPr>
                              </m:ctrlPr>
                            </m:sSubPr>
                            <m:e>
                              <m:acc>
                                <m:accPr>
                                  <m:chr m:val="̃"/>
                                  <m:ctrlPr>
                                    <a:rPr lang="de-DE" sz="2000" i="1" dirty="0">
                                      <a:latin typeface="Cambria Math" panose="02040503050406030204" pitchFamily="18" charset="0"/>
                                      <a:ea typeface="Cambria Math"/>
                                    </a:rPr>
                                  </m:ctrlPr>
                                </m:accPr>
                                <m:e>
                                  <m:r>
                                    <a:rPr lang="de-DE" sz="2000" i="1" dirty="0">
                                      <a:latin typeface="Cambria Math" panose="02040503050406030204" pitchFamily="18" charset="0"/>
                                      <a:ea typeface="Cambria Math"/>
                                    </a:rPr>
                                    <m:t>𝑆</m:t>
                                  </m:r>
                                </m:e>
                              </m:acc>
                            </m:e>
                            <m:sub>
                              <m:r>
                                <a:rPr lang="de-DE" sz="2000" i="1" dirty="0">
                                  <a:latin typeface="Cambria Math" panose="02040503050406030204" pitchFamily="18" charset="0"/>
                                  <a:ea typeface="Cambria Math"/>
                                </a:rPr>
                                <m:t>𝑋</m:t>
                              </m:r>
                              <m:r>
                                <a:rPr lang="de-DE" sz="2000" b="0" i="1" dirty="0" smtClean="0">
                                  <a:latin typeface="Cambria Math" panose="02040503050406030204" pitchFamily="18" charset="0"/>
                                  <a:ea typeface="Cambria Math"/>
                                </a:rPr>
                                <m:t>𝑍</m:t>
                              </m:r>
                            </m:sub>
                          </m:sSub>
                        </m:num>
                        <m:den>
                          <m:sSubSup>
                            <m:sSubSupPr>
                              <m:ctrlPr>
                                <a:rPr lang="de-DE" sz="2000" i="1" dirty="0">
                                  <a:latin typeface="Cambria Math" panose="02040503050406030204" pitchFamily="18" charset="0"/>
                                  <a:ea typeface="Cambria Math"/>
                                </a:rPr>
                              </m:ctrlPr>
                            </m:sSubSupPr>
                            <m:e>
                              <m:acc>
                                <m:accPr>
                                  <m:chr m:val="̃"/>
                                  <m:ctrlPr>
                                    <a:rPr lang="de-DE" sz="2000" i="1" dirty="0">
                                      <a:latin typeface="Cambria Math" panose="02040503050406030204" pitchFamily="18" charset="0"/>
                                      <a:ea typeface="Cambria Math"/>
                                    </a:rPr>
                                  </m:ctrlPr>
                                </m:accPr>
                                <m:e>
                                  <m:r>
                                    <a:rPr lang="de-DE" sz="2000" i="1" dirty="0">
                                      <a:latin typeface="Cambria Math" panose="02040503050406030204" pitchFamily="18" charset="0"/>
                                      <a:ea typeface="Cambria Math"/>
                                    </a:rPr>
                                    <m:t>𝑆</m:t>
                                  </m:r>
                                </m:e>
                              </m:acc>
                            </m:e>
                            <m:sub>
                              <m:r>
                                <a:rPr lang="de-DE" sz="2000" b="0" i="1" dirty="0" smtClean="0">
                                  <a:latin typeface="Cambria Math" panose="02040503050406030204" pitchFamily="18" charset="0"/>
                                  <a:ea typeface="Cambria Math"/>
                                </a:rPr>
                                <m:t>𝑋</m:t>
                              </m:r>
                            </m:sub>
                            <m:sup>
                              <m:r>
                                <a:rPr lang="de-DE" sz="2000" i="1" dirty="0">
                                  <a:latin typeface="Cambria Math" panose="02040503050406030204" pitchFamily="18" charset="0"/>
                                  <a:ea typeface="Cambria Math"/>
                                </a:rPr>
                                <m:t>2</m:t>
                              </m:r>
                            </m:sup>
                          </m:sSubSup>
                          <m:sSubSup>
                            <m:sSubSupPr>
                              <m:ctrlPr>
                                <a:rPr lang="de-DE" sz="2000" i="1" dirty="0">
                                  <a:latin typeface="Cambria Math" panose="02040503050406030204" pitchFamily="18" charset="0"/>
                                  <a:ea typeface="Cambria Math"/>
                                </a:rPr>
                              </m:ctrlPr>
                            </m:sSubSupPr>
                            <m:e>
                              <m:acc>
                                <m:accPr>
                                  <m:chr m:val="̃"/>
                                  <m:ctrlPr>
                                    <a:rPr lang="de-DE" sz="2000" i="1" dirty="0">
                                      <a:latin typeface="Cambria Math" panose="02040503050406030204" pitchFamily="18" charset="0"/>
                                      <a:ea typeface="Cambria Math"/>
                                    </a:rPr>
                                  </m:ctrlPr>
                                </m:accPr>
                                <m:e>
                                  <m:r>
                                    <a:rPr lang="de-DE" sz="2000" i="1" dirty="0">
                                      <a:latin typeface="Cambria Math" panose="02040503050406030204" pitchFamily="18" charset="0"/>
                                      <a:ea typeface="Cambria Math"/>
                                    </a:rPr>
                                    <m:t>𝑆</m:t>
                                  </m:r>
                                </m:e>
                              </m:acc>
                            </m:e>
                            <m:sub>
                              <m:r>
                                <a:rPr lang="de-DE" sz="2000" i="1" dirty="0">
                                  <a:latin typeface="Cambria Math" panose="02040503050406030204" pitchFamily="18" charset="0"/>
                                  <a:ea typeface="Cambria Math"/>
                                </a:rPr>
                                <m:t>𝑍</m:t>
                              </m:r>
                            </m:sub>
                            <m:sup>
                              <m:r>
                                <a:rPr lang="de-DE" sz="2000" i="1" dirty="0">
                                  <a:latin typeface="Cambria Math" panose="02040503050406030204" pitchFamily="18" charset="0"/>
                                  <a:ea typeface="Cambria Math"/>
                                </a:rPr>
                                <m:t>2</m:t>
                              </m:r>
                            </m:sup>
                          </m:sSubSup>
                          <m:d>
                            <m:dPr>
                              <m:ctrlPr>
                                <a:rPr lang="de-DE" sz="2000" i="1" dirty="0" smtClean="0">
                                  <a:latin typeface="Cambria Math" panose="02040503050406030204" pitchFamily="18" charset="0"/>
                                  <a:ea typeface="Cambria Math"/>
                                </a:rPr>
                              </m:ctrlPr>
                            </m:dPr>
                            <m:e>
                              <m:r>
                                <a:rPr lang="de-DE" sz="2000" b="0" i="1" dirty="0" smtClean="0">
                                  <a:latin typeface="Cambria Math" panose="02040503050406030204" pitchFamily="18" charset="0"/>
                                  <a:ea typeface="Cambria Math"/>
                                </a:rPr>
                                <m:t>1−</m:t>
                              </m:r>
                              <m:sSubSup>
                                <m:sSubSupPr>
                                  <m:ctrlPr>
                                    <a:rPr lang="de-DE" sz="2000" b="0" i="1" dirty="0" smtClean="0">
                                      <a:latin typeface="Cambria Math" panose="02040503050406030204" pitchFamily="18" charset="0"/>
                                      <a:ea typeface="Cambria Math"/>
                                    </a:rPr>
                                  </m:ctrlPr>
                                </m:sSubSupPr>
                                <m:e>
                                  <m:r>
                                    <a:rPr lang="de-DE" sz="2000" b="0" i="1" dirty="0" smtClean="0">
                                      <a:latin typeface="Cambria Math" panose="02040503050406030204" pitchFamily="18" charset="0"/>
                                      <a:ea typeface="Cambria Math"/>
                                    </a:rPr>
                                    <m:t>𝑅</m:t>
                                  </m:r>
                                </m:e>
                                <m:sub>
                                  <m:r>
                                    <a:rPr lang="de-DE" sz="2000" b="0" i="1" dirty="0" smtClean="0">
                                      <a:latin typeface="Cambria Math" panose="02040503050406030204" pitchFamily="18" charset="0"/>
                                      <a:ea typeface="Cambria Math"/>
                                    </a:rPr>
                                    <m:t>𝑋𝑍</m:t>
                                  </m:r>
                                </m:sub>
                                <m:sup>
                                  <m:r>
                                    <a:rPr lang="de-DE" sz="2000" b="0" i="1" dirty="0" smtClean="0">
                                      <a:latin typeface="Cambria Math" panose="02040503050406030204" pitchFamily="18" charset="0"/>
                                      <a:ea typeface="Cambria Math"/>
                                    </a:rPr>
                                    <m:t>2</m:t>
                                  </m:r>
                                </m:sup>
                              </m:sSubSup>
                            </m:e>
                          </m:d>
                        </m:den>
                      </m:f>
                    </m:oMath>
                  </m:oMathPara>
                </a14:m>
                <a:endParaRPr lang="de-DE" sz="2000" dirty="0">
                  <a:solidFill>
                    <a:schemeClr val="tx1"/>
                  </a:solidFill>
                  <a:latin typeface="+mn-lt"/>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1017664" y="5685974"/>
                <a:ext cx="2994580" cy="812723"/>
              </a:xfrm>
              <a:prstGeom prst="rect">
                <a:avLst/>
              </a:prstGeom>
              <a:blipFill>
                <a:blip r:embed="rId4"/>
                <a:stretch>
                  <a:fillRect/>
                </a:stretch>
              </a:blipFill>
            </p:spPr>
            <p:txBody>
              <a:bodyPr/>
              <a:lstStyle/>
              <a:p>
                <a:r>
                  <a:rPr lang="en-US">
                    <a:noFill/>
                  </a:rPr>
                  <a:t> </a:t>
                </a:r>
              </a:p>
            </p:txBody>
          </p:sp>
        </mc:Fallback>
      </mc:AlternateContent>
      <p:sp>
        <p:nvSpPr>
          <p:cNvPr id="36" name="Textfeld 35"/>
          <p:cNvSpPr txBox="1"/>
          <p:nvPr/>
        </p:nvSpPr>
        <p:spPr>
          <a:xfrm>
            <a:off x="3940682" y="5876050"/>
            <a:ext cx="677828" cy="400110"/>
          </a:xfrm>
          <a:prstGeom prst="rect">
            <a:avLst/>
          </a:prstGeom>
          <a:noFill/>
        </p:spPr>
        <p:txBody>
          <a:bodyPr wrap="square" rtlCol="0">
            <a:spAutoFit/>
          </a:bodyPr>
          <a:lstStyle/>
          <a:p>
            <a:pPr algn="just"/>
            <a:r>
              <a:rPr lang="de-DE" sz="2000" dirty="0">
                <a:latin typeface="+mn-lt"/>
              </a:rPr>
              <a:t>und</a:t>
            </a:r>
          </a:p>
        </p:txBody>
      </p:sp>
      <mc:AlternateContent xmlns:mc="http://schemas.openxmlformats.org/markup-compatibility/2006" xmlns:a14="http://schemas.microsoft.com/office/drawing/2010/main">
        <mc:Choice Requires="a14">
          <p:sp>
            <p:nvSpPr>
              <p:cNvPr id="37" name="Textfeld 36"/>
              <p:cNvSpPr txBox="1"/>
              <p:nvPr/>
            </p:nvSpPr>
            <p:spPr>
              <a:xfrm>
                <a:off x="4499992" y="5681497"/>
                <a:ext cx="3234800" cy="78874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panose="02040503050406030204" pitchFamily="18" charset="0"/>
                                  <a:ea typeface="Cambria Math" panose="02040503050406030204" pitchFamily="18" charset="0"/>
                                </a:rPr>
                                <m:t>𝜌</m:t>
                              </m:r>
                            </m:e>
                          </m:acc>
                        </m:e>
                        <m:sub>
                          <m:r>
                            <a:rPr lang="de-DE" sz="2000" b="0" i="1" dirty="0" smtClean="0">
                              <a:latin typeface="Cambria Math" panose="02040503050406030204" pitchFamily="18" charset="0"/>
                              <a:ea typeface="Cambria Math"/>
                            </a:rPr>
                            <m:t>𝑋𝑌</m:t>
                          </m:r>
                          <m:r>
                            <a:rPr lang="de-DE" sz="2000" b="0" i="1" dirty="0" smtClean="0">
                              <a:latin typeface="Cambria Math" panose="02040503050406030204" pitchFamily="18" charset="0"/>
                              <a:ea typeface="Cambria Math" panose="02040503050406030204" pitchFamily="18" charset="0"/>
                            </a:rPr>
                            <m:t>•</m:t>
                          </m:r>
                          <m:r>
                            <a:rPr lang="de-DE" sz="2000" b="0" i="1" dirty="0" smtClean="0">
                              <a:latin typeface="Cambria Math" panose="02040503050406030204" pitchFamily="18" charset="0"/>
                              <a:ea typeface="Cambria Math" panose="02040503050406030204" pitchFamily="18" charset="0"/>
                            </a:rPr>
                            <m:t>𝑍</m:t>
                          </m:r>
                        </m:sub>
                      </m:sSub>
                      <m:r>
                        <a:rPr lang="de-DE" sz="2000" b="0" i="1" dirty="0" smtClean="0">
                          <a:latin typeface="Cambria Math" panose="02040503050406030204" pitchFamily="18" charset="0"/>
                          <a:ea typeface="Cambria Math"/>
                        </a:rPr>
                        <m:t>=</m:t>
                      </m:r>
                      <m:f>
                        <m:fPr>
                          <m:ctrlPr>
                            <a:rPr lang="de-DE" sz="2000" b="0" i="1" dirty="0" smtClean="0">
                              <a:latin typeface="Cambria Math" panose="02040503050406030204" pitchFamily="18" charset="0"/>
                              <a:ea typeface="Cambria Math"/>
                            </a:rPr>
                          </m:ctrlPr>
                        </m:fPr>
                        <m:num>
                          <m:sSub>
                            <m:sSubPr>
                              <m:ctrlPr>
                                <a:rPr lang="de-DE" sz="2000" b="0" i="1" dirty="0" smtClean="0">
                                  <a:latin typeface="Cambria Math" panose="02040503050406030204" pitchFamily="18" charset="0"/>
                                  <a:ea typeface="Cambria Math"/>
                                </a:rPr>
                              </m:ctrlPr>
                            </m:sSubPr>
                            <m:e>
                              <m:r>
                                <a:rPr lang="de-DE" sz="2000" b="0" i="1" dirty="0" smtClean="0">
                                  <a:latin typeface="Cambria Math" panose="02040503050406030204" pitchFamily="18" charset="0"/>
                                  <a:ea typeface="Cambria Math"/>
                                </a:rPr>
                                <m:t>𝑅</m:t>
                              </m:r>
                            </m:e>
                            <m:sub>
                              <m:r>
                                <a:rPr lang="de-DE" sz="2000" b="0" i="1" dirty="0" smtClean="0">
                                  <a:latin typeface="Cambria Math" panose="02040503050406030204" pitchFamily="18" charset="0"/>
                                  <a:ea typeface="Cambria Math"/>
                                </a:rPr>
                                <m:t>𝑋𝑌</m:t>
                              </m:r>
                            </m:sub>
                          </m:sSub>
                          <m:r>
                            <a:rPr lang="de-DE" sz="2000" b="0" i="1" dirty="0" smtClean="0">
                              <a:latin typeface="Cambria Math" panose="02040503050406030204" pitchFamily="18" charset="0"/>
                              <a:ea typeface="Cambria Math"/>
                            </a:rPr>
                            <m:t>−</m:t>
                          </m:r>
                          <m:sSubSup>
                            <m:sSubSupPr>
                              <m:ctrlPr>
                                <a:rPr lang="de-DE" sz="2000" b="0" i="1" dirty="0" smtClean="0">
                                  <a:latin typeface="Cambria Math" panose="02040503050406030204" pitchFamily="18" charset="0"/>
                                  <a:ea typeface="Cambria Math"/>
                                </a:rPr>
                              </m:ctrlPr>
                            </m:sSubSupPr>
                            <m:e>
                              <m:r>
                                <a:rPr lang="de-DE" sz="2000" b="0" i="1" dirty="0" smtClean="0">
                                  <a:latin typeface="Cambria Math" panose="02040503050406030204" pitchFamily="18" charset="0"/>
                                  <a:ea typeface="Cambria Math"/>
                                </a:rPr>
                                <m:t>𝑅</m:t>
                              </m:r>
                            </m:e>
                            <m:sub>
                              <m:r>
                                <a:rPr lang="de-DE" sz="2000" b="0" i="1" dirty="0" smtClean="0">
                                  <a:latin typeface="Cambria Math" panose="02040503050406030204" pitchFamily="18" charset="0"/>
                                  <a:ea typeface="Cambria Math"/>
                                </a:rPr>
                                <m:t>𝑌𝑍</m:t>
                              </m:r>
                            </m:sub>
                            <m:sup>
                              <m:r>
                                <a:rPr lang="de-DE" sz="2000" b="0" i="1" dirty="0" smtClean="0">
                                  <a:latin typeface="Cambria Math" panose="02040503050406030204" pitchFamily="18" charset="0"/>
                                  <a:ea typeface="Cambria Math"/>
                                </a:rPr>
                                <m:t>2</m:t>
                              </m:r>
                            </m:sup>
                          </m:sSubSup>
                          <m:sSubSup>
                            <m:sSubSupPr>
                              <m:ctrlPr>
                                <a:rPr lang="de-DE" sz="2000" i="1" dirty="0">
                                  <a:latin typeface="Cambria Math" panose="02040503050406030204" pitchFamily="18" charset="0"/>
                                  <a:ea typeface="Cambria Math"/>
                                </a:rPr>
                              </m:ctrlPr>
                            </m:sSubSupPr>
                            <m:e>
                              <m:r>
                                <a:rPr lang="de-DE" sz="2000" i="1" dirty="0">
                                  <a:latin typeface="Cambria Math" panose="02040503050406030204" pitchFamily="18" charset="0"/>
                                  <a:ea typeface="Cambria Math"/>
                                </a:rPr>
                                <m:t>𝑅</m:t>
                              </m:r>
                            </m:e>
                            <m:sub>
                              <m:r>
                                <a:rPr lang="de-DE" sz="2000" b="0" i="1" dirty="0" smtClean="0">
                                  <a:latin typeface="Cambria Math" panose="02040503050406030204" pitchFamily="18" charset="0"/>
                                  <a:ea typeface="Cambria Math"/>
                                </a:rPr>
                                <m:t>𝑋</m:t>
                              </m:r>
                              <m:r>
                                <a:rPr lang="de-DE" sz="2000" i="1" dirty="0">
                                  <a:latin typeface="Cambria Math" panose="02040503050406030204" pitchFamily="18" charset="0"/>
                                  <a:ea typeface="Cambria Math"/>
                                </a:rPr>
                                <m:t>𝑍</m:t>
                              </m:r>
                            </m:sub>
                            <m:sup>
                              <m:r>
                                <a:rPr lang="de-DE" sz="2000" i="1" dirty="0">
                                  <a:latin typeface="Cambria Math" panose="02040503050406030204" pitchFamily="18" charset="0"/>
                                  <a:ea typeface="Cambria Math"/>
                                </a:rPr>
                                <m:t>2</m:t>
                              </m:r>
                            </m:sup>
                          </m:sSubSup>
                        </m:num>
                        <m:den>
                          <m:d>
                            <m:dPr>
                              <m:ctrlPr>
                                <a:rPr lang="de-DE" sz="2000" b="0" i="1" dirty="0" smtClean="0">
                                  <a:latin typeface="Cambria Math" panose="02040503050406030204" pitchFamily="18" charset="0"/>
                                  <a:ea typeface="Cambria Math"/>
                                </a:rPr>
                              </m:ctrlPr>
                            </m:dPr>
                            <m:e>
                              <m:r>
                                <a:rPr lang="de-DE" sz="2000" b="0" i="1" dirty="0" smtClean="0">
                                  <a:latin typeface="Cambria Math" panose="02040503050406030204" pitchFamily="18" charset="0"/>
                                  <a:ea typeface="Cambria Math"/>
                                </a:rPr>
                                <m:t>1−</m:t>
                              </m:r>
                              <m:sSubSup>
                                <m:sSubSupPr>
                                  <m:ctrlPr>
                                    <a:rPr lang="de-DE" sz="2000" i="1" dirty="0">
                                      <a:latin typeface="Cambria Math" panose="02040503050406030204" pitchFamily="18" charset="0"/>
                                      <a:ea typeface="Cambria Math"/>
                                    </a:rPr>
                                  </m:ctrlPr>
                                </m:sSubSupPr>
                                <m:e>
                                  <m:r>
                                    <a:rPr lang="de-DE" sz="2000" i="1" dirty="0">
                                      <a:latin typeface="Cambria Math" panose="02040503050406030204" pitchFamily="18" charset="0"/>
                                      <a:ea typeface="Cambria Math"/>
                                    </a:rPr>
                                    <m:t>𝑅</m:t>
                                  </m:r>
                                </m:e>
                                <m:sub>
                                  <m:r>
                                    <a:rPr lang="de-DE" sz="2000" i="1" dirty="0">
                                      <a:latin typeface="Cambria Math" panose="02040503050406030204" pitchFamily="18" charset="0"/>
                                      <a:ea typeface="Cambria Math"/>
                                    </a:rPr>
                                    <m:t>𝑌𝑍</m:t>
                                  </m:r>
                                </m:sub>
                                <m:sup>
                                  <m:r>
                                    <a:rPr lang="de-DE" sz="2000" i="1" dirty="0">
                                      <a:latin typeface="Cambria Math" panose="02040503050406030204" pitchFamily="18" charset="0"/>
                                      <a:ea typeface="Cambria Math"/>
                                    </a:rPr>
                                    <m:t>2</m:t>
                                  </m:r>
                                </m:sup>
                              </m:sSubSup>
                            </m:e>
                          </m:d>
                          <m:d>
                            <m:dPr>
                              <m:ctrlPr>
                                <a:rPr lang="de-DE" sz="2000" b="0" i="1" dirty="0" smtClean="0">
                                  <a:latin typeface="Cambria Math" panose="02040503050406030204" pitchFamily="18" charset="0"/>
                                  <a:ea typeface="Cambria Math"/>
                                </a:rPr>
                              </m:ctrlPr>
                            </m:dPr>
                            <m:e>
                              <m:r>
                                <a:rPr lang="de-DE" sz="2000" b="0" i="1" dirty="0" smtClean="0">
                                  <a:latin typeface="Cambria Math" panose="02040503050406030204" pitchFamily="18" charset="0"/>
                                  <a:ea typeface="Cambria Math"/>
                                </a:rPr>
                                <m:t>1−</m:t>
                              </m:r>
                              <m:sSubSup>
                                <m:sSubSupPr>
                                  <m:ctrlPr>
                                    <a:rPr lang="de-DE" sz="2000" i="1" dirty="0">
                                      <a:latin typeface="Cambria Math" panose="02040503050406030204" pitchFamily="18" charset="0"/>
                                      <a:ea typeface="Cambria Math"/>
                                    </a:rPr>
                                  </m:ctrlPr>
                                </m:sSubSupPr>
                                <m:e>
                                  <m:r>
                                    <a:rPr lang="de-DE" sz="2000" i="1" dirty="0">
                                      <a:latin typeface="Cambria Math" panose="02040503050406030204" pitchFamily="18" charset="0"/>
                                      <a:ea typeface="Cambria Math"/>
                                    </a:rPr>
                                    <m:t>𝑅</m:t>
                                  </m:r>
                                </m:e>
                                <m:sub>
                                  <m:r>
                                    <a:rPr lang="de-DE" sz="2000" b="0" i="1" dirty="0" smtClean="0">
                                      <a:latin typeface="Cambria Math" panose="02040503050406030204" pitchFamily="18" charset="0"/>
                                      <a:ea typeface="Cambria Math"/>
                                    </a:rPr>
                                    <m:t>𝑋</m:t>
                                  </m:r>
                                  <m:r>
                                    <a:rPr lang="de-DE" sz="2000" i="1" dirty="0">
                                      <a:latin typeface="Cambria Math" panose="02040503050406030204" pitchFamily="18" charset="0"/>
                                      <a:ea typeface="Cambria Math"/>
                                    </a:rPr>
                                    <m:t>𝑍</m:t>
                                  </m:r>
                                </m:sub>
                                <m:sup>
                                  <m:r>
                                    <a:rPr lang="de-DE" sz="2000" i="1" dirty="0">
                                      <a:latin typeface="Cambria Math" panose="02040503050406030204" pitchFamily="18" charset="0"/>
                                      <a:ea typeface="Cambria Math"/>
                                    </a:rPr>
                                    <m:t>2</m:t>
                                  </m:r>
                                </m:sup>
                              </m:sSubSup>
                            </m:e>
                          </m:d>
                        </m:den>
                      </m:f>
                    </m:oMath>
                  </m:oMathPara>
                </a14:m>
                <a:endParaRPr lang="de-DE" sz="2000" dirty="0">
                  <a:solidFill>
                    <a:schemeClr val="tx1"/>
                  </a:solidFill>
                  <a:latin typeface="+mn-lt"/>
                </a:endParaRPr>
              </a:p>
            </p:txBody>
          </p:sp>
        </mc:Choice>
        <mc:Fallback xmlns="">
          <p:sp>
            <p:nvSpPr>
              <p:cNvPr id="37" name="Textfeld 36"/>
              <p:cNvSpPr txBox="1">
                <a:spLocks noRot="1" noChangeAspect="1" noMove="1" noResize="1" noEditPoints="1" noAdjustHandles="1" noChangeArrowheads="1" noChangeShapeType="1" noTextEdit="1"/>
              </p:cNvSpPr>
              <p:nvPr/>
            </p:nvSpPr>
            <p:spPr>
              <a:xfrm>
                <a:off x="4499992" y="5681497"/>
                <a:ext cx="3234800" cy="788742"/>
              </a:xfrm>
              <a:prstGeom prst="rect">
                <a:avLst/>
              </a:prstGeom>
              <a:blipFill>
                <a:blip r:embed="rId5"/>
                <a:stretch>
                  <a:fillRect/>
                </a:stretch>
              </a:blipFill>
            </p:spPr>
            <p:txBody>
              <a:bodyPr/>
              <a:lstStyle/>
              <a:p>
                <a:r>
                  <a:rPr lang="en-US">
                    <a:noFill/>
                  </a:rPr>
                  <a:t> </a:t>
                </a:r>
              </a:p>
            </p:txBody>
          </p:sp>
        </mc:Fallback>
      </mc:AlternateContent>
      <p:sp>
        <p:nvSpPr>
          <p:cNvPr id="16"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958</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3433661750"/>
      </p:ext>
    </p:extLst>
  </p:cSld>
  <p:clrMapOvr>
    <a:masterClrMapping/>
  </p:clrMapOvr>
</p:sld>
</file>

<file path=ppt/slides/slide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4"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5" name="Gerade Verbindung 24"/>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hteck 2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7"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959</a:t>
            </a:r>
            <a:endParaRPr lang="de-DE" sz="8000" b="1" dirty="0">
              <a:solidFill>
                <a:schemeClr val="tx1"/>
              </a:solidFill>
              <a:latin typeface="+mj-lt"/>
            </a:endParaRPr>
          </a:p>
        </p:txBody>
      </p:sp>
      <p:sp>
        <p:nvSpPr>
          <p:cNvPr id="19" name="Textfeld 18"/>
          <p:cNvSpPr txBox="1">
            <a:spLocks noChangeArrowheads="1"/>
          </p:cNvSpPr>
          <p:nvPr/>
        </p:nvSpPr>
        <p:spPr bwMode="auto">
          <a:xfrm>
            <a:off x="468313" y="2733072"/>
            <a:ext cx="447484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Asymptotische Verzerrung </a:t>
            </a:r>
            <a:r>
              <a:rPr lang="de-DE" sz="2000" dirty="0">
                <a:solidFill>
                  <a:srgbClr val="0070C0"/>
                </a:solidFill>
                <a:latin typeface="+mn-lt"/>
              </a:rPr>
              <a:t>●</a:t>
            </a:r>
            <a:endParaRPr lang="de-DE" sz="2000" b="1" dirty="0">
              <a:solidFill>
                <a:srgbClr val="0070C0"/>
              </a:solidFill>
              <a:latin typeface="+mn-lt"/>
            </a:endParaRPr>
          </a:p>
        </p:txBody>
      </p:sp>
      <p:sp>
        <p:nvSpPr>
          <p:cNvPr id="26" name="Textfeld 25"/>
          <p:cNvSpPr txBox="1">
            <a:spLocks noChangeArrowheads="1"/>
          </p:cNvSpPr>
          <p:nvPr/>
        </p:nvSpPr>
        <p:spPr bwMode="auto">
          <a:xfrm>
            <a:off x="457200" y="6070587"/>
            <a:ext cx="655196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Erweiterung auf höherdimensionale Fälle </a:t>
            </a:r>
            <a:r>
              <a:rPr lang="de-DE" sz="2000" dirty="0">
                <a:solidFill>
                  <a:srgbClr val="0070C0"/>
                </a:solidFill>
                <a:latin typeface="+mn-lt"/>
              </a:rPr>
              <a:t>●</a:t>
            </a:r>
            <a:endParaRPr lang="de-DE" sz="2000" b="1" dirty="0">
              <a:solidFill>
                <a:srgbClr val="0070C0"/>
              </a:solidFill>
              <a:latin typeface="+mn-lt"/>
            </a:endParaRPr>
          </a:p>
        </p:txBody>
      </p:sp>
      <p:sp>
        <p:nvSpPr>
          <p:cNvPr id="34" name="Textfeld 33"/>
          <p:cNvSpPr txBox="1"/>
          <p:nvPr/>
        </p:nvSpPr>
        <p:spPr>
          <a:xfrm>
            <a:off x="468314" y="989611"/>
            <a:ext cx="7632078" cy="400110"/>
          </a:xfrm>
          <a:prstGeom prst="rect">
            <a:avLst/>
          </a:prstGeom>
          <a:noFill/>
        </p:spPr>
        <p:txBody>
          <a:bodyPr wrap="square" rtlCol="0">
            <a:spAutoFit/>
          </a:bodyPr>
          <a:lstStyle/>
          <a:p>
            <a:pPr algn="just"/>
            <a:r>
              <a:rPr lang="de-DE" sz="2000" dirty="0">
                <a:latin typeface="+mn-lt"/>
              </a:rPr>
              <a:t>&gt; Aufgrund der vorhergehenden Resultate gilt dann unter u.i.v.-Schema:</a:t>
            </a:r>
          </a:p>
        </p:txBody>
      </p:sp>
      <p:sp>
        <p:nvSpPr>
          <p:cNvPr id="37" name="Textfeld 36"/>
          <p:cNvSpPr txBox="1"/>
          <p:nvPr/>
        </p:nvSpPr>
        <p:spPr>
          <a:xfrm>
            <a:off x="468314" y="1895465"/>
            <a:ext cx="7632078" cy="707886"/>
          </a:xfrm>
          <a:prstGeom prst="rect">
            <a:avLst/>
          </a:prstGeom>
          <a:noFill/>
        </p:spPr>
        <p:txBody>
          <a:bodyPr wrap="square" rtlCol="0">
            <a:spAutoFit/>
          </a:bodyPr>
          <a:lstStyle/>
          <a:p>
            <a:pPr algn="just"/>
            <a:r>
              <a:rPr lang="de-DE" sz="2000" dirty="0">
                <a:latin typeface="+mn-lt"/>
              </a:rPr>
              <a:t>&gt; Dies ergibt sich mit dem GGZ und dem multivariaten Stetigkeitssatz</a:t>
            </a:r>
          </a:p>
          <a:p>
            <a:pPr algn="just"/>
            <a:r>
              <a:rPr lang="de-DE" sz="2000" dirty="0">
                <a:latin typeface="+mn-lt"/>
              </a:rPr>
              <a:t>   (man beachte auch Beispiel 8.3.6)</a:t>
            </a:r>
          </a:p>
        </p:txBody>
      </p:sp>
      <p:sp>
        <p:nvSpPr>
          <p:cNvPr id="38" name="Textfeld 37"/>
          <p:cNvSpPr txBox="1"/>
          <p:nvPr/>
        </p:nvSpPr>
        <p:spPr>
          <a:xfrm>
            <a:off x="683568" y="3158737"/>
            <a:ext cx="3024337" cy="400110"/>
          </a:xfrm>
          <a:prstGeom prst="rect">
            <a:avLst/>
          </a:prstGeom>
          <a:noFill/>
        </p:spPr>
        <p:txBody>
          <a:bodyPr wrap="square" rtlCol="0">
            <a:spAutoFit/>
          </a:bodyPr>
          <a:lstStyle/>
          <a:p>
            <a:pPr algn="just"/>
            <a:r>
              <a:rPr lang="de-DE" sz="2000" dirty="0">
                <a:latin typeface="+mn-lt"/>
              </a:rPr>
              <a:t>Definieren wir weiter</a:t>
            </a:r>
          </a:p>
        </p:txBody>
      </p:sp>
      <mc:AlternateContent xmlns:mc="http://schemas.openxmlformats.org/markup-compatibility/2006" xmlns:a14="http://schemas.microsoft.com/office/drawing/2010/main">
        <mc:Choice Requires="a14">
          <p:sp>
            <p:nvSpPr>
              <p:cNvPr id="39" name="Textfeld 38"/>
              <p:cNvSpPr txBox="1"/>
              <p:nvPr/>
            </p:nvSpPr>
            <p:spPr>
              <a:xfrm>
                <a:off x="1043609" y="3502077"/>
                <a:ext cx="1656184" cy="812723"/>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panose="02040503050406030204" pitchFamily="18" charset="0"/>
                                  <a:ea typeface="Cambria Math" panose="02040503050406030204" pitchFamily="18" charset="0"/>
                                </a:rPr>
                                <m:t>𝛽</m:t>
                              </m:r>
                            </m:e>
                          </m:acc>
                        </m:e>
                        <m:sub>
                          <m:r>
                            <a:rPr lang="de-DE" sz="2000" b="0" i="1" dirty="0" smtClean="0">
                              <a:latin typeface="Cambria Math" panose="02040503050406030204" pitchFamily="18" charset="0"/>
                              <a:ea typeface="Cambria Math"/>
                            </a:rPr>
                            <m:t>𝑌</m:t>
                          </m:r>
                          <m:r>
                            <a:rPr lang="de-DE" sz="2000" b="0" i="1" dirty="0" smtClean="0">
                              <a:latin typeface="Cambria Math" panose="02040503050406030204" pitchFamily="18" charset="0"/>
                              <a:ea typeface="Cambria Math"/>
                            </a:rPr>
                            <m:t>~</m:t>
                          </m:r>
                          <m:r>
                            <a:rPr lang="de-DE" sz="2000" b="0" i="1" dirty="0" smtClean="0">
                              <a:latin typeface="Cambria Math" panose="02040503050406030204" pitchFamily="18" charset="0"/>
                              <a:ea typeface="Cambria Math"/>
                            </a:rPr>
                            <m:t>𝑋</m:t>
                          </m:r>
                        </m:sub>
                      </m:sSub>
                      <m:r>
                        <a:rPr lang="de-DE" sz="2000" b="0" i="1" dirty="0" smtClean="0">
                          <a:latin typeface="Cambria Math" panose="02040503050406030204" pitchFamily="18" charset="0"/>
                          <a:ea typeface="Cambria Math"/>
                        </a:rPr>
                        <m:t>=</m:t>
                      </m:r>
                      <m:f>
                        <m:fPr>
                          <m:ctrlPr>
                            <a:rPr lang="de-DE" sz="2000" b="0" i="1" dirty="0" smtClean="0">
                              <a:latin typeface="Cambria Math" panose="02040503050406030204" pitchFamily="18" charset="0"/>
                              <a:ea typeface="Cambria Math"/>
                            </a:rPr>
                          </m:ctrlPr>
                        </m:fPr>
                        <m:num>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panose="02040503050406030204" pitchFamily="18" charset="0"/>
                                      <a:ea typeface="Cambria Math"/>
                                    </a:rPr>
                                    <m:t>𝑆</m:t>
                                  </m:r>
                                </m:e>
                              </m:acc>
                            </m:e>
                            <m:sub>
                              <m:r>
                                <a:rPr lang="de-DE" sz="2000" b="0" i="1" dirty="0" smtClean="0">
                                  <a:latin typeface="Cambria Math" panose="02040503050406030204" pitchFamily="18" charset="0"/>
                                  <a:ea typeface="Cambria Math"/>
                                </a:rPr>
                                <m:t>𝑋𝑌</m:t>
                              </m:r>
                            </m:sub>
                          </m:sSub>
                        </m:num>
                        <m:den>
                          <m:sSubSup>
                            <m:sSubSupPr>
                              <m:ctrlPr>
                                <a:rPr lang="de-DE" sz="2000" i="1" dirty="0">
                                  <a:latin typeface="Cambria Math" panose="02040503050406030204" pitchFamily="18" charset="0"/>
                                  <a:ea typeface="Cambria Math"/>
                                </a:rPr>
                              </m:ctrlPr>
                            </m:sSubSupPr>
                            <m:e>
                              <m:acc>
                                <m:accPr>
                                  <m:chr m:val="̃"/>
                                  <m:ctrlPr>
                                    <a:rPr lang="de-DE" sz="2000" i="1" dirty="0">
                                      <a:latin typeface="Cambria Math" panose="02040503050406030204" pitchFamily="18" charset="0"/>
                                      <a:ea typeface="Cambria Math"/>
                                    </a:rPr>
                                  </m:ctrlPr>
                                </m:accPr>
                                <m:e>
                                  <m:r>
                                    <a:rPr lang="de-DE" sz="2000" i="1" dirty="0">
                                      <a:latin typeface="Cambria Math" panose="02040503050406030204" pitchFamily="18" charset="0"/>
                                      <a:ea typeface="Cambria Math"/>
                                    </a:rPr>
                                    <m:t>𝑆</m:t>
                                  </m:r>
                                </m:e>
                              </m:acc>
                            </m:e>
                            <m:sub>
                              <m:r>
                                <a:rPr lang="de-DE" sz="2000" b="0" i="1" dirty="0" smtClean="0">
                                  <a:latin typeface="Cambria Math" panose="02040503050406030204" pitchFamily="18" charset="0"/>
                                  <a:ea typeface="Cambria Math"/>
                                </a:rPr>
                                <m:t>𝑋</m:t>
                              </m:r>
                            </m:sub>
                            <m:sup>
                              <m:r>
                                <a:rPr lang="de-DE" sz="2000" i="1" dirty="0">
                                  <a:latin typeface="Cambria Math" panose="02040503050406030204" pitchFamily="18" charset="0"/>
                                  <a:ea typeface="Cambria Math"/>
                                </a:rPr>
                                <m:t>2</m:t>
                              </m:r>
                            </m:sup>
                          </m:sSubSup>
                        </m:den>
                      </m:f>
                    </m:oMath>
                  </m:oMathPara>
                </a14:m>
                <a:endParaRPr lang="de-DE" sz="2000" dirty="0">
                  <a:solidFill>
                    <a:schemeClr val="tx1"/>
                  </a:solidFill>
                  <a:latin typeface="+mn-lt"/>
                </a:endParaRPr>
              </a:p>
            </p:txBody>
          </p:sp>
        </mc:Choice>
        <mc:Fallback xmlns="">
          <p:sp>
            <p:nvSpPr>
              <p:cNvPr id="39" name="Textfeld 38"/>
              <p:cNvSpPr txBox="1">
                <a:spLocks noRot="1" noChangeAspect="1" noMove="1" noResize="1" noEditPoints="1" noAdjustHandles="1" noChangeArrowheads="1" noChangeShapeType="1" noTextEdit="1"/>
              </p:cNvSpPr>
              <p:nvPr/>
            </p:nvSpPr>
            <p:spPr>
              <a:xfrm>
                <a:off x="1043609" y="3502077"/>
                <a:ext cx="1656184" cy="812723"/>
              </a:xfrm>
              <a:prstGeom prst="rect">
                <a:avLst/>
              </a:prstGeom>
              <a:blipFill>
                <a:blip r:embed="rId4"/>
                <a:stretch>
                  <a:fillRect/>
                </a:stretch>
              </a:blipFill>
            </p:spPr>
            <p:txBody>
              <a:bodyPr/>
              <a:lstStyle/>
              <a:p>
                <a:r>
                  <a:rPr lang="en-US">
                    <a:noFill/>
                  </a:rPr>
                  <a:t> </a:t>
                </a:r>
              </a:p>
            </p:txBody>
          </p:sp>
        </mc:Fallback>
      </mc:AlternateContent>
      <p:sp>
        <p:nvSpPr>
          <p:cNvPr id="40" name="Textfeld 39"/>
          <p:cNvSpPr txBox="1"/>
          <p:nvPr/>
        </p:nvSpPr>
        <p:spPr>
          <a:xfrm>
            <a:off x="2483769" y="3708383"/>
            <a:ext cx="677828" cy="400110"/>
          </a:xfrm>
          <a:prstGeom prst="rect">
            <a:avLst/>
          </a:prstGeom>
          <a:noFill/>
        </p:spPr>
        <p:txBody>
          <a:bodyPr wrap="square" rtlCol="0">
            <a:spAutoFit/>
          </a:bodyPr>
          <a:lstStyle/>
          <a:p>
            <a:pPr algn="just"/>
            <a:r>
              <a:rPr lang="de-DE" sz="2000" dirty="0">
                <a:latin typeface="+mn-lt"/>
              </a:rPr>
              <a:t>und</a:t>
            </a:r>
          </a:p>
        </p:txBody>
      </p:sp>
      <mc:AlternateContent xmlns:mc="http://schemas.openxmlformats.org/markup-compatibility/2006" xmlns:a14="http://schemas.microsoft.com/office/drawing/2010/main">
        <mc:Choice Requires="a14">
          <p:sp>
            <p:nvSpPr>
              <p:cNvPr id="42" name="Textfeld 41"/>
              <p:cNvSpPr txBox="1"/>
              <p:nvPr/>
            </p:nvSpPr>
            <p:spPr>
              <a:xfrm>
                <a:off x="3002703" y="3598016"/>
                <a:ext cx="1656184" cy="69121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r>
                            <a:rPr lang="de-DE" sz="2000" b="0" i="1" dirty="0" smtClean="0">
                              <a:latin typeface="Cambria Math" panose="02040503050406030204" pitchFamily="18" charset="0"/>
                              <a:ea typeface="Cambria Math" panose="02040503050406030204" pitchFamily="18" charset="0"/>
                            </a:rPr>
                            <m:t>𝛽</m:t>
                          </m:r>
                        </m:e>
                        <m:sub>
                          <m:r>
                            <a:rPr lang="de-DE" sz="2000" b="0" i="1" dirty="0" smtClean="0">
                              <a:latin typeface="Cambria Math" panose="02040503050406030204" pitchFamily="18" charset="0"/>
                              <a:ea typeface="Cambria Math"/>
                            </a:rPr>
                            <m:t>𝑌</m:t>
                          </m:r>
                          <m:r>
                            <a:rPr lang="de-DE" sz="2000" b="0" i="1" dirty="0" smtClean="0">
                              <a:latin typeface="Cambria Math" panose="02040503050406030204" pitchFamily="18" charset="0"/>
                              <a:ea typeface="Cambria Math"/>
                            </a:rPr>
                            <m:t>~</m:t>
                          </m:r>
                          <m:r>
                            <a:rPr lang="de-DE" sz="2000" b="0" i="1" dirty="0" smtClean="0">
                              <a:latin typeface="Cambria Math" panose="02040503050406030204" pitchFamily="18" charset="0"/>
                              <a:ea typeface="Cambria Math"/>
                            </a:rPr>
                            <m:t>𝑋</m:t>
                          </m:r>
                        </m:sub>
                      </m:sSub>
                      <m:r>
                        <a:rPr lang="de-DE" sz="2000" b="0" i="1" dirty="0" smtClean="0">
                          <a:latin typeface="Cambria Math" panose="02040503050406030204" pitchFamily="18" charset="0"/>
                          <a:ea typeface="Cambria Math"/>
                        </a:rPr>
                        <m:t>=</m:t>
                      </m:r>
                      <m:f>
                        <m:fPr>
                          <m:ctrlPr>
                            <a:rPr lang="de-DE" sz="2000" b="0" i="1" dirty="0" smtClean="0">
                              <a:latin typeface="Cambria Math" panose="02040503050406030204" pitchFamily="18" charset="0"/>
                              <a:ea typeface="Cambria Math"/>
                            </a:rPr>
                          </m:ctrlPr>
                        </m:fPr>
                        <m:num>
                          <m:sSub>
                            <m:sSubPr>
                              <m:ctrlPr>
                                <a:rPr lang="de-DE" sz="2000" b="0" i="1" dirty="0" smtClean="0">
                                  <a:latin typeface="Cambria Math" panose="02040503050406030204" pitchFamily="18" charset="0"/>
                                  <a:ea typeface="Cambria Math"/>
                                </a:rPr>
                              </m:ctrlPr>
                            </m:sSubPr>
                            <m:e>
                              <m:r>
                                <a:rPr lang="de-DE" sz="2000" b="0" i="1" dirty="0" smtClean="0">
                                  <a:latin typeface="Cambria Math" panose="02040503050406030204" pitchFamily="18" charset="0"/>
                                  <a:ea typeface="Cambria Math" panose="02040503050406030204" pitchFamily="18" charset="0"/>
                                </a:rPr>
                                <m:t>𝜎</m:t>
                              </m:r>
                            </m:e>
                            <m:sub>
                              <m:r>
                                <a:rPr lang="de-DE" sz="2000" b="0" i="1" dirty="0" smtClean="0">
                                  <a:latin typeface="Cambria Math" panose="02040503050406030204" pitchFamily="18" charset="0"/>
                                  <a:ea typeface="Cambria Math"/>
                                </a:rPr>
                                <m:t>𝑋𝑌</m:t>
                              </m:r>
                            </m:sub>
                          </m:sSub>
                        </m:num>
                        <m:den>
                          <m:sSubSup>
                            <m:sSubSupPr>
                              <m:ctrlPr>
                                <a:rPr lang="de-DE" sz="2000" i="1" dirty="0">
                                  <a:latin typeface="Cambria Math" panose="02040503050406030204" pitchFamily="18" charset="0"/>
                                  <a:ea typeface="Cambria Math"/>
                                </a:rPr>
                              </m:ctrlPr>
                            </m:sSubSupPr>
                            <m:e>
                              <m:r>
                                <a:rPr lang="de-DE" sz="2000" i="1" dirty="0" smtClean="0">
                                  <a:latin typeface="Cambria Math" panose="02040503050406030204" pitchFamily="18" charset="0"/>
                                  <a:ea typeface="Cambria Math" panose="02040503050406030204" pitchFamily="18" charset="0"/>
                                </a:rPr>
                                <m:t>𝜎</m:t>
                              </m:r>
                            </m:e>
                            <m:sub>
                              <m:r>
                                <a:rPr lang="de-DE" sz="2000" b="0" i="1" dirty="0" smtClean="0">
                                  <a:latin typeface="Cambria Math" panose="02040503050406030204" pitchFamily="18" charset="0"/>
                                  <a:ea typeface="Cambria Math"/>
                                </a:rPr>
                                <m:t>𝑋</m:t>
                              </m:r>
                            </m:sub>
                            <m:sup>
                              <m:r>
                                <a:rPr lang="de-DE" sz="2000" i="1" dirty="0">
                                  <a:latin typeface="Cambria Math" panose="02040503050406030204" pitchFamily="18" charset="0"/>
                                  <a:ea typeface="Cambria Math"/>
                                </a:rPr>
                                <m:t>2</m:t>
                              </m:r>
                            </m:sup>
                          </m:sSubSup>
                        </m:den>
                      </m:f>
                    </m:oMath>
                  </m:oMathPara>
                </a14:m>
                <a:endParaRPr lang="de-DE" sz="2000" dirty="0">
                  <a:solidFill>
                    <a:schemeClr val="tx1"/>
                  </a:solidFill>
                  <a:latin typeface="+mn-lt"/>
                </a:endParaRPr>
              </a:p>
            </p:txBody>
          </p:sp>
        </mc:Choice>
        <mc:Fallback xmlns="">
          <p:sp>
            <p:nvSpPr>
              <p:cNvPr id="42" name="Textfeld 41"/>
              <p:cNvSpPr txBox="1">
                <a:spLocks noRot="1" noChangeAspect="1" noMove="1" noResize="1" noEditPoints="1" noAdjustHandles="1" noChangeArrowheads="1" noChangeShapeType="1" noTextEdit="1"/>
              </p:cNvSpPr>
              <p:nvPr/>
            </p:nvSpPr>
            <p:spPr>
              <a:xfrm>
                <a:off x="3002703" y="3598016"/>
                <a:ext cx="1656184" cy="691215"/>
              </a:xfrm>
              <a:prstGeom prst="rect">
                <a:avLst/>
              </a:prstGeom>
              <a:blipFill>
                <a:blip r:embed="rId5"/>
                <a:stretch>
                  <a:fillRect/>
                </a:stretch>
              </a:blipFill>
            </p:spPr>
            <p:txBody>
              <a:bodyPr/>
              <a:lstStyle/>
              <a:p>
                <a:r>
                  <a:rPr lang="en-US">
                    <a:noFill/>
                  </a:rPr>
                  <a:t> </a:t>
                </a:r>
              </a:p>
            </p:txBody>
          </p:sp>
        </mc:Fallback>
      </mc:AlternateContent>
      <p:sp>
        <p:nvSpPr>
          <p:cNvPr id="43" name="Textfeld 42"/>
          <p:cNvSpPr txBox="1"/>
          <p:nvPr/>
        </p:nvSpPr>
        <p:spPr>
          <a:xfrm>
            <a:off x="665239" y="4330760"/>
            <a:ext cx="5778970" cy="400110"/>
          </a:xfrm>
          <a:prstGeom prst="rect">
            <a:avLst/>
          </a:prstGeom>
          <a:noFill/>
        </p:spPr>
        <p:txBody>
          <a:bodyPr wrap="square" rtlCol="0">
            <a:spAutoFit/>
          </a:bodyPr>
          <a:lstStyle/>
          <a:p>
            <a:pPr algn="just"/>
            <a:r>
              <a:rPr lang="de-DE" sz="2000" dirty="0">
                <a:latin typeface="+mn-lt"/>
              </a:rPr>
              <a:t>erhalten wir (vgl. hierzu Folien 944 und 947): </a:t>
            </a:r>
          </a:p>
        </p:txBody>
      </p:sp>
      <mc:AlternateContent xmlns:mc="http://schemas.openxmlformats.org/markup-compatibility/2006" xmlns:a14="http://schemas.microsoft.com/office/drawing/2010/main">
        <mc:Choice Requires="a14">
          <p:sp>
            <p:nvSpPr>
              <p:cNvPr id="44" name="Textfeld 43"/>
              <p:cNvSpPr txBox="1"/>
              <p:nvPr/>
            </p:nvSpPr>
            <p:spPr>
              <a:xfrm>
                <a:off x="1017504" y="4784820"/>
                <a:ext cx="6578832" cy="69121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panose="02040503050406030204" pitchFamily="18" charset="0"/>
                                  <a:ea typeface="Cambria Math" panose="02040503050406030204" pitchFamily="18" charset="0"/>
                                </a:rPr>
                                <m:t>𝛽</m:t>
                              </m:r>
                            </m:e>
                          </m:acc>
                        </m:e>
                        <m:sub>
                          <m:r>
                            <a:rPr lang="de-DE" sz="2000" b="0" i="1" dirty="0" smtClean="0">
                              <a:latin typeface="Cambria Math" panose="02040503050406030204" pitchFamily="18" charset="0"/>
                              <a:ea typeface="Cambria Math"/>
                            </a:rPr>
                            <m:t>𝑌</m:t>
                          </m:r>
                          <m:r>
                            <a:rPr lang="de-DE" sz="2000" b="0" i="1" dirty="0" smtClean="0">
                              <a:latin typeface="Cambria Math" panose="02040503050406030204" pitchFamily="18" charset="0"/>
                              <a:ea typeface="Cambria Math"/>
                            </a:rPr>
                            <m:t>~</m:t>
                          </m:r>
                          <m:r>
                            <a:rPr lang="de-DE" sz="2000" b="0" i="1" dirty="0" smtClean="0">
                              <a:latin typeface="Cambria Math" panose="02040503050406030204" pitchFamily="18" charset="0"/>
                              <a:ea typeface="Cambria Math"/>
                            </a:rPr>
                            <m:t>𝑋</m:t>
                          </m:r>
                        </m:sub>
                      </m:sSub>
                      <m:r>
                        <a:rPr lang="de-DE" sz="2000" b="0" i="1" dirty="0" smtClean="0">
                          <a:latin typeface="Cambria Math" panose="02040503050406030204" pitchFamily="18" charset="0"/>
                          <a:ea typeface="Cambria Math"/>
                        </a:rPr>
                        <m:t>   </m:t>
                      </m:r>
                      <m:groupChr>
                        <m:groupChrPr>
                          <m:chr m:val="→"/>
                          <m:vertJc m:val="bot"/>
                          <m:ctrlPr>
                            <a:rPr lang="de-DE" sz="2000" b="0" i="1" dirty="0" smtClean="0">
                              <a:latin typeface="Cambria Math" panose="02040503050406030204" pitchFamily="18" charset="0"/>
                              <a:ea typeface="Cambria Math"/>
                            </a:rPr>
                          </m:ctrlPr>
                        </m:groupChrPr>
                        <m:e>
                          <m:r>
                            <m:rPr>
                              <m:brk m:alnAt="2"/>
                            </m:rPr>
                            <a:rPr lang="de-DE" sz="2000" b="0" i="1" dirty="0" smtClean="0">
                              <a:latin typeface="Cambria Math" panose="02040503050406030204" pitchFamily="18" charset="0"/>
                              <a:ea typeface="Cambria Math"/>
                            </a:rPr>
                            <m:t> </m:t>
                          </m:r>
                          <m:r>
                            <a:rPr lang="de-DE" sz="2000" b="0" i="1" dirty="0" smtClean="0">
                              <a:latin typeface="Cambria Math" panose="02040503050406030204" pitchFamily="18" charset="0"/>
                              <a:ea typeface="Cambria Math"/>
                            </a:rPr>
                            <m:t>  </m:t>
                          </m:r>
                          <m:r>
                            <a:rPr lang="de-DE" sz="2000" b="0" i="1" dirty="0" smtClean="0">
                              <a:latin typeface="Cambria Math" panose="02040503050406030204" pitchFamily="18" charset="0"/>
                              <a:ea typeface="Cambria Math"/>
                            </a:rPr>
                            <m:t>𝑝</m:t>
                          </m:r>
                          <m:r>
                            <a:rPr lang="de-DE" sz="2000" b="0" i="1" dirty="0" smtClean="0">
                              <a:latin typeface="Cambria Math" panose="02040503050406030204" pitchFamily="18" charset="0"/>
                              <a:ea typeface="Cambria Math"/>
                            </a:rPr>
                            <m:t>   </m:t>
                          </m:r>
                        </m:e>
                      </m:groupChr>
                      <m:r>
                        <a:rPr lang="de-DE" sz="2000" b="0" i="1" dirty="0" smtClean="0">
                          <a:latin typeface="Cambria Math" panose="02040503050406030204" pitchFamily="18" charset="0"/>
                          <a:ea typeface="Cambria Math"/>
                        </a:rPr>
                        <m:t>   </m:t>
                      </m:r>
                      <m:sSub>
                        <m:sSubPr>
                          <m:ctrlPr>
                            <a:rPr lang="de-DE" sz="2000" i="1" dirty="0">
                              <a:latin typeface="Cambria Math" panose="02040503050406030204" pitchFamily="18" charset="0"/>
                              <a:ea typeface="Cambria Math"/>
                            </a:rPr>
                          </m:ctrlPr>
                        </m:sSubPr>
                        <m:e>
                          <m:r>
                            <a:rPr lang="de-DE" sz="2000" i="1" dirty="0">
                              <a:latin typeface="Cambria Math" panose="02040503050406030204" pitchFamily="18" charset="0"/>
                              <a:ea typeface="Cambria Math" panose="02040503050406030204" pitchFamily="18" charset="0"/>
                            </a:rPr>
                            <m:t>𝛽</m:t>
                          </m:r>
                        </m:e>
                        <m:sub>
                          <m:r>
                            <a:rPr lang="de-DE" sz="2000" i="1" dirty="0">
                              <a:latin typeface="Cambria Math" panose="02040503050406030204" pitchFamily="18" charset="0"/>
                              <a:ea typeface="Cambria Math"/>
                            </a:rPr>
                            <m:t>𝑌</m:t>
                          </m:r>
                          <m:r>
                            <a:rPr lang="de-DE" sz="2000" i="1" dirty="0">
                              <a:latin typeface="Cambria Math" panose="02040503050406030204" pitchFamily="18" charset="0"/>
                              <a:ea typeface="Cambria Math"/>
                            </a:rPr>
                            <m:t>~</m:t>
                          </m:r>
                          <m:r>
                            <a:rPr lang="de-DE" sz="2000" i="1" dirty="0">
                              <a:latin typeface="Cambria Math" panose="02040503050406030204" pitchFamily="18" charset="0"/>
                              <a:ea typeface="Cambria Math"/>
                            </a:rPr>
                            <m:t>𝑋</m:t>
                          </m:r>
                          <m:r>
                            <a:rPr lang="de-DE" sz="2000" i="1" dirty="0">
                              <a:latin typeface="Cambria Math" panose="02040503050406030204" pitchFamily="18" charset="0"/>
                              <a:ea typeface="Cambria Math" panose="02040503050406030204" pitchFamily="18" charset="0"/>
                            </a:rPr>
                            <m:t>•</m:t>
                          </m:r>
                          <m:r>
                            <a:rPr lang="de-DE" sz="2000" i="1" dirty="0">
                              <a:latin typeface="Cambria Math" panose="02040503050406030204" pitchFamily="18" charset="0"/>
                              <a:ea typeface="Cambria Math" panose="02040503050406030204" pitchFamily="18" charset="0"/>
                            </a:rPr>
                            <m:t>𝑍</m:t>
                          </m:r>
                        </m:sub>
                      </m:sSub>
                      <m:r>
                        <a:rPr lang="de-DE" sz="2000" i="1" dirty="0">
                          <a:latin typeface="Cambria Math" panose="02040503050406030204" pitchFamily="18" charset="0"/>
                          <a:ea typeface="Cambria Math"/>
                        </a:rPr>
                        <m:t>+</m:t>
                      </m:r>
                      <m:sSub>
                        <m:sSubPr>
                          <m:ctrlPr>
                            <a:rPr lang="de-DE" sz="2000" i="1" dirty="0">
                              <a:latin typeface="Cambria Math" panose="02040503050406030204" pitchFamily="18" charset="0"/>
                              <a:ea typeface="Cambria Math"/>
                            </a:rPr>
                          </m:ctrlPr>
                        </m:sSubPr>
                        <m:e>
                          <m:r>
                            <a:rPr lang="de-DE" sz="2000" i="1" dirty="0">
                              <a:latin typeface="Cambria Math" panose="02040503050406030204" pitchFamily="18" charset="0"/>
                              <a:ea typeface="Cambria Math" panose="02040503050406030204" pitchFamily="18" charset="0"/>
                            </a:rPr>
                            <m:t>𝛽</m:t>
                          </m:r>
                        </m:e>
                        <m:sub>
                          <m:r>
                            <a:rPr lang="de-DE" sz="2000" i="1" dirty="0">
                              <a:latin typeface="Cambria Math" panose="02040503050406030204" pitchFamily="18" charset="0"/>
                              <a:ea typeface="Cambria Math"/>
                            </a:rPr>
                            <m:t>𝑌</m:t>
                          </m:r>
                          <m:r>
                            <a:rPr lang="de-DE" sz="2000" i="1" dirty="0">
                              <a:latin typeface="Cambria Math" panose="02040503050406030204" pitchFamily="18" charset="0"/>
                              <a:ea typeface="Cambria Math"/>
                            </a:rPr>
                            <m:t>~</m:t>
                          </m:r>
                          <m:r>
                            <a:rPr lang="de-DE" sz="2000" i="1" dirty="0">
                              <a:latin typeface="Cambria Math" panose="02040503050406030204" pitchFamily="18" charset="0"/>
                              <a:ea typeface="Cambria Math"/>
                            </a:rPr>
                            <m:t>𝑍</m:t>
                          </m:r>
                          <m:r>
                            <a:rPr lang="de-DE" sz="2000" i="1" dirty="0">
                              <a:latin typeface="Cambria Math" panose="02040503050406030204" pitchFamily="18" charset="0"/>
                              <a:ea typeface="Cambria Math" panose="02040503050406030204" pitchFamily="18" charset="0"/>
                            </a:rPr>
                            <m:t>•</m:t>
                          </m:r>
                          <m:r>
                            <a:rPr lang="de-DE" sz="2000" i="1" dirty="0">
                              <a:latin typeface="Cambria Math" panose="02040503050406030204" pitchFamily="18" charset="0"/>
                              <a:ea typeface="Cambria Math" panose="02040503050406030204" pitchFamily="18" charset="0"/>
                            </a:rPr>
                            <m:t>𝑋</m:t>
                          </m:r>
                        </m:sub>
                      </m:sSub>
                      <m:f>
                        <m:fPr>
                          <m:ctrlPr>
                            <a:rPr lang="de-DE" sz="2000" i="1" dirty="0">
                              <a:latin typeface="Cambria Math" panose="02040503050406030204" pitchFamily="18" charset="0"/>
                              <a:ea typeface="Cambria Math" panose="02040503050406030204" pitchFamily="18" charset="0"/>
                            </a:rPr>
                          </m:ctrlPr>
                        </m:fPr>
                        <m:num>
                          <m:sSub>
                            <m:sSubPr>
                              <m:ctrlPr>
                                <a:rPr lang="de-DE" sz="2000" i="1" dirty="0">
                                  <a:latin typeface="Cambria Math" panose="02040503050406030204" pitchFamily="18" charset="0"/>
                                  <a:ea typeface="Cambria Math" panose="02040503050406030204" pitchFamily="18" charset="0"/>
                                </a:rPr>
                              </m:ctrlPr>
                            </m:sSubPr>
                            <m:e>
                              <m:r>
                                <a:rPr lang="de-DE" sz="2000" i="1" dirty="0">
                                  <a:latin typeface="Cambria Math" panose="02040503050406030204" pitchFamily="18" charset="0"/>
                                  <a:ea typeface="Cambria Math" panose="02040503050406030204" pitchFamily="18" charset="0"/>
                                </a:rPr>
                                <m:t>𝜎</m:t>
                              </m:r>
                            </m:e>
                            <m:sub>
                              <m:r>
                                <a:rPr lang="de-DE" sz="2000" i="1" dirty="0">
                                  <a:latin typeface="Cambria Math" panose="02040503050406030204" pitchFamily="18" charset="0"/>
                                  <a:ea typeface="Cambria Math" panose="02040503050406030204" pitchFamily="18" charset="0"/>
                                </a:rPr>
                                <m:t>𝑋𝑍</m:t>
                              </m:r>
                            </m:sub>
                          </m:sSub>
                        </m:num>
                        <m:den>
                          <m:sSubSup>
                            <m:sSubSupPr>
                              <m:ctrlPr>
                                <a:rPr lang="de-DE" sz="2000" i="1" dirty="0">
                                  <a:latin typeface="Cambria Math" panose="02040503050406030204" pitchFamily="18" charset="0"/>
                                  <a:ea typeface="Cambria Math" panose="02040503050406030204" pitchFamily="18" charset="0"/>
                                </a:rPr>
                              </m:ctrlPr>
                            </m:sSubSupPr>
                            <m:e>
                              <m:r>
                                <a:rPr lang="de-DE" sz="2000" i="1" dirty="0">
                                  <a:latin typeface="Cambria Math" panose="02040503050406030204" pitchFamily="18" charset="0"/>
                                  <a:ea typeface="Cambria Math" panose="02040503050406030204" pitchFamily="18" charset="0"/>
                                </a:rPr>
                                <m:t>𝜎</m:t>
                              </m:r>
                            </m:e>
                            <m:sub>
                              <m:r>
                                <a:rPr lang="de-DE" sz="2000" i="1" dirty="0">
                                  <a:latin typeface="Cambria Math" panose="02040503050406030204" pitchFamily="18" charset="0"/>
                                  <a:ea typeface="Cambria Math" panose="02040503050406030204" pitchFamily="18" charset="0"/>
                                </a:rPr>
                                <m:t>𝑋</m:t>
                              </m:r>
                            </m:sub>
                            <m:sup>
                              <m:r>
                                <a:rPr lang="de-DE" sz="2000" i="1" dirty="0">
                                  <a:latin typeface="Cambria Math" panose="02040503050406030204" pitchFamily="18" charset="0"/>
                                  <a:ea typeface="Cambria Math" panose="02040503050406030204" pitchFamily="18" charset="0"/>
                                </a:rPr>
                                <m:t>2</m:t>
                              </m:r>
                            </m:sup>
                          </m:sSubSup>
                        </m:den>
                      </m:f>
                    </m:oMath>
                  </m:oMathPara>
                </a14:m>
                <a:endParaRPr lang="de-DE" sz="2000" dirty="0">
                  <a:solidFill>
                    <a:schemeClr val="tx1"/>
                  </a:solidFill>
                  <a:latin typeface="+mn-lt"/>
                </a:endParaRPr>
              </a:p>
            </p:txBody>
          </p:sp>
        </mc:Choice>
        <mc:Fallback xmlns="">
          <p:sp>
            <p:nvSpPr>
              <p:cNvPr id="44" name="Textfeld 43"/>
              <p:cNvSpPr txBox="1">
                <a:spLocks noRot="1" noChangeAspect="1" noMove="1" noResize="1" noEditPoints="1" noAdjustHandles="1" noChangeArrowheads="1" noChangeShapeType="1" noTextEdit="1"/>
              </p:cNvSpPr>
              <p:nvPr/>
            </p:nvSpPr>
            <p:spPr>
              <a:xfrm>
                <a:off x="1017504" y="4784820"/>
                <a:ext cx="6578832" cy="691215"/>
              </a:xfrm>
              <a:prstGeom prst="rect">
                <a:avLst/>
              </a:prstGeom>
              <a:blipFill>
                <a:blip r:embed="rId6"/>
                <a:stretch>
                  <a:fillRect/>
                </a:stretch>
              </a:blipFill>
            </p:spPr>
            <p:txBody>
              <a:bodyPr/>
              <a:lstStyle/>
              <a:p>
                <a:r>
                  <a:rPr lang="en-US">
                    <a:noFill/>
                  </a:rPr>
                  <a:t> </a:t>
                </a:r>
              </a:p>
            </p:txBody>
          </p:sp>
        </mc:Fallback>
      </mc:AlternateContent>
      <p:sp>
        <p:nvSpPr>
          <p:cNvPr id="45" name="Geschweifte Klammer links 44"/>
          <p:cNvSpPr/>
          <p:nvPr/>
        </p:nvSpPr>
        <p:spPr>
          <a:xfrm rot="16200000">
            <a:off x="3955307" y="4846687"/>
            <a:ext cx="148466" cy="1258695"/>
          </a:xfrm>
          <a:prstGeom prst="leftBrace">
            <a:avLst>
              <a:gd name="adj1" fmla="val 8264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Textfeld 45"/>
          <p:cNvSpPr txBox="1"/>
          <p:nvPr/>
        </p:nvSpPr>
        <p:spPr>
          <a:xfrm>
            <a:off x="2555776" y="5537089"/>
            <a:ext cx="3168351" cy="369332"/>
          </a:xfrm>
          <a:prstGeom prst="rect">
            <a:avLst/>
          </a:prstGeom>
          <a:noFill/>
        </p:spPr>
        <p:txBody>
          <a:bodyPr wrap="square" rtlCol="0">
            <a:spAutoFit/>
          </a:bodyPr>
          <a:lstStyle/>
          <a:p>
            <a:r>
              <a:rPr lang="de-DE" b="1" dirty="0">
                <a:solidFill>
                  <a:srgbClr val="0070C0"/>
                </a:solidFill>
                <a:latin typeface="+mn-lt"/>
              </a:rPr>
              <a:t>Asymptotische Verzerrung</a:t>
            </a:r>
            <a:endParaRPr lang="en-US" b="1" dirty="0">
              <a:solidFill>
                <a:srgbClr val="0070C0"/>
              </a:solidFill>
              <a:latin typeface="+mn-lt"/>
            </a:endParaRPr>
          </a:p>
        </p:txBody>
      </p:sp>
      <p:sp>
        <p:nvSpPr>
          <p:cNvPr id="47" name="Rechteck 46"/>
          <p:cNvSpPr/>
          <p:nvPr/>
        </p:nvSpPr>
        <p:spPr>
          <a:xfrm>
            <a:off x="882567" y="4779634"/>
            <a:ext cx="4769553" cy="117352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22" name="Textfeld 21"/>
              <p:cNvSpPr txBox="1"/>
              <p:nvPr/>
            </p:nvSpPr>
            <p:spPr>
              <a:xfrm>
                <a:off x="1187816" y="1385532"/>
                <a:ext cx="5040176" cy="480644"/>
              </a:xfrm>
              <a:prstGeom prst="rect">
                <a:avLst/>
              </a:prstGeom>
              <a:noFill/>
            </p:spPr>
            <p:txBody>
              <a:bodyPr wrap="square" rtlCol="0">
                <a:spAutoFit/>
              </a:bodyPr>
              <a:lstStyle/>
              <a:p>
                <a:pPr algn="just"/>
                <a14:m>
                  <m:oMath xmlns:m="http://schemas.openxmlformats.org/officeDocument/2006/math">
                    <m:sSub>
                      <m:sSubPr>
                        <m:ctrlPr>
                          <a:rPr lang="de-DE" sz="2000" b="0" i="1" dirty="0" smtClean="0">
                            <a:latin typeface="Cambria Math" panose="02040503050406030204" pitchFamily="18" charset="0"/>
                            <a:ea typeface="Cambria Math"/>
                          </a:rPr>
                        </m:ctrlPr>
                      </m:sSubPr>
                      <m:e>
                        <m:acc>
                          <m:accPr>
                            <m:chr m:val="̂"/>
                            <m:ctrlPr>
                              <a:rPr lang="de-DE" sz="2000" b="0" i="1" dirty="0" smtClean="0">
                                <a:latin typeface="Cambria Math" panose="02040503050406030204" pitchFamily="18" charset="0"/>
                                <a:ea typeface="Cambria Math"/>
                              </a:rPr>
                            </m:ctrlPr>
                          </m:accPr>
                          <m:e>
                            <m:r>
                              <a:rPr lang="de-DE" sz="2000" b="0" i="1" dirty="0" smtClean="0">
                                <a:latin typeface="Cambria Math" panose="02040503050406030204" pitchFamily="18" charset="0"/>
                                <a:ea typeface="Cambria Math" panose="02040503050406030204" pitchFamily="18" charset="0"/>
                              </a:rPr>
                              <m:t>𝛽</m:t>
                            </m:r>
                          </m:e>
                        </m:acc>
                      </m:e>
                      <m:sub>
                        <m:r>
                          <a:rPr lang="de-DE" sz="2000" b="0" i="1" dirty="0" smtClean="0">
                            <a:latin typeface="Cambria Math" panose="02040503050406030204" pitchFamily="18" charset="0"/>
                            <a:ea typeface="Cambria Math"/>
                          </a:rPr>
                          <m:t>𝑌</m:t>
                        </m:r>
                        <m:r>
                          <a:rPr lang="de-DE" sz="2000" b="0" i="1" dirty="0" smtClean="0">
                            <a:latin typeface="Cambria Math" panose="02040503050406030204" pitchFamily="18" charset="0"/>
                            <a:ea typeface="Cambria Math"/>
                          </a:rPr>
                          <m:t>~</m:t>
                        </m:r>
                        <m:r>
                          <a:rPr lang="de-DE" sz="2000" b="0" i="1" dirty="0" smtClean="0">
                            <a:latin typeface="Cambria Math" panose="02040503050406030204" pitchFamily="18" charset="0"/>
                            <a:ea typeface="Cambria Math"/>
                          </a:rPr>
                          <m:t>𝑋</m:t>
                        </m:r>
                        <m:r>
                          <a:rPr lang="de-DE" sz="2000" b="0" i="1" dirty="0" smtClean="0">
                            <a:latin typeface="Cambria Math" panose="02040503050406030204" pitchFamily="18" charset="0"/>
                            <a:ea typeface="Cambria Math" panose="02040503050406030204" pitchFamily="18" charset="0"/>
                          </a:rPr>
                          <m:t>•</m:t>
                        </m:r>
                        <m:r>
                          <a:rPr lang="de-DE" sz="2000" b="0" i="1" dirty="0" smtClean="0">
                            <a:latin typeface="Cambria Math" panose="02040503050406030204" pitchFamily="18" charset="0"/>
                            <a:ea typeface="Cambria Math" panose="02040503050406030204" pitchFamily="18" charset="0"/>
                          </a:rPr>
                          <m:t>𝑍</m:t>
                        </m:r>
                      </m:sub>
                    </m:sSub>
                    <m:r>
                      <a:rPr lang="de-DE" sz="2000" b="0" i="1" dirty="0" smtClean="0">
                        <a:latin typeface="Cambria Math" panose="02040503050406030204" pitchFamily="18" charset="0"/>
                        <a:ea typeface="Cambria Math"/>
                      </a:rPr>
                      <m:t>   </m:t>
                    </m:r>
                    <m:groupChr>
                      <m:groupChrPr>
                        <m:chr m:val="→"/>
                        <m:vertJc m:val="bot"/>
                        <m:ctrlPr>
                          <a:rPr lang="de-DE" sz="2000" b="0" i="1" dirty="0" smtClean="0">
                            <a:latin typeface="Cambria Math" panose="02040503050406030204" pitchFamily="18" charset="0"/>
                            <a:ea typeface="Cambria Math"/>
                          </a:rPr>
                        </m:ctrlPr>
                      </m:groupChrPr>
                      <m:e>
                        <m:r>
                          <m:rPr>
                            <m:brk m:alnAt="2"/>
                          </m:rPr>
                          <a:rPr lang="de-DE" sz="2000" b="0" i="1" dirty="0" smtClean="0">
                            <a:latin typeface="Cambria Math" panose="02040503050406030204" pitchFamily="18" charset="0"/>
                            <a:ea typeface="Cambria Math"/>
                          </a:rPr>
                          <m:t> </m:t>
                        </m:r>
                        <m:r>
                          <a:rPr lang="de-DE" sz="2000" b="0" i="1" dirty="0" smtClean="0">
                            <a:latin typeface="Cambria Math" panose="02040503050406030204" pitchFamily="18" charset="0"/>
                            <a:ea typeface="Cambria Math"/>
                          </a:rPr>
                          <m:t>  </m:t>
                        </m:r>
                        <m:r>
                          <a:rPr lang="de-DE" sz="2000" b="0" i="1" dirty="0" smtClean="0">
                            <a:latin typeface="Cambria Math" panose="02040503050406030204" pitchFamily="18" charset="0"/>
                            <a:ea typeface="Cambria Math"/>
                          </a:rPr>
                          <m:t>𝑝</m:t>
                        </m:r>
                        <m:r>
                          <a:rPr lang="de-DE" sz="2000" b="0" i="1" dirty="0" smtClean="0">
                            <a:latin typeface="Cambria Math" panose="02040503050406030204" pitchFamily="18" charset="0"/>
                            <a:ea typeface="Cambria Math"/>
                          </a:rPr>
                          <m:t>   </m:t>
                        </m:r>
                      </m:e>
                    </m:groupChr>
                    <m:r>
                      <a:rPr lang="de-DE" sz="2000" b="0" i="1" dirty="0" smtClean="0">
                        <a:latin typeface="Cambria Math" panose="02040503050406030204" pitchFamily="18" charset="0"/>
                        <a:ea typeface="Cambria Math"/>
                      </a:rPr>
                      <m:t>   </m:t>
                    </m:r>
                    <m:sSub>
                      <m:sSubPr>
                        <m:ctrlPr>
                          <a:rPr lang="de-DE" sz="2000" i="1" dirty="0" smtClean="0">
                            <a:latin typeface="Cambria Math" panose="02040503050406030204" pitchFamily="18" charset="0"/>
                            <a:ea typeface="Cambria Math"/>
                          </a:rPr>
                        </m:ctrlPr>
                      </m:sSubPr>
                      <m:e>
                        <m:r>
                          <a:rPr lang="de-DE" sz="2000" i="1" dirty="0" smtClean="0">
                            <a:latin typeface="Cambria Math" panose="02040503050406030204" pitchFamily="18" charset="0"/>
                            <a:ea typeface="Cambria Math" panose="02040503050406030204" pitchFamily="18" charset="0"/>
                          </a:rPr>
                          <m:t>𝛽</m:t>
                        </m:r>
                      </m:e>
                      <m:sub>
                        <m:r>
                          <a:rPr lang="de-DE" sz="2000" i="1" dirty="0">
                            <a:latin typeface="Cambria Math" panose="02040503050406030204" pitchFamily="18" charset="0"/>
                            <a:ea typeface="Cambria Math"/>
                          </a:rPr>
                          <m:t>𝑌</m:t>
                        </m:r>
                        <m:r>
                          <a:rPr lang="de-DE" sz="2000" i="1" dirty="0">
                            <a:latin typeface="Cambria Math" panose="02040503050406030204" pitchFamily="18" charset="0"/>
                            <a:ea typeface="Cambria Math"/>
                          </a:rPr>
                          <m:t>~</m:t>
                        </m:r>
                        <m:r>
                          <a:rPr lang="de-DE" sz="2000" i="1" dirty="0">
                            <a:latin typeface="Cambria Math" panose="02040503050406030204" pitchFamily="18" charset="0"/>
                            <a:ea typeface="Cambria Math"/>
                          </a:rPr>
                          <m:t>𝑋</m:t>
                        </m:r>
                        <m:r>
                          <a:rPr lang="de-DE" sz="2000" i="1" dirty="0" smtClean="0">
                            <a:latin typeface="Cambria Math" panose="02040503050406030204" pitchFamily="18" charset="0"/>
                            <a:ea typeface="Cambria Math" panose="02040503050406030204" pitchFamily="18" charset="0"/>
                          </a:rPr>
                          <m:t>•</m:t>
                        </m:r>
                        <m:r>
                          <a:rPr lang="de-DE" sz="2000" b="0" i="1" dirty="0" smtClean="0">
                            <a:latin typeface="Cambria Math" panose="02040503050406030204" pitchFamily="18" charset="0"/>
                            <a:ea typeface="Cambria Math" panose="02040503050406030204" pitchFamily="18" charset="0"/>
                          </a:rPr>
                          <m:t>𝑍</m:t>
                        </m:r>
                      </m:sub>
                    </m:sSub>
                  </m:oMath>
                </a14:m>
                <a:r>
                  <a:rPr lang="de-DE" sz="2000" dirty="0">
                    <a:solidFill>
                      <a:schemeClr val="tx1"/>
                    </a:solidFill>
                    <a:latin typeface="+mn-lt"/>
                  </a:rPr>
                  <a:t>  und  </a:t>
                </a:r>
                <a14:m>
                  <m:oMath xmlns:m="http://schemas.openxmlformats.org/officeDocument/2006/math">
                    <m:sSub>
                      <m:sSubPr>
                        <m:ctrlPr>
                          <a:rPr lang="de-DE" sz="2000" i="1" dirty="0">
                            <a:latin typeface="Cambria Math" panose="02040503050406030204" pitchFamily="18" charset="0"/>
                            <a:ea typeface="Cambria Math"/>
                          </a:rPr>
                        </m:ctrlPr>
                      </m:sSubPr>
                      <m:e>
                        <m:acc>
                          <m:accPr>
                            <m:chr m:val="̂"/>
                            <m:ctrlPr>
                              <a:rPr lang="de-DE" sz="2000" i="1" dirty="0">
                                <a:latin typeface="Cambria Math" panose="02040503050406030204" pitchFamily="18" charset="0"/>
                                <a:ea typeface="Cambria Math"/>
                              </a:rPr>
                            </m:ctrlPr>
                          </m:accPr>
                          <m:e>
                            <m:r>
                              <a:rPr lang="de-DE" sz="2000" i="1" dirty="0" smtClean="0">
                                <a:latin typeface="Cambria Math" panose="02040503050406030204" pitchFamily="18" charset="0"/>
                                <a:ea typeface="Cambria Math" panose="02040503050406030204" pitchFamily="18" charset="0"/>
                              </a:rPr>
                              <m:t>𝜌</m:t>
                            </m:r>
                          </m:e>
                        </m:acc>
                      </m:e>
                      <m:sub>
                        <m:r>
                          <a:rPr lang="de-DE" sz="2000" b="0" i="1" dirty="0" smtClean="0">
                            <a:latin typeface="Cambria Math" panose="02040503050406030204" pitchFamily="18" charset="0"/>
                            <a:ea typeface="Cambria Math" panose="02040503050406030204" pitchFamily="18" charset="0"/>
                          </a:rPr>
                          <m:t>𝑋</m:t>
                        </m:r>
                        <m:r>
                          <a:rPr lang="de-DE" sz="2000" i="1" dirty="0">
                            <a:latin typeface="Cambria Math" panose="02040503050406030204" pitchFamily="18" charset="0"/>
                            <a:ea typeface="Cambria Math"/>
                          </a:rPr>
                          <m:t>𝑌</m:t>
                        </m:r>
                        <m:r>
                          <a:rPr lang="de-DE" sz="2000" b="1" i="1" dirty="0" smtClean="0">
                            <a:solidFill>
                              <a:schemeClr val="tx1"/>
                            </a:solidFill>
                            <a:latin typeface="Cambria Math" panose="02040503050406030204" pitchFamily="18" charset="0"/>
                            <a:ea typeface="Cambria Math" panose="02040503050406030204" pitchFamily="18" charset="0"/>
                          </a:rPr>
                          <m:t>•</m:t>
                        </m:r>
                        <m:r>
                          <a:rPr lang="de-DE" sz="2000" i="1" dirty="0">
                            <a:latin typeface="Cambria Math" panose="02040503050406030204" pitchFamily="18" charset="0"/>
                            <a:ea typeface="Cambria Math" panose="02040503050406030204" pitchFamily="18" charset="0"/>
                          </a:rPr>
                          <m:t>𝑍</m:t>
                        </m:r>
                      </m:sub>
                    </m:sSub>
                    <m:r>
                      <a:rPr lang="de-DE" sz="2000" i="1" dirty="0">
                        <a:latin typeface="Cambria Math" panose="02040503050406030204" pitchFamily="18" charset="0"/>
                        <a:ea typeface="Cambria Math"/>
                      </a:rPr>
                      <m:t>   </m:t>
                    </m:r>
                    <m:groupChr>
                      <m:groupChrPr>
                        <m:chr m:val="→"/>
                        <m:vertJc m:val="bot"/>
                        <m:ctrlPr>
                          <a:rPr lang="de-DE" sz="2000" i="1" dirty="0">
                            <a:latin typeface="Cambria Math" panose="02040503050406030204" pitchFamily="18" charset="0"/>
                            <a:ea typeface="Cambria Math"/>
                          </a:rPr>
                        </m:ctrlPr>
                      </m:groupChrPr>
                      <m:e>
                        <m:r>
                          <m:rPr>
                            <m:brk m:alnAt="2"/>
                          </m:rPr>
                          <a:rPr lang="de-DE" sz="2000" i="1" dirty="0">
                            <a:latin typeface="Cambria Math" panose="02040503050406030204" pitchFamily="18" charset="0"/>
                            <a:ea typeface="Cambria Math"/>
                          </a:rPr>
                          <m:t> </m:t>
                        </m:r>
                        <m:r>
                          <a:rPr lang="de-DE" sz="2000" i="1" dirty="0">
                            <a:latin typeface="Cambria Math" panose="02040503050406030204" pitchFamily="18" charset="0"/>
                            <a:ea typeface="Cambria Math"/>
                          </a:rPr>
                          <m:t>  </m:t>
                        </m:r>
                        <m:r>
                          <a:rPr lang="de-DE" sz="2000" i="1" dirty="0">
                            <a:latin typeface="Cambria Math" panose="02040503050406030204" pitchFamily="18" charset="0"/>
                            <a:ea typeface="Cambria Math"/>
                          </a:rPr>
                          <m:t>𝑝</m:t>
                        </m:r>
                        <m:r>
                          <a:rPr lang="de-DE" sz="2000" i="1" dirty="0">
                            <a:latin typeface="Cambria Math" panose="02040503050406030204" pitchFamily="18" charset="0"/>
                            <a:ea typeface="Cambria Math"/>
                          </a:rPr>
                          <m:t>   </m:t>
                        </m:r>
                      </m:e>
                    </m:groupChr>
                    <m:r>
                      <a:rPr lang="de-DE" sz="2000" b="0" i="1" dirty="0" smtClean="0">
                        <a:latin typeface="Cambria Math" panose="02040503050406030204" pitchFamily="18" charset="0"/>
                        <a:ea typeface="Cambria Math"/>
                      </a:rPr>
                      <m:t>  </m:t>
                    </m:r>
                    <m:sSub>
                      <m:sSubPr>
                        <m:ctrlPr>
                          <a:rPr lang="de-DE" sz="2000" i="1" dirty="0">
                            <a:latin typeface="Cambria Math" panose="02040503050406030204" pitchFamily="18" charset="0"/>
                            <a:ea typeface="Cambria Math"/>
                          </a:rPr>
                        </m:ctrlPr>
                      </m:sSubPr>
                      <m:e>
                        <m:r>
                          <a:rPr lang="de-DE" sz="2000" i="1" dirty="0" smtClean="0">
                            <a:latin typeface="Cambria Math" panose="02040503050406030204" pitchFamily="18" charset="0"/>
                            <a:ea typeface="Cambria Math" panose="02040503050406030204" pitchFamily="18" charset="0"/>
                          </a:rPr>
                          <m:t>𝜌</m:t>
                        </m:r>
                      </m:e>
                      <m:sub>
                        <m:r>
                          <a:rPr lang="de-DE" sz="2000" i="1" dirty="0">
                            <a:latin typeface="Cambria Math" panose="02040503050406030204" pitchFamily="18" charset="0"/>
                            <a:ea typeface="Cambria Math" panose="02040503050406030204" pitchFamily="18" charset="0"/>
                          </a:rPr>
                          <m:t>𝑋</m:t>
                        </m:r>
                        <m:r>
                          <a:rPr lang="de-DE" sz="2000" i="1" dirty="0">
                            <a:latin typeface="Cambria Math" panose="02040503050406030204" pitchFamily="18" charset="0"/>
                            <a:ea typeface="Cambria Math"/>
                          </a:rPr>
                          <m:t>𝑌</m:t>
                        </m:r>
                        <m:r>
                          <a:rPr lang="de-DE" sz="2000" i="1" dirty="0" smtClean="0">
                            <a:latin typeface="Cambria Math" panose="02040503050406030204" pitchFamily="18" charset="0"/>
                            <a:ea typeface="Cambria Math" panose="02040503050406030204" pitchFamily="18" charset="0"/>
                          </a:rPr>
                          <m:t>•</m:t>
                        </m:r>
                        <m:r>
                          <a:rPr lang="de-DE" sz="2000" i="1" dirty="0">
                            <a:latin typeface="Cambria Math" panose="02040503050406030204" pitchFamily="18" charset="0"/>
                            <a:ea typeface="Cambria Math" panose="02040503050406030204" pitchFamily="18" charset="0"/>
                          </a:rPr>
                          <m:t>𝑍</m:t>
                        </m:r>
                      </m:sub>
                    </m:sSub>
                  </m:oMath>
                </a14:m>
                <a:endParaRPr lang="de-DE" sz="2000" dirty="0">
                  <a:solidFill>
                    <a:schemeClr val="tx1"/>
                  </a:solidFill>
                  <a:latin typeface="+mn-lt"/>
                </a:endParaRPr>
              </a:p>
            </p:txBody>
          </p:sp>
        </mc:Choice>
        <mc:Fallback xmlns="">
          <p:sp>
            <p:nvSpPr>
              <p:cNvPr id="22" name="Textfeld 21"/>
              <p:cNvSpPr txBox="1">
                <a:spLocks noRot="1" noChangeAspect="1" noMove="1" noResize="1" noEditPoints="1" noAdjustHandles="1" noChangeArrowheads="1" noChangeShapeType="1" noTextEdit="1"/>
              </p:cNvSpPr>
              <p:nvPr/>
            </p:nvSpPr>
            <p:spPr>
              <a:xfrm>
                <a:off x="1187816" y="1385532"/>
                <a:ext cx="5040176" cy="480644"/>
              </a:xfrm>
              <a:prstGeom prst="rect">
                <a:avLst/>
              </a:prstGeom>
              <a:blipFill>
                <a:blip r:embed="rId7"/>
                <a:stretch>
                  <a:fillRect b="-21519"/>
                </a:stretch>
              </a:blipFill>
            </p:spPr>
            <p:txBody>
              <a:bodyPr/>
              <a:lstStyle/>
              <a:p>
                <a:r>
                  <a:rPr lang="en-US">
                    <a:noFill/>
                  </a:rPr>
                  <a:t> </a:t>
                </a:r>
              </a:p>
            </p:txBody>
          </p:sp>
        </mc:Fallback>
      </mc:AlternateContent>
    </p:spTree>
    <p:extLst>
      <p:ext uri="{BB962C8B-B14F-4D97-AF65-F5344CB8AC3E}">
        <p14:creationId xmlns:p14="http://schemas.microsoft.com/office/powerpoint/2010/main" val="3779788480"/>
      </p:ext>
    </p:extLst>
  </p:cSld>
  <p:clrMapOvr>
    <a:masterClrMapping/>
  </p:clrMapOvr>
</p:sld>
</file>

<file path=ppt/slides/slide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8" name="Textfeld 7"/>
          <p:cNvSpPr txBox="1">
            <a:spLocks noChangeArrowheads="1"/>
          </p:cNvSpPr>
          <p:nvPr/>
        </p:nvSpPr>
        <p:spPr bwMode="auto">
          <a:xfrm>
            <a:off x="468311" y="981075"/>
            <a:ext cx="4391722"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12.2.2 Multiple lineare KQ-Regression</a:t>
            </a:r>
          </a:p>
        </p:txBody>
      </p:sp>
      <p:sp>
        <p:nvSpPr>
          <p:cNvPr id="15" name="Textfeld 9"/>
          <p:cNvSpPr txBox="1">
            <a:spLocks noChangeArrowheads="1"/>
          </p:cNvSpPr>
          <p:nvPr/>
        </p:nvSpPr>
        <p:spPr bwMode="auto">
          <a:xfrm>
            <a:off x="471836" y="1628800"/>
            <a:ext cx="366811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Empirische multiple Regression</a:t>
            </a:r>
          </a:p>
        </p:txBody>
      </p:sp>
      <p:sp>
        <p:nvSpPr>
          <p:cNvPr id="12" name="Textfeld 11"/>
          <p:cNvSpPr txBox="1">
            <a:spLocks noChangeArrowheads="1"/>
          </p:cNvSpPr>
          <p:nvPr/>
        </p:nvSpPr>
        <p:spPr bwMode="auto">
          <a:xfrm>
            <a:off x="468311" y="2204864"/>
            <a:ext cx="352762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Motivation und Überblick </a:t>
            </a:r>
            <a:r>
              <a:rPr lang="de-DE" sz="2000" dirty="0">
                <a:solidFill>
                  <a:srgbClr val="0070C0"/>
                </a:solidFill>
                <a:latin typeface="+mn-lt"/>
              </a:rPr>
              <a:t>●</a:t>
            </a:r>
            <a:endParaRPr lang="de-DE" sz="2000" b="1" dirty="0">
              <a:solidFill>
                <a:srgbClr val="0070C0"/>
              </a:solidFill>
              <a:latin typeface="+mn-lt"/>
            </a:endParaRPr>
          </a:p>
        </p:txBody>
      </p:sp>
      <p:sp>
        <p:nvSpPr>
          <p:cNvPr id="20" name="Textfeld 19"/>
          <p:cNvSpPr txBox="1">
            <a:spLocks noChangeArrowheads="1"/>
          </p:cNvSpPr>
          <p:nvPr/>
        </p:nvSpPr>
        <p:spPr bwMode="auto">
          <a:xfrm>
            <a:off x="468311" y="5397260"/>
            <a:ext cx="237549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a:t>
            </a:r>
            <a:r>
              <a:rPr lang="de-DE" sz="2000" dirty="0">
                <a:solidFill>
                  <a:srgbClr val="0070C0"/>
                </a:solidFill>
                <a:latin typeface="+mn-lt"/>
              </a:rPr>
              <a:t>●</a:t>
            </a:r>
            <a:endParaRPr lang="de-DE" sz="2000" b="1" dirty="0">
              <a:solidFill>
                <a:srgbClr val="0070C0"/>
              </a:solidFill>
              <a:latin typeface="+mn-lt"/>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960</a:t>
            </a:r>
            <a:endParaRPr lang="de-DE" sz="8000" b="1" dirty="0">
              <a:solidFill>
                <a:schemeClr val="tx1"/>
              </a:solidFill>
              <a:latin typeface="+mj-lt"/>
            </a:endParaRPr>
          </a:p>
        </p:txBody>
      </p:sp>
      <p:sp>
        <p:nvSpPr>
          <p:cNvPr id="14" name="Textfeld 13"/>
          <p:cNvSpPr txBox="1"/>
          <p:nvPr/>
        </p:nvSpPr>
        <p:spPr>
          <a:xfrm>
            <a:off x="468311" y="2710796"/>
            <a:ext cx="7632078" cy="400110"/>
          </a:xfrm>
          <a:prstGeom prst="rect">
            <a:avLst/>
          </a:prstGeom>
          <a:noFill/>
        </p:spPr>
        <p:txBody>
          <a:bodyPr wrap="square" rtlCol="0">
            <a:spAutoFit/>
          </a:bodyPr>
          <a:lstStyle/>
          <a:p>
            <a:pPr algn="just"/>
            <a:r>
              <a:rPr lang="de-DE" sz="2000" dirty="0">
                <a:latin typeface="+mn-lt"/>
              </a:rPr>
              <a:t>&gt; Abhängige Variable hängt von mehreren Einflussgrößen linear ab</a:t>
            </a:r>
          </a:p>
        </p:txBody>
      </p:sp>
      <p:sp>
        <p:nvSpPr>
          <p:cNvPr id="16" name="Textfeld 15"/>
          <p:cNvSpPr txBox="1"/>
          <p:nvPr/>
        </p:nvSpPr>
        <p:spPr>
          <a:xfrm>
            <a:off x="457200" y="3110906"/>
            <a:ext cx="7632078" cy="707886"/>
          </a:xfrm>
          <a:prstGeom prst="rect">
            <a:avLst/>
          </a:prstGeom>
          <a:noFill/>
        </p:spPr>
        <p:txBody>
          <a:bodyPr wrap="square" rtlCol="0">
            <a:spAutoFit/>
          </a:bodyPr>
          <a:lstStyle/>
          <a:p>
            <a:pPr algn="just"/>
            <a:r>
              <a:rPr lang="de-DE" sz="2000" dirty="0">
                <a:latin typeface="+mn-lt"/>
              </a:rPr>
              <a:t>&gt; Direkte (kausale) Effekte einzelner Variablen lassen sich simultan </a:t>
            </a:r>
          </a:p>
          <a:p>
            <a:pPr algn="just"/>
            <a:r>
              <a:rPr lang="de-DE" sz="2000" dirty="0">
                <a:latin typeface="+mn-lt"/>
              </a:rPr>
              <a:t>   schätzen (unter bestimmten Modellannahmen)</a:t>
            </a:r>
          </a:p>
        </p:txBody>
      </p:sp>
      <p:sp>
        <p:nvSpPr>
          <p:cNvPr id="18" name="Textfeld 17"/>
          <p:cNvSpPr txBox="1"/>
          <p:nvPr/>
        </p:nvSpPr>
        <p:spPr>
          <a:xfrm>
            <a:off x="457200" y="3820597"/>
            <a:ext cx="7632078" cy="707886"/>
          </a:xfrm>
          <a:prstGeom prst="rect">
            <a:avLst/>
          </a:prstGeom>
          <a:noFill/>
        </p:spPr>
        <p:txBody>
          <a:bodyPr wrap="square" rtlCol="0">
            <a:spAutoFit/>
          </a:bodyPr>
          <a:lstStyle/>
          <a:p>
            <a:pPr algn="just"/>
            <a:r>
              <a:rPr lang="de-DE" sz="2000" dirty="0">
                <a:latin typeface="+mn-lt"/>
              </a:rPr>
              <a:t>&gt; Erhöhung des Erklärungsgehalts des Modells im Vergleich zur</a:t>
            </a:r>
          </a:p>
          <a:p>
            <a:pPr algn="just"/>
            <a:r>
              <a:rPr lang="de-DE" sz="2000" dirty="0">
                <a:latin typeface="+mn-lt"/>
              </a:rPr>
              <a:t>   einfachen linearen Regression; Erhöhung der Prognosegüte</a:t>
            </a:r>
          </a:p>
        </p:txBody>
      </p:sp>
      <p:sp>
        <p:nvSpPr>
          <p:cNvPr id="19" name="Textfeld 18"/>
          <p:cNvSpPr txBox="1"/>
          <p:nvPr/>
        </p:nvSpPr>
        <p:spPr>
          <a:xfrm>
            <a:off x="457200" y="4533663"/>
            <a:ext cx="7632078" cy="707886"/>
          </a:xfrm>
          <a:prstGeom prst="rect">
            <a:avLst/>
          </a:prstGeom>
          <a:noFill/>
        </p:spPr>
        <p:txBody>
          <a:bodyPr wrap="square" rtlCol="0">
            <a:spAutoFit/>
          </a:bodyPr>
          <a:lstStyle/>
          <a:p>
            <a:pPr algn="just"/>
            <a:r>
              <a:rPr lang="de-DE" sz="2000" dirty="0">
                <a:latin typeface="+mn-lt"/>
              </a:rPr>
              <a:t>&gt; Lösungsansatz für das OVB-Problem (systematische Verzerrungen);</a:t>
            </a:r>
          </a:p>
          <a:p>
            <a:pPr algn="just"/>
            <a:r>
              <a:rPr lang="de-DE" sz="2000" dirty="0">
                <a:latin typeface="+mn-lt"/>
              </a:rPr>
              <a:t>   Äquivalenz zur </a:t>
            </a:r>
            <a:r>
              <a:rPr lang="de-DE" sz="2000" b="1" dirty="0">
                <a:solidFill>
                  <a:srgbClr val="0070C0"/>
                </a:solidFill>
                <a:latin typeface="+mn-lt"/>
              </a:rPr>
              <a:t>partiellen Regression</a:t>
            </a:r>
          </a:p>
        </p:txBody>
      </p:sp>
      <p:sp>
        <p:nvSpPr>
          <p:cNvPr id="24" name="Textfeld 23"/>
          <p:cNvSpPr txBox="1"/>
          <p:nvPr/>
        </p:nvSpPr>
        <p:spPr>
          <a:xfrm>
            <a:off x="683568" y="5861080"/>
            <a:ext cx="2376264" cy="400110"/>
          </a:xfrm>
          <a:prstGeom prst="rect">
            <a:avLst/>
          </a:prstGeom>
          <a:noFill/>
        </p:spPr>
        <p:txBody>
          <a:bodyPr wrap="square" rtlCol="0">
            <a:spAutoFit/>
          </a:bodyPr>
          <a:lstStyle/>
          <a:p>
            <a:pPr algn="just"/>
            <a:r>
              <a:rPr lang="de-DE" sz="2000" dirty="0">
                <a:latin typeface="+mn-lt"/>
              </a:rPr>
              <a:t>siehe </a:t>
            </a:r>
            <a:r>
              <a:rPr lang="de-DE" sz="2000">
                <a:latin typeface="+mn-lt"/>
              </a:rPr>
              <a:t>Folie 961</a:t>
            </a:r>
            <a:endParaRPr lang="de-DE" sz="2000" dirty="0">
              <a:latin typeface="+mn-lt"/>
            </a:endParaRPr>
          </a:p>
        </p:txBody>
      </p:sp>
    </p:spTree>
    <p:extLst>
      <p:ext uri="{BB962C8B-B14F-4D97-AF65-F5344CB8AC3E}">
        <p14:creationId xmlns:p14="http://schemas.microsoft.com/office/powerpoint/2010/main" val="190538141"/>
      </p:ext>
    </p:extLst>
  </p:cSld>
  <p:clrMapOvr>
    <a:masterClrMapping/>
  </p:clrMapOvr>
</p:sld>
</file>

<file path=ppt/slides/slide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pic>
        <p:nvPicPr>
          <p:cNvPr id="2" name="Grafik 1"/>
          <p:cNvPicPr>
            <a:picLocks noChangeAspect="1"/>
          </p:cNvPicPr>
          <p:nvPr/>
        </p:nvPicPr>
        <p:blipFill>
          <a:blip r:embed="rId3"/>
          <a:stretch>
            <a:fillRect/>
          </a:stretch>
        </p:blipFill>
        <p:spPr>
          <a:xfrm>
            <a:off x="450305" y="858597"/>
            <a:ext cx="7591425" cy="3467100"/>
          </a:xfrm>
          <a:prstGeom prst="rect">
            <a:avLst/>
          </a:prstGeom>
        </p:spPr>
      </p:pic>
      <p:pic>
        <p:nvPicPr>
          <p:cNvPr id="4" name="Grafik 3"/>
          <p:cNvPicPr>
            <a:picLocks noChangeAspect="1"/>
          </p:cNvPicPr>
          <p:nvPr/>
        </p:nvPicPr>
        <p:blipFill>
          <a:blip r:embed="rId4"/>
          <a:stretch>
            <a:fillRect/>
          </a:stretch>
        </p:blipFill>
        <p:spPr>
          <a:xfrm>
            <a:off x="440780" y="4325697"/>
            <a:ext cx="7600950" cy="2095500"/>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961</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460278047"/>
      </p:ext>
    </p:extLst>
  </p:cSld>
  <p:clrMapOvr>
    <a:masterClrMapping/>
  </p:clrMapOvr>
</p:sld>
</file>

<file path=ppt/slides/slide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962</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903077"/>
            <a:ext cx="7591425" cy="2847975"/>
          </a:xfrm>
          <a:prstGeom prst="rect">
            <a:avLst/>
          </a:prstGeom>
        </p:spPr>
      </p:pic>
      <p:pic>
        <p:nvPicPr>
          <p:cNvPr id="3" name="Grafik 2"/>
          <p:cNvPicPr>
            <a:picLocks noChangeAspect="1"/>
          </p:cNvPicPr>
          <p:nvPr/>
        </p:nvPicPr>
        <p:blipFill>
          <a:blip r:embed="rId4"/>
          <a:stretch>
            <a:fillRect/>
          </a:stretch>
        </p:blipFill>
        <p:spPr>
          <a:xfrm>
            <a:off x="468313" y="3901945"/>
            <a:ext cx="5111799" cy="2659743"/>
          </a:xfrm>
          <a:prstGeom prst="rect">
            <a:avLst/>
          </a:prstGeom>
        </p:spPr>
      </p:pic>
    </p:spTree>
    <p:extLst>
      <p:ext uri="{BB962C8B-B14F-4D97-AF65-F5344CB8AC3E}">
        <p14:creationId xmlns:p14="http://schemas.microsoft.com/office/powerpoint/2010/main" val="1633822631"/>
      </p:ext>
    </p:extLst>
  </p:cSld>
  <p:clrMapOvr>
    <a:masterClrMapping/>
  </p:clrMapOvr>
</p:sld>
</file>

<file path=ppt/slides/slide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692688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Eigenschaften der empirischen multiplen KQ-Regression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53430" y="3169628"/>
            <a:ext cx="694822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Bestimmtheitsmaß und Standardfehler der Regression </a:t>
            </a:r>
            <a:r>
              <a:rPr lang="de-DE" sz="2000" dirty="0">
                <a:solidFill>
                  <a:srgbClr val="0070C0"/>
                </a:solidFill>
                <a:latin typeface="+mn-lt"/>
              </a:rPr>
              <a:t>●</a:t>
            </a:r>
            <a:endParaRPr lang="de-DE" sz="2000" b="1" dirty="0">
              <a:solidFill>
                <a:srgbClr val="0070C0"/>
              </a:solidFill>
              <a:latin typeface="+mn-lt"/>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963</a:t>
            </a:r>
            <a:endParaRPr lang="de-DE" sz="8000" b="1" dirty="0">
              <a:solidFill>
                <a:schemeClr val="tx1"/>
              </a:solidFill>
              <a:latin typeface="+mj-lt"/>
            </a:endParaRPr>
          </a:p>
        </p:txBody>
      </p:sp>
      <p:sp>
        <p:nvSpPr>
          <p:cNvPr id="14" name="Textfeld 13"/>
          <p:cNvSpPr txBox="1"/>
          <p:nvPr/>
        </p:nvSpPr>
        <p:spPr>
          <a:xfrm>
            <a:off x="683568" y="1492713"/>
            <a:ext cx="7632847" cy="707886"/>
          </a:xfrm>
          <a:prstGeom prst="rect">
            <a:avLst/>
          </a:prstGeom>
          <a:noFill/>
        </p:spPr>
        <p:txBody>
          <a:bodyPr wrap="square" rtlCol="0">
            <a:spAutoFit/>
          </a:bodyPr>
          <a:lstStyle/>
          <a:p>
            <a:pPr algn="just"/>
            <a:r>
              <a:rPr lang="de-DE" sz="2000" dirty="0">
                <a:latin typeface="+mn-lt"/>
              </a:rPr>
              <a:t>Es gelten weiterhin die 6 Eigenschaften aus Satz 12.1.1 (</a:t>
            </a:r>
            <a:r>
              <a:rPr lang="de-DE" sz="2000">
                <a:latin typeface="+mn-lt"/>
              </a:rPr>
              <a:t>Folie 855)</a:t>
            </a:r>
            <a:endParaRPr lang="de-DE" sz="2000" dirty="0">
              <a:latin typeface="+mn-lt"/>
            </a:endParaRPr>
          </a:p>
          <a:p>
            <a:pPr algn="just"/>
            <a:r>
              <a:rPr lang="de-DE" sz="2000" dirty="0">
                <a:latin typeface="+mn-lt"/>
              </a:rPr>
              <a:t>mit entsprechender Anpassung für die Eigenschaften 1 und 4:</a:t>
            </a:r>
          </a:p>
        </p:txBody>
      </p:sp>
      <mc:AlternateContent xmlns:mc="http://schemas.openxmlformats.org/markup-compatibility/2006" xmlns:a14="http://schemas.microsoft.com/office/drawing/2010/main">
        <mc:Choice Requires="a14">
          <p:sp>
            <p:nvSpPr>
              <p:cNvPr id="15" name="Textfeld 14"/>
              <p:cNvSpPr txBox="1"/>
              <p:nvPr/>
            </p:nvSpPr>
            <p:spPr>
              <a:xfrm>
                <a:off x="3203848" y="2183830"/>
                <a:ext cx="2375881" cy="45813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𝑦</m:t>
                          </m:r>
                        </m:e>
                      </m:acc>
                      <m:d>
                        <m:dPr>
                          <m:ctrlPr>
                            <a:rPr lang="de-DE" sz="2000" i="1" smtClean="0">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𝑥</m:t>
                                  </m:r>
                                </m:e>
                              </m:acc>
                            </m:e>
                            <m:sub>
                              <m:r>
                                <a:rPr lang="de-DE" sz="2000" b="0" i="1" smtClean="0">
                                  <a:solidFill>
                                    <a:schemeClr val="tx1"/>
                                  </a:solidFill>
                                  <a:latin typeface="Cambria Math" panose="02040503050406030204" pitchFamily="18" charset="0"/>
                                </a:rPr>
                                <m:t>1</m:t>
                              </m:r>
                            </m:sub>
                          </m:sSub>
                          <m:r>
                            <a:rPr lang="de-DE" sz="2000" b="0" i="1" smtClean="0">
                              <a:solidFill>
                                <a:schemeClr val="tx1"/>
                              </a:solidFill>
                              <a:latin typeface="Cambria Math" panose="02040503050406030204" pitchFamily="18" charset="0"/>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rPr>
                                    <m:t>𝑥</m:t>
                                  </m:r>
                                </m:e>
                              </m:acc>
                            </m:e>
                            <m:sub>
                              <m:r>
                                <a:rPr lang="de-DE" sz="2000" b="0" i="1" smtClean="0">
                                  <a:latin typeface="Cambria Math" panose="02040503050406030204" pitchFamily="18" charset="0"/>
                                </a:rPr>
                                <m:t>2</m:t>
                              </m:r>
                            </m:sub>
                          </m:sSub>
                          <m:r>
                            <a:rPr lang="de-DE" sz="2000" b="0" i="1" smtClean="0">
                              <a:latin typeface="Cambria Math" panose="02040503050406030204" pitchFamily="18" charset="0"/>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rPr>
                                    <m:t>𝑥</m:t>
                                  </m:r>
                                </m:e>
                              </m:acc>
                            </m:e>
                            <m:sub>
                              <m:r>
                                <a:rPr lang="de-DE" sz="2000" b="0" i="1" smtClean="0">
                                  <a:latin typeface="Cambria Math" panose="02040503050406030204" pitchFamily="18" charset="0"/>
                                </a:rPr>
                                <m:t>𝑝</m:t>
                              </m:r>
                            </m:sub>
                          </m:sSub>
                        </m:e>
                      </m:d>
                      <m:r>
                        <a:rPr lang="de-DE" sz="2000" b="0" i="1" smtClean="0">
                          <a:solidFill>
                            <a:schemeClr val="tx1"/>
                          </a:solidFill>
                          <a:latin typeface="Cambria Math" panose="02040503050406030204" pitchFamily="18" charset="0"/>
                        </a:rPr>
                        <m:t>=</m:t>
                      </m:r>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𝑦</m:t>
                          </m:r>
                        </m:e>
                      </m:acc>
                    </m:oMath>
                  </m:oMathPara>
                </a14:m>
                <a:endParaRPr lang="de-DE" sz="2000" dirty="0">
                  <a:solidFill>
                    <a:schemeClr val="tx1"/>
                  </a:solidFill>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3203848" y="2183830"/>
                <a:ext cx="2375881" cy="458139"/>
              </a:xfrm>
              <a:prstGeom prst="rect">
                <a:avLst/>
              </a:prstGeom>
              <a:blipFill>
                <a:blip r:embed="rId3"/>
                <a:stretch>
                  <a:fillRect r="-8226" b="-2667"/>
                </a:stretch>
              </a:blipFill>
            </p:spPr>
            <p:txBody>
              <a:bodyPr/>
              <a:lstStyle/>
              <a:p>
                <a:r>
                  <a:rPr lang="en-US">
                    <a:noFill/>
                  </a:rPr>
                  <a:t> </a:t>
                </a:r>
              </a:p>
            </p:txBody>
          </p:sp>
        </mc:Fallback>
      </mc:AlternateContent>
      <p:sp>
        <p:nvSpPr>
          <p:cNvPr id="16" name="Textfeld 15"/>
          <p:cNvSpPr txBox="1"/>
          <p:nvPr/>
        </p:nvSpPr>
        <p:spPr>
          <a:xfrm>
            <a:off x="1038300" y="2225594"/>
            <a:ext cx="2448272" cy="400110"/>
          </a:xfrm>
          <a:prstGeom prst="rect">
            <a:avLst/>
          </a:prstGeom>
          <a:noFill/>
        </p:spPr>
        <p:txBody>
          <a:bodyPr wrap="square" rtlCol="0">
            <a:spAutoFit/>
          </a:bodyPr>
          <a:lstStyle/>
          <a:p>
            <a:pPr algn="just"/>
            <a:r>
              <a:rPr lang="de-DE" sz="2000" dirty="0">
                <a:latin typeface="+mn-lt"/>
              </a:rPr>
              <a:t>Eigenschaft Nr. 1:</a:t>
            </a:r>
          </a:p>
        </p:txBody>
      </p:sp>
      <mc:AlternateContent xmlns:mc="http://schemas.openxmlformats.org/markup-compatibility/2006" xmlns:a14="http://schemas.microsoft.com/office/drawing/2010/main">
        <mc:Choice Requires="a14">
          <p:sp>
            <p:nvSpPr>
              <p:cNvPr id="18" name="Textfeld 17"/>
              <p:cNvSpPr txBox="1"/>
              <p:nvPr/>
            </p:nvSpPr>
            <p:spPr>
              <a:xfrm>
                <a:off x="3203848" y="2615002"/>
                <a:ext cx="4032448" cy="46647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𝑟</m:t>
                          </m:r>
                        </m:e>
                        <m:sub>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𝑈</m:t>
                              </m:r>
                            </m:e>
                          </m:acc>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𝑋</m:t>
                              </m:r>
                            </m:e>
                            <m:sub>
                              <m:r>
                                <a:rPr lang="de-DE" sz="2000" b="0" i="1" smtClean="0">
                                  <a:solidFill>
                                    <a:schemeClr val="tx1"/>
                                  </a:solidFill>
                                  <a:latin typeface="Cambria Math" panose="02040503050406030204" pitchFamily="18" charset="0"/>
                                </a:rPr>
                                <m:t>1</m:t>
                              </m:r>
                            </m:sub>
                          </m:sSub>
                        </m:sub>
                      </m:sSub>
                      <m:r>
                        <a:rPr lang="de-DE" sz="2000" b="0" i="1" smtClean="0">
                          <a:solidFill>
                            <a:schemeClr val="tx1"/>
                          </a:solidFill>
                          <a:latin typeface="Cambria Math" panose="02040503050406030204" pitchFamily="18" charset="0"/>
                        </a:rPr>
                        <m:t>=0</m:t>
                      </m:r>
                      <m:r>
                        <a:rPr lang="de-DE" sz="2000" b="0" i="0" smtClean="0">
                          <a:solidFill>
                            <a:schemeClr val="tx1"/>
                          </a:solidFill>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𝑟</m:t>
                          </m:r>
                        </m:e>
                        <m:sub>
                          <m:acc>
                            <m:accPr>
                              <m:chr m:val="̂"/>
                              <m:ctrlPr>
                                <a:rPr lang="de-DE" sz="2000" i="1">
                                  <a:latin typeface="Cambria Math" panose="02040503050406030204" pitchFamily="18" charset="0"/>
                                </a:rPr>
                              </m:ctrlPr>
                            </m:accPr>
                            <m:e>
                              <m:r>
                                <a:rPr lang="de-DE" sz="2000" i="1">
                                  <a:latin typeface="Cambria Math" panose="02040503050406030204" pitchFamily="18" charset="0"/>
                                </a:rPr>
                                <m:t>𝑈</m:t>
                              </m:r>
                            </m:e>
                          </m:acc>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b="0" i="1" smtClean="0">
                                  <a:latin typeface="Cambria Math" panose="02040503050406030204" pitchFamily="18" charset="0"/>
                                </a:rPr>
                                <m:t>2</m:t>
                              </m:r>
                            </m:sub>
                          </m:sSub>
                        </m:sub>
                      </m:sSub>
                      <m:r>
                        <a:rPr lang="de-DE" sz="2000" i="1">
                          <a:latin typeface="Cambria Math" panose="02040503050406030204" pitchFamily="18" charset="0"/>
                        </a:rPr>
                        <m:t>=0</m:t>
                      </m:r>
                      <m:r>
                        <a:rPr lang="de-DE" sz="2000">
                          <a:latin typeface="Cambria Math" panose="02040503050406030204" pitchFamily="18" charset="0"/>
                        </a:rPr>
                        <m:t>,</m:t>
                      </m:r>
                      <m:r>
                        <a:rPr lang="de-DE" sz="2000" i="1" smtClean="0">
                          <a:latin typeface="Cambria Math" panose="02040503050406030204" pitchFamily="18" charset="0"/>
                        </a:rPr>
                        <m:t>…</m:t>
                      </m:r>
                      <m:r>
                        <a:rPr lang="de-DE" sz="2000" b="0" i="1" smtClean="0">
                          <a:latin typeface="Cambria Math" panose="02040503050406030204" pitchFamily="18" charset="0"/>
                        </a:rPr>
                        <m:t>, </m:t>
                      </m:r>
                      <m:sSub>
                        <m:sSubPr>
                          <m:ctrlPr>
                            <a:rPr lang="de-DE" sz="2000" i="1">
                              <a:latin typeface="Cambria Math" panose="02040503050406030204" pitchFamily="18" charset="0"/>
                            </a:rPr>
                          </m:ctrlPr>
                        </m:sSubPr>
                        <m:e>
                          <m:r>
                            <a:rPr lang="de-DE" sz="2000" i="1">
                              <a:latin typeface="Cambria Math" panose="02040503050406030204" pitchFamily="18" charset="0"/>
                            </a:rPr>
                            <m:t>𝑟</m:t>
                          </m:r>
                        </m:e>
                        <m:sub>
                          <m:acc>
                            <m:accPr>
                              <m:chr m:val="̂"/>
                              <m:ctrlPr>
                                <a:rPr lang="de-DE" sz="2000" i="1">
                                  <a:latin typeface="Cambria Math" panose="02040503050406030204" pitchFamily="18" charset="0"/>
                                </a:rPr>
                              </m:ctrlPr>
                            </m:accPr>
                            <m:e>
                              <m:r>
                                <a:rPr lang="de-DE" sz="2000" i="1">
                                  <a:latin typeface="Cambria Math" panose="02040503050406030204" pitchFamily="18" charset="0"/>
                                </a:rPr>
                                <m:t>𝑈</m:t>
                              </m:r>
                            </m:e>
                          </m:acc>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b="0" i="1" smtClean="0">
                                  <a:latin typeface="Cambria Math" panose="02040503050406030204" pitchFamily="18" charset="0"/>
                                </a:rPr>
                                <m:t>𝑝</m:t>
                              </m:r>
                            </m:sub>
                          </m:sSub>
                        </m:sub>
                      </m:sSub>
                      <m:r>
                        <a:rPr lang="de-DE" sz="2000" i="1">
                          <a:latin typeface="Cambria Math" panose="02040503050406030204" pitchFamily="18" charset="0"/>
                        </a:rPr>
                        <m:t>=0</m:t>
                      </m:r>
                    </m:oMath>
                  </m:oMathPara>
                </a14:m>
                <a:endParaRPr lang="de-DE" sz="2000" dirty="0">
                  <a:solidFill>
                    <a:schemeClr val="tx1"/>
                  </a:solidFill>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3203848" y="2615002"/>
                <a:ext cx="4032448" cy="466474"/>
              </a:xfrm>
              <a:prstGeom prst="rect">
                <a:avLst/>
              </a:prstGeom>
              <a:blipFill>
                <a:blip r:embed="rId4"/>
                <a:stretch>
                  <a:fillRect b="-1316"/>
                </a:stretch>
              </a:blipFill>
            </p:spPr>
            <p:txBody>
              <a:bodyPr/>
              <a:lstStyle/>
              <a:p>
                <a:r>
                  <a:rPr lang="en-US">
                    <a:noFill/>
                  </a:rPr>
                  <a:t> </a:t>
                </a:r>
              </a:p>
            </p:txBody>
          </p:sp>
        </mc:Fallback>
      </mc:AlternateContent>
      <p:sp>
        <p:nvSpPr>
          <p:cNvPr id="19" name="Textfeld 18"/>
          <p:cNvSpPr txBox="1"/>
          <p:nvPr/>
        </p:nvSpPr>
        <p:spPr>
          <a:xfrm>
            <a:off x="1038300" y="2656766"/>
            <a:ext cx="2448272" cy="400110"/>
          </a:xfrm>
          <a:prstGeom prst="rect">
            <a:avLst/>
          </a:prstGeom>
          <a:noFill/>
        </p:spPr>
        <p:txBody>
          <a:bodyPr wrap="square" rtlCol="0">
            <a:spAutoFit/>
          </a:bodyPr>
          <a:lstStyle/>
          <a:p>
            <a:pPr algn="just"/>
            <a:r>
              <a:rPr lang="de-DE" sz="2000" dirty="0">
                <a:latin typeface="+mn-lt"/>
              </a:rPr>
              <a:t>Eigenschaft Nr. 4:</a:t>
            </a:r>
          </a:p>
        </p:txBody>
      </p:sp>
      <p:sp>
        <p:nvSpPr>
          <p:cNvPr id="20" name="Textfeld 19"/>
          <p:cNvSpPr txBox="1"/>
          <p:nvPr/>
        </p:nvSpPr>
        <p:spPr>
          <a:xfrm>
            <a:off x="468313" y="3634600"/>
            <a:ext cx="7632847" cy="400110"/>
          </a:xfrm>
          <a:prstGeom prst="rect">
            <a:avLst/>
          </a:prstGeom>
          <a:noFill/>
        </p:spPr>
        <p:txBody>
          <a:bodyPr wrap="square" rtlCol="0">
            <a:spAutoFit/>
          </a:bodyPr>
          <a:lstStyle/>
          <a:p>
            <a:pPr algn="just"/>
            <a:r>
              <a:rPr lang="de-DE" sz="2000" dirty="0">
                <a:latin typeface="+mn-lt"/>
              </a:rPr>
              <a:t>&gt; Mit Eigenschaft 6 (</a:t>
            </a:r>
            <a:r>
              <a:rPr lang="de-DE" sz="2000" b="1" dirty="0">
                <a:solidFill>
                  <a:srgbClr val="0070C0"/>
                </a:solidFill>
                <a:latin typeface="+mn-lt"/>
              </a:rPr>
              <a:t>Streuungszerlegungsformel</a:t>
            </a:r>
            <a:r>
              <a:rPr lang="de-DE" sz="2000" dirty="0">
                <a:latin typeface="+mn-lt"/>
              </a:rPr>
              <a:t>) gilt weiterhin:</a:t>
            </a:r>
          </a:p>
        </p:txBody>
      </p:sp>
      <mc:AlternateContent xmlns:mc="http://schemas.openxmlformats.org/markup-compatibility/2006" xmlns:a14="http://schemas.microsoft.com/office/drawing/2010/main">
        <mc:Choice Requires="a14">
          <p:sp>
            <p:nvSpPr>
              <p:cNvPr id="24" name="Textfeld 23"/>
              <p:cNvSpPr txBox="1"/>
              <p:nvPr/>
            </p:nvSpPr>
            <p:spPr>
              <a:xfrm>
                <a:off x="1403648" y="4036778"/>
                <a:ext cx="2375881" cy="834716"/>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b="0" i="1" smtClean="0">
                              <a:solidFill>
                                <a:schemeClr val="tx1"/>
                              </a:solidFill>
                              <a:latin typeface="Cambria Math" panose="02040503050406030204" pitchFamily="18" charset="0"/>
                            </a:rPr>
                            <m:t>𝑅</m:t>
                          </m:r>
                        </m:e>
                        <m:sup>
                          <m:r>
                            <a:rPr lang="de-DE" sz="2000" b="0" i="1" smtClean="0">
                              <a:solidFill>
                                <a:schemeClr val="tx1"/>
                              </a:solidFill>
                              <a:latin typeface="Cambria Math" panose="02040503050406030204" pitchFamily="18" charset="0"/>
                            </a:rPr>
                            <m:t>2</m:t>
                          </m:r>
                        </m:sup>
                      </m:sSup>
                      <m:r>
                        <a:rPr lang="de-DE" sz="2000" b="0" i="1" smtClean="0">
                          <a:solidFill>
                            <a:schemeClr val="tx1"/>
                          </a:solidFill>
                          <a:latin typeface="Cambria Math" panose="02040503050406030204" pitchFamily="18" charset="0"/>
                        </a:rPr>
                        <m:t>=</m:t>
                      </m:r>
                      <m:f>
                        <m:fPr>
                          <m:ctrlPr>
                            <a:rPr lang="de-DE" sz="2000" b="0" i="1" smtClean="0">
                              <a:solidFill>
                                <a:schemeClr val="tx1"/>
                              </a:solidFill>
                              <a:latin typeface="Cambria Math" panose="02040503050406030204" pitchFamily="18" charset="0"/>
                            </a:rPr>
                          </m:ctrlPr>
                        </m:fPr>
                        <m:num>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𝑠</m:t>
                                  </m:r>
                                </m:e>
                              </m:acc>
                            </m:e>
                            <m:sub>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𝑌</m:t>
                                  </m:r>
                                </m:e>
                              </m:acc>
                            </m:sub>
                            <m:sup>
                              <m:r>
                                <a:rPr lang="de-DE" sz="2000" b="0" i="1" smtClean="0">
                                  <a:solidFill>
                                    <a:schemeClr val="tx1"/>
                                  </a:solidFill>
                                  <a:latin typeface="Cambria Math" panose="02040503050406030204" pitchFamily="18" charset="0"/>
                                </a:rPr>
                                <m:t>2</m:t>
                              </m:r>
                            </m:sup>
                          </m:sSubSup>
                        </m:num>
                        <m:den>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panose="02040503050406030204" pitchFamily="18" charset="0"/>
                                    </a:rPr>
                                    <m:t>𝑠</m:t>
                                  </m:r>
                                </m:e>
                              </m:acc>
                            </m:e>
                            <m:sub>
                              <m:r>
                                <a:rPr lang="de-DE" sz="2000" b="0" i="1" smtClean="0">
                                  <a:latin typeface="Cambria Math" panose="02040503050406030204" pitchFamily="18" charset="0"/>
                                </a:rPr>
                                <m:t>𝑌</m:t>
                              </m:r>
                            </m:sub>
                            <m:sup>
                              <m:r>
                                <a:rPr lang="de-DE" sz="2000" i="1">
                                  <a:latin typeface="Cambria Math" panose="02040503050406030204" pitchFamily="18" charset="0"/>
                                </a:rPr>
                                <m:t>2</m:t>
                              </m:r>
                            </m:sup>
                          </m:sSubSup>
                        </m:den>
                      </m:f>
                      <m:r>
                        <a:rPr lang="de-DE" sz="2000" b="0" i="1" smtClean="0">
                          <a:solidFill>
                            <a:schemeClr val="tx1"/>
                          </a:solidFill>
                          <a:latin typeface="Cambria Math" panose="02040503050406030204" pitchFamily="18" charset="0"/>
                        </a:rPr>
                        <m:t>=1−</m:t>
                      </m:r>
                      <m:f>
                        <m:fPr>
                          <m:ctrlPr>
                            <a:rPr lang="de-DE" sz="2000" i="1">
                              <a:latin typeface="Cambria Math" panose="02040503050406030204" pitchFamily="18" charset="0"/>
                            </a:rPr>
                          </m:ctrlPr>
                        </m:fPr>
                        <m:num>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panose="02040503050406030204" pitchFamily="18" charset="0"/>
                                    </a:rPr>
                                    <m:t>𝑠</m:t>
                                  </m:r>
                                </m:e>
                              </m:acc>
                            </m:e>
                            <m:sub>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𝑈</m:t>
                                  </m:r>
                                </m:e>
                              </m:acc>
                            </m:sub>
                            <m:sup>
                              <m:r>
                                <a:rPr lang="de-DE" sz="2000" i="1">
                                  <a:latin typeface="Cambria Math" panose="02040503050406030204" pitchFamily="18" charset="0"/>
                                </a:rPr>
                                <m:t>2</m:t>
                              </m:r>
                            </m:sup>
                          </m:sSubSup>
                        </m:num>
                        <m:den>
                          <m:sSubSup>
                            <m:sSubSupPr>
                              <m:ctrlPr>
                                <a:rPr lang="de-DE" sz="2000" i="1">
                                  <a:latin typeface="Cambria Math" panose="02040503050406030204" pitchFamily="18" charset="0"/>
                                </a:rPr>
                              </m:ctrlPr>
                            </m:sSubSupPr>
                            <m:e>
                              <m:acc>
                                <m:accPr>
                                  <m:chr m:val="̃"/>
                                  <m:ctrlPr>
                                    <a:rPr lang="de-DE" sz="2000" i="1">
                                      <a:latin typeface="Cambria Math" panose="02040503050406030204" pitchFamily="18" charset="0"/>
                                    </a:rPr>
                                  </m:ctrlPr>
                                </m:accPr>
                                <m:e>
                                  <m:r>
                                    <a:rPr lang="de-DE" sz="2000" i="1">
                                      <a:latin typeface="Cambria Math" panose="02040503050406030204" pitchFamily="18" charset="0"/>
                                    </a:rPr>
                                    <m:t>𝑠</m:t>
                                  </m:r>
                                </m:e>
                              </m:acc>
                            </m:e>
                            <m:sub>
                              <m:r>
                                <a:rPr lang="de-DE" sz="2000" i="1">
                                  <a:latin typeface="Cambria Math" panose="02040503050406030204" pitchFamily="18" charset="0"/>
                                </a:rPr>
                                <m:t>𝑌</m:t>
                              </m:r>
                            </m:sub>
                            <m:sup>
                              <m:r>
                                <a:rPr lang="de-DE" sz="2000" i="1">
                                  <a:latin typeface="Cambria Math" panose="02040503050406030204" pitchFamily="18" charset="0"/>
                                </a:rPr>
                                <m:t>2</m:t>
                              </m:r>
                            </m:sup>
                          </m:sSubSup>
                        </m:den>
                      </m:f>
                    </m:oMath>
                  </m:oMathPara>
                </a14:m>
                <a:endParaRPr lang="de-DE" sz="2000" dirty="0">
                  <a:solidFill>
                    <a:schemeClr val="tx1"/>
                  </a:solidFill>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403648" y="4036778"/>
                <a:ext cx="2375881" cy="834716"/>
              </a:xfrm>
              <a:prstGeom prst="rect">
                <a:avLst/>
              </a:prstGeom>
              <a:blipFill>
                <a:blip r:embed="rId5"/>
                <a:stretch>
                  <a:fillRect/>
                </a:stretch>
              </a:blipFill>
            </p:spPr>
            <p:txBody>
              <a:bodyPr/>
              <a:lstStyle/>
              <a:p>
                <a:r>
                  <a:rPr lang="en-US">
                    <a:noFill/>
                  </a:rPr>
                  <a:t> </a:t>
                </a:r>
              </a:p>
            </p:txBody>
          </p:sp>
        </mc:Fallback>
      </mc:AlternateContent>
      <p:sp>
        <p:nvSpPr>
          <p:cNvPr id="25" name="Textfeld 24"/>
          <p:cNvSpPr txBox="1"/>
          <p:nvPr/>
        </p:nvSpPr>
        <p:spPr>
          <a:xfrm>
            <a:off x="468312" y="4766327"/>
            <a:ext cx="7632847" cy="400110"/>
          </a:xfrm>
          <a:prstGeom prst="rect">
            <a:avLst/>
          </a:prstGeom>
          <a:noFill/>
        </p:spPr>
        <p:txBody>
          <a:bodyPr wrap="square" rtlCol="0">
            <a:spAutoFit/>
          </a:bodyPr>
          <a:lstStyle/>
          <a:p>
            <a:pPr algn="just"/>
            <a:r>
              <a:rPr lang="de-DE" sz="2000" dirty="0">
                <a:latin typeface="+mn-lt"/>
              </a:rPr>
              <a:t>&gt; Der </a:t>
            </a:r>
            <a:r>
              <a:rPr lang="de-DE" sz="2000" b="1" dirty="0">
                <a:solidFill>
                  <a:srgbClr val="0070C0"/>
                </a:solidFill>
                <a:latin typeface="+mn-lt"/>
              </a:rPr>
              <a:t>Standardfehler der multiplen Regression </a:t>
            </a:r>
            <a:r>
              <a:rPr lang="de-DE" sz="2000" dirty="0">
                <a:latin typeface="+mn-lt"/>
              </a:rPr>
              <a:t>(</a:t>
            </a:r>
            <a:r>
              <a:rPr lang="de-DE" sz="2000" b="1" i="1" dirty="0">
                <a:solidFill>
                  <a:srgbClr val="0070C0"/>
                </a:solidFill>
                <a:latin typeface="+mn-lt"/>
              </a:rPr>
              <a:t>SER</a:t>
            </a:r>
            <a:r>
              <a:rPr lang="de-DE" sz="2000" dirty="0">
                <a:latin typeface="+mn-lt"/>
              </a:rPr>
              <a:t>) ist definiert als</a:t>
            </a:r>
          </a:p>
        </p:txBody>
      </p:sp>
      <mc:AlternateContent xmlns:mc="http://schemas.openxmlformats.org/markup-compatibility/2006" xmlns:a14="http://schemas.microsoft.com/office/drawing/2010/main">
        <mc:Choice Requires="a14">
          <p:sp>
            <p:nvSpPr>
              <p:cNvPr id="26" name="Textfeld 25"/>
              <p:cNvSpPr txBox="1"/>
              <p:nvPr/>
            </p:nvSpPr>
            <p:spPr>
              <a:xfrm>
                <a:off x="1397986" y="5095005"/>
                <a:ext cx="3888816" cy="100168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panose="02040503050406030204" pitchFamily="18" charset="0"/>
                        </a:rPr>
                        <m:t>𝑆𝐸𝑅</m:t>
                      </m:r>
                      <m:r>
                        <a:rPr lang="de-DE" sz="2000" b="0" i="1" smtClean="0">
                          <a:solidFill>
                            <a:schemeClr val="tx1"/>
                          </a:solidFill>
                          <a:latin typeface="Cambria Math" panose="02040503050406030204" pitchFamily="18" charset="0"/>
                        </a:rPr>
                        <m:t>=</m:t>
                      </m:r>
                      <m:rad>
                        <m:radPr>
                          <m:degHide m:val="on"/>
                          <m:ctrlPr>
                            <a:rPr lang="de-DE" sz="2000" b="0" i="1" smtClean="0">
                              <a:solidFill>
                                <a:schemeClr val="tx1"/>
                              </a:solidFill>
                              <a:latin typeface="Cambria Math" panose="02040503050406030204" pitchFamily="18" charset="0"/>
                            </a:rPr>
                          </m:ctrlPr>
                        </m:radPr>
                        <m:deg/>
                        <m:e>
                          <m:f>
                            <m:fPr>
                              <m:ctrlPr>
                                <a:rPr lang="de-DE" sz="2000" b="0" i="1" smtClean="0">
                                  <a:solidFill>
                                    <a:schemeClr val="tx1"/>
                                  </a:solidFill>
                                  <a:latin typeface="Cambria Math" panose="02040503050406030204" pitchFamily="18" charset="0"/>
                                </a:rPr>
                              </m:ctrlPr>
                            </m:fPr>
                            <m:num>
                              <m:r>
                                <a:rPr lang="de-DE" sz="2000" b="0" i="1" smtClean="0">
                                  <a:solidFill>
                                    <a:schemeClr val="tx1"/>
                                  </a:solidFill>
                                  <a:latin typeface="Cambria Math" panose="02040503050406030204" pitchFamily="18" charset="0"/>
                                </a:rPr>
                                <m:t>1</m:t>
                              </m:r>
                            </m:num>
                            <m:den>
                              <m:r>
                                <a:rPr lang="de-DE" sz="2000" b="0" i="1" smtClean="0">
                                  <a:solidFill>
                                    <a:schemeClr val="tx1"/>
                                  </a:solidFill>
                                  <a:latin typeface="Cambria Math" panose="02040503050406030204" pitchFamily="18" charset="0"/>
                                </a:rPr>
                                <m:t>𝑛</m:t>
                              </m:r>
                              <m:r>
                                <a:rPr lang="de-DE" sz="2000" b="0" i="1" smtClean="0">
                                  <a:solidFill>
                                    <a:schemeClr val="tx1"/>
                                  </a:solidFill>
                                  <a:latin typeface="Cambria Math" panose="02040503050406030204" pitchFamily="18" charset="0"/>
                                </a:rPr>
                                <m:t>−</m:t>
                              </m:r>
                              <m:r>
                                <a:rPr lang="de-DE" sz="2000" b="0" i="1" smtClean="0">
                                  <a:solidFill>
                                    <a:schemeClr val="tx1"/>
                                  </a:solidFill>
                                  <a:latin typeface="Cambria Math" panose="02040503050406030204" pitchFamily="18" charset="0"/>
                                </a:rPr>
                                <m:t>𝑝</m:t>
                              </m:r>
                              <m:r>
                                <a:rPr lang="de-DE" sz="2000" b="0" i="1" smtClean="0">
                                  <a:solidFill>
                                    <a:schemeClr val="tx1"/>
                                  </a:solidFill>
                                  <a:latin typeface="Cambria Math" panose="02040503050406030204" pitchFamily="18" charset="0"/>
                                </a:rPr>
                                <m:t>−1</m:t>
                              </m:r>
                            </m:den>
                          </m:f>
                          <m:nary>
                            <m:naryPr>
                              <m:chr m:val="∑"/>
                              <m:limLoc m:val="subSup"/>
                              <m:ctrlPr>
                                <a:rPr lang="de-DE" sz="2000" b="0" i="1" smtClean="0">
                                  <a:solidFill>
                                    <a:schemeClr val="tx1"/>
                                  </a:solidFill>
                                  <a:latin typeface="Cambria Math" panose="02040503050406030204" pitchFamily="18" charset="0"/>
                                </a:rPr>
                              </m:ctrlPr>
                            </m:naryPr>
                            <m:sub>
                              <m:r>
                                <m:rPr>
                                  <m:brk m:alnAt="25"/>
                                </m:rPr>
                                <a:rPr lang="de-DE" sz="2000" b="0" i="1" smtClean="0">
                                  <a:solidFill>
                                    <a:schemeClr val="tx1"/>
                                  </a:solidFill>
                                  <a:latin typeface="Cambria Math" panose="02040503050406030204" pitchFamily="18" charset="0"/>
                                </a:rPr>
                                <m:t>𝑖</m:t>
                              </m:r>
                              <m:r>
                                <a:rPr lang="de-DE" sz="2000" b="0" i="1" smtClean="0">
                                  <a:solidFill>
                                    <a:schemeClr val="tx1"/>
                                  </a:solidFill>
                                  <a:latin typeface="Cambria Math" panose="02040503050406030204" pitchFamily="18" charset="0"/>
                                </a:rPr>
                                <m:t>=1</m:t>
                              </m:r>
                            </m:sub>
                            <m:sup>
                              <m:r>
                                <a:rPr lang="de-DE" sz="2000" b="0" i="1" smtClean="0">
                                  <a:solidFill>
                                    <a:schemeClr val="tx1"/>
                                  </a:solidFill>
                                  <a:latin typeface="Cambria Math" panose="02040503050406030204" pitchFamily="18" charset="0"/>
                                </a:rPr>
                                <m:t>𝑛</m:t>
                              </m:r>
                            </m:sup>
                            <m:e>
                              <m:sSubSup>
                                <m:sSubSupPr>
                                  <m:ctrlPr>
                                    <a:rPr lang="de-DE" sz="2000" b="0" i="1" smtClean="0">
                                      <a:solidFill>
                                        <a:schemeClr val="tx1"/>
                                      </a:solidFill>
                                      <a:latin typeface="Cambria Math" panose="02040503050406030204" pitchFamily="18" charset="0"/>
                                    </a:rPr>
                                  </m:ctrlPr>
                                </m:sSubSupPr>
                                <m:e>
                                  <m:acc>
                                    <m:accPr>
                                      <m:chr m:val="̂"/>
                                      <m:ctrlPr>
                                        <a:rPr lang="de-DE" sz="2000" b="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𝑢</m:t>
                                      </m:r>
                                    </m:e>
                                  </m:acc>
                                </m:e>
                                <m:sub>
                                  <m:r>
                                    <a:rPr lang="de-DE" sz="2000" b="0" i="1" smtClean="0">
                                      <a:solidFill>
                                        <a:schemeClr val="tx1"/>
                                      </a:solidFill>
                                      <a:latin typeface="Cambria Math" panose="02040503050406030204" pitchFamily="18" charset="0"/>
                                    </a:rPr>
                                    <m:t>𝑖</m:t>
                                  </m:r>
                                </m:sub>
                                <m:sup>
                                  <m:r>
                                    <a:rPr lang="de-DE" sz="2000" b="0" i="1" smtClean="0">
                                      <a:solidFill>
                                        <a:schemeClr val="tx1"/>
                                      </a:solidFill>
                                      <a:latin typeface="Cambria Math" panose="02040503050406030204" pitchFamily="18" charset="0"/>
                                    </a:rPr>
                                    <m:t>2</m:t>
                                  </m:r>
                                </m:sup>
                              </m:sSubSup>
                            </m:e>
                          </m:nary>
                        </m:e>
                      </m:rad>
                    </m:oMath>
                  </m:oMathPara>
                </a14:m>
                <a:endParaRPr lang="de-DE" sz="2000" dirty="0">
                  <a:solidFill>
                    <a:schemeClr val="tx1"/>
                  </a:solidFill>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397986" y="5095005"/>
                <a:ext cx="3888816" cy="1001684"/>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7" name="Textfeld 26"/>
              <p:cNvSpPr txBox="1"/>
              <p:nvPr/>
            </p:nvSpPr>
            <p:spPr>
              <a:xfrm>
                <a:off x="683568" y="6046705"/>
                <a:ext cx="7417590" cy="400110"/>
              </a:xfrm>
              <a:prstGeom prst="rect">
                <a:avLst/>
              </a:prstGeom>
              <a:noFill/>
            </p:spPr>
            <p:txBody>
              <a:bodyPr wrap="square" rtlCol="0">
                <a:spAutoFit/>
              </a:bodyPr>
              <a:lstStyle/>
              <a:p>
                <a:pPr algn="just"/>
                <a:r>
                  <a:rPr lang="de-DE" sz="2000" dirty="0">
                    <a:latin typeface="+mn-lt"/>
                  </a:rPr>
                  <a:t>Dabei ist </a:t>
                </a:r>
                <a14:m>
                  <m:oMath xmlns:m="http://schemas.openxmlformats.org/officeDocument/2006/math">
                    <m:r>
                      <a:rPr lang="de-DE" sz="2000" b="0" i="1" smtClean="0">
                        <a:latin typeface="Cambria Math" panose="02040503050406030204" pitchFamily="18" charset="0"/>
                      </a:rPr>
                      <m:t>𝑝</m:t>
                    </m:r>
                  </m:oMath>
                </a14:m>
                <a:r>
                  <a:rPr lang="de-DE" sz="2000" dirty="0">
                    <a:latin typeface="+mn-lt"/>
                  </a:rPr>
                  <a:t> die Anzahl der Regressoren ohne Konstante.</a:t>
                </a:r>
              </a:p>
            </p:txBody>
          </p:sp>
        </mc:Choice>
        <mc:Fallback xmlns="">
          <p:sp>
            <p:nvSpPr>
              <p:cNvPr id="27" name="Textfeld 26"/>
              <p:cNvSpPr txBox="1">
                <a:spLocks noRot="1" noChangeAspect="1" noMove="1" noResize="1" noEditPoints="1" noAdjustHandles="1" noChangeArrowheads="1" noChangeShapeType="1" noTextEdit="1"/>
              </p:cNvSpPr>
              <p:nvPr/>
            </p:nvSpPr>
            <p:spPr>
              <a:xfrm>
                <a:off x="683568" y="6046705"/>
                <a:ext cx="7417590" cy="400110"/>
              </a:xfrm>
              <a:prstGeom prst="rect">
                <a:avLst/>
              </a:prstGeom>
              <a:blipFill>
                <a:blip r:embed="rId7"/>
                <a:stretch>
                  <a:fillRect l="-822" t="-9091" b="-25758"/>
                </a:stretch>
              </a:blipFill>
            </p:spPr>
            <p:txBody>
              <a:bodyPr/>
              <a:lstStyle/>
              <a:p>
                <a:r>
                  <a:rPr lang="en-US">
                    <a:noFill/>
                  </a:rPr>
                  <a:t> </a:t>
                </a:r>
              </a:p>
            </p:txBody>
          </p:sp>
        </mc:Fallback>
      </mc:AlternateContent>
    </p:spTree>
    <p:extLst>
      <p:ext uri="{BB962C8B-B14F-4D97-AF65-F5344CB8AC3E}">
        <p14:creationId xmlns:p14="http://schemas.microsoft.com/office/powerpoint/2010/main" val="1955345700"/>
      </p:ext>
    </p:extLst>
  </p:cSld>
  <p:clrMapOvr>
    <a:masterClrMapping/>
  </p:clrMapOvr>
</p:sld>
</file>

<file path=ppt/slides/slide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692688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Zusammenhang zur empirischen partiellen Regression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4" name="Textfeld 13"/>
              <p:cNvSpPr txBox="1"/>
              <p:nvPr/>
            </p:nvSpPr>
            <p:spPr>
              <a:xfrm>
                <a:off x="453430" y="1453574"/>
                <a:ext cx="7848101" cy="1086580"/>
              </a:xfrm>
              <a:prstGeom prst="rect">
                <a:avLst/>
              </a:prstGeom>
              <a:noFill/>
            </p:spPr>
            <p:txBody>
              <a:bodyPr wrap="square" rtlCol="0">
                <a:spAutoFit/>
              </a:bodyPr>
              <a:lstStyle/>
              <a:p>
                <a:pPr algn="just"/>
                <a:r>
                  <a:rPr lang="de-DE" sz="2000" dirty="0">
                    <a:latin typeface="+mn-lt"/>
                  </a:rPr>
                  <a:t>&gt; Die Regressionskoeffizienten </a:t>
                </a:r>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𝑏</m:t>
                            </m:r>
                          </m:e>
                        </m:acc>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rPr>
                              <m:t>𝑏</m:t>
                            </m:r>
                          </m:e>
                        </m:acc>
                      </m:e>
                      <m:sub>
                        <m:r>
                          <a:rPr lang="de-DE" sz="2000" b="0" i="1" smtClean="0">
                            <a:latin typeface="Cambria Math" panose="02040503050406030204" pitchFamily="18" charset="0"/>
                          </a:rPr>
                          <m:t>2</m:t>
                        </m:r>
                      </m:sub>
                    </m:sSub>
                    <m:r>
                      <a:rPr lang="de-DE" sz="2000" i="1">
                        <a:latin typeface="Cambria Math" panose="02040503050406030204" pitchFamily="18" charset="0"/>
                      </a:rPr>
                      <m:t>,</m:t>
                    </m:r>
                    <m:r>
                      <a:rPr lang="de-DE" sz="2000" i="1" smtClean="0">
                        <a:latin typeface="Cambria Math" panose="02040503050406030204" pitchFamily="18" charset="0"/>
                      </a:rPr>
                      <m:t>…</m:t>
                    </m:r>
                    <m:r>
                      <a:rPr lang="de-DE" sz="2000" b="0" i="1" smtClean="0">
                        <a:latin typeface="Cambria Math" panose="02040503050406030204" pitchFamily="18" charset="0"/>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rPr>
                              <m:t>𝑏</m:t>
                            </m:r>
                          </m:e>
                        </m:acc>
                      </m:e>
                      <m:sub>
                        <m:r>
                          <a:rPr lang="de-DE" sz="2000" b="0" i="1" smtClean="0">
                            <a:latin typeface="Cambria Math" panose="02040503050406030204" pitchFamily="18" charset="0"/>
                          </a:rPr>
                          <m:t>𝑝</m:t>
                        </m:r>
                      </m:sub>
                    </m:sSub>
                  </m:oMath>
                </a14:m>
                <a:r>
                  <a:rPr lang="de-DE" sz="2000" dirty="0">
                    <a:latin typeface="+mn-lt"/>
                  </a:rPr>
                  <a:t> bezüglich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2</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𝑝</m:t>
                        </m:r>
                      </m:sub>
                    </m:sSub>
                  </m:oMath>
                </a14:m>
                <a:r>
                  <a:rPr lang="de-DE" sz="2000" dirty="0">
                    <a:latin typeface="+mn-lt"/>
                  </a:rPr>
                  <a:t> einer</a:t>
                </a:r>
              </a:p>
              <a:p>
                <a:pPr algn="just"/>
                <a:r>
                  <a:rPr lang="de-DE" sz="2000" dirty="0">
                    <a:latin typeface="+mn-lt"/>
                  </a:rPr>
                  <a:t>   einer multiplen Regression von </a:t>
                </a:r>
                <a14:m>
                  <m:oMath xmlns:m="http://schemas.openxmlformats.org/officeDocument/2006/math">
                    <m:r>
                      <a:rPr lang="de-DE" sz="2000" b="0" i="1" smtClean="0">
                        <a:latin typeface="Cambria Math" panose="02040503050406030204" pitchFamily="18" charset="0"/>
                      </a:rPr>
                      <m:t>𝑌</m:t>
                    </m:r>
                  </m:oMath>
                </a14:m>
                <a:r>
                  <a:rPr lang="de-DE" sz="2000" dirty="0">
                    <a:latin typeface="+mn-lt"/>
                  </a:rPr>
                  <a:t> auf </a:t>
                </a:r>
                <a14:m>
                  <m:oMath xmlns:m="http://schemas.openxmlformats.org/officeDocument/2006/math">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1</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2</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𝑝</m:t>
                        </m:r>
                      </m:sub>
                    </m:sSub>
                  </m:oMath>
                </a14:m>
                <a:r>
                  <a:rPr lang="de-DE" sz="2000" dirty="0">
                    <a:latin typeface="+mn-lt"/>
                  </a:rPr>
                  <a:t> stimmen mit denen</a:t>
                </a:r>
              </a:p>
              <a:p>
                <a:pPr algn="just"/>
                <a:r>
                  <a:rPr lang="de-DE" sz="2000" dirty="0">
                    <a:latin typeface="+mn-lt"/>
                  </a:rPr>
                  <a:t>   entsprechender partieller Regressionen überein, d. h.</a:t>
                </a:r>
              </a:p>
            </p:txBody>
          </p:sp>
        </mc:Choice>
        <mc:Fallback xmlns="">
          <p:sp>
            <p:nvSpPr>
              <p:cNvPr id="14" name="Textfeld 13"/>
              <p:cNvSpPr txBox="1">
                <a:spLocks noRot="1" noChangeAspect="1" noMove="1" noResize="1" noEditPoints="1" noAdjustHandles="1" noChangeArrowheads="1" noChangeShapeType="1" noTextEdit="1"/>
              </p:cNvSpPr>
              <p:nvPr/>
            </p:nvSpPr>
            <p:spPr>
              <a:xfrm>
                <a:off x="453430" y="1453574"/>
                <a:ext cx="7848101" cy="1086580"/>
              </a:xfrm>
              <a:prstGeom prst="rect">
                <a:avLst/>
              </a:prstGeom>
              <a:blipFill>
                <a:blip r:embed="rId3"/>
                <a:stretch>
                  <a:fillRect l="-776" t="-2793" b="-893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361334" y="2507880"/>
                <a:ext cx="3843856" cy="484492"/>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𝑏</m:t>
                            </m:r>
                          </m:e>
                        </m:acc>
                      </m:e>
                      <m:sub>
                        <m:r>
                          <a:rPr lang="de-DE" sz="2000" b="0" i="1" smtClean="0">
                            <a:latin typeface="Cambria Math" panose="02040503050406030204" pitchFamily="18" charset="0"/>
                          </a:rPr>
                          <m:t>𝑗</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𝑏</m:t>
                        </m:r>
                      </m:e>
                      <m:sub>
                        <m:r>
                          <a:rPr lang="de-DE" sz="2000" b="0" i="1" smtClean="0">
                            <a:latin typeface="Cambria Math" panose="02040503050406030204" pitchFamily="18" charset="0"/>
                          </a:rPr>
                          <m:t>𝑌</m:t>
                        </m:r>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𝑗</m:t>
                            </m:r>
                          </m:sub>
                        </m:sSub>
                        <m:r>
                          <a:rPr lang="de-DE" sz="2000" b="0" i="1" smtClean="0">
                            <a:latin typeface="Cambria Math" panose="02040503050406030204" pitchFamily="18" charset="0"/>
                            <a:ea typeface="Cambria Math" panose="02040503050406030204" pitchFamily="18" charset="0"/>
                          </a:rPr>
                          <m:t>•</m:t>
                        </m:r>
                        <m:sSub>
                          <m:sSubPr>
                            <m:ctrlPr>
                              <a:rPr lang="de-DE" sz="2000" b="0" i="1" smtClean="0">
                                <a:latin typeface="Cambria Math" panose="02040503050406030204" pitchFamily="18" charset="0"/>
                                <a:ea typeface="Cambria Math" panose="02040503050406030204" pitchFamily="18" charset="0"/>
                              </a:rPr>
                            </m:ctrlPr>
                          </m:sSubPr>
                          <m:e>
                            <m:r>
                              <a:rPr lang="de-DE" sz="2000" b="1" i="0" smtClean="0">
                                <a:latin typeface="Cambria Math" panose="02040503050406030204" pitchFamily="18" charset="0"/>
                                <a:ea typeface="Cambria Math" panose="02040503050406030204" pitchFamily="18" charset="0"/>
                              </a:rPr>
                              <m:t>𝐗</m:t>
                            </m:r>
                          </m:e>
                          <m:sub>
                            <m:r>
                              <a:rPr lang="de-DE" sz="2000" b="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𝑗</m:t>
                            </m:r>
                          </m:sub>
                        </m:sSub>
                      </m:sub>
                    </m:sSub>
                  </m:oMath>
                </a14:m>
                <a:r>
                  <a:rPr lang="de-DE" sz="2000" dirty="0">
                    <a:latin typeface="+mn-lt"/>
                  </a:rPr>
                  <a:t>  für  </a:t>
                </a:r>
                <a14:m>
                  <m:oMath xmlns:m="http://schemas.openxmlformats.org/officeDocument/2006/math">
                    <m:r>
                      <a:rPr lang="de-DE" sz="2000" b="0" i="1" smtClean="0">
                        <a:latin typeface="Cambria Math" panose="02040503050406030204" pitchFamily="18" charset="0"/>
                      </a:rPr>
                      <m:t>𝑗</m:t>
                    </m:r>
                    <m:r>
                      <a:rPr lang="de-DE" sz="2000" b="0" i="1" smtClean="0">
                        <a:latin typeface="Cambria Math" panose="02040503050406030204" pitchFamily="18" charset="0"/>
                      </a:rPr>
                      <m:t>=1,…,</m:t>
                    </m:r>
                    <m:r>
                      <a:rPr lang="de-DE" sz="2000" b="0" i="1" smtClean="0">
                        <a:latin typeface="Cambria Math" panose="02040503050406030204" pitchFamily="18" charset="0"/>
                      </a:rPr>
                      <m:t>𝑝</m:t>
                    </m:r>
                  </m:oMath>
                </a14:m>
                <a:r>
                  <a:rPr lang="de-DE" sz="2000" dirty="0">
                    <a:latin typeface="+mn-lt"/>
                  </a:rPr>
                  <a:t>.</a:t>
                </a:r>
              </a:p>
            </p:txBody>
          </p:sp>
        </mc:Choice>
        <mc:Fallback xmlns="">
          <p:sp>
            <p:nvSpPr>
              <p:cNvPr id="15" name="Textfeld 14"/>
              <p:cNvSpPr txBox="1">
                <a:spLocks noRot="1" noChangeAspect="1" noMove="1" noResize="1" noEditPoints="1" noAdjustHandles="1" noChangeArrowheads="1" noChangeShapeType="1" noTextEdit="1"/>
              </p:cNvSpPr>
              <p:nvPr/>
            </p:nvSpPr>
            <p:spPr>
              <a:xfrm>
                <a:off x="1361334" y="2507880"/>
                <a:ext cx="3843856" cy="484492"/>
              </a:xfrm>
              <a:prstGeom prst="rect">
                <a:avLst/>
              </a:prstGeom>
              <a:blipFill>
                <a:blip r:embed="rId4"/>
                <a:stretch>
                  <a:fillRect t="-6250" b="-75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feld 15"/>
              <p:cNvSpPr txBox="1"/>
              <p:nvPr/>
            </p:nvSpPr>
            <p:spPr>
              <a:xfrm>
                <a:off x="668685" y="2992372"/>
                <a:ext cx="7632847" cy="793359"/>
              </a:xfrm>
              <a:prstGeom prst="rect">
                <a:avLst/>
              </a:prstGeom>
              <a:noFill/>
            </p:spPr>
            <p:txBody>
              <a:bodyPr wrap="square" rtlCol="0">
                <a:spAutoFit/>
              </a:bodyPr>
              <a:lstStyle/>
              <a:p>
                <a:pPr algn="just"/>
                <a:r>
                  <a:rPr lang="de-DE" sz="2000" dirty="0">
                    <a:latin typeface="+mn-lt"/>
                  </a:rPr>
                  <a:t>Dabei ist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panose="02040503050406030204" pitchFamily="18" charset="0"/>
                          </a:rPr>
                          <m:t>𝑏</m:t>
                        </m:r>
                      </m:e>
                      <m:sub>
                        <m:r>
                          <a:rPr lang="de-DE" sz="2000" i="1">
                            <a:latin typeface="Cambria Math" panose="02040503050406030204" pitchFamily="18" charset="0"/>
                          </a:rPr>
                          <m:t>𝑌</m:t>
                        </m:r>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𝑗</m:t>
                            </m:r>
                          </m:sub>
                        </m:sSub>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r>
                              <a:rPr lang="de-DE" sz="2000" b="1">
                                <a:latin typeface="Cambria Math" panose="02040503050406030204" pitchFamily="18" charset="0"/>
                                <a:ea typeface="Cambria Math" panose="02040503050406030204" pitchFamily="18" charset="0"/>
                              </a:rPr>
                              <m:t>𝐗</m:t>
                            </m:r>
                          </m:e>
                          <m:sub>
                            <m:r>
                              <a:rPr lang="de-DE" sz="2000" i="1">
                                <a:latin typeface="Cambria Math" panose="02040503050406030204" pitchFamily="18" charset="0"/>
                                <a:ea typeface="Cambria Math" panose="02040503050406030204" pitchFamily="18" charset="0"/>
                              </a:rPr>
                              <m:t>−</m:t>
                            </m:r>
                            <m:r>
                              <a:rPr lang="de-DE" sz="2000" i="1">
                                <a:latin typeface="Cambria Math" panose="02040503050406030204" pitchFamily="18" charset="0"/>
                                <a:ea typeface="Cambria Math" panose="02040503050406030204" pitchFamily="18" charset="0"/>
                              </a:rPr>
                              <m:t>𝑗</m:t>
                            </m:r>
                          </m:sub>
                        </m:sSub>
                      </m:sub>
                    </m:sSub>
                  </m:oMath>
                </a14:m>
                <a:r>
                  <a:rPr lang="de-DE" sz="2000" dirty="0">
                    <a:latin typeface="+mn-lt"/>
                  </a:rPr>
                  <a:t> der </a:t>
                </a:r>
                <a:r>
                  <a:rPr lang="de-DE" sz="2000" b="1" dirty="0">
                    <a:solidFill>
                      <a:srgbClr val="0070C0"/>
                    </a:solidFill>
                    <a:latin typeface="+mn-lt"/>
                  </a:rPr>
                  <a:t>partielle Regressionskoeffizient </a:t>
                </a:r>
                <a:r>
                  <a:rPr lang="de-DE" sz="2000" dirty="0">
                    <a:latin typeface="+mn-lt"/>
                  </a:rPr>
                  <a:t>einer partiellen</a:t>
                </a:r>
              </a:p>
              <a:p>
                <a:pPr algn="just"/>
                <a:r>
                  <a:rPr lang="de-DE" sz="2000" dirty="0">
                    <a:latin typeface="+mn-lt"/>
                  </a:rPr>
                  <a:t>Regression von </a:t>
                </a:r>
                <a14:m>
                  <m:oMath xmlns:m="http://schemas.openxmlformats.org/officeDocument/2006/math">
                    <m:r>
                      <a:rPr lang="de-DE" sz="2000" b="0" i="1" smtClean="0">
                        <a:latin typeface="Cambria Math" panose="02040503050406030204" pitchFamily="18" charset="0"/>
                      </a:rPr>
                      <m:t>𝑌</m:t>
                    </m:r>
                  </m:oMath>
                </a14:m>
                <a:r>
                  <a:rPr lang="de-DE" sz="2000" dirty="0">
                    <a:latin typeface="+mn-lt"/>
                  </a:rPr>
                  <a:t> auf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𝑗</m:t>
                        </m:r>
                      </m:sub>
                    </m:sSub>
                  </m:oMath>
                </a14:m>
                <a:r>
                  <a:rPr lang="de-DE" sz="2000" dirty="0">
                    <a:latin typeface="+mn-lt"/>
                  </a:rPr>
                  <a:t> unter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2</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𝑝</m:t>
                        </m:r>
                      </m:sub>
                    </m:sSub>
                  </m:oMath>
                </a14:m>
                <a:r>
                  <a:rPr lang="de-DE" sz="2000" dirty="0">
                    <a:latin typeface="+mn-lt"/>
                  </a:rPr>
                  <a:t> ohne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𝑗</m:t>
                        </m:r>
                      </m:sub>
                    </m:sSub>
                  </m:oMath>
                </a14:m>
                <a:endParaRPr lang="de-DE" sz="2000" dirty="0">
                  <a:latin typeface="+mn-lt"/>
                </a:endParaRPr>
              </a:p>
            </p:txBody>
          </p:sp>
        </mc:Choice>
        <mc:Fallback xmlns="">
          <p:sp>
            <p:nvSpPr>
              <p:cNvPr id="16" name="Textfeld 15"/>
              <p:cNvSpPr txBox="1">
                <a:spLocks noRot="1" noChangeAspect="1" noMove="1" noResize="1" noEditPoints="1" noAdjustHandles="1" noChangeArrowheads="1" noChangeShapeType="1" noTextEdit="1"/>
              </p:cNvSpPr>
              <p:nvPr/>
            </p:nvSpPr>
            <p:spPr>
              <a:xfrm>
                <a:off x="668685" y="2992372"/>
                <a:ext cx="7632847" cy="793359"/>
              </a:xfrm>
              <a:prstGeom prst="rect">
                <a:avLst/>
              </a:prstGeom>
              <a:blipFill>
                <a:blip r:embed="rId5"/>
                <a:stretch>
                  <a:fillRect l="-879" t="-4615" r="-319" b="-1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53430" y="3785731"/>
                <a:ext cx="7632847" cy="400110"/>
              </a:xfrm>
              <a:prstGeom prst="rect">
                <a:avLst/>
              </a:prstGeom>
              <a:noFill/>
            </p:spPr>
            <p:txBody>
              <a:bodyPr wrap="square" rtlCol="0">
                <a:spAutoFit/>
              </a:bodyPr>
              <a:lstStyle/>
              <a:p>
                <a:pPr algn="just"/>
                <a:r>
                  <a:rPr lang="de-DE" sz="2000" dirty="0">
                    <a:latin typeface="+mn-lt"/>
                  </a:rPr>
                  <a:t>&gt; Spezialfall </a:t>
                </a:r>
                <a14:m>
                  <m:oMath xmlns:m="http://schemas.openxmlformats.org/officeDocument/2006/math">
                    <m:r>
                      <a:rPr lang="de-DE" sz="2000" b="0" i="1" smtClean="0">
                        <a:latin typeface="Cambria Math" panose="02040503050406030204" pitchFamily="18" charset="0"/>
                      </a:rPr>
                      <m:t>𝑝</m:t>
                    </m:r>
                    <m:r>
                      <a:rPr lang="de-DE" sz="2000" b="0" i="1" smtClean="0">
                        <a:latin typeface="Cambria Math" panose="02040503050406030204" pitchFamily="18" charset="0"/>
                      </a:rPr>
                      <m:t>=2</m:t>
                    </m:r>
                  </m:oMath>
                </a14:m>
                <a:r>
                  <a:rPr lang="de-DE" sz="2000" dirty="0">
                    <a:latin typeface="+mn-lt"/>
                  </a:rPr>
                  <a:t> mit </a:t>
                </a:r>
                <a14:m>
                  <m:oMath xmlns:m="http://schemas.openxmlformats.org/officeDocument/2006/math">
                    <m:r>
                      <a:rPr lang="de-DE" sz="2000" b="0" i="1" smtClean="0">
                        <a:latin typeface="Cambria Math" panose="02040503050406030204" pitchFamily="18" charset="0"/>
                      </a:rPr>
                      <m:t>𝑌</m:t>
                    </m:r>
                  </m:oMath>
                </a14:m>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2</m:t>
                        </m:r>
                      </m:sub>
                    </m:sSub>
                  </m:oMath>
                </a14:m>
                <a:r>
                  <a:rPr lang="de-DE" sz="2000" dirty="0">
                    <a:latin typeface="+mn-lt"/>
                  </a:rPr>
                  <a:t>:</a:t>
                </a:r>
              </a:p>
            </p:txBody>
          </p:sp>
        </mc:Choice>
        <mc:Fallback xmlns="">
          <p:sp>
            <p:nvSpPr>
              <p:cNvPr id="18" name="Textfeld 17"/>
              <p:cNvSpPr txBox="1">
                <a:spLocks noRot="1" noChangeAspect="1" noMove="1" noResize="1" noEditPoints="1" noAdjustHandles="1" noChangeArrowheads="1" noChangeShapeType="1" noTextEdit="1"/>
              </p:cNvSpPr>
              <p:nvPr/>
            </p:nvSpPr>
            <p:spPr>
              <a:xfrm>
                <a:off x="453430" y="3785731"/>
                <a:ext cx="7632847" cy="400110"/>
              </a:xfrm>
              <a:prstGeom prst="rect">
                <a:avLst/>
              </a:prstGeom>
              <a:blipFill>
                <a:blip r:embed="rId6"/>
                <a:stretch>
                  <a:fillRect l="-799"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651936" y="4115344"/>
                <a:ext cx="8019981" cy="724365"/>
              </a:xfrm>
              <a:prstGeom prst="rect">
                <a:avLst/>
              </a:prstGeom>
              <a:noFill/>
            </p:spPr>
            <p:txBody>
              <a:bodyPr wrap="square" rtlCol="0">
                <a:spAutoFit/>
              </a:bodyPr>
              <a:lstStyle/>
              <a:p>
                <a:pPr algn="just"/>
                <a:r>
                  <a:rPr lang="de-DE" sz="2000" dirty="0">
                    <a:latin typeface="+mn-lt"/>
                  </a:rPr>
                  <a:t>Für die Regressionskoeffizienten </a:t>
                </a:r>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𝑏</m:t>
                            </m:r>
                          </m:e>
                        </m:acc>
                      </m:e>
                      <m:sub>
                        <m:r>
                          <a:rPr lang="de-DE" sz="2000" b="0" i="1" smtClean="0">
                            <a:latin typeface="Cambria Math" panose="02040503050406030204" pitchFamily="18" charset="0"/>
                          </a:rPr>
                          <m:t>1</m:t>
                        </m:r>
                      </m:sub>
                    </m:sSub>
                  </m:oMath>
                </a14:m>
                <a:r>
                  <a:rPr lang="de-DE" sz="2000" dirty="0">
                    <a:latin typeface="+mn-lt"/>
                  </a:rPr>
                  <a:t> und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rPr>
                              <m:t>𝑏</m:t>
                            </m:r>
                          </m:e>
                        </m:acc>
                      </m:e>
                      <m:sub>
                        <m:r>
                          <a:rPr lang="de-DE" sz="2000" b="0" i="1" smtClean="0">
                            <a:latin typeface="Cambria Math" panose="02040503050406030204" pitchFamily="18" charset="0"/>
                          </a:rPr>
                          <m:t>2</m:t>
                        </m:r>
                      </m:sub>
                    </m:sSub>
                  </m:oMath>
                </a14:m>
                <a:r>
                  <a:rPr lang="de-DE" sz="2000" dirty="0">
                    <a:latin typeface="+mn-lt"/>
                  </a:rPr>
                  <a:t> der multiplen Regression von</a:t>
                </a:r>
              </a:p>
              <a:p>
                <a:pPr algn="just"/>
                <a:r>
                  <a:rPr lang="de-DE" sz="2000" dirty="0">
                    <a:latin typeface="+mn-lt"/>
                  </a:rPr>
                  <a:t> </a:t>
                </a:r>
                <a14:m>
                  <m:oMath xmlns:m="http://schemas.openxmlformats.org/officeDocument/2006/math">
                    <m:r>
                      <a:rPr lang="de-DE" sz="2000" b="0" i="1" smtClean="0">
                        <a:latin typeface="Cambria Math" panose="02040503050406030204" pitchFamily="18" charset="0"/>
                      </a:rPr>
                      <m:t>𝑌</m:t>
                    </m:r>
                  </m:oMath>
                </a14:m>
                <a:r>
                  <a:rPr lang="de-DE" sz="2000" dirty="0">
                    <a:latin typeface="+mn-lt"/>
                  </a:rPr>
                  <a:t> auf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2</m:t>
                        </m:r>
                      </m:sub>
                    </m:sSub>
                  </m:oMath>
                </a14:m>
                <a:r>
                  <a:rPr lang="de-DE" sz="2000" dirty="0">
                    <a:latin typeface="+mn-lt"/>
                  </a:rPr>
                  <a:t> gilt:</a:t>
                </a:r>
              </a:p>
            </p:txBody>
          </p:sp>
        </mc:Choice>
        <mc:Fallback xmlns="">
          <p:sp>
            <p:nvSpPr>
              <p:cNvPr id="19" name="Textfeld 18"/>
              <p:cNvSpPr txBox="1">
                <a:spLocks noRot="1" noChangeAspect="1" noMove="1" noResize="1" noEditPoints="1" noAdjustHandles="1" noChangeArrowheads="1" noChangeShapeType="1" noTextEdit="1"/>
              </p:cNvSpPr>
              <p:nvPr/>
            </p:nvSpPr>
            <p:spPr>
              <a:xfrm>
                <a:off x="651936" y="4115344"/>
                <a:ext cx="8019981" cy="724365"/>
              </a:xfrm>
              <a:prstGeom prst="rect">
                <a:avLst/>
              </a:prstGeom>
              <a:blipFill>
                <a:blip r:embed="rId7"/>
                <a:stretch>
                  <a:fillRect l="-836" t="-4202" b="-1428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Textfeld 19"/>
              <p:cNvSpPr txBox="1"/>
              <p:nvPr/>
            </p:nvSpPr>
            <p:spPr>
              <a:xfrm>
                <a:off x="1342119" y="4839104"/>
                <a:ext cx="4398733" cy="86979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𝑏</m:t>
                              </m:r>
                            </m:e>
                          </m:acc>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𝑏</m:t>
                          </m:r>
                        </m:e>
                        <m:sub>
                          <m:r>
                            <a:rPr lang="de-DE" sz="2000" b="0" i="1" smtClean="0">
                              <a:latin typeface="Cambria Math" panose="02040503050406030204" pitchFamily="18" charset="0"/>
                            </a:rPr>
                            <m:t>𝑌</m:t>
                          </m:r>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r>
                            <a:rPr lang="de-DE" sz="2000" b="0" i="1" smtClean="0">
                              <a:latin typeface="Cambria Math" panose="02040503050406030204" pitchFamily="18" charset="0"/>
                              <a:ea typeface="Cambria Math" panose="02040503050406030204" pitchFamily="18" charset="0"/>
                            </a:rPr>
                            <m:t>•</m:t>
                          </m:r>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sub>
                      </m:sSub>
                      <m:r>
                        <a:rPr lang="de-DE" sz="2000" b="0" i="1" smtClean="0">
                          <a:latin typeface="Cambria Math" panose="02040503050406030204" pitchFamily="18" charset="0"/>
                          <a:ea typeface="Cambria Math" panose="02040503050406030204" pitchFamily="18" charset="0"/>
                        </a:rPr>
                        <m:t>=</m:t>
                      </m:r>
                      <m:f>
                        <m:fPr>
                          <m:ctrlPr>
                            <a:rPr lang="de-DE" sz="2000" b="0" i="1" smtClean="0">
                              <a:latin typeface="Cambria Math" panose="02040503050406030204" pitchFamily="18" charset="0"/>
                              <a:ea typeface="Cambria Math" panose="02040503050406030204" pitchFamily="18" charset="0"/>
                            </a:rPr>
                          </m:ctrlPr>
                        </m:fPr>
                        <m:num>
                          <m:sSub>
                            <m:sSubPr>
                              <m:ctrlPr>
                                <a:rPr lang="de-DE" sz="2000" b="0" i="1" smtClean="0">
                                  <a:latin typeface="Cambria Math" panose="02040503050406030204" pitchFamily="18" charset="0"/>
                                  <a:ea typeface="Cambria Math" panose="02040503050406030204" pitchFamily="18" charset="0"/>
                                </a:rPr>
                              </m:ctrlPr>
                            </m:sSubPr>
                            <m:e>
                              <m:acc>
                                <m:accPr>
                                  <m:chr m:val="̃"/>
                                  <m:ctrlPr>
                                    <a:rPr lang="de-DE" sz="2000" b="0" i="1" smtClean="0">
                                      <a:latin typeface="Cambria Math" panose="02040503050406030204" pitchFamily="18" charset="0"/>
                                      <a:ea typeface="Cambria Math" panose="02040503050406030204" pitchFamily="18" charset="0"/>
                                    </a:rPr>
                                  </m:ctrlPr>
                                </m:accPr>
                                <m:e>
                                  <m:r>
                                    <a:rPr lang="de-DE" sz="2000" b="0" i="1" smtClean="0">
                                      <a:latin typeface="Cambria Math" panose="02040503050406030204" pitchFamily="18" charset="0"/>
                                      <a:ea typeface="Cambria Math" panose="02040503050406030204" pitchFamily="18" charset="0"/>
                                    </a:rPr>
                                    <m:t>𝑠</m:t>
                                  </m:r>
                                </m:e>
                              </m:acc>
                            </m:e>
                            <m:sub>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r>
                                <a:rPr lang="de-DE" sz="2000" b="0" i="1" smtClean="0">
                                  <a:latin typeface="Cambria Math" panose="02040503050406030204" pitchFamily="18" charset="0"/>
                                  <a:ea typeface="Cambria Math" panose="02040503050406030204" pitchFamily="18" charset="0"/>
                                </a:rPr>
                                <m:t>𝑌</m:t>
                              </m:r>
                            </m:sub>
                          </m:sSub>
                          <m:sSubSup>
                            <m:sSubSupPr>
                              <m:ctrlPr>
                                <a:rPr lang="de-DE" sz="2000" b="0" i="1" smtClean="0">
                                  <a:latin typeface="Cambria Math" panose="02040503050406030204" pitchFamily="18" charset="0"/>
                                  <a:ea typeface="Cambria Math" panose="02040503050406030204" pitchFamily="18" charset="0"/>
                                </a:rPr>
                              </m:ctrlPr>
                            </m:sSubSupPr>
                            <m:e>
                              <m:acc>
                                <m:accPr>
                                  <m:chr m:val="̃"/>
                                  <m:ctrlPr>
                                    <a:rPr lang="de-DE" sz="2000" b="0" i="1" smtClean="0">
                                      <a:latin typeface="Cambria Math" panose="02040503050406030204" pitchFamily="18" charset="0"/>
                                      <a:ea typeface="Cambria Math" panose="02040503050406030204" pitchFamily="18" charset="0"/>
                                    </a:rPr>
                                  </m:ctrlPr>
                                </m:accPr>
                                <m:e>
                                  <m:r>
                                    <a:rPr lang="de-DE" sz="2000" b="0" i="1" smtClean="0">
                                      <a:latin typeface="Cambria Math" panose="02040503050406030204" pitchFamily="18" charset="0"/>
                                      <a:ea typeface="Cambria Math" panose="02040503050406030204" pitchFamily="18" charset="0"/>
                                    </a:rPr>
                                    <m:t>𝑠</m:t>
                                  </m:r>
                                </m:e>
                              </m:acc>
                            </m:e>
                            <m:sub>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sub>
                            <m:sup>
                              <m:r>
                                <a:rPr lang="de-DE" sz="2000" b="0" i="1" smtClean="0">
                                  <a:latin typeface="Cambria Math" panose="02040503050406030204" pitchFamily="18" charset="0"/>
                                  <a:ea typeface="Cambria Math" panose="02040503050406030204" pitchFamily="18" charset="0"/>
                                </a:rPr>
                                <m:t>2</m:t>
                              </m:r>
                            </m:sup>
                          </m:sSubSup>
                          <m:r>
                            <a:rPr lang="de-DE" sz="2000" b="0" i="1" smtClean="0">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𝑠</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r>
                                <a:rPr lang="de-DE" sz="2000" i="1">
                                  <a:latin typeface="Cambria Math" panose="02040503050406030204" pitchFamily="18" charset="0"/>
                                  <a:ea typeface="Cambria Math" panose="02040503050406030204" pitchFamily="18" charset="0"/>
                                </a:rPr>
                                <m:t>𝑌</m:t>
                              </m:r>
                            </m:sub>
                          </m:sSub>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𝑠</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sub>
                          </m:sSub>
                        </m:num>
                        <m:den>
                          <m:sSubSup>
                            <m:sSubSupPr>
                              <m:ctrlPr>
                                <a:rPr lang="de-DE" sz="2000" i="1">
                                  <a:latin typeface="Cambria Math" panose="02040503050406030204" pitchFamily="18" charset="0"/>
                                  <a:ea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𝑠</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sub>
                            <m:sup>
                              <m:r>
                                <a:rPr lang="de-DE" sz="2000" i="1">
                                  <a:latin typeface="Cambria Math" panose="02040503050406030204" pitchFamily="18" charset="0"/>
                                  <a:ea typeface="Cambria Math" panose="02040503050406030204" pitchFamily="18" charset="0"/>
                                </a:rPr>
                                <m:t>2</m:t>
                              </m:r>
                            </m:sup>
                          </m:sSubSup>
                          <m:sSubSup>
                            <m:sSubSupPr>
                              <m:ctrlPr>
                                <a:rPr lang="de-DE" sz="2000" i="1">
                                  <a:latin typeface="Cambria Math" panose="02040503050406030204" pitchFamily="18" charset="0"/>
                                  <a:ea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𝑠</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up>
                              <m:r>
                                <a:rPr lang="de-DE" sz="2000" i="1">
                                  <a:latin typeface="Cambria Math" panose="02040503050406030204" pitchFamily="18" charset="0"/>
                                  <a:ea typeface="Cambria Math" panose="02040503050406030204" pitchFamily="18" charset="0"/>
                                </a:rPr>
                                <m:t>2</m:t>
                              </m:r>
                            </m:sup>
                          </m:sSubSup>
                          <m:d>
                            <m:dPr>
                              <m:ctrlPr>
                                <a:rPr lang="de-DE" sz="2000" i="1" smtClean="0">
                                  <a:latin typeface="Cambria Math" panose="02040503050406030204" pitchFamily="18" charset="0"/>
                                  <a:ea typeface="Cambria Math" panose="02040503050406030204" pitchFamily="18" charset="0"/>
                                </a:rPr>
                              </m:ctrlPr>
                            </m:dPr>
                            <m:e>
                              <m:r>
                                <a:rPr lang="de-DE" sz="2000" b="0" i="1" smtClean="0">
                                  <a:latin typeface="Cambria Math" panose="02040503050406030204" pitchFamily="18" charset="0"/>
                                  <a:ea typeface="Cambria Math" panose="02040503050406030204" pitchFamily="18" charset="0"/>
                                </a:rPr>
                                <m:t>1−</m:t>
                              </m:r>
                              <m:sSubSup>
                                <m:sSubSupPr>
                                  <m:ctrlPr>
                                    <a:rPr lang="de-DE" sz="2000" b="0" i="1" smtClean="0">
                                      <a:latin typeface="Cambria Math" panose="02040503050406030204" pitchFamily="18" charset="0"/>
                                      <a:ea typeface="Cambria Math" panose="02040503050406030204" pitchFamily="18" charset="0"/>
                                    </a:rPr>
                                  </m:ctrlPr>
                                </m:sSubSupPr>
                                <m:e>
                                  <m:r>
                                    <a:rPr lang="de-DE" sz="2000" b="0" i="1" smtClean="0">
                                      <a:latin typeface="Cambria Math" panose="02040503050406030204" pitchFamily="18" charset="0"/>
                                      <a:ea typeface="Cambria Math" panose="02040503050406030204" pitchFamily="18" charset="0"/>
                                    </a:rPr>
                                    <m:t>𝑟</m:t>
                                  </m:r>
                                </m:e>
                                <m:sub>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sub>
                                <m:sup>
                                  <m:r>
                                    <a:rPr lang="de-DE" sz="2000" b="0" i="1" smtClean="0">
                                      <a:latin typeface="Cambria Math" panose="02040503050406030204" pitchFamily="18" charset="0"/>
                                      <a:ea typeface="Cambria Math" panose="02040503050406030204" pitchFamily="18" charset="0"/>
                                    </a:rPr>
                                    <m:t>2</m:t>
                                  </m:r>
                                </m:sup>
                              </m:sSubSup>
                            </m:e>
                          </m:d>
                        </m:den>
                      </m:f>
                    </m:oMath>
                  </m:oMathPara>
                </a14:m>
                <a:endParaRPr lang="de-DE" sz="2000" dirty="0">
                  <a:latin typeface="+mn-lt"/>
                </a:endParaRPr>
              </a:p>
            </p:txBody>
          </p:sp>
        </mc:Choice>
        <mc:Fallback xmlns="">
          <p:sp>
            <p:nvSpPr>
              <p:cNvPr id="20" name="Textfeld 19"/>
              <p:cNvSpPr txBox="1">
                <a:spLocks noRot="1" noChangeAspect="1" noMove="1" noResize="1" noEditPoints="1" noAdjustHandles="1" noChangeArrowheads="1" noChangeShapeType="1" noTextEdit="1"/>
              </p:cNvSpPr>
              <p:nvPr/>
            </p:nvSpPr>
            <p:spPr>
              <a:xfrm>
                <a:off x="1342119" y="4839104"/>
                <a:ext cx="4398733" cy="869790"/>
              </a:xfrm>
              <a:prstGeom prst="rect">
                <a:avLst/>
              </a:prstGeom>
              <a:blipFill>
                <a:blip r:embed="rId8"/>
                <a:stretch>
                  <a:fillRect/>
                </a:stretch>
              </a:blipFill>
            </p:spPr>
            <p:txBody>
              <a:bodyPr/>
              <a:lstStyle/>
              <a:p>
                <a:r>
                  <a:rPr lang="en-US">
                    <a:noFill/>
                  </a:rPr>
                  <a:t> </a:t>
                </a:r>
              </a:p>
            </p:txBody>
          </p:sp>
        </mc:Fallback>
      </mc:AlternateContent>
      <p:sp>
        <p:nvSpPr>
          <p:cNvPr id="26" name="Textfeld 25"/>
          <p:cNvSpPr txBox="1"/>
          <p:nvPr/>
        </p:nvSpPr>
        <p:spPr>
          <a:xfrm>
            <a:off x="738312" y="5917751"/>
            <a:ext cx="921071" cy="400110"/>
          </a:xfrm>
          <a:prstGeom prst="rect">
            <a:avLst/>
          </a:prstGeom>
          <a:noFill/>
        </p:spPr>
        <p:txBody>
          <a:bodyPr wrap="square" rtlCol="0">
            <a:spAutoFit/>
          </a:bodyPr>
          <a:lstStyle/>
          <a:p>
            <a:pPr algn="just"/>
            <a:r>
              <a:rPr lang="de-DE" sz="2000" dirty="0">
                <a:latin typeface="+mn-lt"/>
              </a:rPr>
              <a:t>und</a:t>
            </a:r>
          </a:p>
        </p:txBody>
      </p:sp>
      <mc:AlternateContent xmlns:mc="http://schemas.openxmlformats.org/markup-compatibility/2006" xmlns:a14="http://schemas.microsoft.com/office/drawing/2010/main">
        <mc:Choice Requires="a14">
          <p:sp>
            <p:nvSpPr>
              <p:cNvPr id="28" name="Textfeld 27"/>
              <p:cNvSpPr txBox="1"/>
              <p:nvPr/>
            </p:nvSpPr>
            <p:spPr>
              <a:xfrm>
                <a:off x="1343516" y="5705608"/>
                <a:ext cx="4331138" cy="86857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rPr>
                                <m:t>𝑏</m:t>
                              </m:r>
                            </m:e>
                          </m:acc>
                        </m:e>
                        <m:sub>
                          <m:r>
                            <a:rPr lang="de-DE" sz="2000" b="0" i="1" smtClean="0">
                              <a:latin typeface="Cambria Math" panose="02040503050406030204" pitchFamily="18" charset="0"/>
                            </a:rPr>
                            <m:t>2</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𝑏</m:t>
                          </m:r>
                        </m:e>
                        <m:sub>
                          <m:r>
                            <a:rPr lang="de-DE" sz="2000" i="1">
                              <a:latin typeface="Cambria Math" panose="02040503050406030204" pitchFamily="18" charset="0"/>
                            </a:rPr>
                            <m:t>𝑌</m:t>
                          </m:r>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b="0" i="1" smtClean="0">
                                  <a:latin typeface="Cambria Math" panose="02040503050406030204" pitchFamily="18" charset="0"/>
                                </a:rPr>
                                <m:t>2</m:t>
                              </m:r>
                            </m:sub>
                          </m:sSub>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sub>
                      </m:sSub>
                      <m:r>
                        <a:rPr lang="de-DE" sz="2000" b="0" i="1" smtClean="0">
                          <a:latin typeface="Cambria Math" panose="02040503050406030204" pitchFamily="18" charset="0"/>
                          <a:ea typeface="Cambria Math" panose="02040503050406030204" pitchFamily="18" charset="0"/>
                        </a:rPr>
                        <m:t>=</m:t>
                      </m:r>
                      <m:f>
                        <m:fPr>
                          <m:ctrlPr>
                            <a:rPr lang="de-DE" sz="2000" i="1">
                              <a:latin typeface="Cambria Math" panose="02040503050406030204" pitchFamily="18" charset="0"/>
                              <a:ea typeface="Cambria Math" panose="02040503050406030204" pitchFamily="18" charset="0"/>
                            </a:rPr>
                          </m:ctrlPr>
                        </m:fPr>
                        <m:num>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𝑠</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r>
                                <a:rPr lang="de-DE" sz="2000" i="1">
                                  <a:latin typeface="Cambria Math" panose="02040503050406030204" pitchFamily="18" charset="0"/>
                                  <a:ea typeface="Cambria Math" panose="02040503050406030204" pitchFamily="18" charset="0"/>
                                </a:rPr>
                                <m:t>𝑌</m:t>
                              </m:r>
                            </m:sub>
                          </m:sSub>
                          <m:sSubSup>
                            <m:sSubSupPr>
                              <m:ctrlPr>
                                <a:rPr lang="de-DE" sz="2000" i="1">
                                  <a:latin typeface="Cambria Math" panose="02040503050406030204" pitchFamily="18" charset="0"/>
                                  <a:ea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𝑠</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sub>
                            <m:sup>
                              <m:r>
                                <a:rPr lang="de-DE" sz="2000" i="1">
                                  <a:latin typeface="Cambria Math" panose="02040503050406030204" pitchFamily="18" charset="0"/>
                                  <a:ea typeface="Cambria Math" panose="02040503050406030204" pitchFamily="18" charset="0"/>
                                </a:rPr>
                                <m:t>2</m:t>
                              </m:r>
                            </m:sup>
                          </m:sSubSup>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𝑠</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r>
                                <a:rPr lang="de-DE" sz="2000" i="1">
                                  <a:latin typeface="Cambria Math" panose="02040503050406030204" pitchFamily="18" charset="0"/>
                                  <a:ea typeface="Cambria Math" panose="02040503050406030204" pitchFamily="18" charset="0"/>
                                </a:rPr>
                                <m:t>𝑌</m:t>
                              </m:r>
                            </m:sub>
                          </m:sSub>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𝑠</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Sub>
                        </m:num>
                        <m:den>
                          <m:sSubSup>
                            <m:sSubSupPr>
                              <m:ctrlPr>
                                <a:rPr lang="de-DE" sz="2000" i="1">
                                  <a:latin typeface="Cambria Math" panose="02040503050406030204" pitchFamily="18" charset="0"/>
                                  <a:ea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𝑠</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sub>
                            <m:sup>
                              <m:r>
                                <a:rPr lang="de-DE" sz="2000" i="1">
                                  <a:latin typeface="Cambria Math" panose="02040503050406030204" pitchFamily="18" charset="0"/>
                                  <a:ea typeface="Cambria Math" panose="02040503050406030204" pitchFamily="18" charset="0"/>
                                </a:rPr>
                                <m:t>2</m:t>
                              </m:r>
                            </m:sup>
                          </m:sSubSup>
                          <m:sSubSup>
                            <m:sSubSupPr>
                              <m:ctrlPr>
                                <a:rPr lang="de-DE" sz="2000" i="1">
                                  <a:latin typeface="Cambria Math" panose="02040503050406030204" pitchFamily="18" charset="0"/>
                                  <a:ea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𝑠</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up>
                              <m:r>
                                <a:rPr lang="de-DE" sz="2000" i="1">
                                  <a:latin typeface="Cambria Math" panose="02040503050406030204" pitchFamily="18" charset="0"/>
                                  <a:ea typeface="Cambria Math" panose="02040503050406030204" pitchFamily="18" charset="0"/>
                                </a:rPr>
                                <m:t>2</m:t>
                              </m:r>
                            </m:sup>
                          </m:sSubSup>
                          <m:d>
                            <m:dPr>
                              <m:ctrlPr>
                                <a:rPr lang="de-DE" sz="2000" i="1">
                                  <a:latin typeface="Cambria Math" panose="02040503050406030204" pitchFamily="18" charset="0"/>
                                  <a:ea typeface="Cambria Math" panose="02040503050406030204" pitchFamily="18" charset="0"/>
                                </a:rPr>
                              </m:ctrlPr>
                            </m:dPr>
                            <m:e>
                              <m:r>
                                <a:rPr lang="de-DE" sz="2000" i="1">
                                  <a:latin typeface="Cambria Math" panose="02040503050406030204" pitchFamily="18" charset="0"/>
                                  <a:ea typeface="Cambria Math" panose="02040503050406030204" pitchFamily="18" charset="0"/>
                                </a:rPr>
                                <m:t>1−</m:t>
                              </m:r>
                              <m:sSubSup>
                                <m:sSubSupPr>
                                  <m:ctrlPr>
                                    <a:rPr lang="de-DE" sz="2000" i="1">
                                      <a:latin typeface="Cambria Math" panose="02040503050406030204" pitchFamily="18" charset="0"/>
                                      <a:ea typeface="Cambria Math" panose="02040503050406030204" pitchFamily="18" charset="0"/>
                                    </a:rPr>
                                  </m:ctrlPr>
                                </m:sSubSupPr>
                                <m:e>
                                  <m:r>
                                    <a:rPr lang="de-DE" sz="2000" i="1">
                                      <a:latin typeface="Cambria Math" panose="02040503050406030204" pitchFamily="18" charset="0"/>
                                      <a:ea typeface="Cambria Math" panose="02040503050406030204" pitchFamily="18" charset="0"/>
                                    </a:rPr>
                                    <m:t>𝑟</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up>
                                  <m:r>
                                    <a:rPr lang="de-DE" sz="2000" i="1">
                                      <a:latin typeface="Cambria Math" panose="02040503050406030204" pitchFamily="18" charset="0"/>
                                      <a:ea typeface="Cambria Math" panose="02040503050406030204" pitchFamily="18" charset="0"/>
                                    </a:rPr>
                                    <m:t>2</m:t>
                                  </m:r>
                                </m:sup>
                              </m:sSubSup>
                            </m:e>
                          </m:d>
                        </m:den>
                      </m:f>
                    </m:oMath>
                  </m:oMathPara>
                </a14:m>
                <a:endParaRPr lang="de-DE" sz="2000" dirty="0">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1343516" y="5705608"/>
                <a:ext cx="4331138" cy="868571"/>
              </a:xfrm>
              <a:prstGeom prst="rect">
                <a:avLst/>
              </a:prstGeom>
              <a:blipFill>
                <a:blip r:embed="rId9"/>
                <a:stretch>
                  <a:fillRect/>
                </a:stretch>
              </a:blipFill>
            </p:spPr>
            <p:txBody>
              <a:bodyPr/>
              <a:lstStyle/>
              <a:p>
                <a:r>
                  <a:rPr lang="en-US">
                    <a:noFill/>
                  </a:rPr>
                  <a:t> </a:t>
                </a:r>
              </a:p>
            </p:txBody>
          </p:sp>
        </mc:Fallback>
      </mc:AlternateContent>
      <p:sp>
        <p:nvSpPr>
          <p:cNvPr id="2" name="Rechteck 1"/>
          <p:cNvSpPr/>
          <p:nvPr/>
        </p:nvSpPr>
        <p:spPr>
          <a:xfrm>
            <a:off x="1342120" y="4839104"/>
            <a:ext cx="4597238" cy="173507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964</a:t>
            </a:r>
            <a:endParaRPr lang="de-DE" sz="8000" b="1" dirty="0">
              <a:solidFill>
                <a:schemeClr val="tx1"/>
              </a:solidFill>
              <a:latin typeface="+mj-lt"/>
            </a:endParaRPr>
          </a:p>
        </p:txBody>
      </p:sp>
    </p:spTree>
    <p:extLst>
      <p:ext uri="{BB962C8B-B14F-4D97-AF65-F5344CB8AC3E}">
        <p14:creationId xmlns:p14="http://schemas.microsoft.com/office/powerpoint/2010/main" val="4210934725"/>
      </p:ext>
    </p:extLst>
  </p:cSld>
  <p:clrMapOvr>
    <a:masterClrMapping/>
  </p:clrMapOvr>
</p:sld>
</file>

<file path=ppt/slides/slide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Textfeld 12"/>
          <p:cNvSpPr txBox="1"/>
          <p:nvPr/>
        </p:nvSpPr>
        <p:spPr>
          <a:xfrm>
            <a:off x="471836" y="1785815"/>
            <a:ext cx="7848101" cy="1323439"/>
          </a:xfrm>
          <a:prstGeom prst="rect">
            <a:avLst/>
          </a:prstGeom>
          <a:noFill/>
        </p:spPr>
        <p:txBody>
          <a:bodyPr wrap="square" rtlCol="0">
            <a:spAutoFit/>
          </a:bodyPr>
          <a:lstStyle/>
          <a:p>
            <a:pPr algn="just"/>
            <a:r>
              <a:rPr lang="de-DE" sz="2000" dirty="0">
                <a:latin typeface="+mn-lt"/>
              </a:rPr>
              <a:t>&gt; Dies bedeutet dass zur Ermittlung partieller Regressionskoeffizienten</a:t>
            </a:r>
          </a:p>
          <a:p>
            <a:pPr algn="just"/>
            <a:r>
              <a:rPr lang="de-DE" sz="2000" dirty="0">
                <a:latin typeface="+mn-lt"/>
              </a:rPr>
              <a:t>   das 3-stufige Verfahren gemäß </a:t>
            </a:r>
            <a:r>
              <a:rPr lang="de-DE" sz="2000">
                <a:latin typeface="+mn-lt"/>
              </a:rPr>
              <a:t>Folie 952 </a:t>
            </a:r>
            <a:r>
              <a:rPr lang="de-DE" sz="2000" dirty="0">
                <a:latin typeface="+mn-lt"/>
              </a:rPr>
              <a:t>mittels multipler Regression</a:t>
            </a:r>
          </a:p>
          <a:p>
            <a:pPr algn="just"/>
            <a:r>
              <a:rPr lang="de-DE" sz="2000" dirty="0">
                <a:latin typeface="+mn-lt"/>
              </a:rPr>
              <a:t>   abgekürzt werden kann. Außerdem erhält man simultan bezüglich aller</a:t>
            </a:r>
          </a:p>
          <a:p>
            <a:pPr algn="just"/>
            <a:r>
              <a:rPr lang="de-DE" sz="2000" dirty="0">
                <a:latin typeface="+mn-lt"/>
              </a:rPr>
              <a:t>   Variablen die korrespondierenden partiellen Koeffizienten</a:t>
            </a:r>
          </a:p>
        </p:txBody>
      </p:sp>
      <p:sp>
        <p:nvSpPr>
          <p:cNvPr id="16" name="Textfeld 15"/>
          <p:cNvSpPr txBox="1"/>
          <p:nvPr/>
        </p:nvSpPr>
        <p:spPr>
          <a:xfrm>
            <a:off x="482949" y="3147383"/>
            <a:ext cx="7848101" cy="400110"/>
          </a:xfrm>
          <a:prstGeom prst="rect">
            <a:avLst/>
          </a:prstGeom>
          <a:noFill/>
        </p:spPr>
        <p:txBody>
          <a:bodyPr wrap="square" rtlCol="0">
            <a:spAutoFit/>
          </a:bodyPr>
          <a:lstStyle/>
          <a:p>
            <a:pPr algn="just"/>
            <a:r>
              <a:rPr lang="de-DE" sz="2000" dirty="0">
                <a:latin typeface="+mn-lt"/>
              </a:rPr>
              <a:t>&gt; Berechnung mit Hilfe statistischer Software (etwa </a:t>
            </a:r>
            <a:r>
              <a:rPr lang="de-DE" sz="2000" dirty="0">
                <a:latin typeface="+mj-lt"/>
              </a:rPr>
              <a:t>R</a:t>
            </a:r>
            <a:r>
              <a:rPr lang="de-DE" sz="2000" dirty="0">
                <a:latin typeface="+mn-lt"/>
              </a:rPr>
              <a:t>)</a:t>
            </a:r>
          </a:p>
        </p:txBody>
      </p:sp>
      <p:sp>
        <p:nvSpPr>
          <p:cNvPr id="29" name="Textfeld 28"/>
          <p:cNvSpPr txBox="1">
            <a:spLocks noChangeArrowheads="1"/>
          </p:cNvSpPr>
          <p:nvPr/>
        </p:nvSpPr>
        <p:spPr bwMode="auto">
          <a:xfrm>
            <a:off x="535637" y="3658346"/>
            <a:ext cx="692688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Beispiel 12.2.1 fortgesetzt </a:t>
            </a:r>
            <a:r>
              <a:rPr lang="de-DE" sz="2000" dirty="0">
                <a:solidFill>
                  <a:srgbClr val="0070C0"/>
                </a:solidFill>
                <a:latin typeface="+mn-lt"/>
              </a:rPr>
              <a:t>●</a:t>
            </a:r>
            <a:endParaRPr lang="de-DE" sz="2000" b="1" dirty="0">
              <a:solidFill>
                <a:srgbClr val="0070C0"/>
              </a:solidFill>
              <a:latin typeface="+mn-lt"/>
            </a:endParaRPr>
          </a:p>
        </p:txBody>
      </p:sp>
      <p:sp>
        <p:nvSpPr>
          <p:cNvPr id="31" name="Textfeld 30"/>
          <p:cNvSpPr txBox="1"/>
          <p:nvPr/>
        </p:nvSpPr>
        <p:spPr>
          <a:xfrm>
            <a:off x="546750" y="4068807"/>
            <a:ext cx="7848101" cy="400110"/>
          </a:xfrm>
          <a:prstGeom prst="rect">
            <a:avLst/>
          </a:prstGeom>
          <a:noFill/>
        </p:spPr>
        <p:txBody>
          <a:bodyPr wrap="square" rtlCol="0">
            <a:spAutoFit/>
          </a:bodyPr>
          <a:lstStyle/>
          <a:p>
            <a:pPr algn="just"/>
            <a:r>
              <a:rPr lang="de-DE" sz="2000" dirty="0">
                <a:latin typeface="+mn-lt"/>
              </a:rPr>
              <a:t>&gt; Gegeben nochmals die Situation von </a:t>
            </a:r>
            <a:r>
              <a:rPr lang="de-DE" sz="2000">
                <a:latin typeface="+mn-lt"/>
              </a:rPr>
              <a:t>Folie 948 </a:t>
            </a:r>
            <a:r>
              <a:rPr lang="de-DE" sz="2000" dirty="0">
                <a:latin typeface="+mn-lt"/>
              </a:rPr>
              <a:t>mit dem OVB-Problem. </a:t>
            </a:r>
          </a:p>
        </p:txBody>
      </p:sp>
      <p:sp>
        <p:nvSpPr>
          <p:cNvPr id="32" name="Textfeld 31"/>
          <p:cNvSpPr txBox="1"/>
          <p:nvPr/>
        </p:nvSpPr>
        <p:spPr>
          <a:xfrm>
            <a:off x="535637" y="4471997"/>
            <a:ext cx="7848101" cy="400110"/>
          </a:xfrm>
          <a:prstGeom prst="rect">
            <a:avLst/>
          </a:prstGeom>
          <a:noFill/>
        </p:spPr>
        <p:txBody>
          <a:bodyPr wrap="square" rtlCol="0">
            <a:spAutoFit/>
          </a:bodyPr>
          <a:lstStyle/>
          <a:p>
            <a:pPr algn="just"/>
            <a:r>
              <a:rPr lang="de-DE" sz="2000" dirty="0">
                <a:latin typeface="+mn-lt"/>
              </a:rPr>
              <a:t>&gt; Eine multiple lineare Regression von </a:t>
            </a:r>
            <a:r>
              <a:rPr lang="de-DE" sz="2000" i="1" dirty="0">
                <a:latin typeface="+mn-lt"/>
              </a:rPr>
              <a:t>ST</a:t>
            </a:r>
            <a:r>
              <a:rPr lang="de-DE" sz="2000" dirty="0">
                <a:latin typeface="+mn-lt"/>
              </a:rPr>
              <a:t> auf </a:t>
            </a:r>
            <a:r>
              <a:rPr lang="de-DE" sz="2000" i="1" dirty="0">
                <a:latin typeface="+mn-lt"/>
              </a:rPr>
              <a:t>S</a:t>
            </a:r>
            <a:r>
              <a:rPr lang="de-DE" sz="2000" dirty="0">
                <a:latin typeface="+mn-lt"/>
              </a:rPr>
              <a:t> und </a:t>
            </a:r>
            <a:r>
              <a:rPr lang="de-DE" sz="2000" i="1" dirty="0">
                <a:latin typeface="+mn-lt"/>
              </a:rPr>
              <a:t>ET</a:t>
            </a:r>
            <a:r>
              <a:rPr lang="de-DE" sz="2000" dirty="0">
                <a:latin typeface="+mn-lt"/>
              </a:rPr>
              <a:t> ergibt:</a:t>
            </a:r>
          </a:p>
        </p:txBody>
      </p:sp>
      <p:cxnSp>
        <p:nvCxnSpPr>
          <p:cNvPr id="33" name="Gerade Verbindung mit Pfeil 32"/>
          <p:cNvCxnSpPr/>
          <p:nvPr/>
        </p:nvCxnSpPr>
        <p:spPr>
          <a:xfrm flipV="1">
            <a:off x="3323055" y="5382822"/>
            <a:ext cx="0" cy="36004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 name="Gerade Verbindung mit Pfeil 33"/>
          <p:cNvCxnSpPr/>
          <p:nvPr/>
        </p:nvCxnSpPr>
        <p:spPr>
          <a:xfrm flipV="1">
            <a:off x="4363214" y="5375387"/>
            <a:ext cx="3957" cy="49767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5" name="Textfeld 34"/>
              <p:cNvSpPr txBox="1"/>
              <p:nvPr/>
            </p:nvSpPr>
            <p:spPr>
              <a:xfrm>
                <a:off x="1607563" y="5484466"/>
                <a:ext cx="1728191" cy="41658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𝑏</m:t>
                              </m:r>
                            </m:e>
                          </m:acc>
                        </m:e>
                        <m:sub>
                          <m:r>
                            <a:rPr lang="de-DE" sz="2000" b="0" i="1" smtClean="0">
                              <a:latin typeface="Cambria Math" panose="02040503050406030204" pitchFamily="18" charset="0"/>
                            </a:rPr>
                            <m:t>𝑆</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𝑏</m:t>
                          </m:r>
                        </m:e>
                        <m:sub>
                          <m:r>
                            <a:rPr lang="de-DE" sz="2000" b="0" i="1" smtClean="0">
                              <a:latin typeface="Cambria Math" panose="02040503050406030204" pitchFamily="18" charset="0"/>
                            </a:rPr>
                            <m:t>𝑆𝑇</m:t>
                          </m:r>
                          <m:r>
                            <a:rPr lang="de-DE" sz="2000" b="0" i="1" smtClean="0">
                              <a:latin typeface="Cambria Math" panose="02040503050406030204" pitchFamily="18" charset="0"/>
                            </a:rPr>
                            <m:t>~</m:t>
                          </m:r>
                          <m:r>
                            <a:rPr lang="de-DE" sz="2000" b="0" i="1" smtClean="0">
                              <a:latin typeface="Cambria Math" panose="02040503050406030204" pitchFamily="18" charset="0"/>
                            </a:rPr>
                            <m:t>𝑆</m:t>
                          </m:r>
                          <m:r>
                            <a:rPr lang="de-DE" sz="2000" b="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𝐸𝑇</m:t>
                          </m:r>
                        </m:sub>
                      </m:sSub>
                    </m:oMath>
                  </m:oMathPara>
                </a14:m>
                <a:endParaRPr lang="de-DE" sz="2000" dirty="0">
                  <a:latin typeface="+mn-lt"/>
                </a:endParaRPr>
              </a:p>
            </p:txBody>
          </p:sp>
        </mc:Choice>
        <mc:Fallback xmlns="">
          <p:sp>
            <p:nvSpPr>
              <p:cNvPr id="35" name="Textfeld 34"/>
              <p:cNvSpPr txBox="1">
                <a:spLocks noRot="1" noChangeAspect="1" noMove="1" noResize="1" noEditPoints="1" noAdjustHandles="1" noChangeArrowheads="1" noChangeShapeType="1" noTextEdit="1"/>
              </p:cNvSpPr>
              <p:nvPr/>
            </p:nvSpPr>
            <p:spPr>
              <a:xfrm>
                <a:off x="1607563" y="5484466"/>
                <a:ext cx="1728191" cy="416589"/>
              </a:xfrm>
              <a:prstGeom prst="rect">
                <a:avLst/>
              </a:prstGeom>
              <a:blipFill>
                <a:blip r:embed="rId5"/>
                <a:stretch>
                  <a:fillRect t="-7353" b="-294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6" name="Textfeld 35"/>
              <p:cNvSpPr txBox="1"/>
              <p:nvPr/>
            </p:nvSpPr>
            <p:spPr>
              <a:xfrm>
                <a:off x="3653369" y="5843617"/>
                <a:ext cx="2084360" cy="416589"/>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b="0" i="1" smtClean="0">
                                  <a:latin typeface="Cambria Math" panose="02040503050406030204" pitchFamily="18" charset="0"/>
                                </a:rPr>
                                <m:t>𝑏</m:t>
                              </m:r>
                            </m:e>
                          </m:acc>
                        </m:e>
                        <m:sub>
                          <m:r>
                            <a:rPr lang="de-DE" sz="2000" b="0" i="1" smtClean="0">
                              <a:latin typeface="Cambria Math" panose="02040503050406030204" pitchFamily="18" charset="0"/>
                            </a:rPr>
                            <m:t>𝐸𝑇</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𝑏</m:t>
                          </m:r>
                        </m:e>
                        <m:sub>
                          <m:r>
                            <a:rPr lang="de-DE" sz="2000" b="0" i="1" smtClean="0">
                              <a:latin typeface="Cambria Math" panose="02040503050406030204" pitchFamily="18" charset="0"/>
                            </a:rPr>
                            <m:t>𝑆𝑇</m:t>
                          </m:r>
                          <m:r>
                            <a:rPr lang="de-DE" sz="2000" b="0" i="1" smtClean="0">
                              <a:latin typeface="Cambria Math" panose="02040503050406030204" pitchFamily="18" charset="0"/>
                            </a:rPr>
                            <m:t>~</m:t>
                          </m:r>
                          <m:r>
                            <a:rPr lang="de-DE" sz="2000" b="0" i="1" smtClean="0">
                              <a:latin typeface="Cambria Math" panose="02040503050406030204" pitchFamily="18" charset="0"/>
                            </a:rPr>
                            <m:t>𝐸𝑇</m:t>
                          </m:r>
                          <m:r>
                            <a:rPr lang="de-DE" sz="2000" b="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𝑆</m:t>
                          </m:r>
                        </m:sub>
                      </m:sSub>
                    </m:oMath>
                  </m:oMathPara>
                </a14:m>
                <a:endParaRPr lang="de-DE" sz="2000" dirty="0">
                  <a:latin typeface="+mn-lt"/>
                </a:endParaRPr>
              </a:p>
            </p:txBody>
          </p:sp>
        </mc:Choice>
        <mc:Fallback xmlns="">
          <p:sp>
            <p:nvSpPr>
              <p:cNvPr id="36" name="Textfeld 35"/>
              <p:cNvSpPr txBox="1">
                <a:spLocks noRot="1" noChangeAspect="1" noMove="1" noResize="1" noEditPoints="1" noAdjustHandles="1" noChangeArrowheads="1" noChangeShapeType="1" noTextEdit="1"/>
              </p:cNvSpPr>
              <p:nvPr/>
            </p:nvSpPr>
            <p:spPr>
              <a:xfrm>
                <a:off x="3653369" y="5843617"/>
                <a:ext cx="2084360" cy="416589"/>
              </a:xfrm>
              <a:prstGeom prst="rect">
                <a:avLst/>
              </a:prstGeom>
              <a:blipFill>
                <a:blip r:embed="rId6"/>
                <a:stretch>
                  <a:fillRect t="-7353" b="-2941"/>
                </a:stretch>
              </a:blipFill>
            </p:spPr>
            <p:txBody>
              <a:bodyPr/>
              <a:lstStyle/>
              <a:p>
                <a:r>
                  <a:rPr lang="en-US">
                    <a:noFill/>
                  </a:rPr>
                  <a:t> </a:t>
                </a:r>
              </a:p>
            </p:txBody>
          </p:sp>
        </mc:Fallback>
      </mc:AlternateContent>
      <p:sp>
        <p:nvSpPr>
          <p:cNvPr id="37" name="Textfeld 36"/>
          <p:cNvSpPr txBox="1"/>
          <p:nvPr/>
        </p:nvSpPr>
        <p:spPr>
          <a:xfrm>
            <a:off x="1092905" y="6009058"/>
            <a:ext cx="2464910" cy="584775"/>
          </a:xfrm>
          <a:prstGeom prst="rect">
            <a:avLst/>
          </a:prstGeom>
          <a:noFill/>
        </p:spPr>
        <p:txBody>
          <a:bodyPr wrap="square" rtlCol="0">
            <a:spAutoFit/>
          </a:bodyPr>
          <a:lstStyle/>
          <a:p>
            <a:pPr algn="just"/>
            <a:r>
              <a:rPr lang="de-DE" sz="1600" dirty="0">
                <a:latin typeface="+mn-lt"/>
              </a:rPr>
              <a:t>Vergleich mit </a:t>
            </a:r>
            <a:r>
              <a:rPr lang="de-DE" sz="1600">
                <a:latin typeface="+mn-lt"/>
              </a:rPr>
              <a:t>Folien 951:</a:t>
            </a:r>
            <a:endParaRPr lang="de-DE" sz="1600" dirty="0">
              <a:latin typeface="+mn-lt"/>
            </a:endParaRPr>
          </a:p>
          <a:p>
            <a:pPr algn="just"/>
            <a:r>
              <a:rPr lang="de-DE" sz="1600" dirty="0">
                <a:latin typeface="+mn-lt"/>
              </a:rPr>
              <a:t>Übereinstimmung</a:t>
            </a:r>
          </a:p>
        </p:txBody>
      </p:sp>
      <p:sp>
        <p:nvSpPr>
          <p:cNvPr id="38" name="Geschweifte Klammer links 37"/>
          <p:cNvSpPr/>
          <p:nvPr/>
        </p:nvSpPr>
        <p:spPr>
          <a:xfrm rot="16200000">
            <a:off x="6213953" y="4253647"/>
            <a:ext cx="183185" cy="2448273"/>
          </a:xfrm>
          <a:prstGeom prst="leftBrace">
            <a:avLst>
              <a:gd name="adj1" fmla="val 8264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9" name="Textfeld 38"/>
          <p:cNvSpPr txBox="1"/>
          <p:nvPr/>
        </p:nvSpPr>
        <p:spPr>
          <a:xfrm>
            <a:off x="5455842" y="5586247"/>
            <a:ext cx="2540675" cy="584775"/>
          </a:xfrm>
          <a:prstGeom prst="rect">
            <a:avLst/>
          </a:prstGeom>
          <a:noFill/>
        </p:spPr>
        <p:txBody>
          <a:bodyPr wrap="square" rtlCol="0">
            <a:spAutoFit/>
          </a:bodyPr>
          <a:lstStyle/>
          <a:p>
            <a:pPr algn="just"/>
            <a:r>
              <a:rPr lang="de-DE" sz="1600" dirty="0">
                <a:latin typeface="+mn-lt"/>
              </a:rPr>
              <a:t>Vergleich mit </a:t>
            </a:r>
            <a:r>
              <a:rPr lang="de-DE" sz="1600">
                <a:latin typeface="+mn-lt"/>
              </a:rPr>
              <a:t>Folie 948:</a:t>
            </a:r>
            <a:endParaRPr lang="de-DE" sz="1600" dirty="0">
              <a:latin typeface="+mn-lt"/>
            </a:endParaRPr>
          </a:p>
          <a:p>
            <a:pPr algn="just"/>
            <a:r>
              <a:rPr lang="de-DE" sz="1600" dirty="0">
                <a:latin typeface="+mn-lt"/>
              </a:rPr>
              <a:t>Anstieg bzw. Rückgang</a:t>
            </a:r>
          </a:p>
        </p:txBody>
      </p:sp>
      <p:sp>
        <p:nvSpPr>
          <p:cNvPr id="2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965</a:t>
            </a:r>
            <a:endParaRPr lang="de-DE" sz="8000" b="1" dirty="0">
              <a:solidFill>
                <a:schemeClr val="tx1">
                  <a:alpha val="30000"/>
                </a:schemeClr>
              </a:solidFill>
              <a:latin typeface="+mj-lt"/>
            </a:endParaRPr>
          </a:p>
        </p:txBody>
      </p:sp>
      <p:pic>
        <p:nvPicPr>
          <p:cNvPr id="2" name="Grafik 1"/>
          <p:cNvPicPr>
            <a:picLocks noChangeAspect="1"/>
          </p:cNvPicPr>
          <p:nvPr/>
        </p:nvPicPr>
        <p:blipFill>
          <a:blip r:embed="rId7"/>
          <a:stretch>
            <a:fillRect/>
          </a:stretch>
        </p:blipFill>
        <p:spPr>
          <a:xfrm>
            <a:off x="712131" y="1037754"/>
            <a:ext cx="7000875" cy="666750"/>
          </a:xfrm>
          <a:prstGeom prst="rect">
            <a:avLst/>
          </a:prstGeom>
        </p:spPr>
      </p:pic>
      <p:pic>
        <p:nvPicPr>
          <p:cNvPr id="3" name="Grafik 2"/>
          <p:cNvPicPr>
            <a:picLocks noChangeAspect="1"/>
          </p:cNvPicPr>
          <p:nvPr/>
        </p:nvPicPr>
        <p:blipFill>
          <a:blip r:embed="rId8"/>
          <a:stretch>
            <a:fillRect/>
          </a:stretch>
        </p:blipFill>
        <p:spPr>
          <a:xfrm>
            <a:off x="812951" y="4909653"/>
            <a:ext cx="7581900" cy="419100"/>
          </a:xfrm>
          <a:prstGeom prst="rect">
            <a:avLst/>
          </a:prstGeom>
        </p:spPr>
      </p:pic>
    </p:spTree>
    <p:extLst>
      <p:ext uri="{BB962C8B-B14F-4D97-AF65-F5344CB8AC3E}">
        <p14:creationId xmlns:p14="http://schemas.microsoft.com/office/powerpoint/2010/main" val="4163194488"/>
      </p:ext>
    </p:extLst>
  </p:cSld>
  <p:clrMapOvr>
    <a:masterClrMapping/>
  </p:clrMapOvr>
</p:sld>
</file>

<file path=ppt/slides/slide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124744"/>
            <a:ext cx="381565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Theoretische multiple Regression</a:t>
            </a:r>
          </a:p>
        </p:txBody>
      </p:sp>
      <p:sp>
        <p:nvSpPr>
          <p:cNvPr id="8" name="Textfeld 7"/>
          <p:cNvSpPr txBox="1">
            <a:spLocks noChangeArrowheads="1"/>
          </p:cNvSpPr>
          <p:nvPr/>
        </p:nvSpPr>
        <p:spPr bwMode="auto">
          <a:xfrm>
            <a:off x="468310" y="1700808"/>
            <a:ext cx="590388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Definition </a:t>
            </a:r>
            <a:r>
              <a:rPr lang="de-DE" sz="2000" dirty="0">
                <a:solidFill>
                  <a:srgbClr val="0070C0"/>
                </a:solidFill>
                <a:latin typeface="+mn-lt"/>
              </a:rPr>
              <a:t>●</a:t>
            </a:r>
            <a:endParaRPr lang="de-DE" sz="2000" b="1" dirty="0">
              <a:solidFill>
                <a:srgbClr val="0070C0"/>
              </a:solidFill>
              <a:latin typeface="+mn-lt"/>
            </a:endParaRP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966</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2177939"/>
            <a:ext cx="7572375" cy="3514725"/>
          </a:xfrm>
          <a:prstGeom prst="rect">
            <a:avLst/>
          </a:prstGeom>
        </p:spPr>
      </p:pic>
    </p:spTree>
    <p:extLst>
      <p:ext uri="{BB962C8B-B14F-4D97-AF65-F5344CB8AC3E}">
        <p14:creationId xmlns:p14="http://schemas.microsoft.com/office/powerpoint/2010/main" val="106600754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4.4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94</a:t>
            </a:r>
            <a:endParaRPr lang="de-DE" sz="8000" b="1" dirty="0">
              <a:solidFill>
                <a:schemeClr val="tx1"/>
              </a:solidFill>
              <a:latin typeface="+mj-lt"/>
            </a:endParaRPr>
          </a:p>
        </p:txBody>
      </p:sp>
      <p:sp>
        <p:nvSpPr>
          <p:cNvPr id="9" name="Textfeld 8"/>
          <p:cNvSpPr txBox="1">
            <a:spLocks noChangeArrowheads="1"/>
          </p:cNvSpPr>
          <p:nvPr/>
        </p:nvSpPr>
        <p:spPr bwMode="auto">
          <a:xfrm>
            <a:off x="468313" y="3820978"/>
            <a:ext cx="6479951"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Interpretation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2" name="Textfeld 1"/>
              <p:cNvSpPr txBox="1"/>
              <p:nvPr/>
            </p:nvSpPr>
            <p:spPr>
              <a:xfrm>
                <a:off x="468313" y="4349135"/>
                <a:ext cx="7344816" cy="707886"/>
              </a:xfrm>
              <a:prstGeom prst="rect">
                <a:avLst/>
              </a:prstGeom>
              <a:noFill/>
            </p:spPr>
            <p:txBody>
              <a:bodyPr wrap="square" rtlCol="0">
                <a:spAutoFit/>
              </a:bodyPr>
              <a:lstStyle/>
              <a:p>
                <a:r>
                  <a:rPr lang="de-DE" sz="2000" dirty="0">
                    <a:latin typeface="+mn-lt"/>
                  </a:rPr>
                  <a:t>&gt; </a:t>
                </a:r>
                <a14:m>
                  <m:oMath xmlns:m="http://schemas.openxmlformats.org/officeDocument/2006/math">
                    <m:sSup>
                      <m:sSupPr>
                        <m:ctrlPr>
                          <a:rPr lang="de-DE" sz="2000" i="1" smtClean="0">
                            <a:latin typeface="Cambria Math" panose="02040503050406030204" pitchFamily="18" charset="0"/>
                          </a:rPr>
                        </m:ctrlPr>
                      </m:sSupPr>
                      <m:e>
                        <m:r>
                          <a:rPr lang="de-DE" sz="2000" b="0" i="1" smtClean="0">
                            <a:latin typeface="Cambria Math"/>
                          </a:rPr>
                          <m:t>𝑑</m:t>
                        </m:r>
                      </m:e>
                      <m:sup>
                        <m:r>
                          <a:rPr lang="de-DE" sz="2000" b="0" i="1" smtClean="0">
                            <a:latin typeface="Cambria Math"/>
                          </a:rPr>
                          <m:t>∗</m:t>
                        </m:r>
                      </m:sup>
                    </m:sSup>
                  </m:oMath>
                </a14:m>
                <a:r>
                  <a:rPr lang="de-DE" sz="2000" dirty="0">
                    <a:latin typeface="+mn-lt"/>
                  </a:rPr>
                  <a:t> ... Durchschnittsabstand aller Werte zum arithmetischen Mittel</a:t>
                </a:r>
              </a:p>
              <a:p>
                <a:r>
                  <a:rPr lang="de-DE" sz="2000" dirty="0">
                    <a:latin typeface="+mn-lt"/>
                  </a:rPr>
                  <a:t>   (</a:t>
                </a:r>
                <a:r>
                  <a:rPr lang="de-DE" sz="2000" b="1" dirty="0">
                    <a:solidFill>
                      <a:srgbClr val="0070C0"/>
                    </a:solidFill>
                    <a:latin typeface="+mn-lt"/>
                  </a:rPr>
                  <a:t>Mittlere absolute Abweichung vom arithmetischen Mittel</a:t>
                </a:r>
                <a:r>
                  <a:rPr lang="de-DE" sz="2000" dirty="0">
                    <a:latin typeface="+mn-lt"/>
                  </a:rPr>
                  <a:t>)</a:t>
                </a:r>
              </a:p>
            </p:txBody>
          </p:sp>
        </mc:Choice>
        <mc:Fallback xmlns="">
          <p:sp>
            <p:nvSpPr>
              <p:cNvPr id="2" name="Textfeld 1"/>
              <p:cNvSpPr txBox="1">
                <a:spLocks noRot="1" noChangeAspect="1" noMove="1" noResize="1" noEditPoints="1" noAdjustHandles="1" noChangeArrowheads="1" noChangeShapeType="1" noTextEdit="1"/>
              </p:cNvSpPr>
              <p:nvPr/>
            </p:nvSpPr>
            <p:spPr>
              <a:xfrm>
                <a:off x="468313" y="4349135"/>
                <a:ext cx="7344816" cy="707886"/>
              </a:xfrm>
              <a:prstGeom prst="rect">
                <a:avLst/>
              </a:prstGeom>
              <a:blipFill rotWithShape="1">
                <a:blip r:embed="rId4"/>
                <a:stretch>
                  <a:fillRect l="-913" t="-4274" b="-1367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68313" y="5214978"/>
                <a:ext cx="7344816" cy="707886"/>
              </a:xfrm>
              <a:prstGeom prst="rect">
                <a:avLst/>
              </a:prstGeom>
              <a:noFill/>
            </p:spPr>
            <p:txBody>
              <a:bodyPr wrap="square" rtlCol="0">
                <a:spAutoFit/>
              </a:bodyPr>
              <a:lstStyle/>
              <a:p>
                <a:r>
                  <a:rPr lang="de-DE" sz="2000" dirty="0">
                    <a:latin typeface="+mn-lt"/>
                  </a:rPr>
                  <a:t>&gt; </a:t>
                </a:r>
                <a14:m>
                  <m:oMath xmlns:m="http://schemas.openxmlformats.org/officeDocument/2006/math">
                    <m:r>
                      <a:rPr lang="de-DE" sz="2000" b="0" i="1" smtClean="0">
                        <a:latin typeface="Cambria Math"/>
                      </a:rPr>
                      <m:t>𝑑</m:t>
                    </m:r>
                  </m:oMath>
                </a14:m>
                <a:r>
                  <a:rPr lang="de-DE" sz="2000" dirty="0">
                    <a:latin typeface="+mn-lt"/>
                  </a:rPr>
                  <a:t>  ... Durchschnittsabstand aller Werte zum Median</a:t>
                </a:r>
              </a:p>
              <a:p>
                <a:r>
                  <a:rPr lang="de-DE" sz="2000" dirty="0">
                    <a:latin typeface="+mn-lt"/>
                  </a:rPr>
                  <a:t>   (</a:t>
                </a:r>
                <a:r>
                  <a:rPr lang="de-DE" sz="2000" b="1" dirty="0">
                    <a:solidFill>
                      <a:srgbClr val="0070C0"/>
                    </a:solidFill>
                    <a:latin typeface="+mn-lt"/>
                  </a:rPr>
                  <a:t>Mittlere absolute Abweichung vom Median</a:t>
                </a:r>
                <a:r>
                  <a:rPr lang="de-DE" sz="2000" dirty="0">
                    <a:latin typeface="+mn-lt"/>
                  </a:rPr>
                  <a:t>)</a:t>
                </a:r>
              </a:p>
            </p:txBody>
          </p:sp>
        </mc:Choice>
        <mc:Fallback xmlns="">
          <p:sp>
            <p:nvSpPr>
              <p:cNvPr id="15" name="Textfeld 14"/>
              <p:cNvSpPr txBox="1">
                <a:spLocks noRot="1" noChangeAspect="1" noMove="1" noResize="1" noEditPoints="1" noAdjustHandles="1" noChangeArrowheads="1" noChangeShapeType="1" noTextEdit="1"/>
              </p:cNvSpPr>
              <p:nvPr/>
            </p:nvSpPr>
            <p:spPr>
              <a:xfrm>
                <a:off x="468313" y="5214978"/>
                <a:ext cx="7344816" cy="707886"/>
              </a:xfrm>
              <a:prstGeom prst="rect">
                <a:avLst/>
              </a:prstGeom>
              <a:blipFill rotWithShape="1">
                <a:blip r:embed="rId5"/>
                <a:stretch>
                  <a:fillRect l="-913" t="-4274" b="-13675"/>
                </a:stretch>
              </a:blipFill>
            </p:spPr>
            <p:txBody>
              <a:bodyPr/>
              <a:lstStyle/>
              <a:p>
                <a:r>
                  <a:rPr lang="de-DE">
                    <a:noFill/>
                  </a:rPr>
                  <a:t> </a:t>
                </a:r>
              </a:p>
            </p:txBody>
          </p:sp>
        </mc:Fallback>
      </mc:AlternateContent>
      <p:pic>
        <p:nvPicPr>
          <p:cNvPr id="3" name="Grafik 2"/>
          <p:cNvPicPr>
            <a:picLocks noChangeAspect="1"/>
          </p:cNvPicPr>
          <p:nvPr/>
        </p:nvPicPr>
        <p:blipFill>
          <a:blip r:embed="rId6"/>
          <a:stretch>
            <a:fillRect/>
          </a:stretch>
        </p:blipFill>
        <p:spPr>
          <a:xfrm>
            <a:off x="522531" y="1434453"/>
            <a:ext cx="7305675" cy="2133600"/>
          </a:xfrm>
          <a:prstGeom prst="rect">
            <a:avLst/>
          </a:prstGeom>
        </p:spPr>
      </p:pic>
    </p:spTree>
    <p:extLst>
      <p:ext uri="{BB962C8B-B14F-4D97-AF65-F5344CB8AC3E}">
        <p14:creationId xmlns:p14="http://schemas.microsoft.com/office/powerpoint/2010/main" val="3108106632"/>
      </p:ext>
    </p:extLst>
  </p:cSld>
  <p:clrMapOvr>
    <a:masterClrMapping/>
  </p:clrMapOvr>
</p:sld>
</file>

<file path=ppt/slides/slide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57199" y="4073010"/>
            <a:ext cx="692688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Eigenschaften der theoretischen multiplen KQ-Regression </a:t>
            </a:r>
            <a:r>
              <a:rPr lang="de-DE" sz="2000" dirty="0">
                <a:solidFill>
                  <a:srgbClr val="0070C0"/>
                </a:solidFill>
                <a:latin typeface="+mn-lt"/>
              </a:rPr>
              <a:t>●</a:t>
            </a:r>
            <a:endParaRPr lang="de-DE" sz="2000" b="1" dirty="0">
              <a:solidFill>
                <a:srgbClr val="0070C0"/>
              </a:solidFill>
              <a:latin typeface="+mn-lt"/>
            </a:endParaRPr>
          </a:p>
        </p:txBody>
      </p: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967</a:t>
            </a:r>
            <a:endParaRPr lang="de-DE" sz="8000" b="1" dirty="0">
              <a:solidFill>
                <a:schemeClr val="tx1"/>
              </a:solidFill>
              <a:latin typeface="+mj-lt"/>
            </a:endParaRPr>
          </a:p>
        </p:txBody>
      </p:sp>
      <p:sp>
        <p:nvSpPr>
          <p:cNvPr id="10" name="Textfeld 9"/>
          <p:cNvSpPr txBox="1"/>
          <p:nvPr/>
        </p:nvSpPr>
        <p:spPr>
          <a:xfrm>
            <a:off x="611559" y="4494178"/>
            <a:ext cx="7848872" cy="707886"/>
          </a:xfrm>
          <a:prstGeom prst="rect">
            <a:avLst/>
          </a:prstGeom>
          <a:noFill/>
        </p:spPr>
        <p:txBody>
          <a:bodyPr wrap="square" rtlCol="0">
            <a:spAutoFit/>
          </a:bodyPr>
          <a:lstStyle/>
          <a:p>
            <a:pPr algn="just"/>
            <a:r>
              <a:rPr lang="de-DE" sz="2000" dirty="0">
                <a:latin typeface="+mn-lt"/>
              </a:rPr>
              <a:t>Analog zu den Eigenschaften der empirischen multiplen Regression</a:t>
            </a:r>
          </a:p>
          <a:p>
            <a:pPr algn="just"/>
            <a:r>
              <a:rPr lang="de-DE" sz="2000" dirty="0">
                <a:latin typeface="+mn-lt"/>
              </a:rPr>
              <a:t>(</a:t>
            </a:r>
            <a:r>
              <a:rPr lang="de-DE" sz="2000">
                <a:latin typeface="+mn-lt"/>
              </a:rPr>
              <a:t>Folie 963) </a:t>
            </a:r>
            <a:r>
              <a:rPr lang="de-DE" sz="2000" dirty="0">
                <a:latin typeface="+mn-lt"/>
              </a:rPr>
              <a:t>gelten folgende Eigenschaften:</a:t>
            </a:r>
          </a:p>
        </p:txBody>
      </p:sp>
      <p:sp>
        <p:nvSpPr>
          <p:cNvPr id="17" name="Textfeld 16"/>
          <p:cNvSpPr txBox="1"/>
          <p:nvPr/>
        </p:nvSpPr>
        <p:spPr>
          <a:xfrm>
            <a:off x="468313" y="3283950"/>
            <a:ext cx="8278813" cy="707886"/>
          </a:xfrm>
          <a:prstGeom prst="rect">
            <a:avLst/>
          </a:prstGeom>
          <a:noFill/>
        </p:spPr>
        <p:txBody>
          <a:bodyPr wrap="square" rtlCol="0">
            <a:spAutoFit/>
          </a:bodyPr>
          <a:lstStyle/>
          <a:p>
            <a:pPr algn="just"/>
            <a:r>
              <a:rPr lang="de-DE" sz="2000" dirty="0">
                <a:latin typeface="+mn-lt"/>
              </a:rPr>
              <a:t>Kompakte formelmäßige Darstellung der KQ-Koeffizienten erfolgt üblicher-</a:t>
            </a:r>
          </a:p>
          <a:p>
            <a:pPr algn="just"/>
            <a:r>
              <a:rPr lang="de-DE" sz="2000" dirty="0">
                <a:latin typeface="+mn-lt"/>
              </a:rPr>
              <a:t>weise in matrixalgebraischer Form (Inhalt fortgeschrittener Kurse)</a:t>
            </a:r>
          </a:p>
        </p:txBody>
      </p:sp>
      <mc:AlternateContent xmlns:mc="http://schemas.openxmlformats.org/markup-compatibility/2006" xmlns:a14="http://schemas.microsoft.com/office/drawing/2010/main">
        <mc:Choice Requires="a14">
          <p:sp>
            <p:nvSpPr>
              <p:cNvPr id="14" name="Textfeld 13"/>
              <p:cNvSpPr txBox="1"/>
              <p:nvPr/>
            </p:nvSpPr>
            <p:spPr>
              <a:xfrm>
                <a:off x="1043607" y="5184950"/>
                <a:ext cx="4680520" cy="55297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i="1" smtClean="0">
                              <a:solidFill>
                                <a:schemeClr val="tx1"/>
                              </a:solidFill>
                              <a:latin typeface="Cambria Math" panose="02040503050406030204" pitchFamily="18" charset="0"/>
                            </a:rPr>
                          </m:ctrlPr>
                        </m:dPr>
                        <m:e>
                          <m:r>
                            <a:rPr lang="de-DE" sz="2000" b="0" i="1" smtClean="0">
                              <a:solidFill>
                                <a:schemeClr val="tx1"/>
                              </a:solidFill>
                              <a:latin typeface="Cambria Math" panose="02040503050406030204" pitchFamily="18" charset="0"/>
                            </a:rPr>
                            <m:t>1</m:t>
                          </m:r>
                        </m:e>
                      </m:d>
                      <m:r>
                        <a:rPr lang="de-DE" sz="2000" b="0" i="1" smtClean="0">
                          <a:solidFill>
                            <a:schemeClr val="tx1"/>
                          </a:solidFill>
                          <a:latin typeface="Cambria Math" panose="02040503050406030204" pitchFamily="18" charset="0"/>
                        </a:rPr>
                        <m:t>     </m:t>
                      </m:r>
                      <m:acc>
                        <m:accPr>
                          <m:chr m:val="̅"/>
                          <m:ctrlPr>
                            <a:rPr lang="de-DE" sz="2000" i="1" smtClean="0">
                              <a:solidFill>
                                <a:schemeClr val="tx1"/>
                              </a:solidFill>
                              <a:latin typeface="Cambria Math" panose="02040503050406030204" pitchFamily="18" charset="0"/>
                            </a:rPr>
                          </m:ctrlPr>
                        </m:accPr>
                        <m:e>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panose="02040503050406030204" pitchFamily="18" charset="0"/>
                                </a:rPr>
                                <m:t>𝑦</m:t>
                              </m:r>
                            </m:e>
                          </m:acc>
                        </m:e>
                      </m:acc>
                      <m:d>
                        <m:dPr>
                          <m:ctrlPr>
                            <a:rPr lang="de-DE" sz="2000" i="1" smtClean="0">
                              <a:solidFill>
                                <a:schemeClr val="tx1"/>
                              </a:solidFill>
                              <a:latin typeface="Cambria Math" panose="02040503050406030204" pitchFamily="18" charset="0"/>
                            </a:rPr>
                          </m:ctrlPr>
                        </m:dPr>
                        <m:e>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ea typeface="Cambria Math" panose="02040503050406030204" pitchFamily="18" charset="0"/>
                                </a:rPr>
                                <m:t>𝜇</m:t>
                              </m:r>
                            </m:e>
                            <m:sub>
                              <m:sSub>
                                <m:sSubPr>
                                  <m:ctrlPr>
                                    <a:rPr lang="de-DE" sz="2000" i="1" smtClean="0">
                                      <a:solidFill>
                                        <a:schemeClr val="tx1"/>
                                      </a:solidFill>
                                      <a:latin typeface="Cambria Math" panose="02040503050406030204" pitchFamily="18" charset="0"/>
                                      <a:ea typeface="Cambria Math" panose="02040503050406030204" pitchFamily="18" charset="0"/>
                                    </a:rPr>
                                  </m:ctrlPr>
                                </m:sSubPr>
                                <m:e>
                                  <m:r>
                                    <a:rPr lang="de-DE" sz="2000" b="0" i="1" smtClean="0">
                                      <a:solidFill>
                                        <a:schemeClr val="tx1"/>
                                      </a:solidFill>
                                      <a:latin typeface="Cambria Math" panose="02040503050406030204" pitchFamily="18" charset="0"/>
                                      <a:ea typeface="Cambria Math" panose="02040503050406030204" pitchFamily="18" charset="0"/>
                                    </a:rPr>
                                    <m:t>𝑋</m:t>
                                  </m:r>
                                </m:e>
                                <m:sub>
                                  <m:r>
                                    <a:rPr lang="de-DE" sz="2000" b="0" i="1" smtClean="0">
                                      <a:solidFill>
                                        <a:schemeClr val="tx1"/>
                                      </a:solidFill>
                                      <a:latin typeface="Cambria Math" panose="02040503050406030204" pitchFamily="18" charset="0"/>
                                      <a:ea typeface="Cambria Math" panose="02040503050406030204" pitchFamily="18" charset="0"/>
                                    </a:rPr>
                                    <m:t>1</m:t>
                                  </m:r>
                                </m:sub>
                              </m:sSub>
                            </m:sub>
                          </m:sSub>
                          <m:r>
                            <a:rPr lang="de-DE" sz="2000" b="0" i="1" smtClean="0">
                              <a:solidFill>
                                <a:schemeClr val="tx1"/>
                              </a:solidFill>
                              <a:latin typeface="Cambria Math" panose="02040503050406030204" pitchFamily="18" charset="0"/>
                            </a:rPr>
                            <m:t>,</m:t>
                          </m:r>
                          <m:sSub>
                            <m:sSubPr>
                              <m:ctrlPr>
                                <a:rPr lang="de-DE" sz="2000" i="1">
                                  <a:solidFill>
                                    <a:schemeClr val="tx1"/>
                                  </a:solidFill>
                                  <a:latin typeface="Cambria Math" panose="02040503050406030204" pitchFamily="18" charset="0"/>
                                </a:rPr>
                              </m:ctrlPr>
                            </m:sSubPr>
                            <m:e>
                              <m:r>
                                <a:rPr lang="de-DE" sz="2000" b="0" i="1">
                                  <a:solidFill>
                                    <a:schemeClr val="tx1"/>
                                  </a:solidFill>
                                  <a:latin typeface="Cambria Math" panose="02040503050406030204" pitchFamily="18" charset="0"/>
                                  <a:ea typeface="Cambria Math" panose="02040503050406030204" pitchFamily="18" charset="0"/>
                                </a:rPr>
                                <m:t>𝜇</m:t>
                              </m:r>
                            </m:e>
                            <m:sub>
                              <m:sSub>
                                <m:sSubPr>
                                  <m:ctrlPr>
                                    <a:rPr lang="de-DE" sz="2000" i="1">
                                      <a:solidFill>
                                        <a:schemeClr val="tx1"/>
                                      </a:solidFill>
                                      <a:latin typeface="Cambria Math" panose="02040503050406030204" pitchFamily="18" charset="0"/>
                                      <a:ea typeface="Cambria Math" panose="02040503050406030204" pitchFamily="18" charset="0"/>
                                    </a:rPr>
                                  </m:ctrlPr>
                                </m:sSubPr>
                                <m:e>
                                  <m:r>
                                    <a:rPr lang="de-DE" sz="2000" b="0" i="1">
                                      <a:solidFill>
                                        <a:schemeClr val="tx1"/>
                                      </a:solidFill>
                                      <a:latin typeface="Cambria Math" panose="02040503050406030204" pitchFamily="18" charset="0"/>
                                      <a:ea typeface="Cambria Math" panose="02040503050406030204" pitchFamily="18" charset="0"/>
                                    </a:rPr>
                                    <m:t>𝑋</m:t>
                                  </m:r>
                                </m:e>
                                <m:sub>
                                  <m:r>
                                    <a:rPr lang="de-DE" sz="2000" b="0" i="1" smtClean="0">
                                      <a:solidFill>
                                        <a:schemeClr val="tx1"/>
                                      </a:solidFill>
                                      <a:latin typeface="Cambria Math" panose="02040503050406030204" pitchFamily="18" charset="0"/>
                                      <a:ea typeface="Cambria Math" panose="02040503050406030204" pitchFamily="18" charset="0"/>
                                    </a:rPr>
                                    <m:t>2</m:t>
                                  </m:r>
                                </m:sub>
                              </m:sSub>
                            </m:sub>
                          </m:sSub>
                          <m:r>
                            <a:rPr lang="de-DE" sz="2000" b="0" i="1" smtClean="0">
                              <a:solidFill>
                                <a:schemeClr val="tx1"/>
                              </a:solidFill>
                              <a:latin typeface="Cambria Math" panose="02040503050406030204" pitchFamily="18" charset="0"/>
                              <a:ea typeface="Cambria Math" panose="02040503050406030204" pitchFamily="18" charset="0"/>
                            </a:rPr>
                            <m:t>,…,</m:t>
                          </m:r>
                          <m:sSub>
                            <m:sSubPr>
                              <m:ctrlPr>
                                <a:rPr lang="de-DE" sz="2000" i="1">
                                  <a:solidFill>
                                    <a:schemeClr val="tx1"/>
                                  </a:solidFill>
                                  <a:latin typeface="Cambria Math" panose="02040503050406030204" pitchFamily="18" charset="0"/>
                                </a:rPr>
                              </m:ctrlPr>
                            </m:sSubPr>
                            <m:e>
                              <m:r>
                                <a:rPr lang="de-DE" sz="2000" b="0" i="1">
                                  <a:solidFill>
                                    <a:schemeClr val="tx1"/>
                                  </a:solidFill>
                                  <a:latin typeface="Cambria Math" panose="02040503050406030204" pitchFamily="18" charset="0"/>
                                  <a:ea typeface="Cambria Math" panose="02040503050406030204" pitchFamily="18" charset="0"/>
                                </a:rPr>
                                <m:t>𝜇</m:t>
                              </m:r>
                            </m:e>
                            <m:sub>
                              <m:sSub>
                                <m:sSubPr>
                                  <m:ctrlPr>
                                    <a:rPr lang="de-DE" sz="2000" i="1">
                                      <a:solidFill>
                                        <a:schemeClr val="tx1"/>
                                      </a:solidFill>
                                      <a:latin typeface="Cambria Math" panose="02040503050406030204" pitchFamily="18" charset="0"/>
                                      <a:ea typeface="Cambria Math" panose="02040503050406030204" pitchFamily="18" charset="0"/>
                                    </a:rPr>
                                  </m:ctrlPr>
                                </m:sSubPr>
                                <m:e>
                                  <m:r>
                                    <a:rPr lang="de-DE" sz="2000" b="0" i="1">
                                      <a:solidFill>
                                        <a:schemeClr val="tx1"/>
                                      </a:solidFill>
                                      <a:latin typeface="Cambria Math" panose="02040503050406030204" pitchFamily="18" charset="0"/>
                                      <a:ea typeface="Cambria Math" panose="02040503050406030204" pitchFamily="18" charset="0"/>
                                    </a:rPr>
                                    <m:t>𝑋</m:t>
                                  </m:r>
                                </m:e>
                                <m:sub>
                                  <m:r>
                                    <a:rPr lang="de-DE" sz="2000" b="0" i="1" smtClean="0">
                                      <a:solidFill>
                                        <a:schemeClr val="tx1"/>
                                      </a:solidFill>
                                      <a:latin typeface="Cambria Math" panose="02040503050406030204" pitchFamily="18" charset="0"/>
                                      <a:ea typeface="Cambria Math" panose="02040503050406030204" pitchFamily="18" charset="0"/>
                                    </a:rPr>
                                    <m:t>𝑝</m:t>
                                  </m:r>
                                </m:sub>
                              </m:sSub>
                            </m:sub>
                          </m:sSub>
                        </m:e>
                      </m:d>
                      <m:r>
                        <a:rPr lang="de-DE" sz="2000" b="0" i="1" smtClean="0">
                          <a:solidFill>
                            <a:schemeClr val="tx1"/>
                          </a:solidFill>
                          <a:latin typeface="Cambria Math" panose="02040503050406030204" pitchFamily="18" charset="0"/>
                        </a:rPr>
                        <m:t>=</m:t>
                      </m:r>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ea typeface="Cambria Math" panose="02040503050406030204" pitchFamily="18" charset="0"/>
                            </a:rPr>
                            <m:t>𝜇</m:t>
                          </m:r>
                        </m:e>
                        <m:sub>
                          <m:r>
                            <a:rPr lang="de-DE" sz="2000" b="0" i="1" smtClean="0">
                              <a:solidFill>
                                <a:schemeClr val="tx1"/>
                              </a:solidFill>
                              <a:latin typeface="Cambria Math" panose="02040503050406030204" pitchFamily="18" charset="0"/>
                            </a:rPr>
                            <m:t>𝑌</m:t>
                          </m:r>
                        </m:sub>
                      </m:sSub>
                    </m:oMath>
                  </m:oMathPara>
                </a14:m>
                <a:endParaRPr lang="de-DE" sz="2000" dirty="0">
                  <a:solidFill>
                    <a:schemeClr val="tx1"/>
                  </a:solidFill>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043607" y="5184950"/>
                <a:ext cx="4680520" cy="552972"/>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041871" y="5671384"/>
                <a:ext cx="3282302" cy="55297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panose="02040503050406030204" pitchFamily="18" charset="0"/>
                            </a:rPr>
                            <m:t>2</m:t>
                          </m:r>
                        </m:e>
                      </m:d>
                      <m:r>
                        <a:rPr lang="de-DE" sz="2000" b="0" i="1" smtClean="0">
                          <a:latin typeface="Cambria Math" panose="02040503050406030204" pitchFamily="18" charset="0"/>
                        </a:rPr>
                        <m:t>     </m:t>
                      </m:r>
                      <m:r>
                        <a:rPr lang="de-DE" sz="2000" b="0" i="1" smtClean="0">
                          <a:latin typeface="Cambria Math" panose="02040503050406030204" pitchFamily="18" charset="0"/>
                        </a:rPr>
                        <m:t>𝐸</m:t>
                      </m:r>
                      <m:d>
                        <m:dPr>
                          <m:ctrlPr>
                            <a:rPr lang="de-DE" sz="2000" b="0" i="1" smtClean="0">
                              <a:latin typeface="Cambria Math" panose="02040503050406030204" pitchFamily="18" charset="0"/>
                            </a:rPr>
                          </m:ctrlPr>
                        </m:d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𝑌</m:t>
                                  </m:r>
                                </m:e>
                              </m:acc>
                            </m:e>
                          </m:acc>
                        </m:e>
                      </m:d>
                      <m:r>
                        <a:rPr lang="de-DE" sz="2000" b="0" i="1" smtClean="0">
                          <a:latin typeface="Cambria Math" panose="02040503050406030204" pitchFamily="18" charset="0"/>
                        </a:rPr>
                        <m:t>=</m:t>
                      </m:r>
                      <m:r>
                        <a:rPr lang="de-DE" sz="2000" b="0" i="1" smtClean="0">
                          <a:latin typeface="Cambria Math" panose="02040503050406030204" pitchFamily="18" charset="0"/>
                        </a:rPr>
                        <m:t>𝐸</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𝑌</m:t>
                          </m:r>
                        </m:e>
                      </m:d>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𝜇</m:t>
                          </m:r>
                        </m:e>
                        <m:sub>
                          <m:r>
                            <a:rPr lang="de-DE" sz="2000" b="0" i="1" smtClean="0">
                              <a:latin typeface="Cambria Math" panose="02040503050406030204" pitchFamily="18" charset="0"/>
                            </a:rPr>
                            <m:t>𝑌</m:t>
                          </m:r>
                        </m:sub>
                      </m:sSub>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041871" y="5671384"/>
                <a:ext cx="3282302" cy="552972"/>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1041871" y="6140704"/>
                <a:ext cx="3858366" cy="55297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panose="02040503050406030204" pitchFamily="18" charset="0"/>
                            </a:rPr>
                            <m:t>3</m:t>
                          </m:r>
                        </m:e>
                      </m:d>
                      <m:r>
                        <a:rPr lang="de-DE" sz="2000" b="0" i="1" smtClean="0">
                          <a:latin typeface="Cambria Math" panose="02040503050406030204" pitchFamily="18" charset="0"/>
                        </a:rPr>
                        <m:t>     </m:t>
                      </m:r>
                      <m:r>
                        <a:rPr lang="de-DE" sz="2000" b="0" i="1" smtClean="0">
                          <a:latin typeface="Cambria Math" panose="02040503050406030204" pitchFamily="18" charset="0"/>
                        </a:rPr>
                        <m:t>𝐸</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𝑌</m:t>
                          </m:r>
                          <m:r>
                            <a:rPr lang="de-DE" sz="2000" b="0" i="1" smtClean="0">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𝑌</m:t>
                                  </m:r>
                                </m:e>
                              </m:acc>
                            </m:e>
                          </m:acc>
                        </m:e>
                      </m:d>
                      <m:r>
                        <a:rPr lang="de-DE" sz="2000" b="0" i="1" smtClean="0">
                          <a:latin typeface="Cambria Math" panose="02040503050406030204" pitchFamily="18" charset="0"/>
                        </a:rPr>
                        <m:t>=0</m:t>
                      </m:r>
                    </m:oMath>
                  </m:oMathPara>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041871" y="6140704"/>
                <a:ext cx="3858366" cy="552972"/>
              </a:xfrm>
              <a:prstGeom prst="rect">
                <a:avLst/>
              </a:prstGeom>
              <a:blipFill>
                <a:blip r:embed="rId5"/>
                <a:stretch>
                  <a:fillRect/>
                </a:stretch>
              </a:blipFill>
            </p:spPr>
            <p:txBody>
              <a:bodyPr/>
              <a:lstStyle/>
              <a:p>
                <a:r>
                  <a:rPr lang="en-US">
                    <a:noFill/>
                  </a:rPr>
                  <a:t> </a:t>
                </a:r>
              </a:p>
            </p:txBody>
          </p:sp>
        </mc:Fallback>
      </mc:AlternateContent>
      <p:pic>
        <p:nvPicPr>
          <p:cNvPr id="2" name="Grafik 1"/>
          <p:cNvPicPr>
            <a:picLocks noChangeAspect="1"/>
          </p:cNvPicPr>
          <p:nvPr/>
        </p:nvPicPr>
        <p:blipFill>
          <a:blip r:embed="rId6"/>
          <a:stretch>
            <a:fillRect/>
          </a:stretch>
        </p:blipFill>
        <p:spPr>
          <a:xfrm>
            <a:off x="457199" y="879537"/>
            <a:ext cx="7572375" cy="2352675"/>
          </a:xfrm>
          <a:prstGeom prst="rect">
            <a:avLst/>
          </a:prstGeom>
        </p:spPr>
      </p:pic>
    </p:spTree>
    <p:extLst>
      <p:ext uri="{BB962C8B-B14F-4D97-AF65-F5344CB8AC3E}">
        <p14:creationId xmlns:p14="http://schemas.microsoft.com/office/powerpoint/2010/main" val="333764755"/>
      </p:ext>
    </p:extLst>
  </p:cSld>
  <p:clrMapOvr>
    <a:masterClrMapping/>
  </p:clrMapOvr>
</p:sld>
</file>

<file path=ppt/slides/slide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Rechteck 12"/>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968</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4" name="Textfeld 13"/>
              <p:cNvSpPr txBox="1"/>
              <p:nvPr/>
            </p:nvSpPr>
            <p:spPr>
              <a:xfrm>
                <a:off x="1176263" y="1189855"/>
                <a:ext cx="5988025" cy="55297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panose="02040503050406030204" pitchFamily="18" charset="0"/>
                            </a:rPr>
                            <m:t>4</m:t>
                          </m:r>
                        </m:e>
                      </m:d>
                      <m:r>
                        <a:rPr lang="de-DE" sz="2000" b="0" i="1" smtClean="0">
                          <a:latin typeface="Cambria Math" panose="02040503050406030204" pitchFamily="18" charset="0"/>
                        </a:rPr>
                        <m:t>     </m:t>
                      </m:r>
                      <m:r>
                        <a:rPr lang="de-DE" sz="2000" b="0" i="1" smtClean="0">
                          <a:latin typeface="Cambria Math" panose="02040503050406030204" pitchFamily="18" charset="0"/>
                        </a:rPr>
                        <m:t>𝐶𝑜𝑣</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𝑌</m:t>
                          </m:r>
                          <m:r>
                            <a:rPr lang="de-DE" sz="2000" b="0" i="1" smtClean="0">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𝑌</m:t>
                                  </m:r>
                                </m:e>
                              </m:acc>
                            </m:e>
                          </m:acc>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e>
                      </m:d>
                      <m:r>
                        <a:rPr lang="de-DE" sz="2000" b="0" i="1" smtClean="0">
                          <a:latin typeface="Cambria Math" panose="02040503050406030204" pitchFamily="18" charset="0"/>
                        </a:rPr>
                        <m:t>=</m:t>
                      </m:r>
                      <m:r>
                        <a:rPr lang="de-DE" sz="2000" i="1">
                          <a:latin typeface="Cambria Math" panose="02040503050406030204" pitchFamily="18" charset="0"/>
                        </a:rPr>
                        <m:t>0,…, </m:t>
                      </m:r>
                      <m:r>
                        <a:rPr lang="de-DE" sz="2000" i="1">
                          <a:latin typeface="Cambria Math" panose="02040503050406030204" pitchFamily="18" charset="0"/>
                        </a:rPr>
                        <m:t>𝐶𝑜𝑣</m:t>
                      </m:r>
                      <m:d>
                        <m:dPr>
                          <m:ctrlPr>
                            <a:rPr lang="de-DE" sz="2000" i="1">
                              <a:latin typeface="Cambria Math" panose="02040503050406030204" pitchFamily="18" charset="0"/>
                            </a:rPr>
                          </m:ctrlPr>
                        </m:dPr>
                        <m:e>
                          <m:r>
                            <a:rPr lang="de-DE" sz="2000" i="1">
                              <a:latin typeface="Cambria Math" panose="02040503050406030204" pitchFamily="18" charset="0"/>
                            </a:rPr>
                            <m:t>𝑌</m:t>
                          </m:r>
                          <m:r>
                            <a:rPr lang="de-DE" sz="2000" i="1">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b="0" i="1" smtClean="0">
                                  <a:latin typeface="Cambria Math" panose="02040503050406030204" pitchFamily="18" charset="0"/>
                                </a:rPr>
                                <m:t>𝑝</m:t>
                              </m:r>
                            </m:sub>
                          </m:sSub>
                        </m:e>
                      </m:d>
                      <m:r>
                        <a:rPr lang="de-DE" sz="2000" i="1">
                          <a:latin typeface="Cambria Math" panose="02040503050406030204" pitchFamily="18" charset="0"/>
                        </a:rPr>
                        <m:t>=0</m:t>
                      </m:r>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176263" y="1189855"/>
                <a:ext cx="5988025" cy="552972"/>
              </a:xfrm>
              <a:prstGeom prst="rect">
                <a:avLst/>
              </a:prstGeo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1176263" y="1708099"/>
                <a:ext cx="3395737" cy="55297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panose="02040503050406030204" pitchFamily="18" charset="0"/>
                            </a:rPr>
                            <m:t>5</m:t>
                          </m:r>
                        </m:e>
                      </m:d>
                      <m:r>
                        <a:rPr lang="de-DE" sz="2000" b="0" i="1" smtClean="0">
                          <a:latin typeface="Cambria Math" panose="02040503050406030204" pitchFamily="18" charset="0"/>
                        </a:rPr>
                        <m:t>     </m:t>
                      </m:r>
                      <m:r>
                        <a:rPr lang="de-DE" sz="2000" b="0" i="1" smtClean="0">
                          <a:latin typeface="Cambria Math" panose="02040503050406030204" pitchFamily="18" charset="0"/>
                        </a:rPr>
                        <m:t>𝐶𝑜𝑣</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𝑌</m:t>
                          </m:r>
                          <m:r>
                            <a:rPr lang="de-DE" sz="2000" b="0" i="1" smtClean="0">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b="0" i="1" smtClean="0">
                                      <a:latin typeface="Cambria Math" panose="02040503050406030204" pitchFamily="18" charset="0"/>
                                    </a:rPr>
                                    <m:t>𝑌</m:t>
                                  </m:r>
                                </m:e>
                              </m:acc>
                            </m:e>
                          </m:acc>
                          <m:r>
                            <a:rPr lang="de-DE" sz="2000" b="0" i="1" smtClean="0">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e>
                      </m:d>
                      <m:r>
                        <a:rPr lang="de-DE" sz="2000" b="0" i="1" smtClean="0">
                          <a:latin typeface="Cambria Math" panose="02040503050406030204" pitchFamily="18" charset="0"/>
                        </a:rPr>
                        <m:t>=</m:t>
                      </m:r>
                      <m:r>
                        <a:rPr lang="de-DE" sz="2000" i="1">
                          <a:latin typeface="Cambria Math" panose="02040503050406030204" pitchFamily="18" charset="0"/>
                        </a:rPr>
                        <m:t>0</m:t>
                      </m:r>
                    </m:oMath>
                  </m:oMathPara>
                </a14:m>
                <a:endParaRPr lang="de-DE" sz="20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1176263" y="1708099"/>
                <a:ext cx="3395737" cy="552972"/>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176263" y="2220123"/>
                <a:ext cx="5627985" cy="559192"/>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d>
                        <m:dPr>
                          <m:ctrlPr>
                            <a:rPr lang="de-DE" sz="2000" b="0" i="1" smtClean="0">
                              <a:latin typeface="Cambria Math" panose="02040503050406030204" pitchFamily="18" charset="0"/>
                            </a:rPr>
                          </m:ctrlPr>
                        </m:dPr>
                        <m:e>
                          <m:r>
                            <a:rPr lang="de-DE" sz="2000" b="0" i="1" smtClean="0">
                              <a:latin typeface="Cambria Math" panose="02040503050406030204" pitchFamily="18" charset="0"/>
                            </a:rPr>
                            <m:t>6</m:t>
                          </m:r>
                        </m:e>
                      </m:d>
                      <m:r>
                        <a:rPr lang="de-DE" sz="2000" b="0" i="1" smtClean="0">
                          <a:latin typeface="Cambria Math" panose="02040503050406030204" pitchFamily="18" charset="0"/>
                        </a:rPr>
                        <m:t>     </m:t>
                      </m:r>
                      <m:r>
                        <a:rPr lang="de-DE" sz="2000" b="0" i="1" smtClean="0">
                          <a:latin typeface="Cambria Math" panose="02040503050406030204" pitchFamily="18" charset="0"/>
                        </a:rPr>
                        <m:t>𝑉𝑎𝑟</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𝑌</m:t>
                          </m:r>
                          <m:r>
                            <a:rPr lang="de-DE" sz="2000" i="1" smtClean="0">
                              <a:latin typeface="Cambria Math" panose="02040503050406030204" pitchFamily="18" charset="0"/>
                            </a:rPr>
                            <m:t> </m:t>
                          </m:r>
                        </m:e>
                      </m:d>
                      <m:r>
                        <a:rPr lang="de-DE" sz="2000" b="0" i="1" smtClean="0">
                          <a:latin typeface="Cambria Math" panose="02040503050406030204" pitchFamily="18" charset="0"/>
                        </a:rPr>
                        <m:t>=</m:t>
                      </m:r>
                      <m:r>
                        <a:rPr lang="de-DE" sz="2000" i="1">
                          <a:latin typeface="Cambria Math" panose="02040503050406030204" pitchFamily="18" charset="0"/>
                        </a:rPr>
                        <m:t>𝑉𝑎𝑟</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e>
                      </m:d>
                      <m:r>
                        <a:rPr lang="de-DE" sz="2000" b="0" i="1" smtClean="0">
                          <a:latin typeface="Cambria Math" panose="02040503050406030204" pitchFamily="18" charset="0"/>
                        </a:rPr>
                        <m:t>+</m:t>
                      </m:r>
                      <m:r>
                        <a:rPr lang="de-DE" sz="2000" i="1">
                          <a:latin typeface="Cambria Math" panose="02040503050406030204" pitchFamily="18" charset="0"/>
                        </a:rPr>
                        <m:t>𝑉𝑎𝑟</m:t>
                      </m:r>
                      <m:d>
                        <m:dPr>
                          <m:ctrlPr>
                            <a:rPr lang="de-DE" sz="2000" i="1">
                              <a:latin typeface="Cambria Math" panose="02040503050406030204" pitchFamily="18" charset="0"/>
                            </a:rPr>
                          </m:ctrlPr>
                        </m:dPr>
                        <m:e>
                          <m:r>
                            <a:rPr lang="de-DE" sz="2000" i="1">
                              <a:latin typeface="Cambria Math" panose="02040503050406030204" pitchFamily="18" charset="0"/>
                            </a:rPr>
                            <m:t>𝑌</m:t>
                          </m:r>
                          <m:r>
                            <a:rPr lang="de-DE" sz="2000" i="1">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r>
                            <a:rPr lang="de-DE" sz="2000" i="1" smtClean="0">
                              <a:latin typeface="Cambria Math" panose="02040503050406030204" pitchFamily="18" charset="0"/>
                            </a:rPr>
                            <m:t> </m:t>
                          </m:r>
                        </m:e>
                      </m:d>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176263" y="2220123"/>
                <a:ext cx="5627985" cy="559192"/>
              </a:xfrm>
              <a:prstGeom prst="rect">
                <a:avLst/>
              </a:prstGeom>
              <a:blipFill>
                <a:blip r:embed="rId5"/>
                <a:stretch>
                  <a:fillRect/>
                </a:stretch>
              </a:blipFill>
            </p:spPr>
            <p:txBody>
              <a:bodyPr/>
              <a:lstStyle/>
              <a:p>
                <a:r>
                  <a:rPr lang="en-US">
                    <a:noFill/>
                  </a:rPr>
                  <a:t> </a:t>
                </a:r>
              </a:p>
            </p:txBody>
          </p:sp>
        </mc:Fallback>
      </mc:AlternateContent>
      <p:sp>
        <p:nvSpPr>
          <p:cNvPr id="19" name="Geschweifte Klammer links 18"/>
          <p:cNvSpPr/>
          <p:nvPr/>
        </p:nvSpPr>
        <p:spPr>
          <a:xfrm rot="16200000">
            <a:off x="3578726" y="1132684"/>
            <a:ext cx="258356" cy="3600400"/>
          </a:xfrm>
          <a:prstGeom prst="leftBrace">
            <a:avLst>
              <a:gd name="adj1" fmla="val 82645"/>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Textfeld 19"/>
          <p:cNvSpPr txBox="1"/>
          <p:nvPr/>
        </p:nvSpPr>
        <p:spPr>
          <a:xfrm>
            <a:off x="1808014" y="3062062"/>
            <a:ext cx="6436394" cy="707886"/>
          </a:xfrm>
          <a:prstGeom prst="rect">
            <a:avLst/>
          </a:prstGeom>
          <a:noFill/>
        </p:spPr>
        <p:txBody>
          <a:bodyPr wrap="square" rtlCol="0">
            <a:spAutoFit/>
          </a:bodyPr>
          <a:lstStyle/>
          <a:p>
            <a:pPr algn="just"/>
            <a:r>
              <a:rPr lang="de-DE" sz="2000" b="1" dirty="0">
                <a:solidFill>
                  <a:srgbClr val="0070C0"/>
                </a:solidFill>
                <a:latin typeface="+mn-lt"/>
              </a:rPr>
              <a:t>Theoretische Streuungszerlegungsformel </a:t>
            </a:r>
          </a:p>
          <a:p>
            <a:pPr algn="just"/>
            <a:r>
              <a:rPr lang="de-DE" sz="2000" b="1" dirty="0">
                <a:solidFill>
                  <a:srgbClr val="0070C0"/>
                </a:solidFill>
                <a:latin typeface="+mn-lt"/>
              </a:rPr>
              <a:t>der Regression</a:t>
            </a:r>
          </a:p>
        </p:txBody>
      </p:sp>
      <p:sp>
        <p:nvSpPr>
          <p:cNvPr id="24" name="Textfeld 23"/>
          <p:cNvSpPr txBox="1">
            <a:spLocks noChangeArrowheads="1"/>
          </p:cNvSpPr>
          <p:nvPr/>
        </p:nvSpPr>
        <p:spPr bwMode="auto">
          <a:xfrm>
            <a:off x="453430" y="3981187"/>
            <a:ext cx="82222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Theoretisches Bestimmtheitsmaß und theoretischer Standardfehler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27" name="Textfeld 26"/>
              <p:cNvSpPr txBox="1"/>
              <p:nvPr/>
            </p:nvSpPr>
            <p:spPr>
              <a:xfrm>
                <a:off x="1331640" y="4463073"/>
                <a:ext cx="5207298" cy="88428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p>
                        <m:sSupPr>
                          <m:ctrlPr>
                            <a:rPr lang="de-DE" sz="2000" b="0" i="1" smtClean="0">
                              <a:latin typeface="Cambria Math" panose="02040503050406030204" pitchFamily="18" charset="0"/>
                            </a:rPr>
                          </m:ctrlPr>
                        </m:sSupPr>
                        <m:e>
                          <m:r>
                            <a:rPr lang="de-DE" sz="2000" i="1">
                              <a:latin typeface="Cambria Math" panose="02040503050406030204" pitchFamily="18" charset="0"/>
                              <a:ea typeface="Cambria Math" panose="02040503050406030204" pitchFamily="18" charset="0"/>
                            </a:rPr>
                            <m:t>ℜ</m:t>
                          </m:r>
                        </m:e>
                        <m:sup>
                          <m:r>
                            <a:rPr lang="de-DE" sz="2000" b="0" i="1" smtClean="0">
                              <a:latin typeface="Cambria Math" panose="02040503050406030204" pitchFamily="18" charset="0"/>
                            </a:rPr>
                            <m:t>2</m:t>
                          </m:r>
                        </m:sup>
                      </m:sSup>
                      <m:r>
                        <a:rPr lang="de-DE" sz="2000" b="0" i="1" smtClean="0">
                          <a:latin typeface="Cambria Math" panose="02040503050406030204" pitchFamily="18" charset="0"/>
                        </a:rPr>
                        <m:t>=</m:t>
                      </m:r>
                      <m:f>
                        <m:fPr>
                          <m:ctrlPr>
                            <a:rPr lang="de-DE" sz="2000" b="0" i="1" smtClean="0">
                              <a:latin typeface="Cambria Math" panose="02040503050406030204" pitchFamily="18" charset="0"/>
                            </a:rPr>
                          </m:ctrlPr>
                        </m:fPr>
                        <m:num>
                          <m:r>
                            <a:rPr lang="de-DE" sz="2000" i="1">
                              <a:latin typeface="Cambria Math" panose="02040503050406030204" pitchFamily="18" charset="0"/>
                            </a:rPr>
                            <m:t>𝑉𝑎𝑟</m:t>
                          </m:r>
                          <m:d>
                            <m:dPr>
                              <m:ctrlPr>
                                <a:rPr lang="de-DE" sz="2000" i="1">
                                  <a:latin typeface="Cambria Math" panose="02040503050406030204" pitchFamily="18" charset="0"/>
                                </a:rPr>
                              </m:ctrlPr>
                            </m:d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e>
                          </m:d>
                        </m:num>
                        <m:den>
                          <m:r>
                            <a:rPr lang="de-DE" sz="2000" i="1">
                              <a:latin typeface="Cambria Math" panose="02040503050406030204" pitchFamily="18" charset="0"/>
                            </a:rPr>
                            <m:t>𝑉𝑎𝑟</m:t>
                          </m:r>
                          <m:d>
                            <m:dPr>
                              <m:ctrlPr>
                                <a:rPr lang="de-DE" sz="2000" i="1">
                                  <a:latin typeface="Cambria Math" panose="02040503050406030204" pitchFamily="18" charset="0"/>
                                </a:rPr>
                              </m:ctrlPr>
                            </m:dPr>
                            <m:e>
                              <m:r>
                                <a:rPr lang="de-DE" sz="2000" i="1">
                                  <a:latin typeface="Cambria Math" panose="02040503050406030204" pitchFamily="18" charset="0"/>
                                </a:rPr>
                                <m:t>𝑌</m:t>
                              </m:r>
                              <m:r>
                                <a:rPr lang="de-DE" sz="2000" i="1">
                                  <a:latin typeface="Cambria Math" panose="02040503050406030204" pitchFamily="18" charset="0"/>
                                </a:rPr>
                                <m:t> </m:t>
                              </m:r>
                            </m:e>
                          </m:d>
                        </m:den>
                      </m:f>
                      <m:r>
                        <a:rPr lang="de-DE" sz="2000" b="0" i="1" smtClean="0">
                          <a:latin typeface="Cambria Math" panose="02040503050406030204" pitchFamily="18" charset="0"/>
                        </a:rPr>
                        <m:t>=1−</m:t>
                      </m:r>
                      <m:f>
                        <m:fPr>
                          <m:ctrlPr>
                            <a:rPr lang="de-DE" sz="2000" i="1">
                              <a:latin typeface="Cambria Math" panose="02040503050406030204" pitchFamily="18" charset="0"/>
                            </a:rPr>
                          </m:ctrlPr>
                        </m:fPr>
                        <m:num>
                          <m:r>
                            <a:rPr lang="de-DE" sz="2000" i="1">
                              <a:latin typeface="Cambria Math" panose="02040503050406030204" pitchFamily="18" charset="0"/>
                            </a:rPr>
                            <m:t>𝑉𝑎𝑟</m:t>
                          </m:r>
                          <m:d>
                            <m:dPr>
                              <m:ctrlPr>
                                <a:rPr lang="de-DE" sz="2000" i="1">
                                  <a:latin typeface="Cambria Math" panose="02040503050406030204" pitchFamily="18" charset="0"/>
                                </a:rPr>
                              </m:ctrlPr>
                            </m:dPr>
                            <m:e>
                              <m:r>
                                <a:rPr lang="de-DE" sz="2000" b="0" i="1" smtClean="0">
                                  <a:latin typeface="Cambria Math" panose="02040503050406030204" pitchFamily="18" charset="0"/>
                                </a:rPr>
                                <m:t>𝑌</m:t>
                              </m:r>
                              <m:r>
                                <a:rPr lang="de-DE" sz="2000" b="0" i="1" smtClean="0">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e>
                          </m:d>
                        </m:num>
                        <m:den>
                          <m:r>
                            <a:rPr lang="de-DE" sz="2000" i="1">
                              <a:latin typeface="Cambria Math" panose="02040503050406030204" pitchFamily="18" charset="0"/>
                            </a:rPr>
                            <m:t>𝑉𝑎𝑟</m:t>
                          </m:r>
                          <m:d>
                            <m:dPr>
                              <m:ctrlPr>
                                <a:rPr lang="de-DE" sz="2000" i="1">
                                  <a:latin typeface="Cambria Math" panose="02040503050406030204" pitchFamily="18" charset="0"/>
                                </a:rPr>
                              </m:ctrlPr>
                            </m:dPr>
                            <m:e>
                              <m:r>
                                <a:rPr lang="de-DE" sz="2000" i="1">
                                  <a:latin typeface="Cambria Math" panose="02040503050406030204" pitchFamily="18" charset="0"/>
                                </a:rPr>
                                <m:t>𝑌</m:t>
                              </m:r>
                              <m:r>
                                <a:rPr lang="de-DE" sz="2000" i="1">
                                  <a:latin typeface="Cambria Math" panose="02040503050406030204" pitchFamily="18" charset="0"/>
                                </a:rPr>
                                <m:t> </m:t>
                              </m:r>
                            </m:e>
                          </m:d>
                        </m:den>
                      </m:f>
                    </m:oMath>
                  </m:oMathPara>
                </a14:m>
                <a:endParaRPr lang="de-DE" sz="2000" dirty="0">
                  <a:latin typeface="+mn-lt"/>
                </a:endParaRPr>
              </a:p>
            </p:txBody>
          </p:sp>
        </mc:Choice>
        <mc:Fallback xmlns="">
          <p:sp>
            <p:nvSpPr>
              <p:cNvPr id="27" name="Textfeld 26"/>
              <p:cNvSpPr txBox="1">
                <a:spLocks noRot="1" noChangeAspect="1" noMove="1" noResize="1" noEditPoints="1" noAdjustHandles="1" noChangeArrowheads="1" noChangeShapeType="1" noTextEdit="1"/>
              </p:cNvSpPr>
              <p:nvPr/>
            </p:nvSpPr>
            <p:spPr>
              <a:xfrm>
                <a:off x="1331640" y="4463073"/>
                <a:ext cx="5207298" cy="884281"/>
              </a:xfrm>
              <a:prstGeom prst="rect">
                <a:avLst/>
              </a:prstGeom>
              <a:blipFill>
                <a:blip r:embed="rId6"/>
                <a:stretch>
                  <a:fillRect/>
                </a:stretch>
              </a:blipFill>
            </p:spPr>
            <p:txBody>
              <a:bodyPr/>
              <a:lstStyle/>
              <a:p>
                <a:r>
                  <a:rPr lang="en-US">
                    <a:noFill/>
                  </a:rPr>
                  <a:t> </a:t>
                </a:r>
              </a:p>
            </p:txBody>
          </p:sp>
        </mc:Fallback>
      </mc:AlternateContent>
      <p:sp>
        <p:nvSpPr>
          <p:cNvPr id="28" name="Textfeld 27"/>
          <p:cNvSpPr txBox="1"/>
          <p:nvPr/>
        </p:nvSpPr>
        <p:spPr>
          <a:xfrm>
            <a:off x="5270216" y="4639468"/>
            <a:ext cx="2448272" cy="707886"/>
          </a:xfrm>
          <a:prstGeom prst="rect">
            <a:avLst/>
          </a:prstGeom>
          <a:noFill/>
        </p:spPr>
        <p:txBody>
          <a:bodyPr wrap="square" rtlCol="0">
            <a:spAutoFit/>
          </a:bodyPr>
          <a:lstStyle/>
          <a:p>
            <a:pPr algn="just"/>
            <a:r>
              <a:rPr lang="de-DE" sz="2000" b="1" dirty="0">
                <a:solidFill>
                  <a:srgbClr val="0070C0"/>
                </a:solidFill>
                <a:latin typeface="+mn-lt"/>
              </a:rPr>
              <a:t>Theoretisches</a:t>
            </a:r>
          </a:p>
          <a:p>
            <a:pPr algn="just"/>
            <a:r>
              <a:rPr lang="de-DE" sz="2000" b="1" dirty="0">
                <a:solidFill>
                  <a:srgbClr val="0070C0"/>
                </a:solidFill>
                <a:latin typeface="+mn-lt"/>
              </a:rPr>
              <a:t>Bestimmtheitsmaß</a:t>
            </a:r>
          </a:p>
        </p:txBody>
      </p:sp>
      <mc:AlternateContent xmlns:mc="http://schemas.openxmlformats.org/markup-compatibility/2006" xmlns:a14="http://schemas.microsoft.com/office/drawing/2010/main">
        <mc:Choice Requires="a14">
          <p:sp>
            <p:nvSpPr>
              <p:cNvPr id="29" name="Textfeld 28"/>
              <p:cNvSpPr txBox="1"/>
              <p:nvPr/>
            </p:nvSpPr>
            <p:spPr>
              <a:xfrm>
                <a:off x="699889" y="5400014"/>
                <a:ext cx="4835898" cy="718658"/>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r>
                        <a:rPr lang="de-DE" sz="2000" b="0" i="1" smtClean="0">
                          <a:latin typeface="Cambria Math" panose="02040503050406030204" pitchFamily="18" charset="0"/>
                          <a:ea typeface="Cambria Math" panose="02040503050406030204" pitchFamily="18" charset="0"/>
                        </a:rPr>
                        <m:t>⇒   </m:t>
                      </m:r>
                      <m:rad>
                        <m:radPr>
                          <m:degHide m:val="on"/>
                          <m:ctrlPr>
                            <a:rPr lang="de-DE" sz="2000" b="0" i="1" smtClean="0">
                              <a:latin typeface="Cambria Math" panose="02040503050406030204" pitchFamily="18" charset="0"/>
                            </a:rPr>
                          </m:ctrlPr>
                        </m:radPr>
                        <m:deg/>
                        <m:e>
                          <m:r>
                            <a:rPr lang="de-DE" sz="2000" i="1">
                              <a:latin typeface="Cambria Math" panose="02040503050406030204" pitchFamily="18" charset="0"/>
                            </a:rPr>
                            <m:t>𝑉𝑎𝑟</m:t>
                          </m:r>
                          <m:d>
                            <m:dPr>
                              <m:ctrlPr>
                                <a:rPr lang="de-DE" sz="2000" i="1">
                                  <a:latin typeface="Cambria Math" panose="02040503050406030204" pitchFamily="18" charset="0"/>
                                </a:rPr>
                              </m:ctrlPr>
                            </m:dPr>
                            <m:e>
                              <m:r>
                                <a:rPr lang="de-DE" sz="2000" i="1">
                                  <a:latin typeface="Cambria Math" panose="02040503050406030204" pitchFamily="18" charset="0"/>
                                </a:rPr>
                                <m:t>𝑌</m:t>
                              </m:r>
                              <m:r>
                                <a:rPr lang="de-DE" sz="2000" i="1">
                                  <a:latin typeface="Cambria Math" panose="02040503050406030204" pitchFamily="18" charset="0"/>
                                </a:rPr>
                                <m:t>−</m:t>
                              </m:r>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rPr>
                                        <m:t>𝑌</m:t>
                                      </m:r>
                                    </m:e>
                                  </m:acc>
                                </m:e>
                              </m:acc>
                            </m:e>
                          </m:d>
                        </m:e>
                      </m:rad>
                      <m:r>
                        <a:rPr lang="de-DE" sz="2000" b="0" i="1" smtClean="0">
                          <a:latin typeface="Cambria Math" panose="02040503050406030204" pitchFamily="18" charset="0"/>
                        </a:rPr>
                        <m:t>=</m:t>
                      </m:r>
                      <m:rad>
                        <m:radPr>
                          <m:degHide m:val="on"/>
                          <m:ctrlPr>
                            <a:rPr lang="de-DE" sz="2000" b="0" i="1" smtClean="0">
                              <a:latin typeface="Cambria Math" panose="02040503050406030204" pitchFamily="18" charset="0"/>
                            </a:rPr>
                          </m:ctrlPr>
                        </m:radPr>
                        <m:deg/>
                        <m:e>
                          <m:r>
                            <a:rPr lang="de-DE" sz="2000" i="1">
                              <a:latin typeface="Cambria Math" panose="02040503050406030204" pitchFamily="18" charset="0"/>
                            </a:rPr>
                            <m:t>𝑉𝑎𝑟</m:t>
                          </m:r>
                          <m:d>
                            <m:dPr>
                              <m:ctrlPr>
                                <a:rPr lang="de-DE" sz="2000" i="1">
                                  <a:latin typeface="Cambria Math" panose="02040503050406030204" pitchFamily="18" charset="0"/>
                                </a:rPr>
                              </m:ctrlPr>
                            </m:dPr>
                            <m:e>
                              <m:r>
                                <a:rPr lang="de-DE" sz="2000" i="1">
                                  <a:latin typeface="Cambria Math" panose="02040503050406030204" pitchFamily="18" charset="0"/>
                                </a:rPr>
                                <m:t>𝑌</m:t>
                              </m:r>
                              <m:r>
                                <a:rPr lang="de-DE" sz="2000" i="1">
                                  <a:latin typeface="Cambria Math" panose="02040503050406030204" pitchFamily="18" charset="0"/>
                                </a:rPr>
                                <m:t> </m:t>
                              </m:r>
                            </m:e>
                          </m:d>
                          <m:d>
                            <m:dPr>
                              <m:ctrlPr>
                                <a:rPr lang="de-DE" sz="2000" i="1" smtClean="0">
                                  <a:latin typeface="Cambria Math" panose="02040503050406030204" pitchFamily="18" charset="0"/>
                                </a:rPr>
                              </m:ctrlPr>
                            </m:dPr>
                            <m:e>
                              <m:r>
                                <a:rPr lang="de-DE" sz="2000" b="0" i="1" smtClean="0">
                                  <a:latin typeface="Cambria Math" panose="02040503050406030204" pitchFamily="18" charset="0"/>
                                </a:rPr>
                                <m:t>1−</m:t>
                              </m:r>
                              <m:sSup>
                                <m:sSupPr>
                                  <m:ctrlPr>
                                    <a:rPr lang="de-DE" sz="2000" i="1">
                                      <a:latin typeface="Cambria Math" panose="02040503050406030204" pitchFamily="18" charset="0"/>
                                    </a:rPr>
                                  </m:ctrlPr>
                                </m:sSupPr>
                                <m:e>
                                  <m:r>
                                    <a:rPr lang="de-DE" sz="2000" i="1">
                                      <a:latin typeface="Cambria Math" panose="02040503050406030204" pitchFamily="18" charset="0"/>
                                      <a:ea typeface="Cambria Math" panose="02040503050406030204" pitchFamily="18" charset="0"/>
                                    </a:rPr>
                                    <m:t>ℜ</m:t>
                                  </m:r>
                                </m:e>
                                <m:sup>
                                  <m:r>
                                    <a:rPr lang="de-DE" sz="2000" i="1">
                                      <a:latin typeface="Cambria Math" panose="02040503050406030204" pitchFamily="18" charset="0"/>
                                    </a:rPr>
                                    <m:t>2</m:t>
                                  </m:r>
                                </m:sup>
                              </m:sSup>
                            </m:e>
                          </m:d>
                        </m:e>
                      </m:rad>
                    </m:oMath>
                  </m:oMathPara>
                </a14:m>
                <a:endParaRPr lang="de-DE" sz="2000" dirty="0">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699889" y="5400014"/>
                <a:ext cx="4835898" cy="718658"/>
              </a:xfrm>
              <a:prstGeom prst="rect">
                <a:avLst/>
              </a:prstGeom>
              <a:blipFill>
                <a:blip r:embed="rId7"/>
                <a:stretch>
                  <a:fillRect/>
                </a:stretch>
              </a:blipFill>
            </p:spPr>
            <p:txBody>
              <a:bodyPr/>
              <a:lstStyle/>
              <a:p>
                <a:r>
                  <a:rPr lang="en-US">
                    <a:noFill/>
                  </a:rPr>
                  <a:t> </a:t>
                </a:r>
              </a:p>
            </p:txBody>
          </p:sp>
        </mc:Fallback>
      </mc:AlternateContent>
      <p:sp>
        <p:nvSpPr>
          <p:cNvPr id="30" name="Textfeld 29"/>
          <p:cNvSpPr txBox="1"/>
          <p:nvPr/>
        </p:nvSpPr>
        <p:spPr>
          <a:xfrm>
            <a:off x="5298302" y="5418994"/>
            <a:ext cx="2165200" cy="707886"/>
          </a:xfrm>
          <a:prstGeom prst="rect">
            <a:avLst/>
          </a:prstGeom>
          <a:noFill/>
        </p:spPr>
        <p:txBody>
          <a:bodyPr wrap="square" rtlCol="0">
            <a:spAutoFit/>
          </a:bodyPr>
          <a:lstStyle/>
          <a:p>
            <a:pPr algn="just"/>
            <a:r>
              <a:rPr lang="de-DE" sz="2000" b="1" dirty="0">
                <a:solidFill>
                  <a:srgbClr val="0070C0"/>
                </a:solidFill>
                <a:latin typeface="+mn-lt"/>
              </a:rPr>
              <a:t>Theoretischer</a:t>
            </a:r>
          </a:p>
          <a:p>
            <a:pPr algn="just"/>
            <a:r>
              <a:rPr lang="de-DE" sz="2000" b="1" dirty="0">
                <a:solidFill>
                  <a:srgbClr val="0070C0"/>
                </a:solidFill>
                <a:latin typeface="+mn-lt"/>
              </a:rPr>
              <a:t>Standardfehler</a:t>
            </a:r>
          </a:p>
        </p:txBody>
      </p:sp>
    </p:spTree>
    <p:extLst>
      <p:ext uri="{BB962C8B-B14F-4D97-AF65-F5344CB8AC3E}">
        <p14:creationId xmlns:p14="http://schemas.microsoft.com/office/powerpoint/2010/main" val="2113411800"/>
      </p:ext>
    </p:extLst>
  </p:cSld>
  <p:clrMapOvr>
    <a:masterClrMapping/>
  </p:clrMapOvr>
</p:sld>
</file>

<file path=ppt/slides/slide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68313" y="1007327"/>
            <a:ext cx="7056015"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Zusammenhang zur theoretischen partiellen Regression </a:t>
            </a:r>
            <a:r>
              <a:rPr lang="de-DE" sz="2000" dirty="0">
                <a:solidFill>
                  <a:srgbClr val="0070C0"/>
                </a:solidFill>
                <a:latin typeface="+mn-lt"/>
              </a:rPr>
              <a:t>●</a:t>
            </a:r>
            <a:endParaRPr lang="de-DE" sz="2000" b="1" dirty="0">
              <a:solidFill>
                <a:srgbClr val="0070C0"/>
              </a:solidFill>
              <a:latin typeface="+mn-lt"/>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969</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4" name="Textfeld 13"/>
              <p:cNvSpPr txBox="1"/>
              <p:nvPr/>
            </p:nvSpPr>
            <p:spPr>
              <a:xfrm>
                <a:off x="468313" y="1351355"/>
                <a:ext cx="8218487" cy="1127809"/>
              </a:xfrm>
              <a:prstGeom prst="rect">
                <a:avLst/>
              </a:prstGeom>
              <a:noFill/>
            </p:spPr>
            <p:txBody>
              <a:bodyPr wrap="square" rtlCol="0">
                <a:spAutoFit/>
              </a:bodyPr>
              <a:lstStyle/>
              <a:p>
                <a:pPr algn="just"/>
                <a:r>
                  <a:rPr lang="de-DE" sz="2000" dirty="0">
                    <a:latin typeface="+mn-lt"/>
                  </a:rPr>
                  <a:t>&gt; Die Regressionskoeffizienten </a:t>
                </a:r>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acc>
                              <m:accPr>
                                <m:chr m:val="̂"/>
                                <m:ctrlPr>
                                  <a:rPr lang="de-DE" sz="2000" i="1" smtClean="0">
                                    <a:latin typeface="Cambria Math" panose="02040503050406030204" pitchFamily="18" charset="0"/>
                                  </a:rPr>
                                </m:ctrlPr>
                              </m:accPr>
                              <m:e>
                                <m:r>
                                  <a:rPr lang="de-DE" sz="2000" i="1" smtClean="0">
                                    <a:latin typeface="Cambria Math" panose="02040503050406030204" pitchFamily="18" charset="0"/>
                                    <a:ea typeface="Cambria Math" panose="02040503050406030204" pitchFamily="18" charset="0"/>
                                  </a:rPr>
                                  <m:t>𝛽</m:t>
                                </m:r>
                              </m:e>
                            </m:acc>
                          </m:e>
                        </m:acc>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𝛽</m:t>
                                </m:r>
                              </m:e>
                            </m:acc>
                          </m:e>
                        </m:acc>
                      </m:e>
                      <m:sub>
                        <m:r>
                          <a:rPr lang="de-DE" sz="2000" b="0" i="1" smtClean="0">
                            <a:latin typeface="Cambria Math" panose="02040503050406030204" pitchFamily="18" charset="0"/>
                            <a:ea typeface="Cambria Math" panose="02040503050406030204" pitchFamily="18" charset="0"/>
                          </a:rPr>
                          <m:t>2</m:t>
                        </m:r>
                      </m:sub>
                    </m:sSub>
                    <m:r>
                      <a:rPr lang="de-DE" sz="2000" i="1">
                        <a:latin typeface="Cambria Math" panose="02040503050406030204" pitchFamily="18" charset="0"/>
                      </a:rPr>
                      <m:t>,</m:t>
                    </m:r>
                    <m:r>
                      <a:rPr lang="de-DE" sz="2000" i="1" smtClean="0">
                        <a:latin typeface="Cambria Math" panose="02040503050406030204" pitchFamily="18" charset="0"/>
                      </a:rPr>
                      <m:t>…</m:t>
                    </m:r>
                    <m:r>
                      <a:rPr lang="de-DE" sz="2000" b="0" i="1" smtClean="0">
                        <a:latin typeface="Cambria Math" panose="02040503050406030204" pitchFamily="18" charset="0"/>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𝛽</m:t>
                                </m:r>
                              </m:e>
                            </m:acc>
                          </m:e>
                        </m:acc>
                      </m:e>
                      <m:sub>
                        <m:r>
                          <a:rPr lang="de-DE" sz="2000" b="0" i="1" smtClean="0">
                            <a:latin typeface="Cambria Math" panose="02040503050406030204" pitchFamily="18" charset="0"/>
                            <a:ea typeface="Cambria Math" panose="02040503050406030204" pitchFamily="18" charset="0"/>
                          </a:rPr>
                          <m:t>𝑝</m:t>
                        </m:r>
                      </m:sub>
                    </m:sSub>
                  </m:oMath>
                </a14:m>
                <a:r>
                  <a:rPr lang="de-DE" sz="2000" dirty="0">
                    <a:latin typeface="+mn-lt"/>
                  </a:rPr>
                  <a:t> bezüglich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2</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𝑝</m:t>
                        </m:r>
                      </m:sub>
                    </m:sSub>
                  </m:oMath>
                </a14:m>
                <a:r>
                  <a:rPr lang="de-DE" sz="2000" dirty="0">
                    <a:latin typeface="+mn-lt"/>
                  </a:rPr>
                  <a:t> einer</a:t>
                </a:r>
              </a:p>
              <a:p>
                <a:pPr algn="just"/>
                <a:r>
                  <a:rPr lang="de-DE" sz="2000" dirty="0">
                    <a:latin typeface="+mn-lt"/>
                  </a:rPr>
                  <a:t>   theoretischen multiplen Regression von </a:t>
                </a:r>
                <a14:m>
                  <m:oMath xmlns:m="http://schemas.openxmlformats.org/officeDocument/2006/math">
                    <m:r>
                      <a:rPr lang="de-DE" sz="2000" b="0" i="1" smtClean="0">
                        <a:latin typeface="Cambria Math" panose="02040503050406030204" pitchFamily="18" charset="0"/>
                      </a:rPr>
                      <m:t>𝑌</m:t>
                    </m:r>
                  </m:oMath>
                </a14:m>
                <a:r>
                  <a:rPr lang="de-DE" sz="2000" dirty="0">
                    <a:latin typeface="+mn-lt"/>
                  </a:rPr>
                  <a:t> auf </a:t>
                </a:r>
                <a14:m>
                  <m:oMath xmlns:m="http://schemas.openxmlformats.org/officeDocument/2006/math">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1</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2</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𝑝</m:t>
                        </m:r>
                      </m:sub>
                    </m:sSub>
                  </m:oMath>
                </a14:m>
                <a:r>
                  <a:rPr lang="de-DE" sz="2000" dirty="0">
                    <a:latin typeface="+mn-lt"/>
                  </a:rPr>
                  <a:t> stimmen mit</a:t>
                </a:r>
              </a:p>
              <a:p>
                <a:pPr algn="just"/>
                <a:r>
                  <a:rPr lang="de-DE" sz="2000" dirty="0">
                    <a:latin typeface="+mn-lt"/>
                  </a:rPr>
                  <a:t>   denen entsprechender theoretischer partieller Regressionen überein, d. h.</a:t>
                </a:r>
              </a:p>
            </p:txBody>
          </p:sp>
        </mc:Choice>
        <mc:Fallback xmlns="">
          <p:sp>
            <p:nvSpPr>
              <p:cNvPr id="14" name="Textfeld 13"/>
              <p:cNvSpPr txBox="1">
                <a:spLocks noRot="1" noChangeAspect="1" noMove="1" noResize="1" noEditPoints="1" noAdjustHandles="1" noChangeArrowheads="1" noChangeShapeType="1" noTextEdit="1"/>
              </p:cNvSpPr>
              <p:nvPr/>
            </p:nvSpPr>
            <p:spPr>
              <a:xfrm>
                <a:off x="468313" y="1351355"/>
                <a:ext cx="8218487" cy="1127809"/>
              </a:xfrm>
              <a:prstGeom prst="rect">
                <a:avLst/>
              </a:prstGeom>
              <a:blipFill>
                <a:blip r:embed="rId3"/>
                <a:stretch>
                  <a:fillRect l="-816" b="-864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1376217" y="2405661"/>
                <a:ext cx="3843856" cy="525721"/>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𝛽</m:t>
                                </m:r>
                              </m:e>
                            </m:acc>
                          </m:e>
                        </m:acc>
                      </m:e>
                      <m:sub>
                        <m:r>
                          <a:rPr lang="de-DE" sz="2000" b="0" i="1" smtClean="0">
                            <a:latin typeface="Cambria Math" panose="02040503050406030204" pitchFamily="18" charset="0"/>
                            <a:ea typeface="Cambria Math" panose="02040503050406030204" pitchFamily="18" charset="0"/>
                          </a:rPr>
                          <m:t>𝑗</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𝑌</m:t>
                        </m:r>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𝑗</m:t>
                            </m:r>
                          </m:sub>
                        </m:sSub>
                        <m:r>
                          <a:rPr lang="de-DE" sz="2000" b="0" i="1" smtClean="0">
                            <a:latin typeface="Cambria Math" panose="02040503050406030204" pitchFamily="18" charset="0"/>
                            <a:ea typeface="Cambria Math" panose="02040503050406030204" pitchFamily="18" charset="0"/>
                          </a:rPr>
                          <m:t>•</m:t>
                        </m:r>
                        <m:sSub>
                          <m:sSubPr>
                            <m:ctrlPr>
                              <a:rPr lang="de-DE" sz="2000" b="0" i="1" smtClean="0">
                                <a:latin typeface="Cambria Math" panose="02040503050406030204" pitchFamily="18" charset="0"/>
                                <a:ea typeface="Cambria Math" panose="02040503050406030204" pitchFamily="18" charset="0"/>
                              </a:rPr>
                            </m:ctrlPr>
                          </m:sSubPr>
                          <m:e>
                            <m:r>
                              <a:rPr lang="de-DE" sz="2000" b="1" i="0" smtClean="0">
                                <a:latin typeface="Cambria Math" panose="02040503050406030204" pitchFamily="18" charset="0"/>
                                <a:ea typeface="Cambria Math" panose="02040503050406030204" pitchFamily="18" charset="0"/>
                              </a:rPr>
                              <m:t>𝐗</m:t>
                            </m:r>
                          </m:e>
                          <m:sub>
                            <m:r>
                              <a:rPr lang="de-DE" sz="2000" b="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𝑗</m:t>
                            </m:r>
                          </m:sub>
                        </m:sSub>
                      </m:sub>
                    </m:sSub>
                  </m:oMath>
                </a14:m>
                <a:r>
                  <a:rPr lang="de-DE" sz="2000" dirty="0">
                    <a:latin typeface="+mn-lt"/>
                  </a:rPr>
                  <a:t>  für  </a:t>
                </a:r>
                <a14:m>
                  <m:oMath xmlns:m="http://schemas.openxmlformats.org/officeDocument/2006/math">
                    <m:r>
                      <a:rPr lang="de-DE" sz="2000" b="0" i="1" smtClean="0">
                        <a:latin typeface="Cambria Math" panose="02040503050406030204" pitchFamily="18" charset="0"/>
                      </a:rPr>
                      <m:t>𝑗</m:t>
                    </m:r>
                    <m:r>
                      <a:rPr lang="de-DE" sz="2000" b="0" i="1" smtClean="0">
                        <a:latin typeface="Cambria Math" panose="02040503050406030204" pitchFamily="18" charset="0"/>
                      </a:rPr>
                      <m:t>=1,…,</m:t>
                    </m:r>
                    <m:r>
                      <a:rPr lang="de-DE" sz="2000" b="0" i="1" smtClean="0">
                        <a:latin typeface="Cambria Math" panose="02040503050406030204" pitchFamily="18" charset="0"/>
                      </a:rPr>
                      <m:t>𝑝</m:t>
                    </m:r>
                  </m:oMath>
                </a14:m>
                <a:r>
                  <a:rPr lang="de-DE" sz="2000" dirty="0">
                    <a:latin typeface="+mn-lt"/>
                  </a:rPr>
                  <a:t>.</a:t>
                </a:r>
              </a:p>
            </p:txBody>
          </p:sp>
        </mc:Choice>
        <mc:Fallback xmlns="">
          <p:sp>
            <p:nvSpPr>
              <p:cNvPr id="15" name="Textfeld 14"/>
              <p:cNvSpPr txBox="1">
                <a:spLocks noRot="1" noChangeAspect="1" noMove="1" noResize="1" noEditPoints="1" noAdjustHandles="1" noChangeArrowheads="1" noChangeShapeType="1" noTextEdit="1"/>
              </p:cNvSpPr>
              <p:nvPr/>
            </p:nvSpPr>
            <p:spPr>
              <a:xfrm>
                <a:off x="1376217" y="2405661"/>
                <a:ext cx="3843856" cy="525721"/>
              </a:xfrm>
              <a:prstGeom prst="rect">
                <a:avLst/>
              </a:prstGeom>
              <a:blipFill>
                <a:blip r:embed="rId4"/>
                <a:stretch>
                  <a:fillRect b="-814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683568" y="2890153"/>
                <a:ext cx="8325495" cy="793359"/>
              </a:xfrm>
              <a:prstGeom prst="rect">
                <a:avLst/>
              </a:prstGeom>
              <a:noFill/>
            </p:spPr>
            <p:txBody>
              <a:bodyPr wrap="square" rtlCol="0">
                <a:spAutoFit/>
              </a:bodyPr>
              <a:lstStyle/>
              <a:p>
                <a:pPr algn="just"/>
                <a:r>
                  <a:rPr lang="de-DE" sz="2000" dirty="0">
                    <a:latin typeface="+mn-lt"/>
                  </a:rPr>
                  <a:t>Dabei ist </a:t>
                </a:r>
                <a14:m>
                  <m:oMath xmlns:m="http://schemas.openxmlformats.org/officeDocument/2006/math">
                    <m:sSub>
                      <m:sSubPr>
                        <m:ctrlPr>
                          <a:rPr lang="de-DE" sz="2000" i="1">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i="1">
                            <a:latin typeface="Cambria Math" panose="02040503050406030204" pitchFamily="18" charset="0"/>
                          </a:rPr>
                          <m:t>𝑌</m:t>
                        </m:r>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𝑗</m:t>
                            </m:r>
                          </m:sub>
                        </m:sSub>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r>
                              <a:rPr lang="de-DE" sz="2000" b="1">
                                <a:latin typeface="Cambria Math" panose="02040503050406030204" pitchFamily="18" charset="0"/>
                                <a:ea typeface="Cambria Math" panose="02040503050406030204" pitchFamily="18" charset="0"/>
                              </a:rPr>
                              <m:t>𝐗</m:t>
                            </m:r>
                          </m:e>
                          <m:sub>
                            <m:r>
                              <a:rPr lang="de-DE" sz="2000" i="1">
                                <a:latin typeface="Cambria Math" panose="02040503050406030204" pitchFamily="18" charset="0"/>
                                <a:ea typeface="Cambria Math" panose="02040503050406030204" pitchFamily="18" charset="0"/>
                              </a:rPr>
                              <m:t>−</m:t>
                            </m:r>
                            <m:r>
                              <a:rPr lang="de-DE" sz="2000" i="1">
                                <a:latin typeface="Cambria Math" panose="02040503050406030204" pitchFamily="18" charset="0"/>
                                <a:ea typeface="Cambria Math" panose="02040503050406030204" pitchFamily="18" charset="0"/>
                              </a:rPr>
                              <m:t>𝑗</m:t>
                            </m:r>
                          </m:sub>
                        </m:sSub>
                      </m:sub>
                    </m:sSub>
                  </m:oMath>
                </a14:m>
                <a:r>
                  <a:rPr lang="de-DE" sz="2000" dirty="0">
                    <a:latin typeface="+mn-lt"/>
                  </a:rPr>
                  <a:t> der </a:t>
                </a:r>
                <a:r>
                  <a:rPr lang="de-DE" sz="2000" b="1" dirty="0">
                    <a:solidFill>
                      <a:srgbClr val="0070C0"/>
                    </a:solidFill>
                    <a:latin typeface="+mn-lt"/>
                  </a:rPr>
                  <a:t>partielle Regressionskoeffizient </a:t>
                </a:r>
                <a:r>
                  <a:rPr lang="de-DE" sz="2000" dirty="0">
                    <a:latin typeface="+mn-lt"/>
                  </a:rPr>
                  <a:t>einer </a:t>
                </a:r>
                <a:r>
                  <a:rPr lang="de-DE" sz="2000" dirty="0" err="1">
                    <a:latin typeface="+mn-lt"/>
                  </a:rPr>
                  <a:t>theoreti</a:t>
                </a:r>
                <a:r>
                  <a:rPr lang="de-DE" sz="2000" dirty="0">
                    <a:latin typeface="+mn-lt"/>
                  </a:rPr>
                  <a:t>-</a:t>
                </a:r>
              </a:p>
              <a:p>
                <a:pPr algn="just"/>
                <a:r>
                  <a:rPr lang="de-DE" sz="2000" dirty="0" err="1">
                    <a:latin typeface="+mn-lt"/>
                  </a:rPr>
                  <a:t>schen</a:t>
                </a:r>
                <a:r>
                  <a:rPr lang="de-DE" sz="2000" dirty="0">
                    <a:latin typeface="+mn-lt"/>
                  </a:rPr>
                  <a:t> partiellen Regression von </a:t>
                </a:r>
                <a14:m>
                  <m:oMath xmlns:m="http://schemas.openxmlformats.org/officeDocument/2006/math">
                    <m:r>
                      <a:rPr lang="de-DE" sz="2000" b="0" i="1" smtClean="0">
                        <a:latin typeface="Cambria Math" panose="02040503050406030204" pitchFamily="18" charset="0"/>
                      </a:rPr>
                      <m:t>𝑌</m:t>
                    </m:r>
                  </m:oMath>
                </a14:m>
                <a:r>
                  <a:rPr lang="de-DE" sz="2000" dirty="0">
                    <a:latin typeface="+mn-lt"/>
                  </a:rPr>
                  <a:t> auf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𝑗</m:t>
                        </m:r>
                      </m:sub>
                    </m:sSub>
                  </m:oMath>
                </a14:m>
                <a:r>
                  <a:rPr lang="de-DE" sz="2000" dirty="0">
                    <a:latin typeface="+mn-lt"/>
                  </a:rPr>
                  <a:t> unter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2</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𝑝</m:t>
                        </m:r>
                      </m:sub>
                    </m:sSub>
                  </m:oMath>
                </a14:m>
                <a:r>
                  <a:rPr lang="de-DE" sz="2000" dirty="0">
                    <a:latin typeface="+mn-lt"/>
                  </a:rPr>
                  <a:t> ohne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𝑗</m:t>
                        </m:r>
                      </m:sub>
                    </m:sSub>
                  </m:oMath>
                </a14:m>
                <a:endParaRPr lang="de-DE" sz="20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683568" y="2890153"/>
                <a:ext cx="8325495" cy="793359"/>
              </a:xfrm>
              <a:prstGeom prst="rect">
                <a:avLst/>
              </a:prstGeom>
              <a:blipFill>
                <a:blip r:embed="rId5"/>
                <a:stretch>
                  <a:fillRect l="-732" t="-3846" b="-1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68313" y="3660216"/>
                <a:ext cx="7632847" cy="400110"/>
              </a:xfrm>
              <a:prstGeom prst="rect">
                <a:avLst/>
              </a:prstGeom>
              <a:noFill/>
            </p:spPr>
            <p:txBody>
              <a:bodyPr wrap="square" rtlCol="0">
                <a:spAutoFit/>
              </a:bodyPr>
              <a:lstStyle/>
              <a:p>
                <a:pPr algn="just"/>
                <a:r>
                  <a:rPr lang="de-DE" sz="2000" dirty="0">
                    <a:latin typeface="+mn-lt"/>
                  </a:rPr>
                  <a:t>&gt; Spezialfall </a:t>
                </a:r>
                <a14:m>
                  <m:oMath xmlns:m="http://schemas.openxmlformats.org/officeDocument/2006/math">
                    <m:r>
                      <a:rPr lang="de-DE" sz="2000" b="0" i="1" smtClean="0">
                        <a:latin typeface="Cambria Math" panose="02040503050406030204" pitchFamily="18" charset="0"/>
                      </a:rPr>
                      <m:t>𝑝</m:t>
                    </m:r>
                    <m:r>
                      <a:rPr lang="de-DE" sz="2000" b="0" i="1" smtClean="0">
                        <a:latin typeface="Cambria Math" panose="02040503050406030204" pitchFamily="18" charset="0"/>
                      </a:rPr>
                      <m:t>=2</m:t>
                    </m:r>
                  </m:oMath>
                </a14:m>
                <a:r>
                  <a:rPr lang="de-DE" sz="2000" dirty="0">
                    <a:latin typeface="+mn-lt"/>
                  </a:rPr>
                  <a:t> mit </a:t>
                </a:r>
                <a14:m>
                  <m:oMath xmlns:m="http://schemas.openxmlformats.org/officeDocument/2006/math">
                    <m:r>
                      <a:rPr lang="de-DE" sz="2000" b="0" i="1" smtClean="0">
                        <a:latin typeface="Cambria Math" panose="02040503050406030204" pitchFamily="18" charset="0"/>
                      </a:rPr>
                      <m:t>𝑌</m:t>
                    </m:r>
                  </m:oMath>
                </a14:m>
                <a:r>
                  <a:rPr lang="de-DE" sz="2000" dirty="0">
                    <a:latin typeface="+mn-lt"/>
                  </a:rPr>
                  <a: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2</m:t>
                        </m:r>
                      </m:sub>
                    </m:sSub>
                  </m:oMath>
                </a14:m>
                <a:r>
                  <a:rPr lang="de-DE" sz="2000" dirty="0">
                    <a:latin typeface="+mn-lt"/>
                  </a:rPr>
                  <a:t>:</a:t>
                </a:r>
              </a:p>
            </p:txBody>
          </p:sp>
        </mc:Choice>
        <mc:Fallback xmlns="">
          <p:sp>
            <p:nvSpPr>
              <p:cNvPr id="18" name="Textfeld 17"/>
              <p:cNvSpPr txBox="1">
                <a:spLocks noRot="1" noChangeAspect="1" noMove="1" noResize="1" noEditPoints="1" noAdjustHandles="1" noChangeArrowheads="1" noChangeShapeType="1" noTextEdit="1"/>
              </p:cNvSpPr>
              <p:nvPr/>
            </p:nvSpPr>
            <p:spPr>
              <a:xfrm>
                <a:off x="468313" y="3660216"/>
                <a:ext cx="7632847" cy="400110"/>
              </a:xfrm>
              <a:prstGeom prst="rect">
                <a:avLst/>
              </a:prstGeom>
              <a:blipFill>
                <a:blip r:embed="rId6"/>
                <a:stretch>
                  <a:fillRect l="-879" t="-7576"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670590" y="4001398"/>
                <a:ext cx="8019981" cy="765594"/>
              </a:xfrm>
              <a:prstGeom prst="rect">
                <a:avLst/>
              </a:prstGeom>
              <a:noFill/>
            </p:spPr>
            <p:txBody>
              <a:bodyPr wrap="square" rtlCol="0">
                <a:spAutoFit/>
              </a:bodyPr>
              <a:lstStyle/>
              <a:p>
                <a:pPr algn="just"/>
                <a:r>
                  <a:rPr lang="de-DE" sz="2000" dirty="0">
                    <a:latin typeface="+mn-lt"/>
                  </a:rPr>
                  <a:t>Für die Regressionskoeffizienten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𝛽</m:t>
                                </m:r>
                              </m:e>
                            </m:acc>
                          </m:e>
                        </m:acc>
                      </m:e>
                      <m:sub>
                        <m:r>
                          <a:rPr lang="de-DE" sz="2000" i="1">
                            <a:latin typeface="Cambria Math" panose="02040503050406030204" pitchFamily="18" charset="0"/>
                          </a:rPr>
                          <m:t>1</m:t>
                        </m:r>
                      </m:sub>
                    </m:sSub>
                  </m:oMath>
                </a14:m>
                <a:r>
                  <a:rPr lang="de-DE" sz="2000" dirty="0">
                    <a:latin typeface="+mn-lt"/>
                  </a:rPr>
                  <a:t> und </a:t>
                </a:r>
                <a14:m>
                  <m:oMath xmlns:m="http://schemas.openxmlformats.org/officeDocument/2006/math">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𝛽</m:t>
                                </m:r>
                              </m:e>
                            </m:acc>
                          </m:e>
                        </m:acc>
                      </m:e>
                      <m:sub>
                        <m:r>
                          <a:rPr lang="de-DE" sz="2000" i="1">
                            <a:latin typeface="Cambria Math" panose="02040503050406030204" pitchFamily="18" charset="0"/>
                          </a:rPr>
                          <m:t>1</m:t>
                        </m:r>
                      </m:sub>
                    </m:sSub>
                  </m:oMath>
                </a14:m>
                <a:r>
                  <a:rPr lang="de-DE" sz="2000" dirty="0">
                    <a:latin typeface="+mn-lt"/>
                  </a:rPr>
                  <a:t> der theoretischen multiplen</a:t>
                </a:r>
              </a:p>
              <a:p>
                <a:pPr algn="just"/>
                <a:r>
                  <a:rPr lang="de-DE" sz="2000" dirty="0">
                    <a:latin typeface="+mn-lt"/>
                  </a:rPr>
                  <a:t>Regression von </a:t>
                </a:r>
                <a14:m>
                  <m:oMath xmlns:m="http://schemas.openxmlformats.org/officeDocument/2006/math">
                    <m:r>
                      <a:rPr lang="de-DE" sz="2000" b="0" i="1" smtClean="0">
                        <a:latin typeface="Cambria Math" panose="02040503050406030204" pitchFamily="18" charset="0"/>
                      </a:rPr>
                      <m:t>𝑌</m:t>
                    </m:r>
                  </m:oMath>
                </a14:m>
                <a:r>
                  <a:rPr lang="de-DE" sz="2000" dirty="0">
                    <a:latin typeface="+mn-lt"/>
                  </a:rPr>
                  <a:t> auf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oMath>
                </a14:m>
                <a:r>
                  <a:rPr lang="de-DE" sz="2000" dirty="0">
                    <a:latin typeface="+mn-lt"/>
                  </a:rPr>
                  <a:t> und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2</m:t>
                        </m:r>
                      </m:sub>
                    </m:sSub>
                  </m:oMath>
                </a14:m>
                <a:r>
                  <a:rPr lang="de-DE" sz="2000" dirty="0">
                    <a:latin typeface="+mn-lt"/>
                  </a:rPr>
                  <a:t> gilt:</a:t>
                </a:r>
              </a:p>
            </p:txBody>
          </p:sp>
        </mc:Choice>
        <mc:Fallback xmlns="">
          <p:sp>
            <p:nvSpPr>
              <p:cNvPr id="19" name="Textfeld 18"/>
              <p:cNvSpPr txBox="1">
                <a:spLocks noRot="1" noChangeAspect="1" noMove="1" noResize="1" noEditPoints="1" noAdjustHandles="1" noChangeArrowheads="1" noChangeShapeType="1" noTextEdit="1"/>
              </p:cNvSpPr>
              <p:nvPr/>
            </p:nvSpPr>
            <p:spPr>
              <a:xfrm>
                <a:off x="670590" y="4001398"/>
                <a:ext cx="8019981" cy="765594"/>
              </a:xfrm>
              <a:prstGeom prst="rect">
                <a:avLst/>
              </a:prstGeom>
              <a:blipFill>
                <a:blip r:embed="rId7"/>
                <a:stretch>
                  <a:fillRect l="-760" b="-1349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4" name="Textfeld 23"/>
              <p:cNvSpPr txBox="1"/>
              <p:nvPr/>
            </p:nvSpPr>
            <p:spPr>
              <a:xfrm>
                <a:off x="1275351" y="4792368"/>
                <a:ext cx="4398733" cy="888833"/>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acc>
                                <m:accPr>
                                  <m:chr m:val="̂"/>
                                  <m:ctrlPr>
                                    <a:rPr lang="de-DE" sz="2000" i="1" smtClean="0">
                                      <a:latin typeface="Cambria Math" panose="02040503050406030204" pitchFamily="18" charset="0"/>
                                    </a:rPr>
                                  </m:ctrlPr>
                                </m:accPr>
                                <m:e>
                                  <m:r>
                                    <a:rPr lang="de-DE" sz="2000" i="1" smtClean="0">
                                      <a:latin typeface="Cambria Math" panose="02040503050406030204" pitchFamily="18" charset="0"/>
                                      <a:ea typeface="Cambria Math" panose="02040503050406030204" pitchFamily="18" charset="0"/>
                                    </a:rPr>
                                    <m:t>𝛽</m:t>
                                  </m:r>
                                </m:e>
                              </m:acc>
                            </m:e>
                          </m:acc>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𝑌</m:t>
                          </m:r>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1</m:t>
                              </m:r>
                            </m:sub>
                          </m:sSub>
                          <m:r>
                            <a:rPr lang="de-DE" sz="2000" b="0" i="1" smtClean="0">
                              <a:latin typeface="Cambria Math" panose="02040503050406030204" pitchFamily="18" charset="0"/>
                              <a:ea typeface="Cambria Math" panose="02040503050406030204" pitchFamily="18" charset="0"/>
                            </a:rPr>
                            <m:t>•</m:t>
                          </m:r>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sub>
                      </m:sSub>
                      <m:r>
                        <a:rPr lang="de-DE" sz="2000" b="0" i="1" smtClean="0">
                          <a:latin typeface="Cambria Math" panose="02040503050406030204" pitchFamily="18" charset="0"/>
                          <a:ea typeface="Cambria Math" panose="02040503050406030204" pitchFamily="18" charset="0"/>
                        </a:rPr>
                        <m:t>=</m:t>
                      </m:r>
                      <m:f>
                        <m:fPr>
                          <m:ctrlPr>
                            <a:rPr lang="de-DE" sz="2000" b="0" i="1" smtClean="0">
                              <a:latin typeface="Cambria Math" panose="02040503050406030204" pitchFamily="18" charset="0"/>
                              <a:ea typeface="Cambria Math" panose="02040503050406030204" pitchFamily="18" charset="0"/>
                            </a:rPr>
                          </m:ctrlPr>
                        </m:fPr>
                        <m:num>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𝜎</m:t>
                              </m:r>
                            </m:e>
                            <m:sub>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r>
                                <a:rPr lang="de-DE" sz="2000" b="0" i="1" smtClean="0">
                                  <a:latin typeface="Cambria Math" panose="02040503050406030204" pitchFamily="18" charset="0"/>
                                  <a:ea typeface="Cambria Math" panose="02040503050406030204" pitchFamily="18" charset="0"/>
                                </a:rPr>
                                <m:t>𝑌</m:t>
                              </m:r>
                            </m:sub>
                          </m:sSub>
                          <m:sSubSup>
                            <m:sSubSupPr>
                              <m:ctrlPr>
                                <a:rPr lang="de-DE" sz="2000" b="0" i="1" smtClean="0">
                                  <a:latin typeface="Cambria Math" panose="02040503050406030204" pitchFamily="18" charset="0"/>
                                  <a:ea typeface="Cambria Math" panose="02040503050406030204" pitchFamily="18" charset="0"/>
                                </a:rPr>
                              </m:ctrlPr>
                            </m:sSubSupPr>
                            <m:e>
                              <m:r>
                                <a:rPr lang="de-DE" sz="2000" i="1">
                                  <a:latin typeface="Cambria Math" panose="02040503050406030204" pitchFamily="18" charset="0"/>
                                  <a:ea typeface="Cambria Math" panose="02040503050406030204" pitchFamily="18" charset="0"/>
                                </a:rPr>
                                <m:t>𝜎</m:t>
                              </m:r>
                            </m:e>
                            <m:sub>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sub>
                            <m:sup>
                              <m:r>
                                <a:rPr lang="de-DE" sz="2000" b="0" i="1" smtClean="0">
                                  <a:latin typeface="Cambria Math" panose="02040503050406030204" pitchFamily="18" charset="0"/>
                                  <a:ea typeface="Cambria Math" panose="02040503050406030204" pitchFamily="18" charset="0"/>
                                </a:rPr>
                                <m:t>2</m:t>
                              </m:r>
                            </m:sup>
                          </m:sSubSup>
                          <m:r>
                            <a:rPr lang="de-DE" sz="2000" b="0" i="1" smtClean="0">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𝜎</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r>
                                <a:rPr lang="de-DE" sz="2000" i="1">
                                  <a:latin typeface="Cambria Math" panose="02040503050406030204" pitchFamily="18" charset="0"/>
                                  <a:ea typeface="Cambria Math" panose="02040503050406030204" pitchFamily="18" charset="0"/>
                                </a:rPr>
                                <m:t>𝑌</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𝜎</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sub>
                          </m:sSub>
                        </m:num>
                        <m:den>
                          <m:sSubSup>
                            <m:sSubSupPr>
                              <m:ctrlPr>
                                <a:rPr lang="de-DE" sz="2000" i="1">
                                  <a:latin typeface="Cambria Math" panose="02040503050406030204" pitchFamily="18" charset="0"/>
                                  <a:ea typeface="Cambria Math" panose="02040503050406030204" pitchFamily="18" charset="0"/>
                                </a:rPr>
                              </m:ctrlPr>
                            </m:sSubSupPr>
                            <m:e>
                              <m:r>
                                <a:rPr lang="de-DE" sz="2000" i="1">
                                  <a:latin typeface="Cambria Math" panose="02040503050406030204" pitchFamily="18" charset="0"/>
                                  <a:ea typeface="Cambria Math" panose="02040503050406030204" pitchFamily="18" charset="0"/>
                                </a:rPr>
                                <m:t>𝜎</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sub>
                            <m:sup>
                              <m:r>
                                <a:rPr lang="de-DE" sz="2000" i="1">
                                  <a:latin typeface="Cambria Math" panose="02040503050406030204" pitchFamily="18" charset="0"/>
                                  <a:ea typeface="Cambria Math" panose="02040503050406030204" pitchFamily="18" charset="0"/>
                                </a:rPr>
                                <m:t>2</m:t>
                              </m:r>
                            </m:sup>
                          </m:sSubSup>
                          <m:sSubSup>
                            <m:sSubSupPr>
                              <m:ctrlPr>
                                <a:rPr lang="de-DE" sz="2000" i="1">
                                  <a:latin typeface="Cambria Math" panose="02040503050406030204" pitchFamily="18" charset="0"/>
                                  <a:ea typeface="Cambria Math" panose="02040503050406030204" pitchFamily="18" charset="0"/>
                                </a:rPr>
                              </m:ctrlPr>
                            </m:sSubSupPr>
                            <m:e>
                              <m:r>
                                <a:rPr lang="de-DE" sz="2000" i="1">
                                  <a:latin typeface="Cambria Math" panose="02040503050406030204" pitchFamily="18" charset="0"/>
                                  <a:ea typeface="Cambria Math" panose="02040503050406030204" pitchFamily="18" charset="0"/>
                                </a:rPr>
                                <m:t>𝜎</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up>
                              <m:r>
                                <a:rPr lang="de-DE" sz="2000" i="1">
                                  <a:latin typeface="Cambria Math" panose="02040503050406030204" pitchFamily="18" charset="0"/>
                                  <a:ea typeface="Cambria Math" panose="02040503050406030204" pitchFamily="18" charset="0"/>
                                </a:rPr>
                                <m:t>2</m:t>
                              </m:r>
                            </m:sup>
                          </m:sSubSup>
                          <m:d>
                            <m:dPr>
                              <m:ctrlPr>
                                <a:rPr lang="de-DE" sz="2000" i="1" smtClean="0">
                                  <a:latin typeface="Cambria Math" panose="02040503050406030204" pitchFamily="18" charset="0"/>
                                  <a:ea typeface="Cambria Math" panose="02040503050406030204" pitchFamily="18" charset="0"/>
                                </a:rPr>
                              </m:ctrlPr>
                            </m:dPr>
                            <m:e>
                              <m:r>
                                <a:rPr lang="de-DE" sz="2000" b="0" i="1" smtClean="0">
                                  <a:latin typeface="Cambria Math" panose="02040503050406030204" pitchFamily="18" charset="0"/>
                                  <a:ea typeface="Cambria Math" panose="02040503050406030204" pitchFamily="18" charset="0"/>
                                </a:rPr>
                                <m:t>1−</m:t>
                              </m:r>
                              <m:sSubSup>
                                <m:sSubSupPr>
                                  <m:ctrlPr>
                                    <a:rPr lang="de-DE" sz="2000" b="0" i="1" smtClean="0">
                                      <a:latin typeface="Cambria Math" panose="02040503050406030204" pitchFamily="18" charset="0"/>
                                      <a:ea typeface="Cambria Math" panose="02040503050406030204" pitchFamily="18" charset="0"/>
                                    </a:rPr>
                                  </m:ctrlPr>
                                </m:sSubSupPr>
                                <m:e>
                                  <m:r>
                                    <a:rPr lang="de-DE" sz="2000" b="0" i="1" smtClean="0">
                                      <a:latin typeface="Cambria Math" panose="02040503050406030204" pitchFamily="18" charset="0"/>
                                      <a:ea typeface="Cambria Math" panose="02040503050406030204" pitchFamily="18" charset="0"/>
                                    </a:rPr>
                                    <m:t>𝜌</m:t>
                                  </m:r>
                                </m:e>
                                <m:sub>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sSub>
                                    <m:sSubPr>
                                      <m:ctrlPr>
                                        <a:rPr lang="de-DE" sz="2000" b="0" i="1" smtClean="0">
                                          <a:latin typeface="Cambria Math" panose="02040503050406030204" pitchFamily="18" charset="0"/>
                                          <a:ea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sub>
                                <m:sup>
                                  <m:r>
                                    <a:rPr lang="de-DE" sz="2000" b="0" i="1" smtClean="0">
                                      <a:latin typeface="Cambria Math" panose="02040503050406030204" pitchFamily="18" charset="0"/>
                                      <a:ea typeface="Cambria Math" panose="02040503050406030204" pitchFamily="18" charset="0"/>
                                    </a:rPr>
                                    <m:t>2</m:t>
                                  </m:r>
                                </m:sup>
                              </m:sSubSup>
                            </m:e>
                          </m:d>
                        </m:den>
                      </m:f>
                    </m:oMath>
                  </m:oMathPara>
                </a14:m>
                <a:endParaRPr lang="de-DE" sz="2000" dirty="0">
                  <a:latin typeface="+mn-lt"/>
                </a:endParaRPr>
              </a:p>
            </p:txBody>
          </p:sp>
        </mc:Choice>
        <mc:Fallback xmlns="">
          <p:sp>
            <p:nvSpPr>
              <p:cNvPr id="24" name="Textfeld 23"/>
              <p:cNvSpPr txBox="1">
                <a:spLocks noRot="1" noChangeAspect="1" noMove="1" noResize="1" noEditPoints="1" noAdjustHandles="1" noChangeArrowheads="1" noChangeShapeType="1" noTextEdit="1"/>
              </p:cNvSpPr>
              <p:nvPr/>
            </p:nvSpPr>
            <p:spPr>
              <a:xfrm>
                <a:off x="1275351" y="4792368"/>
                <a:ext cx="4398733" cy="888833"/>
              </a:xfrm>
              <a:prstGeom prst="rect">
                <a:avLst/>
              </a:prstGeom>
              <a:blipFill>
                <a:blip r:embed="rId8"/>
                <a:stretch>
                  <a:fillRect/>
                </a:stretch>
              </a:blipFill>
            </p:spPr>
            <p:txBody>
              <a:bodyPr/>
              <a:lstStyle/>
              <a:p>
                <a:r>
                  <a:rPr lang="en-US">
                    <a:noFill/>
                  </a:rPr>
                  <a:t> </a:t>
                </a:r>
              </a:p>
            </p:txBody>
          </p:sp>
        </mc:Fallback>
      </mc:AlternateContent>
      <p:sp>
        <p:nvSpPr>
          <p:cNvPr id="25" name="Textfeld 24"/>
          <p:cNvSpPr txBox="1"/>
          <p:nvPr/>
        </p:nvSpPr>
        <p:spPr>
          <a:xfrm>
            <a:off x="671544" y="5871015"/>
            <a:ext cx="921071" cy="400110"/>
          </a:xfrm>
          <a:prstGeom prst="rect">
            <a:avLst/>
          </a:prstGeom>
          <a:noFill/>
        </p:spPr>
        <p:txBody>
          <a:bodyPr wrap="square" rtlCol="0">
            <a:spAutoFit/>
          </a:bodyPr>
          <a:lstStyle/>
          <a:p>
            <a:pPr algn="just"/>
            <a:r>
              <a:rPr lang="de-DE" sz="2000" dirty="0">
                <a:latin typeface="+mn-lt"/>
              </a:rPr>
              <a:t>und</a:t>
            </a:r>
          </a:p>
        </p:txBody>
      </p:sp>
      <mc:AlternateContent xmlns:mc="http://schemas.openxmlformats.org/markup-compatibility/2006" xmlns:a14="http://schemas.microsoft.com/office/drawing/2010/main">
        <mc:Choice Requires="a14">
          <p:sp>
            <p:nvSpPr>
              <p:cNvPr id="26" name="Textfeld 25"/>
              <p:cNvSpPr txBox="1"/>
              <p:nvPr/>
            </p:nvSpPr>
            <p:spPr>
              <a:xfrm>
                <a:off x="1276748" y="5658872"/>
                <a:ext cx="4331138" cy="888641"/>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a:latin typeface="Cambria Math" panose="02040503050406030204" pitchFamily="18" charset="0"/>
                                </a:rPr>
                              </m:ctrlPr>
                            </m:acc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𝛽</m:t>
                                  </m:r>
                                </m:e>
                              </m:acc>
                            </m:e>
                          </m:acc>
                        </m:e>
                        <m:sub>
                          <m:r>
                            <a:rPr lang="de-DE" sz="2000" b="0" i="1" smtClean="0">
                              <a:latin typeface="Cambria Math" panose="02040503050406030204" pitchFamily="18" charset="0"/>
                              <a:ea typeface="Cambria Math" panose="02040503050406030204" pitchFamily="18" charset="0"/>
                            </a:rPr>
                            <m:t>2</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𝛽</m:t>
                          </m:r>
                        </m:e>
                        <m:sub>
                          <m:r>
                            <a:rPr lang="de-DE" sz="2000" i="1">
                              <a:latin typeface="Cambria Math" panose="02040503050406030204" pitchFamily="18" charset="0"/>
                            </a:rPr>
                            <m:t>𝑌</m:t>
                          </m:r>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b="0" i="1" smtClean="0">
                                  <a:latin typeface="Cambria Math" panose="02040503050406030204" pitchFamily="18" charset="0"/>
                                </a:rPr>
                                <m:t>2</m:t>
                              </m:r>
                            </m:sub>
                          </m:sSub>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sub>
                      </m:sSub>
                      <m:r>
                        <a:rPr lang="de-DE" sz="2000" b="0" i="1" smtClean="0">
                          <a:latin typeface="Cambria Math" panose="02040503050406030204" pitchFamily="18" charset="0"/>
                          <a:ea typeface="Cambria Math" panose="02040503050406030204" pitchFamily="18" charset="0"/>
                        </a:rPr>
                        <m:t>=</m:t>
                      </m:r>
                      <m:f>
                        <m:fPr>
                          <m:ctrlPr>
                            <a:rPr lang="de-DE" sz="2000" i="1">
                              <a:latin typeface="Cambria Math" panose="02040503050406030204" pitchFamily="18" charset="0"/>
                              <a:ea typeface="Cambria Math" panose="02040503050406030204" pitchFamily="18" charset="0"/>
                            </a:rPr>
                          </m:ctrlPr>
                        </m:fPr>
                        <m:num>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𝜎</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r>
                                <a:rPr lang="de-DE" sz="2000" i="1">
                                  <a:latin typeface="Cambria Math" panose="02040503050406030204" pitchFamily="18" charset="0"/>
                                  <a:ea typeface="Cambria Math" panose="02040503050406030204" pitchFamily="18" charset="0"/>
                                </a:rPr>
                                <m:t>𝑌</m:t>
                              </m:r>
                            </m:sub>
                          </m:sSub>
                          <m:sSubSup>
                            <m:sSubSupPr>
                              <m:ctrlPr>
                                <a:rPr lang="de-DE" sz="2000" i="1">
                                  <a:latin typeface="Cambria Math" panose="02040503050406030204" pitchFamily="18" charset="0"/>
                                  <a:ea typeface="Cambria Math" panose="02040503050406030204" pitchFamily="18" charset="0"/>
                                </a:rPr>
                              </m:ctrlPr>
                            </m:sSubSupPr>
                            <m:e>
                              <m:r>
                                <a:rPr lang="de-DE" sz="2000" i="1">
                                  <a:latin typeface="Cambria Math" panose="02040503050406030204" pitchFamily="18" charset="0"/>
                                  <a:ea typeface="Cambria Math" panose="02040503050406030204" pitchFamily="18" charset="0"/>
                                </a:rPr>
                                <m:t>𝜎</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sub>
                            <m:sup>
                              <m:r>
                                <a:rPr lang="de-DE" sz="2000" i="1">
                                  <a:latin typeface="Cambria Math" panose="02040503050406030204" pitchFamily="18" charset="0"/>
                                  <a:ea typeface="Cambria Math" panose="02040503050406030204" pitchFamily="18" charset="0"/>
                                </a:rPr>
                                <m:t>2</m:t>
                              </m:r>
                            </m:sup>
                          </m:sSubSup>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𝜎</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r>
                                <a:rPr lang="de-DE" sz="2000" i="1">
                                  <a:latin typeface="Cambria Math" panose="02040503050406030204" pitchFamily="18" charset="0"/>
                                  <a:ea typeface="Cambria Math" panose="02040503050406030204" pitchFamily="18" charset="0"/>
                                </a:rPr>
                                <m:t>𝑌</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𝜎</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Sub>
                        </m:num>
                        <m:den>
                          <m:sSubSup>
                            <m:sSubSupPr>
                              <m:ctrlPr>
                                <a:rPr lang="de-DE" sz="2000" i="1">
                                  <a:latin typeface="Cambria Math" panose="02040503050406030204" pitchFamily="18" charset="0"/>
                                  <a:ea typeface="Cambria Math" panose="02040503050406030204" pitchFamily="18" charset="0"/>
                                </a:rPr>
                              </m:ctrlPr>
                            </m:sSubSupPr>
                            <m:e>
                              <m:r>
                                <a:rPr lang="de-DE" sz="2000" i="1">
                                  <a:latin typeface="Cambria Math" panose="02040503050406030204" pitchFamily="18" charset="0"/>
                                  <a:ea typeface="Cambria Math" panose="02040503050406030204" pitchFamily="18" charset="0"/>
                                </a:rPr>
                                <m:t>𝜎</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sub>
                            <m:sup>
                              <m:r>
                                <a:rPr lang="de-DE" sz="2000" i="1">
                                  <a:latin typeface="Cambria Math" panose="02040503050406030204" pitchFamily="18" charset="0"/>
                                  <a:ea typeface="Cambria Math" panose="02040503050406030204" pitchFamily="18" charset="0"/>
                                </a:rPr>
                                <m:t>2</m:t>
                              </m:r>
                            </m:sup>
                          </m:sSubSup>
                          <m:sSubSup>
                            <m:sSubSupPr>
                              <m:ctrlPr>
                                <a:rPr lang="de-DE" sz="2000" i="1">
                                  <a:latin typeface="Cambria Math" panose="02040503050406030204" pitchFamily="18" charset="0"/>
                                  <a:ea typeface="Cambria Math" panose="02040503050406030204" pitchFamily="18" charset="0"/>
                                </a:rPr>
                              </m:ctrlPr>
                            </m:sSubSupPr>
                            <m:e>
                              <m:r>
                                <a:rPr lang="de-DE" sz="2000" i="1">
                                  <a:latin typeface="Cambria Math" panose="02040503050406030204" pitchFamily="18" charset="0"/>
                                  <a:ea typeface="Cambria Math" panose="02040503050406030204" pitchFamily="18" charset="0"/>
                                </a:rPr>
                                <m:t>𝜎</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up>
                              <m:r>
                                <a:rPr lang="de-DE" sz="2000" i="1">
                                  <a:latin typeface="Cambria Math" panose="02040503050406030204" pitchFamily="18" charset="0"/>
                                  <a:ea typeface="Cambria Math" panose="02040503050406030204" pitchFamily="18" charset="0"/>
                                </a:rPr>
                                <m:t>2</m:t>
                              </m:r>
                            </m:sup>
                          </m:sSubSup>
                          <m:d>
                            <m:dPr>
                              <m:ctrlPr>
                                <a:rPr lang="de-DE" sz="2000" i="1">
                                  <a:latin typeface="Cambria Math" panose="02040503050406030204" pitchFamily="18" charset="0"/>
                                  <a:ea typeface="Cambria Math" panose="02040503050406030204" pitchFamily="18" charset="0"/>
                                </a:rPr>
                              </m:ctrlPr>
                            </m:dPr>
                            <m:e>
                              <m:r>
                                <a:rPr lang="de-DE" sz="2000" i="1">
                                  <a:latin typeface="Cambria Math" panose="02040503050406030204" pitchFamily="18" charset="0"/>
                                  <a:ea typeface="Cambria Math" panose="02040503050406030204" pitchFamily="18" charset="0"/>
                                </a:rPr>
                                <m:t>1−</m:t>
                              </m:r>
                              <m:sSubSup>
                                <m:sSubSupPr>
                                  <m:ctrlPr>
                                    <a:rPr lang="de-DE" sz="2000" i="1">
                                      <a:latin typeface="Cambria Math" panose="02040503050406030204" pitchFamily="18" charset="0"/>
                                      <a:ea typeface="Cambria Math" panose="02040503050406030204" pitchFamily="18" charset="0"/>
                                    </a:rPr>
                                  </m:ctrlPr>
                                </m:sSubSupPr>
                                <m:e>
                                  <m:r>
                                    <a:rPr lang="de-DE" sz="2000" i="1" smtClean="0">
                                      <a:latin typeface="Cambria Math" panose="02040503050406030204" pitchFamily="18" charset="0"/>
                                      <a:ea typeface="Cambria Math" panose="02040503050406030204" pitchFamily="18" charset="0"/>
                                    </a:rPr>
                                    <m:t>𝜌</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up>
                                  <m:r>
                                    <a:rPr lang="de-DE" sz="2000" i="1">
                                      <a:latin typeface="Cambria Math" panose="02040503050406030204" pitchFamily="18" charset="0"/>
                                      <a:ea typeface="Cambria Math" panose="02040503050406030204" pitchFamily="18" charset="0"/>
                                    </a:rPr>
                                    <m:t>2</m:t>
                                  </m:r>
                                </m:sup>
                              </m:sSubSup>
                            </m:e>
                          </m:d>
                        </m:den>
                      </m:f>
                    </m:oMath>
                  </m:oMathPara>
                </a14:m>
                <a:endParaRPr lang="de-DE" sz="2000" dirty="0">
                  <a:latin typeface="+mn-lt"/>
                </a:endParaRPr>
              </a:p>
            </p:txBody>
          </p:sp>
        </mc:Choice>
        <mc:Fallback xmlns="">
          <p:sp>
            <p:nvSpPr>
              <p:cNvPr id="26" name="Textfeld 25"/>
              <p:cNvSpPr txBox="1">
                <a:spLocks noRot="1" noChangeAspect="1" noMove="1" noResize="1" noEditPoints="1" noAdjustHandles="1" noChangeArrowheads="1" noChangeShapeType="1" noTextEdit="1"/>
              </p:cNvSpPr>
              <p:nvPr/>
            </p:nvSpPr>
            <p:spPr>
              <a:xfrm>
                <a:off x="1276748" y="5658872"/>
                <a:ext cx="4331138" cy="888641"/>
              </a:xfrm>
              <a:prstGeom prst="rect">
                <a:avLst/>
              </a:prstGeom>
              <a:blipFill>
                <a:blip r:embed="rId9"/>
                <a:stretch>
                  <a:fillRect/>
                </a:stretch>
              </a:blipFill>
            </p:spPr>
            <p:txBody>
              <a:bodyPr/>
              <a:lstStyle/>
              <a:p>
                <a:r>
                  <a:rPr lang="en-US">
                    <a:noFill/>
                  </a:rPr>
                  <a:t> </a:t>
                </a:r>
              </a:p>
            </p:txBody>
          </p:sp>
        </mc:Fallback>
      </mc:AlternateContent>
      <p:sp>
        <p:nvSpPr>
          <p:cNvPr id="27" name="Rechteck 26"/>
          <p:cNvSpPr/>
          <p:nvPr/>
        </p:nvSpPr>
        <p:spPr>
          <a:xfrm>
            <a:off x="1275352" y="4792368"/>
            <a:ext cx="4597238" cy="173507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82934013"/>
      </p:ext>
    </p:extLst>
  </p:cSld>
  <p:clrMapOvr>
    <a:masterClrMapping/>
  </p:clrMapOvr>
</p:sld>
</file>

<file path=ppt/slides/slide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7200" y="2445100"/>
            <a:ext cx="4319712"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Verbindung von Empirie und Theorie</a:t>
            </a:r>
          </a:p>
        </p:txBody>
      </p:sp>
      <p:sp>
        <p:nvSpPr>
          <p:cNvPr id="12" name="Rechteck 11"/>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970</a:t>
            </a:r>
            <a:endParaRPr lang="de-DE" sz="8000" b="1" dirty="0">
              <a:solidFill>
                <a:schemeClr val="tx1"/>
              </a:solidFill>
              <a:latin typeface="+mj-lt"/>
            </a:endParaRPr>
          </a:p>
        </p:txBody>
      </p:sp>
      <p:sp>
        <p:nvSpPr>
          <p:cNvPr id="2" name="Rechteck 1"/>
          <p:cNvSpPr/>
          <p:nvPr/>
        </p:nvSpPr>
        <p:spPr>
          <a:xfrm>
            <a:off x="457200" y="2928146"/>
            <a:ext cx="7139136" cy="3170099"/>
          </a:xfrm>
          <a:prstGeom prst="rect">
            <a:avLst/>
          </a:prstGeom>
        </p:spPr>
        <p:txBody>
          <a:bodyPr wrap="square">
            <a:spAutoFit/>
          </a:bodyPr>
          <a:lstStyle/>
          <a:p>
            <a:pPr algn="just"/>
            <a:r>
              <a:rPr lang="de-DE" sz="2000" dirty="0">
                <a:latin typeface="+mn-lt"/>
              </a:rPr>
              <a:t>Da nun die KQ-Regressionskoeffizienten der empirischen und der theoretischen multiplen Regression mit den Koeffizienten der </a:t>
            </a:r>
            <a:r>
              <a:rPr lang="de-DE" sz="2000" dirty="0" err="1">
                <a:latin typeface="+mn-lt"/>
              </a:rPr>
              <a:t>empi-rischen</a:t>
            </a:r>
            <a:r>
              <a:rPr lang="de-DE" sz="2000" dirty="0">
                <a:latin typeface="+mn-lt"/>
              </a:rPr>
              <a:t> bzw. theoretischen partiellen Regressionen übereinstimmen, können die im vorhergehenden Abschnitt hergeleiteten Konsistenz-eigenschaften direkt übertragen werden. Demnach können im Zusammenhang von Stichproben die aus der multiplen Regression gewonnenen empirischen Regressionskoeffizienten als Schätzer der korrespondierenden theoretischen Größen aufgefasst werden. Unter bestimmten Annahmen wie etwa unter einem </a:t>
            </a:r>
            <a:r>
              <a:rPr lang="de-DE" sz="2000" dirty="0" err="1">
                <a:latin typeface="+mn-lt"/>
              </a:rPr>
              <a:t>u.i.v</a:t>
            </a:r>
            <a:r>
              <a:rPr lang="de-DE" sz="2000" dirty="0">
                <a:latin typeface="+mn-lt"/>
              </a:rPr>
              <a:t>.-Schema lassen sich hierbei entsprechende Konsistenzeigenschaften begründen.</a:t>
            </a:r>
            <a:endParaRPr lang="en-US" sz="2000" dirty="0">
              <a:latin typeface="+mn-lt"/>
            </a:endParaRPr>
          </a:p>
        </p:txBody>
      </p:sp>
      <p:pic>
        <p:nvPicPr>
          <p:cNvPr id="3" name="Grafik 2"/>
          <p:cNvPicPr>
            <a:picLocks noChangeAspect="1"/>
          </p:cNvPicPr>
          <p:nvPr/>
        </p:nvPicPr>
        <p:blipFill>
          <a:blip r:embed="rId3"/>
          <a:stretch>
            <a:fillRect/>
          </a:stretch>
        </p:blipFill>
        <p:spPr>
          <a:xfrm>
            <a:off x="457200" y="1141763"/>
            <a:ext cx="5715000" cy="933450"/>
          </a:xfrm>
          <a:prstGeom prst="rect">
            <a:avLst/>
          </a:prstGeom>
        </p:spPr>
      </p:pic>
    </p:spTree>
    <p:extLst>
      <p:ext uri="{BB962C8B-B14F-4D97-AF65-F5344CB8AC3E}">
        <p14:creationId xmlns:p14="http://schemas.microsoft.com/office/powerpoint/2010/main" val="691340879"/>
      </p:ext>
    </p:extLst>
  </p:cSld>
  <p:clrMapOvr>
    <a:masterClrMapping/>
  </p:clrMapOvr>
</p:sld>
</file>

<file path=ppt/slides/slide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124744"/>
            <a:ext cx="381565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Statistische Modelle und Inferenz</a:t>
            </a:r>
          </a:p>
        </p:txBody>
      </p:sp>
      <p:sp>
        <p:nvSpPr>
          <p:cNvPr id="8" name="Textfeld 7"/>
          <p:cNvSpPr txBox="1">
            <a:spLocks noChangeArrowheads="1"/>
          </p:cNvSpPr>
          <p:nvPr/>
        </p:nvSpPr>
        <p:spPr bwMode="auto">
          <a:xfrm>
            <a:off x="468311" y="1628800"/>
            <a:ext cx="331160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Hintergrund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8314" y="2054383"/>
            <a:ext cx="4138612"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Statistisches Grundmodell </a:t>
            </a:r>
            <a:r>
              <a:rPr lang="de-DE" sz="2000" dirty="0">
                <a:solidFill>
                  <a:srgbClr val="0070C0"/>
                </a:solidFill>
                <a:latin typeface="+mn-lt"/>
              </a:rPr>
              <a:t>●</a:t>
            </a:r>
            <a:endParaRPr lang="de-DE" sz="2000" b="1" dirty="0">
              <a:solidFill>
                <a:srgbClr val="0070C0"/>
              </a:solidFill>
              <a:latin typeface="+mn-lt"/>
            </a:endParaRPr>
          </a:p>
        </p:txBody>
      </p:sp>
      <p:pic>
        <p:nvPicPr>
          <p:cNvPr id="2" name="Grafik 1"/>
          <p:cNvPicPr>
            <a:picLocks noChangeAspect="1"/>
          </p:cNvPicPr>
          <p:nvPr/>
        </p:nvPicPr>
        <p:blipFill>
          <a:blip r:embed="rId3"/>
          <a:stretch>
            <a:fillRect/>
          </a:stretch>
        </p:blipFill>
        <p:spPr>
          <a:xfrm>
            <a:off x="457201" y="2558439"/>
            <a:ext cx="6779096" cy="3989205"/>
          </a:xfrm>
          <a:prstGeom prst="rect">
            <a:avLst/>
          </a:prstGeom>
        </p:spPr>
      </p:pic>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971</a:t>
            </a:r>
            <a:endParaRPr lang="de-DE" sz="8000" b="1" dirty="0">
              <a:solidFill>
                <a:schemeClr val="tx1"/>
              </a:solidFill>
              <a:latin typeface="+mj-lt"/>
            </a:endParaRPr>
          </a:p>
        </p:txBody>
      </p:sp>
    </p:spTree>
    <p:extLst>
      <p:ext uri="{BB962C8B-B14F-4D97-AF65-F5344CB8AC3E}">
        <p14:creationId xmlns:p14="http://schemas.microsoft.com/office/powerpoint/2010/main" val="3823290291"/>
      </p:ext>
    </p:extLst>
  </p:cSld>
  <p:clrMapOvr>
    <a:masterClrMapping/>
  </p:clrMapOvr>
</p:sld>
</file>

<file path=ppt/slides/slide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0" name="Textfeld 9"/>
          <p:cNvSpPr txBox="1">
            <a:spLocks noChangeArrowheads="1"/>
          </p:cNvSpPr>
          <p:nvPr/>
        </p:nvSpPr>
        <p:spPr bwMode="auto">
          <a:xfrm>
            <a:off x="453430" y="1052736"/>
            <a:ext cx="303845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Interpretation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1" name="Textfeld 10"/>
              <p:cNvSpPr txBox="1"/>
              <p:nvPr/>
            </p:nvSpPr>
            <p:spPr>
              <a:xfrm>
                <a:off x="468313" y="1548654"/>
                <a:ext cx="8218487" cy="707886"/>
              </a:xfrm>
              <a:prstGeom prst="rect">
                <a:avLst/>
              </a:prstGeom>
              <a:noFill/>
            </p:spPr>
            <p:txBody>
              <a:bodyPr wrap="square" rtlCol="0">
                <a:spAutoFit/>
              </a:bodyPr>
              <a:lstStyle/>
              <a:p>
                <a:pPr algn="just"/>
                <a:r>
                  <a:rPr lang="de-DE" sz="2000" dirty="0">
                    <a:latin typeface="+mn-lt"/>
                  </a:rPr>
                  <a:t>&gt;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𝑌</m:t>
                        </m:r>
                      </m:e>
                      <m:sub>
                        <m:r>
                          <a:rPr lang="de-DE" sz="2000" b="0" i="1" smtClean="0">
                            <a:latin typeface="Cambria Math" panose="02040503050406030204" pitchFamily="18" charset="0"/>
                          </a:rPr>
                          <m:t>𝑖</m:t>
                        </m:r>
                      </m:sub>
                    </m:sSub>
                  </m:oMath>
                </a14:m>
                <a:r>
                  <a:rPr lang="de-DE" sz="2000" dirty="0">
                    <a:latin typeface="+mn-lt"/>
                  </a:rPr>
                  <a:t> … </a:t>
                </a:r>
                <a14:m>
                  <m:oMath xmlns:m="http://schemas.openxmlformats.org/officeDocument/2006/math">
                    <m:r>
                      <a:rPr lang="de-DE" sz="2000" b="0" i="1" smtClean="0">
                        <a:latin typeface="Cambria Math" panose="02040503050406030204" pitchFamily="18" charset="0"/>
                      </a:rPr>
                      <m:t>𝑖</m:t>
                    </m:r>
                  </m:oMath>
                </a14:m>
                <a:r>
                  <a:rPr lang="de-DE" sz="2000" dirty="0">
                    <a:latin typeface="+mn-lt"/>
                  </a:rPr>
                  <a:t>-</a:t>
                </a:r>
                <a:r>
                  <a:rPr lang="de-DE" sz="2000" dirty="0" err="1">
                    <a:latin typeface="+mn-lt"/>
                  </a:rPr>
                  <a:t>te</a:t>
                </a:r>
                <a:r>
                  <a:rPr lang="de-DE" sz="2000" dirty="0">
                    <a:latin typeface="+mn-lt"/>
                  </a:rPr>
                  <a:t> Beobachtung der abhängigen (kausal beeinflussten) </a:t>
                </a:r>
              </a:p>
              <a:p>
                <a:pPr algn="just"/>
                <a:r>
                  <a:rPr lang="de-DE" sz="2000" dirty="0">
                    <a:latin typeface="+mn-lt"/>
                  </a:rPr>
                  <a:t>            Variablen, auch </a:t>
                </a:r>
                <a:r>
                  <a:rPr lang="de-DE" sz="2000" b="1" dirty="0" err="1">
                    <a:solidFill>
                      <a:srgbClr val="0070C0"/>
                    </a:solidFill>
                    <a:latin typeface="+mn-lt"/>
                  </a:rPr>
                  <a:t>Regressand</a:t>
                </a:r>
                <a:endParaRPr lang="de-DE" sz="2000" b="1" dirty="0">
                  <a:solidFill>
                    <a:srgbClr val="0070C0"/>
                  </a:solidFill>
                  <a:latin typeface="+mn-lt"/>
                </a:endParaRPr>
              </a:p>
            </p:txBody>
          </p:sp>
        </mc:Choice>
        <mc:Fallback xmlns="">
          <p:sp>
            <p:nvSpPr>
              <p:cNvPr id="11" name="Textfeld 10"/>
              <p:cNvSpPr txBox="1">
                <a:spLocks noRot="1" noChangeAspect="1" noMove="1" noResize="1" noEditPoints="1" noAdjustHandles="1" noChangeArrowheads="1" noChangeShapeType="1" noTextEdit="1"/>
              </p:cNvSpPr>
              <p:nvPr/>
            </p:nvSpPr>
            <p:spPr>
              <a:xfrm>
                <a:off x="468313" y="1548654"/>
                <a:ext cx="8218487" cy="707886"/>
              </a:xfrm>
              <a:prstGeom prst="rect">
                <a:avLst/>
              </a:prstGeom>
              <a:blipFill>
                <a:blip r:embed="rId3"/>
                <a:stretch>
                  <a:fillRect l="-816" t="-4310" b="-1465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feld 11"/>
              <p:cNvSpPr txBox="1"/>
              <p:nvPr/>
            </p:nvSpPr>
            <p:spPr>
              <a:xfrm>
                <a:off x="453430" y="2255197"/>
                <a:ext cx="8218487" cy="424796"/>
              </a:xfrm>
              <a:prstGeom prst="rect">
                <a:avLst/>
              </a:prstGeom>
              <a:noFill/>
            </p:spPr>
            <p:txBody>
              <a:bodyPr wrap="square" rtlCol="0">
                <a:spAutoFit/>
              </a:bodyPr>
              <a:lstStyle/>
              <a:p>
                <a:pPr algn="just"/>
                <a:r>
                  <a:rPr lang="de-DE" sz="2000" dirty="0">
                    <a:latin typeface="+mn-lt"/>
                  </a:rPr>
                  <a:t>&gt;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𝑖𝑗</m:t>
                        </m:r>
                      </m:sub>
                    </m:sSub>
                  </m:oMath>
                </a14:m>
                <a:r>
                  <a:rPr lang="de-DE" sz="2000" dirty="0">
                    <a:latin typeface="+mn-lt"/>
                  </a:rPr>
                  <a:t> … </a:t>
                </a:r>
                <a14:m>
                  <m:oMath xmlns:m="http://schemas.openxmlformats.org/officeDocument/2006/math">
                    <m:r>
                      <a:rPr lang="de-DE" sz="2000" b="0" i="1" smtClean="0">
                        <a:latin typeface="Cambria Math" panose="02040503050406030204" pitchFamily="18" charset="0"/>
                      </a:rPr>
                      <m:t>𝑖</m:t>
                    </m:r>
                  </m:oMath>
                </a14:m>
                <a:r>
                  <a:rPr lang="de-DE" sz="2000" dirty="0">
                    <a:latin typeface="+mn-lt"/>
                  </a:rPr>
                  <a:t>-</a:t>
                </a:r>
                <a:r>
                  <a:rPr lang="de-DE" sz="2000" dirty="0" err="1">
                    <a:latin typeface="+mn-lt"/>
                  </a:rPr>
                  <a:t>te</a:t>
                </a:r>
                <a:r>
                  <a:rPr lang="de-DE" sz="2000" dirty="0">
                    <a:latin typeface="+mn-lt"/>
                  </a:rPr>
                  <a:t> Beobachtung der </a:t>
                </a:r>
                <a14:m>
                  <m:oMath xmlns:m="http://schemas.openxmlformats.org/officeDocument/2006/math">
                    <m:r>
                      <a:rPr lang="de-DE" sz="2000" b="0" i="1" smtClean="0">
                        <a:latin typeface="Cambria Math" panose="02040503050406030204" pitchFamily="18" charset="0"/>
                      </a:rPr>
                      <m:t>𝑗</m:t>
                    </m:r>
                  </m:oMath>
                </a14:m>
                <a:r>
                  <a:rPr lang="de-DE" sz="2000" dirty="0">
                    <a:latin typeface="+mn-lt"/>
                  </a:rPr>
                  <a:t>-</a:t>
                </a:r>
                <a:r>
                  <a:rPr lang="de-DE" sz="2000" dirty="0" err="1">
                    <a:latin typeface="+mn-lt"/>
                  </a:rPr>
                  <a:t>ten</a:t>
                </a:r>
                <a:r>
                  <a:rPr lang="de-DE" sz="2000" dirty="0">
                    <a:latin typeface="+mn-lt"/>
                  </a:rPr>
                  <a:t> Einflussvariable, auch </a:t>
                </a:r>
                <a:r>
                  <a:rPr lang="de-DE" sz="2000" b="1" dirty="0">
                    <a:solidFill>
                      <a:srgbClr val="0070C0"/>
                    </a:solidFill>
                    <a:latin typeface="+mn-lt"/>
                  </a:rPr>
                  <a:t>Regressor</a:t>
                </a:r>
              </a:p>
            </p:txBody>
          </p:sp>
        </mc:Choice>
        <mc:Fallback xmlns="">
          <p:sp>
            <p:nvSpPr>
              <p:cNvPr id="12" name="Textfeld 11"/>
              <p:cNvSpPr txBox="1">
                <a:spLocks noRot="1" noChangeAspect="1" noMove="1" noResize="1" noEditPoints="1" noAdjustHandles="1" noChangeArrowheads="1" noChangeShapeType="1" noTextEdit="1"/>
              </p:cNvSpPr>
              <p:nvPr/>
            </p:nvSpPr>
            <p:spPr>
              <a:xfrm>
                <a:off x="453430" y="2255197"/>
                <a:ext cx="8218487" cy="424796"/>
              </a:xfrm>
              <a:prstGeom prst="rect">
                <a:avLst/>
              </a:prstGeom>
              <a:blipFill>
                <a:blip r:embed="rId4"/>
                <a:stretch>
                  <a:fillRect l="-741" t="-8571" b="-18571"/>
                </a:stretch>
              </a:blipFill>
            </p:spPr>
            <p:txBody>
              <a:bodyPr/>
              <a:lstStyle/>
              <a:p>
                <a:r>
                  <a:rPr lang="en-US">
                    <a:noFill/>
                  </a:rPr>
                  <a:t> </a:t>
                </a:r>
              </a:p>
            </p:txBody>
          </p:sp>
        </mc:Fallback>
      </mc:AlternateContent>
      <p:sp>
        <p:nvSpPr>
          <p:cNvPr id="13" name="Textfeld 12"/>
          <p:cNvSpPr txBox="1"/>
          <p:nvPr/>
        </p:nvSpPr>
        <p:spPr>
          <a:xfrm>
            <a:off x="468313" y="2707460"/>
            <a:ext cx="8218487" cy="707886"/>
          </a:xfrm>
          <a:prstGeom prst="rect">
            <a:avLst/>
          </a:prstGeom>
          <a:noFill/>
        </p:spPr>
        <p:txBody>
          <a:bodyPr wrap="square" rtlCol="0">
            <a:spAutoFit/>
          </a:bodyPr>
          <a:lstStyle/>
          <a:p>
            <a:pPr algn="just"/>
            <a:r>
              <a:rPr lang="de-DE" sz="2000" dirty="0">
                <a:latin typeface="+mn-lt"/>
              </a:rPr>
              <a:t>&gt; Regressoren üben mehr oder weniger direkte kausale Effekte auf</a:t>
            </a:r>
          </a:p>
          <a:p>
            <a:pPr algn="just"/>
            <a:r>
              <a:rPr lang="de-DE" sz="2000" b="1" dirty="0">
                <a:solidFill>
                  <a:srgbClr val="0070C0"/>
                </a:solidFill>
                <a:latin typeface="+mn-lt"/>
              </a:rPr>
              <a:t>   </a:t>
            </a:r>
            <a:r>
              <a:rPr lang="de-DE" sz="2000" dirty="0">
                <a:latin typeface="+mn-lt"/>
              </a:rPr>
              <a:t>Regressanden aus</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14" name="Textfeld 13"/>
              <p:cNvSpPr txBox="1"/>
              <p:nvPr/>
            </p:nvSpPr>
            <p:spPr>
              <a:xfrm>
                <a:off x="453429" y="3431875"/>
                <a:ext cx="8218487" cy="400110"/>
              </a:xfrm>
              <a:prstGeom prst="rect">
                <a:avLst/>
              </a:prstGeom>
              <a:noFill/>
            </p:spPr>
            <p:txBody>
              <a:bodyPr wrap="square" rtlCol="0">
                <a:spAutoFit/>
              </a:bodyPr>
              <a:lstStyle/>
              <a:p>
                <a:pPr algn="just"/>
                <a:r>
                  <a:rPr lang="de-DE" sz="2000" dirty="0">
                    <a:latin typeface="+mn-lt"/>
                  </a:rPr>
                  <a:t>&gt; In den Fehlern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𝑈</m:t>
                        </m:r>
                      </m:e>
                      <m:sub>
                        <m:r>
                          <a:rPr lang="de-DE" sz="2000" b="0" i="1" smtClean="0">
                            <a:latin typeface="Cambria Math" panose="02040503050406030204" pitchFamily="18" charset="0"/>
                          </a:rPr>
                          <m:t>𝑖</m:t>
                        </m:r>
                      </m:sub>
                    </m:sSub>
                  </m:oMath>
                </a14:m>
                <a:r>
                  <a:rPr lang="de-DE" sz="2000" b="1" dirty="0">
                    <a:solidFill>
                      <a:srgbClr val="0070C0"/>
                    </a:solidFill>
                    <a:latin typeface="+mn-lt"/>
                  </a:rPr>
                  <a:t> </a:t>
                </a:r>
                <a:r>
                  <a:rPr lang="de-DE" sz="2000" dirty="0">
                    <a:latin typeface="+mn-lt"/>
                  </a:rPr>
                  <a:t>stecken alle weiteren (kausalen) Einflüsse auf </a:t>
                </a:r>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𝑌</m:t>
                        </m:r>
                      </m:e>
                      <m:sub>
                        <m:r>
                          <a:rPr lang="de-DE" sz="2000" b="0" i="1" smtClean="0">
                            <a:latin typeface="Cambria Math" panose="02040503050406030204" pitchFamily="18" charset="0"/>
                          </a:rPr>
                          <m:t>𝑖</m:t>
                        </m:r>
                      </m:sub>
                    </m:sSub>
                  </m:oMath>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453429" y="3431875"/>
                <a:ext cx="8218487" cy="400110"/>
              </a:xfrm>
              <a:prstGeom prst="rect">
                <a:avLst/>
              </a:prstGeom>
              <a:blipFill>
                <a:blip r:embed="rId5"/>
                <a:stretch>
                  <a:fillRect l="-741" t="-9091"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53428" y="3868377"/>
                <a:ext cx="8218487" cy="1348126"/>
              </a:xfrm>
              <a:prstGeom prst="rect">
                <a:avLst/>
              </a:prstGeom>
              <a:noFill/>
            </p:spPr>
            <p:txBody>
              <a:bodyPr wrap="square" rtlCol="0">
                <a:spAutoFit/>
              </a:bodyPr>
              <a:lstStyle/>
              <a:p>
                <a:pPr algn="just"/>
                <a:r>
                  <a:rPr lang="de-DE" sz="2000" dirty="0">
                    <a:latin typeface="+mn-lt"/>
                  </a:rPr>
                  <a:t>&gt; Abhängigkeit linear: </a:t>
                </a:r>
              </a:p>
              <a:p>
                <a:pPr algn="just"/>
                <a:r>
                  <a:rPr lang="de-DE" sz="2000" dirty="0">
                    <a:latin typeface="+mn-lt"/>
                  </a:rPr>
                  <a:t>   Veränderung der </a:t>
                </a:r>
                <a14:m>
                  <m:oMath xmlns:m="http://schemas.openxmlformats.org/officeDocument/2006/math">
                    <m:r>
                      <a:rPr lang="de-DE" sz="2000" b="0" i="1" smtClean="0">
                        <a:latin typeface="Cambria Math" panose="02040503050406030204" pitchFamily="18" charset="0"/>
                      </a:rPr>
                      <m:t>𝑗</m:t>
                    </m:r>
                  </m:oMath>
                </a14:m>
                <a:r>
                  <a:rPr lang="de-DE" sz="2000" dirty="0">
                    <a:latin typeface="+mn-lt"/>
                  </a:rPr>
                  <a:t>-</a:t>
                </a:r>
                <a:r>
                  <a:rPr lang="de-DE" sz="2000" dirty="0" err="1">
                    <a:latin typeface="+mn-lt"/>
                  </a:rPr>
                  <a:t>ten</a:t>
                </a:r>
                <a:r>
                  <a:rPr lang="de-DE" sz="2000" dirty="0">
                    <a:latin typeface="+mn-lt"/>
                  </a:rPr>
                  <a:t> Einflussvariable um </a:t>
                </a:r>
                <a14:m>
                  <m:oMath xmlns:m="http://schemas.openxmlformats.org/officeDocument/2006/math">
                    <m:r>
                      <a:rPr lang="de-DE" sz="200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𝑥</m:t>
                    </m:r>
                  </m:oMath>
                </a14:m>
                <a:r>
                  <a:rPr lang="de-DE" sz="2000" dirty="0">
                    <a:latin typeface="+mn-lt"/>
                  </a:rPr>
                  <a:t> Einheiten führt zu </a:t>
                </a:r>
              </a:p>
              <a:p>
                <a:pPr algn="just"/>
                <a:r>
                  <a:rPr lang="de-DE" sz="2000" dirty="0">
                    <a:latin typeface="+mn-lt"/>
                  </a:rPr>
                  <a:t>   einer Veränderung des abhängigen Variable um </a:t>
                </a:r>
                <a14:m>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𝑗</m:t>
                        </m:r>
                      </m:sub>
                    </m:sSub>
                    <m:r>
                      <a:rPr lang="de-DE" sz="2000" i="1" smtClean="0">
                        <a:latin typeface="Cambria Math" panose="02040503050406030204" pitchFamily="18" charset="0"/>
                        <a:ea typeface="Cambria Math" panose="02040503050406030204" pitchFamily="18" charset="0"/>
                      </a:rPr>
                      <m:t>∆</m:t>
                    </m:r>
                    <m:r>
                      <a:rPr lang="de-DE" sz="2000" b="0" i="1" smtClean="0">
                        <a:latin typeface="Cambria Math" panose="02040503050406030204" pitchFamily="18" charset="0"/>
                        <a:ea typeface="Cambria Math" panose="02040503050406030204" pitchFamily="18" charset="0"/>
                      </a:rPr>
                      <m:t>𝑥</m:t>
                    </m:r>
                  </m:oMath>
                </a14:m>
                <a:r>
                  <a:rPr lang="de-DE" sz="2000" dirty="0">
                    <a:latin typeface="+mn-lt"/>
                  </a:rPr>
                  <a:t> Einheiten, </a:t>
                </a:r>
              </a:p>
              <a:p>
                <a:pPr algn="just"/>
                <a:r>
                  <a:rPr lang="de-DE" sz="2000" dirty="0">
                    <a:latin typeface="+mn-lt"/>
                  </a:rPr>
                  <a:t>   gegeben, dass andere Einflussvariablen und Fehler konstant bleiben.</a:t>
                </a:r>
              </a:p>
            </p:txBody>
          </p:sp>
        </mc:Choice>
        <mc:Fallback xmlns="">
          <p:sp>
            <p:nvSpPr>
              <p:cNvPr id="15" name="Textfeld 14"/>
              <p:cNvSpPr txBox="1">
                <a:spLocks noRot="1" noChangeAspect="1" noMove="1" noResize="1" noEditPoints="1" noAdjustHandles="1" noChangeArrowheads="1" noChangeShapeType="1" noTextEdit="1"/>
              </p:cNvSpPr>
              <p:nvPr/>
            </p:nvSpPr>
            <p:spPr>
              <a:xfrm>
                <a:off x="453428" y="3868377"/>
                <a:ext cx="8218487" cy="1348126"/>
              </a:xfrm>
              <a:prstGeom prst="rect">
                <a:avLst/>
              </a:prstGeom>
              <a:blipFill>
                <a:blip r:embed="rId6"/>
                <a:stretch>
                  <a:fillRect l="-741" t="-2715" b="-7240"/>
                </a:stretch>
              </a:blipFill>
            </p:spPr>
            <p:txBody>
              <a:bodyPr/>
              <a:lstStyle/>
              <a:p>
                <a:r>
                  <a:rPr lang="en-US">
                    <a:noFill/>
                  </a:rPr>
                  <a:t> </a:t>
                </a:r>
              </a:p>
            </p:txBody>
          </p:sp>
        </mc:Fallback>
      </mc:AlternateContent>
      <p:sp>
        <p:nvSpPr>
          <p:cNvPr id="16" name="Textfeld 15"/>
          <p:cNvSpPr txBox="1"/>
          <p:nvPr/>
        </p:nvSpPr>
        <p:spPr>
          <a:xfrm>
            <a:off x="453427" y="5256887"/>
            <a:ext cx="8218487" cy="707886"/>
          </a:xfrm>
          <a:prstGeom prst="rect">
            <a:avLst/>
          </a:prstGeom>
          <a:noFill/>
        </p:spPr>
        <p:txBody>
          <a:bodyPr wrap="square" rtlCol="0">
            <a:spAutoFit/>
          </a:bodyPr>
          <a:lstStyle/>
          <a:p>
            <a:pPr algn="just"/>
            <a:r>
              <a:rPr lang="de-DE" sz="2000" dirty="0">
                <a:latin typeface="+mn-lt"/>
              </a:rPr>
              <a:t>&gt; Deutung der Regressionskoeffizienten als direkte (kausale) Effekte</a:t>
            </a:r>
          </a:p>
          <a:p>
            <a:pPr algn="just"/>
            <a:r>
              <a:rPr lang="de-DE" sz="2000" dirty="0">
                <a:latin typeface="+mn-lt"/>
              </a:rPr>
              <a:t>   der einzelnen Einflussvariablen</a:t>
            </a:r>
          </a:p>
        </p:txBody>
      </p:sp>
      <p:sp>
        <p:nvSpPr>
          <p:cNvPr id="1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972</a:t>
            </a:r>
            <a:endParaRPr lang="de-DE" sz="8000" b="1" dirty="0">
              <a:solidFill>
                <a:schemeClr val="tx1"/>
              </a:solidFill>
              <a:latin typeface="+mj-lt"/>
            </a:endParaRPr>
          </a:p>
        </p:txBody>
      </p:sp>
    </p:spTree>
    <p:extLst>
      <p:ext uri="{BB962C8B-B14F-4D97-AF65-F5344CB8AC3E}">
        <p14:creationId xmlns:p14="http://schemas.microsoft.com/office/powerpoint/2010/main" val="3962436552"/>
      </p:ext>
    </p:extLst>
  </p:cSld>
  <p:clrMapOvr>
    <a:masterClrMapping/>
  </p:clrMapOvr>
</p:sld>
</file>

<file path=ppt/slides/slide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50571" y="1052736"/>
            <a:ext cx="497603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Ensembles von Modellannahmen </a:t>
            </a:r>
            <a:r>
              <a:rPr lang="de-DE" sz="2000" dirty="0">
                <a:solidFill>
                  <a:srgbClr val="0070C0"/>
                </a:solidFill>
                <a:latin typeface="+mn-lt"/>
              </a:rPr>
              <a:t>●</a:t>
            </a:r>
            <a:endParaRPr lang="de-DE" sz="2000" b="1" dirty="0">
              <a:solidFill>
                <a:srgbClr val="0070C0"/>
              </a:solidFill>
              <a:latin typeface="+mn-lt"/>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973</a:t>
            </a:r>
            <a:endParaRPr lang="de-DE" sz="8000" b="1" dirty="0">
              <a:solidFill>
                <a:schemeClr val="tx1"/>
              </a:solidFill>
              <a:latin typeface="+mj-lt"/>
            </a:endParaRPr>
          </a:p>
        </p:txBody>
      </p:sp>
      <p:sp>
        <p:nvSpPr>
          <p:cNvPr id="13" name="Textfeld 12"/>
          <p:cNvSpPr txBox="1">
            <a:spLocks noChangeArrowheads="1"/>
          </p:cNvSpPr>
          <p:nvPr/>
        </p:nvSpPr>
        <p:spPr bwMode="auto">
          <a:xfrm>
            <a:off x="450571" y="5291019"/>
            <a:ext cx="3758530"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Keine </a:t>
            </a:r>
            <a:r>
              <a:rPr lang="de-DE" sz="2000" b="1" dirty="0" err="1">
                <a:solidFill>
                  <a:srgbClr val="0070C0"/>
                </a:solidFill>
                <a:latin typeface="+mn-lt"/>
              </a:rPr>
              <a:t>Multikollinearität</a:t>
            </a:r>
            <a:r>
              <a:rPr lang="de-DE" sz="2000" b="1" dirty="0">
                <a:solidFill>
                  <a:srgbClr val="0070C0"/>
                </a:solidFill>
                <a:latin typeface="+mn-lt"/>
              </a:rPr>
              <a:t> </a:t>
            </a:r>
            <a:r>
              <a:rPr lang="de-DE" sz="2000" dirty="0">
                <a:solidFill>
                  <a:srgbClr val="0070C0"/>
                </a:solidFill>
                <a:latin typeface="+mn-lt"/>
              </a:rPr>
              <a:t>●</a:t>
            </a:r>
            <a:endParaRPr lang="de-DE" sz="2000" b="1" dirty="0">
              <a:solidFill>
                <a:srgbClr val="0070C0"/>
              </a:solidFill>
              <a:latin typeface="+mn-lt"/>
            </a:endParaRPr>
          </a:p>
        </p:txBody>
      </p:sp>
      <p:sp>
        <p:nvSpPr>
          <p:cNvPr id="14" name="Textfeld 13"/>
          <p:cNvSpPr txBox="1"/>
          <p:nvPr/>
        </p:nvSpPr>
        <p:spPr>
          <a:xfrm>
            <a:off x="492621" y="5743305"/>
            <a:ext cx="6696745" cy="400110"/>
          </a:xfrm>
          <a:prstGeom prst="rect">
            <a:avLst/>
          </a:prstGeom>
          <a:noFill/>
        </p:spPr>
        <p:txBody>
          <a:bodyPr wrap="square" rtlCol="0">
            <a:spAutoFit/>
          </a:bodyPr>
          <a:lstStyle/>
          <a:p>
            <a:pPr algn="just"/>
            <a:r>
              <a:rPr lang="de-DE" sz="2000" dirty="0">
                <a:latin typeface="+mn-lt"/>
              </a:rPr>
              <a:t>(A4M): Regressoren dürfen nicht perfekt linear abhängig sein</a:t>
            </a:r>
          </a:p>
        </p:txBody>
      </p:sp>
      <p:pic>
        <p:nvPicPr>
          <p:cNvPr id="2" name="Grafik 1"/>
          <p:cNvPicPr>
            <a:picLocks noChangeAspect="1"/>
          </p:cNvPicPr>
          <p:nvPr/>
        </p:nvPicPr>
        <p:blipFill>
          <a:blip r:embed="rId3"/>
          <a:stretch>
            <a:fillRect/>
          </a:stretch>
        </p:blipFill>
        <p:spPr>
          <a:xfrm>
            <a:off x="468313" y="1606340"/>
            <a:ext cx="7591425" cy="3390900"/>
          </a:xfrm>
          <a:prstGeom prst="rect">
            <a:avLst/>
          </a:prstGeom>
        </p:spPr>
      </p:pic>
    </p:spTree>
    <p:extLst>
      <p:ext uri="{BB962C8B-B14F-4D97-AF65-F5344CB8AC3E}">
        <p14:creationId xmlns:p14="http://schemas.microsoft.com/office/powerpoint/2010/main" val="3116117117"/>
      </p:ext>
    </p:extLst>
  </p:cSld>
  <p:clrMapOvr>
    <a:masterClrMapping/>
  </p:clrMapOvr>
</p:sld>
</file>

<file path=ppt/slides/slide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Textfeld 7"/>
          <p:cNvSpPr txBox="1">
            <a:spLocks noChangeArrowheads="1"/>
          </p:cNvSpPr>
          <p:nvPr/>
        </p:nvSpPr>
        <p:spPr bwMode="auto">
          <a:xfrm>
            <a:off x="468313" y="978005"/>
            <a:ext cx="4697857"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Modellimmanente Eigenschaften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a:spLocks noChangeArrowheads="1"/>
          </p:cNvSpPr>
          <p:nvPr/>
        </p:nvSpPr>
        <p:spPr bwMode="auto">
          <a:xfrm>
            <a:off x="460871" y="3468235"/>
            <a:ext cx="82222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Theoretische Regressionsebene = theoretische KQ-Regressionsebene </a:t>
            </a:r>
            <a:r>
              <a:rPr lang="de-DE" sz="2000" dirty="0">
                <a:solidFill>
                  <a:srgbClr val="0070C0"/>
                </a:solidFill>
                <a:latin typeface="+mn-lt"/>
              </a:rPr>
              <a:t>●</a:t>
            </a:r>
            <a:endParaRPr lang="de-DE" sz="2000" b="1" dirty="0">
              <a:solidFill>
                <a:srgbClr val="0070C0"/>
              </a:solidFill>
              <a:latin typeface="+mn-lt"/>
            </a:endParaRPr>
          </a:p>
        </p:txBody>
      </p:sp>
      <p:sp>
        <p:nvSpPr>
          <p:cNvPr id="16" name="Rechteck 1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4" name="Textfeld 13"/>
          <p:cNvSpPr txBox="1"/>
          <p:nvPr/>
        </p:nvSpPr>
        <p:spPr>
          <a:xfrm>
            <a:off x="468313" y="1411394"/>
            <a:ext cx="8271470" cy="707886"/>
          </a:xfrm>
          <a:prstGeom prst="rect">
            <a:avLst/>
          </a:prstGeom>
          <a:noFill/>
        </p:spPr>
        <p:txBody>
          <a:bodyPr wrap="square" rtlCol="0">
            <a:spAutoFit/>
          </a:bodyPr>
          <a:lstStyle/>
          <a:p>
            <a:pPr algn="just"/>
            <a:r>
              <a:rPr lang="de-DE" sz="2000" dirty="0">
                <a:latin typeface="+mn-lt"/>
              </a:rPr>
              <a:t>&gt; Eigenschaften (1) bis (17) von Tabelle 12.1.1 (</a:t>
            </a:r>
            <a:r>
              <a:rPr lang="de-DE" sz="2000">
                <a:latin typeface="+mn-lt"/>
              </a:rPr>
              <a:t>Folie 878) </a:t>
            </a:r>
            <a:r>
              <a:rPr lang="de-DE" sz="2000" dirty="0">
                <a:latin typeface="+mn-lt"/>
              </a:rPr>
              <a:t>können analog</a:t>
            </a:r>
          </a:p>
          <a:p>
            <a:pPr algn="just"/>
            <a:r>
              <a:rPr lang="de-DE" sz="2000" dirty="0">
                <a:latin typeface="+mn-lt"/>
              </a:rPr>
              <a:t>   auf den multiplen Fall übertragen werden. Insbesondere gilt dann etwa:</a:t>
            </a:r>
          </a:p>
        </p:txBody>
      </p:sp>
      <mc:AlternateContent xmlns:mc="http://schemas.openxmlformats.org/markup-compatibility/2006" xmlns:a14="http://schemas.microsoft.com/office/drawing/2010/main">
        <mc:Choice Requires="a14">
          <p:sp>
            <p:nvSpPr>
              <p:cNvPr id="15" name="Textfeld 14"/>
              <p:cNvSpPr txBox="1"/>
              <p:nvPr/>
            </p:nvSpPr>
            <p:spPr>
              <a:xfrm>
                <a:off x="1149549" y="2098809"/>
                <a:ext cx="6912768" cy="446917"/>
              </a:xfrm>
              <a:prstGeom prst="rect">
                <a:avLst/>
              </a:prstGeom>
              <a:noFill/>
            </p:spPr>
            <p:txBody>
              <a:bodyPr wrap="square" rtlCol="0">
                <a:spAutoFit/>
              </a:bodyPr>
              <a:lstStyle/>
              <a:p>
                <a:pPr algn="just"/>
                <a14:m>
                  <m:oMath xmlns:m="http://schemas.openxmlformats.org/officeDocument/2006/math">
                    <m:r>
                      <a:rPr lang="de-DE" sz="2000" b="0" i="1" smtClean="0">
                        <a:latin typeface="Cambria Math" panose="02040503050406030204" pitchFamily="18" charset="0"/>
                      </a:rPr>
                      <m:t>𝐶𝑜𝑣</m:t>
                    </m:r>
                    <m:d>
                      <m:dPr>
                        <m:ctrlPr>
                          <a:rPr lang="de-DE" sz="2000" b="0" i="1" smtClean="0">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𝑖𝑗</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𝑈</m:t>
                            </m:r>
                          </m:e>
                          <m:sub>
                            <m:r>
                              <a:rPr lang="de-DE" sz="2000" b="0" i="1" smtClean="0">
                                <a:latin typeface="Cambria Math" panose="02040503050406030204" pitchFamily="18" charset="0"/>
                              </a:rPr>
                              <m:t>𝑖</m:t>
                            </m:r>
                          </m:sub>
                        </m:sSub>
                      </m:e>
                    </m:d>
                    <m:r>
                      <a:rPr lang="de-DE" sz="2000" i="1">
                        <a:latin typeface="Cambria Math" panose="02040503050406030204" pitchFamily="18" charset="0"/>
                      </a:rPr>
                      <m:t>=</m:t>
                    </m:r>
                    <m:r>
                      <a:rPr lang="de-DE" sz="2000" b="0" i="1" smtClean="0">
                        <a:latin typeface="Cambria Math" panose="02040503050406030204" pitchFamily="18" charset="0"/>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𝑖𝑗</m:t>
                            </m:r>
                          </m:sub>
                        </m:sSub>
                        <m:sSub>
                          <m:sSubPr>
                            <m:ctrlPr>
                              <a:rPr lang="de-DE" sz="2000" i="1">
                                <a:latin typeface="Cambria Math" panose="02040503050406030204" pitchFamily="18" charset="0"/>
                              </a:rPr>
                            </m:ctrlPr>
                          </m:sSubPr>
                          <m:e>
                            <m:r>
                              <a:rPr lang="de-DE" sz="2000" i="1">
                                <a:latin typeface="Cambria Math" panose="02040503050406030204" pitchFamily="18" charset="0"/>
                              </a:rPr>
                              <m:t>𝑈</m:t>
                            </m:r>
                          </m:e>
                          <m:sub>
                            <m:r>
                              <a:rPr lang="de-DE" sz="2000" i="1">
                                <a:latin typeface="Cambria Math" panose="02040503050406030204" pitchFamily="18" charset="0"/>
                              </a:rPr>
                              <m:t>𝑖</m:t>
                            </m:r>
                          </m:sub>
                        </m:sSub>
                      </m:e>
                    </m:d>
                    <m:r>
                      <a:rPr lang="de-DE" sz="2000" b="0" i="1" smtClean="0">
                        <a:latin typeface="Cambria Math" panose="02040503050406030204" pitchFamily="18" charset="0"/>
                      </a:rPr>
                      <m:t>=0</m:t>
                    </m:r>
                  </m:oMath>
                </a14:m>
                <a:r>
                  <a:rPr lang="de-DE" sz="2000" b="1" dirty="0">
                    <a:solidFill>
                      <a:srgbClr val="0070C0"/>
                    </a:solidFill>
                    <a:latin typeface="+mn-lt"/>
                  </a:rPr>
                  <a:t> </a:t>
                </a:r>
                <a:r>
                  <a:rPr lang="de-DE" sz="2000" dirty="0">
                    <a:latin typeface="+mn-lt"/>
                  </a:rPr>
                  <a:t>für </a:t>
                </a:r>
                <a14:m>
                  <m:oMath xmlns:m="http://schemas.openxmlformats.org/officeDocument/2006/math">
                    <m:r>
                      <a:rPr lang="de-DE" sz="2000" b="0" i="1" smtClean="0">
                        <a:latin typeface="Cambria Math" panose="02040503050406030204" pitchFamily="18" charset="0"/>
                      </a:rPr>
                      <m:t>𝑖</m:t>
                    </m:r>
                    <m:r>
                      <a:rPr lang="de-DE" sz="2000" b="0" i="1" smtClean="0">
                        <a:latin typeface="Cambria Math" panose="02040503050406030204" pitchFamily="18" charset="0"/>
                      </a:rPr>
                      <m:t>=1,…,</m:t>
                    </m:r>
                    <m:r>
                      <a:rPr lang="de-DE" sz="2000" b="0" i="1" smtClean="0">
                        <a:latin typeface="Cambria Math" panose="02040503050406030204" pitchFamily="18" charset="0"/>
                      </a:rPr>
                      <m:t>𝑛</m:t>
                    </m:r>
                  </m:oMath>
                </a14:m>
                <a:r>
                  <a:rPr lang="de-DE" sz="2000" dirty="0">
                    <a:latin typeface="+mn-lt"/>
                  </a:rPr>
                  <a:t> und </a:t>
                </a:r>
                <a14:m>
                  <m:oMath xmlns:m="http://schemas.openxmlformats.org/officeDocument/2006/math">
                    <m:r>
                      <a:rPr lang="de-DE" sz="2000" b="0" i="1" smtClean="0">
                        <a:latin typeface="Cambria Math" panose="02040503050406030204" pitchFamily="18" charset="0"/>
                      </a:rPr>
                      <m:t>𝑗</m:t>
                    </m:r>
                    <m:r>
                      <a:rPr lang="de-DE" sz="2000" b="0" i="1" smtClean="0">
                        <a:latin typeface="Cambria Math" panose="02040503050406030204" pitchFamily="18" charset="0"/>
                      </a:rPr>
                      <m:t>=1,…,</m:t>
                    </m:r>
                    <m:r>
                      <a:rPr lang="de-DE" sz="2000" b="0" i="1" smtClean="0">
                        <a:latin typeface="Cambria Math" panose="02040503050406030204" pitchFamily="18" charset="0"/>
                      </a:rPr>
                      <m:t>𝑝</m:t>
                    </m:r>
                  </m:oMath>
                </a14:m>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1149549" y="2098809"/>
                <a:ext cx="6912768" cy="446917"/>
              </a:xfrm>
              <a:prstGeom prst="rect">
                <a:avLst/>
              </a:prstGeom>
              <a:blipFill>
                <a:blip r:embed="rId5"/>
                <a:stretch>
                  <a:fillRect t="-2703" b="-1621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664543" y="2519789"/>
                <a:ext cx="8075240" cy="400110"/>
              </a:xfrm>
              <a:prstGeom prst="rect">
                <a:avLst/>
              </a:prstGeom>
              <a:noFill/>
            </p:spPr>
            <p:txBody>
              <a:bodyPr wrap="square" rtlCol="0">
                <a:spAutoFit/>
              </a:bodyPr>
              <a:lstStyle/>
              <a:p>
                <a:pPr algn="just"/>
                <a14:m>
                  <m:oMath xmlns:m="http://schemas.openxmlformats.org/officeDocument/2006/math">
                    <m:r>
                      <a:rPr lang="de-DE" sz="2000" i="1" smtClean="0">
                        <a:latin typeface="Cambria Math" panose="02040503050406030204" pitchFamily="18" charset="0"/>
                        <a:ea typeface="Cambria Math" panose="02040503050406030204" pitchFamily="18" charset="0"/>
                      </a:rPr>
                      <m:t>⇒</m:t>
                    </m:r>
                  </m:oMath>
                </a14:m>
                <a:r>
                  <a:rPr lang="de-DE" sz="2000" dirty="0">
                    <a:latin typeface="+mn-lt"/>
                  </a:rPr>
                  <a:t>    Fehler ist mit allen Regressoren </a:t>
                </a:r>
                <a:r>
                  <a:rPr lang="de-DE" sz="2000" dirty="0" err="1">
                    <a:latin typeface="+mn-lt"/>
                  </a:rPr>
                  <a:t>unkorreliert</a:t>
                </a:r>
                <a:endParaRPr lang="de-DE" sz="2000" dirty="0">
                  <a:latin typeface="+mn-lt"/>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664543" y="2519789"/>
                <a:ext cx="8075240" cy="400110"/>
              </a:xfrm>
              <a:prstGeom prst="rect">
                <a:avLst/>
              </a:prstGeom>
              <a:blipFill>
                <a:blip r:embed="rId6"/>
                <a:stretch>
                  <a:fillRect t="-7576" b="-25758"/>
                </a:stretch>
              </a:blipFill>
            </p:spPr>
            <p:txBody>
              <a:bodyPr/>
              <a:lstStyle/>
              <a:p>
                <a:r>
                  <a:rPr lang="en-US">
                    <a:noFill/>
                  </a:rPr>
                  <a:t> </a:t>
                </a:r>
              </a:p>
            </p:txBody>
          </p:sp>
        </mc:Fallback>
      </mc:AlternateContent>
      <p:sp>
        <p:nvSpPr>
          <p:cNvPr id="18" name="Textfeld 17"/>
          <p:cNvSpPr txBox="1"/>
          <p:nvPr/>
        </p:nvSpPr>
        <p:spPr>
          <a:xfrm>
            <a:off x="453430" y="2946235"/>
            <a:ext cx="8271470" cy="400110"/>
          </a:xfrm>
          <a:prstGeom prst="rect">
            <a:avLst/>
          </a:prstGeom>
          <a:noFill/>
        </p:spPr>
        <p:txBody>
          <a:bodyPr wrap="square" rtlCol="0">
            <a:spAutoFit/>
          </a:bodyPr>
          <a:lstStyle/>
          <a:p>
            <a:pPr algn="just"/>
            <a:r>
              <a:rPr lang="de-DE" sz="2000" dirty="0">
                <a:latin typeface="+mn-lt"/>
              </a:rPr>
              <a:t>&gt; Zu den Eigenschaften (16) und (17) beachte man nachfolgenden Satz. </a:t>
            </a:r>
          </a:p>
        </p:txBody>
      </p:sp>
      <p:pic>
        <p:nvPicPr>
          <p:cNvPr id="2" name="Grafik 1"/>
          <p:cNvPicPr>
            <a:picLocks noChangeAspect="1"/>
          </p:cNvPicPr>
          <p:nvPr/>
        </p:nvPicPr>
        <p:blipFill>
          <a:blip r:embed="rId7"/>
          <a:stretch>
            <a:fillRect/>
          </a:stretch>
        </p:blipFill>
        <p:spPr>
          <a:xfrm>
            <a:off x="462955" y="3889663"/>
            <a:ext cx="7581900" cy="1104900"/>
          </a:xfrm>
          <a:prstGeom prst="rect">
            <a:avLst/>
          </a:prstGeom>
        </p:spPr>
      </p:pic>
      <p:pic>
        <p:nvPicPr>
          <p:cNvPr id="3" name="Grafik 2"/>
          <p:cNvPicPr>
            <a:picLocks noChangeAspect="1"/>
          </p:cNvPicPr>
          <p:nvPr/>
        </p:nvPicPr>
        <p:blipFill>
          <a:blip r:embed="rId8"/>
          <a:stretch>
            <a:fillRect/>
          </a:stretch>
        </p:blipFill>
        <p:spPr>
          <a:xfrm>
            <a:off x="453430" y="4994563"/>
            <a:ext cx="7591425" cy="1600200"/>
          </a:xfrm>
          <a:prstGeom prst="rect">
            <a:avLst/>
          </a:prstGeom>
        </p:spPr>
      </p:pic>
      <p:sp>
        <p:nvSpPr>
          <p:cNvPr id="2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974</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155841725"/>
      </p:ext>
    </p:extLst>
  </p:cSld>
  <p:clrMapOvr>
    <a:masterClrMapping/>
  </p:clrMapOvr>
</p:sld>
</file>

<file path=ppt/slides/slide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2222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Schätzen und Testen </a:t>
            </a:r>
            <a:r>
              <a:rPr lang="de-DE" sz="2000" dirty="0">
                <a:solidFill>
                  <a:srgbClr val="0070C0"/>
                </a:solidFill>
                <a:latin typeface="+mn-lt"/>
              </a:rPr>
              <a:t>●</a:t>
            </a:r>
            <a:endParaRPr lang="de-DE" sz="2000" b="1" dirty="0">
              <a:solidFill>
                <a:srgbClr val="0070C0"/>
              </a:solidFill>
              <a:latin typeface="+mn-lt"/>
            </a:endParaRP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975</a:t>
            </a:r>
            <a:endParaRPr lang="de-DE" sz="8000" b="1" dirty="0">
              <a:solidFill>
                <a:schemeClr val="tx1"/>
              </a:solidFill>
              <a:latin typeface="+mj-lt"/>
            </a:endParaRPr>
          </a:p>
        </p:txBody>
      </p:sp>
      <p:sp>
        <p:nvSpPr>
          <p:cNvPr id="11" name="Textfeld 10"/>
          <p:cNvSpPr txBox="1"/>
          <p:nvPr/>
        </p:nvSpPr>
        <p:spPr>
          <a:xfrm>
            <a:off x="468313" y="1534634"/>
            <a:ext cx="8271470" cy="1015663"/>
          </a:xfrm>
          <a:prstGeom prst="rect">
            <a:avLst/>
          </a:prstGeom>
          <a:noFill/>
        </p:spPr>
        <p:txBody>
          <a:bodyPr wrap="square" rtlCol="0">
            <a:spAutoFit/>
          </a:bodyPr>
          <a:lstStyle/>
          <a:p>
            <a:pPr algn="just"/>
            <a:r>
              <a:rPr lang="de-DE" sz="2000" dirty="0">
                <a:latin typeface="+mn-lt"/>
              </a:rPr>
              <a:t>&gt; Formeln für die Regressionskoeffizienten aus der empirischen </a:t>
            </a:r>
          </a:p>
          <a:p>
            <a:pPr algn="just"/>
            <a:r>
              <a:rPr lang="de-DE" sz="2000" dirty="0">
                <a:latin typeface="+mn-lt"/>
              </a:rPr>
              <a:t>   multiplen Regression werden in stochastische Varianten über-</a:t>
            </a:r>
          </a:p>
          <a:p>
            <a:pPr algn="just"/>
            <a:r>
              <a:rPr lang="de-DE" sz="2000" dirty="0">
                <a:latin typeface="+mn-lt"/>
              </a:rPr>
              <a:t>   führt und als Schätzer interpretiert</a:t>
            </a:r>
          </a:p>
        </p:txBody>
      </p:sp>
      <mc:AlternateContent xmlns:mc="http://schemas.openxmlformats.org/markup-compatibility/2006" xmlns:a14="http://schemas.microsoft.com/office/drawing/2010/main">
        <mc:Choice Requires="a14">
          <p:sp>
            <p:nvSpPr>
              <p:cNvPr id="12" name="Textfeld 11"/>
              <p:cNvSpPr txBox="1"/>
              <p:nvPr/>
            </p:nvSpPr>
            <p:spPr>
              <a:xfrm>
                <a:off x="468312" y="2569050"/>
                <a:ext cx="6984007" cy="707886"/>
              </a:xfrm>
              <a:prstGeom prst="rect">
                <a:avLst/>
              </a:prstGeom>
              <a:noFill/>
            </p:spPr>
            <p:txBody>
              <a:bodyPr wrap="square" rtlCol="0">
                <a:spAutoFit/>
              </a:bodyPr>
              <a:lstStyle/>
              <a:p>
                <a:pPr algn="just"/>
                <a:r>
                  <a:rPr lang="de-DE" sz="2000" dirty="0">
                    <a:latin typeface="+mn-lt"/>
                  </a:rPr>
                  <a:t>&gt; In Modellen KS und BH (u.i.v.-Schema) ergibt sich dann etwa</a:t>
                </a:r>
              </a:p>
              <a:p>
                <a:pPr algn="just"/>
                <a:r>
                  <a:rPr lang="de-DE" sz="2000" dirty="0">
                    <a:latin typeface="+mn-lt"/>
                  </a:rPr>
                  <a:t>   im Spezialfall </a:t>
                </a:r>
                <a14:m>
                  <m:oMath xmlns:m="http://schemas.openxmlformats.org/officeDocument/2006/math">
                    <m:r>
                      <a:rPr lang="de-DE" sz="2000" b="0" i="1" smtClean="0">
                        <a:latin typeface="Cambria Math" panose="02040503050406030204" pitchFamily="18" charset="0"/>
                      </a:rPr>
                      <m:t>𝑝</m:t>
                    </m:r>
                    <m:r>
                      <a:rPr lang="de-DE" sz="2000" b="0" i="1" smtClean="0">
                        <a:latin typeface="Cambria Math" panose="02040503050406030204" pitchFamily="18" charset="0"/>
                      </a:rPr>
                      <m:t>=2</m:t>
                    </m:r>
                  </m:oMath>
                </a14:m>
                <a:r>
                  <a:rPr lang="de-DE" sz="2000" dirty="0">
                    <a:latin typeface="+mn-lt"/>
                  </a:rPr>
                  <a:t>: </a:t>
                </a:r>
              </a:p>
            </p:txBody>
          </p:sp>
        </mc:Choice>
        <mc:Fallback xmlns="">
          <p:sp>
            <p:nvSpPr>
              <p:cNvPr id="12" name="Textfeld 11"/>
              <p:cNvSpPr txBox="1">
                <a:spLocks noRot="1" noChangeAspect="1" noMove="1" noResize="1" noEditPoints="1" noAdjustHandles="1" noChangeArrowheads="1" noChangeShapeType="1" noTextEdit="1"/>
              </p:cNvSpPr>
              <p:nvPr/>
            </p:nvSpPr>
            <p:spPr>
              <a:xfrm>
                <a:off x="468312" y="2569050"/>
                <a:ext cx="6984007" cy="707886"/>
              </a:xfrm>
              <a:prstGeom prst="rect">
                <a:avLst/>
              </a:prstGeom>
              <a:blipFill>
                <a:blip r:embed="rId3"/>
                <a:stretch>
                  <a:fillRect l="-961" t="-4274" b="-1367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Textfeld 12"/>
              <p:cNvSpPr txBox="1"/>
              <p:nvPr/>
            </p:nvSpPr>
            <p:spPr>
              <a:xfrm>
                <a:off x="1043608" y="3276070"/>
                <a:ext cx="4444128" cy="480644"/>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rPr>
                            <m:t>0</m:t>
                          </m:r>
                        </m:sub>
                      </m:sSub>
                      <m:r>
                        <a:rPr lang="de-DE" sz="2000" b="0" i="1" smtClean="0">
                          <a:latin typeface="Cambria Math" panose="02040503050406030204" pitchFamily="18" charset="0"/>
                        </a:rPr>
                        <m:t>=</m:t>
                      </m:r>
                      <m:acc>
                        <m:accPr>
                          <m:chr m:val="̅"/>
                          <m:ctrlPr>
                            <a:rPr lang="de-DE" sz="2000" b="0" i="1" smtClean="0">
                              <a:latin typeface="Cambria Math" panose="02040503050406030204" pitchFamily="18" charset="0"/>
                            </a:rPr>
                          </m:ctrlPr>
                        </m:accPr>
                        <m:e>
                          <m:r>
                            <a:rPr lang="de-DE" sz="2000" b="0" i="1" smtClean="0">
                              <a:latin typeface="Cambria Math" panose="02040503050406030204" pitchFamily="18" charset="0"/>
                            </a:rPr>
                            <m:t>𝑌</m:t>
                          </m:r>
                        </m:e>
                      </m:acc>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rPr>
                            <m:t>1</m:t>
                          </m:r>
                        </m:sub>
                      </m:sSub>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panose="02040503050406030204" pitchFamily="18" charset="0"/>
                                </a:rPr>
                                <m:t>𝑋</m:t>
                              </m:r>
                            </m:e>
                          </m:acc>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ea typeface="Cambria Math" panose="02040503050406030204" pitchFamily="18" charset="0"/>
                            </a:rPr>
                            <m:t>2</m:t>
                          </m:r>
                        </m:sub>
                      </m:sSub>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rPr>
                                <m:t>𝑋</m:t>
                              </m:r>
                            </m:e>
                          </m:acc>
                        </m:e>
                        <m:sub>
                          <m:r>
                            <a:rPr lang="de-DE" sz="2000" b="0" i="1" smtClean="0">
                              <a:latin typeface="Cambria Math" panose="02040503050406030204" pitchFamily="18" charset="0"/>
                            </a:rPr>
                            <m:t>2</m:t>
                          </m:r>
                        </m:sub>
                      </m:sSub>
                      <m:r>
                        <a:rPr lang="de-DE" sz="2000" b="0" i="1" smtClean="0">
                          <a:latin typeface="Cambria Math" panose="02040503050406030204" pitchFamily="18" charset="0"/>
                        </a:rPr>
                        <m:t>   </m:t>
                      </m:r>
                      <m:groupChr>
                        <m:groupChrPr>
                          <m:chr m:val="→"/>
                          <m:vertJc m:val="bot"/>
                          <m:ctrlPr>
                            <a:rPr lang="de-DE" sz="2000" b="0" i="1" smtClean="0">
                              <a:latin typeface="Cambria Math" panose="02040503050406030204" pitchFamily="18" charset="0"/>
                            </a:rPr>
                          </m:ctrlPr>
                        </m:groupChrPr>
                        <m:e>
                          <m:r>
                            <m:rPr>
                              <m:brk m:alnAt="2"/>
                            </m:rPr>
                            <a:rPr lang="de-DE" sz="2000" b="0" i="1" smtClean="0">
                              <a:latin typeface="Cambria Math" panose="02040503050406030204" pitchFamily="18" charset="0"/>
                            </a:rPr>
                            <m:t> </m:t>
                          </m:r>
                          <m:r>
                            <a:rPr lang="de-DE" sz="2000" b="0" i="1" smtClean="0">
                              <a:latin typeface="Cambria Math" panose="02040503050406030204" pitchFamily="18" charset="0"/>
                            </a:rPr>
                            <m:t>  </m:t>
                          </m:r>
                          <m:r>
                            <a:rPr lang="de-DE" sz="2000" b="0" i="1" smtClean="0">
                              <a:latin typeface="Cambria Math" panose="02040503050406030204" pitchFamily="18" charset="0"/>
                            </a:rPr>
                            <m:t>𝑝</m:t>
                          </m:r>
                          <m:r>
                            <a:rPr lang="de-DE" sz="2000" b="0" i="1" smtClean="0">
                              <a:latin typeface="Cambria Math" panose="02040503050406030204" pitchFamily="18" charset="0"/>
                            </a:rPr>
                            <m:t>   </m:t>
                          </m:r>
                        </m:e>
                      </m:groupChr>
                      <m:r>
                        <a:rPr lang="de-DE" sz="2000" b="0" i="1" smtClean="0">
                          <a:latin typeface="Cambria Math" panose="02040503050406030204" pitchFamily="18" charset="0"/>
                        </a:rPr>
                        <m:t>   </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0</m:t>
                          </m:r>
                        </m:sub>
                      </m:sSub>
                    </m:oMath>
                  </m:oMathPara>
                </a14:m>
                <a:endParaRPr lang="de-DE" sz="2000" dirty="0">
                  <a:latin typeface="+mn-lt"/>
                </a:endParaRPr>
              </a:p>
            </p:txBody>
          </p:sp>
        </mc:Choice>
        <mc:Fallback xmlns="">
          <p:sp>
            <p:nvSpPr>
              <p:cNvPr id="13" name="Textfeld 12"/>
              <p:cNvSpPr txBox="1">
                <a:spLocks noRot="1" noChangeAspect="1" noMove="1" noResize="1" noEditPoints="1" noAdjustHandles="1" noChangeArrowheads="1" noChangeShapeType="1" noTextEdit="1"/>
              </p:cNvSpPr>
              <p:nvPr/>
            </p:nvSpPr>
            <p:spPr>
              <a:xfrm>
                <a:off x="1043608" y="3276070"/>
                <a:ext cx="4444128" cy="480644"/>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feld 13"/>
              <p:cNvSpPr txBox="1"/>
              <p:nvPr/>
            </p:nvSpPr>
            <p:spPr>
              <a:xfrm>
                <a:off x="1032612" y="3813504"/>
                <a:ext cx="4444128" cy="89095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rPr>
                            <m:t>1</m:t>
                          </m:r>
                        </m:sub>
                      </m:sSub>
                      <m:r>
                        <a:rPr lang="de-DE" sz="2000" b="0" i="1" smtClean="0">
                          <a:latin typeface="Cambria Math" panose="02040503050406030204" pitchFamily="18" charset="0"/>
                        </a:rPr>
                        <m:t>=</m:t>
                      </m:r>
                      <m:f>
                        <m:fPr>
                          <m:ctrlPr>
                            <a:rPr lang="de-DE" sz="2000" i="1">
                              <a:latin typeface="Cambria Math" panose="02040503050406030204" pitchFamily="18" charset="0"/>
                              <a:ea typeface="Cambria Math" panose="02040503050406030204" pitchFamily="18" charset="0"/>
                            </a:rPr>
                          </m:ctrlPr>
                        </m:fPr>
                        <m:num>
                          <m:sSub>
                            <m:sSubPr>
                              <m:ctrlPr>
                                <a:rPr lang="de-DE" sz="2000" i="1">
                                  <a:latin typeface="Cambria Math" panose="02040503050406030204" pitchFamily="18" charset="0"/>
                                  <a:ea typeface="Cambria Math" panose="02040503050406030204" pitchFamily="18" charset="0"/>
                                </a:rPr>
                              </m:ctrlPr>
                            </m:sSubPr>
                            <m:e>
                              <m:acc>
                                <m:accPr>
                                  <m:chr m:val="̃"/>
                                  <m:ctrlPr>
                                    <a:rPr lang="de-DE" sz="2000" i="1" smtClean="0">
                                      <a:latin typeface="Cambria Math" panose="02040503050406030204" pitchFamily="18" charset="0"/>
                                      <a:ea typeface="Cambria Math" panose="02040503050406030204" pitchFamily="18" charset="0"/>
                                    </a:rPr>
                                  </m:ctrlPr>
                                </m:accPr>
                                <m:e>
                                  <m:r>
                                    <a:rPr lang="de-DE" sz="2000" b="0" i="1" smtClean="0">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r>
                                <a:rPr lang="de-DE" sz="2000" i="1">
                                  <a:latin typeface="Cambria Math" panose="02040503050406030204" pitchFamily="18" charset="0"/>
                                  <a:ea typeface="Cambria Math" panose="02040503050406030204" pitchFamily="18" charset="0"/>
                                </a:rPr>
                                <m:t>𝑌</m:t>
                              </m:r>
                            </m:sub>
                          </m:sSub>
                          <m:sSubSup>
                            <m:sSubSupPr>
                              <m:ctrlPr>
                                <a:rPr lang="de-DE" sz="2000" i="1">
                                  <a:latin typeface="Cambria Math" panose="02040503050406030204" pitchFamily="18" charset="0"/>
                                  <a:ea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up>
                              <m:r>
                                <a:rPr lang="de-DE" sz="2000" i="1">
                                  <a:latin typeface="Cambria Math" panose="02040503050406030204" pitchFamily="18" charset="0"/>
                                  <a:ea typeface="Cambria Math" panose="02040503050406030204" pitchFamily="18" charset="0"/>
                                </a:rPr>
                                <m:t>2</m:t>
                              </m:r>
                            </m:sup>
                          </m:sSubSup>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r>
                                <a:rPr lang="de-DE" sz="2000" i="1">
                                  <a:latin typeface="Cambria Math" panose="02040503050406030204" pitchFamily="18" charset="0"/>
                                  <a:ea typeface="Cambria Math" panose="02040503050406030204" pitchFamily="18" charset="0"/>
                                </a:rPr>
                                <m:t>𝑌</m:t>
                              </m:r>
                            </m:sub>
                          </m:sSub>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Sub>
                        </m:num>
                        <m:den>
                          <m:sSubSup>
                            <m:sSubSupPr>
                              <m:ctrlPr>
                                <a:rPr lang="de-DE" sz="2000" i="1">
                                  <a:latin typeface="Cambria Math" panose="02040503050406030204" pitchFamily="18" charset="0"/>
                                  <a:ea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ub>
                            <m:sup>
                              <m:r>
                                <a:rPr lang="de-DE" sz="2000" i="1">
                                  <a:latin typeface="Cambria Math" panose="02040503050406030204" pitchFamily="18" charset="0"/>
                                  <a:ea typeface="Cambria Math" panose="02040503050406030204" pitchFamily="18" charset="0"/>
                                </a:rPr>
                                <m:t>2</m:t>
                              </m:r>
                            </m:sup>
                          </m:sSubSup>
                          <m:sSubSup>
                            <m:sSubSupPr>
                              <m:ctrlPr>
                                <a:rPr lang="de-DE" sz="2000" i="1">
                                  <a:latin typeface="Cambria Math" panose="02040503050406030204" pitchFamily="18" charset="0"/>
                                  <a:ea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up>
                              <m:r>
                                <a:rPr lang="de-DE" sz="2000" i="1">
                                  <a:latin typeface="Cambria Math" panose="02040503050406030204" pitchFamily="18" charset="0"/>
                                  <a:ea typeface="Cambria Math" panose="02040503050406030204" pitchFamily="18" charset="0"/>
                                </a:rPr>
                                <m:t>2</m:t>
                              </m:r>
                            </m:sup>
                          </m:sSubSup>
                          <m:d>
                            <m:dPr>
                              <m:ctrlPr>
                                <a:rPr lang="de-DE" sz="2000" i="1">
                                  <a:latin typeface="Cambria Math" panose="02040503050406030204" pitchFamily="18" charset="0"/>
                                  <a:ea typeface="Cambria Math" panose="02040503050406030204" pitchFamily="18" charset="0"/>
                                </a:rPr>
                              </m:ctrlPr>
                            </m:dPr>
                            <m:e>
                              <m:r>
                                <a:rPr lang="de-DE" sz="2000" i="1">
                                  <a:latin typeface="Cambria Math" panose="02040503050406030204" pitchFamily="18" charset="0"/>
                                  <a:ea typeface="Cambria Math" panose="02040503050406030204" pitchFamily="18" charset="0"/>
                                </a:rPr>
                                <m:t>1−</m:t>
                              </m:r>
                              <m:sSubSup>
                                <m:sSubSupPr>
                                  <m:ctrlPr>
                                    <a:rPr lang="de-DE" sz="2000" i="1">
                                      <a:latin typeface="Cambria Math" panose="02040503050406030204" pitchFamily="18" charset="0"/>
                                      <a:ea typeface="Cambria Math" panose="02040503050406030204" pitchFamily="18" charset="0"/>
                                    </a:rPr>
                                  </m:ctrlPr>
                                </m:sSubSupPr>
                                <m:e>
                                  <m:r>
                                    <a:rPr lang="de-DE" sz="2000" b="0" i="1" smtClean="0">
                                      <a:latin typeface="Cambria Math" panose="02040503050406030204" pitchFamily="18" charset="0"/>
                                      <a:ea typeface="Cambria Math" panose="02040503050406030204" pitchFamily="18" charset="0"/>
                                    </a:rPr>
                                    <m:t>𝑅</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up>
                                  <m:r>
                                    <a:rPr lang="de-DE" sz="2000" i="1">
                                      <a:latin typeface="Cambria Math" panose="02040503050406030204" pitchFamily="18" charset="0"/>
                                      <a:ea typeface="Cambria Math" panose="02040503050406030204" pitchFamily="18" charset="0"/>
                                    </a:rPr>
                                    <m:t>2</m:t>
                                  </m:r>
                                </m:sup>
                              </m:sSubSup>
                            </m:e>
                          </m:d>
                        </m:den>
                      </m:f>
                      <m:r>
                        <a:rPr lang="de-DE" sz="2000" b="0" i="1" smtClean="0">
                          <a:latin typeface="Cambria Math" panose="02040503050406030204" pitchFamily="18" charset="0"/>
                          <a:ea typeface="Cambria Math" panose="02040503050406030204" pitchFamily="18" charset="0"/>
                        </a:rPr>
                        <m:t>   </m:t>
                      </m:r>
                      <m:groupChr>
                        <m:groupChrPr>
                          <m:chr m:val="→"/>
                          <m:vertJc m:val="bot"/>
                          <m:ctrlPr>
                            <a:rPr lang="de-DE" sz="2000" i="1">
                              <a:latin typeface="Cambria Math" panose="02040503050406030204" pitchFamily="18" charset="0"/>
                            </a:rPr>
                          </m:ctrlPr>
                        </m:groupChrPr>
                        <m:e>
                          <m:r>
                            <m:rPr>
                              <m:brk m:alnAt="2"/>
                            </m:rPr>
                            <a:rPr lang="de-DE" sz="2000" i="1">
                              <a:latin typeface="Cambria Math" panose="02040503050406030204" pitchFamily="18" charset="0"/>
                            </a:rPr>
                            <m:t> </m:t>
                          </m:r>
                          <m:r>
                            <a:rPr lang="de-DE" sz="2000" i="1">
                              <a:latin typeface="Cambria Math" panose="02040503050406030204" pitchFamily="18" charset="0"/>
                            </a:rPr>
                            <m:t>  </m:t>
                          </m:r>
                          <m:r>
                            <a:rPr lang="de-DE" sz="2000" i="1">
                              <a:latin typeface="Cambria Math" panose="02040503050406030204" pitchFamily="18" charset="0"/>
                            </a:rPr>
                            <m:t>𝑝</m:t>
                          </m:r>
                          <m:r>
                            <a:rPr lang="de-DE" sz="2000" i="1">
                              <a:latin typeface="Cambria Math" panose="02040503050406030204" pitchFamily="18" charset="0"/>
                            </a:rPr>
                            <m:t>   </m:t>
                          </m:r>
                        </m:e>
                      </m:groupChr>
                      <m:r>
                        <a:rPr lang="de-DE" sz="2000" i="1">
                          <a:latin typeface="Cambria Math" panose="02040503050406030204" pitchFamily="18" charset="0"/>
                        </a:rPr>
                        <m:t>  </m:t>
                      </m:r>
                      <m:sSub>
                        <m:sSubPr>
                          <m:ctrlPr>
                            <a:rPr lang="de-DE" sz="2000" i="1">
                              <a:latin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ea typeface="Cambria Math" panose="02040503050406030204" pitchFamily="18" charset="0"/>
                            </a:rPr>
                            <m:t>1</m:t>
                          </m:r>
                        </m:sub>
                      </m:sSub>
                    </m:oMath>
                  </m:oMathPara>
                </a14:m>
                <a:endParaRPr lang="de-DE" sz="2000" dirty="0">
                  <a:latin typeface="+mn-lt"/>
                </a:endParaRPr>
              </a:p>
            </p:txBody>
          </p:sp>
        </mc:Choice>
        <mc:Fallback xmlns="">
          <p:sp>
            <p:nvSpPr>
              <p:cNvPr id="14" name="Textfeld 13"/>
              <p:cNvSpPr txBox="1">
                <a:spLocks noRot="1" noChangeAspect="1" noMove="1" noResize="1" noEditPoints="1" noAdjustHandles="1" noChangeArrowheads="1" noChangeShapeType="1" noTextEdit="1"/>
              </p:cNvSpPr>
              <p:nvPr/>
            </p:nvSpPr>
            <p:spPr>
              <a:xfrm>
                <a:off x="1032612" y="3813504"/>
                <a:ext cx="4444128" cy="890950"/>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1032612" y="4688413"/>
                <a:ext cx="4444128" cy="89095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acc>
                            <m:accPr>
                              <m:chr m:val="̂"/>
                              <m:ctrlPr>
                                <a:rPr lang="de-DE" sz="2000" i="1" smtClean="0">
                                  <a:latin typeface="Cambria Math" panose="02040503050406030204" pitchFamily="18" charset="0"/>
                                </a:rPr>
                              </m:ctrlPr>
                            </m:accPr>
                            <m:e>
                              <m:r>
                                <a:rPr lang="de-DE" sz="2000" i="1" smtClean="0">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rPr>
                            <m:t>2</m:t>
                          </m:r>
                        </m:sub>
                      </m:sSub>
                      <m:r>
                        <a:rPr lang="de-DE" sz="2000" b="0" i="1" smtClean="0">
                          <a:latin typeface="Cambria Math" panose="02040503050406030204" pitchFamily="18" charset="0"/>
                        </a:rPr>
                        <m:t>=</m:t>
                      </m:r>
                      <m:f>
                        <m:fPr>
                          <m:ctrlPr>
                            <a:rPr lang="de-DE" sz="2000" i="1">
                              <a:latin typeface="Cambria Math" panose="02040503050406030204" pitchFamily="18" charset="0"/>
                              <a:ea typeface="Cambria Math" panose="02040503050406030204" pitchFamily="18" charset="0"/>
                            </a:rPr>
                          </m:ctrlPr>
                        </m:fPr>
                        <m:num>
                          <m:sSub>
                            <m:sSubPr>
                              <m:ctrlPr>
                                <a:rPr lang="de-DE" sz="2000" i="1">
                                  <a:latin typeface="Cambria Math" panose="02040503050406030204" pitchFamily="18" charset="0"/>
                                  <a:ea typeface="Cambria Math" panose="02040503050406030204" pitchFamily="18" charset="0"/>
                                </a:rPr>
                              </m:ctrlPr>
                            </m:sSubPr>
                            <m:e>
                              <m:acc>
                                <m:accPr>
                                  <m:chr m:val="̃"/>
                                  <m:ctrlPr>
                                    <a:rPr lang="de-DE" sz="2000" i="1" smtClean="0">
                                      <a:latin typeface="Cambria Math" panose="02040503050406030204" pitchFamily="18" charset="0"/>
                                      <a:ea typeface="Cambria Math" panose="02040503050406030204" pitchFamily="18" charset="0"/>
                                    </a:rPr>
                                  </m:ctrlPr>
                                </m:accPr>
                                <m:e>
                                  <m:r>
                                    <a:rPr lang="de-DE" sz="2000" b="0" i="1" smtClean="0">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2</m:t>
                                  </m:r>
                                </m:sub>
                              </m:sSub>
                              <m:r>
                                <a:rPr lang="de-DE" sz="2000" i="1">
                                  <a:latin typeface="Cambria Math" panose="02040503050406030204" pitchFamily="18" charset="0"/>
                                  <a:ea typeface="Cambria Math" panose="02040503050406030204" pitchFamily="18" charset="0"/>
                                </a:rPr>
                                <m:t>𝑌</m:t>
                              </m:r>
                            </m:sub>
                          </m:sSub>
                          <m:sSubSup>
                            <m:sSubSupPr>
                              <m:ctrlPr>
                                <a:rPr lang="de-DE" sz="2000" i="1">
                                  <a:latin typeface="Cambria Math" panose="02040503050406030204" pitchFamily="18" charset="0"/>
                                  <a:ea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sub>
                            <m:sup>
                              <m:r>
                                <a:rPr lang="de-DE" sz="2000" i="1">
                                  <a:latin typeface="Cambria Math" panose="02040503050406030204" pitchFamily="18" charset="0"/>
                                  <a:ea typeface="Cambria Math" panose="02040503050406030204" pitchFamily="18" charset="0"/>
                                </a:rPr>
                                <m:t>2</m:t>
                              </m:r>
                            </m:sup>
                          </m:sSubSup>
                          <m:r>
                            <a:rPr lang="de-DE" sz="2000" i="1">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b="0" i="1" smtClean="0">
                                      <a:latin typeface="Cambria Math" panose="02040503050406030204" pitchFamily="18" charset="0"/>
                                      <a:ea typeface="Cambria Math" panose="02040503050406030204" pitchFamily="18" charset="0"/>
                                    </a:rPr>
                                    <m:t>1</m:t>
                                  </m:r>
                                </m:sub>
                              </m:sSub>
                              <m:r>
                                <a:rPr lang="de-DE" sz="2000" i="1">
                                  <a:latin typeface="Cambria Math" panose="02040503050406030204" pitchFamily="18" charset="0"/>
                                  <a:ea typeface="Cambria Math" panose="02040503050406030204" pitchFamily="18" charset="0"/>
                                </a:rPr>
                                <m:t>𝑌</m:t>
                              </m:r>
                            </m:sub>
                          </m:sSub>
                          <m:sSub>
                            <m:sSubPr>
                              <m:ctrlPr>
                                <a:rPr lang="de-DE" sz="2000" i="1">
                                  <a:latin typeface="Cambria Math" panose="02040503050406030204" pitchFamily="18" charset="0"/>
                                  <a:ea typeface="Cambria Math" panose="02040503050406030204" pitchFamily="18" charset="0"/>
                                </a:rPr>
                              </m:ctrlPr>
                            </m:sSub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Sub>
                        </m:num>
                        <m:den>
                          <m:sSubSup>
                            <m:sSubSupPr>
                              <m:ctrlPr>
                                <a:rPr lang="de-DE" sz="2000" i="1">
                                  <a:latin typeface="Cambria Math" panose="02040503050406030204" pitchFamily="18" charset="0"/>
                                  <a:ea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ub>
                            <m:sup>
                              <m:r>
                                <a:rPr lang="de-DE" sz="2000" i="1">
                                  <a:latin typeface="Cambria Math" panose="02040503050406030204" pitchFamily="18" charset="0"/>
                                  <a:ea typeface="Cambria Math" panose="02040503050406030204" pitchFamily="18" charset="0"/>
                                </a:rPr>
                                <m:t>2</m:t>
                              </m:r>
                            </m:sup>
                          </m:sSubSup>
                          <m:sSubSup>
                            <m:sSubSupPr>
                              <m:ctrlPr>
                                <a:rPr lang="de-DE" sz="2000" i="1">
                                  <a:latin typeface="Cambria Math" panose="02040503050406030204" pitchFamily="18" charset="0"/>
                                  <a:ea typeface="Cambria Math" panose="02040503050406030204" pitchFamily="18" charset="0"/>
                                </a:rPr>
                              </m:ctrlPr>
                            </m:sSubSupPr>
                            <m:e>
                              <m:acc>
                                <m:accPr>
                                  <m:chr m:val="̃"/>
                                  <m:ctrlPr>
                                    <a:rPr lang="de-DE" sz="2000" i="1">
                                      <a:latin typeface="Cambria Math" panose="02040503050406030204" pitchFamily="18" charset="0"/>
                                      <a:ea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𝑆</m:t>
                                  </m:r>
                                </m:e>
                              </m:acc>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up>
                              <m:r>
                                <a:rPr lang="de-DE" sz="2000" i="1">
                                  <a:latin typeface="Cambria Math" panose="02040503050406030204" pitchFamily="18" charset="0"/>
                                  <a:ea typeface="Cambria Math" panose="02040503050406030204" pitchFamily="18" charset="0"/>
                                </a:rPr>
                                <m:t>2</m:t>
                              </m:r>
                            </m:sup>
                          </m:sSubSup>
                          <m:d>
                            <m:dPr>
                              <m:ctrlPr>
                                <a:rPr lang="de-DE" sz="2000" i="1">
                                  <a:latin typeface="Cambria Math" panose="02040503050406030204" pitchFamily="18" charset="0"/>
                                  <a:ea typeface="Cambria Math" panose="02040503050406030204" pitchFamily="18" charset="0"/>
                                </a:rPr>
                              </m:ctrlPr>
                            </m:dPr>
                            <m:e>
                              <m:r>
                                <a:rPr lang="de-DE" sz="2000" i="1">
                                  <a:latin typeface="Cambria Math" panose="02040503050406030204" pitchFamily="18" charset="0"/>
                                  <a:ea typeface="Cambria Math" panose="02040503050406030204" pitchFamily="18" charset="0"/>
                                </a:rPr>
                                <m:t>1−</m:t>
                              </m:r>
                              <m:sSubSup>
                                <m:sSubSupPr>
                                  <m:ctrlPr>
                                    <a:rPr lang="de-DE" sz="2000" i="1">
                                      <a:latin typeface="Cambria Math" panose="02040503050406030204" pitchFamily="18" charset="0"/>
                                      <a:ea typeface="Cambria Math" panose="02040503050406030204" pitchFamily="18" charset="0"/>
                                    </a:rPr>
                                  </m:ctrlPr>
                                </m:sSubSupPr>
                                <m:e>
                                  <m:r>
                                    <a:rPr lang="de-DE" sz="2000" b="0" i="1" smtClean="0">
                                      <a:latin typeface="Cambria Math" panose="02040503050406030204" pitchFamily="18" charset="0"/>
                                      <a:ea typeface="Cambria Math" panose="02040503050406030204" pitchFamily="18" charset="0"/>
                                    </a:rPr>
                                    <m:t>𝑅</m:t>
                                  </m:r>
                                </m:e>
                                <m: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1</m:t>
                                      </m:r>
                                    </m:sub>
                                  </m:sSub>
                                  <m:sSub>
                                    <m:sSubPr>
                                      <m:ctrlPr>
                                        <a:rPr lang="de-DE" sz="2000" i="1">
                                          <a:latin typeface="Cambria Math" panose="02040503050406030204" pitchFamily="18" charset="0"/>
                                          <a:ea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𝑋</m:t>
                                      </m:r>
                                    </m:e>
                                    <m:sub>
                                      <m:r>
                                        <a:rPr lang="de-DE" sz="2000" i="1">
                                          <a:latin typeface="Cambria Math" panose="02040503050406030204" pitchFamily="18" charset="0"/>
                                          <a:ea typeface="Cambria Math" panose="02040503050406030204" pitchFamily="18" charset="0"/>
                                        </a:rPr>
                                        <m:t>2</m:t>
                                      </m:r>
                                    </m:sub>
                                  </m:sSub>
                                </m:sub>
                                <m:sup>
                                  <m:r>
                                    <a:rPr lang="de-DE" sz="2000" i="1">
                                      <a:latin typeface="Cambria Math" panose="02040503050406030204" pitchFamily="18" charset="0"/>
                                      <a:ea typeface="Cambria Math" panose="02040503050406030204" pitchFamily="18" charset="0"/>
                                    </a:rPr>
                                    <m:t>2</m:t>
                                  </m:r>
                                </m:sup>
                              </m:sSubSup>
                            </m:e>
                          </m:d>
                        </m:den>
                      </m:f>
                      <m:r>
                        <a:rPr lang="de-DE" sz="2000" b="0" i="1" smtClean="0">
                          <a:latin typeface="Cambria Math" panose="02040503050406030204" pitchFamily="18" charset="0"/>
                          <a:ea typeface="Cambria Math" panose="02040503050406030204" pitchFamily="18" charset="0"/>
                        </a:rPr>
                        <m:t>   </m:t>
                      </m:r>
                      <m:groupChr>
                        <m:groupChrPr>
                          <m:chr m:val="→"/>
                          <m:vertJc m:val="bot"/>
                          <m:ctrlPr>
                            <a:rPr lang="de-DE" sz="2000" i="1">
                              <a:latin typeface="Cambria Math" panose="02040503050406030204" pitchFamily="18" charset="0"/>
                            </a:rPr>
                          </m:ctrlPr>
                        </m:groupChrPr>
                        <m:e>
                          <m:r>
                            <m:rPr>
                              <m:brk m:alnAt="2"/>
                            </m:rPr>
                            <a:rPr lang="de-DE" sz="2000" i="1">
                              <a:latin typeface="Cambria Math" panose="02040503050406030204" pitchFamily="18" charset="0"/>
                            </a:rPr>
                            <m:t> </m:t>
                          </m:r>
                          <m:r>
                            <a:rPr lang="de-DE" sz="2000" i="1">
                              <a:latin typeface="Cambria Math" panose="02040503050406030204" pitchFamily="18" charset="0"/>
                            </a:rPr>
                            <m:t>  </m:t>
                          </m:r>
                          <m:r>
                            <a:rPr lang="de-DE" sz="2000" i="1">
                              <a:latin typeface="Cambria Math" panose="02040503050406030204" pitchFamily="18" charset="0"/>
                            </a:rPr>
                            <m:t>𝑝</m:t>
                          </m:r>
                          <m:r>
                            <a:rPr lang="de-DE" sz="2000" i="1">
                              <a:latin typeface="Cambria Math" panose="02040503050406030204" pitchFamily="18" charset="0"/>
                            </a:rPr>
                            <m:t>   </m:t>
                          </m:r>
                        </m:e>
                      </m:groupChr>
                      <m:r>
                        <a:rPr lang="de-DE" sz="2000" i="1">
                          <a:latin typeface="Cambria Math" panose="02040503050406030204" pitchFamily="18" charset="0"/>
                        </a:rPr>
                        <m:t>  </m:t>
                      </m:r>
                      <m:sSub>
                        <m:sSubPr>
                          <m:ctrlPr>
                            <a:rPr lang="de-DE" sz="2000" i="1">
                              <a:latin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ea typeface="Cambria Math" panose="02040503050406030204" pitchFamily="18" charset="0"/>
                            </a:rPr>
                            <m:t>2</m:t>
                          </m:r>
                        </m:sub>
                      </m:sSub>
                    </m:oMath>
                  </m:oMathPara>
                </a14:m>
                <a:endParaRPr lang="de-DE" sz="2000" dirty="0">
                  <a:latin typeface="+mn-lt"/>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1032612" y="4688413"/>
                <a:ext cx="4444128" cy="890950"/>
              </a:xfrm>
              <a:prstGeom prst="rect">
                <a:avLst/>
              </a:prstGeom>
              <a:blipFill>
                <a:blip r:embed="rId6"/>
                <a:stretch>
                  <a:fillRect/>
                </a:stretch>
              </a:blipFill>
            </p:spPr>
            <p:txBody>
              <a:bodyPr/>
              <a:lstStyle/>
              <a:p>
                <a:r>
                  <a:rPr lang="en-US">
                    <a:noFill/>
                  </a:rPr>
                  <a:t> </a:t>
                </a:r>
              </a:p>
            </p:txBody>
          </p:sp>
        </mc:Fallback>
      </mc:AlternateContent>
      <p:sp>
        <p:nvSpPr>
          <p:cNvPr id="19" name="Textfeld 18"/>
          <p:cNvSpPr txBox="1"/>
          <p:nvPr/>
        </p:nvSpPr>
        <p:spPr>
          <a:xfrm>
            <a:off x="460463" y="5613568"/>
            <a:ext cx="6991856" cy="707886"/>
          </a:xfrm>
          <a:prstGeom prst="rect">
            <a:avLst/>
          </a:prstGeom>
          <a:noFill/>
        </p:spPr>
        <p:txBody>
          <a:bodyPr wrap="square" rtlCol="0">
            <a:spAutoFit/>
          </a:bodyPr>
          <a:lstStyle/>
          <a:p>
            <a:pPr algn="just"/>
            <a:r>
              <a:rPr lang="de-DE" sz="2000" dirty="0">
                <a:latin typeface="+mn-lt"/>
              </a:rPr>
              <a:t>&gt; In Modellen KN und UHV zusätzliche Konvergenzannahmen</a:t>
            </a:r>
          </a:p>
          <a:p>
            <a:pPr algn="just"/>
            <a:r>
              <a:rPr lang="de-DE" sz="2000" dirty="0">
                <a:latin typeface="+mn-lt"/>
              </a:rPr>
              <a:t>   nötig zum Erhalt obiger Konsistenzresultate</a:t>
            </a:r>
          </a:p>
        </p:txBody>
      </p:sp>
    </p:spTree>
    <p:extLst>
      <p:ext uri="{BB962C8B-B14F-4D97-AF65-F5344CB8AC3E}">
        <p14:creationId xmlns:p14="http://schemas.microsoft.com/office/powerpoint/2010/main" val="803411662"/>
      </p:ext>
    </p:extLst>
  </p:cSld>
  <p:clrMapOvr>
    <a:masterClrMapping/>
  </p:clrMapOvr>
</p:sld>
</file>

<file path=ppt/slides/slide9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457200" y="989235"/>
            <a:ext cx="7787208" cy="1631216"/>
          </a:xfrm>
          <a:prstGeom prst="rect">
            <a:avLst/>
          </a:prstGeom>
          <a:noFill/>
        </p:spPr>
        <p:txBody>
          <a:bodyPr wrap="square" rtlCol="0">
            <a:spAutoFit/>
          </a:bodyPr>
          <a:lstStyle/>
          <a:p>
            <a:pPr algn="just"/>
            <a:r>
              <a:rPr lang="de-DE" sz="2000" dirty="0">
                <a:latin typeface="+mn-lt"/>
              </a:rPr>
              <a:t>&gt; Entwicklung der Inferenzverfahren ansonsten völlig analog</a:t>
            </a:r>
          </a:p>
          <a:p>
            <a:pPr algn="just"/>
            <a:r>
              <a:rPr lang="de-DE" sz="2000" dirty="0">
                <a:latin typeface="+mn-lt"/>
              </a:rPr>
              <a:t>   wie im einfachen Regressionsmodell:</a:t>
            </a:r>
          </a:p>
          <a:p>
            <a:pPr algn="just"/>
            <a:r>
              <a:rPr lang="de-DE" sz="2000" dirty="0">
                <a:latin typeface="+mn-lt"/>
              </a:rPr>
              <a:t>          1. Herleitung der Verteilung der KQ-Schätzer</a:t>
            </a:r>
          </a:p>
          <a:p>
            <a:pPr algn="just"/>
            <a:r>
              <a:rPr lang="de-DE" sz="2000" dirty="0">
                <a:latin typeface="+mn-lt"/>
              </a:rPr>
              <a:t>          2. Schätzung der Varianzen (Standardfehler) der KQ-Schätzer</a:t>
            </a:r>
          </a:p>
          <a:p>
            <a:pPr algn="just"/>
            <a:r>
              <a:rPr lang="de-DE" sz="2000" dirty="0">
                <a:latin typeface="+mn-lt"/>
              </a:rPr>
              <a:t>          3. Herleitung der Verteilung der maßgeblichen Inferenzstatistiken</a:t>
            </a:r>
          </a:p>
        </p:txBody>
      </p:sp>
      <p:sp>
        <p:nvSpPr>
          <p:cNvPr id="12" name="Textfeld 11"/>
          <p:cNvSpPr txBox="1"/>
          <p:nvPr/>
        </p:nvSpPr>
        <p:spPr>
          <a:xfrm>
            <a:off x="457200" y="2610756"/>
            <a:ext cx="7787208" cy="400110"/>
          </a:xfrm>
          <a:prstGeom prst="rect">
            <a:avLst/>
          </a:prstGeom>
          <a:noFill/>
        </p:spPr>
        <p:txBody>
          <a:bodyPr wrap="square" rtlCol="0">
            <a:spAutoFit/>
          </a:bodyPr>
          <a:lstStyle/>
          <a:p>
            <a:pPr algn="just"/>
            <a:r>
              <a:rPr lang="de-DE" sz="2000" dirty="0">
                <a:latin typeface="+mn-lt"/>
              </a:rPr>
              <a:t>&gt; Keine näheren Ausführungen hierzu (Inhalt fortgeschrittener Kurse)</a:t>
            </a:r>
          </a:p>
        </p:txBody>
      </p:sp>
      <p:sp>
        <p:nvSpPr>
          <p:cNvPr id="15" name="Textfeld 14"/>
          <p:cNvSpPr txBox="1"/>
          <p:nvPr/>
        </p:nvSpPr>
        <p:spPr>
          <a:xfrm>
            <a:off x="463551" y="2994422"/>
            <a:ext cx="7787208" cy="400110"/>
          </a:xfrm>
          <a:prstGeom prst="rect">
            <a:avLst/>
          </a:prstGeom>
          <a:noFill/>
        </p:spPr>
        <p:txBody>
          <a:bodyPr wrap="square" rtlCol="0">
            <a:spAutoFit/>
          </a:bodyPr>
          <a:lstStyle/>
          <a:p>
            <a:pPr algn="just"/>
            <a:r>
              <a:rPr lang="de-DE" sz="2000" dirty="0">
                <a:latin typeface="+mn-lt"/>
              </a:rPr>
              <a:t>&gt; Ergebnisse (ohne Herleitung) lauten wie folgt:</a:t>
            </a:r>
          </a:p>
        </p:txBody>
      </p:sp>
      <p:pic>
        <p:nvPicPr>
          <p:cNvPr id="3" name="Grafik 2"/>
          <p:cNvPicPr>
            <a:picLocks noChangeAspect="1"/>
          </p:cNvPicPr>
          <p:nvPr/>
        </p:nvPicPr>
        <p:blipFill>
          <a:blip r:embed="rId3"/>
          <a:stretch>
            <a:fillRect/>
          </a:stretch>
        </p:blipFill>
        <p:spPr>
          <a:xfrm>
            <a:off x="463551" y="3475607"/>
            <a:ext cx="7600950" cy="3086100"/>
          </a:xfrm>
          <a:prstGeom prst="rect">
            <a:avLst/>
          </a:prstGeom>
        </p:spPr>
      </p:pic>
      <p:sp>
        <p:nvSpPr>
          <p:cNvPr id="14"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976</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235686889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4.4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95</a:t>
            </a:r>
            <a:endParaRPr lang="de-DE" sz="8000" b="1" dirty="0">
              <a:solidFill>
                <a:schemeClr val="tx1"/>
              </a:solidFill>
              <a:latin typeface="+mj-lt"/>
            </a:endParaRPr>
          </a:p>
        </p:txBody>
      </p:sp>
      <p:sp>
        <p:nvSpPr>
          <p:cNvPr id="10" name="Textfeld 9"/>
          <p:cNvSpPr txBox="1">
            <a:spLocks noChangeArrowheads="1"/>
          </p:cNvSpPr>
          <p:nvPr/>
        </p:nvSpPr>
        <p:spPr bwMode="auto">
          <a:xfrm>
            <a:off x="467508" y="1052736"/>
            <a:ext cx="4463727"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Times New Roman" pitchFamily="18" charset="0"/>
              </a:rPr>
              <a:t>Berechnung bei klassierten Daten </a:t>
            </a:r>
            <a:r>
              <a:rPr lang="de-DE" sz="2000" dirty="0">
                <a:solidFill>
                  <a:srgbClr val="0070C0"/>
                </a:solidFill>
              </a:rPr>
              <a:t>●</a:t>
            </a:r>
            <a:endParaRPr lang="de-DE" sz="2000" b="1" dirty="0">
              <a:solidFill>
                <a:srgbClr val="0070C0"/>
              </a:solidFill>
              <a:latin typeface="Times New Roman" pitchFamily="18" charset="0"/>
            </a:endParaRPr>
          </a:p>
        </p:txBody>
      </p:sp>
      <mc:AlternateContent xmlns:mc="http://schemas.openxmlformats.org/markup-compatibility/2006" xmlns:a14="http://schemas.microsoft.com/office/drawing/2010/main">
        <mc:Choice Requires="a14">
          <p:sp>
            <p:nvSpPr>
              <p:cNvPr id="12" name="Textfeld 11"/>
              <p:cNvSpPr txBox="1"/>
              <p:nvPr/>
            </p:nvSpPr>
            <p:spPr>
              <a:xfrm>
                <a:off x="467509" y="4437112"/>
                <a:ext cx="7920112"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p>
                        <m:sSupPr>
                          <m:ctrlPr>
                            <a:rPr lang="de-DE" sz="2000" i="1" smtClean="0">
                              <a:solidFill>
                                <a:schemeClr val="tx1"/>
                              </a:solidFill>
                              <a:latin typeface="Cambria Math" panose="02040503050406030204" pitchFamily="18" charset="0"/>
                            </a:rPr>
                          </m:ctrlPr>
                        </m:sSupPr>
                        <m:e>
                          <m:r>
                            <a:rPr lang="de-DE" sz="2000" b="0" i="1" smtClean="0">
                              <a:solidFill>
                                <a:schemeClr val="tx1"/>
                              </a:solidFill>
                              <a:latin typeface="Cambria Math"/>
                            </a:rPr>
                            <m:t>𝑑</m:t>
                          </m:r>
                        </m:e>
                        <m:sup>
                          <m:r>
                            <a:rPr lang="de-DE" sz="2000" b="0" i="1" smtClean="0">
                              <a:solidFill>
                                <a:schemeClr val="tx1"/>
                              </a:solidFill>
                              <a:latin typeface="Cambria Math"/>
                            </a:rPr>
                            <m:t>∗</m:t>
                          </m:r>
                        </m:sup>
                      </m:sSup>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30</m:t>
                          </m:r>
                        </m:den>
                      </m:f>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2×</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5−26</m:t>
                              </m:r>
                            </m:e>
                          </m:d>
                          <m:r>
                            <a:rPr lang="de-DE" sz="2000" b="0" i="1" smtClean="0">
                              <a:solidFill>
                                <a:schemeClr val="tx1"/>
                              </a:solidFill>
                              <a:latin typeface="Cambria Math"/>
                              <a:ea typeface="Cambria Math"/>
                            </a:rPr>
                            <m:t>+8×</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15−26</m:t>
                              </m:r>
                            </m:e>
                          </m:d>
                          <m:r>
                            <a:rPr lang="de-DE" sz="2000" b="0" i="1" smtClean="0">
                              <a:solidFill>
                                <a:schemeClr val="tx1"/>
                              </a:solidFill>
                              <a:latin typeface="Cambria Math"/>
                              <a:ea typeface="Cambria Math"/>
                            </a:rPr>
                            <m:t>+…+1×</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55−26</m:t>
                              </m:r>
                            </m:e>
                          </m:d>
                        </m:e>
                      </m:d>
                      <m:r>
                        <a:rPr lang="de-DE" sz="2000" i="1" smtClean="0">
                          <a:latin typeface="Cambria Math"/>
                          <a:ea typeface="Cambria Math"/>
                        </a:rPr>
                        <m:t>≈</m:t>
                      </m:r>
                      <m:r>
                        <a:rPr lang="de-DE" sz="2000" b="0" i="1" smtClean="0">
                          <a:latin typeface="Cambria Math"/>
                          <a:ea typeface="Cambria Math"/>
                        </a:rPr>
                        <m:t>9.33</m:t>
                      </m:r>
                    </m:oMath>
                  </m:oMathPara>
                </a14:m>
                <a:endParaRPr lang="de-DE" sz="2000" b="0" i="1" dirty="0">
                  <a:solidFill>
                    <a:schemeClr val="tx1"/>
                  </a:solidFill>
                  <a:latin typeface="Cambria Math"/>
                </a:endParaRPr>
              </a:p>
            </p:txBody>
          </p:sp>
        </mc:Choice>
        <mc:Fallback xmlns="">
          <p:sp>
            <p:nvSpPr>
              <p:cNvPr id="12" name="Textfeld 11"/>
              <p:cNvSpPr txBox="1">
                <a:spLocks noRot="1" noChangeAspect="1" noMove="1" noResize="1" noEditPoints="1" noAdjustHandles="1" noChangeArrowheads="1" noChangeShapeType="1" noTextEdit="1"/>
              </p:cNvSpPr>
              <p:nvPr/>
            </p:nvSpPr>
            <p:spPr>
              <a:xfrm>
                <a:off x="467509" y="4437112"/>
                <a:ext cx="7920112" cy="670568"/>
              </a:xfrm>
              <a:prstGeom prst="rect">
                <a:avLst/>
              </a:prstGeom>
              <a:blipFill rotWithShape="1">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7" name="Textfeld 16"/>
              <p:cNvSpPr txBox="1"/>
              <p:nvPr/>
            </p:nvSpPr>
            <p:spPr>
              <a:xfrm>
                <a:off x="467509" y="5229200"/>
                <a:ext cx="8424971" cy="6705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𝑑</m:t>
                      </m:r>
                      <m:r>
                        <a:rPr lang="de-DE" sz="2000" b="0" i="1" smtClean="0">
                          <a:solidFill>
                            <a:schemeClr val="tx1"/>
                          </a:solidFill>
                          <a:latin typeface="Cambria Math"/>
                          <a:ea typeface="Cambria Math"/>
                        </a:rPr>
                        <m:t>≈</m:t>
                      </m:r>
                      <m:f>
                        <m:fPr>
                          <m:ctrlPr>
                            <a:rPr lang="de-DE" sz="2000" b="0" i="1" smtClean="0">
                              <a:solidFill>
                                <a:schemeClr val="tx1"/>
                              </a:solidFill>
                              <a:latin typeface="Cambria Math" panose="02040503050406030204" pitchFamily="18" charset="0"/>
                              <a:ea typeface="Cambria Math"/>
                            </a:rPr>
                          </m:ctrlPr>
                        </m:fPr>
                        <m:num>
                          <m:r>
                            <a:rPr lang="de-DE" sz="2000" b="0" i="1" smtClean="0">
                              <a:solidFill>
                                <a:schemeClr val="tx1"/>
                              </a:solidFill>
                              <a:latin typeface="Cambria Math"/>
                              <a:ea typeface="Cambria Math"/>
                            </a:rPr>
                            <m:t>1</m:t>
                          </m:r>
                        </m:num>
                        <m:den>
                          <m:r>
                            <a:rPr lang="de-DE" sz="2000" b="0" i="1" smtClean="0">
                              <a:solidFill>
                                <a:schemeClr val="tx1"/>
                              </a:solidFill>
                              <a:latin typeface="Cambria Math"/>
                              <a:ea typeface="Cambria Math"/>
                            </a:rPr>
                            <m:t>30</m:t>
                          </m:r>
                        </m:den>
                      </m:f>
                      <m:d>
                        <m:dPr>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2×</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5−25.02</m:t>
                              </m:r>
                            </m:e>
                          </m:d>
                          <m:r>
                            <a:rPr lang="de-DE" sz="2000" b="0" i="1" smtClean="0">
                              <a:solidFill>
                                <a:schemeClr val="tx1"/>
                              </a:solidFill>
                              <a:latin typeface="Cambria Math"/>
                              <a:ea typeface="Cambria Math"/>
                            </a:rPr>
                            <m:t>+8×</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15−25.02</m:t>
                              </m:r>
                            </m:e>
                          </m:d>
                          <m:r>
                            <a:rPr lang="de-DE" sz="2000" b="0" i="1" smtClean="0">
                              <a:solidFill>
                                <a:schemeClr val="tx1"/>
                              </a:solidFill>
                              <a:latin typeface="Cambria Math"/>
                              <a:ea typeface="Cambria Math"/>
                            </a:rPr>
                            <m:t>+…+1×</m:t>
                          </m:r>
                          <m:d>
                            <m:dPr>
                              <m:begChr m:val="|"/>
                              <m:endChr m:val="|"/>
                              <m:ctrlPr>
                                <a:rPr lang="de-DE" sz="2000" b="0" i="1" smtClean="0">
                                  <a:solidFill>
                                    <a:schemeClr val="tx1"/>
                                  </a:solidFill>
                                  <a:latin typeface="Cambria Math" panose="02040503050406030204" pitchFamily="18" charset="0"/>
                                  <a:ea typeface="Cambria Math"/>
                                </a:rPr>
                              </m:ctrlPr>
                            </m:dPr>
                            <m:e>
                              <m:r>
                                <a:rPr lang="de-DE" sz="2000" b="0" i="1" smtClean="0">
                                  <a:solidFill>
                                    <a:schemeClr val="tx1"/>
                                  </a:solidFill>
                                  <a:latin typeface="Cambria Math"/>
                                  <a:ea typeface="Cambria Math"/>
                                </a:rPr>
                                <m:t>55−25.02</m:t>
                              </m:r>
                            </m:e>
                          </m:d>
                        </m:e>
                      </m:d>
                      <m:r>
                        <a:rPr lang="de-DE" sz="2000" i="1" smtClean="0">
                          <a:latin typeface="Cambria Math"/>
                          <a:ea typeface="Cambria Math"/>
                        </a:rPr>
                        <m:t>≈</m:t>
                      </m:r>
                      <m:r>
                        <a:rPr lang="de-DE" sz="2000" b="0" i="1" smtClean="0">
                          <a:latin typeface="Cambria Math"/>
                          <a:ea typeface="Cambria Math"/>
                        </a:rPr>
                        <m:t>9.00</m:t>
                      </m:r>
                    </m:oMath>
                  </m:oMathPara>
                </a14:m>
                <a:endParaRPr lang="de-DE" sz="2000" b="0" i="1" dirty="0">
                  <a:solidFill>
                    <a:schemeClr val="tx1"/>
                  </a:solidFill>
                  <a:latin typeface="Cambria Math"/>
                </a:endParaRPr>
              </a:p>
            </p:txBody>
          </p:sp>
        </mc:Choice>
        <mc:Fallback xmlns="">
          <p:sp>
            <p:nvSpPr>
              <p:cNvPr id="17" name="Textfeld 16"/>
              <p:cNvSpPr txBox="1">
                <a:spLocks noRot="1" noChangeAspect="1" noMove="1" noResize="1" noEditPoints="1" noAdjustHandles="1" noChangeArrowheads="1" noChangeShapeType="1" noTextEdit="1"/>
              </p:cNvSpPr>
              <p:nvPr/>
            </p:nvSpPr>
            <p:spPr>
              <a:xfrm>
                <a:off x="467509" y="5229200"/>
                <a:ext cx="8424971" cy="670568"/>
              </a:xfrm>
              <a:prstGeom prst="rect">
                <a:avLst/>
              </a:prstGeom>
              <a:blipFill rotWithShape="1">
                <a:blip r:embed="rId5"/>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8" name="Textfeld 17"/>
              <p:cNvSpPr txBox="1"/>
              <p:nvPr/>
            </p:nvSpPr>
            <p:spPr>
              <a:xfrm>
                <a:off x="4283968" y="2640481"/>
                <a:ext cx="1619731"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de-DE" sz="2000" b="0" i="1" smtClean="0">
                          <a:solidFill>
                            <a:schemeClr val="tx1"/>
                          </a:solidFill>
                          <a:latin typeface="Cambria Math"/>
                          <a:ea typeface="Cambria Math"/>
                        </a:rPr>
                        <m:t>⟹  </m:t>
                      </m:r>
                      <m:r>
                        <a:rPr lang="de-DE" sz="2000" b="0" i="1" smtClean="0">
                          <a:solidFill>
                            <a:schemeClr val="tx1"/>
                          </a:solidFill>
                          <a:latin typeface="Cambria Math"/>
                        </a:rPr>
                        <m:t> </m:t>
                      </m:r>
                      <m:acc>
                        <m:accPr>
                          <m:chr m:val="̅"/>
                          <m:ctrlPr>
                            <a:rPr lang="de-DE" sz="2000" i="1" smtClean="0">
                              <a:solidFill>
                                <a:schemeClr val="tx1"/>
                              </a:solidFill>
                              <a:latin typeface="Cambria Math" panose="02040503050406030204" pitchFamily="18" charset="0"/>
                            </a:rPr>
                          </m:ctrlPr>
                        </m:accPr>
                        <m:e>
                          <m:r>
                            <a:rPr lang="de-DE" sz="2000" b="0" i="1" smtClean="0">
                              <a:solidFill>
                                <a:schemeClr val="tx1"/>
                              </a:solidFill>
                              <a:latin typeface="Cambria Math"/>
                            </a:rPr>
                            <m:t>𝑥</m:t>
                          </m:r>
                        </m:e>
                      </m:acc>
                      <m:r>
                        <a:rPr lang="de-DE" sz="2000" b="0" i="1" smtClean="0">
                          <a:solidFill>
                            <a:schemeClr val="tx1"/>
                          </a:solidFill>
                          <a:latin typeface="Cambria Math"/>
                        </a:rPr>
                        <m:t>=26</m:t>
                      </m:r>
                    </m:oMath>
                  </m:oMathPara>
                </a14:m>
                <a:endParaRPr lang="de-DE" sz="2000" dirty="0">
                  <a:solidFill>
                    <a:schemeClr val="tx1"/>
                  </a:solidFill>
                </a:endParaRPr>
              </a:p>
            </p:txBody>
          </p:sp>
        </mc:Choice>
        <mc:Fallback xmlns="">
          <p:sp>
            <p:nvSpPr>
              <p:cNvPr id="18" name="Textfeld 17"/>
              <p:cNvSpPr txBox="1">
                <a:spLocks noRot="1" noChangeAspect="1" noMove="1" noResize="1" noEditPoints="1" noAdjustHandles="1" noChangeArrowheads="1" noChangeShapeType="1" noTextEdit="1"/>
              </p:cNvSpPr>
              <p:nvPr/>
            </p:nvSpPr>
            <p:spPr>
              <a:xfrm>
                <a:off x="4283968" y="2640481"/>
                <a:ext cx="1619731" cy="400110"/>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Textfeld 18"/>
              <p:cNvSpPr txBox="1"/>
              <p:nvPr/>
            </p:nvSpPr>
            <p:spPr>
              <a:xfrm>
                <a:off x="4283968" y="3253344"/>
                <a:ext cx="2735537" cy="4001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solidFill>
                                <a:schemeClr val="tx1"/>
                              </a:solidFill>
                              <a:latin typeface="Cambria Math" panose="02040503050406030204" pitchFamily="18" charset="0"/>
                              <a:ea typeface="Cambria Math" panose="02040503050406030204" pitchFamily="18" charset="0"/>
                            </a:rPr>
                          </m:ctrlPr>
                        </m:sSubPr>
                        <m:e>
                          <m:r>
                            <a:rPr lang="de-DE" sz="2000" b="0" i="1" smtClean="0">
                              <a:solidFill>
                                <a:schemeClr val="tx1"/>
                              </a:solidFill>
                              <a:latin typeface="Cambria Math" panose="02040503050406030204" pitchFamily="18" charset="0"/>
                              <a:ea typeface="Cambria Math" panose="02040503050406030204" pitchFamily="18" charset="0"/>
                            </a:rPr>
                            <m:t>⟹    </m:t>
                          </m:r>
                          <m:acc>
                            <m:accPr>
                              <m:chr m:val="̃"/>
                              <m:ctrlPr>
                                <a:rPr lang="de-DE" sz="2000" b="0" i="1" smtClean="0">
                                  <a:solidFill>
                                    <a:schemeClr val="tx1"/>
                                  </a:solidFill>
                                  <a:latin typeface="Cambria Math" panose="02040503050406030204" pitchFamily="18" charset="0"/>
                                  <a:ea typeface="Cambria Math" panose="02040503050406030204" pitchFamily="18" charset="0"/>
                                </a:rPr>
                              </m:ctrlPr>
                            </m:accPr>
                            <m:e>
                              <m:r>
                                <a:rPr lang="de-DE" sz="2000" b="0" i="1" smtClean="0">
                                  <a:solidFill>
                                    <a:schemeClr val="tx1"/>
                                  </a:solidFill>
                                  <a:latin typeface="Cambria Math" panose="02040503050406030204" pitchFamily="18" charset="0"/>
                                  <a:ea typeface="Cambria Math" panose="02040503050406030204" pitchFamily="18" charset="0"/>
                                </a:rPr>
                                <m:t>𝑥</m:t>
                              </m:r>
                            </m:e>
                          </m:acc>
                        </m:e>
                        <m:sub>
                          <m:r>
                            <a:rPr lang="de-DE" sz="2000" b="0" i="1" smtClean="0">
                              <a:solidFill>
                                <a:schemeClr val="tx1"/>
                              </a:solidFill>
                              <a:latin typeface="Cambria Math" panose="02040503050406030204" pitchFamily="18" charset="0"/>
                              <a:ea typeface="Cambria Math" panose="02040503050406030204" pitchFamily="18" charset="0"/>
                            </a:rPr>
                            <m:t>0.5</m:t>
                          </m:r>
                        </m:sub>
                      </m:sSub>
                      <m:r>
                        <a:rPr lang="de-DE" sz="2000" b="0" i="1" smtClean="0">
                          <a:solidFill>
                            <a:schemeClr val="tx1"/>
                          </a:solidFill>
                          <a:latin typeface="Cambria Math" panose="02040503050406030204" pitchFamily="18" charset="0"/>
                          <a:ea typeface="Cambria Math" panose="02040503050406030204" pitchFamily="18" charset="0"/>
                        </a:rPr>
                        <m:t>=</m:t>
                      </m:r>
                      <m:r>
                        <a:rPr lang="de-DE" sz="2000" b="0" i="1" smtClean="0">
                          <a:solidFill>
                            <a:schemeClr val="tx1"/>
                          </a:solidFill>
                          <a:latin typeface="Cambria Math"/>
                          <a:ea typeface="Cambria Math" panose="02040503050406030204" pitchFamily="18" charset="0"/>
                        </a:rPr>
                        <m:t>25.02</m:t>
                      </m:r>
                    </m:oMath>
                  </m:oMathPara>
                </a14:m>
                <a:endParaRPr lang="de-DE" sz="2000" dirty="0">
                  <a:solidFill>
                    <a:schemeClr val="tx1"/>
                  </a:solidFill>
                  <a:latin typeface="Cambria Math" panose="02040503050406030204" pitchFamily="18" charset="0"/>
                  <a:ea typeface="Cambria Math" panose="02040503050406030204" pitchFamily="18" charset="0"/>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4283968" y="3253344"/>
                <a:ext cx="2735537" cy="400110"/>
              </a:xfrm>
              <a:prstGeom prst="rect">
                <a:avLst/>
              </a:prstGeom>
              <a:blipFill>
                <a:blip r:embed="rId7"/>
                <a:stretch>
                  <a:fillRect b="-4615"/>
                </a:stretch>
              </a:blipFill>
            </p:spPr>
            <p:txBody>
              <a:bodyPr/>
              <a:lstStyle/>
              <a:p>
                <a:r>
                  <a:rPr lang="en-US">
                    <a:noFill/>
                  </a:rPr>
                  <a:t> </a:t>
                </a:r>
              </a:p>
            </p:txBody>
          </p:sp>
        </mc:Fallback>
      </mc:AlternateContent>
      <p:sp>
        <p:nvSpPr>
          <p:cNvPr id="2" name="Textfeld 1"/>
          <p:cNvSpPr txBox="1"/>
          <p:nvPr/>
        </p:nvSpPr>
        <p:spPr>
          <a:xfrm>
            <a:off x="5881331" y="2640481"/>
            <a:ext cx="1511400" cy="400110"/>
          </a:xfrm>
          <a:prstGeom prst="rect">
            <a:avLst/>
          </a:prstGeom>
          <a:noFill/>
        </p:spPr>
        <p:txBody>
          <a:bodyPr wrap="square" rtlCol="0">
            <a:spAutoFit/>
          </a:bodyPr>
          <a:lstStyle/>
          <a:p>
            <a:r>
              <a:rPr lang="de-DE" sz="2000" dirty="0">
                <a:latin typeface="+mn-lt"/>
              </a:rPr>
              <a:t>(</a:t>
            </a:r>
            <a:r>
              <a:rPr lang="de-DE" sz="2000">
                <a:latin typeface="+mn-lt"/>
              </a:rPr>
              <a:t>Folie 71)</a:t>
            </a:r>
            <a:endParaRPr lang="de-DE" sz="2000" dirty="0">
              <a:latin typeface="+mn-lt"/>
            </a:endParaRPr>
          </a:p>
        </p:txBody>
      </p:sp>
      <p:sp>
        <p:nvSpPr>
          <p:cNvPr id="20" name="Textfeld 19"/>
          <p:cNvSpPr txBox="1"/>
          <p:nvPr/>
        </p:nvSpPr>
        <p:spPr>
          <a:xfrm>
            <a:off x="6263805" y="3258808"/>
            <a:ext cx="1511400" cy="400110"/>
          </a:xfrm>
          <a:prstGeom prst="rect">
            <a:avLst/>
          </a:prstGeom>
          <a:noFill/>
        </p:spPr>
        <p:txBody>
          <a:bodyPr wrap="square" rtlCol="0">
            <a:spAutoFit/>
          </a:bodyPr>
          <a:lstStyle/>
          <a:p>
            <a:r>
              <a:rPr lang="de-DE" sz="2000" dirty="0">
                <a:latin typeface="+mn-lt"/>
              </a:rPr>
              <a:t>(</a:t>
            </a:r>
            <a:r>
              <a:rPr lang="de-DE" sz="2000">
                <a:latin typeface="+mn-lt"/>
              </a:rPr>
              <a:t>Folie 75)</a:t>
            </a:r>
            <a:endParaRPr lang="de-DE" sz="2000" dirty="0">
              <a:latin typeface="+mn-lt"/>
            </a:endParaRPr>
          </a:p>
        </p:txBody>
      </p:sp>
      <p:pic>
        <p:nvPicPr>
          <p:cNvPr id="16" name="Grafik 15"/>
          <p:cNvPicPr>
            <a:picLocks noChangeAspect="1"/>
          </p:cNvPicPr>
          <p:nvPr/>
        </p:nvPicPr>
        <p:blipFill>
          <a:blip r:embed="rId8"/>
          <a:stretch>
            <a:fillRect/>
          </a:stretch>
        </p:blipFill>
        <p:spPr>
          <a:xfrm>
            <a:off x="512482" y="1754252"/>
            <a:ext cx="3933825" cy="2428875"/>
          </a:xfrm>
          <a:prstGeom prst="rect">
            <a:avLst/>
          </a:prstGeom>
        </p:spPr>
      </p:pic>
    </p:spTree>
    <p:extLst>
      <p:ext uri="{BB962C8B-B14F-4D97-AF65-F5344CB8AC3E}">
        <p14:creationId xmlns:p14="http://schemas.microsoft.com/office/powerpoint/2010/main" val="4285824547"/>
      </p:ext>
    </p:extLst>
  </p:cSld>
  <p:clrMapOvr>
    <a:masterClrMapping/>
  </p:clrMapOvr>
</p:sld>
</file>

<file path=ppt/slides/slide9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977</a:t>
            </a:r>
            <a:endParaRPr lang="de-DE" sz="8000" b="1" dirty="0">
              <a:solidFill>
                <a:schemeClr val="tx1"/>
              </a:solidFill>
              <a:latin typeface="+mj-lt"/>
            </a:endParaRPr>
          </a:p>
        </p:txBody>
      </p:sp>
      <p:sp>
        <p:nvSpPr>
          <p:cNvPr id="11" name="Textfeld 10"/>
          <p:cNvSpPr txBox="1"/>
          <p:nvPr/>
        </p:nvSpPr>
        <p:spPr>
          <a:xfrm>
            <a:off x="457200" y="5225536"/>
            <a:ext cx="7355160" cy="707886"/>
          </a:xfrm>
          <a:prstGeom prst="rect">
            <a:avLst/>
          </a:prstGeom>
          <a:noFill/>
        </p:spPr>
        <p:txBody>
          <a:bodyPr wrap="square" rtlCol="0">
            <a:spAutoFit/>
          </a:bodyPr>
          <a:lstStyle/>
          <a:p>
            <a:pPr algn="just"/>
            <a:r>
              <a:rPr lang="de-DE" sz="2000" dirty="0">
                <a:latin typeface="+mn-lt"/>
              </a:rPr>
              <a:t>&gt; Kompakte formelmäßige Darstellung erfolgt üblicherweise</a:t>
            </a:r>
          </a:p>
          <a:p>
            <a:pPr algn="just"/>
            <a:r>
              <a:rPr lang="de-DE" sz="2000" dirty="0">
                <a:latin typeface="+mn-lt"/>
              </a:rPr>
              <a:t>   in matrixalgebraischer Form (Inhalt fortgeschrittener Kurse)</a:t>
            </a:r>
          </a:p>
        </p:txBody>
      </p:sp>
      <p:sp>
        <p:nvSpPr>
          <p:cNvPr id="12" name="Textfeld 11"/>
          <p:cNvSpPr txBox="1"/>
          <p:nvPr/>
        </p:nvSpPr>
        <p:spPr>
          <a:xfrm>
            <a:off x="457200" y="5952680"/>
            <a:ext cx="7643192" cy="400110"/>
          </a:xfrm>
          <a:prstGeom prst="rect">
            <a:avLst/>
          </a:prstGeom>
          <a:noFill/>
        </p:spPr>
        <p:txBody>
          <a:bodyPr wrap="square" rtlCol="0">
            <a:spAutoFit/>
          </a:bodyPr>
          <a:lstStyle/>
          <a:p>
            <a:pPr algn="just"/>
            <a:r>
              <a:rPr lang="de-DE" sz="2000" dirty="0">
                <a:latin typeface="+mn-lt"/>
              </a:rPr>
              <a:t>&gt; Berechnung mit Hilfe statistischer Software (wie etwa </a:t>
            </a:r>
            <a:r>
              <a:rPr lang="de-DE" sz="2000" dirty="0">
                <a:latin typeface="+mj-lt"/>
              </a:rPr>
              <a:t>R</a:t>
            </a:r>
            <a:r>
              <a:rPr lang="de-DE" sz="2000" dirty="0">
                <a:latin typeface="+mn-lt"/>
              </a:rPr>
              <a:t>)</a:t>
            </a:r>
          </a:p>
        </p:txBody>
      </p:sp>
      <p:pic>
        <p:nvPicPr>
          <p:cNvPr id="3" name="Grafik 2"/>
          <p:cNvPicPr>
            <a:picLocks noChangeAspect="1"/>
          </p:cNvPicPr>
          <p:nvPr/>
        </p:nvPicPr>
        <p:blipFill>
          <a:blip r:embed="rId3"/>
          <a:stretch>
            <a:fillRect/>
          </a:stretch>
        </p:blipFill>
        <p:spPr>
          <a:xfrm>
            <a:off x="457200" y="983562"/>
            <a:ext cx="7591425" cy="3952875"/>
          </a:xfrm>
          <a:prstGeom prst="rect">
            <a:avLst/>
          </a:prstGeom>
        </p:spPr>
      </p:pic>
    </p:spTree>
    <p:extLst>
      <p:ext uri="{BB962C8B-B14F-4D97-AF65-F5344CB8AC3E}">
        <p14:creationId xmlns:p14="http://schemas.microsoft.com/office/powerpoint/2010/main" val="510666267"/>
      </p:ext>
    </p:extLst>
  </p:cSld>
  <p:clrMapOvr>
    <a:masterClrMapping/>
  </p:clrMapOvr>
</p:sld>
</file>

<file path=ppt/slides/slide9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3430" y="1052736"/>
            <a:ext cx="82222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Adäquatheit von Modellannahmen und OVB </a:t>
            </a:r>
            <a:r>
              <a:rPr lang="de-DE" sz="2000" dirty="0">
                <a:solidFill>
                  <a:srgbClr val="0070C0"/>
                </a:solidFill>
                <a:latin typeface="+mn-lt"/>
              </a:rPr>
              <a:t>●</a:t>
            </a:r>
            <a:endParaRPr lang="de-DE" sz="2000" b="1" dirty="0">
              <a:solidFill>
                <a:srgbClr val="0070C0"/>
              </a:solidFill>
              <a:latin typeface="+mn-lt"/>
            </a:endParaRPr>
          </a:p>
        </p:txBody>
      </p:sp>
      <p:sp>
        <p:nvSpPr>
          <p:cNvPr id="9" name="Textfeld 8"/>
          <p:cNvSpPr txBox="1">
            <a:spLocks noChangeArrowheads="1"/>
          </p:cNvSpPr>
          <p:nvPr/>
        </p:nvSpPr>
        <p:spPr bwMode="auto">
          <a:xfrm>
            <a:off x="469415" y="4415421"/>
            <a:ext cx="82222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OVB im 3-Variablen-Fall </a:t>
            </a:r>
            <a:r>
              <a:rPr lang="de-DE" sz="2000" dirty="0">
                <a:solidFill>
                  <a:srgbClr val="0070C0"/>
                </a:solidFill>
                <a:latin typeface="+mn-lt"/>
              </a:rPr>
              <a:t>●</a:t>
            </a:r>
            <a:endParaRPr lang="de-DE" sz="2000" b="1" dirty="0">
              <a:solidFill>
                <a:srgbClr val="0070C0"/>
              </a:solidFill>
              <a:latin typeface="+mn-lt"/>
            </a:endParaRPr>
          </a:p>
        </p:txBody>
      </p:sp>
      <p:sp>
        <p:nvSpPr>
          <p:cNvPr id="12"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978</a:t>
            </a:r>
            <a:endParaRPr lang="de-DE" sz="8000" b="1" dirty="0">
              <a:solidFill>
                <a:schemeClr val="tx1"/>
              </a:solidFill>
              <a:latin typeface="+mj-lt"/>
            </a:endParaRPr>
          </a:p>
        </p:txBody>
      </p:sp>
      <p:sp>
        <p:nvSpPr>
          <p:cNvPr id="13" name="Textfeld 12"/>
          <p:cNvSpPr txBox="1"/>
          <p:nvPr/>
        </p:nvSpPr>
        <p:spPr>
          <a:xfrm>
            <a:off x="453430" y="1537124"/>
            <a:ext cx="7787208" cy="707886"/>
          </a:xfrm>
          <a:prstGeom prst="rect">
            <a:avLst/>
          </a:prstGeom>
          <a:noFill/>
        </p:spPr>
        <p:txBody>
          <a:bodyPr wrap="square" rtlCol="0">
            <a:spAutoFit/>
          </a:bodyPr>
          <a:lstStyle/>
          <a:p>
            <a:pPr algn="just"/>
            <a:r>
              <a:rPr lang="de-DE" sz="2000" dirty="0">
                <a:latin typeface="+mn-lt"/>
              </a:rPr>
              <a:t>&gt; Prüfung erfolgt analog wie im einfachen Regressionsmodell </a:t>
            </a:r>
          </a:p>
          <a:p>
            <a:pPr algn="just"/>
            <a:r>
              <a:rPr lang="de-DE" sz="2000" dirty="0">
                <a:latin typeface="+mn-lt"/>
              </a:rPr>
              <a:t>   (vgl. </a:t>
            </a:r>
            <a:r>
              <a:rPr lang="de-DE" sz="2000">
                <a:latin typeface="+mn-lt"/>
              </a:rPr>
              <a:t>Folie 922 </a:t>
            </a:r>
            <a:r>
              <a:rPr lang="de-DE" sz="2000" dirty="0">
                <a:latin typeface="+mn-lt"/>
              </a:rPr>
              <a:t>ff.) in erweitertem Sinne</a:t>
            </a:r>
          </a:p>
        </p:txBody>
      </p:sp>
      <mc:AlternateContent xmlns:mc="http://schemas.openxmlformats.org/markup-compatibility/2006" xmlns:a14="http://schemas.microsoft.com/office/drawing/2010/main">
        <mc:Choice Requires="a14">
          <p:sp>
            <p:nvSpPr>
              <p:cNvPr id="14" name="Textfeld 13"/>
              <p:cNvSpPr txBox="1"/>
              <p:nvPr/>
            </p:nvSpPr>
            <p:spPr>
              <a:xfrm>
                <a:off x="447612" y="2209278"/>
                <a:ext cx="8084828" cy="753668"/>
              </a:xfrm>
              <a:prstGeom prst="rect">
                <a:avLst/>
              </a:prstGeom>
              <a:noFill/>
            </p:spPr>
            <p:txBody>
              <a:bodyPr wrap="square" rtlCol="0">
                <a:spAutoFit/>
              </a:bodyPr>
              <a:lstStyle/>
              <a:p>
                <a:pPr algn="just"/>
                <a:r>
                  <a:rPr lang="de-DE" sz="2000" dirty="0">
                    <a:latin typeface="+mn-lt"/>
                  </a:rPr>
                  <a:t>&gt; Aus </a:t>
                </a:r>
                <a14:m>
                  <m:oMath xmlns:m="http://schemas.openxmlformats.org/officeDocument/2006/math">
                    <m:r>
                      <a:rPr lang="de-DE" sz="2000" b="0" i="1" smtClean="0">
                        <a:latin typeface="Cambria Math" panose="02040503050406030204" pitchFamily="18" charset="0"/>
                      </a:rPr>
                      <m:t>𝐸</m:t>
                    </m:r>
                    <m:d>
                      <m:dPr>
                        <m:ctrlPr>
                          <a:rPr lang="de-DE" sz="2000" b="0" i="1" smtClean="0">
                            <a:latin typeface="Cambria Math" panose="02040503050406030204" pitchFamily="18" charset="0"/>
                          </a:rPr>
                        </m:ctrlPr>
                      </m:dPr>
                      <m:e>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𝑈</m:t>
                            </m:r>
                          </m:e>
                          <m:sub>
                            <m:r>
                              <a:rPr lang="de-DE" sz="2000" b="0" i="1" smtClean="0">
                                <a:latin typeface="Cambria Math" panose="02040503050406030204" pitchFamily="18" charset="0"/>
                              </a:rPr>
                              <m:t>𝑖</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𝑋</m:t>
                            </m:r>
                          </m:e>
                          <m:sub>
                            <m:r>
                              <a:rPr lang="de-DE" sz="2000" b="0" i="1" smtClean="0">
                                <a:latin typeface="Cambria Math" panose="02040503050406030204" pitchFamily="18" charset="0"/>
                              </a:rPr>
                              <m:t>𝑖</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rPr>
                              <m:t>𝑥</m:t>
                            </m:r>
                          </m:e>
                          <m:sub>
                            <m:r>
                              <a:rPr lang="de-DE" sz="2000" b="0" i="1" smtClean="0">
                                <a:latin typeface="Cambria Math" panose="02040503050406030204" pitchFamily="18" charset="0"/>
                              </a:rPr>
                              <m:t>𝑖</m:t>
                            </m:r>
                          </m:sub>
                        </m:sSub>
                      </m:e>
                    </m:d>
                    <m:r>
                      <a:rPr lang="de-DE" sz="2000" b="0" i="1" smtClean="0">
                        <a:latin typeface="Cambria Math" panose="02040503050406030204" pitchFamily="18" charset="0"/>
                      </a:rPr>
                      <m:t>=0</m:t>
                    </m:r>
                  </m:oMath>
                </a14:m>
                <a:r>
                  <a:rPr lang="de-DE" sz="2000" dirty="0">
                    <a:latin typeface="+mn-lt"/>
                  </a:rPr>
                  <a:t> wird </a:t>
                </a:r>
                <a14:m>
                  <m:oMath xmlns:m="http://schemas.openxmlformats.org/officeDocument/2006/math">
                    <m:r>
                      <a:rPr lang="de-DE" sz="2000" i="1">
                        <a:latin typeface="Cambria Math" panose="02040503050406030204" pitchFamily="18" charset="0"/>
                      </a:rPr>
                      <m:t>𝐸</m:t>
                    </m:r>
                    <m:d>
                      <m:dPr>
                        <m:ctrlPr>
                          <a:rPr lang="de-DE" sz="2000" i="1">
                            <a:latin typeface="Cambria Math" panose="02040503050406030204" pitchFamily="18" charset="0"/>
                          </a:rPr>
                        </m:ctrlPr>
                      </m:dPr>
                      <m:e>
                        <m:sSub>
                          <m:sSubPr>
                            <m:ctrlPr>
                              <a:rPr lang="de-DE" sz="2000" i="1">
                                <a:latin typeface="Cambria Math" panose="02040503050406030204" pitchFamily="18" charset="0"/>
                              </a:rPr>
                            </m:ctrlPr>
                          </m:sSubPr>
                          <m:e>
                            <m:r>
                              <a:rPr lang="de-DE" sz="2000" i="1">
                                <a:latin typeface="Cambria Math" panose="02040503050406030204" pitchFamily="18" charset="0"/>
                              </a:rPr>
                              <m:t>𝑈</m:t>
                            </m:r>
                          </m:e>
                          <m:sub>
                            <m:r>
                              <a:rPr lang="de-DE" sz="2000" i="1">
                                <a:latin typeface="Cambria Math" panose="02040503050406030204" pitchFamily="18" charset="0"/>
                              </a:rPr>
                              <m:t>𝑖</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𝑖</m:t>
                            </m:r>
                            <m:r>
                              <a:rPr lang="de-DE" sz="2000" b="0" i="1" smtClean="0">
                                <a:latin typeface="Cambria Math" panose="02040503050406030204" pitchFamily="18" charset="0"/>
                              </a:rPr>
                              <m:t>1</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𝑥</m:t>
                            </m:r>
                          </m:e>
                          <m:sub>
                            <m:r>
                              <a:rPr lang="de-DE" sz="2000" i="1">
                                <a:latin typeface="Cambria Math" panose="02040503050406030204" pitchFamily="18" charset="0"/>
                              </a:rPr>
                              <m:t>𝑖</m:t>
                            </m:r>
                            <m:r>
                              <a:rPr lang="de-DE" sz="2000" b="0" i="1" smtClean="0">
                                <a:latin typeface="Cambria Math" panose="02040503050406030204" pitchFamily="18" charset="0"/>
                              </a:rPr>
                              <m:t>1</m:t>
                            </m:r>
                          </m:sub>
                        </m:sSub>
                        <m:r>
                          <a:rPr lang="de-DE" sz="2000" b="0" i="1" smtClean="0">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𝑖</m:t>
                            </m:r>
                            <m:r>
                              <a:rPr lang="de-DE" sz="2000" b="0" i="1" smtClean="0">
                                <a:latin typeface="Cambria Math" panose="02040503050406030204" pitchFamily="18" charset="0"/>
                              </a:rPr>
                              <m:t>2</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𝑥</m:t>
                            </m:r>
                          </m:e>
                          <m:sub>
                            <m:r>
                              <a:rPr lang="de-DE" sz="2000" i="1">
                                <a:latin typeface="Cambria Math" panose="02040503050406030204" pitchFamily="18" charset="0"/>
                              </a:rPr>
                              <m:t>𝑖</m:t>
                            </m:r>
                            <m:r>
                              <a:rPr lang="de-DE" sz="2000" b="0" i="1" smtClean="0">
                                <a:latin typeface="Cambria Math" panose="02040503050406030204" pitchFamily="18" charset="0"/>
                              </a:rPr>
                              <m:t>2</m:t>
                            </m:r>
                          </m:sub>
                        </m:sSub>
                        <m:r>
                          <a:rPr lang="de-DE" sz="2000" b="0" i="1" smtClean="0">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𝑋</m:t>
                            </m:r>
                          </m:e>
                          <m:sub>
                            <m:r>
                              <a:rPr lang="de-DE" sz="2000" i="1">
                                <a:latin typeface="Cambria Math" panose="02040503050406030204" pitchFamily="18" charset="0"/>
                              </a:rPr>
                              <m:t>𝑖</m:t>
                            </m:r>
                            <m:r>
                              <a:rPr lang="de-DE" sz="2000" b="0" i="1" smtClean="0">
                                <a:latin typeface="Cambria Math" panose="02040503050406030204" pitchFamily="18" charset="0"/>
                              </a:rPr>
                              <m:t>𝑝</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rPr>
                              <m:t>𝑥</m:t>
                            </m:r>
                          </m:e>
                          <m:sub>
                            <m:r>
                              <a:rPr lang="de-DE" sz="2000" i="1">
                                <a:latin typeface="Cambria Math" panose="02040503050406030204" pitchFamily="18" charset="0"/>
                              </a:rPr>
                              <m:t>𝑖</m:t>
                            </m:r>
                            <m:r>
                              <a:rPr lang="de-DE" sz="2000" b="0" i="1" smtClean="0">
                                <a:latin typeface="Cambria Math" panose="02040503050406030204" pitchFamily="18" charset="0"/>
                              </a:rPr>
                              <m:t>𝑝</m:t>
                            </m:r>
                          </m:sub>
                        </m:sSub>
                      </m:e>
                    </m:d>
                    <m:r>
                      <a:rPr lang="de-DE" sz="2000" b="0" i="1" smtClean="0">
                        <a:latin typeface="Cambria Math" panose="02040503050406030204" pitchFamily="18" charset="0"/>
                      </a:rPr>
                      <m:t>=0</m:t>
                    </m:r>
                  </m:oMath>
                </a14:m>
                <a:r>
                  <a:rPr lang="de-DE" sz="2000" dirty="0">
                    <a:latin typeface="+mn-lt"/>
                  </a:rPr>
                  <a:t> </a:t>
                </a:r>
              </a:p>
              <a:p>
                <a:pPr algn="just"/>
                <a:r>
                  <a:rPr lang="de-DE" sz="2000" dirty="0">
                    <a:latin typeface="+mn-lt"/>
                  </a:rPr>
                  <a:t>   mit der korrespondierenden Leitfrage…</a:t>
                </a:r>
              </a:p>
            </p:txBody>
          </p:sp>
        </mc:Choice>
        <mc:Fallback xmlns="">
          <p:sp>
            <p:nvSpPr>
              <p:cNvPr id="14" name="Textfeld 13"/>
              <p:cNvSpPr txBox="1">
                <a:spLocks noRot="1" noChangeAspect="1" noMove="1" noResize="1" noEditPoints="1" noAdjustHandles="1" noChangeArrowheads="1" noChangeShapeType="1" noTextEdit="1"/>
              </p:cNvSpPr>
              <p:nvPr/>
            </p:nvSpPr>
            <p:spPr>
              <a:xfrm>
                <a:off x="447612" y="2209278"/>
                <a:ext cx="8084828" cy="753668"/>
              </a:xfrm>
              <a:prstGeom prst="rect">
                <a:avLst/>
              </a:prstGeom>
              <a:blipFill>
                <a:blip r:embed="rId4"/>
                <a:stretch>
                  <a:fillRect l="-754" t="-1613" b="-1371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feld 14"/>
              <p:cNvSpPr txBox="1"/>
              <p:nvPr/>
            </p:nvSpPr>
            <p:spPr>
              <a:xfrm>
                <a:off x="447612" y="4910299"/>
                <a:ext cx="7787208" cy="1015663"/>
              </a:xfrm>
              <a:prstGeom prst="rect">
                <a:avLst/>
              </a:prstGeom>
              <a:noFill/>
            </p:spPr>
            <p:txBody>
              <a:bodyPr wrap="square" rtlCol="0">
                <a:spAutoFit/>
              </a:bodyPr>
              <a:lstStyle/>
              <a:p>
                <a:pPr algn="just"/>
                <a:r>
                  <a:rPr lang="de-DE" sz="2000" dirty="0">
                    <a:latin typeface="+mn-lt"/>
                  </a:rPr>
                  <a:t>&gt; OVB-Leitfrage erhält für </a:t>
                </a:r>
                <a14:m>
                  <m:oMath xmlns:m="http://schemas.openxmlformats.org/officeDocument/2006/math">
                    <m:r>
                      <a:rPr lang="de-DE" sz="2000" b="0" i="1" smtClean="0">
                        <a:latin typeface="Cambria Math" panose="02040503050406030204" pitchFamily="18" charset="0"/>
                      </a:rPr>
                      <m:t>𝑝</m:t>
                    </m:r>
                    <m:r>
                      <a:rPr lang="de-DE" sz="2000" b="0" i="1" smtClean="0">
                        <a:latin typeface="Cambria Math" panose="02040503050406030204" pitchFamily="18" charset="0"/>
                      </a:rPr>
                      <m:t>=2</m:t>
                    </m:r>
                  </m:oMath>
                </a14:m>
                <a:r>
                  <a:rPr lang="de-DE" sz="2000" dirty="0">
                    <a:latin typeface="+mn-lt"/>
                  </a:rPr>
                  <a:t> folgende theoretische Fundierung,</a:t>
                </a:r>
              </a:p>
              <a:p>
                <a:pPr algn="just"/>
                <a:r>
                  <a:rPr lang="de-DE" sz="2000" dirty="0">
                    <a:latin typeface="+mn-lt"/>
                  </a:rPr>
                  <a:t>   welche auch die Daumenregeln zu systematischen Verzerrungen aus</a:t>
                </a:r>
              </a:p>
              <a:p>
                <a:pPr algn="just"/>
                <a:r>
                  <a:rPr lang="de-DE" sz="2000" dirty="0">
                    <a:latin typeface="+mn-lt"/>
                  </a:rPr>
                  <a:t>   Unterkapitel 5.3 begründen (zur Herleitung </a:t>
                </a:r>
                <a:r>
                  <a:rPr lang="de-DE" sz="2000">
                    <a:latin typeface="+mn-lt"/>
                  </a:rPr>
                  <a:t>siehe LB, S. 739):</a:t>
                </a:r>
                <a:endParaRPr lang="de-DE" sz="2000" dirty="0">
                  <a:latin typeface="+mn-lt"/>
                </a:endParaRPr>
              </a:p>
            </p:txBody>
          </p:sp>
        </mc:Choice>
        <mc:Fallback xmlns="">
          <p:sp>
            <p:nvSpPr>
              <p:cNvPr id="15" name="Textfeld 14"/>
              <p:cNvSpPr txBox="1">
                <a:spLocks noRot="1" noChangeAspect="1" noMove="1" noResize="1" noEditPoints="1" noAdjustHandles="1" noChangeArrowheads="1" noChangeShapeType="1" noTextEdit="1"/>
              </p:cNvSpPr>
              <p:nvPr/>
            </p:nvSpPr>
            <p:spPr>
              <a:xfrm>
                <a:off x="447612" y="4910299"/>
                <a:ext cx="7787208" cy="1015663"/>
              </a:xfrm>
              <a:prstGeom prst="rect">
                <a:avLst/>
              </a:prstGeom>
              <a:blipFill>
                <a:blip r:embed="rId5"/>
                <a:stretch>
                  <a:fillRect l="-782" t="-2994" b="-9581"/>
                </a:stretch>
              </a:blipFill>
            </p:spPr>
            <p:txBody>
              <a:bodyPr/>
              <a:lstStyle/>
              <a:p>
                <a:r>
                  <a:rPr lang="en-US">
                    <a:noFill/>
                  </a:rPr>
                  <a:t> </a:t>
                </a:r>
              </a:p>
            </p:txBody>
          </p:sp>
        </mc:Fallback>
      </mc:AlternateContent>
      <p:pic>
        <p:nvPicPr>
          <p:cNvPr id="2" name="Grafik 1"/>
          <p:cNvPicPr>
            <a:picLocks noChangeAspect="1"/>
          </p:cNvPicPr>
          <p:nvPr/>
        </p:nvPicPr>
        <p:blipFill>
          <a:blip r:embed="rId6"/>
          <a:stretch>
            <a:fillRect/>
          </a:stretch>
        </p:blipFill>
        <p:spPr>
          <a:xfrm>
            <a:off x="468313" y="3115195"/>
            <a:ext cx="7581900" cy="1162050"/>
          </a:xfrm>
          <a:prstGeom prst="rect">
            <a:avLst/>
          </a:prstGeom>
        </p:spPr>
      </p:pic>
    </p:spTree>
    <p:extLst>
      <p:ext uri="{BB962C8B-B14F-4D97-AF65-F5344CB8AC3E}">
        <p14:creationId xmlns:p14="http://schemas.microsoft.com/office/powerpoint/2010/main" val="3777883243"/>
      </p:ext>
    </p:extLst>
  </p:cSld>
  <p:clrMapOvr>
    <a:masterClrMapping/>
  </p:clrMapOvr>
</p:sld>
</file>

<file path=ppt/slides/slide9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13"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979</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9" name="Textfeld 18"/>
              <p:cNvSpPr txBox="1"/>
              <p:nvPr/>
            </p:nvSpPr>
            <p:spPr>
              <a:xfrm>
                <a:off x="1043608" y="5694548"/>
                <a:ext cx="4968552" cy="605422"/>
              </a:xfrm>
              <a:prstGeom prst="rect">
                <a:avLst/>
              </a:prstGeom>
              <a:noFill/>
            </p:spPr>
            <p:txBody>
              <a:bodyPr wrap="square" rtlCol="0">
                <a:spAutoFit/>
              </a:bodyPr>
              <a:lstStyle/>
              <a:p>
                <a:pPr algn="just"/>
                <a14:m>
                  <m:oMath xmlns:m="http://schemas.openxmlformats.org/officeDocument/2006/math">
                    <m:sSub>
                      <m:sSubPr>
                        <m:ctrlPr>
                          <a:rPr lang="de-DE" sz="2000" i="1" smtClean="0">
                            <a:latin typeface="Cambria Math" panose="02040503050406030204" pitchFamily="18" charset="0"/>
                          </a:rPr>
                        </m:ctrlPr>
                      </m:sSubPr>
                      <m:e>
                        <m:r>
                          <a:rPr lang="de-DE" sz="2000" b="0" i="1" smtClean="0">
                            <a:latin typeface="Cambria Math" panose="02040503050406030204" pitchFamily="18" charset="0"/>
                          </a:rPr>
                          <m:t>𝑂𝑉𝐵</m:t>
                        </m:r>
                      </m:e>
                      <m:sub>
                        <m:r>
                          <a:rPr lang="de-DE" sz="2000" b="0" i="1" smtClean="0">
                            <a:latin typeface="Cambria Math" panose="02040503050406030204" pitchFamily="18" charset="0"/>
                          </a:rPr>
                          <m:t>𝑋</m:t>
                        </m:r>
                      </m:sub>
                    </m:sSub>
                    <m:r>
                      <a:rPr lang="de-DE" sz="2000" b="0" i="1" smtClean="0">
                        <a:latin typeface="Cambria Math" panose="02040503050406030204" pitchFamily="18" charset="0"/>
                      </a:rPr>
                      <m:t>=</m:t>
                    </m:r>
                    <m:f>
                      <m:fPr>
                        <m:ctrlPr>
                          <a:rPr lang="de-DE" sz="2000" b="0" i="1" smtClean="0">
                            <a:latin typeface="Cambria Math" panose="02040503050406030204" pitchFamily="18" charset="0"/>
                          </a:rPr>
                        </m:ctrlPr>
                      </m:fPr>
                      <m:num>
                        <m:r>
                          <a:rPr lang="de-DE" sz="2000" b="0" i="1" smtClean="0">
                            <a:latin typeface="Cambria Math" panose="02040503050406030204" pitchFamily="18" charset="0"/>
                          </a:rPr>
                          <m:t>𝐶𝑜𝑣</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𝑋</m:t>
                            </m:r>
                            <m:r>
                              <a:rPr lang="de-DE" sz="2000" b="0" i="1" smtClean="0">
                                <a:latin typeface="Cambria Math" panose="02040503050406030204" pitchFamily="18" charset="0"/>
                              </a:rPr>
                              <m:t>,</m:t>
                            </m:r>
                            <m:r>
                              <a:rPr lang="de-DE" sz="2000" b="0" i="1" smtClean="0">
                                <a:latin typeface="Cambria Math" panose="02040503050406030204" pitchFamily="18" charset="0"/>
                              </a:rPr>
                              <m:t>𝑈</m:t>
                            </m:r>
                          </m:e>
                        </m:d>
                      </m:num>
                      <m:den>
                        <m:sSubSup>
                          <m:sSubSupPr>
                            <m:ctrlPr>
                              <a:rPr lang="de-DE" sz="2000" b="0" i="1" smtClean="0">
                                <a:latin typeface="Cambria Math" panose="02040503050406030204" pitchFamily="18" charset="0"/>
                              </a:rPr>
                            </m:ctrlPr>
                          </m:sSubSupPr>
                          <m:e>
                            <m:r>
                              <a:rPr lang="de-DE" sz="2000" b="0" i="1" smtClean="0">
                                <a:latin typeface="Cambria Math" panose="02040503050406030204" pitchFamily="18" charset="0"/>
                                <a:ea typeface="Cambria Math" panose="02040503050406030204" pitchFamily="18" charset="0"/>
                              </a:rPr>
                              <m:t>𝜎</m:t>
                            </m:r>
                          </m:e>
                          <m:sub>
                            <m:r>
                              <a:rPr lang="de-DE" sz="2000" b="0" i="1" smtClean="0">
                                <a:latin typeface="Cambria Math" panose="02040503050406030204" pitchFamily="18" charset="0"/>
                              </a:rPr>
                              <m:t>𝑋</m:t>
                            </m:r>
                          </m:sub>
                          <m:sup>
                            <m:r>
                              <a:rPr lang="de-DE" sz="2000" b="0" i="1" smtClean="0">
                                <a:latin typeface="Cambria Math" panose="02040503050406030204" pitchFamily="18" charset="0"/>
                              </a:rPr>
                              <m:t>2</m:t>
                            </m:r>
                          </m:sup>
                        </m:sSubSup>
                      </m:den>
                    </m:f>
                  </m:oMath>
                </a14:m>
                <a:r>
                  <a:rPr lang="de-DE" sz="2000" dirty="0"/>
                  <a:t>  </a:t>
                </a:r>
                <a:r>
                  <a:rPr lang="de-DE" sz="2000" dirty="0">
                    <a:latin typeface="+mn-lt"/>
                  </a:rPr>
                  <a:t>oder  </a:t>
                </a:r>
                <a14:m>
                  <m:oMath xmlns:m="http://schemas.openxmlformats.org/officeDocument/2006/math">
                    <m:sSub>
                      <m:sSubPr>
                        <m:ctrlPr>
                          <a:rPr lang="de-DE" sz="2000" i="1">
                            <a:latin typeface="Cambria Math" panose="02040503050406030204" pitchFamily="18" charset="0"/>
                          </a:rPr>
                        </m:ctrlPr>
                      </m:sSubPr>
                      <m:e>
                        <m:r>
                          <a:rPr lang="de-DE" sz="2000" i="1">
                            <a:latin typeface="Cambria Math" panose="02040503050406030204" pitchFamily="18" charset="0"/>
                          </a:rPr>
                          <m:t>𝑂𝑉𝐵</m:t>
                        </m:r>
                      </m:e>
                      <m:sub>
                        <m:r>
                          <a:rPr lang="de-DE" sz="2000" i="1">
                            <a:latin typeface="Cambria Math" panose="02040503050406030204" pitchFamily="18" charset="0"/>
                          </a:rPr>
                          <m:t>𝑋</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𝑍</m:t>
                        </m:r>
                      </m:sub>
                    </m:sSub>
                    <m:sSub>
                      <m:sSubPr>
                        <m:ctrlPr>
                          <a:rPr lang="de-DE" sz="2000" i="1">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𝑍</m:t>
                        </m:r>
                        <m:r>
                          <a:rPr lang="de-DE" sz="2000" b="0" i="1" smtClean="0">
                            <a:latin typeface="Cambria Math" panose="02040503050406030204" pitchFamily="18" charset="0"/>
                          </a:rPr>
                          <m:t>~</m:t>
                        </m:r>
                        <m:r>
                          <a:rPr lang="de-DE" sz="2000" b="0" i="1" smtClean="0">
                            <a:latin typeface="Cambria Math" panose="02040503050406030204" pitchFamily="18" charset="0"/>
                          </a:rPr>
                          <m:t>𝑋</m:t>
                        </m:r>
                      </m:sub>
                    </m:sSub>
                  </m:oMath>
                </a14:m>
                <a:endParaRPr lang="de-DE" sz="2000" dirty="0">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043608" y="5694548"/>
                <a:ext cx="4968552" cy="605422"/>
              </a:xfrm>
              <a:prstGeom prst="rect">
                <a:avLst/>
              </a:prstGeom>
              <a:blipFill>
                <a:blip r:embed="rId5"/>
                <a:stretch>
                  <a:fillRect/>
                </a:stretch>
              </a:blipFill>
            </p:spPr>
            <p:txBody>
              <a:bodyPr/>
              <a:lstStyle/>
              <a:p>
                <a:r>
                  <a:rPr lang="en-US">
                    <a:noFill/>
                  </a:rPr>
                  <a:t> </a:t>
                </a:r>
              </a:p>
            </p:txBody>
          </p:sp>
        </mc:Fallback>
      </mc:AlternateContent>
      <p:sp>
        <p:nvSpPr>
          <p:cNvPr id="29" name="Textfeld 28"/>
          <p:cNvSpPr txBox="1">
            <a:spLocks noChangeArrowheads="1"/>
          </p:cNvSpPr>
          <p:nvPr/>
        </p:nvSpPr>
        <p:spPr bwMode="auto">
          <a:xfrm>
            <a:off x="441783" y="3972438"/>
            <a:ext cx="822225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Direkte und indirekte Effekte und Merkregeln </a:t>
            </a:r>
            <a:r>
              <a:rPr lang="de-DE" sz="2000" dirty="0">
                <a:solidFill>
                  <a:srgbClr val="0070C0"/>
                </a:solidFill>
                <a:latin typeface="+mn-lt"/>
              </a:rPr>
              <a:t>●</a:t>
            </a:r>
            <a:endParaRPr lang="de-DE" sz="2000" b="1" dirty="0">
              <a:solidFill>
                <a:srgbClr val="0070C0"/>
              </a:solidFill>
              <a:latin typeface="+mn-lt"/>
            </a:endParaRPr>
          </a:p>
        </p:txBody>
      </p:sp>
      <mc:AlternateContent xmlns:mc="http://schemas.openxmlformats.org/markup-compatibility/2006" xmlns:a14="http://schemas.microsoft.com/office/drawing/2010/main">
        <mc:Choice Requires="a14">
          <p:sp>
            <p:nvSpPr>
              <p:cNvPr id="31" name="Textfeld 30"/>
              <p:cNvSpPr txBox="1"/>
              <p:nvPr/>
            </p:nvSpPr>
            <p:spPr>
              <a:xfrm>
                <a:off x="452341" y="4373261"/>
                <a:ext cx="7787572" cy="1323439"/>
              </a:xfrm>
              <a:prstGeom prst="rect">
                <a:avLst/>
              </a:prstGeom>
              <a:noFill/>
            </p:spPr>
            <p:txBody>
              <a:bodyPr wrap="square" rtlCol="0">
                <a:spAutoFit/>
              </a:bodyPr>
              <a:lstStyle/>
              <a:p>
                <a:pPr algn="just"/>
                <a:r>
                  <a:rPr lang="de-DE" sz="2000" dirty="0">
                    <a:latin typeface="+mn-lt"/>
                  </a:rPr>
                  <a:t>&gt; Schätzen wir den direkten Effekt von </a:t>
                </a:r>
                <a14:m>
                  <m:oMath xmlns:m="http://schemas.openxmlformats.org/officeDocument/2006/math">
                    <m:r>
                      <a:rPr lang="de-DE" sz="2000" b="0" i="1" smtClean="0">
                        <a:latin typeface="Cambria Math" panose="02040503050406030204" pitchFamily="18" charset="0"/>
                      </a:rPr>
                      <m:t>𝑋</m:t>
                    </m:r>
                  </m:oMath>
                </a14:m>
                <a:r>
                  <a:rPr lang="de-DE" sz="2000" dirty="0">
                    <a:latin typeface="+mn-lt"/>
                  </a:rPr>
                  <a:t> auf </a:t>
                </a:r>
                <a14:m>
                  <m:oMath xmlns:m="http://schemas.openxmlformats.org/officeDocument/2006/math">
                    <m:r>
                      <a:rPr lang="de-DE" sz="2000" b="0" i="1" smtClean="0">
                        <a:latin typeface="Cambria Math" panose="02040503050406030204" pitchFamily="18" charset="0"/>
                      </a:rPr>
                      <m:t>𝑌</m:t>
                    </m:r>
                  </m:oMath>
                </a14:m>
                <a:r>
                  <a:rPr lang="de-DE" sz="2000" dirty="0">
                    <a:latin typeface="+mn-lt"/>
                  </a:rPr>
                  <a:t>, notiert mit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𝛽</m:t>
                        </m:r>
                      </m:e>
                      <m:sub>
                        <m:r>
                          <a:rPr lang="de-DE" sz="2000" i="1">
                            <a:latin typeface="Cambria Math" panose="02040503050406030204" pitchFamily="18" charset="0"/>
                          </a:rPr>
                          <m:t>𝑋</m:t>
                        </m:r>
                      </m:sub>
                    </m:sSub>
                  </m:oMath>
                </a14:m>
                <a:r>
                  <a:rPr lang="de-DE" sz="2000" dirty="0">
                    <a:latin typeface="+mn-lt"/>
                  </a:rPr>
                  <a:t>,</a:t>
                </a:r>
              </a:p>
              <a:p>
                <a:pPr algn="just"/>
                <a:r>
                  <a:rPr lang="de-DE" sz="2000" dirty="0">
                    <a:latin typeface="+mn-lt"/>
                  </a:rPr>
                  <a:t>   (fälschlicherweise) ohne Berücksichtigung von </a:t>
                </a:r>
                <a14:m>
                  <m:oMath xmlns:m="http://schemas.openxmlformats.org/officeDocument/2006/math">
                    <m:r>
                      <a:rPr lang="de-DE" sz="2000" b="0" i="1" smtClean="0">
                        <a:latin typeface="Cambria Math" panose="02040503050406030204" pitchFamily="18" charset="0"/>
                      </a:rPr>
                      <m:t>𝑍</m:t>
                    </m:r>
                  </m:oMath>
                </a14:m>
                <a:r>
                  <a:rPr lang="de-DE" sz="2000" dirty="0">
                    <a:latin typeface="+mn-lt"/>
                  </a:rPr>
                  <a:t> nur mit einer </a:t>
                </a:r>
              </a:p>
              <a:p>
                <a:pPr algn="just"/>
                <a:r>
                  <a:rPr lang="de-DE" sz="2000" dirty="0">
                    <a:latin typeface="+mn-lt"/>
                  </a:rPr>
                  <a:t>   einfachen Regression von </a:t>
                </a:r>
                <a14:m>
                  <m:oMath xmlns:m="http://schemas.openxmlformats.org/officeDocument/2006/math">
                    <m:r>
                      <a:rPr lang="de-DE" sz="2000" b="0" i="1" smtClean="0">
                        <a:latin typeface="Cambria Math" panose="02040503050406030204" pitchFamily="18" charset="0"/>
                      </a:rPr>
                      <m:t>𝑌</m:t>
                    </m:r>
                  </m:oMath>
                </a14:m>
                <a:r>
                  <a:rPr lang="de-DE" sz="2000" dirty="0">
                    <a:latin typeface="+mn-lt"/>
                  </a:rPr>
                  <a:t> auf </a:t>
                </a:r>
                <a14:m>
                  <m:oMath xmlns:m="http://schemas.openxmlformats.org/officeDocument/2006/math">
                    <m:r>
                      <a:rPr lang="de-DE" sz="2000" b="0" i="1" smtClean="0">
                        <a:latin typeface="Cambria Math" panose="02040503050406030204" pitchFamily="18" charset="0"/>
                      </a:rPr>
                      <m:t>𝑋</m:t>
                    </m:r>
                  </m:oMath>
                </a14:m>
                <a:r>
                  <a:rPr lang="de-DE" sz="2000" dirty="0">
                    <a:latin typeface="+mn-lt"/>
                  </a:rPr>
                  <a:t>, so ist die Schätzung wegen</a:t>
                </a:r>
              </a:p>
              <a:p>
                <a:pPr algn="just"/>
                <a:r>
                  <a:rPr lang="de-DE" sz="2000" dirty="0">
                    <a:latin typeface="+mn-lt"/>
                  </a:rPr>
                  <a:t>   </a:t>
                </a:r>
                <a14:m>
                  <m:oMath xmlns:m="http://schemas.openxmlformats.org/officeDocument/2006/math">
                    <m:r>
                      <a:rPr lang="de-DE" sz="2000" b="0" i="1" smtClean="0">
                        <a:latin typeface="Cambria Math" panose="02040503050406030204" pitchFamily="18" charset="0"/>
                      </a:rPr>
                      <m:t>𝐶𝑜𝑣</m:t>
                    </m:r>
                    <m:d>
                      <m:dPr>
                        <m:ctrlPr>
                          <a:rPr lang="de-DE" sz="2000" b="0" i="1" smtClean="0">
                            <a:latin typeface="Cambria Math" panose="02040503050406030204" pitchFamily="18" charset="0"/>
                          </a:rPr>
                        </m:ctrlPr>
                      </m:dPr>
                      <m:e>
                        <m:r>
                          <a:rPr lang="de-DE" sz="2000" b="0" i="1" smtClean="0">
                            <a:latin typeface="Cambria Math" panose="02040503050406030204" pitchFamily="18" charset="0"/>
                          </a:rPr>
                          <m:t>𝑋</m:t>
                        </m:r>
                        <m:r>
                          <a:rPr lang="de-DE" sz="2000" b="0" i="1" smtClean="0">
                            <a:latin typeface="Cambria Math" panose="02040503050406030204" pitchFamily="18" charset="0"/>
                          </a:rPr>
                          <m:t>,</m:t>
                        </m:r>
                        <m:r>
                          <a:rPr lang="de-DE" sz="2000" b="0" i="1" smtClean="0">
                            <a:latin typeface="Cambria Math" panose="02040503050406030204" pitchFamily="18" charset="0"/>
                          </a:rPr>
                          <m:t>𝑈</m:t>
                        </m:r>
                      </m:e>
                    </m:d>
                    <m:r>
                      <a:rPr lang="de-DE" sz="2000" b="0" i="1" smtClean="0">
                        <a:latin typeface="Cambria Math" panose="02040503050406030204" pitchFamily="18" charset="0"/>
                        <a:ea typeface="Cambria Math" panose="02040503050406030204" pitchFamily="18" charset="0"/>
                      </a:rPr>
                      <m:t>≠0</m:t>
                    </m:r>
                    <m:r>
                      <a:rPr lang="de-DE" sz="2000" b="0" i="1" smtClean="0">
                        <a:latin typeface="Cambria Math" panose="02040503050406030204" pitchFamily="18" charset="0"/>
                      </a:rPr>
                      <m:t> </m:t>
                    </m:r>
                  </m:oMath>
                </a14:m>
                <a:r>
                  <a:rPr lang="de-DE" sz="2000" dirty="0">
                    <a:latin typeface="+mn-lt"/>
                  </a:rPr>
                  <a:t> asymptotisch verzerrt mit </a:t>
                </a:r>
              </a:p>
            </p:txBody>
          </p:sp>
        </mc:Choice>
        <mc:Fallback xmlns="">
          <p:sp>
            <p:nvSpPr>
              <p:cNvPr id="31" name="Textfeld 30"/>
              <p:cNvSpPr txBox="1">
                <a:spLocks noRot="1" noChangeAspect="1" noMove="1" noResize="1" noEditPoints="1" noAdjustHandles="1" noChangeArrowheads="1" noChangeShapeType="1" noTextEdit="1"/>
              </p:cNvSpPr>
              <p:nvPr/>
            </p:nvSpPr>
            <p:spPr>
              <a:xfrm>
                <a:off x="452341" y="4373261"/>
                <a:ext cx="7787572" cy="1323439"/>
              </a:xfrm>
              <a:prstGeom prst="rect">
                <a:avLst/>
              </a:prstGeom>
              <a:blipFill>
                <a:blip r:embed="rId6"/>
                <a:stretch>
                  <a:fillRect l="-782" t="-2304" b="-7373"/>
                </a:stretch>
              </a:blipFill>
            </p:spPr>
            <p:txBody>
              <a:bodyPr/>
              <a:lstStyle/>
              <a:p>
                <a:r>
                  <a:rPr lang="en-US">
                    <a:noFill/>
                  </a:rPr>
                  <a:t> </a:t>
                </a:r>
              </a:p>
            </p:txBody>
          </p:sp>
        </mc:Fallback>
      </mc:AlternateContent>
      <p:sp>
        <p:nvSpPr>
          <p:cNvPr id="16" name="Rechteck 15"/>
          <p:cNvSpPr/>
          <p:nvPr/>
        </p:nvSpPr>
        <p:spPr>
          <a:xfrm>
            <a:off x="611560" y="4989733"/>
            <a:ext cx="3600400" cy="396969"/>
          </a:xfrm>
          <a:prstGeom prst="rect">
            <a:avLst/>
          </a:prstGeom>
          <a:no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Grafik 2"/>
          <p:cNvPicPr>
            <a:picLocks noChangeAspect="1"/>
          </p:cNvPicPr>
          <p:nvPr/>
        </p:nvPicPr>
        <p:blipFill>
          <a:blip r:embed="rId7"/>
          <a:stretch>
            <a:fillRect/>
          </a:stretch>
        </p:blipFill>
        <p:spPr>
          <a:xfrm>
            <a:off x="452341" y="876823"/>
            <a:ext cx="7288011" cy="3112970"/>
          </a:xfrm>
          <a:prstGeom prst="rect">
            <a:avLst/>
          </a:prstGeom>
        </p:spPr>
      </p:pic>
      <p:sp>
        <p:nvSpPr>
          <p:cNvPr id="18" name="Rechteck 17"/>
          <p:cNvSpPr/>
          <p:nvPr/>
        </p:nvSpPr>
        <p:spPr>
          <a:xfrm>
            <a:off x="2917663" y="2564617"/>
            <a:ext cx="2357366" cy="273268"/>
          </a:xfrm>
          <a:prstGeom prst="rect">
            <a:avLst/>
          </a:prstGeom>
          <a:no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Gerade Verbindung mit Pfeil 19"/>
          <p:cNvCxnSpPr/>
          <p:nvPr/>
        </p:nvCxnSpPr>
        <p:spPr>
          <a:xfrm flipH="1">
            <a:off x="611560" y="2837885"/>
            <a:ext cx="2306104" cy="2151848"/>
          </a:xfrm>
          <a:prstGeom prst="straightConnector1">
            <a:avLst/>
          </a:prstGeom>
          <a:ln w="25400">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59507229"/>
      </p:ext>
    </p:extLst>
  </p:cSld>
  <p:clrMapOvr>
    <a:masterClrMapping/>
  </p:clrMapOvr>
</p:sld>
</file>

<file path=ppt/slides/slide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57200" y="5965685"/>
            <a:ext cx="5630738"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Streuungszerlegung und General-F-Test </a:t>
            </a:r>
            <a:r>
              <a:rPr lang="de-DE" sz="2000" dirty="0">
                <a:solidFill>
                  <a:srgbClr val="0070C0"/>
                </a:solidFill>
                <a:latin typeface="+mn-lt"/>
              </a:rPr>
              <a:t>●</a:t>
            </a:r>
            <a:endParaRPr lang="de-DE" sz="2000" b="1" dirty="0">
              <a:solidFill>
                <a:srgbClr val="0070C0"/>
              </a:solidFill>
              <a:latin typeface="+mn-lt"/>
            </a:endParaRPr>
          </a:p>
        </p:txBody>
      </p:sp>
      <p:sp>
        <p:nvSpPr>
          <p:cNvPr id="10" name="Rechteck 9"/>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1"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980</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19" name="Textfeld 18"/>
              <p:cNvSpPr txBox="1"/>
              <p:nvPr/>
            </p:nvSpPr>
            <p:spPr>
              <a:xfrm>
                <a:off x="1979712" y="1569991"/>
                <a:ext cx="2582940" cy="400110"/>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𝑌</m:t>
                          </m:r>
                          <m:r>
                            <a:rPr lang="de-DE" sz="2000" b="0" i="1" smtClean="0">
                              <a:latin typeface="Cambria Math" panose="02040503050406030204" pitchFamily="18" charset="0"/>
                            </a:rPr>
                            <m:t>~</m:t>
                          </m:r>
                          <m:r>
                            <a:rPr lang="de-DE" sz="2000" b="0" i="1" smtClean="0">
                              <a:latin typeface="Cambria Math" panose="02040503050406030204" pitchFamily="18" charset="0"/>
                            </a:rPr>
                            <m:t>𝑋</m:t>
                          </m:r>
                        </m:sub>
                      </m:sSub>
                      <m:r>
                        <a:rPr lang="de-DE" sz="2000" b="0" i="1" smtClean="0">
                          <a:latin typeface="Cambria Math" panose="02040503050406030204" pitchFamily="18" charset="0"/>
                        </a:rPr>
                        <m:t>=</m:t>
                      </m:r>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𝑋</m:t>
                          </m:r>
                        </m:sub>
                      </m:sSub>
                      <m:r>
                        <a:rPr lang="de-DE" sz="2000" b="0" i="1" smtClean="0">
                          <a:latin typeface="Cambria Math" panose="02040503050406030204" pitchFamily="18" charset="0"/>
                        </a:rPr>
                        <m:t>+</m:t>
                      </m:r>
                      <m:sSub>
                        <m:sSubPr>
                          <m:ctrlPr>
                            <a:rPr lang="de-DE" sz="2000" i="1">
                              <a:latin typeface="Cambria Math" panose="02040503050406030204" pitchFamily="18" charset="0"/>
                            </a:rPr>
                          </m:ctrlPr>
                        </m:sSubPr>
                        <m:e>
                          <m:r>
                            <a:rPr lang="de-DE" sz="2000" b="0" i="1" smtClean="0">
                              <a:latin typeface="Cambria Math" panose="02040503050406030204" pitchFamily="18" charset="0"/>
                            </a:rPr>
                            <m:t>𝑂𝑉𝐵</m:t>
                          </m:r>
                        </m:e>
                        <m:sub>
                          <m:r>
                            <a:rPr lang="de-DE" sz="2000" b="0" i="1" smtClean="0">
                              <a:latin typeface="Cambria Math" panose="02040503050406030204" pitchFamily="18" charset="0"/>
                            </a:rPr>
                            <m:t>𝑋</m:t>
                          </m:r>
                        </m:sub>
                      </m:sSub>
                    </m:oMath>
                  </m:oMathPara>
                </a14:m>
                <a:endParaRPr lang="de-DE" sz="2000" dirty="0"/>
              </a:p>
            </p:txBody>
          </p:sp>
        </mc:Choice>
        <mc:Fallback xmlns="">
          <p:sp>
            <p:nvSpPr>
              <p:cNvPr id="19" name="Textfeld 18"/>
              <p:cNvSpPr txBox="1">
                <a:spLocks noRot="1" noChangeAspect="1" noMove="1" noResize="1" noEditPoints="1" noAdjustHandles="1" noChangeArrowheads="1" noChangeShapeType="1" noTextEdit="1"/>
              </p:cNvSpPr>
              <p:nvPr/>
            </p:nvSpPr>
            <p:spPr>
              <a:xfrm>
                <a:off x="1979712" y="1569991"/>
                <a:ext cx="2582940" cy="400110"/>
              </a:xfrm>
              <a:prstGeom prst="rect">
                <a:avLst/>
              </a:prstGeom>
              <a:blipFill>
                <a:blip r:embed="rId5"/>
                <a:stretch>
                  <a:fillRect l="-1182" b="-18462"/>
                </a:stretch>
              </a:blipFill>
            </p:spPr>
            <p:txBody>
              <a:bodyPr/>
              <a:lstStyle/>
              <a:p>
                <a:r>
                  <a:rPr lang="en-US">
                    <a:noFill/>
                  </a:rPr>
                  <a:t> </a:t>
                </a:r>
              </a:p>
            </p:txBody>
          </p:sp>
        </mc:Fallback>
      </mc:AlternateContent>
      <p:sp>
        <p:nvSpPr>
          <p:cNvPr id="30" name="Textfeld 29"/>
          <p:cNvSpPr txBox="1"/>
          <p:nvPr/>
        </p:nvSpPr>
        <p:spPr>
          <a:xfrm>
            <a:off x="468312" y="1115993"/>
            <a:ext cx="8207375" cy="400110"/>
          </a:xfrm>
          <a:prstGeom prst="rect">
            <a:avLst/>
          </a:prstGeom>
          <a:noFill/>
        </p:spPr>
        <p:txBody>
          <a:bodyPr wrap="square" rtlCol="0">
            <a:spAutoFit/>
          </a:bodyPr>
          <a:lstStyle/>
          <a:p>
            <a:pPr algn="just"/>
            <a:r>
              <a:rPr lang="de-DE" sz="2000" dirty="0">
                <a:latin typeface="+mn-lt"/>
              </a:rPr>
              <a:t>&gt; Man erhält dann stattdessen eine Schätzung für den Gesamteffekt mit</a:t>
            </a:r>
          </a:p>
        </p:txBody>
      </p:sp>
      <p:cxnSp>
        <p:nvCxnSpPr>
          <p:cNvPr id="5" name="Gerade Verbindung mit Pfeil 4"/>
          <p:cNvCxnSpPr/>
          <p:nvPr/>
        </p:nvCxnSpPr>
        <p:spPr>
          <a:xfrm flipV="1">
            <a:off x="2341583" y="2510787"/>
            <a:ext cx="0" cy="334622"/>
          </a:xfrm>
          <a:prstGeom prst="straightConnector1">
            <a:avLst/>
          </a:prstGeom>
          <a:ln w="25400">
            <a:solidFill>
              <a:srgbClr val="0070C0"/>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42" name="Textfeld 41"/>
              <p:cNvSpPr txBox="1"/>
              <p:nvPr/>
            </p:nvSpPr>
            <p:spPr>
              <a:xfrm>
                <a:off x="1331640" y="2038462"/>
                <a:ext cx="3732906" cy="400110"/>
              </a:xfrm>
              <a:prstGeom prst="rect">
                <a:avLst/>
              </a:prstGeom>
              <a:noFill/>
            </p:spPr>
            <p:txBody>
              <a:bodyPr wrap="square" rtlCol="0">
                <a:spAutoFit/>
              </a:bodyPr>
              <a:lstStyle/>
              <a:p>
                <a:pPr algn="just"/>
                <a:r>
                  <a:rPr lang="de-DE" sz="2000" dirty="0">
                    <a:latin typeface="+mn-lt"/>
                  </a:rPr>
                  <a:t>oder </a:t>
                </a:r>
                <a:r>
                  <a:rPr lang="de-DE" sz="2000" dirty="0"/>
                  <a:t>  </a:t>
                </a:r>
                <a14:m>
                  <m:oMath xmlns:m="http://schemas.openxmlformats.org/officeDocument/2006/math">
                    <m:sSub>
                      <m:sSubPr>
                        <m:ctrlPr>
                          <a:rPr lang="de-DE" sz="2000" i="1">
                            <a:latin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𝛽</m:t>
                        </m:r>
                      </m:e>
                      <m:sub>
                        <m:r>
                          <a:rPr lang="de-DE" sz="2000" i="1">
                            <a:latin typeface="Cambria Math" panose="02040503050406030204" pitchFamily="18" charset="0"/>
                          </a:rPr>
                          <m:t>𝑌</m:t>
                        </m:r>
                        <m:r>
                          <a:rPr lang="de-DE" sz="2000" i="1">
                            <a:latin typeface="Cambria Math" panose="02040503050406030204" pitchFamily="18" charset="0"/>
                          </a:rPr>
                          <m:t>~</m:t>
                        </m:r>
                        <m:r>
                          <a:rPr lang="de-DE" sz="2000" i="1">
                            <a:latin typeface="Cambria Math" panose="02040503050406030204" pitchFamily="18" charset="0"/>
                          </a:rPr>
                          <m:t>𝑋</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𝛽</m:t>
                        </m:r>
                      </m:e>
                      <m:sub>
                        <m:r>
                          <a:rPr lang="de-DE" sz="2000" i="1">
                            <a:latin typeface="Cambria Math" panose="02040503050406030204" pitchFamily="18" charset="0"/>
                          </a:rPr>
                          <m:t>𝑋</m:t>
                        </m:r>
                      </m:sub>
                    </m:sSub>
                    <m:r>
                      <a:rPr lang="de-DE" sz="2000" i="1">
                        <a:latin typeface="Cambria Math" panose="02040503050406030204" pitchFamily="18" charset="0"/>
                      </a:rPr>
                      <m:t>+</m:t>
                    </m:r>
                    <m:sSub>
                      <m:sSubPr>
                        <m:ctrlPr>
                          <a:rPr lang="de-DE" sz="2000" i="1">
                            <a:latin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𝛽</m:t>
                        </m:r>
                      </m:e>
                      <m:sub>
                        <m:r>
                          <a:rPr lang="de-DE" sz="2000" i="1">
                            <a:latin typeface="Cambria Math" panose="02040503050406030204" pitchFamily="18" charset="0"/>
                          </a:rPr>
                          <m:t>𝑍</m:t>
                        </m:r>
                      </m:sub>
                    </m:sSub>
                    <m:sSub>
                      <m:sSubPr>
                        <m:ctrlPr>
                          <a:rPr lang="de-DE" sz="2000" i="1">
                            <a:latin typeface="Cambria Math" panose="02040503050406030204" pitchFamily="18" charset="0"/>
                          </a:rPr>
                        </m:ctrlPr>
                      </m:sSubPr>
                      <m:e>
                        <m:r>
                          <a:rPr lang="de-DE" sz="2000" i="1">
                            <a:latin typeface="Cambria Math" panose="02040503050406030204" pitchFamily="18" charset="0"/>
                            <a:ea typeface="Cambria Math" panose="02040503050406030204" pitchFamily="18" charset="0"/>
                          </a:rPr>
                          <m:t>𝛽</m:t>
                        </m:r>
                      </m:e>
                      <m:sub>
                        <m:r>
                          <a:rPr lang="de-DE" sz="2000" i="1">
                            <a:latin typeface="Cambria Math" panose="02040503050406030204" pitchFamily="18" charset="0"/>
                          </a:rPr>
                          <m:t>𝑍</m:t>
                        </m:r>
                        <m:r>
                          <a:rPr lang="de-DE" sz="2000" i="1">
                            <a:latin typeface="Cambria Math" panose="02040503050406030204" pitchFamily="18" charset="0"/>
                          </a:rPr>
                          <m:t>~</m:t>
                        </m:r>
                        <m:r>
                          <a:rPr lang="de-DE" sz="2000" i="1">
                            <a:latin typeface="Cambria Math" panose="02040503050406030204" pitchFamily="18" charset="0"/>
                          </a:rPr>
                          <m:t>𝑋</m:t>
                        </m:r>
                      </m:sub>
                    </m:sSub>
                  </m:oMath>
                </a14:m>
                <a:r>
                  <a:rPr lang="de-DE" sz="2000" dirty="0"/>
                  <a:t>  </a:t>
                </a:r>
                <a:r>
                  <a:rPr lang="de-DE" sz="2000" dirty="0">
                    <a:latin typeface="+mn-lt"/>
                  </a:rPr>
                  <a:t>mit</a:t>
                </a:r>
                <a:endParaRPr lang="de-DE" sz="2000" dirty="0"/>
              </a:p>
            </p:txBody>
          </p:sp>
        </mc:Choice>
        <mc:Fallback xmlns="">
          <p:sp>
            <p:nvSpPr>
              <p:cNvPr id="42" name="Textfeld 41"/>
              <p:cNvSpPr txBox="1">
                <a:spLocks noRot="1" noChangeAspect="1" noMove="1" noResize="1" noEditPoints="1" noAdjustHandles="1" noChangeArrowheads="1" noChangeShapeType="1" noTextEdit="1"/>
              </p:cNvSpPr>
              <p:nvPr/>
            </p:nvSpPr>
            <p:spPr>
              <a:xfrm>
                <a:off x="1331640" y="2038462"/>
                <a:ext cx="3732906" cy="400110"/>
              </a:xfrm>
              <a:prstGeom prst="rect">
                <a:avLst/>
              </a:prstGeom>
              <a:blipFill>
                <a:blip r:embed="rId6"/>
                <a:stretch>
                  <a:fillRect l="-1631" t="-7576" b="-25758"/>
                </a:stretch>
              </a:blipFill>
            </p:spPr>
            <p:txBody>
              <a:bodyPr/>
              <a:lstStyle/>
              <a:p>
                <a:r>
                  <a:rPr lang="en-US">
                    <a:noFill/>
                  </a:rPr>
                  <a:t> </a:t>
                </a:r>
              </a:p>
            </p:txBody>
          </p:sp>
        </mc:Fallback>
      </mc:AlternateContent>
      <p:cxnSp>
        <p:nvCxnSpPr>
          <p:cNvPr id="46" name="Gerade Verbindung mit Pfeil 45"/>
          <p:cNvCxnSpPr/>
          <p:nvPr/>
        </p:nvCxnSpPr>
        <p:spPr>
          <a:xfrm flipV="1">
            <a:off x="3061663" y="2510787"/>
            <a:ext cx="0" cy="334622"/>
          </a:xfrm>
          <a:prstGeom prst="straightConnector1">
            <a:avLst/>
          </a:prstGeom>
          <a:ln w="2540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47" name="Gerade Verbindung mit Pfeil 46"/>
          <p:cNvCxnSpPr/>
          <p:nvPr/>
        </p:nvCxnSpPr>
        <p:spPr>
          <a:xfrm flipH="1" flipV="1">
            <a:off x="4314323" y="2510787"/>
            <a:ext cx="547541" cy="439378"/>
          </a:xfrm>
          <a:prstGeom prst="straightConnector1">
            <a:avLst/>
          </a:prstGeom>
          <a:ln w="25400">
            <a:solidFill>
              <a:srgbClr val="0070C0"/>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1" name="Textfeld 50"/>
              <p:cNvSpPr txBox="1"/>
              <p:nvPr/>
            </p:nvSpPr>
            <p:spPr>
              <a:xfrm>
                <a:off x="1285417" y="3284430"/>
                <a:ext cx="1314839" cy="338554"/>
              </a:xfrm>
              <a:prstGeom prst="rect">
                <a:avLst/>
              </a:prstGeom>
              <a:noFill/>
            </p:spPr>
            <p:txBody>
              <a:bodyPr wrap="square" rtlCol="0">
                <a:spAutoFit/>
              </a:bodyPr>
              <a:lstStyle/>
              <a:p>
                <a:pPr algn="just"/>
                <a:r>
                  <a:rPr lang="de-DE" sz="1600" dirty="0">
                    <a:latin typeface="+mn-lt"/>
                  </a:rPr>
                  <a:t>von </a:t>
                </a:r>
                <a14:m>
                  <m:oMath xmlns:m="http://schemas.openxmlformats.org/officeDocument/2006/math">
                    <m:r>
                      <a:rPr lang="de-DE" sz="1600" b="0" i="1" smtClean="0">
                        <a:latin typeface="Cambria Math" panose="02040503050406030204" pitchFamily="18" charset="0"/>
                      </a:rPr>
                      <m:t>𝑋</m:t>
                    </m:r>
                  </m:oMath>
                </a14:m>
                <a:r>
                  <a:rPr lang="de-DE" sz="1600" dirty="0">
                    <a:latin typeface="+mn-lt"/>
                  </a:rPr>
                  <a:t> auf </a:t>
                </a:r>
                <a14:m>
                  <m:oMath xmlns:m="http://schemas.openxmlformats.org/officeDocument/2006/math">
                    <m:r>
                      <a:rPr lang="de-DE" sz="1600" b="0" i="1" smtClean="0">
                        <a:latin typeface="Cambria Math" panose="02040503050406030204" pitchFamily="18" charset="0"/>
                      </a:rPr>
                      <m:t>𝑌</m:t>
                    </m:r>
                  </m:oMath>
                </a14:m>
                <a:endParaRPr lang="de-DE" sz="1600" dirty="0">
                  <a:latin typeface="+mn-lt"/>
                </a:endParaRPr>
              </a:p>
            </p:txBody>
          </p:sp>
        </mc:Choice>
        <mc:Fallback xmlns="">
          <p:sp>
            <p:nvSpPr>
              <p:cNvPr id="51" name="Textfeld 50"/>
              <p:cNvSpPr txBox="1">
                <a:spLocks noRot="1" noChangeAspect="1" noMove="1" noResize="1" noEditPoints="1" noAdjustHandles="1" noChangeArrowheads="1" noChangeShapeType="1" noTextEdit="1"/>
              </p:cNvSpPr>
              <p:nvPr/>
            </p:nvSpPr>
            <p:spPr>
              <a:xfrm>
                <a:off x="1285417" y="3284430"/>
                <a:ext cx="1314839" cy="338554"/>
              </a:xfrm>
              <a:prstGeom prst="rect">
                <a:avLst/>
              </a:prstGeom>
              <a:blipFill>
                <a:blip r:embed="rId7"/>
                <a:stretch>
                  <a:fillRect l="-2778" t="-5455" b="-2363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2" name="Textfeld 51"/>
              <p:cNvSpPr txBox="1"/>
              <p:nvPr/>
            </p:nvSpPr>
            <p:spPr>
              <a:xfrm>
                <a:off x="2917719" y="3285678"/>
                <a:ext cx="1314839" cy="338554"/>
              </a:xfrm>
              <a:prstGeom prst="rect">
                <a:avLst/>
              </a:prstGeom>
              <a:noFill/>
            </p:spPr>
            <p:txBody>
              <a:bodyPr wrap="square" rtlCol="0">
                <a:spAutoFit/>
              </a:bodyPr>
              <a:lstStyle/>
              <a:p>
                <a:pPr algn="just"/>
                <a:r>
                  <a:rPr lang="de-DE" sz="1600" dirty="0">
                    <a:latin typeface="+mn-lt"/>
                  </a:rPr>
                  <a:t>von </a:t>
                </a:r>
                <a14:m>
                  <m:oMath xmlns:m="http://schemas.openxmlformats.org/officeDocument/2006/math">
                    <m:r>
                      <a:rPr lang="de-DE" sz="1600" b="0" i="1" smtClean="0">
                        <a:latin typeface="Cambria Math" panose="02040503050406030204" pitchFamily="18" charset="0"/>
                      </a:rPr>
                      <m:t>𝑋</m:t>
                    </m:r>
                  </m:oMath>
                </a14:m>
                <a:r>
                  <a:rPr lang="de-DE" sz="1600" dirty="0">
                    <a:latin typeface="+mn-lt"/>
                  </a:rPr>
                  <a:t> auf </a:t>
                </a:r>
                <a14:m>
                  <m:oMath xmlns:m="http://schemas.openxmlformats.org/officeDocument/2006/math">
                    <m:r>
                      <a:rPr lang="de-DE" sz="1600" b="0" i="1" smtClean="0">
                        <a:latin typeface="Cambria Math" panose="02040503050406030204" pitchFamily="18" charset="0"/>
                      </a:rPr>
                      <m:t>𝑌</m:t>
                    </m:r>
                  </m:oMath>
                </a14:m>
                <a:endParaRPr lang="de-DE" sz="1600" dirty="0">
                  <a:latin typeface="+mn-lt"/>
                </a:endParaRPr>
              </a:p>
            </p:txBody>
          </p:sp>
        </mc:Choice>
        <mc:Fallback xmlns="">
          <p:sp>
            <p:nvSpPr>
              <p:cNvPr id="52" name="Textfeld 51"/>
              <p:cNvSpPr txBox="1">
                <a:spLocks noRot="1" noChangeAspect="1" noMove="1" noResize="1" noEditPoints="1" noAdjustHandles="1" noChangeArrowheads="1" noChangeShapeType="1" noTextEdit="1"/>
              </p:cNvSpPr>
              <p:nvPr/>
            </p:nvSpPr>
            <p:spPr>
              <a:xfrm>
                <a:off x="2917719" y="3285678"/>
                <a:ext cx="1314839" cy="338554"/>
              </a:xfrm>
              <a:prstGeom prst="rect">
                <a:avLst/>
              </a:prstGeom>
              <a:blipFill>
                <a:blip r:embed="rId8"/>
                <a:stretch>
                  <a:fillRect l="-2791" t="-5357" b="-214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3" name="Textfeld 52"/>
              <p:cNvSpPr txBox="1"/>
              <p:nvPr/>
            </p:nvSpPr>
            <p:spPr>
              <a:xfrm>
                <a:off x="4362100" y="3285243"/>
                <a:ext cx="2226124" cy="338554"/>
              </a:xfrm>
              <a:prstGeom prst="rect">
                <a:avLst/>
              </a:prstGeom>
              <a:noFill/>
            </p:spPr>
            <p:txBody>
              <a:bodyPr wrap="square" rtlCol="0">
                <a:spAutoFit/>
              </a:bodyPr>
              <a:lstStyle/>
              <a:p>
                <a:pPr algn="just"/>
                <a:r>
                  <a:rPr lang="de-DE" sz="1600" dirty="0">
                    <a:latin typeface="+mn-lt"/>
                  </a:rPr>
                  <a:t>    von </a:t>
                </a:r>
                <a14:m>
                  <m:oMath xmlns:m="http://schemas.openxmlformats.org/officeDocument/2006/math">
                    <m:r>
                      <a:rPr lang="de-DE" sz="1600" b="0" i="1" smtClean="0">
                        <a:latin typeface="Cambria Math" panose="02040503050406030204" pitchFamily="18" charset="0"/>
                      </a:rPr>
                      <m:t>𝑋</m:t>
                    </m:r>
                  </m:oMath>
                </a14:m>
                <a:r>
                  <a:rPr lang="de-DE" sz="1600" dirty="0">
                    <a:latin typeface="+mn-lt"/>
                  </a:rPr>
                  <a:t> über </a:t>
                </a:r>
                <a14:m>
                  <m:oMath xmlns:m="http://schemas.openxmlformats.org/officeDocument/2006/math">
                    <m:r>
                      <a:rPr lang="de-DE" sz="1600" b="0" i="1" smtClean="0">
                        <a:latin typeface="Cambria Math" panose="02040503050406030204" pitchFamily="18" charset="0"/>
                      </a:rPr>
                      <m:t>𝑍</m:t>
                    </m:r>
                  </m:oMath>
                </a14:m>
                <a:r>
                  <a:rPr lang="de-DE" sz="1600" dirty="0">
                    <a:latin typeface="+mn-lt"/>
                  </a:rPr>
                  <a:t> auf </a:t>
                </a:r>
                <a14:m>
                  <m:oMath xmlns:m="http://schemas.openxmlformats.org/officeDocument/2006/math">
                    <m:r>
                      <a:rPr lang="de-DE" sz="1600" b="0" i="1" smtClean="0">
                        <a:latin typeface="Cambria Math" panose="02040503050406030204" pitchFamily="18" charset="0"/>
                      </a:rPr>
                      <m:t>𝑌</m:t>
                    </m:r>
                  </m:oMath>
                </a14:m>
                <a:endParaRPr lang="de-DE" sz="1600" dirty="0">
                  <a:latin typeface="+mn-lt"/>
                </a:endParaRPr>
              </a:p>
            </p:txBody>
          </p:sp>
        </mc:Choice>
        <mc:Fallback xmlns="">
          <p:sp>
            <p:nvSpPr>
              <p:cNvPr id="53" name="Textfeld 52"/>
              <p:cNvSpPr txBox="1">
                <a:spLocks noRot="1" noChangeAspect="1" noMove="1" noResize="1" noEditPoints="1" noAdjustHandles="1" noChangeArrowheads="1" noChangeShapeType="1" noTextEdit="1"/>
              </p:cNvSpPr>
              <p:nvPr/>
            </p:nvSpPr>
            <p:spPr>
              <a:xfrm>
                <a:off x="4362100" y="3285243"/>
                <a:ext cx="2226124" cy="338554"/>
              </a:xfrm>
              <a:prstGeom prst="rect">
                <a:avLst/>
              </a:prstGeom>
              <a:blipFill>
                <a:blip r:embed="rId9"/>
                <a:stretch>
                  <a:fillRect t="-5455" b="-23636"/>
                </a:stretch>
              </a:blipFill>
            </p:spPr>
            <p:txBody>
              <a:bodyPr/>
              <a:lstStyle/>
              <a:p>
                <a:r>
                  <a:rPr lang="en-US">
                    <a:noFill/>
                  </a:rPr>
                  <a:t> </a:t>
                </a:r>
              </a:p>
            </p:txBody>
          </p:sp>
        </mc:Fallback>
      </mc:AlternateContent>
      <p:sp>
        <p:nvSpPr>
          <p:cNvPr id="50" name="Rechteck 49"/>
          <p:cNvSpPr/>
          <p:nvPr/>
        </p:nvSpPr>
        <p:spPr>
          <a:xfrm>
            <a:off x="3493710" y="1599613"/>
            <a:ext cx="820613" cy="868581"/>
          </a:xfrm>
          <a:prstGeom prst="rect">
            <a:avLst/>
          </a:prstGeom>
          <a:no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a14="http://schemas.microsoft.com/office/drawing/2010/main">
        <mc:Choice Requires="a14">
          <p:sp>
            <p:nvSpPr>
              <p:cNvPr id="74" name="Textfeld 73"/>
              <p:cNvSpPr txBox="1"/>
              <p:nvPr/>
            </p:nvSpPr>
            <p:spPr>
              <a:xfrm>
                <a:off x="4861864" y="1935729"/>
                <a:ext cx="1582729" cy="691215"/>
              </a:xfrm>
              <a:prstGeom prst="rect">
                <a:avLst/>
              </a:prstGeom>
              <a:noFill/>
            </p:spPr>
            <p:txBody>
              <a:bodyPr wrap="square" rtlCol="0">
                <a:spAutoFit/>
              </a:bodyPr>
              <a:lstStyle/>
              <a:p>
                <a:pPr algn="just"/>
                <a14:m>
                  <m:oMathPara xmlns:m="http://schemas.openxmlformats.org/officeDocument/2006/math">
                    <m:oMathParaPr>
                      <m:jc m:val="left"/>
                    </m:oMathParaPr>
                    <m:oMath xmlns:m="http://schemas.openxmlformats.org/officeDocument/2006/math">
                      <m:sSub>
                        <m:sSubPr>
                          <m:ctrlPr>
                            <a:rPr lang="de-DE" sz="2000" i="1" smtClean="0">
                              <a:latin typeface="Cambria Math" panose="02040503050406030204" pitchFamily="18" charset="0"/>
                            </a:rPr>
                          </m:ctrlPr>
                        </m:sSubPr>
                        <m:e>
                          <m:r>
                            <a:rPr lang="de-DE" sz="2000" i="1" smtClean="0">
                              <a:latin typeface="Cambria Math" panose="02040503050406030204" pitchFamily="18" charset="0"/>
                              <a:ea typeface="Cambria Math" panose="02040503050406030204" pitchFamily="18" charset="0"/>
                            </a:rPr>
                            <m:t>𝛽</m:t>
                          </m:r>
                        </m:e>
                        <m:sub>
                          <m:r>
                            <a:rPr lang="de-DE" sz="2000" b="0" i="1" smtClean="0">
                              <a:latin typeface="Cambria Math" panose="02040503050406030204" pitchFamily="18" charset="0"/>
                            </a:rPr>
                            <m:t>𝑍</m:t>
                          </m:r>
                          <m:r>
                            <a:rPr lang="de-DE" sz="2000" b="0" i="1" smtClean="0">
                              <a:latin typeface="Cambria Math" panose="02040503050406030204" pitchFamily="18" charset="0"/>
                            </a:rPr>
                            <m:t>~</m:t>
                          </m:r>
                          <m:r>
                            <a:rPr lang="de-DE" sz="2000" b="0" i="1" smtClean="0">
                              <a:latin typeface="Cambria Math" panose="02040503050406030204" pitchFamily="18" charset="0"/>
                            </a:rPr>
                            <m:t>𝑋</m:t>
                          </m:r>
                        </m:sub>
                      </m:sSub>
                      <m:r>
                        <a:rPr lang="de-DE" sz="2000" b="0" i="1" smtClean="0">
                          <a:latin typeface="Cambria Math" panose="02040503050406030204" pitchFamily="18" charset="0"/>
                        </a:rPr>
                        <m:t>=</m:t>
                      </m:r>
                      <m:f>
                        <m:fPr>
                          <m:ctrlPr>
                            <a:rPr lang="de-DE" sz="2000" b="0" i="1" smtClean="0">
                              <a:latin typeface="Cambria Math" panose="02040503050406030204" pitchFamily="18" charset="0"/>
                            </a:rPr>
                          </m:ctrlPr>
                        </m:fPr>
                        <m:num>
                          <m:sSub>
                            <m:sSubPr>
                              <m:ctrlPr>
                                <a:rPr lang="de-DE" sz="2000" b="0" i="1" smtClean="0">
                                  <a:latin typeface="Cambria Math" panose="02040503050406030204" pitchFamily="18" charset="0"/>
                                </a:rPr>
                              </m:ctrlPr>
                            </m:sSubPr>
                            <m:e>
                              <m:r>
                                <a:rPr lang="de-DE" sz="2000" b="0" i="1" smtClean="0">
                                  <a:latin typeface="Cambria Math" panose="02040503050406030204" pitchFamily="18" charset="0"/>
                                  <a:ea typeface="Cambria Math" panose="02040503050406030204" pitchFamily="18" charset="0"/>
                                </a:rPr>
                                <m:t>𝜎</m:t>
                              </m:r>
                            </m:e>
                            <m:sub>
                              <m:r>
                                <a:rPr lang="de-DE" sz="2000" b="0" i="1" smtClean="0">
                                  <a:latin typeface="Cambria Math" panose="02040503050406030204" pitchFamily="18" charset="0"/>
                                </a:rPr>
                                <m:t>𝑋𝑍</m:t>
                              </m:r>
                            </m:sub>
                          </m:sSub>
                        </m:num>
                        <m:den>
                          <m:sSubSup>
                            <m:sSubSupPr>
                              <m:ctrlPr>
                                <a:rPr lang="de-DE" sz="2000" b="0" i="1" smtClean="0">
                                  <a:latin typeface="Cambria Math" panose="02040503050406030204" pitchFamily="18" charset="0"/>
                                </a:rPr>
                              </m:ctrlPr>
                            </m:sSubSupPr>
                            <m:e>
                              <m:r>
                                <a:rPr lang="de-DE" sz="2000" b="0" i="1" smtClean="0">
                                  <a:latin typeface="Cambria Math" panose="02040503050406030204" pitchFamily="18" charset="0"/>
                                  <a:ea typeface="Cambria Math" panose="02040503050406030204" pitchFamily="18" charset="0"/>
                                </a:rPr>
                                <m:t>𝜎</m:t>
                              </m:r>
                            </m:e>
                            <m:sub>
                              <m:r>
                                <a:rPr lang="de-DE" sz="2000" b="0" i="1" smtClean="0">
                                  <a:latin typeface="Cambria Math" panose="02040503050406030204" pitchFamily="18" charset="0"/>
                                </a:rPr>
                                <m:t>𝑋</m:t>
                              </m:r>
                            </m:sub>
                            <m:sup>
                              <m:r>
                                <a:rPr lang="de-DE" sz="2000" b="0" i="1" smtClean="0">
                                  <a:latin typeface="Cambria Math" panose="02040503050406030204" pitchFamily="18" charset="0"/>
                                </a:rPr>
                                <m:t>2</m:t>
                              </m:r>
                            </m:sup>
                          </m:sSubSup>
                        </m:den>
                      </m:f>
                    </m:oMath>
                  </m:oMathPara>
                </a14:m>
                <a:endParaRPr lang="de-DE" sz="2000" dirty="0">
                  <a:latin typeface="+mn-lt"/>
                </a:endParaRPr>
              </a:p>
            </p:txBody>
          </p:sp>
        </mc:Choice>
        <mc:Fallback xmlns="">
          <p:sp>
            <p:nvSpPr>
              <p:cNvPr id="74" name="Textfeld 73"/>
              <p:cNvSpPr txBox="1">
                <a:spLocks noRot="1" noChangeAspect="1" noMove="1" noResize="1" noEditPoints="1" noAdjustHandles="1" noChangeArrowheads="1" noChangeShapeType="1" noTextEdit="1"/>
              </p:cNvSpPr>
              <p:nvPr/>
            </p:nvSpPr>
            <p:spPr>
              <a:xfrm>
                <a:off x="4861864" y="1935729"/>
                <a:ext cx="1582729" cy="691215"/>
              </a:xfrm>
              <a:prstGeom prst="rect">
                <a:avLst/>
              </a:prstGeom>
              <a:blipFill>
                <a:blip r:embed="rId11"/>
                <a:stretch>
                  <a:fillRect/>
                </a:stretch>
              </a:blipFill>
            </p:spPr>
            <p:txBody>
              <a:bodyPr/>
              <a:lstStyle/>
              <a:p>
                <a:r>
                  <a:rPr lang="en-US">
                    <a:noFill/>
                  </a:rPr>
                  <a:t> </a:t>
                </a:r>
              </a:p>
            </p:txBody>
          </p:sp>
        </mc:Fallback>
      </mc:AlternateContent>
      <p:sp>
        <p:nvSpPr>
          <p:cNvPr id="24" name="Rechteck 23"/>
          <p:cNvSpPr/>
          <p:nvPr/>
        </p:nvSpPr>
        <p:spPr>
          <a:xfrm>
            <a:off x="2860876" y="1594915"/>
            <a:ext cx="384506" cy="868581"/>
          </a:xfrm>
          <a:prstGeom prst="rect">
            <a:avLst/>
          </a:prstGeom>
          <a:no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hteck 24"/>
          <p:cNvSpPr/>
          <p:nvPr/>
        </p:nvSpPr>
        <p:spPr>
          <a:xfrm>
            <a:off x="1979712" y="1598387"/>
            <a:ext cx="620544" cy="868581"/>
          </a:xfrm>
          <a:prstGeom prst="rect">
            <a:avLst/>
          </a:prstGeom>
          <a:no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Grafik 1"/>
          <p:cNvPicPr>
            <a:picLocks noChangeAspect="1"/>
          </p:cNvPicPr>
          <p:nvPr/>
        </p:nvPicPr>
        <p:blipFill>
          <a:blip r:embed="rId12"/>
          <a:stretch>
            <a:fillRect/>
          </a:stretch>
        </p:blipFill>
        <p:spPr>
          <a:xfrm>
            <a:off x="739118" y="2940655"/>
            <a:ext cx="5705475" cy="342900"/>
          </a:xfrm>
          <a:prstGeom prst="rect">
            <a:avLst/>
          </a:prstGeom>
        </p:spPr>
      </p:pic>
      <p:pic>
        <p:nvPicPr>
          <p:cNvPr id="3" name="Grafik 2"/>
          <p:cNvPicPr>
            <a:picLocks noChangeAspect="1"/>
          </p:cNvPicPr>
          <p:nvPr/>
        </p:nvPicPr>
        <p:blipFill>
          <a:blip r:embed="rId13"/>
          <a:stretch>
            <a:fillRect/>
          </a:stretch>
        </p:blipFill>
        <p:spPr>
          <a:xfrm>
            <a:off x="1331640" y="3889717"/>
            <a:ext cx="4257675" cy="1924050"/>
          </a:xfrm>
          <a:prstGeom prst="rect">
            <a:avLst/>
          </a:prstGeom>
        </p:spPr>
      </p:pic>
      <mc:AlternateContent xmlns:mc="http://schemas.openxmlformats.org/markup-compatibility/2006" xmlns:a14="http://schemas.microsoft.com/office/drawing/2010/main">
        <mc:Choice Requires="a14">
          <p:sp>
            <p:nvSpPr>
              <p:cNvPr id="28" name="Textfeld 27"/>
              <p:cNvSpPr txBox="1"/>
              <p:nvPr/>
            </p:nvSpPr>
            <p:spPr>
              <a:xfrm>
                <a:off x="5475162" y="4462825"/>
                <a:ext cx="1613544" cy="584775"/>
              </a:xfrm>
              <a:prstGeom prst="rect">
                <a:avLst/>
              </a:prstGeom>
              <a:noFill/>
            </p:spPr>
            <p:txBody>
              <a:bodyPr wrap="square" rtlCol="0">
                <a:spAutoFit/>
              </a:bodyPr>
              <a:lstStyle/>
              <a:p>
                <a:pPr algn="just"/>
                <a:r>
                  <a:rPr lang="de-DE" sz="1600" b="1" dirty="0">
                    <a:solidFill>
                      <a:srgbClr val="0070C0"/>
                    </a:solidFill>
                    <a:latin typeface="+mn-lt"/>
                  </a:rPr>
                  <a:t>direkter Effekt </a:t>
                </a:r>
              </a:p>
              <a:p>
                <a:pPr algn="just"/>
                <a:r>
                  <a:rPr lang="de-DE" sz="1600" b="1" dirty="0">
                    <a:solidFill>
                      <a:srgbClr val="0070C0"/>
                    </a:solidFill>
                    <a:latin typeface="+mn-lt"/>
                  </a:rPr>
                  <a:t>von </a:t>
                </a:r>
                <a14:m>
                  <m:oMath xmlns:m="http://schemas.openxmlformats.org/officeDocument/2006/math">
                    <m:r>
                      <a:rPr lang="de-DE" sz="1600" b="1" i="1" smtClean="0">
                        <a:solidFill>
                          <a:srgbClr val="0070C0"/>
                        </a:solidFill>
                        <a:latin typeface="Cambria Math" panose="02040503050406030204" pitchFamily="18" charset="0"/>
                      </a:rPr>
                      <m:t>𝒁</m:t>
                    </m:r>
                  </m:oMath>
                </a14:m>
                <a:r>
                  <a:rPr lang="de-DE" sz="1600" b="1" dirty="0">
                    <a:solidFill>
                      <a:srgbClr val="0070C0"/>
                    </a:solidFill>
                  </a:rPr>
                  <a:t> </a:t>
                </a:r>
                <a:r>
                  <a:rPr lang="de-DE" sz="1600" b="1" dirty="0">
                    <a:solidFill>
                      <a:srgbClr val="0070C0"/>
                    </a:solidFill>
                    <a:latin typeface="+mn-lt"/>
                  </a:rPr>
                  <a:t>auf </a:t>
                </a:r>
                <a14:m>
                  <m:oMath xmlns:m="http://schemas.openxmlformats.org/officeDocument/2006/math">
                    <m:r>
                      <a:rPr lang="de-DE" sz="1600" b="1" i="1" smtClean="0">
                        <a:solidFill>
                          <a:srgbClr val="0070C0"/>
                        </a:solidFill>
                        <a:latin typeface="Cambria Math" panose="02040503050406030204" pitchFamily="18" charset="0"/>
                      </a:rPr>
                      <m:t>𝒀</m:t>
                    </m:r>
                  </m:oMath>
                </a14:m>
                <a:endParaRPr lang="de-DE" sz="1600" b="1" dirty="0">
                  <a:solidFill>
                    <a:srgbClr val="0070C0"/>
                  </a:solidFill>
                  <a:latin typeface="+mn-lt"/>
                </a:endParaRPr>
              </a:p>
            </p:txBody>
          </p:sp>
        </mc:Choice>
        <mc:Fallback xmlns="">
          <p:sp>
            <p:nvSpPr>
              <p:cNvPr id="28" name="Textfeld 27"/>
              <p:cNvSpPr txBox="1">
                <a:spLocks noRot="1" noChangeAspect="1" noMove="1" noResize="1" noEditPoints="1" noAdjustHandles="1" noChangeArrowheads="1" noChangeShapeType="1" noTextEdit="1"/>
              </p:cNvSpPr>
              <p:nvPr/>
            </p:nvSpPr>
            <p:spPr>
              <a:xfrm>
                <a:off x="5475162" y="4462825"/>
                <a:ext cx="1613544" cy="584775"/>
              </a:xfrm>
              <a:prstGeom prst="rect">
                <a:avLst/>
              </a:prstGeom>
              <a:blipFill>
                <a:blip r:embed="rId14"/>
                <a:stretch>
                  <a:fillRect l="-1887" t="-3125" b="-125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 name="Textfeld 28"/>
              <p:cNvSpPr txBox="1"/>
              <p:nvPr/>
            </p:nvSpPr>
            <p:spPr>
              <a:xfrm>
                <a:off x="2472258" y="5220146"/>
                <a:ext cx="2592288" cy="338554"/>
              </a:xfrm>
              <a:prstGeom prst="rect">
                <a:avLst/>
              </a:prstGeom>
              <a:noFill/>
            </p:spPr>
            <p:txBody>
              <a:bodyPr wrap="square" rtlCol="0">
                <a:spAutoFit/>
              </a:bodyPr>
              <a:lstStyle/>
              <a:p>
                <a:pPr algn="just"/>
                <a:r>
                  <a:rPr lang="de-DE" sz="1600" b="1" dirty="0">
                    <a:solidFill>
                      <a:srgbClr val="0070C0"/>
                    </a:solidFill>
                    <a:latin typeface="+mn-lt"/>
                  </a:rPr>
                  <a:t>Gesamteffekt von </a:t>
                </a:r>
                <a14:m>
                  <m:oMath xmlns:m="http://schemas.openxmlformats.org/officeDocument/2006/math">
                    <m:r>
                      <a:rPr lang="de-DE" sz="1600" b="1" i="1" smtClean="0">
                        <a:solidFill>
                          <a:srgbClr val="0070C0"/>
                        </a:solidFill>
                        <a:latin typeface="Cambria Math" panose="02040503050406030204" pitchFamily="18" charset="0"/>
                      </a:rPr>
                      <m:t>𝑿</m:t>
                    </m:r>
                  </m:oMath>
                </a14:m>
                <a:r>
                  <a:rPr lang="de-DE" sz="1600" b="1" dirty="0">
                    <a:solidFill>
                      <a:srgbClr val="0070C0"/>
                    </a:solidFill>
                    <a:latin typeface="+mn-lt"/>
                  </a:rPr>
                  <a:t> auf </a:t>
                </a:r>
                <a14:m>
                  <m:oMath xmlns:m="http://schemas.openxmlformats.org/officeDocument/2006/math">
                    <m:r>
                      <a:rPr lang="de-DE" sz="1600" b="1" i="1" smtClean="0">
                        <a:solidFill>
                          <a:srgbClr val="0070C0"/>
                        </a:solidFill>
                        <a:latin typeface="Cambria Math" panose="02040503050406030204" pitchFamily="18" charset="0"/>
                      </a:rPr>
                      <m:t>𝒁</m:t>
                    </m:r>
                  </m:oMath>
                </a14:m>
                <a:endParaRPr lang="de-DE" sz="1600" b="1" dirty="0">
                  <a:solidFill>
                    <a:srgbClr val="0070C0"/>
                  </a:solidFill>
                  <a:latin typeface="+mn-lt"/>
                </a:endParaRPr>
              </a:p>
            </p:txBody>
          </p:sp>
        </mc:Choice>
        <mc:Fallback xmlns="">
          <p:sp>
            <p:nvSpPr>
              <p:cNvPr id="29" name="Textfeld 28"/>
              <p:cNvSpPr txBox="1">
                <a:spLocks noRot="1" noChangeAspect="1" noMove="1" noResize="1" noEditPoints="1" noAdjustHandles="1" noChangeArrowheads="1" noChangeShapeType="1" noTextEdit="1"/>
              </p:cNvSpPr>
              <p:nvPr/>
            </p:nvSpPr>
            <p:spPr>
              <a:xfrm>
                <a:off x="2472258" y="5220146"/>
                <a:ext cx="2592288" cy="338554"/>
              </a:xfrm>
              <a:prstGeom prst="rect">
                <a:avLst/>
              </a:prstGeom>
              <a:blipFill>
                <a:blip r:embed="rId15"/>
                <a:stretch>
                  <a:fillRect l="-1412" t="-5357" b="-214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 name="Textfeld 30"/>
              <p:cNvSpPr txBox="1"/>
              <p:nvPr/>
            </p:nvSpPr>
            <p:spPr>
              <a:xfrm>
                <a:off x="464041" y="4462825"/>
                <a:ext cx="1602873" cy="584775"/>
              </a:xfrm>
              <a:prstGeom prst="rect">
                <a:avLst/>
              </a:prstGeom>
              <a:noFill/>
            </p:spPr>
            <p:txBody>
              <a:bodyPr wrap="square" rtlCol="0">
                <a:spAutoFit/>
              </a:bodyPr>
              <a:lstStyle/>
              <a:p>
                <a:pPr algn="just"/>
                <a:r>
                  <a:rPr lang="de-DE" sz="1600" b="1" dirty="0">
                    <a:solidFill>
                      <a:srgbClr val="0070C0"/>
                    </a:solidFill>
                    <a:latin typeface="+mn-lt"/>
                  </a:rPr>
                  <a:t>direkter Effekt </a:t>
                </a:r>
              </a:p>
              <a:p>
                <a:pPr algn="just"/>
                <a:r>
                  <a:rPr lang="de-DE" sz="1600" b="1" dirty="0">
                    <a:solidFill>
                      <a:srgbClr val="0070C0"/>
                    </a:solidFill>
                    <a:latin typeface="+mn-lt"/>
                  </a:rPr>
                  <a:t>von </a:t>
                </a:r>
                <a14:m>
                  <m:oMath xmlns:m="http://schemas.openxmlformats.org/officeDocument/2006/math">
                    <m:r>
                      <a:rPr lang="de-DE" sz="1600" b="1" i="1" smtClean="0">
                        <a:solidFill>
                          <a:srgbClr val="0070C0"/>
                        </a:solidFill>
                        <a:latin typeface="Cambria Math" panose="02040503050406030204" pitchFamily="18" charset="0"/>
                      </a:rPr>
                      <m:t>𝑿</m:t>
                    </m:r>
                  </m:oMath>
                </a14:m>
                <a:r>
                  <a:rPr lang="de-DE" sz="1600" b="1" dirty="0">
                    <a:solidFill>
                      <a:srgbClr val="0070C0"/>
                    </a:solidFill>
                  </a:rPr>
                  <a:t> </a:t>
                </a:r>
                <a:r>
                  <a:rPr lang="de-DE" sz="1600" b="1" dirty="0">
                    <a:solidFill>
                      <a:srgbClr val="0070C0"/>
                    </a:solidFill>
                    <a:latin typeface="+mn-lt"/>
                  </a:rPr>
                  <a:t>auf </a:t>
                </a:r>
                <a14:m>
                  <m:oMath xmlns:m="http://schemas.openxmlformats.org/officeDocument/2006/math">
                    <m:r>
                      <a:rPr lang="de-DE" sz="1600" b="1" i="1" smtClean="0">
                        <a:solidFill>
                          <a:srgbClr val="0070C0"/>
                        </a:solidFill>
                        <a:latin typeface="Cambria Math" panose="02040503050406030204" pitchFamily="18" charset="0"/>
                      </a:rPr>
                      <m:t>𝒀</m:t>
                    </m:r>
                  </m:oMath>
                </a14:m>
                <a:endParaRPr lang="de-DE" sz="1600" b="1" dirty="0">
                  <a:solidFill>
                    <a:srgbClr val="0070C0"/>
                  </a:solidFill>
                  <a:latin typeface="+mn-lt"/>
                </a:endParaRPr>
              </a:p>
            </p:txBody>
          </p:sp>
        </mc:Choice>
        <mc:Fallback xmlns="">
          <p:sp>
            <p:nvSpPr>
              <p:cNvPr id="31" name="Textfeld 30"/>
              <p:cNvSpPr txBox="1">
                <a:spLocks noRot="1" noChangeAspect="1" noMove="1" noResize="1" noEditPoints="1" noAdjustHandles="1" noChangeArrowheads="1" noChangeShapeType="1" noTextEdit="1"/>
              </p:cNvSpPr>
              <p:nvPr/>
            </p:nvSpPr>
            <p:spPr>
              <a:xfrm>
                <a:off x="464041" y="4462825"/>
                <a:ext cx="1602873" cy="584775"/>
              </a:xfrm>
              <a:prstGeom prst="rect">
                <a:avLst/>
              </a:prstGeom>
              <a:blipFill>
                <a:blip r:embed="rId16"/>
                <a:stretch>
                  <a:fillRect l="-1901" t="-3125" b="-12500"/>
                </a:stretch>
              </a:blipFill>
            </p:spPr>
            <p:txBody>
              <a:bodyPr/>
              <a:lstStyle/>
              <a:p>
                <a:r>
                  <a:rPr lang="en-US">
                    <a:noFill/>
                  </a:rPr>
                  <a:t> </a:t>
                </a:r>
              </a:p>
            </p:txBody>
          </p:sp>
        </mc:Fallback>
      </mc:AlternateContent>
    </p:spTree>
    <p:extLst>
      <p:ext uri="{BB962C8B-B14F-4D97-AF65-F5344CB8AC3E}">
        <p14:creationId xmlns:p14="http://schemas.microsoft.com/office/powerpoint/2010/main" val="2187322559"/>
      </p:ext>
    </p:extLst>
  </p:cSld>
  <p:clrMapOvr>
    <a:masterClrMapping/>
  </p:clrMapOvr>
</p:sld>
</file>

<file path=ppt/slides/slide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1" y="981075"/>
            <a:ext cx="2303489" cy="400110"/>
          </a:xfrm>
          <a:prstGeom prst="rect">
            <a:avLst/>
          </a:prstGeom>
          <a:solidFill>
            <a:schemeClr val="bg1">
              <a:lumMod val="95000"/>
            </a:schemeClr>
          </a:solidFill>
          <a:ln w="9525">
            <a:solidFill>
              <a:schemeClr val="bg1">
                <a:lumMod val="50000"/>
              </a:schemeClr>
            </a:solidFill>
            <a:miter lim="800000"/>
            <a:headEnd/>
            <a:tailEnd/>
          </a:ln>
          <a:effectLst>
            <a:outerShdw blurRad="127000" dist="50800" dir="5400000" algn="ctr" rotWithShape="0">
              <a:schemeClr val="tx1"/>
            </a:outerShdw>
          </a:effectLst>
        </p:spPr>
        <p:txBody>
          <a:bodyPr wrap="square">
            <a:spAutoFit/>
          </a:bodyPr>
          <a:lstStyle/>
          <a:p>
            <a:pPr fontAlgn="auto">
              <a:spcBef>
                <a:spcPts val="0"/>
              </a:spcBef>
              <a:spcAft>
                <a:spcPts val="0"/>
              </a:spcAft>
              <a:defRPr/>
            </a:pPr>
            <a:r>
              <a:rPr lang="de-DE" sz="2000" b="1" dirty="0">
                <a:solidFill>
                  <a:srgbClr val="0070C0"/>
                </a:solidFill>
                <a:latin typeface="+mn-lt"/>
              </a:rPr>
              <a:t>12.2.3 Fallbeispiele</a:t>
            </a:r>
          </a:p>
        </p:txBody>
      </p:sp>
      <p:sp>
        <p:nvSpPr>
          <p:cNvPr id="8" name="Textfeld 9"/>
          <p:cNvSpPr txBox="1">
            <a:spLocks noChangeArrowheads="1"/>
          </p:cNvSpPr>
          <p:nvPr/>
        </p:nvSpPr>
        <p:spPr bwMode="auto">
          <a:xfrm>
            <a:off x="471836" y="1628800"/>
            <a:ext cx="6404420"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Fallbeispiel 2 fortgesetzt: Determinanten des Lernerfolgs </a:t>
            </a:r>
          </a:p>
        </p:txBody>
      </p:sp>
      <p:sp>
        <p:nvSpPr>
          <p:cNvPr id="10"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981</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57200" y="2571276"/>
            <a:ext cx="4705350" cy="3343275"/>
          </a:xfrm>
          <a:prstGeom prst="rect">
            <a:avLst/>
          </a:prstGeom>
        </p:spPr>
      </p:pic>
    </p:spTree>
    <p:extLst>
      <p:ext uri="{BB962C8B-B14F-4D97-AF65-F5344CB8AC3E}">
        <p14:creationId xmlns:p14="http://schemas.microsoft.com/office/powerpoint/2010/main" val="724765205"/>
      </p:ext>
    </p:extLst>
  </p:cSld>
  <p:clrMapOvr>
    <a:masterClrMapping/>
  </p:clrMapOvr>
</p:sld>
</file>

<file path=ppt/slides/slide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pic>
        <p:nvPicPr>
          <p:cNvPr id="2" name="Grafik 1"/>
          <p:cNvPicPr>
            <a:picLocks noChangeAspect="1"/>
          </p:cNvPicPr>
          <p:nvPr/>
        </p:nvPicPr>
        <p:blipFill>
          <a:blip r:embed="rId3"/>
          <a:stretch>
            <a:fillRect/>
          </a:stretch>
        </p:blipFill>
        <p:spPr>
          <a:xfrm>
            <a:off x="468313" y="1108763"/>
            <a:ext cx="7534275" cy="5295900"/>
          </a:xfrm>
          <a:prstGeom prst="rect">
            <a:avLst/>
          </a:prstGeom>
        </p:spPr>
      </p:pic>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alpha val="30000"/>
                  </a:schemeClr>
                </a:solidFill>
                <a:latin typeface="+mj-lt"/>
              </a:rPr>
              <a:t>982</a:t>
            </a:r>
            <a:endParaRPr lang="de-DE" sz="8000" b="1" dirty="0">
              <a:solidFill>
                <a:schemeClr val="tx1">
                  <a:alpha val="30000"/>
                </a:schemeClr>
              </a:solidFill>
              <a:latin typeface="+mj-lt"/>
            </a:endParaRPr>
          </a:p>
        </p:txBody>
      </p:sp>
    </p:spTree>
    <p:extLst>
      <p:ext uri="{BB962C8B-B14F-4D97-AF65-F5344CB8AC3E}">
        <p14:creationId xmlns:p14="http://schemas.microsoft.com/office/powerpoint/2010/main" val="1138160755"/>
      </p:ext>
    </p:extLst>
  </p:cSld>
  <p:clrMapOvr>
    <a:masterClrMapping/>
  </p:clrMapOvr>
</p:sld>
</file>

<file path=ppt/slides/slide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983</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68313" y="1267619"/>
            <a:ext cx="7505700" cy="2981325"/>
          </a:xfrm>
          <a:prstGeom prst="rect">
            <a:avLst/>
          </a:prstGeom>
        </p:spPr>
      </p:pic>
    </p:spTree>
    <p:extLst>
      <p:ext uri="{BB962C8B-B14F-4D97-AF65-F5344CB8AC3E}">
        <p14:creationId xmlns:p14="http://schemas.microsoft.com/office/powerpoint/2010/main" val="681768404"/>
      </p:ext>
    </p:extLst>
  </p:cSld>
  <p:clrMapOvr>
    <a:masterClrMapping/>
  </p:clrMapOvr>
</p:sld>
</file>

<file path=ppt/slides/slide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124744"/>
            <a:ext cx="4463728"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Fallbeispiel 3: Gewicht und Geschlecht</a:t>
            </a: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984</a:t>
            </a:r>
            <a:endParaRPr lang="de-DE" sz="8000" b="1" dirty="0">
              <a:solidFill>
                <a:schemeClr val="tx1"/>
              </a:solidFill>
              <a:latin typeface="+mj-lt"/>
            </a:endParaRPr>
          </a:p>
        </p:txBody>
      </p:sp>
      <p:pic>
        <p:nvPicPr>
          <p:cNvPr id="2" name="Grafik 1"/>
          <p:cNvPicPr>
            <a:picLocks noChangeAspect="1"/>
          </p:cNvPicPr>
          <p:nvPr/>
        </p:nvPicPr>
        <p:blipFill>
          <a:blip r:embed="rId3"/>
          <a:stretch>
            <a:fillRect/>
          </a:stretch>
        </p:blipFill>
        <p:spPr>
          <a:xfrm>
            <a:off x="479424" y="1672594"/>
            <a:ext cx="5526577" cy="2414839"/>
          </a:xfrm>
          <a:prstGeom prst="rect">
            <a:avLst/>
          </a:prstGeom>
        </p:spPr>
      </p:pic>
      <p:pic>
        <p:nvPicPr>
          <p:cNvPr id="3" name="Grafik 2"/>
          <p:cNvPicPr>
            <a:picLocks noChangeAspect="1"/>
          </p:cNvPicPr>
          <p:nvPr/>
        </p:nvPicPr>
        <p:blipFill>
          <a:blip r:embed="rId4"/>
          <a:stretch>
            <a:fillRect/>
          </a:stretch>
        </p:blipFill>
        <p:spPr>
          <a:xfrm>
            <a:off x="468312" y="4087433"/>
            <a:ext cx="5526576" cy="2477160"/>
          </a:xfrm>
          <a:prstGeom prst="rect">
            <a:avLst/>
          </a:prstGeom>
        </p:spPr>
      </p:pic>
    </p:spTree>
    <p:extLst>
      <p:ext uri="{BB962C8B-B14F-4D97-AF65-F5344CB8AC3E}">
        <p14:creationId xmlns:p14="http://schemas.microsoft.com/office/powerpoint/2010/main" val="2881371949"/>
      </p:ext>
    </p:extLst>
  </p:cSld>
  <p:clrMapOvr>
    <a:masterClrMapping/>
  </p:clrMapOvr>
</p:sld>
</file>

<file path=ppt/slides/slide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985</a:t>
            </a:r>
            <a:endParaRPr lang="de-DE" sz="8000" b="1" dirty="0">
              <a:solidFill>
                <a:schemeClr val="tx1"/>
              </a:solidFill>
              <a:latin typeface="+mj-lt"/>
            </a:endParaRPr>
          </a:p>
        </p:txBody>
      </p:sp>
      <p:pic>
        <p:nvPicPr>
          <p:cNvPr id="4" name="Grafik 3">
            <a:extLst>
              <a:ext uri="{FF2B5EF4-FFF2-40B4-BE49-F238E27FC236}">
                <a16:creationId xmlns:a16="http://schemas.microsoft.com/office/drawing/2014/main" id="{B2B632A9-A0FF-0E21-9F83-BE0AEDE9A5BA}"/>
              </a:ext>
            </a:extLst>
          </p:cNvPr>
          <p:cNvPicPr>
            <a:picLocks noChangeAspect="1"/>
          </p:cNvPicPr>
          <p:nvPr/>
        </p:nvPicPr>
        <p:blipFill>
          <a:blip r:embed="rId3"/>
          <a:stretch>
            <a:fillRect/>
          </a:stretch>
        </p:blipFill>
        <p:spPr>
          <a:xfrm>
            <a:off x="468313" y="1119634"/>
            <a:ext cx="7591425" cy="847725"/>
          </a:xfrm>
          <a:prstGeom prst="rect">
            <a:avLst/>
          </a:prstGeom>
        </p:spPr>
      </p:pic>
      <p:pic>
        <p:nvPicPr>
          <p:cNvPr id="5" name="Grafik 4">
            <a:extLst>
              <a:ext uri="{FF2B5EF4-FFF2-40B4-BE49-F238E27FC236}">
                <a16:creationId xmlns:a16="http://schemas.microsoft.com/office/drawing/2014/main" id="{488D0971-619B-A081-8F01-6047B2A9112A}"/>
              </a:ext>
            </a:extLst>
          </p:cNvPr>
          <p:cNvPicPr>
            <a:picLocks noChangeAspect="1"/>
          </p:cNvPicPr>
          <p:nvPr/>
        </p:nvPicPr>
        <p:blipFill>
          <a:blip r:embed="rId4"/>
          <a:stretch>
            <a:fillRect/>
          </a:stretch>
        </p:blipFill>
        <p:spPr>
          <a:xfrm>
            <a:off x="460921" y="2110484"/>
            <a:ext cx="7581900" cy="847725"/>
          </a:xfrm>
          <a:prstGeom prst="rect">
            <a:avLst/>
          </a:prstGeom>
        </p:spPr>
      </p:pic>
      <p:pic>
        <p:nvPicPr>
          <p:cNvPr id="6" name="Grafik 5">
            <a:extLst>
              <a:ext uri="{FF2B5EF4-FFF2-40B4-BE49-F238E27FC236}">
                <a16:creationId xmlns:a16="http://schemas.microsoft.com/office/drawing/2014/main" id="{585469D0-6615-D43B-E5AB-7FD928A48504}"/>
              </a:ext>
            </a:extLst>
          </p:cNvPr>
          <p:cNvPicPr>
            <a:picLocks noChangeAspect="1"/>
          </p:cNvPicPr>
          <p:nvPr/>
        </p:nvPicPr>
        <p:blipFill>
          <a:blip r:embed="rId5"/>
          <a:stretch>
            <a:fillRect/>
          </a:stretch>
        </p:blipFill>
        <p:spPr>
          <a:xfrm>
            <a:off x="460921" y="3105401"/>
            <a:ext cx="7581900" cy="847725"/>
          </a:xfrm>
          <a:prstGeom prst="rect">
            <a:avLst/>
          </a:prstGeom>
        </p:spPr>
      </p:pic>
      <p:sp>
        <p:nvSpPr>
          <p:cNvPr id="8" name="Textfeld 7">
            <a:extLst>
              <a:ext uri="{FF2B5EF4-FFF2-40B4-BE49-F238E27FC236}">
                <a16:creationId xmlns:a16="http://schemas.microsoft.com/office/drawing/2014/main" id="{3D0CD4D4-110F-1002-1EA1-C17C652693E4}"/>
              </a:ext>
            </a:extLst>
          </p:cNvPr>
          <p:cNvSpPr txBox="1"/>
          <p:nvPr/>
        </p:nvSpPr>
        <p:spPr>
          <a:xfrm>
            <a:off x="457200" y="4099427"/>
            <a:ext cx="8207375" cy="400110"/>
          </a:xfrm>
          <a:prstGeom prst="rect">
            <a:avLst/>
          </a:prstGeom>
          <a:noFill/>
        </p:spPr>
        <p:txBody>
          <a:bodyPr wrap="square" rtlCol="0">
            <a:spAutoFit/>
          </a:bodyPr>
          <a:lstStyle/>
          <a:p>
            <a:pPr algn="just"/>
            <a:r>
              <a:rPr lang="de-DE" sz="2000">
                <a:latin typeface="+mn-lt"/>
              </a:rPr>
              <a:t>Der Gesamteffekt von Geschlecht auf Gewicht ist zerlegbar in</a:t>
            </a:r>
            <a:endParaRPr lang="de-DE" sz="2000" dirty="0">
              <a:latin typeface="+mn-lt"/>
            </a:endParaRPr>
          </a:p>
        </p:txBody>
      </p:sp>
      <p:sp>
        <p:nvSpPr>
          <p:cNvPr id="10" name="Textfeld 9">
            <a:extLst>
              <a:ext uri="{FF2B5EF4-FFF2-40B4-BE49-F238E27FC236}">
                <a16:creationId xmlns:a16="http://schemas.microsoft.com/office/drawing/2014/main" id="{BCE83F26-AB2E-65C0-CFE4-1B557E834CC2}"/>
              </a:ext>
            </a:extLst>
          </p:cNvPr>
          <p:cNvSpPr txBox="1"/>
          <p:nvPr/>
        </p:nvSpPr>
        <p:spPr>
          <a:xfrm>
            <a:off x="457200" y="5363616"/>
            <a:ext cx="5554960" cy="400110"/>
          </a:xfrm>
          <a:prstGeom prst="rect">
            <a:avLst/>
          </a:prstGeom>
          <a:noFill/>
        </p:spPr>
        <p:txBody>
          <a:bodyPr wrap="square" rtlCol="0">
            <a:spAutoFit/>
          </a:bodyPr>
          <a:lstStyle/>
          <a:p>
            <a:pPr algn="just"/>
            <a:r>
              <a:rPr lang="de-DE" sz="2000">
                <a:latin typeface="+mn-lt"/>
              </a:rPr>
              <a:t>In Zahlen ergibt sich dabei im vorliegenden Fall:</a:t>
            </a:r>
            <a:endParaRPr lang="de-DE" sz="2000" dirty="0">
              <a:latin typeface="+mn-lt"/>
            </a:endParaRPr>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A8EFA99B-370D-3682-DCB4-D9E9A6678BAD}"/>
                  </a:ext>
                </a:extLst>
              </p:cNvPr>
              <p:cNvSpPr txBox="1"/>
              <p:nvPr/>
            </p:nvSpPr>
            <p:spPr>
              <a:xfrm>
                <a:off x="1480578" y="5865908"/>
                <a:ext cx="389677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de-DE" sz="2000" b="0" i="1" smtClean="0">
                          <a:latin typeface="Cambria Math" panose="02040503050406030204" pitchFamily="18" charset="0"/>
                        </a:rPr>
                        <m:t>−16.88=−5.93+0.74</m:t>
                      </m:r>
                      <m:r>
                        <a:rPr lang="de-DE" sz="2000" i="1">
                          <a:latin typeface="Cambria Math" panose="02040503050406030204" pitchFamily="18" charset="0"/>
                          <a:ea typeface="Cambria Math" panose="02040503050406030204" pitchFamily="18" charset="0"/>
                        </a:rPr>
                        <m:t>∙</m:t>
                      </m:r>
                      <m:d>
                        <m:dPr>
                          <m:ctrlPr>
                            <a:rPr lang="de-DE" sz="2000" i="1" smtClean="0">
                              <a:latin typeface="Cambria Math" panose="02040503050406030204" pitchFamily="18" charset="0"/>
                              <a:ea typeface="Cambria Math" panose="02040503050406030204" pitchFamily="18" charset="0"/>
                            </a:rPr>
                          </m:ctrlPr>
                        </m:dPr>
                        <m:e>
                          <m:r>
                            <a:rPr lang="de-DE" sz="2000" b="0" i="1" smtClean="0">
                              <a:latin typeface="Cambria Math" panose="02040503050406030204" pitchFamily="18" charset="0"/>
                              <a:ea typeface="Cambria Math" panose="02040503050406030204" pitchFamily="18" charset="0"/>
                            </a:rPr>
                            <m:t>−14.74</m:t>
                          </m:r>
                        </m:e>
                      </m:d>
                    </m:oMath>
                  </m:oMathPara>
                </a14:m>
                <a:endParaRPr lang="de-DE" sz="2000" b="0">
                  <a:ea typeface="Cambria Math" panose="02040503050406030204" pitchFamily="18" charset="0"/>
                </a:endParaRPr>
              </a:p>
            </p:txBody>
          </p:sp>
        </mc:Choice>
        <mc:Fallback xmlns="">
          <p:sp>
            <p:nvSpPr>
              <p:cNvPr id="2" name="Textfeld 1">
                <a:extLst>
                  <a:ext uri="{FF2B5EF4-FFF2-40B4-BE49-F238E27FC236}">
                    <a16:creationId xmlns:a16="http://schemas.microsoft.com/office/drawing/2014/main" id="{A8EFA99B-370D-3682-DCB4-D9E9A6678BAD}"/>
                  </a:ext>
                </a:extLst>
              </p:cNvPr>
              <p:cNvSpPr txBox="1">
                <a:spLocks noRot="1" noChangeAspect="1" noMove="1" noResize="1" noEditPoints="1" noAdjustHandles="1" noChangeArrowheads="1" noChangeShapeType="1" noTextEdit="1"/>
              </p:cNvSpPr>
              <p:nvPr/>
            </p:nvSpPr>
            <p:spPr>
              <a:xfrm>
                <a:off x="1480578" y="5865908"/>
                <a:ext cx="3896772" cy="307777"/>
              </a:xfrm>
              <a:prstGeom prst="rect">
                <a:avLst/>
              </a:prstGeom>
              <a:blipFill>
                <a:blip r:embed="rId6"/>
                <a:stretch>
                  <a:fillRect b="-980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 name="Textfeld 2">
                <a:extLst>
                  <a:ext uri="{FF2B5EF4-FFF2-40B4-BE49-F238E27FC236}">
                    <a16:creationId xmlns:a16="http://schemas.microsoft.com/office/drawing/2014/main" id="{DAE50710-33E5-DA58-E473-1D3F4CCFF013}"/>
                  </a:ext>
                </a:extLst>
              </p:cNvPr>
              <p:cNvSpPr txBox="1"/>
              <p:nvPr/>
            </p:nvSpPr>
            <p:spPr>
              <a:xfrm>
                <a:off x="783663" y="4582560"/>
                <a:ext cx="7308304" cy="649024"/>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sSub>
                        <m:sSubPr>
                          <m:ctrlPr>
                            <a:rPr lang="de-DE" sz="2000" b="0" i="1" smtClean="0">
                              <a:latin typeface="Cambria Math" panose="02040503050406030204" pitchFamily="18" charset="0"/>
                            </a:rPr>
                          </m:ctrlPr>
                        </m:sSubPr>
                        <m:e>
                          <m:acc>
                            <m:accPr>
                              <m:chr m:val="̂"/>
                              <m:ctrlPr>
                                <a:rPr lang="de-DE" sz="2000" b="0" i="1" smtClean="0">
                                  <a:latin typeface="Cambria Math" panose="02040503050406030204" pitchFamily="18" charset="0"/>
                                </a:rPr>
                              </m:ctrlPr>
                            </m:accPr>
                            <m:e>
                              <m:r>
                                <a:rPr lang="de-DE" sz="2000" b="0" i="1" smtClean="0">
                                  <a:latin typeface="Cambria Math" panose="02040503050406030204" pitchFamily="18" charset="0"/>
                                  <a:ea typeface="Cambria Math" panose="02040503050406030204" pitchFamily="18" charset="0"/>
                                </a:rPr>
                                <m:t>𝛽</m:t>
                              </m:r>
                            </m:e>
                          </m:acc>
                        </m:e>
                        <m:sub>
                          <m:r>
                            <a:rPr lang="de-DE" sz="2000" b="0" i="1" smtClean="0">
                              <a:latin typeface="Cambria Math" panose="02040503050406030204" pitchFamily="18" charset="0"/>
                            </a:rPr>
                            <m:t>𝐺𝑒𝑤𝑖𝑐h𝑡</m:t>
                          </m:r>
                          <m:r>
                            <a:rPr lang="de-DE" sz="2000" b="0" i="1" smtClean="0">
                              <a:latin typeface="Cambria Math" panose="02040503050406030204" pitchFamily="18" charset="0"/>
                            </a:rPr>
                            <m:t>~</m:t>
                          </m:r>
                          <m:r>
                            <a:rPr lang="de-DE" sz="2000" b="0" i="1" smtClean="0">
                              <a:latin typeface="Cambria Math" panose="02040503050406030204" pitchFamily="18" charset="0"/>
                            </a:rPr>
                            <m:t>𝐺𝑒𝑠𝑐h𝑙𝑒𝑐h𝑡</m:t>
                          </m:r>
                        </m:sub>
                      </m:sSub>
                      <m:r>
                        <a:rPr lang="de-DE" sz="2000" b="0" i="1" smtClean="0">
                          <a:latin typeface="Cambria Math" panose="02040503050406030204" pitchFamily="18" charset="0"/>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𝛽</m:t>
                              </m:r>
                            </m:e>
                          </m:acc>
                        </m:e>
                        <m:sub>
                          <m:r>
                            <a:rPr lang="de-DE" sz="2000" i="1">
                              <a:latin typeface="Cambria Math" panose="02040503050406030204" pitchFamily="18" charset="0"/>
                            </a:rPr>
                            <m:t>𝐺𝑒𝑤𝑖𝑐h𝑡</m:t>
                          </m:r>
                          <m:r>
                            <a:rPr lang="de-DE" sz="2000" i="1">
                              <a:latin typeface="Cambria Math" panose="02040503050406030204" pitchFamily="18" charset="0"/>
                            </a:rPr>
                            <m:t>~</m:t>
                          </m:r>
                          <m:r>
                            <a:rPr lang="de-DE" sz="2000" i="1">
                              <a:latin typeface="Cambria Math" panose="02040503050406030204" pitchFamily="18" charset="0"/>
                            </a:rPr>
                            <m:t>𝐺𝑒𝑠𝑐h𝑙𝑒𝑐h𝑡</m:t>
                          </m:r>
                          <m:r>
                            <a:rPr lang="de-DE" sz="2000" i="1" smtClean="0">
                              <a:latin typeface="Cambria Math" panose="02040503050406030204" pitchFamily="18" charset="0"/>
                            </a:rPr>
                            <m:t>•</m:t>
                          </m:r>
                          <m:r>
                            <a:rPr lang="de-DE" sz="2000" b="0" i="1" smtClean="0">
                              <a:latin typeface="Cambria Math" panose="02040503050406030204" pitchFamily="18" charset="0"/>
                            </a:rPr>
                            <m:t>𝐺𝑟</m:t>
                          </m:r>
                          <m:r>
                            <a:rPr lang="de-DE" sz="2000" b="0" i="1" smtClean="0">
                              <a:latin typeface="Cambria Math" panose="02040503050406030204" pitchFamily="18" charset="0"/>
                            </a:rPr>
                            <m:t>öß</m:t>
                          </m:r>
                          <m:r>
                            <a:rPr lang="de-DE" sz="2000" b="0" i="1" smtClean="0">
                              <a:latin typeface="Cambria Math" panose="02040503050406030204" pitchFamily="18" charset="0"/>
                            </a:rPr>
                            <m:t>𝑒</m:t>
                          </m:r>
                        </m:sub>
                      </m:sSub>
                    </m:oMath>
                  </m:oMathPara>
                </a14:m>
                <a:endParaRPr lang="de-DE" sz="2000" b="0" i="1">
                  <a:latin typeface="Cambria Math" panose="02040503050406030204" pitchFamily="18" charset="0"/>
                </a:endParaRPr>
              </a:p>
              <a:p>
                <a:r>
                  <a:rPr lang="de-DE" sz="2000" b="0"/>
                  <a:t>                                 </a:t>
                </a:r>
                <a14:m>
                  <m:oMath xmlns:m="http://schemas.openxmlformats.org/officeDocument/2006/math">
                    <m:r>
                      <a:rPr lang="de-DE" sz="2000" b="0" i="1" smtClean="0">
                        <a:latin typeface="Cambria Math" panose="02040503050406030204" pitchFamily="18" charset="0"/>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𝛽</m:t>
                            </m:r>
                          </m:e>
                        </m:acc>
                      </m:e>
                      <m:sub>
                        <m:r>
                          <a:rPr lang="de-DE" sz="2000" i="1">
                            <a:latin typeface="Cambria Math" panose="02040503050406030204" pitchFamily="18" charset="0"/>
                          </a:rPr>
                          <m:t>𝐺𝑒𝑤𝑖𝑐h𝑡</m:t>
                        </m:r>
                        <m:r>
                          <a:rPr lang="de-DE" sz="2000" i="1">
                            <a:latin typeface="Cambria Math" panose="02040503050406030204" pitchFamily="18" charset="0"/>
                          </a:rPr>
                          <m:t>~</m:t>
                        </m:r>
                        <m:r>
                          <a:rPr lang="de-DE" sz="2000" b="0" i="1" smtClean="0">
                            <a:latin typeface="Cambria Math" panose="02040503050406030204" pitchFamily="18" charset="0"/>
                          </a:rPr>
                          <m:t>𝐺𝑟</m:t>
                        </m:r>
                        <m:r>
                          <a:rPr lang="de-DE" sz="2000" b="0" i="1" smtClean="0">
                            <a:latin typeface="Cambria Math" panose="02040503050406030204" pitchFamily="18" charset="0"/>
                          </a:rPr>
                          <m:t>öß</m:t>
                        </m:r>
                        <m:r>
                          <a:rPr lang="de-DE" sz="2000" b="0" i="1" smtClean="0">
                            <a:latin typeface="Cambria Math" panose="02040503050406030204" pitchFamily="18" charset="0"/>
                          </a:rPr>
                          <m:t>𝑒</m:t>
                        </m:r>
                        <m:r>
                          <a:rPr lang="de-DE" sz="2000" b="0" i="1" smtClean="0">
                            <a:latin typeface="Cambria Math" panose="02040503050406030204" pitchFamily="18" charset="0"/>
                          </a:rPr>
                          <m:t>•</m:t>
                        </m:r>
                        <m:r>
                          <a:rPr lang="de-DE" sz="2000" i="1">
                            <a:latin typeface="Cambria Math" panose="02040503050406030204" pitchFamily="18" charset="0"/>
                          </a:rPr>
                          <m:t>𝐺𝑒𝑠𝑐h𝑙𝑒𝑐h𝑡</m:t>
                        </m:r>
                      </m:sub>
                    </m:sSub>
                    <m:r>
                      <a:rPr lang="de-DE" sz="2000" i="1" smtClean="0">
                        <a:latin typeface="Cambria Math" panose="02040503050406030204" pitchFamily="18" charset="0"/>
                        <a:ea typeface="Cambria Math" panose="02040503050406030204" pitchFamily="18" charset="0"/>
                      </a:rPr>
                      <m:t>∙</m:t>
                    </m:r>
                    <m:sSub>
                      <m:sSubPr>
                        <m:ctrlPr>
                          <a:rPr lang="de-DE" sz="2000" i="1">
                            <a:latin typeface="Cambria Math" panose="02040503050406030204" pitchFamily="18" charset="0"/>
                          </a:rPr>
                        </m:ctrlPr>
                      </m:sSubPr>
                      <m:e>
                        <m:acc>
                          <m:accPr>
                            <m:chr m:val="̂"/>
                            <m:ctrlPr>
                              <a:rPr lang="de-DE" sz="2000" i="1">
                                <a:latin typeface="Cambria Math" panose="02040503050406030204" pitchFamily="18" charset="0"/>
                              </a:rPr>
                            </m:ctrlPr>
                          </m:accPr>
                          <m:e>
                            <m:r>
                              <a:rPr lang="de-DE" sz="2000" i="1">
                                <a:latin typeface="Cambria Math" panose="02040503050406030204" pitchFamily="18" charset="0"/>
                                <a:ea typeface="Cambria Math" panose="02040503050406030204" pitchFamily="18" charset="0"/>
                              </a:rPr>
                              <m:t>𝛽</m:t>
                            </m:r>
                          </m:e>
                        </m:acc>
                      </m:e>
                      <m:sub>
                        <m:r>
                          <a:rPr lang="de-DE" sz="2000" i="1">
                            <a:latin typeface="Cambria Math" panose="02040503050406030204" pitchFamily="18" charset="0"/>
                          </a:rPr>
                          <m:t>𝐺</m:t>
                        </m:r>
                        <m:r>
                          <a:rPr lang="de-DE" sz="2000" b="0" i="1" smtClean="0">
                            <a:latin typeface="Cambria Math" panose="02040503050406030204" pitchFamily="18" charset="0"/>
                          </a:rPr>
                          <m:t>𝑟</m:t>
                        </m:r>
                        <m:r>
                          <a:rPr lang="de-DE" sz="2000" b="0" i="1" smtClean="0">
                            <a:latin typeface="Cambria Math" panose="02040503050406030204" pitchFamily="18" charset="0"/>
                          </a:rPr>
                          <m:t>öß</m:t>
                        </m:r>
                        <m:r>
                          <a:rPr lang="de-DE" sz="2000" b="0" i="1" smtClean="0">
                            <a:latin typeface="Cambria Math" panose="02040503050406030204" pitchFamily="18" charset="0"/>
                          </a:rPr>
                          <m:t>𝑒</m:t>
                        </m:r>
                        <m:r>
                          <a:rPr lang="de-DE" sz="2000" i="1">
                            <a:latin typeface="Cambria Math" panose="02040503050406030204" pitchFamily="18" charset="0"/>
                          </a:rPr>
                          <m:t>~</m:t>
                        </m:r>
                        <m:r>
                          <a:rPr lang="de-DE" sz="2000" i="1">
                            <a:latin typeface="Cambria Math" panose="02040503050406030204" pitchFamily="18" charset="0"/>
                          </a:rPr>
                          <m:t>𝐺𝑒𝑠𝑐h𝑙𝑒𝑐h𝑡</m:t>
                        </m:r>
                      </m:sub>
                    </m:sSub>
                  </m:oMath>
                </a14:m>
                <a:endParaRPr lang="de-DE" sz="2000" b="0">
                  <a:ea typeface="Cambria Math" panose="02040503050406030204" pitchFamily="18" charset="0"/>
                </a:endParaRPr>
              </a:p>
            </p:txBody>
          </p:sp>
        </mc:Choice>
        <mc:Fallback xmlns="">
          <p:sp>
            <p:nvSpPr>
              <p:cNvPr id="3" name="Textfeld 2">
                <a:extLst>
                  <a:ext uri="{FF2B5EF4-FFF2-40B4-BE49-F238E27FC236}">
                    <a16:creationId xmlns:a16="http://schemas.microsoft.com/office/drawing/2014/main" id="{DAE50710-33E5-DA58-E473-1D3F4CCFF013}"/>
                  </a:ext>
                </a:extLst>
              </p:cNvPr>
              <p:cNvSpPr txBox="1">
                <a:spLocks noRot="1" noChangeAspect="1" noMove="1" noResize="1" noEditPoints="1" noAdjustHandles="1" noChangeArrowheads="1" noChangeShapeType="1" noTextEdit="1"/>
              </p:cNvSpPr>
              <p:nvPr/>
            </p:nvSpPr>
            <p:spPr>
              <a:xfrm>
                <a:off x="783663" y="4582560"/>
                <a:ext cx="7308304" cy="649024"/>
              </a:xfrm>
              <a:prstGeom prst="rect">
                <a:avLst/>
              </a:prstGeom>
              <a:blipFill>
                <a:blip r:embed="rId7"/>
                <a:stretch>
                  <a:fillRect l="-1669" t="-9434" b="-16981"/>
                </a:stretch>
              </a:blipFill>
            </p:spPr>
            <p:txBody>
              <a:bodyPr/>
              <a:lstStyle/>
              <a:p>
                <a:r>
                  <a:rPr lang="de-DE">
                    <a:noFill/>
                  </a:rPr>
                  <a:t> </a:t>
                </a:r>
              </a:p>
            </p:txBody>
          </p:sp>
        </mc:Fallback>
      </mc:AlternateContent>
    </p:spTree>
    <p:extLst>
      <p:ext uri="{BB962C8B-B14F-4D97-AF65-F5344CB8AC3E}">
        <p14:creationId xmlns:p14="http://schemas.microsoft.com/office/powerpoint/2010/main" val="3289524829"/>
      </p:ext>
    </p:extLst>
  </p:cSld>
  <p:clrMapOvr>
    <a:masterClrMapping/>
  </p:clrMapOvr>
</p:sld>
</file>

<file path=ppt/slides/slide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hteck 16"/>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21" name="Rectangle 2"/>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de-DE">
              <a:latin typeface="Times New Roman" pitchFamily="18" charset="0"/>
            </a:endParaRPr>
          </a:p>
        </p:txBody>
      </p:sp>
      <p:sp>
        <p:nvSpPr>
          <p:cNvPr id="22"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000" b="1" dirty="0">
                <a:solidFill>
                  <a:srgbClr val="0070C0"/>
                </a:solidFill>
              </a:rPr>
              <a:t>12.2 Einführung in das multiple lineare Regressionsmodell</a:t>
            </a:r>
          </a:p>
        </p:txBody>
      </p:sp>
      <p:cxnSp>
        <p:nvCxnSpPr>
          <p:cNvPr id="23" name="Gerade Verbindung 22"/>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2" y="1124744"/>
            <a:ext cx="6335936" cy="400110"/>
          </a:xfrm>
          <a:prstGeom prst="rect">
            <a:avLst/>
          </a:prstGeom>
          <a:noFill/>
          <a:ln w="9525">
            <a:solidFill>
              <a:schemeClr val="bg1">
                <a:lumMod val="50000"/>
              </a:schemeClr>
            </a:solidFill>
            <a:miter lim="800000"/>
            <a:headEnd/>
            <a:tailEnd/>
          </a:ln>
        </p:spPr>
        <p:txBody>
          <a:bodyPr wrap="square">
            <a:spAutoFit/>
          </a:bodyPr>
          <a:lstStyle/>
          <a:p>
            <a:r>
              <a:rPr lang="de-DE" sz="2000" b="1" dirty="0">
                <a:solidFill>
                  <a:srgbClr val="0070C0"/>
                </a:solidFill>
                <a:latin typeface="Times New Roman" pitchFamily="18" charset="0"/>
              </a:rPr>
              <a:t>Fallbeispiel 4: Binäre Regressoren und ANOVA-Modelle</a:t>
            </a: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986</a:t>
            </a:r>
            <a:endParaRPr lang="de-DE" sz="8000" b="1" dirty="0">
              <a:solidFill>
                <a:schemeClr val="tx1"/>
              </a:solidFill>
              <a:latin typeface="+mj-lt"/>
            </a:endParaRPr>
          </a:p>
        </p:txBody>
      </p:sp>
      <p:sp>
        <p:nvSpPr>
          <p:cNvPr id="8" name="Textfeld 7"/>
          <p:cNvSpPr txBox="1">
            <a:spLocks noChangeArrowheads="1"/>
          </p:cNvSpPr>
          <p:nvPr/>
        </p:nvSpPr>
        <p:spPr bwMode="auto">
          <a:xfrm>
            <a:off x="455081" y="1627966"/>
            <a:ext cx="5414714"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Einfache Regression mit binärem Regressor </a:t>
            </a:r>
            <a:r>
              <a:rPr lang="de-DE" sz="2000" dirty="0">
                <a:solidFill>
                  <a:srgbClr val="0070C0"/>
                </a:solidFill>
                <a:latin typeface="+mn-lt"/>
              </a:rPr>
              <a:t>●</a:t>
            </a:r>
            <a:endParaRPr lang="de-DE" sz="2000" b="1" dirty="0">
              <a:solidFill>
                <a:srgbClr val="0070C0"/>
              </a:solidFill>
              <a:latin typeface="+mn-lt"/>
            </a:endParaRPr>
          </a:p>
        </p:txBody>
      </p:sp>
      <p:sp>
        <p:nvSpPr>
          <p:cNvPr id="10" name="Textfeld 9"/>
          <p:cNvSpPr txBox="1">
            <a:spLocks noChangeArrowheads="1"/>
          </p:cNvSpPr>
          <p:nvPr/>
        </p:nvSpPr>
        <p:spPr bwMode="auto">
          <a:xfrm>
            <a:off x="464727" y="3242377"/>
            <a:ext cx="3905769" cy="400110"/>
          </a:xfrm>
          <a:prstGeom prst="rect">
            <a:avLst/>
          </a:prstGeom>
          <a:noFill/>
          <a:ln w="9525">
            <a:noFill/>
            <a:miter lim="800000"/>
            <a:headEnd/>
            <a:tailEnd/>
          </a:ln>
        </p:spPr>
        <p:txBody>
          <a:bodyPr wrap="square">
            <a:spAutoFit/>
          </a:bodyPr>
          <a:lstStyle/>
          <a:p>
            <a:r>
              <a:rPr lang="de-DE" sz="2000" dirty="0">
                <a:solidFill>
                  <a:srgbClr val="0070C0"/>
                </a:solidFill>
                <a:latin typeface="+mn-lt"/>
              </a:rPr>
              <a:t>● </a:t>
            </a:r>
            <a:r>
              <a:rPr lang="de-DE" sz="2000" b="1" dirty="0">
                <a:solidFill>
                  <a:srgbClr val="0070C0"/>
                </a:solidFill>
                <a:latin typeface="+mn-lt"/>
              </a:rPr>
              <a:t>Einfache ANOVA-Modelle </a:t>
            </a:r>
            <a:r>
              <a:rPr lang="de-DE" sz="2000" dirty="0">
                <a:solidFill>
                  <a:srgbClr val="0070C0"/>
                </a:solidFill>
                <a:latin typeface="+mn-lt"/>
              </a:rPr>
              <a:t>●</a:t>
            </a:r>
            <a:endParaRPr lang="de-DE" sz="2000" b="1" dirty="0">
              <a:solidFill>
                <a:srgbClr val="0070C0"/>
              </a:solidFill>
              <a:latin typeface="+mn-lt"/>
            </a:endParaRPr>
          </a:p>
        </p:txBody>
      </p:sp>
      <p:sp>
        <p:nvSpPr>
          <p:cNvPr id="11" name="Textfeld 10"/>
          <p:cNvSpPr txBox="1"/>
          <p:nvPr/>
        </p:nvSpPr>
        <p:spPr>
          <a:xfrm>
            <a:off x="455081" y="3740798"/>
            <a:ext cx="7056016" cy="400110"/>
          </a:xfrm>
          <a:prstGeom prst="rect">
            <a:avLst/>
          </a:prstGeom>
          <a:noFill/>
        </p:spPr>
        <p:txBody>
          <a:bodyPr wrap="square" rtlCol="0">
            <a:spAutoFit/>
          </a:bodyPr>
          <a:lstStyle/>
          <a:p>
            <a:pPr algn="just"/>
            <a:r>
              <a:rPr lang="de-DE" sz="2000" dirty="0">
                <a:latin typeface="+mn-lt"/>
              </a:rPr>
              <a:t>&gt; Statistische Inferenz in Bezug auf Mehrgruppenvergleiche</a:t>
            </a:r>
          </a:p>
        </p:txBody>
      </p:sp>
      <p:sp>
        <p:nvSpPr>
          <p:cNvPr id="12" name="Textfeld 11"/>
          <p:cNvSpPr txBox="1"/>
          <p:nvPr/>
        </p:nvSpPr>
        <p:spPr>
          <a:xfrm>
            <a:off x="466846" y="2097664"/>
            <a:ext cx="7056016" cy="400110"/>
          </a:xfrm>
          <a:prstGeom prst="rect">
            <a:avLst/>
          </a:prstGeom>
          <a:noFill/>
        </p:spPr>
        <p:txBody>
          <a:bodyPr wrap="square" rtlCol="0">
            <a:spAutoFit/>
          </a:bodyPr>
          <a:lstStyle/>
          <a:p>
            <a:pPr algn="just"/>
            <a:r>
              <a:rPr lang="de-DE" sz="2000" dirty="0">
                <a:latin typeface="+mn-lt"/>
              </a:rPr>
              <a:t>&gt; Statistische Inferenz in Bezug auf Vergleich zweier Gruppen</a:t>
            </a:r>
          </a:p>
        </p:txBody>
      </p:sp>
      <p:sp>
        <p:nvSpPr>
          <p:cNvPr id="13" name="Textfeld 12"/>
          <p:cNvSpPr txBox="1"/>
          <p:nvPr/>
        </p:nvSpPr>
        <p:spPr>
          <a:xfrm>
            <a:off x="466846" y="2485986"/>
            <a:ext cx="7345514" cy="707886"/>
          </a:xfrm>
          <a:prstGeom prst="rect">
            <a:avLst/>
          </a:prstGeom>
          <a:noFill/>
        </p:spPr>
        <p:txBody>
          <a:bodyPr wrap="square" rtlCol="0">
            <a:spAutoFit/>
          </a:bodyPr>
          <a:lstStyle/>
          <a:p>
            <a:pPr algn="just"/>
            <a:r>
              <a:rPr lang="de-DE" sz="2000" dirty="0">
                <a:latin typeface="+mn-lt"/>
              </a:rPr>
              <a:t>&gt; </a:t>
            </a:r>
            <a:r>
              <a:rPr lang="de-DE" sz="2000" b="1" dirty="0">
                <a:solidFill>
                  <a:srgbClr val="0070C0"/>
                </a:solidFill>
                <a:latin typeface="+mn-lt"/>
              </a:rPr>
              <a:t>General-F-Test</a:t>
            </a:r>
            <a:r>
              <a:rPr lang="de-DE" sz="2000" dirty="0">
                <a:latin typeface="+mn-lt"/>
              </a:rPr>
              <a:t> kann für Erwartungswertvergleich </a:t>
            </a:r>
            <a:r>
              <a:rPr lang="de-DE" sz="2000" dirty="0" err="1">
                <a:latin typeface="+mn-lt"/>
              </a:rPr>
              <a:t>herange</a:t>
            </a:r>
            <a:r>
              <a:rPr lang="de-DE" sz="2000" dirty="0">
                <a:latin typeface="+mn-lt"/>
              </a:rPr>
              <a:t>-</a:t>
            </a:r>
          </a:p>
          <a:p>
            <a:pPr algn="just"/>
            <a:r>
              <a:rPr lang="de-DE" sz="2000" dirty="0">
                <a:latin typeface="+mn-lt"/>
              </a:rPr>
              <a:t>   zogen werden. </a:t>
            </a:r>
          </a:p>
        </p:txBody>
      </p:sp>
      <p:sp>
        <p:nvSpPr>
          <p:cNvPr id="15" name="Textfeld 14"/>
          <p:cNvSpPr txBox="1"/>
          <p:nvPr/>
        </p:nvSpPr>
        <p:spPr>
          <a:xfrm>
            <a:off x="466846" y="4140908"/>
            <a:ext cx="7056016" cy="707886"/>
          </a:xfrm>
          <a:prstGeom prst="rect">
            <a:avLst/>
          </a:prstGeom>
          <a:noFill/>
        </p:spPr>
        <p:txBody>
          <a:bodyPr wrap="square" rtlCol="0">
            <a:spAutoFit/>
          </a:bodyPr>
          <a:lstStyle/>
          <a:p>
            <a:pPr algn="just"/>
            <a:r>
              <a:rPr lang="de-DE" sz="2000" dirty="0">
                <a:latin typeface="+mn-lt"/>
              </a:rPr>
              <a:t>&gt; </a:t>
            </a:r>
            <a:r>
              <a:rPr lang="de-DE" sz="2000" b="1" dirty="0">
                <a:solidFill>
                  <a:srgbClr val="0070C0"/>
                </a:solidFill>
                <a:latin typeface="+mn-lt"/>
              </a:rPr>
              <a:t>General-F-Test </a:t>
            </a:r>
            <a:r>
              <a:rPr lang="de-DE" sz="2000" dirty="0">
                <a:latin typeface="+mn-lt"/>
              </a:rPr>
              <a:t>kann für Erwartungswertvergleich </a:t>
            </a:r>
            <a:r>
              <a:rPr lang="de-DE" sz="2000" dirty="0" err="1">
                <a:latin typeface="+mn-lt"/>
              </a:rPr>
              <a:t>herange</a:t>
            </a:r>
            <a:r>
              <a:rPr lang="de-DE" sz="2000" dirty="0">
                <a:latin typeface="+mn-lt"/>
              </a:rPr>
              <a:t>-</a:t>
            </a:r>
          </a:p>
          <a:p>
            <a:pPr algn="just"/>
            <a:r>
              <a:rPr lang="de-DE" sz="2000" dirty="0">
                <a:latin typeface="+mn-lt"/>
              </a:rPr>
              <a:t>   zogen werden:</a:t>
            </a:r>
          </a:p>
        </p:txBody>
      </p:sp>
      <p:sp>
        <p:nvSpPr>
          <p:cNvPr id="16" name="Textfeld 15"/>
          <p:cNvSpPr txBox="1"/>
          <p:nvPr/>
        </p:nvSpPr>
        <p:spPr>
          <a:xfrm>
            <a:off x="452962" y="5171119"/>
            <a:ext cx="7056016" cy="707886"/>
          </a:xfrm>
          <a:prstGeom prst="rect">
            <a:avLst/>
          </a:prstGeom>
          <a:noFill/>
        </p:spPr>
        <p:txBody>
          <a:bodyPr wrap="square" rtlCol="0">
            <a:spAutoFit/>
          </a:bodyPr>
          <a:lstStyle/>
          <a:p>
            <a:pPr algn="just"/>
            <a:r>
              <a:rPr lang="de-DE" sz="2000" dirty="0">
                <a:latin typeface="+mn-lt"/>
              </a:rPr>
              <a:t>&gt; ANOVA-Modelle und  sind jedoch noch deutlich </a:t>
            </a:r>
          </a:p>
          <a:p>
            <a:pPr algn="just"/>
            <a:r>
              <a:rPr lang="de-DE" sz="2000" dirty="0">
                <a:latin typeface="+mn-lt"/>
              </a:rPr>
              <a:t>   flexibler in Bezug auf statistische Problemstellungen.</a:t>
            </a:r>
          </a:p>
        </p:txBody>
      </p:sp>
      <mc:AlternateContent xmlns:mc="http://schemas.openxmlformats.org/markup-compatibility/2006" xmlns:a14="http://schemas.microsoft.com/office/drawing/2010/main">
        <mc:Choice Requires="a14">
          <p:sp>
            <p:nvSpPr>
              <p:cNvPr id="19" name="Textfeld 18"/>
              <p:cNvSpPr txBox="1"/>
              <p:nvPr/>
            </p:nvSpPr>
            <p:spPr>
              <a:xfrm>
                <a:off x="1113881" y="4736895"/>
                <a:ext cx="5040560" cy="423770"/>
              </a:xfrm>
              <a:prstGeom prst="rect">
                <a:avLst/>
              </a:prstGeom>
              <a:noFill/>
            </p:spPr>
            <p:txBody>
              <a:bodyPr wrap="square" rtlCol="0">
                <a:spAutoFit/>
              </a:bodyPr>
              <a:lstStyle/>
              <a:p>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𝐻</m:t>
                        </m:r>
                      </m:e>
                      <m:sub>
                        <m:r>
                          <a:rPr lang="de-DE" sz="2000" b="0" i="1" smtClean="0">
                            <a:solidFill>
                              <a:schemeClr val="tx1"/>
                            </a:solidFill>
                            <a:latin typeface="Cambria Math" panose="02040503050406030204" pitchFamily="18" charset="0"/>
                          </a:rPr>
                          <m:t>0</m:t>
                        </m:r>
                      </m:sub>
                    </m:sSub>
                    <m:r>
                      <a:rPr lang="de-DE" sz="2000" b="0" i="1" smtClean="0">
                        <a:solidFill>
                          <a:schemeClr val="tx1"/>
                        </a:solidFill>
                        <a:latin typeface="Cambria Math" panose="02040503050406030204" pitchFamily="18" charset="0"/>
                      </a:rPr>
                      <m:t>: </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ea typeface="Cambria Math" panose="02040503050406030204" pitchFamily="18" charset="0"/>
                          </a:rPr>
                          <m:t>𝜇</m:t>
                        </m:r>
                      </m:e>
                      <m:sub>
                        <m:r>
                          <a:rPr lang="de-DE" sz="2000" b="0" i="1" smtClean="0">
                            <a:solidFill>
                              <a:schemeClr val="tx1"/>
                            </a:solidFill>
                            <a:latin typeface="Cambria Math" panose="02040503050406030204" pitchFamily="18" charset="0"/>
                          </a:rPr>
                          <m:t>0</m:t>
                        </m:r>
                      </m:sub>
                    </m:sSub>
                    <m:r>
                      <a:rPr lang="de-DE" sz="2000" b="0" i="1" smtClean="0">
                        <a:solidFill>
                          <a:schemeClr val="tx1"/>
                        </a:solidFill>
                        <a:latin typeface="Cambria Math" panose="02040503050406030204" pitchFamily="18" charset="0"/>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ea typeface="Cambria Math" panose="02040503050406030204" pitchFamily="18" charset="0"/>
                          </a:rPr>
                          <m:t>𝜇</m:t>
                        </m:r>
                      </m:e>
                      <m:sub>
                        <m:r>
                          <a:rPr lang="de-DE" sz="2000" b="0" i="1" smtClean="0">
                            <a:solidFill>
                              <a:schemeClr val="tx1"/>
                            </a:solidFill>
                            <a:latin typeface="Cambria Math" panose="02040503050406030204" pitchFamily="18" charset="0"/>
                          </a:rPr>
                          <m:t>1</m:t>
                        </m:r>
                      </m:sub>
                    </m:sSub>
                    <m:r>
                      <a:rPr lang="de-DE" sz="2000" b="0" i="1" smtClean="0">
                        <a:solidFill>
                          <a:schemeClr val="tx1"/>
                        </a:solidFill>
                        <a:latin typeface="Cambria Math" panose="02040503050406030204" pitchFamily="18" charset="0"/>
                      </a:rPr>
                      <m:t>=…=</m:t>
                    </m:r>
                    <m:sSub>
                      <m:sSubPr>
                        <m:ctrlPr>
                          <a:rPr lang="de-DE" sz="2000" b="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ea typeface="Cambria Math" panose="02040503050406030204" pitchFamily="18" charset="0"/>
                          </a:rPr>
                          <m:t>𝜇</m:t>
                        </m:r>
                      </m:e>
                      <m:sub>
                        <m:r>
                          <a:rPr lang="de-DE" sz="2000" b="0" i="1" smtClean="0">
                            <a:solidFill>
                              <a:schemeClr val="tx1"/>
                            </a:solidFill>
                            <a:latin typeface="Cambria Math" panose="02040503050406030204" pitchFamily="18" charset="0"/>
                          </a:rPr>
                          <m:t>𝑝</m:t>
                        </m:r>
                      </m:sub>
                    </m:sSub>
                    <m:r>
                      <a:rPr lang="de-DE" sz="2000" b="0" i="1" smtClean="0">
                        <a:solidFill>
                          <a:schemeClr val="tx1"/>
                        </a:solidFill>
                        <a:latin typeface="Cambria Math" panose="02040503050406030204" pitchFamily="18" charset="0"/>
                      </a:rPr>
                      <m:t>   </m:t>
                    </m:r>
                    <m:r>
                      <a:rPr lang="de-DE" sz="2000" b="0" i="1" smtClean="0">
                        <a:solidFill>
                          <a:schemeClr val="tx1"/>
                        </a:solidFill>
                        <a:latin typeface="Cambria Math" panose="02040503050406030204" pitchFamily="18" charset="0"/>
                      </a:rPr>
                      <m:t>𝑣𝑠</m:t>
                    </m:r>
                    <m:r>
                      <a:rPr lang="de-DE" sz="2000" b="0" i="1" smtClean="0">
                        <a:solidFill>
                          <a:schemeClr val="tx1"/>
                        </a:solidFill>
                        <a:latin typeface="Cambria Math" panose="02040503050406030204" pitchFamily="18" charset="0"/>
                      </a:rPr>
                      <m:t>.    </m:t>
                    </m:r>
                    <m:sSub>
                      <m:sSubPr>
                        <m:ctrlPr>
                          <a:rPr lang="de-DE" sz="2000" i="1">
                            <a:latin typeface="Cambria Math" panose="02040503050406030204" pitchFamily="18" charset="0"/>
                          </a:rPr>
                        </m:ctrlPr>
                      </m:sSubPr>
                      <m:e>
                        <m:r>
                          <a:rPr lang="de-DE" sz="2000" i="1">
                            <a:latin typeface="Cambria Math" panose="02040503050406030204" pitchFamily="18" charset="0"/>
                          </a:rPr>
                          <m:t>𝐻</m:t>
                        </m:r>
                      </m:e>
                      <m:sub>
                        <m:r>
                          <a:rPr lang="de-DE" sz="2000" b="0" i="1" smtClean="0">
                            <a:latin typeface="Cambria Math" panose="02040503050406030204" pitchFamily="18" charset="0"/>
                          </a:rPr>
                          <m:t>1</m:t>
                        </m:r>
                      </m:sub>
                    </m:sSub>
                    <m:r>
                      <a:rPr lang="de-DE" sz="2000" i="1">
                        <a:latin typeface="Cambria Math" panose="02040503050406030204" pitchFamily="18" charset="0"/>
                      </a:rPr>
                      <m:t>:</m:t>
                    </m:r>
                  </m:oMath>
                </a14:m>
                <a:r>
                  <a:rPr lang="de-DE" sz="2000" dirty="0">
                    <a:solidFill>
                      <a:schemeClr val="tx1"/>
                    </a:solidFill>
                    <a:latin typeface="+mn-lt"/>
                  </a:rPr>
                  <a:t>  nicht  </a:t>
                </a:r>
                <a14:m>
                  <m:oMath xmlns:m="http://schemas.openxmlformats.org/officeDocument/2006/math">
                    <m:sSub>
                      <m:sSubPr>
                        <m:ctrlPr>
                          <a:rPr lang="de-DE" sz="2000" i="1" smtClean="0">
                            <a:solidFill>
                              <a:schemeClr val="tx1"/>
                            </a:solidFill>
                            <a:latin typeface="Cambria Math" panose="02040503050406030204" pitchFamily="18" charset="0"/>
                          </a:rPr>
                        </m:ctrlPr>
                      </m:sSubPr>
                      <m:e>
                        <m:r>
                          <a:rPr lang="de-DE" sz="2000" b="0" i="1" smtClean="0">
                            <a:solidFill>
                              <a:schemeClr val="tx1"/>
                            </a:solidFill>
                            <a:latin typeface="Cambria Math" panose="02040503050406030204" pitchFamily="18" charset="0"/>
                          </a:rPr>
                          <m:t>𝐻</m:t>
                        </m:r>
                      </m:e>
                      <m:sub>
                        <m:r>
                          <a:rPr lang="de-DE" sz="2000" b="0" i="1" smtClean="0">
                            <a:solidFill>
                              <a:schemeClr val="tx1"/>
                            </a:solidFill>
                            <a:latin typeface="Cambria Math" panose="02040503050406030204" pitchFamily="18" charset="0"/>
                          </a:rPr>
                          <m:t>0</m:t>
                        </m:r>
                      </m:sub>
                    </m:sSub>
                  </m:oMath>
                </a14:m>
                <a:endParaRPr lang="de-DE" sz="2000" dirty="0">
                  <a:solidFill>
                    <a:schemeClr val="tx1"/>
                  </a:solidFill>
                  <a:latin typeface="+mn-lt"/>
                </a:endParaRPr>
              </a:p>
            </p:txBody>
          </p:sp>
        </mc:Choice>
        <mc:Fallback xmlns="">
          <p:sp>
            <p:nvSpPr>
              <p:cNvPr id="19" name="Textfeld 18"/>
              <p:cNvSpPr txBox="1">
                <a:spLocks noRot="1" noChangeAspect="1" noMove="1" noResize="1" noEditPoints="1" noAdjustHandles="1" noChangeArrowheads="1" noChangeShapeType="1" noTextEdit="1"/>
              </p:cNvSpPr>
              <p:nvPr/>
            </p:nvSpPr>
            <p:spPr>
              <a:xfrm>
                <a:off x="1113881" y="4736895"/>
                <a:ext cx="5040560" cy="423770"/>
              </a:xfrm>
              <a:prstGeom prst="rect">
                <a:avLst/>
              </a:prstGeom>
              <a:blipFill>
                <a:blip r:embed="rId3"/>
                <a:stretch>
                  <a:fillRect t="-7143" b="-18571"/>
                </a:stretch>
              </a:blipFill>
            </p:spPr>
            <p:txBody>
              <a:bodyPr/>
              <a:lstStyle/>
              <a:p>
                <a:r>
                  <a:rPr lang="en-US">
                    <a:noFill/>
                  </a:rPr>
                  <a:t> </a:t>
                </a:r>
              </a:p>
            </p:txBody>
          </p:sp>
        </mc:Fallback>
      </mc:AlternateContent>
      <p:sp>
        <p:nvSpPr>
          <p:cNvPr id="20" name="Textfeld 19"/>
          <p:cNvSpPr txBox="1"/>
          <p:nvPr/>
        </p:nvSpPr>
        <p:spPr>
          <a:xfrm>
            <a:off x="464727" y="5873726"/>
            <a:ext cx="7056016" cy="707886"/>
          </a:xfrm>
          <a:prstGeom prst="rect">
            <a:avLst/>
          </a:prstGeom>
          <a:noFill/>
        </p:spPr>
        <p:txBody>
          <a:bodyPr wrap="square" rtlCol="0">
            <a:spAutoFit/>
          </a:bodyPr>
          <a:lstStyle/>
          <a:p>
            <a:pPr algn="just"/>
            <a:r>
              <a:rPr lang="de-DE" sz="2000" dirty="0">
                <a:latin typeface="+mn-lt"/>
              </a:rPr>
              <a:t>&gt; General-F-Test nur Spezialfall aus der vielseitig </a:t>
            </a:r>
            <a:r>
              <a:rPr lang="de-DE" sz="2000" dirty="0" err="1">
                <a:latin typeface="+mn-lt"/>
              </a:rPr>
              <a:t>anwend</a:t>
            </a:r>
            <a:r>
              <a:rPr lang="de-DE" sz="2000" dirty="0">
                <a:latin typeface="+mn-lt"/>
              </a:rPr>
              <a:t>-</a:t>
            </a:r>
          </a:p>
          <a:p>
            <a:pPr algn="just"/>
            <a:r>
              <a:rPr lang="de-DE" sz="2000" dirty="0">
                <a:latin typeface="+mn-lt"/>
              </a:rPr>
              <a:t>   baren „F-Test-Familie“ (Inhalt fortgeschrittener Kurse)</a:t>
            </a:r>
          </a:p>
        </p:txBody>
      </p:sp>
    </p:spTree>
    <p:extLst>
      <p:ext uri="{BB962C8B-B14F-4D97-AF65-F5344CB8AC3E}">
        <p14:creationId xmlns:p14="http://schemas.microsoft.com/office/powerpoint/2010/main" val="1323269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25"/>
          <p:cNvSpPr/>
          <p:nvPr/>
        </p:nvSpPr>
        <p:spPr>
          <a:xfrm>
            <a:off x="0" y="6676814"/>
            <a:ext cx="9144000" cy="181186"/>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rgbClr val="0070C0"/>
              </a:solidFill>
            </a:endParaRPr>
          </a:p>
        </p:txBody>
      </p:sp>
      <p:sp>
        <p:nvSpPr>
          <p:cNvPr id="13" name="Titel 5"/>
          <p:cNvSpPr>
            <a:spLocks noGrp="1"/>
          </p:cNvSpPr>
          <p:nvPr>
            <p:ph type="title"/>
          </p:nvPr>
        </p:nvSpPr>
        <p:spPr>
          <a:xfrm>
            <a:off x="457200" y="274638"/>
            <a:ext cx="8229600" cy="561975"/>
          </a:xfrm>
          <a:solidFill>
            <a:schemeClr val="bg1">
              <a:lumMod val="95000"/>
            </a:schemeClr>
          </a:solidFill>
        </p:spPr>
        <p:txBody>
          <a:bodyPr/>
          <a:lstStyle/>
          <a:p>
            <a:pPr eaLnBrk="1" hangingPunct="1">
              <a:defRPr/>
            </a:pPr>
            <a:r>
              <a:rPr lang="de-DE" sz="2400" b="1" dirty="0">
                <a:solidFill>
                  <a:srgbClr val="0070C0"/>
                </a:solidFill>
              </a:rPr>
              <a:t>4.4 Streuungskennwerte</a:t>
            </a:r>
          </a:p>
        </p:txBody>
      </p:sp>
      <p:cxnSp>
        <p:nvCxnSpPr>
          <p:cNvPr id="14" name="Gerade Verbindung 13"/>
          <p:cNvCxnSpPr/>
          <p:nvPr/>
        </p:nvCxnSpPr>
        <p:spPr>
          <a:xfrm flipH="1">
            <a:off x="468313" y="260350"/>
            <a:ext cx="8207375" cy="0"/>
          </a:xfrm>
          <a:prstGeom prst="line">
            <a:avLst/>
          </a:prstGeom>
          <a:ln w="44450">
            <a:solidFill>
              <a:srgbClr val="0070C0"/>
            </a:solidFill>
          </a:ln>
        </p:spPr>
        <p:style>
          <a:lnRef idx="1">
            <a:schemeClr val="accent1"/>
          </a:lnRef>
          <a:fillRef idx="0">
            <a:schemeClr val="accent1"/>
          </a:fillRef>
          <a:effectRef idx="0">
            <a:schemeClr val="accent1"/>
          </a:effectRef>
          <a:fontRef idx="minor">
            <a:schemeClr val="tx1"/>
          </a:fontRef>
        </p:style>
      </p:cxnSp>
      <p:sp>
        <p:nvSpPr>
          <p:cNvPr id="7" name="Textfeld 6"/>
          <p:cNvSpPr txBox="1">
            <a:spLocks noChangeArrowheads="1"/>
          </p:cNvSpPr>
          <p:nvPr/>
        </p:nvSpPr>
        <p:spPr bwMode="auto">
          <a:xfrm>
            <a:off x="468313" y="1052736"/>
            <a:ext cx="4607744" cy="400110"/>
          </a:xfrm>
          <a:prstGeom prst="rect">
            <a:avLst/>
          </a:prstGeom>
          <a:noFill/>
          <a:ln w="9525">
            <a:noFill/>
            <a:miter lim="800000"/>
            <a:headEnd/>
            <a:tailEnd/>
          </a:ln>
        </p:spPr>
        <p:txBody>
          <a:bodyPr wrap="square">
            <a:spAutoFit/>
          </a:bodyPr>
          <a:lstStyle/>
          <a:p>
            <a:r>
              <a:rPr lang="de-DE" sz="2000" dirty="0">
                <a:solidFill>
                  <a:srgbClr val="0070C0"/>
                </a:solidFill>
              </a:rPr>
              <a:t>● </a:t>
            </a:r>
            <a:r>
              <a:rPr lang="de-DE" sz="2000" b="1" dirty="0">
                <a:solidFill>
                  <a:srgbClr val="0070C0"/>
                </a:solidFill>
                <a:latin typeface="+mn-lt"/>
              </a:rPr>
              <a:t>Median als präferierter Bezugswert</a:t>
            </a:r>
            <a:r>
              <a:rPr lang="de-DE" sz="2000" b="1" dirty="0">
                <a:solidFill>
                  <a:srgbClr val="0070C0"/>
                </a:solidFill>
                <a:latin typeface="Times New Roman" pitchFamily="18" charset="0"/>
              </a:rPr>
              <a:t> </a:t>
            </a:r>
            <a:r>
              <a:rPr lang="de-DE" sz="2000" dirty="0">
                <a:solidFill>
                  <a:srgbClr val="0070C0"/>
                </a:solidFill>
              </a:rPr>
              <a:t>●</a:t>
            </a:r>
            <a:endParaRPr lang="de-DE" sz="2000" b="1" dirty="0">
              <a:solidFill>
                <a:srgbClr val="0070C0"/>
              </a:solidFill>
              <a:latin typeface="Times New Roman" pitchFamily="18" charset="0"/>
            </a:endParaRPr>
          </a:p>
        </p:txBody>
      </p:sp>
      <p:sp>
        <p:nvSpPr>
          <p:cNvPr id="9" name="Foliennummernplatzhalter 7"/>
          <p:cNvSpPr>
            <a:spLocks noGrp="1"/>
          </p:cNvSpPr>
          <p:nvPr>
            <p:ph type="sldNum" sz="quarter" idx="12"/>
          </p:nvPr>
        </p:nvSpPr>
        <p:spPr>
          <a:xfrm>
            <a:off x="6875463" y="5516563"/>
            <a:ext cx="2133600" cy="1204912"/>
          </a:xfrm>
        </p:spPr>
        <p:txBody>
          <a:bodyPr/>
          <a:lstStyle/>
          <a:p>
            <a:pPr>
              <a:defRPr/>
            </a:pPr>
            <a:r>
              <a:rPr lang="de-DE" sz="8000" b="1">
                <a:solidFill>
                  <a:schemeClr val="tx1"/>
                </a:solidFill>
                <a:latin typeface="+mj-lt"/>
              </a:rPr>
              <a:t>96</a:t>
            </a:r>
            <a:endParaRPr lang="de-DE" sz="8000" b="1" dirty="0">
              <a:solidFill>
                <a:schemeClr val="tx1"/>
              </a:solidFill>
              <a:latin typeface="+mj-lt"/>
            </a:endParaRPr>
          </a:p>
        </p:txBody>
      </p:sp>
      <mc:AlternateContent xmlns:mc="http://schemas.openxmlformats.org/markup-compatibility/2006" xmlns:a14="http://schemas.microsoft.com/office/drawing/2010/main">
        <mc:Choice Requires="a14">
          <p:sp>
            <p:nvSpPr>
              <p:cNvPr id="2" name="Textfeld 1"/>
              <p:cNvSpPr txBox="1"/>
              <p:nvPr/>
            </p:nvSpPr>
            <p:spPr>
              <a:xfrm>
                <a:off x="468313" y="1452846"/>
                <a:ext cx="7848103" cy="400110"/>
              </a:xfrm>
              <a:prstGeom prst="rect">
                <a:avLst/>
              </a:prstGeom>
              <a:noFill/>
            </p:spPr>
            <p:txBody>
              <a:bodyPr wrap="square" rtlCol="0">
                <a:spAutoFit/>
              </a:bodyPr>
              <a:lstStyle/>
              <a:p>
                <a:r>
                  <a:rPr lang="de-DE" sz="2000" dirty="0">
                    <a:latin typeface="+mn-lt"/>
                  </a:rPr>
                  <a:t>&gt; ... </a:t>
                </a:r>
                <a14:m>
                  <m:oMath xmlns:m="http://schemas.openxmlformats.org/officeDocument/2006/math">
                    <m:r>
                      <a:rPr lang="de-DE" sz="2000" b="0" i="1" smtClean="0">
                        <a:latin typeface="Cambria Math"/>
                      </a:rPr>
                      <m:t>𝑑</m:t>
                    </m:r>
                    <m:r>
                      <a:rPr lang="de-DE" sz="2000" b="0" i="1" smtClean="0">
                        <a:latin typeface="Cambria Math"/>
                      </a:rPr>
                      <m:t>  </m:t>
                    </m:r>
                  </m:oMath>
                </a14:m>
                <a:r>
                  <a:rPr lang="de-DE" sz="2000" dirty="0">
                    <a:latin typeface="+mn-lt"/>
                  </a:rPr>
                  <a:t>theoretisch fundiert über </a:t>
                </a:r>
                <a:r>
                  <a:rPr lang="de-DE" sz="2000" b="1" dirty="0">
                    <a:solidFill>
                      <a:srgbClr val="0070C0"/>
                    </a:solidFill>
                    <a:latin typeface="+mn-lt"/>
                  </a:rPr>
                  <a:t>Minimumeigenschaft des </a:t>
                </a:r>
                <a:r>
                  <a:rPr lang="de-DE" sz="2000" b="1" dirty="0" err="1">
                    <a:solidFill>
                      <a:srgbClr val="0070C0"/>
                    </a:solidFill>
                    <a:latin typeface="+mn-lt"/>
                  </a:rPr>
                  <a:t>Medians</a:t>
                </a:r>
                <a:endParaRPr lang="de-DE" sz="2000" dirty="0">
                  <a:latin typeface="+mn-lt"/>
                </a:endParaRPr>
              </a:p>
            </p:txBody>
          </p:sp>
        </mc:Choice>
        <mc:Fallback xmlns="">
          <p:sp>
            <p:nvSpPr>
              <p:cNvPr id="2" name="Textfeld 1"/>
              <p:cNvSpPr txBox="1">
                <a:spLocks noRot="1" noChangeAspect="1" noMove="1" noResize="1" noEditPoints="1" noAdjustHandles="1" noChangeArrowheads="1" noChangeShapeType="1" noTextEdit="1"/>
              </p:cNvSpPr>
              <p:nvPr/>
            </p:nvSpPr>
            <p:spPr>
              <a:xfrm>
                <a:off x="468313" y="1452846"/>
                <a:ext cx="7848103" cy="400110"/>
              </a:xfrm>
              <a:prstGeom prst="rect">
                <a:avLst/>
              </a:prstGeom>
              <a:blipFill rotWithShape="1">
                <a:blip r:embed="rId4"/>
                <a:stretch>
                  <a:fillRect l="-855" t="-7576" b="-25758"/>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0" name="Textfeld 9"/>
              <p:cNvSpPr txBox="1"/>
              <p:nvPr/>
            </p:nvSpPr>
            <p:spPr>
              <a:xfrm>
                <a:off x="468313" y="1856890"/>
                <a:ext cx="7128023" cy="400110"/>
              </a:xfrm>
              <a:prstGeom prst="rect">
                <a:avLst/>
              </a:prstGeom>
              <a:noFill/>
            </p:spPr>
            <p:txBody>
              <a:bodyPr wrap="square" rtlCol="0">
                <a:spAutoFit/>
              </a:bodyPr>
              <a:lstStyle/>
              <a:p>
                <a:r>
                  <a:rPr lang="de-DE" sz="2000" dirty="0">
                    <a:latin typeface="+mn-lt"/>
                  </a:rPr>
                  <a:t>&gt; ... </a:t>
                </a:r>
                <a14:m>
                  <m:oMath xmlns:m="http://schemas.openxmlformats.org/officeDocument/2006/math">
                    <m:sSup>
                      <m:sSupPr>
                        <m:ctrlPr>
                          <a:rPr lang="de-DE" sz="2000" i="1" smtClean="0">
                            <a:latin typeface="Cambria Math" panose="02040503050406030204" pitchFamily="18" charset="0"/>
                          </a:rPr>
                        </m:ctrlPr>
                      </m:sSupPr>
                      <m:e>
                        <m:r>
                          <a:rPr lang="de-DE" sz="2000" b="0" i="1" smtClean="0">
                            <a:latin typeface="Cambria Math"/>
                          </a:rPr>
                          <m:t>𝑑</m:t>
                        </m:r>
                      </m:e>
                      <m:sup>
                        <m:r>
                          <a:rPr lang="de-DE" sz="2000" b="0" i="1" smtClean="0">
                            <a:latin typeface="Cambria Math"/>
                          </a:rPr>
                          <m:t>∗</m:t>
                        </m:r>
                      </m:sup>
                    </m:sSup>
                  </m:oMath>
                </a14:m>
                <a:r>
                  <a:rPr lang="de-DE" sz="2000" dirty="0">
                    <a:latin typeface="+mn-lt"/>
                  </a:rPr>
                  <a:t> eher unüblich</a:t>
                </a:r>
              </a:p>
            </p:txBody>
          </p:sp>
        </mc:Choice>
        <mc:Fallback xmlns="">
          <p:sp>
            <p:nvSpPr>
              <p:cNvPr id="10" name="Textfeld 9"/>
              <p:cNvSpPr txBox="1">
                <a:spLocks noRot="1" noChangeAspect="1" noMove="1" noResize="1" noEditPoints="1" noAdjustHandles="1" noChangeArrowheads="1" noChangeShapeType="1" noTextEdit="1"/>
              </p:cNvSpPr>
              <p:nvPr/>
            </p:nvSpPr>
            <p:spPr>
              <a:xfrm>
                <a:off x="468313" y="1856890"/>
                <a:ext cx="7128023" cy="400110"/>
              </a:xfrm>
              <a:prstGeom prst="rect">
                <a:avLst/>
              </a:prstGeom>
              <a:blipFill rotWithShape="1">
                <a:blip r:embed="rId5"/>
                <a:stretch>
                  <a:fillRect l="-941" t="-7692" b="-27692"/>
                </a:stretch>
              </a:blipFill>
            </p:spPr>
            <p:txBody>
              <a:bodyPr/>
              <a:lstStyle/>
              <a:p>
                <a:r>
                  <a:rPr lang="de-DE">
                    <a:noFill/>
                  </a:rPr>
                  <a:t> </a:t>
                </a:r>
              </a:p>
            </p:txBody>
          </p:sp>
        </mc:Fallback>
      </mc:AlternateContent>
      <p:pic>
        <p:nvPicPr>
          <p:cNvPr id="5" name="Grafik 4"/>
          <p:cNvPicPr>
            <a:picLocks noChangeAspect="1"/>
          </p:cNvPicPr>
          <p:nvPr/>
        </p:nvPicPr>
        <p:blipFill>
          <a:blip r:embed="rId6"/>
          <a:stretch>
            <a:fillRect/>
          </a:stretch>
        </p:blipFill>
        <p:spPr>
          <a:xfrm>
            <a:off x="468313" y="2431314"/>
            <a:ext cx="6682288" cy="4067843"/>
          </a:xfrm>
          <a:prstGeom prst="rect">
            <a:avLst/>
          </a:prstGeom>
        </p:spPr>
      </p:pic>
    </p:spTree>
    <p:extLst>
      <p:ext uri="{BB962C8B-B14F-4D97-AF65-F5344CB8AC3E}">
        <p14:creationId xmlns:p14="http://schemas.microsoft.com/office/powerpoint/2010/main" val="489489707"/>
      </p:ext>
    </p:extLst>
  </p:cSld>
  <p:clrMapOvr>
    <a:masterClrMapping/>
  </p:clrMapOvr>
</p:sld>
</file>

<file path=ppt/theme/theme1.xml><?xml version="1.0" encoding="utf-8"?>
<a:theme xmlns:a="http://schemas.openxmlformats.org/drawingml/2006/main" name="Larissa-Design">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Klassisch">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Larissa-Design">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Larissa-Design">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0</TotalTime>
  <Words>56504</Words>
  <Application>Microsoft Office PowerPoint</Application>
  <PresentationFormat>Bildschirmpräsentation (4:3)</PresentationFormat>
  <Paragraphs>10112</Paragraphs>
  <Slides>989</Slides>
  <Notes>989</Notes>
  <HiddenSlides>0</HiddenSlides>
  <MMClips>0</MMClips>
  <ScaleCrop>false</ScaleCrop>
  <HeadingPairs>
    <vt:vector size="6" baseType="variant">
      <vt:variant>
        <vt:lpstr>Verwendete Schriftarten</vt:lpstr>
      </vt:variant>
      <vt:variant>
        <vt:i4>4</vt:i4>
      </vt:variant>
      <vt:variant>
        <vt:lpstr>Design</vt:lpstr>
      </vt:variant>
      <vt:variant>
        <vt:i4>1</vt:i4>
      </vt:variant>
      <vt:variant>
        <vt:lpstr>Folientitel</vt:lpstr>
      </vt:variant>
      <vt:variant>
        <vt:i4>989</vt:i4>
      </vt:variant>
    </vt:vector>
  </HeadingPairs>
  <TitlesOfParts>
    <vt:vector size="994" baseType="lpstr">
      <vt:lpstr>Arial</vt:lpstr>
      <vt:lpstr>Calibri</vt:lpstr>
      <vt:lpstr>Cambria Math</vt:lpstr>
      <vt:lpstr>Times New Roman</vt:lpstr>
      <vt:lpstr>Larissa-Design</vt:lpstr>
      <vt:lpstr>PowerPoint-Präsentation</vt:lpstr>
      <vt:lpstr>PowerPoint-Präsentation</vt:lpstr>
      <vt:lpstr>PowerPoint-Präsentation</vt:lpstr>
      <vt:lpstr>PowerPoint-Präsentation</vt:lpstr>
      <vt:lpstr>PowerPoint-Präsentation</vt:lpstr>
      <vt:lpstr>PowerPoint-Präsentation</vt:lpstr>
      <vt:lpstr>1.1 Eingrenzungen des Begriffs „Statistik“</vt:lpstr>
      <vt:lpstr>1.1 Eingrenzungen des Begriffs „Statistik“</vt:lpstr>
      <vt:lpstr>1.1 Eingrenzungen des Begriffs „Statistik“</vt:lpstr>
      <vt:lpstr>1.1 Eingrenzungen des Begriffs „Statistik“</vt:lpstr>
      <vt:lpstr>1.2  Grundzüge statistischer Methoden</vt:lpstr>
      <vt:lpstr>1.2 Grundzüge statistischer Methoden</vt:lpstr>
      <vt:lpstr>1.2 Grundzüge statistischer Methoden</vt:lpstr>
      <vt:lpstr>1.2 Grundzüge statistischer Methoden</vt:lpstr>
      <vt:lpstr>1.2 Grundzüge statistischer Methoden</vt:lpstr>
      <vt:lpstr>1.2 Grundzüge statistischer Methoden</vt:lpstr>
      <vt:lpstr>1.2 Grundzüge statistischer Methoden</vt:lpstr>
      <vt:lpstr>1.2 Grundzüge statistischer Methoden</vt:lpstr>
      <vt:lpstr>1.2 Grundzüge statistischer Methoden</vt:lpstr>
      <vt:lpstr>1.3 Teilbereiche, Spezialgebiete und Grundlagen</vt:lpstr>
      <vt:lpstr>1.3 Teilbereiche, Spezialgebiete und Grundlagen</vt:lpstr>
      <vt:lpstr>1.3 Teilbereiche, Spezialgebiete und Grundlagen</vt:lpstr>
      <vt:lpstr>1.3 Teilbereiche, Spezialgebiete und Grundlagen</vt:lpstr>
      <vt:lpstr>1.3 Teilbereiche, Spezialgebiete und Grundlagen</vt:lpstr>
      <vt:lpstr>PowerPoint-Präsentation</vt:lpstr>
      <vt:lpstr>PowerPoint-Präsentation</vt:lpstr>
      <vt:lpstr>PowerPoint-Präsentation</vt:lpstr>
      <vt:lpstr>2.1 Daten, Datensätze und Variablen</vt:lpstr>
      <vt:lpstr>2.1 Daten, Datensätze und Variablen</vt:lpstr>
      <vt:lpstr>PowerPoint-Präsentation</vt:lpstr>
      <vt:lpstr>2.3 Empirische Verteilungen und Zusammenhänge</vt:lpstr>
      <vt:lpstr>2.3 Empirische Verteilungen und Zusammenhänge</vt:lpstr>
      <vt:lpstr>PowerPoint-Präsentation</vt:lpstr>
      <vt:lpstr>PowerPoint-Präsentation</vt:lpstr>
      <vt:lpstr>3.1 Tabellarische Darstellungsmöglichkeiten</vt:lpstr>
      <vt:lpstr>3.1 Tabellarische Darstellungsmöglichkeiten</vt:lpstr>
      <vt:lpstr>3.1 Tabellarische Darstellungsmöglichkeiten</vt:lpstr>
      <vt:lpstr>3.1 Tabellarische Darstellungsmöglichkeiten</vt:lpstr>
      <vt:lpstr>3.1 Tabellarische Darstellungsmöglichkeiten</vt:lpstr>
      <vt:lpstr>3.1 Tabellarische Darstellungsmöglichkeiten</vt:lpstr>
      <vt:lpstr>3.2 Grafische Darstellungsmöglichkeiten</vt:lpstr>
      <vt:lpstr>3.2 Grafische Darstellungsmöglichkeiten</vt:lpstr>
      <vt:lpstr>3.2 Grafische Darstellungsmöglichkeiten</vt:lpstr>
      <vt:lpstr>3.2 Grafische Darstellungsmöglichkeiten</vt:lpstr>
      <vt:lpstr>3.2 Grafische Darstellungsmöglichkeiten</vt:lpstr>
      <vt:lpstr>3.2 Grafische Darstellungsmöglichkeiten</vt:lpstr>
      <vt:lpstr>3.2 Grafische Darstellungsmöglichkeiten</vt:lpstr>
      <vt:lpstr>3.2 Grafische Darstellungsmöglichkeiten</vt:lpstr>
      <vt:lpstr>3.2 Grafische Darstellungsmöglichkeiten</vt:lpstr>
      <vt:lpstr>3.2 Grafische Darstellungsmöglichkeiten</vt:lpstr>
      <vt:lpstr>3.2 Grafische Darstellungsmöglichkeiten</vt:lpstr>
      <vt:lpstr>3.2 Grafische Darstellungsmöglichkeiten</vt:lpstr>
      <vt:lpstr>3.2 Grafische Darstellungsmöglichkeiten</vt:lpstr>
      <vt:lpstr>3.2 Grafische Darstellungsmöglichkeiten</vt:lpstr>
      <vt:lpstr>3.3 Empirische Verteilungsfunktion</vt:lpstr>
      <vt:lpstr>3.3 Empirische Verteilungsfunktion</vt:lpstr>
      <vt:lpstr>3.3 Empirische Verteilungsfunktion</vt:lpstr>
      <vt:lpstr>3.3 Empirische Verteilungsfunktion</vt:lpstr>
      <vt:lpstr>3.3 Empirische Verteilungsfunktion</vt:lpstr>
      <vt:lpstr>3.3 Empirische Verteilungsfunktion</vt:lpstr>
      <vt:lpstr>3.3 Empirische Verteilungsfunktion</vt:lpstr>
      <vt:lpstr>3.3 Empirische Verteilungsfunktion</vt:lpstr>
      <vt:lpstr>3.3 Empirische Verteilungsfunktion</vt:lpstr>
      <vt:lpstr>PowerPoint-Präsentation</vt:lpstr>
      <vt:lpstr>PowerPoint-Präsentation</vt:lpstr>
      <vt:lpstr>PowerPoint-Präsentation</vt:lpstr>
      <vt:lpstr>PowerPoint-Präsentation</vt:lpstr>
      <vt:lpstr>4.1 Spezifika empirischer Verteilungen</vt:lpstr>
      <vt:lpstr>4.1 Spezifika empirischer Verteilungen</vt:lpstr>
      <vt:lpstr>4.1 Spezifika empirischer Verteilungen</vt:lpstr>
      <vt:lpstr>4.1 Spezifika empirischer Verteilungen</vt:lpstr>
      <vt:lpstr>4.2 Lagekennwerte</vt:lpstr>
      <vt:lpstr>4.2 Lagekennwerte</vt:lpstr>
      <vt:lpstr>4.2 Lagekennwerte</vt:lpstr>
      <vt:lpstr>4.2 Lagekennwerte</vt:lpstr>
      <vt:lpstr>4.2 Lagekennwerte</vt:lpstr>
      <vt:lpstr>4.2 Lagekennwerte</vt:lpstr>
      <vt:lpstr>4.2 Lagekennwerte</vt:lpstr>
      <vt:lpstr>4.2 Lagekennwerte</vt:lpstr>
      <vt:lpstr>4.2 Lagekennwerte</vt:lpstr>
      <vt:lpstr>4.2 Lagekennwerte</vt:lpstr>
      <vt:lpstr>4.2 Lagekennwerte</vt:lpstr>
      <vt:lpstr>4.3 Spezielle Lagekennwerte</vt:lpstr>
      <vt:lpstr>4.3 Spezielle Lagekennwerte</vt:lpstr>
      <vt:lpstr>4.3 Spezielle Lagekennwerte</vt:lpstr>
      <vt:lpstr>4.3 Spezielle Lagekennwerte</vt:lpstr>
      <vt:lpstr>4.3 Spezielle Lagekennwerte</vt:lpstr>
      <vt:lpstr>4.3 Spezielle Lagekennwerte</vt:lpstr>
      <vt:lpstr>4.3 Spezielle Lagekennwerte</vt:lpstr>
      <vt:lpstr>4.3 Spezielle Lagekennwerte</vt:lpstr>
      <vt:lpstr>4.3 Spezielle Lagekennwerte</vt:lpstr>
      <vt:lpstr>4.3 Spezielle Lagekennwerte</vt:lpstr>
      <vt:lpstr>4.3 Spezielle Lagekennwerte</vt:lpstr>
      <vt:lpstr>4.3 Spezielle Lagekennwerte</vt:lpstr>
      <vt:lpstr>4.4 Streuungskennwerte</vt:lpstr>
      <vt:lpstr>4.4 Streuungskennwerte</vt:lpstr>
      <vt:lpstr>4.4 Streuungskennwerte</vt:lpstr>
      <vt:lpstr>4.4 Streuungskennwerte</vt:lpstr>
      <vt:lpstr>4.4 Streuungskennwerte</vt:lpstr>
      <vt:lpstr>4.4 Streuungskennwerte</vt:lpstr>
      <vt:lpstr>4.4 Streuungskennwerte</vt:lpstr>
      <vt:lpstr>4.4 Streuungskennwerte</vt:lpstr>
      <vt:lpstr>4.4 Streuungskennwerte</vt:lpstr>
      <vt:lpstr>4.4 Streuungskennwerte</vt:lpstr>
      <vt:lpstr>4.4 Streuungskennwerte</vt:lpstr>
      <vt:lpstr>4.4 Streuungskennwerte</vt:lpstr>
      <vt:lpstr>PowerPoint-Präsentation</vt:lpstr>
      <vt:lpstr>4.5 Spezielle Streuungskennwerte</vt:lpstr>
      <vt:lpstr>4.5 Spezielle Streuungskennwerte</vt:lpstr>
      <vt:lpstr>4.5 Spezielle Streuungskennwerte</vt:lpstr>
      <vt:lpstr>4.5 Spezielle Streuungskennwerte</vt:lpstr>
      <vt:lpstr>4.5 Spezielle Streuungskennwerte</vt:lpstr>
      <vt:lpstr>4.5 Spezielle Streuungskennwerte</vt:lpstr>
      <vt:lpstr>4.5 Spezielle Streuungskennwerte</vt:lpstr>
      <vt:lpstr>4.5 Spezielle Streuungskennwerte</vt:lpstr>
      <vt:lpstr>4.6 Standardisierung mittels Lage und Streuung</vt:lpstr>
      <vt:lpstr>4.6 Standardisierung mittels Lage und Streuung</vt:lpstr>
      <vt:lpstr>4.6 Standardisierung mittels Lage und Streuung</vt:lpstr>
      <vt:lpstr>4.6 Standardisierung mittels Lage und Streuung</vt:lpstr>
      <vt:lpstr>4.7 Messung von Schiefe</vt:lpstr>
      <vt:lpstr>4.7 Messung von Schiefe</vt:lpstr>
      <vt:lpstr>4.7 Messung von Schiefe</vt:lpstr>
      <vt:lpstr>4.8 Darstellung und Messung von Konzentration</vt:lpstr>
      <vt:lpstr>4.8 Darstellung und Messung von Konzentration</vt:lpstr>
      <vt:lpstr>4.8 Darstellung und Messung von Konzentration</vt:lpstr>
      <vt:lpstr>4.8 Darstellung und Messung von Konzentration</vt:lpstr>
      <vt:lpstr>4.8 Darstellung und Messung von Konzentration</vt:lpstr>
      <vt:lpstr>4.8 Darstellung und Messung von Konzentration</vt:lpstr>
      <vt:lpstr>4.8 Darstellung und Messung von Konzentration</vt:lpstr>
      <vt:lpstr>4.8 Darstellung und Messung von Konzentration</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4.9 Spezifische Eigenschaften empirischer Kennwerte</vt:lpstr>
      <vt:lpstr>PowerPoint-Präsentation</vt:lpstr>
      <vt:lpstr>PowerPoint-Präsentation</vt:lpstr>
      <vt:lpstr>PowerPoint-Präsentation</vt:lpstr>
      <vt:lpstr>PowerPoint-Präsentation</vt:lpstr>
      <vt:lpstr>PowerPoint-Präsentation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5.1 Zusammenhänge zwischen kategorialen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5.2 Zusammenhänge zwischen metrischen Merkmalen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5.3 Ergänzende und vertiefende Themen</vt:lpstr>
      <vt:lpstr>PowerPoint-Präsentation</vt:lpstr>
      <vt:lpstr>PowerPoint-Präsentation</vt:lpstr>
      <vt:lpstr>PowerPoint-Präsentation</vt:lpstr>
      <vt:lpstr>PowerPoint-Präsentation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6.1 Wichtige Grundbegriffe und Regeln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6.2 Rechnen mit abhängigen und unabhängigen Ereignissen</vt:lpstr>
      <vt:lpstr>PowerPoint-Präsentation</vt:lpstr>
      <vt:lpstr>PowerPoint-Präsentation</vt:lpstr>
      <vt:lpstr>PowerPoint-Präsentation</vt:lpstr>
      <vt:lpstr>PowerPoint-Präsentation</vt:lpstr>
      <vt:lpstr>PowerPoint-Präsentation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7.1 Zufallsvariablen und deren Wahrscheinlichkeitsverteilungen</vt:lpstr>
      <vt:lpstr>PowerPoint-Präsentation</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7.2 Theoretische Kennwerte</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7.3 Spezielle eindimensionale Verteilungen</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7.4 Verteilung stochastischer Summen und Mittelwerte</vt:lpstr>
      <vt:lpstr>PowerPoint-Präsentation</vt:lpstr>
      <vt:lpstr>PowerPoint-Präsentation</vt:lpstr>
      <vt:lpstr>PowerPoint-Präsentation</vt:lpstr>
      <vt:lpstr>PowerPoint-Präsentation</vt:lpstr>
      <vt:lpstr>8.1 Weitere eindimensionale Verteilungen</vt:lpstr>
      <vt:lpstr>8.1 Weitere eindimensionale Verteilungen</vt:lpstr>
      <vt:lpstr>8.1 Weitere eindimensionale Verteilungen</vt:lpstr>
      <vt:lpstr>8.1 Weitere eindimensionale Verteilungen</vt:lpstr>
      <vt:lpstr>8.1 Weitere eindimensionale Verteilungen</vt:lpstr>
      <vt:lpstr>8.1 Weitere eindimensionale Verteilungen</vt:lpstr>
      <vt:lpstr>8.1 Weitere eindimensionale Verteilungen</vt:lpstr>
      <vt:lpstr>8.1 Weitere eindimensionale Verteilungen</vt:lpstr>
      <vt:lpstr>8.1 Weitere eindimensionale Verteilungen</vt:lpstr>
      <vt:lpstr>8.1 Weitere eindimensionale Verteilungen</vt:lpstr>
      <vt:lpstr>8.2 Ergänzungen zu asymptotischen Aussagen </vt:lpstr>
      <vt:lpstr>8.2 Ergänzungen zu asymptotischen Aussagen</vt:lpstr>
      <vt:lpstr>8.2 Ergänzungen zu asymptotischen Aussagen</vt:lpstr>
      <vt:lpstr>8.2 Ergänzungen zu asymptotischen Aussagen</vt:lpstr>
      <vt:lpstr>8.2 Ergänzungen zu asymptotischen Aussagen</vt:lpstr>
      <vt:lpstr>8.2 Ergänzungen zu asymptotischen Aussagen</vt:lpstr>
      <vt:lpstr>8.2 Ergänzungen zu asymptotischen Aussagen</vt:lpstr>
      <vt:lpstr>8.2 Ergänzungen zu asymptotischen Aussagen</vt:lpstr>
      <vt:lpstr>8.2 Ergänzungen zu asymptotischen Aussagen</vt:lpstr>
      <vt:lpstr>8.2 Ergänzungen zu asymptotischen Aussagen</vt:lpstr>
      <vt:lpstr>8.2 Ergänzungen zu asymptotischen Aussagen</vt:lpstr>
      <vt:lpstr>8.2 Ergänzungen zu asymptotischen Aussagen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8.3 Einige multivariate Verallgemeinerungen</vt:lpstr>
      <vt:lpstr>PowerPoint-Präsentation</vt:lpstr>
      <vt:lpstr>PowerPoint-Präsentation</vt:lpstr>
      <vt:lpstr>PowerPoint-Präsentation</vt:lpstr>
      <vt:lpstr>9.1 Modellierung und Handhabung von Schätz- und Testproblemen</vt:lpstr>
      <vt:lpstr>9.1 Modellierung und Handhabung von Schätz- und Testproblemen</vt:lpstr>
      <vt:lpstr>9.1 Modellierung und Handhabung von Schätz- und Testproblemen</vt:lpstr>
      <vt:lpstr>9.1 Modellierung und Handhabung von Schätz- und Testproblemen</vt:lpstr>
      <vt:lpstr>9.1 Modellierung und Handhabung von Schätz- und Testproblemen</vt:lpstr>
      <vt:lpstr>9.1 Modellierung und Handhabung von Schätz- und Testproblemen</vt:lpstr>
      <vt:lpstr>9.2 Was versteht man unter einer Stichprobe?</vt:lpstr>
      <vt:lpstr>9.2 Was versteht man unter einer Stichprobe</vt:lpstr>
      <vt:lpstr>9.2 Was versteht man unter einer Stichprobe</vt:lpstr>
      <vt:lpstr>9.2 Was versteht man unter einer Stichprobe</vt:lpstr>
      <vt:lpstr>9.2 Was versteht man unter einer Stichprobe</vt:lpstr>
      <vt:lpstr>9.2 Was versteht man unter einer Stichprobe</vt:lpstr>
      <vt:lpstr>9.2 Was versteht man unter einer Stichprobe</vt:lpstr>
      <vt:lpstr>9.2 Was versteht man unter einer Stichprobe</vt:lpstr>
      <vt:lpstr>9.2 Was versteht man unter einer Stichprobe</vt:lpstr>
      <vt:lpstr>9.3 Formale Unterscheidungsebenen</vt:lpstr>
      <vt:lpstr>9.3 Formale Unterscheidungsebenen</vt:lpstr>
      <vt:lpstr>9.3 Formale Unterscheidungsebenen</vt:lpstr>
      <vt:lpstr>PowerPoint-Präsentation</vt:lpstr>
      <vt:lpstr>PowerPoint-Präsentation</vt:lpstr>
      <vt:lpstr>PowerPoint-Präsentation</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10.1 Punktschätzung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10.2 Intervallschätzung</vt:lpstr>
      <vt:lpstr>10.3 Schätzmethoden</vt:lpstr>
      <vt:lpstr>10.3 Schätzmethoden</vt:lpstr>
      <vt:lpstr>10.3 Schätzmethoden</vt:lpstr>
      <vt:lpstr>10.3 Schätzmethoden</vt:lpstr>
      <vt:lpstr>10.3 Schätzmethoden</vt:lpstr>
      <vt:lpstr>10.3 Schätzmethoden</vt:lpstr>
      <vt:lpstr>10.3 Schätzmethoden</vt:lpstr>
      <vt:lpstr>10.3 Schätzmethoden</vt:lpstr>
      <vt:lpstr>10.3 Schätzmethoden</vt:lpstr>
      <vt:lpstr>10.3 Schätzmethoden</vt:lpstr>
      <vt:lpstr>10.3 Schätzmethoden</vt:lpstr>
      <vt:lpstr>10.3 Schätzmethoden</vt:lpstr>
      <vt:lpstr>10.3 Schätzmethoden</vt:lpstr>
      <vt:lpstr>10.3 Schätzmethoden</vt:lpstr>
      <vt:lpstr>10.3 Schätzmethoden</vt:lpstr>
      <vt:lpstr>10.3 Schätzmethoden</vt:lpstr>
      <vt:lpstr>10.3 Schätzmethoden</vt:lpstr>
      <vt:lpstr>PowerPoint-Präsentation</vt:lpstr>
      <vt:lpstr>PowerPoint-Präsentation</vt:lpstr>
      <vt:lpstr>PowerPoint-Präsentation</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11.1 Was versteht man unter einem Test?</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11.2 Wichtige Aspekte beim Testen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11.3 Ausgewählte Testverfahren</vt:lpstr>
      <vt:lpstr>PowerPoint-Präsentation</vt:lpstr>
      <vt:lpstr>PowerPoint-Präsentation</vt:lpstr>
      <vt:lpstr>PowerPoint-Präsentation</vt:lpstr>
      <vt:lpstr>PowerPoint-Präsentation</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PowerPoint-Präsentation</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12.1 Einfaches lineares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lpstr>12.2 Einführung in das multiple lineare Regressionsmodell</vt:lpstr>
    </vt:vector>
  </TitlesOfParts>
  <Company>Universität Mannheim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Folie 1</dc:title>
  <dc:creator>Toni Stocker</dc:creator>
  <cp:lastModifiedBy>Toni Stocker</cp:lastModifiedBy>
  <cp:revision>1276</cp:revision>
  <cp:lastPrinted>2020-02-04T10:54:48Z</cp:lastPrinted>
  <dcterms:created xsi:type="dcterms:W3CDTF">2007-02-06T17:43:28Z</dcterms:created>
  <dcterms:modified xsi:type="dcterms:W3CDTF">2022-08-17T15:14:31Z</dcterms:modified>
</cp:coreProperties>
</file>